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pivotCache/pivotCacheDefinition2.xml" ContentType="application/vnd.openxmlformats-officedocument.spreadsheetml.pivotCacheDefinition+xml"/>
  <Override PartName="/xl/pivotCache/pivotCacheRecords2.xml" ContentType="application/vnd.openxmlformats-officedocument.spreadsheetml.pivotCacheRecords+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pivotTables/pivotTable2.xml" ContentType="application/vnd.openxmlformats-officedocument.spreadsheetml.pivotTable+xml"/>
  <Override PartName="/xl/pivotTables/pivotTable3.xml" ContentType="application/vnd.openxmlformats-officedocument.spreadsheetml.pivotTable+xml"/>
  <Override PartName="/xl/pivotTables/pivotTable4.xml" ContentType="application/vnd.openxmlformats-officedocument.spreadsheetml.pivotTable+xml"/>
  <Override PartName="/xl/pivotTables/pivotTable5.xml" ContentType="application/vnd.openxmlformats-officedocument.spreadsheetml.pivotTable+xml"/>
  <Override PartName="/xl/pivotTables/pivotTable6.xml" ContentType="application/vnd.openxmlformats-officedocument.spreadsheetml.pivotTable+xml"/>
  <Override PartName="/xl/pivotTables/pivotTable7.xml" ContentType="application/vnd.openxmlformats-officedocument.spreadsheetml.pivotTable+xml"/>
  <Override PartName="/xl/pivotTables/pivotTable8.xml" ContentType="application/vnd.openxmlformats-officedocument.spreadsheetml.pivotTable+xml"/>
  <Override PartName="/xl/pivotTables/pivotTable9.xml" ContentType="application/vnd.openxmlformats-officedocument.spreadsheetml.pivotTable+xml"/>
  <Override PartName="/xl/pivotTables/pivotTable10.xml" ContentType="application/vnd.openxmlformats-officedocument.spreadsheetml.pivotTable+xml"/>
  <Override PartName="/xl/pivotTables/pivotTable11.xml" ContentType="application/vnd.openxmlformats-officedocument.spreadsheetml.pivotTable+xml"/>
  <Override PartName="/xl/pivotTables/pivotTable12.xml" ContentType="application/vnd.openxmlformats-officedocument.spreadsheetml.pivotTable+xml"/>
  <Override PartName="/xl/pivotTables/pivotTable13.xml" ContentType="application/vnd.openxmlformats-officedocument.spreadsheetml.pivotTable+xml"/>
  <Override PartName="/xl/pivotTables/pivotTable14.xml" ContentType="application/vnd.openxmlformats-officedocument.spreadsheetml.pivotTable+xml"/>
  <Override PartName="/xl/pivotTables/pivotTable15.xml" ContentType="application/vnd.openxmlformats-officedocument.spreadsheetml.pivotTable+xml"/>
  <Override PartName="/xl/pivotTables/pivotTable16.xml" ContentType="application/vnd.openxmlformats-officedocument.spreadsheetml.pivotTable+xml"/>
  <Override PartName="/xl/pivotTables/pivotTable17.xml" ContentType="application/vnd.openxmlformats-officedocument.spreadsheetml.pivotTable+xml"/>
  <Override PartName="/xl/pivotTables/pivotTable18.xml" ContentType="application/vnd.openxmlformats-officedocument.spreadsheetml.pivotTable+xml"/>
  <Override PartName="/xl/pivotTables/pivotTable19.xml" ContentType="application/vnd.openxmlformats-officedocument.spreadsheetml.pivotTable+xml"/>
  <Override PartName="/xl/pivotTables/pivotTable20.xml" ContentType="application/vnd.openxmlformats-officedocument.spreadsheetml.pivotTable+xml"/>
  <Override PartName="/xl/pivotTables/pivotTable21.xml" ContentType="application/vnd.openxmlformats-officedocument.spreadsheetml.pivotTable+xml"/>
  <Override PartName="/xl/pivotTables/pivotTable22.xml" ContentType="application/vnd.openxmlformats-officedocument.spreadsheetml.pivotTable+xml"/>
  <Override PartName="/xl/pivotTables/pivotTable23.xml" ContentType="application/vnd.openxmlformats-officedocument.spreadsheetml.pivotTable+xml"/>
  <Override PartName="/xl/pivotTables/pivotTable24.xml" ContentType="application/vnd.openxmlformats-officedocument.spreadsheetml.pivot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326"/>
  <workbookPr hidePivotFieldList="1" defaultThemeVersion="166925"/>
  <mc:AlternateContent xmlns:mc="http://schemas.openxmlformats.org/markup-compatibility/2006">
    <mc:Choice Requires="x15">
      <x15ac:absPath xmlns:x15ac="http://schemas.microsoft.com/office/spreadsheetml/2010/11/ac" url="https://pge.sharepoint.com/sites/CWSP2022WMP/Shared Documents/Revision Notice/Party Comments on RN/RN Reply Comments Draft/Attachments to Reply Comments/"/>
    </mc:Choice>
  </mc:AlternateContent>
  <xr:revisionPtr revIDLastSave="5" documentId="8_{B1F06FD2-857B-4ED0-8F4D-85B55F7E028F}" xr6:coauthVersionLast="47" xr6:coauthVersionMax="47" xr10:uidLastSave="{2E24AE47-BD1C-45CB-9E8C-744BAA270F6C}"/>
  <bookViews>
    <workbookView xWindow="-18735" yWindow="-16335" windowWidth="29040" windowHeight="15840" firstSheet="1" activeTab="1" xr2:uid="{339B8FDC-A8AC-44E0-8E5F-81F1B51FDE41}"/>
  </bookViews>
  <sheets>
    <sheet name="Analysis (No EPSS)" sheetId="4" state="hidden" r:id="rId1"/>
    <sheet name="Analysis" sheetId="3" r:id="rId2"/>
  </sheets>
  <calcPr calcId="191028"/>
  <pivotCaches>
    <pivotCache cacheId="10" r:id="rId3"/>
    <pivotCache cacheId="11" r:id="rId4"/>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calcChain.xml><?xml version="1.0" encoding="utf-8"?>
<calcChain xmlns="http://schemas.openxmlformats.org/spreadsheetml/2006/main">
  <c r="Q30" i="4" l="1"/>
  <c r="N30" i="4"/>
  <c r="K30" i="4"/>
  <c r="H30" i="4"/>
  <c r="E30" i="4"/>
  <c r="B30" i="4"/>
  <c r="Q29" i="4"/>
  <c r="N29" i="4"/>
  <c r="K29" i="4"/>
  <c r="H29" i="4"/>
  <c r="E29" i="4"/>
  <c r="B29" i="4"/>
  <c r="Q30" i="3"/>
  <c r="N30" i="3"/>
  <c r="Q29" i="3"/>
  <c r="N29" i="3"/>
  <c r="K30" i="3"/>
  <c r="H30" i="3"/>
  <c r="K29" i="3"/>
  <c r="H29" i="3"/>
  <c r="E30" i="3"/>
  <c r="E29" i="3"/>
  <c r="B30" i="3"/>
  <c r="B29" i="3"/>
  <c r="I30" i="3"/>
  <c r="F30" i="3"/>
  <c r="F29" i="3"/>
  <c r="O30" i="3"/>
  <c r="C30" i="3"/>
  <c r="L30" i="3"/>
  <c r="L29" i="3"/>
  <c r="I29" i="3"/>
  <c r="C29" i="3"/>
  <c r="O29" i="3"/>
  <c r="R30" i="4"/>
  <c r="F29" i="4"/>
  <c r="C29" i="4"/>
  <c r="O29" i="4"/>
  <c r="O30" i="4"/>
  <c r="R29" i="4"/>
  <c r="F30" i="4"/>
  <c r="C30" i="4"/>
  <c r="R29" i="3"/>
  <c r="R30" i="3"/>
  <c r="L30" i="4"/>
  <c r="L29" i="4"/>
  <c r="I29" i="4"/>
  <c r="I30" i="4"/>
</calcChain>
</file>

<file path=xl/sharedStrings.xml><?xml version="1.0" encoding="utf-8"?>
<sst xmlns="http://schemas.openxmlformats.org/spreadsheetml/2006/main" count="296" uniqueCount="31">
  <si>
    <t>Scenario -&gt;</t>
  </si>
  <si>
    <t>All Ignitions</t>
  </si>
  <si>
    <t>All CPUC Reportable</t>
  </si>
  <si>
    <t>All Ignitions HFTD</t>
  </si>
  <si>
    <t>All CPUC Reportable HFTD</t>
  </si>
  <si>
    <t>All Ignitions HFTD -Primary</t>
  </si>
  <si>
    <t>All CPUC Reportable HFTD - Primary</t>
  </si>
  <si>
    <t>EPSS Enabled Circuit</t>
  </si>
  <si>
    <t>N</t>
  </si>
  <si>
    <t>(All)</t>
  </si>
  <si>
    <t>Attributable to PG&amp;E Assets</t>
  </si>
  <si>
    <t>(Multiple Items)</t>
  </si>
  <si>
    <t>Create Date</t>
  </si>
  <si>
    <t>CPUC Reportable Ignition</t>
  </si>
  <si>
    <t>HFTD</t>
  </si>
  <si>
    <t>Count of Index No.</t>
  </si>
  <si>
    <t>Primary/Secondary</t>
  </si>
  <si>
    <t>Primary</t>
  </si>
  <si>
    <t>Historic</t>
  </si>
  <si>
    <t>Timeframe</t>
  </si>
  <si>
    <t>Y</t>
  </si>
  <si>
    <t>Duplicate</t>
  </si>
  <si>
    <t>Fast Trip Circuit</t>
  </si>
  <si>
    <t>HFTD?</t>
  </si>
  <si>
    <t>Row Labels</t>
  </si>
  <si>
    <t>Count of Index No#</t>
  </si>
  <si>
    <t>Grand Total</t>
  </si>
  <si>
    <t>Average Ignitions Per Year</t>
  </si>
  <si>
    <t>% Change</t>
  </si>
  <si>
    <t>All Year Average</t>
  </si>
  <si>
    <t>3- Previous Year Average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4" x14ac:knownFonts="1">
    <font>
      <sz val="11"/>
      <color theme="1"/>
      <name val="Calibri"/>
      <family val="2"/>
      <scheme val="minor"/>
    </font>
    <font>
      <sz val="11"/>
      <color theme="1"/>
      <name val="Calibri"/>
      <family val="2"/>
      <scheme val="minor"/>
    </font>
    <font>
      <b/>
      <sz val="11"/>
      <color theme="1"/>
      <name val="Calibri"/>
      <family val="2"/>
      <scheme val="minor"/>
    </font>
    <font>
      <i/>
      <sz val="11"/>
      <color theme="1"/>
      <name val="Calibri"/>
      <family val="2"/>
      <scheme val="minor"/>
    </font>
  </fonts>
  <fills count="5">
    <fill>
      <patternFill patternType="none"/>
    </fill>
    <fill>
      <patternFill patternType="gray125"/>
    </fill>
    <fill>
      <patternFill patternType="solid">
        <fgColor theme="4" tint="0.79998168889431442"/>
        <bgColor indexed="64"/>
      </patternFill>
    </fill>
    <fill>
      <patternFill patternType="solid">
        <fgColor theme="7" tint="0.59999389629810485"/>
        <bgColor indexed="64"/>
      </patternFill>
    </fill>
    <fill>
      <patternFill patternType="solid">
        <fgColor theme="9" tint="0.79998168889431442"/>
        <bgColor indexed="64"/>
      </patternFill>
    </fill>
  </fills>
  <borders count="1">
    <border>
      <left/>
      <right/>
      <top/>
      <bottom/>
      <diagonal/>
    </border>
  </borders>
  <cellStyleXfs count="2">
    <xf numFmtId="0" fontId="0" fillId="0" borderId="0"/>
    <xf numFmtId="9" fontId="1" fillId="0" borderId="0" applyFont="0" applyFill="0" applyBorder="0" applyAlignment="0" applyProtection="0"/>
  </cellStyleXfs>
  <cellXfs count="15">
    <xf numFmtId="0" fontId="0" fillId="0" borderId="0" xfId="0"/>
    <xf numFmtId="0" fontId="0" fillId="0" borderId="0" xfId="0" pivotButton="1"/>
    <xf numFmtId="0" fontId="0" fillId="0" borderId="0" xfId="0" applyAlignment="1">
      <alignment horizontal="left"/>
    </xf>
    <xf numFmtId="0" fontId="3" fillId="0" borderId="0" xfId="0" applyFont="1" applyAlignment="1">
      <alignment horizontal="right"/>
    </xf>
    <xf numFmtId="9" fontId="0" fillId="0" borderId="0" xfId="1" applyFont="1"/>
    <xf numFmtId="1" fontId="0" fillId="0" borderId="0" xfId="0" applyNumberFormat="1"/>
    <xf numFmtId="0" fontId="0" fillId="4" borderId="0" xfId="0" applyFill="1"/>
    <xf numFmtId="0" fontId="0" fillId="0" borderId="0" xfId="0" applyAlignment="1">
      <alignment horizontal="center" vertical="center"/>
    </xf>
    <xf numFmtId="0" fontId="2" fillId="4" borderId="0" xfId="0" applyFont="1" applyFill="1" applyAlignment="1">
      <alignment vertical="center" wrapText="1"/>
    </xf>
    <xf numFmtId="0" fontId="2" fillId="4" borderId="0" xfId="0" applyFont="1" applyFill="1" applyAlignment="1">
      <alignment horizontal="center" vertical="center"/>
    </xf>
    <xf numFmtId="0" fontId="2" fillId="4" borderId="0" xfId="0" applyFont="1" applyFill="1" applyAlignment="1">
      <alignment horizontal="center" vertical="center" wrapText="1"/>
    </xf>
    <xf numFmtId="0" fontId="2" fillId="0" borderId="0" xfId="0" applyFont="1" applyAlignment="1">
      <alignment vertical="center"/>
    </xf>
    <xf numFmtId="0" fontId="2" fillId="0" borderId="0" xfId="0" applyFont="1" applyAlignment="1">
      <alignment horizontal="center"/>
    </xf>
    <xf numFmtId="0" fontId="2" fillId="3" borderId="0" xfId="0" applyFont="1" applyFill="1" applyAlignment="1">
      <alignment horizontal="center" vertical="center"/>
    </xf>
    <xf numFmtId="0" fontId="2" fillId="2" borderId="0" xfId="0" applyFont="1" applyFill="1" applyAlignment="1">
      <alignment horizontal="center" vertical="center"/>
    </xf>
  </cellXfs>
  <cellStyles count="2">
    <cellStyle name="Normal" xfId="0" builtinId="0"/>
    <cellStyle name="Percent" xfId="1"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pivotCacheDefinition" Target="pivotCache/pivotCacheDefinition1.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pivotCacheDefinition" Target="pivotCache/pivotCacheDefinition2.xml"/><Relationship Id="rId9" Type="http://schemas.openxmlformats.org/officeDocument/2006/relationships/customXml" Target="../customXml/item1.xml"/></Relationships>
</file>

<file path=xl/pivotCache/_rels/pivotCacheDefinition1.xml.rels><?xml version="1.0" encoding="UTF-8" standalone="yes"?>
<Relationships xmlns="http://schemas.openxmlformats.org/package/2006/relationships"><Relationship Id="rId2" Type="http://schemas.openxmlformats.org/officeDocument/2006/relationships/externalLinkPath" Target="2022-08-22_PGE_2022_RN_Reply_Comments_Atch01.xlsx" TargetMode="External"/><Relationship Id="rId1" Type="http://schemas.openxmlformats.org/officeDocument/2006/relationships/pivotCacheRecords" Target="pivotCacheRecords1.xml"/></Relationships>
</file>

<file path=xl/pivotCache/_rels/pivotCacheDefinition2.xml.rels><?xml version="1.0" encoding="UTF-8" standalone="yes"?>
<Relationships xmlns="http://schemas.openxmlformats.org/package/2006/relationships"><Relationship Id="rId2" Type="http://schemas.openxmlformats.org/officeDocument/2006/relationships/externalLinkPath" Target="2022-08-22_PGE_2022_RN_Reply_Comments_Atch01.xlsx" TargetMode="External"/><Relationship Id="rId1" Type="http://schemas.openxmlformats.org/officeDocument/2006/relationships/pivotCacheRecords" Target="pivotCacheRecords2.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Babb, Nicholas" refreshedDate="44624.334385995367" createdVersion="6" refreshedVersion="6" minRefreshableVersion="3" recordCount="7027" xr:uid="{77A0ADEB-ECBA-4232-8567-9A90CDCC4A5B}">
  <cacheSource type="worksheet">
    <worksheetSource ref="A1:CT1048576" sheet="2014 - 2020" r:id="rId2"/>
  </cacheSource>
  <cacheFields count="98">
    <cacheField name="Index No#" numFmtId="0">
      <sharedItems containsBlank="1"/>
    </cacheField>
    <cacheField name="1--" numFmtId="0">
      <sharedItems containsBlank="1"/>
    </cacheField>
    <cacheField name="Create Date" numFmtId="0">
      <sharedItems containsString="0" containsBlank="1" containsNumber="1" containsInteger="1" minValue="41647" maxValue="44561"/>
    </cacheField>
    <cacheField name="Column1" numFmtId="0">
      <sharedItems containsBlank="1"/>
    </cacheField>
    <cacheField name="Timeframe" numFmtId="0">
      <sharedItems containsBlank="1" count="3">
        <s v="N"/>
        <s v="Y"/>
        <m/>
      </sharedItems>
    </cacheField>
    <cacheField name="Create Time" numFmtId="0">
      <sharedItems containsString="0" containsBlank="1" containsNumber="1" minValue="0" maxValue="0.9997800925925926"/>
    </cacheField>
    <cacheField name="Create Week" numFmtId="0">
      <sharedItems containsBlank="1"/>
    </cacheField>
    <cacheField name="Create Quarter" numFmtId="0">
      <sharedItems containsString="0" containsBlank="1" containsNumber="1" containsInteger="1" minValue="1" maxValue="4"/>
    </cacheField>
    <cacheField name="Create Month" numFmtId="0">
      <sharedItems containsBlank="1"/>
    </cacheField>
    <cacheField name="Create Year" numFmtId="0">
      <sharedItems containsString="0" containsBlank="1" containsNumber="1" containsInteger="1" minValue="2014" maxValue="2021" count="9">
        <n v="2017"/>
        <n v="2018"/>
        <n v="2015"/>
        <n v="2019"/>
        <n v="2020"/>
        <n v="2021"/>
        <n v="2016"/>
        <n v="2014"/>
        <m/>
      </sharedItems>
    </cacheField>
    <cacheField name="Outage Date" numFmtId="0">
      <sharedItems containsString="0" containsBlank="1" containsNumber="1" containsInteger="1" minValue="41647" maxValue="44560"/>
    </cacheField>
    <cacheField name="Outage Time" numFmtId="0">
      <sharedItems containsString="0" containsBlank="1" containsNumber="1" minValue="1.3888888888888889E-3" maxValue="0.99930555555555556"/>
    </cacheField>
    <cacheField name="Reviewer Notes" numFmtId="0">
      <sharedItems containsBlank="1" longText="1"/>
    </cacheField>
    <cacheField name="2--" numFmtId="0">
      <sharedItems containsBlank="1"/>
    </cacheField>
    <cacheField name="Data Source" numFmtId="0">
      <sharedItems containsBlank="1"/>
    </cacheField>
    <cacheField name="Missed Ignition Date Added" numFmtId="0">
      <sharedItems containsString="0" containsBlank="1" containsNumber="1" containsInteger="1" minValue="44237" maxValue="44580"/>
    </cacheField>
    <cacheField name="Missed Ignition" numFmtId="0">
      <sharedItems containsBlank="1"/>
    </cacheField>
    <cacheField name="Duplicate" numFmtId="0">
      <sharedItems containsBlank="1" count="3">
        <s v="N"/>
        <s v="Y"/>
        <m/>
      </sharedItems>
    </cacheField>
    <cacheField name="OIS Number" numFmtId="0">
      <sharedItems containsBlank="1"/>
    </cacheField>
    <cacheField name="ILIS Number" numFmtId="0">
      <sharedItems containsBlank="1"/>
    </cacheField>
    <cacheField name="TOTL Number" numFmtId="0">
      <sharedItems containsBlank="1"/>
    </cacheField>
    <cacheField name="Field Order ID Number" numFmtId="0">
      <sharedItems containsBlank="1"/>
    </cacheField>
    <cacheField name="SAP EC/LC Notification Number" numFmtId="0">
      <sharedItems containsString="0" containsBlank="1" containsNumber="1" containsInteger="1" minValue="0" maxValue="1222240000"/>
    </cacheField>
    <cacheField name="EIR Number" numFmtId="0">
      <sharedItems containsBlank="1"/>
    </cacheField>
    <cacheField name="3--" numFmtId="0">
      <sharedItems containsBlank="1"/>
    </cacheField>
    <cacheField name="CPUC Reportable Ignition" numFmtId="0">
      <sharedItems containsBlank="1" count="5">
        <s v="N"/>
        <s v="Y"/>
        <s v="Unknown"/>
        <s v="N/A"/>
        <m/>
      </sharedItems>
    </cacheField>
    <cacheField name="Ignition Source" numFmtId="0">
      <sharedItems containsBlank="1"/>
    </cacheField>
    <cacheField name="OEIS Ignition" numFmtId="0">
      <sharedItems containsNonDate="0" containsString="0" containsBlank="1"/>
    </cacheField>
    <cacheField name="Materials at Origin" numFmtId="0">
      <sharedItems containsBlank="1"/>
    </cacheField>
    <cacheField name="Materials at Origin - Comments" numFmtId="0">
      <sharedItems containsBlank="1"/>
    </cacheField>
    <cacheField name="Asset Family - Cause" numFmtId="0">
      <sharedItems containsBlank="1"/>
    </cacheField>
    <cacheField name="Asset Family - Affected" numFmtId="0">
      <sharedItems containsBlank="1"/>
    </cacheField>
    <cacheField name="Fire Size" numFmtId="0">
      <sharedItems containsBlank="1"/>
    </cacheField>
    <cacheField name="Fire Size - Troubleman Comments" numFmtId="0">
      <sharedItems containsBlank="1"/>
    </cacheField>
    <cacheField name="Suspected Initiating Event" numFmtId="0">
      <sharedItems containsBlank="1"/>
    </cacheField>
    <cacheField name="WSD Driver" numFmtId="0">
      <sharedItems containsBlank="1"/>
    </cacheField>
    <cacheField name="Suspected Initiating Event Category" numFmtId="0">
      <sharedItems containsBlank="1"/>
    </cacheField>
    <cacheField name="Failure Driver" numFmtId="0">
      <sharedItems containsBlank="1"/>
    </cacheField>
    <cacheField name="Failure Sub-Driver" numFmtId="0">
      <sharedItems containsBlank="1"/>
    </cacheField>
    <cacheField name="Equipment Facility Failure" numFmtId="0">
      <sharedItems containsBlank="1"/>
    </cacheField>
    <cacheField name="Contact From Object" numFmtId="0">
      <sharedItems containsBlank="1"/>
    </cacheField>
    <cacheField name="Facility Contacted" numFmtId="0">
      <sharedItems containsBlank="1"/>
    </cacheField>
    <cacheField name="ILIS Fault Type" numFmtId="0">
      <sharedItems containsBlank="1"/>
    </cacheField>
    <cacheField name="Other Companies" numFmtId="0">
      <sharedItems containsBlank="1"/>
    </cacheField>
    <cacheField name="Type Of Construction" numFmtId="0">
      <sharedItems containsBlank="1"/>
    </cacheField>
    <cacheField name="Primary/Secondary" numFmtId="0">
      <sharedItems containsBlank="1" count="6">
        <m/>
        <s v="Secondary"/>
        <s v="Service"/>
        <s v="Primary"/>
        <s v="Transmission"/>
        <s v="Substation"/>
      </sharedItems>
    </cacheField>
    <cacheField name="Equipment Type Associated to Ignition" numFmtId="0">
      <sharedItems containsBlank="1"/>
    </cacheField>
    <cacheField name="Damaged Equipment" numFmtId="0">
      <sharedItems containsBlank="1"/>
    </cacheField>
    <cacheField name="Asset Number Associated to Ignition" numFmtId="0">
      <sharedItems containsBlank="1"/>
    </cacheField>
    <cacheField name="4--" numFmtId="0">
      <sharedItems containsBlank="1"/>
    </cacheField>
    <cacheField name="HFTD" numFmtId="0">
      <sharedItems containsBlank="1"/>
    </cacheField>
    <cacheField name="HFTD?" numFmtId="0">
      <sharedItems containsBlank="1" count="4">
        <s v="Non-HFTD"/>
        <s v="HFTD"/>
        <s v="NA"/>
        <m/>
      </sharedItems>
    </cacheField>
    <cacheField name="Fire Index Area" numFmtId="0">
      <sharedItems containsString="0" containsBlank="1" containsNumber="1" containsInteger="1" minValue="100" maxValue="651"/>
    </cacheField>
    <cacheField name="Fire Probability Index" numFmtId="0">
      <sharedItems containsBlank="1"/>
    </cacheField>
    <cacheField name="Fire Latitude" numFmtId="0">
      <sharedItems containsString="0" containsBlank="1" containsNumber="1" minValue="33.6143" maxValue="41.284399999999998"/>
    </cacheField>
    <cacheField name="Fire Longitude" numFmtId="0">
      <sharedItems containsString="0" containsBlank="1" containsNumber="1" minValue="-124.297" maxValue="37.927500000000002"/>
    </cacheField>
    <cacheField name="County" numFmtId="0">
      <sharedItems containsBlank="1"/>
    </cacheField>
    <cacheField name="Circuit" numFmtId="0">
      <sharedItems containsBlank="1"/>
    </cacheField>
    <cacheField name="Circuit ID" numFmtId="0">
      <sharedItems containsBlank="1"/>
    </cacheField>
    <cacheField name="Nominal Voltage" numFmtId="0">
      <sharedItems containsString="0" containsBlank="1" containsNumber="1" containsInteger="1" minValue="750" maxValue="500000"/>
    </cacheField>
    <cacheField name="Circuit Protection Zone" numFmtId="0">
      <sharedItems containsBlank="1"/>
    </cacheField>
    <cacheField name="Fast Trip Circuit" numFmtId="0">
      <sharedItems containsBlank="1" count="3">
        <s v="N"/>
        <s v="Y"/>
        <m/>
      </sharedItems>
    </cacheField>
    <cacheField name="Fire Supressing Agency" numFmtId="0">
      <sharedItems containsBlank="1"/>
    </cacheField>
    <cacheField name="Land Use at Origin" numFmtId="0">
      <sharedItems containsBlank="1"/>
    </cacheField>
    <cacheField name="Fuel Bed Description" numFmtId="0">
      <sharedItems containsBlank="1"/>
    </cacheField>
    <cacheField name="Fuel Bed Description - Comments" numFmtId="0">
      <sharedItems containsBlank="1"/>
    </cacheField>
    <cacheField name="Burn Scar Area" numFmtId="0">
      <sharedItems containsBlank="1"/>
    </cacheField>
    <cacheField name="Acreage" numFmtId="0">
      <sharedItems containsBlank="1"/>
    </cacheField>
    <cacheField name="Structures Destroyed" numFmtId="0">
      <sharedItems containsBlank="1"/>
    </cacheField>
    <cacheField name="Critical Infrastructure" numFmtId="0">
      <sharedItems containsBlank="1"/>
    </cacheField>
    <cacheField name="Fatalities" numFmtId="0">
      <sharedItems containsBlank="1"/>
    </cacheField>
    <cacheField name="Injuries" numFmtId="0">
      <sharedItems containsBlank="1"/>
    </cacheField>
    <cacheField name="Incident Name (If Applicable)" numFmtId="0">
      <sharedItems containsBlank="1"/>
    </cacheField>
    <cacheField name="Complex Name (If Applicable)" numFmtId="0">
      <sharedItems containsBlank="1"/>
    </cacheField>
    <cacheField name="High Winds Warning (Y/N)" numFmtId="0">
      <sharedItems containsBlank="1"/>
    </cacheField>
    <cacheField name="Red Flag Warning (Y/N)" numFmtId="0">
      <sharedItems containsBlank="1"/>
    </cacheField>
    <cacheField name="Red Flag Issued (UTC)" numFmtId="0">
      <sharedItems containsBlank="1"/>
    </cacheField>
    <cacheField name="Red Flag Expired (UTC)" numFmtId="0">
      <sharedItems containsBlank="1"/>
    </cacheField>
    <cacheField name="5--" numFmtId="0">
      <sharedItems containsBlank="1"/>
    </cacheField>
    <cacheField name="Vegetation Latitude" numFmtId="0">
      <sharedItems containsBlank="1"/>
    </cacheField>
    <cacheField name="Vegetation Longitude" numFmtId="0">
      <sharedItems containsBlank="1"/>
    </cacheField>
    <cacheField name="Last Vegetation Inspection Date" numFmtId="0">
      <sharedItems containsBlank="1"/>
    </cacheField>
    <cacheField name="Vegetation Failure Cause" numFmtId="0">
      <sharedItems containsBlank="1"/>
    </cacheField>
    <cacheField name="Vegetation Failure Reason" numFmtId="0">
      <sharedItems containsBlank="1" longText="1"/>
    </cacheField>
    <cacheField name="Tree Species" numFmtId="0">
      <sharedItems containsBlank="1"/>
    </cacheField>
    <cacheField name="Tree Height" numFmtId="0">
      <sharedItems containsBlank="1"/>
    </cacheField>
    <cacheField name="Diameter at Breast Height" numFmtId="0">
      <sharedItems containsBlank="1"/>
    </cacheField>
    <cacheField name="Tree Distance" numFmtId="0">
      <sharedItems containsBlank="1"/>
    </cacheField>
    <cacheField name="Tree Lean" numFmtId="0">
      <sharedItems containsBlank="1"/>
    </cacheField>
    <cacheField name="Tree Health" numFmtId="0">
      <sharedItems containsBlank="1"/>
    </cacheField>
    <cacheField name="Tree Dead" numFmtId="0">
      <sharedItems containsBlank="1"/>
    </cacheField>
    <cacheField name="Domino Trees" numFmtId="0">
      <sharedItems containsBlank="1"/>
    </cacheField>
    <cacheField name="Tree Defects" numFmtId="0">
      <sharedItems containsBlank="1"/>
    </cacheField>
    <cacheField name="Terrain Type" numFmtId="0">
      <sharedItems containsBlank="1"/>
    </cacheField>
    <cacheField name="Terrain Slope" numFmtId="0">
      <sharedItems containsBlank="1"/>
    </cacheField>
    <cacheField name="Vegetation - Construction Type" numFmtId="0">
      <sharedItems containsBlank="1"/>
    </cacheField>
    <cacheField name="Vegetation - Insulation Type" numFmtId="0">
      <sharedItems containsBlank="1"/>
    </cacheField>
    <cacheField name="Total Splices" numFmtId="0">
      <sharedItems containsBlank="1"/>
    </cacheField>
  </cacheFields>
  <extLst>
    <ext xmlns:x14="http://schemas.microsoft.com/office/spreadsheetml/2009/9/main" uri="{725AE2AE-9491-48be-B2B4-4EB974FC3084}">
      <x14:pivotCacheDefinition/>
    </ext>
  </extLst>
</pivotCacheDefinition>
</file>

<file path=xl/pivotCache/pivotCacheDefinition2.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Babb, Nicholas" refreshedDate="44641.313863078707" createdVersion="6" refreshedVersion="6" minRefreshableVersion="3" recordCount="2421" xr:uid="{9E798BC0-B959-4F73-8EA7-D5B0728F10A4}">
  <cacheSource type="worksheet">
    <worksheetSource ref="A1:IK1048576" sheet="2021" r:id="rId2"/>
  </cacheSource>
  <cacheFields count="245">
    <cacheField name="Index No." numFmtId="0">
      <sharedItems containsString="0" containsBlank="1" containsNumber="1" containsInteger="1" minValue="1" maxValue="2420"/>
    </cacheField>
    <cacheField name="Reviewed By (LAN ID)" numFmtId="0">
      <sharedItems containsBlank="1"/>
    </cacheField>
    <cacheField name="Review Status" numFmtId="0">
      <sharedItems containsBlank="1"/>
    </cacheField>
    <cacheField name="Review Complete Date" numFmtId="0">
      <sharedItems containsString="0" containsBlank="1" containsNumber="1" containsInteger="1" minValue="44201" maxValue="44620"/>
    </cacheField>
    <cacheField name="Review Update" numFmtId="0">
      <sharedItems containsString="0" containsBlank="1" containsNumber="1" containsInteger="1" minValue="44617" maxValue="44621"/>
    </cacheField>
    <cacheField name="Reviewer Notes" numFmtId="0">
      <sharedItems containsBlank="1" longText="1"/>
    </cacheField>
    <cacheField name="Folder URL" numFmtId="0">
      <sharedItems containsBlank="1"/>
    </cacheField>
    <cacheField name="1--" numFmtId="0">
      <sharedItems containsBlank="1"/>
    </cacheField>
    <cacheField name="Error Found" numFmtId="0">
      <sharedItems containsBlank="1" containsMixedTypes="1" containsNumber="1" containsInteger="1" minValue="44532" maxValue="44532"/>
    </cacheField>
    <cacheField name="Error Found By (LAN ID)" numFmtId="0">
      <sharedItems containsBlank="1"/>
    </cacheField>
    <cacheField name="Error Comment" numFmtId="0">
      <sharedItems containsBlank="1" longText="1"/>
    </cacheField>
    <cacheField name="Date Error Resolved" numFmtId="0">
      <sharedItems containsBlank="1" containsMixedTypes="1" containsNumber="1" containsInteger="1" minValue="44202" maxValue="44608"/>
    </cacheField>
    <cacheField name="PIIR Investigator (Lan ID)" numFmtId="0">
      <sharedItems containsBlank="1"/>
    </cacheField>
    <cacheField name="PIIR Investigation Status" numFmtId="0">
      <sharedItems containsBlank="1"/>
    </cacheField>
    <cacheField name="AFA: Initial Summary Status" numFmtId="0">
      <sharedItems containsBlank="1"/>
    </cacheField>
    <cacheField name="AFA Assinged (Lan ID)" numFmtId="0">
      <sharedItems containsBlank="1"/>
    </cacheField>
    <cacheField name="System Inspections Status" numFmtId="0">
      <sharedItems containsBlank="1"/>
    </cacheField>
    <cacheField name="ATS Physical Inspection Status" numFmtId="0">
      <sharedItems containsBlank="1"/>
    </cacheField>
    <cacheField name="Equip - Last Inspection Date" numFmtId="0">
      <sharedItems containsString="0" containsBlank="1" containsNumber="1" containsInteger="1" minValue="42507" maxValue="44393"/>
    </cacheField>
    <cacheField name="Equip - Preliminary Failure Mode" numFmtId="0">
      <sharedItems containsBlank="1"/>
    </cacheField>
    <cacheField name="Equip - Asset Type" numFmtId="0">
      <sharedItems containsBlank="1"/>
    </cacheField>
    <cacheField name="Equip - Corrective Notification that Identified the Failure Mode - Open Prior to Ignition" numFmtId="0">
      <sharedItems containsBlank="1" containsMixedTypes="1" containsNumber="1" containsInteger="1" minValue="110491211" maxValue="121685902"/>
    </cacheField>
    <cacheField name="Equip - Last FSR Date" numFmtId="0">
      <sharedItems containsBlank="1" containsMixedTypes="1" containsNumber="1" containsInteger="1" minValue="43942" maxValue="44377"/>
    </cacheField>
    <cacheField name="Equip - Corrective Notification that Identified the Failure Mode - Cancelled Prior to Ignition" numFmtId="0">
      <sharedItems containsString="0" containsBlank="1" containsNumber="1" containsInteger="1" minValue="116681257" maxValue="119998009"/>
    </cacheField>
    <cacheField name="Equip - XOC Results (Extent of Condition)" numFmtId="0">
      <sharedItems containsNonDate="0" containsString="0" containsBlank="1"/>
    </cacheField>
    <cacheField name="Veg Management Investigation Status" numFmtId="0">
      <sharedItems containsBlank="1"/>
    </cacheField>
    <cacheField name="Veg-Sub Driver" numFmtId="0">
      <sharedItems containsBlank="1"/>
    </cacheField>
    <cacheField name="Veg - Date Last Inspected (Routine)" numFmtId="0">
      <sharedItems containsString="0" containsBlank="1" containsNumber="1" containsInteger="1" minValue="43635" maxValue="44432"/>
    </cacheField>
    <cacheField name="Veg - Planned Next Inspection" numFmtId="0">
      <sharedItems containsString="0" containsBlank="1" containsNumber="1" containsInteger="1" minValue="43926" maxValue="44819"/>
    </cacheField>
    <cacheField name="Veg - Date Last Worked" numFmtId="0">
      <sharedItems containsString="0" containsBlank="1" containsNumber="1" containsInteger="1" minValue="39812" maxValue="44512"/>
    </cacheField>
    <cacheField name="Veg - What Work Was Performed" numFmtId="0">
      <sharedItems containsBlank="1"/>
    </cacheField>
    <cacheField name="Veg - Was EVM Completed on the CPZ Prior to Ignition?" numFmtId="0">
      <sharedItems containsBlank="1"/>
    </cacheField>
    <cacheField name="Veg - Work Request Number" numFmtId="0">
      <sharedItems containsBlank="1" containsMixedTypes="1" containsNumber="1" containsInteger="1" minValue="1023253" maxValue="1023253"/>
    </cacheField>
    <cacheField name="Veg - Was Work Completed?" numFmtId="0">
      <sharedItems containsBlank="1"/>
    </cacheField>
    <cacheField name="Veg - Forcasted Completion Date" numFmtId="0">
      <sharedItems containsString="0" containsBlank="1" containsNumber="1" containsInteger="1" minValue="44403" maxValue="44485"/>
    </cacheField>
    <cacheField name="Veg - EOC (Extent of Condition) Patrol Any Additional Trees Identified" numFmtId="0">
      <sharedItems containsBlank="1"/>
    </cacheField>
    <cacheField name="Veg - Which Trees Identified" numFmtId="0">
      <sharedItems containsBlank="1"/>
    </cacheField>
    <cacheField name="Veg - Data Source" numFmtId="0">
      <sharedItems containsBlank="1"/>
    </cacheField>
    <cacheField name="Veg - Management PIIR Notes" numFmtId="0">
      <sharedItems containsNonDate="0" containsString="0" containsBlank="1"/>
    </cacheField>
    <cacheField name="EPSS Engineering Review" numFmtId="0">
      <sharedItems containsBlank="1"/>
    </cacheField>
    <cacheField name="EPSS Engineer (LAN ID)" numFmtId="0">
      <sharedItems containsBlank="1"/>
    </cacheField>
    <cacheField name="EPSS Ignition" numFmtId="0">
      <sharedItems containsBlank="1"/>
    </cacheField>
    <cacheField name="PIIR Date Assigned" numFmtId="0">
      <sharedItems containsBlank="1" containsMixedTypes="1" containsNumber="1" containsInteger="1" minValue="44370" maxValue="44620"/>
    </cacheField>
    <cacheField name="PIIR Est. Completion Date" numFmtId="0">
      <sharedItems containsBlank="1" containsMixedTypes="1" containsNumber="1" containsInteger="1" minValue="44337" maxValue="44637"/>
    </cacheField>
    <cacheField name="PIIR Act. Completion Date" numFmtId="0">
      <sharedItems containsBlank="1" containsMixedTypes="1" containsNumber="1" containsInteger="1" minValue="44235" maxValue="44620"/>
    </cacheField>
    <cacheField name="PIIR Turnaround Time" numFmtId="0">
      <sharedItems containsBlank="1" containsMixedTypes="1" containsNumber="1" containsInteger="1" minValue="8" maxValue="68"/>
    </cacheField>
    <cacheField name="Fire Incident Report Requested (Y/N)" numFmtId="0">
      <sharedItems containsBlank="1"/>
    </cacheField>
    <cacheField name="Fire Incident Report Date Requested" numFmtId="0">
      <sharedItems containsBlank="1" containsMixedTypes="1" containsNumber="1" containsInteger="1" minValue="44197" maxValue="44606"/>
    </cacheField>
    <cacheField name="Fire Incident Report Date Received" numFmtId="0">
      <sharedItems containsBlank="1" containsMixedTypes="1" containsNumber="1" containsInteger="1" minValue="44251" maxValue="44592"/>
    </cacheField>
    <cacheField name="Fire Agency Contacted" numFmtId="0">
      <sharedItems containsBlank="1"/>
    </cacheField>
    <cacheField name="Fire Agency Contact Information" numFmtId="0">
      <sharedItems containsBlank="1"/>
    </cacheField>
    <cacheField name="Fire Agency Request Notes" numFmtId="0">
      <sharedItems containsBlank="1" containsMixedTypes="1" containsNumber="1" containsInteger="1" minValue="15" maxValue="44378" longText="1"/>
    </cacheField>
    <cacheField name="Fire Report Request Escalation" numFmtId="0">
      <sharedItems containsBlank="1" containsMixedTypes="1" containsNumber="1" containsInteger="1" minValue="44368" maxValue="44496"/>
    </cacheField>
    <cacheField name="Troubleman Contacted (Y/N)" numFmtId="0">
      <sharedItems containsBlank="1"/>
    </cacheField>
    <cacheField name="Troubleman Date Contacted" numFmtId="0">
      <sharedItems containsBlank="1" containsMixedTypes="1" containsNumber="1" containsInteger="1" minValue="44202" maxValue="44606"/>
    </cacheField>
    <cacheField name="Troubleman Date Responded" numFmtId="0">
      <sharedItems containsBlank="1" containsMixedTypes="1" containsNumber="1" containsInteger="1" minValue="44202" maxValue="81034"/>
    </cacheField>
    <cacheField name="Troubleman LAN ID" numFmtId="0">
      <sharedItems containsBlank="1"/>
    </cacheField>
    <cacheField name="Troubleman Contact Information" numFmtId="0">
      <sharedItems containsBlank="1" containsMixedTypes="1" containsNumber="1" containsInteger="1" minValue="5318" maxValue="8316821761"/>
    </cacheField>
    <cacheField name="Troubleman Contact Notes" numFmtId="0">
      <sharedItems containsBlank="1" longText="1"/>
    </cacheField>
    <cacheField name="Troubleman Escalation" numFmtId="0">
      <sharedItems containsBlank="1"/>
    </cacheField>
    <cacheField name="2--" numFmtId="0">
      <sharedItems containsBlank="1" containsMixedTypes="1" containsNumber="1" containsInteger="1" minValue="44494" maxValue="44494"/>
    </cacheField>
    <cacheField name="Create Date" numFmtId="14">
      <sharedItems containsNonDate="0" containsDate="1" containsString="0" containsBlank="1" minDate="2021-01-01T00:00:00" maxDate="2022-01-01T00:00:00" count="353">
        <d v="2021-12-31T00:00:00"/>
        <d v="2021-12-30T00:00:00"/>
        <d v="2021-12-29T00:00:00"/>
        <d v="2021-12-28T00:00:00"/>
        <d v="2021-12-27T00:00:00"/>
        <d v="2021-12-26T00:00:00"/>
        <d v="2021-12-25T00:00:00"/>
        <d v="2021-12-24T00:00:00"/>
        <d v="2021-12-23T00:00:00"/>
        <d v="2021-12-22T00:00:00"/>
        <d v="2021-12-21T00:00:00"/>
        <d v="2021-12-20T00:00:00"/>
        <d v="2021-12-19T00:00:00"/>
        <d v="2021-12-18T00:00:00"/>
        <d v="2021-12-17T00:00:00"/>
        <d v="2021-12-16T00:00:00"/>
        <d v="2021-12-15T00:00:00"/>
        <d v="2021-12-14T00:00:00"/>
        <d v="2021-12-13T00:00:00"/>
        <d v="2021-12-12T00:00:00"/>
        <d v="2021-12-11T00:00:00"/>
        <d v="2021-12-10T00:00:00"/>
        <d v="2021-12-09T00:00:00"/>
        <d v="2021-12-08T00:00:00"/>
        <d v="2021-12-07T00:00:00"/>
        <d v="2021-12-06T00:00:00"/>
        <d v="2021-12-05T00:00:00"/>
        <d v="2021-12-04T00:00:00"/>
        <d v="2021-12-03T00:00:00"/>
        <d v="2021-12-02T00:00:00"/>
        <d v="2021-11-30T00:00:00"/>
        <d v="2021-11-29T00:00:00"/>
        <d v="2021-11-28T00:00:00"/>
        <d v="2021-11-26T00:00:00"/>
        <d v="2021-11-25T00:00:00"/>
        <d v="2021-11-24T00:00:00"/>
        <d v="2021-11-23T00:00:00"/>
        <d v="2021-11-22T00:00:00"/>
        <d v="2021-11-21T00:00:00"/>
        <d v="2021-11-19T00:00:00"/>
        <d v="2021-11-18T00:00:00"/>
        <d v="2021-11-16T00:00:00"/>
        <d v="2021-11-15T00:00:00"/>
        <d v="2021-11-14T00:00:00"/>
        <d v="2021-11-13T00:00:00"/>
        <d v="2021-11-11T00:00:00"/>
        <d v="2021-11-10T00:00:00"/>
        <d v="2021-11-09T00:00:00"/>
        <d v="2021-11-08T00:00:00"/>
        <d v="2021-11-07T00:00:00"/>
        <d v="2021-11-06T00:00:00"/>
        <d v="2021-11-05T00:00:00"/>
        <d v="2021-11-04T00:00:00"/>
        <d v="2021-11-03T00:00:00"/>
        <d v="2021-11-02T00:00:00"/>
        <d v="2021-11-01T00:00:00"/>
        <d v="2021-10-30T00:00:00"/>
        <d v="2021-10-29T00:00:00"/>
        <d v="2021-10-28T00:00:00"/>
        <d v="2021-10-27T00:00:00"/>
        <d v="2021-10-26T00:00:00"/>
        <d v="2021-10-25T00:00:00"/>
        <d v="2021-10-24T00:00:00"/>
        <d v="2021-10-23T00:00:00"/>
        <d v="2021-10-22T00:00:00"/>
        <d v="2021-10-21T00:00:00"/>
        <d v="2021-10-20T00:00:00"/>
        <d v="2021-10-19T00:00:00"/>
        <d v="2021-10-18T00:00:00"/>
        <d v="2021-10-17T00:00:00"/>
        <d v="2021-10-16T00:00:00"/>
        <d v="2021-10-15T00:00:00"/>
        <d v="2021-10-14T00:00:00"/>
        <d v="2021-10-13T00:00:00"/>
        <d v="2021-10-12T00:00:00"/>
        <d v="2021-10-11T00:00:00"/>
        <d v="2021-10-10T00:00:00"/>
        <d v="2021-10-09T00:00:00"/>
        <d v="2021-10-08T00:00:00"/>
        <d v="2021-10-07T00:00:00"/>
        <d v="2021-10-06T00:00:00"/>
        <d v="2021-10-05T00:00:00"/>
        <d v="2021-10-04T00:00:00"/>
        <d v="2021-10-03T00:00:00"/>
        <d v="2021-10-02T00:00:00"/>
        <d v="2021-10-01T00:00:00"/>
        <d v="2021-09-30T00:00:00"/>
        <d v="2021-09-29T00:00:00"/>
        <d v="2021-09-28T00:00:00"/>
        <d v="2021-09-27T00:00:00"/>
        <d v="2021-09-26T00:00:00"/>
        <d v="2021-09-25T00:00:00"/>
        <d v="2021-09-24T00:00:00"/>
        <d v="2021-09-23T00:00:00"/>
        <d v="2021-09-22T00:00:00"/>
        <d v="2021-09-21T00:00:00"/>
        <d v="2021-09-20T00:00:00"/>
        <d v="2021-09-19T00:00:00"/>
        <d v="2021-09-18T00:00:00"/>
        <d v="2021-09-17T00:00:00"/>
        <d v="2021-09-16T00:00:00"/>
        <d v="2021-09-15T00:00:00"/>
        <d v="2021-09-14T00:00:00"/>
        <d v="2021-09-13T00:00:00"/>
        <d v="2021-09-12T00:00:00"/>
        <d v="2021-09-11T00:00:00"/>
        <d v="2021-09-10T00:00:00"/>
        <d v="2021-09-09T00:00:00"/>
        <d v="2021-09-08T00:00:00"/>
        <d v="2021-09-07T00:00:00"/>
        <d v="2021-09-06T00:00:00"/>
        <d v="2021-09-05T00:00:00"/>
        <d v="2021-09-04T00:00:00"/>
        <d v="2021-09-03T00:00:00"/>
        <d v="2021-09-02T00:00:00"/>
        <d v="2021-09-01T00:00:00"/>
        <d v="2021-08-31T00:00:00"/>
        <d v="2021-08-30T00:00:00"/>
        <d v="2021-08-29T00:00:00"/>
        <d v="2021-08-28T00:00:00"/>
        <d v="2021-08-27T00:00:00"/>
        <d v="2021-08-26T00:00:00"/>
        <d v="2021-08-25T00:00:00"/>
        <d v="2021-08-24T00:00:00"/>
        <d v="2021-08-23T00:00:00"/>
        <d v="2021-08-22T00:00:00"/>
        <d v="2021-08-21T00:00:00"/>
        <d v="2021-08-20T00:00:00"/>
        <d v="2021-08-19T00:00:00"/>
        <d v="2021-08-18T00:00:00"/>
        <d v="2021-08-17T00:00:00"/>
        <d v="2021-08-16T00:00:00"/>
        <d v="2021-08-15T00:00:00"/>
        <d v="2021-08-14T00:00:00"/>
        <d v="2021-08-13T00:00:00"/>
        <d v="2021-08-12T00:00:00"/>
        <d v="2021-08-11T00:00:00"/>
        <d v="2021-08-10T00:00:00"/>
        <d v="2021-08-09T00:00:00"/>
        <d v="2021-08-08T00:00:00"/>
        <d v="2021-08-07T00:00:00"/>
        <d v="2021-08-06T00:00:00"/>
        <d v="2021-08-05T00:00:00"/>
        <d v="2021-08-04T00:00:00"/>
        <d v="2021-08-03T00:00:00"/>
        <d v="2021-08-02T00:00:00"/>
        <d v="2021-08-01T00:00:00"/>
        <d v="2021-07-31T00:00:00"/>
        <d v="2021-07-30T00:00:00"/>
        <d v="2021-07-29T00:00:00"/>
        <d v="2021-07-28T00:00:00"/>
        <d v="2021-07-27T00:00:00"/>
        <d v="2021-07-26T00:00:00"/>
        <d v="2021-07-25T00:00:00"/>
        <d v="2021-07-24T00:00:00"/>
        <d v="2021-07-23T00:00:00"/>
        <d v="2021-07-22T00:00:00"/>
        <d v="2021-07-21T00:00:00"/>
        <d v="2021-07-20T00:00:00"/>
        <d v="2021-07-19T00:00:00"/>
        <d v="2021-07-18T00:00:00"/>
        <d v="2021-07-17T00:00:00"/>
        <d v="2021-07-16T00:00:00"/>
        <d v="2021-07-15T00:00:00"/>
        <d v="2021-07-14T00:00:00"/>
        <d v="2021-07-13T00:00:00"/>
        <d v="2021-07-12T00:00:00"/>
        <d v="2021-07-11T00:00:00"/>
        <d v="2021-07-10T00:00:00"/>
        <d v="2021-07-09T00:00:00"/>
        <d v="2021-07-08T00:00:00"/>
        <d v="2021-07-07T00:00:00"/>
        <d v="2021-07-06T00:00:00"/>
        <d v="2021-07-05T00:00:00"/>
        <d v="2021-07-04T00:00:00"/>
        <d v="2021-07-03T00:00:00"/>
        <d v="2021-07-02T00:00:00"/>
        <d v="2021-07-01T00:00:00"/>
        <d v="2021-06-30T00:00:00"/>
        <d v="2021-06-29T00:00:00"/>
        <d v="2021-06-28T00:00:00"/>
        <d v="2021-06-27T00:00:00"/>
        <d v="2021-06-26T00:00:00"/>
        <d v="2021-06-25T00:00:00"/>
        <d v="2021-06-24T00:00:00"/>
        <d v="2021-06-23T00:00:00"/>
        <d v="2021-06-22T00:00:00"/>
        <d v="2021-06-21T00:00:00"/>
        <d v="2021-06-20T00:00:00"/>
        <d v="2021-06-19T00:00:00"/>
        <d v="2021-06-18T00:00:00"/>
        <d v="2021-06-17T00:00:00"/>
        <d v="2021-06-16T00:00:00"/>
        <d v="2021-06-15T00:00:00"/>
        <d v="2021-06-14T00:00:00"/>
        <d v="2021-06-13T00:00:00"/>
        <d v="2021-06-12T00:00:00"/>
        <d v="2021-06-11T00:00:00"/>
        <d v="2021-06-10T00:00:00"/>
        <d v="2021-06-09T00:00:00"/>
        <d v="2021-06-08T00:00:00"/>
        <d v="2021-06-07T00:00:00"/>
        <d v="2021-06-06T00:00:00"/>
        <d v="2021-06-05T00:00:00"/>
        <d v="2021-06-04T00:00:00"/>
        <d v="2021-06-03T00:00:00"/>
        <d v="2021-06-02T00:00:00"/>
        <d v="2021-06-01T00:00:00"/>
        <d v="2021-05-31T00:00:00"/>
        <d v="2021-05-30T00:00:00"/>
        <d v="2021-05-29T00:00:00"/>
        <d v="2021-05-28T00:00:00"/>
        <d v="2021-05-27T00:00:00"/>
        <d v="2021-05-26T00:00:00"/>
        <d v="2021-05-25T00:00:00"/>
        <d v="2021-05-24T00:00:00"/>
        <d v="2021-05-23T00:00:00"/>
        <d v="2021-05-22T00:00:00"/>
        <d v="2021-05-21T00:00:00"/>
        <d v="2021-05-20T00:00:00"/>
        <d v="2021-05-19T00:00:00"/>
        <d v="2021-05-18T00:00:00"/>
        <d v="2021-05-17T00:00:00"/>
        <d v="2021-05-16T00:00:00"/>
        <d v="2021-05-15T00:00:00"/>
        <d v="2021-05-14T00:00:00"/>
        <d v="2021-05-13T00:00:00"/>
        <d v="2021-05-12T00:00:00"/>
        <d v="2021-05-11T00:00:00"/>
        <d v="2021-05-10T00:00:00"/>
        <d v="2021-05-09T00:00:00"/>
        <d v="2021-05-08T00:00:00"/>
        <d v="2021-05-07T00:00:00"/>
        <d v="2021-05-06T00:00:00"/>
        <d v="2021-05-05T00:00:00"/>
        <d v="2021-05-04T00:00:00"/>
        <d v="2021-05-03T00:00:00"/>
        <d v="2021-05-02T00:00:00"/>
        <d v="2021-05-01T00:00:00"/>
        <d v="2021-04-30T00:00:00"/>
        <d v="2021-04-29T00:00:00"/>
        <d v="2021-04-28T00:00:00"/>
        <d v="2021-04-27T00:00:00"/>
        <d v="2021-04-26T00:00:00"/>
        <d v="2021-04-25T00:00:00"/>
        <d v="2021-04-24T00:00:00"/>
        <d v="2021-04-23T00:00:00"/>
        <d v="2021-04-22T00:00:00"/>
        <d v="2021-04-21T00:00:00"/>
        <d v="2021-04-20T00:00:00"/>
        <d v="2021-04-19T00:00:00"/>
        <d v="2021-04-18T00:00:00"/>
        <d v="2021-04-17T00:00:00"/>
        <d v="2021-04-16T00:00:00"/>
        <d v="2021-04-15T00:00:00"/>
        <d v="2021-04-14T00:00:00"/>
        <d v="2021-04-13T00:00:00"/>
        <d v="2021-04-12T00:00:00"/>
        <d v="2021-04-11T00:00:00"/>
        <d v="2021-04-10T00:00:00"/>
        <d v="2021-04-09T00:00:00"/>
        <d v="2021-04-08T00:00:00"/>
        <d v="2021-04-07T00:00:00"/>
        <d v="2021-04-06T00:00:00"/>
        <d v="2021-04-05T00:00:00"/>
        <d v="2021-04-04T00:00:00"/>
        <d v="2021-04-03T00:00:00"/>
        <d v="2021-04-02T00:00:00"/>
        <d v="2021-04-01T00:00:00"/>
        <d v="2021-03-31T00:00:00"/>
        <d v="2021-03-30T00:00:00"/>
        <d v="2021-03-29T00:00:00"/>
        <d v="2021-03-28T00:00:00"/>
        <d v="2021-03-27T00:00:00"/>
        <d v="2021-03-26T00:00:00"/>
        <d v="2021-03-25T00:00:00"/>
        <d v="2021-03-24T00:00:00"/>
        <d v="2021-03-23T00:00:00"/>
        <d v="2021-03-22T00:00:00"/>
        <d v="2021-03-21T00:00:00"/>
        <d v="2021-03-20T00:00:00"/>
        <d v="2021-03-19T00:00:00"/>
        <d v="2021-03-18T00:00:00"/>
        <d v="2021-03-17T00:00:00"/>
        <d v="2021-03-16T00:00:00"/>
        <d v="2021-03-15T00:00:00"/>
        <d v="2021-03-14T00:00:00"/>
        <d v="2021-03-13T00:00:00"/>
        <d v="2021-03-12T00:00:00"/>
        <d v="2021-03-11T00:00:00"/>
        <d v="2021-03-10T00:00:00"/>
        <d v="2021-03-09T00:00:00"/>
        <d v="2021-03-08T00:00:00"/>
        <d v="2021-03-07T00:00:00"/>
        <d v="2021-03-06T00:00:00"/>
        <d v="2021-03-05T00:00:00"/>
        <d v="2021-03-04T00:00:00"/>
        <d v="2021-03-03T00:00:00"/>
        <d v="2021-03-02T00:00:00"/>
        <d v="2021-03-01T00:00:00"/>
        <d v="2021-02-28T00:00:00"/>
        <d v="2021-02-27T00:00:00"/>
        <d v="2021-02-26T00:00:00"/>
        <d v="2021-02-25T00:00:00"/>
        <d v="2021-02-24T00:00:00"/>
        <d v="2021-02-23T00:00:00"/>
        <d v="2021-02-22T00:00:00"/>
        <d v="2021-02-21T00:00:00"/>
        <d v="2021-02-20T00:00:00"/>
        <d v="2021-02-18T00:00:00"/>
        <d v="2021-02-17T00:00:00"/>
        <d v="2021-02-16T00:00:00"/>
        <d v="2021-02-15T00:00:00"/>
        <d v="2021-02-13T00:00:00"/>
        <d v="2021-02-12T00:00:00"/>
        <d v="2021-02-11T00:00:00"/>
        <d v="2021-02-10T00:00:00"/>
        <d v="2021-02-09T00:00:00"/>
        <d v="2021-02-08T00:00:00"/>
        <d v="2021-02-07T00:00:00"/>
        <d v="2021-02-05T00:00:00"/>
        <d v="2021-02-04T00:00:00"/>
        <d v="2021-02-03T00:00:00"/>
        <d v="2021-02-02T00:00:00"/>
        <d v="2021-01-31T00:00:00"/>
        <d v="2021-01-30T00:00:00"/>
        <d v="2021-01-29T00:00:00"/>
        <d v="2021-01-28T00:00:00"/>
        <d v="2021-01-27T00:00:00"/>
        <d v="2021-01-26T00:00:00"/>
        <d v="2021-01-25T00:00:00"/>
        <d v="2021-01-23T00:00:00"/>
        <d v="2021-01-22T00:00:00"/>
        <d v="2021-01-20T00:00:00"/>
        <d v="2021-01-19T00:00:00"/>
        <d v="2021-01-18T00:00:00"/>
        <d v="2021-01-17T00:00:00"/>
        <d v="2021-01-16T00:00:00"/>
        <d v="2021-01-15T00:00:00"/>
        <d v="2021-01-14T00:00:00"/>
        <d v="2021-01-13T00:00:00"/>
        <d v="2021-01-12T00:00:00"/>
        <d v="2021-01-10T00:00:00"/>
        <d v="2021-01-09T00:00:00"/>
        <d v="2021-01-08T00:00:00"/>
        <d v="2021-01-07T00:00:00"/>
        <d v="2021-01-06T00:00:00"/>
        <d v="2021-01-05T00:00:00"/>
        <d v="2021-01-04T00:00:00"/>
        <d v="2021-01-03T00:00:00"/>
        <d v="2021-01-02T00:00:00"/>
        <d v="2021-01-01T00:00:00"/>
        <m/>
      </sharedItems>
    </cacheField>
    <cacheField name="Create Time" numFmtId="0">
      <sharedItems containsBlank="1" containsMixedTypes="1" containsNumber="1" minValue="6.6187500000000004" maxValue="1204"/>
    </cacheField>
    <cacheField name="Outage Date" numFmtId="0">
      <sharedItems containsString="0" containsBlank="1" containsNumber="1" containsInteger="1" minValue="44199" maxValue="44561"/>
    </cacheField>
    <cacheField name="Outage Time" numFmtId="0">
      <sharedItems containsBlank="1" containsMixedTypes="1" containsNumber="1" minValue="244" maxValue="1204"/>
    </cacheField>
    <cacheField name="Data Source" numFmtId="0">
      <sharedItems containsBlank="1"/>
    </cacheField>
    <cacheField name="Missed Ignition" numFmtId="0">
      <sharedItems containsBlank="1"/>
    </cacheField>
    <cacheField name="Duplicate" numFmtId="0">
      <sharedItems containsBlank="1"/>
    </cacheField>
    <cacheField name="OIS Number" numFmtId="0">
      <sharedItems containsBlank="1" containsMixedTypes="1" containsNumber="1" containsInteger="1" minValue="1202794" maxValue="12144621217961"/>
    </cacheField>
    <cacheField name="ILIS Number" numFmtId="0">
      <sharedItems containsBlank="1"/>
    </cacheField>
    <cacheField name="TOTL Number" numFmtId="0">
      <sharedItems containsBlank="1"/>
    </cacheField>
    <cacheField name="Field Order ID Number" numFmtId="0">
      <sharedItems containsBlank="1" containsMixedTypes="1" containsNumber="1" containsInteger="1" minValue="224497" maxValue="9963363922" longText="1"/>
    </cacheField>
    <cacheField name="SAP EC/LC Notification Number" numFmtId="0">
      <sharedItems containsBlank="1" containsMixedTypes="1" containsNumber="1" containsInteger="1" minValue="12207043" maxValue="1222240161"/>
    </cacheField>
    <cacheField name="Pre-Exisiting EC/LC Notification" numFmtId="0">
      <sharedItems containsBlank="1" containsMixedTypes="1" containsNumber="1" containsInteger="1" minValue="101960736" maxValue="122170770"/>
    </cacheField>
    <cacheField name="EIR Number" numFmtId="0">
      <sharedItems containsBlank="1"/>
    </cacheField>
    <cacheField name="OEIS Ignition Photo" numFmtId="0">
      <sharedItems containsBlank="1"/>
    </cacheField>
    <cacheField name="3--" numFmtId="0">
      <sharedItems containsBlank="1"/>
    </cacheField>
    <cacheField name="CPUC Reportable Ignition" numFmtId="0">
      <sharedItems containsBlank="1" count="4">
        <s v="N"/>
        <s v="Y"/>
        <s v="Unknown"/>
        <m/>
      </sharedItems>
    </cacheField>
    <cacheField name="Attributable to PG&amp;E Assets" numFmtId="0">
      <sharedItems containsBlank="1" count="4">
        <s v="Y"/>
        <s v="N"/>
        <s v="Unknown"/>
        <m/>
      </sharedItems>
    </cacheField>
    <cacheField name="Burned Material Other Than PG&amp;E Assets" numFmtId="0">
      <sharedItems containsBlank="1"/>
    </cacheField>
    <cacheField name="Fire Greater Than 1 Linear Meter" numFmtId="0">
      <sharedItems containsBlank="1"/>
    </cacheField>
    <cacheField name="STIP Reportable Ignition" numFmtId="0">
      <sharedItems containsBlank="1"/>
    </cacheField>
    <cacheField name="Executive Summary" numFmtId="0">
      <sharedItems containsBlank="1" longText="1"/>
    </cacheField>
    <cacheField name="Ignition Source" numFmtId="0">
      <sharedItems containsBlank="1"/>
    </cacheField>
    <cacheField name="Materials at Origin" numFmtId="0">
      <sharedItems containsBlank="1"/>
    </cacheField>
    <cacheField name="Materials at Origin - Comments" numFmtId="0">
      <sharedItems containsBlank="1"/>
    </cacheField>
    <cacheField name="Asset Family - Cause" numFmtId="0">
      <sharedItems containsBlank="1"/>
    </cacheField>
    <cacheField name="Asset Family - Affected" numFmtId="0">
      <sharedItems containsBlank="1"/>
    </cacheField>
    <cacheField name="Fire Size" numFmtId="0">
      <sharedItems containsBlank="1"/>
    </cacheField>
    <cacheField name="Fire Size - Troubleman Comments" numFmtId="0">
      <sharedItems containsBlank="1" containsMixedTypes="1" containsNumber="1" minValue="2.5" maxValue="50"/>
    </cacheField>
    <cacheField name="Wildfire Acreage Burned" numFmtId="0">
      <sharedItems containsBlank="1" containsMixedTypes="1" containsNumber="1" minValue="0.3" maxValue="963309"/>
    </cacheField>
    <cacheField name="Wildfire Structures Destroyed" numFmtId="0">
      <sharedItems containsBlank="1" containsMixedTypes="1" containsNumber="1" containsInteger="1" minValue="1" maxValue="1329"/>
    </cacheField>
    <cacheField name="Wildfire Injuries" numFmtId="0">
      <sharedItems containsBlank="1" containsMixedTypes="1" containsNumber="1" containsInteger="1" minValue="1" maxValue="3"/>
    </cacheField>
    <cacheField name="Wildfire Fatalities" numFmtId="0">
      <sharedItems containsBlank="1" containsMixedTypes="1" containsNumber="1" containsInteger="1" minValue="1" maxValue="1"/>
    </cacheField>
    <cacheField name="Suspected Initiating Event" numFmtId="0">
      <sharedItems containsBlank="1"/>
    </cacheField>
    <cacheField name="Failure Driver" numFmtId="0">
      <sharedItems containsBlank="1"/>
    </cacheField>
    <cacheField name="Failure Sub-Driver" numFmtId="0">
      <sharedItems containsBlank="1"/>
    </cacheField>
    <cacheField name="Other Companies" numFmtId="0">
      <sharedItems containsBlank="1"/>
    </cacheField>
    <cacheField name="Type Of Construction" numFmtId="0">
      <sharedItems containsBlank="1"/>
    </cacheField>
    <cacheField name="Primary/Secondary" numFmtId="0">
      <sharedItems containsBlank="1" count="6">
        <s v="Primary"/>
        <m/>
        <s v="Secondary"/>
        <s v="Service"/>
        <s v="Transmission"/>
        <s v="Substation"/>
      </sharedItems>
    </cacheField>
    <cacheField name="Equipment Type Associated to Ignition" numFmtId="0">
      <sharedItems containsBlank="1"/>
    </cacheField>
    <cacheField name="Damaged Equipment" numFmtId="0">
      <sharedItems containsBlank="1"/>
    </cacheField>
    <cacheField name="Asset Number Associated to Ignition (SAP Equip ID Only)" numFmtId="0">
      <sharedItems containsBlank="1" containsMixedTypes="1" containsNumber="1" containsInteger="1" minValue="10112781" maxValue="512048465750"/>
    </cacheField>
    <cacheField name="4--" numFmtId="0">
      <sharedItems containsBlank="1"/>
    </cacheField>
    <cacheField name="HFTD" numFmtId="0">
      <sharedItems containsBlank="1" count="5">
        <s v="Non-HFTD"/>
        <s v="Tier 2"/>
        <s v="Tier 3"/>
        <s v="Zone 1"/>
        <m/>
      </sharedItems>
    </cacheField>
    <cacheField name="Fire Latitude" numFmtId="0">
      <sharedItems containsString="0" containsBlank="1" containsNumber="1" minValue="34.583190000000002" maxValue="41.112759999999987"/>
    </cacheField>
    <cacheField name="Fire Longitude" numFmtId="0">
      <sharedItems containsString="0" containsBlank="1" containsNumber="1" minValue="-124.29686890000001" maxValue="37.9274860222"/>
    </cacheField>
    <cacheField name="County" numFmtId="0">
      <sharedItems containsBlank="1"/>
    </cacheField>
    <cacheField name="Circuit" numFmtId="0">
      <sharedItems containsBlank="1"/>
    </cacheField>
    <cacheField name="Nominal Voltage" numFmtId="0">
      <sharedItems containsBlank="1" containsMixedTypes="1" containsNumber="1" containsInteger="1" minValue="750" maxValue="500000"/>
    </cacheField>
    <cacheField name="Circuit Protection Zone" numFmtId="0">
      <sharedItems containsBlank="1"/>
    </cacheField>
    <cacheField name="EPSS Enabled Circuit" numFmtId="0">
      <sharedItems containsBlank="1" count="3">
        <s v="N"/>
        <s v="Y"/>
        <m/>
      </sharedItems>
    </cacheField>
    <cacheField name="Fire Supressing Agency" numFmtId="0">
      <sharedItems containsBlank="1"/>
    </cacheField>
    <cacheField name="Land Use at Origin" numFmtId="0">
      <sharedItems containsBlank="1"/>
    </cacheField>
    <cacheField name="Fuel Bed Description" numFmtId="0">
      <sharedItems containsBlank="1"/>
    </cacheField>
    <cacheField name="Fuel Bed Description - Comments" numFmtId="0">
      <sharedItems containsBlank="1"/>
    </cacheField>
    <cacheField name="Burn Scar Area" numFmtId="0">
      <sharedItems containsBlank="1"/>
    </cacheField>
    <cacheField name="Burn Scar Area Comments" numFmtId="0">
      <sharedItems containsBlank="1"/>
    </cacheField>
    <cacheField name="Incident Name (If Applicable)" numFmtId="0">
      <sharedItems containsBlank="1" containsMixedTypes="1" containsNumber="1" containsInteger="1" minValue="99" maxValue="99"/>
    </cacheField>
    <cacheField name="Fire Index Area" numFmtId="0">
      <sharedItems containsBlank="1" containsMixedTypes="1" containsNumber="1" containsInteger="1" minValue="105" maxValue="590"/>
    </cacheField>
    <cacheField name="Fire Potential Index Rating" numFmtId="0">
      <sharedItems containsBlank="1" containsMixedTypes="1" containsNumber="1" containsInteger="1" minValue="154" maxValue="530"/>
    </cacheField>
    <cacheField name="High Winds Warning (Y/N)" numFmtId="0">
      <sharedItems containsBlank="1"/>
    </cacheField>
    <cacheField name="Red Flag Warning (Y/N)" numFmtId="0">
      <sharedItems containsBlank="1"/>
    </cacheField>
    <cacheField name="Red Flag Issued (UTC)" numFmtId="0">
      <sharedItems containsBlank="1" containsMixedTypes="1" containsNumber="1" containsInteger="1" minValue="202000000000" maxValue="202110000000"/>
    </cacheField>
    <cacheField name="Red Flag Expired (UTC)" numFmtId="0">
      <sharedItems containsBlank="1" containsMixedTypes="1" containsNumber="1" containsInteger="1" minValue="44351" maxValue="202110000000"/>
    </cacheField>
    <cacheField name="5--" numFmtId="0">
      <sharedItems containsBlank="1"/>
    </cacheField>
    <cacheField name="Vegetation Latitude" numFmtId="0">
      <sharedItems containsString="0" containsBlank="1" containsNumber="1" minValue="34.040166999999997" maxValue="41.118868399999997"/>
    </cacheField>
    <cacheField name="Vegetation Longitude" numFmtId="0">
      <sharedItems containsString="0" containsBlank="1" containsNumber="1" minValue="-124.2949483" maxValue="-119.157596"/>
    </cacheField>
    <cacheField name="Last Vegetation Inspection Date" numFmtId="0">
      <sharedItems containsString="0" containsBlank="1" containsNumber="1" minValue="43938" maxValue="44589"/>
    </cacheField>
    <cacheField name="Vegetation Failure Cause" numFmtId="0">
      <sharedItems containsBlank="1"/>
    </cacheField>
    <cacheField name="Vegetation Failure Reason" numFmtId="0">
      <sharedItems containsBlank="1" longText="1"/>
    </cacheField>
    <cacheField name="Tree Species" numFmtId="0">
      <sharedItems containsBlank="1"/>
    </cacheField>
    <cacheField name="Tree Height" numFmtId="0">
      <sharedItems containsString="0" containsBlank="1" containsNumber="1" containsInteger="1" minValue="16" maxValue="150"/>
    </cacheField>
    <cacheField name="Diameter at Breast Height" numFmtId="0">
      <sharedItems containsString="0" containsBlank="1" containsNumber="1" containsInteger="1" minValue="7" maxValue="99"/>
    </cacheField>
    <cacheField name="Tree Distance" numFmtId="0">
      <sharedItems containsString="0" containsBlank="1" containsNumber="1" containsInteger="1" minValue="2" maxValue="99"/>
    </cacheField>
    <cacheField name="Tree Lean" numFmtId="0">
      <sharedItems containsBlank="1"/>
    </cacheField>
    <cacheField name="Tree Health" numFmtId="0">
      <sharedItems containsBlank="1"/>
    </cacheField>
    <cacheField name="Tree Dead" numFmtId="0">
      <sharedItems containsBlank="1"/>
    </cacheField>
    <cacheField name="Domino Trees" numFmtId="0">
      <sharedItems containsString="0" containsBlank="1" containsNumber="1" containsInteger="1" minValue="1" maxValue="1"/>
    </cacheField>
    <cacheField name="Tree Defects" numFmtId="0">
      <sharedItems containsNonDate="0" containsString="0" containsBlank="1"/>
    </cacheField>
    <cacheField name="Terrain Type" numFmtId="0">
      <sharedItems containsBlank="1"/>
    </cacheField>
    <cacheField name="Terrain Slope" numFmtId="0">
      <sharedItems containsBlank="1"/>
    </cacheField>
    <cacheField name="Vegetation - Construction Type" numFmtId="0">
      <sharedItems containsBlank="1"/>
    </cacheField>
    <cacheField name="Vegetation - Insulation Type" numFmtId="0">
      <sharedItems containsBlank="1"/>
    </cacheField>
    <cacheField name="Total Splices" numFmtId="0">
      <sharedItems containsBlank="1" containsMixedTypes="1" containsNumber="1" containsInteger="1" minValue="1" maxValue="10"/>
    </cacheField>
    <cacheField name="6--" numFmtId="0">
      <sharedItems containsBlank="1"/>
    </cacheField>
    <cacheField name="FAS - Division" numFmtId="0">
      <sharedItems containsBlank="1"/>
    </cacheField>
    <cacheField name="FAS - District" numFmtId="0">
      <sharedItems containsBlank="1" containsMixedTypes="1" containsNumber="1" minValue="0.35347222222222219" maxValue="0.4375"/>
    </cacheField>
    <cacheField name="FAS - Order Create Time" numFmtId="0">
      <sharedItems containsBlank="1" containsMixedTypes="1" containsNumber="1" containsInteger="1" minValue="44477" maxValue="44477"/>
    </cacheField>
    <cacheField name="FAS - Order Create Timestamp" numFmtId="0">
      <sharedItems containsBlank="1" containsMixedTypes="1" containsNumber="1" containsInteger="1" minValue="44197" maxValue="1490042"/>
    </cacheField>
    <cacheField name="FAS - OIS #" numFmtId="0">
      <sharedItems containsBlank="1" containsMixedTypes="1" containsNumber="1" containsInteger="1" minValue="1202794" maxValue="7840927"/>
    </cacheField>
    <cacheField name="FAS - FO ID" numFmtId="0">
      <sharedItems containsBlank="1" containsMixedTypes="1" containsNumber="1" containsInteger="1" minValue="6600" maxValue="9963363922"/>
    </cacheField>
    <cacheField name="FAS - Address Number" numFmtId="0">
      <sharedItems containsBlank="1" containsMixedTypes="1" containsNumber="1" containsInteger="1" minValue="1" maxValue="70400"/>
    </cacheField>
    <cacheField name="FAS - Address Name" numFmtId="0">
      <sharedItems containsBlank="1"/>
    </cacheField>
    <cacheField name="FAS - City" numFmtId="0">
      <sharedItems containsBlank="1" containsMixedTypes="1" containsNumber="1" containsInteger="1" minValue="34" maxValue="34"/>
    </cacheField>
    <cacheField name="FAS - Position Latitude" numFmtId="0">
      <sharedItems containsBlank="1" containsMixedTypes="1" containsNumber="1" minValue="-120.21095" maxValue="41.112759999999987"/>
    </cacheField>
    <cacheField name="FAS - Position Longitude" numFmtId="0">
      <sharedItems containsBlank="1" containsMixedTypes="1" containsNumber="1" minValue="-124.265277" maxValue="-118.78934"/>
    </cacheField>
    <cacheField name="FAS - Tech ID" numFmtId="0">
      <sharedItems containsBlank="1"/>
    </cacheField>
    <cacheField name="FAS - Tech Name" numFmtId="0">
      <sharedItems containsBlank="1" containsMixedTypes="1" containsNumber="1" containsInteger="1" minValue="182811102" maxValue="182811102"/>
    </cacheField>
    <cacheField name="FAS - Electric Feeder Number" numFmtId="0">
      <sharedItems containsBlank="1" containsMixedTypes="1" containsNumber="1" containsInteger="1" minValue="1201" maxValue="303333311"/>
    </cacheField>
    <cacheField name="FAS - Submitted" numFmtId="0">
      <sharedItems containsBlank="1" containsMixedTypes="1" containsNumber="1" minValue="9110" maxValue="182821104"/>
    </cacheField>
    <cacheField name="FAS - Completion Code 1" numFmtId="0">
      <sharedItems containsString="0" containsBlank="1" containsNumber="1" containsInteger="1" minValue="920" maxValue="9320"/>
    </cacheField>
    <cacheField name="FAS - Priority" numFmtId="0">
      <sharedItems containsBlank="1" containsMixedTypes="1" containsNumber="1" containsInteger="1" minValue="1" maxValue="3"/>
    </cacheField>
    <cacheField name="FAS - FLD Remarks" numFmtId="0">
      <sharedItems containsBlank="1" containsMixedTypes="1" containsNumber="1" containsInteger="1" minValue="1" maxValue="1" longText="1"/>
    </cacheField>
    <cacheField name="FAS - Fire Incident Flag" numFmtId="0">
      <sharedItems containsBlank="1"/>
    </cacheField>
    <cacheField name="FAS - Attachment Count" numFmtId="0">
      <sharedItems containsBlank="1" containsMixedTypes="1" containsNumber="1" containsInteger="1" minValue="1" maxValue="7"/>
    </cacheField>
    <cacheField name="FAS - Attachments Link" numFmtId="0">
      <sharedItems containsBlank="1"/>
    </cacheField>
    <cacheField name="FAS - Fire Lat Long" numFmtId="0">
      <sharedItems containsBlank="1" containsMixedTypes="1" containsNumber="1" minValue="36.25414" maxValue="39.755870000000002"/>
    </cacheField>
    <cacheField name="FAS - Fire Latitude" numFmtId="0">
      <sharedItems containsBlank="1" containsMixedTypes="1" containsNumber="1" minValue="-122.218" maxValue="41.049889999999998"/>
    </cacheField>
    <cacheField name="FAS - Fire Longitude" numFmtId="0">
      <sharedItems containsBlank="1" containsMixedTypes="1" containsNumber="1" minValue="-124.265277" maxValue="122.01012"/>
    </cacheField>
    <cacheField name="FAS - Fire Location Description" numFmtId="0">
      <sharedItems containsBlank="1"/>
    </cacheField>
    <cacheField name="FAS - Suppressing Agency Contact" numFmtId="0">
      <sharedItems containsBlank="1" containsMixedTypes="1" containsNumber="1" containsInteger="1" minValue="415" maxValue="15304580200"/>
    </cacheField>
    <cacheField name="FAS - Pole Barcode" numFmtId="0">
      <sharedItems containsBlank="1" containsMixedTypes="1" containsNumber="1" containsInteger="1" minValue="911" maxValue="120781791"/>
    </cacheField>
    <cacheField name="FAS - Media" numFmtId="0">
      <sharedItems containsBlank="1"/>
    </cacheField>
    <cacheField name="FAS - Fire Out" numFmtId="0">
      <sharedItems containsBlank="1"/>
    </cacheField>
    <cacheField name="FAS - Outage" numFmtId="0">
      <sharedItems containsBlank="1"/>
    </cacheField>
    <cacheField name="FAS - Weather" numFmtId="0">
      <sharedItems containsBlank="1"/>
    </cacheField>
    <cacheField name="FAS - Weather Comments" numFmtId="0">
      <sharedItems containsBlank="1"/>
    </cacheField>
    <cacheField name="FAS - Facility Impacted" numFmtId="0">
      <sharedItems containsBlank="1"/>
    </cacheField>
    <cacheField name="FAS -  Facility Impacted Comments" numFmtId="0">
      <sharedItems containsBlank="1"/>
    </cacheField>
    <cacheField name="FAS - Est Wind" numFmtId="0">
      <sharedItems containsBlank="1"/>
    </cacheField>
    <cacheField name="FAS - Est Wind Comments" numFmtId="0">
      <sharedItems containsBlank="1"/>
    </cacheField>
    <cacheField name="FAS - Event Element" numFmtId="0">
      <sharedItems containsBlank="1"/>
    </cacheField>
    <cacheField name="FAS - Event Element Comments" numFmtId="0">
      <sharedItems containsBlank="1"/>
    </cacheField>
    <cacheField name="FAS - FAS Fire Size" numFmtId="0">
      <sharedItems containsBlank="1"/>
    </cacheField>
    <cacheField name="FAS - Fire Size Comments" numFmtId="0">
      <sharedItems containsBlank="1" containsMixedTypes="1" containsNumber="1" minValue="2.5" maxValue="3.7"/>
    </cacheField>
    <cacheField name="FAS - Fire Suppressed By" numFmtId="0">
      <sharedItems containsBlank="1"/>
    </cacheField>
    <cacheField name="FAS - Fire Suppressed By Comments" numFmtId="0">
      <sharedItems containsBlank="1"/>
    </cacheField>
    <cacheField name="FAS - FAS Type Of Construction" numFmtId="0">
      <sharedItems containsBlank="1"/>
    </cacheField>
    <cacheField name="FAS - Type Of Construction Comments" numFmtId="0">
      <sharedItems containsBlank="1"/>
    </cacheField>
    <cacheField name="FAS - Evidence Collected" numFmtId="0">
      <sharedItems containsBlank="1"/>
    </cacheField>
    <cacheField name="FAS - Evidence Collected Comments" numFmtId="0">
      <sharedItems containsBlank="1"/>
    </cacheField>
    <cacheField name="FAS - Evidence Collected By" numFmtId="0">
      <sharedItems containsBlank="1"/>
    </cacheField>
    <cacheField name="FAS - Evidence Collected By Comments" numFmtId="0">
      <sharedItems containsBlank="1"/>
    </cacheField>
    <cacheField name="FAS - Actual Cause" numFmtId="0">
      <sharedItems containsBlank="1"/>
    </cacheField>
    <cacheField name="FAS - Equipment" numFmtId="0">
      <sharedItems containsBlank="1"/>
    </cacheField>
    <cacheField name="FAS - Energized Wire Down?" numFmtId="0">
      <sharedItems containsBlank="1"/>
    </cacheField>
    <cacheField name="7--" numFmtId="0">
      <sharedItems containsBlank="1"/>
    </cacheField>
    <cacheField name="ILIS - PLANNED" numFmtId="0">
      <sharedItems containsBlank="1"/>
    </cacheField>
    <cacheField name="ILIS - DIVISION" numFmtId="0">
      <sharedItems containsBlank="1"/>
    </cacheField>
    <cacheField name="ILIS - District" numFmtId="0">
      <sharedItems containsBlank="1"/>
    </cacheField>
    <cacheField name="ILIS - Circuit" numFmtId="0">
      <sharedItems containsBlank="1" containsMixedTypes="1" containsNumber="1" containsInteger="1" minValue="2.5341110325341101E+17" maxValue="2.5341110325341101E+17"/>
    </cacheField>
    <cacheField name="ILIS - Event Log" numFmtId="0">
      <sharedItems containsBlank="1"/>
    </cacheField>
    <cacheField name="ILIS - Type" numFmtId="0">
      <sharedItems containsBlank="1"/>
    </cacheField>
    <cacheField name="ILIS - Weather" numFmtId="0">
      <sharedItems containsBlank="1"/>
    </cacheField>
    <cacheField name="ILIS - Customers" numFmtId="0">
      <sharedItems containsBlank="1" containsMixedTypes="1" containsNumber="1" containsInteger="1" minValue="1" maxValue="5264"/>
    </cacheField>
    <cacheField name="ILIS - Customer Minutes" numFmtId="0">
      <sharedItems containsBlank="1" containsMixedTypes="1" containsNumber="1" containsInteger="1" minValue="144" maxValue="1332504"/>
    </cacheField>
    <cacheField name="ILIS - Active" numFmtId="0">
      <sharedItems containsBlank="1"/>
    </cacheField>
    <cacheField name="ILIS - Fault Type" numFmtId="0">
      <sharedItems containsBlank="1"/>
    </cacheField>
    <cacheField name="ILIS - Interval" numFmtId="0">
      <sharedItems containsBlank="1"/>
    </cacheField>
    <cacheField name="ILIS - Action Required" numFmtId="0">
      <sharedItems containsBlank="1"/>
    </cacheField>
    <cacheField name="ILIS - EquipID" numFmtId="0">
      <sharedItems containsBlank="1" containsMixedTypes="1" containsNumber="1" containsInteger="1" minValue="6341" maxValue="18353"/>
    </cacheField>
    <cacheField name="ILIS - Construction Type" numFmtId="0">
      <sharedItems containsBlank="1"/>
    </cacheField>
    <cacheField name="ILIS - Equipment Type" numFmtId="0">
      <sharedItems containsBlank="1"/>
    </cacheField>
    <cacheField name="ILIS - OIS Outage#" numFmtId="0">
      <sharedItems containsBlank="1" containsMixedTypes="1" containsNumber="1" containsInteger="1" minValue="1204168" maxValue="12173281217092"/>
    </cacheField>
    <cacheField name="ILIS - Equipment Condition" numFmtId="0">
      <sharedItems containsBlank="1"/>
    </cacheField>
    <cacheField name="ILIS - Targets" numFmtId="0">
      <sharedItems containsBlank="1"/>
    </cacheField>
    <cacheField name="ILIS - Crew Notified Time" numFmtId="0">
      <sharedItems containsBlank="1" containsMixedTypes="1" containsNumber="1" minValue="44321.692361111112" maxValue="44487.190972222219"/>
    </cacheField>
    <cacheField name="ILIS - Supervisor Notified" numFmtId="0">
      <sharedItems containsBlank="1"/>
    </cacheField>
    <cacheField name="ILIS - Equipment Address" numFmtId="0">
      <sharedItems containsBlank="1"/>
    </cacheField>
    <cacheField name="ILIS - Fault Location" numFmtId="0">
      <sharedItems containsBlank="1" containsMixedTypes="1" containsNumber="1" containsInteger="1" minValue="17129" maxValue="17129"/>
    </cacheField>
    <cacheField name="ILIS - Previous Switching" numFmtId="0">
      <sharedItems containsBlank="1" longText="1"/>
    </cacheField>
    <cacheField name="ILIS - Details" numFmtId="0">
      <sharedItems containsBlank="1"/>
    </cacheField>
    <cacheField name="ILIS - Action Description" numFmtId="0">
      <sharedItems containsBlank="1"/>
    </cacheField>
    <cacheField name="ILIS - Wire Down Energized" numFmtId="0">
      <sharedItems containsBlank="1"/>
    </cacheField>
    <cacheField name="ILIS - Cause" numFmtId="0">
      <sharedItems containsBlank="1"/>
    </cacheField>
    <cacheField name="ILIS - No Access Reason" numFmtId="0">
      <sharedItems containsBlank="1"/>
    </cacheField>
    <cacheField name="ILIS - Multi Damage Location" numFmtId="0">
      <sharedItems containsBlank="1"/>
    </cacheField>
    <cacheField name="ILIS - # of Operations" numFmtId="0">
      <sharedItems containsBlank="1" containsMixedTypes="1" containsNumber="1" containsInteger="1" minValue="1" maxValue="5"/>
    </cacheField>
    <cacheField name="ILIS - Counter Read" numFmtId="0">
      <sharedItems containsBlank="1" containsMixedTypes="1" containsNumber="1" containsInteger="1" minValue="1" maxValue="999"/>
    </cacheField>
    <cacheField name="ILIS - Created By" numFmtId="0">
      <sharedItems containsBlank="1"/>
    </cacheField>
    <cacheField name="ILIS - Outage Level" numFmtId="0">
      <sharedItems containsBlank="1"/>
    </cacheField>
    <cacheField name="ILIS - Last Updated By" numFmtId="0">
      <sharedItems containsBlank="1"/>
    </cacheField>
    <cacheField name="ILIS - FNL" numFmtId="0">
      <sharedItems containsBlank="1" containsMixedTypes="1" containsNumber="1" minValue="44215.585416666669" maxValue="44349.685416666667"/>
    </cacheField>
    <cacheField name="ILIS - Reviewed By" numFmtId="0">
      <sharedItems containsBlank="1"/>
    </cacheField>
    <cacheField name="ILIS - End Date" numFmtId="0">
      <sharedItems containsBlank="1" containsMixedTypes="1" containsNumber="1" minValue="44216.538194444453" maxValue="44278"/>
    </cacheField>
    <cacheField name="ILIS - Reviewed By Date" numFmtId="0">
      <sharedItems containsBlank="1"/>
    </cacheField>
    <cacheField name="ILIS - Single Phase" numFmtId="0">
      <sharedItems containsBlank="1"/>
    </cacheField>
    <cacheField name="ILIS - OUTAGE_LOG_ID" numFmtId="0">
      <sharedItems containsBlank="1" containsMixedTypes="1" containsNumber="1" containsInteger="1" minValue="1590821" maxValue="1624903"/>
    </cacheField>
    <cacheField name="ILIS - ODBEVENTLOGID" numFmtId="0">
      <sharedItems containsBlank="1"/>
    </cacheField>
    <cacheField name="ILIS - EQUIPMENTID" numFmtId="0">
      <sharedItems containsBlank="1"/>
    </cacheField>
    <cacheField name="ILIS - CIRCUITID" numFmtId="0">
      <sharedItems containsBlank="1" containsMixedTypes="1" containsNumber="1" containsInteger="1" minValue="1447" maxValue="254402105"/>
    </cacheField>
    <cacheField name="ILIS - devicedate" numFmtId="0">
      <sharedItems containsBlank="1"/>
    </cacheField>
    <cacheField name="ILIS - PM" numFmtId="0">
      <sharedItems containsBlank="1" containsMixedTypes="1" containsNumber="1" containsInteger="1" minValue="31534399" maxValue="44767115"/>
    </cacheField>
    <cacheField name="ILIS - Fire Mitigation" numFmtId="0">
      <sharedItems containsBlank="1"/>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7027">
  <r>
    <s v="MIA20179985"/>
    <s v="     "/>
    <n v="42736"/>
    <s v="1/1"/>
    <x v="0"/>
    <n v="0.92670138888888887"/>
    <s v="1"/>
    <n v="1"/>
    <s v="1"/>
    <x v="0"/>
    <n v="42736"/>
    <n v="0.92638888888888893"/>
    <s v="FAS and OIS only. Madera FD reported pole on fire. Please make safe. Found blown PT and control box to capacitor bank, surface burns to pole and control box. No hazards, will require repair. Unknown fire size or ho extinguished. "/>
    <s v="     "/>
    <s v="FAS"/>
    <m/>
    <s v="Y"/>
    <x v="0"/>
    <s v="1614486"/>
    <s v="N/A"/>
    <m/>
    <s v="T003853874"/>
    <m/>
    <m/>
    <s v="     "/>
    <x v="0"/>
    <s v="PG&amp;E"/>
    <m/>
    <m/>
    <m/>
    <s v="D"/>
    <m/>
    <s v="Unknown"/>
    <m/>
    <s v="Equipment - PG&amp;E"/>
    <s v="34.o. Other"/>
    <s v="Equipment - PG&amp;E"/>
    <s v="All types of equipment / facility failure"/>
    <s v="Equipment failure - Other"/>
    <s v="Capacitor Bank"/>
    <m/>
    <m/>
    <m/>
    <s v="No"/>
    <s v="Overhead"/>
    <x v="0"/>
    <m/>
    <m/>
    <s v="254611107"/>
    <s v="     "/>
    <s v="Non-HFTD"/>
    <x v="0"/>
    <m/>
    <m/>
    <n v="36.964700000000001"/>
    <n v="-120.05800000000001"/>
    <s v="Madera"/>
    <s v="STOREY-1107"/>
    <s v="254611107"/>
    <n v="11000"/>
    <m/>
    <x v="0"/>
    <m/>
    <s v="Urban"/>
    <m/>
    <m/>
    <s v="No"/>
    <m/>
    <m/>
    <m/>
    <m/>
    <m/>
    <m/>
    <m/>
    <s v="N"/>
    <s v="N"/>
    <m/>
    <m/>
    <s v="     "/>
    <m/>
    <m/>
    <m/>
    <m/>
    <m/>
    <m/>
    <m/>
    <m/>
    <m/>
    <m/>
    <m/>
    <m/>
    <m/>
    <m/>
    <m/>
    <m/>
    <m/>
    <m/>
    <m/>
  </r>
  <r>
    <s v="20170001"/>
    <s v="     "/>
    <n v="42736"/>
    <s v="1/1"/>
    <x v="0"/>
    <n v="0.6645833333333333"/>
    <s v="1"/>
    <n v="1"/>
    <s v="1"/>
    <x v="0"/>
    <n v="42736"/>
    <n v="0.66597222222222219"/>
    <s v="15' radius fire at base of sw ple 8429. Ple ok. Lower section of two risers melted. Suspect cause may be riser conductor feeding st lts. Also noticed sw out of adjustment, but no evidence that the cause was from the overhead. Infrmd on call"/>
    <s v="     "/>
    <m/>
    <m/>
    <s v="N"/>
    <x v="0"/>
    <s v="1614389"/>
    <m/>
    <m/>
    <m/>
    <m/>
    <m/>
    <s v="     "/>
    <x v="1"/>
    <s v="PG&amp;E"/>
    <m/>
    <s v="Vegetation"/>
    <m/>
    <s v="D"/>
    <m/>
    <s v="&lt;3 meters of linear travel"/>
    <s v="Square Feet: ; Acreage: "/>
    <s v="Equipment - PG&amp;E"/>
    <s v="34.b. Conductor damage or failure"/>
    <s v="Equipment - PG&amp;E"/>
    <s v="All types of equipment / facility failure"/>
    <s v="Conductor"/>
    <s v="Conductor"/>
    <m/>
    <m/>
    <m/>
    <s v="Unknown"/>
    <s v="Overhead"/>
    <x v="1"/>
    <s v="Conductor"/>
    <m/>
    <s v="101589774"/>
    <s v="     "/>
    <s v="Non-HFTD"/>
    <x v="0"/>
    <m/>
    <m/>
    <n v="38.6629"/>
    <n v="-121.748"/>
    <s v="Yolo"/>
    <s v="WOODLAND-1105"/>
    <s v="62031105"/>
    <m/>
    <s v="N/A"/>
    <x v="0"/>
    <s v="Woodland fire dept  530-666-8920"/>
    <s v="Urban"/>
    <m/>
    <m/>
    <s v="No"/>
    <m/>
    <m/>
    <m/>
    <m/>
    <m/>
    <m/>
    <m/>
    <s v="N"/>
    <s v="N"/>
    <m/>
    <m/>
    <s v="     "/>
    <m/>
    <m/>
    <m/>
    <m/>
    <m/>
    <m/>
    <m/>
    <m/>
    <m/>
    <m/>
    <m/>
    <m/>
    <m/>
    <m/>
    <m/>
    <m/>
    <m/>
    <m/>
    <m/>
  </r>
  <r>
    <s v="20170502"/>
    <s v="     "/>
    <n v="42736"/>
    <s v="1/1"/>
    <x v="0"/>
    <m/>
    <s v="1"/>
    <n v="1"/>
    <s v="1"/>
    <x v="0"/>
    <m/>
    <m/>
    <s v="CPUC PG&amp;E Electrical Incident - EI170101A"/>
    <s v="     "/>
    <m/>
    <m/>
    <s v="N"/>
    <x v="0"/>
    <m/>
    <m/>
    <m/>
    <s v="0000665425"/>
    <n v="112448786"/>
    <s v="EI170101A"/>
    <s v="     "/>
    <x v="1"/>
    <s v="PG&amp;E"/>
    <m/>
    <s v="Building"/>
    <m/>
    <s v="D"/>
    <m/>
    <s v="&lt;0.25"/>
    <s v="Square Feet: ; Acreage: "/>
    <s v="Unknown"/>
    <s v="40.a. Unknown"/>
    <s v="Unknown"/>
    <m/>
    <s v="Unknown"/>
    <s v="Unknown"/>
    <m/>
    <m/>
    <m/>
    <m/>
    <s v="Overhead"/>
    <x v="2"/>
    <m/>
    <m/>
    <s v="101531073"/>
    <s v="     "/>
    <s v="Non-HFTD"/>
    <x v="0"/>
    <m/>
    <m/>
    <n v="40.054200000000002"/>
    <n v="-122.173"/>
    <s v="Tehama"/>
    <s v="GERBER-1102"/>
    <s v="103391102"/>
    <n v="21000"/>
    <s v="N/A"/>
    <x v="0"/>
    <s v="Cal Fire"/>
    <s v="Rural"/>
    <m/>
    <m/>
    <s v="No"/>
    <m/>
    <m/>
    <m/>
    <m/>
    <m/>
    <m/>
    <m/>
    <s v="N"/>
    <s v="N"/>
    <m/>
    <m/>
    <s v="     "/>
    <m/>
    <m/>
    <m/>
    <m/>
    <m/>
    <m/>
    <m/>
    <m/>
    <m/>
    <m/>
    <m/>
    <m/>
    <m/>
    <m/>
    <m/>
    <m/>
    <m/>
    <m/>
    <m/>
  </r>
  <r>
    <s v="SAP201810044"/>
    <s v="     "/>
    <n v="43101"/>
    <s v="1/1"/>
    <x v="0"/>
    <m/>
    <s v="1"/>
    <n v="1"/>
    <s v="1"/>
    <x v="1"/>
    <n v="43099"/>
    <m/>
    <s v="500 S Blosser Rd in Santa Maria; fire at base of pole from vandalism"/>
    <s v="     "/>
    <s v="SAP"/>
    <n v="44580"/>
    <s v="Y"/>
    <x v="0"/>
    <s v="1953424"/>
    <s v="N/A"/>
    <m/>
    <s v="T004223711"/>
    <n v="114137377"/>
    <m/>
    <s v="     "/>
    <x v="0"/>
    <s v="PG&amp;E"/>
    <m/>
    <m/>
    <m/>
    <s v="D"/>
    <m/>
    <s v="Structure-PG&amp;E only"/>
    <m/>
    <s v="Contact - 3rd Party"/>
    <s v="38.a. Vandalism / Theft"/>
    <s v="Contact - 3rd Party"/>
    <s v="Vandalism"/>
    <s v="Vandalism"/>
    <m/>
    <s v="Vandalism"/>
    <s v="Pole"/>
    <m/>
    <s v="No"/>
    <s v="Overhead"/>
    <x v="0"/>
    <s v="Pole"/>
    <m/>
    <s v="101926789"/>
    <s v="     "/>
    <s v="Non-HFTD"/>
    <x v="0"/>
    <m/>
    <m/>
    <n v="34.948700000000002"/>
    <n v="-120.452"/>
    <s v="Santa Barbara"/>
    <s v="SANTA-MARIA-1110/1105"/>
    <m/>
    <m/>
    <m/>
    <x v="0"/>
    <m/>
    <m/>
    <m/>
    <m/>
    <s v="No"/>
    <m/>
    <m/>
    <m/>
    <m/>
    <m/>
    <m/>
    <m/>
    <s v="N"/>
    <s v="N"/>
    <m/>
    <m/>
    <s v="     "/>
    <m/>
    <m/>
    <m/>
    <m/>
    <m/>
    <m/>
    <m/>
    <m/>
    <m/>
    <m/>
    <m/>
    <m/>
    <m/>
    <m/>
    <m/>
    <m/>
    <m/>
    <m/>
    <m/>
  </r>
  <r>
    <s v="MIA20183516"/>
    <s v="     "/>
    <n v="43101"/>
    <s v="1/1"/>
    <x v="0"/>
    <n v="0.62600694444444449"/>
    <s v="1"/>
    <n v="1"/>
    <s v="1"/>
    <x v="1"/>
    <m/>
    <m/>
    <s v="KRJ7-&quot;bird hit secondary wire, causing grass fire&quot;; Fire report requested; 35.449614 -120.909278 as it is near intersection mentioned in FAS report, Tman response: confirms bird contact, no carcass found."/>
    <s v="     "/>
    <s v="FAS"/>
    <n v="44263"/>
    <s v="Y"/>
    <x v="0"/>
    <m/>
    <m/>
    <m/>
    <s v="6132070"/>
    <m/>
    <m/>
    <s v="     "/>
    <x v="1"/>
    <s v="PG&amp;E"/>
    <m/>
    <m/>
    <m/>
    <s v="D"/>
    <m/>
    <s v="0.26-9.99"/>
    <m/>
    <s v="Contact - Animal - Bird"/>
    <s v="33.b. Animal contact"/>
    <s v="Contact - Bird"/>
    <s v="Contact from object"/>
    <s v="Contact - Animal"/>
    <m/>
    <s v="Contact - Animal"/>
    <s v="Pole"/>
    <m/>
    <s v="Yes"/>
    <s v="Overhead"/>
    <x v="0"/>
    <m/>
    <m/>
    <s v="101882508"/>
    <s v="     "/>
    <s v="Non-HFTD"/>
    <x v="0"/>
    <m/>
    <m/>
    <n v="35.450200000000002"/>
    <n v="-120.90900000000001"/>
    <s v="San Luis Obispo"/>
    <s v="CAYUCOS-1101"/>
    <s v="182551101"/>
    <n v="11000"/>
    <m/>
    <x v="0"/>
    <s v="SLO FD"/>
    <s v="Herbaceous"/>
    <m/>
    <m/>
    <s v="No"/>
    <m/>
    <m/>
    <m/>
    <m/>
    <m/>
    <m/>
    <m/>
    <s v="N"/>
    <s v="N"/>
    <m/>
    <m/>
    <s v="     "/>
    <m/>
    <m/>
    <m/>
    <m/>
    <m/>
    <m/>
    <m/>
    <m/>
    <m/>
    <m/>
    <m/>
    <m/>
    <m/>
    <m/>
    <m/>
    <m/>
    <m/>
    <m/>
    <m/>
  </r>
  <r>
    <s v="MIA20183503"/>
    <s v="     "/>
    <n v="43101"/>
    <s v="1/1"/>
    <x v="0"/>
    <n v="0.66697916666666668"/>
    <s v="1"/>
    <n v="1"/>
    <s v="1"/>
    <x v="1"/>
    <n v="43101"/>
    <n v="0.66666666666666663"/>
    <s v="KRJ7- connector failure on regulator, fire greater than 1 meter, &quot;burned loadside connector&quot;"/>
    <s v="     "/>
    <s v="FAS"/>
    <n v="44252"/>
    <s v="Y"/>
    <x v="0"/>
    <m/>
    <s v="N/A"/>
    <m/>
    <s v="T004224181"/>
    <m/>
    <m/>
    <s v="     "/>
    <x v="1"/>
    <s v="PG&amp;E"/>
    <m/>
    <m/>
    <m/>
    <s v="D"/>
    <m/>
    <s v="&lt;0.25"/>
    <m/>
    <s v="Equipment - PG&amp;E"/>
    <s v="34.m. Connection device damage or failure"/>
    <s v="Equipment - PG&amp;E"/>
    <s v="All types of equipment / facility failure"/>
    <s v="Splice/Clamp/Connector"/>
    <s v="Splice/Clamp/Connector"/>
    <m/>
    <m/>
    <m/>
    <s v="No"/>
    <s v="Overhead"/>
    <x v="0"/>
    <m/>
    <m/>
    <s v="R435"/>
    <s v="     "/>
    <s v="Non-HFTD"/>
    <x v="0"/>
    <m/>
    <m/>
    <n v="35.457799999999999"/>
    <n v="-120.958"/>
    <s v="San Luis Obispo"/>
    <s v="CAYUCOS-1101"/>
    <s v="182551101"/>
    <n v="11000"/>
    <m/>
    <x v="0"/>
    <s v="CDF"/>
    <s v="Herbaceous"/>
    <m/>
    <m/>
    <s v="No"/>
    <m/>
    <m/>
    <m/>
    <m/>
    <m/>
    <m/>
    <m/>
    <s v="N"/>
    <s v="N"/>
    <m/>
    <m/>
    <s v="     "/>
    <m/>
    <m/>
    <m/>
    <m/>
    <m/>
    <m/>
    <m/>
    <m/>
    <m/>
    <m/>
    <m/>
    <m/>
    <m/>
    <m/>
    <m/>
    <m/>
    <m/>
    <m/>
    <m/>
  </r>
  <r>
    <s v="20180001"/>
    <s v="     "/>
    <n v="43101"/>
    <s v="1/1"/>
    <x v="0"/>
    <m/>
    <s v="1"/>
    <n v="1"/>
    <s v="1"/>
    <x v="1"/>
    <m/>
    <m/>
    <s v="ILIS - WOG, yes.  Wire possibly vandalized."/>
    <s v="     "/>
    <s v="FAS"/>
    <m/>
    <s v="N"/>
    <x v="0"/>
    <s v="19"/>
    <m/>
    <m/>
    <m/>
    <m/>
    <m/>
    <s v="     "/>
    <x v="1"/>
    <s v="PG&amp;E"/>
    <m/>
    <m/>
    <m/>
    <s v="D"/>
    <m/>
    <s v="&lt;0.25"/>
    <m/>
    <s v="Equipment - PG&amp;E"/>
    <s v="34.b. Conductor damage or failure"/>
    <s v="Equipment - PG&amp;E"/>
    <s v="All types of equipment / facility failure"/>
    <s v="Conductor"/>
    <s v="Conductor"/>
    <m/>
    <m/>
    <m/>
    <m/>
    <m/>
    <x v="3"/>
    <s v="Conductor - Primary"/>
    <m/>
    <m/>
    <s v="     "/>
    <s v="Non-HFTD"/>
    <x v="0"/>
    <m/>
    <m/>
    <n v="37.124699999999997"/>
    <n v="-120.304"/>
    <s v="Madera"/>
    <s v="CHOWCHILLA-1101"/>
    <s v="254101101"/>
    <n v="11000"/>
    <m/>
    <x v="0"/>
    <m/>
    <s v="Agriculture"/>
    <m/>
    <m/>
    <s v="No"/>
    <m/>
    <m/>
    <m/>
    <m/>
    <m/>
    <m/>
    <m/>
    <s v="N"/>
    <s v="N"/>
    <m/>
    <m/>
    <s v="     "/>
    <m/>
    <m/>
    <m/>
    <m/>
    <m/>
    <m/>
    <m/>
    <m/>
    <m/>
    <m/>
    <m/>
    <m/>
    <m/>
    <m/>
    <m/>
    <m/>
    <m/>
    <m/>
    <m/>
  </r>
  <r>
    <s v="20150002"/>
    <s v="     "/>
    <n v="42014"/>
    <s v="1/10"/>
    <x v="0"/>
    <n v="0.54652777777777772"/>
    <s v="2"/>
    <n v="1"/>
    <s v="1"/>
    <x v="2"/>
    <n v="42014"/>
    <n v="0.54652777777777772"/>
    <s v="4/0 CU DOWN STARTED FIRE"/>
    <s v="     "/>
    <m/>
    <m/>
    <s v="N"/>
    <x v="0"/>
    <s v="1162068"/>
    <s v="15-0003725"/>
    <m/>
    <m/>
    <n v="109961804"/>
    <m/>
    <s v="     "/>
    <x v="1"/>
    <s v="PG&amp;E"/>
    <m/>
    <s v="Vegetation"/>
    <m/>
    <s v="D"/>
    <m/>
    <s v="&lt;0.25"/>
    <s v="Square Feet: ; Acreage: "/>
    <s v="Contact From Object"/>
    <s v="33.b. Animal contact"/>
    <s v="Contact - 3rd Party"/>
    <s v="All types of equipment / facility failure"/>
    <s v="Animal"/>
    <s v="N.A."/>
    <s v="Animal contact"/>
    <s v="Conductor"/>
    <s v="Line to Line"/>
    <s v="0"/>
    <s v="Overhead"/>
    <x v="3"/>
    <s v="Conductor"/>
    <m/>
    <s v="102217759"/>
    <s v="     "/>
    <s v="Non-HFTD"/>
    <x v="0"/>
    <m/>
    <m/>
    <n v="38.088999999999999"/>
    <n v="-122.209"/>
    <s v="Solano"/>
    <s v="NORTH-TOWER-1104"/>
    <s v="42041102"/>
    <n v="12000"/>
    <s v="N/A"/>
    <x v="0"/>
    <m/>
    <s v="Urban"/>
    <m/>
    <m/>
    <s v="No"/>
    <m/>
    <m/>
    <m/>
    <m/>
    <m/>
    <m/>
    <m/>
    <s v="N"/>
    <s v="N"/>
    <m/>
    <m/>
    <s v="     "/>
    <m/>
    <m/>
    <m/>
    <m/>
    <m/>
    <m/>
    <m/>
    <m/>
    <m/>
    <m/>
    <m/>
    <m/>
    <m/>
    <m/>
    <m/>
    <m/>
    <m/>
    <m/>
    <m/>
  </r>
  <r>
    <s v="SAP201519412"/>
    <s v="     "/>
    <n v="42014"/>
    <s v="1/10"/>
    <x v="0"/>
    <m/>
    <s v="2"/>
    <n v="1"/>
    <s v="1"/>
    <x v="2"/>
    <n v="42012"/>
    <m/>
    <s v="Pole replaced due to pole fire; failed fuse 4603"/>
    <s v="     "/>
    <s v="SAP"/>
    <n v="44580"/>
    <s v="Y"/>
    <x v="0"/>
    <s v="1161007"/>
    <s v="15-0003304"/>
    <m/>
    <s v="T003302356"/>
    <n v="109951902"/>
    <m/>
    <s v="     "/>
    <x v="0"/>
    <s v="PG&amp;E"/>
    <m/>
    <m/>
    <m/>
    <s v="D"/>
    <m/>
    <s v="Structure-PG&amp;E only"/>
    <m/>
    <s v="Equipment - PG&amp;E"/>
    <s v="34.c. Fuse damage or failure"/>
    <s v="Equipment - PG&amp;E"/>
    <s v="Fuse failure - all"/>
    <s v="Fuse failure - all"/>
    <s v="Fuse"/>
    <m/>
    <m/>
    <s v="Line to Ground"/>
    <s v="No"/>
    <s v="Overhead"/>
    <x v="0"/>
    <s v="Fuse"/>
    <m/>
    <s v="101613908"/>
    <s v="     "/>
    <s v="Non-HFTD"/>
    <x v="0"/>
    <m/>
    <m/>
    <n v="39.052199999999999"/>
    <n v="-122.004"/>
    <s v="Colusa"/>
    <s v="ARBUCKLE-1102"/>
    <m/>
    <m/>
    <s v="ARBUCKLE 11023016"/>
    <x v="0"/>
    <m/>
    <m/>
    <m/>
    <m/>
    <s v="No"/>
    <m/>
    <m/>
    <m/>
    <m/>
    <m/>
    <m/>
    <m/>
    <s v="N"/>
    <s v="N"/>
    <m/>
    <m/>
    <s v="     "/>
    <m/>
    <m/>
    <m/>
    <m/>
    <m/>
    <m/>
    <m/>
    <m/>
    <m/>
    <m/>
    <m/>
    <m/>
    <m/>
    <m/>
    <m/>
    <m/>
    <m/>
    <m/>
    <m/>
  </r>
  <r>
    <s v="20170002"/>
    <s v="     "/>
    <n v="42745"/>
    <s v="1/10"/>
    <x v="0"/>
    <n v="0.66319444444444442"/>
    <s v="2"/>
    <n v="1"/>
    <s v="1"/>
    <x v="0"/>
    <n v="42745"/>
    <n v="0.79166666666666663"/>
    <s v=" "/>
    <s v="     "/>
    <m/>
    <m/>
    <s v="N"/>
    <x v="0"/>
    <s v="1635992"/>
    <s v="17-0006950"/>
    <m/>
    <m/>
    <m/>
    <s v="EI170110B"/>
    <s v="     "/>
    <x v="1"/>
    <s v="PG&amp;E"/>
    <m/>
    <s v="Building"/>
    <m/>
    <s v="D"/>
    <m/>
    <s v="Structure-only"/>
    <s v="Square Feet: ; Acreage: "/>
    <s v="Vegetation"/>
    <s v="33.a. Veg. contact"/>
    <s v="Vegetation"/>
    <s v="All types of equipment / facility failure"/>
    <s v="Contact - Vegetation"/>
    <m/>
    <s v="Contact - Vegetation"/>
    <s v="Conductor"/>
    <s v="Line to Line"/>
    <s v="Unknown"/>
    <s v="Overhead"/>
    <x v="3"/>
    <s v="Conductor"/>
    <m/>
    <s v="100065079"/>
    <s v="     "/>
    <s v="Non-HFTD"/>
    <x v="0"/>
    <m/>
    <m/>
    <n v="38.753799999999998"/>
    <n v="-121.15600000000001"/>
    <s v="Placer"/>
    <s v="HORSESHOE-1104"/>
    <s v="152571104"/>
    <n v="12000"/>
    <s v="N/A"/>
    <x v="0"/>
    <s v="N.A."/>
    <s v="Hardwood Woodland"/>
    <m/>
    <m/>
    <s v="No"/>
    <m/>
    <m/>
    <m/>
    <m/>
    <m/>
    <m/>
    <m/>
    <s v="Y"/>
    <s v="N"/>
    <m/>
    <m/>
    <s v="     "/>
    <s v="38.75380400"/>
    <s v="-121.15640500"/>
    <s v="Jan 11 2017 12:00AM"/>
    <s v="RootsFail"/>
    <s v="A healthy, green Cypress in saturated soil uprooted during a high wind/rain event, falling across secondary line serving multiple customers. Tree missed primaries above."/>
    <s v="CYPR"/>
    <s v="40"/>
    <s v="23"/>
    <s v="20"/>
    <s v="Slight"/>
    <s v="None"/>
    <s v="N"/>
    <s v="1"/>
    <m/>
    <s v="Valley"/>
    <s v="D"/>
    <s v="CrossArm"/>
    <s v="BareWire"/>
    <s v="0"/>
  </r>
  <r>
    <s v="MIA201812095"/>
    <s v="     "/>
    <n v="43110"/>
    <s v="1/10"/>
    <x v="0"/>
    <n v="0.87174768518518519"/>
    <s v="2"/>
    <n v="1"/>
    <s v="1"/>
    <x v="1"/>
    <n v="43110"/>
    <n v="0.87152777777777779"/>
    <s v="&quot;found remains of mylar balloon melted on insulator&quot;"/>
    <s v="     "/>
    <s v="FAS"/>
    <n v="44246"/>
    <s v="Y"/>
    <x v="0"/>
    <s v="6312"/>
    <s v="N/A"/>
    <m/>
    <s v="T004231612"/>
    <m/>
    <m/>
    <s v="     "/>
    <x v="0"/>
    <s v="PG&amp;E"/>
    <m/>
    <m/>
    <m/>
    <s v="D"/>
    <m/>
    <s v="Structure-PG&amp;E only"/>
    <m/>
    <s v="Contact - 3rd Party"/>
    <s v="33.c. Balloon contact"/>
    <s v="Contact - 3rd Party"/>
    <s v="Contact from object"/>
    <s v="Contact - Balloon"/>
    <m/>
    <s v="Contact - Balloon"/>
    <s v="Transformer"/>
    <m/>
    <s v="No"/>
    <s v="Overhead"/>
    <x v="0"/>
    <m/>
    <m/>
    <s v="516535467781 "/>
    <s v="     "/>
    <s v="Non-HFTD"/>
    <x v="0"/>
    <m/>
    <m/>
    <n v="35.356900000000003"/>
    <n v="-119.163"/>
    <s v="Kern"/>
    <s v="RENFRO-2101"/>
    <s v="254572101"/>
    <n v="21000"/>
    <m/>
    <x v="0"/>
    <m/>
    <s v="Urban"/>
    <m/>
    <m/>
    <s v="No"/>
    <m/>
    <m/>
    <m/>
    <m/>
    <m/>
    <m/>
    <m/>
    <s v="N"/>
    <s v="N"/>
    <m/>
    <m/>
    <s v="     "/>
    <m/>
    <m/>
    <m/>
    <m/>
    <m/>
    <m/>
    <m/>
    <m/>
    <m/>
    <m/>
    <m/>
    <m/>
    <m/>
    <m/>
    <m/>
    <m/>
    <m/>
    <m/>
    <m/>
  </r>
  <r>
    <s v="SAP20189974"/>
    <s v="     "/>
    <n v="43110"/>
    <s v="1/10"/>
    <x v="0"/>
    <m/>
    <s v="2"/>
    <n v="1"/>
    <s v="1"/>
    <x v="1"/>
    <n v="43108"/>
    <m/>
    <s v="Crossarm replaced due to pole fire"/>
    <s v="     "/>
    <s v="SAP"/>
    <n v="44580"/>
    <s v="Y"/>
    <x v="0"/>
    <s v="3608"/>
    <s v="18-0004168"/>
    <m/>
    <s v="T004228070"/>
    <n v="114159848"/>
    <m/>
    <s v="     "/>
    <x v="0"/>
    <s v="PG&amp;E"/>
    <m/>
    <m/>
    <m/>
    <s v="D"/>
    <m/>
    <s v="Structure-PG&amp;E only"/>
    <m/>
    <s v="Equipment - PG&amp;E"/>
    <s v="34.h. Crossarm damage or failure"/>
    <s v="Equipment - PG&amp;E"/>
    <s v="Crossarm failure"/>
    <s v="Crossarm failure"/>
    <s v="Crossarm"/>
    <m/>
    <m/>
    <s v="Force Out"/>
    <s v="Yes"/>
    <s v="Overhead"/>
    <x v="0"/>
    <s v="Crossarm"/>
    <m/>
    <s v="100854455"/>
    <s v="     "/>
    <s v="Non-HFTD"/>
    <x v="0"/>
    <m/>
    <m/>
    <n v="36.765500000000003"/>
    <n v="-119.768"/>
    <s v="Fresno"/>
    <s v="BARTON-1104"/>
    <m/>
    <m/>
    <s v="BARTON 110455534"/>
    <x v="0"/>
    <m/>
    <m/>
    <m/>
    <m/>
    <s v="No"/>
    <m/>
    <m/>
    <m/>
    <m/>
    <m/>
    <m/>
    <m/>
    <s v="N"/>
    <s v="N"/>
    <m/>
    <m/>
    <s v="     "/>
    <m/>
    <m/>
    <m/>
    <m/>
    <m/>
    <m/>
    <m/>
    <m/>
    <m/>
    <m/>
    <m/>
    <m/>
    <m/>
    <m/>
    <m/>
    <m/>
    <m/>
    <m/>
    <m/>
  </r>
  <r>
    <s v="SAP20189982"/>
    <s v="     "/>
    <n v="43110"/>
    <s v="1/10"/>
    <x v="0"/>
    <m/>
    <s v="2"/>
    <n v="1"/>
    <s v="1"/>
    <x v="1"/>
    <n v="43108"/>
    <m/>
    <s v="pole fire; failed fuse D8583"/>
    <s v="     "/>
    <s v="SAP"/>
    <n v="44580"/>
    <s v="Y"/>
    <x v="0"/>
    <s v="4206"/>
    <s v="18-0004449"/>
    <m/>
    <s v="T004228841"/>
    <n v="114175404"/>
    <m/>
    <s v="     "/>
    <x v="0"/>
    <s v="PG&amp;E"/>
    <m/>
    <m/>
    <m/>
    <s v="D"/>
    <m/>
    <s v="Structure-PG&amp;E only"/>
    <m/>
    <s v="Equipment - PG&amp;E"/>
    <s v="34.c. Fuse damage or failure"/>
    <s v="Equipment - PG&amp;E"/>
    <s v="Fuse failure - all"/>
    <s v="Fuse failure - all"/>
    <s v="Fuse"/>
    <m/>
    <m/>
    <s v="Force Out"/>
    <s v="Yes"/>
    <s v="Overhead"/>
    <x v="0"/>
    <s v="Fuse"/>
    <m/>
    <s v="102085297"/>
    <s v="     "/>
    <s v="Non-HFTD"/>
    <x v="0"/>
    <m/>
    <m/>
    <n v="38.203699999999998"/>
    <n v="-121.252"/>
    <s v="San Joaquin"/>
    <s v="VICTOR-1102"/>
    <m/>
    <m/>
    <s v="VICTOR 11026246"/>
    <x v="0"/>
    <m/>
    <m/>
    <m/>
    <m/>
    <s v="No"/>
    <m/>
    <m/>
    <m/>
    <m/>
    <m/>
    <m/>
    <m/>
    <s v="N"/>
    <s v="N"/>
    <m/>
    <m/>
    <s v="     "/>
    <m/>
    <m/>
    <m/>
    <m/>
    <m/>
    <m/>
    <m/>
    <m/>
    <m/>
    <m/>
    <m/>
    <m/>
    <m/>
    <m/>
    <m/>
    <m/>
    <m/>
    <m/>
    <m/>
  </r>
  <r>
    <s v="20190011"/>
    <s v="     "/>
    <n v="43475"/>
    <s v="1/10"/>
    <x v="0"/>
    <m/>
    <s v="2"/>
    <n v="1"/>
    <s v="1"/>
    <x v="3"/>
    <n v="43475"/>
    <m/>
    <s v="Customer had too much load and burned service, non PG&amp;E ignited fire"/>
    <s v="     "/>
    <s v="FAS"/>
    <m/>
    <s v="N"/>
    <x v="0"/>
    <s v="262817"/>
    <m/>
    <m/>
    <m/>
    <n v="0"/>
    <m/>
    <s v="     "/>
    <x v="0"/>
    <s v="PG&amp;E"/>
    <m/>
    <m/>
    <m/>
    <s v="D"/>
    <m/>
    <s v="Structure-PG&amp;E only"/>
    <m/>
    <s v="Other Fire: Non-PG&amp;E related"/>
    <s v="39.a. All Other"/>
    <s v="Other Fire"/>
    <m/>
    <m/>
    <m/>
    <m/>
    <m/>
    <m/>
    <m/>
    <m/>
    <x v="0"/>
    <m/>
    <m/>
    <s v="412479548812"/>
    <s v="     "/>
    <s v="Non-HFTD"/>
    <x v="0"/>
    <m/>
    <m/>
    <n v="36.644599999999997"/>
    <n v="-121.56399999999999"/>
    <s v="MONTEREY"/>
    <s v="GABILAN-1101"/>
    <m/>
    <m/>
    <m/>
    <x v="0"/>
    <m/>
    <m/>
    <m/>
    <m/>
    <s v="No"/>
    <m/>
    <m/>
    <m/>
    <m/>
    <m/>
    <m/>
    <m/>
    <s v="N"/>
    <s v="N"/>
    <m/>
    <m/>
    <s v="     "/>
    <m/>
    <m/>
    <m/>
    <m/>
    <m/>
    <m/>
    <m/>
    <m/>
    <m/>
    <m/>
    <m/>
    <m/>
    <m/>
    <m/>
    <m/>
    <m/>
    <m/>
    <m/>
    <m/>
  </r>
  <r>
    <s v="20200038"/>
    <s v="     "/>
    <n v="43840"/>
    <s v="1/10"/>
    <x v="0"/>
    <n v="0.68402777777777779"/>
    <s v="2"/>
    <n v="1"/>
    <s v="1"/>
    <x v="4"/>
    <n v="43840"/>
    <n v="0.70972222222222225"/>
    <s v="On January 10, 2020 at 1625 hours, a PG&amp;E troubleman was dispatched to the Wilson 1101 distribution circuit  near 1101 Weaver Ave for reports of equipment malfunction. Troubleman found transformer with unbalanced voltage which caused plugs in customers home to burn up.  Initial analysis indicates that the troubleman de-energized the transformer and issued an EC tag for the transformer to be replaced. Power was restored to 4 customers at 0100 hours on January 11, 2020. Reports also indicate that the fire was self-extinguished."/>
    <s v="     "/>
    <s v="FAS"/>
    <m/>
    <s v="N"/>
    <x v="0"/>
    <s v="759095"/>
    <s v="20-0007544"/>
    <m/>
    <s v="T004865700"/>
    <n v="118423191"/>
    <m/>
    <s v="     "/>
    <x v="0"/>
    <s v="PG&amp;E"/>
    <m/>
    <s v="Building"/>
    <m/>
    <s v="D"/>
    <s v="D"/>
    <s v="Structure-only"/>
    <s v="found N/G SP TX W/ unbalanced voltage 44/200 created ec tag for crew to change TX cust @ 844 WEAVER had"/>
    <s v="Equipment - PG&amp;E"/>
    <s v="34.n. Transformer damage or failure"/>
    <s v="Equipment - PG&amp;E"/>
    <s v="All types of equipment / facility failure"/>
    <s v="Transformer failure"/>
    <s v="Transformer"/>
    <m/>
    <m/>
    <s v="Force Out"/>
    <m/>
    <s v="Overhead"/>
    <x v="1"/>
    <s v="Transformer"/>
    <m/>
    <s v="Transformer: 320169428765"/>
    <s v="     "/>
    <s v="Non-HFTD"/>
    <x v="0"/>
    <m/>
    <m/>
    <n v="37.290399999999998"/>
    <n v="-120.441"/>
    <s v="Merced"/>
    <s v="WILSON-1101"/>
    <m/>
    <n v="12000"/>
    <s v="N/A"/>
    <x v="0"/>
    <s v="Self Extinguished"/>
    <s v="Urban"/>
    <m/>
    <m/>
    <s v="No"/>
    <m/>
    <m/>
    <m/>
    <m/>
    <m/>
    <m/>
    <m/>
    <s v="N"/>
    <s v="N"/>
    <m/>
    <m/>
    <s v="     "/>
    <m/>
    <m/>
    <m/>
    <m/>
    <m/>
    <m/>
    <m/>
    <m/>
    <m/>
    <m/>
    <m/>
    <m/>
    <m/>
    <m/>
    <m/>
    <m/>
    <m/>
    <m/>
    <m/>
  </r>
  <r>
    <s v="SAP20204224"/>
    <s v="     "/>
    <n v="43840"/>
    <s v="1/10"/>
    <x v="0"/>
    <m/>
    <s v="2"/>
    <n v="1"/>
    <s v="1"/>
    <x v="4"/>
    <n v="43838"/>
    <m/>
    <s v="975 16th St in San Francisco; electrical overload burned open service conductor; pole fire"/>
    <s v="     "/>
    <s v="SAP"/>
    <n v="44580"/>
    <s v="Y"/>
    <x v="0"/>
    <s v="756841"/>
    <s v="N/A"/>
    <m/>
    <s v="T004863105"/>
    <n v="118404074"/>
    <m/>
    <s v="     "/>
    <x v="0"/>
    <s v="PG&amp;E"/>
    <m/>
    <m/>
    <m/>
    <s v="D"/>
    <m/>
    <s v="Structure-PG&amp;E only"/>
    <m/>
    <s v="Equipment - Overloaded"/>
    <s v="34.b. Conductor damage or failure"/>
    <s v="Equipment - PG&amp;E"/>
    <s v="Conductor failure-all"/>
    <s v="Conductor failure-all"/>
    <s v="Conductor - Open Wire Secondary"/>
    <m/>
    <m/>
    <m/>
    <s v="No"/>
    <s v="Overhead"/>
    <x v="0"/>
    <s v="Conductor - Open Wire Secondary"/>
    <m/>
    <s v="101829161"/>
    <s v="     "/>
    <s v="Non-HFTD"/>
    <x v="0"/>
    <m/>
    <m/>
    <n v="37.766399999999997"/>
    <n v="-122.396"/>
    <s v="San Francisco"/>
    <s v="POTRERO-PP-(A)-1108"/>
    <m/>
    <m/>
    <m/>
    <x v="0"/>
    <s v="San Francisco FD"/>
    <m/>
    <m/>
    <m/>
    <s v="No"/>
    <m/>
    <m/>
    <m/>
    <m/>
    <m/>
    <m/>
    <m/>
    <s v="N"/>
    <s v="N"/>
    <m/>
    <m/>
    <s v="     "/>
    <m/>
    <m/>
    <m/>
    <m/>
    <m/>
    <m/>
    <m/>
    <m/>
    <m/>
    <m/>
    <m/>
    <m/>
    <m/>
    <m/>
    <m/>
    <m/>
    <m/>
    <m/>
    <m/>
  </r>
  <r>
    <s v="20210018"/>
    <s v="     "/>
    <n v="44206"/>
    <s v="1/10"/>
    <x v="0"/>
    <n v="0.69305555555555554"/>
    <s v="3"/>
    <n v="1"/>
    <s v="1"/>
    <x v="5"/>
    <n v="44206"/>
    <m/>
    <s v="A pole fire occurred possibly due to nest contact with PG&amp;E assets. The ensuing fire was less than one meter in size."/>
    <s v="     "/>
    <s v="FAS"/>
    <m/>
    <s v="N"/>
    <x v="0"/>
    <m/>
    <s v="21-0007042"/>
    <m/>
    <s v="T005163679"/>
    <n v="120417000"/>
    <m/>
    <s v="     "/>
    <x v="0"/>
    <s v="PG&amp;E"/>
    <m/>
    <s v="Other"/>
    <s v="Pole "/>
    <s v="D"/>
    <s v="D"/>
    <s v="&lt;3 meters of linear travel"/>
    <s v="Fire extinguished prior to his arrival."/>
    <s v="Contact - Animal - Nest"/>
    <s v="33.e. Other contact from object"/>
    <s v="Contact - Nest"/>
    <s v="Contact from object"/>
    <s v="Nest Contact"/>
    <m/>
    <s v="Nest Contact"/>
    <s v="Transformer"/>
    <s v="Line to Ground"/>
    <s v="N"/>
    <s v="Overhead"/>
    <x v="3"/>
    <s v="Transformer"/>
    <s v="pole, crossarm, cutout, transformer"/>
    <m/>
    <s v="     "/>
    <s v="Non-HFTD"/>
    <x v="0"/>
    <m/>
    <m/>
    <n v="35.975499999999997"/>
    <n v="-119.465"/>
    <s v="Tulare"/>
    <s v="ALPAUGH-1103"/>
    <m/>
    <n v="12000"/>
    <m/>
    <x v="0"/>
    <s v="Self Extinguished"/>
    <s v="Agriculture"/>
    <m/>
    <m/>
    <s v="No"/>
    <m/>
    <m/>
    <m/>
    <m/>
    <m/>
    <m/>
    <m/>
    <s v="N"/>
    <s v="N"/>
    <m/>
    <m/>
    <s v="     "/>
    <m/>
    <m/>
    <m/>
    <m/>
    <m/>
    <m/>
    <m/>
    <m/>
    <m/>
    <m/>
    <m/>
    <m/>
    <m/>
    <m/>
    <m/>
    <m/>
    <m/>
    <m/>
    <m/>
  </r>
  <r>
    <s v="20210019"/>
    <s v="     "/>
    <n v="44206"/>
    <s v="1/10"/>
    <x v="0"/>
    <n v="0.69027777777777777"/>
    <s v="3"/>
    <n v="1"/>
    <s v="1"/>
    <x v="5"/>
    <n v="44206"/>
    <m/>
    <s v="A turkey made contact with overhead primary lines, resulting in two phases of wires down and an ignition. The ensuing fire was roughly 4 feet in size. 3/25 - No photos found in preliminary search and marked in column AB. OIS: 1207809; ILIS: 21-0007033; FOID: T005163685 (A2KL-Andrew Kniffen), T005163680 (MHBK), T005163789 (GFD4), T005163677 (Cxl), T005163682 (Cxl); EC: 120416939; PM: 31527282; Circuit ID: 042301101, SAP ID: 102289574"/>
    <s v="     "/>
    <s v="FAS"/>
    <m/>
    <s v="Y"/>
    <x v="0"/>
    <m/>
    <s v="21-0007033"/>
    <m/>
    <s v="T005163685, T005163680, T005163789, T005163677, T005163682"/>
    <n v="120417000"/>
    <m/>
    <s v="     "/>
    <x v="1"/>
    <s v="PG&amp;E"/>
    <m/>
    <s v="Vegetation"/>
    <m/>
    <s v="D"/>
    <s v="D"/>
    <s v="&lt;3 meters of linear travel"/>
    <m/>
    <s v="Contact - Animal - Bird"/>
    <s v="33.b. Animal contact"/>
    <s v="Contact - Bird"/>
    <s v="Contact from object"/>
    <s v="Animal contact"/>
    <m/>
    <s v="Animal contact"/>
    <s v="Conductor - Primary"/>
    <s v="Line to Ground"/>
    <s v="Y"/>
    <s v="Overhead"/>
    <x v="3"/>
    <s v="Conductor - Primary"/>
    <s v="Conductor"/>
    <s v="102289574"/>
    <s v="     "/>
    <s v="Non-HFTD"/>
    <x v="0"/>
    <m/>
    <m/>
    <n v="38.242800000000003"/>
    <n v="-122.285"/>
    <s v="Napa"/>
    <s v="TULUCAY-1101"/>
    <m/>
    <n v="12000"/>
    <m/>
    <x v="0"/>
    <s v="Cal Fire"/>
    <s v="Water"/>
    <m/>
    <m/>
    <s v="No"/>
    <m/>
    <m/>
    <m/>
    <m/>
    <m/>
    <m/>
    <m/>
    <s v="N"/>
    <s v="N"/>
    <m/>
    <m/>
    <s v="     "/>
    <m/>
    <m/>
    <m/>
    <m/>
    <m/>
    <m/>
    <m/>
    <m/>
    <m/>
    <m/>
    <m/>
    <m/>
    <m/>
    <m/>
    <m/>
    <m/>
    <m/>
    <m/>
    <m/>
  </r>
  <r>
    <s v="20210017"/>
    <s v="     "/>
    <n v="44206"/>
    <s v="1/10"/>
    <x v="0"/>
    <n v="0.66041666666666665"/>
    <s v="3"/>
    <n v="1"/>
    <s v="1"/>
    <x v="5"/>
    <n v="44206"/>
    <m/>
    <s v="A bird flew into overhead circuit, resulting in an ignition. The ensuing fire was greater than one meter. "/>
    <s v="     "/>
    <s v="FAS"/>
    <m/>
    <s v="N"/>
    <x v="0"/>
    <m/>
    <s v="21-0007030"/>
    <m/>
    <s v="T005163666"/>
    <n v="120417000"/>
    <m/>
    <s v="     "/>
    <x v="1"/>
    <s v="PG&amp;E"/>
    <m/>
    <s v="Other"/>
    <s v="Pole "/>
    <s v="D"/>
    <s v="D"/>
    <s v="&lt;0.25"/>
    <m/>
    <s v="Contact - Animal - Bird"/>
    <s v="33.b. Animal contact"/>
    <s v="Contact - Bird"/>
    <s v="Contact from object"/>
    <s v="Animal contact"/>
    <m/>
    <s v="Animal contact"/>
    <s v="Conductor - Racked Secondary"/>
    <s v="Multi-Fault"/>
    <s v="N"/>
    <s v="Overhead"/>
    <x v="1"/>
    <s v="Conductor - Racked Secondary"/>
    <s v="Conductor"/>
    <s v="102601101"/>
    <s v="     "/>
    <s v="Non-HFTD"/>
    <x v="0"/>
    <m/>
    <m/>
    <n v="39.755899999999997"/>
    <n v="-122.218"/>
    <s v="Glenn"/>
    <s v="GLENN-1101"/>
    <m/>
    <m/>
    <s v="N/A"/>
    <x v="0"/>
    <s v="Orland FD.   "/>
    <s v="Urban"/>
    <m/>
    <m/>
    <s v="No"/>
    <m/>
    <m/>
    <m/>
    <m/>
    <m/>
    <m/>
    <m/>
    <s v="N"/>
    <s v="N"/>
    <m/>
    <m/>
    <s v="     "/>
    <m/>
    <m/>
    <m/>
    <m/>
    <m/>
    <m/>
    <m/>
    <m/>
    <m/>
    <m/>
    <m/>
    <m/>
    <m/>
    <m/>
    <m/>
    <m/>
    <m/>
    <m/>
    <m/>
  </r>
  <r>
    <s v="SAP201616069"/>
    <s v="     "/>
    <n v="42380"/>
    <s v="1/11"/>
    <x v="0"/>
    <m/>
    <s v="3"/>
    <n v="1"/>
    <s v="1"/>
    <x v="6"/>
    <n v="42378"/>
    <m/>
    <s v="transformer blew causing pole fire"/>
    <s v="     "/>
    <s v="SAP"/>
    <n v="44580"/>
    <s v="Y"/>
    <x v="0"/>
    <s v="1380794"/>
    <s v="16-0004225"/>
    <m/>
    <s v="T003580878"/>
    <n v="111169158"/>
    <m/>
    <s v="     "/>
    <x v="0"/>
    <s v="PG&amp;E"/>
    <m/>
    <m/>
    <m/>
    <s v="D"/>
    <m/>
    <s v="Structure-PG&amp;E only"/>
    <m/>
    <s v="Equipment - PG&amp;E"/>
    <s v="34.n. Transformer damage or failure"/>
    <s v="Equipment - PG&amp;E"/>
    <s v="Transformer failure"/>
    <s v="Transformer failure"/>
    <s v="Transformer"/>
    <m/>
    <m/>
    <s v="Line to Line"/>
    <s v="No"/>
    <s v="Overhead"/>
    <x v="0"/>
    <s v="Transformer"/>
    <m/>
    <s v="100657491"/>
    <s v="     "/>
    <s v="Non-HFTD"/>
    <x v="0"/>
    <m/>
    <m/>
    <n v="36.704700000000003"/>
    <n v="-119.854"/>
    <s v="Fresno"/>
    <s v="KEARNEY-1104"/>
    <m/>
    <m/>
    <s v="KEARNEY 1104CB"/>
    <x v="0"/>
    <m/>
    <m/>
    <m/>
    <m/>
    <s v="No"/>
    <m/>
    <m/>
    <m/>
    <m/>
    <m/>
    <m/>
    <m/>
    <s v="N"/>
    <s v="N"/>
    <m/>
    <m/>
    <s v="     "/>
    <m/>
    <m/>
    <m/>
    <m/>
    <m/>
    <m/>
    <m/>
    <m/>
    <m/>
    <m/>
    <m/>
    <m/>
    <m/>
    <m/>
    <m/>
    <m/>
    <m/>
    <m/>
    <m/>
  </r>
  <r>
    <s v="CAP20175032"/>
    <s v="     "/>
    <n v="42746"/>
    <s v="1/11"/>
    <x v="0"/>
    <n v="0.58888888888888891"/>
    <s v="2"/>
    <n v="1"/>
    <s v="1"/>
    <x v="0"/>
    <m/>
    <m/>
    <s v="&quot;explosion&quot; occurred at substation; lots of smoke from downed insulator; 3400 Eastside Calpella Rd in Ukiah Valley; 1/5/2017; circuit breaker also labeled as having failed"/>
    <s v="     "/>
    <s v="CAP"/>
    <n v="44358"/>
    <s v="Y"/>
    <x v="0"/>
    <s v="1619288"/>
    <s v="17-0003897"/>
    <m/>
    <s v="T003859140"/>
    <m/>
    <m/>
    <s v="     "/>
    <x v="0"/>
    <s v="PG&amp;E"/>
    <m/>
    <m/>
    <m/>
    <s v="S"/>
    <m/>
    <s v="Structure-PG&amp;E only"/>
    <m/>
    <s v="Equipment - PG&amp;E"/>
    <s v="34.o. Other"/>
    <s v="Equipment - PG&amp;E"/>
    <s v="Circuit Breaker"/>
    <m/>
    <s v="Insulator"/>
    <m/>
    <m/>
    <s v="Line to Ground"/>
    <s v="Yes"/>
    <s v="Overhead"/>
    <x v="0"/>
    <s v="Insulator"/>
    <m/>
    <s v="043411102"/>
    <s v="     "/>
    <s v="Non-HFTD"/>
    <x v="0"/>
    <m/>
    <m/>
    <n v="39.197200000000002"/>
    <n v="-123.193"/>
    <s v="Mendocino"/>
    <s v="CALPELLA-SUBSTATION;-CALPELLA-1102"/>
    <m/>
    <m/>
    <s v="CALPELLA 1101CB"/>
    <x v="0"/>
    <m/>
    <m/>
    <m/>
    <m/>
    <s v="No"/>
    <m/>
    <m/>
    <m/>
    <m/>
    <m/>
    <m/>
    <m/>
    <s v="N"/>
    <s v="N"/>
    <m/>
    <m/>
    <s v="     "/>
    <m/>
    <m/>
    <m/>
    <m/>
    <m/>
    <m/>
    <m/>
    <m/>
    <m/>
    <m/>
    <m/>
    <m/>
    <m/>
    <m/>
    <m/>
    <m/>
    <m/>
    <m/>
    <m/>
  </r>
  <r>
    <s v="MIA20179563"/>
    <s v="     "/>
    <n v="42746"/>
    <s v="1/11"/>
    <x v="0"/>
    <n v="0.41964120370370372"/>
    <s v="2"/>
    <n v="1"/>
    <s v="1"/>
    <x v="0"/>
    <n v="42746"/>
    <n v="0.41944444444444445"/>
    <s v="End of cross arm burned off. Called for crew. Original call stated wire down down and top of pole was burnt. Unknown who supressed, if it was just the PG&amp;E pole, and if it burned anything else. "/>
    <s v="     "/>
    <s v="FAS"/>
    <m/>
    <s v="Y"/>
    <x v="0"/>
    <s v="1639291"/>
    <s v="N/A"/>
    <m/>
    <s v="T003878921"/>
    <n v="112504407"/>
    <m/>
    <s v="     "/>
    <x v="0"/>
    <s v="PG&amp;E"/>
    <m/>
    <m/>
    <m/>
    <s v="D"/>
    <m/>
    <s v="Unknown"/>
    <m/>
    <s v="Equipment - PG&amp;E"/>
    <s v="34.o. Other"/>
    <s v="Equipment - PG&amp;E"/>
    <s v="All types of equipment / facility failure"/>
    <s v="Equipment failure - Other"/>
    <s v="Pole"/>
    <m/>
    <m/>
    <m/>
    <s v="Yes"/>
    <s v="Overhead"/>
    <x v="0"/>
    <m/>
    <m/>
    <s v="101136776"/>
    <s v="     "/>
    <s v="Non-HFTD"/>
    <x v="0"/>
    <m/>
    <m/>
    <n v="36.973100000000002"/>
    <n v="-120.054"/>
    <s v="Madera"/>
    <s v="STOREY-1106"/>
    <s v="254611106"/>
    <n v="11000"/>
    <m/>
    <x v="0"/>
    <m/>
    <s v="Urban"/>
    <m/>
    <m/>
    <s v="No"/>
    <m/>
    <m/>
    <m/>
    <m/>
    <m/>
    <m/>
    <m/>
    <s v="N"/>
    <s v="N"/>
    <m/>
    <m/>
    <s v="     "/>
    <m/>
    <m/>
    <m/>
    <m/>
    <m/>
    <m/>
    <m/>
    <m/>
    <m/>
    <m/>
    <m/>
    <m/>
    <m/>
    <m/>
    <m/>
    <m/>
    <m/>
    <m/>
    <m/>
  </r>
  <r>
    <s v="SAP20189959"/>
    <s v="     "/>
    <n v="43111"/>
    <s v="1/11"/>
    <x v="0"/>
    <m/>
    <s v="2"/>
    <n v="1"/>
    <s v="1"/>
    <x v="1"/>
    <n v="43108"/>
    <m/>
    <s v="Crossarm replaced due to pole fire"/>
    <s v="     "/>
    <s v="SAP"/>
    <n v="44580"/>
    <s v="Y"/>
    <x v="0"/>
    <s v="4440"/>
    <s v="18-0004504"/>
    <m/>
    <s v="T004229080"/>
    <n v="114175549"/>
    <m/>
    <s v="     "/>
    <x v="0"/>
    <s v="PG&amp;E"/>
    <m/>
    <m/>
    <m/>
    <s v="D"/>
    <m/>
    <s v="Structure-PG&amp;E only"/>
    <m/>
    <s v="Equipment - PG&amp;E"/>
    <s v="34.h. Crossarm damage or failure"/>
    <s v="Equipment - PG&amp;E"/>
    <s v="Crossarm failure"/>
    <s v="Crossarm failure"/>
    <s v="Crossarm"/>
    <m/>
    <m/>
    <s v="Three Phase Fault"/>
    <s v="Yes"/>
    <s v="Overhead"/>
    <x v="0"/>
    <s v="Crossarm"/>
    <m/>
    <s v="100895700"/>
    <s v="     "/>
    <s v="Non-HFTD"/>
    <x v="0"/>
    <m/>
    <m/>
    <n v="36.740400000000001"/>
    <n v="-119.822"/>
    <s v="Fresno"/>
    <s v="WEST-FRESNO-1109"/>
    <m/>
    <m/>
    <s v="WEST FRESNO 1111CB"/>
    <x v="0"/>
    <m/>
    <m/>
    <m/>
    <m/>
    <s v="No"/>
    <m/>
    <m/>
    <m/>
    <m/>
    <m/>
    <m/>
    <m/>
    <s v="N"/>
    <s v="N"/>
    <m/>
    <m/>
    <s v="     "/>
    <m/>
    <m/>
    <m/>
    <m/>
    <m/>
    <m/>
    <m/>
    <m/>
    <m/>
    <m/>
    <m/>
    <m/>
    <m/>
    <m/>
    <m/>
    <m/>
    <m/>
    <m/>
    <m/>
  </r>
  <r>
    <s v="SAP20189963"/>
    <s v="     "/>
    <n v="43111"/>
    <s v="1/11"/>
    <x v="0"/>
    <m/>
    <s v="2"/>
    <n v="1"/>
    <s v="1"/>
    <x v="1"/>
    <n v="43109"/>
    <m/>
    <s v="6319 Del Rey St and Lincoln / 11647 E Adams Ave in Del Rey; transformer down; broken pole; pole # 100668769; pole fire at secondary level; primary on ground; failed fuse"/>
    <s v="     "/>
    <s v="SAP"/>
    <n v="44580"/>
    <s v="Y"/>
    <x v="0"/>
    <s v="5043"/>
    <s v="18-0004734"/>
    <m/>
    <s v="T004229892"/>
    <n v="114180660"/>
    <m/>
    <s v="     "/>
    <x v="0"/>
    <s v="PG&amp;E"/>
    <m/>
    <m/>
    <m/>
    <s v="D"/>
    <m/>
    <s v="Structure-PG&amp;E only"/>
    <m/>
    <s v="Equipment - PG&amp;E"/>
    <s v="34.c. Fuse damage or failure"/>
    <s v="Equipment - PG&amp;E"/>
    <s v="Fuse failure - all"/>
    <s v="Fuse failure - all"/>
    <s v="Transformer"/>
    <m/>
    <m/>
    <s v="Line to Ground"/>
    <s v="Yes"/>
    <s v="Overhead"/>
    <x v="0"/>
    <s v="Transformer"/>
    <m/>
    <m/>
    <s v="     "/>
    <s v="Non-HFTD"/>
    <x v="0"/>
    <m/>
    <m/>
    <n v="36.643599999999999"/>
    <n v="-119.593"/>
    <s v="Fresno"/>
    <s v="MC-CALL-1101"/>
    <m/>
    <m/>
    <s v="MC CALL 11016260"/>
    <x v="0"/>
    <m/>
    <m/>
    <m/>
    <m/>
    <s v="No"/>
    <m/>
    <m/>
    <m/>
    <m/>
    <m/>
    <m/>
    <m/>
    <s v="N"/>
    <s v="N"/>
    <m/>
    <m/>
    <s v="     "/>
    <m/>
    <m/>
    <m/>
    <m/>
    <m/>
    <m/>
    <m/>
    <m/>
    <m/>
    <m/>
    <m/>
    <m/>
    <m/>
    <m/>
    <m/>
    <m/>
    <m/>
    <m/>
    <m/>
  </r>
  <r>
    <s v="20190014"/>
    <s v="     "/>
    <n v="43476"/>
    <s v="1/11"/>
    <x v="0"/>
    <m/>
    <s v="2"/>
    <n v="1"/>
    <s v="1"/>
    <x v="3"/>
    <m/>
    <m/>
    <s v="Capacitor failure, fire limited to PG&amp;E asset only"/>
    <s v="     "/>
    <s v="FAS"/>
    <m/>
    <s v="N"/>
    <x v="0"/>
    <m/>
    <m/>
    <m/>
    <s v="T004509143"/>
    <n v="0"/>
    <m/>
    <s v="     "/>
    <x v="0"/>
    <s v="PG&amp;E"/>
    <m/>
    <m/>
    <m/>
    <s v="D"/>
    <m/>
    <s v="Structure-PG&amp;E only"/>
    <m/>
    <s v="Equipment - PG&amp;E"/>
    <s v="34.o. Other"/>
    <s v="Equipment - PG&amp;E"/>
    <m/>
    <m/>
    <s v="Capacitor"/>
    <m/>
    <m/>
    <m/>
    <m/>
    <m/>
    <x v="0"/>
    <s v="Capacitor"/>
    <m/>
    <s v=""/>
    <s v="     "/>
    <s v="Non-HFTD"/>
    <x v="0"/>
    <m/>
    <m/>
    <n v="37.793100000000003"/>
    <n v="-120.788"/>
    <s v="San Joaquin"/>
    <m/>
    <m/>
    <m/>
    <m/>
    <x v="0"/>
    <m/>
    <m/>
    <m/>
    <m/>
    <s v="No"/>
    <m/>
    <m/>
    <m/>
    <m/>
    <m/>
    <m/>
    <m/>
    <s v="N"/>
    <s v="N"/>
    <m/>
    <m/>
    <s v="     "/>
    <m/>
    <m/>
    <m/>
    <m/>
    <m/>
    <m/>
    <m/>
    <m/>
    <m/>
    <m/>
    <m/>
    <m/>
    <m/>
    <m/>
    <m/>
    <m/>
    <m/>
    <m/>
    <m/>
  </r>
  <r>
    <s v="20190012"/>
    <s v="     "/>
    <n v="43476"/>
    <s v="1/11"/>
    <x v="0"/>
    <m/>
    <s v="2"/>
    <n v="1"/>
    <s v="1"/>
    <x v="3"/>
    <n v="43476"/>
    <m/>
    <s v="Pole fire due to loosened kingpin, spinning crossarm; Fire affected PG&amp;E asset only"/>
    <s v="     "/>
    <s v="FAS"/>
    <m/>
    <s v="N"/>
    <x v="0"/>
    <s v="263052"/>
    <s v="19-0007846"/>
    <m/>
    <m/>
    <n v="115676086"/>
    <m/>
    <s v="     "/>
    <x v="0"/>
    <s v="PG&amp;E"/>
    <m/>
    <m/>
    <m/>
    <s v="D"/>
    <m/>
    <s v="Structure-PG&amp;E only"/>
    <m/>
    <s v="Equipment - PG&amp;E"/>
    <s v="34.o. Other"/>
    <s v="Equipment - PG&amp;E"/>
    <m/>
    <m/>
    <s v="Circuit Breaker"/>
    <m/>
    <m/>
    <s v="Three Phase Fault"/>
    <m/>
    <m/>
    <x v="0"/>
    <s v="Circuit Breaker"/>
    <m/>
    <s v="10284-2101570271{82}"/>
    <s v="     "/>
    <s v="Non-HFTD"/>
    <x v="0"/>
    <m/>
    <m/>
    <n v="39.816299999999998"/>
    <n v="-121.907"/>
    <s v="BUTTE"/>
    <m/>
    <m/>
    <m/>
    <s v="ANITA 1102CB"/>
    <x v="0"/>
    <m/>
    <m/>
    <m/>
    <m/>
    <s v="No"/>
    <m/>
    <m/>
    <m/>
    <m/>
    <m/>
    <m/>
    <m/>
    <s v="N"/>
    <s v="N"/>
    <m/>
    <m/>
    <s v="     "/>
    <m/>
    <m/>
    <m/>
    <m/>
    <m/>
    <m/>
    <m/>
    <m/>
    <m/>
    <m/>
    <m/>
    <m/>
    <m/>
    <m/>
    <m/>
    <m/>
    <m/>
    <m/>
    <m/>
  </r>
  <r>
    <s v="SAP20204217"/>
    <s v="     "/>
    <n v="43841"/>
    <s v="1/11"/>
    <x v="0"/>
    <m/>
    <s v="2"/>
    <n v="1"/>
    <s v="1"/>
    <x v="4"/>
    <m/>
    <m/>
    <s v="821 TRINITY ST, MANTECA; pole fire burned crossarms need crew to replace;"/>
    <s v="     "/>
    <s v="SAP"/>
    <n v="44580"/>
    <s v="Y"/>
    <x v="0"/>
    <s v="757873"/>
    <s v="N/A"/>
    <m/>
    <s v="T004864493"/>
    <n v="118408326"/>
    <m/>
    <s v="     "/>
    <x v="0"/>
    <s v="PG&amp;E"/>
    <m/>
    <m/>
    <m/>
    <s v="D"/>
    <m/>
    <s v="Structure-PG&amp;E only"/>
    <m/>
    <s v="Unknown"/>
    <s v="40.a. Unknown"/>
    <s v="Unknown"/>
    <m/>
    <m/>
    <m/>
    <m/>
    <m/>
    <m/>
    <s v="Yes"/>
    <s v="Overhead"/>
    <x v="0"/>
    <s v="Crossarm"/>
    <m/>
    <s v="102093173"/>
    <s v="     "/>
    <s v="Non-HFTD"/>
    <x v="0"/>
    <m/>
    <m/>
    <n v="37.792000000000002"/>
    <n v="-121.206"/>
    <s v="San Joaquin"/>
    <s v="MANTECA-1707"/>
    <m/>
    <m/>
    <m/>
    <x v="0"/>
    <m/>
    <m/>
    <m/>
    <m/>
    <s v="No"/>
    <m/>
    <m/>
    <m/>
    <m/>
    <m/>
    <m/>
    <m/>
    <s v="N"/>
    <s v="N"/>
    <m/>
    <m/>
    <s v="     "/>
    <m/>
    <m/>
    <m/>
    <m/>
    <m/>
    <m/>
    <m/>
    <m/>
    <m/>
    <m/>
    <m/>
    <m/>
    <m/>
    <m/>
    <m/>
    <m/>
    <m/>
    <m/>
    <m/>
  </r>
  <r>
    <s v="SAP201422878"/>
    <s v="     "/>
    <n v="41652"/>
    <s v="1/13"/>
    <x v="0"/>
    <m/>
    <s v="3"/>
    <n v="1"/>
    <s v="1"/>
    <x v="7"/>
    <n v="41650"/>
    <m/>
    <s v="palm branches on fire due to contact with 12k conductor"/>
    <s v="     "/>
    <s v="SAP"/>
    <n v="44580"/>
    <s v="Y"/>
    <x v="0"/>
    <s v="940261"/>
    <s v="N/A"/>
    <m/>
    <s v="T003033779"/>
    <n v="107592791"/>
    <m/>
    <s v="     "/>
    <x v="0"/>
    <s v="PG&amp;E"/>
    <m/>
    <m/>
    <m/>
    <s v="D"/>
    <m/>
    <s v="Structure-PG&amp;E only"/>
    <m/>
    <s v="Vegetation"/>
    <s v="33.a. Veg. contact"/>
    <s v="Vegetation"/>
    <s v="Veg. contact"/>
    <s v="Veg. contact"/>
    <m/>
    <s v="Veg. contact"/>
    <s v="Conductor - All"/>
    <m/>
    <s v="Yes"/>
    <s v="Overhead"/>
    <x v="0"/>
    <s v="Conductor - All"/>
    <m/>
    <s v="101347974"/>
    <s v="     "/>
    <s v="Non-HFTD"/>
    <x v="0"/>
    <m/>
    <m/>
    <n v="37.801600000000001"/>
    <n v="-122.248"/>
    <s v="Alameda"/>
    <s v="OAKLAND-X-1102"/>
    <m/>
    <m/>
    <m/>
    <x v="0"/>
    <m/>
    <m/>
    <m/>
    <m/>
    <s v="No"/>
    <m/>
    <m/>
    <m/>
    <m/>
    <m/>
    <m/>
    <m/>
    <s v="N"/>
    <s v="N"/>
    <m/>
    <m/>
    <s v="     "/>
    <m/>
    <m/>
    <m/>
    <m/>
    <m/>
    <m/>
    <m/>
    <m/>
    <m/>
    <m/>
    <m/>
    <m/>
    <m/>
    <m/>
    <m/>
    <m/>
    <m/>
    <m/>
    <m/>
  </r>
  <r>
    <s v="MIA20164345"/>
    <s v="     "/>
    <n v="42382"/>
    <s v="1/13"/>
    <x v="0"/>
    <n v="0.42402777777777778"/>
    <s v="3"/>
    <n v="1"/>
    <s v="1"/>
    <x v="6"/>
    <m/>
    <m/>
    <s v="overgrown tree causing wire down and ignition"/>
    <s v="     "/>
    <s v="FAS"/>
    <n v="44249"/>
    <s v="Y"/>
    <x v="0"/>
    <m/>
    <m/>
    <m/>
    <s v="593054232"/>
    <m/>
    <m/>
    <s v="     "/>
    <x v="0"/>
    <s v="PG&amp;E"/>
    <m/>
    <m/>
    <m/>
    <s v="D"/>
    <m/>
    <s v="Unknown"/>
    <m/>
    <s v="Vegetation"/>
    <s v="33.a. Veg. contact"/>
    <s v="Vegetation"/>
    <s v="Contact from object"/>
    <s v="Contact - Vegetation"/>
    <m/>
    <s v="Contact - Vegetation"/>
    <s v="Switch"/>
    <m/>
    <s v="Yes"/>
    <s v="Overhead"/>
    <x v="0"/>
    <m/>
    <m/>
    <s v="SW 2551"/>
    <s v="     "/>
    <s v="Non-HFTD"/>
    <x v="0"/>
    <m/>
    <m/>
    <n v="39.751399999999997"/>
    <n v="-121.81"/>
    <s v="BUTTE"/>
    <s v="SYCAMORE-CREEK-1103"/>
    <s v="102971103"/>
    <n v="11000"/>
    <m/>
    <x v="0"/>
    <m/>
    <s v="Urban"/>
    <m/>
    <m/>
    <s v="No"/>
    <m/>
    <m/>
    <m/>
    <m/>
    <m/>
    <m/>
    <m/>
    <s v="N"/>
    <s v="N"/>
    <m/>
    <m/>
    <s v="     "/>
    <m/>
    <m/>
    <m/>
    <m/>
    <m/>
    <m/>
    <m/>
    <m/>
    <m/>
    <m/>
    <m/>
    <m/>
    <m/>
    <m/>
    <m/>
    <m/>
    <m/>
    <m/>
    <m/>
  </r>
  <r>
    <s v="SAP201616056"/>
    <s v="     "/>
    <n v="42382"/>
    <s v="1/13"/>
    <x v="0"/>
    <m/>
    <s v="3"/>
    <n v="1"/>
    <s v="1"/>
    <x v="6"/>
    <n v="42380"/>
    <m/>
    <s v="pole fire; failed fuse; meter 1009721358"/>
    <s v="     "/>
    <s v="SAP"/>
    <n v="44580"/>
    <s v="Y"/>
    <x v="0"/>
    <s v="1381618"/>
    <s v="16-0004557"/>
    <m/>
    <s v="T003582030"/>
    <n v="111178646"/>
    <m/>
    <s v="     "/>
    <x v="0"/>
    <s v="PG&amp;E"/>
    <m/>
    <m/>
    <m/>
    <s v="D"/>
    <m/>
    <s v="Structure-PG&amp;E only"/>
    <m/>
    <s v="Equipment - PG&amp;E"/>
    <s v="34.c. Fuse damage or failure"/>
    <s v="Equipment - PG&amp;E"/>
    <s v="Fuse failure - all"/>
    <s v="Fuse failure - all"/>
    <s v="Fuse"/>
    <m/>
    <m/>
    <s v="Force Out"/>
    <s v="No"/>
    <s v="Overhead"/>
    <x v="0"/>
    <s v="Fuse"/>
    <m/>
    <s v="100662533"/>
    <s v="     "/>
    <s v="Non-HFTD"/>
    <x v="0"/>
    <m/>
    <m/>
    <n v="36.011299999999999"/>
    <n v="-119.494"/>
    <s v="Tulare"/>
    <s v="CORCORAN-1106"/>
    <m/>
    <m/>
    <s v="CORCORAN 110644316"/>
    <x v="0"/>
    <m/>
    <m/>
    <m/>
    <m/>
    <s v="No"/>
    <m/>
    <m/>
    <m/>
    <m/>
    <m/>
    <m/>
    <m/>
    <s v="N"/>
    <s v="N"/>
    <m/>
    <m/>
    <s v="     "/>
    <m/>
    <m/>
    <m/>
    <m/>
    <m/>
    <m/>
    <m/>
    <m/>
    <m/>
    <m/>
    <m/>
    <m/>
    <m/>
    <m/>
    <m/>
    <m/>
    <m/>
    <m/>
    <m/>
  </r>
  <r>
    <s v="CAP20175031"/>
    <s v="     "/>
    <n v="42748"/>
    <s v="1/13"/>
    <x v="0"/>
    <n v="0.55277777777777781"/>
    <s v="2"/>
    <n v="1"/>
    <s v="1"/>
    <x v="0"/>
    <m/>
    <m/>
    <s v="lightning strike and gas fire at 15:00 on 5/18/15 at Eureka Meter and Reg Station (Propane Plant); lightning started fire via arcing into gas line (lightning arrestor exploded); small fire reached adjacent building; tracked by CAP 7012115; &quot;SW 4665 CLOSE|SW 2103 CLOSE|SW 2107 OPEN|CB EUREKA A-1103 CB OPEN|CB EUREKA A-1107 CB OPEN|SW 0989 OPEN&quot;; @ TRANSF#1139605-53955 (PG&amp;E FACILITY); near 192331104-FEEDER CB (circuit breaker?)"/>
    <s v="     "/>
    <s v="CAP"/>
    <n v="44358"/>
    <s v="Y"/>
    <x v="0"/>
    <s v="1236481"/>
    <s v="15-0035003"/>
    <m/>
    <m/>
    <m/>
    <m/>
    <s v="     "/>
    <x v="0"/>
    <s v="PG&amp;E"/>
    <m/>
    <m/>
    <m/>
    <s v="D"/>
    <m/>
    <s v="Structure-PG&amp;E only"/>
    <m/>
    <s v="Weather - Lightning"/>
    <s v="39.a. All Other"/>
    <s v="Weather"/>
    <s v="Weather - Lightning"/>
    <m/>
    <m/>
    <m/>
    <m/>
    <s v="Multi-Fault"/>
    <s v="Yes"/>
    <s v="Overhead"/>
    <x v="0"/>
    <s v="Lightning Arrestor"/>
    <m/>
    <s v="TRANSF#1139605-53955"/>
    <s v="     "/>
    <s v="Non-HFTD"/>
    <x v="0"/>
    <m/>
    <m/>
    <n v="40.793700000000001"/>
    <n v="-124.18300000000001"/>
    <s v="Humboldt"/>
    <s v="EUREKA-A-1106"/>
    <m/>
    <m/>
    <s v="EUREKA E 1105CB"/>
    <x v="0"/>
    <s v="fire put out by &quot;a gas crew onsite&quot;"/>
    <m/>
    <m/>
    <m/>
    <s v="No"/>
    <m/>
    <m/>
    <m/>
    <m/>
    <m/>
    <m/>
    <m/>
    <s v="N"/>
    <s v="N"/>
    <m/>
    <m/>
    <s v="     "/>
    <m/>
    <m/>
    <m/>
    <m/>
    <m/>
    <m/>
    <m/>
    <m/>
    <m/>
    <m/>
    <m/>
    <m/>
    <m/>
    <m/>
    <m/>
    <m/>
    <m/>
    <m/>
    <m/>
  </r>
  <r>
    <s v="MIA20187500"/>
    <s v="     "/>
    <n v="43113"/>
    <s v="1/13"/>
    <x v="0"/>
    <n v="0.77409722222222221"/>
    <s v="2"/>
    <n v="1"/>
    <s v="1"/>
    <x v="1"/>
    <n v="43113"/>
    <n v="0.77361111111111114"/>
    <s v="Fire from insulator"/>
    <s v="     "/>
    <s v="FAS"/>
    <n v="44246"/>
    <s v="Y"/>
    <x v="0"/>
    <m/>
    <s v="N/A"/>
    <m/>
    <s v="T004233606"/>
    <m/>
    <m/>
    <s v="     "/>
    <x v="1"/>
    <s v="PG&amp;E"/>
    <m/>
    <m/>
    <m/>
    <s v="D"/>
    <m/>
    <s v="&lt;0.25"/>
    <m/>
    <s v="Equipment - PG&amp;E"/>
    <s v="34.g. Insulator and brushing damage or failure"/>
    <s v="Equipment - PG&amp;E"/>
    <s v="All types of equipment / facility failure"/>
    <s v="Insulator failure"/>
    <s v="Insulator"/>
    <m/>
    <m/>
    <m/>
    <s v="No"/>
    <s v="Overhead"/>
    <x v="0"/>
    <m/>
    <m/>
    <s v="101934249"/>
    <s v="     "/>
    <s v="Non-HFTD"/>
    <x v="0"/>
    <m/>
    <m/>
    <n v="35.3643"/>
    <n v="-120.822"/>
    <s v="San Luis Obispo"/>
    <s v="BAYWOOD-1101"/>
    <s v="182801101"/>
    <n v="11000"/>
    <m/>
    <x v="0"/>
    <m/>
    <s v="Urban"/>
    <m/>
    <m/>
    <s v="No"/>
    <m/>
    <m/>
    <m/>
    <m/>
    <m/>
    <m/>
    <m/>
    <s v="N"/>
    <s v="N"/>
    <m/>
    <m/>
    <s v="     "/>
    <m/>
    <m/>
    <m/>
    <m/>
    <m/>
    <m/>
    <m/>
    <m/>
    <m/>
    <m/>
    <m/>
    <m/>
    <m/>
    <m/>
    <m/>
    <m/>
    <m/>
    <m/>
    <m/>
  </r>
  <r>
    <s v="20190017"/>
    <s v="     "/>
    <n v="43478"/>
    <s v="1/13"/>
    <x v="0"/>
    <m/>
    <s v="3"/>
    <n v="1"/>
    <s v="1"/>
    <x v="3"/>
    <m/>
    <m/>
    <s v="Wire down due to failed splice due to veg contact; fire &lt; 1 meter"/>
    <s v="     "/>
    <s v="FAS"/>
    <m/>
    <s v="N"/>
    <x v="1"/>
    <m/>
    <m/>
    <m/>
    <s v="T004534161"/>
    <n v="0"/>
    <m/>
    <s v="     "/>
    <x v="0"/>
    <s v="PG&amp;E"/>
    <m/>
    <m/>
    <m/>
    <s v="D"/>
    <m/>
    <s v="&lt;3 meters of linear travel"/>
    <m/>
    <s v="Contact - Customer (Equip/Structure/Veg)"/>
    <s v="33.e. Other contact from object"/>
    <s v="Contact - 3rd Party"/>
    <m/>
    <m/>
    <m/>
    <m/>
    <m/>
    <m/>
    <m/>
    <m/>
    <x v="0"/>
    <m/>
    <m/>
    <s v=""/>
    <s v="     "/>
    <s v="Non-HFTD"/>
    <x v="0"/>
    <m/>
    <m/>
    <n v="35.902099999999997"/>
    <n v="-119.461"/>
    <s v="Tulare"/>
    <m/>
    <m/>
    <m/>
    <m/>
    <x v="0"/>
    <s v="tulare co alpaugh"/>
    <m/>
    <m/>
    <m/>
    <s v="No"/>
    <m/>
    <m/>
    <m/>
    <m/>
    <m/>
    <m/>
    <m/>
    <s v="N"/>
    <s v="N"/>
    <m/>
    <m/>
    <s v="     "/>
    <m/>
    <m/>
    <m/>
    <m/>
    <m/>
    <m/>
    <m/>
    <m/>
    <m/>
    <m/>
    <m/>
    <m/>
    <m/>
    <m/>
    <m/>
    <m/>
    <m/>
    <m/>
    <m/>
  </r>
  <r>
    <s v="SAP20189927"/>
    <s v="     "/>
    <n v="43114"/>
    <s v="1/14"/>
    <x v="0"/>
    <m/>
    <s v="3"/>
    <n v="1"/>
    <s v="1"/>
    <x v="1"/>
    <n v="43112"/>
    <m/>
    <s v="6195 Coliseum Way in Oakland; flames at pole; burned connector; bad connection on topside of cutout"/>
    <s v="     "/>
    <s v="SAP"/>
    <n v="44580"/>
    <s v="Y"/>
    <x v="0"/>
    <s v="7252"/>
    <s v="N/A"/>
    <m/>
    <s v="T004232815"/>
    <n v="114219149"/>
    <m/>
    <s v="     "/>
    <x v="0"/>
    <s v="PG&amp;E"/>
    <m/>
    <m/>
    <m/>
    <s v="D"/>
    <m/>
    <s v="Structure-PG&amp;E only"/>
    <m/>
    <s v="Equipment - PG&amp;E"/>
    <s v="34.m. Connection device damage or failure"/>
    <s v="Equipment - PG&amp;E"/>
    <s v="Splice/Clamp/Connector"/>
    <s v="Splice/Clamp/Connector"/>
    <s v="Pole"/>
    <m/>
    <m/>
    <m/>
    <s v="Yes"/>
    <s v="Overhead"/>
    <x v="0"/>
    <s v="Pole"/>
    <m/>
    <s v="101343898"/>
    <s v="     "/>
    <s v="Non-HFTD"/>
    <x v="0"/>
    <m/>
    <m/>
    <n v="37.758000000000003"/>
    <n v="-122.208"/>
    <s v="Alameda"/>
    <s v="OAKLAND-J-1110"/>
    <m/>
    <m/>
    <m/>
    <x v="0"/>
    <s v="Oakland FD"/>
    <m/>
    <m/>
    <m/>
    <s v="No"/>
    <m/>
    <m/>
    <m/>
    <m/>
    <m/>
    <m/>
    <m/>
    <s v="N"/>
    <s v="N"/>
    <m/>
    <m/>
    <s v="     "/>
    <m/>
    <m/>
    <m/>
    <m/>
    <m/>
    <m/>
    <m/>
    <m/>
    <m/>
    <m/>
    <m/>
    <m/>
    <m/>
    <m/>
    <m/>
    <m/>
    <m/>
    <m/>
    <m/>
  </r>
  <r>
    <s v="20190019"/>
    <s v="     "/>
    <n v="43479"/>
    <s v="1/14"/>
    <x v="0"/>
    <m/>
    <s v="3"/>
    <n v="1"/>
    <s v="1"/>
    <x v="3"/>
    <n v="43479"/>
    <n v="0.35555555555555557"/>
    <s v="Wires down, several fires started, exceed 1 linear meter, confirmed reportable"/>
    <s v="     "/>
    <s v="FAS"/>
    <m/>
    <s v="N"/>
    <x v="0"/>
    <s v="264612"/>
    <s v="19-0008511"/>
    <m/>
    <m/>
    <n v="0"/>
    <m/>
    <s v="     "/>
    <x v="1"/>
    <s v="PG&amp;E"/>
    <m/>
    <m/>
    <m/>
    <s v="D"/>
    <m/>
    <s v="&lt;0.25"/>
    <m/>
    <s v="Equipment - PG&amp;E"/>
    <s v="34.i._x0009_Voltage regulator / booster damage or failure"/>
    <s v="Equipment - PG&amp;E"/>
    <s v="All types of equipment / facility failure"/>
    <s v="Voltage Regulator failure"/>
    <s v="Line Recloser"/>
    <m/>
    <m/>
    <s v="Line to Ground"/>
    <m/>
    <s v="Overhead"/>
    <x v="3"/>
    <s v="Line Recloser"/>
    <m/>
    <s v="253911104-2100007706{4113}"/>
    <s v="     "/>
    <s v="Non-HFTD"/>
    <x v="0"/>
    <m/>
    <m/>
    <n v="35.326599999999999"/>
    <n v="-118.843"/>
    <s v="Kern"/>
    <s v="LAMONT-1104"/>
    <m/>
    <m/>
    <s v="LAMONT 1104CB"/>
    <x v="0"/>
    <s v="Bakersfield FD"/>
    <s v="Agriculture"/>
    <m/>
    <m/>
    <s v="No"/>
    <m/>
    <m/>
    <m/>
    <m/>
    <m/>
    <m/>
    <m/>
    <s v="N"/>
    <s v="N"/>
    <m/>
    <m/>
    <s v="     "/>
    <m/>
    <m/>
    <m/>
    <m/>
    <m/>
    <m/>
    <m/>
    <m/>
    <m/>
    <m/>
    <m/>
    <m/>
    <m/>
    <m/>
    <m/>
    <m/>
    <m/>
    <m/>
    <m/>
  </r>
  <r>
    <s v="SAP201616029"/>
    <s v="     "/>
    <n v="42384"/>
    <s v="1/15"/>
    <x v="0"/>
    <m/>
    <s v="3"/>
    <n v="1"/>
    <s v="1"/>
    <x v="6"/>
    <n v="42382"/>
    <m/>
    <s v="pole top fire caused by bird contacting fuse"/>
    <s v="     "/>
    <s v="SAP"/>
    <n v="44580"/>
    <s v="Y"/>
    <x v="0"/>
    <s v="1383441"/>
    <s v="16-0005211"/>
    <m/>
    <s v="T003584255"/>
    <n v="111191283"/>
    <m/>
    <s v="     "/>
    <x v="0"/>
    <s v="PG&amp;E"/>
    <m/>
    <m/>
    <m/>
    <s v="D"/>
    <m/>
    <s v="Structure-PG&amp;E only"/>
    <m/>
    <s v="Contact - Animal - Bird"/>
    <s v="33.b. Animal contact"/>
    <s v="Contact - Bird"/>
    <s v="Fuse failure - all"/>
    <s v="Fuse failure - all"/>
    <m/>
    <s v="Fuse failure - all"/>
    <s v="Fuse"/>
    <s v="Line to Line"/>
    <s v="Yes"/>
    <s v="Overhead"/>
    <x v="0"/>
    <s v="Fuse"/>
    <m/>
    <s v="100707385"/>
    <s v="     "/>
    <s v="Non-HFTD"/>
    <x v="0"/>
    <m/>
    <m/>
    <n v="36.570500000000003"/>
    <n v="-119.89"/>
    <s v="Fresno"/>
    <s v="CARUTHERS-1104"/>
    <m/>
    <m/>
    <s v="CARUTHERS 1104CB"/>
    <x v="0"/>
    <m/>
    <m/>
    <m/>
    <m/>
    <s v="No"/>
    <m/>
    <m/>
    <m/>
    <m/>
    <m/>
    <m/>
    <m/>
    <s v="N"/>
    <s v="N"/>
    <m/>
    <m/>
    <s v="     "/>
    <m/>
    <m/>
    <m/>
    <m/>
    <m/>
    <m/>
    <m/>
    <m/>
    <m/>
    <m/>
    <m/>
    <m/>
    <m/>
    <m/>
    <m/>
    <m/>
    <m/>
    <m/>
    <m/>
  </r>
  <r>
    <s v="SAP20189924"/>
    <s v="     "/>
    <n v="43115"/>
    <s v="1/15"/>
    <x v="0"/>
    <m/>
    <s v="3"/>
    <n v="1"/>
    <s v="1"/>
    <x v="1"/>
    <n v="43113"/>
    <m/>
    <s v="1563 Pomona Ave in San Jose; burned cutout; melted c/o cover; transformer on fire; meter 1008354207"/>
    <s v="     "/>
    <s v="SAP"/>
    <n v="44580"/>
    <s v="Y"/>
    <x v="0"/>
    <s v="7869"/>
    <s v="18-0005998"/>
    <m/>
    <s v="T004233542"/>
    <n v="114221135"/>
    <m/>
    <s v="     "/>
    <x v="0"/>
    <s v="PG&amp;E"/>
    <m/>
    <m/>
    <m/>
    <s v="D"/>
    <m/>
    <s v="Structure-PG&amp;E only"/>
    <m/>
    <s v="Equipment - PG&amp;E"/>
    <s v="34.n. Transformer damage or failure"/>
    <s v="Equipment - PG&amp;E"/>
    <s v="Transformer failure"/>
    <s v="Transformer failure"/>
    <s v="Transformer"/>
    <m/>
    <m/>
    <s v="Force Out"/>
    <s v="Yes"/>
    <s v="Overhead"/>
    <x v="0"/>
    <s v="Transformer"/>
    <m/>
    <s v="103487971"/>
    <s v="     "/>
    <s v="Non-HFTD"/>
    <x v="0"/>
    <m/>
    <m/>
    <n v="37.311799999999998"/>
    <n v="-121.875"/>
    <s v="Santa Clara"/>
    <s v="STONE-1108"/>
    <m/>
    <m/>
    <s v="STONE 1108CB"/>
    <x v="0"/>
    <m/>
    <m/>
    <m/>
    <m/>
    <s v="No"/>
    <m/>
    <m/>
    <m/>
    <m/>
    <m/>
    <m/>
    <m/>
    <s v="N"/>
    <s v="N"/>
    <m/>
    <m/>
    <s v="     "/>
    <m/>
    <m/>
    <m/>
    <m/>
    <m/>
    <m/>
    <m/>
    <m/>
    <m/>
    <m/>
    <m/>
    <m/>
    <m/>
    <m/>
    <m/>
    <m/>
    <m/>
    <m/>
    <m/>
  </r>
  <r>
    <s v="20200050"/>
    <s v="     "/>
    <n v="43845"/>
    <s v="1/15"/>
    <x v="0"/>
    <n v="0.26111111111111113"/>
    <s v="3"/>
    <n v="1"/>
    <s v="1"/>
    <x v="4"/>
    <n v="43845"/>
    <n v="0.25972222222222224"/>
    <s v="On January 15, 2020 at 6:16 hours, a PG&amp;E Troubleman was dispatched to an outage in San Jose, west of highway 101 at the southern part of story road near the south bound entrance to 101 from story road. An ungergroud conductor flashed and caused a fire less than one meter. The San Jose Fire Department responded and repairs were needed at the second riser. "/>
    <s v="     "/>
    <s v="FAS"/>
    <m/>
    <s v="N"/>
    <x v="0"/>
    <m/>
    <m/>
    <m/>
    <s v="T004868147"/>
    <m/>
    <m/>
    <s v="     "/>
    <x v="0"/>
    <s v="PG&amp;E"/>
    <m/>
    <s v="Vegetation"/>
    <m/>
    <s v="D"/>
    <s v="D"/>
    <s v="&lt;3 meters of linear travel"/>
    <m/>
    <s v="Equipment - PG&amp;E"/>
    <s v="34.b. Conductor damage or failure"/>
    <s v="Equipment - PG&amp;E"/>
    <s v="All types of equipment / facility failure"/>
    <s v="Conductor failure-all"/>
    <s v="Conductor - Underground Service"/>
    <m/>
    <m/>
    <m/>
    <m/>
    <s v="Underground"/>
    <x v="0"/>
    <s v="Conductor - Underground Service"/>
    <m/>
    <s v="083392106 "/>
    <s v="     "/>
    <s v="Non-HFTD"/>
    <x v="0"/>
    <m/>
    <m/>
    <n v="37.335299999999997"/>
    <n v="-121.848"/>
    <s v="Santa Clara"/>
    <s v="SWIFT-2106"/>
    <m/>
    <n v="21000"/>
    <m/>
    <x v="0"/>
    <s v="San Jose FD"/>
    <s v="Urban"/>
    <m/>
    <m/>
    <s v="No"/>
    <m/>
    <m/>
    <m/>
    <m/>
    <m/>
    <m/>
    <m/>
    <s v="N"/>
    <s v="N"/>
    <m/>
    <m/>
    <s v="     "/>
    <m/>
    <m/>
    <m/>
    <m/>
    <m/>
    <m/>
    <m/>
    <m/>
    <m/>
    <m/>
    <m/>
    <m/>
    <m/>
    <m/>
    <m/>
    <m/>
    <m/>
    <m/>
    <m/>
  </r>
  <r>
    <s v="20210239"/>
    <s v="     "/>
    <n v="44211"/>
    <s v="1/15"/>
    <x v="0"/>
    <n v="0.39444444444444443"/>
    <s v="3"/>
    <n v="1"/>
    <s v="1"/>
    <x v="5"/>
    <n v="44211"/>
    <m/>
    <s v="wire down burnt crossarm off"/>
    <s v="     "/>
    <s v="FAS"/>
    <m/>
    <s v="Y"/>
    <x v="0"/>
    <m/>
    <m/>
    <m/>
    <s v="T005167167"/>
    <n v="120433000"/>
    <m/>
    <s v="     "/>
    <x v="0"/>
    <s v="PG&amp;E"/>
    <m/>
    <s v="Other"/>
    <s v="crossarm"/>
    <s v="D"/>
    <s v="D"/>
    <s v="&lt;0.25"/>
    <s v="Pole still intact-fire just involved crossarm."/>
    <s v="Equipment - PG&amp;E"/>
    <s v="34.b. Conductor damage or failure"/>
    <s v="Equipment - PG&amp;E"/>
    <s v="All types of equipment / facility failure"/>
    <s v="Conductor failure-all"/>
    <s v="Crossarm"/>
    <m/>
    <m/>
    <m/>
    <s v="N"/>
    <s v="Overhead"/>
    <x v="3"/>
    <s v="Crossarm"/>
    <s v="crossarm"/>
    <m/>
    <s v="     "/>
    <s v="Non-HFTD"/>
    <x v="0"/>
    <m/>
    <m/>
    <n v="35.552599999999998"/>
    <n v="-119.099"/>
    <s v="Kern"/>
    <s v="LERDO-1116"/>
    <m/>
    <n v="12000"/>
    <m/>
    <x v="0"/>
    <s v="none"/>
    <s v="Agriculture"/>
    <m/>
    <m/>
    <s v="No"/>
    <m/>
    <m/>
    <m/>
    <m/>
    <m/>
    <m/>
    <m/>
    <s v="N"/>
    <s v="N"/>
    <m/>
    <m/>
    <s v="     "/>
    <m/>
    <m/>
    <m/>
    <m/>
    <m/>
    <m/>
    <m/>
    <m/>
    <m/>
    <m/>
    <m/>
    <m/>
    <m/>
    <m/>
    <m/>
    <m/>
    <m/>
    <m/>
    <m/>
  </r>
  <r>
    <s v="MIA20152872"/>
    <s v="     "/>
    <n v="42020"/>
    <s v="1/16"/>
    <x v="0"/>
    <n v="0.32078703703703704"/>
    <s v="3"/>
    <n v="1"/>
    <s v="1"/>
    <x v="2"/>
    <n v="42020"/>
    <n v="0.32013888888888886"/>
    <s v="capacitor bank failed and caused pole fire "/>
    <s v="     "/>
    <s v="FAS"/>
    <n v="44259"/>
    <s v="Y"/>
    <x v="0"/>
    <s v="1164589"/>
    <m/>
    <m/>
    <s v="T003307865"/>
    <m/>
    <m/>
    <s v="     "/>
    <x v="0"/>
    <s v="PG&amp;E"/>
    <m/>
    <m/>
    <m/>
    <s v="D"/>
    <m/>
    <s v="Structure-PG&amp;E only"/>
    <m/>
    <s v="Equipment - PG&amp;E"/>
    <s v="34.a. Capacitor bank damage or failure"/>
    <s v="Equipment - PG&amp;E"/>
    <s v="All types of equipment / facility failure"/>
    <s v="Capacitor bank failure"/>
    <s v="Capacitor Bank"/>
    <m/>
    <m/>
    <m/>
    <s v="Yes"/>
    <s v="Overhead"/>
    <x v="0"/>
    <m/>
    <m/>
    <s v="Capacitor Bank C092"/>
    <s v="     "/>
    <s v="Non-HFTD"/>
    <x v="0"/>
    <m/>
    <m/>
    <n v="38.683700000000002"/>
    <n v="-121.792"/>
    <s v="Yolo"/>
    <s v="WOODLAND-1109"/>
    <s v="62031109"/>
    <n v="11000"/>
    <m/>
    <x v="0"/>
    <s v="Woodland fire dept"/>
    <s v="Urban"/>
    <m/>
    <m/>
    <s v="No"/>
    <m/>
    <m/>
    <m/>
    <m/>
    <m/>
    <m/>
    <m/>
    <s v="N"/>
    <s v="N"/>
    <m/>
    <m/>
    <s v="     "/>
    <m/>
    <m/>
    <m/>
    <m/>
    <m/>
    <m/>
    <m/>
    <m/>
    <m/>
    <m/>
    <m/>
    <m/>
    <m/>
    <m/>
    <m/>
    <m/>
    <m/>
    <m/>
    <m/>
  </r>
  <r>
    <s v="SAP201519352"/>
    <s v="     "/>
    <n v="42020"/>
    <s v="1/16"/>
    <x v="0"/>
    <m/>
    <s v="3"/>
    <n v="1"/>
    <s v="1"/>
    <x v="2"/>
    <n v="42018"/>
    <m/>
    <s v="Cutout arm replaced due to pole fire; failed jumpers near 431539"/>
    <s v="     "/>
    <s v="SAP"/>
    <n v="44580"/>
    <s v="Y"/>
    <x v="0"/>
    <s v="1163535"/>
    <s v="15-0004476"/>
    <m/>
    <s v="T003306249"/>
    <n v="109966923"/>
    <m/>
    <s v="     "/>
    <x v="0"/>
    <s v="PG&amp;E"/>
    <m/>
    <m/>
    <m/>
    <s v="D"/>
    <m/>
    <s v="Structure-PG&amp;E only"/>
    <m/>
    <s v="Equipment - PG&amp;E"/>
    <s v="34.o. Other"/>
    <s v="Equipment - PG&amp;E"/>
    <s v="Equipment failure - Other"/>
    <s v="Equipment failure - Other"/>
    <s v="Jumper"/>
    <m/>
    <m/>
    <s v="None"/>
    <s v="Yes"/>
    <s v="Overhead"/>
    <x v="0"/>
    <s v="Jumper"/>
    <m/>
    <s v="103174114"/>
    <s v="     "/>
    <s v="Non-HFTD"/>
    <x v="0"/>
    <m/>
    <m/>
    <n v="37.251600000000003"/>
    <n v="-120.994"/>
    <s v="Merced"/>
    <s v="GUSTINE-1102"/>
    <m/>
    <m/>
    <s v="N/A"/>
    <x v="0"/>
    <s v="Merced County FD"/>
    <m/>
    <m/>
    <m/>
    <s v="No"/>
    <m/>
    <m/>
    <m/>
    <m/>
    <m/>
    <m/>
    <m/>
    <s v="N"/>
    <s v="N"/>
    <m/>
    <m/>
    <s v="     "/>
    <m/>
    <m/>
    <m/>
    <m/>
    <m/>
    <m/>
    <m/>
    <m/>
    <m/>
    <m/>
    <m/>
    <m/>
    <m/>
    <m/>
    <m/>
    <m/>
    <m/>
    <m/>
    <m/>
  </r>
  <r>
    <s v="20200054"/>
    <s v="     "/>
    <n v="43846"/>
    <s v="1/16"/>
    <x v="0"/>
    <n v="0.43055555555555558"/>
    <s v="3"/>
    <n v="1"/>
    <s v="1"/>
    <x v="4"/>
    <n v="43846"/>
    <n v="0.4284722222222222"/>
    <s v="On January 16, 2020 at 1020 hours, a PG&amp;E troubleman was dispatched to the Britton 1104 Distribution Circuit near 1028 W Evelyn Ave, Sunnyvale for an outage and observed a pole fire due to a blown capacitor. EC tag was created to remove and replace damaged equipment. Fire was limited to PG&amp;E assets only. Initial analysis indicates that the capacitor burned/flashed causing ignition to assets. Troubleman suppressed fire upon arrival.  "/>
    <s v="     "/>
    <s v="FAS"/>
    <m/>
    <s v="N"/>
    <x v="0"/>
    <s v="762624"/>
    <m/>
    <m/>
    <s v="T004869485"/>
    <m/>
    <m/>
    <s v="     "/>
    <x v="0"/>
    <s v="PG&amp;E"/>
    <m/>
    <s v="Other"/>
    <m/>
    <s v="D"/>
    <s v="D"/>
    <s v="Structure-only"/>
    <m/>
    <s v="Equipment - PG&amp;E"/>
    <s v="34.a. Capacitor bank damage or failure"/>
    <s v="Equipment - PG&amp;E"/>
    <s v="All types of equipment / facility failure"/>
    <s v="Capacitor bank failure"/>
    <s v="Capacitor Bank"/>
    <m/>
    <m/>
    <m/>
    <m/>
    <s v="Overhead"/>
    <x v="3"/>
    <s v="Capacitor Bank"/>
    <s v="Pole"/>
    <s v="Capacitor: K016 "/>
    <s v="     "/>
    <s v="Non-HFTD"/>
    <x v="0"/>
    <m/>
    <m/>
    <n v="37.383699999999997"/>
    <n v="-122.047"/>
    <s v="Santa Clara"/>
    <s v="BRITTON-1104"/>
    <m/>
    <n v="12000"/>
    <m/>
    <x v="0"/>
    <s v="PG&amp;E Employee"/>
    <s v="Urban"/>
    <m/>
    <m/>
    <s v="No"/>
    <m/>
    <m/>
    <m/>
    <m/>
    <m/>
    <m/>
    <m/>
    <s v="N"/>
    <s v="N"/>
    <m/>
    <m/>
    <s v="     "/>
    <m/>
    <m/>
    <m/>
    <m/>
    <m/>
    <m/>
    <m/>
    <m/>
    <m/>
    <m/>
    <m/>
    <m/>
    <m/>
    <m/>
    <m/>
    <m/>
    <m/>
    <m/>
    <m/>
  </r>
  <r>
    <s v="20201836"/>
    <s v="     "/>
    <n v="43846"/>
    <s v="1/16"/>
    <x v="0"/>
    <n v="0.9"/>
    <s v="3"/>
    <n v="1"/>
    <s v="1"/>
    <x v="4"/>
    <m/>
    <m/>
    <s v="FD REQ ETA, BLWN TRANSF, TRANSF ON FIRE (Fresno FD); FUSE BURNED IN TWO, TOOK OFFLINE AND MADE COE FOR REPAIRS MADE SAFE"/>
    <s v="     "/>
    <s v="FAS"/>
    <m/>
    <s v="Y"/>
    <x v="0"/>
    <m/>
    <m/>
    <m/>
    <s v="T004870710"/>
    <m/>
    <m/>
    <s v="     "/>
    <x v="0"/>
    <s v="PG&amp;E"/>
    <m/>
    <s v="Building"/>
    <m/>
    <s v="D"/>
    <m/>
    <s v="Structure-PG&amp;E only"/>
    <m/>
    <s v="Equipment - Overloaded"/>
    <s v="34.n. Transformer damage or failure"/>
    <s v="Equipment - PG&amp;E"/>
    <s v="All types of equipment / facility failure"/>
    <s v="Transformer failure"/>
    <s v="Transformer"/>
    <m/>
    <m/>
    <m/>
    <m/>
    <s v="Overhead"/>
    <x v="3"/>
    <s v="Transformer"/>
    <m/>
    <s v="Capacitor: C52"/>
    <s v="     "/>
    <s v="Non-HFTD"/>
    <x v="0"/>
    <m/>
    <m/>
    <n v="36.7258"/>
    <n v="-119.71899999999999"/>
    <s v="Fresno"/>
    <s v="MALAGA-1101"/>
    <m/>
    <n v="12000"/>
    <m/>
    <x v="0"/>
    <s v="Fresno County FD"/>
    <s v="Urban"/>
    <m/>
    <m/>
    <s v="No"/>
    <m/>
    <m/>
    <m/>
    <m/>
    <m/>
    <m/>
    <m/>
    <s v="N"/>
    <s v="N"/>
    <m/>
    <m/>
    <s v="     "/>
    <m/>
    <m/>
    <m/>
    <m/>
    <m/>
    <m/>
    <m/>
    <m/>
    <m/>
    <m/>
    <m/>
    <m/>
    <m/>
    <m/>
    <m/>
    <m/>
    <m/>
    <m/>
    <m/>
  </r>
  <r>
    <s v="20200056"/>
    <s v="     "/>
    <n v="43846"/>
    <s v="1/16"/>
    <x v="0"/>
    <n v="0.19930555555555557"/>
    <s v="3"/>
    <n v="1"/>
    <s v="1"/>
    <x v="4"/>
    <n v="43846"/>
    <n v="0.19583333333333333"/>
    <s v="On January 16, 2020 at 0447 hours, a Troubleman was dispatched to an outage on the MAXWELL 1105 circuit. A car came into contact with a pole causing a line to come down and a fire in a rice field. Maxwell Fire Department responded to the fire. Repairs were complete by 0545 on February 17, 2020. "/>
    <s v="     "/>
    <s v="FAS"/>
    <m/>
    <s v="N"/>
    <x v="0"/>
    <s v="761993"/>
    <s v="20-0009501"/>
    <m/>
    <s v="T004868984"/>
    <n v="118436606"/>
    <m/>
    <s v="     "/>
    <x v="1"/>
    <s v="PG&amp;E"/>
    <m/>
    <s v="Vegetation"/>
    <m/>
    <s v="T"/>
    <s v="D"/>
    <s v="0.26-9.99"/>
    <m/>
    <s v="Contact - 3rd Party"/>
    <s v="33.d. Vehicle contact"/>
    <s v="Contact - 3rd Party"/>
    <s v="Contact from object"/>
    <s v="Contact - Vehicle"/>
    <m/>
    <s v="Contact - Vehicle"/>
    <s v="Conductor - Primary"/>
    <s v="Line to Ground"/>
    <m/>
    <s v="Overhead"/>
    <x v="3"/>
    <s v="Conductor - Primary"/>
    <s v="Pole, Conductor"/>
    <s v="62881105"/>
    <s v="     "/>
    <s v="Non-HFTD"/>
    <x v="0"/>
    <m/>
    <m/>
    <n v="39.276400000000002"/>
    <n v="-122.163"/>
    <s v="Colusa"/>
    <s v="CORTINA-#4-60KV"/>
    <m/>
    <n v="12000"/>
    <s v="MAXWELL 1106CB"/>
    <x v="0"/>
    <s v="Maxwell FD"/>
    <s v="Agriculture"/>
    <m/>
    <m/>
    <s v="No"/>
    <m/>
    <m/>
    <m/>
    <m/>
    <m/>
    <m/>
    <m/>
    <s v="N"/>
    <s v="N"/>
    <m/>
    <m/>
    <s v="     "/>
    <m/>
    <m/>
    <m/>
    <m/>
    <m/>
    <m/>
    <m/>
    <m/>
    <m/>
    <m/>
    <m/>
    <m/>
    <m/>
    <m/>
    <m/>
    <m/>
    <m/>
    <m/>
    <m/>
  </r>
  <r>
    <s v="20210032"/>
    <s v="     "/>
    <n v="44212"/>
    <s v="1/16"/>
    <x v="0"/>
    <n v="0.53472222222222221"/>
    <s v="3"/>
    <n v="1"/>
    <s v="1"/>
    <x v="5"/>
    <n v="44212"/>
    <m/>
    <s v="Third party vehicle made contact with pole, resulting in a wires down incident. The ensuing fire was 0.25 - 10 acres fire. 3/25 - No photos found in preliminary search and marked in column AB."/>
    <s v="     "/>
    <s v="FAS"/>
    <m/>
    <s v="N"/>
    <x v="0"/>
    <m/>
    <s v="21-0009390"/>
    <m/>
    <s v="T005167904, T005167916"/>
    <n v="120437000"/>
    <m/>
    <s v="     "/>
    <x v="1"/>
    <s v="PG&amp;E"/>
    <m/>
    <s v="Vegetation"/>
    <m/>
    <s v="D"/>
    <s v="D"/>
    <s v="0.26-9.99"/>
    <m/>
    <s v="Contact - 3rd Party"/>
    <s v="33.d. Vehicle contact"/>
    <s v="Contact - 3rd Party"/>
    <s v="Contact from object"/>
    <s v="Vehicle contact"/>
    <m/>
    <s v="Vehicle contact"/>
    <s v="Conductor - Primary"/>
    <s v="Line to Ground"/>
    <s v="Y"/>
    <s v="Overhead"/>
    <x v="3"/>
    <s v="Conductor - Primary"/>
    <s v="Conductor"/>
    <s v="101588107"/>
    <s v="     "/>
    <s v="Non-HFTD"/>
    <x v="0"/>
    <m/>
    <m/>
    <n v="38.582299999999996"/>
    <n v="-121.73099999999999"/>
    <s v="Yolo"/>
    <s v="DAVIS-1106"/>
    <m/>
    <n v="12000"/>
    <m/>
    <x v="0"/>
    <s v="Woodland FD"/>
    <s v="Urban"/>
    <m/>
    <m/>
    <s v="No"/>
    <m/>
    <m/>
    <m/>
    <m/>
    <m/>
    <m/>
    <m/>
    <s v="N"/>
    <s v="N"/>
    <m/>
    <m/>
    <s v="     "/>
    <m/>
    <m/>
    <m/>
    <m/>
    <m/>
    <m/>
    <m/>
    <m/>
    <m/>
    <m/>
    <m/>
    <m/>
    <m/>
    <m/>
    <m/>
    <m/>
    <m/>
    <m/>
    <m/>
  </r>
  <r>
    <s v="20190027"/>
    <s v="     "/>
    <n v="43482"/>
    <s v="1/17"/>
    <x v="0"/>
    <n v="0.42800925925925926"/>
    <s v="3"/>
    <n v="1"/>
    <s v="1"/>
    <x v="3"/>
    <n v="43482"/>
    <m/>
    <s v="Burnt pole, PG&amp;E assets only"/>
    <s v="     "/>
    <s v="FAS"/>
    <m/>
    <s v="N"/>
    <x v="0"/>
    <s v="272705"/>
    <s v="19-0011002"/>
    <m/>
    <m/>
    <n v="0"/>
    <m/>
    <s v="     "/>
    <x v="0"/>
    <s v="PG&amp;E"/>
    <m/>
    <m/>
    <m/>
    <s v="D"/>
    <m/>
    <s v="Structure-PG&amp;E only"/>
    <m/>
    <s v="Equipment - PG&amp;E"/>
    <s v="34.o. Other"/>
    <s v="Equipment - PG&amp;E"/>
    <m/>
    <m/>
    <s v="Fuse"/>
    <m/>
    <m/>
    <s v="Line to Line"/>
    <m/>
    <m/>
    <x v="0"/>
    <s v="Fuse"/>
    <m/>
    <s v="152151103-2101006240{18309}"/>
    <s v="     "/>
    <s v="Non-HFTD"/>
    <x v="0"/>
    <m/>
    <m/>
    <n v="38.845799999999997"/>
    <n v="-121.42700000000001"/>
    <s v="Placer"/>
    <s v="EAST-NICOLAUS-1103"/>
    <m/>
    <m/>
    <s v="EAST NICOLAUS 11031258"/>
    <x v="0"/>
    <m/>
    <m/>
    <m/>
    <m/>
    <s v="No"/>
    <m/>
    <m/>
    <m/>
    <m/>
    <m/>
    <m/>
    <m/>
    <s v="N"/>
    <s v="N"/>
    <m/>
    <m/>
    <s v="     "/>
    <m/>
    <m/>
    <m/>
    <m/>
    <m/>
    <m/>
    <m/>
    <m/>
    <m/>
    <m/>
    <m/>
    <m/>
    <m/>
    <m/>
    <m/>
    <m/>
    <m/>
    <m/>
    <m/>
  </r>
  <r>
    <s v="MIA20194002"/>
    <s v="     "/>
    <n v="43482"/>
    <s v="1/17"/>
    <x v="0"/>
    <n v="0.33099537037037036"/>
    <s v="3"/>
    <n v="1"/>
    <s v="1"/>
    <x v="3"/>
    <n v="43482"/>
    <n v="0.33055555555555555"/>
    <s v="Pole fire"/>
    <s v="     "/>
    <s v="FAS"/>
    <n v="44244"/>
    <s v="Y"/>
    <x v="0"/>
    <s v="272949"/>
    <s v="19-0010818"/>
    <m/>
    <s v="T004516614"/>
    <n v="115697749"/>
    <m/>
    <s v="     "/>
    <x v="0"/>
    <s v="PG&amp;E"/>
    <m/>
    <m/>
    <m/>
    <s v="D"/>
    <m/>
    <s v="Structure-PG&amp;E only"/>
    <m/>
    <s v="Unknown"/>
    <s v="40.a. Unknown"/>
    <s v="Unknown"/>
    <s v="Other"/>
    <s v="Equipment failure - Other"/>
    <m/>
    <m/>
    <m/>
    <s v="Line to Ground"/>
    <s v="No"/>
    <s v="Overhead"/>
    <x v="0"/>
    <m/>
    <m/>
    <s v="100137264"/>
    <s v="     "/>
    <s v="Non-HFTD"/>
    <x v="0"/>
    <m/>
    <m/>
    <n v="35.499600000000001"/>
    <n v="-119.173"/>
    <s v="Kern"/>
    <s v="LERDO-1111"/>
    <m/>
    <n v="11000"/>
    <s v="LERDO 11111606"/>
    <x v="0"/>
    <m/>
    <s v="Rural"/>
    <m/>
    <m/>
    <s v="No"/>
    <m/>
    <m/>
    <m/>
    <m/>
    <m/>
    <m/>
    <m/>
    <s v="N"/>
    <s v="N"/>
    <m/>
    <m/>
    <s v="     "/>
    <m/>
    <m/>
    <m/>
    <m/>
    <m/>
    <m/>
    <m/>
    <m/>
    <m/>
    <m/>
    <m/>
    <m/>
    <m/>
    <m/>
    <m/>
    <m/>
    <m/>
    <m/>
    <m/>
  </r>
  <r>
    <s v="MIA20199682"/>
    <s v="     "/>
    <n v="43482"/>
    <s v="1/17"/>
    <x v="0"/>
    <n v="0.37018518518518517"/>
    <s v="3"/>
    <n v="1"/>
    <s v="1"/>
    <x v="3"/>
    <n v="43482"/>
    <n v="0.37013888888888891"/>
    <s v="UNKNOWN EB HWY 12 / BROADWAY AND WATMAUGH in Sonoma; tree branch fell on line but no word of anything catching on fire"/>
    <s v="     "/>
    <s v="FAS"/>
    <n v="44239"/>
    <s v="Y"/>
    <x v="0"/>
    <s v="2533443"/>
    <s v="N/A"/>
    <m/>
    <s v="T004516897"/>
    <m/>
    <m/>
    <s v="     "/>
    <x v="0"/>
    <s v="PG&amp;E"/>
    <m/>
    <m/>
    <m/>
    <s v="D"/>
    <m/>
    <s v="&lt;3 meters of linear travel"/>
    <m/>
    <s v="Vegetation"/>
    <s v="33.a. Veg. contact"/>
    <s v="Vegetation"/>
    <s v="Contact from object"/>
    <s v="Contact - Vegetation"/>
    <m/>
    <s v="Contact - Vegetation"/>
    <s v="Conductor - Primary"/>
    <m/>
    <s v="No"/>
    <s v="Overhead"/>
    <x v="0"/>
    <m/>
    <m/>
    <s v="103847621"/>
    <s v="     "/>
    <s v="Non-HFTD"/>
    <x v="0"/>
    <m/>
    <m/>
    <n v="38.2654"/>
    <n v="-122.462"/>
    <s v="Sonoma"/>
    <s v="SONOMA-1107"/>
    <s v="42721107"/>
    <n v="11000"/>
    <m/>
    <x v="0"/>
    <m/>
    <s v="Urban"/>
    <m/>
    <m/>
    <s v="No"/>
    <m/>
    <m/>
    <m/>
    <m/>
    <m/>
    <m/>
    <m/>
    <s v="N"/>
    <s v="N"/>
    <m/>
    <m/>
    <s v="     "/>
    <m/>
    <m/>
    <m/>
    <m/>
    <m/>
    <m/>
    <m/>
    <m/>
    <m/>
    <m/>
    <m/>
    <m/>
    <m/>
    <m/>
    <m/>
    <m/>
    <m/>
    <m/>
    <m/>
  </r>
  <r>
    <s v="20200057"/>
    <s v="     "/>
    <n v="43847"/>
    <s v="1/17"/>
    <x v="0"/>
    <n v="0.94374999999999998"/>
    <s v="3"/>
    <n v="1"/>
    <s v="1"/>
    <x v="4"/>
    <n v="43847"/>
    <n v="0.96527777777777779"/>
    <s v="On January 17, 2020 at 2239 hours, a PG&amp;E troubleman was dispatched to the Putah Creek 1105 Distribution Circuit in Winters, for a pole fire due to Transformer failure. EC tag was created to replace damaged equipment. Fire was limited to PG&amp;E assets only. Initial analysis indicates that the transformer flashed which caused ignition to assets. Local Fire department was on site to suppress fire. "/>
    <s v="     "/>
    <s v="FAS"/>
    <m/>
    <s v="N"/>
    <x v="0"/>
    <s v="765326"/>
    <s v="20-0011017"/>
    <m/>
    <s v="T004871948"/>
    <n v="118442555"/>
    <m/>
    <s v="     "/>
    <x v="0"/>
    <s v="PG&amp;E"/>
    <m/>
    <s v="Other"/>
    <m/>
    <s v="D"/>
    <s v="D"/>
    <s v="Structure-only"/>
    <m/>
    <s v="Equipment - PG&amp;E"/>
    <s v="34.n. Transformer damage or failure"/>
    <s v="Equipment - PG&amp;E"/>
    <s v="All types of equipment / facility failure"/>
    <s v="Transformer failure"/>
    <s v="Transformer"/>
    <m/>
    <m/>
    <s v="Force Out"/>
    <m/>
    <s v="Overhead"/>
    <x v="1"/>
    <s v="Transformer"/>
    <s v="Pole"/>
    <s v="Transformer: 219996531252"/>
    <s v="     "/>
    <s v="Non-HFTD"/>
    <x v="0"/>
    <m/>
    <m/>
    <n v="38.524900000000002"/>
    <n v="-122.003"/>
    <s v="Yolo"/>
    <s v="PUTAH-CREEK-1105"/>
    <m/>
    <n v="12000"/>
    <s v="N/A"/>
    <x v="0"/>
    <s v="Winters FD"/>
    <s v="Rural"/>
    <m/>
    <m/>
    <s v="No"/>
    <m/>
    <m/>
    <m/>
    <m/>
    <m/>
    <m/>
    <m/>
    <s v="N"/>
    <s v="N"/>
    <m/>
    <m/>
    <s v="     "/>
    <m/>
    <m/>
    <m/>
    <m/>
    <m/>
    <m/>
    <m/>
    <m/>
    <m/>
    <m/>
    <m/>
    <m/>
    <m/>
    <m/>
    <m/>
    <m/>
    <m/>
    <m/>
    <m/>
  </r>
  <r>
    <s v="20201835"/>
    <s v="     "/>
    <n v="43847"/>
    <s v="1/17"/>
    <x v="0"/>
    <n v="0.35902777777777778"/>
    <s v="3"/>
    <n v="1"/>
    <s v="1"/>
    <x v="4"/>
    <m/>
    <m/>
    <s v="TREE GREW INTO 480 SERVICE THAT BURNED OPEN CAUGHT FIRE"/>
    <s v="     "/>
    <s v="FAS"/>
    <m/>
    <s v="Y"/>
    <x v="0"/>
    <s v="764601"/>
    <m/>
    <m/>
    <s v="T004871099"/>
    <m/>
    <m/>
    <s v="     "/>
    <x v="0"/>
    <s v="PG&amp;E"/>
    <m/>
    <s v="Vegetation"/>
    <m/>
    <s v="D"/>
    <m/>
    <s v="Unknown"/>
    <m/>
    <s v="Vegetation"/>
    <s v="33.a. Veg. contact"/>
    <s v="Vegetation"/>
    <s v="Contact from object"/>
    <s v="Contact - Vegetation"/>
    <m/>
    <s v="Contact - Vegetation"/>
    <s v="Service Connector"/>
    <m/>
    <m/>
    <s v="Overhead"/>
    <x v="1"/>
    <s v="Service Connector"/>
    <m/>
    <s v="101909124"/>
    <s v="     "/>
    <s v="Non-HFTD"/>
    <x v="0"/>
    <n v="512"/>
    <m/>
    <n v="34.604399999999998"/>
    <n v="-120.288"/>
    <s v="Santa Barbara"/>
    <s v="CABRILLO-1103"/>
    <m/>
    <n v="750"/>
    <s v="N/A"/>
    <x v="0"/>
    <m/>
    <s v="Agriculture"/>
    <m/>
    <m/>
    <s v="No"/>
    <m/>
    <m/>
    <m/>
    <m/>
    <m/>
    <m/>
    <m/>
    <s v="N"/>
    <s v="N"/>
    <m/>
    <m/>
    <s v="     "/>
    <m/>
    <m/>
    <m/>
    <m/>
    <m/>
    <m/>
    <m/>
    <m/>
    <m/>
    <m/>
    <m/>
    <m/>
    <m/>
    <m/>
    <m/>
    <m/>
    <m/>
    <m/>
    <m/>
  </r>
  <r>
    <s v="20212384"/>
    <s v="     "/>
    <n v="44213"/>
    <s v="1/17"/>
    <x v="0"/>
    <m/>
    <s v="4"/>
    <n v="1"/>
    <s v="1"/>
    <x v="5"/>
    <n v="44211"/>
    <m/>
    <s v="1740 St Fresno in Alley in Fresno; trash fire damaged outside of transformer; damaged elbow lb; SA{ 41876462"/>
    <s v="     "/>
    <s v="SAP"/>
    <m/>
    <s v="Y"/>
    <x v="0"/>
    <m/>
    <m/>
    <m/>
    <s v="Unknown"/>
    <n v="120435000"/>
    <m/>
    <s v="     "/>
    <x v="0"/>
    <s v="PG&amp;E"/>
    <m/>
    <m/>
    <m/>
    <s v="D"/>
    <m/>
    <s v="Structure-PG&amp;E only"/>
    <m/>
    <s v="Contact - 3rd Party"/>
    <s v="38.a. Vandalism / Theft"/>
    <s v="Contact - 3rd Party"/>
    <s v="Vandalism"/>
    <s v="Vandalism"/>
    <m/>
    <s v="Vandalism"/>
    <s v="Transformer"/>
    <m/>
    <s v="N"/>
    <s v="Underground"/>
    <x v="0"/>
    <s v="Transformer"/>
    <m/>
    <s v="103286843"/>
    <s v="     "/>
    <s v="Non-HFTD"/>
    <x v="0"/>
    <m/>
    <m/>
    <n v="36.7346"/>
    <n v="-119.80800000000001"/>
    <s v="Fresno"/>
    <s v="WEST-FRESNO-1107"/>
    <m/>
    <n v="12000"/>
    <m/>
    <x v="0"/>
    <s v="Unknown"/>
    <s v="Urban"/>
    <m/>
    <m/>
    <s v="No"/>
    <m/>
    <m/>
    <m/>
    <m/>
    <m/>
    <m/>
    <m/>
    <s v="N"/>
    <s v="N"/>
    <m/>
    <m/>
    <s v="     "/>
    <m/>
    <m/>
    <m/>
    <m/>
    <m/>
    <m/>
    <m/>
    <m/>
    <m/>
    <m/>
    <m/>
    <m/>
    <m/>
    <m/>
    <m/>
    <m/>
    <m/>
    <m/>
    <m/>
  </r>
  <r>
    <s v="SAP20211158"/>
    <s v="     "/>
    <n v="44213"/>
    <s v="1/17"/>
    <x v="0"/>
    <m/>
    <s v="4"/>
    <n v="1"/>
    <s v="1"/>
    <x v="5"/>
    <n v="44211"/>
    <m/>
    <s v="1740 St Fresno in Alley in Fresno; trash fire damaged outside of transformer; damaged elbow lb; SA{ 41876462"/>
    <s v="     "/>
    <s v="SAP"/>
    <n v="44580"/>
    <s v="Y"/>
    <x v="0"/>
    <m/>
    <s v="N/A"/>
    <m/>
    <s v="Unknown"/>
    <n v="120435032"/>
    <m/>
    <s v="     "/>
    <x v="0"/>
    <s v="PG&amp;E"/>
    <m/>
    <m/>
    <m/>
    <s v="D"/>
    <m/>
    <s v="Structure-PG&amp;E only"/>
    <m/>
    <s v="Contact - 3rd Party"/>
    <s v="38.a. Vandalism / Theft"/>
    <s v="Contact - 3rd Party"/>
    <s v="Vandalism"/>
    <s v="Vandalism"/>
    <m/>
    <s v="Vandalism"/>
    <s v="Transformer"/>
    <m/>
    <s v="No"/>
    <s v="Underground"/>
    <x v="0"/>
    <s v="Transformer"/>
    <m/>
    <s v="103286843"/>
    <s v="     "/>
    <s v="Non-HFTD"/>
    <x v="0"/>
    <m/>
    <m/>
    <n v="36.7346"/>
    <n v="-119.80800000000001"/>
    <s v="Fresno"/>
    <s v="WEST-FRESNO-1107"/>
    <m/>
    <m/>
    <m/>
    <x v="0"/>
    <m/>
    <m/>
    <m/>
    <m/>
    <s v="No"/>
    <m/>
    <m/>
    <m/>
    <m/>
    <m/>
    <m/>
    <m/>
    <s v="N"/>
    <s v="N"/>
    <m/>
    <m/>
    <s v="     "/>
    <m/>
    <m/>
    <m/>
    <m/>
    <m/>
    <m/>
    <m/>
    <m/>
    <m/>
    <m/>
    <m/>
    <m/>
    <m/>
    <m/>
    <m/>
    <m/>
    <m/>
    <m/>
    <m/>
  </r>
  <r>
    <s v="SAP201422835"/>
    <s v="     "/>
    <n v="41657"/>
    <s v="1/18"/>
    <x v="0"/>
    <m/>
    <s v="3"/>
    <n v="1"/>
    <s v="1"/>
    <x v="7"/>
    <n v="41655"/>
    <m/>
    <s v="Pole replaced due to pole fire caused by vandalism; broken lightning arrestor, insulator, guy wire, transformer, and conductor"/>
    <s v="     "/>
    <s v="SAP"/>
    <n v="44580"/>
    <s v="Y"/>
    <x v="0"/>
    <s v="942523"/>
    <s v="14-0004463"/>
    <m/>
    <s v="T003036726"/>
    <n v="107598846"/>
    <m/>
    <s v="     "/>
    <x v="0"/>
    <s v="PG&amp;E"/>
    <m/>
    <m/>
    <m/>
    <s v="D"/>
    <m/>
    <s v="Structure-PG&amp;E only"/>
    <m/>
    <s v="Contact - 3rd Party"/>
    <s v="38.a. Vandalism / Theft"/>
    <s v="Contact - 3rd Party"/>
    <s v="Vandalism"/>
    <s v="Vandalism"/>
    <m/>
    <s v="Vandalism"/>
    <s v="Transformer"/>
    <s v="Line to Ground"/>
    <s v="No"/>
    <s v="Overhead"/>
    <x v="0"/>
    <s v="Transformer"/>
    <m/>
    <m/>
    <s v="     "/>
    <s v="Non-HFTD"/>
    <x v="0"/>
    <m/>
    <m/>
    <n v="36.657899999999998"/>
    <n v="-119.572"/>
    <s v="Fresno"/>
    <s v="MC-CALL-1101"/>
    <m/>
    <m/>
    <s v="MC CALL 11076090"/>
    <x v="0"/>
    <s v="Fresno FD"/>
    <m/>
    <m/>
    <m/>
    <s v="No"/>
    <m/>
    <m/>
    <m/>
    <m/>
    <m/>
    <m/>
    <m/>
    <s v="N"/>
    <s v="N"/>
    <m/>
    <m/>
    <s v="     "/>
    <m/>
    <m/>
    <m/>
    <m/>
    <m/>
    <m/>
    <m/>
    <m/>
    <m/>
    <m/>
    <m/>
    <m/>
    <m/>
    <m/>
    <m/>
    <m/>
    <m/>
    <m/>
    <m/>
  </r>
  <r>
    <s v="20170003"/>
    <s v="     "/>
    <n v="42753"/>
    <s v="1/18"/>
    <x v="0"/>
    <n v="0.64861111111111114"/>
    <s v="3"/>
    <n v="1"/>
    <s v="1"/>
    <x v="0"/>
    <n v="42753"/>
    <n v="0.64861111111111114"/>
    <m/>
    <s v="     "/>
    <m/>
    <m/>
    <s v="N"/>
    <x v="0"/>
    <s v="1651325"/>
    <s v="17-0010936"/>
    <m/>
    <m/>
    <m/>
    <s v="EI170118A"/>
    <s v="     "/>
    <x v="1"/>
    <s v="PG&amp;E"/>
    <m/>
    <s v="Building"/>
    <m/>
    <s v="D"/>
    <m/>
    <s v="Structure-only"/>
    <s v="Square Feet: ; Acreage: "/>
    <s v="Equipment - PG&amp;E"/>
    <s v="34.b. Conductor damage or failure"/>
    <s v="Equipment - PG&amp;E"/>
    <s v="All types of equipment / facility failure"/>
    <s v="Conductor"/>
    <s v="Conductor"/>
    <m/>
    <m/>
    <s v="Line to Ground"/>
    <s v="PACIFIC BELL"/>
    <s v="Overhead"/>
    <x v="1"/>
    <s v="Conductor"/>
    <m/>
    <s v="100564835"/>
    <s v="     "/>
    <s v="Non-HFTD"/>
    <x v="0"/>
    <m/>
    <m/>
    <n v="37.383899999999997"/>
    <n v="-121.809"/>
    <s v="Santa Clara"/>
    <s v="MC-KEE-1107"/>
    <s v="83531107"/>
    <m/>
    <s v="N/A"/>
    <x v="0"/>
    <s v="N.A."/>
    <s v="Urban"/>
    <m/>
    <m/>
    <s v="No"/>
    <m/>
    <m/>
    <m/>
    <m/>
    <m/>
    <m/>
    <m/>
    <s v="N"/>
    <s v="N"/>
    <m/>
    <m/>
    <s v="     "/>
    <m/>
    <m/>
    <m/>
    <m/>
    <m/>
    <m/>
    <m/>
    <m/>
    <m/>
    <m/>
    <m/>
    <m/>
    <m/>
    <m/>
    <m/>
    <m/>
    <m/>
    <m/>
    <m/>
  </r>
  <r>
    <s v="MIT20170002"/>
    <s v="     "/>
    <n v="42753"/>
    <s v="1/18"/>
    <x v="0"/>
    <n v="0.4861111111111111"/>
    <s v="3"/>
    <n v="1"/>
    <s v="1"/>
    <x v="0"/>
    <n v="42753"/>
    <n v="0.4861111111111111"/>
    <s v="During a high wind and heavy rain event a healthy green Coastal Redwood stem broke and fell onto the 12kv line. The stem hit the edge of the customer’s roof as well damaging some of the wood. The tree caught on fire at the point of contact with the energized line. The fire department responded and extinguished the fire after PG&amp;E de-energized the lines.  Notes: fire greater than one meter . AGFC - Veg sharepoint has incident data here: &quot;\\rcshare-nas05\VM\PLANNING\Business Analyst\02)PRIVILEGED_VMFireIncidents\2017\17-0010161_NC&quot;"/>
    <s v="     "/>
    <s v="Missed Ignitions Tracker"/>
    <n v="44270"/>
    <s v="Y"/>
    <x v="0"/>
    <m/>
    <s v="17-0010161"/>
    <m/>
    <m/>
    <m/>
    <m/>
    <s v="     "/>
    <x v="1"/>
    <s v="PG&amp;E"/>
    <m/>
    <m/>
    <m/>
    <s v="D"/>
    <m/>
    <s v="&lt;3 meters of linear travel"/>
    <m/>
    <s v="Vegetation"/>
    <s v="33.a. Veg. contact"/>
    <s v="Vegetation"/>
    <s v="Contact from object"/>
    <s v="Veg. contact"/>
    <m/>
    <s v="Contact - Vegetation"/>
    <s v="Conductor - Primary"/>
    <s v="Multi-Fault"/>
    <s v="Y"/>
    <s v="Overhead"/>
    <x v="3"/>
    <s v="Conductor - Primary"/>
    <m/>
    <m/>
    <s v="     "/>
    <s v="Non-HFTD"/>
    <x v="0"/>
    <m/>
    <m/>
    <n v="41.059600000000003"/>
    <n v="-124.13500000000001"/>
    <s v="Humboldt"/>
    <s v="TRINIDAD-1102"/>
    <s v="192231102"/>
    <n v="11000"/>
    <s v="TRINIDAD 1102CB"/>
    <x v="0"/>
    <m/>
    <s v="Conifer Forest"/>
    <m/>
    <m/>
    <s v="No"/>
    <m/>
    <m/>
    <m/>
    <m/>
    <m/>
    <m/>
    <m/>
    <s v="N"/>
    <s v="N"/>
    <m/>
    <m/>
    <s v="     "/>
    <s v="41.05938000"/>
    <s v="-124.13520000"/>
    <s v="Jan 19 2017 12:00AM"/>
    <s v="TrunkFail"/>
    <s v="The healthy stem of a multi-stem Redwood broke fifteen feet above the ground and fell through the primary conductors, bringing the wires down to the ground."/>
    <s v="REDW"/>
    <s v="130"/>
    <s v="88"/>
    <s v="25"/>
    <s v="Moderate"/>
    <s v="None"/>
    <s v="N"/>
    <s v="1"/>
    <m/>
    <s v="Hillside"/>
    <s v="A"/>
    <s v="CrossArm"/>
    <s v="BareWire"/>
    <m/>
  </r>
  <r>
    <s v="MIA201811215"/>
    <s v="     "/>
    <n v="43118"/>
    <s v="1/18"/>
    <x v="0"/>
    <n v="0.80753472222222222"/>
    <s v="3"/>
    <n v="1"/>
    <s v="1"/>
    <x v="1"/>
    <n v="43118"/>
    <n v="0.80694444444444446"/>
    <s v="PGE Attributed fire, switch 1570 insulators are tracking in the rain and caused a small pole fire that went out on its own"/>
    <s v="     "/>
    <s v="FAS"/>
    <n v="44245"/>
    <s v="Y"/>
    <x v="0"/>
    <s v="10507"/>
    <s v="N/A"/>
    <m/>
    <s v="T004236519"/>
    <m/>
    <m/>
    <s v="     "/>
    <x v="0"/>
    <s v="PG&amp;E"/>
    <m/>
    <m/>
    <m/>
    <s v="D"/>
    <m/>
    <s v="Unknown"/>
    <m/>
    <s v="Equipment - PG&amp;E"/>
    <s v="34.g. Insulator and brushing damage or failure"/>
    <s v="Equipment - PG&amp;E"/>
    <s v="All types of equipment / facility failure"/>
    <s v="Insulator failure"/>
    <s v="Insulator"/>
    <m/>
    <m/>
    <m/>
    <s v="No"/>
    <s v="Overhead"/>
    <x v="0"/>
    <m/>
    <m/>
    <s v="12091118"/>
    <s v="     "/>
    <s v="Non-HFTD"/>
    <x v="0"/>
    <m/>
    <m/>
    <n v="37.755499999999998"/>
    <n v="-122.181"/>
    <s v="Alameda"/>
    <s v="OAKLAND-J-1118"/>
    <m/>
    <n v="11000"/>
    <m/>
    <x v="0"/>
    <s v="none"/>
    <s v="Urban"/>
    <m/>
    <m/>
    <s v="No"/>
    <m/>
    <m/>
    <m/>
    <m/>
    <m/>
    <m/>
    <m/>
    <s v="N"/>
    <s v="N"/>
    <m/>
    <m/>
    <s v="     "/>
    <m/>
    <m/>
    <m/>
    <m/>
    <m/>
    <m/>
    <m/>
    <m/>
    <m/>
    <m/>
    <m/>
    <m/>
    <m/>
    <m/>
    <m/>
    <m/>
    <m/>
    <m/>
    <m/>
  </r>
  <r>
    <s v="20210042"/>
    <s v="     "/>
    <n v="44214"/>
    <s v="1/18"/>
    <x v="0"/>
    <n v="0.86250000000000004"/>
    <s v="4"/>
    <n v="1"/>
    <s v="1"/>
    <x v="5"/>
    <n v="44214"/>
    <m/>
    <s v="Pics Uploaded: 03/17/21; A tree branch blew into overhead lines, resulting in an ignition. The ensuing fire was 3 meters - 0.25 acres in size. Veg Records Copied: 02/25/2021; OIS: 1213001; ILIS: 21-0009885; FOID: T005169139; Circuit ID: 082831105; Fuse: 26297; SAP ID: 100557857"/>
    <s v="     "/>
    <s v="FAS"/>
    <m/>
    <s v="N"/>
    <x v="0"/>
    <m/>
    <s v="21-0009885"/>
    <m/>
    <s v="T005169139"/>
    <m/>
    <m/>
    <s v="     "/>
    <x v="1"/>
    <s v="PG&amp;E"/>
    <m/>
    <s v="Vegetation"/>
    <m/>
    <s v="D"/>
    <s v="D"/>
    <s v="&lt;0.25"/>
    <s v="Approximately 50 x 100 yards"/>
    <s v="Vegetation"/>
    <s v="33.a. Veg. contact"/>
    <s v="Vegetation"/>
    <s v="Contact from object"/>
    <s v="Weather - High Winds"/>
    <m/>
    <s v="Weather - High Winds"/>
    <s v="Conductor - Primary"/>
    <s v="Line to Ground"/>
    <s v="Y"/>
    <s v="Overhead"/>
    <x v="3"/>
    <s v="Conductor - Primary"/>
    <s v="Fuse"/>
    <s v="100557857"/>
    <s v="     "/>
    <s v="Non-HFTD"/>
    <x v="0"/>
    <m/>
    <m/>
    <n v="37.455199999999998"/>
    <n v="-121.884"/>
    <s v="Santa Clara"/>
    <s v="MILPITAS-1105"/>
    <m/>
    <n v="12000"/>
    <m/>
    <x v="0"/>
    <s v="Milpitas FD"/>
    <s v="Urban"/>
    <m/>
    <m/>
    <s v="No"/>
    <m/>
    <m/>
    <m/>
    <m/>
    <m/>
    <m/>
    <m/>
    <s v="N"/>
    <s v="N"/>
    <m/>
    <m/>
    <s v="     "/>
    <s v="37.45379070"/>
    <s v="-121.88632000"/>
    <s v="Jan 19 2021 12:00AM"/>
    <s v="BranchFail"/>
    <s v="Tree branch broke at branch collar and fell onto lines."/>
    <s v="EUCA"/>
    <s v="50"/>
    <s v="12"/>
    <s v="8"/>
    <s v="None"/>
    <s v="None"/>
    <s v="N"/>
    <s v="1"/>
    <m/>
    <s v="Hillside"/>
    <s v="A"/>
    <s v="Other"/>
    <s v="BareWire"/>
    <s v="3"/>
  </r>
  <r>
    <s v="20210041"/>
    <s v="     "/>
    <n v="44214"/>
    <s v="1/18"/>
    <x v="0"/>
    <n v="0.92569444444444449"/>
    <s v="4"/>
    <n v="1"/>
    <s v="1"/>
    <x v="5"/>
    <n v="44214"/>
    <m/>
    <s v="Storm winds pushed secondary conductors together causing the wires to arc and igniting customers front lawn. The ensuing fire was greater than one meter.  Report from Oakland fire received on 5/20/2021 and added to the file.  "/>
    <s v="     "/>
    <s v="FAS"/>
    <m/>
    <s v="N"/>
    <x v="0"/>
    <m/>
    <m/>
    <m/>
    <s v="T005169196"/>
    <m/>
    <m/>
    <s v="     "/>
    <x v="1"/>
    <s v="PG&amp;E"/>
    <m/>
    <s v="Vegetation"/>
    <m/>
    <s v="D"/>
    <s v="D"/>
    <s v="&lt;3 meters of linear travel"/>
    <s v="According to troubleman, fire out prior to his arrival."/>
    <s v="Equipment - PG&amp;E"/>
    <s v="34.o. Other"/>
    <s v="Equipment - PG&amp;E"/>
    <s v="Weather"/>
    <s v="Wire-to-wire contact"/>
    <s v="Conductor - Racked Secondary"/>
    <m/>
    <m/>
    <m/>
    <s v="N"/>
    <s v="Overhead"/>
    <x v="1"/>
    <s v="Conductor - Racked Secondary"/>
    <s v="conductors"/>
    <s v="101351000"/>
    <s v="     "/>
    <s v="Non-HFTD"/>
    <x v="0"/>
    <m/>
    <m/>
    <n v="37.781500000000001"/>
    <n v="-122.191"/>
    <s v="Alameda"/>
    <s v="OAKLAND-J-1105"/>
    <m/>
    <m/>
    <s v="N/A"/>
    <x v="0"/>
    <s v="Oakland FD"/>
    <s v="Urban"/>
    <m/>
    <m/>
    <s v="No"/>
    <m/>
    <m/>
    <m/>
    <m/>
    <m/>
    <m/>
    <m/>
    <s v="N"/>
    <s v="N"/>
    <m/>
    <m/>
    <s v="     "/>
    <m/>
    <m/>
    <m/>
    <m/>
    <m/>
    <m/>
    <m/>
    <m/>
    <m/>
    <m/>
    <m/>
    <m/>
    <m/>
    <m/>
    <m/>
    <m/>
    <m/>
    <m/>
    <m/>
  </r>
  <r>
    <s v="20210043"/>
    <s v="     "/>
    <n v="44214"/>
    <s v="1/18"/>
    <x v="0"/>
    <n v="0.97222222222222221"/>
    <s v="4"/>
    <n v="1"/>
    <s v="1"/>
    <x v="5"/>
    <n v="44215"/>
    <m/>
    <s v="[Veg Pics Only / No TMan Pics Avail- See Picture Sub-Folder for TMan Reply] Palm tree grew into secondary line, resulting in an ignition. The ensuing fire was greater than one meter. OIS: 1213903, 1213902; FOID: T005169494, T005169371, T005169367; ILIS: 21-0009987; EC: 120444778; PM: 44627088; Circuit ID: 012222103; SAP ID: 100952697; Eqp: Conductor, Transformers"/>
    <s v="     "/>
    <s v="FAS"/>
    <m/>
    <s v="N"/>
    <x v="0"/>
    <m/>
    <s v="21-0009987"/>
    <m/>
    <s v="T005169494, T005169371, T005169367"/>
    <n v="120445000"/>
    <m/>
    <s v="     "/>
    <x v="1"/>
    <s v="PG&amp;E"/>
    <m/>
    <s v="Vegetation"/>
    <m/>
    <s v="D"/>
    <s v="D"/>
    <s v="&lt;3 meters of linear travel"/>
    <m/>
    <s v="Vegetation"/>
    <s v="33.a. Veg. contact"/>
    <s v="Vegetation"/>
    <s v="Contact from object"/>
    <s v="Veg. contact"/>
    <m/>
    <s v="Veg. contact"/>
    <s v="Conductor - Racked Secondary"/>
    <s v="Open Circuit"/>
    <s v="Y"/>
    <s v="Overhead"/>
    <x v="1"/>
    <s v="Conductor - Racked Secondary"/>
    <s v="Conductors, Transformers"/>
    <s v="100952697"/>
    <s v="     "/>
    <s v="Non-HFTD"/>
    <x v="0"/>
    <m/>
    <m/>
    <n v="37.533799999999999"/>
    <n v="-122.045"/>
    <s v="Alameda"/>
    <s v="NEWARK-2103"/>
    <m/>
    <m/>
    <s v="N/A"/>
    <x v="0"/>
    <s v="Alameda County FD"/>
    <s v="Urban"/>
    <m/>
    <m/>
    <s v="No"/>
    <m/>
    <m/>
    <m/>
    <m/>
    <m/>
    <m/>
    <m/>
    <s v="N"/>
    <s v="N"/>
    <m/>
    <m/>
    <s v="     "/>
    <s v="37.53384000"/>
    <s v="-122.04456700"/>
    <s v="Jan 21 2021 12:00AM"/>
    <s v="TreeGrew"/>
    <s v="FAN PALM ON SECONDARY LINES CAUGHT FIRE DURING STRONG WINDS. PALMS WAS TOPPED LOCATED AT 36487 COLVERT ST, NEWARK. NO FURTHER WORK NEEDED."/>
    <s v="PALF"/>
    <s v="32"/>
    <s v="18"/>
    <s v="0"/>
    <m/>
    <m/>
    <m/>
    <m/>
    <m/>
    <m/>
    <m/>
    <s v="CrossArm"/>
    <s v="BareWire"/>
    <s v="4"/>
  </r>
  <r>
    <s v="20210037"/>
    <s v="     "/>
    <n v="44214"/>
    <s v="1/18"/>
    <x v="0"/>
    <n v="0.60972222222222228"/>
    <s v="4"/>
    <n v="1"/>
    <s v="1"/>
    <x v="5"/>
    <n v="44214"/>
    <m/>
    <s v="Primary overhead conductor failed and fell to ground, resulting in an ignition. The ensuing fire was 3 meters - 0.25 acres in size."/>
    <s v="     "/>
    <s v="FAS"/>
    <m/>
    <s v="N"/>
    <x v="0"/>
    <m/>
    <s v="21-0009763"/>
    <m/>
    <s v="T005168912,T005168914,T005168920"/>
    <n v="120444000"/>
    <m/>
    <s v="     "/>
    <x v="1"/>
    <s v="PG&amp;E"/>
    <m/>
    <s v="Vegetation"/>
    <m/>
    <s v="D"/>
    <s v="D"/>
    <s v="&lt;0.25"/>
    <m/>
    <s v="Equipment - PG&amp;E"/>
    <s v="34.b. Conductor damage or failure"/>
    <s v="Equipment - PG&amp;E"/>
    <s v="All types of equipment / facility failure"/>
    <s v="Conductor failure-all"/>
    <s v="Conductor - Primary"/>
    <m/>
    <m/>
    <s v="Line to Ground"/>
    <s v="Y"/>
    <s v="Overhead"/>
    <x v="3"/>
    <s v="Conductor - Primary"/>
    <s v="conductor, connectors"/>
    <s v="101561514"/>
    <s v="     "/>
    <s v="Non-HFTD"/>
    <x v="0"/>
    <m/>
    <m/>
    <n v="38.315300000000001"/>
    <n v="-121.902"/>
    <s v="Solano"/>
    <s v="PEABODY-2105"/>
    <m/>
    <n v="21000"/>
    <m/>
    <x v="0"/>
    <s v="Cal Fire"/>
    <s v="Agriculture"/>
    <m/>
    <m/>
    <s v="No"/>
    <m/>
    <m/>
    <m/>
    <m/>
    <m/>
    <m/>
    <m/>
    <s v="N"/>
    <s v="N"/>
    <m/>
    <m/>
    <s v="     "/>
    <m/>
    <m/>
    <m/>
    <m/>
    <m/>
    <m/>
    <m/>
    <m/>
    <m/>
    <m/>
    <m/>
    <m/>
    <m/>
    <m/>
    <m/>
    <m/>
    <m/>
    <m/>
    <m/>
  </r>
  <r>
    <s v="MIA20140721"/>
    <s v="     "/>
    <n v="41658"/>
    <s v="1/19"/>
    <x v="0"/>
    <n v="0.51543981481481482"/>
    <s v="4"/>
    <n v="1"/>
    <s v="1"/>
    <x v="7"/>
    <n v="41658"/>
    <n v="0.51527777777777772"/>
    <s v="L7SF: 834 BUCKEYE DR in Felton; service hotleg connectors burned open at the pole, no cause. Made repairs. Started small fire at bas; WAITING ON FD"/>
    <s v="     "/>
    <s v="FAS"/>
    <n v="44267"/>
    <s v="Y"/>
    <x v="0"/>
    <s v="4397784"/>
    <s v="N/A"/>
    <m/>
    <s v="T003038633"/>
    <m/>
    <m/>
    <s v="     "/>
    <x v="0"/>
    <s v="PG&amp;E"/>
    <m/>
    <m/>
    <m/>
    <s v="D"/>
    <m/>
    <s v="Structure-PG&amp;E only"/>
    <m/>
    <s v="Equipment - PG&amp;E"/>
    <s v="34.m. Connection device damage or failure"/>
    <s v="Equipment - PG&amp;E"/>
    <s v="All types of equipment / facility failure"/>
    <s v="Splice/Clamp/Connector"/>
    <s v="Pole"/>
    <m/>
    <m/>
    <m/>
    <s v="No"/>
    <s v="Overhead"/>
    <x v="0"/>
    <m/>
    <m/>
    <s v="101673697"/>
    <s v="     "/>
    <s v="Non-HFTD"/>
    <x v="0"/>
    <n v="520"/>
    <m/>
    <n v="37.036000000000001"/>
    <n v="-122.083"/>
    <m/>
    <s v="CAMP-EVERS-2106"/>
    <m/>
    <n v="21000"/>
    <m/>
    <x v="0"/>
    <s v="Felton FD"/>
    <m/>
    <m/>
    <m/>
    <s v="No"/>
    <m/>
    <m/>
    <m/>
    <m/>
    <m/>
    <m/>
    <m/>
    <s v="N"/>
    <s v="N"/>
    <m/>
    <m/>
    <s v="     "/>
    <m/>
    <m/>
    <m/>
    <m/>
    <m/>
    <m/>
    <m/>
    <m/>
    <m/>
    <m/>
    <m/>
    <m/>
    <m/>
    <m/>
    <m/>
    <m/>
    <m/>
    <m/>
    <m/>
  </r>
  <r>
    <s v="SAP201615987"/>
    <s v="     "/>
    <n v="42388"/>
    <s v="1/19"/>
    <x v="0"/>
    <m/>
    <s v="4"/>
    <n v="1"/>
    <s v="1"/>
    <x v="6"/>
    <n v="42386"/>
    <m/>
    <s v="pole fire while it was raining so cause concluded to be tracking; failed fuse; meter 1009848177"/>
    <s v="     "/>
    <s v="SAP"/>
    <n v="44580"/>
    <s v="Y"/>
    <x v="0"/>
    <s v="1385585"/>
    <s v="16-0005923"/>
    <m/>
    <s v="T003586705"/>
    <n v="111199997"/>
    <m/>
    <s v="     "/>
    <x v="0"/>
    <s v="PG&amp;E"/>
    <m/>
    <m/>
    <m/>
    <s v="D"/>
    <m/>
    <s v="Structure-PG&amp;E only"/>
    <m/>
    <s v="Contamination"/>
    <s v="36.a. Contamination"/>
    <s v="Equipment - PG&amp;E"/>
    <s v="Contamination"/>
    <s v="Contamination"/>
    <m/>
    <m/>
    <m/>
    <s v="Line to Ground"/>
    <s v="No"/>
    <s v="Overhead"/>
    <x v="0"/>
    <s v="Fuse"/>
    <m/>
    <s v="100359523"/>
    <s v="     "/>
    <s v="Non-HFTD"/>
    <x v="0"/>
    <m/>
    <m/>
    <n v="39.748600000000003"/>
    <n v="-122.16"/>
    <s v="Glenn"/>
    <s v="ORLAND-B-1102"/>
    <m/>
    <m/>
    <s v="ORLAND B 11022546"/>
    <x v="0"/>
    <m/>
    <m/>
    <m/>
    <m/>
    <s v="No"/>
    <m/>
    <m/>
    <m/>
    <m/>
    <m/>
    <m/>
    <m/>
    <s v="N"/>
    <s v="N"/>
    <m/>
    <m/>
    <s v="     "/>
    <m/>
    <m/>
    <m/>
    <m/>
    <m/>
    <m/>
    <m/>
    <m/>
    <m/>
    <m/>
    <m/>
    <m/>
    <m/>
    <m/>
    <m/>
    <m/>
    <m/>
    <m/>
    <m/>
  </r>
  <r>
    <s v="MIT20170004"/>
    <s v="     "/>
    <n v="42754"/>
    <s v="1/19"/>
    <x v="0"/>
    <n v="0.25069444444444444"/>
    <s v="3"/>
    <n v="1"/>
    <s v="1"/>
    <x v="0"/>
    <n v="42754"/>
    <n v="0.25069444444444444"/>
    <s v="Tree branch fell into lines and caught fire. No other material burnt. AGFC - Veg sharepoint has incident data here: &quot;\\rcshare-nas05\VM\PLANNING\Business Analyst\02)PRIVILEGED_VMFireIncidents\2017\17-0010703_SA_NotReportable&quot;"/>
    <s v="     "/>
    <s v="Missed Ignitions Tracker"/>
    <n v="44270"/>
    <s v="Y"/>
    <x v="0"/>
    <m/>
    <s v="17-0010703"/>
    <m/>
    <m/>
    <m/>
    <m/>
    <s v="     "/>
    <x v="1"/>
    <s v="PG&amp;E"/>
    <m/>
    <m/>
    <m/>
    <s v="D"/>
    <m/>
    <s v="&lt;3 meters of linear travel"/>
    <m/>
    <s v="Vegetation"/>
    <s v="33.a. Veg. contact"/>
    <s v="Vegetation"/>
    <s v="Contact from object"/>
    <s v="Veg. contact"/>
    <m/>
    <s v="Contact - Vegetation"/>
    <s v="Conductor - Primary"/>
    <s v="Line to Line"/>
    <s v="Y"/>
    <s v="Overhead"/>
    <x v="3"/>
    <s v="Conductor - Primary"/>
    <m/>
    <m/>
    <s v="     "/>
    <s v="Non-HFTD"/>
    <x v="0"/>
    <m/>
    <m/>
    <n v="38.659399999999998"/>
    <n v="-121.77800000000001"/>
    <s v="Yolo"/>
    <s v="PLAINFIELD-1106"/>
    <s v="063441106"/>
    <n v="11000"/>
    <s v="PLAINFIELD 1106CB"/>
    <x v="0"/>
    <m/>
    <s v="Urban"/>
    <m/>
    <m/>
    <s v="No"/>
    <m/>
    <m/>
    <m/>
    <m/>
    <m/>
    <m/>
    <m/>
    <s v="N"/>
    <s v="N"/>
    <m/>
    <m/>
    <s v="     "/>
    <s v="38.39340000"/>
    <s v="-121.45430000"/>
    <s v="Jan 19 2017 12:00AM"/>
    <s v="WindBlew"/>
    <s v="A REDWOOD TREE IN NEIGHBOURS YARD OVER FENCE AT ADDRESS # 1601 SPRUCE LN, WOODLAND. BECAUSE OF HIGH WINDS OVERHAND BRANCH BROKE AND HANGING ON WIRES AND FIRE BROKE OUT. NO PROPERTY DAMAGE. 8-10 LONG AND 2 DIAMETER, BURNED BRANCHES REMOVED AND RESTORE POWER."/>
    <s v="REDW"/>
    <s v="42"/>
    <s v="18"/>
    <s v="10"/>
    <m/>
    <m/>
    <m/>
    <m/>
    <m/>
    <m/>
    <m/>
    <s v="CrossArm"/>
    <s v="BareWire"/>
    <s v="0"/>
  </r>
  <r>
    <s v="MIA201810909"/>
    <s v="     "/>
    <n v="43119"/>
    <s v="1/19"/>
    <x v="0"/>
    <n v="0.31591435185185185"/>
    <s v="3"/>
    <n v="1"/>
    <s v="1"/>
    <x v="1"/>
    <n v="43119"/>
    <n v="0.31527777777777777"/>
    <s v="failed wood pin caused phase to lay on arm and start pole fire and burned cross arm in half at secondary level; wood pin broken; WHEN PIN BROKE IT CAUSE LINE TO FALL ON CROSS ARM WHICH CUASED IT TO CATCH FIRE "/>
    <s v="     "/>
    <s v="FAS"/>
    <n v="44250"/>
    <s v="Y"/>
    <x v="0"/>
    <s v="10626"/>
    <s v="18-0007246"/>
    <m/>
    <s v="T004236692"/>
    <n v="114234784"/>
    <m/>
    <s v="     "/>
    <x v="0"/>
    <s v="PG&amp;E"/>
    <m/>
    <m/>
    <m/>
    <s v="D"/>
    <m/>
    <s v="Structure-PG&amp;E only"/>
    <m/>
    <s v="Wire-Wire Contact"/>
    <s v="35.a. Wire-to-wire contact / contamination"/>
    <s v="Wire-Wire Contact"/>
    <s v="Other"/>
    <s v="Conductor failure-all"/>
    <m/>
    <m/>
    <m/>
    <s v="Force Out"/>
    <s v="Yes"/>
    <s v="Overhead"/>
    <x v="0"/>
    <m/>
    <m/>
    <s v="100744137"/>
    <s v="     "/>
    <s v="Non-HFTD"/>
    <x v="0"/>
    <m/>
    <m/>
    <n v="36.844099999999997"/>
    <n v="-119.661"/>
    <s v="Fresno"/>
    <s v="CLOVIS-1107"/>
    <m/>
    <n v="11000"/>
    <s v="CLOVIS 1107CB"/>
    <x v="0"/>
    <m/>
    <s v="Urban"/>
    <m/>
    <m/>
    <s v="No"/>
    <m/>
    <m/>
    <m/>
    <m/>
    <m/>
    <m/>
    <m/>
    <s v="N"/>
    <s v="N"/>
    <m/>
    <m/>
    <s v="     "/>
    <m/>
    <m/>
    <m/>
    <m/>
    <m/>
    <m/>
    <m/>
    <m/>
    <m/>
    <m/>
    <m/>
    <m/>
    <m/>
    <m/>
    <m/>
    <m/>
    <m/>
    <m/>
    <m/>
  </r>
  <r>
    <s v="20210056"/>
    <s v="     "/>
    <n v="44215"/>
    <s v="1/19"/>
    <x v="0"/>
    <n v="0.46666666666666667"/>
    <s v="4"/>
    <n v="1"/>
    <s v="1"/>
    <x v="5"/>
    <n v="44215"/>
    <m/>
    <s v="Wire slapping into Transmission span guy due to high winds, sparked a small grass fire. The ensuing fire was 3 meters - 0.25 acres in size. OIS: 1216619; ILIS: 21-0010656; FOID: T005171887(JHM4), T005171925 (JJL1); Circuit ID: 183052111, SAP ID: 101901118, 101901117"/>
    <s v="     "/>
    <s v="FAS"/>
    <m/>
    <s v="N"/>
    <x v="0"/>
    <m/>
    <s v="21-0010656"/>
    <m/>
    <s v="T005171887"/>
    <m/>
    <m/>
    <s v="     "/>
    <x v="1"/>
    <s v="PG&amp;E"/>
    <m/>
    <s v="Vegetation"/>
    <m/>
    <s v="D"/>
    <s v="D"/>
    <s v="&lt;0.25"/>
    <m/>
    <s v="Equipment - PG&amp;E"/>
    <s v="34.o. Other"/>
    <s v="Equipment - PG&amp;E"/>
    <s v="Weather"/>
    <s v="Wire-to-wire contact"/>
    <s v="Conductor - Primary"/>
    <m/>
    <m/>
    <s v="Line to Line"/>
    <s v="Y"/>
    <s v="Overhead"/>
    <x v="3"/>
    <s v="Conductor - Primary"/>
    <s v="conductors"/>
    <m/>
    <s v="     "/>
    <s v="Non-HFTD"/>
    <x v="0"/>
    <m/>
    <m/>
    <n v="35.542999999999999"/>
    <n v="-120.703"/>
    <s v="San Luis Obispo"/>
    <s v="TEMPLETON-2111"/>
    <m/>
    <n v="21000"/>
    <m/>
    <x v="0"/>
    <s v="Templeton FD"/>
    <s v="Herbaceous"/>
    <m/>
    <m/>
    <s v="No"/>
    <m/>
    <m/>
    <m/>
    <m/>
    <m/>
    <s v="POMAR"/>
    <m/>
    <s v="N"/>
    <s v="N"/>
    <m/>
    <m/>
    <s v="     "/>
    <m/>
    <m/>
    <m/>
    <m/>
    <m/>
    <m/>
    <m/>
    <m/>
    <m/>
    <m/>
    <m/>
    <m/>
    <m/>
    <m/>
    <m/>
    <m/>
    <m/>
    <m/>
    <m/>
  </r>
  <r>
    <s v="20210054"/>
    <s v="     "/>
    <n v="44215"/>
    <s v="1/19"/>
    <x v="0"/>
    <n v="0.44027777777777777"/>
    <s v="4"/>
    <n v="1"/>
    <s v="1"/>
    <x v="5"/>
    <n v="44215"/>
    <m/>
    <s v="Emailed TMAN a request for pictures on 4/8/21 (1st Req) and 4/9/21 (2nd Req); A tree grew into overhead circuit resulting in wire down and an ignition. The ensuing fire was 1 meter - &lt; 3 meters in size. OIS: 1216260; ILIS: 21-0010681; FOID: T005171676 (D1C3); EC: 120446384; PM: 35225998; Circuit ID: 024040403, SAP ID: 100307931; CGC: 314719339093"/>
    <s v="     "/>
    <s v="FAS"/>
    <m/>
    <s v="N"/>
    <x v="0"/>
    <m/>
    <s v="21-0010681"/>
    <m/>
    <s v="T005171676"/>
    <n v="120446000"/>
    <m/>
    <s v="     "/>
    <x v="1"/>
    <s v="PG&amp;E"/>
    <m/>
    <s v="Vegetation"/>
    <m/>
    <s v="D"/>
    <s v="D"/>
    <s v="&lt;3 meters of linear travel"/>
    <m/>
    <s v="Vegetation"/>
    <s v="33.a. Veg. contact"/>
    <s v="Vegetation"/>
    <s v="Contact from object"/>
    <s v="Veg. contact"/>
    <m/>
    <s v="Veg. contact"/>
    <s v="Conductor - Open Wire Secondary"/>
    <s v="Force Out"/>
    <s v="Y"/>
    <s v="Overhead"/>
    <x v="1"/>
    <s v="Conductor - Open Wire Secondary"/>
    <s v="conductors"/>
    <s v="100307931"/>
    <s v="     "/>
    <s v="Non-HFTD"/>
    <x v="0"/>
    <m/>
    <m/>
    <n v="37.5595"/>
    <n v="-122.32299999999999"/>
    <s v="San Mateo"/>
    <s v="BERESFORD-0403"/>
    <m/>
    <m/>
    <s v="N/A"/>
    <x v="0"/>
    <s v="San Mateo FD"/>
    <s v="Urban"/>
    <m/>
    <m/>
    <s v="No"/>
    <m/>
    <m/>
    <m/>
    <m/>
    <m/>
    <m/>
    <m/>
    <s v="N"/>
    <s v="N"/>
    <m/>
    <m/>
    <s v="     "/>
    <m/>
    <m/>
    <m/>
    <m/>
    <m/>
    <m/>
    <m/>
    <m/>
    <m/>
    <m/>
    <m/>
    <m/>
    <m/>
    <m/>
    <m/>
    <m/>
    <m/>
    <m/>
    <m/>
  </r>
  <r>
    <s v="20210061"/>
    <s v="     "/>
    <n v="44215"/>
    <s v="1/19"/>
    <x v="0"/>
    <n v="0.70972222222222225"/>
    <s v="4"/>
    <n v="1"/>
    <s v="1"/>
    <x v="5"/>
    <m/>
    <m/>
    <s v="Service going from front of customers home rubbed against a vent on the roof causing the structure to ignite. The ensuing fire was greater than one meter.  3/25 KRJ7- added photo at column AB based upon preliminary photos. photo added to sharepoint. update column AB &amp; sharepoint if needed. 4/20/21  Info cnfmd w tman"/>
    <s v="     "/>
    <s v="FAS"/>
    <m/>
    <s v="N"/>
    <x v="0"/>
    <m/>
    <m/>
    <m/>
    <s v="6744633391"/>
    <m/>
    <m/>
    <s v="     "/>
    <x v="1"/>
    <s v="PG&amp;E"/>
    <m/>
    <s v="Building"/>
    <m/>
    <s v="D"/>
    <s v="D"/>
    <s v="&lt;0.25"/>
    <m/>
    <s v="Equipment - PG&amp;E"/>
    <s v="34.b. Conductor damage or failure"/>
    <s v="Equipment - PG&amp;E"/>
    <s v="All types of equipment / facility failure"/>
    <s v="Conductor failure-all"/>
    <s v="Service Drop"/>
    <m/>
    <m/>
    <m/>
    <s v="N"/>
    <s v="Overhead"/>
    <x v="2"/>
    <s v="Service Drop"/>
    <s v="Conductor, Overhead, Service, Service Drop"/>
    <s v="100231360"/>
    <s v="     "/>
    <s v="Non-HFTD"/>
    <x v="0"/>
    <m/>
    <m/>
    <n v="35.267000000000003"/>
    <n v="-118.911"/>
    <s v="Kern"/>
    <s v="LAMONT-1106"/>
    <m/>
    <m/>
    <s v="N/A"/>
    <x v="0"/>
    <s v="Lamont County FD"/>
    <s v="Urban"/>
    <m/>
    <m/>
    <s v="No"/>
    <m/>
    <m/>
    <m/>
    <m/>
    <m/>
    <m/>
    <m/>
    <s v="N"/>
    <s v="N"/>
    <m/>
    <m/>
    <s v="     "/>
    <m/>
    <m/>
    <m/>
    <m/>
    <m/>
    <m/>
    <m/>
    <m/>
    <m/>
    <m/>
    <m/>
    <m/>
    <m/>
    <m/>
    <m/>
    <m/>
    <m/>
    <m/>
    <m/>
  </r>
  <r>
    <s v="20210059"/>
    <s v="     "/>
    <n v="44215"/>
    <s v="1/19"/>
    <x v="0"/>
    <n v="0.53749999999999998"/>
    <s v="4"/>
    <n v="1"/>
    <s v="1"/>
    <x v="5"/>
    <n v="44215"/>
    <m/>
    <s v="Two poles broke near the base and brought down all three phases of primary overhead conductors to ground, resulting in an ignition. The ensuing fire was 10-100 acres in size. Note: This is a 400' span of 3/0 primary. 3/25 KRJ7- added photo at column AB based upon preliminary photos. photo added to sharepoint. update column AB &amp; sharepoint if needed."/>
    <s v="     "/>
    <s v="FAS"/>
    <m/>
    <s v="N"/>
    <x v="0"/>
    <m/>
    <s v="21-0010873"/>
    <m/>
    <s v="T005172447"/>
    <n v="120448000"/>
    <m/>
    <s v="     "/>
    <x v="1"/>
    <s v="PG&amp;E"/>
    <m/>
    <s v="Vegetation"/>
    <m/>
    <s v="D"/>
    <s v="D"/>
    <s v="300-999"/>
    <s v="685 acres"/>
    <s v="Equipment - PG&amp;E"/>
    <s v="34.o. Other"/>
    <s v="Equipment - PG&amp;E"/>
    <s v="Weather"/>
    <s v="Weather - High Winds"/>
    <s v="Conductor - Primary"/>
    <m/>
    <m/>
    <s v="Line to Ground"/>
    <s v="Y"/>
    <s v="Overhead"/>
    <x v="3"/>
    <s v="Conductor - Primary"/>
    <s v="Poles, crossarms, insulators,Circuits ID: 253411103,253411107"/>
    <s v="100196391"/>
    <s v="     "/>
    <s v="Non-HFTD"/>
    <x v="0"/>
    <m/>
    <m/>
    <n v="34.994"/>
    <n v="-119.18300000000001"/>
    <s v="Kern"/>
    <s v="LAKEVIEW-1103"/>
    <m/>
    <n v="12000"/>
    <m/>
    <x v="0"/>
    <s v="Kern County FD"/>
    <s v="Herbaceous"/>
    <m/>
    <m/>
    <s v="No"/>
    <m/>
    <s v="None per Kern FD"/>
    <m/>
    <s v="None per Kern FD"/>
    <m/>
    <s v="WOLF"/>
    <m/>
    <s v="N"/>
    <s v="N"/>
    <m/>
    <m/>
    <s v="     "/>
    <m/>
    <m/>
    <m/>
    <m/>
    <m/>
    <m/>
    <m/>
    <m/>
    <m/>
    <m/>
    <m/>
    <m/>
    <m/>
    <m/>
    <m/>
    <m/>
    <m/>
    <m/>
    <m/>
  </r>
  <r>
    <s v="20210060"/>
    <s v="     "/>
    <n v="44215"/>
    <s v="1/19"/>
    <x v="0"/>
    <n v="0.56180555555555556"/>
    <s v="4"/>
    <n v="1"/>
    <s v="1"/>
    <x v="5"/>
    <n v="44215"/>
    <m/>
    <s v="A pole fire occurred due to a crossarm that was found broken with conductor hanging from loose insulator. Cause of this failure is unknown at this time. The ensuing fire was limited to PG&amp;E assets.   3/30 photos from tman - few more details  "/>
    <s v="     "/>
    <s v="FAS"/>
    <m/>
    <s v="N"/>
    <x v="0"/>
    <m/>
    <s v="21-0010845"/>
    <m/>
    <s v="T005172604"/>
    <n v="120447000"/>
    <m/>
    <s v="     "/>
    <x v="0"/>
    <s v="PG&amp;E"/>
    <m/>
    <s v="Other"/>
    <s v="pole"/>
    <s v="D"/>
    <s v="D"/>
    <s v="&lt;0.25"/>
    <m/>
    <s v="Equipment - PG&amp;E"/>
    <s v="34.h. Crossarm damage or failure"/>
    <s v="Equipment - PG&amp;E"/>
    <s v="All types of equipment / facility failure"/>
    <s v="Crossarm failure"/>
    <s v="Crossarm"/>
    <m/>
    <m/>
    <s v="Force Out"/>
    <s v="N"/>
    <s v="Overhead"/>
    <x v="3"/>
    <s v="Crossarm"/>
    <s v="Crossarm, Insulator"/>
    <m/>
    <s v="     "/>
    <s v="Non-HFTD"/>
    <x v="0"/>
    <m/>
    <m/>
    <n v="35.398099999999999"/>
    <n v="-118.979"/>
    <s v="Kern"/>
    <s v="BAKERSFIELD-1116"/>
    <m/>
    <n v="12000"/>
    <m/>
    <x v="0"/>
    <s v="Self Extinguished"/>
    <s v="Urban"/>
    <m/>
    <m/>
    <s v="No"/>
    <m/>
    <m/>
    <m/>
    <m/>
    <m/>
    <m/>
    <m/>
    <s v="N"/>
    <s v="N"/>
    <m/>
    <m/>
    <s v="     "/>
    <m/>
    <m/>
    <m/>
    <m/>
    <m/>
    <m/>
    <m/>
    <m/>
    <m/>
    <m/>
    <m/>
    <m/>
    <m/>
    <m/>
    <m/>
    <m/>
    <m/>
    <m/>
    <m/>
  </r>
  <r>
    <s v="20210046"/>
    <s v="     "/>
    <n v="44215"/>
    <s v="1/19"/>
    <x v="0"/>
    <n v="0.16250000000000001"/>
    <s v="4"/>
    <n v="1"/>
    <s v="1"/>
    <x v="5"/>
    <n v="44215"/>
    <m/>
    <s v="Primary wire down incident resulting in an ignition. The ensuing fire was less than one meter in size."/>
    <s v="     "/>
    <s v="FAS"/>
    <m/>
    <s v="N"/>
    <x v="0"/>
    <m/>
    <s v="21-0010132"/>
    <m/>
    <s v="T005169955"/>
    <n v="120449000"/>
    <m/>
    <s v="     "/>
    <x v="0"/>
    <s v="PG&amp;E"/>
    <m/>
    <s v="Vegetation"/>
    <s v="conductor"/>
    <s v="D"/>
    <s v="D"/>
    <s v="0.26-9.99"/>
    <s v="no"/>
    <s v="Equipment - PG&amp;E"/>
    <s v="34.b. Conductor damage or failure"/>
    <s v="Equipment - PG&amp;E"/>
    <s v="All types of equipment / facility failure"/>
    <s v="Conductor failure-all"/>
    <s v="Conductor - Primary"/>
    <m/>
    <m/>
    <s v="Line to Ground"/>
    <s v="N"/>
    <s v="Overhead"/>
    <x v="3"/>
    <s v="Conductor - Primary"/>
    <s v="conductor "/>
    <m/>
    <s v="     "/>
    <s v="Non-HFTD"/>
    <x v="0"/>
    <m/>
    <m/>
    <n v="37.397100000000002"/>
    <n v="-122.01"/>
    <s v="Santa Clara"/>
    <s v="BRITTON-1109"/>
    <m/>
    <n v="12000"/>
    <m/>
    <x v="0"/>
    <s v="Sunnyvale FD"/>
    <s v="Urban"/>
    <m/>
    <m/>
    <s v="No"/>
    <m/>
    <m/>
    <m/>
    <m/>
    <m/>
    <m/>
    <m/>
    <s v="N"/>
    <s v="N"/>
    <m/>
    <m/>
    <s v="     "/>
    <m/>
    <m/>
    <m/>
    <m/>
    <m/>
    <m/>
    <m/>
    <m/>
    <m/>
    <m/>
    <m/>
    <m/>
    <m/>
    <m/>
    <m/>
    <m/>
    <m/>
    <m/>
    <m/>
  </r>
  <r>
    <s v="20210050"/>
    <s v="     "/>
    <n v="44215"/>
    <s v="1/19"/>
    <x v="0"/>
    <n v="0.3034722222222222"/>
    <s v="4"/>
    <n v="1"/>
    <s v="1"/>
    <x v="5"/>
    <n v="44215"/>
    <m/>
    <s v="A wire down incident occurred due to a tree branch falling onto overhead line. The ensuing fire was 1 meter - 3 meters in size. Veg Records Copied: 02/25/21; OIS: 1215180, 1217053; ILIS:  21-0010839, 21-0010358; FOID: T005170618 (H1MC), T005172417, T005172419, T005172756; Field Remarks: &quot;WIRE DOWN CAUSED BY BROKEN LIMB, POWER OUT UNTIL REPAIRED&quot;; EC: 120445476, 120446903; PM: 44627088, 35226287; Circuit ID: 014351107, SAP ID: 100948281"/>
    <s v="     "/>
    <s v="FAS"/>
    <m/>
    <s v="N"/>
    <x v="0"/>
    <m/>
    <s v="21-0010839, 21-0010358"/>
    <m/>
    <s v="T005170618, T005172417, T005172419, T005172756"/>
    <m/>
    <m/>
    <s v="     "/>
    <x v="1"/>
    <s v="PG&amp;E"/>
    <m/>
    <s v="Vegetation"/>
    <m/>
    <s v="D"/>
    <s v="D"/>
    <s v="&lt;3 meters of linear travel"/>
    <s v=" CUSTOMER VEGETATION IRO 4594 PORTER ST"/>
    <s v="Vegetation"/>
    <s v="33.a. Veg. contact"/>
    <s v="Vegetation"/>
    <s v="Contact from object"/>
    <s v="Weather - High Winds"/>
    <m/>
    <s v="Weather - High Winds"/>
    <s v="Conductor - Primary"/>
    <s v="Line to Line"/>
    <s v="Y"/>
    <s v="Overhead"/>
    <x v="3"/>
    <s v="Conductor - Primary"/>
    <s v="Conductor"/>
    <s v="100948281"/>
    <s v="     "/>
    <s v="Non-HFTD"/>
    <x v="0"/>
    <m/>
    <m/>
    <n v="37.530900000000003"/>
    <n v="-121.976"/>
    <s v="Alameda"/>
    <s v="FREMONT-1107"/>
    <m/>
    <n v="12000"/>
    <m/>
    <x v="0"/>
    <s v="Fremont FD"/>
    <s v="Urban"/>
    <m/>
    <m/>
    <s v="No"/>
    <m/>
    <m/>
    <m/>
    <m/>
    <m/>
    <m/>
    <m/>
    <s v="N"/>
    <s v="N"/>
    <m/>
    <m/>
    <s v="     "/>
    <m/>
    <m/>
    <m/>
    <m/>
    <m/>
    <m/>
    <m/>
    <m/>
    <m/>
    <m/>
    <m/>
    <m/>
    <m/>
    <m/>
    <m/>
    <m/>
    <m/>
    <m/>
    <m/>
  </r>
  <r>
    <s v="20210048"/>
    <s v="     "/>
    <n v="44215"/>
    <s v="1/19"/>
    <x v="0"/>
    <n v="0.18124999999999999"/>
    <s v="4"/>
    <n v="1"/>
    <s v="1"/>
    <x v="5"/>
    <n v="44215"/>
    <m/>
    <s v="A tree fell into overhead secondary lines causing them to fall and energize the communication line. A structure fire occurred as a result of the energized communication line. Veg records copied on 02/26/21. OIS: 1214558; FOID: T005170218 (DMWH), T005170087 (Phil Wasson-PWW6 -Pics), T005170016 (Cxl); EC: 120444943, 120444912; PM: 35226287; Circuit ID: 014091105, SAP ID: 100900184, 100900164; Eqp: Conductors, Transformer; Pole Number in Picture: 110132133 / SAP ID: 100900184"/>
    <s v="     "/>
    <s v="FAS"/>
    <m/>
    <s v="N"/>
    <x v="0"/>
    <m/>
    <m/>
    <m/>
    <s v="T005170218, T005170087, T005170016"/>
    <m/>
    <m/>
    <s v="     "/>
    <x v="1"/>
    <s v="PG&amp;E"/>
    <m/>
    <s v="Vegetation"/>
    <m/>
    <s v="D"/>
    <s v="D"/>
    <s v="Structure-only"/>
    <s v="Cust home due to communication being energized"/>
    <s v="Vegetation"/>
    <s v="33.a. Veg. contact"/>
    <s v="Vegetation"/>
    <s v="Contact from object"/>
    <s v="Weather - High Winds"/>
    <m/>
    <s v="Weather - High Winds"/>
    <s v="Conductor - Open Wire Secondary"/>
    <m/>
    <s v="Y"/>
    <s v="Overhead"/>
    <x v="1"/>
    <s v="Conductor - Open Wire Secondary"/>
    <s v="Conductors, Transformer"/>
    <m/>
    <s v="     "/>
    <s v="Non-HFTD"/>
    <x v="0"/>
    <m/>
    <m/>
    <n v="37.7181"/>
    <n v="-122.09099999999999"/>
    <s v="Alameda"/>
    <s v="CASTRO-VALLEY-1105"/>
    <m/>
    <m/>
    <s v="N/A"/>
    <x v="0"/>
    <s v="Alameda County FD"/>
    <s v="Urban"/>
    <m/>
    <m/>
    <s v="No"/>
    <m/>
    <m/>
    <m/>
    <m/>
    <m/>
    <m/>
    <m/>
    <s v="N"/>
    <s v="N"/>
    <m/>
    <m/>
    <s v="     "/>
    <m/>
    <m/>
    <m/>
    <m/>
    <m/>
    <m/>
    <m/>
    <m/>
    <m/>
    <m/>
    <m/>
    <m/>
    <m/>
    <m/>
    <m/>
    <m/>
    <m/>
    <m/>
    <m/>
  </r>
  <r>
    <s v="20210047"/>
    <s v="     "/>
    <n v="44215"/>
    <s v="1/19"/>
    <x v="0"/>
    <n v="0.18611111111111112"/>
    <s v="4"/>
    <n v="1"/>
    <s v="1"/>
    <x v="5"/>
    <n v="44215"/>
    <m/>
    <s v="Structure fire, unsure if this incident is attributable to PG&amp;E assets. Field remarks states the FD was gone upon arrival and inspection of transformer appear okay. Unable to contact FD or Troubleman on 1/19/2021. Will try again tomorrow morning. 3/25 - No photos found in preliminary search and marked in column AB. 4/15 4/15  per Troubleman, PXAG, the fire department had already left the scene when he arrived.  There was no tag for this incident.  The outage was intermitent. It was dark during this incident, no photos. Waiting for fire report from Richmond PD - 5/4 LWOT RFD/Diane C; 6/15 LWOT/resent email; 6/21 called dispatch for further contact information.  Dispatch was informed last week that Diane retired in March - Received a return call from Catherine.  She will get it released from the fire chief and email the report to me. 6/21/21 report received. AGFC 7/15/2021 - Updated this incident to not CPUC reportable becuase the fire was limited to PG&amp;E assets no structure actually burned besides out pole."/>
    <s v="     "/>
    <s v="FAS"/>
    <m/>
    <s v="N"/>
    <x v="0"/>
    <m/>
    <s v="21-0010151/21-0010046"/>
    <m/>
    <s v="T005170045"/>
    <m/>
    <m/>
    <s v="     "/>
    <x v="0"/>
    <s v="PG&amp;E"/>
    <m/>
    <s v="Building"/>
    <s v="pole"/>
    <s v="D"/>
    <s v="D"/>
    <s v="Structure-PG&amp;E only"/>
    <s v="pole fire, never seen by troublemand"/>
    <s v="Equipment - PG&amp;E"/>
    <s v="34.f. Pole damage or failure"/>
    <s v="Equipment - PG&amp;E"/>
    <s v="All types of equipment / facility failure"/>
    <s v="Pole failure"/>
    <s v="Transformer"/>
    <m/>
    <m/>
    <s v="Three Phase Fault"/>
    <s v="Y"/>
    <s v="Overhead"/>
    <x v="3"/>
    <s v="Transformer"/>
    <s v="Transformer"/>
    <s v="103945480"/>
    <s v="     "/>
    <s v="Non-HFTD"/>
    <x v="0"/>
    <m/>
    <m/>
    <n v="37.968600000000002"/>
    <n v="-122.36499999999999"/>
    <s v="Contra Costa"/>
    <s v="RICHMOND-R-1129"/>
    <m/>
    <n v="12000"/>
    <m/>
    <x v="0"/>
    <s v="Richmond FD"/>
    <s v="Urban"/>
    <m/>
    <m/>
    <s v="No"/>
    <m/>
    <m/>
    <m/>
    <m/>
    <m/>
    <m/>
    <m/>
    <s v="N"/>
    <s v="N"/>
    <m/>
    <m/>
    <s v="     "/>
    <m/>
    <m/>
    <m/>
    <m/>
    <m/>
    <m/>
    <m/>
    <m/>
    <m/>
    <m/>
    <m/>
    <m/>
    <m/>
    <m/>
    <m/>
    <m/>
    <m/>
    <m/>
    <m/>
  </r>
  <r>
    <s v="MIA20168088"/>
    <s v="     "/>
    <n v="42371"/>
    <s v="1/2"/>
    <x v="0"/>
    <n v="0.89679398148148148"/>
    <s v="1"/>
    <n v="1"/>
    <s v="1"/>
    <x v="6"/>
    <n v="42371"/>
    <n v="0.89652777777777781"/>
    <s v="CRAIG AVE AND CLAYTON AVE in Sonoma; blown transformer caused pole fire; service connector burned open; PGE ATTRIBUTABLE, CAUSE UNKNOWN"/>
    <s v="     "/>
    <s v="FAS"/>
    <n v="44251"/>
    <s v="Y"/>
    <x v="0"/>
    <s v="6585458"/>
    <s v="N/A"/>
    <m/>
    <s v="T003574528"/>
    <n v="111143258"/>
    <m/>
    <s v="     "/>
    <x v="0"/>
    <s v="PG&amp;E"/>
    <m/>
    <m/>
    <m/>
    <s v="D"/>
    <m/>
    <s v="Structure-PG&amp;E only"/>
    <m/>
    <s v="Unknown"/>
    <s v="40.a. Unknown"/>
    <s v="Unknown"/>
    <s v="Other"/>
    <s v="Unknown"/>
    <m/>
    <m/>
    <m/>
    <m/>
    <s v="Yes"/>
    <s v="Overhead"/>
    <x v="0"/>
    <m/>
    <m/>
    <s v="102009015"/>
    <s v="     "/>
    <s v="Non-HFTD"/>
    <x v="0"/>
    <m/>
    <m/>
    <n v="38.306600000000003"/>
    <n v="-122.488"/>
    <s v="Sonoma"/>
    <s v="SONOMA-1104"/>
    <s v="42721104"/>
    <n v="11000"/>
    <m/>
    <x v="0"/>
    <s v="Redcom FD"/>
    <s v="Urban"/>
    <m/>
    <m/>
    <s v="No"/>
    <m/>
    <m/>
    <m/>
    <m/>
    <m/>
    <m/>
    <m/>
    <s v="N"/>
    <s v="N"/>
    <m/>
    <m/>
    <s v="     "/>
    <m/>
    <m/>
    <m/>
    <m/>
    <m/>
    <m/>
    <m/>
    <m/>
    <m/>
    <m/>
    <m/>
    <m/>
    <m/>
    <m/>
    <m/>
    <m/>
    <m/>
    <m/>
    <m/>
  </r>
  <r>
    <s v="MIA20178919"/>
    <s v="     "/>
    <n v="42737"/>
    <s v="1/2"/>
    <x v="0"/>
    <n v="0.34456018518518516"/>
    <s v="1"/>
    <n v="1"/>
    <s v="1"/>
    <x v="0"/>
    <n v="42737"/>
    <n v="0.34444444444444444"/>
    <s v="FAS and OIS only. Notification cancelled. Pole started fire again. Possible tracking. Can see from photos that there was a fire on the ground. Madera fire dept reported pole fire as transformer fire. "/>
    <s v="     "/>
    <s v="FAS"/>
    <m/>
    <s v="Y"/>
    <x v="0"/>
    <m/>
    <s v="N/A"/>
    <m/>
    <s v="T003853986"/>
    <n v="112449400"/>
    <m/>
    <s v="     "/>
    <x v="0"/>
    <s v="PG&amp;E"/>
    <m/>
    <m/>
    <m/>
    <s v="D"/>
    <m/>
    <s v="Unknown"/>
    <m/>
    <s v="Equipment - PG&amp;E"/>
    <s v="34.o. Other"/>
    <s v="Equipment - PG&amp;E"/>
    <s v="All types of equipment / facility failure"/>
    <s v="Equipment failure - Other"/>
    <s v="Jumper"/>
    <m/>
    <m/>
    <m/>
    <s v="Yes"/>
    <s v="Overhead"/>
    <x v="0"/>
    <m/>
    <m/>
    <s v="101135843"/>
    <s v="     "/>
    <s v="Non-HFTD"/>
    <x v="0"/>
    <m/>
    <m/>
    <n v="36.9649"/>
    <n v="-120.05800000000001"/>
    <s v="Madera"/>
    <s v="STOREY-1107"/>
    <s v="254611107"/>
    <n v="11000"/>
    <m/>
    <x v="0"/>
    <m/>
    <s v="Urban"/>
    <m/>
    <m/>
    <s v="No"/>
    <m/>
    <m/>
    <m/>
    <m/>
    <m/>
    <m/>
    <m/>
    <s v="N"/>
    <s v="N"/>
    <m/>
    <m/>
    <s v="     "/>
    <m/>
    <m/>
    <m/>
    <m/>
    <m/>
    <m/>
    <m/>
    <m/>
    <m/>
    <m/>
    <m/>
    <m/>
    <m/>
    <m/>
    <m/>
    <m/>
    <m/>
    <m/>
    <m/>
  </r>
  <r>
    <s v="SAP201713100"/>
    <s v="     "/>
    <n v="42737"/>
    <s v="1/2"/>
    <x v="0"/>
    <m/>
    <s v="1"/>
    <n v="1"/>
    <s v="1"/>
    <x v="0"/>
    <n v="42734"/>
    <m/>
    <s v="Pole replaced due to pole fire"/>
    <s v="     "/>
    <s v="SAP"/>
    <n v="44580"/>
    <s v="Y"/>
    <x v="0"/>
    <s v="1613613"/>
    <s v="16-0087459"/>
    <m/>
    <s v="T003853082"/>
    <n v="112448165"/>
    <m/>
    <s v="     "/>
    <x v="0"/>
    <s v="PG&amp;E"/>
    <m/>
    <m/>
    <m/>
    <s v="D"/>
    <m/>
    <s v="Structure-PG&amp;E only"/>
    <m/>
    <s v="Equipment - PG&amp;E"/>
    <s v="34.m. Connection device damage or failure"/>
    <s v="Equipment - PG&amp;E"/>
    <s v="Splice/Clamp/Connector"/>
    <s v="Splice/Clamp/Connector"/>
    <s v="Pole"/>
    <m/>
    <m/>
    <s v="Line to Ground"/>
    <s v="No"/>
    <s v="Overhead"/>
    <x v="0"/>
    <s v="Pole"/>
    <m/>
    <s v="100128606"/>
    <s v="     "/>
    <s v="Non-HFTD"/>
    <x v="0"/>
    <m/>
    <m/>
    <n v="35.7029"/>
    <n v="-119.465"/>
    <s v="Kern"/>
    <s v=""/>
    <m/>
    <m/>
    <s v="N/A"/>
    <x v="0"/>
    <m/>
    <m/>
    <m/>
    <m/>
    <s v="No"/>
    <m/>
    <m/>
    <m/>
    <m/>
    <m/>
    <m/>
    <m/>
    <s v="N"/>
    <s v="N"/>
    <m/>
    <m/>
    <s v="     "/>
    <m/>
    <m/>
    <m/>
    <m/>
    <m/>
    <m/>
    <m/>
    <m/>
    <m/>
    <m/>
    <m/>
    <m/>
    <m/>
    <m/>
    <m/>
    <m/>
    <m/>
    <m/>
    <m/>
  </r>
  <r>
    <s v="SAP20197230"/>
    <s v="     "/>
    <n v="43467"/>
    <s v="1/2"/>
    <x v="0"/>
    <m/>
    <s v="1"/>
    <n v="1"/>
    <s v="1"/>
    <x v="3"/>
    <n v="43465"/>
    <m/>
    <s v="Tiburon Blvd in Tiburon; burned primary conductor due to patio style umbrella; 2x2 small veg fire/tree fire; assumed fire size in feet"/>
    <s v="     "/>
    <s v="SAP"/>
    <n v="44580"/>
    <s v="Y"/>
    <x v="0"/>
    <s v="2383711"/>
    <s v="N/A"/>
    <m/>
    <s v="T004494355"/>
    <n v="115611595"/>
    <m/>
    <s v="     "/>
    <x v="0"/>
    <s v="PG&amp;E"/>
    <m/>
    <m/>
    <m/>
    <s v="D"/>
    <m/>
    <s v="&lt;3 meters of linear travel"/>
    <m/>
    <s v="Contact - Customer (Equip/Structure/Veg)"/>
    <s v="33.e. Other contact from object"/>
    <s v="Contact - 3rd Party"/>
    <s v="Contact from Object - Other"/>
    <s v="Contact from Object - Other"/>
    <m/>
    <s v="Contact from Object - Other"/>
    <s v="Conductor - Primary"/>
    <m/>
    <s v="Yes"/>
    <s v="Overhead"/>
    <x v="0"/>
    <s v="Conductor - Primary"/>
    <m/>
    <m/>
    <s v="     "/>
    <s v="Non-HFTD"/>
    <x v="0"/>
    <m/>
    <m/>
    <n v="37.8992"/>
    <n v="-122.504"/>
    <s v="Marin"/>
    <s v="ALTO-1121"/>
    <m/>
    <m/>
    <m/>
    <x v="0"/>
    <s v="S. Marin FD"/>
    <m/>
    <m/>
    <m/>
    <s v="No"/>
    <m/>
    <m/>
    <m/>
    <m/>
    <m/>
    <m/>
    <m/>
    <s v="N"/>
    <s v="N"/>
    <m/>
    <m/>
    <s v="     "/>
    <m/>
    <m/>
    <m/>
    <m/>
    <m/>
    <m/>
    <m/>
    <m/>
    <m/>
    <m/>
    <m/>
    <m/>
    <m/>
    <m/>
    <m/>
    <m/>
    <m/>
    <m/>
    <m/>
  </r>
  <r>
    <s v="20210219"/>
    <s v="     "/>
    <n v="44198"/>
    <s v="1/2"/>
    <x v="0"/>
    <n v="0.92986111111111114"/>
    <s v="1"/>
    <n v="1"/>
    <s v="1"/>
    <x v="5"/>
    <m/>
    <m/>
    <s v="POLE SMOLDERIN/ONFIRE. PLEASE MAKE SAFE ASAP. FD ONSITE/STANDING BY;  fire on pole out at this time will have m&amp;c chk on monday "/>
    <s v="     "/>
    <s v="FAS"/>
    <m/>
    <s v="Y"/>
    <x v="0"/>
    <m/>
    <m/>
    <m/>
    <s v="T005158604"/>
    <m/>
    <m/>
    <s v="     "/>
    <x v="0"/>
    <s v="PG&amp;E"/>
    <m/>
    <s v="Other"/>
    <s v="pole"/>
    <s v="D"/>
    <s v="D"/>
    <s v="Structure-PG&amp;E only"/>
    <m/>
    <s v="Equipment - PG&amp;E"/>
    <s v="34.o. Other"/>
    <s v="Equipment - PG&amp;E"/>
    <s v="All types of equipment / facility failure"/>
    <s v="Equipment failure - Other"/>
    <s v="Pole"/>
    <m/>
    <m/>
    <m/>
    <s v="Y"/>
    <s v="Overhead"/>
    <x v="3"/>
    <s v="Pole"/>
    <s v="Pole"/>
    <s v="102092736"/>
    <s v="     "/>
    <s v="Non-HFTD"/>
    <x v="0"/>
    <m/>
    <m/>
    <n v="37.791699999999999"/>
    <n v="-121.21"/>
    <s v="San Joaquin"/>
    <s v="MANTECA-1707"/>
    <m/>
    <n v="17000"/>
    <m/>
    <x v="0"/>
    <m/>
    <s v="Urban"/>
    <m/>
    <m/>
    <s v="No"/>
    <m/>
    <m/>
    <m/>
    <m/>
    <m/>
    <m/>
    <m/>
    <s v="N"/>
    <s v="N"/>
    <m/>
    <m/>
    <s v="     "/>
    <m/>
    <m/>
    <m/>
    <m/>
    <m/>
    <m/>
    <m/>
    <m/>
    <m/>
    <m/>
    <m/>
    <m/>
    <m/>
    <m/>
    <m/>
    <m/>
    <m/>
    <m/>
    <m/>
  </r>
  <r>
    <s v="20210238"/>
    <s v="     "/>
    <n v="44198"/>
    <s v="1/2"/>
    <x v="0"/>
    <n v="0.54652777777777772"/>
    <s v="1"/>
    <n v="1"/>
    <s v="1"/>
    <x v="5"/>
    <m/>
    <m/>
    <s v=" FD ENROUTE WIRE DOWN AND POLE ON FIRE; cause: overhead - insulator burned/flashed; CREW TO REPLACE BURNT XARM, NO OUTAGE, WIRE FLOATING, COX WAS ONSITE"/>
    <s v="     "/>
    <s v="FAS"/>
    <m/>
    <s v="Y"/>
    <x v="0"/>
    <m/>
    <m/>
    <m/>
    <s v="T005158423"/>
    <n v="120252000"/>
    <m/>
    <s v="     "/>
    <x v="0"/>
    <s v="PG&amp;E"/>
    <m/>
    <s v="Other"/>
    <s v="crossarm"/>
    <s v="D"/>
    <s v="D"/>
    <s v="Structure-PG&amp;E only"/>
    <m/>
    <s v="Equipment - PG&amp;E"/>
    <s v="34.g. Insulator and brushing damage or failure"/>
    <s v="Equipment - PG&amp;E"/>
    <s v="All types of equipment / facility failure"/>
    <s v="Insulator failure"/>
    <s v="Conductor - Primary"/>
    <m/>
    <m/>
    <m/>
    <s v="Y"/>
    <s v="Overhead"/>
    <x v="3"/>
    <s v="Conductor - Primary"/>
    <s v="crossarm"/>
    <s v="101989513"/>
    <s v="     "/>
    <s v="Non-HFTD"/>
    <x v="0"/>
    <m/>
    <m/>
    <n v="38.360999999999997"/>
    <n v="-122.83499999999999"/>
    <s v="Sonoma"/>
    <s v="MOLINO-1104"/>
    <m/>
    <n v="12000"/>
    <m/>
    <x v="0"/>
    <m/>
    <s v="Hardwood Forest"/>
    <m/>
    <m/>
    <s v="No"/>
    <m/>
    <m/>
    <m/>
    <m/>
    <m/>
    <m/>
    <m/>
    <s v="N"/>
    <s v="N"/>
    <m/>
    <m/>
    <s v="     "/>
    <m/>
    <m/>
    <m/>
    <m/>
    <m/>
    <m/>
    <m/>
    <m/>
    <m/>
    <m/>
    <m/>
    <m/>
    <m/>
    <m/>
    <m/>
    <m/>
    <m/>
    <m/>
    <m/>
  </r>
  <r>
    <s v="SAP201422820"/>
    <s v="     "/>
    <n v="41659"/>
    <s v="1/20"/>
    <x v="0"/>
    <m/>
    <s v="4"/>
    <n v="1"/>
    <s v="1"/>
    <x v="7"/>
    <n v="41657"/>
    <m/>
    <s v="Pole replaced due to pole fire caused by vehicle contact; broken conductor; flashed transformer"/>
    <s v="     "/>
    <s v="SAP"/>
    <n v="44580"/>
    <s v="Y"/>
    <x v="0"/>
    <s v="943559"/>
    <s v="14-0004980"/>
    <m/>
    <s v="T003038037"/>
    <n v="107605152"/>
    <m/>
    <s v="     "/>
    <x v="0"/>
    <s v="PG&amp;E"/>
    <m/>
    <m/>
    <m/>
    <s v="D"/>
    <m/>
    <s v="Structure-PG&amp;E only"/>
    <m/>
    <s v="Contact - 3rd Party"/>
    <s v="33.d. Vehicle contact"/>
    <s v="Contact - 3rd Party"/>
    <s v="Vehicle contact"/>
    <s v="Vehicle contact"/>
    <m/>
    <s v="Vehicle contact"/>
    <s v="Transformer"/>
    <s v="Line to Ground"/>
    <s v="Yes"/>
    <s v="Overhead"/>
    <x v="0"/>
    <s v="Transformer"/>
    <m/>
    <s v="101867913"/>
    <s v="     "/>
    <s v="Non-HFTD"/>
    <x v="0"/>
    <m/>
    <m/>
    <n v="35.628100000000003"/>
    <n v="-120.694"/>
    <s v="San Luis Obispo"/>
    <s v="PASO-ROBLES-1103"/>
    <m/>
    <m/>
    <s v="N/A"/>
    <x v="0"/>
    <m/>
    <m/>
    <m/>
    <m/>
    <s v="No"/>
    <m/>
    <m/>
    <m/>
    <m/>
    <m/>
    <m/>
    <m/>
    <s v="N"/>
    <s v="N"/>
    <m/>
    <m/>
    <s v="     "/>
    <m/>
    <m/>
    <m/>
    <m/>
    <m/>
    <m/>
    <m/>
    <m/>
    <m/>
    <m/>
    <m/>
    <m/>
    <m/>
    <m/>
    <m/>
    <m/>
    <m/>
    <m/>
    <m/>
  </r>
  <r>
    <s v="SAP201422827"/>
    <s v="     "/>
    <n v="41659"/>
    <s v="1/20"/>
    <x v="0"/>
    <m/>
    <s v="4"/>
    <n v="1"/>
    <s v="1"/>
    <x v="7"/>
    <n v="41657"/>
    <m/>
    <s v="1st St and Vine St in Paso Robles; switch 12173 unit caught on fire; sounds like failed jumper"/>
    <s v="     "/>
    <s v="SAP"/>
    <n v="44580"/>
    <s v="Y"/>
    <x v="0"/>
    <m/>
    <s v="N/A"/>
    <m/>
    <s v="Unknown"/>
    <n v="107738402"/>
    <m/>
    <s v="     "/>
    <x v="0"/>
    <s v="PG&amp;E"/>
    <m/>
    <m/>
    <m/>
    <s v="D"/>
    <m/>
    <s v="Structure-PG&amp;E only"/>
    <m/>
    <s v="Equipment - PG&amp;E"/>
    <s v="34.o. Other"/>
    <s v="Equipment - PG&amp;E"/>
    <s v="Other"/>
    <s v="Other"/>
    <s v="Switch"/>
    <m/>
    <m/>
    <m/>
    <s v="No"/>
    <s v="Overhead"/>
    <x v="0"/>
    <s v="Switch"/>
    <m/>
    <s v="101868293"/>
    <s v="     "/>
    <s v="Non-HFTD"/>
    <x v="0"/>
    <m/>
    <m/>
    <n v="35.615299999999998"/>
    <n v="-120.693"/>
    <s v="San Luis Obispo"/>
    <s v="PASO-ROBLES-1103"/>
    <m/>
    <m/>
    <m/>
    <x v="0"/>
    <m/>
    <m/>
    <m/>
    <m/>
    <s v="No"/>
    <m/>
    <m/>
    <m/>
    <m/>
    <m/>
    <m/>
    <m/>
    <s v="N"/>
    <s v="N"/>
    <m/>
    <m/>
    <s v="     "/>
    <m/>
    <m/>
    <m/>
    <m/>
    <m/>
    <m/>
    <m/>
    <m/>
    <m/>
    <m/>
    <m/>
    <m/>
    <m/>
    <m/>
    <m/>
    <m/>
    <m/>
    <m/>
    <m/>
  </r>
  <r>
    <s v="20210216"/>
    <s v="     "/>
    <n v="44216"/>
    <s v="1/20"/>
    <x v="0"/>
    <n v="0.86597222222222225"/>
    <s v="4"/>
    <n v="1"/>
    <s v="1"/>
    <x v="5"/>
    <n v="44216"/>
    <m/>
    <s v="Pole fire, tree wire clamp burnt; OIS: 1219149; ILIS: 21-0011734; FOID: T005176374; Lan ID: MALA (Michael La Fon); EC: 120451649, 120451994 (Cxl); PM: 44627315; Circuit ID: 083481108, SAP ID: 100531789, 100531792"/>
    <s v="     "/>
    <s v="FAS"/>
    <m/>
    <s v="Y"/>
    <x v="0"/>
    <m/>
    <s v="21-0011734"/>
    <m/>
    <s v="T005176374"/>
    <m/>
    <m/>
    <s v="     "/>
    <x v="0"/>
    <s v="PG&amp;E"/>
    <m/>
    <s v="Other"/>
    <s v="Jumpers"/>
    <s v="D"/>
    <s v="D"/>
    <s v="Structure-PG&amp;E only"/>
    <m/>
    <s v="Equipment - PG&amp;E"/>
    <s v="34.o. Other"/>
    <s v="Equipment - PG&amp;E"/>
    <s v="All types of equipment / facility failure"/>
    <s v="Equipment failure - Other"/>
    <s v="Pole"/>
    <m/>
    <m/>
    <s v="Force Out"/>
    <s v="Y"/>
    <s v="Overhead"/>
    <x v="3"/>
    <s v="Pole"/>
    <s v="Transformer, Tap Clamp Jumpers"/>
    <m/>
    <s v="     "/>
    <s v="Non-HFTD"/>
    <x v="0"/>
    <m/>
    <m/>
    <n v="37.344099999999997"/>
    <n v="-122.054"/>
    <s v="Santa Clara"/>
    <s v="STELLING-1108"/>
    <m/>
    <n v="12000"/>
    <m/>
    <x v="0"/>
    <s v="Unknown"/>
    <s v="Urban"/>
    <m/>
    <m/>
    <s v="No"/>
    <m/>
    <m/>
    <m/>
    <m/>
    <m/>
    <m/>
    <m/>
    <s v="N"/>
    <s v="N"/>
    <m/>
    <m/>
    <s v="     "/>
    <m/>
    <m/>
    <m/>
    <m/>
    <m/>
    <m/>
    <m/>
    <m/>
    <m/>
    <m/>
    <m/>
    <m/>
    <m/>
    <m/>
    <m/>
    <m/>
    <m/>
    <m/>
    <m/>
  </r>
  <r>
    <s v="MIA20146056"/>
    <s v="     "/>
    <n v="41661"/>
    <s v="1/22"/>
    <x v="0"/>
    <n v="0.741724537037037"/>
    <s v="4"/>
    <n v="1"/>
    <s v="1"/>
    <x v="7"/>
    <n v="41661"/>
    <n v="0.7416666666666667"/>
    <s v="RUH2 - LINE ON FIRE ARCING PER HAYWARD FIRE INC5479; SERVICE BURNED OPEN CAUSING FIRE..PUT OUT FIRE ON LINE AND REPAIRED BURNED UP SERVICE..ALL IS WELL"/>
    <s v="     "/>
    <s v="FAS"/>
    <n v="44266"/>
    <s v="Y"/>
    <x v="0"/>
    <s v="945588"/>
    <s v="N/A"/>
    <m/>
    <s v="T003040567"/>
    <m/>
    <m/>
    <s v="     "/>
    <x v="0"/>
    <s v="PG&amp;E"/>
    <m/>
    <m/>
    <m/>
    <s v="D"/>
    <m/>
    <s v="Structure-PG&amp;E only"/>
    <m/>
    <s v="Equipment - PG&amp;E"/>
    <s v="34.b. Conductor damage or failure"/>
    <s v="Equipment - PG&amp;E"/>
    <s v="All types of equipment / facility failure"/>
    <s v="Conductor failure-all"/>
    <s v="Conductor"/>
    <m/>
    <m/>
    <m/>
    <s v="Yes"/>
    <s v="Overhead"/>
    <x v="0"/>
    <m/>
    <m/>
    <s v="13260401"/>
    <s v="     "/>
    <s v="Non-HFTD"/>
    <x v="0"/>
    <m/>
    <m/>
    <n v="37.676200000000001"/>
    <n v="-122.099"/>
    <s v="Alameda"/>
    <s v="SOTO-0401"/>
    <m/>
    <n v="4000"/>
    <m/>
    <x v="0"/>
    <s v="Hayward FD"/>
    <s v="Urban"/>
    <m/>
    <m/>
    <s v="No"/>
    <m/>
    <m/>
    <m/>
    <m/>
    <m/>
    <m/>
    <m/>
    <s v="N"/>
    <s v="N"/>
    <m/>
    <m/>
    <s v="     "/>
    <m/>
    <m/>
    <m/>
    <m/>
    <m/>
    <m/>
    <m/>
    <m/>
    <m/>
    <m/>
    <m/>
    <m/>
    <m/>
    <m/>
    <m/>
    <m/>
    <m/>
    <m/>
    <m/>
  </r>
  <r>
    <s v="MIA20140334"/>
    <s v="     "/>
    <n v="41661"/>
    <s v="1/22"/>
    <x v="0"/>
    <n v="0.33708333333333335"/>
    <s v="4"/>
    <n v="1"/>
    <s v="1"/>
    <x v="7"/>
    <m/>
    <m/>
    <s v="waiting for T-man response"/>
    <s v="     "/>
    <s v="FAS"/>
    <n v="44267"/>
    <s v="Y"/>
    <x v="0"/>
    <s v="944988"/>
    <s v="14-0005382"/>
    <m/>
    <s v="T003040094, T003039424"/>
    <n v="107739503"/>
    <m/>
    <s v="     "/>
    <x v="0"/>
    <s v="PG&amp;E"/>
    <m/>
    <m/>
    <m/>
    <s v="D"/>
    <m/>
    <s v="Structure-PG&amp;E only"/>
    <m/>
    <s v="Contamination"/>
    <s v="36.a. Contamination"/>
    <s v="Equipment - PG&amp;E"/>
    <s v="Other"/>
    <s v="Contamination"/>
    <m/>
    <m/>
    <m/>
    <s v="None"/>
    <s v="No"/>
    <s v="Overhead"/>
    <x v="0"/>
    <m/>
    <m/>
    <s v="101629179"/>
    <s v="     "/>
    <s v="Non-HFTD"/>
    <x v="0"/>
    <m/>
    <m/>
    <n v="39.414099999999998"/>
    <n v="-122.006"/>
    <m/>
    <s v="RICE-1101"/>
    <m/>
    <n v="11000"/>
    <s v="RICE 1101CB"/>
    <x v="0"/>
    <m/>
    <m/>
    <m/>
    <m/>
    <s v="No"/>
    <m/>
    <m/>
    <m/>
    <m/>
    <m/>
    <m/>
    <m/>
    <s v="N"/>
    <s v="N"/>
    <m/>
    <m/>
    <s v="     "/>
    <m/>
    <m/>
    <m/>
    <m/>
    <m/>
    <m/>
    <m/>
    <m/>
    <m/>
    <m/>
    <m/>
    <m/>
    <m/>
    <m/>
    <m/>
    <m/>
    <m/>
    <m/>
    <m/>
  </r>
  <r>
    <s v="20190032"/>
    <s v="     "/>
    <n v="43487"/>
    <s v="1/22"/>
    <x v="0"/>
    <n v="0.41880787037037037"/>
    <s v="4"/>
    <n v="1"/>
    <s v="1"/>
    <x v="3"/>
    <n v="43487"/>
    <m/>
    <s v="Equipment failure, pole fire; fire limited to pole only"/>
    <s v="     "/>
    <s v="FAS"/>
    <m/>
    <s v="N"/>
    <x v="0"/>
    <s v="279029"/>
    <s v="19-0013077"/>
    <m/>
    <m/>
    <n v="0"/>
    <m/>
    <s v="     "/>
    <x v="0"/>
    <s v="PG&amp;E"/>
    <m/>
    <m/>
    <m/>
    <s v="D"/>
    <m/>
    <s v="Structure-PG&amp;E only"/>
    <m/>
    <s v="Equipment - PG&amp;E"/>
    <s v="34.o. Other"/>
    <s v="Equipment - PG&amp;E"/>
    <m/>
    <m/>
    <s v="Fuse"/>
    <m/>
    <m/>
    <s v="Line to Ground"/>
    <m/>
    <m/>
    <x v="0"/>
    <s v="Fuse"/>
    <m/>
    <s v="252461102-2100111078{16376}"/>
    <s v="     "/>
    <s v="Non-HFTD"/>
    <x v="0"/>
    <n v="438"/>
    <m/>
    <n v="35.610100000000003"/>
    <n v="-118.82899999999999"/>
    <s v="Kern"/>
    <s v="FAMOSO-1102"/>
    <m/>
    <m/>
    <s v="FAMOSO 1102CB"/>
    <x v="0"/>
    <m/>
    <m/>
    <m/>
    <m/>
    <s v="No"/>
    <m/>
    <m/>
    <m/>
    <m/>
    <m/>
    <m/>
    <m/>
    <s v="N"/>
    <s v="N"/>
    <m/>
    <m/>
    <s v="     "/>
    <m/>
    <m/>
    <m/>
    <m/>
    <m/>
    <m/>
    <m/>
    <m/>
    <m/>
    <m/>
    <m/>
    <m/>
    <m/>
    <m/>
    <m/>
    <m/>
    <m/>
    <m/>
    <m/>
  </r>
  <r>
    <s v="SAP20197101"/>
    <s v="     "/>
    <n v="43487"/>
    <s v="1/22"/>
    <x v="0"/>
    <m/>
    <s v="4"/>
    <n v="1"/>
    <s v="1"/>
    <x v="3"/>
    <n v="43485"/>
    <m/>
    <s v="12465 Muller Ave in Red Bluff; pole fire; transformer blew due to lightning; exinguished by rain"/>
    <s v="     "/>
    <s v="SAP"/>
    <n v="44580"/>
    <s v="Y"/>
    <x v="0"/>
    <s v="277332"/>
    <s v="19-0012588"/>
    <m/>
    <s v="T004524377"/>
    <n v="115708776"/>
    <m/>
    <s v="     "/>
    <x v="0"/>
    <s v="PG&amp;E"/>
    <m/>
    <m/>
    <m/>
    <s v="D"/>
    <m/>
    <s v="Structure-PG&amp;E only"/>
    <m/>
    <s v="Weather - Lightning"/>
    <s v="39.a. All Other"/>
    <s v="Weather"/>
    <s v="Weather - Lightning"/>
    <s v="Weather - Lightning"/>
    <m/>
    <m/>
    <m/>
    <s v="Line to Ground"/>
    <s v="No"/>
    <s v="Overhead"/>
    <x v="0"/>
    <s v="Transformer"/>
    <m/>
    <s v="101544204"/>
    <s v="     "/>
    <s v="Non-HFTD"/>
    <x v="0"/>
    <m/>
    <m/>
    <n v="40.155299999999997"/>
    <n v="-122.155"/>
    <s v="Tehama"/>
    <s v="DAIRYVILLE-1101"/>
    <m/>
    <m/>
    <s v="DAIRYVILLE 1101147562"/>
    <x v="0"/>
    <s v="extinguished by rain"/>
    <m/>
    <m/>
    <m/>
    <s v="No"/>
    <m/>
    <m/>
    <m/>
    <m/>
    <m/>
    <m/>
    <m/>
    <s v="N"/>
    <s v="N"/>
    <m/>
    <m/>
    <s v="     "/>
    <m/>
    <m/>
    <m/>
    <m/>
    <m/>
    <m/>
    <m/>
    <m/>
    <m/>
    <m/>
    <m/>
    <m/>
    <m/>
    <m/>
    <m/>
    <m/>
    <m/>
    <m/>
    <m/>
  </r>
  <r>
    <s v="20201834"/>
    <s v="     "/>
    <n v="43852"/>
    <s v="1/22"/>
    <x v="0"/>
    <n v="0.78888888888888886"/>
    <s v="4"/>
    <n v="1"/>
    <s v="1"/>
    <x v="4"/>
    <m/>
    <m/>
    <s v="T MAN FOUND SERVICE MELTED, at Weatherhead, Electrical overload "/>
    <s v="     "/>
    <s v="FAS"/>
    <m/>
    <s v="Y"/>
    <x v="0"/>
    <s v="768300"/>
    <m/>
    <m/>
    <s v="T004875216"/>
    <m/>
    <m/>
    <s v="     "/>
    <x v="0"/>
    <s v="PG&amp;E"/>
    <m/>
    <s v="Building"/>
    <m/>
    <s v="D"/>
    <m/>
    <s v="Structure-PG&amp;E only"/>
    <m/>
    <s v="Equipment - Overloaded"/>
    <s v="34.b. Conductor damage or failure"/>
    <s v="Equipment - PG&amp;E"/>
    <s v="All types of equipment / facility failure"/>
    <s v="Conductor failure-all"/>
    <s v="Service Connector"/>
    <m/>
    <m/>
    <m/>
    <m/>
    <s v="Overhead"/>
    <x v="1"/>
    <s v="Service Connector"/>
    <m/>
    <s v="101935791"/>
    <s v="     "/>
    <s v="Non-HFTD"/>
    <x v="0"/>
    <m/>
    <m/>
    <n v="35.258299999999998"/>
    <n v="-120.688"/>
    <s v="San Luis Obispo"/>
    <s v="FOOTHILL-1102"/>
    <m/>
    <n v="750"/>
    <s v="N/A"/>
    <x v="0"/>
    <m/>
    <s v="Shrub"/>
    <m/>
    <m/>
    <s v="No"/>
    <m/>
    <m/>
    <m/>
    <m/>
    <m/>
    <m/>
    <m/>
    <s v="N"/>
    <s v="N"/>
    <m/>
    <m/>
    <s v="     "/>
    <m/>
    <m/>
    <m/>
    <m/>
    <m/>
    <m/>
    <m/>
    <m/>
    <m/>
    <m/>
    <m/>
    <m/>
    <m/>
    <m/>
    <m/>
    <m/>
    <m/>
    <m/>
    <m/>
  </r>
  <r>
    <s v="20200066"/>
    <s v="     "/>
    <n v="43852"/>
    <s v="1/22"/>
    <x v="0"/>
    <n v="0.62291666666666667"/>
    <s v="4"/>
    <n v="1"/>
    <s v="1"/>
    <x v="4"/>
    <n v="43852"/>
    <n v="0.61875000000000002"/>
    <s v="On January 22, 2020 at 1509 hours, PG&amp;E Troublemen patrolled the Horseshoe 1101 12kV Distribution Circuit number 152571101, near 5200 Cavitt Stallman Road in Granite Bay. They observed a large oak tree that fell and brought a primary overhead conductor down, which resulted in an outage and an ignition. Initial analysis indicates a tree had a trunk failure. The Granite Bay Fire Department responded to and extinguished the fire. We replaced 85' of six solid copper conductor, via EC Tag 118452686. With EC Tag 118452688, we installed a new crossarm, cutouts, lightning arrestors, and a ground grid. We also replaced a burnt jumper and a damaged crossarm and conductor, via the EC Tag 118452689. The line was returned to service on January 23, 2020. This ignition did not meet the reporting criteria, because it was a fire that was not greater than 1 linear meter. This information is preliminary."/>
    <s v="     "/>
    <s v="FAS"/>
    <m/>
    <s v="N"/>
    <x v="0"/>
    <m/>
    <s v="20-0012437"/>
    <m/>
    <s v="T004875071, T004875107, T004875106"/>
    <m/>
    <m/>
    <s v="     "/>
    <x v="0"/>
    <s v="PG&amp;E"/>
    <m/>
    <s v="Vegetation"/>
    <m/>
    <s v="D"/>
    <s v="D"/>
    <s v="&lt;3 meters of linear travel"/>
    <m/>
    <s v="Vegetation"/>
    <s v="33.a. Veg. contact"/>
    <s v="Vegetation"/>
    <s v="Contact from object"/>
    <s v="Contact - Vegetation"/>
    <m/>
    <s v="Contact - Vegetation"/>
    <s v="Conductor - Primary"/>
    <s v="Open Circuit"/>
    <m/>
    <s v="Overhead"/>
    <x v="3"/>
    <s v="Conductor - Primary"/>
    <s v="Primary Conductors, Crossarms, Cutouts, Lightning Arrestors, Ground Grid, Jumper"/>
    <s v="Circuit ID: 152571101, SAP ID: 100066075, 42409970, 100090477"/>
    <s v="     "/>
    <s v="Non-HFTD"/>
    <x v="0"/>
    <m/>
    <m/>
    <n v="38.760599999999997"/>
    <n v="-121.206"/>
    <s v="Placer"/>
    <s v="HORSESHOE-1101"/>
    <m/>
    <n v="12000"/>
    <s v="HORSESHOE 11012714"/>
    <x v="0"/>
    <s v="Granite Bay FD"/>
    <s v="Hardwood Woodland"/>
    <m/>
    <m/>
    <s v="No"/>
    <m/>
    <m/>
    <m/>
    <m/>
    <m/>
    <m/>
    <m/>
    <s v="N"/>
    <s v="N"/>
    <m/>
    <m/>
    <s v="     "/>
    <s v="38.75997700"/>
    <s v="-121.20605500"/>
    <s v="Jan 24 2020 12:00AM"/>
    <s v="TrunkFail"/>
    <s v="Defect at base of tree. Co-dominant blue oak split at base and uprooted. One trunk fell onto lines. Other trunk fell opposite way."/>
    <s v="OAKD"/>
    <s v="40"/>
    <s v="48"/>
    <s v="35"/>
    <s v="Slight"/>
    <s v="Moderate"/>
    <s v="N"/>
    <s v="1"/>
    <m/>
    <s v="Valley"/>
    <s v="A"/>
    <s v="CrossArm"/>
    <s v="BareWire"/>
    <s v="0"/>
  </r>
  <r>
    <s v="20201833"/>
    <s v="     "/>
    <n v="43852"/>
    <s v="1/22"/>
    <x v="0"/>
    <n v="0.50763888888888886"/>
    <s v="4"/>
    <n v="1"/>
    <s v="1"/>
    <x v="4"/>
    <m/>
    <m/>
    <s v="KFN2: Sent for Tman contact; No fire. POLE THAT HAS A BURN THAT LOOKS AS IF IT HAS BEEN CARVED OUT.  replace burnt pole and flashed insulators; KRJ7- Put back into progress, PGE attributable - insulators flashed due to contamination. Contact tman to determine if fire occurred on pole."/>
    <s v="     "/>
    <s v="FAS"/>
    <m/>
    <s v="Y"/>
    <x v="0"/>
    <s v="4723612"/>
    <m/>
    <m/>
    <s v="T004874920"/>
    <n v="118452618"/>
    <m/>
    <s v="     "/>
    <x v="0"/>
    <s v="PG&amp;E"/>
    <m/>
    <s v="Building"/>
    <m/>
    <s v="D"/>
    <m/>
    <s v="Structure-PG&amp;E only"/>
    <m/>
    <s v="Equipment - PG&amp;E"/>
    <s v="36.a. Contamination"/>
    <s v="Equipment - PG&amp;E"/>
    <s v="Contamination"/>
    <s v="Tracking"/>
    <s v="Insulator"/>
    <m/>
    <m/>
    <m/>
    <m/>
    <s v="Overhead"/>
    <x v="3"/>
    <s v="Insulator"/>
    <m/>
    <s v="103967625"/>
    <s v="     "/>
    <s v="Non-HFTD"/>
    <x v="0"/>
    <m/>
    <m/>
    <n v="36.891800000000003"/>
    <n v="-121.645"/>
    <s v="MONTEREY"/>
    <s v="SAN-BENITO-2104"/>
    <m/>
    <n v="21000"/>
    <m/>
    <x v="0"/>
    <m/>
    <s v="Urban"/>
    <m/>
    <m/>
    <s v="No"/>
    <m/>
    <m/>
    <m/>
    <m/>
    <m/>
    <m/>
    <m/>
    <s v="N"/>
    <s v="N"/>
    <m/>
    <m/>
    <s v="     "/>
    <m/>
    <m/>
    <m/>
    <m/>
    <m/>
    <m/>
    <m/>
    <m/>
    <m/>
    <m/>
    <m/>
    <m/>
    <m/>
    <m/>
    <m/>
    <m/>
    <m/>
    <m/>
    <m/>
  </r>
  <r>
    <s v="20210225"/>
    <s v="     "/>
    <n v="44218"/>
    <s v="1/22"/>
    <x v="0"/>
    <n v="0.6479166666666667"/>
    <s v="4"/>
    <n v="1"/>
    <s v="1"/>
    <x v="5"/>
    <n v="44218"/>
    <m/>
    <s v="Palm frond got into line and burnt; OIS: 1221237; ILIS: 21-0012824; FOID: T005179238 - B4BZ - Bryce Baker (209) 617-0944 &gt; No photos &amp; no recall of fire dept; Circuit ID: 253951105, SAP ID: 100250740"/>
    <s v="     "/>
    <s v="FAS"/>
    <m/>
    <s v="Y"/>
    <x v="0"/>
    <m/>
    <s v="21-0012824"/>
    <m/>
    <s v="T005179238"/>
    <m/>
    <m/>
    <s v="     "/>
    <x v="0"/>
    <s v="PG&amp;E"/>
    <m/>
    <s v="Vegetation"/>
    <s v="Fuse"/>
    <s v="D"/>
    <s v="D"/>
    <s v="&lt;3 meters of linear travel"/>
    <m/>
    <s v="Vegetation"/>
    <s v="33.a. Veg. contact"/>
    <s v="Vegetation"/>
    <s v="Contact from object"/>
    <s v="Veg. contact"/>
    <m/>
    <s v="Veg. contact"/>
    <s v="Fuse"/>
    <s v="Line to Ground"/>
    <s v="Y"/>
    <s v="Overhead"/>
    <x v="3"/>
    <s v="Fuse"/>
    <s v="Fuse"/>
    <s v="100250740"/>
    <s v="     "/>
    <s v="Non-HFTD"/>
    <x v="0"/>
    <m/>
    <m/>
    <n v="35.412199999999999"/>
    <n v="-118.96299999999999"/>
    <s v="Kern"/>
    <s v="COLUMBUS-1105"/>
    <m/>
    <n v="12000"/>
    <m/>
    <x v="0"/>
    <s v="Unknown"/>
    <s v="Urban"/>
    <m/>
    <m/>
    <s v="No"/>
    <m/>
    <m/>
    <m/>
    <m/>
    <m/>
    <m/>
    <m/>
    <s v="N"/>
    <s v="N"/>
    <m/>
    <m/>
    <s v="     "/>
    <m/>
    <m/>
    <s v="Dec 30 2021 12:00AM"/>
    <s v="Unverified"/>
    <s v="Original outage investigation did not save properly. Outage location was investigated again today 12/30/2021 by JIW2, no evidence of outage was found, no vegetation needing work at this time."/>
    <m/>
    <m/>
    <m/>
    <m/>
    <m/>
    <m/>
    <m/>
    <m/>
    <m/>
    <m/>
    <m/>
    <m/>
    <m/>
    <m/>
  </r>
  <r>
    <s v="20211996"/>
    <s v="     "/>
    <n v="44218"/>
    <s v="1/22"/>
    <x v="0"/>
    <n v="0.56597222222222221"/>
    <s v="4"/>
    <n v="1"/>
    <s v="1"/>
    <x v="5"/>
    <n v="44218"/>
    <m/>
    <s v="On January 22, 2021 at 1351 hours, a PG&amp;E Troubleman patrolled the Storey 1111 12kV Distribution Circuit number 254611111, in the Local Responsibility Area (LRA) near 26715 Merril Ave, Madera, CA 93638. He observed a burnt overhead pole top extension, two burnt 8’ HS crossarms, eight sets of flashed DE non-ceramic 12kV insulator sets, and a damaged transformer (CGC 321284819001) at the 40’ class-5 Western Red Cedar wood pole (SAP Eqp ID 101113364, Carney Co., Mfr. Year 1976). Initial analysis indicates the ignition was caused by overhead equipment failure. An EC A-Tag 120458513 was submitted for remediation. The 137-minute outage affected 505-customers. The line was returned to service on January 22, 2021. This incident is within a Raptor Concentration Zone (RCZ). This information is preliminary."/>
    <s v="     "/>
    <s v="FAS"/>
    <m/>
    <s v="Y"/>
    <x v="0"/>
    <m/>
    <s v="21-0012703"/>
    <m/>
    <s v="T005179068"/>
    <n v="120459000"/>
    <m/>
    <s v="     "/>
    <x v="0"/>
    <s v="PG&amp;E"/>
    <m/>
    <s v="Other"/>
    <s v="pole"/>
    <s v="D"/>
    <s v="D"/>
    <s v="Structure-PG&amp;E only"/>
    <m/>
    <s v="Contamination"/>
    <s v="36.a. Contamination"/>
    <s v="Equipment - PG&amp;E"/>
    <s v="Contamination"/>
    <s v="Tracking"/>
    <m/>
    <m/>
    <m/>
    <s v="Line to Line"/>
    <s v="Y"/>
    <s v="Overhead"/>
    <x v="3"/>
    <s v="Pole"/>
    <s v="Crossarms, Insulator, Transformer"/>
    <s v="101113364"/>
    <s v="     "/>
    <s v="Non-HFTD"/>
    <x v="0"/>
    <m/>
    <m/>
    <n v="37.021099999999997"/>
    <n v="-120.06100000000001"/>
    <s v="Madera"/>
    <s v="STOREY-1111"/>
    <m/>
    <n v="12000"/>
    <m/>
    <x v="0"/>
    <s v="Unknown"/>
    <s v="Urban"/>
    <s v="Brush fuel model"/>
    <m/>
    <s v="No"/>
    <m/>
    <m/>
    <m/>
    <m/>
    <m/>
    <m/>
    <m/>
    <s v="N"/>
    <s v="N"/>
    <m/>
    <m/>
    <s v="     "/>
    <m/>
    <m/>
    <m/>
    <m/>
    <m/>
    <m/>
    <m/>
    <m/>
    <m/>
    <m/>
    <m/>
    <m/>
    <m/>
    <m/>
    <m/>
    <m/>
    <m/>
    <m/>
    <m/>
  </r>
  <r>
    <s v="MIA20153940"/>
    <s v="     "/>
    <n v="42027"/>
    <s v="1/23"/>
    <x v="0"/>
    <n v="2.0520833333333332E-2"/>
    <s v="4"/>
    <n v="1"/>
    <s v="1"/>
    <x v="2"/>
    <n v="42027"/>
    <n v="2.013888888888889E-2"/>
    <s v="L7SF: 470 HAWKINS ST in Hollister; DOWN SVC BURNED IN HALF UNDER TREE GAUARD; sounds like a pole fire; no cause given; WAITING ON TMAN"/>
    <s v="     "/>
    <s v="FAS"/>
    <n v="44267"/>
    <s v="Y"/>
    <x v="0"/>
    <s v="1167515"/>
    <s v="N/A"/>
    <m/>
    <s v="T003311852"/>
    <m/>
    <m/>
    <s v="     "/>
    <x v="0"/>
    <s v="PG&amp;E"/>
    <m/>
    <m/>
    <m/>
    <s v="D"/>
    <m/>
    <s v="Structure-PG&amp;E only"/>
    <m/>
    <s v="Equipment - PG&amp;E"/>
    <s v="34.o. Other"/>
    <s v="Equipment - PG&amp;E"/>
    <s v="All types of equipment / facility failure"/>
    <s v="Service Neutral failure"/>
    <s v="Service Drop"/>
    <m/>
    <m/>
    <m/>
    <s v="No"/>
    <s v="Overhead"/>
    <x v="0"/>
    <m/>
    <m/>
    <s v="101751791"/>
    <s v="     "/>
    <s v="Non-HFTD"/>
    <x v="0"/>
    <m/>
    <m/>
    <n v="36.846499999999999"/>
    <n v="-121.40600000000001"/>
    <s v="San Benito"/>
    <s v="HOLLISTER-2106"/>
    <s v="182492106"/>
    <n v="21000"/>
    <m/>
    <x v="0"/>
    <m/>
    <s v="Urban"/>
    <m/>
    <m/>
    <s v="No"/>
    <m/>
    <m/>
    <m/>
    <m/>
    <m/>
    <m/>
    <m/>
    <s v="N"/>
    <s v="N"/>
    <m/>
    <m/>
    <s v="     "/>
    <m/>
    <m/>
    <m/>
    <m/>
    <m/>
    <m/>
    <m/>
    <m/>
    <m/>
    <m/>
    <m/>
    <m/>
    <m/>
    <m/>
    <m/>
    <m/>
    <m/>
    <m/>
    <m/>
  </r>
  <r>
    <s v="MIA201911640"/>
    <s v="     "/>
    <n v="43488"/>
    <s v="1/23"/>
    <x v="0"/>
    <n v="0.66978009259259264"/>
    <s v="4"/>
    <n v="1"/>
    <s v="1"/>
    <x v="3"/>
    <n v="43488"/>
    <n v="0.6694444444444444"/>
    <s v="FAS states a riser pothead and cutout were burned flashed due to squirrel contact. Unsure about who suppressed the fire. Going to mark for certification."/>
    <s v="     "/>
    <s v="FAS"/>
    <n v="44245"/>
    <s v="Y"/>
    <x v="0"/>
    <s v="279938"/>
    <s v="19-0013739"/>
    <m/>
    <s v="T004527822"/>
    <n v="115722164"/>
    <m/>
    <s v="     "/>
    <x v="0"/>
    <s v="PG&amp;E"/>
    <m/>
    <m/>
    <m/>
    <s v="D"/>
    <m/>
    <s v="Structure-PG&amp;E only"/>
    <m/>
    <s v="Contact - Animal - Other"/>
    <s v="33.b. Animal contact"/>
    <s v="Contact - Animal"/>
    <s v="Contact from object"/>
    <s v="Fuse failure - all"/>
    <m/>
    <s v="Fuse failure - all"/>
    <s v="Fuse"/>
    <s v="Line to Ground"/>
    <s v="Yes"/>
    <s v="Overhead"/>
    <x v="0"/>
    <m/>
    <m/>
    <s v="13141"/>
    <s v="     "/>
    <s v="Non-HFTD"/>
    <x v="0"/>
    <m/>
    <m/>
    <n v="37.682099999999998"/>
    <n v="-121.866"/>
    <s v="Alameda"/>
    <s v="VINEYARD-2104"/>
    <s v="14502104"/>
    <n v="21000"/>
    <s v="VINEYARD 2104CB"/>
    <x v="0"/>
    <m/>
    <s v="Urban"/>
    <m/>
    <m/>
    <s v="No"/>
    <m/>
    <m/>
    <m/>
    <m/>
    <m/>
    <m/>
    <m/>
    <s v="N"/>
    <s v="N"/>
    <m/>
    <m/>
    <s v="     "/>
    <m/>
    <m/>
    <m/>
    <m/>
    <m/>
    <m/>
    <m/>
    <m/>
    <m/>
    <m/>
    <m/>
    <m/>
    <m/>
    <m/>
    <m/>
    <m/>
    <m/>
    <m/>
    <m/>
  </r>
  <r>
    <s v="MIA20190665"/>
    <s v="     "/>
    <n v="43488"/>
    <s v="1/23"/>
    <x v="0"/>
    <n v="0.91476851851851848"/>
    <s v="4"/>
    <n v="1"/>
    <s v="1"/>
    <x v="3"/>
    <n v="43488"/>
    <n v="0.9145833333333333"/>
    <s v="FAS states a witness saw flames coming from a transformer while FD was clearing the scene and FLD remarks state that a crew will need to replace burnt up secondary jumper connectors at x-arm."/>
    <s v="     "/>
    <s v="FAS"/>
    <n v="44245"/>
    <s v="Y"/>
    <x v="0"/>
    <s v="280075"/>
    <s v="N/A"/>
    <m/>
    <s v="T004527980"/>
    <n v="115734851"/>
    <m/>
    <s v="     "/>
    <x v="0"/>
    <s v="PG&amp;E"/>
    <m/>
    <m/>
    <m/>
    <s v="D"/>
    <m/>
    <s v="Structure-PG&amp;E only"/>
    <m/>
    <s v="Equipment - PG&amp;E"/>
    <s v="34.n. Transformer damage or failure"/>
    <s v="Equipment - PG&amp;E"/>
    <s v="All types of equipment / facility failure"/>
    <s v="Transformer failure"/>
    <s v="Transformer"/>
    <m/>
    <m/>
    <m/>
    <s v="Yes"/>
    <s v="Overhead"/>
    <x v="0"/>
    <m/>
    <m/>
    <s v="101819317"/>
    <s v="     "/>
    <s v="Non-HFTD"/>
    <x v="0"/>
    <m/>
    <m/>
    <n v="37.784399999999998"/>
    <n v="-122.446"/>
    <s v="San Francisco"/>
    <s v="SF-G-0414"/>
    <m/>
    <n v="4000"/>
    <m/>
    <x v="0"/>
    <s v="San Francisco Fire Department"/>
    <s v="Urban"/>
    <m/>
    <m/>
    <s v="No"/>
    <m/>
    <m/>
    <m/>
    <m/>
    <m/>
    <m/>
    <m/>
    <s v="N"/>
    <s v="N"/>
    <m/>
    <m/>
    <s v="     "/>
    <m/>
    <m/>
    <m/>
    <m/>
    <m/>
    <m/>
    <m/>
    <m/>
    <m/>
    <m/>
    <m/>
    <m/>
    <m/>
    <m/>
    <m/>
    <m/>
    <m/>
    <m/>
    <m/>
  </r>
  <r>
    <s v="MIA20199602"/>
    <s v="     "/>
    <n v="43488"/>
    <s v="1/23"/>
    <x v="0"/>
    <n v="0.65454861111111107"/>
    <s v="4"/>
    <n v="1"/>
    <s v="1"/>
    <x v="3"/>
    <n v="43488"/>
    <n v="0.65416666666666667"/>
    <s v="crew to repair completely burned away non ceramic insulator with primary on arm; PWR-I TOP OF THE POLE LOCATED IN REAR IS BURNED , CALLER DOES_x000a_NOT KNOW WHEN IT HAPPENED, BUT IT LOOKS LIK E IT WAS ON FIRE, ALSO ONE OF THE CONNECTORS_x000a_ARE MISSING WITH A WIRE"/>
    <s v="     "/>
    <s v="FAS"/>
    <n v="44245"/>
    <s v="Y"/>
    <x v="0"/>
    <s v="279924"/>
    <s v="19-0013742"/>
    <m/>
    <s v="T004527804"/>
    <n v="115722165"/>
    <m/>
    <s v="     "/>
    <x v="0"/>
    <s v="PG&amp;E"/>
    <m/>
    <m/>
    <m/>
    <s v="D"/>
    <m/>
    <s v="Structure-PG&amp;E only"/>
    <m/>
    <s v="Equipment - PG&amp;E"/>
    <s v="34.g. Insulator and brushing damage or failure"/>
    <s v="Equipment - PG&amp;E"/>
    <s v="All types of equipment / facility failure"/>
    <s v="Insulator failure"/>
    <s v="Insulator"/>
    <m/>
    <m/>
    <s v="Force Out"/>
    <s v="Yes"/>
    <s v="Overhead"/>
    <x v="0"/>
    <m/>
    <m/>
    <s v="253961109"/>
    <s v="     "/>
    <s v="Non-HFTD"/>
    <x v="0"/>
    <m/>
    <m/>
    <n v="36.814399999999999"/>
    <n v="-119.777"/>
    <s v="Fresno"/>
    <s v="BULLARD-1109"/>
    <m/>
    <n v="11000"/>
    <s v="BULLARD 1109CB"/>
    <x v="0"/>
    <m/>
    <s v="Urban"/>
    <m/>
    <m/>
    <s v="No"/>
    <m/>
    <m/>
    <m/>
    <m/>
    <m/>
    <m/>
    <m/>
    <s v="N"/>
    <s v="N"/>
    <m/>
    <m/>
    <s v="     "/>
    <m/>
    <m/>
    <m/>
    <m/>
    <m/>
    <m/>
    <m/>
    <m/>
    <m/>
    <m/>
    <m/>
    <m/>
    <m/>
    <m/>
    <m/>
    <m/>
    <m/>
    <m/>
    <m/>
  </r>
  <r>
    <s v="20190034"/>
    <s v="     "/>
    <n v="43488"/>
    <s v="1/23"/>
    <x v="0"/>
    <n v="4.2407407407407408E-2"/>
    <s v="4"/>
    <n v="1"/>
    <s v="1"/>
    <x v="3"/>
    <n v="43488"/>
    <m/>
    <s v="Service drop appears to have contacted customer palm tree. Reviewed FAS Tag T004527071 from BOBJ. No photos available. Unable to validate if any PG&amp;E equipment failed or the customer tree was the cause. Notes related to FAS Tag by  based from Fire Department indicate powerline down caused fire. Unable to validate size of fire. FAS Notes from FD indicate: &quot;A:OK;X:WALNUT ST;R:WOODLAND FD REQ ETA530 666 8515 POWERLINE DOWN CAUSED FIRE&quot;. Notes on OIS indicate that per FD, customer said service drop was laying against palm tree and caused fire to palm tree. CPUC Repotability: Yes, due to fire size, and a line to ground PG&amp;E conductor making contact w/ a tree."/>
    <s v="     "/>
    <s v="FAS"/>
    <m/>
    <s v="N"/>
    <x v="0"/>
    <s v="279411"/>
    <m/>
    <m/>
    <s v="T004527071"/>
    <n v="0"/>
    <m/>
    <s v="     "/>
    <x v="1"/>
    <s v="PG&amp;E"/>
    <m/>
    <m/>
    <m/>
    <s v="D"/>
    <s v="D"/>
    <s v="&lt;3 meters of linear travel"/>
    <m/>
    <s v="Vegetation"/>
    <s v="33.a. Veg. contact"/>
    <s v="Vegetation"/>
    <s v="All types of equipment / facility failure"/>
    <s v="Contact - Vegetation"/>
    <m/>
    <s v="Contact - Vegetation"/>
    <s v="Service Drop"/>
    <m/>
    <m/>
    <s v="Overhead"/>
    <x v="1"/>
    <s v="Service Drop"/>
    <m/>
    <s v="220639836908"/>
    <s v="     "/>
    <s v="Non-HFTD"/>
    <x v="0"/>
    <m/>
    <m/>
    <n v="38.680199999999999"/>
    <n v="-121.777"/>
    <s v="Yolo"/>
    <s v="WOODLAND-1109"/>
    <m/>
    <m/>
    <s v="N/A"/>
    <x v="0"/>
    <s v="Woodland FD"/>
    <s v="Urban"/>
    <m/>
    <m/>
    <s v="No"/>
    <m/>
    <m/>
    <m/>
    <m/>
    <m/>
    <m/>
    <m/>
    <s v="N"/>
    <s v="N"/>
    <m/>
    <m/>
    <s v="     "/>
    <m/>
    <m/>
    <m/>
    <m/>
    <m/>
    <m/>
    <m/>
    <m/>
    <m/>
    <m/>
    <m/>
    <m/>
    <m/>
    <m/>
    <m/>
    <m/>
    <m/>
    <m/>
    <m/>
  </r>
  <r>
    <s v="20210078"/>
    <s v="     "/>
    <n v="44219"/>
    <s v="1/23"/>
    <x v="0"/>
    <n v="0.82847222222222228"/>
    <s v="4"/>
    <n v="1"/>
    <s v="1"/>
    <x v="5"/>
    <n v="44219"/>
    <m/>
    <s v="Third party vehicle made contact with distribution pole causing it to fail at ground level. The ensuing fire was limited to PG&amp;E assets. PG&amp;E pole, conductor, insulator, crossarm and cutouts were all damaged due to the pole fire. "/>
    <s v="     "/>
    <s v="FAS"/>
    <m/>
    <s v="N"/>
    <x v="0"/>
    <m/>
    <s v="21-0013376"/>
    <m/>
    <s v="T005180446"/>
    <n v="120460000"/>
    <m/>
    <s v="     "/>
    <x v="0"/>
    <s v="PG&amp;E"/>
    <m/>
    <s v="Other"/>
    <s v="Pole "/>
    <s v="D"/>
    <s v="D"/>
    <s v="Structure-only"/>
    <s v="45' class 4  pole, date nail '93"/>
    <s v="Contact - 3rd Party"/>
    <s v="33.d. Vehicle contact"/>
    <s v="Contact - 3rd Party"/>
    <s v="Contact from object"/>
    <s v="Vehicle contact"/>
    <m/>
    <s v="Vehicle contact"/>
    <s v="riser"/>
    <s v="Line to Ground"/>
    <s v="N"/>
    <s v="Overhead"/>
    <x v="1"/>
    <s v="riser"/>
    <s v="conductor, 2 secondary risers"/>
    <m/>
    <s v="     "/>
    <s v="Non-HFTD"/>
    <x v="0"/>
    <m/>
    <m/>
    <n v="37.390099999999997"/>
    <n v="-120.705"/>
    <s v="Merced"/>
    <s v="LIVINGSTON-1106"/>
    <m/>
    <n v="12000"/>
    <s v="N/A"/>
    <x v="0"/>
    <s v="Cal Fire"/>
    <s v="Agriculture"/>
    <m/>
    <m/>
    <s v="No"/>
    <m/>
    <m/>
    <m/>
    <m/>
    <m/>
    <m/>
    <m/>
    <s v="N"/>
    <s v="N"/>
    <m/>
    <m/>
    <s v="     "/>
    <m/>
    <m/>
    <m/>
    <m/>
    <m/>
    <m/>
    <m/>
    <m/>
    <m/>
    <m/>
    <m/>
    <m/>
    <m/>
    <m/>
    <m/>
    <m/>
    <m/>
    <m/>
    <m/>
  </r>
  <r>
    <s v="20210076"/>
    <s v="     "/>
    <n v="44219"/>
    <s v="1/23"/>
    <x v="0"/>
    <n v="0.41944444444444445"/>
    <s v="4"/>
    <n v="1"/>
    <s v="1"/>
    <x v="5"/>
    <n v="44219"/>
    <m/>
    <s v="A tree grew into overhead secondary line causing arcing that ignited a small fence fire. The ensuing fire was 1 meter - 3 meters in size. Troubleman was unsure of who suppressed the fire. OIS: 1221713, 1221984; ILIS: 21-0013326; FOID: T005179969; EC: 120459389; PM: 44627315; Circuit ID: 083371113, SAP Eqp: 100523347"/>
    <s v="     "/>
    <s v="FAS"/>
    <m/>
    <s v="N"/>
    <x v="0"/>
    <m/>
    <s v="21-0013326"/>
    <m/>
    <s v="T005179969"/>
    <n v="120459000"/>
    <m/>
    <s v="     "/>
    <x v="1"/>
    <s v="PG&amp;E"/>
    <m/>
    <s v="Vegetation"/>
    <m/>
    <s v="D"/>
    <s v="D"/>
    <s v="&lt;3 meters of linear travel"/>
    <m/>
    <s v="Vegetation"/>
    <s v="33.a. Veg. contact"/>
    <s v="Vegetation"/>
    <s v="Contact from object"/>
    <s v="Weather - High Winds"/>
    <m/>
    <s v="Weather - High Winds"/>
    <s v="Conductor - Open Wire Secondary"/>
    <s v="Force Out"/>
    <s v="Y"/>
    <s v="Overhead"/>
    <x v="1"/>
    <s v="Conductor - Open Wire Secondary"/>
    <s v="conductors"/>
    <s v="100523347"/>
    <s v="     "/>
    <s v="Non-HFTD"/>
    <x v="0"/>
    <m/>
    <m/>
    <n v="37.305399999999999"/>
    <n v="-122.01"/>
    <s v="Santa Clara"/>
    <s v="SARATOGA-1113"/>
    <m/>
    <m/>
    <s v="N/A"/>
    <x v="0"/>
    <s v="Unknown"/>
    <s v="Urban"/>
    <m/>
    <m/>
    <s v="No"/>
    <m/>
    <m/>
    <m/>
    <m/>
    <m/>
    <m/>
    <m/>
    <s v="N"/>
    <s v="N"/>
    <m/>
    <m/>
    <s v="     "/>
    <m/>
    <m/>
    <m/>
    <m/>
    <m/>
    <m/>
    <m/>
    <m/>
    <m/>
    <m/>
    <m/>
    <m/>
    <m/>
    <m/>
    <m/>
    <m/>
    <m/>
    <m/>
    <m/>
  </r>
  <r>
    <s v="20210075"/>
    <s v="     "/>
    <n v="44219"/>
    <s v="1/23"/>
    <x v="0"/>
    <n v="0.27847222222222223"/>
    <s v="4"/>
    <n v="1"/>
    <s v="1"/>
    <x v="5"/>
    <m/>
    <m/>
    <s v="A pole and crossarm burnt due to tracking caused by contamination. The ensuing fire was limited to PG&amp;E assets. "/>
    <s v="     "/>
    <s v="FAS"/>
    <m/>
    <s v="N"/>
    <x v="0"/>
    <m/>
    <m/>
    <m/>
    <s v="T005179700"/>
    <n v="120459000"/>
    <m/>
    <s v="     "/>
    <x v="0"/>
    <s v="PG&amp;E"/>
    <m/>
    <s v="Other"/>
    <s v="pole"/>
    <s v="D"/>
    <s v="D"/>
    <s v="Structure-PG&amp;E only"/>
    <s v="POLE ONLY"/>
    <s v="Contamination"/>
    <s v="36.a. Contamination"/>
    <s v="Equipment - PG&amp;E"/>
    <s v="Contamination"/>
    <s v="Tracking"/>
    <m/>
    <m/>
    <m/>
    <m/>
    <s v="N"/>
    <s v="Overhead"/>
    <x v="3"/>
    <s v="Crossarm"/>
    <s v="crossarm"/>
    <s v="162881106"/>
    <s v="     "/>
    <s v="Non-HFTD"/>
    <x v="0"/>
    <m/>
    <m/>
    <n v="37.786700000000003"/>
    <n v="-121.435"/>
    <s v="San Joaquin"/>
    <s v="TRACY-1106"/>
    <m/>
    <n v="12000"/>
    <m/>
    <x v="0"/>
    <s v="Tracy FD"/>
    <s v="Agriculture"/>
    <m/>
    <m/>
    <s v="No"/>
    <m/>
    <m/>
    <m/>
    <m/>
    <m/>
    <m/>
    <m/>
    <s v="N"/>
    <s v="N"/>
    <m/>
    <m/>
    <s v="     "/>
    <m/>
    <m/>
    <m/>
    <m/>
    <m/>
    <m/>
    <m/>
    <m/>
    <m/>
    <m/>
    <m/>
    <m/>
    <m/>
    <m/>
    <m/>
    <m/>
    <m/>
    <m/>
    <m/>
  </r>
  <r>
    <s v="SAP201615927"/>
    <s v="     "/>
    <n v="42393"/>
    <s v="1/24"/>
    <x v="0"/>
    <m/>
    <s v="5"/>
    <n v="1"/>
    <s v="1"/>
    <x v="6"/>
    <n v="42391"/>
    <m/>
    <s v="pole top fire; 3 p/n/o D2117; failed fuse"/>
    <s v="     "/>
    <s v="SAP"/>
    <n v="44580"/>
    <s v="Y"/>
    <x v="0"/>
    <s v="1389629"/>
    <s v="16-0007256"/>
    <m/>
    <s v="T003592288"/>
    <n v="111207867"/>
    <m/>
    <s v="     "/>
    <x v="0"/>
    <s v="PG&amp;E"/>
    <m/>
    <m/>
    <m/>
    <s v="D"/>
    <m/>
    <s v="Structure-PG&amp;E only"/>
    <m/>
    <s v="Equipment - PG&amp;E"/>
    <s v="34.c. Fuse damage or failure"/>
    <s v="Equipment - PG&amp;E"/>
    <s v="Fuse failure - all"/>
    <s v="Fuse failure - all"/>
    <s v="Fuse"/>
    <m/>
    <m/>
    <s v="Line to Line"/>
    <s v="No"/>
    <s v="Overhead"/>
    <x v="0"/>
    <s v="Fuse"/>
    <m/>
    <s v="101215153"/>
    <s v="     "/>
    <s v="Non-HFTD"/>
    <x v="0"/>
    <m/>
    <m/>
    <n v="36.874899999999997"/>
    <n v="-120.119"/>
    <s v="Madera"/>
    <s v="EL-PECO-1105"/>
    <m/>
    <m/>
    <s v="EL PECO 11054010"/>
    <x v="0"/>
    <m/>
    <m/>
    <m/>
    <m/>
    <s v="No"/>
    <m/>
    <m/>
    <m/>
    <m/>
    <m/>
    <m/>
    <m/>
    <s v="N"/>
    <s v="N"/>
    <m/>
    <m/>
    <s v="     "/>
    <m/>
    <m/>
    <m/>
    <m/>
    <m/>
    <m/>
    <m/>
    <m/>
    <m/>
    <m/>
    <m/>
    <m/>
    <m/>
    <m/>
    <m/>
    <m/>
    <m/>
    <m/>
    <m/>
  </r>
  <r>
    <s v="MIA201811995"/>
    <s v="     "/>
    <n v="43124"/>
    <s v="1/24"/>
    <x v="0"/>
    <n v="0.53498842592592588"/>
    <s v="4"/>
    <n v="1"/>
    <s v="1"/>
    <x v="1"/>
    <n v="43124"/>
    <n v="0.53472222222222221"/>
    <s v="POLE FIRE @ EOL,BIRD NEST ON TRANSFORMER APPARENT CAUSE;  DID MENTION POLE_x000a_HAS SMOKE COMING FROM IT ALSO BURNT"/>
    <s v="     "/>
    <s v="FAS"/>
    <n v="44250"/>
    <s v="Y"/>
    <x v="0"/>
    <s v="13229"/>
    <s v="18-0008573"/>
    <m/>
    <s v="T004239797"/>
    <n v="114245938"/>
    <m/>
    <s v="     "/>
    <x v="0"/>
    <s v="PG&amp;E"/>
    <m/>
    <m/>
    <m/>
    <s v="D"/>
    <m/>
    <s v="Structure-PG&amp;E only"/>
    <m/>
    <s v="Contact - Animal - Nest"/>
    <s v="33.e. Other contact from object"/>
    <s v="Contact - Nest"/>
    <s v="Contact from object"/>
    <s v="Contact - Nest"/>
    <m/>
    <s v="Contact - Nest"/>
    <s v="Fuse"/>
    <s v="Three Phase Fault"/>
    <s v="Yes"/>
    <s v="Overhead"/>
    <x v="0"/>
    <m/>
    <m/>
    <s v="6669F"/>
    <s v="     "/>
    <s v="Non-HFTD"/>
    <x v="0"/>
    <m/>
    <m/>
    <n v="36.582900000000002"/>
    <n v="-119.91800000000001"/>
    <s v="Fresno"/>
    <s v="MC-MULLIN-1106"/>
    <m/>
    <n v="11000"/>
    <s v="MC MULLIN 11066700"/>
    <x v="0"/>
    <m/>
    <s v="Rural"/>
    <m/>
    <m/>
    <s v="No"/>
    <m/>
    <m/>
    <m/>
    <m/>
    <m/>
    <m/>
    <m/>
    <s v="N"/>
    <s v="N"/>
    <m/>
    <m/>
    <s v="     "/>
    <m/>
    <m/>
    <m/>
    <m/>
    <m/>
    <m/>
    <m/>
    <m/>
    <m/>
    <m/>
    <m/>
    <m/>
    <m/>
    <m/>
    <m/>
    <m/>
    <m/>
    <m/>
    <m/>
  </r>
  <r>
    <s v="SAP20189851"/>
    <s v="     "/>
    <n v="43124"/>
    <s v="1/24"/>
    <x v="0"/>
    <m/>
    <s v="4"/>
    <n v="1"/>
    <s v="1"/>
    <x v="1"/>
    <m/>
    <m/>
    <s v="Pole replaced due to pole fire caused by a broken ground wire."/>
    <s v="     "/>
    <s v="SAP"/>
    <n v="44580"/>
    <s v="Y"/>
    <x v="0"/>
    <m/>
    <m/>
    <m/>
    <s v=""/>
    <n v="114241630"/>
    <m/>
    <s v="     "/>
    <x v="0"/>
    <s v="PG&amp;E"/>
    <m/>
    <m/>
    <m/>
    <s v="D"/>
    <m/>
    <s v="Structure-PG&amp;E only"/>
    <m/>
    <s v="Equipment - PG&amp;E"/>
    <s v="34.o. Other"/>
    <s v="Equipment - PG&amp;E"/>
    <s v="Riser Failure"/>
    <s v="Riser Failure"/>
    <s v="Riser"/>
    <m/>
    <m/>
    <m/>
    <m/>
    <s v="Overhead"/>
    <x v="0"/>
    <s v="riser"/>
    <m/>
    <s v="103790251"/>
    <s v="     "/>
    <s v="Non-HFTD"/>
    <x v="0"/>
    <m/>
    <m/>
    <n v="35.441499999999998"/>
    <n v="-119.58"/>
    <s v="Kern"/>
    <s v="TEMBLOR-2103"/>
    <m/>
    <m/>
    <m/>
    <x v="0"/>
    <m/>
    <m/>
    <m/>
    <m/>
    <s v="No"/>
    <m/>
    <m/>
    <m/>
    <m/>
    <m/>
    <m/>
    <m/>
    <s v="N"/>
    <s v="N"/>
    <m/>
    <m/>
    <s v="     "/>
    <m/>
    <m/>
    <m/>
    <m/>
    <m/>
    <m/>
    <m/>
    <m/>
    <m/>
    <m/>
    <m/>
    <m/>
    <m/>
    <m/>
    <m/>
    <m/>
    <m/>
    <m/>
    <m/>
  </r>
  <r>
    <s v="20190036"/>
    <s v="     "/>
    <n v="43489"/>
    <s v="1/24"/>
    <x v="0"/>
    <m/>
    <s v="4"/>
    <n v="1"/>
    <s v="1"/>
    <x v="3"/>
    <n v="43489"/>
    <m/>
    <s v="Pole fire, asset only was burned"/>
    <s v="     "/>
    <s v="FAS"/>
    <m/>
    <s v="N"/>
    <x v="0"/>
    <s v="280100"/>
    <s v="19-0013820"/>
    <m/>
    <m/>
    <n v="115734837"/>
    <m/>
    <s v="     "/>
    <x v="0"/>
    <s v="PG&amp;E"/>
    <m/>
    <m/>
    <m/>
    <s v="D"/>
    <m/>
    <s v="Structure-PG&amp;E only"/>
    <m/>
    <s v="Equipment - PG&amp;E"/>
    <s v="34.o. Other"/>
    <s v="Equipment - PG&amp;E"/>
    <m/>
    <m/>
    <s v="Fuse"/>
    <m/>
    <m/>
    <s v="Three Phase Fault,Line to Ground"/>
    <m/>
    <m/>
    <x v="0"/>
    <s v="Fuse"/>
    <m/>
    <s v="162421105-2100022876{8327}"/>
    <s v="     "/>
    <s v="Non-HFTD"/>
    <x v="0"/>
    <n v="320"/>
    <m/>
    <n v="38.007399999999997"/>
    <n v="-120.678"/>
    <s v="San Joaquin"/>
    <s v="STAGG-1105"/>
    <m/>
    <m/>
    <s v="N/A"/>
    <x v="0"/>
    <m/>
    <m/>
    <m/>
    <m/>
    <s v="No"/>
    <m/>
    <m/>
    <m/>
    <m/>
    <m/>
    <m/>
    <m/>
    <s v="N"/>
    <s v="N"/>
    <m/>
    <m/>
    <s v="     "/>
    <m/>
    <m/>
    <m/>
    <m/>
    <m/>
    <m/>
    <m/>
    <m/>
    <m/>
    <m/>
    <m/>
    <m/>
    <m/>
    <m/>
    <m/>
    <m/>
    <m/>
    <m/>
    <m/>
  </r>
  <r>
    <s v="20190037"/>
    <s v="     "/>
    <n v="43489"/>
    <s v="1/24"/>
    <x v="0"/>
    <m/>
    <s v="4"/>
    <n v="1"/>
    <s v="1"/>
    <x v="3"/>
    <n v="43489"/>
    <m/>
    <s v="Cable failed and caught fire, fire limited to equipment only"/>
    <s v="     "/>
    <s v="FAS"/>
    <m/>
    <s v="N"/>
    <x v="0"/>
    <s v="280472"/>
    <s v="19-0014038"/>
    <m/>
    <m/>
    <n v="115738319"/>
    <m/>
    <s v="     "/>
    <x v="0"/>
    <s v="PG&amp;E"/>
    <m/>
    <m/>
    <m/>
    <s v="D"/>
    <m/>
    <s v="Structure-PG&amp;E only"/>
    <m/>
    <s v="Equipment - PG&amp;E"/>
    <s v="34.o. Other"/>
    <s v="Equipment - PG&amp;E"/>
    <m/>
    <m/>
    <s v="Fuse"/>
    <m/>
    <m/>
    <s v="Line to Ground"/>
    <m/>
    <m/>
    <x v="0"/>
    <s v="Fuse"/>
    <m/>
    <s v="182011106-2100603322{24079}"/>
    <s v="     "/>
    <s v="Non-HFTD"/>
    <x v="0"/>
    <m/>
    <m/>
    <n v="36.677599999999998"/>
    <n v="-120.34699999999999"/>
    <s v="MONTEREY"/>
    <s v="SALINAS-1104"/>
    <m/>
    <m/>
    <s v="SALINAS 1106CB"/>
    <x v="0"/>
    <m/>
    <m/>
    <m/>
    <m/>
    <s v="No"/>
    <m/>
    <m/>
    <m/>
    <m/>
    <m/>
    <m/>
    <m/>
    <s v="N"/>
    <s v="N"/>
    <m/>
    <m/>
    <s v="     "/>
    <m/>
    <m/>
    <m/>
    <m/>
    <m/>
    <m/>
    <m/>
    <m/>
    <m/>
    <m/>
    <m/>
    <m/>
    <m/>
    <m/>
    <m/>
    <m/>
    <m/>
    <m/>
    <m/>
  </r>
  <r>
    <s v="MIA201810110"/>
    <s v="     "/>
    <n v="43125"/>
    <s v="1/25"/>
    <x v="0"/>
    <n v="0.79662037037037037"/>
    <s v="4"/>
    <n v="1"/>
    <s v="1"/>
    <x v="1"/>
    <n v="43125"/>
    <n v="0.79652777777777772"/>
    <s v="SVC BURNED TO GROUND DUE TO TREES AND SQUIRRELS. MADE REPAIRS. PWR RESTORED; TREE FIRE INTO LINES; tree grew into line"/>
    <s v="     "/>
    <s v="FAS"/>
    <n v="44257"/>
    <s v="Y"/>
    <x v="0"/>
    <s v="14105"/>
    <s v="N/A"/>
    <m/>
    <s v="T004240851"/>
    <m/>
    <m/>
    <s v="     "/>
    <x v="0"/>
    <s v="PG&amp;E"/>
    <m/>
    <m/>
    <m/>
    <s v="D"/>
    <m/>
    <s v="&lt;3 meters of linear travel"/>
    <m/>
    <s v="Vegetation"/>
    <s v="33.a. Veg. contact"/>
    <s v="Vegetation"/>
    <s v="Contact from object"/>
    <s v="Contact - Vegetation"/>
    <m/>
    <s v="Contact - Vegetation"/>
    <s v="Conductor"/>
    <m/>
    <s v="Yes"/>
    <s v="Overhead"/>
    <x v="0"/>
    <m/>
    <m/>
    <s v="252052101"/>
    <s v="     "/>
    <s v="Non-HFTD"/>
    <x v="0"/>
    <m/>
    <m/>
    <n v="36.811100000000003"/>
    <n v="-119.837"/>
    <s v="Fresno"/>
    <s v="ASHLAN-AVE-2101"/>
    <m/>
    <n v="21000"/>
    <m/>
    <x v="0"/>
    <m/>
    <s v="Urban"/>
    <m/>
    <m/>
    <s v="No"/>
    <m/>
    <m/>
    <m/>
    <m/>
    <m/>
    <m/>
    <m/>
    <s v="N"/>
    <s v="N"/>
    <m/>
    <m/>
    <s v="     "/>
    <m/>
    <m/>
    <m/>
    <m/>
    <m/>
    <m/>
    <m/>
    <m/>
    <m/>
    <m/>
    <m/>
    <m/>
    <m/>
    <m/>
    <m/>
    <m/>
    <m/>
    <m/>
    <m/>
  </r>
  <r>
    <s v="SAP20204119"/>
    <s v="     "/>
    <n v="43855"/>
    <s v="1/25"/>
    <x v="0"/>
    <m/>
    <s v="4"/>
    <n v="1"/>
    <s v="1"/>
    <x v="4"/>
    <n v="43853"/>
    <m/>
    <s v="820 22nd St in Oakland; pole fire; blown transformer due to electrical overload; meter 1009781710"/>
    <s v="     "/>
    <s v="SAP"/>
    <n v="44580"/>
    <s v="Y"/>
    <x v="0"/>
    <s v="768375"/>
    <s v="20-0012518"/>
    <m/>
    <s v="T004875301"/>
    <n v="118453443"/>
    <m/>
    <s v="     "/>
    <x v="0"/>
    <s v="PG&amp;E"/>
    <m/>
    <m/>
    <m/>
    <s v="D"/>
    <m/>
    <s v="Structure-PG&amp;E only"/>
    <m/>
    <s v="Equipment - Overloaded"/>
    <s v="34.n. Transformer damage or failure"/>
    <s v="Equipment - PG&amp;E"/>
    <s v="Transformer failure"/>
    <s v="Transformer failure"/>
    <s v="Transformer"/>
    <m/>
    <m/>
    <s v="Line to Ground"/>
    <s v="Yes"/>
    <s v="Overhead"/>
    <x v="0"/>
    <s v="Transformer"/>
    <m/>
    <s v="103756201"/>
    <s v="     "/>
    <s v="Non-HFTD"/>
    <x v="0"/>
    <m/>
    <m/>
    <n v="37.813099999999999"/>
    <n v="-122.277"/>
    <s v="Alameda"/>
    <s v="OAKLAND-L-1101"/>
    <m/>
    <m/>
    <s v="OAKLAND L 1101CB"/>
    <x v="0"/>
    <m/>
    <m/>
    <m/>
    <m/>
    <s v="No"/>
    <m/>
    <m/>
    <m/>
    <m/>
    <m/>
    <m/>
    <m/>
    <s v="N"/>
    <s v="N"/>
    <m/>
    <m/>
    <s v="     "/>
    <m/>
    <m/>
    <m/>
    <m/>
    <m/>
    <m/>
    <m/>
    <m/>
    <m/>
    <m/>
    <m/>
    <m/>
    <m/>
    <m/>
    <m/>
    <m/>
    <m/>
    <m/>
    <m/>
  </r>
  <r>
    <s v="20210100"/>
    <s v="     "/>
    <n v="44221"/>
    <s v="1/25"/>
    <x v="0"/>
    <n v="0.70972222222222225"/>
    <s v="5"/>
    <n v="1"/>
    <s v="1"/>
    <x v="5"/>
    <n v="44221"/>
    <m/>
    <s v="[Privileged and Confidential - Prepared at the Direction of Counsel] Initial EIR: EI210125A - Fremont - Fatality Summary: On January 25, 2021, at approximately 1730 hours, PG&amp;E received a report of a fire and a deceased person near Coronado Drive and San Juan Avenue in the city of Fremont. PG&amp;E dispatched a Troubleman, who observed wires down in the area of the fire and the deceased person. PG&amp;E is reporting this incident under the fatality criteria. This information is preliminary. OIS: 1225051, 1225006; ILIS: 21-0014125; FOID: T005183476, T005183278, T005183255, T005183258, T005183501; EC A-Tag: 120463621, 120503431, 120508603"/>
    <s v="     "/>
    <s v="FAS"/>
    <m/>
    <s v="Y"/>
    <x v="0"/>
    <m/>
    <s v="21-0014125"/>
    <m/>
    <s v="T005183476, T005183278, T005183255, T005183258, T005183501"/>
    <m/>
    <s v="EI210125A"/>
    <s v="     "/>
    <x v="1"/>
    <s v="PG&amp;E"/>
    <m/>
    <s v="Building"/>
    <m/>
    <s v="D"/>
    <s v="D"/>
    <s v="&lt;0.25"/>
    <s v="Fire Report: 400 sq ft"/>
    <s v="Equipment - PG&amp;E"/>
    <s v="34.b. Conductor damage or failure"/>
    <s v="Equipment - PG&amp;E"/>
    <s v="All types of equipment / facility failure"/>
    <s v="Conductor failure-all"/>
    <s v="Conductor - Primary"/>
    <m/>
    <m/>
    <s v="Line to Ground"/>
    <s v="Y"/>
    <s v="Overhead"/>
    <x v="3"/>
    <s v="Conductor - Primary"/>
    <s v="Conductor, Split Bolt"/>
    <m/>
    <s v="     "/>
    <s v="Non-HFTD"/>
    <x v="0"/>
    <m/>
    <m/>
    <n v="37.558799999999998"/>
    <n v="-122.023"/>
    <s v="Alameda"/>
    <s v="DUMBARTON-1102"/>
    <m/>
    <n v="12000"/>
    <m/>
    <x v="0"/>
    <s v="Fremont FD"/>
    <s v="Urban"/>
    <s v="Fire-resistive fuel bed"/>
    <m/>
    <s v="No"/>
    <m/>
    <m/>
    <m/>
    <s v="1"/>
    <m/>
    <m/>
    <m/>
    <s v="N"/>
    <s v="N"/>
    <m/>
    <m/>
    <s v="     "/>
    <m/>
    <m/>
    <m/>
    <m/>
    <m/>
    <m/>
    <m/>
    <m/>
    <m/>
    <m/>
    <m/>
    <m/>
    <m/>
    <m/>
    <m/>
    <m/>
    <m/>
    <m/>
    <m/>
  </r>
  <r>
    <s v="20210220"/>
    <s v="     "/>
    <n v="44221"/>
    <s v="1/25"/>
    <x v="0"/>
    <n v="0.48680555555555555"/>
    <s v="5"/>
    <n v="1"/>
    <s v="1"/>
    <x v="5"/>
    <n v="44221"/>
    <m/>
    <s v="pole burnt off at TX level"/>
    <s v="     "/>
    <s v="FAS"/>
    <m/>
    <s v="Y"/>
    <x v="0"/>
    <m/>
    <s v="21-0013901"/>
    <m/>
    <s v="T005182280"/>
    <n v="120462000"/>
    <m/>
    <s v="     "/>
    <x v="0"/>
    <s v="PG&amp;E"/>
    <m/>
    <s v="Other"/>
    <s v="pole"/>
    <s v="D"/>
    <s v="D"/>
    <s v="Structure-PG&amp;E only"/>
    <m/>
    <s v="Equipment - PG&amp;E"/>
    <s v="34.o. Other"/>
    <s v="Equipment - PG&amp;E"/>
    <s v="All types of equipment / facility failure"/>
    <s v="Equipment failure - Other"/>
    <s v="Pole"/>
    <m/>
    <m/>
    <s v="Line to Line"/>
    <s v="Y"/>
    <s v="Overhead"/>
    <x v="3"/>
    <s v="Pole"/>
    <s v="Pole, Transformer"/>
    <s v="104024639"/>
    <s v="     "/>
    <s v="Non-HFTD"/>
    <x v="0"/>
    <m/>
    <m/>
    <n v="36.916600000000003"/>
    <n v="-119.935"/>
    <s v="Madera"/>
    <s v="BORDEN-1101"/>
    <m/>
    <n v="12000"/>
    <m/>
    <x v="0"/>
    <m/>
    <s v="Agriculture"/>
    <m/>
    <m/>
    <s v="No"/>
    <m/>
    <m/>
    <m/>
    <m/>
    <m/>
    <m/>
    <m/>
    <s v="N"/>
    <s v="N"/>
    <m/>
    <m/>
    <s v="     "/>
    <m/>
    <m/>
    <m/>
    <m/>
    <m/>
    <m/>
    <m/>
    <m/>
    <m/>
    <m/>
    <m/>
    <m/>
    <m/>
    <m/>
    <m/>
    <m/>
    <m/>
    <m/>
    <m/>
  </r>
  <r>
    <s v="MIA20160361"/>
    <s v="     "/>
    <n v="42395"/>
    <s v="1/26"/>
    <x v="0"/>
    <n v="0.26710648148148147"/>
    <s v="5"/>
    <n v="1"/>
    <s v="1"/>
    <x v="6"/>
    <n v="42395"/>
    <n v="0.26666666666666666"/>
    <s v="transformer fuse burning"/>
    <s v="     "/>
    <s v="FAS"/>
    <n v="44249"/>
    <s v="Y"/>
    <x v="0"/>
    <m/>
    <m/>
    <m/>
    <s v="T003595624"/>
    <m/>
    <m/>
    <s v="     "/>
    <x v="0"/>
    <s v="PG&amp;E"/>
    <m/>
    <m/>
    <m/>
    <s v="D"/>
    <m/>
    <s v="Structure-PG&amp;E only"/>
    <m/>
    <s v="Equipment - PG&amp;E"/>
    <s v="34.c. Fuse damage or failure"/>
    <s v="Equipment - PG&amp;E"/>
    <s v="All types of equipment / facility failure"/>
    <s v="Fuse failure - all"/>
    <s v="Fuse"/>
    <m/>
    <m/>
    <m/>
    <s v="Unknown"/>
    <s v="Overhead"/>
    <x v="0"/>
    <m/>
    <m/>
    <s v="fuse 18622"/>
    <s v="     "/>
    <s v="Non-HFTD"/>
    <x v="0"/>
    <m/>
    <m/>
    <n v="38.681100000000001"/>
    <n v="-121.068"/>
    <s v="El Dorado"/>
    <s v="CLARKSVILLE-2106"/>
    <s v="153612106"/>
    <n v="21000"/>
    <m/>
    <x v="0"/>
    <m/>
    <s v="Urban"/>
    <m/>
    <m/>
    <s v="No"/>
    <m/>
    <m/>
    <m/>
    <m/>
    <m/>
    <m/>
    <m/>
    <s v="N"/>
    <s v="N"/>
    <m/>
    <m/>
    <s v="     "/>
    <m/>
    <m/>
    <m/>
    <m/>
    <m/>
    <m/>
    <m/>
    <m/>
    <m/>
    <m/>
    <m/>
    <m/>
    <m/>
    <m/>
    <m/>
    <m/>
    <m/>
    <m/>
    <m/>
  </r>
  <r>
    <s v="20210083"/>
    <s v="     "/>
    <n v="44222"/>
    <s v="1/26"/>
    <x v="0"/>
    <n v="0.77222222222222225"/>
    <s v="5"/>
    <n v="1"/>
    <s v="1"/>
    <x v="5"/>
    <n v="44222"/>
    <m/>
    <s v="Tree grew into secondary line causing lines to get together and igniting a small fire. The ensuing fire was 1 meter - &lt; 3 meters in size. Facility impacted notes: Childrens playhouse in customer backyard. 3/25 - No photos found in preliminary search and marked in column AB; Veg records added on 02/25/2021. OIS: 1226815; ILIS: 21-0014826; FOID: T005185080 (C3H1), T005185189 (AXRR), T005185197 (H1MC); EC: 120466596; PM: 35227560; Circuit ID: 014722109, SAP ID: 100949539"/>
    <s v="     "/>
    <s v="FAS"/>
    <m/>
    <s v="N"/>
    <x v="0"/>
    <m/>
    <s v="21-0014826"/>
    <m/>
    <s v="T005185080, T005185189, T005185197"/>
    <n v="120467000"/>
    <m/>
    <s v="     "/>
    <x v="1"/>
    <s v="PG&amp;E"/>
    <m/>
    <s v="Vegetation"/>
    <m/>
    <s v="D"/>
    <s v="D"/>
    <s v="&lt;3 meters of linear travel"/>
    <m/>
    <s v="Vegetation"/>
    <s v="33.a. Veg. contact"/>
    <s v="Vegetation"/>
    <s v="Contact from object"/>
    <s v="Veg. contact"/>
    <m/>
    <s v="Veg. contact"/>
    <s v="Conductor - Open Wire Secondary"/>
    <s v="Force Out"/>
    <s v="Y"/>
    <s v="Overhead"/>
    <x v="1"/>
    <s v="Conductor - Open Wire Secondary"/>
    <s v="Conductor"/>
    <s v="100949539"/>
    <s v="     "/>
    <s v="Non-HFTD"/>
    <x v="0"/>
    <m/>
    <m/>
    <n v="37.477899999999998"/>
    <n v="-121.919"/>
    <s v="Alameda"/>
    <s v="DIXON-LANDING-2109"/>
    <m/>
    <m/>
    <s v="N/A"/>
    <x v="0"/>
    <s v="Fremont FD"/>
    <s v="Urban"/>
    <m/>
    <m/>
    <s v="No"/>
    <m/>
    <m/>
    <m/>
    <m/>
    <m/>
    <m/>
    <m/>
    <s v="N"/>
    <s v="N"/>
    <m/>
    <m/>
    <s v="     "/>
    <m/>
    <m/>
    <m/>
    <m/>
    <m/>
    <m/>
    <m/>
    <m/>
    <m/>
    <m/>
    <m/>
    <m/>
    <m/>
    <m/>
    <m/>
    <m/>
    <m/>
    <m/>
    <m/>
  </r>
  <r>
    <s v="20210084"/>
    <s v="     "/>
    <n v="44222"/>
    <s v="1/26"/>
    <x v="0"/>
    <n v="0.91874999999999996"/>
    <s v="5"/>
    <n v="1"/>
    <s v="1"/>
    <x v="5"/>
    <n v="44222"/>
    <m/>
    <s v="Tree fell across both phases of primary line causing a wires down incident and igniting a small portion of the tree. The ensuing fire was less than one meter in size. Facility impacted notes: smoldering in tree. 3/30 added pics from Troubleman, confirmed details from the incident"/>
    <s v="     "/>
    <s v="FAS"/>
    <m/>
    <s v="N"/>
    <x v="0"/>
    <m/>
    <s v="21-0015353"/>
    <m/>
    <s v="T005186075"/>
    <n v="120467000"/>
    <m/>
    <s v="     "/>
    <x v="0"/>
    <s v="PG&amp;E"/>
    <m/>
    <s v="Vegetation"/>
    <s v="conductor"/>
    <s v="D"/>
    <m/>
    <s v="&lt;0.25"/>
    <m/>
    <s v="Vegetation"/>
    <s v="33.a. Veg. contact"/>
    <s v="Vegetation"/>
    <s v="Contact from object"/>
    <s v="Veg. contact"/>
    <m/>
    <s v="Veg. contact"/>
    <s v="Conductor - Primary"/>
    <s v="Force Out"/>
    <m/>
    <s v="Overhead"/>
    <x v="3"/>
    <s v="Conductor - Primary"/>
    <s v="Conductor"/>
    <m/>
    <s v="     "/>
    <s v="Non-HFTD"/>
    <x v="0"/>
    <m/>
    <m/>
    <n v="38.347299999999997"/>
    <n v="-122.729"/>
    <s v="Sonoma"/>
    <s v="BELLEVUE-2101"/>
    <m/>
    <n v="21000"/>
    <m/>
    <x v="0"/>
    <s v="Cotati FD"/>
    <s v="Urban"/>
    <m/>
    <m/>
    <s v="No"/>
    <m/>
    <m/>
    <m/>
    <m/>
    <m/>
    <m/>
    <m/>
    <s v="N"/>
    <s v="N"/>
    <m/>
    <m/>
    <s v="     "/>
    <s v="38.34735000"/>
    <s v="-122.72900000"/>
    <s v="Jan 27 2021 12:00AM"/>
    <s v="TrunkFail"/>
    <s v="Green Cypress broke and  tree fell and crashed across the street into the primary lines, bringing to the ground."/>
    <s v="CYPR"/>
    <s v="65"/>
    <s v="34"/>
    <s v="25"/>
    <s v="None"/>
    <s v="Slight"/>
    <s v="N"/>
    <s v="1"/>
    <m/>
    <s v="Plain"/>
    <s v="D"/>
    <s v="CrossArm"/>
    <s v="BareWire"/>
    <s v="4"/>
  </r>
  <r>
    <s v="20210085"/>
    <s v="     "/>
    <n v="44222"/>
    <s v="1/26"/>
    <x v="0"/>
    <n v="0.99930555555555556"/>
    <s v="5"/>
    <n v="1"/>
    <s v="1"/>
    <x v="5"/>
    <n v="44223"/>
    <m/>
    <s v="Pole fire occurred possibly due to secondary lines getting together and creating sparks. OIS FAS Crew Comments: Secondary wires sparking. Installed spreader brackets and made it safe. The ensuing fire was limited to PG&amp;E assets. No phots or any other info was provided."/>
    <s v="     "/>
    <s v="FAS"/>
    <m/>
    <s v="N"/>
    <x v="0"/>
    <m/>
    <s v="21-0015747"/>
    <m/>
    <s v="T005186531,T005186857"/>
    <n v="120467000"/>
    <m/>
    <s v="     "/>
    <x v="0"/>
    <s v="PG&amp;E"/>
    <m/>
    <s v="Other"/>
    <s v="pole"/>
    <s v="D"/>
    <s v="D"/>
    <s v="Structure-PG&amp;E only"/>
    <m/>
    <s v="Equipment - PG&amp;E"/>
    <s v="34.b. Conductor damage or failure"/>
    <s v="Equipment - PG&amp;E"/>
    <s v="Weather"/>
    <s v="Conductor failure-all"/>
    <s v="Conductor - Open Wire Secondary"/>
    <m/>
    <m/>
    <s v="Line to Line"/>
    <s v="Y"/>
    <s v="Overhead"/>
    <x v="1"/>
    <s v="Conductor - Open Wire Secondary"/>
    <s v="Pole"/>
    <s v="100456795"/>
    <s v="     "/>
    <s v="Non-HFTD"/>
    <x v="0"/>
    <m/>
    <m/>
    <n v="37.994900000000001"/>
    <n v="-121.715"/>
    <s v="Contra Costa"/>
    <s v="CONTRA-COSTA-2107"/>
    <m/>
    <n v="21000"/>
    <s v="N/A"/>
    <x v="0"/>
    <s v="Employee"/>
    <s v="Urban"/>
    <m/>
    <m/>
    <s v="No"/>
    <m/>
    <m/>
    <m/>
    <m/>
    <m/>
    <m/>
    <m/>
    <s v="N"/>
    <s v="N"/>
    <m/>
    <m/>
    <s v="     "/>
    <m/>
    <m/>
    <m/>
    <m/>
    <m/>
    <m/>
    <m/>
    <m/>
    <m/>
    <m/>
    <m/>
    <m/>
    <m/>
    <m/>
    <m/>
    <m/>
    <m/>
    <m/>
    <m/>
  </r>
  <r>
    <s v="20210088"/>
    <s v="     "/>
    <n v="44222"/>
    <s v="1/26"/>
    <x v="0"/>
    <n v="0.59791666666666665"/>
    <s v="5"/>
    <n v="1"/>
    <s v="1"/>
    <x v="5"/>
    <n v="44222"/>
    <m/>
    <s v="A tree limb was found between Transmission and Distribution conductors. The tree limb received slight burn marks that don't appear to be greater than one meter in size. No reports of damage to conductors. "/>
    <s v="     "/>
    <s v="Trans-Sub Email"/>
    <m/>
    <s v="N"/>
    <x v="0"/>
    <m/>
    <m/>
    <s v="T21-004062"/>
    <m/>
    <n v="120473000"/>
    <m/>
    <s v="     "/>
    <x v="0"/>
    <s v="PG&amp;E"/>
    <m/>
    <s v="Vegetation"/>
    <s v="Conductor, Transmission"/>
    <s v="T"/>
    <s v="T"/>
    <s v="&lt;0.25"/>
    <m/>
    <s v="Vegetation"/>
    <s v="33.a. Veg. contact"/>
    <s v="Vegetation"/>
    <s v="Contact from object"/>
    <s v="Veg. contact"/>
    <m/>
    <s v="Veg. contact"/>
    <s v="Conductor - Transmission"/>
    <m/>
    <m/>
    <s v="Overhead"/>
    <x v="4"/>
    <s v="Conductor - Transmission"/>
    <s v="Conductor, Transmission"/>
    <s v="101009011"/>
    <s v="     "/>
    <s v="Non-HFTD"/>
    <x v="0"/>
    <m/>
    <m/>
    <n v="40.782600000000002"/>
    <n v="-124.117"/>
    <s v="Humboldt"/>
    <s v="HUMBOLDT-BAY-HUMBOLDT-#1-60KV"/>
    <m/>
    <n v="60000"/>
    <s v="N/A"/>
    <x v="0"/>
    <s v="Self Extinguished"/>
    <s v="Conifer Forest"/>
    <m/>
    <m/>
    <s v="No"/>
    <m/>
    <m/>
    <m/>
    <m/>
    <m/>
    <m/>
    <m/>
    <s v="N"/>
    <s v="N"/>
    <m/>
    <m/>
    <s v="     "/>
    <m/>
    <m/>
    <m/>
    <m/>
    <m/>
    <m/>
    <m/>
    <m/>
    <m/>
    <m/>
    <m/>
    <m/>
    <m/>
    <m/>
    <m/>
    <m/>
    <m/>
    <m/>
    <m/>
  </r>
  <r>
    <s v="20210081"/>
    <s v="     "/>
    <n v="44222"/>
    <s v="1/26"/>
    <x v="0"/>
    <n v="0.6020833333333333"/>
    <s v="5"/>
    <n v="1"/>
    <s v="1"/>
    <x v="5"/>
    <n v="44222"/>
    <m/>
    <s v="Tree fell onto overhead primary circuit resulting in wires down in multiple locations and causing an ignition. The ensuing fire was 1 meter - &lt; 3 meters in size; OIS: 1226143; ILIS: 21-0014706; FOID: T005184602, T005184521, T005184507 (Cxl); EC: 120466366; PM: 35227063; Circuit ID: 192231101, SAP ID: 100976039"/>
    <s v="     "/>
    <s v="FAS"/>
    <m/>
    <s v="N"/>
    <x v="0"/>
    <m/>
    <s v="21-0014706"/>
    <m/>
    <s v="T005184521, T005184507, T005184602"/>
    <n v="120466000"/>
    <m/>
    <s v="     "/>
    <x v="1"/>
    <s v="PG&amp;E"/>
    <m/>
    <s v="Vegetation"/>
    <m/>
    <s v="D"/>
    <s v="D"/>
    <s v="&lt;3 meters of linear travel"/>
    <m/>
    <s v="Vegetation"/>
    <s v="33.a. Veg. contact"/>
    <s v="Vegetation"/>
    <s v="Contact from object"/>
    <s v="Weather - High Winds"/>
    <m/>
    <s v="Weather - High Winds"/>
    <s v="Conductor - Primary"/>
    <s v="Force Out"/>
    <s v="Y"/>
    <s v="Overhead"/>
    <x v="3"/>
    <s v="Conductor - Primary"/>
    <s v="Conductor, Crossarm"/>
    <s v="100976039"/>
    <s v="     "/>
    <s v="Non-HFTD"/>
    <x v="0"/>
    <m/>
    <m/>
    <n v="41.038200000000003"/>
    <n v="-124.105"/>
    <s v="Humboldt"/>
    <s v="TRINIDAD-1101"/>
    <m/>
    <n v="12000"/>
    <m/>
    <x v="0"/>
    <s v="Cal Fire"/>
    <s v="Conifer Forest"/>
    <m/>
    <m/>
    <s v="No"/>
    <m/>
    <m/>
    <m/>
    <m/>
    <m/>
    <m/>
    <m/>
    <s v="N"/>
    <s v="N"/>
    <m/>
    <m/>
    <s v="     "/>
    <s v="41.03816300"/>
    <s v="-124.10541700"/>
    <s v="Feb 26 2021 12:00AM"/>
    <s v="TrunkFail"/>
    <s v="A healthy 3xstm redwood broke at one stem due to winter storm event, fell towards the 12kv and a nearby red alder, and struck the alley arm and 12kv, bringing the lines to the ground. PI conducted a fire investigation at 41.03816,-124.105 and surrounding field site on 02/26/21. PI found no evidence of wire down on the ground or fire. PI spoke to owner of tree who was present for event and owner stated that she did not witness any fire related to outage. PI inspected multiple spans loadside of SSD 3663."/>
    <s v="REDW"/>
    <s v="110"/>
    <s v="65"/>
    <s v="68"/>
    <s v="None"/>
    <s v="None"/>
    <s v="N"/>
    <s v="1"/>
    <m/>
    <s v="Other"/>
    <s v="A"/>
    <s v="AlleyArm"/>
    <s v="BareWire"/>
    <s v="0"/>
  </r>
  <r>
    <s v="20210935"/>
    <s v="     "/>
    <n v="44222"/>
    <s v="1/26"/>
    <x v="0"/>
    <n v="0.73958333333333337"/>
    <s v="5"/>
    <n v="1"/>
    <s v="1"/>
    <x v="5"/>
    <n v="44222"/>
    <m/>
    <s v="L7SF: near 1039 N IDAHO ST in San Mateo; pole top on fire; cause not provided"/>
    <s v="     "/>
    <s v="FAS"/>
    <m/>
    <s v="Y"/>
    <x v="0"/>
    <m/>
    <s v="21-0014823"/>
    <m/>
    <s v="T005184929, T005185069"/>
    <n v="120467000"/>
    <m/>
    <s v="     "/>
    <x v="0"/>
    <s v="PG&amp;E"/>
    <m/>
    <s v="Other"/>
    <s v="PG&amp;E Pole"/>
    <s v="D"/>
    <s v="D"/>
    <s v="Structure-PG&amp;E only"/>
    <s v="POLE TOP ONLY"/>
    <s v="Unknown"/>
    <s v="40.a. Unknown"/>
    <s v="Unknown"/>
    <m/>
    <m/>
    <m/>
    <m/>
    <m/>
    <s v="Force Out"/>
    <s v="Y"/>
    <s v="Overhead"/>
    <x v="3"/>
    <s v="Pole"/>
    <s v="SWITCH/RECLOSER"/>
    <s v="100304883"/>
    <s v="     "/>
    <s v="Non-HFTD"/>
    <x v="0"/>
    <m/>
    <m/>
    <n v="37.585900000000002"/>
    <n v="-122.33199999999999"/>
    <s v="San Mateo"/>
    <s v="SAN-MATEO-2102"/>
    <m/>
    <n v="21000"/>
    <m/>
    <x v="0"/>
    <s v="San Mateo FD"/>
    <s v="Urban"/>
    <s v="Brush fuel model"/>
    <m/>
    <s v="No"/>
    <m/>
    <m/>
    <m/>
    <m/>
    <m/>
    <m/>
    <m/>
    <s v="N"/>
    <s v="N"/>
    <m/>
    <m/>
    <s v="     "/>
    <m/>
    <m/>
    <m/>
    <m/>
    <m/>
    <m/>
    <m/>
    <m/>
    <m/>
    <m/>
    <m/>
    <m/>
    <m/>
    <m/>
    <m/>
    <m/>
    <m/>
    <m/>
    <m/>
  </r>
  <r>
    <s v="SAP201422768"/>
    <s v="     "/>
    <n v="41666"/>
    <s v="1/27"/>
    <x v="0"/>
    <m/>
    <s v="5"/>
    <n v="1"/>
    <s v="1"/>
    <x v="7"/>
    <n v="41664"/>
    <m/>
    <s v="bird's nest caused fire; burnt jumper and crossarms; burnt dead ends slack arms"/>
    <s v="     "/>
    <s v="SAP"/>
    <n v="44580"/>
    <s v="Y"/>
    <x v="0"/>
    <s v="947354"/>
    <s v="14-0006377"/>
    <m/>
    <s v="T003042778"/>
    <n v="107748409"/>
    <m/>
    <s v="     "/>
    <x v="0"/>
    <s v="PG&amp;E"/>
    <m/>
    <m/>
    <m/>
    <s v="D"/>
    <m/>
    <s v="Structure-PG&amp;E only"/>
    <m/>
    <s v="Contact - Animal - Nest"/>
    <s v="33.e. Other contact from object"/>
    <s v="Contact - Nest"/>
    <s v="Nest Contact"/>
    <s v="Nest Contact"/>
    <m/>
    <s v="Nest Contact"/>
    <s v="Jumper"/>
    <s v="Line to Ground"/>
    <s v="No"/>
    <s v="Overhead"/>
    <x v="0"/>
    <s v="Jumper"/>
    <m/>
    <s v="100189719"/>
    <s v="     "/>
    <s v="Non-HFTD"/>
    <x v="0"/>
    <m/>
    <m/>
    <n v="35.061599999999999"/>
    <n v="-119.349"/>
    <s v="Kern"/>
    <s v="MARICOPA-1101"/>
    <m/>
    <m/>
    <s v="MARICOPA 1101931236"/>
    <x v="0"/>
    <m/>
    <m/>
    <m/>
    <m/>
    <s v="No"/>
    <m/>
    <m/>
    <m/>
    <m/>
    <m/>
    <m/>
    <m/>
    <s v="N"/>
    <s v="N"/>
    <m/>
    <m/>
    <s v="     "/>
    <m/>
    <m/>
    <m/>
    <m/>
    <m/>
    <m/>
    <m/>
    <m/>
    <m/>
    <m/>
    <m/>
    <m/>
    <m/>
    <m/>
    <m/>
    <m/>
    <m/>
    <m/>
    <m/>
  </r>
  <r>
    <s v="SAP201712966"/>
    <s v="     "/>
    <n v="42762"/>
    <s v="1/27"/>
    <x v="0"/>
    <m/>
    <s v="4"/>
    <n v="1"/>
    <s v="1"/>
    <x v="0"/>
    <n v="42760"/>
    <m/>
    <s v="pole top fire; 2 poles e/o fuco 15992; broken insulator"/>
    <s v="     "/>
    <s v="SAP"/>
    <n v="44580"/>
    <s v="Y"/>
    <x v="0"/>
    <s v="1666812"/>
    <s v="N/A"/>
    <m/>
    <s v="T003911322"/>
    <n v="112536235"/>
    <m/>
    <s v="     "/>
    <x v="0"/>
    <s v="PG&amp;E"/>
    <m/>
    <m/>
    <m/>
    <s v="D"/>
    <m/>
    <s v="Structure-PG&amp;E only"/>
    <m/>
    <s v="Equipment - PG&amp;E"/>
    <s v="34.g. Insulator and brushing damage or failure"/>
    <s v="Equipment - PG&amp;E"/>
    <s v="Insulator failure"/>
    <s v="Insulator failure"/>
    <s v="Pole"/>
    <m/>
    <m/>
    <m/>
    <s v="No"/>
    <s v="Overhead"/>
    <x v="0"/>
    <s v="Pole"/>
    <m/>
    <s v="103090445"/>
    <s v="     "/>
    <s v="Non-HFTD"/>
    <x v="0"/>
    <m/>
    <m/>
    <n v="35.7104"/>
    <n v="-119.36499999999999"/>
    <s v="Kern"/>
    <s v="MC-FARLAND-1102"/>
    <m/>
    <m/>
    <m/>
    <x v="0"/>
    <m/>
    <m/>
    <m/>
    <m/>
    <s v="No"/>
    <m/>
    <m/>
    <m/>
    <m/>
    <m/>
    <m/>
    <m/>
    <s v="N"/>
    <s v="N"/>
    <m/>
    <m/>
    <s v="     "/>
    <m/>
    <m/>
    <m/>
    <m/>
    <m/>
    <m/>
    <m/>
    <m/>
    <m/>
    <m/>
    <m/>
    <m/>
    <m/>
    <m/>
    <m/>
    <m/>
    <m/>
    <m/>
    <m/>
  </r>
  <r>
    <s v="20210087"/>
    <s v="     "/>
    <n v="44223"/>
    <s v="1/27"/>
    <x v="0"/>
    <n v="0.67777777777777781"/>
    <s v="5"/>
    <n v="1"/>
    <s v="1"/>
    <x v="5"/>
    <n v="44223"/>
    <m/>
    <s v="A pole fire occurred, causing the pole top just below the crossarm to burn off. The ensuing fire was limited to PG&amp;E assets. This ignition looks to be attributable to tracking from contaminated insulator."/>
    <s v="     "/>
    <s v="FAS"/>
    <m/>
    <s v="N"/>
    <x v="0"/>
    <m/>
    <s v="21-0016664"/>
    <m/>
    <s v="T005191728"/>
    <n v="120471000"/>
    <m/>
    <s v="     "/>
    <x v="0"/>
    <s v="PG&amp;E"/>
    <m/>
    <s v="Other"/>
    <s v="crossarm"/>
    <s v="D"/>
    <m/>
    <s v="Structure-PG&amp;E only"/>
    <m/>
    <s v="Contamination"/>
    <s v="36.a. Contamination"/>
    <s v="Equipment - PG&amp;E"/>
    <s v="Contamination"/>
    <s v="Tracking"/>
    <m/>
    <m/>
    <m/>
    <s v="Line to Ground"/>
    <m/>
    <s v="Overhead"/>
    <x v="3"/>
    <s v="Insulator"/>
    <s v="crossarm"/>
    <m/>
    <s v="     "/>
    <s v="Non-HFTD"/>
    <x v="0"/>
    <m/>
    <m/>
    <n v="39.128700000000002"/>
    <n v="-121.64"/>
    <s v="Sutter"/>
    <s v="BOGUE-1103"/>
    <m/>
    <n v="12000"/>
    <m/>
    <x v="0"/>
    <s v="Yuba City FD"/>
    <s v="Urban"/>
    <m/>
    <m/>
    <s v="No"/>
    <m/>
    <m/>
    <m/>
    <m/>
    <m/>
    <m/>
    <m/>
    <s v="N"/>
    <s v="N"/>
    <m/>
    <m/>
    <s v="     "/>
    <m/>
    <m/>
    <m/>
    <m/>
    <m/>
    <m/>
    <m/>
    <m/>
    <m/>
    <m/>
    <m/>
    <m/>
    <m/>
    <m/>
    <m/>
    <m/>
    <m/>
    <m/>
    <m/>
  </r>
  <r>
    <s v="20210218"/>
    <s v="     "/>
    <n v="44223"/>
    <s v="1/27"/>
    <x v="0"/>
    <n v="0.91111111111111109"/>
    <s v="5"/>
    <n v="1"/>
    <s v="1"/>
    <x v="5"/>
    <n v="44223"/>
    <m/>
    <s v="Tman, fire cause, size"/>
    <s v="     "/>
    <s v="FAS"/>
    <m/>
    <s v="Y"/>
    <x v="0"/>
    <m/>
    <s v="21-0017004"/>
    <m/>
    <s v="T005193035"/>
    <n v="120473000"/>
    <m/>
    <s v="     "/>
    <x v="0"/>
    <s v="PG&amp;E"/>
    <m/>
    <s v="Other"/>
    <s v="pole"/>
    <s v="D"/>
    <s v="D"/>
    <s v="Structure-PG&amp;E only"/>
    <m/>
    <s v="Equipment - PG&amp;E"/>
    <s v="34.o. Other"/>
    <s v="Equipment - PG&amp;E"/>
    <s v="All types of equipment / facility failure"/>
    <s v="Equipment failure - Other"/>
    <s v="Pole"/>
    <m/>
    <m/>
    <s v="Force Out"/>
    <s v="N"/>
    <s v="Overhead"/>
    <x v="3"/>
    <s v="Pole"/>
    <s v="Pole, Transformer"/>
    <s v="103330260"/>
    <s v="     "/>
    <s v="Non-HFTD"/>
    <x v="0"/>
    <m/>
    <m/>
    <n v="36.871299999999998"/>
    <n v="-120.38200000000001"/>
    <s v="Madera"/>
    <s v="NEWHALL-1111"/>
    <m/>
    <n v="12000"/>
    <m/>
    <x v="0"/>
    <s v="Self Extinguished"/>
    <s v="Agriculture"/>
    <m/>
    <m/>
    <s v="No"/>
    <m/>
    <m/>
    <m/>
    <m/>
    <m/>
    <m/>
    <m/>
    <s v="N"/>
    <s v="N"/>
    <m/>
    <m/>
    <s v="     "/>
    <m/>
    <m/>
    <m/>
    <m/>
    <m/>
    <m/>
    <m/>
    <m/>
    <m/>
    <m/>
    <m/>
    <m/>
    <m/>
    <m/>
    <m/>
    <m/>
    <m/>
    <m/>
    <m/>
  </r>
  <r>
    <s v="20210098"/>
    <s v="     "/>
    <n v="44223"/>
    <s v="1/27"/>
    <x v="0"/>
    <n v="0.5180555555555556"/>
    <s v="5"/>
    <n v="1"/>
    <s v="1"/>
    <x v="5"/>
    <n v="44223"/>
    <m/>
    <s v="A center phase transmission overhead conductor failed due to broken spacer and high winds causing lines to come together. The conductor fell to ground and ignited a small section of grass. The ensuing fire was 1 meter- &lt; 3 meters in size. 3/25 - No photos found in preliminary search and marked in column AB. TOTL: T21-004143; LC: 120470617, 120471016 (Follow-up Request Sent via email); PM Order: 44636464; Circuit: Kern-Kern Front 115kV; SAP Eqp: 40807557"/>
    <s v="     "/>
    <s v="Trans-Sub Email"/>
    <m/>
    <s v="N"/>
    <x v="0"/>
    <m/>
    <m/>
    <s v="T21-004143"/>
    <m/>
    <m/>
    <m/>
    <s v="     "/>
    <x v="1"/>
    <s v="PG&amp;E"/>
    <m/>
    <s v="Vegetation"/>
    <m/>
    <s v="T"/>
    <s v="T"/>
    <s v="&lt;3 meters of linear travel"/>
    <m/>
    <s v="Equipment - PG&amp;E"/>
    <s v="34.o. Other"/>
    <s v="Equipment - PG&amp;E"/>
    <s v="Weather"/>
    <s v="Wire-to-wire contact"/>
    <s v="Conductor - Transmission"/>
    <m/>
    <m/>
    <m/>
    <s v="N"/>
    <s v="Overhead"/>
    <x v="4"/>
    <s v="Conductor - Transmission"/>
    <s v="Conductor, Spacer Bars"/>
    <s v="40807557"/>
    <s v="     "/>
    <s v="Non-HFTD"/>
    <x v="0"/>
    <m/>
    <m/>
    <n v="35.495899999999999"/>
    <n v="-119.074"/>
    <s v="Kern"/>
    <s v="KERN-KERN-FRONT-115KV"/>
    <m/>
    <n v="115000"/>
    <s v="N/A"/>
    <x v="0"/>
    <s v="PG&amp;E Crew"/>
    <s v="Herbaceous"/>
    <m/>
    <m/>
    <s v="No"/>
    <m/>
    <m/>
    <m/>
    <m/>
    <m/>
    <m/>
    <m/>
    <s v="N"/>
    <s v="N"/>
    <m/>
    <m/>
    <s v="     "/>
    <m/>
    <m/>
    <m/>
    <m/>
    <m/>
    <m/>
    <m/>
    <m/>
    <m/>
    <m/>
    <m/>
    <m/>
    <m/>
    <m/>
    <m/>
    <m/>
    <m/>
    <m/>
    <m/>
  </r>
  <r>
    <s v="SAP201615878"/>
    <s v="     "/>
    <n v="42397"/>
    <s v="1/28"/>
    <x v="0"/>
    <m/>
    <s v="5"/>
    <n v="1"/>
    <s v="1"/>
    <x v="6"/>
    <n v="42395"/>
    <m/>
    <s v="Tx fire caused pole replacement; failed transformer; blown od bank"/>
    <s v="     "/>
    <s v="SAP"/>
    <n v="44580"/>
    <s v="Y"/>
    <x v="0"/>
    <m/>
    <s v="16-0008214"/>
    <m/>
    <s v="T003595583"/>
    <n v="111219428"/>
    <m/>
    <s v="     "/>
    <x v="0"/>
    <s v="PG&amp;E"/>
    <m/>
    <m/>
    <m/>
    <s v="D"/>
    <m/>
    <s v="Structure-PG&amp;E only"/>
    <m/>
    <s v="Equipment - PG&amp;E"/>
    <s v="34.a. Capacitor bank damage or failure"/>
    <s v="Equipment - PG&amp;E"/>
    <s v="Capacitor bank failure"/>
    <s v="Capacitor bank failure"/>
    <s v="Transformer"/>
    <m/>
    <m/>
    <s v="Line to Ground"/>
    <s v="Yes"/>
    <s v="Overhead"/>
    <x v="0"/>
    <s v="Transformer"/>
    <m/>
    <s v="102009911"/>
    <s v="     "/>
    <s v="Non-HFTD"/>
    <x v="0"/>
    <m/>
    <m/>
    <n v="38.228700000000003"/>
    <n v="-122.628"/>
    <s v="Sonoma"/>
    <s v="PETALUMA-STA-A-0413"/>
    <m/>
    <m/>
    <s v="PETALUMA A 0413CB"/>
    <x v="0"/>
    <m/>
    <m/>
    <m/>
    <m/>
    <s v="No"/>
    <m/>
    <m/>
    <m/>
    <m/>
    <m/>
    <m/>
    <m/>
    <s v="N"/>
    <s v="N"/>
    <m/>
    <m/>
    <s v="     "/>
    <m/>
    <m/>
    <m/>
    <m/>
    <m/>
    <m/>
    <m/>
    <m/>
    <m/>
    <m/>
    <m/>
    <m/>
    <m/>
    <m/>
    <m/>
    <m/>
    <m/>
    <m/>
    <m/>
  </r>
  <r>
    <s v="SAP201712950"/>
    <s v="     "/>
    <n v="42763"/>
    <s v="1/28"/>
    <x v="0"/>
    <m/>
    <s v="4"/>
    <n v="1"/>
    <s v="1"/>
    <x v="0"/>
    <n v="42761"/>
    <m/>
    <s v="Pole replaced due to pole fire"/>
    <s v="     "/>
    <s v="SAP"/>
    <n v="44580"/>
    <s v="Y"/>
    <x v="0"/>
    <s v="1667610"/>
    <s v="17-0015290"/>
    <m/>
    <s v="T003912434"/>
    <n v="112538502"/>
    <m/>
    <s v="     "/>
    <x v="0"/>
    <s v="PG&amp;E"/>
    <m/>
    <m/>
    <m/>
    <s v="D"/>
    <m/>
    <s v="Structure-PG&amp;E only"/>
    <m/>
    <s v="Equipment - PG&amp;E"/>
    <s v="34.n. Transformer damage or failure"/>
    <s v="Equipment - PG&amp;E"/>
    <s v="Transformer failure"/>
    <s v="Transformer failure"/>
    <s v="Pole"/>
    <m/>
    <m/>
    <s v="Three Phase Fault"/>
    <s v="No"/>
    <s v="Overhead"/>
    <x v="0"/>
    <s v="Pole"/>
    <m/>
    <s v="104019230"/>
    <s v="     "/>
    <s v="Non-HFTD"/>
    <x v="0"/>
    <m/>
    <m/>
    <n v="35.9161"/>
    <n v="-119.88"/>
    <s v="Kings"/>
    <s v="TULARE-LAKE-2108"/>
    <m/>
    <m/>
    <s v="TULARE LAKE 21089910"/>
    <x v="0"/>
    <m/>
    <m/>
    <m/>
    <m/>
    <s v="No"/>
    <m/>
    <m/>
    <m/>
    <m/>
    <m/>
    <m/>
    <m/>
    <s v="N"/>
    <s v="N"/>
    <m/>
    <m/>
    <s v="     "/>
    <m/>
    <m/>
    <m/>
    <m/>
    <m/>
    <m/>
    <m/>
    <m/>
    <m/>
    <m/>
    <m/>
    <m/>
    <m/>
    <m/>
    <m/>
    <m/>
    <m/>
    <m/>
    <m/>
  </r>
  <r>
    <s v="CAP20193710"/>
    <s v="     "/>
    <n v="43493"/>
    <s v="1/28"/>
    <x v="0"/>
    <n v="0.36180555555555555"/>
    <s v="5"/>
    <n v="1"/>
    <s v="1"/>
    <x v="3"/>
    <m/>
    <m/>
    <s v="in Fowler; resistor installed incorrectly by PG&amp;E crew starting small fire that grew bigger; 1/25/2019"/>
    <s v="     "/>
    <s v="CAP"/>
    <n v="44358"/>
    <s v="Y"/>
    <x v="0"/>
    <m/>
    <m/>
    <m/>
    <m/>
    <m/>
    <m/>
    <s v="     "/>
    <x v="0"/>
    <s v="PG&amp;E"/>
    <m/>
    <m/>
    <m/>
    <s v="S"/>
    <m/>
    <s v="Structure-PG&amp;E only"/>
    <m/>
    <s v="Utility work / Operation"/>
    <s v="37.a. Utility work / Operation"/>
    <m/>
    <s v="Utility work / Operation"/>
    <m/>
    <m/>
    <m/>
    <m/>
    <m/>
    <s v="No"/>
    <s v="Padmounted"/>
    <x v="0"/>
    <s v="Capacitor Bank"/>
    <m/>
    <s v="Capacitor Bank #1"/>
    <s v="     "/>
    <s v="Non-HFTD"/>
    <x v="0"/>
    <m/>
    <m/>
    <n v="36.610799999999998"/>
    <n v="-119.639"/>
    <s v="Fresno"/>
    <s v="MCCALL-SUBSTATION-230KV"/>
    <m/>
    <m/>
    <m/>
    <x v="0"/>
    <m/>
    <m/>
    <m/>
    <m/>
    <s v="No"/>
    <m/>
    <m/>
    <m/>
    <m/>
    <m/>
    <m/>
    <m/>
    <s v="N"/>
    <s v="N"/>
    <m/>
    <m/>
    <s v="     "/>
    <m/>
    <m/>
    <m/>
    <m/>
    <m/>
    <m/>
    <m/>
    <m/>
    <m/>
    <m/>
    <m/>
    <m/>
    <m/>
    <m/>
    <m/>
    <m/>
    <m/>
    <m/>
    <m/>
  </r>
  <r>
    <s v="20201832"/>
    <s v="     "/>
    <n v="43858"/>
    <s v="1/28"/>
    <x v="0"/>
    <n v="0.4826388888888889"/>
    <s v="5"/>
    <n v="1"/>
    <s v="1"/>
    <x v="4"/>
    <n v="43858"/>
    <n v="0.48125000000000001"/>
    <s v="Pole burnt, flashing due to fog"/>
    <s v="     "/>
    <s v="FAS"/>
    <m/>
    <s v="Y"/>
    <x v="0"/>
    <s v="771800"/>
    <s v="20-0014526"/>
    <m/>
    <s v="T004878911"/>
    <n v="118475263"/>
    <m/>
    <s v="     "/>
    <x v="0"/>
    <s v="PG&amp;E"/>
    <m/>
    <m/>
    <m/>
    <s v="D"/>
    <m/>
    <s v="Other"/>
    <m/>
    <s v="Weather - High Wind"/>
    <s v="39.a. All Other"/>
    <s v="Weather"/>
    <s v="Weather"/>
    <s v="Weather - High Winds"/>
    <m/>
    <m/>
    <m/>
    <s v="Line to Line"/>
    <m/>
    <s v="Overhead"/>
    <x v="3"/>
    <s v="Pole"/>
    <m/>
    <s v="100174192"/>
    <s v="     "/>
    <s v="Non-HFTD"/>
    <x v="0"/>
    <m/>
    <m/>
    <n v="35.659300000000002"/>
    <n v="-119.727"/>
    <s v="Kern"/>
    <s v="TWISSELMAN-2105"/>
    <m/>
    <n v="21000"/>
    <s v="TWISSELMAN 21053264"/>
    <x v="0"/>
    <m/>
    <s v="Urban"/>
    <m/>
    <m/>
    <s v="No"/>
    <m/>
    <m/>
    <m/>
    <m/>
    <m/>
    <m/>
    <m/>
    <s v="N"/>
    <s v="N"/>
    <m/>
    <m/>
    <s v="     "/>
    <m/>
    <m/>
    <m/>
    <m/>
    <m/>
    <m/>
    <m/>
    <m/>
    <m/>
    <m/>
    <m/>
    <m/>
    <m/>
    <m/>
    <m/>
    <m/>
    <m/>
    <m/>
    <m/>
  </r>
  <r>
    <s v="20210089"/>
    <s v="     "/>
    <n v="44224"/>
    <s v="1/28"/>
    <x v="0"/>
    <n v="0.1388888888888889"/>
    <s v="5"/>
    <n v="1"/>
    <s v="1"/>
    <x v="5"/>
    <n v="44224"/>
    <m/>
    <s v="Pole failed and fell to ground resulting in a spot fire. Cause of the pole failure is unknown at this time. 3/8 Per the Tman, the wind was very, very bad. When asked,  he didn’t know what caused the pole to fail, he got there after they burned down.  The first reports were, there was high wind and reports of the wires arcing and sparking. When he got there everything was all burned down and He assumed somebody saw arching, or the wires slapping together and ultimately catching the pole on fire and burning down.  That is the only thing he could think of. 3/10 Fire Report Requested from Kern County website"/>
    <s v="     "/>
    <s v="FAS"/>
    <m/>
    <s v="N"/>
    <x v="0"/>
    <m/>
    <m/>
    <m/>
    <s v="T005193539"/>
    <m/>
    <m/>
    <s v="     "/>
    <x v="0"/>
    <s v="PG&amp;E"/>
    <m/>
    <s v="Vegetation"/>
    <s v="Two Poles"/>
    <s v="D"/>
    <m/>
    <s v="&lt;0.25"/>
    <s v="spotty over a sq mile"/>
    <s v="Equipment - PG&amp;E"/>
    <s v="34.o. Other"/>
    <s v="Equipment - PG&amp;E"/>
    <s v="All types of equipment / facility failure"/>
    <s v="Wire-to-wire contact"/>
    <s v="Conductor - Primary"/>
    <m/>
    <m/>
    <m/>
    <m/>
    <s v="Overhead"/>
    <x v="3"/>
    <s v="Conductor - Primary"/>
    <s v="Two Poles"/>
    <m/>
    <s v="     "/>
    <s v="Non-HFTD"/>
    <x v="0"/>
    <m/>
    <m/>
    <n v="35.174599999999998"/>
    <n v="-118.824"/>
    <s v="Kern"/>
    <s v="ARVIN-1101"/>
    <m/>
    <n v="12000"/>
    <m/>
    <x v="0"/>
    <s v="Kern County FD"/>
    <s v="Agriculture"/>
    <m/>
    <m/>
    <s v="No"/>
    <m/>
    <m/>
    <m/>
    <m/>
    <m/>
    <m/>
    <m/>
    <s v="N"/>
    <s v="N"/>
    <m/>
    <m/>
    <s v="     "/>
    <m/>
    <m/>
    <m/>
    <m/>
    <m/>
    <m/>
    <m/>
    <m/>
    <m/>
    <m/>
    <m/>
    <m/>
    <m/>
    <m/>
    <m/>
    <m/>
    <m/>
    <m/>
    <m/>
  </r>
  <r>
    <s v="20170004"/>
    <s v="     "/>
    <n v="42764"/>
    <s v="1/29"/>
    <x v="0"/>
    <m/>
    <s v="5"/>
    <n v="1"/>
    <s v="1"/>
    <x v="0"/>
    <n v="42764"/>
    <n v="0.40486111111111112"/>
    <s v="UNKNOWN VOLTAGE PUT OUT BY FAILING TX CAUSED STRUCTURE FIRE &amp; DAMAGE TO CUST EQUIP @ OTHER HOMES OFF TX. SEC BKR@TX STUCK AGAINST ENCLOSURE. POSS ISSUE W/ NOT TRIPPING"/>
    <s v="     "/>
    <m/>
    <m/>
    <s v="N"/>
    <x v="0"/>
    <s v="1669838"/>
    <s v="17-0015899"/>
    <m/>
    <m/>
    <m/>
    <s v="EI170129A"/>
    <s v="     "/>
    <x v="1"/>
    <s v="PG&amp;E"/>
    <m/>
    <s v="Building"/>
    <m/>
    <s v="D"/>
    <m/>
    <s v="Structure-only"/>
    <s v="Square Feet: ; Acreage: "/>
    <s v="Equipment - PG&amp;E"/>
    <s v="34.n. Transformer damage or failure"/>
    <s v="Equipment - PG&amp;E"/>
    <s v="All types of equipment / facility failure"/>
    <s v="Transformer"/>
    <s v="Transformer"/>
    <m/>
    <m/>
    <s v="Open Circuit"/>
    <s v="Unknown"/>
    <s v="Subsurface"/>
    <x v="3"/>
    <s v="Transformer"/>
    <m/>
    <s v="T8550"/>
    <s v="     "/>
    <s v="Non-HFTD"/>
    <x v="0"/>
    <m/>
    <m/>
    <n v="38.361600000000003"/>
    <n v="-121.95099999999999"/>
    <s v="Solano"/>
    <s v="VACA-DIXON-1104"/>
    <s v="63591104"/>
    <n v="12000"/>
    <s v="N/A"/>
    <x v="0"/>
    <s v="Unknown"/>
    <s v="Urban"/>
    <m/>
    <m/>
    <s v="No"/>
    <m/>
    <m/>
    <m/>
    <m/>
    <m/>
    <m/>
    <m/>
    <s v="N"/>
    <s v="N"/>
    <m/>
    <m/>
    <s v="     "/>
    <m/>
    <m/>
    <m/>
    <m/>
    <m/>
    <m/>
    <m/>
    <m/>
    <m/>
    <m/>
    <m/>
    <m/>
    <m/>
    <m/>
    <m/>
    <m/>
    <m/>
    <m/>
    <m/>
  </r>
  <r>
    <s v="20210121"/>
    <s v="     "/>
    <n v="44225"/>
    <s v="1/29"/>
    <x v="0"/>
    <n v="0.94097222222222221"/>
    <s v="5"/>
    <n v="1"/>
    <s v="1"/>
    <x v="5"/>
    <n v="44225"/>
    <m/>
    <s v="Vegetation contact with overhead primary circuit resulted in a wire down incident and ignited a small vegetation fire less than one meter in size. "/>
    <s v="     "/>
    <s v="FAS"/>
    <m/>
    <s v="Y"/>
    <x v="0"/>
    <m/>
    <s v="21-0018728"/>
    <m/>
    <s v="T005202332"/>
    <n v="120481000"/>
    <m/>
    <s v="     "/>
    <x v="0"/>
    <s v="PG&amp;E"/>
    <m/>
    <s v="Vegetation"/>
    <s v="conductor"/>
    <s v="D"/>
    <s v="D"/>
    <s v="0.26-9.99"/>
    <m/>
    <s v="Vegetation"/>
    <s v="33.a. Veg. contact"/>
    <s v="Vegetation"/>
    <s v="Contact from object"/>
    <s v="Veg. contact"/>
    <m/>
    <s v="Veg. contact"/>
    <s v="Conductor - Primary"/>
    <s v="Line to Ground"/>
    <s v="Y"/>
    <s v="Overhead"/>
    <x v="3"/>
    <s v="Conductor - Primary"/>
    <s v="Conductor"/>
    <m/>
    <s v="     "/>
    <s v="Non-HFTD"/>
    <x v="0"/>
    <m/>
    <m/>
    <n v="38.569800000000001"/>
    <n v="-121.536"/>
    <s v="Yolo"/>
    <s v="WEST-SACRAMENTO-1107"/>
    <m/>
    <n v="12000"/>
    <m/>
    <x v="0"/>
    <s v="West Sacramento FD"/>
    <s v="Urban"/>
    <m/>
    <m/>
    <s v="No"/>
    <m/>
    <m/>
    <m/>
    <m/>
    <m/>
    <m/>
    <m/>
    <s v="N"/>
    <s v="N"/>
    <m/>
    <m/>
    <s v="     "/>
    <s v="38.56990000"/>
    <s v="-121.53550000"/>
    <s v="Feb  3 2021 12:00AM"/>
    <s v="BranchFail"/>
    <s v="JVW0 was able to identify true fault location. Due to a severe storm event during the week of 1/26/21, a Redwood lost branches from the upper canopy that flew into powerlines. Upon arrival to location there were no future threats or hazards identified. No future work required."/>
    <s v="REDW"/>
    <s v="85"/>
    <s v="53"/>
    <s v="14"/>
    <s v="None"/>
    <s v="None"/>
    <s v="N"/>
    <s v="1"/>
    <m/>
    <s v="Valley"/>
    <s v="D"/>
    <s v="CrossArm"/>
    <s v="BareWire"/>
    <s v="0"/>
  </r>
  <r>
    <s v="SAP201713096"/>
    <s v="     "/>
    <n v="42738"/>
    <s v="1/3"/>
    <x v="0"/>
    <m/>
    <s v="1"/>
    <n v="1"/>
    <s v="1"/>
    <x v="0"/>
    <n v="42736"/>
    <m/>
    <s v="primary wire down at 20515; burning bushes; jumpers damaged due to metallic balloon"/>
    <s v="     "/>
    <s v="SAP"/>
    <n v="44580"/>
    <s v="Y"/>
    <x v="0"/>
    <s v="1614415"/>
    <s v="17-0002737.2"/>
    <m/>
    <s v="T003853818"/>
    <n v="112448777"/>
    <m/>
    <s v="     "/>
    <x v="0"/>
    <s v="PG&amp;E"/>
    <m/>
    <m/>
    <m/>
    <s v="D"/>
    <m/>
    <s v="Unknown"/>
    <m/>
    <s v="Contact - 3rd Party"/>
    <s v="33.c. Balloon contact"/>
    <s v="Contact - 3rd Party"/>
    <s v="Balloon contact"/>
    <s v="Balloon contact"/>
    <m/>
    <s v="Balloon contact"/>
    <s v="Conductor - Primary"/>
    <s v="Open Circuit,Line to Line"/>
    <s v="Yes"/>
    <s v="Overhead"/>
    <x v="0"/>
    <s v="Conductor - Primary"/>
    <m/>
    <s v="103173019"/>
    <s v="     "/>
    <s v="Non-HFTD"/>
    <x v="0"/>
    <m/>
    <m/>
    <n v="37.740299999999998"/>
    <n v="-120.937"/>
    <s v="Stanislaus"/>
    <s v="RIVERBANK-1716"/>
    <m/>
    <m/>
    <m/>
    <x v="0"/>
    <m/>
    <m/>
    <m/>
    <m/>
    <s v="No"/>
    <m/>
    <m/>
    <m/>
    <m/>
    <m/>
    <m/>
    <m/>
    <s v="N"/>
    <s v="N"/>
    <m/>
    <m/>
    <s v="     "/>
    <m/>
    <m/>
    <m/>
    <m/>
    <m/>
    <m/>
    <m/>
    <m/>
    <m/>
    <m/>
    <m/>
    <m/>
    <m/>
    <m/>
    <m/>
    <m/>
    <m/>
    <m/>
    <m/>
  </r>
  <r>
    <s v="20210226"/>
    <s v="     "/>
    <n v="44199"/>
    <s v="1/3"/>
    <x v="0"/>
    <n v="0.56597222222222221"/>
    <s v="2"/>
    <n v="1"/>
    <s v="1"/>
    <x v="5"/>
    <n v="44199"/>
    <m/>
    <s v="PIECE OF POLE BROKEN AND BURNT LAYING IN YARD."/>
    <s v="     "/>
    <s v="FAS"/>
    <m/>
    <s v="Y"/>
    <x v="0"/>
    <m/>
    <s v=" 21-000445"/>
    <m/>
    <s v="T005158756"/>
    <n v="120252000"/>
    <m/>
    <s v="     "/>
    <x v="0"/>
    <s v="PG&amp;E"/>
    <m/>
    <s v="Other"/>
    <s v="crossarm"/>
    <s v="D"/>
    <s v="D"/>
    <s v="&lt;0.25"/>
    <m/>
    <s v="Equipment - PG&amp;E"/>
    <s v="34.h. Crossarm damage or failure"/>
    <s v="Equipment - PG&amp;E"/>
    <s v="All types of equipment / facility failure"/>
    <s v="Crossarm failure"/>
    <s v="Insulator"/>
    <m/>
    <m/>
    <m/>
    <s v="Y"/>
    <s v="Overhead"/>
    <x v="3"/>
    <s v="Insulator"/>
    <s v="Crossarm, Insulators, Tie Wire, Conductor - Primary"/>
    <s v="100848507"/>
    <s v="     "/>
    <s v="Non-HFTD"/>
    <x v="0"/>
    <m/>
    <m/>
    <n v="36.739899999999999"/>
    <n v="-119.74299999999999"/>
    <s v="Fresno"/>
    <s v="CALIFORNIA-AVE-1114"/>
    <m/>
    <n v="12000"/>
    <m/>
    <x v="0"/>
    <s v="Self Extinguished"/>
    <s v="Urban"/>
    <m/>
    <m/>
    <s v="No"/>
    <m/>
    <m/>
    <m/>
    <m/>
    <m/>
    <m/>
    <m/>
    <s v="N"/>
    <s v="N"/>
    <m/>
    <m/>
    <s v="     "/>
    <m/>
    <m/>
    <m/>
    <m/>
    <m/>
    <m/>
    <m/>
    <m/>
    <m/>
    <m/>
    <m/>
    <m/>
    <m/>
    <m/>
    <m/>
    <m/>
    <m/>
    <m/>
    <m/>
  </r>
  <r>
    <s v="MIA20146156"/>
    <s v="     "/>
    <n v="41669"/>
    <s v="1/30"/>
    <x v="0"/>
    <n v="0.3802314814814815"/>
    <s v="5"/>
    <n v="1"/>
    <s v="1"/>
    <x v="7"/>
    <n v="41669"/>
    <n v="0.37986111111111109"/>
    <s v="WIR ES ON FIRE; WIRES ON  POLE IN ALLY BEHIND HOUS E SPARKING; L OUD BOOM IN BACK OF HOUSE; BURNT X ARM, CONDUCTOR FLOATING. OPEN D10914, TURN IN TAG, CALL FOR CREW."/>
    <s v="     "/>
    <s v="FAS"/>
    <n v="44266"/>
    <s v="Y"/>
    <x v="0"/>
    <s v="953821"/>
    <s v="14-0007534"/>
    <m/>
    <s v="T003045946"/>
    <n v="107782562"/>
    <m/>
    <s v="     "/>
    <x v="0"/>
    <s v="PG&amp;E"/>
    <m/>
    <m/>
    <m/>
    <s v="D"/>
    <m/>
    <s v="Structure-PG&amp;E only"/>
    <m/>
    <s v="Equipment - PG&amp;E"/>
    <s v="34.h. Crossarm damage or failure"/>
    <s v="Equipment - PG&amp;E"/>
    <s v="All types of equipment / facility failure"/>
    <s v="Crossarm failure"/>
    <s v="Crossarm"/>
    <m/>
    <m/>
    <s v="Line to Ground"/>
    <s v="Yes"/>
    <s v="Overhead"/>
    <x v="0"/>
    <m/>
    <m/>
    <s v="100854512"/>
    <s v="     "/>
    <s v="Non-HFTD"/>
    <x v="0"/>
    <m/>
    <m/>
    <n v="36.729999999999997"/>
    <n v="-119.758"/>
    <s v="Fresno"/>
    <s v="CALIFORNIA-AVE-1114"/>
    <m/>
    <n v="11000"/>
    <s v="CALIFORNIA AVE 1114CB"/>
    <x v="0"/>
    <m/>
    <s v="Urban"/>
    <m/>
    <m/>
    <s v="No"/>
    <m/>
    <m/>
    <m/>
    <m/>
    <m/>
    <m/>
    <m/>
    <s v="N"/>
    <s v="N"/>
    <m/>
    <m/>
    <s v="     "/>
    <m/>
    <m/>
    <m/>
    <m/>
    <m/>
    <m/>
    <m/>
    <m/>
    <m/>
    <m/>
    <m/>
    <m/>
    <m/>
    <m/>
    <m/>
    <m/>
    <m/>
    <m/>
    <m/>
  </r>
  <r>
    <s v="MIA20140991"/>
    <s v="     "/>
    <n v="41669"/>
    <s v="1/30"/>
    <x v="0"/>
    <n v="0.3661921296296296"/>
    <s v="5"/>
    <n v="1"/>
    <s v="1"/>
    <x v="7"/>
    <n v="41669"/>
    <n v="0.3659722222222222"/>
    <s v="YCC3 - Pole fire"/>
    <s v="     "/>
    <s v="FAS"/>
    <n v="44263"/>
    <s v="Y"/>
    <x v="0"/>
    <s v="953769"/>
    <s v="14-0007541"/>
    <m/>
    <s v="T003045906"/>
    <n v="107782516"/>
    <m/>
    <s v="     "/>
    <x v="0"/>
    <s v="PG&amp;E"/>
    <m/>
    <m/>
    <m/>
    <s v="D"/>
    <m/>
    <s v="Unknown"/>
    <m/>
    <s v="Unknown"/>
    <s v="40.a. Unknown"/>
    <s v="Unknown"/>
    <s v="Other"/>
    <s v="Unknown"/>
    <m/>
    <m/>
    <m/>
    <s v="Line to Ground"/>
    <s v="No"/>
    <s v="Overhead"/>
    <x v="0"/>
    <m/>
    <m/>
    <s v="101070404"/>
    <s v="     "/>
    <s v="Non-HFTD"/>
    <x v="0"/>
    <m/>
    <m/>
    <n v="37.214700000000001"/>
    <n v="-120.56"/>
    <s v="Merced"/>
    <s v="EL-NIDO-1104"/>
    <s v="252451104"/>
    <n v="11000"/>
    <s v="EL NIDO 110456332"/>
    <x v="0"/>
    <m/>
    <s v="Rural"/>
    <m/>
    <m/>
    <s v="No"/>
    <m/>
    <m/>
    <m/>
    <m/>
    <m/>
    <m/>
    <m/>
    <s v="N"/>
    <s v="N"/>
    <m/>
    <m/>
    <s v="     "/>
    <m/>
    <m/>
    <m/>
    <m/>
    <m/>
    <m/>
    <m/>
    <m/>
    <m/>
    <m/>
    <m/>
    <m/>
    <m/>
    <m/>
    <m/>
    <m/>
    <m/>
    <m/>
    <m/>
  </r>
  <r>
    <s v="SAP201519274"/>
    <s v="     "/>
    <n v="42034"/>
    <s v="1/30"/>
    <x v="0"/>
    <m/>
    <s v="5"/>
    <n v="1"/>
    <s v="1"/>
    <x v="2"/>
    <n v="42032"/>
    <m/>
    <s v="Pole replaced due to pole fire; bird contacted transformer and broke it"/>
    <s v="     "/>
    <s v="SAP"/>
    <n v="44580"/>
    <s v="Y"/>
    <x v="0"/>
    <s v="1169371"/>
    <s v="N/A"/>
    <m/>
    <s v="T003314764"/>
    <n v="110015607"/>
    <m/>
    <s v="     "/>
    <x v="0"/>
    <s v="PG&amp;E"/>
    <m/>
    <m/>
    <m/>
    <s v="D"/>
    <m/>
    <s v="Structure-PG&amp;E only"/>
    <m/>
    <s v="Contact - Animal - Bird"/>
    <s v="33.b. Animal contact"/>
    <s v="Contact - Bird"/>
    <s v="Animal contact"/>
    <s v="Animal contact"/>
    <m/>
    <s v="Animal contact"/>
    <s v="Transformer"/>
    <m/>
    <s v="No"/>
    <s v="Overhead"/>
    <x v="0"/>
    <s v="Transformer"/>
    <m/>
    <s v="101692005"/>
    <s v="     "/>
    <s v="Non-HFTD"/>
    <x v="0"/>
    <m/>
    <m/>
    <n v="36.9253"/>
    <n v="-121.786"/>
    <s v="Santa Cruz"/>
    <s v="GREEN-VALLEY-2103"/>
    <m/>
    <m/>
    <m/>
    <x v="0"/>
    <m/>
    <m/>
    <m/>
    <m/>
    <s v="No"/>
    <m/>
    <m/>
    <m/>
    <m/>
    <m/>
    <m/>
    <m/>
    <s v="N"/>
    <s v="N"/>
    <m/>
    <m/>
    <s v="     "/>
    <m/>
    <m/>
    <m/>
    <m/>
    <m/>
    <m/>
    <m/>
    <m/>
    <m/>
    <m/>
    <m/>
    <m/>
    <m/>
    <m/>
    <m/>
    <m/>
    <m/>
    <m/>
    <m/>
  </r>
  <r>
    <s v="SAP20189801"/>
    <s v="     "/>
    <n v="43130"/>
    <s v="1/30"/>
    <x v="0"/>
    <m/>
    <s v="5"/>
    <n v="1"/>
    <s v="1"/>
    <x v="1"/>
    <n v="43128"/>
    <m/>
    <s v="4913 Paseo Olivos in San Jose; broken service conductor; insulation fire burning along wire towards pole"/>
    <s v="     "/>
    <s v="SAP"/>
    <n v="44580"/>
    <s v="Y"/>
    <x v="0"/>
    <s v="15584"/>
    <s v="N/A"/>
    <m/>
    <s v="T004242294"/>
    <n v="114253412"/>
    <m/>
    <s v="     "/>
    <x v="0"/>
    <s v="PG&amp;E"/>
    <m/>
    <m/>
    <m/>
    <s v="D"/>
    <m/>
    <s v="Structure-PG&amp;E only"/>
    <m/>
    <s v="Equipment - PG&amp;E"/>
    <s v="34.g. Insulator and brushing damage or failure"/>
    <s v="Equipment - PG&amp;E"/>
    <s v="Insulator failure"/>
    <s v="Insulator failure"/>
    <s v="Conductor - Insulated Secondary"/>
    <m/>
    <m/>
    <m/>
    <s v="Yes"/>
    <s v="Overhead"/>
    <x v="0"/>
    <s v="Conductor - Insulated Secondary"/>
    <m/>
    <m/>
    <s v="     "/>
    <s v="Non-HFTD"/>
    <x v="0"/>
    <m/>
    <m/>
    <n v="37.285499999999999"/>
    <n v="-121.988"/>
    <s v="Santa Clara"/>
    <s v="SARATOGA-1108"/>
    <m/>
    <m/>
    <m/>
    <x v="0"/>
    <m/>
    <m/>
    <m/>
    <m/>
    <s v="No"/>
    <m/>
    <m/>
    <m/>
    <m/>
    <m/>
    <m/>
    <m/>
    <s v="N"/>
    <s v="N"/>
    <m/>
    <m/>
    <s v="     "/>
    <m/>
    <m/>
    <m/>
    <m/>
    <m/>
    <m/>
    <m/>
    <m/>
    <m/>
    <m/>
    <m/>
    <m/>
    <m/>
    <m/>
    <m/>
    <m/>
    <m/>
    <m/>
    <m/>
  </r>
  <r>
    <s v="20210094"/>
    <s v="     "/>
    <n v="44226"/>
    <s v="1/30"/>
    <x v="0"/>
    <n v="0.33611111111111114"/>
    <s v="5"/>
    <n v="1"/>
    <s v="1"/>
    <x v="5"/>
    <n v="44226"/>
    <m/>
    <s v="Tree grew into service causing the neutral to break from the customers house resulting in the cable line to become energized and igniting a small section of the structure. The ensuing fire was 1 meter - &lt; 3 meters in size. Thursday, March 25, 2021; 3/25 KRJ7- added photo at column AB based upon preliminary photos. photo added to sharepoint. update column AB &amp; sharepoint if needed. OIS: 1242781; FOID: T005202708; EC: 120481208; Circuit ID: 043281103, SAP ID: 102276675"/>
    <s v="     "/>
    <s v="FAS"/>
    <m/>
    <s v="N"/>
    <x v="0"/>
    <m/>
    <m/>
    <m/>
    <s v="T005202708"/>
    <n v="120481000"/>
    <m/>
    <s v="     "/>
    <x v="1"/>
    <s v="PG&amp;E"/>
    <m/>
    <s v="Building"/>
    <m/>
    <s v="D"/>
    <s v="D"/>
    <s v="&lt;3 meters of linear travel"/>
    <m/>
    <s v="Vegetation"/>
    <s v="33.a. Veg. contact"/>
    <s v="Vegetation"/>
    <s v="Contact from object"/>
    <s v="Veg. contact"/>
    <m/>
    <s v="Veg. contact"/>
    <s v="Service Drop"/>
    <m/>
    <s v="Y"/>
    <s v="Overhead"/>
    <x v="2"/>
    <s v="Service Drop"/>
    <s v="Conductor"/>
    <s v="102276675"/>
    <s v="     "/>
    <s v="Non-HFTD"/>
    <x v="0"/>
    <m/>
    <m/>
    <n v="38.114600000000003"/>
    <n v="-122.26600000000001"/>
    <s v="Solano"/>
    <s v="CARQUINEZ-1103"/>
    <m/>
    <m/>
    <s v="N/A"/>
    <x v="0"/>
    <s v="Vallejo FD"/>
    <s v="Urban"/>
    <m/>
    <m/>
    <s v="No"/>
    <m/>
    <m/>
    <m/>
    <m/>
    <m/>
    <m/>
    <m/>
    <s v="N"/>
    <s v="N"/>
    <m/>
    <m/>
    <s v="     "/>
    <m/>
    <m/>
    <m/>
    <m/>
    <m/>
    <m/>
    <m/>
    <m/>
    <m/>
    <m/>
    <m/>
    <m/>
    <m/>
    <m/>
    <m/>
    <m/>
    <m/>
    <m/>
    <m/>
  </r>
  <r>
    <s v="MIA20146612"/>
    <s v="     "/>
    <n v="41670"/>
    <s v="1/31"/>
    <x v="0"/>
    <n v="2.9421296296296296E-2"/>
    <s v="5"/>
    <n v="1"/>
    <s v="1"/>
    <x v="7"/>
    <n v="41670"/>
    <n v="2.9166666666666667E-2"/>
    <s v="L7SF: 955 forest ave / FOREST AVE AND HILLCREst in Pacific Grove; pole fire; damage to insulator and crossarm; cause listed as &quot;fire&quot;; WAITING ON FD"/>
    <s v="     "/>
    <s v="FAS"/>
    <n v="44266"/>
    <s v="Y"/>
    <x v="0"/>
    <s v="4432475"/>
    <s v="N/A"/>
    <m/>
    <s v="T003046646"/>
    <n v="107784190"/>
    <m/>
    <s v="     "/>
    <x v="0"/>
    <s v="PG&amp;E"/>
    <m/>
    <m/>
    <m/>
    <s v="D"/>
    <m/>
    <s v="Structure-PG&amp;E only"/>
    <m/>
    <s v="Equipment - PG&amp;E"/>
    <s v="34.g. Insulator and brushing damage or failure"/>
    <s v="Equipment - PG&amp;E"/>
    <s v="All types of equipment / facility failure"/>
    <s v="Insulator failure"/>
    <s v="Crossarm"/>
    <m/>
    <m/>
    <m/>
    <s v="No"/>
    <s v="Overhead"/>
    <x v="0"/>
    <m/>
    <m/>
    <s v="103415462"/>
    <s v="     "/>
    <s v="Non-HFTD"/>
    <x v="0"/>
    <m/>
    <m/>
    <n v="36.612699999999997"/>
    <n v="-121.922"/>
    <s v="Monterey"/>
    <s v="VIEJO-2202"/>
    <s v="182852202"/>
    <n v="22000"/>
    <m/>
    <x v="0"/>
    <s v="Monterey County FD"/>
    <s v="Urban"/>
    <m/>
    <m/>
    <s v="No"/>
    <m/>
    <m/>
    <m/>
    <m/>
    <m/>
    <m/>
    <m/>
    <s v="N"/>
    <s v="N"/>
    <m/>
    <m/>
    <s v="     "/>
    <m/>
    <m/>
    <m/>
    <m/>
    <m/>
    <m/>
    <m/>
    <m/>
    <m/>
    <m/>
    <m/>
    <m/>
    <m/>
    <m/>
    <m/>
    <m/>
    <m/>
    <m/>
    <m/>
  </r>
  <r>
    <s v="SAP201422742"/>
    <s v="     "/>
    <n v="41670"/>
    <s v="1/31"/>
    <x v="0"/>
    <m/>
    <s v="5"/>
    <n v="1"/>
    <s v="1"/>
    <x v="7"/>
    <n v="41668"/>
    <m/>
    <s v="Crossarm replaced due to pole fire; broken insulator, conductor, and cutout"/>
    <s v="     "/>
    <s v="SAP"/>
    <n v="44580"/>
    <s v="Y"/>
    <x v="0"/>
    <s v="952053"/>
    <s v="N/A"/>
    <m/>
    <s v="T003044884"/>
    <n v="107780771"/>
    <m/>
    <s v="     "/>
    <x v="0"/>
    <s v="PG&amp;E"/>
    <m/>
    <m/>
    <m/>
    <s v="D"/>
    <m/>
    <s v="Structure-PG&amp;E only"/>
    <m/>
    <s v="Equipment - PG&amp;E"/>
    <s v="34.b. Conductor damage or failure"/>
    <s v="Equipment - PG&amp;E"/>
    <s v="Conductor failure-all"/>
    <s v="Conductor failure-all"/>
    <s v="Insulator"/>
    <m/>
    <m/>
    <m/>
    <s v="Yes"/>
    <s v="Overhead"/>
    <x v="0"/>
    <s v="Insulator"/>
    <m/>
    <s v="100251057"/>
    <s v="     "/>
    <s v="Non-HFTD"/>
    <x v="0"/>
    <m/>
    <m/>
    <n v="35.392299999999999"/>
    <n v="-118.98399999999999"/>
    <s v="Kern"/>
    <s v="BAKERSFIELD-1106"/>
    <m/>
    <m/>
    <m/>
    <x v="0"/>
    <m/>
    <m/>
    <m/>
    <m/>
    <s v="No"/>
    <m/>
    <m/>
    <m/>
    <m/>
    <m/>
    <m/>
    <m/>
    <s v="N"/>
    <s v="N"/>
    <m/>
    <m/>
    <s v="     "/>
    <m/>
    <m/>
    <m/>
    <m/>
    <m/>
    <m/>
    <m/>
    <m/>
    <m/>
    <m/>
    <m/>
    <m/>
    <m/>
    <m/>
    <m/>
    <m/>
    <m/>
    <m/>
    <m/>
  </r>
  <r>
    <s v="SAP201422744"/>
    <s v="     "/>
    <n v="41670"/>
    <s v="1/31"/>
    <x v="0"/>
    <m/>
    <s v="5"/>
    <n v="1"/>
    <s v="1"/>
    <x v="7"/>
    <n v="41668"/>
    <m/>
    <s v="pole fire; LCO 6473; burnt c/o crossarm; broken lightning arrestor and ground wire; missing guy wire"/>
    <s v="     "/>
    <s v="SAP"/>
    <n v="44580"/>
    <s v="Y"/>
    <x v="0"/>
    <s v="952523"/>
    <s v="14-0007257"/>
    <m/>
    <s v="T003045119"/>
    <n v="107781542"/>
    <m/>
    <s v="     "/>
    <x v="0"/>
    <s v="PG&amp;E"/>
    <m/>
    <m/>
    <m/>
    <s v="D"/>
    <m/>
    <s v="Structure-PG&amp;E only"/>
    <m/>
    <s v="Equipment - PG&amp;E"/>
    <s v="34.d. Lightning arrestor damage or failure"/>
    <s v="Equipment - PG&amp;E"/>
    <s v="Lightning arrestor failure"/>
    <s v="Lightning arrestor failure"/>
    <s v="Crossarm"/>
    <m/>
    <m/>
    <s v="Line to Ground"/>
    <s v="No"/>
    <s v="Overhead"/>
    <x v="0"/>
    <s v="Crossarm"/>
    <m/>
    <s v="101001868"/>
    <s v="     "/>
    <s v="Non-HFTD"/>
    <x v="0"/>
    <m/>
    <m/>
    <n v="40.648099999999999"/>
    <n v="-124.232"/>
    <s v="Humboldt"/>
    <s v="EEL-RIVER-1101/1102"/>
    <m/>
    <m/>
    <s v="EEL RIVER 1102680"/>
    <x v="0"/>
    <m/>
    <m/>
    <m/>
    <m/>
    <s v="No"/>
    <m/>
    <m/>
    <m/>
    <m/>
    <m/>
    <m/>
    <m/>
    <s v="N"/>
    <s v="N"/>
    <m/>
    <m/>
    <s v="     "/>
    <m/>
    <m/>
    <m/>
    <m/>
    <m/>
    <m/>
    <m/>
    <m/>
    <m/>
    <m/>
    <m/>
    <m/>
    <m/>
    <m/>
    <m/>
    <m/>
    <m/>
    <m/>
    <m/>
  </r>
  <r>
    <s v="SAP201519263"/>
    <s v="     "/>
    <n v="42035"/>
    <s v="1/31"/>
    <x v="0"/>
    <m/>
    <s v="5"/>
    <n v="1"/>
    <s v="1"/>
    <x v="2"/>
    <n v="42033"/>
    <m/>
    <s v="cap bank/pole fire; cap 152S; arcing capactior and failed switch 5194D"/>
    <s v="     "/>
    <s v="SAP"/>
    <n v="44580"/>
    <s v="Y"/>
    <x v="0"/>
    <s v="1169655"/>
    <s v="15-0007874"/>
    <m/>
    <s v="T003315193"/>
    <n v="110013381"/>
    <m/>
    <s v="     "/>
    <x v="0"/>
    <s v="PG&amp;E"/>
    <m/>
    <m/>
    <m/>
    <s v="D"/>
    <m/>
    <s v="Structure-PG&amp;E only"/>
    <m/>
    <s v="Equipment - PG&amp;E"/>
    <s v="34.a. Capacitor bank damage or failure"/>
    <s v="Equipment - PG&amp;E"/>
    <s v="Capacitor bank failure"/>
    <s v="Capacitor bank failure"/>
    <s v="Capacitor Bank"/>
    <m/>
    <m/>
    <s v="None"/>
    <s v="No"/>
    <s v="Overhead"/>
    <x v="0"/>
    <s v="Capacitor Bank"/>
    <m/>
    <s v="100865844"/>
    <s v="     "/>
    <s v="Non-HFTD"/>
    <x v="0"/>
    <m/>
    <m/>
    <n v="36.429299999999998"/>
    <n v="-119.86199999999999"/>
    <s v="Fresno"/>
    <s v="CAMDEN-1102"/>
    <m/>
    <m/>
    <s v="CAMDEN 110237596"/>
    <x v="0"/>
    <m/>
    <m/>
    <m/>
    <m/>
    <s v="No"/>
    <m/>
    <m/>
    <m/>
    <m/>
    <m/>
    <m/>
    <m/>
    <s v="N"/>
    <s v="N"/>
    <m/>
    <m/>
    <s v="     "/>
    <m/>
    <m/>
    <m/>
    <m/>
    <m/>
    <m/>
    <m/>
    <m/>
    <m/>
    <m/>
    <m/>
    <m/>
    <m/>
    <m/>
    <m/>
    <m/>
    <m/>
    <m/>
    <m/>
  </r>
  <r>
    <s v="SAP201519265"/>
    <s v="     "/>
    <n v="42035"/>
    <s v="1/31"/>
    <x v="0"/>
    <m/>
    <s v="5"/>
    <n v="1"/>
    <s v="1"/>
    <x v="2"/>
    <n v="42033"/>
    <m/>
    <s v="Crossarm replaced due to pole fire; failed line recloser 34456"/>
    <s v="     "/>
    <s v="SAP"/>
    <n v="44580"/>
    <s v="Y"/>
    <x v="0"/>
    <s v="1169771"/>
    <s v="15-0007947"/>
    <m/>
    <s v="T003315464"/>
    <n v="110014032"/>
    <m/>
    <s v="     "/>
    <x v="0"/>
    <s v="PG&amp;E"/>
    <m/>
    <m/>
    <m/>
    <s v="D"/>
    <m/>
    <s v="Structure-PG&amp;E only"/>
    <m/>
    <s v="Equipment - PG&amp;E"/>
    <s v="34.j. Recloser damage or failure"/>
    <s v="Equipment - PG&amp;E"/>
    <s v="Recloser failure"/>
    <s v="Recloser failure"/>
    <s v="Recloser"/>
    <m/>
    <m/>
    <s v="Line to Line"/>
    <s v="No"/>
    <s v="Overhead"/>
    <x v="0"/>
    <s v="Recloser"/>
    <m/>
    <s v="100758334"/>
    <s v="     "/>
    <s v="Non-HFTD"/>
    <x v="0"/>
    <m/>
    <m/>
    <n v="36.590600000000002"/>
    <n v="-119.82599999999999"/>
    <s v="Fresno"/>
    <s v="CARUTHERS-1104"/>
    <m/>
    <m/>
    <s v="CARUTHERS 110434456"/>
    <x v="0"/>
    <m/>
    <m/>
    <m/>
    <m/>
    <s v="No"/>
    <m/>
    <m/>
    <m/>
    <m/>
    <m/>
    <m/>
    <m/>
    <s v="N"/>
    <s v="N"/>
    <m/>
    <m/>
    <s v="     "/>
    <m/>
    <m/>
    <m/>
    <m/>
    <m/>
    <m/>
    <m/>
    <m/>
    <m/>
    <m/>
    <m/>
    <m/>
    <m/>
    <m/>
    <m/>
    <m/>
    <m/>
    <m/>
    <m/>
  </r>
  <r>
    <s v="MIA201912616"/>
    <s v="     "/>
    <n v="43496"/>
    <s v="1/31"/>
    <x v="0"/>
    <n v="0.79212962962962963"/>
    <s v="5"/>
    <n v="1"/>
    <s v="1"/>
    <x v="3"/>
    <n v="43496"/>
    <n v="0.79166666666666663"/>
    <s v="Pole fire"/>
    <s v="     "/>
    <s v="FAS"/>
    <n v="44244"/>
    <s v="Y"/>
    <x v="0"/>
    <m/>
    <s v="N/A"/>
    <m/>
    <s v="T004533309"/>
    <n v="115774829"/>
    <m/>
    <s v="     "/>
    <x v="0"/>
    <s v="PG&amp;E"/>
    <m/>
    <m/>
    <m/>
    <s v="D"/>
    <m/>
    <s v="Unknown"/>
    <m/>
    <s v="Equipment - PG&amp;E"/>
    <s v="34.f. Pole damage or failure"/>
    <s v="Equipment - PG&amp;E"/>
    <s v="All types of equipment / facility failure"/>
    <s v="Pole failure"/>
    <s v="Other"/>
    <m/>
    <m/>
    <m/>
    <s v="No"/>
    <s v="Overhead"/>
    <x v="0"/>
    <m/>
    <m/>
    <s v="100179778"/>
    <s v="     "/>
    <s v="Non-HFTD"/>
    <x v="0"/>
    <m/>
    <m/>
    <n v="35.505200000000002"/>
    <n v="-119.276"/>
    <s v="Kern"/>
    <s v="SHAFTER-1104"/>
    <s v="253651104"/>
    <n v="11000"/>
    <m/>
    <x v="0"/>
    <m/>
    <s v="Urban"/>
    <m/>
    <m/>
    <s v="No"/>
    <m/>
    <m/>
    <m/>
    <m/>
    <m/>
    <m/>
    <m/>
    <s v="N"/>
    <s v="N"/>
    <m/>
    <m/>
    <s v="     "/>
    <m/>
    <m/>
    <m/>
    <m/>
    <m/>
    <m/>
    <m/>
    <m/>
    <m/>
    <m/>
    <m/>
    <m/>
    <m/>
    <m/>
    <m/>
    <m/>
    <m/>
    <m/>
    <m/>
  </r>
  <r>
    <s v="MIA20199614"/>
    <s v="     "/>
    <n v="43496"/>
    <s v="1/31"/>
    <x v="0"/>
    <n v="0.78273148148148153"/>
    <s v="5"/>
    <n v="1"/>
    <s v="1"/>
    <x v="3"/>
    <n v="43496"/>
    <n v="0.78263888888888888"/>
    <s v="Replace PT on, existing PT burnt and arcing"/>
    <s v="     "/>
    <s v="FAS"/>
    <n v="44244"/>
    <s v="Y"/>
    <x v="0"/>
    <m/>
    <s v="N/A"/>
    <m/>
    <s v="T004533303"/>
    <n v="115774871"/>
    <m/>
    <s v="     "/>
    <x v="0"/>
    <s v="PG&amp;E"/>
    <m/>
    <m/>
    <m/>
    <s v="D"/>
    <m/>
    <s v="No Fire"/>
    <m/>
    <s v="Equipment - PG&amp;E"/>
    <s v="34.j. Recloser damage or failure"/>
    <s v="Equipment - PG&amp;E"/>
    <s v="All types of equipment / facility failure"/>
    <s v="Recloser failure"/>
    <s v="Recloser"/>
    <m/>
    <m/>
    <m/>
    <s v="Yes"/>
    <s v="Overhead"/>
    <x v="0"/>
    <m/>
    <m/>
    <s v="4718"/>
    <s v="     "/>
    <s v="Non-HFTD"/>
    <x v="0"/>
    <m/>
    <m/>
    <n v="35.2864"/>
    <n v="-119.039"/>
    <s v="Kern"/>
    <s v="STOCKDALE-2109"/>
    <s v="254072109"/>
    <n v="21000"/>
    <m/>
    <x v="0"/>
    <m/>
    <s v="Urban"/>
    <m/>
    <m/>
    <s v="No"/>
    <m/>
    <m/>
    <m/>
    <m/>
    <m/>
    <m/>
    <m/>
    <s v="N"/>
    <s v="N"/>
    <m/>
    <m/>
    <s v="     "/>
    <m/>
    <m/>
    <m/>
    <m/>
    <m/>
    <m/>
    <m/>
    <m/>
    <m/>
    <m/>
    <m/>
    <m/>
    <m/>
    <m/>
    <m/>
    <m/>
    <m/>
    <m/>
    <m/>
  </r>
  <r>
    <s v="20200070"/>
    <s v="     "/>
    <n v="43861"/>
    <s v="1/31"/>
    <x v="0"/>
    <n v="0.67361111111111116"/>
    <s v="5"/>
    <n v="1"/>
    <s v="1"/>
    <x v="4"/>
    <n v="43861"/>
    <n v="0.68819444444444444"/>
    <s v="On January 31, 2020 at 1610 hours, a PG&amp;E troubleman was dispatched to the Brunswick 1104 12kV Distribution Circuit on Dorsey Dr in Grass Valley in response to an outage. Initial analysis indicates an equipment failure caused the ignition. The ensuing fire was under one meter in size and Grass Valley Fire Department was on site. A PG&amp;E crew replaced all three primary cables and rebulit riser combo crossarm on February 1, 2020."/>
    <s v="     "/>
    <s v="FAS"/>
    <m/>
    <s v="N"/>
    <x v="0"/>
    <m/>
    <s v="20-0016061"/>
    <m/>
    <s v="T004881932"/>
    <n v="118487203"/>
    <m/>
    <s v="     "/>
    <x v="0"/>
    <s v="PG&amp;E"/>
    <m/>
    <s v="Other"/>
    <m/>
    <s v="D"/>
    <s v="D"/>
    <s v="&lt;3 meters of linear travel"/>
    <m/>
    <s v="Equipment - PG&amp;E"/>
    <s v="34.o. Other"/>
    <s v="Equipment - PG&amp;E"/>
    <s v="All types of equipment / facility failure"/>
    <s v="Riser Failure"/>
    <s v="Riser"/>
    <m/>
    <m/>
    <s v="Line to Line"/>
    <m/>
    <s v="Overhead"/>
    <x v="3"/>
    <s v="riser"/>
    <s v="crossarm"/>
    <s v="Circuit ID: 152481104"/>
    <s v="     "/>
    <s v="Non-HFTD"/>
    <x v="0"/>
    <n v="330"/>
    <m/>
    <n v="39.231099999999998"/>
    <n v="-121.044"/>
    <s v="Nevada"/>
    <s v="BRUNSWICK-1104"/>
    <m/>
    <n v="12000"/>
    <s v="BRUNSWICK 1104CB"/>
    <x v="0"/>
    <s v="Grass Valley FD"/>
    <s v="Urban"/>
    <m/>
    <m/>
    <s v="No"/>
    <m/>
    <m/>
    <m/>
    <m/>
    <m/>
    <m/>
    <m/>
    <s v="N"/>
    <s v="N"/>
    <m/>
    <m/>
    <s v="     "/>
    <m/>
    <m/>
    <m/>
    <m/>
    <m/>
    <m/>
    <m/>
    <m/>
    <m/>
    <m/>
    <m/>
    <m/>
    <m/>
    <m/>
    <m/>
    <m/>
    <m/>
    <m/>
    <m/>
  </r>
  <r>
    <s v="20210233"/>
    <s v="     "/>
    <n v="44227"/>
    <s v="1/31"/>
    <x v="0"/>
    <n v="0.75763888888888886"/>
    <s v="6"/>
    <n v="1"/>
    <s v="1"/>
    <x v="5"/>
    <n v="44227"/>
    <m/>
    <s v="L7SF: 1004 EUNICE CRT in Woodland; fire happened; CHANCE CLAMP FAILING ON OVER ARM JUMPER AT SLACK SPAN; cause listed as equipment failure in SAP doc"/>
    <s v="     "/>
    <s v="FAS"/>
    <m/>
    <s v="Y"/>
    <x v="0"/>
    <m/>
    <m/>
    <m/>
    <s v="T005204889"/>
    <n v="120483000"/>
    <m/>
    <s v="     "/>
    <x v="0"/>
    <s v="PG&amp;E"/>
    <m/>
    <s v="Other"/>
    <s v="Transformer"/>
    <s v="D"/>
    <s v="D"/>
    <s v="&lt;3 meters of linear travel"/>
    <s v="Burning at chance clamp."/>
    <s v="Equipment - PG&amp;E"/>
    <s v="34.m. Connection device damage or failure"/>
    <s v="Equipment - PG&amp;E"/>
    <s v="All types of equipment / facility failure"/>
    <s v="Splice/Clamp/Connector"/>
    <s v="Splice/Clamp/Connector"/>
    <m/>
    <m/>
    <m/>
    <s v="Y"/>
    <s v="Overhead"/>
    <x v="3"/>
    <s v="Splice/Clamp/Connector"/>
    <s v="Conductor, wire, chance clamp"/>
    <s v="101655824"/>
    <s v="     "/>
    <s v="Non-HFTD"/>
    <x v="0"/>
    <m/>
    <m/>
    <n v="38.668500000000002"/>
    <n v="-121.783"/>
    <s v="Yolo"/>
    <s v="WOODLAND-1107"/>
    <m/>
    <n v="12000"/>
    <m/>
    <x v="0"/>
    <s v="Off duty firefighter"/>
    <s v="Urban"/>
    <m/>
    <m/>
    <s v="No"/>
    <m/>
    <m/>
    <m/>
    <m/>
    <m/>
    <m/>
    <m/>
    <s v="N"/>
    <s v="N"/>
    <m/>
    <m/>
    <s v="     "/>
    <m/>
    <m/>
    <m/>
    <m/>
    <m/>
    <m/>
    <m/>
    <m/>
    <m/>
    <m/>
    <m/>
    <m/>
    <m/>
    <m/>
    <m/>
    <m/>
    <m/>
    <m/>
    <m/>
  </r>
  <r>
    <s v="20210227"/>
    <s v="     "/>
    <n v="44227"/>
    <s v="1/31"/>
    <x v="0"/>
    <n v="0.47499999999999998"/>
    <s v="6"/>
    <n v="1"/>
    <s v="1"/>
    <x v="5"/>
    <n v="44227"/>
    <m/>
    <s v="3/12 Tman; Fire at the pole, repaired burned service"/>
    <s v="     "/>
    <s v="FAS"/>
    <m/>
    <s v="Y"/>
    <x v="0"/>
    <m/>
    <m/>
    <m/>
    <s v="T005204450"/>
    <m/>
    <m/>
    <s v="     "/>
    <x v="0"/>
    <s v="PG&amp;E"/>
    <m/>
    <s v="Other"/>
    <s v="Pole "/>
    <s v="D"/>
    <s v="D"/>
    <s v="&lt;3 meters of linear travel"/>
    <m/>
    <s v="Unknown"/>
    <s v="40.a. Unknown"/>
    <s v="Unknown"/>
    <s v="All types of equipment / facility failure"/>
    <s v="Equipment failure - Other"/>
    <m/>
    <m/>
    <m/>
    <m/>
    <s v="N"/>
    <s v="Overhead"/>
    <x v="1"/>
    <s v="Pole"/>
    <s v="Pole"/>
    <s v="182221101"/>
    <s v="     "/>
    <s v="Non-HFTD"/>
    <x v="0"/>
    <m/>
    <m/>
    <n v="36.6053"/>
    <n v="-121.839"/>
    <s v="Monterey"/>
    <s v="DEL-MONTE-1101"/>
    <m/>
    <n v="12000"/>
    <s v="N/A"/>
    <x v="0"/>
    <s v="Unknown"/>
    <s v="Urban"/>
    <m/>
    <m/>
    <s v="No"/>
    <m/>
    <m/>
    <m/>
    <m/>
    <m/>
    <m/>
    <m/>
    <s v="N"/>
    <s v="N"/>
    <m/>
    <m/>
    <s v="     "/>
    <m/>
    <m/>
    <m/>
    <m/>
    <m/>
    <m/>
    <m/>
    <m/>
    <m/>
    <m/>
    <m/>
    <m/>
    <m/>
    <m/>
    <m/>
    <m/>
    <m/>
    <m/>
    <m/>
  </r>
  <r>
    <s v="MIA20191240"/>
    <s v="     "/>
    <n v="43469"/>
    <s v="1/4"/>
    <x v="0"/>
    <n v="0.55896990740740737"/>
    <s v="1"/>
    <n v="1"/>
    <s v="1"/>
    <x v="3"/>
    <m/>
    <m/>
    <s v="POLE FIRE/ PER TULARE FD/ INC#19-112"/>
    <s v="     "/>
    <s v="FAS"/>
    <n v="44250"/>
    <s v="Y"/>
    <x v="0"/>
    <m/>
    <s v="N/A"/>
    <m/>
    <s v="6701081"/>
    <n v="115643980"/>
    <m/>
    <s v="     "/>
    <x v="1"/>
    <s v="PG&amp;E"/>
    <m/>
    <m/>
    <m/>
    <s v="D"/>
    <m/>
    <s v="&lt;3 meters of linear travel"/>
    <m/>
    <s v="Equipment - PG&amp;E"/>
    <s v="34.a. Capacitor bank damage or failure"/>
    <s v="Equipment - PG&amp;E"/>
    <s v="All types of equipment / facility failure"/>
    <s v="Capacitor bank failure"/>
    <s v="Capacitor Bank"/>
    <m/>
    <m/>
    <m/>
    <m/>
    <s v="Overhead"/>
    <x v="0"/>
    <m/>
    <m/>
    <s v="100669465"/>
    <s v="     "/>
    <s v="Non-HFTD"/>
    <x v="0"/>
    <m/>
    <m/>
    <n v="35.927799999999998"/>
    <n v="-119.432"/>
    <s v="Tulare"/>
    <s v="ALPAUGH-1104"/>
    <s v="254001104"/>
    <n v="11000"/>
    <m/>
    <x v="0"/>
    <m/>
    <s v="Agriculture"/>
    <m/>
    <m/>
    <s v="No"/>
    <m/>
    <m/>
    <m/>
    <m/>
    <m/>
    <m/>
    <m/>
    <s v="N"/>
    <s v="N"/>
    <m/>
    <m/>
    <s v="     "/>
    <m/>
    <m/>
    <m/>
    <m/>
    <m/>
    <m/>
    <m/>
    <m/>
    <m/>
    <m/>
    <m/>
    <m/>
    <m/>
    <m/>
    <m/>
    <m/>
    <m/>
    <m/>
    <m/>
  </r>
  <r>
    <s v="FAS268481"/>
    <s v="     "/>
    <n v="43469"/>
    <s v="1/4"/>
    <x v="0"/>
    <m/>
    <s v="1"/>
    <n v="1"/>
    <s v="1"/>
    <x v="3"/>
    <m/>
    <m/>
    <s v="ng capbank; utility box on fire; C0581"/>
    <s v="     "/>
    <s v="FAS"/>
    <n v="44580"/>
    <s v="Y"/>
    <x v="0"/>
    <m/>
    <s v="N/A"/>
    <m/>
    <s v="6828216"/>
    <m/>
    <m/>
    <s v="     "/>
    <x v="0"/>
    <s v="PG&amp;E"/>
    <m/>
    <m/>
    <m/>
    <s v="D"/>
    <m/>
    <s v="Structure-only"/>
    <m/>
    <s v="Equipment - PG&amp;E"/>
    <s v="34.a. Capacitor bank damage or failure"/>
    <s v="Equipment - PG&amp;E"/>
    <s v="Capacitor bank failure"/>
    <s v="Capacitor bank failure"/>
    <s v="Capacitor Bank"/>
    <m/>
    <m/>
    <m/>
    <s v="No"/>
    <s v="Underground"/>
    <x v="0"/>
    <s v="Capacitor Bank"/>
    <m/>
    <m/>
    <s v="     "/>
    <s v="Non-HFTD"/>
    <x v="0"/>
    <m/>
    <m/>
    <n v="37.479300000000002"/>
    <n v="-122.158"/>
    <s v="San Mateo"/>
    <s v="BELLE-HAVEN-1107"/>
    <m/>
    <m/>
    <m/>
    <x v="0"/>
    <s v="Menlo Park FD"/>
    <m/>
    <m/>
    <m/>
    <s v="No"/>
    <m/>
    <m/>
    <m/>
    <m/>
    <m/>
    <m/>
    <m/>
    <s v="N"/>
    <s v="N"/>
    <m/>
    <m/>
    <s v="     "/>
    <m/>
    <m/>
    <m/>
    <m/>
    <m/>
    <m/>
    <m/>
    <m/>
    <m/>
    <m/>
    <m/>
    <m/>
    <m/>
    <m/>
    <m/>
    <m/>
    <m/>
    <m/>
    <m/>
  </r>
  <r>
    <s v="20210003"/>
    <s v="     "/>
    <n v="44200"/>
    <s v="1/4"/>
    <x v="0"/>
    <n v="0.69861111111111107"/>
    <s v="2"/>
    <n v="1"/>
    <s v="1"/>
    <x v="5"/>
    <n v="44200"/>
    <m/>
    <s v="Pole top burnt down to the buck arm and appears the ignition was caused by tracking due to rain. The fire was limited to PG&amp;E assets."/>
    <s v="     "/>
    <s v="FAS"/>
    <m/>
    <s v="N"/>
    <x v="0"/>
    <m/>
    <s v="21-0004918"/>
    <m/>
    <s v="T005159755, T005159772, T005159756, T005159750"/>
    <n v="120257000"/>
    <m/>
    <s v="     "/>
    <x v="0"/>
    <s v="PG&amp;E"/>
    <m/>
    <s v="Other"/>
    <s v="Pole "/>
    <s v="D"/>
    <s v="D"/>
    <s v="Structure-PG&amp;E only"/>
    <m/>
    <s v="Contamination"/>
    <s v="36.a. Contamination"/>
    <s v="Equipment - PG&amp;E"/>
    <s v="Contamination"/>
    <s v="Tracking"/>
    <m/>
    <m/>
    <m/>
    <s v="Multi-Fault,Force Out"/>
    <s v="N"/>
    <s v="Overhead"/>
    <x v="3"/>
    <s v="Insulator"/>
    <s v="Crossarm, Insulators, Tie Wire, Conductor - Primary"/>
    <s v="101583568"/>
    <s v="     "/>
    <s v="Non-HFTD"/>
    <x v="0"/>
    <m/>
    <m/>
    <n v="38.288200000000003"/>
    <n v="-121.586"/>
    <s v="Sacramento"/>
    <s v="GRAND-ISLAND-2227"/>
    <m/>
    <n v="21000"/>
    <m/>
    <x v="0"/>
    <s v="Self Extinguished"/>
    <s v="Agriculture"/>
    <m/>
    <m/>
    <s v="No"/>
    <m/>
    <m/>
    <m/>
    <m/>
    <m/>
    <m/>
    <m/>
    <s v="N"/>
    <s v="N"/>
    <m/>
    <m/>
    <s v="     "/>
    <m/>
    <m/>
    <m/>
    <m/>
    <m/>
    <m/>
    <m/>
    <m/>
    <m/>
    <m/>
    <m/>
    <m/>
    <m/>
    <m/>
    <m/>
    <m/>
    <m/>
    <m/>
    <m/>
  </r>
  <r>
    <s v="20210002"/>
    <s v="     "/>
    <n v="44200"/>
    <s v="1/4"/>
    <x v="0"/>
    <n v="0.18541666666666667"/>
    <s v="2"/>
    <n v="1"/>
    <s v="1"/>
    <x v="5"/>
    <n v="44200"/>
    <m/>
    <s v="The igniton was limited to PG&amp;E assets and looks to be attributable to tracking due to light rain mixed with contaminated insulator. The responding troubleman confirmed the ignition was limited to the pole and was likely caused by tracking from the insulator. "/>
    <s v="     "/>
    <s v="FAS"/>
    <m/>
    <s v="N"/>
    <x v="0"/>
    <m/>
    <s v="21-0004509"/>
    <m/>
    <s v="T005158878"/>
    <n v="120253000"/>
    <m/>
    <s v="     "/>
    <x v="0"/>
    <s v="PG&amp;E"/>
    <m/>
    <s v="Other"/>
    <s v="Pole "/>
    <s v="D"/>
    <s v="D"/>
    <s v="&lt;3 meters of linear travel"/>
    <s v="POLE TOP ONLY"/>
    <s v="Contamination"/>
    <s v="36.a. Contamination"/>
    <s v="Equipment - PG&amp;E"/>
    <s v="Contamination"/>
    <s v="Tracking"/>
    <m/>
    <m/>
    <m/>
    <s v="Force Out,None"/>
    <s v="N"/>
    <s v="Overhead"/>
    <x v="1"/>
    <s v="Insulator"/>
    <s v="pole, crossarm, transformer"/>
    <s v="152011104"/>
    <s v="     "/>
    <s v="Non-HFTD"/>
    <x v="0"/>
    <m/>
    <m/>
    <n v="39.147300000000001"/>
    <n v="-121.584"/>
    <s v="Yuba"/>
    <s v="MARYSVILLE-1104"/>
    <m/>
    <n v="12000"/>
    <s v="N/A"/>
    <x v="0"/>
    <s v="Employee"/>
    <s v="Urban"/>
    <m/>
    <m/>
    <s v="No"/>
    <m/>
    <m/>
    <m/>
    <m/>
    <m/>
    <m/>
    <m/>
    <s v="N"/>
    <s v="N"/>
    <m/>
    <m/>
    <s v="     "/>
    <m/>
    <m/>
    <m/>
    <m/>
    <m/>
    <m/>
    <m/>
    <m/>
    <m/>
    <m/>
    <m/>
    <m/>
    <m/>
    <m/>
    <m/>
    <m/>
    <m/>
    <m/>
    <m/>
  </r>
  <r>
    <s v="MIA20179915"/>
    <s v="     "/>
    <n v="42740"/>
    <s v="1/5"/>
    <x v="0"/>
    <n v="0.61474537037037036"/>
    <s v="1"/>
    <n v="1"/>
    <s v="1"/>
    <x v="0"/>
    <n v="42740"/>
    <n v="0.61458333333333337"/>
    <s v="KRJ7 - Cap bank failure, pole fire contained to PGE assets. Unable to locate EC tag, using best judgement on cap bank location."/>
    <s v="     "/>
    <s v="FAS"/>
    <n v="44250"/>
    <s v="Y"/>
    <x v="0"/>
    <m/>
    <s v="N/A"/>
    <m/>
    <s v="T003859570"/>
    <m/>
    <m/>
    <s v="     "/>
    <x v="0"/>
    <s v="PG&amp;E"/>
    <m/>
    <m/>
    <m/>
    <s v="D"/>
    <m/>
    <s v="Structure-PG&amp;E only"/>
    <m/>
    <s v="Equipment - PG&amp;E"/>
    <s v="34.a. Capacitor bank damage or failure"/>
    <s v="Equipment - PG&amp;E"/>
    <s v="All types of equipment / facility failure"/>
    <s v="Capacitor bank failure"/>
    <s v="Capacitor Bank"/>
    <m/>
    <m/>
    <m/>
    <s v="Yes"/>
    <s v="Overhead"/>
    <x v="0"/>
    <m/>
    <m/>
    <s v="TS527"/>
    <s v="     "/>
    <s v="Non-HFTD"/>
    <x v="0"/>
    <m/>
    <m/>
    <n v="37.819899999999997"/>
    <n v="-122.29300000000001"/>
    <s v="Alameda"/>
    <s v="OAKLAND-C-1134"/>
    <m/>
    <n v="11000"/>
    <m/>
    <x v="0"/>
    <m/>
    <s v="Urban"/>
    <m/>
    <m/>
    <s v="No"/>
    <m/>
    <m/>
    <m/>
    <m/>
    <m/>
    <m/>
    <m/>
    <s v="N"/>
    <s v="N"/>
    <m/>
    <m/>
    <s v="     "/>
    <m/>
    <m/>
    <m/>
    <m/>
    <m/>
    <m/>
    <m/>
    <m/>
    <m/>
    <m/>
    <m/>
    <m/>
    <m/>
    <m/>
    <m/>
    <m/>
    <m/>
    <m/>
    <m/>
  </r>
  <r>
    <s v="SAP201810024"/>
    <s v="     "/>
    <n v="43105"/>
    <s v="1/5"/>
    <x v="0"/>
    <m/>
    <s v="1"/>
    <n v="1"/>
    <s v="1"/>
    <x v="1"/>
    <n v="43103"/>
    <m/>
    <s v="pole fire; failed transformer"/>
    <s v="     "/>
    <s v="SAP"/>
    <n v="44580"/>
    <s v="Y"/>
    <x v="0"/>
    <s v="1471"/>
    <s v="18-0003381"/>
    <m/>
    <s v="T004225647"/>
    <n v="114152680"/>
    <m/>
    <s v="     "/>
    <x v="0"/>
    <s v="PG&amp;E"/>
    <m/>
    <m/>
    <m/>
    <s v="D"/>
    <m/>
    <s v="Structure-PG&amp;E only"/>
    <m/>
    <s v="Equipment - PG&amp;E"/>
    <s v="34.n. Transformer damage or failure"/>
    <s v="Equipment - PG&amp;E"/>
    <s v="Transformer failure"/>
    <s v="Transformer failure"/>
    <s v="Transformer"/>
    <m/>
    <m/>
    <s v="None"/>
    <s v="No"/>
    <s v="Overhead"/>
    <x v="0"/>
    <s v="Transformer"/>
    <m/>
    <s v="102052885"/>
    <s v="     "/>
    <s v="Non-HFTD"/>
    <x v="0"/>
    <m/>
    <m/>
    <n v="37.609099999999998"/>
    <n v="-121.325"/>
    <s v="San Joaquin"/>
    <s v="WESTLEY-1101"/>
    <m/>
    <m/>
    <s v="WESTLEY 110111730"/>
    <x v="0"/>
    <m/>
    <m/>
    <m/>
    <m/>
    <s v="No"/>
    <m/>
    <m/>
    <m/>
    <m/>
    <m/>
    <m/>
    <m/>
    <s v="N"/>
    <s v="N"/>
    <m/>
    <m/>
    <s v="     "/>
    <m/>
    <m/>
    <m/>
    <m/>
    <m/>
    <m/>
    <m/>
    <m/>
    <m/>
    <m/>
    <m/>
    <m/>
    <m/>
    <m/>
    <m/>
    <m/>
    <m/>
    <m/>
    <m/>
  </r>
  <r>
    <s v="20210008"/>
    <s v="     "/>
    <n v="44201"/>
    <s v="1/5"/>
    <x v="0"/>
    <n v="0.8041666666666667"/>
    <s v="2"/>
    <n v="1"/>
    <s v="1"/>
    <x v="5"/>
    <n v="44201"/>
    <m/>
    <s v="Underground conductor failure resulted in a fire at manhole 1651 and splice box on corner of Mission and Jesse. The ensuing fire was limited to PG&amp;E assets and was self extinguished."/>
    <s v="     "/>
    <s v="FAS"/>
    <m/>
    <s v="N"/>
    <x v="0"/>
    <m/>
    <m/>
    <m/>
    <s v="T005160674"/>
    <n v="120262000"/>
    <m/>
    <s v="     "/>
    <x v="0"/>
    <s v="PG&amp;E"/>
    <m/>
    <s v="Other"/>
    <s v="splice box"/>
    <s v="D"/>
    <s v="D"/>
    <s v="Structure-only"/>
    <m/>
    <s v="Equipment - PG&amp;E"/>
    <s v="34.o. Other"/>
    <s v="Equipment - PG&amp;E"/>
    <s v="All types of equipment / facility failure"/>
    <s v="Underground Splice"/>
    <s v="Conductor - Underground Service"/>
    <m/>
    <m/>
    <m/>
    <s v="N"/>
    <s v="Subsurface"/>
    <x v="1"/>
    <s v="Conductor - Underground Service"/>
    <s v="Non fuseable limiters, ground service, 10' steel duct"/>
    <m/>
    <s v="     "/>
    <s v="Non-HFTD"/>
    <x v="0"/>
    <m/>
    <m/>
    <n v="37.783299999999997"/>
    <n v="-122.40600000000001"/>
    <s v="San Francisco"/>
    <s v="MISSION-(X)-1153"/>
    <m/>
    <n v="12000"/>
    <s v="N/A"/>
    <x v="0"/>
    <s v="Self Extinguished"/>
    <s v="Urban"/>
    <m/>
    <m/>
    <s v="No"/>
    <m/>
    <m/>
    <m/>
    <m/>
    <m/>
    <m/>
    <m/>
    <s v="N"/>
    <s v="N"/>
    <m/>
    <m/>
    <s v="     "/>
    <m/>
    <m/>
    <m/>
    <m/>
    <m/>
    <m/>
    <m/>
    <m/>
    <m/>
    <m/>
    <m/>
    <m/>
    <m/>
    <m/>
    <m/>
    <m/>
    <m/>
    <m/>
    <m/>
  </r>
  <r>
    <s v="MIA20168922"/>
    <s v="     "/>
    <n v="42375"/>
    <s v="1/6"/>
    <x v="0"/>
    <n v="0.37715277777777778"/>
    <s v="2"/>
    <n v="1"/>
    <s v="1"/>
    <x v="6"/>
    <n v="42375"/>
    <n v="0.37708333333333333"/>
    <s v="Pole burned/ flashed. Pole fire, made safe, called for repairs. Unknown who extinguished. "/>
    <s v="     "/>
    <s v="FAS"/>
    <n v="44250"/>
    <s v="Y"/>
    <x v="0"/>
    <s v="1378386"/>
    <s v="16-0003373"/>
    <m/>
    <s v="T003577267"/>
    <n v="111161962"/>
    <m/>
    <s v="     "/>
    <x v="0"/>
    <s v="PG&amp;E"/>
    <m/>
    <m/>
    <m/>
    <s v="D"/>
    <m/>
    <s v="Structure-PG&amp;E only"/>
    <m/>
    <s v="Equipment - PG&amp;E"/>
    <s v="34.o. Other"/>
    <s v="Equipment - PG&amp;E"/>
    <s v="All types of equipment / facility failure"/>
    <s v="Equipment failure - Other"/>
    <s v="Pole"/>
    <m/>
    <m/>
    <s v="Three Phase Fault"/>
    <s v="No"/>
    <s v="Overhead"/>
    <x v="0"/>
    <m/>
    <m/>
    <s v="101093978"/>
    <s v="     "/>
    <s v="Non-HFTD"/>
    <x v="0"/>
    <m/>
    <m/>
    <n v="36.865099999999998"/>
    <n v="-120.27500000000001"/>
    <s v="Madera"/>
    <s v="NEWHALL-1109"/>
    <s v="254461109"/>
    <n v="11000"/>
    <s v="NEWHALL 110912150"/>
    <x v="0"/>
    <m/>
    <s v="Highly Rural"/>
    <m/>
    <m/>
    <s v="No"/>
    <m/>
    <m/>
    <m/>
    <m/>
    <m/>
    <m/>
    <m/>
    <s v="N"/>
    <s v="N"/>
    <m/>
    <m/>
    <s v="     "/>
    <m/>
    <m/>
    <m/>
    <m/>
    <m/>
    <m/>
    <m/>
    <m/>
    <m/>
    <m/>
    <m/>
    <m/>
    <m/>
    <m/>
    <m/>
    <m/>
    <m/>
    <m/>
    <m/>
  </r>
  <r>
    <s v="SAP201713076"/>
    <s v="     "/>
    <n v="42741"/>
    <s v="1/6"/>
    <x v="0"/>
    <m/>
    <s v="1"/>
    <n v="1"/>
    <s v="1"/>
    <x v="0"/>
    <n v="42739"/>
    <m/>
    <s v="Pole replaced due to pole fire"/>
    <s v="     "/>
    <s v="SAP"/>
    <n v="44580"/>
    <s v="Y"/>
    <x v="0"/>
    <s v="1617927"/>
    <s v="17-0003514"/>
    <m/>
    <s v="T003857187"/>
    <n v="112453900"/>
    <m/>
    <s v="     "/>
    <x v="0"/>
    <s v="PG&amp;E"/>
    <m/>
    <m/>
    <m/>
    <s v="D"/>
    <m/>
    <s v="Structure-PG&amp;E only"/>
    <m/>
    <s v="Contamination"/>
    <s v="36.a. Contamination"/>
    <s v="Equipment - PG&amp;E"/>
    <s v="Contamination"/>
    <s v="Contamination"/>
    <m/>
    <m/>
    <m/>
    <s v="Line to Line"/>
    <s v="No"/>
    <s v="Overhead"/>
    <x v="0"/>
    <s v="Pole"/>
    <m/>
    <s v="100818344"/>
    <s v="     "/>
    <s v="Non-HFTD"/>
    <x v="0"/>
    <m/>
    <m/>
    <n v="36.491100000000003"/>
    <n v="-119.63200000000001"/>
    <s v="Fresno"/>
    <s v="KINGSBURG-1116"/>
    <m/>
    <m/>
    <s v="KINGSBURG 1116CB"/>
    <x v="0"/>
    <m/>
    <m/>
    <m/>
    <m/>
    <s v="No"/>
    <m/>
    <m/>
    <m/>
    <m/>
    <m/>
    <m/>
    <m/>
    <s v="N"/>
    <s v="N"/>
    <m/>
    <m/>
    <s v="     "/>
    <m/>
    <m/>
    <m/>
    <m/>
    <m/>
    <m/>
    <m/>
    <m/>
    <m/>
    <m/>
    <m/>
    <m/>
    <m/>
    <m/>
    <m/>
    <m/>
    <m/>
    <m/>
    <m/>
  </r>
  <r>
    <s v="MIA20188131"/>
    <s v="     "/>
    <n v="43106"/>
    <s v="1/6"/>
    <x v="0"/>
    <n v="6.834490740740741E-2"/>
    <s v="1"/>
    <n v="1"/>
    <s v="1"/>
    <x v="1"/>
    <n v="43106"/>
    <n v="6.805555555555555E-2"/>
    <s v="FAS states a transformer fire occurred and also set the pole on fire. "/>
    <s v="     "/>
    <s v="FAS"/>
    <n v="44250"/>
    <s v="Y"/>
    <x v="0"/>
    <s v="3032"/>
    <s v="18-0003966"/>
    <m/>
    <s v="T004227415"/>
    <n v="114159092"/>
    <m/>
    <s v="     "/>
    <x v="0"/>
    <s v="PG&amp;E"/>
    <m/>
    <m/>
    <m/>
    <s v="D"/>
    <m/>
    <s v="Structure-PG&amp;E only"/>
    <m/>
    <s v="Equipment - PG&amp;E"/>
    <s v="34.n. Transformer damage or failure"/>
    <s v="Equipment - PG&amp;E"/>
    <s v="All types of equipment / facility failure"/>
    <s v="Transformer failure"/>
    <s v="Transformer"/>
    <m/>
    <m/>
    <s v="Line to Ground"/>
    <s v="Yes"/>
    <s v="Overhead"/>
    <x v="0"/>
    <m/>
    <m/>
    <s v="3.14E+11"/>
    <s v="     "/>
    <s v="Non-HFTD"/>
    <x v="0"/>
    <m/>
    <m/>
    <n v="37.7607"/>
    <n v="-122.407"/>
    <s v="San Francisco"/>
    <s v="POTRERO-PP-(A)-1110"/>
    <m/>
    <n v="11000"/>
    <s v="POTRERO PP (A) 1110CB"/>
    <x v="0"/>
    <s v="San Francisco Fire Department"/>
    <s v="Urban"/>
    <m/>
    <m/>
    <s v="No"/>
    <m/>
    <m/>
    <m/>
    <m/>
    <m/>
    <m/>
    <m/>
    <s v="N"/>
    <s v="N"/>
    <m/>
    <m/>
    <s v="     "/>
    <m/>
    <m/>
    <m/>
    <m/>
    <m/>
    <m/>
    <m/>
    <m/>
    <m/>
    <m/>
    <m/>
    <m/>
    <m/>
    <m/>
    <m/>
    <m/>
    <m/>
    <m/>
    <m/>
  </r>
  <r>
    <s v="SAP201810011"/>
    <s v="     "/>
    <n v="43106"/>
    <s v="1/6"/>
    <x v="0"/>
    <m/>
    <s v="1"/>
    <n v="1"/>
    <s v="1"/>
    <x v="1"/>
    <n v="43104"/>
    <m/>
    <s v="10th and Xavier in Corcoran; pole burned; transformer laying on ground and on fire; 8776F"/>
    <s v="     "/>
    <s v="SAP"/>
    <n v="44580"/>
    <s v="Y"/>
    <x v="0"/>
    <s v="2249"/>
    <s v="18-0003718"/>
    <m/>
    <s v="T004226572"/>
    <n v="114154960"/>
    <m/>
    <s v="     "/>
    <x v="0"/>
    <s v="PG&amp;E"/>
    <m/>
    <m/>
    <m/>
    <s v="D"/>
    <m/>
    <s v="Structure-PG&amp;E only"/>
    <m/>
    <s v="Equipment - PG&amp;E"/>
    <s v="34.c. Fuse damage or failure"/>
    <s v="Equipment - PG&amp;E"/>
    <s v="Fuse failure - all"/>
    <s v="Fuse failure - all"/>
    <s v="Transformer"/>
    <m/>
    <m/>
    <s v="Force Out"/>
    <s v="No"/>
    <s v="Overhead"/>
    <x v="0"/>
    <s v="Transformer"/>
    <m/>
    <s v="100742243"/>
    <s v="     "/>
    <s v="Non-HFTD"/>
    <x v="0"/>
    <m/>
    <m/>
    <n v="35.848100000000002"/>
    <n v="-119.646"/>
    <s v="Kings"/>
    <s v="ANGIOLA-1103"/>
    <m/>
    <m/>
    <s v="ANGIOLA 11038140"/>
    <x v="0"/>
    <m/>
    <m/>
    <m/>
    <m/>
    <s v="No"/>
    <m/>
    <m/>
    <m/>
    <m/>
    <m/>
    <m/>
    <m/>
    <s v="N"/>
    <s v="N"/>
    <m/>
    <m/>
    <s v="     "/>
    <m/>
    <m/>
    <m/>
    <m/>
    <m/>
    <m/>
    <m/>
    <m/>
    <m/>
    <m/>
    <m/>
    <m/>
    <m/>
    <m/>
    <m/>
    <m/>
    <m/>
    <m/>
    <m/>
  </r>
  <r>
    <s v="20190004"/>
    <s v="     "/>
    <n v="43471"/>
    <s v="1/6"/>
    <x v="0"/>
    <m/>
    <s v="2"/>
    <n v="1"/>
    <s v="1"/>
    <x v="3"/>
    <n v="43471"/>
    <m/>
    <s v="Non-reportable, PG&amp;E asset only"/>
    <s v="     "/>
    <s v="FAS"/>
    <m/>
    <s v="N"/>
    <x v="0"/>
    <s v="254921"/>
    <s v="19-0004964"/>
    <m/>
    <m/>
    <n v="115633873"/>
    <m/>
    <s v="     "/>
    <x v="0"/>
    <s v="PG&amp;E"/>
    <m/>
    <m/>
    <m/>
    <s v="D"/>
    <m/>
    <s v="Structure-PG&amp;E only"/>
    <m/>
    <s v="Equipment - PG&amp;E"/>
    <s v="34.o. Other"/>
    <s v="Equipment - PG&amp;E"/>
    <m/>
    <m/>
    <s v="Circuit Breaker"/>
    <m/>
    <m/>
    <s v="Line to Ground"/>
    <m/>
    <m/>
    <x v="0"/>
    <s v="Circuit Breaker"/>
    <m/>
    <s v="08380-2100577872{1109/2}"/>
    <s v="     "/>
    <s v="Non-HFTD"/>
    <x v="0"/>
    <m/>
    <m/>
    <n v="37.386499999999998"/>
    <n v="-121.92"/>
    <s v="SANTA CLARA"/>
    <s v="TRIMBLE-1107"/>
    <m/>
    <m/>
    <s v="N/A"/>
    <x v="0"/>
    <s v="SJFD"/>
    <m/>
    <m/>
    <m/>
    <s v="No"/>
    <m/>
    <m/>
    <m/>
    <m/>
    <m/>
    <m/>
    <m/>
    <s v="N"/>
    <s v="N"/>
    <m/>
    <m/>
    <s v="     "/>
    <m/>
    <m/>
    <m/>
    <m/>
    <m/>
    <m/>
    <m/>
    <m/>
    <m/>
    <m/>
    <m/>
    <m/>
    <m/>
    <m/>
    <m/>
    <m/>
    <m/>
    <m/>
    <m/>
  </r>
  <r>
    <s v="20212378"/>
    <s v="     "/>
    <n v="44202"/>
    <s v="1/6"/>
    <x v="0"/>
    <m/>
    <s v="2"/>
    <n v="1"/>
    <s v="1"/>
    <x v="5"/>
    <n v="44200"/>
    <m/>
    <s v="11245 Byron Hwy in Byron/Knightsen; pole fire; burned crossarm and wire down"/>
    <s v="     "/>
    <s v="SAP"/>
    <m/>
    <s v="Y"/>
    <x v="0"/>
    <m/>
    <s v="21-0004810"/>
    <m/>
    <s v="T005159549, T005159555"/>
    <n v="120256000"/>
    <m/>
    <s v="     "/>
    <x v="0"/>
    <s v="PG&amp;E"/>
    <m/>
    <m/>
    <m/>
    <s v="D"/>
    <m/>
    <s v="Structure-PG&amp;E only"/>
    <m/>
    <s v="Equipment - PG&amp;E"/>
    <s v="34.h. Crossarm damage or failure"/>
    <s v="Equipment - PG&amp;E"/>
    <s v="All types of equipment / facility failure"/>
    <s v="Crossarm failure"/>
    <s v="Pole"/>
    <m/>
    <m/>
    <s v="Line to Ground"/>
    <s v="Y"/>
    <s v="Overhead"/>
    <x v="0"/>
    <s v="Pole"/>
    <m/>
    <s v="100472204"/>
    <s v="     "/>
    <s v="Non-HFTD"/>
    <x v="0"/>
    <m/>
    <m/>
    <n v="37.968800000000002"/>
    <n v="-121.67700000000001"/>
    <s v="Contra Costa"/>
    <s v="BRENTWOOD-2112"/>
    <m/>
    <n v="21000"/>
    <m/>
    <x v="0"/>
    <s v="Unknown"/>
    <s v="Herbaceous"/>
    <m/>
    <m/>
    <s v="No"/>
    <m/>
    <m/>
    <m/>
    <m/>
    <m/>
    <m/>
    <m/>
    <s v="N"/>
    <s v="N"/>
    <m/>
    <m/>
    <s v="     "/>
    <m/>
    <m/>
    <m/>
    <m/>
    <m/>
    <m/>
    <m/>
    <m/>
    <m/>
    <m/>
    <m/>
    <m/>
    <m/>
    <m/>
    <m/>
    <m/>
    <m/>
    <m/>
    <m/>
  </r>
  <r>
    <s v="SAP20211227"/>
    <s v="     "/>
    <n v="44202"/>
    <s v="1/6"/>
    <x v="0"/>
    <m/>
    <s v="2"/>
    <n v="1"/>
    <s v="1"/>
    <x v="5"/>
    <n v="44200"/>
    <m/>
    <s v="11245 Byron Hwy in Byron/Knightsen; pole fire; burned crossarm and wire down"/>
    <s v="     "/>
    <s v="SAP"/>
    <n v="44580"/>
    <s v="Y"/>
    <x v="0"/>
    <s v="1203932"/>
    <s v="21-0004810"/>
    <m/>
    <s v="T005159549, T005159555"/>
    <n v="120255999"/>
    <m/>
    <s v="     "/>
    <x v="0"/>
    <s v="PG&amp;E"/>
    <m/>
    <m/>
    <m/>
    <s v="D"/>
    <m/>
    <s v="Structure-PG&amp;E only"/>
    <m/>
    <s v="Equipment - PG&amp;E"/>
    <s v="34.h. Crossarm damage or failure"/>
    <s v="Equipment - PG&amp;E"/>
    <s v="Crossarm failure"/>
    <s v="Crossarm failure"/>
    <s v="Pole"/>
    <m/>
    <m/>
    <s v="Line to Ground"/>
    <s v="Yes"/>
    <s v="Overhead"/>
    <x v="0"/>
    <s v="Pole"/>
    <m/>
    <s v="100472204"/>
    <s v="     "/>
    <s v="Non-HFTD"/>
    <x v="0"/>
    <m/>
    <m/>
    <n v="37.968800000000002"/>
    <n v="-121.67700000000001"/>
    <s v="Contra Costa"/>
    <s v="BRENTWOOD-2112"/>
    <m/>
    <m/>
    <m/>
    <x v="0"/>
    <m/>
    <m/>
    <m/>
    <m/>
    <s v="No"/>
    <m/>
    <m/>
    <m/>
    <m/>
    <m/>
    <m/>
    <m/>
    <s v="N"/>
    <s v="N"/>
    <m/>
    <m/>
    <s v="     "/>
    <m/>
    <m/>
    <m/>
    <m/>
    <m/>
    <m/>
    <m/>
    <m/>
    <m/>
    <m/>
    <m/>
    <m/>
    <m/>
    <m/>
    <m/>
    <m/>
    <m/>
    <m/>
    <m/>
  </r>
  <r>
    <s v="MIA20163627"/>
    <s v="     "/>
    <n v="42376"/>
    <s v="1/7"/>
    <x v="0"/>
    <n v="0.67929398148148146"/>
    <s v="2"/>
    <n v="1"/>
    <s v="1"/>
    <x v="6"/>
    <n v="42376"/>
    <n v="0.6791666666666667"/>
    <s v="There were three fires at three differant locations that happened on comm lines as result of hot leg contacting comm."/>
    <s v="     "/>
    <s v="FAS"/>
    <n v="44249"/>
    <s v="Y"/>
    <x v="0"/>
    <s v="1379841"/>
    <s v=" 16-000391"/>
    <m/>
    <s v="T003579443"/>
    <m/>
    <m/>
    <s v="     "/>
    <x v="0"/>
    <s v="PG&amp;E"/>
    <m/>
    <m/>
    <m/>
    <s v="D"/>
    <m/>
    <s v="Structure-PG&amp;E only"/>
    <m/>
    <s v="Wire-Wire Contact"/>
    <s v="35.a. Wire-to-wire contact / contamination"/>
    <s v="Wire-Wire Contact"/>
    <s v="Other"/>
    <s v="Contact from Object - Other"/>
    <m/>
    <m/>
    <m/>
    <m/>
    <s v="Yes"/>
    <s v="Overhead"/>
    <x v="0"/>
    <m/>
    <m/>
    <s v=" MTR#1005390335 "/>
    <s v="     "/>
    <s v="Non-HFTD"/>
    <x v="0"/>
    <m/>
    <m/>
    <n v="38.588099999999997"/>
    <n v="-121.511"/>
    <s v="Yolo"/>
    <s v="WEST-SACRAMENTO-1110"/>
    <s v="63131110"/>
    <n v="11000"/>
    <m/>
    <x v="0"/>
    <s v="West Sacramento fire dept"/>
    <s v="Urban"/>
    <m/>
    <m/>
    <s v="No"/>
    <m/>
    <m/>
    <m/>
    <m/>
    <m/>
    <m/>
    <m/>
    <s v="N"/>
    <s v="N"/>
    <m/>
    <m/>
    <s v="     "/>
    <m/>
    <m/>
    <m/>
    <m/>
    <m/>
    <m/>
    <m/>
    <m/>
    <m/>
    <m/>
    <m/>
    <m/>
    <m/>
    <m/>
    <m/>
    <m/>
    <m/>
    <m/>
    <m/>
  </r>
  <r>
    <s v="SAP201713065"/>
    <s v="     "/>
    <n v="42742"/>
    <s v="1/7"/>
    <x v="0"/>
    <m/>
    <s v="1"/>
    <n v="1"/>
    <s v="1"/>
    <x v="0"/>
    <n v="42740"/>
    <m/>
    <s v="pole fire; burnt crossarm; conductor lying against pole; jumper failure; 1 p/e/o 757415; meter 1004202618"/>
    <s v="     "/>
    <s v="SAP"/>
    <n v="44580"/>
    <s v="Y"/>
    <x v="0"/>
    <s v="1619691"/>
    <s v="17-0004082"/>
    <m/>
    <s v="T003859356"/>
    <n v="112457666"/>
    <m/>
    <s v="     "/>
    <x v="0"/>
    <s v="PG&amp;E"/>
    <m/>
    <m/>
    <m/>
    <s v="D"/>
    <m/>
    <s v="Structure-PG&amp;E only"/>
    <m/>
    <s v="Equipment - PG&amp;E"/>
    <s v="34.o. Other"/>
    <s v="Equipment - PG&amp;E"/>
    <s v="Other"/>
    <s v="Other"/>
    <s v="Jumper"/>
    <m/>
    <m/>
    <s v="Force Out"/>
    <s v="No"/>
    <s v="Overhead"/>
    <x v="0"/>
    <s v="Jumper"/>
    <m/>
    <s v="100698889"/>
    <s v="     "/>
    <s v="Non-HFTD"/>
    <x v="0"/>
    <m/>
    <m/>
    <n v="36.6111"/>
    <n v="-120.16"/>
    <s v="Fresno"/>
    <s v="SAN-JOAQUIN-1106"/>
    <m/>
    <m/>
    <s v="SAN JOAQUIN 110669621"/>
    <x v="0"/>
    <m/>
    <m/>
    <m/>
    <m/>
    <s v="No"/>
    <m/>
    <m/>
    <m/>
    <m/>
    <m/>
    <m/>
    <m/>
    <s v="N"/>
    <s v="N"/>
    <m/>
    <m/>
    <s v="     "/>
    <m/>
    <m/>
    <m/>
    <m/>
    <m/>
    <m/>
    <m/>
    <m/>
    <m/>
    <m/>
    <m/>
    <m/>
    <m/>
    <m/>
    <m/>
    <m/>
    <m/>
    <m/>
    <m/>
  </r>
  <r>
    <s v="MIA20197044"/>
    <s v="     "/>
    <n v="43472"/>
    <s v="1/7"/>
    <x v="0"/>
    <n v="0.10028935185185185"/>
    <s v="2"/>
    <n v="1"/>
    <s v="1"/>
    <x v="3"/>
    <n v="43472"/>
    <n v="0.1"/>
    <s v="PWR-I POLE FIRE; BROWN OUT; LOW VOLTAGE; PWR-I ARCING WIRES, POLE TO POLE; crossarm burned/flashed;  pole fire UG riser burned into isolated made ec tag for crew to replace burned Xarm and UG riser and_x000a_associated hardware"/>
    <s v="     "/>
    <s v="FAS"/>
    <n v="44250"/>
    <s v="Y"/>
    <x v="0"/>
    <s v="258484"/>
    <s v="19-0005593"/>
    <m/>
    <s v="T004502203"/>
    <n v="115647603"/>
    <m/>
    <s v="     "/>
    <x v="0"/>
    <s v="PG&amp;E"/>
    <m/>
    <m/>
    <m/>
    <s v="D"/>
    <m/>
    <s v="Structure-PG&amp;E only"/>
    <m/>
    <s v="Equipment - PG&amp;E"/>
    <s v="34.o. Other"/>
    <s v="Equipment - PG&amp;E"/>
    <s v="All types of equipment / facility failure"/>
    <s v="Riser Failure"/>
    <s v="Riser"/>
    <m/>
    <m/>
    <s v="Line to Ground"/>
    <s v="Yes"/>
    <s v="Overhead"/>
    <x v="0"/>
    <m/>
    <m/>
    <s v="100856072"/>
    <s v="     "/>
    <s v="Non-HFTD"/>
    <x v="0"/>
    <m/>
    <m/>
    <n v="36.776899999999998"/>
    <n v="-119.76300000000001"/>
    <s v="Fresno"/>
    <s v="MANCHESTER-1102"/>
    <m/>
    <n v="11000"/>
    <s v="MANCHESTER 1102CB"/>
    <x v="0"/>
    <m/>
    <s v="Urban"/>
    <m/>
    <m/>
    <s v="No"/>
    <m/>
    <m/>
    <m/>
    <m/>
    <m/>
    <m/>
    <m/>
    <s v="N"/>
    <s v="N"/>
    <m/>
    <m/>
    <s v="     "/>
    <m/>
    <m/>
    <m/>
    <m/>
    <m/>
    <m/>
    <m/>
    <m/>
    <m/>
    <m/>
    <m/>
    <m/>
    <m/>
    <m/>
    <m/>
    <m/>
    <m/>
    <m/>
    <m/>
  </r>
  <r>
    <s v="20190006"/>
    <s v="     "/>
    <n v="43472"/>
    <s v="1/7"/>
    <x v="0"/>
    <m/>
    <s v="2"/>
    <n v="1"/>
    <s v="1"/>
    <x v="3"/>
    <n v="43472"/>
    <m/>
    <s v="Wire down, pole fire. PG&amp;E asset only."/>
    <s v="     "/>
    <s v="FAS"/>
    <m/>
    <s v="N"/>
    <x v="0"/>
    <s v="259580"/>
    <s v="19-0005984"/>
    <m/>
    <m/>
    <n v="0"/>
    <m/>
    <s v="     "/>
    <x v="0"/>
    <s v="PG&amp;E"/>
    <m/>
    <m/>
    <m/>
    <s v="D"/>
    <m/>
    <s v="Structure-PG&amp;E only"/>
    <m/>
    <s v="Equipment - PG&amp;E"/>
    <s v="34.o. Other"/>
    <s v="Equipment - PG&amp;E"/>
    <m/>
    <m/>
    <s v="Line Recloser"/>
    <m/>
    <m/>
    <s v="Force Out"/>
    <m/>
    <m/>
    <x v="0"/>
    <s v="Line Recloser"/>
    <m/>
    <s v="062031106-2101028510{5842}"/>
    <s v="     "/>
    <s v="Non-HFTD"/>
    <x v="0"/>
    <m/>
    <m/>
    <n v="38.644599999999997"/>
    <n v="-121.596"/>
    <s v="YOLO"/>
    <s v="WOODLAND-1106"/>
    <m/>
    <m/>
    <s v="WOODLAND 11065842"/>
    <x v="0"/>
    <m/>
    <m/>
    <m/>
    <m/>
    <s v="No"/>
    <m/>
    <m/>
    <m/>
    <m/>
    <m/>
    <m/>
    <m/>
    <s v="N"/>
    <s v="N"/>
    <m/>
    <m/>
    <s v="     "/>
    <m/>
    <m/>
    <m/>
    <m/>
    <m/>
    <m/>
    <m/>
    <m/>
    <m/>
    <m/>
    <m/>
    <m/>
    <m/>
    <m/>
    <m/>
    <m/>
    <m/>
    <m/>
    <m/>
  </r>
  <r>
    <s v="20190005"/>
    <s v="     "/>
    <n v="43472"/>
    <s v="1/7"/>
    <x v="0"/>
    <m/>
    <s v="2"/>
    <n v="1"/>
    <s v="1"/>
    <x v="3"/>
    <n v="43472"/>
    <m/>
    <s v="Broken insulator, wire down. Fire affected PG&amp;E asset only,"/>
    <s v="     "/>
    <s v="FAS"/>
    <m/>
    <s v="N"/>
    <x v="0"/>
    <s v="258452"/>
    <s v="19-0005572"/>
    <m/>
    <m/>
    <n v="0"/>
    <m/>
    <s v="     "/>
    <x v="0"/>
    <s v="PG&amp;E"/>
    <m/>
    <m/>
    <m/>
    <s v="D"/>
    <m/>
    <s v="Structure-PG&amp;E only"/>
    <m/>
    <s v="Equipment - PG&amp;E"/>
    <s v="34.o. Other"/>
    <s v="Equipment - PG&amp;E"/>
    <m/>
    <m/>
    <s v="Line Recloser"/>
    <m/>
    <m/>
    <s v="Force Out"/>
    <m/>
    <m/>
    <x v="0"/>
    <s v="Line Recloser"/>
    <m/>
    <s v="063621107-2100905082{20212}"/>
    <s v="     "/>
    <s v="Non-HFTD"/>
    <x v="0"/>
    <m/>
    <m/>
    <n v="38.522799999999997"/>
    <n v="-121.565"/>
    <s v="YOLO"/>
    <s v="DEEPWATER-1109"/>
    <m/>
    <m/>
    <s v="DEEPWATER 110720212"/>
    <x v="0"/>
    <m/>
    <m/>
    <m/>
    <m/>
    <s v="No"/>
    <m/>
    <m/>
    <m/>
    <m/>
    <m/>
    <m/>
    <m/>
    <s v="N"/>
    <s v="N"/>
    <m/>
    <m/>
    <s v="     "/>
    <m/>
    <m/>
    <m/>
    <m/>
    <m/>
    <m/>
    <m/>
    <m/>
    <m/>
    <m/>
    <m/>
    <m/>
    <m/>
    <m/>
    <m/>
    <m/>
    <m/>
    <m/>
    <m/>
  </r>
  <r>
    <s v="SAP20211221"/>
    <s v="     "/>
    <n v="44203"/>
    <s v="1/7"/>
    <x v="0"/>
    <m/>
    <s v="2"/>
    <n v="1"/>
    <s v="1"/>
    <x v="5"/>
    <n v="44201"/>
    <m/>
    <s v="62 Beach Rd in Belvedere; T4039; transformer failed and caught fire; secondary tape melted; no fire visible after deenergizing"/>
    <s v="     "/>
    <s v="SAP"/>
    <n v="44580"/>
    <s v="Y"/>
    <x v="0"/>
    <m/>
    <s v="N/A"/>
    <m/>
    <s v="Unknown"/>
    <n v="120257841"/>
    <m/>
    <s v="     "/>
    <x v="0"/>
    <s v="PG&amp;E"/>
    <m/>
    <m/>
    <m/>
    <s v="D"/>
    <m/>
    <s v="Structure-PG&amp;E only"/>
    <m/>
    <s v="Equipment - PG&amp;E"/>
    <s v="34.n. Transformer damage or failure"/>
    <s v="Equipment - PG&amp;E"/>
    <s v="Transformer failure"/>
    <s v="Transformer failure"/>
    <s v="Transformer"/>
    <m/>
    <m/>
    <m/>
    <s v="No"/>
    <s v="Underground"/>
    <x v="0"/>
    <s v="Transformer"/>
    <m/>
    <s v="103630556"/>
    <s v="     "/>
    <s v="Non-HFTD"/>
    <x v="0"/>
    <m/>
    <m/>
    <n v="37.873199999999997"/>
    <n v="-122.46299999999999"/>
    <s v="Marin"/>
    <s v="ALTO-1121"/>
    <m/>
    <m/>
    <m/>
    <x v="0"/>
    <m/>
    <m/>
    <m/>
    <m/>
    <s v="No"/>
    <m/>
    <m/>
    <m/>
    <m/>
    <m/>
    <m/>
    <m/>
    <s v="N"/>
    <s v="N"/>
    <m/>
    <m/>
    <s v="     "/>
    <m/>
    <m/>
    <m/>
    <m/>
    <m/>
    <m/>
    <m/>
    <m/>
    <m/>
    <m/>
    <m/>
    <m/>
    <m/>
    <m/>
    <m/>
    <m/>
    <m/>
    <m/>
    <m/>
  </r>
  <r>
    <s v="20212385"/>
    <s v="     "/>
    <n v="44203"/>
    <s v="1/7"/>
    <x v="0"/>
    <m/>
    <s v="2"/>
    <n v="1"/>
    <s v="1"/>
    <x v="5"/>
    <n v="44201"/>
    <m/>
    <s v="62 Beach Rd in Belvedere; T4039; transformer failed and caught fire; secondary tape melted; no fire visible after deenergizing"/>
    <s v="     "/>
    <s v="SAP"/>
    <m/>
    <s v="Y"/>
    <x v="0"/>
    <m/>
    <m/>
    <m/>
    <s v="Unknown"/>
    <n v="120258000"/>
    <m/>
    <s v="     "/>
    <x v="0"/>
    <s v="PG&amp;E"/>
    <m/>
    <m/>
    <m/>
    <s v="D"/>
    <m/>
    <s v="Structure-PG&amp;E only"/>
    <m/>
    <s v="Equipment - PG&amp;E"/>
    <s v="34.n. Transformer damage or failure"/>
    <s v="Equipment - PG&amp;E"/>
    <s v="All types of equipment / facility failure"/>
    <s v="Transformer failure"/>
    <s v="Transformer"/>
    <m/>
    <m/>
    <m/>
    <s v="N"/>
    <s v="Underground"/>
    <x v="0"/>
    <s v="Transformer"/>
    <m/>
    <s v="103630556"/>
    <s v="     "/>
    <s v="Non-HFTD"/>
    <x v="0"/>
    <m/>
    <m/>
    <n v="37.873199999999997"/>
    <n v="-122.46299999999999"/>
    <s v="Marin"/>
    <s v="ALTO-1123"/>
    <m/>
    <n v="12000"/>
    <m/>
    <x v="0"/>
    <s v="Unknown"/>
    <s v="Urban"/>
    <m/>
    <m/>
    <s v="No"/>
    <m/>
    <m/>
    <m/>
    <m/>
    <m/>
    <m/>
    <m/>
    <s v="N"/>
    <s v="N"/>
    <m/>
    <m/>
    <s v="     "/>
    <m/>
    <m/>
    <m/>
    <m/>
    <m/>
    <m/>
    <m/>
    <m/>
    <m/>
    <m/>
    <m/>
    <m/>
    <m/>
    <m/>
    <m/>
    <m/>
    <m/>
    <m/>
    <m/>
  </r>
  <r>
    <s v="MIA20145509"/>
    <s v="     "/>
    <n v="41647"/>
    <s v="1/8"/>
    <x v="0"/>
    <n v="0.92629629629629628"/>
    <s v="2"/>
    <n v="1"/>
    <s v="1"/>
    <x v="7"/>
    <n v="41647"/>
    <n v="0.92569444444444449"/>
    <s v="N/S HWY 4 8P W/O DRAIS RD / 17750 E HIGHWAY 4 (XSTR-DREASPRIM) in Stockton; 1 SPAN 1 WIRE DOWN BRUSH FIRE; tman reports that his patrol found nothing??; line contact with tree caused fire; TMAN comments &quot;line contact with tree caused fire&quot;; assumed small "/>
    <s v="     "/>
    <s v="FAS"/>
    <n v="44265"/>
    <s v="Y"/>
    <x v="0"/>
    <s v="939224"/>
    <s v="N/A"/>
    <m/>
    <s v="T003032232"/>
    <n v="107579580"/>
    <m/>
    <s v="     "/>
    <x v="1"/>
    <s v="PG&amp;E"/>
    <m/>
    <m/>
    <m/>
    <s v="D"/>
    <m/>
    <s v="Unknown"/>
    <m/>
    <s v="Vegetation"/>
    <s v="33.a. Veg. contact"/>
    <s v="Vegetation"/>
    <s v="Contact from object"/>
    <s v="Contact - Vegetation"/>
    <m/>
    <s v="Contact - Vegetation"/>
    <s v="Conductor"/>
    <m/>
    <s v="Yes"/>
    <s v="Overhead"/>
    <x v="0"/>
    <m/>
    <m/>
    <s v="102093487"/>
    <s v="     "/>
    <s v="Non-HFTD"/>
    <x v="0"/>
    <m/>
    <m/>
    <n v="37.935499999999998"/>
    <n v="-121.089"/>
    <s v="San Joaquin"/>
    <s v="MORMON-1102"/>
    <s v="163211102"/>
    <n v="11000"/>
    <m/>
    <x v="0"/>
    <m/>
    <s v="Agriculture"/>
    <m/>
    <m/>
    <s v="No"/>
    <m/>
    <m/>
    <m/>
    <m/>
    <m/>
    <m/>
    <m/>
    <s v="N"/>
    <s v="N"/>
    <m/>
    <m/>
    <s v="     "/>
    <m/>
    <m/>
    <m/>
    <m/>
    <m/>
    <m/>
    <m/>
    <m/>
    <m/>
    <m/>
    <m/>
    <m/>
    <m/>
    <m/>
    <m/>
    <m/>
    <m/>
    <m/>
    <m/>
  </r>
  <r>
    <s v="20150001"/>
    <s v="     "/>
    <n v="42012"/>
    <s v="1/8"/>
    <x v="0"/>
    <n v="0.63749999999999996"/>
    <s v="2"/>
    <n v="1"/>
    <s v="1"/>
    <x v="2"/>
    <n v="42012"/>
    <n v="0.63749999999999996"/>
    <s v="primary U/G cable hit, fire ensued. de-energized at RCO 73253"/>
    <s v="     "/>
    <m/>
    <m/>
    <s v="N"/>
    <x v="0"/>
    <s v="1161211"/>
    <s v="15-0003437"/>
    <m/>
    <m/>
    <n v="110045301"/>
    <s v="EI150108A"/>
    <s v="     "/>
    <x v="1"/>
    <s v="PG&amp;E"/>
    <m/>
    <s v="Other"/>
    <s v="Debris"/>
    <s v="D"/>
    <m/>
    <s v="&lt;0.25"/>
    <s v="Square Feet: ; Acreage: "/>
    <s v="Contact - 3rd Party"/>
    <s v="33.d. Vehicle contact"/>
    <s v="Contact - 3rd Party"/>
    <s v="All types of equipment / facility failure"/>
    <s v="Contact - Vehicle"/>
    <m/>
    <s v="Contact - Vehicle"/>
    <s v="Conductor"/>
    <s v="Three Phase Fault"/>
    <s v="None"/>
    <s v="Subsurface"/>
    <x v="3"/>
    <s v="Conductor"/>
    <m/>
    <s v="100566657"/>
    <s v="     "/>
    <s v="Non-HFTD"/>
    <x v="0"/>
    <m/>
    <m/>
    <n v="37.366300000000003"/>
    <n v="-121.883"/>
    <s v="Santa Clara"/>
    <s v="SAN-JOSE-SUB-B-1112"/>
    <s v="82261112"/>
    <n v="12000"/>
    <s v="SAN JOSE B 1112XR280"/>
    <x v="0"/>
    <s v="SJFD"/>
    <s v="Urban"/>
    <m/>
    <m/>
    <s v="No"/>
    <m/>
    <m/>
    <m/>
    <m/>
    <m/>
    <m/>
    <m/>
    <s v="N"/>
    <s v="N"/>
    <m/>
    <m/>
    <s v="     "/>
    <m/>
    <m/>
    <m/>
    <m/>
    <m/>
    <m/>
    <m/>
    <m/>
    <m/>
    <m/>
    <m/>
    <m/>
    <m/>
    <m/>
    <m/>
    <m/>
    <m/>
    <m/>
    <m/>
  </r>
  <r>
    <s v="20190008"/>
    <s v="     "/>
    <n v="43473"/>
    <s v="1/8"/>
    <x v="0"/>
    <m/>
    <s v="2"/>
    <n v="1"/>
    <s v="1"/>
    <x v="3"/>
    <n v="43473"/>
    <m/>
    <s v="Transformer failure, PG&amp;E asset only"/>
    <s v="     "/>
    <s v="FAS"/>
    <m/>
    <s v="N"/>
    <x v="0"/>
    <s v="260666"/>
    <s v="19-0006410"/>
    <m/>
    <m/>
    <n v="115657960"/>
    <m/>
    <s v="     "/>
    <x v="0"/>
    <s v="PG&amp;E"/>
    <m/>
    <m/>
    <m/>
    <s v="D"/>
    <m/>
    <s v="Structure-PG&amp;E only"/>
    <m/>
    <s v="Equipment - PG&amp;E"/>
    <s v="34.o. Other"/>
    <s v="Equipment - PG&amp;E"/>
    <m/>
    <m/>
    <s v="Fuse"/>
    <m/>
    <m/>
    <s v="Line to Ground,Force Out"/>
    <m/>
    <m/>
    <x v="0"/>
    <s v="Fuse"/>
    <m/>
    <s v="043371105-2100894797{2624}"/>
    <s v="     "/>
    <s v="Non-HFTD"/>
    <x v="0"/>
    <m/>
    <m/>
    <n v="38.2408"/>
    <n v="-122.608"/>
    <s v="SONOMA"/>
    <s v="LAKEVILLE-1105"/>
    <m/>
    <m/>
    <s v="N/A"/>
    <x v="0"/>
    <s v="PETALUMA"/>
    <m/>
    <m/>
    <m/>
    <s v="No"/>
    <m/>
    <m/>
    <m/>
    <m/>
    <m/>
    <m/>
    <m/>
    <s v="N"/>
    <s v="N"/>
    <m/>
    <m/>
    <s v="     "/>
    <m/>
    <m/>
    <m/>
    <m/>
    <m/>
    <m/>
    <m/>
    <m/>
    <m/>
    <m/>
    <m/>
    <m/>
    <m/>
    <m/>
    <m/>
    <m/>
    <m/>
    <m/>
    <m/>
  </r>
  <r>
    <s v="MIA20170128"/>
    <s v="     "/>
    <n v="42744"/>
    <s v="1/9"/>
    <x v="0"/>
    <n v="0.73733796296296295"/>
    <s v="2"/>
    <n v="1"/>
    <s v="1"/>
    <x v="0"/>
    <n v="42744"/>
    <n v="0.7368055555555556"/>
    <s v="L7SF: 527 COLUMBUS AVE in San Francisco; fire at base of streetlight; burnt (underground) RO circuit wire; cause not listed"/>
    <s v="     "/>
    <s v="FAS"/>
    <n v="44267"/>
    <s v="Y"/>
    <x v="0"/>
    <s v="1631951"/>
    <s v="N/A"/>
    <m/>
    <s v="T003871451"/>
    <n v="112478327"/>
    <m/>
    <s v="     "/>
    <x v="0"/>
    <s v="PG&amp;E"/>
    <m/>
    <m/>
    <m/>
    <s v="D"/>
    <m/>
    <s v="&lt;3 meters of linear travel"/>
    <m/>
    <s v="Unknown"/>
    <s v="40.a. Unknown"/>
    <s v="Unknown"/>
    <s v="Other"/>
    <s v="Unknown"/>
    <m/>
    <m/>
    <m/>
    <m/>
    <s v="No"/>
    <s v="Underground"/>
    <x v="0"/>
    <m/>
    <m/>
    <s v="101813189"/>
    <s v="     "/>
    <s v="Non-HFTD"/>
    <x v="0"/>
    <m/>
    <m/>
    <n v="37.799399999999999"/>
    <n v="-122.41"/>
    <s v="San Francisco"/>
    <s v="SF-J-0406"/>
    <m/>
    <n v="4000"/>
    <m/>
    <x v="0"/>
    <m/>
    <s v="Urban"/>
    <m/>
    <m/>
    <s v="No"/>
    <m/>
    <m/>
    <m/>
    <m/>
    <m/>
    <m/>
    <m/>
    <s v="N"/>
    <s v="N"/>
    <m/>
    <m/>
    <s v="     "/>
    <m/>
    <m/>
    <m/>
    <m/>
    <m/>
    <m/>
    <m/>
    <m/>
    <m/>
    <m/>
    <m/>
    <m/>
    <m/>
    <m/>
    <m/>
    <m/>
    <m/>
    <m/>
    <m/>
  </r>
  <r>
    <s v="SAP201713055"/>
    <s v="     "/>
    <n v="42744"/>
    <s v="1/9"/>
    <x v="0"/>
    <m/>
    <s v="2"/>
    <n v="1"/>
    <s v="1"/>
    <x v="0"/>
    <n v="42742"/>
    <m/>
    <s v="Pole replaced due to pole fire"/>
    <s v="     "/>
    <s v="SAP"/>
    <n v="44580"/>
    <s v="Y"/>
    <x v="0"/>
    <s v="1621789"/>
    <s v="17-0004725"/>
    <m/>
    <s v="T003862056"/>
    <n v="112474076"/>
    <m/>
    <s v="     "/>
    <x v="0"/>
    <s v="PG&amp;E"/>
    <m/>
    <m/>
    <m/>
    <s v="D"/>
    <m/>
    <s v="Structure-PG&amp;E only"/>
    <m/>
    <s v="Equipment - PG&amp;E"/>
    <s v="34.h. Crossarm damage or failure"/>
    <s v="Equipment - PG&amp;E"/>
    <s v="Crossarm failure"/>
    <s v="Crossarm failure"/>
    <s v="Pole"/>
    <m/>
    <m/>
    <s v="Line to Ground"/>
    <s v="Yes"/>
    <s v="Overhead"/>
    <x v="0"/>
    <s v="Pole"/>
    <m/>
    <s v="101028686"/>
    <s v="     "/>
    <s v="Non-HFTD"/>
    <x v="0"/>
    <m/>
    <m/>
    <n v="37.715600000000002"/>
    <n v="-120.45699999999999"/>
    <s v="Tuolumne"/>
    <s v="COTTLE-1703"/>
    <m/>
    <m/>
    <s v="COTTLE 170889662"/>
    <x v="0"/>
    <m/>
    <m/>
    <m/>
    <m/>
    <s v="No"/>
    <m/>
    <m/>
    <m/>
    <m/>
    <m/>
    <m/>
    <m/>
    <s v="N"/>
    <s v="N"/>
    <m/>
    <m/>
    <s v="     "/>
    <m/>
    <m/>
    <m/>
    <m/>
    <m/>
    <m/>
    <m/>
    <m/>
    <m/>
    <m/>
    <m/>
    <m/>
    <m/>
    <m/>
    <m/>
    <m/>
    <m/>
    <m/>
    <m/>
  </r>
  <r>
    <s v="CAP20184584"/>
    <s v="     "/>
    <n v="43109"/>
    <s v="1/9"/>
    <x v="0"/>
    <n v="0.38333333333333336"/>
    <s v="2"/>
    <n v="1"/>
    <s v="1"/>
    <x v="1"/>
    <m/>
    <m/>
    <s v="pole fire; 1/5/2018; 10337 TESLA-STOCKTON COGEN JCT-WOOD POL; cause unknown; near lammers road in Tracy"/>
    <s v="     "/>
    <s v="CAP"/>
    <n v="44358"/>
    <s v="Y"/>
    <x v="0"/>
    <m/>
    <m/>
    <s v="INT-10500"/>
    <m/>
    <m/>
    <m/>
    <s v="     "/>
    <x v="0"/>
    <s v="PG&amp;E"/>
    <m/>
    <m/>
    <m/>
    <s v="T"/>
    <m/>
    <s v="Structure-PG&amp;E only"/>
    <m/>
    <s v="Unknown"/>
    <s v="40.a. Unknown"/>
    <s v="Unknown"/>
    <m/>
    <m/>
    <m/>
    <m/>
    <m/>
    <m/>
    <s v="No"/>
    <s v="Overhead"/>
    <x v="0"/>
    <m/>
    <m/>
    <s v="014/006"/>
    <s v="     "/>
    <s v="Non-HFTD"/>
    <x v="0"/>
    <m/>
    <m/>
    <n v="37.710799999999999"/>
    <n v="-121.352"/>
    <s v="San Joaquin"/>
    <s v="TESLA-STOCKTON-COGEN-115KV"/>
    <m/>
    <m/>
    <m/>
    <x v="0"/>
    <m/>
    <m/>
    <m/>
    <m/>
    <s v="No"/>
    <m/>
    <m/>
    <m/>
    <m/>
    <m/>
    <m/>
    <m/>
    <s v="N"/>
    <s v="N"/>
    <m/>
    <m/>
    <s v="     "/>
    <m/>
    <m/>
    <m/>
    <m/>
    <m/>
    <m/>
    <m/>
    <m/>
    <m/>
    <m/>
    <m/>
    <m/>
    <m/>
    <m/>
    <m/>
    <m/>
    <m/>
    <m/>
    <m/>
  </r>
  <r>
    <s v="MIA20180840"/>
    <s v="     "/>
    <n v="43109"/>
    <s v="1/9"/>
    <x v="0"/>
    <n v="0.38240740740740742"/>
    <s v="2"/>
    <n v="1"/>
    <s v="1"/>
    <x v="1"/>
    <n v="43109"/>
    <n v="0.38333333333333336"/>
    <s v="Pole in backyard caught on fire; PGE attributable, cause unknown"/>
    <s v="     "/>
    <s v="FAS"/>
    <n v="44251"/>
    <s v="Y"/>
    <x v="0"/>
    <m/>
    <m/>
    <m/>
    <s v="6664937837"/>
    <m/>
    <m/>
    <s v="     "/>
    <x v="0"/>
    <s v="PG&amp;E"/>
    <m/>
    <m/>
    <m/>
    <s v="D"/>
    <m/>
    <s v="Structure-PG&amp;E only"/>
    <m/>
    <s v="Unknown"/>
    <s v="40.a. Unknown"/>
    <s v="Unknown"/>
    <s v="Other"/>
    <s v="Unknown"/>
    <m/>
    <m/>
    <m/>
    <m/>
    <s v="Yes"/>
    <s v="Overhead"/>
    <x v="0"/>
    <m/>
    <m/>
    <s v="100202204"/>
    <s v="     "/>
    <s v="Non-HFTD"/>
    <x v="0"/>
    <m/>
    <m/>
    <n v="35.405299999999997"/>
    <n v="-119.033"/>
    <s v="Kern"/>
    <s v="BAKERSFIELD-1118"/>
    <m/>
    <n v="11000"/>
    <m/>
    <x v="0"/>
    <s v="Bakersfield FD"/>
    <s v="Urban"/>
    <m/>
    <m/>
    <s v="No"/>
    <m/>
    <m/>
    <m/>
    <m/>
    <m/>
    <m/>
    <m/>
    <s v="N"/>
    <s v="N"/>
    <m/>
    <m/>
    <s v="     "/>
    <m/>
    <m/>
    <m/>
    <m/>
    <m/>
    <m/>
    <m/>
    <m/>
    <m/>
    <m/>
    <m/>
    <m/>
    <m/>
    <m/>
    <m/>
    <m/>
    <m/>
    <m/>
    <m/>
  </r>
  <r>
    <s v="FAS246709"/>
    <s v="     "/>
    <n v="43109"/>
    <s v="1/9"/>
    <x v="0"/>
    <m/>
    <s v="2"/>
    <n v="1"/>
    <s v="1"/>
    <x v="1"/>
    <m/>
    <m/>
    <s v="broken center cutout; pole fire"/>
    <s v="     "/>
    <s v="FAS"/>
    <n v="44580"/>
    <s v="Y"/>
    <x v="0"/>
    <s v="1024463"/>
    <s v="N/A"/>
    <m/>
    <s v="T004229456"/>
    <m/>
    <m/>
    <s v="     "/>
    <x v="0"/>
    <s v="PG&amp;E"/>
    <m/>
    <m/>
    <m/>
    <s v="D"/>
    <m/>
    <s v="Structure-only"/>
    <m/>
    <s v="Equipment - PG&amp;E"/>
    <s v="34.o. Other"/>
    <s v="Equipment - PG&amp;E"/>
    <s v="Equipment failure - Other"/>
    <s v="Equipment failure - Other"/>
    <s v="Other"/>
    <m/>
    <m/>
    <m/>
    <s v="No"/>
    <s v="Overhead"/>
    <x v="0"/>
    <s v="Other"/>
    <m/>
    <s v="100836582"/>
    <s v="     "/>
    <s v="Non-HFTD"/>
    <x v="0"/>
    <m/>
    <m/>
    <n v="36.6995"/>
    <n v="-119.79"/>
    <s v="Fresno"/>
    <s v="WEST-FRESNO-1110"/>
    <m/>
    <m/>
    <m/>
    <x v="0"/>
    <m/>
    <m/>
    <m/>
    <m/>
    <s v="No"/>
    <m/>
    <m/>
    <m/>
    <m/>
    <m/>
    <m/>
    <m/>
    <s v="N"/>
    <s v="N"/>
    <m/>
    <m/>
    <s v="     "/>
    <m/>
    <m/>
    <m/>
    <m/>
    <m/>
    <m/>
    <m/>
    <m/>
    <m/>
    <m/>
    <m/>
    <m/>
    <m/>
    <m/>
    <m/>
    <m/>
    <m/>
    <m/>
    <m/>
  </r>
  <r>
    <s v="MIA20191424"/>
    <s v="     "/>
    <n v="43474"/>
    <s v="1/9"/>
    <x v="0"/>
    <n v="0.51905092592592594"/>
    <s v="2"/>
    <n v="1"/>
    <s v="1"/>
    <x v="3"/>
    <n v="43474"/>
    <n v="0.51875000000000004"/>
    <s v="2.24.21 waiting for FD / PGE Attributed, STUCCO FIRE CAUSED BY N.G. NEUTRAL CONNECTION AT POLE, REPLACED CONNECTOR"/>
    <s v="     "/>
    <s v="FAS"/>
    <n v="44252"/>
    <s v="Y"/>
    <x v="0"/>
    <s v="261648"/>
    <s v="N/A"/>
    <m/>
    <s v="T004506933"/>
    <m/>
    <m/>
    <s v="     "/>
    <x v="1"/>
    <s v="PG&amp;E"/>
    <m/>
    <m/>
    <m/>
    <s v="D"/>
    <m/>
    <s v="&lt;3 meters of linear travel"/>
    <m/>
    <s v="Equipment - PG&amp;E"/>
    <s v="34.o. Other"/>
    <s v="Equipment - PG&amp;E"/>
    <s v="All types of equipment / facility failure"/>
    <s v="Service Neutral failure"/>
    <s v="Service Connector"/>
    <m/>
    <m/>
    <m/>
    <s v="No"/>
    <s v="Overhead"/>
    <x v="0"/>
    <m/>
    <m/>
    <s v="22811102"/>
    <s v="     "/>
    <s v="Non-HFTD"/>
    <x v="0"/>
    <m/>
    <m/>
    <n v="37.649500000000003"/>
    <n v="-122.49299999999999"/>
    <s v="San Mateo"/>
    <s v="SERRAMONTE-1104"/>
    <s v="22861104"/>
    <n v="11000"/>
    <m/>
    <x v="0"/>
    <s v="San Mateo County"/>
    <s v="Urban"/>
    <m/>
    <m/>
    <s v="No"/>
    <m/>
    <m/>
    <m/>
    <m/>
    <m/>
    <m/>
    <m/>
    <s v="N"/>
    <s v="N"/>
    <m/>
    <m/>
    <s v="     "/>
    <m/>
    <m/>
    <m/>
    <m/>
    <m/>
    <m/>
    <m/>
    <m/>
    <m/>
    <m/>
    <m/>
    <m/>
    <m/>
    <m/>
    <m/>
    <m/>
    <m/>
    <m/>
    <m/>
  </r>
  <r>
    <s v="20200032"/>
    <s v="     "/>
    <n v="43839"/>
    <s v="1/9"/>
    <x v="0"/>
    <n v="0.375"/>
    <s v="2"/>
    <n v="1"/>
    <s v="1"/>
    <x v="4"/>
    <n v="43839"/>
    <n v="0.37361111111111112"/>
    <s v="On January 9, 2020 at 0900 hours, a PG&amp;E troubleman was dispatched to the Jacinto 1101 Distribution Circuit on Road 45 just outside Chico and observed a crossarm fire. Initial analysis indicates tracking due to contamination caused the ignition. The troubleman reported both the crossarm and insulators were toasted and would need replacement. The ensuing fire was limited to PG&amp;E asset and was extinguished by the responding troubleman. A PG&amp;E crew replaced the damaged crossarm on January 9, 2020."/>
    <s v="     "/>
    <s v="FAS"/>
    <m/>
    <s v="N"/>
    <x v="0"/>
    <s v="757749"/>
    <s v="20-0006726"/>
    <m/>
    <s v="T004864348"/>
    <n v="118408142"/>
    <m/>
    <s v="     "/>
    <x v="0"/>
    <s v="PG&amp;E"/>
    <m/>
    <s v="Other"/>
    <m/>
    <s v="D"/>
    <s v="D"/>
    <s v="Structure-PG&amp;E only"/>
    <m/>
    <s v="Equipment - PG&amp;E"/>
    <s v="36.a. Contamination"/>
    <s v="Equipment - PG&amp;E"/>
    <s v="Contamination"/>
    <s v="Tracking"/>
    <s v="Insulator"/>
    <m/>
    <m/>
    <s v="Line to Ground"/>
    <m/>
    <s v="Overhead"/>
    <x v="3"/>
    <s v="Insulator"/>
    <s v="Crossarm"/>
    <s v="Circuit ID: 102851101 Pole ID: 100367670"/>
    <s v="     "/>
    <s v="Non-HFTD"/>
    <x v="0"/>
    <m/>
    <m/>
    <n v="39.647300000000001"/>
    <n v="-121.991"/>
    <s v="Glenn"/>
    <s v="JACINTO-1101"/>
    <m/>
    <n v="12000"/>
    <s v="JACINTO 11012608"/>
    <x v="0"/>
    <s v="PG&amp;E Troubleman"/>
    <s v="Agriculture"/>
    <m/>
    <m/>
    <s v="No"/>
    <m/>
    <m/>
    <m/>
    <m/>
    <m/>
    <m/>
    <m/>
    <s v="N"/>
    <s v="N"/>
    <m/>
    <m/>
    <s v="     "/>
    <m/>
    <m/>
    <m/>
    <m/>
    <m/>
    <m/>
    <m/>
    <m/>
    <m/>
    <m/>
    <m/>
    <m/>
    <m/>
    <m/>
    <m/>
    <m/>
    <m/>
    <m/>
    <m/>
  </r>
  <r>
    <s v="20210016"/>
    <s v="     "/>
    <n v="44205"/>
    <s v="1/9"/>
    <x v="0"/>
    <n v="0.98472222222222228"/>
    <s v="2"/>
    <n v="1"/>
    <s v="1"/>
    <x v="5"/>
    <m/>
    <m/>
    <s v="Third party structure fire possibly due to unauthorised connection made mid span of service that was cut open at the weatherhead. Field notes mention service was removed from structure and the meter had been removed at an earlier date. Attempted to reach out to responding troubleman for photos and additional detail, but was unable to reach them at this time. 3/25 - No photos found in preliminary search and marked in column AB."/>
    <s v="     "/>
    <s v="FAS"/>
    <m/>
    <s v="N"/>
    <x v="0"/>
    <m/>
    <m/>
    <m/>
    <s v="7473225040"/>
    <m/>
    <m/>
    <s v="     "/>
    <x v="1"/>
    <s v="PG&amp;E"/>
    <m/>
    <s v="Building"/>
    <m/>
    <s v="D"/>
    <s v="D"/>
    <s v="Structure-only"/>
    <s v="Mobile Trailer"/>
    <s v="Contact - 3rd Party"/>
    <s v="38.a. Vandalism / Theft"/>
    <s v="Contact - 3rd Party"/>
    <s v="Vandalism"/>
    <s v="Vandalism"/>
    <m/>
    <s v="Vandalism"/>
    <s v="Service Drop"/>
    <m/>
    <s v="N"/>
    <s v="Overhead"/>
    <x v="2"/>
    <s v="Service Drop"/>
    <m/>
    <s v="1005669852"/>
    <s v="     "/>
    <s v="Non-HFTD"/>
    <x v="0"/>
    <m/>
    <m/>
    <n v="36.991799999999998"/>
    <n v="-120.059"/>
    <s v="Madera"/>
    <s v="STOREY-1105"/>
    <m/>
    <m/>
    <s v="N/A"/>
    <x v="0"/>
    <s v="Cal Fire Madera"/>
    <s v="Herbaceous"/>
    <m/>
    <m/>
    <s v="No"/>
    <m/>
    <m/>
    <m/>
    <m/>
    <m/>
    <s v="CUTTING"/>
    <m/>
    <s v="N"/>
    <s v="N"/>
    <m/>
    <m/>
    <s v="     "/>
    <m/>
    <m/>
    <m/>
    <m/>
    <m/>
    <m/>
    <m/>
    <m/>
    <m/>
    <m/>
    <m/>
    <m/>
    <m/>
    <m/>
    <m/>
    <m/>
    <m/>
    <m/>
    <m/>
  </r>
  <r>
    <s v="20210015"/>
    <s v="     "/>
    <n v="44205"/>
    <s v="1/9"/>
    <x v="0"/>
    <n v="0.28402777777777777"/>
    <s v="2"/>
    <n v="1"/>
    <s v="1"/>
    <x v="5"/>
    <m/>
    <m/>
    <s v="A grounding wire failure occurred igniting a pole fire and brush pile near the base. Cause of failure is unknown at this time. The ensuing fire was greater than one meter. 3/25 KRJ7- added photo at column AB based upon preliminary photos. photo added to sharepoint. update column AB &amp; sharepoint if needed."/>
    <s v="     "/>
    <s v="FAS"/>
    <m/>
    <s v="N"/>
    <x v="0"/>
    <m/>
    <m/>
    <m/>
    <s v="T005163052, T005163006"/>
    <n v="120409000"/>
    <m/>
    <s v="     "/>
    <x v="1"/>
    <s v="PG&amp;E"/>
    <m/>
    <s v="Vegetation"/>
    <m/>
    <s v="D"/>
    <s v="D"/>
    <s v="&lt;0.25"/>
    <m/>
    <s v="Equipment - PG&amp;E"/>
    <s v="34.o. Other"/>
    <s v="Equipment - PG&amp;E"/>
    <s v="All types of equipment / facility failure"/>
    <s v="Equipment failure - Other"/>
    <s v="Grounding Wire"/>
    <m/>
    <m/>
    <m/>
    <s v="N"/>
    <s v="Overhead"/>
    <x v="1"/>
    <s v="Grounding Wire"/>
    <s v="Pole"/>
    <s v="103858153"/>
    <s v="     "/>
    <s v="Non-HFTD"/>
    <x v="0"/>
    <m/>
    <m/>
    <n v="35.223399999999998"/>
    <n v="-118.923"/>
    <s v="Kern"/>
    <s v="WEEDPATCH-1106"/>
    <m/>
    <m/>
    <s v="N/A"/>
    <x v="0"/>
    <s v="Kern County FD"/>
    <s v="Agriculture"/>
    <m/>
    <m/>
    <s v="No"/>
    <m/>
    <m/>
    <m/>
    <m/>
    <m/>
    <m/>
    <m/>
    <s v="N"/>
    <s v="N"/>
    <m/>
    <m/>
    <s v="     "/>
    <m/>
    <m/>
    <m/>
    <m/>
    <m/>
    <m/>
    <m/>
    <m/>
    <m/>
    <m/>
    <m/>
    <m/>
    <m/>
    <m/>
    <m/>
    <m/>
    <m/>
    <m/>
    <m/>
  </r>
  <r>
    <s v="20140190"/>
    <s v="     "/>
    <n v="41913"/>
    <s v="10/1"/>
    <x v="1"/>
    <n v="0.55833333333333335"/>
    <s v="40"/>
    <n v="4"/>
    <s v="10"/>
    <x v="7"/>
    <n v="41913"/>
    <n v="0.55833333333333335"/>
    <s v="truck hit phone and caused broken pole and 3 spans wire down, wire burnt building, truck, and scratched"/>
    <s v="     "/>
    <m/>
    <m/>
    <s v="N"/>
    <x v="0"/>
    <s v="1091327"/>
    <s v="14-0060710"/>
    <m/>
    <m/>
    <n v="109249905"/>
    <m/>
    <s v="     "/>
    <x v="1"/>
    <s v="PG&amp;E"/>
    <m/>
    <s v="Vegetation"/>
    <m/>
    <s v="D"/>
    <m/>
    <s v="&lt;0.25"/>
    <s v="Square Feet: ; Acreage: "/>
    <s v="Contact - 3rd Party"/>
    <s v="33.d. Vehicle contact"/>
    <s v="Contact - 3rd Party"/>
    <s v="All types of equipment / facility failure"/>
    <s v="Contact - Vehicle"/>
    <m/>
    <s v="Contact - Vehicle"/>
    <s v="Communication Facility"/>
    <s v="Line to Ground"/>
    <s v=" "/>
    <s v="Overhead"/>
    <x v="3"/>
    <s v="Conductor"/>
    <m/>
    <s v="2030 So. Delaware, San Mateo"/>
    <s v="     "/>
    <s v="Non-HFTD"/>
    <x v="0"/>
    <m/>
    <m/>
    <n v="37.5505"/>
    <n v="-122.30500000000001"/>
    <s v="San Mateo"/>
    <s v="BAY-MEADOWS-1102"/>
    <s v="24011102"/>
    <n v="12000"/>
    <s v="BAY MEADOWS 1108CB"/>
    <x v="0"/>
    <m/>
    <s v="Urban"/>
    <m/>
    <m/>
    <s v="No"/>
    <m/>
    <m/>
    <m/>
    <m/>
    <m/>
    <m/>
    <m/>
    <s v="N"/>
    <s v="N"/>
    <m/>
    <m/>
    <s v="     "/>
    <m/>
    <m/>
    <m/>
    <m/>
    <m/>
    <m/>
    <m/>
    <m/>
    <m/>
    <m/>
    <m/>
    <m/>
    <m/>
    <m/>
    <m/>
    <m/>
    <m/>
    <m/>
    <m/>
  </r>
  <r>
    <s v="20140191"/>
    <s v="     "/>
    <n v="41913"/>
    <s v="10/1"/>
    <x v="1"/>
    <n v="0.62777777777777777"/>
    <s v="40"/>
    <n v="4"/>
    <s v="10"/>
    <x v="7"/>
    <m/>
    <m/>
    <s v="FAILED CONNECTOR AT THE SERVICE POLE, CAUSED A FIRE ON THE GROUND. REPLACED CONNECTOR. FIRE IS OUT."/>
    <s v="     "/>
    <m/>
    <m/>
    <s v="N"/>
    <x v="0"/>
    <s v="1091396"/>
    <m/>
    <m/>
    <m/>
    <m/>
    <m/>
    <s v="     "/>
    <x v="1"/>
    <s v="PG&amp;E"/>
    <m/>
    <s v="Vegetation"/>
    <m/>
    <s v="D"/>
    <m/>
    <s v="&lt;0.25"/>
    <s v="Square Feet: ; Acreage: "/>
    <s v="Equipment - PG&amp;E"/>
    <s v="34.m. Connection device damage or failure"/>
    <s v="Equipment - PG&amp;E"/>
    <s v="All types of equipment / facility failure"/>
    <s v="Splice/Clamp/Connector"/>
    <s v="Splice/Clamp/Connector"/>
    <m/>
    <m/>
    <m/>
    <m/>
    <s v="Overhead"/>
    <x v="1"/>
    <s v="Conductor"/>
    <m/>
    <s v="Service pole at SW SW 26 26 25, Wasco"/>
    <s v="     "/>
    <s v="Non-HFTD"/>
    <x v="0"/>
    <m/>
    <m/>
    <n v="35.631599999999999"/>
    <n v="-119.25700000000001"/>
    <s v="Kern"/>
    <s v="CHARCA-1103"/>
    <s v="254501103"/>
    <m/>
    <s v="N/A"/>
    <x v="0"/>
    <m/>
    <s v="Water"/>
    <m/>
    <m/>
    <s v="No"/>
    <m/>
    <m/>
    <m/>
    <m/>
    <m/>
    <m/>
    <m/>
    <s v="N"/>
    <s v="N"/>
    <m/>
    <m/>
    <s v="     "/>
    <m/>
    <m/>
    <m/>
    <m/>
    <m/>
    <m/>
    <m/>
    <m/>
    <m/>
    <m/>
    <m/>
    <m/>
    <m/>
    <m/>
    <m/>
    <m/>
    <m/>
    <m/>
    <m/>
  </r>
  <r>
    <s v="MIA20141846"/>
    <s v="     "/>
    <n v="41913"/>
    <s v="10/1"/>
    <x v="1"/>
    <n v="0.53350694444444446"/>
    <s v="40"/>
    <n v="4"/>
    <s v="10"/>
    <x v="7"/>
    <m/>
    <m/>
    <s v="L7SF: 1609 RICHMOND ST / 6721 POTRERO in El Cerrito; pole fire; cap bank lost its ground"/>
    <s v="     "/>
    <s v="FAS"/>
    <n v="44264"/>
    <s v="Y"/>
    <x v="0"/>
    <s v="1091297"/>
    <s v="N/A"/>
    <m/>
    <s v="T003209088, T003209083"/>
    <n v="109249667"/>
    <m/>
    <s v="     "/>
    <x v="0"/>
    <s v="PG&amp;E"/>
    <m/>
    <m/>
    <m/>
    <s v="D"/>
    <m/>
    <s v="Structure-PG&amp;E only"/>
    <m/>
    <s v="Equipment - PG&amp;E"/>
    <s v="34.a. Capacitor bank damage or failure"/>
    <s v="Equipment - PG&amp;E"/>
    <s v="All types of equipment / facility failure"/>
    <s v="Capacitor bank failure"/>
    <s v="Capacitor Bank"/>
    <m/>
    <m/>
    <m/>
    <s v="Yes"/>
    <s v="Overhead"/>
    <x v="0"/>
    <m/>
    <m/>
    <s v="101440207"/>
    <s v="     "/>
    <s v="Non-HFTD"/>
    <x v="0"/>
    <m/>
    <m/>
    <n v="37.922800000000002"/>
    <n v="-122.31100000000001"/>
    <s v="Contra Costa"/>
    <s v="EL-CERRITO-G-1112"/>
    <m/>
    <n v="11000"/>
    <m/>
    <x v="0"/>
    <m/>
    <s v="Urban"/>
    <m/>
    <m/>
    <s v="No"/>
    <m/>
    <m/>
    <m/>
    <m/>
    <m/>
    <m/>
    <m/>
    <s v="N"/>
    <s v="N"/>
    <m/>
    <m/>
    <s v="     "/>
    <m/>
    <m/>
    <m/>
    <m/>
    <m/>
    <m/>
    <m/>
    <m/>
    <m/>
    <m/>
    <m/>
    <m/>
    <m/>
    <m/>
    <m/>
    <m/>
    <m/>
    <m/>
    <m/>
  </r>
  <r>
    <s v="20140188"/>
    <s v="     "/>
    <n v="41913"/>
    <s v="10/1"/>
    <x v="1"/>
    <n v="0.50138888888888888"/>
    <s v="40"/>
    <n v="4"/>
    <s v="10"/>
    <x v="7"/>
    <m/>
    <m/>
    <s v="FIRE @ POLE WHERE NONENERGIZED 715 ALUM ON GRD// NOT SURE WE CAUSED IT/POSS CAPA?/CUT MADE SAFE/POLE TO BE RMVD"/>
    <s v="     "/>
    <m/>
    <m/>
    <s v="N"/>
    <x v="0"/>
    <s v="1091252"/>
    <m/>
    <m/>
    <m/>
    <m/>
    <m/>
    <s v="     "/>
    <x v="1"/>
    <s v="PG&amp;E"/>
    <m/>
    <s v="Vegetation"/>
    <m/>
    <s v="D"/>
    <m/>
    <s v="&lt;3 meters of linear travel"/>
    <s v="Square Feet: ; Acreage: "/>
    <s v="Equipment - PG&amp;E"/>
    <s v="34.o. Other"/>
    <s v="Equipment - PG&amp;E"/>
    <s v="All types of equipment / facility failure"/>
    <m/>
    <m/>
    <m/>
    <m/>
    <m/>
    <s v=" "/>
    <s v="Overhead"/>
    <x v="1"/>
    <s v="Other"/>
    <m/>
    <s v="5252 E. Mariposa Rd, Stockton"/>
    <s v="     "/>
    <s v="Non-HFTD"/>
    <x v="0"/>
    <m/>
    <m/>
    <n v="37.924799999999998"/>
    <n v="-121.208"/>
    <s v="San Joaquin"/>
    <s v="WEBER-1109"/>
    <s v="163481109"/>
    <m/>
    <s v="N/A"/>
    <x v="0"/>
    <s v="Stockton FD"/>
    <s v="Agriculture"/>
    <m/>
    <m/>
    <s v="No"/>
    <m/>
    <m/>
    <m/>
    <m/>
    <m/>
    <m/>
    <m/>
    <s v="N"/>
    <s v="N"/>
    <m/>
    <m/>
    <s v="     "/>
    <m/>
    <m/>
    <m/>
    <m/>
    <m/>
    <m/>
    <m/>
    <m/>
    <m/>
    <m/>
    <m/>
    <m/>
    <m/>
    <m/>
    <m/>
    <m/>
    <m/>
    <m/>
    <m/>
  </r>
  <r>
    <s v="20140189"/>
    <s v="     "/>
    <n v="41913"/>
    <s v="10/1"/>
    <x v="1"/>
    <n v="0.51249999999999996"/>
    <s v="40"/>
    <n v="4"/>
    <s v="10"/>
    <x v="7"/>
    <m/>
    <m/>
    <s v="0"/>
    <s v="     "/>
    <m/>
    <m/>
    <s v="N"/>
    <x v="0"/>
    <m/>
    <m/>
    <m/>
    <m/>
    <m/>
    <m/>
    <s v="     "/>
    <x v="1"/>
    <s v="PG&amp;E"/>
    <m/>
    <s v="Vegetation"/>
    <m/>
    <s v="D"/>
    <m/>
    <s v="&lt;0.25"/>
    <s v="Square Feet: ; Acreage: "/>
    <s v="Vegetation"/>
    <s v="33.a. Veg. contact"/>
    <s v="Vegetation"/>
    <s v="All types of equipment / facility failure"/>
    <s v="Contact - Vegetation"/>
    <m/>
    <s v="Contact - Vegetation"/>
    <s v="Conductor"/>
    <m/>
    <s v=" "/>
    <s v="Overhead"/>
    <x v="1"/>
    <s v="Conductor"/>
    <m/>
    <s v="1920 WEBB AVE, Chico"/>
    <s v="     "/>
    <s v="Non-HFTD"/>
    <x v="0"/>
    <m/>
    <m/>
    <n v="39.726100000000002"/>
    <n v="-121.86"/>
    <s v="Butte"/>
    <s v="CHICO-B-1103"/>
    <s v="102491103"/>
    <m/>
    <s v="N/A"/>
    <x v="0"/>
    <s v="Cal Fire Dept"/>
    <s v="Urban"/>
    <m/>
    <m/>
    <s v="No"/>
    <m/>
    <m/>
    <m/>
    <m/>
    <m/>
    <m/>
    <m/>
    <s v="N"/>
    <s v="N"/>
    <m/>
    <m/>
    <s v="     "/>
    <m/>
    <m/>
    <m/>
    <m/>
    <m/>
    <m/>
    <m/>
    <m/>
    <m/>
    <m/>
    <m/>
    <m/>
    <m/>
    <m/>
    <m/>
    <m/>
    <m/>
    <m/>
    <m/>
  </r>
  <r>
    <s v="MIA20154971"/>
    <s v="     "/>
    <n v="42278"/>
    <s v="10/1"/>
    <x v="1"/>
    <n v="0.49614583333333334"/>
    <s v="40"/>
    <n v="4"/>
    <s v="10"/>
    <x v="2"/>
    <n v="42278"/>
    <n v="0.49583333333333335"/>
    <s v="T-Man reported customer saw bushing cover burning. Fire out on arrival. Cleaned area around bushing. Power is ok."/>
    <s v="     "/>
    <s v="FAS"/>
    <n v="44253"/>
    <s v="Y"/>
    <x v="0"/>
    <m/>
    <s v="N/A"/>
    <m/>
    <s v="T003498376"/>
    <n v="110688119"/>
    <m/>
    <s v="     "/>
    <x v="0"/>
    <s v="PG&amp;E"/>
    <m/>
    <m/>
    <m/>
    <s v="D"/>
    <m/>
    <s v="Structure-PG&amp;E only"/>
    <m/>
    <s v="Equipment - PG&amp;E"/>
    <s v="34.o. Other"/>
    <s v="Equipment - PG&amp;E"/>
    <s v="All types of equipment / facility failure"/>
    <s v="Equipment failure - Other"/>
    <s v="Transformer"/>
    <m/>
    <m/>
    <m/>
    <s v="No"/>
    <s v="Overhead"/>
    <x v="0"/>
    <m/>
    <m/>
    <s v="101133695"/>
    <s v="     "/>
    <s v="Non-HFTD"/>
    <x v="0"/>
    <m/>
    <m/>
    <n v="37.025500000000001"/>
    <n v="-120.20399999999999"/>
    <s v="Madera"/>
    <s v="BONITA-1103"/>
    <s v="255391103"/>
    <n v="11000"/>
    <m/>
    <x v="0"/>
    <m/>
    <s v="Rural"/>
    <m/>
    <m/>
    <s v="No"/>
    <m/>
    <m/>
    <m/>
    <m/>
    <m/>
    <m/>
    <m/>
    <s v="N"/>
    <s v="N"/>
    <m/>
    <m/>
    <s v="     "/>
    <m/>
    <m/>
    <m/>
    <m/>
    <m/>
    <m/>
    <m/>
    <m/>
    <m/>
    <m/>
    <m/>
    <m/>
    <m/>
    <m/>
    <m/>
    <m/>
    <m/>
    <m/>
    <m/>
  </r>
  <r>
    <s v="20150374"/>
    <s v="     "/>
    <n v="42278"/>
    <s v="10/1"/>
    <x v="1"/>
    <n v="0.4777777777777778"/>
    <s v="40"/>
    <n v="4"/>
    <s v="10"/>
    <x v="2"/>
    <n v="42278"/>
    <n v="0.4777777777777778"/>
    <m/>
    <s v="     "/>
    <m/>
    <m/>
    <s v="N"/>
    <x v="0"/>
    <m/>
    <m/>
    <m/>
    <m/>
    <m/>
    <m/>
    <s v="     "/>
    <x v="1"/>
    <s v="PG&amp;E"/>
    <m/>
    <s v="Vegetation"/>
    <m/>
    <s v="T"/>
    <m/>
    <s v="&lt;0.25"/>
    <s v="Square Feet: ; Acreage: "/>
    <s v="Equipment - PG&amp;E"/>
    <s v="34.o. Other"/>
    <s v="Equipment - PG&amp;E"/>
    <s v="All types of equipment / facility failure"/>
    <m/>
    <m/>
    <m/>
    <m/>
    <m/>
    <m/>
    <s v="Overhead"/>
    <x v="4"/>
    <s v="Conductor"/>
    <m/>
    <s v="Pole 019/007"/>
    <s v="     "/>
    <s v="Non-HFTD"/>
    <x v="0"/>
    <m/>
    <m/>
    <n v="37.508800000000001"/>
    <n v="-120.345"/>
    <s v="Merced"/>
    <s v="MERCED-MERCED-FALLS-70"/>
    <s v="ETL.9010"/>
    <n v="70000"/>
    <s v="N/A"/>
    <x v="0"/>
    <m/>
    <s v="Water"/>
    <m/>
    <m/>
    <s v="No"/>
    <m/>
    <m/>
    <m/>
    <m/>
    <m/>
    <m/>
    <m/>
    <s v="N"/>
    <s v="N"/>
    <m/>
    <m/>
    <s v="     "/>
    <m/>
    <m/>
    <m/>
    <m/>
    <m/>
    <m/>
    <m/>
    <m/>
    <m/>
    <m/>
    <m/>
    <m/>
    <m/>
    <m/>
    <m/>
    <m/>
    <m/>
    <m/>
    <m/>
  </r>
  <r>
    <s v="MIA20158921"/>
    <s v="     "/>
    <n v="42278"/>
    <s v="10/1"/>
    <x v="1"/>
    <n v="0.65935185185185186"/>
    <s v="40"/>
    <n v="4"/>
    <s v="10"/>
    <x v="2"/>
    <n v="42278"/>
    <n v="0.65902777777777777"/>
    <s v="Pole fire, wires down, transformer spill, caused fire. Photos included. Unknown exact fire size and if T-Man extinguished. "/>
    <s v="     "/>
    <s v="FAS"/>
    <n v="44253"/>
    <s v="Y"/>
    <x v="0"/>
    <s v="1315096"/>
    <s v="15-0067259"/>
    <m/>
    <s v="T003498612"/>
    <n v="110688593"/>
    <m/>
    <s v="     "/>
    <x v="0"/>
    <s v="PG&amp;E"/>
    <m/>
    <m/>
    <m/>
    <s v="D"/>
    <m/>
    <s v="Unknown"/>
    <m/>
    <s v="Equipment - PG&amp;E"/>
    <s v="34.o. Other"/>
    <s v="Equipment - PG&amp;E"/>
    <s v="All types of equipment / facility failure"/>
    <s v="Equipment failure - Other"/>
    <s v="Transformer"/>
    <m/>
    <m/>
    <s v="Line to Line"/>
    <s v="No"/>
    <s v="Overhead"/>
    <x v="0"/>
    <m/>
    <m/>
    <s v="42072551"/>
    <s v="     "/>
    <s v="Non-HFTD"/>
    <x v="0"/>
    <m/>
    <m/>
    <n v="36.913499999999999"/>
    <n v="-119.79300000000001"/>
    <s v="Madera"/>
    <s v="CASSIDY-2108"/>
    <s v="254272108"/>
    <n v="21000"/>
    <s v="CASSIDY 21089520"/>
    <x v="0"/>
    <m/>
    <s v="Rural"/>
    <m/>
    <m/>
    <s v="No"/>
    <m/>
    <m/>
    <m/>
    <m/>
    <m/>
    <m/>
    <m/>
    <s v="N"/>
    <s v="N"/>
    <m/>
    <m/>
    <s v="     "/>
    <m/>
    <m/>
    <m/>
    <m/>
    <m/>
    <m/>
    <m/>
    <m/>
    <m/>
    <m/>
    <m/>
    <m/>
    <m/>
    <m/>
    <m/>
    <m/>
    <m/>
    <m/>
    <m/>
  </r>
  <r>
    <s v="20150375"/>
    <s v="     "/>
    <n v="42278"/>
    <s v="10/1"/>
    <x v="1"/>
    <n v="0.55069444444444449"/>
    <s v="40"/>
    <n v="4"/>
    <s v="10"/>
    <x v="2"/>
    <n v="42278"/>
    <n v="0.55069444444444449"/>
    <s v="NEED CREW TO REPLACE BURNT OPEN JUMPER AT TV 377"/>
    <s v="     "/>
    <m/>
    <m/>
    <s v="N"/>
    <x v="0"/>
    <s v="1314977"/>
    <m/>
    <m/>
    <m/>
    <m/>
    <m/>
    <s v="     "/>
    <x v="1"/>
    <s v="PG&amp;E"/>
    <m/>
    <s v="Vegetation"/>
    <m/>
    <s v="D"/>
    <m/>
    <s v="&lt;0.25"/>
    <s v="Square Feet: ; Acreage: "/>
    <s v="Equipment/ Facility Failure"/>
    <s v="34.b. Conductor damage or failure"/>
    <s v="Equipment - PG&amp;E"/>
    <s v="All types of equipment / facility failure"/>
    <s v="Conductor"/>
    <s v="Conductor"/>
    <s v="N.A."/>
    <s v="N.A."/>
    <m/>
    <s v="0"/>
    <s v="Overhead"/>
    <x v="1"/>
    <s v="Conductor"/>
    <m/>
    <s v="X ST FROM 25920 EDEN LANDING RD"/>
    <s v="     "/>
    <s v="Non-HFTD"/>
    <x v="0"/>
    <m/>
    <m/>
    <n v="37.629100000000001"/>
    <n v="-122.11499999999999"/>
    <s v="Alameda"/>
    <s v="MT.-EDEN-1114"/>
    <s v="13761114"/>
    <n v="750"/>
    <s v="N/A"/>
    <x v="0"/>
    <s v="Hayward FD"/>
    <s v="Rural"/>
    <m/>
    <m/>
    <s v="No"/>
    <m/>
    <m/>
    <m/>
    <m/>
    <m/>
    <m/>
    <m/>
    <s v="N"/>
    <s v="N"/>
    <m/>
    <m/>
    <s v="     "/>
    <m/>
    <m/>
    <m/>
    <m/>
    <m/>
    <m/>
    <m/>
    <m/>
    <m/>
    <m/>
    <m/>
    <m/>
    <m/>
    <m/>
    <m/>
    <m/>
    <m/>
    <m/>
    <m/>
  </r>
  <r>
    <s v="20150373"/>
    <s v="     "/>
    <n v="42278"/>
    <s v="10/1"/>
    <x v="1"/>
    <n v="0.11319444444444444"/>
    <s v="40"/>
    <n v="4"/>
    <s v="10"/>
    <x v="2"/>
    <m/>
    <m/>
    <s v="C-442 HAS BURNED JUMPERS AND POSSIBLE BAD UNIT-FUSES OPEN TAG CAUTION-PIN#83"/>
    <s v="     "/>
    <m/>
    <m/>
    <s v="N"/>
    <x v="0"/>
    <s v="1314573"/>
    <m/>
    <m/>
    <m/>
    <m/>
    <m/>
    <s v="     "/>
    <x v="1"/>
    <s v="PG&amp;E"/>
    <m/>
    <s v="Vegetation"/>
    <m/>
    <s v="D"/>
    <m/>
    <s v="&lt;3 meters of linear travel"/>
    <s v="Square Feet: ; Acreage: "/>
    <s v="Equipment - PG&amp;E"/>
    <s v="34.a. Capacitor bank damage or failure"/>
    <s v="Equipment - PG&amp;E"/>
    <s v="All types of equipment / facility failure"/>
    <s v="Capacitor Bank"/>
    <s v="Capacitor Bank"/>
    <m/>
    <m/>
    <m/>
    <s v="PACIFIC BELL"/>
    <s v="Overhead"/>
    <x v="3"/>
    <s v="Capacitor Bank"/>
    <m/>
    <s v="100345398"/>
    <s v="     "/>
    <s v="Non-HFTD"/>
    <x v="0"/>
    <m/>
    <m/>
    <n v="39.666600000000003"/>
    <n v="-121.774"/>
    <s v="Butte"/>
    <s v="BUTTE-1103"/>
    <s v="103081103"/>
    <n v="12000"/>
    <m/>
    <x v="0"/>
    <s v="NOT KNOWN-GONE ON ARRIVAL"/>
    <s v="Agriculture"/>
    <m/>
    <m/>
    <s v="No"/>
    <m/>
    <m/>
    <m/>
    <m/>
    <m/>
    <m/>
    <m/>
    <s v="N"/>
    <s v="N"/>
    <m/>
    <m/>
    <s v="     "/>
    <m/>
    <m/>
    <m/>
    <m/>
    <m/>
    <m/>
    <m/>
    <m/>
    <m/>
    <m/>
    <m/>
    <m/>
    <m/>
    <m/>
    <m/>
    <m/>
    <m/>
    <m/>
    <m/>
  </r>
  <r>
    <s v="SAP201517094"/>
    <s v="     "/>
    <n v="42278"/>
    <s v="10/1"/>
    <x v="1"/>
    <m/>
    <s v="40"/>
    <n v="4"/>
    <s v="10"/>
    <x v="2"/>
    <n v="42276"/>
    <m/>
    <s v="lighter pot at od bank leaked oil and caught fire"/>
    <s v="     "/>
    <s v="SAP"/>
    <n v="44580"/>
    <s v="Y"/>
    <x v="0"/>
    <s v="1313880"/>
    <s v="15-0066428"/>
    <m/>
    <s v="T003496977"/>
    <n v="110683839"/>
    <m/>
    <s v="     "/>
    <x v="0"/>
    <s v="PG&amp;E"/>
    <m/>
    <m/>
    <m/>
    <s v="D"/>
    <m/>
    <s v="Structure-PG&amp;E only"/>
    <m/>
    <s v="Equipment - PG&amp;E"/>
    <s v="34.a. Capacitor bank damage or failure"/>
    <s v="Equipment - PG&amp;E"/>
    <s v="Capacitor bank failure"/>
    <s v="Capacitor bank failure"/>
    <s v="Capacitor Bank"/>
    <m/>
    <m/>
    <s v="Line to Ground"/>
    <s v="Yes"/>
    <s v="Overhead"/>
    <x v="0"/>
    <s v="Capacitor Bank"/>
    <m/>
    <s v="104024506"/>
    <s v="     "/>
    <s v="Non-HFTD"/>
    <x v="0"/>
    <m/>
    <m/>
    <n v="36.856099999999998"/>
    <n v="-120.45399999999999"/>
    <s v="Fresno"/>
    <s v="FIREBAUGH-1102"/>
    <m/>
    <m/>
    <s v="FIREBAUGH 1102CB"/>
    <x v="0"/>
    <m/>
    <m/>
    <m/>
    <m/>
    <s v="No"/>
    <m/>
    <m/>
    <m/>
    <m/>
    <m/>
    <m/>
    <m/>
    <s v="N"/>
    <s v="N"/>
    <m/>
    <m/>
    <s v="     "/>
    <m/>
    <m/>
    <m/>
    <m/>
    <m/>
    <m/>
    <m/>
    <m/>
    <m/>
    <m/>
    <m/>
    <m/>
    <m/>
    <m/>
    <m/>
    <m/>
    <m/>
    <m/>
    <m/>
  </r>
  <r>
    <s v="MIA20157888"/>
    <s v="     "/>
    <n v="42278"/>
    <s v="10/1"/>
    <x v="1"/>
    <n v="0.26619212962962963"/>
    <s v="40"/>
    <n v="4"/>
    <s v="10"/>
    <x v="2"/>
    <n v="42278"/>
    <n v="0.26597222222222222"/>
    <s v="Broken insulator caused pole fire. Crew to repair. "/>
    <s v="     "/>
    <s v="FAS"/>
    <n v="44253"/>
    <s v="Y"/>
    <x v="0"/>
    <s v="1314622"/>
    <s v="15-0067005"/>
    <m/>
    <s v="T003497958"/>
    <n v="110687073"/>
    <m/>
    <s v="     "/>
    <x v="0"/>
    <s v="PG&amp;E"/>
    <m/>
    <m/>
    <m/>
    <s v="D"/>
    <m/>
    <s v="Structure-PG&amp;E only"/>
    <m/>
    <s v="Equipment - PG&amp;E"/>
    <s v="34.o. Other"/>
    <s v="Equipment - PG&amp;E"/>
    <s v="All types of equipment / facility failure"/>
    <s v="Equipment failure - Other"/>
    <s v="Insulator"/>
    <m/>
    <m/>
    <s v="Force Out"/>
    <s v="No"/>
    <s v="Overhead"/>
    <x v="0"/>
    <m/>
    <m/>
    <s v="102344717"/>
    <s v="     "/>
    <s v="Non-HFTD"/>
    <x v="0"/>
    <m/>
    <m/>
    <n v="37.739699999999999"/>
    <n v="-120.75700000000001"/>
    <s v="Stanislaus"/>
    <s v="COTTLE-1703"/>
    <s v="163711703"/>
    <n v="17000"/>
    <s v="COTTLE 17033292"/>
    <x v="0"/>
    <m/>
    <s v="Rural"/>
    <m/>
    <m/>
    <s v="No"/>
    <m/>
    <m/>
    <m/>
    <m/>
    <m/>
    <m/>
    <m/>
    <s v="N"/>
    <s v="N"/>
    <m/>
    <m/>
    <s v="     "/>
    <m/>
    <m/>
    <m/>
    <m/>
    <m/>
    <m/>
    <m/>
    <m/>
    <m/>
    <m/>
    <m/>
    <m/>
    <m/>
    <m/>
    <m/>
    <m/>
    <m/>
    <m/>
    <m/>
  </r>
  <r>
    <s v="MIA20159201"/>
    <s v="     "/>
    <n v="42278"/>
    <s v="10/1"/>
    <x v="1"/>
    <n v="0.11597222222222223"/>
    <s v="40"/>
    <n v="4"/>
    <s v="10"/>
    <x v="2"/>
    <n v="42278"/>
    <n v="0.11597222222222223"/>
    <s v="15512 PRESCOTT (PRESCOTT RD S/FRENCH CAMP RD) in Manteca; pole fire at transformer; WAITING ON TMAN- KRJ7- response received, no info."/>
    <s v="     "/>
    <s v="FAS"/>
    <n v="44266"/>
    <s v="Y"/>
    <x v="0"/>
    <s v="1314571"/>
    <s v="N/A"/>
    <m/>
    <s v="T003497894"/>
    <n v="110686981"/>
    <m/>
    <s v="     "/>
    <x v="0"/>
    <s v="PG&amp;E"/>
    <m/>
    <m/>
    <m/>
    <s v="D"/>
    <m/>
    <s v="Structure-PG&amp;E only"/>
    <m/>
    <s v="Equipment - PG&amp;E"/>
    <s v="34.n. Transformer damage or failure"/>
    <s v="Equipment - PG&amp;E"/>
    <s v="All types of equipment / facility failure"/>
    <s v="Transformer failure"/>
    <s v="Transformer"/>
    <m/>
    <m/>
    <m/>
    <s v="Yes"/>
    <s v="Overhead"/>
    <x v="0"/>
    <m/>
    <m/>
    <s v="102346821"/>
    <s v="     "/>
    <s v="Non-HFTD"/>
    <x v="0"/>
    <m/>
    <m/>
    <n v="37.839100000000002"/>
    <n v="-121.167"/>
    <s v="San Joaquin"/>
    <s v="RIPON-1701"/>
    <m/>
    <n v="17000"/>
    <m/>
    <x v="0"/>
    <m/>
    <s v="Rural"/>
    <m/>
    <m/>
    <s v="No"/>
    <m/>
    <m/>
    <m/>
    <m/>
    <m/>
    <m/>
    <m/>
    <s v="N"/>
    <s v="N"/>
    <m/>
    <m/>
    <s v="     "/>
    <m/>
    <m/>
    <m/>
    <m/>
    <m/>
    <m/>
    <m/>
    <m/>
    <m/>
    <m/>
    <m/>
    <m/>
    <m/>
    <m/>
    <m/>
    <m/>
    <m/>
    <m/>
    <m/>
  </r>
  <r>
    <s v="SAP201613902"/>
    <s v="     "/>
    <n v="42644"/>
    <s v="10/1"/>
    <x v="1"/>
    <m/>
    <s v="40"/>
    <n v="4"/>
    <s v="10"/>
    <x v="6"/>
    <n v="42642"/>
    <m/>
    <s v="bushing cover fire; replace recloser; damaged bushing"/>
    <s v="     "/>
    <s v="SAP"/>
    <n v="44580"/>
    <s v="Y"/>
    <x v="0"/>
    <s v="7701763"/>
    <s v="N/A"/>
    <m/>
    <s v="T003780235"/>
    <n v="111998501"/>
    <m/>
    <s v="     "/>
    <x v="0"/>
    <s v="PG&amp;E"/>
    <m/>
    <m/>
    <m/>
    <s v="D"/>
    <m/>
    <s v="Structure-PG&amp;E only"/>
    <m/>
    <s v="Equipment - PG&amp;E"/>
    <s v="34.j. Recloser damage or failure"/>
    <s v="Equipment - PG&amp;E"/>
    <s v="Recloser failure"/>
    <s v="Recloser failure"/>
    <s v="Bushing Mounted Cutout"/>
    <m/>
    <m/>
    <m/>
    <s v="Yes"/>
    <s v="Overhead"/>
    <x v="0"/>
    <s v="Bushing Mounted Cutout"/>
    <m/>
    <s v="101857032"/>
    <s v="     "/>
    <s v="Non-HFTD"/>
    <x v="0"/>
    <m/>
    <m/>
    <n v="34.9527"/>
    <n v="-120.393"/>
    <s v="Santa Barbara"/>
    <s v="SANTA-MARIA-1112"/>
    <m/>
    <m/>
    <m/>
    <x v="0"/>
    <m/>
    <m/>
    <m/>
    <m/>
    <s v="No"/>
    <m/>
    <m/>
    <m/>
    <m/>
    <m/>
    <m/>
    <m/>
    <s v="N"/>
    <s v="N"/>
    <m/>
    <m/>
    <s v="     "/>
    <m/>
    <m/>
    <m/>
    <m/>
    <m/>
    <m/>
    <m/>
    <m/>
    <m/>
    <m/>
    <m/>
    <m/>
    <m/>
    <m/>
    <m/>
    <m/>
    <m/>
    <m/>
    <m/>
  </r>
  <r>
    <s v="MIA201711582"/>
    <s v="     "/>
    <n v="43009"/>
    <s v="10/1"/>
    <x v="1"/>
    <n v="0.71797453703703706"/>
    <s v="40"/>
    <n v="4"/>
    <s v="10"/>
    <x v="0"/>
    <n v="43009"/>
    <n v="0.71736111111111112"/>
    <s v="916 N BROADWAY AVE (12299 s/o) in Stockton; CSR says &quot;WIRES ON POLE#54850 CRACKLING DUE TO FIRE&quot;; secondary arced and needed repair; crossarm not burnt and burn marks at top of pole were old; seems like a pole fire"/>
    <s v="     "/>
    <s v="FAS"/>
    <n v="44244"/>
    <s v="Y"/>
    <x v="0"/>
    <s v="1888934"/>
    <s v="N/A"/>
    <m/>
    <s v="T004149858"/>
    <n v="113642319"/>
    <m/>
    <s v="     "/>
    <x v="0"/>
    <s v="PG&amp;E"/>
    <m/>
    <m/>
    <m/>
    <s v="D"/>
    <m/>
    <s v="Structure-PG&amp;E only"/>
    <m/>
    <s v="Equipment - PG&amp;E"/>
    <s v="34.b. Conductor damage or failure"/>
    <s v="Equipment - PG&amp;E"/>
    <s v="All types of equipment / facility failure"/>
    <s v="Conductor failure-all"/>
    <s v="Conductor - Insulated Secondary"/>
    <m/>
    <m/>
    <m/>
    <s v="No"/>
    <s v="Overhead"/>
    <x v="0"/>
    <m/>
    <m/>
    <s v="102098213"/>
    <s v="     "/>
    <s v="Non-HFTD"/>
    <x v="0"/>
    <m/>
    <m/>
    <n v="37.972200000000001"/>
    <n v="-121.248"/>
    <s v="San Joaquin"/>
    <s v="EAST-STOCKTON-1101"/>
    <m/>
    <n v="11000"/>
    <m/>
    <x v="0"/>
    <m/>
    <s v="Urban"/>
    <m/>
    <m/>
    <s v="No"/>
    <m/>
    <m/>
    <m/>
    <m/>
    <m/>
    <m/>
    <m/>
    <s v="N"/>
    <s v="Y"/>
    <s v="201710011800"/>
    <s v="201710030300"/>
    <s v="     "/>
    <m/>
    <m/>
    <m/>
    <m/>
    <m/>
    <m/>
    <m/>
    <m/>
    <m/>
    <m/>
    <m/>
    <m/>
    <m/>
    <m/>
    <m/>
    <m/>
    <m/>
    <m/>
    <m/>
  </r>
  <r>
    <s v="20170392"/>
    <s v="     "/>
    <n v="43009"/>
    <s v="10/1"/>
    <x v="1"/>
    <n v="0.99375000000000002"/>
    <s v="40"/>
    <n v="4"/>
    <s v="10"/>
    <x v="0"/>
    <n v="43009"/>
    <n v="0.99375000000000002"/>
    <s v="0"/>
    <s v="     "/>
    <m/>
    <m/>
    <s v="N"/>
    <x v="0"/>
    <s v="1889028"/>
    <s v="17-0083226"/>
    <m/>
    <m/>
    <m/>
    <m/>
    <s v="     "/>
    <x v="1"/>
    <s v="PG&amp;E"/>
    <m/>
    <s v="Vegetation"/>
    <m/>
    <s v="D"/>
    <m/>
    <s v="0.26-9.99"/>
    <s v="Square Feet: ; Acreage: 1"/>
    <s v="Vegetation"/>
    <s v="33.a. Veg. contact"/>
    <s v="Vegetation"/>
    <s v="All types of equipment / facility failure"/>
    <s v="Contact - Vegetation"/>
    <m/>
    <s v="Contact - Vegetation"/>
    <s v="Conductor"/>
    <s v="Line to Ground"/>
    <s v="Unknown"/>
    <s v="Overhead"/>
    <x v="3"/>
    <s v="Conductor"/>
    <m/>
    <s v="101534592"/>
    <s v="     "/>
    <s v="Non-HFTD"/>
    <x v="0"/>
    <m/>
    <m/>
    <n v="40.019199999999998"/>
    <n v="-122.145"/>
    <s v="Tehama"/>
    <s v="CORNING-1102"/>
    <s v="103331102"/>
    <n v="12000"/>
    <s v="CORNING 110283910"/>
    <x v="1"/>
    <s v="MARK FRITZ"/>
    <s v="Agriculture"/>
    <m/>
    <m/>
    <s v="No"/>
    <m/>
    <m/>
    <m/>
    <m/>
    <m/>
    <m/>
    <m/>
    <s v="N"/>
    <s v="Y"/>
    <s v="201710011800"/>
    <s v="201710040200"/>
    <s v="     "/>
    <m/>
    <m/>
    <s v="Oct  2 2017 12:00AM"/>
    <s v="BranchFail"/>
    <s v="large stem from green eucalyptus broke out and fell across 12kv conductors"/>
    <s v="EUCA"/>
    <s v="70"/>
    <s v="22"/>
    <s v="30"/>
    <s v="Moderate"/>
    <s v="None"/>
    <s v="N"/>
    <s v="1"/>
    <m/>
    <s v="Valley"/>
    <s v="D"/>
    <s v="AlleyArm"/>
    <s v="BareWire"/>
    <s v="3"/>
  </r>
  <r>
    <s v="20170391"/>
    <s v="     "/>
    <n v="43009"/>
    <s v="10/1"/>
    <x v="1"/>
    <n v="0.6743055555555556"/>
    <s v="40"/>
    <n v="4"/>
    <s v="10"/>
    <x v="0"/>
    <n v="43009"/>
    <n v="0.71875"/>
    <s v="TREE TOOK DOWN SERVICE CAUSING FIRE WICH BURNT POLE. CREW TO REPLACE POLE"/>
    <s v="     "/>
    <m/>
    <m/>
    <s v="N"/>
    <x v="0"/>
    <s v="1888916"/>
    <s v="17-0083168"/>
    <m/>
    <m/>
    <m/>
    <m/>
    <s v="     "/>
    <x v="1"/>
    <s v="PG&amp;E"/>
    <m/>
    <s v="Vegetation"/>
    <m/>
    <s v="D"/>
    <m/>
    <s v="&lt;0.25"/>
    <s v="Square Feet: ; Acreage: "/>
    <s v="Vegetation"/>
    <s v="33.a. Veg. contact"/>
    <s v="Vegetation"/>
    <s v="All types of equipment / facility failure"/>
    <s v="Contact - Vegetation"/>
    <m/>
    <s v="Contact - Vegetation"/>
    <s v="Conductor"/>
    <s v="Force Out"/>
    <s v="Unknown"/>
    <s v="Overhead"/>
    <x v="1"/>
    <s v="Conductor"/>
    <m/>
    <s v="103850270"/>
    <s v="     "/>
    <s v="Non-HFTD"/>
    <x v="0"/>
    <m/>
    <m/>
    <n v="39.796999999999997"/>
    <n v="-122.119"/>
    <s v="Glenn"/>
    <s v="CAPAY-1101"/>
    <s v="102111101"/>
    <m/>
    <s v="N/A"/>
    <x v="0"/>
    <s v="Unknown"/>
    <s v="Herbaceous"/>
    <m/>
    <m/>
    <s v="No"/>
    <m/>
    <m/>
    <m/>
    <m/>
    <m/>
    <m/>
    <m/>
    <s v="N"/>
    <s v="Y"/>
    <s v="201710011800"/>
    <s v="201710040200"/>
    <s v="     "/>
    <s v="39.79698500"/>
    <s v="-122.11814000"/>
    <s v="Oct 18 2017 10:45AM"/>
    <s v="TrunkFail"/>
    <s v="Tree allong an extended service failed.  The tree was healthy and green with no signs of defect or decay and could not have struck any primary or secondary lines."/>
    <s v="EUCA"/>
    <s v="60"/>
    <s v="34"/>
    <s v="65"/>
    <s v="Moderate"/>
    <s v="None"/>
    <s v="N"/>
    <s v="1"/>
    <m/>
    <s v="Valley"/>
    <s v="A"/>
    <s v="CrossArm"/>
    <s v="BareWire"/>
    <s v="0"/>
  </r>
  <r>
    <s v="SAP201710734"/>
    <s v="     "/>
    <n v="43009"/>
    <s v="10/1"/>
    <x v="1"/>
    <m/>
    <s v="40"/>
    <n v="4"/>
    <s v="10"/>
    <x v="0"/>
    <n v="43007"/>
    <m/>
    <s v="5775 N Modoc Ave in Kerman; pole fire; burned crossarm; fuse failed; due to &quot;customer equipment&quot;"/>
    <s v="     "/>
    <s v="SAP"/>
    <n v="44580"/>
    <s v="Y"/>
    <x v="0"/>
    <s v="1888231"/>
    <s v="17-0082928"/>
    <m/>
    <s v="T004148926"/>
    <n v="113640188"/>
    <m/>
    <s v="     "/>
    <x v="0"/>
    <s v="PG&amp;E"/>
    <m/>
    <m/>
    <m/>
    <s v="D"/>
    <m/>
    <s v="Structure-PG&amp;E only"/>
    <m/>
    <s v="Contact - Customer (Equip/Structure/Veg)"/>
    <s v="33.e. Other contact from object"/>
    <s v="Contact - 3rd Party"/>
    <s v="Contact from Object - Other"/>
    <s v="Contact from Object - Other"/>
    <m/>
    <s v="Contact from Object - Other"/>
    <s v="Fuse"/>
    <s v="Line to Line"/>
    <s v="No"/>
    <s v="Overhead"/>
    <x v="0"/>
    <s v="Fuse"/>
    <m/>
    <s v="103853190"/>
    <s v="     "/>
    <s v="Non-HFTD"/>
    <x v="0"/>
    <m/>
    <m/>
    <n v="36.819400000000002"/>
    <n v="-120.08799999999999"/>
    <s v="Fresno"/>
    <s v="BIOLA-1101"/>
    <m/>
    <m/>
    <s v="BIOLA 1101CB"/>
    <x v="0"/>
    <m/>
    <m/>
    <m/>
    <m/>
    <s v="No"/>
    <m/>
    <m/>
    <m/>
    <m/>
    <m/>
    <m/>
    <m/>
    <s v="N"/>
    <s v="N"/>
    <m/>
    <m/>
    <s v="     "/>
    <m/>
    <m/>
    <m/>
    <m/>
    <m/>
    <m/>
    <m/>
    <m/>
    <m/>
    <m/>
    <m/>
    <m/>
    <m/>
    <m/>
    <m/>
    <m/>
    <m/>
    <m/>
    <m/>
  </r>
  <r>
    <s v="20170390"/>
    <s v="     "/>
    <n v="43009"/>
    <s v="10/1"/>
    <x v="1"/>
    <n v="0.30833333333333335"/>
    <s v="40"/>
    <n v="4"/>
    <s v="10"/>
    <x v="0"/>
    <n v="43009"/>
    <n v="0.30833333333333335"/>
    <s v="0"/>
    <s v="     "/>
    <m/>
    <m/>
    <s v="N"/>
    <x v="0"/>
    <s v="1888812"/>
    <s v="17-0083120"/>
    <m/>
    <m/>
    <m/>
    <m/>
    <s v="     "/>
    <x v="1"/>
    <s v="PG&amp;E"/>
    <m/>
    <s v="Vegetation"/>
    <m/>
    <s v="D"/>
    <m/>
    <s v="&lt;0.25"/>
    <s v="Square Feet: ; Acreage: "/>
    <s v="Equipment - PG&amp;E"/>
    <s v="34.n. Transformer damage or failure"/>
    <s v="Equipment - PG&amp;E"/>
    <s v="All types of equipment / facility failure"/>
    <s v="Transformer"/>
    <s v="Transformer"/>
    <m/>
    <m/>
    <s v="Line to Line"/>
    <s v="Unknown"/>
    <s v="Overhead"/>
    <x v="3"/>
    <s v="Transformer"/>
    <m/>
    <s v="101437028"/>
    <s v="     "/>
    <s v="Non-HFTD"/>
    <x v="0"/>
    <m/>
    <m/>
    <n v="37.914000000000001"/>
    <n v="-122.377"/>
    <s v="Contra Costa"/>
    <s v="RICHMOND-R-1121"/>
    <s v="13471121"/>
    <n v="12000"/>
    <s v="RICHMOND R 1121CB"/>
    <x v="0"/>
    <s v="Unknown"/>
    <s v="Herbaceous"/>
    <m/>
    <m/>
    <s v="No"/>
    <m/>
    <m/>
    <m/>
    <m/>
    <m/>
    <m/>
    <m/>
    <s v="N"/>
    <s v="N"/>
    <m/>
    <m/>
    <s v="     "/>
    <m/>
    <m/>
    <m/>
    <m/>
    <m/>
    <m/>
    <m/>
    <m/>
    <m/>
    <m/>
    <m/>
    <m/>
    <m/>
    <m/>
    <m/>
    <m/>
    <m/>
    <m/>
    <m/>
  </r>
  <r>
    <s v="20180841"/>
    <s v="     "/>
    <n v="43374"/>
    <s v="10/1"/>
    <x v="1"/>
    <n v="0.63512731481481477"/>
    <s v="40"/>
    <n v="4"/>
    <s v="10"/>
    <x v="1"/>
    <n v="43374"/>
    <n v="0.63194444444444442"/>
    <s v="&quot;TREE LAYING ON PRIMARY WIRE CAUSED FIRE&quot;"/>
    <s v="     "/>
    <s v="FAS"/>
    <m/>
    <s v="N"/>
    <x v="0"/>
    <s v="185138"/>
    <s v="18-0085308"/>
    <m/>
    <m/>
    <m/>
    <m/>
    <s v="     "/>
    <x v="1"/>
    <s v="PG&amp;E"/>
    <m/>
    <m/>
    <m/>
    <s v="D"/>
    <m/>
    <s v="&lt;3 meters of linear travel"/>
    <m/>
    <s v="Vegetation"/>
    <s v="33.a. Veg. contact"/>
    <s v="Vegetation"/>
    <s v="Contact from object"/>
    <s v="Vegetation"/>
    <m/>
    <s v="Contact - Vegetation"/>
    <s v="Conductor"/>
    <s v="Force Out"/>
    <m/>
    <s v="Overhead"/>
    <x v="3"/>
    <m/>
    <m/>
    <s v="44737"/>
    <s v="     "/>
    <s v="Non-HFTD"/>
    <x v="0"/>
    <m/>
    <m/>
    <n v="36.82"/>
    <n v="-121.687"/>
    <s v="Monterey"/>
    <s v="DOLAN-ROAD-1101"/>
    <s v="182381101"/>
    <n v="11000"/>
    <s v="DOLAN ROAD 1101156268"/>
    <x v="0"/>
    <m/>
    <s v="Hardwood Woodland"/>
    <m/>
    <m/>
    <s v="No"/>
    <m/>
    <m/>
    <m/>
    <m/>
    <m/>
    <m/>
    <m/>
    <s v="N"/>
    <s v="N"/>
    <m/>
    <m/>
    <s v="     "/>
    <s v="36.81958000"/>
    <s v="-121.68615000"/>
    <s v="Oct  2 2018 12:00AM"/>
    <s v="TrunkFail"/>
    <s v="Monterey cypress was found broken at 15 ft."/>
    <s v="CYPM"/>
    <s v="50"/>
    <s v="13"/>
    <s v="20"/>
    <s v="Slight"/>
    <s v="None"/>
    <s v="N"/>
    <s v="1"/>
    <m/>
    <s v="Ridge"/>
    <s v="A"/>
    <s v="CrossArm"/>
    <s v="BareWire"/>
    <s v="0"/>
  </r>
  <r>
    <s v="20191162"/>
    <s v="     "/>
    <n v="43739"/>
    <s v="10/1"/>
    <x v="1"/>
    <m/>
    <s v="40"/>
    <n v="4"/>
    <s v="10"/>
    <x v="3"/>
    <n v="43739"/>
    <m/>
    <s v="Equipment Failure/Involved, Overhead, Conductor, Overhead, Broken; &lt; 1 meter fire."/>
    <s v="     "/>
    <s v="FAS"/>
    <m/>
    <s v="N"/>
    <x v="0"/>
    <s v="633524"/>
    <s v="19-0105741"/>
    <m/>
    <s v="T004767369"/>
    <n v="0"/>
    <m/>
    <s v="     "/>
    <x v="0"/>
    <s v="PG&amp;E"/>
    <m/>
    <m/>
    <m/>
    <s v="D"/>
    <m/>
    <s v="&lt;3 meters of linear travel"/>
    <m/>
    <s v="Equipment - PG&amp;E"/>
    <s v="34.o. Other"/>
    <s v="Equipment - PG&amp;E"/>
    <m/>
    <m/>
    <s v="Jumper"/>
    <m/>
    <m/>
    <s v="Line to Ground"/>
    <m/>
    <s v="Overhead"/>
    <x v="0"/>
    <s v="Jumper"/>
    <m/>
    <s v="Linecut - 75589{Phase Down}"/>
    <s v="     "/>
    <s v="Non-HFTD"/>
    <x v="0"/>
    <m/>
    <m/>
    <n v="37.2849"/>
    <n v="-121.91200000000001"/>
    <s v="SANTA CLARA"/>
    <s v="EL-PATIO-1116"/>
    <m/>
    <m/>
    <s v="EL PATIO 1116CB"/>
    <x v="0"/>
    <s v="CENTRAL (CAMPBELL)"/>
    <m/>
    <m/>
    <m/>
    <s v="No"/>
    <m/>
    <m/>
    <m/>
    <m/>
    <m/>
    <m/>
    <m/>
    <s v="N"/>
    <s v="N"/>
    <m/>
    <m/>
    <s v="     "/>
    <m/>
    <m/>
    <m/>
    <m/>
    <m/>
    <m/>
    <m/>
    <m/>
    <m/>
    <m/>
    <m/>
    <m/>
    <m/>
    <m/>
    <m/>
    <m/>
    <m/>
    <m/>
    <m/>
  </r>
  <r>
    <s v="20201324"/>
    <s v="     "/>
    <n v="44105"/>
    <s v="10/1"/>
    <x v="1"/>
    <n v="0.50347222222222221"/>
    <s v="40"/>
    <n v="4"/>
    <s v="10"/>
    <x v="4"/>
    <n v="44105"/>
    <m/>
    <s v="On October 1, 2020 at 1205 hours a PG&amp;E troubleman was dispatched to the Storey 1111 Distribution Circuit on Lane Dr in Madera for reports of a downed tree into powerlines. Initial analysis indicates a tree fell onto overhead primary lines, causing the lines to fall to ground and ignite a one acre fire that was extinguished by Cal Fire. PG&amp;E crew replaced all damaged assets on October 2, 2020. This ignition is associated with an EIR investigation. Please see the completed 20-day report and Event Analysis Report for complete details"/>
    <s v="     "/>
    <s v="FAS"/>
    <m/>
    <s v="N"/>
    <x v="0"/>
    <s v="1104193"/>
    <s v="20-0103943"/>
    <m/>
    <s v="T005084848"/>
    <m/>
    <s v="EI201001A"/>
    <s v="     "/>
    <x v="1"/>
    <s v="PG&amp;E"/>
    <m/>
    <s v="Vegetation"/>
    <m/>
    <s v="D"/>
    <s v="D"/>
    <s v="0.26-9.99"/>
    <m/>
    <s v="Vegetation"/>
    <s v="33.a. Veg. contact"/>
    <s v="Vegetation"/>
    <s v="Contact from object"/>
    <s v="Contact - Vegetation"/>
    <m/>
    <s v="Contact - Vegetation"/>
    <s v="Conductor - Primary"/>
    <s v="Line to Line"/>
    <m/>
    <s v="Overhead"/>
    <x v="3"/>
    <s v="Conductor - Primary"/>
    <s v="Pole, Transformer, Conductor"/>
    <s v="Circuit ID: 254611111"/>
    <s v="     "/>
    <s v="Non-HFTD"/>
    <x v="0"/>
    <m/>
    <m/>
    <n v="37.0045"/>
    <n v="-120.084"/>
    <s v="Madera"/>
    <s v="STOREY-1111"/>
    <m/>
    <n v="12000"/>
    <m/>
    <x v="0"/>
    <s v="Cal Fire"/>
    <s v="Urban"/>
    <m/>
    <m/>
    <s v="No"/>
    <m/>
    <m/>
    <m/>
    <m/>
    <m/>
    <m/>
    <m/>
    <s v="N"/>
    <s v="N"/>
    <m/>
    <m/>
    <s v="     "/>
    <s v="37.00457200"/>
    <s v="-120.08359800"/>
    <s v="Oct  2 2020 12:00AM"/>
    <s v="BranchFail"/>
    <s v="large blue gum eucalyptus green canopy. no visual indicators of structural defects observed at trunk base or attachment where branch broke. Over weighted limb caused failure"/>
    <s v="EUCA"/>
    <s v="85"/>
    <s v="39"/>
    <s v="16"/>
    <s v="Slight"/>
    <s v="None"/>
    <s v="N"/>
    <s v="1"/>
    <m/>
    <s v="Valley"/>
    <s v="D"/>
    <s v="CrossArm"/>
    <s v="BareWire"/>
    <s v="0"/>
  </r>
  <r>
    <s v="20211655"/>
    <s v="     "/>
    <n v="44470"/>
    <s v="10/1"/>
    <x v="1"/>
    <n v="0.54722222222222228"/>
    <s v="40"/>
    <n v="4"/>
    <s v="10"/>
    <x v="5"/>
    <m/>
    <m/>
    <s v="Sectionalizer failed. The ensuing fire was 3 meters - 0.25 acre in size. Patrol found nothing. However, troubleman notes that mylar balloons were about 100 feet away from the pole. This information is preliminary."/>
    <s v="     "/>
    <s v="FAS"/>
    <m/>
    <s v="N"/>
    <x v="0"/>
    <m/>
    <m/>
    <m/>
    <s v="T005410136"/>
    <n v="122137000"/>
    <m/>
    <s v="     "/>
    <x v="1"/>
    <s v="PG&amp;E"/>
    <m/>
    <s v="Vegetation"/>
    <m/>
    <s v="D"/>
    <s v="D"/>
    <s v="&lt;0.25"/>
    <m/>
    <s v="Equipment - PG&amp;E"/>
    <s v="34.o. Other"/>
    <s v="Equipment - PG&amp;E"/>
    <s v="All types of equipment / facility failure"/>
    <s v="Equipment failure - Other"/>
    <s v="Sectionalizer"/>
    <m/>
    <m/>
    <m/>
    <s v="N"/>
    <s v="Overhead"/>
    <x v="3"/>
    <s v="Sectionalizer"/>
    <s v="Recloser/Sectionalizer"/>
    <s v="103449887"/>
    <s v="     "/>
    <s v="Non-HFTD"/>
    <x v="0"/>
    <m/>
    <m/>
    <n v="37.421900000000001"/>
    <n v="-121.934"/>
    <s v="Santa Clara"/>
    <s v="NORTECH-2109"/>
    <m/>
    <n v="21000"/>
    <m/>
    <x v="0"/>
    <s v="Self Extinguished"/>
    <s v="Urban"/>
    <s v="Brush fuel model"/>
    <s v="brown weeds"/>
    <s v="No"/>
    <m/>
    <m/>
    <m/>
    <m/>
    <m/>
    <m/>
    <m/>
    <s v="N"/>
    <s v="N"/>
    <m/>
    <m/>
    <s v="     "/>
    <m/>
    <m/>
    <m/>
    <m/>
    <m/>
    <m/>
    <m/>
    <m/>
    <m/>
    <m/>
    <m/>
    <m/>
    <m/>
    <m/>
    <m/>
    <m/>
    <m/>
    <m/>
    <m/>
  </r>
  <r>
    <s v="20211654"/>
    <s v="     "/>
    <n v="44470"/>
    <s v="10/1"/>
    <x v="1"/>
    <n v="0.29444444444444445"/>
    <s v="40"/>
    <n v="4"/>
    <s v="10"/>
    <x v="5"/>
    <n v="44470"/>
    <m/>
    <s v="Lightning arrestor flashed and started a fire at the base of the pole. The ensuing fire was 1 meter - &lt; 3 meters in size. This information is preliminary."/>
    <s v="     "/>
    <s v="FAS"/>
    <m/>
    <s v="N"/>
    <x v="0"/>
    <m/>
    <s v="21-0124674"/>
    <m/>
    <s v="T005409750"/>
    <n v="122133000"/>
    <m/>
    <s v="     "/>
    <x v="1"/>
    <s v="PG&amp;E"/>
    <m/>
    <s v="Vegetation"/>
    <m/>
    <s v="D"/>
    <s v="D"/>
    <s v="&lt;3 meters of linear travel"/>
    <m/>
    <s v="Equipment - PG&amp;E"/>
    <s v="34.d. Lightning arrestor damage or failure"/>
    <s v="Equipment - PG&amp;E"/>
    <s v="All types of equipment / facility failure"/>
    <s v="Lightning arrestor failure"/>
    <s v="Lightning Arrestor"/>
    <m/>
    <m/>
    <s v="Line to Ground"/>
    <s v="N"/>
    <s v="Overhead"/>
    <x v="3"/>
    <s v="Lightning Arrestor"/>
    <s v="Cutout, Lightning Arrestor"/>
    <s v="101121917"/>
    <s v="     "/>
    <s v="Non-HFTD"/>
    <x v="0"/>
    <m/>
    <m/>
    <n v="36.962499999999999"/>
    <n v="-119.79900000000001"/>
    <s v="Madera"/>
    <s v="CASSIDY-2107"/>
    <m/>
    <n v="12000"/>
    <m/>
    <x v="0"/>
    <s v="Cal Fire"/>
    <s v="Herbaceous"/>
    <s v="Grass fuel model"/>
    <m/>
    <s v="No"/>
    <m/>
    <m/>
    <m/>
    <m/>
    <m/>
    <m/>
    <m/>
    <s v="N"/>
    <s v="N"/>
    <m/>
    <m/>
    <s v="     "/>
    <m/>
    <m/>
    <m/>
    <m/>
    <m/>
    <m/>
    <m/>
    <m/>
    <m/>
    <m/>
    <m/>
    <m/>
    <m/>
    <m/>
    <m/>
    <m/>
    <m/>
    <m/>
    <m/>
  </r>
  <r>
    <s v="20150391"/>
    <s v="     "/>
    <n v="42287"/>
    <s v="10/10"/>
    <x v="1"/>
    <n v="1.3888888888888888E-2"/>
    <s v="41"/>
    <n v="4"/>
    <s v="10"/>
    <x v="2"/>
    <n v="42287"/>
    <n v="1.3888888888888888E-2"/>
    <s v="HOT SEC WIRE DOWN, UNKNOWN WHY? LOTS OF DAMAGE, HOUSE FIRE AT CATV BOX, CAR DAMAGE FROM WIRE DOWN. CREW TO REPAIR"/>
    <s v="     "/>
    <m/>
    <m/>
    <s v="N"/>
    <x v="0"/>
    <s v="1319580"/>
    <s v="15-0069353"/>
    <m/>
    <m/>
    <n v="110711038"/>
    <m/>
    <s v="     "/>
    <x v="1"/>
    <s v="PG&amp;E"/>
    <m/>
    <s v="Building"/>
    <m/>
    <s v="D"/>
    <m/>
    <s v="Structure-only"/>
    <s v="Square Feet: ; Acreage: "/>
    <s v="Equipment - PG&amp;E"/>
    <s v="34.b. Conductor damage or failure"/>
    <s v="Equipment - PG&amp;E"/>
    <s v="All types of equipment / facility failure"/>
    <s v="Conductor"/>
    <s v="Conductor"/>
    <m/>
    <m/>
    <s v="Line to Ground"/>
    <s v="PACIFIC BELL"/>
    <s v="Overhead"/>
    <x v="1"/>
    <s v="Conductor"/>
    <m/>
    <s v="100966524"/>
    <s v="     "/>
    <s v="Non-HFTD"/>
    <x v="0"/>
    <m/>
    <m/>
    <n v="40.886200000000002"/>
    <n v="-124.08799999999999"/>
    <s v="Humboldt"/>
    <s v="ARCATA-1106"/>
    <s v="192021106"/>
    <m/>
    <s v="N/A"/>
    <x v="0"/>
    <s v="Cal Fire Dept"/>
    <s v="Urban"/>
    <m/>
    <m/>
    <s v="No"/>
    <m/>
    <m/>
    <m/>
    <m/>
    <m/>
    <m/>
    <m/>
    <s v="N"/>
    <s v="N"/>
    <m/>
    <m/>
    <s v="     "/>
    <m/>
    <m/>
    <m/>
    <m/>
    <m/>
    <m/>
    <m/>
    <m/>
    <m/>
    <m/>
    <m/>
    <m/>
    <m/>
    <m/>
    <m/>
    <m/>
    <m/>
    <m/>
    <m/>
  </r>
  <r>
    <s v="20160337"/>
    <s v="     "/>
    <n v="42653"/>
    <s v="10/10"/>
    <x v="1"/>
    <n v="0.42083333333333334"/>
    <s v="42"/>
    <n v="4"/>
    <s v="10"/>
    <x v="6"/>
    <n v="42653"/>
    <n v="0.42083333333333334"/>
    <s v="CREW ON THE WAY, FIRE VERY SMALL 5' MAYBE"/>
    <s v="     "/>
    <m/>
    <m/>
    <s v="N"/>
    <x v="0"/>
    <s v="1555749"/>
    <s v="16-0070811"/>
    <m/>
    <m/>
    <n v="112031984"/>
    <m/>
    <s v="     "/>
    <x v="1"/>
    <s v="PG&amp;E"/>
    <m/>
    <s v="Vegetation"/>
    <m/>
    <s v="D"/>
    <m/>
    <s v="&lt;3 meters of linear travel"/>
    <s v="Square Feet: ; Acreage: "/>
    <s v="Equipment - PG&amp;E"/>
    <s v="34.b. Conductor damage or failure"/>
    <s v="Equipment - PG&amp;E"/>
    <s v="All types of equipment / facility failure"/>
    <s v="Conductor"/>
    <s v="Conductor"/>
    <m/>
    <m/>
    <s v="Line to Ground"/>
    <m/>
    <s v="Overhead"/>
    <x v="3"/>
    <s v="Conductor"/>
    <m/>
    <s v="103002919"/>
    <s v="     "/>
    <s v="Non-HFTD"/>
    <x v="0"/>
    <n v="180"/>
    <m/>
    <n v="38.4756"/>
    <n v="-122.908"/>
    <s v="Sonoma"/>
    <s v="MIRABEL-1101"/>
    <s v="42091101"/>
    <n v="12000"/>
    <s v="MIRABEL 1101116"/>
    <x v="0"/>
    <s v="Cal Fire"/>
    <s v="Urban"/>
    <m/>
    <m/>
    <s v="No"/>
    <s v="10"/>
    <m/>
    <m/>
    <m/>
    <m/>
    <m/>
    <m/>
    <s v="N"/>
    <s v="N"/>
    <m/>
    <m/>
    <s v="     "/>
    <m/>
    <m/>
    <m/>
    <m/>
    <m/>
    <m/>
    <m/>
    <m/>
    <m/>
    <m/>
    <m/>
    <m/>
    <m/>
    <m/>
    <m/>
    <m/>
    <m/>
    <m/>
    <m/>
  </r>
  <r>
    <s v="20170431"/>
    <s v="     "/>
    <n v="43018"/>
    <s v="10/10"/>
    <x v="1"/>
    <n v="0.67847222222222225"/>
    <s v="41"/>
    <n v="4"/>
    <s v="10"/>
    <x v="0"/>
    <n v="43018"/>
    <m/>
    <s v="Put in ec tag to replace open wire with triplex so this will be prevented in the future"/>
    <s v="     "/>
    <m/>
    <m/>
    <s v="N"/>
    <x v="0"/>
    <s v="1897814"/>
    <m/>
    <m/>
    <m/>
    <m/>
    <m/>
    <s v="     "/>
    <x v="1"/>
    <s v="PG&amp;E"/>
    <m/>
    <s v="Vegetation"/>
    <m/>
    <s v="D"/>
    <m/>
    <s v="0.26-9.99"/>
    <s v="Square Feet: ; Acreage: "/>
    <s v="Equipment - PG&amp;E"/>
    <s v="34.b. Conductor damage or failure"/>
    <s v="Equipment - PG&amp;E"/>
    <s v="All types of equipment / facility failure"/>
    <s v="Conductor"/>
    <s v="Conductor"/>
    <m/>
    <m/>
    <m/>
    <s v="PACIFIC BELL"/>
    <s v="Overhead"/>
    <x v="1"/>
    <s v="Conductor"/>
    <m/>
    <s v="101996286"/>
    <s v="     "/>
    <s v="Non-HFTD"/>
    <x v="0"/>
    <m/>
    <m/>
    <n v="38.314799999999998"/>
    <n v="-122.70699999999999"/>
    <s v="Sonoma"/>
    <s v="COTATI-1104"/>
    <s v="42271104"/>
    <m/>
    <s v="N/A"/>
    <x v="0"/>
    <s v="N.A."/>
    <s v="Urban"/>
    <m/>
    <m/>
    <s v="No"/>
    <m/>
    <m/>
    <m/>
    <m/>
    <m/>
    <m/>
    <m/>
    <s v="N"/>
    <s v="N"/>
    <m/>
    <m/>
    <s v="     "/>
    <m/>
    <m/>
    <m/>
    <m/>
    <m/>
    <m/>
    <m/>
    <m/>
    <m/>
    <m/>
    <m/>
    <m/>
    <m/>
    <m/>
    <m/>
    <m/>
    <m/>
    <m/>
    <m/>
  </r>
  <r>
    <s v="20170432"/>
    <s v="     "/>
    <n v="43018"/>
    <s v="10/10"/>
    <x v="1"/>
    <n v="0.68680555555555556"/>
    <s v="41"/>
    <n v="4"/>
    <s v="10"/>
    <x v="0"/>
    <n v="43018"/>
    <n v="0.6743055555555556"/>
    <s v="CREW TO REPAIR WRE DOWN IN SEVERAL LOCATIONS"/>
    <s v="     "/>
    <m/>
    <m/>
    <s v="N"/>
    <x v="0"/>
    <s v="1897822"/>
    <s v="17-0086126"/>
    <m/>
    <m/>
    <n v="113719798"/>
    <m/>
    <s v="     "/>
    <x v="1"/>
    <s v="PG&amp;E"/>
    <m/>
    <s v="Vegetation"/>
    <m/>
    <s v="D"/>
    <m/>
    <s v="&lt;0.25"/>
    <s v="Square Feet: ; Acreage: "/>
    <s v="Equipment - PG&amp;E"/>
    <s v="34.b. Conductor damage or failure"/>
    <s v="Equipment - PG&amp;E"/>
    <s v="All types of equipment / facility failure"/>
    <s v="Conductor"/>
    <s v="Conductor"/>
    <m/>
    <m/>
    <s v="Line to Ground"/>
    <s v="VERIZON CALIFORNIA"/>
    <s v="Overhead"/>
    <x v="3"/>
    <s v="Conductor"/>
    <m/>
    <s v="100542800"/>
    <s v="     "/>
    <s v="Non-HFTD"/>
    <x v="0"/>
    <m/>
    <m/>
    <n v="37.255899999999997"/>
    <n v="-121.959"/>
    <s v="Santa Clara"/>
    <s v="VASONA-1101"/>
    <s v="83771101"/>
    <n v="12000"/>
    <s v="VASONA 1108CB"/>
    <x v="0"/>
    <s v="Unknown"/>
    <s v="Herbaceous"/>
    <m/>
    <m/>
    <s v="No"/>
    <m/>
    <m/>
    <m/>
    <m/>
    <m/>
    <m/>
    <m/>
    <s v="N"/>
    <s v="N"/>
    <m/>
    <m/>
    <s v="     "/>
    <m/>
    <m/>
    <m/>
    <m/>
    <m/>
    <m/>
    <m/>
    <m/>
    <m/>
    <m/>
    <m/>
    <m/>
    <m/>
    <m/>
    <m/>
    <m/>
    <m/>
    <m/>
    <m/>
  </r>
  <r>
    <s v="20180879"/>
    <s v="     "/>
    <n v="43383"/>
    <s v="10/10"/>
    <x v="1"/>
    <n v="0.56019675925925927"/>
    <s v="41"/>
    <n v="4"/>
    <s v="10"/>
    <x v="1"/>
    <n v="43383"/>
    <n v="0.55833333333333335"/>
    <s v="ILIS cause - &quot;3rd Party, Vehicle&quot;(big rig)  &quot;ELEC DISPATCH REPORTS GRASS FIRE AT SITE OF CAR POLE ACCIDENT- WIRES ARCING&quot;"/>
    <s v="     "/>
    <s v="FAS"/>
    <m/>
    <s v="N"/>
    <x v="0"/>
    <s v="192583"/>
    <s v="18-0089140"/>
    <m/>
    <m/>
    <m/>
    <m/>
    <s v="     "/>
    <x v="1"/>
    <s v="PG&amp;E"/>
    <m/>
    <m/>
    <m/>
    <s v="D"/>
    <m/>
    <s v="&lt;0.25"/>
    <m/>
    <s v="Contact - 3rd Party"/>
    <s v="33.d. Vehicle contact"/>
    <s v="Contact - 3rd Party"/>
    <s v="Contact from object"/>
    <s v="Contact - Vehicle"/>
    <m/>
    <s v="Contact - Vehicle"/>
    <s v="Pole"/>
    <s v="Open Circuit,Line to Line"/>
    <m/>
    <s v="Overhead"/>
    <x v="3"/>
    <m/>
    <m/>
    <s v="WIRE DOWN 9 S/O C7573"/>
    <s v="     "/>
    <s v="Non-HFTD"/>
    <x v="0"/>
    <m/>
    <m/>
    <n v="38.535699999999999"/>
    <n v="-121.554"/>
    <s v="Yolo"/>
    <s v="DEEPWATER-1107"/>
    <s v="063621107"/>
    <n v="11000"/>
    <s v="DEEPWATER 110720212"/>
    <x v="0"/>
    <m/>
    <s v="Barren/Other"/>
    <m/>
    <m/>
    <s v="No"/>
    <m/>
    <m/>
    <m/>
    <m/>
    <m/>
    <m/>
    <m/>
    <s v="N"/>
    <s v="N"/>
    <m/>
    <m/>
    <s v="     "/>
    <m/>
    <m/>
    <m/>
    <m/>
    <m/>
    <m/>
    <m/>
    <m/>
    <m/>
    <m/>
    <m/>
    <m/>
    <m/>
    <m/>
    <m/>
    <m/>
    <m/>
    <m/>
    <m/>
  </r>
  <r>
    <s v="SAP20187841"/>
    <s v="     "/>
    <n v="43383"/>
    <s v="10/10"/>
    <x v="1"/>
    <m/>
    <s v="41"/>
    <n v="4"/>
    <s v="10"/>
    <x v="1"/>
    <m/>
    <m/>
    <s v="Burned off pole top due to pole fire"/>
    <s v="     "/>
    <s v="SAP"/>
    <n v="44580"/>
    <s v="Y"/>
    <x v="0"/>
    <s v="190730"/>
    <s v="18-0088111"/>
    <m/>
    <s v="T004429967"/>
    <n v="115032724"/>
    <m/>
    <s v="     "/>
    <x v="0"/>
    <s v="PG&amp;E"/>
    <m/>
    <m/>
    <m/>
    <s v="D"/>
    <m/>
    <s v="Structure-PG&amp;E only"/>
    <m/>
    <s v="Equipment - PG&amp;E"/>
    <s v="34.c. Fuse damage or failure"/>
    <s v="Equipment - PG&amp;E"/>
    <s v="Fuse failure - all"/>
    <s v="Fuse failure - all"/>
    <s v="Pole"/>
    <m/>
    <m/>
    <s v="Line to Line"/>
    <s v="Yes"/>
    <s v="Overhead"/>
    <x v="0"/>
    <s v="Pole"/>
    <m/>
    <s v="103935848"/>
    <s v="     "/>
    <s v="Non-HFTD"/>
    <x v="0"/>
    <m/>
    <m/>
    <n v="39.020800000000001"/>
    <n v="-122.876"/>
    <s v="Lake"/>
    <s v="CLEAR-LAKE-1102"/>
    <m/>
    <m/>
    <s v="CLEAR LAKE 1102626634"/>
    <x v="0"/>
    <m/>
    <m/>
    <m/>
    <m/>
    <s v="No"/>
    <m/>
    <m/>
    <m/>
    <m/>
    <m/>
    <m/>
    <m/>
    <s v="N"/>
    <s v="N"/>
    <m/>
    <m/>
    <s v="     "/>
    <m/>
    <m/>
    <m/>
    <m/>
    <m/>
    <m/>
    <m/>
    <m/>
    <m/>
    <m/>
    <m/>
    <m/>
    <m/>
    <m/>
    <m/>
    <m/>
    <m/>
    <m/>
    <m/>
  </r>
  <r>
    <s v="20191218"/>
    <s v="     "/>
    <n v="43748"/>
    <s v="10/10"/>
    <x v="1"/>
    <m/>
    <s v="41"/>
    <n v="4"/>
    <s v="10"/>
    <x v="3"/>
    <n v="43748"/>
    <m/>
    <s v="conductor failure, wire on ground"/>
    <s v="     "/>
    <s v="FAS"/>
    <m/>
    <s v="N"/>
    <x v="0"/>
    <s v="653410"/>
    <m/>
    <m/>
    <s v="T004775483"/>
    <n v="0"/>
    <m/>
    <s v="     "/>
    <x v="1"/>
    <s v="PG&amp;E"/>
    <m/>
    <m/>
    <m/>
    <s v="D"/>
    <m/>
    <s v="&lt;0.25"/>
    <m/>
    <s v="Equipment - PG&amp;E"/>
    <s v="34.b. Conductor damage or failure"/>
    <s v="Equipment - PG&amp;E"/>
    <s v="All types of equipment / facility failure"/>
    <s v="Conductor failure-all"/>
    <s v="Conductor - Primary"/>
    <m/>
    <m/>
    <m/>
    <m/>
    <s v="Overhead"/>
    <x v="3"/>
    <s v="Conductor - Primary"/>
    <m/>
    <s v="162741106"/>
    <s v="     "/>
    <s v="Non-HFTD"/>
    <x v="0"/>
    <m/>
    <m/>
    <n v="37.311500000000002"/>
    <n v="-121.002"/>
    <s v="STANISLAUS"/>
    <s v="NEWMAN-1106"/>
    <m/>
    <m/>
    <m/>
    <x v="0"/>
    <s v="Newman FD"/>
    <s v="Agriculture"/>
    <m/>
    <m/>
    <s v="No"/>
    <m/>
    <m/>
    <m/>
    <m/>
    <m/>
    <m/>
    <m/>
    <s v="N"/>
    <s v="N"/>
    <m/>
    <m/>
    <s v="     "/>
    <m/>
    <m/>
    <m/>
    <m/>
    <m/>
    <m/>
    <m/>
    <m/>
    <m/>
    <m/>
    <m/>
    <m/>
    <m/>
    <m/>
    <m/>
    <m/>
    <m/>
    <m/>
    <m/>
  </r>
  <r>
    <s v="20191220"/>
    <s v="     "/>
    <n v="43748"/>
    <s v="10/10"/>
    <x v="1"/>
    <m/>
    <s v="41"/>
    <n v="4"/>
    <s v="10"/>
    <x v="3"/>
    <m/>
    <m/>
    <s v="conductor failure, wire on ground"/>
    <s v="     "/>
    <s v="FAS"/>
    <m/>
    <s v="N"/>
    <x v="0"/>
    <m/>
    <m/>
    <m/>
    <s v="T004775695"/>
    <n v="0"/>
    <m/>
    <s v="     "/>
    <x v="1"/>
    <s v="PG&amp;E"/>
    <m/>
    <m/>
    <m/>
    <s v="D"/>
    <m/>
    <s v="&lt;0.25"/>
    <m/>
    <s v="Equipment - PG&amp;E"/>
    <s v="34.b. Conductor damage or failure"/>
    <s v="Equipment - PG&amp;E"/>
    <s v="All types of equipment / facility failure"/>
    <s v="Conductor failure-all"/>
    <s v="Conductor - Primary"/>
    <m/>
    <m/>
    <m/>
    <m/>
    <s v="Overhead"/>
    <x v="3"/>
    <s v="Conductor - Primary"/>
    <m/>
    <s v="24101102"/>
    <s v="     "/>
    <s v="Non-HFTD"/>
    <x v="0"/>
    <m/>
    <m/>
    <n v="37.497900000000001"/>
    <n v="-122.46299999999999"/>
    <s v="SAN MATEO"/>
    <s v="HALF-MOON-BAY-1102"/>
    <m/>
    <m/>
    <m/>
    <x v="0"/>
    <m/>
    <s v="Herbaceous"/>
    <m/>
    <m/>
    <s v="No"/>
    <m/>
    <m/>
    <m/>
    <m/>
    <m/>
    <m/>
    <m/>
    <s v="N"/>
    <s v="N"/>
    <m/>
    <m/>
    <s v="     "/>
    <m/>
    <m/>
    <m/>
    <m/>
    <m/>
    <m/>
    <m/>
    <m/>
    <m/>
    <m/>
    <m/>
    <m/>
    <m/>
    <m/>
    <m/>
    <m/>
    <m/>
    <m/>
    <m/>
  </r>
  <r>
    <s v="20191214"/>
    <s v="     "/>
    <n v="43748"/>
    <s v="10/10"/>
    <x v="1"/>
    <m/>
    <s v="41"/>
    <n v="4"/>
    <s v="10"/>
    <x v="3"/>
    <n v="43748"/>
    <n v="5.9722222222222225E-2"/>
    <s v="lines together at above location caused a 1 acre fire, damage to 1 vehicle, no structure damage"/>
    <s v="     "/>
    <s v="FAS"/>
    <m/>
    <s v="N"/>
    <x v="0"/>
    <s v="652539"/>
    <s v="19-0109874"/>
    <m/>
    <s v="T004774558"/>
    <n v="0"/>
    <m/>
    <s v="     "/>
    <x v="1"/>
    <s v="PG&amp;E"/>
    <m/>
    <m/>
    <m/>
    <s v="D"/>
    <m/>
    <s v="0.26-9.99"/>
    <m/>
    <s v="Wire-Wire Contact"/>
    <s v="35.a. Wire-to-wire contact / contamination"/>
    <s v="Wire-Wire Contact"/>
    <s v="Wire-Wire Contact"/>
    <m/>
    <m/>
    <m/>
    <m/>
    <s v="Line to Line"/>
    <m/>
    <s v="Overhead"/>
    <x v="3"/>
    <s v="Conductor - Primary"/>
    <m/>
    <s v="63642105"/>
    <s v="     "/>
    <s v="Non-HFTD"/>
    <x v="0"/>
    <m/>
    <m/>
    <n v="38.355400000000003"/>
    <n v="-121.87"/>
    <s v="SOLANO"/>
    <s v="PEABODY-2105"/>
    <m/>
    <m/>
    <s v="PEABODY 210515812"/>
    <x v="0"/>
    <s v="Vacaville FD"/>
    <s v="Agriculture"/>
    <m/>
    <m/>
    <s v="No"/>
    <m/>
    <m/>
    <m/>
    <m/>
    <m/>
    <m/>
    <m/>
    <s v="N"/>
    <s v="Y"/>
    <s v="201910091200"/>
    <s v="201910110400"/>
    <s v="     "/>
    <m/>
    <m/>
    <m/>
    <m/>
    <m/>
    <m/>
    <m/>
    <m/>
    <m/>
    <m/>
    <m/>
    <m/>
    <m/>
    <m/>
    <m/>
    <m/>
    <m/>
    <m/>
    <m/>
  </r>
  <r>
    <s v="20191217"/>
    <s v="     "/>
    <n v="43748"/>
    <s v="10/10"/>
    <x v="1"/>
    <m/>
    <s v="41"/>
    <n v="4"/>
    <s v="10"/>
    <x v="3"/>
    <n v="43748"/>
    <n v="0.2298611111111111"/>
    <s v="duplicate of index 1216"/>
    <s v="     "/>
    <s v="FAS"/>
    <m/>
    <s v="N"/>
    <x v="1"/>
    <s v="652595"/>
    <s v="19-0109887"/>
    <m/>
    <s v="T004774596"/>
    <n v="117983933"/>
    <m/>
    <s v="     "/>
    <x v="0"/>
    <s v="PG&amp;E"/>
    <m/>
    <m/>
    <m/>
    <s v="D"/>
    <m/>
    <s v="&lt;0.25"/>
    <m/>
    <s v="Equipment - PG&amp;E"/>
    <s v="34.b. Conductor damage or failure"/>
    <s v="Equipment - PG&amp;E"/>
    <s v="All types of equipment / facility failure"/>
    <s v="Conductor failure—all"/>
    <s v="Line Recloser"/>
    <m/>
    <m/>
    <s v="Line to Ground"/>
    <m/>
    <s v="Overhead"/>
    <x v="0"/>
    <s v="Line Recloser"/>
    <m/>
    <s v=""/>
    <s v="     "/>
    <s v="Non-HFTD"/>
    <x v="0"/>
    <m/>
    <m/>
    <n v="37.392099999999999"/>
    <n v="-121.81699999999999"/>
    <s v="SANTA CLARA"/>
    <s v="MC-KEE-1103"/>
    <m/>
    <m/>
    <s v="MC KEE 1103XR028"/>
    <x v="0"/>
    <s v="BC JOHN DILLINGER"/>
    <s v="Urban"/>
    <m/>
    <m/>
    <s v="No"/>
    <m/>
    <m/>
    <m/>
    <m/>
    <m/>
    <m/>
    <m/>
    <s v="N"/>
    <s v="N"/>
    <m/>
    <m/>
    <s v="     "/>
    <m/>
    <m/>
    <m/>
    <m/>
    <m/>
    <m/>
    <m/>
    <m/>
    <m/>
    <m/>
    <m/>
    <m/>
    <m/>
    <m/>
    <m/>
    <m/>
    <m/>
    <m/>
    <m/>
  </r>
  <r>
    <s v="20191222"/>
    <s v="     "/>
    <n v="43748"/>
    <s v="10/10"/>
    <x v="1"/>
    <m/>
    <s v="41"/>
    <n v="4"/>
    <s v="10"/>
    <x v="3"/>
    <n v="43748"/>
    <n v="0.81666666666666665"/>
    <s v="T man found blown fuse, Per Ilis - line to line"/>
    <s v="     "/>
    <s v="FAS"/>
    <m/>
    <s v="N"/>
    <x v="0"/>
    <s v="653851"/>
    <s v="19-0110281"/>
    <m/>
    <s v="T004775952"/>
    <n v="0"/>
    <m/>
    <s v="     "/>
    <x v="1"/>
    <s v="PG&amp;E"/>
    <m/>
    <m/>
    <m/>
    <s v="D"/>
    <m/>
    <s v="&lt;3 meters of linear travel"/>
    <m/>
    <s v="Wire-Wire Contact"/>
    <s v="35.a. Wire-to-wire contact / contamination"/>
    <s v="Wire-Wire Contact"/>
    <s v="Wire-Wire Contact"/>
    <m/>
    <m/>
    <m/>
    <m/>
    <s v="Line to Line"/>
    <m/>
    <s v="Overhead"/>
    <x v="3"/>
    <s v="Conductor - Primary"/>
    <m/>
    <s v="85203"/>
    <s v="     "/>
    <s v="Non-HFTD"/>
    <x v="0"/>
    <m/>
    <m/>
    <n v="39.857999999999997"/>
    <n v="-122.197"/>
    <s v="TEHAMA"/>
    <s v="CORNING-1101"/>
    <m/>
    <m/>
    <s v="CORNING 110137546"/>
    <x v="0"/>
    <m/>
    <s v="Herbaceous"/>
    <m/>
    <m/>
    <s v="No"/>
    <m/>
    <m/>
    <m/>
    <m/>
    <m/>
    <m/>
    <m/>
    <s v="N"/>
    <s v="Y"/>
    <s v="201910091200"/>
    <s v="201910110400"/>
    <s v="     "/>
    <m/>
    <m/>
    <m/>
    <m/>
    <m/>
    <m/>
    <m/>
    <m/>
    <m/>
    <m/>
    <m/>
    <m/>
    <m/>
    <m/>
    <m/>
    <m/>
    <m/>
    <m/>
    <m/>
  </r>
  <r>
    <s v="20191226"/>
    <s v="     "/>
    <n v="43748"/>
    <s v="10/10"/>
    <x v="1"/>
    <m/>
    <s v="41"/>
    <n v="4"/>
    <s v="10"/>
    <x v="3"/>
    <m/>
    <m/>
    <s v="EI191010A: Structure fire on transmission tower, possibly due to bird contact. Also resulted in a grass fire."/>
    <s v="     "/>
    <s v="EIR"/>
    <m/>
    <s v="N"/>
    <x v="0"/>
    <m/>
    <m/>
    <s v="INT-12764"/>
    <s v="T004775233"/>
    <n v="0"/>
    <s v="EI191010A"/>
    <s v="     "/>
    <x v="1"/>
    <s v="PG&amp;E"/>
    <m/>
    <m/>
    <m/>
    <s v="T"/>
    <m/>
    <s v="10-99"/>
    <m/>
    <s v="Contact - Animal - Bird"/>
    <s v="33.b. Animal contact"/>
    <s v="Contact - Bird"/>
    <s v="Contact from object"/>
    <s v="Contact - Animal"/>
    <m/>
    <s v="Contact - Animal"/>
    <s v="Splice/Clamp/Connector"/>
    <m/>
    <m/>
    <s v="Overhead"/>
    <x v="4"/>
    <s v="Splice/Clamp/Connector"/>
    <s v="no reported damage"/>
    <s v="Unknown"/>
    <s v="     "/>
    <s v="Non-HFTD"/>
    <x v="0"/>
    <m/>
    <m/>
    <n v="37.688800000000001"/>
    <n v="-122.426"/>
    <s v="SAN MATEO"/>
    <s v="MARTIN-EAST-GRAND,-115-KV"/>
    <m/>
    <n v="115000"/>
    <s v="N/A"/>
    <x v="0"/>
    <m/>
    <s v="Shrub"/>
    <m/>
    <m/>
    <s v="No"/>
    <s v="11"/>
    <s v="0"/>
    <s v="0"/>
    <s v="0"/>
    <s v="0"/>
    <s v="KING"/>
    <m/>
    <s v="N"/>
    <s v="N"/>
    <m/>
    <m/>
    <s v="     "/>
    <m/>
    <m/>
    <m/>
    <m/>
    <m/>
    <m/>
    <m/>
    <m/>
    <m/>
    <m/>
    <m/>
    <m/>
    <m/>
    <m/>
    <m/>
    <m/>
    <m/>
    <m/>
    <m/>
  </r>
  <r>
    <s v="20191224"/>
    <s v="     "/>
    <n v="43748"/>
    <s v="10/10"/>
    <x v="1"/>
    <m/>
    <s v="41"/>
    <n v="4"/>
    <s v="10"/>
    <x v="3"/>
    <n v="43748"/>
    <n v="0.81666666666666665"/>
    <s v="duplicate of index # 1224"/>
    <s v="     "/>
    <s v="FAS"/>
    <m/>
    <s v="N"/>
    <x v="1"/>
    <s v="653851"/>
    <s v="19-0110281"/>
    <m/>
    <s v="T004775952"/>
    <n v="0"/>
    <m/>
    <s v="     "/>
    <x v="0"/>
    <s v="PG&amp;E"/>
    <m/>
    <m/>
    <m/>
    <s v="D"/>
    <m/>
    <s v="&lt;3 meters of linear travel"/>
    <m/>
    <s v="Equipment - PG&amp;E"/>
    <s v="34.b. Conductor damage or failure"/>
    <s v="Equipment - PG&amp;E"/>
    <s v="All types of equipment / facility failure"/>
    <s v="Conductor failure—all"/>
    <s v="Fuse"/>
    <m/>
    <m/>
    <s v="Line to Line"/>
    <m/>
    <s v="Overhead"/>
    <x v="0"/>
    <s v="Fuse"/>
    <m/>
    <s v=""/>
    <s v="     "/>
    <s v="Non-HFTD"/>
    <x v="0"/>
    <m/>
    <m/>
    <n v="39.857999999999997"/>
    <n v="-122.197"/>
    <s v="TEHAMA"/>
    <s v="CORNING-1101"/>
    <m/>
    <m/>
    <s v="CORNING 110137546"/>
    <x v="0"/>
    <s v="Calfire"/>
    <s v="Herbaceous"/>
    <m/>
    <m/>
    <s v="No"/>
    <m/>
    <m/>
    <m/>
    <m/>
    <m/>
    <m/>
    <m/>
    <s v="N"/>
    <s v="Y"/>
    <s v="201910091200"/>
    <s v="201910110400"/>
    <s v="     "/>
    <m/>
    <m/>
    <m/>
    <m/>
    <m/>
    <m/>
    <m/>
    <m/>
    <m/>
    <m/>
    <m/>
    <m/>
    <m/>
    <m/>
    <m/>
    <m/>
    <m/>
    <m/>
    <m/>
  </r>
  <r>
    <s v="20191216"/>
    <s v="     "/>
    <n v="43748"/>
    <s v="10/10"/>
    <x v="1"/>
    <m/>
    <s v="41"/>
    <n v="4"/>
    <s v="10"/>
    <x v="3"/>
    <n v="43748"/>
    <n v="0.2298611111111111"/>
    <s v="conductor failure and wire down"/>
    <s v="     "/>
    <s v="FAS"/>
    <m/>
    <s v="N"/>
    <x v="0"/>
    <s v="652595"/>
    <s v="19-0109887"/>
    <m/>
    <s v="T004774597"/>
    <n v="117983933"/>
    <m/>
    <s v="     "/>
    <x v="1"/>
    <s v="PG&amp;E"/>
    <m/>
    <m/>
    <m/>
    <s v="D"/>
    <m/>
    <s v="&lt;3 meters of linear travel"/>
    <m/>
    <s v="Equipment - PG&amp;E"/>
    <s v="34.b. Conductor damage or failure"/>
    <s v="Equipment - PG&amp;E"/>
    <s v="All types of equipment / facility failure"/>
    <s v="Conductor failure-all"/>
    <s v="Conductor - Primary"/>
    <m/>
    <m/>
    <s v="Line to Ground"/>
    <m/>
    <s v="Overhead"/>
    <x v="3"/>
    <s v="Conductor - Primary"/>
    <m/>
    <s v="83531103"/>
    <s v="     "/>
    <s v="Non-HFTD"/>
    <x v="0"/>
    <m/>
    <m/>
    <n v="37.3932"/>
    <n v="-121.822"/>
    <s v="SANTA CLARA"/>
    <s v="MC-KEE-1103"/>
    <m/>
    <m/>
    <s v="MC KEE 1103XR028"/>
    <x v="0"/>
    <s v="San Jose FD"/>
    <s v="Urban"/>
    <m/>
    <m/>
    <s v="No"/>
    <m/>
    <m/>
    <m/>
    <m/>
    <m/>
    <m/>
    <m/>
    <s v="N"/>
    <s v="N"/>
    <m/>
    <m/>
    <s v="     "/>
    <m/>
    <m/>
    <m/>
    <m/>
    <m/>
    <m/>
    <m/>
    <m/>
    <m/>
    <m/>
    <m/>
    <m/>
    <m/>
    <m/>
    <m/>
    <m/>
    <m/>
    <m/>
    <m/>
  </r>
  <r>
    <s v="20201361"/>
    <s v="     "/>
    <n v="44114"/>
    <s v="10/10"/>
    <x v="1"/>
    <n v="5.0694444444444445E-2"/>
    <s v="41"/>
    <n v="4"/>
    <s v="10"/>
    <x v="4"/>
    <n v="44114"/>
    <n v="4.9305555555555554E-2"/>
    <s v="On October 10, 2020 at 0113 hours, a PG&amp;E Troubleman was dispatched to the Columbus 1109 12kV Distribution Circuit on Country Club Dr in Bakersfield in response to a wire down outage. Initial analysis indicates an overhead primary conductor failed and caused the ignition. It was found that a loose PG connector caused the primary conductor to arc melting the conductor and causing it fall to ground, igniting a small vegetation fire. The ensuing fire was 3 meters – 0.25 acre in size and the fire was suppressed by Bakersfield Fire Department. PG&amp;E crew repaired all damaged assets on October 10, 2020."/>
    <s v="     "/>
    <s v="FAS"/>
    <m/>
    <s v="N"/>
    <x v="0"/>
    <s v="1114707"/>
    <s v="20-0107211"/>
    <m/>
    <s v="T005091602"/>
    <n v="119879059"/>
    <m/>
    <s v="     "/>
    <x v="1"/>
    <s v="PG&amp;E"/>
    <m/>
    <s v="Vegetation"/>
    <m/>
    <s v="D"/>
    <s v="D"/>
    <s v="&lt;0.25"/>
    <m/>
    <s v="Equipment - PG&amp;E"/>
    <s v="34.m. Connection device damage or failure"/>
    <s v="Equipment - PG&amp;E"/>
    <s v="All types of equipment / facility failure"/>
    <s v="Splice/Clamp/Connector"/>
    <s v="Conductor - Primary"/>
    <m/>
    <m/>
    <s v="Line to Ground"/>
    <m/>
    <s v="Overhead"/>
    <x v="3"/>
    <s v="Conductor - Primary"/>
    <s v="Insulator, Crossarm, Conductor"/>
    <s v="Circuit ID: 253951109, SAP ID: 102296159"/>
    <s v="     "/>
    <s v="Non-HFTD"/>
    <x v="0"/>
    <m/>
    <m/>
    <n v="35.387300000000003"/>
    <n v="-118.93899999999999"/>
    <s v="Kern"/>
    <s v="COLUMBUS-1109"/>
    <m/>
    <n v="12000"/>
    <m/>
    <x v="0"/>
    <s v="Bakersfield FD"/>
    <s v="Urban"/>
    <m/>
    <m/>
    <s v="No"/>
    <m/>
    <m/>
    <m/>
    <m/>
    <m/>
    <m/>
    <m/>
    <s v="N"/>
    <s v="N"/>
    <m/>
    <m/>
    <s v="     "/>
    <m/>
    <m/>
    <m/>
    <m/>
    <m/>
    <m/>
    <m/>
    <m/>
    <m/>
    <m/>
    <m/>
    <m/>
    <m/>
    <m/>
    <m/>
    <m/>
    <m/>
    <m/>
    <m/>
  </r>
  <r>
    <s v="20212355"/>
    <s v="     "/>
    <n v="44479"/>
    <s v="10/10"/>
    <x v="1"/>
    <n v="0.44722222222222224"/>
    <s v="42"/>
    <n v="4"/>
    <s v="10"/>
    <x v="5"/>
    <m/>
    <m/>
    <s v="transformer sparking and on fire; burned off jumper; this information is preliminary 1/31 no fire, no ignition"/>
    <s v="     "/>
    <s v="FAS"/>
    <m/>
    <s v="Y"/>
    <x v="0"/>
    <m/>
    <m/>
    <m/>
    <s v="4100905"/>
    <m/>
    <m/>
    <s v="     "/>
    <x v="0"/>
    <s v="PG&amp;E"/>
    <m/>
    <s v="Other"/>
    <s v="PG&amp;E Structure"/>
    <s v="D"/>
    <s v="D"/>
    <s v="No Fire"/>
    <s v="No Fire"/>
    <s v="Equipment - PG&amp;E"/>
    <s v="34.n. Transformer damage or failure"/>
    <s v="Equipment - PG&amp;E"/>
    <s v="All types of equipment / facility failure"/>
    <s v="Transformer failure"/>
    <s v="Jumper"/>
    <m/>
    <m/>
    <m/>
    <m/>
    <s v="Overhead"/>
    <x v="3"/>
    <s v="Jumper"/>
    <m/>
    <m/>
    <s v="     "/>
    <s v="Non-HFTD"/>
    <x v="0"/>
    <m/>
    <m/>
    <n v="36.6128"/>
    <n v="-121.83199999999999"/>
    <s v="Monterey"/>
    <s v="MANZANITA-0404"/>
    <m/>
    <n v="4000"/>
    <m/>
    <x v="0"/>
    <m/>
    <s v="Urban"/>
    <m/>
    <m/>
    <s v="No"/>
    <m/>
    <m/>
    <m/>
    <m/>
    <m/>
    <m/>
    <m/>
    <s v="N"/>
    <s v="N"/>
    <m/>
    <m/>
    <s v="     "/>
    <m/>
    <m/>
    <m/>
    <m/>
    <m/>
    <m/>
    <m/>
    <m/>
    <m/>
    <m/>
    <m/>
    <m/>
    <m/>
    <m/>
    <m/>
    <m/>
    <m/>
    <m/>
    <m/>
  </r>
  <r>
    <s v="20212356"/>
    <s v="     "/>
    <n v="44479"/>
    <s v="10/10"/>
    <x v="1"/>
    <n v="0.39027777777777778"/>
    <s v="42"/>
    <n v="4"/>
    <s v="10"/>
    <x v="5"/>
    <m/>
    <m/>
    <s v="electrical fire; broken neutral; new connections; this information is preliminary"/>
    <s v="     "/>
    <s v="FAS"/>
    <m/>
    <s v="Y"/>
    <x v="0"/>
    <m/>
    <s v="N/A "/>
    <m/>
    <s v="6324507509"/>
    <m/>
    <m/>
    <s v="     "/>
    <x v="0"/>
    <s v="PG&amp;E"/>
    <m/>
    <s v="Other"/>
    <s v="Weather Head "/>
    <s v="D"/>
    <m/>
    <s v="Unknown"/>
    <s v="Repaired broken neutral @W/H, all new connections @W/H, potential claim to be filed for damaged equipment. "/>
    <s v="Other Fire: Non-PG&amp;E related"/>
    <s v="34.m. Connection device damage or failure"/>
    <s v="Other Fire"/>
    <s v="All types of equipment / facility failure"/>
    <s v="Splice/Clamp/Connector"/>
    <m/>
    <m/>
    <m/>
    <m/>
    <m/>
    <s v="Overhead"/>
    <x v="3"/>
    <s v="Conductor - Primary"/>
    <m/>
    <m/>
    <s v="     "/>
    <s v="Non-HFTD"/>
    <x v="0"/>
    <m/>
    <m/>
    <n v="37.521700000000003"/>
    <n v="-122.29600000000001"/>
    <s v="San Mateo"/>
    <s v="BELMONT-1110"/>
    <m/>
    <n v="12000"/>
    <m/>
    <x v="0"/>
    <s v="San Mateo County FD"/>
    <s v="Urban"/>
    <m/>
    <m/>
    <s v="No"/>
    <m/>
    <m/>
    <m/>
    <m/>
    <m/>
    <m/>
    <m/>
    <s v="N"/>
    <s v="N"/>
    <m/>
    <m/>
    <s v="     "/>
    <m/>
    <m/>
    <m/>
    <m/>
    <m/>
    <m/>
    <m/>
    <m/>
    <m/>
    <m/>
    <m/>
    <m/>
    <m/>
    <m/>
    <m/>
    <m/>
    <m/>
    <m/>
    <m/>
  </r>
  <r>
    <s v="20140202"/>
    <s v="     "/>
    <n v="41923"/>
    <s v="10/11"/>
    <x v="1"/>
    <n v="0.42986111111111114"/>
    <s v="41"/>
    <n v="4"/>
    <s v="10"/>
    <x v="7"/>
    <n v="41923"/>
    <n v="0.42986111111111114"/>
    <s v="0"/>
    <s v="     "/>
    <m/>
    <m/>
    <s v="N"/>
    <x v="0"/>
    <s v="1096015"/>
    <s v="14-0062962"/>
    <m/>
    <m/>
    <n v="109427158"/>
    <m/>
    <s v="     "/>
    <x v="1"/>
    <s v="PG&amp;E"/>
    <m/>
    <s v="Vegetation"/>
    <m/>
    <s v="D"/>
    <m/>
    <s v="0.26-9.99"/>
    <s v="Square Feet: ; Acreage: "/>
    <s v="Contact - Animal - Other"/>
    <s v="33.b. Animal contact"/>
    <s v="Contact - Animal"/>
    <s v="All types of equipment / facility failure"/>
    <s v="Contact - Animal"/>
    <m/>
    <s v="Contact - Animal"/>
    <s v="Conductor"/>
    <s v="Line to Line"/>
    <s v="AT&amp;T"/>
    <s v="Overhead"/>
    <x v="3"/>
    <s v="Conductor"/>
    <m/>
    <s v="100373776"/>
    <s v="     "/>
    <s v="Non-HFTD"/>
    <x v="0"/>
    <n v="282"/>
    <m/>
    <n v="39.576500000000003"/>
    <n v="-121.30500000000001"/>
    <s v="Butte"/>
    <s v="KANAKA-1101"/>
    <m/>
    <n v="12000"/>
    <s v="KANAKA 1101CB"/>
    <x v="1"/>
    <s v="Butte County FD"/>
    <s v="Hardwood Forest"/>
    <m/>
    <m/>
    <s v="Yes"/>
    <m/>
    <m/>
    <m/>
    <m/>
    <m/>
    <m/>
    <m/>
    <s v="N"/>
    <s v="N"/>
    <m/>
    <m/>
    <s v="     "/>
    <m/>
    <m/>
    <m/>
    <m/>
    <m/>
    <m/>
    <m/>
    <m/>
    <m/>
    <m/>
    <m/>
    <m/>
    <m/>
    <m/>
    <m/>
    <m/>
    <m/>
    <m/>
    <m/>
  </r>
  <r>
    <s v="SAP201516971"/>
    <s v="     "/>
    <n v="42288"/>
    <s v="10/11"/>
    <x v="1"/>
    <m/>
    <s v="42"/>
    <n v="4"/>
    <s v="10"/>
    <x v="2"/>
    <n v="42286"/>
    <m/>
    <s v="pole fire; failed fuse 2445; sw 2833 open; meter 1008548419; 21kv wire broke and fell onto 4kv under build"/>
    <s v="     "/>
    <s v="SAP"/>
    <n v="44580"/>
    <s v="Y"/>
    <x v="0"/>
    <s v="1319045"/>
    <s v="15-0069101"/>
    <m/>
    <s v="T003503855"/>
    <n v="110708401"/>
    <m/>
    <s v="     "/>
    <x v="0"/>
    <s v="PG&amp;E"/>
    <m/>
    <m/>
    <m/>
    <s v="D"/>
    <m/>
    <s v="Structure-PG&amp;E only"/>
    <m/>
    <s v="Equipment - PG&amp;E"/>
    <s v="34.c. Fuse damage or failure"/>
    <s v="Equipment - PG&amp;E"/>
    <s v="Fuse failure - all"/>
    <s v="Fuse failure - all"/>
    <s v="Conductor - All"/>
    <m/>
    <m/>
    <s v="Line to Ground"/>
    <s v="Yes"/>
    <s v="Overhead"/>
    <x v="0"/>
    <s v="Conductor - All"/>
    <m/>
    <s v="101737338"/>
    <s v="     "/>
    <s v="Non-HFTD"/>
    <x v="0"/>
    <m/>
    <m/>
    <n v="36.615200000000002"/>
    <n v="-121.908"/>
    <s v="Monterey"/>
    <s v="DEL-MONTE-2105"/>
    <m/>
    <m/>
    <s v="DEL MONTE 210596246"/>
    <x v="0"/>
    <m/>
    <m/>
    <m/>
    <m/>
    <s v="No"/>
    <m/>
    <m/>
    <m/>
    <m/>
    <m/>
    <m/>
    <m/>
    <s v="N"/>
    <s v="N"/>
    <m/>
    <m/>
    <s v="     "/>
    <m/>
    <m/>
    <m/>
    <m/>
    <m/>
    <m/>
    <m/>
    <m/>
    <m/>
    <m/>
    <m/>
    <m/>
    <m/>
    <m/>
    <m/>
    <m/>
    <m/>
    <m/>
    <m/>
  </r>
  <r>
    <s v="20160338"/>
    <s v="     "/>
    <n v="42654"/>
    <s v="10/11"/>
    <x v="1"/>
    <n v="0.47916666666666669"/>
    <s v="42"/>
    <n v="4"/>
    <s v="10"/>
    <x v="6"/>
    <n v="42654"/>
    <n v="0.47916666666666669"/>
    <m/>
    <s v="     "/>
    <m/>
    <m/>
    <s v="N"/>
    <x v="0"/>
    <s v="1556400"/>
    <s v="16-0071132"/>
    <m/>
    <m/>
    <n v="112035064"/>
    <m/>
    <s v="     "/>
    <x v="1"/>
    <s v="PG&amp;E"/>
    <m/>
    <s v="Vegetation"/>
    <m/>
    <s v="D"/>
    <m/>
    <s v="&lt;3 meters of linear travel"/>
    <s v="Square Feet: ; Acreage: "/>
    <s v="Equipment - PG&amp;E"/>
    <s v="34.b. Conductor damage or failure"/>
    <s v="Equipment - PG&amp;E"/>
    <s v="All types of equipment / facility failure"/>
    <s v="Conductor"/>
    <s v="Conductor"/>
    <m/>
    <m/>
    <s v="Line to Ground"/>
    <s v="PACIFIC BELL"/>
    <s v="Overhead"/>
    <x v="3"/>
    <s v="Conductor"/>
    <m/>
    <s v="100857712"/>
    <s v="     "/>
    <s v="Non-HFTD"/>
    <x v="0"/>
    <m/>
    <m/>
    <n v="36.802399999999999"/>
    <n v="-119.81"/>
    <s v="Fresno"/>
    <s v="ASHLAN-AVE-2118"/>
    <s v="252052118"/>
    <n v="21000"/>
    <s v="ASHLAN AVE 2118CB"/>
    <x v="0"/>
    <s v="Unknown"/>
    <s v="Urban"/>
    <m/>
    <m/>
    <s v="No"/>
    <m/>
    <m/>
    <m/>
    <m/>
    <m/>
    <m/>
    <m/>
    <s v="N"/>
    <s v="N"/>
    <m/>
    <m/>
    <s v="     "/>
    <m/>
    <m/>
    <m/>
    <m/>
    <m/>
    <m/>
    <m/>
    <m/>
    <m/>
    <m/>
    <m/>
    <m/>
    <m/>
    <m/>
    <m/>
    <m/>
    <m/>
    <m/>
    <m/>
  </r>
  <r>
    <s v="20170434"/>
    <s v="     "/>
    <n v="43019"/>
    <s v="10/11"/>
    <x v="1"/>
    <n v="0.69513888888888886"/>
    <s v="41"/>
    <n v="4"/>
    <s v="10"/>
    <x v="0"/>
    <n v="43019"/>
    <m/>
    <s v="small brush fire chard the pole. checked pole okay. power good. no issues"/>
    <s v="     "/>
    <m/>
    <m/>
    <s v="N"/>
    <x v="0"/>
    <s v="1898744"/>
    <m/>
    <m/>
    <m/>
    <m/>
    <m/>
    <s v="     "/>
    <x v="1"/>
    <s v="PG&amp;E"/>
    <m/>
    <s v="Vegetation"/>
    <m/>
    <s v="D"/>
    <m/>
    <s v="&lt;3 meters of linear travel"/>
    <s v="Square Feet: ; Acreage: "/>
    <s v="Equipment - PG&amp;E"/>
    <s v="34.o. Other"/>
    <s v="Equipment - PG&amp;E"/>
    <s v="All types of equipment / facility failure"/>
    <m/>
    <m/>
    <m/>
    <m/>
    <m/>
    <s v="Unknown"/>
    <s v="Overhead"/>
    <x v="1"/>
    <s v="Conductor"/>
    <m/>
    <s v="101591668"/>
    <s v="     "/>
    <s v="Non-HFTD"/>
    <x v="0"/>
    <m/>
    <m/>
    <n v="38.679000000000002"/>
    <n v="-121.949"/>
    <s v="Yolo"/>
    <s v="MADISON-1103"/>
    <s v="63171103"/>
    <m/>
    <s v="N/A"/>
    <x v="0"/>
    <s v="ESPARTO FIRE PROTECTION DISTRICT-   (530) 787-3300"/>
    <s v="Urban"/>
    <m/>
    <m/>
    <s v="No"/>
    <m/>
    <m/>
    <m/>
    <m/>
    <m/>
    <m/>
    <m/>
    <s v="N"/>
    <s v="Y"/>
    <s v="201710111800"/>
    <s v="201710130000"/>
    <s v="     "/>
    <m/>
    <m/>
    <m/>
    <m/>
    <m/>
    <m/>
    <m/>
    <m/>
    <m/>
    <m/>
    <m/>
    <m/>
    <m/>
    <m/>
    <m/>
    <m/>
    <m/>
    <m/>
    <m/>
  </r>
  <r>
    <s v="20180883"/>
    <s v="     "/>
    <n v="43384"/>
    <s v="10/11"/>
    <x v="1"/>
    <n v="0.63959490740740743"/>
    <s v="41"/>
    <n v="4"/>
    <s v="10"/>
    <x v="1"/>
    <m/>
    <m/>
    <s v="Insufficient info on tag - not possible to determine what the purpose of the tag was nor cause of incident"/>
    <s v="     "/>
    <s v="FAS"/>
    <m/>
    <s v="N"/>
    <x v="0"/>
    <m/>
    <m/>
    <m/>
    <m/>
    <m/>
    <m/>
    <s v="     "/>
    <x v="1"/>
    <s v="PG&amp;E"/>
    <m/>
    <m/>
    <m/>
    <s v="D"/>
    <m/>
    <s v="&lt;3 meters of linear travel"/>
    <m/>
    <s v="Other: Unclear Line Item*"/>
    <s v="39.a. All Other"/>
    <s v="Unknown"/>
    <s v="Other"/>
    <s v="Other"/>
    <m/>
    <m/>
    <m/>
    <m/>
    <m/>
    <m/>
    <x v="3"/>
    <m/>
    <m/>
    <m/>
    <s v="     "/>
    <s v="Non-HFTD"/>
    <x v="0"/>
    <m/>
    <m/>
    <n v="38.692300000000003"/>
    <n v="-121.774"/>
    <s v="Yolo"/>
    <s v="WOODLAND-1108"/>
    <s v="062031108"/>
    <n v="11000"/>
    <m/>
    <x v="0"/>
    <m/>
    <s v="Urban"/>
    <m/>
    <m/>
    <s v="No"/>
    <m/>
    <m/>
    <m/>
    <m/>
    <m/>
    <m/>
    <m/>
    <s v="N"/>
    <s v="N"/>
    <m/>
    <m/>
    <s v="     "/>
    <m/>
    <m/>
    <m/>
    <m/>
    <m/>
    <m/>
    <m/>
    <m/>
    <m/>
    <m/>
    <m/>
    <m/>
    <m/>
    <m/>
    <m/>
    <m/>
    <m/>
    <m/>
    <m/>
  </r>
  <r>
    <s v="20180884"/>
    <s v="     "/>
    <n v="43384"/>
    <s v="10/11"/>
    <x v="1"/>
    <n v="0.94437499999999996"/>
    <s v="41"/>
    <n v="4"/>
    <s v="10"/>
    <x v="1"/>
    <m/>
    <m/>
    <s v="SMALL FIRE BASE OF TX POLE 10' X 10'- CAUSE UNKNOWN - CK POWER OK"/>
    <s v="     "/>
    <s v="FAS"/>
    <m/>
    <s v="N"/>
    <x v="0"/>
    <s v="193589"/>
    <m/>
    <m/>
    <m/>
    <m/>
    <m/>
    <s v="     "/>
    <x v="1"/>
    <s v="PG&amp;E"/>
    <m/>
    <m/>
    <m/>
    <s v="D"/>
    <m/>
    <s v="&lt;3 meters of linear travel"/>
    <m/>
    <s v="Unknown - Info N/A"/>
    <s v="40.a. Unknown"/>
    <s v="Unknown"/>
    <s v="Other"/>
    <s v="Unknown"/>
    <m/>
    <m/>
    <m/>
    <m/>
    <m/>
    <m/>
    <x v="3"/>
    <m/>
    <m/>
    <m/>
    <s v="     "/>
    <s v="Non-HFTD"/>
    <x v="0"/>
    <m/>
    <m/>
    <n v="36.989699999999999"/>
    <n v="-121.977"/>
    <s v="Santa Cruz"/>
    <s v="PAUL-SWEET-2109"/>
    <s v="083252109"/>
    <n v="21000"/>
    <m/>
    <x v="0"/>
    <m/>
    <s v="Hardwood Woodland"/>
    <m/>
    <m/>
    <s v="No"/>
    <m/>
    <m/>
    <m/>
    <m/>
    <m/>
    <m/>
    <m/>
    <s v="N"/>
    <s v="N"/>
    <m/>
    <m/>
    <s v="     "/>
    <m/>
    <m/>
    <m/>
    <m/>
    <m/>
    <m/>
    <m/>
    <m/>
    <m/>
    <m/>
    <m/>
    <m/>
    <m/>
    <m/>
    <m/>
    <m/>
    <m/>
    <m/>
    <m/>
  </r>
  <r>
    <s v="20180881"/>
    <s v="     "/>
    <n v="43384"/>
    <s v="10/11"/>
    <x v="1"/>
    <n v="0.45076388888888891"/>
    <s v="41"/>
    <n v="4"/>
    <s v="10"/>
    <x v="1"/>
    <n v="43384"/>
    <n v="0.44444444444444442"/>
    <s v="Wire-down, but cannot determine cause based on OIS and ILIS records"/>
    <s v="     "/>
    <s v="FAS"/>
    <m/>
    <s v="N"/>
    <x v="0"/>
    <s v="193220"/>
    <s v="18-0089422"/>
    <m/>
    <m/>
    <m/>
    <m/>
    <s v="     "/>
    <x v="1"/>
    <s v="PG&amp;E"/>
    <m/>
    <m/>
    <m/>
    <s v="D"/>
    <m/>
    <s v="&lt;3 meters of linear travel"/>
    <m/>
    <s v="Equipment - PG&amp;E"/>
    <s v="34.b. Conductor damage or failure"/>
    <s v="Equipment - PG&amp;E"/>
    <s v="All types of equipment / facility failure"/>
    <s v="Conductor"/>
    <s v="Conductor"/>
    <m/>
    <m/>
    <s v="Multi-Fault"/>
    <m/>
    <s v="Overhead"/>
    <x v="3"/>
    <s v="Conductor - Primary"/>
    <m/>
    <s v="1966"/>
    <s v="     "/>
    <s v="Non-HFTD"/>
    <x v="0"/>
    <m/>
    <m/>
    <n v="39.362099999999998"/>
    <n v="-121.855"/>
    <s v="Butte"/>
    <s v="PEACHTON-1101"/>
    <s v="103241101"/>
    <n v="11000"/>
    <s v="PEACHTON 1101CB"/>
    <x v="0"/>
    <m/>
    <s v="Agriculture"/>
    <m/>
    <m/>
    <s v="No"/>
    <m/>
    <m/>
    <m/>
    <m/>
    <m/>
    <m/>
    <m/>
    <s v="N"/>
    <s v="N"/>
    <m/>
    <m/>
    <s v="     "/>
    <m/>
    <m/>
    <m/>
    <m/>
    <m/>
    <m/>
    <m/>
    <m/>
    <m/>
    <m/>
    <m/>
    <m/>
    <m/>
    <m/>
    <m/>
    <m/>
    <m/>
    <m/>
    <m/>
  </r>
  <r>
    <s v="SAP20187834"/>
    <s v="     "/>
    <n v="43384"/>
    <s v="10/11"/>
    <x v="1"/>
    <m/>
    <s v="41"/>
    <n v="4"/>
    <s v="10"/>
    <x v="1"/>
    <n v="43382"/>
    <m/>
    <s v="cable box on fire; bad neutral"/>
    <s v="     "/>
    <s v="SAP"/>
    <n v="44580"/>
    <s v="Y"/>
    <x v="0"/>
    <s v="191404"/>
    <s v="N/A"/>
    <m/>
    <s v="T004430754"/>
    <n v="115035578"/>
    <m/>
    <s v="     "/>
    <x v="0"/>
    <s v="PG&amp;E"/>
    <m/>
    <m/>
    <m/>
    <s v="D"/>
    <m/>
    <s v="Structure-PG&amp;E only"/>
    <m/>
    <s v="Equipment - PG&amp;E"/>
    <s v="34.b. Conductor damage or failure"/>
    <s v="Equipment - PG&amp;E"/>
    <s v="Conductor failure-all"/>
    <s v="Conductor failure-all"/>
    <s v="Conductor - Underground Service"/>
    <m/>
    <m/>
    <m/>
    <s v="No"/>
    <s v="Underground"/>
    <x v="0"/>
    <s v="Conductor - Underground Service"/>
    <m/>
    <s v="103635637"/>
    <s v="     "/>
    <s v="Non-HFTD"/>
    <x v="0"/>
    <m/>
    <m/>
    <n v="38.024500000000003"/>
    <n v="-121.92"/>
    <s v="Contra Costa"/>
    <s v="KIRKER-2107"/>
    <m/>
    <m/>
    <m/>
    <x v="0"/>
    <m/>
    <m/>
    <m/>
    <m/>
    <s v="No"/>
    <m/>
    <m/>
    <m/>
    <m/>
    <m/>
    <m/>
    <m/>
    <s v="N"/>
    <s v="N"/>
    <m/>
    <m/>
    <s v="     "/>
    <m/>
    <m/>
    <m/>
    <m/>
    <m/>
    <m/>
    <m/>
    <m/>
    <m/>
    <m/>
    <m/>
    <m/>
    <m/>
    <m/>
    <m/>
    <m/>
    <m/>
    <m/>
    <m/>
  </r>
  <r>
    <s v="SAP20187836"/>
    <s v="     "/>
    <n v="43384"/>
    <s v="10/11"/>
    <x v="1"/>
    <m/>
    <s v="41"/>
    <n v="4"/>
    <s v="10"/>
    <x v="1"/>
    <n v="43382"/>
    <m/>
    <s v="21st St and Barrett in Richmond; pole fire; burned jumper; failed line recloser"/>
    <s v="     "/>
    <s v="SAP"/>
    <n v="44580"/>
    <s v="Y"/>
    <x v="0"/>
    <s v="191721"/>
    <s v="18-0088607"/>
    <m/>
    <s v="T004431116"/>
    <n v="115037268"/>
    <m/>
    <s v="     "/>
    <x v="0"/>
    <s v="PG&amp;E"/>
    <m/>
    <m/>
    <m/>
    <s v="D"/>
    <m/>
    <s v="Structure-PG&amp;E only"/>
    <m/>
    <s v="Equipment - PG&amp;E"/>
    <s v="34.j. Recloser damage or failure"/>
    <s v="Equipment - PG&amp;E"/>
    <s v="Recloser failure"/>
    <s v="Recloser failure"/>
    <s v="Jumper"/>
    <m/>
    <m/>
    <s v="None"/>
    <s v="Yes"/>
    <s v="Overhead"/>
    <x v="0"/>
    <s v="Jumper"/>
    <m/>
    <s v="101430439"/>
    <s v="     "/>
    <s v="Non-HFTD"/>
    <x v="0"/>
    <m/>
    <m/>
    <n v="37.938600000000001"/>
    <n v="-122.35"/>
    <s v="Contra Costa"/>
    <s v="RICHMOND-R-1119,-BARRETT-0401"/>
    <m/>
    <m/>
    <s v="RICHMOND R 1119BR290"/>
    <x v="0"/>
    <m/>
    <m/>
    <m/>
    <m/>
    <s v="No"/>
    <m/>
    <m/>
    <m/>
    <m/>
    <m/>
    <m/>
    <m/>
    <s v="N"/>
    <s v="N"/>
    <m/>
    <m/>
    <s v="     "/>
    <m/>
    <m/>
    <m/>
    <m/>
    <m/>
    <m/>
    <m/>
    <m/>
    <m/>
    <m/>
    <m/>
    <m/>
    <m/>
    <m/>
    <m/>
    <m/>
    <m/>
    <m/>
    <m/>
  </r>
  <r>
    <s v="20191232"/>
    <s v="     "/>
    <n v="43749"/>
    <s v="10/11"/>
    <x v="1"/>
    <m/>
    <s v="41"/>
    <n v="4"/>
    <s v="10"/>
    <x v="3"/>
    <n v="43749"/>
    <m/>
    <s v="PG&amp;E equipment failure, fire &lt; 1 meter"/>
    <s v="     "/>
    <s v="FAS"/>
    <m/>
    <s v="N"/>
    <x v="0"/>
    <s v="654888"/>
    <m/>
    <m/>
    <s v="T004776812"/>
    <n v="0"/>
    <m/>
    <s v="     "/>
    <x v="0"/>
    <s v="PG&amp;E"/>
    <m/>
    <m/>
    <m/>
    <s v="D"/>
    <m/>
    <s v="&lt;3 meters of linear travel"/>
    <m/>
    <s v="Equipment - PG&amp;E"/>
    <s v="34.o. Other"/>
    <s v="Equipment - PG&amp;E"/>
    <m/>
    <m/>
    <s v="Cutout"/>
    <m/>
    <m/>
    <m/>
    <m/>
    <s v="Overhead"/>
    <x v="0"/>
    <s v="Cutout"/>
    <m/>
    <s v="315850036987"/>
    <s v="     "/>
    <s v="Non-HFTD"/>
    <x v="0"/>
    <m/>
    <m/>
    <n v="37.507199999999997"/>
    <n v="-121.931"/>
    <s v="ALAMEDA"/>
    <s v="NEWARK-2107"/>
    <m/>
    <m/>
    <m/>
    <x v="0"/>
    <s v="0000000000"/>
    <m/>
    <m/>
    <m/>
    <s v="No"/>
    <m/>
    <m/>
    <m/>
    <m/>
    <m/>
    <m/>
    <m/>
    <s v="N"/>
    <s v="N"/>
    <m/>
    <m/>
    <s v="     "/>
    <m/>
    <m/>
    <m/>
    <m/>
    <m/>
    <m/>
    <m/>
    <m/>
    <m/>
    <m/>
    <m/>
    <m/>
    <m/>
    <m/>
    <m/>
    <m/>
    <m/>
    <m/>
    <m/>
  </r>
  <r>
    <s v="20191231"/>
    <s v="     "/>
    <n v="43749"/>
    <s v="10/11"/>
    <x v="1"/>
    <m/>
    <s v="41"/>
    <n v="4"/>
    <s v="10"/>
    <x v="3"/>
    <n v="43749"/>
    <m/>
    <s v="Unknown Cause, Patrol - found nothing,  ; &lt; 1 meter fire."/>
    <s v="     "/>
    <s v="FAS"/>
    <m/>
    <s v="N"/>
    <x v="0"/>
    <s v="654778"/>
    <s v="19-0110686"/>
    <m/>
    <s v="T004776749"/>
    <n v="0"/>
    <m/>
    <s v="     "/>
    <x v="0"/>
    <s v="PG&amp;E"/>
    <m/>
    <m/>
    <m/>
    <s v="D"/>
    <m/>
    <s v="&lt;3 meters of linear travel"/>
    <m/>
    <s v="Equipment - PG&amp;E"/>
    <s v="34.o. Other"/>
    <s v="Equipment - PG&amp;E"/>
    <m/>
    <m/>
    <s v="Fuse"/>
    <m/>
    <m/>
    <s v="Line to Line"/>
    <m/>
    <s v="Overhead"/>
    <x v="0"/>
    <s v="Fuse"/>
    <m/>
    <s v="014261101-2101111899{R8935}"/>
    <s v="     "/>
    <s v="Non-HFTD"/>
    <x v="0"/>
    <m/>
    <m/>
    <n v="37.993000000000002"/>
    <n v="-122.333"/>
    <s v="CONTRA COSTA"/>
    <s v="POINT-PINOLE-1101"/>
    <m/>
    <m/>
    <s v="POINT PINOLE 1101CB"/>
    <x v="0"/>
    <s v="CAPTAIN GOMEZ/510-620-6988"/>
    <m/>
    <m/>
    <m/>
    <s v="No"/>
    <m/>
    <m/>
    <m/>
    <m/>
    <m/>
    <m/>
    <m/>
    <s v="N"/>
    <s v="N"/>
    <m/>
    <m/>
    <s v="     "/>
    <m/>
    <m/>
    <m/>
    <m/>
    <m/>
    <m/>
    <m/>
    <m/>
    <m/>
    <m/>
    <m/>
    <m/>
    <m/>
    <m/>
    <m/>
    <m/>
    <m/>
    <m/>
    <m/>
  </r>
  <r>
    <s v="20191234"/>
    <s v="     "/>
    <n v="43749"/>
    <s v="10/11"/>
    <x v="1"/>
    <m/>
    <s v="41"/>
    <n v="4"/>
    <s v="10"/>
    <x v="3"/>
    <n v="43749"/>
    <m/>
    <s v="Duplicate of index #1232"/>
    <s v="     "/>
    <s v="FAS"/>
    <m/>
    <s v="N"/>
    <x v="1"/>
    <s v="654888"/>
    <m/>
    <m/>
    <s v="T004776812"/>
    <n v="0"/>
    <m/>
    <s v="     "/>
    <x v="0"/>
    <s v="PG&amp;E"/>
    <m/>
    <m/>
    <m/>
    <s v="D"/>
    <m/>
    <s v="&lt;3 meters of linear travel"/>
    <m/>
    <s v="Equipment - PG&amp;E"/>
    <s v="34.o. Other"/>
    <s v="Equipment - PG&amp;E"/>
    <m/>
    <m/>
    <s v="Cutout"/>
    <m/>
    <m/>
    <m/>
    <m/>
    <s v="Overhead"/>
    <x v="0"/>
    <s v="Cutout"/>
    <m/>
    <s v="315850036987"/>
    <s v="     "/>
    <s v="Non-HFTD"/>
    <x v="0"/>
    <m/>
    <m/>
    <n v="37.507199999999997"/>
    <n v="-121.931"/>
    <s v="ALAMEDA"/>
    <s v="NEWARK-2107"/>
    <m/>
    <m/>
    <m/>
    <x v="0"/>
    <s v="0000000000"/>
    <m/>
    <m/>
    <m/>
    <s v="No"/>
    <m/>
    <m/>
    <m/>
    <m/>
    <m/>
    <m/>
    <m/>
    <s v="N"/>
    <s v="N"/>
    <m/>
    <m/>
    <s v="     "/>
    <m/>
    <m/>
    <m/>
    <m/>
    <m/>
    <m/>
    <m/>
    <m/>
    <m/>
    <m/>
    <m/>
    <m/>
    <m/>
    <m/>
    <m/>
    <m/>
    <m/>
    <m/>
    <m/>
  </r>
  <r>
    <s v="20191233"/>
    <s v="     "/>
    <n v="43749"/>
    <s v="10/11"/>
    <x v="1"/>
    <m/>
    <s v="41"/>
    <n v="4"/>
    <s v="10"/>
    <x v="3"/>
    <n v="43749"/>
    <m/>
    <s v="Duplicate of index #1231"/>
    <s v="     "/>
    <s v="FAS"/>
    <m/>
    <s v="N"/>
    <x v="1"/>
    <s v="654778"/>
    <s v="19-0110686"/>
    <m/>
    <s v="T004776749"/>
    <n v="0"/>
    <m/>
    <s v="     "/>
    <x v="0"/>
    <s v="PG&amp;E"/>
    <m/>
    <m/>
    <m/>
    <s v="D"/>
    <m/>
    <s v="&lt;3 meters of linear travel"/>
    <m/>
    <s v="Unknown"/>
    <s v="40.a. Unknown"/>
    <s v="Unknown"/>
    <m/>
    <m/>
    <m/>
    <m/>
    <m/>
    <s v="Line to Line"/>
    <m/>
    <s v="Overhead"/>
    <x v="0"/>
    <m/>
    <m/>
    <s v="014261101-2101111899{R8935}"/>
    <s v="     "/>
    <s v="Non-HFTD"/>
    <x v="0"/>
    <m/>
    <m/>
    <n v="37.993000000000002"/>
    <n v="-122.333"/>
    <s v="CONTRA COSTA"/>
    <s v="POINT-PINOLE-1101"/>
    <m/>
    <m/>
    <s v="POINT PINOLE 1101CB"/>
    <x v="0"/>
    <s v="CAPTAIN GOMEZ/510-620-6988"/>
    <m/>
    <m/>
    <m/>
    <s v="No"/>
    <m/>
    <m/>
    <m/>
    <m/>
    <m/>
    <m/>
    <m/>
    <s v="N"/>
    <s v="N"/>
    <m/>
    <m/>
    <s v="     "/>
    <m/>
    <m/>
    <m/>
    <m/>
    <m/>
    <m/>
    <m/>
    <m/>
    <m/>
    <m/>
    <m/>
    <m/>
    <m/>
    <m/>
    <m/>
    <m/>
    <m/>
    <m/>
    <m/>
  </r>
  <r>
    <s v="20201363"/>
    <s v="     "/>
    <n v="44115"/>
    <s v="10/11"/>
    <x v="1"/>
    <n v="0.97847222222222219"/>
    <s v="42"/>
    <n v="4"/>
    <s v="10"/>
    <x v="4"/>
    <n v="44115"/>
    <m/>
    <s v="On October 11,2020 a PG&amp;E Trouble man patrolled circuit STOREY 1111 AT 18755 Auburn Way, where he found a broken cutout fuse by the creek. A Eucalyptus tree had fallen through the 12kv lines off SAP ID 103768179 causing wires down. Electric Corrective A priority 119889618 was created to replace conductor. Initial analysis indicates CAL Fire responded and extinguished fire. Repairs were made on 10/12/20 by M&amp;C crew CJRO. Crew repaired wire down, installed 70' of #4 ACSR, replaced primary stacks that were broken 1 pole w/o fuse c/o's 22148."/>
    <s v="     "/>
    <s v="FAS"/>
    <m/>
    <s v="N"/>
    <x v="0"/>
    <s v="1115515"/>
    <s v="20-0107415"/>
    <m/>
    <s v="T005092443"/>
    <n v="119889618"/>
    <m/>
    <s v="     "/>
    <x v="1"/>
    <s v="PG&amp;E"/>
    <m/>
    <s v="Vegetation"/>
    <m/>
    <s v="D"/>
    <s v="D"/>
    <s v="&lt;3 meters of linear travel"/>
    <m/>
    <s v="Vegetation"/>
    <s v="33.a. Veg. contact"/>
    <s v="Vegetation"/>
    <s v="Contact from object"/>
    <s v="Contact - Vegetation"/>
    <m/>
    <s v="Contact - Vegetation"/>
    <s v="Conductor - Primary"/>
    <s v="Line to Ground"/>
    <m/>
    <s v="Overhead"/>
    <x v="3"/>
    <s v="Conductor - Primary"/>
    <m/>
    <s v="254611111"/>
    <s v="     "/>
    <s v="Non-HFTD"/>
    <x v="0"/>
    <m/>
    <m/>
    <n v="37.021700000000003"/>
    <n v="-120.071"/>
    <s v="Madera"/>
    <s v="STOREY-1111"/>
    <m/>
    <n v="12000"/>
    <m/>
    <x v="0"/>
    <s v="Cal Fire"/>
    <s v="Urban"/>
    <m/>
    <m/>
    <s v="No"/>
    <m/>
    <m/>
    <m/>
    <m/>
    <m/>
    <m/>
    <m/>
    <s v="N"/>
    <s v="N"/>
    <m/>
    <m/>
    <s v="     "/>
    <s v="37.02091000"/>
    <s v="-120.07237000"/>
    <s v="Oct 15 2020 12:00AM"/>
    <m/>
    <s v="Eucalyptus tree shed a limb that fell through the canopy and landed on the line. When I conducted my investigation, the property owner would not allow access to the backyard. He did mention that PG&amp;E, fire department, and tree crew services attended to the facility immediately and cleaned everything up. Looks like vegetation work was performed on 8/11/2020, Wrk Req#YOYO1263128 on the eucalyptus tree. The limb was unforeseen and tree crews removed debris."/>
    <s v="EUCA"/>
    <m/>
    <m/>
    <m/>
    <m/>
    <m/>
    <m/>
    <m/>
    <m/>
    <m/>
    <m/>
    <m/>
    <m/>
    <m/>
  </r>
  <r>
    <s v="SAP20201932"/>
    <s v="     "/>
    <n v="44115"/>
    <s v="10/11"/>
    <x v="1"/>
    <m/>
    <s v="42"/>
    <n v="4"/>
    <s v="10"/>
    <x v="4"/>
    <n v="44113"/>
    <m/>
    <s v="5th and Addison St / 801 Addison St in Berkeley; pole fire; burned crossarm"/>
    <s v="     "/>
    <s v="SAP"/>
    <n v="44580"/>
    <s v="Y"/>
    <x v="0"/>
    <s v="1113885"/>
    <s v="20-0106753"/>
    <m/>
    <s v="T005090840"/>
    <n v="119874465"/>
    <m/>
    <s v="     "/>
    <x v="0"/>
    <s v="PG&amp;E"/>
    <m/>
    <m/>
    <m/>
    <s v="D"/>
    <m/>
    <s v="Structure-PG&amp;E only"/>
    <m/>
    <s v="Equipment - PG&amp;E"/>
    <s v="34.h. Crossarm damage or failure"/>
    <s v="Equipment - PG&amp;E"/>
    <s v="Crossarm failure"/>
    <s v="Crossarm failure"/>
    <s v="Pole"/>
    <m/>
    <m/>
    <s v="Force Out"/>
    <s v="Yes"/>
    <s v="Overhead"/>
    <x v="0"/>
    <s v="Pole"/>
    <m/>
    <s v="103737976"/>
    <s v="     "/>
    <s v="Non-HFTD"/>
    <x v="0"/>
    <m/>
    <m/>
    <n v="37.866700000000002"/>
    <n v="-122.297"/>
    <s v="Alameda"/>
    <s v="EL-CERRITO-G-1110"/>
    <m/>
    <m/>
    <m/>
    <x v="0"/>
    <m/>
    <m/>
    <m/>
    <m/>
    <s v="No"/>
    <m/>
    <m/>
    <m/>
    <m/>
    <m/>
    <m/>
    <m/>
    <s v="N"/>
    <s v="N"/>
    <m/>
    <m/>
    <s v="     "/>
    <m/>
    <m/>
    <m/>
    <m/>
    <m/>
    <m/>
    <m/>
    <m/>
    <m/>
    <m/>
    <m/>
    <m/>
    <m/>
    <m/>
    <m/>
    <m/>
    <m/>
    <m/>
    <m/>
  </r>
  <r>
    <s v="SAP20201934"/>
    <s v="     "/>
    <n v="44115"/>
    <s v="10/11"/>
    <x v="1"/>
    <m/>
    <s v="42"/>
    <n v="4"/>
    <s v="10"/>
    <x v="4"/>
    <n v="44112"/>
    <m/>
    <s v="1286 OXFORD ST, BERKELEY; Pole fire burned crossarm; No cause listed going to contact Tman"/>
    <s v="     "/>
    <s v="SAP"/>
    <n v="44580"/>
    <s v="Y"/>
    <x v="0"/>
    <s v="1114224"/>
    <s v="20-0106850"/>
    <m/>
    <s v="T005091051"/>
    <n v="119875251"/>
    <m/>
    <s v="     "/>
    <x v="0"/>
    <s v="PG&amp;E"/>
    <m/>
    <m/>
    <m/>
    <s v="D"/>
    <m/>
    <s v="Structure-PG&amp;E only"/>
    <m/>
    <s v="Unknown"/>
    <s v="40.a. Unknown"/>
    <s v="Unknown"/>
    <m/>
    <m/>
    <m/>
    <m/>
    <m/>
    <s v="Force Out"/>
    <s v="Yes"/>
    <s v="Overhead"/>
    <x v="0"/>
    <s v="Crossarm"/>
    <m/>
    <s v="101449550"/>
    <s v="     "/>
    <s v="Non-HFTD"/>
    <x v="0"/>
    <m/>
    <m/>
    <n v="37.885100000000001"/>
    <n v="-122.268"/>
    <s v="Alameda"/>
    <s v="BERKELEY-F-1105"/>
    <m/>
    <m/>
    <m/>
    <x v="0"/>
    <m/>
    <m/>
    <m/>
    <m/>
    <s v="No"/>
    <m/>
    <m/>
    <m/>
    <m/>
    <m/>
    <m/>
    <m/>
    <s v="N"/>
    <s v="N"/>
    <m/>
    <m/>
    <s v="     "/>
    <m/>
    <m/>
    <m/>
    <m/>
    <m/>
    <m/>
    <m/>
    <m/>
    <m/>
    <m/>
    <m/>
    <m/>
    <m/>
    <m/>
    <m/>
    <m/>
    <m/>
    <m/>
    <m/>
  </r>
  <r>
    <s v="20211785"/>
    <s v="     "/>
    <n v="44480"/>
    <s v="10/11"/>
    <x v="1"/>
    <n v="0.62361111111111112"/>
    <s v="42"/>
    <n v="4"/>
    <s v="10"/>
    <x v="5"/>
    <n v="44480"/>
    <m/>
    <s v="Tree branch fell into line. Potential cause could be due to high winds. The fire size is unknown. This information is preliminary."/>
    <s v="     "/>
    <s v="FAS"/>
    <m/>
    <s v="N"/>
    <x v="0"/>
    <m/>
    <s v="21-0129079"/>
    <m/>
    <s v="T005418604"/>
    <n v="122188000"/>
    <m/>
    <s v="     "/>
    <x v="0"/>
    <s v="PG&amp;E"/>
    <m/>
    <s v="Vegetation"/>
    <m/>
    <s v="D"/>
    <s v="D"/>
    <s v="No Fire"/>
    <m/>
    <s v="No Fire"/>
    <s v="39.a. All Other"/>
    <s v="No Fire"/>
    <m/>
    <m/>
    <m/>
    <m/>
    <m/>
    <s v="Line to Ground"/>
    <m/>
    <s v="Overhead"/>
    <x v="3"/>
    <s v="Conductor - Primary"/>
    <m/>
    <m/>
    <s v="     "/>
    <s v="Non-HFTD"/>
    <x v="0"/>
    <m/>
    <m/>
    <n v="38.034599999999998"/>
    <n v="-121.247"/>
    <s v="San Joaquin"/>
    <s v="MOSHER-2111"/>
    <m/>
    <n v="12000"/>
    <m/>
    <x v="0"/>
    <s v="Unknown"/>
    <s v="Urban"/>
    <m/>
    <m/>
    <s v="No"/>
    <m/>
    <m/>
    <m/>
    <m/>
    <m/>
    <m/>
    <m/>
    <s v="N"/>
    <s v="Y"/>
    <s v="202110110600"/>
    <s v="202110130200"/>
    <s v="     "/>
    <s v="38.02103000"/>
    <s v="-121.25699000"/>
    <s v="Oct 19 2021 12:00AM"/>
    <s v="BranchFail"/>
    <s v="A mature, healthy pine had branch failed due to heavy winds. The branch took down a line, causing an outage and small fire. When I arrived, most of the debris had been removed and there was no signs of the fire. However, part of the branch that broke was still there, and it showed no signs of rot or decay. It also took out several other branches on the way down, which may have also struck the lines, as branches were still hanging from the communication lines."/>
    <s v="PINE"/>
    <s v="77"/>
    <s v="26"/>
    <s v="7"/>
    <s v="None"/>
    <s v="None"/>
    <s v="N"/>
    <s v="1"/>
    <m/>
    <s v="Valley"/>
    <s v="D"/>
    <s v="CrossArm"/>
    <s v="BareWire"/>
    <s v="1"/>
  </r>
  <r>
    <s v="20211763"/>
    <s v="     "/>
    <n v="44480"/>
    <s v="10/11"/>
    <x v="1"/>
    <n v="0.6381944444444444"/>
    <s v="42"/>
    <n v="4"/>
    <s v="10"/>
    <x v="5"/>
    <n v="44480"/>
    <m/>
    <s v="Grass fire due to a tree falling into overhead circuit in the winds. This information is preliminary; OIS: 1494131; ILIS: 21-0129300; FOID: T005418688 (LXMX); EC: 122187632 (SAP Eqp 101536244), 122187733 (SAP Eqp 101536245); Circuit ID: 103481101, SAP Eqp ID: 101536244, 101536245; County: Tehama; Division: North Valley"/>
    <s v="     "/>
    <s v="FAS"/>
    <m/>
    <s v="N"/>
    <x v="0"/>
    <m/>
    <s v="21-0129300"/>
    <m/>
    <s v="T005418688"/>
    <m/>
    <m/>
    <s v="     "/>
    <x v="1"/>
    <s v="PG&amp;E"/>
    <m/>
    <s v="Vegetation"/>
    <m/>
    <s v="D"/>
    <s v="D"/>
    <s v="&lt;0.25"/>
    <m/>
    <s v="Vegetation"/>
    <s v="33.a. Veg. contact"/>
    <s v="Vegetation"/>
    <s v="Contact from object"/>
    <s v="Weather - High Winds"/>
    <m/>
    <s v="Weather - High Winds"/>
    <s v="Conductor - Primary"/>
    <s v="Line to Ground"/>
    <s v="Y"/>
    <s v="Overhead"/>
    <x v="3"/>
    <s v="Conductor - Primary"/>
    <s v="Conductor, Crossarms, Cutouts, Insulators, Connectors"/>
    <m/>
    <s v="     "/>
    <s v="Non-HFTD"/>
    <x v="0"/>
    <m/>
    <m/>
    <n v="40.069899999999997"/>
    <n v="-122.1"/>
    <s v="Tehama"/>
    <s v="LOS-MOLINOS-1101"/>
    <m/>
    <n v="12000"/>
    <m/>
    <x v="0"/>
    <s v="Cal Fire"/>
    <s v="Urban"/>
    <s v="Grass fuel model"/>
    <m/>
    <s v="No"/>
    <m/>
    <m/>
    <m/>
    <m/>
    <m/>
    <m/>
    <m/>
    <s v="N"/>
    <s v="Y"/>
    <s v="202110110600"/>
    <s v="202110130200"/>
    <s v="     "/>
    <s v="40.06912860"/>
    <s v="-122.09969820"/>
    <s v="Oct 12 2021 12:00AM"/>
    <s v="BranchFail"/>
    <s v="Eucalyptus tree had large limb fail, during high wind event. Limb failed at collar, and caused small vegetation fire creating two additional fires from strong winds. Limb failed due to strong winds, no signs of decay inside or outside log. Additional work prescribed, and adjacent tree, to remove large stems with lean towards facilities."/>
    <s v="EUCA"/>
    <s v="70"/>
    <s v="35"/>
    <s v="14"/>
    <s v="Slight"/>
    <s v="None"/>
    <s v="N"/>
    <s v="1"/>
    <m/>
    <s v="Valley"/>
    <s v="D"/>
    <s v="CrossArm"/>
    <s v="BareWire"/>
    <s v="0"/>
  </r>
  <r>
    <s v="20211787"/>
    <s v="     "/>
    <n v="44480"/>
    <s v="10/11"/>
    <x v="1"/>
    <n v="0.66041666666666665"/>
    <s v="42"/>
    <n v="4"/>
    <s v="10"/>
    <x v="5"/>
    <n v="44480"/>
    <m/>
    <s v="Wire down. Potential cause could be due to high winds. OIS notes that there was a storm. Fire size is unknown. This information is preliminary."/>
    <s v="     "/>
    <s v="FAS"/>
    <m/>
    <s v="Y"/>
    <x v="0"/>
    <m/>
    <s v="21-0129421"/>
    <s v=" "/>
    <s v="T005419017, T005418825, T0055418830"/>
    <m/>
    <s v=" "/>
    <s v="     "/>
    <x v="1"/>
    <s v="PG&amp;E"/>
    <m/>
    <s v="Vegetation"/>
    <m/>
    <s v="D"/>
    <s v="D"/>
    <s v="0.26-9.99"/>
    <s v="Small grass fire near base of pole that ignitied dry grass around levee "/>
    <s v="Equipment - PG&amp;E"/>
    <s v="34.o. Other"/>
    <s v="Equipment - PG&amp;E"/>
    <s v="Weather"/>
    <s v="Weather - High Winds"/>
    <s v="Conductor - Primary"/>
    <m/>
    <m/>
    <s v="Line to Ground"/>
    <s v="N"/>
    <s v="Overhead"/>
    <x v="3"/>
    <s v="Conductor - Primary"/>
    <s v="Lightning Arrestor, Conductor"/>
    <s v="101296635"/>
    <s v="     "/>
    <s v="Non-HFTD"/>
    <x v="0"/>
    <m/>
    <m/>
    <n v="38.793700000000001"/>
    <n v="-121.592"/>
    <s v="Sutter"/>
    <s v="CATLETT-1105"/>
    <m/>
    <n v="12000"/>
    <m/>
    <x v="0"/>
    <s v="Unknown"/>
    <s v="Hardwood Woodland"/>
    <s v="Grass fuel model"/>
    <m/>
    <s v="No"/>
    <s v=" "/>
    <s v=" "/>
    <m/>
    <s v=" "/>
    <m/>
    <s v=" "/>
    <m/>
    <s v="N"/>
    <s v="Y"/>
    <s v="202000000000"/>
    <s v="202000000000"/>
    <s v="     "/>
    <m/>
    <m/>
    <m/>
    <m/>
    <m/>
    <m/>
    <m/>
    <m/>
    <m/>
    <m/>
    <m/>
    <m/>
    <m/>
    <m/>
    <m/>
    <m/>
    <m/>
    <m/>
    <m/>
  </r>
  <r>
    <s v="20211783"/>
    <s v="     "/>
    <n v="44480"/>
    <s v="10/11"/>
    <x v="1"/>
    <n v="0.6"/>
    <s v="42"/>
    <n v="4"/>
    <s v="10"/>
    <x v="5"/>
    <n v="44480"/>
    <m/>
    <s v="Tree fell into service. Potential cause could be due to high winds. The fire size is unknown. This information is preliminary."/>
    <s v="     "/>
    <s v="FAS"/>
    <m/>
    <s v="Y"/>
    <x v="0"/>
    <m/>
    <m/>
    <m/>
    <s v="T005418474, T005418487, T005418490, 7391297600"/>
    <m/>
    <m/>
    <s v="     "/>
    <x v="1"/>
    <s v="PG&amp;E"/>
    <m/>
    <s v="Vegetation"/>
    <m/>
    <s v="D"/>
    <s v="D"/>
    <s v="0.26-9.99"/>
    <s v="50 yards*50yards"/>
    <s v="Vegetation"/>
    <s v="33.a. Veg. contact"/>
    <s v="Vegetation"/>
    <s v="Contact from object"/>
    <s v="Weather - High Winds"/>
    <m/>
    <s v="Weather - High Winds"/>
    <s v="Service Drop"/>
    <m/>
    <s v="Y"/>
    <s v="Overhead"/>
    <x v="2"/>
    <s v="Service Drop"/>
    <s v="Service Drop"/>
    <m/>
    <s v="     "/>
    <s v="Non-HFTD"/>
    <x v="0"/>
    <m/>
    <m/>
    <n v="36.698799999999999"/>
    <n v="-120.476"/>
    <s v="Fresno"/>
    <s v="MENDOTA-1104"/>
    <m/>
    <m/>
    <s v="N/A"/>
    <x v="0"/>
    <s v="Cal fire / Mendota City FD"/>
    <s v="Barren/Other"/>
    <s v="Grass fuel model"/>
    <m/>
    <s v="No"/>
    <m/>
    <m/>
    <m/>
    <m/>
    <m/>
    <m/>
    <m/>
    <s v="N"/>
    <s v="N"/>
    <m/>
    <m/>
    <s v="     "/>
    <m/>
    <m/>
    <m/>
    <m/>
    <m/>
    <m/>
    <m/>
    <m/>
    <m/>
    <m/>
    <m/>
    <m/>
    <m/>
    <m/>
    <m/>
    <m/>
    <m/>
    <m/>
    <m/>
  </r>
  <r>
    <s v="20211768"/>
    <s v="     "/>
    <n v="44480"/>
    <s v="10/11"/>
    <x v="1"/>
    <n v="0.62013888888888891"/>
    <s v="42"/>
    <n v="4"/>
    <s v="10"/>
    <x v="5"/>
    <n v="44480"/>
    <m/>
    <s v="Tree branch fell into overhead circuit resulting in wires down incident. The ensuing fire was 0.25 - 10 acres in size. Weather was marked as &quot;strong storm winds&quot;. This information is preliminary."/>
    <s v="     "/>
    <s v="FAS"/>
    <m/>
    <s v="N"/>
    <x v="0"/>
    <m/>
    <s v="21-0129093"/>
    <m/>
    <s v="T005418585"/>
    <n v="122188000"/>
    <m/>
    <s v="     "/>
    <x v="1"/>
    <s v="PG&amp;E"/>
    <m/>
    <s v="Vegetation"/>
    <m/>
    <s v="D"/>
    <s v="D"/>
    <s v="0.26-9.99"/>
    <m/>
    <s v="Vegetation"/>
    <s v="33.a. Veg. contact"/>
    <s v="Vegetation"/>
    <s v="Contact from object"/>
    <s v="Weather - High Winds"/>
    <m/>
    <s v="Weather - High Winds"/>
    <s v="Conductor - Primary"/>
    <s v="Three Phase Fault"/>
    <s v="N"/>
    <s v="Overhead"/>
    <x v="3"/>
    <s v="Conductor - Primary"/>
    <s v="Conductor"/>
    <s v="103839465"/>
    <s v="     "/>
    <s v="Non-HFTD"/>
    <x v="0"/>
    <m/>
    <m/>
    <n v="36.843000000000004"/>
    <n v="-121.53100000000001"/>
    <s v="San Benito"/>
    <s v="SAN-BENITO-2102"/>
    <m/>
    <n v="21000"/>
    <m/>
    <x v="0"/>
    <s v="Fire Dept"/>
    <s v="Hardwood Woodland"/>
    <s v="Grass fuel model"/>
    <m/>
    <s v="No"/>
    <m/>
    <m/>
    <m/>
    <m/>
    <m/>
    <s v="NYLAND"/>
    <m/>
    <s v="N"/>
    <s v="N"/>
    <m/>
    <m/>
    <s v="     "/>
    <m/>
    <m/>
    <s v="Oct 12 2021 12:00AM"/>
    <s v="Unverified"/>
    <s v="FIRE WAS LOCATED UNDER AND AROUND PG&amp;E FACILITIES. LOCATION BEHIND SAN JUAN SCHOOL. CAUSE UNKNOWN."/>
    <m/>
    <m/>
    <m/>
    <m/>
    <m/>
    <m/>
    <m/>
    <m/>
    <m/>
    <m/>
    <m/>
    <m/>
    <m/>
    <m/>
  </r>
  <r>
    <s v="20211765"/>
    <s v="     "/>
    <n v="44480"/>
    <s v="10/11"/>
    <x v="1"/>
    <n v="0.66319444444444442"/>
    <s v="42"/>
    <n v="4"/>
    <s v="10"/>
    <x v="5"/>
    <n v="44480"/>
    <m/>
    <s v="Open wire secondary going from flat to racked got together due to bad sag and storm winds. This information is preliminary. OIS: 1494345; ILIS: 21-0129247; FOID: T005418842 (A2KL); Circuit ID: 043432103, SAP Eqp ID: 102262790; Meter #: 1008978574; County: Napa; Division: North Bay"/>
    <s v="     "/>
    <s v="FAS"/>
    <m/>
    <s v="N"/>
    <x v="0"/>
    <m/>
    <s v="21-0129247"/>
    <m/>
    <s v="T005418842"/>
    <m/>
    <m/>
    <s v="     "/>
    <x v="1"/>
    <s v="PG&amp;E"/>
    <m/>
    <s v="Vegetation"/>
    <m/>
    <s v="D"/>
    <s v="D"/>
    <s v="&lt;3 meters of linear travel"/>
    <m/>
    <s v="Equipment - PG&amp;E"/>
    <s v="34.o. Other"/>
    <s v="Equipment - PG&amp;E"/>
    <s v="Weather"/>
    <s v="Weather - High Winds"/>
    <s v="Conductor - Open Wire Secondary"/>
    <m/>
    <m/>
    <s v="Line to Ground"/>
    <s v="Y"/>
    <s v="Overhead"/>
    <x v="1"/>
    <s v="Conductor - Open Wire Secondary"/>
    <s v="Conductor"/>
    <m/>
    <s v="     "/>
    <s v="Non-HFTD"/>
    <x v="0"/>
    <m/>
    <m/>
    <n v="38.451900000000002"/>
    <n v="-122.41800000000001"/>
    <s v="Napa"/>
    <s v="SILVERADO-2103"/>
    <m/>
    <m/>
    <s v="N/A"/>
    <x v="0"/>
    <s v="St Helena FD"/>
    <s v="Urban"/>
    <s v="Grass fuel model"/>
    <m/>
    <s v="No"/>
    <m/>
    <m/>
    <m/>
    <m/>
    <m/>
    <m/>
    <m/>
    <s v="N"/>
    <s v="N"/>
    <m/>
    <m/>
    <s v="     "/>
    <m/>
    <m/>
    <m/>
    <m/>
    <m/>
    <m/>
    <m/>
    <m/>
    <m/>
    <m/>
    <m/>
    <m/>
    <m/>
    <m/>
    <m/>
    <m/>
    <m/>
    <m/>
    <m/>
  </r>
  <r>
    <s v="20211789"/>
    <s v="     "/>
    <n v="44480"/>
    <s v="10/11"/>
    <x v="1"/>
    <n v="0.8354166666666667"/>
    <s v="42"/>
    <n v="4"/>
    <s v="10"/>
    <x v="5"/>
    <n v="44480"/>
    <m/>
    <s v="Open wire neutral down due to wind according to the Notification in SAP database. Fire size is unknown. This information is preliminary."/>
    <s v="     "/>
    <s v="FAS"/>
    <m/>
    <s v="Y"/>
    <x v="0"/>
    <m/>
    <m/>
    <m/>
    <s v="T005419768, T005418971"/>
    <n v="122188000"/>
    <m/>
    <s v="     "/>
    <x v="0"/>
    <s v="PG&amp;E"/>
    <m/>
    <s v="Vegetation"/>
    <m/>
    <s v="D"/>
    <m/>
    <s v="Unknown"/>
    <m/>
    <s v="Equipment - PG&amp;E"/>
    <s v="34.o. Other"/>
    <s v="Equipment - PG&amp;E"/>
    <s v="All types of equipment / facility failure"/>
    <s v="Weather - High Winds"/>
    <s v="Conductor - Open Wire Secondary"/>
    <m/>
    <m/>
    <m/>
    <m/>
    <s v="Overhead"/>
    <x v="1"/>
    <s v="Conductor - Open Wire Secondary"/>
    <m/>
    <s v="100561882"/>
    <s v="     "/>
    <s v="Non-HFTD"/>
    <x v="0"/>
    <m/>
    <m/>
    <n v="37.389200000000002"/>
    <n v="-121.82899999999999"/>
    <s v="Santa Clara"/>
    <s v="MC-KEE-1103"/>
    <m/>
    <n v="12000"/>
    <s v="N/A"/>
    <x v="0"/>
    <s v="Unknown"/>
    <s v="Urban"/>
    <m/>
    <m/>
    <s v="No"/>
    <m/>
    <m/>
    <m/>
    <m/>
    <m/>
    <m/>
    <m/>
    <s v="N"/>
    <s v="N"/>
    <m/>
    <m/>
    <s v="     "/>
    <m/>
    <m/>
    <m/>
    <m/>
    <m/>
    <m/>
    <m/>
    <m/>
    <m/>
    <m/>
    <m/>
    <m/>
    <m/>
    <m/>
    <m/>
    <m/>
    <m/>
    <m/>
    <m/>
  </r>
  <r>
    <s v="20211769"/>
    <s v="     "/>
    <n v="44480"/>
    <s v="10/11"/>
    <x v="1"/>
    <n v="0.85902777777777772"/>
    <s v="42"/>
    <n v="4"/>
    <s v="10"/>
    <x v="5"/>
    <n v="44480"/>
    <m/>
    <s v="Primary wire down on ground due to tree falling through lines. The ensuing fire was 3 meters - 0.25 acre in size. Weather was marked &quot;strong storm winds&quot;. This information is preliminary."/>
    <s v="     "/>
    <s v="FAS"/>
    <m/>
    <s v="N"/>
    <x v="0"/>
    <m/>
    <s v="21-0129468"/>
    <m/>
    <s v="T005419840"/>
    <n v="122188000"/>
    <m/>
    <s v="     "/>
    <x v="1"/>
    <s v="PG&amp;E"/>
    <m/>
    <s v="Vegetation"/>
    <m/>
    <s v="D"/>
    <s v="D"/>
    <s v="&lt;0.25"/>
    <m/>
    <s v="Vegetation"/>
    <s v="33.a. Veg. contact"/>
    <s v="Vegetation"/>
    <s v="Contact from object"/>
    <s v="Weather - High Winds"/>
    <m/>
    <s v="Weather - High Winds"/>
    <s v="Conductor - Primary"/>
    <s v="Line to Line"/>
    <s v="N"/>
    <s v="Overhead"/>
    <x v="3"/>
    <s v="Conductor - Primary"/>
    <s v="Conductor"/>
    <s v="101153781"/>
    <s v="     "/>
    <s v="Non-HFTD"/>
    <x v="0"/>
    <m/>
    <m/>
    <n v="37.257100000000001"/>
    <n v="-120.474"/>
    <s v="Merced"/>
    <s v="MERCED-1114"/>
    <m/>
    <n v="12000"/>
    <m/>
    <x v="0"/>
    <s v="Merced FD"/>
    <s v="Herbaceous"/>
    <s v="Grass fuel bed"/>
    <m/>
    <s v="No"/>
    <m/>
    <m/>
    <m/>
    <m/>
    <m/>
    <m/>
    <m/>
    <s v="N"/>
    <s v="Y"/>
    <s v="202110111500"/>
    <s v="202110120600"/>
    <s v="     "/>
    <s v="37.25780000"/>
    <s v="-120.47260000"/>
    <s v="Oct 12 2021 12:00AM"/>
    <s v="TrunkFail"/>
    <s v="Winds of 35+ mph; abnormal field conditions. Eucalyptus broke in half and fell into line causing line to break."/>
    <s v="EUCA"/>
    <s v="50"/>
    <s v="9"/>
    <s v="20"/>
    <s v="Slight"/>
    <s v="None"/>
    <s v="N"/>
    <s v="1"/>
    <m/>
    <s v="Plain"/>
    <s v="A"/>
    <s v="Other"/>
    <s v="BareWire"/>
    <s v="1"/>
  </r>
  <r>
    <s v="20211790"/>
    <s v="     "/>
    <n v="44480"/>
    <s v="10/11"/>
    <x v="1"/>
    <n v="0.90555555555555556"/>
    <s v="42"/>
    <n v="4"/>
    <s v="10"/>
    <x v="5"/>
    <n v="44480"/>
    <m/>
    <s v="Pole fire. According to ILIS, open wire secondary was down due to equipment failure. The fire size is unknown. This information is preliminary."/>
    <s v="     "/>
    <s v="FAS"/>
    <m/>
    <s v="Y"/>
    <x v="0"/>
    <m/>
    <s v="21-0129476"/>
    <s v=" "/>
    <s v="T005419921"/>
    <n v="122188000"/>
    <s v=" "/>
    <s v="     "/>
    <x v="0"/>
    <s v="PG&amp;E"/>
    <m/>
    <s v="Other"/>
    <s v="conductor"/>
    <s v="D"/>
    <s v="D"/>
    <s v="Structure-PG&amp;E only"/>
    <s v="Structure Only, Pole Fire "/>
    <s v="Equipment - PG&amp;E"/>
    <s v="34.b. Conductor damage or failure"/>
    <s v="Equipment - PG&amp;E"/>
    <s v="All types of equipment / facility failure"/>
    <s v="Conductor failure-all"/>
    <s v="Conductor - Open Wire Secondary"/>
    <m/>
    <m/>
    <s v="Force Out"/>
    <s v="Y"/>
    <s v="Overhead"/>
    <x v="1"/>
    <s v="Conductor - Open Wire Secondary"/>
    <s v="Cut Out, Conductor - Secondary"/>
    <s v="100654520"/>
    <s v="     "/>
    <s v="Non-HFTD"/>
    <x v="0"/>
    <m/>
    <m/>
    <n v="36.805599999999998"/>
    <n v="-119.82899999999999"/>
    <s v="Fresno"/>
    <s v="ASHLAN-2105"/>
    <m/>
    <n v="12000"/>
    <s v="N/A"/>
    <x v="0"/>
    <s v="Unknown"/>
    <s v="Urban"/>
    <s v="Grass fuel model"/>
    <s v="dirt, but many dry leaves on ground "/>
    <s v="No"/>
    <s v=" "/>
    <s v=" "/>
    <m/>
    <s v=" "/>
    <m/>
    <s v=" "/>
    <m/>
    <s v="N"/>
    <s v="Y"/>
    <s v="202110000000"/>
    <s v="202110000000"/>
    <s v="     "/>
    <m/>
    <m/>
    <m/>
    <m/>
    <m/>
    <m/>
    <m/>
    <m/>
    <m/>
    <m/>
    <m/>
    <m/>
    <m/>
    <m/>
    <m/>
    <m/>
    <m/>
    <m/>
    <m/>
  </r>
  <r>
    <s v="20211766"/>
    <s v="     "/>
    <n v="44480"/>
    <s v="10/11"/>
    <x v="1"/>
    <n v="0.71250000000000002"/>
    <s v="42"/>
    <n v="4"/>
    <s v="10"/>
    <x v="5"/>
    <n v="44480"/>
    <m/>
    <s v="Overhead primary wires down on ground, resulting in a 3 meter - 0.25 acre fire. Weather field was marked as &quot;strong storm winds&quot;. This information is preliminary."/>
    <s v="     "/>
    <s v="FAS"/>
    <m/>
    <s v="N"/>
    <x v="0"/>
    <m/>
    <s v="21-0129357"/>
    <m/>
    <s v="T005419178"/>
    <n v="122188000"/>
    <m/>
    <s v="     "/>
    <x v="1"/>
    <s v="PG&amp;E"/>
    <m/>
    <s v="Vegetation"/>
    <m/>
    <s v="D"/>
    <s v="D"/>
    <s v="&lt;0.25"/>
    <m/>
    <s v="Equipment - PG&amp;E"/>
    <s v="34.o. Other"/>
    <s v="Equipment - PG&amp;E"/>
    <s v="Weather"/>
    <s v="Weather - High Winds"/>
    <s v="Conductor - Primary"/>
    <m/>
    <m/>
    <s v="Open Circuit"/>
    <s v="Y"/>
    <s v="Overhead"/>
    <x v="3"/>
    <s v="Conductor - Primary"/>
    <s v="Conductor"/>
    <s v="101132202"/>
    <s v="     "/>
    <s v="Non-HFTD"/>
    <x v="0"/>
    <m/>
    <m/>
    <n v="37.025500000000001"/>
    <n v="-120.166"/>
    <s v="Madera"/>
    <s v="BONITA-1101"/>
    <m/>
    <n v="12000"/>
    <m/>
    <x v="0"/>
    <s v="Cal Fire"/>
    <s v="Agriculture"/>
    <s v="Grass fuel model"/>
    <m/>
    <s v="No"/>
    <m/>
    <m/>
    <m/>
    <m/>
    <m/>
    <m/>
    <m/>
    <s v="N"/>
    <s v="N"/>
    <m/>
    <m/>
    <s v="     "/>
    <m/>
    <m/>
    <m/>
    <m/>
    <m/>
    <m/>
    <m/>
    <m/>
    <m/>
    <m/>
    <m/>
    <m/>
    <m/>
    <m/>
    <m/>
    <m/>
    <m/>
    <m/>
    <m/>
  </r>
  <r>
    <s v="20211767"/>
    <s v="     "/>
    <n v="44480"/>
    <s v="10/11"/>
    <x v="1"/>
    <n v="0.7270833333333333"/>
    <s v="42"/>
    <n v="4"/>
    <s v="10"/>
    <x v="5"/>
    <n v="44480"/>
    <m/>
    <s v="Transformer bus wire arced and caused a a vegetation fire. The troubleman de-energized the transformer and made an EC tag. The ensuing fire was 10-99 acres in size. Weather was marked as &quot;strong storm winds&quot;. This information is preliminary."/>
    <s v="     "/>
    <s v="FAS"/>
    <m/>
    <s v="N"/>
    <x v="0"/>
    <m/>
    <s v="21-0129272"/>
    <m/>
    <s v="T005419253"/>
    <n v="122188000"/>
    <m/>
    <s v="     "/>
    <x v="1"/>
    <s v="PG&amp;E"/>
    <m/>
    <s v="Vegetation"/>
    <m/>
    <s v="D"/>
    <s v="D"/>
    <s v="10-99"/>
    <m/>
    <s v="Equipment - PG&amp;E"/>
    <s v="34.o. Other"/>
    <s v="Equipment - PG&amp;E"/>
    <s v="Weather"/>
    <s v="Weather - High Winds"/>
    <s v="Other"/>
    <m/>
    <m/>
    <s v="Force Out"/>
    <s v="N"/>
    <s v="Overhead"/>
    <x v="1"/>
    <s v="Other"/>
    <s v="Transformer"/>
    <s v="100724572"/>
    <s v="     "/>
    <s v="Non-HFTD"/>
    <x v="0"/>
    <m/>
    <m/>
    <n v="36.878399999999999"/>
    <n v="-119.614"/>
    <s v="Fresno"/>
    <s v="COPPERMINE-1104"/>
    <m/>
    <m/>
    <s v="N/A"/>
    <x v="0"/>
    <s v="Cal Fire"/>
    <s v="Agriculture"/>
    <s v="Grass fuel model"/>
    <m/>
    <s v="No"/>
    <m/>
    <m/>
    <m/>
    <m/>
    <m/>
    <s v="TOLL"/>
    <m/>
    <s v="N"/>
    <s v="Y"/>
    <s v="202110111500"/>
    <s v="202110120600"/>
    <s v="     "/>
    <m/>
    <m/>
    <m/>
    <m/>
    <m/>
    <m/>
    <m/>
    <m/>
    <m/>
    <m/>
    <m/>
    <m/>
    <m/>
    <m/>
    <m/>
    <m/>
    <m/>
    <m/>
    <m/>
  </r>
  <r>
    <s v="20211776"/>
    <s v="     "/>
    <n v="44480"/>
    <s v="10/11"/>
    <x v="1"/>
    <n v="0.7631944444444444"/>
    <s v="42"/>
    <n v="4"/>
    <s v="10"/>
    <x v="5"/>
    <n v="44480"/>
    <m/>
    <s v="[Privileged &amp; Confidential - At the Direction of Counsel - Level 2] Wires down incident due to three poles falling to ground. This information is preliminary. OIS: 1494529; ILIS: 21-0129248; FOID: T005419446 (DECO-Cxl), T005419938 (DECO-Cxl), T005421384 (JKBX); EC: 122193107, 122193180, 122193183; Circuit ID: 255002101, SAP Eqp ID: 100696067, 100696068, 100696066; PM Order: 35294802 [CV-FR-KINGS COUNTY 10/11/21 WIND EVENT]; Fuse 9629 pole coordinates: 35.9491414948, -120.013405492; Cal Fire's Lat/Long: 35.983649, -119.960099; County: Kings, Division: Fresno; Cal Fire Report Request #:  R002306-101321 [Rqtd: 10/13/21] CAL Fire report received 11/15/2021-S7RM 447 total acres burned."/>
    <s v="     "/>
    <s v="FAS"/>
    <m/>
    <s v="N"/>
    <x v="0"/>
    <m/>
    <s v="21-0129248"/>
    <m/>
    <s v="T005421384, T005419938, T005419446"/>
    <m/>
    <m/>
    <s v="     "/>
    <x v="1"/>
    <s v="PG&amp;E"/>
    <m/>
    <s v="Vegetation"/>
    <m/>
    <s v="D"/>
    <s v="D"/>
    <s v="300-999"/>
    <s v="&quot;over 400 acres&quot;"/>
    <s v="Equipment - PG&amp;E"/>
    <s v="34.f. Pole damage or failure"/>
    <s v="Equipment - PG&amp;E"/>
    <s v="All types of equipment / facility failure"/>
    <s v="Pole failure"/>
    <s v="Pole"/>
    <m/>
    <m/>
    <s v="Line to Ground"/>
    <s v="N"/>
    <s v="Overhead"/>
    <x v="3"/>
    <s v="Pole"/>
    <s v="Poles, Conductors, Crossarms, Cutouts, Insulators"/>
    <m/>
    <s v="     "/>
    <s v="Non-HFTD"/>
    <x v="0"/>
    <m/>
    <m/>
    <n v="35.949100000000001"/>
    <n v="-120.01300000000001"/>
    <s v="Kings"/>
    <s v="AVENAL-2101"/>
    <m/>
    <n v="21000"/>
    <m/>
    <x v="0"/>
    <s v="Cal Fire"/>
    <s v="Barren/Other"/>
    <s v="Grass fuel model"/>
    <s v="Brush and Grass"/>
    <s v="No"/>
    <s v="447"/>
    <m/>
    <m/>
    <m/>
    <m/>
    <s v="KETTLE"/>
    <m/>
    <s v="N"/>
    <s v="N"/>
    <m/>
    <m/>
    <s v="     "/>
    <m/>
    <m/>
    <m/>
    <m/>
    <m/>
    <m/>
    <m/>
    <m/>
    <m/>
    <m/>
    <m/>
    <m/>
    <m/>
    <m/>
    <m/>
    <m/>
    <m/>
    <m/>
    <m/>
  </r>
  <r>
    <s v="20211764"/>
    <s v="     "/>
    <n v="44480"/>
    <s v="10/11"/>
    <x v="1"/>
    <n v="0.56805555555555554"/>
    <s v="42"/>
    <n v="4"/>
    <s v="10"/>
    <x v="5"/>
    <n v="44480"/>
    <m/>
    <s v="Wires down incident due to tree falling into lines. The ensuing fire was 3 meters - 0.25 acre in size. This information is preliminary. OIS: 1494196; ILIS: 21-0129162; FOID: T005418785 (JJD9), T005418279 (MRSV-Cxl), T005418820 (LSME-Assist), T005418878 (JJD9-Assist); EC: 122187857 (SAP 102341632), 122187858 (SAP 102341631), 122187882 (SAP 102341630); PM: 35294651 [CV-YO-STANISLAUS CNTY-10/11/21 WIND EV]; Circuit ID: 163711701, SAP Eqp ID: 102341632, 102341631, 102341630; County: Stanislaus; Division: Yosemite; Cal Fire Incident # MCS21237832"/>
    <s v="     "/>
    <s v="FAS"/>
    <m/>
    <s v="N"/>
    <x v="0"/>
    <m/>
    <s v="21-0129162"/>
    <m/>
    <s v="T005418785, T005418279, T005418820, T005418878"/>
    <m/>
    <m/>
    <s v="     "/>
    <x v="1"/>
    <s v="PG&amp;E"/>
    <m/>
    <s v="Vegetation"/>
    <m/>
    <s v="D"/>
    <s v="D"/>
    <s v="&lt;0.25"/>
    <m/>
    <s v="Vegetation"/>
    <s v="33.a. Veg. contact"/>
    <s v="Vegetation"/>
    <s v="Contact from object"/>
    <s v="Veg. contact"/>
    <m/>
    <s v="Veg. contact"/>
    <s v="Conductor - Primary"/>
    <s v="Line to Ground"/>
    <s v="Y"/>
    <s v="Overhead"/>
    <x v="3"/>
    <s v="Conductor - Primary"/>
    <s v="Conductors, Crossarm, Transformer"/>
    <m/>
    <s v="     "/>
    <s v="Non-HFTD"/>
    <x v="0"/>
    <m/>
    <m/>
    <n v="37.7836"/>
    <n v="-120.76600000000001"/>
    <s v="Stanislaus"/>
    <s v="COTTLE-1701"/>
    <m/>
    <n v="17000"/>
    <m/>
    <x v="0"/>
    <s v="Cal Fire, Modesto FD"/>
    <s v="Urban"/>
    <s v="Grass fuel model"/>
    <m/>
    <s v="No"/>
    <m/>
    <m/>
    <m/>
    <m/>
    <m/>
    <s v="BLOSSOM"/>
    <m/>
    <s v="N"/>
    <s v="Y"/>
    <s v="202110110600"/>
    <s v="202110130200"/>
    <s v="     "/>
    <s v="37.77200000"/>
    <s v="-120.82600000"/>
    <s v="Oct 13 2021 12:00AM"/>
    <s v="BranchFail"/>
    <s v="CEDAR BRANCH FAILED DURING HIGH WIND EVENT STRIKING LINES CAUSING OUTAGE."/>
    <s v="CEDA"/>
    <s v="70"/>
    <s v="40"/>
    <s v="15"/>
    <s v="Slight"/>
    <s v="None"/>
    <s v="N"/>
    <s v="1"/>
    <m/>
    <s v="Other"/>
    <s v="D"/>
    <s v="CrossArm"/>
    <s v="BareWire"/>
    <s v="2"/>
  </r>
  <r>
    <s v="20211750"/>
    <s v="     "/>
    <n v="44480"/>
    <s v="10/11"/>
    <x v="1"/>
    <n v="0.375"/>
    <s v="42"/>
    <n v="4"/>
    <s v="10"/>
    <x v="5"/>
    <m/>
    <m/>
    <s v="A tree fell into overhead 4/0 service causing fuses to blow at transformer. The ensuing fire was 3 meters - 0.25 acres in size. Troublman marked &quot;Storm Winds&quot; for the weather field in the FAS tag. OIS TR8686174 &amp; 1492449 are related to the Kiwi fire. This information is preliminary."/>
    <s v="     "/>
    <s v="FAS"/>
    <m/>
    <s v="N"/>
    <x v="0"/>
    <m/>
    <m/>
    <m/>
    <s v="T005417107, T005419541"/>
    <m/>
    <m/>
    <s v="     "/>
    <x v="1"/>
    <s v="PG&amp;E"/>
    <m/>
    <s v="Vegetation"/>
    <m/>
    <s v="D"/>
    <s v="D"/>
    <s v="&lt;0.25"/>
    <m/>
    <s v="Vegetation"/>
    <s v="33.a. Veg. contact"/>
    <s v="Vegetation"/>
    <s v="Contact from object"/>
    <s v="Weather - High Winds"/>
    <m/>
    <s v="Weather - High Winds"/>
    <s v="Service Drop"/>
    <m/>
    <s v="N"/>
    <s v="Overhead"/>
    <x v="2"/>
    <s v="Service Drop"/>
    <s v="Service Drop"/>
    <s v="103901919"/>
    <s v="     "/>
    <s v="Non-HFTD"/>
    <x v="0"/>
    <m/>
    <m/>
    <n v="38.711399999999998"/>
    <n v="-122.124"/>
    <s v="Yolo"/>
    <s v="MADISON-2101"/>
    <m/>
    <m/>
    <s v="N/A"/>
    <x v="0"/>
    <s v="Cal Fire"/>
    <s v="Agriculture"/>
    <s v="Grass fuel model"/>
    <m/>
    <s v="No"/>
    <m/>
    <m/>
    <m/>
    <m/>
    <m/>
    <s v="KIWI"/>
    <m/>
    <s v="N"/>
    <s v="Y"/>
    <s v="202110110600"/>
    <s v="202110130200"/>
    <s v="     "/>
    <m/>
    <m/>
    <m/>
    <m/>
    <m/>
    <m/>
    <m/>
    <m/>
    <m/>
    <m/>
    <m/>
    <m/>
    <m/>
    <m/>
    <m/>
    <m/>
    <m/>
    <m/>
    <m/>
  </r>
  <r>
    <s v="20211752"/>
    <s v="     "/>
    <n v="44480"/>
    <s v="10/11"/>
    <x v="1"/>
    <n v="0.4"/>
    <s v="42"/>
    <n v="4"/>
    <s v="10"/>
    <x v="5"/>
    <n v="44480"/>
    <m/>
    <s v="Overhead primary conductor failed due to unknown cause, but strong storm winds might have payed a factor in the equipment failure. The ensuing fire was 3 meter - 0.25 acre in size. Troubleman marked &quot;Storm Winds&quot; in the weather field on the FAS tag. This information is preliminary."/>
    <s v="     "/>
    <s v="FAS"/>
    <m/>
    <s v="N"/>
    <x v="0"/>
    <m/>
    <s v="21-0128731"/>
    <m/>
    <s v="T005417239"/>
    <n v="103005000"/>
    <m/>
    <s v="     "/>
    <x v="1"/>
    <s v="PG&amp;E"/>
    <m/>
    <s v="Vegetation"/>
    <m/>
    <s v="D"/>
    <s v="D"/>
    <s v="&lt;0.25"/>
    <m/>
    <s v="Equipment - PG&amp;E"/>
    <s v="34.o. Other"/>
    <s v="Equipment - PG&amp;E"/>
    <s v="Weather"/>
    <s v="Weather - High Winds"/>
    <s v="Conductor - Primary"/>
    <m/>
    <m/>
    <s v="Line to Ground"/>
    <s v="N"/>
    <s v="Overhead"/>
    <x v="3"/>
    <s v="Conductor - Primary"/>
    <s v="Conductor"/>
    <s v="103005235"/>
    <s v="     "/>
    <s v="Non-HFTD"/>
    <x v="0"/>
    <m/>
    <m/>
    <n v="38.620600000000003"/>
    <n v="-121.982"/>
    <s v="Yolo"/>
    <s v="PUTAH-CREEK-1105"/>
    <m/>
    <n v="12000"/>
    <m/>
    <x v="0"/>
    <s v="Madison FD"/>
    <s v="Agriculture"/>
    <s v="Grass fuel model"/>
    <m/>
    <s v="No"/>
    <m/>
    <m/>
    <m/>
    <m/>
    <m/>
    <s v="VEGETATION IN YOLO"/>
    <m/>
    <s v="N"/>
    <s v="Y"/>
    <s v="202110110600"/>
    <s v="202110130200"/>
    <s v="     "/>
    <m/>
    <m/>
    <m/>
    <m/>
    <m/>
    <m/>
    <m/>
    <m/>
    <m/>
    <m/>
    <m/>
    <m/>
    <m/>
    <m/>
    <m/>
    <m/>
    <m/>
    <m/>
    <m/>
  </r>
  <r>
    <s v="20211751"/>
    <s v="     "/>
    <n v="44480"/>
    <s v="10/11"/>
    <x v="1"/>
    <n v="0.41597222222222224"/>
    <s v="42"/>
    <n v="4"/>
    <s v="10"/>
    <x v="5"/>
    <n v="44480"/>
    <m/>
    <s v="A tree pushed overhead open wire secondary conductors together causing sparks to fall to ground. The ensuing fire burnt grass and junk next to customers house. Troublman marked &quot;Storm Winds&quot; for the weather field in the FAS tag. This information is preliminary."/>
    <s v="     "/>
    <s v="FAS"/>
    <m/>
    <s v="N"/>
    <x v="0"/>
    <m/>
    <s v="21-0128700"/>
    <m/>
    <s v="1927366, T005417349"/>
    <n v="122185000"/>
    <m/>
    <s v="     "/>
    <x v="1"/>
    <s v="PG&amp;E"/>
    <m/>
    <s v="Vegetation"/>
    <m/>
    <s v="D"/>
    <s v="D"/>
    <s v="&lt;0.25"/>
    <s v="more than a 100 square feet"/>
    <s v="Vegetation"/>
    <s v="33.a. Veg. contact"/>
    <s v="Vegetation"/>
    <s v="Contact from object"/>
    <s v="Weather - High Winds"/>
    <m/>
    <s v="Weather - High Winds"/>
    <s v="Conductor - Open Wire Secondary"/>
    <s v="Line to Ground"/>
    <s v="Y"/>
    <s v="Overhead"/>
    <x v="1"/>
    <s v="Conductor - Open Wire Secondary"/>
    <s v="None"/>
    <s v="101607894"/>
    <s v="     "/>
    <s v="Non-HFTD"/>
    <x v="0"/>
    <m/>
    <m/>
    <n v="38.734000000000002"/>
    <n v="-121.812"/>
    <s v="Yolo"/>
    <s v="ZAMORA-1107"/>
    <m/>
    <m/>
    <s v="N/A"/>
    <x v="0"/>
    <s v="Yolo FD"/>
    <s v="Urban"/>
    <s v="Grass fuel model"/>
    <m/>
    <s v="No"/>
    <m/>
    <m/>
    <m/>
    <m/>
    <m/>
    <m/>
    <m/>
    <s v="N"/>
    <s v="Y"/>
    <s v="202110110600"/>
    <s v="202110130200"/>
    <s v="     "/>
    <s v="38.73495000"/>
    <s v="-121.81250000"/>
    <s v="Oct 12 2021 12:00AM"/>
    <s v="BranchFail"/>
    <s v="This oak tree was in someones back yard and the tree was recently trimmed for the service drop. The trees hazard was mitigated and no other problems were there."/>
    <s v="OAKV"/>
    <s v="35"/>
    <s v="21"/>
    <s v="15"/>
    <s v="None"/>
    <s v="None"/>
    <s v="N"/>
    <s v="1"/>
    <m/>
    <s v="Plain"/>
    <s v="D"/>
    <s v="CrossArm"/>
    <s v="BareWire"/>
    <s v="0"/>
  </r>
  <r>
    <s v="20211746"/>
    <s v="     "/>
    <n v="44480"/>
    <s v="10/11"/>
    <x v="1"/>
    <n v="0.17430555555555555"/>
    <s v="42"/>
    <n v="4"/>
    <s v="10"/>
    <x v="5"/>
    <n v="44480"/>
    <m/>
    <s v="[Privileged &amp; Confidential - At the Direction of Counsel: Level 2 - Jessica Basilio]. Tree branches made contact with overhead secondary lines, resulting in a small vegetation fire in a backyard. The ensuing fire was approximately 10' X 10' in size. OIS: 1491824; ILIS: 21-0128530; FOID: T005416754 (D1KQ-Assist), T005416753 (TLSP-Cxl), T005416764 (WXJ3-Main); EC: 122183963; PM: 45008820 [NO-SA-YOLO 10/10/2021 WIND OH]; Circuit ID: 063131109, SAP Eqp ID: 101656553; County: Yolo; Division: Sacramento"/>
    <s v="     "/>
    <s v="FAS"/>
    <m/>
    <s v="N"/>
    <x v="0"/>
    <m/>
    <s v="21-0128530"/>
    <m/>
    <s v="T005416764, T005416754, T005416753"/>
    <n v="122184000"/>
    <m/>
    <s v="     "/>
    <x v="1"/>
    <s v="PG&amp;E"/>
    <m/>
    <s v="Vegetation"/>
    <m/>
    <s v="D"/>
    <s v="D"/>
    <s v="&lt;0.25"/>
    <s v="FIRE DEPT SAID 10 FEET BY 10 FEET"/>
    <s v="Vegetation"/>
    <s v="33.a. Veg. contact"/>
    <s v="Vegetation"/>
    <s v="Contact from object"/>
    <s v="Weather - High Winds"/>
    <m/>
    <s v="Weather - High Winds"/>
    <s v="Conductor - Open Wire Secondary"/>
    <s v="Line to Ground"/>
    <s v="Y"/>
    <s v="Overhead"/>
    <x v="1"/>
    <s v="Conductor - Open Wire Secondary"/>
    <s v="Conductor"/>
    <s v="101656553"/>
    <s v="     "/>
    <s v="Non-HFTD"/>
    <x v="0"/>
    <m/>
    <m/>
    <n v="38.597000000000001"/>
    <n v="-121.52800000000001"/>
    <s v="Yolo"/>
    <s v="WEST-SACRAMENTO-1109"/>
    <m/>
    <m/>
    <s v="N/A"/>
    <x v="0"/>
    <s v="West Sacramento FD"/>
    <s v="Urban"/>
    <s v="Grass fuel model"/>
    <m/>
    <s v="No"/>
    <m/>
    <m/>
    <m/>
    <m/>
    <m/>
    <m/>
    <m/>
    <s v="N"/>
    <s v="Y"/>
    <s v="202110110600"/>
    <s v="202110130200"/>
    <s v="     "/>
    <m/>
    <m/>
    <s v="Oct 12 2021 12:00AM"/>
    <s v="Unverified"/>
    <s v="JVW0 reported to address 1040 Anna St, West Sacramento. JVW0 spoke with neighbor who stated that the wind caused a vertical racked secondary to spark. The customer said he called PG&amp;E 6 to 6 six days prior to the outage about the secondary wires crackling and making sounds. There is no vegetation around where the outage occurred that poses a threat to the secondary or primary wires."/>
    <m/>
    <m/>
    <m/>
    <m/>
    <m/>
    <m/>
    <m/>
    <m/>
    <m/>
    <m/>
    <m/>
    <m/>
    <m/>
    <m/>
  </r>
  <r>
    <s v="20211774"/>
    <s v="     "/>
    <n v="44480"/>
    <s v="10/11"/>
    <x v="1"/>
    <n v="0.19166666666666668"/>
    <s v="42"/>
    <n v="4"/>
    <s v="10"/>
    <x v="5"/>
    <n v="44480"/>
    <m/>
    <s v="A tree with shallow roots uprooted and fell into overhead circuit,resulting small vegetation fire. The ensuing fire was 3 meters - 0.25 acre in size. Roughly 12' x 9' burn scar found the next day by vegetation management. This is NR211011C. This information is preliminary."/>
    <s v="     "/>
    <s v="FAS"/>
    <m/>
    <s v="Y"/>
    <x v="0"/>
    <m/>
    <s v="21-0128539"/>
    <m/>
    <s v="T005416765"/>
    <n v="122184000"/>
    <m/>
    <s v="     "/>
    <x v="1"/>
    <s v="PG&amp;E"/>
    <m/>
    <s v="Vegetation"/>
    <m/>
    <s v="D"/>
    <s v="D"/>
    <s v="&lt;0.25"/>
    <s v="9x12 and 6x6"/>
    <s v="Vegetation"/>
    <s v="33.a. Veg. contact"/>
    <s v="Vegetation"/>
    <s v="Contact from object"/>
    <s v="Weather - High Winds"/>
    <m/>
    <s v="Weather - High Winds"/>
    <s v="Conductor - Primary"/>
    <s v="Line to Ground"/>
    <s v="Y"/>
    <s v="Overhead"/>
    <x v="3"/>
    <s v="Conductor - Primary"/>
    <s v="Conductor - Primary"/>
    <m/>
    <s v="     "/>
    <s v="Non-HFTD"/>
    <x v="0"/>
    <m/>
    <m/>
    <n v="37.897300000000001"/>
    <n v="-122.535"/>
    <s v="Marin"/>
    <s v="ALTO-1125"/>
    <m/>
    <n v="12000"/>
    <m/>
    <x v="0"/>
    <s v="Mill Valley FD"/>
    <s v="Urban"/>
    <s v="Brush fuel model"/>
    <m/>
    <s v="No"/>
    <m/>
    <m/>
    <m/>
    <m/>
    <m/>
    <s v="VEGETATION IN MARIN"/>
    <m/>
    <s v="N"/>
    <s v="N"/>
    <m/>
    <m/>
    <s v="     "/>
    <s v="37.89672090"/>
    <s v="-122.53535060"/>
    <s v="Oct 12 2021 12:00AM"/>
    <s v="TrunkFail"/>
    <s v="Large willow with extensive basal rot failed, with high winds,_x000d__x000a_into lines and cause 1 phase of primary to come down."/>
    <s v="WILL"/>
    <s v="50"/>
    <s v="39"/>
    <s v="35"/>
    <s v="Slight"/>
    <s v="Severe"/>
    <s v="N"/>
    <s v="1"/>
    <m/>
    <s v="Creek"/>
    <s v="D"/>
    <s v="Triangle"/>
    <s v="BareWire"/>
    <m/>
  </r>
  <r>
    <s v="20211792"/>
    <s v="     "/>
    <n v="44480"/>
    <s v="10/11"/>
    <x v="1"/>
    <n v="0.24166666666666667"/>
    <s v="42"/>
    <n v="4"/>
    <s v="10"/>
    <x v="5"/>
    <m/>
    <m/>
    <s v="Pole fire, bird guard burned off top insulators (POLE NO. 479P40805230). Potential cause could be due to tracking. Troubleman notes that there was a foggy drizzle in the morning. The fire size is unknown. This information is preliminary."/>
    <s v="     "/>
    <s v="FAS"/>
    <m/>
    <s v="Y"/>
    <x v="0"/>
    <m/>
    <s v=" "/>
    <s v=" "/>
    <s v="T005416791"/>
    <m/>
    <s v=" "/>
    <s v="     "/>
    <x v="0"/>
    <s v="PG&amp;E"/>
    <m/>
    <s v="Other"/>
    <s v="Insulator on Recloser "/>
    <s v="D"/>
    <s v="D"/>
    <s v="Structure-PG&amp;E only"/>
    <s v="Bird Guard burnt off top insulators "/>
    <s v="Contamination"/>
    <s v="36.a. Contamination"/>
    <s v="Equipment - PG&amp;E"/>
    <s v="Contamination"/>
    <s v="Tracking"/>
    <m/>
    <m/>
    <m/>
    <m/>
    <s v="Y"/>
    <s v="Overhead"/>
    <x v="3"/>
    <s v="Recloser"/>
    <s v="Bird Guard, Recloser"/>
    <s v="101922062"/>
    <s v="     "/>
    <s v="Non-HFTD"/>
    <x v="0"/>
    <m/>
    <m/>
    <n v="34.973999999999997"/>
    <n v="-120.45399999999999"/>
    <s v="Santa Barbara"/>
    <s v="SANTA-MARIA-1105"/>
    <m/>
    <n v="12000"/>
    <m/>
    <x v="0"/>
    <s v="Unknown"/>
    <s v="Herbaceous"/>
    <s v="Fire-resistive fuel bed"/>
    <s v="Ag field Dirt Road"/>
    <s v="No"/>
    <s v=" "/>
    <s v=" "/>
    <m/>
    <s v=" "/>
    <m/>
    <s v=" "/>
    <m/>
    <s v="N"/>
    <s v="N"/>
    <m/>
    <m/>
    <s v="     "/>
    <m/>
    <m/>
    <m/>
    <m/>
    <m/>
    <m/>
    <m/>
    <m/>
    <m/>
    <m/>
    <m/>
    <m/>
    <m/>
    <m/>
    <m/>
    <m/>
    <m/>
    <m/>
    <m/>
  </r>
  <r>
    <s v="20211754"/>
    <s v="     "/>
    <n v="44480"/>
    <s v="10/11"/>
    <x v="1"/>
    <n v="0.44166666666666665"/>
    <s v="42"/>
    <n v="4"/>
    <s v="10"/>
    <x v="5"/>
    <n v="44480"/>
    <m/>
    <s v="Overhead conductor failure due to wire slap from storm winds. The ensuing fire was estimated by the fire department to be 10 acres . This information is preliminary."/>
    <s v="     "/>
    <s v="FAS"/>
    <m/>
    <s v="N"/>
    <x v="0"/>
    <m/>
    <s v="21-0128772"/>
    <m/>
    <s v="T005417510"/>
    <n v="122186000"/>
    <m/>
    <s v="     "/>
    <x v="1"/>
    <s v="PG&amp;E"/>
    <m/>
    <s v="Vegetation"/>
    <m/>
    <s v="D"/>
    <s v="D"/>
    <s v="10-99"/>
    <s v="FD estimates 10 acres"/>
    <s v="Equipment - PG&amp;E"/>
    <s v="34.o. Other"/>
    <s v="Equipment - PG&amp;E"/>
    <s v="Weather"/>
    <s v="Weather - High Winds"/>
    <s v="Conductor - Primary"/>
    <m/>
    <m/>
    <s v="Line to Ground"/>
    <s v="Y"/>
    <s v="Overhead"/>
    <x v="3"/>
    <s v="Conductor - Primary"/>
    <s v="Conductor "/>
    <s v="103242059"/>
    <s v="     "/>
    <s v="Non-HFTD"/>
    <x v="0"/>
    <m/>
    <m/>
    <n v="36.239699999999999"/>
    <n v="-119.758"/>
    <s v="Kings"/>
    <s v="JACOBS-CORNER-1101"/>
    <m/>
    <n v="12000"/>
    <m/>
    <x v="0"/>
    <s v="Kings County FD"/>
    <s v="Agriculture"/>
    <s v="Grass fuel model"/>
    <m/>
    <s v="No"/>
    <m/>
    <m/>
    <m/>
    <m/>
    <m/>
    <m/>
    <m/>
    <s v="N"/>
    <s v="Y"/>
    <s v="202110111500"/>
    <s v="202110120600"/>
    <s v="     "/>
    <m/>
    <m/>
    <m/>
    <m/>
    <m/>
    <m/>
    <m/>
    <m/>
    <m/>
    <m/>
    <m/>
    <m/>
    <m/>
    <m/>
    <m/>
    <m/>
    <m/>
    <m/>
    <m/>
  </r>
  <r>
    <s v="20211759"/>
    <s v="     "/>
    <n v="44480"/>
    <s v="10/11"/>
    <x v="1"/>
    <n v="0.49375000000000002"/>
    <s v="42"/>
    <n v="4"/>
    <s v="10"/>
    <x v="5"/>
    <n v="44480"/>
    <m/>
    <s v="Trobuleman created three EC tags for two poles and three spans of overhead primary wire to be replaced. Cause of the equipment failure is unknown at this time but strong storm winds were reported on the FAS tag. The ensuing fire was 0.25 - 10 acres in size. OIS1493127 &amp; 1493078 were merged with OIS 1493076. This information is preliminary."/>
    <s v="     "/>
    <s v="FAS"/>
    <m/>
    <s v="N"/>
    <x v="0"/>
    <m/>
    <s v="21-0128888"/>
    <m/>
    <s v="T005417831, T005417865, T005417954, T005417971, T005417827, T005417879"/>
    <m/>
    <m/>
    <s v="     "/>
    <x v="1"/>
    <s v="PG&amp;E"/>
    <m/>
    <s v="Other"/>
    <s v="pole"/>
    <s v="D"/>
    <s v="D"/>
    <s v="0.26-9.99"/>
    <m/>
    <s v="Equipment - PG&amp;E"/>
    <s v="34.o. Other"/>
    <s v="Equipment - PG&amp;E"/>
    <s v="Weather"/>
    <s v="Weather - High Winds"/>
    <s v="Conductor - Primary"/>
    <m/>
    <m/>
    <s v="Three Phase Fault"/>
    <s v="Y"/>
    <s v="Overhead"/>
    <x v="3"/>
    <s v="Conductor - Primary"/>
    <s v="Conductors, Hardware framing, Poles, Crossarms"/>
    <m/>
    <s v="     "/>
    <s v="Non-HFTD"/>
    <x v="0"/>
    <m/>
    <m/>
    <n v="37.332000000000001"/>
    <n v="-121.09399999999999"/>
    <s v="Stanislaus"/>
    <s v="CROWS-LANDING-1101"/>
    <m/>
    <n v="12000"/>
    <m/>
    <x v="0"/>
    <s v="West Stanislaus FD"/>
    <s v="Herbaceous"/>
    <s v="Grass fuel model"/>
    <m/>
    <s v="No"/>
    <m/>
    <m/>
    <m/>
    <m/>
    <m/>
    <s v="INFRASTRUCTURE AT STANISLAUS"/>
    <m/>
    <s v="N"/>
    <s v="Y"/>
    <s v="202110110600"/>
    <s v="202110130200"/>
    <s v="     "/>
    <m/>
    <m/>
    <m/>
    <m/>
    <m/>
    <m/>
    <m/>
    <m/>
    <m/>
    <m/>
    <m/>
    <m/>
    <m/>
    <m/>
    <m/>
    <m/>
    <m/>
    <m/>
    <m/>
  </r>
  <r>
    <s v="20211758"/>
    <s v="     "/>
    <n v="44480"/>
    <s v="10/11"/>
    <x v="1"/>
    <n v="0.49444444444444446"/>
    <s v="42"/>
    <n v="4"/>
    <s v="10"/>
    <x v="5"/>
    <n v="44480"/>
    <m/>
    <s v="Tree branch fell and broke one span, one phase of overhead primary #6 copper wire. The ensuing fire was 3 meters - 0.25 acre in size. Troubleman marked weather field as &quot;Storm Winds&quot;. This information is preliminary. "/>
    <s v="     "/>
    <s v="FAS"/>
    <m/>
    <s v="N"/>
    <x v="0"/>
    <m/>
    <s v="21-0128767.2(3 outages)"/>
    <m/>
    <s v="T005417833, T005417839"/>
    <n v="122186000"/>
    <m/>
    <s v="     "/>
    <x v="1"/>
    <s v="PG&amp;E"/>
    <m/>
    <s v="Vegetation"/>
    <m/>
    <s v="D"/>
    <s v="D"/>
    <s v="&lt;0.25"/>
    <m/>
    <s v="Vegetation"/>
    <s v="33.a. Veg. contact"/>
    <s v="Vegetation"/>
    <s v="Contact from object"/>
    <s v="Weather - High Winds"/>
    <m/>
    <s v="Weather - High Winds"/>
    <s v="Conductor - Primary"/>
    <s v="Line to Line"/>
    <s v="Y"/>
    <s v="Overhead"/>
    <x v="3"/>
    <s v="Conductor - Primary"/>
    <s v="Conductor"/>
    <m/>
    <s v="     "/>
    <s v="Non-HFTD"/>
    <x v="0"/>
    <m/>
    <m/>
    <n v="37.750900000000001"/>
    <n v="-121.523"/>
    <s v="San Joaquin"/>
    <s v="HERDLYN-1102"/>
    <m/>
    <n v="12000"/>
    <m/>
    <x v="0"/>
    <s v="Cal Fire"/>
    <s v="Urban"/>
    <s v="Brush fuel model"/>
    <m/>
    <s v="No"/>
    <m/>
    <m/>
    <m/>
    <m/>
    <m/>
    <s v="INFRASTRUCTURE IN SAN JOAQUIN"/>
    <m/>
    <s v="N"/>
    <s v="Y"/>
    <s v="202110110600"/>
    <s v="202110130200"/>
    <s v="     "/>
    <m/>
    <m/>
    <m/>
    <m/>
    <m/>
    <m/>
    <m/>
    <m/>
    <m/>
    <m/>
    <m/>
    <m/>
    <m/>
    <m/>
    <m/>
    <m/>
    <m/>
    <m/>
    <m/>
  </r>
  <r>
    <s v="20211760"/>
    <s v="     "/>
    <n v="44480"/>
    <s v="10/11"/>
    <x v="1"/>
    <n v="0.5229166666666667"/>
    <s v="42"/>
    <n v="4"/>
    <s v="10"/>
    <x v="5"/>
    <m/>
    <m/>
    <s v="Hot leg connector grounded out to neutral causing a small vegetation fire. The ensuing fire was 1 meter - &lt; 3 meters in size. This information is preliminary."/>
    <s v="     "/>
    <s v="FAS"/>
    <m/>
    <s v="N"/>
    <x v="0"/>
    <m/>
    <m/>
    <m/>
    <s v="7287274"/>
    <m/>
    <m/>
    <s v="     "/>
    <x v="0"/>
    <s v="PG&amp;E"/>
    <m/>
    <s v="Vegetation"/>
    <m/>
    <s v="D"/>
    <s v="D"/>
    <s v="&lt;3 meters of linear travel"/>
    <s v="25&quot;X25&quot; vegetation fire"/>
    <s v="Equipment - PG&amp;E"/>
    <s v="34.m. Connection device damage or failure"/>
    <s v="Equipment - PG&amp;E"/>
    <s v="All types of equipment / facility failure"/>
    <s v="Splice/Clamp/Connector"/>
    <s v="Splice/Clamp/Connector"/>
    <m/>
    <m/>
    <m/>
    <s v="Y"/>
    <s v="Overhead"/>
    <x v="3"/>
    <s v="Splice/Clamp/Connector"/>
    <s v="Connector, neutral"/>
    <s v="102049480"/>
    <s v="     "/>
    <s v="Non-HFTD"/>
    <x v="0"/>
    <m/>
    <m/>
    <n v="38.108499999999999"/>
    <n v="-120.898"/>
    <s v="Calaveras"/>
    <s v="CORRAL-1102"/>
    <m/>
    <n v="12000"/>
    <m/>
    <x v="0"/>
    <s v="Cal Fire"/>
    <s v="Hardwood Woodland"/>
    <s v="Grass fuel model"/>
    <m/>
    <s v="No"/>
    <m/>
    <m/>
    <m/>
    <m/>
    <m/>
    <m/>
    <m/>
    <s v="N"/>
    <s v="N"/>
    <m/>
    <m/>
    <s v="     "/>
    <m/>
    <m/>
    <m/>
    <m/>
    <m/>
    <m/>
    <m/>
    <m/>
    <m/>
    <m/>
    <m/>
    <m/>
    <m/>
    <m/>
    <m/>
    <m/>
    <m/>
    <m/>
    <m/>
  </r>
  <r>
    <s v="20211755"/>
    <s v="     "/>
    <n v="44480"/>
    <s v="10/11"/>
    <x v="1"/>
    <n v="0.44791666666666669"/>
    <s v="42"/>
    <n v="4"/>
    <s v="10"/>
    <x v="5"/>
    <n v="44480"/>
    <m/>
    <s v="Troubleman found wire down with pole top on fire. The ensuing fire is unknown. I was unable to locate photos and the troubleman did not mark a fire size on the FAS tag. This information is preliminary."/>
    <s v="     "/>
    <s v="FAS"/>
    <m/>
    <s v="N"/>
    <x v="0"/>
    <m/>
    <s v="21-0128697"/>
    <m/>
    <s v="T005417556"/>
    <n v="122186000"/>
    <m/>
    <s v="     "/>
    <x v="1"/>
    <s v="PG&amp;E"/>
    <m/>
    <s v="Other"/>
    <s v="pole"/>
    <s v="D"/>
    <s v="D"/>
    <s v="&lt;0.25"/>
    <s v="7f by 7ft square"/>
    <s v="Equipment - PG&amp;E"/>
    <s v="34.b. Conductor damage or failure"/>
    <s v="Equipment - PG&amp;E"/>
    <s v="All types of equipment / facility failure"/>
    <s v="Conductor failure-all"/>
    <s v="Conductor - Primary"/>
    <m/>
    <m/>
    <s v="Line to Line"/>
    <s v="N"/>
    <s v="Overhead"/>
    <x v="3"/>
    <s v="Conductor - Primary"/>
    <s v="Conductor "/>
    <s v="100397339"/>
    <s v="     "/>
    <s v="Non-HFTD"/>
    <x v="0"/>
    <m/>
    <m/>
    <n v="39.795900000000003"/>
    <n v="-121.84399999999999"/>
    <s v="Butte"/>
    <s v="SYCAMORE-CREEK-1111"/>
    <m/>
    <n v="12000"/>
    <m/>
    <x v="0"/>
    <s v="Employee"/>
    <s v="Urban"/>
    <s v="Grass fuel model"/>
    <m/>
    <s v="No"/>
    <m/>
    <m/>
    <m/>
    <m/>
    <m/>
    <m/>
    <m/>
    <s v="N"/>
    <s v="Y"/>
    <s v="202110110600"/>
    <s v="202110130200"/>
    <s v="     "/>
    <m/>
    <m/>
    <m/>
    <m/>
    <m/>
    <m/>
    <m/>
    <m/>
    <m/>
    <m/>
    <m/>
    <m/>
    <m/>
    <m/>
    <m/>
    <m/>
    <m/>
    <m/>
    <m/>
  </r>
  <r>
    <s v="20211756"/>
    <s v="     "/>
    <n v="44480"/>
    <s v="10/11"/>
    <x v="1"/>
    <n v="0.45833333333333331"/>
    <s v="42"/>
    <n v="4"/>
    <s v="10"/>
    <x v="5"/>
    <n v="44480"/>
    <m/>
    <s v="A large tree branch fell through overhead primary circuit, resulting in a wires down incident. The ensuing fire was 3 meters - 0.25 acres in size. This information is preliminary."/>
    <s v="     "/>
    <s v="FAS"/>
    <m/>
    <s v="N"/>
    <x v="0"/>
    <m/>
    <s v="21-0128844"/>
    <m/>
    <s v="T005417596"/>
    <n v="122186000"/>
    <m/>
    <s v="     "/>
    <x v="1"/>
    <s v="PG&amp;E"/>
    <m/>
    <s v="Vegetation"/>
    <m/>
    <s v="D"/>
    <s v="D"/>
    <s v="&lt;0.25"/>
    <m/>
    <s v="Vegetation"/>
    <s v="33.a. Veg. contact"/>
    <s v="Vegetation"/>
    <s v="Contact from object"/>
    <s v="Veg. contact"/>
    <m/>
    <s v="Veg. contact"/>
    <s v="Conductor - Primary"/>
    <s v="Line to Ground"/>
    <s v="Y"/>
    <s v="Overhead"/>
    <x v="3"/>
    <s v="Conductor - Primary"/>
    <s v="Conductor, Crossarm, Transformer, Cutout"/>
    <s v="101145917"/>
    <s v="     "/>
    <s v="Non-HFTD"/>
    <x v="0"/>
    <m/>
    <m/>
    <n v="37.294800000000002"/>
    <n v="-120.604"/>
    <s v="Merced"/>
    <s v="ATWATER-1106"/>
    <m/>
    <n v="12000"/>
    <m/>
    <x v="0"/>
    <s v="Merced County FD"/>
    <s v="Agriculture"/>
    <s v="Brush fuel model"/>
    <m/>
    <s v="No"/>
    <m/>
    <m/>
    <m/>
    <m/>
    <m/>
    <m/>
    <m/>
    <s v="N"/>
    <s v="Y"/>
    <s v="202110111500"/>
    <s v="202110120600"/>
    <s v="     "/>
    <m/>
    <m/>
    <m/>
    <m/>
    <m/>
    <m/>
    <m/>
    <m/>
    <m/>
    <m/>
    <m/>
    <m/>
    <m/>
    <m/>
    <m/>
    <m/>
    <m/>
    <m/>
    <m/>
  </r>
  <r>
    <s v="20211757"/>
    <s v="     "/>
    <n v="44480"/>
    <s v="10/11"/>
    <x v="1"/>
    <n v="0.47916666666666669"/>
    <s v="42"/>
    <n v="4"/>
    <s v="10"/>
    <x v="5"/>
    <m/>
    <m/>
    <s v="Neutral rubbed through hotleg insulation located at service pole near the weather head. The troubleman taped the exposed hotleg and repaired the broken neutral. The ensuing fire was 3 meters - 0.25 acre in size. Weather field was marked as &quot;Storm Winds&quot;. This information is preliminary."/>
    <s v="     "/>
    <s v="FAS"/>
    <m/>
    <s v="N"/>
    <x v="0"/>
    <m/>
    <m/>
    <m/>
    <s v="899251"/>
    <m/>
    <m/>
    <s v="     "/>
    <x v="1"/>
    <s v="PG&amp;E"/>
    <m/>
    <s v="Other"/>
    <s v="Service Drop"/>
    <s v="D"/>
    <s v="D"/>
    <s v="&lt;0.25"/>
    <m/>
    <s v="Equipment - PG&amp;E"/>
    <s v="34.o. Other"/>
    <s v="Equipment - PG&amp;E"/>
    <s v="Weather"/>
    <s v="Weather - High Winds"/>
    <s v="Service Drop"/>
    <m/>
    <m/>
    <m/>
    <s v="N"/>
    <s v="Overhead"/>
    <x v="2"/>
    <s v="Service Drop"/>
    <s v="Service Drop"/>
    <s v="103533597"/>
    <s v="     "/>
    <s v="Non-HFTD"/>
    <x v="0"/>
    <m/>
    <m/>
    <n v="37.738999999999997"/>
    <n v="-121.672"/>
    <s v="Alameda"/>
    <s v="LAS-POSITAS-2110"/>
    <m/>
    <m/>
    <s v="N/A"/>
    <x v="0"/>
    <s v="Alameda County FD"/>
    <s v="Urban"/>
    <s v="Grass fuel model"/>
    <m/>
    <s v="No"/>
    <m/>
    <m/>
    <m/>
    <m/>
    <m/>
    <m/>
    <m/>
    <s v="N"/>
    <s v="Y"/>
    <s v="202110110600"/>
    <s v="202110130000"/>
    <s v="     "/>
    <m/>
    <m/>
    <m/>
    <m/>
    <m/>
    <m/>
    <m/>
    <m/>
    <m/>
    <m/>
    <m/>
    <m/>
    <m/>
    <m/>
    <m/>
    <m/>
    <m/>
    <m/>
    <m/>
  </r>
  <r>
    <s v="20140205"/>
    <s v="     "/>
    <n v="41924"/>
    <s v="10/12"/>
    <x v="1"/>
    <n v="0.70347222222222228"/>
    <s v="42"/>
    <n v="4"/>
    <s v="10"/>
    <x v="7"/>
    <m/>
    <m/>
    <s v="NO HAZARDS FOUND. POSSIBLE BRANCH IN LINE CAUSING SMALL FIRE. LINE CLEAR AT THIS TIME"/>
    <s v="     "/>
    <m/>
    <m/>
    <s v="N"/>
    <x v="0"/>
    <s v="1096380"/>
    <m/>
    <m/>
    <m/>
    <m/>
    <m/>
    <s v="     "/>
    <x v="1"/>
    <s v="PG&amp;E"/>
    <m/>
    <s v="Vegetation"/>
    <m/>
    <s v="D"/>
    <m/>
    <s v="&lt;0.25"/>
    <s v="Square Feet: ; Acreage: "/>
    <s v="Vegetation"/>
    <s v="33.a. Veg. contact"/>
    <s v="Vegetation"/>
    <s v="All types of equipment / facility failure"/>
    <s v="Contact - Vegetation"/>
    <m/>
    <s v="Contact - Vegetation"/>
    <s v="Conductor"/>
    <m/>
    <m/>
    <s v="Overhead"/>
    <x v="1"/>
    <s v="Conductor"/>
    <m/>
    <s v="APPROX  5 SPAN LOAD SIDE 3635"/>
    <s v="     "/>
    <s v="Non-HFTD"/>
    <x v="0"/>
    <m/>
    <m/>
    <n v="38.286499999999997"/>
    <n v="-122.48"/>
    <s v="Sonoma"/>
    <s v="SONOMA-1104"/>
    <s v="42721104"/>
    <m/>
    <s v="N/A"/>
    <x v="0"/>
    <s v="Sonoma FD"/>
    <s v="Herbaceous"/>
    <m/>
    <m/>
    <s v="No"/>
    <m/>
    <m/>
    <m/>
    <m/>
    <m/>
    <m/>
    <m/>
    <s v="N"/>
    <s v="N"/>
    <m/>
    <m/>
    <s v="     "/>
    <m/>
    <m/>
    <m/>
    <m/>
    <m/>
    <m/>
    <m/>
    <m/>
    <m/>
    <m/>
    <m/>
    <m/>
    <m/>
    <m/>
    <m/>
    <m/>
    <m/>
    <m/>
    <m/>
  </r>
  <r>
    <s v="20140204"/>
    <s v="     "/>
    <n v="41924"/>
    <s v="10/12"/>
    <x v="1"/>
    <n v="0.50138888888888888"/>
    <s v="42"/>
    <n v="4"/>
    <s v="10"/>
    <x v="7"/>
    <n v="41924"/>
    <n v="0.50138888888888888"/>
    <s v="Tree brnch grew into opn wr sec causing fire. Opnd fses at trans, need crew to rplc L/seeping non blue stkr trans, and put 4/acsr bck up."/>
    <s v="     "/>
    <m/>
    <m/>
    <s v="N"/>
    <x v="0"/>
    <s v="1096307"/>
    <s v="14-0063041"/>
    <m/>
    <m/>
    <n v="109563590"/>
    <m/>
    <s v="     "/>
    <x v="1"/>
    <s v="PG&amp;E"/>
    <m/>
    <s v="Vegetation"/>
    <s v="Fence"/>
    <s v="D"/>
    <m/>
    <s v="&lt;0.25"/>
    <s v="Square Feet: ; Acreage: 0.1"/>
    <s v="Vegetation"/>
    <s v="33.a. Veg. contact"/>
    <s v="Vegetation"/>
    <s v="All types of equipment / facility failure"/>
    <s v="Contact - Vegetation"/>
    <m/>
    <s v="Contact - Vegetation"/>
    <s v="Conductor"/>
    <s v="None"/>
    <s v="AT&amp;T"/>
    <s v="Overhead"/>
    <x v="1"/>
    <s v="Conductor"/>
    <m/>
    <s v="101608435"/>
    <s v="     "/>
    <s v="Non-HFTD"/>
    <x v="0"/>
    <m/>
    <m/>
    <n v="38.590299999999999"/>
    <n v="-121.535"/>
    <s v="Yolo"/>
    <s v="WEST-SACRAMENTO-1110"/>
    <s v="63131110"/>
    <m/>
    <s v="N/A"/>
    <x v="0"/>
    <s v="West Sacramento FD"/>
    <s v="Urban"/>
    <m/>
    <m/>
    <s v="No"/>
    <m/>
    <m/>
    <m/>
    <m/>
    <m/>
    <m/>
    <m/>
    <s v="N"/>
    <s v="Y"/>
    <s v="201410120600"/>
    <s v="201410131500"/>
    <s v="     "/>
    <m/>
    <m/>
    <m/>
    <m/>
    <m/>
    <m/>
    <m/>
    <m/>
    <m/>
    <m/>
    <m/>
    <m/>
    <m/>
    <m/>
    <m/>
    <m/>
    <m/>
    <m/>
    <m/>
  </r>
  <r>
    <s v="20140203"/>
    <s v="     "/>
    <n v="41924"/>
    <s v="10/12"/>
    <x v="1"/>
    <n v="0.45763888888888887"/>
    <s v="42"/>
    <n v="4"/>
    <s v="10"/>
    <x v="7"/>
    <n v="41924"/>
    <n v="0.45763888888888887"/>
    <s v="Palm frons grew into sec lines causing fire. Incident # 6489  Burned ple top, and a dzn trees in frnt yrd."/>
    <s v="     "/>
    <m/>
    <m/>
    <s v="N"/>
    <x v="0"/>
    <s v="1096286"/>
    <s v="14-0063024"/>
    <m/>
    <m/>
    <n v="109562953"/>
    <m/>
    <s v="     "/>
    <x v="1"/>
    <s v="PG&amp;E"/>
    <m/>
    <s v="Building"/>
    <m/>
    <s v="D"/>
    <m/>
    <s v="Structure-only"/>
    <s v="Square Feet: ; Acreage: "/>
    <s v="Equipment - PG&amp;E"/>
    <s v="34.o. Other"/>
    <s v="Equipment - PG&amp;E"/>
    <s v="All types of equipment / facility failure"/>
    <s v="Wire-Wire Contact"/>
    <m/>
    <s v="Wire-Wire Contact"/>
    <m/>
    <s v="None"/>
    <m/>
    <s v="Overhead"/>
    <x v="1"/>
    <s v="Conductor"/>
    <m/>
    <s v="1535 HOBSON AVE"/>
    <s v="     "/>
    <s v="Non-HFTD"/>
    <x v="0"/>
    <m/>
    <m/>
    <n v="38.591700000000003"/>
    <n v="-121.539"/>
    <s v="Yolo"/>
    <s v="WEST-SACRAMENTO-1109"/>
    <s v="63131109"/>
    <m/>
    <s v="N/A"/>
    <x v="0"/>
    <m/>
    <s v="Urban"/>
    <m/>
    <m/>
    <s v="No"/>
    <m/>
    <m/>
    <m/>
    <m/>
    <m/>
    <m/>
    <m/>
    <s v="N"/>
    <s v="Y"/>
    <s v="201410120600"/>
    <s v="201410131500"/>
    <s v="     "/>
    <m/>
    <m/>
    <m/>
    <m/>
    <m/>
    <m/>
    <m/>
    <m/>
    <m/>
    <m/>
    <m/>
    <m/>
    <m/>
    <m/>
    <m/>
    <m/>
    <m/>
    <m/>
    <m/>
  </r>
  <r>
    <s v="20150392"/>
    <s v="     "/>
    <n v="42289"/>
    <s v="10/12"/>
    <x v="1"/>
    <n v="0.3840277777777778"/>
    <s v="42"/>
    <n v="4"/>
    <s v="10"/>
    <x v="2"/>
    <n v="42289"/>
    <n v="0.3840277777777778"/>
    <s v="found a dead Squirrel"/>
    <s v="     "/>
    <m/>
    <m/>
    <s v="N"/>
    <x v="0"/>
    <s v="1320502"/>
    <s v="15-0069574"/>
    <m/>
    <m/>
    <m/>
    <m/>
    <s v="     "/>
    <x v="1"/>
    <s v="PG&amp;E"/>
    <m/>
    <s v="Vegetation"/>
    <m/>
    <s v="D"/>
    <m/>
    <s v="&lt;3 meters of linear travel"/>
    <s v="Square Feet: ; Acreage: "/>
    <s v="Contact - Animal - Other"/>
    <s v="33.b. Animal contact"/>
    <s v="Contact - Animal"/>
    <s v="All types of equipment / facility failure"/>
    <s v="Contact - Animal"/>
    <m/>
    <s v="Contact - Animal"/>
    <s v="Conductor"/>
    <s v="Multi-Fault"/>
    <s v="0"/>
    <s v="Overhead"/>
    <x v="1"/>
    <s v="Conductor"/>
    <m/>
    <s v="1111 Terrace Drive, Napa"/>
    <s v="     "/>
    <s v="Non-HFTD"/>
    <x v="0"/>
    <m/>
    <m/>
    <n v="38.291899999999998"/>
    <n v="-122.271"/>
    <s v="Napa"/>
    <s v="NAPA-1112"/>
    <s v="42021112"/>
    <m/>
    <s v="N/A"/>
    <x v="0"/>
    <m/>
    <s v="Urban"/>
    <m/>
    <m/>
    <s v="No"/>
    <m/>
    <m/>
    <m/>
    <m/>
    <m/>
    <m/>
    <m/>
    <s v="N"/>
    <s v="N"/>
    <m/>
    <m/>
    <s v="     "/>
    <m/>
    <m/>
    <m/>
    <m/>
    <m/>
    <m/>
    <m/>
    <m/>
    <m/>
    <m/>
    <m/>
    <m/>
    <m/>
    <m/>
    <m/>
    <m/>
    <m/>
    <m/>
    <m/>
  </r>
  <r>
    <s v="MIA20158842"/>
    <s v="     "/>
    <n v="42289"/>
    <s v="10/12"/>
    <x v="1"/>
    <n v="0.37422453703703706"/>
    <s v="42"/>
    <n v="4"/>
    <s v="10"/>
    <x v="2"/>
    <n v="42289"/>
    <n v="0.37361111111111112"/>
    <s v="L7SF: 7171 LOVERS LN in Hollister; wire caught fire; service connectors at weatherhead and one at transformer were damaged; cause not listed; TMAN COULD NOT RECALL THE EVENT; marked as complete because deadend reached"/>
    <s v="     "/>
    <s v="FAS"/>
    <n v="44258"/>
    <s v="Y"/>
    <x v="0"/>
    <s v="1320442"/>
    <s v="N/A"/>
    <m/>
    <s v="T003505554"/>
    <m/>
    <m/>
    <s v="     "/>
    <x v="0"/>
    <s v="PG&amp;E"/>
    <m/>
    <m/>
    <m/>
    <s v="D"/>
    <m/>
    <s v="Structure-PG&amp;E only"/>
    <m/>
    <s v="Unknown"/>
    <s v="40.a. Unknown"/>
    <s v="Unknown"/>
    <s v="Other"/>
    <s v="Unknown"/>
    <m/>
    <m/>
    <m/>
    <m/>
    <m/>
    <m/>
    <x v="0"/>
    <m/>
    <m/>
    <m/>
    <s v="     "/>
    <s v="Non-HFTD"/>
    <x v="0"/>
    <m/>
    <m/>
    <n v="36.949800000000003"/>
    <n v="-121.42700000000001"/>
    <s v="San Benito"/>
    <s v="HOLLISTER-2102"/>
    <s v="182492102"/>
    <n v="21000"/>
    <m/>
    <x v="0"/>
    <m/>
    <s v="Rural"/>
    <m/>
    <m/>
    <s v="No"/>
    <m/>
    <m/>
    <m/>
    <m/>
    <m/>
    <m/>
    <m/>
    <s v="N"/>
    <s v="N"/>
    <m/>
    <m/>
    <s v="     "/>
    <m/>
    <m/>
    <m/>
    <m/>
    <m/>
    <m/>
    <m/>
    <m/>
    <m/>
    <m/>
    <m/>
    <m/>
    <m/>
    <m/>
    <m/>
    <m/>
    <m/>
    <m/>
    <m/>
  </r>
  <r>
    <s v="20150393"/>
    <s v="     "/>
    <n v="42289"/>
    <s v="10/12"/>
    <x v="1"/>
    <n v="0.63611111111111107"/>
    <s v="42"/>
    <n v="4"/>
    <s v="10"/>
    <x v="2"/>
    <n v="42289"/>
    <n v="0.63611111111111107"/>
    <s v="0"/>
    <s v="     "/>
    <m/>
    <m/>
    <s v="N"/>
    <x v="0"/>
    <s v="1320757"/>
    <s v="15-0069723"/>
    <m/>
    <m/>
    <m/>
    <m/>
    <s v="     "/>
    <x v="1"/>
    <s v="PG&amp;E"/>
    <m/>
    <s v="Vegetation"/>
    <m/>
    <s v="D"/>
    <m/>
    <s v="0.26-9.99"/>
    <s v="Square Feet: ; Acreage: "/>
    <s v="Contact - 3rd Party"/>
    <s v="33.d. Vehicle contact"/>
    <s v="Contact - 3rd Party"/>
    <s v="All types of equipment / facility failure"/>
    <s v="Contact - Vehicle"/>
    <m/>
    <s v="Contact - Vehicle"/>
    <s v="Pole"/>
    <s v="Three Phase Fault"/>
    <s v="None"/>
    <s v="Overhead"/>
    <x v="3"/>
    <s v="Conductor"/>
    <m/>
    <s v="1800 HWY 65 LINCOLN"/>
    <s v="     "/>
    <s v="Non-HFTD"/>
    <x v="0"/>
    <m/>
    <m/>
    <n v="38.902099999999997"/>
    <n v="-121.301"/>
    <s v="Placer"/>
    <s v="LINCOLN-2108"/>
    <s v="153702108"/>
    <n v="21000"/>
    <s v="LINCOLN 2108CB"/>
    <x v="0"/>
    <s v="Cal Fire Dept"/>
    <s v="Urban"/>
    <m/>
    <m/>
    <s v="No"/>
    <m/>
    <m/>
    <m/>
    <m/>
    <m/>
    <m/>
    <m/>
    <s v="N"/>
    <s v="N"/>
    <m/>
    <m/>
    <s v="     "/>
    <m/>
    <m/>
    <m/>
    <m/>
    <m/>
    <m/>
    <m/>
    <m/>
    <m/>
    <m/>
    <m/>
    <m/>
    <m/>
    <m/>
    <m/>
    <m/>
    <m/>
    <m/>
    <m/>
  </r>
  <r>
    <s v="20150394"/>
    <s v="     "/>
    <n v="42289"/>
    <s v="10/12"/>
    <x v="1"/>
    <n v="0.72569444444444442"/>
    <s v="42"/>
    <n v="4"/>
    <s v="10"/>
    <x v="2"/>
    <n v="42289"/>
    <n v="0.72569444444444442"/>
    <s v="wire dn 31 poles LS 4709"/>
    <s v="     "/>
    <m/>
    <m/>
    <s v="N"/>
    <x v="0"/>
    <s v="1320852"/>
    <s v="15-0069756"/>
    <m/>
    <m/>
    <n v="110719720"/>
    <m/>
    <s v="     "/>
    <x v="1"/>
    <s v="PG&amp;E"/>
    <m/>
    <s v="Vegetation"/>
    <m/>
    <s v="D"/>
    <m/>
    <s v="300-999"/>
    <s v="Square Feet: ; Acreage: 600"/>
    <s v="Equipment - PG&amp;E"/>
    <s v="34.g. Insulator and brushing damage or failure"/>
    <s v="Equipment - PG&amp;E"/>
    <s v="All types of equipment / facility failure"/>
    <s v="Insulator"/>
    <s v="Insulator"/>
    <m/>
    <m/>
    <s v="None"/>
    <s v="0"/>
    <s v="Overhead"/>
    <x v="3"/>
    <s v="Conductor"/>
    <m/>
    <s v="Cienega Road X Limekiln Road, San Benito Co."/>
    <s v="     "/>
    <s v="Non-HFTD"/>
    <x v="0"/>
    <m/>
    <m/>
    <n v="36.7074"/>
    <n v="-121.328"/>
    <s v="San Benito"/>
    <s v="HOLLISTER-2105"/>
    <s v="182492105"/>
    <n v="21000"/>
    <s v="HOLLISTER 21054048"/>
    <x v="1"/>
    <s v="Cal Fire Dept"/>
    <s v="Barren/Other"/>
    <m/>
    <m/>
    <s v="No"/>
    <s v="690"/>
    <s v="0"/>
    <m/>
    <m/>
    <m/>
    <s v="CIENEGA"/>
    <m/>
    <s v="N"/>
    <s v="N"/>
    <m/>
    <m/>
    <s v="     "/>
    <m/>
    <m/>
    <m/>
    <m/>
    <m/>
    <m/>
    <m/>
    <m/>
    <m/>
    <m/>
    <m/>
    <m/>
    <m/>
    <m/>
    <m/>
    <m/>
    <m/>
    <m/>
    <m/>
  </r>
  <r>
    <s v="SAP201516960"/>
    <s v="     "/>
    <n v="42289"/>
    <s v="10/12"/>
    <x v="1"/>
    <m/>
    <s v="42"/>
    <n v="4"/>
    <s v="10"/>
    <x v="2"/>
    <n v="42287"/>
    <m/>
    <s v="pole fire; deteriorated crossarm"/>
    <s v="     "/>
    <s v="SAP"/>
    <n v="44580"/>
    <s v="Y"/>
    <x v="0"/>
    <s v="1319598"/>
    <s v="N/A"/>
    <m/>
    <s v="T003504629"/>
    <n v="110711868"/>
    <m/>
    <s v="     "/>
    <x v="0"/>
    <s v="PG&amp;E"/>
    <m/>
    <m/>
    <m/>
    <s v="D"/>
    <m/>
    <s v="Structure-PG&amp;E only"/>
    <m/>
    <s v="Contamination"/>
    <s v="36.a. Contamination"/>
    <s v="Equipment - PG&amp;E"/>
    <s v="Contamination"/>
    <s v="Contamination"/>
    <m/>
    <m/>
    <m/>
    <m/>
    <s v="Yes"/>
    <s v="Overhead"/>
    <x v="0"/>
    <s v="Crossarm"/>
    <m/>
    <s v="103490708"/>
    <s v="     "/>
    <s v="Non-HFTD"/>
    <x v="0"/>
    <m/>
    <m/>
    <n v="37.657600000000002"/>
    <n v="-122.426"/>
    <s v="San Mateo"/>
    <s v="EAST-GRAND-1101"/>
    <m/>
    <m/>
    <m/>
    <x v="0"/>
    <s v="South San Francisco FD"/>
    <m/>
    <m/>
    <m/>
    <s v="No"/>
    <m/>
    <m/>
    <m/>
    <m/>
    <m/>
    <m/>
    <m/>
    <s v="N"/>
    <s v="N"/>
    <m/>
    <m/>
    <s v="     "/>
    <m/>
    <m/>
    <m/>
    <m/>
    <m/>
    <m/>
    <m/>
    <m/>
    <m/>
    <m/>
    <m/>
    <m/>
    <m/>
    <m/>
    <m/>
    <m/>
    <m/>
    <m/>
    <m/>
  </r>
  <r>
    <s v="SAP201516961"/>
    <s v="     "/>
    <n v="42289"/>
    <s v="10/12"/>
    <x v="1"/>
    <m/>
    <s v="42"/>
    <n v="4"/>
    <s v="10"/>
    <x v="2"/>
    <n v="42287"/>
    <m/>
    <s v="Pole replaced due to pole fire; failed switch R8875"/>
    <s v="     "/>
    <s v="SAP"/>
    <n v="44580"/>
    <s v="Y"/>
    <x v="0"/>
    <s v="1319781"/>
    <s v="15-0069387"/>
    <m/>
    <s v="T003504736"/>
    <n v="110717336"/>
    <m/>
    <s v="     "/>
    <x v="0"/>
    <s v="PG&amp;E"/>
    <m/>
    <m/>
    <m/>
    <s v="D"/>
    <m/>
    <s v="Structure-PG&amp;E only"/>
    <m/>
    <s v="Equipment - PG&amp;E"/>
    <s v="34.e. Switch damage or failure"/>
    <s v="Equipment - PG&amp;E"/>
    <s v="Switch failure"/>
    <s v="Switch failure"/>
    <s v="Switch"/>
    <m/>
    <m/>
    <s v="Open Circuit"/>
    <s v="Yes"/>
    <s v="Overhead"/>
    <x v="0"/>
    <s v="Switch"/>
    <m/>
    <s v="103742501"/>
    <s v="     "/>
    <s v="Non-HFTD"/>
    <x v="0"/>
    <m/>
    <m/>
    <n v="37.950299999999999"/>
    <n v="-122.33199999999999"/>
    <s v="Contra Costa"/>
    <s v="EL-CERRITO-G-1106"/>
    <m/>
    <m/>
    <s v="EL CERRITO G 1106CB"/>
    <x v="0"/>
    <m/>
    <m/>
    <m/>
    <m/>
    <s v="No"/>
    <m/>
    <m/>
    <m/>
    <m/>
    <m/>
    <m/>
    <m/>
    <s v="N"/>
    <s v="N"/>
    <m/>
    <m/>
    <s v="     "/>
    <m/>
    <m/>
    <m/>
    <m/>
    <m/>
    <m/>
    <m/>
    <m/>
    <m/>
    <m/>
    <m/>
    <m/>
    <m/>
    <m/>
    <m/>
    <m/>
    <m/>
    <m/>
    <m/>
  </r>
  <r>
    <s v="SAP201516964"/>
    <s v="     "/>
    <n v="42289"/>
    <s v="10/12"/>
    <x v="1"/>
    <m/>
    <s v="42"/>
    <n v="4"/>
    <s v="10"/>
    <x v="2"/>
    <n v="42287"/>
    <m/>
    <s v="Pole replaced due to pole fire; failed fuse 4943"/>
    <s v="     "/>
    <s v="SAP"/>
    <n v="44580"/>
    <s v="Y"/>
    <x v="0"/>
    <s v="1319923"/>
    <s v="15-0069417"/>
    <m/>
    <s v="T003504859"/>
    <n v="110717682"/>
    <m/>
    <s v="     "/>
    <x v="0"/>
    <s v="PG&amp;E"/>
    <m/>
    <m/>
    <m/>
    <s v="D"/>
    <m/>
    <s v="Structure-PG&amp;E only"/>
    <m/>
    <s v="Equipment - PG&amp;E"/>
    <s v="34.c. Fuse damage or failure"/>
    <s v="Equipment - PG&amp;E"/>
    <s v="Fuse failure - all"/>
    <s v="Fuse failure - all"/>
    <s v="Fuse"/>
    <m/>
    <m/>
    <s v="Three Phase Fault"/>
    <s v="No"/>
    <s v="Overhead"/>
    <x v="0"/>
    <s v="Fuse"/>
    <m/>
    <s v="101567592"/>
    <s v="     "/>
    <s v="Non-HFTD"/>
    <x v="0"/>
    <m/>
    <m/>
    <n v="38.343899999999998"/>
    <n v="-121.79600000000001"/>
    <s v="Solano"/>
    <s v="PEABODY-2105"/>
    <m/>
    <m/>
    <s v="PEABODY 210515812"/>
    <x v="0"/>
    <m/>
    <m/>
    <m/>
    <m/>
    <s v="No"/>
    <m/>
    <m/>
    <m/>
    <m/>
    <m/>
    <m/>
    <m/>
    <s v="N"/>
    <s v="N"/>
    <m/>
    <m/>
    <s v="     "/>
    <m/>
    <m/>
    <m/>
    <m/>
    <m/>
    <m/>
    <m/>
    <m/>
    <m/>
    <m/>
    <m/>
    <m/>
    <m/>
    <m/>
    <m/>
    <m/>
    <m/>
    <m/>
    <m/>
  </r>
  <r>
    <s v="SAP201516970"/>
    <s v="     "/>
    <n v="42289"/>
    <s v="10/12"/>
    <x v="1"/>
    <m/>
    <s v="42"/>
    <n v="4"/>
    <s v="10"/>
    <x v="2"/>
    <n v="42287"/>
    <m/>
    <s v="Riser fire caused pothead replacement; riser c/o 7431"/>
    <s v="     "/>
    <s v="SAP"/>
    <n v="44580"/>
    <s v="Y"/>
    <x v="0"/>
    <s v="6183402"/>
    <s v="N/A"/>
    <m/>
    <s v="T003504742"/>
    <n v="110717218"/>
    <m/>
    <s v="     "/>
    <x v="0"/>
    <s v="PG&amp;E"/>
    <m/>
    <m/>
    <m/>
    <s v="D"/>
    <m/>
    <s v="Structure-PG&amp;E only"/>
    <m/>
    <s v="Equipment - PG&amp;E"/>
    <s v="34.o. Other"/>
    <s v="Equipment - PG&amp;E"/>
    <s v="Riser Failure"/>
    <s v="Riser failure"/>
    <s v="Pothead"/>
    <m/>
    <m/>
    <m/>
    <s v="Yes"/>
    <s v="Overhead"/>
    <x v="0"/>
    <s v="Pothead"/>
    <m/>
    <s v="102004592"/>
    <s v="     "/>
    <s v="Non-HFTD"/>
    <x v="0"/>
    <m/>
    <m/>
    <n v="38.426400000000001"/>
    <n v="-122.666"/>
    <s v="Sonoma"/>
    <s v="STA-A-1111"/>
    <m/>
    <m/>
    <m/>
    <x v="0"/>
    <m/>
    <m/>
    <m/>
    <m/>
    <s v="No"/>
    <m/>
    <m/>
    <m/>
    <m/>
    <m/>
    <m/>
    <m/>
    <s v="N"/>
    <s v="N"/>
    <m/>
    <m/>
    <s v="     "/>
    <m/>
    <m/>
    <m/>
    <m/>
    <m/>
    <m/>
    <m/>
    <m/>
    <m/>
    <m/>
    <m/>
    <m/>
    <m/>
    <m/>
    <m/>
    <m/>
    <m/>
    <m/>
    <m/>
  </r>
  <r>
    <s v="MIA201812987"/>
    <s v="     "/>
    <n v="43385"/>
    <s v="10/12"/>
    <x v="1"/>
    <n v="0.27480324074074075"/>
    <s v="41"/>
    <n v="4"/>
    <s v="10"/>
    <x v="1"/>
    <n v="43385"/>
    <n v="0.27430555555555558"/>
    <s v="POLE FIRE NEXT TO STRUCTURE; pole ground energized at pole butt pole burnt below the ground; self-extinguished"/>
    <s v="     "/>
    <s v="FAS"/>
    <n v="44246"/>
    <s v="Y"/>
    <x v="0"/>
    <s v="193637"/>
    <s v="N/A"/>
    <m/>
    <s v="T004433388"/>
    <n v="115054761"/>
    <m/>
    <s v="     "/>
    <x v="0"/>
    <s v="PG&amp;E"/>
    <m/>
    <m/>
    <m/>
    <s v="D"/>
    <m/>
    <s v="Structure-PG&amp;E only"/>
    <m/>
    <s v="Equipment - PG&amp;E"/>
    <s v="34.f. Pole damage or failure"/>
    <s v="Equipment - PG&amp;E"/>
    <s v="All types of equipment / facility failure"/>
    <s v="Pole failure"/>
    <s v="Pole"/>
    <m/>
    <m/>
    <m/>
    <s v="Yes"/>
    <s v="Overhead"/>
    <x v="0"/>
    <m/>
    <m/>
    <s v="100660169"/>
    <s v="     "/>
    <s v="Non-HFTD"/>
    <x v="0"/>
    <m/>
    <m/>
    <n v="35.819000000000003"/>
    <n v="-119.443"/>
    <s v="Tulare"/>
    <s v="SMYRNA-1105"/>
    <m/>
    <n v="11000"/>
    <m/>
    <x v="0"/>
    <m/>
    <s v="Rural"/>
    <m/>
    <m/>
    <s v="No"/>
    <m/>
    <m/>
    <m/>
    <m/>
    <m/>
    <m/>
    <m/>
    <s v="N"/>
    <s v="N"/>
    <m/>
    <m/>
    <s v="     "/>
    <m/>
    <m/>
    <m/>
    <m/>
    <m/>
    <m/>
    <m/>
    <m/>
    <m/>
    <m/>
    <m/>
    <m/>
    <m/>
    <m/>
    <m/>
    <m/>
    <m/>
    <m/>
    <m/>
  </r>
  <r>
    <s v="20201759"/>
    <s v="     "/>
    <n v="44116"/>
    <s v="10/12"/>
    <x v="1"/>
    <n v="0.37569444444444444"/>
    <s v="42"/>
    <n v="4"/>
    <s v="10"/>
    <x v="4"/>
    <n v="44116"/>
    <n v="0.36249999999999999"/>
    <s v="HWY 99 &amp; LIVE OAK RD in Lodi (address is 6464 live oak rd); squirrel on wire caused transformer to burn, wire burned, transformer replaced"/>
    <s v="     "/>
    <s v="FAS"/>
    <m/>
    <s v="Y"/>
    <x v="0"/>
    <s v="1115661"/>
    <m/>
    <m/>
    <s v="T005092681"/>
    <n v="119890469"/>
    <m/>
    <s v="     "/>
    <x v="0"/>
    <s v="PG&amp;E"/>
    <m/>
    <s v="Building"/>
    <m/>
    <s v="D"/>
    <m/>
    <s v="Structure-PG&amp;E only"/>
    <m/>
    <s v="Contact - Animal - Other"/>
    <s v="33.b. Animal contact"/>
    <s v="Contact - Animal"/>
    <s v="Contact from object"/>
    <s v="Contact - Animal"/>
    <m/>
    <s v="Contact - Animal"/>
    <s v="Transformer"/>
    <m/>
    <m/>
    <s v="Overhead"/>
    <x v="3"/>
    <s v="Transformer"/>
    <m/>
    <s v="102105286"/>
    <s v="     "/>
    <s v="Non-HFTD"/>
    <x v="0"/>
    <m/>
    <m/>
    <n v="38.0794"/>
    <n v="-121.259"/>
    <s v="San Joaquin"/>
    <s v="METTLER-1109"/>
    <m/>
    <n v="12000"/>
    <m/>
    <x v="0"/>
    <m/>
    <s v="Urban"/>
    <m/>
    <m/>
    <s v="No"/>
    <m/>
    <m/>
    <m/>
    <m/>
    <m/>
    <m/>
    <m/>
    <s v="N"/>
    <s v="N"/>
    <m/>
    <m/>
    <s v="     "/>
    <m/>
    <m/>
    <m/>
    <m/>
    <m/>
    <m/>
    <m/>
    <m/>
    <m/>
    <m/>
    <m/>
    <m/>
    <m/>
    <m/>
    <m/>
    <m/>
    <m/>
    <m/>
    <m/>
  </r>
  <r>
    <s v="20201364"/>
    <s v="     "/>
    <n v="44116"/>
    <s v="10/12"/>
    <x v="1"/>
    <n v="3.472222222222222E-3"/>
    <s v="42"/>
    <n v="4"/>
    <s v="10"/>
    <x v="4"/>
    <n v="44115"/>
    <n v="0.99791666666666667"/>
    <s v="On October 12, 2020 at 0005 hours, a PG&amp;E Troubleman was dispatched to the Rio Dell 1101 12kV Distribution Circuit in the vicinity of Metropolitan Road and Redwood Highway, Fortuna in response to a wire down outage. Initial analysis indicates PG&amp;E equipment failure caused the ignition. An automatic wire splice failed resulting in 1 span 1 phase of 4/0 al primary wire down. Inside the splice there was corrosion. Troubleman reported the circuit was feeding part of Fortuna and with the added load, the weak spot in the splice failed resulting in the conductor to burn in half. The ensuing fire was 3 meters to 0.25 acres in size and the fire was suppressed by Rio Dell Fire Department. PG&amp;E Crew repaired the down conductor on October 13, 2020."/>
    <s v="     "/>
    <s v="FAS"/>
    <m/>
    <s v="N"/>
    <x v="0"/>
    <s v="1115519"/>
    <s v="20-0107412"/>
    <m/>
    <s v="T005092445"/>
    <n v="119889668"/>
    <m/>
    <s v="     "/>
    <x v="1"/>
    <s v="PG&amp;E"/>
    <m/>
    <s v="Vegetation"/>
    <m/>
    <s v="D"/>
    <s v="D"/>
    <s v="&lt;0.25"/>
    <m/>
    <s v="Equipment - PG&amp;E"/>
    <s v="34.m. Connection device damage or failure"/>
    <s v="Equipment - PG&amp;E"/>
    <s v="All types of equipment / facility failure"/>
    <s v="Splice/Clamp/Connector"/>
    <s v="Splice/Clamp/Connector"/>
    <m/>
    <m/>
    <s v="Line to Ground"/>
    <m/>
    <s v="Overhead"/>
    <x v="3"/>
    <s v="Splice/Clamp/Connector"/>
    <s v="Conductor - Primary, Splice"/>
    <s v="Circuit ID: 192251101, between Pole ID: 100998306 and 103168487"/>
    <s v="     "/>
    <s v="Non-HFTD"/>
    <x v="0"/>
    <m/>
    <m/>
    <n v="40.513599999999997"/>
    <n v="-124.128"/>
    <s v="Humboldt"/>
    <s v="RIO-DELL-1101"/>
    <m/>
    <n v="12000"/>
    <m/>
    <x v="0"/>
    <s v="Rio Dell FD"/>
    <s v="Agriculture"/>
    <m/>
    <m/>
    <s v="No"/>
    <m/>
    <m/>
    <m/>
    <m/>
    <m/>
    <m/>
    <m/>
    <s v="N"/>
    <s v="N"/>
    <m/>
    <m/>
    <s v="     "/>
    <m/>
    <m/>
    <m/>
    <m/>
    <m/>
    <m/>
    <m/>
    <m/>
    <m/>
    <m/>
    <m/>
    <m/>
    <m/>
    <m/>
    <m/>
    <m/>
    <m/>
    <m/>
    <m/>
  </r>
  <r>
    <s v="20211773"/>
    <s v="     "/>
    <n v="44481"/>
    <s v="10/12"/>
    <x v="1"/>
    <n v="0.52013888888888893"/>
    <s v="42"/>
    <n v="4"/>
    <s v="10"/>
    <x v="5"/>
    <n v="44481"/>
    <m/>
    <s v="Broken distribution pole due to vegetation contact, resulting in a small less than one meter fire. This information is preliminary."/>
    <s v="     "/>
    <s v="FAS"/>
    <m/>
    <s v="N"/>
    <x v="0"/>
    <m/>
    <s v="21-0129869"/>
    <m/>
    <s v="T005421086"/>
    <n v="122191000"/>
    <m/>
    <s v="     "/>
    <x v="0"/>
    <s v="PG&amp;E"/>
    <m/>
    <s v="Vegetation"/>
    <m/>
    <s v="D"/>
    <s v="D"/>
    <s v="&lt;3 meters of linear travel"/>
    <m/>
    <s v="Vegetation"/>
    <s v="33.a. Veg. contact"/>
    <s v="Vegetation"/>
    <s v="Contact from object"/>
    <s v="Veg. contact"/>
    <m/>
    <s v="Veg. contact"/>
    <s v="Pole"/>
    <s v="Three Phase Fault"/>
    <s v="Y"/>
    <s v="Overhead"/>
    <x v="3"/>
    <s v="Pole"/>
    <s v="Pole, Crossarm, Transformer, Cutout, Conductor"/>
    <m/>
    <s v="     "/>
    <s v="Non-HFTD"/>
    <x v="0"/>
    <m/>
    <m/>
    <n v="38.828800000000001"/>
    <n v="-121.206"/>
    <s v="Placer"/>
    <s v="PENRYN-1106"/>
    <m/>
    <n v="12000"/>
    <m/>
    <x v="0"/>
    <s v="South Placer Fire District"/>
    <s v="Urban"/>
    <s v="Grass fuel model"/>
    <s v="Weeds "/>
    <s v="No"/>
    <m/>
    <m/>
    <m/>
    <m/>
    <m/>
    <m/>
    <m/>
    <s v="N"/>
    <s v="Y"/>
    <s v="202110110600"/>
    <s v="202110130200"/>
    <s v="     "/>
    <s v="38.82881000"/>
    <s v="-121.20579600"/>
    <s v="Oct 13 2021 12:00AM"/>
    <s v="TrunkFail"/>
    <s v="Mature interior live oak suffered a break 30ft up and came down on to the lines. tree was green no die back noted"/>
    <s v="OAKI"/>
    <s v="57"/>
    <s v="28"/>
    <s v="15"/>
    <s v="Slight"/>
    <s v="Slight"/>
    <s v="N"/>
    <s v="1"/>
    <m/>
    <s v="Plain"/>
    <s v="D"/>
    <s v="CrossArm"/>
    <s v="BareWire"/>
    <s v="0"/>
  </r>
  <r>
    <s v="20211793"/>
    <s v="     "/>
    <n v="44481"/>
    <s v="10/12"/>
    <x v="1"/>
    <n v="0.96597222222222223"/>
    <s v="42"/>
    <n v="4"/>
    <s v="10"/>
    <x v="5"/>
    <n v="44481"/>
    <m/>
    <s v="Failed cutout found burnt by troubleman. EC tag created for damaged assets to be replaced. I was unable to get a hold of the troubleman and unable to find photos. The ensuing fire size is unknown at this time. This information is preliminary. 11/4 - updated from fuse to fault tamer as confirmed by tman"/>
    <s v="     "/>
    <s v="FAS"/>
    <m/>
    <s v="Y"/>
    <x v="0"/>
    <m/>
    <s v="21-0130197"/>
    <m/>
    <s v="T005421891"/>
    <n v="122193000"/>
    <m/>
    <s v="     "/>
    <x v="0"/>
    <s v="PG&amp;E"/>
    <m/>
    <s v="Other"/>
    <s v="Cutout"/>
    <s v="D"/>
    <s v="D"/>
    <s v="Structure-PG&amp;E only"/>
    <m/>
    <s v="Equipment - PG&amp;E"/>
    <s v="34.o. Other"/>
    <s v="Equipment - PG&amp;E"/>
    <s v="All types of equipment / facility failure"/>
    <s v="Fault Tamer Failure"/>
    <s v="Fuse"/>
    <m/>
    <m/>
    <s v="Line to Ground"/>
    <s v="N"/>
    <s v="Overhead"/>
    <x v="3"/>
    <s v="Fuse"/>
    <s v="Fuse"/>
    <s v="103019050"/>
    <s v="     "/>
    <s v="Non-HFTD"/>
    <x v="0"/>
    <m/>
    <m/>
    <n v="39.531700000000001"/>
    <n v="-122.28700000000001"/>
    <s v="Glenn"/>
    <s v="LOGAN-CREEK-2102"/>
    <m/>
    <n v="21000"/>
    <m/>
    <x v="0"/>
    <s v="Unknown"/>
    <s v="Agriculture"/>
    <s v="Grass fuel model"/>
    <m/>
    <s v="No"/>
    <m/>
    <m/>
    <m/>
    <m/>
    <m/>
    <m/>
    <m/>
    <s v="N"/>
    <s v="Y"/>
    <s v="202110110600"/>
    <s v="202110130200"/>
    <s v="     "/>
    <m/>
    <m/>
    <m/>
    <m/>
    <m/>
    <m/>
    <m/>
    <m/>
    <m/>
    <m/>
    <m/>
    <m/>
    <m/>
    <m/>
    <m/>
    <m/>
    <m/>
    <m/>
    <m/>
  </r>
  <r>
    <s v="20211771"/>
    <s v="     "/>
    <n v="44481"/>
    <s v="10/12"/>
    <x v="1"/>
    <n v="0.26250000000000001"/>
    <s v="42"/>
    <n v="4"/>
    <s v="10"/>
    <x v="5"/>
    <n v="44481"/>
    <m/>
    <s v="ILIS states pole fire was due to equipment failure. Wire was down as well. The ensuing fire was 1 meter - &lt; 3 meters in size. This information is preliminary."/>
    <s v="     "/>
    <s v="FAS"/>
    <m/>
    <s v="N"/>
    <x v="0"/>
    <m/>
    <s v="21-0129566"/>
    <m/>
    <s v="T005420097"/>
    <m/>
    <m/>
    <s v="     "/>
    <x v="1"/>
    <s v="PG&amp;E"/>
    <m/>
    <s v="Other"/>
    <s v="pole"/>
    <s v="D"/>
    <s v="D"/>
    <s v="&lt;3 meters of linear travel"/>
    <s v="3m by 3m"/>
    <s v="Equipment - PG&amp;E"/>
    <s v="34.f. Pole damage or failure"/>
    <s v="Equipment - PG&amp;E"/>
    <s v="All types of equipment / facility failure"/>
    <s v="Pole failure"/>
    <s v="Pole"/>
    <m/>
    <m/>
    <s v="Line to Ground"/>
    <s v="N"/>
    <s v="Overhead"/>
    <x v="3"/>
    <s v="Pole"/>
    <s v="Pole, Crossarm, Guy, Conductor"/>
    <m/>
    <s v="     "/>
    <s v="Non-HFTD"/>
    <x v="0"/>
    <m/>
    <m/>
    <n v="37.015999999999998"/>
    <n v="-120.867"/>
    <s v="Merced"/>
    <s v="ORTIGA-1106"/>
    <m/>
    <n v="12000"/>
    <m/>
    <x v="0"/>
    <s v="Customer"/>
    <s v="Agriculture"/>
    <s v="Fire-resistive fuel bed"/>
    <s v="Dirt field"/>
    <s v="No"/>
    <m/>
    <m/>
    <m/>
    <m/>
    <m/>
    <m/>
    <m/>
    <s v="N"/>
    <s v="N"/>
    <m/>
    <m/>
    <s v="     "/>
    <m/>
    <m/>
    <m/>
    <m/>
    <m/>
    <m/>
    <m/>
    <m/>
    <m/>
    <m/>
    <m/>
    <m/>
    <m/>
    <m/>
    <m/>
    <m/>
    <m/>
    <m/>
    <m/>
  </r>
  <r>
    <s v="20211772"/>
    <s v="     "/>
    <n v="44481"/>
    <s v="10/12"/>
    <x v="1"/>
    <n v="0.4152777777777778"/>
    <s v="42"/>
    <n v="4"/>
    <s v="10"/>
    <x v="5"/>
    <n v="44481"/>
    <m/>
    <s v="Overhead wires burnt down at chance clamp and resulted in a wires down incident. The ensuing fire was less than one meter in size and was ignited by arcing from the wire on ground. This information is preliminary."/>
    <s v="     "/>
    <s v="FAS"/>
    <m/>
    <s v="N"/>
    <x v="0"/>
    <m/>
    <s v="21-0129719"/>
    <m/>
    <s v="T005420748, T005420743, T005420726, T005420725 "/>
    <n v="122190000"/>
    <m/>
    <s v="     "/>
    <x v="0"/>
    <s v="PG&amp;E"/>
    <m/>
    <s v="Vegetation"/>
    <m/>
    <s v="D"/>
    <s v="D"/>
    <s v="&lt;3 meters of linear travel"/>
    <s v="&lt; 1 METER"/>
    <s v="Equipment - PG&amp;E"/>
    <s v="34.m. Connection device damage or failure"/>
    <s v="Equipment - PG&amp;E"/>
    <s v="All types of equipment / facility failure"/>
    <s v="Splice/Clamp/Connector"/>
    <s v="Chance Clamp"/>
    <m/>
    <m/>
    <s v="Line to Ground"/>
    <s v="Y"/>
    <s v="Overhead"/>
    <x v="3"/>
    <s v="Chance Clamp"/>
    <s v="CONDUCTOR - PRIMARY"/>
    <s v="101570018"/>
    <s v="     "/>
    <s v="Non-HFTD"/>
    <x v="0"/>
    <m/>
    <m/>
    <n v="38.357100000000003"/>
    <n v="-122.005"/>
    <s v="Solano"/>
    <s v="VACAVILLE-1103"/>
    <m/>
    <n v="12000"/>
    <m/>
    <x v="0"/>
    <s v="VACAVILLE FIRE ST. 41"/>
    <s v="Urban"/>
    <s v="Grass fuel model"/>
    <s v="GRASS AND TREES"/>
    <s v="No"/>
    <m/>
    <m/>
    <m/>
    <m/>
    <m/>
    <m/>
    <m/>
    <s v="N"/>
    <s v="N"/>
    <m/>
    <m/>
    <s v="     "/>
    <m/>
    <m/>
    <m/>
    <m/>
    <m/>
    <m/>
    <m/>
    <m/>
    <m/>
    <m/>
    <m/>
    <m/>
    <m/>
    <m/>
    <m/>
    <m/>
    <m/>
    <m/>
    <m/>
  </r>
  <r>
    <s v="MIA20141702"/>
    <s v="     "/>
    <n v="41925"/>
    <s v="10/13"/>
    <x v="1"/>
    <n v="0.42122685185185182"/>
    <s v="42"/>
    <n v="4"/>
    <s v="10"/>
    <x v="7"/>
    <m/>
    <m/>
    <s v="Unknown which circuit as tman indicated switch as location. FD ONSITE-SMALL OUT BLDING-FIRE IS OUT-ELEC. METER PULLED-MYLAR BALLONS IN LINES.; MYLAR BALLOON @ SW 4115 ARCED CAUSING SMALL SPOT FIRES &amp; MINOR DAMAGE TO TRAILER AT 618 N PALM,_x000a_REMOVED MYLAR BA"/>
    <s v="     "/>
    <s v="FAS"/>
    <n v="44258"/>
    <s v="Y"/>
    <x v="0"/>
    <m/>
    <s v="N/A"/>
    <m/>
    <s v="350269"/>
    <m/>
    <m/>
    <s v="     "/>
    <x v="1"/>
    <s v="PG&amp;E"/>
    <m/>
    <m/>
    <m/>
    <s v="D"/>
    <m/>
    <s v="Unknown"/>
    <m/>
    <s v="Contact - 3rd Party"/>
    <s v="33.c. Balloon contact"/>
    <s v="Contact - 3rd Party"/>
    <s v="Contact from object"/>
    <s v="Contact - Balloon"/>
    <m/>
    <s v="Contact - Balloon"/>
    <s v="Conductor"/>
    <m/>
    <s v="Yes"/>
    <s v="Overhead"/>
    <x v="0"/>
    <m/>
    <m/>
    <s v="Switch: 4115"/>
    <s v="     "/>
    <s v="Non-HFTD"/>
    <x v="0"/>
    <m/>
    <m/>
    <n v="36.751199999999997"/>
    <n v="-119.80800000000001"/>
    <s v="Fresno"/>
    <s v="ASHLAN-AVE-1116"/>
    <m/>
    <n v="11000"/>
    <m/>
    <x v="0"/>
    <m/>
    <s v="Urban"/>
    <m/>
    <m/>
    <s v="No"/>
    <m/>
    <m/>
    <m/>
    <m/>
    <m/>
    <m/>
    <m/>
    <s v="N"/>
    <s v="N"/>
    <m/>
    <m/>
    <s v="     "/>
    <m/>
    <m/>
    <m/>
    <m/>
    <m/>
    <m/>
    <m/>
    <m/>
    <m/>
    <m/>
    <m/>
    <m/>
    <m/>
    <m/>
    <m/>
    <m/>
    <m/>
    <m/>
    <m/>
  </r>
  <r>
    <s v="20140206"/>
    <s v="     "/>
    <n v="41925"/>
    <s v="10/13"/>
    <x v="1"/>
    <n v="0.38819444444444445"/>
    <s v="42"/>
    <n v="4"/>
    <s v="10"/>
    <x v="7"/>
    <n v="41925"/>
    <n v="0.38819444444444445"/>
    <s v="one of three phases down 4acsr conductor"/>
    <s v="     "/>
    <m/>
    <m/>
    <s v="N"/>
    <x v="0"/>
    <s v="1096581"/>
    <s v="14-0063149"/>
    <m/>
    <m/>
    <m/>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m/>
    <s v="Overhead"/>
    <x v="3"/>
    <s v="Conductor"/>
    <m/>
    <s v="3 POLES E/OF 10313"/>
    <s v="     "/>
    <s v="Non-HFTD"/>
    <x v="0"/>
    <m/>
    <m/>
    <n v="38.183799999999998"/>
    <n v="-121.855"/>
    <s v="Solano"/>
    <s v="PEABODY-2107"/>
    <s v="63642107"/>
    <n v="21000"/>
    <s v="PEABODY 21074902"/>
    <x v="0"/>
    <m/>
    <s v="Agriculture"/>
    <m/>
    <m/>
    <s v="No"/>
    <m/>
    <m/>
    <m/>
    <m/>
    <m/>
    <m/>
    <m/>
    <s v="N"/>
    <s v="N"/>
    <m/>
    <m/>
    <s v="     "/>
    <m/>
    <m/>
    <m/>
    <m/>
    <m/>
    <m/>
    <m/>
    <m/>
    <m/>
    <m/>
    <m/>
    <m/>
    <m/>
    <m/>
    <m/>
    <m/>
    <m/>
    <m/>
    <m/>
  </r>
  <r>
    <s v="20150396"/>
    <s v="     "/>
    <n v="42290"/>
    <s v="10/13"/>
    <x v="1"/>
    <n v="0.77222222222222225"/>
    <s v="42"/>
    <n v="4"/>
    <s v="10"/>
    <x v="2"/>
    <m/>
    <m/>
    <s v="COMMON NEUTRAL ON THE GROUND"/>
    <s v="     "/>
    <m/>
    <m/>
    <s v="N"/>
    <x v="0"/>
    <m/>
    <m/>
    <m/>
    <m/>
    <m/>
    <m/>
    <s v="     "/>
    <x v="1"/>
    <s v="PG&amp;E"/>
    <m/>
    <s v="Building"/>
    <m/>
    <s v="D"/>
    <m/>
    <s v="Structure-only"/>
    <s v="Square Feet: ; Acreage: "/>
    <s v="Equipment - PG&amp;E"/>
    <s v="34.b. Conductor damage or failure"/>
    <s v="Equipment - PG&amp;E"/>
    <s v="All types of equipment / facility failure"/>
    <s v="Conductor"/>
    <s v="Conductor"/>
    <m/>
    <m/>
    <m/>
    <s v="None"/>
    <s v="Overhead"/>
    <x v="1"/>
    <s v="Conductor"/>
    <m/>
    <s v="100902269"/>
    <s v="     "/>
    <s v="Non-HFTD"/>
    <x v="0"/>
    <m/>
    <m/>
    <n v="37.742100000000001"/>
    <n v="-121.944"/>
    <s v="Contra Costa"/>
    <s v="SAN-RAMON-2107"/>
    <s v="14232107"/>
    <m/>
    <s v="N/A"/>
    <x v="0"/>
    <s v="SAN RAMON FD"/>
    <s v="Urban"/>
    <m/>
    <m/>
    <s v="No"/>
    <m/>
    <m/>
    <m/>
    <m/>
    <m/>
    <m/>
    <m/>
    <s v="N"/>
    <s v="N"/>
    <m/>
    <m/>
    <s v="     "/>
    <m/>
    <m/>
    <m/>
    <m/>
    <m/>
    <m/>
    <m/>
    <m/>
    <m/>
    <m/>
    <m/>
    <m/>
    <m/>
    <m/>
    <m/>
    <m/>
    <m/>
    <m/>
    <m/>
  </r>
  <r>
    <s v="20150395"/>
    <s v="     "/>
    <n v="42290"/>
    <s v="10/13"/>
    <x v="1"/>
    <n v="0.60972222222222228"/>
    <s v="42"/>
    <n v="4"/>
    <s v="10"/>
    <x v="2"/>
    <n v="42290"/>
    <n v="0.60972222222222228"/>
    <s v="broken pt 2 insulator on 715 mainline primary ,chicken wing const,called 4 crew2 replace"/>
    <s v="     "/>
    <m/>
    <m/>
    <s v="N"/>
    <x v="0"/>
    <s v="1321241"/>
    <s v="15-0070003"/>
    <m/>
    <m/>
    <n v="110721419"/>
    <m/>
    <s v="     "/>
    <x v="1"/>
    <s v="PG&amp;E"/>
    <m/>
    <s v="Vegetation"/>
    <m/>
    <s v="D"/>
    <m/>
    <s v="&lt;0.25"/>
    <s v="Square Feet: ; Acreage: "/>
    <s v="Equipment - PG&amp;E"/>
    <s v="34.g. Insulator and brushing damage or failure"/>
    <s v="Equipment - PG&amp;E"/>
    <s v="All types of equipment / facility failure"/>
    <s v="Insulator"/>
    <s v="Insulator"/>
    <m/>
    <m/>
    <s v="Line to Ground"/>
    <s v="None"/>
    <s v="Overhead"/>
    <x v="3"/>
    <s v="Conductor"/>
    <m/>
    <s v="102335307"/>
    <s v="     "/>
    <s v="Non-HFTD"/>
    <x v="0"/>
    <m/>
    <m/>
    <n v="37.793500000000002"/>
    <n v="-120.928"/>
    <s v="San Joaquin"/>
    <s v="RIVERBANK-1713"/>
    <s v="163191713"/>
    <n v="17000"/>
    <s v="N/A"/>
    <x v="0"/>
    <s v="Escalon Fire"/>
    <s v="Agriculture"/>
    <m/>
    <m/>
    <s v="No"/>
    <m/>
    <m/>
    <m/>
    <m/>
    <m/>
    <m/>
    <m/>
    <s v="N"/>
    <s v="N"/>
    <m/>
    <m/>
    <s v="     "/>
    <m/>
    <m/>
    <m/>
    <m/>
    <m/>
    <m/>
    <m/>
    <m/>
    <m/>
    <m/>
    <m/>
    <m/>
    <m/>
    <m/>
    <m/>
    <m/>
    <m/>
    <m/>
    <m/>
  </r>
  <r>
    <s v="SAP201516953"/>
    <s v="     "/>
    <n v="42290"/>
    <s v="10/13"/>
    <x v="1"/>
    <m/>
    <s v="42"/>
    <n v="4"/>
    <s v="10"/>
    <x v="2"/>
    <n v="42288"/>
    <m/>
    <s v="pole fire; ng crossarm"/>
    <s v="     "/>
    <s v="SAP"/>
    <n v="44580"/>
    <s v="Y"/>
    <x v="0"/>
    <s v="6185589"/>
    <s v="N/A"/>
    <m/>
    <s v="T003505159"/>
    <n v="110717996"/>
    <m/>
    <s v="     "/>
    <x v="0"/>
    <s v="PG&amp;E"/>
    <m/>
    <m/>
    <m/>
    <s v="D"/>
    <m/>
    <s v="Structure-PG&amp;E only"/>
    <m/>
    <s v="Equipment - PG&amp;E"/>
    <s v="34.h. Crossarm damage or failure"/>
    <s v="Equipment - PG&amp;E"/>
    <s v="Crossarm failure"/>
    <s v="Crossarm failure"/>
    <s v="Pole"/>
    <m/>
    <m/>
    <m/>
    <s v="Yes"/>
    <s v="Overhead"/>
    <x v="0"/>
    <s v="Pole"/>
    <m/>
    <s v="100304234"/>
    <s v="     "/>
    <s v="Non-HFTD"/>
    <x v="0"/>
    <m/>
    <m/>
    <n v="37.6661"/>
    <n v="-122.456"/>
    <s v="San Mateo"/>
    <s v="DALY-CITY-1105"/>
    <m/>
    <m/>
    <m/>
    <x v="0"/>
    <m/>
    <m/>
    <m/>
    <m/>
    <s v="No"/>
    <m/>
    <m/>
    <m/>
    <m/>
    <m/>
    <m/>
    <m/>
    <s v="N"/>
    <s v="N"/>
    <m/>
    <m/>
    <s v="     "/>
    <m/>
    <m/>
    <m/>
    <m/>
    <m/>
    <m/>
    <m/>
    <m/>
    <m/>
    <m/>
    <m/>
    <m/>
    <m/>
    <m/>
    <m/>
    <m/>
    <m/>
    <m/>
    <m/>
  </r>
  <r>
    <s v="20160341"/>
    <s v="     "/>
    <n v="42656"/>
    <s v="10/13"/>
    <x v="1"/>
    <n v="0.99444444444444446"/>
    <s v="42"/>
    <n v="4"/>
    <s v="10"/>
    <x v="6"/>
    <n v="42656"/>
    <n v="0.99444444444444446"/>
    <s v="MULTIPLE SECTIONS OF OPEN WIRE SECONDARY ON THE GROUND"/>
    <s v="     "/>
    <m/>
    <m/>
    <s v="N"/>
    <x v="0"/>
    <s v="1557889"/>
    <s v="16-0071806"/>
    <m/>
    <m/>
    <m/>
    <s v="EI161013A"/>
    <s v="     "/>
    <x v="1"/>
    <s v="PG&amp;E"/>
    <m/>
    <s v="Building"/>
    <m/>
    <s v="D"/>
    <m/>
    <s v="Structure-only"/>
    <s v="Square Feet: ; Acreage: "/>
    <s v="Equipment - PG&amp;E"/>
    <s v="34.o. Other"/>
    <s v="Equipment - PG&amp;E"/>
    <s v="All types of equipment / facility failure"/>
    <s v="Wire-Wire Contact"/>
    <m/>
    <s v="Wire-Wire Contact"/>
    <m/>
    <s v="Force Out"/>
    <s v="PACIFIC BELL"/>
    <s v="Overhead"/>
    <x v="1"/>
    <s v="Conductor"/>
    <m/>
    <s v="100361735"/>
    <s v="     "/>
    <s v="Non-HFTD"/>
    <x v="0"/>
    <m/>
    <m/>
    <n v="39.7545"/>
    <n v="-122.20099999999999"/>
    <s v="Glenn"/>
    <s v="GLENN-1101"/>
    <s v="102601101"/>
    <n v="12000"/>
    <s v="N/A"/>
    <x v="0"/>
    <s v="CITY OF ORLAND"/>
    <s v="Urban"/>
    <m/>
    <m/>
    <s v="No"/>
    <m/>
    <m/>
    <m/>
    <m/>
    <m/>
    <m/>
    <m/>
    <s v="N"/>
    <s v="N"/>
    <m/>
    <m/>
    <s v="     "/>
    <m/>
    <m/>
    <m/>
    <m/>
    <m/>
    <m/>
    <m/>
    <m/>
    <m/>
    <m/>
    <m/>
    <m/>
    <m/>
    <m/>
    <m/>
    <m/>
    <m/>
    <m/>
    <m/>
  </r>
  <r>
    <s v="FAS223286"/>
    <s v="     "/>
    <n v="42656"/>
    <s v="10/13"/>
    <x v="1"/>
    <m/>
    <s v="42"/>
    <n v="4"/>
    <s v="10"/>
    <x v="6"/>
    <m/>
    <m/>
    <s v="tree grew into secondary causing fire"/>
    <s v="     "/>
    <s v="FAS"/>
    <n v="44580"/>
    <s v="Y"/>
    <x v="0"/>
    <s v="1557880"/>
    <s v="16-0071809"/>
    <m/>
    <s v="T003789514"/>
    <m/>
    <m/>
    <s v="     "/>
    <x v="0"/>
    <s v="PG&amp;E"/>
    <m/>
    <m/>
    <m/>
    <s v="D"/>
    <m/>
    <s v="Structure-only"/>
    <m/>
    <s v="Vegetation"/>
    <s v="33.a. Veg. contact"/>
    <s v="Vegetation"/>
    <s v="Veg. contact"/>
    <s v="Veg. contact"/>
    <m/>
    <s v="Veg. contact"/>
    <s v="Conductor - Open Wire Secondary"/>
    <m/>
    <s v="Yes"/>
    <s v="Overhead"/>
    <x v="0"/>
    <s v="Conductor - Open Wire Secondary"/>
    <m/>
    <s v="101488500"/>
    <s v="     "/>
    <s v="Non-HFTD"/>
    <x v="0"/>
    <m/>
    <m/>
    <n v="40.408799999999999"/>
    <n v="-122.224"/>
    <s v="Shasta"/>
    <s v="PANORAMA-1101"/>
    <m/>
    <m/>
    <s v="PANORAMA 1101CB"/>
    <x v="0"/>
    <m/>
    <m/>
    <m/>
    <m/>
    <s v="No"/>
    <m/>
    <m/>
    <m/>
    <m/>
    <m/>
    <m/>
    <m/>
    <s v="N"/>
    <s v="N"/>
    <m/>
    <m/>
    <s v="     "/>
    <m/>
    <m/>
    <m/>
    <m/>
    <m/>
    <m/>
    <m/>
    <m/>
    <m/>
    <m/>
    <m/>
    <m/>
    <m/>
    <m/>
    <m/>
    <m/>
    <m/>
    <m/>
    <m/>
  </r>
  <r>
    <s v="MIA20174951"/>
    <s v="     "/>
    <n v="43021"/>
    <s v="10/13"/>
    <x v="1"/>
    <n v="0.80924768518518519"/>
    <s v="41"/>
    <n v="4"/>
    <s v="10"/>
    <x v="0"/>
    <n v="43021"/>
    <n v="0.80902777777777779"/>
    <s v="Vehicle hit pole. Conductor came into contact with chain link fence. FD left before T-Man arrived. "/>
    <s v="     "/>
    <s v="FAS"/>
    <n v="44245"/>
    <s v="Y"/>
    <x v="0"/>
    <s v="1900455"/>
    <s v="17-0087240"/>
    <m/>
    <s v="T004162122"/>
    <n v="113729749"/>
    <m/>
    <s v="     "/>
    <x v="1"/>
    <s v="PG&amp;E"/>
    <m/>
    <m/>
    <m/>
    <s v="D"/>
    <m/>
    <s v="&lt;0.25"/>
    <m/>
    <s v="Contact - 3rd Party"/>
    <s v="33.d. Vehicle contact"/>
    <s v="Contact - 3rd Party"/>
    <s v="Contact from object"/>
    <s v="Contact - Vehicle"/>
    <m/>
    <s v="Contact - Vehicle"/>
    <s v="Pole"/>
    <s v="Line to Ground"/>
    <s v="Yes"/>
    <s v="Overhead"/>
    <x v="0"/>
    <m/>
    <m/>
    <s v="Pole ID: 103919062"/>
    <s v="     "/>
    <s v="Non-HFTD"/>
    <x v="0"/>
    <m/>
    <m/>
    <n v="36.941200000000002"/>
    <n v="-120.04"/>
    <s v="Madera"/>
    <s v="MADERA-1106"/>
    <s v="252761106"/>
    <n v="11000"/>
    <s v="MADERA 1106CB"/>
    <x v="0"/>
    <s v="Madera FD"/>
    <s v="Agriculture"/>
    <m/>
    <m/>
    <s v="No"/>
    <m/>
    <m/>
    <m/>
    <m/>
    <m/>
    <m/>
    <m/>
    <s v="N"/>
    <s v="N"/>
    <m/>
    <m/>
    <s v="     "/>
    <m/>
    <m/>
    <m/>
    <m/>
    <m/>
    <m/>
    <m/>
    <m/>
    <m/>
    <m/>
    <m/>
    <m/>
    <m/>
    <m/>
    <m/>
    <m/>
    <m/>
    <m/>
    <m/>
  </r>
  <r>
    <s v="20170437"/>
    <s v="     "/>
    <n v="43021"/>
    <s v="10/13"/>
    <x v="1"/>
    <n v="0.80208333333333337"/>
    <s v="41"/>
    <n v="4"/>
    <s v="10"/>
    <x v="0"/>
    <n v="43021"/>
    <n v="0.80208333333333337"/>
    <s v="Vehicle hit pole . pole on ground. Started small veg .fire apptrox. 70' x 20' mid span s/o pole"/>
    <s v="     "/>
    <m/>
    <m/>
    <s v="N"/>
    <x v="0"/>
    <s v="1900455"/>
    <s v="17-0087240"/>
    <m/>
    <m/>
    <m/>
    <m/>
    <s v="     "/>
    <x v="1"/>
    <s v="PG&amp;E"/>
    <m/>
    <s v="Vegetation"/>
    <m/>
    <s v="D"/>
    <m/>
    <s v="&lt;0.25"/>
    <s v="Square Feet: ; Acreage: "/>
    <s v="Contact - 3rd Party"/>
    <s v="33.d. Vehicle contact"/>
    <s v="Contact - 3rd Party"/>
    <s v="All types of equipment / facility failure"/>
    <s v="Contact - Vehicle"/>
    <m/>
    <s v="Contact - Vehicle"/>
    <s v="Pole"/>
    <s v="Line to Ground"/>
    <s v="PACIFIC BELL"/>
    <s v="Overhead"/>
    <x v="3"/>
    <s v="Conductor"/>
    <m/>
    <s v="101224900"/>
    <s v="     "/>
    <s v="Non-HFTD"/>
    <x v="0"/>
    <m/>
    <m/>
    <n v="36.941499999999998"/>
    <n v="-120.04"/>
    <s v="Madera"/>
    <s v="MADERA-1106"/>
    <s v="252761106"/>
    <n v="12000"/>
    <s v="MADERA 1106CB"/>
    <x v="0"/>
    <s v="Unknown"/>
    <s v="Agriculture"/>
    <m/>
    <m/>
    <s v="No"/>
    <m/>
    <m/>
    <m/>
    <m/>
    <m/>
    <m/>
    <m/>
    <s v="N"/>
    <s v="N"/>
    <m/>
    <m/>
    <s v="     "/>
    <m/>
    <m/>
    <m/>
    <m/>
    <m/>
    <m/>
    <m/>
    <m/>
    <m/>
    <m/>
    <m/>
    <m/>
    <m/>
    <m/>
    <m/>
    <m/>
    <m/>
    <m/>
    <m/>
  </r>
  <r>
    <s v="20170435"/>
    <s v="     "/>
    <n v="43021"/>
    <s v="10/13"/>
    <x v="1"/>
    <n v="0.35416666666666669"/>
    <s v="41"/>
    <n v="4"/>
    <s v="10"/>
    <x v="0"/>
    <n v="43021"/>
    <m/>
    <s v="0"/>
    <s v="     "/>
    <m/>
    <m/>
    <s v="N"/>
    <x v="0"/>
    <s v="1899827"/>
    <m/>
    <m/>
    <m/>
    <m/>
    <m/>
    <s v="     "/>
    <x v="1"/>
    <s v="PG&amp;E"/>
    <m/>
    <s v="Vegetation"/>
    <m/>
    <s v="D"/>
    <m/>
    <s v="&lt;3 meters of linear travel"/>
    <s v="Square Feet: ; Acreage: "/>
    <s v="Contact - Animal - Other"/>
    <s v="33.b. Animal contact"/>
    <s v="Contact - Animal"/>
    <s v="All types of equipment / facility failure"/>
    <s v="Contact - Animal"/>
    <m/>
    <s v="Contact - Animal"/>
    <s v="Transformer"/>
    <m/>
    <s v="Unknown"/>
    <s v="Overhead"/>
    <x v="1"/>
    <s v="Transformer"/>
    <m/>
    <s v="102246021"/>
    <s v="     "/>
    <s v="Non-HFTD"/>
    <x v="0"/>
    <m/>
    <m/>
    <n v="38.023400000000002"/>
    <n v="-122.538"/>
    <s v="Marin"/>
    <s v="LAS-GALLINAS-A-1106"/>
    <s v="42991106"/>
    <m/>
    <s v="N/A"/>
    <x v="0"/>
    <s v="Unknown"/>
    <s v="Urban"/>
    <m/>
    <m/>
    <s v="No"/>
    <m/>
    <m/>
    <m/>
    <m/>
    <m/>
    <m/>
    <m/>
    <s v="N"/>
    <s v="N"/>
    <m/>
    <m/>
    <s v="     "/>
    <m/>
    <m/>
    <m/>
    <m/>
    <m/>
    <m/>
    <m/>
    <m/>
    <m/>
    <m/>
    <m/>
    <m/>
    <m/>
    <m/>
    <m/>
    <m/>
    <m/>
    <m/>
    <m/>
  </r>
  <r>
    <s v="20191239"/>
    <s v="     "/>
    <n v="43751"/>
    <s v="10/13"/>
    <x v="1"/>
    <m/>
    <s v="42"/>
    <n v="4"/>
    <s v="10"/>
    <x v="3"/>
    <n v="43751"/>
    <n v="0.96805555555555556"/>
    <s v="Tree fell into line, but the line is underground and the tx is pad mount. Ilis says OH. "/>
    <s v="     "/>
    <s v="FAS"/>
    <m/>
    <s v="N"/>
    <x v="0"/>
    <s v="655723"/>
    <s v="19-0110996"/>
    <m/>
    <s v="T004777819"/>
    <n v="117994215"/>
    <m/>
    <s v="     "/>
    <x v="1"/>
    <s v="PG&amp;E"/>
    <m/>
    <m/>
    <m/>
    <s v="D"/>
    <m/>
    <s v="&lt;3 meters of linear travel"/>
    <m/>
    <s v="Vegetation"/>
    <s v="33.a. Veg. contact"/>
    <s v="Vegetation"/>
    <s v="Contact from object"/>
    <s v="Contact - Vegetation"/>
    <m/>
    <s v="Contact - Vegetation"/>
    <s v="Conductor - Primary"/>
    <s v="Line to Ground"/>
    <m/>
    <s v="Overhead"/>
    <x v="3"/>
    <s v="Conductor - Primary"/>
    <m/>
    <s v="083242105 "/>
    <s v="     "/>
    <s v="Non-HFTD"/>
    <x v="0"/>
    <m/>
    <m/>
    <n v="37.095999999999997"/>
    <n v="-121.64700000000001"/>
    <s v="SANTA CLARA"/>
    <s v="MORGAN-HILL-2105"/>
    <m/>
    <m/>
    <s v="N/A"/>
    <x v="1"/>
    <s v="Morgan Hill FD"/>
    <s v="Urban"/>
    <m/>
    <m/>
    <s v="No"/>
    <m/>
    <m/>
    <m/>
    <m/>
    <m/>
    <m/>
    <m/>
    <s v="N"/>
    <s v="N"/>
    <m/>
    <m/>
    <s v="     "/>
    <s v="37.09628133"/>
    <s v="-121.64951967"/>
    <s v="Oct 16 2019 12:00AM"/>
    <s v="3rdParty"/>
    <s v="EVIDENCE OF FRESH TRIMMED VALLEY OAK AT END PL AT 15395 SYCAMORE DR. NO DEBRIS PRESENT."/>
    <s v="OAKV"/>
    <s v="35"/>
    <s v="34"/>
    <s v="14"/>
    <m/>
    <m/>
    <m/>
    <m/>
    <m/>
    <m/>
    <m/>
    <s v="CrossArm"/>
    <s v="BareWire"/>
    <s v="0"/>
  </r>
  <r>
    <s v="20191238"/>
    <s v="     "/>
    <n v="43751"/>
    <s v="10/13"/>
    <x v="1"/>
    <m/>
    <s v="42"/>
    <n v="4"/>
    <s v="10"/>
    <x v="3"/>
    <n v="43751"/>
    <m/>
    <s v="Service drop failure, fire &lt; 1 meter"/>
    <s v="     "/>
    <s v="FAS"/>
    <m/>
    <s v="N"/>
    <x v="0"/>
    <s v="655596"/>
    <m/>
    <m/>
    <s v="T004777643"/>
    <n v="0"/>
    <m/>
    <s v="     "/>
    <x v="0"/>
    <s v="PG&amp;E"/>
    <m/>
    <m/>
    <m/>
    <s v="D"/>
    <m/>
    <s v="&lt;3 meters of linear travel"/>
    <m/>
    <s v="Equipment - PG&amp;E"/>
    <s v="34.o. Other"/>
    <s v="Equipment - PG&amp;E"/>
    <m/>
    <m/>
    <s v="Service Drop"/>
    <m/>
    <m/>
    <m/>
    <m/>
    <s v="Overhead"/>
    <x v="0"/>
    <s v="Service Drop"/>
    <m/>
    <s v="218222347613"/>
    <s v="     "/>
    <s v="Non-HFTD"/>
    <x v="0"/>
    <n v="175"/>
    <m/>
    <n v="38.9694"/>
    <n v="-122.626"/>
    <s v="LAKE"/>
    <s v="HIGHLANDS-1102"/>
    <m/>
    <m/>
    <m/>
    <x v="0"/>
    <m/>
    <m/>
    <m/>
    <m/>
    <s v="No"/>
    <m/>
    <m/>
    <m/>
    <m/>
    <m/>
    <m/>
    <m/>
    <s v="N"/>
    <s v="N"/>
    <m/>
    <m/>
    <s v="     "/>
    <m/>
    <m/>
    <m/>
    <m/>
    <m/>
    <m/>
    <m/>
    <m/>
    <m/>
    <m/>
    <m/>
    <m/>
    <m/>
    <m/>
    <m/>
    <m/>
    <m/>
    <m/>
    <m/>
  </r>
  <r>
    <s v="20201370"/>
    <s v="     "/>
    <n v="44117"/>
    <s v="10/13"/>
    <x v="1"/>
    <n v="0.68125000000000002"/>
    <s v="42"/>
    <n v="4"/>
    <s v="10"/>
    <x v="4"/>
    <n v="44117"/>
    <m/>
    <s v="On October 13, 2020 at 1800 hours, a PG&amp;E troubleman was dispatched to the Carneras 1103 Distribution Circuit on Brown Material Rd in the city of Lost Hills and observed a 0.25 acre to 10 acre fire with no wires down. Initial analysis indicates a mylar balloon made contact with two phases of primary overhead conductors igniting the surrounding grass vegetation. The troubleman de-energized the line to make safe and removed the remainder of the mylar balloon. No significant damage was caused to PG&amp;E equipment. Power was restored to 40 customers at 1832 hours."/>
    <s v="     "/>
    <s v="FAS"/>
    <m/>
    <s v="N"/>
    <x v="0"/>
    <s v="1116804"/>
    <s v="20-0108274"/>
    <m/>
    <s v="T005094058"/>
    <m/>
    <m/>
    <s v="     "/>
    <x v="1"/>
    <s v="PG&amp;E"/>
    <m/>
    <s v="Vegetation"/>
    <m/>
    <s v="D"/>
    <s v="D"/>
    <s v="0.26-9.99"/>
    <m/>
    <s v="Contact - 3rd Party"/>
    <s v="33.c. Balloon contact"/>
    <s v="Contact - 3rd Party"/>
    <s v="Contact from object"/>
    <s v="Contact - Balloon"/>
    <m/>
    <s v="Contact - Balloon"/>
    <s v="Conductor - Primary"/>
    <s v="Line to Line"/>
    <m/>
    <s v="Overhead"/>
    <x v="3"/>
    <s v="Conductor - Primary"/>
    <m/>
    <s v="252321103"/>
    <s v="     "/>
    <s v="Non-HFTD"/>
    <x v="0"/>
    <m/>
    <m/>
    <n v="35.554200000000002"/>
    <n v="-119.80500000000001"/>
    <s v="Kern"/>
    <s v="CARNERAS-1103"/>
    <m/>
    <n v="12000"/>
    <m/>
    <x v="0"/>
    <s v="Cal Fire"/>
    <s v="Herbaceous"/>
    <m/>
    <m/>
    <s v="No"/>
    <m/>
    <m/>
    <m/>
    <m/>
    <m/>
    <s v="LINE 2"/>
    <m/>
    <s v="N"/>
    <s v="N"/>
    <m/>
    <m/>
    <s v="     "/>
    <m/>
    <m/>
    <m/>
    <m/>
    <m/>
    <m/>
    <m/>
    <m/>
    <m/>
    <m/>
    <m/>
    <m/>
    <m/>
    <m/>
    <m/>
    <m/>
    <m/>
    <m/>
    <m/>
  </r>
  <r>
    <s v="20201369"/>
    <s v="     "/>
    <n v="44117"/>
    <s v="10/13"/>
    <x v="1"/>
    <n v="0.6069444444444444"/>
    <s v="42"/>
    <n v="4"/>
    <s v="10"/>
    <x v="4"/>
    <n v="44117"/>
    <n v="0.6020833333333333"/>
    <s v="On October 13, 2020 at 1434 hours, a PG&amp;E troubleman was dispatched to the Brentwood 2112 Distribution Circuit on Canal Rd in Stockton and observed a wires down incident. Initial analysis indicates PG&amp;E equipment caused the ignition. Epoxy insulator flashed over causing overhead primary conductor to fail and fall to ground, igniting a small fire. The troubleman noted all insulators on two distribution poles need to be changed out. The ensuing fire was 1 meter - &lt; 3 meters in size and was extinguished by Contra Costa Fire Department. A PG&amp;E crew replaced all damaged assets on October 13, 2020."/>
    <s v="     "/>
    <s v="FAS"/>
    <m/>
    <s v="N"/>
    <x v="0"/>
    <s v="1116739"/>
    <s v="20-0108206"/>
    <m/>
    <s v="T005093954"/>
    <n v="119897527"/>
    <m/>
    <s v="     "/>
    <x v="1"/>
    <s v="PG&amp;E"/>
    <m/>
    <s v="Vegetation"/>
    <m/>
    <s v="D"/>
    <s v="D"/>
    <s v="&lt;3 meters of linear travel"/>
    <m/>
    <s v="Equipment - PG&amp;E"/>
    <s v="34.g. Insulator and brushing damage or failure"/>
    <s v="Equipment - PG&amp;E"/>
    <s v="All types of equipment / facility failure"/>
    <s v="Insulator failure"/>
    <s v="Conductor - Primary"/>
    <m/>
    <m/>
    <s v="Line to Ground"/>
    <m/>
    <s v="Overhead"/>
    <x v="3"/>
    <s v="Conductor - Primary"/>
    <s v="Conductor, Insulator"/>
    <s v="Circuit ID: 014592112 Pole ID: 100457182"/>
    <s v="     "/>
    <s v="Non-HFTD"/>
    <x v="0"/>
    <m/>
    <m/>
    <n v="38.034399999999998"/>
    <n v="-121.651"/>
    <s v="Contra Costa"/>
    <s v="BRENTWOOD-2112"/>
    <m/>
    <n v="21000"/>
    <m/>
    <x v="0"/>
    <s v="Contra Costa FD"/>
    <s v="Herbaceous"/>
    <m/>
    <m/>
    <s v="No"/>
    <m/>
    <m/>
    <m/>
    <m/>
    <m/>
    <m/>
    <m/>
    <s v="N"/>
    <s v="N"/>
    <m/>
    <m/>
    <s v="     "/>
    <m/>
    <m/>
    <m/>
    <m/>
    <m/>
    <m/>
    <m/>
    <m/>
    <m/>
    <m/>
    <m/>
    <m/>
    <m/>
    <m/>
    <m/>
    <m/>
    <m/>
    <m/>
    <m/>
  </r>
  <r>
    <s v="20201366"/>
    <s v="     "/>
    <n v="44117"/>
    <s v="10/13"/>
    <x v="1"/>
    <n v="1.3888888888888889E-3"/>
    <s v="42"/>
    <n v="4"/>
    <s v="10"/>
    <x v="4"/>
    <m/>
    <m/>
    <s v="On October 13, 2020 at 0002 hours, a PG&amp;E troubleman was dispatched to the Oakland C 1113 Distribution Circuit on Castro Street for reports of a wires down incident. Initial analysis indicates PG&amp;E equipment caused the fire. Troubleman arrived to a downed service wire on a field next to an abandoned building with no record of service. The troubleman stated he was unsure of what caused the service wire to fail and fall to ground and no witness around when he arrived. The ensuing fire was 1 meter - 3 meters in size and was extinguished by Oakland Fire Department. The service was left off to the abandonded building."/>
    <s v="     "/>
    <s v="FAS"/>
    <m/>
    <s v="N"/>
    <x v="0"/>
    <m/>
    <m/>
    <m/>
    <s v="T005093324"/>
    <m/>
    <m/>
    <s v="     "/>
    <x v="1"/>
    <s v="PG&amp;E"/>
    <m/>
    <s v="Vegetation"/>
    <m/>
    <s v="D"/>
    <s v="D"/>
    <s v="&lt;3 meters of linear travel"/>
    <m/>
    <s v="Equipment - PG&amp;E"/>
    <s v="34.b. Conductor damage or failure"/>
    <s v="Equipment - PG&amp;E"/>
    <s v="All types of equipment / facility failure"/>
    <s v="Conductor failure-all"/>
    <s v="Service Drop"/>
    <m/>
    <m/>
    <m/>
    <m/>
    <s v="Overhead"/>
    <x v="2"/>
    <s v="Service Drop"/>
    <s v="Service conductor"/>
    <s v="Circuit ID: 012011113"/>
    <s v="     "/>
    <s v="Non-HFTD"/>
    <x v="0"/>
    <m/>
    <m/>
    <n v="37.802900000000001"/>
    <n v="-122.279"/>
    <s v="Alameda"/>
    <s v="OAKLAND-C-1113"/>
    <m/>
    <n v="750"/>
    <s v="N/A"/>
    <x v="0"/>
    <s v="Oakland FD"/>
    <s v="Urban"/>
    <m/>
    <m/>
    <s v="No"/>
    <m/>
    <m/>
    <m/>
    <m/>
    <m/>
    <m/>
    <m/>
    <s v="N"/>
    <s v="N"/>
    <m/>
    <m/>
    <s v="     "/>
    <m/>
    <m/>
    <m/>
    <m/>
    <m/>
    <m/>
    <m/>
    <m/>
    <m/>
    <m/>
    <m/>
    <m/>
    <m/>
    <m/>
    <m/>
    <m/>
    <m/>
    <m/>
    <m/>
  </r>
  <r>
    <s v="20212280"/>
    <s v="     "/>
    <n v="44482"/>
    <s v="10/13"/>
    <x v="1"/>
    <n v="0.62430555555555556"/>
    <s v="42"/>
    <n v="4"/>
    <s v="10"/>
    <x v="5"/>
    <n v="44482"/>
    <m/>
    <s v="Riser burned in fire. Unsure if the cause of the fire was attributable to PG&amp;E assets or a structure fire that burnt PG&amp;E equipment. This information is preliminary."/>
    <s v="     "/>
    <s v="FAS"/>
    <m/>
    <s v="Y"/>
    <x v="0"/>
    <m/>
    <s v="21-0130617"/>
    <m/>
    <s v="T005422691, T005422656"/>
    <m/>
    <m/>
    <s v="     "/>
    <x v="1"/>
    <s v="PG&amp;E"/>
    <m/>
    <s v="Vegetation"/>
    <m/>
    <s v="D"/>
    <s v="D"/>
    <s v="&lt;3 meters of linear travel"/>
    <m/>
    <s v="Vegetation"/>
    <s v="33.a. Veg. contact"/>
    <s v="Vegetation"/>
    <s v="Contact from object"/>
    <s v="Veg. contact"/>
    <m/>
    <s v="Veg. contact"/>
    <s v="riser"/>
    <s v="Line to Line"/>
    <s v="Y"/>
    <s v="Overhead"/>
    <x v="1"/>
    <s v="Riser"/>
    <s v="Conductor, Riser"/>
    <s v="103954728"/>
    <s v="     "/>
    <s v="Non-HFTD"/>
    <x v="0"/>
    <m/>
    <m/>
    <n v="37.4604"/>
    <n v="-122.17700000000001"/>
    <s v="San Mateo"/>
    <s v="GLENWOOD-1101"/>
    <m/>
    <m/>
    <s v="N/A"/>
    <x v="0"/>
    <s v="Menlo Park Fire"/>
    <s v="Urban"/>
    <s v="Fire-resistive fuel bed"/>
    <s v="dirt/brown grass"/>
    <s v="No"/>
    <m/>
    <m/>
    <m/>
    <m/>
    <m/>
    <m/>
    <m/>
    <s v="N"/>
    <s v="N"/>
    <m/>
    <m/>
    <s v="     "/>
    <m/>
    <m/>
    <m/>
    <m/>
    <m/>
    <m/>
    <m/>
    <m/>
    <m/>
    <m/>
    <m/>
    <m/>
    <m/>
    <m/>
    <m/>
    <m/>
    <m/>
    <m/>
    <m/>
  </r>
  <r>
    <s v="20211779"/>
    <s v="     "/>
    <n v="44482"/>
    <s v="10/13"/>
    <x v="1"/>
    <n v="0.5229166666666667"/>
    <s v="42"/>
    <n v="4"/>
    <s v="10"/>
    <x v="5"/>
    <n v="44482"/>
    <m/>
    <s v="ILIS states pole fire due to equipment failure. Multiple spans of wire were down. The ensuing fire was limited to PG&amp;E assets only. This information is preliminary."/>
    <s v="     "/>
    <s v="FAS"/>
    <m/>
    <s v="N"/>
    <x v="0"/>
    <m/>
    <s v="21-0130534"/>
    <m/>
    <s v="T005422486"/>
    <n v="122199000"/>
    <m/>
    <s v="     "/>
    <x v="0"/>
    <s v="PG&amp;E"/>
    <m/>
    <s v="Other"/>
    <s v="pole"/>
    <s v="D"/>
    <s v="D"/>
    <s v="Structure-PG&amp;E only"/>
    <s v="Pole only"/>
    <s v="Equipment - PG&amp;E"/>
    <s v="36.a. Contamination"/>
    <s v="Equipment - PG&amp;E"/>
    <s v="Contamination"/>
    <s v="Tracking"/>
    <s v="Pole"/>
    <m/>
    <m/>
    <s v="Force Out"/>
    <m/>
    <s v="Overhead"/>
    <x v="3"/>
    <s v="Pole"/>
    <s v="Conductor, Pole"/>
    <s v="102247368"/>
    <s v="     "/>
    <s v="Non-HFTD"/>
    <x v="0"/>
    <m/>
    <m/>
    <n v="38.093299999999999"/>
    <n v="-122.94199999999999"/>
    <s v="Marin"/>
    <s v="OLEMA-1101"/>
    <m/>
    <n v="12000"/>
    <m/>
    <x v="0"/>
    <s v="Marin City FD"/>
    <s v="Herbaceous"/>
    <s v="Brush fuel model"/>
    <m/>
    <s v="No"/>
    <m/>
    <m/>
    <m/>
    <m/>
    <m/>
    <m/>
    <m/>
    <s v="N"/>
    <s v="N"/>
    <m/>
    <m/>
    <s v="     "/>
    <m/>
    <m/>
    <m/>
    <m/>
    <m/>
    <m/>
    <m/>
    <m/>
    <m/>
    <m/>
    <m/>
    <m/>
    <m/>
    <m/>
    <m/>
    <m/>
    <m/>
    <m/>
    <m/>
  </r>
  <r>
    <s v="20211780"/>
    <s v="     "/>
    <n v="44482"/>
    <s v="10/13"/>
    <x v="1"/>
    <n v="0.41597222222222224"/>
    <s v="42"/>
    <n v="4"/>
    <s v="10"/>
    <x v="5"/>
    <n v="44482"/>
    <m/>
    <s v="Flash at the riser pothead/switch, the cause of the ignition is noted as equipment failure in the ILIS record. The fire was 3 meters - 0.25 acres in size,  caused damage to customer vegetation and fence. This information is preliminary."/>
    <s v="     "/>
    <s v="FAS"/>
    <m/>
    <s v="N"/>
    <x v="0"/>
    <m/>
    <s v="21-0130345"/>
    <s v=" "/>
    <s v="T005422278"/>
    <m/>
    <m/>
    <s v="     "/>
    <x v="1"/>
    <s v="PG&amp;E"/>
    <m/>
    <s v="Other"/>
    <s v="pole"/>
    <s v="D"/>
    <s v="D"/>
    <s v="&lt;0.25"/>
    <s v="FLASH AT RISER POT HEAD. UNKNOWN CAUSE. CREW CALLED TO REPLACE POT HEADS INSPECT SWITCH. RECOMMEND OH SWITCH BE REPLACED. DAMAGE TO CUST AT 1545 EMPIRE ST. VEGETATION AND POSSIBLY FENCE."/>
    <s v="Equipment - PG&amp;E"/>
    <s v="34.g. Insulator and brushing damage or failure"/>
    <s v="Equipment - PG&amp;E"/>
    <s v="All types of equipment / facility failure"/>
    <s v="Insulator failure"/>
    <s v="Switch"/>
    <m/>
    <m/>
    <s v="Line to Line"/>
    <s v="Y"/>
    <s v="Overhead"/>
    <x v="3"/>
    <s v="Switch"/>
    <s v="Pot Heads, Switch, Riser Cable, Insulators, Lightning Arrestor"/>
    <s v="101660659"/>
    <s v="     "/>
    <s v="Non-HFTD"/>
    <x v="0"/>
    <m/>
    <m/>
    <n v="38.25"/>
    <n v="-122.05800000000001"/>
    <s v="Solano"/>
    <s v="SUISUN-1108"/>
    <m/>
    <n v="12000"/>
    <m/>
    <x v="0"/>
    <s v="Fairfield FD"/>
    <s v="Urban"/>
    <s v="Brush fuel model"/>
    <s v="weeds/low dry grass and leaves "/>
    <s v="No"/>
    <m/>
    <m/>
    <m/>
    <m/>
    <m/>
    <s v=" "/>
    <m/>
    <s v="N"/>
    <s v="N"/>
    <m/>
    <m/>
    <s v="     "/>
    <m/>
    <m/>
    <m/>
    <m/>
    <m/>
    <m/>
    <m/>
    <m/>
    <m/>
    <m/>
    <m/>
    <m/>
    <m/>
    <m/>
    <m/>
    <m/>
    <m/>
    <m/>
    <m/>
  </r>
  <r>
    <s v="20140209"/>
    <s v="     "/>
    <n v="41926"/>
    <s v="10/14"/>
    <x v="1"/>
    <n v="0.60555555555555551"/>
    <s v="42"/>
    <n v="4"/>
    <s v="10"/>
    <x v="7"/>
    <n v="41926"/>
    <n v="0.60555555555555551"/>
    <s v="CAL FIRE TRIMMING TREES HAD A BRACH GO THROUGH THE LINE BURNING UP TAKE OFF POLE JUMPER FEEDING METER 1008049283"/>
    <s v="     "/>
    <m/>
    <m/>
    <s v="N"/>
    <x v="0"/>
    <s v="1097143"/>
    <s v="14-0063605"/>
    <m/>
    <m/>
    <m/>
    <m/>
    <s v="     "/>
    <x v="1"/>
    <s v="PG&amp;E"/>
    <m/>
    <s v="Vegetation"/>
    <m/>
    <s v="D"/>
    <m/>
    <s v="&lt;0.25"/>
    <s v="Square Feet: ; Acreage: 0.06"/>
    <s v="Vegetation"/>
    <s v="33.a. Veg. contact"/>
    <s v="Vegetation"/>
    <s v="All types of equipment / facility failure"/>
    <s v="Contact - Vegetation"/>
    <m/>
    <s v="Contact - Vegetation"/>
    <s v="Conductor"/>
    <s v="Three Phase Fault,Line to Ground"/>
    <m/>
    <s v="Overhead"/>
    <x v="3"/>
    <s v="Conductor"/>
    <m/>
    <s v="100425132"/>
    <s v="     "/>
    <s v="Non-HFTD"/>
    <x v="0"/>
    <m/>
    <m/>
    <n v="39.589799999999997"/>
    <n v="-122.194"/>
    <s v="Glenn"/>
    <s v="LOGAN-CREEK-2102"/>
    <s v="103142102"/>
    <n v="21000"/>
    <s v="LOGAN CREEK 2102CB"/>
    <x v="0"/>
    <s v="Cal Fire Dept"/>
    <s v="Agriculture"/>
    <m/>
    <m/>
    <s v="No"/>
    <m/>
    <m/>
    <m/>
    <m/>
    <m/>
    <m/>
    <m/>
    <s v="N"/>
    <s v="N"/>
    <m/>
    <m/>
    <s v="     "/>
    <s v="39.58982500"/>
    <s v="-122.19385400"/>
    <s v="Oct 15 2014 12:00AM"/>
    <s v="3rdParty"/>
    <s v="GREEN EUCALYPTUS WAS CUT, AND FELL ONTO 12KV CONDUCTORS.  PER CAL FIRE SUPERVISOR DONNIE PRIVETT HE WAS SUPERVISING INMATE CREW DOING A GRADE PROJECT ON THE EAST SIDE OF HWY 99W.  THE TREE WAS CUT, FELL ONTO THE LINES, AND CAUSED A 90FT X 30FT GRASS FIRE 250FT FROM THE INCIDENT.  CHIEF RANDY RAPP IS AVAILABLE FOR FURTHER INFORMATION AT 530-968-5355."/>
    <s v="EUCA"/>
    <s v="45"/>
    <s v="10"/>
    <s v="25"/>
    <m/>
    <m/>
    <m/>
    <m/>
    <m/>
    <m/>
    <m/>
    <s v="CrossArm"/>
    <s v="BareWire"/>
    <s v="2"/>
  </r>
  <r>
    <s v="20140208"/>
    <s v="     "/>
    <n v="41926"/>
    <s v="10/14"/>
    <x v="1"/>
    <n v="0.46111111111111114"/>
    <s v="42"/>
    <n v="4"/>
    <s v="10"/>
    <x v="7"/>
    <n v="41926"/>
    <n v="0.46111111111111114"/>
    <s v="0"/>
    <s v="     "/>
    <m/>
    <m/>
    <s v="N"/>
    <x v="0"/>
    <s v="1096979"/>
    <s v="14-0063495"/>
    <m/>
    <m/>
    <n v="109570774"/>
    <m/>
    <s v="     "/>
    <x v="1"/>
    <s v="PG&amp;E"/>
    <m/>
    <s v="Vegetation"/>
    <m/>
    <s v="D"/>
    <m/>
    <s v="0.26-9.99"/>
    <s v="Square Feet: ; Acreage: "/>
    <s v="Equipment - PG&amp;E"/>
    <s v="34.b. Conductor damage or failure"/>
    <s v="Equipment - PG&amp;E"/>
    <s v="All types of equipment / facility failure"/>
    <s v="Conductor"/>
    <s v="Conductor"/>
    <m/>
    <m/>
    <s v="Line to Line"/>
    <m/>
    <s v="Overhead"/>
    <x v="3"/>
    <s v="Conductor"/>
    <m/>
    <s v="3/P/S/0 C/O 13559"/>
    <s v="     "/>
    <s v="Non-HFTD"/>
    <x v="0"/>
    <n v="530"/>
    <m/>
    <n v="37.901299999999999"/>
    <n v="-121.765"/>
    <s v="Contra Costa"/>
    <s v="LONE-TREE-2105"/>
    <s v="13232105"/>
    <n v="21000"/>
    <s v="LONE TREE 210521210"/>
    <x v="0"/>
    <s v="Contra Costa FD"/>
    <s v="Urban"/>
    <m/>
    <m/>
    <s v="No"/>
    <m/>
    <m/>
    <m/>
    <m/>
    <m/>
    <m/>
    <m/>
    <s v="N"/>
    <s v="N"/>
    <m/>
    <m/>
    <s v="     "/>
    <m/>
    <m/>
    <m/>
    <m/>
    <m/>
    <m/>
    <m/>
    <m/>
    <m/>
    <m/>
    <m/>
    <m/>
    <m/>
    <m/>
    <m/>
    <m/>
    <m/>
    <m/>
    <m/>
  </r>
  <r>
    <s v="20140207"/>
    <s v="     "/>
    <n v="41926"/>
    <s v="10/14"/>
    <x v="1"/>
    <n v="0.31458333333333333"/>
    <s v="42"/>
    <n v="4"/>
    <s v="10"/>
    <x v="7"/>
    <n v="41926"/>
    <n v="0.31458333333333333"/>
    <s v="WIRE DOWN ON MURPHY RANCH RD"/>
    <s v="     "/>
    <m/>
    <m/>
    <s v="N"/>
    <x v="0"/>
    <s v="1096875"/>
    <s v="14-0063394"/>
    <m/>
    <m/>
    <n v="109570307"/>
    <m/>
    <s v="     "/>
    <x v="1"/>
    <s v="PG&amp;E"/>
    <m/>
    <s v="Vegetation"/>
    <m/>
    <s v="D"/>
    <m/>
    <s v="0.26-9.99"/>
    <s v="Square Feet: ; Acreage: "/>
    <s v="Contact - 3rd Party"/>
    <s v="33.e. Other contact from object"/>
    <s v="Contact - 3rd Party"/>
    <s v="All types of equipment / facility failure"/>
    <s v="Vandalism"/>
    <m/>
    <s v="Vandalism"/>
    <m/>
    <s v="Line to Ground"/>
    <m/>
    <s v="Overhead"/>
    <x v="3"/>
    <s v="Conductor"/>
    <m/>
    <s v="MURPHY RANCH RD E/O AVENAL CUTOFF RD"/>
    <s v="     "/>
    <s v="Non-HFTD"/>
    <x v="0"/>
    <m/>
    <m/>
    <n v="36.250599999999999"/>
    <n v="-119.86199999999999"/>
    <s v="Kings"/>
    <s v="HENRIETTA-1106"/>
    <s v="252681106"/>
    <n v="12000"/>
    <s v="N/A"/>
    <x v="0"/>
    <s v="Kings County FD"/>
    <s v="Agriculture"/>
    <m/>
    <m/>
    <s v="No"/>
    <m/>
    <m/>
    <m/>
    <m/>
    <m/>
    <m/>
    <m/>
    <s v="N"/>
    <s v="N"/>
    <m/>
    <m/>
    <s v="     "/>
    <m/>
    <m/>
    <m/>
    <m/>
    <m/>
    <m/>
    <m/>
    <m/>
    <m/>
    <m/>
    <m/>
    <m/>
    <m/>
    <m/>
    <m/>
    <m/>
    <m/>
    <m/>
    <m/>
  </r>
  <r>
    <s v="MIA20154576"/>
    <s v="     "/>
    <n v="42291"/>
    <s v="10/14"/>
    <x v="1"/>
    <n v="0.5967824074074074"/>
    <s v="42"/>
    <n v="4"/>
    <s v="10"/>
    <x v="2"/>
    <n v="42291"/>
    <n v="0.59652777777777777"/>
    <s v="Found fuses blown and dead blue jay at base of pole. Caused fire to 1 acre of grass, tree and empty out buildings. Cal Fire extinguished. "/>
    <s v="     "/>
    <s v="FAS"/>
    <n v="44252"/>
    <s v="Y"/>
    <x v="0"/>
    <s v="1321916"/>
    <s v="15-0070304"/>
    <m/>
    <s v="T003507531"/>
    <m/>
    <m/>
    <s v="     "/>
    <x v="1"/>
    <s v="PG&amp;E"/>
    <m/>
    <m/>
    <m/>
    <s v="D"/>
    <m/>
    <s v="0.26-9.99"/>
    <m/>
    <s v="Contact - Animal - Bird"/>
    <s v="33.b. Animal contact"/>
    <s v="Contact - Bird"/>
    <s v="Contact from object"/>
    <s v="Contact - Animal"/>
    <m/>
    <s v="Contact - Animal"/>
    <s v="Transformer"/>
    <s v="Line to Ground"/>
    <s v="No"/>
    <s v="Overhead"/>
    <x v="0"/>
    <m/>
    <m/>
    <s v="253881106"/>
    <s v="     "/>
    <s v="Non-HFTD"/>
    <x v="0"/>
    <m/>
    <m/>
    <n v="37.333399999999997"/>
    <n v="-120.506"/>
    <s v="Merced"/>
    <s v="EL-CAPITAN-1106"/>
    <s v="253881106"/>
    <n v="11000"/>
    <s v="EL CAPITAN 1106CB"/>
    <x v="0"/>
    <s v="#20217"/>
    <s v="Agriculture"/>
    <m/>
    <m/>
    <s v="No"/>
    <m/>
    <m/>
    <m/>
    <m/>
    <m/>
    <m/>
    <m/>
    <s v="N"/>
    <s v="N"/>
    <m/>
    <m/>
    <s v="     "/>
    <m/>
    <m/>
    <m/>
    <m/>
    <m/>
    <m/>
    <m/>
    <m/>
    <m/>
    <m/>
    <m/>
    <m/>
    <m/>
    <m/>
    <m/>
    <m/>
    <m/>
    <m/>
    <m/>
  </r>
  <r>
    <s v="20150397"/>
    <s v="     "/>
    <n v="42291"/>
    <s v="10/14"/>
    <x v="1"/>
    <n v="0.59513888888888888"/>
    <s v="42"/>
    <n v="4"/>
    <s v="10"/>
    <x v="2"/>
    <n v="42291"/>
    <n v="0.59513888888888888"/>
    <s v="FND #2&amp;3 FUSES BLOWN AT TX.FND BURNT/DEAD BLUE JAY BIRD AT BASE OF POLE.CAUSED APPROX.1 ACRE FIRE.GRASS,TREES &amp; MINOR DAMAGE TO OLD EMPTY OUT BUILDINGS.FIRE INC.#20217"/>
    <s v="     "/>
    <m/>
    <m/>
    <s v="N"/>
    <x v="0"/>
    <s v="1321916"/>
    <s v="15-0070304"/>
    <m/>
    <m/>
    <m/>
    <m/>
    <s v="     "/>
    <x v="1"/>
    <s v="PG&amp;E"/>
    <m/>
    <s v="Vegetation"/>
    <m/>
    <s v="D"/>
    <m/>
    <s v="0.26-9.99"/>
    <s v="Square Feet: ; Acreage: 1"/>
    <s v="Contact - Animal - Bird"/>
    <s v="33.b. Animal contact"/>
    <s v="Contact - Bird"/>
    <s v="All types of equipment / facility failure"/>
    <s v="Contact - Animal"/>
    <m/>
    <s v="Contact - Animal"/>
    <s v="Conductor"/>
    <s v="Line to Ground"/>
    <s v="0"/>
    <s v="Overhead"/>
    <x v="1"/>
    <s v="Conductor"/>
    <m/>
    <s v="3537 N HWY 59 MERCED"/>
    <s v="     "/>
    <s v="Non-HFTD"/>
    <x v="0"/>
    <m/>
    <m/>
    <n v="37.332999999999998"/>
    <n v="-120.506"/>
    <s v="Merced"/>
    <s v="EL-CAPITAN-1106"/>
    <s v="253881106"/>
    <m/>
    <s v="N/A"/>
    <x v="0"/>
    <s v="Cal Fire Dept"/>
    <s v="Agriculture"/>
    <m/>
    <m/>
    <s v="No"/>
    <m/>
    <m/>
    <m/>
    <m/>
    <m/>
    <m/>
    <m/>
    <s v="N"/>
    <s v="N"/>
    <m/>
    <m/>
    <s v="     "/>
    <m/>
    <m/>
    <m/>
    <m/>
    <m/>
    <m/>
    <m/>
    <m/>
    <m/>
    <m/>
    <m/>
    <m/>
    <m/>
    <m/>
    <m/>
    <m/>
    <m/>
    <m/>
    <m/>
  </r>
  <r>
    <s v="20160346"/>
    <s v="     "/>
    <n v="42657"/>
    <s v="10/14"/>
    <x v="1"/>
    <n v="0.45833333333333331"/>
    <s v="42"/>
    <n v="4"/>
    <s v="10"/>
    <x v="6"/>
    <n v="42657"/>
    <n v="0.45833333333333331"/>
    <m/>
    <s v="     "/>
    <m/>
    <m/>
    <s v="N"/>
    <x v="0"/>
    <s v="1559435"/>
    <s v="16-0072081"/>
    <m/>
    <m/>
    <m/>
    <m/>
    <s v="     "/>
    <x v="1"/>
    <s v="PG&amp;E"/>
    <m/>
    <s v="Vegetation"/>
    <m/>
    <s v="D"/>
    <m/>
    <s v="&lt;0.25"/>
    <s v="Square Feet: ; Acreage: "/>
    <s v="Equipment - PG&amp;E"/>
    <s v="34.o. Other"/>
    <s v="Equipment - PG&amp;E"/>
    <s v="All types of equipment / facility failure"/>
    <m/>
    <m/>
    <m/>
    <m/>
    <s v="Line to Ground"/>
    <s v="PACIFIC BELL"/>
    <s v="Overhead"/>
    <x v="3"/>
    <s v="Other"/>
    <m/>
    <s v="101334896"/>
    <s v="     "/>
    <s v="Non-HFTD"/>
    <x v="0"/>
    <m/>
    <m/>
    <n v="38.8962"/>
    <n v="-121.589"/>
    <s v="Sutter"/>
    <s v="EAST-NICOLAUS-1101"/>
    <s v="152151101"/>
    <n v="12000"/>
    <s v="EAST NICOLAUS 11011266"/>
    <x v="0"/>
    <s v="placer"/>
    <s v="Agriculture"/>
    <m/>
    <m/>
    <s v="No"/>
    <m/>
    <m/>
    <m/>
    <m/>
    <m/>
    <m/>
    <m/>
    <s v="N"/>
    <s v="N"/>
    <m/>
    <m/>
    <s v="     "/>
    <m/>
    <m/>
    <m/>
    <m/>
    <m/>
    <m/>
    <m/>
    <m/>
    <m/>
    <m/>
    <m/>
    <m/>
    <m/>
    <m/>
    <m/>
    <m/>
    <m/>
    <m/>
    <m/>
  </r>
  <r>
    <s v="MIA20169251"/>
    <s v="     "/>
    <n v="42657"/>
    <s v="10/14"/>
    <x v="1"/>
    <n v="0.45398148148148149"/>
    <s v="42"/>
    <n v="4"/>
    <s v="10"/>
    <x v="6"/>
    <n v="42657"/>
    <n v="0.45347222222222222"/>
    <s v="KRJ7- likely due to tracking. L7SF: 831 douglass dr (xst douglass ct) (Crow Canyon) in San Leandro; burnt up crossarm; pole on fire"/>
    <s v="     "/>
    <s v="FAS"/>
    <n v="44257"/>
    <s v="Y"/>
    <x v="0"/>
    <s v="1559012"/>
    <s v="N/A"/>
    <m/>
    <s v="T003790624"/>
    <n v="112046105"/>
    <m/>
    <s v="     "/>
    <x v="0"/>
    <s v="PG&amp;E"/>
    <m/>
    <m/>
    <m/>
    <s v="D"/>
    <m/>
    <s v="Structure-PG&amp;E only"/>
    <m/>
    <s v="Contamination"/>
    <s v="36.a. Contamination"/>
    <s v="Equipment - PG&amp;E"/>
    <s v="Other"/>
    <s v="Contamination"/>
    <m/>
    <m/>
    <m/>
    <m/>
    <s v="Yes"/>
    <s v="Overhead"/>
    <x v="0"/>
    <m/>
    <m/>
    <s v="100903994"/>
    <s v="     "/>
    <s v="Non-HFTD"/>
    <x v="0"/>
    <m/>
    <m/>
    <n v="37.724299999999999"/>
    <n v="-122.172"/>
    <s v="Alameda"/>
    <s v="SAN-LEANDRO-U-1113"/>
    <m/>
    <n v="11000"/>
    <m/>
    <x v="0"/>
    <m/>
    <s v="Urban"/>
    <m/>
    <m/>
    <s v="No"/>
    <m/>
    <m/>
    <m/>
    <m/>
    <m/>
    <m/>
    <m/>
    <s v="N"/>
    <s v="N"/>
    <m/>
    <m/>
    <s v="     "/>
    <m/>
    <m/>
    <m/>
    <m/>
    <m/>
    <m/>
    <m/>
    <m/>
    <m/>
    <m/>
    <m/>
    <m/>
    <m/>
    <m/>
    <m/>
    <m/>
    <m/>
    <m/>
    <m/>
  </r>
  <r>
    <s v="20160345"/>
    <s v="     "/>
    <n v="42657"/>
    <s v="10/14"/>
    <x v="1"/>
    <n v="0.44166666666666665"/>
    <s v="42"/>
    <n v="4"/>
    <s v="10"/>
    <x v="6"/>
    <n v="42657"/>
    <n v="0.44166666666666665"/>
    <s v="double circuit pole burnt broken need to replace both crossarms straight through constrution pole #110221680 see attached pictures"/>
    <s v="     "/>
    <m/>
    <m/>
    <s v="N"/>
    <x v="0"/>
    <s v="1559215"/>
    <m/>
    <m/>
    <m/>
    <m/>
    <m/>
    <s v="     "/>
    <x v="1"/>
    <s v="PG&amp;E"/>
    <m/>
    <s v="Vegetation"/>
    <m/>
    <s v="D"/>
    <m/>
    <s v="0.26-9.99"/>
    <s v="Square Feet: ; Acreage: "/>
    <s v="Equipment - PG&amp;E"/>
    <s v="34.h. Crossarm damage or failure"/>
    <s v="Equipment - PG&amp;E"/>
    <s v="All types of equipment / facility failure"/>
    <s v="Crossarm"/>
    <s v="Crossarm"/>
    <m/>
    <m/>
    <m/>
    <m/>
    <s v="Overhead"/>
    <x v="1"/>
    <s v="Conductor"/>
    <m/>
    <s v="100902265"/>
    <s v="     "/>
    <s v="Non-HFTD"/>
    <x v="0"/>
    <m/>
    <m/>
    <n v="37.7438"/>
    <n v="-121.934"/>
    <s v="Contra Costa"/>
    <s v="SAN-RAMON-2111"/>
    <s v="14232111"/>
    <m/>
    <s v="N/A"/>
    <x v="0"/>
    <s v="Cal Fire"/>
    <s v="Urban"/>
    <m/>
    <m/>
    <s v="No"/>
    <m/>
    <m/>
    <m/>
    <m/>
    <m/>
    <m/>
    <m/>
    <s v="N"/>
    <s v="N"/>
    <m/>
    <m/>
    <s v="     "/>
    <m/>
    <m/>
    <m/>
    <m/>
    <m/>
    <m/>
    <m/>
    <m/>
    <m/>
    <m/>
    <m/>
    <m/>
    <m/>
    <m/>
    <m/>
    <m/>
    <m/>
    <m/>
    <m/>
  </r>
  <r>
    <s v="MIA20166232"/>
    <s v="     "/>
    <n v="42657"/>
    <s v="10/14"/>
    <x v="1"/>
    <n v="0.6928009259259259"/>
    <s v="42"/>
    <n v="4"/>
    <s v="10"/>
    <x v="6"/>
    <n v="42657"/>
    <n v="0.69236111111111109"/>
    <s v="L7SF: 901 CADILLAC CT / IRO 721 HEATH ST in Milpitas; MATCH WITH OIS# 1560163. NEED CREW TO REPLACE BROKEN SEC XARM IRO DUE TO POLE FIRE"/>
    <s v="     "/>
    <s v="FAS"/>
    <n v="44253"/>
    <s v="Y"/>
    <x v="0"/>
    <s v="7775069"/>
    <s v="N/A"/>
    <m/>
    <s v="T003791522"/>
    <n v="112047624"/>
    <m/>
    <s v="     "/>
    <x v="0"/>
    <s v="PG&amp;E"/>
    <m/>
    <m/>
    <m/>
    <s v="D"/>
    <m/>
    <s v="Structure-PG&amp;E only"/>
    <m/>
    <s v="Equipment - PG&amp;E"/>
    <s v="34.h. Crossarm damage or failure"/>
    <s v="Equipment - PG&amp;E"/>
    <s v="All types of equipment / facility failure"/>
    <s v="Crossarm failure"/>
    <s v="Other"/>
    <m/>
    <m/>
    <m/>
    <s v="Yes"/>
    <s v="Overhead"/>
    <x v="0"/>
    <m/>
    <m/>
    <s v="100559929"/>
    <s v="     "/>
    <s v="Non-HFTD"/>
    <x v="0"/>
    <m/>
    <m/>
    <n v="37.440199999999997"/>
    <n v="-121.92"/>
    <s v="Santa Clara"/>
    <s v="DIXON-LANDING-2102"/>
    <s v="14722102"/>
    <n v="21000"/>
    <m/>
    <x v="0"/>
    <s v="Alameda FD"/>
    <s v="Urban"/>
    <m/>
    <m/>
    <s v="No"/>
    <m/>
    <m/>
    <m/>
    <m/>
    <m/>
    <m/>
    <m/>
    <s v="N"/>
    <s v="N"/>
    <m/>
    <m/>
    <s v="     "/>
    <m/>
    <m/>
    <m/>
    <m/>
    <m/>
    <m/>
    <m/>
    <m/>
    <m/>
    <m/>
    <m/>
    <m/>
    <m/>
    <m/>
    <m/>
    <m/>
    <m/>
    <m/>
    <m/>
  </r>
  <r>
    <s v="MIA201610152"/>
    <s v="     "/>
    <n v="42657"/>
    <s v="10/14"/>
    <x v="1"/>
    <n v="0.55141203703703701"/>
    <s v="42"/>
    <n v="4"/>
    <s v="10"/>
    <x v="6"/>
    <n v="42657"/>
    <n v="0.55138888888888893"/>
    <s v="L7SF: 6100 HWY 128 (end of wragg cnyn rd at campground store) in Napa; bird nest on pole caught pole and arms on fire"/>
    <s v="     "/>
    <s v="FAS"/>
    <n v="44250"/>
    <s v="Y"/>
    <x v="0"/>
    <s v="1558983"/>
    <s v="N/A"/>
    <m/>
    <s v="T003791072"/>
    <n v="112047129"/>
    <m/>
    <s v="     "/>
    <x v="0"/>
    <s v="PG&amp;E"/>
    <m/>
    <m/>
    <m/>
    <s v="D"/>
    <m/>
    <s v="Structure-PG&amp;E only"/>
    <m/>
    <s v="Contact - Animal - Nest"/>
    <s v="33.e. Other contact from object"/>
    <s v="Contact - Nest"/>
    <s v="Contact from object"/>
    <s v="Contact - Nest"/>
    <m/>
    <s v="Contact - Nest"/>
    <s v="Pole"/>
    <m/>
    <s v="Yes"/>
    <s v="Overhead"/>
    <x v="0"/>
    <m/>
    <m/>
    <s v="102291678"/>
    <s v="     "/>
    <s v="Non-HFTD"/>
    <x v="0"/>
    <n v="175"/>
    <m/>
    <n v="38.4833"/>
    <n v="-122.15900000000001"/>
    <s v="Napa"/>
    <s v="MONTICELLO-1101"/>
    <m/>
    <n v="11000"/>
    <m/>
    <x v="0"/>
    <m/>
    <s v="Highly Rural"/>
    <m/>
    <m/>
    <s v="No"/>
    <m/>
    <m/>
    <m/>
    <m/>
    <m/>
    <m/>
    <m/>
    <s v="N"/>
    <s v="N"/>
    <m/>
    <m/>
    <s v="     "/>
    <m/>
    <m/>
    <m/>
    <m/>
    <m/>
    <m/>
    <m/>
    <m/>
    <m/>
    <m/>
    <m/>
    <m/>
    <m/>
    <m/>
    <m/>
    <m/>
    <m/>
    <m/>
    <m/>
  </r>
  <r>
    <s v="20160344"/>
    <s v="     "/>
    <n v="42657"/>
    <s v="10/14"/>
    <x v="1"/>
    <n v="0.43333333333333335"/>
    <s v="42"/>
    <n v="4"/>
    <s v="10"/>
    <x v="6"/>
    <n v="42657"/>
    <n v="0.43333333333333335"/>
    <s v="POLE FIRE CREW NOTIFIED TO REPLACE POLE"/>
    <s v="     "/>
    <m/>
    <m/>
    <s v="N"/>
    <x v="0"/>
    <s v="1559094"/>
    <s v="16-0072155"/>
    <m/>
    <m/>
    <m/>
    <m/>
    <s v="     "/>
    <x v="1"/>
    <s v="PG&amp;E"/>
    <m/>
    <s v="Vegetation"/>
    <m/>
    <s v="D"/>
    <m/>
    <s v="&lt;0.25"/>
    <s v="Square Feet: ; Acreage: "/>
    <s v="Equipment - PG&amp;E"/>
    <s v="34.o. Other"/>
    <s v="Equipment - PG&amp;E"/>
    <s v="All types of equipment / facility failure"/>
    <m/>
    <m/>
    <m/>
    <m/>
    <s v="Line to Ground"/>
    <m/>
    <s v="Overhead"/>
    <x v="3"/>
    <s v="Other"/>
    <m/>
    <s v="100902256"/>
    <s v="     "/>
    <s v="Non-HFTD"/>
    <x v="0"/>
    <m/>
    <m/>
    <n v="37.744900000000001"/>
    <n v="-121.937"/>
    <s v="Contra Costa"/>
    <s v="SAN-RAMON-2119"/>
    <s v="14232101"/>
    <n v="21000"/>
    <s v="N/A"/>
    <x v="0"/>
    <s v="Contra Costa County FD"/>
    <s v="Urban"/>
    <m/>
    <m/>
    <s v="No"/>
    <m/>
    <m/>
    <m/>
    <m/>
    <m/>
    <m/>
    <m/>
    <s v="N"/>
    <s v="N"/>
    <m/>
    <m/>
    <s v="     "/>
    <m/>
    <m/>
    <m/>
    <m/>
    <m/>
    <m/>
    <m/>
    <m/>
    <m/>
    <m/>
    <m/>
    <m/>
    <m/>
    <m/>
    <m/>
    <m/>
    <m/>
    <m/>
    <m/>
  </r>
  <r>
    <s v="MIA20160131"/>
    <s v="     "/>
    <n v="42657"/>
    <s v="10/14"/>
    <x v="1"/>
    <n v="0.22843749999999999"/>
    <s v="42"/>
    <n v="4"/>
    <s v="10"/>
    <x v="6"/>
    <n v="42657"/>
    <n v="0.22777777777777777"/>
    <s v="L7SF: 500 AMADOR ST in San Francisco; burnt pole from pole fire"/>
    <s v="     "/>
    <s v="FAS"/>
    <n v="44250"/>
    <s v="Y"/>
    <x v="0"/>
    <s v="1558249"/>
    <s v="N/A"/>
    <m/>
    <s v="T003789733"/>
    <n v="112044987"/>
    <m/>
    <s v="     "/>
    <x v="0"/>
    <s v="PG&amp;E"/>
    <m/>
    <m/>
    <m/>
    <s v="D"/>
    <m/>
    <s v="Structure-PG&amp;E only"/>
    <m/>
    <s v="Contamination"/>
    <s v="36.a. Contamination"/>
    <s v="Equipment - PG&amp;E"/>
    <s v="Other"/>
    <s v="Contamination"/>
    <m/>
    <m/>
    <m/>
    <m/>
    <s v="Yes"/>
    <s v="Overhead"/>
    <x v="0"/>
    <m/>
    <m/>
    <s v="Pole ID:101822274"/>
    <s v="     "/>
    <s v="Non-HFTD"/>
    <x v="0"/>
    <m/>
    <m/>
    <n v="37.745699999999999"/>
    <n v="-122.38200000000001"/>
    <s v="San Francisco"/>
    <s v="HUNTERS-POINT-(P)-1106"/>
    <m/>
    <n v="11000"/>
    <m/>
    <x v="0"/>
    <s v="San Francisco FD"/>
    <s v="Rural"/>
    <m/>
    <m/>
    <s v="No"/>
    <m/>
    <m/>
    <m/>
    <m/>
    <m/>
    <m/>
    <m/>
    <s v="N"/>
    <s v="N"/>
    <m/>
    <m/>
    <s v="     "/>
    <m/>
    <m/>
    <m/>
    <m/>
    <m/>
    <m/>
    <m/>
    <m/>
    <m/>
    <m/>
    <m/>
    <m/>
    <m/>
    <m/>
    <m/>
    <m/>
    <m/>
    <m/>
    <m/>
  </r>
  <r>
    <s v="MIA20160658"/>
    <s v="     "/>
    <n v="42657"/>
    <s v="10/14"/>
    <x v="1"/>
    <n v="0.38322916666666668"/>
    <s v="42"/>
    <n v="4"/>
    <s v="10"/>
    <x v="6"/>
    <n v="42657"/>
    <n v="0.38263888888888886"/>
    <s v="KRJ7- likely due to tracking. L7SF: 1235 NOE ST in San Francisco; POLE TOP &amp; X-ARM FIRE; cause not listed"/>
    <s v="     "/>
    <s v="FAS"/>
    <n v="44257"/>
    <s v="Y"/>
    <x v="0"/>
    <s v="1558826"/>
    <s v="N/A"/>
    <m/>
    <s v="T003790253"/>
    <n v="112046803"/>
    <m/>
    <s v="     "/>
    <x v="0"/>
    <s v="PG&amp;E"/>
    <m/>
    <m/>
    <m/>
    <s v="D"/>
    <m/>
    <s v="Structure-PG&amp;E only"/>
    <m/>
    <s v="Contamination"/>
    <s v="36.a. Contamination"/>
    <s v="Equipment - PG&amp;E"/>
    <s v="Other"/>
    <s v="Contamination"/>
    <m/>
    <m/>
    <m/>
    <m/>
    <s v="Yes"/>
    <s v="Overhead"/>
    <x v="0"/>
    <m/>
    <m/>
    <s v="101827236"/>
    <s v="     "/>
    <s v="Non-HFTD"/>
    <x v="0"/>
    <m/>
    <m/>
    <n v="37.748600000000003"/>
    <n v="-122.431"/>
    <s v="San Francisco"/>
    <s v="POTRERO-PP-(A)-1117"/>
    <m/>
    <n v="11000"/>
    <m/>
    <x v="0"/>
    <s v="San Francisco FD"/>
    <s v="Urban"/>
    <m/>
    <m/>
    <s v="No"/>
    <m/>
    <m/>
    <m/>
    <m/>
    <m/>
    <m/>
    <m/>
    <s v="N"/>
    <s v="N"/>
    <m/>
    <m/>
    <s v="     "/>
    <m/>
    <m/>
    <m/>
    <m/>
    <m/>
    <m/>
    <m/>
    <m/>
    <m/>
    <m/>
    <m/>
    <m/>
    <m/>
    <m/>
    <m/>
    <m/>
    <m/>
    <m/>
    <m/>
  </r>
  <r>
    <s v="MIA201610578"/>
    <s v="     "/>
    <n v="42657"/>
    <s v="10/14"/>
    <x v="1"/>
    <n v="0.32849537037037035"/>
    <s v="42"/>
    <n v="4"/>
    <s v="10"/>
    <x v="6"/>
    <m/>
    <m/>
    <s v="KRJ7- Pole fire on crossarm, potentially due to tracking or broken tie wire. Unable to locate EC tag, so coordinates are near suspect pole"/>
    <s v="     "/>
    <s v="FAS"/>
    <n v="44251"/>
    <s v="Y"/>
    <x v="0"/>
    <s v="1558514"/>
    <s v="16-0071994"/>
    <m/>
    <s v="2516178766, T003790176"/>
    <m/>
    <m/>
    <s v="     "/>
    <x v="0"/>
    <s v="PG&amp;E"/>
    <m/>
    <m/>
    <m/>
    <s v="D"/>
    <m/>
    <s v="Structure-PG&amp;E only"/>
    <m/>
    <s v="Equipment - PG&amp;E"/>
    <s v="34.h. Crossarm damage or failure"/>
    <s v="Equipment - PG&amp;E"/>
    <s v="All types of equipment / facility failure"/>
    <s v="Crossarm failure"/>
    <s v="Crossarm"/>
    <m/>
    <m/>
    <s v="None"/>
    <s v="Yes"/>
    <s v="Overhead"/>
    <x v="0"/>
    <m/>
    <m/>
    <s v="Pole ID:101356724"/>
    <s v="     "/>
    <s v="Non-HFTD"/>
    <x v="0"/>
    <m/>
    <m/>
    <n v="37.768999999999998"/>
    <n v="-122.205"/>
    <s v="Alameda"/>
    <s v="OAKLAND-J-1117"/>
    <m/>
    <n v="11000"/>
    <s v="OAKLAND J 1117CR190"/>
    <x v="0"/>
    <s v="City of Oakland FD"/>
    <s v="Urban"/>
    <m/>
    <m/>
    <s v="No"/>
    <m/>
    <m/>
    <m/>
    <m/>
    <m/>
    <m/>
    <m/>
    <s v="N"/>
    <s v="N"/>
    <m/>
    <m/>
    <s v="     "/>
    <m/>
    <m/>
    <m/>
    <m/>
    <m/>
    <m/>
    <m/>
    <m/>
    <m/>
    <m/>
    <m/>
    <m/>
    <m/>
    <m/>
    <m/>
    <m/>
    <m/>
    <m/>
    <m/>
  </r>
  <r>
    <s v="MIA201610163"/>
    <s v="     "/>
    <n v="42657"/>
    <s v="10/14"/>
    <x v="1"/>
    <n v="0.3198611111111111"/>
    <s v="42"/>
    <n v="4"/>
    <s v="10"/>
    <x v="6"/>
    <n v="42657"/>
    <n v="0.31944444444444442"/>
    <s v="PGE Attributed, Equipment Failure/Involved, Fire, pole"/>
    <s v="     "/>
    <s v="FAS"/>
    <n v="44249"/>
    <s v="Y"/>
    <x v="0"/>
    <s v="1558181"/>
    <s v="16-0071864"/>
    <m/>
    <s v="T003789975"/>
    <m/>
    <m/>
    <s v="     "/>
    <x v="0"/>
    <s v="PG&amp;E"/>
    <m/>
    <m/>
    <m/>
    <s v="D"/>
    <m/>
    <s v="Structure-PG&amp;E only"/>
    <m/>
    <s v="Equipment - PG&amp;E"/>
    <s v="34.o. Other"/>
    <s v="Equipment - PG&amp;E"/>
    <s v="All types of equipment / facility failure"/>
    <s v="Contamination"/>
    <s v="Insulator"/>
    <m/>
    <m/>
    <s v="Line to Ground"/>
    <s v="Yes"/>
    <s v="Overhead"/>
    <x v="0"/>
    <m/>
    <m/>
    <s v="14261101"/>
    <s v="     "/>
    <s v="Non-HFTD"/>
    <x v="0"/>
    <m/>
    <m/>
    <n v="37.995899999999999"/>
    <n v="-122.327"/>
    <s v="Contra Costa"/>
    <s v="POINT-PINOLE-1101"/>
    <s v="14261101"/>
    <n v="11000"/>
    <s v="N/A"/>
    <x v="0"/>
    <s v="None"/>
    <s v="Urban"/>
    <m/>
    <m/>
    <s v="No"/>
    <m/>
    <m/>
    <m/>
    <m/>
    <m/>
    <m/>
    <m/>
    <s v="N"/>
    <s v="N"/>
    <m/>
    <m/>
    <s v="     "/>
    <m/>
    <m/>
    <m/>
    <m/>
    <m/>
    <m/>
    <m/>
    <m/>
    <m/>
    <m/>
    <m/>
    <m/>
    <m/>
    <m/>
    <m/>
    <m/>
    <m/>
    <m/>
    <m/>
  </r>
  <r>
    <s v="20170440"/>
    <s v="     "/>
    <n v="43022"/>
    <s v="10/14"/>
    <x v="1"/>
    <n v="0.61319444444444449"/>
    <s v="41"/>
    <n v="4"/>
    <s v="10"/>
    <x v="0"/>
    <n v="43022"/>
    <n v="0.58472222222222225"/>
    <s v="WORK LOCATION AT METER # 1009920019"/>
    <s v="     "/>
    <m/>
    <m/>
    <s v="N"/>
    <x v="0"/>
    <s v="1900860"/>
    <s v="17-0087411"/>
    <m/>
    <m/>
    <m/>
    <m/>
    <s v="     "/>
    <x v="1"/>
    <s v="PG&amp;E"/>
    <m/>
    <s v="Vegetation"/>
    <m/>
    <s v="D"/>
    <m/>
    <s v="&lt;0.25"/>
    <s v="Square Feet: ; Acreage: "/>
    <s v="Equipment - PG&amp;E"/>
    <s v="34.f. Pole damage or failure"/>
    <s v="Equipment - PG&amp;E"/>
    <s v="All types of equipment / facility failure"/>
    <s v="Pole"/>
    <s v="Pole"/>
    <m/>
    <m/>
    <s v="Line to Line"/>
    <s v="None"/>
    <s v="Overhead"/>
    <x v="3"/>
    <s v="Fuse"/>
    <m/>
    <s v="101539953"/>
    <s v="     "/>
    <s v="Non-HFTD"/>
    <x v="0"/>
    <m/>
    <m/>
    <n v="40.112200000000001"/>
    <n v="-122.17400000000001"/>
    <s v="Tehama"/>
    <s v="GERBER-1102"/>
    <s v="103391102"/>
    <n v="12000"/>
    <s v="GERBER 110246628"/>
    <x v="0"/>
    <s v="N.A."/>
    <s v="Agriculture"/>
    <m/>
    <m/>
    <s v="No"/>
    <m/>
    <m/>
    <m/>
    <m/>
    <m/>
    <m/>
    <m/>
    <s v="N"/>
    <s v="Y"/>
    <s v="201710140600"/>
    <s v="201710150300"/>
    <s v="     "/>
    <m/>
    <m/>
    <m/>
    <m/>
    <m/>
    <m/>
    <m/>
    <m/>
    <m/>
    <m/>
    <m/>
    <m/>
    <m/>
    <m/>
    <m/>
    <m/>
    <m/>
    <m/>
    <m/>
  </r>
  <r>
    <s v="20170439"/>
    <s v="     "/>
    <n v="43022"/>
    <s v="10/14"/>
    <x v="1"/>
    <n v="0.35902777777777778"/>
    <s v="41"/>
    <n v="4"/>
    <s v="10"/>
    <x v="0"/>
    <n v="43022"/>
    <n v="0.35902777777777778"/>
    <s v="THREE POT BANK IRO 2025 N\G &amp; PRIM WIRE 4 ASSR DOWN LOG17-87303"/>
    <s v="     "/>
    <m/>
    <m/>
    <s v="N"/>
    <x v="0"/>
    <s v="1900601"/>
    <s v="17-0087303"/>
    <m/>
    <m/>
    <m/>
    <m/>
    <s v="     "/>
    <x v="1"/>
    <s v="PG&amp;E"/>
    <m/>
    <s v="Building"/>
    <m/>
    <s v="D"/>
    <m/>
    <s v="Structure-only"/>
    <s v="Square Feet: ; Acreage: "/>
    <s v="Equipment - PG&amp;E"/>
    <s v="34.n. Transformer damage or failure"/>
    <s v="Equipment - PG&amp;E"/>
    <s v="All types of equipment / facility failure"/>
    <s v="Transformer"/>
    <s v="Transformer"/>
    <m/>
    <m/>
    <s v="Line to Ground"/>
    <s v="PACIFIC BELL"/>
    <s v="Overhead"/>
    <x v="3"/>
    <s v="Transformer"/>
    <m/>
    <s v="100513237"/>
    <s v="     "/>
    <s v="Non-HFTD"/>
    <x v="0"/>
    <m/>
    <m/>
    <n v="37.394399999999997"/>
    <n v="-122.092"/>
    <s v="Santa Clara"/>
    <s v="MOUNTAIN-VIEW-1105"/>
    <s v="82031105"/>
    <n v="12000"/>
    <s v="MOUNTAIN VIEW 110560110"/>
    <x v="0"/>
    <s v="Unknown"/>
    <s v="Urban"/>
    <m/>
    <m/>
    <s v="No"/>
    <m/>
    <m/>
    <m/>
    <m/>
    <m/>
    <m/>
    <m/>
    <s v="N"/>
    <s v="N"/>
    <m/>
    <m/>
    <s v="     "/>
    <m/>
    <m/>
    <m/>
    <m/>
    <m/>
    <m/>
    <m/>
    <m/>
    <m/>
    <m/>
    <m/>
    <m/>
    <m/>
    <m/>
    <m/>
    <m/>
    <m/>
    <m/>
    <m/>
  </r>
  <r>
    <s v="20191242"/>
    <s v="     "/>
    <n v="43752"/>
    <s v="10/14"/>
    <x v="1"/>
    <m/>
    <s v="42"/>
    <n v="4"/>
    <s v="10"/>
    <x v="3"/>
    <n v="43752"/>
    <n v="0.1388888888888889"/>
    <s v="avian contact, wire down; Mike Best Comments: Bird contact, wires down"/>
    <s v="     "/>
    <s v="FAS"/>
    <m/>
    <s v="N"/>
    <x v="0"/>
    <s v="655780"/>
    <s v="19-0111012"/>
    <m/>
    <s v="T004777849"/>
    <n v="117994339"/>
    <m/>
    <s v="     "/>
    <x v="1"/>
    <s v="PG&amp;E"/>
    <m/>
    <m/>
    <m/>
    <s v="D"/>
    <m/>
    <s v="&lt;0.25"/>
    <m/>
    <s v="Contact - Animal - Bird"/>
    <s v="33.b. Animal contact"/>
    <s v="Contact - Bird"/>
    <s v="Contact from object"/>
    <s v="Contact - Animal"/>
    <m/>
    <s v="Contact - Animal"/>
    <s v="Conductor - Primary"/>
    <s v="Line to Ground"/>
    <m/>
    <s v="Overhead"/>
    <x v="3"/>
    <s v="Conductor - Primary"/>
    <m/>
    <s v="5Tr1014190320"/>
    <s v="     "/>
    <s v="Non-HFTD"/>
    <x v="0"/>
    <m/>
    <m/>
    <n v="37.288600000000002"/>
    <n v="-120.261"/>
    <s v="MERCED"/>
    <s v="WILSON-1103"/>
    <m/>
    <m/>
    <s v="WILSON 11039080"/>
    <x v="0"/>
    <m/>
    <s v="Agriculture"/>
    <m/>
    <m/>
    <s v="No"/>
    <m/>
    <m/>
    <m/>
    <m/>
    <m/>
    <m/>
    <m/>
    <s v="N"/>
    <s v="N"/>
    <m/>
    <m/>
    <s v="     "/>
    <m/>
    <m/>
    <m/>
    <m/>
    <m/>
    <m/>
    <m/>
    <m/>
    <m/>
    <m/>
    <m/>
    <m/>
    <m/>
    <m/>
    <m/>
    <m/>
    <m/>
    <m/>
    <m/>
  </r>
  <r>
    <s v="20191244"/>
    <s v="     "/>
    <n v="43752"/>
    <s v="10/14"/>
    <x v="1"/>
    <m/>
    <s v="42"/>
    <n v="4"/>
    <s v="10"/>
    <x v="3"/>
    <m/>
    <m/>
    <s v="duplicate of index # 1226"/>
    <s v="     "/>
    <s v="EIR"/>
    <m/>
    <s v="N"/>
    <x v="1"/>
    <m/>
    <m/>
    <s v="INT-12764"/>
    <m/>
    <n v="0"/>
    <s v="EI191010A"/>
    <s v="     "/>
    <x v="0"/>
    <s v="PG&amp;E"/>
    <m/>
    <m/>
    <m/>
    <s v="T"/>
    <m/>
    <s v="Unknown"/>
    <m/>
    <s v="Unknown"/>
    <s v="40.a. Unknown"/>
    <s v="Unknown"/>
    <m/>
    <m/>
    <m/>
    <m/>
    <m/>
    <m/>
    <m/>
    <m/>
    <x v="0"/>
    <m/>
    <m/>
    <s v=""/>
    <s v="     "/>
    <s v="Non-HFTD"/>
    <x v="0"/>
    <m/>
    <m/>
    <n v="37.6751"/>
    <n v="-122.408"/>
    <s v=""/>
    <m/>
    <m/>
    <m/>
    <m/>
    <x v="0"/>
    <m/>
    <m/>
    <m/>
    <m/>
    <s v="No"/>
    <m/>
    <m/>
    <m/>
    <m/>
    <m/>
    <m/>
    <m/>
    <s v="N"/>
    <s v="N"/>
    <m/>
    <m/>
    <s v="     "/>
    <m/>
    <m/>
    <m/>
    <m/>
    <m/>
    <m/>
    <m/>
    <m/>
    <m/>
    <m/>
    <m/>
    <m/>
    <m/>
    <m/>
    <m/>
    <m/>
    <m/>
    <m/>
    <m/>
  </r>
  <r>
    <s v="20201375"/>
    <s v="     "/>
    <n v="44118"/>
    <s v="10/14"/>
    <x v="1"/>
    <n v="0.80694444444444446"/>
    <s v="42"/>
    <n v="4"/>
    <s v="10"/>
    <x v="4"/>
    <n v="44118"/>
    <n v="0.83333333333333337"/>
    <s v="On October 14, 2020 at 1922 hours, a PG&amp;E Troubleman was dispatched to the Del Mar 2106 12kV Distribution Circuit on Sierra College Boulevard, Rocklin in response to a car pole accident. Initial analysis indicates third-party vehicle contact caused the ignition. A vehicle made contact to a pad mount transformer in addition to damaging a pole. The ensuing fire was 3 meters - 0.25 acres in size and the fire was suppressed by Rocklin Fire Department. PG&amp;E Crew replaced pad mount transformer and replaced a pole on October 15, 2020."/>
    <s v="     "/>
    <s v="FAS"/>
    <m/>
    <s v="N"/>
    <x v="0"/>
    <m/>
    <s v="20-0108907"/>
    <m/>
    <s v="T005095053"/>
    <m/>
    <m/>
    <s v="     "/>
    <x v="1"/>
    <s v="PG&amp;E"/>
    <m/>
    <s v="Vegetation"/>
    <m/>
    <s v="D"/>
    <s v="D"/>
    <s v="&lt;0.25"/>
    <m/>
    <s v="Contact - 3rd Party"/>
    <s v="33.d. Vehicle contact"/>
    <s v="Contact - 3rd Party"/>
    <s v="Contact from object"/>
    <s v="Contact - Vehicle"/>
    <m/>
    <s v="Contact - Vehicle"/>
    <s v="Pole"/>
    <s v="Force Out"/>
    <m/>
    <s v="Overhead"/>
    <x v="3"/>
    <s v="Pole"/>
    <s v="Tranformer, UG Conductor, Elbow, Pole, Crossarm, Insulators, Connector, Hardware/Framing, Cutout, Lightning Arrester, Molding, Guy, Anchor"/>
    <s v="Pole ID: 100058463"/>
    <s v="     "/>
    <s v="Non-HFTD"/>
    <x v="0"/>
    <m/>
    <m/>
    <n v="38.807299999999998"/>
    <n v="-121.205"/>
    <s v="Placer"/>
    <s v="DEL-MAR-2106"/>
    <m/>
    <n v="12000"/>
    <m/>
    <x v="0"/>
    <s v="Rocklin FD"/>
    <s v="Urban"/>
    <m/>
    <m/>
    <s v="No"/>
    <m/>
    <m/>
    <m/>
    <m/>
    <m/>
    <m/>
    <m/>
    <s v="N"/>
    <s v="Y"/>
    <s v="202010141200"/>
    <s v="202010180100"/>
    <s v="     "/>
    <m/>
    <m/>
    <m/>
    <m/>
    <m/>
    <m/>
    <m/>
    <m/>
    <m/>
    <m/>
    <m/>
    <m/>
    <m/>
    <m/>
    <m/>
    <m/>
    <m/>
    <m/>
    <m/>
  </r>
  <r>
    <s v="20201374"/>
    <s v="     "/>
    <n v="44118"/>
    <s v="10/14"/>
    <x v="1"/>
    <n v="0.78125"/>
    <s v="42"/>
    <n v="4"/>
    <s v="10"/>
    <x v="4"/>
    <n v="44118"/>
    <m/>
    <s v="On October 12, 2020 at 16:07 hours, a PG&amp;E Trouble man was dispatched to the Distribution Circuit  Butte 1107 at address 10508 Fimple Road in the city of Chico in response to outage 1117720. Initial analysis indicates a large oak tree branch fell into the primary overhead lines taking down 2 spans/NE/FUCO 5489 and taking down 1 phase 4 acsr, along with several PG&amp;E structures including a green house, pump house, and shed resulting in an ignition 3/4 acres in size. Cal Fire extinguished the fire. PG&amp;E M&amp;C crews were dispatched to make repairs to SAP ID's  100357498, 103708434, 100357495 and 100357497 on Electric Correctives 119907558 &amp; 119907385. Crew repaired TX, Conductor, and Pole on 10/15/2020. All customers were restored to power"/>
    <s v="     "/>
    <s v="FAS"/>
    <m/>
    <s v="N"/>
    <x v="0"/>
    <s v="1117720"/>
    <s v="20-0108897"/>
    <m/>
    <s v="T005095026"/>
    <n v="119907558"/>
    <m/>
    <s v="     "/>
    <x v="1"/>
    <s v="PG&amp;E"/>
    <m/>
    <s v="Vegetation"/>
    <m/>
    <s v="D"/>
    <s v="D"/>
    <s v="0.26-9.99"/>
    <s v="3/4 acre"/>
    <s v="Vegetation"/>
    <s v="33.a. Veg. contact"/>
    <s v="Vegetation"/>
    <s v="Contact from object"/>
    <s v="Contact - Vegetation"/>
    <m/>
    <s v="Contact - Vegetation"/>
    <s v="Conductor - Primary"/>
    <s v="Line to Ground"/>
    <m/>
    <s v="Overhead"/>
    <x v="3"/>
    <s v="Conductor - Primary"/>
    <m/>
    <s v="103081107"/>
    <s v="     "/>
    <s v="Non-HFTD"/>
    <x v="0"/>
    <m/>
    <m/>
    <n v="39.677300000000002"/>
    <n v="-121.84399999999999"/>
    <s v="Butte"/>
    <s v="BUTTE-1107"/>
    <m/>
    <n v="12000"/>
    <m/>
    <x v="0"/>
    <s v="Cal Fire"/>
    <s v="Agriculture"/>
    <m/>
    <m/>
    <s v="No"/>
    <m/>
    <m/>
    <m/>
    <m/>
    <m/>
    <m/>
    <m/>
    <s v="N"/>
    <s v="Y"/>
    <s v="202010141200"/>
    <s v="202010180100"/>
    <s v="     "/>
    <s v="39.67733400"/>
    <s v="-121.84410600"/>
    <s v="Oct 15 2020 12:00AM"/>
    <s v="BranchFail"/>
    <s v="Tree is an older valley oak with rot showing at old limb failures. Tree had visible rot at breakage, but the exterior looked normal. Downed limb took out 1/3 phases. Caused a fire that burned over an acre and two sheds. Closed SKE2/ACRT/CUF"/>
    <s v="OAKV"/>
    <s v="55"/>
    <s v="45"/>
    <s v="17"/>
    <s v="None"/>
    <s v="Slight"/>
    <s v="N"/>
    <s v="1"/>
    <m/>
    <s v="Valley"/>
    <s v="D"/>
    <s v="CrossArm"/>
    <s v="BareWire"/>
    <s v="1"/>
  </r>
  <r>
    <s v="SAP20201920"/>
    <s v="     "/>
    <n v="44118"/>
    <s v="10/14"/>
    <x v="1"/>
    <m/>
    <s v="42"/>
    <n v="4"/>
    <s v="10"/>
    <x v="4"/>
    <n v="44116"/>
    <m/>
    <s v="2800 E 7th St in Oakland; wires on fire/pole fire; burned crossarm; transformer failure"/>
    <s v="     "/>
    <s v="SAP"/>
    <n v="44580"/>
    <s v="Y"/>
    <x v="0"/>
    <s v="1116214"/>
    <s v="N/A"/>
    <m/>
    <s v="T005093307"/>
    <n v="119894065"/>
    <m/>
    <s v="     "/>
    <x v="0"/>
    <s v="PG&amp;E"/>
    <m/>
    <m/>
    <m/>
    <s v="D"/>
    <m/>
    <s v="Structure-PG&amp;E only"/>
    <m/>
    <s v="Equipment - PG&amp;E"/>
    <s v="34.n. Transformer damage or failure"/>
    <s v="Equipment - PG&amp;E"/>
    <s v="Transformer failure"/>
    <s v="Transformer failure"/>
    <s v="Crossarm"/>
    <m/>
    <m/>
    <m/>
    <s v="Yes"/>
    <s v="Overhead"/>
    <x v="0"/>
    <s v="Crossarm"/>
    <m/>
    <s v="103757919"/>
    <s v="     "/>
    <s v="Non-HFTD"/>
    <x v="0"/>
    <m/>
    <m/>
    <n v="37.775100000000002"/>
    <n v="-122.235"/>
    <s v="Alameda"/>
    <s v="OAKLAND-J-1112"/>
    <m/>
    <m/>
    <m/>
    <x v="0"/>
    <s v="Oakland FD"/>
    <m/>
    <m/>
    <m/>
    <s v="No"/>
    <m/>
    <m/>
    <m/>
    <m/>
    <m/>
    <m/>
    <m/>
    <s v="N"/>
    <s v="N"/>
    <m/>
    <m/>
    <s v="     "/>
    <m/>
    <m/>
    <m/>
    <m/>
    <m/>
    <m/>
    <m/>
    <m/>
    <m/>
    <m/>
    <m/>
    <m/>
    <m/>
    <m/>
    <m/>
    <m/>
    <m/>
    <m/>
    <m/>
  </r>
  <r>
    <s v="MIA20142688"/>
    <s v="     "/>
    <n v="41927"/>
    <s v="10/15"/>
    <x v="1"/>
    <n v="0.23780092592592592"/>
    <s v="42"/>
    <n v="4"/>
    <s v="10"/>
    <x v="7"/>
    <n v="41927"/>
    <n v="0.23749999999999999"/>
    <s v="L7SF: 266 CORAL RD in Oakland; POLE FIRE 2 BLOCKS OVER SEXTES AND EMPIRE RD; cause not given; WAITING ON TMAN"/>
    <s v="     "/>
    <s v="FAS"/>
    <n v="44266"/>
    <s v="Y"/>
    <x v="0"/>
    <s v="1097527"/>
    <s v="N/A"/>
    <m/>
    <s v="T003218027"/>
    <m/>
    <m/>
    <s v="     "/>
    <x v="0"/>
    <s v="PG&amp;E"/>
    <m/>
    <m/>
    <m/>
    <s v="D"/>
    <m/>
    <s v="Structure-PG&amp;E only"/>
    <m/>
    <s v="Unknown"/>
    <s v="40.a. Unknown"/>
    <s v="Unknown"/>
    <s v="Other"/>
    <s v="Unknown"/>
    <m/>
    <m/>
    <m/>
    <m/>
    <s v="No"/>
    <s v="Overhead"/>
    <x v="0"/>
    <m/>
    <m/>
    <s v="101342212"/>
    <s v="     "/>
    <s v="Non-HFTD"/>
    <x v="0"/>
    <m/>
    <m/>
    <n v="37.733800000000002"/>
    <n v="-122.19199999999999"/>
    <s v="Alameda"/>
    <s v="EDES-1111"/>
    <s v="13681111"/>
    <n v="11000"/>
    <m/>
    <x v="0"/>
    <s v="Oakland FD"/>
    <s v="Rural"/>
    <m/>
    <m/>
    <s v="No"/>
    <m/>
    <m/>
    <m/>
    <m/>
    <m/>
    <m/>
    <m/>
    <s v="N"/>
    <s v="N"/>
    <m/>
    <m/>
    <s v="     "/>
    <m/>
    <m/>
    <m/>
    <m/>
    <m/>
    <m/>
    <m/>
    <m/>
    <m/>
    <m/>
    <m/>
    <m/>
    <m/>
    <m/>
    <m/>
    <m/>
    <m/>
    <m/>
    <m/>
  </r>
  <r>
    <s v="SAP201420152"/>
    <s v="     "/>
    <n v="41927"/>
    <s v="10/15"/>
    <x v="1"/>
    <m/>
    <s v="42"/>
    <n v="4"/>
    <s v="10"/>
    <x v="7"/>
    <n v="41925"/>
    <m/>
    <s v="pole fire; burnt crossarm; failed fuse 12739"/>
    <s v="     "/>
    <s v="SAP"/>
    <n v="44580"/>
    <s v="Y"/>
    <x v="0"/>
    <s v="1096619"/>
    <s v="14-0063326"/>
    <m/>
    <s v="T003216601"/>
    <n v="109568968"/>
    <m/>
    <s v="     "/>
    <x v="0"/>
    <s v="PG&amp;E"/>
    <m/>
    <m/>
    <m/>
    <s v="D"/>
    <m/>
    <s v="Structure-PG&amp;E only"/>
    <m/>
    <s v="Equipment - PG&amp;E"/>
    <s v="34.c. Fuse damage or failure"/>
    <s v="Equipment - PG&amp;E"/>
    <s v="Fuse failure - all"/>
    <s v="Fuse failure - all"/>
    <s v="Crossarm"/>
    <m/>
    <m/>
    <s v="None"/>
    <s v="Yes"/>
    <s v="Overhead"/>
    <x v="0"/>
    <s v="Crossarm"/>
    <m/>
    <s v="100321451"/>
    <s v="     "/>
    <s v="Non-HFTD"/>
    <x v="0"/>
    <m/>
    <m/>
    <n v="37.622300000000003"/>
    <n v="-122.432"/>
    <s v="San Mateo"/>
    <s v="SNEATH-LANE-1101"/>
    <m/>
    <m/>
    <s v="SNEATH LANE 11015311"/>
    <x v="0"/>
    <m/>
    <m/>
    <m/>
    <m/>
    <s v="No"/>
    <m/>
    <m/>
    <m/>
    <m/>
    <m/>
    <m/>
    <m/>
    <s v="N"/>
    <s v="N"/>
    <m/>
    <m/>
    <s v="     "/>
    <m/>
    <m/>
    <m/>
    <m/>
    <m/>
    <m/>
    <m/>
    <m/>
    <m/>
    <m/>
    <m/>
    <m/>
    <m/>
    <m/>
    <m/>
    <m/>
    <m/>
    <m/>
    <m/>
  </r>
  <r>
    <s v="SAP201420163"/>
    <s v="     "/>
    <n v="41927"/>
    <s v="10/15"/>
    <x v="1"/>
    <m/>
    <s v="42"/>
    <n v="4"/>
    <s v="10"/>
    <x v="7"/>
    <n v="41925"/>
    <m/>
    <s v="tree grew into line and started fire; started 10'x10' fire at base of tree"/>
    <s v="     "/>
    <s v="SAP"/>
    <n v="44580"/>
    <s v="Y"/>
    <x v="0"/>
    <m/>
    <s v="N/A"/>
    <m/>
    <s v="9328783713"/>
    <n v="109569727"/>
    <m/>
    <s v="     "/>
    <x v="1"/>
    <s v="PG&amp;E"/>
    <m/>
    <m/>
    <m/>
    <s v="D"/>
    <m/>
    <s v="&lt;0.25"/>
    <m/>
    <s v="Vegetation"/>
    <s v="33.a. Veg. contact"/>
    <s v="Vegetation"/>
    <s v="Veg. contact"/>
    <s v="Veg. contact"/>
    <m/>
    <s v="Veg. contact"/>
    <s v="Conductor - All"/>
    <m/>
    <s v="No"/>
    <s v="Overhead"/>
    <x v="0"/>
    <s v="Conductor - All"/>
    <m/>
    <s v="102120733"/>
    <s v="     "/>
    <s v="Non-HFTD"/>
    <x v="0"/>
    <m/>
    <m/>
    <n v="37.819400000000002"/>
    <n v="-121.16500000000001"/>
    <s v="San Joaquin"/>
    <s v="RIPON-1701"/>
    <m/>
    <m/>
    <m/>
    <x v="0"/>
    <m/>
    <m/>
    <m/>
    <m/>
    <s v="No"/>
    <m/>
    <m/>
    <m/>
    <m/>
    <m/>
    <m/>
    <m/>
    <s v="N"/>
    <s v="N"/>
    <m/>
    <m/>
    <s v="     "/>
    <m/>
    <m/>
    <m/>
    <m/>
    <m/>
    <m/>
    <m/>
    <m/>
    <m/>
    <m/>
    <m/>
    <m/>
    <m/>
    <m/>
    <m/>
    <m/>
    <m/>
    <m/>
    <m/>
  </r>
  <r>
    <s v="20150398"/>
    <s v="     "/>
    <n v="42292"/>
    <s v="10/15"/>
    <x v="1"/>
    <n v="0.78541666666666665"/>
    <s v="42"/>
    <n v="4"/>
    <s v="10"/>
    <x v="2"/>
    <n v="42292"/>
    <n v="0.78541666666666665"/>
    <s v="F4TGJR0 FOUND NG TRANSF CAUSED BY LIGHTNING AT 15706 S ELM AVE. MAR K PASQUA ONSITE FOR STRUCTURE FIRE AT THIS LOCATION. CUT TRANSF IN CLEAR CREW TO REPLACE TRANSF BUT TO LEAVE SERVICE DISCONNECTED UNTIL COUNTY INSPECTS PANEL BECAUSE OF STR"/>
    <s v="     "/>
    <m/>
    <m/>
    <s v="N"/>
    <x v="0"/>
    <s v="1322970"/>
    <s v="15-0070808"/>
    <m/>
    <m/>
    <m/>
    <m/>
    <s v="     "/>
    <x v="1"/>
    <s v="PG&amp;E"/>
    <m/>
    <s v="Building"/>
    <m/>
    <s v="D"/>
    <m/>
    <s v="Structure-only"/>
    <s v="Square Feet: ; Acreage: "/>
    <s v="Contact - Animal - Other"/>
    <s v="33.b. Animal contact"/>
    <s v="Contact - Animal"/>
    <s v="All types of equipment / facility failure"/>
    <s v="Contact - Animal"/>
    <m/>
    <s v="Contact - Animal"/>
    <s v="Conductor"/>
    <s v="Line to Ground"/>
    <s v="0"/>
    <s v="Overhead"/>
    <x v="3"/>
    <s v="Conductor"/>
    <m/>
    <s v="100803812"/>
    <s v="     "/>
    <s v="Non-HFTD"/>
    <x v="0"/>
    <m/>
    <m/>
    <n v="36.508200000000002"/>
    <n v="-119.791"/>
    <s v="Fresno"/>
    <s v="CAMDEN-1105"/>
    <s v="252301105"/>
    <n v="12000"/>
    <s v="CAMDEN 1105CB"/>
    <x v="0"/>
    <s v="FRESNO COUNTY"/>
    <s v="Agriculture"/>
    <m/>
    <m/>
    <s v="No"/>
    <m/>
    <m/>
    <m/>
    <m/>
    <m/>
    <m/>
    <m/>
    <s v="N"/>
    <s v="N"/>
    <m/>
    <m/>
    <s v="     "/>
    <m/>
    <m/>
    <m/>
    <m/>
    <m/>
    <m/>
    <m/>
    <m/>
    <m/>
    <m/>
    <m/>
    <m/>
    <m/>
    <m/>
    <m/>
    <m/>
    <m/>
    <m/>
    <m/>
  </r>
  <r>
    <s v="MIA20157971"/>
    <s v="     "/>
    <n v="42292"/>
    <s v="10/15"/>
    <x v="1"/>
    <n v="0.97124999999999995"/>
    <s v="42"/>
    <n v="4"/>
    <s v="10"/>
    <x v="2"/>
    <n v="42292"/>
    <n v="0.97083333333333333"/>
    <s v="POLE FIRE FRESNO CO FD ENRTE; FOUND BURNT ARM CREW TO REPLCE"/>
    <s v="     "/>
    <s v="FAS"/>
    <n v="44258"/>
    <s v="Y"/>
    <x v="0"/>
    <s v="1323081"/>
    <s v="N/A"/>
    <m/>
    <s v="T003509249"/>
    <n v="110732788"/>
    <m/>
    <s v="     "/>
    <x v="0"/>
    <s v="PG&amp;E"/>
    <m/>
    <m/>
    <m/>
    <s v="D"/>
    <m/>
    <m/>
    <m/>
    <s v="Equipment - PG&amp;E"/>
    <s v="34.h. Crossarm damage or failure"/>
    <s v="Equipment - PG&amp;E"/>
    <s v="All types of equipment / facility failure"/>
    <s v="Crossarm failure"/>
    <s v="Crossarm"/>
    <m/>
    <m/>
    <m/>
    <s v="Yes"/>
    <s v="Overhead"/>
    <x v="0"/>
    <m/>
    <m/>
    <s v="100806723"/>
    <s v="     "/>
    <s v="Non-HFTD"/>
    <x v="0"/>
    <m/>
    <m/>
    <n v="36.591000000000001"/>
    <n v="-119.44199999999999"/>
    <s v="Fresno"/>
    <s v="WAHTOKE-1106"/>
    <m/>
    <n v="11000"/>
    <m/>
    <x v="0"/>
    <s v="Fresno Co. Fire Dept."/>
    <s v="Urban"/>
    <m/>
    <m/>
    <s v="No"/>
    <m/>
    <m/>
    <m/>
    <m/>
    <m/>
    <m/>
    <m/>
    <s v="N"/>
    <s v="N"/>
    <m/>
    <m/>
    <s v="     "/>
    <m/>
    <m/>
    <m/>
    <m/>
    <m/>
    <m/>
    <m/>
    <m/>
    <m/>
    <m/>
    <m/>
    <m/>
    <m/>
    <m/>
    <m/>
    <m/>
    <m/>
    <m/>
    <m/>
  </r>
  <r>
    <s v="MIA20158057"/>
    <s v="     "/>
    <n v="42292"/>
    <s v="10/15"/>
    <x v="1"/>
    <n v="0.15655092592592593"/>
    <s v="42"/>
    <n v="4"/>
    <s v="10"/>
    <x v="2"/>
    <n v="42292"/>
    <n v="0.15625"/>
    <s v="Pole fire due to lightning"/>
    <s v="     "/>
    <s v="FAS"/>
    <n v="44259"/>
    <s v="Y"/>
    <x v="0"/>
    <s v="1322334"/>
    <s v="15-0070472"/>
    <m/>
    <s v="T003507955"/>
    <n v="110726203"/>
    <m/>
    <s v="     "/>
    <x v="0"/>
    <s v="PG&amp;E"/>
    <m/>
    <m/>
    <m/>
    <s v="D"/>
    <m/>
    <s v="Structure-PG&amp;E only"/>
    <m/>
    <s v="Weather - Lightning"/>
    <s v="39.a. All Other"/>
    <s v="Weather"/>
    <s v="Weather"/>
    <s v="Weather - Lightning"/>
    <m/>
    <m/>
    <m/>
    <s v="Line to Ground"/>
    <s v="Yes"/>
    <s v="Overhead"/>
    <x v="0"/>
    <m/>
    <m/>
    <s v="103821984"/>
    <s v="     "/>
    <s v="Non-HFTD"/>
    <x v="0"/>
    <m/>
    <m/>
    <n v="35.455800000000004"/>
    <n v="-118.90600000000001"/>
    <s v="Kern"/>
    <s v="KERN-OIL-1106"/>
    <s v="252721106"/>
    <n v="11000"/>
    <s v="KERN OIL 11063301"/>
    <x v="0"/>
    <m/>
    <s v="Rural"/>
    <m/>
    <m/>
    <s v="No"/>
    <m/>
    <m/>
    <m/>
    <m/>
    <m/>
    <m/>
    <m/>
    <s v="N"/>
    <s v="N"/>
    <m/>
    <m/>
    <s v="     "/>
    <m/>
    <m/>
    <m/>
    <m/>
    <m/>
    <m/>
    <m/>
    <m/>
    <m/>
    <m/>
    <m/>
    <m/>
    <m/>
    <m/>
    <m/>
    <m/>
    <m/>
    <m/>
    <m/>
  </r>
  <r>
    <s v="MIA20158469"/>
    <s v="     "/>
    <n v="42292"/>
    <s v="10/15"/>
    <x v="1"/>
    <n v="0.63818287037037036"/>
    <s v="42"/>
    <n v="4"/>
    <s v="10"/>
    <x v="2"/>
    <m/>
    <m/>
    <s v="KRJ7- WALNUT GROVE RD &amp; STATON ISLAND RD (STKN SWITCHING CENTER) in Lodi; FIRE @ R148; replaced burning jumper; fire size determined by photos"/>
    <s v="     "/>
    <s v="FAS"/>
    <n v="44252"/>
    <s v="Y"/>
    <x v="0"/>
    <m/>
    <s v="N/A"/>
    <m/>
    <s v="328650"/>
    <n v="110732032"/>
    <m/>
    <s v="     "/>
    <x v="1"/>
    <s v="PG&amp;E"/>
    <m/>
    <m/>
    <m/>
    <s v="D"/>
    <m/>
    <s v="&lt;0.25"/>
    <m/>
    <s v="Equipment - PG&amp;E"/>
    <s v="34.o. Other"/>
    <s v="Equipment - PG&amp;E"/>
    <s v="All types of equipment / facility failure"/>
    <s v="Equipment failure - Other"/>
    <s v="Jumper"/>
    <m/>
    <m/>
    <m/>
    <s v="No"/>
    <s v="Overhead"/>
    <x v="0"/>
    <m/>
    <m/>
    <s v="R418"/>
    <s v="     "/>
    <s v="Non-HFTD"/>
    <x v="0"/>
    <m/>
    <m/>
    <n v="38.220999999999997"/>
    <n v="-121.499"/>
    <s v="San Joaquin"/>
    <s v="NEW-HOPE-1101"/>
    <s v="162081101"/>
    <n v="11000"/>
    <m/>
    <x v="0"/>
    <m/>
    <s v="Agriculture"/>
    <m/>
    <m/>
    <s v="No"/>
    <m/>
    <m/>
    <m/>
    <m/>
    <m/>
    <m/>
    <m/>
    <s v="N"/>
    <s v="N"/>
    <m/>
    <m/>
    <s v="     "/>
    <m/>
    <m/>
    <m/>
    <m/>
    <m/>
    <m/>
    <m/>
    <m/>
    <m/>
    <m/>
    <m/>
    <m/>
    <m/>
    <m/>
    <m/>
    <m/>
    <m/>
    <m/>
    <m/>
  </r>
  <r>
    <s v="MIA201610146"/>
    <s v="     "/>
    <n v="42658"/>
    <s v="10/15"/>
    <x v="1"/>
    <n v="0.85571759259259261"/>
    <s v="42"/>
    <n v="4"/>
    <s v="10"/>
    <x v="6"/>
    <n v="42658"/>
    <n v="0.85555555555555551"/>
    <s v="Pole fire at crossarm. Fire agency extinguished. PG&amp;E structure only. "/>
    <s v="     "/>
    <s v="FAS"/>
    <m/>
    <s v="Y"/>
    <x v="0"/>
    <s v="1561932"/>
    <s v="16-0072669"/>
    <m/>
    <s v="T003793769"/>
    <n v="112049672"/>
    <m/>
    <s v="     "/>
    <x v="0"/>
    <s v="PG&amp;E"/>
    <m/>
    <m/>
    <m/>
    <s v="D"/>
    <m/>
    <s v="Structure-PG&amp;E only"/>
    <m/>
    <s v="Equipment - PG&amp;E"/>
    <s v="34.o. Other"/>
    <s v="Equipment - PG&amp;E"/>
    <s v="All types of equipment / facility failure"/>
    <s v="Equipment failure - Other"/>
    <s v="Pole"/>
    <m/>
    <m/>
    <s v="Line to Ground"/>
    <s v="No"/>
    <s v="Overhead"/>
    <x v="0"/>
    <m/>
    <m/>
    <s v="14592112"/>
    <s v="     "/>
    <s v="Non-HFTD"/>
    <x v="0"/>
    <m/>
    <m/>
    <n v="37.963900000000002"/>
    <n v="-121.67700000000001"/>
    <s v="Contra Costa"/>
    <s v="BRENTWOOD-2112"/>
    <m/>
    <n v="21000"/>
    <s v="BRENTWOOD 211266654"/>
    <x v="0"/>
    <m/>
    <s v="Rural"/>
    <m/>
    <m/>
    <s v="No"/>
    <m/>
    <m/>
    <m/>
    <m/>
    <m/>
    <m/>
    <m/>
    <s v="N"/>
    <s v="N"/>
    <m/>
    <m/>
    <s v="     "/>
    <m/>
    <m/>
    <m/>
    <m/>
    <m/>
    <m/>
    <m/>
    <m/>
    <m/>
    <m/>
    <m/>
    <m/>
    <m/>
    <m/>
    <m/>
    <m/>
    <m/>
    <m/>
    <m/>
  </r>
  <r>
    <s v="MIA20161351"/>
    <s v="     "/>
    <n v="42658"/>
    <s v="10/15"/>
    <x v="1"/>
    <n v="0.7628125"/>
    <s v="42"/>
    <n v="4"/>
    <s v="10"/>
    <x v="6"/>
    <n v="42658"/>
    <n v="0.76249999999999996"/>
    <s v="L7SF: 10337 SINGLETON RD in San Jose; pole fire burned crossarm; cause not listed"/>
    <s v="     "/>
    <s v="FAS"/>
    <n v="44250"/>
    <s v="Y"/>
    <x v="0"/>
    <s v="1561740"/>
    <s v="N/A"/>
    <m/>
    <s v="T003793523"/>
    <n v="112049100"/>
    <m/>
    <s v="     "/>
    <x v="0"/>
    <s v="PG&amp;E"/>
    <m/>
    <m/>
    <m/>
    <s v="D"/>
    <m/>
    <s v="Structure-PG&amp;E only"/>
    <m/>
    <s v="Equipment - PG&amp;E"/>
    <s v="34.h. Crossarm damage or failure"/>
    <s v="Equipment - PG&amp;E"/>
    <s v="All types of equipment / facility failure"/>
    <s v="Crossarm failure"/>
    <s v="Pole"/>
    <m/>
    <m/>
    <m/>
    <s v="Yes"/>
    <s v="Overhead"/>
    <x v="0"/>
    <m/>
    <m/>
    <s v="Pole ID: 103818896"/>
    <s v="     "/>
    <s v="Non-HFTD"/>
    <x v="0"/>
    <m/>
    <m/>
    <n v="37.2881"/>
    <n v="-121.83799999999999"/>
    <s v="Santa Clara"/>
    <s v="EVERGREEN-2103"/>
    <m/>
    <n v="21000"/>
    <m/>
    <x v="0"/>
    <m/>
    <s v="Urban"/>
    <m/>
    <m/>
    <s v="No"/>
    <m/>
    <m/>
    <m/>
    <m/>
    <m/>
    <m/>
    <m/>
    <s v="N"/>
    <s v="N"/>
    <m/>
    <m/>
    <s v="     "/>
    <m/>
    <m/>
    <m/>
    <m/>
    <m/>
    <m/>
    <m/>
    <m/>
    <m/>
    <m/>
    <m/>
    <m/>
    <m/>
    <m/>
    <m/>
    <m/>
    <m/>
    <m/>
    <m/>
  </r>
  <r>
    <s v="20160348"/>
    <s v="     "/>
    <n v="42658"/>
    <s v="10/15"/>
    <x v="1"/>
    <n v="0.64861111111111114"/>
    <s v="42"/>
    <n v="4"/>
    <s v="10"/>
    <x v="6"/>
    <n v="42658"/>
    <n v="0.64861111111111114"/>
    <s v="TREE FELL INTO LINES TAKING OUT WIRE AND CAUSED A FIRE CALLED CREW"/>
    <s v="     "/>
    <m/>
    <m/>
    <s v="N"/>
    <x v="0"/>
    <s v="1561404"/>
    <s v="16-0072586"/>
    <m/>
    <m/>
    <n v="112048991"/>
    <m/>
    <s v="     "/>
    <x v="1"/>
    <s v="PG&amp;E"/>
    <m/>
    <s v="Vegetation"/>
    <m/>
    <s v="D"/>
    <m/>
    <s v="0.26-9.99"/>
    <s v="Square Feet: ; Acreage: "/>
    <s v="Vegetation"/>
    <s v="33.a. Veg. contact"/>
    <s v="Vegetation"/>
    <s v="All types of equipment / facility failure"/>
    <s v="Contact - Vegetation"/>
    <m/>
    <s v="Contact - Vegetation"/>
    <s v="Conductor"/>
    <s v="Three Phase Fault"/>
    <s v="PACIFIC BELL"/>
    <s v="Overhead"/>
    <x v="3"/>
    <s v="Conductor"/>
    <m/>
    <s v="101142010"/>
    <s v="     "/>
    <s v="Non-HFTD"/>
    <x v="0"/>
    <m/>
    <m/>
    <n v="37.325499999999998"/>
    <n v="-120.31100000000001"/>
    <s v="Merced"/>
    <s v="WILSON-1103"/>
    <s v="254301103"/>
    <n v="12000"/>
    <s v="WILSON 110348236"/>
    <x v="0"/>
    <s v="Cal Fire"/>
    <s v="Herbaceous"/>
    <m/>
    <m/>
    <s v="No"/>
    <m/>
    <m/>
    <m/>
    <m/>
    <m/>
    <m/>
    <m/>
    <s v="N"/>
    <s v="N"/>
    <m/>
    <m/>
    <s v="     "/>
    <s v="37.33489700"/>
    <s v="-120.31082700"/>
    <s v="Oct 18 2016 12:00AM"/>
    <s v="TrunkFail"/>
    <s v="Green Cottonwood had trunk failure, no outward signs of decay, some mistletoe, very strong winds during storm caused failure last PI 3/15/16, please close unavoidable, no additional follow up."/>
    <s v="COTB"/>
    <s v="50"/>
    <s v="36"/>
    <s v="20"/>
    <s v="Slight"/>
    <s v="None"/>
    <s v="N"/>
    <s v="1"/>
    <m/>
    <s v="Valley"/>
    <s v="D"/>
    <s v="CrossArm"/>
    <s v="BareWire"/>
    <s v="3"/>
  </r>
  <r>
    <s v="MIA20179281"/>
    <s v="     "/>
    <n v="43023"/>
    <s v="10/15"/>
    <x v="1"/>
    <n v="0.62989583333333332"/>
    <s v="42"/>
    <n v="4"/>
    <s v="10"/>
    <x v="0"/>
    <n v="43023"/>
    <n v="0.62986111111111109"/>
    <s v="2545 ALDER LN (FERNWOOD AND PARKSIDE) in McKinleyville; cable line caught fire under panel; repaired corroded open connector at pole in customer backyard"/>
    <s v="     "/>
    <s v="FAS"/>
    <n v="44244"/>
    <s v="Y"/>
    <x v="0"/>
    <s v="1901383"/>
    <s v="N/A"/>
    <m/>
    <s v="T004163445"/>
    <m/>
    <m/>
    <s v="     "/>
    <x v="0"/>
    <s v="PG&amp;E"/>
    <m/>
    <m/>
    <m/>
    <s v="D"/>
    <m/>
    <s v="&lt;3 meters of linear travel"/>
    <m/>
    <s v="Equipment - PG&amp;E"/>
    <s v="34.o. Other"/>
    <s v="Equipment - PG&amp;E"/>
    <s v="All types of equipment / facility failure"/>
    <s v="Equipment failure - Other"/>
    <s v="Splice/Clamp/Connector"/>
    <m/>
    <m/>
    <m/>
    <s v="Yes"/>
    <s v="Overhead"/>
    <x v="0"/>
    <m/>
    <m/>
    <s v="Meter: 1009303595"/>
    <s v="     "/>
    <s v="Non-HFTD"/>
    <x v="0"/>
    <m/>
    <m/>
    <n v="40.951500000000003"/>
    <n v="-124.10899999999999"/>
    <s v="Humboldt"/>
    <s v="ARCATA-1105"/>
    <s v="192021105"/>
    <n v="11000"/>
    <m/>
    <x v="0"/>
    <s v="Customer"/>
    <s v="Urban"/>
    <m/>
    <m/>
    <s v="No"/>
    <m/>
    <m/>
    <m/>
    <m/>
    <m/>
    <m/>
    <m/>
    <s v="N"/>
    <s v="N"/>
    <m/>
    <m/>
    <s v="     "/>
    <m/>
    <m/>
    <m/>
    <m/>
    <m/>
    <m/>
    <m/>
    <m/>
    <m/>
    <m/>
    <m/>
    <m/>
    <m/>
    <m/>
    <m/>
    <m/>
    <m/>
    <m/>
    <m/>
  </r>
  <r>
    <s v="20170441"/>
    <s v="     "/>
    <n v="43023"/>
    <s v="10/15"/>
    <x v="1"/>
    <n v="0.55208333333333337"/>
    <s v="42"/>
    <n v="4"/>
    <s v="10"/>
    <x v="0"/>
    <n v="43023"/>
    <n v="0.55208333333333337"/>
    <s v="1 SPAN, 1-WIRE DOWN, CAUSE IS 6-COPPER BUMP SLEEVE FAILED, JUST SOUTHEAST OF MOUNT HAMILTON RD &amp; LORI ANNE LN"/>
    <s v="     "/>
    <m/>
    <m/>
    <s v="N"/>
    <x v="0"/>
    <s v="1901361"/>
    <s v="17-0087543"/>
    <m/>
    <m/>
    <n v="113736555"/>
    <s v="EI171015A"/>
    <s v="     "/>
    <x v="1"/>
    <s v="PG&amp;E"/>
    <m/>
    <s v="Vegetation"/>
    <s v="2 Homes"/>
    <s v="D"/>
    <m/>
    <s v="0.26-9.99"/>
    <s v="Square Feet: ; Acreage: "/>
    <s v="Equipment - PG&amp;E"/>
    <s v="34.m. Connection device damage or failure"/>
    <s v="Equipment - PG&amp;E"/>
    <s v="All types of equipment / facility failure"/>
    <s v="Splice/Clamp/Connector"/>
    <s v="Splice/Clamp/Connector"/>
    <m/>
    <m/>
    <s v="Line to Ground"/>
    <s v="Unknown"/>
    <s v="Overhead"/>
    <x v="3"/>
    <s v="Conductor"/>
    <m/>
    <s v="100563705"/>
    <s v="     "/>
    <s v="Non-HFTD"/>
    <x v="0"/>
    <m/>
    <m/>
    <n v="37.3855"/>
    <n v="-121.813"/>
    <s v="Santa Clara"/>
    <s v="MCKEE-1107"/>
    <s v="83531107"/>
    <n v="12000"/>
    <s v="MC KEE 1107XR462"/>
    <x v="0"/>
    <s v="SA JOSE FD"/>
    <s v="Urban"/>
    <m/>
    <m/>
    <s v="No"/>
    <m/>
    <m/>
    <m/>
    <m/>
    <m/>
    <m/>
    <m/>
    <s v="N"/>
    <s v="N"/>
    <m/>
    <m/>
    <s v="     "/>
    <m/>
    <m/>
    <m/>
    <m/>
    <m/>
    <m/>
    <m/>
    <m/>
    <m/>
    <m/>
    <m/>
    <m/>
    <m/>
    <m/>
    <m/>
    <m/>
    <m/>
    <m/>
    <m/>
  </r>
  <r>
    <s v="20180893"/>
    <s v="     "/>
    <n v="43388"/>
    <s v="10/15"/>
    <x v="1"/>
    <n v="4.8819444444444443E-2"/>
    <s v="42"/>
    <n v="4"/>
    <s v="10"/>
    <x v="1"/>
    <n v="43388"/>
    <n v="8.3333333333333329E-2"/>
    <s v="&quot;TRANSF SECONDARY CAME TOGETHER, CAUSING SMALL 2 X 2 FT FIRE, EXTINGUISHED BY HOME OWNER, TRANSF NEUTRAL NEEDS TO BE MOVED OVER CLOSER TO POLE AND AWAY FROM HOT LEG&quot;"/>
    <s v="     "/>
    <s v="FAS"/>
    <m/>
    <s v="N"/>
    <x v="0"/>
    <s v="195175"/>
    <s v="18-0090338"/>
    <m/>
    <m/>
    <m/>
    <m/>
    <s v="     "/>
    <x v="0"/>
    <s v="PG&amp;E"/>
    <m/>
    <m/>
    <m/>
    <s v="D"/>
    <m/>
    <s v="&lt;3 meters of linear travel"/>
    <m/>
    <s v="Wire-Wire Contact"/>
    <s v="35.a. Wire-to-wire contact / contamination"/>
    <s v="Wire-Wire Contact"/>
    <s v="Other"/>
    <s v="Transformer"/>
    <s v="Transformer"/>
    <m/>
    <m/>
    <s v="Force Out"/>
    <m/>
    <s v="Overhead"/>
    <x v="3"/>
    <s v="Transformer"/>
    <s v="N.A."/>
    <s v="3483"/>
    <s v="     "/>
    <s v="Non-HFTD"/>
    <x v="0"/>
    <m/>
    <m/>
    <n v="38.2592"/>
    <n v="-122.027"/>
    <s v="Solano"/>
    <s v="SUISUN-1102"/>
    <s v="062131102"/>
    <n v="11000"/>
    <s v="SUISUN 110247992"/>
    <x v="0"/>
    <m/>
    <s v="Urban"/>
    <m/>
    <m/>
    <s v="No"/>
    <m/>
    <m/>
    <m/>
    <m/>
    <m/>
    <m/>
    <m/>
    <s v="N"/>
    <s v="Y"/>
    <s v="201810140600"/>
    <s v="201810160408"/>
    <s v="     "/>
    <m/>
    <m/>
    <m/>
    <m/>
    <m/>
    <m/>
    <m/>
    <m/>
    <m/>
    <m/>
    <m/>
    <m/>
    <m/>
    <m/>
    <m/>
    <m/>
    <m/>
    <m/>
    <m/>
  </r>
  <r>
    <s v="20191249"/>
    <s v="     "/>
    <n v="43753"/>
    <s v="10/15"/>
    <x v="1"/>
    <m/>
    <s v="42"/>
    <n v="4"/>
    <s v="10"/>
    <x v="3"/>
    <n v="43753"/>
    <m/>
    <s v="Animal, Bird found, Conductor, Overhead, Broken, wire on ground ; &lt; 1 meter fire.; Mike Best Comments: Bird contact, wire down"/>
    <s v="     "/>
    <s v="FAS"/>
    <m/>
    <s v="N"/>
    <x v="0"/>
    <s v="658805"/>
    <s v="19-0111599"/>
    <m/>
    <s v="T004778972"/>
    <n v="0"/>
    <m/>
    <s v="     "/>
    <x v="0"/>
    <s v="PG&amp;E"/>
    <m/>
    <m/>
    <m/>
    <s v="D"/>
    <m/>
    <s v="&lt;3 meters of linear travel"/>
    <m/>
    <s v="Contact - Animal - Bird"/>
    <s v="33.b. Animal contact"/>
    <s v="Contact - Bird"/>
    <m/>
    <m/>
    <m/>
    <m/>
    <m/>
    <s v="Three Phase Fault"/>
    <m/>
    <s v="Overhead"/>
    <x v="0"/>
    <m/>
    <m/>
    <s v="6Hm1015190724"/>
    <s v="     "/>
    <s v="Non-HFTD"/>
    <x v="0"/>
    <n v="330"/>
    <m/>
    <n v="39.135599999999997"/>
    <n v="-121.056"/>
    <s v="NEVADA"/>
    <s v="HIGGINS-1104"/>
    <m/>
    <m/>
    <s v="HIGGINS 11041006"/>
    <x v="0"/>
    <s v="cal fire "/>
    <m/>
    <m/>
    <m/>
    <s v="No"/>
    <m/>
    <m/>
    <m/>
    <m/>
    <m/>
    <m/>
    <m/>
    <s v="N"/>
    <s v="N"/>
    <m/>
    <m/>
    <s v="     "/>
    <m/>
    <m/>
    <m/>
    <m/>
    <m/>
    <m/>
    <m/>
    <m/>
    <m/>
    <m/>
    <m/>
    <m/>
    <m/>
    <m/>
    <m/>
    <m/>
    <m/>
    <m/>
    <m/>
  </r>
  <r>
    <s v="20201418"/>
    <s v="     "/>
    <n v="44119"/>
    <s v="10/15"/>
    <x v="1"/>
    <n v="0.81874999999999998"/>
    <s v="42"/>
    <n v="4"/>
    <s v="10"/>
    <x v="4"/>
    <n v="44119"/>
    <n v="0.81527777777777777"/>
    <s v="On October 15, 2020 at 1939 hours, a PG&amp;E Troubleman was dispatched to the Wilkins Slough 1102 12kV Distribution Circuit in the vicinity of Highway 45 and Tule Road, Marysville in response to a wire down and vegetation fire. Initial analysis indicates PG&amp;E equipment failure caused the ignition. A single phase of primary conductor broke at the chance clamp. PG&amp;E Troubleman suspects there was a weak spot at the connection point. The ensuing fire was less than 1 acre in size and the fire was suppressed by Colusa Fire Department. PG&amp;E Hired Contract Crew replaced 1 phase of 1 span of 1/0 ACSR primary conductor on October 16, 2020."/>
    <s v="     "/>
    <s v="FAS"/>
    <m/>
    <s v="Y"/>
    <x v="0"/>
    <s v="1118927"/>
    <s v="20-0109421"/>
    <m/>
    <s v="T005096146"/>
    <n v="119912827"/>
    <m/>
    <s v="     "/>
    <x v="1"/>
    <s v="PG&amp;E"/>
    <m/>
    <s v="Vegetation"/>
    <m/>
    <s v="D"/>
    <s v="D"/>
    <s v="0.26-9.99"/>
    <s v="Less than 1 acre"/>
    <s v="Equipment - PG&amp;E"/>
    <s v="34.m. Connection device damage or failure"/>
    <s v="Equipment - PG&amp;E"/>
    <s v="All types of equipment / facility failure"/>
    <s v="Splice/Clamp/Connector"/>
    <s v="Splice/Clamp/Connector"/>
    <m/>
    <m/>
    <s v="Three Phase Fault"/>
    <m/>
    <s v="Overhead"/>
    <x v="3"/>
    <s v="Splice/Clamp/Connector"/>
    <s v="Conductor - Primary"/>
    <s v="Pole ID: 103689220"/>
    <s v="     "/>
    <s v="Non-HFTD"/>
    <x v="0"/>
    <m/>
    <m/>
    <n v="39.027200000000001"/>
    <n v="-121.867"/>
    <s v="Colusa"/>
    <s v="WILKINS-SLOUGH-1102"/>
    <m/>
    <n v="12000"/>
    <m/>
    <x v="0"/>
    <s v="Colusa FD"/>
    <s v="Agriculture"/>
    <m/>
    <m/>
    <s v="No"/>
    <m/>
    <m/>
    <m/>
    <m/>
    <m/>
    <s v="HWY 45"/>
    <m/>
    <s v="N"/>
    <s v="Y"/>
    <s v="202010141200"/>
    <s v="202010180100"/>
    <s v="     "/>
    <m/>
    <m/>
    <m/>
    <m/>
    <m/>
    <m/>
    <m/>
    <m/>
    <m/>
    <m/>
    <m/>
    <m/>
    <m/>
    <m/>
    <m/>
    <m/>
    <m/>
    <m/>
    <m/>
  </r>
  <r>
    <s v="SAP20201914"/>
    <s v="     "/>
    <n v="44119"/>
    <s v="10/15"/>
    <x v="1"/>
    <m/>
    <s v="42"/>
    <n v="4"/>
    <s v="10"/>
    <x v="4"/>
    <n v="44117"/>
    <m/>
    <s v="Ormsby St and Oxalis Ave in Firebaugh; T368759; blown underground transformer; padmount was on fire"/>
    <s v="     "/>
    <s v="SAP"/>
    <n v="44580"/>
    <s v="Y"/>
    <x v="0"/>
    <s v="1116569"/>
    <s v="20-0108081"/>
    <m/>
    <s v="T005093753"/>
    <n v="119896156"/>
    <m/>
    <s v="     "/>
    <x v="0"/>
    <s v="PG&amp;E"/>
    <m/>
    <m/>
    <m/>
    <s v="D"/>
    <m/>
    <s v="Structure-PG&amp;E only"/>
    <m/>
    <s v="Equipment - PG&amp;E"/>
    <s v="34.n. Transformer damage or failure"/>
    <s v="Equipment - PG&amp;E"/>
    <s v="Transformer failure"/>
    <s v="Transformer failure"/>
    <s v="Transformer"/>
    <m/>
    <m/>
    <s v="Line to Ground"/>
    <s v="No"/>
    <s v="Underground"/>
    <x v="0"/>
    <s v="Transformer"/>
    <m/>
    <s v="103970173"/>
    <s v="     "/>
    <s v="Non-HFTD"/>
    <x v="0"/>
    <m/>
    <m/>
    <n v="36.927"/>
    <n v="-120.488"/>
    <s v="Fresno"/>
    <s v="FIREBAUGH-1103"/>
    <m/>
    <m/>
    <m/>
    <x v="0"/>
    <m/>
    <m/>
    <m/>
    <m/>
    <s v="No"/>
    <m/>
    <m/>
    <m/>
    <m/>
    <m/>
    <m/>
    <m/>
    <s v="N"/>
    <s v="N"/>
    <m/>
    <m/>
    <s v="     "/>
    <m/>
    <m/>
    <m/>
    <m/>
    <m/>
    <m/>
    <m/>
    <m/>
    <m/>
    <m/>
    <m/>
    <m/>
    <m/>
    <m/>
    <m/>
    <m/>
    <m/>
    <m/>
    <m/>
  </r>
  <r>
    <s v="20211798"/>
    <s v="     "/>
    <n v="44484"/>
    <s v="10/15"/>
    <x v="1"/>
    <n v="0.93611111111111112"/>
    <s v="42"/>
    <n v="4"/>
    <s v="10"/>
    <x v="5"/>
    <n v="44484"/>
    <m/>
    <s v="Tree fell onto overhead conductor. The ensuing fire was &lt; 1 meter in size. This information is preliminary."/>
    <s v="     "/>
    <s v="FAS"/>
    <m/>
    <s v="N"/>
    <x v="0"/>
    <m/>
    <s v="21-0131848"/>
    <m/>
    <s v="T005424758"/>
    <n v="122216000"/>
    <m/>
    <s v="     "/>
    <x v="0"/>
    <s v="PG&amp;E"/>
    <m/>
    <s v="Vegetation"/>
    <m/>
    <s v="D"/>
    <m/>
    <s v="&lt;3 meters of linear travel"/>
    <m/>
    <s v="Vegetation"/>
    <s v="33.a. Veg. contact"/>
    <s v="Vegetation"/>
    <s v="Contact from object"/>
    <s v="Veg. contact"/>
    <m/>
    <s v="Veg. contact"/>
    <s v="Conductor - Primary"/>
    <s v="Line to Ground"/>
    <s v="N"/>
    <s v="Overhead"/>
    <x v="3"/>
    <s v="Conductor - Primary"/>
    <s v="Conductor"/>
    <s v="102222255"/>
    <s v="     "/>
    <s v="Non-HFTD"/>
    <x v="0"/>
    <m/>
    <m/>
    <n v="38.000399999999999"/>
    <n v="-122.462"/>
    <s v="Marin"/>
    <s v="SAN-RAFAEL-1105"/>
    <m/>
    <n v="12000"/>
    <m/>
    <x v="0"/>
    <s v="San Rafael FD"/>
    <s v="Herbaceous"/>
    <m/>
    <m/>
    <s v="No"/>
    <m/>
    <m/>
    <m/>
    <m/>
    <m/>
    <m/>
    <m/>
    <s v="N"/>
    <s v="N"/>
    <m/>
    <m/>
    <s v="     "/>
    <s v="38.00068900"/>
    <s v="-122.46269600"/>
    <s v="Oct 20 2021 12:00AM"/>
    <s v="TrunkFail"/>
    <s v="Living Bay tree with brown rot at the base (opposite of lines) failed at the base_x000d__x000a_into the primaries."/>
    <s v="BAY"/>
    <s v="40"/>
    <s v="9"/>
    <s v="20"/>
    <s v="Slight"/>
    <s v="Severe"/>
    <s v="N"/>
    <s v="1"/>
    <m/>
    <s v="Hillside"/>
    <s v="B"/>
    <s v="CrossArm"/>
    <s v="BareWire"/>
    <s v="4"/>
  </r>
  <r>
    <s v="20140210"/>
    <s v="     "/>
    <n v="41928"/>
    <s v="10/16"/>
    <x v="1"/>
    <n v="0.68402777777777779"/>
    <s v="42"/>
    <n v="4"/>
    <s v="10"/>
    <x v="7"/>
    <n v="41928"/>
    <n v="0.68402777777777779"/>
    <s v="CREW TO REPLACE WIRE DOWN"/>
    <s v="     "/>
    <m/>
    <m/>
    <s v="N"/>
    <x v="0"/>
    <s v="1098466"/>
    <s v="14-0064207"/>
    <m/>
    <m/>
    <n v="109577079"/>
    <m/>
    <s v="     "/>
    <x v="1"/>
    <s v="PG&amp;E"/>
    <m/>
    <s v="Vegetation"/>
    <m/>
    <s v="D"/>
    <m/>
    <s v="0.26-9.99"/>
    <s v="Square Feet: ; Acreage: 1"/>
    <s v="Equipment - PG&amp;E"/>
    <s v="34.b. Conductor damage or failure"/>
    <s v="Equipment - PG&amp;E"/>
    <s v="All types of equipment / facility failure"/>
    <s v="Conductor"/>
    <s v="Conductor"/>
    <m/>
    <m/>
    <s v="Line to Ground"/>
    <s v="AT&amp;T"/>
    <s v="Overhead"/>
    <x v="3"/>
    <s v="Conductor"/>
    <m/>
    <s v="101303519"/>
    <s v="     "/>
    <s v="Non-HFTD"/>
    <x v="0"/>
    <m/>
    <m/>
    <n v="39.054200000000002"/>
    <n v="-121.42400000000001"/>
    <s v="Yuba"/>
    <s v="WHEATLAND-1105"/>
    <s v="152811105"/>
    <n v="12000"/>
    <s v="WHEATLAND 11051344"/>
    <x v="0"/>
    <s v="Wheatland FD"/>
    <s v="Agriculture"/>
    <m/>
    <m/>
    <s v="No"/>
    <m/>
    <m/>
    <m/>
    <m/>
    <m/>
    <m/>
    <m/>
    <s v="N"/>
    <s v="N"/>
    <m/>
    <m/>
    <s v="     "/>
    <m/>
    <m/>
    <m/>
    <m/>
    <m/>
    <m/>
    <m/>
    <m/>
    <m/>
    <m/>
    <m/>
    <m/>
    <m/>
    <m/>
    <m/>
    <m/>
    <m/>
    <m/>
    <m/>
  </r>
  <r>
    <s v="MIA20164527"/>
    <s v="     "/>
    <n v="42659"/>
    <s v="10/16"/>
    <x v="1"/>
    <n v="0.28903935185185187"/>
    <s v="43"/>
    <n v="4"/>
    <s v="10"/>
    <x v="6"/>
    <n v="42659"/>
    <n v="0.28888888888888886"/>
    <s v="FAS and OIS. Pole on fire, extinguished by fire agency. PG&amp;E structure only. "/>
    <s v="     "/>
    <s v="FAS"/>
    <m/>
    <s v="Y"/>
    <x v="0"/>
    <s v="1562256"/>
    <s v="N/A"/>
    <m/>
    <s v="T003794217"/>
    <n v="112049766"/>
    <m/>
    <s v="     "/>
    <x v="0"/>
    <s v="PG&amp;E"/>
    <m/>
    <m/>
    <m/>
    <s v="D"/>
    <m/>
    <s v="Structure-PG&amp;E only"/>
    <m/>
    <s v="Equipment - PG&amp;E"/>
    <s v="34.o. Other"/>
    <s v="Equipment - PG&amp;E"/>
    <s v="All types of equipment / facility failure"/>
    <s v="Equipment failure - Other"/>
    <s v="Pole"/>
    <m/>
    <m/>
    <m/>
    <s v="Yes"/>
    <s v="Overhead"/>
    <x v="0"/>
    <m/>
    <m/>
    <s v="101168419"/>
    <s v="     "/>
    <s v="Non-HFTD"/>
    <x v="0"/>
    <m/>
    <m/>
    <n v="37.360700000000001"/>
    <n v="-120.63"/>
    <s v="Merced"/>
    <s v="ATWATER-1102"/>
    <s v="253611102"/>
    <n v="11000"/>
    <m/>
    <x v="0"/>
    <m/>
    <s v="Rural"/>
    <m/>
    <m/>
    <s v="No"/>
    <m/>
    <m/>
    <m/>
    <m/>
    <m/>
    <m/>
    <m/>
    <s v="N"/>
    <s v="N"/>
    <m/>
    <m/>
    <s v="     "/>
    <m/>
    <m/>
    <m/>
    <m/>
    <m/>
    <m/>
    <m/>
    <m/>
    <m/>
    <m/>
    <m/>
    <m/>
    <m/>
    <m/>
    <m/>
    <m/>
    <m/>
    <m/>
    <m/>
  </r>
  <r>
    <s v="MIA20167693"/>
    <s v="     "/>
    <n v="42659"/>
    <s v="10/16"/>
    <x v="1"/>
    <n v="0.44041666666666668"/>
    <s v="43"/>
    <n v="4"/>
    <s v="10"/>
    <x v="6"/>
    <n v="42659"/>
    <n v="0.44027777777777777"/>
    <s v="PGE Attributed, BLOWN SP TX CAUSED POLE FIRE, THE RAIN PUT THE FIRE OUT"/>
    <s v="     "/>
    <s v="FAS"/>
    <n v="44249"/>
    <s v="Y"/>
    <x v="0"/>
    <s v="1562497"/>
    <s v="N/A"/>
    <m/>
    <s v="T003794453"/>
    <n v="112049921"/>
    <m/>
    <s v="     "/>
    <x v="0"/>
    <s v="PG&amp;E"/>
    <m/>
    <m/>
    <m/>
    <s v="D"/>
    <m/>
    <s v="Structure-PG&amp;E only"/>
    <m/>
    <s v="Equipment - PG&amp;E"/>
    <s v="34.n. Transformer damage or failure"/>
    <s v="Equipment - PG&amp;E"/>
    <s v="All types of equipment / facility failure"/>
    <s v="Transformer failure"/>
    <s v="Transformer"/>
    <m/>
    <m/>
    <m/>
    <s v="Yes"/>
    <s v="Overhead"/>
    <x v="0"/>
    <m/>
    <m/>
    <s v="12501108"/>
    <s v="     "/>
    <s v="Non-HFTD"/>
    <x v="0"/>
    <m/>
    <m/>
    <n v="37.903700000000001"/>
    <n v="-122.294"/>
    <s v="Contra Costa"/>
    <s v="EL-CERRITO-G-1108"/>
    <m/>
    <n v="11000"/>
    <m/>
    <x v="0"/>
    <s v="Rain put it out"/>
    <s v="Urban"/>
    <m/>
    <m/>
    <s v="No"/>
    <m/>
    <m/>
    <m/>
    <m/>
    <m/>
    <m/>
    <m/>
    <s v="N"/>
    <s v="N"/>
    <m/>
    <m/>
    <s v="     "/>
    <m/>
    <m/>
    <m/>
    <m/>
    <m/>
    <m/>
    <m/>
    <m/>
    <m/>
    <m/>
    <m/>
    <m/>
    <m/>
    <m/>
    <m/>
    <m/>
    <m/>
    <m/>
    <m/>
  </r>
  <r>
    <s v="MIA20161058"/>
    <s v="     "/>
    <n v="42659"/>
    <s v="10/16"/>
    <x v="1"/>
    <n v="0.89312499999999995"/>
    <s v="43"/>
    <n v="4"/>
    <s v="10"/>
    <x v="6"/>
    <n v="42659"/>
    <n v="0.8930555555555556"/>
    <s v="L7SF: 5716 S FRANKWOOD AVE (7 N/O LINCOLN, W/S FRANKWOOD AVE) in Reedley; transformer on fire; no outage; burnt crossarm; assumed pole fire"/>
    <s v="     "/>
    <s v="FAS"/>
    <n v="44253"/>
    <s v="Y"/>
    <x v="0"/>
    <s v="1563730"/>
    <s v="N/A"/>
    <m/>
    <s v="T003795763"/>
    <n v="112050268"/>
    <m/>
    <s v="     "/>
    <x v="0"/>
    <s v="PG&amp;E"/>
    <m/>
    <m/>
    <m/>
    <s v="D"/>
    <m/>
    <s v="Structure-PG&amp;E only"/>
    <m/>
    <s v="Unknown"/>
    <s v="40.a. Unknown"/>
    <s v="Unknown"/>
    <s v="Other"/>
    <s v="Unknown"/>
    <m/>
    <m/>
    <m/>
    <m/>
    <m/>
    <s v="Overhead"/>
    <x v="0"/>
    <m/>
    <m/>
    <m/>
    <s v="     "/>
    <s v="Non-HFTD"/>
    <x v="0"/>
    <m/>
    <m/>
    <n v="36.651400000000002"/>
    <n v="-119.449"/>
    <s v="Fresno"/>
    <s v="WAHTOKE-1108"/>
    <m/>
    <n v="11000"/>
    <m/>
    <x v="0"/>
    <m/>
    <s v="Rural"/>
    <m/>
    <m/>
    <s v="No"/>
    <m/>
    <m/>
    <m/>
    <m/>
    <m/>
    <m/>
    <m/>
    <s v="N"/>
    <s v="N"/>
    <m/>
    <m/>
    <s v="     "/>
    <m/>
    <m/>
    <m/>
    <m/>
    <m/>
    <m/>
    <m/>
    <m/>
    <m/>
    <m/>
    <m/>
    <m/>
    <m/>
    <m/>
    <m/>
    <m/>
    <m/>
    <m/>
    <m/>
  </r>
  <r>
    <s v="SAP201613797"/>
    <s v="     "/>
    <n v="42659"/>
    <s v="10/16"/>
    <x v="1"/>
    <m/>
    <s v="43"/>
    <n v="4"/>
    <s v="10"/>
    <x v="6"/>
    <n v="42657"/>
    <m/>
    <s v="pole fire; primary arm burnt in two; failed fuse; broken conductor on ground"/>
    <s v="     "/>
    <s v="SAP"/>
    <n v="44580"/>
    <s v="Y"/>
    <x v="0"/>
    <s v="1559416"/>
    <s v="16-0072127"/>
    <m/>
    <s v="T003790790"/>
    <n v="112046352"/>
    <m/>
    <s v="     "/>
    <x v="0"/>
    <s v="PG&amp;E"/>
    <m/>
    <m/>
    <m/>
    <s v="D"/>
    <m/>
    <s v="Structure-PG&amp;E only"/>
    <m/>
    <s v="Equipment - PG&amp;E"/>
    <s v="34.c. Fuse damage or failure"/>
    <s v="Equipment - PG&amp;E"/>
    <s v="Fuse failure - all"/>
    <s v="Fuse failure - all"/>
    <s v="Conductor - All"/>
    <m/>
    <m/>
    <s v="Line to Line"/>
    <s v="Yes"/>
    <s v="Overhead"/>
    <x v="0"/>
    <s v="Conductor - All"/>
    <m/>
    <s v="100443119"/>
    <s v="     "/>
    <s v="Non-HFTD"/>
    <x v="0"/>
    <m/>
    <m/>
    <n v="38.036099999999998"/>
    <n v="-121.976"/>
    <s v="Contra Costa"/>
    <s v="WILLOW-PASS-2108"/>
    <m/>
    <m/>
    <s v="WILLOW PASS 210879972"/>
    <x v="0"/>
    <m/>
    <m/>
    <m/>
    <m/>
    <s v="No"/>
    <m/>
    <m/>
    <m/>
    <m/>
    <m/>
    <m/>
    <m/>
    <s v="N"/>
    <s v="N"/>
    <m/>
    <m/>
    <s v="     "/>
    <m/>
    <m/>
    <m/>
    <m/>
    <m/>
    <m/>
    <m/>
    <m/>
    <m/>
    <m/>
    <m/>
    <m/>
    <m/>
    <m/>
    <m/>
    <m/>
    <m/>
    <m/>
    <m/>
  </r>
  <r>
    <s v="SAP201613805"/>
    <s v="     "/>
    <n v="42659"/>
    <s v="10/16"/>
    <x v="1"/>
    <m/>
    <s v="43"/>
    <n v="4"/>
    <s v="10"/>
    <x v="6"/>
    <n v="42657"/>
    <m/>
    <s v="Pole repaired due to pole fire"/>
    <s v="     "/>
    <s v="SAP"/>
    <n v="44580"/>
    <s v="Y"/>
    <x v="0"/>
    <s v="1559120"/>
    <s v="16-0072042"/>
    <m/>
    <s v="T003790537"/>
    <n v="112046108"/>
    <m/>
    <s v="     "/>
    <x v="0"/>
    <s v="PG&amp;E"/>
    <m/>
    <m/>
    <m/>
    <s v="D"/>
    <m/>
    <s v="Structure-PG&amp;E only"/>
    <m/>
    <s v="Contamination"/>
    <s v="36.a. Contamination"/>
    <s v="Equipment - PG&amp;E"/>
    <s v="Contamination"/>
    <s v="Contamination"/>
    <m/>
    <m/>
    <m/>
    <s v="Line to Ground"/>
    <s v="No"/>
    <s v="Overhead"/>
    <x v="0"/>
    <s v="Insulator"/>
    <m/>
    <s v="101832400"/>
    <s v="     "/>
    <s v="Non-HFTD"/>
    <x v="0"/>
    <m/>
    <m/>
    <n v="37.757100000000001"/>
    <n v="-122.387"/>
    <s v="San Francisco"/>
    <s v=""/>
    <m/>
    <m/>
    <s v="POTRERO PP (A) 1110CB"/>
    <x v="0"/>
    <m/>
    <m/>
    <m/>
    <m/>
    <s v="No"/>
    <m/>
    <m/>
    <m/>
    <m/>
    <m/>
    <m/>
    <m/>
    <s v="N"/>
    <s v="N"/>
    <m/>
    <m/>
    <s v="     "/>
    <m/>
    <m/>
    <m/>
    <m/>
    <m/>
    <m/>
    <m/>
    <m/>
    <m/>
    <m/>
    <m/>
    <m/>
    <m/>
    <m/>
    <m/>
    <m/>
    <m/>
    <m/>
    <m/>
  </r>
  <r>
    <s v="SAP201613800"/>
    <s v="     "/>
    <n v="42659"/>
    <s v="10/16"/>
    <x v="1"/>
    <m/>
    <s v="43"/>
    <n v="4"/>
    <s v="10"/>
    <x v="6"/>
    <n v="42657"/>
    <m/>
    <s v="pole fire on line; meter 1003777043; water/rain caused tracking on fuse"/>
    <s v="     "/>
    <s v="SAP"/>
    <n v="44580"/>
    <s v="Y"/>
    <x v="0"/>
    <s v="1560007"/>
    <s v="16-0072285"/>
    <m/>
    <s v="T003791516"/>
    <n v="112047599"/>
    <m/>
    <s v="     "/>
    <x v="0"/>
    <s v="PG&amp;E"/>
    <m/>
    <m/>
    <m/>
    <s v="D"/>
    <m/>
    <s v="Structure-PG&amp;E only"/>
    <m/>
    <s v="Contamination"/>
    <s v="36.a. Contamination"/>
    <s v="Equipment - PG&amp;E"/>
    <s v="Fuse failure - all"/>
    <s v="Fuse failure - all"/>
    <m/>
    <m/>
    <m/>
    <s v="Three Phase Fault"/>
    <s v="No"/>
    <s v="Overhead"/>
    <x v="0"/>
    <s v="Pole"/>
    <m/>
    <s v="102328578"/>
    <s v="     "/>
    <s v="Non-HFTD"/>
    <x v="0"/>
    <m/>
    <m/>
    <n v="37.816699999999997"/>
    <n v="-120.842"/>
    <s v="Stanislaus"/>
    <s v="COTTLE-1702"/>
    <m/>
    <m/>
    <s v="COTTLE 17026318"/>
    <x v="0"/>
    <m/>
    <m/>
    <m/>
    <m/>
    <s v="No"/>
    <m/>
    <m/>
    <m/>
    <m/>
    <m/>
    <m/>
    <m/>
    <s v="N"/>
    <s v="N"/>
    <m/>
    <m/>
    <s v="     "/>
    <m/>
    <m/>
    <m/>
    <m/>
    <m/>
    <m/>
    <m/>
    <m/>
    <m/>
    <m/>
    <m/>
    <m/>
    <m/>
    <m/>
    <m/>
    <m/>
    <m/>
    <m/>
    <m/>
  </r>
  <r>
    <s v="SAP201613799"/>
    <s v="     "/>
    <n v="42659"/>
    <s v="10/16"/>
    <x v="1"/>
    <m/>
    <s v="43"/>
    <n v="4"/>
    <s v="10"/>
    <x v="6"/>
    <n v="42657"/>
    <m/>
    <s v="Pole fire due to burned open jumper"/>
    <s v="     "/>
    <s v="SAP"/>
    <n v="44580"/>
    <s v="Y"/>
    <x v="0"/>
    <s v="1560034"/>
    <s v="16-0072278"/>
    <m/>
    <s v="T003791564, T003791657"/>
    <n v="112047596"/>
    <m/>
    <s v="     "/>
    <x v="0"/>
    <s v="PG&amp;E"/>
    <m/>
    <m/>
    <m/>
    <s v="D"/>
    <m/>
    <s v="Structure-PG&amp;E only"/>
    <m/>
    <s v="Equipment - PG&amp;E"/>
    <s v="34.b. Conductor damage or failure"/>
    <s v="Equipment - PG&amp;E"/>
    <s v="Conductor failure-all"/>
    <s v="Conductor failure-all"/>
    <s v="Crossarm"/>
    <m/>
    <m/>
    <s v="Line to Line,Three Phase Fault"/>
    <s v="Yes"/>
    <s v="Overhead"/>
    <x v="0"/>
    <s v="Crossarm"/>
    <m/>
    <s v="100496620"/>
    <s v="     "/>
    <s v="Non-HFTD"/>
    <x v="0"/>
    <m/>
    <m/>
    <n v="37.895099999999999"/>
    <n v="-121.697"/>
    <s v="Contra Costa"/>
    <s v="BRENTWOOD-2105"/>
    <m/>
    <m/>
    <s v="BRENTWOOD 2105B504R"/>
    <x v="0"/>
    <m/>
    <m/>
    <m/>
    <m/>
    <s v="No"/>
    <m/>
    <m/>
    <m/>
    <m/>
    <m/>
    <m/>
    <m/>
    <s v="N"/>
    <s v="N"/>
    <m/>
    <m/>
    <s v="     "/>
    <m/>
    <m/>
    <m/>
    <m/>
    <m/>
    <m/>
    <m/>
    <m/>
    <m/>
    <m/>
    <m/>
    <m/>
    <m/>
    <m/>
    <m/>
    <m/>
    <m/>
    <m/>
    <m/>
  </r>
  <r>
    <s v="MIA20197443"/>
    <s v="     "/>
    <n v="43754"/>
    <s v="10/16"/>
    <x v="1"/>
    <n v="0.25100694444444444"/>
    <s v="42"/>
    <n v="4"/>
    <s v="10"/>
    <x v="3"/>
    <n v="43754"/>
    <n v="0.25069444444444444"/>
    <s v="&quot;CREW TO REPLACE 2 POLES 1 ROTTED AND 1 BURNT POLE FIRE&quot;"/>
    <s v="     "/>
    <s v="FAS"/>
    <n v="44242"/>
    <s v="Y"/>
    <x v="0"/>
    <s v="660022"/>
    <s v="19-0112128"/>
    <m/>
    <s v="T004779715"/>
    <n v="118008116"/>
    <m/>
    <s v="     "/>
    <x v="0"/>
    <s v="PG&amp;E"/>
    <m/>
    <m/>
    <m/>
    <s v="D"/>
    <m/>
    <s v="Structure-PG&amp;E only"/>
    <m/>
    <s v="Equipment - PG&amp;E"/>
    <s v="34.f. Pole damage or failure"/>
    <s v="Equipment - PG&amp;E"/>
    <s v="All types of equipment / facility failure"/>
    <s v="Pole failure"/>
    <s v="Pole"/>
    <m/>
    <m/>
    <s v="Line to Ground"/>
    <s v="Yes"/>
    <s v="Overhead"/>
    <x v="0"/>
    <m/>
    <m/>
    <s v="101878084"/>
    <s v="     "/>
    <s v="Non-HFTD"/>
    <x v="0"/>
    <m/>
    <m/>
    <n v="35.308799999999998"/>
    <n v="-120.846"/>
    <s v="San Luis Obispo"/>
    <s v="MORRO-BAY-1102"/>
    <m/>
    <n v="11000"/>
    <s v="MORRO BAY 1102V84"/>
    <x v="0"/>
    <s v="Cal Fire"/>
    <s v="Urban"/>
    <m/>
    <m/>
    <s v="No"/>
    <m/>
    <m/>
    <m/>
    <m/>
    <m/>
    <m/>
    <m/>
    <s v="N"/>
    <s v="N"/>
    <m/>
    <m/>
    <s v="     "/>
    <m/>
    <m/>
    <m/>
    <m/>
    <m/>
    <m/>
    <m/>
    <m/>
    <m/>
    <m/>
    <m/>
    <m/>
    <m/>
    <m/>
    <m/>
    <m/>
    <m/>
    <m/>
    <m/>
  </r>
  <r>
    <s v="20201391"/>
    <s v="     "/>
    <n v="44120"/>
    <s v="10/16"/>
    <x v="1"/>
    <n v="0.45902777777777776"/>
    <s v="42"/>
    <n v="4"/>
    <s v="10"/>
    <x v="4"/>
    <n v="44120"/>
    <m/>
    <s v="On October 16, 2020 at 1101 hours, a PG&amp;E Troubleman was dispatched to the Green Valley 2101 21kV Distribution Circuit on Hecker Pass Road near Carlton Road, Watsonville in response to reports of an explosion. Initial analysis indicates animal contact caused the ignition. A squirrel flashed between the primary bushing of the line recloser and the grounded steel line recloser bracket. The ensuing fire was approximately 24&quot;x24&quot; in size and the fire was suppressed by the customer. There were no damages to PG&amp;E equipment warranting repair."/>
    <s v="     "/>
    <s v="FAS"/>
    <m/>
    <s v="N"/>
    <x v="0"/>
    <s v="1119297"/>
    <s v="20-0109635"/>
    <m/>
    <s v="T005096625"/>
    <m/>
    <m/>
    <s v="     "/>
    <x v="1"/>
    <s v="PG&amp;E"/>
    <m/>
    <s v="Vegetation"/>
    <m/>
    <s v="D"/>
    <s v="D"/>
    <s v="&lt;0.25"/>
    <s v="24 by 24&quot;&quot;"/>
    <s v="Contact - Animal - Other"/>
    <s v="33.b. Animal contact"/>
    <s v="Contact - Animal"/>
    <s v="Contact from object"/>
    <s v="Contact - Animal"/>
    <m/>
    <s v="Contact - Animal"/>
    <s v="Recloser"/>
    <s v="Line to Ground"/>
    <m/>
    <s v="Overhead"/>
    <x v="3"/>
    <s v="Recloser"/>
    <s v="N/A"/>
    <s v="LR: 135762"/>
    <s v="     "/>
    <s v="Non-HFTD"/>
    <x v="0"/>
    <m/>
    <m/>
    <n v="36.956600000000002"/>
    <n v="-121.727"/>
    <s v="Santa Cruz"/>
    <s v="GREEN-VALLEY-2101"/>
    <m/>
    <n v="21000"/>
    <s v="N/A"/>
    <x v="1"/>
    <s v="Customer"/>
    <s v="Urban"/>
    <m/>
    <m/>
    <s v="No"/>
    <m/>
    <m/>
    <m/>
    <m/>
    <m/>
    <m/>
    <m/>
    <s v="N"/>
    <s v="N"/>
    <m/>
    <m/>
    <s v="     "/>
    <m/>
    <m/>
    <m/>
    <m/>
    <m/>
    <m/>
    <m/>
    <m/>
    <m/>
    <m/>
    <m/>
    <m/>
    <m/>
    <m/>
    <m/>
    <m/>
    <m/>
    <m/>
    <m/>
  </r>
  <r>
    <s v="20201758"/>
    <s v="     "/>
    <n v="44120"/>
    <s v="10/16"/>
    <x v="1"/>
    <n v="0.60069444444444442"/>
    <s v="42"/>
    <n v="4"/>
    <s v="10"/>
    <x v="4"/>
    <n v="44120"/>
    <n v="0.59930555555555554"/>
    <s v="1388 Copperhill Pkwy in Santa Rosa; pole fire; &quot;cutout/fuse holder&quot; burned and/or flashed and required replacement; FLD reported &quot;FAULT TAMER STARTED ITSELF ON FIRE AND BURNT IN HALF. ALSO BURNT C/O. CREW TO REPLACE_x000a_C/O AND INSTALL NEW FAULT TAMER&quot;"/>
    <s v="     "/>
    <s v="FAS"/>
    <m/>
    <s v="Y"/>
    <x v="0"/>
    <s v="1119462"/>
    <s v="20-0109826"/>
    <m/>
    <s v="T005096827"/>
    <n v="119916506"/>
    <m/>
    <s v="     "/>
    <x v="0"/>
    <s v="PG&amp;E"/>
    <m/>
    <s v="Building"/>
    <m/>
    <s v="D"/>
    <m/>
    <s v="Structure-PG&amp;E only"/>
    <m/>
    <s v="Equipment - PG&amp;E"/>
    <s v="34.o. Other"/>
    <s v="Equipment - PG&amp;E"/>
    <s v="All types of equipment / facility failure"/>
    <s v="Fault Tamer Failure"/>
    <s v="Fault Tamer"/>
    <m/>
    <m/>
    <s v="Line to Ground"/>
    <m/>
    <s v="Overhead"/>
    <x v="3"/>
    <s v="Fault Tamer"/>
    <m/>
    <s v="101960989"/>
    <s v="     "/>
    <s v="Non-HFTD"/>
    <x v="0"/>
    <m/>
    <m/>
    <n v="38.509"/>
    <n v="-122.789"/>
    <s v="Sonoma"/>
    <s v="FULTON-1101"/>
    <m/>
    <n v="12000"/>
    <m/>
    <x v="0"/>
    <s v="Redcom FD"/>
    <s v="Urban"/>
    <m/>
    <m/>
    <s v="No"/>
    <m/>
    <m/>
    <m/>
    <m/>
    <m/>
    <m/>
    <m/>
    <s v="N"/>
    <s v="Y"/>
    <s v="202010141200"/>
    <s v="202010170100"/>
    <s v="     "/>
    <m/>
    <m/>
    <m/>
    <m/>
    <m/>
    <m/>
    <m/>
    <m/>
    <m/>
    <m/>
    <m/>
    <m/>
    <m/>
    <m/>
    <m/>
    <m/>
    <m/>
    <m/>
    <m/>
  </r>
  <r>
    <s v="20211799"/>
    <s v="     "/>
    <n v="44485"/>
    <s v="10/16"/>
    <x v="1"/>
    <n v="0.3527777777777778"/>
    <s v="42"/>
    <n v="4"/>
    <s v="10"/>
    <x v="5"/>
    <n v="44485"/>
    <m/>
    <s v="Car hit pole, burning the pole. The ensuing fire was &lt; 1 meter in size. This information is preliminary."/>
    <s v="     "/>
    <s v="FAS"/>
    <m/>
    <s v="N"/>
    <x v="0"/>
    <m/>
    <s v="21-0131881"/>
    <m/>
    <s v="T005424883"/>
    <n v="122216000"/>
    <m/>
    <s v="     "/>
    <x v="0"/>
    <s v="PG&amp;E"/>
    <m/>
    <s v="Other"/>
    <s v="pole"/>
    <s v="D"/>
    <s v="D"/>
    <s v="&lt;3 meters of linear travel"/>
    <m/>
    <s v="Contact - 3rd Party"/>
    <s v="33.d. Vehicle contact"/>
    <s v="Contact - 3rd Party"/>
    <s v="Contact from object"/>
    <s v="Vehicle contact"/>
    <m/>
    <s v="Vehicle contact"/>
    <s v="Pole"/>
    <s v="Three Phase Fault"/>
    <s v="N"/>
    <s v="Overhead"/>
    <x v="3"/>
    <s v="Pole"/>
    <s v="Pole"/>
    <s v="100341244"/>
    <s v="     "/>
    <s v="Non-HFTD"/>
    <x v="0"/>
    <m/>
    <m/>
    <n v="39.601300000000002"/>
    <n v="-122.25"/>
    <s v="Glenn"/>
    <s v="LOGAN-CREEK-2102"/>
    <m/>
    <n v="21000"/>
    <m/>
    <x v="0"/>
    <s v="California Highway Patrol"/>
    <s v="Agriculture"/>
    <s v="Grass fuel model"/>
    <m/>
    <s v="No"/>
    <m/>
    <m/>
    <m/>
    <m/>
    <m/>
    <m/>
    <m/>
    <s v="N"/>
    <s v="N"/>
    <m/>
    <m/>
    <s v="     "/>
    <m/>
    <m/>
    <m/>
    <m/>
    <m/>
    <m/>
    <m/>
    <m/>
    <m/>
    <m/>
    <m/>
    <m/>
    <m/>
    <m/>
    <m/>
    <m/>
    <m/>
    <m/>
    <m/>
  </r>
  <r>
    <s v="SAP201420125"/>
    <s v="     "/>
    <n v="41929"/>
    <s v="10/17"/>
    <x v="1"/>
    <m/>
    <s v="42"/>
    <n v="4"/>
    <s v="10"/>
    <x v="7"/>
    <n v="41927"/>
    <m/>
    <s v="pole fire; secondary crossarm burned in half; failed line recloser R7857"/>
    <s v="     "/>
    <s v="SAP"/>
    <n v="44580"/>
    <s v="Y"/>
    <x v="0"/>
    <s v="1097424"/>
    <s v="14-0063667"/>
    <m/>
    <s v="T003217946"/>
    <n v="109572762"/>
    <m/>
    <s v="     "/>
    <x v="0"/>
    <s v="PG&amp;E"/>
    <m/>
    <m/>
    <m/>
    <s v="D"/>
    <m/>
    <s v="Structure-PG&amp;E only"/>
    <m/>
    <s v="Equipment - PG&amp;E"/>
    <s v="34.j. Recloser damage or failure"/>
    <s v="Equipment - PG&amp;E"/>
    <s v="Recloser failure"/>
    <s v="Recloser failure"/>
    <s v="Crossarm"/>
    <m/>
    <m/>
    <s v="None"/>
    <s v="Yes"/>
    <s v="Overhead"/>
    <x v="0"/>
    <s v="Crossarm"/>
    <m/>
    <s v="103050028"/>
    <s v="     "/>
    <s v="Non-HFTD"/>
    <x v="0"/>
    <m/>
    <m/>
    <n v="37.963999999999999"/>
    <n v="-122.35899999999999"/>
    <s v="Contra Costa"/>
    <s v="RICHMOND-R-1127"/>
    <m/>
    <m/>
    <s v="RICHMOND R 1127BR176"/>
    <x v="0"/>
    <m/>
    <m/>
    <m/>
    <m/>
    <s v="No"/>
    <m/>
    <m/>
    <m/>
    <m/>
    <m/>
    <m/>
    <m/>
    <s v="N"/>
    <s v="N"/>
    <m/>
    <m/>
    <s v="     "/>
    <m/>
    <m/>
    <m/>
    <m/>
    <m/>
    <m/>
    <m/>
    <m/>
    <m/>
    <m/>
    <m/>
    <m/>
    <m/>
    <m/>
    <m/>
    <m/>
    <m/>
    <m/>
    <m/>
  </r>
  <r>
    <s v="20140211"/>
    <s v="     "/>
    <n v="41929"/>
    <s v="10/17"/>
    <x v="1"/>
    <n v="0.57013888888888886"/>
    <s v="42"/>
    <n v="4"/>
    <s v="10"/>
    <x v="7"/>
    <n v="41929"/>
    <n v="0.57013888888888886"/>
    <m/>
    <s v="     "/>
    <m/>
    <m/>
    <s v="N"/>
    <x v="0"/>
    <m/>
    <m/>
    <m/>
    <m/>
    <m/>
    <m/>
    <s v="     "/>
    <x v="1"/>
    <s v="PG&amp;E"/>
    <m/>
    <s v="Vegetation"/>
    <m/>
    <s v="T"/>
    <m/>
    <s v="&lt;0.25"/>
    <s v="Square Feet: 50-yard circum.; Acreage: "/>
    <s v="Contact - Animal - Bird"/>
    <s v="33.b. Animal contact"/>
    <s v="Contact - Bird"/>
    <s v="All types of equipment / facility failure"/>
    <s v="Contact - Animal"/>
    <m/>
    <s v="Contact - Animal"/>
    <s v="Conductor"/>
    <m/>
    <s v="AT&amp;T"/>
    <s v="Overhead"/>
    <x v="4"/>
    <s v="Conductor"/>
    <m/>
    <s v="Pole BA 28/299"/>
    <s v="     "/>
    <s v="Non-HFTD"/>
    <x v="0"/>
    <m/>
    <m/>
    <n v="40.016300000000001"/>
    <n v="-122.22499999999999"/>
    <s v="Tehama"/>
    <s v="COTTONWOOD-#1-60"/>
    <s v="ETL.6620"/>
    <n v="60000"/>
    <s v="N/A"/>
    <x v="0"/>
    <m/>
    <s v="Herbaceous"/>
    <m/>
    <m/>
    <s v="No"/>
    <m/>
    <m/>
    <m/>
    <m/>
    <m/>
    <m/>
    <m/>
    <s v="N"/>
    <s v="N"/>
    <m/>
    <m/>
    <s v="     "/>
    <m/>
    <m/>
    <m/>
    <m/>
    <m/>
    <m/>
    <m/>
    <m/>
    <m/>
    <m/>
    <m/>
    <m/>
    <m/>
    <m/>
    <m/>
    <m/>
    <m/>
    <m/>
    <m/>
  </r>
  <r>
    <s v="SAP201420131"/>
    <s v="     "/>
    <n v="41929"/>
    <s v="10/17"/>
    <x v="1"/>
    <m/>
    <s v="42"/>
    <n v="4"/>
    <s v="10"/>
    <x v="7"/>
    <n v="41927"/>
    <m/>
    <s v="pole fire; failed fuse; burned insulator; 2/n/o R4979"/>
    <s v="     "/>
    <s v="SAP"/>
    <n v="44580"/>
    <s v="Y"/>
    <x v="0"/>
    <s v="1097444"/>
    <s v="14-0063677"/>
    <m/>
    <s v="T003217967"/>
    <n v="109572764"/>
    <m/>
    <s v="     "/>
    <x v="0"/>
    <s v="PG&amp;E"/>
    <m/>
    <m/>
    <m/>
    <s v="D"/>
    <m/>
    <s v="Structure-PG&amp;E only"/>
    <m/>
    <s v="Equipment - PG&amp;E"/>
    <s v="34.c. Fuse damage or failure"/>
    <s v="Equipment - PG&amp;E"/>
    <s v="Fuse failure - all"/>
    <s v="Fuse failure - all"/>
    <s v="Insulator"/>
    <m/>
    <m/>
    <s v="None"/>
    <s v="Yes"/>
    <s v="Overhead"/>
    <x v="0"/>
    <s v="Insulator"/>
    <m/>
    <s v="101444699"/>
    <s v="     "/>
    <s v="Non-HFTD"/>
    <x v="0"/>
    <m/>
    <m/>
    <n v="37.936799999999998"/>
    <n v="-122.31399999999999"/>
    <s v="Contra Costa"/>
    <s v="MIRA-VISTA-0403"/>
    <m/>
    <m/>
    <s v="MIRA VISTA 0403CB"/>
    <x v="0"/>
    <s v="Barrett FD"/>
    <m/>
    <m/>
    <m/>
    <s v="No"/>
    <m/>
    <m/>
    <m/>
    <m/>
    <m/>
    <m/>
    <m/>
    <s v="N"/>
    <s v="N"/>
    <m/>
    <m/>
    <s v="     "/>
    <m/>
    <m/>
    <m/>
    <m/>
    <m/>
    <m/>
    <m/>
    <m/>
    <m/>
    <m/>
    <m/>
    <m/>
    <m/>
    <m/>
    <m/>
    <m/>
    <m/>
    <m/>
    <m/>
  </r>
  <r>
    <s v="SAP201420126"/>
    <s v="     "/>
    <n v="41929"/>
    <s v="10/17"/>
    <x v="1"/>
    <m/>
    <s v="42"/>
    <n v="4"/>
    <s v="10"/>
    <x v="7"/>
    <n v="41927"/>
    <m/>
    <s v="Crossarm replaced due to pole fire; failed fuse R9299"/>
    <s v="     "/>
    <s v="SAP"/>
    <n v="44580"/>
    <s v="Y"/>
    <x v="0"/>
    <s v="1097427"/>
    <s v="14-0063669"/>
    <m/>
    <s v="T003217975"/>
    <n v="109572763"/>
    <m/>
    <s v="     "/>
    <x v="0"/>
    <s v="PG&amp;E"/>
    <m/>
    <m/>
    <m/>
    <s v="D"/>
    <m/>
    <s v="Structure-PG&amp;E only"/>
    <m/>
    <s v="Equipment - PG&amp;E"/>
    <s v="34.c. Fuse damage or failure"/>
    <s v="Equipment - PG&amp;E"/>
    <s v="Fuse failure - all"/>
    <s v="Fuse failure - all"/>
    <s v="Fuse"/>
    <m/>
    <m/>
    <s v="None"/>
    <s v="Yes"/>
    <s v="Overhead"/>
    <x v="0"/>
    <s v="Fuse"/>
    <m/>
    <s v="101433927"/>
    <s v="     "/>
    <s v="Non-HFTD"/>
    <x v="0"/>
    <m/>
    <m/>
    <n v="37.950200000000002"/>
    <n v="-122.351"/>
    <s v="Contra Costa"/>
    <s v="RICHMOND-R-1130"/>
    <m/>
    <m/>
    <s v="RICHMOND R 1130BR144"/>
    <x v="0"/>
    <m/>
    <m/>
    <m/>
    <m/>
    <s v="No"/>
    <m/>
    <m/>
    <m/>
    <m/>
    <m/>
    <m/>
    <m/>
    <s v="N"/>
    <s v="N"/>
    <m/>
    <m/>
    <s v="     "/>
    <m/>
    <m/>
    <m/>
    <m/>
    <m/>
    <m/>
    <m/>
    <m/>
    <m/>
    <m/>
    <m/>
    <m/>
    <m/>
    <m/>
    <m/>
    <m/>
    <m/>
    <m/>
    <m/>
  </r>
  <r>
    <s v="20150400"/>
    <s v="     "/>
    <n v="42294"/>
    <s v="10/17"/>
    <x v="1"/>
    <n v="0.29444444444444445"/>
    <s v="42"/>
    <n v="4"/>
    <s v="10"/>
    <x v="2"/>
    <n v="42294"/>
    <n v="0.29444444444444445"/>
    <s v="POLE FIRE W/ASSOCIATED GRASS FIRE ASSISTED CAMPOS"/>
    <s v="     "/>
    <m/>
    <m/>
    <s v="N"/>
    <x v="0"/>
    <s v="1323873"/>
    <s v="15-0071191"/>
    <m/>
    <m/>
    <m/>
    <m/>
    <s v="     "/>
    <x v="1"/>
    <s v="PG&amp;E"/>
    <m/>
    <s v="Vegetation"/>
    <m/>
    <s v="D"/>
    <m/>
    <s v="0.26-9.99"/>
    <s v="Square Feet: ; Acreage: 4.5"/>
    <s v="Equipment - PG&amp;E"/>
    <s v="34.g. Insulator and brushing damage or failure"/>
    <s v="Equipment - PG&amp;E"/>
    <s v="All types of equipment / facility failure"/>
    <s v="Insulator"/>
    <s v="Insulator"/>
    <m/>
    <m/>
    <s v="Line to Ground"/>
    <s v="0"/>
    <s v="Overhead"/>
    <x v="3"/>
    <s v="Conductor"/>
    <m/>
    <s v="13900 TESLA RD LIVERMORE"/>
    <s v="     "/>
    <s v="Non-HFTD"/>
    <x v="0"/>
    <m/>
    <m/>
    <n v="37.657400000000003"/>
    <n v="-121.62"/>
    <s v="Alameda"/>
    <s v="VASCO-1102"/>
    <s v="13751102"/>
    <n v="12000"/>
    <s v="VASCO 1102MR178"/>
    <x v="1"/>
    <s v="Cal Fire Dept"/>
    <s v="Herbaceous"/>
    <m/>
    <m/>
    <s v="No"/>
    <m/>
    <m/>
    <m/>
    <m/>
    <m/>
    <m/>
    <m/>
    <s v="N"/>
    <s v="N"/>
    <m/>
    <m/>
    <s v="     "/>
    <m/>
    <m/>
    <m/>
    <m/>
    <m/>
    <m/>
    <m/>
    <m/>
    <m/>
    <m/>
    <m/>
    <m/>
    <m/>
    <m/>
    <m/>
    <m/>
    <m/>
    <m/>
    <m/>
  </r>
  <r>
    <s v="SAP201516903"/>
    <s v="     "/>
    <n v="42294"/>
    <s v="10/17"/>
    <x v="1"/>
    <m/>
    <s v="42"/>
    <n v="4"/>
    <s v="10"/>
    <x v="2"/>
    <n v="42292"/>
    <m/>
    <s v="pole fire caused by lightning strike"/>
    <s v="     "/>
    <s v="SAP"/>
    <n v="44580"/>
    <s v="Y"/>
    <x v="0"/>
    <s v="1322327"/>
    <s v="N/A"/>
    <m/>
    <s v="T003507983"/>
    <n v="110725907"/>
    <m/>
    <s v="     "/>
    <x v="0"/>
    <s v="PG&amp;E"/>
    <m/>
    <m/>
    <m/>
    <s v="D"/>
    <m/>
    <s v="Structure-PG&amp;E only"/>
    <m/>
    <s v="Weather - Lightning"/>
    <s v="39.a. All Other"/>
    <s v="Weather"/>
    <s v="Weather - Lightning"/>
    <s v="Weather - Lightning"/>
    <m/>
    <m/>
    <m/>
    <m/>
    <s v="Yes"/>
    <s v="Overhead"/>
    <x v="0"/>
    <s v="Pole"/>
    <m/>
    <s v="100753085"/>
    <s v="     "/>
    <s v="Non-HFTD"/>
    <x v="0"/>
    <m/>
    <m/>
    <n v="36.477899999999998"/>
    <n v="-119.44199999999999"/>
    <s v="Tulare"/>
    <s v="DINUBA-1104"/>
    <m/>
    <m/>
    <m/>
    <x v="0"/>
    <m/>
    <m/>
    <m/>
    <m/>
    <s v="No"/>
    <m/>
    <m/>
    <m/>
    <m/>
    <m/>
    <m/>
    <m/>
    <s v="N"/>
    <s v="N"/>
    <m/>
    <m/>
    <s v="     "/>
    <m/>
    <m/>
    <m/>
    <m/>
    <m/>
    <m/>
    <m/>
    <m/>
    <m/>
    <m/>
    <m/>
    <m/>
    <m/>
    <m/>
    <m/>
    <m/>
    <m/>
    <m/>
    <m/>
  </r>
  <r>
    <s v="SAP201613787"/>
    <s v="     "/>
    <n v="42660"/>
    <s v="10/17"/>
    <x v="1"/>
    <m/>
    <s v="43"/>
    <n v="4"/>
    <s v="10"/>
    <x v="6"/>
    <n v="42658"/>
    <m/>
    <s v="Broken insuators lead to pole fire"/>
    <s v="     "/>
    <s v="SAP"/>
    <n v="44580"/>
    <s v="Y"/>
    <x v="0"/>
    <s v="1560768"/>
    <s v="16-0072436"/>
    <m/>
    <s v="T003792404"/>
    <n v="112048726"/>
    <m/>
    <s v="     "/>
    <x v="0"/>
    <s v="PG&amp;E"/>
    <m/>
    <m/>
    <m/>
    <s v="D"/>
    <m/>
    <s v="Structure-PG&amp;E only"/>
    <m/>
    <s v="Equipment - PG&amp;E"/>
    <s v="34.g. Insulator and brushing damage or failure"/>
    <s v="Equipment - PG&amp;E"/>
    <s v="Insulator failure"/>
    <s v="Insulator failure"/>
    <s v="Crossarm"/>
    <m/>
    <m/>
    <s v="Force Out"/>
    <s v="Yes"/>
    <s v="Overhead"/>
    <x v="0"/>
    <s v="Crossarm"/>
    <m/>
    <m/>
    <s v="     "/>
    <s v="Non-HFTD"/>
    <x v="0"/>
    <m/>
    <m/>
    <n v="35.285400000000003"/>
    <n v="-120.669"/>
    <s v="San Luis Obispo"/>
    <s v="GOLDTREE-1108"/>
    <m/>
    <m/>
    <s v="GOLDTREE 1108961060"/>
    <x v="0"/>
    <m/>
    <m/>
    <m/>
    <m/>
    <s v="No"/>
    <m/>
    <m/>
    <m/>
    <m/>
    <m/>
    <m/>
    <m/>
    <s v="N"/>
    <s v="N"/>
    <m/>
    <m/>
    <s v="     "/>
    <m/>
    <m/>
    <m/>
    <m/>
    <m/>
    <m/>
    <m/>
    <m/>
    <m/>
    <m/>
    <m/>
    <m/>
    <m/>
    <m/>
    <m/>
    <m/>
    <m/>
    <m/>
    <m/>
  </r>
  <r>
    <s v="MIA20162073"/>
    <s v="     "/>
    <n v="42660"/>
    <s v="10/17"/>
    <x v="1"/>
    <n v="0.35115740740740742"/>
    <s v="43"/>
    <n v="4"/>
    <s v="10"/>
    <x v="6"/>
    <n v="42660"/>
    <n v="0.35069444444444442"/>
    <s v="Crossarm caught fire; PGE attributable, cause unknown"/>
    <s v="     "/>
    <s v="FAS"/>
    <n v="44251"/>
    <s v="Y"/>
    <x v="0"/>
    <s v="1564153"/>
    <s v="16-0073225"/>
    <m/>
    <s v="T003796287"/>
    <n v="112051463"/>
    <m/>
    <s v="     "/>
    <x v="0"/>
    <s v="PG&amp;E"/>
    <m/>
    <m/>
    <m/>
    <s v="D"/>
    <m/>
    <s v="Structure-PG&amp;E only"/>
    <m/>
    <s v="Equipment - PG&amp;E"/>
    <s v="34.g. Insulator and brushing damage or failure"/>
    <s v="Equipment - PG&amp;E"/>
    <s v="All types of equipment / facility failure"/>
    <s v="Insulator failure"/>
    <s v="Insulator"/>
    <m/>
    <m/>
    <s v="None"/>
    <s v="No"/>
    <s v="Overhead"/>
    <x v="0"/>
    <m/>
    <m/>
    <s v="100228733"/>
    <s v="     "/>
    <s v="Non-HFTD"/>
    <x v="0"/>
    <m/>
    <m/>
    <n v="35.194099999999999"/>
    <n v="-118.91500000000001"/>
    <s v="Kern"/>
    <s v="WEEDPATCH-1101"/>
    <m/>
    <n v="11000"/>
    <m/>
    <x v="0"/>
    <m/>
    <s v="Rural"/>
    <m/>
    <m/>
    <s v="No"/>
    <m/>
    <m/>
    <m/>
    <m/>
    <m/>
    <m/>
    <m/>
    <s v="N"/>
    <s v="N"/>
    <m/>
    <m/>
    <s v="     "/>
    <m/>
    <m/>
    <m/>
    <m/>
    <m/>
    <m/>
    <m/>
    <m/>
    <m/>
    <m/>
    <m/>
    <m/>
    <m/>
    <m/>
    <m/>
    <m/>
    <m/>
    <m/>
    <m/>
  </r>
  <r>
    <s v="SAP201613788"/>
    <s v="     "/>
    <n v="42660"/>
    <s v="10/17"/>
    <x v="1"/>
    <m/>
    <s v="43"/>
    <n v="4"/>
    <s v="10"/>
    <x v="6"/>
    <n v="42658"/>
    <m/>
    <s v="pole fire; failed fuse"/>
    <s v="     "/>
    <s v="SAP"/>
    <n v="44580"/>
    <s v="Y"/>
    <x v="0"/>
    <s v="1560877"/>
    <s v="16-0072460"/>
    <m/>
    <s v="T003792525"/>
    <n v="112048776"/>
    <m/>
    <s v="     "/>
    <x v="0"/>
    <s v="PG&amp;E"/>
    <m/>
    <m/>
    <m/>
    <s v="D"/>
    <m/>
    <s v="Structure-PG&amp;E only"/>
    <m/>
    <s v="Equipment - PG&amp;E"/>
    <s v="34.c. Fuse damage or failure"/>
    <s v="Equipment - PG&amp;E"/>
    <s v="Fuse failure - all"/>
    <s v="Fuse failure - all"/>
    <s v="Pole"/>
    <m/>
    <m/>
    <s v="Force Out"/>
    <s v="Yes"/>
    <s v="Overhead"/>
    <x v="0"/>
    <s v="Pole"/>
    <m/>
    <s v="101879750"/>
    <s v="     "/>
    <s v="Non-HFTD"/>
    <x v="0"/>
    <m/>
    <m/>
    <n v="35.2791"/>
    <n v="-120.65"/>
    <s v="San Luis Obispo"/>
    <s v="SAN-LUIS-OBISPO-1105"/>
    <m/>
    <m/>
    <s v="SAN LUIS OBISPO 1105796050"/>
    <x v="0"/>
    <m/>
    <m/>
    <m/>
    <m/>
    <s v="No"/>
    <m/>
    <m/>
    <m/>
    <m/>
    <m/>
    <m/>
    <m/>
    <s v="N"/>
    <s v="N"/>
    <m/>
    <m/>
    <s v="     "/>
    <m/>
    <m/>
    <m/>
    <m/>
    <m/>
    <m/>
    <m/>
    <m/>
    <m/>
    <m/>
    <m/>
    <m/>
    <m/>
    <m/>
    <m/>
    <m/>
    <m/>
    <m/>
    <m/>
  </r>
  <r>
    <s v="SAP201613786"/>
    <s v="     "/>
    <n v="42660"/>
    <s v="10/17"/>
    <x v="1"/>
    <m/>
    <s v="43"/>
    <n v="4"/>
    <s v="10"/>
    <x v="6"/>
    <n v="42658"/>
    <m/>
    <s v="pole fire; failed fuse 9583"/>
    <s v="     "/>
    <s v="SAP"/>
    <n v="44580"/>
    <s v="Y"/>
    <x v="0"/>
    <s v="1560590"/>
    <s v="16-0072406"/>
    <m/>
    <s v="T003792275"/>
    <n v="112048576"/>
    <m/>
    <s v="     "/>
    <x v="0"/>
    <s v="PG&amp;E"/>
    <m/>
    <m/>
    <m/>
    <s v="D"/>
    <m/>
    <s v="Structure-PG&amp;E only"/>
    <m/>
    <s v="Equipment - PG&amp;E"/>
    <s v="34.c. Fuse damage or failure"/>
    <s v="Equipment - PG&amp;E"/>
    <s v="Fuse failure - all"/>
    <s v="Fuse failure - all"/>
    <s v="Fuse"/>
    <m/>
    <m/>
    <s v="Line to Ground"/>
    <s v="Yes"/>
    <s v="Overhead"/>
    <x v="0"/>
    <s v="Fuse"/>
    <m/>
    <s v="104015915"/>
    <s v="     "/>
    <s v="Non-HFTD"/>
    <x v="0"/>
    <m/>
    <m/>
    <n v="37.100700000000003"/>
    <n v="-121.01600000000001"/>
    <s v="Merced"/>
    <s v="SANTA-NELLA-1104"/>
    <m/>
    <m/>
    <s v="SANTA NELLA 1104CB"/>
    <x v="0"/>
    <m/>
    <m/>
    <m/>
    <m/>
    <s v="No"/>
    <m/>
    <m/>
    <m/>
    <m/>
    <m/>
    <m/>
    <m/>
    <s v="N"/>
    <s v="N"/>
    <m/>
    <m/>
    <s v="     "/>
    <m/>
    <m/>
    <m/>
    <m/>
    <m/>
    <m/>
    <m/>
    <m/>
    <m/>
    <m/>
    <m/>
    <m/>
    <m/>
    <m/>
    <m/>
    <m/>
    <m/>
    <m/>
    <m/>
  </r>
  <r>
    <s v="MIA201712180"/>
    <s v="     "/>
    <n v="43025"/>
    <s v="10/17"/>
    <x v="1"/>
    <n v="0.76537037037037037"/>
    <s v="42"/>
    <n v="4"/>
    <s v="10"/>
    <x v="0"/>
    <n v="43025"/>
    <n v="0.76527777777777772"/>
    <s v="Capacitor burnt"/>
    <s v="     "/>
    <s v="FAS"/>
    <n v="44246"/>
    <s v="Y"/>
    <x v="0"/>
    <s v="1902889"/>
    <s v="N/A"/>
    <m/>
    <s v="T004165711"/>
    <m/>
    <m/>
    <s v="     "/>
    <x v="1"/>
    <s v="PG&amp;E"/>
    <m/>
    <m/>
    <m/>
    <s v="D"/>
    <m/>
    <s v="&lt;3 meters of linear travel"/>
    <m/>
    <s v="Equipment - PG&amp;E"/>
    <s v="34.a. Capacitor bank damage or failure"/>
    <s v="Equipment - PG&amp;E"/>
    <s v="All types of equipment / facility failure"/>
    <s v="Capacitor bank failure"/>
    <s v="Capacitor Bank"/>
    <m/>
    <m/>
    <m/>
    <s v="Yes"/>
    <s v="Overhead"/>
    <x v="0"/>
    <m/>
    <m/>
    <s v="103231921"/>
    <s v="     "/>
    <s v="Non-HFTD"/>
    <x v="0"/>
    <m/>
    <m/>
    <n v="35.4253"/>
    <n v="-119.03100000000001"/>
    <s v="Kern"/>
    <s v="KERN-OIL-1110"/>
    <s v="252721110"/>
    <n v="11000"/>
    <m/>
    <x v="0"/>
    <m/>
    <s v="Urban"/>
    <m/>
    <m/>
    <s v="No"/>
    <m/>
    <m/>
    <m/>
    <m/>
    <m/>
    <m/>
    <m/>
    <s v="N"/>
    <s v="N"/>
    <m/>
    <m/>
    <s v="     "/>
    <m/>
    <m/>
    <m/>
    <m/>
    <m/>
    <m/>
    <m/>
    <m/>
    <m/>
    <m/>
    <m/>
    <m/>
    <m/>
    <m/>
    <m/>
    <m/>
    <m/>
    <m/>
    <m/>
  </r>
  <r>
    <s v="20170445"/>
    <s v="     "/>
    <n v="43025"/>
    <s v="10/17"/>
    <x v="1"/>
    <n v="0.76527777777777772"/>
    <s v="42"/>
    <n v="4"/>
    <s v="10"/>
    <x v="0"/>
    <n v="43025"/>
    <m/>
    <s v="pole fire NG cap bank, turned in COE pin to replace damaged unit"/>
    <s v="     "/>
    <m/>
    <m/>
    <s v="N"/>
    <x v="0"/>
    <s v="1902889"/>
    <m/>
    <m/>
    <m/>
    <m/>
    <m/>
    <s v="     "/>
    <x v="1"/>
    <s v="PG&amp;E"/>
    <m/>
    <s v="Vegetation"/>
    <m/>
    <s v="D"/>
    <m/>
    <s v="&lt;3 meters of linear travel"/>
    <s v="Square Feet: ; Acreage: "/>
    <s v="Equipment - PG&amp;E"/>
    <s v="34.a. Capacitor bank damage or failure"/>
    <s v="Equipment - PG&amp;E"/>
    <s v="All types of equipment / facility failure"/>
    <s v="Capacitor Bank"/>
    <s v="Capacitor Bank"/>
    <m/>
    <m/>
    <m/>
    <s v="PACIFIC BELL"/>
    <s v="Overhead"/>
    <x v="3"/>
    <s v="Capacitor Bank"/>
    <m/>
    <s v="100144662"/>
    <s v="     "/>
    <s v="Non-HFTD"/>
    <x v="0"/>
    <m/>
    <m/>
    <n v="35.425699999999999"/>
    <n v="-119.03"/>
    <s v="Kern"/>
    <s v="KERN-OIL-1110"/>
    <s v="252721110"/>
    <n v="12000"/>
    <m/>
    <x v="0"/>
    <s v="N.A."/>
    <s v="Urban"/>
    <m/>
    <m/>
    <s v="No"/>
    <m/>
    <m/>
    <m/>
    <m/>
    <m/>
    <m/>
    <m/>
    <s v="N"/>
    <s v="N"/>
    <m/>
    <m/>
    <s v="     "/>
    <m/>
    <m/>
    <m/>
    <m/>
    <m/>
    <m/>
    <m/>
    <m/>
    <m/>
    <m/>
    <m/>
    <m/>
    <m/>
    <m/>
    <m/>
    <m/>
    <m/>
    <m/>
    <m/>
  </r>
  <r>
    <s v="20180898"/>
    <s v="     "/>
    <n v="43390"/>
    <s v="10/17"/>
    <x v="1"/>
    <n v="0.74804398148148143"/>
    <s v="42"/>
    <n v="4"/>
    <s v="10"/>
    <x v="1"/>
    <n v="43390"/>
    <n v="0.7368055555555556"/>
    <s v="ILIS cause - &quot; Animal, Bird found&quot;/&quot;hawk into wire&quot;"/>
    <s v="     "/>
    <s v="FAS"/>
    <m/>
    <s v="N"/>
    <x v="0"/>
    <s v="197639"/>
    <s v="18-0091501"/>
    <m/>
    <m/>
    <m/>
    <s v="EI181017A"/>
    <s v="     "/>
    <x v="1"/>
    <s v="PG&amp;E"/>
    <m/>
    <m/>
    <m/>
    <s v="D"/>
    <m/>
    <s v="&lt;0.25"/>
    <m/>
    <s v="Contact - Animal - Bird"/>
    <s v="33.b. Animal contact"/>
    <s v="Contact - Bird"/>
    <s v="Contact from object"/>
    <s v="Contact - Animal"/>
    <m/>
    <s v="Contact - Animal"/>
    <s v="Conductor"/>
    <s v="Three Phase Fault"/>
    <m/>
    <s v="Overhead"/>
    <x v="3"/>
    <m/>
    <m/>
    <s v="2108/2"/>
    <s v="     "/>
    <s v="Non-HFTD"/>
    <x v="0"/>
    <m/>
    <m/>
    <n v="38.024900000000002"/>
    <n v="-121.961"/>
    <s v="Contra Costa"/>
    <s v="WILLOW-PASS-1101"/>
    <s v="013911101"/>
    <n v="11000"/>
    <s v="WILLOW PASS 1102CB"/>
    <x v="0"/>
    <m/>
    <s v="Urban"/>
    <m/>
    <m/>
    <s v="No"/>
    <m/>
    <m/>
    <m/>
    <m/>
    <m/>
    <m/>
    <m/>
    <s v="N"/>
    <s v="N"/>
    <m/>
    <m/>
    <s v="     "/>
    <m/>
    <m/>
    <m/>
    <m/>
    <m/>
    <m/>
    <m/>
    <m/>
    <m/>
    <m/>
    <m/>
    <m/>
    <m/>
    <m/>
    <m/>
    <m/>
    <m/>
    <m/>
    <m/>
  </r>
  <r>
    <s v="20191257"/>
    <s v="     "/>
    <n v="43755"/>
    <s v="10/17"/>
    <x v="1"/>
    <m/>
    <s v="42"/>
    <n v="4"/>
    <s v="10"/>
    <x v="3"/>
    <n v="43755"/>
    <m/>
    <s v="Equipment Failure/Involved, Overhead, PT/CCVT, Blown/failed; &lt; 1 meter fire."/>
    <s v="     "/>
    <s v="FAS"/>
    <m/>
    <s v="N"/>
    <x v="0"/>
    <s v="664101"/>
    <s v="19-0112739"/>
    <m/>
    <s v="T004781039"/>
    <n v="0"/>
    <m/>
    <s v="     "/>
    <x v="0"/>
    <s v="PG&amp;E"/>
    <m/>
    <m/>
    <m/>
    <s v="D"/>
    <m/>
    <s v="&lt;3 meters of linear travel"/>
    <m/>
    <s v="Equipment - PG&amp;E"/>
    <s v="34.o. Other"/>
    <s v="Equipment - PG&amp;E"/>
    <m/>
    <m/>
    <s v="Line Recloser"/>
    <m/>
    <m/>
    <s v="Multi-Fault"/>
    <m/>
    <s v="Overhead"/>
    <x v="0"/>
    <s v="Line Recloser"/>
    <m/>
    <s v="192381102-2101595651{530}"/>
    <s v="     "/>
    <s v="Non-HFTD"/>
    <x v="0"/>
    <m/>
    <m/>
    <n v="40.598799999999997"/>
    <n v="-124.212"/>
    <s v="HUMBOLDT"/>
    <s v="EEL-RIVER-1102"/>
    <m/>
    <m/>
    <s v="EEL RIVER 1103CB"/>
    <x v="0"/>
    <m/>
    <m/>
    <m/>
    <m/>
    <s v="No"/>
    <m/>
    <m/>
    <m/>
    <m/>
    <m/>
    <m/>
    <m/>
    <s v="N"/>
    <s v="N"/>
    <m/>
    <m/>
    <s v="     "/>
    <m/>
    <m/>
    <m/>
    <m/>
    <m/>
    <m/>
    <m/>
    <m/>
    <m/>
    <m/>
    <m/>
    <m/>
    <m/>
    <m/>
    <m/>
    <m/>
    <m/>
    <m/>
    <m/>
  </r>
  <r>
    <s v="MIA201912146"/>
    <s v="     "/>
    <n v="43755"/>
    <s v="10/17"/>
    <x v="1"/>
    <n v="0.71986111111111106"/>
    <s v="42"/>
    <n v="4"/>
    <s v="10"/>
    <x v="3"/>
    <n v="43755"/>
    <n v="0.71944444444444444"/>
    <s v="Only FAS; Vandalism to PG&amp;E equipment that resulted in fire; "/>
    <s v="     "/>
    <s v="FAS"/>
    <n v="44267"/>
    <s v="Y"/>
    <x v="0"/>
    <m/>
    <s v="N/A"/>
    <m/>
    <s v="T004781609"/>
    <m/>
    <m/>
    <s v="     "/>
    <x v="1"/>
    <s v="PG&amp;E"/>
    <m/>
    <m/>
    <m/>
    <s v="D"/>
    <m/>
    <s v="&lt;0.25"/>
    <m/>
    <s v="Contact - 3rd Party"/>
    <s v="33.e. Other contact from object"/>
    <s v="Contact - 3rd Party"/>
    <s v="Contact from object"/>
    <s v="Vandalism"/>
    <m/>
    <s v="Vandalism"/>
    <s v="Pole"/>
    <m/>
    <s v="No"/>
    <s v="Overhead"/>
    <x v="0"/>
    <m/>
    <m/>
    <s v="100249221"/>
    <s v="     "/>
    <s v="Non-HFTD"/>
    <x v="0"/>
    <m/>
    <m/>
    <n v="35.361400000000003"/>
    <n v="-119.03"/>
    <s v="Kern"/>
    <s v="WESTPARK-1101"/>
    <s v="253701101"/>
    <n v="11000"/>
    <m/>
    <x v="0"/>
    <s v="Kern County Fire"/>
    <s v="Urban"/>
    <m/>
    <m/>
    <s v="No"/>
    <m/>
    <m/>
    <m/>
    <m/>
    <m/>
    <m/>
    <m/>
    <s v="N"/>
    <s v="N"/>
    <m/>
    <m/>
    <s v="     "/>
    <m/>
    <m/>
    <m/>
    <m/>
    <m/>
    <m/>
    <m/>
    <m/>
    <m/>
    <m/>
    <m/>
    <m/>
    <m/>
    <m/>
    <m/>
    <m/>
    <m/>
    <m/>
    <m/>
  </r>
  <r>
    <s v="20191259"/>
    <s v="     "/>
    <n v="43755"/>
    <s v="10/17"/>
    <x v="1"/>
    <m/>
    <s v="42"/>
    <n v="4"/>
    <s v="10"/>
    <x v="3"/>
    <n v="43755"/>
    <m/>
    <s v="PG&amp;E equipment failure, fire limited to structure only"/>
    <s v="     "/>
    <s v="FAS"/>
    <m/>
    <s v="N"/>
    <x v="0"/>
    <s v="663406"/>
    <m/>
    <m/>
    <s v="T004780869"/>
    <n v="0"/>
    <m/>
    <s v="     "/>
    <x v="0"/>
    <s v="PG&amp;E"/>
    <m/>
    <m/>
    <m/>
    <s v="D"/>
    <m/>
    <s v="Structure-only"/>
    <m/>
    <s v="Equipment - PG&amp;E"/>
    <s v="34.o. Other"/>
    <s v="Equipment - PG&amp;E"/>
    <m/>
    <m/>
    <s v="Pothead"/>
    <m/>
    <m/>
    <m/>
    <m/>
    <s v="Overhead"/>
    <x v="0"/>
    <s v="Pothead"/>
    <m/>
    <s v="315712127524{T6277}"/>
    <s v="     "/>
    <s v="Non-HFTD"/>
    <x v="0"/>
    <m/>
    <m/>
    <n v="37.247100000000003"/>
    <n v="-121.974"/>
    <s v="SANTA CLARA"/>
    <s v="VASONA-1102"/>
    <m/>
    <m/>
    <m/>
    <x v="0"/>
    <s v="San Clara County Fire Dept."/>
    <m/>
    <m/>
    <m/>
    <s v="No"/>
    <m/>
    <m/>
    <m/>
    <m/>
    <m/>
    <m/>
    <m/>
    <s v="N"/>
    <s v="N"/>
    <m/>
    <m/>
    <s v="     "/>
    <m/>
    <m/>
    <m/>
    <m/>
    <m/>
    <m/>
    <m/>
    <m/>
    <m/>
    <m/>
    <m/>
    <m/>
    <m/>
    <m/>
    <m/>
    <m/>
    <m/>
    <m/>
    <m/>
  </r>
  <r>
    <s v="20201401"/>
    <s v="     "/>
    <n v="44121"/>
    <s v="10/17"/>
    <x v="1"/>
    <n v="0.63194444444444442"/>
    <s v="42"/>
    <n v="4"/>
    <s v="10"/>
    <x v="4"/>
    <n v="44121"/>
    <m/>
    <s v="On October 17, 2020 at 1510 hours, a PG&amp;E Troubleman was dispatched to the California Ave 1110 12kV Distribution Circuit on S. Hazelwood Boulevard, north of E. Orleans Avenue, Fresno in response to arcing wires. Initial analysis indicates PG&amp;E equipment failed due to overloading caused the ignition. The customer installed bypasses in the panel and due to overloading the breaker did not trip but instead melted the insulation on the triplex wire causing consistent arcing. The Troubleman suspected the residence is a grow site and observed 5 air conditioner units on the property. The ensuing fire was 3 meters - 0.25 acres in size and the fire was suppressed by Fresno Fire Department. On October 17, 2020 PG&amp;E Troubleman disconnected the service at the pole and emailed photos to revenue assurance. PG&amp;E Troubleman advised the customer to replace the panel due to the damage while installing the bypasses."/>
    <s v="     "/>
    <s v="FAS"/>
    <m/>
    <s v="N"/>
    <x v="0"/>
    <s v="1119974"/>
    <m/>
    <m/>
    <s v="T005097498"/>
    <m/>
    <m/>
    <s v="     "/>
    <x v="1"/>
    <s v="PG&amp;E"/>
    <m/>
    <s v="Vegetation"/>
    <m/>
    <s v="D"/>
    <s v="D"/>
    <s v="&lt;0.25"/>
    <m/>
    <s v="Equipment - Overloaded"/>
    <s v="34.b. Conductor damage or failure"/>
    <s v="Equipment - PG&amp;E"/>
    <s v="All types of equipment / facility failure"/>
    <s v="Conductor failure-all"/>
    <s v="Service Drop"/>
    <m/>
    <m/>
    <m/>
    <m/>
    <s v="Overhead"/>
    <x v="2"/>
    <s v="Service Drop"/>
    <s v="Service Drop"/>
    <s v="Meter: 1010546607"/>
    <s v="     "/>
    <s v="Non-HFTD"/>
    <x v="0"/>
    <m/>
    <m/>
    <n v="36.726399999999998"/>
    <n v="-119.768"/>
    <s v="Fresno"/>
    <s v="CALIFORNIA-AVE-1110"/>
    <m/>
    <n v="750"/>
    <s v="N/A"/>
    <x v="0"/>
    <s v="Fresno FD"/>
    <s v="Urban"/>
    <m/>
    <m/>
    <s v="No"/>
    <m/>
    <m/>
    <m/>
    <m/>
    <m/>
    <m/>
    <m/>
    <s v="N"/>
    <s v="N"/>
    <m/>
    <m/>
    <s v="     "/>
    <m/>
    <m/>
    <m/>
    <m/>
    <m/>
    <m/>
    <m/>
    <m/>
    <m/>
    <m/>
    <m/>
    <m/>
    <m/>
    <m/>
    <m/>
    <m/>
    <m/>
    <m/>
    <m/>
  </r>
  <r>
    <s v="20201757"/>
    <s v="     "/>
    <n v="44121"/>
    <s v="10/17"/>
    <x v="1"/>
    <n v="0.73402777777777772"/>
    <s v="42"/>
    <n v="4"/>
    <s v="10"/>
    <x v="4"/>
    <m/>
    <m/>
    <s v="1655 ELLIS LN in Manteca; underground PGE volt on fire; burnout; WAITING ON TMAN"/>
    <s v="     "/>
    <s v="FAS"/>
    <m/>
    <s v="Y"/>
    <x v="0"/>
    <m/>
    <m/>
    <m/>
    <s v="9233541342"/>
    <n v="119918850"/>
    <m/>
    <s v="     "/>
    <x v="0"/>
    <s v="PG&amp;E"/>
    <m/>
    <s v="Building"/>
    <m/>
    <s v="D"/>
    <m/>
    <s v="Structure-PG&amp;E only"/>
    <m/>
    <s v="Equipment - Overloaded"/>
    <s v="34.i._x0009_Voltage regulator / booster damage or failure"/>
    <s v="Equipment - PG&amp;E"/>
    <s v="All types of equipment / facility failure"/>
    <s v="Voltage Regulator failure"/>
    <s v="Voltage Regulator"/>
    <m/>
    <m/>
    <m/>
    <m/>
    <s v="Underground"/>
    <x v="3"/>
    <s v="Voltage Regulator"/>
    <m/>
    <s v="Meter: 1003829506"/>
    <s v="     "/>
    <s v="Non-HFTD"/>
    <x v="0"/>
    <m/>
    <m/>
    <n v="37.7866"/>
    <n v="-121.24299999999999"/>
    <s v="San Joaquin"/>
    <s v="MANTECA-1706"/>
    <m/>
    <n v="17000"/>
    <m/>
    <x v="0"/>
    <s v="Unknown"/>
    <s v="Urban"/>
    <m/>
    <m/>
    <s v="No"/>
    <m/>
    <m/>
    <m/>
    <m/>
    <m/>
    <m/>
    <m/>
    <s v="N"/>
    <s v="N"/>
    <m/>
    <m/>
    <s v="     "/>
    <m/>
    <m/>
    <m/>
    <m/>
    <m/>
    <m/>
    <m/>
    <m/>
    <m/>
    <m/>
    <m/>
    <m/>
    <m/>
    <m/>
    <m/>
    <m/>
    <m/>
    <m/>
    <m/>
  </r>
  <r>
    <s v="20201397"/>
    <s v="     "/>
    <n v="44121"/>
    <s v="10/17"/>
    <x v="1"/>
    <n v="0.30069444444444443"/>
    <s v="42"/>
    <n v="4"/>
    <s v="10"/>
    <x v="4"/>
    <n v="44121"/>
    <n v="0.2986111111111111"/>
    <s v="On October 17, 2020 at 0712 hours, a PG&amp;E Troubleman was dispatched to the Los Altos 1105 12kV Distribution Circuit on Jordan Avenue, Los Altos in response to arcing on the pole. Initial analysis indicates animal contact caused the ignition. A squirrel got across the capacitor units and caught fire resulting in 3 to 4 broken units. PG&amp;E Troubleman opened remaining phase and removed the hazard. The ensuing fire was contained to the pole and the fire was suppressed by Santa Clara County Fire Department.  A Priority F tag was created to repair the broken capacitor."/>
    <s v="     "/>
    <s v="FAS"/>
    <m/>
    <s v="N"/>
    <x v="0"/>
    <s v="1119729"/>
    <m/>
    <m/>
    <s v="T005097203"/>
    <n v="119917593"/>
    <m/>
    <s v="     "/>
    <x v="0"/>
    <s v="PG&amp;E"/>
    <m/>
    <s v="Other"/>
    <m/>
    <s v="D"/>
    <s v="D"/>
    <s v="Structure-only"/>
    <m/>
    <s v="Contact - Animal - Other"/>
    <s v="33.b. Animal contact"/>
    <s v="Contact - Animal"/>
    <s v="Contact from object"/>
    <s v="Contact - Animal"/>
    <m/>
    <s v="Contact - Animal"/>
    <s v="Capacitor Bank"/>
    <m/>
    <m/>
    <s v="Overhead"/>
    <x v="3"/>
    <s v="Capacitor Bank"/>
    <s v="Capacitor Bank"/>
    <s v="K248 "/>
    <s v="     "/>
    <s v="Non-HFTD"/>
    <x v="0"/>
    <m/>
    <m/>
    <n v="37.397399999999998"/>
    <n v="-122.10899999999999"/>
    <s v="Santa Clara"/>
    <s v="LOS-ALTOS-1105"/>
    <m/>
    <n v="12000"/>
    <m/>
    <x v="0"/>
    <s v="Santa Clara County FD"/>
    <m/>
    <m/>
    <m/>
    <s v="No"/>
    <m/>
    <m/>
    <m/>
    <m/>
    <m/>
    <m/>
    <m/>
    <s v="N"/>
    <s v="N"/>
    <m/>
    <m/>
    <s v="     "/>
    <m/>
    <m/>
    <m/>
    <m/>
    <m/>
    <m/>
    <m/>
    <m/>
    <m/>
    <m/>
    <m/>
    <m/>
    <m/>
    <m/>
    <m/>
    <m/>
    <m/>
    <m/>
    <m/>
  </r>
  <r>
    <s v="SAP20201899"/>
    <s v="     "/>
    <n v="44121"/>
    <s v="10/17"/>
    <x v="1"/>
    <m/>
    <s v="42"/>
    <n v="4"/>
    <s v="10"/>
    <x v="4"/>
    <n v="44119"/>
    <m/>
    <s v="617 Harrison Dr / 4008 Collins Ave in Richmond; spark from wire caused ground fire; tree branch rubbed a bad spot into service"/>
    <s v="     "/>
    <s v="SAP"/>
    <n v="44580"/>
    <s v="Y"/>
    <x v="0"/>
    <s v="1118647"/>
    <s v="N/A"/>
    <m/>
    <s v="T005095771"/>
    <n v="119910566"/>
    <m/>
    <s v="     "/>
    <x v="0"/>
    <s v="PG&amp;E"/>
    <m/>
    <m/>
    <m/>
    <s v="D"/>
    <m/>
    <s v="Unknown"/>
    <m/>
    <s v="Vegetation"/>
    <s v="33.a. Veg. contact"/>
    <s v="Vegetation"/>
    <s v="Veg. contact"/>
    <s v="Veg. contact"/>
    <m/>
    <s v="Veg. contact"/>
    <s v="Conductor - All"/>
    <m/>
    <s v="Yes"/>
    <s v="Overhead"/>
    <x v="0"/>
    <s v="Conductor - All"/>
    <m/>
    <s v="101426964"/>
    <s v="     "/>
    <s v="Non-HFTD"/>
    <x v="0"/>
    <m/>
    <m/>
    <n v="37.982599999999998"/>
    <n v="-122.354"/>
    <s v="Contra Costa"/>
    <s v="POINT-PINOLE-1102"/>
    <m/>
    <m/>
    <m/>
    <x v="0"/>
    <m/>
    <m/>
    <m/>
    <m/>
    <s v="No"/>
    <m/>
    <m/>
    <m/>
    <m/>
    <m/>
    <m/>
    <m/>
    <s v="N"/>
    <s v="N"/>
    <m/>
    <m/>
    <s v="     "/>
    <m/>
    <m/>
    <m/>
    <m/>
    <m/>
    <m/>
    <m/>
    <m/>
    <m/>
    <m/>
    <m/>
    <m/>
    <m/>
    <m/>
    <m/>
    <m/>
    <m/>
    <m/>
    <m/>
  </r>
  <r>
    <s v="SAP20201898"/>
    <s v="     "/>
    <n v="44121"/>
    <s v="10/17"/>
    <x v="1"/>
    <m/>
    <s v="42"/>
    <n v="4"/>
    <s v="10"/>
    <x v="4"/>
    <n v="44119"/>
    <m/>
    <s v="2783 BUENA VISTA RD, HOLLISTER; Pole fire with no cause listed; Going to contact Tman"/>
    <s v="     "/>
    <s v="SAP"/>
    <n v="44580"/>
    <s v="Y"/>
    <x v="0"/>
    <s v="1118500"/>
    <s v="N/A"/>
    <m/>
    <s v="T005095480"/>
    <n v="119909599"/>
    <m/>
    <s v="     "/>
    <x v="0"/>
    <s v="PG&amp;E"/>
    <m/>
    <m/>
    <m/>
    <s v="D"/>
    <m/>
    <s v="Structure-PG&amp;E only"/>
    <m/>
    <s v="Equipment - PG&amp;E"/>
    <s v="34.g. Insulator and brushing damage or failure"/>
    <s v="Equipment - PG&amp;E"/>
    <s v="Insulator failure"/>
    <s v="Insulator failure"/>
    <s v="Crossarm"/>
    <m/>
    <m/>
    <m/>
    <s v="Yes"/>
    <s v="Overhead"/>
    <x v="0"/>
    <s v="Crossarm"/>
    <m/>
    <s v="101753603"/>
    <s v="     "/>
    <s v="Non-HFTD"/>
    <x v="0"/>
    <m/>
    <m/>
    <n v="36.862699999999997"/>
    <n v="-121.441"/>
    <s v="San Benito"/>
    <s v="HOLLISTER-2102"/>
    <m/>
    <m/>
    <m/>
    <x v="0"/>
    <m/>
    <m/>
    <m/>
    <m/>
    <s v="No"/>
    <m/>
    <m/>
    <m/>
    <m/>
    <m/>
    <m/>
    <m/>
    <s v="N"/>
    <s v="N"/>
    <m/>
    <m/>
    <s v="     "/>
    <m/>
    <m/>
    <m/>
    <m/>
    <m/>
    <m/>
    <m/>
    <m/>
    <m/>
    <m/>
    <m/>
    <m/>
    <m/>
    <m/>
    <m/>
    <m/>
    <m/>
    <m/>
    <m/>
  </r>
  <r>
    <s v="20211939"/>
    <s v="     "/>
    <n v="44486"/>
    <s v="10/17"/>
    <x v="1"/>
    <n v="0.84722222222222221"/>
    <s v="43"/>
    <n v="4"/>
    <s v="10"/>
    <x v="5"/>
    <n v="44486"/>
    <m/>
    <s v="Primary crossarm fire due to tracking. The ensuing fire appears to be limited to PG&amp;E assets. This informaiton is preliminary."/>
    <s v="     "/>
    <s v="FAS"/>
    <m/>
    <s v="Y"/>
    <x v="0"/>
    <m/>
    <s v="21-0132201"/>
    <m/>
    <s v="T005425980, T005426009, T005426038, T005426049"/>
    <n v="122219000"/>
    <m/>
    <s v="     "/>
    <x v="0"/>
    <s v="PG&amp;E"/>
    <m/>
    <s v="Other"/>
    <s v="crossarm"/>
    <s v="D"/>
    <s v="D"/>
    <s v="Structure-PG&amp;E only"/>
    <s v="NO FIRE UPON ARRIVAL RELEASED FD"/>
    <s v="Contamination"/>
    <s v="36.a. Contamination"/>
    <s v="Equipment - PG&amp;E"/>
    <s v="Contamination"/>
    <s v="Tracking"/>
    <m/>
    <m/>
    <m/>
    <s v="Line to Ground"/>
    <s v="Y"/>
    <s v="Overhead"/>
    <x v="3"/>
    <s v="Crossarm"/>
    <s v="Crossarm"/>
    <s v="102276362"/>
    <s v="     "/>
    <s v="Non-HFTD"/>
    <x v="0"/>
    <m/>
    <m/>
    <n v="38.28"/>
    <n v="-122.29600000000001"/>
    <s v="Napa"/>
    <s v="BASALT-1106"/>
    <m/>
    <n v="12000"/>
    <m/>
    <x v="0"/>
    <s v="Unknown"/>
    <s v="Urban"/>
    <s v="Fire-resistive fuel bed"/>
    <s v="dry franchise strip, sidewalk "/>
    <s v="No"/>
    <m/>
    <m/>
    <m/>
    <m/>
    <m/>
    <m/>
    <m/>
    <s v="N"/>
    <s v="N"/>
    <m/>
    <m/>
    <s v="     "/>
    <m/>
    <m/>
    <m/>
    <m/>
    <m/>
    <m/>
    <m/>
    <m/>
    <m/>
    <m/>
    <m/>
    <m/>
    <m/>
    <m/>
    <m/>
    <m/>
    <m/>
    <m/>
    <m/>
  </r>
  <r>
    <s v="20212250"/>
    <s v="     "/>
    <n v="44486"/>
    <s v="10/17"/>
    <x v="1"/>
    <n v="0.84791666666666665"/>
    <s v="43"/>
    <n v="4"/>
    <s v="10"/>
    <x v="5"/>
    <n v="44486"/>
    <m/>
    <s v="8' primary crossarm end burned off; This information is preliminary. This is not a duplicate of index 2249. OIS: 1500273; ILIS: 21-0132226; FOID: T005425983, T005426232, T005426607; EC: 122218851; SAP Eqp ID: 100959590"/>
    <s v="     "/>
    <s v="FAS"/>
    <m/>
    <s v="Y"/>
    <x v="0"/>
    <m/>
    <s v="21-0132226"/>
    <m/>
    <s v="T005425983, T005426232, T005426607"/>
    <n v="122219000"/>
    <m/>
    <s v="     "/>
    <x v="0"/>
    <s v="PG&amp;E"/>
    <m/>
    <s v="Other"/>
    <s v="crossarm"/>
    <s v="D"/>
    <s v="D"/>
    <s v="Structure-PG&amp;E only"/>
    <m/>
    <s v="Contamination"/>
    <s v="36.a. Contamination"/>
    <s v="Equipment - PG&amp;E"/>
    <s v="Contamination"/>
    <s v="Tracking"/>
    <m/>
    <m/>
    <m/>
    <s v="Force Out"/>
    <s v="Y"/>
    <s v="Overhead"/>
    <x v="3"/>
    <s v="Crossarm"/>
    <s v="Crossarm"/>
    <s v="100959590"/>
    <s v="     "/>
    <s v="Non-HFTD"/>
    <x v="0"/>
    <m/>
    <m/>
    <n v="37.658799999999999"/>
    <n v="-122.10599999999999"/>
    <s v="Alameda"/>
    <s v="MT-EDEN-1105"/>
    <m/>
    <n v="12000"/>
    <m/>
    <x v="0"/>
    <s v="Unknown"/>
    <s v="Urban"/>
    <s v="Grass fuel model"/>
    <m/>
    <s v="No"/>
    <m/>
    <m/>
    <m/>
    <m/>
    <m/>
    <m/>
    <m/>
    <s v="N"/>
    <s v="N"/>
    <m/>
    <m/>
    <s v="     "/>
    <m/>
    <m/>
    <m/>
    <m/>
    <m/>
    <m/>
    <m/>
    <m/>
    <m/>
    <m/>
    <m/>
    <m/>
    <m/>
    <m/>
    <m/>
    <m/>
    <m/>
    <m/>
    <m/>
  </r>
  <r>
    <s v="20211823"/>
    <s v="     "/>
    <n v="44486"/>
    <s v="10/17"/>
    <x v="1"/>
    <n v="0.84652777777777777"/>
    <s v="43"/>
    <n v="4"/>
    <s v="10"/>
    <x v="5"/>
    <n v="44486"/>
    <m/>
    <s v="Burnt 12kV crossarm at 2921 Groom drive, likely caused by tracking. The ensuing fire was limited to PG&amp;E assets. This information is preliminary."/>
    <s v="     "/>
    <s v="FAS"/>
    <m/>
    <s v="N"/>
    <x v="0"/>
    <m/>
    <s v="21-0132270"/>
    <m/>
    <s v="T005425976"/>
    <n v="122219000"/>
    <m/>
    <s v="     "/>
    <x v="0"/>
    <s v="PG&amp;E"/>
    <m/>
    <s v="Other"/>
    <s v="crossarm"/>
    <s v="D"/>
    <s v="D"/>
    <s v="Structure-PG&amp;E only"/>
    <m/>
    <s v="Contamination"/>
    <s v="36.a. Contamination"/>
    <s v="Equipment - PG&amp;E"/>
    <s v="Contamination"/>
    <s v="Tracking"/>
    <m/>
    <m/>
    <m/>
    <s v="Line to Ground"/>
    <s v="Y"/>
    <s v="Overhead"/>
    <x v="3"/>
    <s v="Crossarm"/>
    <s v="Crossarm"/>
    <s v="101434294"/>
    <s v="     "/>
    <s v="Non-HFTD"/>
    <x v="0"/>
    <m/>
    <m/>
    <n v="37.9741"/>
    <n v="-122.327"/>
    <s v="Contra Costa"/>
    <s v="SAN-PABLO-1105"/>
    <m/>
    <n v="12000"/>
    <m/>
    <x v="0"/>
    <s v="Self Extinguished"/>
    <s v="Urban"/>
    <s v="Grass fuel model"/>
    <s v="Grass"/>
    <s v="No"/>
    <m/>
    <m/>
    <m/>
    <m/>
    <m/>
    <m/>
    <m/>
    <s v="N"/>
    <s v="N"/>
    <m/>
    <m/>
    <s v="     "/>
    <m/>
    <m/>
    <m/>
    <m/>
    <m/>
    <m/>
    <m/>
    <m/>
    <m/>
    <m/>
    <m/>
    <m/>
    <m/>
    <m/>
    <m/>
    <m/>
    <m/>
    <m/>
    <m/>
  </r>
  <r>
    <s v="20211940"/>
    <s v="     "/>
    <n v="44486"/>
    <s v="10/17"/>
    <x v="1"/>
    <n v="0.84722222222222221"/>
    <s v="43"/>
    <n v="4"/>
    <s v="10"/>
    <x v="5"/>
    <n v="44486"/>
    <m/>
    <s v="Primary crossarm fire due to tracking. The ensuing fire appears to be limited to PG&amp;E assets. This informaiton is preliminary."/>
    <s v="     "/>
    <s v="FAS"/>
    <m/>
    <s v="Y"/>
    <x v="0"/>
    <m/>
    <s v="21-0132201"/>
    <m/>
    <s v="T005425980, T005426009, T005426038, T005426049"/>
    <n v="122219000"/>
    <m/>
    <s v="     "/>
    <x v="0"/>
    <s v="PG&amp;E"/>
    <m/>
    <s v="Other"/>
    <s v="crossarm"/>
    <s v="D"/>
    <s v="D"/>
    <s v="Structure-PG&amp;E only"/>
    <s v="NO FIRE UPON ARRIVAL RELEASED FD"/>
    <s v="Contamination"/>
    <s v="36.a. Contamination"/>
    <s v="Equipment - PG&amp;E"/>
    <s v="Contamination"/>
    <s v="Tracking"/>
    <m/>
    <m/>
    <m/>
    <s v="Line to Ground"/>
    <s v="Y"/>
    <s v="Overhead"/>
    <x v="3"/>
    <s v="Crossarm"/>
    <s v="CROSSARM"/>
    <s v="102276338"/>
    <s v="     "/>
    <s v="Non-HFTD"/>
    <x v="0"/>
    <m/>
    <m/>
    <n v="38.280799999999999"/>
    <n v="-122.297"/>
    <s v="Napa"/>
    <s v="BASALT-1106"/>
    <m/>
    <n v="12000"/>
    <m/>
    <x v="0"/>
    <s v="Unknown"/>
    <s v="Urban"/>
    <s v="Grass fuel model"/>
    <s v="Grass in franchise strip, sidewalk "/>
    <s v="No"/>
    <m/>
    <m/>
    <m/>
    <m/>
    <m/>
    <m/>
    <m/>
    <s v="N"/>
    <s v="N"/>
    <m/>
    <m/>
    <s v="     "/>
    <m/>
    <m/>
    <m/>
    <m/>
    <m/>
    <m/>
    <m/>
    <m/>
    <m/>
    <m/>
    <m/>
    <m/>
    <m/>
    <m/>
    <m/>
    <m/>
    <m/>
    <m/>
    <m/>
  </r>
  <r>
    <s v="20212249"/>
    <s v="     "/>
    <n v="44486"/>
    <s v="10/17"/>
    <x v="1"/>
    <n v="0.84791666666666665"/>
    <s v="43"/>
    <n v="4"/>
    <s v="10"/>
    <x v="5"/>
    <n v="44486"/>
    <m/>
    <s v="Single phase tangent primary crossarm burnt; This information is preliminary. This is not a duplicate of index 2250.         OIS: 1500273; ILIS: 21-0132226; FOID: T005425983, T005426232, T005426607; EC: 122219954; PM: 35295795; SAP Eqp ID: 100930561; County: Alameda; Division: Mission"/>
    <s v="     "/>
    <s v="FAS"/>
    <m/>
    <s v="Y"/>
    <x v="0"/>
    <m/>
    <s v="21-0132226"/>
    <m/>
    <s v="T005425983, T005426232, T005426607"/>
    <n v="122220000"/>
    <m/>
    <s v="     "/>
    <x v="0"/>
    <s v="PG&amp;E"/>
    <m/>
    <s v="Other"/>
    <s v="crossarm"/>
    <s v="D"/>
    <s v="D"/>
    <s v="Structure-PG&amp;E only"/>
    <m/>
    <s v="Contamination"/>
    <s v="36.a. Contamination"/>
    <s v="Equipment - PG&amp;E"/>
    <s v="Contamination"/>
    <s v="Tracking"/>
    <m/>
    <m/>
    <m/>
    <s v="Force Out"/>
    <s v="Y"/>
    <s v="Overhead"/>
    <x v="3"/>
    <s v="Crossarm"/>
    <s v="Crossarm"/>
    <s v="100930561"/>
    <s v="     "/>
    <s v="Non-HFTD"/>
    <x v="0"/>
    <m/>
    <m/>
    <n v="37.659999999999997"/>
    <n v="-122.10599999999999"/>
    <s v="Alameda"/>
    <s v="MT-EDEN-1105"/>
    <m/>
    <n v="12000"/>
    <m/>
    <x v="0"/>
    <s v="Unknown"/>
    <s v="Urban"/>
    <s v="Grass fuel model"/>
    <m/>
    <s v="No"/>
    <m/>
    <m/>
    <m/>
    <m/>
    <m/>
    <m/>
    <m/>
    <s v="N"/>
    <s v="N"/>
    <m/>
    <m/>
    <s v="     "/>
    <m/>
    <m/>
    <m/>
    <m/>
    <m/>
    <m/>
    <m/>
    <m/>
    <m/>
    <m/>
    <m/>
    <m/>
    <m/>
    <m/>
    <m/>
    <m/>
    <m/>
    <m/>
    <m/>
  </r>
  <r>
    <s v="20211947"/>
    <s v="     "/>
    <n v="44486"/>
    <s v="10/17"/>
    <x v="1"/>
    <n v="0.86597222222222225"/>
    <s v="43"/>
    <n v="4"/>
    <s v="10"/>
    <x v="5"/>
    <n v="44486"/>
    <m/>
    <s v="Burnt crossarm likely due to tracking. The ensuing fire was limited to PG&amp;E assets. This information is preliminary."/>
    <s v="     "/>
    <s v="FAS"/>
    <m/>
    <s v="Y"/>
    <x v="0"/>
    <m/>
    <s v="21-0132199"/>
    <s v=" "/>
    <s v="T005426051, T005426045, T005426031"/>
    <n v="122218000"/>
    <m/>
    <s v="     "/>
    <x v="0"/>
    <s v="PG&amp;E"/>
    <m/>
    <s v="Other"/>
    <s v="crossarm"/>
    <s v="D"/>
    <s v="D"/>
    <s v="Structure-PG&amp;E only"/>
    <s v="CROSS ARM TOP "/>
    <s v="Contamination"/>
    <s v="36.a. Contamination"/>
    <s v="Equipment - PG&amp;E"/>
    <s v="Contamination"/>
    <s v="Tracking"/>
    <m/>
    <m/>
    <m/>
    <s v="Force Out"/>
    <s v="Y"/>
    <s v="Overhead"/>
    <x v="3"/>
    <s v="Crossarm"/>
    <s v="Cross Arm "/>
    <s v="102271109"/>
    <s v="     "/>
    <s v="Non-HFTD"/>
    <x v="0"/>
    <m/>
    <m/>
    <n v="38.175899999999999"/>
    <n v="-122.25700000000001"/>
    <s v="Napa"/>
    <s v="HIGHWAY-1102"/>
    <m/>
    <n v="12000"/>
    <m/>
    <x v="0"/>
    <s v="American Canyon Fire Protection District"/>
    <s v="Urban"/>
    <s v="Fire-resistive fuel bed"/>
    <s v="Concrete"/>
    <s v="No"/>
    <m/>
    <s v=" "/>
    <m/>
    <s v=" "/>
    <m/>
    <s v=" "/>
    <m/>
    <s v="N"/>
    <s v="N"/>
    <m/>
    <m/>
    <s v="     "/>
    <m/>
    <m/>
    <m/>
    <m/>
    <m/>
    <m/>
    <m/>
    <m/>
    <m/>
    <m/>
    <m/>
    <m/>
    <m/>
    <m/>
    <m/>
    <m/>
    <m/>
    <m/>
    <m/>
  </r>
  <r>
    <s v="20211826"/>
    <s v="     "/>
    <n v="44486"/>
    <s v="10/17"/>
    <x v="1"/>
    <n v="0.8666666666666667"/>
    <s v="43"/>
    <n v="4"/>
    <s v="10"/>
    <x v="5"/>
    <n v="44486"/>
    <m/>
    <s v="Pole top cause fire likely due to tracking. The ensuing fire was limited to PG&amp;E assets. This information is preliminary."/>
    <s v="     "/>
    <s v="FAS"/>
    <m/>
    <s v="N"/>
    <x v="0"/>
    <m/>
    <s v="21-0132177, 21-0132640, 21-0132735"/>
    <m/>
    <s v="T005426032"/>
    <m/>
    <m/>
    <s v="     "/>
    <x v="0"/>
    <s v="PG&amp;E"/>
    <m/>
    <s v="Other"/>
    <s v="pole"/>
    <s v="D"/>
    <s v="D"/>
    <s v="Structure-PG&amp;E only"/>
    <s v="Burnt pole top/struture only "/>
    <s v="Contamination"/>
    <s v="36.a. Contamination"/>
    <s v="Equipment - PG&amp;E"/>
    <s v="Contamination"/>
    <s v="Tracking"/>
    <m/>
    <m/>
    <m/>
    <s v="Line to Ground"/>
    <s v="Y"/>
    <s v="Overhead"/>
    <x v="3"/>
    <s v="Pole"/>
    <s v="Pole, conductor, Transformer, crossarms "/>
    <s v="101433780"/>
    <s v="     "/>
    <s v="Non-HFTD"/>
    <x v="0"/>
    <m/>
    <m/>
    <n v="37.965499999999999"/>
    <n v="-122.33199999999999"/>
    <s v="Contra Costa"/>
    <s v="SAN-PABLO-1105"/>
    <m/>
    <n v="12000"/>
    <m/>
    <x v="0"/>
    <s v="Unknown"/>
    <s v="Urban"/>
    <s v="Fire-resistive fuel bed"/>
    <s v="Sidewalk"/>
    <s v="No"/>
    <m/>
    <m/>
    <m/>
    <m/>
    <m/>
    <m/>
    <m/>
    <s v="N"/>
    <s v="N"/>
    <m/>
    <m/>
    <s v="     "/>
    <m/>
    <m/>
    <m/>
    <m/>
    <m/>
    <m/>
    <m/>
    <m/>
    <m/>
    <m/>
    <m/>
    <m/>
    <m/>
    <m/>
    <m/>
    <m/>
    <m/>
    <m/>
    <m/>
  </r>
  <r>
    <s v="20211825"/>
    <s v="     "/>
    <n v="44486"/>
    <s v="10/17"/>
    <x v="1"/>
    <n v="0.85833333333333328"/>
    <s v="43"/>
    <n v="4"/>
    <s v="10"/>
    <x v="5"/>
    <n v="44486"/>
    <m/>
    <s v="Burnt pole and crossarm was likely related to tracking. The ensuing fire was less than one meter in size. This information is preliminary."/>
    <s v="     "/>
    <s v="FAS"/>
    <m/>
    <s v="N"/>
    <x v="0"/>
    <m/>
    <m/>
    <m/>
    <s v="T005426006"/>
    <n v="122219000"/>
    <m/>
    <s v="     "/>
    <x v="0"/>
    <s v="PG&amp;E"/>
    <m/>
    <s v="Other"/>
    <s v="pole"/>
    <s v="D"/>
    <s v="D"/>
    <s v="Structure-PG&amp;E only"/>
    <s v="Pole and Arm Burnt "/>
    <s v="Contamination"/>
    <s v="36.a. Contamination"/>
    <s v="Equipment - PG&amp;E"/>
    <s v="Contamination"/>
    <s v="Tracking"/>
    <m/>
    <m/>
    <m/>
    <m/>
    <s v="Y"/>
    <s v="Overhead"/>
    <x v="3"/>
    <s v="Crossarm"/>
    <s v="Crossarm"/>
    <s v="100477861"/>
    <s v="     "/>
    <s v="Non-HFTD"/>
    <x v="0"/>
    <m/>
    <m/>
    <n v="37.936100000000003"/>
    <n v="-122.06"/>
    <s v="Contra Costa"/>
    <s v="MEADOW-LANE-2103"/>
    <m/>
    <n v="21000"/>
    <m/>
    <x v="0"/>
    <s v="Employee"/>
    <s v="Urban"/>
    <s v="Brush fuel model"/>
    <s v="Bushes "/>
    <s v="No"/>
    <m/>
    <m/>
    <m/>
    <m/>
    <m/>
    <m/>
    <m/>
    <s v="N"/>
    <s v="N"/>
    <m/>
    <m/>
    <s v="     "/>
    <m/>
    <m/>
    <m/>
    <m/>
    <m/>
    <m/>
    <m/>
    <m/>
    <m/>
    <m/>
    <m/>
    <m/>
    <m/>
    <m/>
    <m/>
    <m/>
    <m/>
    <m/>
    <m/>
  </r>
  <r>
    <s v="20211942"/>
    <s v="     "/>
    <n v="44486"/>
    <s v="10/17"/>
    <x v="1"/>
    <n v="0.86041666666666672"/>
    <s v="43"/>
    <n v="4"/>
    <s v="10"/>
    <x v="5"/>
    <n v="44486"/>
    <m/>
    <s v="Crossarm fire, likely due to tracking. The ensuing fire was limited to PG&amp;E assets. This information is preliminary."/>
    <s v="     "/>
    <s v="FAS"/>
    <m/>
    <s v="Y"/>
    <x v="0"/>
    <m/>
    <s v="21-0132207"/>
    <m/>
    <s v="T005426016, T005426144"/>
    <n v="122219000"/>
    <m/>
    <s v="     "/>
    <x v="0"/>
    <s v="PG&amp;E"/>
    <m/>
    <s v="Other"/>
    <s v="crossarm"/>
    <s v="D"/>
    <s v="D"/>
    <s v="Structure-PG&amp;E only"/>
    <s v="Burnt Crossarm "/>
    <s v="Contamination"/>
    <s v="36.a. Contamination"/>
    <s v="Equipment - PG&amp;E"/>
    <s v="Contamination"/>
    <s v="Tracking"/>
    <m/>
    <m/>
    <m/>
    <s v="Force Out"/>
    <s v="Y"/>
    <s v="Overhead"/>
    <x v="3"/>
    <s v="Crossarm"/>
    <s v="Crossarm "/>
    <s v="100443292"/>
    <s v="     "/>
    <s v="Non-HFTD"/>
    <x v="0"/>
    <m/>
    <m/>
    <n v="38.041400000000003"/>
    <n v="-121.98"/>
    <s v="Contra Costa"/>
    <s v="TIDEWATER-2106"/>
    <m/>
    <n v="21000"/>
    <m/>
    <x v="0"/>
    <s v="Unknown"/>
    <s v="Herbaceous"/>
    <s v="Grass fuel model"/>
    <s v="dry veg under pole, near road"/>
    <s v="No"/>
    <m/>
    <m/>
    <m/>
    <m/>
    <m/>
    <m/>
    <m/>
    <s v="N"/>
    <s v="N"/>
    <m/>
    <m/>
    <s v="     "/>
    <m/>
    <m/>
    <m/>
    <m/>
    <m/>
    <m/>
    <m/>
    <m/>
    <m/>
    <m/>
    <m/>
    <m/>
    <m/>
    <m/>
    <m/>
    <m/>
    <m/>
    <m/>
    <m/>
  </r>
  <r>
    <s v="20212370"/>
    <s v="     "/>
    <n v="44486"/>
    <s v="10/17"/>
    <x v="1"/>
    <n v="0.84652777777777777"/>
    <s v="43"/>
    <n v="4"/>
    <s v="10"/>
    <x v="5"/>
    <n v="44486"/>
    <m/>
    <s v="12kV Crossarm burnt in the backyard of 3001 Groom drive, crew to replace crossarm. Caused due to tracking. This information is preliminary."/>
    <s v="     "/>
    <s v="FAS"/>
    <m/>
    <s v="Y"/>
    <x v="0"/>
    <m/>
    <s v="21-0132270"/>
    <m/>
    <s v="T005425976"/>
    <n v="122219000"/>
    <m/>
    <s v="     "/>
    <x v="0"/>
    <s v="PG&amp;E"/>
    <m/>
    <s v="Other"/>
    <s v="crossarm"/>
    <s v="D"/>
    <s v="D"/>
    <s v="Structure-PG&amp;E only"/>
    <m/>
    <s v="Contamination"/>
    <s v="36.a. Contamination"/>
    <s v="Equipment - PG&amp;E"/>
    <s v="Contamination"/>
    <s v="Tracking"/>
    <m/>
    <m/>
    <m/>
    <s v="Line to Ground"/>
    <s v="Y"/>
    <s v="Overhead"/>
    <x v="3"/>
    <s v="Crossarm"/>
    <s v="Crossarm"/>
    <s v="101434668"/>
    <s v="     "/>
    <s v="Non-HFTD"/>
    <x v="0"/>
    <m/>
    <m/>
    <n v="37.973500000000001"/>
    <n v="-122.327"/>
    <s v="Contra Costa"/>
    <s v="SAN-PABLO-1105"/>
    <m/>
    <n v="12000"/>
    <m/>
    <x v="0"/>
    <s v="Self Extinguished"/>
    <s v="Urban"/>
    <s v="Grass fuel model"/>
    <s v="Grass  "/>
    <s v="No"/>
    <m/>
    <m/>
    <m/>
    <m/>
    <m/>
    <m/>
    <m/>
    <s v="N"/>
    <s v="N"/>
    <m/>
    <m/>
    <s v="     "/>
    <m/>
    <m/>
    <m/>
    <m/>
    <m/>
    <m/>
    <m/>
    <m/>
    <m/>
    <m/>
    <m/>
    <m/>
    <m/>
    <m/>
    <m/>
    <m/>
    <m/>
    <m/>
    <m/>
  </r>
  <r>
    <s v="20211934"/>
    <s v="     "/>
    <n v="44486"/>
    <s v="10/17"/>
    <x v="1"/>
    <n v="0.83402777777777781"/>
    <s v="43"/>
    <n v="4"/>
    <s v="10"/>
    <x v="5"/>
    <n v="44486"/>
    <m/>
    <s v="Looks like TR8762386 is associated with TR8757880 that the two EC tags are linked to. Pole fires due to tracking. The ensuing fires appear to be limited to PG&amp;E assets. I will create another line item for the second pole that caught fire. This information is preliminary."/>
    <s v="     "/>
    <s v="FAS"/>
    <m/>
    <s v="Y"/>
    <x v="0"/>
    <m/>
    <s v="21-0132247"/>
    <m/>
    <s v="T005425938"/>
    <n v="122218000"/>
    <m/>
    <s v="     "/>
    <x v="0"/>
    <s v="PG&amp;E"/>
    <m/>
    <s v="Other"/>
    <s v="pole"/>
    <s v="D"/>
    <s v="D"/>
    <s v="Structure-PG&amp;E only"/>
    <s v="NONE "/>
    <s v="Contamination"/>
    <s v="36.a. Contamination"/>
    <s v="Equipment - PG&amp;E"/>
    <s v="Contamination"/>
    <s v="Tracking"/>
    <m/>
    <m/>
    <m/>
    <s v="Force Out"/>
    <s v="Y"/>
    <s v="Overhead"/>
    <x v="3"/>
    <s v="Pole"/>
    <s v="Pole top extension, new crossarm and cutout "/>
    <s v="100301956"/>
    <s v="     "/>
    <s v="Non-HFTD"/>
    <x v="0"/>
    <m/>
    <m/>
    <n v="37.582599999999999"/>
    <n v="-122.34099999999999"/>
    <s v="San Mateo"/>
    <s v="SAN-MATEO-2102"/>
    <m/>
    <n v="21000"/>
    <m/>
    <x v="0"/>
    <s v="Unknown"/>
    <s v="Urban"/>
    <s v="Fire-resistive fuel bed"/>
    <s v="Sidewalk / Pavement"/>
    <s v="No"/>
    <m/>
    <m/>
    <m/>
    <m/>
    <m/>
    <m/>
    <m/>
    <s v="N"/>
    <s v="N"/>
    <m/>
    <m/>
    <s v="     "/>
    <m/>
    <m/>
    <m/>
    <m/>
    <m/>
    <m/>
    <m/>
    <m/>
    <m/>
    <m/>
    <m/>
    <m/>
    <m/>
    <m/>
    <m/>
    <m/>
    <m/>
    <m/>
    <m/>
  </r>
  <r>
    <s v="20211937"/>
    <s v="     "/>
    <n v="44486"/>
    <s v="10/17"/>
    <x v="1"/>
    <n v="0.83680555555555558"/>
    <s v="43"/>
    <n v="4"/>
    <s v="10"/>
    <x v="5"/>
    <n v="44486"/>
    <m/>
    <s v="Crossarm fire likely due to tracking. The ensuing fire appears to be limited to PG&amp;E assets. This information is preliminary."/>
    <s v="     "/>
    <s v="FAS"/>
    <m/>
    <s v="Y"/>
    <x v="0"/>
    <m/>
    <s v="21-0132204"/>
    <m/>
    <s v="T005425949, T005426579, T005425947, T005425945"/>
    <n v="122220000"/>
    <m/>
    <s v="     "/>
    <x v="0"/>
    <s v="PG&amp;E"/>
    <m/>
    <s v="Other"/>
    <s v="crossarm"/>
    <s v="D"/>
    <s v="D"/>
    <s v="Structure-PG&amp;E only"/>
    <s v="Found end of crossarm burned off, Primary laying in secondary."/>
    <s v="Contamination"/>
    <s v="36.a. Contamination"/>
    <s v="Equipment - PG&amp;E"/>
    <s v="Contamination"/>
    <s v="Tracking"/>
    <m/>
    <m/>
    <m/>
    <s v="Line to Line"/>
    <m/>
    <s v="Overhead"/>
    <x v="3"/>
    <s v="Crossarm"/>
    <s v="CROSSARM "/>
    <s v="100918297"/>
    <s v="     "/>
    <s v="Non-HFTD"/>
    <x v="0"/>
    <m/>
    <m/>
    <n v="37.672699999999999"/>
    <n v="-122.143"/>
    <s v="Alameda"/>
    <s v="GRANT-1108"/>
    <m/>
    <n v="12000"/>
    <m/>
    <x v="0"/>
    <s v="Unknown"/>
    <s v="Urban"/>
    <s v="Fire-resistive fuel bed"/>
    <s v="Sidewalk / Pavement"/>
    <s v="No"/>
    <m/>
    <m/>
    <m/>
    <m/>
    <m/>
    <m/>
    <m/>
    <s v="N"/>
    <s v="N"/>
    <m/>
    <m/>
    <s v="     "/>
    <m/>
    <m/>
    <m/>
    <m/>
    <m/>
    <m/>
    <m/>
    <m/>
    <m/>
    <m/>
    <m/>
    <m/>
    <m/>
    <m/>
    <m/>
    <m/>
    <m/>
    <m/>
    <m/>
  </r>
  <r>
    <s v="20211936"/>
    <s v="     "/>
    <n v="44486"/>
    <s v="10/17"/>
    <x v="1"/>
    <n v="0.83333333333333337"/>
    <s v="43"/>
    <n v="4"/>
    <s v="10"/>
    <x v="5"/>
    <n v="44486"/>
    <m/>
    <s v="Crossarm fire likely due to tracking. The ensuing fire appears to be limited to PG&amp;E assets. This information is preliminary."/>
    <s v="     "/>
    <s v="FAS"/>
    <m/>
    <s v="Y"/>
    <x v="0"/>
    <m/>
    <s v="21-0132172"/>
    <m/>
    <s v="T005425936"/>
    <n v="122218000"/>
    <m/>
    <s v="     "/>
    <x v="0"/>
    <s v="PG&amp;E"/>
    <m/>
    <s v="Other"/>
    <s v="crossarm"/>
    <s v="D"/>
    <s v="D"/>
    <s v="Structure-PG&amp;E only"/>
    <s v="Burned crossarm "/>
    <s v="Contamination"/>
    <s v="36.a. Contamination"/>
    <s v="Equipment - PG&amp;E"/>
    <s v="Contamination"/>
    <s v="Tracking"/>
    <m/>
    <m/>
    <m/>
    <s v="Force Out"/>
    <s v="Y"/>
    <s v="Overhead"/>
    <x v="3"/>
    <s v="Crossarm"/>
    <s v="Crossarm"/>
    <s v="102261439"/>
    <s v="     "/>
    <s v="Non-HFTD"/>
    <x v="0"/>
    <m/>
    <m/>
    <n v="38.142600000000002"/>
    <n v="-122.23099999999999"/>
    <s v="Solano"/>
    <s v="PARKWAY-1101"/>
    <m/>
    <n v="12000"/>
    <m/>
    <x v="0"/>
    <s v="Unknown"/>
    <s v="Urban"/>
    <s v="Timber fuel model"/>
    <s v="asphalt, palm tree"/>
    <s v="No"/>
    <m/>
    <m/>
    <m/>
    <m/>
    <m/>
    <m/>
    <m/>
    <s v="N"/>
    <s v="N"/>
    <m/>
    <m/>
    <s v="     "/>
    <m/>
    <m/>
    <m/>
    <m/>
    <m/>
    <m/>
    <m/>
    <m/>
    <m/>
    <m/>
    <m/>
    <m/>
    <m/>
    <m/>
    <m/>
    <m/>
    <m/>
    <m/>
    <m/>
  </r>
  <r>
    <s v="20211935"/>
    <s v="     "/>
    <n v="44486"/>
    <s v="10/17"/>
    <x v="1"/>
    <n v="0.83402777777777781"/>
    <s v="43"/>
    <n v="4"/>
    <s v="10"/>
    <x v="5"/>
    <n v="44486"/>
    <m/>
    <s v="Looks like TR8762386 is associated with TR8757880 that the two EC tags are linked to. Pole fires due to tracking. The ensuing fires appear to be limited to PG&amp;E assets. I will create another line item for the second pole that caught fire. This information is preliminary."/>
    <s v="     "/>
    <s v="FAS"/>
    <m/>
    <s v="Y"/>
    <x v="0"/>
    <m/>
    <s v="21-0132247"/>
    <m/>
    <s v="T005425938"/>
    <n v="122218000"/>
    <m/>
    <s v="     "/>
    <x v="0"/>
    <s v="PG&amp;E"/>
    <m/>
    <s v="Other"/>
    <s v="pole"/>
    <s v="D"/>
    <s v="D"/>
    <s v="Structure-PG&amp;E only"/>
    <s v="None "/>
    <s v="Contamination"/>
    <s v="36.a. Contamination"/>
    <s v="Equipment - PG&amp;E"/>
    <s v="Contamination"/>
    <s v="Tracking"/>
    <m/>
    <m/>
    <m/>
    <s v="Force Out"/>
    <s v="Y"/>
    <s v="Overhead"/>
    <x v="3"/>
    <s v="Pole"/>
    <s v="pole "/>
    <s v="100305024"/>
    <s v="     "/>
    <s v="Non-HFTD"/>
    <x v="0"/>
    <m/>
    <m/>
    <n v="37.581899999999997"/>
    <n v="-122.339"/>
    <s v="San Mateo"/>
    <s v="SAN-MATEO-2102"/>
    <m/>
    <n v="21000"/>
    <m/>
    <x v="0"/>
    <s v="Unknown"/>
    <s v="Urban"/>
    <s v="Fire-resistive fuel bed"/>
    <s v="Sidewalk / Pavement"/>
    <s v="No"/>
    <m/>
    <m/>
    <m/>
    <m/>
    <m/>
    <m/>
    <m/>
    <s v="N"/>
    <s v="N"/>
    <m/>
    <m/>
    <s v="     "/>
    <m/>
    <m/>
    <m/>
    <m/>
    <m/>
    <m/>
    <m/>
    <m/>
    <m/>
    <m/>
    <m/>
    <m/>
    <m/>
    <m/>
    <m/>
    <m/>
    <m/>
    <m/>
    <m/>
  </r>
  <r>
    <s v="20211821"/>
    <s v="     "/>
    <n v="44486"/>
    <s v="10/17"/>
    <x v="1"/>
    <n v="0.83750000000000002"/>
    <s v="43"/>
    <n v="4"/>
    <s v="10"/>
    <x v="5"/>
    <m/>
    <m/>
    <s v="End of crossarm was found burnt. The cause of the ignition is likely related to tracking. The ensuing fire was limited to PG&amp;E assets. This information is preliminary."/>
    <s v="     "/>
    <s v="FAS"/>
    <m/>
    <s v="N"/>
    <x v="0"/>
    <m/>
    <m/>
    <m/>
    <s v="T005425946"/>
    <n v="122219000"/>
    <m/>
    <s v="     "/>
    <x v="0"/>
    <s v="PG&amp;E"/>
    <m/>
    <s v="Other"/>
    <s v="crossarm"/>
    <s v="D"/>
    <m/>
    <s v="Structure-PG&amp;E only"/>
    <m/>
    <s v="Contamination"/>
    <s v="36.a. Contamination"/>
    <s v="Equipment - PG&amp;E"/>
    <s v="Contamination"/>
    <s v="Tracking"/>
    <m/>
    <m/>
    <m/>
    <m/>
    <m/>
    <s v="Overhead"/>
    <x v="0"/>
    <s v="Crossarm"/>
    <m/>
    <s v="101748150"/>
    <s v="     "/>
    <s v="Non-HFTD"/>
    <x v="0"/>
    <m/>
    <m/>
    <n v="36.596800000000002"/>
    <n v="-121.89100000000001"/>
    <s v="Monterey"/>
    <s v="DEL-MONTE-2103"/>
    <m/>
    <n v="21000"/>
    <m/>
    <x v="0"/>
    <s v="Unknown"/>
    <s v="Urban"/>
    <m/>
    <m/>
    <s v="No"/>
    <m/>
    <m/>
    <m/>
    <m/>
    <m/>
    <m/>
    <m/>
    <s v="N"/>
    <s v="N"/>
    <m/>
    <m/>
    <s v="     "/>
    <m/>
    <m/>
    <m/>
    <m/>
    <m/>
    <m/>
    <m/>
    <m/>
    <m/>
    <m/>
    <m/>
    <m/>
    <m/>
    <m/>
    <m/>
    <m/>
    <m/>
    <m/>
    <m/>
  </r>
  <r>
    <s v="20211938"/>
    <s v="     "/>
    <n v="44486"/>
    <s v="10/17"/>
    <x v="1"/>
    <n v="0.84305555555555556"/>
    <s v="43"/>
    <n v="4"/>
    <s v="10"/>
    <x v="5"/>
    <n v="44486"/>
    <m/>
    <s v="Crossarm fire likely due to tracking. The ensuing fire appears to be limited to PG&amp;E assets. This information is preliminary."/>
    <s v="     "/>
    <s v="FAS"/>
    <m/>
    <s v="Y"/>
    <x v="0"/>
    <m/>
    <s v="21-0132190"/>
    <m/>
    <s v="T005425967"/>
    <n v="122219000"/>
    <m/>
    <s v="     "/>
    <x v="0"/>
    <s v="PG&amp;E"/>
    <m/>
    <s v="Other"/>
    <s v="crossarm"/>
    <s v="D"/>
    <s v="D"/>
    <s v="Structure-PG&amp;E only"/>
    <s v="POLE TOP BURNT OFF"/>
    <s v="Contamination"/>
    <s v="36.a. Contamination"/>
    <s v="Equipment - PG&amp;E"/>
    <s v="Contamination"/>
    <s v="Tracking"/>
    <m/>
    <m/>
    <m/>
    <s v="Force Out"/>
    <s v="Y"/>
    <s v="Overhead"/>
    <x v="3"/>
    <s v="Crossarm"/>
    <s v="Pole, Transformer, Crossarm, Cutout"/>
    <s v="101713407"/>
    <s v="     "/>
    <s v="Non-HFTD"/>
    <x v="0"/>
    <m/>
    <m/>
    <n v="36.765700000000002"/>
    <n v="-121.752"/>
    <s v="Monterey"/>
    <s v="CASTROVILLE-2103"/>
    <m/>
    <n v="21000"/>
    <m/>
    <x v="0"/>
    <s v="Unknown"/>
    <s v="Urban"/>
    <s v="Grass fuel model"/>
    <s v="Low dry veg/weeds, sidewalk "/>
    <s v="No"/>
    <m/>
    <m/>
    <m/>
    <m/>
    <m/>
    <m/>
    <m/>
    <s v="N"/>
    <s v="N"/>
    <m/>
    <m/>
    <s v="     "/>
    <m/>
    <m/>
    <m/>
    <m/>
    <m/>
    <m/>
    <m/>
    <m/>
    <m/>
    <m/>
    <m/>
    <m/>
    <m/>
    <m/>
    <m/>
    <m/>
    <m/>
    <m/>
    <m/>
  </r>
  <r>
    <s v="20211822"/>
    <s v="     "/>
    <n v="44486"/>
    <s v="10/17"/>
    <x v="1"/>
    <n v="0.84444444444444444"/>
    <s v="43"/>
    <n v="4"/>
    <s v="10"/>
    <x v="5"/>
    <n v="44486"/>
    <m/>
    <s v="Pole fire limited to PG&amp;E assets. The cause of the ignition is likely related to tracking. This information is preliminary."/>
    <s v="     "/>
    <s v="FAS"/>
    <m/>
    <s v="N"/>
    <x v="0"/>
    <m/>
    <s v="21-0132203"/>
    <m/>
    <s v="T005425973"/>
    <n v="122219000"/>
    <m/>
    <s v="     "/>
    <x v="0"/>
    <s v="PG&amp;E"/>
    <m/>
    <s v="Other"/>
    <s v="pole"/>
    <s v="D"/>
    <s v="D"/>
    <s v="Structure-PG&amp;E only"/>
    <m/>
    <s v="Contamination"/>
    <s v="36.a. Contamination"/>
    <s v="Equipment - PG&amp;E"/>
    <s v="Contamination"/>
    <s v="Tracking"/>
    <m/>
    <m/>
    <m/>
    <s v="Line to Line"/>
    <s v="N"/>
    <s v="Overhead"/>
    <x v="3"/>
    <s v="Pole"/>
    <s v="Pole, Crossarm, Insulator, Transformer, Cutout, Guy, Hardware/Framing, Ground"/>
    <s v="101560616"/>
    <s v="     "/>
    <s v="Non-HFTD"/>
    <x v="0"/>
    <m/>
    <m/>
    <n v="38.18"/>
    <n v="-122.04600000000001"/>
    <s v="Solano"/>
    <s v="CORDELIA-1104"/>
    <m/>
    <n v="12000"/>
    <m/>
    <x v="0"/>
    <s v="Suisun FD"/>
    <s v="Wetland"/>
    <m/>
    <m/>
    <s v="No"/>
    <m/>
    <m/>
    <m/>
    <m/>
    <m/>
    <m/>
    <m/>
    <s v="N"/>
    <s v="N"/>
    <m/>
    <m/>
    <s v="     "/>
    <m/>
    <m/>
    <m/>
    <m/>
    <m/>
    <m/>
    <m/>
    <m/>
    <m/>
    <m/>
    <m/>
    <m/>
    <m/>
    <m/>
    <m/>
    <m/>
    <m/>
    <m/>
    <m/>
  </r>
  <r>
    <s v="20211941"/>
    <s v="     "/>
    <n v="44486"/>
    <s v="10/17"/>
    <x v="1"/>
    <n v="0.84027777777777779"/>
    <s v="43"/>
    <n v="4"/>
    <s v="10"/>
    <x v="5"/>
    <n v="44486"/>
    <m/>
    <s v="Crossarm fire, likely due to tracking. The ensuing fire was limited to PG&amp;E assets. This information is preliminary."/>
    <s v="     "/>
    <s v="FAS"/>
    <m/>
    <s v="Y"/>
    <x v="0"/>
    <m/>
    <s v="21-0132168"/>
    <m/>
    <s v="T005425992, T005425957"/>
    <n v="122218000"/>
    <m/>
    <s v="     "/>
    <x v="0"/>
    <s v="PG&amp;E"/>
    <m/>
    <s v="Other"/>
    <s v="crossarm"/>
    <s v="D"/>
    <s v="D"/>
    <s v="Structure-PG&amp;E only"/>
    <s v="POLE FIRE"/>
    <s v="Contamination"/>
    <s v="36.a. Contamination"/>
    <s v="Equipment - PG&amp;E"/>
    <s v="Contamination"/>
    <s v="Tracking"/>
    <m/>
    <m/>
    <m/>
    <s v="Force Out"/>
    <s v="Y"/>
    <s v="Overhead"/>
    <x v="3"/>
    <s v="Crossarm"/>
    <s v="Crossarm"/>
    <s v="101343400"/>
    <s v="     "/>
    <s v="Non-HFTD"/>
    <x v="0"/>
    <m/>
    <m/>
    <n v="37.741199999999999"/>
    <n v="-122.172"/>
    <s v="Alameda"/>
    <s v="EDES-1103"/>
    <m/>
    <n v="12000"/>
    <m/>
    <x v="0"/>
    <s v="Unknown"/>
    <s v="Urban"/>
    <s v="Fire-resistive fuel bed"/>
    <s v="Grass in franchise strip, sidewalk "/>
    <s v="No"/>
    <m/>
    <m/>
    <m/>
    <m/>
    <m/>
    <m/>
    <m/>
    <s v="N"/>
    <s v="N"/>
    <m/>
    <m/>
    <s v="     "/>
    <m/>
    <m/>
    <m/>
    <m/>
    <m/>
    <m/>
    <m/>
    <m/>
    <m/>
    <m/>
    <m/>
    <m/>
    <m/>
    <m/>
    <m/>
    <m/>
    <m/>
    <m/>
    <m/>
  </r>
  <r>
    <s v="20211824"/>
    <s v="     "/>
    <n v="44486"/>
    <s v="10/17"/>
    <x v="1"/>
    <n v="0.84166666666666667"/>
    <s v="43"/>
    <n v="4"/>
    <s v="10"/>
    <x v="5"/>
    <n v="44486"/>
    <m/>
    <s v="Pole and transformer fire. Cause of the ignition is likely related to tracking. The ensuing fire was limited to PG&amp;E assets. This information is preliminary."/>
    <s v="     "/>
    <s v="FAS"/>
    <m/>
    <s v="N"/>
    <x v="0"/>
    <m/>
    <s v="21-0132197"/>
    <m/>
    <s v="T005425997, T005425962, T005426023"/>
    <n v="122219000"/>
    <m/>
    <s v="     "/>
    <x v="0"/>
    <s v="PG&amp;E"/>
    <m/>
    <s v="Other"/>
    <s v="pole"/>
    <s v="D"/>
    <s v="D"/>
    <s v="Structure-PG&amp;E only"/>
    <m/>
    <s v="Equipment - PG&amp;E"/>
    <s v="34.o. Other"/>
    <s v="Equipment - PG&amp;E"/>
    <s v="All types of equipment / facility failure"/>
    <s v="Equipment failure - Other"/>
    <s v="Jumper"/>
    <m/>
    <m/>
    <s v="Force Out"/>
    <s v="Y"/>
    <s v="Overhead"/>
    <x v="3"/>
    <s v="Jumper"/>
    <s v="Pole, Crossarm, Insulator, Transformer, Conductor"/>
    <s v="101654895"/>
    <s v="     "/>
    <s v="Non-HFTD"/>
    <x v="0"/>
    <m/>
    <m/>
    <n v="38.757800000000003"/>
    <n v="-121.595"/>
    <s v="Yolo"/>
    <s v="WOODLAND-1106"/>
    <m/>
    <n v="12000"/>
    <m/>
    <x v="0"/>
    <s v="Yolo County FD"/>
    <s v="Agriculture"/>
    <s v="Grass fuel model"/>
    <s v="Grass/Brush"/>
    <s v="No"/>
    <m/>
    <m/>
    <m/>
    <m/>
    <m/>
    <m/>
    <m/>
    <s v="N"/>
    <s v="N"/>
    <m/>
    <m/>
    <s v="     "/>
    <m/>
    <m/>
    <m/>
    <m/>
    <m/>
    <m/>
    <m/>
    <m/>
    <m/>
    <m/>
    <m/>
    <m/>
    <m/>
    <m/>
    <m/>
    <m/>
    <m/>
    <m/>
    <m/>
  </r>
  <r>
    <s v="20211943"/>
    <s v="     "/>
    <n v="44486"/>
    <s v="10/17"/>
    <x v="1"/>
    <n v="0.86805555555555558"/>
    <s v="43"/>
    <n v="4"/>
    <s v="10"/>
    <x v="5"/>
    <n v="44486"/>
    <m/>
    <s v="Burnt crossarm likely due to tracking. The ensuing fire was limited to PG&amp;E assets. This information is preliminary."/>
    <s v="     "/>
    <s v="FAS"/>
    <m/>
    <s v="Y"/>
    <x v="0"/>
    <m/>
    <s v="21-0132219"/>
    <m/>
    <s v="T005426037"/>
    <n v="122218000"/>
    <m/>
    <s v="     "/>
    <x v="0"/>
    <s v="PG&amp;E"/>
    <m/>
    <s v="Other"/>
    <s v="crossarm"/>
    <s v="D"/>
    <s v="D"/>
    <s v="Structure-PG&amp;E only"/>
    <s v="POLE FIRE "/>
    <s v="Contamination"/>
    <s v="36.a. Contamination"/>
    <s v="Equipment - PG&amp;E"/>
    <s v="Contamination"/>
    <s v="Tracking"/>
    <m/>
    <m/>
    <m/>
    <s v="Force Out"/>
    <s v="Y"/>
    <s v="Overhead"/>
    <x v="3"/>
    <s v="Crossarm"/>
    <s v="Crossarms "/>
    <s v="101665314"/>
    <s v="     "/>
    <s v="Non-HFTD"/>
    <x v="0"/>
    <m/>
    <m/>
    <n v="38.237400000000001"/>
    <n v="-122.04300000000001"/>
    <s v="Solano"/>
    <s v="SUISUN-1101"/>
    <m/>
    <n v="12000"/>
    <m/>
    <x v="0"/>
    <s v="Unknown"/>
    <s v="Urban"/>
    <s v="Fire-resistive fuel bed"/>
    <s v="Sidewalk / Pavement"/>
    <s v="No"/>
    <m/>
    <m/>
    <m/>
    <m/>
    <m/>
    <m/>
    <m/>
    <s v="N"/>
    <s v="N"/>
    <m/>
    <m/>
    <s v="     "/>
    <m/>
    <m/>
    <m/>
    <m/>
    <m/>
    <m/>
    <m/>
    <m/>
    <m/>
    <m/>
    <m/>
    <m/>
    <m/>
    <m/>
    <m/>
    <m/>
    <m/>
    <m/>
    <m/>
  </r>
  <r>
    <s v="20211953"/>
    <s v="     "/>
    <n v="44486"/>
    <s v="10/17"/>
    <x v="1"/>
    <n v="0.94166666666666665"/>
    <s v="43"/>
    <n v="4"/>
    <s v="10"/>
    <x v="5"/>
    <n v="44487"/>
    <m/>
    <s v="Burnt crossarm reported to be right in front of address. This information is preliminary. OIS: 1500177, 1500917; FOID: T005427021 (GFME), T005426193 (AXRR); ILIS: 21-0132418; EC A-Tag: 122218839; PM: 35295795 [BAC-MI-ALA-10/17/2021 RAIN EVENT-OH CAP]; Circuit ID: 014232107, SAP Eqp ID: 100908394; County: Alameda; Division: Mission"/>
    <s v="     "/>
    <s v="FAS"/>
    <m/>
    <s v="Y"/>
    <x v="0"/>
    <m/>
    <s v="21-0132418"/>
    <m/>
    <s v="T005426193, T005427021"/>
    <n v="122219000"/>
    <m/>
    <s v="     "/>
    <x v="0"/>
    <s v="PG&amp;E"/>
    <m/>
    <s v="Other"/>
    <s v="crossarm"/>
    <s v="D"/>
    <s v="D"/>
    <s v="Structure-PG&amp;E only"/>
    <m/>
    <s v="Contamination"/>
    <s v="36.a. Contamination"/>
    <s v="Equipment - PG&amp;E"/>
    <s v="Contamination"/>
    <s v="Tracking"/>
    <m/>
    <m/>
    <m/>
    <s v="Force Out"/>
    <s v="Y"/>
    <s v="Overhead"/>
    <x v="3"/>
    <s v="Crossarm"/>
    <s v="Crossarm"/>
    <m/>
    <s v="     "/>
    <s v="Non-HFTD"/>
    <x v="0"/>
    <m/>
    <m/>
    <n v="37.701700000000002"/>
    <n v="-121.941"/>
    <s v="Alameda"/>
    <s v="SAN-RAMON-2107"/>
    <m/>
    <n v="21000"/>
    <m/>
    <x v="0"/>
    <s v="Fire Dept"/>
    <s v="Urban"/>
    <s v="Grass fuel model"/>
    <m/>
    <s v="No"/>
    <m/>
    <m/>
    <m/>
    <m/>
    <m/>
    <m/>
    <m/>
    <s v="N"/>
    <s v="N"/>
    <m/>
    <m/>
    <s v="     "/>
    <m/>
    <m/>
    <m/>
    <m/>
    <m/>
    <m/>
    <m/>
    <m/>
    <m/>
    <m/>
    <m/>
    <m/>
    <m/>
    <m/>
    <m/>
    <m/>
    <m/>
    <m/>
    <m/>
  </r>
  <r>
    <s v="20211830"/>
    <s v="     "/>
    <n v="44486"/>
    <s v="10/17"/>
    <x v="1"/>
    <n v="0.94166666666666665"/>
    <s v="43"/>
    <n v="4"/>
    <s v="10"/>
    <x v="5"/>
    <n v="44486"/>
    <m/>
    <s v="Pole fire likely related to tracking. The ensuing fire was limited to PG&amp;E assets. This information is preliminary."/>
    <s v="     "/>
    <s v="FAS"/>
    <m/>
    <s v="N"/>
    <x v="0"/>
    <m/>
    <m/>
    <m/>
    <s v="T005426194"/>
    <n v="122219000"/>
    <m/>
    <s v="     "/>
    <x v="0"/>
    <s v="PG&amp;E"/>
    <m/>
    <s v="Other"/>
    <s v="pole"/>
    <s v="D"/>
    <s v="D"/>
    <s v="Structure-PG&amp;E only"/>
    <s v="POLE "/>
    <s v="Contamination"/>
    <s v="36.a. Contamination"/>
    <s v="Equipment - PG&amp;E"/>
    <s v="Contamination"/>
    <s v="Tracking"/>
    <m/>
    <m/>
    <m/>
    <m/>
    <s v="Y"/>
    <s v="Overhead"/>
    <x v="3"/>
    <s v="Pole"/>
    <s v="Pole, crossarm, transformer, conductor "/>
    <s v="101437376"/>
    <s v="     "/>
    <s v="Non-HFTD"/>
    <x v="0"/>
    <m/>
    <m/>
    <n v="37.9223"/>
    <n v="-122.33799999999999"/>
    <s v="Contra Costa"/>
    <s v="RICHMOND-R-1128"/>
    <m/>
    <n v="12000"/>
    <m/>
    <x v="0"/>
    <s v="Self Extinguished"/>
    <s v="Urban"/>
    <m/>
    <m/>
    <s v="No"/>
    <m/>
    <m/>
    <m/>
    <m/>
    <m/>
    <m/>
    <m/>
    <s v="N"/>
    <s v="N"/>
    <m/>
    <m/>
    <s v="     "/>
    <m/>
    <m/>
    <m/>
    <m/>
    <m/>
    <m/>
    <m/>
    <m/>
    <m/>
    <m/>
    <m/>
    <m/>
    <m/>
    <m/>
    <m/>
    <m/>
    <m/>
    <m/>
    <m/>
  </r>
  <r>
    <s v="20211829"/>
    <s v="     "/>
    <n v="44486"/>
    <s v="10/17"/>
    <x v="1"/>
    <n v="0.93402777777777779"/>
    <s v="43"/>
    <n v="4"/>
    <s v="10"/>
    <x v="5"/>
    <m/>
    <m/>
    <s v="Pole fire looks to have been caused by tracking. Fire ignited just above crossarm. The ensuing fire was limited to PG&amp;E assets. This information is preliminary."/>
    <s v="     "/>
    <s v="FAS"/>
    <m/>
    <s v="N"/>
    <x v="0"/>
    <m/>
    <m/>
    <m/>
    <s v="T005426180"/>
    <n v="122219000"/>
    <m/>
    <s v="     "/>
    <x v="0"/>
    <s v="PG&amp;E"/>
    <m/>
    <s v="Other"/>
    <s v="pole"/>
    <s v="D"/>
    <m/>
    <s v="Structure-PG&amp;E only"/>
    <m/>
    <s v="Contamination"/>
    <s v="36.a. Contamination"/>
    <s v="Equipment - PG&amp;E"/>
    <s v="Contamination"/>
    <s v="Tracking"/>
    <m/>
    <m/>
    <m/>
    <m/>
    <s v="Y"/>
    <s v="Overhead"/>
    <x v="3"/>
    <s v="Pole"/>
    <m/>
    <s v="104087506"/>
    <s v="     "/>
    <s v="Non-HFTD"/>
    <x v="0"/>
    <m/>
    <m/>
    <n v="36.969700000000003"/>
    <n v="-121.999"/>
    <s v="Santa Cruz"/>
    <s v="PAUL-SWEET-2107"/>
    <m/>
    <n v="21000"/>
    <m/>
    <x v="0"/>
    <s v="Unknown"/>
    <s v="Urban"/>
    <m/>
    <m/>
    <s v="No"/>
    <m/>
    <m/>
    <m/>
    <m/>
    <m/>
    <m/>
    <m/>
    <s v="N"/>
    <s v="N"/>
    <m/>
    <m/>
    <s v="     "/>
    <m/>
    <m/>
    <m/>
    <m/>
    <m/>
    <m/>
    <m/>
    <m/>
    <m/>
    <m/>
    <m/>
    <m/>
    <m/>
    <m/>
    <m/>
    <m/>
    <m/>
    <m/>
    <m/>
  </r>
  <r>
    <s v="20211952"/>
    <s v="     "/>
    <n v="44486"/>
    <s v="10/17"/>
    <x v="1"/>
    <n v="0.93819444444444444"/>
    <s v="43"/>
    <n v="4"/>
    <s v="10"/>
    <x v="5"/>
    <n v="44486"/>
    <m/>
    <s v="Pole fire with riser failure. Unsure if tracking was the cuase of the ignition. The ensuing fire appears to be limited to PG&amp;E assets. This information is preliminary."/>
    <s v="     "/>
    <s v="FAS"/>
    <m/>
    <s v="Y"/>
    <x v="0"/>
    <m/>
    <s v="21-0132220"/>
    <m/>
    <s v="T005426188, T005426189, T005426191, T005426196, T005426780"/>
    <n v="122219000"/>
    <m/>
    <s v="     "/>
    <x v="0"/>
    <s v="PG&amp;E"/>
    <m/>
    <s v="Other"/>
    <s v="pole"/>
    <s v="D"/>
    <s v="D"/>
    <s v="Structure-PG&amp;E only"/>
    <s v="Pole on Fire "/>
    <s v="Unknown"/>
    <s v="40.a. Unknown"/>
    <s v="Unknown"/>
    <m/>
    <m/>
    <m/>
    <m/>
    <m/>
    <s v="Three Phase Fault"/>
    <s v="Y"/>
    <s v="Overhead"/>
    <x v="3"/>
    <s v="Riser"/>
    <s v="Pole "/>
    <s v="102290154"/>
    <s v="     "/>
    <s v="Non-HFTD"/>
    <x v="0"/>
    <m/>
    <m/>
    <n v="38.211500000000001"/>
    <n v="-122.26300000000001"/>
    <s v="Napa"/>
    <s v="HIGHWAY-1102"/>
    <m/>
    <n v="12000"/>
    <m/>
    <x v="0"/>
    <s v="Amercian Canyon Fire Protection District"/>
    <s v="Urban"/>
    <s v="Fire-resistive fuel bed"/>
    <m/>
    <s v="No"/>
    <m/>
    <m/>
    <m/>
    <m/>
    <m/>
    <m/>
    <m/>
    <s v="N"/>
    <s v="N"/>
    <m/>
    <m/>
    <s v="     "/>
    <m/>
    <m/>
    <m/>
    <m/>
    <m/>
    <m/>
    <m/>
    <m/>
    <m/>
    <m/>
    <m/>
    <m/>
    <m/>
    <m/>
    <m/>
    <m/>
    <m/>
    <m/>
    <m/>
  </r>
  <r>
    <s v="20211831"/>
    <s v="     "/>
    <n v="44486"/>
    <s v="10/17"/>
    <x v="1"/>
    <n v="0.94236111111111109"/>
    <s v="43"/>
    <n v="4"/>
    <s v="10"/>
    <x v="5"/>
    <n v="44486"/>
    <m/>
    <s v="Pole replacement needed. Cause of the ignition is likely related to tracking. The ensuing fire was limited to PG&amp;E assets. This information is preliminary."/>
    <s v="     "/>
    <s v="FAS"/>
    <m/>
    <s v="N"/>
    <x v="0"/>
    <m/>
    <m/>
    <m/>
    <s v="T005426195"/>
    <n v="122219000"/>
    <m/>
    <s v="     "/>
    <x v="0"/>
    <s v="PG&amp;E"/>
    <m/>
    <s v="Other"/>
    <s v="pole"/>
    <s v="D"/>
    <s v="D"/>
    <s v="Structure-PG&amp;E only"/>
    <s v="Structure"/>
    <s v="Contamination"/>
    <s v="36.a. Contamination"/>
    <s v="Equipment - PG&amp;E"/>
    <s v="Contamination"/>
    <s v="Tracking"/>
    <m/>
    <m/>
    <m/>
    <m/>
    <s v="Y"/>
    <s v="Overhead"/>
    <x v="3"/>
    <s v="Pole"/>
    <s v="Pole, crossarm, transformer"/>
    <s v="101436766"/>
    <s v="     "/>
    <s v="Non-HFTD"/>
    <x v="0"/>
    <m/>
    <m/>
    <n v="37.926000000000002"/>
    <n v="-122.34099999999999"/>
    <s v="Contra Costa"/>
    <s v="RICHMOND-R-1125"/>
    <m/>
    <n v="12000"/>
    <m/>
    <x v="0"/>
    <s v="Self Extinguished"/>
    <s v="Urban"/>
    <s v="Fire-resistive fuel bed"/>
    <s v="Sidewalk / Pavement"/>
    <s v="No"/>
    <m/>
    <m/>
    <m/>
    <m/>
    <m/>
    <m/>
    <m/>
    <s v="N"/>
    <s v="N"/>
    <m/>
    <m/>
    <s v="     "/>
    <m/>
    <m/>
    <m/>
    <m/>
    <m/>
    <m/>
    <m/>
    <m/>
    <m/>
    <m/>
    <m/>
    <m/>
    <m/>
    <m/>
    <m/>
    <m/>
    <m/>
    <m/>
    <m/>
  </r>
  <r>
    <s v="20211834"/>
    <s v="     "/>
    <n v="44486"/>
    <s v="10/17"/>
    <x v="1"/>
    <n v="0.99236111111111114"/>
    <s v="43"/>
    <n v="4"/>
    <s v="10"/>
    <x v="5"/>
    <n v="44486"/>
    <m/>
    <s v="Pole fire due to tracking from dirty insulators causing the primary to touch riser and opening CB at substation. The ensuing fire was limited to PG&amp;E assets. This information is preliminary."/>
    <s v="     "/>
    <s v="FAS"/>
    <m/>
    <s v="N"/>
    <x v="0"/>
    <m/>
    <m/>
    <m/>
    <s v="T005426271"/>
    <m/>
    <m/>
    <s v="     "/>
    <x v="0"/>
    <s v="PG&amp;E"/>
    <m/>
    <s v="Other"/>
    <s v="pole"/>
    <s v="D"/>
    <s v="D"/>
    <s v="Structure-PG&amp;E only"/>
    <s v="pole fire"/>
    <s v="Contamination"/>
    <s v="36.a. Contamination"/>
    <s v="Equipment - PG&amp;E"/>
    <s v="Contamination"/>
    <s v="Tracking"/>
    <m/>
    <m/>
    <m/>
    <m/>
    <s v="Y"/>
    <s v="Overhead"/>
    <x v="3"/>
    <s v="Pole"/>
    <s v="Pole "/>
    <m/>
    <s v="     "/>
    <s v="Non-HFTD"/>
    <x v="0"/>
    <m/>
    <m/>
    <n v="37.773200000000003"/>
    <n v="-122.211"/>
    <s v="Alameda"/>
    <s v="OAKLAND-J-1116"/>
    <m/>
    <n v="12000"/>
    <m/>
    <x v="0"/>
    <s v="Oakland FD"/>
    <s v="Urban"/>
    <s v="Timber fuel model"/>
    <s v="Trees under Pole "/>
    <s v="No"/>
    <m/>
    <m/>
    <m/>
    <m/>
    <m/>
    <m/>
    <m/>
    <s v="N"/>
    <s v="N"/>
    <m/>
    <m/>
    <s v="     "/>
    <m/>
    <m/>
    <m/>
    <m/>
    <m/>
    <m/>
    <m/>
    <m/>
    <m/>
    <m/>
    <m/>
    <m/>
    <m/>
    <m/>
    <m/>
    <m/>
    <m/>
    <m/>
    <m/>
  </r>
  <r>
    <s v="20212241"/>
    <s v="     "/>
    <n v="44486"/>
    <s v="10/17"/>
    <x v="1"/>
    <n v="0.99583333333333335"/>
    <s v="43"/>
    <n v="4"/>
    <s v="10"/>
    <x v="5"/>
    <n v="44486"/>
    <m/>
    <s v="Pole top &amp; crossarm burnt due to tracking. This information is preliminary. OIS: 1500419, TR8772334; ILIS: 21-0132247; FOID: T005427678 (LAFN, Lloyd Fuller, (510) 909-2893), T005427094, T005427093, T005427068, T005426992, T005426524, T005426464, T005426448,T005426277; Job Code: 9040; Comp Code: 9320; EC: 122218894; PM: 45013848, 35296044; SAP Pole ID: 100304998"/>
    <s v="     "/>
    <s v="FAS"/>
    <m/>
    <s v="Y"/>
    <x v="0"/>
    <m/>
    <s v="21-0132247"/>
    <m/>
    <s v="T005427678, T005427094, T005427093, T005427068, T005426992, T005426524, T005426464, T005426448,T005426277"/>
    <n v="122219000"/>
    <m/>
    <s v="     "/>
    <x v="0"/>
    <s v="PG&amp;E"/>
    <m/>
    <s v="Other"/>
    <s v="pole"/>
    <s v="D"/>
    <s v="D"/>
    <s v="Structure-PG&amp;E only"/>
    <m/>
    <s v="Contamination"/>
    <s v="36.a. Contamination"/>
    <s v="Equipment - PG&amp;E"/>
    <s v="Contamination"/>
    <s v="Tracking"/>
    <m/>
    <m/>
    <m/>
    <s v="Force Out"/>
    <s v="Y"/>
    <s v="Overhead"/>
    <x v="3"/>
    <s v="Pole"/>
    <s v="Pole, Crossarm, Transformer"/>
    <s v="100304998"/>
    <s v="     "/>
    <s v="Non-HFTD"/>
    <x v="0"/>
    <m/>
    <m/>
    <n v="37.581499999999998"/>
    <n v="-122.327"/>
    <s v="San Mateo"/>
    <s v="SAN-MATEO-2102"/>
    <m/>
    <n v="21000"/>
    <m/>
    <x v="0"/>
    <s v="Unknown"/>
    <s v="Urban"/>
    <s v="Fire-resistive fuel bed"/>
    <m/>
    <s v="No"/>
    <m/>
    <m/>
    <m/>
    <m/>
    <m/>
    <m/>
    <m/>
    <s v="N"/>
    <s v="N"/>
    <m/>
    <m/>
    <s v="     "/>
    <m/>
    <m/>
    <m/>
    <m/>
    <m/>
    <m/>
    <m/>
    <m/>
    <m/>
    <m/>
    <m/>
    <m/>
    <m/>
    <m/>
    <m/>
    <m/>
    <m/>
    <m/>
    <m/>
  </r>
  <r>
    <s v="20211832"/>
    <s v="     "/>
    <n v="44486"/>
    <s v="10/17"/>
    <x v="1"/>
    <n v="0.95"/>
    <s v="43"/>
    <n v="4"/>
    <s v="10"/>
    <x v="5"/>
    <n v="44486"/>
    <m/>
    <s v="Pole fire was likely caused by tracking from dirty insulators. The ensuing fire was limited to PG&amp;E assets. This informaiton is preliminary."/>
    <s v="     "/>
    <s v="FAS"/>
    <m/>
    <s v="N"/>
    <x v="0"/>
    <m/>
    <m/>
    <m/>
    <s v="T005426214"/>
    <n v="122219000"/>
    <m/>
    <s v="     "/>
    <x v="0"/>
    <s v="PG&amp;E"/>
    <m/>
    <s v="Other"/>
    <s v="pole"/>
    <s v="D"/>
    <s v="D"/>
    <s v="Structure-PG&amp;E only"/>
    <m/>
    <s v="Contamination"/>
    <s v="36.a. Contamination"/>
    <s v="Equipment - PG&amp;E"/>
    <s v="Contamination"/>
    <s v="Tracking"/>
    <m/>
    <m/>
    <m/>
    <m/>
    <s v="Y"/>
    <s v="Overhead"/>
    <x v="3"/>
    <s v="Pole"/>
    <s v="Pole, Crossarm"/>
    <s v="101428461"/>
    <s v="     "/>
    <s v="Non-HFTD"/>
    <x v="0"/>
    <m/>
    <m/>
    <n v="37.944000000000003"/>
    <n v="-122.33799999999999"/>
    <s v="Contra Costa"/>
    <s v="EL-CERRITO-G-1111"/>
    <m/>
    <n v="12000"/>
    <m/>
    <x v="0"/>
    <s v="City of Richmond FD"/>
    <s v="Urban"/>
    <s v="Fire-resistive fuel bed"/>
    <s v="Asphalt/Concrete"/>
    <s v="No"/>
    <m/>
    <m/>
    <m/>
    <m/>
    <m/>
    <m/>
    <m/>
    <s v="N"/>
    <s v="N"/>
    <m/>
    <m/>
    <s v="     "/>
    <m/>
    <m/>
    <m/>
    <m/>
    <m/>
    <m/>
    <m/>
    <m/>
    <m/>
    <m/>
    <m/>
    <m/>
    <m/>
    <m/>
    <m/>
    <m/>
    <m/>
    <m/>
    <m/>
  </r>
  <r>
    <s v="20211833"/>
    <s v="     "/>
    <n v="44486"/>
    <s v="10/17"/>
    <x v="1"/>
    <n v="0.98819444444444449"/>
    <s v="43"/>
    <n v="4"/>
    <s v="10"/>
    <x v="5"/>
    <n v="44486"/>
    <m/>
    <s v="Pole fire was likely caused by tracking from dirty insulators. The ensuing fire was limited to PG&amp;E assets. This informaiton is preliminary."/>
    <s v="     "/>
    <s v="FAS"/>
    <m/>
    <s v="N"/>
    <x v="0"/>
    <m/>
    <s v="21-0132218"/>
    <m/>
    <s v="T005426264, T005426282"/>
    <m/>
    <m/>
    <s v="     "/>
    <x v="0"/>
    <s v="PG&amp;E"/>
    <m/>
    <s v="Other"/>
    <s v="pole"/>
    <s v="D"/>
    <s v="D"/>
    <s v="Structure-PG&amp;E only"/>
    <s v="POLE "/>
    <s v="Contamination"/>
    <s v="36.a. Contamination"/>
    <s v="Equipment - PG&amp;E"/>
    <s v="Contamination"/>
    <s v="Tracking"/>
    <m/>
    <m/>
    <m/>
    <s v="Multi-Fault"/>
    <s v="N"/>
    <s v="Overhead"/>
    <x v="3"/>
    <s v="Pole"/>
    <s v="Pole, crossarm, insulator"/>
    <s v="103698667"/>
    <s v="     "/>
    <s v="Non-HFTD"/>
    <x v="0"/>
    <m/>
    <m/>
    <n v="38.218899999999998"/>
    <n v="-122.11"/>
    <s v="Solano"/>
    <s v="CORDELIA-1112"/>
    <m/>
    <n v="12000"/>
    <m/>
    <x v="0"/>
    <s v="Employee"/>
    <s v="Agriculture"/>
    <s v="Grass fuel model"/>
    <s v="field of dry grass "/>
    <s v="No"/>
    <m/>
    <m/>
    <m/>
    <m/>
    <m/>
    <m/>
    <m/>
    <s v="N"/>
    <s v="N"/>
    <m/>
    <m/>
    <s v="     "/>
    <m/>
    <m/>
    <m/>
    <m/>
    <m/>
    <m/>
    <m/>
    <m/>
    <m/>
    <m/>
    <m/>
    <m/>
    <m/>
    <m/>
    <m/>
    <m/>
    <m/>
    <m/>
    <m/>
  </r>
  <r>
    <s v="20212244"/>
    <s v="     "/>
    <n v="44486"/>
    <s v="10/17"/>
    <x v="1"/>
    <n v="0.93055555555555558"/>
    <s v="43"/>
    <n v="4"/>
    <s v="10"/>
    <x v="5"/>
    <n v="44486"/>
    <m/>
    <s v="Pole and primary wood crossarm burnt, due to light rain and tracking; This information is preliminary. OIS: 1500434; ILIS: 21-0132245; EC: 122219005; PM: 35295795; SAP Eqp ID: 100903822; County: Alameda; Division: Mission "/>
    <s v="     "/>
    <s v="FAS"/>
    <m/>
    <s v="Y"/>
    <x v="0"/>
    <m/>
    <s v="21-0132245"/>
    <m/>
    <m/>
    <n v="122219000"/>
    <m/>
    <s v="     "/>
    <x v="0"/>
    <s v="PG&amp;E"/>
    <m/>
    <s v="Other"/>
    <s v="crossarm"/>
    <s v="D"/>
    <s v="D"/>
    <s v="Structure-PG&amp;E only"/>
    <m/>
    <s v="Contamination"/>
    <s v="36.a. Contamination"/>
    <s v="Equipment - PG&amp;E"/>
    <s v="Contamination"/>
    <s v="Tracking"/>
    <m/>
    <m/>
    <m/>
    <s v="Line to Ground"/>
    <s v="Y"/>
    <s v="Overhead"/>
    <x v="3"/>
    <s v="Crossarm"/>
    <s v="Pole, Crossarm, Transformer, Insulators, Cutouts"/>
    <s v="100903822"/>
    <s v="     "/>
    <s v="Non-HFTD"/>
    <x v="0"/>
    <m/>
    <m/>
    <n v="37.720700000000001"/>
    <n v="-122.17700000000001"/>
    <s v="Alameda"/>
    <s v="SAN-LEANDRO-U-1113"/>
    <m/>
    <n v="12000"/>
    <m/>
    <x v="0"/>
    <s v="Alameda County FD"/>
    <s v="Urban"/>
    <s v="Grass fuel model"/>
    <m/>
    <s v="No"/>
    <m/>
    <m/>
    <m/>
    <m/>
    <m/>
    <m/>
    <m/>
    <s v="N"/>
    <s v="N"/>
    <m/>
    <m/>
    <s v="     "/>
    <m/>
    <m/>
    <m/>
    <m/>
    <m/>
    <m/>
    <m/>
    <m/>
    <m/>
    <m/>
    <m/>
    <m/>
    <m/>
    <m/>
    <m/>
    <m/>
    <m/>
    <m/>
    <m/>
  </r>
  <r>
    <s v="20211948"/>
    <s v="     "/>
    <n v="44486"/>
    <s v="10/17"/>
    <x v="1"/>
    <n v="0.90416666666666667"/>
    <s v="43"/>
    <n v="4"/>
    <s v="10"/>
    <x v="5"/>
    <n v="44486"/>
    <m/>
    <s v="Pole fire, likely due to tracking. The ensuing fire appears to be limited to PG&amp;E assets. This information is preliminary."/>
    <s v="     "/>
    <s v="FAS"/>
    <m/>
    <s v="Y"/>
    <x v="0"/>
    <m/>
    <s v="21-0132212"/>
    <s v=" "/>
    <s v="T005426106, T005426064"/>
    <n v="122219000"/>
    <m/>
    <s v="     "/>
    <x v="0"/>
    <s v="PG&amp;E"/>
    <m/>
    <s v="Other"/>
    <s v="pole"/>
    <s v="D"/>
    <s v="D"/>
    <s v="Structure-PG&amp;E only"/>
    <s v="Pole Top "/>
    <s v="Contamination"/>
    <s v="36.a. Contamination"/>
    <s v="Equipment - PG&amp;E"/>
    <s v="Contamination"/>
    <s v="Tracking"/>
    <m/>
    <m/>
    <m/>
    <s v="Line to Ground"/>
    <s v="Y"/>
    <s v="Overhead"/>
    <x v="3"/>
    <s v="Pole"/>
    <s v="Pole, Crossarm, transformer "/>
    <s v="101452392"/>
    <s v="     "/>
    <s v="Non-HFTD"/>
    <x v="0"/>
    <m/>
    <m/>
    <n v="37.887999999999998"/>
    <n v="-122.306"/>
    <s v="Alameda"/>
    <s v="EL-CERRITO-G-1109"/>
    <m/>
    <n v="12000"/>
    <m/>
    <x v="0"/>
    <s v="Albany Fire Department"/>
    <s v="Urban"/>
    <s v="Brush fuel model"/>
    <s v="Grass, Tree"/>
    <s v="No"/>
    <m/>
    <s v=" "/>
    <m/>
    <s v=" "/>
    <m/>
    <s v=" "/>
    <m/>
    <s v="N"/>
    <s v="N"/>
    <m/>
    <m/>
    <s v="     "/>
    <m/>
    <m/>
    <m/>
    <m/>
    <m/>
    <m/>
    <m/>
    <m/>
    <m/>
    <m/>
    <m/>
    <m/>
    <m/>
    <m/>
    <m/>
    <m/>
    <m/>
    <m/>
    <m/>
  </r>
  <r>
    <s v="20211950"/>
    <s v="     "/>
    <n v="44486"/>
    <s v="10/17"/>
    <x v="1"/>
    <n v="0.90902777777777777"/>
    <s v="43"/>
    <n v="4"/>
    <s v="10"/>
    <x v="5"/>
    <n v="44486"/>
    <m/>
    <s v="Damaged crossarm likely due to tracking. The ensuing fire appears to be limited to PG&amp;E assets. This information is preliminary."/>
    <s v="     "/>
    <s v="FAS"/>
    <m/>
    <s v="Y"/>
    <x v="0"/>
    <m/>
    <s v="21-0132228"/>
    <s v=" "/>
    <s v="T005426114"/>
    <n v="122219000"/>
    <m/>
    <s v="     "/>
    <x v="0"/>
    <s v="PG&amp;E"/>
    <m/>
    <s v="Other"/>
    <s v="crossarm"/>
    <s v="D"/>
    <s v="D"/>
    <s v="Structure-PG&amp;E only"/>
    <s v="Cross Arm "/>
    <s v="Contamination"/>
    <s v="36.a. Contamination"/>
    <s v="Equipment - PG&amp;E"/>
    <s v="Contamination"/>
    <s v="Tracking"/>
    <m/>
    <m/>
    <m/>
    <s v="Force Out"/>
    <s v="Y"/>
    <s v="Overhead"/>
    <x v="3"/>
    <s v="Crossarm"/>
    <s v="Cross Arm, Cut Out, fuses "/>
    <s v="101289710"/>
    <s v="     "/>
    <s v="Non-HFTD"/>
    <x v="0"/>
    <m/>
    <m/>
    <n v="39.260399999999997"/>
    <n v="-121.517"/>
    <s v="Yuba"/>
    <s v="HONCUT-1102"/>
    <m/>
    <n v="12000"/>
    <m/>
    <x v="0"/>
    <s v="Cal Fire"/>
    <s v="Agriculture"/>
    <s v="Grass fuel model"/>
    <s v="Dirt"/>
    <s v="No"/>
    <m/>
    <s v=" "/>
    <m/>
    <s v=" "/>
    <m/>
    <s v=" "/>
    <m/>
    <s v="N"/>
    <s v="N"/>
    <m/>
    <m/>
    <s v="     "/>
    <m/>
    <m/>
    <m/>
    <m/>
    <m/>
    <m/>
    <m/>
    <m/>
    <m/>
    <m/>
    <m/>
    <m/>
    <m/>
    <m/>
    <m/>
    <m/>
    <m/>
    <m/>
    <m/>
  </r>
  <r>
    <s v="20211944"/>
    <s v="     "/>
    <n v="44486"/>
    <s v="10/17"/>
    <x v="1"/>
    <n v="0.87013888888888891"/>
    <s v="43"/>
    <n v="4"/>
    <s v="10"/>
    <x v="5"/>
    <n v="44486"/>
    <m/>
    <s v="Broken crossarm likely due to tracking. The ensuing fire was limited to PG&amp;E assets. This information is preliminary."/>
    <s v="     "/>
    <s v="FAS"/>
    <m/>
    <s v="Y"/>
    <x v="0"/>
    <m/>
    <m/>
    <m/>
    <s v="T005426047"/>
    <m/>
    <m/>
    <s v="     "/>
    <x v="0"/>
    <s v="PG&amp;E"/>
    <m/>
    <s v="Other"/>
    <s v="crossarm"/>
    <s v="D"/>
    <s v="D"/>
    <s v="Structure-PG&amp;E only"/>
    <s v="Replace X arm and TX cut outs, power is currently on jumper pin is floating."/>
    <s v="Contamination"/>
    <s v="36.a. Contamination"/>
    <s v="Equipment - PG&amp;E"/>
    <s v="Contamination"/>
    <s v="Tracking"/>
    <m/>
    <m/>
    <m/>
    <m/>
    <s v="Y"/>
    <s v="Overhead"/>
    <x v="3"/>
    <s v="Crossarm"/>
    <s v="Crossarm, cut out "/>
    <s v="102268886"/>
    <s v="     "/>
    <s v="Non-HFTD"/>
    <x v="0"/>
    <m/>
    <m/>
    <n v="38.309600000000003"/>
    <n v="-122.315"/>
    <s v="Napa"/>
    <s v="NAPA-1103"/>
    <m/>
    <n v="12000"/>
    <m/>
    <x v="0"/>
    <s v="Unknown"/>
    <s v="Urban"/>
    <s v="Grass fuel model"/>
    <s v="low grass in field by pole, gravel/pavement "/>
    <s v="No"/>
    <m/>
    <m/>
    <m/>
    <m/>
    <m/>
    <m/>
    <m/>
    <s v="N"/>
    <s v="N"/>
    <m/>
    <m/>
    <s v="     "/>
    <m/>
    <m/>
    <m/>
    <m/>
    <m/>
    <m/>
    <m/>
    <m/>
    <m/>
    <m/>
    <m/>
    <m/>
    <m/>
    <m/>
    <m/>
    <m/>
    <m/>
    <m/>
    <m/>
  </r>
  <r>
    <s v="20211949"/>
    <s v="     "/>
    <n v="44486"/>
    <s v="10/17"/>
    <x v="1"/>
    <n v="0.87569444444444444"/>
    <s v="43"/>
    <n v="4"/>
    <s v="10"/>
    <x v="5"/>
    <m/>
    <m/>
    <s v="Crossarm fire, likely related to tracking from contamination. The ensuing fire was limited to PG&amp;E assets. This information is preliminary."/>
    <s v="     "/>
    <s v="FAS"/>
    <m/>
    <s v="Y"/>
    <x v="0"/>
    <m/>
    <m/>
    <s v=" "/>
    <s v="T005426109, T005426050"/>
    <n v="122219000"/>
    <m/>
    <s v="     "/>
    <x v="0"/>
    <s v="PG&amp;E"/>
    <m/>
    <s v="Other"/>
    <s v="crossarm"/>
    <s v="D"/>
    <s v="D"/>
    <s v="Structure-PG&amp;E only"/>
    <s v="Pole"/>
    <s v="Contamination"/>
    <s v="36.a. Contamination"/>
    <s v="Equipment - PG&amp;E"/>
    <s v="Contamination"/>
    <s v="Tracking"/>
    <m/>
    <m/>
    <m/>
    <m/>
    <s v="Y"/>
    <s v="Overhead"/>
    <x v="3"/>
    <s v="Crossarm"/>
    <s v="Crossarm "/>
    <s v="100492029"/>
    <s v="     "/>
    <s v="Non-HFTD"/>
    <x v="0"/>
    <m/>
    <m/>
    <n v="37.860199999999999"/>
    <n v="-122.095"/>
    <s v="Contra Costa"/>
    <s v="ROSSMOOR-1108"/>
    <m/>
    <n v="12000"/>
    <m/>
    <x v="0"/>
    <s v="Contra Costa County Fire Protection District"/>
    <s v="Urban"/>
    <s v="Grass fuel model"/>
    <s v="Low grass"/>
    <s v="No"/>
    <m/>
    <s v=" "/>
    <m/>
    <s v=" "/>
    <m/>
    <s v=" "/>
    <m/>
    <s v="N"/>
    <s v="N"/>
    <m/>
    <m/>
    <s v="     "/>
    <m/>
    <m/>
    <m/>
    <m/>
    <m/>
    <m/>
    <m/>
    <m/>
    <m/>
    <m/>
    <m/>
    <m/>
    <m/>
    <m/>
    <m/>
    <m/>
    <m/>
    <m/>
    <m/>
  </r>
  <r>
    <s v="20212242"/>
    <s v="     "/>
    <n v="44486"/>
    <s v="10/17"/>
    <x v="1"/>
    <n v="0.92569444444444449"/>
    <s v="43"/>
    <n v="4"/>
    <s v="10"/>
    <x v="5"/>
    <n v="44486"/>
    <m/>
    <s v="Pole top caught fire and Damaged Crossarm; This information is preliminary. This incident is not a duplicate of index 2240. OIS: 1500328, 1501436, 1501435; ILIS: 21-0132235; FOID: T005426155, T005426249; EC: 122218985; CE: 122218900; PM: 35296046; SAP Pole ID: 101351182, 40523259; County: Alameda; Division: East Bay"/>
    <s v="     "/>
    <s v="FAS"/>
    <m/>
    <s v="Y"/>
    <x v="0"/>
    <m/>
    <s v="21-0132235"/>
    <m/>
    <s v="T005426155, T005426249"/>
    <m/>
    <m/>
    <s v="     "/>
    <x v="0"/>
    <s v="PG&amp;E"/>
    <m/>
    <s v="Other"/>
    <s v="pole"/>
    <s v="D"/>
    <s v="D"/>
    <s v="Structure-PG&amp;E only"/>
    <m/>
    <s v="Contamination"/>
    <s v="36.a. Contamination"/>
    <s v="Equipment - PG&amp;E"/>
    <s v="Contamination"/>
    <s v="Switch failure"/>
    <m/>
    <m/>
    <m/>
    <s v="Force Out"/>
    <s v="Y"/>
    <s v="Overhead"/>
    <x v="3"/>
    <s v="Pole"/>
    <s v="Pole, Crossarm, Switch"/>
    <m/>
    <s v="     "/>
    <s v="Non-HFTD"/>
    <x v="0"/>
    <m/>
    <m/>
    <n v="37.764800000000001"/>
    <n v="-122.212"/>
    <s v="Alameda"/>
    <s v="OAKLAND-J-1117"/>
    <m/>
    <n v="12000"/>
    <m/>
    <x v="0"/>
    <s v="Oakland FD"/>
    <s v="Urban"/>
    <s v="Fire-resistive fuel bed"/>
    <m/>
    <s v="No"/>
    <m/>
    <m/>
    <m/>
    <m/>
    <m/>
    <m/>
    <m/>
    <s v="N"/>
    <s v="N"/>
    <m/>
    <m/>
    <s v="     "/>
    <m/>
    <m/>
    <m/>
    <m/>
    <m/>
    <m/>
    <m/>
    <m/>
    <m/>
    <m/>
    <m/>
    <m/>
    <m/>
    <m/>
    <m/>
    <m/>
    <m/>
    <m/>
    <m/>
  </r>
  <r>
    <s v="20211828"/>
    <s v="     "/>
    <n v="44486"/>
    <s v="10/17"/>
    <x v="1"/>
    <n v="0.92638888888888893"/>
    <s v="43"/>
    <n v="4"/>
    <s v="10"/>
    <x v="5"/>
    <n v="44486"/>
    <m/>
    <s v="Pole fire due to dirty insulator tracking. The ensuing fire was limited to PG&amp;E assets. This information is preliminary."/>
    <s v="     "/>
    <s v="FAS"/>
    <m/>
    <s v="N"/>
    <x v="0"/>
    <m/>
    <s v="21-0132222"/>
    <m/>
    <s v="T005426163"/>
    <n v="122219000"/>
    <m/>
    <s v="     "/>
    <x v="0"/>
    <s v="PG&amp;E"/>
    <m/>
    <s v="Other"/>
    <s v="pole"/>
    <s v="D"/>
    <s v="D"/>
    <s v="Structure-PG&amp;E only"/>
    <m/>
    <s v="Contamination"/>
    <s v="36.a. Contamination"/>
    <s v="Equipment - PG&amp;E"/>
    <s v="Contamination"/>
    <s v="Tracking"/>
    <m/>
    <m/>
    <m/>
    <s v="Force Out"/>
    <s v="Y"/>
    <s v="Overhead"/>
    <x v="3"/>
    <s v="Pole"/>
    <s v="Pole, Crossarm"/>
    <s v="101430230"/>
    <s v="     "/>
    <s v="Non-HFTD"/>
    <x v="0"/>
    <m/>
    <m/>
    <n v="37.954900000000002"/>
    <n v="-122.351"/>
    <s v="Contra Costa"/>
    <s v="RICHMOND-R-1130"/>
    <m/>
    <n v="12000"/>
    <m/>
    <x v="0"/>
    <s v="Contra Costa County FD"/>
    <s v="Urban"/>
    <s v="Fire-resistive fuel bed"/>
    <s v="Asphalt/Concrete"/>
    <s v="No"/>
    <m/>
    <m/>
    <m/>
    <m/>
    <m/>
    <m/>
    <m/>
    <s v="N"/>
    <s v="N"/>
    <m/>
    <m/>
    <s v="     "/>
    <m/>
    <m/>
    <m/>
    <m/>
    <m/>
    <m/>
    <m/>
    <m/>
    <m/>
    <m/>
    <m/>
    <m/>
    <m/>
    <m/>
    <m/>
    <m/>
    <m/>
    <m/>
    <m/>
  </r>
  <r>
    <s v="20211951"/>
    <s v="     "/>
    <n v="44486"/>
    <s v="10/17"/>
    <x v="1"/>
    <n v="0.92708333333333337"/>
    <s v="43"/>
    <n v="4"/>
    <s v="10"/>
    <x v="5"/>
    <n v="44486"/>
    <m/>
    <s v="Crossarm Burnt as identified via the VM Post-Incident Inspector; Pole fire reported &gt; VM Data Request Received; This information is preliminary. OIS: TR8760730; FOID: T005426170 (LAFN); Pre-Existing EC: 119703624, 119703566; Circuit ID: 024251101; County: San Mateo; Division: Peninsula; SAP Eqp ID: 100269956"/>
    <s v="     "/>
    <s v="FAS"/>
    <m/>
    <s v="Y"/>
    <x v="0"/>
    <m/>
    <m/>
    <m/>
    <s v="T005426170"/>
    <m/>
    <m/>
    <s v="     "/>
    <x v="0"/>
    <s v="PG&amp;E"/>
    <m/>
    <s v="Other"/>
    <s v="pole"/>
    <s v="D"/>
    <s v="D"/>
    <s v="Structure-PG&amp;E only"/>
    <m/>
    <s v="Contamination"/>
    <s v="36.a. Contamination"/>
    <s v="Equipment - PG&amp;E"/>
    <s v="Contamination"/>
    <s v="Tracking"/>
    <m/>
    <m/>
    <m/>
    <m/>
    <s v="Y"/>
    <s v="Overhead"/>
    <x v="3"/>
    <s v="Crossarm"/>
    <s v="Crossarm"/>
    <s v="100269956"/>
    <s v="     "/>
    <s v="Non-HFTD"/>
    <x v="0"/>
    <m/>
    <m/>
    <n v="37.379399999999997"/>
    <n v="-122.20699999999999"/>
    <s v="San Mateo"/>
    <s v="WOODSIDE-1101"/>
    <m/>
    <n v="12000"/>
    <m/>
    <x v="0"/>
    <s v="Unknown"/>
    <s v="Urban"/>
    <s v="Grass fuel model"/>
    <m/>
    <s v="No"/>
    <m/>
    <m/>
    <m/>
    <m/>
    <m/>
    <m/>
    <m/>
    <s v="N"/>
    <s v="N"/>
    <m/>
    <m/>
    <s v="     "/>
    <m/>
    <m/>
    <m/>
    <m/>
    <m/>
    <m/>
    <m/>
    <m/>
    <m/>
    <m/>
    <m/>
    <m/>
    <m/>
    <m/>
    <m/>
    <m/>
    <m/>
    <m/>
    <m/>
  </r>
  <r>
    <s v="20212240"/>
    <s v="     "/>
    <n v="44486"/>
    <s v="10/17"/>
    <x v="1"/>
    <n v="0.92569444444444449"/>
    <s v="43"/>
    <n v="4"/>
    <s v="10"/>
    <x v="5"/>
    <n v="44486"/>
    <m/>
    <s v="Pole top extension caught fire and Damaged Crossarms; This information is preliminary. This incident is not a duplicate of index 2242. OIS: 1500328, 1501436, 1501435; ILIS: 21-0132235; FOID: T005426155 (RMJ2), T005426249 (KCG9); EC: 122218983, 122224051; SAP Pole ID: 101351044; County: Alameda; Division: East Bay"/>
    <s v="     "/>
    <s v="FAS"/>
    <m/>
    <s v="Y"/>
    <x v="0"/>
    <m/>
    <s v="21-0132235"/>
    <m/>
    <s v="T005426155, T005426249"/>
    <m/>
    <m/>
    <s v="     "/>
    <x v="0"/>
    <s v="PG&amp;E"/>
    <m/>
    <s v="Other"/>
    <s v="pole"/>
    <s v="D"/>
    <s v="D"/>
    <s v="Structure-PG&amp;E only"/>
    <m/>
    <s v="Contamination"/>
    <s v="36.a. Contamination"/>
    <s v="Equipment - PG&amp;E"/>
    <s v="Contamination"/>
    <s v="Equipment failure - Other"/>
    <m/>
    <m/>
    <m/>
    <s v="Force Out"/>
    <s v="Y"/>
    <s v="Overhead"/>
    <x v="3"/>
    <s v="Pole"/>
    <s v="Poletop Extension, Crossarms"/>
    <s v="101351044"/>
    <s v="     "/>
    <s v="Non-HFTD"/>
    <x v="0"/>
    <m/>
    <m/>
    <n v="37.768500000000003"/>
    <n v="-122.2"/>
    <s v="Alameda"/>
    <s v="OAKLAND-J-1117"/>
    <m/>
    <n v="12000"/>
    <m/>
    <x v="0"/>
    <s v="Oakland FD"/>
    <s v="Urban"/>
    <s v="Fire-resistive fuel bed"/>
    <m/>
    <s v="No"/>
    <m/>
    <m/>
    <m/>
    <m/>
    <m/>
    <m/>
    <m/>
    <s v="N"/>
    <s v="N"/>
    <m/>
    <m/>
    <s v="     "/>
    <m/>
    <m/>
    <m/>
    <m/>
    <m/>
    <m/>
    <m/>
    <m/>
    <m/>
    <m/>
    <m/>
    <m/>
    <m/>
    <m/>
    <m/>
    <m/>
    <m/>
    <m/>
    <m/>
  </r>
  <r>
    <s v="20212173"/>
    <s v="     "/>
    <n v="44486"/>
    <s v="10/17"/>
    <x v="1"/>
    <n v="0.92638888888888893"/>
    <s v="43"/>
    <n v="4"/>
    <s v="10"/>
    <x v="5"/>
    <n v="44486"/>
    <m/>
    <s v="Primary Crossarm Burnt and Open-Wire Conductor Down near 240, 248, and 251 Western Dr in Richmond, California, 94801; OIS: 1500287; ILIS: 21-0132224; FOID: T005426165 (RMBT), T005426178; EC: 122218922; PM: 35296019; Division: East Bay; County: Contra Costa"/>
    <s v="     "/>
    <s v="FAS"/>
    <m/>
    <s v="Y"/>
    <x v="0"/>
    <m/>
    <s v="21-0132224"/>
    <m/>
    <s v="T005426165, T005426178"/>
    <n v="122219000"/>
    <m/>
    <s v="     "/>
    <x v="0"/>
    <s v="PG&amp;E"/>
    <m/>
    <s v="Other"/>
    <s v="crossarm"/>
    <s v="D"/>
    <s v="D"/>
    <s v="Structure-PG&amp;E only"/>
    <m/>
    <s v="Contamination"/>
    <s v="36.a. Contamination"/>
    <s v="Equipment - PG&amp;E"/>
    <s v="Contamination"/>
    <s v="Tracking"/>
    <m/>
    <m/>
    <m/>
    <s v="Line to Ground"/>
    <s v="Y"/>
    <s v="Overhead"/>
    <x v="3"/>
    <s v="Crossarm"/>
    <s v="Crossarm, Open-wire, Interrupter swich"/>
    <s v="101439575"/>
    <s v="     "/>
    <s v="Non-HFTD"/>
    <x v="0"/>
    <m/>
    <m/>
    <n v="37.922899999999998"/>
    <n v="-122.38800000000001"/>
    <s v="Contra Costa"/>
    <s v="RICHMOND-R-1121"/>
    <m/>
    <n v="12000"/>
    <m/>
    <x v="0"/>
    <s v="Unknown"/>
    <s v="Urban"/>
    <s v="Grass fuel model"/>
    <m/>
    <s v="No"/>
    <m/>
    <m/>
    <m/>
    <m/>
    <m/>
    <m/>
    <m/>
    <s v="N"/>
    <s v="N"/>
    <m/>
    <m/>
    <s v="     "/>
    <m/>
    <m/>
    <m/>
    <m/>
    <m/>
    <m/>
    <m/>
    <m/>
    <m/>
    <m/>
    <m/>
    <m/>
    <m/>
    <m/>
    <m/>
    <m/>
    <m/>
    <m/>
    <m/>
  </r>
  <r>
    <s v="20211926"/>
    <s v="     "/>
    <n v="44486"/>
    <s v="10/17"/>
    <x v="1"/>
    <n v="0.78194444444444444"/>
    <s v="43"/>
    <n v="4"/>
    <s v="10"/>
    <x v="5"/>
    <n v="44486"/>
    <m/>
    <s v="Pole top burnt off likely due to tracking. The ensuing fire was limited to PG&amp;E assets. OIS 1499848 had multiple pole fires associated with it. This information is preliminary. "/>
    <s v="     "/>
    <s v="FAS"/>
    <m/>
    <s v="Y"/>
    <x v="0"/>
    <m/>
    <s v="21-0132255"/>
    <m/>
    <s v="T005425774, T005425964, T005425866"/>
    <n v="122219000"/>
    <m/>
    <s v="     "/>
    <x v="0"/>
    <s v="PG&amp;E"/>
    <m/>
    <s v="Other"/>
    <s v="crossarm"/>
    <s v="D"/>
    <s v="D"/>
    <s v="Structure-PG&amp;E only"/>
    <s v="3 LOCATIONS, 2 BURNT POLES, 1 CROSSARM "/>
    <s v="Contamination"/>
    <s v="36.a. Contamination"/>
    <s v="Equipment - PG&amp;E"/>
    <s v="Contamination"/>
    <s v="Tracking"/>
    <m/>
    <m/>
    <m/>
    <s v="Line to Ground"/>
    <s v="Y"/>
    <s v="Overhead"/>
    <x v="3"/>
    <s v="Crossarm"/>
    <s v="Pole, crossarm"/>
    <s v="101426260"/>
    <s v="     "/>
    <s v="Non-HFTD"/>
    <x v="0"/>
    <m/>
    <m/>
    <n v="37.987099999999998"/>
    <n v="-122.30200000000001"/>
    <s v="Contra Costa"/>
    <s v="VALLEY-VIEW-1105"/>
    <m/>
    <n v="12000"/>
    <m/>
    <x v="0"/>
    <s v="Unknown"/>
    <s v="Urban"/>
    <s v="Timber fuel model"/>
    <s v="large tree and tall brush "/>
    <s v="No"/>
    <m/>
    <m/>
    <m/>
    <m/>
    <m/>
    <m/>
    <m/>
    <s v="N"/>
    <s v="N"/>
    <m/>
    <m/>
    <s v="     "/>
    <m/>
    <m/>
    <m/>
    <m/>
    <m/>
    <m/>
    <m/>
    <m/>
    <m/>
    <m/>
    <m/>
    <m/>
    <m/>
    <m/>
    <m/>
    <m/>
    <m/>
    <m/>
    <m/>
  </r>
  <r>
    <s v="20211925"/>
    <s v="     "/>
    <n v="44486"/>
    <s v="10/17"/>
    <x v="1"/>
    <n v="0.78194444444444444"/>
    <s v="43"/>
    <n v="4"/>
    <s v="10"/>
    <x v="5"/>
    <n v="44486"/>
    <m/>
    <s v="Pole fire at through bolt. Cause of the ignition appears to be tracking related. The ensuing fire was limited to PG&amp;E assets. OIS 1499848 had multiple pole fires associated with it. This information is preliminary."/>
    <s v="     "/>
    <s v="FAS"/>
    <m/>
    <s v="Y"/>
    <x v="0"/>
    <m/>
    <s v="21-0132255"/>
    <m/>
    <s v="T005425774, T005425964, T005425866"/>
    <n v="122219000"/>
    <m/>
    <s v="     "/>
    <x v="0"/>
    <s v="PG&amp;E"/>
    <m/>
    <s v="Other"/>
    <s v="crossarm"/>
    <s v="D"/>
    <s v="D"/>
    <s v="Structure-PG&amp;E only"/>
    <s v="3 LOCATIONS, 2 BURNT POLES, 1 CROSSARM "/>
    <s v="Contamination"/>
    <s v="36.a. Contamination"/>
    <s v="Equipment - PG&amp;E"/>
    <s v="Contamination"/>
    <s v="Tracking"/>
    <m/>
    <m/>
    <m/>
    <s v="Line to Ground"/>
    <s v="Y"/>
    <s v="Overhead"/>
    <x v="3"/>
    <s v="Crossarm"/>
    <s v="Pole, Crossarm"/>
    <s v="101425242"/>
    <s v="     "/>
    <s v="Non-HFTD"/>
    <x v="0"/>
    <m/>
    <m/>
    <n v="37.986600000000003"/>
    <n v="-122.304"/>
    <s v="Contra Costa"/>
    <s v="VALLEY-VIEW-1105"/>
    <m/>
    <n v="12000"/>
    <m/>
    <x v="0"/>
    <s v="Unknown"/>
    <s v="Urban"/>
    <s v="Grass fuel model"/>
    <s v="grass/weeds"/>
    <s v="No"/>
    <m/>
    <m/>
    <m/>
    <m/>
    <m/>
    <m/>
    <m/>
    <s v="N"/>
    <s v="N"/>
    <m/>
    <m/>
    <s v="     "/>
    <m/>
    <m/>
    <m/>
    <m/>
    <m/>
    <m/>
    <m/>
    <m/>
    <m/>
    <m/>
    <m/>
    <m/>
    <m/>
    <m/>
    <m/>
    <m/>
    <m/>
    <m/>
    <m/>
  </r>
  <r>
    <s v="20211924"/>
    <s v="     "/>
    <n v="44486"/>
    <s v="10/17"/>
    <x v="1"/>
    <n v="0.77430555555555558"/>
    <s v="43"/>
    <n v="4"/>
    <s v="10"/>
    <x v="5"/>
    <n v="44486"/>
    <m/>
    <s v="Pole fire, likely related to tracking due to contamination. The ensuing fire was limited to PG&amp;E assets. This information is preliminary."/>
    <s v="     "/>
    <s v="FAS"/>
    <m/>
    <s v="Y"/>
    <x v="0"/>
    <m/>
    <s v="21-0132125"/>
    <m/>
    <s v="T005425754"/>
    <n v="122218000"/>
    <m/>
    <s v="     "/>
    <x v="0"/>
    <s v="PG&amp;E"/>
    <m/>
    <s v="Other"/>
    <s v="crossarm"/>
    <s v="D"/>
    <s v="D"/>
    <s v="Structure-PG&amp;E only"/>
    <s v="POLE FIRE "/>
    <s v="Contamination"/>
    <s v="36.a. Contamination"/>
    <s v="Equipment - PG&amp;E"/>
    <s v="Contamination"/>
    <s v="Tracking"/>
    <m/>
    <m/>
    <m/>
    <s v="Force Out"/>
    <s v="Y"/>
    <s v="Overhead"/>
    <x v="3"/>
    <s v="Crossarm"/>
    <s v="Pole, Crossarm, conductors "/>
    <s v="100285137"/>
    <s v="     "/>
    <s v="Non-HFTD"/>
    <x v="0"/>
    <m/>
    <m/>
    <n v="37.648099999999999"/>
    <n v="-122.40900000000001"/>
    <s v="San Mateo"/>
    <s v="EAST-GRAND-1107"/>
    <m/>
    <n v="12000"/>
    <m/>
    <x v="0"/>
    <s v="Unknown"/>
    <s v="Urban"/>
    <s v="Fire-resistive fuel bed"/>
    <s v="Asphalt"/>
    <s v="No"/>
    <m/>
    <m/>
    <m/>
    <m/>
    <m/>
    <m/>
    <m/>
    <s v="N"/>
    <s v="N"/>
    <m/>
    <m/>
    <s v="     "/>
    <m/>
    <m/>
    <m/>
    <m/>
    <m/>
    <m/>
    <m/>
    <m/>
    <m/>
    <m/>
    <m/>
    <m/>
    <m/>
    <m/>
    <m/>
    <m/>
    <m/>
    <m/>
    <m/>
  </r>
  <r>
    <s v="20212167"/>
    <s v="     "/>
    <n v="44486"/>
    <s v="10/17"/>
    <x v="1"/>
    <n v="0.77986111111111112"/>
    <s v="43"/>
    <n v="4"/>
    <s v="10"/>
    <x v="5"/>
    <n v="44486"/>
    <m/>
    <s v="Crossarm Burnt and Flying Bells Open near 3901 La Colina Rd, El Sobrante, CA 94803;  OIS: 1499838; ILIS: 21-0132128; FOID: T005425766; EC: 122218271; SAP Pole ID: 101434358"/>
    <s v="     "/>
    <s v="FAS"/>
    <m/>
    <s v="Y"/>
    <x v="0"/>
    <m/>
    <s v="21-0132128"/>
    <m/>
    <s v="T005425766"/>
    <n v="122218000"/>
    <m/>
    <s v="     "/>
    <x v="0"/>
    <s v="PG&amp;E"/>
    <m/>
    <s v="Other"/>
    <s v="crossarm"/>
    <s v="D"/>
    <s v="D"/>
    <s v="Structure-PG&amp;E only"/>
    <m/>
    <s v="Contamination"/>
    <s v="36.a. Contamination"/>
    <s v="Equipment - PG&amp;E"/>
    <s v="Contamination"/>
    <s v="Tracking"/>
    <m/>
    <m/>
    <m/>
    <s v="Force Out"/>
    <s v="Y"/>
    <s v="Overhead"/>
    <x v="3"/>
    <s v="Crossarm"/>
    <s v="Crossarm, Insulators"/>
    <s v="101434358"/>
    <s v="     "/>
    <s v="Non-HFTD"/>
    <x v="0"/>
    <m/>
    <m/>
    <n v="37.9621"/>
    <n v="-122.309"/>
    <s v="Contra Costa"/>
    <s v="VALLEY-VIEW-1103"/>
    <m/>
    <n v="12000"/>
    <m/>
    <x v="0"/>
    <s v="Unknown"/>
    <s v="Urban"/>
    <s v="Grass fuel model"/>
    <m/>
    <s v="No"/>
    <m/>
    <m/>
    <m/>
    <m/>
    <m/>
    <m/>
    <m/>
    <s v="N"/>
    <s v="N"/>
    <m/>
    <m/>
    <s v="     "/>
    <m/>
    <m/>
    <m/>
    <m/>
    <m/>
    <m/>
    <m/>
    <m/>
    <m/>
    <m/>
    <m/>
    <m/>
    <m/>
    <m/>
    <m/>
    <m/>
    <m/>
    <m/>
    <m/>
  </r>
  <r>
    <s v="20212172"/>
    <s v="     "/>
    <n v="44486"/>
    <s v="10/17"/>
    <x v="1"/>
    <n v="0.78194444444444444"/>
    <s v="43"/>
    <n v="4"/>
    <s v="10"/>
    <x v="5"/>
    <n v="44486"/>
    <m/>
    <s v="Crossarm Burnt near 1072 Allview Ave, El Sobrante, CA 94803. OIS: 1499863, 1499848; FOID: T005425774, T005425866, T005425917, T005425964; ILIS: 21-0132255; EC: 122223827; PM: 35296019; Division: East Bay; County: Contra Costa"/>
    <s v="     "/>
    <s v="FAS"/>
    <m/>
    <s v="Y"/>
    <x v="0"/>
    <m/>
    <s v="21-0132255"/>
    <m/>
    <s v="T005425774, T005425866, T005425917, T005425964"/>
    <n v="122224000"/>
    <m/>
    <s v="     "/>
    <x v="0"/>
    <s v="PG&amp;E"/>
    <m/>
    <s v="Other"/>
    <s v="crossarm"/>
    <s v="D"/>
    <s v="D"/>
    <s v="Structure-PG&amp;E only"/>
    <m/>
    <s v="Contamination"/>
    <s v="36.a. Contamination"/>
    <s v="Equipment - PG&amp;E"/>
    <s v="Contamination"/>
    <s v="Tracking"/>
    <m/>
    <m/>
    <m/>
    <s v="Line to Ground"/>
    <s v="Y"/>
    <s v="Overhead"/>
    <x v="3"/>
    <s v="Crossarm"/>
    <s v="Crossarm"/>
    <s v="101424807"/>
    <s v="     "/>
    <s v="Non-HFTD"/>
    <x v="0"/>
    <m/>
    <m/>
    <n v="37.986400000000003"/>
    <n v="-122.306"/>
    <s v="Contra Costa"/>
    <s v="VALLEY-VIEW-1105"/>
    <m/>
    <n v="12000"/>
    <m/>
    <x v="0"/>
    <s v="Unknown"/>
    <s v="Urban"/>
    <s v="Grass fuel model"/>
    <m/>
    <s v="No"/>
    <m/>
    <m/>
    <m/>
    <m/>
    <m/>
    <m/>
    <m/>
    <s v="N"/>
    <s v="N"/>
    <m/>
    <m/>
    <s v="     "/>
    <m/>
    <m/>
    <m/>
    <m/>
    <m/>
    <m/>
    <m/>
    <m/>
    <m/>
    <m/>
    <m/>
    <m/>
    <m/>
    <m/>
    <m/>
    <m/>
    <m/>
    <m/>
    <m/>
  </r>
  <r>
    <s v="20211814"/>
    <s v="     "/>
    <n v="44486"/>
    <s v="10/17"/>
    <x v="1"/>
    <n v="0.78402777777777777"/>
    <s v="43"/>
    <n v="4"/>
    <s v="10"/>
    <x v="5"/>
    <n v="44486"/>
    <m/>
    <s v="Pole fire, likely caused by tracking due to rain. The ensuing fire was limited to PG&amp;E assets. This information is preliminary."/>
    <s v="     "/>
    <s v="FAS"/>
    <m/>
    <s v="N"/>
    <x v="0"/>
    <m/>
    <s v="21-0132149"/>
    <m/>
    <s v="T005425782"/>
    <m/>
    <m/>
    <s v="     "/>
    <x v="0"/>
    <s v="PG&amp;E"/>
    <m/>
    <s v="Other"/>
    <s v="pole"/>
    <s v="D"/>
    <m/>
    <s v="Structure-PG&amp;E only"/>
    <s v="just a smoldering pole very little damage"/>
    <s v="Contamination"/>
    <s v="36.a. Contamination"/>
    <s v="Equipment - PG&amp;E"/>
    <s v="Contamination"/>
    <s v="Tracking"/>
    <m/>
    <m/>
    <m/>
    <s v="Force Out"/>
    <m/>
    <s v="Overhead"/>
    <x v="3"/>
    <s v="Pole"/>
    <m/>
    <m/>
    <s v="     "/>
    <s v="Non-HFTD"/>
    <x v="0"/>
    <m/>
    <m/>
    <n v="37.945900000000002"/>
    <n v="-122.358"/>
    <s v="Contra Costa"/>
    <s v="RICHMOND-R-1127"/>
    <m/>
    <n v="12000"/>
    <m/>
    <x v="0"/>
    <s v="Richmond FD"/>
    <s v="Urban"/>
    <m/>
    <m/>
    <s v="No"/>
    <m/>
    <m/>
    <m/>
    <m/>
    <m/>
    <m/>
    <m/>
    <s v="N"/>
    <s v="N"/>
    <m/>
    <m/>
    <s v="     "/>
    <m/>
    <m/>
    <m/>
    <m/>
    <m/>
    <m/>
    <m/>
    <m/>
    <m/>
    <m/>
    <m/>
    <m/>
    <m/>
    <m/>
    <m/>
    <m/>
    <m/>
    <m/>
    <m/>
  </r>
  <r>
    <s v="20211815"/>
    <s v="     "/>
    <n v="44486"/>
    <s v="10/17"/>
    <x v="1"/>
    <n v="0.7944444444444444"/>
    <s v="43"/>
    <n v="4"/>
    <s v="10"/>
    <x v="5"/>
    <n v="44486"/>
    <m/>
    <s v="Burnt/broken primary 12kV crossarm, likely due to tracking from rain. The ensuing fire was limited to PG&amp;E assets. This information is preliminary."/>
    <s v="     "/>
    <s v="FAS"/>
    <m/>
    <s v="N"/>
    <x v="0"/>
    <m/>
    <s v="21-0132206"/>
    <s v=" "/>
    <s v="T005425814"/>
    <n v="122219000"/>
    <s v=" "/>
    <s v="     "/>
    <x v="0"/>
    <s v="PG&amp;E"/>
    <m/>
    <s v="Other"/>
    <s v="crossarm"/>
    <s v="D"/>
    <s v="D"/>
    <s v="Structure-PG&amp;E only"/>
    <s v="Crossarm, cutout"/>
    <s v="Contamination"/>
    <s v="36.a. Contamination"/>
    <s v="Equipment - PG&amp;E"/>
    <s v="Contamination"/>
    <s v="Tracking"/>
    <m/>
    <m/>
    <m/>
    <s v="Line to Ground"/>
    <s v="Y"/>
    <s v="Overhead"/>
    <x v="3"/>
    <s v="Crossarm"/>
    <s v="Crossarm, Cut out "/>
    <s v="101429886"/>
    <s v="     "/>
    <s v="Non-HFTD"/>
    <x v="0"/>
    <m/>
    <m/>
    <n v="37.977200000000003"/>
    <n v="-122.343"/>
    <s v="Contra Costa"/>
    <s v="POINT-PINOLE-1102"/>
    <m/>
    <n v="12000"/>
    <m/>
    <x v="0"/>
    <s v="Self Extinguished"/>
    <s v="Urban"/>
    <s v="Fire-resistive fuel bed"/>
    <s v="Sidewalk"/>
    <s v="No"/>
    <s v=" "/>
    <s v=" "/>
    <m/>
    <s v=" "/>
    <m/>
    <s v=" "/>
    <m/>
    <s v="N"/>
    <s v="N"/>
    <m/>
    <m/>
    <s v="     "/>
    <m/>
    <m/>
    <m/>
    <m/>
    <m/>
    <m/>
    <m/>
    <m/>
    <m/>
    <m/>
    <m/>
    <m/>
    <m/>
    <m/>
    <m/>
    <m/>
    <m/>
    <m/>
    <m/>
  </r>
  <r>
    <s v="20211927"/>
    <s v="     "/>
    <n v="44486"/>
    <s v="10/17"/>
    <x v="1"/>
    <n v="0.78194444444444444"/>
    <s v="43"/>
    <n v="4"/>
    <s v="10"/>
    <x v="5"/>
    <n v="44486"/>
    <m/>
    <s v="Crossarm fire, likely related to tracking due to contamination. The ensuing fire was limited to PG&amp;E assets. OIS 1499848 had multiple pole fires associated with it. This information is preliminary."/>
    <s v="     "/>
    <s v="FAS"/>
    <m/>
    <s v="Y"/>
    <x v="0"/>
    <m/>
    <s v="21-0132255"/>
    <m/>
    <s v="T005425774, T005425964, T005425866"/>
    <n v="122219000"/>
    <m/>
    <s v="     "/>
    <x v="0"/>
    <s v="PG&amp;E"/>
    <m/>
    <s v="Other"/>
    <s v="crossarm"/>
    <s v="D"/>
    <s v="D"/>
    <s v="Structure-PG&amp;E only"/>
    <s v="3 LOCATIONS, 2 BURNT POLES, 1 CROSSARM "/>
    <s v="Contamination"/>
    <s v="36.a. Contamination"/>
    <s v="Equipment - PG&amp;E"/>
    <s v="Contamination"/>
    <s v="Tracking"/>
    <m/>
    <m/>
    <m/>
    <s v="Line to Ground"/>
    <s v="Y"/>
    <s v="Overhead"/>
    <x v="3"/>
    <s v="Crossarm"/>
    <s v="Transformer, Crossarm"/>
    <s v="101424808"/>
    <s v="     "/>
    <s v="Non-HFTD"/>
    <x v="0"/>
    <m/>
    <m/>
    <n v="37.986499999999999"/>
    <n v="-122.30500000000001"/>
    <s v="Contra Costa"/>
    <s v="VALLEY-VIEW-1105"/>
    <m/>
    <n v="12000"/>
    <m/>
    <x v="0"/>
    <s v="Unknown"/>
    <s v="Urban"/>
    <s v="Grass fuel model"/>
    <s v="grass/weeds"/>
    <s v="No"/>
    <m/>
    <m/>
    <m/>
    <m/>
    <m/>
    <m/>
    <m/>
    <s v="N"/>
    <s v="N"/>
    <m/>
    <m/>
    <s v="     "/>
    <m/>
    <m/>
    <m/>
    <m/>
    <m/>
    <m/>
    <m/>
    <m/>
    <m/>
    <m/>
    <m/>
    <m/>
    <m/>
    <m/>
    <m/>
    <m/>
    <m/>
    <m/>
    <m/>
  </r>
  <r>
    <s v="20211843"/>
    <s v="     "/>
    <n v="44486"/>
    <s v="10/17"/>
    <x v="1"/>
    <n v="0.78402777777777777"/>
    <s v="43"/>
    <n v="4"/>
    <s v="10"/>
    <x v="5"/>
    <n v="44486"/>
    <m/>
    <s v="Rotten Pole Burned with Crossarms, Cutout, Primary Riser, and Rotten Guy Stub Pole Damaged. This information is preliminary. OIS: TR8772189, 1499862; ILIS: 21-0132160; FOID: T005425783 (C1MY-Cxl), T005425937 (C1MY-Cxl); T005426180; EC: 122243992, 122218881, 122219687; PM: 35296074; Division: Central Coast"/>
    <s v="     "/>
    <s v="FAS"/>
    <m/>
    <s v="Y"/>
    <x v="0"/>
    <m/>
    <s v="21-0132160"/>
    <m/>
    <s v="T005425783, T005425937, T005426180"/>
    <m/>
    <m/>
    <s v="     "/>
    <x v="0"/>
    <s v="PG&amp;E"/>
    <m/>
    <s v="Other"/>
    <s v="pole"/>
    <s v="D"/>
    <s v="D"/>
    <s v="Structure-PG&amp;E only"/>
    <m/>
    <s v="Equipment - PG&amp;E"/>
    <s v="34.o. Other"/>
    <s v="Equipment - PG&amp;E"/>
    <s v="All types of equipment / facility failure"/>
    <s v="Tracking"/>
    <s v="Pole"/>
    <m/>
    <m/>
    <s v="Force Out"/>
    <s v="N"/>
    <s v="Overhead"/>
    <x v="3"/>
    <s v="Pole"/>
    <s v="Pole, Crossarms, Cutout, Riser"/>
    <s v="104087507"/>
    <s v="     "/>
    <s v="Non-HFTD"/>
    <x v="0"/>
    <m/>
    <m/>
    <n v="36.965699999999998"/>
    <n v="-122.02500000000001"/>
    <s v="Santa Cruz"/>
    <s v="PAUL-SWEET-2107"/>
    <m/>
    <n v="21000"/>
    <m/>
    <x v="0"/>
    <s v="Santa Cruz FD"/>
    <s v="Urban"/>
    <s v="Brush fuel model"/>
    <m/>
    <s v="No"/>
    <m/>
    <m/>
    <m/>
    <m/>
    <m/>
    <m/>
    <m/>
    <s v="N"/>
    <s v="N"/>
    <m/>
    <m/>
    <s v="     "/>
    <m/>
    <m/>
    <m/>
    <m/>
    <m/>
    <m/>
    <m/>
    <m/>
    <m/>
    <m/>
    <m/>
    <m/>
    <m/>
    <m/>
    <m/>
    <m/>
    <m/>
    <m/>
    <m/>
  </r>
  <r>
    <s v="20211810"/>
    <s v="     "/>
    <n v="44486"/>
    <s v="10/17"/>
    <x v="1"/>
    <n v="0.77361111111111114"/>
    <s v="43"/>
    <n v="4"/>
    <s v="10"/>
    <x v="5"/>
    <n v="44486"/>
    <m/>
    <s v="Crossarm caught fire and burnt in two. Tracking might be the likely cause of the fire due to rain in the area. The fire was limted to the structure only. This information is preliminary."/>
    <s v="     "/>
    <s v="FAS"/>
    <m/>
    <s v="N"/>
    <x v="0"/>
    <m/>
    <s v="21-0132175"/>
    <m/>
    <s v="T005425753"/>
    <n v="122218000"/>
    <m/>
    <s v="     "/>
    <x v="0"/>
    <s v="PG&amp;E"/>
    <m/>
    <s v="Other"/>
    <s v="crossarm"/>
    <s v="D"/>
    <s v="D"/>
    <s v="&lt;3 meters of linear travel"/>
    <s v="&lt;1 meter"/>
    <s v="Contamination"/>
    <s v="36.a. Contamination"/>
    <s v="Equipment - PG&amp;E"/>
    <s v="Contamination"/>
    <s v="Tracking"/>
    <m/>
    <m/>
    <m/>
    <s v="Line to Ground"/>
    <s v="Y"/>
    <s v="Overhead"/>
    <x v="3"/>
    <s v="Crossarm"/>
    <s v="crossarm, conductor"/>
    <s v="101557229"/>
    <s v="     "/>
    <s v="Non-HFTD"/>
    <x v="0"/>
    <m/>
    <m/>
    <n v="38.255899999999997"/>
    <n v="-122.06100000000001"/>
    <s v="Solano"/>
    <s v="SUISUN-1108"/>
    <m/>
    <n v="12000"/>
    <m/>
    <x v="0"/>
    <s v="Fairfield FD"/>
    <s v="Urban"/>
    <s v="Fire-resistive fuel bed"/>
    <s v="Green lawn/landscaping"/>
    <s v="No"/>
    <m/>
    <m/>
    <m/>
    <m/>
    <m/>
    <m/>
    <m/>
    <s v="N"/>
    <s v="N"/>
    <m/>
    <m/>
    <s v="     "/>
    <m/>
    <m/>
    <m/>
    <m/>
    <m/>
    <m/>
    <m/>
    <m/>
    <m/>
    <m/>
    <m/>
    <m/>
    <m/>
    <m/>
    <m/>
    <m/>
    <m/>
    <m/>
    <m/>
  </r>
  <r>
    <s v="20211842"/>
    <s v="     "/>
    <n v="44486"/>
    <s v="10/17"/>
    <x v="1"/>
    <n v="0.55000000000000004"/>
    <s v="43"/>
    <n v="4"/>
    <s v="10"/>
    <x v="5"/>
    <n v="44486"/>
    <m/>
    <s v="Pole fire; This information is preliminary. OIS: 1499511; ILIS: 21-0132062; FOID: 0006011929, T005425468 (Cxl); EC: 122218948; PM: 35296101; Circuit ID: 255361104, SAP Eqp ID: 103332118 (Bar Code: 120896390); Division: Yosemite; County: Madera; Lat/Long: 37.1687109675, -120.1011374433"/>
    <s v="     "/>
    <s v="FAS"/>
    <m/>
    <s v="Y"/>
    <x v="0"/>
    <m/>
    <s v="21-0132062"/>
    <m/>
    <s v="0006011929, T005425468"/>
    <n v="122219000"/>
    <m/>
    <s v="     "/>
    <x v="1"/>
    <s v="PG&amp;E"/>
    <m/>
    <s v="Vegetation"/>
    <m/>
    <s v="D"/>
    <s v="D"/>
    <s v="10-99"/>
    <m/>
    <s v="Equipment - PG&amp;E"/>
    <s v="34.f. Pole damage or failure"/>
    <s v="Equipment - PG&amp;E"/>
    <s v="All types of equipment / facility failure"/>
    <s v="Pole failure"/>
    <s v="Pole"/>
    <m/>
    <m/>
    <s v="Line to Line"/>
    <s v="N"/>
    <s v="Overhead"/>
    <x v="3"/>
    <s v="Pole"/>
    <s v="Pole"/>
    <m/>
    <s v="     "/>
    <s v="Non-HFTD"/>
    <x v="0"/>
    <m/>
    <m/>
    <n v="37.168700000000001"/>
    <n v="-120.101"/>
    <s v="Madera"/>
    <s v="LE-GRAND-1104"/>
    <m/>
    <n v="12000"/>
    <m/>
    <x v="0"/>
    <s v="Cal Fire"/>
    <s v="Agriculture"/>
    <s v="Grass fuel model"/>
    <m/>
    <s v="No"/>
    <m/>
    <m/>
    <m/>
    <m/>
    <m/>
    <m/>
    <m/>
    <s v="N"/>
    <s v="N"/>
    <m/>
    <m/>
    <s v="     "/>
    <m/>
    <m/>
    <m/>
    <m/>
    <m/>
    <m/>
    <m/>
    <m/>
    <m/>
    <m/>
    <m/>
    <m/>
    <m/>
    <m/>
    <m/>
    <m/>
    <m/>
    <m/>
    <m/>
  </r>
  <r>
    <s v="20211920"/>
    <s v="     "/>
    <n v="44486"/>
    <s v="10/17"/>
    <x v="1"/>
    <n v="0.23958333333333334"/>
    <s v="43"/>
    <n v="4"/>
    <s v="10"/>
    <x v="5"/>
    <n v="44486"/>
    <m/>
    <s v="On October 17th, 2021 at approximately 0545 hours, a PG&amp;E Troubleman was dispatched to the Cotati 1103, 12kV distribution circuit on Park Avenue in the City of Dillon Beach in the North Coast Division. The troubleman arrived to the incident and observed that the squirrel guard melted on the H2 bushing and then on to a parked vehicle. Priority A Corrective tag #122136510 was created for this incident to replace the transformer, crossarm and cutout  This incident occurred in a Non-HFTD with clear and breezy wind weather conditions. This information is preliminary."/>
    <s v="     "/>
    <s v="FAS"/>
    <m/>
    <s v="Y"/>
    <x v="0"/>
    <m/>
    <m/>
    <m/>
    <s v="T005425259"/>
    <n v="122218000"/>
    <m/>
    <s v="     "/>
    <x v="0"/>
    <s v="PG&amp;E"/>
    <m/>
    <s v="Other"/>
    <s v="Bird Guard"/>
    <s v="D"/>
    <m/>
    <s v="Structure-PG&amp;E only"/>
    <s v="Trasformer, cutout"/>
    <s v="Equipment - PG&amp;E"/>
    <s v="34.o. Other"/>
    <s v="Equipment - PG&amp;E"/>
    <s v="All types of equipment / facility failure"/>
    <s v="Equipment failure - Other"/>
    <s v="Other"/>
    <m/>
    <m/>
    <m/>
    <m/>
    <s v="Overhead"/>
    <x v="3"/>
    <s v="Other"/>
    <m/>
    <s v="103886450"/>
    <s v="     "/>
    <s v="Non-HFTD"/>
    <x v="0"/>
    <m/>
    <m/>
    <n v="38.251100000000001"/>
    <n v="-122.965"/>
    <s v="Marin"/>
    <s v="COTATI-1103"/>
    <m/>
    <n v="12000"/>
    <m/>
    <x v="0"/>
    <s v="Unknown"/>
    <s v="Hardwood Woodland"/>
    <m/>
    <m/>
    <s v="No"/>
    <m/>
    <m/>
    <m/>
    <m/>
    <m/>
    <m/>
    <m/>
    <s v="N"/>
    <s v="N"/>
    <m/>
    <m/>
    <s v="     "/>
    <m/>
    <m/>
    <m/>
    <m/>
    <m/>
    <m/>
    <m/>
    <m/>
    <m/>
    <m/>
    <m/>
    <m/>
    <m/>
    <m/>
    <m/>
    <m/>
    <m/>
    <m/>
    <m/>
  </r>
  <r>
    <s v="20211803"/>
    <s v="     "/>
    <n v="44486"/>
    <s v="10/17"/>
    <x v="1"/>
    <n v="0.43541666666666667"/>
    <s v="43"/>
    <n v="4"/>
    <s v="10"/>
    <x v="5"/>
    <n v="44486"/>
    <m/>
    <s v="Tree branch fell onto lines. The ensuing fire was 0.25 - 10 acres in size. This information is preliminary."/>
    <s v="     "/>
    <s v="FAS"/>
    <m/>
    <s v="N"/>
    <x v="0"/>
    <m/>
    <s v="21-0132011"/>
    <m/>
    <s v="T005425376"/>
    <n v="122218000"/>
    <m/>
    <s v="     "/>
    <x v="1"/>
    <s v="PG&amp;E"/>
    <m/>
    <s v="Vegetation"/>
    <m/>
    <s v="D"/>
    <s v="D"/>
    <s v="0.26-9.99"/>
    <m/>
    <s v="Vegetation"/>
    <s v="33.a. Veg. contact"/>
    <s v="Vegetation"/>
    <s v="Contact from object"/>
    <s v="Veg. contact"/>
    <m/>
    <s v="Veg. contact"/>
    <s v="Conductor - Primary"/>
    <s v="Line to Line"/>
    <s v="N"/>
    <s v="Overhead"/>
    <x v="3"/>
    <s v="Conductor - Primary"/>
    <s v="Conductor - Primary"/>
    <m/>
    <s v="     "/>
    <s v="Non-HFTD"/>
    <x v="0"/>
    <m/>
    <m/>
    <n v="39.522199999999998"/>
    <n v="-121.86799999999999"/>
    <s v="Glenn"/>
    <s v="ESQUON-1101"/>
    <m/>
    <n v="12000"/>
    <m/>
    <x v="0"/>
    <s v="Cal Fire"/>
    <s v="Hardwood Woodland"/>
    <s v="Timber fuel model"/>
    <m/>
    <s v="No"/>
    <m/>
    <m/>
    <m/>
    <m/>
    <m/>
    <m/>
    <m/>
    <s v="N"/>
    <s v="N"/>
    <m/>
    <m/>
    <s v="     "/>
    <s v="39.52213700"/>
    <s v="-121.86881000"/>
    <s v="Oct 19 2021 12:00AM"/>
    <s v="BranchFail"/>
    <s v="Cottonwood tree limb overhanging lines snapped and fell onto lines."/>
    <s v="COTT"/>
    <s v="70"/>
    <s v="31"/>
    <s v="30"/>
    <s v="Slight"/>
    <s v="None"/>
    <s v="N"/>
    <s v="1"/>
    <m/>
    <s v="Valley"/>
    <s v="D"/>
    <s v="CrossArm"/>
    <s v="BareWire"/>
    <s v="3"/>
  </r>
  <r>
    <s v="20212171"/>
    <s v="     "/>
    <n v="44486"/>
    <s v="10/17"/>
    <x v="1"/>
    <n v="0.7104166666666667"/>
    <s v="43"/>
    <n v="4"/>
    <s v="10"/>
    <x v="5"/>
    <n v="44487"/>
    <m/>
    <s v="Pole Fire near 2303 Greenwood Drive in San Pablo, CA 94806; This information is preliminary; OIS: TR8761637, 1501373 (Per ILIS); FOID: T005425893; ILIS: 21-0132727; EC A-Tag: 122218920; PM Order #: 35296019; SAP Pole ID: 101433841; County: Contra Costa; Division: East Bay"/>
    <s v="     "/>
    <s v="FAS"/>
    <m/>
    <s v="Y"/>
    <x v="0"/>
    <m/>
    <s v="21-0132727"/>
    <m/>
    <s v="T005425893"/>
    <n v="122219000"/>
    <m/>
    <s v="     "/>
    <x v="0"/>
    <s v="PG&amp;E"/>
    <m/>
    <s v="Other"/>
    <s v="pole"/>
    <s v="D"/>
    <s v="D"/>
    <s v="Structure-PG&amp;E only"/>
    <m/>
    <s v="Equipment - PG&amp;E"/>
    <s v="34.o. Other"/>
    <s v="Equipment - PG&amp;E"/>
    <s v="All types of equipment / facility failure"/>
    <s v="Hi-Low Voltage"/>
    <s v="Pole"/>
    <m/>
    <m/>
    <s v="Force Out"/>
    <s v="Y"/>
    <s v="Overhead"/>
    <x v="3"/>
    <s v="Pole"/>
    <s v="Pole"/>
    <s v="101433841"/>
    <s v="     "/>
    <s v="Non-HFTD"/>
    <x v="0"/>
    <m/>
    <m/>
    <n v="37.964599999999997"/>
    <n v="-122.333"/>
    <s v="Contra Costa"/>
    <s v="SAN-PABLO-1105"/>
    <m/>
    <n v="12000"/>
    <m/>
    <x v="0"/>
    <s v="Fire Department"/>
    <s v="Urban"/>
    <s v="Fire-resistive fuel bed"/>
    <m/>
    <s v="No"/>
    <m/>
    <m/>
    <m/>
    <m/>
    <m/>
    <m/>
    <m/>
    <s v="N"/>
    <s v="N"/>
    <m/>
    <m/>
    <s v="     "/>
    <m/>
    <m/>
    <m/>
    <m/>
    <m/>
    <m/>
    <m/>
    <m/>
    <m/>
    <m/>
    <m/>
    <m/>
    <m/>
    <m/>
    <m/>
    <m/>
    <m/>
    <m/>
    <m/>
  </r>
  <r>
    <s v="20211922"/>
    <s v="     "/>
    <n v="44486"/>
    <s v="10/17"/>
    <x v="1"/>
    <n v="0.76180555555555551"/>
    <s v="43"/>
    <n v="4"/>
    <s v="10"/>
    <x v="5"/>
    <n v="44486"/>
    <m/>
    <s v="Pole fire at corner of Diablo and Grant. Cause of fire is likely related to tracking. The ensuing fire was limited to PG&amp;E assets. This information is preliminary."/>
    <s v="     "/>
    <s v="FAS"/>
    <m/>
    <s v="Y"/>
    <x v="0"/>
    <m/>
    <m/>
    <m/>
    <s v="T005425729"/>
    <n v="122219000"/>
    <m/>
    <s v="     "/>
    <x v="0"/>
    <s v="PG&amp;E"/>
    <m/>
    <s v="Other"/>
    <s v="pole"/>
    <s v="D"/>
    <s v="D"/>
    <s v="Structure-PG&amp;E only"/>
    <s v="Pole Fire"/>
    <s v="Contamination"/>
    <s v="36.a. Contamination"/>
    <s v="Equipment - PG&amp;E"/>
    <s v="Contamination"/>
    <s v="Tracking"/>
    <m/>
    <m/>
    <m/>
    <m/>
    <s v="Y"/>
    <s v="Overhead"/>
    <x v="3"/>
    <s v="Pole"/>
    <s v="Insulator"/>
    <m/>
    <s v="     "/>
    <s v="Non-HFTD"/>
    <x v="0"/>
    <m/>
    <m/>
    <n v="37.574199999999998"/>
    <n v="-122.32299999999999"/>
    <s v="San Mateo"/>
    <s v="SAN-MATEO-2101"/>
    <m/>
    <n v="21000"/>
    <m/>
    <x v="0"/>
    <s v="Unknown"/>
    <s v="Urban"/>
    <s v="Fire-resistive fuel bed"/>
    <s v="Cement "/>
    <s v="No"/>
    <m/>
    <m/>
    <m/>
    <m/>
    <m/>
    <m/>
    <m/>
    <s v="N"/>
    <s v="N"/>
    <m/>
    <m/>
    <s v="     "/>
    <m/>
    <m/>
    <m/>
    <m/>
    <m/>
    <m/>
    <m/>
    <m/>
    <m/>
    <m/>
    <m/>
    <m/>
    <m/>
    <m/>
    <m/>
    <m/>
    <m/>
    <m/>
    <m/>
  </r>
  <r>
    <s v="20211923"/>
    <s v="     "/>
    <n v="44486"/>
    <s v="10/17"/>
    <x v="1"/>
    <n v="0.76597222222222228"/>
    <s v="43"/>
    <n v="4"/>
    <s v="10"/>
    <x v="5"/>
    <n v="44486"/>
    <m/>
    <s v="Crossarm fire, likely related to tracking due to contamination. The ensuing fire was limited to PG&amp;E assets. This information is preliminary."/>
    <s v="     "/>
    <s v="FAS"/>
    <m/>
    <s v="Y"/>
    <x v="0"/>
    <m/>
    <s v="21-0132191"/>
    <m/>
    <s v="T005425739"/>
    <n v="122219000"/>
    <m/>
    <s v="     "/>
    <x v="0"/>
    <s v="PG&amp;E"/>
    <m/>
    <s v="Other"/>
    <s v="crossarm"/>
    <s v="D"/>
    <s v="D"/>
    <s v="Structure-PG&amp;E only"/>
    <s v="CROSS ARM FIRE "/>
    <s v="Contamination"/>
    <s v="36.a. Contamination"/>
    <s v="Equipment - PG&amp;E"/>
    <s v="Contamination"/>
    <s v="Tracking"/>
    <m/>
    <m/>
    <m/>
    <s v="Force Out"/>
    <s v="Y"/>
    <s v="Overhead"/>
    <x v="3"/>
    <s v="Crossarm"/>
    <s v="Crossarm"/>
    <s v="102275507"/>
    <s v="     "/>
    <s v="Non-HFTD"/>
    <x v="0"/>
    <m/>
    <m/>
    <n v="38.1096"/>
    <n v="-122.262"/>
    <s v="Solano"/>
    <s v="VALLEJO-B-0411"/>
    <m/>
    <n v="4000"/>
    <m/>
    <x v="0"/>
    <s v="Unknown"/>
    <s v="Urban"/>
    <s v="Fire-resistive fuel bed"/>
    <s v="Asphalt"/>
    <s v="No"/>
    <m/>
    <m/>
    <m/>
    <m/>
    <m/>
    <m/>
    <m/>
    <s v="N"/>
    <s v="N"/>
    <m/>
    <m/>
    <s v="     "/>
    <m/>
    <m/>
    <m/>
    <m/>
    <m/>
    <m/>
    <m/>
    <m/>
    <m/>
    <m/>
    <m/>
    <m/>
    <m/>
    <m/>
    <m/>
    <m/>
    <m/>
    <m/>
    <m/>
  </r>
  <r>
    <s v="20211808"/>
    <s v="     "/>
    <n v="44486"/>
    <s v="10/17"/>
    <x v="1"/>
    <n v="0.73472222222222228"/>
    <s v="43"/>
    <n v="4"/>
    <s v="10"/>
    <x v="5"/>
    <n v="44486"/>
    <m/>
    <s v="Pole fire, crew to replace  burned regulator. Tracking might be the likely cause of the fire due to rain in the area. The fire was limted to the structure only. This information is preliminary."/>
    <s v="     "/>
    <s v="FAS"/>
    <m/>
    <s v="N"/>
    <x v="0"/>
    <m/>
    <s v="21-0132114"/>
    <m/>
    <s v="T005425684, T005425701"/>
    <m/>
    <m/>
    <s v="     "/>
    <x v="0"/>
    <s v="PG&amp;E"/>
    <m/>
    <s v="Other"/>
    <s v="pole"/>
    <s v="D"/>
    <s v="D"/>
    <s v="Structure-PG&amp;E only"/>
    <s v="burned regulator pole"/>
    <s v="Contamination"/>
    <s v="36.a. Contamination"/>
    <s v="Equipment - PG&amp;E"/>
    <s v="Contamination"/>
    <s v="Tracking"/>
    <m/>
    <m/>
    <m/>
    <s v="Force Out"/>
    <s v="N"/>
    <s v="Overhead"/>
    <x v="3"/>
    <s v="Pole"/>
    <s v="POLE "/>
    <m/>
    <s v="     "/>
    <s v="Non-HFTD"/>
    <x v="0"/>
    <m/>
    <m/>
    <n v="38.0124"/>
    <n v="-122.511"/>
    <s v="Marin"/>
    <s v="SAN-RAFAEL-1109"/>
    <m/>
    <n v="12000"/>
    <m/>
    <x v="0"/>
    <s v="Employee"/>
    <s v="Urban"/>
    <s v="Grass fuel model"/>
    <s v="Low grass in franchise strip, sidewalk "/>
    <s v="No"/>
    <m/>
    <m/>
    <m/>
    <m/>
    <m/>
    <m/>
    <m/>
    <s v="N"/>
    <s v="N"/>
    <m/>
    <m/>
    <s v="     "/>
    <m/>
    <m/>
    <m/>
    <m/>
    <m/>
    <m/>
    <m/>
    <m/>
    <m/>
    <m/>
    <m/>
    <m/>
    <m/>
    <m/>
    <m/>
    <m/>
    <m/>
    <m/>
    <m/>
  </r>
  <r>
    <s v="20211921"/>
    <s v="     "/>
    <n v="44486"/>
    <s v="10/17"/>
    <x v="1"/>
    <n v="0.74236111111111114"/>
    <s v="43"/>
    <n v="4"/>
    <s v="10"/>
    <x v="5"/>
    <n v="44486"/>
    <m/>
    <s v="Pole fire, likely related to tracking. The ensuing fire was limited to PG&amp;E assets. This information is preliminary."/>
    <s v="     "/>
    <s v="FAS"/>
    <m/>
    <s v="Y"/>
    <x v="0"/>
    <m/>
    <s v="21-0132107"/>
    <m/>
    <s v="T005425691"/>
    <n v="122218000"/>
    <m/>
    <s v="     "/>
    <x v="0"/>
    <s v="PG&amp;E"/>
    <m/>
    <s v="Other"/>
    <s v="pole"/>
    <s v="D"/>
    <s v="D"/>
    <s v="Structure-PG&amp;E only"/>
    <s v="Pole Fire"/>
    <s v="Contamination"/>
    <s v="36.a. Contamination"/>
    <s v="Equipment - PG&amp;E"/>
    <s v="Contamination"/>
    <s v="Tracking"/>
    <m/>
    <m/>
    <m/>
    <s v="Line to Ground"/>
    <s v="Y"/>
    <s v="Overhead"/>
    <x v="3"/>
    <s v="Pole"/>
    <s v="Crossarm, Conductor, Transformer"/>
    <s v="102218804"/>
    <s v="     "/>
    <s v="Non-HFTD"/>
    <x v="0"/>
    <m/>
    <m/>
    <n v="38.102800000000002"/>
    <n v="-122.22199999999999"/>
    <s v="Solano"/>
    <s v="VALLEJO-B-1101"/>
    <m/>
    <n v="12000"/>
    <m/>
    <x v="0"/>
    <s v="Unknown"/>
    <s v="Urban"/>
    <s v="Grass fuel model"/>
    <s v="Grass/Dirt"/>
    <s v="No"/>
    <m/>
    <m/>
    <m/>
    <m/>
    <m/>
    <m/>
    <m/>
    <s v="N"/>
    <s v="N"/>
    <m/>
    <m/>
    <s v="     "/>
    <m/>
    <m/>
    <m/>
    <m/>
    <m/>
    <m/>
    <m/>
    <m/>
    <m/>
    <m/>
    <m/>
    <m/>
    <m/>
    <m/>
    <m/>
    <m/>
    <m/>
    <m/>
    <m/>
  </r>
  <r>
    <s v="20212168"/>
    <s v="     "/>
    <n v="44486"/>
    <s v="10/17"/>
    <x v="1"/>
    <n v="0.79583333333333328"/>
    <s v="43"/>
    <n v="4"/>
    <s v="10"/>
    <x v="5"/>
    <n v="44486"/>
    <m/>
    <s v="Crossarm and Pole Burnt near 5953 Rose Arbor Ave, San Pablo, CA 94806; OIS: 1499831; ILIS: 21-0132268; FOID: T005426184, T005425821, T005425886, T005426054; EC: 122218838; SAP Eqp ID: 101432933"/>
    <s v="     "/>
    <s v="FAS"/>
    <m/>
    <s v="Y"/>
    <x v="0"/>
    <m/>
    <s v="21-0132268"/>
    <m/>
    <s v="T005426184, T005425821, T005425886, T005426054"/>
    <n v="122219000"/>
    <m/>
    <s v="     "/>
    <x v="0"/>
    <s v="PG&amp;E"/>
    <m/>
    <s v="Other"/>
    <s v="crossarm"/>
    <s v="D"/>
    <s v="D"/>
    <s v="Structure-PG&amp;E only"/>
    <m/>
    <s v="Contamination"/>
    <s v="36.a. Contamination"/>
    <s v="Equipment - PG&amp;E"/>
    <s v="Contamination"/>
    <s v="Pole failure"/>
    <m/>
    <m/>
    <m/>
    <s v="Line to Ground"/>
    <s v="Y"/>
    <s v="Overhead"/>
    <x v="3"/>
    <s v="Crossarm"/>
    <s v="Crossarms, Pole, Conductor, Down Guy"/>
    <s v="101432933"/>
    <s v="     "/>
    <s v="Non-HFTD"/>
    <x v="0"/>
    <m/>
    <m/>
    <n v="37.957799999999999"/>
    <n v="-122.32299999999999"/>
    <s v="Contra Costa"/>
    <s v="EL-CERRITO-G-1112"/>
    <m/>
    <n v="12000"/>
    <m/>
    <x v="0"/>
    <s v="Unknown"/>
    <s v="Urban"/>
    <s v="Fire-resistive fuel bed"/>
    <m/>
    <s v="No"/>
    <m/>
    <m/>
    <m/>
    <m/>
    <m/>
    <m/>
    <m/>
    <s v="N"/>
    <s v="N"/>
    <m/>
    <m/>
    <s v="     "/>
    <m/>
    <m/>
    <m/>
    <m/>
    <m/>
    <m/>
    <m/>
    <m/>
    <m/>
    <m/>
    <m/>
    <m/>
    <m/>
    <m/>
    <m/>
    <m/>
    <m/>
    <m/>
    <m/>
  </r>
  <r>
    <s v="20211932"/>
    <s v="     "/>
    <n v="44486"/>
    <s v="10/17"/>
    <x v="1"/>
    <n v="0.81597222222222221"/>
    <s v="43"/>
    <n v="4"/>
    <s v="10"/>
    <x v="5"/>
    <n v="44486"/>
    <m/>
    <s v="Crossarm fire likely due to tracking. The ensuing fire appears to be limited to PG&amp;E assets. This information is preliminary."/>
    <s v="     "/>
    <s v="FAS"/>
    <m/>
    <s v="Y"/>
    <x v="0"/>
    <m/>
    <s v="21-0132297"/>
    <m/>
    <s v="T005425885"/>
    <n v="122219000"/>
    <m/>
    <s v="     "/>
    <x v="0"/>
    <s v="PG&amp;E"/>
    <m/>
    <s v="Other"/>
    <s v="crossarm"/>
    <s v="D"/>
    <s v="D"/>
    <s v="Structure-PG&amp;E only"/>
    <s v="Burned Crossarm"/>
    <s v="Contamination"/>
    <s v="36.a. Contamination"/>
    <s v="Equipment - PG&amp;E"/>
    <s v="Contamination"/>
    <s v="Tracking"/>
    <m/>
    <m/>
    <m/>
    <s v="Line to Line"/>
    <s v="Y"/>
    <s v="Overhead"/>
    <x v="3"/>
    <s v="Crossarm"/>
    <s v="Crossarm"/>
    <s v="100922737"/>
    <s v="     "/>
    <s v="Non-HFTD"/>
    <x v="0"/>
    <m/>
    <m/>
    <n v="37.679699999999997"/>
    <n v="-122.148"/>
    <s v="Alameda"/>
    <s v="GRANT-1105"/>
    <m/>
    <n v="12000"/>
    <m/>
    <x v="0"/>
    <s v="Unknown"/>
    <s v="Urban"/>
    <s v="Fire-resistive fuel bed"/>
    <s v="Grass in franchise strip, sidewalk"/>
    <s v="No"/>
    <m/>
    <m/>
    <m/>
    <m/>
    <m/>
    <m/>
    <m/>
    <s v="N"/>
    <s v="N"/>
    <m/>
    <m/>
    <s v="     "/>
    <m/>
    <m/>
    <m/>
    <m/>
    <m/>
    <m/>
    <m/>
    <m/>
    <m/>
    <m/>
    <m/>
    <m/>
    <m/>
    <m/>
    <m/>
    <m/>
    <m/>
    <m/>
    <m/>
  </r>
  <r>
    <s v="20211931"/>
    <s v="     "/>
    <n v="44486"/>
    <s v="10/17"/>
    <x v="1"/>
    <n v="0.81597222222222221"/>
    <s v="43"/>
    <n v="4"/>
    <s v="10"/>
    <x v="5"/>
    <n v="44486"/>
    <m/>
    <s v="Crossarm fire likely due to tracking. The ensuing fire appears to be limited to PG&amp;E assets. This information is preliminary."/>
    <s v="     "/>
    <s v="FAS"/>
    <m/>
    <s v="Y"/>
    <x v="0"/>
    <m/>
    <s v="21-0132297"/>
    <m/>
    <s v="T005425885"/>
    <n v="122219000"/>
    <m/>
    <s v="     "/>
    <x v="0"/>
    <s v="PG&amp;E"/>
    <m/>
    <s v="Other"/>
    <s v="crossarm"/>
    <s v="D"/>
    <s v="D"/>
    <s v="Structure-PG&amp;E only"/>
    <s v="Burned Crossarm"/>
    <s v="Contamination"/>
    <s v="36.a. Contamination"/>
    <s v="Equipment - PG&amp;E"/>
    <s v="Contamination"/>
    <s v="Tracking"/>
    <m/>
    <m/>
    <m/>
    <s v="Line to Line"/>
    <s v="Y"/>
    <s v="Overhead"/>
    <x v="3"/>
    <s v="Crossarm"/>
    <s v="Crossarm"/>
    <s v="100923609"/>
    <s v="     "/>
    <s v="Non-HFTD"/>
    <x v="0"/>
    <m/>
    <m/>
    <n v="37.683300000000003"/>
    <n v="-122.145"/>
    <s v="Alameda"/>
    <s v="GRANT-1105"/>
    <m/>
    <n v="12000"/>
    <m/>
    <x v="0"/>
    <s v="Unknown"/>
    <s v="Urban"/>
    <s v="Fire-resistive fuel bed"/>
    <s v="Sidewalk &amp; Asphalt"/>
    <s v="No"/>
    <m/>
    <m/>
    <m/>
    <m/>
    <m/>
    <m/>
    <m/>
    <s v="N"/>
    <s v="N"/>
    <m/>
    <m/>
    <s v="     "/>
    <m/>
    <m/>
    <m/>
    <m/>
    <m/>
    <m/>
    <m/>
    <m/>
    <m/>
    <m/>
    <m/>
    <m/>
    <m/>
    <m/>
    <m/>
    <m/>
    <m/>
    <m/>
    <m/>
  </r>
  <r>
    <s v="20211812"/>
    <s v="     "/>
    <n v="44486"/>
    <s v="10/17"/>
    <x v="1"/>
    <n v="0.81319444444444444"/>
    <s v="43"/>
    <n v="4"/>
    <s v="10"/>
    <x v="5"/>
    <n v="44486"/>
    <m/>
    <s v="Pole fire, tracking might be the likely cause of the fire due to rain in the area. The fire was limted to the structure only. This information is preliminary."/>
    <s v="     "/>
    <s v="FAS"/>
    <m/>
    <s v="N"/>
    <x v="0"/>
    <m/>
    <s v="21-0132134"/>
    <s v=" "/>
    <s v="T005425870, T005426060, T005426061, T005426834, T005426993"/>
    <n v="122219000"/>
    <s v=" "/>
    <s v="     "/>
    <x v="0"/>
    <s v="PG&amp;E"/>
    <m/>
    <s v="Other"/>
    <s v="pole"/>
    <s v="D"/>
    <s v="D"/>
    <s v="Structure-PG&amp;E only"/>
    <s v="Structure Only, Pole Fire "/>
    <s v="Contamination"/>
    <s v="36.a. Contamination"/>
    <s v="Equipment - PG&amp;E"/>
    <s v="Contamination"/>
    <s v="Tracking"/>
    <m/>
    <m/>
    <m/>
    <s v="Line to Ground"/>
    <s v="Y"/>
    <s v="Overhead"/>
    <x v="3"/>
    <s v="Pole"/>
    <s v="Pole "/>
    <s v="101423124"/>
    <s v="     "/>
    <s v="Non-HFTD"/>
    <x v="0"/>
    <m/>
    <m/>
    <n v="38.036700000000003"/>
    <n v="-122.271"/>
    <s v="Contra Costa"/>
    <s v="FRANKLIN-1101"/>
    <m/>
    <n v="12000"/>
    <m/>
    <x v="0"/>
    <s v="Employee"/>
    <s v="Urban"/>
    <s v="Timber fuel model"/>
    <s v=" "/>
    <s v="No"/>
    <s v=" "/>
    <s v=" "/>
    <m/>
    <s v=" "/>
    <m/>
    <s v=" "/>
    <m/>
    <s v="N"/>
    <s v="N"/>
    <m/>
    <m/>
    <s v="     "/>
    <m/>
    <m/>
    <m/>
    <m/>
    <m/>
    <m/>
    <m/>
    <m/>
    <m/>
    <m/>
    <m/>
    <m/>
    <m/>
    <m/>
    <m/>
    <m/>
    <m/>
    <m/>
    <m/>
  </r>
  <r>
    <s v="20211818"/>
    <s v="     "/>
    <n v="44486"/>
    <s v="10/17"/>
    <x v="1"/>
    <n v="0.81319444444444444"/>
    <s v="43"/>
    <n v="4"/>
    <s v="10"/>
    <x v="5"/>
    <n v="44486"/>
    <m/>
    <s v="Duplicate of index 1812"/>
    <s v="     "/>
    <s v="FAS"/>
    <m/>
    <s v="N"/>
    <x v="1"/>
    <m/>
    <s v="21-0132134"/>
    <m/>
    <s v="T005425870"/>
    <n v="122219000"/>
    <m/>
    <s v="     "/>
    <x v="0"/>
    <s v="PG&amp;E"/>
    <m/>
    <s v="Other"/>
    <s v="pole"/>
    <s v="D"/>
    <m/>
    <s v="Structure-PG&amp;E only"/>
    <m/>
    <s v="Duplicate"/>
    <s v="39.a. All Other"/>
    <s v="Duplicate"/>
    <m/>
    <m/>
    <m/>
    <m/>
    <m/>
    <s v="Line to Ground"/>
    <m/>
    <s v="Overhead"/>
    <x v="3"/>
    <s v="Pole"/>
    <m/>
    <m/>
    <s v="     "/>
    <s v="Non-HFTD"/>
    <x v="0"/>
    <m/>
    <m/>
    <n v="38.0366"/>
    <n v="-122.271"/>
    <s v="Contra Costa"/>
    <s v="FRANKLIN-1101"/>
    <m/>
    <n v="12000"/>
    <m/>
    <x v="0"/>
    <s v="Employee"/>
    <s v="Urban"/>
    <m/>
    <m/>
    <s v="No"/>
    <m/>
    <m/>
    <m/>
    <m/>
    <m/>
    <m/>
    <m/>
    <s v="N"/>
    <s v="N"/>
    <m/>
    <m/>
    <s v="     "/>
    <m/>
    <m/>
    <m/>
    <m/>
    <m/>
    <m/>
    <m/>
    <m/>
    <m/>
    <m/>
    <m/>
    <m/>
    <m/>
    <m/>
    <m/>
    <m/>
    <m/>
    <m/>
    <m/>
  </r>
  <r>
    <s v="20211930"/>
    <s v="     "/>
    <n v="44486"/>
    <s v="10/17"/>
    <x v="1"/>
    <n v="0.81597222222222221"/>
    <s v="43"/>
    <n v="4"/>
    <s v="10"/>
    <x v="5"/>
    <n v="44486"/>
    <m/>
    <s v="Pole fire likely due to tracking. The ensuing fire appears to be limited to PG&amp;E assets. This information is preliminary."/>
    <s v="     "/>
    <s v="FAS"/>
    <m/>
    <s v="Y"/>
    <x v="0"/>
    <m/>
    <s v="21-0132297"/>
    <m/>
    <s v="T005425885"/>
    <n v="122219000"/>
    <m/>
    <s v="     "/>
    <x v="0"/>
    <s v="PG&amp;E"/>
    <m/>
    <s v="Other"/>
    <s v="pole"/>
    <s v="D"/>
    <s v="D"/>
    <s v="Structure-PG&amp;E only"/>
    <s v="Burned Crossarm and Pole"/>
    <s v="Contamination"/>
    <s v="36.a. Contamination"/>
    <s v="Equipment - PG&amp;E"/>
    <s v="Contamination"/>
    <s v="Tracking"/>
    <m/>
    <m/>
    <m/>
    <s v="Line to Line"/>
    <s v="Y"/>
    <s v="Overhead"/>
    <x v="3"/>
    <s v="Crossarm"/>
    <s v="Crossarm, Transformer"/>
    <s v="100922741"/>
    <s v="     "/>
    <s v="Non-HFTD"/>
    <x v="0"/>
    <m/>
    <m/>
    <n v="37.680300000000003"/>
    <n v="-122.151"/>
    <s v="Alameda"/>
    <s v="GRANT-1105"/>
    <m/>
    <n v="12000"/>
    <m/>
    <x v="0"/>
    <s v="Unknown"/>
    <s v="Urban"/>
    <s v="Fire-resistive fuel bed"/>
    <s v="Grass in franchise strip, sidewalk"/>
    <s v="No"/>
    <m/>
    <m/>
    <m/>
    <m/>
    <m/>
    <m/>
    <m/>
    <s v="N"/>
    <s v="N"/>
    <m/>
    <m/>
    <s v="     "/>
    <m/>
    <m/>
    <m/>
    <m/>
    <m/>
    <m/>
    <m/>
    <m/>
    <m/>
    <m/>
    <m/>
    <m/>
    <m/>
    <m/>
    <m/>
    <m/>
    <m/>
    <m/>
    <m/>
  </r>
  <r>
    <s v="20211820"/>
    <s v="     "/>
    <n v="44486"/>
    <s v="10/17"/>
    <x v="1"/>
    <n v="0.82916666666666672"/>
    <s v="43"/>
    <n v="4"/>
    <s v="10"/>
    <x v="5"/>
    <n v="44486"/>
    <m/>
    <s v="Pole fire, cause of the failure is likely related to tracking. The ensuing fire was limited to PG&amp;E assets. This information is preliminary."/>
    <s v="     "/>
    <s v="FAS"/>
    <m/>
    <s v="N"/>
    <x v="0"/>
    <m/>
    <s v="21-0132194"/>
    <m/>
    <s v="T005425943,T005426257. T005425922"/>
    <n v="122218000"/>
    <m/>
    <s v="     "/>
    <x v="0"/>
    <s v="PG&amp;E"/>
    <m/>
    <s v="Other"/>
    <s v="pole"/>
    <s v="D"/>
    <s v="D"/>
    <s v="Structure-PG&amp;E only"/>
    <s v="Pole Fire "/>
    <s v="Contamination"/>
    <s v="36.a. Contamination"/>
    <s v="Equipment - PG&amp;E"/>
    <s v="Contamination"/>
    <s v="Tracking"/>
    <m/>
    <m/>
    <m/>
    <s v="Line to Ground"/>
    <s v="Y"/>
    <s v="Overhead"/>
    <x v="3"/>
    <s v="Pole"/>
    <s v="Pole, crossarms, primary and secondary"/>
    <s v="101353858"/>
    <s v="     "/>
    <s v="Non-HFTD"/>
    <x v="0"/>
    <m/>
    <m/>
    <n v="37.7605"/>
    <n v="-122.184"/>
    <s v="Alameda"/>
    <s v="OAKLAND-J-1117"/>
    <m/>
    <n v="12000"/>
    <m/>
    <x v="0"/>
    <s v="Oakland FD"/>
    <s v="Urban"/>
    <s v="Fire-resistive fuel bed"/>
    <s v="Sidewalk, Asphalt"/>
    <s v="No"/>
    <m/>
    <m/>
    <m/>
    <m/>
    <m/>
    <m/>
    <m/>
    <s v="N"/>
    <s v="N"/>
    <m/>
    <m/>
    <s v="     "/>
    <m/>
    <m/>
    <m/>
    <m/>
    <m/>
    <m/>
    <m/>
    <m/>
    <m/>
    <m/>
    <m/>
    <m/>
    <m/>
    <m/>
    <m/>
    <m/>
    <m/>
    <m/>
    <m/>
  </r>
  <r>
    <s v="20211819"/>
    <s v="     "/>
    <n v="44486"/>
    <s v="10/17"/>
    <x v="1"/>
    <n v="0.83263888888888893"/>
    <s v="43"/>
    <n v="4"/>
    <s v="10"/>
    <x v="5"/>
    <n v="44486"/>
    <m/>
    <s v="Troubleman found pole top burnt with no FD on scene. The cause of the ignition is likely related to tracking. The ensuing fire was limited to PG&amp;E assets. This information is preliminary."/>
    <s v="     "/>
    <s v="FAS"/>
    <m/>
    <s v="N"/>
    <x v="0"/>
    <m/>
    <m/>
    <m/>
    <s v="T005425931"/>
    <n v="122219000"/>
    <m/>
    <s v="     "/>
    <x v="0"/>
    <s v="PG&amp;E"/>
    <m/>
    <s v="Other"/>
    <s v="pole"/>
    <s v="D"/>
    <s v="D"/>
    <s v="Structure-PG&amp;E only"/>
    <s v="Pole "/>
    <s v="Contamination"/>
    <s v="36.a. Contamination"/>
    <s v="Equipment - PG&amp;E"/>
    <s v="Contamination"/>
    <s v="Tracking"/>
    <m/>
    <m/>
    <m/>
    <m/>
    <m/>
    <s v="Overhead"/>
    <x v="3"/>
    <s v="Pole"/>
    <s v="Pole, crossarm"/>
    <s v="101749735"/>
    <s v="     "/>
    <s v="Non-HFTD"/>
    <x v="0"/>
    <m/>
    <m/>
    <n v="36.603299999999997"/>
    <n v="-121.84099999999999"/>
    <s v="Monterey"/>
    <s v="DEL-MONTE-2104"/>
    <m/>
    <n v="21000"/>
    <m/>
    <x v="0"/>
    <s v="Seaside FD"/>
    <s v="Urban"/>
    <m/>
    <m/>
    <s v="No"/>
    <m/>
    <m/>
    <m/>
    <m/>
    <m/>
    <m/>
    <m/>
    <s v="N"/>
    <s v="N"/>
    <m/>
    <m/>
    <s v="     "/>
    <m/>
    <m/>
    <m/>
    <m/>
    <m/>
    <m/>
    <m/>
    <m/>
    <m/>
    <m/>
    <m/>
    <m/>
    <m/>
    <m/>
    <m/>
    <m/>
    <m/>
    <m/>
    <m/>
  </r>
  <r>
    <s v="20211827"/>
    <s v="     "/>
    <n v="44486"/>
    <s v="10/17"/>
    <x v="1"/>
    <n v="0.81944444444444442"/>
    <s v="43"/>
    <n v="4"/>
    <s v="10"/>
    <x v="5"/>
    <n v="44486"/>
    <m/>
    <s v="Pole fire was likely related to tracking. The ensuing fire was limited to PG&amp;E assets. This information is preliminary."/>
    <s v="     "/>
    <s v="FAS"/>
    <m/>
    <s v="N"/>
    <x v="0"/>
    <m/>
    <s v="21-0132209"/>
    <m/>
    <s v="T005426139, T005425911, T005425899"/>
    <n v="122219000"/>
    <m/>
    <s v="     "/>
    <x v="0"/>
    <s v="PG&amp;E"/>
    <m/>
    <s v="Other"/>
    <s v="pole"/>
    <s v="D"/>
    <s v="D"/>
    <s v="Structure-PG&amp;E only"/>
    <s v="Pole on Fire "/>
    <s v="Contamination"/>
    <s v="36.a. Contamination"/>
    <s v="Equipment - PG&amp;E"/>
    <s v="Contamination"/>
    <s v="Tracking"/>
    <m/>
    <m/>
    <m/>
    <s v="Force Out"/>
    <s v="Y"/>
    <s v="Overhead"/>
    <x v="3"/>
    <s v="Pole"/>
    <s v="Pole "/>
    <s v="101425999"/>
    <s v="     "/>
    <s v="Non-HFTD"/>
    <x v="0"/>
    <m/>
    <m/>
    <n v="37.995699999999999"/>
    <n v="-122.333"/>
    <s v="Contra Costa"/>
    <s v="POINT-PINOLE-1101"/>
    <m/>
    <n v="12000"/>
    <m/>
    <x v="0"/>
    <s v="Employee"/>
    <s v="Urban"/>
    <s v="Fire-resistive fuel bed"/>
    <s v="Sidewalk, Asphalt"/>
    <s v="No"/>
    <m/>
    <m/>
    <m/>
    <m/>
    <m/>
    <m/>
    <m/>
    <s v="N"/>
    <s v="N"/>
    <m/>
    <m/>
    <s v="     "/>
    <m/>
    <m/>
    <m/>
    <m/>
    <m/>
    <m/>
    <m/>
    <m/>
    <m/>
    <m/>
    <m/>
    <m/>
    <m/>
    <m/>
    <m/>
    <m/>
    <m/>
    <m/>
    <m/>
  </r>
  <r>
    <s v="20211933"/>
    <s v="     "/>
    <n v="44486"/>
    <s v="10/17"/>
    <x v="1"/>
    <n v="0.81944444444444442"/>
    <s v="43"/>
    <n v="4"/>
    <s v="10"/>
    <x v="5"/>
    <n v="44486"/>
    <m/>
    <s v="Crossarm fire likely due to tracking. The ensuing fire appears to be limited to PG&amp;E assets. This information is preliminary."/>
    <s v="     "/>
    <s v="FAS"/>
    <m/>
    <s v="Y"/>
    <x v="0"/>
    <m/>
    <s v="21-0132232"/>
    <m/>
    <s v="T005425897, T005425898"/>
    <n v="122219000"/>
    <m/>
    <s v="     "/>
    <x v="0"/>
    <s v="PG&amp;E"/>
    <m/>
    <s v="Other"/>
    <s v="crossarm"/>
    <s v="D"/>
    <s v="D"/>
    <s v="Structure-PG&amp;E only"/>
    <s v="NONE "/>
    <s v="Contamination"/>
    <s v="36.a. Contamination"/>
    <s v="Equipment - PG&amp;E"/>
    <s v="Contamination"/>
    <s v="Tracking"/>
    <m/>
    <m/>
    <m/>
    <s v="Line to Line"/>
    <s v="Y"/>
    <s v="Overhead"/>
    <x v="3"/>
    <s v="Crossarm"/>
    <s v="Crossarm"/>
    <s v="100920209"/>
    <s v="     "/>
    <s v="Non-HFTD"/>
    <x v="0"/>
    <m/>
    <m/>
    <n v="37.676900000000003"/>
    <n v="-122.14400000000001"/>
    <s v="Alameda"/>
    <s v="GRANT-1104"/>
    <m/>
    <n v="12000"/>
    <m/>
    <x v="0"/>
    <s v="Unknown"/>
    <s v="Urban"/>
    <s v="Fire-resistive fuel bed"/>
    <s v="Sidewalk / Pavement"/>
    <s v="No"/>
    <m/>
    <m/>
    <m/>
    <m/>
    <m/>
    <m/>
    <m/>
    <s v="N"/>
    <s v="N"/>
    <m/>
    <m/>
    <s v="     "/>
    <m/>
    <m/>
    <m/>
    <m/>
    <m/>
    <m/>
    <m/>
    <m/>
    <m/>
    <m/>
    <m/>
    <m/>
    <m/>
    <m/>
    <m/>
    <m/>
    <m/>
    <m/>
    <m/>
  </r>
  <r>
    <s v="20212245"/>
    <s v="     "/>
    <n v="44486"/>
    <s v="10/17"/>
    <x v="1"/>
    <n v="0.81041666666666667"/>
    <s v="43"/>
    <n v="4"/>
    <s v="10"/>
    <x v="5"/>
    <n v="44486"/>
    <m/>
    <s v="Burnt pole possibly due to tracking; This information is preliminary. OIS: 1500095; ILIS: 21-0132256; FOID: T005425979; EC: 122218926, 122219004; PM Order: 35296044; SAP Eqp ID: 100304295; County: San Mateo; Division: Peninsula"/>
    <s v="     "/>
    <s v="FAS"/>
    <m/>
    <s v="Y"/>
    <x v="0"/>
    <m/>
    <s v="21-0132256"/>
    <m/>
    <s v="T005425979"/>
    <m/>
    <m/>
    <s v="     "/>
    <x v="0"/>
    <s v="PG&amp;E"/>
    <m/>
    <s v="Other"/>
    <s v="pole"/>
    <s v="D"/>
    <s v="D"/>
    <s v="Structure-PG&amp;E only"/>
    <m/>
    <s v="Contamination"/>
    <s v="36.a. Contamination"/>
    <s v="Equipment - PG&amp;E"/>
    <s v="Contamination"/>
    <s v="Equipment failure - Other"/>
    <m/>
    <m/>
    <m/>
    <s v="Line to Ground"/>
    <s v="Y"/>
    <s v="Overhead"/>
    <x v="3"/>
    <s v="Pole"/>
    <s v="Pole"/>
    <s v="100304295"/>
    <s v="     "/>
    <s v="Non-HFTD"/>
    <x v="0"/>
    <m/>
    <m/>
    <n v="37.651499999999999"/>
    <n v="-122.422"/>
    <s v="San Mateo"/>
    <s v="EAST-GRAND-1105"/>
    <m/>
    <n v="12000"/>
    <m/>
    <x v="0"/>
    <s v="South San Francisco FD"/>
    <s v="Urban"/>
    <s v="Fire-resistive fuel bed"/>
    <m/>
    <s v="No"/>
    <m/>
    <m/>
    <m/>
    <m/>
    <m/>
    <m/>
    <m/>
    <s v="N"/>
    <s v="N"/>
    <m/>
    <m/>
    <s v="     "/>
    <m/>
    <m/>
    <m/>
    <m/>
    <m/>
    <m/>
    <m/>
    <m/>
    <m/>
    <m/>
    <m/>
    <m/>
    <m/>
    <m/>
    <m/>
    <m/>
    <m/>
    <m/>
    <m/>
  </r>
  <r>
    <s v="20211816"/>
    <s v="     "/>
    <n v="44486"/>
    <s v="10/17"/>
    <x v="1"/>
    <n v="0.80138888888888893"/>
    <s v="43"/>
    <n v="4"/>
    <s v="10"/>
    <x v="5"/>
    <n v="44486"/>
    <m/>
    <s v="Crossarm fire, likely due to tracking from rain. The ensuing fire was limited to PG&amp;E assets. This information is preliminary."/>
    <s v="     "/>
    <s v="FAS"/>
    <m/>
    <s v="N"/>
    <x v="0"/>
    <m/>
    <s v="21-0132146"/>
    <m/>
    <s v="T005425838"/>
    <m/>
    <m/>
    <s v="     "/>
    <x v="0"/>
    <s v="PG&amp;E"/>
    <m/>
    <s v="Other"/>
    <s v="crossarm"/>
    <s v="D"/>
    <s v="D"/>
    <s v="Structure-PG&amp;E only"/>
    <s v="pole and burned up cross arm."/>
    <s v="Contamination"/>
    <s v="36.a. Contamination"/>
    <s v="Equipment - PG&amp;E"/>
    <s v="Contamination"/>
    <s v="Tracking"/>
    <m/>
    <m/>
    <m/>
    <s v="Force Out"/>
    <s v="Y"/>
    <s v="Overhead"/>
    <x v="3"/>
    <s v="Crossarm"/>
    <s v="Crossarm "/>
    <s v="102244199"/>
    <s v="     "/>
    <s v="Non-HFTD"/>
    <x v="0"/>
    <m/>
    <m/>
    <n v="38.139699999999998"/>
    <n v="-122.252"/>
    <s v="Solano"/>
    <s v="HIGHWAY-1106"/>
    <m/>
    <n v="12000"/>
    <m/>
    <x v="0"/>
    <s v="Vallejo FD"/>
    <s v="Urban"/>
    <s v="Fire-resistive fuel bed"/>
    <s v="Sidewalk "/>
    <s v="No"/>
    <m/>
    <m/>
    <m/>
    <m/>
    <m/>
    <m/>
    <m/>
    <s v="N"/>
    <s v="N"/>
    <m/>
    <m/>
    <s v="     "/>
    <m/>
    <m/>
    <m/>
    <m/>
    <m/>
    <m/>
    <m/>
    <m/>
    <m/>
    <m/>
    <m/>
    <m/>
    <m/>
    <m/>
    <m/>
    <m/>
    <m/>
    <m/>
    <m/>
  </r>
  <r>
    <s v="20211955"/>
    <s v="     "/>
    <n v="44486"/>
    <s v="10/17"/>
    <x v="1"/>
    <n v="0.80138888888888893"/>
    <s v="43"/>
    <n v="4"/>
    <s v="10"/>
    <x v="5"/>
    <n v="44486"/>
    <m/>
    <s v="Crossarm fire likely due to tracking. The ensuing fire appears to be limited to PG&amp;E assets. This information is preliminary."/>
    <s v="     "/>
    <s v="FAS"/>
    <m/>
    <s v="Y"/>
    <x v="0"/>
    <m/>
    <s v="21-0132241"/>
    <s v=" "/>
    <s v="T005426203. T005426122, T00542840"/>
    <n v="122219000"/>
    <s v=" "/>
    <s v="     "/>
    <x v="0"/>
    <s v="PG&amp;E"/>
    <m/>
    <s v="Other"/>
    <s v="crossarm"/>
    <s v="D"/>
    <s v="D"/>
    <s v="Structure-PG&amp;E only"/>
    <s v="Burned Crossarms "/>
    <s v="Contamination"/>
    <s v="36.a. Contamination"/>
    <s v="Equipment - PG&amp;E"/>
    <s v="Contamination"/>
    <s v="Tracking"/>
    <m/>
    <m/>
    <m/>
    <s v="Force Out"/>
    <s v="Y"/>
    <s v="Overhead"/>
    <x v="3"/>
    <s v="Crossarm"/>
    <s v="Crossarm, jumpers"/>
    <s v="100308441"/>
    <s v="     "/>
    <s v="Non-HFTD"/>
    <x v="0"/>
    <m/>
    <m/>
    <n v="37.564500000000002"/>
    <n v="-122.297"/>
    <s v="San Mateo"/>
    <s v="BAY-MEADOWS-1104"/>
    <m/>
    <n v="12000"/>
    <m/>
    <x v="0"/>
    <s v="Unknown"/>
    <s v="Urban"/>
    <s v="Brush fuel model"/>
    <s v=" "/>
    <s v="No"/>
    <s v=" "/>
    <s v=" "/>
    <m/>
    <s v=" "/>
    <m/>
    <s v=" "/>
    <m/>
    <s v="N"/>
    <s v="N"/>
    <m/>
    <m/>
    <s v="     "/>
    <m/>
    <m/>
    <m/>
    <m/>
    <m/>
    <m/>
    <m/>
    <m/>
    <m/>
    <m/>
    <m/>
    <m/>
    <m/>
    <m/>
    <m/>
    <m/>
    <m/>
    <m/>
    <m/>
  </r>
  <r>
    <s v="20212169"/>
    <s v="     "/>
    <n v="44486"/>
    <s v="10/17"/>
    <x v="1"/>
    <n v="0.79791666666666672"/>
    <s v="43"/>
    <n v="4"/>
    <s v="10"/>
    <x v="5"/>
    <n v="44486"/>
    <m/>
    <s v="Transformer Cutout Wood Crossarm Burnt near 1024 Road 20 in San Pablo, CA 94806; This information is preliminary; OIS: 1499896; FOID: T005425988, T005425828; SAP Pole ID: 101432112 (Bar Code 110420791); EC Tag: 122218862; PM Order #: 35296019 "/>
    <s v="     "/>
    <s v="FAS"/>
    <m/>
    <s v="Y"/>
    <x v="0"/>
    <m/>
    <m/>
    <m/>
    <s v="T005425988, T005425828"/>
    <n v="122219000"/>
    <m/>
    <s v="     "/>
    <x v="0"/>
    <s v="PG&amp;E"/>
    <m/>
    <s v="Other"/>
    <s v="crossarm"/>
    <s v="D"/>
    <s v="D"/>
    <s v="Structure-PG&amp;E only"/>
    <m/>
    <s v="Contamination"/>
    <s v="36.a. Contamination"/>
    <s v="Equipment - PG&amp;E"/>
    <s v="Contamination"/>
    <s v="Tracking"/>
    <m/>
    <m/>
    <m/>
    <m/>
    <s v="Y"/>
    <s v="Overhead"/>
    <x v="3"/>
    <s v="Crossarm"/>
    <s v="Transformer Cutout. Crossarm"/>
    <s v="101432112"/>
    <s v="     "/>
    <s v="Non-HFTD"/>
    <x v="0"/>
    <m/>
    <m/>
    <n v="37.966500000000003"/>
    <n v="-122.354"/>
    <s v="Contra Costa"/>
    <s v="RICHMOND-R-1126"/>
    <m/>
    <n v="12000"/>
    <m/>
    <x v="0"/>
    <s v="Fire Department"/>
    <s v="Urban"/>
    <s v="Brush fuel model"/>
    <m/>
    <s v="No"/>
    <m/>
    <m/>
    <m/>
    <m/>
    <m/>
    <m/>
    <m/>
    <s v="N"/>
    <s v="N"/>
    <m/>
    <m/>
    <s v="     "/>
    <m/>
    <m/>
    <m/>
    <m/>
    <m/>
    <m/>
    <m/>
    <m/>
    <m/>
    <m/>
    <m/>
    <m/>
    <m/>
    <m/>
    <m/>
    <m/>
    <m/>
    <m/>
    <m/>
  </r>
  <r>
    <s v="20211811"/>
    <s v="     "/>
    <n v="44486"/>
    <s v="10/17"/>
    <x v="1"/>
    <n v="0.80138888888888893"/>
    <s v="43"/>
    <n v="4"/>
    <s v="10"/>
    <x v="5"/>
    <n v="44486"/>
    <m/>
    <s v="Pole and crossarm burnt. Tracking might be the likely cause of the fire due to rain in the area. The fire was limted to the structure only. This information is preliminary."/>
    <s v="     "/>
    <s v="FAS"/>
    <m/>
    <s v="N"/>
    <x v="0"/>
    <m/>
    <s v="21-0132146"/>
    <m/>
    <s v="T005425838"/>
    <m/>
    <m/>
    <s v="     "/>
    <x v="0"/>
    <s v="PG&amp;E"/>
    <m/>
    <s v="Other"/>
    <s v="pole"/>
    <s v="D"/>
    <m/>
    <s v="Structure-PG&amp;E only"/>
    <m/>
    <s v="Duplicate"/>
    <s v="39.a. All Other"/>
    <s v="Duplicate"/>
    <m/>
    <m/>
    <m/>
    <m/>
    <m/>
    <s v="Force Out"/>
    <m/>
    <s v="Overhead"/>
    <x v="3"/>
    <s v="Pole"/>
    <m/>
    <m/>
    <s v="     "/>
    <s v="Non-HFTD"/>
    <x v="0"/>
    <m/>
    <m/>
    <n v="38.139899999999997"/>
    <n v="-122.252"/>
    <s v="Solano"/>
    <s v="HIGHWAY-1106"/>
    <m/>
    <n v="12000"/>
    <m/>
    <x v="0"/>
    <s v="Fire Dept-VFD"/>
    <s v="Urban"/>
    <m/>
    <m/>
    <s v="No"/>
    <m/>
    <m/>
    <m/>
    <m/>
    <m/>
    <m/>
    <m/>
    <s v="N"/>
    <s v="N"/>
    <m/>
    <m/>
    <s v="     "/>
    <m/>
    <m/>
    <m/>
    <m/>
    <m/>
    <m/>
    <m/>
    <m/>
    <m/>
    <m/>
    <m/>
    <m/>
    <m/>
    <m/>
    <m/>
    <m/>
    <m/>
    <m/>
    <m/>
  </r>
  <r>
    <s v="20211954"/>
    <s v="     "/>
    <n v="44486"/>
    <s v="10/17"/>
    <x v="1"/>
    <n v="0.80138888888888893"/>
    <s v="43"/>
    <n v="4"/>
    <s v="10"/>
    <x v="5"/>
    <n v="44486"/>
    <m/>
    <s v="Crossarm fire likely due to tracking. The ensuing fire appears to be limited to PG&amp;E assets. This information is preliminary."/>
    <s v="     "/>
    <s v="FAS"/>
    <m/>
    <s v="Y"/>
    <x v="0"/>
    <m/>
    <s v="21-0132241"/>
    <s v=" "/>
    <s v="T005426203. T005426122, T00542840"/>
    <n v="122219000"/>
    <s v=" "/>
    <s v="     "/>
    <x v="0"/>
    <s v="PG&amp;E"/>
    <m/>
    <s v="Other"/>
    <s v="crossarm"/>
    <s v="D"/>
    <s v="D"/>
    <s v="Structure-PG&amp;E only"/>
    <s v="Burned Crossarms "/>
    <s v="Contamination"/>
    <s v="36.a. Contamination"/>
    <s v="Equipment - PG&amp;E"/>
    <s v="Contamination"/>
    <s v="Tracking"/>
    <m/>
    <m/>
    <m/>
    <s v="Force Out"/>
    <s v="Y"/>
    <s v="Overhead"/>
    <x v="3"/>
    <s v="Crossarm"/>
    <s v="Crossarm, jumpers"/>
    <s v="100273690"/>
    <s v="     "/>
    <s v="Non-HFTD"/>
    <x v="0"/>
    <m/>
    <m/>
    <n v="37.563800000000001"/>
    <n v="-122.297"/>
    <s v="San Mateo"/>
    <s v="BAY-MEADOWS-1104"/>
    <m/>
    <n v="12000"/>
    <m/>
    <x v="0"/>
    <s v="Unknown"/>
    <s v="Urban"/>
    <s v="Fire-resistive fuel bed"/>
    <s v=" "/>
    <s v="No"/>
    <s v=" "/>
    <s v=" "/>
    <m/>
    <s v=" "/>
    <m/>
    <s v=" "/>
    <m/>
    <s v="N"/>
    <s v="N"/>
    <m/>
    <m/>
    <s v="     "/>
    <m/>
    <m/>
    <m/>
    <m/>
    <m/>
    <m/>
    <m/>
    <m/>
    <m/>
    <m/>
    <m/>
    <m/>
    <m/>
    <m/>
    <m/>
    <m/>
    <m/>
    <m/>
    <m/>
  </r>
  <r>
    <s v="20211928"/>
    <s v="     "/>
    <n v="44486"/>
    <s v="10/17"/>
    <x v="1"/>
    <n v="0.80486111111111114"/>
    <s v="43"/>
    <n v="4"/>
    <s v="10"/>
    <x v="5"/>
    <n v="44486"/>
    <m/>
    <s v="Crossarm fire, likely related to tracking from contamination. The ensuing fire was limited to PG&amp;E assets. This information is preliminary."/>
    <s v="     "/>
    <s v="FAS"/>
    <m/>
    <s v="Y"/>
    <x v="0"/>
    <m/>
    <s v="21-0132155"/>
    <m/>
    <s v="T005425855"/>
    <n v="122218000"/>
    <m/>
    <s v="     "/>
    <x v="0"/>
    <s v="PG&amp;E"/>
    <m/>
    <s v="Other"/>
    <s v="crossarm"/>
    <s v="D"/>
    <s v="D"/>
    <s v="Structure-PG&amp;E only"/>
    <s v="CROSS ARM FIRE "/>
    <s v="Contamination"/>
    <s v="36.a. Contamination"/>
    <s v="Equipment - PG&amp;E"/>
    <s v="Contamination"/>
    <s v="Tracking"/>
    <m/>
    <m/>
    <m/>
    <s v="Line to Ground"/>
    <s v="Y"/>
    <s v="Overhead"/>
    <x v="3"/>
    <s v="Crossarm"/>
    <s v="Crossarm"/>
    <s v="102218561"/>
    <s v="     "/>
    <s v="Non-HFTD"/>
    <x v="0"/>
    <m/>
    <m/>
    <n v="38.094499999999996"/>
    <n v="-122.217"/>
    <s v="Solano"/>
    <s v="NORTH-TOWER-1102"/>
    <m/>
    <n v="12000"/>
    <m/>
    <x v="0"/>
    <s v="Unknown"/>
    <s v="Urban"/>
    <s v="Brush fuel model"/>
    <s v="Bushes "/>
    <s v="No"/>
    <m/>
    <m/>
    <m/>
    <m/>
    <m/>
    <m/>
    <m/>
    <s v="N"/>
    <s v="N"/>
    <m/>
    <m/>
    <s v="     "/>
    <m/>
    <m/>
    <m/>
    <m/>
    <m/>
    <m/>
    <m/>
    <m/>
    <m/>
    <m/>
    <m/>
    <m/>
    <m/>
    <m/>
    <m/>
    <m/>
    <m/>
    <m/>
    <m/>
  </r>
  <r>
    <s v="20211929"/>
    <s v="     "/>
    <n v="44486"/>
    <s v="10/17"/>
    <x v="1"/>
    <n v="0.80902777777777779"/>
    <s v="43"/>
    <n v="4"/>
    <s v="10"/>
    <x v="5"/>
    <m/>
    <m/>
    <s v="Crossarm fire, likely related to tracking. Location of the fire is unknown as I was unable to locate a corrective tag but FAS tag states burned crossarm and pole fire. This information is preliminary."/>
    <s v="     "/>
    <s v="FAS"/>
    <m/>
    <s v="Y"/>
    <x v="0"/>
    <m/>
    <m/>
    <m/>
    <s v="T005425862"/>
    <m/>
    <m/>
    <s v="     "/>
    <x v="0"/>
    <s v="PG&amp;E"/>
    <m/>
    <s v="Other"/>
    <s v="crossarm"/>
    <s v="D"/>
    <s v="D"/>
    <s v="Structure-PG&amp;E only"/>
    <m/>
    <s v="Contamination"/>
    <s v="36.a. Contamination"/>
    <s v="Equipment - PG&amp;E"/>
    <s v="Contamination"/>
    <s v="Tracking"/>
    <m/>
    <m/>
    <m/>
    <m/>
    <s v="Y"/>
    <s v="Overhead"/>
    <x v="3"/>
    <s v="Crossarm"/>
    <s v="Crossarm"/>
    <s v="100463884"/>
    <s v="     "/>
    <s v="Non-HFTD"/>
    <x v="0"/>
    <m/>
    <m/>
    <n v="37.985599999999998"/>
    <n v="-122.006"/>
    <s v="Contra Costa"/>
    <s v="CLAYTON-2217"/>
    <m/>
    <n v="21000"/>
    <m/>
    <x v="0"/>
    <s v="Employee"/>
    <s v="Urban"/>
    <s v="Timber fuel model"/>
    <m/>
    <s v="No"/>
    <m/>
    <m/>
    <m/>
    <m/>
    <m/>
    <m/>
    <m/>
    <s v="N"/>
    <s v="N"/>
    <m/>
    <m/>
    <s v="     "/>
    <m/>
    <m/>
    <m/>
    <m/>
    <m/>
    <m/>
    <m/>
    <m/>
    <m/>
    <m/>
    <m/>
    <m/>
    <m/>
    <m/>
    <m/>
    <m/>
    <m/>
    <m/>
    <m/>
  </r>
  <r>
    <s v="20212170"/>
    <s v="     "/>
    <n v="44486"/>
    <s v="10/17"/>
    <x v="1"/>
    <n v="0.80277777777777781"/>
    <s v="43"/>
    <n v="4"/>
    <s v="10"/>
    <x v="5"/>
    <n v="44486"/>
    <m/>
    <s v="Crossarm Burnt near 910 Ripley Ave, Richmond, CA 94801; This information is preliminary; OIS: 1499912; ILIS: 21-0132173; FOID: T005425847; EC: 122218239; PM Order #: 35296019; SAP Pole ID: 10143126"/>
    <s v="     "/>
    <s v="FAS"/>
    <m/>
    <s v="Y"/>
    <x v="0"/>
    <m/>
    <s v="21-0132173"/>
    <m/>
    <s v="T005425847"/>
    <n v="122218000"/>
    <m/>
    <s v="     "/>
    <x v="0"/>
    <s v="PG&amp;E"/>
    <m/>
    <s v="Other"/>
    <s v="crossarm"/>
    <s v="D"/>
    <s v="D"/>
    <s v="Structure-PG&amp;E only"/>
    <m/>
    <s v="Contamination"/>
    <s v="36.a. Contamination"/>
    <s v="Equipment - PG&amp;E"/>
    <s v="Contamination"/>
    <s v="Tracking"/>
    <m/>
    <m/>
    <m/>
    <s v="Line to Line"/>
    <s v="Y"/>
    <s v="Overhead"/>
    <x v="3"/>
    <s v="Crossarm"/>
    <s v="Crossarm"/>
    <s v="101431260"/>
    <s v="     "/>
    <s v="Non-HFTD"/>
    <x v="0"/>
    <m/>
    <m/>
    <n v="37.940199999999997"/>
    <n v="-122.361"/>
    <s v="Contra Costa"/>
    <s v="BARRETT-0401"/>
    <m/>
    <n v="4000"/>
    <m/>
    <x v="0"/>
    <s v="Unknown"/>
    <s v="Urban"/>
    <s v="Fire-resistive fuel bed"/>
    <m/>
    <s v="No"/>
    <m/>
    <m/>
    <m/>
    <m/>
    <m/>
    <m/>
    <m/>
    <s v="N"/>
    <s v="N"/>
    <m/>
    <m/>
    <s v="     "/>
    <m/>
    <m/>
    <m/>
    <m/>
    <m/>
    <m/>
    <m/>
    <m/>
    <m/>
    <m/>
    <m/>
    <m/>
    <m/>
    <m/>
    <m/>
    <m/>
    <m/>
    <m/>
    <m/>
  </r>
  <r>
    <s v="20211817"/>
    <s v="     "/>
    <n v="44486"/>
    <s v="10/17"/>
    <x v="1"/>
    <n v="0.80347222222222225"/>
    <s v="43"/>
    <n v="4"/>
    <s v="10"/>
    <x v="5"/>
    <n v="44486"/>
    <m/>
    <s v="Burnt pole was likely caused by tracking from rain. The ensuing fire was limited to PG&amp;E assets. This information is preliminary."/>
    <s v="     "/>
    <s v="FAS"/>
    <m/>
    <s v="N"/>
    <x v="0"/>
    <m/>
    <s v="21-0132471"/>
    <m/>
    <s v="T005425848"/>
    <n v="122219000"/>
    <m/>
    <s v="     "/>
    <x v="0"/>
    <s v="PG&amp;E"/>
    <m/>
    <s v="Other"/>
    <s v="crossarm"/>
    <s v="D"/>
    <s v="D"/>
    <s v="Structure-PG&amp;E only"/>
    <s v="burned pole "/>
    <s v="Contamination"/>
    <s v="36.a. Contamination"/>
    <s v="Equipment - PG&amp;E"/>
    <s v="Contamination"/>
    <s v="Tracking"/>
    <m/>
    <m/>
    <m/>
    <s v="Force Out"/>
    <s v="Y"/>
    <s v="Overhead"/>
    <x v="3"/>
    <s v="Pole"/>
    <s v="Crossram, insulator "/>
    <s v="101430163"/>
    <s v="     "/>
    <s v="Non-HFTD"/>
    <x v="0"/>
    <m/>
    <m/>
    <n v="37.959099999999999"/>
    <n v="-122.352"/>
    <s v="Contra Costa"/>
    <s v="RICHMOND-R-1130"/>
    <m/>
    <n v="12000"/>
    <m/>
    <x v="0"/>
    <s v="Unknown"/>
    <s v="Urban"/>
    <s v="Grass fuel model"/>
    <s v="Low grass in franchise strip, sidewalk "/>
    <s v="No"/>
    <m/>
    <m/>
    <m/>
    <m/>
    <m/>
    <m/>
    <m/>
    <s v="N"/>
    <s v="N"/>
    <m/>
    <m/>
    <s v="     "/>
    <m/>
    <m/>
    <m/>
    <m/>
    <m/>
    <m/>
    <m/>
    <m/>
    <m/>
    <m/>
    <m/>
    <m/>
    <m/>
    <m/>
    <m/>
    <m/>
    <m/>
    <m/>
    <m/>
  </r>
  <r>
    <s v="MIA20154012"/>
    <s v="     "/>
    <n v="42295"/>
    <s v="10/18"/>
    <x v="1"/>
    <n v="0.93478009259259254"/>
    <s v="43"/>
    <n v="4"/>
    <s v="10"/>
    <x v="2"/>
    <n v="42295"/>
    <n v="0.93472222222222223"/>
    <s v="FAS states the Tman took transformer off line to stop arcing, put out the fire, and made an EC tag."/>
    <s v="     "/>
    <s v="FAS"/>
    <n v="44253"/>
    <s v="Y"/>
    <x v="0"/>
    <s v="1325721"/>
    <s v="N/A"/>
    <m/>
    <s v="T003511727"/>
    <n v="110754658"/>
    <m/>
    <s v="     "/>
    <x v="0"/>
    <s v="PG&amp;E"/>
    <m/>
    <m/>
    <m/>
    <s v="D"/>
    <m/>
    <s v="Structure-PG&amp;E only"/>
    <m/>
    <s v="Equipment - PG&amp;E"/>
    <s v="34.n. Transformer damage or failure"/>
    <s v="Equipment - PG&amp;E"/>
    <s v="All types of equipment / facility failure"/>
    <s v="Transformer failure"/>
    <s v="Transformer"/>
    <m/>
    <m/>
    <m/>
    <s v="Yes"/>
    <s v="Overhead"/>
    <x v="0"/>
    <m/>
    <m/>
    <s v="3.16E+11"/>
    <s v="     "/>
    <s v="Non-HFTD"/>
    <x v="0"/>
    <m/>
    <m/>
    <n v="37.578600000000002"/>
    <n v="-121.979"/>
    <s v="Alameda"/>
    <s v="JARVIS-1110"/>
    <s v="13501110"/>
    <n v="11000"/>
    <m/>
    <x v="0"/>
    <m/>
    <s v="Urban"/>
    <m/>
    <m/>
    <s v="No"/>
    <m/>
    <m/>
    <m/>
    <m/>
    <m/>
    <m/>
    <m/>
    <s v="N"/>
    <s v="N"/>
    <m/>
    <m/>
    <s v="     "/>
    <m/>
    <m/>
    <m/>
    <m/>
    <m/>
    <m/>
    <m/>
    <m/>
    <m/>
    <m/>
    <m/>
    <m/>
    <m/>
    <m/>
    <m/>
    <m/>
    <m/>
    <m/>
    <m/>
  </r>
  <r>
    <s v="MIA20150559"/>
    <s v="     "/>
    <n v="42295"/>
    <s v="10/18"/>
    <x v="1"/>
    <n v="0.90520833333333328"/>
    <s v="43"/>
    <n v="4"/>
    <s v="10"/>
    <x v="2"/>
    <n v="42295"/>
    <n v="0.90486111111111112"/>
    <s v="L7SF: 245 S AIRPORT BLVD in South San Francisco; pole fire; SAP notification says &quot;equipment failed&quot; but no mention of what equipment failed; TMAN response added- does not know what started fire.;"/>
    <s v="     "/>
    <s v="FAS"/>
    <n v="44263"/>
    <s v="Y"/>
    <x v="0"/>
    <s v="1325650"/>
    <s v="N/A"/>
    <m/>
    <s v="T003511708"/>
    <n v="110754651"/>
    <m/>
    <s v="     "/>
    <x v="0"/>
    <s v="PG&amp;E"/>
    <m/>
    <m/>
    <m/>
    <s v="D"/>
    <m/>
    <s v="Structure-PG&amp;E only"/>
    <m/>
    <s v="Unknown"/>
    <s v="40.a. Unknown"/>
    <s v="Unknown"/>
    <s v="Other"/>
    <s v="Unknown"/>
    <m/>
    <m/>
    <m/>
    <m/>
    <s v="Yes"/>
    <s v="Overhead"/>
    <x v="0"/>
    <m/>
    <m/>
    <s v="100285457"/>
    <s v="     "/>
    <s v="Non-HFTD"/>
    <x v="0"/>
    <m/>
    <m/>
    <n v="37.647799999999997"/>
    <n v="-122.40300000000001"/>
    <s v="San Mateo"/>
    <s v="EAST-GRAND-1108"/>
    <m/>
    <n v="11000"/>
    <m/>
    <x v="0"/>
    <s v="San Francisco FD"/>
    <s v="Urban"/>
    <m/>
    <m/>
    <s v="No"/>
    <m/>
    <m/>
    <m/>
    <m/>
    <m/>
    <m/>
    <m/>
    <s v="N"/>
    <s v="N"/>
    <m/>
    <m/>
    <s v="     "/>
    <m/>
    <m/>
    <m/>
    <m/>
    <m/>
    <m/>
    <m/>
    <m/>
    <m/>
    <m/>
    <m/>
    <m/>
    <m/>
    <m/>
    <m/>
    <m/>
    <m/>
    <m/>
    <m/>
  </r>
  <r>
    <s v="SAP201522938"/>
    <s v="     "/>
    <n v="42295"/>
    <s v="10/18"/>
    <x v="1"/>
    <m/>
    <s v="43"/>
    <n v="4"/>
    <s v="10"/>
    <x v="2"/>
    <n v="42295"/>
    <m/>
    <s v="pole fire; broken pole; scabbed arm on pole and dead-ended center phase"/>
    <s v="     "/>
    <s v="SAP"/>
    <n v="44580"/>
    <s v="Y"/>
    <x v="0"/>
    <s v="1325650"/>
    <s v="N/A"/>
    <m/>
    <s v="T003511708"/>
    <n v="110754651"/>
    <m/>
    <s v="     "/>
    <x v="0"/>
    <s v="PG&amp;E"/>
    <m/>
    <m/>
    <m/>
    <s v="D"/>
    <m/>
    <s v="Structure-PG&amp;E only"/>
    <m/>
    <s v="Equipment - PG&amp;E"/>
    <s v="34.h. Crossarm damage or failure"/>
    <s v="Equipment - PG&amp;E"/>
    <s v="Crossarm failure"/>
    <s v="Crossarm failure"/>
    <s v="Pole"/>
    <m/>
    <m/>
    <m/>
    <s v="Yes"/>
    <s v="Overhead"/>
    <x v="0"/>
    <s v="Pole"/>
    <m/>
    <s v="100310794"/>
    <s v="     "/>
    <s v="Non-HFTD"/>
    <x v="0"/>
    <m/>
    <m/>
    <n v="37.6477"/>
    <n v="-122.40300000000001"/>
    <s v="San Mateo"/>
    <s v="EAST-GRAND-1108"/>
    <m/>
    <m/>
    <m/>
    <x v="0"/>
    <m/>
    <m/>
    <m/>
    <m/>
    <s v="No"/>
    <m/>
    <m/>
    <m/>
    <m/>
    <m/>
    <m/>
    <m/>
    <s v="N"/>
    <s v="N"/>
    <m/>
    <m/>
    <s v="     "/>
    <m/>
    <m/>
    <m/>
    <m/>
    <m/>
    <m/>
    <m/>
    <m/>
    <m/>
    <m/>
    <m/>
    <m/>
    <m/>
    <m/>
    <m/>
    <m/>
    <m/>
    <m/>
    <m/>
  </r>
  <r>
    <s v="20150401"/>
    <s v="     "/>
    <n v="42295"/>
    <s v="10/18"/>
    <x v="1"/>
    <n v="0.83750000000000002"/>
    <s v="43"/>
    <n v="4"/>
    <s v="10"/>
    <x v="2"/>
    <n v="42295"/>
    <n v="0.83750000000000002"/>
    <s v="X-ARM BURNT CAUSING WIRE DOWN CAUSED POLE FIRE CREW TO MAKE REPAIRS"/>
    <s v="     "/>
    <m/>
    <m/>
    <s v="N"/>
    <x v="0"/>
    <s v="1325596"/>
    <s v="15-0071561"/>
    <m/>
    <m/>
    <m/>
    <s v="EI151018B"/>
    <s v="     "/>
    <x v="1"/>
    <s v="PG&amp;E"/>
    <m/>
    <s v="Vegetation"/>
    <m/>
    <s v="D"/>
    <m/>
    <s v="&lt;3 meters of linear travel"/>
    <s v="Square Feet: ; Acreage: "/>
    <s v="Equipment - PG&amp;E"/>
    <s v="34.h. Crossarm damage or failure"/>
    <s v="Equipment - PG&amp;E"/>
    <s v="All types of equipment / facility failure"/>
    <s v="Crossarm"/>
    <s v="Crossarm"/>
    <m/>
    <m/>
    <s v="Line to Ground"/>
    <s v="0"/>
    <s v="Overhead"/>
    <x v="3"/>
    <s v="Conductor"/>
    <m/>
    <m/>
    <s v="     "/>
    <s v="Non-HFTD"/>
    <x v="0"/>
    <m/>
    <m/>
    <n v="37.551400000000001"/>
    <n v="-122.29300000000001"/>
    <s v="San Mateo"/>
    <s v="BAY-MEADOWS-1104"/>
    <s v="24011106"/>
    <n v="12000"/>
    <s v="BAY MEADOWS 1108CB"/>
    <x v="0"/>
    <s v="SAN MATEO"/>
    <s v="Urban"/>
    <m/>
    <m/>
    <s v="No"/>
    <m/>
    <m/>
    <m/>
    <m/>
    <m/>
    <m/>
    <m/>
    <s v="N"/>
    <s v="N"/>
    <m/>
    <m/>
    <s v="     "/>
    <m/>
    <m/>
    <m/>
    <m/>
    <m/>
    <m/>
    <m/>
    <m/>
    <m/>
    <m/>
    <m/>
    <m/>
    <m/>
    <m/>
    <m/>
    <m/>
    <m/>
    <m/>
    <m/>
  </r>
  <r>
    <s v="20160350"/>
    <s v="     "/>
    <n v="42661"/>
    <s v="10/18"/>
    <x v="1"/>
    <n v="0.68055555555555558"/>
    <s v="43"/>
    <n v="4"/>
    <s v="10"/>
    <x v="6"/>
    <n v="42661"/>
    <n v="0.69652777777777775"/>
    <s v="MYLAR BALLOON CONTACT N/G STREAMLINE TX. SMALL AMOUT OF OIL. CUST CONTACTED OIL REFUSED TREATMENT CONTACTED JODY ZAMORA"/>
    <s v="     "/>
    <m/>
    <m/>
    <s v="N"/>
    <x v="0"/>
    <s v="1565488"/>
    <m/>
    <m/>
    <m/>
    <m/>
    <m/>
    <s v="     "/>
    <x v="1"/>
    <s v="PG&amp;E"/>
    <m/>
    <s v="Vegetation"/>
    <m/>
    <s v="D"/>
    <m/>
    <s v="&lt;3 meters of linear travel"/>
    <s v="Square Feet: ; Acreage: "/>
    <s v="Contact - 3rd Party"/>
    <s v="33.c. Balloon contact"/>
    <s v="Contact - 3rd Party"/>
    <s v="All types of equipment / facility failure"/>
    <s v="Contact - Balloon"/>
    <m/>
    <s v="Contact - Balloon"/>
    <s v="Conductor"/>
    <m/>
    <m/>
    <s v="Overhead"/>
    <x v="1"/>
    <s v="Conductor"/>
    <m/>
    <s v="101966406"/>
    <s v="     "/>
    <s v="Non-HFTD"/>
    <x v="0"/>
    <m/>
    <m/>
    <n v="38.471200000000003"/>
    <n v="-122.657"/>
    <s v="Sonoma"/>
    <s v="RINCON-1103"/>
    <s v="43321103"/>
    <m/>
    <s v="N/A"/>
    <x v="0"/>
    <s v="CITY OF SANTA ROSA"/>
    <s v="Herbaceous"/>
    <m/>
    <m/>
    <s v="No"/>
    <m/>
    <m/>
    <m/>
    <m/>
    <m/>
    <m/>
    <m/>
    <s v="N"/>
    <s v="N"/>
    <m/>
    <m/>
    <s v="     "/>
    <m/>
    <m/>
    <m/>
    <m/>
    <m/>
    <m/>
    <m/>
    <m/>
    <m/>
    <m/>
    <m/>
    <m/>
    <m/>
    <m/>
    <m/>
    <m/>
    <m/>
    <m/>
    <m/>
  </r>
  <r>
    <s v="20160349"/>
    <s v="     "/>
    <n v="42661"/>
    <s v="10/18"/>
    <x v="1"/>
    <n v="0.4513888888888889"/>
    <s v="43"/>
    <n v="4"/>
    <s v="10"/>
    <x v="6"/>
    <n v="42661"/>
    <n v="0.4513888888888889"/>
    <m/>
    <s v="     "/>
    <m/>
    <m/>
    <s v="N"/>
    <x v="0"/>
    <s v="1565209"/>
    <s v="16-0073608"/>
    <m/>
    <m/>
    <n v="112056580"/>
    <m/>
    <s v="     "/>
    <x v="1"/>
    <s v="PG&amp;E"/>
    <m/>
    <s v="Vegetation"/>
    <m/>
    <s v="D"/>
    <m/>
    <s v="&lt;0.25"/>
    <s v="Square Feet: ; Acreage: "/>
    <s v="Contact - Animal - Other"/>
    <s v="33.b. Animal contact"/>
    <s v="Contact - Animal"/>
    <s v="All types of equipment / facility failure"/>
    <s v="Contact - Animal"/>
    <m/>
    <s v="Contact - Animal"/>
    <s v="Conductor"/>
    <s v="Multi-Fault"/>
    <m/>
    <s v="Overhead"/>
    <x v="3"/>
    <s v="Conductor"/>
    <m/>
    <s v="101166039"/>
    <s v="     "/>
    <s v="Non-HFTD"/>
    <x v="0"/>
    <m/>
    <m/>
    <n v="37.299900000000001"/>
    <n v="-120.729"/>
    <s v="Merced"/>
    <s v="LIVINGSTON-1101"/>
    <s v="252261101"/>
    <n v="12000"/>
    <s v="LIVINGSTON 110190480"/>
    <x v="0"/>
    <s v="Unknown"/>
    <s v="Herbaceous"/>
    <m/>
    <m/>
    <s v="No"/>
    <m/>
    <m/>
    <m/>
    <m/>
    <m/>
    <m/>
    <m/>
    <s v="N"/>
    <s v="N"/>
    <m/>
    <m/>
    <s v="     "/>
    <m/>
    <m/>
    <m/>
    <m/>
    <m/>
    <m/>
    <m/>
    <m/>
    <m/>
    <m/>
    <m/>
    <m/>
    <m/>
    <m/>
    <m/>
    <m/>
    <m/>
    <m/>
    <m/>
  </r>
  <r>
    <s v="20170446"/>
    <s v="     "/>
    <n v="43026"/>
    <s v="10/18"/>
    <x v="1"/>
    <n v="0.58194444444444449"/>
    <s v="42"/>
    <n v="4"/>
    <s v="10"/>
    <x v="0"/>
    <n v="43026"/>
    <m/>
    <s v="NEED CREW TO REPLACE/REPAIR BROKEN XARM. INSTALL 1 SPAN (POWERLEG) AND RECONNECT POWER LEG TO 3 PHASE SERVICE"/>
    <s v="     "/>
    <m/>
    <m/>
    <s v="N"/>
    <x v="0"/>
    <m/>
    <m/>
    <m/>
    <m/>
    <m/>
    <m/>
    <s v="     "/>
    <x v="1"/>
    <s v="PG&amp;E"/>
    <m/>
    <s v="Vegetation"/>
    <m/>
    <s v="D"/>
    <m/>
    <s v="&lt;3 meters of linear travel"/>
    <s v="Square Feet: ; Acreage: "/>
    <s v="Contact - 3rd Party"/>
    <s v="33.d. Vehicle contact"/>
    <s v="Contact - 3rd Party"/>
    <s v="All types of equipment / facility failure"/>
    <s v="Contact - Vehicle"/>
    <m/>
    <s v="Contact - Vehicle"/>
    <m/>
    <m/>
    <s v="PACIFIC BELL"/>
    <s v="Overhead"/>
    <x v="1"/>
    <s v="Conductor"/>
    <m/>
    <s v="100952408"/>
    <s v="     "/>
    <s v="Non-HFTD"/>
    <x v="0"/>
    <m/>
    <m/>
    <n v="37.636000000000003"/>
    <n v="-122.07899999999999"/>
    <s v="Alameda"/>
    <s v="MT-EDEN-1108"/>
    <s v="13761108"/>
    <m/>
    <s v="N/A"/>
    <x v="0"/>
    <s v="Unknown"/>
    <s v="Urban"/>
    <m/>
    <m/>
    <s v="No"/>
    <m/>
    <m/>
    <m/>
    <m/>
    <m/>
    <m/>
    <m/>
    <s v="N"/>
    <s v="N"/>
    <m/>
    <m/>
    <s v="     "/>
    <m/>
    <m/>
    <m/>
    <m/>
    <m/>
    <m/>
    <m/>
    <m/>
    <m/>
    <m/>
    <m/>
    <m/>
    <m/>
    <m/>
    <m/>
    <m/>
    <m/>
    <m/>
    <m/>
  </r>
  <r>
    <s v="20191266"/>
    <s v="     "/>
    <n v="43756"/>
    <s v="10/18"/>
    <x v="1"/>
    <m/>
    <s v="42"/>
    <n v="4"/>
    <s v="10"/>
    <x v="3"/>
    <n v="43756"/>
    <n v="0.41458333333333336"/>
    <s v="crow strike at 39K booster, small veg fire; Mike Best Comments: Crow got between source and load bushings."/>
    <s v="     "/>
    <s v="FAS"/>
    <m/>
    <s v="N"/>
    <x v="0"/>
    <s v="668529"/>
    <s v="19-0113385"/>
    <m/>
    <s v="T004782160"/>
    <n v="0"/>
    <m/>
    <s v="     "/>
    <x v="1"/>
    <s v="PG&amp;E"/>
    <m/>
    <m/>
    <m/>
    <s v="D"/>
    <m/>
    <s v="10-99"/>
    <m/>
    <s v="Contact - Animal - Bird"/>
    <s v="33.b. Animal contact"/>
    <s v="Contact - Bird"/>
    <s v="Contact from object"/>
    <s v="Contact - Animal"/>
    <m/>
    <s v="Contact - Animal"/>
    <s v="Booster"/>
    <s v="Line to Ground"/>
    <m/>
    <s v="Overhead"/>
    <x v="0"/>
    <s v="Booster"/>
    <s v="no reported damage"/>
    <s v="4Tl1018190957"/>
    <s v="     "/>
    <s v="Non-HFTD"/>
    <x v="0"/>
    <n v="495"/>
    <m/>
    <n v="36.2166"/>
    <n v="-120.479"/>
    <s v="FRESNO"/>
    <s v="COALINGA-NO-2-1105"/>
    <m/>
    <m/>
    <s v="COALINGA NO 2 110541954"/>
    <x v="0"/>
    <m/>
    <s v="Herbaceous"/>
    <m/>
    <m/>
    <s v="No"/>
    <s v="137"/>
    <m/>
    <m/>
    <m/>
    <m/>
    <s v="MUD"/>
    <m/>
    <s v="N"/>
    <s v="N"/>
    <m/>
    <m/>
    <s v="     "/>
    <m/>
    <m/>
    <m/>
    <m/>
    <m/>
    <m/>
    <m/>
    <m/>
    <m/>
    <m/>
    <m/>
    <m/>
    <m/>
    <m/>
    <m/>
    <m/>
    <m/>
    <m/>
    <m/>
  </r>
  <r>
    <s v="20191267"/>
    <s v="     "/>
    <n v="43756"/>
    <s v="10/18"/>
    <x v="1"/>
    <m/>
    <s v="42"/>
    <n v="4"/>
    <s v="10"/>
    <x v="3"/>
    <m/>
    <m/>
    <s v="Vegetation contacting service wire, fire &lt; 1 meter"/>
    <s v="     "/>
    <s v="FAS"/>
    <m/>
    <s v="N"/>
    <x v="0"/>
    <m/>
    <m/>
    <m/>
    <s v="1149743622"/>
    <n v="0"/>
    <m/>
    <s v="     "/>
    <x v="0"/>
    <s v="PG&amp;E"/>
    <m/>
    <m/>
    <m/>
    <s v="D"/>
    <m/>
    <s v="&lt;3 meters of linear travel"/>
    <m/>
    <s v="Equipment - PG&amp;E"/>
    <s v="34.o. Other"/>
    <s v="Equipment - PG&amp;E"/>
    <m/>
    <m/>
    <s v="Service Drop"/>
    <m/>
    <m/>
    <m/>
    <m/>
    <s v="Overhead"/>
    <x v="0"/>
    <s v="Service Drop"/>
    <m/>
    <s v=""/>
    <s v="     "/>
    <s v="Non-HFTD"/>
    <x v="0"/>
    <m/>
    <m/>
    <n v="38.962400000000002"/>
    <n v="-121.593"/>
    <s v="SUTTER"/>
    <m/>
    <m/>
    <m/>
    <m/>
    <x v="0"/>
    <m/>
    <m/>
    <m/>
    <m/>
    <s v="No"/>
    <m/>
    <m/>
    <m/>
    <m/>
    <m/>
    <m/>
    <m/>
    <s v="N"/>
    <s v="N"/>
    <m/>
    <m/>
    <s v="     "/>
    <m/>
    <m/>
    <m/>
    <m/>
    <m/>
    <m/>
    <m/>
    <m/>
    <m/>
    <m/>
    <m/>
    <m/>
    <m/>
    <m/>
    <m/>
    <m/>
    <m/>
    <m/>
    <m/>
  </r>
  <r>
    <s v="20201412"/>
    <s v="     "/>
    <n v="44122"/>
    <s v="10/18"/>
    <x v="1"/>
    <n v="0.81874999999999998"/>
    <s v="43"/>
    <n v="4"/>
    <s v="10"/>
    <x v="4"/>
    <n v="44122"/>
    <n v="0.80625000000000002"/>
    <s v="On October 18, 2020 at 1939 hours, a PG&amp;E Troubleman was dispatched to the Valley Home 1703 17kV Distribution Circuit in the vicinity of Dodds Road and 26 Mile Road, Oakdale in response to an outage and pole fire. Initial analysis indicates PG&amp;E equipment failure caused the ignition. The customer turned on a pump and a fire started at the base of the pole and burned the riser off of the pole. The ensuing fire was approximately 40'x15' in size and the fire was suppressed by the customer. A Priority A tag was created to repair the damaged riser and transformer."/>
    <s v="     "/>
    <s v="FAS"/>
    <m/>
    <s v="N"/>
    <x v="0"/>
    <s v="1120500"/>
    <s v="20-0110117"/>
    <m/>
    <s v="T005097997"/>
    <n v="119919799"/>
    <m/>
    <s v="     "/>
    <x v="1"/>
    <s v="PG&amp;E"/>
    <m/>
    <s v="Vegetation"/>
    <m/>
    <s v="D"/>
    <s v="D"/>
    <s v="&lt;0.25"/>
    <s v="40'x 15' "/>
    <s v="Equipment - PG&amp;E"/>
    <s v="34.o. Other"/>
    <s v="Equipment - PG&amp;E"/>
    <s v="All types of equipment / facility failure"/>
    <s v="Riser Failure"/>
    <s v="Riser"/>
    <m/>
    <m/>
    <s v="Line to Ground"/>
    <m/>
    <s v="Overhead"/>
    <x v="1"/>
    <s v="Riser"/>
    <s v="Riser, Transformer, Molding, Conductor - Secondary"/>
    <s v="Pole ID: 103151988"/>
    <s v="     "/>
    <s v="Non-HFTD"/>
    <x v="0"/>
    <m/>
    <m/>
    <n v="37.846200000000003"/>
    <n v="-120.89700000000001"/>
    <s v="Stanislaus"/>
    <s v="VALLEY-HOME-1703"/>
    <m/>
    <n v="750"/>
    <s v="N/A"/>
    <x v="0"/>
    <s v="Customer"/>
    <s v="Herbaceous"/>
    <m/>
    <m/>
    <s v="No"/>
    <m/>
    <m/>
    <m/>
    <m/>
    <m/>
    <m/>
    <m/>
    <s v="N"/>
    <s v="N"/>
    <m/>
    <m/>
    <s v="     "/>
    <m/>
    <m/>
    <m/>
    <m/>
    <m/>
    <m/>
    <m/>
    <m/>
    <m/>
    <m/>
    <m/>
    <m/>
    <m/>
    <m/>
    <m/>
    <m/>
    <m/>
    <m/>
    <m/>
  </r>
  <r>
    <s v="20201407"/>
    <s v="     "/>
    <n v="44122"/>
    <s v="10/18"/>
    <x v="1"/>
    <n v="0.54861111111111116"/>
    <s v="43"/>
    <n v="4"/>
    <s v="10"/>
    <x v="4"/>
    <n v="44122"/>
    <n v="0.51388888888888884"/>
    <s v="On October 18, 2020 at 1310 hours, a PG&amp;E Troubleman was dispatched to the Lincoln 1104 12kV Distribution Circuit at the end of Flightline Drive, Lincoln in response to reports of a vegetation fire. Initial analysis indicates bird contact caused the ignition. A bald eagle got contacted the lightning arresters for an underground riser that resulted in a flash. Customers on the underground Lincoln 2108 12kV Distribution Circuit experienced a momentary outage. The ensuing fire was approximately 1 acre in size and the fire was suppressed by Lincoln Fire Department. PG&amp;E Troubleman cut the lightning arresters in the clear on October 18, 2020 and created a Priority E tag to replace the lightning arrester and install a bird guard."/>
    <s v="     "/>
    <s v="FAS"/>
    <m/>
    <s v="N"/>
    <x v="0"/>
    <s v="1120396"/>
    <s v="20-0110094"/>
    <m/>
    <s v="T005097866"/>
    <n v="119919697"/>
    <m/>
    <s v="     "/>
    <x v="1"/>
    <s v="PG&amp;E"/>
    <m/>
    <s v="Vegetation"/>
    <m/>
    <s v="D"/>
    <s v="D"/>
    <s v="0.26-9.99"/>
    <s v="1 acre"/>
    <s v="Contact - Animal - Bird"/>
    <s v="33.b. Animal contact"/>
    <s v="Contact - Bird"/>
    <s v="Contact from object"/>
    <s v="Contact - Animal"/>
    <m/>
    <s v="Contact - Animal"/>
    <s v="Lightning Arrestor"/>
    <s v="Line to Ground"/>
    <m/>
    <s v="Overhead"/>
    <x v="3"/>
    <s v="Lightning Arrestor"/>
    <s v="Lightning Arrestor"/>
    <s v="Pole ID: 100089743"/>
    <s v="     "/>
    <s v="Non-HFTD"/>
    <x v="0"/>
    <m/>
    <m/>
    <n v="38.915500000000002"/>
    <n v="-121.34699999999999"/>
    <s v="Placer"/>
    <s v="LINCOLN-2108"/>
    <m/>
    <n v="12000"/>
    <m/>
    <x v="0"/>
    <s v="Lincoln FD"/>
    <s v="Herbaceous"/>
    <m/>
    <m/>
    <s v="No"/>
    <m/>
    <m/>
    <m/>
    <m/>
    <m/>
    <m/>
    <m/>
    <s v="N"/>
    <s v="N"/>
    <m/>
    <m/>
    <s v="     "/>
    <m/>
    <m/>
    <m/>
    <m/>
    <m/>
    <m/>
    <m/>
    <m/>
    <m/>
    <m/>
    <m/>
    <m/>
    <m/>
    <m/>
    <m/>
    <m/>
    <m/>
    <m/>
    <m/>
  </r>
  <r>
    <s v="20211985"/>
    <s v="     "/>
    <n v="44487"/>
    <s v="10/18"/>
    <x v="1"/>
    <n v="0.3215277777777778"/>
    <s v="43"/>
    <n v="4"/>
    <s v="10"/>
    <x v="5"/>
    <n v="44486"/>
    <m/>
    <s v="Pole fire likely due to tracking. The ensuing fire appears to be limited to PG&amp;E assets. This information is preliminary."/>
    <s v="     "/>
    <s v="ILIS/OIS"/>
    <m/>
    <s v="Y"/>
    <x v="0"/>
    <m/>
    <m/>
    <m/>
    <s v="T005426645"/>
    <n v="122220000"/>
    <m/>
    <s v="     "/>
    <x v="0"/>
    <s v="PG&amp;E"/>
    <m/>
    <s v="Other"/>
    <s v="crossarm"/>
    <s v="D"/>
    <s v="D"/>
    <s v="Structure-PG&amp;E only"/>
    <s v="pole fire"/>
    <s v="Contamination"/>
    <s v="36.a. Contamination"/>
    <s v="Equipment - PG&amp;E"/>
    <s v="Contamination"/>
    <s v="Tracking"/>
    <m/>
    <m/>
    <m/>
    <m/>
    <s v="Y"/>
    <s v="Overhead"/>
    <x v="3"/>
    <s v="Crossarm"/>
    <s v="Crossarm"/>
    <s v="100293193"/>
    <s v="     "/>
    <s v="Non-HFTD"/>
    <x v="0"/>
    <m/>
    <m/>
    <n v="37.574399999999997"/>
    <n v="-122.316"/>
    <s v="San Mateo"/>
    <s v="SAN-MATEO-2101"/>
    <m/>
    <n v="21000"/>
    <m/>
    <x v="0"/>
    <s v="San Mateo FD"/>
    <s v="Urban"/>
    <s v="Fire Resistive Fuel Bed"/>
    <s v="Cement/Asphalt"/>
    <s v="No"/>
    <m/>
    <m/>
    <m/>
    <m/>
    <m/>
    <m/>
    <m/>
    <s v="N"/>
    <s v="N"/>
    <m/>
    <m/>
    <s v="     "/>
    <m/>
    <m/>
    <m/>
    <m/>
    <m/>
    <m/>
    <m/>
    <m/>
    <m/>
    <m/>
    <m/>
    <m/>
    <m/>
    <m/>
    <m/>
    <m/>
    <m/>
    <m/>
    <m/>
  </r>
  <r>
    <s v="20211983"/>
    <s v="     "/>
    <n v="44487"/>
    <s v="10/18"/>
    <x v="1"/>
    <n v="0.31597222222222221"/>
    <s v="43"/>
    <n v="4"/>
    <s v="10"/>
    <x v="5"/>
    <n v="44486"/>
    <m/>
    <s v="Pole fire likely due to tracking. The ensuing fire appears to be limited to PG&amp;E assets. This information is preliminary."/>
    <s v="     "/>
    <s v="FAS"/>
    <m/>
    <s v="Y"/>
    <x v="0"/>
    <m/>
    <s v="21-0132505"/>
    <m/>
    <s v="T005426618"/>
    <n v="122221000"/>
    <m/>
    <s v="     "/>
    <x v="0"/>
    <s v="PG&amp;E"/>
    <m/>
    <s v="Other"/>
    <s v="crossarm"/>
    <s v="D"/>
    <s v="D"/>
    <s v="Structure-PG&amp;E only"/>
    <m/>
    <s v="Contamination"/>
    <s v="36.a. Contamination"/>
    <s v="Equipment - PG&amp;E"/>
    <s v="Contamination"/>
    <s v="Tracking"/>
    <m/>
    <m/>
    <m/>
    <s v="Line to Ground"/>
    <s v="Y"/>
    <s v="Overhead"/>
    <x v="3"/>
    <s v="Crossarm"/>
    <s v="Crossarm"/>
    <s v="100924624"/>
    <s v="     "/>
    <s v="Non-HFTD"/>
    <x v="0"/>
    <m/>
    <m/>
    <n v="37.645499999999998"/>
    <n v="-122.08499999999999"/>
    <s v="Alameda"/>
    <s v="MT-EDEN-1109"/>
    <m/>
    <n v="12000"/>
    <m/>
    <x v="0"/>
    <s v="Hayward FD"/>
    <s v="Urban"/>
    <s v="Fire-resistive fuel bed"/>
    <s v="Cement"/>
    <s v="No"/>
    <m/>
    <m/>
    <m/>
    <m/>
    <m/>
    <m/>
    <m/>
    <s v="N"/>
    <s v="N"/>
    <m/>
    <m/>
    <s v="     "/>
    <m/>
    <m/>
    <m/>
    <m/>
    <m/>
    <m/>
    <m/>
    <m/>
    <m/>
    <m/>
    <m/>
    <m/>
    <m/>
    <m/>
    <m/>
    <m/>
    <m/>
    <m/>
    <m/>
  </r>
  <r>
    <s v="20211839"/>
    <s v="     "/>
    <n v="44487"/>
    <s v="10/18"/>
    <x v="1"/>
    <n v="0.32430555555555557"/>
    <s v="43"/>
    <n v="4"/>
    <s v="10"/>
    <x v="5"/>
    <n v="44487"/>
    <m/>
    <s v="Pole fire, cause of the failure is likely related to tracking. The ensuing fire was limited to PG&amp;E assets. This information is preliminary."/>
    <s v="     "/>
    <s v="FAS"/>
    <m/>
    <s v="N"/>
    <x v="0"/>
    <m/>
    <m/>
    <m/>
    <s v="T005426652"/>
    <n v="122220000"/>
    <m/>
    <s v="     "/>
    <x v="0"/>
    <s v="PG&amp;E"/>
    <m/>
    <s v="Other"/>
    <s v="pole"/>
    <s v="D"/>
    <s v="D"/>
    <s v="Structure-PG&amp;E only"/>
    <m/>
    <s v="Contamination"/>
    <s v="36.a. Contamination"/>
    <s v="Equipment - PG&amp;E"/>
    <s v="Contamination"/>
    <s v="Tracking"/>
    <m/>
    <m/>
    <m/>
    <m/>
    <s v="N"/>
    <s v="Overhead"/>
    <x v="3"/>
    <s v="Pole"/>
    <s v="Pole, Transformer, Crossarm, Hardware/Framing, Ground, Cutout, Lightning Arrester"/>
    <s v="100722075"/>
    <s v="     "/>
    <s v="Non-HFTD"/>
    <x v="0"/>
    <m/>
    <m/>
    <n v="36.542000000000002"/>
    <n v="-119.20399999999999"/>
    <s v="Tulare"/>
    <s v="OROSI-1102"/>
    <m/>
    <n v="12000"/>
    <m/>
    <x v="0"/>
    <s v="Tulare County FD"/>
    <s v="Agriculture"/>
    <m/>
    <m/>
    <s v="No"/>
    <m/>
    <m/>
    <m/>
    <m/>
    <m/>
    <m/>
    <m/>
    <s v="N"/>
    <s v="N"/>
    <m/>
    <m/>
    <s v="     "/>
    <m/>
    <m/>
    <m/>
    <m/>
    <m/>
    <m/>
    <m/>
    <m/>
    <m/>
    <m/>
    <m/>
    <m/>
    <m/>
    <m/>
    <m/>
    <m/>
    <m/>
    <m/>
    <m/>
  </r>
  <r>
    <s v="20211987"/>
    <s v="     "/>
    <n v="44487"/>
    <s v="10/18"/>
    <x v="1"/>
    <n v="0.33541666666666664"/>
    <s v="43"/>
    <n v="4"/>
    <s v="10"/>
    <x v="5"/>
    <n v="44487"/>
    <m/>
    <s v="Pole fire likely due to tracking. However ILIS reports that the cause is due to a forest/grass fire. The ensuing fire appears to be limited to PG&amp;E assets. This information is preliminary."/>
    <s v="     "/>
    <s v="FAS"/>
    <m/>
    <s v="Y"/>
    <x v="0"/>
    <m/>
    <s v="21-0132355"/>
    <m/>
    <s v="T005426686"/>
    <n v="122220000"/>
    <m/>
    <s v="     "/>
    <x v="0"/>
    <s v="PG&amp;E"/>
    <m/>
    <s v="Other"/>
    <s v="pole"/>
    <s v="D"/>
    <s v="D"/>
    <s v="Structure-PG&amp;E only"/>
    <s v="Burnt Pole Top"/>
    <s v="Contamination"/>
    <s v="36.a. Contamination"/>
    <s v="Equipment - PG&amp;E"/>
    <s v="Contamination"/>
    <s v="Tracking"/>
    <m/>
    <m/>
    <m/>
    <s v="Line to Ground"/>
    <s v="Y"/>
    <s v="Overhead"/>
    <x v="3"/>
    <s v="Pole"/>
    <s v="Pole"/>
    <s v="101431689"/>
    <s v="     "/>
    <s v="Non-HFTD"/>
    <x v="0"/>
    <m/>
    <m/>
    <n v="37.956299999999999"/>
    <n v="-122.354"/>
    <s v="Contra Costa"/>
    <s v="RICHMOND-R-1130"/>
    <m/>
    <n v="12000"/>
    <m/>
    <x v="0"/>
    <s v="Self Extinguished "/>
    <s v="Urban"/>
    <s v="Fire-resistive fuel bed"/>
    <s v="Cement/Asphalt"/>
    <s v="No"/>
    <m/>
    <m/>
    <m/>
    <m/>
    <m/>
    <m/>
    <m/>
    <s v="N"/>
    <s v="N"/>
    <m/>
    <m/>
    <s v="     "/>
    <m/>
    <m/>
    <m/>
    <m/>
    <m/>
    <m/>
    <m/>
    <m/>
    <m/>
    <m/>
    <m/>
    <m/>
    <m/>
    <m/>
    <m/>
    <m/>
    <m/>
    <m/>
    <m/>
  </r>
  <r>
    <s v="20211986"/>
    <s v="     "/>
    <n v="44487"/>
    <s v="10/18"/>
    <x v="1"/>
    <n v="0.33194444444444443"/>
    <s v="43"/>
    <n v="4"/>
    <s v="10"/>
    <x v="5"/>
    <n v="44487"/>
    <m/>
    <s v="Pole burnt in half likely due to tracking. The ensuing fire appears to be limited to PG&amp;E assets. This information is preliminary."/>
    <s v="     "/>
    <s v="FAS"/>
    <m/>
    <s v="Y"/>
    <x v="0"/>
    <m/>
    <s v="21-0132383"/>
    <m/>
    <s v="T005426673"/>
    <n v="122220000"/>
    <m/>
    <s v="     "/>
    <x v="0"/>
    <s v="PG&amp;E"/>
    <m/>
    <s v="Other"/>
    <s v="pole"/>
    <s v="D"/>
    <s v="D"/>
    <s v="Structure-PG&amp;E only"/>
    <s v="Found burnt in half pole"/>
    <s v="Contamination"/>
    <s v="36.a. Contamination"/>
    <s v="Equipment - PG&amp;E"/>
    <s v="Contamination"/>
    <s v="Tracking"/>
    <m/>
    <m/>
    <m/>
    <s v="Multi-Fault"/>
    <s v="N"/>
    <s v="Overhead"/>
    <x v="3"/>
    <s v="Pole"/>
    <s v="Pole, Crossarm, Insulator, Cutout"/>
    <s v="100722793"/>
    <s v="     "/>
    <s v="Non-HFTD"/>
    <x v="0"/>
    <m/>
    <m/>
    <n v="36.536999999999999"/>
    <n v="-119.244"/>
    <s v="Tulare"/>
    <s v="OROSI-1101"/>
    <m/>
    <n v="12000"/>
    <m/>
    <x v="0"/>
    <s v="Self Extinguished"/>
    <s v="Agriculture"/>
    <s v="Fire Resisitve Fuel bed"/>
    <s v="Dirt"/>
    <s v="No"/>
    <m/>
    <m/>
    <m/>
    <m/>
    <m/>
    <m/>
    <m/>
    <s v="N"/>
    <s v="N"/>
    <m/>
    <m/>
    <s v="     "/>
    <m/>
    <m/>
    <m/>
    <m/>
    <m/>
    <m/>
    <m/>
    <m/>
    <m/>
    <m/>
    <m/>
    <m/>
    <m/>
    <m/>
    <m/>
    <m/>
    <m/>
    <m/>
    <m/>
  </r>
  <r>
    <s v="20212330"/>
    <s v="     "/>
    <n v="44487"/>
    <s v="10/18"/>
    <x v="1"/>
    <n v="0.30833333333333335"/>
    <s v="43"/>
    <n v="4"/>
    <s v="10"/>
    <x v="5"/>
    <n v="44486"/>
    <m/>
    <s v="Pole Top of 35’ class-5 Dead-End Pole Burnt, Primary Crossarm Burnt, and 25KVA OH Transformer Damaged; This information is preliminary; OIS: 1500436; ILIS: 21-0132289; FOID: T005426594; EC: 122219010; PM: 35295795; Pre-Existing EC: 112705936; SAP Eqp ID: 100904064; Division: Mission"/>
    <s v="     "/>
    <s v="FAS"/>
    <m/>
    <s v="Y"/>
    <x v="0"/>
    <m/>
    <s v="21-0132289"/>
    <m/>
    <s v="T005426594"/>
    <n v="122219000"/>
    <m/>
    <s v="     "/>
    <x v="0"/>
    <s v="PG&amp;E"/>
    <m/>
    <s v="Other"/>
    <s v="crossarm"/>
    <s v="D"/>
    <s v="D"/>
    <s v="Structure-PG&amp;E only"/>
    <m/>
    <s v="Contamination"/>
    <s v="36.a. Contamination"/>
    <s v="Equipment - PG&amp;E"/>
    <s v="Contamination"/>
    <s v="Tracking"/>
    <m/>
    <m/>
    <m/>
    <s v="Line to Ground"/>
    <s v="Y"/>
    <s v="Overhead"/>
    <x v="3"/>
    <s v="Crossarm"/>
    <s v="Crossarm, Pole Top, Transformer, "/>
    <s v="100904064"/>
    <s v="     "/>
    <s v="Non-HFTD"/>
    <x v="0"/>
    <m/>
    <m/>
    <n v="37.717399999999998"/>
    <n v="-122.16800000000001"/>
    <s v="Alameda"/>
    <s v="SAN-LEANDRO-1113"/>
    <m/>
    <n v="12000"/>
    <m/>
    <x v="0"/>
    <s v="Unknown"/>
    <s v="Urban"/>
    <s v="Fire-resistive fuel bed"/>
    <m/>
    <s v="No"/>
    <m/>
    <m/>
    <m/>
    <m/>
    <m/>
    <m/>
    <m/>
    <s v="N"/>
    <s v="N"/>
    <m/>
    <m/>
    <s v="     "/>
    <m/>
    <m/>
    <m/>
    <m/>
    <m/>
    <m/>
    <m/>
    <m/>
    <m/>
    <m/>
    <m/>
    <m/>
    <m/>
    <m/>
    <m/>
    <m/>
    <m/>
    <m/>
    <m/>
  </r>
  <r>
    <s v="20212331"/>
    <s v="     "/>
    <n v="44487"/>
    <s v="10/18"/>
    <x v="1"/>
    <n v="0.30833333333333335"/>
    <s v="43"/>
    <n v="4"/>
    <s v="10"/>
    <x v="5"/>
    <n v="44486"/>
    <m/>
    <s v="Primary Crossarm and Pole Top Burnt, possibly due to light rain and tracking; This information is preliminary."/>
    <s v="     "/>
    <s v="FAS"/>
    <m/>
    <s v="Y"/>
    <x v="0"/>
    <m/>
    <s v="21-0132289"/>
    <m/>
    <s v="T005426594"/>
    <n v="122219000"/>
    <m/>
    <s v="     "/>
    <x v="0"/>
    <s v="PG&amp;E"/>
    <m/>
    <s v="Other"/>
    <s v="pole"/>
    <s v="D"/>
    <s v="D"/>
    <s v="Structure-PG&amp;E only"/>
    <m/>
    <s v="Contamination"/>
    <s v="36.a. Contamination"/>
    <s v="Equipment - PG&amp;E"/>
    <s v="Contamination"/>
    <s v="Tracking"/>
    <m/>
    <m/>
    <m/>
    <s v="Line to Ground"/>
    <s v="Y"/>
    <s v="Overhead"/>
    <x v="3"/>
    <s v="Crossarm"/>
    <s v="Crossarm, Pole Top"/>
    <s v="100904070"/>
    <s v="     "/>
    <s v="Non-HFTD"/>
    <x v="0"/>
    <m/>
    <m/>
    <n v="37.719000000000001"/>
    <n v="-122.17100000000001"/>
    <s v="Alameda"/>
    <s v="SAN-LEANDRO-1113"/>
    <m/>
    <n v="12000"/>
    <m/>
    <x v="0"/>
    <s v="Unknown"/>
    <s v="Urban"/>
    <s v="Fire-resistive fuel bed"/>
    <m/>
    <s v="No"/>
    <m/>
    <m/>
    <m/>
    <m/>
    <m/>
    <m/>
    <m/>
    <s v="N"/>
    <s v="N"/>
    <m/>
    <m/>
    <s v="     "/>
    <m/>
    <m/>
    <m/>
    <m/>
    <m/>
    <m/>
    <m/>
    <m/>
    <m/>
    <m/>
    <m/>
    <m/>
    <m/>
    <m/>
    <m/>
    <m/>
    <m/>
    <m/>
    <m/>
  </r>
  <r>
    <s v="20212329"/>
    <s v="     "/>
    <n v="44487"/>
    <s v="10/18"/>
    <x v="1"/>
    <n v="0.30833333333333335"/>
    <s v="43"/>
    <n v="4"/>
    <s v="10"/>
    <x v="5"/>
    <n v="44486"/>
    <m/>
    <s v="Primary and secondary tangent crossarms burnt, guyed tangent pole damaged, and 300' 2 - phases of primary overhead conductor down; This information is preliminary. OIS: 1500436; ILIS: 21-0132289; FOID: T005426594; TMan Lan ID: DMWH; SAP Pole ID: 100904071, Bar Code 110128901; EC A-Tag: 122219000 [Submitted by: JSA5 / PG&amp;E Contracted Compliance Inspector]"/>
    <s v="     "/>
    <s v="FAS"/>
    <m/>
    <s v="Y"/>
    <x v="0"/>
    <m/>
    <s v="21-0132289"/>
    <m/>
    <s v="T005426594"/>
    <n v="122219000"/>
    <m/>
    <s v="     "/>
    <x v="0"/>
    <s v="PG&amp;E"/>
    <m/>
    <s v="Other"/>
    <s v="crossarm"/>
    <s v="D"/>
    <s v="D"/>
    <s v="Structure-PG&amp;E only"/>
    <m/>
    <s v="Contamination"/>
    <s v="36.a. Contamination"/>
    <s v="Equipment - PG&amp;E"/>
    <s v="Contamination"/>
    <s v="Tracking"/>
    <m/>
    <m/>
    <m/>
    <s v="Line to Ground"/>
    <s v="Y"/>
    <s v="Overhead"/>
    <x v="3"/>
    <s v="Crossarm"/>
    <s v="Crossarms, Pole, Conductor, Down Guy"/>
    <s v="100904071"/>
    <s v="     "/>
    <s v="Non-HFTD"/>
    <x v="0"/>
    <m/>
    <m/>
    <n v="37.719000000000001"/>
    <n v="-122.17100000000001"/>
    <s v="Alameda"/>
    <s v="SAN-LEANDRO-1113"/>
    <m/>
    <n v="12000"/>
    <m/>
    <x v="0"/>
    <s v="Unknown"/>
    <s v="Urban"/>
    <s v="Fire-resistive fuel bed"/>
    <m/>
    <s v="No"/>
    <m/>
    <m/>
    <m/>
    <m/>
    <m/>
    <m/>
    <m/>
    <s v="N"/>
    <s v="N"/>
    <m/>
    <m/>
    <s v="     "/>
    <m/>
    <m/>
    <m/>
    <m/>
    <m/>
    <m/>
    <m/>
    <m/>
    <m/>
    <m/>
    <m/>
    <m/>
    <m/>
    <m/>
    <m/>
    <m/>
    <m/>
    <m/>
    <m/>
  </r>
  <r>
    <s v="20211984"/>
    <s v="     "/>
    <n v="44487"/>
    <s v="10/18"/>
    <x v="1"/>
    <n v="0.31597222222222221"/>
    <s v="43"/>
    <n v="4"/>
    <s v="10"/>
    <x v="5"/>
    <n v="44486"/>
    <m/>
    <s v="Pole fire likely due to tracking. The ensuing fire appears to be limited to PG&amp;E assets. This information is preliminary."/>
    <s v="     "/>
    <s v="ILIS/OIS"/>
    <m/>
    <s v="Y"/>
    <x v="0"/>
    <m/>
    <s v="21-0132444"/>
    <m/>
    <s v="T005426621"/>
    <n v="122221000"/>
    <m/>
    <s v="     "/>
    <x v="0"/>
    <s v="PG&amp;E"/>
    <m/>
    <s v="Other"/>
    <s v="crossarm"/>
    <s v="D"/>
    <s v="D"/>
    <s v="Structure-PG&amp;E only"/>
    <s v="Pole and Crossarm burnt"/>
    <s v="Contamination"/>
    <s v="36.a. Contamination"/>
    <s v="Equipment - PG&amp;E"/>
    <s v="Contamination"/>
    <s v="Tracking"/>
    <m/>
    <m/>
    <m/>
    <s v="Line to Ground"/>
    <s v="Y"/>
    <s v="Overhead"/>
    <x v="3"/>
    <s v="Crossarm"/>
    <s v="Crossarm, Pole"/>
    <s v="103495485"/>
    <s v="     "/>
    <s v="Non-HFTD"/>
    <x v="0"/>
    <m/>
    <m/>
    <n v="37.654499999999999"/>
    <n v="-122.10899999999999"/>
    <s v="Alameda"/>
    <s v="MT-EDEN-1102"/>
    <m/>
    <n v="12000"/>
    <m/>
    <x v="0"/>
    <s v="Unknown"/>
    <s v="Urban"/>
    <s v="Fire-resistive fuel bed"/>
    <s v="Cement"/>
    <s v="No"/>
    <m/>
    <m/>
    <m/>
    <m/>
    <m/>
    <m/>
    <m/>
    <s v="N"/>
    <s v="N"/>
    <m/>
    <m/>
    <s v="     "/>
    <m/>
    <m/>
    <m/>
    <m/>
    <m/>
    <m/>
    <m/>
    <m/>
    <m/>
    <m/>
    <m/>
    <m/>
    <m/>
    <m/>
    <m/>
    <m/>
    <m/>
    <m/>
    <m/>
  </r>
  <r>
    <s v="20211982"/>
    <s v="     "/>
    <n v="44487"/>
    <s v="10/18"/>
    <x v="1"/>
    <n v="0.31388888888888888"/>
    <s v="43"/>
    <n v="4"/>
    <s v="10"/>
    <x v="5"/>
    <n v="44486"/>
    <m/>
    <s v="Pole fire, crossarm burnt resulting in a wire down outage. The fire seems to be limited to the pole. This information is preliminary. "/>
    <s v="     "/>
    <s v="ILIS/OIS"/>
    <m/>
    <s v="Y"/>
    <x v="0"/>
    <m/>
    <s v="21-0132638"/>
    <m/>
    <s v="T005426613"/>
    <n v="122220000"/>
    <m/>
    <s v="     "/>
    <x v="0"/>
    <s v="PG&amp;E"/>
    <m/>
    <s v="Other"/>
    <s v="pole"/>
    <s v="D"/>
    <s v="D"/>
    <s v="Structure-PG&amp;E only"/>
    <s v="Burnt Off Crossarm"/>
    <s v="Contamination"/>
    <s v="36.a. Contamination"/>
    <s v="Equipment - PG&amp;E"/>
    <s v="Contamination"/>
    <s v="Tracking"/>
    <m/>
    <m/>
    <m/>
    <s v="Line to Ground"/>
    <s v="Y"/>
    <s v="Overhead"/>
    <x v="3"/>
    <s v="Crossarm"/>
    <s v="Crossarm"/>
    <s v="100932309"/>
    <s v="     "/>
    <s v="Non-HFTD"/>
    <x v="0"/>
    <m/>
    <m/>
    <n v="37.639899999999997"/>
    <n v="-122.09399999999999"/>
    <s v="Alameda"/>
    <s v="MT-EDEN-1103"/>
    <m/>
    <n v="12000"/>
    <m/>
    <x v="0"/>
    <s v="Unknown"/>
    <s v="Urban"/>
    <s v="Grass fuel model"/>
    <s v="Grass"/>
    <s v="No"/>
    <m/>
    <m/>
    <m/>
    <m/>
    <m/>
    <m/>
    <m/>
    <s v="N"/>
    <s v="N"/>
    <m/>
    <m/>
    <s v="     "/>
    <m/>
    <m/>
    <m/>
    <m/>
    <m/>
    <m/>
    <m/>
    <m/>
    <m/>
    <m/>
    <m/>
    <m/>
    <m/>
    <m/>
    <m/>
    <m/>
    <m/>
    <m/>
    <m/>
  </r>
  <r>
    <s v="20211971"/>
    <s v="     "/>
    <n v="44487"/>
    <s v="10/18"/>
    <x v="1"/>
    <n v="0.55694444444444446"/>
    <s v="43"/>
    <n v="4"/>
    <s v="10"/>
    <x v="5"/>
    <n v="44487"/>
    <m/>
    <s v="Pole fire, the fire seems to be limited to the pole. This information is preliminary. "/>
    <s v="     "/>
    <s v="FAS"/>
    <m/>
    <s v="Y"/>
    <x v="0"/>
    <m/>
    <s v="21-0132633"/>
    <m/>
    <s v="T005427390"/>
    <n v="122224000"/>
    <m/>
    <s v="     "/>
    <x v="0"/>
    <s v="PG&amp;E"/>
    <m/>
    <s v="Other"/>
    <s v="pole"/>
    <s v="D"/>
    <s v="D"/>
    <s v="Structure-PG&amp;E only"/>
    <s v="Fire contained to pole only."/>
    <s v="Contamination"/>
    <s v="36.a. Contamination"/>
    <s v="Equipment - PG&amp;E"/>
    <s v="Contamination"/>
    <s v="Tracking"/>
    <m/>
    <m/>
    <m/>
    <s v="Line to Line"/>
    <s v="N"/>
    <s v="Overhead"/>
    <x v="3"/>
    <s v="Pole"/>
    <s v="Pole"/>
    <s v="100162873"/>
    <s v="     "/>
    <s v="Non-HFTD"/>
    <x v="0"/>
    <m/>
    <m/>
    <n v="35.241999999999997"/>
    <n v="-119.303"/>
    <s v="Kern"/>
    <s v="ELK-HILLS-1106"/>
    <m/>
    <n v="12000"/>
    <m/>
    <x v="0"/>
    <s v="Kern County FD"/>
    <s v="Desert Shrub"/>
    <s v="Grass fuel model"/>
    <s v="Weeds"/>
    <s v="No"/>
    <m/>
    <m/>
    <m/>
    <m/>
    <m/>
    <m/>
    <m/>
    <s v="N"/>
    <s v="N"/>
    <m/>
    <m/>
    <s v="     "/>
    <m/>
    <m/>
    <m/>
    <m/>
    <m/>
    <m/>
    <m/>
    <m/>
    <m/>
    <m/>
    <m/>
    <m/>
    <m/>
    <m/>
    <m/>
    <m/>
    <m/>
    <m/>
    <m/>
  </r>
  <r>
    <s v="20211994"/>
    <s v="     "/>
    <n v="44487"/>
    <s v="10/18"/>
    <x v="1"/>
    <n v="0.53055555555555556"/>
    <s v="43"/>
    <n v="4"/>
    <s v="10"/>
    <x v="5"/>
    <n v="44487"/>
    <m/>
    <s v="Pole fire likely due to tracking. The ensuing fire appears to be limited to PG&amp;E assets. This information is preliminary."/>
    <s v="     "/>
    <s v="FAS"/>
    <m/>
    <s v="Y"/>
    <x v="0"/>
    <m/>
    <s v="21-0132439"/>
    <m/>
    <s v="T005427333"/>
    <m/>
    <m/>
    <s v="     "/>
    <x v="0"/>
    <s v="PG&amp;E"/>
    <m/>
    <s v="Other"/>
    <s v="pole"/>
    <s v="D"/>
    <s v="D"/>
    <s v="Structure-PG&amp;E only"/>
    <m/>
    <s v="Contamination"/>
    <s v="36.a. Contamination"/>
    <s v="Equipment - PG&amp;E"/>
    <s v="Contamination"/>
    <s v="Tracking"/>
    <m/>
    <m/>
    <m/>
    <s v="Three Phase Fault"/>
    <s v="N"/>
    <s v="Overhead"/>
    <x v="3"/>
    <s v="Capacitor Bank"/>
    <s v="Pole, Capacitor Bank, Conductor - Primary"/>
    <s v="100213497"/>
    <s v="     "/>
    <s v="Non-HFTD"/>
    <x v="0"/>
    <m/>
    <m/>
    <n v="35.636099999999999"/>
    <n v="-119.208"/>
    <s v="Kern"/>
    <s v="FAMOSO-1101"/>
    <m/>
    <n v="12000"/>
    <m/>
    <x v="0"/>
    <s v="Unknown"/>
    <s v="Agriculture"/>
    <m/>
    <m/>
    <s v="No"/>
    <m/>
    <m/>
    <m/>
    <m/>
    <m/>
    <m/>
    <m/>
    <s v="N"/>
    <s v="N"/>
    <m/>
    <m/>
    <s v="     "/>
    <m/>
    <m/>
    <m/>
    <m/>
    <m/>
    <m/>
    <m/>
    <m/>
    <m/>
    <m/>
    <m/>
    <m/>
    <m/>
    <m/>
    <m/>
    <m/>
    <m/>
    <m/>
    <m/>
  </r>
  <r>
    <s v="20211972"/>
    <s v="     "/>
    <n v="44487"/>
    <s v="10/18"/>
    <x v="1"/>
    <n v="0.58263888888888893"/>
    <s v="43"/>
    <n v="4"/>
    <s v="10"/>
    <x v="5"/>
    <n v="44487"/>
    <m/>
    <s v="Pole fire, part of pole burnt and fell on nearby tree. Crossarm and transformer laying on the orage tree. This information is preliminary. "/>
    <s v="     "/>
    <s v="ILIS/OIS"/>
    <m/>
    <s v="Y"/>
    <x v="0"/>
    <m/>
    <s v="21-0132654"/>
    <m/>
    <s v="T005427428"/>
    <n v="122224000"/>
    <m/>
    <s v="     "/>
    <x v="0"/>
    <s v="PG&amp;E"/>
    <m/>
    <s v="Other"/>
    <s v="pole"/>
    <s v="D"/>
    <m/>
    <s v="Structure-PG&amp;E only"/>
    <s v="Fire contained to pole only."/>
    <s v="Equipment - PG&amp;E"/>
    <s v="36.a. Contamination"/>
    <s v="Equipment - PG&amp;E"/>
    <s v="Contamination"/>
    <s v="Tracking"/>
    <s v="Pole"/>
    <m/>
    <m/>
    <s v="Line to Line"/>
    <s v="N"/>
    <s v="Overhead"/>
    <x v="3"/>
    <s v="Pole"/>
    <s v="Pole, Crossarm, Transformer, Hardware, Cutout, Lightning arrester, conductor"/>
    <s v="100691308"/>
    <s v="     "/>
    <s v="Non-HFTD"/>
    <x v="0"/>
    <m/>
    <m/>
    <n v="36.579599999999999"/>
    <n v="-119.316"/>
    <s v="Fresno"/>
    <s v="REEDLEY-1104"/>
    <m/>
    <n v="12000"/>
    <m/>
    <x v="0"/>
    <s v="Employee"/>
    <s v="Agriculture"/>
    <s v="Brush fuel model"/>
    <s v="Crops"/>
    <s v="No"/>
    <m/>
    <m/>
    <m/>
    <m/>
    <m/>
    <m/>
    <m/>
    <s v="N"/>
    <s v="N"/>
    <m/>
    <m/>
    <s v="     "/>
    <m/>
    <m/>
    <m/>
    <m/>
    <m/>
    <m/>
    <m/>
    <m/>
    <m/>
    <m/>
    <m/>
    <m/>
    <m/>
    <m/>
    <m/>
    <m/>
    <m/>
    <m/>
    <m/>
  </r>
  <r>
    <s v="20211975"/>
    <s v="     "/>
    <n v="44487"/>
    <s v="10/18"/>
    <x v="1"/>
    <n v="0.63263888888888886"/>
    <s v="43"/>
    <n v="4"/>
    <s v="10"/>
    <x v="5"/>
    <n v="44487"/>
    <m/>
    <s v="Pole and transformer CGC: 516013281565 burnt, rain may have caused the ignition. The fire seems to be limited to the pole. This information is preliminary. "/>
    <s v="     "/>
    <s v="FAS"/>
    <m/>
    <s v="Y"/>
    <x v="0"/>
    <m/>
    <s v="21-0132301"/>
    <m/>
    <s v="T005427522"/>
    <m/>
    <m/>
    <s v="     "/>
    <x v="0"/>
    <s v="PG&amp;E"/>
    <m/>
    <s v="Other"/>
    <s v="pole"/>
    <s v="D"/>
    <s v="D"/>
    <s v="Structure-PG&amp;E only"/>
    <s v="Fire limited to pole"/>
    <s v="Equipment - PG&amp;E"/>
    <s v="36.a. Contamination"/>
    <s v="Equipment - PG&amp;E"/>
    <s v="Contamination"/>
    <s v="Tracking"/>
    <s v="Pole"/>
    <m/>
    <m/>
    <s v="Line to Ground"/>
    <s v="N"/>
    <s v="Overhead"/>
    <x v="3"/>
    <s v="Pole"/>
    <s v="Crossarm, Cutout, Tranformer"/>
    <s v="100152931"/>
    <s v="     "/>
    <s v="Non-HFTD"/>
    <x v="0"/>
    <m/>
    <m/>
    <n v="35.734000000000002"/>
    <n v="-119.34399999999999"/>
    <s v="Kern"/>
    <s v="SMYRNA-1106"/>
    <m/>
    <n v="12000"/>
    <m/>
    <x v="0"/>
    <s v="Unknown"/>
    <s v="Agriculture"/>
    <s v="Grass fuel model"/>
    <s v="Grass &amp; Crops"/>
    <s v="No"/>
    <m/>
    <m/>
    <m/>
    <m/>
    <m/>
    <m/>
    <m/>
    <s v="N"/>
    <s v="N"/>
    <m/>
    <m/>
    <s v="     "/>
    <m/>
    <m/>
    <m/>
    <m/>
    <m/>
    <m/>
    <m/>
    <m/>
    <m/>
    <m/>
    <m/>
    <m/>
    <m/>
    <m/>
    <m/>
    <m/>
    <m/>
    <m/>
    <m/>
  </r>
  <r>
    <s v="20211974"/>
    <s v="     "/>
    <n v="44487"/>
    <s v="10/18"/>
    <x v="1"/>
    <n v="0.58680555555555558"/>
    <s v="43"/>
    <n v="4"/>
    <s v="10"/>
    <x v="5"/>
    <n v="44487"/>
    <m/>
    <s v="Pole top and crossarm burnt. The fire seems to be limited to the pole. This information is preliminary. "/>
    <s v="     "/>
    <s v="FAS"/>
    <m/>
    <s v="Y"/>
    <x v="0"/>
    <m/>
    <m/>
    <m/>
    <s v="T005427435"/>
    <n v="122223000"/>
    <m/>
    <s v="     "/>
    <x v="0"/>
    <s v="PG&amp;E"/>
    <m/>
    <s v="Other"/>
    <s v="pole"/>
    <s v="D"/>
    <s v="D"/>
    <s v="Structure-PG&amp;E only"/>
    <s v="Fire contined to pole "/>
    <s v="Equipment - PG&amp;E"/>
    <s v="34.f. Pole damage or failure"/>
    <s v="Equipment - PG&amp;E"/>
    <s v="All types of equipment / facility failure"/>
    <s v="Pole failure"/>
    <s v="Crossarm"/>
    <m/>
    <m/>
    <m/>
    <s v="N"/>
    <s v="Overhead"/>
    <x v="3"/>
    <s v="Crossarm"/>
    <s v="Pole, Crossarm"/>
    <s v="100176056"/>
    <s v="     "/>
    <s v="Non-HFTD"/>
    <x v="0"/>
    <m/>
    <m/>
    <n v="35.052700000000002"/>
    <n v="-118.935"/>
    <s v="Kern"/>
    <s v="TEJON-1105"/>
    <m/>
    <n v="12000"/>
    <m/>
    <x v="0"/>
    <s v="Kern County FD"/>
    <s v="Agriculture"/>
    <s v="Fire-resistive fuel bed"/>
    <s v="Dirt"/>
    <s v="No"/>
    <m/>
    <m/>
    <m/>
    <m/>
    <m/>
    <m/>
    <m/>
    <s v="N"/>
    <s v="N"/>
    <m/>
    <m/>
    <s v="     "/>
    <m/>
    <m/>
    <m/>
    <m/>
    <m/>
    <m/>
    <m/>
    <m/>
    <m/>
    <m/>
    <m/>
    <m/>
    <m/>
    <m/>
    <m/>
    <m/>
    <m/>
    <m/>
    <m/>
  </r>
  <r>
    <s v="20211989"/>
    <s v="     "/>
    <n v="44487"/>
    <s v="10/18"/>
    <x v="1"/>
    <n v="0.37569444444444444"/>
    <s v="43"/>
    <n v="4"/>
    <s v="10"/>
    <x v="5"/>
    <n v="44487"/>
    <m/>
    <s v="Pole fire likely due to tracking. The ensuing fire appears to be limited to PG&amp;E assets. This information is preliminary."/>
    <s v="     "/>
    <s v="ILIS/OIS"/>
    <m/>
    <s v="Y"/>
    <x v="0"/>
    <m/>
    <s v="21-0132454"/>
    <m/>
    <s v="T005426857"/>
    <n v="122221000"/>
    <m/>
    <s v="     "/>
    <x v="0"/>
    <s v="PG&amp;E"/>
    <m/>
    <s v="Other"/>
    <s v="crossarm"/>
    <s v="D"/>
    <s v="D"/>
    <s v="Structure-PG&amp;E only"/>
    <s v="Pole caught fire 3' below top "/>
    <s v="Contamination"/>
    <s v="36.a. Contamination"/>
    <s v="Equipment - PG&amp;E"/>
    <s v="Contamination"/>
    <s v="Tracking"/>
    <m/>
    <m/>
    <m/>
    <s v="Line to Ground"/>
    <s v="Y"/>
    <s v="Overhead"/>
    <x v="3"/>
    <s v="Crossarm"/>
    <s v="Pole, Crossarm "/>
    <s v="100248907"/>
    <s v="     "/>
    <s v="Non-HFTD"/>
    <x v="0"/>
    <m/>
    <m/>
    <n v="35.372399999999999"/>
    <n v="-118.94"/>
    <s v="Kern"/>
    <s v="MAGUNDEN-1105"/>
    <m/>
    <n v="12000"/>
    <m/>
    <x v="0"/>
    <s v="Bakersfield FD"/>
    <s v="Urban"/>
    <s v="Fire-resistive fuel bed"/>
    <s v="Cement/Asphalt"/>
    <s v="No"/>
    <m/>
    <m/>
    <m/>
    <m/>
    <m/>
    <m/>
    <m/>
    <s v="N"/>
    <s v="N"/>
    <m/>
    <m/>
    <s v="     "/>
    <m/>
    <m/>
    <m/>
    <m/>
    <m/>
    <m/>
    <m/>
    <m/>
    <m/>
    <m/>
    <m/>
    <m/>
    <m/>
    <m/>
    <m/>
    <m/>
    <m/>
    <m/>
    <m/>
  </r>
  <r>
    <s v="20211988"/>
    <s v="     "/>
    <n v="44487"/>
    <s v="10/18"/>
    <x v="1"/>
    <n v="0.37430555555555556"/>
    <s v="43"/>
    <n v="4"/>
    <s v="10"/>
    <x v="5"/>
    <n v="44487"/>
    <m/>
    <s v="Pole fire likely due to tracking. The ensuing fire appears to be limited to PG&amp;E assets. This information is preliminary."/>
    <s v="     "/>
    <s v="FAS"/>
    <m/>
    <s v="Y"/>
    <x v="0"/>
    <m/>
    <m/>
    <m/>
    <s v="T005426853"/>
    <n v="122220000"/>
    <m/>
    <s v="     "/>
    <x v="0"/>
    <s v="PG&amp;E"/>
    <m/>
    <s v="Other"/>
    <s v="crossarm"/>
    <s v="D"/>
    <s v="D"/>
    <s v="Structure-PG&amp;E only"/>
    <s v="Fire was contained to pole "/>
    <s v="Contamination"/>
    <s v="36.a. Contamination"/>
    <s v="Equipment - PG&amp;E"/>
    <s v="Contamination"/>
    <s v="Tracking"/>
    <m/>
    <m/>
    <m/>
    <m/>
    <s v="Y"/>
    <s v="Overhead"/>
    <x v="3"/>
    <s v="Crossarm"/>
    <s v="Crossarm"/>
    <s v="100293195"/>
    <s v="     "/>
    <s v="Non-HFTD"/>
    <x v="0"/>
    <m/>
    <m/>
    <n v="37.574100000000001"/>
    <n v="-122.31699999999999"/>
    <s v="San Mateo"/>
    <s v="SAN-MATEO-2101"/>
    <m/>
    <n v="21000"/>
    <m/>
    <x v="0"/>
    <s v="Self Extinguished "/>
    <s v="Urban"/>
    <s v="Fire-resistive fuel bed"/>
    <s v="Cement/Asphalt"/>
    <s v="No"/>
    <m/>
    <m/>
    <m/>
    <m/>
    <m/>
    <m/>
    <m/>
    <s v="N"/>
    <s v="N"/>
    <m/>
    <m/>
    <s v="     "/>
    <m/>
    <m/>
    <m/>
    <m/>
    <m/>
    <m/>
    <m/>
    <m/>
    <m/>
    <m/>
    <m/>
    <m/>
    <m/>
    <m/>
    <m/>
    <m/>
    <m/>
    <m/>
    <m/>
  </r>
  <r>
    <s v="20211991"/>
    <s v="     "/>
    <n v="44487"/>
    <s v="10/18"/>
    <x v="1"/>
    <n v="0.4861111111111111"/>
    <s v="43"/>
    <n v="4"/>
    <s v="10"/>
    <x v="5"/>
    <n v="44487"/>
    <m/>
    <s v="Pole top burnt likely due to tracking. The ensuing fire appears to be limited to PG&amp;E assets. This information is preliminary."/>
    <s v="     "/>
    <s v="ILIS/OIS"/>
    <m/>
    <s v="Y"/>
    <x v="0"/>
    <m/>
    <s v="21-0132506"/>
    <m/>
    <s v="T005427237"/>
    <n v="122221000"/>
    <m/>
    <s v="     "/>
    <x v="0"/>
    <s v="PG&amp;E"/>
    <m/>
    <s v="Other"/>
    <s v="crossarm"/>
    <s v="D"/>
    <s v="D"/>
    <s v="Structure-PG&amp;E only"/>
    <m/>
    <s v="Contamination"/>
    <s v="36.a. Contamination"/>
    <s v="Equipment - PG&amp;E"/>
    <s v="Contamination"/>
    <s v="Tracking"/>
    <m/>
    <m/>
    <m/>
    <s v="Force Out"/>
    <s v="Y"/>
    <s v="Overhead"/>
    <x v="3"/>
    <s v="Crossarm"/>
    <s v="Pole, Crossarm "/>
    <s v="100199831"/>
    <s v="     "/>
    <s v="Non-HFTD"/>
    <x v="0"/>
    <m/>
    <m/>
    <n v="35.392899999999997"/>
    <n v="-119.003"/>
    <s v="Kern"/>
    <s v="BAKERSFIELD-1101"/>
    <m/>
    <n v="12000"/>
    <m/>
    <x v="0"/>
    <s v="Unknown"/>
    <s v="Urban"/>
    <s v="Fire-resistive fuel bed"/>
    <s v="Cement/Asphalt"/>
    <s v="No"/>
    <m/>
    <m/>
    <m/>
    <m/>
    <m/>
    <m/>
    <m/>
    <s v="N"/>
    <s v="N"/>
    <m/>
    <m/>
    <s v="     "/>
    <m/>
    <m/>
    <m/>
    <m/>
    <m/>
    <m/>
    <m/>
    <m/>
    <m/>
    <m/>
    <m/>
    <m/>
    <m/>
    <m/>
    <m/>
    <m/>
    <m/>
    <m/>
    <m/>
  </r>
  <r>
    <s v="20211848"/>
    <s v="     "/>
    <n v="44487"/>
    <s v="10/18"/>
    <x v="1"/>
    <n v="0.51041666666666663"/>
    <s v="43"/>
    <n v="4"/>
    <s v="10"/>
    <x v="5"/>
    <n v="44487"/>
    <m/>
    <s v="Pole fire due to unknown cause. EC tag and FAS tag did not have photos to help determine the cause. The ensuing fire was 3 meters - 0.25 acre in size. This information is preliminary."/>
    <s v="     "/>
    <s v="FAS"/>
    <m/>
    <s v="N"/>
    <x v="0"/>
    <m/>
    <m/>
    <m/>
    <s v="T005427289, T005427306"/>
    <n v="122222000"/>
    <m/>
    <s v="     "/>
    <x v="1"/>
    <s v="PG&amp;E"/>
    <m/>
    <s v="Other"/>
    <s v="pole"/>
    <s v="D"/>
    <s v="D"/>
    <s v="&lt;0.25"/>
    <s v="5 foot radius around pole"/>
    <s v="Contamination"/>
    <s v="36.a. Contamination"/>
    <s v="Equipment - PG&amp;E"/>
    <s v="Contamination"/>
    <s v="Tracking"/>
    <m/>
    <m/>
    <m/>
    <m/>
    <s v="N"/>
    <s v="Overhead"/>
    <x v="3"/>
    <s v="Pole"/>
    <s v="Pole "/>
    <s v="101668100"/>
    <s v="     "/>
    <s v="Non-HFTD"/>
    <x v="0"/>
    <m/>
    <m/>
    <n v="38.085500000000003"/>
    <n v="-121.905"/>
    <s v="Solano"/>
    <s v="CORDELIA-1104"/>
    <m/>
    <n v="12000"/>
    <m/>
    <x v="0"/>
    <s v="Suisun FD"/>
    <s v="Water"/>
    <s v="Grass Fuel Model "/>
    <s v="Weeds"/>
    <s v="No"/>
    <m/>
    <m/>
    <m/>
    <m/>
    <m/>
    <m/>
    <m/>
    <s v="N"/>
    <s v="N"/>
    <m/>
    <m/>
    <s v="     "/>
    <m/>
    <m/>
    <m/>
    <m/>
    <m/>
    <m/>
    <m/>
    <m/>
    <m/>
    <m/>
    <m/>
    <m/>
    <m/>
    <m/>
    <m/>
    <m/>
    <m/>
    <m/>
    <m/>
  </r>
  <r>
    <s v="20211993"/>
    <s v="     "/>
    <n v="44487"/>
    <s v="10/18"/>
    <x v="1"/>
    <n v="0.50347222222222221"/>
    <s v="43"/>
    <n v="4"/>
    <s v="10"/>
    <x v="5"/>
    <m/>
    <m/>
    <s v="Pole fire, potential cause could be due to tracking. The ensuing fire appears to be less than 3 meters. This information is preliminary."/>
    <s v="     "/>
    <s v="FAS"/>
    <m/>
    <s v="Y"/>
    <x v="0"/>
    <m/>
    <m/>
    <m/>
    <s v="T005427276"/>
    <n v="122223000"/>
    <m/>
    <s v="     "/>
    <x v="1"/>
    <s v="PG&amp;E"/>
    <m/>
    <s v="Other"/>
    <s v="pole"/>
    <s v="D"/>
    <s v="D"/>
    <s v="&lt;3 meters of linear travel"/>
    <s v="pole top and base"/>
    <s v="Contamination"/>
    <s v="36.a. Contamination"/>
    <s v="Equipment - PG&amp;E"/>
    <s v="Contamination"/>
    <s v="Tracking"/>
    <m/>
    <m/>
    <m/>
    <m/>
    <s v="N"/>
    <s v="Overhead"/>
    <x v="3"/>
    <s v="Pole"/>
    <s v="Pole, crossarm, wire "/>
    <m/>
    <s v="     "/>
    <s v="Non-HFTD"/>
    <x v="0"/>
    <m/>
    <m/>
    <n v="38.122399999999999"/>
    <n v="-121.932"/>
    <s v="Solano"/>
    <s v="CORDELIA-1104"/>
    <m/>
    <n v="12000"/>
    <m/>
    <x v="0"/>
    <s v="Solano County Fire Department "/>
    <s v="Wetland"/>
    <s v="Grass fuel model"/>
    <m/>
    <s v="No"/>
    <m/>
    <m/>
    <m/>
    <m/>
    <m/>
    <m/>
    <m/>
    <s v="N"/>
    <s v="N"/>
    <m/>
    <m/>
    <s v="     "/>
    <m/>
    <m/>
    <m/>
    <m/>
    <m/>
    <m/>
    <m/>
    <m/>
    <m/>
    <m/>
    <m/>
    <m/>
    <m/>
    <m/>
    <m/>
    <m/>
    <m/>
    <m/>
    <m/>
  </r>
  <r>
    <s v="20211838"/>
    <s v="     "/>
    <n v="44487"/>
    <s v="10/18"/>
    <x v="1"/>
    <n v="0.30833333333333335"/>
    <s v="43"/>
    <n v="4"/>
    <s v="10"/>
    <x v="5"/>
    <n v="44487"/>
    <m/>
    <s v="Pole fire, cause of the failure is likely related to tracking. The ensuing fire was limited to PG&amp;E assets. This information is preliminary."/>
    <s v="     "/>
    <s v="FAS"/>
    <m/>
    <s v="N"/>
    <x v="0"/>
    <m/>
    <s v="21-0132335"/>
    <m/>
    <s v="T005426593"/>
    <n v="122220000"/>
    <m/>
    <s v="     "/>
    <x v="0"/>
    <s v="PG&amp;E"/>
    <m/>
    <s v="Other"/>
    <s v="pole"/>
    <s v="D"/>
    <s v="D"/>
    <s v="Structure-PG&amp;E only"/>
    <m/>
    <s v="Contamination"/>
    <s v="36.a. Contamination"/>
    <s v="Equipment - PG&amp;E"/>
    <s v="Contamination"/>
    <s v="Tracking"/>
    <m/>
    <m/>
    <m/>
    <s v="Line to Ground"/>
    <s v="Y"/>
    <s v="Overhead"/>
    <x v="3"/>
    <s v="Pole"/>
    <s v="Pole, Crossarm"/>
    <s v="101902829"/>
    <s v="     "/>
    <s v="Non-HFTD"/>
    <x v="0"/>
    <m/>
    <m/>
    <n v="34.8705"/>
    <n v="-120.44499999999999"/>
    <s v="Santa Barbara"/>
    <s v="DIVIDE-1102"/>
    <m/>
    <n v="12000"/>
    <m/>
    <x v="0"/>
    <s v="Self Extinguished"/>
    <s v="Urban"/>
    <s v="Grass fuel model"/>
    <s v="Grass/Brush"/>
    <s v="No"/>
    <m/>
    <m/>
    <m/>
    <m/>
    <m/>
    <m/>
    <m/>
    <s v="N"/>
    <s v="N"/>
    <m/>
    <m/>
    <s v="     "/>
    <m/>
    <m/>
    <m/>
    <m/>
    <m/>
    <m/>
    <m/>
    <m/>
    <m/>
    <m/>
    <m/>
    <m/>
    <m/>
    <m/>
    <m/>
    <m/>
    <m/>
    <m/>
    <m/>
  </r>
  <r>
    <s v="20211836"/>
    <s v="     "/>
    <n v="44487"/>
    <s v="10/18"/>
    <x v="1"/>
    <n v="0.22083333333333333"/>
    <s v="43"/>
    <n v="4"/>
    <s v="10"/>
    <x v="5"/>
    <n v="44487"/>
    <m/>
    <s v="Pole fire likely related to tracking. The ensuing fire was limited to PG&amp;E assets. This information is preliminary."/>
    <s v="     "/>
    <s v="FAS"/>
    <m/>
    <s v="N"/>
    <x v="0"/>
    <m/>
    <s v="21-0132315"/>
    <m/>
    <s v="T005426425"/>
    <n v="122219000"/>
    <m/>
    <s v="     "/>
    <x v="0"/>
    <s v="PG&amp;E"/>
    <m/>
    <s v="Other"/>
    <s v="pole"/>
    <s v="D"/>
    <s v="D"/>
    <s v="Structure-PG&amp;E only"/>
    <m/>
    <s v="Contamination"/>
    <s v="36.a. Contamination"/>
    <s v="Equipment - PG&amp;E"/>
    <s v="Contamination"/>
    <s v="Tracking"/>
    <m/>
    <m/>
    <m/>
    <s v="Force Out"/>
    <s v="N"/>
    <s v="Overhead"/>
    <x v="3"/>
    <s v="Pole"/>
    <s v="Pole, Crossarm, Insulator"/>
    <s v="100687582"/>
    <s v="     "/>
    <s v="Non-HFTD"/>
    <x v="0"/>
    <m/>
    <m/>
    <n v="36.189100000000003"/>
    <n v="-119.86499999999999"/>
    <s v="Kings"/>
    <s v="JACOBS-CORNER-1101"/>
    <m/>
    <n v="12000"/>
    <m/>
    <x v="0"/>
    <s v="Self Extinguished"/>
    <s v="Agriculture"/>
    <m/>
    <m/>
    <s v="No"/>
    <m/>
    <m/>
    <m/>
    <m/>
    <m/>
    <m/>
    <m/>
    <s v="N"/>
    <s v="N"/>
    <m/>
    <m/>
    <s v="     "/>
    <m/>
    <m/>
    <m/>
    <m/>
    <m/>
    <m/>
    <m/>
    <m/>
    <m/>
    <m/>
    <m/>
    <m/>
    <m/>
    <m/>
    <m/>
    <m/>
    <m/>
    <m/>
    <m/>
  </r>
  <r>
    <s v="20211835"/>
    <s v="     "/>
    <n v="44487"/>
    <s v="10/18"/>
    <x v="1"/>
    <n v="0.17847222222222223"/>
    <s v="43"/>
    <n v="4"/>
    <s v="10"/>
    <x v="5"/>
    <n v="44487"/>
    <m/>
    <s v="Pole top caught fire, likely due to tracking. The ensuing fire was limited to PG&amp;E assets. This information is preliminary."/>
    <s v="     "/>
    <s v="FAS"/>
    <m/>
    <s v="N"/>
    <x v="0"/>
    <m/>
    <s v="21-0132308"/>
    <m/>
    <s v="T005426411"/>
    <n v="122219000"/>
    <m/>
    <s v="     "/>
    <x v="0"/>
    <s v="PG&amp;E"/>
    <m/>
    <s v="Other"/>
    <s v="pole"/>
    <s v="D"/>
    <s v="D"/>
    <s v="Structure-PG&amp;E only"/>
    <m/>
    <s v="Contamination"/>
    <s v="36.a. Contamination"/>
    <s v="Equipment - PG&amp;E"/>
    <s v="Contamination"/>
    <s v="Tracking"/>
    <m/>
    <m/>
    <m/>
    <s v="Three Phase Fault"/>
    <s v="N"/>
    <s v="Overhead"/>
    <x v="3"/>
    <s v="Pole"/>
    <s v="Pole, Crossarm, Insulator"/>
    <s v="100779593"/>
    <s v="     "/>
    <s v="Non-HFTD"/>
    <x v="0"/>
    <m/>
    <m/>
    <n v="36.497500000000002"/>
    <n v="-119.282"/>
    <s v="Tulare"/>
    <s v="STONE-CORRAL-1108"/>
    <m/>
    <n v="12000"/>
    <m/>
    <x v="0"/>
    <s v="Self Extinguished"/>
    <s v="Agriculture"/>
    <m/>
    <m/>
    <s v="No"/>
    <m/>
    <m/>
    <m/>
    <m/>
    <m/>
    <m/>
    <m/>
    <s v="N"/>
    <s v="N"/>
    <m/>
    <m/>
    <s v="     "/>
    <m/>
    <m/>
    <m/>
    <m/>
    <m/>
    <m/>
    <m/>
    <m/>
    <m/>
    <m/>
    <m/>
    <m/>
    <m/>
    <m/>
    <m/>
    <m/>
    <m/>
    <m/>
    <m/>
  </r>
  <r>
    <s v="20211977"/>
    <s v="     "/>
    <n v="44487"/>
    <s v="10/18"/>
    <x v="1"/>
    <n v="0.22361111111111112"/>
    <s v="43"/>
    <n v="4"/>
    <s v="10"/>
    <x v="5"/>
    <n v="44487"/>
    <m/>
    <s v="Pole fire, crew to replaced two burnt crossarm and pole will be replaced at a later date. The fire seems to be limited to the pole. This information is preliminary. "/>
    <s v="     "/>
    <s v="FAS"/>
    <m/>
    <s v="Y"/>
    <x v="0"/>
    <m/>
    <s v="21-0132382"/>
    <m/>
    <s v="T005426427"/>
    <n v="122220000"/>
    <m/>
    <s v="     "/>
    <x v="0"/>
    <s v="PG&amp;E"/>
    <m/>
    <s v="Other"/>
    <s v="pole"/>
    <s v="D"/>
    <s v="D"/>
    <s v="Structure-PG&amp;E only"/>
    <s v="Fire contained to pole"/>
    <s v="Contact - Animal - Nest"/>
    <s v="33.e. Other contact from object"/>
    <s v="Contact - Nest"/>
    <s v="Contact from object"/>
    <s v="Nest Contact"/>
    <m/>
    <s v="Nest Contact"/>
    <s v="Crossarm"/>
    <s v="Line to Line"/>
    <s v="N"/>
    <s v="Overhead"/>
    <x v="3"/>
    <s v="Crossarm"/>
    <s v="Crossarm"/>
    <s v="100234530"/>
    <s v="     "/>
    <s v="Non-HFTD"/>
    <x v="0"/>
    <m/>
    <m/>
    <n v="35.3005"/>
    <n v="-120.009"/>
    <s v="San Luis Obispo"/>
    <s v="CARRIZO-PLAINS-1101"/>
    <m/>
    <n v="12000"/>
    <m/>
    <x v="0"/>
    <s v="Self Extinguished"/>
    <s v="Herbaceous"/>
    <s v="Fire-resistive fuel bed"/>
    <s v="Dirt"/>
    <s v="No"/>
    <m/>
    <m/>
    <m/>
    <m/>
    <m/>
    <m/>
    <m/>
    <s v="N"/>
    <s v="N"/>
    <m/>
    <m/>
    <s v="     "/>
    <m/>
    <m/>
    <m/>
    <m/>
    <m/>
    <m/>
    <m/>
    <m/>
    <m/>
    <m/>
    <m/>
    <m/>
    <m/>
    <m/>
    <m/>
    <m/>
    <m/>
    <m/>
    <m/>
  </r>
  <r>
    <s v="20211844"/>
    <s v="     "/>
    <n v="44487"/>
    <s v="10/18"/>
    <x v="1"/>
    <n v="0.26111111111111113"/>
    <s v="43"/>
    <n v="4"/>
    <s v="10"/>
    <x v="5"/>
    <n v="44487"/>
    <m/>
    <s v="Pole fire, likely due to tracking. Photos appear to show pole burnt just above transformer and fell to ground. The ensuing fire was limited to PG&amp;E assets. This information is preliminary."/>
    <s v="     "/>
    <s v="FAS"/>
    <m/>
    <s v="N"/>
    <x v="0"/>
    <m/>
    <s v="21-0132313"/>
    <m/>
    <s v="T005426460, T005426458"/>
    <m/>
    <m/>
    <s v="     "/>
    <x v="0"/>
    <s v="PG&amp;E"/>
    <m/>
    <s v="Other"/>
    <s v="pole"/>
    <s v="D"/>
    <s v="D"/>
    <s v="Structure-PG&amp;E only"/>
    <s v="Pole Top Burnt "/>
    <s v="Contact - Animal - Nest"/>
    <s v="33.e. Other contact from object"/>
    <s v="Contact - Nest"/>
    <s v="Contact from object"/>
    <s v="Contact from Object - Other"/>
    <m/>
    <s v="Contact from Object - Other"/>
    <s v="Pole"/>
    <s v="Line to Ground"/>
    <s v="N"/>
    <s v="Overhead"/>
    <x v="3"/>
    <s v="Pole"/>
    <s v="Pole, Regualtor "/>
    <s v="100115108"/>
    <s v="     "/>
    <s v="Non-HFTD"/>
    <x v="0"/>
    <m/>
    <m/>
    <n v="35.481499999999997"/>
    <n v="-119.083"/>
    <s v="Kern"/>
    <s v="LERDO-1112"/>
    <m/>
    <n v="12000"/>
    <m/>
    <x v="0"/>
    <s v="Kern County FD "/>
    <s v="Herbaceous"/>
    <s v="Fire-resistive fuel bed"/>
    <s v="Dirt"/>
    <s v="No"/>
    <m/>
    <m/>
    <m/>
    <m/>
    <m/>
    <m/>
    <m/>
    <s v="N"/>
    <s v="N"/>
    <m/>
    <m/>
    <s v="     "/>
    <m/>
    <m/>
    <m/>
    <m/>
    <m/>
    <m/>
    <m/>
    <m/>
    <m/>
    <m/>
    <m/>
    <m/>
    <m/>
    <m/>
    <m/>
    <m/>
    <m/>
    <m/>
    <m/>
  </r>
  <r>
    <s v="20211969"/>
    <s v="     "/>
    <n v="44487"/>
    <s v="10/18"/>
    <x v="1"/>
    <n v="3.9583333333333331E-2"/>
    <s v="43"/>
    <n v="4"/>
    <s v="10"/>
    <x v="5"/>
    <n v="44487"/>
    <m/>
    <s v="1 of 3 cutouts broke and fell on transformer, causing a pole fire. The ensuing fire was limited to PG&amp;E assets only. This information is preliminary."/>
    <s v="     "/>
    <s v="FAS"/>
    <m/>
    <s v="Y"/>
    <x v="0"/>
    <m/>
    <m/>
    <m/>
    <s v="T005426334"/>
    <n v="122219000"/>
    <m/>
    <s v="     "/>
    <x v="0"/>
    <s v="PG&amp;E"/>
    <m/>
    <s v="Other"/>
    <s v="pole"/>
    <s v="D"/>
    <s v="D"/>
    <s v="Structure-PG&amp;E only"/>
    <m/>
    <s v="Equipment - PG&amp;E"/>
    <s v="34.c. Fuse damage or failure"/>
    <s v="Equipment - PG&amp;E"/>
    <s v="All types of equipment / facility failure"/>
    <s v="Fuse failure - all"/>
    <s v="Fuse"/>
    <m/>
    <m/>
    <m/>
    <s v="Y"/>
    <s v="Overhead"/>
    <x v="3"/>
    <s v="Fuse"/>
    <s v="Cutout"/>
    <s v="101751929"/>
    <s v="     "/>
    <s v="Non-HFTD"/>
    <x v="0"/>
    <m/>
    <m/>
    <n v="36.857300000000002"/>
    <n v="-121.417"/>
    <s v="San Benito"/>
    <s v="HOLLISTER-2101"/>
    <m/>
    <n v="21000"/>
    <m/>
    <x v="0"/>
    <s v="Unknown"/>
    <s v="Herbaceous"/>
    <s v="Grass fuel model"/>
    <s v="Weeds"/>
    <s v="No"/>
    <m/>
    <m/>
    <m/>
    <m/>
    <m/>
    <m/>
    <m/>
    <s v="N"/>
    <s v="N"/>
    <m/>
    <m/>
    <s v="     "/>
    <m/>
    <m/>
    <m/>
    <m/>
    <m/>
    <m/>
    <m/>
    <m/>
    <m/>
    <m/>
    <m/>
    <m/>
    <m/>
    <m/>
    <m/>
    <m/>
    <m/>
    <m/>
    <m/>
  </r>
  <r>
    <s v="20211968"/>
    <s v="     "/>
    <n v="44487"/>
    <s v="10/18"/>
    <x v="1"/>
    <n v="2.4305555555555556E-2"/>
    <s v="43"/>
    <n v="4"/>
    <s v="10"/>
    <x v="5"/>
    <n v="44487"/>
    <m/>
    <s v="Pole top fire resulted in crossarm falling onto conductor. ILIS reports the cause to be an environmental/external forest/grass fire but not sure if this is actually due to tracking. It is unknown what the fire size is. This information is preliminary."/>
    <s v="     "/>
    <s v="FAS"/>
    <m/>
    <s v="Y"/>
    <x v="0"/>
    <m/>
    <s v="21-0132259"/>
    <m/>
    <s v="T005426309, T005426318, T005426330"/>
    <n v="122223000"/>
    <m/>
    <s v="     "/>
    <x v="0"/>
    <s v="PG&amp;E"/>
    <m/>
    <s v="Other"/>
    <s v="pole"/>
    <s v="D"/>
    <s v="D"/>
    <s v="Structure-PG&amp;E only"/>
    <m/>
    <s v="Contamination"/>
    <s v="36.a. Contamination"/>
    <s v="Equipment - PG&amp;E"/>
    <s v="Contamination"/>
    <s v="Tracking"/>
    <m/>
    <m/>
    <m/>
    <s v="Line to Ground"/>
    <s v="Y"/>
    <s v="Overhead"/>
    <x v="3"/>
    <s v="Pole"/>
    <s v="pole, crossarm"/>
    <s v="101356914"/>
    <s v="     "/>
    <s v="Non-HFTD"/>
    <x v="0"/>
    <m/>
    <m/>
    <n v="37.773200000000003"/>
    <n v="-122.211"/>
    <s v="Alameda"/>
    <s v="OAKLAND-J-1116"/>
    <m/>
    <n v="12000"/>
    <m/>
    <x v="0"/>
    <s v="Oakland FD"/>
    <s v="Urban"/>
    <s v="Brush fuel model"/>
    <s v="Trees &amp; Cement"/>
    <s v="No"/>
    <m/>
    <m/>
    <m/>
    <m/>
    <m/>
    <m/>
    <m/>
    <s v="N"/>
    <s v="N"/>
    <m/>
    <m/>
    <s v="     "/>
    <m/>
    <m/>
    <m/>
    <m/>
    <m/>
    <m/>
    <m/>
    <m/>
    <m/>
    <m/>
    <m/>
    <m/>
    <m/>
    <m/>
    <m/>
    <m/>
    <m/>
    <m/>
    <m/>
  </r>
  <r>
    <s v="20211970"/>
    <s v="     "/>
    <n v="44487"/>
    <s v="10/18"/>
    <x v="1"/>
    <n v="4.8611111111111112E-2"/>
    <s v="43"/>
    <n v="4"/>
    <s v="10"/>
    <x v="5"/>
    <n v="44486"/>
    <m/>
    <s v="Pole fire, transformer leaked oil. The fire seems to be limited to the pole. This information is preliminary. "/>
    <s v="     "/>
    <s v="ILIS/OIS"/>
    <m/>
    <s v="Y"/>
    <x v="0"/>
    <m/>
    <s v="21-0132361"/>
    <m/>
    <s v="T005426346"/>
    <n v="122219000"/>
    <m/>
    <s v="     "/>
    <x v="0"/>
    <s v="PG&amp;E"/>
    <m/>
    <s v="Other"/>
    <s v="pole"/>
    <s v="D"/>
    <s v="D"/>
    <s v="Structure-PG&amp;E only"/>
    <m/>
    <s v="Equipment - PG&amp;E"/>
    <s v="34.n. Transformer damage or failure"/>
    <s v="Equipment - PG&amp;E"/>
    <s v="All types of equipment / facility failure"/>
    <s v="Transformer failure"/>
    <s v="Transformer"/>
    <m/>
    <m/>
    <s v="Multi-Fault"/>
    <s v="Y"/>
    <s v="Overhead"/>
    <x v="3"/>
    <s v="Transformer"/>
    <s v="Pole, crossarm, conductor, transformer"/>
    <s v="100906619"/>
    <s v="     "/>
    <s v="Non-HFTD"/>
    <x v="0"/>
    <m/>
    <m/>
    <n v="37.719799999999999"/>
    <n v="-121.664"/>
    <s v="Alameda"/>
    <s v="VASCO-1103"/>
    <m/>
    <n v="12000"/>
    <m/>
    <x v="0"/>
    <s v="Unknown"/>
    <s v="Herbaceous"/>
    <s v="Grass fuel model"/>
    <s v="Weeds"/>
    <s v="No"/>
    <m/>
    <m/>
    <m/>
    <m/>
    <m/>
    <m/>
    <m/>
    <s v="N"/>
    <s v="N"/>
    <m/>
    <m/>
    <s v="     "/>
    <m/>
    <m/>
    <m/>
    <m/>
    <m/>
    <m/>
    <m/>
    <m/>
    <m/>
    <m/>
    <m/>
    <m/>
    <m/>
    <m/>
    <m/>
    <m/>
    <m/>
    <m/>
    <m/>
  </r>
  <r>
    <s v="20211976"/>
    <s v="     "/>
    <n v="44487"/>
    <s v="10/18"/>
    <x v="1"/>
    <n v="0.17291666666666666"/>
    <s v="43"/>
    <n v="4"/>
    <s v="10"/>
    <x v="5"/>
    <n v="44487"/>
    <m/>
    <s v="Pole fire, crew to replace line and buck crossarms. The fire seems to be limited to the pole. This information is preliminary. "/>
    <s v="     "/>
    <s v="ILIS/OIS"/>
    <m/>
    <s v="Y"/>
    <x v="0"/>
    <m/>
    <s v="21-0132298"/>
    <m/>
    <s v="T005426407"/>
    <n v="122219000"/>
    <m/>
    <s v="     "/>
    <x v="0"/>
    <s v="PG&amp;E"/>
    <m/>
    <s v="Other"/>
    <s v="pole"/>
    <s v="D"/>
    <s v="D"/>
    <s v="Structure-PG&amp;E only"/>
    <s v="Fire limited to pole"/>
    <s v="Equipment - PG&amp;E"/>
    <s v="34.f. Pole damage or failure"/>
    <s v="Equipment - PG&amp;E"/>
    <s v="All types of equipment / facility failure"/>
    <s v="Pole failure"/>
    <s v="Crossarm"/>
    <m/>
    <m/>
    <s v="Line to Line"/>
    <s v="Y"/>
    <s v="Overhead"/>
    <x v="3"/>
    <s v="Crossarm"/>
    <s v="Crossarm, Jumper, Conductor"/>
    <s v="100281759"/>
    <s v="     "/>
    <s v="Non-HFTD"/>
    <x v="0"/>
    <m/>
    <m/>
    <n v="37.508099999999999"/>
    <n v="-122.279"/>
    <s v="San Mateo"/>
    <s v="BELMONT-1103"/>
    <m/>
    <n v="12000"/>
    <m/>
    <x v="0"/>
    <s v="Unknown"/>
    <s v="Urban"/>
    <s v="Grass fuel model"/>
    <s v="Dry grass &amp; a tree"/>
    <s v="No"/>
    <m/>
    <m/>
    <m/>
    <m/>
    <m/>
    <m/>
    <m/>
    <s v="N"/>
    <s v="N"/>
    <m/>
    <m/>
    <s v="     "/>
    <m/>
    <m/>
    <m/>
    <m/>
    <m/>
    <m/>
    <m/>
    <m/>
    <m/>
    <m/>
    <m/>
    <m/>
    <m/>
    <m/>
    <m/>
    <m/>
    <m/>
    <m/>
    <m/>
  </r>
  <r>
    <s v="20211973"/>
    <s v="     "/>
    <n v="44487"/>
    <s v="10/18"/>
    <x v="1"/>
    <n v="8.2638888888888887E-2"/>
    <s v="43"/>
    <n v="4"/>
    <s v="10"/>
    <x v="5"/>
    <n v="44487"/>
    <m/>
    <s v="Flashed potheads (insulator), arrestors and animal guard. The fire seems to be limited to the pole. This information is preliminary. "/>
    <s v="     "/>
    <s v="FAS"/>
    <m/>
    <s v="Y"/>
    <x v="0"/>
    <m/>
    <m/>
    <m/>
    <s v="T005426371"/>
    <n v="122219000"/>
    <m/>
    <s v="     "/>
    <x v="0"/>
    <s v="PG&amp;E"/>
    <m/>
    <s v="Other"/>
    <s v="pole"/>
    <s v="D"/>
    <s v="D"/>
    <s v="Structure-PG&amp;E only"/>
    <s v="Fire contained to pole only."/>
    <s v="Equipment - PG&amp;E"/>
    <s v="34.g. Insulator and brushing damage or failure"/>
    <s v="Equipment - PG&amp;E"/>
    <s v="All types of equipment / facility failure"/>
    <s v="Insulator failure"/>
    <s v="Insulator"/>
    <m/>
    <m/>
    <m/>
    <s v="Y"/>
    <s v="Overhead"/>
    <x v="3"/>
    <s v="Insulator"/>
    <s v="Insulator"/>
    <s v="101572164"/>
    <s v="     "/>
    <s v="Non-HFTD"/>
    <x v="0"/>
    <m/>
    <m/>
    <n v="38.3491"/>
    <n v="-121.998"/>
    <s v="Solano"/>
    <s v="VACAVILLE-1103"/>
    <m/>
    <n v="12000"/>
    <m/>
    <x v="0"/>
    <s v="Unknown"/>
    <s v="Urban"/>
    <s v="Brush fuel model"/>
    <s v="Brush"/>
    <s v="No"/>
    <m/>
    <m/>
    <m/>
    <m/>
    <m/>
    <m/>
    <m/>
    <s v="N"/>
    <s v="N"/>
    <m/>
    <m/>
    <s v="     "/>
    <m/>
    <m/>
    <m/>
    <m/>
    <m/>
    <m/>
    <m/>
    <m/>
    <m/>
    <m/>
    <m/>
    <m/>
    <m/>
    <m/>
    <m/>
    <m/>
    <m/>
    <m/>
    <m/>
  </r>
  <r>
    <s v="20211841"/>
    <s v="     "/>
    <n v="44487"/>
    <s v="10/18"/>
    <x v="1"/>
    <n v="0.30138888888888887"/>
    <s v="43"/>
    <n v="4"/>
    <s v="10"/>
    <x v="5"/>
    <n v="44487"/>
    <m/>
    <s v="Pole fire likely related to tracking. The ensuing fire was limited to PG&amp;E assets. This information is preliminary."/>
    <s v="     "/>
    <s v="FAS"/>
    <m/>
    <s v="N"/>
    <x v="0"/>
    <m/>
    <s v="21-0132379"/>
    <m/>
    <s v="T005426573"/>
    <n v="122221000"/>
    <m/>
    <s v="     "/>
    <x v="0"/>
    <s v="PG&amp;E"/>
    <m/>
    <s v="Other"/>
    <s v="pole"/>
    <s v="D"/>
    <s v="D"/>
    <s v="Structure-PG&amp;E only"/>
    <s v="Pole Fire "/>
    <s v="Contamination"/>
    <s v="36.a. Contamination"/>
    <s v="Equipment - PG&amp;E"/>
    <s v="Contamination"/>
    <s v="Tracking"/>
    <m/>
    <m/>
    <m/>
    <s v="Three Phase Fault"/>
    <s v="N"/>
    <s v="Overhead"/>
    <x v="3"/>
    <s v="Pole"/>
    <s v="Pole, Crossarm, Insulators, Transformer"/>
    <s v="100775759"/>
    <s v="     "/>
    <s v="Non-HFTD"/>
    <x v="0"/>
    <m/>
    <m/>
    <n v="36.508299999999998"/>
    <n v="-119.26300000000001"/>
    <s v="Tulare"/>
    <s v="OROSI-1101"/>
    <m/>
    <n v="12000"/>
    <m/>
    <x v="0"/>
    <s v="Self Extinguished"/>
    <s v="Agriculture"/>
    <s v="Grass fuel model"/>
    <s v="Grass/Weeds"/>
    <s v="No"/>
    <m/>
    <m/>
    <m/>
    <m/>
    <m/>
    <m/>
    <m/>
    <s v="N"/>
    <s v="N"/>
    <m/>
    <m/>
    <s v="     "/>
    <m/>
    <m/>
    <m/>
    <m/>
    <m/>
    <m/>
    <m/>
    <m/>
    <m/>
    <m/>
    <m/>
    <m/>
    <m/>
    <m/>
    <m/>
    <m/>
    <m/>
    <m/>
    <m/>
  </r>
  <r>
    <s v="20211981"/>
    <s v="     "/>
    <n v="44487"/>
    <s v="10/18"/>
    <x v="1"/>
    <n v="0.29930555555555555"/>
    <s v="43"/>
    <n v="4"/>
    <s v="10"/>
    <x v="5"/>
    <n v="44487"/>
    <m/>
    <s v="Pole fire, crossarm burnt and broke in half. The fire seems to be limited to the pole. This information is preliminary. "/>
    <s v="     "/>
    <s v="FAS"/>
    <m/>
    <s v="Y"/>
    <x v="0"/>
    <m/>
    <s v="21-0132341"/>
    <m/>
    <s v="T005426559, T005426560, T005426562"/>
    <n v="122220000"/>
    <m/>
    <s v="     "/>
    <x v="0"/>
    <s v="PG&amp;E"/>
    <m/>
    <s v="Other"/>
    <s v="crossarm"/>
    <s v="D"/>
    <s v="D"/>
    <s v="Structure-PG&amp;E only"/>
    <m/>
    <s v="Contamination"/>
    <s v="36.a. Contamination"/>
    <s v="Equipment - PG&amp;E"/>
    <s v="Contamination"/>
    <s v="Tracking"/>
    <m/>
    <m/>
    <m/>
    <s v="Force Out"/>
    <s v="Y"/>
    <s v="Overhead"/>
    <x v="3"/>
    <s v="Crossarm"/>
    <s v="Crossarm"/>
    <s v="100138440"/>
    <s v="     "/>
    <s v="Non-HFTD"/>
    <x v="0"/>
    <m/>
    <m/>
    <n v="35.365400000000001"/>
    <n v="-118.92100000000001"/>
    <s v="Kern"/>
    <s v="MAGUNDEN-1104"/>
    <m/>
    <n v="12000"/>
    <m/>
    <x v="0"/>
    <s v="Unknown"/>
    <s v="Urban"/>
    <s v="Fire-resistive fuel bed"/>
    <m/>
    <s v="No"/>
    <m/>
    <m/>
    <m/>
    <m/>
    <m/>
    <m/>
    <m/>
    <s v="N"/>
    <s v="N"/>
    <m/>
    <m/>
    <s v="     "/>
    <m/>
    <m/>
    <m/>
    <m/>
    <m/>
    <m/>
    <m/>
    <m/>
    <m/>
    <m/>
    <m/>
    <m/>
    <m/>
    <m/>
    <m/>
    <m/>
    <m/>
    <m/>
    <m/>
  </r>
  <r>
    <s v="20212258"/>
    <s v="     "/>
    <n v="44487"/>
    <s v="10/18"/>
    <x v="1"/>
    <n v="0.30138888888888887"/>
    <s v="43"/>
    <n v="4"/>
    <s v="10"/>
    <x v="5"/>
    <n v="44487"/>
    <m/>
    <s v="Pole fire, limited to PG&amp;E assets. The cause of the ignitions looks to be tracking related. This is not a duplicate of index 1841, being that two separate poles caught fire. This information is preliminary."/>
    <s v="     "/>
    <s v="FAS"/>
    <m/>
    <s v="Y"/>
    <x v="0"/>
    <m/>
    <s v="21-0132379"/>
    <m/>
    <s v="T005426573"/>
    <n v="122221000"/>
    <m/>
    <s v="     "/>
    <x v="0"/>
    <s v="PG&amp;E"/>
    <m/>
    <s v="Other"/>
    <s v="pole"/>
    <s v="D"/>
    <s v="D"/>
    <s v="Structure-PG&amp;E only"/>
    <m/>
    <s v="Contamination"/>
    <s v="36.a. Contamination"/>
    <s v="Equipment - PG&amp;E"/>
    <s v="Contamination"/>
    <s v="Tracking"/>
    <m/>
    <m/>
    <m/>
    <s v="Three Phase Fault"/>
    <s v="N"/>
    <s v="Overhead"/>
    <x v="3"/>
    <s v="Pole"/>
    <s v="Pole, Crossarm, Insulators, Transformer"/>
    <s v="100776002"/>
    <s v="     "/>
    <s v="Non-HFTD"/>
    <x v="0"/>
    <m/>
    <m/>
    <n v="36.503999999999998"/>
    <n v="-119.26"/>
    <s v="Tulare"/>
    <s v="OROSI-1101"/>
    <m/>
    <n v="12000"/>
    <m/>
    <x v="0"/>
    <s v="Self Extinguished"/>
    <s v="Agriculture"/>
    <s v="Brush fuel model"/>
    <s v="Citrus Trees"/>
    <s v="No"/>
    <m/>
    <m/>
    <m/>
    <m/>
    <m/>
    <m/>
    <m/>
    <s v="N"/>
    <s v="N"/>
    <m/>
    <m/>
    <s v="     "/>
    <m/>
    <m/>
    <m/>
    <m/>
    <m/>
    <m/>
    <m/>
    <m/>
    <m/>
    <m/>
    <m/>
    <m/>
    <m/>
    <m/>
    <m/>
    <m/>
    <m/>
    <m/>
    <m/>
  </r>
  <r>
    <s v="20212243"/>
    <s v="     "/>
    <n v="44487"/>
    <s v="10/18"/>
    <x v="1"/>
    <n v="0.30833333333333335"/>
    <s v="43"/>
    <n v="4"/>
    <s v="10"/>
    <x v="5"/>
    <n v="44487"/>
    <m/>
    <s v="Primary 8' wooden crossarm burnt in half and a burnt pole top, due to light rain and tracking; This information is preliminary. This is not a duplicate of index 2242. OIS: 1500435, TR8776856; ILIS: 21-0132269; FOID: T005426596 DMWH; EC: 122218990; PM: 35295795; SAP Eqp ID: 100904061; Pre-Existing EC F-Tag: 112705558: County: Alameda; Division; Mission"/>
    <s v="     "/>
    <s v="FAS"/>
    <m/>
    <s v="Y"/>
    <x v="0"/>
    <m/>
    <s v="21-0132269"/>
    <m/>
    <s v="T005426596"/>
    <n v="122219000"/>
    <m/>
    <s v="     "/>
    <x v="0"/>
    <s v="PG&amp;E"/>
    <m/>
    <s v="Other"/>
    <s v="pole"/>
    <s v="D"/>
    <s v="D"/>
    <s v="Structure-PG&amp;E only"/>
    <m/>
    <s v="Contamination"/>
    <s v="36.a. Contamination"/>
    <s v="Equipment - PG&amp;E"/>
    <s v="Contamination"/>
    <s v="Tracking"/>
    <m/>
    <m/>
    <m/>
    <s v="Force Out"/>
    <s v="Y"/>
    <s v="Overhead"/>
    <x v="3"/>
    <s v="Pole"/>
    <s v="Pole, Crossarm, Cutouts, Insulators"/>
    <s v="100904061"/>
    <s v="     "/>
    <s v="Non-HFTD"/>
    <x v="0"/>
    <m/>
    <m/>
    <n v="37.717199999999998"/>
    <n v="-122.17100000000001"/>
    <s v="Alameda"/>
    <s v="SAN-LEANDRO-U-1113"/>
    <m/>
    <n v="12000"/>
    <m/>
    <x v="0"/>
    <s v="Unknown"/>
    <s v="Urban"/>
    <s v="Fire-resistive fuel bed"/>
    <m/>
    <s v="No"/>
    <m/>
    <m/>
    <m/>
    <m/>
    <m/>
    <m/>
    <m/>
    <s v="N"/>
    <s v="N"/>
    <m/>
    <m/>
    <s v="     "/>
    <m/>
    <m/>
    <m/>
    <m/>
    <m/>
    <m/>
    <m/>
    <m/>
    <m/>
    <m/>
    <m/>
    <m/>
    <m/>
    <m/>
    <m/>
    <m/>
    <m/>
    <m/>
    <m/>
  </r>
  <r>
    <s v="20212246"/>
    <s v="     "/>
    <n v="44487"/>
    <s v="10/18"/>
    <x v="1"/>
    <n v="0.30833333333333335"/>
    <s v="43"/>
    <n v="4"/>
    <s v="10"/>
    <x v="5"/>
    <n v="44487"/>
    <m/>
    <s v="Primary crossarm and pole burnt, due to light rain and tracking; This information is preliminary. This is not a duplicate of index 2243. OIS: 1500435; ILIS: 21-0132269; FOID: T005426596; EC Tag: 122219003 [Submitted by Compliance Inspector MU1O]; PM Order #: 35295795; SAP Pole ID: 100904093"/>
    <s v="     "/>
    <s v="FAS"/>
    <m/>
    <s v="Y"/>
    <x v="0"/>
    <m/>
    <s v="21-0132269"/>
    <m/>
    <s v="T005426596"/>
    <n v="122219000"/>
    <m/>
    <s v="     "/>
    <x v="0"/>
    <s v="PG&amp;E"/>
    <m/>
    <s v="Other"/>
    <s v="crossarm"/>
    <s v="D"/>
    <s v="D"/>
    <s v="Structure-PG&amp;E only"/>
    <m/>
    <s v="Contamination"/>
    <s v="36.a. Contamination"/>
    <s v="Equipment - PG&amp;E"/>
    <s v="Contamination"/>
    <s v="Tracking"/>
    <m/>
    <m/>
    <m/>
    <s v="Force Out"/>
    <s v="Y"/>
    <s v="Overhead"/>
    <x v="3"/>
    <s v="Pole"/>
    <s v="Pole, Crossarm"/>
    <s v="100904093"/>
    <s v="     "/>
    <s v="Non-HFTD"/>
    <x v="0"/>
    <m/>
    <m/>
    <n v="37.718800000000002"/>
    <n v="-122.17100000000001"/>
    <s v="Alameda"/>
    <s v="SAN-LEANDRO-U-1113"/>
    <m/>
    <n v="12000"/>
    <m/>
    <x v="0"/>
    <s v="Unknown"/>
    <s v="Urban"/>
    <s v="Fire-resistive fuel bed"/>
    <m/>
    <s v="No"/>
    <m/>
    <m/>
    <m/>
    <m/>
    <m/>
    <m/>
    <m/>
    <s v="N"/>
    <s v="N"/>
    <m/>
    <m/>
    <s v="     "/>
    <m/>
    <m/>
    <m/>
    <m/>
    <m/>
    <m/>
    <m/>
    <m/>
    <m/>
    <m/>
    <m/>
    <m/>
    <m/>
    <m/>
    <m/>
    <m/>
    <m/>
    <m/>
    <m/>
  </r>
  <r>
    <s v="20211837"/>
    <s v="     "/>
    <n v="44487"/>
    <s v="10/18"/>
    <x v="1"/>
    <n v="0.2638888888888889"/>
    <s v="43"/>
    <n v="4"/>
    <s v="10"/>
    <x v="5"/>
    <n v="44487"/>
    <m/>
    <s v="Crossarm/pole fire, cause of the ignition is likely related to tracking. The ensuing fire was limited to PG&amp;E assets. This information is preliminary."/>
    <s v="     "/>
    <s v="FAS"/>
    <m/>
    <s v="N"/>
    <x v="0"/>
    <m/>
    <s v="21-0132316"/>
    <s v=" "/>
    <s v="T005426462"/>
    <n v="122219000"/>
    <m/>
    <s v="     "/>
    <x v="0"/>
    <s v="PG&amp;E"/>
    <m/>
    <s v="Other"/>
    <s v="crossarm"/>
    <s v="D"/>
    <s v="D"/>
    <s v="Structure-PG&amp;E only"/>
    <m/>
    <s v="Contamination"/>
    <s v="36.a. Contamination"/>
    <s v="Equipment - PG&amp;E"/>
    <s v="Contamination"/>
    <s v="Tracking"/>
    <m/>
    <m/>
    <m/>
    <s v="Force Out"/>
    <s v="Y"/>
    <s v="Overhead"/>
    <x v="1"/>
    <s v="Crossarm"/>
    <s v="Crossarm"/>
    <s v="100141386"/>
    <s v="     "/>
    <s v="Non-HFTD"/>
    <x v="0"/>
    <m/>
    <m/>
    <n v="35.496299999999998"/>
    <n v="-119.28100000000001"/>
    <s v="Kern"/>
    <s v="RIO-BRAVO-1102"/>
    <m/>
    <n v="12000"/>
    <s v="N/A"/>
    <x v="0"/>
    <s v="Employee"/>
    <s v="Urban"/>
    <s v="Fire-resistive fuel bed"/>
    <s v="Lawn/Concrete"/>
    <s v="No"/>
    <m/>
    <m/>
    <m/>
    <m/>
    <m/>
    <m/>
    <m/>
    <s v="N"/>
    <s v="N"/>
    <m/>
    <m/>
    <s v="     "/>
    <m/>
    <m/>
    <m/>
    <m/>
    <m/>
    <m/>
    <m/>
    <m/>
    <m/>
    <m/>
    <m/>
    <m/>
    <m/>
    <m/>
    <m/>
    <m/>
    <m/>
    <m/>
    <m/>
  </r>
  <r>
    <s v="20211978"/>
    <s v="     "/>
    <n v="44487"/>
    <s v="10/18"/>
    <x v="1"/>
    <n v="0.26180555555555557"/>
    <s v="43"/>
    <n v="4"/>
    <s v="10"/>
    <x v="5"/>
    <n v="44487"/>
    <m/>
    <s v="Pole fire, the fire seems to be limited to the pole. There was rain and strong winds in the area. This information is preliminary. "/>
    <s v="     "/>
    <s v="FAS"/>
    <m/>
    <s v="Y"/>
    <x v="0"/>
    <m/>
    <s v="21-0132320"/>
    <m/>
    <s v="T005426475"/>
    <m/>
    <m/>
    <s v="     "/>
    <x v="0"/>
    <s v="PG&amp;E"/>
    <m/>
    <s v="Other"/>
    <s v="pole"/>
    <s v="D"/>
    <s v="D"/>
    <s v="Structure-PG&amp;E only"/>
    <s v="Fire contained to pole only."/>
    <s v="Equipment - PG&amp;E"/>
    <s v="34.o. Other"/>
    <s v="Equipment - PG&amp;E"/>
    <s v="All types of equipment / facility failure"/>
    <s v="Weather - High Winds"/>
    <s v="Pole"/>
    <m/>
    <m/>
    <s v="Line to Ground"/>
    <s v="Y"/>
    <s v="Overhead"/>
    <x v="3"/>
    <s v="Pole"/>
    <s v="Crossarm"/>
    <s v="101829909"/>
    <s v="     "/>
    <s v="Non-HFTD"/>
    <x v="0"/>
    <m/>
    <m/>
    <n v="37.734499999999997"/>
    <n v="-122.404"/>
    <s v="San Francisco"/>
    <s v="HUNTERS-POINT-(P)-1102"/>
    <m/>
    <n v="12000"/>
    <m/>
    <x v="0"/>
    <s v="Unknown"/>
    <s v="Urban"/>
    <s v="Fire-resistive fuel bed"/>
    <s v="Cement/Asphalt"/>
    <s v="No"/>
    <m/>
    <m/>
    <m/>
    <m/>
    <m/>
    <m/>
    <m/>
    <s v="N"/>
    <s v="N"/>
    <m/>
    <m/>
    <s v="     "/>
    <m/>
    <m/>
    <m/>
    <m/>
    <m/>
    <m/>
    <m/>
    <m/>
    <m/>
    <m/>
    <m/>
    <m/>
    <m/>
    <m/>
    <m/>
    <m/>
    <m/>
    <m/>
    <m/>
  </r>
  <r>
    <s v="20211845"/>
    <s v="     "/>
    <n v="44487"/>
    <s v="10/18"/>
    <x v="1"/>
    <n v="0.27013888888888887"/>
    <s v="43"/>
    <n v="4"/>
    <s v="10"/>
    <x v="5"/>
    <n v="44486"/>
    <m/>
    <s v="Pole failure with wires down on ground. Cause of the failure is unknown and does not look to be tracking related from photos. The ensuing fire was 3 meter - 0.25 acre in size. This information is preliminary."/>
    <s v="     "/>
    <s v="FAS"/>
    <m/>
    <s v="N"/>
    <x v="0"/>
    <m/>
    <s v="21-0132186"/>
    <m/>
    <s v="T005426477"/>
    <n v="122220000"/>
    <m/>
    <s v="     "/>
    <x v="1"/>
    <s v="PG&amp;E"/>
    <m/>
    <s v="Other"/>
    <s v="pole"/>
    <s v="D"/>
    <s v="D"/>
    <s v="&lt;0.25"/>
    <m/>
    <s v="Contamination"/>
    <s v="36.a. Contamination"/>
    <s v="Equipment - PG&amp;E"/>
    <s v="Contamination"/>
    <s v="Tracking"/>
    <m/>
    <m/>
    <m/>
    <s v="Multi-Fault"/>
    <s v="N"/>
    <s v="Overhead"/>
    <x v="3"/>
    <s v="Pole"/>
    <s v="Pole, crossarm, anchor, down guy, insulator, and ties"/>
    <s v="101583067"/>
    <s v="     "/>
    <s v="Non-HFTD"/>
    <x v="0"/>
    <m/>
    <m/>
    <n v="38.105400000000003"/>
    <n v="-121.758"/>
    <s v="Solano"/>
    <s v="PEABODY-2107"/>
    <m/>
    <n v="12000"/>
    <m/>
    <x v="0"/>
    <s v="MONTEZUMA FD"/>
    <s v="Agriculture"/>
    <s v="Grass Fuel Model "/>
    <s v="Weeds"/>
    <s v="No"/>
    <m/>
    <m/>
    <m/>
    <m/>
    <m/>
    <m/>
    <m/>
    <s v="N"/>
    <s v="N"/>
    <m/>
    <m/>
    <s v="     "/>
    <m/>
    <m/>
    <m/>
    <m/>
    <m/>
    <m/>
    <m/>
    <m/>
    <m/>
    <m/>
    <m/>
    <m/>
    <m/>
    <m/>
    <m/>
    <m/>
    <m/>
    <m/>
    <m/>
  </r>
  <r>
    <s v="20211980"/>
    <s v="     "/>
    <n v="44487"/>
    <s v="10/18"/>
    <x v="1"/>
    <n v="0.29652777777777778"/>
    <s v="43"/>
    <n v="4"/>
    <s v="10"/>
    <x v="5"/>
    <n v="44487"/>
    <m/>
    <s v="Pole fire, crossarm burnt at the bolt and broke in half. The fire seems to be limited to the pole. This information is preliminary. "/>
    <s v="     "/>
    <s v="ILIS/OIS"/>
    <m/>
    <s v="Y"/>
    <x v="0"/>
    <m/>
    <s v="21-0132349"/>
    <m/>
    <s v="T005426548"/>
    <n v="122220000"/>
    <m/>
    <s v="     "/>
    <x v="0"/>
    <s v="PG&amp;E"/>
    <m/>
    <s v="Other"/>
    <s v="pole"/>
    <s v="D"/>
    <s v="D"/>
    <s v="Structure-PG&amp;E only"/>
    <s v="Fire contained to pole only."/>
    <s v="Equipment - PG&amp;E"/>
    <s v="36.a. Contamination"/>
    <s v="Equipment - PG&amp;E"/>
    <s v="Contamination"/>
    <s v="Tracking"/>
    <s v="Pole"/>
    <m/>
    <m/>
    <s v="Force Out"/>
    <s v="N"/>
    <s v="Overhead"/>
    <x v="3"/>
    <s v="Pole"/>
    <s v="Pole, Crossarm, Down guy"/>
    <s v="101861045"/>
    <s v="     "/>
    <s v="Non-HFTD"/>
    <x v="0"/>
    <m/>
    <m/>
    <n v="35.801900000000003"/>
    <n v="-120.71599999999999"/>
    <s v="San Luis Obispo"/>
    <s v="SAN-MIGUEL-1106"/>
    <m/>
    <n v="12000"/>
    <m/>
    <x v="0"/>
    <s v="Self Extinguished "/>
    <s v="Herbaceous"/>
    <s v="Brush fuel model"/>
    <s v="Brush"/>
    <s v="No"/>
    <m/>
    <m/>
    <m/>
    <m/>
    <m/>
    <m/>
    <m/>
    <s v="N"/>
    <s v="N"/>
    <m/>
    <m/>
    <s v="     "/>
    <m/>
    <m/>
    <m/>
    <m/>
    <m/>
    <m/>
    <m/>
    <m/>
    <m/>
    <m/>
    <m/>
    <m/>
    <m/>
    <m/>
    <m/>
    <m/>
    <m/>
    <m/>
    <m/>
  </r>
  <r>
    <s v="20211979"/>
    <s v="     "/>
    <n v="44487"/>
    <s v="10/18"/>
    <x v="1"/>
    <n v="0.29166666666666669"/>
    <s v="43"/>
    <n v="4"/>
    <s v="10"/>
    <x v="5"/>
    <n v="44487"/>
    <m/>
    <s v="Pole fire burnt at the transformer. The fire seems to be limited to the pole. This information is preliminary. "/>
    <s v="     "/>
    <s v="ILIS/OIS"/>
    <m/>
    <s v="Y"/>
    <x v="0"/>
    <m/>
    <s v="21-0132341"/>
    <m/>
    <s v="T005426536"/>
    <n v="122220000"/>
    <m/>
    <s v="     "/>
    <x v="0"/>
    <s v="PG&amp;E"/>
    <m/>
    <s v="Other"/>
    <s v="pole"/>
    <s v="D"/>
    <s v="D"/>
    <s v="Structure-PG&amp;E only"/>
    <s v="Fire contained to pole only."/>
    <s v="Equipment - PG&amp;E"/>
    <s v="34.n. Transformer damage or failure"/>
    <s v="Equipment - PG&amp;E"/>
    <s v="All types of equipment / facility failure"/>
    <s v="Transformer failure"/>
    <s v="Pole"/>
    <m/>
    <m/>
    <s v="Force Out"/>
    <s v="Y"/>
    <s v="Overhead"/>
    <x v="3"/>
    <s v="Pole"/>
    <s v="Pole"/>
    <s v="100252244"/>
    <s v="     "/>
    <s v="Non-HFTD"/>
    <x v="0"/>
    <m/>
    <m/>
    <n v="35.386800000000001"/>
    <n v="-118.941"/>
    <s v="Kern"/>
    <s v="COLUMBUS-1109"/>
    <m/>
    <n v="12000"/>
    <m/>
    <x v="0"/>
    <s v="Bakersfield FD"/>
    <s v="Urban"/>
    <s v="Grass fuel model"/>
    <s v="Grass"/>
    <s v="No"/>
    <m/>
    <m/>
    <m/>
    <m/>
    <m/>
    <m/>
    <m/>
    <s v="N"/>
    <s v="N"/>
    <m/>
    <m/>
    <s v="     "/>
    <m/>
    <m/>
    <m/>
    <m/>
    <m/>
    <m/>
    <m/>
    <m/>
    <m/>
    <m/>
    <m/>
    <m/>
    <m/>
    <m/>
    <m/>
    <m/>
    <m/>
    <m/>
    <m/>
  </r>
  <r>
    <s v="SAP201516874"/>
    <s v="     "/>
    <n v="42296"/>
    <s v="10/19"/>
    <x v="1"/>
    <m/>
    <s v="43"/>
    <n v="4"/>
    <s v="10"/>
    <x v="2"/>
    <n v="42294"/>
    <m/>
    <s v="Pole replaced due to pole fire; failed fuse 9185"/>
    <s v="     "/>
    <s v="SAP"/>
    <n v="44580"/>
    <s v="Y"/>
    <x v="0"/>
    <m/>
    <s v="15-0071191"/>
    <m/>
    <s v="T003510613"/>
    <n v="110745441"/>
    <m/>
    <s v="     "/>
    <x v="0"/>
    <s v="PG&amp;E"/>
    <m/>
    <m/>
    <m/>
    <s v="D"/>
    <m/>
    <s v="Structure-PG&amp;E only"/>
    <m/>
    <s v="Equipment - PG&amp;E"/>
    <s v="34.c. Fuse damage or failure"/>
    <s v="Equipment - PG&amp;E"/>
    <s v="Fuse failure - all"/>
    <s v="Fuse failure - all"/>
    <s v="Fuse"/>
    <m/>
    <m/>
    <s v="Line to Ground"/>
    <s v="No"/>
    <s v="Overhead"/>
    <x v="0"/>
    <s v="Fuse"/>
    <m/>
    <s v="100959991"/>
    <s v="     "/>
    <s v="Non-HFTD"/>
    <x v="0"/>
    <m/>
    <m/>
    <n v="37.686700000000002"/>
    <n v="-121.63"/>
    <s v="Alameda"/>
    <s v="VASCO-1102"/>
    <m/>
    <m/>
    <s v="VASCO 1102MR178"/>
    <x v="0"/>
    <m/>
    <m/>
    <m/>
    <m/>
    <s v="No"/>
    <m/>
    <m/>
    <m/>
    <m/>
    <m/>
    <m/>
    <m/>
    <s v="N"/>
    <s v="N"/>
    <m/>
    <m/>
    <s v="     "/>
    <m/>
    <m/>
    <m/>
    <m/>
    <m/>
    <m/>
    <m/>
    <m/>
    <m/>
    <m/>
    <m/>
    <m/>
    <m/>
    <m/>
    <m/>
    <m/>
    <m/>
    <m/>
    <m/>
  </r>
  <r>
    <s v="MIA20176349"/>
    <s v="     "/>
    <n v="43027"/>
    <s v="10/19"/>
    <x v="1"/>
    <n v="0.85083333333333333"/>
    <s v="42"/>
    <n v="4"/>
    <s v="10"/>
    <x v="0"/>
    <n v="43027"/>
    <n v="0.85069444444444442"/>
    <s v="KFN2: Sent for Tman contact"/>
    <s v="     "/>
    <s v="FAS"/>
    <n v="44252"/>
    <s v="Y"/>
    <x v="0"/>
    <s v="9532374"/>
    <s v="N/A"/>
    <m/>
    <s v="T004168059"/>
    <n v="113748324"/>
    <m/>
    <s v="     "/>
    <x v="0"/>
    <s v="PG&amp;E"/>
    <m/>
    <m/>
    <m/>
    <s v="D"/>
    <m/>
    <s v="Structure-PG&amp;E only"/>
    <m/>
    <s v="Equipment - PG&amp;E"/>
    <s v="34.n. Transformer damage or failure"/>
    <s v="Equipment - PG&amp;E"/>
    <s v="All types of equipment / facility failure"/>
    <s v="Transformer failure"/>
    <s v="Transformer"/>
    <m/>
    <m/>
    <m/>
    <s v="No"/>
    <s v="Overhead"/>
    <x v="0"/>
    <m/>
    <m/>
    <m/>
    <s v="     "/>
    <s v="Non-HFTD"/>
    <x v="0"/>
    <m/>
    <m/>
    <n v="37.929499999999997"/>
    <n v="-122.36799999999999"/>
    <s v="Contra Costa"/>
    <s v="RICHMOND-R-1127"/>
    <m/>
    <n v="11000"/>
    <m/>
    <x v="0"/>
    <s v="Richmond Fire Department"/>
    <s v="Urban"/>
    <m/>
    <m/>
    <s v="No"/>
    <m/>
    <m/>
    <m/>
    <m/>
    <m/>
    <m/>
    <m/>
    <s v="N"/>
    <s v="N"/>
    <m/>
    <m/>
    <s v="     "/>
    <m/>
    <m/>
    <m/>
    <m/>
    <m/>
    <m/>
    <m/>
    <m/>
    <m/>
    <m/>
    <m/>
    <m/>
    <m/>
    <m/>
    <m/>
    <m/>
    <m/>
    <m/>
    <m/>
  </r>
  <r>
    <s v="MIA20176348"/>
    <s v="     "/>
    <n v="43027"/>
    <s v="10/19"/>
    <x v="1"/>
    <n v="0.95224537037037038"/>
    <s v="42"/>
    <n v="4"/>
    <s v="10"/>
    <x v="0"/>
    <n v="43027"/>
    <n v="0.95208333333333328"/>
    <s v="KFN2: Sent for Tman contact"/>
    <s v="     "/>
    <s v="FAS"/>
    <n v="44252"/>
    <s v="Y"/>
    <x v="0"/>
    <s v="1904488"/>
    <s v="17-0088727"/>
    <m/>
    <s v="T004168241"/>
    <m/>
    <m/>
    <s v="     "/>
    <x v="0"/>
    <s v="PG&amp;E"/>
    <m/>
    <m/>
    <m/>
    <s v="D"/>
    <m/>
    <s v="Structure-PG&amp;E only"/>
    <m/>
    <s v="Unknown"/>
    <s v="40.a. Unknown"/>
    <s v="Unknown"/>
    <s v="Other"/>
    <s v="Unknown"/>
    <m/>
    <m/>
    <m/>
    <s v="Force Out"/>
    <s v="No"/>
    <s v="Overhead"/>
    <x v="0"/>
    <m/>
    <m/>
    <m/>
    <s v="     "/>
    <s v="Non-HFTD"/>
    <x v="0"/>
    <m/>
    <m/>
    <n v="37.926099999999998"/>
    <n v="-122.371"/>
    <s v="Contra Costa"/>
    <s v="RICHMOND-R-1122"/>
    <m/>
    <n v="11000"/>
    <s v="RICHMOND R 1122CB"/>
    <x v="0"/>
    <m/>
    <s v="Rural"/>
    <m/>
    <m/>
    <s v="No"/>
    <m/>
    <m/>
    <m/>
    <m/>
    <m/>
    <m/>
    <m/>
    <s v="N"/>
    <s v="N"/>
    <m/>
    <m/>
    <s v="     "/>
    <m/>
    <m/>
    <m/>
    <m/>
    <m/>
    <m/>
    <m/>
    <m/>
    <m/>
    <m/>
    <m/>
    <m/>
    <m/>
    <m/>
    <m/>
    <m/>
    <m/>
    <m/>
    <m/>
  </r>
  <r>
    <s v="MIA20175111"/>
    <s v="     "/>
    <n v="43027"/>
    <s v="10/19"/>
    <x v="1"/>
    <n v="0.84305555555555556"/>
    <s v="42"/>
    <n v="4"/>
    <s v="10"/>
    <x v="0"/>
    <n v="43027"/>
    <n v="0.84305555555555556"/>
    <s v="Pole fire. Burned/flashed crossarm. Per notification, replaced "/>
    <s v="     "/>
    <s v="FAS"/>
    <n v="44245"/>
    <s v="Y"/>
    <x v="0"/>
    <s v="9532371"/>
    <s v="N/A"/>
    <m/>
    <s v="T004168052"/>
    <n v="113748307"/>
    <m/>
    <s v="     "/>
    <x v="0"/>
    <s v="PG&amp;E"/>
    <m/>
    <m/>
    <m/>
    <s v="D"/>
    <m/>
    <s v="Structure-PG&amp;E only"/>
    <m/>
    <s v="Equipment - Damaged by Another Fire"/>
    <s v="34.o. Other"/>
    <s v="Other Fire"/>
    <s v="Other"/>
    <s v="Equipment failure - Other"/>
    <m/>
    <m/>
    <m/>
    <m/>
    <s v="No"/>
    <s v="Overhead"/>
    <x v="0"/>
    <m/>
    <m/>
    <s v="14161101"/>
    <s v="     "/>
    <s v="Non-HFTD"/>
    <x v="0"/>
    <m/>
    <m/>
    <n v="37.908200000000001"/>
    <n v="-122.099"/>
    <s v="Contra Costa"/>
    <s v="ROSSMOOR-1101"/>
    <s v="14161101"/>
    <n v="11000"/>
    <s v="ROSSMOOR-110181770"/>
    <x v="1"/>
    <m/>
    <s v="Urban"/>
    <m/>
    <m/>
    <s v="No"/>
    <m/>
    <m/>
    <m/>
    <m/>
    <m/>
    <m/>
    <m/>
    <s v="N"/>
    <s v="N"/>
    <m/>
    <m/>
    <s v="     "/>
    <m/>
    <m/>
    <m/>
    <m/>
    <m/>
    <m/>
    <m/>
    <m/>
    <m/>
    <m/>
    <m/>
    <m/>
    <m/>
    <m/>
    <m/>
    <m/>
    <m/>
    <m/>
    <m/>
  </r>
  <r>
    <s v="FAS2106000"/>
    <s v="     "/>
    <n v="43027"/>
    <s v="10/19"/>
    <x v="1"/>
    <m/>
    <s v="42"/>
    <n v="4"/>
    <s v="10"/>
    <x v="0"/>
    <m/>
    <m/>
    <s v="pole fire; arcing wires; sprinkling weather"/>
    <s v="     "/>
    <s v="FAS"/>
    <n v="44580"/>
    <s v="Y"/>
    <x v="0"/>
    <s v="1904560"/>
    <s v="N/A"/>
    <m/>
    <s v="T004168041"/>
    <m/>
    <m/>
    <s v="     "/>
    <x v="0"/>
    <s v="PG&amp;E"/>
    <m/>
    <m/>
    <m/>
    <s v="D"/>
    <m/>
    <s v="Structure-only"/>
    <m/>
    <s v="Contamination"/>
    <s v="36.a. Contamination"/>
    <s v="Equipment - PG&amp;E"/>
    <s v="Contamination"/>
    <s v="Contamination"/>
    <m/>
    <m/>
    <m/>
    <m/>
    <s v="Yes"/>
    <s v="Overhead"/>
    <x v="0"/>
    <s v="Conductor - All"/>
    <m/>
    <s v="103754381"/>
    <s v="     "/>
    <s v="Non-HFTD"/>
    <x v="0"/>
    <m/>
    <m/>
    <n v="37.932600000000001"/>
    <n v="-122.363"/>
    <s v="Contra Costa"/>
    <s v="RICHMOND-R-1119"/>
    <m/>
    <m/>
    <m/>
    <x v="0"/>
    <m/>
    <m/>
    <m/>
    <m/>
    <s v="No"/>
    <m/>
    <m/>
    <m/>
    <m/>
    <m/>
    <m/>
    <m/>
    <s v="N"/>
    <s v="N"/>
    <m/>
    <m/>
    <s v="     "/>
    <m/>
    <m/>
    <m/>
    <m/>
    <m/>
    <m/>
    <m/>
    <m/>
    <m/>
    <m/>
    <m/>
    <m/>
    <m/>
    <m/>
    <m/>
    <m/>
    <m/>
    <m/>
    <m/>
  </r>
  <r>
    <s v="SAP201710609"/>
    <s v="     "/>
    <n v="43027"/>
    <s v="10/19"/>
    <x v="1"/>
    <m/>
    <s v="42"/>
    <n v="4"/>
    <s v="10"/>
    <x v="0"/>
    <n v="43025"/>
    <m/>
    <s v="ng crossarm; pole fire; line started grass fire"/>
    <s v="     "/>
    <s v="SAP"/>
    <n v="44580"/>
    <s v="Y"/>
    <x v="0"/>
    <s v="9525276"/>
    <s v="N/A"/>
    <m/>
    <s v="T004165764"/>
    <n v="113742692"/>
    <m/>
    <s v="     "/>
    <x v="0"/>
    <s v="PG&amp;E"/>
    <m/>
    <m/>
    <m/>
    <s v="D"/>
    <m/>
    <s v="Structure-PG&amp;E only"/>
    <m/>
    <s v="Equipment - PG&amp;E"/>
    <s v="34.b. Conductor damage or failure"/>
    <s v="Equipment - PG&amp;E"/>
    <s v="Conductor failure-all"/>
    <s v="Conductor failure-all"/>
    <s v="Conductor - All"/>
    <m/>
    <m/>
    <m/>
    <s v="Yes"/>
    <s v="Overhead"/>
    <x v="0"/>
    <s v="Conductor - All"/>
    <m/>
    <s v="100288538"/>
    <s v="     "/>
    <s v="Non-HFTD"/>
    <x v="0"/>
    <m/>
    <m/>
    <n v="37.671599999999998"/>
    <n v="-122.48399999999999"/>
    <s v="San Mateo"/>
    <s v="DALY-CITY-1112"/>
    <m/>
    <m/>
    <m/>
    <x v="0"/>
    <s v="San Mateo County FD"/>
    <m/>
    <m/>
    <m/>
    <s v="No"/>
    <m/>
    <m/>
    <m/>
    <m/>
    <m/>
    <m/>
    <m/>
    <s v="N"/>
    <s v="N"/>
    <m/>
    <m/>
    <s v="     "/>
    <m/>
    <m/>
    <m/>
    <m/>
    <m/>
    <m/>
    <m/>
    <m/>
    <m/>
    <m/>
    <m/>
    <m/>
    <m/>
    <m/>
    <m/>
    <m/>
    <m/>
    <m/>
    <m/>
  </r>
  <r>
    <s v="20180900"/>
    <s v="     "/>
    <n v="43392"/>
    <s v="10/19"/>
    <x v="1"/>
    <n v="0.64184027777777775"/>
    <s v="42"/>
    <n v="4"/>
    <s v="10"/>
    <x v="1"/>
    <n v="43392"/>
    <n v="0.65625"/>
    <m/>
    <s v="     "/>
    <s v="FAS"/>
    <m/>
    <s v="N"/>
    <x v="1"/>
    <s v="198844"/>
    <s v="18-0092287"/>
    <m/>
    <m/>
    <m/>
    <m/>
    <s v="     "/>
    <x v="1"/>
    <s v="PG&amp;E"/>
    <m/>
    <m/>
    <m/>
    <s v="D"/>
    <m/>
    <s v="&lt;3 meters of linear travel"/>
    <m/>
    <s v="Duplicate"/>
    <s v="39.a. All Other"/>
    <s v="Duplicate"/>
    <s v="Other"/>
    <s v="Other"/>
    <m/>
    <m/>
    <m/>
    <s v="Force Out"/>
    <m/>
    <s v="Overhead"/>
    <x v="3"/>
    <m/>
    <m/>
    <s v="NONUM"/>
    <s v="     "/>
    <s v="Non-HFTD"/>
    <x v="0"/>
    <m/>
    <m/>
    <n v="35.04"/>
    <n v="-120.477"/>
    <s v="San Luis Obispo"/>
    <s v="MESA-1101"/>
    <s v="182821101"/>
    <n v="11000"/>
    <s v="MESA 1101CB"/>
    <x v="0"/>
    <m/>
    <s v="Urban"/>
    <m/>
    <m/>
    <s v="No"/>
    <m/>
    <m/>
    <m/>
    <m/>
    <m/>
    <m/>
    <m/>
    <s v="N"/>
    <s v="N"/>
    <m/>
    <m/>
    <s v="     "/>
    <s v="35.04105830"/>
    <s v="-120.47805170"/>
    <s v="Oct 22 2018 12:00AM"/>
    <s v="Unverified"/>
    <s v="Evidence of significant charring to cypress. No evidence of failure. Trees trimmed significantly below secondary lines prior to investigation. Heavily charred big wood left bucked up on ground. Unable to determine outage cause. Lineman Jose Tirado stated &quot;There was bare wire secondary in the tree.&quot; PGE VM Incident Report completed 10/22/2018 by R2FC. No additional work needed."/>
    <m/>
    <m/>
    <m/>
    <m/>
    <m/>
    <m/>
    <m/>
    <m/>
    <m/>
    <m/>
    <m/>
    <m/>
    <m/>
    <s v="1"/>
  </r>
  <r>
    <s v="MIA20184458"/>
    <s v="     "/>
    <n v="43392"/>
    <s v="10/19"/>
    <x v="1"/>
    <n v="0.7114583333333333"/>
    <s v="42"/>
    <n v="4"/>
    <s v="10"/>
    <x v="1"/>
    <n v="43392"/>
    <n v="0.71111111111111114"/>
    <s v="customer removing trees got equipment burnt"/>
    <s v="     "/>
    <s v="FAS"/>
    <n v="44243"/>
    <s v="Y"/>
    <x v="0"/>
    <s v="198839"/>
    <m/>
    <m/>
    <s v="T004439172"/>
    <m/>
    <m/>
    <s v="     "/>
    <x v="0"/>
    <s v="PG&amp;E"/>
    <m/>
    <m/>
    <m/>
    <s v="D"/>
    <m/>
    <s v="Unknown"/>
    <m/>
    <s v="Contact - 3rd Party"/>
    <s v="33.d. Vehicle contact"/>
    <s v="Contact - 3rd Party"/>
    <s v="Contact from object"/>
    <s v="Contact - Vehicle"/>
    <m/>
    <s v="Contact - Vehicle"/>
    <s v="Conductor"/>
    <m/>
    <s v="Yes"/>
    <s v="Overhead"/>
    <x v="0"/>
    <m/>
    <m/>
    <s v="103571105"/>
    <s v="     "/>
    <s v="Non-HFTD"/>
    <x v="0"/>
    <m/>
    <m/>
    <n v="40.144599999999997"/>
    <n v="-122.31"/>
    <s v="Tehama"/>
    <s v="TYLER-1105"/>
    <s v="103571105"/>
    <n v="11000"/>
    <m/>
    <x v="0"/>
    <m/>
    <s v="Highly Rural"/>
    <m/>
    <m/>
    <s v="No"/>
    <m/>
    <m/>
    <m/>
    <m/>
    <m/>
    <m/>
    <m/>
    <s v="N"/>
    <s v="N"/>
    <m/>
    <m/>
    <s v="     "/>
    <m/>
    <m/>
    <m/>
    <m/>
    <m/>
    <m/>
    <m/>
    <m/>
    <m/>
    <m/>
    <m/>
    <m/>
    <m/>
    <m/>
    <m/>
    <m/>
    <m/>
    <m/>
    <m/>
  </r>
  <r>
    <s v="20180899"/>
    <s v="     "/>
    <n v="43392"/>
    <s v="10/19"/>
    <x v="1"/>
    <n v="0.63334490740740745"/>
    <s v="42"/>
    <n v="4"/>
    <s v="10"/>
    <x v="1"/>
    <n v="43392"/>
    <n v="0.65625"/>
    <s v="ILIS cause - &quot;Vegetation, Tree - grew into line&quot;.  In FAS, T-men noted - &quot;secondary lines caused fire in trees&quot;"/>
    <s v="     "/>
    <s v="FAS"/>
    <m/>
    <s v="N"/>
    <x v="0"/>
    <s v="198844"/>
    <s v="18-0092287"/>
    <m/>
    <m/>
    <m/>
    <m/>
    <s v="     "/>
    <x v="0"/>
    <s v="PG&amp;E"/>
    <m/>
    <m/>
    <m/>
    <s v="D"/>
    <m/>
    <s v="&lt;3 meters of linear travel"/>
    <m/>
    <s v="Vegetation"/>
    <s v="33.a. Veg. contact"/>
    <s v="Vegetation"/>
    <s v="Contact from object"/>
    <s v="Vegetation"/>
    <m/>
    <s v="Contact - Vegetation"/>
    <m/>
    <s v="Force Out"/>
    <m/>
    <s v="Overhead"/>
    <x v="3"/>
    <m/>
    <m/>
    <s v="NONUM"/>
    <s v="     "/>
    <s v="Non-HFTD"/>
    <x v="0"/>
    <m/>
    <m/>
    <n v="35.040599999999998"/>
    <n v="-120.47499999999999"/>
    <s v="San Luis Obispo"/>
    <s v="MESA-1101"/>
    <s v="182821101"/>
    <n v="11000"/>
    <s v="MESA 1101CB"/>
    <x v="0"/>
    <m/>
    <s v="Urban"/>
    <m/>
    <m/>
    <s v="No"/>
    <m/>
    <m/>
    <m/>
    <m/>
    <m/>
    <m/>
    <m/>
    <s v="N"/>
    <s v="N"/>
    <m/>
    <m/>
    <s v="     "/>
    <s v="35.04105830"/>
    <s v="-120.47805170"/>
    <s v="Oct 22 2018 12:00AM"/>
    <s v="Unverified"/>
    <s v="Evidence of significant charring to cypress. No evidence of failure. Trees trimmed significantly below secondary lines prior to investigation. Heavily charred big wood left bucked up on ground. Unable to determine outage cause. Lineman Jose Tirado stated &quot;There was bare wire secondary in the tree.&quot; PGE VM Incident Report completed 10/22/2018 by R2FC. No additional work needed."/>
    <m/>
    <m/>
    <m/>
    <m/>
    <m/>
    <m/>
    <m/>
    <m/>
    <m/>
    <m/>
    <m/>
    <m/>
    <m/>
    <s v="1"/>
  </r>
  <r>
    <s v="FAS277676"/>
    <s v="     "/>
    <n v="43392"/>
    <s v="10/19"/>
    <x v="1"/>
    <m/>
    <s v="42"/>
    <n v="4"/>
    <s v="10"/>
    <x v="1"/>
    <m/>
    <m/>
    <s v="underground electric box on fire"/>
    <s v="     "/>
    <s v="FAS"/>
    <n v="44580"/>
    <s v="Y"/>
    <x v="0"/>
    <m/>
    <s v="N/A"/>
    <m/>
    <s v="474910942"/>
    <m/>
    <m/>
    <s v="     "/>
    <x v="0"/>
    <s v="PG&amp;E"/>
    <m/>
    <m/>
    <m/>
    <s v="D"/>
    <m/>
    <s v="Structure-only"/>
    <m/>
    <s v="Equipment - PG&amp;E"/>
    <s v="34.o. Other"/>
    <s v="Equipment - PG&amp;E"/>
    <s v="Equipment failure - Other"/>
    <s v="Equipment failure - Other"/>
    <s v="Other"/>
    <m/>
    <m/>
    <m/>
    <s v="Yes"/>
    <s v="Underground"/>
    <x v="0"/>
    <s v="Other"/>
    <m/>
    <s v="103408128"/>
    <s v="     "/>
    <s v="Non-HFTD"/>
    <x v="0"/>
    <m/>
    <m/>
    <n v="34.933799999999998"/>
    <n v="-120.438"/>
    <s v="Santa Barbara"/>
    <s v="SANTA-MARIA-1111"/>
    <m/>
    <m/>
    <m/>
    <x v="0"/>
    <s v="Santa Maria FD"/>
    <m/>
    <m/>
    <m/>
    <s v="No"/>
    <m/>
    <m/>
    <m/>
    <m/>
    <m/>
    <m/>
    <m/>
    <s v="N"/>
    <s v="N"/>
    <m/>
    <m/>
    <s v="     "/>
    <m/>
    <m/>
    <m/>
    <m/>
    <m/>
    <m/>
    <m/>
    <m/>
    <m/>
    <m/>
    <m/>
    <m/>
    <m/>
    <m/>
    <m/>
    <m/>
    <m/>
    <m/>
    <m/>
  </r>
  <r>
    <s v="FAS275215"/>
    <s v="     "/>
    <n v="43392"/>
    <s v="10/19"/>
    <x v="1"/>
    <m/>
    <s v="42"/>
    <n v="4"/>
    <s v="10"/>
    <x v="1"/>
    <m/>
    <m/>
    <s v="secondary lines caused fire in trees; veg contact"/>
    <s v="     "/>
    <s v="FAS"/>
    <n v="44580"/>
    <s v="Y"/>
    <x v="0"/>
    <s v="198844"/>
    <s v="18-0092287"/>
    <m/>
    <s v="T004439087"/>
    <n v="115075664"/>
    <m/>
    <s v="     "/>
    <x v="0"/>
    <s v="PG&amp;E"/>
    <m/>
    <m/>
    <m/>
    <s v="D"/>
    <m/>
    <s v="Unknown"/>
    <m/>
    <s v="Vegetation"/>
    <s v="33.a. Veg. contact"/>
    <s v="Vegetation"/>
    <s v="Veg. contact"/>
    <s v="Veg. contact"/>
    <m/>
    <s v="Veg. contact"/>
    <s v="Conductor - Insulated Secondary"/>
    <m/>
    <s v="Yes"/>
    <s v="Overhead"/>
    <x v="0"/>
    <s v="Conductor - Insulated Secondary"/>
    <m/>
    <s v="101928346"/>
    <s v="     "/>
    <s v="Non-HFTD"/>
    <x v="0"/>
    <m/>
    <m/>
    <n v="35.040599999999998"/>
    <n v="-120.47499999999999"/>
    <s v="San Luis Obispo"/>
    <s v="MESA-1101"/>
    <m/>
    <m/>
    <s v="MESA 1101CB"/>
    <x v="0"/>
    <m/>
    <m/>
    <m/>
    <m/>
    <s v="No"/>
    <m/>
    <m/>
    <m/>
    <m/>
    <m/>
    <m/>
    <m/>
    <s v="N"/>
    <s v="N"/>
    <m/>
    <m/>
    <s v="     "/>
    <s v="35.04105830"/>
    <s v="-120.47805170"/>
    <s v="Oct 22 2018 12:00AM"/>
    <s v="Unverified"/>
    <s v="Evidence of significant charring to cypress. No evidence of failure. Trees trimmed significantly below secondary lines prior to investigation. Heavily charred big wood left bucked up on ground. Unable to determine outage cause. Lineman Jose Tirado stated &quot;There was bare wire secondary in the tree.&quot; PGE VM Incident Report completed 10/22/2018 by R2FC. No additional work needed."/>
    <m/>
    <m/>
    <m/>
    <m/>
    <m/>
    <m/>
    <m/>
    <m/>
    <m/>
    <m/>
    <m/>
    <m/>
    <m/>
    <s v="1"/>
  </r>
  <r>
    <s v="20191270"/>
    <s v="     "/>
    <n v="43757"/>
    <s v="10/19"/>
    <x v="1"/>
    <m/>
    <s v="42"/>
    <n v="4"/>
    <s v="10"/>
    <x v="3"/>
    <n v="43757"/>
    <n v="0.67569444444444449"/>
    <s v="balloon contact with conductor"/>
    <s v="     "/>
    <s v="FAS"/>
    <m/>
    <s v="N"/>
    <x v="0"/>
    <s v="674255"/>
    <s v="19-0113733"/>
    <m/>
    <s v="T004783065"/>
    <n v="0"/>
    <m/>
    <s v="     "/>
    <x v="1"/>
    <s v="PG&amp;E"/>
    <m/>
    <m/>
    <m/>
    <s v="D"/>
    <m/>
    <s v="0.26-9.99"/>
    <s v="2.8 ACRES"/>
    <s v="Contact - 3rd Party"/>
    <s v="33.c. Balloon contact"/>
    <s v="Contact - 3rd Party"/>
    <s v="Contact from object"/>
    <s v="Contact - Balloon"/>
    <m/>
    <s v="Contact - Balloon"/>
    <s v="Fuse"/>
    <s v="Line to Ground"/>
    <m/>
    <s v="Overhead"/>
    <x v="0"/>
    <s v="Fuse"/>
    <s v="no reported damage"/>
    <s v="18073"/>
    <s v="     "/>
    <s v="Non-HFTD"/>
    <x v="0"/>
    <m/>
    <m/>
    <n v="37.213299999999997"/>
    <n v="-121.777"/>
    <s v="SANTA CLARA"/>
    <s v="EDENVALE-1102"/>
    <m/>
    <m/>
    <s v="EDENVALE 1102XR064"/>
    <x v="0"/>
    <m/>
    <s v="Herbaceous"/>
    <m/>
    <m/>
    <s v="No"/>
    <m/>
    <m/>
    <m/>
    <m/>
    <m/>
    <m/>
    <m/>
    <s v="N"/>
    <s v="N"/>
    <m/>
    <m/>
    <s v="     "/>
    <m/>
    <m/>
    <m/>
    <m/>
    <m/>
    <m/>
    <m/>
    <m/>
    <m/>
    <m/>
    <m/>
    <m/>
    <m/>
    <m/>
    <m/>
    <m/>
    <m/>
    <m/>
    <m/>
  </r>
  <r>
    <s v="SAP20194764"/>
    <s v="     "/>
    <n v="43757"/>
    <s v="10/19"/>
    <x v="1"/>
    <m/>
    <s v="42"/>
    <n v="4"/>
    <s v="10"/>
    <x v="3"/>
    <n v="43755"/>
    <m/>
    <s v="121 Maro Dr / Maro Dr and Alum Rock in San Jose; pole fire; burned crossarm; broken transformer and cutout"/>
    <s v="     "/>
    <s v="SAP"/>
    <n v="44580"/>
    <s v="Y"/>
    <x v="0"/>
    <s v="663298"/>
    <s v="N/A"/>
    <m/>
    <s v="T004780740"/>
    <n v="118014020"/>
    <m/>
    <s v="     "/>
    <x v="0"/>
    <s v="PG&amp;E"/>
    <m/>
    <m/>
    <m/>
    <s v="D"/>
    <m/>
    <s v="Structure-PG&amp;E only"/>
    <m/>
    <s v="Equipment - PG&amp;E"/>
    <s v="34.n. Transformer damage or failure"/>
    <s v="Equipment - PG&amp;E"/>
    <s v="Transformer failure"/>
    <s v="Transformer failure"/>
    <s v="Crossarm"/>
    <m/>
    <m/>
    <m/>
    <s v="Yes"/>
    <s v="Overhead"/>
    <x v="0"/>
    <s v="Crossarm"/>
    <m/>
    <s v="100565259"/>
    <s v="     "/>
    <s v="Non-HFTD"/>
    <x v="0"/>
    <m/>
    <m/>
    <n v="37.372799999999998"/>
    <n v="-121.827"/>
    <s v="Santa Clara"/>
    <s v="MC-KEE-1107"/>
    <m/>
    <m/>
    <m/>
    <x v="0"/>
    <m/>
    <m/>
    <m/>
    <m/>
    <s v="No"/>
    <m/>
    <m/>
    <m/>
    <m/>
    <m/>
    <m/>
    <m/>
    <s v="N"/>
    <s v="N"/>
    <m/>
    <m/>
    <s v="     "/>
    <m/>
    <m/>
    <m/>
    <m/>
    <m/>
    <m/>
    <m/>
    <m/>
    <m/>
    <m/>
    <m/>
    <m/>
    <m/>
    <m/>
    <m/>
    <m/>
    <m/>
    <m/>
    <m/>
  </r>
  <r>
    <s v="20201421"/>
    <s v="     "/>
    <n v="44123"/>
    <s v="10/19"/>
    <x v="1"/>
    <n v="0.64097222222222228"/>
    <s v="43"/>
    <n v="4"/>
    <s v="10"/>
    <x v="4"/>
    <n v="44123"/>
    <n v="0.63958333333333328"/>
    <s v="On October 19, 2020 at 1537 hours, a PG&amp;E Troublemen patrolled the Paso Robles 1106 Distribution Circuit number 182611106, near 2600 Creston Rd and Charloais, Paso Robles, CA 93446. They reported that the C-527 center phase top side jumper burnt open and fell out of the cutout. Initial analysis indicates the center phase jumper above cap bank burnt open and melted cutout cover, resulting in an ignition. The Paso Robles police department originally reported that the transformer exploded and caused sparks. The Paso Robles Fire Department responded to and extinguished the 10' fire. We created the Critical Operating Equipment (COE) CE tag number 119924572 for the broken capacitor C-527 equipment number 41121346 to be repaired, in the POHW status. On March 27, 2015, we installed the Kyle® Type VCS-3 Vacuum Capacitor Switch and the last inspection and test of the capacitor (Notification 118376685) was on January 28, 2020. The line was returned to service on October 19, 2020 at 1619 hours. This information is preliminary."/>
    <s v="     "/>
    <s v="FAS"/>
    <m/>
    <s v="N"/>
    <x v="0"/>
    <m/>
    <m/>
    <m/>
    <s v="T005098703"/>
    <n v="119924572"/>
    <m/>
    <s v="     "/>
    <x v="1"/>
    <s v="PG&amp;E"/>
    <m/>
    <s v="Vegetation"/>
    <m/>
    <s v="D"/>
    <s v="D"/>
    <s v="&lt;0.25"/>
    <m/>
    <s v="Equipment - PG&amp;E"/>
    <s v="34.o. Other"/>
    <s v="Equipment - PG&amp;E"/>
    <s v="All types of equipment / facility failure"/>
    <s v="Equipment failure - Other"/>
    <s v="Jumper"/>
    <m/>
    <m/>
    <m/>
    <m/>
    <s v="Overhead"/>
    <x v="3"/>
    <s v="Jumper"/>
    <s v="Jumper, Capacitator"/>
    <s v="Circuit ID: 182611106, SAP: 41121346"/>
    <s v="     "/>
    <s v="Non-HFTD"/>
    <x v="0"/>
    <m/>
    <m/>
    <n v="35.597200000000001"/>
    <n v="-120.658"/>
    <s v="San Luis Obispo"/>
    <s v="PASO-ROBLES-1106"/>
    <m/>
    <n v="21000"/>
    <m/>
    <x v="0"/>
    <s v="Paso Robles FD"/>
    <s v="Barren/Other"/>
    <m/>
    <m/>
    <s v="No"/>
    <m/>
    <m/>
    <m/>
    <m/>
    <m/>
    <m/>
    <m/>
    <s v="N"/>
    <s v="N"/>
    <m/>
    <m/>
    <s v="     "/>
    <m/>
    <m/>
    <m/>
    <m/>
    <m/>
    <m/>
    <m/>
    <m/>
    <m/>
    <m/>
    <m/>
    <m/>
    <m/>
    <m/>
    <m/>
    <m/>
    <m/>
    <m/>
    <m/>
  </r>
  <r>
    <s v="20201413"/>
    <s v="     "/>
    <n v="44123"/>
    <s v="10/19"/>
    <x v="1"/>
    <n v="0.4826388888888889"/>
    <s v="43"/>
    <n v="4"/>
    <s v="10"/>
    <x v="4"/>
    <n v="44123"/>
    <m/>
    <s v="On October 19, 2020 at 1058 hours, a PG&amp;E Troubleman was dispatched to the Penryn 1105 12kV Distribution Circuit in the vicinity of Penryn Road and English Colony Road, Penryn in response to smoke coming from the transformer and sparks falling. Initial analysis indicates PG&amp;E equipment failure caused the ignition. A parallel groove connector had a loose connection that created heat and the connection burnt open from OD bank bus to service. The molted aluminum from the connector dropped that created the ignition at the base of the pole. The ensuing fire was &lt; 1 meter in size and the fire was suppressed by the customer and out prior to the Troubleman's arrival. PG&amp;E Troubleman repaired the connection from transformer bus to service on October 19, 2020."/>
    <s v="     "/>
    <s v="FAS"/>
    <m/>
    <s v="N"/>
    <x v="0"/>
    <s v="1120852"/>
    <m/>
    <m/>
    <s v="T005098470"/>
    <m/>
    <m/>
    <s v="     "/>
    <x v="0"/>
    <s v="PG&amp;E"/>
    <m/>
    <s v="Other"/>
    <m/>
    <s v="D"/>
    <s v="D"/>
    <s v="&lt;3 meters of linear travel"/>
    <m/>
    <s v="Equipment - PG&amp;E"/>
    <s v="34.m. Connection device damage or failure"/>
    <s v="Equipment - PG&amp;E"/>
    <s v="All types of equipment / facility failure"/>
    <s v="Splice/Clamp/Connector"/>
    <s v="Splice/Clamp/Connector"/>
    <m/>
    <m/>
    <m/>
    <m/>
    <s v="Overhead"/>
    <x v="3"/>
    <s v="Splice/Clamp/Connector"/>
    <s v="Connector"/>
    <s v="CGC: 222377543264 "/>
    <s v="     "/>
    <s v="Non-HFTD"/>
    <x v="0"/>
    <m/>
    <m/>
    <n v="38.851500000000001"/>
    <n v="-121.166"/>
    <s v="Placer"/>
    <s v="PENRYN-1105"/>
    <m/>
    <n v="12000"/>
    <m/>
    <x v="0"/>
    <s v="Customer"/>
    <m/>
    <m/>
    <m/>
    <s v="No"/>
    <m/>
    <m/>
    <m/>
    <m/>
    <m/>
    <m/>
    <m/>
    <s v="N"/>
    <s v="N"/>
    <m/>
    <m/>
    <s v="     "/>
    <m/>
    <m/>
    <m/>
    <m/>
    <m/>
    <m/>
    <m/>
    <m/>
    <m/>
    <m/>
    <m/>
    <m/>
    <m/>
    <m/>
    <m/>
    <m/>
    <m/>
    <m/>
    <m/>
  </r>
  <r>
    <s v="20211967"/>
    <s v="     "/>
    <n v="44488"/>
    <s v="10/19"/>
    <x v="1"/>
    <n v="0.34722222222222221"/>
    <s v="43"/>
    <n v="4"/>
    <s v="10"/>
    <x v="5"/>
    <n v="44488"/>
    <m/>
    <s v="Burnt pole that spilt in half. The cause of the fire isn't clear if it's attributable to tracking. EC tag mentions the center phase was floating. Unsure of the fire size as well. This information is preliminary."/>
    <s v="     "/>
    <s v="FAS"/>
    <m/>
    <s v="Y"/>
    <x v="0"/>
    <m/>
    <s v="21-0133158"/>
    <m/>
    <s v="T005428020"/>
    <n v="122229000"/>
    <m/>
    <s v="     "/>
    <x v="0"/>
    <s v="PG&amp;E"/>
    <m/>
    <s v="Other"/>
    <s v="pole"/>
    <s v="D"/>
    <s v="D"/>
    <s v="Structure-PG&amp;E only"/>
    <s v="Pole burnt in two"/>
    <s v="Contamination"/>
    <s v="36.a. Contamination"/>
    <s v="Equipment - PG&amp;E"/>
    <s v="Contamination"/>
    <s v="Tracking"/>
    <m/>
    <m/>
    <m/>
    <s v="Line to Line"/>
    <s v="N"/>
    <s v="Overhead"/>
    <x v="3"/>
    <s v="Pole"/>
    <s v="pole, crossarm"/>
    <s v="100172640"/>
    <s v="     "/>
    <s v="Non-HFTD"/>
    <x v="0"/>
    <m/>
    <m/>
    <n v="35.775199999999998"/>
    <n v="-119.536"/>
    <s v="Kern"/>
    <s v="SMYRNA-1101"/>
    <m/>
    <n v="12000"/>
    <m/>
    <x v="0"/>
    <s v="Self Extinguished"/>
    <s v="Agriculture"/>
    <s v="Fire-resistive fuel bed"/>
    <s v="Dirt"/>
    <s v="No"/>
    <m/>
    <m/>
    <m/>
    <m/>
    <m/>
    <m/>
    <m/>
    <s v="N"/>
    <s v="N"/>
    <m/>
    <m/>
    <s v="     "/>
    <m/>
    <m/>
    <m/>
    <m/>
    <m/>
    <m/>
    <m/>
    <m/>
    <m/>
    <m/>
    <m/>
    <m/>
    <m/>
    <m/>
    <m/>
    <m/>
    <m/>
    <m/>
    <m/>
  </r>
  <r>
    <s v="20211966"/>
    <s v="     "/>
    <n v="44488"/>
    <s v="10/19"/>
    <x v="1"/>
    <n v="0.27777777777777779"/>
    <s v="43"/>
    <n v="4"/>
    <s v="10"/>
    <x v="5"/>
    <n v="44488"/>
    <m/>
    <s v="Crossarm fire likely due to tracking. The ensuing fire appears to be limited to PG&amp;E assets. This information is preliminary."/>
    <s v="     "/>
    <s v="FAS"/>
    <m/>
    <s v="Y"/>
    <x v="0"/>
    <m/>
    <m/>
    <m/>
    <s v="T005428737"/>
    <n v="122230000"/>
    <m/>
    <s v="     "/>
    <x v="0"/>
    <s v="PG&amp;E"/>
    <m/>
    <s v="Other"/>
    <s v="crossarm"/>
    <s v="D"/>
    <s v="D"/>
    <s v="Structure-PG&amp;E only"/>
    <s v="crossarm burnt"/>
    <s v="Contamination"/>
    <s v="36.a. Contamination"/>
    <s v="Equipment - PG&amp;E"/>
    <s v="Contamination"/>
    <s v="Tracking"/>
    <m/>
    <m/>
    <m/>
    <m/>
    <s v="Y"/>
    <s v="Overhead"/>
    <x v="3"/>
    <s v="Crossarm"/>
    <s v="crossarm"/>
    <s v="101730015"/>
    <s v="     "/>
    <s v="Non-HFTD"/>
    <x v="0"/>
    <m/>
    <m/>
    <n v="36.669199999999996"/>
    <n v="-121.67400000000001"/>
    <s v="Monterey"/>
    <s v="SALINAS-1104"/>
    <m/>
    <n v="12000"/>
    <m/>
    <x v="0"/>
    <s v="Unknown"/>
    <s v="Urban"/>
    <s v="Fire-resistive fuel bed"/>
    <s v="Dirt "/>
    <s v="No"/>
    <m/>
    <m/>
    <m/>
    <m/>
    <m/>
    <m/>
    <m/>
    <s v="N"/>
    <s v="N"/>
    <m/>
    <m/>
    <s v="     "/>
    <m/>
    <m/>
    <m/>
    <m/>
    <m/>
    <m/>
    <m/>
    <m/>
    <m/>
    <m/>
    <m/>
    <m/>
    <m/>
    <m/>
    <m/>
    <m/>
    <m/>
    <m/>
    <m/>
  </r>
  <r>
    <s v="20212174"/>
    <s v="     "/>
    <n v="44488"/>
    <s v="10/19"/>
    <x v="1"/>
    <n v="0.3125"/>
    <s v="43"/>
    <n v="4"/>
    <s v="10"/>
    <x v="5"/>
    <n v="44488"/>
    <m/>
    <s v="Pole Burnt and Failed Transformer found near 1640 Beau Rivage, San Pablo, CA 94806; OIS: 1501586; ILIS: 21-0132909; FOID: T005427955; EC: 122225424; PM: 35296019; Pre-Existing EC F-Tag: 113041247; County: Contra Costa; Division: East Bay"/>
    <s v="     "/>
    <s v="FAS"/>
    <m/>
    <s v="Y"/>
    <x v="0"/>
    <m/>
    <s v="21-0132909"/>
    <m/>
    <s v="T005427955"/>
    <n v="122225000"/>
    <m/>
    <s v="     "/>
    <x v="0"/>
    <s v="PG&amp;E"/>
    <m/>
    <s v="Other"/>
    <s v="pole"/>
    <s v="D"/>
    <s v="D"/>
    <s v="Structure-PG&amp;E only"/>
    <m/>
    <s v="Contamination"/>
    <s v="36.a. Contamination"/>
    <s v="Equipment - PG&amp;E"/>
    <s v="Contamination"/>
    <s v="Tracking"/>
    <m/>
    <m/>
    <m/>
    <s v="Line to Ground"/>
    <s v="Y"/>
    <s v="Overhead"/>
    <x v="3"/>
    <s v="Pole"/>
    <s v="Pole, Transformer"/>
    <s v="101432943"/>
    <s v="     "/>
    <s v="Non-HFTD"/>
    <x v="0"/>
    <m/>
    <m/>
    <n v="37.956899999999997"/>
    <n v="-122.324"/>
    <s v="Contra Costa"/>
    <s v="EL-CERRITO-G-1112"/>
    <m/>
    <n v="12000"/>
    <m/>
    <x v="0"/>
    <s v="Unknown"/>
    <s v="Urban"/>
    <s v="Grass fuel model"/>
    <m/>
    <s v="No"/>
    <m/>
    <m/>
    <m/>
    <m/>
    <m/>
    <m/>
    <m/>
    <s v="N"/>
    <s v="N"/>
    <m/>
    <m/>
    <s v="     "/>
    <m/>
    <m/>
    <m/>
    <m/>
    <m/>
    <m/>
    <m/>
    <m/>
    <m/>
    <m/>
    <m/>
    <m/>
    <m/>
    <m/>
    <m/>
    <m/>
    <m/>
    <m/>
    <m/>
  </r>
  <r>
    <s v="SAP201420245"/>
    <s v="     "/>
    <n v="41914"/>
    <s v="10/2"/>
    <x v="1"/>
    <m/>
    <s v="40"/>
    <n v="4"/>
    <s v="10"/>
    <x v="7"/>
    <n v="41912"/>
    <m/>
    <s v="fire caused by connectors sparking; all caused by tree cutting crew damaged line recloser and made wire fall"/>
    <s v="     "/>
    <s v="SAP"/>
    <n v="44580"/>
    <s v="Y"/>
    <x v="0"/>
    <s v="1090802"/>
    <s v="14-0060492"/>
    <m/>
    <s v="T003208241"/>
    <n v="109247775"/>
    <m/>
    <s v="     "/>
    <x v="0"/>
    <s v="PG&amp;E"/>
    <m/>
    <m/>
    <m/>
    <s v="D"/>
    <m/>
    <s v="Structure-PG&amp;E only"/>
    <m/>
    <s v="Contact - 3rd Party"/>
    <s v="33.e. Other contact from object"/>
    <s v="Contact - 3rd Party"/>
    <s v="Recloser failure"/>
    <s v="Recloser failure"/>
    <m/>
    <s v="Recloser failure"/>
    <s v="Splice/Clamp/Connector"/>
    <s v="Line to Ground"/>
    <s v="Yes"/>
    <s v="Overhead"/>
    <x v="0"/>
    <s v="Splice/Clamp/Connector"/>
    <m/>
    <s v="103499227"/>
    <s v="     "/>
    <s v="Non-HFTD"/>
    <x v="0"/>
    <m/>
    <m/>
    <n v="37.530099999999997"/>
    <n v="-122.32299999999999"/>
    <s v="San Mateo"/>
    <s v="BELMONT-1102"/>
    <m/>
    <m/>
    <s v="HILLSDALE 040277056"/>
    <x v="0"/>
    <s v="San Mateo City FD"/>
    <m/>
    <m/>
    <m/>
    <s v="No"/>
    <m/>
    <m/>
    <m/>
    <m/>
    <m/>
    <m/>
    <m/>
    <s v="N"/>
    <s v="N"/>
    <m/>
    <m/>
    <s v="     "/>
    <s v="37.53027000"/>
    <s v="-122.32278000"/>
    <s v="Oct  1 2014 12:00AM"/>
    <s v="3rdParty"/>
    <s v="3rd party tree crew dropped limb onto line causing wiredown and small fire in ivy. Will have utility tree clear tree at least 10ft from lines to make safe for 3rd party crew to finish removal. _x000d__x000a_3rd party info: Hector Tree Services, 1903 Bayshore Blvd, Redwood City, 94061. 560-520-3582, lic# 975391."/>
    <s v="PINM"/>
    <s v="50"/>
    <s v="61"/>
    <s v="3"/>
    <m/>
    <m/>
    <m/>
    <m/>
    <m/>
    <m/>
    <m/>
    <s v="CrossArm"/>
    <s v="BareWire"/>
    <s v="1"/>
  </r>
  <r>
    <s v="20150376"/>
    <s v="     "/>
    <n v="42279"/>
    <s v="10/2"/>
    <x v="1"/>
    <n v="0.80277777777777781"/>
    <s v="40"/>
    <n v="4"/>
    <s v="10"/>
    <x v="2"/>
    <n v="42279"/>
    <n v="0.80277777777777781"/>
    <s v="(KITE ON LINE NOT BIRD @ 41404 AVE 14) RD PHASE DOWN @ SB: 2879 GOING TO NORTH 1 SPAN BROKE @ JUMPER CONNECTION FROM C/O TO LINE"/>
    <s v="     "/>
    <m/>
    <m/>
    <s v="N"/>
    <x v="0"/>
    <s v="1315658"/>
    <s v="15-0067533"/>
    <m/>
    <m/>
    <n v="110690619"/>
    <m/>
    <s v="     "/>
    <x v="1"/>
    <s v="PG&amp;E"/>
    <m/>
    <s v="Vegetation"/>
    <m/>
    <s v="D"/>
    <m/>
    <s v="&lt;3 meters of linear travel"/>
    <s v="Square Feet: ; Acreage: "/>
    <s v="Contact - Animal - Other"/>
    <s v="33.b. Animal contact"/>
    <s v="Contact - Animal"/>
    <s v="All types of equipment / facility failure"/>
    <s v="Contact - Animal"/>
    <m/>
    <s v="Contact - Animal"/>
    <s v="Conductor"/>
    <s v="Open Circuit"/>
    <s v="None"/>
    <s v="Overhead"/>
    <x v="3"/>
    <s v="Conductor"/>
    <m/>
    <s v="101121403"/>
    <s v="     "/>
    <s v="Non-HFTD"/>
    <x v="0"/>
    <m/>
    <m/>
    <n v="36.945399999999999"/>
    <n v="-119.83"/>
    <s v="Madera"/>
    <s v="CASSIDY-2107"/>
    <s v="254272107"/>
    <n v="21000"/>
    <s v="CASSIDY 21076090"/>
    <x v="0"/>
    <s v="Cal Fire Dept"/>
    <s v="Agriculture"/>
    <m/>
    <m/>
    <s v="No"/>
    <m/>
    <m/>
    <m/>
    <m/>
    <m/>
    <m/>
    <m/>
    <s v="N"/>
    <s v="N"/>
    <m/>
    <m/>
    <s v="     "/>
    <m/>
    <m/>
    <m/>
    <m/>
    <m/>
    <m/>
    <m/>
    <m/>
    <m/>
    <m/>
    <m/>
    <m/>
    <m/>
    <m/>
    <m/>
    <m/>
    <m/>
    <m/>
    <m/>
  </r>
  <r>
    <s v="SAP201517087"/>
    <s v="     "/>
    <n v="42279"/>
    <s v="10/2"/>
    <x v="1"/>
    <m/>
    <s v="40"/>
    <n v="4"/>
    <s v="10"/>
    <x v="2"/>
    <n v="42277"/>
    <m/>
    <s v="Pole replaced due to pole fire; failed swtich 7239"/>
    <s v="     "/>
    <s v="SAP"/>
    <n v="44580"/>
    <s v="Y"/>
    <x v="0"/>
    <s v="1314397"/>
    <s v="15-0066915"/>
    <m/>
    <s v="T003497695"/>
    <n v="110686582"/>
    <m/>
    <s v="     "/>
    <x v="0"/>
    <s v="PG&amp;E"/>
    <m/>
    <m/>
    <m/>
    <s v="D"/>
    <m/>
    <s v="Structure-PG&amp;E only"/>
    <m/>
    <s v="Equipment - PG&amp;E"/>
    <s v="34.e. Switch damage or failure"/>
    <s v="Equipment - PG&amp;E"/>
    <s v="Switch failure"/>
    <s v="Switch failure"/>
    <s v="Switch"/>
    <m/>
    <m/>
    <s v="Line to Ground"/>
    <s v="No"/>
    <s v="Overhead"/>
    <x v="0"/>
    <s v="Switch"/>
    <m/>
    <s v="101658243"/>
    <s v="     "/>
    <s v="Non-HFTD"/>
    <x v="0"/>
    <m/>
    <m/>
    <n v="38.224499999999999"/>
    <n v="-121.839"/>
    <s v="Solano"/>
    <s v="PEABODY-2107"/>
    <m/>
    <m/>
    <s v="PEABODY 21078502"/>
    <x v="0"/>
    <s v="Montezuma FD"/>
    <m/>
    <m/>
    <m/>
    <s v="No"/>
    <m/>
    <m/>
    <m/>
    <m/>
    <m/>
    <m/>
    <m/>
    <s v="N"/>
    <s v="N"/>
    <m/>
    <m/>
    <s v="     "/>
    <m/>
    <m/>
    <m/>
    <m/>
    <m/>
    <m/>
    <m/>
    <m/>
    <m/>
    <m/>
    <m/>
    <m/>
    <m/>
    <m/>
    <m/>
    <m/>
    <m/>
    <m/>
    <m/>
  </r>
  <r>
    <s v="20160323"/>
    <s v="     "/>
    <n v="42645"/>
    <s v="10/2"/>
    <x v="1"/>
    <n v="0.66041666666666665"/>
    <s v="41"/>
    <n v="4"/>
    <s v="10"/>
    <x v="6"/>
    <n v="42645"/>
    <n v="0.66041666666666665"/>
    <s v="POLE FIRE CREW TO REPLACE POLE X-ARM AND TX"/>
    <s v="     "/>
    <m/>
    <m/>
    <s v="N"/>
    <x v="0"/>
    <s v="1551448"/>
    <s v="16-0069049"/>
    <m/>
    <m/>
    <m/>
    <m/>
    <s v="     "/>
    <x v="1"/>
    <s v="PG&amp;E"/>
    <m/>
    <s v="Vegetation"/>
    <m/>
    <s v="D"/>
    <m/>
    <s v="&lt;0.25"/>
    <s v="Square Feet: ; Acreage: "/>
    <s v="Equipment - PG&amp;E"/>
    <s v="34.o. Other"/>
    <s v="Equipment - PG&amp;E"/>
    <s v="All types of equipment / facility failure"/>
    <m/>
    <m/>
    <m/>
    <m/>
    <s v="Force Out"/>
    <s v="PACIFIC BELL"/>
    <s v="Overhead"/>
    <x v="3"/>
    <s v="Other"/>
    <m/>
    <s v="101563172"/>
    <s v="     "/>
    <s v="Non-HFTD"/>
    <x v="0"/>
    <m/>
    <m/>
    <n v="38.213099999999997"/>
    <n v="-122.134"/>
    <s v="Solano"/>
    <s v="JAMESON-1105"/>
    <s v="63801105"/>
    <n v="12000"/>
    <s v="JAMESON 1105CB"/>
    <x v="0"/>
    <s v="Fairfield FD"/>
    <s v="Herbaceous"/>
    <m/>
    <m/>
    <s v="No"/>
    <m/>
    <m/>
    <m/>
    <m/>
    <m/>
    <m/>
    <m/>
    <s v="N"/>
    <s v="N"/>
    <m/>
    <m/>
    <s v="     "/>
    <m/>
    <m/>
    <m/>
    <m/>
    <m/>
    <m/>
    <m/>
    <m/>
    <m/>
    <m/>
    <m/>
    <m/>
    <m/>
    <m/>
    <m/>
    <m/>
    <m/>
    <m/>
    <m/>
  </r>
  <r>
    <s v="SAP201613897"/>
    <s v="     "/>
    <n v="42645"/>
    <s v="10/2"/>
    <x v="1"/>
    <m/>
    <s v="41"/>
    <n v="4"/>
    <s v="10"/>
    <x v="6"/>
    <n v="42643"/>
    <m/>
    <s v="pole fire; failed equipment; 1 s/o line recloser Y44"/>
    <s v="     "/>
    <s v="SAP"/>
    <n v="44580"/>
    <s v="Y"/>
    <x v="0"/>
    <s v="1550445"/>
    <s v="16-0068715"/>
    <m/>
    <s v="T003781128"/>
    <n v="112004482"/>
    <m/>
    <s v="     "/>
    <x v="0"/>
    <s v="PG&amp;E"/>
    <m/>
    <m/>
    <m/>
    <s v="D"/>
    <m/>
    <s v="Structure-PG&amp;E only"/>
    <m/>
    <s v="Equipment - PG&amp;E"/>
    <s v="34.o. Other"/>
    <s v="Equipment - PG&amp;E"/>
    <s v="Equipment failure - Other"/>
    <s v="Equipment failure - Other"/>
    <s v="Pole"/>
    <m/>
    <m/>
    <s v="Open Circuit"/>
    <s v="No"/>
    <s v="Overhead"/>
    <x v="0"/>
    <s v="Pole"/>
    <m/>
    <s v="101858313"/>
    <s v="     "/>
    <s v="Non-HFTD"/>
    <x v="0"/>
    <m/>
    <m/>
    <n v="34.759399999999999"/>
    <n v="-120.40600000000001"/>
    <s v="Santa Barbara"/>
    <s v="PURISIMA-1101"/>
    <m/>
    <m/>
    <s v="PURISIMA 1101Y44"/>
    <x v="0"/>
    <m/>
    <m/>
    <m/>
    <m/>
    <s v="No"/>
    <m/>
    <m/>
    <m/>
    <m/>
    <m/>
    <m/>
    <m/>
    <s v="N"/>
    <s v="N"/>
    <m/>
    <m/>
    <s v="     "/>
    <m/>
    <m/>
    <m/>
    <m/>
    <m/>
    <m/>
    <m/>
    <m/>
    <m/>
    <m/>
    <m/>
    <m/>
    <m/>
    <m/>
    <m/>
    <m/>
    <m/>
    <m/>
    <m/>
  </r>
  <r>
    <s v="20170398"/>
    <s v="     "/>
    <n v="43010"/>
    <s v="10/2"/>
    <x v="1"/>
    <n v="0.72916666666666663"/>
    <s v="40"/>
    <n v="4"/>
    <s v="10"/>
    <x v="0"/>
    <n v="43010"/>
    <n v="0.72916666666666663"/>
    <s v="TREE FELL ON PRIMARY PRIMARY STARTED FIRE"/>
    <s v="     "/>
    <m/>
    <m/>
    <s v="N"/>
    <x v="0"/>
    <s v="1889638"/>
    <s v="17-0083551"/>
    <m/>
    <m/>
    <n v="113649893"/>
    <m/>
    <s v="     "/>
    <x v="1"/>
    <s v="PG&amp;E"/>
    <m/>
    <s v="Vegetation"/>
    <m/>
    <s v="D"/>
    <m/>
    <s v="0.26-9.99"/>
    <s v="Square Feet: ; Acreage: "/>
    <s v="Vegetation"/>
    <s v="33.a. Veg. contact"/>
    <s v="Vegetation"/>
    <s v="All types of equipment / facility failure"/>
    <s v="Contact - Vegetation"/>
    <m/>
    <s v="Contact - Vegetation"/>
    <s v="Conductor"/>
    <s v="Force Out"/>
    <s v="PACIFIC BELL"/>
    <s v="Overhead"/>
    <x v="3"/>
    <s v="Conductor"/>
    <m/>
    <s v="102282538"/>
    <s v="     "/>
    <s v="Non-HFTD"/>
    <x v="0"/>
    <m/>
    <m/>
    <n v="38.363399999999999"/>
    <n v="-122.285"/>
    <s v="Napa"/>
    <s v="PUEBLO-1105"/>
    <s v="43291105"/>
    <n v="12000"/>
    <s v="PUEBLO 1105696"/>
    <x v="1"/>
    <s v="Cal Fire"/>
    <s v="Hardwood Forest"/>
    <m/>
    <m/>
    <s v="Yes"/>
    <m/>
    <m/>
    <m/>
    <m/>
    <m/>
    <m/>
    <m/>
    <s v="N"/>
    <s v="N"/>
    <m/>
    <m/>
    <s v="     "/>
    <m/>
    <m/>
    <s v="Oct  5 2017 12:00AM"/>
    <s v="BranchFail"/>
    <s v="Live, green limb 10 feet long and 5 inches in diameter at the break was found tangled in wire at base of large, healthy eucalyptus. The apparent break point was 60 feet up in the middle of the canopy. Strong winds reported. Wire down confirmed. Pole replaced. 3.5 acre fire in the vicinity."/>
    <s v="EUCA"/>
    <s v="80"/>
    <s v="48"/>
    <s v="12"/>
    <s v="None"/>
    <s v="None"/>
    <s v="N"/>
    <s v="1"/>
    <m/>
    <s v="Plain"/>
    <s v="D"/>
    <s v="CrossArm"/>
    <s v="BareWire"/>
    <s v="2"/>
  </r>
  <r>
    <s v="20170393"/>
    <s v="     "/>
    <n v="43010"/>
    <s v="10/2"/>
    <x v="1"/>
    <n v="0.12152777777777778"/>
    <s v="40"/>
    <n v="4"/>
    <s v="10"/>
    <x v="0"/>
    <n v="43010"/>
    <n v="0.12152777777777778"/>
    <s v="FND FIRE AT/NEAR RISER 2817.FND #2 FUSE BLOWN AT 2817.FND ARC/FLASHING ACROSS CENTER C/O &amp; SOTH PHASE LIGHT ARRSTR.ALSO FND #6 COPPER DOWN FROM MAIN LINE BUCK POLE TO S/B POLE 11967.FIRE DEPT PUT OUT FIRE.CALLED CREW.ISOLATED ON LOG#17-8323"/>
    <s v="     "/>
    <m/>
    <m/>
    <s v="N"/>
    <x v="0"/>
    <s v="1889047"/>
    <s v="17-0083233"/>
    <m/>
    <m/>
    <n v="113642665"/>
    <m/>
    <s v="     "/>
    <x v="1"/>
    <s v="PG&amp;E"/>
    <m/>
    <s v="Vegetation"/>
    <m/>
    <s v="D"/>
    <m/>
    <s v="0.26-9.99"/>
    <s v="Square Feet: ; Acreage: "/>
    <s v="Equipment - PG&amp;E"/>
    <s v="34.b. Conductor damage or failure"/>
    <s v="Equipment - PG&amp;E"/>
    <s v="All types of equipment / facility failure"/>
    <s v="Conductor"/>
    <s v="Conductor"/>
    <m/>
    <m/>
    <s v="Multi-Fault"/>
    <s v="Unknown"/>
    <s v="Overhead"/>
    <x v="3"/>
    <s v="Conductor"/>
    <m/>
    <s v="101160137"/>
    <s v="     "/>
    <s v="Non-HFTD"/>
    <x v="0"/>
    <m/>
    <m/>
    <n v="37.331400000000002"/>
    <n v="-120.524"/>
    <s v="Merced"/>
    <s v="EL-CAPITAN-1104"/>
    <s v="253881104"/>
    <n v="12000"/>
    <s v="N/A"/>
    <x v="0"/>
    <s v="209-966-3621"/>
    <s v="Urban"/>
    <m/>
    <m/>
    <s v="No"/>
    <m/>
    <m/>
    <m/>
    <m/>
    <m/>
    <m/>
    <m/>
    <s v="N"/>
    <s v="N"/>
    <m/>
    <m/>
    <s v="     "/>
    <m/>
    <m/>
    <m/>
    <m/>
    <m/>
    <m/>
    <m/>
    <m/>
    <m/>
    <m/>
    <m/>
    <m/>
    <m/>
    <m/>
    <m/>
    <m/>
    <m/>
    <m/>
    <m/>
  </r>
  <r>
    <s v="20170394"/>
    <s v="     "/>
    <n v="43010"/>
    <s v="10/2"/>
    <x v="1"/>
    <n v="0.29652777777777778"/>
    <s v="40"/>
    <n v="4"/>
    <s v="10"/>
    <x v="0"/>
    <n v="43010"/>
    <n v="0.29652777777777778"/>
    <s v="crew to replace pole burned due to sec xarm breaking, cal fire onsite with dozer"/>
    <s v="     "/>
    <m/>
    <m/>
    <s v="N"/>
    <x v="0"/>
    <s v="1889090"/>
    <s v="17-0083252"/>
    <m/>
    <m/>
    <m/>
    <m/>
    <s v="     "/>
    <x v="1"/>
    <s v="PG&amp;E"/>
    <m/>
    <s v="Vegetation"/>
    <m/>
    <s v="D"/>
    <m/>
    <s v="&lt;0.25"/>
    <s v="Square Feet: ; Acreage: "/>
    <s v="Equipment - PG&amp;E"/>
    <s v="34.h. Crossarm damage or failure"/>
    <s v="Equipment - PG&amp;E"/>
    <s v="All types of equipment / facility failure"/>
    <s v="Crossarm"/>
    <s v="Crossarm"/>
    <m/>
    <m/>
    <s v="Line to Ground"/>
    <s v="Unknown"/>
    <s v="Overhead"/>
    <x v="1"/>
    <s v="Transformer"/>
    <m/>
    <s v="101658181"/>
    <s v="     "/>
    <s v="Non-HFTD"/>
    <x v="0"/>
    <m/>
    <m/>
    <n v="38.294899999999998"/>
    <n v="-122.107"/>
    <s v="Solano"/>
    <s v="JAMESON-1105"/>
    <s v="63801105"/>
    <m/>
    <s v="N/A"/>
    <x v="0"/>
    <s v="Cal Fire"/>
    <s v="Agriculture"/>
    <m/>
    <m/>
    <s v="No"/>
    <m/>
    <m/>
    <m/>
    <m/>
    <m/>
    <m/>
    <m/>
    <s v="N"/>
    <s v="Y"/>
    <s v="201710011800"/>
    <s v="201710040200"/>
    <s v="     "/>
    <m/>
    <m/>
    <m/>
    <m/>
    <m/>
    <m/>
    <m/>
    <m/>
    <m/>
    <m/>
    <m/>
    <m/>
    <m/>
    <m/>
    <m/>
    <m/>
    <m/>
    <m/>
    <m/>
  </r>
  <r>
    <s v="20170395"/>
    <s v="     "/>
    <n v="43010"/>
    <s v="10/2"/>
    <x v="1"/>
    <n v="0.51527777777777772"/>
    <s v="40"/>
    <n v="4"/>
    <s v="10"/>
    <x v="0"/>
    <n v="43010"/>
    <n v="0.51180555555555551"/>
    <s v="TREE FELL THROUGH LINE BREAKING WIRE. CREW TO MAKE REPAIRS"/>
    <s v="     "/>
    <m/>
    <m/>
    <s v="N"/>
    <x v="0"/>
    <s v="1889389"/>
    <s v="17-0083366"/>
    <m/>
    <m/>
    <m/>
    <m/>
    <s v="     "/>
    <x v="1"/>
    <s v="PG&amp;E"/>
    <m/>
    <s v="Vegetation"/>
    <m/>
    <s v="D"/>
    <m/>
    <s v="&lt;3 meters of linear travel"/>
    <s v="Square Feet: ; Acreage: "/>
    <s v="Vegetation"/>
    <s v="33.a. Veg. contact"/>
    <s v="Vegetation"/>
    <s v="All types of equipment / facility failure"/>
    <s v="Contact - Vegetation"/>
    <m/>
    <s v="Contact - Vegetation"/>
    <s v="Conductor"/>
    <s v="Line to Line"/>
    <s v="Unknown"/>
    <s v="Overhead"/>
    <x v="3"/>
    <s v="Conductor"/>
    <m/>
    <s v="103224422"/>
    <s v="     "/>
    <s v="Non-HFTD"/>
    <x v="0"/>
    <m/>
    <m/>
    <n v="39.631300000000003"/>
    <n v="-122.00700000000001"/>
    <s v="Glenn"/>
    <s v="JACINTO-1101"/>
    <s v="102851101"/>
    <n v="12000"/>
    <s v="JACINTO 11012608"/>
    <x v="0"/>
    <s v="Unknown"/>
    <s v="Urban"/>
    <m/>
    <m/>
    <s v="No"/>
    <m/>
    <m/>
    <m/>
    <m/>
    <m/>
    <m/>
    <m/>
    <s v="N"/>
    <s v="Y"/>
    <s v="201710011800"/>
    <s v="201710040200"/>
    <s v="     "/>
    <s v="39.65956500"/>
    <s v="-122.01575700"/>
    <s v="Oct  4 2017  2:00PM"/>
    <s v="TrunkFail"/>
    <s v="A large eucalyptus allong a fused tap line had two spars fail see outage under same ilis number for device number 535625.  The outages were the same cause."/>
    <s v="EUCA"/>
    <s v="75"/>
    <s v="40"/>
    <s v="40"/>
    <s v="Moderate"/>
    <s v="Moderate"/>
    <s v="N"/>
    <s v="1"/>
    <m/>
    <s v="Valley"/>
    <s v="D"/>
    <s v="CrossArm"/>
    <s v="BareWire"/>
    <s v="0"/>
  </r>
  <r>
    <s v="20180844"/>
    <s v="     "/>
    <n v="43375"/>
    <s v="10/2"/>
    <x v="1"/>
    <n v="0.46773148148148147"/>
    <s v="40"/>
    <n v="4"/>
    <s v="10"/>
    <x v="1"/>
    <n v="43375"/>
    <n v="0.47361111111111109"/>
    <s v="ILIS - &quot;burned pole&quot;"/>
    <s v="     "/>
    <s v="FAS"/>
    <m/>
    <s v="N"/>
    <x v="0"/>
    <s v="185881"/>
    <s v="18-0085622"/>
    <m/>
    <m/>
    <m/>
    <m/>
    <s v="     "/>
    <x v="0"/>
    <s v="PG&amp;E"/>
    <m/>
    <m/>
    <m/>
    <s v="D"/>
    <m/>
    <s v="Structure-PG&amp;E only"/>
    <m/>
    <s v="Equipment - PG&amp;E"/>
    <s v="34.f. Pole damage or failure"/>
    <s v="Equipment - PG&amp;E"/>
    <s v="All types of equipment / facility failure"/>
    <s v="Pole"/>
    <s v="Pole"/>
    <m/>
    <m/>
    <s v="Line to Ground"/>
    <m/>
    <s v="Overhead"/>
    <x v="3"/>
    <s v="Pole"/>
    <m/>
    <s v="R6649"/>
    <s v="     "/>
    <s v="Non-HFTD"/>
    <x v="0"/>
    <m/>
    <m/>
    <n v="37.948300000000003"/>
    <n v="-122.33799999999999"/>
    <s v="Contra Costa"/>
    <s v="EL-CERRITO-G-1106"/>
    <s v="012501106"/>
    <n v="11000"/>
    <s v="EL CERRITO G 1106BR140"/>
    <x v="0"/>
    <m/>
    <s v="Urban"/>
    <m/>
    <m/>
    <s v="No"/>
    <m/>
    <m/>
    <m/>
    <m/>
    <m/>
    <m/>
    <m/>
    <s v="N"/>
    <s v="N"/>
    <m/>
    <m/>
    <s v="     "/>
    <m/>
    <m/>
    <m/>
    <m/>
    <m/>
    <m/>
    <m/>
    <m/>
    <m/>
    <m/>
    <m/>
    <m/>
    <m/>
    <m/>
    <m/>
    <m/>
    <m/>
    <m/>
    <m/>
  </r>
  <r>
    <s v="20180843"/>
    <s v="     "/>
    <n v="43375"/>
    <s v="10/2"/>
    <x v="1"/>
    <n v="0.37315972222222221"/>
    <s v="40"/>
    <n v="4"/>
    <s v="10"/>
    <x v="1"/>
    <m/>
    <m/>
    <s v="T-men noted &quot;conductor tracking&quot;.  Unclear what exactly took place or its cause"/>
    <s v="     "/>
    <s v="FAS"/>
    <m/>
    <s v="N"/>
    <x v="0"/>
    <m/>
    <m/>
    <m/>
    <m/>
    <m/>
    <m/>
    <s v="     "/>
    <x v="0"/>
    <s v="PG&amp;E"/>
    <m/>
    <m/>
    <m/>
    <s v="D"/>
    <m/>
    <s v="Structure-PG&amp;E only"/>
    <m/>
    <s v="Equipment - PG&amp;E"/>
    <s v="34.g. Insulator and brushing damage or failure"/>
    <s v="Equipment - PG&amp;E"/>
    <s v="All types of equipment / facility failure"/>
    <s v="Insulator"/>
    <s v="Insulator"/>
    <m/>
    <m/>
    <m/>
    <m/>
    <m/>
    <x v="3"/>
    <s v="Insulator"/>
    <m/>
    <m/>
    <s v="     "/>
    <s v="Non-HFTD"/>
    <x v="0"/>
    <m/>
    <m/>
    <n v="38.405099999999997"/>
    <n v="-122.845"/>
    <s v="Sonoma"/>
    <s v="MOLINO-1101"/>
    <s v="042571101"/>
    <n v="11000"/>
    <m/>
    <x v="0"/>
    <m/>
    <s v="Urban"/>
    <m/>
    <m/>
    <s v="No"/>
    <m/>
    <m/>
    <m/>
    <m/>
    <m/>
    <m/>
    <m/>
    <s v="N"/>
    <s v="N"/>
    <m/>
    <m/>
    <s v="     "/>
    <m/>
    <m/>
    <m/>
    <m/>
    <m/>
    <m/>
    <m/>
    <m/>
    <m/>
    <m/>
    <m/>
    <m/>
    <m/>
    <m/>
    <m/>
    <m/>
    <m/>
    <m/>
    <m/>
  </r>
  <r>
    <s v="20180845"/>
    <s v="     "/>
    <n v="43375"/>
    <s v="10/2"/>
    <x v="1"/>
    <n v="0.48715277777777777"/>
    <s v="40"/>
    <n v="4"/>
    <s v="10"/>
    <x v="1"/>
    <n v="43375"/>
    <n v="0.50624999999999998"/>
    <s v="OIS - &quot;burned pole top&quot;.  ILIS - &quot;1 POLE N/O 58647 CROSSARM BROKEN, 1 SPAN ON ARM &amp; 1 SPAN SAGGING BY PHONE CABLE&quot;"/>
    <s v="     "/>
    <s v="FAS"/>
    <m/>
    <s v="N"/>
    <x v="0"/>
    <s v="185924"/>
    <s v="18-0085631"/>
    <m/>
    <m/>
    <m/>
    <m/>
    <s v="     "/>
    <x v="0"/>
    <s v="PG&amp;E"/>
    <m/>
    <m/>
    <m/>
    <s v="D"/>
    <m/>
    <s v="Structure-PG&amp;E only"/>
    <m/>
    <s v="Equipment - PG&amp;E"/>
    <s v="34.f. Pole damage or failure"/>
    <s v="Equipment - PG&amp;E"/>
    <s v="All types of equipment / facility failure"/>
    <s v="Pole"/>
    <s v="Pole"/>
    <m/>
    <m/>
    <s v="None,Force Out"/>
    <m/>
    <s v="Overhead"/>
    <x v="3"/>
    <s v="Pole"/>
    <m/>
    <s v="40832"/>
    <s v="     "/>
    <s v="Non-HFTD"/>
    <x v="0"/>
    <m/>
    <m/>
    <n v="38.417400000000001"/>
    <n v="-121.916"/>
    <s v="Solano"/>
    <s v="VACA-DIXON-1103"/>
    <s v="063591103"/>
    <n v="11000"/>
    <s v="VACA DIXON 110340832"/>
    <x v="0"/>
    <m/>
    <s v="Rural"/>
    <m/>
    <m/>
    <s v="No"/>
    <m/>
    <m/>
    <m/>
    <m/>
    <m/>
    <m/>
    <m/>
    <s v="N"/>
    <s v="N"/>
    <m/>
    <m/>
    <s v="     "/>
    <m/>
    <m/>
    <m/>
    <m/>
    <m/>
    <m/>
    <m/>
    <m/>
    <m/>
    <m/>
    <m/>
    <m/>
    <m/>
    <m/>
    <m/>
    <m/>
    <m/>
    <m/>
    <m/>
  </r>
  <r>
    <s v="20180847"/>
    <s v="     "/>
    <n v="43375"/>
    <s v="10/2"/>
    <x v="1"/>
    <n v="0.52603009259259259"/>
    <s v="40"/>
    <n v="4"/>
    <s v="10"/>
    <x v="1"/>
    <n v="43375"/>
    <n v="0.52083333333333337"/>
    <s v="&quot;POLE TOP FIRE, CREW TO REPLACE XARM AND KING PIN, REPAIR 4/0 WIRE&quot;"/>
    <s v="     "/>
    <s v="FAS"/>
    <m/>
    <s v="N"/>
    <x v="0"/>
    <s v="185971"/>
    <s v="18-0085641"/>
    <m/>
    <m/>
    <m/>
    <m/>
    <s v="     "/>
    <x v="0"/>
    <s v="PG&amp;E"/>
    <m/>
    <m/>
    <m/>
    <s v="D"/>
    <m/>
    <s v="Structure-PG&amp;E only"/>
    <m/>
    <s v="Equipment - PG&amp;E"/>
    <s v="34.f. Pole damage or failure"/>
    <s v="Equipment - PG&amp;E"/>
    <s v="All types of equipment / facility failure"/>
    <s v="Pole"/>
    <s v="Pole"/>
    <m/>
    <m/>
    <s v="Three Phase Fault"/>
    <m/>
    <s v="Overhead"/>
    <x v="3"/>
    <s v="Pole"/>
    <m/>
    <s v="1102/2"/>
    <s v="     "/>
    <s v="Non-HFTD"/>
    <x v="0"/>
    <m/>
    <m/>
    <n v="39.749499999999998"/>
    <n v="-122.188"/>
    <s v="Glenn"/>
    <s v="ORLAND-B-1102"/>
    <s v="102701102"/>
    <n v="11000"/>
    <s v="ORLAND B 1102CB"/>
    <x v="0"/>
    <m/>
    <s v="Urban"/>
    <m/>
    <m/>
    <s v="No"/>
    <m/>
    <m/>
    <m/>
    <m/>
    <m/>
    <m/>
    <m/>
    <s v="N"/>
    <s v="N"/>
    <m/>
    <m/>
    <s v="     "/>
    <m/>
    <m/>
    <m/>
    <m/>
    <m/>
    <m/>
    <m/>
    <m/>
    <m/>
    <m/>
    <m/>
    <m/>
    <m/>
    <m/>
    <m/>
    <m/>
    <m/>
    <m/>
    <m/>
  </r>
  <r>
    <s v="MIA201813000"/>
    <s v="     "/>
    <n v="43375"/>
    <s v="10/2"/>
    <x v="1"/>
    <n v="0.29533564814814817"/>
    <s v="40"/>
    <n v="4"/>
    <s v="10"/>
    <x v="1"/>
    <n v="43375"/>
    <n v="0.2951388888888889"/>
    <s v="Pole top fire. "/>
    <s v="     "/>
    <s v="FAS"/>
    <n v="44239"/>
    <s v="Y"/>
    <x v="0"/>
    <s v="185449"/>
    <s v="18-0085502"/>
    <m/>
    <s v="T004424007"/>
    <n v="115015218"/>
    <m/>
    <s v="     "/>
    <x v="0"/>
    <s v="PG&amp;E"/>
    <m/>
    <m/>
    <m/>
    <s v="D"/>
    <m/>
    <s v="Structure-PG&amp;E only"/>
    <m/>
    <s v="Equipment - PG&amp;E"/>
    <s v="34.f. Pole damage or failure"/>
    <s v="Equipment - PG&amp;E"/>
    <s v="All types of equipment / facility failure"/>
    <s v="Pole failure"/>
    <s v="Crossarm"/>
    <m/>
    <m/>
    <s v="Force Out"/>
    <s v="No"/>
    <s v="Overhead"/>
    <x v="0"/>
    <m/>
    <m/>
    <s v="14452104"/>
    <s v="     "/>
    <s v="Non-HFTD"/>
    <x v="0"/>
    <m/>
    <m/>
    <n v="38.006799999999998"/>
    <n v="-121.904"/>
    <s v="Contra Costa"/>
    <s v="KIRKER-2104"/>
    <m/>
    <n v="21000"/>
    <s v="KIRKER 2104CB"/>
    <x v="0"/>
    <m/>
    <s v="Rural"/>
    <m/>
    <m/>
    <s v="No"/>
    <m/>
    <m/>
    <m/>
    <m/>
    <m/>
    <m/>
    <m/>
    <s v="N"/>
    <s v="N"/>
    <m/>
    <m/>
    <s v="     "/>
    <m/>
    <m/>
    <m/>
    <m/>
    <m/>
    <m/>
    <m/>
    <m/>
    <m/>
    <m/>
    <m/>
    <m/>
    <m/>
    <m/>
    <m/>
    <m/>
    <m/>
    <m/>
    <m/>
  </r>
  <r>
    <s v="FAS222146"/>
    <s v="     "/>
    <n v="43375"/>
    <s v="10/2"/>
    <x v="1"/>
    <m/>
    <s v="40"/>
    <n v="4"/>
    <s v="10"/>
    <x v="1"/>
    <m/>
    <m/>
    <s v="LR caught fire; light rain"/>
    <s v="     "/>
    <s v="FAS"/>
    <n v="44580"/>
    <s v="Y"/>
    <x v="0"/>
    <s v="185434"/>
    <s v="N/A"/>
    <m/>
    <s v="T004424014"/>
    <n v="105168309"/>
    <m/>
    <s v="     "/>
    <x v="0"/>
    <s v="PG&amp;E"/>
    <m/>
    <m/>
    <m/>
    <s v="D"/>
    <m/>
    <s v="Structure-only"/>
    <m/>
    <s v="Contamination"/>
    <s v="36.a. Contamination"/>
    <s v="Equipment - PG&amp;E"/>
    <s v="Contamination"/>
    <s v="Contamination"/>
    <m/>
    <m/>
    <m/>
    <m/>
    <s v="Yes"/>
    <s v="Overhead"/>
    <x v="0"/>
    <s v="Recloser"/>
    <m/>
    <s v="103780784"/>
    <s v="     "/>
    <s v="Non-HFTD"/>
    <x v="0"/>
    <m/>
    <m/>
    <n v="37.952300000000001"/>
    <n v="-122.36199999999999"/>
    <s v="Contra Costa"/>
    <s v="RICHMOND-R-1124"/>
    <m/>
    <m/>
    <m/>
    <x v="0"/>
    <m/>
    <m/>
    <m/>
    <m/>
    <s v="No"/>
    <m/>
    <m/>
    <m/>
    <m/>
    <m/>
    <m/>
    <m/>
    <s v="N"/>
    <s v="N"/>
    <m/>
    <m/>
    <s v="     "/>
    <m/>
    <m/>
    <m/>
    <m/>
    <m/>
    <m/>
    <m/>
    <m/>
    <m/>
    <m/>
    <m/>
    <m/>
    <m/>
    <m/>
    <m/>
    <m/>
    <m/>
    <m/>
    <m/>
  </r>
  <r>
    <s v="MIA20180310"/>
    <s v="     "/>
    <n v="43375"/>
    <s v="10/2"/>
    <x v="1"/>
    <n v="0.34907407407407409"/>
    <s v="40"/>
    <n v="4"/>
    <s v="10"/>
    <x v="1"/>
    <n v="43375"/>
    <n v="0.34861111111111109"/>
    <s v="eagle nest causing fire "/>
    <s v="     "/>
    <s v="FAS"/>
    <n v="44243"/>
    <s v="Y"/>
    <x v="0"/>
    <s v="185557"/>
    <m/>
    <m/>
    <s v="T004424157"/>
    <n v="115015563"/>
    <m/>
    <s v="     "/>
    <x v="0"/>
    <s v="PG&amp;E"/>
    <m/>
    <m/>
    <m/>
    <s v="D"/>
    <m/>
    <s v="Unknown"/>
    <m/>
    <s v="Contact - Animal - Nest"/>
    <s v="33.e. Other contact from object"/>
    <s v="Contact - Nest"/>
    <s v="Contact from object"/>
    <s v="Contact - Nest"/>
    <m/>
    <s v="Contact - Nest"/>
    <s v="Crossarm"/>
    <m/>
    <s v="No"/>
    <s v="Overhead"/>
    <x v="0"/>
    <m/>
    <m/>
    <s v="101633006_x0009_"/>
    <s v="     "/>
    <s v="Non-HFTD"/>
    <x v="0"/>
    <m/>
    <m/>
    <n v="39.215400000000002"/>
    <n v="-121.999"/>
    <s v="Colusa"/>
    <s v="COLUSA-1100"/>
    <m/>
    <n v="11000"/>
    <m/>
    <x v="0"/>
    <m/>
    <s v="Rural"/>
    <m/>
    <m/>
    <s v="No"/>
    <m/>
    <m/>
    <m/>
    <m/>
    <m/>
    <m/>
    <m/>
    <s v="N"/>
    <s v="N"/>
    <m/>
    <m/>
    <s v="     "/>
    <m/>
    <m/>
    <m/>
    <m/>
    <m/>
    <m/>
    <m/>
    <m/>
    <m/>
    <m/>
    <m/>
    <m/>
    <m/>
    <m/>
    <m/>
    <m/>
    <m/>
    <m/>
    <m/>
  </r>
  <r>
    <s v="MIA20180120"/>
    <s v="     "/>
    <n v="43375"/>
    <s v="10/2"/>
    <x v="1"/>
    <n v="0.36130787037037038"/>
    <s v="40"/>
    <n v="4"/>
    <s v="10"/>
    <x v="1"/>
    <n v="43375"/>
    <n v="0.3611111111111111"/>
    <s v="6583 westside rd in Healdsburg; pole fire; smoking transformer; cause is animal; cutout/fuse holder blew/failed and had to be repaired"/>
    <s v="     "/>
    <s v="FAS"/>
    <n v="44242"/>
    <s v="Y"/>
    <x v="0"/>
    <s v="185596"/>
    <s v="N/A"/>
    <m/>
    <s v="T004424197"/>
    <n v="115015561"/>
    <m/>
    <s v="     "/>
    <x v="0"/>
    <s v="PG&amp;E"/>
    <m/>
    <m/>
    <m/>
    <s v="D"/>
    <m/>
    <s v="Structure-PG&amp;E only"/>
    <m/>
    <s v="Contact - Animal - Other"/>
    <s v="33.b. Animal contact"/>
    <s v="Contact - Animal"/>
    <s v="Contact from object"/>
    <s v="Contact - Animal"/>
    <m/>
    <s v="Contact - Animal"/>
    <s v="Transformer"/>
    <m/>
    <s v="Yes"/>
    <s v="Overhead"/>
    <x v="0"/>
    <m/>
    <m/>
    <s v="101961555"/>
    <s v="     "/>
    <s v="Non-HFTD"/>
    <x v="0"/>
    <m/>
    <m/>
    <n v="38.534500000000001"/>
    <n v="-122.871"/>
    <s v="Sonoma"/>
    <s v="FITCH-MOUNTAIN-1113"/>
    <s v="42751113"/>
    <n v="11000"/>
    <m/>
    <x v="0"/>
    <m/>
    <s v="Rural"/>
    <m/>
    <m/>
    <s v="No"/>
    <m/>
    <m/>
    <m/>
    <m/>
    <m/>
    <m/>
    <m/>
    <s v="N"/>
    <s v="N"/>
    <m/>
    <m/>
    <s v="     "/>
    <m/>
    <m/>
    <m/>
    <m/>
    <m/>
    <m/>
    <m/>
    <m/>
    <m/>
    <m/>
    <m/>
    <m/>
    <m/>
    <m/>
    <m/>
    <m/>
    <m/>
    <m/>
    <m/>
  </r>
  <r>
    <s v="20180842"/>
    <s v="     "/>
    <n v="43375"/>
    <s v="10/2"/>
    <x v="1"/>
    <n v="0.34907407407407409"/>
    <s v="40"/>
    <n v="4"/>
    <s v="10"/>
    <x v="1"/>
    <n v="43375"/>
    <n v="0.34513888888888888"/>
    <s v="ILIS cause - &quot;Animal, Other&quot;/&quot;OSPREY NEST ON FIRE&quot;.  Fire damaged two x-arms"/>
    <s v="     "/>
    <s v="FAS"/>
    <m/>
    <s v="N"/>
    <x v="0"/>
    <s v="185557"/>
    <s v="18-0085578"/>
    <m/>
    <m/>
    <m/>
    <m/>
    <s v="     "/>
    <x v="0"/>
    <s v="PG&amp;E"/>
    <m/>
    <m/>
    <m/>
    <s v="D"/>
    <m/>
    <s v="Structure-PG&amp;E only"/>
    <m/>
    <s v="Contact - Animal - Other"/>
    <s v="33.b. Animal contact"/>
    <s v="Contact - Animal"/>
    <s v="Contact from object"/>
    <s v="Contact - Animal"/>
    <m/>
    <s v="Contact - Animal"/>
    <m/>
    <s v="Line to Line"/>
    <m/>
    <s v="Overhead"/>
    <x v="3"/>
    <m/>
    <m/>
    <s v="3012"/>
    <s v="     "/>
    <s v="Non-HFTD"/>
    <x v="0"/>
    <m/>
    <m/>
    <n v="39.215400000000002"/>
    <n v="-121.999"/>
    <s v="Colusa"/>
    <s v="COLUSA-1100"/>
    <s v="062021100"/>
    <n v="11000"/>
    <s v="COLUSA 110030272"/>
    <x v="0"/>
    <m/>
    <s v="Rural"/>
    <m/>
    <m/>
    <s v="No"/>
    <m/>
    <m/>
    <m/>
    <m/>
    <m/>
    <m/>
    <m/>
    <s v="N"/>
    <s v="N"/>
    <m/>
    <m/>
    <s v="     "/>
    <m/>
    <m/>
    <m/>
    <m/>
    <m/>
    <m/>
    <m/>
    <m/>
    <m/>
    <m/>
    <m/>
    <m/>
    <m/>
    <m/>
    <m/>
    <m/>
    <m/>
    <m/>
    <m/>
  </r>
  <r>
    <s v="MIA20196706"/>
    <s v="     "/>
    <n v="43740"/>
    <s v="10/2"/>
    <x v="1"/>
    <n v="0.71993055555555552"/>
    <s v="40"/>
    <n v="4"/>
    <s v="10"/>
    <x v="3"/>
    <m/>
    <m/>
    <s v="5485 BRAVO TORO LN in Santa Rosa; veg fire; lines down; struck by bird according to OIS#638800 and FOID#T00476954"/>
    <s v="     "/>
    <s v="FAS"/>
    <n v="44239"/>
    <s v="Y"/>
    <x v="0"/>
    <m/>
    <s v="19-0106778"/>
    <m/>
    <s v="T004769053, T004769054"/>
    <m/>
    <m/>
    <s v="     "/>
    <x v="1"/>
    <s v="PG&amp;E"/>
    <m/>
    <m/>
    <m/>
    <s v="D"/>
    <m/>
    <s v="0.26-9.99"/>
    <m/>
    <s v="Contact - Animal - Bird"/>
    <s v="33.b. Animal contact"/>
    <s v="Contact - Bird"/>
    <s v="Contact from object"/>
    <s v="Contact - Animal"/>
    <m/>
    <s v="Contact - Animal"/>
    <s v="Conductor"/>
    <s v="Line to Line"/>
    <s v="No"/>
    <s v="Overhead"/>
    <x v="0"/>
    <m/>
    <m/>
    <s v="042571103 "/>
    <s v="     "/>
    <s v="Non-HFTD"/>
    <x v="0"/>
    <m/>
    <m/>
    <n v="38.430599999999998"/>
    <n v="-122.812"/>
    <s v="Sonoma"/>
    <s v="MOLINO-1103"/>
    <s v="42571103"/>
    <n v="11000"/>
    <s v="MOLINO 11034676"/>
    <x v="0"/>
    <m/>
    <s v="Urban"/>
    <m/>
    <m/>
    <s v="No"/>
    <m/>
    <m/>
    <m/>
    <m/>
    <m/>
    <m/>
    <m/>
    <s v="N"/>
    <s v="N"/>
    <m/>
    <m/>
    <s v="     "/>
    <m/>
    <m/>
    <m/>
    <m/>
    <m/>
    <m/>
    <m/>
    <m/>
    <m/>
    <m/>
    <m/>
    <m/>
    <m/>
    <m/>
    <m/>
    <m/>
    <m/>
    <m/>
    <m/>
  </r>
  <r>
    <s v="20191169"/>
    <s v="     "/>
    <n v="43740"/>
    <s v="10/2"/>
    <x v="1"/>
    <m/>
    <s v="40"/>
    <n v="4"/>
    <s v="10"/>
    <x v="3"/>
    <n v="43740"/>
    <n v="0.71527777777777779"/>
    <s v="Avian contact with conductor; Mike Best Comments: Found fire at 5485 Bravo Toro Ln. Buzzard found on ground below wires; 0.25 - 10 Acres Fire"/>
    <s v="     "/>
    <s v="FAS"/>
    <m/>
    <s v="N"/>
    <x v="0"/>
    <s v="638800"/>
    <s v="19-0106778"/>
    <m/>
    <s v="T004769054"/>
    <n v="0"/>
    <m/>
    <s v="     "/>
    <x v="1"/>
    <s v="PG&amp;E"/>
    <m/>
    <m/>
    <m/>
    <s v="D"/>
    <m/>
    <s v="0.26-9.99"/>
    <m/>
    <s v="Contact - Animal - Bird"/>
    <s v="33.b. Animal contact"/>
    <s v="Contact - Bird"/>
    <s v="Contact from object"/>
    <s v="Contact - Animal"/>
    <m/>
    <s v="Contact - Animal"/>
    <s v="Splice/Clamp/Connector"/>
    <s v="Line to Line"/>
    <m/>
    <s v="Overhead"/>
    <x v="0"/>
    <s v="Splice/Clamp/Connector"/>
    <s v="no reported damage"/>
    <s v="7Nr1002191710"/>
    <s v="     "/>
    <s v="Non-HFTD"/>
    <x v="0"/>
    <m/>
    <m/>
    <n v="38.430599999999998"/>
    <n v="-122.81100000000001"/>
    <s v="SONOMA"/>
    <s v="MOLINO-1102"/>
    <m/>
    <m/>
    <s v="MOLINO 11034676"/>
    <x v="1"/>
    <s v="Unknown"/>
    <s v="Urban"/>
    <m/>
    <m/>
    <s v="No"/>
    <m/>
    <m/>
    <m/>
    <m/>
    <m/>
    <m/>
    <m/>
    <s v="N"/>
    <s v="N"/>
    <m/>
    <m/>
    <s v="     "/>
    <m/>
    <m/>
    <m/>
    <m/>
    <m/>
    <m/>
    <m/>
    <m/>
    <m/>
    <m/>
    <m/>
    <m/>
    <m/>
    <m/>
    <m/>
    <m/>
    <m/>
    <m/>
    <m/>
  </r>
  <r>
    <s v="20191170"/>
    <s v="     "/>
    <n v="43740"/>
    <s v="10/2"/>
    <x v="1"/>
    <m/>
    <s v="40"/>
    <n v="4"/>
    <s v="10"/>
    <x v="3"/>
    <n v="43740"/>
    <n v="0.78680555555555554"/>
    <s v="vehicle contact with guy"/>
    <s v="     "/>
    <s v="FAS"/>
    <m/>
    <s v="N"/>
    <x v="0"/>
    <s v="638859"/>
    <s v="19-0106784"/>
    <m/>
    <s v="T004769119"/>
    <n v="0"/>
    <m/>
    <s v="     "/>
    <x v="1"/>
    <s v="PG&amp;E"/>
    <m/>
    <m/>
    <m/>
    <s v="D"/>
    <m/>
    <s v="&lt;3 meters of linear travel"/>
    <m/>
    <s v="Contact - 3rd Party"/>
    <s v="33.d. Vehicle contact"/>
    <s v="Contact - 3rd Party"/>
    <s v="Contact from object"/>
    <s v="Contact - Vehicle"/>
    <m/>
    <s v="Contact - Vehicle"/>
    <s v="Transformer"/>
    <s v="Force Out,Line to Ground"/>
    <m/>
    <s v="Overhead"/>
    <x v="3"/>
    <s v="Transformer"/>
    <m/>
    <s v="321463218071"/>
    <s v="     "/>
    <s v="Non-HFTD"/>
    <x v="0"/>
    <m/>
    <m/>
    <n v="36.995399999999997"/>
    <n v="-120"/>
    <s v="MADERA"/>
    <s v="STOREY-1109"/>
    <m/>
    <m/>
    <s v="N/A"/>
    <x v="0"/>
    <m/>
    <s v="Urban"/>
    <m/>
    <m/>
    <s v="No"/>
    <m/>
    <m/>
    <m/>
    <m/>
    <m/>
    <m/>
    <m/>
    <s v="N"/>
    <s v="N"/>
    <m/>
    <m/>
    <s v="     "/>
    <m/>
    <m/>
    <m/>
    <m/>
    <m/>
    <m/>
    <m/>
    <m/>
    <m/>
    <m/>
    <m/>
    <m/>
    <m/>
    <m/>
    <m/>
    <m/>
    <m/>
    <m/>
    <m/>
  </r>
  <r>
    <s v="20201332"/>
    <s v="     "/>
    <n v="44106"/>
    <s v="10/2"/>
    <x v="1"/>
    <n v="0.84027777777777779"/>
    <s v="40"/>
    <n v="4"/>
    <s v="10"/>
    <x v="4"/>
    <n v="44106"/>
    <n v="0.87916666666666665"/>
    <s v="On October 2, 2020 at 2050 hours, a PG&amp;E Troubleman patrolled the Le Grand 1112 Distribution Circuit number 255361112, near 9512 Mariposa Way in Le Grand. He observed a burnt overhead service conductor and crossarm, due to a tree branch falling across the service drop. Cal Fire responded to and extinguished the fire. The 421-minute outage affected eight customers. We repaired the burnt conductor and replaced a damaged conductor, streetlight, and crossarm. There is an open EC tag for the pole to be replaced. The line was returned to service on October 3, 2020. This information is preliminary."/>
    <s v="     "/>
    <s v="FAS"/>
    <m/>
    <s v="N"/>
    <x v="0"/>
    <s v="1108562"/>
    <s v="20-0104694"/>
    <m/>
    <s v="T005086200"/>
    <m/>
    <m/>
    <s v="     "/>
    <x v="1"/>
    <s v="PG&amp;E"/>
    <m/>
    <s v="Vegetation"/>
    <m/>
    <s v="D"/>
    <s v="D"/>
    <s v="&lt;0.25"/>
    <m/>
    <s v="Vegetation"/>
    <s v="33.a. Veg. contact"/>
    <s v="Vegetation"/>
    <s v="Contact from object"/>
    <s v="Contact - Vegetation"/>
    <m/>
    <s v="Contact - Vegetation"/>
    <s v="Service Drop"/>
    <s v="Force Out"/>
    <m/>
    <s v="Overhead"/>
    <x v="2"/>
    <s v="Service Drop"/>
    <s v="Conductors, Streetlight, Crossarm"/>
    <s v="Circuit ID: 255361112, SAP ID: 101082275        "/>
    <s v="     "/>
    <s v="Non-HFTD"/>
    <x v="0"/>
    <m/>
    <m/>
    <n v="37.252499999999998"/>
    <n v="-120.316"/>
    <s v="Merced"/>
    <s v="LE-GRAND-1112"/>
    <m/>
    <n v="12000"/>
    <s v="N/A"/>
    <x v="0"/>
    <s v="Cal Fire"/>
    <s v="Agriculture"/>
    <m/>
    <m/>
    <s v="No"/>
    <m/>
    <m/>
    <m/>
    <m/>
    <m/>
    <m/>
    <m/>
    <s v="N"/>
    <s v="N"/>
    <m/>
    <m/>
    <s v="     "/>
    <m/>
    <m/>
    <m/>
    <m/>
    <m/>
    <m/>
    <m/>
    <m/>
    <m/>
    <m/>
    <m/>
    <m/>
    <m/>
    <m/>
    <m/>
    <m/>
    <m/>
    <m/>
    <m/>
  </r>
  <r>
    <s v="20201329"/>
    <s v="     "/>
    <n v="44106"/>
    <s v="10/2"/>
    <x v="1"/>
    <n v="0.6333333333333333"/>
    <s v="40"/>
    <n v="4"/>
    <s v="10"/>
    <x v="4"/>
    <n v="44106"/>
    <n v="0.62638888888888888"/>
    <s v="On October 2, 2020 at 1703 hours, a PG&amp;E Troubleman patrolled the Vaca Dixon 1103 12kV Distribution Circuit number 063591103, near 4971 Sweeney Road in Winters. He observed a small grass fire. Initial analysis indicates tree trimmers dropped a branch on or near the primary conductors, which caused them to slap together and resulted in a momentary outage and a small grass fire. The third party tree trimmers were reportedly not acting on behalf of PG&amp;E. The customer extinguished the fire. All the repairs were completed and the line was returned to service on October 2, 2020. This information is preliminary."/>
    <s v="     "/>
    <s v="FAS"/>
    <m/>
    <s v="N"/>
    <x v="0"/>
    <s v="1107793"/>
    <m/>
    <m/>
    <s v="T005086039, T005086028"/>
    <m/>
    <m/>
    <s v="     "/>
    <x v="1"/>
    <s v="PG&amp;E"/>
    <m/>
    <s v="Vegetation"/>
    <m/>
    <s v="D"/>
    <s v="D"/>
    <s v="&lt;3 meters of linear travel"/>
    <m/>
    <s v="Vegetation"/>
    <s v="33.a. Veg. contact"/>
    <s v="Vegetation"/>
    <s v="Contact from object"/>
    <s v="Contact - Vegetation"/>
    <m/>
    <s v="Contact - Vegetation"/>
    <s v="Conductor - Primary"/>
    <m/>
    <m/>
    <s v="Overhead"/>
    <x v="3"/>
    <s v="Conductor - Primary"/>
    <m/>
    <s v="Circuit ID: 063591103"/>
    <s v="     "/>
    <s v="Non-HFTD"/>
    <x v="0"/>
    <m/>
    <m/>
    <n v="38.468000000000004"/>
    <n v="-121.937"/>
    <s v="Solano"/>
    <s v="VACA-DIXON-1103"/>
    <m/>
    <n v="12000"/>
    <m/>
    <x v="0"/>
    <s v="Customer"/>
    <s v="Urban"/>
    <m/>
    <m/>
    <s v="No"/>
    <m/>
    <m/>
    <m/>
    <m/>
    <m/>
    <m/>
    <m/>
    <s v="N"/>
    <s v="N"/>
    <m/>
    <m/>
    <s v="     "/>
    <m/>
    <m/>
    <m/>
    <m/>
    <m/>
    <m/>
    <m/>
    <m/>
    <m/>
    <m/>
    <m/>
    <m/>
    <m/>
    <m/>
    <m/>
    <m/>
    <m/>
    <m/>
    <m/>
  </r>
  <r>
    <s v="20140213"/>
    <s v="     "/>
    <n v="41932"/>
    <s v="10/20"/>
    <x v="1"/>
    <n v="0.5625"/>
    <s v="43"/>
    <n v="4"/>
    <s v="10"/>
    <x v="7"/>
    <n v="41932"/>
    <n v="0.5625"/>
    <s v="large piece of a pine tree fell onto the primary breaking 2 of the 3 wires and pinning down the third causing a veg fire, line has been de-energized and tagged MOL, crews have been notified where the damage is and are en-route to make repai"/>
    <s v="     "/>
    <m/>
    <m/>
    <s v="N"/>
    <x v="0"/>
    <s v="1099753"/>
    <s v="14-0064708"/>
    <m/>
    <m/>
    <m/>
    <m/>
    <s v="     "/>
    <x v="1"/>
    <s v="PG&amp;E"/>
    <m/>
    <s v="Vegetation"/>
    <m/>
    <s v="D"/>
    <m/>
    <s v="0.26-9.99"/>
    <s v="Square Feet: ; Acreage: 1"/>
    <s v="Vegetation"/>
    <s v="33.a. Veg. contact"/>
    <s v="Vegetation"/>
    <s v="All types of equipment / facility failure"/>
    <s v="Contact - Vegetation"/>
    <m/>
    <s v="Contact - Vegetation"/>
    <s v="Conductor"/>
    <s v="Three Phase Fault"/>
    <m/>
    <s v="Overhead"/>
    <x v="3"/>
    <s v="Conductor"/>
    <m/>
    <s v="3 SPANS SOURCESIDE OF MTR#1008647890"/>
    <s v="     "/>
    <s v="Non-HFTD"/>
    <x v="0"/>
    <n v="175"/>
    <m/>
    <n v="38.782499999999999"/>
    <n v="-122.693"/>
    <s v="Lake"/>
    <s v="MIDDLETOWN-1101"/>
    <s v="43141101"/>
    <n v="12000"/>
    <s v="MIDDLETOWN 1101548"/>
    <x v="1"/>
    <s v="Cal Fire Dept"/>
    <s v="Hardwood Woodland"/>
    <m/>
    <m/>
    <s v="Yes"/>
    <m/>
    <m/>
    <m/>
    <m/>
    <m/>
    <m/>
    <m/>
    <s v="N"/>
    <s v="N"/>
    <m/>
    <m/>
    <s v="     "/>
    <s v="38.78058000"/>
    <s v="-122.69319000"/>
    <s v="Oct 21 2014 12:00AM"/>
    <s v="BranchFail"/>
    <s v="A normal appearing, healthy, x-stemmed Gray pine suffered a branch failure.  Gusty winds reported by T-Man.  The fault branch fell south and took down the north and middle phases of the 3-phase mainline span.  The outside south phase, was pinned but did not hit the ground.  All three fuses At FCO 1033 were blown.  There was a resultant 1/2 acre ground fire; patchy short grass and leaf litter.  No other damage or injury reported or observed."/>
    <s v="PING"/>
    <s v="80"/>
    <s v="46"/>
    <s v="35"/>
    <s v="None"/>
    <s v="None"/>
    <s v="N"/>
    <s v="1"/>
    <m/>
    <s v="Valley"/>
    <s v="A"/>
    <s v="CrossArm"/>
    <s v="BareWire"/>
    <s v="3"/>
  </r>
  <r>
    <s v="MIA20142360"/>
    <s v="     "/>
    <n v="41932"/>
    <s v="10/20"/>
    <x v="1"/>
    <n v="0.66903935185185182"/>
    <s v="43"/>
    <n v="4"/>
    <s v="10"/>
    <x v="7"/>
    <n v="41932"/>
    <n v="0.66874999999999996"/>
    <s v="FAS states there was a wire down leading to a small pole fire where the cross arm burnt off and needed to be replaced."/>
    <s v="     "/>
    <s v="FAS"/>
    <n v="44266"/>
    <s v="Y"/>
    <x v="0"/>
    <s v="1099828"/>
    <s v="14-0064762"/>
    <m/>
    <s v="T003221361"/>
    <n v="109583347"/>
    <m/>
    <s v="     "/>
    <x v="0"/>
    <s v="PG&amp;E"/>
    <m/>
    <m/>
    <m/>
    <s v="D"/>
    <m/>
    <s v="Structure-PG&amp;E only"/>
    <m/>
    <s v="Equipment - PG&amp;E"/>
    <s v="34.b. Conductor damage or failure"/>
    <s v="Equipment - PG&amp;E"/>
    <s v="All types of equipment / facility failure"/>
    <s v="Conductor failure-all"/>
    <s v="Pole"/>
    <m/>
    <m/>
    <s v="Line to Ground"/>
    <s v="Yes"/>
    <s v="Overhead"/>
    <x v="0"/>
    <m/>
    <m/>
    <s v="100606738"/>
    <s v="     "/>
    <s v="Non-HFTD"/>
    <x v="0"/>
    <m/>
    <m/>
    <n v="37.105400000000003"/>
    <n v="-121.66"/>
    <s v="Santa Clara"/>
    <s v="MORGAN-HILL-2105"/>
    <s v="83242105"/>
    <n v="21000"/>
    <s v="N/A"/>
    <x v="1"/>
    <s v="Morgan Hill FD"/>
    <s v="Urban"/>
    <m/>
    <m/>
    <s v="No"/>
    <m/>
    <m/>
    <m/>
    <m/>
    <m/>
    <m/>
    <m/>
    <s v="N"/>
    <s v="N"/>
    <m/>
    <m/>
    <s v="     "/>
    <m/>
    <m/>
    <m/>
    <m/>
    <m/>
    <m/>
    <m/>
    <m/>
    <m/>
    <m/>
    <m/>
    <m/>
    <m/>
    <m/>
    <m/>
    <m/>
    <m/>
    <m/>
    <m/>
  </r>
  <r>
    <s v="20140212"/>
    <s v="     "/>
    <n v="41932"/>
    <s v="10/20"/>
    <x v="1"/>
    <n v="5.7638888888888892E-2"/>
    <s v="43"/>
    <n v="4"/>
    <s v="10"/>
    <x v="7"/>
    <m/>
    <m/>
    <s v="REFER TO CREW"/>
    <s v="     "/>
    <m/>
    <m/>
    <s v="N"/>
    <x v="0"/>
    <s v="1099477"/>
    <m/>
    <m/>
    <m/>
    <m/>
    <m/>
    <s v="     "/>
    <x v="1"/>
    <s v="PG&amp;E"/>
    <m/>
    <s v="Vegetation"/>
    <m/>
    <s v="D"/>
    <m/>
    <s v="&lt;3 meters of linear travel"/>
    <s v="Square Feet: ; Acreage: "/>
    <s v="Vegetation"/>
    <s v="33.a. Veg. contact"/>
    <s v="Vegetation"/>
    <s v="All types of equipment / facility failure"/>
    <s v="Contact - Vegetation"/>
    <m/>
    <s v="Contact - Vegetation"/>
    <s v="Conductor"/>
    <m/>
    <s v="AT&amp;T"/>
    <s v="Overhead"/>
    <x v="1"/>
    <s v="Conductor"/>
    <m/>
    <s v="100450134"/>
    <s v="     "/>
    <s v="Non-HFTD"/>
    <x v="0"/>
    <m/>
    <m/>
    <n v="38.027200000000001"/>
    <n v="-121.94199999999999"/>
    <s v="Contra Costa"/>
    <s v="WILLOW-PASS-1102"/>
    <s v="13911102"/>
    <m/>
    <s v="N/A"/>
    <x v="0"/>
    <s v="CONTRA COSTA"/>
    <s v="Urban"/>
    <m/>
    <m/>
    <s v="No"/>
    <m/>
    <m/>
    <m/>
    <m/>
    <m/>
    <m/>
    <m/>
    <s v="N"/>
    <s v="N"/>
    <m/>
    <m/>
    <s v="     "/>
    <m/>
    <m/>
    <m/>
    <m/>
    <m/>
    <m/>
    <m/>
    <m/>
    <m/>
    <m/>
    <m/>
    <m/>
    <m/>
    <m/>
    <m/>
    <m/>
    <m/>
    <m/>
    <m/>
  </r>
  <r>
    <s v="MIA20140578"/>
    <s v="     "/>
    <n v="41932"/>
    <s v="10/20"/>
    <x v="1"/>
    <n v="0.49722222222222223"/>
    <s v="43"/>
    <n v="4"/>
    <s v="10"/>
    <x v="7"/>
    <n v="41932"/>
    <n v="0.49722222222222223"/>
    <s v="L7SF: 214 catron dr in Oakland; 12kv primary arm burnt off; lightning hit pole"/>
    <s v="     "/>
    <s v="FAS"/>
    <n v="44264"/>
    <s v="Y"/>
    <x v="0"/>
    <s v="1099667"/>
    <s v="N/A"/>
    <m/>
    <s v="T003221130"/>
    <m/>
    <m/>
    <s v="     "/>
    <x v="0"/>
    <s v="PG&amp;E"/>
    <m/>
    <m/>
    <m/>
    <s v="D"/>
    <m/>
    <s v="Structure-PG&amp;E only"/>
    <m/>
    <s v="Weather - Lightning"/>
    <s v="39.a. All Other"/>
    <s v="Weather"/>
    <s v="Weather"/>
    <s v="Weather - Lightning"/>
    <m/>
    <m/>
    <m/>
    <m/>
    <s v="Yes"/>
    <s v="Overhead"/>
    <x v="0"/>
    <m/>
    <m/>
    <s v="101346284"/>
    <s v="     "/>
    <s v="Non-HFTD"/>
    <x v="0"/>
    <m/>
    <m/>
    <n v="37.726100000000002"/>
    <n v="-122.175"/>
    <s v="Alameda"/>
    <s v="EDES-1103"/>
    <s v="13681103"/>
    <n v="11000"/>
    <m/>
    <x v="0"/>
    <m/>
    <s v="Urban"/>
    <m/>
    <m/>
    <s v="No"/>
    <m/>
    <m/>
    <m/>
    <m/>
    <m/>
    <m/>
    <m/>
    <s v="N"/>
    <s v="N"/>
    <m/>
    <m/>
    <s v="     "/>
    <m/>
    <m/>
    <m/>
    <m/>
    <m/>
    <m/>
    <m/>
    <m/>
    <m/>
    <m/>
    <m/>
    <m/>
    <m/>
    <m/>
    <m/>
    <m/>
    <m/>
    <m/>
    <m/>
  </r>
  <r>
    <s v="20150402"/>
    <s v="     "/>
    <n v="42297"/>
    <s v="10/20"/>
    <x v="1"/>
    <n v="0.24930555555555556"/>
    <s v="43"/>
    <n v="4"/>
    <s v="10"/>
    <x v="2"/>
    <n v="42297"/>
    <n v="0.24930555555555556"/>
    <s v="Fire burned pole, pole ok. Need to replace pri. &amp; sec. risers Sent ec tag, called for crew,crew onsite"/>
    <s v="     "/>
    <m/>
    <m/>
    <s v="N"/>
    <x v="0"/>
    <s v="1326506"/>
    <s v="15-0072051"/>
    <m/>
    <m/>
    <n v="110772551"/>
    <m/>
    <s v="     "/>
    <x v="1"/>
    <s v="PG&amp;E"/>
    <m/>
    <s v="Vegetation"/>
    <m/>
    <s v="D"/>
    <m/>
    <s v="&lt;0.25"/>
    <s v="Square Feet: ; Acreage: "/>
    <s v="Equipment - PG&amp;E"/>
    <s v="34.o. Other"/>
    <s v="Equipment - PG&amp;E"/>
    <s v="All types of equipment / facility failure"/>
    <s v="Riser"/>
    <s v="Riser"/>
    <m/>
    <m/>
    <s v="Multi-Fault"/>
    <s v="#N/A"/>
    <s v="Overhead"/>
    <x v="3"/>
    <s v="Conductor"/>
    <m/>
    <s v="5062 Whisper Way"/>
    <s v="     "/>
    <s v="Non-HFTD"/>
    <x v="0"/>
    <m/>
    <m/>
    <n v="38.757100000000001"/>
    <n v="-121.208"/>
    <s v="Placer"/>
    <s v="HORSESHOE-1106"/>
    <s v="152571106"/>
    <n v="12000"/>
    <s v="HORSESHOE 11061826"/>
    <x v="0"/>
    <s v="South Placer fire dist"/>
    <s v="Hardwood Woodland"/>
    <m/>
    <m/>
    <s v="No"/>
    <m/>
    <m/>
    <m/>
    <m/>
    <m/>
    <m/>
    <m/>
    <s v="N"/>
    <s v="N"/>
    <m/>
    <m/>
    <s v="     "/>
    <m/>
    <m/>
    <m/>
    <m/>
    <m/>
    <m/>
    <m/>
    <m/>
    <m/>
    <m/>
    <m/>
    <m/>
    <m/>
    <m/>
    <m/>
    <m/>
    <m/>
    <m/>
    <m/>
  </r>
  <r>
    <s v="MIA20169220"/>
    <s v="     "/>
    <n v="42663"/>
    <s v="10/20"/>
    <x v="1"/>
    <n v="0.53730324074074076"/>
    <s v="43"/>
    <n v="4"/>
    <s v="10"/>
    <x v="6"/>
    <n v="42663"/>
    <n v="0.53680555555555554"/>
    <s v="12661 FINCK RD in Tracy; transformer burned due to storm; pole burned; MTR #1004537538; says storm but lightning unknown"/>
    <s v="     "/>
    <s v="FAS"/>
    <n v="44245"/>
    <s v="Y"/>
    <x v="0"/>
    <s v="1566568"/>
    <s v="N/A"/>
    <m/>
    <s v="T003799592"/>
    <n v="112082465"/>
    <m/>
    <s v="     "/>
    <x v="1"/>
    <s v="PG&amp;E"/>
    <m/>
    <m/>
    <m/>
    <s v="D"/>
    <m/>
    <s v="&lt;3 meters of linear travel"/>
    <m/>
    <s v="Weather - High Wind"/>
    <s v="39.a. All Other"/>
    <s v="Weather"/>
    <s v="Weather"/>
    <s v="Weather - High Winds"/>
    <m/>
    <m/>
    <m/>
    <m/>
    <s v="Unknown"/>
    <s v="Overhead"/>
    <x v="0"/>
    <m/>
    <m/>
    <s v="1.00E+11"/>
    <s v="     "/>
    <s v="Non-HFTD"/>
    <x v="0"/>
    <m/>
    <m/>
    <n v="37.803199999999997"/>
    <n v="-121.46899999999999"/>
    <s v="San Joaquin"/>
    <s v="TRACY-1106"/>
    <s v="162881106"/>
    <n v="11000"/>
    <m/>
    <x v="0"/>
    <m/>
    <s v="Agriculture"/>
    <m/>
    <m/>
    <s v="No"/>
    <m/>
    <m/>
    <m/>
    <m/>
    <m/>
    <m/>
    <m/>
    <s v="N"/>
    <s v="N"/>
    <m/>
    <m/>
    <s v="     "/>
    <m/>
    <m/>
    <m/>
    <m/>
    <m/>
    <m/>
    <m/>
    <m/>
    <m/>
    <m/>
    <m/>
    <m/>
    <m/>
    <m/>
    <m/>
    <m/>
    <m/>
    <m/>
    <m/>
  </r>
  <r>
    <s v="MIA20166325"/>
    <s v="     "/>
    <n v="42663"/>
    <s v="10/20"/>
    <x v="1"/>
    <n v="0.35633101851851851"/>
    <s v="43"/>
    <n v="4"/>
    <s v="10"/>
    <x v="6"/>
    <n v="42663"/>
    <n v="0.35625000000000001"/>
    <s v="PGE Attributed, capacitor bank caught on fire. no problems to circuit took cap offline"/>
    <s v="     "/>
    <s v="FAS"/>
    <n v="44249"/>
    <s v="Y"/>
    <x v="0"/>
    <m/>
    <s v="N/A"/>
    <m/>
    <s v="T003799308"/>
    <m/>
    <m/>
    <s v="     "/>
    <x v="0"/>
    <s v="PG&amp;E"/>
    <m/>
    <m/>
    <m/>
    <s v="D"/>
    <m/>
    <s v="Structure-PG&amp;E only"/>
    <m/>
    <s v="Equipment - PG&amp;E"/>
    <s v="34.a. Capacitor bank damage or failure"/>
    <s v="Equipment - PG&amp;E"/>
    <s v="All types of equipment / facility failure"/>
    <s v="Capacitor bank failure"/>
    <s v="Capacitor Bank"/>
    <m/>
    <m/>
    <m/>
    <s v="Yes"/>
    <s v="Overhead"/>
    <x v="0"/>
    <m/>
    <m/>
    <s v="12041111"/>
    <s v="     "/>
    <s v="Non-HFTD"/>
    <x v="0"/>
    <m/>
    <m/>
    <n v="37.853999999999999"/>
    <n v="-122.29"/>
    <s v="Alameda"/>
    <s v="OAKLAND-D-1111"/>
    <m/>
    <n v="11000"/>
    <m/>
    <x v="0"/>
    <s v="None"/>
    <s v="Urban"/>
    <m/>
    <m/>
    <s v="No"/>
    <m/>
    <m/>
    <m/>
    <m/>
    <m/>
    <m/>
    <m/>
    <s v="N"/>
    <s v="N"/>
    <m/>
    <m/>
    <s v="     "/>
    <m/>
    <m/>
    <m/>
    <m/>
    <m/>
    <m/>
    <m/>
    <m/>
    <m/>
    <m/>
    <m/>
    <m/>
    <m/>
    <m/>
    <m/>
    <m/>
    <m/>
    <m/>
    <m/>
  </r>
  <r>
    <s v="20170450"/>
    <s v="     "/>
    <n v="43028"/>
    <s v="10/20"/>
    <x v="1"/>
    <n v="0.57152777777777775"/>
    <s v="42"/>
    <n v="4"/>
    <s v="10"/>
    <x v="0"/>
    <n v="43028"/>
    <n v="0.52569444444444446"/>
    <s v="Found wire down at pole. Primary was still energized upon arrival. CAL FIRE on-site to gather evidence such as the approx. 1200' 4ACRS, insulator &amp; crossarm. Ok to give to CAL FIRE per Law/Claims Tony Krier. End of x-arm burnt off and prima"/>
    <s v="     "/>
    <m/>
    <m/>
    <s v="N"/>
    <x v="0"/>
    <s v="1906081"/>
    <s v="17-0089282"/>
    <m/>
    <m/>
    <n v="113753049"/>
    <m/>
    <s v="     "/>
    <x v="1"/>
    <s v="PG&amp;E"/>
    <m/>
    <s v="Vegetation"/>
    <m/>
    <s v="D"/>
    <m/>
    <s v="10-99"/>
    <s v="Square Feet: ; Acreage: 21"/>
    <s v="Equipment - PG&amp;E"/>
    <s v="34.b. Conductor damage or failure"/>
    <s v="Equipment - PG&amp;E"/>
    <s v="All types of equipment / facility failure"/>
    <s v="Conductor"/>
    <s v="Conductor"/>
    <m/>
    <m/>
    <s v="Line to Ground"/>
    <s v="Unknown"/>
    <s v="Overhead"/>
    <x v="3"/>
    <s v="Conductor"/>
    <m/>
    <s v="100136483"/>
    <s v="     "/>
    <s v="Non-HFTD"/>
    <x v="0"/>
    <m/>
    <m/>
    <n v="35.353000000000002"/>
    <n v="-119.98699999999999"/>
    <s v="San Luis Obispo"/>
    <s v="CARRIZO-PLAINS-1101"/>
    <s v="253461101"/>
    <n v="12000"/>
    <s v="CARRIZO PLAINS 1101384116"/>
    <x v="0"/>
    <s v="Kevin McLean Office(805)593-3421, Cell(805)903-3421"/>
    <s v="Herbaceous"/>
    <m/>
    <m/>
    <s v="No"/>
    <s v="10"/>
    <m/>
    <m/>
    <m/>
    <m/>
    <m/>
    <m/>
    <s v="N"/>
    <s v="N"/>
    <m/>
    <m/>
    <s v="     "/>
    <m/>
    <m/>
    <m/>
    <m/>
    <m/>
    <m/>
    <m/>
    <m/>
    <m/>
    <m/>
    <m/>
    <m/>
    <m/>
    <m/>
    <m/>
    <m/>
    <m/>
    <m/>
    <m/>
  </r>
  <r>
    <s v="MIA201712067"/>
    <s v="     "/>
    <n v="43028"/>
    <s v="10/20"/>
    <x v="1"/>
    <n v="0.53729166666666661"/>
    <s v="42"/>
    <n v="4"/>
    <s v="10"/>
    <x v="0"/>
    <n v="43028"/>
    <n v="0.53680555555555554"/>
    <s v="pole top burned off"/>
    <s v="     "/>
    <s v="FAS"/>
    <n v="44246"/>
    <s v="Y"/>
    <x v="0"/>
    <s v="1906110"/>
    <s v="17-0089150"/>
    <m/>
    <s v="T004169781"/>
    <n v="113752692"/>
    <m/>
    <s v="     "/>
    <x v="0"/>
    <s v="PG&amp;E"/>
    <m/>
    <m/>
    <m/>
    <s v="D"/>
    <m/>
    <s v="Structure-PG&amp;E only"/>
    <m/>
    <s v="Equipment - PG&amp;E"/>
    <s v="34.j. Recloser damage or failure"/>
    <s v="Equipment - PG&amp;E"/>
    <s v="All types of equipment / facility failure"/>
    <s v="Recloser failure"/>
    <s v="Recloser"/>
    <m/>
    <m/>
    <s v="Multi-Fault"/>
    <s v="Yes"/>
    <s v="Overhead"/>
    <x v="0"/>
    <m/>
    <m/>
    <s v="2635"/>
    <s v="     "/>
    <s v="Non-HFTD"/>
    <x v="0"/>
    <m/>
    <m/>
    <n v="35.441800000000001"/>
    <n v="-119.29"/>
    <s v="Kern"/>
    <s v="RIO-BRAVO-1106"/>
    <m/>
    <n v="11000"/>
    <s v="RIO BRAVO 11062635"/>
    <x v="0"/>
    <m/>
    <s v="Rural"/>
    <m/>
    <m/>
    <s v="No"/>
    <m/>
    <m/>
    <m/>
    <m/>
    <m/>
    <m/>
    <m/>
    <s v="N"/>
    <s v="N"/>
    <m/>
    <m/>
    <s v="     "/>
    <m/>
    <m/>
    <m/>
    <m/>
    <m/>
    <m/>
    <m/>
    <m/>
    <m/>
    <m/>
    <m/>
    <m/>
    <m/>
    <m/>
    <m/>
    <m/>
    <m/>
    <m/>
    <m/>
  </r>
  <r>
    <s v="MIA201710746"/>
    <s v="     "/>
    <n v="43028"/>
    <s v="10/20"/>
    <x v="1"/>
    <n v="0.51922453703703708"/>
    <s v="42"/>
    <n v="4"/>
    <s v="10"/>
    <x v="0"/>
    <n v="43028"/>
    <n v="0.51875000000000004"/>
    <s v="bunrt/broken pole, TX"/>
    <s v="     "/>
    <s v="FAS"/>
    <n v="44246"/>
    <s v="Y"/>
    <x v="0"/>
    <s v="1906067"/>
    <s v="17-0089160"/>
    <m/>
    <s v="T004169730"/>
    <n v="113752633"/>
    <m/>
    <s v="     "/>
    <x v="0"/>
    <s v="PG&amp;E"/>
    <m/>
    <m/>
    <m/>
    <s v="D"/>
    <m/>
    <s v="Structure-PG&amp;E only"/>
    <m/>
    <s v="Equipment - PG&amp;E"/>
    <s v="34.n. Transformer damage or failure"/>
    <s v="Equipment - PG&amp;E"/>
    <s v="All types of equipment / facility failure"/>
    <s v="Transformer failure"/>
    <s v="Crossarm"/>
    <m/>
    <m/>
    <s v="Three Phase Fault"/>
    <s v="No"/>
    <s v="Overhead"/>
    <x v="0"/>
    <m/>
    <m/>
    <s v="7602 "/>
    <s v="     "/>
    <s v="Non-HFTD"/>
    <x v="0"/>
    <m/>
    <m/>
    <n v="35.601399999999998"/>
    <n v="-119.354"/>
    <s v="Kern"/>
    <s v="SEMITROPIC-1110"/>
    <m/>
    <n v="11000"/>
    <s v="SEMITROPIC 111081868"/>
    <x v="0"/>
    <m/>
    <s v="Urban"/>
    <m/>
    <m/>
    <s v="No"/>
    <m/>
    <m/>
    <m/>
    <m/>
    <m/>
    <m/>
    <m/>
    <s v="N"/>
    <s v="N"/>
    <m/>
    <m/>
    <s v="     "/>
    <m/>
    <m/>
    <m/>
    <m/>
    <m/>
    <m/>
    <m/>
    <m/>
    <m/>
    <m/>
    <m/>
    <m/>
    <m/>
    <m/>
    <m/>
    <m/>
    <m/>
    <m/>
    <m/>
  </r>
  <r>
    <s v="MIA20171247"/>
    <s v="     "/>
    <n v="43028"/>
    <s v="10/20"/>
    <x v="1"/>
    <n v="0.76650462962962962"/>
    <s v="42"/>
    <n v="4"/>
    <s v="10"/>
    <x v="0"/>
    <n v="43028"/>
    <n v="0.76597222222222228"/>
    <s v=" PWR-Y POLE FIRE, ACROSS STREET/NEAR WIRE"/>
    <s v="     "/>
    <s v="FAS"/>
    <n v="44253"/>
    <s v="Y"/>
    <x v="0"/>
    <s v="1906476"/>
    <s v="17-0089289"/>
    <m/>
    <s v="T004170434"/>
    <n v="113753061"/>
    <m/>
    <s v="     "/>
    <x v="0"/>
    <s v="PG&amp;E"/>
    <m/>
    <m/>
    <m/>
    <s v="D"/>
    <m/>
    <s v="Structure-PG&amp;E only"/>
    <m/>
    <s v="Equipment - PG&amp;E"/>
    <s v="34.o. Other"/>
    <s v="Equipment - PG&amp;E"/>
    <s v="All types of equipment / facility failure"/>
    <m/>
    <m/>
    <m/>
    <m/>
    <s v="Force Out"/>
    <s v="No"/>
    <s v="Overhead"/>
    <x v="0"/>
    <m/>
    <m/>
    <m/>
    <s v="     "/>
    <s v="Non-HFTD"/>
    <x v="0"/>
    <m/>
    <m/>
    <n v="36.398000000000003"/>
    <n v="-119.816"/>
    <s v="Kings"/>
    <s v="CAMDEN-1102"/>
    <s v="252301102"/>
    <n v="11000"/>
    <s v="CAMDEN 11026240"/>
    <x v="0"/>
    <m/>
    <s v="Rural"/>
    <m/>
    <m/>
    <s v="No"/>
    <m/>
    <m/>
    <m/>
    <m/>
    <m/>
    <m/>
    <m/>
    <s v="N"/>
    <s v="N"/>
    <m/>
    <m/>
    <s v="     "/>
    <m/>
    <m/>
    <m/>
    <m/>
    <m/>
    <m/>
    <m/>
    <m/>
    <m/>
    <m/>
    <m/>
    <m/>
    <m/>
    <m/>
    <m/>
    <m/>
    <m/>
    <m/>
    <m/>
  </r>
  <r>
    <s v="20170452"/>
    <s v="     "/>
    <n v="43028"/>
    <s v="10/20"/>
    <x v="1"/>
    <n v="0.58333333333333337"/>
    <s v="42"/>
    <n v="4"/>
    <s v="10"/>
    <x v="0"/>
    <n v="43028"/>
    <n v="0.56805555555555554"/>
    <s v="CREW  REPLACE BURNT POLE, XMFRS RESAG PRI"/>
    <s v="     "/>
    <m/>
    <m/>
    <s v="N"/>
    <x v="0"/>
    <s v="1906176"/>
    <s v="17-0089227"/>
    <m/>
    <s v="T004169926"/>
    <m/>
    <m/>
    <s v="     "/>
    <x v="1"/>
    <s v="PG&amp;E"/>
    <m/>
    <s v="Vegetation"/>
    <m/>
    <s v="D"/>
    <m/>
    <s v="&lt;0.25"/>
    <s v="Square Feet: ; Acreage: "/>
    <s v="Equipment - PG&amp;E"/>
    <s v="34.o. Other"/>
    <s v="Equipment - PG&amp;E"/>
    <s v="All types of equipment / facility failure"/>
    <s v="Unknown"/>
    <s v="Unknown"/>
    <m/>
    <m/>
    <s v="Line to Line"/>
    <s v="Unknown"/>
    <s v="Overhead"/>
    <x v="3"/>
    <s v="Fuse"/>
    <m/>
    <s v="100727124"/>
    <s v="     "/>
    <s v="Non-HFTD"/>
    <x v="0"/>
    <m/>
    <m/>
    <n v="36.921599999999998"/>
    <n v="-119.72799999999999"/>
    <s v="Fresno"/>
    <s v="SHEPHERD-2111"/>
    <s v="252062111"/>
    <n v="21000"/>
    <s v="SHEPHERD 2111537008"/>
    <x v="0"/>
    <s v="Unknown"/>
    <s v="Herbaceous"/>
    <m/>
    <m/>
    <s v="No"/>
    <m/>
    <m/>
    <m/>
    <m/>
    <m/>
    <m/>
    <m/>
    <s v="N"/>
    <s v="N"/>
    <m/>
    <m/>
    <s v="     "/>
    <m/>
    <m/>
    <m/>
    <m/>
    <m/>
    <m/>
    <m/>
    <m/>
    <m/>
    <m/>
    <m/>
    <m/>
    <m/>
    <m/>
    <m/>
    <m/>
    <m/>
    <m/>
    <m/>
  </r>
  <r>
    <s v="MIA201711662"/>
    <s v="     "/>
    <n v="43028"/>
    <s v="10/20"/>
    <x v="1"/>
    <n v="0.47498842592592594"/>
    <s v="42"/>
    <n v="4"/>
    <s v="10"/>
    <x v="0"/>
    <n v="43028"/>
    <n v="0.47430555555555554"/>
    <s v="Tman, fire cause, escalation"/>
    <s v="     "/>
    <s v="FAS"/>
    <n v="44257"/>
    <s v="Y"/>
    <x v="0"/>
    <m/>
    <s v="N/A"/>
    <m/>
    <s v="T004169601"/>
    <n v="113751909"/>
    <m/>
    <s v="     "/>
    <x v="0"/>
    <s v="PG&amp;E"/>
    <m/>
    <m/>
    <m/>
    <s v="D"/>
    <m/>
    <s v="Structure-PG&amp;E only"/>
    <m/>
    <s v="Contamination"/>
    <s v="36.a. Contamination"/>
    <s v="Equipment - PG&amp;E"/>
    <s v="Other"/>
    <m/>
    <m/>
    <m/>
    <m/>
    <m/>
    <s v="No"/>
    <s v="Overhead"/>
    <x v="0"/>
    <m/>
    <m/>
    <s v="100183034"/>
    <s v="     "/>
    <s v="Non-HFTD"/>
    <x v="0"/>
    <m/>
    <m/>
    <n v="35.383699999999997"/>
    <n v="-119.486"/>
    <s v="Kern"/>
    <s v="MIDWAY-1104"/>
    <s v="252611104"/>
    <n v="11000"/>
    <m/>
    <x v="0"/>
    <s v="Kern County Fire"/>
    <s v="Rural"/>
    <m/>
    <m/>
    <s v="No"/>
    <m/>
    <m/>
    <m/>
    <m/>
    <m/>
    <m/>
    <m/>
    <s v="N"/>
    <s v="N"/>
    <m/>
    <m/>
    <s v="     "/>
    <m/>
    <m/>
    <m/>
    <m/>
    <m/>
    <m/>
    <m/>
    <m/>
    <m/>
    <m/>
    <m/>
    <m/>
    <m/>
    <m/>
    <m/>
    <m/>
    <m/>
    <m/>
    <m/>
  </r>
  <r>
    <s v="MIA201710845"/>
    <s v="     "/>
    <n v="43028"/>
    <s v="10/20"/>
    <x v="1"/>
    <n v="0.29546296296296298"/>
    <s v="42"/>
    <n v="4"/>
    <s v="10"/>
    <x v="0"/>
    <n v="43028"/>
    <n v="0.2951388888888889"/>
    <s v="TRANSFORMER ON POLE ON FIRE; KINGS COUNTY FIRE DEPT; POLE FIRE 163 N 5TH AVE 1 WIRE 1 SPAN OF 4ACSR DOWN POLE TOP BROKEN OPENED_x000a_JUMPERS 1 W OF METER 100783384 CALLED FOR CREW TO REPLACE; cause of fire: tracking electrical"/>
    <s v="     "/>
    <s v="FAS"/>
    <n v="44251"/>
    <s v="Y"/>
    <x v="0"/>
    <s v="1905440"/>
    <s v="17-0088949"/>
    <m/>
    <s v="T004168869"/>
    <m/>
    <m/>
    <s v="     "/>
    <x v="0"/>
    <s v="PG&amp;E"/>
    <m/>
    <m/>
    <m/>
    <s v="D"/>
    <m/>
    <s v="Structure-PG&amp;E only"/>
    <m/>
    <s v="Contamination"/>
    <s v="36.a. Contamination"/>
    <s v="Equipment - PG&amp;E"/>
    <s v="Other"/>
    <s v="Contamination"/>
    <m/>
    <m/>
    <m/>
    <s v="Multi-Fault"/>
    <s v="Yes"/>
    <s v="Overhead"/>
    <x v="0"/>
    <m/>
    <m/>
    <s v="100783374"/>
    <s v="     "/>
    <s v="Non-HFTD"/>
    <x v="0"/>
    <m/>
    <m/>
    <n v="36.488700000000001"/>
    <n v="-119.58199999999999"/>
    <s v="Fresno"/>
    <s v="KINGSBURG-1113"/>
    <m/>
    <n v="11000"/>
    <s v="KINGSBURG 1114CB"/>
    <x v="0"/>
    <s v="Kings County Fire Dept."/>
    <s v="Rural"/>
    <m/>
    <m/>
    <s v="No"/>
    <m/>
    <m/>
    <m/>
    <m/>
    <m/>
    <m/>
    <m/>
    <s v="N"/>
    <s v="N"/>
    <m/>
    <m/>
    <s v="     "/>
    <m/>
    <m/>
    <m/>
    <m/>
    <m/>
    <m/>
    <m/>
    <m/>
    <m/>
    <m/>
    <m/>
    <m/>
    <m/>
    <m/>
    <m/>
    <m/>
    <m/>
    <m/>
    <m/>
  </r>
  <r>
    <s v="20170447"/>
    <s v="     "/>
    <n v="43028"/>
    <s v="10/20"/>
    <x v="1"/>
    <n v="0.24930555555555556"/>
    <s v="42"/>
    <n v="4"/>
    <s v="10"/>
    <x v="0"/>
    <n v="43028"/>
    <n v="0.24930555555555556"/>
    <s v="POLE FIRE / FFD ON SITE / STAND BY  FOR T-MAN"/>
    <s v="     "/>
    <m/>
    <m/>
    <s v="N"/>
    <x v="0"/>
    <s v="1905311"/>
    <s v="17-0089003"/>
    <m/>
    <m/>
    <m/>
    <m/>
    <s v="     "/>
    <x v="1"/>
    <s v="PG&amp;E"/>
    <m/>
    <s v="Vegetation"/>
    <m/>
    <s v="D"/>
    <m/>
    <s v="&lt;0.25"/>
    <s v="Square Feet: ; Acreage: "/>
    <s v="Equipment - PG&amp;E"/>
    <s v="34.g. Insulator and brushing damage or failure"/>
    <s v="Equipment - PG&amp;E"/>
    <s v="All types of equipment / facility failure"/>
    <s v="Insulator"/>
    <s v="Insulator"/>
    <m/>
    <m/>
    <s v="Line to Ground"/>
    <s v="Unknown"/>
    <s v="Overhead"/>
    <x v="3"/>
    <s v="Conductor"/>
    <m/>
    <s v="100859697"/>
    <s v="     "/>
    <s v="Non-HFTD"/>
    <x v="0"/>
    <m/>
    <m/>
    <n v="36.747500000000002"/>
    <n v="-119.76300000000001"/>
    <s v="Fresno"/>
    <s v="BARTON-1108"/>
    <s v="253571108"/>
    <n v="12000"/>
    <s v="BARTON 1108R3370"/>
    <x v="0"/>
    <s v="Unknown"/>
    <s v="Urban"/>
    <m/>
    <m/>
    <s v="No"/>
    <m/>
    <m/>
    <m/>
    <m/>
    <m/>
    <m/>
    <m/>
    <s v="N"/>
    <s v="N"/>
    <m/>
    <m/>
    <s v="     "/>
    <m/>
    <m/>
    <m/>
    <m/>
    <m/>
    <m/>
    <m/>
    <m/>
    <m/>
    <m/>
    <m/>
    <m/>
    <m/>
    <m/>
    <m/>
    <m/>
    <m/>
    <m/>
    <m/>
  </r>
  <r>
    <s v="MIA20177048"/>
    <s v="     "/>
    <n v="43028"/>
    <s v="10/20"/>
    <x v="1"/>
    <n v="0.45351851851851854"/>
    <s v="42"/>
    <n v="4"/>
    <s v="10"/>
    <x v="0"/>
    <n v="43028"/>
    <n v="0.45347222222222222"/>
    <s v="SMOKE FROM TOP OF POWER POLE, UNABLE TO SEE IF SPARKING OR ON_x000a_FIRE, PWR STILL ON, HEARD BRANCH FALL BUT DO ES NOT SEE BRANCH IN THE LINE AT THIS TIME,_x000a_OVERCAST WEATHER NEAR A LOT OF OAK TREES;  isolated made safe FD exrtinguished fire"/>
    <s v="     "/>
    <s v="FAS"/>
    <n v="44251"/>
    <s v="Y"/>
    <x v="0"/>
    <s v="1905907"/>
    <s v="17-0089109"/>
    <m/>
    <s v="T004169523"/>
    <n v="113751867"/>
    <m/>
    <s v="     "/>
    <x v="0"/>
    <s v="PG&amp;E"/>
    <m/>
    <m/>
    <m/>
    <s v="D"/>
    <m/>
    <s v="Structure-PG&amp;E only"/>
    <m/>
    <s v="Vegetation"/>
    <s v="33.a. Veg. contact"/>
    <s v="Vegetation"/>
    <s v="Contact from object"/>
    <s v="Contact - Vegetation"/>
    <m/>
    <s v="Contact - Vegetation"/>
    <s v="Pole"/>
    <s v="Force Out"/>
    <s v="Yes"/>
    <s v="Overhead"/>
    <x v="0"/>
    <m/>
    <m/>
    <s v="100763373"/>
    <s v="     "/>
    <s v="Non-HFTD"/>
    <x v="0"/>
    <m/>
    <m/>
    <n v="36.707900000000002"/>
    <n v="-119.511"/>
    <s v="Fresno"/>
    <s v="RAINBOW-1105"/>
    <m/>
    <n v="11000"/>
    <s v="RAINBOW 110556456"/>
    <x v="0"/>
    <m/>
    <s v="Rural"/>
    <m/>
    <m/>
    <s v="No"/>
    <m/>
    <m/>
    <m/>
    <m/>
    <m/>
    <m/>
    <m/>
    <s v="N"/>
    <s v="N"/>
    <m/>
    <m/>
    <s v="     "/>
    <m/>
    <m/>
    <m/>
    <m/>
    <m/>
    <m/>
    <m/>
    <m/>
    <m/>
    <m/>
    <m/>
    <m/>
    <m/>
    <m/>
    <m/>
    <m/>
    <m/>
    <m/>
    <m/>
  </r>
  <r>
    <s v="20170449"/>
    <s v="     "/>
    <n v="43028"/>
    <s v="10/20"/>
    <x v="1"/>
    <n v="0.37916666666666665"/>
    <s v="42"/>
    <n v="4"/>
    <s v="10"/>
    <x v="0"/>
    <n v="43028"/>
    <m/>
    <s v="&quot;... cause of fire Kettleman Hills 1101 under build with bird's nest that caught  fire due to rain &amp; broke pole at the 12kV level, 70KV came down to ground…&quot;"/>
    <s v="     "/>
    <m/>
    <m/>
    <s v="N"/>
    <x v="0"/>
    <s v="1906078"/>
    <m/>
    <s v="INT-10298"/>
    <m/>
    <m/>
    <m/>
    <s v="     "/>
    <x v="1"/>
    <s v="PG&amp;E"/>
    <m/>
    <s v="Vegetation"/>
    <m/>
    <s v="T"/>
    <m/>
    <s v="300-999"/>
    <s v="Square Feet: ; Acreage: 400"/>
    <s v="Contact - Animal - Other"/>
    <s v="33.b. Animal contact"/>
    <s v="Contact - Animal"/>
    <s v="All types of equipment / facility failure"/>
    <s v="Contact - Animal"/>
    <m/>
    <s v="Contact - Animal"/>
    <s v="Conductor"/>
    <m/>
    <s v="Unknown"/>
    <s v="Overhead"/>
    <x v="4"/>
    <s v="Conductor"/>
    <m/>
    <s v="Pole 009/009"/>
    <s v="     "/>
    <s v="Non-HFTD"/>
    <x v="0"/>
    <m/>
    <m/>
    <n v="36.036000000000001"/>
    <n v="-120.05800000000001"/>
    <s v="Kings"/>
    <s v="GATES-TULARE-LAKE-70"/>
    <s v="ETL.8700"/>
    <n v="70000"/>
    <s v="N/A"/>
    <x v="0"/>
    <s v="Unknown"/>
    <s v="Herbaceous"/>
    <m/>
    <m/>
    <s v="No"/>
    <m/>
    <m/>
    <m/>
    <m/>
    <m/>
    <m/>
    <m/>
    <s v="N"/>
    <s v="N"/>
    <m/>
    <m/>
    <s v="     "/>
    <m/>
    <m/>
    <m/>
    <m/>
    <m/>
    <m/>
    <m/>
    <m/>
    <m/>
    <m/>
    <m/>
    <m/>
    <m/>
    <m/>
    <m/>
    <m/>
    <m/>
    <m/>
    <m/>
  </r>
  <r>
    <s v="MIA201710103"/>
    <s v="     "/>
    <n v="43028"/>
    <s v="10/20"/>
    <x v="1"/>
    <n v="0.36508101851851854"/>
    <s v="42"/>
    <n v="4"/>
    <s v="10"/>
    <x v="0"/>
    <n v="43028"/>
    <n v="0.36458333333333331"/>
    <s v="SOLAR HOME/ COMPLETE OUT . NO INURIES, FIRE DEPT ON SITE.; POLE FIRE. TOP OF POLE BURNED. PRI AND SEC ARMS BURNED. NEED POLE TOP EXT AND NEW_x000a_ARMS.; appears to be related to index 11636"/>
    <s v="     "/>
    <s v="FAS"/>
    <n v="44251"/>
    <s v="Y"/>
    <x v="0"/>
    <s v="1905334"/>
    <s v="17-0089002"/>
    <m/>
    <s v="T004169182"/>
    <n v="113751306"/>
    <m/>
    <s v="     "/>
    <x v="0"/>
    <s v="PG&amp;E"/>
    <m/>
    <m/>
    <m/>
    <s v="D"/>
    <m/>
    <s v="Structure-PG&amp;E only"/>
    <m/>
    <s v="Equipment - PG&amp;E"/>
    <s v="34.g. Insulator and brushing damage or failure"/>
    <s v="Equipment - PG&amp;E"/>
    <s v="All types of equipment / facility failure"/>
    <s v="Insulator failure"/>
    <s v="Pole"/>
    <m/>
    <m/>
    <s v="Force Out"/>
    <s v="Yes"/>
    <s v="Overhead"/>
    <x v="0"/>
    <m/>
    <m/>
    <s v="100809713"/>
    <s v="     "/>
    <s v="Non-HFTD"/>
    <x v="0"/>
    <m/>
    <m/>
    <n v="36.719700000000003"/>
    <n v="-119.764"/>
    <s v="Fresno"/>
    <s v="CALIFORNIA-AVE-1106"/>
    <m/>
    <n v="11000"/>
    <s v="N/A"/>
    <x v="0"/>
    <m/>
    <s v="Urban"/>
    <m/>
    <m/>
    <s v="No"/>
    <m/>
    <m/>
    <m/>
    <m/>
    <m/>
    <m/>
    <m/>
    <s v="N"/>
    <s v="N"/>
    <m/>
    <m/>
    <s v="     "/>
    <m/>
    <m/>
    <m/>
    <m/>
    <m/>
    <m/>
    <m/>
    <m/>
    <m/>
    <m/>
    <m/>
    <m/>
    <m/>
    <m/>
    <m/>
    <m/>
    <m/>
    <m/>
    <m/>
  </r>
  <r>
    <s v="MIA201812498"/>
    <s v="     "/>
    <n v="43393"/>
    <s v="10/20"/>
    <x v="1"/>
    <n v="0.35120370370370368"/>
    <s v="42"/>
    <n v="4"/>
    <s v="10"/>
    <x v="1"/>
    <n v="43393"/>
    <n v="0.3527777777777778"/>
    <s v="Wire down caused fire; re-escalation; 3/3, contacted tman"/>
    <s v="     "/>
    <s v="FAS"/>
    <n v="44267"/>
    <s v="Y"/>
    <x v="0"/>
    <s v="199052"/>
    <s v="N/A"/>
    <m/>
    <s v="T004439390"/>
    <n v="115075915"/>
    <m/>
    <s v="     "/>
    <x v="0"/>
    <s v="PG&amp;E"/>
    <m/>
    <m/>
    <m/>
    <s v="D"/>
    <m/>
    <s v="Structure-PG&amp;E only"/>
    <m/>
    <s v="Wire-Wire Contact"/>
    <s v="35.a. Wire-to-wire contact / contamination"/>
    <s v="Wire-Wire Contact"/>
    <s v="Other"/>
    <m/>
    <m/>
    <m/>
    <m/>
    <m/>
    <s v="Yes"/>
    <s v="Overhead"/>
    <x v="0"/>
    <m/>
    <m/>
    <s v="101893621"/>
    <s v="     "/>
    <s v="Non-HFTD"/>
    <x v="0"/>
    <m/>
    <m/>
    <n v="35.008099999999999"/>
    <n v="-120.496"/>
    <s v="San Luis Obispo"/>
    <s v="MESA-1102"/>
    <s v="182821102"/>
    <n v="11000"/>
    <m/>
    <x v="0"/>
    <m/>
    <s v="Urban"/>
    <m/>
    <m/>
    <s v="No"/>
    <m/>
    <m/>
    <m/>
    <m/>
    <m/>
    <m/>
    <m/>
    <s v="N"/>
    <s v="N"/>
    <m/>
    <m/>
    <s v="     "/>
    <m/>
    <m/>
    <m/>
    <m/>
    <m/>
    <m/>
    <m/>
    <m/>
    <m/>
    <m/>
    <m/>
    <m/>
    <m/>
    <m/>
    <m/>
    <m/>
    <m/>
    <m/>
    <m/>
  </r>
  <r>
    <s v="20180903"/>
    <s v="     "/>
    <n v="43393"/>
    <s v="10/20"/>
    <x v="1"/>
    <n v="0.55504629629629632"/>
    <s v="42"/>
    <n v="4"/>
    <s v="10"/>
    <x v="1"/>
    <m/>
    <m/>
    <s v="T-men noted &quot;Cut out on fixed capacitor bank failed...No signs of failure on bank itself&quot;.  Cus reported &quot;base of pole was on fire&quot;"/>
    <s v="     "/>
    <s v="FAS"/>
    <m/>
    <s v="N"/>
    <x v="0"/>
    <s v="199311"/>
    <m/>
    <m/>
    <m/>
    <m/>
    <m/>
    <s v="     "/>
    <x v="0"/>
    <s v="PG&amp;E"/>
    <m/>
    <m/>
    <m/>
    <s v="D"/>
    <m/>
    <s v="&lt;3 meters of linear travel"/>
    <m/>
    <s v="Equipment - PG&amp;E"/>
    <s v="34.o. Other"/>
    <s v="Equipment - PG&amp;E"/>
    <s v="All types of equipment / facility failure"/>
    <s v="Other"/>
    <s v="Fuse"/>
    <m/>
    <m/>
    <m/>
    <m/>
    <m/>
    <x v="3"/>
    <s v="Fuse"/>
    <m/>
    <m/>
    <s v="     "/>
    <s v="Non-HFTD"/>
    <x v="0"/>
    <m/>
    <m/>
    <n v="37.3825"/>
    <n v="-121.002"/>
    <s v="Stanislaus"/>
    <s v="NEWMAN-1101"/>
    <s v="162741101"/>
    <n v="11000"/>
    <m/>
    <x v="0"/>
    <m/>
    <s v="Highly Rural"/>
    <m/>
    <m/>
    <s v="No"/>
    <m/>
    <m/>
    <m/>
    <m/>
    <m/>
    <m/>
    <m/>
    <s v="N"/>
    <s v="N"/>
    <m/>
    <m/>
    <s v="     "/>
    <m/>
    <m/>
    <m/>
    <m/>
    <m/>
    <m/>
    <m/>
    <m/>
    <m/>
    <m/>
    <m/>
    <m/>
    <m/>
    <m/>
    <m/>
    <m/>
    <m/>
    <m/>
    <m/>
  </r>
  <r>
    <s v="20180902"/>
    <s v="     "/>
    <n v="43393"/>
    <s v="10/20"/>
    <x v="1"/>
    <n v="0.33417824074074076"/>
    <s v="42"/>
    <n v="4"/>
    <s v="10"/>
    <x v="1"/>
    <m/>
    <m/>
    <s v="Tag appears to be referring to a wire-down, but it's really unclear what the T-men did nor what the cause was"/>
    <s v="     "/>
    <s v="FAS"/>
    <m/>
    <s v="N"/>
    <x v="0"/>
    <m/>
    <m/>
    <m/>
    <m/>
    <m/>
    <m/>
    <s v="     "/>
    <x v="1"/>
    <s v="PG&amp;E"/>
    <m/>
    <m/>
    <m/>
    <s v="D"/>
    <m/>
    <s v="&lt;0.25"/>
    <m/>
    <s v="Equipment - PG&amp;E"/>
    <s v="34.b. Conductor damage or failure"/>
    <s v="Equipment - PG&amp;E"/>
    <s v="All types of equipment / facility failure"/>
    <s v="Conductor"/>
    <s v="Conductor"/>
    <m/>
    <m/>
    <m/>
    <m/>
    <m/>
    <x v="3"/>
    <s v="Conductor - Primary"/>
    <m/>
    <m/>
    <s v="     "/>
    <s v="Non-HFTD"/>
    <x v="0"/>
    <m/>
    <m/>
    <n v="35.0077"/>
    <n v="-120.494"/>
    <s v="San Luis Obispo"/>
    <s v="MESA-1102"/>
    <s v="182821102"/>
    <n v="11000"/>
    <m/>
    <x v="0"/>
    <m/>
    <s v="Herbaceous"/>
    <m/>
    <m/>
    <s v="No"/>
    <m/>
    <m/>
    <m/>
    <m/>
    <m/>
    <m/>
    <m/>
    <s v="N"/>
    <s v="N"/>
    <m/>
    <m/>
    <s v="     "/>
    <m/>
    <m/>
    <m/>
    <m/>
    <m/>
    <m/>
    <m/>
    <m/>
    <m/>
    <m/>
    <m/>
    <m/>
    <m/>
    <m/>
    <m/>
    <m/>
    <m/>
    <m/>
    <m/>
  </r>
  <r>
    <s v="20191272"/>
    <s v="     "/>
    <n v="43758"/>
    <s v="10/20"/>
    <x v="1"/>
    <m/>
    <s v="43"/>
    <n v="4"/>
    <s v="10"/>
    <x v="3"/>
    <n v="43758"/>
    <n v="0.50208333333333333"/>
    <s v="balloon contact with conductor"/>
    <s v="     "/>
    <s v="FAS"/>
    <m/>
    <s v="N"/>
    <x v="0"/>
    <s v="674840"/>
    <s v="19-0113818"/>
    <m/>
    <s v="T004783327"/>
    <n v="0"/>
    <m/>
    <s v="     "/>
    <x v="1"/>
    <s v="PG&amp;E"/>
    <m/>
    <m/>
    <m/>
    <s v="D"/>
    <m/>
    <s v="&lt;3 meters of linear travel"/>
    <m/>
    <s v="Contact - 3rd Party"/>
    <s v="33.c. Balloon contact"/>
    <s v="Contact - 3rd Party"/>
    <s v="Contact from object"/>
    <s v="Contact - Balloon"/>
    <m/>
    <s v="Contact - Balloon"/>
    <s v="Fuse"/>
    <s v="Line to Ground"/>
    <m/>
    <s v="Overhead"/>
    <x v="0"/>
    <s v="Fuse"/>
    <s v="no reported damage"/>
    <s v="1101/2"/>
    <s v="     "/>
    <s v="Non-HFTD"/>
    <x v="0"/>
    <m/>
    <m/>
    <n v="35.376399999999997"/>
    <n v="-118.949"/>
    <s v="KERN"/>
    <s v="MAGUNDEN-1101"/>
    <m/>
    <m/>
    <s v="MAGUNDEN 2109CB"/>
    <x v="0"/>
    <s v="Unknown"/>
    <s v="Urban"/>
    <m/>
    <m/>
    <s v="No"/>
    <m/>
    <m/>
    <m/>
    <m/>
    <m/>
    <m/>
    <m/>
    <s v="N"/>
    <s v="N"/>
    <m/>
    <m/>
    <s v="     "/>
    <m/>
    <m/>
    <m/>
    <m/>
    <m/>
    <m/>
    <m/>
    <m/>
    <m/>
    <m/>
    <m/>
    <m/>
    <m/>
    <m/>
    <m/>
    <m/>
    <m/>
    <m/>
    <m/>
  </r>
  <r>
    <s v="20191273"/>
    <s v="     "/>
    <n v="43758"/>
    <s v="10/20"/>
    <x v="1"/>
    <m/>
    <s v="43"/>
    <n v="4"/>
    <s v="10"/>
    <x v="3"/>
    <n v="43758"/>
    <n v="0.59583333333333333"/>
    <s v="blown fuse that started small brush fire"/>
    <s v="     "/>
    <s v="FAS"/>
    <m/>
    <s v="N"/>
    <x v="0"/>
    <s v="674875"/>
    <s v="19-0113833"/>
    <m/>
    <s v="T004783357"/>
    <n v="0"/>
    <m/>
    <s v="     "/>
    <x v="1"/>
    <s v="PG&amp;E"/>
    <m/>
    <m/>
    <m/>
    <s v="D"/>
    <m/>
    <s v="&lt;0.25"/>
    <m/>
    <s v="Unknown"/>
    <s v="40.a. Unknown"/>
    <s v="Unknown"/>
    <s v="Other"/>
    <s v="Other"/>
    <m/>
    <m/>
    <m/>
    <s v="Line to Ground"/>
    <m/>
    <s v="Overhead"/>
    <x v="0"/>
    <s v=" "/>
    <m/>
    <s v="7539"/>
    <s v="     "/>
    <s v="Non-HFTD"/>
    <x v="0"/>
    <m/>
    <m/>
    <n v="34.8874"/>
    <n v="-120.383"/>
    <s v="SANTA BARBARA"/>
    <s v="SISQUOC-1101"/>
    <m/>
    <m/>
    <s v="SISQUOC 1101CB"/>
    <x v="0"/>
    <s v="Unknown"/>
    <s v="Barren/Other"/>
    <m/>
    <m/>
    <s v="No"/>
    <m/>
    <m/>
    <m/>
    <m/>
    <m/>
    <m/>
    <m/>
    <s v="N"/>
    <s v="N"/>
    <m/>
    <m/>
    <s v="     "/>
    <m/>
    <m/>
    <m/>
    <m/>
    <m/>
    <m/>
    <m/>
    <m/>
    <m/>
    <m/>
    <m/>
    <m/>
    <m/>
    <m/>
    <m/>
    <m/>
    <m/>
    <m/>
    <m/>
  </r>
  <r>
    <s v="20201422"/>
    <s v="     "/>
    <n v="44124"/>
    <s v="10/20"/>
    <x v="1"/>
    <n v="1.3888888888888889E-3"/>
    <s v="43"/>
    <n v="4"/>
    <s v="10"/>
    <x v="4"/>
    <n v="44124"/>
    <n v="0.99513888888888891"/>
    <s v="On October 20, 2020 at 0002 hours, a PG&amp;E troubleman was dispatched to the Olivehurst 1101 Distribution Circuit on Myrna Ave and observed a wire down incident upon arrival. Initial analysis indicates PG&amp;E equipment failure caused an ignition. The responding troubleman found an overhead primary conductor down on ground along with one of three fuses blown at Fuse 9443. The primary conductor failure resulted in an ignition 1 meter - 3 meters in size and was extinguished by the Olivehurst Fire Department. Cause of the equipment failure is unknown. A PG&amp;E crew repaired and replaced all damaged assets on October 20, 2020."/>
    <s v="     "/>
    <s v="FAS"/>
    <m/>
    <s v="N"/>
    <x v="0"/>
    <s v="1121239"/>
    <s v="20-0110560"/>
    <m/>
    <s v="T005098887"/>
    <n v="119925444"/>
    <m/>
    <s v="     "/>
    <x v="1"/>
    <s v="PG&amp;E"/>
    <m/>
    <s v="Vegetation"/>
    <m/>
    <s v="D"/>
    <s v="D"/>
    <s v="&lt;3 meters of linear travel"/>
    <m/>
    <s v="Equipment - PG&amp;E"/>
    <s v="34.b. Conductor damage or failure"/>
    <s v="Equipment - PG&amp;E"/>
    <s v="All types of equipment / facility failure"/>
    <s v="Conductor failure-all"/>
    <s v="Conductor - Primary"/>
    <m/>
    <m/>
    <s v="Line to Ground"/>
    <m/>
    <s v="Overhead"/>
    <x v="3"/>
    <s v="Conductor - Primary"/>
    <s v="Conductor, Crossarm, Cutout"/>
    <s v="Circuit ID: 152901101"/>
    <s v="     "/>
    <s v="Non-HFTD"/>
    <x v="0"/>
    <m/>
    <m/>
    <n v="39.101300000000002"/>
    <n v="-121.58"/>
    <s v="Yuba"/>
    <s v="OLIVEHURST-1101"/>
    <m/>
    <n v="12000"/>
    <m/>
    <x v="0"/>
    <s v="Olivehurst FD"/>
    <s v="Urban"/>
    <m/>
    <m/>
    <s v="No"/>
    <m/>
    <m/>
    <m/>
    <m/>
    <m/>
    <m/>
    <m/>
    <s v="N"/>
    <s v="Y"/>
    <s v="202010200600"/>
    <s v="202010232158"/>
    <s v="     "/>
    <m/>
    <m/>
    <m/>
    <m/>
    <m/>
    <m/>
    <m/>
    <m/>
    <m/>
    <m/>
    <m/>
    <m/>
    <m/>
    <m/>
    <m/>
    <m/>
    <m/>
    <m/>
    <m/>
  </r>
  <r>
    <s v="20212008"/>
    <s v="     "/>
    <n v="44489"/>
    <s v="10/20"/>
    <x v="1"/>
    <n v="0.8569444444444444"/>
    <s v="43"/>
    <n v="4"/>
    <s v="10"/>
    <x v="5"/>
    <n v="44489"/>
    <m/>
    <s v="Pole fire likely due to tracking. The fire size is unknown. This information is preliminary."/>
    <s v="     "/>
    <s v="FAS"/>
    <m/>
    <s v="Y"/>
    <x v="0"/>
    <m/>
    <s v="21-0134103"/>
    <m/>
    <s v="T005430331, T005430108"/>
    <n v="122236000"/>
    <m/>
    <s v="     "/>
    <x v="0"/>
    <s v="PG&amp;E"/>
    <m/>
    <s v="Other"/>
    <s v="pole"/>
    <s v="D"/>
    <m/>
    <s v="Structure-PG&amp;E only"/>
    <s v="pole fire"/>
    <s v="Duplicate"/>
    <s v="36.a. Contamination"/>
    <s v="Duplicate"/>
    <s v="Contamination"/>
    <s v="Tracking"/>
    <m/>
    <m/>
    <m/>
    <s v="Force Out"/>
    <m/>
    <s v="Overhead"/>
    <x v="3"/>
    <s v="Pole"/>
    <s v="Pole, cutout, insulator, crossarm"/>
    <s v="100604680"/>
    <s v="     "/>
    <s v="Non-HFTD"/>
    <x v="0"/>
    <m/>
    <m/>
    <n v="37.106999999999999"/>
    <n v="-121.607"/>
    <s v="Santa Clara"/>
    <s v="MORGAN-HILL-2106"/>
    <m/>
    <n v="21000"/>
    <m/>
    <x v="0"/>
    <m/>
    <s v="Herbaceous"/>
    <m/>
    <m/>
    <s v="No"/>
    <m/>
    <m/>
    <m/>
    <m/>
    <m/>
    <m/>
    <m/>
    <s v="N"/>
    <s v="N"/>
    <m/>
    <m/>
    <s v="     "/>
    <m/>
    <m/>
    <m/>
    <m/>
    <m/>
    <m/>
    <m/>
    <m/>
    <m/>
    <m/>
    <m/>
    <m/>
    <m/>
    <m/>
    <m/>
    <m/>
    <m/>
    <m/>
    <m/>
  </r>
  <r>
    <s v="20212007"/>
    <s v="     "/>
    <n v="44489"/>
    <s v="10/20"/>
    <x v="1"/>
    <n v="0.85624999999999996"/>
    <s v="43"/>
    <n v="4"/>
    <s v="10"/>
    <x v="5"/>
    <n v="44489"/>
    <m/>
    <s v="Pole fire likely due to tracking. The fire size is unknown. This information is preliminary."/>
    <s v="     "/>
    <s v="FAS"/>
    <m/>
    <s v="Y"/>
    <x v="0"/>
    <m/>
    <s v="21-0134094"/>
    <m/>
    <s v="T005430329"/>
    <m/>
    <m/>
    <s v="     "/>
    <x v="0"/>
    <s v="PG&amp;E"/>
    <m/>
    <s v="Other"/>
    <s v="crossarm"/>
    <s v="D"/>
    <s v="D"/>
    <s v="Structure-PG&amp;E only"/>
    <s v="crew to replace burned sec xarm, scab burned pole at the sec "/>
    <s v="Contamination"/>
    <s v="36.a. Contamination"/>
    <s v="Equipment - PG&amp;E"/>
    <s v="Contamination"/>
    <s v="Tracking"/>
    <m/>
    <m/>
    <m/>
    <s v="Force Out"/>
    <s v="Y"/>
    <s v="Overhead"/>
    <x v="1"/>
    <s v="Crossarm"/>
    <s v="Crossarm"/>
    <s v="100302996"/>
    <s v="     "/>
    <s v="Non-HFTD"/>
    <x v="0"/>
    <m/>
    <m/>
    <n v="37.547400000000003"/>
    <n v="-122.28700000000001"/>
    <s v="San Mateo"/>
    <s v="BAY-MEADOWS-1106"/>
    <m/>
    <n v="750"/>
    <s v="N/A"/>
    <x v="0"/>
    <s v="Unknown"/>
    <s v="Urban"/>
    <s v="Grass fuel bed"/>
    <m/>
    <s v="No"/>
    <m/>
    <m/>
    <m/>
    <m/>
    <m/>
    <m/>
    <m/>
    <s v="N"/>
    <s v="N"/>
    <m/>
    <m/>
    <s v="     "/>
    <m/>
    <m/>
    <m/>
    <m/>
    <m/>
    <m/>
    <m/>
    <m/>
    <m/>
    <m/>
    <m/>
    <m/>
    <m/>
    <m/>
    <m/>
    <m/>
    <m/>
    <m/>
    <m/>
  </r>
  <r>
    <s v="20212006"/>
    <s v="     "/>
    <n v="44489"/>
    <s v="10/20"/>
    <x v="1"/>
    <n v="0.83680555555555558"/>
    <s v="43"/>
    <n v="4"/>
    <s v="10"/>
    <x v="5"/>
    <n v="44489"/>
    <m/>
    <s v="Office remarks mention of a pole fire.  Based on photos it appears that the fire was limited to PG&amp;E assets. Potential cause could be due to tracking. This information is preliminary."/>
    <s v="     "/>
    <s v="ILIS/OIS"/>
    <m/>
    <s v="Y"/>
    <x v="0"/>
    <m/>
    <s v="21-0134092"/>
    <m/>
    <s v="T005430293"/>
    <m/>
    <m/>
    <s v="     "/>
    <x v="0"/>
    <s v="PG&amp;E"/>
    <m/>
    <s v="Other"/>
    <s v="crossarm"/>
    <s v="D"/>
    <s v="D"/>
    <s v="Structure-PG&amp;E only"/>
    <m/>
    <s v="Contamination"/>
    <s v="36.a. Contamination"/>
    <s v="Equipment - PG&amp;E"/>
    <s v="Contamination"/>
    <s v="Tracking"/>
    <m/>
    <m/>
    <m/>
    <s v="Line to Ground"/>
    <s v="Y"/>
    <s v="Overhead"/>
    <x v="3"/>
    <s v="Crossarm"/>
    <s v="Crossarm "/>
    <s v="100461464"/>
    <s v="     "/>
    <s v="Non-HFTD"/>
    <x v="0"/>
    <m/>
    <m/>
    <n v="37.963099999999997"/>
    <n v="-122.044"/>
    <s v="Contra Costa"/>
    <s v="MEADOW-LANE-2105"/>
    <m/>
    <n v="21000"/>
    <m/>
    <x v="0"/>
    <s v="Unknown"/>
    <s v="Urban"/>
    <s v="Brush fuel model"/>
    <s v="Brush and Grass"/>
    <s v="No"/>
    <m/>
    <m/>
    <m/>
    <m/>
    <m/>
    <m/>
    <m/>
    <s v="N"/>
    <s v="N"/>
    <m/>
    <m/>
    <s v="     "/>
    <m/>
    <m/>
    <m/>
    <m/>
    <m/>
    <m/>
    <m/>
    <m/>
    <m/>
    <m/>
    <m/>
    <m/>
    <m/>
    <m/>
    <m/>
    <m/>
    <m/>
    <m/>
    <m/>
  </r>
  <r>
    <s v="20212009"/>
    <s v="     "/>
    <n v="44489"/>
    <s v="10/20"/>
    <x v="1"/>
    <n v="0.86458333333333337"/>
    <s v="43"/>
    <n v="4"/>
    <s v="10"/>
    <x v="5"/>
    <n v="44489"/>
    <m/>
    <s v="Pole fire likely due to tracking. The ensuing fire appears to be limited to PG&amp;E assets. This information is preliminary."/>
    <s v="     "/>
    <s v="FAS"/>
    <m/>
    <s v="Y"/>
    <x v="0"/>
    <m/>
    <s v="21-0134171"/>
    <m/>
    <s v="T005430355, T005430824"/>
    <n v="122236000"/>
    <m/>
    <s v="     "/>
    <x v="0"/>
    <s v="PG&amp;E"/>
    <m/>
    <s v="Other"/>
    <s v="crossarm"/>
    <s v="D"/>
    <s v="D"/>
    <s v="Structure-PG&amp;E only"/>
    <m/>
    <s v="Equipment - PG&amp;E"/>
    <s v="34.b. Conductor damage or failure"/>
    <s v="Equipment - PG&amp;E"/>
    <s v="All types of equipment / facility failure"/>
    <s v="Conductor failure-all"/>
    <s v="Crossarm"/>
    <m/>
    <m/>
    <s v="Line to Ground"/>
    <s v="Y"/>
    <s v="Overhead"/>
    <x v="3"/>
    <s v="Crossarm"/>
    <s v="Crossarm"/>
    <s v="100938908"/>
    <s v="     "/>
    <s v="Non-HFTD"/>
    <x v="0"/>
    <m/>
    <m/>
    <n v="37.540300000000002"/>
    <n v="-121.967"/>
    <s v="Alameda"/>
    <s v="FREMONT-1110"/>
    <m/>
    <n v="12000"/>
    <m/>
    <x v="0"/>
    <s v="PG&amp;E Tman"/>
    <s v="Urban"/>
    <s v="Grass fuel model"/>
    <s v="Grass"/>
    <s v="No"/>
    <m/>
    <m/>
    <m/>
    <m/>
    <m/>
    <m/>
    <m/>
    <s v="N"/>
    <s v="N"/>
    <m/>
    <m/>
    <s v="     "/>
    <m/>
    <m/>
    <m/>
    <m/>
    <m/>
    <m/>
    <m/>
    <m/>
    <m/>
    <m/>
    <m/>
    <m/>
    <m/>
    <m/>
    <m/>
    <m/>
    <m/>
    <m/>
    <m/>
  </r>
  <r>
    <s v="20211873"/>
    <s v="     "/>
    <n v="44489"/>
    <s v="10/20"/>
    <x v="1"/>
    <n v="0.8618055555555556"/>
    <s v="43"/>
    <n v="4"/>
    <s v="10"/>
    <x v="5"/>
    <m/>
    <m/>
    <s v="Crossarm burnt at the through bolt. Wire has slight angle. Weather conditions in the area report rain. This information is preliminary."/>
    <s v="     "/>
    <s v="FAS"/>
    <m/>
    <s v="N"/>
    <x v="0"/>
    <m/>
    <m/>
    <m/>
    <s v="T005430344"/>
    <n v="122237000"/>
    <m/>
    <s v="     "/>
    <x v="0"/>
    <s v="PG&amp;E"/>
    <m/>
    <s v="Other"/>
    <s v="crossarm"/>
    <s v="D"/>
    <s v="D"/>
    <s v="Structure-PG&amp;E only"/>
    <m/>
    <s v="Contamination"/>
    <s v="36.a. Contamination"/>
    <s v="Equipment - PG&amp;E"/>
    <s v="Contamination"/>
    <s v="Tracking"/>
    <m/>
    <m/>
    <m/>
    <m/>
    <s v="Y"/>
    <s v="Overhead"/>
    <x v="3"/>
    <s v="Crossarm"/>
    <s v="Crossarm"/>
    <s v="103046358"/>
    <s v="     "/>
    <s v="Non-HFTD"/>
    <x v="0"/>
    <m/>
    <m/>
    <n v="37.675199999999997"/>
    <n v="-121.804"/>
    <s v="Alameda"/>
    <s v="LAS-POSITAS-2107"/>
    <m/>
    <n v="21000"/>
    <m/>
    <x v="0"/>
    <s v="Unknown"/>
    <s v="Urban"/>
    <s v="Grass fuel model"/>
    <s v="Weeds/Dirt"/>
    <s v="No"/>
    <m/>
    <m/>
    <m/>
    <m/>
    <m/>
    <m/>
    <m/>
    <s v="N"/>
    <s v="N"/>
    <m/>
    <m/>
    <s v="     "/>
    <m/>
    <m/>
    <m/>
    <m/>
    <m/>
    <m/>
    <m/>
    <m/>
    <m/>
    <m/>
    <m/>
    <m/>
    <m/>
    <m/>
    <m/>
    <m/>
    <m/>
    <m/>
    <m/>
  </r>
  <r>
    <s v="20211872"/>
    <s v="     "/>
    <n v="44489"/>
    <s v="10/20"/>
    <x v="1"/>
    <n v="0.85833333333333328"/>
    <s v="43"/>
    <n v="4"/>
    <s v="10"/>
    <x v="5"/>
    <n v="44489"/>
    <m/>
    <s v="Found transformer, cut out and crossarm burnt and hanging. Weather conditions in the area report rain. This information is preliminary."/>
    <s v="     "/>
    <s v="FAS"/>
    <m/>
    <s v="N"/>
    <x v="0"/>
    <m/>
    <m/>
    <m/>
    <s v="T005430335"/>
    <n v="122236000"/>
    <m/>
    <s v="     "/>
    <x v="0"/>
    <s v="PG&amp;E"/>
    <m/>
    <s v="Other"/>
    <s v="Transformer"/>
    <s v="D"/>
    <s v="D"/>
    <s v="Structure-PG&amp;E only"/>
    <s v="Found TX, cutout arm burnt and hanging "/>
    <s v="Contamination"/>
    <s v="36.a. Contamination"/>
    <s v="Equipment - PG&amp;E"/>
    <s v="Contamination"/>
    <s v="Tracking"/>
    <m/>
    <m/>
    <m/>
    <m/>
    <s v="N"/>
    <s v="Overhead"/>
    <x v="3"/>
    <s v="Transformer"/>
    <s v="Crossarm, Cutout"/>
    <s v="100916666"/>
    <s v="     "/>
    <s v="Non-HFTD"/>
    <x v="0"/>
    <m/>
    <m/>
    <n v="37.679099999999998"/>
    <n v="-122.155"/>
    <s v="Alameda"/>
    <s v="GRANT-1105"/>
    <m/>
    <n v="12000"/>
    <m/>
    <x v="0"/>
    <s v="Employee"/>
    <s v="Urban"/>
    <s v="Fire-resistive fuel bed"/>
    <s v="Cement/Asphalt"/>
    <s v="No"/>
    <m/>
    <m/>
    <m/>
    <m/>
    <m/>
    <m/>
    <m/>
    <s v="N"/>
    <s v="N"/>
    <m/>
    <m/>
    <s v="     "/>
    <m/>
    <m/>
    <m/>
    <m/>
    <m/>
    <m/>
    <m/>
    <m/>
    <m/>
    <m/>
    <m/>
    <m/>
    <m/>
    <m/>
    <m/>
    <m/>
    <m/>
    <m/>
    <m/>
  </r>
  <r>
    <s v="20211871"/>
    <s v="     "/>
    <n v="44489"/>
    <s v="10/20"/>
    <x v="1"/>
    <n v="0.81388888888888888"/>
    <s v="43"/>
    <n v="4"/>
    <s v="10"/>
    <x v="5"/>
    <n v="44489"/>
    <m/>
    <s v="Crossarm burnt, weather conditions in the area report rain. This information is preliminary."/>
    <s v="     "/>
    <s v="FAS"/>
    <m/>
    <s v="N"/>
    <x v="0"/>
    <m/>
    <s v="21-0134074"/>
    <m/>
    <s v="T005430225"/>
    <n v="122236000"/>
    <m/>
    <s v="     "/>
    <x v="0"/>
    <s v="PG&amp;E"/>
    <m/>
    <s v="Other"/>
    <s v="crossarm"/>
    <s v="D"/>
    <s v="D"/>
    <s v="Structure-PG&amp;E only"/>
    <s v="Crossarm burnt and kingpin smoldering"/>
    <s v="Contamination"/>
    <s v="36.a. Contamination"/>
    <s v="Equipment - PG&amp;E"/>
    <s v="Contamination"/>
    <s v="Tracking"/>
    <m/>
    <m/>
    <m/>
    <s v="Force Out"/>
    <s v="Y"/>
    <s v="Overhead"/>
    <x v="3"/>
    <s v="Crossarm"/>
    <s v="Crossarm"/>
    <s v="100925968"/>
    <s v="     "/>
    <s v="Non-HFTD"/>
    <x v="0"/>
    <m/>
    <m/>
    <n v="37.656599999999997"/>
    <n v="-121.759"/>
    <s v="Alameda"/>
    <s v="LAS-POSITAS-2108"/>
    <m/>
    <n v="21000"/>
    <m/>
    <x v="0"/>
    <s v="Employee"/>
    <s v="Urban"/>
    <s v="Fire-resistive fuel bed"/>
    <s v="Asphalt/Dirt"/>
    <s v="No"/>
    <m/>
    <m/>
    <m/>
    <m/>
    <m/>
    <m/>
    <m/>
    <s v="N"/>
    <s v="N"/>
    <m/>
    <m/>
    <s v="     "/>
    <m/>
    <m/>
    <m/>
    <m/>
    <m/>
    <m/>
    <m/>
    <m/>
    <m/>
    <m/>
    <m/>
    <m/>
    <m/>
    <m/>
    <m/>
    <m/>
    <m/>
    <m/>
    <m/>
  </r>
  <r>
    <s v="20211868"/>
    <s v="     "/>
    <n v="44489"/>
    <s v="10/20"/>
    <x v="1"/>
    <n v="0.74236111111111114"/>
    <s v="43"/>
    <n v="4"/>
    <s v="10"/>
    <x v="5"/>
    <n v="44489"/>
    <m/>
    <s v="Broken primary crossarm, crew to make repairs. Weather conditions in the area report rain. This information is preliminary."/>
    <s v="     "/>
    <s v="FAS"/>
    <m/>
    <s v="N"/>
    <x v="0"/>
    <m/>
    <s v="21-0134031"/>
    <m/>
    <s v="T005430039"/>
    <n v="122236000"/>
    <m/>
    <s v="     "/>
    <x v="0"/>
    <s v="PG&amp;E"/>
    <m/>
    <s v="Other"/>
    <s v="crossarm"/>
    <s v="D"/>
    <s v="D"/>
    <s v="Structure-PG&amp;E only"/>
    <m/>
    <s v="Contamination"/>
    <s v="36.a. Contamination"/>
    <s v="Equipment - PG&amp;E"/>
    <s v="Contamination"/>
    <s v="Tracking"/>
    <m/>
    <m/>
    <m/>
    <s v="Line to Ground"/>
    <s v="Y"/>
    <s v="Overhead"/>
    <x v="3"/>
    <s v="Crossarm"/>
    <s v="Crossarm"/>
    <s v="100955429"/>
    <s v="     "/>
    <s v="Non-HFTD"/>
    <x v="0"/>
    <m/>
    <m/>
    <n v="37.664000000000001"/>
    <n v="-122.114"/>
    <s v="Alameda"/>
    <s v="GRANT-1106"/>
    <m/>
    <n v="12000"/>
    <m/>
    <x v="0"/>
    <s v="Self Extinguished"/>
    <s v="Urban"/>
    <s v="Fire-resistive fuel bed"/>
    <s v="Sidewalk"/>
    <s v="No"/>
    <m/>
    <m/>
    <m/>
    <m/>
    <m/>
    <m/>
    <m/>
    <s v="N"/>
    <s v="N"/>
    <m/>
    <m/>
    <s v="     "/>
    <m/>
    <m/>
    <m/>
    <m/>
    <m/>
    <m/>
    <m/>
    <m/>
    <m/>
    <m/>
    <m/>
    <m/>
    <m/>
    <m/>
    <m/>
    <m/>
    <m/>
    <m/>
    <m/>
  </r>
  <r>
    <s v="20212035"/>
    <s v="     "/>
    <n v="44489"/>
    <s v="10/20"/>
    <x v="1"/>
    <n v="0.48819444444444443"/>
    <s v="43"/>
    <n v="4"/>
    <s v="10"/>
    <x v="5"/>
    <n v="44489"/>
    <m/>
    <s v="Pole fire likely due to tracking. The ensuing fire appears to be limited to PG&amp;E assets. This information is preliminary."/>
    <s v="     "/>
    <s v="ILIS/OIS"/>
    <m/>
    <s v="Y"/>
    <x v="0"/>
    <m/>
    <s v="21-0133926"/>
    <m/>
    <s v="T005429577"/>
    <n v="122236000"/>
    <m/>
    <s v="     "/>
    <x v="0"/>
    <s v="PG&amp;E"/>
    <m/>
    <s v="Other"/>
    <s v="pole"/>
    <s v="D"/>
    <s v="D"/>
    <s v="Structure-PG&amp;E only"/>
    <m/>
    <s v="Contamination"/>
    <s v="36.a. Contamination"/>
    <s v="Equipment - PG&amp;E"/>
    <s v="Contamination"/>
    <s v="Tracking"/>
    <m/>
    <m/>
    <m/>
    <s v="Line to Line"/>
    <s v="N"/>
    <s v="Overhead"/>
    <x v="3"/>
    <s v="Crossarm"/>
    <s v="Pole, Crossarm"/>
    <s v="101559363"/>
    <s v="     "/>
    <s v="Non-HFTD"/>
    <x v="0"/>
    <m/>
    <m/>
    <n v="38.069000000000003"/>
    <n v="-121.895"/>
    <s v="Solano"/>
    <s v="CORDELIA-1104"/>
    <m/>
    <n v="12000"/>
    <m/>
    <x v="0"/>
    <s v="Unknown"/>
    <s v="Wetland"/>
    <s v="Grass fuel model"/>
    <m/>
    <s v="No"/>
    <m/>
    <m/>
    <m/>
    <m/>
    <m/>
    <m/>
    <m/>
    <s v="N"/>
    <s v="N"/>
    <m/>
    <m/>
    <s v="     "/>
    <m/>
    <m/>
    <m/>
    <m/>
    <m/>
    <m/>
    <m/>
    <m/>
    <m/>
    <m/>
    <m/>
    <m/>
    <m/>
    <m/>
    <m/>
    <m/>
    <m/>
    <m/>
    <m/>
  </r>
  <r>
    <s v="20211870"/>
    <s v="     "/>
    <n v="44489"/>
    <s v="10/20"/>
    <x v="1"/>
    <n v="0.79374999999999996"/>
    <s v="43"/>
    <n v="4"/>
    <s v="10"/>
    <x v="5"/>
    <n v="44489"/>
    <m/>
    <s v="Crossarm burnt and needs replacement. Weather conditions in the area report rain. This information is preliminary."/>
    <s v="     "/>
    <s v="FAS"/>
    <m/>
    <s v="N"/>
    <x v="0"/>
    <m/>
    <s v="21-0134045.1(2 outages)"/>
    <m/>
    <s v="T005430156"/>
    <m/>
    <m/>
    <s v="     "/>
    <x v="0"/>
    <s v="PG&amp;E"/>
    <m/>
    <s v="Other"/>
    <s v="crossarm"/>
    <s v="D"/>
    <m/>
    <s v="Structure-PG&amp;E only"/>
    <m/>
    <s v="Contamination"/>
    <s v="36.a. Contamination"/>
    <s v="Equipment - PG&amp;E"/>
    <s v="Contamination"/>
    <s v="Tracking"/>
    <m/>
    <m/>
    <m/>
    <s v="Open Circuit,Line to Ground"/>
    <m/>
    <s v="Overhead"/>
    <x v="3"/>
    <s v="Crossarm"/>
    <s v="Crossarm"/>
    <s v="100308077"/>
    <s v="     "/>
    <s v="Non-HFTD"/>
    <x v="0"/>
    <m/>
    <m/>
    <n v="37.564500000000002"/>
    <n v="-122.306"/>
    <s v="San Mateo"/>
    <s v="BAY-MEADOWS-2101"/>
    <m/>
    <n v="21000"/>
    <m/>
    <x v="0"/>
    <s v="San Mateo FD"/>
    <s v="Urban"/>
    <m/>
    <m/>
    <s v="No"/>
    <m/>
    <m/>
    <m/>
    <m/>
    <m/>
    <m/>
    <m/>
    <s v="N"/>
    <s v="N"/>
    <m/>
    <m/>
    <s v="     "/>
    <m/>
    <m/>
    <m/>
    <m/>
    <m/>
    <m/>
    <m/>
    <m/>
    <m/>
    <m/>
    <m/>
    <m/>
    <m/>
    <m/>
    <m/>
    <m/>
    <m/>
    <m/>
    <m/>
  </r>
  <r>
    <s v="20211869"/>
    <s v="     "/>
    <n v="44489"/>
    <s v="10/20"/>
    <x v="1"/>
    <n v="0.79166666666666663"/>
    <s v="43"/>
    <n v="4"/>
    <s v="10"/>
    <x v="5"/>
    <n v="44489"/>
    <m/>
    <s v="Fount cut out and crossarm burnt, crew toreplace them. Weather conditions in the area report rain. This information is preliminary."/>
    <s v="     "/>
    <s v="FAS"/>
    <m/>
    <s v="N"/>
    <x v="0"/>
    <m/>
    <s v="21-0134049"/>
    <s v=" "/>
    <s v="T005430154"/>
    <n v="122236000"/>
    <m/>
    <s v="     "/>
    <x v="0"/>
    <s v="PG&amp;E"/>
    <m/>
    <s v="Other"/>
    <s v="crossarm"/>
    <s v="D"/>
    <s v="D"/>
    <s v="Structure-PG&amp;E only"/>
    <m/>
    <s v="Contamination"/>
    <s v="36.a. Contamination"/>
    <s v="Equipment - PG&amp;E"/>
    <s v="Contamination"/>
    <s v="Tracking"/>
    <m/>
    <m/>
    <m/>
    <s v="Force Out"/>
    <s v="Y"/>
    <s v="Overhead"/>
    <x v="3"/>
    <s v="Crossarm"/>
    <s v="Crossarm, Cutouts"/>
    <s v="100914659"/>
    <s v="     "/>
    <s v="Non-HFTD"/>
    <x v="0"/>
    <m/>
    <m/>
    <n v="37.688899999999997"/>
    <n v="-122.152"/>
    <s v="Alameda"/>
    <s v="SAN-LEANDRO-U-1110"/>
    <m/>
    <n v="12000"/>
    <m/>
    <x v="0"/>
    <s v="Employee"/>
    <s v="Urban"/>
    <s v="Fire-resistive fuel bed"/>
    <s v="Concrete/Asphalt"/>
    <s v="No"/>
    <m/>
    <m/>
    <m/>
    <m/>
    <m/>
    <m/>
    <m/>
    <s v="N"/>
    <s v="N"/>
    <m/>
    <m/>
    <s v="     "/>
    <m/>
    <m/>
    <m/>
    <m/>
    <m/>
    <m/>
    <m/>
    <m/>
    <m/>
    <m/>
    <m/>
    <m/>
    <m/>
    <m/>
    <m/>
    <m/>
    <m/>
    <m/>
    <m/>
  </r>
  <r>
    <s v="20212023"/>
    <s v="     "/>
    <n v="44489"/>
    <s v="10/20"/>
    <x v="1"/>
    <n v="0.75902777777777775"/>
    <s v="43"/>
    <n v="4"/>
    <s v="10"/>
    <x v="5"/>
    <n v="44489"/>
    <m/>
    <s v="Wire down outage, caused primary crossarm to burn. The fire was limited to the structure alone. This information is preliminary."/>
    <s v="     "/>
    <s v="ILIS/OIS"/>
    <m/>
    <s v="Y"/>
    <x v="0"/>
    <m/>
    <s v="21-0134060"/>
    <m/>
    <s v="T005430078, T005430096"/>
    <n v="122236000"/>
    <m/>
    <s v="     "/>
    <x v="0"/>
    <s v="PG&amp;E"/>
    <m/>
    <s v="Other"/>
    <s v="pole"/>
    <s v="D"/>
    <s v="D"/>
    <s v="Structure-PG&amp;E only"/>
    <s v="Fire was contained to pole "/>
    <s v="Contamination"/>
    <s v="36.a. Contamination"/>
    <s v="Equipment - PG&amp;E"/>
    <s v="Contamination"/>
    <s v="Tracking"/>
    <m/>
    <m/>
    <m/>
    <s v="Line to Ground"/>
    <s v="Y"/>
    <s v="Overhead"/>
    <x v="3"/>
    <s v="Crossarm"/>
    <s v="Conductor, Crossarm"/>
    <s v="100904023"/>
    <s v="     "/>
    <s v="Non-HFTD"/>
    <x v="0"/>
    <m/>
    <m/>
    <n v="37.722900000000003"/>
    <n v="-122.17400000000001"/>
    <s v="Alameda"/>
    <s v="SAN-LEANDRO-U-1113"/>
    <m/>
    <n v="12000"/>
    <m/>
    <x v="0"/>
    <s v="Self Extinguished"/>
    <s v="Urban"/>
    <s v="Fire-resistive fuel bed"/>
    <s v="Cement &amp; Asphalt"/>
    <s v="No"/>
    <m/>
    <m/>
    <m/>
    <m/>
    <m/>
    <m/>
    <m/>
    <s v="N"/>
    <s v="N"/>
    <m/>
    <m/>
    <s v="     "/>
    <m/>
    <m/>
    <m/>
    <m/>
    <m/>
    <m/>
    <m/>
    <m/>
    <m/>
    <m/>
    <m/>
    <m/>
    <m/>
    <m/>
    <m/>
    <m/>
    <m/>
    <m/>
    <m/>
  </r>
  <r>
    <s v="20211877"/>
    <s v="     "/>
    <n v="44489"/>
    <s v="10/20"/>
    <x v="1"/>
    <n v="0.96111111111111114"/>
    <s v="43"/>
    <n v="4"/>
    <s v="10"/>
    <x v="5"/>
    <n v="44489"/>
    <m/>
    <s v="Pole fire, weather conditions in the area report rain. This information is preliminary."/>
    <s v="     "/>
    <s v="FAS"/>
    <m/>
    <s v="N"/>
    <x v="0"/>
    <m/>
    <s v="21-0134136"/>
    <m/>
    <s v="T005430515"/>
    <n v="122237000"/>
    <m/>
    <s v="     "/>
    <x v="0"/>
    <s v="PG&amp;E"/>
    <m/>
    <s v="Other"/>
    <s v="pole"/>
    <s v="D"/>
    <m/>
    <s v="Structure-PG&amp;E only"/>
    <m/>
    <s v="Contamination"/>
    <s v="36.a. Contamination"/>
    <s v="Equipment - PG&amp;E"/>
    <s v="Contamination"/>
    <s v="Tracking"/>
    <m/>
    <m/>
    <m/>
    <s v="Force Out"/>
    <s v="Y"/>
    <s v="Overhead"/>
    <x v="3"/>
    <s v="Pole"/>
    <s v="Crossarm"/>
    <s v="101364856"/>
    <s v="     "/>
    <s v="Non-HFTD"/>
    <x v="0"/>
    <m/>
    <m/>
    <n v="37.8157"/>
    <n v="-122.227"/>
    <s v="Alameda"/>
    <s v="OAKLAND-X-1101"/>
    <m/>
    <n v="12000"/>
    <m/>
    <x v="0"/>
    <s v="Piedmont FD"/>
    <s v="Urban"/>
    <m/>
    <m/>
    <s v="No"/>
    <m/>
    <m/>
    <m/>
    <m/>
    <m/>
    <m/>
    <m/>
    <s v="N"/>
    <s v="N"/>
    <m/>
    <m/>
    <s v="     "/>
    <m/>
    <m/>
    <m/>
    <m/>
    <m/>
    <m/>
    <m/>
    <m/>
    <m/>
    <m/>
    <m/>
    <m/>
    <m/>
    <m/>
    <m/>
    <m/>
    <m/>
    <m/>
    <m/>
  </r>
  <r>
    <s v="20211879"/>
    <s v="     "/>
    <n v="44489"/>
    <s v="10/20"/>
    <x v="1"/>
    <n v="0.94722222222222219"/>
    <s v="43"/>
    <n v="4"/>
    <s v="10"/>
    <x v="5"/>
    <n v="44489"/>
    <m/>
    <s v="Crossarm fire likely due to tracking. The ensuing fire was limited to PG&amp;E assets. This information is preliminary."/>
    <s v="     "/>
    <s v="FAS"/>
    <m/>
    <s v="N"/>
    <x v="0"/>
    <m/>
    <s v="21-0134145"/>
    <m/>
    <s v="T005430495"/>
    <n v="122237000"/>
    <m/>
    <s v="     "/>
    <x v="0"/>
    <s v="PG&amp;E"/>
    <m/>
    <s v="Other"/>
    <s v="crossarm"/>
    <s v="D"/>
    <s v="D"/>
    <s v="Structure-PG&amp;E only"/>
    <s v="Pole Fire"/>
    <s v="Contamination"/>
    <s v="36.a. Contamination"/>
    <s v="Equipment - PG&amp;E"/>
    <s v="Contamination"/>
    <s v="Tracking"/>
    <m/>
    <m/>
    <m/>
    <s v="Force Out"/>
    <s v="N"/>
    <s v="Overhead"/>
    <x v="3"/>
    <s v="Crossarm"/>
    <s v="Crossarm"/>
    <s v="101581184"/>
    <s v="     "/>
    <s v="Non-HFTD"/>
    <x v="0"/>
    <m/>
    <m/>
    <n v="38.501600000000003"/>
    <n v="-121.66200000000001"/>
    <s v="Yolo"/>
    <s v="DAVIS-1112"/>
    <m/>
    <n v="12000"/>
    <m/>
    <x v="0"/>
    <s v="David FD"/>
    <s v="Agriculture"/>
    <s v="Grass fuel model"/>
    <s v="Weeds, Dirt"/>
    <s v="No"/>
    <m/>
    <m/>
    <m/>
    <m/>
    <m/>
    <m/>
    <m/>
    <s v="N"/>
    <s v="N"/>
    <m/>
    <m/>
    <s v="     "/>
    <m/>
    <m/>
    <m/>
    <m/>
    <m/>
    <m/>
    <m/>
    <m/>
    <m/>
    <m/>
    <m/>
    <m/>
    <m/>
    <m/>
    <m/>
    <m/>
    <m/>
    <m/>
    <m/>
  </r>
  <r>
    <s v="20212014"/>
    <s v="     "/>
    <n v="44489"/>
    <s v="10/20"/>
    <x v="1"/>
    <n v="0.93888888888888888"/>
    <s v="43"/>
    <n v="4"/>
    <s v="10"/>
    <x v="5"/>
    <n v="44489"/>
    <m/>
    <s v="Pole fire likely due to tracking. The ensuing fire appears to be limited to PG&amp;E assets. This information is preliminary."/>
    <s v="     "/>
    <s v="FAS"/>
    <m/>
    <s v="Y"/>
    <x v="0"/>
    <m/>
    <s v="21-0134104"/>
    <m/>
    <s v="T005430487"/>
    <n v="122237000"/>
    <m/>
    <s v="     "/>
    <x v="0"/>
    <s v="PG&amp;E"/>
    <m/>
    <s v="Other"/>
    <s v="pole"/>
    <s v="D"/>
    <s v="D"/>
    <s v="Structure-PG&amp;E only"/>
    <m/>
    <s v="Contamination"/>
    <s v="36.a. Contamination"/>
    <s v="Equipment - PG&amp;E"/>
    <s v="Contamination"/>
    <s v="Tracking"/>
    <m/>
    <m/>
    <m/>
    <s v="Open Circuit"/>
    <s v="Y"/>
    <s v="Overhead"/>
    <x v="3"/>
    <s v="Pole"/>
    <s v="Pole "/>
    <s v="100601467"/>
    <s v="     "/>
    <s v="Non-HFTD"/>
    <x v="0"/>
    <m/>
    <m/>
    <n v="37.178400000000003"/>
    <n v="-121.705"/>
    <s v="Santa Clara"/>
    <s v="EDENVALE-2105"/>
    <m/>
    <n v="21000"/>
    <m/>
    <x v="0"/>
    <s v="Unknown"/>
    <s v="Herbaceous"/>
    <s v="Fire-resistive fuel bed"/>
    <s v="Dirt"/>
    <s v="No"/>
    <m/>
    <m/>
    <m/>
    <m/>
    <m/>
    <m/>
    <m/>
    <s v="N"/>
    <s v="N"/>
    <m/>
    <m/>
    <s v="     "/>
    <m/>
    <m/>
    <m/>
    <m/>
    <m/>
    <m/>
    <m/>
    <m/>
    <m/>
    <m/>
    <m/>
    <m/>
    <m/>
    <m/>
    <m/>
    <m/>
    <m/>
    <m/>
    <m/>
  </r>
  <r>
    <s v="20212015"/>
    <s v="     "/>
    <n v="44489"/>
    <s v="10/20"/>
    <x v="1"/>
    <n v="0.99305555555555558"/>
    <s v="43"/>
    <n v="4"/>
    <s v="10"/>
    <x v="5"/>
    <n v="44490"/>
    <m/>
    <s v="Crossarm fire possibly due to tracking. The ensuing fire appears to be limited to PG&amp;E assets. This information is preliminary."/>
    <s v="     "/>
    <s v="FAS"/>
    <m/>
    <s v="Y"/>
    <x v="0"/>
    <m/>
    <s v="21-0134148"/>
    <m/>
    <s v="T005430550, T005430551"/>
    <n v="122237000"/>
    <m/>
    <s v="     "/>
    <x v="0"/>
    <s v="PG&amp;E"/>
    <m/>
    <s v="Other"/>
    <s v="crossarm"/>
    <s v="D"/>
    <s v="D"/>
    <s v="Structure-PG&amp;E only"/>
    <m/>
    <s v="Contamination"/>
    <s v="36.a. Contamination"/>
    <s v="Equipment - PG&amp;E"/>
    <s v="Contamination"/>
    <s v="Tracking"/>
    <m/>
    <m/>
    <m/>
    <s v="Force Out"/>
    <s v="Y"/>
    <s v="Overhead"/>
    <x v="3"/>
    <s v="Crossarm"/>
    <s v="Crossarm, pole, tranformer, cutout, insulator"/>
    <s v="101592263"/>
    <s v="     "/>
    <s v="Non-HFTD"/>
    <x v="0"/>
    <m/>
    <m/>
    <n v="38.558199999999999"/>
    <n v="-121.643"/>
    <s v="Yolo"/>
    <s v="DAVIS-1101"/>
    <m/>
    <n v="12000"/>
    <m/>
    <x v="0"/>
    <s v="Unknown"/>
    <s v="Urban"/>
    <s v="Fire-resistive fuel bed"/>
    <s v="Gravel"/>
    <s v="No"/>
    <m/>
    <m/>
    <m/>
    <m/>
    <m/>
    <m/>
    <m/>
    <s v="N"/>
    <s v="N"/>
    <m/>
    <m/>
    <s v="     "/>
    <m/>
    <m/>
    <m/>
    <m/>
    <m/>
    <m/>
    <m/>
    <m/>
    <m/>
    <m/>
    <m/>
    <m/>
    <m/>
    <m/>
    <m/>
    <m/>
    <m/>
    <m/>
    <m/>
  </r>
  <r>
    <s v="20211881"/>
    <s v="     "/>
    <n v="44489"/>
    <s v="10/20"/>
    <x v="1"/>
    <n v="0.98263888888888884"/>
    <s v="43"/>
    <n v="4"/>
    <s v="10"/>
    <x v="5"/>
    <n v="44489"/>
    <m/>
    <s v="Pole fire likely due to tracking. The ensuing fire was limited to PG&amp;E assets. This information is preliminary."/>
    <s v="     "/>
    <s v="FAS"/>
    <m/>
    <s v="N"/>
    <x v="0"/>
    <m/>
    <s v="21-0134143"/>
    <m/>
    <s v="T005430537"/>
    <n v="122237000"/>
    <m/>
    <s v="     "/>
    <x v="0"/>
    <s v="PG&amp;E"/>
    <m/>
    <s v="Other"/>
    <s v="pole"/>
    <s v="D"/>
    <m/>
    <s v="Structure-PG&amp;E only"/>
    <m/>
    <s v="Contamination"/>
    <s v="36.a. Contamination"/>
    <s v="Equipment - PG&amp;E"/>
    <s v="Contamination"/>
    <s v="Tracking"/>
    <m/>
    <m/>
    <m/>
    <s v="Line to Ground"/>
    <s v="Y"/>
    <s v="Overhead"/>
    <x v="3"/>
    <s v="Pole"/>
    <s v="Pole"/>
    <s v="101345574"/>
    <s v="     "/>
    <s v="Non-HFTD"/>
    <x v="0"/>
    <m/>
    <m/>
    <n v="37.757100000000001"/>
    <n v="-122.181"/>
    <s v="Alameda"/>
    <s v="EDES-1114"/>
    <m/>
    <n v="12000"/>
    <m/>
    <x v="0"/>
    <s v="Oakland FD"/>
    <s v="Urban"/>
    <m/>
    <m/>
    <s v="No"/>
    <m/>
    <m/>
    <m/>
    <m/>
    <m/>
    <m/>
    <m/>
    <s v="N"/>
    <s v="N"/>
    <m/>
    <m/>
    <s v="     "/>
    <m/>
    <m/>
    <m/>
    <m/>
    <m/>
    <m/>
    <m/>
    <m/>
    <m/>
    <m/>
    <m/>
    <m/>
    <m/>
    <m/>
    <m/>
    <m/>
    <m/>
    <m/>
    <m/>
  </r>
  <r>
    <s v="20211880"/>
    <s v="     "/>
    <n v="44489"/>
    <s v="10/20"/>
    <x v="1"/>
    <n v="0.9770833333333333"/>
    <s v="43"/>
    <n v="4"/>
    <s v="10"/>
    <x v="5"/>
    <n v="44489"/>
    <m/>
    <s v="Pole fire likely due to tracking. The ensuing fire was limited to PG&amp;E assets. This information is preliminary."/>
    <s v="     "/>
    <s v="FAS"/>
    <m/>
    <s v="N"/>
    <x v="0"/>
    <m/>
    <s v="21-0134146"/>
    <m/>
    <s v="T005430532"/>
    <n v="122237000"/>
    <m/>
    <s v="     "/>
    <x v="0"/>
    <s v="PG&amp;E"/>
    <m/>
    <s v="Other"/>
    <s v="pole"/>
    <s v="D"/>
    <s v="D"/>
    <s v="Structure-PG&amp;E only"/>
    <s v="Pole burnt"/>
    <s v="Contamination"/>
    <s v="36.a. Contamination"/>
    <s v="Equipment - PG&amp;E"/>
    <s v="Contamination"/>
    <s v="Tracking"/>
    <m/>
    <m/>
    <m/>
    <s v="Line to Ground"/>
    <s v="N"/>
    <s v="Overhead"/>
    <x v="3"/>
    <s v="Pole"/>
    <s v="Pole, Crossarm, Insulator, Down Guy"/>
    <s v="103129614"/>
    <s v="     "/>
    <s v="Non-HFTD"/>
    <x v="0"/>
    <m/>
    <m/>
    <n v="38.160899999999998"/>
    <n v="-121.732"/>
    <s v="Solano"/>
    <s v="PEABODY-2107"/>
    <m/>
    <n v="12000"/>
    <m/>
    <x v="0"/>
    <s v="Self Extinguished"/>
    <s v="Agriculture"/>
    <s v="Grass fuel model"/>
    <s v="Weeds, Dirt"/>
    <s v="No"/>
    <m/>
    <m/>
    <m/>
    <m/>
    <m/>
    <m/>
    <m/>
    <s v="N"/>
    <s v="N"/>
    <m/>
    <m/>
    <s v="     "/>
    <m/>
    <m/>
    <m/>
    <m/>
    <m/>
    <m/>
    <m/>
    <m/>
    <m/>
    <m/>
    <m/>
    <m/>
    <m/>
    <m/>
    <m/>
    <m/>
    <m/>
    <m/>
    <m/>
  </r>
  <r>
    <s v="20212013"/>
    <s v="     "/>
    <n v="44489"/>
    <s v="10/20"/>
    <x v="1"/>
    <n v="0.90972222222222221"/>
    <s v="43"/>
    <n v="4"/>
    <s v="10"/>
    <x v="5"/>
    <n v="44489"/>
    <m/>
    <s v="Pole fire likely due to tracking. The ensuing fire appears to be limited to PG&amp;E assets. This information is preliminary."/>
    <s v="     "/>
    <s v="FAS"/>
    <m/>
    <s v="Y"/>
    <x v="0"/>
    <m/>
    <s v="21-0134125"/>
    <m/>
    <s v="T005430451"/>
    <n v="122237000"/>
    <m/>
    <s v="     "/>
    <x v="0"/>
    <s v="PG&amp;E"/>
    <m/>
    <s v="Other"/>
    <s v="crossarm"/>
    <s v="D"/>
    <s v="D"/>
    <s v="Structure-PG&amp;E only"/>
    <m/>
    <s v="Contamination"/>
    <s v="36.a. Contamination"/>
    <s v="Equipment - PG&amp;E"/>
    <s v="Contamination"/>
    <s v="Tracking"/>
    <m/>
    <m/>
    <m/>
    <s v="Force Out"/>
    <s v="Y"/>
    <s v="Overhead"/>
    <x v="3"/>
    <s v="Crossarm"/>
    <s v="Crossarm, Cutout, Insulator"/>
    <s v="100603199"/>
    <s v="     "/>
    <s v="Non-HFTD"/>
    <x v="0"/>
    <m/>
    <m/>
    <n v="37.142499999999998"/>
    <n v="-121.61199999999999"/>
    <s v="Santa Clara"/>
    <s v="MORGAN-HILL-2109"/>
    <m/>
    <n v="21000"/>
    <m/>
    <x v="0"/>
    <s v="Unknown"/>
    <s v="Herbaceous"/>
    <s v="Fire-resistive fuel bed"/>
    <s v="Dirt"/>
    <s v="No"/>
    <m/>
    <m/>
    <m/>
    <m/>
    <m/>
    <m/>
    <m/>
    <s v="N"/>
    <s v="N"/>
    <m/>
    <m/>
    <s v="     "/>
    <m/>
    <m/>
    <m/>
    <m/>
    <m/>
    <m/>
    <m/>
    <m/>
    <m/>
    <m/>
    <m/>
    <m/>
    <m/>
    <m/>
    <m/>
    <m/>
    <m/>
    <m/>
    <m/>
  </r>
  <r>
    <s v="20211876"/>
    <s v="     "/>
    <n v="44489"/>
    <s v="10/20"/>
    <x v="1"/>
    <n v="0.8930555555555556"/>
    <s v="43"/>
    <n v="4"/>
    <s v="10"/>
    <x v="5"/>
    <n v="44489"/>
    <m/>
    <s v="Pole fire, fire was put out bu t-man and the fire department. Pole needs to be replaced. Weather conditions in the area report rain. This information is preliminary."/>
    <s v="     "/>
    <s v="FAS"/>
    <m/>
    <s v="N"/>
    <x v="0"/>
    <m/>
    <s v="21-0134123"/>
    <m/>
    <s v="T005430429, T005430481"/>
    <n v="122237000"/>
    <m/>
    <s v="     "/>
    <x v="0"/>
    <s v="PG&amp;E"/>
    <m/>
    <s v="Other"/>
    <s v="pole"/>
    <s v="D"/>
    <s v="D"/>
    <s v="Structure-PG&amp;E only"/>
    <m/>
    <s v="Contamination"/>
    <s v="36.a. Contamination"/>
    <s v="Equipment - PG&amp;E"/>
    <s v="Contamination"/>
    <s v="Tracking"/>
    <m/>
    <m/>
    <m/>
    <s v="Force Out"/>
    <s v="Y"/>
    <s v="Overhead"/>
    <x v="3"/>
    <s v="Pole"/>
    <s v="Crossarm, Insulator, Cutout, Ground"/>
    <s v="101582513"/>
    <s v="     "/>
    <s v="Non-HFTD"/>
    <x v="0"/>
    <m/>
    <m/>
    <n v="38.206699999999998"/>
    <n v="-121.714"/>
    <s v="Solano"/>
    <s v="PEABODY-2107"/>
    <m/>
    <n v="12000"/>
    <m/>
    <x v="0"/>
    <s v="Solano County FD"/>
    <s v="Urban"/>
    <s v="Grass fuel model"/>
    <s v="Grass"/>
    <s v="No"/>
    <m/>
    <m/>
    <m/>
    <m/>
    <m/>
    <m/>
    <m/>
    <s v="N"/>
    <s v="N"/>
    <m/>
    <m/>
    <s v="     "/>
    <m/>
    <m/>
    <m/>
    <m/>
    <m/>
    <m/>
    <m/>
    <m/>
    <m/>
    <m/>
    <m/>
    <m/>
    <m/>
    <m/>
    <m/>
    <m/>
    <m/>
    <m/>
    <m/>
  </r>
  <r>
    <s v="20211875"/>
    <s v="     "/>
    <n v="44489"/>
    <s v="10/20"/>
    <x v="1"/>
    <n v="0.88124999999999998"/>
    <s v="43"/>
    <n v="4"/>
    <s v="10"/>
    <x v="5"/>
    <n v="44489"/>
    <m/>
    <s v="Crossarm burnt and needs replacement. Weather conditions in the area report rain. This information is preliminary."/>
    <s v="     "/>
    <s v="FAS"/>
    <m/>
    <s v="N"/>
    <x v="0"/>
    <m/>
    <s v="21-0134096"/>
    <m/>
    <s v="T005430412"/>
    <n v="122237000"/>
    <m/>
    <s v="     "/>
    <x v="0"/>
    <s v="PG&amp;E"/>
    <m/>
    <s v="Other"/>
    <s v="crossarm"/>
    <s v="D"/>
    <m/>
    <s v="Structure-PG&amp;E only"/>
    <m/>
    <s v="Contamination"/>
    <s v="36.a. Contamination"/>
    <s v="Equipment - PG&amp;E"/>
    <s v="Contamination"/>
    <s v="Tracking"/>
    <m/>
    <m/>
    <m/>
    <s v="Line to Ground"/>
    <s v="Y"/>
    <s v="Overhead"/>
    <x v="3"/>
    <s v="Crossarm"/>
    <s v="Crossarm"/>
    <s v="100309489"/>
    <s v="     "/>
    <s v="Non-HFTD"/>
    <x v="0"/>
    <m/>
    <m/>
    <n v="37.5471"/>
    <n v="-122.289"/>
    <s v="San Mateo"/>
    <s v="BAY-MEADOWS-1103"/>
    <m/>
    <n v="12000"/>
    <m/>
    <x v="0"/>
    <s v="Self Extinguished"/>
    <s v="Urban"/>
    <m/>
    <m/>
    <s v="No"/>
    <m/>
    <m/>
    <m/>
    <m/>
    <m/>
    <m/>
    <m/>
    <s v="N"/>
    <s v="N"/>
    <m/>
    <m/>
    <s v="     "/>
    <m/>
    <m/>
    <m/>
    <m/>
    <m/>
    <m/>
    <m/>
    <m/>
    <m/>
    <m/>
    <m/>
    <m/>
    <m/>
    <m/>
    <m/>
    <m/>
    <m/>
    <m/>
    <m/>
  </r>
  <r>
    <s v="20211874"/>
    <s v="     "/>
    <n v="44489"/>
    <s v="10/20"/>
    <x v="1"/>
    <n v="0.8666666666666667"/>
    <s v="43"/>
    <n v="4"/>
    <s v="10"/>
    <x v="5"/>
    <n v="44489"/>
    <m/>
    <s v="Pole top and primary crossarm burnt through. Opened primary and secondary jumpers from take off pole. Weather conditions in the area report rain. This information is preliminary."/>
    <s v="     "/>
    <s v="FAS"/>
    <m/>
    <s v="N"/>
    <x v="0"/>
    <m/>
    <s v="21-0134117"/>
    <m/>
    <s v="T005430358"/>
    <n v="122237000"/>
    <m/>
    <s v="     "/>
    <x v="0"/>
    <s v="PG&amp;E"/>
    <m/>
    <s v="Other"/>
    <s v="pole"/>
    <s v="D"/>
    <s v="D"/>
    <s v="Structure-PG&amp;E only"/>
    <s v="Pole top burnt off and primary crossarm burnt through"/>
    <s v="Contamination"/>
    <s v="36.a. Contamination"/>
    <s v="Equipment - PG&amp;E"/>
    <s v="Contamination"/>
    <s v="Tracking"/>
    <m/>
    <m/>
    <m/>
    <s v="Force Out"/>
    <s v="Y"/>
    <s v="Overhead"/>
    <x v="3"/>
    <s v="Pole"/>
    <s v="Pole"/>
    <s v="100907769"/>
    <s v="     "/>
    <s v="Non-HFTD"/>
    <x v="0"/>
    <m/>
    <m/>
    <n v="37.685000000000002"/>
    <n v="-121.78100000000001"/>
    <s v="Alameda"/>
    <s v="LAS-POSITAS-2104"/>
    <m/>
    <n v="21000"/>
    <m/>
    <x v="0"/>
    <s v="Livermore Pleasanton FD"/>
    <s v="Urban"/>
    <s v="Grass fuel model"/>
    <s v="Grass"/>
    <s v="No"/>
    <m/>
    <m/>
    <m/>
    <m/>
    <m/>
    <m/>
    <m/>
    <s v="N"/>
    <s v="N"/>
    <m/>
    <m/>
    <s v="     "/>
    <m/>
    <m/>
    <m/>
    <m/>
    <m/>
    <m/>
    <m/>
    <m/>
    <m/>
    <m/>
    <m/>
    <m/>
    <m/>
    <m/>
    <m/>
    <m/>
    <m/>
    <m/>
    <m/>
  </r>
  <r>
    <s v="20212012"/>
    <s v="     "/>
    <n v="44489"/>
    <s v="10/20"/>
    <x v="1"/>
    <n v="0.90347222222222223"/>
    <s v="43"/>
    <n v="4"/>
    <s v="10"/>
    <x v="5"/>
    <n v="44489"/>
    <m/>
    <s v="Pole fire likely due to tracking. The ensuing fire appears to be limited to PG&amp;E assets. This information is preliminary."/>
    <s v="     "/>
    <s v="FAS"/>
    <m/>
    <s v="Y"/>
    <x v="0"/>
    <m/>
    <m/>
    <m/>
    <s v="T005430443"/>
    <n v="122236000"/>
    <m/>
    <s v="     "/>
    <x v="0"/>
    <s v="PG&amp;E"/>
    <m/>
    <s v="Other"/>
    <s v="crossarm"/>
    <s v="D"/>
    <s v="D"/>
    <s v="Structure-PG&amp;E only"/>
    <s v="Contained to pole. "/>
    <s v="Contamination"/>
    <s v="36.a. Contamination"/>
    <s v="Equipment - PG&amp;E"/>
    <s v="Contamination"/>
    <s v="Tracking"/>
    <m/>
    <m/>
    <m/>
    <m/>
    <s v="Y"/>
    <s v="Overhead"/>
    <x v="3"/>
    <s v="Crossarm"/>
    <s v="Crossarm "/>
    <m/>
    <s v="     "/>
    <s v="Non-HFTD"/>
    <x v="0"/>
    <m/>
    <m/>
    <n v="37.941899999999997"/>
    <n v="-122.02800000000001"/>
    <s v="Contra Costa"/>
    <s v="TIDEWATER-2109"/>
    <m/>
    <n v="21000"/>
    <m/>
    <x v="0"/>
    <s v="Contra Costa Fire Department "/>
    <s v="Urban"/>
    <s v="Grass fuel model"/>
    <s v="Grass"/>
    <s v="No"/>
    <m/>
    <m/>
    <m/>
    <m/>
    <m/>
    <m/>
    <m/>
    <s v="N"/>
    <s v="N"/>
    <m/>
    <m/>
    <s v="     "/>
    <m/>
    <m/>
    <m/>
    <m/>
    <m/>
    <m/>
    <m/>
    <m/>
    <m/>
    <m/>
    <m/>
    <m/>
    <m/>
    <m/>
    <m/>
    <m/>
    <m/>
    <m/>
    <m/>
  </r>
  <r>
    <s v="20212011"/>
    <s v="     "/>
    <n v="44489"/>
    <s v="10/20"/>
    <x v="1"/>
    <n v="0.9"/>
    <s v="43"/>
    <n v="4"/>
    <s v="10"/>
    <x v="5"/>
    <n v="44489"/>
    <m/>
    <s v="Pole top burnt, most likely due to tracking. The fire size is unknown. This information is preliminary."/>
    <s v="     "/>
    <s v="FAS"/>
    <m/>
    <s v="Y"/>
    <x v="0"/>
    <m/>
    <m/>
    <m/>
    <s v="T005430437"/>
    <m/>
    <m/>
    <s v="     "/>
    <x v="0"/>
    <s v="PG&amp;E"/>
    <m/>
    <s v="Other"/>
    <s v="PG&amp;E Structure"/>
    <s v="D"/>
    <s v="D"/>
    <s v="Unknown"/>
    <s v="Pole top under 600 amp switch arcing "/>
    <s v="Contamination"/>
    <s v="36.a. Contamination"/>
    <s v="Equipment - PG&amp;E"/>
    <s v="Contamination"/>
    <s v="Tracking"/>
    <m/>
    <m/>
    <m/>
    <m/>
    <s v="Y"/>
    <s v="Overhead"/>
    <x v="3"/>
    <s v="Pole"/>
    <s v="Pole, Switch, Crossarm"/>
    <s v="100914372"/>
    <s v="     "/>
    <s v="Non-HFTD"/>
    <x v="0"/>
    <m/>
    <m/>
    <n v="37.684199999999997"/>
    <n v="-122.074"/>
    <s v="Alameda"/>
    <s v="CASTRO-VALLEY-1103"/>
    <m/>
    <n v="12000"/>
    <m/>
    <x v="0"/>
    <s v="Unknown"/>
    <s v="Urban"/>
    <s v="Fire Resisitve Fuel bed"/>
    <s v="Sidewalk, Pavement "/>
    <s v="No"/>
    <m/>
    <m/>
    <m/>
    <m/>
    <m/>
    <m/>
    <m/>
    <s v="N"/>
    <s v="N"/>
    <m/>
    <m/>
    <s v="     "/>
    <m/>
    <m/>
    <m/>
    <m/>
    <m/>
    <m/>
    <m/>
    <m/>
    <m/>
    <m/>
    <m/>
    <m/>
    <m/>
    <m/>
    <m/>
    <m/>
    <m/>
    <m/>
    <m/>
  </r>
  <r>
    <s v="20212034"/>
    <s v="     "/>
    <n v="44489"/>
    <s v="10/20"/>
    <x v="1"/>
    <n v="0.4548611111111111"/>
    <s v="43"/>
    <n v="4"/>
    <s v="10"/>
    <x v="5"/>
    <n v="44489"/>
    <m/>
    <s v="Pole fire likely due to tracking. The ensuing fire appears to be limited to PG&amp;E assets. This information is preliminary."/>
    <s v="     "/>
    <s v="ILIS/OIS"/>
    <m/>
    <s v="Y"/>
    <x v="0"/>
    <m/>
    <s v="21-133657"/>
    <m/>
    <s v="T005429568, T005429504"/>
    <n v="122233000"/>
    <m/>
    <s v="     "/>
    <x v="0"/>
    <s v="PG&amp;E"/>
    <m/>
    <s v="Other"/>
    <s v="pole"/>
    <s v="D"/>
    <s v="D"/>
    <s v="Structure-PG&amp;E only"/>
    <m/>
    <s v="Contamination"/>
    <s v="36.a. Contamination"/>
    <s v="Equipment - PG&amp;E"/>
    <s v="Contamination"/>
    <s v="Tracking"/>
    <m/>
    <m/>
    <m/>
    <m/>
    <s v="Y"/>
    <s v="Overhead"/>
    <x v="3"/>
    <s v="Pole"/>
    <s v="Crossarm, Pole, Transformer"/>
    <s v="101362052"/>
    <s v="     "/>
    <s v="Non-HFTD"/>
    <x v="0"/>
    <m/>
    <m/>
    <n v="37.834200000000003"/>
    <n v="-122.264"/>
    <s v="Alameda"/>
    <s v="OAKLAND-D-1131"/>
    <m/>
    <n v="12000"/>
    <m/>
    <x v="0"/>
    <s v="Oakland Fire Department"/>
    <s v="Urban"/>
    <s v="Fire-resistive fuel bed"/>
    <s v="Cement"/>
    <s v="No"/>
    <m/>
    <m/>
    <m/>
    <m/>
    <m/>
    <m/>
    <m/>
    <s v="N"/>
    <s v="N"/>
    <m/>
    <m/>
    <s v="     "/>
    <m/>
    <m/>
    <m/>
    <m/>
    <m/>
    <m/>
    <m/>
    <m/>
    <m/>
    <m/>
    <m/>
    <m/>
    <m/>
    <m/>
    <m/>
    <m/>
    <m/>
    <m/>
    <m/>
  </r>
  <r>
    <s v="20211861"/>
    <s v="     "/>
    <n v="44489"/>
    <s v="10/20"/>
    <x v="1"/>
    <n v="0.25"/>
    <s v="43"/>
    <n v="4"/>
    <s v="10"/>
    <x v="5"/>
    <n v="44489"/>
    <m/>
    <s v="Pole fire, weather conditions in the area report rain. This information is preliminary."/>
    <s v="     "/>
    <s v="FAS"/>
    <m/>
    <s v="N"/>
    <x v="0"/>
    <m/>
    <s v="21-0133455"/>
    <m/>
    <s v="T005429014"/>
    <n v="122231000"/>
    <m/>
    <s v="     "/>
    <x v="0"/>
    <s v="PG&amp;E"/>
    <m/>
    <s v="Other"/>
    <s v="pole"/>
    <s v="D"/>
    <s v="D"/>
    <s v="Structure-PG&amp;E only"/>
    <s v="Crossarm"/>
    <s v="Contamination"/>
    <s v="36.a. Contamination"/>
    <s v="Equipment - PG&amp;E"/>
    <s v="Contamination"/>
    <s v="Tracking"/>
    <m/>
    <m/>
    <m/>
    <s v="Force Out"/>
    <s v="N"/>
    <s v="Overhead"/>
    <x v="3"/>
    <s v="Crossarm"/>
    <s v="Crossarm, transformers"/>
    <s v="102298697"/>
    <s v="     "/>
    <s v="Non-HFTD"/>
    <x v="0"/>
    <m/>
    <m/>
    <n v="37.814999999999998"/>
    <n v="-122.29300000000001"/>
    <s v="Alameda"/>
    <s v="OAKLAND-C-1117"/>
    <m/>
    <n v="12000"/>
    <m/>
    <x v="0"/>
    <s v="Oakland FD"/>
    <s v="Urban"/>
    <s v="Fire Resisitve "/>
    <s v="Concrete"/>
    <s v="No"/>
    <m/>
    <m/>
    <m/>
    <m/>
    <m/>
    <m/>
    <m/>
    <s v="N"/>
    <s v="N"/>
    <m/>
    <m/>
    <s v="     "/>
    <m/>
    <m/>
    <m/>
    <m/>
    <m/>
    <m/>
    <m/>
    <m/>
    <m/>
    <m/>
    <m/>
    <m/>
    <m/>
    <m/>
    <m/>
    <m/>
    <m/>
    <m/>
    <m/>
  </r>
  <r>
    <s v="20212021"/>
    <s v="     "/>
    <n v="44489"/>
    <s v="10/20"/>
    <x v="1"/>
    <n v="0.25"/>
    <s v="43"/>
    <n v="4"/>
    <s v="10"/>
    <x v="5"/>
    <n v="44489"/>
    <m/>
    <s v="Pole fire, burnt conductor, crossarm and pole. The fire was limited to the structure alone. This information is preliminary."/>
    <s v="     "/>
    <s v="FAS"/>
    <m/>
    <s v="Y"/>
    <x v="0"/>
    <m/>
    <s v="21-0133451"/>
    <m/>
    <s v="T005429015"/>
    <n v="122231000"/>
    <m/>
    <s v="     "/>
    <x v="0"/>
    <s v="PG&amp;E"/>
    <m/>
    <s v="Other"/>
    <s v="pole"/>
    <s v="D"/>
    <s v="D"/>
    <s v="Structure-PG&amp;E only"/>
    <s v="Fire contained to pole only."/>
    <s v="Equipment - PG&amp;E"/>
    <s v="34.f. Pole damage or failure"/>
    <s v="Equipment - PG&amp;E"/>
    <s v="All types of equipment / facility failure"/>
    <s v="Pole failure"/>
    <s v="Pole"/>
    <m/>
    <m/>
    <s v="Force Out"/>
    <s v="Y"/>
    <s v="Overhead"/>
    <x v="3"/>
    <s v="Pole"/>
    <s v="Pole, Crossarm"/>
    <s v="100301925"/>
    <s v="     "/>
    <s v="Non-HFTD"/>
    <x v="0"/>
    <m/>
    <m/>
    <n v="37.584699999999998"/>
    <n v="-122.339"/>
    <s v="San Mateo"/>
    <s v="SAN-MATEO-2102"/>
    <m/>
    <n v="21000"/>
    <m/>
    <x v="0"/>
    <s v="Unknown"/>
    <s v="Urban"/>
    <s v="Grass fuel model"/>
    <s v="Grass and Brush"/>
    <s v="No"/>
    <m/>
    <m/>
    <m/>
    <m/>
    <m/>
    <m/>
    <m/>
    <s v="N"/>
    <s v="N"/>
    <m/>
    <m/>
    <s v="     "/>
    <m/>
    <m/>
    <m/>
    <m/>
    <m/>
    <m/>
    <m/>
    <m/>
    <m/>
    <m/>
    <m/>
    <m/>
    <m/>
    <m/>
    <m/>
    <m/>
    <m/>
    <m/>
    <m/>
  </r>
  <r>
    <s v="20211859"/>
    <s v="     "/>
    <n v="44489"/>
    <s v="10/20"/>
    <x v="1"/>
    <n v="0.23958333333333334"/>
    <s v="43"/>
    <n v="4"/>
    <s v="10"/>
    <x v="5"/>
    <n v="44489"/>
    <m/>
    <s v="Overhead crossarm fire, fire department put out the fire. Weather conditions in the area report rain. This information is preliminary."/>
    <s v="     "/>
    <s v="FAS"/>
    <m/>
    <s v="N"/>
    <x v="0"/>
    <m/>
    <s v="21-0133465"/>
    <m/>
    <s v="T005429004, T005429006"/>
    <n v="122231000"/>
    <m/>
    <s v="     "/>
    <x v="0"/>
    <s v="PG&amp;E"/>
    <m/>
    <s v="Other"/>
    <s v="crossarm"/>
    <s v="D"/>
    <s v="D"/>
    <s v="Structure-PG&amp;E only"/>
    <s v="Structure"/>
    <s v="Contamination"/>
    <s v="36.a. Contamination"/>
    <s v="Equipment - PG&amp;E"/>
    <s v="Contamination"/>
    <s v="Tracking"/>
    <m/>
    <m/>
    <m/>
    <s v="Line to Ground"/>
    <s v="Y"/>
    <s v="Overhead"/>
    <x v="3"/>
    <s v="Crossarm"/>
    <s v="Pole, Crossarm"/>
    <s v="101446146"/>
    <s v="     "/>
    <s v="Non-HFTD"/>
    <x v="0"/>
    <m/>
    <m/>
    <n v="37.875100000000003"/>
    <n v="-122.298"/>
    <s v="Alameda"/>
    <s v="EL-CERRITO-G-1104"/>
    <m/>
    <n v="12000"/>
    <m/>
    <x v="0"/>
    <s v="Albany Fire Department"/>
    <s v="Urban"/>
    <s v="Fire-resistive fuel bed"/>
    <m/>
    <s v="No"/>
    <m/>
    <m/>
    <m/>
    <m/>
    <m/>
    <m/>
    <m/>
    <s v="N"/>
    <s v="N"/>
    <m/>
    <m/>
    <s v="     "/>
    <m/>
    <m/>
    <m/>
    <m/>
    <m/>
    <m/>
    <m/>
    <m/>
    <m/>
    <m/>
    <m/>
    <m/>
    <m/>
    <m/>
    <m/>
    <m/>
    <m/>
    <m/>
    <m/>
  </r>
  <r>
    <s v="20212024"/>
    <s v="     "/>
    <n v="44489"/>
    <s v="10/20"/>
    <x v="1"/>
    <n v="0.2673611111111111"/>
    <s v="43"/>
    <n v="4"/>
    <s v="10"/>
    <x v="5"/>
    <n v="44489"/>
    <m/>
    <s v="Pole top fire, rain caused tracking on the crossarm. The fire was limited to the structure alone. This information is preliminary."/>
    <s v="     "/>
    <s v="FAS"/>
    <m/>
    <s v="Y"/>
    <x v="0"/>
    <m/>
    <m/>
    <m/>
    <s v="T005429048"/>
    <n v="122233000"/>
    <m/>
    <s v="     "/>
    <x v="0"/>
    <s v="PG&amp;E"/>
    <m/>
    <s v="Other"/>
    <s v="pole"/>
    <s v="D"/>
    <s v="D"/>
    <s v="Structure-PG&amp;E only"/>
    <s v="Fire contained to pole only."/>
    <s v="Contamination"/>
    <s v="36.a. Contamination"/>
    <s v="Equipment - PG&amp;E"/>
    <s v="Contamination"/>
    <s v="Tracking"/>
    <m/>
    <m/>
    <m/>
    <m/>
    <s v="N"/>
    <s v="Overhead"/>
    <x v="3"/>
    <s v="Pole"/>
    <s v="Pole, Crossarm "/>
    <s v="101597457"/>
    <s v="     "/>
    <s v="Non-HFTD"/>
    <x v="0"/>
    <m/>
    <m/>
    <n v="38.885899999999999"/>
    <n v="-121.788"/>
    <s v="Yolo"/>
    <s v="WILLKINS-SLOUGH-1101"/>
    <m/>
    <n v="12000"/>
    <m/>
    <x v="0"/>
    <s v="Unknown"/>
    <s v="Agriculture"/>
    <s v="Brush fuel model"/>
    <s v="Crops"/>
    <s v="No"/>
    <m/>
    <m/>
    <m/>
    <m/>
    <m/>
    <m/>
    <m/>
    <s v="N"/>
    <s v="N"/>
    <m/>
    <m/>
    <s v="     "/>
    <m/>
    <m/>
    <m/>
    <m/>
    <m/>
    <m/>
    <m/>
    <m/>
    <m/>
    <m/>
    <m/>
    <m/>
    <m/>
    <m/>
    <m/>
    <m/>
    <m/>
    <m/>
    <m/>
  </r>
  <r>
    <s v="20211862"/>
    <s v="     "/>
    <n v="44489"/>
    <s v="10/20"/>
    <x v="1"/>
    <n v="0.25972222222222224"/>
    <s v="43"/>
    <n v="4"/>
    <s v="10"/>
    <x v="5"/>
    <n v="44489"/>
    <m/>
    <s v="Pole fire, crew to replace  primary crossarm, TX and 150' 6sol cu. Weather conditions in the area report rain. This information is preliminary."/>
    <s v="     "/>
    <s v="FAS"/>
    <m/>
    <s v="N"/>
    <x v="0"/>
    <m/>
    <s v="21-0133456"/>
    <m/>
    <s v="T005429031, T005429056"/>
    <n v="122231000"/>
    <m/>
    <s v="     "/>
    <x v="0"/>
    <s v="PG&amp;E"/>
    <m/>
    <s v="Other"/>
    <s v="pole"/>
    <s v="D"/>
    <s v="D"/>
    <s v="Structure-PG&amp;E only"/>
    <s v="Pole Fire "/>
    <s v="Contamination"/>
    <s v="36.a. Contamination"/>
    <s v="Equipment - PG&amp;E"/>
    <s v="Contamination"/>
    <s v="Tracking"/>
    <m/>
    <m/>
    <m/>
    <s v="Line to Ground"/>
    <s v="Y"/>
    <s v="Overhead"/>
    <x v="3"/>
    <s v="Pole"/>
    <s v="Pole,  Crossarm, Conductor "/>
    <s v="100258039"/>
    <s v="     "/>
    <s v="Non-HFTD"/>
    <x v="0"/>
    <m/>
    <m/>
    <n v="37.5779"/>
    <n v="-122.324"/>
    <s v="San Mateo"/>
    <s v="SAN-MATEO-2101"/>
    <m/>
    <n v="21000"/>
    <m/>
    <x v="0"/>
    <s v="San Mateo FD"/>
    <s v="Urban"/>
    <s v="Fire-resistive fuel bed"/>
    <s v="Sidewalk. Asphalt"/>
    <s v="No"/>
    <m/>
    <m/>
    <m/>
    <m/>
    <m/>
    <m/>
    <m/>
    <s v="N"/>
    <s v="N"/>
    <m/>
    <m/>
    <s v="     "/>
    <m/>
    <m/>
    <m/>
    <m/>
    <m/>
    <m/>
    <m/>
    <m/>
    <m/>
    <m/>
    <m/>
    <m/>
    <m/>
    <m/>
    <m/>
    <m/>
    <m/>
    <m/>
    <m/>
  </r>
  <r>
    <s v="20212022"/>
    <s v="     "/>
    <n v="44489"/>
    <s v="10/20"/>
    <x v="1"/>
    <n v="0.25138888888888888"/>
    <s v="43"/>
    <n v="4"/>
    <s v="10"/>
    <x v="5"/>
    <n v="44489"/>
    <m/>
    <s v="Pole fire, minimal damage to the underbuilt crossarm braces. The fire was limited to the structure alone. This information is preliminary."/>
    <s v="     "/>
    <s v="FAS"/>
    <m/>
    <s v="Y"/>
    <x v="0"/>
    <m/>
    <s v="21-0133463"/>
    <m/>
    <s v="T005429016"/>
    <m/>
    <m/>
    <s v="     "/>
    <x v="0"/>
    <s v="PG&amp;E"/>
    <m/>
    <s v="Other"/>
    <s v="pole"/>
    <s v="D"/>
    <s v="D"/>
    <s v="Structure-PG&amp;E only"/>
    <s v="Fire was contained to pole and was minimal; no repairs needed.  "/>
    <s v="Equipment - PG&amp;E"/>
    <s v="34.f. Pole damage or failure"/>
    <s v="Equipment - PG&amp;E"/>
    <s v="All types of equipment / facility failure"/>
    <s v="Pole failure"/>
    <s v="Pole"/>
    <m/>
    <m/>
    <s v="Force Out"/>
    <s v="Y"/>
    <s v="Overhead"/>
    <x v="3"/>
    <s v="Pole"/>
    <s v="None"/>
    <s v="101440772"/>
    <s v="     "/>
    <s v="Non-HFTD"/>
    <x v="0"/>
    <m/>
    <m/>
    <n v="37.915599999999998"/>
    <n v="-122.316"/>
    <s v="Contra Costa"/>
    <s v="EL-CERRITO-G-1102"/>
    <m/>
    <n v="12000"/>
    <m/>
    <x v="0"/>
    <s v="Self Extinguished "/>
    <s v="Urban"/>
    <s v="Grass fuel model"/>
    <s v="Grass"/>
    <s v="No"/>
    <m/>
    <m/>
    <m/>
    <m/>
    <m/>
    <m/>
    <m/>
    <s v="N"/>
    <s v="N"/>
    <m/>
    <m/>
    <s v="     "/>
    <m/>
    <m/>
    <m/>
    <m/>
    <m/>
    <m/>
    <m/>
    <m/>
    <m/>
    <m/>
    <m/>
    <m/>
    <m/>
    <m/>
    <m/>
    <m/>
    <m/>
    <m/>
    <m/>
  </r>
  <r>
    <s v="20212020"/>
    <s v="     "/>
    <n v="44489"/>
    <s v="10/20"/>
    <x v="1"/>
    <n v="0.2361111111111111"/>
    <s v="43"/>
    <n v="4"/>
    <s v="10"/>
    <x v="5"/>
    <n v="44489"/>
    <m/>
    <s v="Pole fire, arcing wires burnt crossarm and pole. The fire was limited to the structure alone. This information is preliminary."/>
    <s v="     "/>
    <s v="FAS"/>
    <m/>
    <s v="Y"/>
    <x v="0"/>
    <m/>
    <s v="21-0133463"/>
    <m/>
    <s v="T005429001"/>
    <n v="122231000"/>
    <m/>
    <s v="     "/>
    <x v="0"/>
    <s v="PG&amp;E"/>
    <m/>
    <s v="Other"/>
    <s v="pole"/>
    <s v="D"/>
    <s v="D"/>
    <s v="Structure-PG&amp;E only"/>
    <s v="Fire was contained to pole "/>
    <s v="Contamination"/>
    <s v="36.a. Contamination"/>
    <s v="Equipment - PG&amp;E"/>
    <s v="Contamination"/>
    <s v="Tracking"/>
    <m/>
    <m/>
    <m/>
    <s v="Force Out"/>
    <s v="Y"/>
    <s v="Overhead"/>
    <x v="3"/>
    <s v="Pole"/>
    <s v="Crossarm, Pole"/>
    <s v="101440880"/>
    <s v="     "/>
    <s v="Non-HFTD"/>
    <x v="0"/>
    <m/>
    <m/>
    <n v="37.911299999999997"/>
    <n v="-122.312"/>
    <s v="Contra Costa"/>
    <s v="WALDO-0401"/>
    <m/>
    <n v="4000"/>
    <m/>
    <x v="0"/>
    <s v="Unknown"/>
    <s v="Urban"/>
    <s v="Fire-resistive fuel bed"/>
    <s v="Cement &amp; Asphalt"/>
    <s v="No"/>
    <m/>
    <m/>
    <m/>
    <m/>
    <m/>
    <m/>
    <m/>
    <s v="N"/>
    <s v="N"/>
    <m/>
    <m/>
    <s v="     "/>
    <m/>
    <m/>
    <m/>
    <m/>
    <m/>
    <m/>
    <m/>
    <m/>
    <m/>
    <m/>
    <m/>
    <m/>
    <m/>
    <m/>
    <m/>
    <m/>
    <m/>
    <m/>
    <m/>
  </r>
  <r>
    <s v="20212018"/>
    <s v="     "/>
    <n v="44489"/>
    <s v="10/20"/>
    <x v="1"/>
    <n v="0.19027777777777777"/>
    <s v="43"/>
    <n v="4"/>
    <s v="10"/>
    <x v="5"/>
    <n v="44489"/>
    <m/>
    <s v="Pole fire, burnt top of pole. The fire was limited to the structure alone. This information is preliminary."/>
    <s v="     "/>
    <s v="FAS"/>
    <m/>
    <s v="Y"/>
    <x v="0"/>
    <m/>
    <s v="21-0133441"/>
    <m/>
    <s v="T005428973, T005528984"/>
    <n v="122230000"/>
    <m/>
    <s v="     "/>
    <x v="0"/>
    <s v="PG&amp;E"/>
    <m/>
    <s v="Other"/>
    <s v="pole"/>
    <s v="D"/>
    <s v="D"/>
    <s v="Structure-PG&amp;E only"/>
    <s v="POLE FIRE. POLE AND CROSSARM."/>
    <s v="Contact - 3rd Party"/>
    <s v="33.c. Balloon contact"/>
    <s v="Contact - 3rd Party"/>
    <s v="Contact from object"/>
    <s v="Balloon contact"/>
    <m/>
    <s v="Balloon contact"/>
    <s v="Pole"/>
    <s v="Force Out"/>
    <s v="Y"/>
    <s v="Overhead"/>
    <x v="3"/>
    <s v="Pole"/>
    <s v="Pole, Crossarm "/>
    <m/>
    <s v="     "/>
    <s v="Non-HFTD"/>
    <x v="0"/>
    <m/>
    <m/>
    <n v="37.970399999999998"/>
    <n v="-122.345"/>
    <s v="Contra Costa"/>
    <s v="POINT-PINOLE-1102"/>
    <m/>
    <n v="12000"/>
    <m/>
    <x v="0"/>
    <s v="Unknown"/>
    <s v="Urban"/>
    <s v="Fire-resistive fuel bed"/>
    <s v="Sidewalk "/>
    <s v="No"/>
    <m/>
    <m/>
    <m/>
    <m/>
    <m/>
    <m/>
    <m/>
    <s v="N"/>
    <s v="N"/>
    <m/>
    <m/>
    <s v="     "/>
    <m/>
    <m/>
    <m/>
    <m/>
    <m/>
    <m/>
    <m/>
    <m/>
    <m/>
    <m/>
    <m/>
    <m/>
    <m/>
    <m/>
    <m/>
    <m/>
    <m/>
    <m/>
    <m/>
  </r>
  <r>
    <s v="20212017"/>
    <s v="     "/>
    <n v="44489"/>
    <s v="10/20"/>
    <x v="1"/>
    <n v="0.15486111111111112"/>
    <s v="43"/>
    <n v="4"/>
    <s v="10"/>
    <x v="5"/>
    <n v="44489"/>
    <m/>
    <s v="Pole fire, likely caused by arcing. The fire was limited to the structure alone. This information is preliminary."/>
    <s v="     "/>
    <s v="FAS"/>
    <m/>
    <s v="Y"/>
    <x v="0"/>
    <m/>
    <s v="21-0133433"/>
    <m/>
    <s v="T005428955"/>
    <n v="122231000"/>
    <m/>
    <s v="     "/>
    <x v="0"/>
    <s v="PG&amp;E"/>
    <m/>
    <s v="Other"/>
    <s v="pole"/>
    <s v="D"/>
    <s v="D"/>
    <s v="Structure-PG&amp;E only"/>
    <m/>
    <s v="Contamination"/>
    <s v="36.a. Contamination"/>
    <s v="Equipment - PG&amp;E"/>
    <s v="Contamination"/>
    <s v="Tracking"/>
    <m/>
    <m/>
    <m/>
    <s v="Force Out"/>
    <s v="Y"/>
    <s v="Overhead"/>
    <x v="3"/>
    <s v="Pole"/>
    <s v="Pole, Transformer, Crossarm, Cutouts"/>
    <s v="102290123"/>
    <s v="     "/>
    <s v="Non-HFTD"/>
    <x v="0"/>
    <m/>
    <m/>
    <n v="38.211500000000001"/>
    <n v="-122.26"/>
    <s v="Napa"/>
    <s v="HIGHWAY-1102"/>
    <m/>
    <n v="12000"/>
    <m/>
    <x v="0"/>
    <s v="Unknown"/>
    <s v="Urban"/>
    <s v="Fire-resistive fuel bed"/>
    <s v="Sidewalk, Asphalt"/>
    <s v="No"/>
    <m/>
    <m/>
    <m/>
    <m/>
    <m/>
    <m/>
    <m/>
    <s v="N"/>
    <s v="N"/>
    <m/>
    <m/>
    <s v="     "/>
    <m/>
    <m/>
    <m/>
    <m/>
    <m/>
    <m/>
    <m/>
    <m/>
    <m/>
    <m/>
    <m/>
    <m/>
    <m/>
    <m/>
    <m/>
    <m/>
    <m/>
    <m/>
    <m/>
  </r>
  <r>
    <s v="20212016"/>
    <s v="     "/>
    <n v="44489"/>
    <s v="10/20"/>
    <x v="1"/>
    <n v="7.3611111111111113E-2"/>
    <s v="43"/>
    <n v="4"/>
    <s v="10"/>
    <x v="5"/>
    <n v="44489"/>
    <m/>
    <s v="Pole fire resulted in lines down. The fire was limited to the structure alone. This information is preliminary."/>
    <s v="     "/>
    <s v="FAS"/>
    <m/>
    <s v="Y"/>
    <x v="0"/>
    <m/>
    <s v="21-0133421.1"/>
    <m/>
    <s v="T005428932, T005428933"/>
    <n v="122231000"/>
    <m/>
    <s v="     "/>
    <x v="0"/>
    <s v="PG&amp;E"/>
    <m/>
    <s v="Other"/>
    <s v="crossarm"/>
    <s v="D"/>
    <s v="D"/>
    <s v="Structure-PG&amp;E only"/>
    <m/>
    <s v="Contamination"/>
    <s v="36.a. Contamination"/>
    <s v="Equipment - PG&amp;E"/>
    <s v="Contamination"/>
    <s v="Tracking"/>
    <m/>
    <m/>
    <m/>
    <s v="Line to Line,Force Out"/>
    <s v="N"/>
    <s v="Overhead"/>
    <x v="3"/>
    <s v="Crossarm"/>
    <s v="Crossarm, Insulator"/>
    <s v="100341019"/>
    <s v="     "/>
    <s v="Non-HFTD"/>
    <x v="0"/>
    <m/>
    <m/>
    <n v="39.512700000000002"/>
    <n v="-122.202"/>
    <s v="Glenn"/>
    <s v="LOGAN-CREEK-2101"/>
    <m/>
    <n v="12000"/>
    <m/>
    <x v="0"/>
    <s v="Unknown"/>
    <s v="Urban"/>
    <s v="Fire-resistive fuel bed"/>
    <s v="Cement/Asphalt"/>
    <s v="No"/>
    <m/>
    <m/>
    <m/>
    <m/>
    <m/>
    <m/>
    <m/>
    <s v="N"/>
    <s v="N"/>
    <m/>
    <m/>
    <s v="     "/>
    <m/>
    <m/>
    <m/>
    <m/>
    <m/>
    <m/>
    <m/>
    <m/>
    <m/>
    <m/>
    <m/>
    <m/>
    <m/>
    <m/>
    <m/>
    <m/>
    <m/>
    <m/>
    <m/>
  </r>
  <r>
    <s v="20212190"/>
    <s v="     "/>
    <n v="44489"/>
    <s v="10/20"/>
    <x v="1"/>
    <n v="0.21388888888888888"/>
    <s v="43"/>
    <n v="4"/>
    <s v="10"/>
    <x v="5"/>
    <n v="44489"/>
    <m/>
    <s v="Crossarm burnt due to contact from bird nest. The ensuing fire was limited to PG&amp;E assets. This information is preliminary."/>
    <s v="     "/>
    <s v="FAS"/>
    <m/>
    <s v="Y"/>
    <x v="0"/>
    <m/>
    <s v="21-0133446"/>
    <m/>
    <s v="T005428989"/>
    <n v="122231000"/>
    <m/>
    <s v="     "/>
    <x v="0"/>
    <s v="PG&amp;E"/>
    <m/>
    <s v="Other"/>
    <s v="crossarm"/>
    <s v="D"/>
    <s v="D"/>
    <s v="Structure-PG&amp;E only"/>
    <s v="Crew to replace c/o's and crs. arm on pole that burnt because of nest."/>
    <s v="Contact - Animal - Nest"/>
    <s v="33.e. Other contact from object"/>
    <s v="Contact - Nest"/>
    <s v="Contact from object"/>
    <s v="Nest Contact"/>
    <m/>
    <s v="Nest Contact"/>
    <s v="Crossarm"/>
    <s v="Line to Line"/>
    <s v="N"/>
    <s v="Overhead"/>
    <x v="3"/>
    <s v="Crossarm"/>
    <s v="Crossarm, Fuse Cutouts"/>
    <s v="103963151"/>
    <s v="     "/>
    <s v="Non-HFTD"/>
    <x v="0"/>
    <m/>
    <m/>
    <n v="38.778100000000002"/>
    <n v="-121.6"/>
    <s v="Sutter"/>
    <s v="CATLETT-1105"/>
    <m/>
    <n v="12000"/>
    <m/>
    <x v="0"/>
    <s v="Self Extinguished"/>
    <s v="Agriculture"/>
    <s v="Grass Fuel Model "/>
    <s v="Dirt/Grass"/>
    <s v="No"/>
    <m/>
    <m/>
    <m/>
    <m/>
    <m/>
    <m/>
    <m/>
    <s v="N"/>
    <s v="N"/>
    <m/>
    <m/>
    <s v="     "/>
    <m/>
    <m/>
    <m/>
    <m/>
    <m/>
    <m/>
    <m/>
    <m/>
    <m/>
    <m/>
    <m/>
    <m/>
    <m/>
    <m/>
    <m/>
    <m/>
    <m/>
    <m/>
    <m/>
  </r>
  <r>
    <s v="20211858"/>
    <s v="     "/>
    <n v="44489"/>
    <s v="10/20"/>
    <x v="1"/>
    <n v="0.21319444444444444"/>
    <s v="43"/>
    <n v="4"/>
    <s v="10"/>
    <x v="5"/>
    <m/>
    <m/>
    <s v="Pole fire, pole and crossarm burnt. The cause of the fire is unknown. Weather conditions in the area report rain. This information is preliminary."/>
    <s v="     "/>
    <s v="FAS"/>
    <m/>
    <s v="N"/>
    <x v="0"/>
    <m/>
    <s v=" "/>
    <s v=" "/>
    <s v="T005428986"/>
    <n v="122231000"/>
    <s v=" "/>
    <s v="     "/>
    <x v="0"/>
    <s v="PG&amp;E"/>
    <m/>
    <s v="Other"/>
    <s v="Pole "/>
    <s v="D"/>
    <s v="D"/>
    <s v="Structure-PG&amp;E only"/>
    <s v="Contained to Pole"/>
    <s v="Contamination"/>
    <s v="36.a. Contamination"/>
    <s v="Equipment - PG&amp;E"/>
    <s v="Contamination"/>
    <s v="Tracking"/>
    <m/>
    <m/>
    <m/>
    <m/>
    <s v="Y"/>
    <s v="Overhead"/>
    <x v="3"/>
    <s v="Pole"/>
    <s v="Pole, Crossarm"/>
    <s v="101435884"/>
    <s v="     "/>
    <s v="Non-HFTD"/>
    <x v="0"/>
    <m/>
    <m/>
    <n v="37.910600000000002"/>
    <n v="-122.30500000000001"/>
    <s v="Contra Costa"/>
    <s v="EL-CERRITO-G-1107"/>
    <m/>
    <n v="12000"/>
    <m/>
    <x v="0"/>
    <s v="Contra Costa Fire Department "/>
    <s v="Urban"/>
    <s v="Fire-resistive fuel bed"/>
    <s v="Concrete"/>
    <s v="No"/>
    <s v=" "/>
    <s v=" "/>
    <m/>
    <s v=" "/>
    <m/>
    <s v=" "/>
    <m/>
    <s v="N"/>
    <s v="N"/>
    <m/>
    <m/>
    <s v="     "/>
    <m/>
    <m/>
    <m/>
    <m/>
    <m/>
    <m/>
    <m/>
    <m/>
    <m/>
    <m/>
    <m/>
    <m/>
    <m/>
    <m/>
    <m/>
    <m/>
    <m/>
    <m/>
    <m/>
  </r>
  <r>
    <s v="20211857"/>
    <s v="     "/>
    <n v="44489"/>
    <s v="10/20"/>
    <x v="1"/>
    <n v="0.19930555555555557"/>
    <s v="43"/>
    <n v="4"/>
    <s v="10"/>
    <x v="5"/>
    <n v="44489"/>
    <m/>
    <s v="Overhead primary crossarm and transformer were on fire.  T-Man arrived &amp; cut the power to primary line, fire dept put out fire. Weather conditions in the area report rain. This information is preliminary."/>
    <s v="     "/>
    <s v="FAS"/>
    <m/>
    <s v="N"/>
    <x v="0"/>
    <m/>
    <s v="21-0133448"/>
    <m/>
    <s v="T005428982"/>
    <n v="122231000"/>
    <m/>
    <s v="     "/>
    <x v="1"/>
    <s v="PG&amp;E"/>
    <m/>
    <s v="Other"/>
    <s v="pole"/>
    <s v="D"/>
    <s v="D"/>
    <s v="&lt;3 meters of linear travel"/>
    <m/>
    <s v="Contamination"/>
    <s v="36.a. Contamination"/>
    <s v="Equipment - PG&amp;E"/>
    <s v="Contamination"/>
    <s v="Tracking"/>
    <m/>
    <m/>
    <m/>
    <s v="Force Out"/>
    <s v="Y"/>
    <s v="Overhead"/>
    <x v="3"/>
    <s v="Pole"/>
    <s v="Pole, transformer, cross arm "/>
    <s v="101444018"/>
    <s v="     "/>
    <s v="Non-HFTD"/>
    <x v="0"/>
    <m/>
    <m/>
    <n v="37.895400000000002"/>
    <n v="-122.289"/>
    <s v="Alameda"/>
    <s v="EL-CERRITO-G-1108"/>
    <m/>
    <n v="12000"/>
    <m/>
    <x v="0"/>
    <s v="Albany Fire Department"/>
    <s v="Urban"/>
    <s v="Fire-resistive fuel bed"/>
    <m/>
    <s v="No"/>
    <m/>
    <m/>
    <m/>
    <m/>
    <m/>
    <m/>
    <m/>
    <s v="N"/>
    <s v="N"/>
    <m/>
    <m/>
    <s v="     "/>
    <m/>
    <m/>
    <m/>
    <m/>
    <m/>
    <m/>
    <m/>
    <m/>
    <m/>
    <m/>
    <m/>
    <m/>
    <m/>
    <m/>
    <m/>
    <m/>
    <m/>
    <m/>
    <m/>
  </r>
  <r>
    <s v="20211865"/>
    <s v="     "/>
    <n v="44489"/>
    <s v="10/20"/>
    <x v="1"/>
    <n v="0.38611111111111113"/>
    <s v="43"/>
    <n v="4"/>
    <s v="10"/>
    <x v="5"/>
    <n v="44489"/>
    <m/>
    <s v="Pole fire, top of pole burnt and primary cross arm inverted to secondary. Weather conditions in the area report rain. This information is preliminary."/>
    <s v="     "/>
    <s v="FAS"/>
    <m/>
    <s v="N"/>
    <x v="0"/>
    <m/>
    <s v="21-0133588"/>
    <m/>
    <s v="T005429342"/>
    <n v="122233000"/>
    <m/>
    <s v="     "/>
    <x v="0"/>
    <s v="PG&amp;E"/>
    <m/>
    <s v="Other"/>
    <s v="pole"/>
    <s v="D"/>
    <s v="D"/>
    <s v="Structure-PG&amp;E only"/>
    <m/>
    <s v="Contamination"/>
    <s v="36.a. Contamination"/>
    <s v="Equipment - PG&amp;E"/>
    <s v="Contamination"/>
    <s v="Tracking"/>
    <m/>
    <m/>
    <m/>
    <s v="Force Out"/>
    <s v="Y"/>
    <s v="Overhead"/>
    <x v="3"/>
    <s v="Pole"/>
    <s v="Pole"/>
    <s v="101450791"/>
    <s v="     "/>
    <s v="Non-HFTD"/>
    <x v="0"/>
    <m/>
    <m/>
    <n v="37.871499999999997"/>
    <n v="-122.285"/>
    <s v="Alameda"/>
    <s v="BERKELEY-F-1105"/>
    <m/>
    <n v="12000"/>
    <m/>
    <x v="0"/>
    <s v="Unknown"/>
    <s v="Urban"/>
    <s v="Fire-resistive fuel bed"/>
    <s v="sidewalk"/>
    <s v="No"/>
    <m/>
    <m/>
    <m/>
    <m/>
    <m/>
    <m/>
    <m/>
    <s v="N"/>
    <s v="N"/>
    <m/>
    <m/>
    <s v="     "/>
    <m/>
    <m/>
    <m/>
    <m/>
    <m/>
    <m/>
    <m/>
    <m/>
    <m/>
    <m/>
    <m/>
    <m/>
    <m/>
    <m/>
    <m/>
    <m/>
    <m/>
    <m/>
    <m/>
  </r>
  <r>
    <s v="20211864"/>
    <s v="     "/>
    <n v="44489"/>
    <s v="10/20"/>
    <x v="1"/>
    <n v="0.36458333333333331"/>
    <s v="43"/>
    <n v="4"/>
    <s v="10"/>
    <x v="5"/>
    <n v="44489"/>
    <m/>
    <s v="Pole fire, disconnected mtr socket, burned down service. Weather conditions in the area report rain. This information is preliminary."/>
    <s v="     "/>
    <s v="FAS"/>
    <m/>
    <s v="N"/>
    <x v="0"/>
    <m/>
    <m/>
    <m/>
    <s v="2032328840"/>
    <m/>
    <m/>
    <s v="     "/>
    <x v="0"/>
    <s v="PG&amp;E"/>
    <m/>
    <s v="Other"/>
    <s v="Meter Socket"/>
    <s v="D"/>
    <m/>
    <s v="&lt;3 meters of linear travel"/>
    <s v="Small fire at vegetation "/>
    <s v="Other Fire: Non-PG&amp;E related"/>
    <s v="39.a. All Other"/>
    <s v="Other Fire"/>
    <m/>
    <m/>
    <m/>
    <m/>
    <m/>
    <m/>
    <m/>
    <s v="Overhead"/>
    <x v="3"/>
    <s v="Meter"/>
    <s v="Meter"/>
    <m/>
    <s v="     "/>
    <s v="Non-HFTD"/>
    <x v="0"/>
    <m/>
    <m/>
    <n v="37.695500000000003"/>
    <n v="-122.123"/>
    <s v="Alameda"/>
    <s v="SAN-LEANDRO-U1107"/>
    <m/>
    <n v="12000"/>
    <m/>
    <x v="0"/>
    <s v="Alamedea County FD"/>
    <s v="Urban"/>
    <m/>
    <m/>
    <s v="No"/>
    <m/>
    <m/>
    <m/>
    <m/>
    <m/>
    <m/>
    <m/>
    <s v="N"/>
    <s v="N"/>
    <m/>
    <m/>
    <s v="     "/>
    <m/>
    <m/>
    <m/>
    <m/>
    <m/>
    <m/>
    <m/>
    <m/>
    <m/>
    <m/>
    <m/>
    <m/>
    <m/>
    <m/>
    <m/>
    <m/>
    <m/>
    <m/>
    <m/>
  </r>
  <r>
    <s v="20212032"/>
    <s v="     "/>
    <n v="44489"/>
    <s v="10/20"/>
    <x v="1"/>
    <n v="0.36388888888888887"/>
    <s v="43"/>
    <n v="4"/>
    <s v="10"/>
    <x v="5"/>
    <n v="44489"/>
    <m/>
    <s v="Pole fire likely due to tracking. The ensuing fire appears to be limited to PG&amp;E assets. This information is preliminary."/>
    <s v="     "/>
    <s v="FAS"/>
    <m/>
    <s v="Y"/>
    <x v="0"/>
    <m/>
    <s v="21-0133551"/>
    <m/>
    <s v="T005429272, T005429316, T005429320, T005429333"/>
    <n v="122232000"/>
    <m/>
    <s v="     "/>
    <x v="0"/>
    <s v="PG&amp;E"/>
    <m/>
    <s v="Other"/>
    <s v="pole"/>
    <s v="D"/>
    <s v="D"/>
    <s v="Structure-PG&amp;E only"/>
    <s v="Pole"/>
    <s v="Contamination"/>
    <s v="36.a. Contamination"/>
    <s v="Equipment - PG&amp;E"/>
    <s v="Contamination"/>
    <s v="Tracking"/>
    <m/>
    <m/>
    <m/>
    <s v="Force Out"/>
    <s v="Y"/>
    <s v="Overhead"/>
    <x v="1"/>
    <s v="Pole"/>
    <s v="Pole "/>
    <s v="101557201"/>
    <s v="     "/>
    <s v="Non-HFTD"/>
    <x v="0"/>
    <m/>
    <m/>
    <n v="38.254600000000003"/>
    <n v="-122.065"/>
    <s v="Solano"/>
    <s v="SUISUN-1108"/>
    <m/>
    <n v="750"/>
    <s v="N/A"/>
    <x v="0"/>
    <s v="Unknown"/>
    <s v="Urban"/>
    <s v="Brush fuel model"/>
    <m/>
    <s v="No"/>
    <m/>
    <m/>
    <m/>
    <m/>
    <m/>
    <m/>
    <m/>
    <s v="N"/>
    <s v="N"/>
    <m/>
    <m/>
    <s v="     "/>
    <m/>
    <m/>
    <m/>
    <m/>
    <m/>
    <m/>
    <m/>
    <m/>
    <m/>
    <m/>
    <m/>
    <m/>
    <m/>
    <m/>
    <m/>
    <m/>
    <m/>
    <m/>
    <m/>
  </r>
  <r>
    <s v="20211867"/>
    <s v="     "/>
    <n v="44489"/>
    <s v="10/20"/>
    <x v="1"/>
    <n v="0.4548611111111111"/>
    <s v="43"/>
    <n v="4"/>
    <s v="10"/>
    <x v="5"/>
    <n v="44489"/>
    <m/>
    <s v="Pole fire, weather conditions in the area report rain. This information is preliminary."/>
    <s v="     "/>
    <s v="FAS"/>
    <m/>
    <s v="N"/>
    <x v="0"/>
    <m/>
    <s v="21-0133657"/>
    <m/>
    <s v="T005429504, T005429568"/>
    <n v="122233000"/>
    <m/>
    <s v="     "/>
    <x v="0"/>
    <s v="PG&amp;E"/>
    <m/>
    <s v="Other"/>
    <s v="pole"/>
    <s v="D"/>
    <s v="D"/>
    <s v="Structure-PG&amp;E only"/>
    <m/>
    <s v="Contamination"/>
    <s v="36.a. Contamination"/>
    <s v="Equipment - PG&amp;E"/>
    <s v="Contamination"/>
    <s v="Tracking"/>
    <m/>
    <m/>
    <m/>
    <s v="Line to Ground"/>
    <s v="Y"/>
    <s v="Overhead"/>
    <x v="3"/>
    <s v="Pole"/>
    <s v="Pole, Crossarm, Transformer"/>
    <s v="101362052"/>
    <s v="     "/>
    <s v="Non-HFTD"/>
    <x v="0"/>
    <m/>
    <m/>
    <n v="37.834200000000003"/>
    <n v="-122.264"/>
    <s v="Alameda"/>
    <s v="OAKLAND-D-1131"/>
    <m/>
    <n v="12000"/>
    <m/>
    <x v="0"/>
    <s v="Oakland FD"/>
    <s v="Urban"/>
    <s v="Fire-resistive fuel bed"/>
    <s v="Sidewalk / Pavement"/>
    <s v="No"/>
    <m/>
    <m/>
    <m/>
    <m/>
    <m/>
    <m/>
    <m/>
    <s v="N"/>
    <s v="N"/>
    <m/>
    <m/>
    <s v="     "/>
    <m/>
    <m/>
    <m/>
    <m/>
    <m/>
    <m/>
    <m/>
    <m/>
    <m/>
    <m/>
    <m/>
    <m/>
    <m/>
    <m/>
    <m/>
    <m/>
    <m/>
    <m/>
    <m/>
  </r>
  <r>
    <s v="20211866"/>
    <s v="     "/>
    <n v="44489"/>
    <s v="10/20"/>
    <x v="1"/>
    <n v="0.45"/>
    <s v="43"/>
    <n v="4"/>
    <s v="10"/>
    <x v="5"/>
    <n v="44489"/>
    <m/>
    <s v="Insulator on fire, troubleman extinguished it. Pole is in bad shape and needs to be replaced.  Weather conditions in the area report rain. This information is preliminary."/>
    <s v="     "/>
    <s v="FAS"/>
    <m/>
    <s v="N"/>
    <x v="0"/>
    <m/>
    <m/>
    <m/>
    <s v="T005429494"/>
    <n v="122233000"/>
    <m/>
    <s v="     "/>
    <x v="0"/>
    <s v="PG&amp;E"/>
    <m/>
    <s v="Other"/>
    <s v="pole"/>
    <s v="D"/>
    <s v="D"/>
    <s v="Structure-PG&amp;E only"/>
    <m/>
    <s v="Contamination"/>
    <s v="36.a. Contamination"/>
    <s v="Equipment - PG&amp;E"/>
    <s v="Contamination"/>
    <s v="Tracking"/>
    <m/>
    <m/>
    <m/>
    <m/>
    <s v="Y"/>
    <s v="Overhead"/>
    <x v="3"/>
    <s v="Pole"/>
    <s v="Pole, Transformer"/>
    <s v="101367567"/>
    <s v="     "/>
    <s v="Non-HFTD"/>
    <x v="0"/>
    <m/>
    <m/>
    <n v="37.831699999999998"/>
    <n v="-122.277"/>
    <s v="Alameda"/>
    <s v="OAKLAND-D-1132"/>
    <m/>
    <n v="12000"/>
    <m/>
    <x v="0"/>
    <s v="Oakland FD, PG&amp;E Troubleman"/>
    <s v="Urban"/>
    <s v="Fire-resistive fuel bed"/>
    <m/>
    <s v="No"/>
    <m/>
    <m/>
    <m/>
    <m/>
    <m/>
    <m/>
    <m/>
    <s v="N"/>
    <s v="N"/>
    <m/>
    <m/>
    <s v="     "/>
    <m/>
    <m/>
    <m/>
    <m/>
    <m/>
    <m/>
    <m/>
    <m/>
    <m/>
    <m/>
    <m/>
    <m/>
    <m/>
    <m/>
    <m/>
    <m/>
    <m/>
    <m/>
    <m/>
  </r>
  <r>
    <s v="20212033"/>
    <s v="     "/>
    <n v="44489"/>
    <s v="10/20"/>
    <x v="1"/>
    <n v="0.44583333333333336"/>
    <s v="43"/>
    <n v="4"/>
    <s v="10"/>
    <x v="5"/>
    <n v="44489"/>
    <m/>
    <s v="Palm tree blew into line and caught on fire. The fire size is unknown. This information is preliminary."/>
    <s v="     "/>
    <s v="FAS"/>
    <m/>
    <s v="Y"/>
    <x v="0"/>
    <m/>
    <m/>
    <m/>
    <s v="T005429485"/>
    <m/>
    <m/>
    <s v="     "/>
    <x v="0"/>
    <s v="PG&amp;E"/>
    <m/>
    <s v="Vegetation"/>
    <m/>
    <s v="D"/>
    <s v="D"/>
    <s v="Unknown"/>
    <s v="Palm Tree Blowing into line "/>
    <s v="Vegetation"/>
    <s v="33.a. Veg. contact"/>
    <s v="Vegetation"/>
    <s v="Contact from object"/>
    <s v="Weather - High Winds"/>
    <m/>
    <s v="Weather - High Winds"/>
    <s v="Conductor - Primary"/>
    <m/>
    <s v="Y"/>
    <s v="Overhead"/>
    <x v="3"/>
    <s v="Conductor - Primary"/>
    <s v="none "/>
    <s v="101568024"/>
    <s v="     "/>
    <s v="Non-HFTD"/>
    <x v="0"/>
    <m/>
    <m/>
    <n v="38.142200000000003"/>
    <n v="-121.6"/>
    <s v="Sacramento"/>
    <s v="GRAND-ISLAND-2224"/>
    <m/>
    <n v="21000"/>
    <m/>
    <x v="0"/>
    <s v="Unknown"/>
    <s v="Urban"/>
    <s v="Fire Restistive "/>
    <s v="Concrete "/>
    <s v="No"/>
    <m/>
    <m/>
    <m/>
    <m/>
    <m/>
    <m/>
    <m/>
    <s v="N"/>
    <s v="N"/>
    <m/>
    <m/>
    <s v="     "/>
    <m/>
    <m/>
    <m/>
    <m/>
    <m/>
    <m/>
    <m/>
    <m/>
    <m/>
    <m/>
    <m/>
    <m/>
    <m/>
    <m/>
    <m/>
    <m/>
    <m/>
    <m/>
    <m/>
  </r>
  <r>
    <s v="20212031"/>
    <s v="     "/>
    <n v="44489"/>
    <s v="10/20"/>
    <x v="1"/>
    <n v="0.34861111111111109"/>
    <s v="43"/>
    <n v="4"/>
    <s v="10"/>
    <x v="5"/>
    <n v="44489"/>
    <m/>
    <s v="Pole fire likely due to tracking. The fire size is unknown. This information is preliminary."/>
    <s v="     "/>
    <s v="FAS"/>
    <m/>
    <s v="Y"/>
    <x v="0"/>
    <m/>
    <m/>
    <m/>
    <s v="T005429212"/>
    <n v="122231000"/>
    <m/>
    <s v="     "/>
    <x v="0"/>
    <s v="PG&amp;E"/>
    <m/>
    <s v="Other"/>
    <s v="pole"/>
    <s v="D"/>
    <s v="D"/>
    <s v="Structure-PG&amp;E only"/>
    <s v="Fire was contained to pole "/>
    <s v="Contamination"/>
    <s v="36.a. Contamination"/>
    <s v="Equipment - PG&amp;E"/>
    <s v="Contamination"/>
    <s v="Tracking"/>
    <m/>
    <m/>
    <m/>
    <m/>
    <s v="Y"/>
    <s v="Overhead"/>
    <x v="3"/>
    <s v="Pole"/>
    <s v="Pole, Crossarm "/>
    <s v="100301925"/>
    <s v="     "/>
    <s v="Non-HFTD"/>
    <x v="0"/>
    <m/>
    <m/>
    <n v="37.584699999999998"/>
    <n v="-122.339"/>
    <s v="San Mateo"/>
    <s v="SAN-MATEO-2102"/>
    <m/>
    <n v="21000"/>
    <m/>
    <x v="0"/>
    <s v="Unknown"/>
    <s v="Urban"/>
    <s v="Brush fuel model"/>
    <m/>
    <s v="No"/>
    <m/>
    <m/>
    <m/>
    <m/>
    <m/>
    <m/>
    <m/>
    <s v="N"/>
    <s v="N"/>
    <m/>
    <m/>
    <s v="     "/>
    <m/>
    <m/>
    <m/>
    <m/>
    <m/>
    <m/>
    <m/>
    <m/>
    <m/>
    <m/>
    <m/>
    <m/>
    <m/>
    <m/>
    <m/>
    <m/>
    <m/>
    <m/>
    <m/>
  </r>
  <r>
    <s v="20212030"/>
    <s v="     "/>
    <n v="44489"/>
    <s v="10/20"/>
    <x v="1"/>
    <n v="0.30486111111111114"/>
    <s v="43"/>
    <n v="4"/>
    <s v="10"/>
    <x v="5"/>
    <n v="44489"/>
    <m/>
    <s v="Pole fire likely due to tracking. The fire size is unknown. This information is preliminary."/>
    <s v="     "/>
    <s v="FAS"/>
    <m/>
    <s v="Y"/>
    <x v="0"/>
    <m/>
    <s v="21-0133572"/>
    <m/>
    <s v="T005429118, T005429093"/>
    <m/>
    <m/>
    <s v="     "/>
    <x v="0"/>
    <s v="PG&amp;E"/>
    <m/>
    <s v="Other"/>
    <s v="pole"/>
    <s v="D"/>
    <s v="D"/>
    <s v="Structure-PG&amp;E only"/>
    <s v="Pole Fire "/>
    <s v="Contamination"/>
    <s v="36.a. Contamination"/>
    <s v="Equipment - PG&amp;E"/>
    <s v="Contamination"/>
    <s v="Tracking"/>
    <m/>
    <m/>
    <m/>
    <s v="Line to Ground"/>
    <s v="Y"/>
    <s v="Overhead"/>
    <x v="3"/>
    <s v="Pole"/>
    <s v="POLE "/>
    <s v="101594239"/>
    <s v="     "/>
    <s v="Non-HFTD"/>
    <x v="0"/>
    <m/>
    <m/>
    <n v="38.895000000000003"/>
    <n v="-121.803"/>
    <s v="Sutter"/>
    <s v="WILKINS-SLOUGH-1101"/>
    <m/>
    <n v="12000"/>
    <m/>
    <x v="0"/>
    <s v="Unknown"/>
    <s v="Agriculture"/>
    <s v="Timber fuel model"/>
    <s v="Orchard "/>
    <s v="No"/>
    <m/>
    <m/>
    <m/>
    <m/>
    <m/>
    <m/>
    <m/>
    <s v="N"/>
    <s v="N"/>
    <m/>
    <m/>
    <s v="     "/>
    <m/>
    <m/>
    <m/>
    <m/>
    <m/>
    <m/>
    <m/>
    <m/>
    <m/>
    <m/>
    <m/>
    <m/>
    <m/>
    <m/>
    <m/>
    <m/>
    <m/>
    <m/>
    <m/>
  </r>
  <r>
    <s v="20212027"/>
    <s v="     "/>
    <n v="44489"/>
    <s v="10/20"/>
    <x v="1"/>
    <n v="0.27916666666666667"/>
    <s v="43"/>
    <n v="4"/>
    <s v="10"/>
    <x v="5"/>
    <n v="44489"/>
    <m/>
    <s v="Pole fire, resulting in a wires down situation. The fire was limited to the structure alone. This information is preliminary. AGFC 11/22/2021 I've created index 2177 for EC 122231115, so that index 2027 will be only for EC122231175 being that they are two separate pole fires."/>
    <s v="     "/>
    <s v="FAS"/>
    <m/>
    <s v="Y"/>
    <x v="0"/>
    <m/>
    <s v="21-0133476"/>
    <m/>
    <s v="T005429059"/>
    <m/>
    <m/>
    <s v="     "/>
    <x v="0"/>
    <s v="PG&amp;E"/>
    <m/>
    <s v="Other"/>
    <s v="pole"/>
    <s v="D"/>
    <s v="D"/>
    <s v="Structure-PG&amp;E only"/>
    <s v="Contained to pole"/>
    <s v="Contamination"/>
    <s v="36.a. Contamination"/>
    <s v="Equipment - PG&amp;E"/>
    <s v="Contamination"/>
    <s v="Tracking"/>
    <m/>
    <m/>
    <m/>
    <s v="Force Out"/>
    <s v="Y"/>
    <s v="Overhead"/>
    <x v="3"/>
    <s v="Pole"/>
    <s v="Pole"/>
    <s v="101426042"/>
    <s v="     "/>
    <s v="Non-HFTD"/>
    <x v="0"/>
    <m/>
    <m/>
    <n v="37.996200000000002"/>
    <n v="-122.336"/>
    <s v="Contra Costa"/>
    <s v="POINT-PINOLE-1101"/>
    <m/>
    <n v="12000"/>
    <m/>
    <x v="0"/>
    <s v="Unknown"/>
    <s v="Urban"/>
    <s v="Fire-resistive fuel bed"/>
    <s v="Cement &amp; Asphalt"/>
    <s v="No"/>
    <m/>
    <m/>
    <m/>
    <m/>
    <m/>
    <m/>
    <m/>
    <s v="N"/>
    <s v="N"/>
    <m/>
    <m/>
    <s v="     "/>
    <m/>
    <m/>
    <m/>
    <m/>
    <m/>
    <m/>
    <m/>
    <m/>
    <m/>
    <m/>
    <m/>
    <m/>
    <m/>
    <m/>
    <m/>
    <m/>
    <m/>
    <m/>
    <m/>
  </r>
  <r>
    <s v="20212177"/>
    <s v="     "/>
    <n v="44489"/>
    <s v="10/20"/>
    <x v="1"/>
    <n v="0.27847222222222223"/>
    <s v="43"/>
    <n v="4"/>
    <s v="10"/>
    <x v="5"/>
    <n v="44489"/>
    <m/>
    <s v="Pole fire likely a result of contamination tracking due to rain. The ensuing fire was limited to PG&amp;E assets. This information is preliminary. This is not a duplicate of index 2027. OIS 1502715 has two separate pole fires."/>
    <s v="     "/>
    <s v="ILIS/OIS"/>
    <m/>
    <s v="Y"/>
    <x v="0"/>
    <m/>
    <s v="21-0133476"/>
    <m/>
    <s v="T005429059"/>
    <n v="122231000"/>
    <m/>
    <s v="     "/>
    <x v="0"/>
    <s v="PG&amp;E"/>
    <m/>
    <s v="Other"/>
    <s v="pole"/>
    <s v="D"/>
    <s v="D"/>
    <s v="Structure-PG&amp;E only"/>
    <s v="Structure Only"/>
    <s v="Contamination"/>
    <s v="36.a. Contamination"/>
    <s v="Equipment - PG&amp;E"/>
    <s v="Contamination"/>
    <s v="Tracking"/>
    <m/>
    <m/>
    <m/>
    <s v="Force Out"/>
    <s v="Y"/>
    <s v="Overhead"/>
    <x v="3"/>
    <s v="Pole"/>
    <s v="Pole"/>
    <s v="101426046"/>
    <s v="     "/>
    <s v="Non-HFTD"/>
    <x v="0"/>
    <m/>
    <m/>
    <n v="37.995199999999997"/>
    <n v="-122.33499999999999"/>
    <s v="Contra Costa"/>
    <s v="POINT-PINOLE-1101"/>
    <m/>
    <n v="12000"/>
    <m/>
    <x v="0"/>
    <s v="Self Extinguished "/>
    <s v="Urban"/>
    <s v="Fire-resistive fuel bed"/>
    <s v="Cement "/>
    <s v="No"/>
    <m/>
    <m/>
    <m/>
    <m/>
    <m/>
    <m/>
    <m/>
    <s v="N"/>
    <s v="N"/>
    <m/>
    <m/>
    <s v="     "/>
    <m/>
    <m/>
    <m/>
    <m/>
    <m/>
    <m/>
    <m/>
    <m/>
    <m/>
    <m/>
    <m/>
    <m/>
    <m/>
    <m/>
    <m/>
    <m/>
    <m/>
    <m/>
    <m/>
  </r>
  <r>
    <s v="20211863"/>
    <s v="     "/>
    <n v="44489"/>
    <s v="10/20"/>
    <x v="1"/>
    <n v="0.34305555555555556"/>
    <s v="43"/>
    <n v="4"/>
    <s v="10"/>
    <x v="5"/>
    <n v="44489"/>
    <m/>
    <s v="Pole fire, crew to replace/repair. Weather conditions in the area report rain. This information is preliminary."/>
    <s v="     "/>
    <s v="FAS"/>
    <m/>
    <s v="N"/>
    <x v="0"/>
    <m/>
    <s v="21-0133538"/>
    <m/>
    <s v="T005429201"/>
    <m/>
    <m/>
    <s v="     "/>
    <x v="0"/>
    <s v="PG&amp;E"/>
    <m/>
    <s v="Other"/>
    <s v="pole"/>
    <s v="D"/>
    <s v="D"/>
    <s v="Structure-PG&amp;E only"/>
    <m/>
    <s v="Contamination"/>
    <s v="36.a. Contamination"/>
    <s v="Equipment - PG&amp;E"/>
    <s v="Contamination"/>
    <s v="Tracking"/>
    <m/>
    <m/>
    <m/>
    <s v="Force Out"/>
    <s v="Y"/>
    <s v="Overhead"/>
    <x v="3"/>
    <s v="Pole"/>
    <s v="Pole, Crossarm"/>
    <s v="103857473"/>
    <s v="     "/>
    <s v="Non-HFTD"/>
    <x v="0"/>
    <m/>
    <m/>
    <n v="38.486899999999999"/>
    <n v="-122.467"/>
    <s v="Napa"/>
    <s v="SILVERADO-2103"/>
    <m/>
    <n v="21000"/>
    <m/>
    <x v="0"/>
    <s v="Employee"/>
    <s v="Agriculture"/>
    <s v="Grass fuel model"/>
    <s v="grass"/>
    <s v="No"/>
    <m/>
    <m/>
    <m/>
    <m/>
    <m/>
    <m/>
    <m/>
    <s v="N"/>
    <s v="N"/>
    <m/>
    <m/>
    <s v="     "/>
    <m/>
    <m/>
    <m/>
    <m/>
    <m/>
    <m/>
    <m/>
    <m/>
    <m/>
    <m/>
    <m/>
    <m/>
    <m/>
    <m/>
    <m/>
    <m/>
    <m/>
    <m/>
    <m/>
  </r>
  <r>
    <s v="20212029"/>
    <s v="     "/>
    <n v="44489"/>
    <s v="10/20"/>
    <x v="1"/>
    <n v="0.30763888888888891"/>
    <s v="43"/>
    <n v="4"/>
    <s v="10"/>
    <x v="5"/>
    <n v="44489"/>
    <m/>
    <s v="Pole fire, crew made repairs to conductors, pole and transfomer (314590040055). The fire was limited to the structure alone. This information is preliminary."/>
    <s v="     "/>
    <s v="FAS"/>
    <m/>
    <s v="N"/>
    <x v="0"/>
    <m/>
    <m/>
    <m/>
    <s v="T005430199"/>
    <m/>
    <m/>
    <s v="     "/>
    <x v="0"/>
    <s v="PG&amp;E"/>
    <m/>
    <s v="Other"/>
    <s v="Connector "/>
    <s v="D"/>
    <s v="D"/>
    <s v="Structure-PG&amp;E only"/>
    <s v="Connector Burnt only/ failed"/>
    <s v="No Fire"/>
    <s v="39.a. All Other"/>
    <s v="No Fire"/>
    <m/>
    <m/>
    <m/>
    <m/>
    <m/>
    <m/>
    <s v="Y"/>
    <s v="Overhead"/>
    <x v="3"/>
    <s v="Splice/Clamp/Connector"/>
    <s v="connector"/>
    <s v="100258905"/>
    <s v="     "/>
    <s v="Non-HFTD"/>
    <x v="0"/>
    <m/>
    <m/>
    <n v="37.585900000000002"/>
    <n v="-122.369"/>
    <s v="San Mateo"/>
    <s v="BURLINGAME-0405"/>
    <m/>
    <n v="4000"/>
    <m/>
    <x v="0"/>
    <s v="Unknown"/>
    <s v="Urban"/>
    <s v="Fire-resistive fuel bed"/>
    <m/>
    <s v="No"/>
    <m/>
    <m/>
    <m/>
    <m/>
    <m/>
    <m/>
    <m/>
    <s v="N"/>
    <s v="N"/>
    <m/>
    <m/>
    <s v="     "/>
    <m/>
    <m/>
    <m/>
    <m/>
    <m/>
    <m/>
    <m/>
    <m/>
    <m/>
    <m/>
    <m/>
    <m/>
    <m/>
    <m/>
    <m/>
    <m/>
    <m/>
    <m/>
    <m/>
  </r>
  <r>
    <s v="20212028"/>
    <s v="     "/>
    <n v="44489"/>
    <s v="10/20"/>
    <x v="1"/>
    <n v="0.30625000000000002"/>
    <s v="43"/>
    <n v="4"/>
    <s v="10"/>
    <x v="5"/>
    <n v="44489"/>
    <m/>
    <s v="Pole fire, riser may be damaged. ILIS reports eqipment failure as cause. The fire was limited to the structure alone. This information is preliminary."/>
    <s v="     "/>
    <s v="FAS"/>
    <m/>
    <s v="Y"/>
    <x v="0"/>
    <m/>
    <s v="21-0134080"/>
    <m/>
    <s v="T005430189"/>
    <m/>
    <m/>
    <s v="     "/>
    <x v="0"/>
    <s v="PG&amp;E"/>
    <m/>
    <s v="Other"/>
    <s v="pole"/>
    <s v="D"/>
    <s v="D"/>
    <s v="Structure-PG&amp;E only"/>
    <m/>
    <s v="Equipment - PG&amp;E"/>
    <s v="34.f. Pole damage or failure"/>
    <s v="Equipment - PG&amp;E"/>
    <s v="All types of equipment / facility failure"/>
    <s v="Pole failure"/>
    <s v="Pole"/>
    <m/>
    <m/>
    <s v="Force Out"/>
    <s v="Y"/>
    <s v="Overhead"/>
    <x v="3"/>
    <s v="Pole"/>
    <s v="Pole"/>
    <s v="100565926"/>
    <s v="     "/>
    <s v="Non-HFTD"/>
    <x v="0"/>
    <m/>
    <m/>
    <n v="37.377600000000001"/>
    <n v="-121.899"/>
    <s v="Santa Clara"/>
    <s v="TRIMBLE-2116"/>
    <m/>
    <n v="21000"/>
    <m/>
    <x v="0"/>
    <s v="Unknown"/>
    <s v="Urban"/>
    <s v="Fire-resistive fuel bed"/>
    <s v="Dirt"/>
    <s v="No"/>
    <m/>
    <m/>
    <m/>
    <m/>
    <m/>
    <m/>
    <m/>
    <s v="N"/>
    <s v="N"/>
    <m/>
    <m/>
    <s v="     "/>
    <m/>
    <m/>
    <m/>
    <m/>
    <m/>
    <m/>
    <m/>
    <m/>
    <m/>
    <m/>
    <m/>
    <m/>
    <m/>
    <m/>
    <m/>
    <m/>
    <m/>
    <m/>
    <m/>
  </r>
  <r>
    <s v="20140214"/>
    <s v="     "/>
    <n v="41933"/>
    <s v="10/21"/>
    <x v="0"/>
    <n v="0.12083333333333333"/>
    <s v="43"/>
    <n v="4"/>
    <s v="10"/>
    <x v="7"/>
    <n v="41933"/>
    <n v="0.12083333333333333"/>
    <s v="NEED CREW TO MAKE REPAIRS TO 4 ASSR DOWN IN REAR OF ALSO NEED TREE CREW"/>
    <s v="     "/>
    <m/>
    <m/>
    <s v="N"/>
    <x v="0"/>
    <s v="1100013"/>
    <s v="14-0064789"/>
    <m/>
    <m/>
    <m/>
    <m/>
    <s v="     "/>
    <x v="1"/>
    <s v="PG&amp;E"/>
    <m/>
    <s v="Vegetation"/>
    <m/>
    <s v="D"/>
    <m/>
    <s v="&lt;3 meters of linear travel"/>
    <s v="Square Feet: ; Acreage: "/>
    <s v="Vegetation"/>
    <s v="33.a. Veg. contact"/>
    <s v="Vegetation"/>
    <s v="All types of equipment / facility failure"/>
    <s v="Contact - Vegetation"/>
    <m/>
    <s v="Contact - Vegetation"/>
    <s v="Conductor"/>
    <s v="Line to Line"/>
    <m/>
    <s v="Overhead"/>
    <x v="3"/>
    <s v="Conductor"/>
    <m/>
    <s v="3 SP W/O 2089"/>
    <s v="     "/>
    <s v="Non-HFTD"/>
    <x v="0"/>
    <m/>
    <m/>
    <n v="37.3964"/>
    <n v="-121.84"/>
    <s v="Santa Clara"/>
    <s v="MCKEE-1108"/>
    <s v="83531108"/>
    <n v="12000"/>
    <s v="MC KEE 1108XR302"/>
    <x v="0"/>
    <s v="SJFIR"/>
    <s v="Urban"/>
    <m/>
    <m/>
    <s v="No"/>
    <m/>
    <m/>
    <m/>
    <m/>
    <m/>
    <m/>
    <m/>
    <s v="N"/>
    <s v="N"/>
    <m/>
    <m/>
    <s v="     "/>
    <s v="37.39640000"/>
    <s v="-121.83990000"/>
    <s v="Oct 28 2014 12:00AM"/>
    <s v="BranchFail"/>
    <s v="Branch on tree fell into lines blowing out 2 fuses. When lines were re-energized the limb ignited causing line to be shutdown."/>
    <s v="PINI"/>
    <s v="45"/>
    <s v="35"/>
    <s v="9"/>
    <s v="None"/>
    <s v="None"/>
    <s v="N"/>
    <s v="1"/>
    <m/>
    <s v="Other"/>
    <s v="D"/>
    <s v="CrossArm"/>
    <s v="BareWire"/>
    <s v="3"/>
  </r>
  <r>
    <s v="SAP201420093"/>
    <s v="     "/>
    <n v="41933"/>
    <s v="10/21"/>
    <x v="0"/>
    <m/>
    <s v="43"/>
    <n v="4"/>
    <s v="10"/>
    <x v="7"/>
    <n v="41931"/>
    <m/>
    <s v="Pole replaced due to pole fire; failed fuse D4115"/>
    <s v="     "/>
    <s v="SAP"/>
    <n v="44580"/>
    <s v="Y"/>
    <x v="0"/>
    <s v="1099233"/>
    <s v="14-0064530"/>
    <m/>
    <s v="T003220511"/>
    <n v="109581803"/>
    <m/>
    <s v="     "/>
    <x v="0"/>
    <s v="PG&amp;E"/>
    <m/>
    <m/>
    <m/>
    <s v="D"/>
    <m/>
    <s v="Structure-PG&amp;E only"/>
    <m/>
    <s v="Equipment - PG&amp;E"/>
    <s v="34.c. Fuse damage or failure"/>
    <s v="Equipment - PG&amp;E"/>
    <s v="Fuse failure - all"/>
    <s v="Fuse failure - all"/>
    <s v="Fuse"/>
    <m/>
    <m/>
    <s v="Line to Line"/>
    <s v="No"/>
    <s v="Overhead"/>
    <x v="0"/>
    <s v="Fuse"/>
    <m/>
    <s v="100643292"/>
    <s v="     "/>
    <s v="Non-HFTD"/>
    <x v="0"/>
    <m/>
    <m/>
    <n v="36.750399999999999"/>
    <n v="-120.078"/>
    <s v="Fresno"/>
    <s v="KERMAN-1102"/>
    <m/>
    <m/>
    <s v="KERMAN 1102D4115"/>
    <x v="0"/>
    <m/>
    <m/>
    <m/>
    <m/>
    <s v="No"/>
    <m/>
    <m/>
    <m/>
    <m/>
    <m/>
    <m/>
    <m/>
    <s v="N"/>
    <s v="N"/>
    <m/>
    <m/>
    <s v="     "/>
    <m/>
    <m/>
    <m/>
    <m/>
    <m/>
    <m/>
    <m/>
    <m/>
    <m/>
    <m/>
    <m/>
    <m/>
    <m/>
    <m/>
    <m/>
    <m/>
    <m/>
    <m/>
    <m/>
  </r>
  <r>
    <s v="20170454"/>
    <s v="     "/>
    <n v="43029"/>
    <s v="10/21"/>
    <x v="0"/>
    <n v="0.67013888888888884"/>
    <s v="42"/>
    <n v="4"/>
    <s v="10"/>
    <x v="0"/>
    <n v="43029"/>
    <m/>
    <s v="Possible Mylar balloons got onto transmission lines and caused fire/No damage ATT/Fire put out"/>
    <s v="     "/>
    <m/>
    <m/>
    <s v="N"/>
    <x v="0"/>
    <s v="1906950"/>
    <m/>
    <m/>
    <m/>
    <m/>
    <m/>
    <s v="     "/>
    <x v="1"/>
    <s v="PG&amp;E"/>
    <m/>
    <s v="Vegetation"/>
    <m/>
    <s v="D"/>
    <m/>
    <s v="0.26-9.99"/>
    <s v="Square Feet: ; Acreage: "/>
    <s v="Contact - 3rd Party"/>
    <s v="33.c. Balloon contact"/>
    <s v="Contact - 3rd Party"/>
    <s v="All types of equipment / facility failure"/>
    <s v="Contact - Balloon"/>
    <m/>
    <s v="Contact - Balloon"/>
    <s v="Conductor"/>
    <m/>
    <s v="Unknown"/>
    <s v="Overhead"/>
    <x v="1"/>
    <s v="Conductor"/>
    <m/>
    <s v="103516949"/>
    <s v="     "/>
    <s v="Non-HFTD"/>
    <x v="0"/>
    <m/>
    <m/>
    <n v="37.591099999999997"/>
    <n v="-122.01"/>
    <s v="Alameda"/>
    <s v="JARVIS-1105"/>
    <s v="13501110"/>
    <m/>
    <s v="N/A"/>
    <x v="0"/>
    <s v="Unknown"/>
    <s v="Urban"/>
    <m/>
    <m/>
    <s v="No"/>
    <m/>
    <m/>
    <m/>
    <m/>
    <m/>
    <m/>
    <m/>
    <s v="N"/>
    <s v="N"/>
    <m/>
    <m/>
    <s v="     "/>
    <m/>
    <m/>
    <m/>
    <m/>
    <m/>
    <m/>
    <m/>
    <m/>
    <m/>
    <m/>
    <m/>
    <m/>
    <m/>
    <m/>
    <m/>
    <m/>
    <m/>
    <m/>
    <m/>
  </r>
  <r>
    <s v="SAP201710588"/>
    <s v="     "/>
    <n v="43029"/>
    <s v="10/21"/>
    <x v="0"/>
    <m/>
    <s v="42"/>
    <n v="4"/>
    <s v="10"/>
    <x v="0"/>
    <n v="43027"/>
    <m/>
    <s v="pole fire; failed fuse 63791"/>
    <s v="     "/>
    <s v="SAP"/>
    <n v="44580"/>
    <s v="Y"/>
    <x v="0"/>
    <s v="1903826"/>
    <s v="17-0088489"/>
    <m/>
    <s v="T004167028"/>
    <n v="113746126"/>
    <m/>
    <s v="     "/>
    <x v="0"/>
    <s v="PG&amp;E"/>
    <m/>
    <m/>
    <m/>
    <s v="D"/>
    <m/>
    <s v="Structure-PG&amp;E only"/>
    <m/>
    <s v="Equipment - PG&amp;E"/>
    <s v="34.c. Fuse damage or failure"/>
    <s v="Equipment - PG&amp;E"/>
    <s v="Fuse failure - all"/>
    <s v="Fuse failure - all"/>
    <s v="Fuse"/>
    <m/>
    <m/>
    <s v="Line to Ground"/>
    <s v="Yes"/>
    <s v="Overhead"/>
    <x v="0"/>
    <s v="Fuse"/>
    <m/>
    <m/>
    <s v="     "/>
    <s v="Non-HFTD"/>
    <x v="0"/>
    <m/>
    <m/>
    <n v="36.7453"/>
    <n v="-121.74"/>
    <s v="Monterey"/>
    <s v="CASTROVILLE-2104"/>
    <m/>
    <m/>
    <s v="CASTROVILLE 2104CB"/>
    <x v="0"/>
    <m/>
    <m/>
    <m/>
    <m/>
    <s v="No"/>
    <m/>
    <m/>
    <m/>
    <m/>
    <m/>
    <m/>
    <m/>
    <s v="N"/>
    <s v="N"/>
    <m/>
    <m/>
    <s v="     "/>
    <m/>
    <m/>
    <m/>
    <m/>
    <m/>
    <m/>
    <m/>
    <m/>
    <m/>
    <m/>
    <m/>
    <m/>
    <m/>
    <m/>
    <m/>
    <m/>
    <m/>
    <m/>
    <m/>
  </r>
  <r>
    <s v="20201427"/>
    <s v="     "/>
    <n v="44125"/>
    <s v="10/21"/>
    <x v="0"/>
    <n v="0.66111111111111109"/>
    <s v="43"/>
    <n v="4"/>
    <s v="10"/>
    <x v="4"/>
    <n v="44125"/>
    <n v="0.65486111111111112"/>
    <s v="On October 21, 2020 at 1634 hours, a PG&amp;E Troubleman patrolled the Peabody 2107 12kV Distribution Circuit number 063642107, near the service wire at 8191 B and R Lane in Rio Vista. He observed a service connector that separated, causing an arc and an ignition. Initial analysis indicates PG&amp;E overhead equipment failure caused the ignition at the base of the pole. The Rio Vista Fire Department responded to and extinguished the fire. All the repairs were completed and the line was returned to service on October 21, 2020. This information is preliminary."/>
    <s v="     "/>
    <s v="FAS"/>
    <m/>
    <s v="N"/>
    <x v="0"/>
    <s v="1122542"/>
    <m/>
    <m/>
    <s v="T005100483"/>
    <m/>
    <m/>
    <s v="     "/>
    <x v="1"/>
    <s v="PG&amp;E"/>
    <m/>
    <s v="Vegetation"/>
    <m/>
    <s v="D"/>
    <s v="D"/>
    <s v="&lt;3 meters of linear travel"/>
    <m/>
    <s v="Equipment - PG&amp;E"/>
    <s v="34.m. Connection device damage or failure"/>
    <s v="Equipment - PG&amp;E"/>
    <s v="All types of equipment / facility failure"/>
    <s v="Splice/Clamp/Connector"/>
    <s v="Splice/Clamp/Connector"/>
    <m/>
    <m/>
    <m/>
    <m/>
    <s v="Overhead"/>
    <x v="2"/>
    <s v="Splice/Clamp/Connector"/>
    <s v="Service Drop, Connector"/>
    <s v="Circuit ID: 063642107"/>
    <s v="     "/>
    <s v="Non-HFTD"/>
    <x v="0"/>
    <m/>
    <m/>
    <n v="38.206699999999998"/>
    <n v="-121.712"/>
    <s v="Solano"/>
    <s v="PEABODY-2107"/>
    <m/>
    <n v="12000"/>
    <s v="N/A"/>
    <x v="0"/>
    <s v="Rio Vista FD"/>
    <s v="Urban"/>
    <m/>
    <m/>
    <s v="No"/>
    <m/>
    <m/>
    <m/>
    <m/>
    <m/>
    <m/>
    <m/>
    <s v="N"/>
    <s v="Y"/>
    <s v="202010211500"/>
    <s v="202010232158"/>
    <s v="     "/>
    <m/>
    <m/>
    <m/>
    <m/>
    <m/>
    <m/>
    <m/>
    <m/>
    <m/>
    <m/>
    <m/>
    <m/>
    <m/>
    <m/>
    <m/>
    <m/>
    <m/>
    <m/>
    <m/>
  </r>
  <r>
    <s v="20201426"/>
    <s v="     "/>
    <n v="44125"/>
    <s v="10/21"/>
    <x v="0"/>
    <n v="0.61805555555555558"/>
    <s v="43"/>
    <n v="4"/>
    <s v="10"/>
    <x v="4"/>
    <n v="44125"/>
    <n v="0.60555555555555551"/>
    <s v="On October 21, 2020 at 1539 hours, a PG&amp;E Troubleman patrolled the Grand Island 2225 Distribution Circuit number 062462225, near 127 North 4th Street in Rio Vista. He observed a tree branch that fell onto the service drop wire, damaging the weatherhead and an ignition ensued. The Rio Vista Fire Department responded to and extinguished the vegetation fire. The customer's electrician made the necessary repairs to their weatherhead and we reconnected the service on October 23, 2020. This information is preliminary."/>
    <s v="     "/>
    <s v="FAS"/>
    <m/>
    <s v="N"/>
    <x v="0"/>
    <s v="1122474"/>
    <m/>
    <m/>
    <s v="T005100422"/>
    <m/>
    <m/>
    <s v="     "/>
    <x v="1"/>
    <s v="PG&amp;E"/>
    <m/>
    <s v="Vegetation"/>
    <m/>
    <s v="D"/>
    <s v="D"/>
    <s v="&lt;0.25"/>
    <m/>
    <s v="Vegetation"/>
    <s v="33.a. Veg. contact"/>
    <s v="Vegetation"/>
    <s v="Contact from object"/>
    <s v="Contact - Vegetation"/>
    <m/>
    <s v="Contact - Vegetation"/>
    <s v="Service Drop"/>
    <m/>
    <m/>
    <s v="Overhead"/>
    <x v="2"/>
    <s v="Service Drop"/>
    <s v="Service Drop, Weatherhead"/>
    <s v="Circuit ID: 062462225"/>
    <s v="     "/>
    <s v="Non-HFTD"/>
    <x v="0"/>
    <m/>
    <m/>
    <n v="38.158499999999997"/>
    <n v="-121.69199999999999"/>
    <s v="Solano"/>
    <s v="GRAND-ISLAND-2225"/>
    <m/>
    <n v="12000"/>
    <s v="N/A"/>
    <x v="0"/>
    <s v="Rio Vista FD"/>
    <s v="Urban"/>
    <m/>
    <m/>
    <s v="No"/>
    <m/>
    <m/>
    <m/>
    <m/>
    <m/>
    <m/>
    <m/>
    <s v="N"/>
    <s v="Y"/>
    <s v="202010211500"/>
    <s v="202010232158"/>
    <s v="     "/>
    <m/>
    <m/>
    <m/>
    <m/>
    <m/>
    <m/>
    <m/>
    <m/>
    <m/>
    <m/>
    <m/>
    <m/>
    <m/>
    <m/>
    <m/>
    <m/>
    <m/>
    <m/>
    <m/>
  </r>
  <r>
    <s v="20201558"/>
    <s v="     "/>
    <n v="44125"/>
    <s v="10/21"/>
    <x v="0"/>
    <n v="0.50555555555555554"/>
    <s v="43"/>
    <n v="4"/>
    <s v="10"/>
    <x v="4"/>
    <n v="44125"/>
    <m/>
    <s v="On October 21, 2020 at 1208 hours, PG&amp;E troublemen were dispatched to 4625 Latrobe Road in El Dorado hills in response to outage #1122326. Initial analysis indicates a transformer flashed over a Line Recloser 547420 at a water treatment plant on the Clarksville 2103 12kV Distribution Circuit, resulting in an ignition.  The ensuing fire was limited to PG&amp;E assets and was extinguished by employees at the facility. The line recloser was replaced with a new Viper Scada completed on October 21, 2020. This ignition did not meet the reporting criteria, because the fire was not greater than one linear meter. This information is preliminary."/>
    <s v="     "/>
    <s v="FAS"/>
    <m/>
    <s v="Y"/>
    <x v="0"/>
    <s v="1122326"/>
    <s v="20-0111250"/>
    <m/>
    <s v="T005100238"/>
    <n v="119932500"/>
    <m/>
    <s v="     "/>
    <x v="0"/>
    <s v="PG&amp;E"/>
    <m/>
    <s v="Other"/>
    <m/>
    <s v="D"/>
    <s v="D"/>
    <s v="Other"/>
    <m/>
    <s v="Equipment - PG&amp;E"/>
    <s v="34.j. Recloser damage or failure"/>
    <s v="Equipment - PG&amp;E"/>
    <s v="All types of equipment / facility failure"/>
    <s v="Recloser failure"/>
    <s v="Recloser"/>
    <m/>
    <m/>
    <s v="Line to Ground"/>
    <m/>
    <s v="Overhead"/>
    <x v="3"/>
    <s v="Recloser"/>
    <s v="Recloser, Viper"/>
    <s v="44952106"/>
    <s v="     "/>
    <s v="Non-HFTD"/>
    <x v="0"/>
    <m/>
    <m/>
    <n v="38.636000000000003"/>
    <n v="-121.06"/>
    <s v="El Dorado"/>
    <s v="CLARKSVILLE-2103"/>
    <m/>
    <n v="21000"/>
    <m/>
    <x v="0"/>
    <s v="EID employees"/>
    <m/>
    <m/>
    <m/>
    <s v="No"/>
    <m/>
    <m/>
    <m/>
    <m/>
    <m/>
    <m/>
    <m/>
    <s v="N"/>
    <s v="Y"/>
    <s v="202010200600"/>
    <s v="202010232158"/>
    <s v="     "/>
    <m/>
    <m/>
    <m/>
    <m/>
    <m/>
    <m/>
    <m/>
    <m/>
    <m/>
    <m/>
    <m/>
    <m/>
    <m/>
    <m/>
    <m/>
    <m/>
    <m/>
    <m/>
    <m/>
  </r>
  <r>
    <s v="20212063"/>
    <s v="     "/>
    <n v="44490"/>
    <s v="10/21"/>
    <x v="0"/>
    <n v="0.68541666666666667"/>
    <s v="43"/>
    <n v="4"/>
    <s v="10"/>
    <x v="5"/>
    <n v="44490"/>
    <m/>
    <s v="Pole fire, crew to replace pole. The fire was limited to the structure alone. This information is preliminary."/>
    <s v="     "/>
    <s v="FAS"/>
    <m/>
    <s v="Y"/>
    <x v="0"/>
    <m/>
    <s v="21-0134702"/>
    <m/>
    <s v="T005431689"/>
    <n v="122242000"/>
    <m/>
    <s v="     "/>
    <x v="0"/>
    <s v="PG&amp;E"/>
    <m/>
    <s v="Other"/>
    <s v="pole"/>
    <s v="D"/>
    <s v="D"/>
    <s v="Structure-PG&amp;E only"/>
    <s v="Blown Fuse due to pole fire few blocks away (pole only)"/>
    <s v="Contamination"/>
    <s v="36.a. Contamination"/>
    <s v="Equipment - PG&amp;E"/>
    <s v="Contamination"/>
    <s v="Tracking"/>
    <m/>
    <m/>
    <m/>
    <s v="Line to Ground"/>
    <s v="Y"/>
    <s v="Overhead"/>
    <x v="3"/>
    <s v="Pole"/>
    <s v="Pole, Transformer and Fuse"/>
    <s v="101454774"/>
    <s v="     "/>
    <s v="Non-HFTD"/>
    <x v="0"/>
    <m/>
    <m/>
    <n v="38.057299999999998"/>
    <n v="-122.236"/>
    <s v="Contra Costa"/>
    <s v="FRANKLIN-1104"/>
    <m/>
    <n v="12000"/>
    <m/>
    <x v="0"/>
    <s v="Unknown"/>
    <s v="Urban"/>
    <s v="Fire-resistive fuel bed"/>
    <s v="Gravel "/>
    <s v="No"/>
    <m/>
    <m/>
    <m/>
    <m/>
    <m/>
    <m/>
    <m/>
    <s v="N"/>
    <s v="N"/>
    <m/>
    <m/>
    <s v="     "/>
    <m/>
    <m/>
    <m/>
    <m/>
    <m/>
    <m/>
    <m/>
    <m/>
    <m/>
    <m/>
    <m/>
    <m/>
    <m/>
    <m/>
    <m/>
    <m/>
    <m/>
    <m/>
    <m/>
  </r>
  <r>
    <s v="20211885"/>
    <s v="     "/>
    <n v="44490"/>
    <s v="10/21"/>
    <x v="0"/>
    <n v="0.41736111111111113"/>
    <s v="43"/>
    <n v="4"/>
    <s v="10"/>
    <x v="5"/>
    <n v="44490"/>
    <m/>
    <s v="Capacitor bank arcing resulted in a pole fire. Unsure if rain played a factor. The ensuing fire was limited to PG&amp;E assets. This information is preliminary."/>
    <s v="     "/>
    <s v="FAS"/>
    <m/>
    <s v="N"/>
    <x v="0"/>
    <m/>
    <s v="21-0134371"/>
    <m/>
    <s v="T005431135, T005431211"/>
    <n v="122239000"/>
    <m/>
    <s v="     "/>
    <x v="0"/>
    <s v="PG&amp;E"/>
    <m/>
    <s v="Other"/>
    <s v="Capacitor bank"/>
    <s v="D"/>
    <s v="D"/>
    <s v="Structure-PG&amp;E only"/>
    <s v="Cap. Bank arcing to ground causing pole to smoulder and smoke"/>
    <s v="Equipment - PG&amp;E"/>
    <s v="34.a. Capacitor bank damage or failure"/>
    <s v="Equipment - PG&amp;E"/>
    <s v="All types of equipment / facility failure"/>
    <s v="Capacitor bank failure"/>
    <s v="Capacitor Bank"/>
    <m/>
    <m/>
    <s v="Force Out"/>
    <s v="Y"/>
    <s v="Overhead"/>
    <x v="3"/>
    <s v="Capacitor Bank"/>
    <s v="Crossarm, Pole, Capacitor Bank"/>
    <s v="101981057"/>
    <s v="     "/>
    <s v="Non-HFTD"/>
    <x v="0"/>
    <m/>
    <m/>
    <n v="38.311500000000002"/>
    <n v="-122.48099999999999"/>
    <s v="Sonoma"/>
    <s v="SONOMA-1102"/>
    <m/>
    <n v="12000"/>
    <m/>
    <x v="0"/>
    <s v="Employee"/>
    <s v="Barren/Other"/>
    <s v="Grass fuel model"/>
    <s v="Grass &amp; cement"/>
    <s v="No"/>
    <m/>
    <m/>
    <m/>
    <m/>
    <m/>
    <m/>
    <m/>
    <s v="N"/>
    <s v="N"/>
    <m/>
    <m/>
    <s v="     "/>
    <m/>
    <m/>
    <m/>
    <m/>
    <m/>
    <m/>
    <m/>
    <m/>
    <m/>
    <m/>
    <m/>
    <m/>
    <m/>
    <m/>
    <m/>
    <m/>
    <m/>
    <m/>
    <m/>
  </r>
  <r>
    <s v="20211886"/>
    <s v="     "/>
    <n v="44490"/>
    <s v="10/21"/>
    <x v="0"/>
    <n v="0.77569444444444446"/>
    <s v="43"/>
    <n v="4"/>
    <s v="10"/>
    <x v="5"/>
    <n v="44490"/>
    <m/>
    <s v="Pole fire on the Cottonwood #1 60kV transmission overhead with Tyler 1104 12kV distribution under-build. The ensuing fire was limited to PG&amp;E assets. SAP Equip# 40909834, structure B023/190. This information is preliminary. OIS: 1504994; ILIS: 21-0134732; TOTL: T21-017837; FOID: T005431920 (R1CS - Cancelled); LC A-Tag: 122242728, 122242770; PM: 31555595; SAP Eqp ID: 40909834 (Structure B023/190); County: Tehama; Lat/Long: 40.089027, -122.232954"/>
    <s v="     "/>
    <s v="FAS"/>
    <m/>
    <s v="N"/>
    <x v="0"/>
    <m/>
    <s v="21-0134732"/>
    <s v="T21-017837"/>
    <s v="T005431920"/>
    <m/>
    <m/>
    <s v="     "/>
    <x v="0"/>
    <s v="PG&amp;E"/>
    <m/>
    <s v="Other"/>
    <s v="pole"/>
    <s v="T"/>
    <s v="D"/>
    <s v="Structure-PG&amp;E only"/>
    <m/>
    <s v="Contamination"/>
    <s v="36.a. Contamination"/>
    <s v="Equipment - PG&amp;E"/>
    <s v="Contamination"/>
    <s v="Tracking"/>
    <m/>
    <m/>
    <m/>
    <s v="Line to Ground"/>
    <s v="N"/>
    <s v="Overhead"/>
    <x v="4"/>
    <s v="Pole"/>
    <m/>
    <s v="40909834"/>
    <s v="     "/>
    <s v="Non-HFTD"/>
    <x v="0"/>
    <m/>
    <m/>
    <n v="40.088999999999999"/>
    <n v="-122.233"/>
    <s v="Tehama"/>
    <s v="COTTONWOOD-#1-60KV"/>
    <m/>
    <n v="60000"/>
    <s v="N/A"/>
    <x v="0"/>
    <s v="Unknown"/>
    <s v="Urban"/>
    <m/>
    <m/>
    <s v="No"/>
    <m/>
    <m/>
    <m/>
    <m/>
    <m/>
    <m/>
    <m/>
    <s v="N"/>
    <s v="N"/>
    <m/>
    <m/>
    <s v="     "/>
    <m/>
    <m/>
    <m/>
    <m/>
    <m/>
    <m/>
    <m/>
    <m/>
    <m/>
    <m/>
    <m/>
    <m/>
    <m/>
    <m/>
    <m/>
    <m/>
    <m/>
    <m/>
    <m/>
  </r>
  <r>
    <s v="20211890"/>
    <s v="     "/>
    <n v="44490"/>
    <s v="10/21"/>
    <x v="0"/>
    <n v="0.99583333333333335"/>
    <s v="43"/>
    <n v="4"/>
    <s v="10"/>
    <x v="5"/>
    <n v="44490"/>
    <m/>
    <s v="Pole fire likely due to tracking. The ensuing fire was limited to PG&amp;E assets. This information is preliminary."/>
    <s v="     "/>
    <s v="FAS"/>
    <m/>
    <s v="N"/>
    <x v="0"/>
    <m/>
    <s v="21-0134801"/>
    <m/>
    <s v="T005432010, T005432000, T005431980"/>
    <n v="122243000"/>
    <m/>
    <s v="     "/>
    <x v="0"/>
    <s v="PG&amp;E"/>
    <m/>
    <s v="Other"/>
    <s v="pole"/>
    <s v="D"/>
    <s v="D"/>
    <s v="Structure-PG&amp;E only"/>
    <s v="Pole fire, two circuts (Structure only) "/>
    <s v="Contamination"/>
    <s v="36.a. Contamination"/>
    <s v="Equipment - PG&amp;E"/>
    <s v="Contamination"/>
    <s v="Tracking"/>
    <m/>
    <m/>
    <m/>
    <s v="Force Out"/>
    <s v="Y"/>
    <s v="Overhead"/>
    <x v="3"/>
    <s v="Pole"/>
    <s v="Pole, Crossarms"/>
    <s v="103429981"/>
    <s v="     "/>
    <s v="Non-HFTD"/>
    <x v="0"/>
    <m/>
    <m/>
    <n v="34.890500000000003"/>
    <n v="-120.491"/>
    <s v="Santa Barbara"/>
    <s v="DIVIDE-1102"/>
    <m/>
    <n v="12000"/>
    <m/>
    <x v="0"/>
    <s v="Cal Fire "/>
    <s v="Herbaceous"/>
    <s v="Brush fuel model"/>
    <s v="Field of dry grass and brush "/>
    <s v="No"/>
    <m/>
    <m/>
    <m/>
    <m/>
    <m/>
    <m/>
    <m/>
    <s v="N"/>
    <s v="N"/>
    <m/>
    <m/>
    <s v="     "/>
    <m/>
    <m/>
    <m/>
    <m/>
    <m/>
    <m/>
    <m/>
    <m/>
    <m/>
    <m/>
    <m/>
    <m/>
    <m/>
    <m/>
    <m/>
    <m/>
    <m/>
    <m/>
    <m/>
  </r>
  <r>
    <s v="20212064"/>
    <s v="     "/>
    <n v="44490"/>
    <s v="10/21"/>
    <x v="0"/>
    <n v="0.81319444444444444"/>
    <s v="43"/>
    <n v="4"/>
    <s v="10"/>
    <x v="5"/>
    <n v="44490"/>
    <m/>
    <s v="Pole fire, right above a transformer. Crew to replace cutout and no-good conductor. The fire was limited to the structure alone. This information is preliminary."/>
    <s v="     "/>
    <s v="FAS"/>
    <m/>
    <s v="Y"/>
    <x v="0"/>
    <m/>
    <s v="21-0134774"/>
    <m/>
    <s v="T005431867"/>
    <n v="122243000"/>
    <m/>
    <s v="     "/>
    <x v="0"/>
    <s v="PG&amp;E"/>
    <m/>
    <s v="Other"/>
    <s v="pole"/>
    <s v="D"/>
    <s v="D"/>
    <s v="Structure-PG&amp;E only"/>
    <s v="NG GLOWING CONNECTION ON PRIMARY "/>
    <s v="Equipment - PG&amp;E"/>
    <s v="34.o. Other"/>
    <s v="Equipment - PG&amp;E"/>
    <s v="All types of equipment / facility failure"/>
    <s v="Equipment failure - Other"/>
    <s v="Other"/>
    <m/>
    <m/>
    <s v="Line to Ground"/>
    <s v="Y"/>
    <s v="Overhead"/>
    <x v="3"/>
    <s v="Other"/>
    <s v="Cut out "/>
    <s v="100316731"/>
    <s v="     "/>
    <s v="Non-HFTD"/>
    <x v="0"/>
    <m/>
    <m/>
    <n v="37.5319"/>
    <n v="-122.51300000000001"/>
    <s v="San Mateo"/>
    <s v="HALF-MOON-BAY-1102"/>
    <m/>
    <n v="12000"/>
    <m/>
    <x v="0"/>
    <s v="Unknown"/>
    <s v="Urban"/>
    <s v="Brush fuel model"/>
    <s v="low grass, shrubs, tree"/>
    <s v="No"/>
    <m/>
    <m/>
    <m/>
    <m/>
    <m/>
    <m/>
    <m/>
    <s v="N"/>
    <s v="N"/>
    <m/>
    <m/>
    <s v="     "/>
    <m/>
    <m/>
    <m/>
    <m/>
    <m/>
    <m/>
    <m/>
    <m/>
    <m/>
    <m/>
    <m/>
    <m/>
    <m/>
    <m/>
    <m/>
    <m/>
    <m/>
    <m/>
    <m/>
  </r>
  <r>
    <s v="20212062"/>
    <s v="     "/>
    <n v="44490"/>
    <s v="10/21"/>
    <x v="0"/>
    <n v="0.18194444444444444"/>
    <s v="43"/>
    <n v="4"/>
    <s v="10"/>
    <x v="5"/>
    <n v="44490"/>
    <m/>
    <s v="Crossarm caught fire, crew to replace crossarm, cutout and pole bolt. The fire was limited to the structure alone. This information is preliminary."/>
    <s v="     "/>
    <s v="FAS"/>
    <m/>
    <s v="Y"/>
    <x v="0"/>
    <m/>
    <s v="21-0134177"/>
    <m/>
    <s v="T005430676"/>
    <n v="122237000"/>
    <m/>
    <s v="     "/>
    <x v="0"/>
    <s v="PG&amp;E"/>
    <m/>
    <s v="Other"/>
    <s v="crossarm"/>
    <s v="D"/>
    <s v="D"/>
    <s v="Structure-PG&amp;E only"/>
    <m/>
    <s v="Contamination"/>
    <s v="36.a. Contamination"/>
    <s v="Equipment - PG&amp;E"/>
    <s v="Contamination"/>
    <s v="Tracking"/>
    <m/>
    <m/>
    <m/>
    <s v="Force Out"/>
    <s v="Y"/>
    <s v="Overhead"/>
    <x v="3"/>
    <s v="Crossarm"/>
    <s v="Crossarm, Transformer, Cutouts"/>
    <s v="102084969"/>
    <s v="     "/>
    <s v="Non-HFTD"/>
    <x v="0"/>
    <m/>
    <m/>
    <n v="37.802900000000001"/>
    <n v="-121.203"/>
    <s v="San Joaquin"/>
    <s v="MANTECA-1702"/>
    <m/>
    <n v="17000"/>
    <m/>
    <x v="0"/>
    <s v="Unknown"/>
    <s v="Urban"/>
    <s v="Fire-resistive fuel bed"/>
    <s v=" Cement/Gravel"/>
    <s v="No"/>
    <m/>
    <m/>
    <m/>
    <m/>
    <m/>
    <m/>
    <m/>
    <s v="N"/>
    <s v="N"/>
    <m/>
    <m/>
    <s v="     "/>
    <m/>
    <m/>
    <m/>
    <m/>
    <m/>
    <m/>
    <m/>
    <m/>
    <m/>
    <m/>
    <m/>
    <m/>
    <m/>
    <m/>
    <m/>
    <m/>
    <m/>
    <m/>
    <m/>
  </r>
  <r>
    <s v="20212065"/>
    <s v="     "/>
    <n v="44490"/>
    <s v="10/21"/>
    <x v="0"/>
    <n v="0.34513888888888888"/>
    <s v="43"/>
    <n v="4"/>
    <s v="10"/>
    <x v="5"/>
    <n v="44490"/>
    <m/>
    <s v="Pole fire, point on line recloser caught fire. The fire was limited to the structure alone. This information is preliminary."/>
    <s v="     "/>
    <s v="FAS"/>
    <m/>
    <s v="Y"/>
    <x v="0"/>
    <m/>
    <m/>
    <m/>
    <s v="T005430911"/>
    <n v="122238000"/>
    <m/>
    <s v="     "/>
    <x v="0"/>
    <s v="PG&amp;E"/>
    <m/>
    <s v="Other"/>
    <s v="Recloser"/>
    <s v="D"/>
    <s v="D"/>
    <s v="Structure-PG&amp;E only"/>
    <s v="Point on LR caught fire "/>
    <s v="Equipment - PG&amp;E"/>
    <s v="34.j. Recloser damage or failure"/>
    <s v="Equipment - PG&amp;E"/>
    <s v="Weather"/>
    <s v="Recloser failure"/>
    <s v="Recloser"/>
    <m/>
    <m/>
    <m/>
    <s v="Y"/>
    <s v="Overhead"/>
    <x v="3"/>
    <s v="Recloser"/>
    <s v="Recloser "/>
    <s v="102266909"/>
    <s v="     "/>
    <s v="Non-HFTD"/>
    <x v="0"/>
    <m/>
    <m/>
    <n v="38.2928"/>
    <n v="-122.295"/>
    <s v="Napa"/>
    <s v="NAPA-1110"/>
    <m/>
    <n v="12000"/>
    <m/>
    <x v="0"/>
    <s v="Unknown"/>
    <s v="Urban"/>
    <s v="Fire-resistive fuel bed"/>
    <s v="Sidewalk / Pavement"/>
    <s v="No"/>
    <m/>
    <m/>
    <m/>
    <m/>
    <m/>
    <m/>
    <m/>
    <s v="N"/>
    <s v="N"/>
    <m/>
    <m/>
    <s v="     "/>
    <m/>
    <m/>
    <m/>
    <m/>
    <m/>
    <m/>
    <m/>
    <m/>
    <m/>
    <m/>
    <m/>
    <m/>
    <m/>
    <m/>
    <m/>
    <m/>
    <m/>
    <m/>
    <m/>
  </r>
  <r>
    <s v="20212067"/>
    <s v="     "/>
    <n v="44490"/>
    <s v="10/21"/>
    <x v="0"/>
    <n v="0.39652777777777776"/>
    <s v="43"/>
    <n v="4"/>
    <s v="10"/>
    <x v="5"/>
    <n v="44490"/>
    <m/>
    <s v="Balloon caught in wire, caused arcing in the wire. The fire was limited to the structure alone. This information is preliminary."/>
    <s v="     "/>
    <s v="FAS"/>
    <m/>
    <s v="Y"/>
    <x v="0"/>
    <m/>
    <s v="21-0134336"/>
    <m/>
    <s v="T005431060"/>
    <m/>
    <m/>
    <s v="     "/>
    <x v="0"/>
    <s v="PG&amp;E"/>
    <m/>
    <s v="Other"/>
    <s v="conductor"/>
    <s v="D"/>
    <s v="D"/>
    <s v="Structure-PG&amp;E only"/>
    <s v="none "/>
    <s v="Contact - 3rd Party"/>
    <s v="33.c. Balloon contact"/>
    <s v="Contact - 3rd Party"/>
    <s v="Contact from object"/>
    <s v="Balloon contact"/>
    <m/>
    <s v="Balloon contact"/>
    <s v="Conductor - Primary"/>
    <s v="Line to Line"/>
    <s v="Y"/>
    <s v="Overhead"/>
    <x v="3"/>
    <s v="Conductor - Primary"/>
    <s v="None "/>
    <m/>
    <s v="     "/>
    <s v="Non-HFTD"/>
    <x v="0"/>
    <m/>
    <m/>
    <n v="37.735100000000003"/>
    <n v="-120.949"/>
    <s v="Stanislaus"/>
    <s v="RIVERBANK-1716"/>
    <m/>
    <n v="17000"/>
    <m/>
    <x v="0"/>
    <s v="Unknown"/>
    <s v="Urban"/>
    <s v="Fire-resistive fuel bed"/>
    <s v="sIdewalk"/>
    <s v="No"/>
    <m/>
    <m/>
    <m/>
    <m/>
    <m/>
    <m/>
    <m/>
    <s v="N"/>
    <s v="N"/>
    <m/>
    <m/>
    <s v="     "/>
    <m/>
    <m/>
    <m/>
    <m/>
    <m/>
    <m/>
    <m/>
    <m/>
    <m/>
    <m/>
    <m/>
    <m/>
    <m/>
    <m/>
    <m/>
    <m/>
    <m/>
    <m/>
    <m/>
  </r>
  <r>
    <s v="20212066"/>
    <s v="     "/>
    <n v="44490"/>
    <s v="10/21"/>
    <x v="0"/>
    <n v="0.37222222222222223"/>
    <s v="43"/>
    <n v="4"/>
    <s v="10"/>
    <x v="5"/>
    <n v="44490"/>
    <m/>
    <s v="Street light shortened and caught fire. Size of the fire is unknown. This information is preliminary."/>
    <s v="     "/>
    <s v="FAS"/>
    <m/>
    <s v="Y"/>
    <x v="0"/>
    <m/>
    <m/>
    <m/>
    <s v="T005430988"/>
    <n v="1222240000"/>
    <m/>
    <s v="     "/>
    <x v="0"/>
    <s v="PG&amp;E"/>
    <m/>
    <s v="Other"/>
    <s v="Streetlight "/>
    <s v="D"/>
    <s v="D"/>
    <s v="Structure-PG&amp;E only"/>
    <s v="Burnt head on Streetlight "/>
    <s v="Equipment - PG&amp;E"/>
    <s v="34.o. Other"/>
    <s v="Equipment - PG&amp;E"/>
    <s v="All types of equipment / facility failure"/>
    <s v="Other"/>
    <s v="Other"/>
    <m/>
    <m/>
    <m/>
    <s v="N"/>
    <s v="Overhead"/>
    <x v="3"/>
    <s v="Other"/>
    <s v="Streetlight "/>
    <s v="103622730"/>
    <s v="     "/>
    <s v="Non-HFTD"/>
    <x v="0"/>
    <m/>
    <m/>
    <n v="37.9161"/>
    <n v="-121.998"/>
    <s v="Contra Costa"/>
    <s v="CLAYTON-2215"/>
    <m/>
    <n v="21000"/>
    <m/>
    <x v="0"/>
    <s v="Unknown"/>
    <s v="Urban"/>
    <s v="Fire-resistive fuel bed"/>
    <s v="Sidewalk / Pavement"/>
    <s v="No"/>
    <m/>
    <m/>
    <m/>
    <m/>
    <m/>
    <m/>
    <m/>
    <s v="N"/>
    <s v="N"/>
    <m/>
    <m/>
    <s v="     "/>
    <m/>
    <m/>
    <m/>
    <m/>
    <m/>
    <m/>
    <m/>
    <m/>
    <m/>
    <m/>
    <m/>
    <m/>
    <m/>
    <m/>
    <m/>
    <m/>
    <m/>
    <m/>
    <m/>
  </r>
  <r>
    <s v="SAP201420075"/>
    <s v="     "/>
    <n v="41934"/>
    <s v="10/22"/>
    <x v="0"/>
    <m/>
    <s v="43"/>
    <n v="4"/>
    <s v="10"/>
    <x v="7"/>
    <n v="41932"/>
    <m/>
    <s v="Crossarm replaced due to pole fire; failed fuse 51299"/>
    <s v="     "/>
    <s v="SAP"/>
    <n v="44580"/>
    <s v="Y"/>
    <x v="0"/>
    <s v="1099659"/>
    <s v="14-0064669"/>
    <m/>
    <s v="T003221107"/>
    <n v="109582800"/>
    <m/>
    <s v="     "/>
    <x v="0"/>
    <s v="PG&amp;E"/>
    <m/>
    <m/>
    <m/>
    <s v="D"/>
    <m/>
    <s v="Structure-PG&amp;E only"/>
    <m/>
    <s v="Equipment - PG&amp;E"/>
    <s v="34.c. Fuse damage or failure"/>
    <s v="Equipment - PG&amp;E"/>
    <s v="Fuse failure - all"/>
    <s v="Fuse failure - all"/>
    <s v="Fuse"/>
    <m/>
    <m/>
    <s v="Line to Ground"/>
    <s v="Yes"/>
    <s v="Overhead"/>
    <x v="0"/>
    <s v="Fuse"/>
    <m/>
    <s v="100958097"/>
    <s v="     "/>
    <s v="Non-HFTD"/>
    <x v="0"/>
    <m/>
    <m/>
    <n v="37.701500000000003"/>
    <n v="-122.185"/>
    <s v="Alameda"/>
    <s v="SAN-LEANDRO-1106"/>
    <m/>
    <m/>
    <s v="SAN LEANDRO U 1106MR134"/>
    <x v="0"/>
    <m/>
    <m/>
    <m/>
    <m/>
    <s v="No"/>
    <m/>
    <m/>
    <m/>
    <m/>
    <m/>
    <m/>
    <m/>
    <s v="N"/>
    <s v="N"/>
    <m/>
    <m/>
    <s v="     "/>
    <m/>
    <m/>
    <m/>
    <m/>
    <m/>
    <m/>
    <m/>
    <m/>
    <m/>
    <m/>
    <m/>
    <m/>
    <m/>
    <m/>
    <m/>
    <m/>
    <m/>
    <m/>
    <m/>
  </r>
  <r>
    <s v="20140216"/>
    <s v="     "/>
    <n v="41934"/>
    <s v="10/22"/>
    <x v="0"/>
    <n v="0.86875000000000002"/>
    <s v="43"/>
    <n v="4"/>
    <s v="10"/>
    <x v="7"/>
    <n v="41934"/>
    <n v="0.86875000000000002"/>
    <s v="2 trees caught fire"/>
    <s v="     "/>
    <m/>
    <m/>
    <s v="N"/>
    <x v="0"/>
    <m/>
    <m/>
    <m/>
    <m/>
    <m/>
    <m/>
    <s v="     "/>
    <x v="1"/>
    <s v="PG&amp;E"/>
    <m/>
    <s v="Vegetation"/>
    <m/>
    <s v="T"/>
    <m/>
    <s v="&lt;0.25"/>
    <s v="Square Feet: ; Acreage: "/>
    <s v="Equipment - PG&amp;E"/>
    <s v="34.e. Switch damage or failure"/>
    <s v="Equipment - PG&amp;E"/>
    <s v="All types of equipment / facility failure"/>
    <s v="Switch"/>
    <s v="Switch"/>
    <m/>
    <m/>
    <m/>
    <s v="None"/>
    <s v="Overhead"/>
    <x v="4"/>
    <s v="Switch"/>
    <m/>
    <s v="Sw 49"/>
    <s v="     "/>
    <s v="Non-HFTD"/>
    <x v="0"/>
    <n v="330"/>
    <m/>
    <n v="39.006799999999998"/>
    <n v="-120.744"/>
    <s v="Placer"/>
    <s v="MIDDLE-FORK-#1-60"/>
    <s v="ETL.8405"/>
    <n v="60000"/>
    <s v="N/A"/>
    <x v="0"/>
    <s v="Cal Fire Dept"/>
    <s v="Shrub"/>
    <m/>
    <m/>
    <s v="No"/>
    <m/>
    <m/>
    <m/>
    <m/>
    <m/>
    <m/>
    <m/>
    <s v="N"/>
    <s v="N"/>
    <m/>
    <m/>
    <s v="     "/>
    <m/>
    <m/>
    <m/>
    <m/>
    <m/>
    <m/>
    <m/>
    <m/>
    <m/>
    <m/>
    <m/>
    <m/>
    <m/>
    <m/>
    <m/>
    <m/>
    <m/>
    <m/>
    <m/>
  </r>
  <r>
    <s v="SAP201420078"/>
    <s v="     "/>
    <n v="41934"/>
    <s v="10/22"/>
    <x v="0"/>
    <m/>
    <s v="43"/>
    <n v="4"/>
    <s v="10"/>
    <x v="7"/>
    <n v="41932"/>
    <m/>
    <s v="Crossarm replaced due to pole fire; broken crossarm; blown fuse 11912"/>
    <s v="     "/>
    <s v="SAP"/>
    <n v="44580"/>
    <s v="Y"/>
    <x v="0"/>
    <s v="1099725"/>
    <s v="14-0064696"/>
    <m/>
    <s v="T003221161"/>
    <n v="109582981"/>
    <m/>
    <s v="     "/>
    <x v="0"/>
    <s v="PG&amp;E"/>
    <m/>
    <m/>
    <m/>
    <s v="D"/>
    <m/>
    <s v="Structure-PG&amp;E only"/>
    <m/>
    <s v="Equipment - PG&amp;E"/>
    <s v="34.h. Crossarm damage or failure"/>
    <s v="Equipment - PG&amp;E"/>
    <s v="Crossarm failure"/>
    <s v="Crossarm failure"/>
    <s v="Fuse"/>
    <m/>
    <m/>
    <s v="Line to Ground"/>
    <s v="Yes"/>
    <s v="Overhead"/>
    <x v="0"/>
    <s v="Fuse"/>
    <m/>
    <s v="100929629"/>
    <s v="     "/>
    <s v="Non-HFTD"/>
    <x v="0"/>
    <m/>
    <m/>
    <n v="37.646000000000001"/>
    <n v="-122.071"/>
    <s v="Alameda"/>
    <s v="MT-EDEN-1108"/>
    <m/>
    <m/>
    <s v="MT EDEN 1108MR216"/>
    <x v="0"/>
    <m/>
    <m/>
    <m/>
    <m/>
    <s v="No"/>
    <m/>
    <m/>
    <m/>
    <m/>
    <m/>
    <m/>
    <m/>
    <s v="N"/>
    <s v="N"/>
    <m/>
    <m/>
    <s v="     "/>
    <m/>
    <m/>
    <m/>
    <m/>
    <m/>
    <m/>
    <m/>
    <m/>
    <m/>
    <m/>
    <m/>
    <m/>
    <m/>
    <m/>
    <m/>
    <m/>
    <m/>
    <m/>
    <m/>
  </r>
  <r>
    <s v="SAP201516829"/>
    <s v="     "/>
    <n v="42299"/>
    <s v="10/22"/>
    <x v="0"/>
    <m/>
    <s v="43"/>
    <n v="4"/>
    <s v="10"/>
    <x v="2"/>
    <n v="42297"/>
    <m/>
    <s v="Crossarm replaced due to pole fire"/>
    <s v="     "/>
    <s v="SAP"/>
    <n v="44580"/>
    <s v="Y"/>
    <x v="0"/>
    <s v="1326515"/>
    <s v="N/A"/>
    <m/>
    <s v="T003512930"/>
    <n v="110767443"/>
    <m/>
    <s v="     "/>
    <x v="0"/>
    <s v="PG&amp;E"/>
    <m/>
    <m/>
    <m/>
    <s v="D"/>
    <m/>
    <s v="Structure-PG&amp;E only"/>
    <m/>
    <s v="Equipment - PG&amp;E"/>
    <s v="34.o. Other"/>
    <s v="Equipment - PG&amp;E"/>
    <s v="Equipment failure - Other"/>
    <s v="Equipment failure - Other"/>
    <s v="Pole"/>
    <m/>
    <m/>
    <m/>
    <s v="Yes"/>
    <s v="Overhead"/>
    <x v="0"/>
    <s v="Pole"/>
    <m/>
    <s v="100903180"/>
    <s v="     "/>
    <s v="Non-HFTD"/>
    <x v="0"/>
    <m/>
    <m/>
    <n v="37.729199999999999"/>
    <n v="-121.77"/>
    <s v="Alameda"/>
    <s v="CAYETANO-2111"/>
    <m/>
    <m/>
    <m/>
    <x v="0"/>
    <m/>
    <m/>
    <m/>
    <m/>
    <s v="No"/>
    <m/>
    <m/>
    <m/>
    <m/>
    <m/>
    <m/>
    <m/>
    <s v="N"/>
    <s v="N"/>
    <m/>
    <m/>
    <s v="     "/>
    <m/>
    <m/>
    <m/>
    <m/>
    <m/>
    <m/>
    <m/>
    <m/>
    <m/>
    <m/>
    <m/>
    <m/>
    <m/>
    <m/>
    <m/>
    <m/>
    <m/>
    <m/>
    <m/>
  </r>
  <r>
    <s v="SAP201613740"/>
    <s v="     "/>
    <n v="42665"/>
    <s v="10/22"/>
    <x v="0"/>
    <m/>
    <s v="43"/>
    <n v="4"/>
    <s v="10"/>
    <x v="6"/>
    <n v="42663"/>
    <m/>
    <s v="pole fire; broken pole; circuit breaker failed and on ground; L967"/>
    <s v="     "/>
    <s v="SAP"/>
    <n v="44580"/>
    <s v="Y"/>
    <x v="0"/>
    <s v="1566294"/>
    <s v="16-0074203"/>
    <m/>
    <s v="T003799131"/>
    <n v="112061645"/>
    <m/>
    <s v="     "/>
    <x v="0"/>
    <s v="PG&amp;E"/>
    <m/>
    <m/>
    <m/>
    <s v="D"/>
    <m/>
    <s v="Structure-PG&amp;E only"/>
    <m/>
    <s v="Equipment - PG&amp;E"/>
    <s v="34.o. Other"/>
    <s v="Equipment - PG&amp;E"/>
    <s v="Circuit Breaker"/>
    <s v="Circuit Breaker"/>
    <s v="Pole"/>
    <m/>
    <m/>
    <s v="Multi-Fault"/>
    <s v="No"/>
    <s v="Overhead"/>
    <x v="0"/>
    <s v="Pole"/>
    <m/>
    <s v="103150166"/>
    <s v="     "/>
    <s v="Non-HFTD"/>
    <x v="0"/>
    <m/>
    <m/>
    <n v="35.634900000000002"/>
    <n v="-119.90300000000001"/>
    <s v="Kern"/>
    <s v="BLACKWELL-1102"/>
    <m/>
    <m/>
    <s v="N/A"/>
    <x v="0"/>
    <m/>
    <m/>
    <m/>
    <m/>
    <s v="No"/>
    <m/>
    <m/>
    <m/>
    <m/>
    <m/>
    <m/>
    <m/>
    <s v="N"/>
    <s v="N"/>
    <m/>
    <m/>
    <s v="     "/>
    <m/>
    <m/>
    <m/>
    <m/>
    <m/>
    <m/>
    <m/>
    <m/>
    <m/>
    <m/>
    <m/>
    <m/>
    <m/>
    <m/>
    <m/>
    <m/>
    <m/>
    <m/>
    <m/>
  </r>
  <r>
    <s v="SAP201710567"/>
    <s v="     "/>
    <n v="43030"/>
    <s v="10/22"/>
    <x v="0"/>
    <m/>
    <s v="43"/>
    <n v="4"/>
    <s v="10"/>
    <x v="0"/>
    <n v="43028"/>
    <m/>
    <s v="failed fuse 65371; D4435; pole fire"/>
    <s v="     "/>
    <s v="SAP"/>
    <n v="44580"/>
    <s v="Y"/>
    <x v="0"/>
    <s v="1905203"/>
    <s v="17-0088911"/>
    <m/>
    <s v="T004168655"/>
    <n v="113750439"/>
    <m/>
    <s v="     "/>
    <x v="0"/>
    <s v="PG&amp;E"/>
    <m/>
    <m/>
    <m/>
    <s v="D"/>
    <m/>
    <s v="Structure-PG&amp;E only"/>
    <m/>
    <s v="Equipment - PG&amp;E"/>
    <s v="34.c. Fuse damage or failure"/>
    <s v="Equipment - PG&amp;E"/>
    <s v="Fuse failure - all"/>
    <s v="Fuse failure - all"/>
    <s v="Fuse"/>
    <m/>
    <m/>
    <s v="Force Out"/>
    <s v="Yes"/>
    <s v="Overhead"/>
    <x v="0"/>
    <s v="Fuse"/>
    <m/>
    <s v="103765690"/>
    <s v="     "/>
    <s v="Non-HFTD"/>
    <x v="0"/>
    <m/>
    <m/>
    <n v="38.214100000000002"/>
    <n v="-121.28400000000001"/>
    <s v="San Joaquin"/>
    <s v="LODI-1102"/>
    <m/>
    <m/>
    <s v="LODI 110212592"/>
    <x v="0"/>
    <m/>
    <m/>
    <m/>
    <m/>
    <s v="No"/>
    <m/>
    <m/>
    <m/>
    <m/>
    <m/>
    <m/>
    <m/>
    <s v="N"/>
    <s v="N"/>
    <m/>
    <m/>
    <s v="     "/>
    <m/>
    <m/>
    <m/>
    <m/>
    <m/>
    <m/>
    <m/>
    <m/>
    <m/>
    <m/>
    <m/>
    <m/>
    <m/>
    <m/>
    <m/>
    <m/>
    <m/>
    <m/>
    <m/>
  </r>
  <r>
    <s v="SAP201710569"/>
    <s v="     "/>
    <n v="43030"/>
    <s v="10/22"/>
    <x v="0"/>
    <m/>
    <s v="43"/>
    <n v="4"/>
    <s v="10"/>
    <x v="0"/>
    <n v="43028"/>
    <m/>
    <s v="251 Live Oak Ave in Morgan Hill; broken pole; pole fire; failed fuse on transformer"/>
    <s v="     "/>
    <s v="SAP"/>
    <n v="44580"/>
    <s v="Y"/>
    <x v="0"/>
    <s v="1905118"/>
    <s v="17-0088935"/>
    <m/>
    <s v="T004168693"/>
    <n v="113750465"/>
    <m/>
    <s v="     "/>
    <x v="0"/>
    <s v="PG&amp;E"/>
    <m/>
    <m/>
    <m/>
    <s v="D"/>
    <m/>
    <s v="Structure-PG&amp;E only"/>
    <m/>
    <s v="Equipment - PG&amp;E"/>
    <s v="34.c. Fuse damage or failure"/>
    <s v="Equipment - PG&amp;E"/>
    <s v="Fuse failure - all"/>
    <s v="Fuse failure - all"/>
    <s v="Transformer"/>
    <m/>
    <m/>
    <s v="Line to Line"/>
    <s v="Yes"/>
    <s v="Overhead"/>
    <x v="0"/>
    <s v="Transformer"/>
    <m/>
    <s v="100602077"/>
    <s v="     "/>
    <s v="Non-HFTD"/>
    <x v="0"/>
    <m/>
    <m/>
    <n v="37.163499999999999"/>
    <n v="-121.69499999999999"/>
    <s v="Santa Clara"/>
    <s v="MORGAN-HILL-2111"/>
    <m/>
    <m/>
    <s v="MORGAN HILL 2111XR186"/>
    <x v="0"/>
    <m/>
    <m/>
    <m/>
    <m/>
    <s v="No"/>
    <m/>
    <m/>
    <m/>
    <m/>
    <m/>
    <m/>
    <m/>
    <s v="N"/>
    <s v="N"/>
    <m/>
    <m/>
    <s v="     "/>
    <m/>
    <m/>
    <m/>
    <m/>
    <m/>
    <m/>
    <m/>
    <m/>
    <m/>
    <m/>
    <m/>
    <m/>
    <m/>
    <m/>
    <m/>
    <m/>
    <m/>
    <m/>
    <m/>
  </r>
  <r>
    <s v="SAP201710581"/>
    <s v="     "/>
    <n v="43030"/>
    <s v="10/22"/>
    <x v="0"/>
    <m/>
    <s v="43"/>
    <n v="4"/>
    <s v="10"/>
    <x v="0"/>
    <n v="43028"/>
    <m/>
    <s v="Hwy 33 and Hwy 166 in Cuyama; pole fire; fuse failure; 6 p/s/o 18667"/>
    <s v="     "/>
    <s v="SAP"/>
    <n v="44580"/>
    <s v="Y"/>
    <x v="0"/>
    <s v="1906302"/>
    <s v="17-0089230"/>
    <m/>
    <s v="T004170271"/>
    <n v="113752808"/>
    <m/>
    <s v="     "/>
    <x v="0"/>
    <s v="PG&amp;E"/>
    <m/>
    <m/>
    <m/>
    <s v="D"/>
    <m/>
    <s v="Structure-PG&amp;E only"/>
    <m/>
    <s v="Equipment - PG&amp;E"/>
    <s v="34.c. Fuse damage or failure"/>
    <s v="Equipment - PG&amp;E"/>
    <s v="Fuse failure - all"/>
    <s v="Fuse failure - all"/>
    <s v="Pole"/>
    <m/>
    <m/>
    <s v="Multi-Fault"/>
    <s v="No"/>
    <s v="Overhead"/>
    <x v="0"/>
    <s v="Pole"/>
    <m/>
    <s v="100167153"/>
    <s v="     "/>
    <s v="Non-HFTD"/>
    <x v="0"/>
    <m/>
    <m/>
    <n v="34.919800000000002"/>
    <n v="-119.53100000000001"/>
    <s v="San Luis Obispo"/>
    <s v="CUYAMA-2101"/>
    <m/>
    <m/>
    <s v="CUYAMA 21013533"/>
    <x v="0"/>
    <m/>
    <m/>
    <m/>
    <m/>
    <s v="No"/>
    <m/>
    <m/>
    <m/>
    <m/>
    <m/>
    <m/>
    <m/>
    <s v="N"/>
    <s v="N"/>
    <m/>
    <m/>
    <s v="     "/>
    <m/>
    <m/>
    <m/>
    <m/>
    <m/>
    <m/>
    <m/>
    <m/>
    <m/>
    <m/>
    <m/>
    <m/>
    <m/>
    <m/>
    <m/>
    <m/>
    <m/>
    <m/>
    <m/>
  </r>
  <r>
    <s v="SAP201710561"/>
    <s v="     "/>
    <n v="43030"/>
    <s v="10/22"/>
    <x v="0"/>
    <m/>
    <s v="43"/>
    <n v="4"/>
    <s v="10"/>
    <x v="0"/>
    <n v="43028"/>
    <m/>
    <s v="pole fire; LR 5902; fire caused by bird's nest"/>
    <s v="     "/>
    <s v="SAP"/>
    <n v="44580"/>
    <s v="Y"/>
    <x v="0"/>
    <s v="1905080"/>
    <s v="17-0088807"/>
    <m/>
    <s v="T004168559"/>
    <n v="113750413"/>
    <m/>
    <s v="     "/>
    <x v="0"/>
    <s v="PG&amp;E"/>
    <m/>
    <m/>
    <m/>
    <s v="D"/>
    <m/>
    <s v="Structure-PG&amp;E only"/>
    <m/>
    <s v="Contact - Animal - Nest"/>
    <s v="33.e. Other contact from object"/>
    <s v="Contact - Nest"/>
    <s v="Nest Contact"/>
    <s v="Nest Contact"/>
    <m/>
    <s v="Nest Contact"/>
    <s v="Recloser"/>
    <s v="Line to Ground"/>
    <s v="No"/>
    <s v="Overhead"/>
    <x v="0"/>
    <s v="Recloser"/>
    <m/>
    <s v="101665825"/>
    <s v="     "/>
    <s v="Non-HFTD"/>
    <x v="0"/>
    <m/>
    <m/>
    <n v="38.156100000000002"/>
    <n v="-121.679"/>
    <s v="Sacramento"/>
    <s v="GRAND-ISLAND-2225"/>
    <m/>
    <m/>
    <s v="GRAND ISLAND 2225CB"/>
    <x v="0"/>
    <m/>
    <m/>
    <m/>
    <m/>
    <s v="No"/>
    <m/>
    <m/>
    <m/>
    <m/>
    <m/>
    <m/>
    <m/>
    <s v="N"/>
    <s v="N"/>
    <m/>
    <m/>
    <s v="     "/>
    <m/>
    <m/>
    <m/>
    <m/>
    <m/>
    <m/>
    <m/>
    <m/>
    <m/>
    <m/>
    <m/>
    <m/>
    <m/>
    <m/>
    <m/>
    <m/>
    <m/>
    <m/>
    <m/>
  </r>
  <r>
    <s v="SAP201710564"/>
    <s v="     "/>
    <n v="43030"/>
    <s v="10/22"/>
    <x v="0"/>
    <m/>
    <s v="43"/>
    <n v="4"/>
    <s v="10"/>
    <x v="0"/>
    <n v="43028"/>
    <m/>
    <s v="pole fire; tracking caused fire; damaged fuse 6019"/>
    <s v="     "/>
    <s v="SAP"/>
    <n v="44580"/>
    <s v="Y"/>
    <x v="0"/>
    <s v="1905117"/>
    <s v="17-0088864"/>
    <m/>
    <s v="T004168535"/>
    <n v="113750410"/>
    <m/>
    <s v="     "/>
    <x v="0"/>
    <s v="PG&amp;E"/>
    <m/>
    <m/>
    <m/>
    <s v="D"/>
    <m/>
    <s v="Structure-PG&amp;E only"/>
    <m/>
    <s v="Contamination"/>
    <s v="36.a. Contamination"/>
    <s v="Equipment - PG&amp;E"/>
    <s v="Contamination"/>
    <s v="Contamination"/>
    <m/>
    <m/>
    <m/>
    <s v="Line to Ground"/>
    <s v="Yes"/>
    <s v="Overhead"/>
    <x v="0"/>
    <s v="Fuse"/>
    <m/>
    <s v="103044899"/>
    <s v="     "/>
    <s v="Non-HFTD"/>
    <x v="0"/>
    <m/>
    <m/>
    <n v="37.686199999999999"/>
    <n v="-121.77200000000001"/>
    <s v="Alameda"/>
    <s v="LAS-POSITAS-2109"/>
    <m/>
    <m/>
    <s v="LAS POSITAS 2109MR419"/>
    <x v="0"/>
    <m/>
    <m/>
    <m/>
    <m/>
    <s v="No"/>
    <m/>
    <m/>
    <m/>
    <m/>
    <m/>
    <m/>
    <m/>
    <s v="N"/>
    <s v="N"/>
    <m/>
    <m/>
    <s v="     "/>
    <m/>
    <m/>
    <m/>
    <m/>
    <m/>
    <m/>
    <m/>
    <m/>
    <m/>
    <m/>
    <m/>
    <m/>
    <m/>
    <m/>
    <m/>
    <m/>
    <m/>
    <m/>
    <m/>
  </r>
  <r>
    <s v="SAP201710570"/>
    <s v="     "/>
    <n v="43030"/>
    <s v="10/22"/>
    <x v="0"/>
    <m/>
    <s v="43"/>
    <n v="4"/>
    <s v="10"/>
    <x v="0"/>
    <n v="43028"/>
    <m/>
    <s v="failed circuit breaker 1103/2; pole fire"/>
    <s v="     "/>
    <s v="SAP"/>
    <n v="44580"/>
    <s v="Y"/>
    <x v="0"/>
    <s v="1905149"/>
    <s v="17-0088863"/>
    <m/>
    <s v="T004168591"/>
    <n v="113750428"/>
    <m/>
    <s v="     "/>
    <x v="0"/>
    <s v="PG&amp;E"/>
    <m/>
    <m/>
    <m/>
    <s v="D"/>
    <m/>
    <s v="Structure-PG&amp;E only"/>
    <m/>
    <s v="Equipment - PG&amp;E"/>
    <s v="34.o. Other"/>
    <s v="Equipment - PG&amp;E"/>
    <s v="Circuit Breaker"/>
    <s v="Circuit Breaker"/>
    <s v="Circuit Breaker"/>
    <m/>
    <m/>
    <s v="Line to Ground"/>
    <s v="Yes"/>
    <s v="Overhead"/>
    <x v="0"/>
    <s v="Circuit Breaker"/>
    <m/>
    <m/>
    <s v="     "/>
    <s v="Non-HFTD"/>
    <x v="0"/>
    <m/>
    <m/>
    <n v="37.562600000000003"/>
    <n v="-121.181"/>
    <s v="Stanislaus"/>
    <s v="WESTLEY-1103"/>
    <m/>
    <m/>
    <s v="WESTLEY 1103CB"/>
    <x v="0"/>
    <m/>
    <m/>
    <m/>
    <m/>
    <s v="No"/>
    <m/>
    <m/>
    <m/>
    <m/>
    <m/>
    <m/>
    <m/>
    <s v="N"/>
    <s v="N"/>
    <m/>
    <m/>
    <s v="     "/>
    <m/>
    <m/>
    <m/>
    <m/>
    <m/>
    <m/>
    <m/>
    <m/>
    <m/>
    <m/>
    <m/>
    <m/>
    <m/>
    <m/>
    <m/>
    <m/>
    <m/>
    <m/>
    <m/>
  </r>
  <r>
    <s v="SAP201710571"/>
    <s v="     "/>
    <n v="43030"/>
    <s v="10/22"/>
    <x v="0"/>
    <m/>
    <s v="43"/>
    <n v="4"/>
    <s v="10"/>
    <x v="0"/>
    <n v="43028"/>
    <m/>
    <s v="Crossarm replaced due to pole fire"/>
    <s v="     "/>
    <s v="SAP"/>
    <n v="44580"/>
    <s v="Y"/>
    <x v="0"/>
    <s v="1905113"/>
    <s v="17-0088912"/>
    <m/>
    <s v="T004168680"/>
    <n v="113750469"/>
    <m/>
    <s v="     "/>
    <x v="0"/>
    <s v="PG&amp;E"/>
    <m/>
    <m/>
    <m/>
    <s v="D"/>
    <m/>
    <s v="Structure-PG&amp;E only"/>
    <m/>
    <s v="Equipment - PG&amp;E"/>
    <s v="34.h. Crossarm damage or failure"/>
    <s v="Equipment - PG&amp;E"/>
    <s v="Crossarm failure"/>
    <s v="Crossarm failure"/>
    <s v="Pole"/>
    <m/>
    <m/>
    <s v="Line to Line"/>
    <s v="No"/>
    <s v="Overhead"/>
    <x v="0"/>
    <s v="Pole"/>
    <m/>
    <s v="101329884"/>
    <s v="     "/>
    <s v="Non-HFTD"/>
    <x v="0"/>
    <m/>
    <m/>
    <n v="39.179499999999997"/>
    <n v="-121.456"/>
    <s v="Yuba"/>
    <s v="MARYSVILLE-1108"/>
    <m/>
    <m/>
    <s v="MARYSVILLE 1108CB"/>
    <x v="0"/>
    <m/>
    <m/>
    <m/>
    <m/>
    <s v="No"/>
    <m/>
    <m/>
    <m/>
    <m/>
    <m/>
    <m/>
    <m/>
    <s v="N"/>
    <s v="N"/>
    <m/>
    <m/>
    <s v="     "/>
    <m/>
    <m/>
    <m/>
    <m/>
    <m/>
    <m/>
    <m/>
    <m/>
    <m/>
    <m/>
    <m/>
    <m/>
    <m/>
    <m/>
    <m/>
    <m/>
    <m/>
    <m/>
    <m/>
  </r>
  <r>
    <s v="SAP201710582"/>
    <s v="     "/>
    <n v="43030"/>
    <s v="10/22"/>
    <x v="0"/>
    <m/>
    <s v="43"/>
    <n v="4"/>
    <s v="10"/>
    <x v="0"/>
    <n v="43028"/>
    <m/>
    <s v="floating phases; fire damaged pole and crossarm; broken insulator"/>
    <s v="     "/>
    <s v="SAP"/>
    <n v="44580"/>
    <s v="Y"/>
    <x v="0"/>
    <s v="1906247"/>
    <s v="N/A"/>
    <m/>
    <s v="T004170013"/>
    <n v="113752867"/>
    <m/>
    <s v="     "/>
    <x v="0"/>
    <s v="PG&amp;E"/>
    <m/>
    <m/>
    <m/>
    <s v="D"/>
    <m/>
    <s v="Structure-PG&amp;E only"/>
    <m/>
    <s v="Equipment - PG&amp;E"/>
    <s v="34.g. Insulator and brushing damage or failure"/>
    <s v="Equipment - PG&amp;E"/>
    <s v="Insulator failure"/>
    <s v="Insulator failure"/>
    <s v="Pole"/>
    <m/>
    <m/>
    <m/>
    <s v="No"/>
    <s v="Overhead"/>
    <x v="0"/>
    <s v="Pole"/>
    <m/>
    <s v="100129412"/>
    <s v="     "/>
    <s v="Non-HFTD"/>
    <x v="0"/>
    <m/>
    <m/>
    <n v="35.645299999999999"/>
    <n v="-119.295"/>
    <s v="Kern"/>
    <s v="CHARCA-1102"/>
    <m/>
    <m/>
    <m/>
    <x v="0"/>
    <m/>
    <m/>
    <m/>
    <m/>
    <s v="No"/>
    <m/>
    <m/>
    <m/>
    <m/>
    <m/>
    <m/>
    <m/>
    <s v="N"/>
    <s v="N"/>
    <m/>
    <m/>
    <s v="     "/>
    <m/>
    <m/>
    <m/>
    <m/>
    <m/>
    <m/>
    <m/>
    <m/>
    <m/>
    <m/>
    <m/>
    <m/>
    <m/>
    <m/>
    <m/>
    <m/>
    <m/>
    <m/>
    <m/>
  </r>
  <r>
    <s v="SAP201710583"/>
    <s v="     "/>
    <n v="43030"/>
    <s v="10/22"/>
    <x v="0"/>
    <m/>
    <s v="43"/>
    <n v="4"/>
    <s v="10"/>
    <x v="0"/>
    <n v="43028"/>
    <m/>
    <s v="Pole replaced due to pole fire"/>
    <s v="     "/>
    <s v="SAP"/>
    <n v="44580"/>
    <s v="Y"/>
    <x v="0"/>
    <s v="1906073"/>
    <s v="N/A"/>
    <m/>
    <s v="T004169735"/>
    <n v="113752758"/>
    <m/>
    <s v="     "/>
    <x v="0"/>
    <s v="PG&amp;E"/>
    <m/>
    <m/>
    <m/>
    <s v="D"/>
    <m/>
    <s v="Structure-PG&amp;E only"/>
    <m/>
    <s v="Equipment - PG&amp;E"/>
    <s v="34.g. Insulator and brushing damage or failure"/>
    <s v="Equipment - PG&amp;E"/>
    <s v="Insulator failure"/>
    <s v="Insulator failure"/>
    <s v="Pole"/>
    <m/>
    <m/>
    <m/>
    <s v="No"/>
    <s v="Overhead"/>
    <x v="0"/>
    <s v="Pole"/>
    <m/>
    <s v="100224117"/>
    <s v="     "/>
    <s v="Non-HFTD"/>
    <x v="0"/>
    <m/>
    <m/>
    <n v="34.929900000000004"/>
    <n v="-119.548"/>
    <s v="San Luis Obispo"/>
    <s v="CUYAMA-2101"/>
    <m/>
    <m/>
    <m/>
    <x v="0"/>
    <m/>
    <m/>
    <m/>
    <m/>
    <s v="No"/>
    <m/>
    <m/>
    <m/>
    <m/>
    <m/>
    <m/>
    <m/>
    <s v="N"/>
    <s v="N"/>
    <m/>
    <m/>
    <s v="     "/>
    <m/>
    <m/>
    <m/>
    <m/>
    <m/>
    <m/>
    <m/>
    <m/>
    <m/>
    <m/>
    <m/>
    <m/>
    <m/>
    <m/>
    <m/>
    <m/>
    <m/>
    <m/>
    <m/>
  </r>
  <r>
    <s v="SAP201710585"/>
    <s v="     "/>
    <n v="43030"/>
    <s v="10/22"/>
    <x v="0"/>
    <m/>
    <s v="43"/>
    <n v="4"/>
    <s v="10"/>
    <x v="0"/>
    <n v="43028"/>
    <m/>
    <s v="pole fire; failed line recloser 12531"/>
    <s v="     "/>
    <s v="SAP"/>
    <n v="44580"/>
    <s v="Y"/>
    <x v="0"/>
    <s v="1904923"/>
    <s v="17-0088818"/>
    <m/>
    <s v="T004168357"/>
    <n v="113750400"/>
    <m/>
    <s v="     "/>
    <x v="0"/>
    <s v="PG&amp;E"/>
    <m/>
    <m/>
    <m/>
    <s v="D"/>
    <m/>
    <s v="Structure-PG&amp;E only"/>
    <m/>
    <s v="Equipment - PG&amp;E"/>
    <s v="34.j. Recloser damage or failure"/>
    <s v="Equipment - PG&amp;E"/>
    <s v="Recloser failure"/>
    <s v="Recloser failure"/>
    <s v="Recloser"/>
    <m/>
    <m/>
    <s v="Force Out"/>
    <s v="Yes"/>
    <s v="Overhead"/>
    <x v="0"/>
    <s v="Recloser"/>
    <m/>
    <s v="101838095"/>
    <s v="     "/>
    <s v="Non-HFTD"/>
    <x v="0"/>
    <m/>
    <m/>
    <n v="37.745600000000003"/>
    <n v="-122.384"/>
    <s v="San Francisco"/>
    <s v="HUNTERS-POINT-(P)-1106"/>
    <m/>
    <m/>
    <s v="HUNTERS POINT (P) 1106CB"/>
    <x v="0"/>
    <m/>
    <m/>
    <m/>
    <m/>
    <s v="No"/>
    <m/>
    <m/>
    <m/>
    <m/>
    <m/>
    <m/>
    <m/>
    <s v="N"/>
    <s v="N"/>
    <m/>
    <m/>
    <s v="     "/>
    <m/>
    <m/>
    <m/>
    <m/>
    <m/>
    <m/>
    <m/>
    <m/>
    <m/>
    <m/>
    <m/>
    <m/>
    <m/>
    <m/>
    <m/>
    <m/>
    <m/>
    <m/>
    <m/>
  </r>
  <r>
    <s v="SAP201710562"/>
    <s v="     "/>
    <n v="43030"/>
    <s v="10/22"/>
    <x v="0"/>
    <m/>
    <s v="43"/>
    <n v="4"/>
    <s v="10"/>
    <x v="0"/>
    <n v="43028"/>
    <m/>
    <s v="Pole replaced due to pole fire"/>
    <s v="     "/>
    <s v="SAP"/>
    <n v="44580"/>
    <s v="Y"/>
    <x v="0"/>
    <s v="1905272"/>
    <s v="17-0088914"/>
    <m/>
    <s v="T004168665"/>
    <n v="113750460"/>
    <m/>
    <s v="     "/>
    <x v="0"/>
    <s v="PG&amp;E"/>
    <m/>
    <m/>
    <m/>
    <s v="D"/>
    <m/>
    <s v="Structure-PG&amp;E only"/>
    <m/>
    <s v="Contamination"/>
    <s v="36.a. Contamination"/>
    <s v="Equipment - PG&amp;E"/>
    <s v="Contamination"/>
    <s v="Contamination"/>
    <m/>
    <m/>
    <m/>
    <s v="Force Out"/>
    <s v="No"/>
    <s v="Overhead"/>
    <x v="0"/>
    <s v="Pole"/>
    <m/>
    <s v="103594606"/>
    <s v="     "/>
    <s v="Non-HFTD"/>
    <x v="0"/>
    <m/>
    <m/>
    <n v="38.454700000000003"/>
    <n v="-122.797"/>
    <s v="Sonoma"/>
    <s v="MOLINO-1103"/>
    <m/>
    <m/>
    <s v="MOLINO 1103314"/>
    <x v="0"/>
    <m/>
    <m/>
    <m/>
    <m/>
    <s v="No"/>
    <m/>
    <m/>
    <m/>
    <m/>
    <m/>
    <m/>
    <m/>
    <s v="N"/>
    <s v="N"/>
    <m/>
    <m/>
    <s v="     "/>
    <m/>
    <m/>
    <m/>
    <m/>
    <m/>
    <m/>
    <m/>
    <m/>
    <m/>
    <m/>
    <m/>
    <m/>
    <m/>
    <m/>
    <m/>
    <m/>
    <m/>
    <m/>
    <m/>
  </r>
  <r>
    <s v="MIA20195596"/>
    <s v="     "/>
    <n v="43760"/>
    <s v="10/22"/>
    <x v="0"/>
    <n v="0.60993055555555553"/>
    <s v="43"/>
    <n v="4"/>
    <s v="10"/>
    <x v="3"/>
    <m/>
    <m/>
    <s v="invstigage burnt pole satety issue - no fire mentioned "/>
    <s v="     "/>
    <s v="FAS"/>
    <n v="44238"/>
    <s v="Y"/>
    <x v="0"/>
    <m/>
    <m/>
    <m/>
    <s v="9268617"/>
    <m/>
    <m/>
    <s v="     "/>
    <x v="0"/>
    <s v="PG&amp;E"/>
    <m/>
    <m/>
    <m/>
    <s v="D"/>
    <m/>
    <s v="Structure-PG&amp;E only"/>
    <m/>
    <s v="Equipment - PG&amp;E"/>
    <s v="34.a. Capacitor bank damage or failure"/>
    <s v="Equipment - PG&amp;E"/>
    <s v="All types of equipment / facility failure"/>
    <s v="Capacitor bank failure"/>
    <s v="Capacitor Bank"/>
    <m/>
    <m/>
    <m/>
    <s v="Yes"/>
    <s v="Overhead"/>
    <x v="0"/>
    <m/>
    <m/>
    <s v="C681"/>
    <s v="     "/>
    <s v="Non-HFTD"/>
    <x v="0"/>
    <m/>
    <m/>
    <n v="38.342399999999998"/>
    <n v="-121.986"/>
    <s v="Solano"/>
    <s v="VACAVILLE-1107"/>
    <s v="63601107"/>
    <n v="11000"/>
    <m/>
    <x v="0"/>
    <m/>
    <s v="Urban"/>
    <m/>
    <m/>
    <s v="No"/>
    <m/>
    <m/>
    <m/>
    <m/>
    <m/>
    <m/>
    <m/>
    <s v="N"/>
    <s v="N"/>
    <m/>
    <m/>
    <s v="     "/>
    <m/>
    <m/>
    <m/>
    <m/>
    <m/>
    <m/>
    <m/>
    <m/>
    <m/>
    <m/>
    <m/>
    <m/>
    <m/>
    <m/>
    <m/>
    <m/>
    <m/>
    <m/>
    <m/>
  </r>
  <r>
    <s v="20191280"/>
    <s v="     "/>
    <n v="43760"/>
    <s v="10/22"/>
    <x v="0"/>
    <m/>
    <s v="43"/>
    <n v="4"/>
    <s v="10"/>
    <x v="3"/>
    <n v="43760"/>
    <m/>
    <s v="connector/splice burnt open"/>
    <s v="     "/>
    <s v="FAS"/>
    <m/>
    <s v="N"/>
    <x v="0"/>
    <s v="677043"/>
    <m/>
    <m/>
    <s v="T004785001"/>
    <n v="0"/>
    <m/>
    <s v="     "/>
    <x v="1"/>
    <s v="PG&amp;E"/>
    <m/>
    <m/>
    <m/>
    <s v="D"/>
    <m/>
    <s v="&lt;0.25"/>
    <m/>
    <s v="Equipment - PG&amp;E"/>
    <s v="34.b. Conductor damage or failure"/>
    <s v="Equipment - PG&amp;E"/>
    <s v="All types of equipment / facility failure"/>
    <s v="Conductor failure-all"/>
    <s v="Splice/Clamp/Connector"/>
    <m/>
    <m/>
    <m/>
    <m/>
    <s v="Overhead"/>
    <x v="0"/>
    <s v="Splice/Clamp/Connector"/>
    <m/>
    <s v="Unknown"/>
    <s v="     "/>
    <s v="Non-HFTD"/>
    <x v="0"/>
    <m/>
    <m/>
    <n v="36.786499999999997"/>
    <n v="-119.56"/>
    <s v="FRESNO"/>
    <s v="SANGER-1108"/>
    <m/>
    <m/>
    <m/>
    <x v="0"/>
    <s v="Fresno County FD"/>
    <s v="Urban"/>
    <m/>
    <m/>
    <s v="No"/>
    <m/>
    <m/>
    <m/>
    <m/>
    <m/>
    <m/>
    <m/>
    <s v="N"/>
    <s v="N"/>
    <m/>
    <m/>
    <s v="     "/>
    <m/>
    <m/>
    <m/>
    <m/>
    <m/>
    <m/>
    <m/>
    <m/>
    <m/>
    <m/>
    <m/>
    <m/>
    <m/>
    <m/>
    <m/>
    <m/>
    <m/>
    <m/>
    <m/>
  </r>
  <r>
    <s v="20191281"/>
    <s v="     "/>
    <n v="43760"/>
    <s v="10/22"/>
    <x v="0"/>
    <m/>
    <s v="43"/>
    <n v="4"/>
    <s v="10"/>
    <x v="3"/>
    <n v="43760"/>
    <n v="0.62986111111111109"/>
    <s v="Bird nest on top of LR caught fire"/>
    <s v="     "/>
    <s v="FAS"/>
    <m/>
    <s v="N"/>
    <x v="0"/>
    <s v="677049"/>
    <s v="19-0114679"/>
    <m/>
    <s v="T004784981"/>
    <n v="0"/>
    <m/>
    <s v="     "/>
    <x v="1"/>
    <s v="PG&amp;E"/>
    <m/>
    <m/>
    <m/>
    <s v="D"/>
    <m/>
    <s v="0.26-9.99"/>
    <m/>
    <s v="Contact - Animal - Other"/>
    <s v="33.b. Animal contact"/>
    <s v="Contact - Animal"/>
    <s v="Contact from object"/>
    <s v="Contact - Animal"/>
    <m/>
    <s v="Contact - Animal"/>
    <s v="Pole"/>
    <s v="Force Out"/>
    <m/>
    <s v="Overhead"/>
    <x v="0"/>
    <s v="Pole"/>
    <s v="no reported damage"/>
    <s v="1139"/>
    <s v="     "/>
    <s v="Non-HFTD"/>
    <x v="0"/>
    <m/>
    <m/>
    <n v="35.733600000000003"/>
    <n v="-119.69"/>
    <s v="KERN"/>
    <s v="TWISSELMAN-2105"/>
    <m/>
    <m/>
    <s v="TWISSELMAN 2105CB"/>
    <x v="0"/>
    <s v="Unknown"/>
    <s v="Agriculture"/>
    <m/>
    <m/>
    <s v="No"/>
    <m/>
    <m/>
    <m/>
    <m/>
    <m/>
    <m/>
    <m/>
    <s v="N"/>
    <s v="N"/>
    <m/>
    <m/>
    <s v="     "/>
    <m/>
    <m/>
    <m/>
    <m/>
    <m/>
    <m/>
    <m/>
    <m/>
    <m/>
    <m/>
    <m/>
    <m/>
    <m/>
    <m/>
    <m/>
    <m/>
    <m/>
    <m/>
    <m/>
  </r>
  <r>
    <s v="20201433"/>
    <s v="     "/>
    <n v="44126"/>
    <s v="10/22"/>
    <x v="0"/>
    <n v="0.63124999999999998"/>
    <s v="43"/>
    <n v="4"/>
    <s v="10"/>
    <x v="4"/>
    <n v="44126"/>
    <n v="0.62638888888888888"/>
    <s v="On October 22, 2020 at 1508 hours, a PG&amp;E Troubleman was dispatched to the Buellton 1101 12kV Distribution Circuit in the vicinity of Highway 101 and Santa Rosa Road, Buellton in response to an outage. Initial analysis indicates PG&amp;E equipment failure caused the ignition. PG&amp;E Troubleman found 2 of 3 fuses blown and the fault was due to hot CU to AL connectors. The ensuing fire was 1 meter - &lt; 3 meters in size and the fire was suppressed by the customer. A Priority E tag was created to replace suspect connectors."/>
    <s v="     "/>
    <s v="FAS"/>
    <m/>
    <s v="N"/>
    <x v="0"/>
    <s v="1123665"/>
    <s v="20-0111841"/>
    <m/>
    <s v="T005101391"/>
    <n v="119938243"/>
    <m/>
    <s v="     "/>
    <x v="1"/>
    <s v="PG&amp;E"/>
    <m/>
    <s v="Vegetation"/>
    <m/>
    <s v="D"/>
    <s v="D"/>
    <s v="&lt;3 meters of linear travel"/>
    <m/>
    <s v="Equipment - PG&amp;E"/>
    <s v="34.o. Other"/>
    <s v="Equipment - PG&amp;E"/>
    <s v="All types of equipment / facility failure"/>
    <s v="Equipment failure - Other"/>
    <s v="Splice/Clamp/Connector"/>
    <m/>
    <m/>
    <s v="Line to Line"/>
    <m/>
    <s v="Overhead"/>
    <x v="3"/>
    <s v="Splice/Clamp/Connector"/>
    <s v="Connectors"/>
    <s v="Pole ID: 101917628"/>
    <s v="     "/>
    <s v="Non-HFTD"/>
    <x v="0"/>
    <n v="512"/>
    <m/>
    <n v="34.600200000000001"/>
    <n v="-120.19199999999999"/>
    <s v="Santa Barbara"/>
    <s v="BUELLTON-1101"/>
    <m/>
    <n v="12000"/>
    <m/>
    <x v="0"/>
    <s v="Customer"/>
    <s v="Herbaceous"/>
    <m/>
    <m/>
    <s v="No"/>
    <m/>
    <m/>
    <m/>
    <m/>
    <m/>
    <m/>
    <m/>
    <s v="N"/>
    <s v="N"/>
    <m/>
    <m/>
    <s v="     "/>
    <m/>
    <m/>
    <m/>
    <m/>
    <m/>
    <m/>
    <m/>
    <m/>
    <m/>
    <m/>
    <m/>
    <m/>
    <m/>
    <m/>
    <m/>
    <m/>
    <m/>
    <m/>
    <m/>
  </r>
  <r>
    <s v="20201428"/>
    <s v="     "/>
    <n v="44126"/>
    <s v="10/22"/>
    <x v="0"/>
    <n v="0.30486111111111114"/>
    <s v="43"/>
    <n v="4"/>
    <s v="10"/>
    <x v="4"/>
    <n v="44126"/>
    <n v="0.29583333333333334"/>
    <s v="On October 22, 2020 at 0714 hours, a PG&amp;E Troubleman was dispatched to the Wise 1101 12kV Distribution Circuit in the vicinity of Interstate 80 and Ophir Road, Newcastle in response to a wire down outage. Initial analysis indicates third party vehicle contact caused the ignition. A vehicle hit a pole housing the Placer-Del Mar 60kV Transmission circuit and the Wise 1102 12kV Distribution underbuild that resulted in wires down across both directions of Interstate 80 and an outage impacting 11,202 customers. The ensuing fire was approximately 1-2 acres in size and the fire was suppressed by Cal Fire. PG&amp;E Hired Contract Crew replaced the damaged pole on October 23, 2020."/>
    <s v="     "/>
    <s v="FAS"/>
    <m/>
    <s v="N"/>
    <x v="0"/>
    <s v="1122971"/>
    <s v="20-0111498"/>
    <s v="INT-14210"/>
    <s v="T005100705"/>
    <m/>
    <m/>
    <s v="     "/>
    <x v="1"/>
    <s v="PG&amp;E"/>
    <m/>
    <s v="Vegetation"/>
    <m/>
    <s v="D"/>
    <s v="T"/>
    <s v="0.26-9.99"/>
    <s v="1-2 acres"/>
    <s v="Contact - 3rd Party"/>
    <s v="33.d. Vehicle contact"/>
    <s v="Contact - 3rd Party"/>
    <s v="Contact from object"/>
    <s v="Contact - Vehicle"/>
    <m/>
    <s v="Contact - Vehicle"/>
    <s v="Pole"/>
    <s v="None,Line to Line"/>
    <m/>
    <s v="Overhead"/>
    <x v="3"/>
    <s v="Pole"/>
    <s v="Poles"/>
    <s v="Pole ID: 100045063/ 002/051"/>
    <s v="     "/>
    <s v="Non-HFTD"/>
    <x v="0"/>
    <n v="300"/>
    <m/>
    <n v="38.878900000000002"/>
    <n v="-121.11799999999999"/>
    <s v="Placer"/>
    <s v="WISE-1101"/>
    <m/>
    <n v="12000"/>
    <m/>
    <x v="0"/>
    <s v="Cal Fire"/>
    <s v="Urban"/>
    <m/>
    <m/>
    <s v="No"/>
    <m/>
    <m/>
    <m/>
    <m/>
    <m/>
    <m/>
    <m/>
    <s v="N"/>
    <s v="Y"/>
    <s v="202010200600"/>
    <s v="202010232158"/>
    <s v="     "/>
    <m/>
    <m/>
    <m/>
    <m/>
    <m/>
    <m/>
    <m/>
    <m/>
    <m/>
    <m/>
    <m/>
    <m/>
    <m/>
    <m/>
    <m/>
    <m/>
    <m/>
    <m/>
    <m/>
  </r>
  <r>
    <s v="20201430"/>
    <s v="     "/>
    <n v="44126"/>
    <s v="10/22"/>
    <x v="0"/>
    <n v="0.3888888888888889"/>
    <s v="43"/>
    <n v="4"/>
    <s v="10"/>
    <x v="4"/>
    <m/>
    <m/>
    <s v="On October 22, 2020 at 0920 hours, a PG&amp;E Troubleman was dispatched to the Rawson 1103 12kV Distribution Circuit in the vicinity of Diamond Avenue near S Main Street, Red Bluff in response to a vegetation fire and reports of arcing wires. Initial analysis indicates PG&amp;E equipment failure due to strong winds caused the ignition. Strong winds caused secondary ground run to detach from the pole. The ground connection made contact with the secondary buss connection that resulted in an ignition. The ensuing fire was 3 meters - 0.25 acres in size and the fire was suppressed by Cal Fire. PG&amp;E Troubleman replaced all secondary connections on October 22, 2020."/>
    <s v="     "/>
    <s v="FAS"/>
    <m/>
    <s v="N"/>
    <x v="0"/>
    <m/>
    <m/>
    <m/>
    <s v="T005100899"/>
    <m/>
    <m/>
    <s v="     "/>
    <x v="1"/>
    <s v="PG&amp;E"/>
    <m/>
    <s v="Vegetation"/>
    <m/>
    <s v="D"/>
    <s v="D"/>
    <s v="&lt;0.25"/>
    <m/>
    <s v="Wire-Wire Contact"/>
    <s v="35.a. Wire-to-wire contact / contamination"/>
    <s v="Wire-Wire Contact"/>
    <s v="Weather"/>
    <s v="Weather - High Winds"/>
    <m/>
    <m/>
    <m/>
    <m/>
    <m/>
    <s v="Overhead"/>
    <x v="1"/>
    <s v="Grounding Wire"/>
    <s v="Secondary Connections"/>
    <s v="Pole ID: 101537375"/>
    <s v="     "/>
    <s v="Non-HFTD"/>
    <x v="0"/>
    <m/>
    <m/>
    <n v="40.149799999999999"/>
    <n v="-122.217"/>
    <s v="Tehama"/>
    <s v="RAWSON-1103"/>
    <m/>
    <n v="750"/>
    <s v="N/A"/>
    <x v="0"/>
    <s v="Red Bluff FD"/>
    <s v="Urban"/>
    <m/>
    <m/>
    <s v="No"/>
    <m/>
    <m/>
    <m/>
    <m/>
    <m/>
    <m/>
    <m/>
    <s v="N"/>
    <s v="Y"/>
    <s v="202010200600"/>
    <s v="202010232158"/>
    <s v="     "/>
    <m/>
    <m/>
    <m/>
    <m/>
    <m/>
    <m/>
    <m/>
    <m/>
    <m/>
    <m/>
    <m/>
    <m/>
    <m/>
    <m/>
    <m/>
    <m/>
    <m/>
    <m/>
    <m/>
  </r>
  <r>
    <s v="20212083"/>
    <s v="     "/>
    <n v="44491"/>
    <s v="10/22"/>
    <x v="0"/>
    <n v="0.50902777777777775"/>
    <s v="43"/>
    <n v="4"/>
    <s v="10"/>
    <x v="5"/>
    <n v="44491"/>
    <m/>
    <s v="Pole burnt and the fuse blew open. Tman to replace the burnt crossarm. This information is preliminary."/>
    <s v="     "/>
    <s v="FAS"/>
    <m/>
    <s v="Y"/>
    <x v="0"/>
    <m/>
    <s v="21-0135180"/>
    <m/>
    <s v="T005432884"/>
    <n v="122247000"/>
    <m/>
    <s v="     "/>
    <x v="0"/>
    <s v="PG&amp;E"/>
    <m/>
    <s v="Other"/>
    <s v="crossarm"/>
    <s v="D"/>
    <s v="D"/>
    <s v="Structure-PG&amp;E only"/>
    <s v="burnt crossarm"/>
    <s v="Contamination"/>
    <s v="36.a. Contamination"/>
    <s v="Equipment - PG&amp;E"/>
    <s v="Contamination"/>
    <s v="Tracking"/>
    <m/>
    <m/>
    <m/>
    <s v="Line to Ground"/>
    <s v="N"/>
    <s v="Overhead"/>
    <x v="3"/>
    <s v="Crossarm"/>
    <s v="Crossarm"/>
    <s v="103776932"/>
    <s v="     "/>
    <s v="Non-HFTD"/>
    <x v="0"/>
    <m/>
    <m/>
    <n v="37.715499999999999"/>
    <n v="-121.679"/>
    <s v="Alameda"/>
    <s v="VASCO-1103"/>
    <m/>
    <n v="12000"/>
    <m/>
    <x v="0"/>
    <s v="Unknown"/>
    <s v="Herbaceous"/>
    <s v="Brush fuel model"/>
    <s v="hillside vegetation"/>
    <s v="No"/>
    <m/>
    <m/>
    <m/>
    <m/>
    <m/>
    <m/>
    <m/>
    <s v="N"/>
    <s v="N"/>
    <m/>
    <m/>
    <s v="     "/>
    <m/>
    <m/>
    <m/>
    <m/>
    <m/>
    <m/>
    <m/>
    <m/>
    <m/>
    <m/>
    <m/>
    <m/>
    <m/>
    <m/>
    <m/>
    <m/>
    <m/>
    <m/>
    <m/>
  </r>
  <r>
    <s v="20211898"/>
    <s v="     "/>
    <n v="44491"/>
    <s v="10/22"/>
    <x v="0"/>
    <n v="0.5493055555555556"/>
    <s v="43"/>
    <n v="4"/>
    <s v="10"/>
    <x v="5"/>
    <n v="44491"/>
    <m/>
    <s v="Pole Top and Crossarm Burnt Off; This information is preliminary. OIS: 1506041; ILIS: 21-0135215; FOID: T005432957; EC A-Tag: 122247401; PM Order: 35297404; County: Merced; Division: Yosemite"/>
    <s v="     "/>
    <s v="FAS"/>
    <m/>
    <s v="N"/>
    <x v="0"/>
    <m/>
    <s v="21-0135215"/>
    <m/>
    <s v="T005432957"/>
    <n v="122247000"/>
    <m/>
    <s v="     "/>
    <x v="0"/>
    <s v="PG&amp;E"/>
    <m/>
    <s v="Other"/>
    <s v="pole"/>
    <s v="D"/>
    <s v="D"/>
    <s v="Structure-PG&amp;E only"/>
    <m/>
    <s v="Equipment - PG&amp;E"/>
    <s v="34.f. Pole damage or failure"/>
    <s v="Equipment - PG&amp;E"/>
    <s v="All types of equipment / facility failure"/>
    <s v="Pole failure"/>
    <s v="Pole"/>
    <m/>
    <m/>
    <s v="Line to Line"/>
    <s v="N"/>
    <s v="Overhead"/>
    <x v="3"/>
    <s v="Pole"/>
    <s v="Pole, Crossarm, Insulators, Fuses"/>
    <s v="101200183"/>
    <s v="     "/>
    <s v="Non-HFTD"/>
    <x v="0"/>
    <m/>
    <m/>
    <n v="36.997500000000002"/>
    <n v="-120.76600000000001"/>
    <s v="Merced"/>
    <s v="ORTIGA-1105"/>
    <m/>
    <n v="12000"/>
    <m/>
    <x v="0"/>
    <s v="Employee"/>
    <s v="Wetland"/>
    <s v="Brush fuel model"/>
    <m/>
    <s v="No"/>
    <m/>
    <m/>
    <m/>
    <m/>
    <m/>
    <m/>
    <m/>
    <s v="N"/>
    <s v="N"/>
    <m/>
    <m/>
    <s v="     "/>
    <m/>
    <m/>
    <m/>
    <m/>
    <m/>
    <m/>
    <m/>
    <m/>
    <m/>
    <m/>
    <m/>
    <m/>
    <m/>
    <m/>
    <m/>
    <m/>
    <m/>
    <m/>
    <m/>
  </r>
  <r>
    <s v="20211899"/>
    <s v="     "/>
    <n v="44491"/>
    <s v="10/22"/>
    <x v="0"/>
    <n v="0.55486111111111114"/>
    <s v="43"/>
    <n v="4"/>
    <s v="10"/>
    <x v="5"/>
    <n v="44491"/>
    <m/>
    <s v="Pole top burnt due to equipment failure. The ensuing fire was limited to PG&amp;E assets only. This information is preliminary."/>
    <s v="     "/>
    <s v="ILIS/OIS"/>
    <m/>
    <s v="N"/>
    <x v="0"/>
    <m/>
    <s v="21-0135209"/>
    <m/>
    <s v="T005432965"/>
    <n v="122248000"/>
    <m/>
    <s v="     "/>
    <x v="0"/>
    <s v="PG&amp;E"/>
    <m/>
    <s v="Other"/>
    <s v="pole"/>
    <s v="D"/>
    <s v="D"/>
    <s v="Structure-PG&amp;E only"/>
    <m/>
    <s v="Equipment - PG&amp;E"/>
    <s v="34.f. Pole damage or failure"/>
    <s v="Equipment - PG&amp;E"/>
    <s v="All types of equipment / facility failure"/>
    <s v="Pole failure"/>
    <s v="Pole"/>
    <m/>
    <m/>
    <s v="Force Out"/>
    <s v="Y"/>
    <s v="Overhead"/>
    <x v="3"/>
    <s v="Pole"/>
    <s v="Crossarm"/>
    <s v="101495806"/>
    <s v="     "/>
    <s v="Non-HFTD"/>
    <x v="0"/>
    <n v="246"/>
    <m/>
    <n v="40.436799999999998"/>
    <n v="-122.29600000000001"/>
    <s v="Shasta"/>
    <s v="ANDERSON-1101"/>
    <m/>
    <n v="12000"/>
    <m/>
    <x v="0"/>
    <s v="Cal Fire"/>
    <s v="Urban"/>
    <s v="Grass fuel model"/>
    <s v="Grass"/>
    <s v="No"/>
    <m/>
    <m/>
    <m/>
    <m/>
    <m/>
    <m/>
    <m/>
    <s v="N"/>
    <s v="N"/>
    <m/>
    <m/>
    <s v="     "/>
    <m/>
    <m/>
    <m/>
    <m/>
    <m/>
    <m/>
    <m/>
    <m/>
    <m/>
    <m/>
    <m/>
    <m/>
    <m/>
    <m/>
    <m/>
    <m/>
    <m/>
    <m/>
    <m/>
  </r>
  <r>
    <s v="20212082"/>
    <s v="     "/>
    <n v="44491"/>
    <s v="10/22"/>
    <x v="0"/>
    <n v="0.50208333333333333"/>
    <s v="43"/>
    <n v="4"/>
    <s v="10"/>
    <x v="5"/>
    <n v="44491"/>
    <m/>
    <s v="Broken pole, wire on ground. Crew to replace pole, crossarm and pole bolts. This information is preliminary."/>
    <s v="     "/>
    <s v="FAS"/>
    <m/>
    <s v="Y"/>
    <x v="0"/>
    <m/>
    <s v="21-0135126"/>
    <m/>
    <s v="T005432859, T005432860"/>
    <m/>
    <m/>
    <s v="     "/>
    <x v="0"/>
    <s v="PG&amp;E"/>
    <m/>
    <s v="Other"/>
    <s v="pole"/>
    <s v="D"/>
    <s v="D"/>
    <s v="Structure-PG&amp;E only"/>
    <s v="None"/>
    <s v="Equipment - PG&amp;E"/>
    <s v="34.f. Pole damage or failure"/>
    <s v="Equipment - PG&amp;E"/>
    <s v="All types of equipment / facility failure"/>
    <s v="Pole failure"/>
    <s v="Pole"/>
    <m/>
    <m/>
    <s v="Line to Ground"/>
    <s v="Y"/>
    <s v="Overhead"/>
    <x v="3"/>
    <s v="Pole"/>
    <s v="Pole, crossarm, transformers"/>
    <s v="102096506"/>
    <s v="     "/>
    <s v="Non-HFTD"/>
    <x v="0"/>
    <m/>
    <m/>
    <n v="37.955599999999997"/>
    <n v="-121.259"/>
    <s v="San Joaquin"/>
    <s v="EAST-STOCKTON-0401"/>
    <m/>
    <n v="4000"/>
    <m/>
    <x v="0"/>
    <s v="Unknown"/>
    <s v="Urban"/>
    <s v="Brush Fuel model "/>
    <s v="dry grass, weeds, healthy trees"/>
    <s v="No"/>
    <m/>
    <m/>
    <m/>
    <m/>
    <m/>
    <m/>
    <m/>
    <s v="N"/>
    <s v="N"/>
    <m/>
    <m/>
    <s v="     "/>
    <m/>
    <m/>
    <m/>
    <m/>
    <m/>
    <m/>
    <m/>
    <m/>
    <m/>
    <m/>
    <m/>
    <m/>
    <m/>
    <m/>
    <m/>
    <m/>
    <m/>
    <m/>
    <m/>
  </r>
  <r>
    <s v="20212080"/>
    <s v="     "/>
    <n v="44491"/>
    <s v="10/22"/>
    <x v="0"/>
    <n v="0.4826388888888889"/>
    <s v="43"/>
    <n v="4"/>
    <s v="10"/>
    <x v="5"/>
    <n v="44491"/>
    <m/>
    <s v="Pole fire, crew to replace pole, crossarm, cutout and capacitor. This information is preliminary."/>
    <s v="     "/>
    <s v="FAS"/>
    <m/>
    <s v="Y"/>
    <x v="0"/>
    <m/>
    <m/>
    <m/>
    <s v="T005432808"/>
    <n v="122247000"/>
    <m/>
    <s v="     "/>
    <x v="0"/>
    <s v="PG&amp;E"/>
    <m/>
    <s v="Other"/>
    <s v="pole"/>
    <s v="D"/>
    <s v="D"/>
    <s v="Structure-PG&amp;E only"/>
    <s v="Contianed to pole"/>
    <s v="Contamination"/>
    <s v="36.a. Contamination"/>
    <s v="Equipment - PG&amp;E"/>
    <s v="Contamination"/>
    <s v="Tracking"/>
    <m/>
    <m/>
    <m/>
    <m/>
    <s v="Y"/>
    <s v="Overhead"/>
    <x v="3"/>
    <s v="Pole"/>
    <s v="Pole, Crossarm, Cuout, Capacitor"/>
    <s v="101144010"/>
    <s v="     "/>
    <s v="Non-HFTD"/>
    <x v="0"/>
    <m/>
    <m/>
    <n v="37.291600000000003"/>
    <n v="-120.325"/>
    <s v="Merced"/>
    <s v="WILSON-1103"/>
    <m/>
    <n v="12000"/>
    <m/>
    <x v="0"/>
    <s v="Employee"/>
    <s v="Agriculture"/>
    <s v="Fire-resistive fuel bed"/>
    <s v="Dirt"/>
    <s v="No"/>
    <m/>
    <m/>
    <m/>
    <m/>
    <m/>
    <m/>
    <m/>
    <s v="N"/>
    <s v="N"/>
    <m/>
    <m/>
    <s v="     "/>
    <m/>
    <m/>
    <m/>
    <m/>
    <m/>
    <m/>
    <m/>
    <m/>
    <m/>
    <m/>
    <m/>
    <m/>
    <m/>
    <m/>
    <m/>
    <m/>
    <m/>
    <m/>
    <m/>
  </r>
  <r>
    <s v="20211897"/>
    <s v="     "/>
    <n v="44491"/>
    <s v="10/22"/>
    <x v="0"/>
    <n v="0.48819444444444443"/>
    <s v="43"/>
    <n v="4"/>
    <s v="10"/>
    <x v="5"/>
    <m/>
    <m/>
    <s v="Capacitor bank burnt due to bird nest; This information is preliminary. OIS: TR8843815; FOID: T005432818 (KMKS); EC-CE Tag: 122248075; PM: 45070611; Division: Yosemite; County: Fresno"/>
    <s v="     "/>
    <s v="FAS"/>
    <m/>
    <s v="N"/>
    <x v="0"/>
    <m/>
    <m/>
    <m/>
    <s v="T005432818"/>
    <n v="122248000"/>
    <m/>
    <s v="     "/>
    <x v="0"/>
    <s v="PG&amp;E"/>
    <m/>
    <s v="Other"/>
    <s v="Bird"/>
    <s v="D"/>
    <s v="D"/>
    <s v="Structure-PG&amp;E only"/>
    <s v="Capacitor "/>
    <s v="Contact - Animal - Nest"/>
    <s v="33.e. Other contact from object"/>
    <s v="Contact - Nest"/>
    <s v="Contact from object"/>
    <s v="Nest Contact"/>
    <m/>
    <s v="Nest Contact"/>
    <s v="Capacitor Bank"/>
    <m/>
    <s v="N"/>
    <s v="Overhead"/>
    <x v="3"/>
    <s v="Capacitor Bank"/>
    <s v="Capacitor Bank, Kyle Switch, Cutouts"/>
    <m/>
    <s v="     "/>
    <s v="Non-HFTD"/>
    <x v="0"/>
    <m/>
    <m/>
    <n v="36.895400000000002"/>
    <n v="-120.568"/>
    <s v="Fresno"/>
    <s v="ORO-LOMA-1108"/>
    <m/>
    <n v="12000"/>
    <m/>
    <x v="0"/>
    <s v="Employee"/>
    <s v="Agriculture"/>
    <s v="Grass fuel model"/>
    <m/>
    <s v="No"/>
    <m/>
    <m/>
    <m/>
    <m/>
    <m/>
    <m/>
    <m/>
    <s v="N"/>
    <s v="N"/>
    <m/>
    <m/>
    <s v="     "/>
    <m/>
    <m/>
    <m/>
    <m/>
    <m/>
    <m/>
    <m/>
    <m/>
    <m/>
    <m/>
    <m/>
    <m/>
    <m/>
    <m/>
    <m/>
    <m/>
    <m/>
    <m/>
    <m/>
  </r>
  <r>
    <s v="20212081"/>
    <s v="     "/>
    <n v="44491"/>
    <s v="10/22"/>
    <x v="0"/>
    <n v="0.49166666666666664"/>
    <s v="43"/>
    <n v="4"/>
    <s v="10"/>
    <x v="5"/>
    <n v="44491"/>
    <m/>
    <s v="Explosion due to failed pole equipment. Light rain was observed in the region. This information is preliminary."/>
    <s v="     "/>
    <s v="FAS"/>
    <m/>
    <s v="Y"/>
    <x v="0"/>
    <m/>
    <s v="21-0135108"/>
    <m/>
    <s v="T005432827"/>
    <n v="122247000"/>
    <m/>
    <s v="     "/>
    <x v="0"/>
    <s v="PG&amp;E"/>
    <m/>
    <s v="Other"/>
    <s v="crossarm"/>
    <s v="D"/>
    <s v="D"/>
    <s v="Structure-PG&amp;E only"/>
    <m/>
    <s v="Contamination"/>
    <s v="36.a. Contamination"/>
    <s v="Equipment - PG&amp;E"/>
    <s v="Contamination"/>
    <s v="Tracking"/>
    <m/>
    <m/>
    <m/>
    <s v="Three Phase Fault"/>
    <s v="N"/>
    <s v="Overhead"/>
    <x v="3"/>
    <s v="Pole"/>
    <s v="crossarm "/>
    <m/>
    <s v="     "/>
    <s v="Non-HFTD"/>
    <x v="0"/>
    <m/>
    <m/>
    <n v="37.007100000000001"/>
    <n v="-121.557"/>
    <s v="Santa Clara"/>
    <s v="LLAGAS-2102"/>
    <m/>
    <n v="21000"/>
    <m/>
    <x v="0"/>
    <s v="Unknown"/>
    <s v="Urban"/>
    <m/>
    <m/>
    <s v="No"/>
    <m/>
    <m/>
    <m/>
    <m/>
    <m/>
    <m/>
    <m/>
    <s v="N"/>
    <s v="N"/>
    <m/>
    <m/>
    <s v="     "/>
    <m/>
    <m/>
    <m/>
    <m/>
    <m/>
    <m/>
    <m/>
    <m/>
    <m/>
    <m/>
    <m/>
    <m/>
    <m/>
    <m/>
    <m/>
    <m/>
    <m/>
    <m/>
    <m/>
  </r>
  <r>
    <s v="20212175"/>
    <s v="     "/>
    <n v="44491"/>
    <s v="10/22"/>
    <x v="0"/>
    <n v="0.79652777777777772"/>
    <s v="43"/>
    <n v="4"/>
    <s v="10"/>
    <x v="5"/>
    <n v="44491"/>
    <m/>
    <s v="On October 22, 2021 at 1907 hours, a PG&amp;E Troubleman was dispatched to the Santa Maria 1106 12kV distribution circuit near West Sunset Avenue and Agnes Avenue in the vicinity of Santa Maria in response to a pole fire. Upon arrival the PG&amp;E Troubleman located two pole fires within the same block (SAP ID: 101871870 and SAP ID: 101871908). Initial analysis indicates both ignitions were caused by tracking. The fires damaged the crossarm on both poles and the cutout on one of the poles (SAP ID: 101871870). The ensuing fires were contained to the poles and were extinguished by the Santa Maria Fire Department. A PG&amp;E Crew replaced the damaged crossarms and cutout on October 23, 2021."/>
    <s v="     "/>
    <s v="FAS"/>
    <m/>
    <s v="Y"/>
    <x v="0"/>
    <m/>
    <s v="21-0135335"/>
    <m/>
    <s v="T005433336, T005433340"/>
    <n v="122248000"/>
    <m/>
    <s v="     "/>
    <x v="0"/>
    <s v="PG&amp;E"/>
    <m/>
    <s v="Other"/>
    <s v="crossarm"/>
    <s v="D"/>
    <s v="D"/>
    <s v="Structure-PG&amp;E only"/>
    <m/>
    <s v="Contamination"/>
    <s v="36.a. Contamination"/>
    <s v="Equipment - PG&amp;E"/>
    <s v="Contamination"/>
    <s v="Tracking"/>
    <m/>
    <m/>
    <m/>
    <s v="Force Out"/>
    <s v="Y"/>
    <s v="Overhead"/>
    <x v="3"/>
    <s v="Crossarm"/>
    <s v="Crossarm"/>
    <s v="101871908"/>
    <s v="     "/>
    <s v="Non-HFTD"/>
    <x v="0"/>
    <m/>
    <m/>
    <n v="34.965499999999999"/>
    <n v="-120.44"/>
    <s v="Santa Barbara"/>
    <s v="SANTA-MARIA-1106"/>
    <m/>
    <n v="12000"/>
    <m/>
    <x v="0"/>
    <s v="Santa Maria FD"/>
    <s v="Urban"/>
    <s v="Grass fuel model"/>
    <m/>
    <s v="No"/>
    <m/>
    <m/>
    <m/>
    <m/>
    <m/>
    <m/>
    <m/>
    <s v="N"/>
    <s v="N"/>
    <m/>
    <m/>
    <s v="     "/>
    <m/>
    <m/>
    <m/>
    <m/>
    <m/>
    <m/>
    <m/>
    <m/>
    <m/>
    <m/>
    <m/>
    <m/>
    <m/>
    <m/>
    <m/>
    <m/>
    <m/>
    <m/>
    <m/>
  </r>
  <r>
    <s v="20211901"/>
    <s v="     "/>
    <n v="44491"/>
    <s v="10/22"/>
    <x v="0"/>
    <n v="0.79652777777777772"/>
    <s v="43"/>
    <n v="4"/>
    <s v="10"/>
    <x v="5"/>
    <n v="44491"/>
    <m/>
    <s v="Crossarm fire likely due to tracking. The ensuing fire was limited to PG&amp;E assets. This information is preliminary._x000a__x000a_NXBY - Changed to unknown"/>
    <s v="     "/>
    <s v="ILIS/OIS"/>
    <m/>
    <s v="N"/>
    <x v="0"/>
    <m/>
    <s v="21-0135335"/>
    <m/>
    <s v="T005433336"/>
    <m/>
    <m/>
    <s v="     "/>
    <x v="0"/>
    <s v="PG&amp;E"/>
    <m/>
    <s v="Other"/>
    <s v="crossarm"/>
    <s v="D"/>
    <s v="D"/>
    <s v="Structure-PG&amp;E only"/>
    <s v="Burnt Crossarm - two locations"/>
    <s v="Contamination"/>
    <s v="36.a. Contamination"/>
    <s v="Equipment - PG&amp;E"/>
    <s v="Contamination"/>
    <s v="Tracking"/>
    <m/>
    <m/>
    <m/>
    <s v="Force Out"/>
    <s v="Y"/>
    <s v="Overhead"/>
    <x v="3"/>
    <s v="Crossarm"/>
    <s v="Crosarm, Cutout "/>
    <s v="101871870"/>
    <s v="     "/>
    <s v="Non-HFTD"/>
    <x v="0"/>
    <m/>
    <m/>
    <n v="34.964799999999997"/>
    <n v="-120.441"/>
    <s v="Santa Barbara"/>
    <s v="SANTA-MARIA-1106"/>
    <m/>
    <n v="12000"/>
    <m/>
    <x v="0"/>
    <s v="Santa Maria Fire Dept "/>
    <s v="Urban"/>
    <s v="Grass fuel model"/>
    <m/>
    <s v="No"/>
    <m/>
    <m/>
    <m/>
    <m/>
    <m/>
    <m/>
    <m/>
    <s v="N"/>
    <s v="N"/>
    <m/>
    <m/>
    <s v="     "/>
    <m/>
    <m/>
    <m/>
    <m/>
    <m/>
    <m/>
    <m/>
    <m/>
    <m/>
    <m/>
    <m/>
    <m/>
    <m/>
    <m/>
    <m/>
    <m/>
    <m/>
    <m/>
    <m/>
  </r>
  <r>
    <s v="20211902"/>
    <s v="     "/>
    <n v="44491"/>
    <s v="10/22"/>
    <x v="0"/>
    <n v="0.92986111111111114"/>
    <s v="43"/>
    <n v="4"/>
    <s v="10"/>
    <x v="5"/>
    <n v="44491"/>
    <m/>
    <s v="Pole top burnt, most likely due to tracking. The ensuing fire was limited to PG&amp;E assets. This information is preliminary._x000a_"/>
    <s v="     "/>
    <s v="FAS"/>
    <m/>
    <s v="N"/>
    <x v="0"/>
    <m/>
    <s v="21-0135354"/>
    <m/>
    <s v="T005433409"/>
    <n v="122248000"/>
    <m/>
    <s v="     "/>
    <x v="0"/>
    <s v="PG&amp;E"/>
    <m/>
    <s v="Other"/>
    <s v="pole"/>
    <s v="D"/>
    <s v="D"/>
    <s v="Structure-PG&amp;E only"/>
    <m/>
    <s v="Contamination"/>
    <s v="36.a. Contamination"/>
    <s v="Equipment - PG&amp;E"/>
    <s v="Contamination"/>
    <s v="Tracking"/>
    <m/>
    <m/>
    <m/>
    <s v="Force Out"/>
    <s v="N"/>
    <s v="Overhead"/>
    <x v="3"/>
    <s v="Pole"/>
    <s v="Pole, Crossarm, Transformer, Cutouts"/>
    <s v="101862590"/>
    <s v="     "/>
    <s v="Non-HFTD"/>
    <x v="0"/>
    <m/>
    <m/>
    <n v="34.857700000000001"/>
    <n v="-120.259"/>
    <s v="Santa Barbara"/>
    <s v="SISQUOC-1103"/>
    <m/>
    <n v="12000"/>
    <m/>
    <x v="0"/>
    <s v="Santa Maria Fire Dept, PG&amp;E Troubleman"/>
    <s v="Herbaceous"/>
    <s v="Fire-resistive fuel bed"/>
    <m/>
    <s v="No"/>
    <m/>
    <m/>
    <m/>
    <m/>
    <m/>
    <m/>
    <m/>
    <s v="N"/>
    <s v="N"/>
    <m/>
    <m/>
    <s v="     "/>
    <m/>
    <m/>
    <m/>
    <m/>
    <m/>
    <m/>
    <m/>
    <m/>
    <m/>
    <m/>
    <m/>
    <m/>
    <m/>
    <m/>
    <m/>
    <m/>
    <m/>
    <m/>
    <m/>
  </r>
  <r>
    <s v="20212281"/>
    <s v="     "/>
    <n v="44491"/>
    <s v="10/22"/>
    <x v="0"/>
    <n v="0.78541666666666665"/>
    <s v="43"/>
    <n v="4"/>
    <s v="10"/>
    <x v="5"/>
    <n v="44491"/>
    <m/>
    <s v="Crossarm burnt, crew to replace pole bolt, crossarm, cutout and conductor. This information is preliminary."/>
    <s v="     "/>
    <s v="FAS"/>
    <m/>
    <s v="Y"/>
    <x v="0"/>
    <m/>
    <s v="21-0135338"/>
    <m/>
    <s v="T005433331, T005433331"/>
    <n v="122248000"/>
    <m/>
    <s v="     "/>
    <x v="0"/>
    <s v="PG&amp;E"/>
    <m/>
    <s v="Other"/>
    <s v="crossarm"/>
    <s v="D"/>
    <s v="D"/>
    <s v="Structure-PG&amp;E only"/>
    <s v="BURNT CROSS ARM"/>
    <s v="Equipment - PG&amp;E"/>
    <s v="34.o. Other"/>
    <s v="Equipment - PG&amp;E"/>
    <s v="All types of equipment / facility failure"/>
    <s v="Other"/>
    <s v="Pole"/>
    <m/>
    <m/>
    <s v="Line to Ground"/>
    <s v="Y"/>
    <s v="Overhead"/>
    <x v="3"/>
    <s v="Pole"/>
    <s v="Transformer, crossarm, cutout, conductor "/>
    <s v="101879868"/>
    <s v="     "/>
    <s v="Non-HFTD"/>
    <x v="0"/>
    <m/>
    <m/>
    <n v="35.101199999999999"/>
    <n v="-120.599"/>
    <s v="San Luis Obispo"/>
    <s v="OCEANO-1106"/>
    <m/>
    <n v="12000"/>
    <m/>
    <x v="0"/>
    <s v="Unknown"/>
    <s v="Urban"/>
    <s v="Brush fuel model"/>
    <s v="bushes "/>
    <s v="No"/>
    <m/>
    <m/>
    <m/>
    <m/>
    <m/>
    <m/>
    <m/>
    <s v="N"/>
    <s v="N"/>
    <m/>
    <m/>
    <s v="     "/>
    <m/>
    <m/>
    <m/>
    <m/>
    <m/>
    <m/>
    <m/>
    <m/>
    <m/>
    <m/>
    <m/>
    <m/>
    <m/>
    <m/>
    <m/>
    <m/>
    <m/>
    <m/>
    <m/>
  </r>
  <r>
    <s v="20211900"/>
    <s v="     "/>
    <n v="44491"/>
    <s v="10/22"/>
    <x v="0"/>
    <n v="0.60138888888888886"/>
    <s v="43"/>
    <n v="4"/>
    <s v="10"/>
    <x v="5"/>
    <n v="44491"/>
    <m/>
    <s v="Pole top burnt, most likely due to tracking. The ensuing fire was limited to PG&amp;E assets. This information is preliminary."/>
    <s v="     "/>
    <s v="FAS"/>
    <m/>
    <s v="N"/>
    <x v="0"/>
    <m/>
    <s v="21-0135309"/>
    <m/>
    <s v="T005433064"/>
    <n v="122248000"/>
    <m/>
    <s v="     "/>
    <x v="0"/>
    <s v="PG&amp;E"/>
    <m/>
    <s v="Other"/>
    <s v="pole"/>
    <s v="D"/>
    <s v="D"/>
    <s v="Structure-PG&amp;E only"/>
    <m/>
    <s v="Contamination"/>
    <s v="36.a. Contamination"/>
    <s v="Equipment - PG&amp;E"/>
    <s v="Contamination"/>
    <s v="Tracking"/>
    <m/>
    <m/>
    <m/>
    <s v="Line to Line"/>
    <s v="N"/>
    <s v="Overhead"/>
    <x v="3"/>
    <s v="Pole"/>
    <s v="Pole"/>
    <s v="101768476"/>
    <s v="     "/>
    <s v="Non-HFTD"/>
    <x v="0"/>
    <m/>
    <m/>
    <n v="36.496000000000002"/>
    <n v="-121.485"/>
    <s v="Monterey"/>
    <s v="GONZALES-1104"/>
    <m/>
    <n v="12000"/>
    <m/>
    <x v="0"/>
    <s v="Employee"/>
    <s v="Agriculture"/>
    <s v="Fire-resistive fuel bed"/>
    <m/>
    <s v="No"/>
    <m/>
    <m/>
    <m/>
    <m/>
    <m/>
    <m/>
    <m/>
    <s v="N"/>
    <s v="N"/>
    <m/>
    <m/>
    <s v="     "/>
    <m/>
    <m/>
    <m/>
    <m/>
    <m/>
    <m/>
    <m/>
    <m/>
    <m/>
    <m/>
    <m/>
    <m/>
    <m/>
    <m/>
    <m/>
    <m/>
    <m/>
    <m/>
    <m/>
  </r>
  <r>
    <s v="20212072"/>
    <s v="     "/>
    <n v="44491"/>
    <s v="10/22"/>
    <x v="0"/>
    <n v="0.63472222222222219"/>
    <s v="43"/>
    <n v="4"/>
    <s v="10"/>
    <x v="5"/>
    <m/>
    <m/>
    <s v="Pole fire, burnt top of the pole. Crew to replace pole and critical equipment. This information is preliminary."/>
    <s v="     "/>
    <s v="FAS"/>
    <m/>
    <s v="Y"/>
    <x v="0"/>
    <m/>
    <m/>
    <m/>
    <s v="2196270145"/>
    <n v="122248000"/>
    <m/>
    <s v="     "/>
    <x v="0"/>
    <s v="PG&amp;E"/>
    <m/>
    <s v="Other"/>
    <s v="pole"/>
    <s v="D"/>
    <s v="D"/>
    <s v="Structure-PG&amp;E only"/>
    <s v="Fire contained to pole only."/>
    <s v="Contamination"/>
    <s v="36.a. Contamination"/>
    <s v="Equipment - PG&amp;E"/>
    <s v="Contamination"/>
    <s v="Tracking"/>
    <m/>
    <m/>
    <m/>
    <m/>
    <s v="Y"/>
    <s v="Overhead"/>
    <x v="3"/>
    <s v="Pole"/>
    <s v="Pole, Switch, Crossarm"/>
    <s v="100914372"/>
    <s v="     "/>
    <s v="Non-HFTD"/>
    <x v="0"/>
    <m/>
    <m/>
    <n v="37.684199999999997"/>
    <n v="-122.074"/>
    <s v="Alameda"/>
    <s v="CASTRO-VALLEY-1103"/>
    <m/>
    <n v="12000"/>
    <m/>
    <x v="0"/>
    <s v="Employee"/>
    <s v="Urban"/>
    <s v="Fire-resistive fuel bed"/>
    <s v="Cement &amp; Asphalt"/>
    <s v="No"/>
    <m/>
    <m/>
    <m/>
    <m/>
    <m/>
    <m/>
    <m/>
    <s v="N"/>
    <s v="N"/>
    <m/>
    <m/>
    <s v="     "/>
    <m/>
    <m/>
    <m/>
    <m/>
    <m/>
    <m/>
    <m/>
    <m/>
    <m/>
    <m/>
    <m/>
    <m/>
    <m/>
    <m/>
    <m/>
    <m/>
    <m/>
    <m/>
    <m/>
  </r>
  <r>
    <s v="20212073"/>
    <s v="     "/>
    <n v="44491"/>
    <s v="10/22"/>
    <x v="0"/>
    <n v="0.70694444444444449"/>
    <s v="43"/>
    <n v="4"/>
    <s v="10"/>
    <x v="5"/>
    <n v="44491"/>
    <m/>
    <s v="Pole top burnt, Tman found all three fuses open. Crew to replace pole and crossarm. This information is preliminary."/>
    <s v="     "/>
    <s v="FAS"/>
    <m/>
    <s v="Y"/>
    <x v="0"/>
    <m/>
    <s v="21-0135344"/>
    <m/>
    <s v="T005433225"/>
    <n v="122248000"/>
    <m/>
    <s v="     "/>
    <x v="0"/>
    <s v="PG&amp;E"/>
    <m/>
    <s v="Other"/>
    <s v="pole"/>
    <s v="D"/>
    <s v="D"/>
    <s v="Structure-PG&amp;E only"/>
    <m/>
    <s v="Equipment - PG&amp;E"/>
    <s v="34.f. Pole damage or failure"/>
    <s v="Equipment - PG&amp;E"/>
    <s v="All types of equipment / facility failure"/>
    <s v="Pole failure"/>
    <s v="Pole"/>
    <m/>
    <m/>
    <s v="Three Phase Fault"/>
    <s v="N"/>
    <s v="Overhead"/>
    <x v="3"/>
    <s v="Pole"/>
    <s v="Pole, Crossarm, Guy, Conductor"/>
    <s v="103308886"/>
    <s v="     "/>
    <s v="Non-HFTD"/>
    <x v="0"/>
    <m/>
    <m/>
    <n v="37.092599999999997"/>
    <n v="-120.554"/>
    <s v="Merced"/>
    <s v="SANTA-RITA-1105"/>
    <m/>
    <n v="12000"/>
    <m/>
    <x v="0"/>
    <s v="Unknown"/>
    <s v="Agriculture"/>
    <s v="Grass fuel model"/>
    <s v=" Grass"/>
    <s v="No"/>
    <m/>
    <m/>
    <m/>
    <m/>
    <m/>
    <m/>
    <m/>
    <s v="N"/>
    <s v="N"/>
    <m/>
    <m/>
    <s v="     "/>
    <m/>
    <m/>
    <m/>
    <m/>
    <m/>
    <m/>
    <m/>
    <m/>
    <m/>
    <m/>
    <m/>
    <m/>
    <m/>
    <m/>
    <m/>
    <m/>
    <m/>
    <m/>
    <m/>
  </r>
  <r>
    <s v="20211896"/>
    <s v="     "/>
    <n v="44491"/>
    <s v="10/22"/>
    <x v="0"/>
    <n v="0.44444444444444442"/>
    <s v="43"/>
    <n v="4"/>
    <s v="10"/>
    <x v="5"/>
    <n v="44491"/>
    <m/>
    <s v="Pole top burnt, most likely due to tracking. The ensuing fire was limited to PG&amp;E assets. This information is preliminary."/>
    <s v="     "/>
    <s v="FAS"/>
    <m/>
    <s v="N"/>
    <x v="0"/>
    <m/>
    <s v="21-0135113"/>
    <m/>
    <s v="T005432717"/>
    <n v="122246000"/>
    <m/>
    <s v="     "/>
    <x v="0"/>
    <s v="PG&amp;E"/>
    <m/>
    <s v="Other"/>
    <s v="crossarm"/>
    <s v="D"/>
    <s v="D"/>
    <s v="Structure-PG&amp;E only"/>
    <m/>
    <s v="Contamination"/>
    <s v="36.a. Contamination"/>
    <s v="Equipment - PG&amp;E"/>
    <s v="Contamination"/>
    <s v="Tracking"/>
    <m/>
    <m/>
    <m/>
    <s v="Force Out"/>
    <s v="N"/>
    <s v="Overhead"/>
    <x v="3"/>
    <s v="Crossarm"/>
    <s v="Crossarm "/>
    <s v="101566946"/>
    <s v="     "/>
    <s v="Non-HFTD"/>
    <x v="0"/>
    <m/>
    <m/>
    <n v="38.336799999999997"/>
    <n v="-121.82899999999999"/>
    <s v="Solano"/>
    <s v="PEABODY-2105"/>
    <m/>
    <n v="12000"/>
    <m/>
    <x v="0"/>
    <s v="Self Extinguished"/>
    <s v="Urban"/>
    <s v="Grass fuel model"/>
    <s v="Grass"/>
    <s v="No"/>
    <m/>
    <m/>
    <m/>
    <m/>
    <m/>
    <m/>
    <m/>
    <s v="N"/>
    <s v="N"/>
    <m/>
    <m/>
    <s v="     "/>
    <m/>
    <m/>
    <m/>
    <m/>
    <m/>
    <m/>
    <m/>
    <m/>
    <m/>
    <m/>
    <m/>
    <m/>
    <m/>
    <m/>
    <m/>
    <m/>
    <m/>
    <m/>
    <m/>
  </r>
  <r>
    <s v="20211891"/>
    <s v="     "/>
    <n v="44491"/>
    <s v="10/22"/>
    <x v="0"/>
    <n v="0.27083333333333331"/>
    <s v="43"/>
    <n v="4"/>
    <s v="10"/>
    <x v="5"/>
    <n v="44491"/>
    <m/>
    <s v="Burnt crossarm dropped onto line, resulting in a wires down incident. Potential cause could be due to tracking. The ensuing fire was limited to PG&amp;E assets. This information is preliminary."/>
    <s v="     "/>
    <s v="FAS"/>
    <m/>
    <s v="N"/>
    <x v="0"/>
    <m/>
    <s v="21-0134906"/>
    <m/>
    <s v="T005432125"/>
    <n v="122244000"/>
    <m/>
    <s v="     "/>
    <x v="0"/>
    <s v="PG&amp;E"/>
    <m/>
    <s v="Other"/>
    <s v="crossarm"/>
    <s v="D"/>
    <s v="D"/>
    <s v="Structure-PG&amp;E only"/>
    <m/>
    <s v="Contamination"/>
    <s v="36.a. Contamination"/>
    <s v="Equipment - PG&amp;E"/>
    <s v="Contamination"/>
    <s v="Tracking"/>
    <m/>
    <m/>
    <m/>
    <s v="Line to Ground"/>
    <s v="Y"/>
    <s v="Overhead"/>
    <x v="3"/>
    <s v="Crossarm"/>
    <s v="Transformer, Crossarm, Conductor"/>
    <s v="101436634"/>
    <s v="     "/>
    <s v="Non-HFTD"/>
    <x v="0"/>
    <m/>
    <m/>
    <n v="37.903300000000002"/>
    <n v="-122.298"/>
    <s v="Contra Costa"/>
    <s v="EL-CERRITO-G-1108"/>
    <m/>
    <n v="12000"/>
    <m/>
    <x v="0"/>
    <s v="Self Extinguished"/>
    <s v="Urban"/>
    <m/>
    <m/>
    <s v="No"/>
    <m/>
    <m/>
    <m/>
    <m/>
    <m/>
    <m/>
    <m/>
    <s v="N"/>
    <s v="N"/>
    <m/>
    <m/>
    <s v="     "/>
    <m/>
    <m/>
    <m/>
    <m/>
    <m/>
    <m/>
    <m/>
    <m/>
    <m/>
    <m/>
    <m/>
    <m/>
    <m/>
    <m/>
    <m/>
    <m/>
    <m/>
    <m/>
    <m/>
  </r>
  <r>
    <s v="20212074"/>
    <s v="     "/>
    <n v="44491"/>
    <s v="10/22"/>
    <x v="0"/>
    <n v="0.28194444444444444"/>
    <s v="43"/>
    <n v="4"/>
    <s v="10"/>
    <x v="5"/>
    <n v="44491"/>
    <m/>
    <s v="Pole fire, 12kV transmisson line insulators failed and fell onto pole and burnt it. Crew to replace pole, crossarm, insulator and cutout. This information is preliminary."/>
    <s v="     "/>
    <s v="FAS"/>
    <m/>
    <s v="Y"/>
    <x v="0"/>
    <m/>
    <m/>
    <m/>
    <s v="T005432208, T00543143, T005432181"/>
    <n v="122245000"/>
    <m/>
    <s v="     "/>
    <x v="0"/>
    <s v="PG&amp;E"/>
    <m/>
    <s v="Other"/>
    <s v="pole"/>
    <s v="D"/>
    <s v="D"/>
    <s v="Structure-PG&amp;E only"/>
    <s v="12kv king pin failed &amp; fell onto road phas brkt causing pole to burn -"/>
    <s v="Equipment - PG&amp;E"/>
    <s v="34.f. Pole damage or failure"/>
    <s v="Equipment - PG&amp;E"/>
    <s v="All types of equipment / facility failure"/>
    <s v="Pole failure"/>
    <s v="Pole"/>
    <m/>
    <m/>
    <m/>
    <s v="Y"/>
    <s v="Overhead"/>
    <x v="3"/>
    <s v="Pole"/>
    <s v="Pole, Crossarm, Insulator, Cut Out "/>
    <s v="100509685"/>
    <s v="     "/>
    <s v="Non-HFTD"/>
    <x v="0"/>
    <m/>
    <m/>
    <n v="37.414200000000001"/>
    <n v="-122.09"/>
    <s v="Santa Clara"/>
    <s v="WHISMAN-1106"/>
    <m/>
    <n v="12000"/>
    <m/>
    <x v="0"/>
    <s v="Unknown"/>
    <s v="Urban"/>
    <s v="Fire-resistive fuel bed"/>
    <s v="Sidewalk "/>
    <s v="No"/>
    <m/>
    <m/>
    <m/>
    <m/>
    <m/>
    <m/>
    <m/>
    <s v="N"/>
    <s v="N"/>
    <m/>
    <m/>
    <s v="     "/>
    <m/>
    <m/>
    <m/>
    <m/>
    <m/>
    <m/>
    <m/>
    <m/>
    <m/>
    <m/>
    <m/>
    <m/>
    <m/>
    <m/>
    <m/>
    <m/>
    <m/>
    <m/>
    <m/>
  </r>
  <r>
    <s v="20212077"/>
    <s v="     "/>
    <n v="44491"/>
    <s v="10/22"/>
    <x v="0"/>
    <n v="0.29583333333333334"/>
    <s v="43"/>
    <n v="4"/>
    <s v="10"/>
    <x v="5"/>
    <n v="44491"/>
    <m/>
    <s v="Arcing in wires caused due to light rain. Caused transformer insulator tracking and burnt pole. This information is preliminary."/>
    <s v="     "/>
    <s v="FAS"/>
    <m/>
    <s v="Y"/>
    <x v="0"/>
    <m/>
    <s v="21-0135048"/>
    <m/>
    <s v="T005432389, T005432205, T005432203"/>
    <n v="122246000"/>
    <m/>
    <s v="     "/>
    <x v="0"/>
    <s v="PG&amp;E"/>
    <m/>
    <s v="Other"/>
    <s v="pole"/>
    <s v="D"/>
    <s v="D"/>
    <s v="Structure-PG&amp;E only"/>
    <m/>
    <s v="Contamination"/>
    <s v="36.a. Contamination"/>
    <s v="Equipment - PG&amp;E"/>
    <s v="Contamination"/>
    <s v="Tracking"/>
    <m/>
    <m/>
    <m/>
    <s v="Line to Ground"/>
    <s v="N"/>
    <s v="Overhead"/>
    <x v="3"/>
    <s v="Pole"/>
    <s v="Pole"/>
    <s v="100899181"/>
    <s v="     "/>
    <s v="Non-HFTD"/>
    <x v="0"/>
    <m/>
    <m/>
    <n v="37.767499999999998"/>
    <n v="-121.68"/>
    <s v="Alameda"/>
    <s v="LAS-POSITAS-2110"/>
    <m/>
    <n v="21000"/>
    <m/>
    <x v="0"/>
    <s v="Unknown"/>
    <s v="Herbaceous"/>
    <s v="Grass fuel model"/>
    <s v="grass and dirt"/>
    <s v="No"/>
    <m/>
    <m/>
    <m/>
    <m/>
    <m/>
    <m/>
    <m/>
    <s v="N"/>
    <s v="N"/>
    <m/>
    <m/>
    <s v="     "/>
    <m/>
    <m/>
    <m/>
    <m/>
    <m/>
    <m/>
    <m/>
    <m/>
    <m/>
    <m/>
    <m/>
    <m/>
    <m/>
    <m/>
    <m/>
    <m/>
    <m/>
    <m/>
    <m/>
  </r>
  <r>
    <s v="20212071"/>
    <s v="     "/>
    <n v="44491"/>
    <s v="10/22"/>
    <x v="0"/>
    <n v="7.3611111111111113E-2"/>
    <s v="43"/>
    <n v="4"/>
    <s v="10"/>
    <x v="5"/>
    <n v="44491"/>
    <m/>
    <s v="Pole fire, burnt at crossarm. Crossarm to be replaced. This information is preliminary."/>
    <s v="     "/>
    <s v="FAS"/>
    <m/>
    <s v="N"/>
    <x v="0"/>
    <m/>
    <s v="21-0134808"/>
    <m/>
    <s v="T005432016, T005432008"/>
    <n v="122243000"/>
    <m/>
    <s v="     "/>
    <x v="0"/>
    <s v="PG&amp;E"/>
    <m/>
    <s v="Other"/>
    <s v="pole"/>
    <s v="D"/>
    <s v="D"/>
    <s v="Structure-PG&amp;E only"/>
    <m/>
    <s v="Contamination"/>
    <s v="36.a. Contamination"/>
    <s v="Equipment - PG&amp;E"/>
    <s v="Contamination"/>
    <s v="Tracking"/>
    <m/>
    <m/>
    <m/>
    <s v="Force Out"/>
    <s v="Y"/>
    <s v="Overhead"/>
    <x v="3"/>
    <s v="Pole"/>
    <s v="Crossarm "/>
    <s v="101864482"/>
    <s v="     "/>
    <s v="Non-HFTD"/>
    <x v="0"/>
    <m/>
    <m/>
    <n v="34.881100000000004"/>
    <n v="-120.42"/>
    <s v="Santa Barbara"/>
    <s v="FAIRWAY-1108"/>
    <m/>
    <n v="12000"/>
    <m/>
    <x v="0"/>
    <s v="Unknown"/>
    <s v="Urban"/>
    <s v="Grass fuel model"/>
    <s v="Grass"/>
    <s v="No"/>
    <m/>
    <m/>
    <m/>
    <m/>
    <m/>
    <m/>
    <m/>
    <s v="N"/>
    <s v="N"/>
    <m/>
    <m/>
    <s v="     "/>
    <m/>
    <m/>
    <m/>
    <m/>
    <m/>
    <m/>
    <m/>
    <m/>
    <m/>
    <m/>
    <m/>
    <m/>
    <m/>
    <m/>
    <m/>
    <m/>
    <m/>
    <m/>
    <m/>
  </r>
  <r>
    <s v="20211888"/>
    <s v="     "/>
    <n v="44491"/>
    <s v="10/22"/>
    <x v="0"/>
    <n v="3.4722222222222224E-2"/>
    <s v="43"/>
    <n v="4"/>
    <s v="10"/>
    <x v="5"/>
    <m/>
    <m/>
    <s v="Duplicate of index 1889. Tracking incident."/>
    <s v="     "/>
    <s v="FAS"/>
    <m/>
    <s v="N"/>
    <x v="1"/>
    <m/>
    <m/>
    <m/>
    <s v="536461577"/>
    <m/>
    <m/>
    <s v="     "/>
    <x v="0"/>
    <s v="PG&amp;E"/>
    <m/>
    <s v="Other"/>
    <s v="pole"/>
    <s v="D"/>
    <m/>
    <s v="Structure-PG&amp;E only"/>
    <m/>
    <s v="Duplicate"/>
    <s v="39.a. All Other"/>
    <s v="Duplicate"/>
    <m/>
    <m/>
    <m/>
    <m/>
    <m/>
    <m/>
    <m/>
    <s v="Overhead"/>
    <x v="3"/>
    <s v="Pole"/>
    <m/>
    <m/>
    <s v="     "/>
    <s v="Non-HFTD"/>
    <x v="0"/>
    <m/>
    <m/>
    <n v="34.8812"/>
    <n v="-120.42100000000001"/>
    <s v="Santa Barbara"/>
    <s v="FAIRWAY-1108"/>
    <m/>
    <n v="12000"/>
    <m/>
    <x v="0"/>
    <s v="Fire Department"/>
    <s v="Urban"/>
    <m/>
    <m/>
    <s v="No"/>
    <m/>
    <m/>
    <m/>
    <m/>
    <m/>
    <m/>
    <m/>
    <s v="N"/>
    <s v="N"/>
    <m/>
    <m/>
    <s v="     "/>
    <m/>
    <m/>
    <m/>
    <m/>
    <m/>
    <m/>
    <m/>
    <m/>
    <m/>
    <m/>
    <m/>
    <m/>
    <m/>
    <m/>
    <m/>
    <m/>
    <m/>
    <m/>
    <m/>
  </r>
  <r>
    <s v="20212070"/>
    <s v="     "/>
    <n v="44491"/>
    <s v="10/22"/>
    <x v="0"/>
    <n v="4.6527777777777779E-2"/>
    <s v="43"/>
    <n v="4"/>
    <s v="10"/>
    <x v="5"/>
    <n v="44491"/>
    <m/>
    <s v="Poile fire, burnt half the pole. Crew to replace damaged pole. This information is preliminary."/>
    <s v="     "/>
    <s v="FAS"/>
    <m/>
    <s v="Y"/>
    <x v="0"/>
    <m/>
    <m/>
    <m/>
    <s v="T005432953"/>
    <n v="122247000"/>
    <m/>
    <s v="     "/>
    <x v="0"/>
    <s v="PG&amp;E"/>
    <m/>
    <s v="Other"/>
    <s v="pole"/>
    <s v="D"/>
    <s v="D"/>
    <s v="Structure-PG&amp;E only"/>
    <m/>
    <s v="Equipment - PG&amp;E"/>
    <s v="34.f. Pole damage or failure"/>
    <s v="Equipment - PG&amp;E"/>
    <s v="All types of equipment / facility failure"/>
    <s v="Pole failure"/>
    <s v="Pole"/>
    <m/>
    <m/>
    <m/>
    <s v="Y"/>
    <s v="Overhead"/>
    <x v="3"/>
    <s v="Pole"/>
    <s v="Pole"/>
    <s v="100615863"/>
    <s v="     "/>
    <s v="Non-HFTD"/>
    <x v="0"/>
    <m/>
    <m/>
    <n v="36.958300000000001"/>
    <n v="-121.526"/>
    <s v="Santa Clara"/>
    <s v="HOLLISTER-2102"/>
    <m/>
    <n v="21000"/>
    <m/>
    <x v="0"/>
    <s v="Unknown"/>
    <s v="Herbaceous"/>
    <s v="Fire-resistive fuel bed"/>
    <s v="dirt "/>
    <s v="No"/>
    <m/>
    <m/>
    <m/>
    <m/>
    <m/>
    <m/>
    <m/>
    <s v="N"/>
    <s v="N"/>
    <m/>
    <m/>
    <s v="     "/>
    <m/>
    <m/>
    <m/>
    <m/>
    <m/>
    <m/>
    <m/>
    <m/>
    <m/>
    <m/>
    <m/>
    <m/>
    <m/>
    <m/>
    <m/>
    <m/>
    <m/>
    <m/>
    <m/>
  </r>
  <r>
    <s v="20211889"/>
    <s v="     "/>
    <n v="44491"/>
    <s v="10/22"/>
    <x v="0"/>
    <n v="6.0416666666666667E-2"/>
    <s v="43"/>
    <n v="4"/>
    <s v="10"/>
    <x v="5"/>
    <n v="44491"/>
    <m/>
    <s v="Pole top fire was likely related to tracking. The ensuing fire was limited to PG&amp;E assets. This information is preliminary."/>
    <s v="     "/>
    <s v="FAS"/>
    <m/>
    <s v="N"/>
    <x v="0"/>
    <m/>
    <s v="21-0134808"/>
    <m/>
    <s v="T005432008, T005432007. T005432016"/>
    <n v="122243000"/>
    <m/>
    <s v="     "/>
    <x v="0"/>
    <s v="PG&amp;E"/>
    <m/>
    <s v="Other"/>
    <s v="pole"/>
    <s v="D"/>
    <s v="D"/>
    <s v="Structure-PG&amp;E only"/>
    <s v="Pole fire "/>
    <s v="Contamination"/>
    <s v="36.a. Contamination"/>
    <s v="Equipment - PG&amp;E"/>
    <s v="Contamination"/>
    <s v="Tracking"/>
    <m/>
    <m/>
    <m/>
    <s v="Force Out"/>
    <s v="Y"/>
    <s v="Overhead"/>
    <x v="3"/>
    <s v="Crossarm"/>
    <s v="Crossarm "/>
    <s v="101864482"/>
    <s v="     "/>
    <s v="Non-HFTD"/>
    <x v="0"/>
    <m/>
    <m/>
    <n v="34.881100000000004"/>
    <n v="-120.42"/>
    <s v="Santa Barbara"/>
    <s v="FAIRWAY-1108"/>
    <m/>
    <n v="12000"/>
    <m/>
    <x v="0"/>
    <s v="Santa Barbara Fire Department"/>
    <s v="Urban"/>
    <s v="Timber fuel model"/>
    <s v="in yard with large trees "/>
    <s v="No"/>
    <m/>
    <m/>
    <m/>
    <m/>
    <m/>
    <m/>
    <m/>
    <s v="N"/>
    <s v="N"/>
    <m/>
    <m/>
    <s v="     "/>
    <m/>
    <m/>
    <m/>
    <m/>
    <m/>
    <m/>
    <m/>
    <m/>
    <m/>
    <m/>
    <m/>
    <m/>
    <m/>
    <m/>
    <m/>
    <m/>
    <m/>
    <m/>
    <m/>
  </r>
  <r>
    <s v="20211893"/>
    <s v="     "/>
    <n v="44491"/>
    <s v="10/22"/>
    <x v="0"/>
    <n v="0.31180555555555556"/>
    <s v="43"/>
    <n v="4"/>
    <s v="10"/>
    <x v="5"/>
    <n v="44491"/>
    <m/>
    <s v="Tree branch fell into line, resulting in a wires down incident. The ensuing fire was less than one meter in size. This information is preliminary."/>
    <s v="     "/>
    <s v="FAS"/>
    <m/>
    <s v="N"/>
    <x v="0"/>
    <m/>
    <s v="21-0134897"/>
    <m/>
    <s v="T005432263"/>
    <n v="122244000"/>
    <m/>
    <s v="     "/>
    <x v="0"/>
    <s v="PG&amp;E"/>
    <m/>
    <s v="Vegetation"/>
    <m/>
    <s v="D"/>
    <s v="D"/>
    <s v="&lt;3 meters of linear travel"/>
    <s v="Charred small branch of citrus tree, no further ignition"/>
    <s v="Vegetation"/>
    <s v="33.a. Veg. contact"/>
    <s v="Vegetation"/>
    <s v="Contact from object"/>
    <s v="Veg. contact"/>
    <m/>
    <s v="Veg. contact"/>
    <s v="Conductor - Primary"/>
    <s v="Line to Ground"/>
    <s v="N"/>
    <s v="Overhead"/>
    <x v="3"/>
    <s v="Conductor - Primary"/>
    <s v="Conductor"/>
    <s v="101014572"/>
    <s v="     "/>
    <s v="Non-HFTD"/>
    <x v="0"/>
    <m/>
    <m/>
    <n v="37.052599999999998"/>
    <n v="-120.20099999999999"/>
    <s v="Madera"/>
    <s v="DAIRYLAND-1113"/>
    <m/>
    <n v="12000"/>
    <m/>
    <x v="0"/>
    <s v="Self Extinguished"/>
    <s v="Agriculture"/>
    <s v="Timber fuel model"/>
    <s v="Citrus Trees"/>
    <s v="No"/>
    <m/>
    <m/>
    <m/>
    <m/>
    <m/>
    <m/>
    <m/>
    <s v="N"/>
    <s v="N"/>
    <m/>
    <m/>
    <s v="     "/>
    <m/>
    <m/>
    <s v="Oct 29 2021 12:00AM"/>
    <m/>
    <s v="Primary lines compliant with GO 95 rule 35. All vegetation compliant WR#XWYO1002578"/>
    <s v="EUCA"/>
    <m/>
    <m/>
    <m/>
    <m/>
    <m/>
    <m/>
    <m/>
    <m/>
    <m/>
    <m/>
    <m/>
    <m/>
    <m/>
  </r>
  <r>
    <s v="20212078"/>
    <s v="     "/>
    <n v="44491"/>
    <s v="10/22"/>
    <x v="0"/>
    <n v="0.41875000000000001"/>
    <s v="43"/>
    <n v="4"/>
    <s v="10"/>
    <x v="5"/>
    <n v="44491"/>
    <m/>
    <s v="Insulator and crossarm flased and burnt. This information is preliminary."/>
    <s v="     "/>
    <s v="FAS"/>
    <m/>
    <s v="Y"/>
    <x v="0"/>
    <m/>
    <s v="21-0135013"/>
    <m/>
    <s v="T005432661"/>
    <n v="122245000"/>
    <m/>
    <s v="     "/>
    <x v="0"/>
    <s v="PG&amp;E"/>
    <m/>
    <s v="Other"/>
    <s v="pole"/>
    <s v="D"/>
    <s v="D"/>
    <s v="Structure-PG&amp;E only"/>
    <m/>
    <s v="Equipment - PG&amp;E"/>
    <s v="34.f. Pole damage or failure"/>
    <s v="Equipment - PG&amp;E"/>
    <s v="All types of equipment / facility failure"/>
    <s v="Pole failure"/>
    <s v="Insulator"/>
    <m/>
    <m/>
    <s v="Line to Ground"/>
    <s v="Y"/>
    <s v="Overhead"/>
    <x v="3"/>
    <s v="Insulator"/>
    <s v="Cutout"/>
    <s v="101721548"/>
    <s v="     "/>
    <s v="Non-HFTD"/>
    <x v="0"/>
    <m/>
    <m/>
    <n v="36.869799999999998"/>
    <n v="-121.41"/>
    <s v="San Benito"/>
    <s v="HOLLISTER-2102"/>
    <m/>
    <n v="21000"/>
    <m/>
    <x v="0"/>
    <s v="Unknown"/>
    <s v="Urban"/>
    <s v="Fire-resistive fuel bed"/>
    <s v="Dirt"/>
    <s v="No"/>
    <m/>
    <m/>
    <m/>
    <m/>
    <m/>
    <m/>
    <m/>
    <s v="N"/>
    <s v="N"/>
    <m/>
    <m/>
    <s v="     "/>
    <m/>
    <m/>
    <m/>
    <m/>
    <m/>
    <m/>
    <m/>
    <m/>
    <m/>
    <m/>
    <m/>
    <m/>
    <m/>
    <m/>
    <m/>
    <m/>
    <m/>
    <m/>
    <m/>
  </r>
  <r>
    <s v="20212076"/>
    <s v="     "/>
    <n v="44491"/>
    <s v="10/22"/>
    <x v="0"/>
    <n v="0.30625000000000002"/>
    <s v="43"/>
    <n v="4"/>
    <s v="10"/>
    <x v="5"/>
    <n v="44491"/>
    <m/>
    <s v="Arcing in wires caused wood pin to burn. Crew to replace crossarm. This information is preliminary."/>
    <s v="     "/>
    <s v="FAS"/>
    <m/>
    <s v="Y"/>
    <x v="0"/>
    <m/>
    <s v="21-0134923"/>
    <m/>
    <s v="T005432244, T005432398"/>
    <n v="122245000"/>
    <m/>
    <s v="     "/>
    <x v="0"/>
    <s v="PG&amp;E"/>
    <m/>
    <s v="Other"/>
    <s v="pole"/>
    <s v="D"/>
    <s v="D"/>
    <s v="Structure-PG&amp;E only"/>
    <m/>
    <s v="Contamination"/>
    <s v="36.a. Contamination"/>
    <s v="Equipment - PG&amp;E"/>
    <s v="Contamination"/>
    <s v="Tracking"/>
    <m/>
    <m/>
    <m/>
    <s v="Force Out"/>
    <s v="Y"/>
    <s v="Overhead"/>
    <x v="3"/>
    <s v="Conductor - Primary"/>
    <s v="Crossarm"/>
    <s v="101535735"/>
    <s v="     "/>
    <s v="Non-HFTD"/>
    <x v="0"/>
    <m/>
    <m/>
    <n v="39.899900000000002"/>
    <n v="-122.193"/>
    <s v="Tehama"/>
    <s v="CORNING-1103"/>
    <m/>
    <n v="12000"/>
    <m/>
    <x v="0"/>
    <s v="Fire Dept"/>
    <s v="Agriculture"/>
    <m/>
    <m/>
    <s v="No"/>
    <m/>
    <m/>
    <m/>
    <m/>
    <m/>
    <m/>
    <m/>
    <s v="N"/>
    <s v="N"/>
    <m/>
    <m/>
    <s v="     "/>
    <m/>
    <m/>
    <m/>
    <m/>
    <m/>
    <m/>
    <m/>
    <m/>
    <m/>
    <m/>
    <m/>
    <m/>
    <m/>
    <m/>
    <m/>
    <m/>
    <m/>
    <m/>
    <m/>
  </r>
  <r>
    <s v="20211894"/>
    <s v="     "/>
    <n v="44491"/>
    <s v="10/22"/>
    <x v="0"/>
    <n v="0.29652777777777778"/>
    <s v="43"/>
    <n v="4"/>
    <s v="10"/>
    <x v="5"/>
    <n v="44491"/>
    <m/>
    <s v="Pole fire likely due to tracking. The ensuing fire was limited to PG&amp;E assets. This information is preliminary."/>
    <s v="     "/>
    <s v="ILIS/OIS"/>
    <m/>
    <s v="N"/>
    <x v="0"/>
    <m/>
    <s v="21-0135048"/>
    <m/>
    <s v="T005432205, T005432389"/>
    <n v="122246000"/>
    <m/>
    <s v="     "/>
    <x v="0"/>
    <s v="PG&amp;E"/>
    <m/>
    <s v="Other"/>
    <s v="pole"/>
    <s v="D"/>
    <s v="D"/>
    <s v="Structure-PG&amp;E only"/>
    <s v="Found Pole top burnt off"/>
    <s v="Contamination"/>
    <s v="36.a. Contamination"/>
    <s v="Equipment - PG&amp;E"/>
    <s v="Contamination"/>
    <s v="Tracking"/>
    <m/>
    <m/>
    <m/>
    <s v="Line to Ground"/>
    <s v="N"/>
    <s v="Overhead"/>
    <x v="3"/>
    <s v="Pole"/>
    <s v="Pole"/>
    <s v="100899181"/>
    <s v="     "/>
    <s v="Non-HFTD"/>
    <x v="0"/>
    <m/>
    <m/>
    <n v="37.767499999999998"/>
    <n v="-121.68"/>
    <s v="Alameda"/>
    <s v="LAS-POSITAS-2110"/>
    <m/>
    <n v="21000"/>
    <m/>
    <x v="0"/>
    <s v="Self Extinguished"/>
    <s v="Herbaceous"/>
    <s v="Fire-resistive fuel bed"/>
    <s v="Dirt"/>
    <s v="No"/>
    <m/>
    <m/>
    <m/>
    <m/>
    <m/>
    <m/>
    <m/>
    <s v="N"/>
    <s v="N"/>
    <m/>
    <m/>
    <s v="     "/>
    <m/>
    <m/>
    <m/>
    <m/>
    <m/>
    <m/>
    <m/>
    <m/>
    <m/>
    <m/>
    <m/>
    <m/>
    <m/>
    <m/>
    <m/>
    <m/>
    <m/>
    <m/>
    <m/>
  </r>
  <r>
    <s v="20212075"/>
    <s v="     "/>
    <n v="44491"/>
    <s v="10/22"/>
    <x v="0"/>
    <n v="0.29791666666666666"/>
    <s v="43"/>
    <n v="4"/>
    <s v="10"/>
    <x v="5"/>
    <n v="44491"/>
    <m/>
    <s v="Pole fire, burnt crossarm and buck arm. This information is preliminary."/>
    <s v="     "/>
    <s v="FAS"/>
    <m/>
    <s v="Y"/>
    <x v="0"/>
    <m/>
    <s v="21-0134873"/>
    <m/>
    <s v="T005432213"/>
    <n v="122244000"/>
    <m/>
    <s v="     "/>
    <x v="0"/>
    <s v="PG&amp;E"/>
    <m/>
    <s v="Other"/>
    <s v="pole"/>
    <s v="D"/>
    <s v="D"/>
    <s v="Structure-PG&amp;E only"/>
    <m/>
    <s v="Equipment - PG&amp;E"/>
    <s v="34.f. Pole damage or failure"/>
    <s v="Equipment - PG&amp;E"/>
    <s v="All types of equipment / facility failure"/>
    <s v="Pole failure"/>
    <s v="Pole"/>
    <m/>
    <m/>
    <s v="Force Out"/>
    <s v="Y"/>
    <s v="Overhead"/>
    <x v="3"/>
    <s v="Pole"/>
    <s v="Crossarm"/>
    <s v="100907571"/>
    <s v="     "/>
    <s v="Non-HFTD"/>
    <x v="0"/>
    <m/>
    <m/>
    <n v="37.692"/>
    <n v="-121.78100000000001"/>
    <s v="Alameda"/>
    <s v="LAS-POSITAS-2104"/>
    <m/>
    <n v="21000"/>
    <m/>
    <x v="0"/>
    <s v="Unknown"/>
    <s v="Urban"/>
    <m/>
    <m/>
    <s v="No"/>
    <m/>
    <m/>
    <m/>
    <m/>
    <m/>
    <m/>
    <m/>
    <s v="N"/>
    <s v="N"/>
    <m/>
    <m/>
    <s v="     "/>
    <m/>
    <m/>
    <m/>
    <m/>
    <m/>
    <m/>
    <m/>
    <m/>
    <m/>
    <m/>
    <m/>
    <m/>
    <m/>
    <m/>
    <m/>
    <m/>
    <m/>
    <m/>
    <m/>
  </r>
  <r>
    <s v="20211892"/>
    <s v="     "/>
    <n v="44491"/>
    <s v="10/22"/>
    <x v="0"/>
    <n v="0.29930555555555555"/>
    <s v="43"/>
    <n v="4"/>
    <s v="10"/>
    <x v="5"/>
    <n v="44491"/>
    <m/>
    <s v="Pole fire likely due to tracking. The ensuing fire was limited to PG&amp;E assets. This information is preliminary."/>
    <s v="     "/>
    <s v="FAS"/>
    <m/>
    <s v="N"/>
    <x v="0"/>
    <m/>
    <s v="21-0134874"/>
    <m/>
    <s v="T005432220"/>
    <n v="122244000"/>
    <m/>
    <s v="     "/>
    <x v="0"/>
    <s v="PG&amp;E"/>
    <m/>
    <s v="Other"/>
    <s v="crossarm"/>
    <s v="D"/>
    <m/>
    <s v="Structure-PG&amp;E only"/>
    <m/>
    <s v="Contamination"/>
    <s v="36.a. Contamination"/>
    <s v="Equipment - PG&amp;E"/>
    <s v="Contamination"/>
    <s v="Tracking"/>
    <m/>
    <m/>
    <m/>
    <s v="Force Out"/>
    <s v="Y"/>
    <s v="Overhead"/>
    <x v="3"/>
    <s v="Crossarm"/>
    <s v="Crossarm"/>
    <s v="100277644"/>
    <s v="     "/>
    <s v="Non-HFTD"/>
    <x v="0"/>
    <m/>
    <m/>
    <n v="37.503900000000002"/>
    <n v="-122.255"/>
    <s v="San Mateo"/>
    <s v="SAN-CARLOS-0401"/>
    <m/>
    <n v="4000"/>
    <m/>
    <x v="0"/>
    <s v="Self Extinguished"/>
    <s v="Urban"/>
    <m/>
    <m/>
    <s v="No"/>
    <m/>
    <m/>
    <m/>
    <m/>
    <m/>
    <m/>
    <m/>
    <s v="N"/>
    <s v="N"/>
    <m/>
    <m/>
    <s v="     "/>
    <m/>
    <m/>
    <m/>
    <m/>
    <m/>
    <m/>
    <m/>
    <m/>
    <m/>
    <m/>
    <m/>
    <m/>
    <m/>
    <m/>
    <m/>
    <m/>
    <m/>
    <m/>
    <m/>
  </r>
  <r>
    <s v="MIA20142407"/>
    <s v="     "/>
    <n v="41935"/>
    <s v="10/23"/>
    <x v="0"/>
    <n v="0.67116898148148152"/>
    <s v="43"/>
    <n v="4"/>
    <s v="10"/>
    <x v="7"/>
    <n v="41935"/>
    <n v="0.67083333333333328"/>
    <s v="502 E. GRANT LINE RD in Tracy; pole fire burned cap bank and pole; WAITING ON TMAN- KRJ7- TMAN RESPONSE &quot;Cap Bank Jumper Cross Phase once it burnt opened.&quot;"/>
    <s v="     "/>
    <s v="FAS"/>
    <n v="44264"/>
    <s v="Y"/>
    <x v="0"/>
    <s v="1101428"/>
    <s v="N/A"/>
    <m/>
    <s v="T003223466"/>
    <n v="109590676"/>
    <m/>
    <s v="     "/>
    <x v="0"/>
    <s v="PG&amp;E"/>
    <m/>
    <m/>
    <m/>
    <s v="D"/>
    <m/>
    <s v="Structure-PG&amp;E only"/>
    <m/>
    <s v="Equipment - PG&amp;E"/>
    <s v="34.a. Capacitor bank damage or failure"/>
    <s v="Equipment - PG&amp;E"/>
    <s v="All types of equipment / facility failure"/>
    <s v="Capacitor bank failure"/>
    <s v="Jumper"/>
    <m/>
    <m/>
    <m/>
    <s v="No"/>
    <s v="Overhead"/>
    <x v="0"/>
    <m/>
    <m/>
    <s v="102124655"/>
    <s v="     "/>
    <s v="Non-HFTD"/>
    <x v="0"/>
    <m/>
    <m/>
    <n v="37.747100000000003"/>
    <n v="-121.416"/>
    <s v="San Joaquin"/>
    <s v="TRACY-1109"/>
    <s v="162881109"/>
    <n v="11000"/>
    <m/>
    <x v="0"/>
    <s v="Tracy FD"/>
    <s v="Rural"/>
    <m/>
    <m/>
    <s v="No"/>
    <m/>
    <m/>
    <m/>
    <m/>
    <m/>
    <m/>
    <m/>
    <s v="N"/>
    <s v="N"/>
    <m/>
    <m/>
    <s v="     "/>
    <m/>
    <m/>
    <m/>
    <m/>
    <m/>
    <m/>
    <m/>
    <m/>
    <m/>
    <m/>
    <m/>
    <m/>
    <m/>
    <m/>
    <m/>
    <m/>
    <m/>
    <m/>
    <m/>
  </r>
  <r>
    <s v="20140217"/>
    <s v="     "/>
    <n v="41935"/>
    <s v="10/23"/>
    <x v="0"/>
    <n v="0.53125"/>
    <s v="43"/>
    <n v="4"/>
    <s v="10"/>
    <x v="7"/>
    <n v="41935"/>
    <n v="0.53125"/>
    <s v="CREW TO REPLACE BROKEN POLE IN EASEMENT OF 326 LINDA VISTA DR. TREE CREW CALLED TO REMOVE TREE FROM LINE AND WORK AREA."/>
    <s v="     "/>
    <m/>
    <m/>
    <s v="N"/>
    <x v="0"/>
    <s v="1101332"/>
    <s v="14-0065520"/>
    <m/>
    <m/>
    <n v="109590065"/>
    <m/>
    <s v="     "/>
    <x v="1"/>
    <s v="PG&amp;E"/>
    <m/>
    <s v="Vegetation"/>
    <m/>
    <s v="D"/>
    <m/>
    <s v="&lt;3 meters of linear travel"/>
    <s v="Square Feet: ; Acreage: "/>
    <s v="Vegetation"/>
    <s v="33.a. Veg. contact"/>
    <s v="Vegetation"/>
    <s v="All types of equipment / facility failure"/>
    <s v="Contact - Vegetation"/>
    <m/>
    <s v="Contact - Vegetation"/>
    <s v="Conductor"/>
    <s v="Line to Ground"/>
    <s v="AT&amp;T"/>
    <s v="Overhead"/>
    <x v="1"/>
    <s v="Conductor"/>
    <m/>
    <s v="100143992"/>
    <s v="     "/>
    <s v="Non-HFTD"/>
    <x v="0"/>
    <m/>
    <m/>
    <n v="35.421799999999998"/>
    <n v="-119.02800000000001"/>
    <s v="Kern"/>
    <s v="KERN-OIL-1103"/>
    <s v="252721103"/>
    <m/>
    <s v="N/A"/>
    <x v="0"/>
    <s v="KERN COUNTY FD"/>
    <s v="Urban"/>
    <m/>
    <m/>
    <s v="No"/>
    <m/>
    <m/>
    <m/>
    <m/>
    <m/>
    <m/>
    <m/>
    <s v="N"/>
    <s v="N"/>
    <m/>
    <m/>
    <s v="     "/>
    <s v="35.25200000"/>
    <s v="-119.13800000"/>
    <s v="Oct 24 2014 12:00AM"/>
    <s v="TrunkFail"/>
    <s v="Large Pine tree was found lying horizontally between two secondary end poles, both of which were broken approx 4 ft below normal height.  Guy wire and secondary utility wire were found beneath the tree. PG&amp;E troubleman Nicholas  Walker who made the initial response to the outage incident stated the pine broke at the base and struck the guy wire and possible secondary, snapping both poles and caused a wire on ground situations and small fire. Tree appeared to be dead."/>
    <s v="PINE"/>
    <s v="47"/>
    <s v="43"/>
    <s v="50"/>
    <s v="None"/>
    <s v="Severe"/>
    <s v="Y"/>
    <s v="1"/>
    <m/>
    <s v="Valley"/>
    <s v="A"/>
    <s v="Vertical"/>
    <s v="BareWire"/>
    <s v="0"/>
  </r>
  <r>
    <s v="20160353"/>
    <s v="     "/>
    <n v="42666"/>
    <s v="10/23"/>
    <x v="0"/>
    <n v="0.59444444444444444"/>
    <s v="44"/>
    <n v="4"/>
    <s v="10"/>
    <x v="6"/>
    <n v="42666"/>
    <n v="0.59444444444444444"/>
    <m/>
    <s v="     "/>
    <m/>
    <m/>
    <s v="N"/>
    <x v="0"/>
    <s v="1568000"/>
    <s v="16-0074827"/>
    <m/>
    <m/>
    <n v="112098513"/>
    <m/>
    <s v="     "/>
    <x v="1"/>
    <s v="PG&amp;E"/>
    <m/>
    <s v="Vegetation"/>
    <m/>
    <s v="D"/>
    <m/>
    <s v="&lt;0.25"/>
    <s v="Square Feet: ; Acreage: "/>
    <s v="Contact - 3rd Party"/>
    <s v="33.d. Vehicle contact"/>
    <s v="Contact - 3rd Party"/>
    <s v="All types of equipment / facility failure"/>
    <s v="Contact - Vehicle"/>
    <m/>
    <s v="Contact - Vehicle"/>
    <s v="Pole"/>
    <m/>
    <s v="VERIZON CALIFORNIA I"/>
    <s v="Overhead"/>
    <x v="3"/>
    <s v="Conductor"/>
    <m/>
    <s v="102074335"/>
    <s v="     "/>
    <s v="Non-HFTD"/>
    <x v="0"/>
    <m/>
    <m/>
    <n v="38.2271"/>
    <n v="-121.04900000000001"/>
    <s v="San Joaquin"/>
    <s v="LOCKEFORD-2102"/>
    <s v="163682102"/>
    <n v="21000"/>
    <s v="LOCKEFORD 210212468"/>
    <x v="0"/>
    <s v="Cal Fire"/>
    <s v="Herbaceous"/>
    <m/>
    <m/>
    <s v="No"/>
    <m/>
    <m/>
    <m/>
    <m/>
    <m/>
    <m/>
    <m/>
    <s v="N"/>
    <s v="N"/>
    <m/>
    <m/>
    <s v="     "/>
    <m/>
    <m/>
    <m/>
    <m/>
    <m/>
    <m/>
    <m/>
    <m/>
    <m/>
    <m/>
    <m/>
    <m/>
    <m/>
    <m/>
    <m/>
    <m/>
    <m/>
    <m/>
    <m/>
  </r>
  <r>
    <s v="20160352"/>
    <s v="     "/>
    <n v="42666"/>
    <s v="10/23"/>
    <x v="0"/>
    <n v="0.45416666666666666"/>
    <s v="44"/>
    <n v="4"/>
    <s v="10"/>
    <x v="6"/>
    <n v="42666"/>
    <n v="0.42569444444444443"/>
    <s v="Eagle laying on ground below pole. Pole Bar code. 110325963. 1200' e/o fco 6129 .5mi e/o Temp. sub"/>
    <s v="     "/>
    <m/>
    <m/>
    <s v="N"/>
    <x v="0"/>
    <s v="1567891"/>
    <s v="16-0074816"/>
    <m/>
    <m/>
    <m/>
    <m/>
    <s v="     "/>
    <x v="1"/>
    <s v="PG&amp;E"/>
    <m/>
    <s v="Vegetation"/>
    <m/>
    <s v="D"/>
    <m/>
    <s v="0.26-9.99"/>
    <s v="Square Feet: ; Acreage: "/>
    <s v="Contact - Animal - Bird"/>
    <s v="33.b. Animal contact"/>
    <s v="Contact - Bird"/>
    <s v="All types of equipment / facility failure"/>
    <s v="Contact - Animal"/>
    <m/>
    <s v="Contact - Animal"/>
    <s v="Conductor"/>
    <s v="Line to Line"/>
    <m/>
    <s v="Overhead"/>
    <x v="3"/>
    <s v="Conductor"/>
    <m/>
    <s v="101901785"/>
    <s v="     "/>
    <s v="Non-HFTD"/>
    <x v="0"/>
    <m/>
    <m/>
    <n v="35.554499999999997"/>
    <n v="-120.67100000000001"/>
    <s v="San Luis Obispo"/>
    <s v="TEMPLETON-2113"/>
    <s v="183052113"/>
    <n v="21000"/>
    <s v="TEMPLETON 2108CB"/>
    <x v="1"/>
    <s v="Cal Fire"/>
    <s v="Herbaceous"/>
    <m/>
    <m/>
    <s v="No"/>
    <m/>
    <m/>
    <m/>
    <m/>
    <m/>
    <m/>
    <m/>
    <s v="N"/>
    <s v="N"/>
    <m/>
    <m/>
    <s v="     "/>
    <m/>
    <m/>
    <m/>
    <m/>
    <m/>
    <m/>
    <m/>
    <m/>
    <m/>
    <m/>
    <m/>
    <m/>
    <m/>
    <m/>
    <m/>
    <m/>
    <m/>
    <m/>
    <m/>
  </r>
  <r>
    <s v="20170455"/>
    <s v="     "/>
    <n v="43031"/>
    <s v="10/23"/>
    <x v="0"/>
    <n v="0.81527777777777777"/>
    <s v="43"/>
    <n v="4"/>
    <s v="10"/>
    <x v="0"/>
    <n v="43031"/>
    <n v="0.84722222222222221"/>
    <s v="0"/>
    <s v="     "/>
    <m/>
    <m/>
    <s v="N"/>
    <x v="0"/>
    <s v="1908324"/>
    <s v="17-0089813"/>
    <m/>
    <m/>
    <m/>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1763398"/>
    <s v="     "/>
    <s v="Non-HFTD"/>
    <x v="0"/>
    <m/>
    <m/>
    <n v="36.077199999999998"/>
    <n v="-121.01900000000001"/>
    <s v="Monterey"/>
    <s v="SAN-ARDO-1101"/>
    <s v="182191101"/>
    <n v="12000"/>
    <s v="SAN ARDO 11017945"/>
    <x v="0"/>
    <s v="N.A."/>
    <s v="Barren/Other"/>
    <m/>
    <m/>
    <s v="No"/>
    <m/>
    <m/>
    <m/>
    <m/>
    <m/>
    <m/>
    <m/>
    <s v="N"/>
    <s v="N"/>
    <m/>
    <m/>
    <s v="     "/>
    <m/>
    <m/>
    <m/>
    <m/>
    <m/>
    <m/>
    <m/>
    <m/>
    <m/>
    <m/>
    <m/>
    <m/>
    <m/>
    <m/>
    <m/>
    <m/>
    <m/>
    <m/>
    <m/>
  </r>
  <r>
    <s v="MIA20174003"/>
    <s v="     "/>
    <n v="43031"/>
    <s v="10/23"/>
    <x v="0"/>
    <n v="0.34848379629629628"/>
    <s v="43"/>
    <n v="4"/>
    <s v="10"/>
    <x v="0"/>
    <n v="43031"/>
    <n v="0.34791666666666665"/>
    <s v="escalation, TX CGC#"/>
    <s v="     "/>
    <s v="FAS"/>
    <n v="44257"/>
    <s v="Y"/>
    <x v="0"/>
    <s v="1907536"/>
    <s v="17-0089659"/>
    <m/>
    <s v="T004171829"/>
    <n v="113754889"/>
    <m/>
    <s v="     "/>
    <x v="0"/>
    <s v="PG&amp;E"/>
    <m/>
    <m/>
    <m/>
    <s v="D"/>
    <m/>
    <s v="Structure-PG&amp;E only"/>
    <m/>
    <s v="Unknown"/>
    <s v="40.a. Unknown"/>
    <s v="Unknown"/>
    <s v="Other"/>
    <s v="Unknown"/>
    <m/>
    <m/>
    <m/>
    <s v="Line to Ground"/>
    <m/>
    <s v="Overhead"/>
    <x v="0"/>
    <m/>
    <m/>
    <m/>
    <s v="     "/>
    <s v="Non-HFTD"/>
    <x v="0"/>
    <m/>
    <m/>
    <n v="35.637900000000002"/>
    <n v="-119.16"/>
    <s v="Kern"/>
    <s v="FAMOSO-1102"/>
    <s v="252461102"/>
    <n v="11000"/>
    <s v="FAMOSO 1102CB"/>
    <x v="0"/>
    <m/>
    <s v="Rural"/>
    <m/>
    <m/>
    <s v="No"/>
    <m/>
    <m/>
    <m/>
    <m/>
    <m/>
    <m/>
    <m/>
    <s v="N"/>
    <s v="N"/>
    <m/>
    <m/>
    <s v="     "/>
    <m/>
    <m/>
    <m/>
    <m/>
    <m/>
    <m/>
    <m/>
    <m/>
    <m/>
    <m/>
    <m/>
    <m/>
    <m/>
    <m/>
    <m/>
    <m/>
    <m/>
    <m/>
    <m/>
  </r>
  <r>
    <s v="SAP201710555"/>
    <s v="     "/>
    <n v="43031"/>
    <s v="10/23"/>
    <x v="0"/>
    <m/>
    <s v="43"/>
    <n v="4"/>
    <s v="10"/>
    <x v="0"/>
    <n v="43029"/>
    <m/>
    <s v="pole fire; failed fuse 40167"/>
    <s v="     "/>
    <s v="SAP"/>
    <n v="44580"/>
    <s v="Y"/>
    <x v="0"/>
    <s v="1906743"/>
    <s v="17-0089362"/>
    <m/>
    <s v="T004170830"/>
    <n v="113753292"/>
    <m/>
    <s v="     "/>
    <x v="0"/>
    <s v="PG&amp;E"/>
    <m/>
    <m/>
    <m/>
    <s v="D"/>
    <m/>
    <s v="Structure-PG&amp;E only"/>
    <m/>
    <s v="Equipment - PG&amp;E"/>
    <s v="34.c. Fuse damage or failure"/>
    <s v="Equipment - PG&amp;E"/>
    <s v="Fuse failure - all"/>
    <s v="Fuse failure - all"/>
    <s v="Fuse"/>
    <m/>
    <m/>
    <s v="Line to Ground"/>
    <s v="Yes"/>
    <s v="Overhead"/>
    <x v="0"/>
    <s v="Fuse"/>
    <m/>
    <s v="101556864"/>
    <s v="     "/>
    <s v="Non-HFTD"/>
    <x v="0"/>
    <m/>
    <m/>
    <n v="38.251399999999997"/>
    <n v="-122.056"/>
    <s v="Solano"/>
    <s v="SUISUN-1108"/>
    <m/>
    <m/>
    <s v="SUISUN 1108CB"/>
    <x v="0"/>
    <m/>
    <m/>
    <m/>
    <m/>
    <s v="No"/>
    <m/>
    <m/>
    <m/>
    <m/>
    <m/>
    <m/>
    <m/>
    <s v="N"/>
    <s v="N"/>
    <m/>
    <m/>
    <s v="     "/>
    <m/>
    <m/>
    <m/>
    <m/>
    <m/>
    <m/>
    <m/>
    <m/>
    <m/>
    <m/>
    <m/>
    <m/>
    <m/>
    <m/>
    <m/>
    <m/>
    <m/>
    <m/>
    <m/>
  </r>
  <r>
    <s v="CAP20174723"/>
    <s v="     "/>
    <n v="43031"/>
    <s v="10/23"/>
    <x v="0"/>
    <n v="0.28194444444444444"/>
    <s v="43"/>
    <n v="4"/>
    <s v="10"/>
    <x v="0"/>
    <m/>
    <m/>
    <s v="pole fire; incident date of 10/20/2017; between road 104 and road 112; cause unknown; 19299 AVENUE 370"/>
    <s v="     "/>
    <s v="CAP"/>
    <n v="44358"/>
    <s v="Y"/>
    <x v="0"/>
    <s v="1905418"/>
    <s v="17-0088941"/>
    <s v="INT-10296"/>
    <m/>
    <m/>
    <m/>
    <s v="     "/>
    <x v="0"/>
    <s v="PG&amp;E"/>
    <m/>
    <m/>
    <m/>
    <s v="T"/>
    <m/>
    <s v="Structure-PG&amp;E only"/>
    <m/>
    <s v="Unknown"/>
    <s v="40.a. Unknown"/>
    <s v="Unknown"/>
    <m/>
    <m/>
    <m/>
    <m/>
    <m/>
    <s v="None"/>
    <s v="No"/>
    <s v="Overhead"/>
    <x v="0"/>
    <m/>
    <m/>
    <s v="Structure 017/002; SW 001 "/>
    <s v="     "/>
    <s v="Non-HFTD"/>
    <x v="0"/>
    <m/>
    <m/>
    <n v="36.523400000000002"/>
    <n v="-119.33199999999999"/>
    <s v="Tulare"/>
    <s v="DINUBA-OROSI-70KV"/>
    <m/>
    <m/>
    <s v="STONE CORRAL 1108CB"/>
    <x v="0"/>
    <m/>
    <m/>
    <m/>
    <m/>
    <s v="No"/>
    <m/>
    <m/>
    <m/>
    <m/>
    <m/>
    <m/>
    <m/>
    <s v="N"/>
    <s v="N"/>
    <m/>
    <m/>
    <s v="     "/>
    <m/>
    <m/>
    <m/>
    <m/>
    <m/>
    <m/>
    <m/>
    <m/>
    <m/>
    <m/>
    <m/>
    <m/>
    <m/>
    <m/>
    <m/>
    <m/>
    <m/>
    <m/>
    <m/>
  </r>
  <r>
    <s v="20191287"/>
    <s v="     "/>
    <n v="43761"/>
    <s v="10/23"/>
    <x v="0"/>
    <m/>
    <s v="43"/>
    <n v="4"/>
    <s v="10"/>
    <x v="3"/>
    <n v="43761"/>
    <m/>
    <s v="Animal, Squirrel, Transformer (OH), Burned/flashed; &lt; 1 meter fire."/>
    <s v="     "/>
    <s v="FAS"/>
    <m/>
    <s v="N"/>
    <x v="0"/>
    <s v="677425"/>
    <s v="19-0115019"/>
    <m/>
    <s v="T004785417"/>
    <n v="0"/>
    <m/>
    <s v="     "/>
    <x v="0"/>
    <s v="PG&amp;E"/>
    <m/>
    <m/>
    <m/>
    <s v="D"/>
    <m/>
    <s v="&lt;3 meters of linear travel"/>
    <m/>
    <s v="Contact - Animal - Other"/>
    <s v="33.b. Animal contact"/>
    <s v="Contact - Animal"/>
    <s v="Contact from object"/>
    <s v="Contact - Animal"/>
    <m/>
    <s v="Contact - Animal"/>
    <m/>
    <s v="Line to Line"/>
    <m/>
    <s v="Overhead"/>
    <x v="0"/>
    <m/>
    <m/>
    <s v="103441103-2100956742{1540}"/>
    <s v="     "/>
    <s v="Non-HFTD"/>
    <x v="0"/>
    <n v="246"/>
    <m/>
    <n v="40.488700000000001"/>
    <n v="-122.309"/>
    <s v="SHASTA"/>
    <s v="JESSUP-1103"/>
    <m/>
    <m/>
    <s v="JESSUP 11031540"/>
    <x v="0"/>
    <s v="N/A"/>
    <m/>
    <m/>
    <m/>
    <s v="No"/>
    <m/>
    <m/>
    <m/>
    <m/>
    <m/>
    <m/>
    <m/>
    <s v="N"/>
    <s v="N"/>
    <m/>
    <m/>
    <s v="     "/>
    <m/>
    <m/>
    <m/>
    <m/>
    <m/>
    <m/>
    <m/>
    <m/>
    <m/>
    <m/>
    <m/>
    <m/>
    <m/>
    <m/>
    <m/>
    <m/>
    <m/>
    <m/>
    <m/>
  </r>
  <r>
    <s v="20191285"/>
    <s v="     "/>
    <n v="43761"/>
    <s v="10/23"/>
    <x v="0"/>
    <m/>
    <s v="43"/>
    <n v="4"/>
    <s v="10"/>
    <x v="3"/>
    <n v="43761"/>
    <n v="0.67708333333333337"/>
    <s v="Tree fell into line"/>
    <s v="     "/>
    <s v="FAS"/>
    <m/>
    <s v="N"/>
    <x v="0"/>
    <s v="679173"/>
    <s v="19-0115360"/>
    <m/>
    <s v="T004786003"/>
    <n v="0"/>
    <m/>
    <s v="     "/>
    <x v="1"/>
    <s v="PG&amp;E"/>
    <m/>
    <m/>
    <m/>
    <s v="D"/>
    <m/>
    <s v="&lt;0.25"/>
    <m/>
    <s v="Vegetation"/>
    <s v="33.a. Veg. contact"/>
    <s v="Vegetation"/>
    <s v="Contact from object"/>
    <s v="Contact - Vegetation"/>
    <m/>
    <s v="Contact - Vegetation"/>
    <s v="Conductor - Primary"/>
    <s v="Three Phase Fault"/>
    <m/>
    <s v="Overhead"/>
    <x v="3"/>
    <s v="Conductor - Primary"/>
    <m/>
    <s v="62021103"/>
    <s v="     "/>
    <s v="Non-HFTD"/>
    <x v="0"/>
    <m/>
    <m/>
    <n v="39.203499999999998"/>
    <n v="-121.952"/>
    <s v="COLUSA"/>
    <s v="MERIDIAN-1102"/>
    <m/>
    <m/>
    <s v="COLUSA 11003012"/>
    <x v="0"/>
    <s v="Sacramento FD"/>
    <s v="Agriculture"/>
    <m/>
    <m/>
    <s v="No"/>
    <m/>
    <m/>
    <m/>
    <m/>
    <m/>
    <m/>
    <m/>
    <s v="N"/>
    <s v="N"/>
    <m/>
    <m/>
    <s v="     "/>
    <s v="39.19657000"/>
    <s v="-121.93315000"/>
    <s v="Nov  4 2019 12:00AM"/>
    <s v="TrunkFail"/>
    <s v="A 26&quot;x50 cottonwood tree trunk broke 20 up the trunk and fell on the lines causing them to break. No signs of rpt or decay present inside or outside of the truck."/>
    <s v="COTT"/>
    <s v="50"/>
    <s v="26"/>
    <s v="20"/>
    <s v="Slight"/>
    <s v="None"/>
    <s v="N"/>
    <s v="1"/>
    <m/>
    <s v="Valley"/>
    <s v="A"/>
    <s v="CrossArm"/>
    <s v="BareWire"/>
    <s v="1"/>
  </r>
  <r>
    <s v="20211906"/>
    <s v="     "/>
    <n v="44492"/>
    <s v="10/23"/>
    <x v="0"/>
    <n v="0.76527777777777772"/>
    <s v="43"/>
    <n v="4"/>
    <s v="10"/>
    <x v="5"/>
    <m/>
    <m/>
    <s v="Duplicate of index 1907. Pole top burnt and primary crossarm lying on side due to equipment failure. The ensuing fire was limited to PG&amp;E assets only. This information is preliminary."/>
    <s v="     "/>
    <s v="FAS"/>
    <m/>
    <s v="N"/>
    <x v="1"/>
    <m/>
    <m/>
    <m/>
    <s v="2051729903"/>
    <m/>
    <m/>
    <s v="     "/>
    <x v="0"/>
    <s v="PG&amp;E"/>
    <m/>
    <s v="Other"/>
    <s v="crossarm"/>
    <s v="D"/>
    <m/>
    <s v="Structure-PG&amp;E only"/>
    <m/>
    <s v="Duplicate"/>
    <s v="39.a. All Other"/>
    <s v="Duplicate"/>
    <m/>
    <m/>
    <m/>
    <m/>
    <m/>
    <m/>
    <m/>
    <s v="Overhead"/>
    <x v="0"/>
    <m/>
    <m/>
    <m/>
    <s v="     "/>
    <s v="Non-HFTD"/>
    <x v="0"/>
    <m/>
    <m/>
    <n v="37.710099999999997"/>
    <n v="-122.129"/>
    <s v="Alameda"/>
    <s v="SAN-LEANDRO-U-1114"/>
    <m/>
    <n v="12000"/>
    <m/>
    <x v="0"/>
    <s v="Self Extinguished"/>
    <s v="Urban"/>
    <m/>
    <m/>
    <s v="No"/>
    <m/>
    <m/>
    <m/>
    <m/>
    <m/>
    <m/>
    <m/>
    <s v="N"/>
    <s v="N"/>
    <m/>
    <m/>
    <s v="     "/>
    <m/>
    <m/>
    <m/>
    <m/>
    <m/>
    <m/>
    <m/>
    <m/>
    <m/>
    <m/>
    <m/>
    <m/>
    <m/>
    <m/>
    <m/>
    <m/>
    <m/>
    <m/>
    <m/>
  </r>
  <r>
    <s v="20211907"/>
    <s v="     "/>
    <n v="44492"/>
    <s v="10/23"/>
    <x v="0"/>
    <n v="0.7993055555555556"/>
    <s v="43"/>
    <n v="4"/>
    <s v="10"/>
    <x v="5"/>
    <n v="44492"/>
    <m/>
    <s v="Pole top burnt and primary crossarm lying on side due to equipment failure. The ensuing fire was limited to PG&amp;E assets only. This information is preliminary."/>
    <s v="     "/>
    <s v="FAS"/>
    <m/>
    <s v="N"/>
    <x v="0"/>
    <m/>
    <s v="21-0135538"/>
    <m/>
    <s v="T005434010"/>
    <n v="122250000"/>
    <m/>
    <s v="     "/>
    <x v="0"/>
    <s v="PG&amp;E"/>
    <m/>
    <s v="Other"/>
    <s v="crossarm"/>
    <s v="D"/>
    <s v="D"/>
    <s v="Structure-PG&amp;E only"/>
    <m/>
    <s v="Contamination"/>
    <s v="36.a. Contamination"/>
    <s v="Equipment - PG&amp;E"/>
    <s v="Contamination"/>
    <s v="Tracking"/>
    <m/>
    <m/>
    <m/>
    <s v="Force Out"/>
    <s v="Y"/>
    <s v="Overhead"/>
    <x v="3"/>
    <s v="Crossarm"/>
    <s v="Crossarm"/>
    <s v="100911685"/>
    <s v="     "/>
    <s v="Non-HFTD"/>
    <x v="0"/>
    <m/>
    <m/>
    <n v="37.71"/>
    <n v="-122.129"/>
    <s v="Alameda"/>
    <s v="SAN-LEANDRO-U-1114"/>
    <m/>
    <n v="12000"/>
    <m/>
    <x v="0"/>
    <s v="Self Extinguished"/>
    <s v="Urban"/>
    <s v="Fire-resistive fuel bed"/>
    <m/>
    <s v="No"/>
    <m/>
    <m/>
    <m/>
    <m/>
    <m/>
    <m/>
    <m/>
    <s v="N"/>
    <s v="N"/>
    <m/>
    <m/>
    <s v="     "/>
    <m/>
    <m/>
    <m/>
    <m/>
    <m/>
    <m/>
    <m/>
    <m/>
    <m/>
    <m/>
    <m/>
    <m/>
    <m/>
    <m/>
    <m/>
    <m/>
    <m/>
    <m/>
    <m/>
  </r>
  <r>
    <s v="20212085"/>
    <s v="     "/>
    <n v="44492"/>
    <s v="10/23"/>
    <x v="0"/>
    <n v="0.73888888888888893"/>
    <s v="43"/>
    <n v="4"/>
    <s v="10"/>
    <x v="5"/>
    <n v="44492"/>
    <m/>
    <s v="sparking from line; pole fire caused by squirrel eating through service conductor; this information is preliminary"/>
    <s v="     "/>
    <s v="FAS"/>
    <m/>
    <s v="Y"/>
    <x v="0"/>
    <m/>
    <m/>
    <m/>
    <s v="T005433964"/>
    <n v="122250000"/>
    <m/>
    <s v="     "/>
    <x v="0"/>
    <s v="PG&amp;E"/>
    <m/>
    <s v="Other"/>
    <s v="PG&amp;E Structure"/>
    <s v="D"/>
    <s v="D"/>
    <s v="Structure-PG&amp;E only"/>
    <s v="squirrel ate through service and burnt it up"/>
    <s v="Contact - Animal - Other"/>
    <s v="33.b. Animal contact"/>
    <s v="Contact - Animal"/>
    <s v="Contact from object"/>
    <s v="Animal contact"/>
    <m/>
    <s v="Animal contact"/>
    <s v="Service Connector"/>
    <m/>
    <s v="Y"/>
    <s v="Overhead"/>
    <x v="3"/>
    <s v="Service Connector"/>
    <s v="Conductor "/>
    <s v="102222998"/>
    <s v="     "/>
    <s v="Non-HFTD"/>
    <x v="0"/>
    <n v="190"/>
    <m/>
    <n v="37.985599999999998"/>
    <n v="-122.586"/>
    <s v="Marin"/>
    <s v="SAN-RAFAEL-1108"/>
    <m/>
    <n v="12000"/>
    <m/>
    <x v="0"/>
    <s v="Unknown "/>
    <s v="Hardwood Woodland"/>
    <s v="Timber fuel model"/>
    <s v="heavy tree vegetation"/>
    <s v="No"/>
    <m/>
    <m/>
    <m/>
    <m/>
    <m/>
    <m/>
    <m/>
    <s v="N"/>
    <s v="N"/>
    <m/>
    <m/>
    <s v="     "/>
    <m/>
    <m/>
    <m/>
    <m/>
    <m/>
    <m/>
    <m/>
    <m/>
    <m/>
    <m/>
    <m/>
    <m/>
    <m/>
    <m/>
    <m/>
    <m/>
    <m/>
    <m/>
    <m/>
  </r>
  <r>
    <s v="20212084"/>
    <s v="     "/>
    <n v="44492"/>
    <s v="10/23"/>
    <x v="0"/>
    <n v="0.14027777777777778"/>
    <s v="43"/>
    <n v="4"/>
    <s v="10"/>
    <x v="5"/>
    <n v="44492"/>
    <m/>
    <s v="pole fire; failed fuse; caused by rain/tracking; this information is preliminary"/>
    <s v="     "/>
    <s v="FAS"/>
    <m/>
    <s v="Y"/>
    <x v="0"/>
    <m/>
    <s v="21-0135362"/>
    <m/>
    <s v="T005433451"/>
    <n v="122248000"/>
    <m/>
    <s v="     "/>
    <x v="0"/>
    <s v="PG&amp;E"/>
    <m/>
    <s v="Other"/>
    <s v="PG&amp;E Structure"/>
    <s v="D"/>
    <s v="D"/>
    <s v="Structure-PG&amp;E only"/>
    <s v="FOUND POLE TOP AND CROSSARM BURNT DUE TO RAIN,"/>
    <s v="Contamination"/>
    <s v="36.a. Contamination"/>
    <s v="Equipment - PG&amp;E"/>
    <s v="Contamination"/>
    <s v="Tracking"/>
    <m/>
    <m/>
    <m/>
    <s v="Line to Ground"/>
    <s v="Y"/>
    <s v="Overhead"/>
    <x v="3"/>
    <s v="Insulator"/>
    <s v="Crossarm, Insulator, Transformer, cut out "/>
    <s v="103251837"/>
    <s v="     "/>
    <s v="Non-HFTD"/>
    <x v="0"/>
    <m/>
    <m/>
    <n v="35.131700000000002"/>
    <n v="-119.46299999999999"/>
    <s v="Kern"/>
    <s v="TAFT-1104"/>
    <m/>
    <n v="12000"/>
    <m/>
    <x v="0"/>
    <s v="Unknown"/>
    <s v="Urban"/>
    <s v="Brush fuel model"/>
    <s v="Dry tumbleweed /dirt"/>
    <s v="No"/>
    <m/>
    <m/>
    <m/>
    <m/>
    <m/>
    <m/>
    <m/>
    <s v="N"/>
    <s v="N"/>
    <m/>
    <m/>
    <s v="     "/>
    <m/>
    <m/>
    <m/>
    <m/>
    <m/>
    <m/>
    <m/>
    <m/>
    <m/>
    <m/>
    <m/>
    <m/>
    <m/>
    <m/>
    <m/>
    <m/>
    <m/>
    <m/>
    <m/>
  </r>
  <r>
    <s v="20211905"/>
    <s v="     "/>
    <n v="44492"/>
    <s v="10/23"/>
    <x v="0"/>
    <n v="0.33541666666666664"/>
    <s v="43"/>
    <n v="4"/>
    <s v="10"/>
    <x v="5"/>
    <n v="44492"/>
    <m/>
    <s v="Two spans of wire were down and a pole was burnt with transformers on the ground. Troubleman notes that there could have been a bird nest contact. The ensuing fire was limited to PG&amp;E assets only. This information is preliminary."/>
    <s v="     "/>
    <s v="FAS"/>
    <m/>
    <s v="N"/>
    <x v="0"/>
    <m/>
    <s v="21-0135504"/>
    <m/>
    <s v="T005433537"/>
    <n v="122250000"/>
    <m/>
    <s v="     "/>
    <x v="0"/>
    <s v="PG&amp;E"/>
    <m/>
    <s v="Other"/>
    <s v="pole"/>
    <s v="D"/>
    <s v="D"/>
    <s v="Structure-PG&amp;E only"/>
    <s v="Fire was contianed to the pole "/>
    <s v="Contact - Animal - Nest"/>
    <s v="33.e. Other contact from object"/>
    <s v="Contact - Nest"/>
    <s v="Contact from object"/>
    <s v="Nest Contact"/>
    <m/>
    <s v="Nest Contact"/>
    <s v="Pole"/>
    <s v="Three Phase Fault"/>
    <s v="N"/>
    <s v="Overhead"/>
    <x v="3"/>
    <s v="Pole"/>
    <s v="Pole, Crossarm, Transformer, Cutout"/>
    <s v="100233159"/>
    <s v="     "/>
    <s v="Non-HFTD"/>
    <x v="0"/>
    <m/>
    <m/>
    <n v="35.360900000000001"/>
    <n v="-119.77500000000001"/>
    <s v="Kern"/>
    <s v="TEMBLOR-1104"/>
    <m/>
    <n v="12000"/>
    <m/>
    <x v="0"/>
    <s v="Self Extinguished"/>
    <s v="Herbaceous"/>
    <s v="Grass fuel model"/>
    <s v="Dry Grass"/>
    <s v="No"/>
    <m/>
    <m/>
    <m/>
    <m/>
    <m/>
    <m/>
    <m/>
    <s v="N"/>
    <s v="N"/>
    <m/>
    <m/>
    <s v="     "/>
    <m/>
    <m/>
    <m/>
    <m/>
    <m/>
    <m/>
    <m/>
    <m/>
    <m/>
    <m/>
    <m/>
    <m/>
    <m/>
    <m/>
    <m/>
    <m/>
    <m/>
    <m/>
    <m/>
  </r>
  <r>
    <s v="MIA201711071"/>
    <s v="     "/>
    <n v="43032"/>
    <s v="10/24"/>
    <x v="0"/>
    <n v="0.74545138888888884"/>
    <s v="43"/>
    <n v="4"/>
    <s v="10"/>
    <x v="0"/>
    <m/>
    <m/>
    <s v="West Lane &amp; East 8 Mile Road in Stockton; CSR says &quot;CUSTOMER CALLED IN TO STATE LINE HAD FALLED AND LOOKED TO SPARK//CALLED FIRE DEPARTMENT&quot;; electrician says &quot;no issue found fire put itself out&quot;"/>
    <s v="     "/>
    <s v="FAS"/>
    <n v="44244"/>
    <s v="Y"/>
    <x v="0"/>
    <m/>
    <s v="N/A"/>
    <m/>
    <s v="6919057"/>
    <m/>
    <m/>
    <s v="     "/>
    <x v="0"/>
    <s v="PG&amp;E"/>
    <m/>
    <m/>
    <m/>
    <s v="D"/>
    <m/>
    <s v="Unknown"/>
    <m/>
    <s v="Equipment - PG&amp;E"/>
    <s v="34.b. Conductor damage or failure"/>
    <s v="Equipment - PG&amp;E"/>
    <s v="All types of equipment / facility failure"/>
    <s v="Conductor failure-all"/>
    <s v="Conductor"/>
    <m/>
    <m/>
    <m/>
    <m/>
    <s v="Overhead"/>
    <x v="0"/>
    <m/>
    <m/>
    <s v="102117748"/>
    <s v="     "/>
    <s v="Non-HFTD"/>
    <x v="0"/>
    <m/>
    <m/>
    <n v="38.057299999999998"/>
    <n v="-121.29600000000001"/>
    <s v="San Joaquin"/>
    <s v="EIGHT-MILE-2102"/>
    <s v="163912102"/>
    <n v="21000"/>
    <m/>
    <x v="0"/>
    <m/>
    <s v="Rural"/>
    <m/>
    <m/>
    <s v="No"/>
    <m/>
    <m/>
    <m/>
    <m/>
    <m/>
    <m/>
    <m/>
    <s v="N"/>
    <s v="N"/>
    <m/>
    <m/>
    <s v="     "/>
    <m/>
    <m/>
    <m/>
    <m/>
    <m/>
    <m/>
    <m/>
    <m/>
    <m/>
    <m/>
    <m/>
    <m/>
    <m/>
    <m/>
    <m/>
    <m/>
    <m/>
    <m/>
    <m/>
  </r>
  <r>
    <s v="20170457"/>
    <s v="     "/>
    <n v="43032"/>
    <s v="10/24"/>
    <x v="0"/>
    <n v="0.64097222222222228"/>
    <s v="43"/>
    <n v="4"/>
    <s v="10"/>
    <x v="0"/>
    <n v="43032"/>
    <n v="0.4777777777777778"/>
    <s v="0"/>
    <s v="     "/>
    <m/>
    <m/>
    <s v="N"/>
    <x v="0"/>
    <s v="1908657"/>
    <s v="17-0090025"/>
    <m/>
    <m/>
    <n v="113758326"/>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PACIFIC BELL"/>
    <s v="Overhead"/>
    <x v="3"/>
    <s v="Conductor"/>
    <m/>
    <s v="101789001"/>
    <s v="     "/>
    <s v="Non-HFTD"/>
    <x v="0"/>
    <m/>
    <m/>
    <n v="36.859900000000003"/>
    <n v="-121.795"/>
    <s v="Monterey"/>
    <s v="GREEN-VALLEY-2102"/>
    <s v="83192102"/>
    <n v="21000"/>
    <s v="GREEN VALLEY 210210260"/>
    <x v="0"/>
    <s v="N.A."/>
    <s v="Herbaceous"/>
    <m/>
    <m/>
    <s v="No"/>
    <m/>
    <m/>
    <m/>
    <m/>
    <m/>
    <m/>
    <m/>
    <s v="N"/>
    <s v="N"/>
    <m/>
    <m/>
    <s v="     "/>
    <m/>
    <m/>
    <m/>
    <m/>
    <m/>
    <m/>
    <m/>
    <m/>
    <m/>
    <m/>
    <m/>
    <m/>
    <m/>
    <m/>
    <m/>
    <m/>
    <m/>
    <m/>
    <m/>
  </r>
  <r>
    <s v="20191289"/>
    <s v="     "/>
    <n v="43762"/>
    <s v="10/24"/>
    <x v="0"/>
    <m/>
    <s v="43"/>
    <n v="4"/>
    <s v="10"/>
    <x v="3"/>
    <n v="43762"/>
    <m/>
    <s v="conductor broken, wire on ground"/>
    <s v="     "/>
    <s v="FAS"/>
    <m/>
    <s v="N"/>
    <x v="0"/>
    <s v="679628"/>
    <m/>
    <m/>
    <s v="T004786509"/>
    <n v="0"/>
    <m/>
    <s v="     "/>
    <x v="1"/>
    <s v="PG&amp;E"/>
    <m/>
    <m/>
    <m/>
    <s v="D"/>
    <m/>
    <s v="&lt;0.25"/>
    <m/>
    <s v="Equipment - PG&amp;E"/>
    <s v="34.b. Conductor damage or failure"/>
    <s v="Equipment - PG&amp;E"/>
    <s v="All types of equipment / facility failure"/>
    <s v="Conductor failure-all"/>
    <s v="Conductor - Primary"/>
    <m/>
    <m/>
    <m/>
    <m/>
    <s v="Overhead"/>
    <x v="3"/>
    <s v="Conductor - Primary"/>
    <m/>
    <s v="14371105"/>
    <s v="     "/>
    <s v="Non-HFTD"/>
    <x v="0"/>
    <m/>
    <m/>
    <n v="37.9754"/>
    <n v="-122.322"/>
    <s v="CONTRA COSTA"/>
    <s v="SAN-PABLO-1105"/>
    <m/>
    <m/>
    <m/>
    <x v="0"/>
    <s v="Richmond FD"/>
    <s v="Urban"/>
    <m/>
    <m/>
    <s v="No"/>
    <m/>
    <m/>
    <m/>
    <m/>
    <m/>
    <m/>
    <m/>
    <s v="N"/>
    <s v="Y"/>
    <s v="201910232200"/>
    <s v="201910242300"/>
    <s v="     "/>
    <m/>
    <m/>
    <m/>
    <m/>
    <m/>
    <m/>
    <m/>
    <m/>
    <m/>
    <m/>
    <m/>
    <m/>
    <m/>
    <m/>
    <m/>
    <m/>
    <m/>
    <m/>
    <m/>
  </r>
  <r>
    <s v="20191291"/>
    <s v="     "/>
    <n v="43762"/>
    <s v="10/24"/>
    <x v="0"/>
    <m/>
    <s v="43"/>
    <n v="4"/>
    <s v="10"/>
    <x v="3"/>
    <n v="43762"/>
    <n v="0.2361111111111111"/>
    <s v="tree branch fell onto line"/>
    <s v="     "/>
    <s v="FAS"/>
    <m/>
    <s v="N"/>
    <x v="0"/>
    <s v="679308"/>
    <s v="19-0115396"/>
    <m/>
    <s v="T004786074"/>
    <n v="0"/>
    <m/>
    <s v="     "/>
    <x v="1"/>
    <s v="PG&amp;E"/>
    <m/>
    <m/>
    <m/>
    <s v="D"/>
    <m/>
    <s v="&lt;0.25"/>
    <m/>
    <s v="Vegetation"/>
    <s v="33.a. Veg. contact"/>
    <s v="Vegetation"/>
    <s v="Contact from object"/>
    <s v="Contact - Vegetation"/>
    <m/>
    <s v="Contact - Vegetation"/>
    <s v="Pole"/>
    <s v="Line to Line"/>
    <m/>
    <s v="Overhead"/>
    <x v="0"/>
    <s v="Pole"/>
    <s v="Also TX 218639023938"/>
    <s v="103946269"/>
    <s v="     "/>
    <s v="Non-HFTD"/>
    <x v="0"/>
    <m/>
    <m/>
    <n v="38.323"/>
    <n v="-122.476"/>
    <s v="SONOMA"/>
    <s v="DUNBAR-1103"/>
    <m/>
    <m/>
    <s v="DUNBAR 1103440"/>
    <x v="0"/>
    <m/>
    <s v="Hardwood Forest"/>
    <m/>
    <m/>
    <s v="No"/>
    <m/>
    <m/>
    <m/>
    <m/>
    <m/>
    <m/>
    <m/>
    <s v="N"/>
    <s v="Y"/>
    <s v="201910231900"/>
    <s v="201910242300"/>
    <s v="     "/>
    <s v="38.31993000"/>
    <s v="-122.48566000"/>
    <s v="Jan 24 2020 12:00AM"/>
    <s v="Unverified"/>
    <s v="NO EVIDENCE FOUND"/>
    <m/>
    <m/>
    <m/>
    <m/>
    <m/>
    <m/>
    <m/>
    <m/>
    <m/>
    <m/>
    <m/>
    <m/>
    <m/>
    <m/>
  </r>
  <r>
    <s v="20191290"/>
    <s v="     "/>
    <n v="43762"/>
    <s v="10/24"/>
    <x v="0"/>
    <m/>
    <s v="43"/>
    <n v="4"/>
    <s v="10"/>
    <x v="3"/>
    <n v="43762"/>
    <n v="0.30902777777777779"/>
    <s v="carpole incident"/>
    <s v="     "/>
    <s v="FAS"/>
    <m/>
    <s v="N"/>
    <x v="0"/>
    <s v="679352"/>
    <s v="19-0115405"/>
    <m/>
    <s v="T004786138"/>
    <n v="0"/>
    <m/>
    <s v="     "/>
    <x v="1"/>
    <s v="PG&amp;E"/>
    <m/>
    <m/>
    <m/>
    <s v="D"/>
    <m/>
    <s v="&lt;0.25"/>
    <m/>
    <s v="Contact - 3rd Party"/>
    <s v="33.d. Vehicle contact"/>
    <s v="Contact - 3rd Party"/>
    <s v="Contact from object"/>
    <s v="Contact - Vehicle"/>
    <m/>
    <s v="Contact - Vehicle"/>
    <s v="Pole"/>
    <s v="Line to Ground"/>
    <m/>
    <s v="Overhead"/>
    <x v="3"/>
    <s v="Pole"/>
    <m/>
    <s v="103963645, 103963645"/>
    <s v="     "/>
    <s v="Non-HFTD"/>
    <x v="0"/>
    <m/>
    <m/>
    <n v="36.931600000000003"/>
    <n v="-121.476"/>
    <s v="SANTA CLARA"/>
    <s v="HOLLISTER-2102"/>
    <m/>
    <m/>
    <s v="HOLLISTER 2102CB"/>
    <x v="0"/>
    <s v="Hollister FD"/>
    <s v="Barren/Other"/>
    <m/>
    <m/>
    <s v="No"/>
    <m/>
    <m/>
    <m/>
    <m/>
    <m/>
    <m/>
    <m/>
    <s v="N"/>
    <s v="N"/>
    <m/>
    <m/>
    <s v="     "/>
    <m/>
    <m/>
    <m/>
    <m/>
    <m/>
    <m/>
    <m/>
    <m/>
    <m/>
    <m/>
    <m/>
    <m/>
    <m/>
    <m/>
    <m/>
    <m/>
    <m/>
    <m/>
    <m/>
  </r>
  <r>
    <s v="20201453"/>
    <s v="     "/>
    <n v="44128"/>
    <s v="10/24"/>
    <x v="0"/>
    <n v="0.61250000000000004"/>
    <s v="43"/>
    <n v="4"/>
    <s v="10"/>
    <x v="4"/>
    <n v="44128"/>
    <n v="0.4777777777777778"/>
    <s v="On October 24, 2020 at 1123 hours, a PG&amp;E Troubleman was dispatched to the Brentwood 2112 21kV Distribution Circuit in the vicinity of Wells Road and Bethel Island Road, Oakley in response to a pole fire. Initial analysis indicates PG&amp;E equipment failure due to contamination caused the ignition. Heavy fog and moisture with dirty insulators caused moisture tracking that crossed the insulators and burned up the pole top. The ensuing fire was 10 square feet in size and the fire was suppressed by Contra Costa Fire Department. PG&amp;E Hired Contract Crew replaced the damaged pole on October 25, 2020."/>
    <s v="     "/>
    <s v="FAS"/>
    <m/>
    <s v="Y"/>
    <x v="0"/>
    <s v="1124581"/>
    <s v="20-0112774"/>
    <m/>
    <s v="T005102711"/>
    <n v="119944530"/>
    <m/>
    <s v="     "/>
    <x v="1"/>
    <s v="PG&amp;E"/>
    <m/>
    <s v="Vegetation"/>
    <m/>
    <s v="D"/>
    <s v="D"/>
    <s v="&lt;0.25"/>
    <m/>
    <s v="Contamination"/>
    <s v="36.a. Contamination"/>
    <s v="Equipment - PG&amp;E"/>
    <s v="Contamination"/>
    <s v="Tracking"/>
    <m/>
    <m/>
    <m/>
    <s v="Force Out"/>
    <m/>
    <s v="Overhead"/>
    <x v="3"/>
    <s v="Insulator"/>
    <s v="Pole, Crossarm, Cutouts"/>
    <s v="Pole ID: 103766880"/>
    <s v="     "/>
    <s v="Non-HFTD"/>
    <x v="0"/>
    <m/>
    <m/>
    <n v="38.010300000000001"/>
    <n v="-121.64"/>
    <s v="Contra Costa"/>
    <s v="BRENTWOOD-2112"/>
    <m/>
    <n v="21000"/>
    <m/>
    <x v="0"/>
    <s v="Contra Costa FD"/>
    <s v="Herbaceous"/>
    <m/>
    <m/>
    <s v="No"/>
    <m/>
    <m/>
    <m/>
    <m/>
    <m/>
    <s v="WELLS"/>
    <m/>
    <s v="N"/>
    <s v="N"/>
    <m/>
    <m/>
    <s v="     "/>
    <m/>
    <m/>
    <m/>
    <m/>
    <m/>
    <m/>
    <m/>
    <m/>
    <m/>
    <m/>
    <m/>
    <m/>
    <m/>
    <m/>
    <m/>
    <m/>
    <m/>
    <m/>
    <m/>
  </r>
  <r>
    <s v="20211911"/>
    <s v="     "/>
    <n v="44493"/>
    <s v="10/24"/>
    <x v="0"/>
    <n v="0.76041666666666663"/>
    <s v="44"/>
    <n v="4"/>
    <s v="10"/>
    <x v="5"/>
    <n v="44493"/>
    <m/>
    <s v="Pole fire with burnt crossarm. The cause of the ignition is likely related to tracking. The ensuing fire was limited to PG&amp;E assets. This information is preliminary."/>
    <s v="     "/>
    <s v="FAS"/>
    <m/>
    <s v="N"/>
    <x v="0"/>
    <m/>
    <s v="21-0136549"/>
    <m/>
    <s v="T005438435"/>
    <n v="122252000"/>
    <m/>
    <s v="     "/>
    <x v="0"/>
    <s v="PG&amp;E"/>
    <m/>
    <s v="Other"/>
    <m/>
    <s v="D"/>
    <s v="D"/>
    <s v="Structure-PG&amp;E only"/>
    <m/>
    <s v="Contamination"/>
    <s v="36.a. Contamination"/>
    <s v="Equipment - PG&amp;E"/>
    <s v="Contamination"/>
    <s v="Tracking"/>
    <m/>
    <m/>
    <m/>
    <s v="Line to Line"/>
    <s v="N"/>
    <s v="Overhead"/>
    <x v="3"/>
    <s v="Crossarm"/>
    <s v="Crossarm, transformer"/>
    <s v="100953869"/>
    <s v="     "/>
    <s v="Non-HFTD"/>
    <x v="0"/>
    <m/>
    <m/>
    <n v="37.664499999999997"/>
    <n v="-121.68"/>
    <s v="Alameda"/>
    <s v="VASCO-1102"/>
    <m/>
    <n v="12000"/>
    <m/>
    <x v="0"/>
    <s v="Fire Department"/>
    <s v="Urban"/>
    <s v="Brush fuel model"/>
    <m/>
    <s v="No"/>
    <m/>
    <m/>
    <m/>
    <m/>
    <m/>
    <m/>
    <m/>
    <s v="N"/>
    <s v="N"/>
    <m/>
    <m/>
    <s v="     "/>
    <m/>
    <m/>
    <m/>
    <m/>
    <m/>
    <m/>
    <m/>
    <m/>
    <m/>
    <m/>
    <m/>
    <m/>
    <m/>
    <m/>
    <m/>
    <m/>
    <m/>
    <m/>
    <m/>
  </r>
  <r>
    <s v="20212092"/>
    <s v="     "/>
    <n v="44493"/>
    <s v="10/24"/>
    <x v="0"/>
    <n v="0.72013888888888888"/>
    <s v="44"/>
    <n v="4"/>
    <s v="10"/>
    <x v="5"/>
    <n v="44493"/>
    <m/>
    <s v="tree fell into line; failed fuse; conductor broken on ground; fire occurred; this information is preliminary"/>
    <s v="     "/>
    <s v="FAS"/>
    <m/>
    <s v="Y"/>
    <x v="0"/>
    <m/>
    <s v="21-0136550"/>
    <m/>
    <s v="T005438296, T005438292, T005438161, T005438260, T00543229"/>
    <n v="122252000"/>
    <m/>
    <s v="     "/>
    <x v="0"/>
    <s v="PG&amp;E"/>
    <m/>
    <s v="Other"/>
    <s v="PG&amp;E Structure"/>
    <s v="D"/>
    <s v="D"/>
    <s v="Structure-PG&amp;E only"/>
    <s v="fnd 1 of 2 blwn @ 69417"/>
    <s v="Vegetation"/>
    <s v="33.a. Veg. contact"/>
    <s v="Vegetation"/>
    <s v="Contact from object"/>
    <s v="Veg. contact"/>
    <m/>
    <s v="Veg. contact"/>
    <s v="Fuse"/>
    <s v="Line to Ground"/>
    <s v="Y"/>
    <s v="Overhead"/>
    <x v="3"/>
    <s v="Fuse"/>
    <s v="Conductor "/>
    <s v="100555347"/>
    <s v="     "/>
    <s v="Non-HFTD"/>
    <x v="0"/>
    <m/>
    <m/>
    <n v="37.268500000000003"/>
    <n v="-121.99299999999999"/>
    <s v="Santa Clara"/>
    <s v="SARATOGA-1109"/>
    <m/>
    <n v="12000"/>
    <m/>
    <x v="0"/>
    <s v="City/County Fire Department"/>
    <s v="Urban"/>
    <s v="Timber fuel model"/>
    <s v="Trees &amp; grass"/>
    <s v="No"/>
    <m/>
    <m/>
    <m/>
    <m/>
    <m/>
    <m/>
    <m/>
    <s v="N"/>
    <s v="N"/>
    <m/>
    <m/>
    <s v="     "/>
    <m/>
    <m/>
    <s v="Nov 16 2021 12:00AM"/>
    <s v="Unverified"/>
    <s v="T-man reports that a tree fell onto line._x000d__x000a__x000d__x000a_Sycamore w/ signs of branch failure above line height. Customer at 18395 and neighbors report wire down @ 18395 Montpere Wy. Tree crew mitigated branch failure and cleared for compliance, no defects identified after trim._x000d__x000a__x000d__x000a_"/>
    <s v="SYCA"/>
    <m/>
    <m/>
    <m/>
    <m/>
    <m/>
    <m/>
    <m/>
    <m/>
    <m/>
    <m/>
    <m/>
    <m/>
    <m/>
  </r>
  <r>
    <s v="20212091"/>
    <s v="     "/>
    <n v="44493"/>
    <s v="10/24"/>
    <x v="0"/>
    <n v="0.72013888888888888"/>
    <s v="44"/>
    <n v="4"/>
    <s v="10"/>
    <x v="5"/>
    <n v="44493"/>
    <m/>
    <s v="wires down; explosion and pole fire; this information is preliminary"/>
    <s v="     "/>
    <s v="FAS"/>
    <m/>
    <s v="N"/>
    <x v="1"/>
    <m/>
    <s v="21-0136550"/>
    <m/>
    <s v="T005438161, T005438260, T005438292"/>
    <m/>
    <m/>
    <s v="     "/>
    <x v="0"/>
    <s v="PG&amp;E"/>
    <m/>
    <s v="Other"/>
    <s v="PG&amp;E Structure"/>
    <s v="D"/>
    <s v="D"/>
    <s v="Structure-PG&amp;E only"/>
    <s v="fnd 1 of 2 blwn @ 69417"/>
    <s v="Duplicate"/>
    <s v="39.a. All Other"/>
    <s v="Duplicate"/>
    <m/>
    <m/>
    <m/>
    <m/>
    <m/>
    <s v="Line to Ground"/>
    <m/>
    <s v="Overhead"/>
    <x v="3"/>
    <s v="Other"/>
    <m/>
    <m/>
    <s v="     "/>
    <s v="Non-HFTD"/>
    <x v="0"/>
    <m/>
    <m/>
    <n v="37.268599999999999"/>
    <n v="-121.992"/>
    <s v="Santa Clara"/>
    <s v="SARATOGA-1109"/>
    <m/>
    <n v="12000"/>
    <m/>
    <x v="0"/>
    <s v="Unknown"/>
    <s v="Urban"/>
    <m/>
    <m/>
    <s v="No"/>
    <m/>
    <m/>
    <m/>
    <m/>
    <m/>
    <m/>
    <m/>
    <s v="N"/>
    <s v="N"/>
    <m/>
    <m/>
    <s v="     "/>
    <m/>
    <m/>
    <s v="Nov 16 2021 12:00AM"/>
    <s v="Unverified"/>
    <s v="T-man reports that a tree fell onto line._x000d__x000a__x000d__x000a_Sycamore w/ signs of branch failure above line height. Customer at 18395 and neighbors report wire down @ 18395 Montpere Wy. Tree crew mitigated branch failure and cleared for compliance, no defects identified after trim._x000d__x000a__x000d__x000a_"/>
    <s v="SYCA"/>
    <m/>
    <m/>
    <m/>
    <m/>
    <m/>
    <m/>
    <m/>
    <m/>
    <m/>
    <m/>
    <m/>
    <m/>
    <m/>
  </r>
  <r>
    <s v="20212094"/>
    <s v="     "/>
    <n v="44493"/>
    <s v="10/24"/>
    <x v="0"/>
    <n v="0.72569444444444442"/>
    <s v="44"/>
    <n v="4"/>
    <s v="10"/>
    <x v="5"/>
    <n v="44493"/>
    <m/>
    <s v="pole fire; failed line recloser; this information is preliminary"/>
    <s v="     "/>
    <s v="FAS"/>
    <m/>
    <s v="Y"/>
    <x v="0"/>
    <m/>
    <s v="21-0136490"/>
    <m/>
    <s v="T005438503, T005438377, T005438197, T005438353"/>
    <n v="122252000"/>
    <m/>
    <s v="     "/>
    <x v="0"/>
    <s v="PG&amp;E"/>
    <m/>
    <s v="Other"/>
    <s v="PG&amp;E Structure"/>
    <s v="D"/>
    <s v="D"/>
    <s v="Structure-PG&amp;E only"/>
    <s v="NONE "/>
    <s v="Equipment - PG&amp;E"/>
    <s v="34.j. Recloser damage or failure"/>
    <s v="Equipment - PG&amp;E"/>
    <s v="All types of equipment / facility failure"/>
    <s v="Recloser failure"/>
    <s v="Recloser"/>
    <m/>
    <m/>
    <s v="Multi-Fault"/>
    <s v="Y"/>
    <s v="Overhead"/>
    <x v="3"/>
    <s v="Recloser"/>
    <s v="Conductor, Crossarm, Cut out "/>
    <s v="101845899"/>
    <s v="     "/>
    <s v="Non-HFTD"/>
    <x v="0"/>
    <m/>
    <m/>
    <n v="35.269599999999997"/>
    <n v="-120.66800000000001"/>
    <s v="San Luis Obispo"/>
    <s v="SAN-LUIS-OBISPO-1102"/>
    <m/>
    <n v="12000"/>
    <m/>
    <x v="0"/>
    <s v="City/County Fire Department"/>
    <s v="Urban"/>
    <s v="Fire-resistive fuel bed"/>
    <s v="Sidewalk"/>
    <s v="No"/>
    <m/>
    <m/>
    <m/>
    <m/>
    <m/>
    <m/>
    <m/>
    <s v="N"/>
    <s v="N"/>
    <m/>
    <m/>
    <s v="     "/>
    <m/>
    <m/>
    <m/>
    <m/>
    <m/>
    <m/>
    <m/>
    <m/>
    <m/>
    <m/>
    <m/>
    <m/>
    <m/>
    <m/>
    <m/>
    <m/>
    <m/>
    <m/>
    <m/>
  </r>
  <r>
    <s v="20212106"/>
    <s v="     "/>
    <n v="44493"/>
    <s v="10/24"/>
    <x v="0"/>
    <n v="0.87847222222222221"/>
    <s v="44"/>
    <n v="4"/>
    <s v="10"/>
    <x v="5"/>
    <n v="44493"/>
    <m/>
    <s v="pole fire; failed fuse; failed transformer; this information is preliminary"/>
    <s v="     "/>
    <s v="FAS"/>
    <m/>
    <s v="Y"/>
    <x v="0"/>
    <m/>
    <s v="21-0136663"/>
    <m/>
    <s v="T005439396, T005439092, T005439095"/>
    <n v="122252000"/>
    <m/>
    <s v="     "/>
    <x v="0"/>
    <s v="PG&amp;E"/>
    <m/>
    <s v="Other"/>
    <s v="PG&amp;E Structure"/>
    <s v="D"/>
    <s v="D"/>
    <s v="Structure-PG&amp;E only"/>
    <s v="BURNT POLES "/>
    <s v="Contamination"/>
    <s v="36.a. Contamination"/>
    <s v="Equipment - PG&amp;E"/>
    <s v="Contamination"/>
    <s v="Tracking"/>
    <m/>
    <m/>
    <m/>
    <s v="Force Out"/>
    <s v="Y"/>
    <s v="Overhead"/>
    <x v="3"/>
    <s v="Transformer"/>
    <s v="Crossarn, Cut Out, hardware"/>
    <s v="101927747"/>
    <s v="     "/>
    <s v="Non-HFTD"/>
    <x v="0"/>
    <n v="508"/>
    <m/>
    <n v="35.148400000000002"/>
    <n v="-120.64100000000001"/>
    <s v="San Luis Obispo"/>
    <s v="SAN-LUIS-OBISPO-1104"/>
    <m/>
    <n v="12000"/>
    <m/>
    <x v="0"/>
    <s v="Unknown"/>
    <s v="Urban"/>
    <s v="Timber fuel model"/>
    <s v="in easement with trees/shrubs"/>
    <s v="No"/>
    <m/>
    <m/>
    <m/>
    <m/>
    <m/>
    <m/>
    <m/>
    <s v="N"/>
    <s v="N"/>
    <m/>
    <m/>
    <s v="     "/>
    <m/>
    <m/>
    <m/>
    <m/>
    <m/>
    <m/>
    <m/>
    <m/>
    <m/>
    <m/>
    <m/>
    <m/>
    <m/>
    <m/>
    <m/>
    <m/>
    <m/>
    <m/>
    <m/>
  </r>
  <r>
    <s v="20212113"/>
    <s v="     "/>
    <n v="44493"/>
    <s v="10/24"/>
    <x v="0"/>
    <n v="0.8833333333333333"/>
    <s v="44"/>
    <n v="4"/>
    <s v="10"/>
    <x v="5"/>
    <n v="44493"/>
    <m/>
    <s v="pole fire; cause of multiple pole fires unknown as of 11/4/2021"/>
    <s v="     "/>
    <s v="ILIS/OIS"/>
    <m/>
    <s v="Y"/>
    <x v="0"/>
    <m/>
    <m/>
    <m/>
    <s v="T005439571, TR005439569, T005439123"/>
    <n v="122252000"/>
    <m/>
    <s v="     "/>
    <x v="0"/>
    <s v="PG&amp;E"/>
    <m/>
    <s v="Other"/>
    <s v="multiple PG&amp;E poles"/>
    <s v="D"/>
    <s v="D"/>
    <s v="Structure-PG&amp;E only"/>
    <s v="Fire contained to pole only."/>
    <s v="Contamination"/>
    <s v="36.a. Contamination"/>
    <s v="Equipment - PG&amp;E"/>
    <s v="Contamination"/>
    <s v="Tracking"/>
    <m/>
    <m/>
    <m/>
    <m/>
    <s v="Y"/>
    <s v="Overhead"/>
    <x v="3"/>
    <s v="Insulator"/>
    <s v="Pole, Transformer, Cutout "/>
    <s v="101855212"/>
    <s v="     "/>
    <s v="Non-HFTD"/>
    <x v="0"/>
    <m/>
    <m/>
    <n v="35.143599999999999"/>
    <n v="-120.639"/>
    <s v="San Luis Obispo"/>
    <s v="OCEANO-1105"/>
    <m/>
    <n v="12000"/>
    <m/>
    <x v="0"/>
    <s v="Employee"/>
    <s v="Urban"/>
    <s v="Grass fuel model"/>
    <s v="Grass"/>
    <s v="No"/>
    <m/>
    <m/>
    <m/>
    <m/>
    <m/>
    <m/>
    <m/>
    <s v="N"/>
    <s v="N"/>
    <m/>
    <m/>
    <s v="     "/>
    <m/>
    <m/>
    <m/>
    <m/>
    <m/>
    <m/>
    <m/>
    <m/>
    <m/>
    <m/>
    <m/>
    <m/>
    <m/>
    <m/>
    <m/>
    <m/>
    <m/>
    <m/>
    <m/>
  </r>
  <r>
    <s v="20212100"/>
    <s v="     "/>
    <n v="44493"/>
    <s v="10/24"/>
    <x v="0"/>
    <n v="0.90486111111111112"/>
    <s v="44"/>
    <n v="4"/>
    <s v="10"/>
    <x v="5"/>
    <n v="44493"/>
    <m/>
    <s v="pole fire; failed fuse; this information is preliminary"/>
    <s v="     "/>
    <s v="FAS"/>
    <m/>
    <s v="Y"/>
    <x v="0"/>
    <m/>
    <s v="21-0136747"/>
    <m/>
    <s v="T005439186"/>
    <n v="122252000"/>
    <m/>
    <s v="     "/>
    <x v="0"/>
    <s v="PG&amp;E"/>
    <m/>
    <s v="Other"/>
    <s v="PG&amp;E Structure"/>
    <s v="D"/>
    <s v="D"/>
    <s v="Structure-PG&amp;E only"/>
    <s v="Burnt Pole "/>
    <s v="Equipment - PG&amp;E"/>
    <s v="34.c. Fuse damage or failure"/>
    <s v="Equipment - PG&amp;E"/>
    <s v="All types of equipment / facility failure"/>
    <s v="Fuse failure - all"/>
    <s v="Fuse"/>
    <m/>
    <m/>
    <s v="Line to Line"/>
    <s v="N"/>
    <s v="Overhead"/>
    <x v="3"/>
    <s v="Fuse"/>
    <s v="Pole, Crossarm, Conductor"/>
    <s v="101911992"/>
    <s v="     "/>
    <s v="Non-HFTD"/>
    <x v="0"/>
    <m/>
    <m/>
    <n v="35.735500000000002"/>
    <n v="-120.675"/>
    <s v="San Luis Obispo"/>
    <s v="SAN-MIGUEL-1104"/>
    <m/>
    <n v="12000"/>
    <m/>
    <x v="0"/>
    <s v="Unknown"/>
    <s v="Agriculture"/>
    <s v="Grass fuel model"/>
    <s v="Weeds, Dirt"/>
    <s v="No"/>
    <m/>
    <m/>
    <m/>
    <m/>
    <m/>
    <m/>
    <m/>
    <s v="N"/>
    <s v="N"/>
    <m/>
    <m/>
    <s v="     "/>
    <m/>
    <m/>
    <m/>
    <m/>
    <m/>
    <m/>
    <m/>
    <m/>
    <m/>
    <m/>
    <m/>
    <m/>
    <m/>
    <m/>
    <m/>
    <m/>
    <m/>
    <m/>
    <m/>
  </r>
  <r>
    <s v="20212096"/>
    <s v="     "/>
    <n v="44493"/>
    <s v="10/24"/>
    <x v="0"/>
    <n v="0.84583333333333333"/>
    <s v="44"/>
    <n v="4"/>
    <s v="10"/>
    <x v="5"/>
    <n v="44493"/>
    <m/>
    <s v="pole fire; failed trip saver; this information is preliminary"/>
    <s v="     "/>
    <s v="FAS"/>
    <m/>
    <s v="Y"/>
    <x v="0"/>
    <m/>
    <s v="21-0136657"/>
    <m/>
    <s v="T005438936"/>
    <n v="122252000"/>
    <m/>
    <s v="     "/>
    <x v="0"/>
    <s v="PG&amp;E"/>
    <m/>
    <s v="Other"/>
    <s v="PG&amp;E Structure"/>
    <s v="D"/>
    <s v="D"/>
    <s v="Structure-PG&amp;E only"/>
    <s v="Pole Fire"/>
    <s v="Equipment - PG&amp;E"/>
    <s v="34.o. Other"/>
    <s v="Equipment - PG&amp;E"/>
    <s v="All types of equipment / facility failure"/>
    <s v="Other"/>
    <s v="Other"/>
    <m/>
    <m/>
    <s v="Force Out"/>
    <s v="Y"/>
    <s v="Overhead"/>
    <x v="3"/>
    <s v="Other"/>
    <s v="Crossarm"/>
    <s v="101848730"/>
    <s v="     "/>
    <s v="Non-HFTD"/>
    <x v="0"/>
    <m/>
    <m/>
    <n v="35.2898"/>
    <n v="-120.669"/>
    <s v="San Luis Obispo"/>
    <s v="GOLDTREE-1108"/>
    <m/>
    <n v="12000"/>
    <m/>
    <x v="0"/>
    <s v="Unknown"/>
    <s v="Urban"/>
    <s v="Fire-resistive fuel bed"/>
    <s v="Cement/Dirt"/>
    <s v="No"/>
    <m/>
    <m/>
    <m/>
    <m/>
    <m/>
    <m/>
    <m/>
    <s v="N"/>
    <s v="N"/>
    <m/>
    <m/>
    <s v="     "/>
    <m/>
    <m/>
    <m/>
    <m/>
    <m/>
    <m/>
    <m/>
    <m/>
    <m/>
    <m/>
    <m/>
    <m/>
    <m/>
    <m/>
    <m/>
    <m/>
    <m/>
    <m/>
    <m/>
  </r>
  <r>
    <s v="20212097"/>
    <s v="     "/>
    <n v="44493"/>
    <s v="10/24"/>
    <x v="0"/>
    <n v="0.85555555555555551"/>
    <s v="44"/>
    <n v="4"/>
    <s v="10"/>
    <x v="5"/>
    <n v="44493"/>
    <m/>
    <s v="pole fire; failed fuse; burning crossarm; this information is preliminary"/>
    <s v="     "/>
    <s v="FAS"/>
    <m/>
    <s v="Y"/>
    <x v="0"/>
    <m/>
    <s v="21-0136666"/>
    <m/>
    <s v="T005438991"/>
    <n v="122252000"/>
    <m/>
    <s v="     "/>
    <x v="0"/>
    <s v="PG&amp;E"/>
    <m/>
    <s v="Other"/>
    <s v="PG&amp;E Structure"/>
    <s v="D"/>
    <s v="D"/>
    <s v="Structure-PG&amp;E only"/>
    <s v="Crossarm burned"/>
    <s v="Equipment - PG&amp;E"/>
    <s v="34.c. Fuse damage or failure"/>
    <s v="Equipment - PG&amp;E"/>
    <s v="All types of equipment / facility failure"/>
    <s v="Fuse failure - all"/>
    <s v="Fuse"/>
    <m/>
    <m/>
    <s v="Force Out"/>
    <s v="N"/>
    <s v="Overhead"/>
    <x v="3"/>
    <s v="Fuse"/>
    <s v="Crossarm"/>
    <s v="101876762"/>
    <s v="     "/>
    <s v="Non-HFTD"/>
    <x v="0"/>
    <m/>
    <m/>
    <n v="35.750500000000002"/>
    <n v="-120.699"/>
    <s v="San Luis Obispo"/>
    <s v="SAN-MIGUEL-1105"/>
    <m/>
    <n v="12000"/>
    <m/>
    <x v="0"/>
    <s v="Unknown"/>
    <s v="Urban"/>
    <s v="Grass fuel model"/>
    <s v="Grass"/>
    <s v="No"/>
    <m/>
    <m/>
    <m/>
    <m/>
    <m/>
    <m/>
    <m/>
    <s v="N"/>
    <s v="N"/>
    <m/>
    <m/>
    <s v="     "/>
    <m/>
    <m/>
    <m/>
    <m/>
    <m/>
    <m/>
    <m/>
    <m/>
    <m/>
    <m/>
    <m/>
    <m/>
    <m/>
    <m/>
    <m/>
    <m/>
    <m/>
    <m/>
    <m/>
  </r>
  <r>
    <s v="20212098"/>
    <s v="     "/>
    <n v="44493"/>
    <s v="10/24"/>
    <x v="0"/>
    <n v="0.87847222222222221"/>
    <s v="44"/>
    <n v="4"/>
    <s v="10"/>
    <x v="5"/>
    <n v="44493"/>
    <m/>
    <s v="failed fuse; pole fire; ng transformer; this information is preliminary"/>
    <s v="     "/>
    <s v="FAS"/>
    <m/>
    <s v="Y"/>
    <x v="0"/>
    <m/>
    <s v="21-0136721"/>
    <m/>
    <s v="T005439093"/>
    <n v="122252000"/>
    <m/>
    <s v="     "/>
    <x v="0"/>
    <s v="PG&amp;E"/>
    <m/>
    <s v="Other"/>
    <s v="PG&amp;E Structure"/>
    <s v="D"/>
    <s v="D"/>
    <s v="Structure-PG&amp;E only"/>
    <m/>
    <s v="Equipment - PG&amp;E"/>
    <s v="34.n. Transformer damage or failure"/>
    <s v="Equipment - PG&amp;E"/>
    <s v="All types of equipment / facility failure"/>
    <s v="Transformer failure"/>
    <s v="Transformer"/>
    <m/>
    <m/>
    <s v="Line to Ground"/>
    <s v="Y"/>
    <s v="Overhead"/>
    <x v="3"/>
    <s v="Transformer"/>
    <s v="Pole "/>
    <s v="102105961"/>
    <s v="     "/>
    <s v="Non-HFTD"/>
    <x v="0"/>
    <m/>
    <m/>
    <n v="38.093899999999998"/>
    <n v="-121.23"/>
    <s v="San Joaquin"/>
    <s v="LOCKEFORD-2101"/>
    <m/>
    <n v="12000"/>
    <m/>
    <x v="0"/>
    <s v="Unknown"/>
    <s v="Agriculture"/>
    <s v="Grass fuel model"/>
    <s v="Weeds"/>
    <s v="No"/>
    <m/>
    <m/>
    <m/>
    <m/>
    <m/>
    <m/>
    <m/>
    <s v="N"/>
    <s v="N"/>
    <m/>
    <m/>
    <s v="     "/>
    <m/>
    <m/>
    <m/>
    <m/>
    <m/>
    <m/>
    <m/>
    <m/>
    <m/>
    <m/>
    <m/>
    <m/>
    <m/>
    <m/>
    <m/>
    <m/>
    <m/>
    <m/>
    <m/>
  </r>
  <r>
    <s v="20212089"/>
    <s v="     "/>
    <n v="44493"/>
    <s v="10/24"/>
    <x v="0"/>
    <n v="0.64236111111111116"/>
    <s v="44"/>
    <n v="4"/>
    <s v="10"/>
    <x v="5"/>
    <n v="44493"/>
    <m/>
    <s v="3486 Davies Ave in Cayucos; pole fire; failed fuse; dead-end crossarm burning and ready to fall; this information is preliminary"/>
    <s v="     "/>
    <s v="FAS"/>
    <m/>
    <s v="Y"/>
    <x v="0"/>
    <m/>
    <s v="21-0136374"/>
    <m/>
    <s v="T005437521"/>
    <m/>
    <m/>
    <s v="     "/>
    <x v="0"/>
    <s v="PG&amp;E"/>
    <m/>
    <s v="Other"/>
    <s v="PG&amp;E Structure"/>
    <s v="D"/>
    <s v="D"/>
    <s v="Structure-PG&amp;E only"/>
    <s v="burnt crossarms 2 locations"/>
    <s v="Equipment - PG&amp;E"/>
    <s v="34.c. Fuse damage or failure"/>
    <s v="Equipment - PG&amp;E"/>
    <s v="All types of equipment / facility failure"/>
    <s v="Fuse failure - all"/>
    <s v="Fuse"/>
    <m/>
    <m/>
    <s v="Force Out"/>
    <s v="Y"/>
    <s v="Overhead"/>
    <x v="3"/>
    <s v="Fuse"/>
    <s v="Pole, Crossarm, Insulator, Cutout"/>
    <m/>
    <s v="     "/>
    <s v="Non-HFTD"/>
    <x v="0"/>
    <m/>
    <m/>
    <n v="35.4223"/>
    <n v="-120.877"/>
    <s v="San Luis Obispo"/>
    <s v="CAYUCOS-1102"/>
    <m/>
    <n v="12000"/>
    <m/>
    <x v="0"/>
    <s v="Unknown"/>
    <s v="Urban"/>
    <m/>
    <m/>
    <s v="No"/>
    <m/>
    <m/>
    <m/>
    <m/>
    <m/>
    <m/>
    <m/>
    <s v="N"/>
    <s v="N"/>
    <m/>
    <m/>
    <s v="     "/>
    <m/>
    <m/>
    <m/>
    <m/>
    <m/>
    <m/>
    <m/>
    <m/>
    <m/>
    <m/>
    <m/>
    <m/>
    <m/>
    <m/>
    <m/>
    <m/>
    <m/>
    <m/>
    <m/>
  </r>
  <r>
    <s v="20212095"/>
    <s v="     "/>
    <n v="44493"/>
    <s v="10/24"/>
    <x v="0"/>
    <n v="0.31805555555555554"/>
    <s v="44"/>
    <n v="4"/>
    <s v="10"/>
    <x v="5"/>
    <n v="44493"/>
    <m/>
    <s v="failed line recloser; high side jumper laying on crossarm caused pole fire; burnt down common neutral; this information is preliminary"/>
    <s v="     "/>
    <s v="FAS"/>
    <m/>
    <s v="Y"/>
    <x v="0"/>
    <m/>
    <s v="21-0135686"/>
    <m/>
    <s v="T005434709"/>
    <n v="122250000"/>
    <m/>
    <s v="     "/>
    <x v="0"/>
    <s v="PG&amp;E"/>
    <m/>
    <s v="Other"/>
    <s v="PG&amp;E Structure"/>
    <s v="D"/>
    <s v="D"/>
    <s v="Structure-PG&amp;E only"/>
    <s v="Pole Fire TOP OF POLE BURNT OFF."/>
    <s v="Equipment - PG&amp;E"/>
    <s v="34.j. Recloser damage or failure"/>
    <s v="Equipment - PG&amp;E"/>
    <s v="All types of equipment / facility failure"/>
    <s v="Recloser failure"/>
    <s v="Jumper"/>
    <m/>
    <m/>
    <s v="Line to Ground"/>
    <s v="Y"/>
    <s v="Overhead"/>
    <x v="3"/>
    <s v="Jumper"/>
    <s v="Conductor, cutout "/>
    <s v="103787433"/>
    <s v="     "/>
    <s v="Non-HFTD"/>
    <x v="0"/>
    <m/>
    <m/>
    <n v="36.869799999999998"/>
    <n v="-121.41"/>
    <s v="San Benito"/>
    <s v="HOLLISTER-2102"/>
    <m/>
    <n v="21000"/>
    <m/>
    <x v="0"/>
    <s v="Unknown"/>
    <s v="Urban"/>
    <s v="Fire-resistive fuel bed"/>
    <s v="Dirt "/>
    <s v="No"/>
    <m/>
    <m/>
    <m/>
    <m/>
    <m/>
    <m/>
    <m/>
    <s v="N"/>
    <s v="N"/>
    <m/>
    <m/>
    <s v="     "/>
    <m/>
    <m/>
    <m/>
    <m/>
    <m/>
    <m/>
    <m/>
    <m/>
    <m/>
    <m/>
    <m/>
    <m/>
    <m/>
    <m/>
    <m/>
    <m/>
    <m/>
    <m/>
    <m/>
  </r>
  <r>
    <s v="20212203"/>
    <s v="     "/>
    <n v="44493"/>
    <s v="10/24"/>
    <x v="0"/>
    <n v="0.42430555555555555"/>
    <s v="44"/>
    <n v="4"/>
    <s v="10"/>
    <x v="5"/>
    <n v="44493"/>
    <m/>
    <s v="Primary crossarm burnt due to tracking. The ensuing fire was limited to PG&amp;E assets. This information is preliminary."/>
    <s v="     "/>
    <s v="FAS"/>
    <m/>
    <s v="Y"/>
    <x v="0"/>
    <m/>
    <s v="21-0137143"/>
    <m/>
    <s v="T005435553, T005442257, T005436724, T005445271"/>
    <n v="122254000"/>
    <m/>
    <s v="     "/>
    <x v="0"/>
    <s v="PG&amp;E"/>
    <m/>
    <s v="Other"/>
    <s v="crossarm"/>
    <s v="D"/>
    <s v="D"/>
    <s v="Structure-PG&amp;E only"/>
    <m/>
    <s v="Contamination"/>
    <s v="36.a. Contamination"/>
    <s v="Equipment - PG&amp;E"/>
    <s v="Contamination"/>
    <s v="Tracking"/>
    <m/>
    <m/>
    <m/>
    <s v="Line to Line"/>
    <s v="Y"/>
    <s v="Overhead"/>
    <x v="3"/>
    <s v="Crossarm"/>
    <s v="Crossarm, cutout"/>
    <s v="100308078"/>
    <s v="     "/>
    <s v="Non-HFTD"/>
    <x v="0"/>
    <m/>
    <m/>
    <n v="37.563299999999998"/>
    <n v="-122.303"/>
    <s v="San Mateo"/>
    <s v="BAY-MEADOWS-2101"/>
    <m/>
    <n v="21000"/>
    <m/>
    <x v="0"/>
    <s v="Unknown"/>
    <s v="Urban"/>
    <s v="Brush fuel model"/>
    <s v="Brush/Trees"/>
    <s v="No"/>
    <m/>
    <m/>
    <m/>
    <m/>
    <m/>
    <m/>
    <m/>
    <s v="N"/>
    <s v="N"/>
    <m/>
    <m/>
    <s v="     "/>
    <m/>
    <m/>
    <m/>
    <m/>
    <m/>
    <m/>
    <m/>
    <m/>
    <m/>
    <m/>
    <m/>
    <m/>
    <m/>
    <m/>
    <m/>
    <m/>
    <m/>
    <m/>
    <m/>
  </r>
  <r>
    <s v="20212102"/>
    <s v="     "/>
    <n v="44493"/>
    <s v="10/24"/>
    <x v="0"/>
    <n v="0.43263888888888891"/>
    <s v="44"/>
    <n v="4"/>
    <s v="10"/>
    <x v="5"/>
    <n v="44493"/>
    <m/>
    <s v="failed line recloser; exposion; pole fire; this information is preliminary"/>
    <s v="     "/>
    <s v="ILIS/OIS"/>
    <m/>
    <s v="Y"/>
    <x v="0"/>
    <m/>
    <s v="21-0135904"/>
    <m/>
    <s v="T005435621, T005443712"/>
    <n v="122251000"/>
    <m/>
    <s v="     "/>
    <x v="0"/>
    <s v="PG&amp;E"/>
    <m/>
    <s v="Other"/>
    <s v="PG&amp;E Structure"/>
    <s v="D"/>
    <s v="D"/>
    <s v="Structure-PG&amp;E only"/>
    <m/>
    <s v="Equipment - PG&amp;E"/>
    <s v="34.j. Recloser damage or failure"/>
    <s v="Equipment - PG&amp;E"/>
    <s v="All types of equipment / facility failure"/>
    <s v="Recloser failure"/>
    <s v="Recloser"/>
    <m/>
    <m/>
    <s v="Line to Ground"/>
    <s v="Y"/>
    <s v="Overhead"/>
    <x v="3"/>
    <s v="Recloser"/>
    <s v="Conductor"/>
    <s v="100291274"/>
    <s v="     "/>
    <s v="Non-HFTD"/>
    <x v="0"/>
    <m/>
    <m/>
    <n v="37.606699999999996"/>
    <n v="-122.40300000000001"/>
    <s v="San Mateo"/>
    <s v="MILLBRAE-0403"/>
    <m/>
    <n v="4000"/>
    <m/>
    <x v="0"/>
    <s v="Unknown"/>
    <s v="Urban"/>
    <s v="Fire-resistive fuel bed"/>
    <s v="Cement/Rock"/>
    <s v="No"/>
    <m/>
    <m/>
    <m/>
    <m/>
    <m/>
    <m/>
    <m/>
    <s v="N"/>
    <s v="N"/>
    <m/>
    <m/>
    <s v="     "/>
    <m/>
    <m/>
    <m/>
    <m/>
    <m/>
    <m/>
    <m/>
    <m/>
    <m/>
    <m/>
    <m/>
    <m/>
    <m/>
    <m/>
    <m/>
    <m/>
    <m/>
    <m/>
    <m/>
  </r>
  <r>
    <s v="20212108"/>
    <s v="     "/>
    <n v="44493"/>
    <s v="10/24"/>
    <x v="0"/>
    <n v="3.1944444444444442E-2"/>
    <s v="44"/>
    <n v="4"/>
    <s v="10"/>
    <x v="5"/>
    <n v="44493"/>
    <m/>
    <s v="pole fire; lines down; insulators melted; failed crossarm; this information is preliminary"/>
    <s v="     "/>
    <s v="FAS"/>
    <m/>
    <s v="Y"/>
    <x v="0"/>
    <m/>
    <m/>
    <m/>
    <s v="T005434112, T005434133"/>
    <n v="122250000"/>
    <m/>
    <s v="     "/>
    <x v="0"/>
    <s v="PG&amp;E"/>
    <m/>
    <s v="Other"/>
    <s v="PG&amp;E Structure"/>
    <s v="D"/>
    <s v="D"/>
    <s v="Structure-PG&amp;E only"/>
    <s v="Crossarm burned, insulators melted "/>
    <s v="Contamination"/>
    <s v="36.a. Contamination"/>
    <s v="Equipment - PG&amp;E"/>
    <s v="Contamination"/>
    <s v="Tracking"/>
    <m/>
    <m/>
    <m/>
    <m/>
    <s v="Y"/>
    <s v="Overhead"/>
    <x v="3"/>
    <s v="Insulator"/>
    <s v="Crossarm "/>
    <s v="103943994"/>
    <s v="     "/>
    <s v="Non-HFTD"/>
    <x v="0"/>
    <m/>
    <m/>
    <n v="37.874699999999997"/>
    <n v="-121.623"/>
    <s v="Contra Costa"/>
    <s v="BRENTWOOD-2105"/>
    <m/>
    <n v="21000"/>
    <m/>
    <x v="0"/>
    <s v="City/County Fire Department"/>
    <s v="Urban"/>
    <s v="dry vegetation "/>
    <m/>
    <s v="No"/>
    <m/>
    <m/>
    <m/>
    <m/>
    <m/>
    <m/>
    <m/>
    <s v="N"/>
    <s v="N"/>
    <m/>
    <m/>
    <s v="     "/>
    <m/>
    <m/>
    <m/>
    <m/>
    <m/>
    <m/>
    <m/>
    <m/>
    <m/>
    <m/>
    <m/>
    <m/>
    <m/>
    <m/>
    <m/>
    <m/>
    <m/>
    <m/>
    <m/>
  </r>
  <r>
    <s v="20212093"/>
    <s v="     "/>
    <n v="44493"/>
    <s v="10/24"/>
    <x v="0"/>
    <n v="0.25833333333333336"/>
    <s v="44"/>
    <n v="4"/>
    <s v="10"/>
    <x v="5"/>
    <n v="44493"/>
    <m/>
    <s v="pole fire; failed fuse; this information is preliminary"/>
    <s v="     "/>
    <s v="FAS"/>
    <m/>
    <s v="Y"/>
    <x v="0"/>
    <m/>
    <s v="21-0135678"/>
    <m/>
    <s v="T005434395"/>
    <n v="122250000"/>
    <m/>
    <s v="     "/>
    <x v="0"/>
    <s v="PG&amp;E"/>
    <m/>
    <s v="Other"/>
    <s v="PG&amp;E Structure"/>
    <s v="D"/>
    <s v="D"/>
    <s v="Structure-PG&amp;E only"/>
    <s v="Pole burnt in half "/>
    <s v="Contamination"/>
    <s v="36.a. Contamination"/>
    <s v="Equipment - PG&amp;E"/>
    <s v="Contamination"/>
    <s v="Tracking"/>
    <m/>
    <m/>
    <m/>
    <s v="Three Phase Fault"/>
    <s v="Y"/>
    <s v="Overhead"/>
    <x v="3"/>
    <s v="Fuse"/>
    <s v="Pole "/>
    <s v="100502526"/>
    <s v="     "/>
    <s v="Non-HFTD"/>
    <x v="0"/>
    <m/>
    <m/>
    <n v="37.837699999999998"/>
    <n v="-121.623"/>
    <s v="Contra Costa"/>
    <s v="BRENTWOOD-2105"/>
    <m/>
    <n v="12000"/>
    <m/>
    <x v="0"/>
    <s v="Unknown"/>
    <s v="Urban"/>
    <s v="Grass fuel model"/>
    <s v="dry grass, dirt, drainage ditch "/>
    <s v="No"/>
    <m/>
    <m/>
    <m/>
    <m/>
    <m/>
    <m/>
    <m/>
    <s v="N"/>
    <s v="N"/>
    <m/>
    <m/>
    <s v="     "/>
    <m/>
    <m/>
    <m/>
    <m/>
    <m/>
    <m/>
    <m/>
    <m/>
    <m/>
    <m/>
    <m/>
    <m/>
    <m/>
    <m/>
    <m/>
    <m/>
    <m/>
    <m/>
    <m/>
  </r>
  <r>
    <s v="20211908"/>
    <s v="     "/>
    <n v="44493"/>
    <s v="10/24"/>
    <x v="0"/>
    <n v="0.27708333333333335"/>
    <s v="44"/>
    <n v="4"/>
    <s v="10"/>
    <x v="5"/>
    <n v="44493"/>
    <m/>
    <s v="Pole top burnt, most likely due to tracking. The ensuing fire was limited to PG&amp;E assets. This information is preliminary."/>
    <s v="     "/>
    <s v="FAS"/>
    <m/>
    <s v="N"/>
    <x v="0"/>
    <m/>
    <s v="21-0135691"/>
    <m/>
    <s v="T005434472, T005434473, T005434562"/>
    <n v="122250000"/>
    <m/>
    <s v="     "/>
    <x v="0"/>
    <s v="PG&amp;E"/>
    <m/>
    <s v="Other"/>
    <s v="pole"/>
    <s v="D"/>
    <s v="D"/>
    <s v="Structure-PG&amp;E only"/>
    <s v="Fire contained to pole only."/>
    <s v="Contamination"/>
    <s v="36.a. Contamination"/>
    <s v="Equipment - PG&amp;E"/>
    <s v="Contamination"/>
    <s v="Tracking"/>
    <m/>
    <m/>
    <m/>
    <s v="Multi-Fault"/>
    <s v="Y"/>
    <s v="Overhead"/>
    <x v="3"/>
    <s v="Pole"/>
    <s v="Pole, Crossarm, Transformer, Cutout, Conductor - Secondary"/>
    <s v="102120847"/>
    <s v="     "/>
    <s v="Non-HFTD"/>
    <x v="0"/>
    <m/>
    <m/>
    <n v="37.7423"/>
    <n v="-121.43"/>
    <s v="San Joaquin"/>
    <s v="TRACY-0405"/>
    <m/>
    <n v="4000"/>
    <m/>
    <x v="0"/>
    <s v="Tracy FD"/>
    <s v="Urban"/>
    <s v="Fire-resistive fuel bed"/>
    <m/>
    <s v="No"/>
    <m/>
    <m/>
    <m/>
    <m/>
    <m/>
    <m/>
    <m/>
    <s v="N"/>
    <s v="N"/>
    <m/>
    <m/>
    <s v="     "/>
    <m/>
    <m/>
    <m/>
    <m/>
    <m/>
    <m/>
    <m/>
    <m/>
    <m/>
    <m/>
    <m/>
    <m/>
    <m/>
    <m/>
    <m/>
    <m/>
    <m/>
    <m/>
    <m/>
  </r>
  <r>
    <s v="20212086"/>
    <s v="     "/>
    <n v="44493"/>
    <s v="10/24"/>
    <x v="0"/>
    <n v="0.5805555555555556"/>
    <s v="44"/>
    <n v="4"/>
    <s v="10"/>
    <x v="5"/>
    <n v="44493"/>
    <m/>
    <s v="302 philip dr in daly city; failed circuit breaker; stormy weathers; broken conductor on ground; wire thorugh tree; service caught fire; this information is preliminary"/>
    <s v="     "/>
    <s v="FAS"/>
    <m/>
    <s v="Y"/>
    <x v="0"/>
    <m/>
    <s v="21-0136134"/>
    <m/>
    <s v="T005437094, T005437009, T5437297"/>
    <m/>
    <m/>
    <s v="     "/>
    <x v="0"/>
    <s v="PG&amp;E"/>
    <m/>
    <s v="Other"/>
    <s v="PG&amp;E Structure"/>
    <s v="D"/>
    <s v="D"/>
    <s v="Structure-PG&amp;E only"/>
    <s v="WIRE DOWN "/>
    <s v="Equipment - PG&amp;E"/>
    <s v="34.b. Conductor damage or failure"/>
    <s v="Equipment - PG&amp;E"/>
    <s v="All types of equipment / facility failure"/>
    <s v="Conductor failure-all"/>
    <s v="Circuit Breaker"/>
    <m/>
    <m/>
    <s v="Multi-Fault"/>
    <s v="N"/>
    <s v="Overhead"/>
    <x v="3"/>
    <s v="Circuit Breaker"/>
    <s v="Concductor"/>
    <s v="100287038"/>
    <s v="     "/>
    <s v="Non-HFTD"/>
    <x v="0"/>
    <m/>
    <m/>
    <n v="37.669899999999998"/>
    <n v="-122.464"/>
    <s v="San Mateo"/>
    <s v="DALY-CITY-1104"/>
    <m/>
    <n v="12000"/>
    <m/>
    <x v="0"/>
    <s v="Unknown"/>
    <s v="Urban"/>
    <s v="Timber fuel model"/>
    <s v="Tree/Brush/Grass"/>
    <s v="No"/>
    <m/>
    <m/>
    <m/>
    <m/>
    <m/>
    <m/>
    <m/>
    <s v="N"/>
    <s v="N"/>
    <m/>
    <m/>
    <s v="     "/>
    <m/>
    <m/>
    <m/>
    <m/>
    <m/>
    <m/>
    <m/>
    <m/>
    <m/>
    <m/>
    <m/>
    <m/>
    <m/>
    <m/>
    <m/>
    <m/>
    <m/>
    <m/>
    <m/>
  </r>
  <r>
    <s v="20212087"/>
    <s v="     "/>
    <n v="44493"/>
    <s v="10/24"/>
    <x v="0"/>
    <n v="0.61458333333333337"/>
    <s v="44"/>
    <n v="4"/>
    <s v="10"/>
    <x v="5"/>
    <n v="44493"/>
    <m/>
    <s v="pole fire; failed fuse; this information is preliminary"/>
    <s v="     "/>
    <s v="FAS"/>
    <m/>
    <s v="Y"/>
    <x v="0"/>
    <m/>
    <s v="21-0136404.1"/>
    <m/>
    <s v="T005437312, T005437449. T005437537"/>
    <n v="122251000"/>
    <m/>
    <s v="     "/>
    <x v="0"/>
    <s v="PG&amp;E"/>
    <m/>
    <s v="Other"/>
    <s v="PG&amp;E Structure"/>
    <s v="D"/>
    <s v="D"/>
    <s v="Structure-PG&amp;E only"/>
    <s v="Burnt Pole "/>
    <s v="Contamination"/>
    <s v="36.a. Contamination"/>
    <s v="Equipment - PG&amp;E"/>
    <s v="Contamination"/>
    <s v="Tracking"/>
    <m/>
    <m/>
    <m/>
    <s v="Force Out,Line to Line"/>
    <s v="Y"/>
    <s v="Overhead"/>
    <x v="3"/>
    <s v="Fuse"/>
    <s v="Crossarm, cut out "/>
    <s v="101936785"/>
    <s v="     "/>
    <s v="Non-HFTD"/>
    <x v="0"/>
    <m/>
    <m/>
    <n v="35.4497"/>
    <n v="-120.902"/>
    <s v="San Luis Obispo"/>
    <s v="CAYUCOS-1101"/>
    <m/>
    <n v="12000"/>
    <m/>
    <x v="0"/>
    <s v="Unknown"/>
    <s v="Urban"/>
    <s v="Fire-resistive fuel bed"/>
    <s v="pavement "/>
    <s v="No"/>
    <m/>
    <m/>
    <m/>
    <m/>
    <m/>
    <m/>
    <m/>
    <s v="N"/>
    <s v="N"/>
    <m/>
    <m/>
    <s v="     "/>
    <m/>
    <m/>
    <m/>
    <m/>
    <m/>
    <m/>
    <m/>
    <m/>
    <m/>
    <m/>
    <m/>
    <m/>
    <m/>
    <m/>
    <m/>
    <m/>
    <m/>
    <m/>
    <m/>
  </r>
  <r>
    <s v="20212088"/>
    <s v="     "/>
    <n v="44493"/>
    <s v="10/24"/>
    <x v="0"/>
    <n v="0.62291666666666667"/>
    <s v="44"/>
    <n v="4"/>
    <s v="10"/>
    <x v="5"/>
    <m/>
    <m/>
    <s v="pole fire; line down; this information is preliminary"/>
    <s v="     "/>
    <s v="FAS"/>
    <m/>
    <s v="Y"/>
    <x v="0"/>
    <m/>
    <m/>
    <m/>
    <s v="T005437373"/>
    <n v="122251000"/>
    <m/>
    <s v="     "/>
    <x v="0"/>
    <s v="PG&amp;E"/>
    <m/>
    <s v="Other"/>
    <s v="PG&amp;E Structure"/>
    <s v="D"/>
    <s v="D"/>
    <s v="Structure-PG&amp;E only"/>
    <s v="POLE FIRE TOP OF POLE BURNT OFF."/>
    <s v="Contamination"/>
    <s v="36.a. Contamination"/>
    <s v="Equipment - PG&amp;E"/>
    <s v="Contamination"/>
    <s v="Tracking"/>
    <m/>
    <m/>
    <m/>
    <m/>
    <s v="N"/>
    <s v="Overhead"/>
    <x v="3"/>
    <s v="Other"/>
    <s v="Pole, Crossarm "/>
    <s v="103376624"/>
    <s v="     "/>
    <s v="Non-HFTD"/>
    <x v="0"/>
    <m/>
    <m/>
    <n v="37.872900000000001"/>
    <n v="-121.663"/>
    <s v="Contra Costa"/>
    <s v="BRENTWOOD-2105"/>
    <m/>
    <n v="21000"/>
    <m/>
    <x v="0"/>
    <s v="unknown "/>
    <s v="Herbaceous"/>
    <s v="Brush fuel model"/>
    <s v="small tree"/>
    <s v="No"/>
    <m/>
    <m/>
    <m/>
    <m/>
    <m/>
    <m/>
    <m/>
    <s v="N"/>
    <s v="N"/>
    <m/>
    <m/>
    <s v="     "/>
    <m/>
    <m/>
    <m/>
    <m/>
    <m/>
    <m/>
    <m/>
    <m/>
    <m/>
    <m/>
    <m/>
    <m/>
    <m/>
    <m/>
    <m/>
    <m/>
    <m/>
    <m/>
    <m/>
  </r>
  <r>
    <s v="20212104"/>
    <s v="     "/>
    <n v="44493"/>
    <s v="10/24"/>
    <x v="0"/>
    <n v="0.44374999999999998"/>
    <s v="44"/>
    <n v="4"/>
    <s v="10"/>
    <x v="5"/>
    <n v="44493"/>
    <m/>
    <s v="failed fuse; pole fire; this information is preliminary"/>
    <s v="     "/>
    <s v="FAS"/>
    <m/>
    <s v="Y"/>
    <x v="0"/>
    <m/>
    <s v="21-0135939"/>
    <m/>
    <s v="T005435718"/>
    <n v="122251000"/>
    <m/>
    <s v="     "/>
    <x v="0"/>
    <s v="PG&amp;E"/>
    <m/>
    <s v="Other"/>
    <s v="PG&amp;E Structure"/>
    <s v="D"/>
    <s v="D"/>
    <s v="Structure-PG&amp;E only"/>
    <m/>
    <s v="Equipment - PG&amp;E"/>
    <s v="34.c. Fuse damage or failure"/>
    <s v="Equipment - PG&amp;E"/>
    <s v="All types of equipment / facility failure"/>
    <s v="Fuse failure - all"/>
    <s v="Fuse"/>
    <m/>
    <m/>
    <s v="Line to Ground"/>
    <s v="Y"/>
    <s v="Overhead"/>
    <x v="3"/>
    <s v="Fuse"/>
    <s v="Conductor "/>
    <s v="100615634"/>
    <s v="     "/>
    <s v="Non-HFTD"/>
    <x v="0"/>
    <m/>
    <m/>
    <n v="36.968299999999999"/>
    <n v="-121.52800000000001"/>
    <s v="Santa Clara"/>
    <s v="LLAGAS-2106"/>
    <m/>
    <n v="21000"/>
    <m/>
    <x v="0"/>
    <s v="Unknown"/>
    <s v="Urban"/>
    <s v="Fire-resistive fuel bed"/>
    <s v="Dirt"/>
    <s v="No"/>
    <m/>
    <m/>
    <m/>
    <m/>
    <m/>
    <m/>
    <m/>
    <s v="N"/>
    <s v="N"/>
    <m/>
    <m/>
    <s v="     "/>
    <m/>
    <m/>
    <m/>
    <m/>
    <m/>
    <m/>
    <m/>
    <m/>
    <m/>
    <m/>
    <m/>
    <m/>
    <m/>
    <m/>
    <m/>
    <m/>
    <m/>
    <m/>
    <m/>
  </r>
  <r>
    <s v="20212105"/>
    <s v="     "/>
    <n v="44493"/>
    <s v="10/24"/>
    <x v="0"/>
    <n v="0.46388888888888891"/>
    <s v="44"/>
    <n v="4"/>
    <s v="10"/>
    <x v="5"/>
    <n v="44493"/>
    <m/>
    <s v="tree branch fell into conductor; failed fuse; pole fire; this information is preliminary"/>
    <s v="     "/>
    <s v="FAS"/>
    <m/>
    <s v="Y"/>
    <x v="0"/>
    <m/>
    <s v="21-0136067"/>
    <m/>
    <s v="T005435923, T005435914, T00543913"/>
    <m/>
    <m/>
    <s v="     "/>
    <x v="0"/>
    <s v="PG&amp;E"/>
    <m/>
    <s v="Other"/>
    <s v="PG&amp;E Structure"/>
    <s v="D"/>
    <m/>
    <s v="Structure-PG&amp;E only"/>
    <s v="Limb on wire "/>
    <s v="Vegetation"/>
    <s v="33.a. Veg. contact"/>
    <s v="Vegetation"/>
    <s v="Contact from object"/>
    <s v="Veg. contact"/>
    <m/>
    <s v="Veg. contact"/>
    <s v="Conductor - Primary"/>
    <s v="Line to Ground"/>
    <s v="Y"/>
    <s v="Overhead"/>
    <x v="3"/>
    <s v="Conductor - Primary"/>
    <s v="Fuse "/>
    <m/>
    <s v="     "/>
    <s v="Non-HFTD"/>
    <x v="0"/>
    <m/>
    <m/>
    <n v="38.386800000000001"/>
    <n v="-122.813"/>
    <s v="Sonoma"/>
    <s v="MOLINO-1104"/>
    <m/>
    <n v="12000"/>
    <m/>
    <x v="0"/>
    <s v="Extinguished by rain"/>
    <s v="Urban"/>
    <s v="Fire resisive fuel bed"/>
    <s v="Asphalt "/>
    <s v="No"/>
    <m/>
    <m/>
    <m/>
    <m/>
    <m/>
    <m/>
    <m/>
    <s v="N"/>
    <s v="N"/>
    <m/>
    <m/>
    <s v="     "/>
    <s v="38.38282440"/>
    <s v="-122.82072460"/>
    <s v="Nov 15 2021 12:00AM"/>
    <s v="Unverified"/>
    <s v="ELPHICK RD. 100 W/O HWY. 116. LIKELY BRANCH FROM REDWOOD LIMB WAS REMOVED NO SIGN OF BRANCH OR DEBRIS NEARBY. LINE IS ENTACTED NO WORK NEEDED."/>
    <s v=""/>
    <m/>
    <m/>
    <m/>
    <m/>
    <m/>
    <m/>
    <m/>
    <m/>
    <m/>
    <m/>
    <m/>
    <m/>
    <m/>
  </r>
  <r>
    <s v="20212107"/>
    <s v="     "/>
    <n v="44493"/>
    <s v="10/24"/>
    <x v="0"/>
    <n v="0.48680555555555555"/>
    <s v="44"/>
    <n v="4"/>
    <s v="10"/>
    <x v="5"/>
    <n v="44493"/>
    <m/>
    <s v="Based on information in FAS and ILIS - appears to be tracking. No indication of fire beyond PG&amp;E assets."/>
    <s v="     "/>
    <s v="FAS"/>
    <m/>
    <s v="Y"/>
    <x v="0"/>
    <m/>
    <s v="21-0136769"/>
    <m/>
    <s v="T005439444"/>
    <n v="122252000"/>
    <m/>
    <s v="     "/>
    <x v="0"/>
    <s v="PG&amp;E"/>
    <m/>
    <s v="Other"/>
    <s v="crossarm"/>
    <s v="D"/>
    <s v="D"/>
    <s v="Structure-PG&amp;E only"/>
    <s v="burned off xarm"/>
    <s v="Contamination"/>
    <s v="36.a. Contamination"/>
    <s v="Equipment - PG&amp;E"/>
    <s v="Contamination"/>
    <s v="Tracking"/>
    <m/>
    <m/>
    <m/>
    <s v="Force Out"/>
    <s v="Y"/>
    <s v="Overhead"/>
    <x v="3"/>
    <s v="Insulator"/>
    <s v="Crossarm"/>
    <s v="101714941"/>
    <s v="     "/>
    <s v="Non-HFTD"/>
    <x v="0"/>
    <m/>
    <m/>
    <n v="36.6785"/>
    <n v="-121.79"/>
    <s v="Monterey"/>
    <s v="FORT-ORD-2107"/>
    <m/>
    <n v="21000"/>
    <m/>
    <x v="0"/>
    <s v="Unknown"/>
    <s v="Urban"/>
    <s v="Fire-resistive fuel bed"/>
    <s v="Dirt "/>
    <s v="No"/>
    <m/>
    <m/>
    <m/>
    <m/>
    <m/>
    <m/>
    <m/>
    <s v="N"/>
    <s v="N"/>
    <m/>
    <m/>
    <s v="     "/>
    <m/>
    <m/>
    <m/>
    <m/>
    <m/>
    <m/>
    <m/>
    <m/>
    <m/>
    <m/>
    <m/>
    <m/>
    <m/>
    <m/>
    <m/>
    <m/>
    <m/>
    <m/>
    <m/>
  </r>
  <r>
    <s v="20140220"/>
    <s v="     "/>
    <n v="41937"/>
    <s v="10/25"/>
    <x v="0"/>
    <n v="0.60763888888888884"/>
    <s v="43"/>
    <n v="4"/>
    <s v="10"/>
    <x v="7"/>
    <n v="41937"/>
    <n v="0.60763888888888884"/>
    <m/>
    <s v="     "/>
    <m/>
    <m/>
    <s v="N"/>
    <x v="0"/>
    <s v="1102697"/>
    <s v="14-0066092"/>
    <m/>
    <s v="T003225007, T003225112, T003225247"/>
    <n v="109593807"/>
    <m/>
    <s v="     "/>
    <x v="1"/>
    <s v="PG&amp;E"/>
    <m/>
    <s v="Vegetation"/>
    <m/>
    <s v="D"/>
    <m/>
    <s v="0.26-9.99"/>
    <s v="Square Feet: ; Acreage: 1"/>
    <s v="Equipment - PG&amp;E"/>
    <s v="34.f. Pole damage or failure"/>
    <s v="Equipment - PG&amp;E"/>
    <s v="All types of equipment / facility failure"/>
    <s v="Pole"/>
    <s v="Pole"/>
    <m/>
    <m/>
    <s v="Line to Line"/>
    <m/>
    <s v="Overhead"/>
    <x v="3"/>
    <s v="Pole"/>
    <m/>
    <s v="1 POLE N/OF MTR #1009070700."/>
    <s v="     "/>
    <s v="Non-HFTD"/>
    <x v="0"/>
    <m/>
    <m/>
    <n v="37.055799999999998"/>
    <n v="-121.056"/>
    <s v="Merced"/>
    <s v="SANTA-NELLA-1101"/>
    <s v="254051101"/>
    <n v="12000"/>
    <s v="N/A"/>
    <x v="0"/>
    <s v="Cal Fire Dept"/>
    <s v="Herbaceous"/>
    <m/>
    <m/>
    <s v="No"/>
    <m/>
    <m/>
    <m/>
    <m/>
    <m/>
    <m/>
    <m/>
    <s v="N"/>
    <s v="N"/>
    <m/>
    <m/>
    <s v="     "/>
    <m/>
    <m/>
    <m/>
    <m/>
    <m/>
    <m/>
    <m/>
    <m/>
    <m/>
    <m/>
    <m/>
    <m/>
    <m/>
    <m/>
    <m/>
    <m/>
    <m/>
    <m/>
    <m/>
  </r>
  <r>
    <s v="20140221"/>
    <s v="     "/>
    <n v="41937"/>
    <s v="10/25"/>
    <x v="0"/>
    <n v="0.61458333333333337"/>
    <s v="43"/>
    <n v="4"/>
    <s v="10"/>
    <x v="7"/>
    <n v="41937"/>
    <n v="0.61458333333333337"/>
    <s v="crew to repair annealed neutral cause by broken secondary xarm contacting other secondary energizing neutral bunning up cable boxes @ 4 homes"/>
    <s v="     "/>
    <m/>
    <m/>
    <s v="N"/>
    <x v="0"/>
    <s v="1102710"/>
    <s v="14-0066057"/>
    <m/>
    <m/>
    <m/>
    <m/>
    <s v="     "/>
    <x v="1"/>
    <s v="PG&amp;E"/>
    <m/>
    <s v="Vegetation"/>
    <m/>
    <s v="D"/>
    <m/>
    <s v="&lt;3 meters of linear travel"/>
    <s v="Square Feet: ; Acreage: "/>
    <s v="Wire-Wire Contact"/>
    <s v="35.a. Wire-to-wire contact / contamination"/>
    <s v="Wire-Wire Contact"/>
    <s v="All types of equipment / facility failure"/>
    <s v="Crossarm failure"/>
    <s v="Crossarm failure"/>
    <m/>
    <m/>
    <s v="Line to Line"/>
    <s v="AT&amp;T"/>
    <s v="Overhead"/>
    <x v="1"/>
    <s v="Conductor"/>
    <m/>
    <s v="101739963"/>
    <s v="     "/>
    <s v="Non-HFTD"/>
    <x v="0"/>
    <m/>
    <m/>
    <n v="36.557499999999997"/>
    <n v="-121.928"/>
    <s v="Monterey"/>
    <s v="CARMEL-0405"/>
    <s v="182852203"/>
    <m/>
    <s v="N/A"/>
    <x v="0"/>
    <s v="city fire dept"/>
    <s v="Conifer Forest"/>
    <m/>
    <m/>
    <s v="No"/>
    <m/>
    <m/>
    <m/>
    <m/>
    <m/>
    <m/>
    <m/>
    <s v="N"/>
    <s v="N"/>
    <m/>
    <m/>
    <s v="     "/>
    <m/>
    <m/>
    <m/>
    <m/>
    <m/>
    <m/>
    <m/>
    <m/>
    <m/>
    <m/>
    <m/>
    <m/>
    <m/>
    <m/>
    <m/>
    <m/>
    <m/>
    <m/>
    <m/>
  </r>
  <r>
    <s v="20140219"/>
    <s v="     "/>
    <n v="41937"/>
    <s v="10/25"/>
    <x v="0"/>
    <n v="0.45277777777777778"/>
    <s v="43"/>
    <n v="4"/>
    <s v="10"/>
    <x v="7"/>
    <m/>
    <m/>
    <s v="Crew replaced broken DE insulator"/>
    <s v="     "/>
    <m/>
    <m/>
    <s v="N"/>
    <x v="0"/>
    <s v="1102422"/>
    <m/>
    <m/>
    <m/>
    <m/>
    <m/>
    <s v="     "/>
    <x v="1"/>
    <s v="PG&amp;E"/>
    <m/>
    <s v="Vegetation"/>
    <m/>
    <s v="D"/>
    <m/>
    <s v="&lt;3 meters of linear travel"/>
    <s v="Square Feet: ; Acreage: "/>
    <s v="Equipment - PG&amp;E"/>
    <s v="34.g. Insulator and brushing damage or failure"/>
    <s v="Equipment - PG&amp;E"/>
    <s v="All types of equipment / facility failure"/>
    <s v="Insulator"/>
    <s v="Insulator"/>
    <m/>
    <m/>
    <m/>
    <m/>
    <s v="Overhead"/>
    <x v="1"/>
    <s v="Unknown"/>
    <m/>
    <s v="101249034"/>
    <s v="     "/>
    <s v="Non-HFTD"/>
    <x v="0"/>
    <n v="345"/>
    <m/>
    <n v="38.378100000000003"/>
    <n v="-120.512"/>
    <s v="Calaveras"/>
    <s v="WEST-POINT-1102"/>
    <s v="163201102"/>
    <m/>
    <s v="N/A"/>
    <x v="1"/>
    <s v="West Point Fire"/>
    <s v="Hardwood Forest"/>
    <m/>
    <m/>
    <s v="No"/>
    <m/>
    <m/>
    <m/>
    <m/>
    <m/>
    <m/>
    <m/>
    <s v="N"/>
    <s v="N"/>
    <m/>
    <m/>
    <s v="     "/>
    <m/>
    <m/>
    <m/>
    <m/>
    <m/>
    <m/>
    <m/>
    <m/>
    <m/>
    <m/>
    <m/>
    <m/>
    <m/>
    <m/>
    <m/>
    <m/>
    <m/>
    <m/>
    <m/>
  </r>
  <r>
    <s v="20140218"/>
    <s v="     "/>
    <n v="41937"/>
    <s v="10/25"/>
    <x v="0"/>
    <n v="0.12777777777777777"/>
    <s v="43"/>
    <n v="4"/>
    <s v="10"/>
    <x v="7"/>
    <n v="41937"/>
    <n v="0.12777777777777777"/>
    <s v="Tree branch through line, ctr phase broken midspan @ 2374 Elk Creek rd. Myers Flat. Long #4 acsr span, recommend line gun to pull in new center phase due to heavy tree/brush in ravine. Crew can access both attachment poles with bkt trk. Als"/>
    <s v="     "/>
    <m/>
    <m/>
    <s v="N"/>
    <x v="0"/>
    <s v="1101980"/>
    <s v="14-0065889"/>
    <m/>
    <m/>
    <m/>
    <m/>
    <s v="     "/>
    <x v="1"/>
    <s v="PG&amp;E"/>
    <m/>
    <s v="Vegetation"/>
    <m/>
    <s v="D"/>
    <m/>
    <s v="&lt;3 meters of linear travel"/>
    <s v="Square Feet: ; Acreage: "/>
    <s v="Vegetation"/>
    <s v="33.a. Veg. contact"/>
    <s v="Vegetation"/>
    <s v="All types of equipment / facility failure"/>
    <s v="Contact - Vegetation"/>
    <m/>
    <s v="Contact - Vegetation"/>
    <s v="Conductor"/>
    <s v="None"/>
    <m/>
    <s v="Overhead"/>
    <x v="3"/>
    <s v="Conductor"/>
    <m/>
    <s v="2374 ELK CRK MTR#1008024164"/>
    <s v="     "/>
    <s v="Non-HFTD"/>
    <x v="0"/>
    <n v="105"/>
    <m/>
    <n v="40.295699999999997"/>
    <n v="-123.827"/>
    <s v="Humboldt"/>
    <s v="FRUITLAND-1142"/>
    <s v="192311142"/>
    <n v="12000"/>
    <s v="FRUITLAND 1142CB"/>
    <x v="0"/>
    <s v="Cal Fire Dept"/>
    <s v="Conifer Forest"/>
    <m/>
    <m/>
    <s v="No"/>
    <m/>
    <m/>
    <m/>
    <m/>
    <m/>
    <m/>
    <m/>
    <s v="Y"/>
    <s v="N"/>
    <m/>
    <m/>
    <s v="     "/>
    <m/>
    <m/>
    <s v="Oct 28 2014 12:00AM"/>
    <s v="Unverified"/>
    <s v="I patrolled the area and located the span that the troubleman had isolated. While it was obvious the jumpers on each pole in the span had recently been opened and activity had occurred in the span, I could not locate which branch caused the outage."/>
    <m/>
    <m/>
    <m/>
    <m/>
    <m/>
    <m/>
    <m/>
    <m/>
    <m/>
    <m/>
    <m/>
    <m/>
    <m/>
    <m/>
  </r>
  <r>
    <s v="MIA20146176"/>
    <s v="     "/>
    <n v="41937"/>
    <s v="10/25"/>
    <x v="0"/>
    <n v="0.26479166666666665"/>
    <s v="43"/>
    <n v="4"/>
    <s v="10"/>
    <x v="7"/>
    <n v="41937"/>
    <n v="0.26458333333333334"/>
    <s v="HWY. 12 , SIESTA WAY in Sonoma; transformer on fire; pole fire; WAITING ON TMAN"/>
    <s v="     "/>
    <s v="FAS"/>
    <n v="44267"/>
    <s v="Y"/>
    <x v="0"/>
    <s v="5084761"/>
    <s v="N/A"/>
    <m/>
    <s v="T003224339"/>
    <n v="109593210"/>
    <m/>
    <s v="     "/>
    <x v="0"/>
    <s v="PG&amp;E"/>
    <m/>
    <m/>
    <m/>
    <s v="D"/>
    <m/>
    <s v="Structure-PG&amp;E only"/>
    <m/>
    <s v="Equipment - PG&amp;E"/>
    <s v="34.n. Transformer damage or failure"/>
    <s v="Equipment - PG&amp;E"/>
    <s v="All types of equipment / facility failure"/>
    <s v="Transformer failure"/>
    <s v="Transformer"/>
    <m/>
    <m/>
    <m/>
    <s v="No"/>
    <s v="Overhead"/>
    <x v="0"/>
    <m/>
    <m/>
    <s v="101980784"/>
    <s v="     "/>
    <s v="Non-HFTD"/>
    <x v="0"/>
    <m/>
    <m/>
    <n v="38.308799999999998"/>
    <n v="-122.47799999999999"/>
    <m/>
    <s v="SONOMA-1102"/>
    <s v="42721102"/>
    <n v="11000"/>
    <m/>
    <x v="0"/>
    <m/>
    <m/>
    <m/>
    <m/>
    <s v="No"/>
    <m/>
    <m/>
    <m/>
    <m/>
    <m/>
    <m/>
    <m/>
    <s v="N"/>
    <s v="N"/>
    <m/>
    <m/>
    <s v="     "/>
    <m/>
    <m/>
    <m/>
    <m/>
    <m/>
    <m/>
    <m/>
    <m/>
    <m/>
    <m/>
    <m/>
    <m/>
    <m/>
    <m/>
    <m/>
    <m/>
    <m/>
    <m/>
    <m/>
  </r>
  <r>
    <s v="MIA20146175"/>
    <s v="     "/>
    <n v="41937"/>
    <s v="10/25"/>
    <x v="0"/>
    <n v="0.32957175925925924"/>
    <s v="43"/>
    <n v="4"/>
    <s v="10"/>
    <x v="7"/>
    <n v="41937"/>
    <n v="0.32916666666666666"/>
    <s v="22455 ARNOLD DR in Sonoma; top of pole on fire; crossarm burned; WAITING ON TMAN"/>
    <s v="     "/>
    <s v="FAS"/>
    <n v="44267"/>
    <s v="Y"/>
    <x v="0"/>
    <s v="1102149"/>
    <s v="N/A"/>
    <m/>
    <s v="T003224425"/>
    <n v="109593448"/>
    <m/>
    <s v="     "/>
    <x v="0"/>
    <s v="PG&amp;E"/>
    <m/>
    <m/>
    <m/>
    <s v="D"/>
    <m/>
    <s v="Structure-PG&amp;E only"/>
    <m/>
    <s v="Equipment - PG&amp;E"/>
    <s v="34.g. Insulator and brushing damage or failure"/>
    <s v="Equipment - PG&amp;E"/>
    <s v="All types of equipment / facility failure"/>
    <s v="Insulator failure"/>
    <s v="Crossarm"/>
    <m/>
    <m/>
    <m/>
    <s v="No"/>
    <s v="Overhead"/>
    <x v="0"/>
    <m/>
    <m/>
    <m/>
    <s v="     "/>
    <s v="Non-HFTD"/>
    <x v="0"/>
    <m/>
    <m/>
    <n v="38.240900000000003"/>
    <n v="-122.465"/>
    <s v="Sonoma"/>
    <s v="SONOMA-1107"/>
    <s v="42721107"/>
    <n v="11000"/>
    <m/>
    <x v="0"/>
    <m/>
    <s v="Rural"/>
    <m/>
    <m/>
    <s v="No"/>
    <m/>
    <m/>
    <m/>
    <m/>
    <m/>
    <m/>
    <m/>
    <s v="N"/>
    <s v="N"/>
    <m/>
    <m/>
    <s v="     "/>
    <m/>
    <m/>
    <m/>
    <m/>
    <m/>
    <m/>
    <m/>
    <m/>
    <m/>
    <m/>
    <m/>
    <m/>
    <m/>
    <m/>
    <m/>
    <m/>
    <m/>
    <m/>
    <m/>
  </r>
  <r>
    <s v="20191292"/>
    <s v="     "/>
    <n v="43763"/>
    <s v="10/25"/>
    <x v="0"/>
    <m/>
    <s v="43"/>
    <n v="4"/>
    <s v="10"/>
    <x v="3"/>
    <m/>
    <m/>
    <s v="RISER POLE 83999 SHOWS ARC ACROSS #1 &amp; #2 RISER TERM. POSS ANIMAL MADE CONTACT. NO ANIMAL FD. D.O. CONFIRMS MOMENTARY ON PEABODY 2109 AT ROUGHLY THE SAME TIME FIRE WAS_x000a_REPORTED. SUISUN FIRE DEPT WILL GET BACK TO TMAN WITH ANY OTHER FINDINGS"/>
    <s v="     "/>
    <s v="FAS"/>
    <m/>
    <s v="N"/>
    <x v="0"/>
    <m/>
    <m/>
    <m/>
    <s v="T004787587"/>
    <n v="0"/>
    <m/>
    <s v="     "/>
    <x v="1"/>
    <s v="PG&amp;E"/>
    <m/>
    <m/>
    <m/>
    <s v="D"/>
    <m/>
    <s v="0.26-9.99"/>
    <s v="EST 10 ACRES"/>
    <s v="Contact - Animal - Other"/>
    <s v="33.b. Animal contact"/>
    <s v="Contact - Animal"/>
    <s v="Contact from object"/>
    <s v="Contact - Animal"/>
    <m/>
    <s v="Contact - Animal"/>
    <s v="Pole"/>
    <m/>
    <m/>
    <s v="Overhead"/>
    <x v="3"/>
    <s v="Pole"/>
    <m/>
    <s v="83999"/>
    <s v="     "/>
    <s v="Non-HFTD"/>
    <x v="0"/>
    <m/>
    <m/>
    <n v="38.214300000000001"/>
    <n v="-121.97"/>
    <s v="SOLANO"/>
    <s v="PEABODY-2109"/>
    <m/>
    <m/>
    <m/>
    <x v="0"/>
    <s v="Suisun FD"/>
    <s v="Herbaceous"/>
    <m/>
    <m/>
    <s v="No"/>
    <m/>
    <m/>
    <m/>
    <m/>
    <m/>
    <m/>
    <m/>
    <s v="N"/>
    <s v="N"/>
    <m/>
    <m/>
    <s v="     "/>
    <m/>
    <m/>
    <m/>
    <m/>
    <m/>
    <m/>
    <m/>
    <m/>
    <m/>
    <m/>
    <m/>
    <m/>
    <m/>
    <m/>
    <m/>
    <m/>
    <m/>
    <m/>
    <m/>
  </r>
  <r>
    <s v="20191293"/>
    <s v="     "/>
    <n v="43763"/>
    <s v="10/25"/>
    <x v="0"/>
    <m/>
    <s v="43"/>
    <n v="4"/>
    <s v="10"/>
    <x v="3"/>
    <n v="43763"/>
    <n v="0.46041666666666664"/>
    <s v="Osmosis contractors digging around pole, started to crack and fell over"/>
    <s v="     "/>
    <s v="FAS"/>
    <m/>
    <s v="N"/>
    <x v="0"/>
    <s v="680402"/>
    <s v="19-0116091"/>
    <m/>
    <s v="T004787470"/>
    <n v="0"/>
    <m/>
    <s v="     "/>
    <x v="1"/>
    <s v="PG&amp;E"/>
    <m/>
    <m/>
    <m/>
    <s v="D"/>
    <m/>
    <s v="0.26-9.99"/>
    <s v=".5 Acre"/>
    <s v="Equipment - PG&amp;E"/>
    <s v="34.f. Pole damage or failure"/>
    <s v="Equipment - PG&amp;E"/>
    <s v="All types of equipment / facility failure"/>
    <s v="Pole failure"/>
    <s v="Pole"/>
    <m/>
    <m/>
    <s v="Line to Ground"/>
    <m/>
    <s v="Overhead"/>
    <x v="3"/>
    <s v="Pole"/>
    <m/>
    <s v="103963804"/>
    <s v="     "/>
    <s v="Non-HFTD"/>
    <x v="0"/>
    <m/>
    <m/>
    <n v="35.320999999999998"/>
    <n v="-119.34099999999999"/>
    <s v="KERN"/>
    <s v="NORCO-1101"/>
    <m/>
    <m/>
    <s v="NORCO 1101CB"/>
    <x v="0"/>
    <s v="Kern COunty FD"/>
    <s v="Agriculture"/>
    <m/>
    <m/>
    <s v="No"/>
    <m/>
    <m/>
    <m/>
    <m/>
    <m/>
    <m/>
    <m/>
    <s v="N"/>
    <s v="N"/>
    <m/>
    <m/>
    <s v="     "/>
    <m/>
    <m/>
    <m/>
    <m/>
    <m/>
    <m/>
    <m/>
    <m/>
    <m/>
    <m/>
    <m/>
    <m/>
    <m/>
    <m/>
    <m/>
    <m/>
    <m/>
    <m/>
    <m/>
  </r>
  <r>
    <s v="20201454"/>
    <s v="     "/>
    <n v="44129"/>
    <s v="10/25"/>
    <x v="0"/>
    <n v="0.84930555555555554"/>
    <s v="44"/>
    <n v="4"/>
    <s v="10"/>
    <x v="4"/>
    <m/>
    <m/>
    <s v="On October 25, 2020 at 2151 hours, a PG&amp;E Troubleman was dispatched to the Suisun 1104 Distribution Circuit in the vicinity of Washington Street and Bell Avenue, Fairfield in response to wires down. Upon arrival, the Troubleman observed energized secondary wires down. Initial analysis indicates vegetation contact caused the ignition. The ensuing fire was contained to the tip of a tree branch and the fire was suppressed Fairfield Fire Department. PG&amp;E Crew repaired one span on #4CU secondary conductor and the suspect tree was trimmed on October 26, 2020."/>
    <s v="     "/>
    <s v="FAS"/>
    <m/>
    <s v="Y"/>
    <x v="0"/>
    <m/>
    <m/>
    <m/>
    <s v="T005103472"/>
    <n v="119945516"/>
    <m/>
    <s v="     "/>
    <x v="0"/>
    <s v="PG&amp;E"/>
    <m/>
    <s v="Vegetation"/>
    <m/>
    <s v="D"/>
    <s v="D"/>
    <s v="&lt;3 meters of linear travel"/>
    <s v="&lt;3 inches in diameter"/>
    <s v="Vegetation"/>
    <s v="33.a. Veg. contact"/>
    <s v="Vegetation"/>
    <s v="Contact from object"/>
    <s v="Contact - Vegetation"/>
    <m/>
    <s v="Contact - Vegetation"/>
    <s v="Conductor - Secondary"/>
    <m/>
    <m/>
    <s v="Overhead"/>
    <x v="1"/>
    <s v="Conductor - Secondary"/>
    <s v="Conductor - Secondary"/>
    <s v="Circuit ID: 062131104 "/>
    <s v="     "/>
    <s v="Non-HFTD"/>
    <x v="0"/>
    <m/>
    <m/>
    <n v="38.255499999999998"/>
    <n v="-122.039"/>
    <s v="Solano"/>
    <s v="SUISUN-1104"/>
    <m/>
    <n v="750"/>
    <s v="N/A"/>
    <x v="0"/>
    <s v="Fairfield FD"/>
    <m/>
    <m/>
    <m/>
    <s v="No"/>
    <m/>
    <m/>
    <m/>
    <m/>
    <m/>
    <m/>
    <m/>
    <s v="N"/>
    <s v="Y"/>
    <s v="202010251500"/>
    <s v="202010280000"/>
    <s v="     "/>
    <m/>
    <m/>
    <m/>
    <m/>
    <m/>
    <m/>
    <m/>
    <m/>
    <m/>
    <m/>
    <m/>
    <m/>
    <m/>
    <m/>
    <m/>
    <m/>
    <m/>
    <m/>
    <m/>
  </r>
  <r>
    <s v="20201754"/>
    <s v="     "/>
    <n v="44129"/>
    <s v="10/25"/>
    <x v="0"/>
    <n v="0.93958333333333333"/>
    <s v="44"/>
    <n v="4"/>
    <s v="10"/>
    <x v="4"/>
    <m/>
    <m/>
    <s v="OFC remarks stated arcing and fire caused by veg contact on wires. FLD remarks reported only arcing and no fire. Not attributable to PG&amp;E. JZCY - the incident is attributable to PG&amp;E assets since vegetation contacted electric facilities. Please confirm the fire size from the troubleman - if the ignition is greater than 1 linear meter then mark columns Y and Z as &quot;Yes&quot; and update the fire size in column AI."/>
    <s v="     "/>
    <s v="FAS"/>
    <m/>
    <s v="Y"/>
    <x v="0"/>
    <s v="1127986"/>
    <m/>
    <m/>
    <s v="T005103521"/>
    <n v="119945530"/>
    <m/>
    <s v="     "/>
    <x v="0"/>
    <s v="PG&amp;E"/>
    <m/>
    <s v="Building"/>
    <m/>
    <s v="D"/>
    <m/>
    <s v="Structure-PG&amp;E only"/>
    <m/>
    <s v="Vegetation"/>
    <s v="33.a. Veg. contact"/>
    <s v="Vegetation"/>
    <s v="Contact from object"/>
    <s v="Contact - Vegetation"/>
    <m/>
    <s v="Contact - Vegetation"/>
    <s v="Conductor - Open Wire Secondary"/>
    <m/>
    <m/>
    <s v="Overhead"/>
    <x v="1"/>
    <s v="Conductor - Open Wire Secondary"/>
    <m/>
    <s v="42021112"/>
    <s v="     "/>
    <s v="Non-HFTD"/>
    <x v="0"/>
    <m/>
    <m/>
    <n v="38.302500000000002"/>
    <n v="-122.254"/>
    <s v="Napa"/>
    <s v="NAPA-1112"/>
    <m/>
    <n v="750"/>
    <s v="N/A"/>
    <x v="0"/>
    <s v="Unknown"/>
    <s v="Urban"/>
    <m/>
    <m/>
    <s v="No"/>
    <m/>
    <m/>
    <m/>
    <m/>
    <m/>
    <m/>
    <m/>
    <s v="N"/>
    <s v="Y"/>
    <s v="202010260300"/>
    <s v="202010270000"/>
    <s v="     "/>
    <m/>
    <m/>
    <m/>
    <m/>
    <m/>
    <m/>
    <m/>
    <m/>
    <m/>
    <m/>
    <m/>
    <m/>
    <m/>
    <m/>
    <m/>
    <m/>
    <m/>
    <m/>
    <m/>
  </r>
  <r>
    <s v="20201755"/>
    <s v="     "/>
    <n v="44129"/>
    <s v="10/25"/>
    <x v="0"/>
    <n v="0.34236111111111112"/>
    <s v="44"/>
    <n v="4"/>
    <s v="10"/>
    <x v="4"/>
    <m/>
    <m/>
    <s v="explosion from power pole"/>
    <s v="     "/>
    <s v="FAS"/>
    <m/>
    <s v="Y"/>
    <x v="0"/>
    <s v="1124883"/>
    <m/>
    <m/>
    <s v="T005102937"/>
    <n v="118609940"/>
    <m/>
    <s v="     "/>
    <x v="0"/>
    <s v="PG&amp;E"/>
    <m/>
    <s v="Building"/>
    <m/>
    <s v="D"/>
    <m/>
    <s v="Structure-PG&amp;E only"/>
    <m/>
    <s v="Equipment - PG&amp;E"/>
    <s v="34.o. Other"/>
    <s v="Equipment - PG&amp;E"/>
    <s v="All types of equipment / facility failure"/>
    <m/>
    <s v="Pole"/>
    <m/>
    <m/>
    <m/>
    <m/>
    <s v="Overhead"/>
    <x v="3"/>
    <s v="Pole"/>
    <m/>
    <s v="101635583"/>
    <s v="     "/>
    <s v="Non-HFTD"/>
    <x v="0"/>
    <m/>
    <m/>
    <n v="39.158000000000001"/>
    <n v="-122.157"/>
    <s v="Colusa"/>
    <s v="WILLIAMS-1102"/>
    <m/>
    <n v="12000"/>
    <m/>
    <x v="0"/>
    <m/>
    <s v="Urban"/>
    <m/>
    <m/>
    <s v="No"/>
    <m/>
    <m/>
    <m/>
    <m/>
    <m/>
    <m/>
    <m/>
    <s v="N"/>
    <s v="Y"/>
    <s v="202010251500"/>
    <s v="202010280000"/>
    <s v="     "/>
    <m/>
    <m/>
    <m/>
    <m/>
    <m/>
    <m/>
    <m/>
    <m/>
    <m/>
    <m/>
    <m/>
    <m/>
    <m/>
    <m/>
    <m/>
    <m/>
    <m/>
    <m/>
    <m/>
  </r>
  <r>
    <s v="20201443"/>
    <s v="     "/>
    <n v="44129"/>
    <s v="10/25"/>
    <x v="0"/>
    <n v="0.72986111111111107"/>
    <s v="44"/>
    <n v="4"/>
    <s v="10"/>
    <x v="4"/>
    <m/>
    <m/>
    <s v="On October 25, 2020 at 1741 hours, a PG&amp;E Troubleman patrolled the Tres Vias 1101 12kV Distribution Circuit number 103251101, near 1465 Kelley Street in Oroville. He observed a small grass fire around the base of the pole and found the pole was new, all connections were pressed, and the covered jumpers were all found to be in good condition. Initial analysis indicates the ignition was caused by an electrical line slap in the 13mph northeast wind, which resulted in an electrical arcing heat source making contact with the annual grasses. Cal Fire responded to and extinguished the fire. All the repairs were completed and the line was returned to service on October 25, 2020. This information is preliminary."/>
    <s v="     "/>
    <s v="FAS"/>
    <m/>
    <s v="N"/>
    <x v="0"/>
    <s v="1126908"/>
    <m/>
    <m/>
    <s v="T005103236, T005103229"/>
    <m/>
    <m/>
    <s v="     "/>
    <x v="1"/>
    <s v="PG&amp;E"/>
    <m/>
    <s v="Vegetation"/>
    <m/>
    <s v="D"/>
    <s v="D"/>
    <s v="&lt;3 meters of linear travel"/>
    <m/>
    <s v="Wire-Wire Contact"/>
    <s v="35.a. Wire-to-wire contact / contamination"/>
    <s v="Wire-Wire Contact"/>
    <s v="All types of equipment / facility failure"/>
    <s v="Voltage Regulator failure"/>
    <m/>
    <m/>
    <m/>
    <m/>
    <m/>
    <s v="Overhead"/>
    <x v="3"/>
    <s v="Conductor - Primary"/>
    <m/>
    <s v="Circuit ID: 103251101, SAP ID: 100409439"/>
    <s v="     "/>
    <s v="Non-HFTD"/>
    <x v="0"/>
    <m/>
    <m/>
    <n v="39.504600000000003"/>
    <n v="-121.598"/>
    <s v="Butte"/>
    <s v="TRES-VIAS-1101"/>
    <m/>
    <n v="12000"/>
    <m/>
    <x v="0"/>
    <s v="Cal Fire"/>
    <s v="Urban"/>
    <m/>
    <m/>
    <s v="No"/>
    <m/>
    <m/>
    <m/>
    <m/>
    <m/>
    <m/>
    <m/>
    <s v="N"/>
    <s v="Y"/>
    <s v="202010251500"/>
    <s v="202010280000"/>
    <s v="     "/>
    <m/>
    <m/>
    <m/>
    <m/>
    <m/>
    <m/>
    <m/>
    <m/>
    <m/>
    <m/>
    <m/>
    <m/>
    <m/>
    <m/>
    <m/>
    <m/>
    <m/>
    <m/>
    <m/>
  </r>
  <r>
    <s v="20212110"/>
    <s v="     "/>
    <n v="44494"/>
    <s v="10/25"/>
    <x v="0"/>
    <n v="0.42638888888888887"/>
    <s v="44"/>
    <n v="4"/>
    <s v="10"/>
    <x v="5"/>
    <n v="44494"/>
    <m/>
    <s v="failed line recloser; bad cap; transformer on fire; this information is preliminary"/>
    <s v="     "/>
    <s v="ILIS/OIS"/>
    <m/>
    <s v="N"/>
    <x v="1"/>
    <m/>
    <s v="21-0137167"/>
    <m/>
    <s v="T005441627"/>
    <n v="122254000"/>
    <m/>
    <s v="     "/>
    <x v="0"/>
    <s v="PG&amp;E"/>
    <m/>
    <s v="Other"/>
    <s v="PG&amp;E Structure"/>
    <s v="D"/>
    <s v="D"/>
    <s v="Structure-PG&amp;E only"/>
    <m/>
    <s v="Duplicate"/>
    <s v="39.a. All Other"/>
    <s v="Duplicate"/>
    <m/>
    <m/>
    <m/>
    <m/>
    <m/>
    <s v="Line to Line"/>
    <s v="Y"/>
    <s v="Overhead"/>
    <x v="3"/>
    <s v="Fuse"/>
    <s v="Capacitor Bank"/>
    <m/>
    <s v="     "/>
    <s v="Non-HFTD"/>
    <x v="0"/>
    <m/>
    <m/>
    <n v="35.363500000000002"/>
    <n v="-119.018"/>
    <s v="Kern"/>
    <s v="WESTPARK-1110"/>
    <m/>
    <n v="12000"/>
    <m/>
    <x v="0"/>
    <s v="Unknown"/>
    <s v="Urban"/>
    <m/>
    <m/>
    <s v="No"/>
    <m/>
    <m/>
    <m/>
    <m/>
    <m/>
    <m/>
    <m/>
    <s v="N"/>
    <s v="N"/>
    <m/>
    <m/>
    <s v="     "/>
    <m/>
    <m/>
    <m/>
    <m/>
    <m/>
    <m/>
    <m/>
    <m/>
    <m/>
    <m/>
    <m/>
    <m/>
    <m/>
    <m/>
    <m/>
    <m/>
    <m/>
    <m/>
    <m/>
  </r>
  <r>
    <s v="20212109"/>
    <s v="     "/>
    <n v="44494"/>
    <s v="10/25"/>
    <x v="0"/>
    <n v="0.42569444444444443"/>
    <s v="44"/>
    <n v="4"/>
    <s v="10"/>
    <x v="5"/>
    <n v="44494"/>
    <m/>
    <s v="pole fire; unknown location (FAS says this happened on 2nd St in Bakersfield but no address or lat/long given); unknown cause as of 11/4/2021; this information is preliminary"/>
    <s v="     "/>
    <s v="FAS"/>
    <m/>
    <s v="Y"/>
    <x v="0"/>
    <m/>
    <s v="21-0137167"/>
    <m/>
    <s v="T005441616, T005441460, T00541599, T005441627"/>
    <n v="122254000"/>
    <s v=" "/>
    <s v="     "/>
    <x v="0"/>
    <s v="PG&amp;E"/>
    <m/>
    <s v="Other"/>
    <s v="PG&amp;E Structure"/>
    <s v="D"/>
    <s v="D"/>
    <s v="Structure-PG&amp;E only"/>
    <s v="None "/>
    <s v="Equipment - PG&amp;E"/>
    <s v="34.a. Capacitor bank damage or failure"/>
    <s v="Equipment - PG&amp;E"/>
    <s v="All types of equipment / facility failure"/>
    <s v="Capacitor bank failure"/>
    <s v="Capacitor Bank"/>
    <m/>
    <m/>
    <s v="Line to Line"/>
    <s v="Y"/>
    <s v="Overhead"/>
    <x v="3"/>
    <s v="Capacitor Bank"/>
    <s v="Capacitor  "/>
    <m/>
    <s v="     "/>
    <s v="Non-HFTD"/>
    <x v="0"/>
    <m/>
    <m/>
    <n v="35.357100000000003"/>
    <n v="-119.014"/>
    <s v="Kern"/>
    <s v="WESTPARK-1110"/>
    <m/>
    <n v="12000"/>
    <m/>
    <x v="0"/>
    <s v="Kern City FD"/>
    <s v="Urban"/>
    <s v="Fire Resistive "/>
    <s v="Sidewalk"/>
    <s v="No"/>
    <m/>
    <m/>
    <m/>
    <m/>
    <m/>
    <m/>
    <m/>
    <s v="N"/>
    <s v="N"/>
    <m/>
    <m/>
    <s v="     "/>
    <m/>
    <m/>
    <m/>
    <m/>
    <m/>
    <m/>
    <m/>
    <m/>
    <m/>
    <m/>
    <m/>
    <m/>
    <m/>
    <m/>
    <m/>
    <m/>
    <m/>
    <m/>
    <m/>
  </r>
  <r>
    <s v="20212363"/>
    <s v="     "/>
    <n v="44494"/>
    <s v="10/25"/>
    <x v="0"/>
    <n v="0.52152777777777781"/>
    <s v="44"/>
    <n v="4"/>
    <s v="10"/>
    <x v="5"/>
    <n v="44494"/>
    <m/>
    <s v="during storm pole fire occurred due to tracking on transformer; this information is preliminary"/>
    <s v="     "/>
    <s v="ILIS/OIS"/>
    <m/>
    <s v="Y"/>
    <x v="0"/>
    <m/>
    <s v="21-0137380"/>
    <m/>
    <s v="8052081297"/>
    <n v="122254000"/>
    <m/>
    <s v="     "/>
    <x v="0"/>
    <s v="PG&amp;E"/>
    <m/>
    <s v="Other"/>
    <s v="PG&amp;E Equipment"/>
    <s v="D"/>
    <s v="D"/>
    <s v="Structure-PG&amp;E only"/>
    <m/>
    <s v="Contamination"/>
    <s v="36.a. Contamination"/>
    <s v="Equipment - PG&amp;E"/>
    <s v="Contamination"/>
    <s v="Tracking"/>
    <m/>
    <m/>
    <m/>
    <s v="Line to Line"/>
    <m/>
    <s v="Overhead"/>
    <x v="3"/>
    <s v="Transformer"/>
    <m/>
    <s v="100117379"/>
    <s v="     "/>
    <s v="Non-HFTD"/>
    <x v="0"/>
    <m/>
    <m/>
    <n v="35.443399999999997"/>
    <n v="-119.108"/>
    <s v="Kern"/>
    <s v="7TH-STANDARD-2103"/>
    <m/>
    <n v="12000"/>
    <m/>
    <x v="0"/>
    <s v="Self-Extinguished "/>
    <s v="Urban"/>
    <m/>
    <m/>
    <s v="No"/>
    <m/>
    <m/>
    <m/>
    <m/>
    <m/>
    <m/>
    <m/>
    <s v="N"/>
    <s v="N"/>
    <m/>
    <m/>
    <s v="     "/>
    <m/>
    <m/>
    <m/>
    <m/>
    <m/>
    <m/>
    <m/>
    <m/>
    <m/>
    <m/>
    <m/>
    <m/>
    <m/>
    <m/>
    <m/>
    <m/>
    <m/>
    <m/>
    <m/>
  </r>
  <r>
    <s v="20212111"/>
    <s v="     "/>
    <n v="44494"/>
    <s v="10/25"/>
    <x v="0"/>
    <n v="0.46527777777777779"/>
    <s v="44"/>
    <n v="4"/>
    <s v="10"/>
    <x v="5"/>
    <n v="44494"/>
    <m/>
    <s v="damaged line recloser due to 3rd party equipment; pole fire; this information is preliminary"/>
    <s v="     "/>
    <s v="ILIS/OIS"/>
    <m/>
    <s v="Y"/>
    <x v="0"/>
    <m/>
    <s v="21-0137462"/>
    <m/>
    <s v="T005441941"/>
    <n v="122256000"/>
    <m/>
    <s v="     "/>
    <x v="0"/>
    <s v="PG&amp;E"/>
    <m/>
    <s v="Other"/>
    <s v="PG&amp;E Structure"/>
    <s v="D"/>
    <s v="D"/>
    <s v="Structure-PG&amp;E only"/>
    <m/>
    <s v="Contact - Animal - Nest"/>
    <s v="33.e. Other contact from object"/>
    <s v="Contact - Nest"/>
    <s v="Contact from object"/>
    <s v="Nest Contact"/>
    <m/>
    <s v="Nest Contact"/>
    <s v="Recloser"/>
    <s v="Line to Line"/>
    <s v="N"/>
    <s v="Overhead"/>
    <x v="3"/>
    <s v="Recloser"/>
    <s v="Jumper"/>
    <m/>
    <s v="     "/>
    <s v="Non-HFTD"/>
    <x v="0"/>
    <m/>
    <m/>
    <n v="35.037100000000002"/>
    <n v="-119.179"/>
    <s v="Kern"/>
    <s v="LAKEVIEW-1107"/>
    <m/>
    <n v="12000"/>
    <m/>
    <x v="0"/>
    <s v="Self-Extinguished"/>
    <s v="Urban"/>
    <s v="Fire-resistive fuel bed"/>
    <s v="Dirt"/>
    <s v="No"/>
    <m/>
    <m/>
    <m/>
    <m/>
    <m/>
    <m/>
    <m/>
    <s v="N"/>
    <s v="N"/>
    <m/>
    <m/>
    <s v="     "/>
    <m/>
    <m/>
    <m/>
    <m/>
    <m/>
    <m/>
    <m/>
    <m/>
    <m/>
    <m/>
    <m/>
    <m/>
    <m/>
    <m/>
    <m/>
    <m/>
    <m/>
    <m/>
    <m/>
  </r>
  <r>
    <s v="20211916"/>
    <s v="     "/>
    <n v="44494"/>
    <s v="10/25"/>
    <x v="0"/>
    <n v="0.42430555555555555"/>
    <s v="44"/>
    <n v="4"/>
    <s v="10"/>
    <x v="5"/>
    <n v="44494"/>
    <m/>
    <s v="Pole fire, cause of the failure is likely related to tracking. The ensuing fire was limited to PG&amp;E assets. This information is preliminary."/>
    <s v="     "/>
    <s v="ILIS/OIS"/>
    <m/>
    <s v="N"/>
    <x v="0"/>
    <m/>
    <s v="21-0137040"/>
    <m/>
    <s v="T005441607"/>
    <n v="122253000"/>
    <m/>
    <s v="     "/>
    <x v="0"/>
    <s v="PG&amp;E"/>
    <m/>
    <s v="Other"/>
    <s v="pole"/>
    <s v="D"/>
    <s v="D"/>
    <s v="Structure-PG&amp;E only"/>
    <s v="Fire contained to pole only."/>
    <s v="Contamination"/>
    <s v="36.a. Contamination"/>
    <s v="Equipment - PG&amp;E"/>
    <s v="Contamination"/>
    <s v="Tracking"/>
    <m/>
    <m/>
    <m/>
    <s v="Force Out"/>
    <s v="Y"/>
    <s v="Overhead"/>
    <x v="3"/>
    <s v="Pole"/>
    <s v="Pole, Crossarm, Insulator, Down guy"/>
    <s v="103787498"/>
    <s v="     "/>
    <s v="Non-HFTD"/>
    <x v="0"/>
    <m/>
    <m/>
    <n v="36.831499999999998"/>
    <n v="-119.919"/>
    <s v="Fresno"/>
    <s v="FIGARDEN-2110"/>
    <m/>
    <n v="21000"/>
    <m/>
    <x v="0"/>
    <s v="Self Extinguished"/>
    <s v="Urban"/>
    <s v="Grass fuel model"/>
    <s v="Grass"/>
    <s v="No"/>
    <m/>
    <m/>
    <m/>
    <m/>
    <m/>
    <m/>
    <m/>
    <s v="N"/>
    <s v="N"/>
    <m/>
    <m/>
    <s v="     "/>
    <m/>
    <m/>
    <m/>
    <m/>
    <m/>
    <m/>
    <m/>
    <m/>
    <m/>
    <m/>
    <m/>
    <m/>
    <m/>
    <m/>
    <m/>
    <m/>
    <m/>
    <m/>
    <m/>
  </r>
  <r>
    <s v="20212135"/>
    <s v="     "/>
    <n v="44494"/>
    <s v="10/25"/>
    <x v="0"/>
    <n v="0.40069444444444446"/>
    <s v="44"/>
    <n v="4"/>
    <s v="10"/>
    <x v="5"/>
    <n v="44494"/>
    <m/>
    <s v="failed fuse; transformer on fire; this information is preliminary"/>
    <s v="     "/>
    <s v="FAS"/>
    <m/>
    <s v="Y"/>
    <x v="0"/>
    <m/>
    <s v="21-0137398"/>
    <m/>
    <s v="T005441404"/>
    <n v="122255000"/>
    <m/>
    <s v="     "/>
    <x v="0"/>
    <s v="PG&amp;E"/>
    <m/>
    <s v="Other"/>
    <s v="PG&amp;E Pole"/>
    <s v="D"/>
    <s v="D"/>
    <s v="Structure-PG&amp;E only"/>
    <s v="Contained to pole"/>
    <s v="Contamination"/>
    <s v="36.a. Contamination"/>
    <s v="Equipment - PG&amp;E"/>
    <s v="Contamination"/>
    <s v="Tracking"/>
    <m/>
    <m/>
    <m/>
    <s v="Line to Ground"/>
    <s v="N"/>
    <s v="Overhead"/>
    <x v="3"/>
    <s v="Fuse"/>
    <s v="Pole, Crossarm, Cutout, Transformer"/>
    <s v="101187325"/>
    <s v="     "/>
    <s v="Non-HFTD"/>
    <x v="0"/>
    <m/>
    <m/>
    <n v="37.033900000000003"/>
    <n v="-120.93300000000001"/>
    <s v="Merced"/>
    <s v="WRIGHT-1110"/>
    <m/>
    <n v="12000"/>
    <m/>
    <x v="0"/>
    <s v="Self-extinguished"/>
    <s v="Herbaceous"/>
    <s v="Grass fuel model"/>
    <m/>
    <s v="No"/>
    <m/>
    <m/>
    <m/>
    <m/>
    <m/>
    <m/>
    <m/>
    <s v="N"/>
    <s v="N"/>
    <m/>
    <m/>
    <s v="     "/>
    <m/>
    <m/>
    <m/>
    <m/>
    <m/>
    <m/>
    <m/>
    <m/>
    <m/>
    <m/>
    <m/>
    <m/>
    <m/>
    <m/>
    <m/>
    <m/>
    <m/>
    <m/>
    <m/>
  </r>
  <r>
    <s v="20212133"/>
    <s v="     "/>
    <n v="44494"/>
    <s v="10/25"/>
    <x v="0"/>
    <n v="0.36041666666666666"/>
    <s v="44"/>
    <n v="4"/>
    <s v="10"/>
    <x v="5"/>
    <n v="44494"/>
    <m/>
    <s v="pole fire; failed line recloser; this information is preliminary"/>
    <s v="     "/>
    <s v="FAS"/>
    <m/>
    <s v="Y"/>
    <x v="0"/>
    <m/>
    <s v="21-0137057"/>
    <m/>
    <s v="T005440976, T005442662"/>
    <m/>
    <m/>
    <s v="     "/>
    <x v="0"/>
    <s v="PG&amp;E"/>
    <m/>
    <s v="Other"/>
    <s v="Nest"/>
    <s v="D"/>
    <s v="D"/>
    <s v="Structure-PG&amp;E only"/>
    <m/>
    <s v="Contact - Animal - Nest"/>
    <s v="33.e. Other contact from object"/>
    <s v="Contact - Nest"/>
    <s v="Contact from object"/>
    <s v="Nest Contact"/>
    <m/>
    <s v="Nest Contact"/>
    <s v="Pole"/>
    <s v="Line to Ground"/>
    <s v="N"/>
    <s v="Overhead"/>
    <x v="3"/>
    <s v="Pole"/>
    <s v="Pole, Crossarm, Transformer, Conductor, Guy Wire"/>
    <m/>
    <s v="     "/>
    <s v="Non-HFTD"/>
    <x v="0"/>
    <m/>
    <m/>
    <n v="36.204700000000003"/>
    <n v="-120.372"/>
    <s v="Fresno"/>
    <s v="COALINGA-NO-2-1105"/>
    <m/>
    <n v="12000"/>
    <m/>
    <x v="0"/>
    <s v="Unknown"/>
    <s v="Agriculture"/>
    <s v="Fire-resistive fuel bed"/>
    <s v="dirt"/>
    <s v="No"/>
    <m/>
    <m/>
    <m/>
    <m/>
    <m/>
    <m/>
    <m/>
    <s v="N"/>
    <s v="N"/>
    <m/>
    <m/>
    <s v="     "/>
    <m/>
    <m/>
    <m/>
    <m/>
    <m/>
    <m/>
    <m/>
    <m/>
    <m/>
    <m/>
    <m/>
    <m/>
    <m/>
    <m/>
    <m/>
    <m/>
    <m/>
    <m/>
    <m/>
  </r>
  <r>
    <s v="20212137"/>
    <s v="     "/>
    <n v="44494"/>
    <s v="10/25"/>
    <x v="0"/>
    <n v="0.42083333333333334"/>
    <s v="44"/>
    <n v="4"/>
    <s v="10"/>
    <x v="5"/>
    <n v="44494"/>
    <m/>
    <s v="pole fire; failed line recloser; this information is preliminary"/>
    <s v="     "/>
    <s v="FAS"/>
    <m/>
    <s v="Y"/>
    <x v="0"/>
    <m/>
    <s v="21-0137760"/>
    <m/>
    <s v="T005444835"/>
    <n v="122257000"/>
    <m/>
    <s v="     "/>
    <x v="0"/>
    <s v="PG&amp;E"/>
    <m/>
    <s v="Other"/>
    <s v="PG&amp;E Structure"/>
    <s v="D"/>
    <s v="D"/>
    <s v="Structure-PG&amp;E only"/>
    <m/>
    <s v="Equipment - PG&amp;E"/>
    <s v="34.f. Pole damage or failure"/>
    <s v="Equipment - PG&amp;E"/>
    <s v="Weather"/>
    <s v="Pole failure"/>
    <s v="Pole"/>
    <m/>
    <m/>
    <s v="Line to Ground"/>
    <s v="N"/>
    <s v="Overhead"/>
    <x v="3"/>
    <s v="Pole"/>
    <s v="Pole, Crossarm, Transformer, Conductor"/>
    <s v="100664019"/>
    <s v="     "/>
    <s v="Non-HFTD"/>
    <x v="0"/>
    <m/>
    <m/>
    <n v="36.065199999999997"/>
    <n v="-120.021"/>
    <s v="Kings"/>
    <s v="KETTLEMAN-HILLS-1101"/>
    <m/>
    <n v="12000"/>
    <m/>
    <x v="0"/>
    <s v="Self-extinguished"/>
    <s v="Agriculture"/>
    <s v="Fire-resistive fuel bed"/>
    <s v="Dirt  "/>
    <s v="No"/>
    <m/>
    <m/>
    <m/>
    <m/>
    <m/>
    <m/>
    <m/>
    <s v="N"/>
    <s v="N"/>
    <m/>
    <m/>
    <s v="     "/>
    <m/>
    <m/>
    <m/>
    <m/>
    <m/>
    <m/>
    <m/>
    <m/>
    <m/>
    <m/>
    <m/>
    <m/>
    <m/>
    <m/>
    <m/>
    <m/>
    <m/>
    <m/>
    <m/>
  </r>
  <r>
    <s v="20212136"/>
    <s v="     "/>
    <n v="44494"/>
    <s v="10/25"/>
    <x v="0"/>
    <n v="0.40902777777777777"/>
    <s v="44"/>
    <n v="4"/>
    <s v="10"/>
    <x v="5"/>
    <n v="44494"/>
    <m/>
    <s v="failed circuit breaker; pole fire; this information is preliminary"/>
    <s v="     "/>
    <s v="ILIS/OIS"/>
    <m/>
    <s v="Y"/>
    <x v="0"/>
    <m/>
    <s v="21-0136908"/>
    <m/>
    <s v="T005441476"/>
    <n v="122254000"/>
    <m/>
    <s v="     "/>
    <x v="0"/>
    <s v="PG&amp;E"/>
    <m/>
    <s v="Other"/>
    <s v="PG&amp;E Structure"/>
    <s v="S"/>
    <s v="D"/>
    <s v="Structure-PG&amp;E only"/>
    <s v="Contained to pole. "/>
    <s v="Equipment - PG&amp;E"/>
    <s v="34.o. Other"/>
    <s v="Equipment - PG&amp;E"/>
    <s v="All types of equipment / facility failure"/>
    <s v="Circuit Breaker"/>
    <s v="Circuit Breaker"/>
    <m/>
    <m/>
    <s v="Three Phase Fault"/>
    <s v="N"/>
    <s v="Overhead"/>
    <x v="3"/>
    <s v="Circuit Breaker"/>
    <s v="Pole. Crossarm, Transformer, Hardware, Cutout"/>
    <s v="101105893"/>
    <s v="     "/>
    <s v="Non-HFTD"/>
    <x v="0"/>
    <m/>
    <m/>
    <n v="36.8904"/>
    <n v="-120.724"/>
    <s v="Fresno"/>
    <s v="ORO-LOMA-1106"/>
    <m/>
    <n v="12000"/>
    <m/>
    <x v="0"/>
    <s v="Fire Department "/>
    <s v="Herbaceous"/>
    <s v="Fire-resistive fuel bed"/>
    <s v="Dirt"/>
    <s v="No"/>
    <m/>
    <m/>
    <m/>
    <m/>
    <m/>
    <m/>
    <m/>
    <s v="N"/>
    <s v="N"/>
    <m/>
    <m/>
    <s v="     "/>
    <m/>
    <m/>
    <m/>
    <m/>
    <m/>
    <m/>
    <m/>
    <m/>
    <m/>
    <m/>
    <m/>
    <m/>
    <m/>
    <m/>
    <m/>
    <m/>
    <m/>
    <m/>
    <m/>
  </r>
  <r>
    <s v="20211917"/>
    <s v="     "/>
    <n v="44494"/>
    <s v="10/25"/>
    <x v="0"/>
    <n v="0.59930555555555554"/>
    <s v="44"/>
    <n v="4"/>
    <s v="10"/>
    <x v="5"/>
    <n v="44494"/>
    <m/>
    <s v="Pole fire, cause of the failure is likely related to tracking. The ensuing fire was limited to PG&amp;E assets. This information is preliminary."/>
    <s v="     "/>
    <s v="FAS"/>
    <m/>
    <s v="N"/>
    <x v="0"/>
    <m/>
    <s v="21-0137463"/>
    <m/>
    <s v="T005442882"/>
    <n v="122256000"/>
    <m/>
    <s v="     "/>
    <x v="0"/>
    <s v="PG&amp;E"/>
    <m/>
    <s v="Other"/>
    <s v="pole"/>
    <s v="D"/>
    <s v="D"/>
    <s v="Structure-PG&amp;E only"/>
    <m/>
    <s v="Contamination"/>
    <s v="36.a. Contamination"/>
    <s v="Equipment - PG&amp;E"/>
    <s v="Contamination"/>
    <s v="Tracking"/>
    <m/>
    <m/>
    <m/>
    <s v="Force Out"/>
    <s v="Y"/>
    <s v="Overhead"/>
    <x v="3"/>
    <s v="Pole"/>
    <s v="Pole, Crossarm"/>
    <s v="100880022"/>
    <s v="     "/>
    <s v="Non-HFTD"/>
    <x v="0"/>
    <m/>
    <m/>
    <n v="36.543300000000002"/>
    <n v="-119.392"/>
    <s v="Tulare"/>
    <s v="DINUBA-1102"/>
    <m/>
    <n v="12000"/>
    <m/>
    <x v="0"/>
    <s v="City FD"/>
    <s v="Urban"/>
    <s v="Other"/>
    <s v="minimal grass , pole next to home"/>
    <s v="No"/>
    <m/>
    <m/>
    <m/>
    <m/>
    <m/>
    <m/>
    <m/>
    <s v="N"/>
    <s v="N"/>
    <m/>
    <m/>
    <s v="     "/>
    <m/>
    <m/>
    <m/>
    <m/>
    <m/>
    <m/>
    <m/>
    <m/>
    <m/>
    <m/>
    <m/>
    <m/>
    <m/>
    <m/>
    <m/>
    <m/>
    <m/>
    <m/>
    <m/>
  </r>
  <r>
    <s v="20212123"/>
    <s v="     "/>
    <n v="44494"/>
    <s v="10/25"/>
    <x v="0"/>
    <n v="0.59861111111111109"/>
    <s v="44"/>
    <n v="4"/>
    <s v="10"/>
    <x v="5"/>
    <n v="44494"/>
    <m/>
    <s v="failed underground transformer that caught fire; failed fuse; this information is preliminary"/>
    <s v="     "/>
    <s v="FAS"/>
    <m/>
    <s v="Y"/>
    <x v="0"/>
    <m/>
    <s v="21-0137501"/>
    <m/>
    <s v="T005443213, T005445336"/>
    <n v="122256000"/>
    <m/>
    <s v="     "/>
    <x v="0"/>
    <s v="PG&amp;E"/>
    <m/>
    <s v="Other"/>
    <s v="PG&amp;E Structure"/>
    <s v="D"/>
    <s v="D"/>
    <s v="Structure-PG&amp;E only"/>
    <m/>
    <s v="Equipment - PG&amp;E"/>
    <s v="34.b. Conductor damage or failure"/>
    <s v="Equipment - PG&amp;E"/>
    <s v="All types of equipment / facility failure"/>
    <s v="Conductor failure-all"/>
    <s v="Transformer"/>
    <m/>
    <m/>
    <s v="Line to Line"/>
    <s v="N"/>
    <s v="Underground"/>
    <x v="3"/>
    <s v="Transformer"/>
    <s v="Tranformer, Conductor"/>
    <s v="40241387"/>
    <s v="     "/>
    <s v="Non-HFTD"/>
    <x v="0"/>
    <m/>
    <m/>
    <n v="36.957599999999999"/>
    <n v="-120.086"/>
    <s v="Madera"/>
    <s v="MADERA-1118"/>
    <m/>
    <n v="12000"/>
    <m/>
    <x v="0"/>
    <s v="Cal Fire"/>
    <s v="Urban"/>
    <s v="Grass fuel model"/>
    <m/>
    <s v="No"/>
    <m/>
    <m/>
    <m/>
    <m/>
    <m/>
    <m/>
    <m/>
    <s v="N"/>
    <s v="N"/>
    <m/>
    <m/>
    <s v="     "/>
    <m/>
    <m/>
    <m/>
    <m/>
    <m/>
    <m/>
    <m/>
    <m/>
    <m/>
    <m/>
    <m/>
    <m/>
    <m/>
    <m/>
    <m/>
    <m/>
    <m/>
    <m/>
    <m/>
  </r>
  <r>
    <s v="20212132"/>
    <s v="     "/>
    <n v="44494"/>
    <s v="10/25"/>
    <x v="0"/>
    <n v="0.83680555555555558"/>
    <s v="44"/>
    <n v="4"/>
    <s v="10"/>
    <x v="5"/>
    <n v="44494"/>
    <m/>
    <s v="failed fuse; pole fire; this information is preliminary"/>
    <s v="     "/>
    <s v="FAS"/>
    <m/>
    <s v="Y"/>
    <x v="0"/>
    <m/>
    <s v="21-0137724"/>
    <m/>
    <s v="T005444594"/>
    <n v="122256000"/>
    <m/>
    <s v="     "/>
    <x v="0"/>
    <s v="PG&amp;E"/>
    <m/>
    <s v="Other"/>
    <s v="PG&amp;E Structure"/>
    <s v="D"/>
    <s v="D"/>
    <s v="Structure-PG&amp;E only"/>
    <m/>
    <s v="Contamination"/>
    <s v="36.a. Contamination"/>
    <s v="Equipment - PG&amp;E"/>
    <s v="Contamination"/>
    <s v="Tracking"/>
    <m/>
    <m/>
    <m/>
    <s v="Force Out"/>
    <s v="Y"/>
    <s v="Overhead"/>
    <x v="3"/>
    <s v="Pole"/>
    <s v="Pole"/>
    <s v="101428275"/>
    <s v="     "/>
    <s v="Non-HFTD"/>
    <x v="0"/>
    <m/>
    <m/>
    <n v="37.965299999999999"/>
    <n v="-122.36499999999999"/>
    <s v="Contra Costa"/>
    <s v="RICHMOND-R-1129"/>
    <m/>
    <n v="12000"/>
    <m/>
    <x v="0"/>
    <s v="Unknown"/>
    <s v="Urban"/>
    <s v="Grass fuel model"/>
    <s v="Grass and dirt"/>
    <s v="No"/>
    <m/>
    <m/>
    <m/>
    <m/>
    <m/>
    <m/>
    <m/>
    <s v="N"/>
    <s v="N"/>
    <m/>
    <m/>
    <s v="     "/>
    <m/>
    <m/>
    <m/>
    <m/>
    <m/>
    <m/>
    <m/>
    <m/>
    <m/>
    <m/>
    <m/>
    <m/>
    <m/>
    <m/>
    <m/>
    <m/>
    <m/>
    <m/>
    <m/>
  </r>
  <r>
    <s v="20212118"/>
    <s v="     "/>
    <n v="44494"/>
    <s v="10/25"/>
    <x v="0"/>
    <n v="0.59305555555555556"/>
    <s v="44"/>
    <n v="4"/>
    <s v="10"/>
    <x v="5"/>
    <n v="44494"/>
    <m/>
    <s v="pole fire; unknown cause as of 11/4/2021; this information is preliminary"/>
    <s v="     "/>
    <s v="ILIS/OIS"/>
    <m/>
    <s v="Y"/>
    <x v="0"/>
    <m/>
    <m/>
    <m/>
    <s v="T005442838"/>
    <n v="122256000"/>
    <m/>
    <s v="     "/>
    <x v="0"/>
    <s v="PG&amp;E"/>
    <m/>
    <s v="Other"/>
    <s v="PG&amp;E Structure"/>
    <s v="D"/>
    <s v="D"/>
    <s v="Structure-PG&amp;E only"/>
    <s v="Fire was contained to pole "/>
    <s v="Contamination"/>
    <s v="36.a. Contamination"/>
    <s v="Equipment - PG&amp;E"/>
    <s v="Contamination"/>
    <s v="Tracking"/>
    <m/>
    <m/>
    <m/>
    <m/>
    <s v="Y"/>
    <s v="Overhead"/>
    <x v="3"/>
    <s v="Insulator"/>
    <s v="Pole, Conductor, Transformer"/>
    <s v="100246903"/>
    <s v="     "/>
    <s v="Non-HFTD"/>
    <x v="0"/>
    <m/>
    <m/>
    <n v="35.375799999999998"/>
    <n v="-119.01"/>
    <s v="Kern"/>
    <s v="BAKERSFIELD-2109"/>
    <m/>
    <n v="21000"/>
    <m/>
    <x v="0"/>
    <s v="Employee"/>
    <s v="Urban"/>
    <s v="Fire-resistive fuel bed"/>
    <s v="Cement/Asphalt"/>
    <s v="No"/>
    <m/>
    <m/>
    <m/>
    <m/>
    <m/>
    <m/>
    <m/>
    <s v="N"/>
    <s v="N"/>
    <m/>
    <m/>
    <s v="     "/>
    <m/>
    <m/>
    <m/>
    <m/>
    <m/>
    <m/>
    <m/>
    <m/>
    <m/>
    <m/>
    <m/>
    <m/>
    <m/>
    <m/>
    <m/>
    <m/>
    <m/>
    <m/>
    <m/>
  </r>
  <r>
    <s v="20212115"/>
    <s v="     "/>
    <n v="44494"/>
    <s v="10/25"/>
    <x v="0"/>
    <n v="0.54374999999999996"/>
    <s v="44"/>
    <n v="4"/>
    <s v="10"/>
    <x v="5"/>
    <n v="44494"/>
    <m/>
    <s v="pole fire; failed fuse; this information is preliminary"/>
    <s v="     "/>
    <s v="FAS"/>
    <m/>
    <s v="Y"/>
    <x v="0"/>
    <m/>
    <s v="21-0137326"/>
    <m/>
    <s v="T005442492"/>
    <n v="122255000"/>
    <m/>
    <s v="     "/>
    <x v="0"/>
    <s v="PG&amp;E"/>
    <m/>
    <s v="Other"/>
    <s v="PG&amp;E Structure"/>
    <s v="D"/>
    <s v="D"/>
    <s v="Structure-PG&amp;E only"/>
    <s v="Pole Fire "/>
    <s v="Contamination"/>
    <s v="36.a. Contamination"/>
    <s v="Equipment - PG&amp;E"/>
    <s v="Weather"/>
    <s v="Contamination"/>
    <m/>
    <m/>
    <m/>
    <s v="Three Phase Fault"/>
    <s v="Y"/>
    <s v="Overhead"/>
    <x v="3"/>
    <s v="Fuse"/>
    <s v="Pole "/>
    <s v="100150885"/>
    <s v="     "/>
    <s v="Non-HFTD"/>
    <x v="0"/>
    <m/>
    <m/>
    <n v="35.382899999999999"/>
    <n v="-119.023"/>
    <s v="Kern"/>
    <s v="BAKERSFIELD-1105"/>
    <m/>
    <n v="12000"/>
    <m/>
    <x v="0"/>
    <s v="Unknown"/>
    <s v="Urban"/>
    <s v="Fire resisive fuel bed"/>
    <s v="sidewalk/asphalt"/>
    <s v="No"/>
    <m/>
    <m/>
    <m/>
    <m/>
    <m/>
    <m/>
    <m/>
    <s v="N"/>
    <s v="N"/>
    <m/>
    <m/>
    <s v="     "/>
    <m/>
    <m/>
    <m/>
    <m/>
    <m/>
    <m/>
    <m/>
    <m/>
    <m/>
    <m/>
    <m/>
    <m/>
    <m/>
    <m/>
    <m/>
    <m/>
    <m/>
    <m/>
    <m/>
  </r>
  <r>
    <s v="20212114"/>
    <s v="     "/>
    <n v="44494"/>
    <s v="10/25"/>
    <x v="0"/>
    <n v="0.52569444444444446"/>
    <s v="44"/>
    <n v="4"/>
    <s v="10"/>
    <x v="5"/>
    <n v="44494"/>
    <m/>
    <s v="failed fuse; pole fire; this information is preliminary"/>
    <s v="     "/>
    <s v="FAS"/>
    <m/>
    <s v="Y"/>
    <x v="0"/>
    <m/>
    <s v="21-0137422"/>
    <m/>
    <s v="T005442371"/>
    <n v="122255000"/>
    <m/>
    <s v="     "/>
    <x v="0"/>
    <s v="PG&amp;E"/>
    <m/>
    <s v="Other"/>
    <s v="PG&amp;E Structure"/>
    <s v="D"/>
    <s v="D"/>
    <s v="Structure-PG&amp;E only"/>
    <s v="Fire contained to pole only."/>
    <s v="Equipment - PG&amp;E"/>
    <s v="34.c. Fuse damage or failure"/>
    <s v="Equipment - PG&amp;E"/>
    <s v="All types of equipment / facility failure"/>
    <s v="Fuse failure - all"/>
    <s v="Fuse"/>
    <m/>
    <m/>
    <s v="Line to Line"/>
    <s v="Y"/>
    <s v="Overhead"/>
    <x v="3"/>
    <s v="Fuse"/>
    <s v="Pole, Transformer, Cutout, Conductor"/>
    <s v="101224514"/>
    <s v="     "/>
    <s v="Non-HFTD"/>
    <x v="0"/>
    <m/>
    <m/>
    <n v="37.009500000000003"/>
    <n v="-120.087"/>
    <s v="Madera"/>
    <s v="STOREY-1111"/>
    <m/>
    <n v="12000"/>
    <m/>
    <x v="0"/>
    <s v="Employee"/>
    <s v="Urban"/>
    <s v="Fire-resistive fuel bed"/>
    <s v="Dirt and asphalt"/>
    <s v="No"/>
    <m/>
    <m/>
    <m/>
    <m/>
    <m/>
    <m/>
    <m/>
    <s v="N"/>
    <s v="N"/>
    <m/>
    <m/>
    <s v="     "/>
    <m/>
    <m/>
    <m/>
    <m/>
    <m/>
    <m/>
    <m/>
    <m/>
    <m/>
    <m/>
    <m/>
    <m/>
    <m/>
    <m/>
    <m/>
    <m/>
    <m/>
    <m/>
    <m/>
  </r>
  <r>
    <s v="20212000"/>
    <s v="     "/>
    <n v="44494"/>
    <s v="10/25"/>
    <x v="0"/>
    <n v="0.56736111111111109"/>
    <s v="44"/>
    <n v="4"/>
    <s v="10"/>
    <x v="5"/>
    <n v="44494"/>
    <m/>
    <s v="On October 25, 2021 at 1017 hours, a PG&amp;E Troubleman patrolled the Coalinga No 2 1105 Distribution Circuit number 252381105, near South Monterey and West Palmer Avenue, Coalinga, CA 93210. He observed a burnt 30’ class-5 Western (Ponderosa) Pine dead-end wood pole (SAP Eqp ID 100848508, Carney Co., Mfr. Year 1960) down in the field, with a damaged 8’ HS crossarm, a flashed 45kVA 12kV 277/480 3PH typical pole bolt OH transformer (CGC), three damaged sets of 12kV DE non-ceramic insulators, three damaged sets of 44H cutouts, in addition to a damaged dead-end 8’ HS crossarm at the pole, three damaged sets of 12kV DE non-ceramic insulators, and 900’ of 3PH 4-ACSR, near the 40' class-6 Western Red Cedar wood pole (SAP Eqp ID 100848493, Bar Code 120204556, Carney Co., Mfr. Year 1968), as well as one span of one phase at about 200’ of damaged #6 solid copper wire down near the 40' class-5 Western Red Cedar wood pole (SAP Eqp ID 100848539, J H Baxter Co., Mfr. Year 1950). Initial analysis indicates the ignition was caused by overhead equipment failure. Three EC A-Tags 122253403, 122253337, and 122253271 were submitted for remediation. The 97-minute outage affected 160 customers. The line was returned to service on October 25, 2021. This information is preliminary."/>
    <s v="     "/>
    <s v="ILIS/OIS"/>
    <m/>
    <s v="Y"/>
    <x v="0"/>
    <m/>
    <s v="21-0137057"/>
    <m/>
    <s v="T005442662"/>
    <n v="122253000"/>
    <m/>
    <s v="     "/>
    <x v="0"/>
    <s v="PG&amp;E"/>
    <m/>
    <s v="Other"/>
    <s v="pole"/>
    <s v="D"/>
    <s v="D"/>
    <s v="Structure-PG&amp;E only"/>
    <s v="Fire was restricted to pole"/>
    <s v="Contact - Animal - Nest"/>
    <s v="33.e. Other contact from object"/>
    <s v="Contact - Nest"/>
    <s v="Contact from object"/>
    <s v="Nest Contact"/>
    <m/>
    <s v="Nest Contact"/>
    <s v="Transformer"/>
    <s v="Line to Ground"/>
    <s v="N"/>
    <s v="Overhead"/>
    <x v="3"/>
    <s v="Transformer"/>
    <s v="Pole, Crossarm, Transformer, Insulator"/>
    <s v="100848500"/>
    <s v="     "/>
    <s v="Non-HFTD"/>
    <x v="0"/>
    <m/>
    <m/>
    <n v="36.204700000000003"/>
    <n v="-120.372"/>
    <s v="Fresno"/>
    <s v="COALINGA-NO-2-1105"/>
    <m/>
    <n v="12000"/>
    <m/>
    <x v="0"/>
    <s v="Self Extinguished"/>
    <s v="Agriculture"/>
    <s v="Fire-resistive fuel bed"/>
    <s v="Dirt"/>
    <s v="No"/>
    <m/>
    <m/>
    <m/>
    <m/>
    <m/>
    <m/>
    <m/>
    <s v="N"/>
    <s v="N"/>
    <m/>
    <m/>
    <s v="     "/>
    <m/>
    <m/>
    <m/>
    <m/>
    <m/>
    <m/>
    <m/>
    <m/>
    <m/>
    <m/>
    <m/>
    <m/>
    <m/>
    <m/>
    <m/>
    <m/>
    <m/>
    <m/>
    <m/>
  </r>
  <r>
    <s v="20211918"/>
    <s v="     "/>
    <n v="44494"/>
    <s v="10/25"/>
    <x v="0"/>
    <n v="0.55555555555555558"/>
    <s v="44"/>
    <n v="4"/>
    <s v="10"/>
    <x v="5"/>
    <m/>
    <m/>
    <s v="Pole failure due to storm winds. This information is preliminary. OIS: 1518910; FOID: T005443333 (FLM8), T005443000 (DECO - Cxl), T005442588 (DECO - Cxl); EC: 122256434; PM: 35297311; Pre-Existing EC: 121941977; Circuit ID: 252381105, SAP Eqp ID: 100745121; Division/County: Fresno"/>
    <s v="     "/>
    <s v="FAS"/>
    <m/>
    <s v="N"/>
    <x v="0"/>
    <m/>
    <m/>
    <m/>
    <s v="T005443333, T005443000, T005442588"/>
    <n v="122256000"/>
    <m/>
    <s v="     "/>
    <x v="1"/>
    <s v="PG&amp;E"/>
    <m/>
    <s v="Other"/>
    <s v="pole"/>
    <s v="D"/>
    <s v="D"/>
    <s v="&lt;0.25"/>
    <m/>
    <s v="Equipment - PG&amp;E"/>
    <s v="34.o. Other"/>
    <s v="Equipment - PG&amp;E"/>
    <s v="All types of equipment / facility failure"/>
    <s v="Equipment failure - Other"/>
    <s v="Other"/>
    <m/>
    <m/>
    <m/>
    <s v="N"/>
    <s v="Overhead"/>
    <x v="3"/>
    <s v="Other"/>
    <s v="Pole, Crossarm, Conductor"/>
    <m/>
    <s v="     "/>
    <s v="Non-HFTD"/>
    <x v="0"/>
    <m/>
    <m/>
    <n v="36.237699999999997"/>
    <n v="-120.39"/>
    <s v="Fresno"/>
    <s v="COALINGA-NO-2-1105"/>
    <m/>
    <n v="12000"/>
    <m/>
    <x v="0"/>
    <s v="Self Extinguished"/>
    <s v="Herbaceous"/>
    <s v="Grass fuel model"/>
    <m/>
    <s v="No"/>
    <m/>
    <m/>
    <m/>
    <m/>
    <m/>
    <m/>
    <m/>
    <s v="N"/>
    <s v="N"/>
    <m/>
    <m/>
    <s v="     "/>
    <m/>
    <m/>
    <m/>
    <m/>
    <m/>
    <m/>
    <m/>
    <m/>
    <m/>
    <m/>
    <m/>
    <m/>
    <m/>
    <m/>
    <m/>
    <m/>
    <m/>
    <m/>
    <m/>
  </r>
  <r>
    <s v="20212122"/>
    <s v="     "/>
    <n v="44494"/>
    <s v="10/25"/>
    <x v="0"/>
    <n v="0.12847222222222221"/>
    <s v="44"/>
    <n v="4"/>
    <s v="10"/>
    <x v="5"/>
    <n v="44494"/>
    <m/>
    <s v="pole fire; failed line recloser; this information is preliminary"/>
    <s v="     "/>
    <s v="FAS"/>
    <m/>
    <s v="Y"/>
    <x v="0"/>
    <m/>
    <s v="21-0137567"/>
    <m/>
    <s v="T005443195"/>
    <m/>
    <m/>
    <s v="     "/>
    <x v="0"/>
    <s v="PG&amp;E"/>
    <m/>
    <s v="Other"/>
    <s v="PG&amp;E Structure"/>
    <s v="D"/>
    <s v="D"/>
    <s v="Structure-PG&amp;E only"/>
    <m/>
    <s v="Contamination"/>
    <s v="36.a. Contamination"/>
    <s v="Equipment - PG&amp;E"/>
    <s v="Contamination"/>
    <s v="Tracking"/>
    <m/>
    <m/>
    <m/>
    <s v="Multi-Fault"/>
    <s v="N"/>
    <s v="Overhead"/>
    <x v="3"/>
    <s v="Pole"/>
    <s v="Pole, Crossarms, Transformer, Insulators, FUCO's, Fuses, Conductor "/>
    <s v="101091879"/>
    <s v="     "/>
    <s v="Non-HFTD"/>
    <x v="0"/>
    <m/>
    <m/>
    <n v="36.8367"/>
    <n v="-120.196"/>
    <s v="Madera"/>
    <s v="EL-PECO-1105"/>
    <m/>
    <n v="12000"/>
    <m/>
    <x v="0"/>
    <s v="Self-extinguished"/>
    <s v="Agriculture"/>
    <s v="Fire-resistive fuel bed"/>
    <s v="Dirt  "/>
    <s v="No"/>
    <m/>
    <m/>
    <m/>
    <m/>
    <m/>
    <m/>
    <m/>
    <s v="N"/>
    <s v="N"/>
    <m/>
    <m/>
    <s v="     "/>
    <m/>
    <m/>
    <m/>
    <m/>
    <m/>
    <m/>
    <m/>
    <m/>
    <m/>
    <m/>
    <m/>
    <m/>
    <m/>
    <m/>
    <m/>
    <m/>
    <m/>
    <m/>
    <m/>
  </r>
  <r>
    <s v="20212121"/>
    <s v="     "/>
    <n v="44494"/>
    <s v="10/25"/>
    <x v="0"/>
    <n v="0.11944444444444445"/>
    <s v="44"/>
    <n v="4"/>
    <s v="10"/>
    <x v="5"/>
    <n v="44494"/>
    <m/>
    <s v="pole fire; failed fuse; wire down; this information is preliminary"/>
    <s v="     "/>
    <s v="FAS"/>
    <m/>
    <s v="Y"/>
    <x v="0"/>
    <m/>
    <s v="21-0137450.1, 21.0137450.2"/>
    <m/>
    <s v="T005443106"/>
    <m/>
    <m/>
    <s v="     "/>
    <x v="0"/>
    <s v="PG&amp;E"/>
    <m/>
    <s v="Other"/>
    <s v="PG&amp;E Structure"/>
    <s v="D"/>
    <s v="D"/>
    <s v="Structure-PG&amp;E only"/>
    <m/>
    <s v="Contamination"/>
    <s v="36.a. Contamination"/>
    <s v="Equipment - PG&amp;E"/>
    <s v="Contamination"/>
    <s v="Tracking"/>
    <m/>
    <m/>
    <m/>
    <s v="Three Phase Fault,None"/>
    <s v="N"/>
    <s v="Overhead"/>
    <x v="3"/>
    <s v="Pole"/>
    <s v="Pole, Crossarm, Transformer, Insulators, FUCO's, Fuses, Conductor"/>
    <s v="101176906"/>
    <s v="     "/>
    <s v="Non-HFTD"/>
    <x v="0"/>
    <m/>
    <m/>
    <n v="36.989199999999997"/>
    <n v="-120.64"/>
    <s v="Merced"/>
    <s v="DOS-PALOS-1101"/>
    <m/>
    <n v="12000"/>
    <m/>
    <x v="0"/>
    <s v="Cal Fire Mariposa"/>
    <s v="Agriculture"/>
    <s v="Grass fuel model"/>
    <s v="Weeds, Low Grass"/>
    <s v="No"/>
    <m/>
    <m/>
    <m/>
    <m/>
    <m/>
    <m/>
    <m/>
    <s v="N"/>
    <s v="N"/>
    <m/>
    <m/>
    <s v="     "/>
    <m/>
    <m/>
    <m/>
    <m/>
    <m/>
    <m/>
    <m/>
    <m/>
    <m/>
    <m/>
    <m/>
    <m/>
    <m/>
    <m/>
    <m/>
    <m/>
    <m/>
    <m/>
    <m/>
  </r>
  <r>
    <s v="20212124"/>
    <s v="     "/>
    <n v="44494"/>
    <s v="10/25"/>
    <x v="0"/>
    <n v="0.17083333333333334"/>
    <s v="44"/>
    <n v="4"/>
    <s v="10"/>
    <x v="5"/>
    <n v="44494"/>
    <m/>
    <s v="pole fire; failed fuse; broken transformer and crossarm; this information is preliminary"/>
    <s v="     "/>
    <s v="FAS"/>
    <m/>
    <s v="Y"/>
    <x v="0"/>
    <m/>
    <s v="21-0136864"/>
    <m/>
    <s v="T005439849, T005439856"/>
    <n v="122252000"/>
    <m/>
    <s v="     "/>
    <x v="0"/>
    <s v="PG&amp;E"/>
    <m/>
    <s v="Other"/>
    <s v="PG&amp;E Structure"/>
    <s v="D"/>
    <s v="D"/>
    <s v="Structure-PG&amp;E only"/>
    <m/>
    <s v="Equipment - PG&amp;E"/>
    <s v="34.c. Fuse damage or failure"/>
    <s v="Equipment - PG&amp;E"/>
    <s v="All types of equipment / facility failure"/>
    <s v="Fuse failure - all"/>
    <s v="Transformer"/>
    <m/>
    <m/>
    <s v="Force Out"/>
    <s v="Y"/>
    <s v="Overhead"/>
    <x v="3"/>
    <s v="Transformer"/>
    <s v="Pole, Transformer, Crossarm"/>
    <s v="101883633"/>
    <s v="     "/>
    <s v="Non-HFTD"/>
    <x v="0"/>
    <m/>
    <m/>
    <n v="35.430500000000002"/>
    <n v="-120.883"/>
    <s v="San Luis Obispo"/>
    <s v="CAYUCOS-1102"/>
    <m/>
    <n v="12000"/>
    <m/>
    <x v="0"/>
    <s v="Unknown"/>
    <s v="Urban"/>
    <s v="Fire-resistive fuel bed"/>
    <m/>
    <s v="No"/>
    <m/>
    <m/>
    <m/>
    <m/>
    <m/>
    <m/>
    <m/>
    <s v="N"/>
    <s v="N"/>
    <m/>
    <m/>
    <s v="     "/>
    <m/>
    <m/>
    <m/>
    <m/>
    <m/>
    <m/>
    <m/>
    <m/>
    <m/>
    <m/>
    <m/>
    <m/>
    <m/>
    <m/>
    <m/>
    <m/>
    <m/>
    <m/>
    <m/>
  </r>
  <r>
    <s v="20211912"/>
    <s v="     "/>
    <n v="44494"/>
    <s v="10/25"/>
    <x v="0"/>
    <n v="0.16319444444444445"/>
    <s v="44"/>
    <n v="4"/>
    <s v="10"/>
    <x v="5"/>
    <n v="44493"/>
    <m/>
    <s v="Tree fell into overhead circuit, resulting in a wires down incident. The ensuing fire was less than one meter in size. This information is preliminary."/>
    <s v="     "/>
    <s v="FAS"/>
    <m/>
    <s v="N"/>
    <x v="0"/>
    <m/>
    <s v="21-0136754"/>
    <m/>
    <s v="T005439836"/>
    <n v="122253000"/>
    <m/>
    <s v="     "/>
    <x v="0"/>
    <s v="PG&amp;E"/>
    <m/>
    <s v="Vegetation"/>
    <m/>
    <s v="D"/>
    <s v="D"/>
    <s v="&lt;3 meters of linear travel"/>
    <s v="3 feet by 4 feet"/>
    <s v="Vegetation"/>
    <s v="33.a. Veg. contact"/>
    <s v="Vegetation"/>
    <s v="Contact from object"/>
    <s v="Weather - High Winds"/>
    <m/>
    <s v="Weather - High Winds"/>
    <s v="Conductor - Primary"/>
    <s v="Line to Line"/>
    <s v="Y"/>
    <s v="Overhead"/>
    <x v="3"/>
    <s v="Conductor - Primary"/>
    <s v="Conductor - Primary"/>
    <s v="42031121"/>
    <s v="     "/>
    <s v="Non-HFTD"/>
    <x v="0"/>
    <m/>
    <m/>
    <n v="37.888199999999998"/>
    <n v="-122.462"/>
    <s v="Marin"/>
    <s v="ALTO-1121"/>
    <m/>
    <n v="12000"/>
    <m/>
    <x v="0"/>
    <s v="Tiburon FD"/>
    <s v="Hardwood Woodland"/>
    <s v="Grass fuel model"/>
    <s v="Dry  Grass"/>
    <s v="No"/>
    <m/>
    <m/>
    <m/>
    <m/>
    <m/>
    <m/>
    <m/>
    <s v="N"/>
    <s v="N"/>
    <m/>
    <m/>
    <s v="     "/>
    <s v="37.88589200"/>
    <s v="-122.46457600"/>
    <s v="Dec 20 2021 12:00AM"/>
    <s v="BranchFail"/>
    <s v="A LARGE FORKED BLACKWOOD ACACIA LOCATED AT 8 TARA VIEW RD. WEST OF LINES; A BRANCH IN THE MIDDLE CANOPY BROKE AND FELL INTO LINES CAUSING OUTAGE. THERE APPEARS TO BE BROWN ROT IN THE CENTER OF THE BROKEN BRANCH."/>
    <s v="ACAB"/>
    <s v="75"/>
    <s v="28"/>
    <s v="25"/>
    <s v="Slight"/>
    <s v="None"/>
    <s v="N"/>
    <s v="1"/>
    <m/>
    <s v="Hillside"/>
    <s v="A"/>
    <s v="CrossArm"/>
    <s v="BareWire"/>
    <s v="1"/>
  </r>
  <r>
    <s v="20212360"/>
    <s v="     "/>
    <n v="44494"/>
    <s v="10/25"/>
    <x v="0"/>
    <n v="0.11944444444444445"/>
    <s v="44"/>
    <n v="4"/>
    <s v="10"/>
    <x v="5"/>
    <m/>
    <m/>
    <s v="limb fell on wires causing fire; jumpers opened; this information is preliminary"/>
    <s v="     "/>
    <s v="FAS"/>
    <m/>
    <s v="Y"/>
    <x v="0"/>
    <m/>
    <s v="21-0137273"/>
    <m/>
    <s v="4099890631"/>
    <m/>
    <m/>
    <s v="     "/>
    <x v="0"/>
    <s v="PG&amp;E"/>
    <m/>
    <s v="Other"/>
    <s v="PG&amp;E Structure"/>
    <s v="D"/>
    <m/>
    <s v="&lt;3 meters of linear travel"/>
    <m/>
    <s v="Vegetation"/>
    <s v="33.a. Veg. contact"/>
    <s v="Vegetation"/>
    <s v="Contact from object"/>
    <s v="Veg. contact"/>
    <m/>
    <s v="Veg. contact"/>
    <s v="Conductor - Primary"/>
    <s v="Line to Ground"/>
    <m/>
    <s v="Overhead"/>
    <x v="3"/>
    <s v="Conductor - Primary"/>
    <m/>
    <s v="103964682"/>
    <s v="     "/>
    <s v="Non-HFTD"/>
    <x v="0"/>
    <m/>
    <m/>
    <n v="38.498600000000003"/>
    <n v="-122.90300000000001"/>
    <s v="Sonoma"/>
    <s v="MIRABEL-1102"/>
    <m/>
    <n v="12000"/>
    <m/>
    <x v="0"/>
    <s v="Unknown"/>
    <s v="Conifer Forest"/>
    <m/>
    <m/>
    <s v="No"/>
    <m/>
    <m/>
    <m/>
    <m/>
    <m/>
    <m/>
    <m/>
    <s v="N"/>
    <s v="N"/>
    <m/>
    <m/>
    <s v="     "/>
    <s v="38.49768600"/>
    <s v="-122.90453200"/>
    <s v="Oct 27 2021 12:00AM"/>
    <s v="BranchFail"/>
    <s v="overhanging doug fir branch broke off hitting and snapping distribution. tree is mature but healthy, some die back but a lot of green canopy"/>
    <s v="FIRD"/>
    <s v="70"/>
    <s v="27"/>
    <s v="15"/>
    <s v="None"/>
    <s v="Slight"/>
    <s v="N"/>
    <s v="1"/>
    <m/>
    <s v="Hillside"/>
    <s v="D"/>
    <s v="CrossArm"/>
    <s v="BareWire"/>
    <s v="1"/>
  </r>
  <r>
    <s v="20212116"/>
    <s v="     "/>
    <n v="44494"/>
    <s v="10/25"/>
    <x v="0"/>
    <n v="5.6944444444444443E-2"/>
    <s v="44"/>
    <n v="4"/>
    <s v="10"/>
    <x v="5"/>
    <n v="44494"/>
    <m/>
    <s v="damaged line recloser due to vehicle contact; tree and pole on fire; this information is preliminary"/>
    <s v="     "/>
    <s v="FAS"/>
    <m/>
    <s v="Y"/>
    <x v="0"/>
    <m/>
    <s v="21-0136801"/>
    <m/>
    <s v="T005439627, T0055439671, T005439677"/>
    <m/>
    <m/>
    <s v="     "/>
    <x v="0"/>
    <s v="PG&amp;E"/>
    <m/>
    <s v="Other"/>
    <s v="PG&amp;E Structure"/>
    <s v="D"/>
    <s v="D"/>
    <s v="&lt;3 meters of linear travel"/>
    <s v="under three meters p/phone conversation on ground. "/>
    <s v="Contact - 3rd Party"/>
    <s v="33.d. Vehicle contact"/>
    <s v="Contact - 3rd Party"/>
    <s v="Weather"/>
    <s v="Vehicle contact"/>
    <m/>
    <s v="Vehicle contact"/>
    <s v="Conductor - Primary"/>
    <s v="Line to Ground"/>
    <s v="N"/>
    <s v="Overhead"/>
    <x v="3"/>
    <s v="Conductor - Primary"/>
    <s v="2 Poles, Crossarm, Insulator "/>
    <s v="101297699"/>
    <s v="     "/>
    <s v="Non-HFTD"/>
    <x v="0"/>
    <m/>
    <m/>
    <n v="38.979900000000001"/>
    <n v="-121.672"/>
    <s v="Sutter"/>
    <s v="TUDOR-1101"/>
    <m/>
    <n v="12000"/>
    <m/>
    <x v="0"/>
    <s v="City/County Fire Department"/>
    <s v="Agriculture"/>
    <s v="Grass Fuel Model "/>
    <s v="weeds in ditch "/>
    <s v="No"/>
    <m/>
    <m/>
    <m/>
    <m/>
    <m/>
    <m/>
    <m/>
    <s v="N"/>
    <s v="N"/>
    <m/>
    <m/>
    <s v="     "/>
    <m/>
    <m/>
    <m/>
    <m/>
    <m/>
    <m/>
    <m/>
    <m/>
    <m/>
    <m/>
    <m/>
    <m/>
    <m/>
    <m/>
    <m/>
    <m/>
    <m/>
    <m/>
    <m/>
  </r>
  <r>
    <s v="20212112"/>
    <s v="     "/>
    <n v="44494"/>
    <s v="10/25"/>
    <x v="0"/>
    <n v="2.7777777777777779E-3"/>
    <s v="44"/>
    <n v="4"/>
    <s v="10"/>
    <x v="5"/>
    <n v="44493"/>
    <m/>
    <s v="failed line recloser; burning cross member; replace crossarm and od bank; &quot;fd left fire and wire down&quot;"/>
    <s v="     "/>
    <s v="FAS"/>
    <m/>
    <s v="Y"/>
    <x v="0"/>
    <m/>
    <s v="21-0136617, 21-0136703"/>
    <m/>
    <s v="T005439476, T005438865, T005439097, T005439222, T005439414, T005439476, T005439214"/>
    <n v="122252000"/>
    <m/>
    <s v="     "/>
    <x v="0"/>
    <s v="PG&amp;E"/>
    <m/>
    <s v="Other"/>
    <s v="PG&amp;E Structure"/>
    <s v="D"/>
    <s v="D"/>
    <s v="Structure-PG&amp;E only"/>
    <s v="Contained to pole"/>
    <s v="Contamination"/>
    <s v="36.a. Contamination"/>
    <s v="Equipment - PG&amp;E"/>
    <s v="Contamination"/>
    <s v="Tracking"/>
    <m/>
    <m/>
    <m/>
    <s v="Force Out,Line to Ground"/>
    <s v="Y"/>
    <s v="Overhead"/>
    <x v="3"/>
    <s v="Insulator"/>
    <s v="Crossarm, Insulator, Conductor, Hardware"/>
    <s v="101856229"/>
    <s v="     "/>
    <s v="Non-HFTD"/>
    <x v="0"/>
    <m/>
    <m/>
    <n v="35.128999999999998"/>
    <n v="-120.627"/>
    <s v="San Luis Obispo"/>
    <s v="OCEANO-1105"/>
    <m/>
    <n v="12000"/>
    <m/>
    <x v="0"/>
    <s v="Self-extinguished"/>
    <s v="Urban"/>
    <s v="Fire-resistive fuel bed"/>
    <m/>
    <s v="No"/>
    <m/>
    <m/>
    <m/>
    <m/>
    <m/>
    <m/>
    <m/>
    <s v="N"/>
    <s v="N"/>
    <m/>
    <m/>
    <s v="     "/>
    <m/>
    <m/>
    <m/>
    <m/>
    <m/>
    <m/>
    <m/>
    <m/>
    <m/>
    <m/>
    <m/>
    <m/>
    <m/>
    <m/>
    <m/>
    <m/>
    <m/>
    <m/>
    <m/>
  </r>
  <r>
    <s v="20212120"/>
    <s v="     "/>
    <n v="44494"/>
    <s v="10/25"/>
    <x v="0"/>
    <n v="0.10694444444444444"/>
    <s v="44"/>
    <n v="4"/>
    <s v="10"/>
    <x v="5"/>
    <n v="44494"/>
    <m/>
    <s v="pole fire; failed circuit breaker; circuits fell on top of each other; this information is preliminary"/>
    <s v="     "/>
    <s v="FAS"/>
    <m/>
    <s v="Y"/>
    <x v="0"/>
    <m/>
    <s v="21-0137421"/>
    <m/>
    <s v="T005442951"/>
    <n v="122247000"/>
    <m/>
    <s v="     "/>
    <x v="0"/>
    <s v="PG&amp;E"/>
    <m/>
    <s v="Other"/>
    <s v="PG&amp;E Structure"/>
    <s v="D"/>
    <s v="D"/>
    <s v="Structure-PG&amp;E only"/>
    <m/>
    <s v="Contamination"/>
    <s v="36.a. Contamination"/>
    <s v="Equipment - PG&amp;E"/>
    <s v="Contamination"/>
    <s v="Tracking"/>
    <m/>
    <m/>
    <m/>
    <s v="Three Phase Fault"/>
    <s v="Y"/>
    <s v="Overhead"/>
    <x v="3"/>
    <s v="Pole"/>
    <s v="Pole, Crossarn, Transformer, Insulators, Conductor"/>
    <s v="100246903"/>
    <s v="     "/>
    <s v="Non-HFTD"/>
    <x v="0"/>
    <m/>
    <m/>
    <n v="35.375799999999998"/>
    <n v="-119.01"/>
    <s v="Kern"/>
    <s v="BAKERSFIELD-1107"/>
    <m/>
    <n v="12000"/>
    <m/>
    <x v="0"/>
    <s v="City of Bakersfield FD"/>
    <s v="Urban"/>
    <s v="Fire-resistive fuel bed"/>
    <s v="Asphalt/Concrete"/>
    <s v="No"/>
    <m/>
    <m/>
    <m/>
    <m/>
    <m/>
    <m/>
    <m/>
    <s v="N"/>
    <s v="N"/>
    <m/>
    <m/>
    <s v="     "/>
    <m/>
    <m/>
    <m/>
    <m/>
    <m/>
    <m/>
    <m/>
    <m/>
    <m/>
    <m/>
    <m/>
    <m/>
    <m/>
    <m/>
    <m/>
    <m/>
    <m/>
    <m/>
    <m/>
  </r>
  <r>
    <s v="20212119"/>
    <s v="     "/>
    <n v="44494"/>
    <s v="10/25"/>
    <x v="0"/>
    <n v="0.10208333333333333"/>
    <s v="44"/>
    <n v="4"/>
    <s v="10"/>
    <x v="5"/>
    <n v="44494"/>
    <m/>
    <s v="pole fire; failed trip saver; open jumpers; this information is preliminary"/>
    <s v="     "/>
    <s v="FAS"/>
    <m/>
    <s v="Y"/>
    <x v="0"/>
    <m/>
    <s v="21-0137322"/>
    <m/>
    <s v="T005442908"/>
    <n v="122256000"/>
    <m/>
    <s v="     "/>
    <x v="0"/>
    <s v="PG&amp;E"/>
    <m/>
    <s v="Other"/>
    <s v="Pole "/>
    <s v="D"/>
    <s v="D"/>
    <s v="Structure-PG&amp;E only"/>
    <s v="Pole Fire "/>
    <s v="Contact - Animal - Nest"/>
    <s v="33.e. Other contact from object"/>
    <s v="Contact - Nest"/>
    <s v="Contact from object"/>
    <s v="Nest Contact"/>
    <m/>
    <s v="Nest Contact"/>
    <s v="Pole"/>
    <s v="Line to Ground"/>
    <s v="Y"/>
    <s v="Overhead"/>
    <x v="3"/>
    <s v="Pole"/>
    <s v="Pole"/>
    <s v="100149563"/>
    <s v="     "/>
    <s v="Non-HFTD"/>
    <x v="0"/>
    <m/>
    <m/>
    <n v="35.318399999999997"/>
    <n v="-119.863"/>
    <s v="San Luis Obispo"/>
    <s v="CARRIZO-PLAINS-1101"/>
    <m/>
    <n v="12000"/>
    <m/>
    <x v="0"/>
    <s v="Cal Fire Carrizo Plains"/>
    <s v="Herbaceous"/>
    <s v="Grass fuel model"/>
    <s v="Grass"/>
    <s v="No"/>
    <m/>
    <m/>
    <m/>
    <m/>
    <m/>
    <m/>
    <m/>
    <s v="N"/>
    <s v="N"/>
    <m/>
    <m/>
    <s v="     "/>
    <m/>
    <m/>
    <m/>
    <m/>
    <m/>
    <m/>
    <m/>
    <m/>
    <m/>
    <m/>
    <m/>
    <m/>
    <m/>
    <m/>
    <m/>
    <m/>
    <m/>
    <m/>
    <m/>
  </r>
  <r>
    <s v="20212129"/>
    <s v="     "/>
    <n v="44494"/>
    <s v="10/25"/>
    <x v="0"/>
    <n v="0.31944444444444442"/>
    <s v="44"/>
    <n v="4"/>
    <s v="10"/>
    <x v="5"/>
    <n v="44494"/>
    <m/>
    <s v="pole fire; failed line recloser; conductor on crossarm; this information is preliminary"/>
    <s v="     "/>
    <s v="FAS"/>
    <m/>
    <s v="Y"/>
    <x v="0"/>
    <m/>
    <s v="21-0136974"/>
    <m/>
    <s v="T005440571"/>
    <m/>
    <m/>
    <s v="     "/>
    <x v="0"/>
    <s v="PG&amp;E"/>
    <m/>
    <s v="Other"/>
    <s v="PG&amp;E Structure"/>
    <s v="D"/>
    <s v="D"/>
    <s v="Structure-PG&amp;E only"/>
    <s v="Pole fire and buck "/>
    <s v="Contamination"/>
    <s v="36.a. Contamination"/>
    <s v="Equipment - PG&amp;E"/>
    <s v="Contamination"/>
    <s v="Tracking"/>
    <m/>
    <m/>
    <m/>
    <s v="Line to Ground"/>
    <s v="N"/>
    <s v="Overhead"/>
    <x v="3"/>
    <s v="Recloser"/>
    <s v="Pole, Crossarm, Insulator, Conductor, Switch "/>
    <s v="100881759"/>
    <s v="     "/>
    <s v="Non-HFTD"/>
    <x v="0"/>
    <m/>
    <m/>
    <n v="36.547199999999997"/>
    <n v="-119.58799999999999"/>
    <s v="Fresno"/>
    <s v="MC-CALL-1107"/>
    <m/>
    <n v="12000"/>
    <m/>
    <x v="0"/>
    <s v="Unknown"/>
    <s v="Agriculture"/>
    <s v="Grass fuel model"/>
    <s v="Low Grass, ag field"/>
    <s v="No"/>
    <m/>
    <m/>
    <m/>
    <m/>
    <m/>
    <m/>
    <m/>
    <s v="N"/>
    <s v="N"/>
    <m/>
    <m/>
    <s v="     "/>
    <m/>
    <m/>
    <m/>
    <m/>
    <m/>
    <m/>
    <m/>
    <m/>
    <m/>
    <m/>
    <m/>
    <m/>
    <m/>
    <m/>
    <m/>
    <m/>
    <m/>
    <m/>
    <m/>
  </r>
  <r>
    <s v="20211914"/>
    <s v="     "/>
    <n v="44494"/>
    <s v="10/25"/>
    <x v="0"/>
    <n v="0.3"/>
    <s v="44"/>
    <n v="4"/>
    <s v="10"/>
    <x v="5"/>
    <n v="44494"/>
    <m/>
    <s v="Pole top caught fire due to tracking. The ensuing fire was limited to PG&amp;E assets. This information is preliminary."/>
    <s v="     "/>
    <s v="FAS"/>
    <m/>
    <s v="N"/>
    <x v="0"/>
    <m/>
    <s v="21-0136965"/>
    <m/>
    <s v="T005440358, T005440581"/>
    <n v="122252000"/>
    <m/>
    <s v="     "/>
    <x v="0"/>
    <s v="PG&amp;E"/>
    <m/>
    <s v="Other"/>
    <s v="pole"/>
    <s v="D"/>
    <s v="D"/>
    <s v="Structure-PG&amp;E only"/>
    <m/>
    <s v="Contamination"/>
    <s v="36.a. Contamination"/>
    <s v="Equipment - PG&amp;E"/>
    <s v="Contamination"/>
    <s v="Tracking"/>
    <m/>
    <m/>
    <m/>
    <s v="Line to Line"/>
    <s v="Y"/>
    <s v="Overhead"/>
    <x v="3"/>
    <s v="Crossarm"/>
    <s v="Pole, Crossarm, Insulators"/>
    <s v="100829752"/>
    <s v="     "/>
    <s v="Non-HFTD"/>
    <x v="0"/>
    <m/>
    <m/>
    <n v="36.610599999999998"/>
    <n v="-119.438"/>
    <s v="Fresno"/>
    <s v="WAHTOKE-1110"/>
    <m/>
    <n v="12000"/>
    <m/>
    <x v="0"/>
    <s v="Reedly FD"/>
    <s v="Urban"/>
    <s v="Grass fuel model"/>
    <s v="Grass &amp; Trees"/>
    <s v="No"/>
    <m/>
    <m/>
    <m/>
    <m/>
    <m/>
    <m/>
    <m/>
    <s v="N"/>
    <s v="N"/>
    <m/>
    <m/>
    <s v="     "/>
    <m/>
    <m/>
    <m/>
    <m/>
    <m/>
    <m/>
    <m/>
    <m/>
    <m/>
    <m/>
    <m/>
    <m/>
    <m/>
    <m/>
    <m/>
    <m/>
    <m/>
    <m/>
    <m/>
  </r>
  <r>
    <s v="20212131"/>
    <s v="     "/>
    <n v="44494"/>
    <s v="10/25"/>
    <x v="0"/>
    <n v="0.33541666666666664"/>
    <s v="44"/>
    <n v="4"/>
    <s v="10"/>
    <x v="5"/>
    <n v="44494"/>
    <m/>
    <s v="failed line recloser; pole fire; this information is preliminary"/>
    <s v="     "/>
    <s v="FAS"/>
    <m/>
    <s v="Y"/>
    <x v="0"/>
    <m/>
    <s v="21-0137051"/>
    <m/>
    <s v="T005440726"/>
    <n v="122253000"/>
    <m/>
    <s v="     "/>
    <x v="0"/>
    <s v="PG&amp;E"/>
    <m/>
    <s v="Other"/>
    <s v="PG&amp;E Structure"/>
    <s v="D"/>
    <s v="D"/>
    <s v="Structure-PG&amp;E only"/>
    <m/>
    <s v="Contamination"/>
    <s v="36.a. Contamination"/>
    <s v="Equipment - PG&amp;E"/>
    <s v="Contamination"/>
    <s v="Tracking"/>
    <m/>
    <m/>
    <m/>
    <s v="Force Out"/>
    <s v="N"/>
    <s v="Overhead"/>
    <x v="3"/>
    <s v="Pole"/>
    <s v="Pole, Transformer, Crossarm"/>
    <s v="101621413"/>
    <s v="     "/>
    <s v="Non-HFTD"/>
    <x v="0"/>
    <m/>
    <m/>
    <n v="39.057400000000001"/>
    <n v="-122.16800000000001"/>
    <s v="Colusa"/>
    <s v="CORTINA-1101"/>
    <m/>
    <n v="12000"/>
    <m/>
    <x v="0"/>
    <s v="Unknown"/>
    <s v="Agriculture"/>
    <s v="Fire-resistive fuel bed"/>
    <s v="dirt"/>
    <s v="No"/>
    <m/>
    <m/>
    <m/>
    <m/>
    <m/>
    <m/>
    <m/>
    <s v="N"/>
    <s v="N"/>
    <m/>
    <m/>
    <s v="     "/>
    <m/>
    <m/>
    <m/>
    <m/>
    <m/>
    <m/>
    <m/>
    <m/>
    <m/>
    <m/>
    <m/>
    <m/>
    <m/>
    <m/>
    <m/>
    <m/>
    <m/>
    <m/>
    <m/>
  </r>
  <r>
    <s v="20212130"/>
    <s v="     "/>
    <n v="44494"/>
    <s v="10/25"/>
    <x v="0"/>
    <n v="0.32847222222222222"/>
    <s v="44"/>
    <n v="4"/>
    <s v="10"/>
    <x v="5"/>
    <n v="44494"/>
    <m/>
    <s v="pole fire; failed line recloser; this information is preliminary"/>
    <s v="     "/>
    <s v="FAS"/>
    <m/>
    <s v="Y"/>
    <x v="0"/>
    <m/>
    <s v="21-0136958"/>
    <m/>
    <s v="T005440688, T005440663"/>
    <n v="122253000"/>
    <m/>
    <s v="     "/>
    <x v="0"/>
    <s v="PG&amp;E"/>
    <m/>
    <s v="Other"/>
    <s v="PG&amp;E Structure"/>
    <s v="D"/>
    <s v="D"/>
    <s v="Structure-PG&amp;E only"/>
    <s v="Burned Pole "/>
    <s v="Contamination"/>
    <s v="36.a. Contamination"/>
    <s v="Equipment - PG&amp;E"/>
    <s v="Contamination"/>
    <s v="Tracking"/>
    <m/>
    <m/>
    <m/>
    <s v="Line to Line"/>
    <s v="N"/>
    <s v="Overhead"/>
    <x v="3"/>
    <s v="Recloser"/>
    <s v="Pole, Crossarm "/>
    <s v="100810622"/>
    <s v="     "/>
    <s v="Non-HFTD"/>
    <x v="0"/>
    <m/>
    <m/>
    <n v="36.663499999999999"/>
    <n v="-119.764"/>
    <s v="Fresno"/>
    <s v="MALAGA-1108"/>
    <m/>
    <n v="12000"/>
    <m/>
    <x v="0"/>
    <s v="Unknown"/>
    <s v="Agriculture"/>
    <s v="Grass fuel model"/>
    <s v="low grass "/>
    <s v="No"/>
    <m/>
    <m/>
    <m/>
    <m/>
    <m/>
    <m/>
    <m/>
    <s v="N"/>
    <s v="N"/>
    <m/>
    <m/>
    <s v="     "/>
    <m/>
    <m/>
    <m/>
    <m/>
    <m/>
    <m/>
    <m/>
    <m/>
    <m/>
    <m/>
    <m/>
    <m/>
    <m/>
    <m/>
    <m/>
    <m/>
    <m/>
    <m/>
    <m/>
  </r>
  <r>
    <s v="20212128"/>
    <s v="     "/>
    <n v="44494"/>
    <s v="10/25"/>
    <x v="0"/>
    <n v="0.29583333333333334"/>
    <s v="44"/>
    <n v="4"/>
    <s v="10"/>
    <x v="5"/>
    <n v="44493"/>
    <m/>
    <s v="pole fire; unknown cause as of 11/4/2021; this information is preliminary"/>
    <s v="     "/>
    <s v="ILIS/OIS"/>
    <m/>
    <s v="Y"/>
    <x v="0"/>
    <m/>
    <s v="21-0137357"/>
    <m/>
    <s v="T005440306"/>
    <n v="122252000"/>
    <m/>
    <s v="     "/>
    <x v="0"/>
    <s v="PG&amp;E"/>
    <m/>
    <s v="Other"/>
    <s v="PG&amp;E Structure"/>
    <s v="D"/>
    <s v="D"/>
    <s v="Structure-PG&amp;E only"/>
    <s v="Fire was contianed to the pole "/>
    <s v="Contamination"/>
    <s v="36.a. Contamination"/>
    <s v="Equipment - PG&amp;E"/>
    <s v="Contamination"/>
    <s v="Tracking"/>
    <m/>
    <m/>
    <m/>
    <s v="Force Out"/>
    <m/>
    <s v="Overhead"/>
    <x v="3"/>
    <s v="Pole"/>
    <s v="Pole, Transformer, Crossarm, Downguy, Cutout"/>
    <s v="103764957"/>
    <s v="     "/>
    <s v="Non-HFTD"/>
    <x v="0"/>
    <m/>
    <m/>
    <n v="37.870199999999997"/>
    <n v="-121.619"/>
    <s v="Contra Costa"/>
    <s v="BRENTWOOD-2105"/>
    <m/>
    <n v="21000"/>
    <m/>
    <x v="0"/>
    <s v="Self-Extinguished "/>
    <s v="Urban"/>
    <s v="Fire-resistive fuel bed"/>
    <s v="Gravel"/>
    <s v="No"/>
    <m/>
    <m/>
    <m/>
    <m/>
    <m/>
    <m/>
    <m/>
    <s v="N"/>
    <s v="N"/>
    <m/>
    <m/>
    <s v="     "/>
    <m/>
    <m/>
    <m/>
    <m/>
    <m/>
    <m/>
    <m/>
    <m/>
    <m/>
    <m/>
    <m/>
    <m/>
    <m/>
    <m/>
    <m/>
    <m/>
    <m/>
    <m/>
    <m/>
  </r>
  <r>
    <s v="20211913"/>
    <s v="     "/>
    <n v="44494"/>
    <s v="10/25"/>
    <x v="0"/>
    <n v="0.19375000000000001"/>
    <s v="44"/>
    <n v="4"/>
    <s v="10"/>
    <x v="5"/>
    <n v="44494"/>
    <m/>
    <s v="On October 25, 2021 at 4:44 hours, a PG&amp;E Troubleman was dispatched to the FIGARDEN2105 21kV Distribution Circuit near North Roosevelt Ave in Fresno in response to a fire. Initial analysis indicates vegetation caused the ignition.  The tree fell onto the phone and power line causing the span to slap and create an ignition.  The tree was examined, and it was determined the roots failed during the storm event.  There was no power loss during this incident.  The ensuing fire was less than three meters in size and ignited small trees, shrubs and fencing.  The fire was suppressed by the Fresno Fire Department.  A PG&amp;E Troubleman, replaced the span on October 25th 2021.  A vegetation management crew also responded to the location and removed the tree."/>
    <s v="     "/>
    <s v="FAS"/>
    <m/>
    <s v="N"/>
    <x v="0"/>
    <m/>
    <s v="21-0137350"/>
    <s v=" "/>
    <s v="7287955608"/>
    <n v="122252000"/>
    <m/>
    <s v="     "/>
    <x v="1"/>
    <s v="PG&amp;E"/>
    <m/>
    <s v="Vegetation"/>
    <m/>
    <s v="D"/>
    <s v="D"/>
    <s v="&lt;0.25"/>
    <m/>
    <s v="Vegetation"/>
    <s v="33.a. Veg. contact"/>
    <s v="Vegetation"/>
    <s v="Contact from object"/>
    <s v="Weather - High Winds"/>
    <m/>
    <s v="Weather - High Winds"/>
    <s v="Guy/Span Wire"/>
    <s v="Force Out"/>
    <s v="Y"/>
    <s v="Overhead"/>
    <x v="3"/>
    <s v="Guy/Span Wire"/>
    <s v="Guy/Span Wire"/>
    <s v="100815930"/>
    <s v="     "/>
    <s v="Non-HFTD"/>
    <x v="0"/>
    <m/>
    <m/>
    <n v="36.8324"/>
    <n v="-119.804"/>
    <s v="Fresno"/>
    <s v="FIGARDEN-2105"/>
    <m/>
    <n v="21000"/>
    <m/>
    <x v="0"/>
    <s v="Fresno County FD"/>
    <s v="Urban"/>
    <s v="Brush fuel model"/>
    <s v="grass and tree "/>
    <s v="No"/>
    <m/>
    <s v=" "/>
    <m/>
    <s v=" "/>
    <m/>
    <s v=" "/>
    <m/>
    <s v="N"/>
    <s v="N"/>
    <m/>
    <m/>
    <s v="     "/>
    <m/>
    <m/>
    <m/>
    <m/>
    <m/>
    <m/>
    <m/>
    <m/>
    <m/>
    <m/>
    <m/>
    <m/>
    <m/>
    <m/>
    <m/>
    <m/>
    <m/>
    <m/>
    <m/>
  </r>
  <r>
    <s v="20212125"/>
    <s v="     "/>
    <n v="44494"/>
    <s v="10/25"/>
    <x v="0"/>
    <n v="0.19166666666666668"/>
    <s v="44"/>
    <n v="4"/>
    <s v="10"/>
    <x v="5"/>
    <n v="44494"/>
    <m/>
    <s v="pole fire; failed line recloser; this information is preliminary"/>
    <s v="     "/>
    <s v="FAS"/>
    <m/>
    <s v="Y"/>
    <x v="0"/>
    <m/>
    <s v="21-0136892"/>
    <m/>
    <s v="T005440004, T005439883"/>
    <n v="122252000"/>
    <m/>
    <s v="     "/>
    <x v="0"/>
    <s v="PG&amp;E"/>
    <m/>
    <s v="Other"/>
    <s v="PG&amp;E Structure"/>
    <s v="D"/>
    <s v="D"/>
    <s v="Structure-PG&amp;E only"/>
    <m/>
    <s v="Equipment - PG&amp;E"/>
    <s v="34.j. Recloser damage or failure"/>
    <s v="Equipment - PG&amp;E"/>
    <s v="All types of equipment / facility failure"/>
    <s v="Recloser failure"/>
    <s v="Recloser"/>
    <m/>
    <m/>
    <s v="Force Out"/>
    <s v="Y"/>
    <s v="Overhead"/>
    <x v="3"/>
    <s v="Recloser"/>
    <s v="Cutout, Hardware framing, Conductor, Guy, Crossarm"/>
    <s v="101929410"/>
    <s v="     "/>
    <s v="Non-HFTD"/>
    <x v="0"/>
    <m/>
    <m/>
    <n v="35.3962"/>
    <n v="-120.863"/>
    <s v="San Luis Obispo"/>
    <s v="CAYUCOS-1102"/>
    <m/>
    <n v="12000"/>
    <m/>
    <x v="0"/>
    <s v="Unknown"/>
    <s v="Urban"/>
    <s v="Fire-resistive fuel bed"/>
    <m/>
    <s v="No"/>
    <m/>
    <m/>
    <m/>
    <m/>
    <m/>
    <m/>
    <m/>
    <s v="N"/>
    <s v="N"/>
    <m/>
    <m/>
    <s v="     "/>
    <m/>
    <m/>
    <m/>
    <m/>
    <m/>
    <m/>
    <m/>
    <m/>
    <m/>
    <m/>
    <m/>
    <m/>
    <m/>
    <m/>
    <m/>
    <m/>
    <m/>
    <m/>
    <m/>
  </r>
  <r>
    <s v="20212127"/>
    <s v="     "/>
    <n v="44494"/>
    <s v="10/25"/>
    <x v="0"/>
    <n v="0.20347222222222222"/>
    <s v="44"/>
    <n v="4"/>
    <s v="10"/>
    <x v="5"/>
    <n v="44494"/>
    <m/>
    <s v="pole fire; failed fuse; this information is preliminary"/>
    <s v="     "/>
    <s v="FAS"/>
    <m/>
    <s v="Y"/>
    <x v="0"/>
    <m/>
    <s v="21-0136877"/>
    <m/>
    <s v="T005439901, T005439842"/>
    <n v="122252000"/>
    <m/>
    <s v="     "/>
    <x v="0"/>
    <s v="PG&amp;E"/>
    <m/>
    <s v="Other"/>
    <s v="pole"/>
    <s v="D"/>
    <s v="D"/>
    <s v="Structure-PG&amp;E only"/>
    <m/>
    <s v="Contamination"/>
    <s v="36.a. Contamination"/>
    <s v="Equipment - PG&amp;E"/>
    <s v="Contamination"/>
    <s v="Tracking"/>
    <m/>
    <m/>
    <m/>
    <s v="Line to Line"/>
    <s v="Y"/>
    <s v="Overhead"/>
    <x v="3"/>
    <s v="Pole"/>
    <s v="Pole"/>
    <s v="104060359"/>
    <s v="     "/>
    <s v="Non-HFTD"/>
    <x v="0"/>
    <m/>
    <m/>
    <n v="35.432600000000001"/>
    <n v="-120.884"/>
    <s v="San Luis Obispo"/>
    <s v="CAYUCOS-1102"/>
    <m/>
    <n v="12000"/>
    <m/>
    <x v="0"/>
    <s v="Unknown"/>
    <s v="Urban"/>
    <s v="Brush fuel model"/>
    <s v="Brush Shrubs "/>
    <s v="No"/>
    <m/>
    <m/>
    <m/>
    <m/>
    <m/>
    <m/>
    <m/>
    <s v="N"/>
    <s v="N"/>
    <m/>
    <m/>
    <s v="     "/>
    <m/>
    <m/>
    <m/>
    <m/>
    <m/>
    <m/>
    <m/>
    <m/>
    <m/>
    <m/>
    <m/>
    <m/>
    <m/>
    <m/>
    <m/>
    <m/>
    <m/>
    <m/>
    <m/>
  </r>
  <r>
    <s v="20212126"/>
    <s v="     "/>
    <n v="44494"/>
    <s v="10/25"/>
    <x v="0"/>
    <n v="0.19722222222222222"/>
    <s v="44"/>
    <n v="4"/>
    <s v="10"/>
    <x v="5"/>
    <n v="44494"/>
    <m/>
    <s v="tree contacted conductor and caught fire; this information is preliminary"/>
    <s v="     "/>
    <s v="FAS"/>
    <m/>
    <s v="Y"/>
    <x v="0"/>
    <m/>
    <s v="21-0137625"/>
    <m/>
    <s v="T005443744"/>
    <n v="122256000"/>
    <m/>
    <s v="     "/>
    <x v="0"/>
    <s v="PG&amp;E"/>
    <m/>
    <s v="Vegetation"/>
    <s v="Tree"/>
    <s v="D"/>
    <s v="D"/>
    <s v="&lt;3 meters of linear travel"/>
    <m/>
    <s v="Vegetation"/>
    <s v="33.a. Veg. contact"/>
    <s v="Vegetation"/>
    <s v="Contact from object"/>
    <s v="Veg. contact"/>
    <m/>
    <s v="Veg. contact"/>
    <s v="Conductor - Primary"/>
    <s v="None"/>
    <s v="Y"/>
    <s v="Overhead"/>
    <x v="3"/>
    <s v="Conductor - Primary"/>
    <m/>
    <s v="100585423"/>
    <s v="     "/>
    <s v="Non-HFTD"/>
    <x v="0"/>
    <m/>
    <m/>
    <n v="37.243899999999996"/>
    <n v="-121.883"/>
    <s v="Santa Clara"/>
    <s v="HICKS-1110"/>
    <m/>
    <n v="12000"/>
    <m/>
    <x v="0"/>
    <s v="Unknown"/>
    <s v="Urban"/>
    <s v="Fire-resistive fuel bed"/>
    <s v="Dirt"/>
    <s v="No"/>
    <m/>
    <m/>
    <m/>
    <m/>
    <m/>
    <m/>
    <m/>
    <s v="N"/>
    <s v="N"/>
    <m/>
    <m/>
    <s v="     "/>
    <m/>
    <m/>
    <m/>
    <m/>
    <m/>
    <m/>
    <m/>
    <m/>
    <m/>
    <m/>
    <m/>
    <m/>
    <m/>
    <m/>
    <m/>
    <m/>
    <m/>
    <m/>
    <m/>
  </r>
  <r>
    <s v="MIA20152871"/>
    <s v="     "/>
    <n v="42303"/>
    <s v="10/26"/>
    <x v="0"/>
    <n v="0.59644675925925927"/>
    <s v="44"/>
    <n v="4"/>
    <s v="10"/>
    <x v="2"/>
    <n v="42303"/>
    <n v="0.59583333333333333"/>
    <s v="Contact - Animal causing transformer bushing and pole fire "/>
    <s v="     "/>
    <s v="FAS"/>
    <n v="44252"/>
    <s v="Y"/>
    <x v="0"/>
    <s v="1329454"/>
    <m/>
    <m/>
    <s v="T003516945"/>
    <n v="110811515"/>
    <m/>
    <s v="     "/>
    <x v="0"/>
    <s v="PG&amp;E"/>
    <m/>
    <m/>
    <m/>
    <s v="D"/>
    <m/>
    <s v="Structure-PG&amp;E only"/>
    <m/>
    <s v="Contact - Animal - Other"/>
    <s v="33.b. Animal contact"/>
    <s v="Contact - Animal"/>
    <s v="Contact from object"/>
    <s v="Contact - Animal"/>
    <m/>
    <s v="Contact - Animal"/>
    <s v="Pole"/>
    <m/>
    <s v="Yes"/>
    <s v="Overhead"/>
    <x v="0"/>
    <m/>
    <m/>
    <s v="MTR#1004099686"/>
    <s v="     "/>
    <s v="Non-HFTD"/>
    <x v="0"/>
    <m/>
    <m/>
    <n v="38.378599999999999"/>
    <n v="-121.604"/>
    <s v="Yolo"/>
    <s v="GRAND-ISLAND-2227"/>
    <s v="62462227"/>
    <n v="22000"/>
    <m/>
    <x v="0"/>
    <m/>
    <s v="Rural"/>
    <m/>
    <m/>
    <s v="No"/>
    <m/>
    <m/>
    <m/>
    <m/>
    <m/>
    <m/>
    <m/>
    <s v="N"/>
    <s v="N"/>
    <m/>
    <m/>
    <s v="     "/>
    <m/>
    <m/>
    <m/>
    <m/>
    <m/>
    <m/>
    <m/>
    <m/>
    <m/>
    <m/>
    <m/>
    <m/>
    <m/>
    <m/>
    <m/>
    <m/>
    <m/>
    <m/>
    <m/>
  </r>
  <r>
    <s v="20160355"/>
    <s v="     "/>
    <n v="42669"/>
    <s v="10/26"/>
    <x v="0"/>
    <n v="0.42777777777777776"/>
    <s v="44"/>
    <n v="4"/>
    <s v="10"/>
    <x v="6"/>
    <n v="42669"/>
    <n v="0.42777777777777776"/>
    <s v="Same as ois 1570239  will file material list on that tag"/>
    <s v="     "/>
    <m/>
    <m/>
    <s v="N"/>
    <x v="0"/>
    <s v="1570239"/>
    <s v="16-0075606"/>
    <m/>
    <m/>
    <m/>
    <m/>
    <s v="     "/>
    <x v="1"/>
    <s v="PG&amp;E"/>
    <m/>
    <s v="Vegetation"/>
    <m/>
    <s v="D"/>
    <m/>
    <s v="&lt;3 meters of linear travel"/>
    <s v="Square Feet: ; Acreage: "/>
    <s v="Contact - Animal - Bird"/>
    <s v="33.b. Animal contact"/>
    <s v="Contact - Bird"/>
    <s v="All types of equipment / facility failure"/>
    <s v="Contact - Animal"/>
    <m/>
    <s v="Contact - Animal"/>
    <s v="Conductor"/>
    <s v="Line to Line,Line to Ground"/>
    <m/>
    <s v="Overhead"/>
    <x v="3"/>
    <s v="Conductor"/>
    <m/>
    <s v="101129171"/>
    <s v="     "/>
    <s v="Non-HFTD"/>
    <x v="0"/>
    <m/>
    <m/>
    <n v="37.119900000000001"/>
    <n v="-120.31100000000001"/>
    <s v="Madera"/>
    <s v="CHOWCHILLA-1101"/>
    <s v="254101101"/>
    <n v="12000"/>
    <s v="CHOWCHILLA 110184058"/>
    <x v="0"/>
    <s v="Chowchilla FD"/>
    <s v="Agriculture"/>
    <m/>
    <m/>
    <s v="No"/>
    <m/>
    <m/>
    <m/>
    <m/>
    <m/>
    <m/>
    <m/>
    <s v="N"/>
    <s v="N"/>
    <m/>
    <m/>
    <s v="     "/>
    <m/>
    <m/>
    <m/>
    <m/>
    <m/>
    <m/>
    <m/>
    <m/>
    <m/>
    <m/>
    <m/>
    <m/>
    <m/>
    <m/>
    <m/>
    <m/>
    <m/>
    <m/>
    <m/>
  </r>
  <r>
    <s v="SAP201613702"/>
    <s v="     "/>
    <n v="42669"/>
    <s v="10/26"/>
    <x v="0"/>
    <m/>
    <s v="44"/>
    <n v="4"/>
    <s v="10"/>
    <x v="6"/>
    <n v="42667"/>
    <m/>
    <s v="c/o pole 15567; squirrel caused pole fire; failed line recloser 570"/>
    <s v="     "/>
    <s v="SAP"/>
    <n v="44580"/>
    <s v="Y"/>
    <x v="0"/>
    <s v="1568727"/>
    <s v="16-0075070.1"/>
    <m/>
    <s v="T003802061"/>
    <n v="112112357"/>
    <m/>
    <s v="     "/>
    <x v="0"/>
    <s v="PG&amp;E"/>
    <m/>
    <m/>
    <m/>
    <s v="D"/>
    <m/>
    <s v="Structure-PG&amp;E only"/>
    <m/>
    <s v="Contact - Animal - Other"/>
    <s v="33.b. Animal contact"/>
    <s v="Contact - Animal"/>
    <s v="Animal contact"/>
    <s v="Animal contact"/>
    <m/>
    <s v="Animal contact"/>
    <s v="Recloser"/>
    <s v="Line to Line,Line to Ground,Force Out"/>
    <s v="Yes"/>
    <s v="Overhead"/>
    <x v="0"/>
    <s v="Recloser"/>
    <m/>
    <s v="102038571"/>
    <s v="     "/>
    <s v="Non-HFTD"/>
    <x v="0"/>
    <m/>
    <m/>
    <n v="38.771900000000002"/>
    <n v="-122.974"/>
    <s v="Sonoma"/>
    <s v="CLOVERDALE-1102"/>
    <m/>
    <m/>
    <m/>
    <x v="0"/>
    <m/>
    <m/>
    <m/>
    <m/>
    <s v="No"/>
    <m/>
    <m/>
    <m/>
    <m/>
    <m/>
    <m/>
    <m/>
    <s v="N"/>
    <s v="N"/>
    <m/>
    <m/>
    <s v="     "/>
    <m/>
    <m/>
    <m/>
    <m/>
    <m/>
    <m/>
    <m/>
    <m/>
    <m/>
    <m/>
    <m/>
    <m/>
    <m/>
    <m/>
    <m/>
    <m/>
    <m/>
    <m/>
    <m/>
  </r>
  <r>
    <s v="SAP201613679"/>
    <s v="     "/>
    <n v="42669"/>
    <s v="10/26"/>
    <x v="0"/>
    <m/>
    <s v="44"/>
    <n v="4"/>
    <s v="10"/>
    <x v="6"/>
    <n v="42667"/>
    <m/>
    <s v="Crossarm replaced due to pole fire of unknown cause"/>
    <s v="     "/>
    <s v="SAP"/>
    <n v="44580"/>
    <s v="Y"/>
    <x v="0"/>
    <s v="1568719"/>
    <s v="N/A"/>
    <m/>
    <s v="T003802055"/>
    <n v="112110283"/>
    <m/>
    <s v="     "/>
    <x v="0"/>
    <s v="PG&amp;E"/>
    <m/>
    <m/>
    <m/>
    <s v="D"/>
    <m/>
    <s v="Structure-PG&amp;E only"/>
    <m/>
    <s v="Unknown"/>
    <s v="40.a. Unknown"/>
    <s v="Unknown"/>
    <m/>
    <m/>
    <m/>
    <m/>
    <m/>
    <m/>
    <s v="Yes"/>
    <s v="Overhead"/>
    <x v="0"/>
    <s v="Pole"/>
    <m/>
    <s v="102335024"/>
    <s v="     "/>
    <s v="Non-HFTD"/>
    <x v="0"/>
    <m/>
    <m/>
    <n v="37.807499999999997"/>
    <n v="-121.05500000000001"/>
    <s v="San Joaquin"/>
    <s v="AVENA-1701"/>
    <m/>
    <m/>
    <m/>
    <x v="0"/>
    <m/>
    <m/>
    <m/>
    <m/>
    <s v="No"/>
    <m/>
    <m/>
    <m/>
    <m/>
    <m/>
    <m/>
    <m/>
    <s v="N"/>
    <s v="N"/>
    <m/>
    <m/>
    <s v="     "/>
    <m/>
    <m/>
    <m/>
    <m/>
    <m/>
    <m/>
    <m/>
    <m/>
    <m/>
    <m/>
    <m/>
    <m/>
    <m/>
    <m/>
    <m/>
    <m/>
    <m/>
    <m/>
    <m/>
  </r>
  <r>
    <s v="MIA201711654"/>
    <s v="     "/>
    <n v="43034"/>
    <s v="10/26"/>
    <x v="0"/>
    <n v="0.89020833333333338"/>
    <s v="43"/>
    <n v="4"/>
    <s v="10"/>
    <x v="0"/>
    <n v="43034"/>
    <n v="0.88958333333333328"/>
    <s v="FAS states a jumper failed on switch 3385 and was on fire."/>
    <s v="     "/>
    <s v="FAS"/>
    <n v="44250"/>
    <s v="Y"/>
    <x v="0"/>
    <s v="1910505"/>
    <s v="17-0090692"/>
    <m/>
    <s v="T004175632"/>
    <n v="113766822"/>
    <m/>
    <s v="     "/>
    <x v="0"/>
    <s v="PG&amp;E"/>
    <m/>
    <m/>
    <m/>
    <s v="D"/>
    <m/>
    <s v="Structure-PG&amp;E only"/>
    <m/>
    <s v="Equipment - PG&amp;E"/>
    <s v="34.e. Switch damage or failure"/>
    <s v="Equipment - PG&amp;E"/>
    <s v="All types of equipment / facility failure"/>
    <s v="Switch failure"/>
    <s v="Jumper"/>
    <m/>
    <m/>
    <s v="Line to Ground"/>
    <s v="Yes"/>
    <s v="Overhead"/>
    <x v="0"/>
    <m/>
    <m/>
    <s v="3385"/>
    <s v="     "/>
    <s v="Non-HFTD"/>
    <x v="0"/>
    <m/>
    <m/>
    <n v="37.986499999999999"/>
    <n v="-122.541"/>
    <s v="Marin"/>
    <s v="SAN-RAFAEL-1106"/>
    <s v="42011106"/>
    <n v="11000"/>
    <s v="SAN RAFAEL 1106910"/>
    <x v="0"/>
    <m/>
    <s v="Urban"/>
    <m/>
    <m/>
    <s v="No"/>
    <m/>
    <m/>
    <m/>
    <m/>
    <m/>
    <m/>
    <m/>
    <s v="N"/>
    <s v="N"/>
    <m/>
    <m/>
    <s v="     "/>
    <m/>
    <m/>
    <m/>
    <m/>
    <m/>
    <m/>
    <m/>
    <m/>
    <m/>
    <m/>
    <m/>
    <m/>
    <m/>
    <m/>
    <m/>
    <m/>
    <m/>
    <m/>
    <m/>
  </r>
  <r>
    <s v="20170458"/>
    <s v="     "/>
    <n v="43034"/>
    <s v="10/26"/>
    <x v="0"/>
    <n v="0.45347222222222222"/>
    <s v="43"/>
    <n v="4"/>
    <s v="10"/>
    <x v="0"/>
    <n v="43034"/>
    <m/>
    <s v="crew to reinsulate c/o 8155 pole. new de's, stacks, cutouts, and new anchor is needed"/>
    <s v="     "/>
    <m/>
    <m/>
    <s v="N"/>
    <x v="0"/>
    <s v="1910010"/>
    <m/>
    <m/>
    <m/>
    <m/>
    <m/>
    <s v="     "/>
    <x v="1"/>
    <s v="PG&amp;E"/>
    <m/>
    <s v="Vegetation"/>
    <m/>
    <s v="D"/>
    <m/>
    <s v="0.26-9.99"/>
    <s v="Square Feet: ; Acreage: "/>
    <s v="Equipment - PG&amp;E"/>
    <s v="34.g. Insulator and brushing damage or failure"/>
    <s v="Equipment - PG&amp;E"/>
    <s v="All types of equipment / facility failure"/>
    <s v="Insulator"/>
    <s v="Insulator"/>
    <m/>
    <m/>
    <m/>
    <s v="Unknown"/>
    <s v="Overhead"/>
    <x v="3"/>
    <s v="Conductor"/>
    <m/>
    <s v="101777002"/>
    <s v="     "/>
    <s v="Non-HFTD"/>
    <x v="0"/>
    <m/>
    <m/>
    <n v="36.403599999999997"/>
    <n v="-121.91200000000001"/>
    <s v="Monterey"/>
    <s v="OTTER-1101"/>
    <s v="182941101"/>
    <n v="12000"/>
    <s v="OTTER-1101CB"/>
    <x v="1"/>
    <s v="Cal Fire"/>
    <s v="Shrub"/>
    <m/>
    <m/>
    <s v="No"/>
    <m/>
    <m/>
    <m/>
    <m/>
    <m/>
    <m/>
    <m/>
    <s v="N"/>
    <s v="N"/>
    <m/>
    <m/>
    <s v="     "/>
    <m/>
    <m/>
    <m/>
    <m/>
    <m/>
    <m/>
    <m/>
    <m/>
    <m/>
    <m/>
    <m/>
    <m/>
    <m/>
    <m/>
    <m/>
    <m/>
    <m/>
    <m/>
    <m/>
  </r>
  <r>
    <s v="20180916"/>
    <s v="     "/>
    <n v="43399"/>
    <s v="10/26"/>
    <x v="0"/>
    <n v="9.1354166666666667E-2"/>
    <s v="43"/>
    <n v="4"/>
    <s v="10"/>
    <x v="1"/>
    <m/>
    <m/>
    <s v="T-men noted &quot;secondary service damaged unknown cause&quot;.  OIS TR - outage engineer noted &quot;WIRES DOWN , VEG FIRE PER SFFD&quot;"/>
    <s v="     "/>
    <s v="FAS"/>
    <m/>
    <s v="N"/>
    <x v="0"/>
    <s v="202641"/>
    <m/>
    <m/>
    <s v="T004443039"/>
    <m/>
    <m/>
    <s v="     "/>
    <x v="1"/>
    <s v="PG&amp;E"/>
    <m/>
    <m/>
    <m/>
    <s v="D"/>
    <m/>
    <s v="&lt;3 meters of linear travel"/>
    <m/>
    <s v="Equipment - PG&amp;E"/>
    <s v="34.o. Other"/>
    <s v="Equipment - PG&amp;E"/>
    <s v="All types of equipment / facility failure"/>
    <s v="Other"/>
    <s v="Service Drop"/>
    <m/>
    <m/>
    <m/>
    <m/>
    <m/>
    <x v="1"/>
    <s v="Service Drop"/>
    <m/>
    <m/>
    <s v="     "/>
    <s v="Non-HFTD"/>
    <x v="0"/>
    <m/>
    <m/>
    <n v="37.755299999999998"/>
    <n v="-122.434"/>
    <s v="San Francisco"/>
    <s v="SF-E-1103"/>
    <s v="022071103"/>
    <n v="750"/>
    <s v="N/A"/>
    <x v="0"/>
    <m/>
    <s v="Urban"/>
    <m/>
    <m/>
    <s v="No"/>
    <m/>
    <m/>
    <m/>
    <m/>
    <m/>
    <m/>
    <m/>
    <s v="N"/>
    <s v="N"/>
    <m/>
    <m/>
    <s v="     "/>
    <m/>
    <m/>
    <m/>
    <m/>
    <m/>
    <m/>
    <m/>
    <m/>
    <m/>
    <m/>
    <m/>
    <m/>
    <m/>
    <m/>
    <m/>
    <m/>
    <m/>
    <m/>
    <m/>
  </r>
  <r>
    <s v="20191296"/>
    <s v="     "/>
    <n v="43764"/>
    <s v="10/26"/>
    <x v="0"/>
    <m/>
    <s v="43"/>
    <n v="4"/>
    <s v="10"/>
    <x v="3"/>
    <n v="43764"/>
    <n v="0.94027777777777777"/>
    <s v="TX blown/failed"/>
    <s v="     "/>
    <s v="FAS"/>
    <m/>
    <s v="N"/>
    <x v="0"/>
    <s v="685111"/>
    <s v="19-0117061"/>
    <m/>
    <s v="T004788344"/>
    <n v="0"/>
    <m/>
    <s v="     "/>
    <x v="1"/>
    <s v="PG&amp;E"/>
    <m/>
    <m/>
    <m/>
    <s v="D"/>
    <m/>
    <s v="&lt;0.25"/>
    <m/>
    <s v="Equipment - PG&amp;E"/>
    <s v="34.n. Transformer damage or failure"/>
    <s v="Equipment - PG&amp;E"/>
    <s v="All types of equipment / facility failure"/>
    <s v="Transformer failure"/>
    <s v="Transformer"/>
    <m/>
    <m/>
    <s v="Line to Ground"/>
    <m/>
    <s v="Overhead"/>
    <x v="0"/>
    <s v="Transformer"/>
    <m/>
    <s v="119312130404"/>
    <s v="     "/>
    <s v="Non-HFTD"/>
    <x v="0"/>
    <m/>
    <m/>
    <n v="40.167400000000001"/>
    <n v="-122.247"/>
    <s v="TEHAMA"/>
    <s v="RED-BLUFF-1103"/>
    <m/>
    <m/>
    <s v="RED BLUFF 1103CB"/>
    <x v="1"/>
    <s v="Red Bluff FD"/>
    <s v="Urban"/>
    <m/>
    <m/>
    <s v="No"/>
    <m/>
    <m/>
    <m/>
    <m/>
    <m/>
    <m/>
    <m/>
    <s v="N"/>
    <s v="N"/>
    <m/>
    <m/>
    <s v="     "/>
    <m/>
    <m/>
    <m/>
    <m/>
    <m/>
    <m/>
    <m/>
    <m/>
    <m/>
    <m/>
    <m/>
    <m/>
    <m/>
    <m/>
    <m/>
    <m/>
    <m/>
    <m/>
    <m/>
  </r>
  <r>
    <s v="20191298"/>
    <s v="     "/>
    <n v="43764"/>
    <s v="10/26"/>
    <x v="0"/>
    <m/>
    <s v="43"/>
    <n v="4"/>
    <s v="10"/>
    <x v="3"/>
    <n v="43764"/>
    <n v="0.17430555555555555"/>
    <s v="Car pole incident, Ilis has a mistake (not switch 6218)"/>
    <s v="     "/>
    <s v="FAS"/>
    <m/>
    <s v="N"/>
    <x v="0"/>
    <s v="680741"/>
    <s v="19-0116761"/>
    <m/>
    <s v="T004787882"/>
    <n v="0"/>
    <m/>
    <s v="     "/>
    <x v="1"/>
    <s v="PG&amp;E"/>
    <m/>
    <m/>
    <m/>
    <s v="D"/>
    <m/>
    <s v="&lt;0.25"/>
    <m/>
    <s v="Contact - 3rd Party"/>
    <s v="33.d. Vehicle contact"/>
    <s v="Contact - 3rd Party"/>
    <s v="Contact from object"/>
    <s v="Contact - Vehicle"/>
    <m/>
    <s v="Contact - Vehicle"/>
    <s v="Pole"/>
    <s v="Line to Ground"/>
    <m/>
    <s v="Overhead"/>
    <x v="0"/>
    <s v="Pole"/>
    <m/>
    <s v="103960407"/>
    <s v="     "/>
    <s v="Non-HFTD"/>
    <x v="0"/>
    <m/>
    <m/>
    <n v="36.489199999999997"/>
    <n v="-119.791"/>
    <s v="FRESNO"/>
    <s v="CAMDEN-1105"/>
    <m/>
    <m/>
    <s v="CAMDEN 1105CB"/>
    <x v="0"/>
    <s v="unknown"/>
    <s v="Agriculture"/>
    <m/>
    <m/>
    <s v="No"/>
    <m/>
    <m/>
    <m/>
    <m/>
    <m/>
    <m/>
    <m/>
    <s v="N"/>
    <s v="N"/>
    <m/>
    <m/>
    <s v="     "/>
    <m/>
    <m/>
    <m/>
    <m/>
    <m/>
    <m/>
    <m/>
    <m/>
    <m/>
    <m/>
    <m/>
    <m/>
    <m/>
    <m/>
    <m/>
    <m/>
    <m/>
    <m/>
    <m/>
  </r>
  <r>
    <s v="20201456"/>
    <s v="     "/>
    <n v="44130"/>
    <s v="10/26"/>
    <x v="0"/>
    <n v="0.5131944444444444"/>
    <s v="44"/>
    <n v="4"/>
    <s v="10"/>
    <x v="4"/>
    <n v="44130"/>
    <n v="0.5"/>
    <s v="On October 26, 2020 at 1232 hours, PG&amp;E Troublemen patrolled the Tudor 1101 12kV Distribution Circuit number 153711101, near 10846 Gledhill Road in Yuba City. They observed a pole with a damaged top, cutouts, and arrestors, along with a tree limb through the line with both phases down on tap. Initial analysis indicates that due to a strong north wind event, a healthy, green sixty two foot tall by twenty two inch in diameter red gum eucalyptus had a fifty-two foot long by twelve inch in diameter overhanging limb breakout falling southward onto the primary overhead lines causing an outage and an ignition. The downed lines burnt approximately four hundred and eighty-five foot by three hundred-and eleven-foot horseshoe shaped fire in the neighboring pasture, along with nearby trees and eight wooden fence posts. The Oswald Tudor Fire Department responded to and extinguished the fire. The 111-minute outage affected 13 customers. We replaced a 45' class four pole, a 25KVA transformer, two pt 44 cutouts, three amp ft fuses - arrestors, crossarm, 5/16 down guy, and we transferred the secondary riser. On the second EC tag, we replaced crossarm and insulators, and repaired 270' of two phases of 4ACSR. All the repairs were completed and the line was returned to service on October 26, 2020. This information is preliminary."/>
    <s v="     "/>
    <s v="FAS"/>
    <m/>
    <s v="N"/>
    <x v="0"/>
    <s v="1129020"/>
    <s v="20-0113495"/>
    <m/>
    <s v="T005104916, T005104923"/>
    <m/>
    <m/>
    <s v="     "/>
    <x v="1"/>
    <s v="PG&amp;E"/>
    <m/>
    <s v="Vegetation"/>
    <m/>
    <s v="D"/>
    <s v="D"/>
    <s v="0.26-9.99"/>
    <m/>
    <s v="Vegetation"/>
    <s v="33.a. Veg. contact"/>
    <s v="Vegetation"/>
    <s v="Contact from object"/>
    <s v="Contact - Vegetation"/>
    <m/>
    <s v="Contact - Vegetation"/>
    <s v="Conductor - Primary"/>
    <s v="Line to Ground"/>
    <m/>
    <s v="Overhead"/>
    <x v="3"/>
    <s v="Conductor - Primary"/>
    <s v="Primary Conductor, Pole, Transformer, Crossarm, Cutouts, Arrestors, Fuses, Insulators"/>
    <s v="Circuit ID: 153711101, SAP ID: 101298559, 101298558"/>
    <s v="     "/>
    <s v="Non-HFTD"/>
    <x v="0"/>
    <m/>
    <m/>
    <n v="38.969099999999997"/>
    <n v="-121.621"/>
    <s v="Sutter"/>
    <s v="TUDOR-1101"/>
    <m/>
    <n v="12000"/>
    <m/>
    <x v="0"/>
    <s v="The Oswald Tudor FD"/>
    <s v="Urban"/>
    <m/>
    <m/>
    <s v="No"/>
    <m/>
    <m/>
    <m/>
    <m/>
    <m/>
    <m/>
    <m/>
    <s v="N"/>
    <s v="Y"/>
    <s v="202010251500"/>
    <s v="202010280000"/>
    <s v="     "/>
    <s v="38.96913400"/>
    <s v="-121.62057400"/>
    <s v="Oct 27 2020 12:00AM"/>
    <s v="BranchFail"/>
    <s v="Due to a strong north wind event, a healthy, green 62ft tall 22&quot; in diameter red gum eucalyptus had a 52ft long 12&quot; in diameter overhanging limb breakout onto lines causing outage and an approximately 485ft by 315ft horseshoe shaped fire. No defects present inside or outside of limb at breaking point. Will be seeking removal of multiple eucalyptuses on neighboring property lines on a 2020 tag. The location was last inspected on 4/21/2020. Next patrol will be March/April 2021."/>
    <s v="EUCA"/>
    <s v="62"/>
    <s v="22"/>
    <s v="32"/>
    <s v="Slight"/>
    <s v="None"/>
    <s v="N"/>
    <s v="1"/>
    <m/>
    <s v="Valley"/>
    <s v="D"/>
    <s v="CrossArm"/>
    <s v="BareWire"/>
    <s v="0"/>
  </r>
  <r>
    <s v="20201450"/>
    <s v="     "/>
    <n v="44130"/>
    <s v="10/26"/>
    <x v="0"/>
    <n v="0.21180555555555555"/>
    <s v="44"/>
    <n v="4"/>
    <s v="10"/>
    <x v="4"/>
    <n v="44130"/>
    <n v="0.2048611111111111"/>
    <s v="On October 26, 2020 at 0504 hours, a PG&amp;E troubleman was dispatched to the Almaden 1102 Distribution Circuit on May Lee Way in the city of San Jose for reports of object on wire. Initial analysis indicates vegetation contact caused the ignition. A palm tree gree into overhead lines causing one phase of primary conductor to break and fall onto a customers metal roof. The conductor making contact with the structure resulted in several spot fire through out the structure and damaged a water heater. The ensuing fire was 1 meter - &lt; 3 meters in size and was extinguished by San Jose Fire Department. A PG&amp;E crew repaired the damaged assets and trimmed the tree on October 26, 2020."/>
    <s v="     "/>
    <s v="FAS"/>
    <m/>
    <s v="N"/>
    <x v="0"/>
    <s v="1128434"/>
    <s v="20-0113286"/>
    <m/>
    <s v="T005103878"/>
    <n v="119945896"/>
    <m/>
    <s v="     "/>
    <x v="1"/>
    <s v="PG&amp;E"/>
    <m/>
    <s v="Building"/>
    <m/>
    <s v="D"/>
    <s v="D"/>
    <s v="&lt;3 meters of linear travel"/>
    <s v="water heater &amp; minor structure"/>
    <s v="Vegetation"/>
    <s v="33.a. Veg. contact"/>
    <s v="Vegetation"/>
    <s v="Contact from object"/>
    <s v="Contact - Vegetation"/>
    <m/>
    <s v="Contact - Vegetation"/>
    <s v="Conductor - Primary"/>
    <s v="Line to Ground"/>
    <m/>
    <s v="Overhead"/>
    <x v="3"/>
    <s v="Conductor - Primary"/>
    <s v="Conductor"/>
    <s v="Circuit ID: 082311102"/>
    <s v="     "/>
    <s v="Non-HFTD"/>
    <x v="0"/>
    <m/>
    <m/>
    <n v="37.272599999999997"/>
    <n v="-121.884"/>
    <s v="Santa Clara"/>
    <s v="ALMADEN-1102"/>
    <m/>
    <n v="12000"/>
    <m/>
    <x v="0"/>
    <s v="San Jose FD"/>
    <s v="Urban"/>
    <m/>
    <m/>
    <s v="No"/>
    <m/>
    <m/>
    <m/>
    <m/>
    <m/>
    <m/>
    <m/>
    <s v="N"/>
    <s v="Y"/>
    <s v="202010260300"/>
    <s v="202010270000"/>
    <s v="     "/>
    <s v="37.27240000"/>
    <s v="-121.88420000"/>
    <s v="Nov 12 2020 12:00AM"/>
    <s v="Unverified"/>
    <s v="no access to location after multiple attempts. Unable to confirm or deny area of concern"/>
    <s v=""/>
    <m/>
    <m/>
    <m/>
    <m/>
    <m/>
    <m/>
    <m/>
    <m/>
    <m/>
    <m/>
    <m/>
    <m/>
    <m/>
  </r>
  <r>
    <s v="20201447"/>
    <s v="     "/>
    <n v="44130"/>
    <s v="10/26"/>
    <x v="0"/>
    <n v="0.1361111111111111"/>
    <s v="44"/>
    <n v="4"/>
    <s v="10"/>
    <x v="4"/>
    <n v="44130"/>
    <n v="0.13263888888888889"/>
    <s v="On October 26, 2020 at 0333 hours, a PG&amp;E Troubleman patrolled the Molino 1104 12kV Distribution Circuit number 042571104, near 8108 Kennedy Road in Sebastopol. He observed a tree branch that fell onto and broke one phase of #6 solid overhead conductor. The tree fell through the primary circuit and an ignition ensued. The Gold Ridge Fire Department responded to and extinguished the 2-3 acre Kennedy fire. The 287-minute outage affected 1,152 customers. We repaired the broken conductor, by replacing 280' of #6 solid copper in two splices. All the repairs were completed and the line was returned to service on October 26, 2020. This information is preliminary."/>
    <s v="     "/>
    <s v="FAS"/>
    <m/>
    <s v="N"/>
    <x v="0"/>
    <s v="1128327"/>
    <s v="20-0113277"/>
    <m/>
    <s v=" T005103776, T005103772"/>
    <n v="119945855"/>
    <m/>
    <s v="     "/>
    <x v="1"/>
    <s v="PG&amp;E"/>
    <m/>
    <s v="Vegetation"/>
    <m/>
    <s v="D"/>
    <s v="D"/>
    <s v="0.26-9.99"/>
    <s v="2-3 acre fire"/>
    <s v="Vegetation"/>
    <s v="33.a. Veg. contact"/>
    <s v="Vegetation"/>
    <s v="Contact from object"/>
    <s v="Contact - Vegetation"/>
    <m/>
    <s v="Contact - Vegetation"/>
    <s v="Conductor - Primary"/>
    <s v="Line to Ground,Force Out"/>
    <m/>
    <s v="Overhead"/>
    <x v="3"/>
    <s v="Conductor - Primary"/>
    <s v="Primary Conductor"/>
    <s v="Circuit ID: 042571104, SAP ID: 101989515"/>
    <s v="     "/>
    <s v="Non-HFTD"/>
    <x v="0"/>
    <m/>
    <m/>
    <n v="38.365900000000003"/>
    <n v="-122.836"/>
    <s v="Sonoma"/>
    <s v="MOLINO-1104"/>
    <m/>
    <n v="12000"/>
    <m/>
    <x v="0"/>
    <s v="Gold Ridge FD"/>
    <s v="Conifer Forest"/>
    <m/>
    <m/>
    <s v="No"/>
    <m/>
    <m/>
    <m/>
    <m/>
    <m/>
    <s v="KENNEDY"/>
    <m/>
    <s v="N"/>
    <s v="Y"/>
    <s v="202010260300"/>
    <s v="202010270000"/>
    <s v="     "/>
    <s v="38.37835000"/>
    <s v="-122.80630000"/>
    <s v="Dec  9 2020 12:00AM"/>
    <s v="Unverified"/>
    <s v="Could not find any evidence of a tree causing the outage. Customer was present during outage and did not see any sign of a tree as cause. Customer also reports that a similar outage occurred in 2017 during the winter with similarly no evidence of tree causation. J1YU: I also spoke with customer, Scott Smith says high winds took out lines. The only trees at this location do not overhang the lines and are across the street. evidence of a ground fire present."/>
    <m/>
    <m/>
    <m/>
    <m/>
    <m/>
    <m/>
    <m/>
    <m/>
    <m/>
    <m/>
    <m/>
    <m/>
    <m/>
    <m/>
  </r>
  <r>
    <s v="20201445"/>
    <s v="     "/>
    <n v="44130"/>
    <s v="10/26"/>
    <x v="0"/>
    <n v="5.5555555555555558E-3"/>
    <s v="44"/>
    <n v="4"/>
    <s v="10"/>
    <x v="4"/>
    <n v="44129"/>
    <n v="0.99513888888888891"/>
    <s v="On October 26, 2020 at 0008 hours, a PG&amp;E Troubleman was dispatched to the Suisun 1102 12kV Distribution Circuit in the vicinity of Vicksburg Drive and Circle Drive, Fairfield in response to an outage. Initial analysis indicates PG&amp;E equipment failure due to high wind caused the ignition. Primary conductor slapped together due to the wind that resulted in igniting garbage on the ground within the mobile home park. The ensuing fire was 3 meters - 0.25 acres in size and the fire was suppressed by Fairfield Fire Department. PG&amp;E Crew replaced crossarm and installed kingpin on October 26, 2020."/>
    <s v="     "/>
    <s v="FAS"/>
    <m/>
    <s v="N"/>
    <x v="0"/>
    <s v="1128142"/>
    <s v="20-0113251"/>
    <m/>
    <s v="T005103621"/>
    <n v="119945602"/>
    <m/>
    <s v="     "/>
    <x v="1"/>
    <s v="PG&amp;E"/>
    <m/>
    <s v="Vegetation"/>
    <m/>
    <s v="D"/>
    <s v="D"/>
    <s v="&lt;0.25"/>
    <m/>
    <s v="Wire-Wire Contact"/>
    <s v="35.a. Wire-to-wire contact / contamination"/>
    <s v="Wire-Wire Contact"/>
    <s v="Weather"/>
    <s v="Weather - High Winds"/>
    <m/>
    <m/>
    <m/>
    <s v="Line to Line"/>
    <m/>
    <s v="Overhead"/>
    <x v="3"/>
    <s v="Conductor - Primary"/>
    <s v="Crossarm, Jumper"/>
    <s v="Circuit ID: 062131102 "/>
    <s v="     "/>
    <s v="Non-HFTD"/>
    <x v="0"/>
    <m/>
    <m/>
    <n v="38.2605"/>
    <n v="-122.033"/>
    <s v="Solano"/>
    <s v="SUISUN-1102"/>
    <m/>
    <n v="12000"/>
    <m/>
    <x v="0"/>
    <s v="Fairfield FD"/>
    <s v="Urban"/>
    <m/>
    <m/>
    <s v="No"/>
    <m/>
    <m/>
    <m/>
    <m/>
    <m/>
    <m/>
    <m/>
    <s v="N"/>
    <s v="Y"/>
    <s v="202010251500"/>
    <s v="202010280000"/>
    <s v="     "/>
    <m/>
    <m/>
    <m/>
    <m/>
    <m/>
    <m/>
    <m/>
    <m/>
    <m/>
    <m/>
    <m/>
    <m/>
    <m/>
    <m/>
    <m/>
    <m/>
    <m/>
    <m/>
    <m/>
  </r>
  <r>
    <s v="20201449"/>
    <s v="     "/>
    <n v="44130"/>
    <s v="10/26"/>
    <x v="0"/>
    <n v="0.16944444444444445"/>
    <s v="44"/>
    <n v="4"/>
    <s v="10"/>
    <x v="4"/>
    <n v="44130"/>
    <n v="0.15277777777777779"/>
    <s v="On October 26, 2020 at 0428 hours, PG&amp;E Troublemen patrolled the Suisun 1106 12kV Distribution Circuit number 062131106, near Second Street in Fairfield. They observed a tree branch that broke off and laid across 2 phases of the power lines, damaged the pole, and caused an ignition. Initial analysis indicates a branch from the living 45-foot Modesto Ash tree located in the front yard of 1036 Second street, Fairfield, CA fractured and fell into the 12kv lines. The branch ignited and fell into the front yard of address 1030 Second Street, Fairfield, CA igniting a 10’x7’ fire in the front yard. The Fairfield Fire Department responded to and extinguished the fire. The 112-minute outage affected 1 customer. We replaced the center phase with arc snuffer on 900 amp gang-operated switch. All the repairs were completed and the line was returned to service on October 26, 2020. This information is preliminary."/>
    <s v="     "/>
    <s v="FAS"/>
    <m/>
    <s v="N"/>
    <x v="0"/>
    <s v="1128347"/>
    <m/>
    <m/>
    <s v="4302686554, 4302423743, T005103856"/>
    <n v="119945605"/>
    <m/>
    <s v="     "/>
    <x v="1"/>
    <s v="PG&amp;E"/>
    <m/>
    <s v="Vegetation"/>
    <m/>
    <s v="D"/>
    <s v="D"/>
    <s v="&lt;0.25"/>
    <s v="10’ in length by 7’ in length"/>
    <s v="Vegetation"/>
    <s v="33.a. Veg. contact"/>
    <s v="Vegetation"/>
    <s v="Contact from object"/>
    <s v="Contact - Vegetation"/>
    <m/>
    <s v="Contact - Vegetation"/>
    <s v="Conductor - Primary"/>
    <m/>
    <m/>
    <s v="Overhead"/>
    <x v="3"/>
    <s v="Conductor - Primary"/>
    <s v="Primary Conductor, Switch"/>
    <s v="Circuit ID: 062131106, SAP ID: 101659158"/>
    <s v="     "/>
    <s v="Non-HFTD"/>
    <x v="0"/>
    <m/>
    <m/>
    <n v="38.253700000000002"/>
    <n v="-122.05500000000001"/>
    <s v="Solano"/>
    <s v="SUISUN-1106"/>
    <m/>
    <n v="12000"/>
    <m/>
    <x v="0"/>
    <s v="Fairfield FD"/>
    <s v="Urban"/>
    <m/>
    <m/>
    <s v="No"/>
    <m/>
    <m/>
    <m/>
    <m/>
    <m/>
    <m/>
    <m/>
    <s v="N"/>
    <s v="Y"/>
    <s v="202010251500"/>
    <s v="202010280000"/>
    <s v="     "/>
    <m/>
    <m/>
    <m/>
    <m/>
    <m/>
    <m/>
    <m/>
    <m/>
    <m/>
    <m/>
    <m/>
    <m/>
    <m/>
    <m/>
    <m/>
    <m/>
    <m/>
    <m/>
    <m/>
  </r>
  <r>
    <s v="20201446"/>
    <s v="     "/>
    <n v="44130"/>
    <s v="10/26"/>
    <x v="0"/>
    <n v="0.1361111111111111"/>
    <s v="44"/>
    <n v="4"/>
    <s v="10"/>
    <x v="4"/>
    <n v="44130"/>
    <n v="0.12430555555555556"/>
    <s v="On October 26, 2020 at 0316 hours, a PG&amp;E troubleman was dispatched to the Mc Kee 1108 12kV distribution circuit on Skyview Dr in San Jose in response to a wires down outage. Initial analysis indicates storm winds caused PG&amp;E overhead conductors to make contact, resulting in an ignition. The responding troubleman found one phase of primary overhead wire down east of fuse 894413 which had already been open for PSPS. He reported the tap line was tied to the source side of the device, so despite it being open, that section of the line was still energized when the conductor failed. The conductor falling to ground ignited a small grass fire in a customer front yard. The ensuing fire was 1 meter - &lt; 3 meters in size and was suppressed by San Jose Fire Department. PG&amp;E crew made repairs to the damaged assets on October 26, 2020."/>
    <s v="     "/>
    <s v="FAS"/>
    <m/>
    <s v="N"/>
    <x v="0"/>
    <s v="1128292"/>
    <s v="20-0113273"/>
    <m/>
    <s v="T005103773"/>
    <n v="119945607"/>
    <m/>
    <s v="     "/>
    <x v="1"/>
    <s v="PG&amp;E"/>
    <m/>
    <s v="Vegetation"/>
    <m/>
    <s v="D"/>
    <s v="D"/>
    <s v="&lt;3 meters of linear travel"/>
    <m/>
    <s v="Wire-Wire Contact"/>
    <s v="35.a. Wire-to-wire contact / contamination"/>
    <s v="Wire-Wire Contact"/>
    <s v="Weather"/>
    <s v="Weather - High Winds"/>
    <m/>
    <m/>
    <m/>
    <s v="Line to Ground"/>
    <m/>
    <s v="Overhead"/>
    <x v="3"/>
    <s v="Conductor - Primary"/>
    <s v="Conductor"/>
    <s v="Circuit ID: 083531108"/>
    <s v="     "/>
    <s v="Non-HFTD"/>
    <x v="0"/>
    <m/>
    <m/>
    <n v="37.404200000000003"/>
    <n v="-121.837"/>
    <s v="Santa Clara"/>
    <s v="MC-KEE-1108"/>
    <m/>
    <n v="12000"/>
    <m/>
    <x v="0"/>
    <s v="San Jose FD"/>
    <s v="Urban"/>
    <m/>
    <m/>
    <s v="No"/>
    <m/>
    <m/>
    <m/>
    <m/>
    <m/>
    <m/>
    <m/>
    <s v="N"/>
    <s v="Y"/>
    <s v="202010260300"/>
    <s v="202010270000"/>
    <s v="     "/>
    <m/>
    <m/>
    <m/>
    <m/>
    <m/>
    <m/>
    <m/>
    <m/>
    <m/>
    <m/>
    <m/>
    <m/>
    <m/>
    <m/>
    <m/>
    <m/>
    <m/>
    <m/>
    <m/>
  </r>
  <r>
    <s v="20211960"/>
    <s v="     "/>
    <n v="44495"/>
    <s v="10/26"/>
    <x v="0"/>
    <n v="0.68402777777777779"/>
    <s v="44"/>
    <n v="4"/>
    <s v="10"/>
    <x v="5"/>
    <m/>
    <m/>
    <s v="Damaged switch arm due to a bird building a nest on the primary riser. The ensuing fire was limited to PG&amp;E assets. This information is preliminary."/>
    <s v="     "/>
    <s v="FAS"/>
    <m/>
    <s v="N"/>
    <x v="0"/>
    <m/>
    <m/>
    <m/>
    <s v="7768475817"/>
    <n v="122261000"/>
    <m/>
    <s v="     "/>
    <x v="0"/>
    <s v="PG&amp;E"/>
    <m/>
    <s v="Other"/>
    <s v="Switch Arm"/>
    <s v="D"/>
    <s v="D"/>
    <s v="Structure-PG&amp;E only"/>
    <m/>
    <s v="Contact - Animal - Nest"/>
    <s v="33.e. Other contact from object"/>
    <s v="Contact - Nest"/>
    <s v="Contact from object"/>
    <s v="Nest Contact"/>
    <m/>
    <s v="Nest Contact"/>
    <s v="Switch"/>
    <m/>
    <s v="N"/>
    <s v="Overhead"/>
    <x v="3"/>
    <s v="Switch"/>
    <s v="Crossarm, Cutout, Lightning Arrester"/>
    <s v="103946461"/>
    <s v="     "/>
    <s v="Non-HFTD"/>
    <x v="0"/>
    <m/>
    <m/>
    <n v="36.116100000000003"/>
    <n v="-119.771"/>
    <s v="Kings"/>
    <s v="CORCORAN-1116"/>
    <m/>
    <n v="12000"/>
    <m/>
    <x v="0"/>
    <s v="Self Extinguished"/>
    <s v="Agriculture"/>
    <s v="Fire-resistive fuel bed"/>
    <m/>
    <s v="No"/>
    <m/>
    <m/>
    <m/>
    <m/>
    <m/>
    <m/>
    <m/>
    <s v="N"/>
    <s v="N"/>
    <m/>
    <m/>
    <s v="     "/>
    <m/>
    <m/>
    <m/>
    <m/>
    <m/>
    <m/>
    <m/>
    <m/>
    <m/>
    <m/>
    <m/>
    <m/>
    <m/>
    <m/>
    <m/>
    <m/>
    <m/>
    <m/>
    <m/>
  </r>
  <r>
    <s v="20212264"/>
    <s v="     "/>
    <n v="44495"/>
    <s v="10/26"/>
    <x v="0"/>
    <n v="0.6875"/>
    <s v="44"/>
    <n v="4"/>
    <s v="10"/>
    <x v="5"/>
    <m/>
    <m/>
    <s v="Contractor did not mitigate hazard of downed conductor in proximity to energized equipment. The jumper of the downed conductor became energized when it contacted the energized solid blade of cutout (SW 8031), faulted to ground, started a small fire at base of the pole, and tripped recloser 9022 (clearing the circuit). No injuries were sustained. CAP#122265775"/>
    <s v="     "/>
    <s v="Other"/>
    <m/>
    <s v="Y"/>
    <x v="0"/>
    <m/>
    <m/>
    <m/>
    <m/>
    <n v="122259000"/>
    <m/>
    <s v="     "/>
    <x v="0"/>
    <s v="PG&amp;E"/>
    <m/>
    <s v="Other"/>
    <s v="Pole"/>
    <s v="D"/>
    <s v="D"/>
    <s v="&lt;3 meters of linear travel"/>
    <m/>
    <s v="Equipment - PG&amp;E"/>
    <s v="34.o. Other"/>
    <s v="Equipment - PG&amp;E"/>
    <s v="Utility work / Operation"/>
    <s v="Other"/>
    <s v="Jumper"/>
    <m/>
    <m/>
    <m/>
    <s v="Y"/>
    <s v="Overhead"/>
    <x v="3"/>
    <s v="Jumper"/>
    <m/>
    <s v="100258569"/>
    <s v="     "/>
    <s v="Non-HFTD"/>
    <x v="0"/>
    <m/>
    <m/>
    <n v="37.578699999999998"/>
    <n v="-122.35899999999999"/>
    <s v="San Mateo"/>
    <s v="SAN-MATEO-2102"/>
    <m/>
    <n v="21000"/>
    <m/>
    <x v="0"/>
    <s v="Unknown"/>
    <s v="Urban"/>
    <s v="Fire-resistive fuel bed"/>
    <m/>
    <s v="No"/>
    <m/>
    <m/>
    <m/>
    <m/>
    <m/>
    <m/>
    <m/>
    <s v="N"/>
    <s v="N"/>
    <m/>
    <m/>
    <s v="     "/>
    <m/>
    <m/>
    <m/>
    <m/>
    <m/>
    <m/>
    <m/>
    <m/>
    <m/>
    <m/>
    <m/>
    <m/>
    <m/>
    <m/>
    <m/>
    <m/>
    <m/>
    <m/>
    <m/>
  </r>
  <r>
    <s v="20212361"/>
    <s v="     "/>
    <n v="44495"/>
    <s v="10/26"/>
    <x v="0"/>
    <n v="0.78263888888888888"/>
    <s v="44"/>
    <n v="4"/>
    <s v="10"/>
    <x v="5"/>
    <m/>
    <m/>
    <s v="pole fire at cutout arm; mising hardware/framing; this information is preliminary"/>
    <s v="     "/>
    <s v="FAS"/>
    <m/>
    <s v="Y"/>
    <x v="0"/>
    <m/>
    <s v="N/A "/>
    <m/>
    <s v="2680856"/>
    <n v="122261000"/>
    <m/>
    <s v="     "/>
    <x v="0"/>
    <s v="PG&amp;E"/>
    <m/>
    <s v="Other"/>
    <s v="PG&amp;E Equipment"/>
    <s v="D"/>
    <s v="D"/>
    <s v="Structure-PG&amp;E only"/>
    <s v="Limited to PG&amp;E equipment"/>
    <s v="Equipment - PG&amp;E"/>
    <s v="34.h. Crossarm damage or failure"/>
    <s v="Equipment - PG&amp;E"/>
    <s v="All types of equipment / facility failure"/>
    <s v="Crossarm failure"/>
    <s v="Crossarm"/>
    <m/>
    <m/>
    <m/>
    <m/>
    <s v="Overhead"/>
    <x v="3"/>
    <s v="Crossarm"/>
    <m/>
    <s v="103316570"/>
    <s v="     "/>
    <s v="Non-HFTD"/>
    <x v="0"/>
    <m/>
    <m/>
    <n v="34.920900000000003"/>
    <n v="-120.486"/>
    <s v="Santa Barbara"/>
    <s v="FAIRWAY-1107"/>
    <m/>
    <n v="12000"/>
    <m/>
    <x v="0"/>
    <s v="PG&amp;E Troubleman"/>
    <s v="Urban"/>
    <m/>
    <m/>
    <s v="No"/>
    <m/>
    <m/>
    <m/>
    <m/>
    <m/>
    <m/>
    <m/>
    <s v="N"/>
    <s v="N"/>
    <m/>
    <m/>
    <s v="     "/>
    <m/>
    <m/>
    <m/>
    <m/>
    <m/>
    <m/>
    <m/>
    <m/>
    <m/>
    <m/>
    <m/>
    <m/>
    <m/>
    <m/>
    <m/>
    <m/>
    <m/>
    <m/>
    <m/>
  </r>
  <r>
    <s v="20212362"/>
    <s v="     "/>
    <n v="44495"/>
    <s v="10/26"/>
    <x v="0"/>
    <n v="0.29791666666666666"/>
    <s v="44"/>
    <n v="4"/>
    <s v="10"/>
    <x v="5"/>
    <m/>
    <m/>
    <s v="new connections; ng piercing clamps caused tree wire insulation to catch fire; this information is preliminary"/>
    <s v="     "/>
    <s v="FAS"/>
    <m/>
    <s v="Y"/>
    <x v="0"/>
    <m/>
    <m/>
    <m/>
    <s v="4206628862"/>
    <n v="122257000"/>
    <m/>
    <s v="     "/>
    <x v="0"/>
    <s v="PG&amp;E"/>
    <m/>
    <s v="Other"/>
    <s v="PG&amp;E Equipment"/>
    <s v="D"/>
    <s v="D"/>
    <s v="Structure-PG&amp;E only"/>
    <m/>
    <s v="Equipment - PG&amp;E"/>
    <s v="34.g. Insulator and brushing damage or failure"/>
    <s v="Equipment - PG&amp;E"/>
    <s v="All types of equipment / facility failure"/>
    <s v="Insulator failure"/>
    <s v="Insulation Piercing Clamp"/>
    <m/>
    <m/>
    <m/>
    <m/>
    <s v="Overhead"/>
    <x v="3"/>
    <s v="Insulation Piercing Clamp"/>
    <m/>
    <s v="103893808"/>
    <s v="     "/>
    <s v="Non-HFTD"/>
    <x v="0"/>
    <m/>
    <m/>
    <n v="38.415799999999997"/>
    <n v="-122.902"/>
    <s v="Sonoma"/>
    <s v="MOLINO-1102"/>
    <m/>
    <n v="12000"/>
    <m/>
    <x v="0"/>
    <s v="Unknown"/>
    <s v="Conifer Forest"/>
    <m/>
    <m/>
    <s v="No"/>
    <m/>
    <m/>
    <m/>
    <m/>
    <m/>
    <m/>
    <m/>
    <s v="N"/>
    <s v="N"/>
    <m/>
    <m/>
    <s v="     "/>
    <m/>
    <m/>
    <m/>
    <m/>
    <m/>
    <m/>
    <m/>
    <m/>
    <m/>
    <m/>
    <m/>
    <m/>
    <m/>
    <m/>
    <m/>
    <m/>
    <m/>
    <m/>
    <m/>
  </r>
  <r>
    <s v="20211956"/>
    <s v="     "/>
    <n v="44495"/>
    <s v="10/26"/>
    <x v="0"/>
    <n v="0.37569444444444444"/>
    <s v="44"/>
    <n v="4"/>
    <s v="10"/>
    <x v="5"/>
    <n v="44495"/>
    <m/>
    <s v="Pole fire likely due to tracking. This information is preliminary. OIS: 1520972; ILIS: 21-0137942; FOID: T005446142 (JPBP); EC: 122257731 (SAP 103345283), 122258038 (SAP 100198588), 122257927; PM: 35297421; Circuit ID: 252931103, SAP Eqp ID: 103345283, 100198607, 100198588; County/Division: Kern"/>
    <s v="     "/>
    <s v="FAS"/>
    <m/>
    <s v="N"/>
    <x v="0"/>
    <m/>
    <s v="21-0137942"/>
    <m/>
    <s v="T005446142"/>
    <m/>
    <m/>
    <s v="     "/>
    <x v="0"/>
    <s v="PG&amp;E"/>
    <m/>
    <s v="Other"/>
    <s v="Pole"/>
    <s v="D"/>
    <s v="D"/>
    <s v="&lt;3 meters of linear travel"/>
    <m/>
    <s v="Contamination"/>
    <s v="36.a. Contamination"/>
    <s v="Equipment - PG&amp;E"/>
    <s v="Contamination"/>
    <s v="Tracking"/>
    <m/>
    <m/>
    <m/>
    <s v="Three Phase Fault"/>
    <s v="Y"/>
    <s v="Overhead"/>
    <x v="3"/>
    <s v="Pole"/>
    <s v="Pole, Transformers, Conductors, Crossarms"/>
    <m/>
    <s v="     "/>
    <s v="Non-HFTD"/>
    <x v="0"/>
    <m/>
    <m/>
    <n v="35.028599999999997"/>
    <n v="-118.789"/>
    <s v="Kern"/>
    <s v="TEJON-1103"/>
    <m/>
    <n v="12000"/>
    <m/>
    <x v="0"/>
    <s v="Self Extinguished"/>
    <s v="Herbaceous"/>
    <s v="Grass fuel model"/>
    <m/>
    <s v="No"/>
    <m/>
    <m/>
    <m/>
    <m/>
    <m/>
    <m/>
    <m/>
    <s v="N"/>
    <s v="N"/>
    <m/>
    <m/>
    <s v="     "/>
    <m/>
    <m/>
    <m/>
    <m/>
    <m/>
    <m/>
    <m/>
    <m/>
    <m/>
    <m/>
    <m/>
    <m/>
    <m/>
    <m/>
    <m/>
    <m/>
    <m/>
    <m/>
    <m/>
  </r>
  <r>
    <s v="20212138"/>
    <s v="     "/>
    <n v="44495"/>
    <s v="10/26"/>
    <x v="0"/>
    <n v="0.56527777777777777"/>
    <s v="44"/>
    <n v="4"/>
    <s v="10"/>
    <x v="5"/>
    <n v="44495"/>
    <m/>
    <s v="transformer blew and caught fire; fell to ground; this information is preliminary"/>
    <s v="     "/>
    <s v="FAS"/>
    <m/>
    <s v="Y"/>
    <x v="0"/>
    <m/>
    <s v="21-0138269"/>
    <m/>
    <s v="T005447228"/>
    <n v="122260000"/>
    <m/>
    <s v="     "/>
    <x v="0"/>
    <s v="PG&amp;E"/>
    <m/>
    <s v="Other"/>
    <s v="Transformer"/>
    <s v="D"/>
    <s v="D"/>
    <s v="Structure-PG&amp;E only"/>
    <m/>
    <s v="Equipment - PG&amp;E"/>
    <s v="34.n. Transformer damage or failure"/>
    <s v="Equipment - PG&amp;E"/>
    <s v="All types of equipment / facility failure"/>
    <s v="Transformer failure"/>
    <s v="Transformer"/>
    <m/>
    <m/>
    <s v="Line to Ground"/>
    <s v="N"/>
    <s v="Overhead"/>
    <x v="3"/>
    <s v="Transformer"/>
    <s v="Transformer"/>
    <s v="100903833"/>
    <s v="     "/>
    <s v="Non-HFTD"/>
    <x v="0"/>
    <m/>
    <m/>
    <n v="37.721200000000003"/>
    <n v="-122.184"/>
    <s v="Alameda"/>
    <s v="EDES-1110"/>
    <m/>
    <n v="12000"/>
    <m/>
    <x v="0"/>
    <s v="Unknown"/>
    <s v="Urban"/>
    <s v="Fire-resistive fuel bed"/>
    <m/>
    <s v="No"/>
    <m/>
    <m/>
    <m/>
    <m/>
    <m/>
    <m/>
    <m/>
    <s v="N"/>
    <s v="N"/>
    <m/>
    <m/>
    <s v="     "/>
    <m/>
    <m/>
    <m/>
    <m/>
    <m/>
    <m/>
    <m/>
    <m/>
    <m/>
    <m/>
    <m/>
    <m/>
    <m/>
    <m/>
    <m/>
    <m/>
    <m/>
    <m/>
    <m/>
  </r>
  <r>
    <s v="20140223"/>
    <s v="     "/>
    <n v="41939"/>
    <s v="10/27"/>
    <x v="0"/>
    <n v="0.27361111111111114"/>
    <s v="44"/>
    <n v="4"/>
    <s v="10"/>
    <x v="7"/>
    <n v="41939"/>
    <n v="0.27361111111111114"/>
    <s v="crew to repair wire down"/>
    <s v="     "/>
    <m/>
    <m/>
    <s v="N"/>
    <x v="0"/>
    <s v="1103326"/>
    <s v="14-0066258"/>
    <m/>
    <m/>
    <n v="109594392"/>
    <m/>
    <s v="     "/>
    <x v="1"/>
    <s v="PG&amp;E"/>
    <m/>
    <s v="Vegetation"/>
    <m/>
    <s v="D"/>
    <m/>
    <s v="&lt;3 meters of linear travel"/>
    <s v="Square Feet: ; Acreage: "/>
    <s v="Equipment - PG&amp;E"/>
    <s v="34.b. Conductor damage or failure"/>
    <s v="Equipment - PG&amp;E"/>
    <s v="All types of equipment / facility failure"/>
    <s v="Conductor"/>
    <s v="Conductor"/>
    <m/>
    <m/>
    <s v="Line to Ground"/>
    <s v="Verizon"/>
    <s v="Overhead"/>
    <x v="3"/>
    <s v="Conductor"/>
    <m/>
    <s v="101872138"/>
    <s v="     "/>
    <s v="Non-HFTD"/>
    <x v="0"/>
    <m/>
    <m/>
    <n v="34.866"/>
    <n v="-120.378"/>
    <s v="Santa Barbara"/>
    <s v="SISQUOC-1101"/>
    <s v="182811101"/>
    <n v="12000"/>
    <s v="SISQUOC 1101CB"/>
    <x v="0"/>
    <s v="Santa Barbara County FD"/>
    <s v="Urban"/>
    <m/>
    <m/>
    <s v="No"/>
    <m/>
    <m/>
    <m/>
    <m/>
    <m/>
    <m/>
    <m/>
    <s v="N"/>
    <s v="N"/>
    <m/>
    <m/>
    <s v="     "/>
    <m/>
    <m/>
    <m/>
    <m/>
    <m/>
    <m/>
    <m/>
    <m/>
    <m/>
    <m/>
    <m/>
    <m/>
    <m/>
    <m/>
    <m/>
    <m/>
    <m/>
    <m/>
    <m/>
  </r>
  <r>
    <s v="SAP201420038"/>
    <s v="     "/>
    <n v="41939"/>
    <s v="10/27"/>
    <x v="0"/>
    <m/>
    <s v="44"/>
    <n v="4"/>
    <s v="10"/>
    <x v="7"/>
    <n v="41937"/>
    <m/>
    <s v="pole fire; wire down; broken crossarm, insulator, and tie wire; failed fuse 7920"/>
    <s v="     "/>
    <s v="SAP"/>
    <n v="44580"/>
    <s v="Y"/>
    <x v="0"/>
    <s v="1102101"/>
    <s v="14-0065941"/>
    <m/>
    <s v="T003224381"/>
    <n v="109593234"/>
    <m/>
    <s v="     "/>
    <x v="0"/>
    <s v="PG&amp;E"/>
    <m/>
    <m/>
    <m/>
    <s v="D"/>
    <m/>
    <s v="Structure-PG&amp;E only"/>
    <m/>
    <s v="Equipment - PG&amp;E"/>
    <s v="34.c. Fuse damage or failure"/>
    <s v="Equipment - PG&amp;E"/>
    <s v="Fuse failure - all"/>
    <s v="Fuse failure - all"/>
    <s v="Crossarm"/>
    <m/>
    <m/>
    <s v="Line to Ground"/>
    <s v="Yes"/>
    <s v="Overhead"/>
    <x v="0"/>
    <s v="Crossarm"/>
    <m/>
    <s v="100491348"/>
    <s v="     "/>
    <s v="Non-HFTD"/>
    <x v="0"/>
    <m/>
    <m/>
    <n v="37.883099999999999"/>
    <n v="-122.11"/>
    <s v="Contra Costa"/>
    <s v="ROSSMOOR-1106"/>
    <m/>
    <m/>
    <s v="ROSSMOOR 110654472"/>
    <x v="0"/>
    <m/>
    <m/>
    <m/>
    <m/>
    <s v="No"/>
    <m/>
    <m/>
    <m/>
    <m/>
    <m/>
    <m/>
    <m/>
    <s v="N"/>
    <s v="N"/>
    <m/>
    <m/>
    <s v="     "/>
    <m/>
    <m/>
    <m/>
    <m/>
    <m/>
    <m/>
    <m/>
    <m/>
    <m/>
    <m/>
    <m/>
    <m/>
    <m/>
    <m/>
    <m/>
    <m/>
    <m/>
    <m/>
    <m/>
  </r>
  <r>
    <s v="20150405"/>
    <s v="     "/>
    <n v="42304"/>
    <s v="10/27"/>
    <x v="0"/>
    <n v="0.81041666666666667"/>
    <s v="44"/>
    <n v="4"/>
    <s v="10"/>
    <x v="2"/>
    <m/>
    <m/>
    <s v="0"/>
    <s v="     "/>
    <m/>
    <m/>
    <s v="N"/>
    <x v="0"/>
    <s v="1330086"/>
    <m/>
    <m/>
    <m/>
    <m/>
    <m/>
    <s v="     "/>
    <x v="1"/>
    <s v="PG&amp;E"/>
    <m/>
    <s v="Vegetation"/>
    <m/>
    <s v="D"/>
    <m/>
    <s v="&lt;3 meters of linear travel"/>
    <s v="Square Feet: ; Acreage: "/>
    <s v="Equipment - PG&amp;E"/>
    <s v="34.o. Other"/>
    <s v="Equipment - PG&amp;E"/>
    <s v="All types of equipment / facility failure"/>
    <m/>
    <m/>
    <m/>
    <m/>
    <m/>
    <s v="0"/>
    <s v="Overhead"/>
    <x v="1"/>
    <s v="Conductor"/>
    <m/>
    <s v="101329222"/>
    <s v="     "/>
    <s v="Non-HFTD"/>
    <x v="0"/>
    <m/>
    <m/>
    <n v="39.072899999999997"/>
    <n v="-121.69"/>
    <s v="Sutter"/>
    <s v="BARRY-1103"/>
    <s v="152111103"/>
    <m/>
    <s v="N/A"/>
    <x v="0"/>
    <s v="sutter county"/>
    <s v="Agriculture"/>
    <m/>
    <m/>
    <s v="No"/>
    <m/>
    <m/>
    <m/>
    <m/>
    <m/>
    <m/>
    <m/>
    <s v="N"/>
    <s v="N"/>
    <m/>
    <m/>
    <s v="     "/>
    <m/>
    <m/>
    <m/>
    <m/>
    <m/>
    <m/>
    <m/>
    <m/>
    <m/>
    <m/>
    <m/>
    <m/>
    <m/>
    <m/>
    <m/>
    <m/>
    <m/>
    <m/>
    <m/>
  </r>
  <r>
    <s v="20150404"/>
    <s v="     "/>
    <n v="42304"/>
    <s v="10/27"/>
    <x v="0"/>
    <n v="0.67708333333333337"/>
    <s v="44"/>
    <n v="4"/>
    <s v="10"/>
    <x v="2"/>
    <n v="42304"/>
    <n v="0.78402777777777777"/>
    <s v="smart meter transformer internaly blew, causing primary momentary outage and 5 1/2 acr fire, antana # 15072,  power restored to all except this tx for smart meter antana,  e/c tag turned in for A.M."/>
    <s v="     "/>
    <m/>
    <m/>
    <s v="N"/>
    <x v="0"/>
    <s v="1330074"/>
    <s v="15-0073716"/>
    <m/>
    <m/>
    <m/>
    <m/>
    <s v="     "/>
    <x v="1"/>
    <s v="PG&amp;E"/>
    <m/>
    <s v="Vegetation"/>
    <m/>
    <s v="D"/>
    <m/>
    <s v="0.26-9.99"/>
    <s v="Square Feet: ; Acreage: 5.5"/>
    <s v="Equipment - PG&amp;E"/>
    <s v="34.n. Transformer damage or failure"/>
    <s v="Equipment - PG&amp;E"/>
    <s v="All types of equipment / facility failure"/>
    <s v="Transformer"/>
    <s v="Transformer"/>
    <m/>
    <m/>
    <s v="Three Phase Fault"/>
    <s v="PACIFIC BELL"/>
    <s v="Overhead"/>
    <x v="1"/>
    <s v="Transformer"/>
    <m/>
    <s v="101375211"/>
    <s v="     "/>
    <s v="Non-HFTD"/>
    <x v="0"/>
    <m/>
    <m/>
    <n v="38.615400000000001"/>
    <n v="-121.059"/>
    <s v="El Dorado"/>
    <s v="CLARKSVILLE-2103"/>
    <s v="153612103"/>
    <m/>
    <s v="N/A"/>
    <x v="0"/>
    <s v="Cal Fire Dept"/>
    <s v="Herbaceous"/>
    <m/>
    <m/>
    <s v="No"/>
    <m/>
    <m/>
    <m/>
    <m/>
    <m/>
    <m/>
    <m/>
    <s v="N"/>
    <s v="N"/>
    <m/>
    <m/>
    <s v="     "/>
    <m/>
    <m/>
    <m/>
    <m/>
    <m/>
    <m/>
    <m/>
    <m/>
    <m/>
    <m/>
    <m/>
    <m/>
    <m/>
    <m/>
    <m/>
    <m/>
    <m/>
    <m/>
    <m/>
  </r>
  <r>
    <s v="MIA201610471"/>
    <s v="     "/>
    <n v="42670"/>
    <s v="10/27"/>
    <x v="0"/>
    <n v="0.79736111111111108"/>
    <s v="44"/>
    <n v="4"/>
    <s v="10"/>
    <x v="6"/>
    <n v="42670"/>
    <n v="0.79722222222222228"/>
    <s v="KRJ7- POLE FIRE LIKELY DUE TO TRACKING, L7SF: PARK AVE AND BROADWAY (E/O ATWELL &amp; KNOX) in Alpaugh; burned off arm; pole down; OFC heard explosion"/>
    <s v="     "/>
    <s v="FAS"/>
    <n v="44253"/>
    <s v="Y"/>
    <x v="0"/>
    <s v="1571114"/>
    <s v="16-0076148"/>
    <m/>
    <s v="T003805146"/>
    <n v="112122275"/>
    <m/>
    <s v="     "/>
    <x v="0"/>
    <s v="PG&amp;E"/>
    <m/>
    <m/>
    <m/>
    <s v="D"/>
    <m/>
    <s v="Structure-PG&amp;E only"/>
    <m/>
    <s v="Contamination"/>
    <s v="36.a. Contamination"/>
    <s v="Equipment - PG&amp;E"/>
    <s v="Other"/>
    <s v="Contamination"/>
    <m/>
    <m/>
    <m/>
    <s v="Line to Ground"/>
    <s v="Yes"/>
    <s v="Overhead"/>
    <x v="0"/>
    <m/>
    <m/>
    <s v="100670516"/>
    <s v="     "/>
    <s v="Non-HFTD"/>
    <x v="0"/>
    <m/>
    <m/>
    <n v="35.891300000000001"/>
    <n v="-119.49"/>
    <s v="Tulare"/>
    <s v="ALPAUGH-1106"/>
    <s v="254001106"/>
    <n v="11000"/>
    <s v="ALPAUGH 110663433"/>
    <x v="0"/>
    <s v="Tulare Fire Dept."/>
    <s v="Rural"/>
    <m/>
    <m/>
    <s v="No"/>
    <m/>
    <m/>
    <m/>
    <m/>
    <m/>
    <m/>
    <m/>
    <s v="N"/>
    <s v="N"/>
    <m/>
    <m/>
    <s v="     "/>
    <m/>
    <m/>
    <m/>
    <m/>
    <m/>
    <m/>
    <m/>
    <m/>
    <m/>
    <m/>
    <m/>
    <m/>
    <m/>
    <m/>
    <m/>
    <m/>
    <m/>
    <m/>
    <m/>
  </r>
  <r>
    <s v="MIA20161243"/>
    <s v="     "/>
    <n v="42670"/>
    <s v="10/27"/>
    <x v="0"/>
    <n v="0.96126157407407409"/>
    <s v="44"/>
    <n v="4"/>
    <s v="10"/>
    <x v="6"/>
    <n v="42670"/>
    <n v="0.96111111111111114"/>
    <s v="KRJ7-INSULATOR FLASH RESULTING IN XARM FIRE- UNSURE IF FAILURE OR CONTAMINATION- L7SF: 20770 S Garfield Ave (XSTR-MT WHITNEY) in Riverdale; fire from transformer; burnt X-arm and cutout arm"/>
    <s v="     "/>
    <s v="FAS"/>
    <n v="44253"/>
    <s v="Y"/>
    <x v="0"/>
    <s v="1571226"/>
    <s v="N/A"/>
    <m/>
    <s v="T003805334"/>
    <n v="112122808"/>
    <m/>
    <s v="     "/>
    <x v="0"/>
    <s v="PG&amp;E"/>
    <m/>
    <m/>
    <m/>
    <s v="D"/>
    <m/>
    <s v="Structure-PG&amp;E only"/>
    <m/>
    <s v="Equipment - PG&amp;E"/>
    <s v="34.g. Insulator and brushing damage or failure"/>
    <s v="Equipment - PG&amp;E"/>
    <s v="All types of equipment / facility failure"/>
    <s v="Insulator failure"/>
    <s v="Insulator"/>
    <m/>
    <m/>
    <m/>
    <s v="Yes"/>
    <s v="Overhead"/>
    <x v="0"/>
    <m/>
    <m/>
    <s v="100829009"/>
    <s v="     "/>
    <s v="Non-HFTD"/>
    <x v="0"/>
    <m/>
    <m/>
    <n v="36.433999999999997"/>
    <n v="-119.932"/>
    <s v="Fresno"/>
    <s v="CAMDEN-1104"/>
    <s v="252301104"/>
    <n v="11000"/>
    <m/>
    <x v="0"/>
    <m/>
    <s v="Rural"/>
    <m/>
    <m/>
    <s v="No"/>
    <m/>
    <m/>
    <m/>
    <m/>
    <m/>
    <m/>
    <m/>
    <s v="N"/>
    <s v="N"/>
    <m/>
    <m/>
    <s v="     "/>
    <m/>
    <m/>
    <m/>
    <m/>
    <m/>
    <m/>
    <m/>
    <m/>
    <m/>
    <m/>
    <m/>
    <m/>
    <m/>
    <m/>
    <m/>
    <m/>
    <m/>
    <m/>
    <m/>
  </r>
  <r>
    <s v="MIA20169364"/>
    <s v="     "/>
    <n v="42670"/>
    <s v="10/27"/>
    <x v="0"/>
    <n v="0.96276620370370369"/>
    <s v="44"/>
    <n v="4"/>
    <s v="10"/>
    <x v="6"/>
    <m/>
    <m/>
    <s v="KRJ7- Potential transformer or line recloser burned up catching pole on fire, limited to PGE assets."/>
    <s v="     "/>
    <s v="FAS"/>
    <n v="44251"/>
    <s v="Y"/>
    <x v="0"/>
    <s v="1571537"/>
    <s v="16-0076246"/>
    <m/>
    <s v="T003805337, T003805716"/>
    <n v="112123599"/>
    <m/>
    <s v="     "/>
    <x v="0"/>
    <s v="PG&amp;E"/>
    <m/>
    <m/>
    <m/>
    <s v="D"/>
    <m/>
    <s v="Structure-PG&amp;E only"/>
    <m/>
    <s v="Equipment - PG&amp;E"/>
    <s v="34.j. Recloser damage or failure"/>
    <s v="Equipment - PG&amp;E"/>
    <s v="All types of equipment / facility failure"/>
    <s v="Recloser failure"/>
    <s v="Transformer"/>
    <m/>
    <m/>
    <s v="Force Out"/>
    <s v="No"/>
    <s v="Overhead"/>
    <x v="0"/>
    <m/>
    <m/>
    <s v="LR37204"/>
    <s v="     "/>
    <s v="Non-HFTD"/>
    <x v="0"/>
    <m/>
    <m/>
    <n v="36.394799999999996"/>
    <n v="-121.334"/>
    <s v="Monterey"/>
    <s v="SOLEDAD-2102"/>
    <s v="182052102"/>
    <n v="21000"/>
    <s v="SOLEDAD 210242506"/>
    <x v="0"/>
    <m/>
    <s v="Rural"/>
    <m/>
    <m/>
    <s v="No"/>
    <m/>
    <m/>
    <m/>
    <m/>
    <m/>
    <m/>
    <m/>
    <s v="N"/>
    <s v="N"/>
    <m/>
    <m/>
    <s v="     "/>
    <m/>
    <m/>
    <m/>
    <m/>
    <m/>
    <m/>
    <m/>
    <m/>
    <m/>
    <m/>
    <m/>
    <m/>
    <m/>
    <m/>
    <m/>
    <m/>
    <m/>
    <m/>
    <m/>
  </r>
  <r>
    <s v="FAS254248"/>
    <s v="     "/>
    <n v="42670"/>
    <s v="10/27"/>
    <x v="0"/>
    <m/>
    <s v="44"/>
    <n v="4"/>
    <s v="10"/>
    <x v="6"/>
    <m/>
    <m/>
    <s v="pole fire; rainy; arcing wires"/>
    <s v="     "/>
    <s v="FAS"/>
    <n v="44580"/>
    <s v="Y"/>
    <x v="0"/>
    <s v="1571160"/>
    <s v="N/A"/>
    <m/>
    <s v="T003805235"/>
    <m/>
    <m/>
    <s v="     "/>
    <x v="0"/>
    <s v="PG&amp;E"/>
    <m/>
    <m/>
    <m/>
    <s v="D"/>
    <m/>
    <s v="Structure-only"/>
    <m/>
    <s v="Contamination"/>
    <s v="36.a. Contamination"/>
    <s v="Equipment - PG&amp;E"/>
    <s v="Contamination"/>
    <s v="Contamination"/>
    <m/>
    <m/>
    <m/>
    <m/>
    <s v="Yes"/>
    <s v="Overhead"/>
    <x v="0"/>
    <s v="Conductor - All"/>
    <m/>
    <s v="100774428"/>
    <s v="     "/>
    <s v="Non-HFTD"/>
    <x v="0"/>
    <m/>
    <m/>
    <n v="36.720500000000001"/>
    <n v="-119.44199999999999"/>
    <s v="Fresno"/>
    <s v="WAHTOKE-1108"/>
    <m/>
    <m/>
    <m/>
    <x v="0"/>
    <m/>
    <m/>
    <m/>
    <m/>
    <s v="No"/>
    <m/>
    <m/>
    <m/>
    <m/>
    <m/>
    <m/>
    <m/>
    <s v="N"/>
    <s v="N"/>
    <m/>
    <m/>
    <s v="     "/>
    <m/>
    <m/>
    <m/>
    <m/>
    <m/>
    <m/>
    <m/>
    <m/>
    <m/>
    <m/>
    <m/>
    <m/>
    <m/>
    <m/>
    <m/>
    <m/>
    <m/>
    <m/>
    <m/>
  </r>
  <r>
    <s v="SAP201613648"/>
    <s v="     "/>
    <n v="42670"/>
    <s v="10/27"/>
    <x v="0"/>
    <m/>
    <s v="44"/>
    <n v="4"/>
    <s v="10"/>
    <x v="6"/>
    <n v="42668"/>
    <m/>
    <s v="pole fire; failed fuse 8059"/>
    <s v="     "/>
    <s v="SAP"/>
    <n v="44580"/>
    <s v="Y"/>
    <x v="0"/>
    <s v="1569738"/>
    <s v="16-0075455"/>
    <m/>
    <s v="T003803333"/>
    <n v="112115449"/>
    <m/>
    <s v="     "/>
    <x v="0"/>
    <s v="PG&amp;E"/>
    <m/>
    <m/>
    <m/>
    <s v="D"/>
    <m/>
    <s v="Structure-PG&amp;E only"/>
    <m/>
    <s v="Equipment - PG&amp;E"/>
    <s v="34.c. Fuse damage or failure"/>
    <s v="Equipment - PG&amp;E"/>
    <s v="Fuse failure - all"/>
    <s v="Fuse failure - all"/>
    <s v="Fuse"/>
    <m/>
    <m/>
    <s v="Three Phase Fault"/>
    <s v="No"/>
    <s v="Overhead"/>
    <x v="0"/>
    <s v="Fuse"/>
    <m/>
    <s v="101502874"/>
    <s v="     "/>
    <s v="Non-HFTD"/>
    <x v="0"/>
    <m/>
    <m/>
    <n v="39.960799999999999"/>
    <n v="-122.157"/>
    <s v="Tehama"/>
    <s v="CORNING-1104"/>
    <m/>
    <m/>
    <s v="CORNING 11043304"/>
    <x v="0"/>
    <m/>
    <m/>
    <m/>
    <m/>
    <s v="No"/>
    <m/>
    <m/>
    <m/>
    <m/>
    <m/>
    <m/>
    <m/>
    <s v="N"/>
    <s v="N"/>
    <m/>
    <m/>
    <s v="     "/>
    <m/>
    <m/>
    <m/>
    <m/>
    <m/>
    <m/>
    <m/>
    <m/>
    <m/>
    <m/>
    <m/>
    <m/>
    <m/>
    <m/>
    <m/>
    <m/>
    <m/>
    <m/>
    <m/>
  </r>
  <r>
    <s v="MIA20175028"/>
    <s v="     "/>
    <n v="43035"/>
    <s v="10/27"/>
    <x v="0"/>
    <n v="0.68032407407407403"/>
    <s v="43"/>
    <n v="4"/>
    <s v="10"/>
    <x v="0"/>
    <n v="43035"/>
    <n v="0.67986111111111114"/>
    <s v="PGE Attributed fire, CAPACITOR BANK C332 KYLE AND PT CAUGHT FIRE- STARTED TINY FIRE AT DOWN GUY. Exact location unknown,"/>
    <s v="     "/>
    <s v="FAS"/>
    <n v="44252"/>
    <s v="Y"/>
    <x v="0"/>
    <m/>
    <s v="N/A"/>
    <m/>
    <s v="T004176354"/>
    <m/>
    <m/>
    <s v="     "/>
    <x v="0"/>
    <s v="PG&amp;E"/>
    <m/>
    <m/>
    <m/>
    <s v="D"/>
    <m/>
    <s v="Structure-PG&amp;E only"/>
    <m/>
    <s v="Equipment - PG&amp;E"/>
    <s v="34.a. Capacitor bank damage or failure"/>
    <s v="Equipment - PG&amp;E"/>
    <s v="All types of equipment / facility failure"/>
    <s v="Capacitor bank failure"/>
    <s v="Capacitor Bank"/>
    <m/>
    <m/>
    <m/>
    <s v="Yes"/>
    <s v="Overhead"/>
    <x v="0"/>
    <m/>
    <m/>
    <s v="83010402"/>
    <s v="     "/>
    <s v="Non-HFTD"/>
    <x v="0"/>
    <m/>
    <m/>
    <n v="36.972499999999997"/>
    <n v="-121.996"/>
    <s v="Santa Cruz"/>
    <s v="ARANA-0402"/>
    <s v="83010402"/>
    <n v="4000"/>
    <m/>
    <x v="0"/>
    <s v="Santa Cruz FC"/>
    <s v="Urban"/>
    <m/>
    <m/>
    <s v="No"/>
    <m/>
    <m/>
    <m/>
    <m/>
    <m/>
    <m/>
    <m/>
    <s v="N"/>
    <s v="N"/>
    <m/>
    <m/>
    <s v="     "/>
    <m/>
    <m/>
    <m/>
    <m/>
    <m/>
    <m/>
    <m/>
    <m/>
    <m/>
    <m/>
    <m/>
    <m/>
    <m/>
    <m/>
    <m/>
    <m/>
    <m/>
    <m/>
    <m/>
  </r>
  <r>
    <s v="20180918"/>
    <s v="     "/>
    <n v="43400"/>
    <s v="10/27"/>
    <x v="0"/>
    <n v="0.51111111111111107"/>
    <s v="43"/>
    <n v="4"/>
    <s v="10"/>
    <x v="1"/>
    <n v="43400"/>
    <n v="0.50972222222222219"/>
    <s v="UG transformer burned/flashed"/>
    <s v="     "/>
    <s v="FAS"/>
    <m/>
    <s v="N"/>
    <x v="0"/>
    <s v="203412"/>
    <s v="18-0094753"/>
    <m/>
    <m/>
    <m/>
    <m/>
    <s v="     "/>
    <x v="0"/>
    <s v="PG&amp;E"/>
    <m/>
    <m/>
    <m/>
    <s v="D"/>
    <m/>
    <s v="Structure-only"/>
    <m/>
    <s v="Equipment - PG&amp;E"/>
    <s v="34.n. Transformer damage or failure"/>
    <s v="Equipment - PG&amp;E"/>
    <s v="All types of equipment / facility failure"/>
    <s v="Transformer"/>
    <s v="Transformer"/>
    <m/>
    <m/>
    <s v="Line to Ground"/>
    <m/>
    <s v="Underground"/>
    <x v="3"/>
    <s v="Transformer"/>
    <s v="UG"/>
    <s v="MTR#1009995940"/>
    <s v="     "/>
    <s v="Non-HFTD"/>
    <x v="0"/>
    <m/>
    <m/>
    <n v="36.805100000000003"/>
    <n v="-119.779"/>
    <s v="Fresno"/>
    <s v="MANCHESTER-1111"/>
    <s v="253921111"/>
    <n v="11000"/>
    <s v="N/A"/>
    <x v="0"/>
    <m/>
    <s v="Urban"/>
    <m/>
    <m/>
    <s v="No"/>
    <m/>
    <m/>
    <m/>
    <m/>
    <m/>
    <m/>
    <m/>
    <s v="N"/>
    <s v="N"/>
    <m/>
    <m/>
    <s v="     "/>
    <m/>
    <m/>
    <m/>
    <m/>
    <m/>
    <m/>
    <m/>
    <m/>
    <m/>
    <m/>
    <m/>
    <m/>
    <m/>
    <m/>
    <m/>
    <m/>
    <m/>
    <m/>
    <m/>
  </r>
  <r>
    <s v="FAS295183"/>
    <s v="     "/>
    <n v="43400"/>
    <s v="10/27"/>
    <x v="0"/>
    <m/>
    <s v="43"/>
    <n v="4"/>
    <s v="10"/>
    <x v="1"/>
    <m/>
    <m/>
    <s v="fuses on fire due to tracking; cutouts 3531; heavy fog"/>
    <s v="     "/>
    <s v="FAS"/>
    <n v="44580"/>
    <s v="Y"/>
    <x v="0"/>
    <m/>
    <s v="N/A"/>
    <m/>
    <s v="7770763"/>
    <m/>
    <m/>
    <s v="     "/>
    <x v="0"/>
    <s v="PG&amp;E"/>
    <m/>
    <m/>
    <m/>
    <s v="D"/>
    <m/>
    <s v="Structure-only"/>
    <m/>
    <s v="Contamination"/>
    <s v="36.a. Contamination"/>
    <s v="Equipment - PG&amp;E"/>
    <s v="Contamination"/>
    <s v="Contamination"/>
    <m/>
    <m/>
    <m/>
    <m/>
    <s v="No"/>
    <s v="Overhead"/>
    <x v="0"/>
    <s v="Fuse"/>
    <m/>
    <s v="100508312"/>
    <s v="     "/>
    <s v="Non-HFTD"/>
    <x v="0"/>
    <m/>
    <m/>
    <n v="37.417900000000003"/>
    <n v="-122.06699999999999"/>
    <s v="Santa Clara"/>
    <s v="AMES-SUBSTATION"/>
    <m/>
    <m/>
    <m/>
    <x v="0"/>
    <m/>
    <m/>
    <m/>
    <m/>
    <s v="No"/>
    <m/>
    <m/>
    <m/>
    <m/>
    <m/>
    <m/>
    <m/>
    <s v="N"/>
    <s v="N"/>
    <m/>
    <m/>
    <s v="     "/>
    <m/>
    <m/>
    <m/>
    <m/>
    <m/>
    <m/>
    <m/>
    <m/>
    <m/>
    <m/>
    <m/>
    <m/>
    <m/>
    <m/>
    <m/>
    <m/>
    <m/>
    <m/>
    <m/>
  </r>
  <r>
    <s v="20191311"/>
    <s v="     "/>
    <n v="43765"/>
    <s v="10/27"/>
    <x v="0"/>
    <m/>
    <s v="44"/>
    <n v="4"/>
    <s v="10"/>
    <x v="3"/>
    <n v="43765"/>
    <n v="0.76944444444444449"/>
    <s v="Balloon contact with conductor, unable to confirm fire location. Troubleman indicates a heavy vegeattion fire under high tension lines. Area where fire occurred is ~5 acres and no indication the structures surrounding the fire were harmed."/>
    <s v="     "/>
    <s v="FAS"/>
    <m/>
    <s v="N"/>
    <x v="0"/>
    <s v="690019"/>
    <s v="19-0117606"/>
    <m/>
    <s v="T004790804"/>
    <n v="0"/>
    <m/>
    <s v="     "/>
    <x v="1"/>
    <s v="PG&amp;E"/>
    <m/>
    <m/>
    <m/>
    <s v="D"/>
    <m/>
    <s v="&lt;0.25"/>
    <m/>
    <s v="Contact - 3rd Party"/>
    <s v="33.c. Balloon contact"/>
    <s v="Contact - 3rd Party"/>
    <s v="Contact from object"/>
    <s v="Contact - Balloon"/>
    <m/>
    <s v="Contact - Balloon"/>
    <s v="Splice/Clamp/Connector"/>
    <s v="Force Out"/>
    <m/>
    <s v="Overhead"/>
    <x v="0"/>
    <s v="Splice/Clamp/Connector"/>
    <s v="no reported damage"/>
    <s v="X2068"/>
    <s v="     "/>
    <s v="Non-HFTD"/>
    <x v="0"/>
    <m/>
    <m/>
    <n v="37.380699999999997"/>
    <n v="-121.902"/>
    <s v="SANTA CLARA"/>
    <s v="TRIMBLE-2116"/>
    <m/>
    <m/>
    <s v="TRIMBLE 2116CB"/>
    <x v="0"/>
    <s v="Unknown"/>
    <s v="Urban"/>
    <m/>
    <m/>
    <s v="No"/>
    <m/>
    <m/>
    <m/>
    <m/>
    <m/>
    <m/>
    <m/>
    <s v="N"/>
    <s v="N"/>
    <m/>
    <m/>
    <s v="     "/>
    <m/>
    <m/>
    <m/>
    <m/>
    <m/>
    <m/>
    <m/>
    <m/>
    <m/>
    <m/>
    <m/>
    <m/>
    <m/>
    <m/>
    <m/>
    <m/>
    <m/>
    <m/>
    <m/>
  </r>
  <r>
    <s v="20191313"/>
    <s v="     "/>
    <n v="43765"/>
    <s v="10/27"/>
    <x v="0"/>
    <m/>
    <s v="44"/>
    <n v="4"/>
    <s v="10"/>
    <x v="3"/>
    <n v="43765"/>
    <m/>
    <s v="Tree grew into line"/>
    <s v="     "/>
    <s v="FAS"/>
    <m/>
    <s v="N"/>
    <x v="0"/>
    <s v="689728"/>
    <m/>
    <m/>
    <s v="T004790535"/>
    <n v="0"/>
    <m/>
    <s v="     "/>
    <x v="1"/>
    <s v="PG&amp;E"/>
    <m/>
    <m/>
    <m/>
    <s v="D"/>
    <m/>
    <s v="&lt;3 meters of linear travel"/>
    <m/>
    <s v="Vegetation"/>
    <s v="33.a. Veg. contact"/>
    <s v="Vegetation"/>
    <s v="Contact from object"/>
    <s v="Contact - Vegetation"/>
    <m/>
    <s v="Contact - Vegetation"/>
    <s v="Conductor - Primary"/>
    <m/>
    <m/>
    <s v="Overhead"/>
    <x v="3"/>
    <s v="Conductor - Primary"/>
    <m/>
    <s v="163481114 "/>
    <s v="     "/>
    <s v="Non-HFTD"/>
    <x v="0"/>
    <m/>
    <m/>
    <n v="37.938299999999998"/>
    <n v="-121.247"/>
    <s v="SAN JOAQUIN"/>
    <s v="WEBER-1114"/>
    <m/>
    <m/>
    <m/>
    <x v="0"/>
    <s v="Stockton FD "/>
    <s v="Urban"/>
    <m/>
    <m/>
    <s v="No"/>
    <m/>
    <m/>
    <m/>
    <m/>
    <m/>
    <m/>
    <m/>
    <s v="N"/>
    <s v="Y"/>
    <s v="201910270600"/>
    <s v="201910281800"/>
    <s v="     "/>
    <m/>
    <m/>
    <m/>
    <m/>
    <m/>
    <m/>
    <m/>
    <m/>
    <m/>
    <m/>
    <m/>
    <m/>
    <m/>
    <m/>
    <m/>
    <m/>
    <m/>
    <m/>
    <m/>
  </r>
  <r>
    <s v="20191306"/>
    <s v="     "/>
    <n v="43765"/>
    <s v="10/27"/>
    <x v="0"/>
    <m/>
    <s v="44"/>
    <n v="4"/>
    <s v="10"/>
    <x v="3"/>
    <n v="43765"/>
    <n v="0.55277777777777781"/>
    <s v="Tree fell into line"/>
    <s v="     "/>
    <s v="FAS"/>
    <m/>
    <s v="N"/>
    <x v="0"/>
    <s v="689460"/>
    <s v="19-0117508"/>
    <m/>
    <s v="T004790401"/>
    <n v="0"/>
    <m/>
    <s v="     "/>
    <x v="1"/>
    <s v="PG&amp;E"/>
    <m/>
    <m/>
    <m/>
    <s v="D"/>
    <m/>
    <s v="0.26-9.99"/>
    <m/>
    <s v="Vegetation"/>
    <s v="33.a. Veg. contact"/>
    <s v="Vegetation"/>
    <s v="Contact from object"/>
    <s v="Contact - Vegetation"/>
    <m/>
    <s v="Contact - Vegetation"/>
    <s v="Splice/Clamp/Connector"/>
    <s v="Line to Ground"/>
    <m/>
    <s v="Overhead"/>
    <x v="3"/>
    <s v="Splice/Clamp/Connector"/>
    <m/>
    <s v="62721102"/>
    <s v="     "/>
    <s v="Non-HFTD"/>
    <x v="0"/>
    <m/>
    <m/>
    <n v="38.777200000000001"/>
    <n v="-121.688"/>
    <s v="YOLO"/>
    <s v="KNIGHTS-LANDING-1102"/>
    <m/>
    <m/>
    <s v="KNIGHTS LANDING 11028432"/>
    <x v="0"/>
    <s v="Knights Landing FD"/>
    <s v="Agriculture"/>
    <m/>
    <m/>
    <s v="No"/>
    <m/>
    <m/>
    <m/>
    <m/>
    <m/>
    <m/>
    <m/>
    <s v="Y"/>
    <s v="Y"/>
    <s v="201910261800"/>
    <s v="201910281800"/>
    <s v="     "/>
    <s v="38.77642800"/>
    <s v="-121.68884630"/>
    <s v="Oct 30 2019 12:00AM"/>
    <s v="BranchFail"/>
    <s v="RADHA ADHIKARY, PI, VISITED THE OUTAGE LOCATION IN 10/30/2019 AND FOUND FOLLOWING RESULTS.SHE FOUND SWITCH # 8432 AND EXACT OUTAGE LOCATION METER # BY PUMP, ACCORDING TO T-MAN DIRECTION. SHE FOUND A MULTI STEM OLD BLACK WALNUT TREE BY RD WHICH CAUDES OUTAGE. SHE ALSO FOUND DEBRIS ON SITE."/>
    <s v="WALN"/>
    <s v="28"/>
    <s v="50"/>
    <s v="22"/>
    <s v="None"/>
    <s v="Slight"/>
    <s v="Y"/>
    <s v="1"/>
    <m/>
    <s v="Valley"/>
    <s v="D"/>
    <s v="CrossArm"/>
    <s v="BareWire"/>
    <m/>
  </r>
  <r>
    <s v="20191309"/>
    <s v="     "/>
    <n v="43765"/>
    <s v="10/27"/>
    <x v="0"/>
    <m/>
    <s v="44"/>
    <n v="4"/>
    <s v="10"/>
    <x v="3"/>
    <m/>
    <m/>
    <s v="New phone line pulled in to high and is at same height as secondary rack open wire.  Lashing on phone line came loose and with wind pushed into secondary causing arc and grass fire under span. Unable to confirm device or fire location"/>
    <s v="     "/>
    <s v="FAS"/>
    <m/>
    <s v="N"/>
    <x v="0"/>
    <m/>
    <m/>
    <m/>
    <s v="T004790680"/>
    <n v="0"/>
    <s v="EI191027A"/>
    <s v="     "/>
    <x v="1"/>
    <s v="PG&amp;E"/>
    <m/>
    <m/>
    <m/>
    <s v="D"/>
    <m/>
    <s v="&lt;0.25"/>
    <m/>
    <s v="Contact - 3rd Party"/>
    <s v="33.e. Other contact from object"/>
    <s v="Contact - 3rd Party"/>
    <s v="Contact from object"/>
    <s v="Contact - Other"/>
    <m/>
    <s v="Contact - Other"/>
    <s v="Conductor - Primary"/>
    <m/>
    <m/>
    <s v="Overhead"/>
    <x v="3"/>
    <s v="Conductor - Primary"/>
    <m/>
    <s v="Unknown"/>
    <s v="     "/>
    <s v="Non-HFTD"/>
    <x v="0"/>
    <m/>
    <m/>
    <n v="37.890900000000002"/>
    <n v="-122.09399999999999"/>
    <s v="CONTRA COSTA"/>
    <s v="ROSSMOOR-1104"/>
    <m/>
    <m/>
    <m/>
    <x v="0"/>
    <s v="Contra Costa County FD"/>
    <s v="Urban"/>
    <m/>
    <m/>
    <s v="No"/>
    <m/>
    <m/>
    <m/>
    <m/>
    <m/>
    <m/>
    <m/>
    <s v="N"/>
    <s v="Y"/>
    <s v="201910270300"/>
    <s v="201910281800"/>
    <s v="     "/>
    <m/>
    <m/>
    <m/>
    <m/>
    <m/>
    <m/>
    <m/>
    <m/>
    <m/>
    <m/>
    <m/>
    <m/>
    <m/>
    <m/>
    <m/>
    <m/>
    <m/>
    <m/>
    <m/>
  </r>
  <r>
    <s v="20191323"/>
    <s v="     "/>
    <n v="43765"/>
    <s v="10/27"/>
    <x v="0"/>
    <m/>
    <s v="44"/>
    <n v="4"/>
    <s v="10"/>
    <x v="3"/>
    <n v="43765"/>
    <n v="0.20694444444444443"/>
    <s v="PSPS. Broken Jumper. Added EII report. Updated approx. lat/long consistent w/ fire location."/>
    <s v="     "/>
    <s v="EIR"/>
    <m/>
    <s v="N"/>
    <x v="0"/>
    <s v="686569"/>
    <s v="19-0117167"/>
    <m/>
    <s v="T004788684"/>
    <n v="0"/>
    <s v="EI191027E"/>
    <s v="     "/>
    <x v="1"/>
    <s v="PG&amp;E"/>
    <m/>
    <m/>
    <m/>
    <s v="D"/>
    <s v="D"/>
    <s v="10-99"/>
    <m/>
    <s v="Equipment - PG&amp;E"/>
    <s v="34.n. Transformer damage or failure"/>
    <s v="Equipment - PG&amp;E"/>
    <s v="All types of equipment / facility failure"/>
    <s v="Transformer failure"/>
    <s v="Line Recloser"/>
    <m/>
    <m/>
    <s v="Line to Line"/>
    <m/>
    <s v="Overhead"/>
    <x v="3"/>
    <s v="Line Recloser"/>
    <m/>
    <s v="014592112-2101053518{K504R}"/>
    <s v="     "/>
    <s v="Non-HFTD"/>
    <x v="0"/>
    <m/>
    <m/>
    <n v="37.993200000000002"/>
    <n v="-121.64100000000001"/>
    <s v="CONTRA COSTA"/>
    <s v="BRENTWOOD-2112"/>
    <m/>
    <m/>
    <s v="BRENTWOOD 211266654"/>
    <x v="0"/>
    <s v="Contra Costa County FD"/>
    <s v="Agriculture"/>
    <m/>
    <m/>
    <s v="No"/>
    <s v="155"/>
    <m/>
    <m/>
    <m/>
    <m/>
    <s v="BETHEL ISLAND"/>
    <m/>
    <s v="N"/>
    <s v="Y"/>
    <s v="201910270300"/>
    <s v="201910281800"/>
    <s v="     "/>
    <m/>
    <m/>
    <m/>
    <m/>
    <m/>
    <m/>
    <m/>
    <m/>
    <m/>
    <m/>
    <m/>
    <m/>
    <m/>
    <m/>
    <m/>
    <m/>
    <m/>
    <m/>
    <m/>
  </r>
  <r>
    <s v="20191326"/>
    <s v="     "/>
    <n v="43765"/>
    <s v="10/27"/>
    <x v="0"/>
    <m/>
    <s v="44"/>
    <n v="4"/>
    <s v="10"/>
    <x v="3"/>
    <n v="43765"/>
    <n v="0.11736111111111111"/>
    <s v="EC Tag 118113508 located in Google Earth. PM 31476467 for broken pole. Tree caused damage. Wire to ground fault."/>
    <s v="     "/>
    <s v="FAS"/>
    <m/>
    <s v="N"/>
    <x v="0"/>
    <s v="686447"/>
    <s v="19-0117124"/>
    <m/>
    <s v="T004788458"/>
    <n v="0"/>
    <m/>
    <s v="     "/>
    <x v="1"/>
    <s v="PG&amp;E"/>
    <m/>
    <m/>
    <m/>
    <s v="D"/>
    <s v="D"/>
    <s v="0.26-9.99"/>
    <m/>
    <s v="Vegetation"/>
    <s v="33.a. Veg. contact"/>
    <s v="Vegetation"/>
    <s v="Contact from object"/>
    <s v="Contact - Vegetation"/>
    <m/>
    <s v="Contact - Vegetation"/>
    <s v="Pole"/>
    <s v="Force Out,Line to Ground"/>
    <m/>
    <s v="Overhead"/>
    <x v="0"/>
    <s v="Pole"/>
    <s v="Crossarm, Conductor, Transformer."/>
    <s v="103017810"/>
    <s v="     "/>
    <s v="Non-HFTD"/>
    <x v="0"/>
    <m/>
    <m/>
    <n v="39.560299999999998"/>
    <n v="-122.107"/>
    <s v="GLENN"/>
    <s v="JACINTO-1102"/>
    <m/>
    <m/>
    <s v="JACINTO 110287210"/>
    <x v="0"/>
    <m/>
    <s v="Agriculture"/>
    <m/>
    <m/>
    <s v="No"/>
    <m/>
    <m/>
    <m/>
    <m/>
    <m/>
    <m/>
    <m/>
    <s v="Y"/>
    <s v="Y"/>
    <s v="201910261800"/>
    <s v="201910281800"/>
    <s v="     "/>
    <s v="39.56034000"/>
    <s v="-122.10708400"/>
    <s v="Nov 12 2019 12:00AM"/>
    <s v="BranchFail"/>
    <s v="Green stem broke about 15ft above ground"/>
    <s v="EUCA"/>
    <s v="70"/>
    <s v="55"/>
    <s v="35"/>
    <s v="Slight"/>
    <s v="None"/>
    <s v="N"/>
    <s v="1"/>
    <m/>
    <s v="Valley"/>
    <s v="A"/>
    <s v="CrossArm"/>
    <s v="BareWire"/>
    <s v="0"/>
  </r>
  <r>
    <s v="20191318"/>
    <s v="     "/>
    <n v="43765"/>
    <s v="10/27"/>
    <x v="0"/>
    <m/>
    <s v="44"/>
    <n v="4"/>
    <s v="10"/>
    <x v="3"/>
    <n v="43765"/>
    <n v="0.47083333333333333"/>
    <s v="pine type tree branch on line tripping line start small fire. Damaged equipment states Switch- updated to Other.   NO EC tag in SAP located. Doesn't appear any damage possibly lines slapping. Pole 2 west of TV787 added to assest number."/>
    <s v="     "/>
    <s v="FAS"/>
    <m/>
    <s v="N"/>
    <x v="0"/>
    <s v="687890"/>
    <s v="19-0117344"/>
    <m/>
    <s v="T004789516"/>
    <n v="0"/>
    <m/>
    <s v="     "/>
    <x v="1"/>
    <s v="PG&amp;E"/>
    <m/>
    <m/>
    <m/>
    <s v="D"/>
    <s v="D"/>
    <s v="&lt;0.25"/>
    <m/>
    <s v="Vegetation"/>
    <s v="33.a. Veg. contact"/>
    <s v="Vegetation"/>
    <s v="Contact from object"/>
    <s v="Contact - Vegetation"/>
    <m/>
    <s v="Contact - Vegetation"/>
    <s v="Conductor - Primary"/>
    <s v="Force Out"/>
    <m/>
    <s v="Overhead"/>
    <x v="3"/>
    <s v="Conductor - Primary"/>
    <s v="Other"/>
    <s v="100936457"/>
    <s v="     "/>
    <s v="Non-HFTD"/>
    <x v="0"/>
    <m/>
    <m/>
    <n v="37.597299999999997"/>
    <n v="-122.062"/>
    <s v="ALAMEDA"/>
    <s v="DUMBARTON-1108"/>
    <m/>
    <m/>
    <s v="N/A"/>
    <x v="0"/>
    <m/>
    <s v="Urban"/>
    <m/>
    <m/>
    <s v="No"/>
    <m/>
    <m/>
    <m/>
    <m/>
    <m/>
    <m/>
    <m/>
    <s v="N"/>
    <s v="N"/>
    <m/>
    <m/>
    <s v="     "/>
    <s v="37.59731670"/>
    <s v="-122.06156670"/>
    <s v="Oct 29 2019 12:00AM"/>
    <m/>
    <s v="Monterey pine tree 60ft tall, 24dbh and 8ft frm side, broke small branches and fell on primary, causing outage. Tree branches broke due to strong winds event. The tree is green and healthy and not showing any kind of decay/defect. No additional work needed. Located 2 span West side of TV787 and 3rd span East of Switch 9640 in Alameda County Flood Control Araa between I-880 S-bound and Alvarado Niles Rd."/>
    <s v="PINM"/>
    <m/>
    <m/>
    <m/>
    <m/>
    <m/>
    <m/>
    <m/>
    <m/>
    <m/>
    <m/>
    <m/>
    <m/>
    <s v="0"/>
  </r>
  <r>
    <s v="20191322"/>
    <s v="     "/>
    <n v="43765"/>
    <s v="10/27"/>
    <x v="0"/>
    <m/>
    <s v="44"/>
    <n v="4"/>
    <s v="10"/>
    <x v="3"/>
    <n v="43764"/>
    <n v="0.96736111111111112"/>
    <s v="Wire Down. Added Esparto Fire from Troubleman Notes. EC Tag 118113547 obtained from SAP for conductor. Added SAP ID number for asset #. Damaged Equipment states LR, however it appears to just be the conductor damaged."/>
    <s v="     "/>
    <s v="FAS"/>
    <m/>
    <s v="N"/>
    <x v="0"/>
    <s v="686603"/>
    <s v="19-0117171"/>
    <m/>
    <s v="T004788586"/>
    <n v="0"/>
    <m/>
    <s v="     "/>
    <x v="1"/>
    <s v="PG&amp;E"/>
    <m/>
    <m/>
    <m/>
    <s v="D"/>
    <s v="D"/>
    <s v="&lt;0.25"/>
    <m/>
    <s v="Equipment - PG&amp;E"/>
    <s v="34.b. Conductor damage or failure"/>
    <s v="Equipment - PG&amp;E"/>
    <s v="All types of equipment / facility failure"/>
    <s v="Conductor failure-all"/>
    <s v="Conductor - Primary"/>
    <m/>
    <m/>
    <s v="Line to Ground"/>
    <m/>
    <s v="Overhead"/>
    <x v="3"/>
    <s v="Conductor - Primary"/>
    <m/>
    <s v="103779734"/>
    <s v="     "/>
    <s v="Non-HFTD"/>
    <x v="0"/>
    <m/>
    <m/>
    <n v="38.746699999999997"/>
    <n v="-122.149"/>
    <s v="YOLO"/>
    <s v="MADISON-2101"/>
    <m/>
    <m/>
    <s v="MADISON 21017702"/>
    <x v="0"/>
    <s v="Esparato FD"/>
    <s v="Agriculture"/>
    <m/>
    <m/>
    <s v="No"/>
    <m/>
    <m/>
    <m/>
    <m/>
    <m/>
    <m/>
    <m/>
    <s v="Y"/>
    <s v="Y"/>
    <s v="201910261800"/>
    <s v="201910281800"/>
    <s v="     "/>
    <m/>
    <m/>
    <m/>
    <m/>
    <m/>
    <m/>
    <m/>
    <m/>
    <m/>
    <m/>
    <m/>
    <m/>
    <m/>
    <m/>
    <m/>
    <m/>
    <m/>
    <m/>
    <m/>
  </r>
  <r>
    <s v="MIA201913725"/>
    <s v="     "/>
    <n v="43765"/>
    <s v="10/27"/>
    <x v="0"/>
    <n v="0.73556712962962967"/>
    <s v="44"/>
    <n v="4"/>
    <s v="10"/>
    <x v="3"/>
    <n v="43765"/>
    <n v="0.73541666666666672"/>
    <s v="FAS only. Wire on object. Customer wants branch removed, was on fire previously, customer said they extinguished. Request T-Man to inspect and remove. 2/23/21 T-Man never responded. Please help contact T-Man to find out if fire happened and was attributab"/>
    <s v="     "/>
    <s v="FAS"/>
    <n v="44250"/>
    <s v="Y"/>
    <x v="0"/>
    <m/>
    <s v="N/A"/>
    <m/>
    <s v="T004791061"/>
    <m/>
    <m/>
    <s v="     "/>
    <x v="0"/>
    <s v="PG&amp;E"/>
    <m/>
    <m/>
    <m/>
    <s v="D"/>
    <m/>
    <s v="&lt;3 meters of linear travel"/>
    <m/>
    <s v="Vegetation"/>
    <s v="33.a. Veg. contact"/>
    <s v="Vegetation"/>
    <s v="Contact from object"/>
    <s v="Contact - Vegetation"/>
    <m/>
    <s v="Contact - Vegetation"/>
    <s v="Conductor - Primary"/>
    <m/>
    <s v="No"/>
    <s v="Overhead"/>
    <x v="0"/>
    <m/>
    <m/>
    <s v="100460047"/>
    <s v="     "/>
    <s v="Non-HFTD"/>
    <x v="0"/>
    <m/>
    <m/>
    <n v="37.957299999999996"/>
    <n v="-122.08199999999999"/>
    <s v="Contra Costa"/>
    <s v="MEADOW-LANE-2106"/>
    <m/>
    <n v="21000"/>
    <m/>
    <x v="0"/>
    <m/>
    <s v="Urban"/>
    <m/>
    <m/>
    <s v="No"/>
    <m/>
    <m/>
    <m/>
    <m/>
    <m/>
    <m/>
    <m/>
    <s v="N"/>
    <s v="Y"/>
    <s v="201910270300"/>
    <s v="201910281800"/>
    <s v="     "/>
    <m/>
    <m/>
    <m/>
    <m/>
    <m/>
    <m/>
    <m/>
    <m/>
    <m/>
    <m/>
    <m/>
    <m/>
    <m/>
    <m/>
    <m/>
    <m/>
    <m/>
    <m/>
    <m/>
  </r>
  <r>
    <s v="EIR20190196"/>
    <s v="     "/>
    <n v="43765"/>
    <s v="10/27"/>
    <x v="0"/>
    <m/>
    <s v="44"/>
    <n v="4"/>
    <s v="10"/>
    <x v="3"/>
    <m/>
    <m/>
    <s v="PG&amp;E has become aware that the Vallejo Fire Department is investigating PG&amp;E facilities as a potential ignition point for the Glen Cove Fire in Vallejo which occurred on October 27, 2019. The fire location was not in a Tier 3, Tier 2, or Tier 1 High Hazard Zone High Fire Threat District. The fire was reported in the Glen Cove area in Vallejo. PG&amp;E is reporting this incident under the Media Criterion. This information is preliminary."/>
    <s v="     "/>
    <s v="EIR Ignitions Tracker"/>
    <n v="44288"/>
    <s v="Y"/>
    <x v="0"/>
    <s v="689999, 7487732"/>
    <s v="19-0118669"/>
    <m/>
    <s v="T004794607"/>
    <m/>
    <s v="EI191027G"/>
    <s v="     "/>
    <x v="1"/>
    <s v="PG&amp;E"/>
    <m/>
    <s v="Vegetation"/>
    <m/>
    <s v="D"/>
    <m/>
    <s v="Unknown"/>
    <m/>
    <s v="Equipment - PG&amp;E"/>
    <s v="34.o. Other"/>
    <s v="Equipment - PG&amp;E"/>
    <m/>
    <s v="All types of equipment / facility failure"/>
    <s v="Insulator"/>
    <m/>
    <m/>
    <s v="Line to Ground"/>
    <s v="No"/>
    <s v="Overhead"/>
    <x v="0"/>
    <s v="Insulator"/>
    <m/>
    <s v="102264701"/>
    <s v="     "/>
    <s v="Non-HFTD"/>
    <x v="0"/>
    <m/>
    <m/>
    <n v="38.075000000000003"/>
    <n v="-122.229"/>
    <s v="Solano"/>
    <s v="NORTH-TOWER-1102"/>
    <m/>
    <n v="12000"/>
    <s v="NORTH TOWER 110477646"/>
    <x v="0"/>
    <s v="Vallejo FD"/>
    <s v="Urban"/>
    <m/>
    <m/>
    <s v="No"/>
    <s v="140"/>
    <m/>
    <m/>
    <m/>
    <m/>
    <s v="GLEN COVE"/>
    <m/>
    <s v="N"/>
    <s v="N"/>
    <m/>
    <m/>
    <s v="     "/>
    <m/>
    <m/>
    <m/>
    <m/>
    <m/>
    <m/>
    <m/>
    <m/>
    <m/>
    <m/>
    <m/>
    <m/>
    <m/>
    <m/>
    <m/>
    <m/>
    <m/>
    <m/>
    <m/>
  </r>
  <r>
    <s v="EIR20190193"/>
    <s v="     "/>
    <n v="43765"/>
    <s v="10/27"/>
    <x v="0"/>
    <m/>
    <s v="44"/>
    <n v="4"/>
    <s v="10"/>
    <x v="3"/>
    <m/>
    <m/>
    <s v="PG&amp;E has become aware that the East Contra Costa Fire Protection District is investigating PG&amp;E facilities as a potential ignition point for the Santiago Fire on Bethel Island which occurred on October 27, 2019. The fire location was not in a Tier 3, Tier 2, or Tier 1 High Hazard Zone High Fire Threat District. PG&amp;E is reporting this incident under the Media Criterion. This information is preliminary."/>
    <s v="     "/>
    <s v="EIR Ignitions Tracker"/>
    <n v="44288"/>
    <s v="Y"/>
    <x v="0"/>
    <s v="686511"/>
    <s v="19-0117146"/>
    <m/>
    <s v="T004788459, T004792781, T004793254"/>
    <m/>
    <s v="EI191027D"/>
    <s v="     "/>
    <x v="1"/>
    <s v="PG&amp;E"/>
    <m/>
    <s v="Vegetation"/>
    <m/>
    <s v="D"/>
    <m/>
    <s v="Unknown"/>
    <m/>
    <s v="Equipment - PG&amp;E"/>
    <s v="34.o. Other"/>
    <s v="Equipment - PG&amp;E"/>
    <m/>
    <s v="All types of equipment / facility failure"/>
    <s v="Conductor"/>
    <m/>
    <m/>
    <s v="Force Out"/>
    <s v="Yes"/>
    <s v="Overhead"/>
    <x v="3"/>
    <s v="Conductor"/>
    <m/>
    <s v="014592112"/>
    <s v="     "/>
    <s v="Non-HFTD"/>
    <x v="0"/>
    <m/>
    <m/>
    <n v="38.014800000000001"/>
    <n v="-121.64100000000001"/>
    <s v="Contra Costa"/>
    <s v="BRENTWOOD-2112"/>
    <m/>
    <n v="21000"/>
    <s v="BRENTWOOD 2112K504R"/>
    <x v="0"/>
    <s v="East Contra County Fire Protection District"/>
    <s v="Urban"/>
    <m/>
    <m/>
    <s v="No"/>
    <m/>
    <m/>
    <m/>
    <m/>
    <m/>
    <m/>
    <m/>
    <s v="N"/>
    <s v="N"/>
    <m/>
    <m/>
    <s v="     "/>
    <m/>
    <m/>
    <m/>
    <m/>
    <m/>
    <m/>
    <m/>
    <m/>
    <m/>
    <m/>
    <m/>
    <m/>
    <m/>
    <m/>
    <m/>
    <m/>
    <m/>
    <m/>
    <m/>
  </r>
  <r>
    <s v="20191610"/>
    <s v="     "/>
    <n v="43765"/>
    <s v="10/27"/>
    <x v="0"/>
    <m/>
    <s v="44"/>
    <n v="4"/>
    <s v="10"/>
    <x v="3"/>
    <n v="43765"/>
    <n v="0.55486111111111114"/>
    <s v="EI191027B - equipment failure in Lafayette; Contra Costa County FD determined PG&amp;E equipment caused ignition"/>
    <s v="     "/>
    <s v="EIR"/>
    <m/>
    <s v="N"/>
    <x v="0"/>
    <s v="688488"/>
    <m/>
    <m/>
    <s v="T004790110"/>
    <n v="0"/>
    <s v="EI191027B"/>
    <s v="     "/>
    <x v="1"/>
    <s v="PG&amp;E"/>
    <m/>
    <m/>
    <m/>
    <s v="D"/>
    <m/>
    <s v="0.26-9.99"/>
    <m/>
    <s v="Equipment - PG&amp;E"/>
    <s v="34.f. Pole damage or failure"/>
    <s v="Equipment - PG&amp;E"/>
    <s v="All types of equipment / facility failure"/>
    <s v="Pole failure"/>
    <s v="Pole"/>
    <m/>
    <m/>
    <m/>
    <m/>
    <s v="Overhead"/>
    <x v="3"/>
    <s v="Pole"/>
    <m/>
    <s v="100477289"/>
    <s v="     "/>
    <s v="Non-HFTD"/>
    <x v="0"/>
    <m/>
    <m/>
    <n v="37.899700000000003"/>
    <n v="-122.09099999999999"/>
    <s v="CONTRA COSTA"/>
    <s v="ROSSMOOR-1104"/>
    <m/>
    <m/>
    <m/>
    <x v="0"/>
    <s v="Contra Costa FD"/>
    <s v="Urban"/>
    <m/>
    <m/>
    <s v="No"/>
    <s v="7"/>
    <s v="3"/>
    <m/>
    <s v="0"/>
    <s v="0"/>
    <s v="CAMINO/PLEASANT HILL"/>
    <m/>
    <s v="N"/>
    <s v="Y"/>
    <s v="201910270300"/>
    <s v="201910281800"/>
    <s v="     "/>
    <m/>
    <m/>
    <m/>
    <m/>
    <m/>
    <m/>
    <m/>
    <m/>
    <m/>
    <m/>
    <m/>
    <m/>
    <m/>
    <m/>
    <m/>
    <m/>
    <m/>
    <m/>
    <m/>
  </r>
  <r>
    <s v="20191305"/>
    <s v="     "/>
    <n v="43765"/>
    <s v="10/27"/>
    <x v="0"/>
    <m/>
    <s v="44"/>
    <n v="4"/>
    <s v="10"/>
    <x v="3"/>
    <n v="43765"/>
    <m/>
    <s v="Tree grew into line. Contacted Incident Lead Jena Tepe to conform on 3/24/20 @ 0:24; Incident Lead responded by saying the secondary wire came down due to trees pushing secondary conductors together in high winds."/>
    <s v="     "/>
    <s v="FAS"/>
    <m/>
    <s v="N"/>
    <x v="0"/>
    <s v="689498"/>
    <m/>
    <m/>
    <s v="T004790504"/>
    <n v="0"/>
    <s v="EI191027H"/>
    <s v="     "/>
    <x v="1"/>
    <s v="PG&amp;E"/>
    <m/>
    <m/>
    <m/>
    <s v="D"/>
    <m/>
    <s v="&lt;0.25"/>
    <s v="50 ft. x 10 ft."/>
    <s v="Vegetation"/>
    <s v="33.a. Veg. contact"/>
    <s v="Vegetation"/>
    <s v="Contact from object"/>
    <s v="Contact - Vegetation"/>
    <m/>
    <s v="Contact - Vegetation"/>
    <s v="Conductor - Primary"/>
    <m/>
    <m/>
    <s v="Overhead"/>
    <x v="3"/>
    <s v="Conductor - Primary"/>
    <s v="Secondary Conductor"/>
    <s v="14351109"/>
    <s v="     "/>
    <s v="Non-HFTD"/>
    <x v="0"/>
    <m/>
    <m/>
    <n v="37.535600000000002"/>
    <n v="-121.952"/>
    <s v="ALAMEDA"/>
    <s v="FREMONT-1109"/>
    <m/>
    <m/>
    <m/>
    <x v="0"/>
    <s v="Unknown"/>
    <s v="Urban"/>
    <m/>
    <m/>
    <s v="No"/>
    <m/>
    <m/>
    <m/>
    <m/>
    <m/>
    <m/>
    <m/>
    <s v="N"/>
    <s v="N"/>
    <m/>
    <m/>
    <s v="     "/>
    <m/>
    <m/>
    <m/>
    <m/>
    <m/>
    <m/>
    <m/>
    <m/>
    <m/>
    <m/>
    <m/>
    <m/>
    <m/>
    <m/>
    <m/>
    <m/>
    <m/>
    <m/>
    <m/>
  </r>
  <r>
    <s v="MIA20196347"/>
    <s v="     "/>
    <n v="43765"/>
    <s v="10/27"/>
    <x v="0"/>
    <n v="0.53230324074074076"/>
    <s v="44"/>
    <n v="4"/>
    <s v="10"/>
    <x v="3"/>
    <n v="43765"/>
    <n v="0.53194444444444444"/>
    <s v="Attributed to PGE, poletop fire (per Tman Reply) ifo 1901 Florida Crew onsite to replace pole"/>
    <s v="     "/>
    <s v="FAS"/>
    <n v="44251"/>
    <s v="Y"/>
    <x v="0"/>
    <m/>
    <s v="N/A"/>
    <m/>
    <s v="T004789968"/>
    <m/>
    <m/>
    <s v="     "/>
    <x v="0"/>
    <s v="PG&amp;E"/>
    <m/>
    <m/>
    <m/>
    <s v="D"/>
    <m/>
    <s v="Structure-PG&amp;E only"/>
    <m/>
    <s v="Equipment - PG&amp;E"/>
    <s v="34.f. Pole damage or failure"/>
    <s v="Equipment - PG&amp;E"/>
    <s v="All types of equipment / facility failure"/>
    <s v="Pole failure"/>
    <s v="Pole"/>
    <m/>
    <m/>
    <m/>
    <s v="Yes"/>
    <s v="Overhead"/>
    <x v="0"/>
    <m/>
    <m/>
    <s v="13471128"/>
    <s v="     "/>
    <s v="Non-HFTD"/>
    <x v="0"/>
    <m/>
    <m/>
    <n v="37.929299999999998"/>
    <n v="-122.351"/>
    <s v="Contra Costa"/>
    <s v="RICHMOND-R-1128"/>
    <m/>
    <n v="11000"/>
    <m/>
    <x v="0"/>
    <s v="Richmond Fire Department"/>
    <s v="Urban"/>
    <m/>
    <m/>
    <s v="No"/>
    <m/>
    <m/>
    <m/>
    <m/>
    <m/>
    <m/>
    <m/>
    <s v="N"/>
    <s v="N"/>
    <m/>
    <m/>
    <s v="     "/>
    <m/>
    <m/>
    <m/>
    <m/>
    <m/>
    <m/>
    <m/>
    <m/>
    <m/>
    <m/>
    <m/>
    <m/>
    <m/>
    <m/>
    <m/>
    <m/>
    <m/>
    <m/>
    <m/>
  </r>
  <r>
    <s v="MIA201913418"/>
    <s v="     "/>
    <n v="43765"/>
    <s v="10/27"/>
    <x v="0"/>
    <n v="0.28993055555555558"/>
    <s v="44"/>
    <n v="4"/>
    <s v="10"/>
    <x v="3"/>
    <n v="43765"/>
    <n v="0.28958333333333336"/>
    <s v="4310 LANGER AVE in Santa Rosa; fire due to arcing lines; tree fell onto line; broken (on ground) overhead conductor"/>
    <s v="     "/>
    <s v="FAS"/>
    <n v="44238"/>
    <s v="Y"/>
    <x v="0"/>
    <s v="686677"/>
    <s v="N/A"/>
    <m/>
    <s v="T004788636"/>
    <n v="118113512"/>
    <m/>
    <s v="     "/>
    <x v="0"/>
    <s v="PG&amp;E"/>
    <m/>
    <m/>
    <m/>
    <s v="D"/>
    <m/>
    <s v="&lt;3 meters of linear travel"/>
    <m/>
    <s v="Vegetation"/>
    <s v="33.a. Veg. contact"/>
    <s v="Vegetation"/>
    <s v="Contact from object"/>
    <s v="Contact - Vegetation"/>
    <m/>
    <s v="Contact - Vegetation"/>
    <s v="Conductor"/>
    <m/>
    <s v="Yes"/>
    <s v="Overhead"/>
    <x v="0"/>
    <m/>
    <m/>
    <s v="043181102 "/>
    <s v="     "/>
    <s v="Non-HFTD"/>
    <x v="0"/>
    <m/>
    <m/>
    <n v="38.371400000000001"/>
    <n v="-122.72499999999999"/>
    <s v="Sonoma"/>
    <s v="BELLEVUE-1102"/>
    <s v="43181102"/>
    <n v="11000"/>
    <m/>
    <x v="0"/>
    <m/>
    <s v="Urban"/>
    <m/>
    <m/>
    <s v="No"/>
    <m/>
    <m/>
    <m/>
    <m/>
    <m/>
    <m/>
    <m/>
    <s v="N"/>
    <s v="Y"/>
    <s v="201910270300"/>
    <s v="201910281800"/>
    <s v="     "/>
    <m/>
    <m/>
    <m/>
    <m/>
    <m/>
    <m/>
    <m/>
    <m/>
    <m/>
    <m/>
    <m/>
    <m/>
    <m/>
    <m/>
    <m/>
    <m/>
    <m/>
    <m/>
    <m/>
  </r>
  <r>
    <s v="20191324"/>
    <s v="     "/>
    <n v="43765"/>
    <s v="10/27"/>
    <x v="0"/>
    <m/>
    <s v="44"/>
    <n v="4"/>
    <s v="10"/>
    <x v="3"/>
    <m/>
    <m/>
    <s v="Called Suisun Fire Protection District - they are sending a fire report"/>
    <s v="     "/>
    <s v="FAS"/>
    <m/>
    <s v="N"/>
    <x v="0"/>
    <m/>
    <m/>
    <m/>
    <s v="3652502822"/>
    <n v="0"/>
    <s v="EI191027J"/>
    <s v="     "/>
    <x v="1"/>
    <s v="PG&amp;E"/>
    <m/>
    <m/>
    <m/>
    <s v="D"/>
    <m/>
    <s v="1,000-4,999"/>
    <m/>
    <s v="Equipment - PG&amp;E"/>
    <s v="34.b. Conductor damage or failure"/>
    <s v="Equipment - PG&amp;E"/>
    <s v="All types of equipment / facility failure"/>
    <s v="Conductor failure-all"/>
    <s v="Conductor - Primary"/>
    <m/>
    <m/>
    <m/>
    <m/>
    <s v="Overhead"/>
    <x v="3"/>
    <s v="Conductor - Primary"/>
    <m/>
    <s v="Unknown"/>
    <s v="     "/>
    <s v="Non-HFTD"/>
    <x v="0"/>
    <m/>
    <m/>
    <n v="38.156300000000002"/>
    <n v="-121.976"/>
    <s v="SOLANO"/>
    <s v="CORDELIA-1104"/>
    <m/>
    <m/>
    <m/>
    <x v="0"/>
    <s v="Suisun FD"/>
    <s v="Wetland"/>
    <m/>
    <m/>
    <s v="No"/>
    <m/>
    <m/>
    <m/>
    <m/>
    <m/>
    <s v="GRIZZLY"/>
    <m/>
    <s v="Y"/>
    <s v="Y"/>
    <s v="201910270600"/>
    <s v="201910281800"/>
    <s v="     "/>
    <m/>
    <m/>
    <m/>
    <m/>
    <m/>
    <m/>
    <m/>
    <m/>
    <m/>
    <m/>
    <m/>
    <m/>
    <m/>
    <m/>
    <m/>
    <m/>
    <m/>
    <m/>
    <m/>
  </r>
  <r>
    <s v="20191325"/>
    <s v="     "/>
    <n v="43765"/>
    <s v="10/27"/>
    <x v="0"/>
    <m/>
    <s v="44"/>
    <n v="4"/>
    <s v="10"/>
    <x v="3"/>
    <m/>
    <m/>
    <s v="Wire down from Tree Fall. EC Tag 118113513 PM 44079153 located in SAP.  2/3 phases down."/>
    <s v="     "/>
    <s v="FAS"/>
    <m/>
    <s v="N"/>
    <x v="0"/>
    <m/>
    <m/>
    <m/>
    <s v="T004788533"/>
    <n v="0"/>
    <m/>
    <s v="     "/>
    <x v="1"/>
    <s v="PG&amp;E"/>
    <m/>
    <m/>
    <m/>
    <s v="D"/>
    <s v="D"/>
    <s v="&lt;0.25"/>
    <m/>
    <s v="Vegetation"/>
    <s v="33.a. Veg. contact"/>
    <s v="Vegetation"/>
    <s v="Contact from object"/>
    <s v="Contact - Vegetation"/>
    <m/>
    <s v="Contact - Vegetation"/>
    <s v="Conductor - Primary"/>
    <m/>
    <m/>
    <s v="Overhead"/>
    <x v="3"/>
    <s v="Conductor - Primary"/>
    <m/>
    <s v="101633101"/>
    <s v="     "/>
    <s v="Non-HFTD"/>
    <x v="0"/>
    <m/>
    <m/>
    <n v="39.1967"/>
    <n v="-121.93300000000001"/>
    <s v="COLUSA"/>
    <s v="COLUSA-1103"/>
    <m/>
    <m/>
    <m/>
    <x v="0"/>
    <s v="Unknown"/>
    <s v="Hardwood Woodland"/>
    <m/>
    <m/>
    <s v="No"/>
    <m/>
    <m/>
    <m/>
    <m/>
    <m/>
    <m/>
    <m/>
    <s v="Y"/>
    <s v="Y"/>
    <s v="201910261800"/>
    <s v="201910281800"/>
    <s v="     "/>
    <m/>
    <m/>
    <m/>
    <m/>
    <m/>
    <m/>
    <m/>
    <m/>
    <m/>
    <m/>
    <m/>
    <m/>
    <m/>
    <m/>
    <m/>
    <m/>
    <m/>
    <m/>
    <m/>
  </r>
  <r>
    <s v="20191319"/>
    <s v="     "/>
    <n v="43765"/>
    <s v="10/27"/>
    <x v="0"/>
    <m/>
    <s v="44"/>
    <n v="4"/>
    <s v="10"/>
    <x v="3"/>
    <n v="43764"/>
    <n v="0.84236111111111112"/>
    <s v="Tree fall onto conductors. However Troubleman notes indicate: TREE FELL THRU LINES S/OF MTR# 100900386 LINES ON GRD CAUSED GRASS FIRE, 5551 WAS OPENED LAST NIGHT AT 2013, FIRE MUST HAVE BEEN STARTED FROM CUST GEN. Updated cause to &quot;Other Fire: Non-PG&amp;E Related&quot; AF. ILIS inidicates PSPS circuit. Fire appears to have possibly been caused by customer generator. "/>
    <s v="     "/>
    <s v="FAS"/>
    <m/>
    <s v="N"/>
    <x v="0"/>
    <s v="683323"/>
    <s v="19-0116039"/>
    <m/>
    <s v="T004789188"/>
    <n v="0"/>
    <m/>
    <s v="     "/>
    <x v="1"/>
    <s v="PG&amp;E"/>
    <m/>
    <m/>
    <m/>
    <s v="D"/>
    <s v="D"/>
    <s v="&lt;0.25"/>
    <m/>
    <s v="Other Fire: Non-PG&amp;E related"/>
    <s v="39.a. All Other"/>
    <s v="Other Fire"/>
    <s v="Other"/>
    <s v="Other"/>
    <m/>
    <m/>
    <m/>
    <s v="Force Out"/>
    <m/>
    <s v="Overhead"/>
    <x v="3"/>
    <s v="Conductor - Primary"/>
    <m/>
    <s v="83252109"/>
    <s v="     "/>
    <s v="Non-HFTD"/>
    <x v="0"/>
    <m/>
    <m/>
    <n v="36.988"/>
    <n v="-121.94"/>
    <s v="SANTA CRUZ"/>
    <s v="PAUL-SWEET-2109"/>
    <m/>
    <m/>
    <m/>
    <x v="0"/>
    <s v="Unknown"/>
    <s v="Urban"/>
    <m/>
    <m/>
    <s v="No"/>
    <m/>
    <m/>
    <m/>
    <m/>
    <m/>
    <m/>
    <m/>
    <s v="N"/>
    <s v="N"/>
    <m/>
    <m/>
    <s v="     "/>
    <m/>
    <m/>
    <m/>
    <m/>
    <m/>
    <m/>
    <m/>
    <m/>
    <m/>
    <m/>
    <m/>
    <m/>
    <m/>
    <m/>
    <m/>
    <m/>
    <m/>
    <m/>
    <m/>
  </r>
  <r>
    <s v="20191321"/>
    <s v="     "/>
    <n v="43765"/>
    <s v="10/27"/>
    <x v="0"/>
    <m/>
    <s v="44"/>
    <n v="4"/>
    <s v="10"/>
    <x v="3"/>
    <n v="43765"/>
    <m/>
    <s v="Vegetation, Tree - fell into line, Conductor, Overhead, Broken, wire on ground ; &lt; 1 meter fire."/>
    <s v="     "/>
    <s v="FAS"/>
    <m/>
    <s v="N"/>
    <x v="0"/>
    <s v="686677"/>
    <s v="19-0117178"/>
    <m/>
    <s v="T004788636"/>
    <n v="0"/>
    <m/>
    <s v="     "/>
    <x v="0"/>
    <s v="PG&amp;E"/>
    <m/>
    <m/>
    <m/>
    <s v="D"/>
    <m/>
    <s v="&lt;3 meters of linear travel"/>
    <m/>
    <s v="Vegetation"/>
    <s v="33.a. Veg. contact"/>
    <s v="Vegetation"/>
    <s v="Contact from object"/>
    <s v="Contact - Vegetation"/>
    <m/>
    <s v="Contact - Vegetation"/>
    <m/>
    <s v="Line to Line"/>
    <m/>
    <s v="Overhead"/>
    <x v="0"/>
    <m/>
    <m/>
    <s v="217923325749"/>
    <s v="     "/>
    <s v="Non-HFTD"/>
    <x v="0"/>
    <m/>
    <m/>
    <n v="38.429600000000001"/>
    <n v="-122.765"/>
    <s v="SONOMA"/>
    <s v="BELLEVUE-1102"/>
    <m/>
    <m/>
    <s v="BELLEVUE 110239026"/>
    <x v="0"/>
    <s v="N/A"/>
    <m/>
    <m/>
    <m/>
    <s v="No"/>
    <m/>
    <m/>
    <m/>
    <m/>
    <m/>
    <m/>
    <m/>
    <s v="N"/>
    <s v="Y"/>
    <s v="201910270300"/>
    <s v="201910281800"/>
    <s v="     "/>
    <m/>
    <m/>
    <m/>
    <m/>
    <m/>
    <m/>
    <m/>
    <m/>
    <m/>
    <m/>
    <m/>
    <m/>
    <m/>
    <m/>
    <m/>
    <m/>
    <m/>
    <m/>
    <m/>
  </r>
  <r>
    <s v="20191329"/>
    <s v="     "/>
    <n v="43765"/>
    <s v="10/27"/>
    <x v="0"/>
    <m/>
    <s v="44"/>
    <n v="4"/>
    <s v="10"/>
    <x v="3"/>
    <n v="43765"/>
    <n v="8.8888888888888892E-2"/>
    <s v="FCO 811 DE ENERGIZED FOR CDF SAFETY CLEARANCE - FIRE 5 SPANS NO 811. Tree branch onto conductors.EC Tag 118117597 PM 31476660 in SAP. "/>
    <s v="     "/>
    <s v="FAS"/>
    <m/>
    <s v="N"/>
    <x v="0"/>
    <s v="686287"/>
    <s v="19-0117106"/>
    <m/>
    <s v="T004788405"/>
    <n v="0"/>
    <m/>
    <s v="     "/>
    <x v="1"/>
    <s v="PG&amp;E"/>
    <m/>
    <m/>
    <m/>
    <s v="D"/>
    <s v="D"/>
    <s v="10-99"/>
    <m/>
    <s v="Vegetation"/>
    <s v="33.a. Veg. contact"/>
    <s v="Vegetation"/>
    <s v="Contact from object"/>
    <s v="Contact - Vegetation"/>
    <m/>
    <s v="Contact - Vegetation"/>
    <s v="Pole"/>
    <s v="Force Out"/>
    <m/>
    <s v="Overhead"/>
    <x v="0"/>
    <s v="Pole"/>
    <s v="Crossarm, guy, hardware"/>
    <s v="100414823"/>
    <s v="     "/>
    <s v="Non-HFTD"/>
    <x v="0"/>
    <m/>
    <m/>
    <n v="39.526800000000001"/>
    <n v="-122.364"/>
    <s v="GLENN"/>
    <s v="LOGAN-CREEK-2102"/>
    <m/>
    <m/>
    <s v="LOGAN CREEK 21022226"/>
    <x v="0"/>
    <m/>
    <s v="Herbaceous"/>
    <m/>
    <m/>
    <s v="No"/>
    <s v="10"/>
    <m/>
    <m/>
    <m/>
    <m/>
    <m/>
    <m/>
    <s v="Y"/>
    <s v="Y"/>
    <s v="201910261800"/>
    <s v="201910281800"/>
    <s v="     "/>
    <s v="39.52645000"/>
    <s v="-122.36403100"/>
    <s v="Oct 30 2019 12:00AM"/>
    <s v="BranchFail"/>
    <s v="GREEN BRANCH BROKE OUT OF MATURE GREEN VALLEY OAK-NO VISIBLE SIGNS OF ROT"/>
    <s v="OAKV"/>
    <s v="65"/>
    <s v="32"/>
    <s v="16"/>
    <s v="Slight"/>
    <s v="None"/>
    <s v="N"/>
    <s v="1"/>
    <m/>
    <s v="Valley"/>
    <s v="A"/>
    <s v="CrossArm"/>
    <s v="BareWire"/>
    <s v="1"/>
  </r>
  <r>
    <s v="20191330"/>
    <s v="     "/>
    <n v="43765"/>
    <s v="10/27"/>
    <x v="0"/>
    <m/>
    <s v="44"/>
    <n v="4"/>
    <s v="10"/>
    <x v="3"/>
    <m/>
    <m/>
    <s v="Tman notes: SECONDARY WIRE DOWN IN FIELD.  FIRE AT SIGHT.  1 OF 3 TX FUSES BLOWN.  OPENED REMAINDERS AND CHECKED IN WITH IC.  Unable to determine location no files in folder. FAS tag indicates CSR Remarks - STAGE GULCH DR &amp; ARNOLD DR - Veg fire w/ wires down per calfire. Sonoma 1107 circuit in the area. Placed FAS tag in folder. Fire tab not selected."/>
    <s v="     "/>
    <s v="FAS"/>
    <m/>
    <s v="N"/>
    <x v="0"/>
    <m/>
    <m/>
    <m/>
    <s v="2514591"/>
    <n v="0"/>
    <m/>
    <s v="     "/>
    <x v="1"/>
    <s v="PG&amp;E"/>
    <m/>
    <m/>
    <m/>
    <s v="D"/>
    <s v="D"/>
    <s v="0.26-9.99"/>
    <s v="IC STATED ABOUT 5"/>
    <s v="Equipment - PG&amp;E"/>
    <s v="34.b. Conductor damage or failure"/>
    <s v="Equipment - PG&amp;E"/>
    <s v="All types of equipment / facility failure"/>
    <s v="Conductor failure-all"/>
    <s v="Conductor - Primary"/>
    <m/>
    <m/>
    <m/>
    <m/>
    <s v="Overhead"/>
    <x v="3"/>
    <s v="Conductor - Primary"/>
    <m/>
    <s v="Unknown"/>
    <s v="     "/>
    <s v="Non-HFTD"/>
    <x v="0"/>
    <m/>
    <m/>
    <n v="38.276200000000003"/>
    <n v="-122.461"/>
    <s v="SONOMA"/>
    <s v="SONOMA-1107"/>
    <m/>
    <m/>
    <m/>
    <x v="0"/>
    <m/>
    <s v="Urban"/>
    <m/>
    <m/>
    <s v="No"/>
    <m/>
    <m/>
    <m/>
    <m/>
    <m/>
    <m/>
    <m/>
    <s v="N"/>
    <s v="Y"/>
    <s v="201910270300"/>
    <s v="201910281800"/>
    <s v="     "/>
    <m/>
    <m/>
    <m/>
    <m/>
    <m/>
    <m/>
    <m/>
    <m/>
    <m/>
    <m/>
    <m/>
    <m/>
    <m/>
    <m/>
    <m/>
    <m/>
    <m/>
    <m/>
    <m/>
  </r>
  <r>
    <s v="20191327"/>
    <s v="     "/>
    <n v="43765"/>
    <s v="10/27"/>
    <x v="0"/>
    <m/>
    <s v="44"/>
    <n v="4"/>
    <s v="10"/>
    <x v="3"/>
    <n v="43765"/>
    <n v="1.1111111111111112E-2"/>
    <s v="EC 118113493, PM 31476410 located in Earth/SAP. Broken pole/failure with wire down/recloser 49008 down as well."/>
    <s v="     "/>
    <s v="FAS"/>
    <m/>
    <s v="N"/>
    <x v="0"/>
    <s v="685748"/>
    <s v="19-0117070"/>
    <m/>
    <s v="T004788390"/>
    <n v="0"/>
    <m/>
    <s v="     "/>
    <x v="1"/>
    <s v="PG&amp;E"/>
    <m/>
    <m/>
    <m/>
    <s v="D"/>
    <s v="D"/>
    <s v="10-99"/>
    <m/>
    <s v="Equipment - PG&amp;E"/>
    <s v="34.f. Pole damage or failure"/>
    <s v="Equipment - PG&amp;E"/>
    <s v="All types of equipment / facility failure"/>
    <s v="Pole failure"/>
    <s v="Pole"/>
    <m/>
    <m/>
    <s v="Line to Ground"/>
    <m/>
    <s v="Overhead"/>
    <x v="3"/>
    <s v="Pole"/>
    <s v="Conductor"/>
    <s v="101629105"/>
    <s v="     "/>
    <s v="Non-HFTD"/>
    <x v="0"/>
    <m/>
    <m/>
    <n v="39.173699999999997"/>
    <n v="-122.133"/>
    <s v="COLUSA"/>
    <s v="WILLIAMS-1102"/>
    <m/>
    <m/>
    <s v="WILLIAMS 1102CB"/>
    <x v="0"/>
    <s v="Williams FD"/>
    <s v="Urban"/>
    <m/>
    <m/>
    <s v="No"/>
    <s v="200"/>
    <m/>
    <m/>
    <m/>
    <m/>
    <m/>
    <m/>
    <s v="Y"/>
    <s v="Y"/>
    <s v="201910261800"/>
    <s v="201910281800"/>
    <s v="     "/>
    <m/>
    <m/>
    <m/>
    <m/>
    <m/>
    <m/>
    <m/>
    <m/>
    <m/>
    <m/>
    <m/>
    <m/>
    <m/>
    <m/>
    <m/>
    <m/>
    <m/>
    <m/>
    <m/>
  </r>
  <r>
    <s v="20191328"/>
    <s v="     "/>
    <n v="43765"/>
    <s v="10/27"/>
    <x v="0"/>
    <m/>
    <s v="44"/>
    <n v="4"/>
    <s v="10"/>
    <x v="3"/>
    <n v="43765"/>
    <n v="0.15416666666666667"/>
    <s v="EC SENT FOR CREW TO RESAG WIRE OR INSTALL PRIM SPREADERS. EC 118113494 PM 44079156 located in SAP.  Span between Pole SAP Id 101665138 and 103060600."/>
    <s v="     "/>
    <s v="FAS"/>
    <m/>
    <s v="N"/>
    <x v="0"/>
    <s v="686503"/>
    <s v="19-0117150"/>
    <m/>
    <s v="T004788423"/>
    <n v="0"/>
    <m/>
    <s v="     "/>
    <x v="1"/>
    <s v="PG&amp;E"/>
    <m/>
    <m/>
    <m/>
    <s v="D"/>
    <s v="D"/>
    <s v="0.26-9.99"/>
    <s v="GRASS ONLY EST LESS THAN 4 ACRES"/>
    <s v="Equipment - PG&amp;E"/>
    <s v="34.b. Conductor damage or failure"/>
    <s v="Equipment - PG&amp;E"/>
    <s v="All types of equipment / facility failure"/>
    <s v="Conductor failure-all"/>
    <s v="Conductor - Primary"/>
    <m/>
    <m/>
    <s v="Force Out"/>
    <m/>
    <s v="Overhead"/>
    <x v="3"/>
    <s v="Conductor - Primary"/>
    <s v="Resag Conductor"/>
    <s v="62462223"/>
    <s v="     "/>
    <s v="Non-HFTD"/>
    <x v="0"/>
    <m/>
    <m/>
    <n v="38.166600000000003"/>
    <n v="-121.59699999999999"/>
    <s v="SACRAMENTO"/>
    <s v="GRAND-ISLAND-2223"/>
    <m/>
    <m/>
    <s v="GRAND ISLAND 22239492"/>
    <x v="0"/>
    <s v="Unknown"/>
    <s v="Urban"/>
    <m/>
    <m/>
    <s v="No"/>
    <m/>
    <m/>
    <m/>
    <m/>
    <m/>
    <m/>
    <m/>
    <s v="Y"/>
    <s v="Y"/>
    <s v="201910270600"/>
    <s v="201910281800"/>
    <s v="     "/>
    <m/>
    <m/>
    <m/>
    <m/>
    <m/>
    <m/>
    <m/>
    <m/>
    <m/>
    <m/>
    <m/>
    <m/>
    <m/>
    <m/>
    <m/>
    <m/>
    <m/>
    <m/>
    <m/>
  </r>
  <r>
    <s v="20191303"/>
    <s v="     "/>
    <n v="43765"/>
    <s v="10/27"/>
    <x v="0"/>
    <m/>
    <s v="44"/>
    <n v="4"/>
    <s v="10"/>
    <x v="3"/>
    <n v="43765"/>
    <m/>
    <s v="Vegetation, Tree - branch fell on line, Secondary, Broken, wire on ground ; Other (Comments) fire."/>
    <s v="     "/>
    <s v="FAS"/>
    <m/>
    <s v="N"/>
    <x v="0"/>
    <s v="689319"/>
    <s v="19-0117661"/>
    <m/>
    <s v="T004791107"/>
    <n v="118113385"/>
    <m/>
    <s v="     "/>
    <x v="0"/>
    <s v="PG&amp;E"/>
    <m/>
    <m/>
    <m/>
    <s v="D"/>
    <m/>
    <s v="Other"/>
    <s v="NA"/>
    <s v="Vegetation"/>
    <s v="33.a. Veg. contact"/>
    <s v="Vegetation"/>
    <s v="Contact from object"/>
    <s v="Contact - Vegetation"/>
    <m/>
    <s v="Contact - Vegetation"/>
    <m/>
    <s v="Line to Ground"/>
    <m/>
    <s v="Other (Comments)"/>
    <x v="0"/>
    <m/>
    <m/>
    <s v="083481107-2100639086{26203}"/>
    <s v="     "/>
    <s v="Non-HFTD"/>
    <x v="0"/>
    <m/>
    <m/>
    <n v="37.306199999999997"/>
    <n v="-122.02200000000001"/>
    <s v="SANTA CLARA"/>
    <s v="STELLING-1107"/>
    <m/>
    <m/>
    <s v="STELLING 110760030"/>
    <x v="0"/>
    <s v="NA"/>
    <m/>
    <m/>
    <m/>
    <s v="No"/>
    <m/>
    <m/>
    <m/>
    <m/>
    <m/>
    <m/>
    <m/>
    <s v="N"/>
    <s v="N"/>
    <m/>
    <m/>
    <s v="     "/>
    <s v="37.30604872"/>
    <s v="-122.02307351"/>
    <s v="Oct 29 2019 12:00AM"/>
    <s v="BranchFail"/>
    <s v="EBIDENCE OF BREAKAGE"/>
    <s v="REDW"/>
    <s v="110"/>
    <s v="40"/>
    <s v="10"/>
    <s v="None"/>
    <s v="None"/>
    <s v="N"/>
    <s v="1"/>
    <m/>
    <s v="Plain"/>
    <s v="A"/>
    <s v="CrossArm"/>
    <s v="BareWire"/>
    <s v="0"/>
  </r>
  <r>
    <s v="20191307"/>
    <s v="     "/>
    <n v="43765"/>
    <s v="10/27"/>
    <x v="0"/>
    <m/>
    <s v="44"/>
    <n v="4"/>
    <s v="10"/>
    <x v="3"/>
    <n v="43765"/>
    <n v="0.67500000000000004"/>
    <s v="contact with tree"/>
    <s v="     "/>
    <s v="FAS"/>
    <m/>
    <s v="N"/>
    <x v="0"/>
    <s v="690383"/>
    <s v="19-0117569"/>
    <m/>
    <s v="T004791001"/>
    <n v="118113385"/>
    <m/>
    <s v="     "/>
    <x v="1"/>
    <s v="PG&amp;E"/>
    <m/>
    <m/>
    <m/>
    <s v="D"/>
    <m/>
    <s v="&lt;3 meters of linear travel"/>
    <m/>
    <s v="Vegetation"/>
    <s v="33.a. Veg. contact"/>
    <s v="Vegetation"/>
    <s v="Contact from object"/>
    <s v="Contact - Vegetation"/>
    <m/>
    <s v="Contact - Vegetation"/>
    <s v="Transformer"/>
    <s v="Force Out"/>
    <m/>
    <s v="Overhead"/>
    <x v="0"/>
    <s v="Transformer"/>
    <m/>
    <s v="83371114"/>
    <s v="     "/>
    <s v="Non-HFTD"/>
    <x v="0"/>
    <m/>
    <m/>
    <n v="37.311500000000002"/>
    <n v="-122"/>
    <s v="SANTA CLARA"/>
    <s v="SARATOGA-1114"/>
    <m/>
    <m/>
    <s v="SARATOGA 11141160"/>
    <x v="0"/>
    <s v="Santa Clara County FD"/>
    <s v="Urban"/>
    <m/>
    <m/>
    <s v="No"/>
    <m/>
    <m/>
    <m/>
    <m/>
    <m/>
    <m/>
    <m/>
    <s v="N"/>
    <s v="N"/>
    <m/>
    <m/>
    <s v="     "/>
    <m/>
    <m/>
    <m/>
    <m/>
    <m/>
    <m/>
    <m/>
    <m/>
    <m/>
    <m/>
    <m/>
    <m/>
    <m/>
    <m/>
    <m/>
    <m/>
    <m/>
    <m/>
    <m/>
  </r>
  <r>
    <s v="20191331"/>
    <s v="     "/>
    <n v="43765"/>
    <s v="10/27"/>
    <x v="0"/>
    <m/>
    <s v="44"/>
    <n v="4"/>
    <s v="10"/>
    <x v="3"/>
    <m/>
    <m/>
    <s v="Duplicate of index #1319"/>
    <s v="     "/>
    <s v="TOTL"/>
    <m/>
    <s v="N"/>
    <x v="1"/>
    <m/>
    <m/>
    <s v="INT-12925"/>
    <m/>
    <n v="0"/>
    <m/>
    <s v="     "/>
    <x v="0"/>
    <s v="PG&amp;E"/>
    <m/>
    <m/>
    <m/>
    <s v="T"/>
    <s v="D"/>
    <s v="10-99"/>
    <m/>
    <s v="Equipment - PG&amp;E"/>
    <s v="34.o. Other"/>
    <s v="Equipment - PG&amp;E"/>
    <s v="Other"/>
    <s v="Other"/>
    <s v="Conductor - Primary"/>
    <m/>
    <m/>
    <m/>
    <m/>
    <m/>
    <x v="0"/>
    <s v="Conductor - Primary"/>
    <m/>
    <s v=""/>
    <s v="     "/>
    <s v="Non-HFTD"/>
    <x v="0"/>
    <m/>
    <m/>
    <n v="38.583100000000002"/>
    <n v="-121.56699999999999"/>
    <m/>
    <s v="WEST-SACRAMENTO-DAVIS-115KV"/>
    <m/>
    <n v="115000"/>
    <m/>
    <x v="0"/>
    <m/>
    <s v="Urban"/>
    <m/>
    <m/>
    <s v="No"/>
    <s v="10"/>
    <m/>
    <m/>
    <m/>
    <m/>
    <s v="GLENCOVE"/>
    <m/>
    <s v="Y"/>
    <s v="Y"/>
    <s v="201910261800"/>
    <s v="201910281800"/>
    <s v="     "/>
    <m/>
    <m/>
    <m/>
    <m/>
    <m/>
    <m/>
    <m/>
    <m/>
    <m/>
    <m/>
    <m/>
    <m/>
    <m/>
    <m/>
    <m/>
    <m/>
    <m/>
    <m/>
    <m/>
  </r>
  <r>
    <s v="20191301"/>
    <s v="     "/>
    <n v="43765"/>
    <s v="10/27"/>
    <x v="0"/>
    <m/>
    <s v="44"/>
    <n v="4"/>
    <s v="10"/>
    <x v="3"/>
    <n v="43765"/>
    <n v="0.61527777777777781"/>
    <s v="Broken conductor, conductor on ground. Unsure of what caused it. Per OIS - Tree or Object on Wire "/>
    <s v="     "/>
    <s v="FAS"/>
    <m/>
    <s v="N"/>
    <x v="0"/>
    <s v="689653"/>
    <s v="19-0117654"/>
    <m/>
    <s v="T004790503"/>
    <n v="118113391"/>
    <s v="EI191027C"/>
    <s v="     "/>
    <x v="1"/>
    <s v="PG&amp;E"/>
    <m/>
    <m/>
    <m/>
    <s v="D"/>
    <m/>
    <s v="0.26-9.99"/>
    <m/>
    <s v="Equipment - PG&amp;E"/>
    <s v="34.b. Conductor damage or failure"/>
    <s v="Equipment - PG&amp;E"/>
    <s v="All types of equipment / facility failure"/>
    <s v="Conductor failure-all"/>
    <s v="Conductor - Primary"/>
    <m/>
    <m/>
    <s v="Line to Line"/>
    <m/>
    <s v="Overhead"/>
    <x v="3"/>
    <s v="Conductor - Primary"/>
    <m/>
    <s v="689653"/>
    <s v="     "/>
    <s v="Non-HFTD"/>
    <x v="0"/>
    <m/>
    <m/>
    <n v="37.4345"/>
    <n v="-121.914"/>
    <s v="SANTA CLARA"/>
    <s v="DIXON-LANDING-2102"/>
    <m/>
    <m/>
    <s v="DIXON LANDING 2102CB"/>
    <x v="0"/>
    <s v="Unknown"/>
    <s v="Urban"/>
    <m/>
    <m/>
    <s v="No"/>
    <m/>
    <m/>
    <m/>
    <m/>
    <m/>
    <m/>
    <m/>
    <s v="N"/>
    <s v="N"/>
    <m/>
    <m/>
    <s v="     "/>
    <m/>
    <m/>
    <m/>
    <m/>
    <m/>
    <m/>
    <m/>
    <m/>
    <m/>
    <m/>
    <m/>
    <m/>
    <m/>
    <m/>
    <m/>
    <m/>
    <m/>
    <m/>
    <m/>
  </r>
  <r>
    <s v="20191315"/>
    <s v="     "/>
    <n v="43765"/>
    <s v="10/27"/>
    <x v="0"/>
    <m/>
    <s v="44"/>
    <n v="4"/>
    <s v="10"/>
    <x v="3"/>
    <n v="43765"/>
    <m/>
    <s v="Branch fell into line"/>
    <s v="     "/>
    <s v="FAS"/>
    <m/>
    <s v="N"/>
    <x v="0"/>
    <s v="688634"/>
    <s v="19-0117482"/>
    <m/>
    <s v="T004790472"/>
    <n v="0"/>
    <m/>
    <s v="     "/>
    <x v="1"/>
    <s v="PG&amp;E"/>
    <m/>
    <m/>
    <m/>
    <s v="D"/>
    <m/>
    <s v="0.26-9.99"/>
    <m/>
    <s v="Vegetation"/>
    <s v="33.a. Veg. contact"/>
    <s v="Vegetation"/>
    <s v="Contact from object"/>
    <s v="Contact - Vegetation"/>
    <m/>
    <s v="Contact - Vegetation"/>
    <s v="Conductor - Primary"/>
    <s v="Force Out"/>
    <m/>
    <s v="Overhead"/>
    <x v="3"/>
    <s v="Conductor - Primary"/>
    <m/>
    <s v="83912109"/>
    <s v="     "/>
    <s v="Non-HFTD"/>
    <x v="0"/>
    <m/>
    <m/>
    <n v="37.276699999999998"/>
    <n v="-121.815"/>
    <s v="SANTA CLARA"/>
    <s v="PIERCY-2109"/>
    <m/>
    <m/>
    <s v="PIERCY 2109XR200"/>
    <x v="0"/>
    <s v="Unknown"/>
    <s v="Urban"/>
    <m/>
    <m/>
    <s v="No"/>
    <m/>
    <m/>
    <m/>
    <m/>
    <m/>
    <m/>
    <m/>
    <s v="N"/>
    <s v="N"/>
    <m/>
    <m/>
    <s v="     "/>
    <s v="37.27635377"/>
    <s v="-121.81662712"/>
    <s v="Oct 29 2019 12:00AM"/>
    <s v="WindBlew"/>
    <s v="EVIDENCE OF FRESHLY TRIMMED BLACK WALNUT IN BKYD OF 560 CONTINENTAL DR. DEBRIS PRESENT AT TIME OF INVESTIGATION."/>
    <s v="WALB"/>
    <s v="30"/>
    <s v="22"/>
    <s v="12"/>
    <m/>
    <m/>
    <m/>
    <m/>
    <m/>
    <m/>
    <m/>
    <s v="CrossArm"/>
    <s v="BareWire"/>
    <s v="0"/>
  </r>
  <r>
    <s v="20191317"/>
    <s v="     "/>
    <n v="43765"/>
    <s v="10/27"/>
    <x v="0"/>
    <m/>
    <s v="44"/>
    <n v="4"/>
    <s v="10"/>
    <x v="3"/>
    <n v="43765"/>
    <m/>
    <s v="One span of secondary down - end of secondary cross-arm broke; resulted in small fire not much bigger than 1 linear meter"/>
    <s v="     "/>
    <s v="FAS"/>
    <m/>
    <s v="N"/>
    <x v="0"/>
    <s v="688747"/>
    <m/>
    <m/>
    <s v="T004790175"/>
    <n v="0"/>
    <m/>
    <s v="     "/>
    <x v="1"/>
    <s v="PG&amp;E"/>
    <m/>
    <m/>
    <m/>
    <s v="D"/>
    <m/>
    <s v="&lt;3 meters of linear travel"/>
    <m/>
    <s v="Equipment - PG&amp;E"/>
    <s v="34.b. Conductor damage or failure"/>
    <s v="Equipment - PG&amp;E"/>
    <s v="All types of equipment / facility failure"/>
    <s v="Conductor failure-all"/>
    <s v="Conductor - Primary"/>
    <m/>
    <m/>
    <m/>
    <m/>
    <s v="Overhead"/>
    <x v="3"/>
    <s v="Conductor - Primary"/>
    <m/>
    <s v="Unknown"/>
    <s v="     "/>
    <s v="Non-HFTD"/>
    <x v="0"/>
    <m/>
    <m/>
    <n v="37.9666"/>
    <n v="-121.346"/>
    <s v="SAN JOAQUIN"/>
    <s v="STAGG-1101"/>
    <m/>
    <m/>
    <m/>
    <x v="0"/>
    <s v="Stockton FD "/>
    <s v="Urban"/>
    <m/>
    <m/>
    <s v="No"/>
    <m/>
    <m/>
    <m/>
    <m/>
    <m/>
    <m/>
    <m/>
    <s v="Y"/>
    <s v="Y"/>
    <s v="201910270600"/>
    <s v="201910281800"/>
    <s v="     "/>
    <m/>
    <m/>
    <m/>
    <m/>
    <m/>
    <m/>
    <m/>
    <m/>
    <m/>
    <m/>
    <m/>
    <m/>
    <m/>
    <m/>
    <m/>
    <m/>
    <m/>
    <m/>
    <m/>
  </r>
  <r>
    <s v="20191310"/>
    <s v="     "/>
    <n v="43765"/>
    <s v="10/27"/>
    <x v="0"/>
    <m/>
    <s v="44"/>
    <n v="4"/>
    <s v="10"/>
    <x v="3"/>
    <n v="43765"/>
    <n v="0.6430555555555556"/>
    <s v="Branch fell into line"/>
    <s v="     "/>
    <s v="FAS"/>
    <m/>
    <s v="N"/>
    <x v="0"/>
    <s v="689985"/>
    <s v="19-0117555"/>
    <m/>
    <s v="T004790643"/>
    <n v="0"/>
    <m/>
    <s v="     "/>
    <x v="1"/>
    <s v="PG&amp;E"/>
    <m/>
    <m/>
    <m/>
    <s v="D"/>
    <m/>
    <s v="&lt;0.25"/>
    <m/>
    <s v="Vegetation"/>
    <s v="33.a. Veg. contact"/>
    <s v="Vegetation"/>
    <s v="Contact from object"/>
    <s v="Contact - Vegetation"/>
    <m/>
    <s v="Contact - Vegetation"/>
    <s v="Splice/Clamp/Connector"/>
    <s v="Line to Ground"/>
    <m/>
    <s v="Overhead"/>
    <x v="3"/>
    <s v="Splice/Clamp/Connector"/>
    <m/>
    <s v="182961107"/>
    <s v="     "/>
    <s v="Non-HFTD"/>
    <x v="0"/>
    <m/>
    <m/>
    <n v="36.784999999999997"/>
    <n v="-121.651"/>
    <s v="MONTEREY"/>
    <s v="PRUNEDALE-1107"/>
    <m/>
    <m/>
    <s v="PRUNEDALE 11073712"/>
    <x v="0"/>
    <m/>
    <s v="Hardwood Woodland"/>
    <m/>
    <m/>
    <s v="No"/>
    <m/>
    <m/>
    <m/>
    <m/>
    <m/>
    <m/>
    <m/>
    <s v="N"/>
    <s v="N"/>
    <m/>
    <m/>
    <s v="     "/>
    <s v="36.78519500"/>
    <s v="-121.65056900"/>
    <s v="Nov 11 2019 12:00AM"/>
    <s v="TrunkFail"/>
    <s v="green Monterey pine broken next to the power lines_x000d__x000a_"/>
    <s v="PINM"/>
    <s v="60"/>
    <s v="16"/>
    <s v="10"/>
    <s v="None"/>
    <s v="None"/>
    <s v="N"/>
    <s v="1"/>
    <m/>
    <s v="Ridge"/>
    <s v="A"/>
    <s v="CrossArm"/>
    <s v="BareWire"/>
    <s v="1"/>
  </r>
  <r>
    <s v="20191314"/>
    <s v="     "/>
    <n v="43765"/>
    <s v="10/27"/>
    <x v="0"/>
    <m/>
    <s v="44"/>
    <n v="4"/>
    <s v="10"/>
    <x v="3"/>
    <n v="43765"/>
    <m/>
    <s v="Tree grew into line"/>
    <s v="     "/>
    <s v="FAS"/>
    <m/>
    <s v="N"/>
    <x v="0"/>
    <s v="689316"/>
    <m/>
    <m/>
    <s v="T004790439"/>
    <n v="0"/>
    <m/>
    <s v="     "/>
    <x v="1"/>
    <s v="PG&amp;E"/>
    <m/>
    <m/>
    <m/>
    <s v="D"/>
    <m/>
    <s v="&lt;0.25"/>
    <s v="burnt down fence in alley"/>
    <s v="Vegetation"/>
    <s v="33.a. Veg. contact"/>
    <s v="Vegetation"/>
    <s v="Contact from object"/>
    <s v="Contact - Vegetation"/>
    <m/>
    <s v="Contact - Vegetation"/>
    <s v="Conductor - Primary"/>
    <m/>
    <m/>
    <s v="Overhead"/>
    <x v="3"/>
    <s v="Conductor - Primary"/>
    <s v="Service drop"/>
    <s v="254041101"/>
    <s v="     "/>
    <s v="Non-HFTD"/>
    <x v="0"/>
    <m/>
    <m/>
    <n v="36.991"/>
    <n v="-120.623"/>
    <s v="MERCED"/>
    <s v="DOS-PALOS-1101"/>
    <m/>
    <m/>
    <m/>
    <x v="0"/>
    <s v="Merced County FD"/>
    <s v="Urban"/>
    <m/>
    <m/>
    <s v="No"/>
    <m/>
    <m/>
    <m/>
    <m/>
    <m/>
    <m/>
    <m/>
    <s v="N"/>
    <s v="N"/>
    <m/>
    <m/>
    <s v="     "/>
    <m/>
    <m/>
    <m/>
    <m/>
    <m/>
    <m/>
    <m/>
    <m/>
    <m/>
    <m/>
    <m/>
    <m/>
    <m/>
    <m/>
    <m/>
    <m/>
    <m/>
    <m/>
    <m/>
  </r>
  <r>
    <s v="20201460"/>
    <s v="     "/>
    <n v="44131"/>
    <s v="10/27"/>
    <x v="0"/>
    <n v="0.44513888888888886"/>
    <s v="44"/>
    <n v="4"/>
    <s v="10"/>
    <x v="4"/>
    <n v="44131"/>
    <n v="0.43541666666666667"/>
    <s v="On October 27, 2020 at 1041 hours, a PG&amp;E troubleman was dispatched to the Piercy 2110 Distribution Circuit on San Felipe Rd in San Jose and observed a wire down incident. Initial analysis indicates PG&amp;E equipment failure resulted in an ignition. The responding troubleman found a #6 SOL CU primary overhead conductor had failed and fell to ground resulting in a fire and an outage. Cause of the conductor failure was unknown. The ensuing fire was 3 meters - 0.25 acre in size and was extinguished by San Jose Fire Department. A PG&amp;E crew repaired all damaged assets on October 27, 2020."/>
    <s v="     "/>
    <s v="FAS"/>
    <m/>
    <s v="N"/>
    <x v="0"/>
    <s v="1129866"/>
    <s v="20-0113840"/>
    <m/>
    <s v="T005106407"/>
    <n v="119951024"/>
    <m/>
    <s v="     "/>
    <x v="1"/>
    <s v="PG&amp;E"/>
    <m/>
    <s v="Vegetation"/>
    <m/>
    <s v="D"/>
    <s v="D"/>
    <s v="&lt;0.25"/>
    <m/>
    <s v="Equipment - PG&amp;E"/>
    <s v="34.b. Conductor damage or failure"/>
    <s v="Equipment - PG&amp;E"/>
    <s v="All types of equipment / facility failure"/>
    <s v="Conductor failure-all"/>
    <s v="Conductor - Primary"/>
    <m/>
    <m/>
    <s v="None"/>
    <m/>
    <s v="Overhead"/>
    <x v="3"/>
    <s v="Conductor - Primary"/>
    <s v="Conductor"/>
    <s v="Circuit ID: 083912110"/>
    <s v="     "/>
    <s v="Non-HFTD"/>
    <x v="0"/>
    <m/>
    <m/>
    <n v="37.275599999999997"/>
    <n v="-121.748"/>
    <s v="Santa Clara"/>
    <s v="PIERCY-2110"/>
    <m/>
    <n v="21000"/>
    <m/>
    <x v="0"/>
    <s v="San Jose FD"/>
    <s v="Herbaceous"/>
    <m/>
    <m/>
    <s v="No"/>
    <m/>
    <m/>
    <m/>
    <m/>
    <m/>
    <m/>
    <m/>
    <s v="N"/>
    <s v="N"/>
    <m/>
    <m/>
    <s v="     "/>
    <m/>
    <m/>
    <m/>
    <m/>
    <m/>
    <m/>
    <m/>
    <m/>
    <m/>
    <m/>
    <m/>
    <m/>
    <m/>
    <m/>
    <m/>
    <m/>
    <m/>
    <m/>
    <m/>
  </r>
  <r>
    <s v="20201461"/>
    <s v="     "/>
    <n v="44131"/>
    <s v="10/27"/>
    <x v="0"/>
    <n v="0.55138888888888893"/>
    <s v="44"/>
    <n v="4"/>
    <s v="10"/>
    <x v="4"/>
    <m/>
    <m/>
    <s v="On October 27, 2020 at 1312 hours, a PG&amp;E troubleman was dispatched to the Dixon 1103 Distribution Circuit on Swan Road for a part out/unspecified tag. Upon arrival the troubleman conducted initial inspection and found low voltage on transformer attached to distribution pole. The troubleman made repairs to get the power back to full voltage and as he was checking the voltage, either his glove or elbow hit the ground wire and caused it to contact the hotleg which resulted in a spark that fell to ground, igniting the vegetation below. The troubleman called the Fire Department to notify them of the fire along with grabbing his Indian pack and used it until empty to try and supress the fire. The ensuing fire was 3 meters - 0.25 acre is  size and was extinguished by both the troubleman and Dixon Fire Department. A PG&amp;E crew reaplced the damaged ground wire and molding on December 10, 2020."/>
    <s v="     "/>
    <s v="FAS"/>
    <m/>
    <s v="N"/>
    <x v="0"/>
    <m/>
    <m/>
    <m/>
    <s v="4313564029"/>
    <n v="119963591"/>
    <m/>
    <s v="     "/>
    <x v="1"/>
    <s v="PG&amp;E"/>
    <m/>
    <s v="Vegetation"/>
    <m/>
    <s v="D"/>
    <s v="D"/>
    <s v="&lt;0.25"/>
    <m/>
    <s v="Equipment - PG&amp;E"/>
    <s v="34.o. Other"/>
    <s v="Equipment - PG&amp;E"/>
    <s v="All types of equipment / facility failure"/>
    <s v="Equipment failure - Other"/>
    <s v="Grounding Wire"/>
    <m/>
    <m/>
    <m/>
    <m/>
    <s v="Overhead"/>
    <x v="1"/>
    <s v="Grounding Wire"/>
    <s v="Grounding wire, molding"/>
    <s v="Circuit ID: 062061103"/>
    <s v="     "/>
    <s v="Non-HFTD"/>
    <x v="0"/>
    <m/>
    <m/>
    <n v="38.354300000000002"/>
    <n v="-121.75"/>
    <s v="Solano"/>
    <s v="DIXON-1103"/>
    <m/>
    <n v="750"/>
    <s v="N/A"/>
    <x v="0"/>
    <s v="Dixon FD"/>
    <s v="Agriculture"/>
    <m/>
    <m/>
    <s v="No"/>
    <m/>
    <m/>
    <m/>
    <m/>
    <m/>
    <m/>
    <m/>
    <s v="N"/>
    <s v="Y"/>
    <s v="202010251500"/>
    <s v="202010280000"/>
    <s v="     "/>
    <m/>
    <m/>
    <m/>
    <m/>
    <m/>
    <m/>
    <m/>
    <m/>
    <m/>
    <m/>
    <m/>
    <m/>
    <m/>
    <m/>
    <m/>
    <m/>
    <m/>
    <m/>
    <m/>
  </r>
  <r>
    <s v="20212142"/>
    <s v="     "/>
    <n v="44496"/>
    <s v="10/27"/>
    <x v="0"/>
    <n v="0.62986111111111109"/>
    <s v="44"/>
    <n v="4"/>
    <s v="10"/>
    <x v="5"/>
    <n v="44496"/>
    <m/>
    <s v="branch fell on high voltage line; line on ground and started fire; this information is preliminary"/>
    <s v="     "/>
    <s v="FAS"/>
    <m/>
    <s v="N"/>
    <x v="0"/>
    <m/>
    <s v="21-0138970"/>
    <m/>
    <s v="T005449741, T005449726"/>
    <n v="122266000"/>
    <m/>
    <s v="     "/>
    <x v="0"/>
    <s v="PG&amp;E"/>
    <m/>
    <s v="Other"/>
    <s v="PG&amp;E Equipment"/>
    <s v="D"/>
    <s v="D"/>
    <s v="Structure-PG&amp;E only"/>
    <s v="None "/>
    <s v="Vegetation"/>
    <s v="33.a. Veg. contact"/>
    <s v="Vegetation"/>
    <s v="Contact from object"/>
    <s v="Conductor failure-all"/>
    <m/>
    <s v="Conductor failure-all"/>
    <s v="Conductor - Primary"/>
    <s v="Line to Ground"/>
    <s v="Y"/>
    <s v="Overhead"/>
    <x v="3"/>
    <s v="Conductor - Primary"/>
    <s v="Conductor "/>
    <s v="100976149"/>
    <s v="     "/>
    <s v="Non-HFTD"/>
    <x v="0"/>
    <m/>
    <m/>
    <n v="41.043900000000001"/>
    <n v="-124.11"/>
    <s v="Humboldt"/>
    <s v="TRINIDAD-1101"/>
    <m/>
    <n v="12000"/>
    <m/>
    <x v="0"/>
    <s v="Unknown"/>
    <s v="Conifer Forest"/>
    <s v="Timber fuel model"/>
    <s v="Brush/trees.  Heavy Veg "/>
    <s v="No"/>
    <m/>
    <m/>
    <m/>
    <m/>
    <m/>
    <m/>
    <m/>
    <s v="N"/>
    <s v="N"/>
    <m/>
    <m/>
    <s v="     "/>
    <s v="41.04390160"/>
    <s v="-124.11025520"/>
    <s v="Nov 10 2021 12:00AM"/>
    <s v="BranchFail"/>
    <s v="PI INSPECTED FAULT AREA AND DETERMINED A HEALTHY MONTEREY PINE BRANCH BROKE DUE TO STRONG WINDS.  AS THE BRANCH FELL, IT BROUTHT THE 12KV CONDUCTORS TO THE GROUND, CAUSING THE OUTTAGE."/>
    <s v="PINM"/>
    <s v="115"/>
    <s v="35"/>
    <s v="15"/>
    <s v="None"/>
    <s v="None"/>
    <s v="N"/>
    <s v="1"/>
    <m/>
    <s v="Hillside"/>
    <s v="A"/>
    <s v="CrossArm"/>
    <s v="BareWire"/>
    <s v="10"/>
  </r>
  <r>
    <s v="20212143"/>
    <s v="     "/>
    <n v="44496"/>
    <s v="10/27"/>
    <x v="0"/>
    <n v="0.69722222222222219"/>
    <s v="44"/>
    <n v="4"/>
    <s v="10"/>
    <x v="5"/>
    <n v="44496"/>
    <m/>
    <s v="pole fire; entire pole replaced; can't tell what failed on pole; this information is preliminary"/>
    <s v="     "/>
    <s v="FAS"/>
    <m/>
    <s v="Y"/>
    <x v="0"/>
    <m/>
    <s v="21-0139086"/>
    <m/>
    <s v="T005449911, T005450088"/>
    <n v="122266000"/>
    <m/>
    <s v="     "/>
    <x v="0"/>
    <s v="PG&amp;E"/>
    <m/>
    <s v="Other"/>
    <s v="PG&amp;E Equipment"/>
    <s v="D"/>
    <s v="D"/>
    <s v="Structure-PG&amp;E only"/>
    <s v="Fire contained to pole only."/>
    <s v="Contamination"/>
    <s v="36.a. Contamination"/>
    <s v="Equipment - PG&amp;E"/>
    <s v="Contamination"/>
    <s v="Tracking"/>
    <m/>
    <m/>
    <m/>
    <s v="Three Phase Fault"/>
    <s v="N"/>
    <s v="Overhead"/>
    <x v="3"/>
    <s v="Pole"/>
    <s v="Pole, Crossarm, Transformer"/>
    <s v="101174945"/>
    <s v="     "/>
    <s v="Non-HFTD"/>
    <x v="0"/>
    <m/>
    <m/>
    <n v="36.912599999999998"/>
    <n v="-120.58499999999999"/>
    <s v="Fresno"/>
    <s v="ORO-LOMA-1108"/>
    <m/>
    <n v="12000"/>
    <m/>
    <x v="0"/>
    <s v="Self-Extinguished"/>
    <s v="Agriculture"/>
    <s v="Fire-resistive fuel bed"/>
    <s v="Dirt"/>
    <s v="No"/>
    <m/>
    <m/>
    <m/>
    <m/>
    <m/>
    <m/>
    <m/>
    <s v="N"/>
    <s v="N"/>
    <m/>
    <m/>
    <s v="     "/>
    <m/>
    <m/>
    <m/>
    <m/>
    <m/>
    <m/>
    <m/>
    <m/>
    <m/>
    <m/>
    <m/>
    <m/>
    <m/>
    <m/>
    <m/>
    <m/>
    <m/>
    <m/>
    <m/>
  </r>
  <r>
    <s v="20211965"/>
    <s v="     "/>
    <n v="44496"/>
    <s v="10/27"/>
    <x v="0"/>
    <n v="0.8041666666666667"/>
    <s v="44"/>
    <n v="4"/>
    <s v="10"/>
    <x v="5"/>
    <n v="44496"/>
    <m/>
    <s v="Crew to splice pole top and replace burned crossarm. Unknown if this is related to tracking. Weather was marked as clear and I was not able to locate any photos of the incident. The ensuign fire was limited to PG&amp;E assets. This information is preliminary."/>
    <s v="     "/>
    <s v="FAS"/>
    <m/>
    <s v="N"/>
    <x v="0"/>
    <m/>
    <m/>
    <m/>
    <s v="T005450103"/>
    <n v="122266000"/>
    <m/>
    <s v="     "/>
    <x v="0"/>
    <s v="PG&amp;E"/>
    <m/>
    <s v="Other"/>
    <s v="Crossarm"/>
    <s v="D"/>
    <s v="D"/>
    <s v="Structure-PG&amp;E only"/>
    <m/>
    <s v="Contamination"/>
    <s v="36.a. Contamination"/>
    <s v="Equipment - PG&amp;E"/>
    <s v="Contamination"/>
    <s v="Tracking"/>
    <m/>
    <m/>
    <m/>
    <m/>
    <s v="Y"/>
    <s v="Overhead"/>
    <x v="3"/>
    <s v="Crossarm"/>
    <s v="Crossarm"/>
    <s v="100277539"/>
    <s v="     "/>
    <s v="Non-HFTD"/>
    <x v="0"/>
    <m/>
    <m/>
    <n v="37.509599999999999"/>
    <n v="-122.25"/>
    <s v="San Mateo"/>
    <s v="BELMONT-1107"/>
    <m/>
    <n v="12000"/>
    <m/>
    <x v="0"/>
    <s v="Self Extinguished"/>
    <s v="Urban"/>
    <s v="Fire-resistive fuel bed"/>
    <m/>
    <s v="No"/>
    <m/>
    <m/>
    <m/>
    <m/>
    <m/>
    <m/>
    <m/>
    <s v="N"/>
    <s v="N"/>
    <m/>
    <m/>
    <s v="     "/>
    <m/>
    <m/>
    <m/>
    <m/>
    <m/>
    <m/>
    <m/>
    <m/>
    <m/>
    <m/>
    <m/>
    <m/>
    <m/>
    <m/>
    <m/>
    <m/>
    <m/>
    <m/>
    <m/>
  </r>
  <r>
    <s v="20211964"/>
    <s v="     "/>
    <n v="44496"/>
    <s v="10/27"/>
    <x v="0"/>
    <n v="0.46875"/>
    <s v="44"/>
    <n v="4"/>
    <s v="10"/>
    <x v="5"/>
    <n v="44496"/>
    <m/>
    <s v="Insulator &amp; Conductor Down; This information is preliminary; OIS: 1523055; FOID: T005449330 (Cxl), T005449332 (Cxl), T005449340 (MML6), T005449377 (Cxl); ILIS: 21-0138730; EC: 122263953; PM: 45019276; Circuit ID: 182771101, SAP Eqp ID: 101941266; Cal Fire Report (by Tman): F 21-CA SLU-015616; County: San Luis Obispo; Division: Los Padres; Pole Lat/Long: 35.6222509798, -121.1522294719"/>
    <s v="     "/>
    <s v="FAS"/>
    <m/>
    <s v="N"/>
    <x v="0"/>
    <m/>
    <s v="21-0138730"/>
    <m/>
    <s v="T005449340, T005449377, T005449330, T005449332"/>
    <n v="122264000"/>
    <m/>
    <s v="     "/>
    <x v="1"/>
    <s v="PG&amp;E"/>
    <m/>
    <s v="Other"/>
    <s v="Pole"/>
    <s v="D"/>
    <s v="D"/>
    <s v="0.26-9.99"/>
    <m/>
    <s v="Equipment - PG&amp;E"/>
    <s v="34.g. Insulator and brushing damage or failure"/>
    <s v="Equipment - PG&amp;E"/>
    <s v="All types of equipment / facility failure"/>
    <s v="Insulator failure"/>
    <s v="Conductor"/>
    <m/>
    <m/>
    <s v="Line to Ground"/>
    <s v="N"/>
    <s v="Overhead"/>
    <x v="3"/>
    <s v="Conductor"/>
    <s v="Conductor, Insulator, Crossarm"/>
    <m/>
    <s v="     "/>
    <s v="Non-HFTD"/>
    <x v="0"/>
    <m/>
    <m/>
    <n v="35.622300000000003"/>
    <n v="-121.152"/>
    <s v="San Luis Obispo"/>
    <s v="CAMBRIA-1101"/>
    <m/>
    <n v="12000"/>
    <m/>
    <x v="0"/>
    <s v="Cal Fire"/>
    <s v="Herbaceous"/>
    <s v="Grass fuel model"/>
    <m/>
    <s v="No"/>
    <m/>
    <m/>
    <m/>
    <m/>
    <m/>
    <m/>
    <m/>
    <s v="N"/>
    <s v="N"/>
    <m/>
    <m/>
    <s v="     "/>
    <m/>
    <m/>
    <m/>
    <m/>
    <m/>
    <m/>
    <m/>
    <m/>
    <m/>
    <m/>
    <m/>
    <m/>
    <m/>
    <m/>
    <m/>
    <m/>
    <m/>
    <m/>
    <m/>
  </r>
  <r>
    <s v="20211963"/>
    <s v="     "/>
    <n v="44496"/>
    <s v="10/27"/>
    <x v="0"/>
    <n v="0.21666666666666667"/>
    <s v="44"/>
    <n v="4"/>
    <s v="10"/>
    <x v="5"/>
    <m/>
    <m/>
    <s v="Pole fire, caused due to broken porcelan dead end bell tracking. This information is preliminary."/>
    <s v="     "/>
    <s v="FAS"/>
    <m/>
    <s v="N"/>
    <x v="0"/>
    <m/>
    <s v="21-0138531"/>
    <m/>
    <s v="T005448537, T005448543"/>
    <n v="122262000"/>
    <m/>
    <s v="     "/>
    <x v="0"/>
    <s v="PG&amp;E"/>
    <m/>
    <s v="Other"/>
    <s v="Pole"/>
    <s v="D"/>
    <s v="D"/>
    <s v="Structure-PG&amp;E only"/>
    <m/>
    <s v="Contamination"/>
    <s v="36.a. Contamination"/>
    <s v="Equipment - PG&amp;E"/>
    <s v="Contamination"/>
    <s v="Tracking"/>
    <m/>
    <m/>
    <m/>
    <s v="Force Out"/>
    <s v="Y"/>
    <s v="Overhead"/>
    <x v="3"/>
    <s v="Insulator"/>
    <s v="Insulator, Pole, Conductor"/>
    <s v="101488022"/>
    <s v="     "/>
    <s v="Non-HFTD"/>
    <x v="0"/>
    <n v="246"/>
    <m/>
    <n v="40.419199999999996"/>
    <n v="-122.215"/>
    <s v="Shasta"/>
    <s v="PANORAMA-1102"/>
    <m/>
    <n v="12000"/>
    <m/>
    <x v="0"/>
    <s v="Employee"/>
    <s v="Agriculture"/>
    <s v="Grass fuel model"/>
    <m/>
    <s v="No"/>
    <m/>
    <m/>
    <m/>
    <m/>
    <m/>
    <m/>
    <m/>
    <s v="N"/>
    <s v="N"/>
    <m/>
    <m/>
    <s v="     "/>
    <m/>
    <m/>
    <m/>
    <m/>
    <m/>
    <m/>
    <m/>
    <m/>
    <m/>
    <m/>
    <m/>
    <m/>
    <m/>
    <m/>
    <m/>
    <m/>
    <m/>
    <m/>
    <m/>
  </r>
  <r>
    <s v="20212145"/>
    <s v="     "/>
    <n v="44496"/>
    <s v="10/27"/>
    <x v="0"/>
    <n v="0.38263888888888886"/>
    <s v="44"/>
    <n v="4"/>
    <s v="10"/>
    <x v="5"/>
    <n v="44496"/>
    <m/>
    <s v="Underground transformer was leaking due to equipment failure. Office remarks note that the underground vault was on fire. The fire size is unknown. This information is preliminary."/>
    <s v="     "/>
    <s v="FAS"/>
    <m/>
    <s v="Y"/>
    <x v="0"/>
    <m/>
    <s v="21-0138714.1,21-0138714.2"/>
    <m/>
    <s v="T005449432,T005449006"/>
    <n v="122263000"/>
    <m/>
    <s v="     "/>
    <x v="0"/>
    <s v="PG&amp;E"/>
    <m/>
    <s v="Other"/>
    <s v="Transformer"/>
    <s v="D"/>
    <s v="D"/>
    <s v="Structure-PG&amp;E only"/>
    <s v="Contained to transformer"/>
    <s v="Equipment - PG&amp;E"/>
    <s v="34.n. Transformer damage or failure"/>
    <s v="Equipment - PG&amp;E"/>
    <s v="All types of equipment / facility failure"/>
    <s v="Transformer failure"/>
    <s v="Transformer"/>
    <m/>
    <m/>
    <s v="Force Out"/>
    <s v="N"/>
    <s v="Underground"/>
    <x v="3"/>
    <s v="Transformer"/>
    <s v="Transformer, Conductor"/>
    <s v="512048465750"/>
    <s v="     "/>
    <s v="Non-HFTD"/>
    <x v="0"/>
    <m/>
    <m/>
    <n v="35.277799999999999"/>
    <n v="-120.66500000000001"/>
    <s v="San Luis Obispo"/>
    <s v="GOLDTREE-1108"/>
    <m/>
    <n v="12000"/>
    <m/>
    <x v="0"/>
    <s v="Self-extinguished "/>
    <s v="Urban"/>
    <s v="Fire-resistive fuel bed"/>
    <s v="Cement vault"/>
    <s v="No"/>
    <m/>
    <m/>
    <m/>
    <m/>
    <m/>
    <m/>
    <m/>
    <s v="N"/>
    <s v="N"/>
    <m/>
    <m/>
    <s v="     "/>
    <m/>
    <m/>
    <m/>
    <m/>
    <m/>
    <m/>
    <m/>
    <m/>
    <m/>
    <m/>
    <m/>
    <m/>
    <m/>
    <m/>
    <m/>
    <m/>
    <m/>
    <m/>
    <m/>
  </r>
  <r>
    <s v="20212144"/>
    <s v="     "/>
    <n v="44496"/>
    <s v="10/27"/>
    <x v="0"/>
    <n v="0.44791666666666669"/>
    <s v="44"/>
    <n v="4"/>
    <s v="10"/>
    <x v="5"/>
    <n v="44496"/>
    <m/>
    <s v="Wire down due to failed bump sleeve, causing a small grass/pole fire. The exact fire size is unknown. This information is preliminary."/>
    <s v="     "/>
    <s v="FAS"/>
    <m/>
    <s v="Y"/>
    <x v="0"/>
    <m/>
    <s v="21-0138771"/>
    <m/>
    <s v="T005449266, T005449458"/>
    <n v="122264000"/>
    <m/>
    <s v="     "/>
    <x v="1"/>
    <s v="PG&amp;E"/>
    <m/>
    <s v="Vegetation"/>
    <m/>
    <s v="D"/>
    <s v="D"/>
    <s v="&lt;0.25"/>
    <s v="500-600 sq feet of pasture"/>
    <s v="Equipment - PG&amp;E"/>
    <s v="34.m. Connection device damage or failure"/>
    <s v="Equipment - PG&amp;E"/>
    <s v="All types of equipment / facility failure"/>
    <s v="Splice/Clamp/Connector"/>
    <s v="Splice/Clamp/Connector"/>
    <m/>
    <m/>
    <s v="Line to Ground"/>
    <s v="N"/>
    <s v="Overhead"/>
    <x v="3"/>
    <s v="Splice/Clamp/Connector"/>
    <s v="Conductor "/>
    <s v="103173251"/>
    <s v="     "/>
    <s v="Non-HFTD"/>
    <x v="0"/>
    <m/>
    <m/>
    <n v="37.836799999999997"/>
    <n v="-120.676"/>
    <s v="Stanislaus"/>
    <s v="PEORIA-1704"/>
    <m/>
    <n v="17000"/>
    <m/>
    <x v="0"/>
    <s v="Cal Fire"/>
    <s v="Herbaceous"/>
    <s v="Dry Hillside "/>
    <s v="N"/>
    <s v="No"/>
    <m/>
    <m/>
    <m/>
    <m/>
    <m/>
    <m/>
    <m/>
    <s v="N"/>
    <s v="N"/>
    <m/>
    <m/>
    <s v="     "/>
    <m/>
    <m/>
    <m/>
    <m/>
    <m/>
    <m/>
    <m/>
    <m/>
    <m/>
    <m/>
    <m/>
    <m/>
    <m/>
    <m/>
    <m/>
    <m/>
    <m/>
    <m/>
    <m/>
  </r>
  <r>
    <s v="20140224"/>
    <s v="     "/>
    <n v="41940"/>
    <s v="10/28"/>
    <x v="0"/>
    <n v="0.50069444444444444"/>
    <s v="44"/>
    <n v="4"/>
    <s v="10"/>
    <x v="7"/>
    <n v="41940"/>
    <n v="0.50069444444444444"/>
    <m/>
    <s v="     "/>
    <m/>
    <m/>
    <s v="N"/>
    <x v="0"/>
    <s v="1105380"/>
    <s v="14-0066588"/>
    <m/>
    <m/>
    <n v="109597714"/>
    <m/>
    <s v="     "/>
    <x v="1"/>
    <s v="PG&amp;E"/>
    <m/>
    <s v="Vegetation"/>
    <m/>
    <s v="D"/>
    <m/>
    <s v="&lt;3 meters of linear travel"/>
    <s v="Square Feet: ; Acreage: "/>
    <s v="Vegetation"/>
    <s v="33.a. Veg. contact"/>
    <s v="Vegetation"/>
    <s v="All types of equipment / facility failure"/>
    <s v="Contact - Vegetation"/>
    <m/>
    <s v="Contact - Vegetation"/>
    <s v="Conductor"/>
    <s v="Multi-Fault"/>
    <s v="AT&amp;T"/>
    <s v="Overhead"/>
    <x v="3"/>
    <s v="Conductor"/>
    <m/>
    <s v="102208452"/>
    <s v="     "/>
    <s v="Non-HFTD"/>
    <x v="0"/>
    <n v="175"/>
    <m/>
    <n v="38.816899999999997"/>
    <n v="-122.566"/>
    <s v="Lake"/>
    <s v="MIDDLETOWN-1102"/>
    <s v="43141102"/>
    <n v="12000"/>
    <s v="MIDDLETOWN 11021312"/>
    <x v="0"/>
    <s v="Cal Fire Dept"/>
    <s v="Urban"/>
    <m/>
    <m/>
    <s v="No"/>
    <m/>
    <m/>
    <m/>
    <m/>
    <m/>
    <m/>
    <m/>
    <s v="N"/>
    <s v="N"/>
    <m/>
    <m/>
    <s v="     "/>
    <s v="38.81685000"/>
    <s v="-122.56607000"/>
    <s v="Oct 29 2014 12:00AM"/>
    <s v="BranchFail"/>
    <s v="A green, normal appearing Gray pine @ 18450 Park Point Court lost a 20in DBH line side spar. Hidden included bark was observed on the main stem where the fault branch detached from the main stem.  This fault branch fell South out to the Primary pole across the road.  The top of the pole and Xarm were broken.  Both northerly 12KV phases on each side of the pole came down.  The phase on the East side of the pole started two small ground fires; 20-square feet and 3-square feet."/>
    <s v="PING"/>
    <s v="60"/>
    <s v="43"/>
    <s v="26"/>
    <s v="None"/>
    <s v="None"/>
    <s v="N"/>
    <s v="1"/>
    <m/>
    <s v="Other"/>
    <s v="D"/>
    <s v="CrossArm"/>
    <s v="BareWire"/>
    <s v="3"/>
  </r>
  <r>
    <s v="20140225"/>
    <s v="     "/>
    <n v="41940"/>
    <s v="10/28"/>
    <x v="0"/>
    <n v="0.69027777777777777"/>
    <s v="44"/>
    <n v="4"/>
    <s v="10"/>
    <x v="7"/>
    <n v="41940"/>
    <n v="0.69027777777777777"/>
    <s v="need transformer, cutouts and new line cutouts near road, along with replacing wire down"/>
    <s v="     "/>
    <m/>
    <m/>
    <s v="N"/>
    <x v="0"/>
    <s v="1105525"/>
    <s v="14-0066679"/>
    <m/>
    <m/>
    <n v="109598319"/>
    <m/>
    <s v="     "/>
    <x v="1"/>
    <s v="PG&amp;E"/>
    <m/>
    <s v="Vegetation"/>
    <m/>
    <s v="D"/>
    <m/>
    <s v="&lt;0.25"/>
    <s v="Square Feet: ; Acreage: "/>
    <s v="Contact - Animal - Other"/>
    <s v="33.b. Animal contact"/>
    <s v="Contact - Animal"/>
    <s v="All types of equipment / facility failure"/>
    <s v="Contact - Animal"/>
    <m/>
    <s v="Contact - Animal"/>
    <s v="Conductor"/>
    <s v="Line to Ground"/>
    <s v="AT&amp;T"/>
    <s v="Overhead"/>
    <x v="3"/>
    <s v="Conductor"/>
    <m/>
    <s v="102290370"/>
    <s v="     "/>
    <s v="Non-HFTD"/>
    <x v="0"/>
    <m/>
    <m/>
    <n v="38.214300000000001"/>
    <n v="-122.258"/>
    <s v="Napa"/>
    <s v="HIGHWAY-1102"/>
    <s v="42651102"/>
    <n v="12000"/>
    <s v="N/A"/>
    <x v="0"/>
    <s v="American Cyn Fire / CAL Fire"/>
    <s v="Agriculture"/>
    <m/>
    <m/>
    <s v="No"/>
    <m/>
    <m/>
    <m/>
    <m/>
    <m/>
    <m/>
    <m/>
    <s v="N"/>
    <s v="N"/>
    <m/>
    <m/>
    <s v="     "/>
    <m/>
    <m/>
    <m/>
    <m/>
    <m/>
    <m/>
    <m/>
    <m/>
    <m/>
    <m/>
    <m/>
    <m/>
    <m/>
    <m/>
    <m/>
    <m/>
    <m/>
    <m/>
    <m/>
  </r>
  <r>
    <s v="SAP201420030"/>
    <s v="     "/>
    <n v="41940"/>
    <s v="10/28"/>
    <x v="0"/>
    <m/>
    <s v="44"/>
    <n v="4"/>
    <s v="10"/>
    <x v="7"/>
    <n v="41938"/>
    <m/>
    <s v="Pole replaced due to pole fire; failed fuse 6026"/>
    <s v="     "/>
    <s v="SAP"/>
    <n v="44580"/>
    <s v="Y"/>
    <x v="0"/>
    <s v="1103026"/>
    <s v="14-0066175"/>
    <m/>
    <s v="T003225641"/>
    <n v="109594052"/>
    <m/>
    <s v="     "/>
    <x v="0"/>
    <s v="PG&amp;E"/>
    <m/>
    <m/>
    <m/>
    <s v="D"/>
    <m/>
    <s v="Structure-PG&amp;E only"/>
    <m/>
    <s v="Equipment - PG&amp;E"/>
    <s v="34.c. Fuse damage or failure"/>
    <s v="Equipment - PG&amp;E"/>
    <s v="Fuse failure - all"/>
    <s v="Fuse failure - all"/>
    <s v="Fuse"/>
    <m/>
    <m/>
    <s v="Three Phase Fault"/>
    <s v="No"/>
    <s v="Overhead"/>
    <x v="0"/>
    <s v="Fuse"/>
    <m/>
    <s v="101139148"/>
    <s v="     "/>
    <s v="Non-HFTD"/>
    <x v="0"/>
    <m/>
    <m/>
    <n v="37.143300000000004"/>
    <n v="-120.32"/>
    <s v="Merced"/>
    <s v="CHOWCHILLA-1103"/>
    <m/>
    <m/>
    <s v="CHOWCHILLA 11036180"/>
    <x v="0"/>
    <m/>
    <m/>
    <m/>
    <m/>
    <s v="No"/>
    <m/>
    <m/>
    <m/>
    <m/>
    <m/>
    <m/>
    <m/>
    <s v="N"/>
    <s v="N"/>
    <m/>
    <m/>
    <s v="     "/>
    <m/>
    <m/>
    <m/>
    <m/>
    <m/>
    <m/>
    <m/>
    <m/>
    <m/>
    <m/>
    <m/>
    <m/>
    <m/>
    <m/>
    <m/>
    <m/>
    <m/>
    <m/>
    <m/>
  </r>
  <r>
    <s v="20150406"/>
    <s v="     "/>
    <n v="42305"/>
    <s v="10/28"/>
    <x v="0"/>
    <n v="4.5138888888888888E-2"/>
    <s v="44"/>
    <n v="4"/>
    <s v="10"/>
    <x v="2"/>
    <m/>
    <m/>
    <s v="Found 4/0 AWAC broken in tree arcing. Hayward FD standing by. Deenergized 2 pot TX feeding AWAC. Fire dept. suppressed small fire. Barricaded off area.On call Supv notified. Crew to make repairs."/>
    <s v="     "/>
    <m/>
    <m/>
    <s v="N"/>
    <x v="0"/>
    <s v="1330125"/>
    <m/>
    <m/>
    <m/>
    <m/>
    <m/>
    <s v="     "/>
    <x v="1"/>
    <s v="PG&amp;E"/>
    <m/>
    <s v="Vegetation"/>
    <m/>
    <s v="D"/>
    <m/>
    <s v="&lt;3 meters of linear travel"/>
    <s v="Square Feet: ; Acreage: "/>
    <s v="Equipment - PG&amp;E"/>
    <s v="34.b. Conductor damage or failure"/>
    <s v="Equipment - PG&amp;E"/>
    <s v="All types of equipment / facility failure"/>
    <s v="Conductor"/>
    <s v="Conductor"/>
    <m/>
    <m/>
    <m/>
    <s v="PACIFIC BELL"/>
    <s v="Overhead"/>
    <x v="1"/>
    <s v="Conductor"/>
    <m/>
    <s v="100928934"/>
    <s v="     "/>
    <s v="Non-HFTD"/>
    <x v="0"/>
    <m/>
    <m/>
    <n v="37.639800000000001"/>
    <n v="-122.116"/>
    <s v="Alameda"/>
    <s v="MT.-EDEN-1101"/>
    <s v="13761101"/>
    <m/>
    <s v="N/A"/>
    <x v="0"/>
    <s v="Hayward FD"/>
    <s v="Urban"/>
    <m/>
    <m/>
    <s v="No"/>
    <m/>
    <m/>
    <m/>
    <m/>
    <m/>
    <m/>
    <m/>
    <s v="N"/>
    <s v="N"/>
    <m/>
    <m/>
    <s v="     "/>
    <m/>
    <m/>
    <m/>
    <m/>
    <m/>
    <m/>
    <m/>
    <m/>
    <m/>
    <m/>
    <m/>
    <m/>
    <m/>
    <m/>
    <m/>
    <m/>
    <m/>
    <m/>
    <m/>
  </r>
  <r>
    <s v="MIA20165826"/>
    <s v="     "/>
    <n v="42671"/>
    <s v="10/28"/>
    <x v="0"/>
    <n v="0.44565972222222222"/>
    <s v="44"/>
    <n v="4"/>
    <s v="10"/>
    <x v="6"/>
    <n v="42671"/>
    <n v="0.44513888888888886"/>
    <s v="Burnt pole and x-arm"/>
    <s v="     "/>
    <s v="FAS"/>
    <n v="44249"/>
    <s v="Y"/>
    <x v="0"/>
    <s v="1571831"/>
    <m/>
    <m/>
    <s v="T003806093"/>
    <n v="112124634"/>
    <m/>
    <s v="     "/>
    <x v="0"/>
    <s v="PG&amp;E"/>
    <m/>
    <m/>
    <m/>
    <s v="D"/>
    <m/>
    <s v="Unknown"/>
    <m/>
    <s v="Equipment - PG&amp;E"/>
    <s v="34.f. Pole damage or failure"/>
    <s v="Equipment - PG&amp;E"/>
    <s v="All types of equipment / facility failure"/>
    <s v="Pole failure"/>
    <s v="Pole"/>
    <m/>
    <m/>
    <m/>
    <s v="Yes"/>
    <s v="Overhead"/>
    <x v="0"/>
    <m/>
    <m/>
    <s v="100147424"/>
    <s v="     "/>
    <s v="Non-HFTD"/>
    <x v="0"/>
    <m/>
    <m/>
    <n v="35.357500000000002"/>
    <n v="-118.992"/>
    <s v="Kern"/>
    <s v="BAKERSFIELD-2104"/>
    <m/>
    <n v="21000"/>
    <m/>
    <x v="0"/>
    <m/>
    <s v="Urban"/>
    <m/>
    <m/>
    <s v="No"/>
    <m/>
    <m/>
    <m/>
    <m/>
    <m/>
    <m/>
    <m/>
    <s v="N"/>
    <s v="N"/>
    <m/>
    <m/>
    <s v="     "/>
    <m/>
    <m/>
    <m/>
    <m/>
    <m/>
    <m/>
    <m/>
    <m/>
    <m/>
    <m/>
    <m/>
    <m/>
    <m/>
    <m/>
    <m/>
    <m/>
    <m/>
    <m/>
    <m/>
  </r>
  <r>
    <s v="MIA20167237"/>
    <s v="     "/>
    <n v="42671"/>
    <s v="10/28"/>
    <x v="0"/>
    <n v="0.21898148148148147"/>
    <s v="44"/>
    <n v="4"/>
    <s v="10"/>
    <x v="6"/>
    <n v="42671"/>
    <n v="0.21875"/>
    <s v="Pole fire; PGE attributable, cause unknown"/>
    <s v="     "/>
    <s v="FAS"/>
    <n v="44251"/>
    <s v="Y"/>
    <x v="0"/>
    <s v="1571411"/>
    <s v="N/A"/>
    <m/>
    <s v="T003805573"/>
    <n v="112123293"/>
    <m/>
    <s v="     "/>
    <x v="0"/>
    <s v="PG&amp;E"/>
    <m/>
    <m/>
    <m/>
    <s v="D"/>
    <m/>
    <s v="Structure-PG&amp;E only"/>
    <m/>
    <s v="Unknown - No PG&amp;E Asset"/>
    <s v="34.g. Insulator and brushing damage or failure"/>
    <s v="Unknown"/>
    <s v="Other"/>
    <s v="Insulator failure"/>
    <m/>
    <m/>
    <m/>
    <m/>
    <s v="Yes"/>
    <s v="Overhead"/>
    <x v="0"/>
    <m/>
    <m/>
    <s v="103253505"/>
    <s v="     "/>
    <s v="Non-HFTD"/>
    <x v="0"/>
    <m/>
    <m/>
    <n v="35.499699999999997"/>
    <n v="-119.258"/>
    <s v="Kern"/>
    <s v="LERDO-1111"/>
    <m/>
    <n v="11000"/>
    <m/>
    <x v="0"/>
    <m/>
    <s v="Rural"/>
    <m/>
    <m/>
    <s v="No"/>
    <m/>
    <m/>
    <m/>
    <m/>
    <m/>
    <m/>
    <m/>
    <s v="N"/>
    <s v="N"/>
    <m/>
    <m/>
    <s v="     "/>
    <m/>
    <m/>
    <m/>
    <m/>
    <m/>
    <m/>
    <m/>
    <m/>
    <m/>
    <m/>
    <m/>
    <m/>
    <m/>
    <m/>
    <m/>
    <m/>
    <m/>
    <m/>
    <m/>
  </r>
  <r>
    <s v="20170460"/>
    <s v="     "/>
    <n v="43036"/>
    <s v="10/28"/>
    <x v="0"/>
    <n v="0.83888888888888891"/>
    <s v="43"/>
    <n v="4"/>
    <s v="10"/>
    <x v="0"/>
    <n v="43036"/>
    <n v="0.7944444444444444"/>
    <s v="Two tags combined, first pole fire tag, responded found minimal damage to facilities, no emergency tags need to be created. Second tag was fuse level outage with #1 and #2 of 3 blown, patrolled line found no problem, orchad looked to had be"/>
    <s v="     "/>
    <m/>
    <m/>
    <s v="N"/>
    <x v="0"/>
    <s v="1911630"/>
    <s v="17-0091074"/>
    <m/>
    <m/>
    <m/>
    <m/>
    <s v="     "/>
    <x v="1"/>
    <s v="PG&amp;E"/>
    <m/>
    <s v="Vegetation"/>
    <m/>
    <s v="D"/>
    <m/>
    <s v="&lt;0.25"/>
    <s v="Square Feet: ; Acreage: "/>
    <s v="Equipment - PG&amp;E"/>
    <s v="34.c. Fuse damage or failure"/>
    <s v="Equipment - PG&amp;E"/>
    <s v="All types of equipment / facility failure"/>
    <s v="Fuse"/>
    <s v="Fuse"/>
    <m/>
    <m/>
    <s v="Line to Line"/>
    <s v="Unknown"/>
    <s v="Overhead"/>
    <x v="3"/>
    <s v="Fuse"/>
    <m/>
    <s v="100223850"/>
    <s v="     "/>
    <s v="Non-HFTD"/>
    <x v="0"/>
    <m/>
    <m/>
    <n v="35.022199999999998"/>
    <n v="-118.76900000000001"/>
    <s v="Kern"/>
    <s v="TEJON-1103"/>
    <s v="252931103"/>
    <n v="12000"/>
    <s v="TEJON 11032280"/>
    <x v="0"/>
    <s v="N.A."/>
    <s v="Agriculture"/>
    <m/>
    <m/>
    <s v="No"/>
    <m/>
    <m/>
    <m/>
    <m/>
    <m/>
    <m/>
    <m/>
    <s v="N"/>
    <s v="N"/>
    <m/>
    <m/>
    <s v="     "/>
    <m/>
    <m/>
    <m/>
    <m/>
    <m/>
    <m/>
    <m/>
    <m/>
    <m/>
    <m/>
    <m/>
    <m/>
    <m/>
    <m/>
    <m/>
    <m/>
    <m/>
    <m/>
    <m/>
  </r>
  <r>
    <s v="MIA201811602"/>
    <s v="     "/>
    <n v="43401"/>
    <s v="10/28"/>
    <x v="0"/>
    <n v="0.18261574074074075"/>
    <s v="44"/>
    <n v="4"/>
    <s v="10"/>
    <x v="1"/>
    <m/>
    <m/>
    <s v="transformer on fire "/>
    <s v="     "/>
    <s v="FAS"/>
    <n v="44243"/>
    <s v="Y"/>
    <x v="0"/>
    <m/>
    <m/>
    <m/>
    <s v="782247859"/>
    <m/>
    <m/>
    <s v="     "/>
    <x v="0"/>
    <s v="PG&amp;E"/>
    <m/>
    <m/>
    <m/>
    <s v="D"/>
    <m/>
    <s v="Unknown"/>
    <m/>
    <s v="Equipment - PG&amp;E"/>
    <s v="34.n. Transformer damage or failure"/>
    <s v="Equipment - PG&amp;E"/>
    <s v="All types of equipment / facility failure"/>
    <s v="Transformer failure"/>
    <s v="Transformer"/>
    <m/>
    <m/>
    <m/>
    <s v="Yes"/>
    <s v="Overhead"/>
    <x v="0"/>
    <m/>
    <m/>
    <s v="2.22E+11"/>
    <s v="     "/>
    <s v="Non-HFTD"/>
    <x v="0"/>
    <n v="280"/>
    <m/>
    <n v="39.4955"/>
    <n v="-121.447"/>
    <s v="Butte"/>
    <s v="WYANDOTTE-1107"/>
    <s v="102911107"/>
    <n v="11000"/>
    <s v="WYANDOTTE-110796390"/>
    <x v="1"/>
    <s v="BUTTE COUNTY FD"/>
    <s v="Rural"/>
    <m/>
    <m/>
    <s v="No"/>
    <m/>
    <m/>
    <m/>
    <m/>
    <m/>
    <m/>
    <m/>
    <s v="N"/>
    <s v="N"/>
    <m/>
    <m/>
    <s v="     "/>
    <m/>
    <m/>
    <m/>
    <m/>
    <m/>
    <m/>
    <m/>
    <m/>
    <m/>
    <m/>
    <m/>
    <m/>
    <m/>
    <m/>
    <m/>
    <m/>
    <m/>
    <m/>
    <m/>
  </r>
  <r>
    <s v="20191339"/>
    <s v="     "/>
    <n v="43766"/>
    <s v="10/28"/>
    <x v="0"/>
    <m/>
    <s v="44"/>
    <n v="4"/>
    <s v="10"/>
    <x v="3"/>
    <n v="43766"/>
    <m/>
    <s v="Fire &lt; 1 linear meter; Tman Notes: need crew to replace one span f wire/ bird hit #1 and #2 phase burn phase down on truck ergizeing with back feed b. Bird object hit line. Wire to ground, bird found. Unable to locate EC tag. Updated Damaged Equipment Type from Fuse to Conductor. Intalled 1 span of 6 sol cu roadside phoase and resagged 1/0 al open wire secondary, vertical to crossarm. PM 31476641, EC 118118084. Obtained photos, unable to ascertain where fire was. Notes by tman indicate truck tire fire. Updated Lat/Long w/ Pole Report Lat/Long.; Mike Best Comments: Goose flew into line, caused wire down and fire on truck."/>
    <s v="     "/>
    <s v="FAS"/>
    <m/>
    <s v="N"/>
    <x v="0"/>
    <s v="692751"/>
    <s v="19-0118290"/>
    <m/>
    <s v="T004794348"/>
    <n v="0"/>
    <m/>
    <s v="     "/>
    <x v="0"/>
    <s v="PG&amp;E"/>
    <m/>
    <m/>
    <m/>
    <s v="D"/>
    <s v="D"/>
    <s v="&lt;3 meters of linear travel"/>
    <s v="truck tire"/>
    <s v="Contact - Animal - Bird"/>
    <s v="33.b. Animal contact"/>
    <s v="Contact - Bird"/>
    <s v="Contact from object"/>
    <s v="Contact - Animal"/>
    <m/>
    <s v="Contact - Animal"/>
    <s v="Conductor - Primary"/>
    <s v="Line to Ground"/>
    <m/>
    <s v="Overhead"/>
    <x v="0"/>
    <s v="Conductor - Primary"/>
    <m/>
    <s v="2Jj1028192124"/>
    <s v="     "/>
    <s v="Non-HFTD"/>
    <x v="0"/>
    <m/>
    <m/>
    <n v="37.594900000000003"/>
    <n v="-122.02200000000001"/>
    <s v="ALAMEDA"/>
    <s v="JARVIS-1109"/>
    <m/>
    <m/>
    <s v="JARVIS 1109CB"/>
    <x v="0"/>
    <s v="Unknown"/>
    <s v="Urban"/>
    <m/>
    <m/>
    <s v="No"/>
    <m/>
    <m/>
    <m/>
    <m/>
    <m/>
    <m/>
    <m/>
    <s v="N"/>
    <s v="N"/>
    <m/>
    <m/>
    <s v="     "/>
    <m/>
    <m/>
    <m/>
    <m/>
    <m/>
    <m/>
    <m/>
    <m/>
    <m/>
    <m/>
    <m/>
    <m/>
    <m/>
    <m/>
    <m/>
    <m/>
    <m/>
    <m/>
    <m/>
  </r>
  <r>
    <s v="20191342"/>
    <s v="     "/>
    <n v="43766"/>
    <s v="10/28"/>
    <x v="0"/>
    <m/>
    <s v="44"/>
    <n v="4"/>
    <s v="10"/>
    <x v="3"/>
    <n v="43765"/>
    <n v="0.64375000000000004"/>
    <s v="Photos show wire down and evidence of a fire. No access to TOTL unable to ascertain if distribution affected transmission. Photos evidence underbuild. EC 118117735 (PM 44081188) located in SAP.  Lat/Long was not correct and I updated w/ Pole SAP ID 103961300 based upon SAP data from EC Tag."/>
    <s v="     "/>
    <s v="FAS"/>
    <m/>
    <s v="N"/>
    <x v="0"/>
    <s v="689926"/>
    <s v="19-0118120"/>
    <m/>
    <s v="T004791929"/>
    <n v="0"/>
    <m/>
    <s v="     "/>
    <x v="1"/>
    <s v="PG&amp;E"/>
    <m/>
    <m/>
    <m/>
    <s v="D"/>
    <s v="D"/>
    <s v="0.26-9.99"/>
    <m/>
    <s v="Equipment - PG&amp;E"/>
    <s v="34.b. Conductor damage or failure"/>
    <s v="Equipment - PG&amp;E"/>
    <s v="All types of equipment / facility failure"/>
    <s v="Conductor failure-all"/>
    <s v="Fuse"/>
    <m/>
    <m/>
    <s v="Line to Ground"/>
    <m/>
    <s v="Underbuild"/>
    <x v="3"/>
    <s v="Fuse"/>
    <s v="Conductor "/>
    <s v="163741102"/>
    <s v="     "/>
    <s v="Non-HFTD"/>
    <x v="0"/>
    <m/>
    <m/>
    <n v="37.788800000000002"/>
    <n v="-121.621"/>
    <s v="CONTRA COSTA"/>
    <s v="HERDLYN-1102"/>
    <m/>
    <m/>
    <s v="HERDLYN 1102609338"/>
    <x v="0"/>
    <s v="Livermore FD"/>
    <s v="Urban"/>
    <m/>
    <m/>
    <s v="No"/>
    <m/>
    <m/>
    <m/>
    <m/>
    <m/>
    <m/>
    <m/>
    <s v="N"/>
    <s v="Y"/>
    <s v="201910270300"/>
    <s v="201910281800"/>
    <s v="     "/>
    <m/>
    <m/>
    <m/>
    <m/>
    <m/>
    <m/>
    <m/>
    <m/>
    <m/>
    <m/>
    <m/>
    <m/>
    <m/>
    <m/>
    <m/>
    <m/>
    <m/>
    <m/>
    <m/>
  </r>
  <r>
    <s v="20191346"/>
    <s v="     "/>
    <n v="43766"/>
    <s v="10/28"/>
    <x v="0"/>
    <m/>
    <s v="44"/>
    <n v="4"/>
    <s v="10"/>
    <x v="3"/>
    <n v="43766"/>
    <n v="0.56527777777777777"/>
    <s v="Notes indicate: Woode area tree branch broke and broke cross arm. Wire Down. Whip Cloud indicates  EC Tag 118116907 . Pole SAP ID 102125451. EC indicates tree crew needed."/>
    <s v="     "/>
    <s v="FAS"/>
    <m/>
    <s v="N"/>
    <x v="0"/>
    <s v="691930"/>
    <s v="19-0117922"/>
    <m/>
    <s v="T004793162"/>
    <n v="0"/>
    <m/>
    <s v="     "/>
    <x v="1"/>
    <s v="PG&amp;E"/>
    <m/>
    <m/>
    <m/>
    <s v="D"/>
    <s v="D"/>
    <s v="10-99"/>
    <m/>
    <s v="Vegetation"/>
    <s v="33.a. Veg. contact"/>
    <s v="Vegetation"/>
    <s v="Contact from object"/>
    <s v="Contact - Vegetation"/>
    <m/>
    <s v="Contact - Vegetation"/>
    <s v="Conductor - Primary"/>
    <s v="Line to Line"/>
    <m/>
    <s v="Overhead"/>
    <x v="3"/>
    <s v="Conductor - Primary"/>
    <s v="Crossarm/Transformer/Cutout"/>
    <s v="162081102"/>
    <s v="     "/>
    <s v="Non-HFTD"/>
    <x v="0"/>
    <m/>
    <m/>
    <n v="38.211500000000001"/>
    <n v="-121.355"/>
    <s v="SAN JOAQUIN"/>
    <s v="NEW-HOPE-1102"/>
    <m/>
    <m/>
    <s v="NEW HOPE 11021284"/>
    <x v="0"/>
    <s v="Woodbridge FD"/>
    <s v="Hardwood Forest"/>
    <m/>
    <m/>
    <s v="No"/>
    <s v="10"/>
    <m/>
    <m/>
    <m/>
    <m/>
    <m/>
    <m/>
    <s v="N"/>
    <s v="Y"/>
    <s v="201910270600"/>
    <s v="201910281800"/>
    <s v="     "/>
    <m/>
    <m/>
    <m/>
    <m/>
    <m/>
    <m/>
    <m/>
    <m/>
    <m/>
    <m/>
    <m/>
    <m/>
    <m/>
    <m/>
    <m/>
    <m/>
    <m/>
    <m/>
    <m/>
  </r>
  <r>
    <s v="20191349"/>
    <s v="     "/>
    <n v="43766"/>
    <s v="10/28"/>
    <x v="0"/>
    <m/>
    <s v="44"/>
    <n v="4"/>
    <s v="10"/>
    <x v="3"/>
    <n v="43766"/>
    <m/>
    <s v="Equipment Failure/Involved, Overhead, Secondary, Broken, wire on ground ; Structure Only fire."/>
    <s v="     "/>
    <s v="FAS"/>
    <m/>
    <s v="N"/>
    <x v="0"/>
    <s v="691185"/>
    <s v="19-0117696"/>
    <m/>
    <s v="T004791713"/>
    <n v="0"/>
    <m/>
    <s v="     "/>
    <x v="0"/>
    <s v="PG&amp;E"/>
    <m/>
    <m/>
    <m/>
    <s v="D"/>
    <m/>
    <s v="Structure-only"/>
    <m/>
    <s v="Equipment - PG&amp;E"/>
    <s v="34.o. Other"/>
    <s v="Equipment - PG&amp;E"/>
    <m/>
    <m/>
    <s v="Transformer"/>
    <m/>
    <m/>
    <s v="Line to Ground"/>
    <m/>
    <s v="Overhead"/>
    <x v="0"/>
    <s v="Transformer"/>
    <m/>
    <s v="218720722130"/>
    <s v="     "/>
    <s v="Non-HFTD"/>
    <x v="0"/>
    <m/>
    <m/>
    <n v="38.273499999999999"/>
    <n v="-122.447"/>
    <s v="SONOMA"/>
    <s v="SONOMA-1105"/>
    <m/>
    <m/>
    <s v="SONOMA 1105CB"/>
    <x v="0"/>
    <s v="CAL FIRE OR SV FIRE"/>
    <m/>
    <m/>
    <m/>
    <s v="No"/>
    <m/>
    <m/>
    <m/>
    <m/>
    <m/>
    <m/>
    <m/>
    <s v="N"/>
    <s v="Y"/>
    <s v="201910270300"/>
    <s v="201910281800"/>
    <s v="     "/>
    <m/>
    <m/>
    <m/>
    <m/>
    <m/>
    <m/>
    <m/>
    <m/>
    <m/>
    <m/>
    <m/>
    <m/>
    <m/>
    <m/>
    <m/>
    <m/>
    <m/>
    <m/>
    <m/>
  </r>
  <r>
    <s v="FAS270110"/>
    <s v="     "/>
    <n v="43766"/>
    <s v="10/28"/>
    <x v="0"/>
    <m/>
    <s v="44"/>
    <n v="4"/>
    <s v="10"/>
    <x v="3"/>
    <m/>
    <m/>
    <s v="tree on fire under powerlines; vegetation contact"/>
    <s v="     "/>
    <s v="FAS"/>
    <n v="44580"/>
    <s v="Y"/>
    <x v="0"/>
    <m/>
    <s v="N/A"/>
    <m/>
    <s v="8048583"/>
    <m/>
    <m/>
    <s v="     "/>
    <x v="0"/>
    <s v="PG&amp;E"/>
    <m/>
    <m/>
    <m/>
    <s v="D"/>
    <m/>
    <s v="&lt;3 meters of linear travel"/>
    <m/>
    <s v="Vegetation"/>
    <s v="33.a. Veg. contact"/>
    <s v="Vegetation"/>
    <s v="Veg. contact"/>
    <s v="Veg. contact"/>
    <m/>
    <s v="Veg. contact"/>
    <s v="Conductor - All"/>
    <m/>
    <s v="Yes"/>
    <s v="Overhead"/>
    <x v="0"/>
    <s v="Conductor - All"/>
    <m/>
    <s v="102009980"/>
    <s v="     "/>
    <s v="Non-HFTD"/>
    <x v="0"/>
    <m/>
    <m/>
    <n v="38.282899999999998"/>
    <n v="-122.614"/>
    <s v="Sonoma"/>
    <s v="LAKEVILLE-1102"/>
    <m/>
    <m/>
    <m/>
    <x v="0"/>
    <s v="&quot;REDCOM&quot;"/>
    <m/>
    <m/>
    <m/>
    <s v="No"/>
    <m/>
    <m/>
    <m/>
    <m/>
    <m/>
    <m/>
    <m/>
    <s v="N"/>
    <s v="N"/>
    <m/>
    <m/>
    <s v="     "/>
    <m/>
    <m/>
    <m/>
    <m/>
    <m/>
    <m/>
    <m/>
    <m/>
    <m/>
    <m/>
    <m/>
    <m/>
    <m/>
    <m/>
    <m/>
    <m/>
    <m/>
    <m/>
    <m/>
  </r>
  <r>
    <s v="20191343"/>
    <s v="     "/>
    <n v="43766"/>
    <s v="10/28"/>
    <x v="0"/>
    <m/>
    <s v="44"/>
    <n v="4"/>
    <s v="10"/>
    <x v="3"/>
    <m/>
    <m/>
    <s v="SAP search indicated Pole Replamcent of Pole SAP ID 101593864. This is one span North of Lat/Long indicating fire location. EC 118121111."/>
    <s v="     "/>
    <s v="FAS"/>
    <m/>
    <s v="N"/>
    <x v="0"/>
    <m/>
    <m/>
    <m/>
    <s v="T004793968"/>
    <n v="0"/>
    <m/>
    <s v="     "/>
    <x v="1"/>
    <s v="PG&amp;E"/>
    <m/>
    <m/>
    <m/>
    <s v="D"/>
    <s v="D"/>
    <s v="0.26-9.99"/>
    <m/>
    <s v="Equipment - PG&amp;E"/>
    <s v="34.b. Conductor damage or failure"/>
    <s v="Equipment - PG&amp;E"/>
    <s v="All types of equipment / facility failure"/>
    <s v="Conductor failure-all"/>
    <s v="Conductor - Primary"/>
    <m/>
    <m/>
    <m/>
    <m/>
    <s v="Overhead"/>
    <x v="3"/>
    <s v="Conductor - Primary"/>
    <s v="Pole"/>
    <s v="101593864"/>
    <s v="     "/>
    <s v="Non-HFTD"/>
    <x v="0"/>
    <m/>
    <m/>
    <n v="38.856000000000002"/>
    <n v="-121.71899999999999"/>
    <s v="SUTTER"/>
    <s v="KNIGHTS-LANDING-1102"/>
    <m/>
    <m/>
    <m/>
    <x v="0"/>
    <s v="Sutter County FD"/>
    <s v="Agriculture"/>
    <m/>
    <m/>
    <s v="No"/>
    <m/>
    <m/>
    <m/>
    <m/>
    <m/>
    <m/>
    <m/>
    <s v="N"/>
    <s v="Y"/>
    <s v="201910261800"/>
    <s v="201910281800"/>
    <s v="     "/>
    <m/>
    <m/>
    <m/>
    <m/>
    <m/>
    <m/>
    <m/>
    <m/>
    <m/>
    <m/>
    <m/>
    <m/>
    <m/>
    <m/>
    <m/>
    <m/>
    <m/>
    <m/>
    <m/>
  </r>
  <r>
    <s v="SAP20201833"/>
    <s v="     "/>
    <n v="44132"/>
    <s v="10/28"/>
    <x v="0"/>
    <m/>
    <s v="44"/>
    <n v="4"/>
    <s v="10"/>
    <x v="4"/>
    <n v="44130"/>
    <m/>
    <s v="1400 Black Rd in Santa Maria; pole fire; burned connector; open jumper at M126; switch needed replacing"/>
    <s v="     "/>
    <s v="SAP"/>
    <n v="44580"/>
    <s v="Y"/>
    <x v="0"/>
    <s v="1128565"/>
    <s v="N/A"/>
    <m/>
    <s v="T005104234"/>
    <n v="119946040"/>
    <m/>
    <s v="     "/>
    <x v="0"/>
    <s v="PG&amp;E"/>
    <m/>
    <m/>
    <m/>
    <s v="D"/>
    <m/>
    <s v="Structure-PG&amp;E only"/>
    <m/>
    <s v="Equipment - PG&amp;E"/>
    <s v="34.o. Other"/>
    <s v="Equipment - PG&amp;E"/>
    <s v="Other"/>
    <s v="Other"/>
    <s v="Splice/Clamp/Connector"/>
    <m/>
    <m/>
    <m/>
    <s v="Yes"/>
    <s v="Overhead"/>
    <x v="0"/>
    <s v="Splice/Clamp/Connector"/>
    <m/>
    <s v="101905980"/>
    <s v="     "/>
    <s v="Non-HFTD"/>
    <x v="0"/>
    <m/>
    <m/>
    <n v="34.936999999999998"/>
    <n v="-120.49"/>
    <s v="Santa Barbara"/>
    <s v="FAIRWAY-1107"/>
    <m/>
    <m/>
    <m/>
    <x v="0"/>
    <m/>
    <m/>
    <m/>
    <m/>
    <s v="No"/>
    <m/>
    <m/>
    <m/>
    <m/>
    <m/>
    <m/>
    <m/>
    <s v="N"/>
    <s v="N"/>
    <m/>
    <m/>
    <s v="     "/>
    <m/>
    <m/>
    <m/>
    <m/>
    <m/>
    <m/>
    <m/>
    <m/>
    <m/>
    <m/>
    <m/>
    <m/>
    <m/>
    <m/>
    <m/>
    <m/>
    <m/>
    <m/>
    <m/>
  </r>
  <r>
    <s v="20212251"/>
    <s v="     "/>
    <n v="44497"/>
    <s v="10/28"/>
    <x v="0"/>
    <n v="0.47152777777777777"/>
    <s v="44"/>
    <n v="4"/>
    <s v="10"/>
    <x v="5"/>
    <m/>
    <m/>
    <s v="Primary Crossarm Burnt &amp; Deteriorated Pole; Fire evidentiary via loss of mass that was identified during compliance patrol; This information is preliminary. EC: 122268587; PM: 35298722; SAP Eqp ID: 101351064; County: Alameda; Division: East Bay"/>
    <s v="     "/>
    <s v="Other"/>
    <m/>
    <s v="Y"/>
    <x v="0"/>
    <m/>
    <m/>
    <m/>
    <m/>
    <n v="122269000"/>
    <m/>
    <s v="     "/>
    <x v="0"/>
    <s v="PG&amp;E"/>
    <m/>
    <s v="Other"/>
    <s v="Crossarm"/>
    <s v="D"/>
    <s v="D"/>
    <s v="Structure-PG&amp;E only"/>
    <m/>
    <s v="Equipment - PG&amp;E"/>
    <s v="34.o. Other"/>
    <s v="Equipment - PG&amp;E"/>
    <s v="All types of equipment / facility failure"/>
    <s v="Tracking"/>
    <s v="Crossarm"/>
    <m/>
    <m/>
    <m/>
    <s v="Y"/>
    <s v="Overhead"/>
    <x v="3"/>
    <s v="Crossarm"/>
    <s v="Crossarm, Pole"/>
    <s v="101351064"/>
    <s v="     "/>
    <s v="Non-HFTD"/>
    <x v="0"/>
    <m/>
    <m/>
    <n v="37.767800000000001"/>
    <n v="-122.199"/>
    <s v="Alameda"/>
    <s v="OAKLAND-J-0409"/>
    <m/>
    <n v="4000"/>
    <m/>
    <x v="0"/>
    <s v="Unknown"/>
    <s v="Urban"/>
    <m/>
    <m/>
    <s v="No"/>
    <m/>
    <m/>
    <m/>
    <m/>
    <m/>
    <m/>
    <m/>
    <s v="N"/>
    <s v="N"/>
    <m/>
    <m/>
    <s v="     "/>
    <m/>
    <m/>
    <m/>
    <m/>
    <m/>
    <m/>
    <m/>
    <m/>
    <m/>
    <m/>
    <m/>
    <m/>
    <m/>
    <m/>
    <m/>
    <m/>
    <m/>
    <m/>
    <m/>
  </r>
  <r>
    <s v="20212147"/>
    <s v="     "/>
    <n v="44497"/>
    <s v="10/28"/>
    <x v="0"/>
    <n v="0.42986111111111114"/>
    <s v="44"/>
    <n v="4"/>
    <s v="10"/>
    <x v="5"/>
    <n v="44497"/>
    <m/>
    <s v="Tree branches caught on fire due to stormy winds. The fire size is unknown. This information is preliminary."/>
    <s v="     "/>
    <s v="FAS"/>
    <m/>
    <s v="Y"/>
    <x v="0"/>
    <m/>
    <m/>
    <m/>
    <s v="T005450652"/>
    <m/>
    <m/>
    <s v="     "/>
    <x v="0"/>
    <s v="PG&amp;E"/>
    <m/>
    <s v="Vegetation"/>
    <m/>
    <s v="D"/>
    <s v="D"/>
    <s v="Unknown"/>
    <m/>
    <s v="Vegetation"/>
    <s v="33.a. Veg. contact"/>
    <s v="Vegetation"/>
    <s v="Contact from object"/>
    <s v="Weather - High Winds"/>
    <m/>
    <s v="Weather - High Winds"/>
    <s v="Conductor - Primary"/>
    <m/>
    <s v="Y"/>
    <s v="Overhead"/>
    <x v="3"/>
    <s v="Conductor - Primary"/>
    <m/>
    <s v="100292647"/>
    <s v="     "/>
    <s v="Non-HFTD"/>
    <x v="0"/>
    <m/>
    <m/>
    <n v="37.617199999999997"/>
    <n v="-122.42100000000001"/>
    <s v="San Mateo"/>
    <s v="SAN-BRUNO-0401"/>
    <m/>
    <n v="4000"/>
    <m/>
    <x v="0"/>
    <s v="Unknown"/>
    <s v="Urban"/>
    <s v="Grass fuel model"/>
    <s v="Trees and Grass"/>
    <s v="No"/>
    <m/>
    <m/>
    <m/>
    <m/>
    <m/>
    <m/>
    <m/>
    <s v="N"/>
    <s v="N"/>
    <m/>
    <m/>
    <s v="     "/>
    <m/>
    <m/>
    <m/>
    <m/>
    <m/>
    <m/>
    <m/>
    <m/>
    <m/>
    <m/>
    <m/>
    <m/>
    <m/>
    <m/>
    <m/>
    <m/>
    <m/>
    <m/>
    <m/>
  </r>
  <r>
    <s v="20212146"/>
    <s v="     "/>
    <n v="44497"/>
    <s v="10/28"/>
    <x v="0"/>
    <n v="0.19444444444444445"/>
    <s v="44"/>
    <n v="4"/>
    <s v="10"/>
    <x v="5"/>
    <n v="44497"/>
    <m/>
    <s v="Pole fire and arcing wires. Pothead was burnt. The fire size is unknown. This information is preliminary."/>
    <s v="     "/>
    <s v="FAS"/>
    <m/>
    <s v="Y"/>
    <x v="0"/>
    <m/>
    <s v="21-0139130"/>
    <m/>
    <s v="T005450235, T005450234, T005450886, T005450978, T005451061, T005451218"/>
    <n v="122267000"/>
    <m/>
    <s v="     "/>
    <x v="0"/>
    <s v="PG&amp;E"/>
    <m/>
    <s v="Other"/>
    <s v="Pole"/>
    <s v="D"/>
    <s v="D"/>
    <s v="Structure-PG&amp;E only"/>
    <s v="none "/>
    <s v="Equipment - PG&amp;E"/>
    <s v="34.o. Other"/>
    <s v="Equipment - PG&amp;E"/>
    <s v="All types of equipment / facility failure"/>
    <s v="Riser Failure"/>
    <s v="Riser"/>
    <m/>
    <m/>
    <s v="Line to Ground"/>
    <s v="Y"/>
    <s v="Overhead"/>
    <x v="3"/>
    <s v="Riser"/>
    <s v="Riser, conductor, lightning arrestor, cut out, jumper, insulator "/>
    <s v="101322494"/>
    <s v="     "/>
    <s v="Non-HFTD"/>
    <x v="0"/>
    <m/>
    <m/>
    <n v="39.122"/>
    <n v="-121.621"/>
    <s v="Sutter"/>
    <s v="BOGUE-1102"/>
    <m/>
    <n v="12000"/>
    <m/>
    <x v="0"/>
    <s v="Unknown"/>
    <s v="Urban"/>
    <s v="Fire-resistive fuel bed"/>
    <s v="sidewalk"/>
    <s v="No"/>
    <m/>
    <m/>
    <m/>
    <m/>
    <m/>
    <m/>
    <m/>
    <s v="N"/>
    <s v="N"/>
    <m/>
    <m/>
    <s v="     "/>
    <m/>
    <m/>
    <m/>
    <m/>
    <m/>
    <m/>
    <m/>
    <m/>
    <m/>
    <m/>
    <m/>
    <m/>
    <m/>
    <m/>
    <m/>
    <m/>
    <m/>
    <m/>
    <m/>
  </r>
  <r>
    <s v="20140226"/>
    <s v="     "/>
    <n v="41941"/>
    <s v="10/29"/>
    <x v="0"/>
    <n v="0.55694444444444446"/>
    <s v="44"/>
    <n v="4"/>
    <s v="10"/>
    <x v="7"/>
    <n v="41941"/>
    <n v="0.55694444444444446"/>
    <m/>
    <s v="     "/>
    <m/>
    <m/>
    <s v="N"/>
    <x v="0"/>
    <s v="1105866"/>
    <s v="14-0066915"/>
    <m/>
    <m/>
    <n v="109600616"/>
    <m/>
    <s v="     "/>
    <x v="1"/>
    <s v="PG&amp;E"/>
    <m/>
    <s v="Vegetation"/>
    <m/>
    <s v="D"/>
    <m/>
    <s v="&lt;3 meters of linear travel"/>
    <s v="Square Feet: ; Acreage: "/>
    <s v="Equipment - PG&amp;E"/>
    <s v="34.d. Lightning arrestor damage or failure"/>
    <s v="Equipment - PG&amp;E"/>
    <s v="All types of equipment / facility failure"/>
    <s v="Lightning Arrestor"/>
    <s v="Lightning Arrestor"/>
    <m/>
    <m/>
    <s v="None"/>
    <m/>
    <s v="Overhead"/>
    <x v="3"/>
    <s v="Lightning Arrestor"/>
    <m/>
    <s v="RISER POLE LOAD SIDE OF STEP UP BANK 62006"/>
    <s v="     "/>
    <s v="Non-HFTD"/>
    <x v="0"/>
    <m/>
    <m/>
    <n v="39.4803"/>
    <n v="-122.249"/>
    <s v="Glenn"/>
    <s v="LOGAN-CREEK-2102"/>
    <s v="103142102"/>
    <n v="21000"/>
    <s v="N/A"/>
    <x v="0"/>
    <s v="Willows FD"/>
    <s v="Agriculture"/>
    <m/>
    <m/>
    <s v="No"/>
    <m/>
    <m/>
    <m/>
    <m/>
    <m/>
    <m/>
    <m/>
    <s v="N"/>
    <s v="N"/>
    <m/>
    <m/>
    <s v="     "/>
    <m/>
    <m/>
    <m/>
    <m/>
    <m/>
    <m/>
    <m/>
    <m/>
    <m/>
    <m/>
    <m/>
    <m/>
    <m/>
    <m/>
    <m/>
    <m/>
    <m/>
    <m/>
    <m/>
  </r>
  <r>
    <s v="MIA201711703"/>
    <s v="     "/>
    <n v="43037"/>
    <s v="10/29"/>
    <x v="0"/>
    <n v="0.51453703703703701"/>
    <s v="44"/>
    <n v="4"/>
    <s v="10"/>
    <x v="0"/>
    <n v="43037"/>
    <n v="0.51388888888888884"/>
    <s v="CAL FIRE(FIRE DEPT); WIRE DOWN W/VEG FIRE FD ONST; RESPONDED TO OUTAGE AND MET WITH CALIFORNIA RESOURCES TECH JEREMY GAINES HE TOOK ME TO THE FIRE AREA  I CHECKED OUT THE POWER LINES AND DETERMINED THAT THEY BELONG TO_x000a_CALIFORNIA RESOURCES AND PG&amp;E I ALSO "/>
    <s v="     "/>
    <s v="FAS"/>
    <n v="44253"/>
    <s v="Y"/>
    <x v="0"/>
    <m/>
    <s v="N/A"/>
    <m/>
    <s v="T004177218"/>
    <m/>
    <m/>
    <s v="     "/>
    <x v="1"/>
    <s v="PG&amp;E"/>
    <m/>
    <m/>
    <m/>
    <s v="D"/>
    <m/>
    <s v="0.26-9.99"/>
    <m/>
    <s v="Equipment - PG&amp;E"/>
    <s v="34.b. Conductor damage or failure"/>
    <s v="Equipment - PG&amp;E"/>
    <s v="All types of equipment / facility failure"/>
    <s v="Conductor failure-all"/>
    <s v="Conductor"/>
    <m/>
    <m/>
    <m/>
    <m/>
    <s v="Overhead"/>
    <x v="0"/>
    <m/>
    <m/>
    <m/>
    <s v="     "/>
    <s v="Non-HFTD"/>
    <x v="0"/>
    <m/>
    <m/>
    <n v="36.038200000000003"/>
    <n v="-120.113"/>
    <s v="Kings"/>
    <s v="KETTLEMAN-HILLS-1101"/>
    <s v="252731101"/>
    <n v="11000"/>
    <m/>
    <x v="0"/>
    <m/>
    <s v="Herbaceous"/>
    <m/>
    <m/>
    <s v="No"/>
    <m/>
    <m/>
    <m/>
    <m/>
    <m/>
    <m/>
    <m/>
    <s v="N"/>
    <s v="N"/>
    <m/>
    <m/>
    <s v="     "/>
    <m/>
    <m/>
    <m/>
    <m/>
    <m/>
    <m/>
    <m/>
    <m/>
    <m/>
    <m/>
    <m/>
    <m/>
    <m/>
    <m/>
    <m/>
    <m/>
    <m/>
    <m/>
    <m/>
  </r>
  <r>
    <s v="20180921"/>
    <s v="     "/>
    <n v="43402"/>
    <s v="10/29"/>
    <x v="0"/>
    <n v="0.81521990740740746"/>
    <s v="44"/>
    <n v="4"/>
    <s v="10"/>
    <x v="1"/>
    <n v="43402"/>
    <n v="0.79791666666666672"/>
    <m/>
    <s v="     "/>
    <s v="FAS"/>
    <m/>
    <s v="N"/>
    <x v="1"/>
    <s v="204761"/>
    <s v="18-0095375"/>
    <m/>
    <m/>
    <m/>
    <m/>
    <s v="     "/>
    <x v="1"/>
    <s v="PG&amp;E"/>
    <m/>
    <m/>
    <m/>
    <s v="D"/>
    <m/>
    <s v="&lt;3 meters of linear travel"/>
    <m/>
    <s v="Duplicate"/>
    <s v="39.a. All Other"/>
    <s v="Duplicate"/>
    <s v="Other"/>
    <s v="Other"/>
    <m/>
    <m/>
    <m/>
    <s v="Open Circuit"/>
    <m/>
    <s v="Overhead"/>
    <x v="3"/>
    <m/>
    <m/>
    <s v="OJ @ R459"/>
    <s v="     "/>
    <s v="Non-HFTD"/>
    <x v="0"/>
    <m/>
    <m/>
    <n v="39.465000000000003"/>
    <n v="-122.249"/>
    <s v="Glenn"/>
    <s v="LOGAN-CREEK-2102"/>
    <s v="103142102"/>
    <n v="21000"/>
    <s v="LOGAN CREEK 21022540"/>
    <x v="0"/>
    <m/>
    <s v="Highly Rural"/>
    <m/>
    <m/>
    <s v="No"/>
    <m/>
    <m/>
    <m/>
    <m/>
    <m/>
    <m/>
    <m/>
    <s v="N"/>
    <s v="N"/>
    <m/>
    <m/>
    <s v="     "/>
    <m/>
    <m/>
    <m/>
    <m/>
    <m/>
    <m/>
    <m/>
    <m/>
    <m/>
    <m/>
    <m/>
    <m/>
    <m/>
    <m/>
    <m/>
    <m/>
    <m/>
    <m/>
    <m/>
  </r>
  <r>
    <s v="20180920"/>
    <s v="     "/>
    <n v="43402"/>
    <s v="10/29"/>
    <x v="0"/>
    <n v="0.80339120370370365"/>
    <s v="44"/>
    <n v="4"/>
    <s v="10"/>
    <x v="1"/>
    <n v="43402"/>
    <n v="0.79791666666666672"/>
    <s v="Burned jumper - &quot;JUMPER 6 SOLID BROKE OUT OF FIRE WEDGE CONNECTOR, JUMPER WAS OLD A NEEDED TO BE REPLACED&quot;"/>
    <s v="     "/>
    <s v="FAS"/>
    <m/>
    <s v="N"/>
    <x v="0"/>
    <s v="204761"/>
    <s v="18-0095375"/>
    <m/>
    <m/>
    <m/>
    <m/>
    <s v="     "/>
    <x v="0"/>
    <s v="PG&amp;E"/>
    <m/>
    <m/>
    <m/>
    <s v="D"/>
    <m/>
    <s v="&lt;3 meters of linear travel"/>
    <m/>
    <s v="Equipment - PG&amp;E"/>
    <s v="34.o. Other"/>
    <s v="Equipment - PG&amp;E"/>
    <s v="All types of equipment / facility failure"/>
    <s v="Other"/>
    <s v="Jumper"/>
    <m/>
    <m/>
    <s v="Open Circuit"/>
    <m/>
    <s v="Overhead"/>
    <x v="3"/>
    <s v="Jumper"/>
    <m/>
    <s v="OJ @ R459"/>
    <s v="     "/>
    <s v="Non-HFTD"/>
    <x v="0"/>
    <m/>
    <m/>
    <n v="39.452199999999998"/>
    <n v="-122.235"/>
    <s v="Glenn"/>
    <s v="LOGAN-CREEK-2102"/>
    <s v="103142102"/>
    <n v="21000"/>
    <s v="LOGAN CREEK 21022540"/>
    <x v="0"/>
    <m/>
    <s v="Highly Rural"/>
    <m/>
    <m/>
    <s v="No"/>
    <m/>
    <m/>
    <m/>
    <m/>
    <m/>
    <m/>
    <m/>
    <s v="N"/>
    <s v="N"/>
    <m/>
    <m/>
    <s v="     "/>
    <m/>
    <m/>
    <m/>
    <m/>
    <m/>
    <m/>
    <m/>
    <m/>
    <m/>
    <m/>
    <m/>
    <m/>
    <m/>
    <m/>
    <m/>
    <m/>
    <m/>
    <m/>
    <m/>
  </r>
  <r>
    <s v="20191357"/>
    <s v="     "/>
    <n v="43767"/>
    <s v="10/29"/>
    <x v="0"/>
    <m/>
    <s v="44"/>
    <n v="4"/>
    <s v="10"/>
    <x v="3"/>
    <n v="43767"/>
    <n v="0.53680555555555554"/>
    <s v="squirrel got across cutout and burnt crossarm"/>
    <s v="     "/>
    <s v="FAS"/>
    <m/>
    <s v="N"/>
    <x v="0"/>
    <s v="694031"/>
    <s v="19-0118665"/>
    <m/>
    <s v="T004795281"/>
    <n v="118121230"/>
    <m/>
    <s v="     "/>
    <x v="1"/>
    <s v="PG&amp;E"/>
    <m/>
    <m/>
    <m/>
    <s v="D"/>
    <m/>
    <s v="&lt;0.25"/>
    <m/>
    <s v="Contact - Animal - Other"/>
    <s v="33.b. Animal contact"/>
    <s v="Contact - Animal"/>
    <s v="Contact from object"/>
    <s v="Contact - Animal"/>
    <m/>
    <s v="Contact - Animal"/>
    <s v="Fuse"/>
    <s v="Force Out"/>
    <m/>
    <s v="Overhead"/>
    <x v="0"/>
    <s v="Fuse"/>
    <s v="2 CUTOUTS:CUTOUT 44H:BROKEN/DAMAGED / REPLACE / FULL SET 2 LA:LIGHTNING ARREST 15KV RISER:BROKEN/DAMAGED / REPLACE / FULL SET_x000a_ 1 INSULATOR:POTHEAD PORCELAIN 200 AMP AL:BROKEN/DAMAGED / REPLACE / PART SET"/>
    <s v="6933"/>
    <s v="     "/>
    <s v="Non-HFTD"/>
    <x v="0"/>
    <n v="512"/>
    <m/>
    <n v="34.6203"/>
    <n v="-120.11"/>
    <s v="SANTA BARBARA"/>
    <s v="SANTA-YNEZ-1101"/>
    <m/>
    <m/>
    <s v="SANTA YNEZ 1101CB"/>
    <x v="1"/>
    <s v="Unknown"/>
    <s v="Herbaceous"/>
    <m/>
    <m/>
    <s v="No"/>
    <m/>
    <m/>
    <m/>
    <m/>
    <m/>
    <m/>
    <m/>
    <s v="N"/>
    <s v="N"/>
    <m/>
    <m/>
    <s v="     "/>
    <m/>
    <m/>
    <m/>
    <m/>
    <m/>
    <m/>
    <m/>
    <m/>
    <m/>
    <m/>
    <m/>
    <m/>
    <m/>
    <m/>
    <m/>
    <m/>
    <m/>
    <m/>
    <m/>
  </r>
  <r>
    <s v="MIA201911267"/>
    <s v="     "/>
    <n v="43767"/>
    <s v="10/29"/>
    <x v="0"/>
    <n v="0.54778935185185185"/>
    <s v="44"/>
    <n v="4"/>
    <s v="10"/>
    <x v="3"/>
    <n v="43767"/>
    <n v="0.54722222222222228"/>
    <s v="fallen powerline and burning pole "/>
    <s v="     "/>
    <s v="FAS"/>
    <n v="44250"/>
    <s v="Y"/>
    <x v="0"/>
    <m/>
    <s v="N/A"/>
    <m/>
    <s v="T004795297"/>
    <n v="118121111"/>
    <m/>
    <s v="     "/>
    <x v="0"/>
    <s v="PG&amp;E"/>
    <m/>
    <m/>
    <m/>
    <s v="D"/>
    <m/>
    <s v="Structure-PG&amp;E only"/>
    <m/>
    <s v="Equipment - PG&amp;E"/>
    <s v="34.b. Conductor damage or failure"/>
    <s v="Equipment - PG&amp;E"/>
    <s v="All types of equipment / facility failure"/>
    <s v="Conductor failure-all"/>
    <s v="Pole"/>
    <m/>
    <m/>
    <m/>
    <s v="No"/>
    <s v="Overhead"/>
    <x v="0"/>
    <m/>
    <m/>
    <s v="62721102"/>
    <s v="     "/>
    <s v="Non-HFTD"/>
    <x v="0"/>
    <m/>
    <m/>
    <n v="38.857100000000003"/>
    <n v="-121.71899999999999"/>
    <s v="Sutter"/>
    <s v="KNIGHTS-LANDING-1102"/>
    <s v="62721102"/>
    <n v="11000"/>
    <m/>
    <x v="0"/>
    <m/>
    <s v="Rural"/>
    <m/>
    <m/>
    <s v="No"/>
    <m/>
    <m/>
    <m/>
    <m/>
    <m/>
    <m/>
    <m/>
    <s v="N"/>
    <s v="Y"/>
    <s v="201910291500"/>
    <s v="201910302300"/>
    <s v="     "/>
    <m/>
    <m/>
    <m/>
    <m/>
    <m/>
    <m/>
    <m/>
    <m/>
    <m/>
    <m/>
    <m/>
    <m/>
    <m/>
    <m/>
    <m/>
    <m/>
    <m/>
    <m/>
    <m/>
  </r>
  <r>
    <s v="20191355"/>
    <s v="     "/>
    <n v="43767"/>
    <s v="10/29"/>
    <x v="0"/>
    <m/>
    <s v="44"/>
    <n v="4"/>
    <s v="10"/>
    <x v="3"/>
    <n v="43767"/>
    <n v="0.82291666666666663"/>
    <s v="Troubleman indicates: 1 PHASE 1 SPAN PRIMARY WIRE DWN, TREE BRANCH ON LINE, OPENED FUSES 8051 TAGGED MOL, CREATED EC A TAG. Lat/Long was incorrect. Updated with SAP ID POLE LAT/Long 103138633. "/>
    <s v="     "/>
    <s v="FAS"/>
    <m/>
    <s v="N"/>
    <x v="0"/>
    <s v="694583"/>
    <s v="19-0118769"/>
    <m/>
    <s v="T004796107"/>
    <n v="118113389"/>
    <m/>
    <s v="     "/>
    <x v="1"/>
    <s v="PG&amp;E"/>
    <m/>
    <m/>
    <m/>
    <s v="D"/>
    <s v="D"/>
    <s v="&lt;0.25"/>
    <m/>
    <s v="Vegetation"/>
    <s v="33.a. Veg. contact"/>
    <s v="Vegetation"/>
    <s v="Contact from object"/>
    <s v="Contact - Vegetation"/>
    <m/>
    <s v="Contact - Vegetation"/>
    <s v="Cable"/>
    <s v="Line to Ground"/>
    <m/>
    <s v="Overhead"/>
    <x v="3"/>
    <s v="Cable"/>
    <m/>
    <s v="082841102-2100571264{8051}"/>
    <s v="     "/>
    <s v="Non-HFTD"/>
    <x v="0"/>
    <m/>
    <m/>
    <n v="37.268900000000002"/>
    <n v="-122.018"/>
    <s v="SANTA CLARA"/>
    <s v="BIG-BASIN-1102"/>
    <m/>
    <m/>
    <s v="BIG BASIN 110211062"/>
    <x v="1"/>
    <m/>
    <s v="Urban"/>
    <m/>
    <m/>
    <s v="No"/>
    <m/>
    <m/>
    <m/>
    <m/>
    <m/>
    <m/>
    <m/>
    <s v="N"/>
    <s v="N"/>
    <m/>
    <m/>
    <s v="     "/>
    <s v="37.25332000"/>
    <s v="-122.12370000"/>
    <s v="Nov 13 2019 12:00AM"/>
    <s v="Unverified"/>
    <s v="LOCKED GATE; NO RESPONSE FROM CUSTOMER PHONE #"/>
    <m/>
    <m/>
    <m/>
    <m/>
    <m/>
    <m/>
    <m/>
    <m/>
    <m/>
    <m/>
    <m/>
    <m/>
    <m/>
    <m/>
  </r>
  <r>
    <s v="20201471"/>
    <s v="     "/>
    <n v="44133"/>
    <s v="10/29"/>
    <x v="0"/>
    <n v="0.60555555555555551"/>
    <s v="44"/>
    <n v="4"/>
    <s v="10"/>
    <x v="4"/>
    <m/>
    <m/>
    <s v="Duplicate of Index 1470. An old #10 copper wire coming off the weatherhead broke off and shorted out from the hotleg to the neutral energizing the neutral and ground wires throughout the house, resulting in the gas line behind the stove to catch fire. The troubleman was on an emergency call and wasn’t able to talk very long, but did sent over photos taken from the incident.  Potenial EIR reportable event. "/>
    <s v="     "/>
    <s v="FAS"/>
    <m/>
    <s v="N"/>
    <x v="1"/>
    <m/>
    <m/>
    <m/>
    <s v="679756665"/>
    <m/>
    <m/>
    <s v="     "/>
    <x v="0"/>
    <s v="PG&amp;E"/>
    <m/>
    <s v="Building"/>
    <m/>
    <s v="D"/>
    <m/>
    <s v="Structure-only"/>
    <m/>
    <s v="Duplicate"/>
    <s v="39.a. All Other"/>
    <s v="Duplicate"/>
    <m/>
    <m/>
    <m/>
    <m/>
    <m/>
    <m/>
    <m/>
    <s v="Overhead"/>
    <x v="0"/>
    <m/>
    <m/>
    <m/>
    <s v="     "/>
    <s v="Non-HFTD"/>
    <x v="0"/>
    <m/>
    <m/>
    <n v="34.959299999999999"/>
    <n v="-120.437"/>
    <s v="Santa Barbara"/>
    <s v="SANTA-MARIA-1106"/>
    <m/>
    <n v="750"/>
    <m/>
    <x v="0"/>
    <s v="Santa Maria FD"/>
    <m/>
    <m/>
    <m/>
    <s v="No"/>
    <m/>
    <m/>
    <m/>
    <m/>
    <m/>
    <m/>
    <m/>
    <s v="N"/>
    <s v="N"/>
    <m/>
    <m/>
    <s v="     "/>
    <m/>
    <m/>
    <m/>
    <m/>
    <m/>
    <m/>
    <m/>
    <m/>
    <m/>
    <m/>
    <m/>
    <m/>
    <m/>
    <m/>
    <m/>
    <m/>
    <m/>
    <m/>
    <m/>
  </r>
  <r>
    <s v="20201504"/>
    <s v="     "/>
    <n v="44133"/>
    <s v="10/29"/>
    <x v="0"/>
    <n v="0.43611111111111112"/>
    <s v="44"/>
    <n v="4"/>
    <s v="10"/>
    <x v="4"/>
    <n v="44133"/>
    <n v="0.36458333333333331"/>
    <s v="On October 29, 2020 at 1028 hours, a PG&amp;E troubleman was dispatched to the Eight Mile 2101 Distribution Circuit on Thornton Rd just outside the city of Lodi for reports of a complete outage. Initial analysis indicates PG&amp;E equipment caused an ignition. The responding troubleman found a downed overhead primary conductor on ground that had melted in two locations. The cause of the failure is unclear but might be realted to leakage from insulators, although that was not confirmed. The ensuing fire was less than one meter in size and was self extinguished. A PG&amp;E crew replaced the damaged assets on October 29, 2020."/>
    <s v="     "/>
    <s v="FAS"/>
    <m/>
    <s v="N"/>
    <x v="0"/>
    <s v="1131452"/>
    <s v="20-0114508"/>
    <m/>
    <s v="T005108466"/>
    <n v="119959566"/>
    <m/>
    <s v="     "/>
    <x v="0"/>
    <s v="PG&amp;E"/>
    <m/>
    <s v="Other"/>
    <m/>
    <s v="D"/>
    <s v="D"/>
    <s v="&lt;3 meters of linear travel"/>
    <m/>
    <s v="Equipment - PG&amp;E"/>
    <s v="34.b. Conductor damage or failure"/>
    <s v="Equipment - PG&amp;E"/>
    <s v="All types of equipment / facility failure"/>
    <s v="Conductor failure-all"/>
    <s v="Conductor - Primary"/>
    <m/>
    <m/>
    <s v="None,Force Out,Line to Ground"/>
    <m/>
    <s v="Overhead"/>
    <x v="3"/>
    <s v="Conductor - Primary"/>
    <s v="Conductor - Primary"/>
    <s v="Circuit ID: 163912101"/>
    <s v="     "/>
    <s v="Non-HFTD"/>
    <x v="0"/>
    <m/>
    <m/>
    <n v="38.0871"/>
    <n v="-121.377"/>
    <s v="San Joaquin"/>
    <s v="EIGHT-MILE-2101"/>
    <m/>
    <n v="12000"/>
    <m/>
    <x v="0"/>
    <s v="Self Extinguished"/>
    <m/>
    <m/>
    <m/>
    <s v="No"/>
    <m/>
    <m/>
    <m/>
    <m/>
    <m/>
    <m/>
    <m/>
    <s v="N"/>
    <s v="N"/>
    <m/>
    <m/>
    <s v="     "/>
    <m/>
    <m/>
    <m/>
    <m/>
    <m/>
    <m/>
    <m/>
    <m/>
    <m/>
    <m/>
    <m/>
    <m/>
    <m/>
    <m/>
    <m/>
    <m/>
    <m/>
    <m/>
    <m/>
  </r>
  <r>
    <s v="20212149"/>
    <s v="     "/>
    <n v="44498"/>
    <s v="10/29"/>
    <x v="0"/>
    <n v="0.78194444444444444"/>
    <s v="44"/>
    <n v="4"/>
    <s v="10"/>
    <x v="5"/>
    <n v="44498"/>
    <m/>
    <s v="Pole fire, switch was burnt. The fire size is unknown. This information is preliminary."/>
    <s v="     "/>
    <s v="FAS"/>
    <m/>
    <s v="Y"/>
    <x v="0"/>
    <m/>
    <m/>
    <m/>
    <s v="T005452483"/>
    <n v="122278000"/>
    <m/>
    <s v="     "/>
    <x v="0"/>
    <s v="PG&amp;E"/>
    <m/>
    <s v="Other"/>
    <s v="Pole"/>
    <s v="D"/>
    <s v="D"/>
    <s v="Structure-only"/>
    <s v="None "/>
    <s v="Equipment - PG&amp;E"/>
    <s v="34.e. Switch damage or failure"/>
    <s v="Equipment - PG&amp;E"/>
    <s v="All types of equipment / facility failure"/>
    <s v="Switch failure"/>
    <s v="Switch"/>
    <m/>
    <m/>
    <m/>
    <s v="Y"/>
    <s v="Overhead"/>
    <x v="3"/>
    <s v="Switch"/>
    <s v="Switch "/>
    <s v="40103604"/>
    <s v="     "/>
    <s v="Non-HFTD"/>
    <x v="0"/>
    <m/>
    <m/>
    <n v="37.5595"/>
    <n v="-122.321"/>
    <s v="San Mateo"/>
    <s v="BAY-MEADOWS-1107"/>
    <m/>
    <n v="12000"/>
    <m/>
    <x v="0"/>
    <s v="Unknown"/>
    <s v="Urban"/>
    <s v="Fire resisive fuel bed"/>
    <s v="sidewalk"/>
    <s v="No"/>
    <m/>
    <m/>
    <m/>
    <m/>
    <m/>
    <m/>
    <m/>
    <s v="N"/>
    <s v="N"/>
    <m/>
    <m/>
    <s v="     "/>
    <m/>
    <m/>
    <m/>
    <m/>
    <m/>
    <m/>
    <m/>
    <m/>
    <m/>
    <m/>
    <m/>
    <m/>
    <m/>
    <m/>
    <m/>
    <m/>
    <m/>
    <m/>
    <m/>
  </r>
  <r>
    <s v="20212001"/>
    <s v="     "/>
    <n v="44498"/>
    <s v="10/29"/>
    <x v="0"/>
    <n v="0.41875000000000001"/>
    <s v="44"/>
    <n v="4"/>
    <s v="10"/>
    <x v="5"/>
    <n v="44498"/>
    <m/>
    <s v="Pole fire, hawk found between phases. The fire was limited to the PG&amp;E structure and was self-extinguished. This information is preliminary."/>
    <s v="     "/>
    <s v="FAS"/>
    <m/>
    <s v="N"/>
    <x v="0"/>
    <m/>
    <s v="21-0139812"/>
    <m/>
    <s v="T005451884"/>
    <n v="122275000"/>
    <m/>
    <s v="     "/>
    <x v="0"/>
    <s v="PG&amp;E"/>
    <m/>
    <s v="Other"/>
    <s v="Pole/Bird"/>
    <s v="D"/>
    <s v="D"/>
    <s v="Structure-PG&amp;E only"/>
    <m/>
    <s v="Contact - Animal - Bird"/>
    <s v="33.b. Animal contact"/>
    <s v="Contact - Bird"/>
    <s v="Contact from object"/>
    <s v="Animal contact"/>
    <m/>
    <s v="Animal contact"/>
    <s v="Conductor - Primary"/>
    <s v="Line to Line"/>
    <s v="N"/>
    <s v="Overhead"/>
    <x v="3"/>
    <s v="Conductor - Primary"/>
    <s v="Pole, Crossarm"/>
    <s v="100771864"/>
    <s v="     "/>
    <s v="Non-HFTD"/>
    <x v="0"/>
    <m/>
    <m/>
    <n v="36.115000000000002"/>
    <n v="-119.67100000000001"/>
    <s v="Kings"/>
    <s v="CORCORAN-1112"/>
    <m/>
    <n v="12000"/>
    <m/>
    <x v="0"/>
    <s v="Self Extinguished"/>
    <s v="Agriculture"/>
    <s v="Grass fuel model"/>
    <s v="Crops"/>
    <s v="No"/>
    <m/>
    <m/>
    <m/>
    <m/>
    <m/>
    <m/>
    <m/>
    <s v="N"/>
    <s v="N"/>
    <m/>
    <m/>
    <s v="     "/>
    <m/>
    <m/>
    <m/>
    <m/>
    <m/>
    <m/>
    <m/>
    <m/>
    <m/>
    <m/>
    <m/>
    <m/>
    <m/>
    <m/>
    <m/>
    <m/>
    <m/>
    <m/>
    <m/>
  </r>
  <r>
    <s v="SAP201517072"/>
    <s v="     "/>
    <n v="42280"/>
    <s v="10/3"/>
    <x v="1"/>
    <m/>
    <s v="40"/>
    <n v="4"/>
    <s v="10"/>
    <x v="2"/>
    <n v="42278"/>
    <m/>
    <s v="Crossarm replaced due to pole fire; failed fuse 9039"/>
    <s v="     "/>
    <s v="SAP"/>
    <n v="44580"/>
    <s v="Y"/>
    <x v="0"/>
    <s v="1314591"/>
    <s v="15-0066993"/>
    <m/>
    <s v="T003497910"/>
    <n v="110687028"/>
    <m/>
    <s v="     "/>
    <x v="0"/>
    <s v="PG&amp;E"/>
    <m/>
    <m/>
    <m/>
    <s v="D"/>
    <m/>
    <s v="Structure-PG&amp;E only"/>
    <m/>
    <s v="Equipment - PG&amp;E"/>
    <s v="34.c. Fuse damage or failure"/>
    <s v="Equipment - PG&amp;E"/>
    <s v="Fuse failure - all"/>
    <s v="Fuse failure - all"/>
    <s v="Fuse"/>
    <m/>
    <m/>
    <s v="Line to Ground"/>
    <s v="Yes"/>
    <s v="Overhead"/>
    <x v="0"/>
    <s v="Fuse"/>
    <m/>
    <s v="101717713"/>
    <s v="     "/>
    <s v="Non-HFTD"/>
    <x v="0"/>
    <m/>
    <m/>
    <n v="36.962400000000002"/>
    <n v="-121.431"/>
    <s v="San Benito"/>
    <s v="HOLLISTER-2102"/>
    <m/>
    <m/>
    <s v="HOLLISTER 2102113634"/>
    <x v="0"/>
    <m/>
    <m/>
    <m/>
    <m/>
    <s v="No"/>
    <m/>
    <m/>
    <m/>
    <m/>
    <m/>
    <m/>
    <m/>
    <s v="N"/>
    <s v="N"/>
    <m/>
    <m/>
    <s v="     "/>
    <m/>
    <m/>
    <m/>
    <m/>
    <m/>
    <m/>
    <m/>
    <m/>
    <m/>
    <m/>
    <m/>
    <m/>
    <m/>
    <m/>
    <m/>
    <m/>
    <m/>
    <m/>
    <m/>
  </r>
  <r>
    <s v="20150379"/>
    <s v="     "/>
    <n v="42280"/>
    <s v="10/3"/>
    <x v="1"/>
    <n v="0.95208333333333328"/>
    <s v="40"/>
    <n v="4"/>
    <s v="10"/>
    <x v="2"/>
    <n v="42280"/>
    <n v="0.95208333333333328"/>
    <s v="0"/>
    <s v="     "/>
    <m/>
    <m/>
    <s v="N"/>
    <x v="0"/>
    <s v="1316346"/>
    <s v="15-0067693"/>
    <m/>
    <m/>
    <n v="110691448"/>
    <m/>
    <s v="     "/>
    <x v="1"/>
    <s v="PG&amp;E"/>
    <m/>
    <s v="Vegetation"/>
    <m/>
    <s v="D"/>
    <m/>
    <s v="&lt;0.25"/>
    <s v="Square Feet: 100 sq ft dia.; Acreage: "/>
    <s v="Vegetation"/>
    <s v="33.a. Veg. contact"/>
    <s v="Vegetation"/>
    <s v="All types of equipment / facility failure"/>
    <s v="Contact - Vegetation"/>
    <m/>
    <s v="Contact - Vegetation"/>
    <s v="Conductor"/>
    <s v="Line to Line"/>
    <s v="PACIFIC BELL"/>
    <s v="Overhead"/>
    <x v="3"/>
    <s v="Conductor"/>
    <m/>
    <s v="102164828"/>
    <s v="     "/>
    <s v="Non-HFTD"/>
    <x v="0"/>
    <n v="175"/>
    <m/>
    <n v="39.1158"/>
    <n v="-122.88800000000001"/>
    <s v="Lake"/>
    <s v="LUCERNE-1103"/>
    <s v="43351103"/>
    <n v="12000"/>
    <s v="LUCERNE 1103721"/>
    <x v="0"/>
    <s v="north shore fire department,"/>
    <s v="Hardwood Woodland"/>
    <m/>
    <m/>
    <s v="No"/>
    <m/>
    <m/>
    <m/>
    <m/>
    <m/>
    <m/>
    <m/>
    <s v="N"/>
    <s v="Y"/>
    <s v="201510040000"/>
    <s v="201510041552"/>
    <s v="     "/>
    <s v="39.11578000"/>
    <s v="-122.88785000"/>
    <s v="Oct  5 2015 12:00AM"/>
    <s v="BranchFail"/>
    <s v="A healthy green cottonwood lost a limb in the upper canopy of the tree causing the lines to drop and resulted in a 100ft radius fire."/>
    <s v="COTT"/>
    <s v="70"/>
    <s v="18"/>
    <s v="14"/>
    <s v="None"/>
    <s v="None"/>
    <s v="N"/>
    <s v="1"/>
    <m/>
    <s v="Other"/>
    <s v="D"/>
    <s v="CrossArm"/>
    <s v="BareWire"/>
    <s v="8"/>
  </r>
  <r>
    <s v="SAP201517075"/>
    <s v="     "/>
    <n v="42280"/>
    <s v="10/3"/>
    <x v="1"/>
    <m/>
    <s v="40"/>
    <n v="4"/>
    <s v="10"/>
    <x v="2"/>
    <n v="42278"/>
    <m/>
    <s v="Crossarm replaced due to pole fire"/>
    <s v="     "/>
    <s v="SAP"/>
    <n v="44580"/>
    <s v="Y"/>
    <x v="0"/>
    <s v="1314790"/>
    <s v="N/A"/>
    <m/>
    <s v="T003498232"/>
    <n v="110687500"/>
    <m/>
    <s v="     "/>
    <x v="0"/>
    <s v="PG&amp;E"/>
    <m/>
    <m/>
    <m/>
    <s v="D"/>
    <m/>
    <s v="Structure-PG&amp;E only"/>
    <m/>
    <s v="Equipment - PG&amp;E"/>
    <s v="34.h. Crossarm damage or failure"/>
    <s v="Equipment - PG&amp;E"/>
    <s v="Crossarm failure"/>
    <s v="Crossarm failure"/>
    <s v="Crossarm"/>
    <m/>
    <m/>
    <m/>
    <s v="Yes"/>
    <s v="Overhead"/>
    <x v="0"/>
    <s v="Crossarm"/>
    <m/>
    <s v="101685374"/>
    <s v="     "/>
    <s v="Non-HFTD"/>
    <x v="0"/>
    <m/>
    <m/>
    <n v="36.969799999999999"/>
    <n v="-121.977"/>
    <s v="Santa Cruz"/>
    <s v="PAUL-SWEET-2101"/>
    <m/>
    <m/>
    <m/>
    <x v="0"/>
    <m/>
    <m/>
    <m/>
    <m/>
    <s v="No"/>
    <m/>
    <m/>
    <m/>
    <m/>
    <m/>
    <m/>
    <m/>
    <s v="N"/>
    <s v="N"/>
    <m/>
    <m/>
    <s v="     "/>
    <m/>
    <m/>
    <m/>
    <m/>
    <m/>
    <m/>
    <m/>
    <m/>
    <m/>
    <m/>
    <m/>
    <m/>
    <m/>
    <m/>
    <m/>
    <m/>
    <m/>
    <m/>
    <m/>
  </r>
  <r>
    <s v="SAP201517077"/>
    <s v="     "/>
    <n v="42280"/>
    <s v="10/3"/>
    <x v="1"/>
    <m/>
    <s v="40"/>
    <n v="4"/>
    <s v="10"/>
    <x v="2"/>
    <n v="42278"/>
    <m/>
    <s v="pole fire; failed fuse 40415"/>
    <s v="     "/>
    <s v="SAP"/>
    <n v="44580"/>
    <s v="Y"/>
    <x v="0"/>
    <s v="1314698"/>
    <s v="15-0067070"/>
    <m/>
    <s v="T003498106"/>
    <n v="110687441"/>
    <m/>
    <s v="     "/>
    <x v="0"/>
    <s v="PG&amp;E"/>
    <m/>
    <m/>
    <m/>
    <s v="D"/>
    <m/>
    <s v="Structure-PG&amp;E only"/>
    <m/>
    <s v="Equipment - PG&amp;E"/>
    <s v="34.c. Fuse damage or failure"/>
    <s v="Equipment - PG&amp;E"/>
    <s v="Fuse failure - all"/>
    <s v="Fuse failure - all"/>
    <s v="Fuse"/>
    <m/>
    <m/>
    <s v="None"/>
    <s v="No"/>
    <s v="Overhead"/>
    <x v="0"/>
    <s v="Fuse"/>
    <m/>
    <s v="101667711"/>
    <s v="     "/>
    <s v="Non-HFTD"/>
    <x v="0"/>
    <m/>
    <m/>
    <n v="38.102400000000003"/>
    <n v="-121.989"/>
    <s v="Solano"/>
    <s v="CORDELIA-1104"/>
    <m/>
    <m/>
    <s v="CORDELIA 110440922"/>
    <x v="0"/>
    <m/>
    <m/>
    <m/>
    <m/>
    <s v="No"/>
    <m/>
    <m/>
    <m/>
    <m/>
    <m/>
    <m/>
    <m/>
    <s v="N"/>
    <s v="N"/>
    <m/>
    <m/>
    <s v="     "/>
    <m/>
    <m/>
    <m/>
    <m/>
    <m/>
    <m/>
    <m/>
    <m/>
    <m/>
    <m/>
    <m/>
    <m/>
    <m/>
    <m/>
    <m/>
    <m/>
    <m/>
    <m/>
    <m/>
  </r>
  <r>
    <s v="SAP201517076"/>
    <s v="     "/>
    <n v="42280"/>
    <s v="10/3"/>
    <x v="1"/>
    <m/>
    <s v="40"/>
    <n v="4"/>
    <s v="10"/>
    <x v="2"/>
    <n v="42278"/>
    <m/>
    <s v="pole fire caused by failed fuse"/>
    <s v="     "/>
    <s v="SAP"/>
    <n v="44580"/>
    <s v="Y"/>
    <x v="0"/>
    <s v="1315119"/>
    <s v="15-0067275"/>
    <m/>
    <s v="T003498643"/>
    <n v="110688609"/>
    <m/>
    <s v="     "/>
    <x v="0"/>
    <s v="PG&amp;E"/>
    <m/>
    <m/>
    <m/>
    <s v="D"/>
    <m/>
    <s v="Structure-PG&amp;E only"/>
    <m/>
    <s v="Equipment - PG&amp;E"/>
    <s v="34.c. Fuse damage or failure"/>
    <s v="Equipment - PG&amp;E"/>
    <s v="Fuse failure - all"/>
    <s v="Fuse failure - all"/>
    <s v="Pole"/>
    <m/>
    <m/>
    <s v="Line to Line"/>
    <s v="No"/>
    <s v="Overhead"/>
    <x v="0"/>
    <s v="Pole"/>
    <m/>
    <s v="103077432"/>
    <s v="     "/>
    <s v="Non-HFTD"/>
    <x v="0"/>
    <m/>
    <m/>
    <n v="36.691299999999998"/>
    <n v="-119.943"/>
    <s v="Fresno"/>
    <s v="KEARNEY-1106"/>
    <m/>
    <m/>
    <s v="KEARNEY 1106563038"/>
    <x v="0"/>
    <m/>
    <m/>
    <m/>
    <m/>
    <s v="No"/>
    <m/>
    <m/>
    <m/>
    <m/>
    <m/>
    <m/>
    <m/>
    <s v="N"/>
    <s v="N"/>
    <m/>
    <m/>
    <s v="     "/>
    <m/>
    <m/>
    <m/>
    <m/>
    <m/>
    <m/>
    <m/>
    <m/>
    <m/>
    <m/>
    <m/>
    <m/>
    <m/>
    <m/>
    <m/>
    <m/>
    <m/>
    <m/>
    <m/>
  </r>
  <r>
    <s v="SAP201517078"/>
    <s v="     "/>
    <n v="42280"/>
    <s v="10/3"/>
    <x v="1"/>
    <m/>
    <s v="40"/>
    <n v="4"/>
    <s v="10"/>
    <x v="2"/>
    <n v="42278"/>
    <m/>
    <s v="Crossarm replaced due to pole fire"/>
    <s v="     "/>
    <s v="SAP"/>
    <n v="44580"/>
    <s v="Y"/>
    <x v="0"/>
    <s v="1315091"/>
    <s v="N/A"/>
    <m/>
    <s v="T003498596"/>
    <n v="110688521"/>
    <m/>
    <s v="     "/>
    <x v="0"/>
    <s v="PG&amp;E"/>
    <m/>
    <m/>
    <m/>
    <s v="D"/>
    <m/>
    <s v="Structure-PG&amp;E only"/>
    <m/>
    <s v="Equipment - PG&amp;E"/>
    <s v="34.g. Insulator and brushing damage or failure"/>
    <s v="Equipment - PG&amp;E"/>
    <s v="Insulator failure"/>
    <s v="Insulator failure"/>
    <s v="Crossarm"/>
    <m/>
    <m/>
    <m/>
    <s v="No"/>
    <s v="Overhead"/>
    <x v="0"/>
    <s v="Crossarm"/>
    <m/>
    <s v="100729922"/>
    <s v="     "/>
    <s v="Non-HFTD"/>
    <x v="0"/>
    <m/>
    <m/>
    <n v="36.895600000000002"/>
    <n v="-119.706"/>
    <s v="Fresno"/>
    <s v="WOODWARD-2108"/>
    <m/>
    <m/>
    <m/>
    <x v="0"/>
    <m/>
    <m/>
    <m/>
    <m/>
    <s v="No"/>
    <m/>
    <m/>
    <m/>
    <m/>
    <m/>
    <m/>
    <m/>
    <s v="N"/>
    <s v="N"/>
    <m/>
    <m/>
    <s v="     "/>
    <m/>
    <m/>
    <m/>
    <m/>
    <m/>
    <m/>
    <m/>
    <m/>
    <m/>
    <m/>
    <m/>
    <m/>
    <m/>
    <m/>
    <m/>
    <m/>
    <m/>
    <m/>
    <m/>
  </r>
  <r>
    <s v="20160325"/>
    <s v="     "/>
    <n v="42646"/>
    <s v="10/3"/>
    <x v="1"/>
    <n v="0.76597222222222228"/>
    <s v="41"/>
    <n v="4"/>
    <s v="10"/>
    <x v="6"/>
    <n v="42646"/>
    <n v="0.76597222222222228"/>
    <s v="tree fell onto 4acsr primary conductor ----caused fire,   sbc fire supressed fire       crew to make tempp repairs to get some cust energised,   crew will need to re-install conductor on later date"/>
    <s v="     "/>
    <m/>
    <m/>
    <s v="N"/>
    <x v="0"/>
    <s v="1552340"/>
    <s v="16-0069410"/>
    <m/>
    <m/>
    <n v="112009675"/>
    <m/>
    <s v="     "/>
    <x v="1"/>
    <s v="PG&amp;E"/>
    <m/>
    <s v="Vegetation"/>
    <m/>
    <s v="D"/>
    <m/>
    <s v="0.26-9.99"/>
    <s v="Square Feet: ; Acreage: 2"/>
    <s v="Vegetation"/>
    <s v="33.a. Veg. contact"/>
    <s v="Vegetation"/>
    <s v="All types of equipment / facility failure"/>
    <s v="Contact - Vegetation"/>
    <m/>
    <s v="Contact - Vegetation"/>
    <s v="Conductor"/>
    <s v="Open Circuit"/>
    <m/>
    <s v="Overhead"/>
    <x v="3"/>
    <s v="Conductor"/>
    <m/>
    <s v="101895043"/>
    <s v="     "/>
    <s v="Non-HFTD"/>
    <x v="0"/>
    <n v="512"/>
    <m/>
    <n v="34.596699999999998"/>
    <n v="-120.092"/>
    <s v="Santa Barbara"/>
    <s v="SANTA-YNEZ-1101"/>
    <s v="182721101"/>
    <n v="12000"/>
    <s v="SANTA YNEZ 1101277014"/>
    <x v="1"/>
    <s v="Santa Barbara County FD"/>
    <s v="Hardwood Woodland"/>
    <m/>
    <m/>
    <s v="No"/>
    <s v="10"/>
    <m/>
    <m/>
    <m/>
    <m/>
    <m/>
    <m/>
    <s v="N"/>
    <s v="N"/>
    <m/>
    <m/>
    <s v="     "/>
    <s v="34.59665500"/>
    <s v="-120.09212000"/>
    <s v="Oct  5 2016 12:00AM"/>
    <s v="RootsFail"/>
    <s v="EVIDENCE OF LIVE, GREEN WILLOW UPROOTING AT FAULT LOCATION. EVIDENCE OF FIRE FOUND. FIRE INVESTIGATION COMPLETED AND SUBMITTED. ADDITIONAL TREE WORK BEING ISSUED TO TREE CREWS."/>
    <s v="WILL"/>
    <s v="47"/>
    <s v="32"/>
    <s v="15"/>
    <s v="Slight"/>
    <s v="None"/>
    <s v="N"/>
    <s v="1"/>
    <m/>
    <s v="Creek"/>
    <s v="D"/>
    <s v="CrossArm"/>
    <s v="BareWire"/>
    <s v="0"/>
  </r>
  <r>
    <s v="SAP201613891"/>
    <s v="     "/>
    <n v="42646"/>
    <s v="10/3"/>
    <x v="1"/>
    <m/>
    <s v="41"/>
    <n v="4"/>
    <s v="10"/>
    <x v="6"/>
    <n v="42644"/>
    <m/>
    <s v="T966; transformer caught fire; failed fuse"/>
    <s v="     "/>
    <s v="SAP"/>
    <n v="44580"/>
    <s v="Y"/>
    <x v="0"/>
    <s v="1551077"/>
    <s v="16-0068957.1"/>
    <m/>
    <s v="T003781931"/>
    <n v="112006523"/>
    <m/>
    <s v="     "/>
    <x v="0"/>
    <s v="PG&amp;E"/>
    <m/>
    <m/>
    <m/>
    <s v="D"/>
    <m/>
    <s v="Structure-PG&amp;E only"/>
    <m/>
    <s v="Equipment - PG&amp;E"/>
    <s v="34.c. Fuse damage or failure"/>
    <s v="Equipment - PG&amp;E"/>
    <s v="Fuse failure - all"/>
    <s v="Fuse failure - all"/>
    <s v="Transformer"/>
    <m/>
    <m/>
    <s v="Force Out,Line to Ground"/>
    <s v="No"/>
    <s v="Underground"/>
    <x v="0"/>
    <s v="Transformer"/>
    <m/>
    <s v="103305199"/>
    <s v="     "/>
    <s v="Non-HFTD"/>
    <x v="0"/>
    <m/>
    <m/>
    <n v="36.832599999999999"/>
    <n v="-119.828"/>
    <s v="Fresno"/>
    <s v="FIGARDEN-2109"/>
    <m/>
    <m/>
    <m/>
    <x v="0"/>
    <m/>
    <m/>
    <m/>
    <m/>
    <s v="No"/>
    <m/>
    <m/>
    <m/>
    <m/>
    <m/>
    <m/>
    <m/>
    <s v="N"/>
    <s v="N"/>
    <m/>
    <m/>
    <s v="     "/>
    <m/>
    <m/>
    <m/>
    <m/>
    <m/>
    <m/>
    <m/>
    <m/>
    <m/>
    <m/>
    <m/>
    <m/>
    <m/>
    <m/>
    <m/>
    <m/>
    <m/>
    <m/>
    <m/>
  </r>
  <r>
    <s v="20170399"/>
    <s v="     "/>
    <n v="43011"/>
    <s v="10/3"/>
    <x v="1"/>
    <n v="0.7416666666666667"/>
    <s v="40"/>
    <n v="4"/>
    <s v="10"/>
    <x v="0"/>
    <n v="43011"/>
    <m/>
    <s v="&quot;...small grass fire started…&quot;"/>
    <s v="     "/>
    <m/>
    <m/>
    <s v="N"/>
    <x v="0"/>
    <m/>
    <m/>
    <s v="INT-10211"/>
    <m/>
    <m/>
    <m/>
    <s v="     "/>
    <x v="1"/>
    <s v="PG&amp;E"/>
    <m/>
    <s v="Vegetation"/>
    <m/>
    <s v="T"/>
    <m/>
    <s v="&lt;0.25"/>
    <s v="Square Feet: ; Acreage: "/>
    <s v="Equipment - PG&amp;E"/>
    <s v="34.f. Pole damage or failure"/>
    <s v="Equipment - PG&amp;E"/>
    <s v="All types of equipment / facility failure"/>
    <s v="Pole"/>
    <s v="Pole"/>
    <m/>
    <m/>
    <m/>
    <s v="Unknown"/>
    <s v="Overhead"/>
    <x v="4"/>
    <s v="Conductor"/>
    <m/>
    <s v="span 001/019 - 001/020"/>
    <s v="     "/>
    <s v="Non-HFTD"/>
    <x v="0"/>
    <m/>
    <m/>
    <n v="35.108400000000003"/>
    <n v="-119.379"/>
    <s v="Kern"/>
    <s v="MARICOPA-COPUS-70"/>
    <s v="ETL.8851"/>
    <n v="70000"/>
    <s v="N/A"/>
    <x v="0"/>
    <s v="Unknown"/>
    <s v="Herbaceous"/>
    <m/>
    <m/>
    <s v="No"/>
    <m/>
    <m/>
    <m/>
    <m/>
    <m/>
    <m/>
    <m/>
    <s v="N"/>
    <s v="N"/>
    <m/>
    <m/>
    <s v="     "/>
    <m/>
    <m/>
    <m/>
    <m/>
    <m/>
    <m/>
    <m/>
    <m/>
    <m/>
    <m/>
    <m/>
    <m/>
    <m/>
    <m/>
    <m/>
    <m/>
    <m/>
    <m/>
    <m/>
  </r>
  <r>
    <s v="20180851"/>
    <s v="     "/>
    <n v="43376"/>
    <s v="10/3"/>
    <x v="1"/>
    <n v="0.68060185185185185"/>
    <s v="40"/>
    <n v="4"/>
    <s v="10"/>
    <x v="1"/>
    <n v="43376"/>
    <n v="0.67777777777777781"/>
    <s v="Tree branch hit line either by Wind or Lightning"/>
    <s v="     "/>
    <s v="FAS"/>
    <m/>
    <s v="N"/>
    <x v="0"/>
    <s v="187410"/>
    <s v="18-0086333"/>
    <m/>
    <m/>
    <m/>
    <m/>
    <s v="     "/>
    <x v="1"/>
    <s v="PG&amp;E"/>
    <m/>
    <m/>
    <m/>
    <s v="D"/>
    <m/>
    <s v="Structure-PG&amp;E only"/>
    <m/>
    <s v="Vegetation"/>
    <s v="33.a. Veg. contact"/>
    <s v="Vegetation"/>
    <s v="Contact from object"/>
    <s v="Vegetation"/>
    <m/>
    <s v="Contact - Vegetation"/>
    <s v="Conductor"/>
    <s v="Line to Line"/>
    <m/>
    <s v="Overhead"/>
    <x v="3"/>
    <m/>
    <m/>
    <s v="9449"/>
    <s v="     "/>
    <s v="Non-HFTD"/>
    <x v="0"/>
    <m/>
    <m/>
    <n v="38.930700000000002"/>
    <n v="-121.18300000000001"/>
    <s v="Placer"/>
    <s v="WISE-1102"/>
    <s v="152271102"/>
    <n v="11000"/>
    <s v="WISE 11022230"/>
    <x v="0"/>
    <m/>
    <s v="Herbaceous"/>
    <m/>
    <m/>
    <s v="No"/>
    <m/>
    <m/>
    <m/>
    <m/>
    <m/>
    <m/>
    <m/>
    <s v="N"/>
    <s v="N"/>
    <m/>
    <m/>
    <s v="     "/>
    <s v="38.93035800"/>
    <s v="-121.18248700"/>
    <s v="Oct 10 2018 12:00AM"/>
    <s v="BranchFail"/>
    <s v="Large, green Cottonwood standing near bank of small creek &amp;located approx. 42ft SE of primaries had large spar located high up in canopy fail during windy afternoon.  Tree appeared to be green &amp; healthy with minor amounts of dieback located in canopy.  Failed spar fell into a primary line that serves a pump at  property.  Small fire (approx: 40’X50’) was ignited when spar fell into line.  It burned vegetation located in fall zone &amp; burned uphill to clearing where customer had small equipment."/>
    <s v="COTT"/>
    <s v="80"/>
    <s v="26"/>
    <s v="42"/>
    <s v="Slight"/>
    <s v="Slight"/>
    <s v="N"/>
    <s v="1"/>
    <m/>
    <s v="Creek"/>
    <s v="A"/>
    <s v="CrossArm"/>
    <s v="BareWire"/>
    <s v="0"/>
  </r>
  <r>
    <s v="20180850"/>
    <s v="     "/>
    <n v="43376"/>
    <s v="10/3"/>
    <x v="1"/>
    <n v="0.60310185185185183"/>
    <s v="40"/>
    <n v="4"/>
    <s v="10"/>
    <x v="1"/>
    <n v="43376"/>
    <n v="0.59722222222222221"/>
    <s v="ILIS: T-men reported &quot;POLE FIRE CAUSED BROKEN POLE TOP AT MTR# 1006283011. NO WIRE ON GROUND&quot;"/>
    <s v="     "/>
    <s v="FAS"/>
    <m/>
    <s v="N"/>
    <x v="0"/>
    <s v="187198"/>
    <s v="18-0086191"/>
    <m/>
    <m/>
    <m/>
    <m/>
    <s v="     "/>
    <x v="0"/>
    <s v="PG&amp;E"/>
    <m/>
    <m/>
    <m/>
    <s v="D"/>
    <m/>
    <s v="Structure-PG&amp;E only"/>
    <m/>
    <s v="Equipment - PG&amp;E"/>
    <s v="34.f. Pole damage or failure"/>
    <s v="Equipment - PG&amp;E"/>
    <s v="All types of equipment / facility failure"/>
    <s v="Pole"/>
    <s v="Pole"/>
    <m/>
    <m/>
    <s v="Line to Line"/>
    <m/>
    <s v="Overhead"/>
    <x v="3"/>
    <s v="Pole"/>
    <m/>
    <s v="R1173"/>
    <s v="     "/>
    <s v="Non-HFTD"/>
    <x v="0"/>
    <m/>
    <m/>
    <n v="36.705599999999997"/>
    <n v="-120.13500000000001"/>
    <s v="Fresno"/>
    <s v="KERMAN-1104"/>
    <s v="252711104"/>
    <n v="11000"/>
    <s v="KERMAN 1104CB"/>
    <x v="0"/>
    <m/>
    <s v="Rural"/>
    <m/>
    <m/>
    <s v="No"/>
    <m/>
    <m/>
    <m/>
    <m/>
    <m/>
    <m/>
    <m/>
    <s v="N"/>
    <s v="N"/>
    <m/>
    <m/>
    <s v="     "/>
    <m/>
    <m/>
    <m/>
    <m/>
    <m/>
    <m/>
    <m/>
    <m/>
    <m/>
    <m/>
    <m/>
    <m/>
    <m/>
    <m/>
    <m/>
    <m/>
    <m/>
    <m/>
    <m/>
  </r>
  <r>
    <s v="MIA201810180"/>
    <s v="     "/>
    <n v="43376"/>
    <s v="10/3"/>
    <x v="1"/>
    <n v="0.81732638888888887"/>
    <s v="40"/>
    <n v="4"/>
    <s v="10"/>
    <x v="1"/>
    <n v="43376"/>
    <n v="0.81666666666666665"/>
    <s v="5203 W RIPON RD in Manteca; tracking caused fire on insulator, burned/flashed, repaired"/>
    <s v="     "/>
    <s v="FAS"/>
    <n v="44242"/>
    <s v="Y"/>
    <x v="0"/>
    <s v="187686"/>
    <s v="N/A"/>
    <m/>
    <s v="T004426341"/>
    <m/>
    <m/>
    <s v="     "/>
    <x v="0"/>
    <s v="PG&amp;E"/>
    <m/>
    <m/>
    <m/>
    <s v="D"/>
    <m/>
    <s v="Structure-PG&amp;E only"/>
    <m/>
    <s v="Contamination"/>
    <s v="36.a. Contamination"/>
    <s v="Equipment - PG&amp;E"/>
    <s v="Other"/>
    <s v="Contamination"/>
    <m/>
    <m/>
    <m/>
    <m/>
    <s v="No"/>
    <s v="Overhead"/>
    <x v="0"/>
    <m/>
    <m/>
    <s v="102319713"/>
    <s v="     "/>
    <s v="Non-HFTD"/>
    <x v="0"/>
    <m/>
    <m/>
    <n v="37.741199999999999"/>
    <n v="-121.245"/>
    <s v="San Joaquin"/>
    <s v="VIERRA-1707"/>
    <s v="162701707"/>
    <n v="17000"/>
    <m/>
    <x v="0"/>
    <s v="Stockton FD"/>
    <s v="Rural"/>
    <m/>
    <m/>
    <s v="No"/>
    <m/>
    <m/>
    <m/>
    <m/>
    <m/>
    <m/>
    <m/>
    <s v="N"/>
    <s v="N"/>
    <m/>
    <m/>
    <s v="     "/>
    <m/>
    <m/>
    <m/>
    <m/>
    <m/>
    <m/>
    <m/>
    <m/>
    <m/>
    <m/>
    <m/>
    <m/>
    <m/>
    <m/>
    <m/>
    <m/>
    <m/>
    <m/>
    <m/>
  </r>
  <r>
    <s v="MIA20181242"/>
    <s v="     "/>
    <n v="43376"/>
    <s v="10/3"/>
    <x v="1"/>
    <n v="0.40019675925925924"/>
    <s v="40"/>
    <n v="4"/>
    <s v="10"/>
    <x v="1"/>
    <n v="43376"/>
    <n v="0.4"/>
    <s v="POLE FIRE FROM BLOWN TRANSFORMER; metering equip. burned/ flashed; 34318 23rd Ave.; Burnt Primary metering. meter # 1004765399 "/>
    <s v="     "/>
    <s v="FAS"/>
    <n v="44250"/>
    <s v="Y"/>
    <x v="0"/>
    <m/>
    <s v="N/A"/>
    <m/>
    <s v="T004425434"/>
    <n v="115019172"/>
    <m/>
    <s v="     "/>
    <x v="0"/>
    <s v="PG&amp;E"/>
    <m/>
    <m/>
    <m/>
    <s v="D"/>
    <m/>
    <s v="Unknown"/>
    <m/>
    <s v="Equipment - PG&amp;E"/>
    <s v="34.n. Transformer damage or failure"/>
    <s v="Equipment - PG&amp;E"/>
    <s v="All types of equipment / facility failure"/>
    <s v="Transformer failure"/>
    <s v="Transformer"/>
    <m/>
    <m/>
    <m/>
    <s v="No"/>
    <s v="Overhead"/>
    <x v="0"/>
    <m/>
    <m/>
    <s v="103136489"/>
    <s v="     "/>
    <s v="Non-HFTD"/>
    <x v="0"/>
    <m/>
    <m/>
    <n v="35.9343"/>
    <n v="-119.879"/>
    <s v="Kings"/>
    <s v="TULARE-LAKE-1108"/>
    <m/>
    <n v="11000"/>
    <m/>
    <x v="0"/>
    <m/>
    <s v="Highly Rural"/>
    <m/>
    <m/>
    <s v="No"/>
    <m/>
    <m/>
    <m/>
    <m/>
    <m/>
    <m/>
    <m/>
    <s v="N"/>
    <s v="N"/>
    <m/>
    <m/>
    <s v="     "/>
    <m/>
    <m/>
    <m/>
    <m/>
    <m/>
    <m/>
    <m/>
    <m/>
    <m/>
    <m/>
    <m/>
    <m/>
    <m/>
    <m/>
    <m/>
    <m/>
    <m/>
    <m/>
    <m/>
  </r>
  <r>
    <s v="CAP20183999"/>
    <s v="     "/>
    <n v="43376"/>
    <s v="10/3"/>
    <x v="1"/>
    <n v="0.2590277777777778"/>
    <s v="40"/>
    <n v="4"/>
    <s v="10"/>
    <x v="1"/>
    <m/>
    <m/>
    <s v="pole fire at dist crossarm; 10/2/2018; No fire info on FAS record. Going to contact Tman."/>
    <s v="     "/>
    <s v="CAP"/>
    <n v="44358"/>
    <s v="Y"/>
    <x v="0"/>
    <s v="185398"/>
    <s v="18-0085421"/>
    <s v="INT-11412"/>
    <s v="T004423910"/>
    <m/>
    <m/>
    <s v="     "/>
    <x v="0"/>
    <s v="PG&amp;E"/>
    <m/>
    <m/>
    <m/>
    <s v="T"/>
    <m/>
    <s v="Structure-PG&amp;E only"/>
    <m/>
    <s v="Unknown"/>
    <s v="40.a. Unknown"/>
    <s v="Unknown"/>
    <s v="Other"/>
    <m/>
    <m/>
    <m/>
    <m/>
    <s v="Line to Ground"/>
    <s v="No"/>
    <s v="Overhead"/>
    <x v="0"/>
    <s v="Crossarm"/>
    <m/>
    <s v="031/585, 44665175"/>
    <s v="     "/>
    <s v="Non-HFTD"/>
    <x v="0"/>
    <m/>
    <m/>
    <n v="39.969200000000001"/>
    <n v="-122.05500000000001"/>
    <s v="Tehama"/>
    <s v="COLEMAN-RED-BLUFF-60KV"/>
    <m/>
    <m/>
    <s v="LOS MOLINOS 1102CB"/>
    <x v="0"/>
    <m/>
    <m/>
    <m/>
    <m/>
    <s v="No"/>
    <m/>
    <m/>
    <m/>
    <m/>
    <m/>
    <m/>
    <m/>
    <s v="N"/>
    <s v="N"/>
    <m/>
    <m/>
    <s v="     "/>
    <m/>
    <m/>
    <m/>
    <m/>
    <m/>
    <m/>
    <m/>
    <m/>
    <m/>
    <m/>
    <m/>
    <m/>
    <m/>
    <m/>
    <m/>
    <m/>
    <m/>
    <m/>
    <m/>
  </r>
  <r>
    <s v="MIA20187436"/>
    <s v="     "/>
    <n v="43376"/>
    <s v="10/3"/>
    <x v="1"/>
    <n v="0.23228009259259258"/>
    <s v="40"/>
    <n v="4"/>
    <s v="10"/>
    <x v="1"/>
    <n v="43376"/>
    <n v="0.23194444444444445"/>
    <s v="Transformers are on fire at the poles, line recloser"/>
    <s v="     "/>
    <s v="FAS"/>
    <n v="44246"/>
    <s v="Y"/>
    <x v="0"/>
    <s v="186543"/>
    <s v="N/A"/>
    <m/>
    <s v="T004425151"/>
    <n v="115017928"/>
    <m/>
    <s v="     "/>
    <x v="0"/>
    <s v="PG&amp;E"/>
    <m/>
    <m/>
    <m/>
    <s v="D"/>
    <m/>
    <s v="Unknown"/>
    <m/>
    <s v="Contact - 3rd Party"/>
    <s v="33.e. Other contact from object"/>
    <s v="Contact - 3rd Party"/>
    <s v="Contact from object"/>
    <s v="Recloser failure"/>
    <m/>
    <s v="Recloser failure"/>
    <s v="Recloser"/>
    <m/>
    <s v="Yes"/>
    <s v="Overhead"/>
    <x v="0"/>
    <m/>
    <m/>
    <s v="V86"/>
    <s v="     "/>
    <s v="Non-HFTD"/>
    <x v="0"/>
    <m/>
    <m/>
    <n v="35.33"/>
    <n v="-120.825"/>
    <s v="San Luis Obispo"/>
    <s v="MORRO-BAY-1102"/>
    <m/>
    <n v="11000"/>
    <m/>
    <x v="0"/>
    <m/>
    <s v="Urban"/>
    <m/>
    <m/>
    <s v="No"/>
    <m/>
    <m/>
    <m/>
    <m/>
    <m/>
    <m/>
    <m/>
    <s v="N"/>
    <s v="N"/>
    <m/>
    <m/>
    <s v="     "/>
    <m/>
    <m/>
    <m/>
    <m/>
    <m/>
    <m/>
    <m/>
    <m/>
    <m/>
    <m/>
    <m/>
    <m/>
    <m/>
    <m/>
    <m/>
    <m/>
    <m/>
    <m/>
    <m/>
  </r>
  <r>
    <s v="MIA20187446"/>
    <s v="     "/>
    <n v="43376"/>
    <s v="10/3"/>
    <x v="1"/>
    <n v="0.34751157407407407"/>
    <s v="40"/>
    <n v="4"/>
    <s v="10"/>
    <x v="1"/>
    <n v="43376"/>
    <n v="0.34722222222222221"/>
    <s v="ESCALATION"/>
    <s v="     "/>
    <s v="FAS"/>
    <n v="44250"/>
    <s v="Y"/>
    <x v="0"/>
    <m/>
    <s v="N/A"/>
    <m/>
    <s v="T004425290"/>
    <n v="115019179"/>
    <m/>
    <s v="     "/>
    <x v="0"/>
    <s v="PG&amp;E"/>
    <m/>
    <m/>
    <m/>
    <s v="D"/>
    <m/>
    <m/>
    <m/>
    <s v="Equipment - PG&amp;E"/>
    <s v="34.n. Transformer damage or failure"/>
    <s v="Equipment - PG&amp;E"/>
    <s v="All types of equipment / facility failure"/>
    <s v="Transformer failure"/>
    <m/>
    <m/>
    <m/>
    <m/>
    <m/>
    <m/>
    <x v="0"/>
    <m/>
    <m/>
    <m/>
    <s v="     "/>
    <s v="Non-HFTD"/>
    <x v="0"/>
    <m/>
    <m/>
    <n v="35.121099999999998"/>
    <n v="-120.60299999999999"/>
    <s v="San Luis Obispo"/>
    <s v="OCEANO-1104"/>
    <s v="182601104"/>
    <n v="11000"/>
    <m/>
    <x v="0"/>
    <m/>
    <s v="Urban"/>
    <m/>
    <m/>
    <s v="No"/>
    <m/>
    <m/>
    <m/>
    <m/>
    <m/>
    <m/>
    <m/>
    <s v="N"/>
    <s v="N"/>
    <m/>
    <m/>
    <s v="     "/>
    <m/>
    <m/>
    <m/>
    <m/>
    <m/>
    <m/>
    <m/>
    <m/>
    <m/>
    <m/>
    <m/>
    <m/>
    <m/>
    <m/>
    <m/>
    <m/>
    <m/>
    <m/>
    <m/>
  </r>
  <r>
    <s v="20180848"/>
    <s v="     "/>
    <n v="43376"/>
    <s v="10/3"/>
    <x v="1"/>
    <n v="0.32658564814814817"/>
    <s v="40"/>
    <n v="4"/>
    <s v="10"/>
    <x v="1"/>
    <n v="43376"/>
    <n v="0.33194444444444443"/>
    <s v="&quot;pole fire after rain&quot; - &quot;Burnt primary riser and x-arm&quot;"/>
    <s v="     "/>
    <s v="FAS"/>
    <m/>
    <s v="N"/>
    <x v="0"/>
    <s v="186629"/>
    <s v="18-0085911"/>
    <m/>
    <m/>
    <m/>
    <m/>
    <s v="     "/>
    <x v="0"/>
    <s v="PG&amp;E"/>
    <m/>
    <m/>
    <m/>
    <s v="D"/>
    <m/>
    <s v="Structure-PG&amp;E only"/>
    <m/>
    <s v="Equipment - PG&amp;E"/>
    <s v="34.f. Pole damage or failure"/>
    <s v="Equipment - PG&amp;E"/>
    <s v="All types of equipment / facility failure"/>
    <s v="Pole"/>
    <s v="Pole"/>
    <m/>
    <m/>
    <s v="Line to Ground"/>
    <m/>
    <s v="Overhead"/>
    <x v="3"/>
    <s v="Pole"/>
    <m/>
    <s v="46013"/>
    <s v="     "/>
    <s v="Non-HFTD"/>
    <x v="0"/>
    <m/>
    <m/>
    <n v="34.947000000000003"/>
    <n v="-120.44799999999999"/>
    <s v="Santa Barbara"/>
    <s v="SANTA-MARIA-1110"/>
    <s v="182671110"/>
    <n v="11000"/>
    <s v="SANTA MARIA 1110CB"/>
    <x v="0"/>
    <m/>
    <s v="Urban"/>
    <m/>
    <m/>
    <s v="No"/>
    <m/>
    <m/>
    <m/>
    <m/>
    <m/>
    <m/>
    <m/>
    <s v="N"/>
    <s v="N"/>
    <m/>
    <m/>
    <s v="     "/>
    <m/>
    <m/>
    <m/>
    <m/>
    <m/>
    <m/>
    <m/>
    <m/>
    <m/>
    <m/>
    <m/>
    <m/>
    <m/>
    <m/>
    <m/>
    <m/>
    <m/>
    <m/>
    <m/>
  </r>
  <r>
    <s v="20191176"/>
    <s v="     "/>
    <n v="43741"/>
    <s v="10/3"/>
    <x v="1"/>
    <m/>
    <s v="40"/>
    <n v="4"/>
    <s v="10"/>
    <x v="3"/>
    <m/>
    <m/>
    <s v="Apparant insulator failure, fire appears to be greater than 1 meter; Contact Cal Fire Joe Pidgeon (559-706-8820); Contacted Cal Fire for a report on 3/25"/>
    <s v="     "/>
    <s v="FAS"/>
    <m/>
    <s v="N"/>
    <x v="0"/>
    <m/>
    <m/>
    <m/>
    <s v="T004769925"/>
    <n v="0"/>
    <m/>
    <s v="     "/>
    <x v="1"/>
    <s v="PG&amp;E"/>
    <m/>
    <m/>
    <m/>
    <s v="D"/>
    <m/>
    <s v="10-99"/>
    <m/>
    <s v="Equipment - PG&amp;E"/>
    <s v="34.g. Insulator and brushing damage or failure"/>
    <s v="Equipment - PG&amp;E"/>
    <s v="All types of equipment / facility failure"/>
    <s v="Insulator failure"/>
    <s v="Insulator"/>
    <m/>
    <m/>
    <m/>
    <m/>
    <s v="Overhead"/>
    <x v="0"/>
    <s v="Insulator"/>
    <m/>
    <s v="101024245"/>
    <s v="     "/>
    <s v="Non-HFTD"/>
    <x v="0"/>
    <m/>
    <m/>
    <n v="37.197800000000001"/>
    <n v="-120.014"/>
    <s v="MADERA"/>
    <s v="LE-GRAND-1104"/>
    <m/>
    <m/>
    <m/>
    <x v="0"/>
    <m/>
    <s v="Herbaceous"/>
    <m/>
    <m/>
    <s v="No"/>
    <s v="10"/>
    <m/>
    <m/>
    <m/>
    <m/>
    <m/>
    <m/>
    <s v="N"/>
    <s v="N"/>
    <m/>
    <m/>
    <s v="     "/>
    <m/>
    <m/>
    <m/>
    <m/>
    <m/>
    <m/>
    <m/>
    <m/>
    <m/>
    <m/>
    <m/>
    <m/>
    <m/>
    <m/>
    <m/>
    <m/>
    <m/>
    <m/>
    <m/>
  </r>
  <r>
    <s v="20201334"/>
    <s v="     "/>
    <n v="44107"/>
    <s v="10/3"/>
    <x v="1"/>
    <n v="0.64513888888888893"/>
    <s v="40"/>
    <n v="4"/>
    <s v="10"/>
    <x v="4"/>
    <n v="44107"/>
    <n v="0.60624999999999996"/>
    <s v="On October 3, 2020 at 1458 hours, a PG&amp;E Troubleman was dispatched to the Redwood City 1102 12kV Distribution Circuit in the vicinity of Douglas Court and E Bayshore Road, Redwood City in response to a pole fire. Initial analysis indicates bird contact caused the ignition. A domestic pigeon cross phased on the primary conductor causing a relay on the circuit. The ensuing fire was 3 meters - 0.25 acres in size and the fire was suppressed by Redwood City Fire Department. There were no damages to PG&amp;E equipment warranting repair."/>
    <s v="     "/>
    <s v="FAS"/>
    <m/>
    <s v="N"/>
    <x v="0"/>
    <m/>
    <s v="20-0104794"/>
    <m/>
    <s v="T005086620"/>
    <m/>
    <m/>
    <s v="     "/>
    <x v="1"/>
    <s v="PG&amp;E"/>
    <m/>
    <s v="Vegetation"/>
    <m/>
    <s v="D"/>
    <s v="D"/>
    <s v="&lt;0.25"/>
    <m/>
    <s v="Contact - Animal - Bird"/>
    <s v="33.b. Animal contact"/>
    <s v="Contact - Bird"/>
    <s v="Contact from object"/>
    <s v="Contact - Animal"/>
    <m/>
    <s v="Contact - Animal"/>
    <s v="Conductor - Primary"/>
    <s v="Line to Line"/>
    <m/>
    <s v="Overhead"/>
    <x v="3"/>
    <s v="Conductor - Primary"/>
    <s v="NA"/>
    <s v="Circuit ID: 024161102 "/>
    <s v="     "/>
    <s v="Non-HFTD"/>
    <x v="0"/>
    <m/>
    <m/>
    <n v="37.488900000000001"/>
    <n v="-122.206"/>
    <s v="San Mateo"/>
    <s v="REDWOOD-CITY-1102"/>
    <m/>
    <n v="12000"/>
    <m/>
    <x v="0"/>
    <s v="Redwood City FD"/>
    <s v="Urban"/>
    <m/>
    <m/>
    <s v="No"/>
    <m/>
    <m/>
    <m/>
    <m/>
    <m/>
    <m/>
    <m/>
    <s v="N"/>
    <s v="N"/>
    <m/>
    <m/>
    <s v="     "/>
    <m/>
    <m/>
    <m/>
    <m/>
    <m/>
    <m/>
    <m/>
    <m/>
    <m/>
    <m/>
    <m/>
    <m/>
    <m/>
    <m/>
    <m/>
    <m/>
    <m/>
    <m/>
    <m/>
  </r>
  <r>
    <s v="20201335"/>
    <s v="     "/>
    <n v="44107"/>
    <s v="10/3"/>
    <x v="1"/>
    <n v="0.69930555555555551"/>
    <s v="40"/>
    <n v="4"/>
    <s v="10"/>
    <x v="4"/>
    <n v="44107"/>
    <n v="0.74027777777777781"/>
    <s v="On October 3, 2020 at 1710 hours, a PG&amp;E Troubleman patrolled the Fulton 1102 12kV Distribution Circuit number 042561102, near 150 Old Vine Lane in Windsor. He observed the secondary overhead conductors were pushed together, due to a tree that grew into the lines and ignited a fire under the secondary open wire flat construction. He trimmed the tree and installed a spreader bracket. The Sonoma County Fire Department responded to and extinguished the fire. The 162-minute outage affected two customers. All the repairs were completed and the line was returned to service on October 3, 2020. This information is preliminary."/>
    <s v="     "/>
    <s v="FAS"/>
    <m/>
    <s v="N"/>
    <x v="0"/>
    <s v="1110053"/>
    <s v="20-0104832"/>
    <m/>
    <s v="T005086669"/>
    <m/>
    <m/>
    <s v="     "/>
    <x v="1"/>
    <s v="PG&amp;E"/>
    <m/>
    <s v="Vegetation"/>
    <m/>
    <s v="D"/>
    <s v="D"/>
    <s v="&lt;0.25"/>
    <m/>
    <s v="Vegetation"/>
    <s v="33.a. Veg. contact"/>
    <s v="Vegetation"/>
    <s v="Contact from object"/>
    <s v="Contact - Vegetation"/>
    <m/>
    <s v="Contact - Vegetation"/>
    <s v="Conductor - Secondary"/>
    <s v="Line to Ground"/>
    <m/>
    <s v="Overhead"/>
    <x v="1"/>
    <s v="Conductor - Secondary"/>
    <s v="Secondary Conductor"/>
    <s v="Circuit ID: 042561102, SAP ID: 103593452"/>
    <s v="     "/>
    <s v="Non-HFTD"/>
    <x v="0"/>
    <m/>
    <m/>
    <n v="38.505400000000002"/>
    <n v="-122.839"/>
    <s v="Sonoma"/>
    <s v="FULTON-1102"/>
    <m/>
    <n v="12000"/>
    <s v="N/A"/>
    <x v="0"/>
    <s v="Sonoma County FD"/>
    <s v="Agriculture"/>
    <m/>
    <m/>
    <s v="No"/>
    <m/>
    <m/>
    <m/>
    <m/>
    <m/>
    <m/>
    <m/>
    <s v="N"/>
    <s v="N"/>
    <m/>
    <m/>
    <s v="     "/>
    <m/>
    <m/>
    <m/>
    <m/>
    <m/>
    <m/>
    <m/>
    <m/>
    <m/>
    <m/>
    <m/>
    <m/>
    <m/>
    <m/>
    <m/>
    <m/>
    <m/>
    <m/>
    <m/>
  </r>
  <r>
    <s v="20201333"/>
    <s v="     "/>
    <n v="44107"/>
    <s v="10/3"/>
    <x v="1"/>
    <n v="0.41111111111111109"/>
    <s v="40"/>
    <n v="4"/>
    <s v="10"/>
    <x v="4"/>
    <n v="44107"/>
    <n v="0.40972222222222221"/>
    <s v="On October 3, 2020 at 1026 hours, PG&amp;E Troublemen patrolled the Menlo 1102 12kV Distribution Circuit number 024131102, near 4850 Alpine Road in Portola Valley. They observed a no good 4str service conductor burnt and a small grass fire. Initial analysis indicates the overloaded overhead equipment, caused the ignition. The customer's neighbors extinguished the fire. All the repairs were completed and the line was returned to service on October 3, 2021. This ignition did not meet the reporting criteria, because the fire was not greater than one linear meter. This information is preliminary."/>
    <s v="     "/>
    <s v="FAS"/>
    <m/>
    <s v="N"/>
    <x v="0"/>
    <s v="1108924"/>
    <m/>
    <m/>
    <s v="T005086419, T005086430"/>
    <n v="119850538"/>
    <m/>
    <s v="     "/>
    <x v="0"/>
    <s v="PG&amp;E"/>
    <m/>
    <s v="Vegetation"/>
    <m/>
    <s v="D"/>
    <s v="D"/>
    <s v="&lt;3 meters of linear travel"/>
    <m/>
    <s v="Equipment - Overloaded"/>
    <s v="34.b. Conductor damage or failure"/>
    <s v="Equipment - PG&amp;E"/>
    <s v="All types of equipment / facility failure"/>
    <s v="Conductor failure-all"/>
    <s v="Service Drop"/>
    <m/>
    <m/>
    <m/>
    <m/>
    <s v="Overhead"/>
    <x v="2"/>
    <s v="Service Drop"/>
    <s v="Conductor"/>
    <s v="Circuit ID: 024131102, SAP ID: 100270279"/>
    <s v="     "/>
    <s v="Non-HFTD"/>
    <x v="0"/>
    <n v="518"/>
    <m/>
    <n v="37.364100000000001"/>
    <n v="-122.214"/>
    <s v="San Mateo"/>
    <s v="MENLO-1102"/>
    <m/>
    <n v="12000"/>
    <s v="N/A"/>
    <x v="1"/>
    <s v="Customer"/>
    <m/>
    <m/>
    <m/>
    <s v="No"/>
    <m/>
    <m/>
    <m/>
    <m/>
    <m/>
    <m/>
    <m/>
    <s v="N"/>
    <s v="N"/>
    <m/>
    <m/>
    <s v="     "/>
    <m/>
    <m/>
    <m/>
    <m/>
    <m/>
    <m/>
    <m/>
    <m/>
    <m/>
    <m/>
    <m/>
    <m/>
    <m/>
    <m/>
    <m/>
    <m/>
    <m/>
    <m/>
    <m/>
  </r>
  <r>
    <s v="FAS237429"/>
    <s v="     "/>
    <n v="44107"/>
    <s v="10/3"/>
    <x v="1"/>
    <m/>
    <s v="40"/>
    <n v="4"/>
    <s v="10"/>
    <x v="4"/>
    <m/>
    <m/>
    <s v="palm frond touched primary and caught fire"/>
    <s v="     "/>
    <s v="FAS"/>
    <n v="44580"/>
    <s v="Y"/>
    <x v="0"/>
    <m/>
    <s v="N/A"/>
    <m/>
    <s v="5693702"/>
    <m/>
    <m/>
    <s v="     "/>
    <x v="0"/>
    <s v="PG&amp;E"/>
    <m/>
    <m/>
    <m/>
    <s v="D"/>
    <m/>
    <s v="&lt;3 meters of linear travel"/>
    <m/>
    <s v="Vegetation"/>
    <s v="33.a. Veg. contact"/>
    <s v="Vegetation"/>
    <s v="Veg. contact"/>
    <s v="Veg. contact"/>
    <m/>
    <s v="Veg. contact"/>
    <s v="Conductor - Primary"/>
    <m/>
    <s v="Yes"/>
    <s v="Overhead"/>
    <x v="0"/>
    <s v="Conductor - Primary"/>
    <m/>
    <s v="102121330"/>
    <s v="     "/>
    <s v="Non-HFTD"/>
    <x v="0"/>
    <m/>
    <m/>
    <n v="37.818899999999999"/>
    <n v="-121.2"/>
    <s v="San Joaquin"/>
    <s v="MANTECA-1705"/>
    <m/>
    <m/>
    <m/>
    <x v="0"/>
    <m/>
    <m/>
    <m/>
    <m/>
    <s v="No"/>
    <m/>
    <m/>
    <m/>
    <m/>
    <m/>
    <m/>
    <m/>
    <s v="N"/>
    <s v="N"/>
    <m/>
    <m/>
    <s v="     "/>
    <m/>
    <m/>
    <m/>
    <m/>
    <m/>
    <m/>
    <m/>
    <m/>
    <m/>
    <m/>
    <m/>
    <m/>
    <m/>
    <m/>
    <m/>
    <m/>
    <m/>
    <m/>
    <m/>
  </r>
  <r>
    <s v="SAP201516761"/>
    <s v="     "/>
    <n v="42307"/>
    <s v="10/30"/>
    <x v="0"/>
    <m/>
    <s v="44"/>
    <n v="4"/>
    <s v="10"/>
    <x v="2"/>
    <n v="42305"/>
    <m/>
    <s v="pole fire; failed fuse 4659; rain/tracking caused fire; meter 1005584292"/>
    <s v="     "/>
    <s v="SAP"/>
    <n v="44580"/>
    <s v="Y"/>
    <x v="0"/>
    <s v="1330181"/>
    <s v="15-0073758"/>
    <m/>
    <s v="T003518045"/>
    <n v="110814961"/>
    <m/>
    <s v="     "/>
    <x v="0"/>
    <s v="PG&amp;E"/>
    <m/>
    <m/>
    <m/>
    <s v="D"/>
    <m/>
    <s v="Structure-PG&amp;E only"/>
    <m/>
    <s v="Contamination"/>
    <s v="36.a. Contamination"/>
    <s v="Equipment - PG&amp;E"/>
    <s v="Contamination"/>
    <s v="Contamination"/>
    <m/>
    <m/>
    <m/>
    <s v="Line to Ground"/>
    <s v="No"/>
    <s v="Overhead"/>
    <x v="0"/>
    <s v="Fuse"/>
    <m/>
    <s v="101082852"/>
    <s v="     "/>
    <s v="Non-HFTD"/>
    <x v="0"/>
    <m/>
    <m/>
    <n v="37.242899999999999"/>
    <n v="-120.274"/>
    <s v="Merced"/>
    <s v="WILSON-1103"/>
    <m/>
    <m/>
    <s v="LE GRAND 111212020"/>
    <x v="0"/>
    <m/>
    <m/>
    <m/>
    <m/>
    <s v="No"/>
    <m/>
    <m/>
    <m/>
    <m/>
    <m/>
    <m/>
    <m/>
    <s v="N"/>
    <s v="N"/>
    <m/>
    <m/>
    <s v="     "/>
    <m/>
    <m/>
    <m/>
    <m/>
    <m/>
    <m/>
    <m/>
    <m/>
    <m/>
    <m/>
    <m/>
    <m/>
    <m/>
    <m/>
    <m/>
    <m/>
    <m/>
    <m/>
    <m/>
  </r>
  <r>
    <s v="SAP201516760"/>
    <s v="     "/>
    <n v="42307"/>
    <s v="10/30"/>
    <x v="0"/>
    <m/>
    <s v="44"/>
    <n v="4"/>
    <s v="10"/>
    <x v="2"/>
    <n v="42305"/>
    <m/>
    <s v="Crossarm replaced due to pole fire; failed fuse 29860"/>
    <s v="     "/>
    <s v="SAP"/>
    <n v="44580"/>
    <s v="Y"/>
    <x v="0"/>
    <s v="1330204"/>
    <s v="15-0073764"/>
    <m/>
    <s v="T003518071"/>
    <n v="110814844"/>
    <m/>
    <s v="     "/>
    <x v="0"/>
    <s v="PG&amp;E"/>
    <m/>
    <m/>
    <m/>
    <s v="D"/>
    <m/>
    <s v="Structure-PG&amp;E only"/>
    <m/>
    <s v="Equipment - PG&amp;E"/>
    <s v="34.c. Fuse damage or failure"/>
    <s v="Equipment - PG&amp;E"/>
    <s v="Fuse failure - all"/>
    <s v="Fuse failure - all"/>
    <s v="Fuse"/>
    <m/>
    <m/>
    <s v="Line to Ground"/>
    <s v="Yes"/>
    <s v="Overhead"/>
    <x v="0"/>
    <s v="Fuse"/>
    <m/>
    <s v="101137150"/>
    <s v="     "/>
    <s v="Non-HFTD"/>
    <x v="0"/>
    <m/>
    <m/>
    <n v="36.963900000000002"/>
    <n v="-120.07599999999999"/>
    <s v="Madera"/>
    <s v="MADERA-1104"/>
    <m/>
    <m/>
    <s v="MADERA 110449760"/>
    <x v="0"/>
    <m/>
    <m/>
    <m/>
    <m/>
    <s v="No"/>
    <m/>
    <m/>
    <m/>
    <m/>
    <m/>
    <m/>
    <m/>
    <s v="N"/>
    <s v="N"/>
    <m/>
    <m/>
    <s v="     "/>
    <m/>
    <m/>
    <m/>
    <m/>
    <m/>
    <m/>
    <m/>
    <m/>
    <m/>
    <m/>
    <m/>
    <m/>
    <m/>
    <m/>
    <m/>
    <m/>
    <m/>
    <m/>
    <m/>
  </r>
  <r>
    <s v="SAP201516763"/>
    <s v="     "/>
    <n v="42307"/>
    <s v="10/30"/>
    <x v="0"/>
    <m/>
    <s v="44"/>
    <n v="4"/>
    <s v="10"/>
    <x v="2"/>
    <n v="42305"/>
    <m/>
    <s v="Pole replaced due to pole fire; transformer on fire; failed line recloser 68650"/>
    <s v="     "/>
    <s v="SAP"/>
    <n v="44580"/>
    <s v="Y"/>
    <x v="0"/>
    <m/>
    <s v="15-0073767"/>
    <m/>
    <s v="T003518104"/>
    <n v="110815425"/>
    <m/>
    <s v="     "/>
    <x v="0"/>
    <s v="PG&amp;E"/>
    <m/>
    <m/>
    <m/>
    <s v="D"/>
    <m/>
    <s v="Structure-PG&amp;E only"/>
    <m/>
    <s v="Equipment - PG&amp;E"/>
    <s v="34.j. Recloser damage or failure"/>
    <s v="Equipment - PG&amp;E"/>
    <s v="Recloser failure"/>
    <s v="Recloser failure"/>
    <s v="Transformer"/>
    <m/>
    <m/>
    <s v="Line to Ground"/>
    <s v="No"/>
    <s v="Overhead"/>
    <x v="0"/>
    <s v="Transformer"/>
    <m/>
    <s v="101140954"/>
    <s v="     "/>
    <s v="Non-HFTD"/>
    <x v="0"/>
    <m/>
    <m/>
    <n v="37.163699999999999"/>
    <n v="-120.34699999999999"/>
    <s v="Merced"/>
    <s v="CHOWCHILLA-1103"/>
    <m/>
    <m/>
    <s v="DAIRYLAND 1111CB"/>
    <x v="0"/>
    <m/>
    <m/>
    <m/>
    <m/>
    <s v="No"/>
    <m/>
    <m/>
    <m/>
    <m/>
    <m/>
    <m/>
    <m/>
    <s v="N"/>
    <s v="N"/>
    <m/>
    <m/>
    <s v="     "/>
    <m/>
    <m/>
    <m/>
    <m/>
    <m/>
    <m/>
    <m/>
    <m/>
    <m/>
    <m/>
    <m/>
    <m/>
    <m/>
    <m/>
    <m/>
    <m/>
    <m/>
    <m/>
    <m/>
  </r>
  <r>
    <s v="SAP201613615"/>
    <s v="     "/>
    <n v="42673"/>
    <s v="10/30"/>
    <x v="0"/>
    <m/>
    <s v="45"/>
    <n v="4"/>
    <s v="10"/>
    <x v="6"/>
    <n v="42671"/>
    <m/>
    <s v="pole fire; meter 5000034571; failed fuse 8756"/>
    <s v="     "/>
    <s v="SAP"/>
    <n v="44580"/>
    <s v="Y"/>
    <x v="0"/>
    <s v="1571406"/>
    <s v="16-0076226"/>
    <m/>
    <s v="T003805584"/>
    <n v="112123351"/>
    <m/>
    <s v="     "/>
    <x v="0"/>
    <s v="PG&amp;E"/>
    <m/>
    <m/>
    <m/>
    <s v="D"/>
    <m/>
    <s v="Structure-PG&amp;E only"/>
    <m/>
    <s v="Equipment - PG&amp;E"/>
    <s v="34.c. Fuse damage or failure"/>
    <s v="Equipment - PG&amp;E"/>
    <s v="Fuse failure - all"/>
    <s v="Fuse failure - all"/>
    <s v="Fuse"/>
    <m/>
    <m/>
    <s v="Line to Line"/>
    <s v="No"/>
    <s v="Overhead"/>
    <x v="0"/>
    <s v="Fuse"/>
    <m/>
    <s v="101081312"/>
    <s v="     "/>
    <s v="Non-HFTD"/>
    <x v="0"/>
    <m/>
    <m/>
    <n v="37.1312"/>
    <n v="-120.51900000000001"/>
    <s v="Merced"/>
    <s v="EL-NIDO-1103"/>
    <m/>
    <m/>
    <s v="EL NIDO 11034940"/>
    <x v="0"/>
    <m/>
    <m/>
    <m/>
    <m/>
    <s v="No"/>
    <m/>
    <m/>
    <m/>
    <m/>
    <m/>
    <m/>
    <m/>
    <s v="N"/>
    <s v="N"/>
    <m/>
    <m/>
    <s v="     "/>
    <m/>
    <m/>
    <m/>
    <m/>
    <m/>
    <m/>
    <m/>
    <m/>
    <m/>
    <m/>
    <m/>
    <m/>
    <m/>
    <m/>
    <m/>
    <m/>
    <m/>
    <m/>
    <m/>
  </r>
  <r>
    <s v="SAP201613623"/>
    <s v="     "/>
    <n v="42673"/>
    <s v="10/30"/>
    <x v="0"/>
    <m/>
    <s v="45"/>
    <n v="4"/>
    <s v="10"/>
    <x v="6"/>
    <n v="42671"/>
    <m/>
    <s v="pole fire broke pole at secondary level; failed line recloser 69196"/>
    <s v="     "/>
    <s v="SAP"/>
    <n v="44580"/>
    <s v="Y"/>
    <x v="0"/>
    <m/>
    <s v="16-0076546.1"/>
    <m/>
    <s v="T003806612"/>
    <n v="112126159"/>
    <m/>
    <s v="     "/>
    <x v="0"/>
    <s v="PG&amp;E"/>
    <m/>
    <m/>
    <m/>
    <s v="D"/>
    <m/>
    <s v="Structure-PG&amp;E only"/>
    <m/>
    <s v="Equipment - PG&amp;E"/>
    <s v="34.j. Recloser damage or failure"/>
    <s v="Equipment - PG&amp;E"/>
    <s v="Recloser failure"/>
    <s v="Recloser failure"/>
    <s v="Pole"/>
    <m/>
    <m/>
    <s v="Line to Ground,Force Out"/>
    <s v="Yes"/>
    <s v="Overhead"/>
    <x v="0"/>
    <s v="Pole"/>
    <m/>
    <m/>
    <s v="     "/>
    <s v="Non-HFTD"/>
    <x v="0"/>
    <m/>
    <m/>
    <n v="37.745100000000001"/>
    <n v="-121.36199999999999"/>
    <s v="San Joaquin"/>
    <s v="BANTA-1101"/>
    <m/>
    <m/>
    <m/>
    <x v="0"/>
    <m/>
    <m/>
    <m/>
    <m/>
    <s v="No"/>
    <m/>
    <m/>
    <m/>
    <m/>
    <m/>
    <m/>
    <m/>
    <s v="N"/>
    <s v="N"/>
    <m/>
    <m/>
    <s v="     "/>
    <m/>
    <m/>
    <m/>
    <m/>
    <m/>
    <m/>
    <m/>
    <m/>
    <m/>
    <m/>
    <m/>
    <m/>
    <m/>
    <m/>
    <m/>
    <m/>
    <m/>
    <m/>
    <m/>
  </r>
  <r>
    <s v="SAP201613619"/>
    <s v="     "/>
    <n v="42673"/>
    <s v="10/30"/>
    <x v="0"/>
    <m/>
    <s v="45"/>
    <n v="4"/>
    <s v="10"/>
    <x v="6"/>
    <n v="42671"/>
    <m/>
    <s v="Crossarm replaced due to pole fire"/>
    <s v="     "/>
    <s v="SAP"/>
    <n v="44580"/>
    <s v="Y"/>
    <x v="0"/>
    <s v="1571350"/>
    <s v="N/A"/>
    <m/>
    <s v="T003805467"/>
    <n v="112123179"/>
    <m/>
    <s v="     "/>
    <x v="0"/>
    <s v="PG&amp;E"/>
    <m/>
    <m/>
    <m/>
    <s v="D"/>
    <m/>
    <s v="Structure-PG&amp;E only"/>
    <m/>
    <s v="Equipment - PG&amp;E"/>
    <s v="34.g. Insulator and brushing damage or failure"/>
    <s v="Equipment - PG&amp;E"/>
    <s v="Insulator failure"/>
    <s v="Insulator failure"/>
    <s v="Crossarm"/>
    <m/>
    <m/>
    <m/>
    <s v="Yes"/>
    <s v="Overhead"/>
    <x v="0"/>
    <s v="Crossarm"/>
    <m/>
    <s v="101136075"/>
    <s v="     "/>
    <s v="Non-HFTD"/>
    <x v="0"/>
    <m/>
    <m/>
    <n v="36.969799999999999"/>
    <n v="-120.05800000000001"/>
    <s v="Madera"/>
    <s v="STOREY-1106"/>
    <m/>
    <m/>
    <m/>
    <x v="0"/>
    <m/>
    <m/>
    <m/>
    <m/>
    <s v="No"/>
    <m/>
    <m/>
    <m/>
    <m/>
    <m/>
    <m/>
    <m/>
    <s v="N"/>
    <s v="N"/>
    <m/>
    <m/>
    <s v="     "/>
    <m/>
    <m/>
    <m/>
    <m/>
    <m/>
    <m/>
    <m/>
    <m/>
    <m/>
    <m/>
    <m/>
    <m/>
    <m/>
    <m/>
    <m/>
    <m/>
    <m/>
    <m/>
    <m/>
  </r>
  <r>
    <s v="20180923"/>
    <s v="     "/>
    <n v="43403"/>
    <s v="10/30"/>
    <x v="0"/>
    <n v="0.6542013888888889"/>
    <s v="44"/>
    <n v="4"/>
    <s v="10"/>
    <x v="1"/>
    <n v="43403"/>
    <n v="0.65277777777777779"/>
    <s v="ILIS cause &quot;Animal, Bird found&quot;.  T-men noted &quot; found dead crane bird...no damage to pge equipment&quot;"/>
    <s v="     "/>
    <s v="FAS"/>
    <m/>
    <s v="N"/>
    <x v="0"/>
    <s v="205795"/>
    <s v="18-0095710"/>
    <m/>
    <m/>
    <m/>
    <m/>
    <s v="     "/>
    <x v="1"/>
    <s v="PG&amp;E"/>
    <m/>
    <m/>
    <m/>
    <s v="D"/>
    <m/>
    <s v="&lt;0.25"/>
    <m/>
    <s v="Contact - Animal - Bird"/>
    <s v="33.b. Animal contact"/>
    <s v="Contact - Bird"/>
    <s v="Contact from object"/>
    <s v="Contact - Animal"/>
    <m/>
    <s v="Contact - Animal"/>
    <s v="Conductor"/>
    <s v="Line to Line"/>
    <m/>
    <s v="Overhead"/>
    <x v="3"/>
    <m/>
    <m/>
    <s v="4673"/>
    <s v="     "/>
    <s v="Non-HFTD"/>
    <x v="0"/>
    <m/>
    <m/>
    <n v="37.177900000000001"/>
    <n v="-120.631"/>
    <s v="Merced"/>
    <s v="EL-NIDO-1104"/>
    <s v="252451104"/>
    <n v="11000"/>
    <s v="EL NIDO 110441394"/>
    <x v="0"/>
    <m/>
    <s v="Wetland"/>
    <m/>
    <m/>
    <s v="No"/>
    <m/>
    <m/>
    <m/>
    <m/>
    <m/>
    <m/>
    <m/>
    <s v="N"/>
    <s v="N"/>
    <m/>
    <m/>
    <s v="     "/>
    <m/>
    <m/>
    <m/>
    <m/>
    <m/>
    <m/>
    <m/>
    <m/>
    <m/>
    <m/>
    <m/>
    <m/>
    <m/>
    <m/>
    <m/>
    <m/>
    <m/>
    <m/>
    <m/>
  </r>
  <r>
    <s v="20191365"/>
    <s v="     "/>
    <n v="43768"/>
    <s v="10/30"/>
    <x v="0"/>
    <m/>
    <s v="44"/>
    <n v="4"/>
    <s v="10"/>
    <x v="3"/>
    <n v="43768"/>
    <m/>
    <s v="Palm frond blew into secondary and burned down 1 wire"/>
    <s v="     "/>
    <s v="FAS"/>
    <m/>
    <s v="N"/>
    <x v="0"/>
    <s v="695303"/>
    <m/>
    <m/>
    <s v="T004797441"/>
    <n v="0"/>
    <m/>
    <s v="     "/>
    <x v="1"/>
    <s v="PG&amp;E"/>
    <m/>
    <m/>
    <m/>
    <s v="D"/>
    <m/>
    <s v="&lt;0.25"/>
    <m/>
    <s v="Vegetation"/>
    <s v="33.a. Veg. contact"/>
    <s v="Vegetation"/>
    <s v="Contact from object"/>
    <s v="Contact - Vegetation"/>
    <m/>
    <s v="Contact - Vegetation"/>
    <s v="Conductor - Secondary"/>
    <m/>
    <m/>
    <s v="Overhead"/>
    <x v="1"/>
    <s v="Conductor - Secondary"/>
    <m/>
    <s v="253371102"/>
    <s v="     "/>
    <s v="Non-HFTD"/>
    <x v="0"/>
    <m/>
    <m/>
    <n v="35.393900000000002"/>
    <n v="-118.995"/>
    <s v="KERN"/>
    <s v="BAKERSFIELD-1102"/>
    <m/>
    <m/>
    <s v="N/A"/>
    <x v="0"/>
    <s v="Unknown"/>
    <s v="Urban"/>
    <m/>
    <m/>
    <s v="No"/>
    <m/>
    <m/>
    <m/>
    <m/>
    <m/>
    <m/>
    <m/>
    <s v="N"/>
    <s v="N"/>
    <m/>
    <m/>
    <s v="     "/>
    <m/>
    <m/>
    <m/>
    <m/>
    <m/>
    <m/>
    <m/>
    <m/>
    <m/>
    <m/>
    <m/>
    <m/>
    <m/>
    <m/>
    <m/>
    <m/>
    <m/>
    <m/>
    <m/>
  </r>
  <r>
    <s v="20191363"/>
    <s v="     "/>
    <n v="43768"/>
    <s v="10/30"/>
    <x v="0"/>
    <m/>
    <s v="44"/>
    <n v="4"/>
    <s v="10"/>
    <x v="3"/>
    <n v="43768"/>
    <m/>
    <s v="lines together caused wire on ground"/>
    <s v="     "/>
    <s v="FAS"/>
    <m/>
    <s v="N"/>
    <x v="0"/>
    <s v="694991"/>
    <m/>
    <m/>
    <s v="T004797173"/>
    <n v="0"/>
    <m/>
    <s v="     "/>
    <x v="1"/>
    <s v="PG&amp;E"/>
    <m/>
    <m/>
    <m/>
    <s v="D"/>
    <m/>
    <s v="&lt;0.25"/>
    <m/>
    <s v="Contact - 3rd Party"/>
    <s v="33.e. Other contact from object"/>
    <s v="Contact - 3rd Party"/>
    <s v="Contact from object"/>
    <s v="Contact - Other"/>
    <m/>
    <s v="Contact - Other"/>
    <s v="Conductor - Primary"/>
    <m/>
    <m/>
    <s v="Overhead"/>
    <x v="3"/>
    <s v="Conductor - Primary"/>
    <m/>
    <s v="252721114"/>
    <s v="     "/>
    <s v="Non-HFTD"/>
    <x v="0"/>
    <m/>
    <m/>
    <n v="35.423900000000003"/>
    <n v="-119.01900000000001"/>
    <s v="KERN"/>
    <s v="KERN-OIL-1114"/>
    <m/>
    <m/>
    <m/>
    <x v="0"/>
    <s v="Unknown"/>
    <s v="Urban"/>
    <m/>
    <m/>
    <s v="No"/>
    <m/>
    <m/>
    <m/>
    <m/>
    <m/>
    <m/>
    <m/>
    <s v="N"/>
    <s v="N"/>
    <m/>
    <m/>
    <s v="     "/>
    <m/>
    <m/>
    <m/>
    <m/>
    <m/>
    <m/>
    <m/>
    <m/>
    <m/>
    <m/>
    <m/>
    <m/>
    <m/>
    <m/>
    <m/>
    <m/>
    <m/>
    <m/>
    <m/>
  </r>
  <r>
    <s v="20191368"/>
    <s v="     "/>
    <n v="43768"/>
    <s v="10/30"/>
    <x v="0"/>
    <m/>
    <s v="44"/>
    <n v="4"/>
    <s v="10"/>
    <x v="3"/>
    <m/>
    <m/>
    <s v="High winds possibly caused open-wire secondary conductors to contact, resulted in fire that burned grass and an adjacent fence."/>
    <s v="     "/>
    <s v="FAS"/>
    <m/>
    <s v="N"/>
    <x v="0"/>
    <m/>
    <m/>
    <m/>
    <s v="7008871187"/>
    <n v="0"/>
    <m/>
    <s v="     "/>
    <x v="1"/>
    <s v="PG&amp;E"/>
    <m/>
    <m/>
    <m/>
    <s v="D"/>
    <m/>
    <s v="&lt;0.25"/>
    <m/>
    <s v="Wire-Wire Contact"/>
    <s v="35.a. Wire-to-wire contact / contamination"/>
    <s v="Wire-Wire Contact"/>
    <s v="Other"/>
    <s v="Weather - High Winds"/>
    <m/>
    <m/>
    <m/>
    <m/>
    <m/>
    <s v="Overhead"/>
    <x v="3"/>
    <s v="Conductor - Primary"/>
    <m/>
    <s v="Unknown"/>
    <s v="     "/>
    <s v="Non-HFTD"/>
    <x v="0"/>
    <m/>
    <m/>
    <n v="35.418500000000002"/>
    <n v="-119.05200000000001"/>
    <s v="KERN"/>
    <s v="KERN-OIL-1109"/>
    <m/>
    <m/>
    <m/>
    <x v="0"/>
    <s v="Kern County FD"/>
    <s v="Urban"/>
    <m/>
    <m/>
    <s v="No"/>
    <m/>
    <m/>
    <m/>
    <m/>
    <m/>
    <m/>
    <m/>
    <s v="N"/>
    <s v="N"/>
    <m/>
    <m/>
    <s v="     "/>
    <m/>
    <m/>
    <m/>
    <m/>
    <m/>
    <m/>
    <m/>
    <m/>
    <m/>
    <m/>
    <m/>
    <m/>
    <m/>
    <m/>
    <m/>
    <m/>
    <m/>
    <m/>
    <m/>
  </r>
  <r>
    <s v="20191366"/>
    <s v="     "/>
    <n v="43768"/>
    <s v="10/30"/>
    <x v="0"/>
    <m/>
    <s v="44"/>
    <n v="4"/>
    <s v="10"/>
    <x v="3"/>
    <n v="43768"/>
    <m/>
    <s v="tree broke into secondary causing arc and fire"/>
    <s v="     "/>
    <s v="FAS"/>
    <m/>
    <s v="N"/>
    <x v="0"/>
    <s v="694040"/>
    <m/>
    <m/>
    <s v="T004796593"/>
    <n v="0"/>
    <m/>
    <s v="     "/>
    <x v="1"/>
    <s v="PG&amp;E"/>
    <m/>
    <m/>
    <m/>
    <s v="D"/>
    <m/>
    <s v="&lt;0.25"/>
    <m/>
    <s v="Vegetation"/>
    <s v="33.a. Veg. contact"/>
    <s v="Vegetation"/>
    <s v="Contact from object"/>
    <s v="Contact - Vegetation"/>
    <m/>
    <s v="Contact - Vegetation"/>
    <s v="Splice/Clamp/Connector"/>
    <m/>
    <m/>
    <s v="Overhead"/>
    <x v="1"/>
    <s v="Splice/Clamp/Connector"/>
    <s v="no reported damage"/>
    <s v="Unknown"/>
    <s v="     "/>
    <s v="Non-HFTD"/>
    <x v="0"/>
    <m/>
    <m/>
    <n v="38.361199999999997"/>
    <n v="-121.999"/>
    <s v="SOLANO"/>
    <s v="VACAVILLE-1108"/>
    <m/>
    <m/>
    <s v="N/A"/>
    <x v="1"/>
    <s v="Vacaville FD"/>
    <s v="Urban"/>
    <m/>
    <m/>
    <s v="No"/>
    <m/>
    <m/>
    <m/>
    <m/>
    <m/>
    <m/>
    <m/>
    <s v="N"/>
    <s v="Y"/>
    <s v="201910291500"/>
    <s v="201910302300"/>
    <s v="     "/>
    <m/>
    <m/>
    <m/>
    <m/>
    <m/>
    <m/>
    <m/>
    <m/>
    <m/>
    <m/>
    <m/>
    <m/>
    <m/>
    <m/>
    <m/>
    <m/>
    <m/>
    <m/>
    <m/>
  </r>
  <r>
    <s v="20201477"/>
    <s v="     "/>
    <n v="44134"/>
    <s v="10/30"/>
    <x v="0"/>
    <n v="0.5229166666666667"/>
    <s v="44"/>
    <n v="4"/>
    <s v="10"/>
    <x v="4"/>
    <n v="44134"/>
    <n v="0.51527777777777772"/>
    <s v="On October 30, 2020 at 1233 hours, a PG&amp;E troubleman was dispatched to the Manteca 1708 Distribution Circuit on North Union Rd in the city of Manteca and observed a pole fire. Initial analysis indicates PG&amp;E equipment caused the ignition. A primary pothead riser failure occured between cutout 9163 &amp; switch 4334/4336 causing an ignition to the conductors and distribution pole. The ensuing fire was limited to PG&amp;E assets and was extinguished by a PG&amp;E employee, but Manteca Fire Department also arrived on scene. An SAP notification tag was created for the damaged assets to be repaired. "/>
    <s v="     "/>
    <s v="FAS"/>
    <m/>
    <s v="N"/>
    <x v="0"/>
    <s v="1132319"/>
    <s v="20-0115418"/>
    <m/>
    <s v="T005109507"/>
    <n v="119966031"/>
    <m/>
    <s v="     "/>
    <x v="0"/>
    <s v="PG&amp;E"/>
    <m/>
    <s v="Other"/>
    <m/>
    <s v="D"/>
    <s v="D"/>
    <s v="Structure-PG&amp;E only"/>
    <m/>
    <s v="Equipment - PG&amp;E"/>
    <s v="34.o. Other"/>
    <s v="Equipment - PG&amp;E"/>
    <s v="All types of equipment / facility failure"/>
    <s v="Riser Failure"/>
    <s v="Pothead"/>
    <m/>
    <m/>
    <s v="Three Phase Fault"/>
    <m/>
    <s v="Overhead"/>
    <x v="3"/>
    <s v="Pothead"/>
    <s v="Pothead riser, cutout"/>
    <s v="Circuit ID: 162611708"/>
    <s v="     "/>
    <s v="Non-HFTD"/>
    <x v="0"/>
    <m/>
    <m/>
    <n v="37.798999999999999"/>
    <n v="-121.235"/>
    <s v="San Joaquin"/>
    <s v="MANTECA-1708"/>
    <m/>
    <n v="17000"/>
    <m/>
    <x v="0"/>
    <s v="Employee"/>
    <m/>
    <m/>
    <m/>
    <s v="No"/>
    <m/>
    <m/>
    <m/>
    <m/>
    <m/>
    <m/>
    <m/>
    <s v="N"/>
    <s v="N"/>
    <m/>
    <m/>
    <s v="     "/>
    <m/>
    <m/>
    <m/>
    <m/>
    <m/>
    <m/>
    <m/>
    <m/>
    <m/>
    <m/>
    <m/>
    <m/>
    <m/>
    <m/>
    <m/>
    <m/>
    <m/>
    <m/>
    <m/>
  </r>
  <r>
    <s v="20201492"/>
    <s v="     "/>
    <n v="44134"/>
    <s v="10/30"/>
    <x v="0"/>
    <n v="0.29652777777777778"/>
    <s v="44"/>
    <n v="4"/>
    <s v="10"/>
    <x v="4"/>
    <n v="44134"/>
    <n v="0.20208333333333334"/>
    <s v="On October 30, 2020 at 0448 hours, PG&amp;E became aware that the King City-Coburn #1 60kV Transmission Circuit relayed. On October 30, 2020 at 0503 hours, a PG&amp;E Troubleman was dispatched to the Los Ositos 2101 21kV Distribution Circuit in the vicinity of Highway 101 and Underwood Road, Greenfield in response to a car pole accident and a wire down. Initial analysis indicates third-party vehicle contact caused the ignition. A vehicle made contact with a stub pole that caused the span guy to break and fall across Highway 101. The Transmission and Distribution conductors slaped together from the span guy breaking resulted in an ignition. The ensuing fire was 3 meters - 0.25 acre in size and the fire was suppressed by Greenfield Fire Department. A priority A tag was created to replace the broken pole, guy wires, and anchors."/>
    <s v="     "/>
    <s v="FAS"/>
    <m/>
    <s v="Y"/>
    <x v="0"/>
    <s v="1131938"/>
    <s v="20-0115085"/>
    <s v="INT-14232"/>
    <s v="T005109112"/>
    <n v="119963074"/>
    <m/>
    <s v="     "/>
    <x v="1"/>
    <s v="PG&amp;E"/>
    <m/>
    <s v="Vegetation"/>
    <m/>
    <s v="D"/>
    <s v="D"/>
    <s v="&lt;0.25"/>
    <s v="3' x 10' per tman"/>
    <s v="Contact - 3rd Party"/>
    <s v="33.d. Vehicle contact"/>
    <s v="Contact - 3rd Party"/>
    <s v="Contact from object"/>
    <s v="Contact - Vehicle"/>
    <m/>
    <s v="Contact - Vehicle"/>
    <s v="Pole"/>
    <s v="Line to Ground"/>
    <m/>
    <s v="Overhead"/>
    <x v="3"/>
    <s v="Pole"/>
    <s v="Pole, Guy Wires"/>
    <s v="Pole ID: 101765306"/>
    <s v="     "/>
    <s v="Non-HFTD"/>
    <x v="0"/>
    <m/>
    <m/>
    <n v="36.299399999999999"/>
    <n v="-121.21599999999999"/>
    <s v="Monterey"/>
    <s v="LOS-OSITOS-2101"/>
    <m/>
    <n v="21000"/>
    <m/>
    <x v="0"/>
    <s v="Greenfield FD"/>
    <s v="Barren/Other"/>
    <m/>
    <m/>
    <s v="No"/>
    <m/>
    <m/>
    <m/>
    <m/>
    <m/>
    <m/>
    <m/>
    <s v="N"/>
    <s v="N"/>
    <m/>
    <m/>
    <s v="     "/>
    <m/>
    <m/>
    <m/>
    <m/>
    <m/>
    <m/>
    <m/>
    <m/>
    <m/>
    <m/>
    <m/>
    <m/>
    <m/>
    <m/>
    <m/>
    <m/>
    <m/>
    <m/>
    <m/>
  </r>
  <r>
    <s v="20212151"/>
    <s v="     "/>
    <n v="44499"/>
    <s v="10/30"/>
    <x v="0"/>
    <n v="0.78472222222222221"/>
    <s v="44"/>
    <n v="4"/>
    <s v="10"/>
    <x v="5"/>
    <n v="44499"/>
    <m/>
    <s v="Wire down due to mylar balloons. Fire size is unknown. This information is preliminary."/>
    <s v="     "/>
    <s v="FAS"/>
    <m/>
    <s v="Y"/>
    <x v="0"/>
    <m/>
    <s v="21-0140302"/>
    <m/>
    <s v="T005453118"/>
    <n v="122280000"/>
    <m/>
    <s v="     "/>
    <x v="0"/>
    <s v="PG&amp;E"/>
    <m/>
    <s v="Other"/>
    <s v="Balloon"/>
    <s v="D"/>
    <s v="D"/>
    <s v="&lt;3 meters of linear travel"/>
    <s v="inches of burn mark on the road"/>
    <s v="Contact - 3rd Party"/>
    <s v="33.c. Balloon contact"/>
    <s v="Contact - 3rd Party"/>
    <s v="Contact from object"/>
    <s v="Balloon contact"/>
    <m/>
    <s v="Balloon contact"/>
    <s v="Conductor - Primary"/>
    <s v="Line to Ground"/>
    <s v="Y"/>
    <s v="Overhead"/>
    <x v="3"/>
    <s v="Conductor - Primary"/>
    <s v="conductor, connector"/>
    <s v="102333046"/>
    <s v="     "/>
    <s v="Non-HFTD"/>
    <x v="0"/>
    <m/>
    <m/>
    <n v="37.8095"/>
    <n v="-120.979"/>
    <s v="San Joaquin"/>
    <s v="RIVERBANK-1713"/>
    <m/>
    <n v="17000"/>
    <m/>
    <x v="0"/>
    <s v="Unknown"/>
    <s v="Herbaceous"/>
    <s v="Fire-resistive fuel bed"/>
    <s v="road"/>
    <s v="No"/>
    <m/>
    <m/>
    <m/>
    <m/>
    <m/>
    <m/>
    <m/>
    <s v="N"/>
    <s v="N"/>
    <m/>
    <m/>
    <s v="     "/>
    <m/>
    <m/>
    <m/>
    <m/>
    <m/>
    <m/>
    <m/>
    <m/>
    <m/>
    <m/>
    <m/>
    <m/>
    <m/>
    <m/>
    <m/>
    <m/>
    <m/>
    <m/>
    <m/>
  </r>
  <r>
    <s v="20212002"/>
    <s v="     "/>
    <n v="44499"/>
    <s v="10/30"/>
    <x v="0"/>
    <n v="0.75208333333333333"/>
    <s v="44"/>
    <n v="4"/>
    <s v="10"/>
    <x v="5"/>
    <n v="44499"/>
    <m/>
    <s v="Wire down situation, resulted in a fire &lt; 3meters in size. This information is preliminary."/>
    <s v="     "/>
    <s v="FAS"/>
    <m/>
    <s v="N"/>
    <x v="0"/>
    <m/>
    <s v="21-0140287"/>
    <m/>
    <s v="T005453104, T005453113"/>
    <m/>
    <m/>
    <s v="     "/>
    <x v="1"/>
    <s v="PG&amp;E"/>
    <m/>
    <s v="Vegetation"/>
    <m/>
    <s v="D"/>
    <s v="D"/>
    <s v="&lt;0.25"/>
    <s v="The fire was about 10” by 50”. "/>
    <s v="Equipment - PG&amp;E"/>
    <s v="34.b. Conductor damage or failure"/>
    <s v="Equipment - PG&amp;E"/>
    <s v="All types of equipment / facility failure"/>
    <s v="Conductor failure-all"/>
    <s v="Conductor - Primary"/>
    <m/>
    <m/>
    <s v="Multi-Fault"/>
    <s v="N"/>
    <s v="Overhead"/>
    <x v="3"/>
    <s v="Conductor - Primary"/>
    <s v="Conductor"/>
    <m/>
    <s v="     "/>
    <s v="Non-HFTD"/>
    <x v="0"/>
    <m/>
    <m/>
    <n v="39.275399999999998"/>
    <n v="-122.104"/>
    <s v="Colusa"/>
    <s v="MAXWELL-1106"/>
    <m/>
    <n v="12000"/>
    <m/>
    <x v="0"/>
    <s v="Maxwell Fire Protection District"/>
    <s v="Herbaceous"/>
    <s v="Brush fuel model"/>
    <m/>
    <s v="No"/>
    <m/>
    <m/>
    <m/>
    <m/>
    <m/>
    <m/>
    <m/>
    <s v="N"/>
    <s v="N"/>
    <m/>
    <m/>
    <s v="     "/>
    <m/>
    <m/>
    <m/>
    <m/>
    <m/>
    <m/>
    <m/>
    <m/>
    <m/>
    <m/>
    <m/>
    <m/>
    <m/>
    <m/>
    <m/>
    <m/>
    <m/>
    <m/>
    <m/>
  </r>
  <r>
    <s v="MIA20147007"/>
    <s v="     "/>
    <n v="41943"/>
    <s v="10/31"/>
    <x v="0"/>
    <n v="0.93326388888888889"/>
    <s v="44"/>
    <n v="4"/>
    <s v="10"/>
    <x v="7"/>
    <n v="41943"/>
    <n v="0.93263888888888891"/>
    <s v="POLE FIRE. FD ENRTE; XARM BURNT NEEDS REPLACED"/>
    <s v="     "/>
    <s v="FAS"/>
    <n v="44258"/>
    <s v="Y"/>
    <x v="0"/>
    <s v="1107202"/>
    <s v="14-0067524"/>
    <m/>
    <s v="T003229809"/>
    <n v="109606115"/>
    <m/>
    <s v="     "/>
    <x v="0"/>
    <s v="PG&amp;E"/>
    <m/>
    <m/>
    <m/>
    <s v="D"/>
    <m/>
    <s v="Structure-PG&amp;E only"/>
    <m/>
    <s v="Equipment - PG&amp;E"/>
    <s v="34.h. Crossarm damage or failure"/>
    <s v="Equipment - PG&amp;E"/>
    <s v="All types of equipment / facility failure"/>
    <s v="Crossarm failure"/>
    <s v="Crossarm"/>
    <m/>
    <m/>
    <s v="None"/>
    <s v="Yes"/>
    <s v="Overhead"/>
    <x v="0"/>
    <m/>
    <m/>
    <s v="100810583"/>
    <s v="     "/>
    <s v="Non-HFTD"/>
    <x v="0"/>
    <m/>
    <m/>
    <n v="36.717700000000001"/>
    <n v="-119.76"/>
    <s v="Fresno"/>
    <s v="CALIFORNIA-AVE-1108"/>
    <m/>
    <n v="11000"/>
    <s v="CALIFORNIA AVE 1108CB"/>
    <x v="0"/>
    <m/>
    <s v="Urban"/>
    <m/>
    <m/>
    <s v="No"/>
    <m/>
    <m/>
    <m/>
    <m/>
    <m/>
    <m/>
    <m/>
    <s v="N"/>
    <s v="N"/>
    <m/>
    <m/>
    <s v="     "/>
    <m/>
    <m/>
    <m/>
    <m/>
    <m/>
    <m/>
    <m/>
    <m/>
    <m/>
    <m/>
    <m/>
    <m/>
    <m/>
    <m/>
    <m/>
    <m/>
    <m/>
    <m/>
    <m/>
  </r>
  <r>
    <s v="MIA20145445"/>
    <s v="     "/>
    <n v="41943"/>
    <s v="10/31"/>
    <x v="0"/>
    <n v="0.90535879629629634"/>
    <s v="44"/>
    <n v="4"/>
    <s v="10"/>
    <x v="7"/>
    <n v="41943"/>
    <n v="0.90486111111111112"/>
    <s v="POLE FIRE INC#557 FD ONSITE RQST E XPED HI VOLT WIRES; POLE FIRE OPEN FUSES CALL FOR CREW ASSIST TAG"/>
    <s v="     "/>
    <s v="FAS"/>
    <n v="44266"/>
    <s v="Y"/>
    <x v="0"/>
    <s v="1107119"/>
    <s v="14-0067511"/>
    <m/>
    <s v="T003229746"/>
    <n v="109606242"/>
    <m/>
    <s v="     "/>
    <x v="0"/>
    <s v="PG&amp;E"/>
    <m/>
    <m/>
    <m/>
    <s v="D"/>
    <m/>
    <s v="Structure-PG&amp;E only"/>
    <m/>
    <s v="Contamination"/>
    <s v="36.a. Contamination"/>
    <s v="Equipment - PG&amp;E"/>
    <s v="Other"/>
    <s v="Contamination"/>
    <m/>
    <m/>
    <m/>
    <s v="None"/>
    <s v="Yes"/>
    <s v="Overhead"/>
    <x v="0"/>
    <m/>
    <m/>
    <s v="100805431"/>
    <s v="     "/>
    <s v="Non-HFTD"/>
    <x v="0"/>
    <m/>
    <m/>
    <n v="36.530900000000003"/>
    <n v="-119.336"/>
    <s v="Tulare"/>
    <s v="DINUBA-1105"/>
    <m/>
    <n v="11000"/>
    <s v="DINUBA 1105510758"/>
    <x v="0"/>
    <m/>
    <s v="Rural"/>
    <m/>
    <m/>
    <s v="No"/>
    <m/>
    <m/>
    <m/>
    <m/>
    <m/>
    <m/>
    <m/>
    <s v="N"/>
    <s v="N"/>
    <m/>
    <m/>
    <s v="     "/>
    <m/>
    <m/>
    <m/>
    <m/>
    <m/>
    <m/>
    <m/>
    <m/>
    <m/>
    <m/>
    <m/>
    <m/>
    <m/>
    <m/>
    <m/>
    <m/>
    <m/>
    <m/>
    <m/>
  </r>
  <r>
    <s v="MIA20145401"/>
    <s v="     "/>
    <n v="41943"/>
    <s v="10/31"/>
    <x v="0"/>
    <n v="0.99788194444444445"/>
    <s v="44"/>
    <n v="4"/>
    <s v="10"/>
    <x v="7"/>
    <n v="41943"/>
    <n v="0.99722222222222223"/>
    <s v="130 E MAIN ST in Ripon; pole on fire; c-1263; arcing capacitor"/>
    <s v="     "/>
    <s v="FAS"/>
    <n v="44258"/>
    <s v="Y"/>
    <x v="0"/>
    <s v="1107330"/>
    <s v="N/A"/>
    <m/>
    <s v="T003229962"/>
    <n v="109666984"/>
    <m/>
    <s v="     "/>
    <x v="0"/>
    <s v="PG&amp;E"/>
    <m/>
    <m/>
    <m/>
    <s v="D"/>
    <m/>
    <s v="Structure-PG&amp;E only"/>
    <m/>
    <s v="Equipment - PG&amp;E"/>
    <s v="34.a. Capacitor bank damage or failure"/>
    <s v="Equipment - PG&amp;E"/>
    <s v="All types of equipment / facility failure"/>
    <s v="Capacitor bank failure"/>
    <s v="Capacitor Bank"/>
    <m/>
    <m/>
    <m/>
    <s v="Yes"/>
    <s v="Overhead"/>
    <x v="0"/>
    <m/>
    <m/>
    <s v="C1263"/>
    <s v="     "/>
    <s v="Non-HFTD"/>
    <x v="0"/>
    <m/>
    <m/>
    <n v="37.738999999999997"/>
    <n v="-121.123"/>
    <s v="San Joaquin"/>
    <s v="RIPON-1702"/>
    <s v="163801702"/>
    <n v="17000"/>
    <m/>
    <x v="0"/>
    <s v="Ripon FD"/>
    <s v="Urban"/>
    <m/>
    <m/>
    <s v="No"/>
    <m/>
    <m/>
    <m/>
    <m/>
    <m/>
    <m/>
    <m/>
    <s v="N"/>
    <s v="N"/>
    <m/>
    <m/>
    <s v="     "/>
    <m/>
    <m/>
    <m/>
    <m/>
    <m/>
    <m/>
    <m/>
    <m/>
    <m/>
    <m/>
    <m/>
    <m/>
    <m/>
    <m/>
    <m/>
    <m/>
    <m/>
    <m/>
    <m/>
  </r>
  <r>
    <s v="MIA20145653"/>
    <s v="     "/>
    <n v="41943"/>
    <s v="10/31"/>
    <x v="0"/>
    <n v="0.9609375"/>
    <s v="44"/>
    <n v="4"/>
    <s v="10"/>
    <x v="7"/>
    <n v="41943"/>
    <n v="0.9604166666666667"/>
    <s v=" PWR-Y POLE FIRE; crossarm burned; POLE FIRE BURNT CROSSARM CIRCUIT CLEARED FIRE PUT OUT CENTER PHASE ON POLE._x000a_CREW TO REPLACE CROSS ARM . POLE CARRIED 3 CIRCUITS."/>
    <s v="     "/>
    <s v="FAS"/>
    <n v="44258"/>
    <s v="Y"/>
    <x v="0"/>
    <s v="1107256"/>
    <s v="14-0067541"/>
    <m/>
    <s v="T003229869"/>
    <n v="109606242"/>
    <m/>
    <s v="     "/>
    <x v="0"/>
    <s v="PG&amp;E"/>
    <m/>
    <m/>
    <m/>
    <s v="D"/>
    <m/>
    <s v="Structure-PG&amp;E only"/>
    <m/>
    <s v="Equipment - PG&amp;E"/>
    <s v="34.h. Crossarm damage or failure"/>
    <s v="Equipment - PG&amp;E"/>
    <s v="All types of equipment / facility failure"/>
    <s v="Crossarm failure"/>
    <s v="Crossarm"/>
    <m/>
    <m/>
    <s v="None"/>
    <s v="Yes"/>
    <s v="Overhead"/>
    <x v="0"/>
    <m/>
    <m/>
    <s v="100656637"/>
    <s v="     "/>
    <s v="Non-HFTD"/>
    <x v="0"/>
    <m/>
    <m/>
    <n v="36.783000000000001"/>
    <n v="-119.827"/>
    <s v="Fresno"/>
    <s v="ASHLAN-AVE-1104"/>
    <m/>
    <n v="11000"/>
    <s v="ASHLAN AVE 1108CB"/>
    <x v="0"/>
    <m/>
    <s v="Urban"/>
    <m/>
    <m/>
    <s v="No"/>
    <m/>
    <m/>
    <m/>
    <m/>
    <m/>
    <m/>
    <m/>
    <s v="N"/>
    <s v="N"/>
    <m/>
    <m/>
    <s v="     "/>
    <m/>
    <m/>
    <m/>
    <m/>
    <m/>
    <m/>
    <m/>
    <m/>
    <m/>
    <m/>
    <m/>
    <m/>
    <m/>
    <m/>
    <m/>
    <m/>
    <m/>
    <m/>
    <m/>
  </r>
  <r>
    <s v="MIA20140622"/>
    <s v="     "/>
    <n v="41943"/>
    <s v="10/31"/>
    <x v="0"/>
    <n v="0.77629629629629626"/>
    <s v="44"/>
    <n v="4"/>
    <s v="10"/>
    <x v="7"/>
    <n v="41943"/>
    <n v="0.77569444444444446"/>
    <s v=" burnt crossarm"/>
    <s v="     "/>
    <s v="FAS"/>
    <n v="44259"/>
    <s v="Y"/>
    <x v="0"/>
    <s v="1106944"/>
    <s v="14-0067448"/>
    <m/>
    <s v="T003229533"/>
    <n v="109605949"/>
    <m/>
    <s v="     "/>
    <x v="0"/>
    <s v="PG&amp;E"/>
    <m/>
    <m/>
    <m/>
    <s v="D"/>
    <m/>
    <s v="Structure-PG&amp;E only"/>
    <m/>
    <s v="Equipment - PG&amp;E"/>
    <s v="34.g. Insulator and brushing damage or failure"/>
    <s v="Equipment - PG&amp;E"/>
    <s v="All types of equipment / facility failure"/>
    <s v="Insulator failure"/>
    <s v="Insulator"/>
    <m/>
    <m/>
    <s v="Line to Ground"/>
    <s v="No"/>
    <s v="Overhead"/>
    <x v="0"/>
    <m/>
    <m/>
    <s v="101868384"/>
    <s v="     "/>
    <s v="Non-HFTD"/>
    <x v="0"/>
    <m/>
    <m/>
    <n v="35.626899999999999"/>
    <n v="-120.673"/>
    <s v="San Luis Obispo"/>
    <s v="PASO-ROBLES-1102"/>
    <m/>
    <n v="11000"/>
    <s v="PASO ROBLES 1102CB"/>
    <x v="0"/>
    <m/>
    <s v="Urban"/>
    <m/>
    <m/>
    <s v="No"/>
    <m/>
    <m/>
    <m/>
    <m/>
    <m/>
    <m/>
    <m/>
    <s v="N"/>
    <s v="N"/>
    <m/>
    <m/>
    <s v="     "/>
    <m/>
    <m/>
    <m/>
    <m/>
    <m/>
    <m/>
    <m/>
    <m/>
    <m/>
    <m/>
    <m/>
    <m/>
    <m/>
    <m/>
    <m/>
    <m/>
    <m/>
    <m/>
    <m/>
  </r>
  <r>
    <s v="MIA20144479"/>
    <s v="     "/>
    <n v="41943"/>
    <s v="10/31"/>
    <x v="0"/>
    <n v="0.47031250000000002"/>
    <s v="44"/>
    <n v="4"/>
    <s v="10"/>
    <x v="7"/>
    <n v="41943"/>
    <n v="0.47013888888888888"/>
    <s v="LR 1900 burned up,fire at the base of pole "/>
    <s v="     "/>
    <s v="FAS"/>
    <n v="44266"/>
    <s v="Y"/>
    <x v="0"/>
    <s v="1106712"/>
    <s v="14-0067344"/>
    <m/>
    <s v="T003229199"/>
    <n v="109605486"/>
    <m/>
    <s v="     "/>
    <x v="0"/>
    <s v="PG&amp;E"/>
    <m/>
    <m/>
    <m/>
    <s v="D"/>
    <m/>
    <s v="Structure-PG&amp;E only"/>
    <m/>
    <s v="Equipment - PG&amp;E"/>
    <s v="34.o. Other"/>
    <s v="Equipment - PG&amp;E"/>
    <s v="All types of equipment / facility failure"/>
    <s v="Equipment failure - Other"/>
    <s v="Pole"/>
    <m/>
    <m/>
    <s v="Open Circuit"/>
    <s v="No"/>
    <s v="Overhead"/>
    <x v="0"/>
    <m/>
    <m/>
    <s v="LR 1900"/>
    <s v="     "/>
    <s v="Non-HFTD"/>
    <x v="0"/>
    <m/>
    <m/>
    <n v="39.932600000000001"/>
    <n v="-122.188"/>
    <s v="Tehama"/>
    <s v="CORNING-1102"/>
    <s v="103331102"/>
    <n v="11000"/>
    <s v="CORNING 11021900"/>
    <x v="1"/>
    <m/>
    <s v="Rural"/>
    <m/>
    <m/>
    <s v="No"/>
    <m/>
    <m/>
    <m/>
    <m/>
    <m/>
    <m/>
    <m/>
    <s v="N"/>
    <s v="N"/>
    <m/>
    <m/>
    <s v="     "/>
    <m/>
    <m/>
    <m/>
    <m/>
    <m/>
    <m/>
    <m/>
    <m/>
    <m/>
    <m/>
    <m/>
    <m/>
    <m/>
    <m/>
    <m/>
    <m/>
    <m/>
    <m/>
    <m/>
  </r>
  <r>
    <s v="MIA20145229"/>
    <s v="     "/>
    <n v="41943"/>
    <s v="10/31"/>
    <x v="0"/>
    <n v="0.85806712962962961"/>
    <s v="44"/>
    <n v="4"/>
    <s v="10"/>
    <x v="7"/>
    <n v="41943"/>
    <n v="0.85763888888888884"/>
    <s v="vehicle stuck the pole causing fire "/>
    <s v="     "/>
    <s v="FAS"/>
    <n v="44266"/>
    <s v="Y"/>
    <x v="0"/>
    <s v="1107059"/>
    <s v="14-0067463"/>
    <m/>
    <s v="T003229682"/>
    <m/>
    <m/>
    <s v="     "/>
    <x v="0"/>
    <s v="PG&amp;E"/>
    <m/>
    <m/>
    <m/>
    <s v="D"/>
    <m/>
    <s v="Structure-PG&amp;E only"/>
    <m/>
    <s v="Contact - 3rd Party"/>
    <s v="33.d. Vehicle contact"/>
    <s v="Contact - 3rd Party"/>
    <s v="Contact from object"/>
    <s v="Contact - Vehicle"/>
    <m/>
    <s v="Contact - Vehicle"/>
    <s v="Pole"/>
    <s v="Line to Ground"/>
    <s v="No"/>
    <s v="Overhead"/>
    <x v="0"/>
    <m/>
    <m/>
    <s v="101602730"/>
    <s v="     "/>
    <s v="Non-HFTD"/>
    <x v="0"/>
    <m/>
    <m/>
    <n v="38.736199999999997"/>
    <n v="-122.145"/>
    <s v="Yolo"/>
    <s v="MADISON-2101"/>
    <s v="63172101"/>
    <n v="21000"/>
    <s v="MADISON 210189332"/>
    <x v="0"/>
    <m/>
    <s v="Rural"/>
    <m/>
    <m/>
    <s v="No"/>
    <m/>
    <m/>
    <m/>
    <m/>
    <m/>
    <m/>
    <m/>
    <s v="N"/>
    <s v="N"/>
    <m/>
    <m/>
    <s v="     "/>
    <m/>
    <m/>
    <m/>
    <m/>
    <m/>
    <m/>
    <m/>
    <m/>
    <m/>
    <m/>
    <m/>
    <m/>
    <m/>
    <m/>
    <m/>
    <m/>
    <m/>
    <m/>
    <m/>
  </r>
  <r>
    <s v="MIA20143530"/>
    <s v="     "/>
    <n v="41943"/>
    <s v="10/31"/>
    <x v="0"/>
    <n v="0.80253472222222222"/>
    <s v="44"/>
    <n v="4"/>
    <s v="10"/>
    <x v="7"/>
    <n v="41943"/>
    <n v="0.80208333333333337"/>
    <s v="Pole fire, crossarm burned"/>
    <s v="     "/>
    <s v="FAS"/>
    <n v="44259"/>
    <s v="Y"/>
    <x v="0"/>
    <s v="1106930"/>
    <s v="N/A"/>
    <m/>
    <s v="T003229585"/>
    <m/>
    <m/>
    <s v="     "/>
    <x v="0"/>
    <s v="PG&amp;E"/>
    <m/>
    <m/>
    <m/>
    <s v="D"/>
    <m/>
    <s v="Structure-PG&amp;E only"/>
    <m/>
    <s v="Equipment - PG&amp;E"/>
    <s v="34.g. Insulator and brushing damage or failure"/>
    <s v="Equipment - PG&amp;E"/>
    <s v="All types of equipment / facility failure"/>
    <s v="Insulator failure"/>
    <s v="Insulator"/>
    <m/>
    <m/>
    <m/>
    <s v="Yes"/>
    <s v="Overhead"/>
    <x v="0"/>
    <m/>
    <m/>
    <s v="101882277"/>
    <s v="     "/>
    <s v="Non-HFTD"/>
    <x v="0"/>
    <m/>
    <m/>
    <n v="35.445"/>
    <n v="-120.89400000000001"/>
    <s v="San Luis Obispo"/>
    <s v="CAYUCOS-1102"/>
    <s v="182551102"/>
    <n v="11000"/>
    <s v="N/A"/>
    <x v="1"/>
    <m/>
    <s v="Rural"/>
    <m/>
    <m/>
    <s v="No"/>
    <m/>
    <m/>
    <m/>
    <m/>
    <m/>
    <m/>
    <m/>
    <s v="N"/>
    <s v="N"/>
    <m/>
    <m/>
    <s v="     "/>
    <m/>
    <m/>
    <m/>
    <m/>
    <m/>
    <m/>
    <m/>
    <m/>
    <m/>
    <m/>
    <m/>
    <m/>
    <m/>
    <m/>
    <m/>
    <m/>
    <m/>
    <m/>
    <m/>
  </r>
  <r>
    <s v="MIA20154592"/>
    <s v="     "/>
    <n v="42308"/>
    <s v="10/31"/>
    <x v="0"/>
    <n v="0.81236111111111109"/>
    <s v="44"/>
    <n v="4"/>
    <s v="10"/>
    <x v="2"/>
    <n v="42308"/>
    <n v="0.81180555555555556"/>
    <s v="Arcing connector at transformer bus. Caused grass fire 10ft x10ft. Cal Fire extinguished. "/>
    <s v="     "/>
    <s v="FAS"/>
    <n v="44252"/>
    <s v="Y"/>
    <x v="0"/>
    <m/>
    <s v="N/A"/>
    <m/>
    <s v="T003520473"/>
    <m/>
    <m/>
    <s v="     "/>
    <x v="1"/>
    <s v="PG&amp;E"/>
    <m/>
    <m/>
    <m/>
    <s v="D"/>
    <m/>
    <s v="&lt;3 meters of linear travel"/>
    <m/>
    <s v="Equipment - PG&amp;E"/>
    <s v="34.o. Other"/>
    <s v="Equipment - PG&amp;E"/>
    <s v="All types of equipment / facility failure"/>
    <s v="Equipment failure - Other"/>
    <s v="Transformer"/>
    <m/>
    <m/>
    <m/>
    <s v="No"/>
    <s v="Overhead"/>
    <x v="0"/>
    <m/>
    <m/>
    <s v="252261104"/>
    <s v="     "/>
    <s v="Non-HFTD"/>
    <x v="0"/>
    <m/>
    <m/>
    <n v="37.369799999999998"/>
    <n v="-120.723"/>
    <s v="Merced"/>
    <s v="LIVINGSTON-1104"/>
    <s v="252261104"/>
    <n v="11000"/>
    <m/>
    <x v="0"/>
    <m/>
    <s v="Herbaceous"/>
    <m/>
    <m/>
    <s v="No"/>
    <m/>
    <m/>
    <m/>
    <m/>
    <m/>
    <m/>
    <m/>
    <s v="N"/>
    <s v="N"/>
    <m/>
    <m/>
    <s v="     "/>
    <m/>
    <m/>
    <m/>
    <m/>
    <m/>
    <m/>
    <m/>
    <m/>
    <m/>
    <m/>
    <m/>
    <m/>
    <m/>
    <m/>
    <m/>
    <m/>
    <m/>
    <m/>
    <m/>
  </r>
  <r>
    <s v="20150410"/>
    <s v="     "/>
    <n v="42308"/>
    <s v="10/31"/>
    <x v="0"/>
    <n v="0.7993055555555556"/>
    <s v="44"/>
    <n v="4"/>
    <s v="10"/>
    <x v="2"/>
    <m/>
    <m/>
    <s v="fnd burnt cnnctrs &amp; servc wire at tx bus.made reprs &amp; replaced all cnnctrs.CAUSED SMALL GRASS FIRE AT BASE OF POLE.10'X10'"/>
    <s v="     "/>
    <m/>
    <m/>
    <s v="N"/>
    <x v="0"/>
    <m/>
    <m/>
    <m/>
    <m/>
    <m/>
    <m/>
    <s v="     "/>
    <x v="1"/>
    <s v="PG&amp;E"/>
    <m/>
    <s v="Vegetation"/>
    <m/>
    <s v="D"/>
    <m/>
    <s v="&lt;3 meters of linear travel"/>
    <s v="Square Feet: 10 x 10; Acreage: "/>
    <s v="Equipment - PG&amp;E"/>
    <s v="34.m. Connection device damage or failure"/>
    <s v="Equipment - PG&amp;E"/>
    <s v="All types of equipment / facility failure"/>
    <s v="Splice/Clamp/Connector"/>
    <s v="Splice/Clamp/Connector"/>
    <m/>
    <m/>
    <m/>
    <s v="0"/>
    <s v="Overhead"/>
    <x v="1"/>
    <s v="Conductor"/>
    <m/>
    <s v="5686 LINCOLN BLVD LIVINGSTON"/>
    <s v="     "/>
    <s v="Non-HFTD"/>
    <x v="0"/>
    <m/>
    <m/>
    <n v="37.369799999999998"/>
    <n v="-120.723"/>
    <s v="Merced"/>
    <s v="LIVINGTON-1104"/>
    <s v="252261104"/>
    <m/>
    <s v="N/A"/>
    <x v="0"/>
    <s v="Cal Fire Dept"/>
    <s v="Herbaceous"/>
    <m/>
    <m/>
    <s v="No"/>
    <m/>
    <m/>
    <m/>
    <m/>
    <m/>
    <m/>
    <m/>
    <s v="N"/>
    <s v="N"/>
    <m/>
    <m/>
    <s v="     "/>
    <m/>
    <m/>
    <m/>
    <m/>
    <m/>
    <m/>
    <m/>
    <m/>
    <m/>
    <m/>
    <m/>
    <m/>
    <m/>
    <m/>
    <m/>
    <m/>
    <m/>
    <m/>
    <m/>
  </r>
  <r>
    <s v="20160356"/>
    <s v="     "/>
    <n v="42674"/>
    <s v="10/31"/>
    <x v="0"/>
    <n v="0.71111111111111114"/>
    <s v="45"/>
    <n v="4"/>
    <s v="10"/>
    <x v="6"/>
    <n v="42674"/>
    <n v="0.68819444444444444"/>
    <s v="F4TCGBB TREE FELL TORE DOWN WIRE CAUSED OUTAGE AND GRASS FIRE CREW TO REPAIR"/>
    <s v="     "/>
    <m/>
    <m/>
    <s v="N"/>
    <x v="0"/>
    <s v="1574113"/>
    <s v="16-0077078"/>
    <m/>
    <m/>
    <m/>
    <m/>
    <s v="     "/>
    <x v="1"/>
    <s v="PG&amp;E"/>
    <m/>
    <s v="Vegetation"/>
    <m/>
    <s v="D"/>
    <m/>
    <s v="0.26-9.99"/>
    <s v="Square Feet: ; Acreage: "/>
    <s v="Vegetation"/>
    <s v="33.a. Veg. contact"/>
    <s v="Vegetation"/>
    <s v="All types of equipment / facility failure"/>
    <s v="Contact - Vegetation"/>
    <m/>
    <s v="Contact - Vegetation"/>
    <s v="Conductor"/>
    <s v="Line to Ground"/>
    <m/>
    <s v="Overhead"/>
    <x v="3"/>
    <s v="Conductor"/>
    <m/>
    <s v="100808306"/>
    <s v="     "/>
    <s v="Non-HFTD"/>
    <x v="0"/>
    <m/>
    <m/>
    <n v="36.663800000000002"/>
    <n v="-119.746"/>
    <s v="Fresno"/>
    <s v="MALAGA-1108"/>
    <s v="254251108"/>
    <n v="12000"/>
    <s v="MALAGA 1108R9217"/>
    <x v="0"/>
    <s v="Fresno County FD"/>
    <s v="Agriculture"/>
    <m/>
    <m/>
    <s v="No"/>
    <m/>
    <m/>
    <m/>
    <m/>
    <m/>
    <m/>
    <m/>
    <s v="N"/>
    <s v="N"/>
    <m/>
    <m/>
    <s v="     "/>
    <s v="36.66385000"/>
    <s v="-119.74625900"/>
    <s v="Nov  2 2016 12:00AM"/>
    <s v="TrunkFail"/>
    <s v="LARGE PINE TREE WITH NO OVIOUS SIGNS OF DECAY UPROOTED REVEALING ROOT ROT. TREE FELL ONTO PRIMARY LINES. CONFIRM LINE ON GROUND. LAST TRIM 8/2010"/>
    <s v="PINI"/>
    <s v="55"/>
    <s v="25"/>
    <s v="30"/>
    <s v="None"/>
    <s v="None"/>
    <s v="N"/>
    <s v="1"/>
    <m/>
    <s v="Valley"/>
    <s v="D"/>
    <s v="CrossArm"/>
    <s v="BareWire"/>
    <s v="2"/>
  </r>
  <r>
    <s v="MIA20169230"/>
    <s v="     "/>
    <n v="42674"/>
    <s v="10/31"/>
    <x v="0"/>
    <n v="0.46084490740740741"/>
    <s v="45"/>
    <n v="4"/>
    <s v="10"/>
    <x v="6"/>
    <n v="42674"/>
    <n v="0.46041666666666664"/>
    <s v="L7SF: 1421 WAINWRIGHT AVE in San Leandro; PRIMARY INSULATOR BURNED OFF ARM"/>
    <s v="     "/>
    <s v="FAS"/>
    <n v="44250"/>
    <s v="Y"/>
    <x v="0"/>
    <m/>
    <s v="N/A"/>
    <m/>
    <s v="2263670408"/>
    <n v="112129030"/>
    <m/>
    <s v="     "/>
    <x v="0"/>
    <s v="PG&amp;E"/>
    <m/>
    <m/>
    <m/>
    <s v="D"/>
    <m/>
    <s v="Structure-PG&amp;E only"/>
    <m/>
    <s v="Equipment - PG&amp;E"/>
    <s v="34.g. Insulator and brushing damage or failure"/>
    <s v="Equipment - PG&amp;E"/>
    <s v="All types of equipment / facility failure"/>
    <s v="Insulator failure"/>
    <s v="Crossarm"/>
    <m/>
    <m/>
    <m/>
    <s v="Yes"/>
    <s v="Overhead"/>
    <x v="0"/>
    <m/>
    <m/>
    <s v="100904076"/>
    <s v="     "/>
    <s v="Non-HFTD"/>
    <x v="0"/>
    <m/>
    <m/>
    <n v="37.718600000000002"/>
    <n v="-122.17"/>
    <s v="Alameda"/>
    <s v="SAN-LEANDRO-U-1113"/>
    <m/>
    <n v="11000"/>
    <m/>
    <x v="0"/>
    <m/>
    <s v="Urban"/>
    <m/>
    <m/>
    <s v="No"/>
    <m/>
    <m/>
    <m/>
    <m/>
    <m/>
    <m/>
    <m/>
    <s v="N"/>
    <s v="N"/>
    <m/>
    <m/>
    <s v="     "/>
    <m/>
    <m/>
    <m/>
    <m/>
    <m/>
    <m/>
    <m/>
    <m/>
    <m/>
    <m/>
    <m/>
    <m/>
    <m/>
    <m/>
    <m/>
    <m/>
    <m/>
    <m/>
    <m/>
  </r>
  <r>
    <s v="20170461"/>
    <s v="     "/>
    <n v="43039"/>
    <s v="10/31"/>
    <x v="0"/>
    <n v="0.78888888888888886"/>
    <s v="44"/>
    <n v="4"/>
    <s v="10"/>
    <x v="0"/>
    <n v="43039"/>
    <m/>
    <m/>
    <s v="     "/>
    <m/>
    <m/>
    <s v="N"/>
    <x v="0"/>
    <m/>
    <m/>
    <s v="INT-10324"/>
    <m/>
    <m/>
    <m/>
    <s v="     "/>
    <x v="1"/>
    <s v="PG&amp;E"/>
    <m/>
    <s v="Vegetation"/>
    <m/>
    <s v="T"/>
    <m/>
    <s v="&lt;0.25"/>
    <s v="Square Feet: ; Acreage: "/>
    <s v="Contact - 3rd Party"/>
    <s v="33.d. Vehicle contact"/>
    <s v="Contact - 3rd Party"/>
    <s v="All types of equipment / facility failure"/>
    <s v="Contact - Vehicle"/>
    <m/>
    <s v="Contact - Vehicle"/>
    <s v="Conductor"/>
    <m/>
    <s v="Unknown"/>
    <s v="Overhead"/>
    <x v="4"/>
    <s v="Conductor"/>
    <m/>
    <s v="Pole 010/208"/>
    <s v="     "/>
    <s v="Non-HFTD"/>
    <x v="0"/>
    <m/>
    <m/>
    <n v="39.003399999999999"/>
    <n v="-121.691"/>
    <s v="Sutter"/>
    <s v="ALMENDRA-JCT-NICOLAUS-60"/>
    <s v="ETL.6150"/>
    <n v="60000"/>
    <s v="N/A"/>
    <x v="0"/>
    <s v="Unknown"/>
    <s v="Agriculture"/>
    <m/>
    <m/>
    <s v="No"/>
    <m/>
    <m/>
    <m/>
    <m/>
    <m/>
    <m/>
    <m/>
    <s v="N"/>
    <s v="N"/>
    <m/>
    <m/>
    <s v="     "/>
    <m/>
    <m/>
    <m/>
    <m/>
    <m/>
    <m/>
    <m/>
    <m/>
    <m/>
    <m/>
    <m/>
    <m/>
    <m/>
    <m/>
    <m/>
    <m/>
    <m/>
    <m/>
    <m/>
  </r>
  <r>
    <s v="20180925"/>
    <s v="     "/>
    <n v="43404"/>
    <s v="10/31"/>
    <x v="0"/>
    <n v="0.53510416666666671"/>
    <s v="44"/>
    <n v="4"/>
    <s v="10"/>
    <x v="1"/>
    <m/>
    <m/>
    <s v="&quot;NG CAPACITOR UNIT CAUSED POLE FIRE.&quot;"/>
    <s v="     "/>
    <s v="FAS"/>
    <m/>
    <s v="N"/>
    <x v="0"/>
    <s v="206396"/>
    <m/>
    <m/>
    <m/>
    <m/>
    <m/>
    <s v="     "/>
    <x v="1"/>
    <s v="PG&amp;E"/>
    <m/>
    <m/>
    <m/>
    <s v="D"/>
    <m/>
    <s v="&lt;3 meters of linear travel"/>
    <m/>
    <s v="Equipment - PG&amp;E"/>
    <s v="34.a. Capacitor bank damage or failure"/>
    <s v="Equipment - PG&amp;E"/>
    <s v="All types of equipment / facility failure"/>
    <s v="Capacitor Bank"/>
    <s v="Capacitor Bank"/>
    <m/>
    <m/>
    <m/>
    <m/>
    <m/>
    <x v="3"/>
    <s v="Capacitor Bank"/>
    <m/>
    <m/>
    <s v="     "/>
    <s v="Non-HFTD"/>
    <x v="0"/>
    <m/>
    <m/>
    <n v="37.334099999999999"/>
    <n v="-121.937"/>
    <s v="Santa Clara"/>
    <s v="FMC-1105"/>
    <s v="083871105"/>
    <n v="11000"/>
    <m/>
    <x v="0"/>
    <m/>
    <s v="Urban"/>
    <m/>
    <m/>
    <s v="No"/>
    <m/>
    <m/>
    <m/>
    <m/>
    <m/>
    <m/>
    <m/>
    <s v="N"/>
    <s v="N"/>
    <m/>
    <m/>
    <s v="     "/>
    <m/>
    <m/>
    <m/>
    <m/>
    <m/>
    <m/>
    <m/>
    <m/>
    <m/>
    <m/>
    <m/>
    <m/>
    <m/>
    <m/>
    <m/>
    <m/>
    <m/>
    <m/>
    <m/>
  </r>
  <r>
    <s v="20180924"/>
    <s v="     "/>
    <n v="43404"/>
    <s v="10/31"/>
    <x v="0"/>
    <n v="0.51393518518518522"/>
    <s v="44"/>
    <n v="4"/>
    <s v="10"/>
    <x v="1"/>
    <m/>
    <m/>
    <s v="Cus reported &quot;TRANSFORMER ON FIRE; VEG FIRE. UNK LINES ARE DOWN&quot;.  Appears bad transformer caused fire."/>
    <s v="     "/>
    <s v="FAS"/>
    <m/>
    <s v="N"/>
    <x v="0"/>
    <s v="206338"/>
    <m/>
    <m/>
    <m/>
    <m/>
    <m/>
    <s v="     "/>
    <x v="0"/>
    <s v="PG&amp;E"/>
    <m/>
    <m/>
    <m/>
    <s v="D"/>
    <m/>
    <s v="&lt;3 meters of linear travel"/>
    <m/>
    <s v="Equipment - PG&amp;E"/>
    <s v="34.n. Transformer damage or failure"/>
    <s v="Equipment - PG&amp;E"/>
    <s v="All types of equipment / facility failure"/>
    <s v="Transformer"/>
    <s v="Transformer"/>
    <m/>
    <m/>
    <m/>
    <m/>
    <m/>
    <x v="3"/>
    <s v="Transformer"/>
    <m/>
    <m/>
    <s v="     "/>
    <s v="Non-HFTD"/>
    <x v="0"/>
    <m/>
    <m/>
    <n v="39.124600000000001"/>
    <n v="-121.623"/>
    <s v="Sutter"/>
    <s v="BOGUE-1102"/>
    <s v="153781102"/>
    <n v="11000"/>
    <m/>
    <x v="0"/>
    <m/>
    <s v="Urban"/>
    <m/>
    <m/>
    <s v="No"/>
    <m/>
    <m/>
    <m/>
    <m/>
    <m/>
    <m/>
    <m/>
    <s v="N"/>
    <s v="N"/>
    <m/>
    <m/>
    <s v="     "/>
    <m/>
    <m/>
    <m/>
    <m/>
    <m/>
    <m/>
    <m/>
    <m/>
    <m/>
    <m/>
    <m/>
    <m/>
    <m/>
    <m/>
    <m/>
    <m/>
    <m/>
    <m/>
    <m/>
  </r>
  <r>
    <s v="20191378"/>
    <s v="     "/>
    <n v="43769"/>
    <s v="10/31"/>
    <x v="0"/>
    <m/>
    <s v="44"/>
    <n v="4"/>
    <s v="10"/>
    <x v="3"/>
    <n v="43769"/>
    <n v="0.6166666666666667"/>
    <s v="Tree fell into line"/>
    <s v="     "/>
    <s v="FAS"/>
    <m/>
    <s v="N"/>
    <x v="0"/>
    <s v="696928"/>
    <s v="19-0119713"/>
    <m/>
    <s v="T004799146"/>
    <n v="118128281"/>
    <m/>
    <s v="     "/>
    <x v="1"/>
    <s v="PG&amp;E"/>
    <m/>
    <m/>
    <m/>
    <s v="D"/>
    <m/>
    <s v="&lt;3 meters of linear travel"/>
    <m/>
    <s v="Vegetation"/>
    <s v="33.a. Veg. contact"/>
    <s v="Vegetation"/>
    <s v="Contact from object"/>
    <s v="Contact - Vegetation"/>
    <m/>
    <s v="Contact - Vegetation"/>
    <s v="Conductor - Primary"/>
    <s v="Line to Ground"/>
    <m/>
    <s v="Overhead"/>
    <x v="3"/>
    <s v="Conductor - Primary"/>
    <m/>
    <s v="82161102"/>
    <s v="     "/>
    <s v="Non-HFTD"/>
    <x v="0"/>
    <m/>
    <m/>
    <n v="37.367600000000003"/>
    <n v="-122.133"/>
    <s v="SANTA CLARA"/>
    <s v="LOYOLA-1102"/>
    <m/>
    <m/>
    <s v="LOYOLA 1102LL86"/>
    <x v="0"/>
    <s v="Santa Clara County FD"/>
    <s v="Hardwood Woodland"/>
    <m/>
    <m/>
    <s v="No"/>
    <m/>
    <m/>
    <m/>
    <m/>
    <m/>
    <m/>
    <m/>
    <s v="N"/>
    <s v="N"/>
    <m/>
    <m/>
    <s v="     "/>
    <s v="37.36778380"/>
    <s v="-122.13308404"/>
    <s v="Nov  4 2019 12:00AM"/>
    <s v="BranchFail"/>
    <s v="Large valley oak overhanging lines suffered significant break bringing lines down. no evidence of fire seen"/>
    <s v="OAKV"/>
    <s v="60"/>
    <s v="38"/>
    <s v="50"/>
    <s v="Moderate"/>
    <s v="Slight"/>
    <s v="Y"/>
    <s v="1"/>
    <m/>
    <s v="Hillside"/>
    <s v="B"/>
    <s v="CrossArm"/>
    <s v="BareWire"/>
    <s v="2"/>
  </r>
  <r>
    <s v="MIT20190033"/>
    <s v="     "/>
    <n v="43769"/>
    <s v="10/31"/>
    <x v="0"/>
    <n v="0.40138888888888891"/>
    <s v="44"/>
    <n v="4"/>
    <s v="10"/>
    <x v="3"/>
    <n v="43769"/>
    <n v="0.40138888888888891"/>
    <s v="Tree fell into line but not clear if fire occurred. Notes say the tree was burnt from a previous fire. EC Tags 118128076, 118128077 &amp; 118128078 (Photos). JZCY - Difficult to discern fire size from EC tags but charred vegetation appears to be greater than 1 linear meter."/>
    <s v="     "/>
    <s v="Missed Ignitions Tracker"/>
    <n v="44270"/>
    <s v="Y"/>
    <x v="0"/>
    <m/>
    <m/>
    <m/>
    <m/>
    <m/>
    <m/>
    <s v="     "/>
    <x v="1"/>
    <s v="PG&amp;E"/>
    <m/>
    <m/>
    <m/>
    <s v="D"/>
    <m/>
    <s v="&lt;3 meters of linear travel"/>
    <m/>
    <s v="Vegetation"/>
    <s v="33.a. Veg. contact"/>
    <s v="Vegetation"/>
    <s v="Contact from object"/>
    <s v="Veg. contact"/>
    <m/>
    <s v="Contact - Vegetation"/>
    <s v="Conductor - Primary"/>
    <m/>
    <s v="N"/>
    <s v="Overhead"/>
    <x v="3"/>
    <s v="Conductor - Primary"/>
    <m/>
    <m/>
    <s v="     "/>
    <s v="Non-HFTD"/>
    <x v="0"/>
    <m/>
    <m/>
    <n v="38.600900000000003"/>
    <n v="-122.6"/>
    <s v="Napa"/>
    <s v="CALISTOGA-1101"/>
    <s v="042711101"/>
    <n v="11000"/>
    <s v="CALISTOGA-1101537148"/>
    <x v="1"/>
    <m/>
    <s v="Hardwood Forest"/>
    <m/>
    <m/>
    <s v="No"/>
    <m/>
    <m/>
    <m/>
    <m/>
    <m/>
    <m/>
    <m/>
    <s v="N"/>
    <s v="N"/>
    <m/>
    <m/>
    <s v="     "/>
    <m/>
    <m/>
    <m/>
    <m/>
    <m/>
    <m/>
    <m/>
    <m/>
    <m/>
    <m/>
    <m/>
    <m/>
    <m/>
    <m/>
    <m/>
    <m/>
    <m/>
    <m/>
    <m/>
  </r>
  <r>
    <s v="20191382"/>
    <s v="     "/>
    <n v="43769"/>
    <s v="10/31"/>
    <x v="0"/>
    <m/>
    <s v="44"/>
    <n v="4"/>
    <s v="10"/>
    <x v="3"/>
    <n v="43769"/>
    <m/>
    <s v="Tree into primary, fire &lt; 1 meter"/>
    <s v="     "/>
    <s v="FAS"/>
    <m/>
    <s v="N"/>
    <x v="0"/>
    <s v="691162"/>
    <m/>
    <m/>
    <s v="T004798253"/>
    <n v="0"/>
    <m/>
    <s v="     "/>
    <x v="0"/>
    <s v="PG&amp;E"/>
    <m/>
    <m/>
    <m/>
    <s v="D"/>
    <m/>
    <s v="&lt;3 meters of linear travel"/>
    <m/>
    <s v="Vegetation"/>
    <s v="33.a. Veg. contact"/>
    <s v="Vegetation"/>
    <s v="Contact from object"/>
    <s v="Contact - Vegetation"/>
    <m/>
    <s v="Contact - Vegetation"/>
    <m/>
    <m/>
    <m/>
    <s v="Overhead"/>
    <x v="0"/>
    <m/>
    <m/>
    <s v="219843121363"/>
    <s v="     "/>
    <s v="Non-HFTD"/>
    <x v="0"/>
    <m/>
    <m/>
    <n v="38.253999999999998"/>
    <n v="-122.056"/>
    <s v="SOLANO"/>
    <s v="SUISUN-1106"/>
    <m/>
    <m/>
    <m/>
    <x v="0"/>
    <s v="fairfield fire dept"/>
    <m/>
    <m/>
    <m/>
    <s v="No"/>
    <m/>
    <m/>
    <m/>
    <m/>
    <m/>
    <m/>
    <m/>
    <s v="N"/>
    <s v="N"/>
    <m/>
    <m/>
    <s v="     "/>
    <m/>
    <m/>
    <m/>
    <m/>
    <m/>
    <m/>
    <m/>
    <m/>
    <m/>
    <m/>
    <m/>
    <m/>
    <m/>
    <m/>
    <m/>
    <m/>
    <m/>
    <m/>
    <m/>
  </r>
  <r>
    <s v="20201753"/>
    <s v="     "/>
    <n v="44135"/>
    <s v="10/31"/>
    <x v="0"/>
    <n v="0.43263888888888891"/>
    <s v="44"/>
    <n v="4"/>
    <s v="10"/>
    <x v="4"/>
    <m/>
    <m/>
    <s v="KRJ7-PGE attributable ignition due to service drop failure."/>
    <s v="     "/>
    <s v="FAS"/>
    <m/>
    <s v="Y"/>
    <x v="0"/>
    <m/>
    <m/>
    <m/>
    <s v="880846572"/>
    <m/>
    <m/>
    <s v="     "/>
    <x v="2"/>
    <s v="PG&amp;E"/>
    <m/>
    <s v="Vegetation"/>
    <m/>
    <s v="D"/>
    <m/>
    <s v="Unknown"/>
    <m/>
    <s v="Vegetation"/>
    <s v="33.a. Veg. contact"/>
    <s v="Vegetation"/>
    <s v="Contact from object"/>
    <s v="Contact - Vegetation"/>
    <m/>
    <s v="Contact - Vegetation"/>
    <s v="Service Drop"/>
    <m/>
    <m/>
    <s v="Overhead"/>
    <x v="1"/>
    <s v="Service Drop"/>
    <m/>
    <s v="Meter: 1008361055"/>
    <s v="     "/>
    <s v="Non-HFTD"/>
    <x v="0"/>
    <m/>
    <m/>
    <n v="40.180900000000001"/>
    <n v="-122.255"/>
    <s v="Tehama"/>
    <s v="RED-BLUFF-1101"/>
    <m/>
    <n v="750"/>
    <s v="N/A"/>
    <x v="0"/>
    <s v="Cal Fire"/>
    <s v="Urban"/>
    <m/>
    <m/>
    <s v="No"/>
    <m/>
    <m/>
    <m/>
    <m/>
    <m/>
    <m/>
    <m/>
    <s v="N"/>
    <s v="N"/>
    <m/>
    <m/>
    <s v="     "/>
    <m/>
    <m/>
    <m/>
    <m/>
    <m/>
    <m/>
    <m/>
    <m/>
    <m/>
    <m/>
    <m/>
    <m/>
    <m/>
    <m/>
    <m/>
    <m/>
    <m/>
    <m/>
    <m/>
  </r>
  <r>
    <s v="20201752"/>
    <s v="     "/>
    <n v="44135"/>
    <s v="10/31"/>
    <x v="0"/>
    <n v="0.68263888888888891"/>
    <s v="44"/>
    <n v="4"/>
    <s v="10"/>
    <x v="4"/>
    <n v="44135"/>
    <n v="0.68194444444444446"/>
    <s v="Burned pole with exposed wires was found with cause unknown to T-man. T-man did not think PG&amp;E facilities to be suspect but a notification for the UG conductor to be replaced was found. Going to contact FD for cause."/>
    <s v="     "/>
    <s v="FAS"/>
    <m/>
    <s v="Y"/>
    <x v="0"/>
    <s v="1133013"/>
    <s v="20-0115686"/>
    <m/>
    <s v="T005110258"/>
    <n v="119968486"/>
    <m/>
    <s v="     "/>
    <x v="1"/>
    <s v="PG&amp;E"/>
    <m/>
    <m/>
    <m/>
    <s v="D"/>
    <m/>
    <s v="&lt;0.25"/>
    <m/>
    <s v="Equipment - PG&amp;E"/>
    <s v="34.o. Other"/>
    <s v="Equipment - PG&amp;E"/>
    <s v="All types of equipment / facility failure"/>
    <s v="Riser Failure"/>
    <s v="Riser"/>
    <m/>
    <m/>
    <s v="Line to Ground"/>
    <m/>
    <s v="Underground"/>
    <x v="3"/>
    <s v="Riser"/>
    <m/>
    <s v="100953498"/>
    <s v="     "/>
    <s v="Non-HFTD"/>
    <x v="0"/>
    <m/>
    <m/>
    <n v="37.679900000000004"/>
    <n v="-121.90600000000001"/>
    <s v="Alameda"/>
    <s v="VINEYARD-2105"/>
    <m/>
    <n v="21000"/>
    <m/>
    <x v="0"/>
    <s v="Unknown"/>
    <s v="Urban"/>
    <m/>
    <m/>
    <s v="No"/>
    <m/>
    <m/>
    <m/>
    <m/>
    <m/>
    <m/>
    <m/>
    <s v="N"/>
    <s v="N"/>
    <m/>
    <m/>
    <s v="     "/>
    <m/>
    <m/>
    <m/>
    <m/>
    <m/>
    <m/>
    <m/>
    <m/>
    <m/>
    <m/>
    <m/>
    <m/>
    <m/>
    <m/>
    <m/>
    <m/>
    <m/>
    <m/>
    <m/>
  </r>
  <r>
    <s v="SAP20201818"/>
    <s v="     "/>
    <n v="44135"/>
    <s v="10/31"/>
    <x v="0"/>
    <m/>
    <s v="44"/>
    <n v="4"/>
    <s v="10"/>
    <x v="4"/>
    <n v="44133"/>
    <m/>
    <s v="S 47th St and Carlson Blvd in Richmond; R9953; fire started at base of pole due to arson; molding damaged"/>
    <s v="     "/>
    <s v="SAP"/>
    <n v="44580"/>
    <s v="Y"/>
    <x v="0"/>
    <s v="6424231"/>
    <s v="N/A"/>
    <m/>
    <s v="T005108400"/>
    <n v="119959155"/>
    <m/>
    <s v="     "/>
    <x v="0"/>
    <s v="PG&amp;E"/>
    <m/>
    <m/>
    <m/>
    <s v="D"/>
    <m/>
    <s v="Structure-PG&amp;E only"/>
    <m/>
    <s v="Contact - 3rd Party"/>
    <s v="38.a. Vandalism / Theft"/>
    <s v="Contact - 3rd Party"/>
    <s v="Vandalism"/>
    <s v="Vandalism"/>
    <m/>
    <s v="Vandalism"/>
    <s v="Pole"/>
    <m/>
    <s v="Yes"/>
    <s v="Overhead"/>
    <x v="0"/>
    <s v="Pole"/>
    <m/>
    <m/>
    <s v="     "/>
    <s v="Non-HFTD"/>
    <x v="0"/>
    <m/>
    <m/>
    <n v="37.9178"/>
    <n v="-122.328"/>
    <s v="Contra Costa"/>
    <s v="EL-CERRITO-G-1111"/>
    <m/>
    <m/>
    <m/>
    <x v="0"/>
    <s v="Richmond FD"/>
    <m/>
    <m/>
    <m/>
    <s v="No"/>
    <m/>
    <m/>
    <m/>
    <m/>
    <m/>
    <m/>
    <m/>
    <s v="N"/>
    <s v="N"/>
    <m/>
    <m/>
    <s v="     "/>
    <m/>
    <m/>
    <m/>
    <m/>
    <m/>
    <m/>
    <m/>
    <m/>
    <m/>
    <m/>
    <m/>
    <m/>
    <m/>
    <m/>
    <m/>
    <m/>
    <m/>
    <m/>
    <m/>
  </r>
  <r>
    <s v="MIA20140620"/>
    <s v="     "/>
    <n v="41916"/>
    <s v="10/4"/>
    <x v="1"/>
    <n v="0.67881944444444442"/>
    <s v="40"/>
    <n v="4"/>
    <s v="10"/>
    <x v="7"/>
    <n v="41916"/>
    <n v="0.67847222222222225"/>
    <s v="S1ZE - ARCING SVC CONNECTIONS PROBABLE CAUSE OF VEG FIRE"/>
    <s v="     "/>
    <s v="FAS"/>
    <n v="44264"/>
    <s v="Y"/>
    <x v="0"/>
    <m/>
    <m/>
    <m/>
    <s v="T003211161"/>
    <n v="109254148"/>
    <m/>
    <s v="     "/>
    <x v="0"/>
    <s v="PG&amp;E"/>
    <m/>
    <m/>
    <m/>
    <s v="D"/>
    <m/>
    <s v="Unknown"/>
    <m/>
    <s v="Equipment - PG&amp;E"/>
    <s v="34.b. Conductor damage or failure"/>
    <s v="Equipment - PG&amp;E"/>
    <s v="All types of equipment / facility failure"/>
    <s v="Conductor failure-all"/>
    <s v="Other"/>
    <m/>
    <m/>
    <m/>
    <s v="Yes"/>
    <s v="Underground"/>
    <x v="0"/>
    <m/>
    <m/>
    <s v="12022218"/>
    <s v="     "/>
    <s v="Non-HFTD"/>
    <x v="0"/>
    <m/>
    <m/>
    <n v="37.945099999999996"/>
    <n v="-121.968"/>
    <s v="Contra Costa"/>
    <s v="CLAYTON-2218"/>
    <s v="12022218"/>
    <n v="22000"/>
    <m/>
    <x v="0"/>
    <s v="CONTRA COSTA FIRE DEPT"/>
    <s v="Urban"/>
    <m/>
    <m/>
    <s v="No"/>
    <m/>
    <m/>
    <m/>
    <m/>
    <m/>
    <m/>
    <m/>
    <s v="N"/>
    <s v="N"/>
    <m/>
    <m/>
    <s v="     "/>
    <m/>
    <m/>
    <m/>
    <m/>
    <m/>
    <m/>
    <m/>
    <m/>
    <m/>
    <m/>
    <m/>
    <m/>
    <m/>
    <m/>
    <m/>
    <m/>
    <m/>
    <m/>
    <m/>
  </r>
  <r>
    <s v="20140193"/>
    <s v="     "/>
    <n v="41916"/>
    <s v="10/4"/>
    <x v="1"/>
    <n v="0.70833333333333337"/>
    <s v="40"/>
    <n v="4"/>
    <s v="10"/>
    <x v="7"/>
    <n v="41916"/>
    <n v="0.70833333333333337"/>
    <s v="0"/>
    <s v="     "/>
    <m/>
    <m/>
    <s v="N"/>
    <x v="0"/>
    <s v="1092760"/>
    <s v="14-0061421"/>
    <m/>
    <m/>
    <n v="109254189"/>
    <m/>
    <s v="     "/>
    <x v="1"/>
    <s v="PG&amp;E"/>
    <m/>
    <s v="Vegetation"/>
    <m/>
    <s v="D"/>
    <m/>
    <s v="&lt;0.25"/>
    <s v="Square Feet: ; Acreage: "/>
    <s v="Equipment - PG&amp;E"/>
    <s v="34.n. Transformer damage or failure"/>
    <s v="Equipment - PG&amp;E"/>
    <s v="All types of equipment / facility failure"/>
    <s v="Transformer"/>
    <s v="Transformer"/>
    <m/>
    <m/>
    <s v="None"/>
    <m/>
    <s v="Overhead"/>
    <x v="1"/>
    <s v="Conductor"/>
    <m/>
    <s v="SS/ ORANGEWOOD RD; 800' E/O PIEMONT RD, RICHFIELD"/>
    <s v="     "/>
    <s v="Non-HFTD"/>
    <x v="0"/>
    <m/>
    <m/>
    <n v="39.960700000000003"/>
    <n v="-122.148"/>
    <s v="Tehama"/>
    <s v="CORNING-1102"/>
    <s v="103331102"/>
    <m/>
    <s v="N/A"/>
    <x v="1"/>
    <s v="Cal Fire Dept"/>
    <s v="Herbaceous"/>
    <m/>
    <m/>
    <s v="No"/>
    <m/>
    <m/>
    <m/>
    <m/>
    <m/>
    <m/>
    <m/>
    <s v="N"/>
    <s v="N"/>
    <m/>
    <m/>
    <s v="     "/>
    <m/>
    <m/>
    <m/>
    <m/>
    <m/>
    <m/>
    <m/>
    <m/>
    <m/>
    <m/>
    <m/>
    <m/>
    <m/>
    <m/>
    <m/>
    <m/>
    <m/>
    <m/>
    <m/>
  </r>
  <r>
    <s v="20140192"/>
    <s v="     "/>
    <n v="41916"/>
    <s v="10/4"/>
    <x v="1"/>
    <n v="0.67291666666666672"/>
    <s v="40"/>
    <n v="4"/>
    <s v="10"/>
    <x v="7"/>
    <m/>
    <m/>
    <s v="ARCING SVC CONNECTIONS PROBABLE CAUSE OF VEG FIRE-REPL CONN'S CHK'D VOLTS OK AFTER-ADVS'D CUST"/>
    <s v="     "/>
    <m/>
    <m/>
    <s v="N"/>
    <x v="0"/>
    <m/>
    <m/>
    <m/>
    <m/>
    <m/>
    <m/>
    <s v="     "/>
    <x v="1"/>
    <s v="PG&amp;E"/>
    <m/>
    <s v="Vegetation"/>
    <m/>
    <s v="D"/>
    <m/>
    <s v="&lt;3 meters of linear travel"/>
    <s v="Square Feet: ; Acreage: "/>
    <s v="Equipment - PG&amp;E"/>
    <s v="34.o. Other"/>
    <s v="Equipment - PG&amp;E"/>
    <s v="All types of equipment / facility failure"/>
    <s v="Wire-Wire Contact"/>
    <m/>
    <s v="Wire-Wire Contact"/>
    <m/>
    <m/>
    <s v="AT&amp;T"/>
    <s v="Overhead"/>
    <x v="1"/>
    <s v="Conductor"/>
    <m/>
    <s v="100468587"/>
    <s v="     "/>
    <s v="Non-HFTD"/>
    <x v="0"/>
    <m/>
    <m/>
    <n v="37.945099999999996"/>
    <n v="-121.968"/>
    <s v="Contra Costa"/>
    <s v="CLAYTON-2212"/>
    <s v="12022218"/>
    <m/>
    <s v="N/A"/>
    <x v="1"/>
    <s v="Contra Costa FD"/>
    <s v="Urban"/>
    <m/>
    <m/>
    <s v="No"/>
    <m/>
    <m/>
    <m/>
    <m/>
    <m/>
    <m/>
    <m/>
    <s v="N"/>
    <s v="N"/>
    <m/>
    <m/>
    <s v="     "/>
    <m/>
    <m/>
    <m/>
    <m/>
    <m/>
    <m/>
    <m/>
    <m/>
    <m/>
    <m/>
    <m/>
    <m/>
    <m/>
    <m/>
    <m/>
    <m/>
    <m/>
    <m/>
    <m/>
  </r>
  <r>
    <s v="SAP201420225"/>
    <s v="     "/>
    <n v="41916"/>
    <s v="10/4"/>
    <x v="1"/>
    <m/>
    <s v="40"/>
    <n v="4"/>
    <s v="10"/>
    <x v="7"/>
    <n v="41914"/>
    <m/>
    <s v="Crossarm replaced due to pole fire"/>
    <s v="     "/>
    <s v="SAP"/>
    <n v="44580"/>
    <s v="Y"/>
    <x v="0"/>
    <s v="5038861"/>
    <s v="N/A"/>
    <m/>
    <s v="T003210018"/>
    <n v="109251833"/>
    <m/>
    <s v="     "/>
    <x v="0"/>
    <s v="PG&amp;E"/>
    <m/>
    <m/>
    <m/>
    <s v="D"/>
    <m/>
    <s v="Structure-PG&amp;E only"/>
    <m/>
    <s v="Equipment - PG&amp;E"/>
    <s v="34.h. Crossarm damage or failure"/>
    <s v="Equipment - PG&amp;E"/>
    <s v="Crossarm failure"/>
    <s v="Crossarm failure"/>
    <s v="Crossarm"/>
    <m/>
    <m/>
    <m/>
    <s v="Yes"/>
    <s v="Overhead"/>
    <x v="0"/>
    <s v="Crossarm"/>
    <m/>
    <s v="102045553"/>
    <s v="     "/>
    <s v="Non-HFTD"/>
    <x v="0"/>
    <m/>
    <m/>
    <n v="37.920299999999997"/>
    <n v="-121.485"/>
    <s v="San Joaquin"/>
    <s v="MIDDLE-RIVER-1103"/>
    <m/>
    <m/>
    <m/>
    <x v="0"/>
    <m/>
    <m/>
    <m/>
    <m/>
    <s v="No"/>
    <m/>
    <m/>
    <m/>
    <m/>
    <m/>
    <m/>
    <m/>
    <s v="N"/>
    <s v="N"/>
    <m/>
    <m/>
    <s v="     "/>
    <m/>
    <m/>
    <m/>
    <m/>
    <m/>
    <m/>
    <m/>
    <m/>
    <m/>
    <m/>
    <m/>
    <m/>
    <m/>
    <m/>
    <m/>
    <m/>
    <m/>
    <m/>
    <m/>
  </r>
  <r>
    <s v="20150383"/>
    <s v="     "/>
    <n v="42281"/>
    <s v="10/4"/>
    <x v="1"/>
    <n v="0.60763888888888884"/>
    <s v="41"/>
    <n v="4"/>
    <s v="10"/>
    <x v="2"/>
    <n v="42281"/>
    <n v="0.60763888888888884"/>
    <s v="ALL CUSTOMER HOT, POLE, CABLE AND EQUIPMENT BURNNED UP, REPLACE"/>
    <s v="     "/>
    <m/>
    <m/>
    <s v="N"/>
    <x v="0"/>
    <s v="1316809"/>
    <s v="15-0067833"/>
    <m/>
    <m/>
    <m/>
    <m/>
    <s v="     "/>
    <x v="1"/>
    <s v="PG&amp;E"/>
    <m/>
    <s v="Vegetation"/>
    <m/>
    <s v="D"/>
    <m/>
    <s v="&lt;0.25"/>
    <s v="Square Feet: 30 x 300; Acreage: "/>
    <s v="Equipment - PG&amp;E"/>
    <s v="34.d. Lightning arrestor damage or failure"/>
    <s v="Equipment - PG&amp;E"/>
    <s v="All types of equipment / facility failure"/>
    <s v="Lightning Arrestor"/>
    <s v="Lightning Arrestor"/>
    <m/>
    <m/>
    <s v="Line to Ground"/>
    <s v="0"/>
    <s v="Overhead"/>
    <x v="3"/>
    <s v="Lightning Arrestor"/>
    <m/>
    <s v="NORTH SIDE OF HWY 162, 1500' EAST OF RICETON HWY"/>
    <s v="     "/>
    <s v="Non-HFTD"/>
    <x v="0"/>
    <m/>
    <m/>
    <n v="39.470399999999998"/>
    <n v="-121.68899999999999"/>
    <s v="Butte"/>
    <s v="TRES-VIAS-1101"/>
    <s v="103251101"/>
    <n v="12000"/>
    <s v="TRES VIAS 1101CB"/>
    <x v="0"/>
    <s v="Cal Fire Dept"/>
    <s v="Agriculture"/>
    <m/>
    <m/>
    <s v="No"/>
    <m/>
    <m/>
    <m/>
    <m/>
    <m/>
    <m/>
    <m/>
    <s v="N"/>
    <s v="N"/>
    <m/>
    <m/>
    <s v="     "/>
    <m/>
    <m/>
    <m/>
    <m/>
    <m/>
    <m/>
    <m/>
    <m/>
    <m/>
    <m/>
    <m/>
    <m/>
    <m/>
    <m/>
    <m/>
    <m/>
    <m/>
    <m/>
    <m/>
  </r>
  <r>
    <s v="MIA20157052"/>
    <s v="     "/>
    <n v="42281"/>
    <s v="10/4"/>
    <x v="1"/>
    <n v="0.62599537037037034"/>
    <s v="41"/>
    <n v="4"/>
    <s v="10"/>
    <x v="2"/>
    <n v="42281"/>
    <n v="0.62569444444444444"/>
    <s v="lightining arrestor failure causing pole, cust eqip and cable burnt up, cal fire on site, fire size smaller than 0.25 acres"/>
    <s v="     "/>
    <s v="FAS"/>
    <n v="44252"/>
    <s v="Y"/>
    <x v="0"/>
    <s v="1316809"/>
    <m/>
    <m/>
    <s v="T003500729"/>
    <m/>
    <m/>
    <s v="     "/>
    <x v="1"/>
    <s v="PG&amp;E"/>
    <m/>
    <m/>
    <m/>
    <s v="D"/>
    <m/>
    <s v="&lt;0.25"/>
    <m/>
    <s v="Equipment - PG&amp;E"/>
    <s v="34.d. Lightning arrestor damage or failure"/>
    <s v="Equipment - PG&amp;E"/>
    <s v="All types of equipment / facility failure"/>
    <s v="Lightning arrestor failure"/>
    <s v="Lightning Arrestor"/>
    <m/>
    <m/>
    <m/>
    <s v="No"/>
    <s v="Underground"/>
    <x v="0"/>
    <m/>
    <m/>
    <s v="LINE RECLOSER 2618 "/>
    <s v="     "/>
    <s v="Non-HFTD"/>
    <x v="0"/>
    <m/>
    <m/>
    <n v="39.470399999999998"/>
    <n v="-121.68899999999999"/>
    <s v="Butte"/>
    <s v="TRES-VIAS-1101"/>
    <s v="103251101"/>
    <n v="11000"/>
    <m/>
    <x v="0"/>
    <m/>
    <s v="Agriculture"/>
    <m/>
    <m/>
    <s v="No"/>
    <m/>
    <m/>
    <m/>
    <m/>
    <m/>
    <m/>
    <m/>
    <s v="N"/>
    <s v="N"/>
    <m/>
    <m/>
    <s v="     "/>
    <m/>
    <m/>
    <m/>
    <m/>
    <m/>
    <m/>
    <m/>
    <m/>
    <m/>
    <m/>
    <m/>
    <m/>
    <m/>
    <m/>
    <m/>
    <m/>
    <m/>
    <m/>
    <m/>
  </r>
  <r>
    <s v="20150384"/>
    <s v="     "/>
    <n v="42281"/>
    <s v="10/4"/>
    <x v="1"/>
    <n v="0.73750000000000004"/>
    <s v="41"/>
    <n v="4"/>
    <s v="10"/>
    <x v="2"/>
    <n v="42281"/>
    <n v="0.73750000000000004"/>
    <s v="0"/>
    <s v="     "/>
    <m/>
    <m/>
    <s v="N"/>
    <x v="0"/>
    <s v="1316867"/>
    <s v="15-0067856"/>
    <m/>
    <m/>
    <n v="110691781"/>
    <m/>
    <s v="     "/>
    <x v="1"/>
    <s v="PG&amp;E"/>
    <m/>
    <s v="Vegetation"/>
    <m/>
    <s v="D"/>
    <m/>
    <s v="10-99"/>
    <s v="Square Feet:  ; Acreage: 30"/>
    <s v="Vegetation"/>
    <s v="33.a. Veg. contact"/>
    <s v="Vegetation"/>
    <s v="All types of equipment / facility failure"/>
    <s v="Contact - Vegetation"/>
    <m/>
    <s v="Contact - Vegetation"/>
    <s v="Conductor"/>
    <s v="Line to Ground"/>
    <s v="0"/>
    <s v="Overhead"/>
    <x v="3"/>
    <s v="Conductor"/>
    <m/>
    <s v="robin hll"/>
    <s v="     "/>
    <s v="Non-HFTD"/>
    <x v="0"/>
    <n v="175"/>
    <m/>
    <n v="39.116500000000002"/>
    <n v="-122.895"/>
    <s v="Lake"/>
    <s v="LUCERNE-1103"/>
    <s v="43351103"/>
    <n v="12000"/>
    <s v="LUCERNE 1103CB"/>
    <x v="0"/>
    <s v="Cal Fire Dept"/>
    <s v="Hardwood Woodland"/>
    <m/>
    <m/>
    <s v="No"/>
    <m/>
    <m/>
    <m/>
    <m/>
    <m/>
    <m/>
    <m/>
    <s v="N"/>
    <s v="N"/>
    <m/>
    <m/>
    <s v="     "/>
    <s v="39.11654000"/>
    <s v="-122.89514000"/>
    <s v="Oct  5 2015 12:00AM"/>
    <s v="TrunkFail"/>
    <s v="A large green valley oak broke at the base of the tree and broke a cross arm bringing the lines to the ground causing a 1 acre fire. there was no outside defects visible the inside was rotted and decayed."/>
    <s v="OAKV"/>
    <s v="55"/>
    <s v="54"/>
    <s v="25"/>
    <s v="None"/>
    <s v="None"/>
    <s v="N"/>
    <s v="1"/>
    <m/>
    <s v="Hillside"/>
    <s v="B"/>
    <s v="CrossArm"/>
    <s v="BareWire"/>
    <s v="3"/>
  </r>
  <r>
    <s v="20150382"/>
    <s v="     "/>
    <n v="42281"/>
    <s v="10/4"/>
    <x v="1"/>
    <n v="0.35138888888888886"/>
    <s v="41"/>
    <n v="4"/>
    <s v="10"/>
    <x v="2"/>
    <m/>
    <m/>
    <s v="REPAIR C-126"/>
    <s v="     "/>
    <m/>
    <m/>
    <s v="N"/>
    <x v="0"/>
    <s v="1316589"/>
    <m/>
    <m/>
    <m/>
    <m/>
    <m/>
    <s v="     "/>
    <x v="1"/>
    <s v="PG&amp;E"/>
    <m/>
    <s v="Vegetation"/>
    <m/>
    <s v="D"/>
    <m/>
    <s v="&lt;3 meters of linear travel"/>
    <s v="Square Feet: ; Acreage: "/>
    <s v="Equipment - PG&amp;E"/>
    <s v="34.a. Capacitor bank damage or failure"/>
    <s v="Equipment - PG&amp;E"/>
    <s v="All types of equipment / facility failure"/>
    <s v="Capacitor Bank"/>
    <s v="Capacitor Bank"/>
    <m/>
    <m/>
    <m/>
    <s v="0"/>
    <s v="Overhead"/>
    <x v="3"/>
    <s v="Capacitor Bank"/>
    <m/>
    <s v="C-126 TAYLOR RD AND SIERRA COLLEGE"/>
    <s v="     "/>
    <s v="Non-HFTD"/>
    <x v="0"/>
    <m/>
    <m/>
    <n v="38.8127"/>
    <n v="-121.205"/>
    <s v="Placer"/>
    <s v="DELMAR-1103"/>
    <s v="152581103"/>
    <n v="12000"/>
    <m/>
    <x v="0"/>
    <s v="LOOMIS FIRE"/>
    <s v="Urban"/>
    <m/>
    <m/>
    <s v="No"/>
    <m/>
    <m/>
    <m/>
    <m/>
    <m/>
    <m/>
    <m/>
    <s v="N"/>
    <s v="N"/>
    <m/>
    <m/>
    <s v="     "/>
    <m/>
    <m/>
    <m/>
    <m/>
    <m/>
    <m/>
    <m/>
    <m/>
    <m/>
    <m/>
    <m/>
    <m/>
    <m/>
    <m/>
    <m/>
    <m/>
    <m/>
    <m/>
    <m/>
  </r>
  <r>
    <s v="20160327"/>
    <s v="     "/>
    <n v="42647"/>
    <s v="10/4"/>
    <x v="1"/>
    <n v="0.53472222222222221"/>
    <s v="41"/>
    <n v="4"/>
    <s v="10"/>
    <x v="6"/>
    <n v="42647"/>
    <n v="0.53472222222222221"/>
    <s v="CREW TO REPAIR WIRE DOWN"/>
    <s v="     "/>
    <m/>
    <m/>
    <s v="N"/>
    <x v="0"/>
    <s v="1552673"/>
    <s v="16-0069605"/>
    <m/>
    <m/>
    <n v="112011185"/>
    <m/>
    <s v="     "/>
    <x v="1"/>
    <s v="PG&amp;E"/>
    <m/>
    <s v="Vegetation"/>
    <m/>
    <s v="D"/>
    <m/>
    <s v="&lt;3 meters of linear travel"/>
    <s v="Square Feet: ; Acreage: "/>
    <s v="Contact - 3rd Party"/>
    <s v="33.d. Vehicle contact"/>
    <s v="Contact - 3rd Party"/>
    <s v="All types of equipment / facility failure"/>
    <s v="Contact - Vehicle"/>
    <m/>
    <s v="Contact - Vehicle"/>
    <s v="Pole"/>
    <s v="Line to Ground"/>
    <m/>
    <s v="Overhead"/>
    <x v="3"/>
    <s v="Conductor"/>
    <m/>
    <s v="103261612"/>
    <s v="     "/>
    <s v="Non-HFTD"/>
    <x v="0"/>
    <m/>
    <m/>
    <n v="35.2089"/>
    <n v="-119.235"/>
    <s v="Kern"/>
    <s v="OLD-RIVER-1103"/>
    <s v="252821103"/>
    <n v="12000"/>
    <s v="OLD RIVER 11031647"/>
    <x v="0"/>
    <s v="County"/>
    <s v="Urban"/>
    <m/>
    <m/>
    <s v="No"/>
    <m/>
    <m/>
    <m/>
    <m/>
    <m/>
    <m/>
    <m/>
    <s v="N"/>
    <s v="N"/>
    <m/>
    <m/>
    <s v="     "/>
    <m/>
    <m/>
    <m/>
    <m/>
    <m/>
    <m/>
    <m/>
    <m/>
    <m/>
    <m/>
    <m/>
    <m/>
    <m/>
    <m/>
    <m/>
    <m/>
    <m/>
    <m/>
    <m/>
  </r>
  <r>
    <s v="20160326"/>
    <s v="     "/>
    <n v="42647"/>
    <s v="10/4"/>
    <x v="1"/>
    <n v="8.611111111111111E-2"/>
    <s v="41"/>
    <n v="4"/>
    <s v="10"/>
    <x v="6"/>
    <n v="42647"/>
    <n v="8.7499999999999994E-2"/>
    <m/>
    <s v="     "/>
    <m/>
    <m/>
    <s v="N"/>
    <x v="0"/>
    <s v="1552397"/>
    <s v="16-0069438"/>
    <m/>
    <m/>
    <m/>
    <m/>
    <s v="     "/>
    <x v="1"/>
    <s v="PG&amp;E"/>
    <m/>
    <s v="Vegetation"/>
    <m/>
    <s v="D"/>
    <m/>
    <s v="0.26-9.99"/>
    <s v="Square Feet: ; Acreage: "/>
    <s v="Equipment - PG&amp;E"/>
    <s v="34.b. Conductor damage or failure"/>
    <s v="Equipment - PG&amp;E"/>
    <s v="All types of equipment / facility failure"/>
    <s v="Conductor"/>
    <s v="Conductor"/>
    <m/>
    <m/>
    <s v="Line to Ground"/>
    <m/>
    <s v="Overhead"/>
    <x v="3"/>
    <s v="Conductor"/>
    <m/>
    <s v="103773890"/>
    <s v="     "/>
    <s v="Non-HFTD"/>
    <x v="0"/>
    <m/>
    <m/>
    <n v="38.066499999999998"/>
    <n v="-122.196"/>
    <s v="Solano"/>
    <s v="NORTH-TOWER-2201"/>
    <s v="42042101"/>
    <n v="21000"/>
    <s v="NORTH TOWER 1104CB"/>
    <x v="0"/>
    <s v="Unknown"/>
    <s v="Herbaceous"/>
    <m/>
    <m/>
    <s v="No"/>
    <m/>
    <m/>
    <m/>
    <m/>
    <m/>
    <m/>
    <m/>
    <s v="N"/>
    <s v="N"/>
    <m/>
    <m/>
    <s v="     "/>
    <m/>
    <m/>
    <m/>
    <m/>
    <m/>
    <m/>
    <m/>
    <m/>
    <m/>
    <m/>
    <m/>
    <m/>
    <m/>
    <m/>
    <m/>
    <m/>
    <m/>
    <m/>
    <m/>
  </r>
  <r>
    <s v="20170400"/>
    <s v="     "/>
    <n v="43012"/>
    <s v="10/4"/>
    <x v="1"/>
    <n v="0.51388888888888884"/>
    <s v="40"/>
    <n v="4"/>
    <s v="10"/>
    <x v="0"/>
    <m/>
    <m/>
    <s v="FIELD FIRE... INSTALLED A MOLDING TO COVER EXPOSED TX GROUND RUN ON POLE.."/>
    <s v="     "/>
    <m/>
    <m/>
    <s v="N"/>
    <x v="0"/>
    <m/>
    <m/>
    <m/>
    <m/>
    <m/>
    <m/>
    <s v="     "/>
    <x v="1"/>
    <s v="PG&amp;E"/>
    <m/>
    <s v="Vegetation"/>
    <m/>
    <s v="D"/>
    <m/>
    <s v="&lt;0.25"/>
    <s v="Square Feet: ; Acreage: "/>
    <s v="Equipment - PG&amp;E"/>
    <s v="34.o. Other"/>
    <s v="Equipment - PG&amp;E"/>
    <s v="All types of equipment / facility failure"/>
    <s v="Riser"/>
    <s v="Riser"/>
    <m/>
    <m/>
    <m/>
    <s v="Unknown"/>
    <s v="Overhead"/>
    <x v="1"/>
    <s v="Other"/>
    <m/>
    <s v="102091094"/>
    <s v="     "/>
    <s v="Non-HFTD"/>
    <x v="0"/>
    <m/>
    <m/>
    <n v="37.816899999999997"/>
    <n v="-121.271"/>
    <s v="San Joaquin"/>
    <s v="VIERRA-1701"/>
    <s v="162701701"/>
    <m/>
    <s v="N/A"/>
    <x v="0"/>
    <s v="LATHROP"/>
    <s v="Urban"/>
    <m/>
    <m/>
    <s v="No"/>
    <m/>
    <m/>
    <m/>
    <m/>
    <m/>
    <m/>
    <m/>
    <s v="N"/>
    <s v="N"/>
    <m/>
    <m/>
    <s v="     "/>
    <m/>
    <m/>
    <m/>
    <m/>
    <m/>
    <m/>
    <m/>
    <m/>
    <m/>
    <m/>
    <m/>
    <m/>
    <m/>
    <m/>
    <m/>
    <m/>
    <m/>
    <m/>
    <m/>
  </r>
  <r>
    <s v="20180854"/>
    <s v="     "/>
    <n v="43377"/>
    <s v="10/4"/>
    <x v="1"/>
    <n v="0.30728009259259259"/>
    <s v="40"/>
    <n v="4"/>
    <s v="10"/>
    <x v="1"/>
    <n v="43377"/>
    <n v="0.30555555555555558"/>
    <s v="FD/cus saw explosion.  Wire-down but unsure of fire cause"/>
    <s v="     "/>
    <s v="FAS"/>
    <m/>
    <s v="N"/>
    <x v="0"/>
    <s v="187985"/>
    <s v="18-0086582"/>
    <m/>
    <m/>
    <m/>
    <m/>
    <s v="     "/>
    <x v="0"/>
    <s v="PG&amp;E"/>
    <m/>
    <m/>
    <m/>
    <s v="D"/>
    <m/>
    <s v="&lt;3 meters of linear travel"/>
    <m/>
    <s v="Equipment - PG&amp;E"/>
    <s v="34.b. Conductor damage or failure"/>
    <s v="Equipment - PG&amp;E"/>
    <s v="All types of equipment / facility failure"/>
    <s v="Conductor"/>
    <s v="Conductor"/>
    <m/>
    <m/>
    <s v="Line to Ground"/>
    <m/>
    <s v="Overhead"/>
    <x v="3"/>
    <s v="Conductor - Primary"/>
    <m/>
    <s v="51474"/>
    <s v="     "/>
    <s v="Non-HFTD"/>
    <x v="0"/>
    <n v="305"/>
    <m/>
    <n v="38.659199999999998"/>
    <n v="-120.998"/>
    <s v="El Dorado"/>
    <s v="SHINGLE-SPRINGS-2108"/>
    <s v="153652108"/>
    <n v="21000"/>
    <s v="SHINGLE SPRINGS 210851474"/>
    <x v="0"/>
    <m/>
    <s v="Urban"/>
    <m/>
    <m/>
    <s v="No"/>
    <m/>
    <m/>
    <m/>
    <m/>
    <m/>
    <m/>
    <m/>
    <s v="N"/>
    <s v="N"/>
    <m/>
    <m/>
    <s v="     "/>
    <m/>
    <m/>
    <m/>
    <m/>
    <m/>
    <m/>
    <m/>
    <m/>
    <m/>
    <m/>
    <m/>
    <m/>
    <m/>
    <m/>
    <m/>
    <m/>
    <m/>
    <m/>
    <m/>
  </r>
  <r>
    <s v="MIA20184920"/>
    <s v="     "/>
    <n v="43377"/>
    <s v="10/4"/>
    <x v="1"/>
    <n v="0.24811342592592592"/>
    <s v="40"/>
    <n v="4"/>
    <s v="10"/>
    <x v="1"/>
    <n v="43377"/>
    <n v="0.24791666666666667"/>
    <s v="Found pole burning at pole top and crossarm. Crew replaced. Equipment failure. "/>
    <s v="     "/>
    <s v="FAS"/>
    <n v="44239"/>
    <s v="Y"/>
    <x v="0"/>
    <s v="187937"/>
    <s v="18-0086569"/>
    <m/>
    <s v="T004426704"/>
    <n v="115024422"/>
    <m/>
    <s v="     "/>
    <x v="0"/>
    <s v="PG&amp;E"/>
    <m/>
    <m/>
    <m/>
    <s v="D"/>
    <m/>
    <s v="Structure-PG&amp;E only"/>
    <m/>
    <s v="Equipment - PG&amp;E"/>
    <s v="34.o. Other"/>
    <s v="Equipment - PG&amp;E"/>
    <s v="All types of equipment / facility failure"/>
    <s v="Equipment failure - Other"/>
    <s v="Pole"/>
    <m/>
    <m/>
    <s v="Line to Line"/>
    <s v="No"/>
    <s v="Overhead"/>
    <x v="0"/>
    <m/>
    <m/>
    <s v="101132762"/>
    <s v="     "/>
    <s v="Non-HFTD"/>
    <x v="0"/>
    <m/>
    <m/>
    <n v="37.039700000000003"/>
    <n v="-120.25"/>
    <s v="Madera"/>
    <s v="DAIRYLAND-1113"/>
    <m/>
    <n v="11000"/>
    <s v="DAIRYLAND 11135450"/>
    <x v="0"/>
    <m/>
    <s v="Rural"/>
    <m/>
    <m/>
    <s v="No"/>
    <m/>
    <m/>
    <m/>
    <m/>
    <m/>
    <m/>
    <m/>
    <s v="N"/>
    <s v="N"/>
    <m/>
    <m/>
    <s v="     "/>
    <m/>
    <m/>
    <m/>
    <m/>
    <m/>
    <m/>
    <m/>
    <m/>
    <m/>
    <m/>
    <m/>
    <m/>
    <m/>
    <m/>
    <m/>
    <m/>
    <m/>
    <m/>
    <m/>
  </r>
  <r>
    <s v="MIA201811988"/>
    <s v="     "/>
    <n v="43377"/>
    <s v="10/4"/>
    <x v="1"/>
    <n v="0.22341435185185185"/>
    <s v="40"/>
    <n v="4"/>
    <s v="10"/>
    <x v="1"/>
    <n v="43377"/>
    <n v="0.22291666666666668"/>
    <s v="TRANSFX BLEW AND ON FIRE. PLEASE MAKE SAFE ASAP PER FD ENROUTE - Fresno Co FD; POLE FIRE, BURNED DDE NORMAL OPEN XARM, OPENED FROM BOTH SIDES SSD 6348F AND_x000a_VERTICAL JUMPERS, SW LOG 18-86554. PART OF LARGER OIS 187921; found 2 of 3 fuses blwn @ LCO 8205 # "/>
    <s v="     "/>
    <s v="FAS"/>
    <n v="44246"/>
    <s v="Y"/>
    <x v="0"/>
    <m/>
    <s v="N/A"/>
    <m/>
    <s v="T004426692"/>
    <n v="115024331"/>
    <m/>
    <s v="     "/>
    <x v="0"/>
    <s v="PG&amp;E"/>
    <m/>
    <m/>
    <m/>
    <s v="D"/>
    <m/>
    <s v="Structure-PG&amp;E only"/>
    <m/>
    <s v="Equipment - PG&amp;E"/>
    <s v="34.n. Transformer damage or failure"/>
    <s v="Equipment - PG&amp;E"/>
    <s v="All types of equipment / facility failure"/>
    <s v="Transformer failure"/>
    <s v="Transformer"/>
    <m/>
    <m/>
    <m/>
    <s v="Yes"/>
    <s v="Overhead"/>
    <x v="0"/>
    <m/>
    <m/>
    <s v="100880804"/>
    <s v="     "/>
    <s v="Non-HFTD"/>
    <x v="0"/>
    <m/>
    <m/>
    <n v="36.5396"/>
    <n v="-119.536"/>
    <s v="Fresno"/>
    <s v="PARLIER-1103"/>
    <s v="252291103"/>
    <n v="11000"/>
    <m/>
    <x v="0"/>
    <s v="Fresno County FD"/>
    <s v="Rural"/>
    <m/>
    <m/>
    <s v="No"/>
    <m/>
    <m/>
    <m/>
    <m/>
    <m/>
    <m/>
    <m/>
    <s v="N"/>
    <s v="N"/>
    <m/>
    <m/>
    <s v="     "/>
    <m/>
    <m/>
    <m/>
    <m/>
    <m/>
    <m/>
    <m/>
    <m/>
    <m/>
    <m/>
    <m/>
    <m/>
    <m/>
    <m/>
    <m/>
    <m/>
    <m/>
    <m/>
    <m/>
  </r>
  <r>
    <s v="20180855"/>
    <s v="     "/>
    <n v="43377"/>
    <s v="10/4"/>
    <x v="1"/>
    <n v="0.32346064814814812"/>
    <s v="40"/>
    <n v="4"/>
    <s v="10"/>
    <x v="1"/>
    <n v="43377"/>
    <n v="0.36319444444444443"/>
    <s v="Capacitor bank malfunctioned and cause pole fire"/>
    <s v="     "/>
    <s v="FAS"/>
    <m/>
    <s v="N"/>
    <x v="0"/>
    <s v="188094"/>
    <s v="18-0086639"/>
    <m/>
    <m/>
    <m/>
    <m/>
    <s v="     "/>
    <x v="0"/>
    <s v="PG&amp;E"/>
    <m/>
    <m/>
    <m/>
    <s v="D"/>
    <m/>
    <s v="Structure-PG&amp;E only"/>
    <m/>
    <s v="Equipment - PG&amp;E"/>
    <s v="34.a. Capacitor bank damage or failure"/>
    <s v="Equipment - PG&amp;E"/>
    <s v="All types of equipment / facility failure"/>
    <s v="Capacitor Bank"/>
    <s v="Capacitor Bank"/>
    <m/>
    <m/>
    <s v="Force Out"/>
    <m/>
    <s v="Overhead"/>
    <x v="3"/>
    <s v="Capacitor Bank"/>
    <m/>
    <s v="1111/2"/>
    <s v="     "/>
    <s v="Non-HFTD"/>
    <x v="0"/>
    <m/>
    <m/>
    <n v="36.4283"/>
    <n v="-120.139"/>
    <s v="Fresno"/>
    <s v="SCHINDLER-1112"/>
    <s v="252891112"/>
    <n v="11000"/>
    <s v="N/A"/>
    <x v="0"/>
    <m/>
    <s v="Rural"/>
    <m/>
    <m/>
    <s v="No"/>
    <m/>
    <m/>
    <m/>
    <m/>
    <m/>
    <m/>
    <m/>
    <s v="N"/>
    <s v="N"/>
    <m/>
    <m/>
    <s v="     "/>
    <m/>
    <m/>
    <m/>
    <m/>
    <m/>
    <m/>
    <m/>
    <m/>
    <m/>
    <m/>
    <m/>
    <m/>
    <m/>
    <m/>
    <m/>
    <m/>
    <m/>
    <m/>
    <m/>
  </r>
  <r>
    <s v="MIA201810844"/>
    <s v="     "/>
    <n v="43377"/>
    <s v="10/4"/>
    <x v="1"/>
    <n v="0.32346064814814812"/>
    <s v="40"/>
    <n v="4"/>
    <s v="10"/>
    <x v="1"/>
    <n v="43377"/>
    <n v="0.32291666666666669"/>
    <s v="BOTTOM ON FIRE GOING UP.; POLE FIRE BASE OF POLE BELOW CAP 269K BROKEN GROUND 2 OF 3 BLOWN TO BANK; suppressed by CalFire Fresno"/>
    <s v="     "/>
    <s v="FAS"/>
    <n v="44246"/>
    <s v="Y"/>
    <x v="0"/>
    <s v="188094"/>
    <s v="N/A"/>
    <m/>
    <s v="T004426815"/>
    <n v="115025085"/>
    <m/>
    <s v="     "/>
    <x v="0"/>
    <s v="PG&amp;E"/>
    <m/>
    <m/>
    <m/>
    <s v="D"/>
    <m/>
    <s v="Structure-PG&amp;E only"/>
    <m/>
    <s v="Equipment - PG&amp;E"/>
    <s v="34.f. Pole damage or failure"/>
    <s v="Equipment - PG&amp;E"/>
    <s v="All types of equipment / facility failure"/>
    <s v="Pole failure"/>
    <s v="Pole"/>
    <m/>
    <m/>
    <m/>
    <s v="No"/>
    <s v="Overhead"/>
    <x v="0"/>
    <m/>
    <m/>
    <s v="103315070"/>
    <s v="     "/>
    <s v="Non-HFTD"/>
    <x v="0"/>
    <m/>
    <m/>
    <n v="36.401899999999998"/>
    <n v="-120.139"/>
    <s v="Fresno"/>
    <s v="SCHINDLER-1116"/>
    <m/>
    <n v="11000"/>
    <m/>
    <x v="0"/>
    <s v="CalFire - Fresno"/>
    <s v="Rural"/>
    <m/>
    <m/>
    <s v="No"/>
    <m/>
    <m/>
    <m/>
    <m/>
    <m/>
    <m/>
    <m/>
    <s v="N"/>
    <s v="N"/>
    <m/>
    <m/>
    <s v="     "/>
    <m/>
    <m/>
    <m/>
    <m/>
    <m/>
    <m/>
    <m/>
    <m/>
    <m/>
    <m/>
    <m/>
    <m/>
    <m/>
    <m/>
    <m/>
    <m/>
    <m/>
    <m/>
    <m/>
  </r>
  <r>
    <s v="20180853"/>
    <s v="     "/>
    <n v="43377"/>
    <s v="10/4"/>
    <x v="1"/>
    <n v="7.1562500000000001E-2"/>
    <s v="40"/>
    <n v="4"/>
    <s v="10"/>
    <x v="1"/>
    <n v="43377"/>
    <n v="6.5972222222222224E-2"/>
    <s v="&quot;put out fire on poles, 2 pole tops burned up&quot;"/>
    <s v="     "/>
    <s v="FAS"/>
    <m/>
    <s v="N"/>
    <x v="0"/>
    <s v="187887"/>
    <s v="18-0086535"/>
    <m/>
    <m/>
    <m/>
    <m/>
    <s v="     "/>
    <x v="0"/>
    <s v="PG&amp;E"/>
    <m/>
    <m/>
    <m/>
    <s v="D"/>
    <m/>
    <s v="Structure-PG&amp;E only"/>
    <m/>
    <s v="Equipment - PG&amp;E"/>
    <s v="34.f. Pole damage or failure"/>
    <s v="Equipment - PG&amp;E"/>
    <s v="All types of equipment / facility failure"/>
    <s v="Pole"/>
    <s v="Pole"/>
    <m/>
    <m/>
    <s v="Force Out"/>
    <m/>
    <s v="Overhead"/>
    <x v="3"/>
    <s v="Pole"/>
    <m/>
    <s v="94839"/>
    <s v="     "/>
    <s v="Non-HFTD"/>
    <x v="0"/>
    <m/>
    <m/>
    <n v="38.142899999999997"/>
    <n v="-121.625"/>
    <s v="Sacramento"/>
    <s v="GRAND-ISLAND-2224"/>
    <s v="062462224"/>
    <n v="22000"/>
    <s v="GRAND ISLAND 22248882"/>
    <x v="0"/>
    <m/>
    <s v="Rural"/>
    <m/>
    <m/>
    <s v="No"/>
    <m/>
    <m/>
    <m/>
    <m/>
    <m/>
    <m/>
    <m/>
    <s v="N"/>
    <s v="N"/>
    <m/>
    <m/>
    <s v="     "/>
    <m/>
    <m/>
    <m/>
    <m/>
    <m/>
    <m/>
    <m/>
    <m/>
    <m/>
    <m/>
    <m/>
    <m/>
    <m/>
    <m/>
    <m/>
    <m/>
    <m/>
    <m/>
    <m/>
  </r>
  <r>
    <s v="SAP20187926"/>
    <s v="     "/>
    <n v="43377"/>
    <s v="10/4"/>
    <x v="1"/>
    <m/>
    <s v="40"/>
    <n v="4"/>
    <s v="10"/>
    <x v="1"/>
    <n v="43375"/>
    <m/>
    <s v="Church and Thorne / 2379 S Thorne Ave / 1810 E Jensen Ave in Fresno; pole fire; equipment failure of circuit breaker; broken pole"/>
    <s v="     "/>
    <s v="SAP"/>
    <n v="44580"/>
    <s v="Y"/>
    <x v="0"/>
    <s v="186000"/>
    <s v="18-0085660"/>
    <m/>
    <s v="T004425065, T004424691"/>
    <n v="115016627"/>
    <m/>
    <s v="     "/>
    <x v="0"/>
    <s v="PG&amp;E"/>
    <m/>
    <m/>
    <m/>
    <s v="D"/>
    <m/>
    <s v="Structure-PG&amp;E only"/>
    <m/>
    <s v="Equipment - PG&amp;E"/>
    <s v="34.o. Other"/>
    <s v="Equipment - PG&amp;E"/>
    <s v="Circuit Breaker"/>
    <s v="Circuit Breaker"/>
    <s v="Pole"/>
    <m/>
    <m/>
    <s v="Line to Line"/>
    <s v="No"/>
    <s v="Overhead"/>
    <x v="0"/>
    <s v="Pole"/>
    <m/>
    <s v="100823208"/>
    <s v="     "/>
    <s v="Non-HFTD"/>
    <x v="0"/>
    <m/>
    <m/>
    <n v="36.713999999999999"/>
    <n v="-119.813"/>
    <s v="Fresno"/>
    <s v="WEST-FRESNO-1110"/>
    <m/>
    <m/>
    <s v="WEST FRESNO 1102CB"/>
    <x v="0"/>
    <m/>
    <m/>
    <m/>
    <m/>
    <s v="No"/>
    <m/>
    <m/>
    <m/>
    <m/>
    <m/>
    <m/>
    <m/>
    <s v="N"/>
    <s v="N"/>
    <m/>
    <m/>
    <s v="     "/>
    <m/>
    <m/>
    <m/>
    <m/>
    <m/>
    <m/>
    <m/>
    <m/>
    <m/>
    <m/>
    <m/>
    <m/>
    <m/>
    <m/>
    <m/>
    <m/>
    <m/>
    <m/>
    <m/>
  </r>
  <r>
    <s v="SAP20187929"/>
    <s v="     "/>
    <n v="43377"/>
    <s v="10/4"/>
    <x v="1"/>
    <m/>
    <s v="40"/>
    <n v="4"/>
    <s v="10"/>
    <x v="1"/>
    <n v="43375"/>
    <m/>
    <s v="1711/1437 65th Ave in Oakland; burned insulator; primary pole top fire; trip saver 10136; broken insulator"/>
    <s v="     "/>
    <s v="SAP"/>
    <n v="44580"/>
    <s v="Y"/>
    <x v="0"/>
    <s v="185672"/>
    <s v="18-0085545"/>
    <m/>
    <s v="T004424291"/>
    <n v="115015642"/>
    <m/>
    <s v="     "/>
    <x v="0"/>
    <s v="PG&amp;E"/>
    <m/>
    <m/>
    <m/>
    <s v="D"/>
    <m/>
    <s v="Structure-PG&amp;E only"/>
    <m/>
    <s v="Equipment - PG&amp;E"/>
    <s v="34.g. Insulator and brushing damage or failure"/>
    <s v="Equipment - PG&amp;E"/>
    <s v="Insulator failure"/>
    <s v="Insulator failure"/>
    <s v="Pole"/>
    <m/>
    <m/>
    <s v="Force Out"/>
    <s v="Yes"/>
    <s v="Overhead"/>
    <x v="0"/>
    <s v="Pole"/>
    <m/>
    <s v="103740830"/>
    <s v="     "/>
    <s v="Non-HFTD"/>
    <x v="0"/>
    <m/>
    <m/>
    <n v="37.764400000000002"/>
    <n v="-122.19199999999999"/>
    <s v="Alameda"/>
    <s v="OAKLAND-J-1117"/>
    <m/>
    <m/>
    <s v="OAKLAND J 111710136"/>
    <x v="0"/>
    <m/>
    <m/>
    <m/>
    <m/>
    <s v="No"/>
    <m/>
    <m/>
    <m/>
    <m/>
    <m/>
    <m/>
    <m/>
    <s v="N"/>
    <s v="N"/>
    <m/>
    <m/>
    <s v="     "/>
    <m/>
    <m/>
    <m/>
    <m/>
    <m/>
    <m/>
    <m/>
    <m/>
    <m/>
    <m/>
    <m/>
    <m/>
    <m/>
    <m/>
    <m/>
    <m/>
    <m/>
    <m/>
    <m/>
  </r>
  <r>
    <s v="SAP20187931"/>
    <s v="     "/>
    <n v="43377"/>
    <s v="10/4"/>
    <x v="1"/>
    <m/>
    <s v="40"/>
    <n v="4"/>
    <s v="10"/>
    <x v="1"/>
    <n v="43375"/>
    <m/>
    <s v="Risers repaired due to pole fire"/>
    <s v="     "/>
    <s v="SAP"/>
    <n v="44580"/>
    <s v="Y"/>
    <x v="0"/>
    <s v="185844"/>
    <s v="18-0085581"/>
    <m/>
    <s v="T004424440"/>
    <n v="115015873"/>
    <m/>
    <s v="     "/>
    <x v="0"/>
    <s v="PG&amp;E"/>
    <m/>
    <m/>
    <m/>
    <s v="D"/>
    <m/>
    <s v="Structure-PG&amp;E only"/>
    <m/>
    <s v="Equipment - PG&amp;E"/>
    <s v="34.b. Conductor damage or failure"/>
    <s v="Equipment - PG&amp;E"/>
    <s v="Conductor failure-all"/>
    <s v="Conductor failure-all"/>
    <s v="Pole"/>
    <m/>
    <m/>
    <s v="Force Out"/>
    <s v="Yes"/>
    <s v="Overhead"/>
    <x v="0"/>
    <s v="Pole"/>
    <m/>
    <s v="100795501"/>
    <s v="     "/>
    <s v="Non-HFTD"/>
    <x v="0"/>
    <m/>
    <m/>
    <n v="36.807000000000002"/>
    <n v="-119.723"/>
    <s v="Fresno"/>
    <s v="CLOVIS-2111"/>
    <m/>
    <m/>
    <s v="CLOVIS 211138754"/>
    <x v="0"/>
    <m/>
    <m/>
    <m/>
    <m/>
    <s v="No"/>
    <m/>
    <m/>
    <m/>
    <m/>
    <m/>
    <m/>
    <m/>
    <s v="N"/>
    <s v="N"/>
    <m/>
    <m/>
    <s v="     "/>
    <m/>
    <m/>
    <m/>
    <m/>
    <m/>
    <m/>
    <m/>
    <m/>
    <m/>
    <m/>
    <m/>
    <m/>
    <m/>
    <m/>
    <m/>
    <m/>
    <m/>
    <m/>
    <m/>
  </r>
  <r>
    <s v="SAP20187925"/>
    <s v="     "/>
    <n v="43377"/>
    <s v="10/4"/>
    <x v="1"/>
    <m/>
    <s v="40"/>
    <n v="4"/>
    <s v="10"/>
    <x v="1"/>
    <n v="43375"/>
    <m/>
    <s v="Pole replacement due to pole fire"/>
    <s v="     "/>
    <s v="SAP"/>
    <n v="44580"/>
    <s v="Y"/>
    <x v="0"/>
    <s v="185593"/>
    <s v="18-0085570"/>
    <m/>
    <s v="T004424208"/>
    <n v="115015303"/>
    <m/>
    <s v="     "/>
    <x v="0"/>
    <s v="PG&amp;E"/>
    <m/>
    <m/>
    <m/>
    <s v="D"/>
    <m/>
    <s v="Structure-PG&amp;E only"/>
    <m/>
    <s v="Contamination"/>
    <s v="36.a. Contamination"/>
    <s v="Equipment - PG&amp;E"/>
    <s v="Crossarm failure"/>
    <s v="Crossarm failure"/>
    <m/>
    <m/>
    <m/>
    <s v="Line to Ground"/>
    <s v="Yes"/>
    <s v="Overhead"/>
    <x v="0"/>
    <s v="Pole"/>
    <m/>
    <s v="101354447"/>
    <s v="     "/>
    <s v="Non-HFTD"/>
    <x v="0"/>
    <m/>
    <m/>
    <n v="37.762099999999997"/>
    <n v="-122.18600000000001"/>
    <s v="Alameda"/>
    <s v="OAKLAND-J-1117"/>
    <m/>
    <m/>
    <s v="OAKLAND J 1117CR108"/>
    <x v="0"/>
    <m/>
    <m/>
    <m/>
    <m/>
    <s v="No"/>
    <m/>
    <m/>
    <m/>
    <m/>
    <m/>
    <m/>
    <m/>
    <s v="N"/>
    <s v="N"/>
    <m/>
    <m/>
    <s v="     "/>
    <m/>
    <m/>
    <m/>
    <m/>
    <m/>
    <m/>
    <m/>
    <m/>
    <m/>
    <m/>
    <m/>
    <m/>
    <m/>
    <m/>
    <m/>
    <m/>
    <m/>
    <m/>
    <m/>
  </r>
  <r>
    <s v="SAP20187928"/>
    <s v="     "/>
    <n v="43377"/>
    <s v="10/4"/>
    <x v="1"/>
    <m/>
    <s v="40"/>
    <n v="4"/>
    <s v="10"/>
    <x v="1"/>
    <n v="43375"/>
    <m/>
    <s v="Crossarm replaced due to fire"/>
    <s v="     "/>
    <s v="SAP"/>
    <n v="44580"/>
    <s v="Y"/>
    <x v="0"/>
    <s v="185606"/>
    <s v="18-0085520"/>
    <m/>
    <s v="T004424279"/>
    <n v="115015489"/>
    <m/>
    <s v="     "/>
    <x v="0"/>
    <s v="PG&amp;E"/>
    <m/>
    <m/>
    <m/>
    <s v="D"/>
    <m/>
    <s v="Structure-PG&amp;E only"/>
    <m/>
    <s v="Contamination"/>
    <s v="36.a. Contamination"/>
    <s v="Equipment - PG&amp;E"/>
    <s v="Crossarm failure"/>
    <s v="Crossarm failure"/>
    <m/>
    <m/>
    <m/>
    <s v="Force Out"/>
    <s v="Yes"/>
    <s v="Overhead"/>
    <x v="0"/>
    <s v="Crossarm"/>
    <m/>
    <s v="101435352"/>
    <s v="     "/>
    <s v="Non-HFTD"/>
    <x v="0"/>
    <m/>
    <m/>
    <n v="37.952199999999998"/>
    <n v="-122.327"/>
    <s v="Contra Costa"/>
    <s v="EL-CERRITO-G-1112"/>
    <m/>
    <m/>
    <s v="EL CERRITO G 1112CB"/>
    <x v="0"/>
    <m/>
    <m/>
    <m/>
    <m/>
    <s v="No"/>
    <m/>
    <m/>
    <m/>
    <m/>
    <m/>
    <m/>
    <m/>
    <s v="N"/>
    <s v="N"/>
    <m/>
    <m/>
    <s v="     "/>
    <m/>
    <m/>
    <m/>
    <m/>
    <m/>
    <m/>
    <m/>
    <m/>
    <m/>
    <m/>
    <m/>
    <m/>
    <m/>
    <m/>
    <m/>
    <m/>
    <m/>
    <m/>
    <m/>
  </r>
  <r>
    <s v="SAP20187922"/>
    <s v="     "/>
    <n v="43377"/>
    <s v="10/4"/>
    <x v="1"/>
    <m/>
    <s v="40"/>
    <n v="4"/>
    <s v="10"/>
    <x v="1"/>
    <n v="43375"/>
    <m/>
    <s v="Cross arm replaced due to pole fire"/>
    <s v="     "/>
    <s v="SAP"/>
    <n v="44580"/>
    <s v="Y"/>
    <x v="0"/>
    <s v="185442"/>
    <s v="N/A"/>
    <m/>
    <s v="T004424015"/>
    <n v="115014909"/>
    <m/>
    <s v="     "/>
    <x v="0"/>
    <s v="PG&amp;E"/>
    <m/>
    <m/>
    <m/>
    <s v="D"/>
    <m/>
    <s v="Structure-PG&amp;E only"/>
    <m/>
    <s v="Contamination"/>
    <s v="36.a. Contamination"/>
    <s v="Equipment - PG&amp;E"/>
    <s v="Crossarm failure"/>
    <s v="Crossarm failure"/>
    <m/>
    <m/>
    <m/>
    <m/>
    <s v="Yes"/>
    <s v="Overhead"/>
    <x v="0"/>
    <s v="Pole"/>
    <m/>
    <s v="103773357"/>
    <s v="     "/>
    <s v="Non-HFTD"/>
    <x v="0"/>
    <m/>
    <m/>
    <n v="37.957500000000003"/>
    <n v="-122.367"/>
    <s v="Contra Costa"/>
    <s v="RICHMOND-R-1129"/>
    <m/>
    <m/>
    <m/>
    <x v="0"/>
    <m/>
    <m/>
    <m/>
    <m/>
    <s v="No"/>
    <m/>
    <m/>
    <m/>
    <m/>
    <m/>
    <m/>
    <m/>
    <s v="N"/>
    <s v="N"/>
    <m/>
    <m/>
    <s v="     "/>
    <m/>
    <m/>
    <m/>
    <m/>
    <m/>
    <m/>
    <m/>
    <m/>
    <m/>
    <m/>
    <m/>
    <m/>
    <m/>
    <m/>
    <m/>
    <m/>
    <m/>
    <m/>
    <m/>
  </r>
  <r>
    <s v="20191178"/>
    <s v="     "/>
    <n v="43742"/>
    <s v="10/4"/>
    <x v="1"/>
    <m/>
    <s v="40"/>
    <n v="4"/>
    <s v="10"/>
    <x v="3"/>
    <n v="43742"/>
    <m/>
    <s v="Vegetation, Tree - branch fell on line, Service conductor, Burned/flashed; &lt; 1 meter fire."/>
    <s v="     "/>
    <s v="FAS"/>
    <m/>
    <s v="N"/>
    <x v="0"/>
    <s v="643884"/>
    <s v="19-0107800"/>
    <m/>
    <s v="T004770813"/>
    <n v="0"/>
    <m/>
    <s v="     "/>
    <x v="0"/>
    <s v="PG&amp;E"/>
    <m/>
    <m/>
    <m/>
    <s v="D"/>
    <m/>
    <s v="&lt;3 meters of linear travel"/>
    <m/>
    <s v="Vegetation"/>
    <s v="33.a. Veg. contact"/>
    <s v="Vegetation"/>
    <s v="Contact from object"/>
    <s v="Contact - Vegetation"/>
    <m/>
    <s v="Contact - Vegetation"/>
    <m/>
    <s v="Line to Ground"/>
    <m/>
    <s v="Overhead"/>
    <x v="0"/>
    <m/>
    <m/>
    <s v="316289555122"/>
    <s v="     "/>
    <s v="Non-HFTD"/>
    <x v="0"/>
    <m/>
    <m/>
    <n v="38.007100000000001"/>
    <n v="-121.789"/>
    <s v="CONTRA COSTA"/>
    <s v="CONTRA-COSTA-2203"/>
    <m/>
    <m/>
    <s v="CONTRA COSTA 2203CB"/>
    <x v="0"/>
    <s v="CC FIRE"/>
    <m/>
    <m/>
    <m/>
    <s v="No"/>
    <m/>
    <m/>
    <m/>
    <m/>
    <m/>
    <m/>
    <m/>
    <s v="N"/>
    <s v="N"/>
    <m/>
    <m/>
    <s v="     "/>
    <m/>
    <m/>
    <m/>
    <m/>
    <m/>
    <m/>
    <m/>
    <m/>
    <m/>
    <m/>
    <m/>
    <m/>
    <m/>
    <m/>
    <m/>
    <m/>
    <m/>
    <m/>
    <m/>
  </r>
  <r>
    <s v="20201341"/>
    <s v="     "/>
    <n v="44108"/>
    <s v="10/4"/>
    <x v="1"/>
    <n v="0.68263888888888891"/>
    <s v="41"/>
    <n v="4"/>
    <s v="10"/>
    <x v="4"/>
    <n v="44108"/>
    <n v="0.6791666666666667"/>
    <s v="On October 4, 2020 at 1700 hours, a PG&amp;E Troubleman patrolled the Horseshoe 1105 12kV Distribution Circuit number 152571105, near Oak Creek Place in Granite Bay. He observed a tree branch that fell midspan, which took down one span of both phases of 4 acsr primary overhead conductor, one pulled around cutout on a dead-end pole, and two small 5x10-foot spot fires. The Granite Bay Fire Department responded to and extinguished the fire. The 108-minute outage affected 27 customers. We trimmed the tree and replaced 200' of 4 acsr, the D/E insulators, and the guy guard. All the repairs were completed and the line was returned to service on October 4, 2020. This information is preliminary."/>
    <s v="     "/>
    <s v="FAS"/>
    <m/>
    <s v="N"/>
    <x v="0"/>
    <s v="1110942"/>
    <s v="20-0104982"/>
    <m/>
    <s v="T005087089"/>
    <n v="119852076"/>
    <m/>
    <s v="     "/>
    <x v="1"/>
    <s v="PG&amp;E"/>
    <m/>
    <s v="Vegetation"/>
    <m/>
    <s v="D"/>
    <s v="D"/>
    <s v="&lt;0.25"/>
    <s v="2 Small fire 5' x 10'"/>
    <s v="Vegetation"/>
    <s v="33.a. Veg. contact"/>
    <s v="Vegetation"/>
    <s v="Contact from object"/>
    <s v="Contact - Vegetation"/>
    <m/>
    <s v="Contact - Vegetation"/>
    <s v="Conductor - Primary"/>
    <s v="Line to Line"/>
    <m/>
    <s v="Overhead"/>
    <x v="3"/>
    <s v="Conductor - Primary"/>
    <s v="Primary Conductor, Insulator, Guy Guard"/>
    <s v="Circuit ID: 152571105, SAP ID: 100066291"/>
    <s v="     "/>
    <s v="Non-HFTD"/>
    <x v="0"/>
    <m/>
    <m/>
    <n v="38.730800000000002"/>
    <n v="-121.193"/>
    <s v="Placer"/>
    <s v="HORSESHOE-1105"/>
    <m/>
    <n v="12000"/>
    <m/>
    <x v="0"/>
    <s v="Granite Bay FD"/>
    <s v="Urban"/>
    <m/>
    <m/>
    <s v="No"/>
    <m/>
    <m/>
    <m/>
    <m/>
    <m/>
    <m/>
    <m/>
    <s v="N"/>
    <s v="N"/>
    <m/>
    <m/>
    <s v="     "/>
    <s v="38.73110000"/>
    <s v="-121.19360000"/>
    <s v="Oct  6 2020 12:00AM"/>
    <s v="BranchFail"/>
    <s v="A healthy eucalyptus 20 to side of line had a brake leaning towards the line the broke out bout 45 from ground. The limb was 4&quot; DBH ad 10 long and had no signs of decay. Fire report was done for 10X20 grass fire please see for details."/>
    <s v="EUCA"/>
    <s v="50"/>
    <s v="25"/>
    <s v="20"/>
    <s v="Slight"/>
    <s v="None"/>
    <s v="N"/>
    <s v="1"/>
    <m/>
    <s v="Plain"/>
    <s v="D"/>
    <s v="CrossArm"/>
    <s v="BareWire"/>
    <s v="0"/>
  </r>
  <r>
    <s v="20201340"/>
    <s v="     "/>
    <n v="44108"/>
    <s v="10/4"/>
    <x v="1"/>
    <n v="0.68263888888888891"/>
    <s v="41"/>
    <n v="4"/>
    <s v="10"/>
    <x v="4"/>
    <n v="44108"/>
    <n v="0.6694444444444444"/>
    <s v="On October 4, 2020 at 1622 hours, a PG&amp;E troubleman was dispatched to the Cholame 2102 Distribution Circuit on Clark Rd in Shandon for reports of a wire down incident. Initial analysis indicates PG&amp;E equipment failure caused the ignition. One phase of overhead primary wire failed mid span and fell to ground between Switch 4409 and Recloser 49414 resulting in an ignition to a small patch of grass in the vineyard below. The cause of the conductor failure is unknown as the troubleman found no cause while on scene, although a birds nest was found on the same crossarm that switch 4409 is located on. The ensuing fire was 3 meters - 0.25 acre in size. PG&amp;E crew replaced the damaged asset on October 5, 2020."/>
    <s v="     "/>
    <s v="FAS"/>
    <m/>
    <s v="N"/>
    <x v="0"/>
    <s v="1110936"/>
    <s v="20-0104977"/>
    <m/>
    <s v="T005087088"/>
    <n v="119852036"/>
    <m/>
    <s v="     "/>
    <x v="1"/>
    <s v="PG&amp;E"/>
    <m/>
    <s v="Vegetation"/>
    <m/>
    <s v="D"/>
    <s v="D"/>
    <s v="&lt;0.25"/>
    <m/>
    <s v="Equipment - PG&amp;E"/>
    <s v="34.b. Conductor damage or failure"/>
    <s v="Equipment - PG&amp;E"/>
    <s v="All types of equipment / facility failure"/>
    <s v="Conductor failure-all"/>
    <s v="Conductor - Primary"/>
    <m/>
    <m/>
    <s v="Line to Ground"/>
    <m/>
    <s v="Overhead"/>
    <x v="3"/>
    <s v="Conductor - Primary"/>
    <s v="Conductor"/>
    <s v="Circuit ID: 182562102 "/>
    <s v="     "/>
    <s v="Non-HFTD"/>
    <x v="0"/>
    <m/>
    <m/>
    <n v="35.629899999999999"/>
    <n v="-120.36"/>
    <s v="San Luis Obispo"/>
    <s v="CHOLAME-2102"/>
    <m/>
    <n v="21000"/>
    <m/>
    <x v="0"/>
    <s v="Self Extinguished"/>
    <s v="Agriculture"/>
    <m/>
    <m/>
    <s v="No"/>
    <m/>
    <m/>
    <m/>
    <m/>
    <m/>
    <m/>
    <m/>
    <s v="N"/>
    <s v="N"/>
    <m/>
    <m/>
    <s v="     "/>
    <m/>
    <m/>
    <m/>
    <m/>
    <m/>
    <m/>
    <m/>
    <m/>
    <m/>
    <m/>
    <m/>
    <m/>
    <m/>
    <m/>
    <m/>
    <m/>
    <m/>
    <m/>
    <m/>
  </r>
  <r>
    <s v="20201337"/>
    <s v="     "/>
    <n v="44108"/>
    <s v="10/4"/>
    <x v="1"/>
    <n v="0.25208333333333333"/>
    <s v="41"/>
    <n v="4"/>
    <s v="10"/>
    <x v="4"/>
    <n v="44108"/>
    <n v="0.2388888888888889"/>
    <s v="On October 4, 2020 at 0626 hours, a PG&amp;E Troubleman patrolled the Evergreen 2102 21kV Underground Distribution Circuit number 082012102, near 1350 Lucretia Avenue in San Jose. He observed a burned underground deteriorated conductor from T8330 to the riser 25269. The cable melted at the base of the pole from the ground to approximately 12' high. Initial analysis indicates a no good underground primary riser cable from RCO 25269 failed from the riser pole to the splice box and caught fire at the base of a pole. The San Jose Fire Department responded to and extinguished the structure-only fire. The 650-minute outage affected 29 customers. All the repairs were completed and the line was returned to service on October 4, 2020. This information is preliminary."/>
    <s v="     "/>
    <s v="FAS"/>
    <m/>
    <s v="N"/>
    <x v="0"/>
    <s v="1110715"/>
    <s v="20-0104916"/>
    <m/>
    <s v="T005086849"/>
    <n v="119851604"/>
    <m/>
    <s v="     "/>
    <x v="0"/>
    <s v="PG&amp;E"/>
    <m/>
    <s v="Other"/>
    <m/>
    <s v="D"/>
    <s v="D"/>
    <s v="Structure-only"/>
    <s v="CABLE THAT FAILED CAUGHT FIRE AT BASE OF POLE"/>
    <s v="Equipment - PG&amp;E"/>
    <s v="34.o. Other"/>
    <s v="Equipment - PG&amp;E"/>
    <s v="All types of equipment / facility failure"/>
    <s v="Riser Failure"/>
    <s v="Riser"/>
    <m/>
    <m/>
    <s v="Line to Ground"/>
    <m/>
    <s v="Overhead"/>
    <x v="3"/>
    <s v="Riser"/>
    <s v="Conductor"/>
    <s v="Circuit ID: 082012102"/>
    <s v="     "/>
    <s v="Non-HFTD"/>
    <x v="0"/>
    <m/>
    <m/>
    <n v="37.326799999999999"/>
    <n v="-121.854"/>
    <s v="Santa Clara"/>
    <s v="EVERGREEN-2102"/>
    <m/>
    <n v="21000"/>
    <m/>
    <x v="0"/>
    <s v="San Jose FD"/>
    <m/>
    <m/>
    <m/>
    <s v="No"/>
    <m/>
    <m/>
    <m/>
    <m/>
    <m/>
    <m/>
    <m/>
    <s v="N"/>
    <s v="N"/>
    <m/>
    <m/>
    <s v="     "/>
    <m/>
    <m/>
    <m/>
    <m/>
    <m/>
    <m/>
    <m/>
    <m/>
    <m/>
    <m/>
    <m/>
    <m/>
    <m/>
    <m/>
    <m/>
    <m/>
    <m/>
    <m/>
    <m/>
  </r>
  <r>
    <s v="20211694"/>
    <s v="     "/>
    <n v="44473"/>
    <s v="10/4"/>
    <x v="1"/>
    <n v="0.3923611111111111"/>
    <s v="41"/>
    <n v="4"/>
    <s v="10"/>
    <x v="5"/>
    <n v="44473"/>
    <m/>
    <s v="Third party vehicle made contact with distribution pole resulting in an ignition. The ensuing fire was 0.25 - 10 acres in size. EC notification 122143626 created for damaged assets to be replaced. This information is preliminary."/>
    <s v="     "/>
    <s v="FAS"/>
    <m/>
    <s v="N"/>
    <x v="0"/>
    <m/>
    <s v="21-0125452"/>
    <m/>
    <s v="T005411578"/>
    <n v="122144000"/>
    <m/>
    <s v="     "/>
    <x v="1"/>
    <s v="PG&amp;E"/>
    <m/>
    <s v="Vegetation"/>
    <m/>
    <s v="D"/>
    <s v="D"/>
    <s v="0.26-9.99"/>
    <s v=".76 ACRE"/>
    <s v="Contact - 3rd Party"/>
    <s v="33.d. Vehicle contact"/>
    <s v="Contact - 3rd Party"/>
    <s v="Contact from object"/>
    <s v="Vehicle contact"/>
    <m/>
    <s v="Vehicle contact"/>
    <s v="Pole"/>
    <s v="Line to Ground"/>
    <s v="N"/>
    <s v="Overhead"/>
    <x v="3"/>
    <s v="Pole"/>
    <s v="Pole, Conductor, Crossarm, Insulator, Hardware/Framing"/>
    <s v="100063474"/>
    <s v="     "/>
    <s v="Non-HFTD"/>
    <x v="0"/>
    <m/>
    <m/>
    <n v="38.7515"/>
    <n v="-121.426"/>
    <s v="Placer"/>
    <s v="CATLETT-1102"/>
    <m/>
    <n v="12000"/>
    <m/>
    <x v="0"/>
    <s v="Cal Fire"/>
    <s v="Agriculture"/>
    <s v="Grass fuel model"/>
    <m/>
    <s v="No"/>
    <m/>
    <m/>
    <m/>
    <m/>
    <m/>
    <m/>
    <m/>
    <s v="N"/>
    <s v="N"/>
    <m/>
    <m/>
    <s v="     "/>
    <m/>
    <m/>
    <m/>
    <m/>
    <m/>
    <m/>
    <m/>
    <m/>
    <m/>
    <m/>
    <m/>
    <m/>
    <m/>
    <m/>
    <m/>
    <m/>
    <m/>
    <m/>
    <m/>
  </r>
  <r>
    <s v="20140195"/>
    <s v="     "/>
    <n v="41917"/>
    <s v="10/5"/>
    <x v="1"/>
    <n v="0.93888888888888888"/>
    <s v="41"/>
    <n v="4"/>
    <s v="10"/>
    <x v="7"/>
    <n v="41917"/>
    <n v="0.93888888888888888"/>
    <m/>
    <s v="     "/>
    <m/>
    <m/>
    <s v="N"/>
    <x v="0"/>
    <s v="1093319"/>
    <s v="14-0061527"/>
    <m/>
    <m/>
    <m/>
    <m/>
    <s v="     "/>
    <x v="1"/>
    <s v="PG&amp;E"/>
    <m/>
    <s v="Vegetation"/>
    <m/>
    <s v="D"/>
    <m/>
    <s v="0.26-9.99"/>
    <s v="Square Feet: ; Acreage: 4"/>
    <s v="Vegetation"/>
    <s v="33.a. Veg. contact"/>
    <s v="Vegetation"/>
    <s v="All types of equipment / facility failure"/>
    <s v="Contact - Vegetation"/>
    <m/>
    <s v="Contact - Vegetation"/>
    <s v="Conductor"/>
    <s v="Line to Ground"/>
    <s v="Verizon"/>
    <s v="Overhead"/>
    <x v="3"/>
    <s v="Conductor"/>
    <m/>
    <s v="100519255"/>
    <s v="     "/>
    <s v="Non-HFTD"/>
    <x v="0"/>
    <n v="520"/>
    <m/>
    <n v="37.122500000000002"/>
    <n v="-121.999"/>
    <s v="Santa Cruz"/>
    <s v="CAMP-EVERS-2106"/>
    <s v="83622106"/>
    <n v="21000"/>
    <s v="CAMP EVERS 210660124"/>
    <x v="1"/>
    <m/>
    <s v="Conifer Forest"/>
    <m/>
    <m/>
    <s v="No"/>
    <m/>
    <m/>
    <m/>
    <m/>
    <m/>
    <m/>
    <m/>
    <s v="N"/>
    <s v="N"/>
    <m/>
    <m/>
    <s v="     "/>
    <s v="37.12248500"/>
    <s v="-121.99943600"/>
    <s v="Oct  6 2014 12:00AM"/>
    <s v="BranchFail"/>
    <s v="Large oak limb fell into lines. Lines came down and started a fire.  Large  Madrone also came down into lines bringing lines down and breaking crossarm."/>
    <s v="OAKK"/>
    <s v="60"/>
    <s v="28"/>
    <s v="20"/>
    <s v="Slight"/>
    <s v="None"/>
    <s v="N"/>
    <s v="1"/>
    <m/>
    <s v="Hillside"/>
    <s v="B"/>
    <s v="CrossArm"/>
    <s v="TreeWire"/>
    <s v="0"/>
  </r>
  <r>
    <s v="20140194"/>
    <s v="     "/>
    <n v="41917"/>
    <s v="10/5"/>
    <x v="1"/>
    <n v="0.42499999999999999"/>
    <s v="41"/>
    <n v="4"/>
    <s v="10"/>
    <x v="7"/>
    <m/>
    <m/>
    <s v="NG C-821, CLEARED UNIT, PIN#292"/>
    <s v="     "/>
    <m/>
    <m/>
    <s v="N"/>
    <x v="0"/>
    <m/>
    <m/>
    <m/>
    <m/>
    <m/>
    <m/>
    <s v="     "/>
    <x v="1"/>
    <s v="PG&amp;E"/>
    <m/>
    <s v="Vegetation"/>
    <m/>
    <s v="D"/>
    <m/>
    <s v="&lt;0.25"/>
    <s v="Square Feet: ; Acreage: "/>
    <s v="Equipment - PG&amp;E"/>
    <s v="34.a. Capacitor bank damage or failure"/>
    <s v="Equipment - PG&amp;E"/>
    <s v="All types of equipment / facility failure"/>
    <s v="Capacitor Bank"/>
    <s v="Capacitor Bank"/>
    <m/>
    <m/>
    <m/>
    <m/>
    <s v="Overhead"/>
    <x v="3"/>
    <s v="Capacitor Bank"/>
    <m/>
    <s v="Capactitor C821"/>
    <s v="     "/>
    <s v="Non-HFTD"/>
    <x v="0"/>
    <m/>
    <m/>
    <n v="37.680199999999999"/>
    <n v="-122.471"/>
    <s v="San Mateo"/>
    <s v="DALY-CITY-1108"/>
    <s v="22641108"/>
    <n v="12000"/>
    <m/>
    <x v="0"/>
    <s v="Daly City FD"/>
    <s v="Urban"/>
    <m/>
    <m/>
    <s v="No"/>
    <m/>
    <m/>
    <m/>
    <m/>
    <m/>
    <m/>
    <m/>
    <s v="N"/>
    <s v="N"/>
    <m/>
    <m/>
    <s v="     "/>
    <m/>
    <m/>
    <m/>
    <m/>
    <m/>
    <m/>
    <m/>
    <m/>
    <m/>
    <m/>
    <m/>
    <m/>
    <m/>
    <m/>
    <m/>
    <m/>
    <m/>
    <m/>
    <m/>
  </r>
  <r>
    <s v="SAP201517051"/>
    <s v="     "/>
    <n v="42282"/>
    <s v="10/5"/>
    <x v="1"/>
    <m/>
    <s v="41"/>
    <n v="4"/>
    <s v="10"/>
    <x v="2"/>
    <n v="42280"/>
    <m/>
    <s v="Crossarm replaced due to pole fire; failed jumpers"/>
    <s v="     "/>
    <s v="SAP"/>
    <n v="44580"/>
    <s v="Y"/>
    <x v="0"/>
    <s v="1316118"/>
    <s v="15-0067630"/>
    <m/>
    <s v="T003499881"/>
    <n v="110691365"/>
    <m/>
    <s v="     "/>
    <x v="0"/>
    <s v="PG&amp;E"/>
    <m/>
    <m/>
    <m/>
    <s v="D"/>
    <m/>
    <s v="Structure-PG&amp;E only"/>
    <m/>
    <s v="Equipment - PG&amp;E"/>
    <s v="34.o. Other"/>
    <s v="Equipment - PG&amp;E"/>
    <s v="Equipment failure - Other"/>
    <s v="Equipment failure - Other"/>
    <s v="Jumper"/>
    <m/>
    <m/>
    <s v="Force Out"/>
    <s v="Yes"/>
    <s v="Overhead"/>
    <x v="0"/>
    <s v="Jumper"/>
    <m/>
    <s v="101717676"/>
    <s v="     "/>
    <s v="Non-HFTD"/>
    <x v="0"/>
    <m/>
    <m/>
    <n v="36.954999999999998"/>
    <n v="-121.431"/>
    <s v="San Benito"/>
    <s v="STOREY-1107"/>
    <m/>
    <m/>
    <s v="STOREY 110741316"/>
    <x v="0"/>
    <m/>
    <m/>
    <m/>
    <m/>
    <s v="No"/>
    <m/>
    <m/>
    <m/>
    <m/>
    <m/>
    <m/>
    <m/>
    <s v="N"/>
    <s v="N"/>
    <m/>
    <m/>
    <s v="     "/>
    <m/>
    <m/>
    <m/>
    <m/>
    <m/>
    <m/>
    <m/>
    <m/>
    <m/>
    <m/>
    <m/>
    <m/>
    <m/>
    <m/>
    <m/>
    <m/>
    <m/>
    <m/>
    <m/>
  </r>
  <r>
    <s v="20160328"/>
    <s v="     "/>
    <n v="42648"/>
    <s v="10/5"/>
    <x v="1"/>
    <n v="0.68263888888888891"/>
    <s v="41"/>
    <n v="4"/>
    <s v="10"/>
    <x v="6"/>
    <n v="42648"/>
    <n v="0.68263888888888891"/>
    <m/>
    <s v="     "/>
    <m/>
    <m/>
    <s v="N"/>
    <x v="0"/>
    <s v="1553688"/>
    <s v="16-0069972"/>
    <m/>
    <m/>
    <n v="112015544"/>
    <m/>
    <s v="     "/>
    <x v="1"/>
    <s v="PG&amp;E"/>
    <m/>
    <s v="Vegetation"/>
    <m/>
    <s v="D"/>
    <m/>
    <s v="10-99"/>
    <s v="Square Feet: ; Acreage: 20"/>
    <s v="Vegetation"/>
    <s v="33.a. Veg. contact"/>
    <s v="Vegetation"/>
    <s v="All types of equipment / facility failure"/>
    <s v="Contact - Vegetation"/>
    <m/>
    <s v="Contact - Vegetation"/>
    <s v="Conductor"/>
    <s v="Line to Ground"/>
    <m/>
    <s v="Overhead"/>
    <x v="3"/>
    <s v="Conductor"/>
    <m/>
    <s v="100187871"/>
    <s v="     "/>
    <s v="Non-HFTD"/>
    <x v="0"/>
    <m/>
    <m/>
    <n v="35.296399999999998"/>
    <n v="-118.776"/>
    <s v="Kern"/>
    <s v="LAMONT-1104"/>
    <s v="253911104"/>
    <n v="12000"/>
    <s v="LAMONT 11044575"/>
    <x v="0"/>
    <s v="Kern County FD"/>
    <s v="Agriculture"/>
    <m/>
    <m/>
    <s v="No"/>
    <s v="10"/>
    <m/>
    <m/>
    <m/>
    <m/>
    <m/>
    <m/>
    <s v="N"/>
    <s v="N"/>
    <m/>
    <m/>
    <s v="     "/>
    <s v="35.29640200"/>
    <s v="-118.77646800"/>
    <s v="Oct  6 2016 12:00AM"/>
    <s v="3rdParty"/>
    <s v="Kern County Fire Department Cheif, Danny Thomas(541)221-6693, stated that ranch employee was cutting down eucalyptus which fell onto the lines bring it down. At time of investigation several eucalyptus trees had been cut. One of the eucalyptus was laying directly under and across primary lines."/>
    <s v="EUCA"/>
    <s v="79"/>
    <s v="33"/>
    <s v="51"/>
    <m/>
    <m/>
    <m/>
    <m/>
    <m/>
    <m/>
    <m/>
    <s v="CrossArm"/>
    <s v="BareWire"/>
    <s v="1"/>
  </r>
  <r>
    <s v="20170403"/>
    <s v="     "/>
    <n v="43013"/>
    <s v="10/5"/>
    <x v="1"/>
    <n v="0.45624999999999999"/>
    <s v="40"/>
    <n v="4"/>
    <s v="10"/>
    <x v="0"/>
    <n v="43013"/>
    <m/>
    <s v="BIRD NEST AT RCO 4095. SMALL FIRE STARTED. WROTE TAG UP FOR BIRD MITIGATION"/>
    <s v="     "/>
    <m/>
    <m/>
    <s v="N"/>
    <x v="0"/>
    <s v="1891388"/>
    <m/>
    <m/>
    <m/>
    <m/>
    <m/>
    <s v="     "/>
    <x v="1"/>
    <s v="PG&amp;E"/>
    <m/>
    <s v="Vegetation"/>
    <m/>
    <s v="D"/>
    <m/>
    <s v="&lt;3 meters of linear travel"/>
    <s v="Square Feet: ; Acreage: "/>
    <s v="Contact - Animal - Other"/>
    <s v="33.b. Animal contact"/>
    <s v="Contact - Animal"/>
    <s v="All types of equipment / facility failure"/>
    <s v="Contact - Animal"/>
    <m/>
    <s v="Contact - Animal"/>
    <s v="Other"/>
    <m/>
    <s v="PACIFIC BELL"/>
    <s v="Overhead"/>
    <x v="3"/>
    <s v="Other"/>
    <m/>
    <s v="100343435"/>
    <s v="     "/>
    <s v="Non-HFTD"/>
    <x v="0"/>
    <m/>
    <m/>
    <n v="39.4664"/>
    <n v="-122.167"/>
    <s v="Glenn"/>
    <s v="LOGAN-CREEK-2101"/>
    <s v="103142101"/>
    <n v="21000"/>
    <m/>
    <x v="0"/>
    <s v="Unknown"/>
    <s v="Agriculture"/>
    <m/>
    <m/>
    <s v="No"/>
    <m/>
    <m/>
    <m/>
    <m/>
    <m/>
    <m/>
    <m/>
    <s v="N"/>
    <s v="N"/>
    <m/>
    <m/>
    <s v="     "/>
    <m/>
    <m/>
    <m/>
    <m/>
    <m/>
    <m/>
    <m/>
    <m/>
    <m/>
    <m/>
    <m/>
    <m/>
    <m/>
    <m/>
    <m/>
    <m/>
    <m/>
    <m/>
    <m/>
  </r>
  <r>
    <s v="20170402"/>
    <s v="     "/>
    <n v="43013"/>
    <s v="10/5"/>
    <x v="1"/>
    <n v="1.3888888888888888E-2"/>
    <s v="40"/>
    <n v="4"/>
    <s v="10"/>
    <x v="0"/>
    <n v="43013"/>
    <n v="1.3888888888888888E-2"/>
    <s v="fuse switch failed and went catastrophic.crew is ther to replace it"/>
    <s v="     "/>
    <m/>
    <m/>
    <s v="N"/>
    <x v="0"/>
    <s v="1891141"/>
    <s v="17-0084324"/>
    <m/>
    <m/>
    <m/>
    <m/>
    <s v="     "/>
    <x v="1"/>
    <s v="PG&amp;E"/>
    <m/>
    <s v="Vegetation"/>
    <m/>
    <s v="D"/>
    <m/>
    <s v="&lt;3 meters of linear travel"/>
    <s v="Square Feet: ; Acreage: "/>
    <s v="Equipment - PG&amp;E"/>
    <s v="34.e. Switch damage or failure"/>
    <s v="Equipment - PG&amp;E"/>
    <s v="All types of equipment / facility failure"/>
    <s v="Switch"/>
    <s v="Switch"/>
    <m/>
    <m/>
    <s v="Three Phase Fault"/>
    <s v="Unknown"/>
    <s v="Subsurface"/>
    <x v="3"/>
    <s v="Switch"/>
    <m/>
    <s v="100456226"/>
    <s v="     "/>
    <s v="Non-HFTD"/>
    <x v="0"/>
    <m/>
    <m/>
    <n v="38.005200000000002"/>
    <n v="-121.754"/>
    <s v="Contra Costa"/>
    <s v="CONTRA-COSTA-2107"/>
    <s v="13652107"/>
    <n v="21000"/>
    <s v="CONTRA COSTA 2108CB"/>
    <x v="0"/>
    <s v="911"/>
    <s v="Urban"/>
    <m/>
    <m/>
    <s v="No"/>
    <m/>
    <m/>
    <m/>
    <m/>
    <m/>
    <m/>
    <m/>
    <s v="N"/>
    <s v="N"/>
    <m/>
    <m/>
    <s v="     "/>
    <m/>
    <m/>
    <m/>
    <m/>
    <m/>
    <m/>
    <m/>
    <m/>
    <m/>
    <m/>
    <m/>
    <m/>
    <m/>
    <m/>
    <m/>
    <m/>
    <m/>
    <m/>
    <m/>
  </r>
  <r>
    <s v="20180858"/>
    <s v="     "/>
    <n v="43378"/>
    <s v="10/5"/>
    <x v="1"/>
    <n v="0.74250000000000005"/>
    <s v="40"/>
    <n v="4"/>
    <s v="10"/>
    <x v="1"/>
    <n v="43378"/>
    <n v="0.7368055555555556"/>
    <s v="ILIS cause - &quot;animal, bird found&quot;.  &quot; CROW IN OH TX&quot;"/>
    <s v="     "/>
    <s v="FAS"/>
    <m/>
    <s v="N"/>
    <x v="0"/>
    <s v="189352"/>
    <s v="18-0087514"/>
    <m/>
    <m/>
    <m/>
    <m/>
    <s v="     "/>
    <x v="0"/>
    <s v="PG&amp;E"/>
    <m/>
    <m/>
    <m/>
    <s v="D"/>
    <m/>
    <s v="Structure-PG&amp;E only"/>
    <m/>
    <s v="Contact - Animal - Bird"/>
    <s v="33.b. Animal contact"/>
    <s v="Contact - Bird"/>
    <s v="Contact from object"/>
    <s v="Contact - Animal"/>
    <m/>
    <s v="Contact - Animal"/>
    <m/>
    <s v="Line to Ground"/>
    <m/>
    <s v="Overhead"/>
    <x v="3"/>
    <m/>
    <m/>
    <s v="CR396"/>
    <s v="     "/>
    <s v="Non-HFTD"/>
    <x v="0"/>
    <m/>
    <m/>
    <n v="37.864800000000002"/>
    <n v="-122.29900000000001"/>
    <s v="Alameda"/>
    <s v="OAKLAND-D-1106"/>
    <s v="012041106"/>
    <n v="11000"/>
    <s v="OAKLAND D 1106CR396"/>
    <x v="0"/>
    <m/>
    <s v="Urban"/>
    <m/>
    <m/>
    <s v="No"/>
    <m/>
    <m/>
    <m/>
    <m/>
    <m/>
    <m/>
    <m/>
    <s v="N"/>
    <s v="N"/>
    <m/>
    <m/>
    <s v="     "/>
    <m/>
    <m/>
    <m/>
    <m/>
    <m/>
    <m/>
    <m/>
    <m/>
    <m/>
    <m/>
    <m/>
    <m/>
    <m/>
    <m/>
    <m/>
    <m/>
    <m/>
    <m/>
    <m/>
  </r>
  <r>
    <s v="20191185"/>
    <s v="     "/>
    <n v="43743"/>
    <s v="10/5"/>
    <x v="1"/>
    <m/>
    <s v="40"/>
    <n v="4"/>
    <s v="10"/>
    <x v="3"/>
    <n v="43743"/>
    <n v="0.68333333333333335"/>
    <s v="duplicate of index 1185"/>
    <s v="     "/>
    <s v="FAS"/>
    <m/>
    <s v="N"/>
    <x v="1"/>
    <s v="645030"/>
    <s v="19-0107961"/>
    <m/>
    <s v="T004771314"/>
    <n v="117964898"/>
    <m/>
    <s v="     "/>
    <x v="0"/>
    <s v="PG&amp;E"/>
    <m/>
    <m/>
    <m/>
    <s v="D"/>
    <m/>
    <s v="0.26-9.99"/>
    <m/>
    <s v="Duplicate"/>
    <s v="39.a. All Other"/>
    <s v="Duplicate"/>
    <s v="Contact from object"/>
    <s v="Contact - Vegetation"/>
    <m/>
    <m/>
    <m/>
    <s v="Three Phase Fault"/>
    <m/>
    <s v="Overhead"/>
    <x v="0"/>
    <m/>
    <m/>
    <s v=""/>
    <s v="     "/>
    <s v="Non-HFTD"/>
    <x v="0"/>
    <m/>
    <m/>
    <n v="34.893700000000003"/>
    <n v="-120.3"/>
    <s v="SANTA BARBARA"/>
    <s v="SISQUOC-1103"/>
    <m/>
    <m/>
    <s v="SISQUOC 1103858898"/>
    <x v="1"/>
    <s v="unknown"/>
    <m/>
    <m/>
    <m/>
    <s v="No"/>
    <m/>
    <m/>
    <m/>
    <m/>
    <m/>
    <m/>
    <m/>
    <s v="N"/>
    <s v="N"/>
    <m/>
    <m/>
    <s v="     "/>
    <s v="34.86938000"/>
    <s v="-120.24738000"/>
    <s v="Oct  7 2019 12:00AM"/>
    <s v="Unverified"/>
    <s v="UNABLE TO CONFIRM EVIDENCE OF ANY VEGETATION FAILURE AT FAULT LOCATION. FIRE INVESTIGATION REPORT SUBMITTED TO PG&amp;E 10/8/19"/>
    <m/>
    <m/>
    <m/>
    <m/>
    <m/>
    <m/>
    <m/>
    <m/>
    <m/>
    <m/>
    <m/>
    <m/>
    <m/>
    <m/>
  </r>
  <r>
    <s v="20191184"/>
    <s v="     "/>
    <n v="43743"/>
    <s v="10/5"/>
    <x v="1"/>
    <m/>
    <s v="40"/>
    <n v="4"/>
    <s v="10"/>
    <x v="3"/>
    <n v="43743"/>
    <n v="0.68333333333333335"/>
    <s v="branch fell into line"/>
    <s v="     "/>
    <s v="FAS"/>
    <m/>
    <s v="N"/>
    <x v="0"/>
    <s v="645030"/>
    <s v="19-0107961"/>
    <m/>
    <s v="T004771316"/>
    <n v="117964898"/>
    <m/>
    <s v="     "/>
    <x v="1"/>
    <s v="PG&amp;E"/>
    <m/>
    <m/>
    <m/>
    <s v="D"/>
    <m/>
    <s v="0.26-9.99"/>
    <m/>
    <s v="Vegetation"/>
    <s v="33.a. Veg. contact"/>
    <s v="Vegetation"/>
    <s v="Contact from object"/>
    <s v="Contact - Vegetation"/>
    <m/>
    <s v="Contact - Vegetation"/>
    <s v="Conductor - Primary"/>
    <s v="Three Phase Fault"/>
    <m/>
    <s v="Overhead"/>
    <x v="3"/>
    <s v="Conductor - Primary"/>
    <m/>
    <s v="182811103"/>
    <s v="     "/>
    <s v="Non-HFTD"/>
    <x v="0"/>
    <m/>
    <m/>
    <n v="34.869599999999998"/>
    <n v="-120.247"/>
    <s v="SANTA BARBARA"/>
    <s v="SISQUOC-1103"/>
    <m/>
    <m/>
    <s v="SISQUOC 1103858898"/>
    <x v="1"/>
    <m/>
    <s v="Herbaceous"/>
    <m/>
    <m/>
    <s v="No"/>
    <m/>
    <m/>
    <m/>
    <m/>
    <m/>
    <m/>
    <m/>
    <s v="N"/>
    <s v="N"/>
    <m/>
    <m/>
    <s v="     "/>
    <s v="34.86938000"/>
    <s v="-120.24738000"/>
    <s v="Oct  7 2019 12:00AM"/>
    <s v="Unverified"/>
    <s v="UNABLE TO CONFIRM EVIDENCE OF ANY VEGETATION FAILURE AT FAULT LOCATION. FIRE INVESTIGATION REPORT SUBMITTED TO PG&amp;E 10/8/19"/>
    <m/>
    <m/>
    <m/>
    <m/>
    <m/>
    <m/>
    <m/>
    <m/>
    <m/>
    <m/>
    <m/>
    <m/>
    <m/>
    <m/>
  </r>
  <r>
    <s v="20191183"/>
    <s v="     "/>
    <n v="43743"/>
    <s v="10/5"/>
    <x v="1"/>
    <m/>
    <s v="40"/>
    <n v="4"/>
    <s v="10"/>
    <x v="3"/>
    <n v="43743"/>
    <n v="0.26458333333333334"/>
    <s v="fuse holder burned/flashed"/>
    <s v="     "/>
    <s v="FAS"/>
    <m/>
    <s v="N"/>
    <x v="0"/>
    <s v="643917"/>
    <s v="19-0107809"/>
    <m/>
    <s v="T004770852"/>
    <n v="0"/>
    <m/>
    <s v="     "/>
    <x v="1"/>
    <s v="PG&amp;E"/>
    <m/>
    <m/>
    <m/>
    <s v="D"/>
    <m/>
    <s v="&lt;0.25"/>
    <m/>
    <s v="Equipment - PG&amp;E"/>
    <s v="34.a. Capacitor bank damage or failure"/>
    <s v="Equipment - PG&amp;E"/>
    <s v="All types of equipment / facility failure"/>
    <s v="Capacitor bank failure"/>
    <s v="Fuse"/>
    <m/>
    <m/>
    <s v="Force Out"/>
    <m/>
    <s v="Overhead"/>
    <x v="0"/>
    <s v="Fuse"/>
    <s v="Capacitor"/>
    <s v="3310"/>
    <s v="     "/>
    <s v="Non-HFTD"/>
    <x v="0"/>
    <m/>
    <m/>
    <n v="35.208399999999997"/>
    <n v="-119.00700000000001"/>
    <s v="KERN"/>
    <s v="OLD-RIVER-1102"/>
    <m/>
    <m/>
    <s v="OLD RIVER 11023310"/>
    <x v="0"/>
    <s v="Kern County FD"/>
    <s v="Agriculture"/>
    <m/>
    <m/>
    <s v="No"/>
    <m/>
    <m/>
    <m/>
    <m/>
    <m/>
    <m/>
    <m/>
    <s v="N"/>
    <s v="N"/>
    <m/>
    <m/>
    <s v="     "/>
    <m/>
    <m/>
    <m/>
    <m/>
    <m/>
    <m/>
    <m/>
    <m/>
    <m/>
    <m/>
    <m/>
    <m/>
    <m/>
    <m/>
    <m/>
    <m/>
    <m/>
    <m/>
    <m/>
  </r>
  <r>
    <s v="20191182"/>
    <s v="     "/>
    <n v="43743"/>
    <s v="10/5"/>
    <x v="1"/>
    <m/>
    <s v="40"/>
    <n v="4"/>
    <s v="10"/>
    <x v="3"/>
    <n v="43743"/>
    <m/>
    <s v="Vegetation into secondary, fire &lt; 1 meter"/>
    <s v="     "/>
    <s v="FAS"/>
    <m/>
    <s v="N"/>
    <x v="0"/>
    <s v="643907"/>
    <m/>
    <m/>
    <s v="T004770844"/>
    <n v="0"/>
    <m/>
    <s v="     "/>
    <x v="0"/>
    <s v="PG&amp;E"/>
    <m/>
    <m/>
    <m/>
    <s v="D"/>
    <m/>
    <s v="&lt;3 meters of linear travel"/>
    <m/>
    <s v="Vegetation"/>
    <s v="33.a. Veg. contact"/>
    <s v="Vegetation"/>
    <s v="Contact from object"/>
    <s v="Contact - Vegetation"/>
    <m/>
    <s v="Contact - Vegetation"/>
    <m/>
    <m/>
    <m/>
    <s v="Other (Comments)"/>
    <x v="0"/>
    <m/>
    <m/>
    <s v="511996666656"/>
    <s v="     "/>
    <s v="Non-HFTD"/>
    <x v="0"/>
    <m/>
    <m/>
    <n v="35.302700000000002"/>
    <n v="-120.68300000000001"/>
    <s v="SAN LUIS OBISPO"/>
    <s v="GOLDTREE-1108"/>
    <m/>
    <m/>
    <m/>
    <x v="0"/>
    <s v="805-781-7395"/>
    <m/>
    <m/>
    <m/>
    <s v="No"/>
    <m/>
    <m/>
    <m/>
    <m/>
    <m/>
    <m/>
    <m/>
    <s v="N"/>
    <s v="N"/>
    <m/>
    <m/>
    <s v="     "/>
    <m/>
    <m/>
    <m/>
    <m/>
    <m/>
    <m/>
    <m/>
    <m/>
    <m/>
    <m/>
    <m/>
    <m/>
    <m/>
    <m/>
    <m/>
    <m/>
    <m/>
    <m/>
    <m/>
  </r>
  <r>
    <s v="20140196"/>
    <s v="     "/>
    <n v="41918"/>
    <s v="10/6"/>
    <x v="1"/>
    <n v="0.37013888888888891"/>
    <s v="41"/>
    <n v="4"/>
    <s v="10"/>
    <x v="7"/>
    <n v="41918"/>
    <n v="0.37013888888888891"/>
    <s v="0"/>
    <s v="     "/>
    <m/>
    <m/>
    <s v="N"/>
    <x v="0"/>
    <s v="1093426"/>
    <s v="14-0061653"/>
    <m/>
    <m/>
    <n v="109255104"/>
    <m/>
    <s v="     "/>
    <x v="1"/>
    <s v="PG&amp;E"/>
    <m/>
    <s v="Vegetation"/>
    <m/>
    <s v="D"/>
    <m/>
    <s v="&lt;0.25"/>
    <s v="Square Feet: ; Acreage: "/>
    <s v="Vegetation"/>
    <s v="33.a. Veg. contact"/>
    <s v="Vegetation"/>
    <s v="All types of equipment / facility failure"/>
    <s v="Contact - Vegetation"/>
    <m/>
    <s v="Contact - Vegetation"/>
    <s v="Conductor"/>
    <s v="Line to Line"/>
    <m/>
    <s v="Overhead"/>
    <x v="3"/>
    <s v="Conductor"/>
    <m/>
    <s v="2 SPANS PAST FUSES 2309"/>
    <s v="     "/>
    <s v="Non-HFTD"/>
    <x v="0"/>
    <n v="175"/>
    <m/>
    <n v="38.892600000000002"/>
    <n v="-122.738"/>
    <s v="Lake"/>
    <s v="KONOCTI-1102"/>
    <s v="43311102"/>
    <n v="12000"/>
    <s v="KONOCTI 11024300"/>
    <x v="1"/>
    <s v="Cal Fire Dept"/>
    <s v="Conifer Forest"/>
    <m/>
    <m/>
    <s v="No"/>
    <m/>
    <m/>
    <m/>
    <m/>
    <m/>
    <m/>
    <m/>
    <s v="N"/>
    <s v="N"/>
    <m/>
    <m/>
    <s v="     "/>
    <s v="38.89258000"/>
    <s v="-122.73766000"/>
    <s v="Oct  7 2014 12:00AM"/>
    <s v="TrunkFail"/>
    <s v="A large Black oak in the 3rd span loadside (east, downhill) from FCO 2309 failed at the mainstem.  The failed portion of the tree fell south atop both phases taking both down.  Another smaller branch was broken too.  No fire; new wire installed.  In the 1st span load side, one other hot phase came down too and caused a ground/duff layer fire (1/8th acre approx.) on the north side of the tap.  No property damage observed."/>
    <s v="OAKK"/>
    <s v="80"/>
    <s v="45"/>
    <s v="30"/>
    <s v="Slight"/>
    <s v="None"/>
    <s v="N"/>
    <s v="1"/>
    <m/>
    <s v="Ridge"/>
    <s v="A"/>
    <s v="CrossArm"/>
    <s v="BareWire"/>
    <s v="0"/>
  </r>
  <r>
    <s v="MIA20145244"/>
    <s v="     "/>
    <n v="41918"/>
    <s v="10/6"/>
    <x v="1"/>
    <n v="4.5717592592592594E-2"/>
    <s v="41"/>
    <n v="4"/>
    <s v="10"/>
    <x v="7"/>
    <n v="41918"/>
    <n v="4.5138888888888888E-2"/>
    <s v="L7SF: E LAUREL (Laurel &amp; St Edwards) in Salinas; fire caused by St Lt svc wire parting, feeding St. Lt on riser c/o pole 3705; called a veg fire by OFC; WAITING ON TMAN"/>
    <s v="     "/>
    <s v="FAS"/>
    <n v="44266"/>
    <s v="Y"/>
    <x v="0"/>
    <s v="5046192"/>
    <s v="N/A"/>
    <m/>
    <s v="T003211677"/>
    <m/>
    <m/>
    <s v="     "/>
    <x v="1"/>
    <s v="PG&amp;E"/>
    <m/>
    <m/>
    <m/>
    <s v="D"/>
    <m/>
    <s v="&lt;0.25"/>
    <m/>
    <s v="Equipment - PG&amp;E"/>
    <s v="34.o. Other"/>
    <s v="Equipment - PG&amp;E"/>
    <s v="All types of equipment / facility failure"/>
    <s v="Service Neutral failure"/>
    <s v="Service Drop"/>
    <m/>
    <m/>
    <m/>
    <s v="Unknown"/>
    <s v="Overhead"/>
    <x v="0"/>
    <m/>
    <m/>
    <m/>
    <s v="     "/>
    <s v="Non-HFTD"/>
    <x v="0"/>
    <m/>
    <m/>
    <n v="36.686399999999999"/>
    <n v="-121.623"/>
    <s v="Monterey"/>
    <s v="SALINAS-1102"/>
    <s v="182011102"/>
    <n v="11000"/>
    <m/>
    <x v="0"/>
    <s v="Salinas City FD"/>
    <s v="Hardwood Woodland"/>
    <m/>
    <m/>
    <s v="No"/>
    <m/>
    <m/>
    <m/>
    <m/>
    <m/>
    <m/>
    <m/>
    <s v="N"/>
    <s v="N"/>
    <m/>
    <m/>
    <s v="     "/>
    <m/>
    <m/>
    <m/>
    <m/>
    <m/>
    <m/>
    <m/>
    <m/>
    <m/>
    <m/>
    <m/>
    <m/>
    <m/>
    <m/>
    <m/>
    <m/>
    <m/>
    <m/>
    <m/>
  </r>
  <r>
    <s v="SAP201517036"/>
    <s v="     "/>
    <n v="42283"/>
    <s v="10/6"/>
    <x v="1"/>
    <m/>
    <s v="41"/>
    <n v="4"/>
    <s v="10"/>
    <x v="2"/>
    <n v="42281"/>
    <m/>
    <s v="pole 100827460; Crossarm replaced due to pole fire; failed jumpers; deteriorated transformer"/>
    <s v="     "/>
    <s v="SAP"/>
    <n v="44580"/>
    <s v="Y"/>
    <x v="0"/>
    <s v="1316710"/>
    <s v="15-0067815"/>
    <m/>
    <s v="T003500593"/>
    <n v="110691603"/>
    <m/>
    <s v="     "/>
    <x v="0"/>
    <s v="PG&amp;E"/>
    <m/>
    <m/>
    <m/>
    <s v="D"/>
    <m/>
    <s v="Structure-PG&amp;E only"/>
    <m/>
    <s v="Contamination"/>
    <s v="36.a. Contamination"/>
    <s v="Equipment - PG&amp;E"/>
    <s v="Contamination"/>
    <s v="Contamination"/>
    <m/>
    <m/>
    <m/>
    <s v="None"/>
    <s v="Yes"/>
    <s v="Overhead"/>
    <x v="0"/>
    <s v="Transformer"/>
    <m/>
    <s v="100827465"/>
    <s v="     "/>
    <s v="Non-HFTD"/>
    <x v="0"/>
    <m/>
    <m/>
    <n v="36.314900000000002"/>
    <n v="-119.789"/>
    <s v="Kings"/>
    <s v="LEMOORE-1104"/>
    <m/>
    <m/>
    <s v="LEMOORE 1104CB"/>
    <x v="0"/>
    <s v="Lemoore FD"/>
    <m/>
    <m/>
    <m/>
    <s v="No"/>
    <m/>
    <m/>
    <m/>
    <m/>
    <m/>
    <m/>
    <m/>
    <s v="N"/>
    <s v="N"/>
    <m/>
    <m/>
    <s v="     "/>
    <m/>
    <m/>
    <m/>
    <m/>
    <m/>
    <m/>
    <m/>
    <m/>
    <m/>
    <m/>
    <m/>
    <m/>
    <m/>
    <m/>
    <m/>
    <m/>
    <m/>
    <m/>
    <m/>
  </r>
  <r>
    <s v="20150385"/>
    <s v="     "/>
    <n v="42283"/>
    <s v="10/6"/>
    <x v="1"/>
    <n v="0.78333333333333333"/>
    <s v="41"/>
    <n v="4"/>
    <s v="10"/>
    <x v="2"/>
    <n v="42283"/>
    <n v="0.78333333333333333"/>
    <m/>
    <s v="     "/>
    <m/>
    <m/>
    <s v="N"/>
    <x v="0"/>
    <s v="1317969"/>
    <s v="15-0068454"/>
    <m/>
    <m/>
    <m/>
    <m/>
    <s v="     "/>
    <x v="1"/>
    <s v="PG&amp;E"/>
    <m/>
    <s v="Vegetation"/>
    <m/>
    <s v="D"/>
    <m/>
    <s v="0.26-9.99"/>
    <s v="Square Feet: ; Acreage: 1"/>
    <s v="Equipment - PG&amp;E"/>
    <s v="34.b. Conductor damage or failure"/>
    <s v="Equipment - PG&amp;E"/>
    <s v="All types of equipment / facility failure"/>
    <s v="Conductor"/>
    <s v="Conductor"/>
    <m/>
    <m/>
    <s v="Multi-Fault,Line to Line"/>
    <s v="Frontier"/>
    <s v="Overhead"/>
    <x v="3"/>
    <s v="Conductor"/>
    <m/>
    <s v="101468974"/>
    <s v="     "/>
    <s v="Non-HFTD"/>
    <x v="0"/>
    <n v="246"/>
    <m/>
    <n v="40.510599999999997"/>
    <n v="-122.224"/>
    <s v="Shasta"/>
    <s v="DESCHUTES-1104"/>
    <s v="103351104"/>
    <n v="12000"/>
    <s v="DESCHUTES 11049718"/>
    <x v="1"/>
    <m/>
    <s v="Hardwood Woodland"/>
    <m/>
    <m/>
    <s v="No"/>
    <m/>
    <m/>
    <m/>
    <m/>
    <m/>
    <m/>
    <m/>
    <s v="N"/>
    <s v="N"/>
    <m/>
    <m/>
    <s v="     "/>
    <m/>
    <m/>
    <m/>
    <m/>
    <m/>
    <m/>
    <m/>
    <m/>
    <m/>
    <m/>
    <m/>
    <m/>
    <m/>
    <m/>
    <m/>
    <m/>
    <m/>
    <m/>
    <m/>
  </r>
  <r>
    <s v="SAP201517035"/>
    <s v="     "/>
    <n v="42283"/>
    <s v="10/6"/>
    <x v="1"/>
    <m/>
    <s v="41"/>
    <n v="4"/>
    <s v="10"/>
    <x v="2"/>
    <n v="42281"/>
    <m/>
    <s v="pole fire; failed fuse R8936; broken crossarm"/>
    <s v="     "/>
    <s v="SAP"/>
    <n v="44580"/>
    <s v="Y"/>
    <x v="0"/>
    <s v="1316488"/>
    <s v="15-0067749"/>
    <m/>
    <s v="T003500266"/>
    <n v="110691496"/>
    <m/>
    <s v="     "/>
    <x v="0"/>
    <s v="PG&amp;E"/>
    <m/>
    <m/>
    <m/>
    <s v="D"/>
    <m/>
    <s v="Structure-PG&amp;E only"/>
    <m/>
    <s v="Equipment - PG&amp;E"/>
    <s v="34.c. Fuse damage or failure"/>
    <s v="Equipment - PG&amp;E"/>
    <s v="Fuse failure - all"/>
    <s v="Fuse failure - all"/>
    <s v="Fuse"/>
    <m/>
    <m/>
    <s v="Force Out"/>
    <s v="Yes"/>
    <s v="Overhead"/>
    <x v="0"/>
    <s v="Fuse"/>
    <m/>
    <s v="101426124"/>
    <s v="     "/>
    <s v="Non-HFTD"/>
    <x v="0"/>
    <m/>
    <m/>
    <n v="37.988"/>
    <n v="-122.35299999999999"/>
    <s v="Contra Costa"/>
    <s v="POINT-PINOLE-1102"/>
    <m/>
    <m/>
    <s v="POINT PINOLE 1102CB"/>
    <x v="0"/>
    <s v="RFD"/>
    <m/>
    <m/>
    <m/>
    <s v="No"/>
    <m/>
    <m/>
    <m/>
    <m/>
    <m/>
    <m/>
    <m/>
    <s v="N"/>
    <s v="N"/>
    <m/>
    <m/>
    <s v="     "/>
    <m/>
    <m/>
    <m/>
    <m/>
    <m/>
    <m/>
    <m/>
    <m/>
    <m/>
    <m/>
    <m/>
    <m/>
    <m/>
    <m/>
    <m/>
    <m/>
    <m/>
    <m/>
    <m/>
  </r>
  <r>
    <s v="SAP201517030"/>
    <s v="     "/>
    <n v="42283"/>
    <s v="10/6"/>
    <x v="1"/>
    <m/>
    <s v="41"/>
    <n v="4"/>
    <s v="10"/>
    <x v="2"/>
    <n v="42281"/>
    <m/>
    <s v="Pole replaced due to pole fire; failed fuse 5693F; rainy weather"/>
    <s v="     "/>
    <s v="SAP"/>
    <n v="44580"/>
    <s v="Y"/>
    <x v="0"/>
    <s v="1316777"/>
    <s v="15-0067829"/>
    <m/>
    <s v="T003500694"/>
    <n v="110691714"/>
    <m/>
    <s v="     "/>
    <x v="0"/>
    <s v="PG&amp;E"/>
    <m/>
    <m/>
    <m/>
    <s v="D"/>
    <m/>
    <s v="Structure-PG&amp;E only"/>
    <m/>
    <s v="Contamination"/>
    <s v="36.a. Contamination"/>
    <s v="Equipment - PG&amp;E"/>
    <s v="Contamination"/>
    <s v="Contamination"/>
    <m/>
    <m/>
    <m/>
    <s v="Line to Ground"/>
    <s v="No"/>
    <s v="Overhead"/>
    <x v="0"/>
    <s v="Fuse"/>
    <m/>
    <s v="100823303"/>
    <s v="     "/>
    <s v="Non-HFTD"/>
    <x v="0"/>
    <m/>
    <m/>
    <n v="36.593899999999998"/>
    <n v="-119.723"/>
    <s v="Fresno"/>
    <s v="BOWLES-1102"/>
    <m/>
    <m/>
    <s v="BOWLES 11026530"/>
    <x v="0"/>
    <m/>
    <m/>
    <m/>
    <m/>
    <s v="No"/>
    <m/>
    <m/>
    <m/>
    <m/>
    <m/>
    <m/>
    <m/>
    <s v="N"/>
    <s v="N"/>
    <m/>
    <m/>
    <s v="     "/>
    <m/>
    <m/>
    <m/>
    <m/>
    <m/>
    <m/>
    <m/>
    <m/>
    <m/>
    <m/>
    <m/>
    <m/>
    <m/>
    <m/>
    <m/>
    <m/>
    <m/>
    <m/>
    <m/>
  </r>
  <r>
    <s v="20160329"/>
    <s v="     "/>
    <n v="42649"/>
    <s v="10/6"/>
    <x v="1"/>
    <n v="0.92083333333333328"/>
    <s v="41"/>
    <n v="4"/>
    <s v="10"/>
    <x v="6"/>
    <n v="42649"/>
    <n v="0.92083333333333328"/>
    <s v="CREW NEEDED TO REPAIR WIRE DOWN. CAUSED BY OWL THAT HIT LINE MIDSPAN, CROSSPHASED. THEN DURING TESTING LINE WENT PHASE TO GROUND. TWO DIFFERENT TIMES. TWO DIFFERENT LOCATIONS."/>
    <s v="     "/>
    <m/>
    <m/>
    <s v="N"/>
    <x v="0"/>
    <s v="1554351"/>
    <s v="16-0070260"/>
    <m/>
    <m/>
    <n v="112020295"/>
    <m/>
    <s v="     "/>
    <x v="1"/>
    <s v="PG&amp;E"/>
    <m/>
    <s v="Vegetation"/>
    <m/>
    <s v="D"/>
    <m/>
    <s v="&lt;0.25"/>
    <s v="Square Feet: ; Acreage: "/>
    <s v="Contact - Animal - Bird"/>
    <s v="33.b. Animal contact"/>
    <s v="Contact - Bird"/>
    <s v="All types of equipment / facility failure"/>
    <s v="Contact - Animal"/>
    <m/>
    <s v="Contact - Animal"/>
    <s v="Conductor"/>
    <s v="Line to Ground"/>
    <m/>
    <s v="Overhead"/>
    <x v="3"/>
    <s v="Conductor"/>
    <m/>
    <s v="100162148"/>
    <s v="     "/>
    <s v="Non-HFTD"/>
    <x v="0"/>
    <m/>
    <m/>
    <n v="35.437800000000003"/>
    <n v="-119.687"/>
    <s v="Kern"/>
    <s v="TEMBLOR-2103"/>
    <s v="252552103"/>
    <n v="21000"/>
    <s v="TEMBLOR 2103CB"/>
    <x v="0"/>
    <s v="N.A."/>
    <s v="Barren/Other"/>
    <m/>
    <m/>
    <s v="No"/>
    <m/>
    <m/>
    <m/>
    <m/>
    <m/>
    <m/>
    <m/>
    <s v="N"/>
    <s v="N"/>
    <m/>
    <m/>
    <s v="     "/>
    <m/>
    <m/>
    <m/>
    <m/>
    <m/>
    <m/>
    <m/>
    <m/>
    <m/>
    <m/>
    <m/>
    <m/>
    <m/>
    <m/>
    <m/>
    <m/>
    <m/>
    <m/>
    <m/>
  </r>
  <r>
    <s v="20170406"/>
    <s v="     "/>
    <n v="43014"/>
    <s v="10/6"/>
    <x v="1"/>
    <n v="0.6694444444444444"/>
    <s v="40"/>
    <n v="4"/>
    <s v="10"/>
    <x v="0"/>
    <n v="43014"/>
    <n v="0.6694444444444444"/>
    <s v="SMALL DEAD TREE FELL INTO LINE BEHIND HOUSE, CAL FIRE PUT FIRE OUT. CREW TO MAKE REPAIRS"/>
    <s v="     "/>
    <m/>
    <m/>
    <s v="N"/>
    <x v="0"/>
    <s v="1892157"/>
    <s v="17-0084817"/>
    <m/>
    <m/>
    <n v="113701955"/>
    <m/>
    <s v="     "/>
    <x v="1"/>
    <s v="PG&amp;E"/>
    <m/>
    <s v="Vegetation"/>
    <m/>
    <s v="D"/>
    <m/>
    <s v="&lt;0.25"/>
    <s v="Square Feet: ; Acreage: "/>
    <s v="Vegetation"/>
    <s v="33.a. Veg. contact"/>
    <s v="Vegetation"/>
    <s v="All types of equipment / facility failure"/>
    <s v="Contact - Vegetation"/>
    <m/>
    <s v="Contact - Vegetation"/>
    <s v="Conductor"/>
    <s v="Line to Line"/>
    <s v="Unknown"/>
    <s v="Overhead"/>
    <x v="3"/>
    <s v="Conductor"/>
    <m/>
    <s v="100978977"/>
    <s v="     "/>
    <s v="Non-HFTD"/>
    <x v="0"/>
    <m/>
    <m/>
    <n v="40.971200000000003"/>
    <n v="-124.03700000000001"/>
    <s v="Humboldt"/>
    <s v="JANES-CREEK-1101"/>
    <s v="192181102"/>
    <n v="12000"/>
    <s v="BLUE LAKE 110256630"/>
    <x v="0"/>
    <s v="JO BOB"/>
    <s v="Conifer Forest"/>
    <m/>
    <m/>
    <s v="No"/>
    <m/>
    <m/>
    <m/>
    <m/>
    <m/>
    <m/>
    <m/>
    <s v="N"/>
    <s v="N"/>
    <m/>
    <m/>
    <s v="     "/>
    <s v="40.97183000"/>
    <s v="-124.03787000"/>
    <s v="Oct  9 2017 12:00AM"/>
    <s v="TrunkFail"/>
    <s v="A Willow growing out of the base of a Redwood failed at the trunk during strong winds and fell through the primary conductors bringing a wire down to the ground."/>
    <s v="WILL"/>
    <s v="45"/>
    <s v="8"/>
    <s v="30"/>
    <s v="Slight"/>
    <s v="Slight"/>
    <s v="N"/>
    <s v="1"/>
    <m/>
    <s v="Hillside"/>
    <s v="B"/>
    <s v="CrossArm"/>
    <s v="BareWire"/>
    <m/>
  </r>
  <r>
    <s v="20170405"/>
    <s v="     "/>
    <n v="43014"/>
    <s v="10/6"/>
    <x v="1"/>
    <n v="0.50208333333333333"/>
    <s v="40"/>
    <n v="4"/>
    <s v="10"/>
    <x v="0"/>
    <n v="43014"/>
    <n v="0.50208333333333333"/>
    <s v="WIRE DOWN OUTAGE 1 SPAN 4 ACSR"/>
    <s v="     "/>
    <m/>
    <m/>
    <s v="N"/>
    <x v="0"/>
    <s v="1892017"/>
    <s v="17-0084731"/>
    <m/>
    <m/>
    <n v="113691545"/>
    <m/>
    <s v="     "/>
    <x v="1"/>
    <s v="PG&amp;E"/>
    <m/>
    <s v="Vegetation"/>
    <m/>
    <s v="D"/>
    <m/>
    <s v="&lt;0.25"/>
    <s v="Square Feet: ; Acreage: "/>
    <s v="Equipment - PG&amp;E"/>
    <s v="34.b. Conductor damage or failure"/>
    <s v="Equipment - PG&amp;E"/>
    <s v="All types of equipment / facility failure"/>
    <s v="Conductor"/>
    <s v="Conductor"/>
    <m/>
    <m/>
    <s v="Force Out,Line to Ground"/>
    <s v="Unknown"/>
    <s v="Overhead"/>
    <x v="3"/>
    <s v="Conductor"/>
    <m/>
    <s v="100344016"/>
    <s v="     "/>
    <s v="Non-HFTD"/>
    <x v="0"/>
    <m/>
    <m/>
    <n v="39.464500000000001"/>
    <n v="-122.11199999999999"/>
    <s v="Glenn"/>
    <s v="LOGAN-CREEK-2101"/>
    <s v="103142101"/>
    <n v="21000"/>
    <s v="LOGAN CREEK 21012406"/>
    <x v="0"/>
    <s v="Unknown"/>
    <s v="Agriculture"/>
    <m/>
    <m/>
    <s v="No"/>
    <m/>
    <m/>
    <m/>
    <m/>
    <m/>
    <m/>
    <m/>
    <s v="N"/>
    <s v="N"/>
    <m/>
    <m/>
    <s v="     "/>
    <m/>
    <m/>
    <m/>
    <m/>
    <m/>
    <m/>
    <m/>
    <m/>
    <m/>
    <m/>
    <m/>
    <m/>
    <m/>
    <m/>
    <m/>
    <m/>
    <m/>
    <m/>
    <m/>
  </r>
  <r>
    <s v="20170404"/>
    <s v="     "/>
    <n v="43014"/>
    <s v="10/6"/>
    <x v="1"/>
    <n v="0.30833333333333335"/>
    <s v="40"/>
    <n v="4"/>
    <s v="10"/>
    <x v="0"/>
    <n v="43014"/>
    <m/>
    <s v="Made out tag to replace two potheads and replace al the light arrestors on the pole"/>
    <s v="     "/>
    <m/>
    <m/>
    <s v="N"/>
    <x v="0"/>
    <m/>
    <s v="17-0084680"/>
    <m/>
    <m/>
    <m/>
    <m/>
    <s v="     "/>
    <x v="1"/>
    <s v="PG&amp;E"/>
    <m/>
    <s v="Vegetation"/>
    <m/>
    <s v="D"/>
    <m/>
    <s v="&lt;3 meters of linear travel"/>
    <s v="Square Feet: ; Acreage: "/>
    <s v="Equipment - PG&amp;E"/>
    <s v="34.d. Lightning arrestor damage or failure"/>
    <s v="Equipment - PG&amp;E"/>
    <s v="All types of equipment / facility failure"/>
    <s v="Lightning Arrestor"/>
    <s v="Lightning Arrestor"/>
    <m/>
    <m/>
    <s v="Line to Ground"/>
    <s v="PACIFIC BELL"/>
    <s v="Overhead"/>
    <x v="3"/>
    <s v="Lightning Arrestor"/>
    <m/>
    <s v="101639481"/>
    <s v="     "/>
    <s v="Non-HFTD"/>
    <x v="0"/>
    <m/>
    <m/>
    <n v="38.560699999999997"/>
    <n v="-121.764"/>
    <s v="Yolo"/>
    <s v="DAVIS-1105"/>
    <s v="62041105"/>
    <n v="12000"/>
    <s v="DAVIS 1110CB"/>
    <x v="0"/>
    <s v="5307583600"/>
    <s v="Urban"/>
    <m/>
    <m/>
    <s v="No"/>
    <m/>
    <m/>
    <m/>
    <m/>
    <m/>
    <m/>
    <m/>
    <s v="N"/>
    <s v="N"/>
    <m/>
    <m/>
    <s v="     "/>
    <m/>
    <m/>
    <m/>
    <m/>
    <m/>
    <m/>
    <m/>
    <m/>
    <m/>
    <m/>
    <m/>
    <m/>
    <m/>
    <m/>
    <m/>
    <m/>
    <m/>
    <m/>
    <m/>
  </r>
  <r>
    <s v="20180860"/>
    <s v="     "/>
    <n v="43379"/>
    <s v="10/6"/>
    <x v="1"/>
    <n v="0.62274305555555554"/>
    <s v="40"/>
    <n v="4"/>
    <s v="10"/>
    <x v="1"/>
    <m/>
    <m/>
    <s v="Mylar baloon into 12kV (OIS TR2026141)"/>
    <s v="     "/>
    <s v="FAS"/>
    <m/>
    <s v="N"/>
    <x v="0"/>
    <m/>
    <m/>
    <m/>
    <m/>
    <m/>
    <m/>
    <s v="     "/>
    <x v="1"/>
    <s v="PG&amp;E"/>
    <m/>
    <m/>
    <m/>
    <s v="D"/>
    <m/>
    <s v="0.26-9.99"/>
    <m/>
    <s v="Contact - 3rd Party"/>
    <s v="33.e. Other contact from object"/>
    <s v="Contact - 3rd Party"/>
    <s v="Contact from object"/>
    <s v="Contact - 3rd Party"/>
    <m/>
    <s v="Contact - 3rd Party"/>
    <s v="Conductor"/>
    <m/>
    <m/>
    <m/>
    <x v="3"/>
    <m/>
    <m/>
    <m/>
    <s v="     "/>
    <s v="Non-HFTD"/>
    <x v="0"/>
    <m/>
    <m/>
    <n v="39.9285"/>
    <n v="-122.226"/>
    <s v="Tehama"/>
    <s v="CORNING-1101"/>
    <s v="103331101"/>
    <n v="11000"/>
    <m/>
    <x v="0"/>
    <m/>
    <s v="Herbaceous"/>
    <m/>
    <m/>
    <s v="No"/>
    <m/>
    <m/>
    <m/>
    <m/>
    <m/>
    <m/>
    <m/>
    <s v="N"/>
    <s v="N"/>
    <m/>
    <m/>
    <s v="     "/>
    <m/>
    <m/>
    <m/>
    <m/>
    <m/>
    <m/>
    <m/>
    <m/>
    <m/>
    <m/>
    <m/>
    <m/>
    <m/>
    <m/>
    <m/>
    <m/>
    <m/>
    <m/>
    <m/>
  </r>
  <r>
    <s v="20180861"/>
    <s v="     "/>
    <n v="43379"/>
    <s v="10/6"/>
    <x v="1"/>
    <n v="0.72263888888888894"/>
    <s v="40"/>
    <n v="4"/>
    <s v="10"/>
    <x v="1"/>
    <m/>
    <m/>
    <s v="&quot;FIRE IN BASE OF POLE WHERE GRND ROD WAS DRIVEN FOR OH GRNDS&quot;  Unclear about fire cause"/>
    <s v="     "/>
    <s v="FAS"/>
    <m/>
    <s v="N"/>
    <x v="0"/>
    <s v="189849"/>
    <m/>
    <m/>
    <m/>
    <m/>
    <m/>
    <s v="     "/>
    <x v="0"/>
    <s v="PG&amp;E"/>
    <m/>
    <m/>
    <m/>
    <s v="D"/>
    <m/>
    <s v="Structure-PG&amp;E only"/>
    <m/>
    <s v="Equipment - PG&amp;E"/>
    <s v="34.f. Pole damage or failure"/>
    <s v="Equipment - PG&amp;E"/>
    <s v="All types of equipment / facility failure"/>
    <s v="Pole"/>
    <s v="Pole"/>
    <m/>
    <m/>
    <m/>
    <m/>
    <m/>
    <x v="3"/>
    <s v="Pole"/>
    <m/>
    <m/>
    <s v="     "/>
    <s v="Non-HFTD"/>
    <x v="0"/>
    <m/>
    <m/>
    <n v="38.609699999999997"/>
    <n v="-122.842"/>
    <s v="Sonoma"/>
    <s v="FITCH-MOUNTAIN-1113"/>
    <s v="042751113"/>
    <n v="11000"/>
    <m/>
    <x v="0"/>
    <m/>
    <s v="Rural"/>
    <m/>
    <m/>
    <s v="No"/>
    <m/>
    <m/>
    <m/>
    <m/>
    <m/>
    <m/>
    <m/>
    <s v="N"/>
    <s v="N"/>
    <m/>
    <m/>
    <s v="     "/>
    <m/>
    <m/>
    <m/>
    <m/>
    <m/>
    <m/>
    <m/>
    <m/>
    <m/>
    <m/>
    <m/>
    <m/>
    <m/>
    <m/>
    <m/>
    <m/>
    <m/>
    <m/>
    <m/>
  </r>
  <r>
    <s v="20180862"/>
    <s v="     "/>
    <n v="43379"/>
    <s v="10/6"/>
    <x v="1"/>
    <n v="0.73891203703703701"/>
    <s v="40"/>
    <n v="4"/>
    <s v="10"/>
    <x v="1"/>
    <n v="43379"/>
    <n v="0.72847222222222219"/>
    <s v="Metallic balloons made contact w/ primary - &quot;CAUSING BURNED OJ&quot;"/>
    <s v="     "/>
    <s v="FAS"/>
    <m/>
    <s v="N"/>
    <x v="0"/>
    <s v="189863"/>
    <s v="18-0087674"/>
    <m/>
    <m/>
    <m/>
    <m/>
    <s v="     "/>
    <x v="1"/>
    <s v="PG&amp;E"/>
    <m/>
    <m/>
    <m/>
    <s v="D"/>
    <m/>
    <s v="&lt;3 meters of linear travel"/>
    <m/>
    <s v="Contact - 3rd Party"/>
    <s v="33.c. Balloon contact"/>
    <s v="Contact - 3rd Party"/>
    <s v="Contact from object"/>
    <s v="Contact - Balloon"/>
    <m/>
    <s v="Contact - Balloon"/>
    <s v="Jumper"/>
    <s v="Line to Line,Open Circuit"/>
    <m/>
    <s v="Overhead"/>
    <x v="3"/>
    <m/>
    <m/>
    <s v="OJ E/OF 8943"/>
    <s v="     "/>
    <s v="Non-HFTD"/>
    <x v="0"/>
    <m/>
    <m/>
    <n v="37.325499999999998"/>
    <n v="-120.52800000000001"/>
    <s v="Merced"/>
    <s v="EL-CAPITAN-1104"/>
    <s v="253881104"/>
    <n v="11000"/>
    <s v="EL CAPITAN 1104CB"/>
    <x v="0"/>
    <m/>
    <s v="Urban"/>
    <m/>
    <m/>
    <s v="No"/>
    <m/>
    <m/>
    <m/>
    <m/>
    <m/>
    <m/>
    <m/>
    <s v="N"/>
    <s v="N"/>
    <m/>
    <m/>
    <s v="     "/>
    <m/>
    <m/>
    <m/>
    <m/>
    <m/>
    <m/>
    <m/>
    <m/>
    <m/>
    <m/>
    <m/>
    <m/>
    <m/>
    <m/>
    <m/>
    <m/>
    <m/>
    <m/>
    <m/>
  </r>
  <r>
    <s v="SAP20187877"/>
    <s v="     "/>
    <n v="43379"/>
    <s v="10/6"/>
    <x v="1"/>
    <m/>
    <s v="40"/>
    <n v="4"/>
    <s v="10"/>
    <x v="1"/>
    <m/>
    <m/>
    <s v="Cross arm replaced due to fire"/>
    <s v="     "/>
    <s v="SAP"/>
    <n v="44580"/>
    <s v="Y"/>
    <x v="0"/>
    <s v="187900"/>
    <s v="18-0086549"/>
    <m/>
    <s v="T004426644"/>
    <n v="115024329"/>
    <m/>
    <s v="     "/>
    <x v="0"/>
    <s v="PG&amp;E"/>
    <m/>
    <m/>
    <m/>
    <s v="D"/>
    <m/>
    <s v="Structure-PG&amp;E only"/>
    <m/>
    <s v="Equipment - PG&amp;E"/>
    <s v="34.m. Connection device damage or failure"/>
    <s v="Equipment - PG&amp;E"/>
    <s v="Splice/Clamp/Connector"/>
    <s v="Splice/Clamp/Connector"/>
    <s v="Crossarm"/>
    <m/>
    <m/>
    <s v="Line to Ground"/>
    <s v="Yes"/>
    <s v="Overhead"/>
    <x v="0"/>
    <s v="Crossarm"/>
    <m/>
    <s v="103448105"/>
    <s v="     "/>
    <s v="Non-HFTD"/>
    <x v="0"/>
    <m/>
    <m/>
    <n v="37.462200000000003"/>
    <n v="-121.90900000000001"/>
    <s v="Santa Clara"/>
    <s v="DIXON-LANDING-2101"/>
    <m/>
    <m/>
    <s v="DIXON LANDING 2101XR580"/>
    <x v="0"/>
    <s v="Milpitas FD"/>
    <m/>
    <m/>
    <m/>
    <s v="No"/>
    <m/>
    <m/>
    <m/>
    <m/>
    <m/>
    <m/>
    <m/>
    <s v="N"/>
    <s v="N"/>
    <m/>
    <m/>
    <s v="     "/>
    <m/>
    <m/>
    <m/>
    <m/>
    <m/>
    <m/>
    <m/>
    <m/>
    <m/>
    <m/>
    <m/>
    <m/>
    <m/>
    <m/>
    <m/>
    <m/>
    <m/>
    <m/>
    <m/>
  </r>
  <r>
    <s v="SAP20187874"/>
    <s v="     "/>
    <n v="43379"/>
    <s v="10/6"/>
    <x v="1"/>
    <m/>
    <s v="40"/>
    <n v="4"/>
    <s v="10"/>
    <x v="1"/>
    <m/>
    <m/>
    <s v="Pole replacement due to pole fire"/>
    <s v="     "/>
    <s v="SAP"/>
    <n v="44580"/>
    <s v="Y"/>
    <x v="0"/>
    <m/>
    <s v="18-0086558"/>
    <m/>
    <s v="T004426684"/>
    <n v="115024420"/>
    <m/>
    <s v="     "/>
    <x v="0"/>
    <s v="PG&amp;E"/>
    <m/>
    <m/>
    <m/>
    <s v="D"/>
    <m/>
    <s v="Structure-PG&amp;E only"/>
    <m/>
    <s v="Weather - Lightning"/>
    <s v="39.a. All Other"/>
    <s v="Weather"/>
    <s v="Weather - Lightning"/>
    <s v="Weather - Lightning"/>
    <m/>
    <m/>
    <m/>
    <s v="Force Out"/>
    <s v="No"/>
    <s v="Overhead"/>
    <x v="0"/>
    <s v="Pole"/>
    <m/>
    <s v="100211764"/>
    <s v="     "/>
    <s v="Non-HFTD"/>
    <x v="0"/>
    <m/>
    <m/>
    <n v="35.630699999999997"/>
    <n v="-119.169"/>
    <s v="Kern"/>
    <s v="FAMOSO-1102"/>
    <m/>
    <m/>
    <s v="FAMOSO 1102CB"/>
    <x v="0"/>
    <s v="Kern County FD"/>
    <m/>
    <m/>
    <m/>
    <s v="No"/>
    <m/>
    <m/>
    <m/>
    <m/>
    <m/>
    <m/>
    <m/>
    <s v="N"/>
    <s v="N"/>
    <m/>
    <m/>
    <s v="     "/>
    <m/>
    <m/>
    <m/>
    <m/>
    <m/>
    <m/>
    <m/>
    <m/>
    <m/>
    <m/>
    <m/>
    <m/>
    <m/>
    <m/>
    <m/>
    <m/>
    <m/>
    <m/>
    <m/>
  </r>
  <r>
    <s v="20191187"/>
    <s v="     "/>
    <n v="43744"/>
    <s v="10/6"/>
    <x v="1"/>
    <m/>
    <s v="41"/>
    <n v="4"/>
    <s v="10"/>
    <x v="3"/>
    <n v="43744"/>
    <n v="0.84375"/>
    <s v="Transformer blown/failed"/>
    <s v="     "/>
    <s v="FAS"/>
    <m/>
    <s v="N"/>
    <x v="0"/>
    <s v="645744"/>
    <s v="19-0108128"/>
    <m/>
    <s v="T004771785"/>
    <n v="0"/>
    <m/>
    <s v="     "/>
    <x v="1"/>
    <s v="PG&amp;E"/>
    <m/>
    <m/>
    <m/>
    <s v="D"/>
    <m/>
    <s v="&lt;0.25"/>
    <m/>
    <s v="Equipment - PG&amp;E"/>
    <s v="34.n. Transformer damage or failure"/>
    <s v="Equipment - PG&amp;E"/>
    <s v="All types of equipment / facility failure"/>
    <s v="Transformer failure"/>
    <s v="Transformer"/>
    <m/>
    <m/>
    <s v="Force Out"/>
    <m/>
    <s v="Overhead"/>
    <x v="0"/>
    <s v="Transformer"/>
    <m/>
    <s v="315155844491"/>
    <s v="     "/>
    <s v="Non-HFTD"/>
    <x v="0"/>
    <m/>
    <m/>
    <n v="37.71"/>
    <n v="-122.176"/>
    <s v="ALAMEDA"/>
    <s v="SAN-LEANDRO-U-1112"/>
    <m/>
    <m/>
    <s v="SAN LEANDRO U 1104CB"/>
    <x v="0"/>
    <s v="Alameda FD"/>
    <s v="Urban"/>
    <m/>
    <m/>
    <s v="No"/>
    <m/>
    <m/>
    <m/>
    <m/>
    <m/>
    <m/>
    <m/>
    <s v="N"/>
    <s v="N"/>
    <m/>
    <m/>
    <s v="     "/>
    <m/>
    <m/>
    <m/>
    <m/>
    <m/>
    <m/>
    <m/>
    <m/>
    <m/>
    <m/>
    <m/>
    <m/>
    <m/>
    <m/>
    <m/>
    <m/>
    <m/>
    <m/>
    <m/>
  </r>
  <r>
    <s v="20201762"/>
    <s v="     "/>
    <n v="44110"/>
    <s v="10/6"/>
    <x v="1"/>
    <n v="2.013888888888889E-2"/>
    <s v="41"/>
    <n v="4"/>
    <s v="10"/>
    <x v="4"/>
    <m/>
    <m/>
    <s v="OFC remarks: transformer on fire;  FLD remarks: F4TC2K5 FOUND ARCING WIRES AT TX POLE. DISPATCH ISSUED SPECIFIED LOCATION FOR EC WORK; Unknown: initiating event, fire size; suppression details"/>
    <s v="     "/>
    <s v="FAS"/>
    <m/>
    <s v="Y"/>
    <x v="0"/>
    <m/>
    <m/>
    <m/>
    <s v="T005088105"/>
    <n v="119857038"/>
    <m/>
    <s v="     "/>
    <x v="0"/>
    <s v="PG&amp;E"/>
    <m/>
    <s v="Building"/>
    <m/>
    <s v="D"/>
    <m/>
    <s v="Structure-PG&amp;E only"/>
    <m/>
    <s v="Equipment - PG&amp;E"/>
    <s v="34.n. Transformer damage or failure"/>
    <s v="Equipment - PG&amp;E"/>
    <s v="All types of equipment / facility failure"/>
    <s v="Transformer failure"/>
    <s v="Transformer"/>
    <m/>
    <m/>
    <m/>
    <m/>
    <s v="Overhead"/>
    <x v="3"/>
    <s v="Transformer"/>
    <m/>
    <s v="Transformer CGC: 418333550093 "/>
    <s v="     "/>
    <s v="Non-HFTD"/>
    <x v="0"/>
    <m/>
    <m/>
    <n v="36.708199999999998"/>
    <n v="-119.569"/>
    <s v="Fresno"/>
    <s v="SANGER-1104"/>
    <m/>
    <n v="12000"/>
    <m/>
    <x v="0"/>
    <s v="Unknown"/>
    <s v="Urban"/>
    <m/>
    <m/>
    <s v="No"/>
    <m/>
    <m/>
    <m/>
    <m/>
    <m/>
    <m/>
    <m/>
    <s v="N"/>
    <s v="N"/>
    <m/>
    <m/>
    <s v="     "/>
    <m/>
    <m/>
    <m/>
    <m/>
    <m/>
    <m/>
    <m/>
    <m/>
    <m/>
    <m/>
    <m/>
    <m/>
    <m/>
    <m/>
    <m/>
    <m/>
    <m/>
    <m/>
    <m/>
  </r>
  <r>
    <s v="20212265"/>
    <s v="     "/>
    <n v="44475"/>
    <s v="10/6"/>
    <x v="1"/>
    <n v="0.6166666666666667"/>
    <s v="41"/>
    <n v="4"/>
    <s v="10"/>
    <x v="5"/>
    <n v="44475"/>
    <m/>
    <s v="He observed a broken overhead service conductor neutral on the burnt transformer pole; This information is preliminary. OIS: 1488995; FOID: T005413846 (FLT6), T005413843, SAP Eqp ID: 104037062; Division: Central Coast; County: Monterey"/>
    <s v="     "/>
    <s v="FAS"/>
    <m/>
    <s v="Y"/>
    <x v="0"/>
    <m/>
    <m/>
    <m/>
    <s v="T005413846, T005413843"/>
    <m/>
    <m/>
    <s v="     "/>
    <x v="0"/>
    <s v="PG&amp;E"/>
    <m/>
    <s v="Other"/>
    <s v="Neutral"/>
    <s v="D"/>
    <s v="D"/>
    <s v="Structure-PG&amp;E only"/>
    <m/>
    <s v="Equipment - PG&amp;E"/>
    <s v="34.b. Conductor damage or failure"/>
    <s v="Equipment - PG&amp;E"/>
    <s v="All types of equipment / facility failure"/>
    <s v="Conductor failure-all"/>
    <s v="Service Drop"/>
    <m/>
    <m/>
    <m/>
    <s v="N"/>
    <s v="Overhead"/>
    <x v="2"/>
    <s v="Service Drop"/>
    <s v="Neutral Service Conductor, Pole"/>
    <s v="104037062"/>
    <s v="     "/>
    <s v="Non-HFTD"/>
    <x v="0"/>
    <m/>
    <m/>
    <n v="36.252000000000002"/>
    <n v="-121.155"/>
    <s v="Monterey"/>
    <s v="LOS-OSITOS-2102"/>
    <m/>
    <n v="12000"/>
    <s v="N/A"/>
    <x v="0"/>
    <s v="Unknown"/>
    <s v="Agriculture"/>
    <s v="Grass fuel model"/>
    <m/>
    <s v="No"/>
    <m/>
    <m/>
    <m/>
    <m/>
    <m/>
    <m/>
    <m/>
    <s v="N"/>
    <s v="N"/>
    <m/>
    <m/>
    <s v="     "/>
    <m/>
    <m/>
    <m/>
    <m/>
    <m/>
    <m/>
    <m/>
    <m/>
    <m/>
    <m/>
    <m/>
    <m/>
    <m/>
    <m/>
    <m/>
    <m/>
    <m/>
    <m/>
    <m/>
  </r>
  <r>
    <s v="20211712"/>
    <s v="     "/>
    <n v="44475"/>
    <s v="10/6"/>
    <x v="1"/>
    <n v="0.77500000000000002"/>
    <s v="41"/>
    <n v="4"/>
    <s v="10"/>
    <x v="5"/>
    <n v="44475"/>
    <m/>
    <s v="FAS and ILIS show reports of connecotr/splice failure. #6 sol cu overhead conductor fell loose from deadend connector causing equipment to whip together. The ensuing fire was 3 meters - 0.25 acre in size. EC tags 122158835 and 122158863 creted for damaged assets to be replaced. No photos available. This information is preliminary."/>
    <s v="     "/>
    <s v="FAS"/>
    <m/>
    <s v="N"/>
    <x v="0"/>
    <m/>
    <s v="21-0126958"/>
    <m/>
    <s v="T005413985"/>
    <m/>
    <m/>
    <s v="     "/>
    <x v="1"/>
    <s v="PG&amp;E"/>
    <m/>
    <s v="Vegetation"/>
    <m/>
    <s v="D"/>
    <s v="D"/>
    <s v="&lt;0.25"/>
    <m/>
    <s v="Equipment - PG&amp;E"/>
    <s v="34.m. Connection device damage or failure"/>
    <s v="Equipment - PG&amp;E"/>
    <s v="All types of equipment / facility failure"/>
    <s v="Splice/Clamp/Connector"/>
    <s v="Splice/Clamp/Connector"/>
    <m/>
    <m/>
    <s v="Line to Line"/>
    <s v="Y"/>
    <s v="Overhead"/>
    <x v="3"/>
    <s v="Splice/Clamp/Connector"/>
    <s v="Crossarm, Insulator, Connector"/>
    <s v="101142685"/>
    <s v="     "/>
    <s v="Non-HFTD"/>
    <x v="0"/>
    <m/>
    <m/>
    <n v="37.336399999999998"/>
    <n v="-120.506"/>
    <s v="Merced"/>
    <s v="EL-CAPITAN-1103"/>
    <m/>
    <n v="12000"/>
    <m/>
    <x v="0"/>
    <s v="Merced County Cal Fire"/>
    <s v="Agriculture"/>
    <s v="Grass fuel model"/>
    <m/>
    <s v="No"/>
    <m/>
    <m/>
    <m/>
    <m/>
    <m/>
    <m/>
    <m/>
    <s v="N"/>
    <s v="N"/>
    <m/>
    <m/>
    <s v="     "/>
    <m/>
    <m/>
    <m/>
    <m/>
    <m/>
    <m/>
    <m/>
    <m/>
    <m/>
    <m/>
    <m/>
    <m/>
    <m/>
    <m/>
    <m/>
    <m/>
    <m/>
    <m/>
    <m/>
  </r>
  <r>
    <s v="20211713"/>
    <s v="     "/>
    <n v="44475"/>
    <s v="10/6"/>
    <x v="1"/>
    <n v="0.48402777777777778"/>
    <s v="41"/>
    <n v="4"/>
    <s v="10"/>
    <x v="5"/>
    <m/>
    <m/>
    <s v="Pole fire on the Dixon-Vaca #1 60kV Transmission circuit. The cause of the ignition appears to be due to tracking, being that photos show the fire burnt at the through bolt where the crossarm is attached. The ensuing fire was limited to PG&amp;E assets. This information is preliminary."/>
    <s v="     "/>
    <s v="TOTL"/>
    <m/>
    <s v="N"/>
    <x v="0"/>
    <m/>
    <m/>
    <s v="T21-017163"/>
    <m/>
    <n v="122157000"/>
    <m/>
    <s v="     "/>
    <x v="0"/>
    <s v="PG&amp;E"/>
    <m/>
    <s v="Other"/>
    <s v="Pole"/>
    <s v="T"/>
    <s v="T"/>
    <s v="Structure-PG&amp;E only"/>
    <s v="Pole, Crossarm on Fire"/>
    <s v="Contamination"/>
    <s v="36.a. Contamination"/>
    <s v="Equipment - PG&amp;E"/>
    <s v="Contamination"/>
    <s v="Tracking"/>
    <m/>
    <m/>
    <m/>
    <m/>
    <s v="N"/>
    <s v="Overhead"/>
    <x v="4"/>
    <s v="Pole"/>
    <s v="Pole, Crossarm"/>
    <s v="45163989"/>
    <s v="     "/>
    <s v="Non-HFTD"/>
    <x v="0"/>
    <m/>
    <m/>
    <n v="38.315199999999997"/>
    <n v="-121.941"/>
    <s v="Solano"/>
    <s v="DIXON-VACA-#1-60KV"/>
    <m/>
    <n v="60000"/>
    <s v="N/A"/>
    <x v="0"/>
    <s v="Unknown"/>
    <s v="Herbaceous"/>
    <s v="Grass Fuel Model "/>
    <s v="Dry grass"/>
    <s v="No"/>
    <m/>
    <m/>
    <m/>
    <m/>
    <m/>
    <m/>
    <m/>
    <s v="N"/>
    <s v="N"/>
    <m/>
    <m/>
    <s v="     "/>
    <m/>
    <m/>
    <m/>
    <m/>
    <m/>
    <m/>
    <m/>
    <m/>
    <m/>
    <m/>
    <m/>
    <m/>
    <m/>
    <m/>
    <m/>
    <m/>
    <m/>
    <m/>
    <m/>
  </r>
  <r>
    <s v="20212267"/>
    <s v="     "/>
    <n v="44475"/>
    <s v="10/6"/>
    <x v="1"/>
    <n v="0.51249999999999996"/>
    <s v="41"/>
    <n v="4"/>
    <s v="10"/>
    <x v="5"/>
    <n v="44475"/>
    <m/>
    <s v="tree branch fell on line and caught fire"/>
    <s v="     "/>
    <s v="FAS"/>
    <m/>
    <s v="Y"/>
    <x v="0"/>
    <m/>
    <s v="21-0126690"/>
    <m/>
    <s v="T005413711"/>
    <n v="122156000"/>
    <m/>
    <s v="     "/>
    <x v="0"/>
    <s v="PG&amp;E"/>
    <m/>
    <s v="Vegetation"/>
    <s v="Conductor"/>
    <s v="D"/>
    <s v="D"/>
    <s v="&lt;3 meters of linear travel"/>
    <s v="Tree branch on line "/>
    <s v="Vegetation"/>
    <s v="33.a. Veg. contact"/>
    <s v="Vegetation"/>
    <s v="Contact from object"/>
    <s v="Veg. contact"/>
    <m/>
    <s v="Veg. contact"/>
    <s v="Conductor - Primary"/>
    <s v="Force Out"/>
    <s v="Y"/>
    <s v="Overhead"/>
    <x v="3"/>
    <s v="Conductor - Primary"/>
    <s v="Crossarm"/>
    <s v="100965726"/>
    <s v="     "/>
    <s v="Non-HFTD"/>
    <x v="0"/>
    <m/>
    <m/>
    <n v="40.950800000000001"/>
    <n v="-124.11799999999999"/>
    <s v="Humboldt"/>
    <s v="ARCATA-1105"/>
    <m/>
    <n v="12000"/>
    <m/>
    <x v="0"/>
    <s v="Unknown "/>
    <s v="Conifer Forest"/>
    <s v="Timber fuel model"/>
    <s v="Roadside trees "/>
    <s v="No"/>
    <m/>
    <m/>
    <m/>
    <m/>
    <m/>
    <m/>
    <m/>
    <s v="N"/>
    <s v="N"/>
    <m/>
    <m/>
    <s v="     "/>
    <s v="40.95079700"/>
    <s v="-124.11881680"/>
    <s v="Oct  7 2021 12:00AM"/>
    <s v="BranchFail"/>
    <s v="PI INSPECTED FAULT AREA AND DETERMINED A BRANCH FROM A HEALTHY MONTEREY PINE BROKE OFF AND MADE CONTACT WITH THE 12KV CONDUCTORS. THE BRANCH WAS BURNING IN THE 12KV CONDUCTORS WHICH CAUSED THE OUTAGE."/>
    <s v="PINE"/>
    <s v="60"/>
    <s v="39"/>
    <s v="18"/>
    <s v="None"/>
    <s v="None"/>
    <s v="N"/>
    <s v="1"/>
    <m/>
    <s v="Hillside"/>
    <s v="A"/>
    <s v="CrossArm"/>
    <s v="BareWire"/>
    <s v="2"/>
  </r>
  <r>
    <s v="20140197"/>
    <s v="     "/>
    <n v="41919"/>
    <s v="10/7"/>
    <x v="1"/>
    <n v="0.4826388888888889"/>
    <s v="41"/>
    <n v="4"/>
    <s v="10"/>
    <x v="7"/>
    <n v="41919"/>
    <n v="0.4826388888888889"/>
    <s v="CUSTOMER DIGGING WITH BACKHOE TO UNCOVER BURIED TORTOISE STRUCK UG PRIMARY CONDUCTOR"/>
    <s v="     "/>
    <m/>
    <m/>
    <s v="N"/>
    <x v="0"/>
    <s v="1094047"/>
    <s v="14-0061952"/>
    <m/>
    <m/>
    <m/>
    <m/>
    <s v="     "/>
    <x v="1"/>
    <s v="PG&amp;E"/>
    <m/>
    <s v="Vegetation"/>
    <m/>
    <s v="D"/>
    <m/>
    <s v="&lt;0.25"/>
    <s v="Square Feet: ; Acreage: "/>
    <s v="Contact - Animal - Other"/>
    <s v="33.b. Animal contact"/>
    <s v="Contact - Animal"/>
    <s v="All types of equipment / facility failure"/>
    <s v="Contact - Animal"/>
    <m/>
    <s v="Contact - Animal"/>
    <s v="Conductor"/>
    <s v="Line to Line"/>
    <s v=" "/>
    <s v="Subsurface"/>
    <x v="3"/>
    <s v="Conductor"/>
    <m/>
    <s v="at Fuse 8047"/>
    <s v="     "/>
    <s v="Non-HFTD"/>
    <x v="0"/>
    <n v="508"/>
    <m/>
    <n v="35.072000000000003"/>
    <n v="-120.59099999999999"/>
    <s v="San Luis Obispo"/>
    <s v="OCEANO-1108"/>
    <s v="182601102"/>
    <n v="12000"/>
    <s v="OCEANO 1102749231"/>
    <x v="0"/>
    <s v="SLO FD"/>
    <s v="Barren/Other"/>
    <m/>
    <m/>
    <s v="No"/>
    <m/>
    <m/>
    <m/>
    <m/>
    <m/>
    <m/>
    <m/>
    <s v="N"/>
    <s v="N"/>
    <m/>
    <m/>
    <s v="     "/>
    <m/>
    <m/>
    <m/>
    <m/>
    <m/>
    <m/>
    <m/>
    <m/>
    <m/>
    <m/>
    <m/>
    <m/>
    <m/>
    <m/>
    <m/>
    <m/>
    <m/>
    <m/>
    <m/>
  </r>
  <r>
    <s v="20160330"/>
    <s v="     "/>
    <n v="42650"/>
    <s v="10/7"/>
    <x v="1"/>
    <n v="0.34513888888888888"/>
    <s v="41"/>
    <n v="4"/>
    <s v="10"/>
    <x v="6"/>
    <n v="42650"/>
    <n v="0.34513888888888888"/>
    <s v="need crew to replace 3 pot abank and change out all cutouts."/>
    <s v="     "/>
    <m/>
    <m/>
    <s v="N"/>
    <x v="0"/>
    <s v="1554402"/>
    <s v="16-0070296"/>
    <m/>
    <m/>
    <m/>
    <m/>
    <s v="     "/>
    <x v="1"/>
    <s v="PG&amp;E"/>
    <m/>
    <s v="Vegetation"/>
    <m/>
    <s v="D"/>
    <m/>
    <s v="&lt;0.25"/>
    <s v="Square Feet: ; Acreage: "/>
    <s v="Equipment - PG&amp;E"/>
    <s v="34.n. Transformer damage or failure"/>
    <s v="Equipment - PG&amp;E"/>
    <s v="All types of equipment / facility failure"/>
    <s v="Transformer"/>
    <s v="Transformer"/>
    <m/>
    <m/>
    <s v="Line to Ground"/>
    <m/>
    <s v="Overhead"/>
    <x v="1"/>
    <s v="Transformer"/>
    <m/>
    <s v="102119967"/>
    <s v="     "/>
    <s v="Non-HFTD"/>
    <x v="0"/>
    <m/>
    <m/>
    <n v="37.989100000000001"/>
    <n v="-121.045"/>
    <s v="San Joaquin"/>
    <s v="LINDEN-1104"/>
    <s v="162071104"/>
    <m/>
    <s v="N/A"/>
    <x v="0"/>
    <s v="Linden- Peters Fire Department"/>
    <s v="Herbaceous"/>
    <m/>
    <m/>
    <s v="No"/>
    <m/>
    <m/>
    <m/>
    <m/>
    <m/>
    <m/>
    <m/>
    <s v="N"/>
    <s v="N"/>
    <m/>
    <m/>
    <s v="     "/>
    <m/>
    <m/>
    <m/>
    <m/>
    <m/>
    <m/>
    <m/>
    <m/>
    <m/>
    <m/>
    <m/>
    <m/>
    <m/>
    <m/>
    <m/>
    <m/>
    <m/>
    <m/>
    <m/>
  </r>
  <r>
    <s v="MIA20177333"/>
    <s v="     "/>
    <n v="43015"/>
    <s v="10/7"/>
    <x v="1"/>
    <n v="0.59912037037037036"/>
    <s v="40"/>
    <n v="4"/>
    <s v="10"/>
    <x v="0"/>
    <n v="43015"/>
    <n v="0.59861111111111109"/>
    <s v="Wires smoking and arcing. Tree grew into primary and almost started fire. Need to de-energize line to remove trees. "/>
    <s v="     "/>
    <s v="FAS"/>
    <n v="44245"/>
    <s v="Y"/>
    <x v="0"/>
    <s v="1892611"/>
    <s v="17-0084958"/>
    <m/>
    <s v="T004154358"/>
    <m/>
    <m/>
    <s v="     "/>
    <x v="0"/>
    <s v="PG&amp;E"/>
    <m/>
    <m/>
    <m/>
    <s v="D"/>
    <m/>
    <s v="&lt;3 meters of linear travel"/>
    <m/>
    <s v="Vegetation"/>
    <s v="33.a. Veg. contact"/>
    <s v="Vegetation"/>
    <s v="Contact from object"/>
    <s v="Contact - Vegetation"/>
    <m/>
    <s v="Contact - Vegetation"/>
    <s v="Conductor"/>
    <s v="Force Out"/>
    <s v="No"/>
    <s v="Overhead"/>
    <x v="0"/>
    <m/>
    <m/>
    <s v="252802101"/>
    <s v="     "/>
    <s v="Non-HFTD"/>
    <x v="0"/>
    <m/>
    <m/>
    <n v="37.315199999999997"/>
    <n v="-120.468"/>
    <s v="Merced"/>
    <s v="MERCED-2101"/>
    <s v="252802101"/>
    <n v="21000"/>
    <s v="MERCED 21017220"/>
    <x v="0"/>
    <m/>
    <s v="Urban"/>
    <m/>
    <m/>
    <s v="No"/>
    <m/>
    <m/>
    <m/>
    <m/>
    <m/>
    <m/>
    <m/>
    <s v="N"/>
    <s v="N"/>
    <m/>
    <m/>
    <s v="     "/>
    <m/>
    <m/>
    <s v="Oct 10 2017 12:00AM"/>
    <m/>
    <s v="No evidence of outage, 3 span tap no trees near primary, several serice drops on street, T-Man removed branch did temporary disconnect tree branch fell onn line.."/>
    <s v=""/>
    <m/>
    <m/>
    <m/>
    <m/>
    <m/>
    <m/>
    <m/>
    <m/>
    <m/>
    <m/>
    <m/>
    <m/>
    <m/>
  </r>
  <r>
    <s v="20170407"/>
    <s v="     "/>
    <n v="43015"/>
    <s v="10/7"/>
    <x v="1"/>
    <n v="0.42430555555555555"/>
    <s v="40"/>
    <n v="4"/>
    <s v="10"/>
    <x v="0"/>
    <n v="43015"/>
    <m/>
    <s v="JUMPER BURNED OPEN @ K-129- OPENED REMAINING &amp; MADE COE TAG- 290820"/>
    <s v="     "/>
    <m/>
    <m/>
    <s v="N"/>
    <x v="0"/>
    <s v="1892492"/>
    <s v="17-0084938"/>
    <m/>
    <m/>
    <m/>
    <m/>
    <s v="     "/>
    <x v="1"/>
    <s v="PG&amp;E"/>
    <m/>
    <s v="Vegetation"/>
    <m/>
    <s v="D"/>
    <m/>
    <s v="&lt;0.25"/>
    <s v="Square Feet: ; Acreage: "/>
    <s v="Equipment - PG&amp;E"/>
    <s v="34.o. Other"/>
    <s v="Equipment - PG&amp;E"/>
    <s v="All types of equipment / facility failure"/>
    <s v="Jumper"/>
    <s v="Jumper"/>
    <m/>
    <m/>
    <s v="Line to Line"/>
    <s v="PACIFIC BELL"/>
    <s v="Overhead"/>
    <x v="3"/>
    <s v="Other"/>
    <m/>
    <s v="100600703"/>
    <s v="     "/>
    <s v="Non-HFTD"/>
    <x v="0"/>
    <m/>
    <m/>
    <n v="37.198799999999999"/>
    <n v="-121.833"/>
    <s v="Santa Clara"/>
    <s v="HICKS-2101"/>
    <s v="83432101"/>
    <n v="21000"/>
    <s v="HICKS 2101CB"/>
    <x v="1"/>
    <s v="JOHN PAVLOFF"/>
    <s v="Urban"/>
    <m/>
    <m/>
    <s v="No"/>
    <m/>
    <m/>
    <m/>
    <m/>
    <m/>
    <m/>
    <m/>
    <s v="N"/>
    <s v="N"/>
    <m/>
    <m/>
    <s v="     "/>
    <m/>
    <m/>
    <m/>
    <m/>
    <m/>
    <m/>
    <m/>
    <m/>
    <m/>
    <m/>
    <m/>
    <m/>
    <m/>
    <m/>
    <m/>
    <m/>
    <m/>
    <m/>
    <m/>
  </r>
  <r>
    <s v="MIA201712208"/>
    <s v="     "/>
    <n v="43015"/>
    <s v="10/7"/>
    <x v="1"/>
    <n v="0.41704861111111113"/>
    <s v="40"/>
    <n v="4"/>
    <s v="10"/>
    <x v="0"/>
    <m/>
    <m/>
    <s v="FAS reported wire burned down. Squirrel went phase to phase causing two jumpers to burn open and 1 of 3 primary OH phases to come down. No active fire found. "/>
    <s v="     "/>
    <s v="FAS"/>
    <n v="44245"/>
    <s v="Y"/>
    <x v="0"/>
    <s v="1892477"/>
    <s v="17-0084930"/>
    <m/>
    <s v="T004154279, T004154236"/>
    <m/>
    <m/>
    <s v="     "/>
    <x v="0"/>
    <s v="PG&amp;E"/>
    <m/>
    <m/>
    <m/>
    <s v="D"/>
    <m/>
    <s v="Structure-PG&amp;E only"/>
    <m/>
    <s v="Contact - Animal - Other"/>
    <s v="33.b. Animal contact"/>
    <s v="Contact - Animal"/>
    <s v="Contact from object"/>
    <s v="Contact - Animal"/>
    <m/>
    <s v="Contact - Animal"/>
    <s v="Conductor"/>
    <s v="Line to Line"/>
    <s v="No"/>
    <s v="Overhead"/>
    <x v="0"/>
    <m/>
    <m/>
    <s v="83481110"/>
    <s v="     "/>
    <s v="Non-HFTD"/>
    <x v="0"/>
    <m/>
    <m/>
    <n v="37.324599999999997"/>
    <n v="-122.068"/>
    <s v="Santa Clara"/>
    <s v="STELLING-1110"/>
    <s v="83481110"/>
    <n v="11000"/>
    <s v="STELLING 1107CB"/>
    <x v="0"/>
    <m/>
    <s v="Urban"/>
    <m/>
    <m/>
    <s v="No"/>
    <m/>
    <m/>
    <m/>
    <m/>
    <m/>
    <m/>
    <m/>
    <s v="N"/>
    <s v="N"/>
    <m/>
    <m/>
    <s v="     "/>
    <m/>
    <m/>
    <m/>
    <m/>
    <m/>
    <m/>
    <m/>
    <m/>
    <m/>
    <m/>
    <m/>
    <m/>
    <m/>
    <m/>
    <m/>
    <m/>
    <m/>
    <m/>
    <m/>
  </r>
  <r>
    <s v="20180866"/>
    <s v="     "/>
    <n v="43380"/>
    <s v="10/7"/>
    <x v="1"/>
    <n v="0.37608796296296299"/>
    <s v="41"/>
    <n v="4"/>
    <s v="10"/>
    <x v="1"/>
    <n v="43380"/>
    <n v="0.36458333333333331"/>
    <s v="ILIS - &quot; TREE LIMB ACROSS LINE TOOK WIRE DOWN&quot;.  &quot;FIRE IS 4 SPOT FIRES 10'X10' AND THREE 3'X3' FIRES.&quot;"/>
    <s v="     "/>
    <s v="FAS"/>
    <m/>
    <s v="N"/>
    <x v="0"/>
    <s v="190058"/>
    <s v="18-0087893"/>
    <m/>
    <m/>
    <m/>
    <m/>
    <s v="     "/>
    <x v="1"/>
    <s v="PG&amp;E"/>
    <m/>
    <m/>
    <m/>
    <s v="D"/>
    <m/>
    <s v="&lt;3 meters of linear travel"/>
    <m/>
    <s v="Vegetation"/>
    <s v="33.a. Veg. contact"/>
    <s v="Vegetation"/>
    <s v="Contact from object"/>
    <s v="Vegetation"/>
    <m/>
    <s v="Contact - Vegetation"/>
    <s v="Conductor"/>
    <s v="Open Circuit"/>
    <m/>
    <s v="Overhead"/>
    <x v="3"/>
    <m/>
    <m/>
    <s v="WIRE DOWN 7 SPANS LD SD 5297"/>
    <s v="     "/>
    <s v="Non-HFTD"/>
    <x v="0"/>
    <m/>
    <m/>
    <n v="41.056899999999999"/>
    <n v="-124.102"/>
    <s v="Humboldt"/>
    <s v="TRINIDAD-1101"/>
    <s v="192231101"/>
    <n v="11000"/>
    <s v="TRINIDAD 1101CB"/>
    <x v="0"/>
    <m/>
    <s v="Conifer Forest"/>
    <m/>
    <m/>
    <s v="No"/>
    <m/>
    <m/>
    <m/>
    <m/>
    <m/>
    <m/>
    <m/>
    <s v="N"/>
    <s v="N"/>
    <m/>
    <m/>
    <s v="     "/>
    <s v="41.05887700"/>
    <s v="-124.10298900"/>
    <s v="Oct  8 2018 12:00AM"/>
    <s v="BranchFail"/>
    <s v="A green limb off of a green 2xstem douglas fir broke and fell through the lines, starting 4 small spot fires due to hot line down. Tree was on 1664 property and fires were on 1574 property. Long span where poles are on forested hilltops and line crosses over a small grassy valley."/>
    <s v="FIRD"/>
    <s v="120"/>
    <s v="80"/>
    <s v="8"/>
    <s v="None"/>
    <s v="None"/>
    <s v="N"/>
    <s v="1"/>
    <m/>
    <s v="Hillside"/>
    <s v="B"/>
    <s v="CrossArm"/>
    <s v="BareWire"/>
    <s v="17"/>
  </r>
  <r>
    <s v="20180874"/>
    <s v="     "/>
    <n v="43380"/>
    <s v="10/7"/>
    <x v="1"/>
    <n v="0.74184027777777772"/>
    <s v="41"/>
    <n v="4"/>
    <s v="10"/>
    <x v="1"/>
    <m/>
    <m/>
    <s v="&quot;OPEN WIRE SECONDARY SLAPPED TOGETHER DUE TO PALM TREE XSTREET&quot;"/>
    <s v="     "/>
    <s v="FAS"/>
    <m/>
    <s v="N"/>
    <x v="0"/>
    <s v="190432"/>
    <m/>
    <m/>
    <m/>
    <m/>
    <m/>
    <s v="     "/>
    <x v="1"/>
    <s v="PG&amp;E"/>
    <m/>
    <m/>
    <m/>
    <s v="D"/>
    <m/>
    <s v="&lt;3 meters of linear travel"/>
    <m/>
    <s v="Vegetation"/>
    <s v="33.a. Veg. contact"/>
    <s v="Vegetation"/>
    <s v="Contact from object"/>
    <s v="Vegetation"/>
    <m/>
    <s v="Contact - Vegetation"/>
    <s v="Conductor - Open Wire Secondary"/>
    <m/>
    <m/>
    <m/>
    <x v="1"/>
    <m/>
    <m/>
    <m/>
    <s v="     "/>
    <s v="Non-HFTD"/>
    <x v="0"/>
    <m/>
    <m/>
    <n v="37.682899999999997"/>
    <n v="-122.111"/>
    <s v="Alameda"/>
    <s v="SAN-LEANDRO-U-1107"/>
    <s v="013111107"/>
    <n v="750"/>
    <s v="N/A"/>
    <x v="0"/>
    <m/>
    <s v="Urban"/>
    <m/>
    <m/>
    <s v="No"/>
    <m/>
    <m/>
    <m/>
    <m/>
    <m/>
    <m/>
    <m/>
    <s v="N"/>
    <s v="N"/>
    <m/>
    <m/>
    <s v="     "/>
    <m/>
    <m/>
    <m/>
    <m/>
    <m/>
    <m/>
    <m/>
    <m/>
    <m/>
    <m/>
    <m/>
    <m/>
    <m/>
    <m/>
    <m/>
    <m/>
    <m/>
    <m/>
    <m/>
  </r>
  <r>
    <s v="20180865"/>
    <s v="     "/>
    <n v="43380"/>
    <s v="10/7"/>
    <x v="1"/>
    <n v="0.3696875"/>
    <s v="41"/>
    <n v="4"/>
    <s v="10"/>
    <x v="1"/>
    <n v="43380"/>
    <n v="0.36527777777777776"/>
    <s v="Veg fire and wire-down - unclear what the cause was or which started first"/>
    <s v="     "/>
    <s v="FAS"/>
    <m/>
    <s v="N"/>
    <x v="0"/>
    <s v="190060"/>
    <s v="18-0087853"/>
    <m/>
    <m/>
    <m/>
    <m/>
    <s v="     "/>
    <x v="1"/>
    <s v="PG&amp;E"/>
    <m/>
    <m/>
    <m/>
    <s v="D"/>
    <m/>
    <s v="&lt;0.25"/>
    <m/>
    <s v="Unknown - Pre-existing Fire or PG&amp;E Equipment"/>
    <s v="40.a. Unknown"/>
    <s v="Unknown"/>
    <s v="Other"/>
    <s v="Unknown"/>
    <m/>
    <m/>
    <m/>
    <s v="Line to Ground"/>
    <m/>
    <s v="Overhead"/>
    <x v="3"/>
    <m/>
    <m/>
    <s v="8782"/>
    <s v="     "/>
    <s v="Non-HFTD"/>
    <x v="0"/>
    <m/>
    <m/>
    <n v="38.415500000000002"/>
    <n v="-121.73099999999999"/>
    <s v="Solano"/>
    <s v="DIXON-1103"/>
    <s v="062061103"/>
    <n v="11000"/>
    <s v="DIXON 11035932"/>
    <x v="0"/>
    <m/>
    <s v="Agriculture"/>
    <m/>
    <m/>
    <s v="No"/>
    <m/>
    <m/>
    <m/>
    <m/>
    <m/>
    <m/>
    <m/>
    <s v="N"/>
    <s v="Y"/>
    <s v="201810070600"/>
    <s v="201810090000"/>
    <s v="     "/>
    <m/>
    <m/>
    <m/>
    <m/>
    <m/>
    <m/>
    <m/>
    <m/>
    <m/>
    <m/>
    <m/>
    <m/>
    <m/>
    <m/>
    <m/>
    <m/>
    <m/>
    <m/>
    <m/>
  </r>
  <r>
    <s v="20191191"/>
    <s v="     "/>
    <n v="43745"/>
    <s v="10/7"/>
    <x v="1"/>
    <m/>
    <s v="41"/>
    <n v="4"/>
    <s v="10"/>
    <x v="3"/>
    <n v="43745"/>
    <m/>
    <s v="burned up sec connection at pole"/>
    <s v="     "/>
    <s v="FAS"/>
    <m/>
    <s v="N"/>
    <x v="0"/>
    <s v="645927"/>
    <m/>
    <m/>
    <s v="T004772104"/>
    <n v="0"/>
    <m/>
    <s v="     "/>
    <x v="1"/>
    <s v="PG&amp;E"/>
    <m/>
    <m/>
    <m/>
    <s v="D"/>
    <m/>
    <s v="&lt;3 meters of linear travel"/>
    <s v="10FT CIRCLE "/>
    <s v="Equipment - PG&amp;E"/>
    <s v="34.b. Conductor damage or failure"/>
    <s v="Equipment - PG&amp;E"/>
    <s v="All types of equipment / facility failure"/>
    <s v="Conductor failure-all"/>
    <s v="Splice/Clamp/Connector"/>
    <m/>
    <m/>
    <m/>
    <m/>
    <s v="Overhead"/>
    <x v="1"/>
    <s v="Splice/Clamp/Connector"/>
    <m/>
    <s v="Unknown"/>
    <s v="     "/>
    <s v="Non-HFTD"/>
    <x v="0"/>
    <n v="180"/>
    <m/>
    <n v="38.104799999999997"/>
    <n v="-122.827"/>
    <s v="MARIN"/>
    <s v="OLEMA-1101"/>
    <m/>
    <m/>
    <s v="N/A"/>
    <x v="0"/>
    <m/>
    <s v="Urban"/>
    <m/>
    <m/>
    <s v="No"/>
    <m/>
    <m/>
    <m/>
    <m/>
    <m/>
    <m/>
    <m/>
    <s v="N"/>
    <s v="N"/>
    <m/>
    <m/>
    <s v="     "/>
    <m/>
    <m/>
    <m/>
    <m/>
    <m/>
    <m/>
    <m/>
    <m/>
    <m/>
    <m/>
    <m/>
    <m/>
    <m/>
    <m/>
    <m/>
    <m/>
    <m/>
    <m/>
    <m/>
  </r>
  <r>
    <s v="20191192"/>
    <s v="     "/>
    <n v="43745"/>
    <s v="10/7"/>
    <x v="1"/>
    <m/>
    <s v="41"/>
    <n v="4"/>
    <s v="10"/>
    <x v="3"/>
    <n v="43745"/>
    <n v="0.7368055555555556"/>
    <s v="airplane clipped line, brokem crossarm, 3 phases of wire down for 1 span"/>
    <s v="     "/>
    <s v="EIR"/>
    <m/>
    <s v="N"/>
    <x v="0"/>
    <s v="646960"/>
    <s v="19-0108473"/>
    <m/>
    <s v="T004772642"/>
    <n v="117969423"/>
    <s v="EI191007A"/>
    <s v="     "/>
    <x v="1"/>
    <s v="PG&amp;E"/>
    <m/>
    <m/>
    <m/>
    <s v="D"/>
    <m/>
    <s v="10-99"/>
    <m/>
    <s v="Contact - 3rd Party"/>
    <s v="33.d. Vehicle contact"/>
    <s v="Contact - 3rd Party"/>
    <s v="Contact from object"/>
    <s v="Contact - Vehicle"/>
    <m/>
    <s v="Contact - Vehicle"/>
    <s v="Conductor - Primary"/>
    <s v="Line to Ground"/>
    <m/>
    <s v="Overhead"/>
    <x v="3"/>
    <s v="Conductor - Primary"/>
    <m/>
    <s v="163711708"/>
    <s v="     "/>
    <s v="Non-HFTD"/>
    <x v="0"/>
    <m/>
    <m/>
    <n v="37.71"/>
    <n v="-120.58799999999999"/>
    <s v="TUOLUMNE"/>
    <s v="COTTLE-1708"/>
    <m/>
    <m/>
    <s v="COTTLE 17089860"/>
    <x v="0"/>
    <m/>
    <s v="Herbaceous"/>
    <m/>
    <m/>
    <s v="No"/>
    <s v="10"/>
    <m/>
    <m/>
    <m/>
    <m/>
    <m/>
    <m/>
    <s v="N"/>
    <s v="N"/>
    <m/>
    <m/>
    <s v="     "/>
    <m/>
    <m/>
    <m/>
    <m/>
    <m/>
    <m/>
    <m/>
    <m/>
    <m/>
    <m/>
    <m/>
    <m/>
    <m/>
    <m/>
    <m/>
    <m/>
    <m/>
    <m/>
    <m/>
  </r>
  <r>
    <s v="20191193"/>
    <s v="     "/>
    <n v="43745"/>
    <s v="10/7"/>
    <x v="1"/>
    <m/>
    <s v="41"/>
    <n v="4"/>
    <s v="10"/>
    <x v="3"/>
    <n v="43745"/>
    <n v="0.7368055555555556"/>
    <s v="duplicate of index 1192"/>
    <s v="     "/>
    <s v="EIR"/>
    <m/>
    <s v="N"/>
    <x v="1"/>
    <s v="646960"/>
    <s v="19-0108473"/>
    <m/>
    <s v="T004772618"/>
    <n v="117969423"/>
    <s v="EI191007A"/>
    <s v="     "/>
    <x v="0"/>
    <s v="PG&amp;E"/>
    <m/>
    <m/>
    <m/>
    <s v="D"/>
    <m/>
    <s v="10-99"/>
    <s v="15 ACRES PER CAL FIRE"/>
    <s v="Duplicate"/>
    <s v="33.d. Vehicle contact"/>
    <s v="Duplicate"/>
    <s v="Contact from object"/>
    <s v="Contact - Vehicle"/>
    <m/>
    <m/>
    <m/>
    <s v="Line to Ground"/>
    <m/>
    <s v="Overhead"/>
    <x v="0"/>
    <m/>
    <m/>
    <s v=""/>
    <s v="     "/>
    <s v="Non-HFTD"/>
    <x v="0"/>
    <m/>
    <m/>
    <n v="37.710799999999999"/>
    <n v="-120.67400000000001"/>
    <s v="TUOLUMNE"/>
    <m/>
    <m/>
    <m/>
    <s v="COTTLE 17089860"/>
    <x v="0"/>
    <s v="CAL FIRE"/>
    <m/>
    <m/>
    <m/>
    <s v="No"/>
    <m/>
    <m/>
    <m/>
    <m/>
    <m/>
    <m/>
    <m/>
    <s v="N"/>
    <s v="N"/>
    <m/>
    <m/>
    <s v="     "/>
    <m/>
    <m/>
    <m/>
    <m/>
    <m/>
    <m/>
    <m/>
    <m/>
    <m/>
    <m/>
    <m/>
    <m/>
    <m/>
    <m/>
    <m/>
    <m/>
    <m/>
    <m/>
    <m/>
  </r>
  <r>
    <s v="20201356"/>
    <s v="     "/>
    <n v="44111"/>
    <s v="10/7"/>
    <x v="1"/>
    <n v="0.54722222222222228"/>
    <s v="41"/>
    <n v="4"/>
    <s v="10"/>
    <x v="4"/>
    <n v="44111"/>
    <n v="0.53402777777777777"/>
    <s v="On October 7, 2020 at 1308 hours, a PG&amp;E Troubleman was dispatched to the Williams 1102 12kV Distribution Circuit on Highway 20 west of King Road, Williams in response to an outage and reports of a vegetation fire. Initial analysis indicates bird contact caused the ignition. A turkey flew into the 4 ACSR primary conductor that blew 2 of 3 fuses and caused an outage to 83 customers. The ensuing fire was 3 meters - 0.25 acres in size and the fire was suppressed by Williams Fire Department. There were no damages to PG&amp;E equipment warranting repair."/>
    <s v="     "/>
    <s v="FAS"/>
    <m/>
    <s v="N"/>
    <x v="0"/>
    <s v="1112905"/>
    <s v="20-0106142"/>
    <m/>
    <s v="T005089667"/>
    <m/>
    <m/>
    <s v="     "/>
    <x v="1"/>
    <s v="PG&amp;E"/>
    <m/>
    <s v="Vegetation"/>
    <m/>
    <s v="D"/>
    <s v="D"/>
    <s v="&lt;0.25"/>
    <s v="20'x400'"/>
    <s v="Contact - Animal - Bird"/>
    <s v="33.b. Animal contact"/>
    <s v="Contact - Bird"/>
    <s v="Contact from object"/>
    <s v="Contact - Animal"/>
    <m/>
    <s v="Contact - Animal"/>
    <s v="Conductor - Primary"/>
    <s v="Line to Line"/>
    <m/>
    <s v="Overhead"/>
    <x v="3"/>
    <s v="Conductor - Primary"/>
    <s v="NA"/>
    <s v="Circuit ID: 062051102"/>
    <s v="     "/>
    <s v="Non-HFTD"/>
    <x v="0"/>
    <m/>
    <m/>
    <n v="39.148899999999998"/>
    <n v="-122.252"/>
    <s v="Colusa"/>
    <s v="WILLIAMS-1102"/>
    <m/>
    <n v="12000"/>
    <m/>
    <x v="0"/>
    <s v="Williams FD"/>
    <s v="Agriculture"/>
    <m/>
    <m/>
    <s v="No"/>
    <m/>
    <m/>
    <m/>
    <m/>
    <m/>
    <m/>
    <m/>
    <s v="N"/>
    <s v="N"/>
    <m/>
    <m/>
    <s v="     "/>
    <m/>
    <m/>
    <m/>
    <m/>
    <m/>
    <m/>
    <m/>
    <m/>
    <m/>
    <m/>
    <m/>
    <m/>
    <m/>
    <m/>
    <m/>
    <m/>
    <m/>
    <m/>
    <m/>
  </r>
  <r>
    <s v="20140198"/>
    <s v="     "/>
    <n v="41920"/>
    <s v="10/8"/>
    <x v="1"/>
    <n v="0.59791666666666665"/>
    <s v="41"/>
    <n v="4"/>
    <s v="10"/>
    <x v="7"/>
    <n v="41920"/>
    <n v="0.59791666666666665"/>
    <s v="STANDBY WIRE DOWN AND LEAKING TRANSFORMER."/>
    <s v="     "/>
    <m/>
    <m/>
    <s v="N"/>
    <x v="0"/>
    <s v="1094760"/>
    <s v="14-0062334"/>
    <m/>
    <m/>
    <n v="109260410"/>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m/>
    <s v="Overhead"/>
    <x v="3"/>
    <s v="Conductor"/>
    <m/>
    <s v="MTR #1008628785 "/>
    <s v="     "/>
    <s v="Non-HFTD"/>
    <x v="0"/>
    <n v="512"/>
    <m/>
    <n v="34.645499999999998"/>
    <n v="-120.41200000000001"/>
    <s v="Santa Barbara"/>
    <s v="CABRILLO-1103"/>
    <s v="183101103"/>
    <n v="12000"/>
    <s v="CABRILLO 1103Y46"/>
    <x v="0"/>
    <s v="Santa Barbara County FD"/>
    <s v="Herbaceous"/>
    <m/>
    <m/>
    <s v="No"/>
    <m/>
    <m/>
    <m/>
    <m/>
    <m/>
    <m/>
    <m/>
    <s v="N"/>
    <s v="N"/>
    <m/>
    <m/>
    <s v="     "/>
    <m/>
    <m/>
    <m/>
    <m/>
    <m/>
    <m/>
    <m/>
    <m/>
    <m/>
    <m/>
    <m/>
    <m/>
    <m/>
    <m/>
    <m/>
    <m/>
    <m/>
    <m/>
    <m/>
  </r>
  <r>
    <s v="20150387"/>
    <s v="     "/>
    <n v="42285"/>
    <s v="10/8"/>
    <x v="1"/>
    <n v="0.57430555555555551"/>
    <s v="41"/>
    <n v="4"/>
    <s v="10"/>
    <x v="2"/>
    <n v="42285"/>
    <n v="0.57430555555555551"/>
    <s v="VEGETATION FIRE CAUSED BY TREE FALLING THROUGH POWER LINES."/>
    <s v="     "/>
    <m/>
    <m/>
    <s v="N"/>
    <x v="0"/>
    <s v="1318845"/>
    <s v="15-0069017"/>
    <m/>
    <m/>
    <m/>
    <m/>
    <s v="     "/>
    <x v="1"/>
    <s v="PG&amp;E"/>
    <m/>
    <s v="Vegetation"/>
    <m/>
    <s v="D"/>
    <m/>
    <s v="&lt;0.25"/>
    <s v="Square Feet: ; Acreage: "/>
    <s v="Vegetation"/>
    <s v="33.a. Veg. contact"/>
    <s v="Vegetation"/>
    <s v="All types of equipment / facility failure"/>
    <s v="Contact - Vegetation"/>
    <m/>
    <s v="Contact - Vegetation"/>
    <s v="Conductor"/>
    <s v="Line to Ground"/>
    <s v="0"/>
    <s v="Overhead"/>
    <x v="3"/>
    <s v="Conductor"/>
    <m/>
    <s v="DEERFIELD RD S/O HIDDEN VALEY RD."/>
    <s v="     "/>
    <s v="Non-HFTD"/>
    <x v="0"/>
    <m/>
    <m/>
    <n v="35.5473"/>
    <n v="-120.77"/>
    <s v="San Luis Obispo"/>
    <s v="TEMPLETON-2110"/>
    <s v="183052110"/>
    <n v="21000"/>
    <s v="TEMPLETON 2110317796"/>
    <x v="1"/>
    <s v="Cal Fire Dept"/>
    <s v="Agriculture"/>
    <m/>
    <m/>
    <s v="No"/>
    <m/>
    <m/>
    <m/>
    <m/>
    <m/>
    <m/>
    <m/>
    <s v="N"/>
    <s v="N"/>
    <m/>
    <m/>
    <s v="     "/>
    <s v="35.54730000"/>
    <s v="-120.77010000"/>
    <s v="Oct  9 2015 12:00AM"/>
    <s v="TrunkFail"/>
    <s v="EVIDENCE OF GREEN COAST LIVE OAK TREE FAILURE. EVIDENCE OF FIRE AT OUTAGE LOCATION. NO FURTHER WORK NEEDED."/>
    <s v="OAKC"/>
    <s v="65"/>
    <s v="50"/>
    <s v="50"/>
    <s v="Moderate"/>
    <s v="None"/>
    <s v="N"/>
    <s v="1"/>
    <m/>
    <s v="Hillside"/>
    <s v="A"/>
    <s v="CrossArm"/>
    <s v="BareWire"/>
    <s v="1"/>
  </r>
  <r>
    <s v="20160331"/>
    <s v="     "/>
    <n v="42651"/>
    <s v="10/8"/>
    <x v="1"/>
    <n v="0.28611111111111109"/>
    <s v="41"/>
    <n v="4"/>
    <s v="10"/>
    <x v="6"/>
    <n v="42651"/>
    <n v="0.28611111111111109"/>
    <s v="line crew to repair 12kv line and replace pole"/>
    <s v="     "/>
    <m/>
    <m/>
    <s v="N"/>
    <x v="0"/>
    <s v="1554918"/>
    <s v="16-0070518"/>
    <m/>
    <m/>
    <n v="112025794"/>
    <m/>
    <s v="     "/>
    <x v="1"/>
    <s v="PG&amp;E"/>
    <m/>
    <s v="Vegetation"/>
    <m/>
    <s v="D"/>
    <m/>
    <s v="&lt;0.25"/>
    <s v="Square Feet: ; Acreage: "/>
    <s v="Equipment - PG&amp;E"/>
    <s v="34.f. Pole damage or failure"/>
    <s v="Equipment - PG&amp;E"/>
    <s v="All types of equipment / facility failure"/>
    <s v="Pole"/>
    <s v="Pole"/>
    <m/>
    <m/>
    <s v="Line to Line"/>
    <m/>
    <s v="Overhead"/>
    <x v="3"/>
    <s v="Conductor"/>
    <m/>
    <s v="100396647"/>
    <s v="     "/>
    <s v="Non-HFTD"/>
    <x v="0"/>
    <m/>
    <m/>
    <n v="39.5717"/>
    <n v="-121.73"/>
    <s v="Butte"/>
    <s v="ESQUON-1101"/>
    <s v="102171101"/>
    <n v="12000"/>
    <s v="ESQUON 1101CB"/>
    <x v="0"/>
    <s v="Cal Fire"/>
    <s v="Agriculture"/>
    <m/>
    <m/>
    <s v="No"/>
    <m/>
    <m/>
    <m/>
    <m/>
    <m/>
    <m/>
    <m/>
    <s v="N"/>
    <s v="N"/>
    <m/>
    <m/>
    <s v="     "/>
    <m/>
    <m/>
    <m/>
    <m/>
    <m/>
    <m/>
    <m/>
    <m/>
    <m/>
    <m/>
    <m/>
    <m/>
    <m/>
    <m/>
    <m/>
    <m/>
    <m/>
    <m/>
    <m/>
  </r>
  <r>
    <s v="20170412"/>
    <s v="     "/>
    <n v="43016"/>
    <s v="10/8"/>
    <x v="1"/>
    <n v="0.7993055555555556"/>
    <s v="41"/>
    <n v="4"/>
    <s v="10"/>
    <x v="0"/>
    <n v="43016"/>
    <m/>
    <s v="NOTIFIED ON CALL SUP FOR TREE CREW TO CLEAR TREE FROM SEC LINES"/>
    <s v="     "/>
    <m/>
    <m/>
    <s v="N"/>
    <x v="0"/>
    <s v="1893729"/>
    <m/>
    <m/>
    <m/>
    <m/>
    <m/>
    <s v="     "/>
    <x v="1"/>
    <s v="PG&amp;E"/>
    <m/>
    <s v="Vegetation"/>
    <m/>
    <s v="D"/>
    <m/>
    <s v="&lt;3 meters of linear travel"/>
    <s v="Square Feet: ; Acreage: "/>
    <s v="Vegetation"/>
    <s v="33.a. Veg. contact"/>
    <s v="Vegetation"/>
    <s v="All types of equipment / facility failure"/>
    <s v="Contact - Vegetation"/>
    <m/>
    <s v="Contact - Vegetation"/>
    <s v="Conductor"/>
    <m/>
    <s v="PACIFIC BELL"/>
    <s v="Overhead"/>
    <x v="1"/>
    <s v="Conductor"/>
    <m/>
    <s v="100622560"/>
    <s v="     "/>
    <s v="Non-HFTD"/>
    <x v="0"/>
    <m/>
    <m/>
    <n v="37.207099999999997"/>
    <n v="-121.86199999999999"/>
    <s v="Santa Clara"/>
    <s v="HICKS-2103"/>
    <s v="83432103"/>
    <m/>
    <s v="N/A"/>
    <x v="0"/>
    <s v="Unknown"/>
    <s v="Urban"/>
    <m/>
    <m/>
    <s v="No"/>
    <m/>
    <m/>
    <m/>
    <m/>
    <m/>
    <m/>
    <m/>
    <s v="N"/>
    <s v="N"/>
    <m/>
    <m/>
    <s v="     "/>
    <m/>
    <m/>
    <m/>
    <m/>
    <m/>
    <m/>
    <m/>
    <m/>
    <m/>
    <m/>
    <m/>
    <m/>
    <m/>
    <m/>
    <m/>
    <m/>
    <m/>
    <m/>
    <m/>
  </r>
  <r>
    <s v="MIA201711363"/>
    <s v="     "/>
    <n v="43016"/>
    <s v="10/8"/>
    <x v="1"/>
    <n v="0.76127314814814817"/>
    <s v="41"/>
    <n v="4"/>
    <s v="10"/>
    <x v="0"/>
    <n v="43016"/>
    <n v="0.76111111111111107"/>
    <s v="Open wire got to gether and burned field. PGE attributable."/>
    <s v="     "/>
    <s v="FAS"/>
    <n v="44245"/>
    <s v="Y"/>
    <x v="0"/>
    <s v="1893682"/>
    <s v=" 17-008517"/>
    <m/>
    <s v="T004155105"/>
    <n v="113702838"/>
    <m/>
    <s v="     "/>
    <x v="1"/>
    <s v="PG&amp;E"/>
    <m/>
    <m/>
    <m/>
    <s v="D"/>
    <m/>
    <s v="0.26-9.99"/>
    <m/>
    <s v="Equipment - PG&amp;E"/>
    <s v="34.b. Conductor damage or failure"/>
    <s v="Equipment - PG&amp;E"/>
    <s v="All types of equipment / facility failure"/>
    <s v="Conductor failure-all"/>
    <s v="Conductor - Open Wire Secondary"/>
    <m/>
    <m/>
    <m/>
    <s v="No"/>
    <s v="Overhead"/>
    <x v="0"/>
    <m/>
    <m/>
    <s v="063172101 "/>
    <s v="     "/>
    <s v="Non-HFTD"/>
    <x v="0"/>
    <m/>
    <m/>
    <n v="38.822499999999998"/>
    <n v="-122.206"/>
    <s v="Yolo"/>
    <s v="MADISON-2101"/>
    <s v="63172101"/>
    <n v="21000"/>
    <m/>
    <x v="0"/>
    <m/>
    <s v="Agriculture"/>
    <m/>
    <m/>
    <s v="No"/>
    <m/>
    <m/>
    <m/>
    <m/>
    <m/>
    <m/>
    <m/>
    <s v="N"/>
    <s v="Y"/>
    <s v="201710081800"/>
    <s v="201710100000"/>
    <s v="     "/>
    <m/>
    <m/>
    <m/>
    <m/>
    <m/>
    <m/>
    <m/>
    <m/>
    <m/>
    <m/>
    <m/>
    <m/>
    <m/>
    <m/>
    <m/>
    <m/>
    <m/>
    <m/>
    <m/>
  </r>
  <r>
    <s v="EIR20170092"/>
    <s v="     "/>
    <n v="43016"/>
    <s v="10/8"/>
    <x v="1"/>
    <m/>
    <s v="41"/>
    <n v="4"/>
    <s v="10"/>
    <x v="0"/>
    <m/>
    <m/>
    <s v="On October 19, 2017, PG&amp;E was granted access to the site located near 4011 Atlas Peak Road, City of Napa in Napa County to inspect the site, identify the tree, and conduct measurements.  PG&amp;E found that a green, healthy limb from a White Oak tree broke and fell on the street side of the Pueblo 1104 (12 kV) Circuit, coming to rest on the lower of two communication conductors, as the higher communication conductor had broken.  The field-phase primary insulator of the Pueblo 1104 Circuit was also broken but the supply conductor did not break.  Based on the measurements, the tree limb was approximately 25 feet long and the tree was rooted approximately 15 feet from the distribution conductors.  As reported in the initial EIR, Cal Fire took possession of the field-phase primary conductor, the broken field-phase insulator and bracket.    _x000d__x000a_           _x000d__x000a_This information is preliminary and PG&amp;E is continuing its review of the facts including weather conditions in the area.  PG&amp;E is fully cooperating with Cal Fire and the CPUC on their investigations."/>
    <s v="     "/>
    <s v="EIR Ignitions Tracker"/>
    <n v="44288"/>
    <s v="Y"/>
    <x v="0"/>
    <s v="1893954, 1899743"/>
    <s v="17-0085211"/>
    <m/>
    <s v="T004159634"/>
    <n v="113702892"/>
    <s v="EI171008M"/>
    <s v="     "/>
    <x v="1"/>
    <s v="PG&amp;E"/>
    <m/>
    <s v="Vegetation"/>
    <m/>
    <s v="D"/>
    <m/>
    <s v="&gt;5,000"/>
    <m/>
    <s v="Vegetation"/>
    <s v="33.a. Veg. contact"/>
    <s v="Vegetation"/>
    <m/>
    <s v="Contact - Vegetation"/>
    <m/>
    <s v="Contact - Vegetation"/>
    <s v="Conductor - Primary"/>
    <s v="Line to Ground"/>
    <s v="Yes"/>
    <s v="Overhead"/>
    <x v="3"/>
    <s v="Conductor - Primary"/>
    <m/>
    <s v="043291104"/>
    <s v="     "/>
    <s v="Non-HFTD"/>
    <x v="0"/>
    <m/>
    <m/>
    <n v="38.344799999999999"/>
    <n v="-122.274"/>
    <s v="Napa"/>
    <s v="PUEBLO-1104"/>
    <m/>
    <n v="12000"/>
    <s v="N/A"/>
    <x v="0"/>
    <m/>
    <s v="Shrub"/>
    <m/>
    <m/>
    <s v="No"/>
    <s v="51624"/>
    <s v="120"/>
    <m/>
    <s v="6"/>
    <m/>
    <s v="ATLAS"/>
    <m/>
    <s v="N"/>
    <s v="N"/>
    <m/>
    <m/>
    <s v="     "/>
    <m/>
    <m/>
    <m/>
    <m/>
    <m/>
    <m/>
    <m/>
    <m/>
    <m/>
    <m/>
    <m/>
    <m/>
    <m/>
    <m/>
    <m/>
    <m/>
    <m/>
    <m/>
    <m/>
  </r>
  <r>
    <s v="EIR20170107"/>
    <s v="     "/>
    <n v="43016"/>
    <s v="10/8"/>
    <x v="1"/>
    <m/>
    <s v="41"/>
    <n v="4"/>
    <s v="10"/>
    <x v="0"/>
    <m/>
    <m/>
    <s v="On October 8, 2017, the top section of a green, healthy White Oak tree broke and blew into the Potter Valley-Mendocino 60 kV transmission line, resulting in a wire down. The site is located approximately 500 feet East of 13801 North Busch Road, Potter Valley, Mendocino County. After submitting the initial EIR, PG&amp;E was granted access to the site again during daylight hours and working in cooperation with Cal Fire, PG&amp;E identified that the subject tree was rooted approximately 15 feet from the transmission_x000d__x000a_line, not 60 feet as originally reported. The original assessment was made at approximately 3:00 AM on October 9, 2017, using a flashlight to inspect the area._x000d__x000a__x000d__x000a_This information is preliminary and PG&amp;E is continuing its review of the facts. In the initial EIR PG&amp;E reported wind speeds of 40 to 50 m.p.h. based on nearby weather stations. PG&amp;E is continuing its review of weather conditions in the area. PG&amp;E is fully cooperating with Cal Fire and the CPUC on their investigations."/>
    <s v="     "/>
    <s v="EIR Ignitions Tracker"/>
    <n v="44288"/>
    <s v="Y"/>
    <x v="1"/>
    <m/>
    <m/>
    <s v="INT-10235"/>
    <m/>
    <m/>
    <s v="EI171008A"/>
    <s v="     "/>
    <x v="1"/>
    <s v="PG&amp;E"/>
    <m/>
    <s v="Vegetation"/>
    <m/>
    <s v="T"/>
    <m/>
    <s v="&gt;5,000"/>
    <m/>
    <s v="Vegetation"/>
    <s v="33.a. Veg. contact"/>
    <s v="Vegetation"/>
    <m/>
    <s v="Contact - Vegetation"/>
    <m/>
    <s v="Contact - Vegetation"/>
    <s v="Conductor - Transmission"/>
    <m/>
    <s v="No"/>
    <s v="Overhead"/>
    <x v="4"/>
    <s v="Conductor - Transmission"/>
    <m/>
    <s v="000/004"/>
    <s v="     "/>
    <s v="Non-HFTD"/>
    <x v="0"/>
    <m/>
    <m/>
    <n v="39.357100000000003"/>
    <n v="-123.131"/>
    <s v="Mendocino"/>
    <s v=""/>
    <m/>
    <m/>
    <s v="N/A"/>
    <x v="0"/>
    <m/>
    <s v="Agriculture"/>
    <m/>
    <m/>
    <s v="No"/>
    <s v="36523"/>
    <s v="546"/>
    <m/>
    <s v="9"/>
    <s v="1"/>
    <s v="REDWOOD VALLEY"/>
    <m/>
    <s v="N"/>
    <s v="N"/>
    <m/>
    <m/>
    <s v="     "/>
    <m/>
    <m/>
    <m/>
    <m/>
    <m/>
    <m/>
    <m/>
    <m/>
    <m/>
    <m/>
    <m/>
    <m/>
    <m/>
    <m/>
    <m/>
    <m/>
    <m/>
    <m/>
    <m/>
  </r>
  <r>
    <s v="20170418"/>
    <s v="     "/>
    <n v="43016"/>
    <s v="10/8"/>
    <x v="1"/>
    <n v="0.9375"/>
    <s v="41"/>
    <n v="4"/>
    <s v="10"/>
    <x v="0"/>
    <n v="43016"/>
    <n v="0.9375"/>
    <s v="crew to repplace pole and pull cable possibly"/>
    <s v="     "/>
    <m/>
    <m/>
    <s v="N"/>
    <x v="0"/>
    <s v="1894083"/>
    <s v="17-0085250"/>
    <m/>
    <m/>
    <m/>
    <m/>
    <s v="     "/>
    <x v="1"/>
    <s v="PG&amp;E"/>
    <m/>
    <s v="Vegetation"/>
    <m/>
    <s v="D"/>
    <m/>
    <s v="&lt;0.25"/>
    <s v="Square Feet: ; Acreage: "/>
    <s v="Equipment - PG&amp;E"/>
    <s v="34.f. Pole damage or failure"/>
    <s v="Equipment - PG&amp;E"/>
    <s v="All types of equipment / facility failure"/>
    <s v="Pole"/>
    <s v="Pole"/>
    <m/>
    <m/>
    <s v="Line to Line"/>
    <s v="PACIFIC BELL"/>
    <s v="Overhead"/>
    <x v="3"/>
    <s v="Conductor"/>
    <m/>
    <s v="101561309"/>
    <s v="     "/>
    <s v="Non-HFTD"/>
    <x v="0"/>
    <m/>
    <m/>
    <n v="38.322600000000001"/>
    <n v="-121.943"/>
    <s v="Solano"/>
    <s v="PEABODY-2112"/>
    <s v="63642112"/>
    <n v="21000"/>
    <m/>
    <x v="0"/>
    <s v="vaca"/>
    <s v="Urban"/>
    <m/>
    <m/>
    <s v="No"/>
    <m/>
    <m/>
    <m/>
    <m/>
    <m/>
    <m/>
    <m/>
    <s v="N"/>
    <s v="Y"/>
    <s v="201710081800"/>
    <s v="201710100000"/>
    <s v="     "/>
    <m/>
    <m/>
    <m/>
    <m/>
    <m/>
    <m/>
    <m/>
    <m/>
    <m/>
    <m/>
    <m/>
    <m/>
    <m/>
    <m/>
    <m/>
    <m/>
    <m/>
    <m/>
    <m/>
  </r>
  <r>
    <s v="20170421"/>
    <s v="     "/>
    <n v="43016"/>
    <s v="10/8"/>
    <x v="1"/>
    <n v="0.99375000000000002"/>
    <s v="41"/>
    <n v="4"/>
    <s v="10"/>
    <x v="0"/>
    <n v="43016"/>
    <m/>
    <s v="OPEN WIRE SECONDARY SLAPPING TOGETHER CAUSED FIRE. OPENED TX. NEED MULTIPLE BRACKETS IN 3 SPANS. OPENED TX DE ENERGIZING. INSTALL &amp; CLO TX."/>
    <s v="     "/>
    <m/>
    <m/>
    <s v="N"/>
    <x v="0"/>
    <m/>
    <m/>
    <m/>
    <m/>
    <m/>
    <m/>
    <s v="     "/>
    <x v="1"/>
    <s v="PG&amp;E"/>
    <m/>
    <s v="Vegetation"/>
    <m/>
    <s v="D"/>
    <m/>
    <s v="0.26-9.99"/>
    <s v="Square Feet: ; Acreage: 10"/>
    <s v="Wire-Wire Contact"/>
    <s v="35.a. Wire-to-wire contact / contamination"/>
    <s v="Wire-Wire Contact"/>
    <s v="All types of equipment / facility failure"/>
    <s v="Veg. contact"/>
    <s v="N.A."/>
    <s v="Veg. contact"/>
    <m/>
    <m/>
    <s v="PACIFIC BELL"/>
    <s v="Overhead"/>
    <x v="1"/>
    <s v="Conductor"/>
    <m/>
    <s v="101660727"/>
    <s v="     "/>
    <s v="Non-HFTD"/>
    <x v="0"/>
    <m/>
    <m/>
    <n v="38.275799999999997"/>
    <n v="-121.962"/>
    <s v="Solano"/>
    <s v="PEABODY-2107"/>
    <s v="63642107"/>
    <m/>
    <s v="N/A"/>
    <x v="0"/>
    <s v="707-428-7305"/>
    <s v="Urban"/>
    <m/>
    <m/>
    <s v="No"/>
    <m/>
    <m/>
    <m/>
    <m/>
    <m/>
    <m/>
    <m/>
    <s v="N"/>
    <s v="Y"/>
    <s v="201710081800"/>
    <s v="201710100000"/>
    <s v="     "/>
    <m/>
    <m/>
    <m/>
    <m/>
    <m/>
    <m/>
    <m/>
    <m/>
    <m/>
    <m/>
    <m/>
    <m/>
    <m/>
    <m/>
    <m/>
    <m/>
    <m/>
    <m/>
    <m/>
  </r>
  <r>
    <s v="MIA201710447"/>
    <s v="     "/>
    <n v="43016"/>
    <s v="10/8"/>
    <x v="1"/>
    <n v="0.74054398148148148"/>
    <s v="41"/>
    <n v="4"/>
    <s v="10"/>
    <x v="0"/>
    <n v="43016"/>
    <n v="0.74027777777777781"/>
    <s v="Tree fell in line"/>
    <s v="     "/>
    <s v="FAS"/>
    <n v="44246"/>
    <s v="Y"/>
    <x v="0"/>
    <s v="1893646"/>
    <s v="17-0085164"/>
    <m/>
    <s v="T004155061"/>
    <m/>
    <m/>
    <s v="     "/>
    <x v="0"/>
    <s v="PG&amp;E"/>
    <m/>
    <m/>
    <m/>
    <s v="D"/>
    <m/>
    <s v="&lt;3 meters of linear travel"/>
    <m/>
    <s v="Vegetation"/>
    <s v="33.a. Veg. contact"/>
    <s v="Vegetation"/>
    <s v="Contact from object"/>
    <s v="Contact - Vegetation"/>
    <m/>
    <s v="Contact - Vegetation"/>
    <s v="Conductor - Primary"/>
    <s v="Line to Line"/>
    <s v="Yes"/>
    <s v="Overhead"/>
    <x v="0"/>
    <m/>
    <m/>
    <s v="30977"/>
    <s v="     "/>
    <s v="Non-HFTD"/>
    <x v="0"/>
    <m/>
    <m/>
    <n v="35.447899999999997"/>
    <n v="-120.61799999999999"/>
    <s v="San Luis Obispo"/>
    <s v="TEMPLETON-2113"/>
    <m/>
    <n v="21000"/>
    <s v="TEMPLETON 2113A08"/>
    <x v="0"/>
    <m/>
    <s v="Highly Rural"/>
    <m/>
    <m/>
    <s v="No"/>
    <m/>
    <m/>
    <m/>
    <m/>
    <m/>
    <m/>
    <m/>
    <s v="N"/>
    <s v="N"/>
    <m/>
    <m/>
    <s v="     "/>
    <s v="35.26530000"/>
    <s v="-120.37700000"/>
    <s v="Oct 10 2017 12:00AM"/>
    <s v="BranchFail"/>
    <s v="Evidence of live, green coast live oak branch failure at fault location. No evidence of fire. No further work necessary."/>
    <s v="OAKC"/>
    <s v="60"/>
    <s v="47"/>
    <s v="15"/>
    <s v="None"/>
    <s v="None"/>
    <s v="N"/>
    <s v="1"/>
    <m/>
    <s v="Plain"/>
    <s v="D"/>
    <s v="CrossArm"/>
    <s v="BareWire"/>
    <s v="0"/>
  </r>
  <r>
    <s v="EIR20170109"/>
    <s v="     "/>
    <n v="43016"/>
    <s v="10/8"/>
    <x v="1"/>
    <m/>
    <s v="41"/>
    <n v="4"/>
    <s v="10"/>
    <x v="0"/>
    <m/>
    <m/>
    <s v="Yesterday evening, 10 October 2017, near Clearlake, Lake County, PG&amp;E identified two broken poles on the Redbud 1102 (12kV) Circuit near Pomo Rd. and Sulphur Bank Rd. The top section of Fuse Cutout Pole 1447 had broken and fallen to the ground. Additionally, a pole one span to the west was burned and had also fallen to the ground. Cal Fire has taken possession of the top section of Fuse Cutout Pole 1447 that fell to the ground, as well as the bottom portion of the same pole where the break occurred (above the communication conductors). This information is preliminary and PG&amp;E is fully cooperating with Cal Fire."/>
    <s v="     "/>
    <s v="EIR Ignitions Tracker"/>
    <n v="44288"/>
    <s v="Y"/>
    <x v="0"/>
    <m/>
    <m/>
    <m/>
    <m/>
    <m/>
    <s v="EI171008D"/>
    <s v="     "/>
    <x v="1"/>
    <s v="PG&amp;E"/>
    <m/>
    <s v="Vegetation"/>
    <m/>
    <s v="D"/>
    <m/>
    <s v="1,000-4,999"/>
    <m/>
    <s v="Equipment - PG&amp;E"/>
    <s v="34.o. Other"/>
    <s v="Equipment - PG&amp;E"/>
    <m/>
    <s v="All types of equipment / facility failure"/>
    <s v="Pole"/>
    <m/>
    <m/>
    <m/>
    <s v="No"/>
    <s v="Overhead"/>
    <x v="3"/>
    <s v="Pole"/>
    <m/>
    <m/>
    <s v="     "/>
    <s v="Non-HFTD"/>
    <x v="0"/>
    <m/>
    <m/>
    <n v="39.004899999999999"/>
    <n v="-122.65900000000001"/>
    <s v="Lake"/>
    <s v=""/>
    <m/>
    <m/>
    <m/>
    <x v="0"/>
    <m/>
    <s v="Urban"/>
    <m/>
    <m/>
    <s v="No"/>
    <s v="2207"/>
    <s v="162"/>
    <m/>
    <m/>
    <m/>
    <s v="SULPHUR"/>
    <m/>
    <s v="N"/>
    <s v="N"/>
    <m/>
    <m/>
    <s v="     "/>
    <m/>
    <m/>
    <m/>
    <m/>
    <m/>
    <m/>
    <m/>
    <m/>
    <m/>
    <m/>
    <m/>
    <m/>
    <m/>
    <m/>
    <m/>
    <m/>
    <m/>
    <m/>
    <m/>
  </r>
  <r>
    <s v="MIA20171410"/>
    <s v="     "/>
    <n v="43016"/>
    <s v="10/8"/>
    <x v="1"/>
    <n v="0.69924768518518521"/>
    <s v="41"/>
    <n v="4"/>
    <s v="10"/>
    <x v="0"/>
    <n v="43016"/>
    <n v="0.69861111111111107"/>
    <s v="301 GLENDALE DR (1 SPN FROM 902063 TWDS 7043) in McKinleyville; half of tree fell and missed line but other half of tree is in danger of falling; windy weather; FD onsite; seems the other half of the tree did fall because FAS doc shows fire info"/>
    <s v="     "/>
    <s v="FAS"/>
    <n v="44244"/>
    <s v="Y"/>
    <x v="0"/>
    <s v="1893593"/>
    <s v="N/A"/>
    <m/>
    <s v="T004155002"/>
    <n v="113702830"/>
    <m/>
    <s v="     "/>
    <x v="1"/>
    <s v="PG&amp;E"/>
    <m/>
    <m/>
    <m/>
    <s v="D"/>
    <m/>
    <s v="&lt;0.25"/>
    <m/>
    <s v="Vegetation"/>
    <s v="33.a. Veg. contact"/>
    <s v="Vegetation"/>
    <s v="Contact from object"/>
    <s v="Contact - Vegetation"/>
    <m/>
    <s v="Contact - Vegetation"/>
    <s v="Conductor"/>
    <m/>
    <s v="Yes"/>
    <s v="Overhead"/>
    <x v="0"/>
    <m/>
    <m/>
    <s v="100972115"/>
    <s v="     "/>
    <s v="Non-HFTD"/>
    <x v="0"/>
    <m/>
    <m/>
    <n v="40.880099999999999"/>
    <n v="-123.98"/>
    <s v="Humboldt"/>
    <s v="BLUE-LAKE-1102"/>
    <s v="192181102"/>
    <n v="11000"/>
    <m/>
    <x v="0"/>
    <m/>
    <s v="Urban"/>
    <m/>
    <m/>
    <s v="Yes"/>
    <s v="20"/>
    <m/>
    <m/>
    <m/>
    <m/>
    <s v="BLUE"/>
    <m/>
    <s v="N"/>
    <s v="Y"/>
    <s v="201710082100"/>
    <s v="201710092200"/>
    <s v="     "/>
    <m/>
    <m/>
    <m/>
    <m/>
    <m/>
    <m/>
    <m/>
    <m/>
    <m/>
    <m/>
    <m/>
    <m/>
    <m/>
    <m/>
    <m/>
    <m/>
    <m/>
    <m/>
    <m/>
  </r>
  <r>
    <s v="20170410"/>
    <s v="     "/>
    <n v="43016"/>
    <s v="10/8"/>
    <x v="1"/>
    <n v="0.69652777777777775"/>
    <s v="41"/>
    <n v="4"/>
    <s v="10"/>
    <x v="0"/>
    <n v="43016"/>
    <n v="0.69513888888888886"/>
    <s v="0"/>
    <s v="     "/>
    <m/>
    <m/>
    <s v="N"/>
    <x v="0"/>
    <s v="1893593"/>
    <s v="17-0085141"/>
    <m/>
    <m/>
    <m/>
    <m/>
    <s v="     "/>
    <x v="1"/>
    <s v="PG&amp;E"/>
    <m/>
    <s v="Vegetation"/>
    <m/>
    <s v="D"/>
    <m/>
    <s v="10-99"/>
    <s v="Square Feet: ; Acreage: 20"/>
    <s v="Equipment - PG&amp;E"/>
    <s v="34.m. Connection device damage or failure"/>
    <s v="Equipment - PG&amp;E"/>
    <s v="All types of equipment / facility failure"/>
    <s v="Splice/Clamp/Connector"/>
    <s v="Splice/Clamp/Connector"/>
    <m/>
    <m/>
    <s v="Line to Ground"/>
    <s v="Unknown"/>
    <s v="Overhead"/>
    <x v="3"/>
    <s v="Conductor"/>
    <m/>
    <s v="100972408"/>
    <s v="     "/>
    <s v="Non-HFTD"/>
    <x v="0"/>
    <m/>
    <m/>
    <n v="40.887599999999999"/>
    <n v="-123.992"/>
    <s v="Humboldt"/>
    <s v="BLUE-LAKE-1102"/>
    <s v="192181102"/>
    <n v="12000"/>
    <s v="BLUE LAKE 1102CB"/>
    <x v="0"/>
    <s v="Cal Fire"/>
    <s v="Herbaceous"/>
    <m/>
    <m/>
    <s v="Yes"/>
    <m/>
    <m/>
    <m/>
    <m/>
    <m/>
    <m/>
    <m/>
    <s v="N"/>
    <s v="Y"/>
    <s v="201710082100"/>
    <s v="201710092200"/>
    <s v="     "/>
    <m/>
    <m/>
    <m/>
    <m/>
    <m/>
    <m/>
    <m/>
    <m/>
    <m/>
    <m/>
    <m/>
    <m/>
    <m/>
    <m/>
    <m/>
    <m/>
    <m/>
    <m/>
    <m/>
  </r>
  <r>
    <s v="20170411"/>
    <s v="     "/>
    <n v="43016"/>
    <s v="10/8"/>
    <x v="1"/>
    <n v="0.73541666666666672"/>
    <s v="41"/>
    <n v="4"/>
    <s v="10"/>
    <x v="0"/>
    <n v="43016"/>
    <n v="0.73541666666666672"/>
    <s v="0"/>
    <s v="     "/>
    <m/>
    <m/>
    <s v="N"/>
    <x v="0"/>
    <s v="1893647"/>
    <s v="17-0085163"/>
    <m/>
    <m/>
    <m/>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1585529"/>
    <s v="     "/>
    <s v="Non-HFTD"/>
    <x v="0"/>
    <m/>
    <m/>
    <n v="38.533099999999997"/>
    <n v="-121.542"/>
    <s v="Yolo"/>
    <s v="DEEPWATER-1107"/>
    <s v="63621107"/>
    <n v="12000"/>
    <s v="DEEPWATER 11076212"/>
    <x v="0"/>
    <s v="Unknown"/>
    <s v="Agriculture"/>
    <m/>
    <m/>
    <s v="No"/>
    <m/>
    <m/>
    <m/>
    <m/>
    <m/>
    <m/>
    <m/>
    <s v="N"/>
    <s v="Y"/>
    <s v="201710081800"/>
    <s v="201710100000"/>
    <s v="     "/>
    <m/>
    <m/>
    <m/>
    <m/>
    <m/>
    <m/>
    <m/>
    <m/>
    <m/>
    <m/>
    <m/>
    <m/>
    <m/>
    <m/>
    <m/>
    <m/>
    <m/>
    <m/>
    <m/>
  </r>
  <r>
    <s v="MIA201711253"/>
    <s v="     "/>
    <n v="43016"/>
    <s v="10/8"/>
    <x v="1"/>
    <n v="0.71796296296296291"/>
    <s v="41"/>
    <n v="4"/>
    <s v="10"/>
    <x v="0"/>
    <n v="43016"/>
    <n v="0.71736111111111112"/>
    <s v="Secondary wires touching due to overgrown tree. Sm palm caught fire."/>
    <s v="     "/>
    <s v="FAS"/>
    <n v="44245"/>
    <s v="Y"/>
    <x v="0"/>
    <s v="1893623"/>
    <s v="N/A"/>
    <m/>
    <s v="T004155024"/>
    <m/>
    <m/>
    <s v="     "/>
    <x v="0"/>
    <s v="PG&amp;E"/>
    <m/>
    <m/>
    <m/>
    <s v="D"/>
    <m/>
    <s v="&lt;3 meters of linear travel"/>
    <m/>
    <s v="Vegetation"/>
    <s v="33.a. Veg. contact"/>
    <s v="Vegetation"/>
    <s v="Contact from object"/>
    <s v="Contact - Vegetation"/>
    <m/>
    <s v="Contact - Vegetation"/>
    <s v="Conductor - Open Wire Secondary"/>
    <m/>
    <s v="No"/>
    <s v="Overhead"/>
    <x v="0"/>
    <m/>
    <m/>
    <s v="062031107 "/>
    <s v="     "/>
    <s v="Non-HFTD"/>
    <x v="0"/>
    <m/>
    <m/>
    <n v="38.670099999999998"/>
    <n v="-121.789"/>
    <s v="Yolo"/>
    <s v="WOODLAND-1107"/>
    <s v="62031107"/>
    <n v="11000"/>
    <m/>
    <x v="0"/>
    <s v="Woodland fire dept"/>
    <s v="Urban"/>
    <m/>
    <m/>
    <s v="No"/>
    <m/>
    <m/>
    <m/>
    <m/>
    <m/>
    <m/>
    <m/>
    <s v="N"/>
    <s v="Y"/>
    <s v="201710081800"/>
    <s v="201710100000"/>
    <s v="     "/>
    <m/>
    <m/>
    <m/>
    <m/>
    <m/>
    <m/>
    <m/>
    <m/>
    <m/>
    <m/>
    <m/>
    <m/>
    <m/>
    <m/>
    <m/>
    <m/>
    <m/>
    <m/>
    <m/>
  </r>
  <r>
    <s v="MIA201714460"/>
    <s v="     "/>
    <n v="43016"/>
    <s v="10/8"/>
    <x v="1"/>
    <n v="0.40347222222222223"/>
    <s v="41"/>
    <n v="4"/>
    <s v="10"/>
    <x v="0"/>
    <m/>
    <m/>
    <s v="Redwood Valley fire, attributable to PG&amp;E"/>
    <s v="     "/>
    <s v="FAS"/>
    <n v="44292"/>
    <s v="Y"/>
    <x v="0"/>
    <m/>
    <m/>
    <m/>
    <s v="T004156529"/>
    <m/>
    <s v="EI171008A"/>
    <s v="     "/>
    <x v="1"/>
    <s v="PG&amp;E"/>
    <m/>
    <m/>
    <m/>
    <s v="D"/>
    <m/>
    <s v="&gt;5,000"/>
    <m/>
    <s v="Vegetation"/>
    <s v="33.a. Veg. contact"/>
    <s v="Vegetation"/>
    <s v="Contact from object"/>
    <s v="Contact - Vegetation"/>
    <m/>
    <s v="Contact - Vegetation"/>
    <s v="Conductor - Primary"/>
    <m/>
    <s v="Yes"/>
    <s v="Overhead"/>
    <x v="0"/>
    <m/>
    <m/>
    <s v="102173561"/>
    <s v="     "/>
    <s v="Non-HFTD"/>
    <x v="0"/>
    <m/>
    <m/>
    <n v="39.348399999999998"/>
    <n v="-123.136"/>
    <s v="Mendocino"/>
    <s v="POTTER-VALLEY-P-H-1104"/>
    <s v="42281104"/>
    <n v="11000"/>
    <s v="N/A"/>
    <x v="1"/>
    <m/>
    <s v="Agriculture"/>
    <m/>
    <m/>
    <s v="No"/>
    <s v="36523"/>
    <s v="546"/>
    <m/>
    <s v="9"/>
    <s v="1"/>
    <s v="REDWOOD VALLEY"/>
    <m/>
    <s v="N"/>
    <s v="N"/>
    <m/>
    <m/>
    <s v="     "/>
    <m/>
    <m/>
    <m/>
    <m/>
    <m/>
    <m/>
    <m/>
    <m/>
    <m/>
    <m/>
    <m/>
    <m/>
    <m/>
    <m/>
    <m/>
    <m/>
    <m/>
    <m/>
    <m/>
  </r>
  <r>
    <s v="20170408"/>
    <s v="     "/>
    <n v="43016"/>
    <s v="10/8"/>
    <x v="1"/>
    <n v="0.21597222222222223"/>
    <s v="41"/>
    <n v="4"/>
    <s v="10"/>
    <x v="0"/>
    <n v="43016"/>
    <m/>
    <s v="chance clamps are ng on leads from cutouts to conductor, crew will need to replace"/>
    <s v="     "/>
    <m/>
    <m/>
    <s v="N"/>
    <x v="0"/>
    <s v="1892937"/>
    <s v="17-0085031"/>
    <m/>
    <m/>
    <m/>
    <m/>
    <s v="     "/>
    <x v="1"/>
    <s v="PG&amp;E"/>
    <m/>
    <s v="Vegetation"/>
    <m/>
    <s v="D"/>
    <m/>
    <s v="&lt;0.25"/>
    <s v="Square Feet: ; Acreage: "/>
    <s v="Equipment - PG&amp;E"/>
    <s v="34.m. Connection device damage or failure"/>
    <s v="Equipment - PG&amp;E"/>
    <s v="All types of equipment / facility failure"/>
    <s v="Splice/Clamp/Connector"/>
    <s v="Splice/Clamp/Connector"/>
    <m/>
    <m/>
    <s v="Open Circuit"/>
    <s v="FRONTIER COMMUNICATI"/>
    <s v="Overhead"/>
    <x v="3"/>
    <s v="Conductor"/>
    <m/>
    <s v="100987374"/>
    <s v="     "/>
    <s v="Non-HFTD"/>
    <x v="0"/>
    <n v="105"/>
    <m/>
    <n v="40.325200000000002"/>
    <n v="-124.288"/>
    <s v="Humboldt"/>
    <s v="GARBERVILLE-1102"/>
    <s v="192221102"/>
    <n v="12000"/>
    <s v="GARBERVILLE 11024744"/>
    <x v="0"/>
    <s v="Cal Fire"/>
    <s v="Herbaceous"/>
    <m/>
    <m/>
    <s v="No"/>
    <m/>
    <m/>
    <m/>
    <m/>
    <m/>
    <m/>
    <m/>
    <s v="N"/>
    <s v="N"/>
    <m/>
    <m/>
    <s v="     "/>
    <m/>
    <m/>
    <m/>
    <m/>
    <m/>
    <m/>
    <m/>
    <m/>
    <m/>
    <m/>
    <m/>
    <m/>
    <m/>
    <m/>
    <m/>
    <m/>
    <m/>
    <m/>
    <m/>
  </r>
  <r>
    <s v="20170409"/>
    <s v="     "/>
    <n v="43016"/>
    <s v="10/8"/>
    <x v="1"/>
    <n v="0.69513888888888886"/>
    <s v="41"/>
    <n v="4"/>
    <s v="10"/>
    <x v="0"/>
    <n v="43016"/>
    <m/>
    <s v="0"/>
    <s v="     "/>
    <m/>
    <m/>
    <s v="N"/>
    <x v="0"/>
    <s v="1893337"/>
    <m/>
    <m/>
    <m/>
    <m/>
    <m/>
    <s v="     "/>
    <x v="1"/>
    <s v="PG&amp;E"/>
    <m/>
    <s v="Vegetation"/>
    <m/>
    <s v="D"/>
    <m/>
    <s v="&lt;0.25"/>
    <s v="Square Feet: 100; Acreage: "/>
    <s v="Equipment - PG&amp;E"/>
    <s v="34.b. Conductor damage or failure"/>
    <s v="Equipment - PG&amp;E"/>
    <s v="All types of equipment / facility failure"/>
    <s v="Conductor"/>
    <s v="Conductor"/>
    <m/>
    <m/>
    <m/>
    <s v="Unknown"/>
    <s v="Overhead"/>
    <x v="1"/>
    <s v="Conductor"/>
    <m/>
    <s v="100341037"/>
    <s v="     "/>
    <s v="Non-HFTD"/>
    <x v="0"/>
    <m/>
    <m/>
    <n v="39.588999999999999"/>
    <n v="-122.202"/>
    <s v="Glenn"/>
    <s v="LOGAN-CREEK-2102"/>
    <s v="103142102"/>
    <m/>
    <s v="N/A"/>
    <x v="0"/>
    <s v="Cal Fire"/>
    <s v="Agriculture"/>
    <m/>
    <m/>
    <s v="No"/>
    <m/>
    <m/>
    <m/>
    <m/>
    <m/>
    <m/>
    <m/>
    <s v="N"/>
    <s v="Y"/>
    <s v="201710081800"/>
    <s v="201710100000"/>
    <s v="     "/>
    <m/>
    <m/>
    <m/>
    <m/>
    <m/>
    <m/>
    <m/>
    <m/>
    <m/>
    <m/>
    <m/>
    <m/>
    <m/>
    <m/>
    <m/>
    <m/>
    <m/>
    <m/>
    <m/>
  </r>
  <r>
    <s v="MIT20170022"/>
    <s v="     "/>
    <n v="43016"/>
    <s v="10/8"/>
    <x v="1"/>
    <n v="0.62013888888888891"/>
    <s v="41"/>
    <n v="4"/>
    <s v="10"/>
    <x v="0"/>
    <n v="43016"/>
    <n v="0.62013888888888891"/>
    <s v="Ash tree limb broke due to strong north winds causing one phase to break and fall into back yard. 18'x2&quot; grass fire. Fire not marked in FAS. JZCY - Veg sharepoint has incident data here: \\rcshare-nas05\VM\PLANNING\Business Analyst\02)PRIVILEGED_VMFireIncidents\2017\17-0085131_SA_NotReportable"/>
    <s v="     "/>
    <s v="Missed Ignitions Tracker"/>
    <n v="44270"/>
    <s v="Y"/>
    <x v="0"/>
    <m/>
    <s v="17-0085131"/>
    <m/>
    <m/>
    <m/>
    <m/>
    <s v="     "/>
    <x v="1"/>
    <s v="PG&amp;E"/>
    <m/>
    <m/>
    <m/>
    <s v="D"/>
    <m/>
    <s v="&lt;0.25"/>
    <m/>
    <s v="Vegetation"/>
    <s v="33.a. Veg. contact"/>
    <s v="Vegetation"/>
    <s v="Contact from object"/>
    <s v="Veg. contact"/>
    <m/>
    <s v="Contact - Vegetation"/>
    <s v="Fuse"/>
    <s v="Line to Ground"/>
    <s v="N"/>
    <s v="Overhead"/>
    <x v="3"/>
    <s v="Fuse"/>
    <m/>
    <m/>
    <s v="     "/>
    <s v="Non-HFTD"/>
    <x v="0"/>
    <m/>
    <m/>
    <n v="39.163899999999998"/>
    <n v="-121.574"/>
    <s v="Yuba"/>
    <s v="EAST-MARYSVILLE-1105"/>
    <s v="152331105"/>
    <n v="11000"/>
    <s v="EAST MARYSVILLE 11051384"/>
    <x v="0"/>
    <m/>
    <s v="Urban"/>
    <m/>
    <m/>
    <s v="Yes"/>
    <m/>
    <m/>
    <m/>
    <m/>
    <m/>
    <m/>
    <m/>
    <s v="N"/>
    <s v="Y"/>
    <s v="201710081800"/>
    <s v="201710100000"/>
    <s v="     "/>
    <s v="39.16455000"/>
    <s v="-121.57366000"/>
    <s v="Oct 11 2017 12:00AM"/>
    <s v="WindBlew"/>
    <s v="HEALTHY GREEN 60 X 27&quot; ASH TREE HAD A SPAR BREAK OUT DO TO STRONG NORTH WINDS. THERE WAS NO SIGNS OF DEFECT INSIDE OR OUTSIDE OF THE SPAR AT BRAKING POINT. THE LINE FELL INTO A YARD CAUSING A SMALL FIRE 2 INCH BY 18 FOOT LONG. TREE WAS TRIMMED ON MARYSVILLE 1105 ON 3/7/2017 FOR 15 OF CLEARANCE .WR#CSSA-1005-059"/>
    <s v="ASH"/>
    <s v="60"/>
    <s v="27"/>
    <s v="10"/>
    <m/>
    <m/>
    <m/>
    <m/>
    <m/>
    <m/>
    <m/>
    <s v="CrossArm"/>
    <s v="BareWire"/>
    <s v="2"/>
  </r>
  <r>
    <s v="20191201"/>
    <s v="     "/>
    <n v="43746"/>
    <s v="10/8"/>
    <x v="1"/>
    <m/>
    <s v="41"/>
    <n v="4"/>
    <s v="10"/>
    <x v="3"/>
    <m/>
    <m/>
    <s v="LR did not operate. pole fire causing small grass fire. Very little information"/>
    <s v="     "/>
    <s v="FAS"/>
    <m/>
    <s v="N"/>
    <x v="0"/>
    <m/>
    <m/>
    <m/>
    <s v="T004773473"/>
    <n v="0"/>
    <m/>
    <s v="     "/>
    <x v="1"/>
    <s v="PG&amp;E"/>
    <m/>
    <m/>
    <m/>
    <s v="D"/>
    <m/>
    <s v="&lt;0.25"/>
    <m/>
    <s v="Equipment - PG&amp;E"/>
    <s v="34.j. Recloser damage or failure"/>
    <s v="Equipment - PG&amp;E"/>
    <s v="All types of equipment / facility failure"/>
    <s v="Recloser failure"/>
    <s v="Recloser"/>
    <m/>
    <m/>
    <m/>
    <m/>
    <s v="Overhead"/>
    <x v="3"/>
    <s v="Recloser"/>
    <m/>
    <s v="44167967"/>
    <s v="     "/>
    <s v="Non-HFTD"/>
    <x v="0"/>
    <m/>
    <m/>
    <n v="38.589700000000001"/>
    <n v="-121.70099999999999"/>
    <s v="YOLO"/>
    <s v="DAVIS-1106"/>
    <m/>
    <m/>
    <m/>
    <x v="0"/>
    <s v="Davis FD"/>
    <s v="Agriculture"/>
    <m/>
    <m/>
    <s v="No"/>
    <m/>
    <m/>
    <m/>
    <m/>
    <m/>
    <m/>
    <m/>
    <s v="N"/>
    <s v="N"/>
    <m/>
    <m/>
    <s v="     "/>
    <m/>
    <m/>
    <m/>
    <m/>
    <m/>
    <m/>
    <m/>
    <m/>
    <m/>
    <m/>
    <m/>
    <m/>
    <m/>
    <m/>
    <m/>
    <m/>
    <m/>
    <m/>
    <m/>
  </r>
  <r>
    <s v="SAP20201950"/>
    <s v="     "/>
    <n v="44112"/>
    <s v="10/8"/>
    <x v="1"/>
    <m/>
    <s v="41"/>
    <n v="4"/>
    <s v="10"/>
    <x v="4"/>
    <n v="44110"/>
    <m/>
    <s v="rear of 4700 Cutting Circle in Richmond; pole fire; burned/broken crossarm; meter 1007084110; switch r7200; overlap with 20-0105887"/>
    <s v="     "/>
    <s v="SAP"/>
    <n v="44580"/>
    <s v="Y"/>
    <x v="0"/>
    <s v="1112295"/>
    <s v="20-0105844"/>
    <m/>
    <s v="T005088835"/>
    <n v="119860534"/>
    <m/>
    <s v="     "/>
    <x v="0"/>
    <s v="PG&amp;E"/>
    <m/>
    <m/>
    <m/>
    <s v="D"/>
    <m/>
    <s v="Structure-PG&amp;E only"/>
    <m/>
    <s v="Equipment - PG&amp;E"/>
    <s v="34.h. Crossarm damage or failure"/>
    <s v="Equipment - PG&amp;E"/>
    <s v="Crossarm failure"/>
    <s v="Crossarm failure"/>
    <s v="Pole"/>
    <m/>
    <m/>
    <s v="Force Out"/>
    <s v="No"/>
    <s v="Overhead"/>
    <x v="0"/>
    <s v="Pole"/>
    <m/>
    <s v="101438994"/>
    <s v="     "/>
    <s v="Non-HFTD"/>
    <x v="0"/>
    <m/>
    <m/>
    <n v="37.924700000000001"/>
    <n v="-122.324"/>
    <s v="Contra Costa"/>
    <s v="EL-CERRITO-G-1101"/>
    <m/>
    <m/>
    <m/>
    <x v="0"/>
    <m/>
    <m/>
    <m/>
    <m/>
    <s v="No"/>
    <m/>
    <m/>
    <m/>
    <m/>
    <m/>
    <m/>
    <m/>
    <s v="N"/>
    <s v="N"/>
    <m/>
    <m/>
    <s v="     "/>
    <m/>
    <m/>
    <m/>
    <m/>
    <m/>
    <m/>
    <m/>
    <m/>
    <m/>
    <m/>
    <m/>
    <m/>
    <m/>
    <m/>
    <m/>
    <m/>
    <m/>
    <m/>
    <m/>
  </r>
  <r>
    <s v="20211732"/>
    <s v="     "/>
    <n v="44477"/>
    <s v="10/8"/>
    <x v="1"/>
    <n v="0.46250000000000002"/>
    <s v="41"/>
    <n v="4"/>
    <s v="10"/>
    <x v="5"/>
    <n v="44477"/>
    <m/>
    <s v="Pole burnt off at top, crew to replace pole. Jumper failure cause the ignition. This information is preliminary."/>
    <s v="     "/>
    <s v="FAS"/>
    <m/>
    <s v="N"/>
    <x v="0"/>
    <m/>
    <s v="21-0127717"/>
    <s v=" "/>
    <s v="T005415298, 0004152811"/>
    <n v="122168000"/>
    <m/>
    <s v="     "/>
    <x v="1"/>
    <s v="PG&amp;E"/>
    <m/>
    <s v="Other"/>
    <s v="Pole"/>
    <s v="D"/>
    <s v="D"/>
    <s v="0.26-9.99"/>
    <s v="Pole burnt at top, burned grass surrounding pole "/>
    <s v="Contamination"/>
    <s v="36.a. Contamination"/>
    <s v="Equipment - PG&amp;E"/>
    <s v="Contamination"/>
    <s v="Tracking"/>
    <m/>
    <m/>
    <m/>
    <s v="Force Out"/>
    <s v="N"/>
    <s v="Overhead"/>
    <x v="3"/>
    <s v="Insulator"/>
    <s v="Pole, Crossarm, Hardware"/>
    <m/>
    <s v="     "/>
    <s v="Non-HFTD"/>
    <x v="0"/>
    <m/>
    <m/>
    <n v="37.077300000000001"/>
    <n v="-121.072"/>
    <s v="Merced"/>
    <s v="SANTA-NELLA-1104"/>
    <m/>
    <n v="12000"/>
    <m/>
    <x v="0"/>
    <s v="Cal Fire"/>
    <s v="Herbaceous"/>
    <s v="Brush fuel model"/>
    <s v="DRY GRASS "/>
    <s v="No"/>
    <m/>
    <m/>
    <m/>
    <m/>
    <m/>
    <s v=" "/>
    <m/>
    <s v="N"/>
    <s v="N"/>
    <m/>
    <m/>
    <s v="     "/>
    <m/>
    <m/>
    <m/>
    <m/>
    <m/>
    <m/>
    <m/>
    <m/>
    <m/>
    <m/>
    <m/>
    <m/>
    <m/>
    <m/>
    <m/>
    <m/>
    <m/>
    <m/>
    <m/>
  </r>
  <r>
    <s v="20211737"/>
    <s v="     "/>
    <n v="44477"/>
    <s v="10/8"/>
    <x v="1"/>
    <n v="0.4597222222222222"/>
    <s v="41"/>
    <n v="4"/>
    <s v="10"/>
    <x v="5"/>
    <n v="44477"/>
    <m/>
    <s v="Pole fire, storm was observed in area. Potential cause could be due to tracking. The ensuing fire was limited to PG&amp;E assets only. This information is preliminary."/>
    <s v="     "/>
    <s v="FAS"/>
    <m/>
    <s v="N"/>
    <x v="0"/>
    <m/>
    <s v="21-0128008"/>
    <m/>
    <s v="T005415293"/>
    <n v="122170000"/>
    <m/>
    <s v="     "/>
    <x v="0"/>
    <s v="PG&amp;E"/>
    <m/>
    <s v="Other"/>
    <s v="Pole"/>
    <s v="D"/>
    <s v="D"/>
    <s v="Structure-PG&amp;E only"/>
    <m/>
    <s v="Contamination"/>
    <s v="36.a. Contamination"/>
    <s v="Equipment - PG&amp;E"/>
    <s v="Contamination"/>
    <s v="Tracking"/>
    <m/>
    <m/>
    <m/>
    <s v="Line to Line"/>
    <s v="N"/>
    <s v="Overhead"/>
    <x v="3"/>
    <s v="Pole"/>
    <s v="Pole, Crossarm, Hardware/Framing, Insulator, Conductor"/>
    <s v="100689848"/>
    <s v="     "/>
    <s v="Non-HFTD"/>
    <x v="0"/>
    <m/>
    <m/>
    <n v="36.105600000000003"/>
    <n v="-119.498"/>
    <s v="Tulare"/>
    <s v="CORCORAN-1118"/>
    <m/>
    <n v="12000"/>
    <m/>
    <x v="0"/>
    <s v="Self Extinguished"/>
    <s v="Agriculture"/>
    <m/>
    <m/>
    <s v="No"/>
    <m/>
    <m/>
    <m/>
    <m/>
    <m/>
    <m/>
    <m/>
    <s v="N"/>
    <s v="N"/>
    <m/>
    <m/>
    <s v="     "/>
    <m/>
    <m/>
    <m/>
    <m/>
    <m/>
    <m/>
    <m/>
    <m/>
    <m/>
    <m/>
    <m/>
    <m/>
    <m/>
    <m/>
    <m/>
    <m/>
    <m/>
    <m/>
    <m/>
  </r>
  <r>
    <s v="20212279"/>
    <s v="     "/>
    <n v="44477"/>
    <s v="10/8"/>
    <x v="1"/>
    <n v="0.47291666666666665"/>
    <s v="41"/>
    <n v="4"/>
    <s v="10"/>
    <x v="5"/>
    <n v="44477"/>
    <m/>
    <s v="pole fire; failed line recloser R1020"/>
    <s v="     "/>
    <s v="FAS"/>
    <m/>
    <s v="Y"/>
    <x v="0"/>
    <m/>
    <s v="21-0127758.1"/>
    <m/>
    <s v="T005415312, T005415345"/>
    <n v="122169000"/>
    <m/>
    <s v="     "/>
    <x v="0"/>
    <s v="PG&amp;E"/>
    <m/>
    <s v="Other"/>
    <s v="Fuse "/>
    <s v="D"/>
    <s v="D"/>
    <s v="Structure-PG&amp;E only"/>
    <s v="burnt pole with primary riser needs replaced cable ok need cut outs cut out arm arrestors and pole"/>
    <s v="Equipment - PG&amp;E"/>
    <s v="34.c. Fuse damage or failure"/>
    <s v="Equipment - PG&amp;E"/>
    <s v="All types of equipment / facility failure"/>
    <s v="Fuse failure - all"/>
    <s v="Recloser"/>
    <m/>
    <m/>
    <s v="Force Out,Line to Ground"/>
    <s v="N"/>
    <s v="Overhead"/>
    <x v="3"/>
    <s v="Recloser"/>
    <s v="Pole, Crossarm, Cut Out, Insulator "/>
    <s v="100633918"/>
    <s v="     "/>
    <s v="Non-HFTD"/>
    <x v="0"/>
    <m/>
    <m/>
    <n v="36.7973"/>
    <n v="-119.88"/>
    <s v="Fresno"/>
    <s v="FIGARDEN-2108"/>
    <m/>
    <n v="21000"/>
    <m/>
    <x v="0"/>
    <s v="Unknown"/>
    <s v="Urban"/>
    <s v="Timber fuel model"/>
    <s v="Trees"/>
    <s v="No"/>
    <m/>
    <m/>
    <m/>
    <m/>
    <m/>
    <m/>
    <m/>
    <s v="N"/>
    <s v="N"/>
    <m/>
    <m/>
    <s v="     "/>
    <m/>
    <m/>
    <m/>
    <m/>
    <m/>
    <m/>
    <m/>
    <m/>
    <m/>
    <m/>
    <m/>
    <m/>
    <m/>
    <m/>
    <m/>
    <m/>
    <m/>
    <m/>
    <m/>
  </r>
  <r>
    <s v="20212278"/>
    <s v="     "/>
    <n v="44477"/>
    <s v="10/8"/>
    <x v="1"/>
    <n v="0.46736111111111112"/>
    <s v="41"/>
    <n v="4"/>
    <s v="10"/>
    <x v="5"/>
    <n v="44477"/>
    <m/>
    <s v="pole fire due to tracking on crossarm"/>
    <s v="     "/>
    <s v="FAS"/>
    <m/>
    <s v="Y"/>
    <x v="0"/>
    <m/>
    <m/>
    <m/>
    <s v="T005415305"/>
    <n v="122168000"/>
    <m/>
    <s v="     "/>
    <x v="0"/>
    <s v="PG&amp;E"/>
    <m/>
    <s v="Other"/>
    <s v="Crossarm"/>
    <s v="D"/>
    <s v="D"/>
    <s v="Structure-PG&amp;E only"/>
    <s v="1 END OF A XARM OF A DBL DE XARM BURNT OFF"/>
    <s v="Contamination"/>
    <s v="36.a. Contamination"/>
    <s v="Equipment - PG&amp;E"/>
    <s v="Contamination"/>
    <s v="Contamination"/>
    <m/>
    <m/>
    <m/>
    <m/>
    <s v="Y"/>
    <s v="Overhead"/>
    <x v="3"/>
    <s v="Crossarm"/>
    <s v="Crossarm"/>
    <s v="100135549"/>
    <s v="     "/>
    <s v="Non-HFTD"/>
    <x v="0"/>
    <m/>
    <m/>
    <n v="35.276299999999999"/>
    <n v="-119.012"/>
    <s v="Kern"/>
    <s v="PANAMA-2101"/>
    <m/>
    <n v="12000"/>
    <m/>
    <x v="0"/>
    <s v="Kern FD"/>
    <s v="Urban"/>
    <s v="Timber fuel model"/>
    <s v="trees near pole "/>
    <s v="No"/>
    <m/>
    <m/>
    <m/>
    <m/>
    <m/>
    <m/>
    <m/>
    <s v="N"/>
    <s v="N"/>
    <m/>
    <m/>
    <s v="     "/>
    <m/>
    <m/>
    <m/>
    <m/>
    <m/>
    <m/>
    <m/>
    <m/>
    <m/>
    <m/>
    <m/>
    <m/>
    <m/>
    <m/>
    <m/>
    <m/>
    <m/>
    <m/>
    <m/>
  </r>
  <r>
    <s v="20211743"/>
    <s v="     "/>
    <n v="44477"/>
    <s v="10/8"/>
    <x v="1"/>
    <n v="0.43055555555555558"/>
    <s v="41"/>
    <n v="4"/>
    <s v="10"/>
    <x v="5"/>
    <m/>
    <m/>
    <s v="Pole fire at structure 14/10 on the Kingsburg-Lemoore 70kV transmission circuit. Cause of the pole fire appears to be due to tracking. The ensuing fire was limited to PG&amp;E assets. This information is preliminary."/>
    <s v="     "/>
    <s v="TOTL"/>
    <m/>
    <s v="N"/>
    <x v="0"/>
    <m/>
    <m/>
    <s v="INT-15182"/>
    <m/>
    <n v="122168000"/>
    <m/>
    <s v="     "/>
    <x v="0"/>
    <s v="PG&amp;E"/>
    <m/>
    <s v="Other"/>
    <s v="Pole"/>
    <s v="T"/>
    <s v="T"/>
    <s v="Structure-PG&amp;E only"/>
    <s v="Pole "/>
    <s v="Contamination"/>
    <s v="36.a. Contamination"/>
    <s v="Equipment - PG&amp;E"/>
    <s v="Contamination"/>
    <s v="Tracking"/>
    <m/>
    <m/>
    <m/>
    <m/>
    <s v="Y"/>
    <s v="Overhead"/>
    <x v="4"/>
    <s v="Pole"/>
    <s v="Pole "/>
    <m/>
    <s v="     "/>
    <s v="Non-HFTD"/>
    <x v="0"/>
    <m/>
    <m/>
    <n v="36.327300000000001"/>
    <n v="-119.655"/>
    <s v="Kings"/>
    <s v="KINGSBURG-LEMOORE"/>
    <m/>
    <n v="70000"/>
    <s v="N/A"/>
    <x v="0"/>
    <s v="Unknown"/>
    <s v="Urban"/>
    <s v="Fire-resistive fuel bed"/>
    <s v="Sidewalk"/>
    <s v="No"/>
    <m/>
    <m/>
    <m/>
    <m/>
    <m/>
    <m/>
    <m/>
    <s v="N"/>
    <s v="N"/>
    <m/>
    <m/>
    <s v="     "/>
    <m/>
    <m/>
    <m/>
    <m/>
    <m/>
    <m/>
    <m/>
    <m/>
    <m/>
    <m/>
    <m/>
    <m/>
    <m/>
    <m/>
    <m/>
    <m/>
    <m/>
    <m/>
    <m/>
  </r>
  <r>
    <s v="20212277"/>
    <s v="     "/>
    <n v="44477"/>
    <s v="10/8"/>
    <x v="1"/>
    <n v="0.41458333333333336"/>
    <s v="41"/>
    <n v="4"/>
    <s v="10"/>
    <x v="5"/>
    <n v="44477"/>
    <m/>
    <s v="pole fire; failed fuse 7469F"/>
    <s v="     "/>
    <s v="FAS"/>
    <m/>
    <s v="Y"/>
    <x v="0"/>
    <m/>
    <s v="21-0127760"/>
    <m/>
    <s v="T005415192"/>
    <n v="122168000"/>
    <m/>
    <s v="     "/>
    <x v="0"/>
    <s v="PG&amp;E"/>
    <m/>
    <s v="Other"/>
    <s v="Fuse "/>
    <s v="D"/>
    <s v="D"/>
    <s v="Structure-PG&amp;E only"/>
    <s v="burnt pole top."/>
    <s v="Equipment - PG&amp;E"/>
    <s v="34.c. Fuse damage or failure"/>
    <s v="Equipment - PG&amp;E"/>
    <s v="All types of equipment / facility failure"/>
    <s v="Fuse failure - all"/>
    <s v="Fuse"/>
    <m/>
    <m/>
    <s v="Line to Line"/>
    <s v="N"/>
    <s v="Overhead"/>
    <x v="3"/>
    <s v="Fuse"/>
    <s v="crossram, transformer, cut out "/>
    <s v="100806035"/>
    <s v="     "/>
    <s v="Non-HFTD"/>
    <x v="0"/>
    <m/>
    <m/>
    <n v="36.532699999999998"/>
    <n v="-119.328"/>
    <s v="Tulare"/>
    <s v="OROSI-1104"/>
    <m/>
    <n v="12000"/>
    <m/>
    <x v="0"/>
    <s v="Unknown"/>
    <s v="Agriculture"/>
    <s v="Fire-resistive fuel bed"/>
    <s v="rural property, no landscaping, storage items around "/>
    <s v="No"/>
    <m/>
    <m/>
    <m/>
    <m/>
    <m/>
    <m/>
    <m/>
    <s v="N"/>
    <s v="N"/>
    <m/>
    <m/>
    <s v="     "/>
    <m/>
    <m/>
    <m/>
    <m/>
    <m/>
    <m/>
    <m/>
    <m/>
    <m/>
    <m/>
    <m/>
    <m/>
    <m/>
    <m/>
    <m/>
    <m/>
    <m/>
    <m/>
    <m/>
  </r>
  <r>
    <s v="20211731"/>
    <s v="     "/>
    <n v="44477"/>
    <s v="10/8"/>
    <x v="1"/>
    <n v="0.45"/>
    <s v="41"/>
    <n v="4"/>
    <s v="10"/>
    <x v="5"/>
    <n v="44477"/>
    <m/>
    <s v="Pole fire, crew to replace pole and transformer. Rain was observed in the area. Tracking may have caused equipment failure. This information is preliminary"/>
    <s v="     "/>
    <s v="FAS"/>
    <m/>
    <s v="N"/>
    <x v="0"/>
    <m/>
    <s v="21-0127763"/>
    <m/>
    <s v="T005415277"/>
    <n v="122168000"/>
    <m/>
    <s v="     "/>
    <x v="0"/>
    <s v="PG&amp;E"/>
    <m/>
    <s v="Other"/>
    <s v="Pole"/>
    <s v="D"/>
    <s v="D"/>
    <s v="Structure-PG&amp;E only"/>
    <m/>
    <s v="Contamination"/>
    <s v="36.a. Contamination"/>
    <s v="Equipment - PG&amp;E"/>
    <s v="Contamination"/>
    <s v="Tracking"/>
    <m/>
    <m/>
    <m/>
    <s v="Line to Line"/>
    <s v="Y"/>
    <s v="Overhead"/>
    <x v="3"/>
    <s v="Pole"/>
    <s v="Pole, Crossarm, Insulator, Hardware/Framing, Conductor, Connector, Cutout, Transformer, Ground"/>
    <s v="100783807"/>
    <s v="     "/>
    <s v="Non-HFTD"/>
    <x v="0"/>
    <m/>
    <m/>
    <n v="36.485100000000003"/>
    <n v="-119.547"/>
    <s v="Kings"/>
    <s v="KINGSBURG-1111"/>
    <m/>
    <n v="12000"/>
    <m/>
    <x v="0"/>
    <s v="Self Extinguished"/>
    <s v="Agriculture"/>
    <m/>
    <m/>
    <s v="No"/>
    <m/>
    <m/>
    <m/>
    <m/>
    <m/>
    <m/>
    <m/>
    <s v="N"/>
    <s v="N"/>
    <m/>
    <m/>
    <s v="     "/>
    <m/>
    <m/>
    <m/>
    <m/>
    <m/>
    <m/>
    <m/>
    <m/>
    <m/>
    <m/>
    <m/>
    <m/>
    <m/>
    <m/>
    <m/>
    <m/>
    <m/>
    <m/>
    <m/>
  </r>
  <r>
    <s v="20211730"/>
    <s v="     "/>
    <n v="44477"/>
    <s v="10/8"/>
    <x v="1"/>
    <n v="0.4375"/>
    <s v="41"/>
    <n v="4"/>
    <s v="10"/>
    <x v="5"/>
    <m/>
    <m/>
    <s v="Burnt pole at bolt lower arm. Rain was observed in the area. Tracking may have caused equipment failure. This information is preliminary"/>
    <s v="     "/>
    <s v="FAS"/>
    <m/>
    <s v="N"/>
    <x v="0"/>
    <m/>
    <m/>
    <m/>
    <s v="T005415243"/>
    <n v="122168000"/>
    <m/>
    <s v="     "/>
    <x v="0"/>
    <s v="PG&amp;E"/>
    <m/>
    <s v="Other"/>
    <s v="Pole"/>
    <s v="D"/>
    <s v="D"/>
    <s v="Structure-PG&amp;E only"/>
    <m/>
    <s v="Contamination"/>
    <s v="36.a. Contamination"/>
    <s v="Equipment - PG&amp;E"/>
    <s v="Contamination"/>
    <s v="Tracking"/>
    <m/>
    <m/>
    <m/>
    <m/>
    <s v="N"/>
    <s v="Overhead"/>
    <x v="3"/>
    <s v="Pole"/>
    <s v="Pole, Crossarm"/>
    <s v="103787498"/>
    <s v="     "/>
    <s v="Non-HFTD"/>
    <x v="0"/>
    <m/>
    <m/>
    <n v="36.831499999999998"/>
    <n v="-119.919"/>
    <s v="Fresno"/>
    <s v="FIGARDEN-2110"/>
    <m/>
    <n v="21000"/>
    <m/>
    <x v="0"/>
    <s v="Self Extinguished"/>
    <s v="Urban"/>
    <s v="Grass fuel model"/>
    <m/>
    <s v="No"/>
    <m/>
    <m/>
    <m/>
    <m/>
    <m/>
    <m/>
    <m/>
    <s v="N"/>
    <s v="N"/>
    <m/>
    <m/>
    <s v="     "/>
    <m/>
    <m/>
    <m/>
    <m/>
    <m/>
    <m/>
    <m/>
    <m/>
    <m/>
    <m/>
    <m/>
    <m/>
    <m/>
    <m/>
    <m/>
    <m/>
    <m/>
    <m/>
    <m/>
  </r>
  <r>
    <s v="20211733"/>
    <s v="     "/>
    <n v="44477"/>
    <s v="10/8"/>
    <x v="1"/>
    <n v="0.47847222222222224"/>
    <s v="41"/>
    <n v="4"/>
    <s v="10"/>
    <x v="5"/>
    <n v="44477"/>
    <m/>
    <s v="Pole fire, rain was observed in the area. Tracking may have caused equipment failure. This information is preliminary"/>
    <s v="     "/>
    <s v="FAS"/>
    <m/>
    <s v="N"/>
    <x v="0"/>
    <m/>
    <s v="21-0127823"/>
    <m/>
    <s v="T005415319"/>
    <n v="122169000"/>
    <m/>
    <s v="     "/>
    <x v="0"/>
    <s v="PG&amp;E"/>
    <m/>
    <s v="Other"/>
    <s v="Pole"/>
    <s v="D"/>
    <s v="D"/>
    <s v="Structure-PG&amp;E only"/>
    <m/>
    <s v="Contamination"/>
    <s v="36.a. Contamination"/>
    <s v="Equipment - PG&amp;E"/>
    <s v="Contamination"/>
    <s v="Tracking"/>
    <m/>
    <m/>
    <m/>
    <s v="None"/>
    <s v="Y"/>
    <s v="Overhead"/>
    <x v="3"/>
    <s v="Pole"/>
    <s v="Pole, Transformer, Crossarm"/>
    <s v="100632070"/>
    <s v="     "/>
    <s v="Non-HFTD"/>
    <x v="0"/>
    <m/>
    <m/>
    <n v="36.749400000000001"/>
    <n v="-119.851"/>
    <s v="Fresno"/>
    <s v="WEST-FRESNO-1111"/>
    <m/>
    <n v="12000"/>
    <m/>
    <x v="0"/>
    <s v="Fire Dept"/>
    <s v="Urban"/>
    <m/>
    <m/>
    <s v="No"/>
    <m/>
    <m/>
    <m/>
    <m/>
    <m/>
    <m/>
    <m/>
    <s v="N"/>
    <s v="N"/>
    <m/>
    <m/>
    <s v="     "/>
    <m/>
    <m/>
    <m/>
    <m/>
    <m/>
    <m/>
    <m/>
    <m/>
    <m/>
    <m/>
    <m/>
    <m/>
    <m/>
    <m/>
    <m/>
    <m/>
    <m/>
    <m/>
    <m/>
  </r>
  <r>
    <s v="20211740"/>
    <s v="     "/>
    <n v="44477"/>
    <s v="10/8"/>
    <x v="1"/>
    <n v="0.78402777777777777"/>
    <s v="41"/>
    <n v="4"/>
    <s v="10"/>
    <x v="5"/>
    <m/>
    <m/>
    <s v="Pole fire, rain was observed in the area. Potential cause could be due to tracking. The ensuing fire was limited to PG&amp;E assets only. This information is preliminary."/>
    <s v="     "/>
    <s v="FAS"/>
    <m/>
    <s v="N"/>
    <x v="0"/>
    <m/>
    <s v="21-0128054.1(2 outages)"/>
    <m/>
    <s v="T005415785"/>
    <n v="122170000"/>
    <m/>
    <s v="     "/>
    <x v="0"/>
    <s v="PG&amp;E"/>
    <m/>
    <s v="Other"/>
    <s v="Pole"/>
    <s v="D"/>
    <s v="D"/>
    <s v="Structure-PG&amp;E only"/>
    <m/>
    <s v="Contamination"/>
    <s v="36.a. Contamination"/>
    <s v="Equipment - PG&amp;E"/>
    <s v="Contamination"/>
    <s v="Tracking"/>
    <m/>
    <m/>
    <m/>
    <s v="Force Out"/>
    <s v="Y"/>
    <s v="Overhead"/>
    <x v="3"/>
    <s v="Pole"/>
    <s v="Pole, Crossarm, Cutout, hardware framing, Insulator"/>
    <s v="100725471"/>
    <s v="     "/>
    <s v="Non-HFTD"/>
    <x v="0"/>
    <m/>
    <m/>
    <n v="36.4818"/>
    <n v="-119.331"/>
    <s v="Tulare"/>
    <s v="STONE-CORRAL-1108"/>
    <m/>
    <n v="12000"/>
    <m/>
    <x v="0"/>
    <s v="Tulare county FD"/>
    <s v="Agriculture"/>
    <s v="Grass fuel model"/>
    <m/>
    <s v="No"/>
    <m/>
    <m/>
    <m/>
    <m/>
    <m/>
    <m/>
    <m/>
    <s v="N"/>
    <s v="N"/>
    <m/>
    <m/>
    <s v="     "/>
    <m/>
    <m/>
    <m/>
    <m/>
    <m/>
    <m/>
    <m/>
    <m/>
    <m/>
    <m/>
    <m/>
    <m/>
    <m/>
    <m/>
    <m/>
    <m/>
    <m/>
    <m/>
    <m/>
  </r>
  <r>
    <s v="20211739"/>
    <s v="     "/>
    <n v="44477"/>
    <s v="10/8"/>
    <x v="1"/>
    <n v="0.69722222222222219"/>
    <s v="41"/>
    <n v="4"/>
    <s v="10"/>
    <x v="5"/>
    <n v="44477"/>
    <m/>
    <s v="Pole fire, storm was observed in the area. Potential cause could be due to tracking. The ensuing fire was limited to PG&amp;E assets only. This information is preliminary."/>
    <s v="     "/>
    <s v="FAS"/>
    <m/>
    <s v="N"/>
    <x v="0"/>
    <m/>
    <s v="21-0128020"/>
    <m/>
    <s v="T005415670"/>
    <n v="122170000"/>
    <m/>
    <s v="     "/>
    <x v="0"/>
    <s v="PG&amp;E"/>
    <m/>
    <s v="Other"/>
    <s v="Pole"/>
    <s v="D"/>
    <s v="D"/>
    <s v="Structure-PG&amp;E only"/>
    <m/>
    <s v="Contamination"/>
    <s v="36.a. Contamination"/>
    <s v="Equipment - PG&amp;E"/>
    <s v="Contamination"/>
    <s v="Tracking"/>
    <m/>
    <m/>
    <m/>
    <s v="Line to Line"/>
    <s v="Y"/>
    <s v="Overhead"/>
    <x v="3"/>
    <s v="Pole"/>
    <s v="Pole, Transformer, Crossarm"/>
    <s v="100811741"/>
    <s v="     "/>
    <s v="Non-HFTD"/>
    <x v="0"/>
    <m/>
    <m/>
    <n v="36.780799999999999"/>
    <n v="-119.754"/>
    <s v="Fresno"/>
    <s v="BARTON-1109"/>
    <m/>
    <n v="12000"/>
    <m/>
    <x v="0"/>
    <s v="Fresno FD"/>
    <s v="Urban"/>
    <m/>
    <m/>
    <s v="No"/>
    <m/>
    <m/>
    <m/>
    <m/>
    <m/>
    <m/>
    <m/>
    <s v="N"/>
    <s v="N"/>
    <m/>
    <m/>
    <s v="     "/>
    <m/>
    <m/>
    <m/>
    <m/>
    <m/>
    <m/>
    <m/>
    <m/>
    <m/>
    <m/>
    <m/>
    <m/>
    <m/>
    <m/>
    <m/>
    <m/>
    <m/>
    <m/>
    <m/>
  </r>
  <r>
    <s v="20211742"/>
    <s v="     "/>
    <n v="44477"/>
    <s v="10/8"/>
    <x v="1"/>
    <n v="0.91388888888888886"/>
    <s v="41"/>
    <n v="4"/>
    <s v="10"/>
    <x v="5"/>
    <n v="44477"/>
    <m/>
    <s v="Pole fire, storm rain was observed in the area. Potential cause could be due to tracking. The ensuing fire was limited to PG&amp;E assets. This information is preliminary."/>
    <s v="     "/>
    <s v="FAS"/>
    <m/>
    <s v="N"/>
    <x v="0"/>
    <m/>
    <m/>
    <m/>
    <s v="T005415832"/>
    <n v="122171000"/>
    <m/>
    <s v="     "/>
    <x v="0"/>
    <s v="PG&amp;E"/>
    <m/>
    <s v="Other"/>
    <s v="Pole"/>
    <s v="D"/>
    <s v="D"/>
    <s v="Structure-PG&amp;E only"/>
    <s v="Found burnt slack"/>
    <s v="Contamination"/>
    <s v="36.a. Contamination"/>
    <s v="Equipment - PG&amp;E"/>
    <s v="Contamination"/>
    <s v="Tracking"/>
    <m/>
    <m/>
    <m/>
    <m/>
    <s v="N"/>
    <s v="Overhead"/>
    <x v="3"/>
    <s v="Pole"/>
    <s v="Pole, Crossarm, Hardware"/>
    <s v="100630538"/>
    <s v="     "/>
    <s v="Non-HFTD"/>
    <x v="0"/>
    <m/>
    <m/>
    <n v="36.743899999999996"/>
    <n v="-119.89"/>
    <s v="Fresno"/>
    <s v="KERMAN-1101"/>
    <m/>
    <n v="12000"/>
    <m/>
    <x v="0"/>
    <s v="Employee"/>
    <s v="Agriculture"/>
    <s v="Fire-resistive fuel bed"/>
    <s v="Dirt, Ag Field "/>
    <s v="No"/>
    <m/>
    <m/>
    <m/>
    <m/>
    <m/>
    <m/>
    <m/>
    <s v="N"/>
    <s v="N"/>
    <m/>
    <m/>
    <s v="     "/>
    <m/>
    <m/>
    <m/>
    <m/>
    <m/>
    <m/>
    <m/>
    <m/>
    <m/>
    <m/>
    <m/>
    <m/>
    <m/>
    <m/>
    <m/>
    <m/>
    <m/>
    <m/>
    <m/>
  </r>
  <r>
    <s v="20211741"/>
    <s v="     "/>
    <n v="44477"/>
    <s v="10/8"/>
    <x v="1"/>
    <n v="0.81041666666666667"/>
    <s v="41"/>
    <n v="4"/>
    <s v="10"/>
    <x v="5"/>
    <n v="44477"/>
    <m/>
    <s v="Pole fire, storm rain was observed in the area. Potential cause could be due to tracking. The ensuing fire was limited to PG&amp;E assets. This information is preliminary."/>
    <s v="     "/>
    <s v="FAS"/>
    <m/>
    <s v="N"/>
    <x v="0"/>
    <m/>
    <s v="21-0128059"/>
    <m/>
    <s v="T005415768"/>
    <m/>
    <m/>
    <s v="     "/>
    <x v="0"/>
    <s v="PG&amp;E"/>
    <m/>
    <s v="Other"/>
    <s v="Pole"/>
    <s v="D"/>
    <s v="D"/>
    <s v="Structure-PG&amp;E only"/>
    <m/>
    <s v="Contamination"/>
    <s v="36.a. Contamination"/>
    <s v="Equipment - PG&amp;E"/>
    <s v="Contamination"/>
    <s v="Tracking"/>
    <m/>
    <m/>
    <m/>
    <s v="Line to Line"/>
    <s v="Y"/>
    <s v="Overhead"/>
    <x v="3"/>
    <s v="Pole"/>
    <s v="Pole, Crossarm, Hardware/Framing, Cutout, Lightning Arrester, Connector/Splice"/>
    <s v="100885958"/>
    <s v="     "/>
    <s v="Non-HFTD"/>
    <x v="0"/>
    <m/>
    <m/>
    <n v="36.734900000000003"/>
    <n v="-119.77500000000001"/>
    <s v="Fresno"/>
    <s v="CALIFORNIA-AVE-1113"/>
    <m/>
    <n v="12000"/>
    <m/>
    <x v="0"/>
    <s v="Fresno FD"/>
    <s v="Urban"/>
    <m/>
    <m/>
    <s v="No"/>
    <m/>
    <m/>
    <m/>
    <m/>
    <m/>
    <m/>
    <m/>
    <s v="N"/>
    <s v="N"/>
    <m/>
    <m/>
    <s v="     "/>
    <m/>
    <m/>
    <m/>
    <m/>
    <m/>
    <m/>
    <m/>
    <m/>
    <m/>
    <m/>
    <m/>
    <m/>
    <m/>
    <m/>
    <m/>
    <m/>
    <m/>
    <m/>
    <m/>
  </r>
  <r>
    <s v="20211734"/>
    <s v="     "/>
    <n v="44477"/>
    <s v="10/8"/>
    <x v="1"/>
    <n v="0.49583333333333335"/>
    <s v="41"/>
    <n v="4"/>
    <s v="10"/>
    <x v="5"/>
    <m/>
    <m/>
    <s v="Pole fire, rain was observed in the area. Tracking may have caused equipment failure. This information is preliminary"/>
    <s v="     "/>
    <s v="FAS"/>
    <m/>
    <s v="N"/>
    <x v="0"/>
    <m/>
    <s v="21-0127795"/>
    <m/>
    <s v="T005415325, T005415376"/>
    <m/>
    <m/>
    <s v="     "/>
    <x v="0"/>
    <s v="PG&amp;E"/>
    <m/>
    <s v="Other"/>
    <s v="Pole"/>
    <s v="D"/>
    <s v="D"/>
    <s v="Structure-PG&amp;E only"/>
    <m/>
    <s v="Contamination"/>
    <s v="36.a. Contamination"/>
    <s v="Equipment - PG&amp;E"/>
    <s v="Contamination"/>
    <s v="Tracking"/>
    <m/>
    <m/>
    <m/>
    <s v="Line to Ground"/>
    <s v="Y"/>
    <s v="Overhead"/>
    <x v="3"/>
    <s v="Pole"/>
    <s v="Pole, Crossarm, hardware framing, cutout, transformer"/>
    <s v="100684952"/>
    <s v="     "/>
    <s v="Non-HFTD"/>
    <x v="0"/>
    <m/>
    <m/>
    <n v="36.588099999999997"/>
    <n v="-119.26900000000001"/>
    <s v="Tulare"/>
    <s v="REEDLEY-1104"/>
    <m/>
    <n v="12000"/>
    <m/>
    <x v="0"/>
    <s v="Tulare county FD"/>
    <s v="Agriculture"/>
    <s v="Grass fuel model"/>
    <m/>
    <s v="No"/>
    <m/>
    <m/>
    <m/>
    <m/>
    <m/>
    <m/>
    <m/>
    <s v="N"/>
    <s v="N"/>
    <m/>
    <m/>
    <s v="     "/>
    <m/>
    <m/>
    <m/>
    <m/>
    <m/>
    <m/>
    <m/>
    <m/>
    <m/>
    <m/>
    <m/>
    <m/>
    <m/>
    <m/>
    <m/>
    <m/>
    <m/>
    <m/>
    <m/>
  </r>
  <r>
    <s v="20211735"/>
    <s v="     "/>
    <n v="44477"/>
    <s v="10/8"/>
    <x v="1"/>
    <n v="0.48472222222222222"/>
    <s v="41"/>
    <n v="4"/>
    <s v="10"/>
    <x v="5"/>
    <m/>
    <m/>
    <s v="Pole fire, storm was observed in the area. Potential cause could be due to tracking. The ensuing fire was 3 meters - 0.25 acres in size. This information is preliminary."/>
    <s v="     "/>
    <s v="FAS"/>
    <m/>
    <s v="N"/>
    <x v="0"/>
    <m/>
    <s v=" "/>
    <s v=" "/>
    <s v="8110921"/>
    <n v="122169000"/>
    <s v=" "/>
    <s v="     "/>
    <x v="1"/>
    <s v="PG&amp;E"/>
    <m/>
    <s v="Other"/>
    <s v="Pole"/>
    <s v="D"/>
    <s v="D"/>
    <s v="&lt;0.25"/>
    <s v="verbal - 100sq feet "/>
    <s v="Contamination"/>
    <s v="36.a. Contamination"/>
    <s v="Equipment - PG&amp;E"/>
    <s v="Contamination"/>
    <s v="Tracking"/>
    <m/>
    <m/>
    <m/>
    <m/>
    <s v="N"/>
    <s v="Overhead"/>
    <x v="3"/>
    <s v="Pole"/>
    <s v="Pole, transformer, crossarm, cut out, hardware, lightning arrestor, ground, insulator "/>
    <s v="100767428"/>
    <s v="     "/>
    <s v="Non-HFTD"/>
    <x v="0"/>
    <m/>
    <m/>
    <n v="36.192599999999999"/>
    <n v="-119.545"/>
    <s v="Kings"/>
    <s v="CORCORAN-1104"/>
    <m/>
    <n v="12000"/>
    <m/>
    <x v="0"/>
    <s v="Self Extinguished"/>
    <s v="Agriculture"/>
    <s v="Grass fuel model"/>
    <s v="dry weeds "/>
    <s v="No"/>
    <s v=" "/>
    <s v=" "/>
    <m/>
    <s v=" "/>
    <m/>
    <s v=" "/>
    <m/>
    <s v="N"/>
    <s v="N"/>
    <m/>
    <m/>
    <s v="     "/>
    <m/>
    <m/>
    <m/>
    <m/>
    <m/>
    <m/>
    <m/>
    <m/>
    <m/>
    <m/>
    <m/>
    <m/>
    <m/>
    <m/>
    <m/>
    <m/>
    <m/>
    <m/>
    <m/>
  </r>
  <r>
    <s v="20212354"/>
    <s v="     "/>
    <n v="44477"/>
    <s v="10/8"/>
    <x v="1"/>
    <n v="0.60486111111111107"/>
    <s v="41"/>
    <n v="4"/>
    <s v="10"/>
    <x v="5"/>
    <n v="44477"/>
    <m/>
    <s v="pole fire; replaced transformer; this information is preliminary"/>
    <s v="     "/>
    <s v="FAS"/>
    <m/>
    <s v="Y"/>
    <x v="0"/>
    <m/>
    <s v="21-0127480"/>
    <m/>
    <s v="9402978317"/>
    <n v="122166000"/>
    <m/>
    <s v="     "/>
    <x v="0"/>
    <s v="PG&amp;E"/>
    <m/>
    <s v="Other"/>
    <s v="PG&amp;E Structure"/>
    <s v="D"/>
    <s v="D"/>
    <s v="Structure-PG&amp;E only"/>
    <m/>
    <s v="Equipment - PG&amp;E"/>
    <s v="34.o. Other"/>
    <s v="Equipment - PG&amp;E"/>
    <s v="All types of equipment / facility failure"/>
    <s v="Tracking"/>
    <s v="Transformer"/>
    <m/>
    <m/>
    <s v="Force Out"/>
    <s v="Y"/>
    <s v="Overhead"/>
    <x v="3"/>
    <s v="Transformer"/>
    <s v="Transformer"/>
    <s v="102319397"/>
    <s v="     "/>
    <s v="Non-HFTD"/>
    <x v="0"/>
    <m/>
    <m/>
    <n v="37.769100000000002"/>
    <n v="-121.033"/>
    <s v="San Joaquin"/>
    <s v="RIVERBANK-1715"/>
    <m/>
    <n v="17000"/>
    <m/>
    <x v="0"/>
    <m/>
    <s v="Agriculture"/>
    <m/>
    <m/>
    <s v="No"/>
    <m/>
    <m/>
    <m/>
    <m/>
    <m/>
    <m/>
    <m/>
    <s v="N"/>
    <s v="N"/>
    <m/>
    <m/>
    <s v="     "/>
    <m/>
    <m/>
    <m/>
    <m/>
    <m/>
    <m/>
    <m/>
    <m/>
    <m/>
    <m/>
    <m/>
    <m/>
    <m/>
    <m/>
    <m/>
    <m/>
    <m/>
    <m/>
    <m/>
  </r>
  <r>
    <s v="20211736"/>
    <s v="     "/>
    <n v="44477"/>
    <s v="10/8"/>
    <x v="1"/>
    <n v="0.50069444444444444"/>
    <s v="41"/>
    <n v="4"/>
    <s v="10"/>
    <x v="5"/>
    <n v="44477"/>
    <m/>
    <s v="Pole fire, crew to replace 3 phase tangent pole cutoff. Rain was observed in the area. Tracking may have caused equipment failure. This information is preliminary"/>
    <s v="     "/>
    <s v="FAS"/>
    <m/>
    <s v="N"/>
    <x v="0"/>
    <m/>
    <s v="21-0127817"/>
    <m/>
    <s v="T005415372"/>
    <m/>
    <m/>
    <s v="     "/>
    <x v="0"/>
    <s v="PG&amp;E"/>
    <m/>
    <s v="Other"/>
    <s v="Pole"/>
    <s v="D"/>
    <s v="D"/>
    <s v="Structure-PG&amp;E only"/>
    <m/>
    <s v="Contamination"/>
    <s v="36.a. Contamination"/>
    <s v="Equipment - PG&amp;E"/>
    <s v="Contamination"/>
    <s v="Tracking"/>
    <m/>
    <m/>
    <m/>
    <s v="Line to Line"/>
    <s v="Y"/>
    <s v="Overhead"/>
    <x v="3"/>
    <s v="Pole"/>
    <s v="Pole, Crossarm, Insulator"/>
    <s v="100683840"/>
    <s v="     "/>
    <s v="Non-HFTD"/>
    <x v="0"/>
    <m/>
    <m/>
    <n v="36.564799999999998"/>
    <n v="-119.71"/>
    <s v="Fresno"/>
    <s v="BOWLES-1101"/>
    <m/>
    <n v="12000"/>
    <m/>
    <x v="0"/>
    <s v="Self Extinguished"/>
    <s v="Agriculture"/>
    <s v="Grass fuel model"/>
    <m/>
    <s v="No"/>
    <m/>
    <m/>
    <m/>
    <m/>
    <m/>
    <m/>
    <m/>
    <s v="N"/>
    <s v="N"/>
    <m/>
    <m/>
    <s v="     "/>
    <m/>
    <m/>
    <m/>
    <m/>
    <m/>
    <m/>
    <m/>
    <m/>
    <m/>
    <m/>
    <m/>
    <m/>
    <m/>
    <m/>
    <m/>
    <m/>
    <m/>
    <m/>
    <m/>
  </r>
  <r>
    <s v="20212272"/>
    <s v="     "/>
    <n v="44477"/>
    <s v="10/8"/>
    <x v="1"/>
    <n v="0.3215277777777778"/>
    <s v="41"/>
    <n v="4"/>
    <s v="10"/>
    <x v="5"/>
    <n v="44477"/>
    <m/>
    <s v="pole fire; failed fuse 6679F"/>
    <s v="     "/>
    <s v="FAS"/>
    <m/>
    <s v="Y"/>
    <x v="0"/>
    <m/>
    <s v="21-0128063"/>
    <m/>
    <s v="T005415781"/>
    <n v="122170000"/>
    <m/>
    <s v="     "/>
    <x v="0"/>
    <s v="PG&amp;E"/>
    <m/>
    <s v="Other"/>
    <m/>
    <s v="D"/>
    <s v="D"/>
    <s v="Structure-PG&amp;E only"/>
    <m/>
    <s v="Contamination"/>
    <s v="36.a. Contamination"/>
    <s v="Equipment - PG&amp;E"/>
    <s v="Contamination"/>
    <s v="Tracking"/>
    <m/>
    <m/>
    <m/>
    <s v="Force Out"/>
    <s v="Y"/>
    <s v="Overhead"/>
    <x v="3"/>
    <s v="Crossarm"/>
    <s v="Crossarm"/>
    <s v="100708787"/>
    <s v="     "/>
    <s v="Non-HFTD"/>
    <x v="0"/>
    <m/>
    <m/>
    <n v="36.568800000000003"/>
    <n v="-119.845"/>
    <s v="Fresno"/>
    <s v="CARUTHERS-1104"/>
    <m/>
    <n v="12000"/>
    <m/>
    <x v="0"/>
    <s v="Self-Extinguished"/>
    <s v="Agriculture"/>
    <s v="Brush fuel model"/>
    <s v="Fruit Trees"/>
    <s v="No"/>
    <m/>
    <m/>
    <m/>
    <m/>
    <m/>
    <m/>
    <m/>
    <s v="N"/>
    <s v="N"/>
    <m/>
    <m/>
    <s v="     "/>
    <m/>
    <m/>
    <m/>
    <m/>
    <m/>
    <m/>
    <m/>
    <m/>
    <m/>
    <m/>
    <m/>
    <m/>
    <m/>
    <m/>
    <m/>
    <m/>
    <m/>
    <m/>
    <m/>
  </r>
  <r>
    <s v="20211723"/>
    <s v="     "/>
    <n v="44477"/>
    <s v="10/8"/>
    <x v="1"/>
    <n v="0.30138888888888887"/>
    <s v="41"/>
    <n v="4"/>
    <s v="10"/>
    <x v="5"/>
    <n v="44477"/>
    <m/>
    <s v="Regulator flashed/burnt, rain was observed in the area. Tracking may have caused equipment failure. This information is preliminary"/>
    <s v="     "/>
    <s v="FAS"/>
    <m/>
    <s v="N"/>
    <x v="0"/>
    <m/>
    <s v="21-0127551"/>
    <m/>
    <s v="T005414873, T005414898"/>
    <n v="122167000"/>
    <m/>
    <s v="     "/>
    <x v="0"/>
    <s v="PG&amp;E"/>
    <m/>
    <s v="Other"/>
    <s v="Pole"/>
    <s v="D"/>
    <s v="D"/>
    <s v="Structure-PG&amp;E only"/>
    <m/>
    <s v="Contamination"/>
    <s v="36.a. Contamination"/>
    <s v="Equipment - PG&amp;E"/>
    <s v="Contamination"/>
    <s v="Tracking"/>
    <m/>
    <m/>
    <m/>
    <s v="Force Out"/>
    <s v="N"/>
    <s v="Overhead"/>
    <x v="3"/>
    <s v="Crossarm"/>
    <s v="Pole, Regulator, Crossarm, Insulators"/>
    <s v="100637136"/>
    <s v="     "/>
    <s v="Non-HFTD"/>
    <x v="0"/>
    <m/>
    <m/>
    <n v="36.7333"/>
    <n v="-120.024"/>
    <s v="Fresno"/>
    <s v="KERMAN-1108"/>
    <m/>
    <n v="12000"/>
    <m/>
    <x v="0"/>
    <s v="KERMAN FIRE DEPT"/>
    <s v="Agriculture"/>
    <s v="Fire-resistive fuel bed"/>
    <s v="Dirt"/>
    <s v="No"/>
    <m/>
    <m/>
    <m/>
    <m/>
    <m/>
    <m/>
    <m/>
    <s v="N"/>
    <s v="N"/>
    <m/>
    <m/>
    <s v="     "/>
    <m/>
    <m/>
    <m/>
    <m/>
    <m/>
    <m/>
    <m/>
    <m/>
    <m/>
    <m/>
    <m/>
    <m/>
    <m/>
    <m/>
    <m/>
    <m/>
    <m/>
    <m/>
    <m/>
  </r>
  <r>
    <s v="20211726"/>
    <s v="     "/>
    <n v="44477"/>
    <s v="10/8"/>
    <x v="1"/>
    <n v="0.35208333333333336"/>
    <s v="41"/>
    <n v="4"/>
    <s v="10"/>
    <x v="5"/>
    <n v="44477"/>
    <m/>
    <s v="Pole fire, rain was observed in the area. Tracking may have caused equipment failure. This information is preliminary"/>
    <s v="     "/>
    <s v="FAS"/>
    <m/>
    <s v="N"/>
    <x v="0"/>
    <m/>
    <m/>
    <m/>
    <s v="T005414981"/>
    <n v="122167000"/>
    <m/>
    <s v="     "/>
    <x v="0"/>
    <s v="PG&amp;E"/>
    <m/>
    <s v="Other"/>
    <s v="Pole"/>
    <s v="D"/>
    <s v="D"/>
    <s v="Structure-PG&amp;E only"/>
    <m/>
    <s v="Contamination"/>
    <s v="36.a. Contamination"/>
    <s v="Equipment - PG&amp;E"/>
    <s v="Contamination"/>
    <s v="Tracking"/>
    <m/>
    <m/>
    <m/>
    <m/>
    <s v="Y"/>
    <s v="Overhead"/>
    <x v="3"/>
    <s v="Pole"/>
    <s v="Pole, crossarm, guy"/>
    <s v="101917986"/>
    <s v="     "/>
    <s v="Non-HFTD"/>
    <x v="0"/>
    <m/>
    <m/>
    <n v="34.838200000000001"/>
    <n v="-120.17700000000001"/>
    <s v="Santa Barbara"/>
    <s v="SISQUOC-1102"/>
    <m/>
    <n v="12000"/>
    <m/>
    <x v="0"/>
    <s v="Employee"/>
    <s v="Agriculture"/>
    <s v="Grass fuel model"/>
    <m/>
    <s v="No"/>
    <m/>
    <m/>
    <m/>
    <m/>
    <m/>
    <m/>
    <m/>
    <s v="N"/>
    <s v="N"/>
    <m/>
    <m/>
    <s v="     "/>
    <m/>
    <m/>
    <m/>
    <m/>
    <m/>
    <m/>
    <m/>
    <m/>
    <m/>
    <m/>
    <m/>
    <m/>
    <m/>
    <m/>
    <m/>
    <m/>
    <m/>
    <m/>
    <m/>
  </r>
  <r>
    <s v="20211725"/>
    <s v="     "/>
    <n v="44477"/>
    <s v="10/8"/>
    <x v="1"/>
    <n v="0.34027777777777779"/>
    <s v="41"/>
    <n v="4"/>
    <s v="10"/>
    <x v="5"/>
    <n v="44477"/>
    <m/>
    <s v="Pole fire, rain storm was observed in the area. Tracking may have caused equipment failure. This information is preliminary"/>
    <s v="     "/>
    <s v="FAS"/>
    <m/>
    <s v="N"/>
    <x v="0"/>
    <m/>
    <s v="21-0127552"/>
    <m/>
    <s v="T005414952"/>
    <n v="122167000"/>
    <m/>
    <s v="     "/>
    <x v="0"/>
    <s v="PG&amp;E"/>
    <m/>
    <s v="Other"/>
    <s v="Crossarm"/>
    <s v="D"/>
    <m/>
    <s v="Structure-PG&amp;E only"/>
    <m/>
    <s v="Contamination"/>
    <s v="36.a. Contamination"/>
    <s v="Equipment - PG&amp;E"/>
    <s v="Contamination"/>
    <s v="Tracking"/>
    <m/>
    <m/>
    <m/>
    <s v="Force Out"/>
    <s v="Y"/>
    <s v="Overhead"/>
    <x v="3"/>
    <s v="Crossarm"/>
    <s v="Crossarm"/>
    <s v="100856949"/>
    <s v="     "/>
    <s v="Non-HFTD"/>
    <x v="0"/>
    <m/>
    <m/>
    <n v="36.766399999999997"/>
    <n v="-119.789"/>
    <s v="Fresno"/>
    <s v="MANCHESTER-1109"/>
    <m/>
    <n v="12000"/>
    <m/>
    <x v="0"/>
    <s v="Fire Dept"/>
    <s v="Urban"/>
    <m/>
    <m/>
    <s v="No"/>
    <m/>
    <m/>
    <m/>
    <m/>
    <m/>
    <m/>
    <m/>
    <s v="N"/>
    <s v="N"/>
    <m/>
    <m/>
    <s v="     "/>
    <m/>
    <m/>
    <m/>
    <m/>
    <m/>
    <m/>
    <m/>
    <m/>
    <m/>
    <m/>
    <m/>
    <m/>
    <m/>
    <m/>
    <m/>
    <m/>
    <m/>
    <m/>
    <m/>
  </r>
  <r>
    <s v="20211721"/>
    <s v="     "/>
    <n v="44477"/>
    <s v="10/8"/>
    <x v="1"/>
    <n v="0.27638888888888891"/>
    <s v="41"/>
    <n v="4"/>
    <s v="10"/>
    <x v="5"/>
    <n v="44477"/>
    <m/>
    <s v="Pole fire, burnt wood at the top of the pole. Tracking may have caused equipment failure. This information is preliminary."/>
    <s v="     "/>
    <s v="FAS"/>
    <m/>
    <s v="N"/>
    <x v="0"/>
    <m/>
    <s v="21-0127499"/>
    <m/>
    <s v="T005414833, T005414840, T005414849"/>
    <n v="122166000"/>
    <m/>
    <s v="     "/>
    <x v="0"/>
    <s v="PG&amp;E"/>
    <m/>
    <s v="Other"/>
    <s v="Pole"/>
    <s v="D"/>
    <s v="D"/>
    <s v="Structure-PG&amp;E only"/>
    <m/>
    <s v="Contamination"/>
    <s v="36.a. Contamination"/>
    <s v="Equipment - PG&amp;E"/>
    <s v="Contamination"/>
    <s v="Tracking"/>
    <m/>
    <m/>
    <m/>
    <s v="Force Out"/>
    <s v="Y"/>
    <s v="Overhead"/>
    <x v="3"/>
    <s v="Pole"/>
    <s v="Pole, Transformer, Crossarm"/>
    <s v="100872959"/>
    <s v="     "/>
    <s v="Non-HFTD"/>
    <x v="0"/>
    <m/>
    <m/>
    <n v="36.770600000000002"/>
    <n v="-119.83"/>
    <s v="Fresno"/>
    <s v="ASHLAN-AVE-1104"/>
    <m/>
    <n v="12000"/>
    <m/>
    <x v="0"/>
    <s v="Fresno FD"/>
    <s v="Urban"/>
    <s v="Grass fuel model"/>
    <s v="brown weeds"/>
    <s v="No"/>
    <m/>
    <m/>
    <m/>
    <m/>
    <m/>
    <m/>
    <m/>
    <s v="N"/>
    <s v="N"/>
    <m/>
    <m/>
    <s v="     "/>
    <m/>
    <m/>
    <m/>
    <m/>
    <m/>
    <m/>
    <m/>
    <m/>
    <m/>
    <m/>
    <m/>
    <m/>
    <m/>
    <m/>
    <m/>
    <m/>
    <m/>
    <m/>
    <m/>
  </r>
  <r>
    <s v="20212268"/>
    <s v="     "/>
    <n v="44477"/>
    <s v="10/8"/>
    <x v="1"/>
    <n v="0.19930555555555557"/>
    <s v="41"/>
    <n v="4"/>
    <s v="10"/>
    <x v="5"/>
    <n v="44477"/>
    <m/>
    <s v="pole fire; failed line recloser 4902"/>
    <s v="     "/>
    <s v="FAS"/>
    <m/>
    <s v="Y"/>
    <x v="0"/>
    <m/>
    <s v="21-0127466"/>
    <m/>
    <s v="T005414791"/>
    <n v="122167000"/>
    <m/>
    <s v="     "/>
    <x v="0"/>
    <s v="PG&amp;E"/>
    <m/>
    <s v="Other"/>
    <s v="POLE "/>
    <s v="D"/>
    <s v="D"/>
    <s v="Structure-PG&amp;E only"/>
    <s v="POLE FIRE "/>
    <s v="Equipment - PG&amp;E"/>
    <s v="34.j. Recloser damage or failure"/>
    <s v="Equipment - PG&amp;E"/>
    <s v="All types of equipment / facility failure"/>
    <s v="Recloser failure"/>
    <s v="Pole"/>
    <m/>
    <m/>
    <s v="Three Phase Fault"/>
    <s v="N"/>
    <s v="Overhead"/>
    <x v="3"/>
    <s v="Pole"/>
    <s v="Pole "/>
    <m/>
    <s v="     "/>
    <s v="Non-HFTD"/>
    <x v="0"/>
    <m/>
    <m/>
    <n v="38.147199999999998"/>
    <n v="-121.871"/>
    <s v="Solano"/>
    <s v="PEABODY-2107"/>
    <m/>
    <n v="21000"/>
    <m/>
    <x v="0"/>
    <s v="Unknown"/>
    <s v="Herbaceous"/>
    <m/>
    <m/>
    <s v="No"/>
    <m/>
    <m/>
    <m/>
    <m/>
    <m/>
    <m/>
    <m/>
    <s v="N"/>
    <s v="N"/>
    <m/>
    <m/>
    <s v="     "/>
    <m/>
    <m/>
    <m/>
    <m/>
    <m/>
    <m/>
    <m/>
    <m/>
    <m/>
    <m/>
    <m/>
    <m/>
    <m/>
    <m/>
    <m/>
    <m/>
    <m/>
    <m/>
    <m/>
  </r>
  <r>
    <s v="20211722"/>
    <s v="     "/>
    <n v="44477"/>
    <s v="10/8"/>
    <x v="1"/>
    <n v="0.29236111111111113"/>
    <s v="41"/>
    <n v="4"/>
    <s v="10"/>
    <x v="5"/>
    <n v="44477"/>
    <m/>
    <s v="Burnt pole with burnt off crossarm. Tracking may have caused equipment failure. The fire was limited to the structure alone. This information is preliminary."/>
    <s v="     "/>
    <s v="FAS"/>
    <m/>
    <s v="N"/>
    <x v="0"/>
    <m/>
    <s v="21-0127525"/>
    <m/>
    <s v="T005414850"/>
    <n v="122167000"/>
    <m/>
    <s v="     "/>
    <x v="0"/>
    <s v="PG&amp;E"/>
    <m/>
    <s v="Other"/>
    <s v="Pole"/>
    <s v="D"/>
    <s v="D"/>
    <s v="Structure-PG&amp;E only"/>
    <s v="Structure only"/>
    <s v="Contamination"/>
    <s v="36.a. Contamination"/>
    <s v="Equipment - PG&amp;E"/>
    <s v="Contamination"/>
    <s v="Tracking"/>
    <m/>
    <m/>
    <m/>
    <s v="Force Out"/>
    <s v="N"/>
    <s v="Overhead"/>
    <x v="3"/>
    <s v="Crossarm"/>
    <s v="Crossarm, Hardware, Insultor"/>
    <s v="100653393"/>
    <s v="     "/>
    <s v="Non-HFTD"/>
    <x v="0"/>
    <m/>
    <m/>
    <n v="36.683"/>
    <n v="-119.85299999999999"/>
    <s v="Fresno"/>
    <s v="KEARNEY-1104"/>
    <m/>
    <n v="12000"/>
    <m/>
    <x v="0"/>
    <s v="Other"/>
    <s v="Agriculture"/>
    <s v="Grass fuel model"/>
    <s v="Crops"/>
    <s v="No"/>
    <m/>
    <m/>
    <m/>
    <m/>
    <m/>
    <m/>
    <m/>
    <s v="N"/>
    <s v="N"/>
    <m/>
    <m/>
    <s v="     "/>
    <m/>
    <m/>
    <m/>
    <m/>
    <m/>
    <m/>
    <m/>
    <m/>
    <m/>
    <m/>
    <m/>
    <m/>
    <m/>
    <m/>
    <m/>
    <m/>
    <m/>
    <m/>
    <m/>
  </r>
  <r>
    <s v="20212270"/>
    <s v="     "/>
    <n v="44477"/>
    <s v="10/8"/>
    <x v="1"/>
    <n v="0.29097222222222224"/>
    <s v="41"/>
    <n v="4"/>
    <s v="10"/>
    <x v="5"/>
    <n v="44477"/>
    <m/>
    <s v="pole fire; failed fuse S221"/>
    <s v="     "/>
    <s v="FAS"/>
    <m/>
    <s v="Y"/>
    <x v="0"/>
    <m/>
    <s v="21-0127480"/>
    <m/>
    <s v="T005414845"/>
    <n v="122166000"/>
    <m/>
    <s v="     "/>
    <x v="0"/>
    <s v="PG&amp;E"/>
    <m/>
    <s v="Other"/>
    <s v="Pole "/>
    <s v="D"/>
    <s v="D"/>
    <s v="Structure-PG&amp;E only"/>
    <m/>
    <s v="Contamination"/>
    <s v="36.a. Contamination"/>
    <s v="Equipment - PG&amp;E"/>
    <s v="Contamination"/>
    <s v="Tracking"/>
    <m/>
    <m/>
    <m/>
    <s v="Force Out"/>
    <s v="Y"/>
    <s v="Overhead"/>
    <x v="3"/>
    <s v="Pole"/>
    <s v="Crossarms, Transformer, FUCO's "/>
    <s v="102319397"/>
    <s v="     "/>
    <s v="Non-HFTD"/>
    <x v="0"/>
    <m/>
    <m/>
    <n v="37.769100000000002"/>
    <n v="-121.033"/>
    <s v="San Joaquin"/>
    <s v="RIVERBANK-1715"/>
    <m/>
    <n v="17000"/>
    <m/>
    <x v="0"/>
    <s v="Unknown"/>
    <s v="Agriculture"/>
    <s v="Grass fuel model"/>
    <s v="Grass/Brush"/>
    <s v="No"/>
    <m/>
    <m/>
    <m/>
    <m/>
    <m/>
    <m/>
    <m/>
    <s v="N"/>
    <s v="N"/>
    <m/>
    <m/>
    <s v="     "/>
    <m/>
    <m/>
    <m/>
    <m/>
    <m/>
    <m/>
    <m/>
    <m/>
    <m/>
    <m/>
    <m/>
    <m/>
    <m/>
    <m/>
    <m/>
    <m/>
    <m/>
    <m/>
    <m/>
  </r>
  <r>
    <s v="20212273"/>
    <s v="     "/>
    <n v="44477"/>
    <s v="10/8"/>
    <x v="1"/>
    <n v="0.36666666666666664"/>
    <s v="41"/>
    <n v="4"/>
    <s v="10"/>
    <x v="5"/>
    <n v="44477"/>
    <m/>
    <s v="pole fire; failed circuit breaker 1110/2"/>
    <s v="     "/>
    <s v="FAS"/>
    <m/>
    <s v="N"/>
    <x v="0"/>
    <m/>
    <s v="21-0127719.1, 21-0127719.2"/>
    <s v=" "/>
    <s v="T005415019, T005415004"/>
    <n v="122168000"/>
    <m/>
    <s v="     "/>
    <x v="0"/>
    <s v="PG&amp;E"/>
    <m/>
    <s v="Other"/>
    <s v="Pole "/>
    <s v="D"/>
    <s v="D"/>
    <s v="Structure-PG&amp;E only"/>
    <m/>
    <s v="Contamination"/>
    <s v="36.a. Contamination"/>
    <s v="Equipment - PG&amp;E"/>
    <s v="Contamination"/>
    <s v="Tracking"/>
    <m/>
    <m/>
    <m/>
    <s v="Force Out,Multi-Fault"/>
    <s v="Y"/>
    <s v="Overhead"/>
    <x v="3"/>
    <s v="Pole"/>
    <s v="Pole, Crossarm"/>
    <s v="100867613"/>
    <s v="     "/>
    <s v="Non-HFTD"/>
    <x v="0"/>
    <m/>
    <m/>
    <n v="36.790599999999998"/>
    <n v="-119.768"/>
    <s v="Fresno"/>
    <s v="MANCHESTER-1110"/>
    <m/>
    <n v="12000"/>
    <m/>
    <x v="0"/>
    <s v="City of Fresno FD"/>
    <s v="Urban"/>
    <s v="Grass fuel model"/>
    <s v="Grass"/>
    <s v="No"/>
    <m/>
    <m/>
    <m/>
    <m/>
    <m/>
    <m/>
    <m/>
    <s v="N"/>
    <s v="N"/>
    <m/>
    <m/>
    <s v="     "/>
    <m/>
    <m/>
    <m/>
    <m/>
    <m/>
    <m/>
    <m/>
    <m/>
    <m/>
    <m/>
    <m/>
    <m/>
    <m/>
    <m/>
    <m/>
    <m/>
    <m/>
    <m/>
    <m/>
  </r>
  <r>
    <s v="20211738"/>
    <s v="     "/>
    <n v="44477"/>
    <s v="10/8"/>
    <x v="1"/>
    <n v="0.40069444444444446"/>
    <s v="41"/>
    <n v="4"/>
    <s v="10"/>
    <x v="5"/>
    <m/>
    <m/>
    <s v="Pole top burnt, storm was observed in the area. Potential cause could be due to tracking. The ensuing fire was limited to PG&amp;E assets. This information is preliminary."/>
    <s v="     "/>
    <s v="FAS"/>
    <m/>
    <s v="N"/>
    <x v="0"/>
    <m/>
    <s v="21-0127790"/>
    <m/>
    <s v="T005415173, T005415202, T005415278, T005415717, T005415769, T005416088, X316371796, X316371809, 7036801349"/>
    <m/>
    <m/>
    <s v="     "/>
    <x v="0"/>
    <s v="PG&amp;E"/>
    <m/>
    <s v="Other"/>
    <s v="Pole"/>
    <s v="D"/>
    <s v="D"/>
    <s v="Structure-PG&amp;E only"/>
    <s v="top of pole on fire"/>
    <s v="Contamination"/>
    <s v="36.a. Contamination"/>
    <s v="Equipment - PG&amp;E"/>
    <s v="Contamination"/>
    <s v="Tracking"/>
    <m/>
    <m/>
    <m/>
    <s v="Three Phase Fault"/>
    <s v="Y"/>
    <s v="Padmounted"/>
    <x v="3"/>
    <s v="Pole"/>
    <s v="Pole, Crossarm, Insulator, Transformer, Conductor, cutout"/>
    <s v="100765004"/>
    <s v="     "/>
    <s v="Non-HFTD"/>
    <x v="0"/>
    <m/>
    <m/>
    <n v="36.761400000000002"/>
    <n v="-119.52"/>
    <s v="Fresno"/>
    <s v="RAINBOW-1106"/>
    <m/>
    <n v="12000"/>
    <m/>
    <x v="0"/>
    <s v="Fire Dept"/>
    <s v="Agriculture"/>
    <s v="Grass fuel model"/>
    <m/>
    <s v="No"/>
    <m/>
    <m/>
    <m/>
    <m/>
    <m/>
    <m/>
    <m/>
    <s v="N"/>
    <s v="N"/>
    <m/>
    <m/>
    <s v="     "/>
    <m/>
    <m/>
    <m/>
    <m/>
    <m/>
    <m/>
    <m/>
    <m/>
    <m/>
    <m/>
    <m/>
    <m/>
    <m/>
    <m/>
    <m/>
    <m/>
    <m/>
    <m/>
    <m/>
  </r>
  <r>
    <s v="20212274"/>
    <s v="     "/>
    <n v="44477"/>
    <s v="10/8"/>
    <x v="1"/>
    <n v="0.39652777777777776"/>
    <s v="41"/>
    <n v="4"/>
    <s v="10"/>
    <x v="5"/>
    <n v="44477"/>
    <m/>
    <s v="pole fire; broken crossarm started fire"/>
    <s v="     "/>
    <s v="FAS"/>
    <m/>
    <s v="Y"/>
    <x v="0"/>
    <m/>
    <s v="21-0127642.1"/>
    <m/>
    <s v="T005415145, T005415105"/>
    <n v="122168000"/>
    <m/>
    <s v="     "/>
    <x v="0"/>
    <s v="PG&amp;E"/>
    <m/>
    <s v="Other"/>
    <s v="Pole "/>
    <s v="D"/>
    <s v="D"/>
    <s v="Structure-PG&amp;E only"/>
    <m/>
    <s v="Contamination"/>
    <s v="36.a. Contamination"/>
    <s v="Equipment - PG&amp;E"/>
    <s v="Contamination"/>
    <s v="Tracking"/>
    <m/>
    <m/>
    <m/>
    <s v="Three Phase Fault,Force Out"/>
    <s v="Y"/>
    <s v="Overhead"/>
    <x v="3"/>
    <s v="Pole"/>
    <s v="Pole, Crossarm, Insulator, Cut Outs, Transformer"/>
    <s v="100817188"/>
    <s v="     "/>
    <s v="Non-HFTD"/>
    <x v="0"/>
    <m/>
    <m/>
    <n v="36.696100000000001"/>
    <n v="-119.568"/>
    <s v="Fresno"/>
    <s v="SANGER-1116"/>
    <m/>
    <n v="12000"/>
    <m/>
    <x v="0"/>
    <s v="Self-Extinguished"/>
    <s v="Urban"/>
    <s v="Grass fuel model"/>
    <s v="Grass"/>
    <s v="No"/>
    <m/>
    <m/>
    <m/>
    <m/>
    <m/>
    <m/>
    <m/>
    <s v="N"/>
    <s v="N"/>
    <m/>
    <m/>
    <s v="     "/>
    <m/>
    <m/>
    <m/>
    <m/>
    <m/>
    <m/>
    <m/>
    <m/>
    <m/>
    <m/>
    <m/>
    <m/>
    <m/>
    <m/>
    <m/>
    <m/>
    <m/>
    <m/>
    <m/>
  </r>
  <r>
    <s v="20212276"/>
    <s v="     "/>
    <n v="44477"/>
    <s v="10/8"/>
    <x v="1"/>
    <n v="0.40069444444444446"/>
    <s v="41"/>
    <n v="4"/>
    <s v="10"/>
    <x v="5"/>
    <n v="44477"/>
    <m/>
    <s v="broken crossarm; transformer fell and caught fire"/>
    <s v="     "/>
    <s v="FAS"/>
    <m/>
    <s v="Y"/>
    <x v="0"/>
    <m/>
    <s v="21-0127790"/>
    <m/>
    <s v="T005415173"/>
    <n v="122169000"/>
    <m/>
    <s v="     "/>
    <x v="0"/>
    <s v="PG&amp;E"/>
    <m/>
    <s v="Other"/>
    <s v="Pole"/>
    <s v="D"/>
    <s v="D"/>
    <s v="Structure-PG&amp;E only"/>
    <s v="Pole only"/>
    <s v="Equipment - PG&amp;E"/>
    <s v="36.a. Contamination"/>
    <s v="Equipment - PG&amp;E"/>
    <s v="Contamination"/>
    <s v="Tracking"/>
    <s v="Pole"/>
    <m/>
    <m/>
    <s v="Three Phase Fault"/>
    <s v="N"/>
    <s v="Overhead"/>
    <x v="3"/>
    <s v="Pole"/>
    <s v="Pole, Croassarm, Insulator, Transformer, Insulator, Conductor, Cutout"/>
    <m/>
    <s v="     "/>
    <s v="Non-HFTD"/>
    <x v="0"/>
    <m/>
    <m/>
    <n v="36.761699999999998"/>
    <n v="-119.52"/>
    <s v="Fresno"/>
    <s v="RAINBOW-1106"/>
    <m/>
    <n v="12000"/>
    <m/>
    <x v="0"/>
    <s v="Self extinguished"/>
    <s v="Agriculture"/>
    <s v="Fire-resistive fuel bed"/>
    <s v="Dirt &amp; Asphalt"/>
    <s v="No"/>
    <m/>
    <m/>
    <m/>
    <m/>
    <m/>
    <m/>
    <m/>
    <s v="N"/>
    <s v="N"/>
    <m/>
    <m/>
    <s v="     "/>
    <m/>
    <m/>
    <m/>
    <m/>
    <m/>
    <m/>
    <m/>
    <m/>
    <m/>
    <m/>
    <m/>
    <m/>
    <m/>
    <m/>
    <m/>
    <m/>
    <m/>
    <m/>
    <m/>
  </r>
  <r>
    <s v="20211729"/>
    <s v="     "/>
    <n v="44477"/>
    <s v="10/8"/>
    <x v="1"/>
    <n v="0.40069444444444446"/>
    <s v="41"/>
    <n v="4"/>
    <s v="10"/>
    <x v="5"/>
    <n v="44477"/>
    <m/>
    <s v="Found pole top burnt off and fuses open. Rain storm was observed in the area. Tracking may have caused equipment failure. This information is preliminary"/>
    <s v="     "/>
    <s v="FAS"/>
    <m/>
    <s v="N"/>
    <x v="0"/>
    <m/>
    <s v="21-0127921"/>
    <m/>
    <s v="T005415158"/>
    <n v="122170000"/>
    <m/>
    <s v="     "/>
    <x v="0"/>
    <s v="PG&amp;E"/>
    <m/>
    <s v="Other"/>
    <s v="Pole"/>
    <s v="D"/>
    <s v="D"/>
    <s v="Structure-PG&amp;E only"/>
    <m/>
    <s v="Contamination"/>
    <s v="36.a. Contamination"/>
    <s v="Equipment - PG&amp;E"/>
    <s v="Contamination"/>
    <s v="Tracking"/>
    <m/>
    <m/>
    <m/>
    <s v="Three Phase Fault"/>
    <s v="N"/>
    <s v="Overhead"/>
    <x v="3"/>
    <s v="Pole"/>
    <s v="Pole, Crossarm, Insulator, Cutout, Transformer, Molding, Guy"/>
    <s v="100813716"/>
    <s v="     "/>
    <s v="Non-HFTD"/>
    <x v="0"/>
    <m/>
    <m/>
    <n v="36.6982"/>
    <n v="-119.529"/>
    <s v="Fresno"/>
    <s v="RAINBOW-1105"/>
    <m/>
    <n v="12000"/>
    <m/>
    <x v="0"/>
    <s v="Self Extinguished"/>
    <s v="Agriculture"/>
    <m/>
    <m/>
    <s v="No"/>
    <m/>
    <m/>
    <m/>
    <m/>
    <m/>
    <m/>
    <m/>
    <s v="N"/>
    <s v="N"/>
    <m/>
    <m/>
    <s v="     "/>
    <m/>
    <m/>
    <m/>
    <m/>
    <m/>
    <m/>
    <m/>
    <m/>
    <m/>
    <m/>
    <m/>
    <m/>
    <m/>
    <m/>
    <m/>
    <m/>
    <m/>
    <m/>
    <m/>
  </r>
  <r>
    <s v="20212420"/>
    <s v="     "/>
    <n v="44477"/>
    <s v="10/8"/>
    <x v="1"/>
    <n v="0.38819444444444445"/>
    <s v="41"/>
    <n v="4"/>
    <s v="10"/>
    <x v="5"/>
    <n v="44477"/>
    <m/>
    <s v="Pole fire, crossarm burnt. The cause of fire is unknown. This information is preliminary."/>
    <s v="     "/>
    <s v="FAS"/>
    <m/>
    <s v="N"/>
    <x v="0"/>
    <m/>
    <s v="21-0127593"/>
    <m/>
    <s v="T005415124, T005415146, T005415641"/>
    <m/>
    <m/>
    <s v="     "/>
    <x v="0"/>
    <s v="PG&amp;E"/>
    <m/>
    <s v="Other"/>
    <s v="Pole"/>
    <s v="D"/>
    <s v="D"/>
    <s v="Structure-PG&amp;E only"/>
    <m/>
    <s v="Contamination"/>
    <s v="36.a. Contamination"/>
    <s v="Equipment - PG&amp;E"/>
    <s v="Contamination"/>
    <s v="Tracking"/>
    <m/>
    <m/>
    <m/>
    <s v="Multi-Fault"/>
    <s v="Y"/>
    <s v="Overhead"/>
    <x v="3"/>
    <s v="Pole"/>
    <s v="Crossarm, insulator"/>
    <s v="100824383"/>
    <s v="     "/>
    <s v="Non-HFTD"/>
    <x v="0"/>
    <m/>
    <m/>
    <n v="36.313499999999998"/>
    <n v="-119.801"/>
    <s v="Kings"/>
    <s v="LEMOORE-1104"/>
    <m/>
    <n v="12000"/>
    <m/>
    <x v="0"/>
    <s v="Self Extinguished"/>
    <s v="Agriculture"/>
    <s v="Grass fuel model"/>
    <m/>
    <s v="No"/>
    <m/>
    <m/>
    <m/>
    <m/>
    <m/>
    <m/>
    <m/>
    <s v="N"/>
    <s v="N"/>
    <m/>
    <m/>
    <s v="     "/>
    <m/>
    <m/>
    <m/>
    <m/>
    <m/>
    <m/>
    <m/>
    <m/>
    <m/>
    <m/>
    <m/>
    <m/>
    <m/>
    <m/>
    <m/>
    <m/>
    <m/>
    <m/>
    <m/>
  </r>
  <r>
    <s v="20211727"/>
    <s v="     "/>
    <n v="44477"/>
    <s v="10/8"/>
    <x v="1"/>
    <n v="0.38472222222222224"/>
    <s v="41"/>
    <n v="4"/>
    <s v="10"/>
    <x v="5"/>
    <n v="44477"/>
    <m/>
    <s v="Crossarm burnt in half, crew to replace pole. Rain was observed in the area. Tracking may have caused equipment failure. This information is preliminary"/>
    <s v="     "/>
    <s v="FAS"/>
    <m/>
    <s v="N"/>
    <x v="0"/>
    <m/>
    <s v="21-0127579"/>
    <m/>
    <s v="T005415099"/>
    <n v="122168000"/>
    <m/>
    <s v="     "/>
    <x v="0"/>
    <s v="PG&amp;E"/>
    <m/>
    <s v="Other"/>
    <s v="Pole"/>
    <s v="D"/>
    <s v="D"/>
    <s v="Structure-PG&amp;E only"/>
    <m/>
    <s v="Contamination"/>
    <s v="36.a. Contamination"/>
    <s v="Equipment - PG&amp;E"/>
    <s v="Contamination"/>
    <s v="Tracking"/>
    <m/>
    <m/>
    <m/>
    <s v="Multi-Fault"/>
    <s v="Y"/>
    <s v="Overhead"/>
    <x v="3"/>
    <s v="Crossarm"/>
    <s v="Pole, Crossarm, Insulator, Hardware/Framing, Cutout, Transformer, Ground"/>
    <s v="100898470"/>
    <s v="     "/>
    <s v="Non-HFTD"/>
    <x v="0"/>
    <m/>
    <m/>
    <n v="36.494799999999998"/>
    <n v="-119.611"/>
    <s v="Fresno"/>
    <s v="KINGSBURG-1114"/>
    <m/>
    <n v="12000"/>
    <m/>
    <x v="0"/>
    <s v="Self Extinguished"/>
    <s v="Agriculture"/>
    <m/>
    <m/>
    <s v="No"/>
    <m/>
    <m/>
    <m/>
    <m/>
    <m/>
    <m/>
    <m/>
    <s v="N"/>
    <s v="N"/>
    <m/>
    <m/>
    <s v="     "/>
    <m/>
    <m/>
    <m/>
    <m/>
    <m/>
    <m/>
    <m/>
    <m/>
    <m/>
    <m/>
    <m/>
    <m/>
    <m/>
    <m/>
    <m/>
    <m/>
    <m/>
    <m/>
    <m/>
  </r>
  <r>
    <s v="20212275"/>
    <s v="     "/>
    <n v="44477"/>
    <s v="10/8"/>
    <x v="1"/>
    <n v="0.38958333333333334"/>
    <s v="41"/>
    <n v="4"/>
    <s v="10"/>
    <x v="5"/>
    <n v="44477"/>
    <m/>
    <s v="pole fire; failed circuit breaker 1110/2"/>
    <s v="     "/>
    <s v="FAS"/>
    <m/>
    <s v="Y"/>
    <x v="0"/>
    <m/>
    <s v="21-0127630"/>
    <m/>
    <s v="T005415149"/>
    <m/>
    <m/>
    <s v="     "/>
    <x v="0"/>
    <s v="PG&amp;E"/>
    <m/>
    <s v="Other"/>
    <s v="Pole"/>
    <s v="D"/>
    <s v="D"/>
    <s v="Structure-PG&amp;E only"/>
    <s v="Burnt Crossarm"/>
    <s v="Equipment - PG&amp;E"/>
    <s v="36.a. Contamination"/>
    <s v="Equipment - PG&amp;E"/>
    <s v="Contamination"/>
    <s v="Tracking"/>
    <s v="Crossarm"/>
    <m/>
    <m/>
    <s v="Multi-Fault"/>
    <s v="N"/>
    <s v="Overhead"/>
    <x v="3"/>
    <s v="Crossarm"/>
    <s v="Crossarm, Hardware, Cutout, Insulator, Conductor"/>
    <m/>
    <s v="     "/>
    <s v="Non-HFTD"/>
    <x v="0"/>
    <m/>
    <m/>
    <n v="36.567300000000003"/>
    <n v="-119.381"/>
    <s v="Tulare"/>
    <s v="REEDLEY-1110"/>
    <m/>
    <n v="12000"/>
    <m/>
    <x v="0"/>
    <s v="Self-extinguished"/>
    <s v="Agriculture"/>
    <s v="Fire-resistive fuel bed"/>
    <s v="Dirt &amp; Asphalt"/>
    <s v="No"/>
    <m/>
    <m/>
    <m/>
    <m/>
    <m/>
    <m/>
    <m/>
    <s v="N"/>
    <s v="N"/>
    <m/>
    <m/>
    <s v="     "/>
    <m/>
    <m/>
    <m/>
    <m/>
    <m/>
    <m/>
    <m/>
    <m/>
    <m/>
    <m/>
    <m/>
    <m/>
    <m/>
    <m/>
    <m/>
    <m/>
    <m/>
    <m/>
    <m/>
  </r>
  <r>
    <s v="20211728"/>
    <s v="     "/>
    <n v="44477"/>
    <s v="10/8"/>
    <x v="1"/>
    <n v="0.38819444444444445"/>
    <s v="41"/>
    <n v="4"/>
    <s v="10"/>
    <x v="5"/>
    <n v="44477"/>
    <m/>
    <s v="Pole fire, crossarm burnt. The cause of fire is unknown. This information is preliminary."/>
    <s v="     "/>
    <s v="FAS"/>
    <m/>
    <s v="N"/>
    <x v="0"/>
    <m/>
    <s v="21-0127593"/>
    <m/>
    <s v="T005415124, T005415146, T005415641"/>
    <m/>
    <m/>
    <s v="     "/>
    <x v="0"/>
    <s v="PG&amp;E"/>
    <m/>
    <s v="Other"/>
    <s v="Pole"/>
    <s v="D"/>
    <s v="D"/>
    <s v="Structure-PG&amp;E only"/>
    <m/>
    <s v="Contamination"/>
    <s v="36.a. Contamination"/>
    <s v="Equipment - PG&amp;E"/>
    <s v="Contamination"/>
    <s v="Tracking"/>
    <m/>
    <m/>
    <m/>
    <s v="Multi-Fault"/>
    <s v="Y"/>
    <s v="Overhead"/>
    <x v="3"/>
    <s v="Pole"/>
    <s v="Crossarm, Hardware Framing, Insulator, Pole"/>
    <s v="100824384"/>
    <s v="     "/>
    <s v="Non-HFTD"/>
    <x v="0"/>
    <m/>
    <m/>
    <n v="36.313499999999998"/>
    <n v="-119.80200000000001"/>
    <s v="Kings"/>
    <s v="LEMOORE-1104"/>
    <m/>
    <n v="12000"/>
    <m/>
    <x v="0"/>
    <s v="Self Extinguished"/>
    <s v="Agriculture"/>
    <s v="Grass fuel model"/>
    <m/>
    <s v="No"/>
    <m/>
    <m/>
    <m/>
    <m/>
    <m/>
    <m/>
    <m/>
    <s v="N"/>
    <s v="N"/>
    <m/>
    <m/>
    <s v="     "/>
    <m/>
    <m/>
    <m/>
    <m/>
    <m/>
    <m/>
    <m/>
    <m/>
    <m/>
    <m/>
    <m/>
    <m/>
    <m/>
    <m/>
    <m/>
    <m/>
    <m/>
    <m/>
    <m/>
  </r>
  <r>
    <s v="20140200"/>
    <s v="     "/>
    <n v="41921"/>
    <s v="10/9"/>
    <x v="1"/>
    <n v="0.79861111111111116"/>
    <s v="41"/>
    <n v="4"/>
    <s v="10"/>
    <x v="7"/>
    <n v="41921"/>
    <n v="0.79861111111111116"/>
    <s v="CREW TO REPAIR MULTIPLE LOCATIONS OF WIRE DOWN DUE TO FAULT ON CIRCUIT COULD NOT FIND A CAUSE"/>
    <s v="     "/>
    <m/>
    <m/>
    <s v="N"/>
    <x v="0"/>
    <s v="1095294"/>
    <s v="14-0062700"/>
    <m/>
    <m/>
    <n v="109262543"/>
    <m/>
    <s v="     "/>
    <x v="1"/>
    <s v="PG&amp;E"/>
    <m/>
    <s v="Vegetation"/>
    <m/>
    <s v="D"/>
    <m/>
    <s v="0.26-9.99"/>
    <s v="Square Feet: ; Acreage: 4"/>
    <s v="Equipment - PG&amp;E"/>
    <s v="34.b. Conductor damage or failure"/>
    <s v="Equipment - PG&amp;E"/>
    <s v="All types of equipment / facility failure"/>
    <s v="Conductor"/>
    <s v="Conductor"/>
    <m/>
    <m/>
    <s v="Three Phase Fault"/>
    <s v="AT&amp;T"/>
    <s v="Overhead"/>
    <x v="3"/>
    <s v="Conductor"/>
    <m/>
    <s v="101955217"/>
    <s v="     "/>
    <s v="Non-HFTD"/>
    <x v="0"/>
    <n v="140"/>
    <m/>
    <n v="38.462000000000003"/>
    <n v="-123.042"/>
    <s v="Sonoma"/>
    <s v="MONTE-RIO-1111"/>
    <s v="42811111"/>
    <n v="12000"/>
    <s v="MONTE RIO 1111CB"/>
    <x v="1"/>
    <s v="Cal Fire Dept"/>
    <s v="Water"/>
    <m/>
    <m/>
    <s v="No"/>
    <m/>
    <m/>
    <m/>
    <m/>
    <m/>
    <m/>
    <m/>
    <s v="N"/>
    <s v="N"/>
    <m/>
    <m/>
    <s v="     "/>
    <m/>
    <m/>
    <m/>
    <m/>
    <m/>
    <m/>
    <m/>
    <m/>
    <m/>
    <m/>
    <m/>
    <m/>
    <m/>
    <m/>
    <m/>
    <m/>
    <m/>
    <m/>
    <m/>
  </r>
  <r>
    <s v="20140199"/>
    <s v="     "/>
    <n v="41921"/>
    <s v="10/9"/>
    <x v="1"/>
    <n v="0.35069444444444442"/>
    <s v="41"/>
    <n v="4"/>
    <s v="10"/>
    <x v="7"/>
    <n v="41921"/>
    <n v="0.35069444444444442"/>
    <m/>
    <s v="     "/>
    <m/>
    <m/>
    <s v="N"/>
    <x v="0"/>
    <s v="1094969"/>
    <s v="14-0062439"/>
    <m/>
    <m/>
    <m/>
    <m/>
    <s v="     "/>
    <x v="1"/>
    <s v="PG&amp;E"/>
    <m/>
    <s v="Building"/>
    <m/>
    <s v="D"/>
    <m/>
    <s v="Structure-only"/>
    <s v="Square Feet: ; Acreage: "/>
    <s v="Equipment - PG&amp;E"/>
    <s v="34.f. Pole damage or failure"/>
    <s v="Equipment - PG&amp;E"/>
    <s v="All types of equipment / facility failure"/>
    <s v="Pole"/>
    <s v="Pole"/>
    <m/>
    <m/>
    <s v="None"/>
    <s v=" "/>
    <s v="Overhead"/>
    <x v="3"/>
    <s v="Conductor"/>
    <m/>
    <s v="2711 Pixie Dr"/>
    <s v="     "/>
    <s v="Non-HFTD"/>
    <x v="0"/>
    <m/>
    <m/>
    <n v="37.9589"/>
    <n v="-121.334"/>
    <s v="San Joaquin"/>
    <s v="CHANNEL-1102"/>
    <s v="163071102"/>
    <n v="12000"/>
    <s v="CHANNEL 1102CB"/>
    <x v="0"/>
    <s v="Stockton FD"/>
    <s v="Urban"/>
    <m/>
    <m/>
    <s v="No"/>
    <m/>
    <m/>
    <m/>
    <m/>
    <m/>
    <m/>
    <m/>
    <s v="N"/>
    <s v="N"/>
    <m/>
    <m/>
    <s v="     "/>
    <m/>
    <m/>
    <m/>
    <m/>
    <m/>
    <m/>
    <m/>
    <m/>
    <m/>
    <m/>
    <m/>
    <m/>
    <m/>
    <m/>
    <m/>
    <m/>
    <m/>
    <m/>
    <m/>
  </r>
  <r>
    <s v="20150389"/>
    <s v="     "/>
    <n v="42286"/>
    <s v="10/9"/>
    <x v="1"/>
    <n v="0.79374999999999996"/>
    <s v="41"/>
    <n v="4"/>
    <s v="10"/>
    <x v="2"/>
    <n v="42286"/>
    <n v="0.79374999999999996"/>
    <s v="0"/>
    <s v="     "/>
    <m/>
    <m/>
    <s v="N"/>
    <x v="0"/>
    <s v="1319504"/>
    <s v="15-0069325"/>
    <m/>
    <m/>
    <m/>
    <m/>
    <s v="     "/>
    <x v="1"/>
    <s v="PG&amp;E"/>
    <m/>
    <s v="Vegetation"/>
    <m/>
    <s v="D"/>
    <m/>
    <s v="&lt;0.25"/>
    <s v="Square Feet: ; Acreage: 0.25"/>
    <s v="Vegetation"/>
    <s v="33.a. Veg. contact"/>
    <s v="Vegetation"/>
    <s v="All types of equipment / facility failure"/>
    <s v="Contact - Vegetation"/>
    <m/>
    <s v="Contact - Vegetation"/>
    <s v="Conductor"/>
    <s v="Line to Line"/>
    <s v="PACIFIC BELL"/>
    <s v="Overhead"/>
    <x v="3"/>
    <s v="Conductor"/>
    <m/>
    <s v="101988271"/>
    <s v="     "/>
    <s v="Non-HFTD"/>
    <x v="0"/>
    <m/>
    <m/>
    <n v="38.385599999999997"/>
    <n v="-122.53"/>
    <s v="Sonoma"/>
    <s v="DUNBAR-1101"/>
    <s v="43071101"/>
    <n v="12000"/>
    <s v="DUNBAR 1101CB"/>
    <x v="0"/>
    <s v="Cal Fire Dept"/>
    <s v="Urban"/>
    <m/>
    <m/>
    <s v="No"/>
    <m/>
    <m/>
    <m/>
    <m/>
    <m/>
    <m/>
    <m/>
    <s v="N"/>
    <s v="N"/>
    <m/>
    <m/>
    <s v="     "/>
    <s v="38.38555000"/>
    <s v="-122.53028000"/>
    <s v="Oct 12 2015 12:00AM"/>
    <s v="TrunkFail"/>
    <s v="One green stem of a large green Eucalyptus tree failed and fell through the 12kv conductors. Evidence of moderate rot was found inside the break of the failed stem."/>
    <s v="EUCA"/>
    <s v="90"/>
    <s v="99"/>
    <s v="40"/>
    <s v="Slight"/>
    <s v="None"/>
    <s v="N"/>
    <s v="1"/>
    <m/>
    <s v="Plain"/>
    <s v="A"/>
    <s v="CrossArm"/>
    <s v="BareWire"/>
    <s v="4"/>
  </r>
  <r>
    <s v="20150390"/>
    <s v="     "/>
    <n v="42286"/>
    <s v="10/9"/>
    <x v="1"/>
    <n v="0.92777777777777781"/>
    <s v="41"/>
    <n v="4"/>
    <s v="10"/>
    <x v="2"/>
    <m/>
    <m/>
    <s v="cut c0708 in clear, kyle blew up"/>
    <s v="     "/>
    <m/>
    <m/>
    <s v="N"/>
    <x v="0"/>
    <m/>
    <m/>
    <m/>
    <m/>
    <m/>
    <m/>
    <s v="     "/>
    <x v="1"/>
    <s v="PG&amp;E"/>
    <m/>
    <s v="Vegetation"/>
    <m/>
    <s v="D"/>
    <m/>
    <s v="&lt;3 meters of linear travel"/>
    <s v="Square Feet: ; Acreage: "/>
    <s v="Equipment - PG&amp;E"/>
    <s v="34.n. Transformer damage or failure"/>
    <s v="Equipment - PG&amp;E"/>
    <s v="All types of equipment / facility failure"/>
    <s v="Transformer"/>
    <s v="Transformer"/>
    <m/>
    <m/>
    <m/>
    <s v="0"/>
    <s v="Overhead"/>
    <x v="1"/>
    <s v="Transformer"/>
    <m/>
    <s v="at base of pole c0708"/>
    <s v="     "/>
    <s v="Non-HFTD"/>
    <x v="0"/>
    <m/>
    <m/>
    <n v="37.590800000000002"/>
    <n v="-122.35"/>
    <s v="San Mateo"/>
    <s v="SAN-MATEO-2102"/>
    <s v="24192102"/>
    <m/>
    <s v="N/A"/>
    <x v="0"/>
    <s v="central county fire, engine 34"/>
    <s v="Urban"/>
    <m/>
    <m/>
    <s v="No"/>
    <m/>
    <m/>
    <m/>
    <m/>
    <m/>
    <m/>
    <m/>
    <s v="N"/>
    <s v="N"/>
    <m/>
    <m/>
    <s v="     "/>
    <m/>
    <m/>
    <m/>
    <m/>
    <m/>
    <m/>
    <m/>
    <m/>
    <m/>
    <m/>
    <m/>
    <m/>
    <m/>
    <m/>
    <m/>
    <m/>
    <m/>
    <m/>
    <m/>
  </r>
  <r>
    <s v="MIA20154623"/>
    <s v="     "/>
    <n v="42286"/>
    <s v="10/9"/>
    <x v="1"/>
    <n v="0.27576388888888886"/>
    <s v="41"/>
    <n v="4"/>
    <s v="10"/>
    <x v="2"/>
    <n v="42286"/>
    <n v="0.27569444444444446"/>
    <s v="L7SF: UNKNOWN ASSOCIATED LANE in Gonzalez; pole fire from tracking on dirty insulator"/>
    <s v="     "/>
    <s v="FAS"/>
    <n v="44258"/>
    <s v="Y"/>
    <x v="0"/>
    <s v="6179358"/>
    <s v="N/A"/>
    <m/>
    <s v="T003503910"/>
    <m/>
    <m/>
    <s v="     "/>
    <x v="0"/>
    <s v="PG&amp;E"/>
    <m/>
    <m/>
    <m/>
    <s v="D"/>
    <m/>
    <s v="Structure-PG&amp;E only"/>
    <m/>
    <s v="Contamination"/>
    <s v="36.a. Contamination"/>
    <s v="Equipment - PG&amp;E"/>
    <s v="Other"/>
    <s v="Contamination"/>
    <m/>
    <m/>
    <m/>
    <m/>
    <s v="No"/>
    <s v="Overhead"/>
    <x v="0"/>
    <m/>
    <m/>
    <s v="101744412"/>
    <s v="     "/>
    <s v="Non-HFTD"/>
    <x v="0"/>
    <m/>
    <m/>
    <n v="36.523299999999999"/>
    <n v="-121.46"/>
    <s v="Monterey"/>
    <s v="GONZALES-1101"/>
    <s v="182131101"/>
    <n v="11000"/>
    <m/>
    <x v="0"/>
    <m/>
    <s v="Rural"/>
    <m/>
    <m/>
    <s v="No"/>
    <m/>
    <m/>
    <m/>
    <m/>
    <m/>
    <m/>
    <m/>
    <s v="N"/>
    <s v="N"/>
    <m/>
    <m/>
    <s v="     "/>
    <m/>
    <m/>
    <m/>
    <m/>
    <m/>
    <m/>
    <m/>
    <m/>
    <m/>
    <m/>
    <m/>
    <m/>
    <m/>
    <m/>
    <m/>
    <m/>
    <m/>
    <m/>
    <m/>
  </r>
  <r>
    <s v="20160336"/>
    <s v="     "/>
    <n v="42652"/>
    <s v="10/9"/>
    <x v="1"/>
    <n v="0.94930555555555551"/>
    <s v="42"/>
    <n v="4"/>
    <s v="10"/>
    <x v="6"/>
    <n v="42652"/>
    <n v="0.94930555555555551"/>
    <s v="WIRE DOWN 1PHASE 1 SPAN 6SOL CU CREW TO MAKE REPAIRS"/>
    <s v="     "/>
    <m/>
    <m/>
    <s v="N"/>
    <x v="0"/>
    <s v="1555556"/>
    <s v="16-0070703"/>
    <m/>
    <m/>
    <n v="112026525"/>
    <m/>
    <s v="     "/>
    <x v="1"/>
    <s v="PG&amp;E"/>
    <m/>
    <s v="Vegetation"/>
    <m/>
    <s v="D"/>
    <m/>
    <s v="&lt;0.25"/>
    <s v="Square Feet: ; Acreage: "/>
    <s v="Equipment - PG&amp;E"/>
    <s v="34.b. Conductor damage or failure"/>
    <s v="Equipment - PG&amp;E"/>
    <s v="All types of equipment / facility failure"/>
    <s v="Conductor"/>
    <s v="Conductor"/>
    <m/>
    <m/>
    <s v="Line to Ground"/>
    <m/>
    <s v="Overhead"/>
    <x v="3"/>
    <s v="Conductor"/>
    <m/>
    <s v="101662848"/>
    <s v="     "/>
    <s v="Non-HFTD"/>
    <x v="0"/>
    <m/>
    <m/>
    <n v="38.2059"/>
    <n v="-121.889"/>
    <s v="Solano"/>
    <s v="PEABODY-2107"/>
    <s v="63642107"/>
    <n v="21000"/>
    <s v="PEABODY 21074902"/>
    <x v="0"/>
    <s v="MONTEZUMA FIRE DISTRICT"/>
    <s v="Herbaceous"/>
    <m/>
    <m/>
    <s v="No"/>
    <m/>
    <m/>
    <m/>
    <m/>
    <m/>
    <m/>
    <m/>
    <s v="N"/>
    <s v="N"/>
    <m/>
    <m/>
    <s v="     "/>
    <m/>
    <m/>
    <m/>
    <m/>
    <m/>
    <m/>
    <m/>
    <m/>
    <m/>
    <m/>
    <m/>
    <m/>
    <m/>
    <m/>
    <m/>
    <m/>
    <m/>
    <m/>
    <m/>
  </r>
  <r>
    <s v="20160334"/>
    <s v="     "/>
    <n v="42652"/>
    <s v="10/9"/>
    <x v="1"/>
    <n v="0.3215277777777778"/>
    <s v="42"/>
    <n v="4"/>
    <s v="10"/>
    <x v="6"/>
    <n v="42652"/>
    <n v="0.3215277777777778"/>
    <s v="Bird flashed arrestor, burnt ground wire and bond wire (buzzing noise, possible RTVI).  Need crew work within 30 days."/>
    <s v="     "/>
    <m/>
    <m/>
    <s v="N"/>
    <x v="0"/>
    <s v="1555273"/>
    <m/>
    <m/>
    <m/>
    <m/>
    <m/>
    <s v="     "/>
    <x v="1"/>
    <s v="PG&amp;E"/>
    <m/>
    <s v="Vegetation"/>
    <m/>
    <s v="D"/>
    <m/>
    <s v="&lt;3 meters of linear travel"/>
    <s v="Square Feet: ; Acreage: "/>
    <s v="Contact - Animal - Bird"/>
    <s v="33.b. Animal contact"/>
    <s v="Contact - Bird"/>
    <s v="All types of equipment / facility failure"/>
    <s v="Contact - Animal"/>
    <m/>
    <s v="Contact - Animal"/>
    <s v="Conductor"/>
    <m/>
    <m/>
    <s v="Overhead"/>
    <x v="1"/>
    <s v="Conductor"/>
    <m/>
    <s v="101197077"/>
    <s v="     "/>
    <s v="Non-HFTD"/>
    <x v="0"/>
    <m/>
    <m/>
    <n v="37.536200000000001"/>
    <n v="-120.467"/>
    <s v="Merced"/>
    <s v="MERCED-FALLS-1102"/>
    <s v="252811102"/>
    <m/>
    <s v="N/A"/>
    <x v="1"/>
    <s v="N.A."/>
    <s v="Agriculture"/>
    <m/>
    <m/>
    <s v="No"/>
    <m/>
    <m/>
    <m/>
    <m/>
    <m/>
    <m/>
    <m/>
    <s v="N"/>
    <s v="N"/>
    <m/>
    <m/>
    <s v="     "/>
    <m/>
    <m/>
    <m/>
    <m/>
    <m/>
    <m/>
    <m/>
    <m/>
    <m/>
    <m/>
    <m/>
    <m/>
    <m/>
    <m/>
    <m/>
    <m/>
    <m/>
    <m/>
    <m/>
  </r>
  <r>
    <s v="20170428"/>
    <s v="     "/>
    <n v="43017"/>
    <s v="10/9"/>
    <x v="1"/>
    <n v="0.19166666666666668"/>
    <s v="41"/>
    <n v="4"/>
    <s v="10"/>
    <x v="0"/>
    <n v="43017"/>
    <m/>
    <s v="crew to repair broken open wire sec.  and span guy.  logged EC tag for crew to repair"/>
    <s v="     "/>
    <m/>
    <m/>
    <s v="N"/>
    <x v="0"/>
    <s v="1895648"/>
    <s v="17-0085424"/>
    <m/>
    <m/>
    <m/>
    <m/>
    <s v="     "/>
    <x v="1"/>
    <s v="PG&amp;E"/>
    <m/>
    <s v="Vegetation"/>
    <m/>
    <s v="D"/>
    <m/>
    <s v="&lt;3 meters of linear travel"/>
    <s v="Square Feet: ; Acreage: "/>
    <s v="Vegetation"/>
    <s v="33.a. Veg. contact"/>
    <s v="Vegetation"/>
    <s v="All types of equipment / facility failure"/>
    <s v="Contact - Vegetation"/>
    <m/>
    <s v="Contact - Vegetation"/>
    <s v="Conductor"/>
    <s v="Force Out"/>
    <s v="Unknown"/>
    <s v="Overhead"/>
    <x v="1"/>
    <s v="Conductor"/>
    <m/>
    <s v="101660707"/>
    <s v="     "/>
    <s v="Non-HFTD"/>
    <x v="0"/>
    <m/>
    <m/>
    <n v="38.264299999999999"/>
    <n v="-122.04900000000001"/>
    <s v="Solano"/>
    <s v="SUISUN-1106"/>
    <s v="62131106"/>
    <m/>
    <s v="N/A"/>
    <x v="0"/>
    <s v="Fairfield"/>
    <s v="Urban"/>
    <m/>
    <m/>
    <s v="No"/>
    <m/>
    <m/>
    <m/>
    <m/>
    <m/>
    <m/>
    <m/>
    <s v="N"/>
    <s v="Y"/>
    <s v="201710081800"/>
    <s v="201710100000"/>
    <s v="     "/>
    <s v="38.26388900"/>
    <s v="-122.04844200"/>
    <s v="Oct 10 2017 12:00AM"/>
    <s v="BranchFail"/>
    <s v="A very large branch separated from a very large, heslthy-appearing, mature Elm, in the backyard of 1943 Victoria Ct.and fell across the property-line,onto the secondary lines, into the backyard snd onto the house, at 1942 Btistol Lane. The secondary lines had been repaired by PG&amp;E, at the time of the investigation. The tree was showing significant decay, in an included attachment, which was likely not visible from ground-level. Its possible that branch-attachment was weakened by windstorm on 10/8-10/9."/>
    <s v="ELM"/>
    <s v="64"/>
    <s v="36"/>
    <s v="1"/>
    <s v="None"/>
    <s v="Slight"/>
    <s v="N"/>
    <s v="1"/>
    <m/>
    <s v="Other"/>
    <s v="D"/>
    <s v="CrossArm"/>
    <s v="TreeWire"/>
    <s v="0"/>
  </r>
  <r>
    <s v="20170427"/>
    <s v="     "/>
    <n v="43017"/>
    <s v="10/9"/>
    <x v="1"/>
    <n v="0.10208333333333333"/>
    <s v="41"/>
    <n v="4"/>
    <s v="10"/>
    <x v="0"/>
    <n v="43017"/>
    <m/>
    <s v="NEED CREW TO REPLACE DOWNED WIRE"/>
    <s v="     "/>
    <m/>
    <m/>
    <s v="N"/>
    <x v="0"/>
    <m/>
    <s v="17-0085325"/>
    <m/>
    <m/>
    <m/>
    <m/>
    <s v="     "/>
    <x v="1"/>
    <s v="PG&amp;E"/>
    <m/>
    <s v="Vegetation"/>
    <m/>
    <s v="D"/>
    <m/>
    <s v="&lt;0.25"/>
    <s v="Square Feet: ; Acreage: "/>
    <s v="Equipment - PG&amp;E"/>
    <s v="34.b. Conductor damage or failure"/>
    <s v="Equipment - PG&amp;E"/>
    <s v="All types of equipment / facility failure"/>
    <s v="Conductor"/>
    <s v="Conductor"/>
    <m/>
    <m/>
    <s v="Line to Ground"/>
    <s v="PACIFIC BELL"/>
    <s v="Overhead"/>
    <x v="3"/>
    <s v="Conductor"/>
    <m/>
    <s v="100903727"/>
    <s v="     "/>
    <s v="Non-HFTD"/>
    <x v="0"/>
    <m/>
    <m/>
    <n v="37.729300000000002"/>
    <n v="-122.13800000000001"/>
    <s v="Alameda"/>
    <s v="SAN-LEANDRO-U-1114"/>
    <s v="13111114"/>
    <n v="12000"/>
    <m/>
    <x v="0"/>
    <s v="Unknown"/>
    <s v="Urban"/>
    <m/>
    <m/>
    <s v="No"/>
    <m/>
    <m/>
    <m/>
    <m/>
    <m/>
    <m/>
    <m/>
    <s v="N"/>
    <s v="N"/>
    <m/>
    <m/>
    <s v="     "/>
    <s v="37.73185000"/>
    <s v="-122.13514833"/>
    <s v="Oct 11 2017 12:00AM"/>
    <s v="RootsFail"/>
    <s v="POPLAR TREE FELL MOSTLY AWAY FROM LINES, BUT IT APPEARS THE TOP HALF OF THE TREE BROKE OFF AND FELL IN THE DIRECTION OF THE LINES CAUSING THE OUTAGE. FROM TGE OUTSIDE OF THE TREE IT LOOKED HEALTHY, BUT INSIDE THE TRUNK LOOKED LIKE IT WAS BEGGINING TO ROT."/>
    <s v="POPL"/>
    <s v="70"/>
    <s v="30"/>
    <s v="20"/>
    <s v="None"/>
    <s v="None"/>
    <s v="N"/>
    <s v="1"/>
    <m/>
    <s v="Hillside"/>
    <s v="A"/>
    <s v="CrossArm"/>
    <s v="BareWire"/>
    <s v="1"/>
  </r>
  <r>
    <s v="20170429"/>
    <s v="     "/>
    <n v="43017"/>
    <s v="10/9"/>
    <x v="1"/>
    <n v="0.50347222222222221"/>
    <s v="41"/>
    <n v="4"/>
    <s v="10"/>
    <x v="0"/>
    <n v="43017"/>
    <n v="0.60555555555555551"/>
    <s v="TX LEADS AND CONNECTIONS ON SECONDARY WIRE BURNED UP. NEED CREW TO REPAIR AND RESTORE POWER"/>
    <s v="     "/>
    <m/>
    <m/>
    <s v="N"/>
    <x v="0"/>
    <s v="1896418"/>
    <s v="17-0085709"/>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PACIFIC BELL"/>
    <s v="Overhead"/>
    <x v="1"/>
    <s v="Conductor"/>
    <m/>
    <s v="100252698"/>
    <s v="     "/>
    <s v="Non-HFTD"/>
    <x v="0"/>
    <m/>
    <m/>
    <n v="35.406700000000001"/>
    <n v="-118.962"/>
    <s v="Kern"/>
    <s v="COLUMBUS-1103"/>
    <s v="253951103"/>
    <m/>
    <s v="N/A"/>
    <x v="0"/>
    <s v="N.A."/>
    <s v="Urban"/>
    <m/>
    <m/>
    <s v="No"/>
    <m/>
    <m/>
    <m/>
    <m/>
    <m/>
    <m/>
    <m/>
    <s v="N"/>
    <s v="N"/>
    <m/>
    <m/>
    <s v="     "/>
    <m/>
    <m/>
    <m/>
    <m/>
    <m/>
    <m/>
    <m/>
    <m/>
    <m/>
    <m/>
    <m/>
    <m/>
    <m/>
    <m/>
    <m/>
    <m/>
    <m/>
    <m/>
    <m/>
  </r>
  <r>
    <s v="EIR20170104"/>
    <s v="     "/>
    <n v="43017"/>
    <s v="10/9"/>
    <x v="1"/>
    <m/>
    <s v="41"/>
    <n v="4"/>
    <s v="10"/>
    <x v="0"/>
    <m/>
    <m/>
    <s v="On October 23, 2019, PG&amp;E received a claim regarding an incident that happened on October 8, 2017, involving low-voltage conductors of PG&amp;E?s Tassajara 2103 21 kV circuit. The customer located at 181 Clydesdale Drive, Danville, alleges that a downed tree contacted the line, which caused a fire and property damage. The property damage reportedly exceeds $50,000. This is preliminary."/>
    <s v="     "/>
    <s v="EIR Ignitions Tracker"/>
    <n v="44288"/>
    <s v="Y"/>
    <x v="0"/>
    <m/>
    <m/>
    <m/>
    <m/>
    <m/>
    <s v="EI171008U"/>
    <s v="     "/>
    <x v="0"/>
    <s v="PG&amp;E"/>
    <m/>
    <s v="Building"/>
    <m/>
    <s v="D"/>
    <m/>
    <s v="Structure-only"/>
    <m/>
    <s v="Vegetation"/>
    <s v="33.a. Veg. contact"/>
    <s v="Vegetation"/>
    <m/>
    <s v="Contact from object"/>
    <m/>
    <s v="Contact from object"/>
    <s v="Conductor - All"/>
    <m/>
    <s v="Yes"/>
    <s v="Overhead"/>
    <x v="0"/>
    <s v="Conductor - All"/>
    <m/>
    <s v="014662103"/>
    <s v="     "/>
    <s v="Non-HFTD"/>
    <x v="0"/>
    <m/>
    <m/>
    <n v="37.8371"/>
    <n v="-121.974"/>
    <s v="Contra Costa"/>
    <s v="TASSAJARA-2103"/>
    <m/>
    <n v="21000"/>
    <m/>
    <x v="0"/>
    <s v="SRVFD"/>
    <s v="Urban"/>
    <m/>
    <m/>
    <s v="No"/>
    <m/>
    <m/>
    <m/>
    <m/>
    <m/>
    <m/>
    <m/>
    <s v="N"/>
    <s v="N"/>
    <m/>
    <m/>
    <s v="     "/>
    <m/>
    <m/>
    <m/>
    <m/>
    <m/>
    <m/>
    <m/>
    <m/>
    <m/>
    <m/>
    <m/>
    <m/>
    <m/>
    <m/>
    <m/>
    <m/>
    <m/>
    <m/>
    <m/>
  </r>
  <r>
    <s v="MIA201714838"/>
    <s v="     "/>
    <n v="43017"/>
    <s v="10/9"/>
    <x v="1"/>
    <n v="0.65972222222222221"/>
    <s v="41"/>
    <n v="4"/>
    <s v="10"/>
    <x v="0"/>
    <m/>
    <m/>
    <s v="Three-phase fault with a broken wood pole and fire on the ground. Failure due to an unknwon cause. 37 Fire, attributable to PG&amp;E"/>
    <s v="     "/>
    <s v="FAS"/>
    <n v="44336"/>
    <s v="Y"/>
    <x v="0"/>
    <s v="1896785"/>
    <s v="17-0085731"/>
    <m/>
    <s v="T004157443"/>
    <m/>
    <m/>
    <s v="     "/>
    <x v="1"/>
    <s v="PG&amp;E"/>
    <m/>
    <m/>
    <m/>
    <s v="D"/>
    <m/>
    <s v="1,000-4,999"/>
    <m/>
    <s v="Unknown"/>
    <s v="40.a. Unknown"/>
    <s v="Unknown"/>
    <s v="Other"/>
    <s v="Other"/>
    <m/>
    <m/>
    <m/>
    <s v="Three Phase Fault,Line to Line"/>
    <s v="Yes"/>
    <s v="Overhead"/>
    <x v="0"/>
    <m/>
    <m/>
    <s v="102231637"/>
    <s v="     "/>
    <s v="Non-HFTD"/>
    <x v="0"/>
    <m/>
    <m/>
    <n v="38.137700000000002"/>
    <n v="-122.471"/>
    <s v="Sonoma"/>
    <s v="IGNACIO-1104"/>
    <s v="42481104"/>
    <n v="11000"/>
    <m/>
    <x v="0"/>
    <m/>
    <s v="Herbaceous"/>
    <m/>
    <m/>
    <s v="No"/>
    <s v="1660"/>
    <s v="25"/>
    <m/>
    <m/>
    <m/>
    <s v="37 FIRE"/>
    <m/>
    <s v="N"/>
    <s v="N"/>
    <m/>
    <m/>
    <s v="     "/>
    <m/>
    <m/>
    <m/>
    <m/>
    <m/>
    <m/>
    <m/>
    <m/>
    <m/>
    <m/>
    <m/>
    <m/>
    <m/>
    <m/>
    <m/>
    <m/>
    <m/>
    <m/>
    <m/>
  </r>
  <r>
    <s v="EIR20170110"/>
    <s v="     "/>
    <n v="43017"/>
    <s v="10/9"/>
    <x v="1"/>
    <m/>
    <s v="41"/>
    <n v="4"/>
    <s v="10"/>
    <x v="0"/>
    <m/>
    <m/>
    <s v="In EI171008E (at Orion Way in Grass Valley), PG&amp;E reported that a tree broke at its base and struck the Grass Valley 1103 (12 kV) Circuit on October 9, 2017, taking three primary conductors down.  At about the same time on the same distribution circuit near 11228 McCourtney Road, an overhead primary conductor separated at the source side of Line Recloser LR1700, resulting in a wire down.  A nearby fairground’s parking lot allegedly caught fire, including structures located beyond the lot._x000d__x000a__x000d__x000a_On October 11, 2017, Cal Fire took possession of Line Recloser LR1700, the line recloser controller, the cable connecting the line recloser and the controller, a section of primary conductor, and the wire lead and connector on the upstream side jumper of the line recloser._x000d__x000a__x000d__x000a_This information is preliminary and PG&amp;E is continuing its review of the facts including weather conditions in the area.  PG&amp;E is fully cooperating with Cal Fire and the CPUC on their investigations."/>
    <s v="     "/>
    <s v="EIR Ignitions Tracker"/>
    <n v="44288"/>
    <s v="Y"/>
    <x v="0"/>
    <m/>
    <m/>
    <m/>
    <m/>
    <m/>
    <s v="EI171008T"/>
    <s v="     "/>
    <x v="1"/>
    <s v="PG&amp;E"/>
    <m/>
    <s v="Other"/>
    <m/>
    <s v="D"/>
    <m/>
    <s v="Unknown"/>
    <m/>
    <s v="Vegetation"/>
    <s v="33.a. Veg. contact"/>
    <s v="Vegetation"/>
    <m/>
    <s v="Contact from object"/>
    <m/>
    <s v="Contact from object"/>
    <s v="Conductor - Primary"/>
    <m/>
    <s v="No"/>
    <s v="Overhead"/>
    <x v="3"/>
    <s v="Conductor - Primary"/>
    <m/>
    <s v="100077900"/>
    <s v="     "/>
    <s v="Non-HFTD"/>
    <x v="0"/>
    <m/>
    <m/>
    <n v="39.208399999999997"/>
    <n v="-121.07599999999999"/>
    <s v="Nevada"/>
    <s v="GRASS-VALLEY-1103"/>
    <m/>
    <n v="12000"/>
    <m/>
    <x v="0"/>
    <m/>
    <s v="Conifer Forest"/>
    <m/>
    <m/>
    <s v="No"/>
    <m/>
    <m/>
    <m/>
    <m/>
    <m/>
    <m/>
    <m/>
    <s v="N"/>
    <s v="N"/>
    <m/>
    <m/>
    <s v="     "/>
    <m/>
    <m/>
    <m/>
    <m/>
    <m/>
    <m/>
    <m/>
    <m/>
    <m/>
    <m/>
    <m/>
    <m/>
    <m/>
    <m/>
    <m/>
    <m/>
    <m/>
    <m/>
    <m/>
  </r>
  <r>
    <s v="SAP201710681"/>
    <s v="     "/>
    <n v="43017"/>
    <s v="10/9"/>
    <x v="1"/>
    <m/>
    <s v="41"/>
    <n v="4"/>
    <s v="10"/>
    <x v="0"/>
    <n v="43015"/>
    <m/>
    <s v="pole fire; failed fuse 4927; riser cable on fire; failed pothead"/>
    <s v="     "/>
    <s v="SAP"/>
    <n v="44580"/>
    <s v="Y"/>
    <x v="0"/>
    <s v="1892567"/>
    <s v="17-0084952"/>
    <m/>
    <s v="T004154351"/>
    <n v="113702454"/>
    <m/>
    <s v="     "/>
    <x v="0"/>
    <s v="PG&amp;E"/>
    <m/>
    <m/>
    <m/>
    <s v="D"/>
    <m/>
    <s v="Structure-PG&amp;E only"/>
    <m/>
    <s v="Equipment - PG&amp;E"/>
    <s v="34.c. Fuse damage or failure"/>
    <s v="Equipment - PG&amp;E"/>
    <s v="Fuse failure - all"/>
    <s v="Fuse failure - all"/>
    <s v="Riser"/>
    <m/>
    <m/>
    <s v="Line to Ground"/>
    <s v="No"/>
    <s v="Overhead"/>
    <x v="0"/>
    <s v="Riser"/>
    <m/>
    <s v="102212722"/>
    <s v="     "/>
    <s v="Non-HFTD"/>
    <x v="0"/>
    <m/>
    <m/>
    <n v="39.052900000000001"/>
    <n v="-123.422"/>
    <s v="Mendocino"/>
    <s v="PHILO-1101"/>
    <m/>
    <m/>
    <s v="PHILO 1101CB"/>
    <x v="0"/>
    <m/>
    <m/>
    <m/>
    <m/>
    <s v="No"/>
    <m/>
    <m/>
    <m/>
    <m/>
    <m/>
    <m/>
    <m/>
    <s v="N"/>
    <s v="N"/>
    <m/>
    <m/>
    <s v="     "/>
    <m/>
    <m/>
    <m/>
    <m/>
    <m/>
    <m/>
    <m/>
    <m/>
    <m/>
    <m/>
    <m/>
    <m/>
    <m/>
    <m/>
    <m/>
    <m/>
    <m/>
    <m/>
    <m/>
  </r>
  <r>
    <s v="20170425"/>
    <s v="     "/>
    <n v="43017"/>
    <s v="10/9"/>
    <x v="1"/>
    <n v="6.1805555555555558E-2"/>
    <s v="41"/>
    <n v="4"/>
    <s v="10"/>
    <x v="0"/>
    <n v="43017"/>
    <m/>
    <s v="0"/>
    <s v="     "/>
    <m/>
    <m/>
    <s v="N"/>
    <x v="0"/>
    <s v="1894764"/>
    <m/>
    <m/>
    <m/>
    <m/>
    <m/>
    <s v="     "/>
    <x v="1"/>
    <s v="PG&amp;E"/>
    <m/>
    <s v="Vegetation"/>
    <m/>
    <s v="D"/>
    <m/>
    <s v="&lt;3 meters of linear travel"/>
    <s v="Square Feet: ; Acreage: "/>
    <s v="Equipment - PG&amp;E"/>
    <s v="34.b. Conductor damage or failure"/>
    <s v="Equipment - PG&amp;E"/>
    <s v="All types of equipment / facility failure"/>
    <s v="Conductor"/>
    <s v="Conductor"/>
    <m/>
    <m/>
    <m/>
    <s v="PACIFIC BELL"/>
    <s v="Overhead"/>
    <x v="1"/>
    <s v="Conductor"/>
    <m/>
    <s v="100501933"/>
    <s v="     "/>
    <s v="Non-HFTD"/>
    <x v="0"/>
    <m/>
    <m/>
    <n v="37.8416"/>
    <n v="-121.958"/>
    <s v="Contra Costa"/>
    <s v="TASSAJARA-2103"/>
    <s v="14662103"/>
    <m/>
    <s v="N/A"/>
    <x v="0"/>
    <s v="Unknown"/>
    <s v="Urban"/>
    <m/>
    <m/>
    <s v="No"/>
    <m/>
    <m/>
    <m/>
    <m/>
    <m/>
    <m/>
    <m/>
    <s v="N"/>
    <s v="Y"/>
    <s v="201710081800"/>
    <s v="201710100347"/>
    <s v="     "/>
    <m/>
    <m/>
    <m/>
    <m/>
    <m/>
    <m/>
    <m/>
    <m/>
    <m/>
    <m/>
    <m/>
    <m/>
    <m/>
    <m/>
    <m/>
    <m/>
    <m/>
    <m/>
    <m/>
  </r>
  <r>
    <s v="20170424"/>
    <s v="     "/>
    <n v="43017"/>
    <s v="10/9"/>
    <x v="1"/>
    <n v="5.9027777777777776E-2"/>
    <s v="41"/>
    <n v="4"/>
    <s v="10"/>
    <x v="0"/>
    <n v="43016"/>
    <n v="0.92847222222222225"/>
    <s v="UNABLE TO PATROL DUE TO FIRE, &amp; NO ACCESS. REVISIT IN DAYLIGHT."/>
    <s v="     "/>
    <m/>
    <m/>
    <s v="N"/>
    <x v="0"/>
    <s v="1895111"/>
    <s v="17-0085346"/>
    <m/>
    <m/>
    <m/>
    <m/>
    <s v="     "/>
    <x v="1"/>
    <s v="PG&amp;E"/>
    <m/>
    <s v="Vegetation"/>
    <m/>
    <s v="D"/>
    <m/>
    <s v="10-99"/>
    <s v="Square Feet: ; Acreage: "/>
    <s v="Equipment - PG&amp;E"/>
    <s v="34.f. Pole damage or failure"/>
    <s v="Equipment - PG&amp;E"/>
    <s v="All types of equipment / facility failure"/>
    <s v="Pole"/>
    <s v="Pole"/>
    <m/>
    <m/>
    <s v="Line to Line"/>
    <s v="Unknown"/>
    <s v="Overhead"/>
    <x v="3"/>
    <s v="Conductor"/>
    <m/>
    <s v="101559973"/>
    <s v="     "/>
    <s v="Non-HFTD"/>
    <x v="0"/>
    <m/>
    <m/>
    <n v="38.190600000000003"/>
    <n v="-121.95"/>
    <s v="Solano"/>
    <s v="PEABODY-2107"/>
    <s v="63642107"/>
    <n v="21000"/>
    <m/>
    <x v="0"/>
    <s v="N.A."/>
    <s v="Urban"/>
    <m/>
    <m/>
    <s v="No"/>
    <s v="10"/>
    <m/>
    <m/>
    <m/>
    <m/>
    <m/>
    <m/>
    <s v="N"/>
    <s v="Y"/>
    <s v="201710081800"/>
    <s v="201710100000"/>
    <s v="     "/>
    <m/>
    <m/>
    <m/>
    <m/>
    <m/>
    <m/>
    <m/>
    <m/>
    <m/>
    <m/>
    <m/>
    <m/>
    <m/>
    <m/>
    <m/>
    <m/>
    <m/>
    <m/>
    <m/>
  </r>
  <r>
    <s v="20170423"/>
    <s v="     "/>
    <n v="43017"/>
    <s v="10/9"/>
    <x v="1"/>
    <n v="5.0694444444444445E-2"/>
    <s v="41"/>
    <n v="4"/>
    <s v="10"/>
    <x v="0"/>
    <n v="43017"/>
    <n v="7.4305555555555555E-2"/>
    <s v="0"/>
    <s v="     "/>
    <m/>
    <m/>
    <s v="N"/>
    <x v="0"/>
    <s v="1894820"/>
    <s v="17-0085350"/>
    <m/>
    <m/>
    <m/>
    <m/>
    <s v="     "/>
    <x v="1"/>
    <s v="PG&amp;E"/>
    <m/>
    <s v="Vegetation"/>
    <m/>
    <s v="D"/>
    <m/>
    <s v="&lt;0.25"/>
    <s v="Square Feet: ; Acreage: "/>
    <s v="Vegetation"/>
    <s v="33.a. Veg. contact"/>
    <s v="Vegetation"/>
    <s v="All types of equipment / facility failure"/>
    <s v="Contact - Vegetation"/>
    <m/>
    <s v="Contact - Vegetation"/>
    <s v="Conductor"/>
    <s v="Force Out"/>
    <s v="PACIFIC BELL"/>
    <s v="Overhead"/>
    <x v="1"/>
    <s v="Conductor"/>
    <m/>
    <s v="102218775"/>
    <s v="     "/>
    <s v="Non-HFTD"/>
    <x v="0"/>
    <m/>
    <m/>
    <n v="38.100999999999999"/>
    <n v="-122.22"/>
    <s v="Solano"/>
    <s v="VALLEJO-STATION-B-1101"/>
    <s v="42451101"/>
    <m/>
    <s v="N/A"/>
    <x v="0"/>
    <s v="Unknown"/>
    <s v="Urban"/>
    <m/>
    <m/>
    <s v="No"/>
    <m/>
    <m/>
    <m/>
    <m/>
    <m/>
    <m/>
    <m/>
    <s v="N"/>
    <s v="Y"/>
    <s v="201710081800"/>
    <s v="201710100000"/>
    <s v="     "/>
    <m/>
    <m/>
    <s v="Oct 23 2017 12:00AM"/>
    <s v="TreeGrew"/>
    <s v="Italian cypress topped below secondary lines at time of inspection; t-man reports secondary phases made contact with each other and sparked."/>
    <s v="CYPR"/>
    <s v="25"/>
    <s v="6"/>
    <s v="1"/>
    <m/>
    <m/>
    <m/>
    <m/>
    <m/>
    <m/>
    <m/>
    <s v="CrossArm"/>
    <s v="BareWire"/>
    <s v="0"/>
  </r>
  <r>
    <s v="20191207"/>
    <s v="     "/>
    <n v="43747"/>
    <s v="10/9"/>
    <x v="1"/>
    <m/>
    <s v="41"/>
    <n v="4"/>
    <s v="10"/>
    <x v="3"/>
    <n v="43747"/>
    <m/>
    <s v="Bushing cover caught fire, limited to structure only"/>
    <s v="     "/>
    <s v="FAS"/>
    <m/>
    <s v="N"/>
    <x v="0"/>
    <s v="650678"/>
    <m/>
    <m/>
    <s v="T004773614"/>
    <n v="0"/>
    <m/>
    <s v="     "/>
    <x v="0"/>
    <s v="PG&amp;E"/>
    <m/>
    <m/>
    <m/>
    <s v="D"/>
    <m/>
    <s v="Structure-only"/>
    <m/>
    <s v="Equipment - PG&amp;E"/>
    <s v="34.o. Other"/>
    <s v="Equipment - PG&amp;E"/>
    <m/>
    <m/>
    <s v="Transformer"/>
    <m/>
    <m/>
    <m/>
    <m/>
    <s v="Overhead"/>
    <x v="0"/>
    <s v="Transformer"/>
    <m/>
    <s v="512979751800"/>
    <s v="     "/>
    <s v="Non-HFTD"/>
    <x v="0"/>
    <m/>
    <m/>
    <n v="34.9069"/>
    <n v="-120.32299999999999"/>
    <s v="SANTA BARBARA"/>
    <s v="SISQUOC-1104"/>
    <m/>
    <m/>
    <m/>
    <x v="0"/>
    <m/>
    <m/>
    <m/>
    <m/>
    <s v="No"/>
    <m/>
    <m/>
    <m/>
    <m/>
    <m/>
    <m/>
    <m/>
    <s v="N"/>
    <s v="N"/>
    <m/>
    <m/>
    <s v="     "/>
    <m/>
    <m/>
    <m/>
    <m/>
    <m/>
    <m/>
    <m/>
    <m/>
    <m/>
    <m/>
    <m/>
    <m/>
    <m/>
    <m/>
    <m/>
    <m/>
    <m/>
    <m/>
    <m/>
  </r>
  <r>
    <s v="20201760"/>
    <s v="     "/>
    <n v="44113"/>
    <s v="10/9"/>
    <x v="1"/>
    <n v="0.46875"/>
    <s v="41"/>
    <n v="4"/>
    <s v="10"/>
    <x v="4"/>
    <m/>
    <m/>
    <s v="FAS stated outlets beteen garage and kitchen faulted and burned. A broken neutral was also found. Going to contact T-man to determine what started the outlet fire. Waiting on Tman reply. Tman replied stating a broken neutral could cause the outlets to experiece Hi-Low volatages. Did not state if direct cause was broken neutral."/>
    <s v="     "/>
    <s v="FAS"/>
    <m/>
    <s v="Y"/>
    <x v="0"/>
    <m/>
    <m/>
    <m/>
    <s v="8540686457"/>
    <m/>
    <m/>
    <s v="     "/>
    <x v="0"/>
    <s v="PG&amp;E"/>
    <m/>
    <m/>
    <m/>
    <s v="D"/>
    <m/>
    <s v="&lt;3 meters of linear travel"/>
    <m/>
    <s v="Equipment - PG&amp;E"/>
    <s v="34.o. Other"/>
    <s v="Equipment - PG&amp;E"/>
    <s v="All types of equipment / facility failure"/>
    <s v="Service Neutral failure"/>
    <s v="Service Drop"/>
    <m/>
    <m/>
    <m/>
    <m/>
    <s v="Overhead"/>
    <x v="1"/>
    <s v="Service Drop"/>
    <m/>
    <s v="100593497"/>
    <s v="     "/>
    <s v="Non-HFTD"/>
    <x v="0"/>
    <m/>
    <m/>
    <n v="37.304499999999997"/>
    <n v="-121.783"/>
    <s v="Santa Clara"/>
    <s v="SWIFT-2102"/>
    <m/>
    <n v="750"/>
    <s v="N/A"/>
    <x v="0"/>
    <s v="San Jose Fire Department"/>
    <s v="Urban"/>
    <m/>
    <m/>
    <s v="No"/>
    <m/>
    <m/>
    <m/>
    <m/>
    <m/>
    <m/>
    <m/>
    <s v="N"/>
    <s v="N"/>
    <m/>
    <m/>
    <s v="     "/>
    <m/>
    <m/>
    <m/>
    <m/>
    <m/>
    <m/>
    <m/>
    <m/>
    <m/>
    <m/>
    <m/>
    <m/>
    <m/>
    <m/>
    <m/>
    <m/>
    <m/>
    <m/>
    <m/>
  </r>
  <r>
    <s v="20201761"/>
    <s v="     "/>
    <n v="44113"/>
    <s v="10/9"/>
    <x v="1"/>
    <n v="0.3125"/>
    <s v="41"/>
    <n v="4"/>
    <s v="10"/>
    <x v="4"/>
    <m/>
    <m/>
    <s v="OFC remarks: TRANSFOMER ON FIRE ON POLE, PWR-Y; FLD remarks: No Outage. Burnt Pt. 44 and bird cover, &quot;A&quot; Tag made to replace cutout.; took circuit from OIS due to lack of access to Google Earth"/>
    <s v="     "/>
    <s v="FAS"/>
    <m/>
    <s v="Y"/>
    <x v="0"/>
    <s v="1113953"/>
    <m/>
    <m/>
    <s v="T005090947"/>
    <n v="119874837"/>
    <m/>
    <s v="     "/>
    <x v="0"/>
    <s v="PG&amp;E"/>
    <m/>
    <s v="Building"/>
    <m/>
    <s v="D"/>
    <m/>
    <s v="Structure-PG&amp;E only"/>
    <m/>
    <s v="Equipment - PG&amp;E"/>
    <s v="34.n. Transformer damage or failure"/>
    <s v="Equipment - PG&amp;E"/>
    <s v="All types of equipment / facility failure"/>
    <s v="Transformer failure"/>
    <s v="Transformer"/>
    <m/>
    <m/>
    <m/>
    <m/>
    <s v="Overhead"/>
    <x v="3"/>
    <s v="Transformer"/>
    <m/>
    <m/>
    <s v="     "/>
    <s v="Non-HFTD"/>
    <x v="0"/>
    <m/>
    <m/>
    <n v="36.578800000000001"/>
    <n v="-119.764"/>
    <s v="Fresno"/>
    <s v="BOWLES-1101"/>
    <m/>
    <n v="12000"/>
    <m/>
    <x v="0"/>
    <s v="Unknown"/>
    <s v="Agriculture"/>
    <m/>
    <m/>
    <s v="No"/>
    <m/>
    <m/>
    <m/>
    <m/>
    <m/>
    <m/>
    <m/>
    <s v="N"/>
    <s v="N"/>
    <m/>
    <m/>
    <s v="     "/>
    <m/>
    <m/>
    <m/>
    <m/>
    <m/>
    <m/>
    <m/>
    <m/>
    <m/>
    <m/>
    <m/>
    <m/>
    <m/>
    <m/>
    <m/>
    <m/>
    <m/>
    <m/>
    <m/>
  </r>
  <r>
    <s v="SAP20201946"/>
    <s v="     "/>
    <n v="44113"/>
    <s v="10/9"/>
    <x v="1"/>
    <m/>
    <s v="41"/>
    <n v="4"/>
    <s v="10"/>
    <x v="4"/>
    <m/>
    <m/>
    <s v="UNKNOWN ROAD 14 AND AVE 18 1/2, CHOWCHILLA; Deteriorated and burnt pole to be replaced; No mention of cause or fire; Going to contact Tman"/>
    <s v="     "/>
    <s v="SAP"/>
    <n v="44580"/>
    <s v="Y"/>
    <x v="0"/>
    <s v="6284455"/>
    <s v="N/A"/>
    <m/>
    <s v="T005089218"/>
    <n v="119862982"/>
    <m/>
    <s v="     "/>
    <x v="0"/>
    <s v="PG&amp;E"/>
    <m/>
    <m/>
    <m/>
    <s v="D"/>
    <m/>
    <s v="Structure-PG&amp;E only"/>
    <m/>
    <s v="Contact - 3rd Party"/>
    <s v="33.d. Vehicle contact"/>
    <s v="Contact - 3rd Party"/>
    <s v="Vehicle contact"/>
    <s v="Vehicle contact"/>
    <m/>
    <s v="Vehicle contact"/>
    <s v="Pole"/>
    <m/>
    <s v="Yes"/>
    <s v="Overhead"/>
    <x v="0"/>
    <s v="Pole"/>
    <m/>
    <s v="103308936"/>
    <s v="     "/>
    <s v="Non-HFTD"/>
    <x v="0"/>
    <m/>
    <m/>
    <n v="37.018599999999999"/>
    <n v="-120.292"/>
    <s v="Madera"/>
    <s v="DAIRYLAND-1109"/>
    <m/>
    <m/>
    <m/>
    <x v="0"/>
    <m/>
    <m/>
    <m/>
    <m/>
    <s v="No"/>
    <m/>
    <m/>
    <m/>
    <m/>
    <m/>
    <m/>
    <m/>
    <s v="N"/>
    <s v="N"/>
    <m/>
    <m/>
    <s v="     "/>
    <m/>
    <m/>
    <m/>
    <m/>
    <m/>
    <m/>
    <m/>
    <m/>
    <m/>
    <m/>
    <m/>
    <m/>
    <m/>
    <m/>
    <m/>
    <m/>
    <m/>
    <m/>
    <m/>
  </r>
  <r>
    <s v="20211744"/>
    <s v="     "/>
    <n v="44478"/>
    <s v="10/9"/>
    <x v="1"/>
    <n v="0.81527777777777777"/>
    <s v="41"/>
    <n v="4"/>
    <s v="10"/>
    <x v="5"/>
    <n v="44478"/>
    <m/>
    <s v=" Wire down due to turkeys flying into secondary. The ensuing fire was 1 meter - &lt; 3 meters in size. This information is preliminary. "/>
    <s v="     "/>
    <s v="FAS"/>
    <m/>
    <s v="N"/>
    <x v="0"/>
    <m/>
    <m/>
    <m/>
    <s v="T005416340"/>
    <m/>
    <m/>
    <s v="     "/>
    <x v="1"/>
    <s v="PG&amp;E"/>
    <m/>
    <s v="Vegetation"/>
    <m/>
    <s v="D"/>
    <s v="D"/>
    <s v="&lt;3 meters of linear travel"/>
    <m/>
    <s v="Contact - Animal - Bird"/>
    <s v="33.b. Animal contact"/>
    <s v="Contact - Bird"/>
    <s v="Contact from object"/>
    <s v="Animal contact"/>
    <m/>
    <s v="Animal contact"/>
    <s v="Conductor - Open Wire Secondary"/>
    <m/>
    <s v="N"/>
    <s v="Overhead"/>
    <x v="1"/>
    <s v="Conductor - Open Wire Secondary"/>
    <s v="Conductor , cross arm , insulators "/>
    <m/>
    <s v="     "/>
    <s v="Non-HFTD"/>
    <x v="0"/>
    <m/>
    <m/>
    <n v="35.502099999999999"/>
    <n v="-120.988"/>
    <s v="San Luis Obispo"/>
    <s v="CAYUCOS-1101"/>
    <m/>
    <m/>
    <s v="N/A"/>
    <x v="0"/>
    <s v="Self Extinguished"/>
    <s v="Herbaceous"/>
    <s v="Grass fuel model"/>
    <s v="GRASS"/>
    <s v="No"/>
    <m/>
    <m/>
    <m/>
    <m/>
    <m/>
    <m/>
    <m/>
    <s v="N"/>
    <s v="N"/>
    <m/>
    <m/>
    <s v="     "/>
    <m/>
    <m/>
    <m/>
    <m/>
    <m/>
    <m/>
    <m/>
    <m/>
    <m/>
    <m/>
    <m/>
    <m/>
    <m/>
    <m/>
    <m/>
    <m/>
    <m/>
    <m/>
    <m/>
  </r>
  <r>
    <s v="20140228"/>
    <s v="     "/>
    <n v="41944"/>
    <s v="11/1"/>
    <x v="0"/>
    <n v="0.86944444444444446"/>
    <s v="44"/>
    <n v="4"/>
    <s v="11"/>
    <x v="7"/>
    <n v="41944"/>
    <n v="0.86944444444444446"/>
    <s v="0"/>
    <s v="     "/>
    <m/>
    <m/>
    <s v="N"/>
    <x v="0"/>
    <s v="1108052"/>
    <s v="14-0067770"/>
    <m/>
    <m/>
    <n v="109607135"/>
    <m/>
    <s v="     "/>
    <x v="1"/>
    <s v="PG&amp;E"/>
    <m/>
    <s v="Vegetation"/>
    <m/>
    <s v="D"/>
    <m/>
    <s v="&lt;3 meters of linear travel"/>
    <s v="Square Feet: ; Acreage: "/>
    <s v="Vegetation"/>
    <s v="33.a. Veg. contact"/>
    <s v="Vegetation"/>
    <s v="All types of equipment / facility failure"/>
    <s v="Contact - Vegetation"/>
    <m/>
    <s v="Contact - Vegetation"/>
    <s v="Conductor"/>
    <s v="Line to Ground"/>
    <s v=" "/>
    <s v="Overhead"/>
    <x v="3"/>
    <s v="Conductor"/>
    <m/>
    <s v="100980319"/>
    <s v="     "/>
    <s v="Non-HFTD"/>
    <x v="0"/>
    <m/>
    <m/>
    <n v="41.134399999999999"/>
    <n v="-124.152"/>
    <s v="Humboldt"/>
    <s v="TRINIDAD-1102"/>
    <s v="192231102"/>
    <n v="12000"/>
    <s v="TRINIDAD 110233936"/>
    <x v="0"/>
    <s v="Cal Fire Dept"/>
    <s v="Conifer Forest"/>
    <m/>
    <m/>
    <s v="No"/>
    <m/>
    <m/>
    <m/>
    <m/>
    <m/>
    <m/>
    <m/>
    <s v="N"/>
    <s v="N"/>
    <m/>
    <m/>
    <s v="     "/>
    <s v="41.13453000"/>
    <s v="-124.15189000"/>
    <s v="Nov  3 2014 12:00AM"/>
    <s v="BranchFail"/>
    <s v="A live limb from a Spruce broke off during windy conditions and fell through the primary conductors bringing the wire down to the ground."/>
    <s v="SPRU"/>
    <s v="100"/>
    <s v="31"/>
    <s v="18"/>
    <s v="Slight"/>
    <s v="None"/>
    <s v="N"/>
    <s v="1"/>
    <m/>
    <s v="Hillside"/>
    <s v="B"/>
    <s v="CrossArm"/>
    <s v="BareWire"/>
    <s v="8"/>
  </r>
  <r>
    <s v="20140227"/>
    <s v="     "/>
    <n v="41944"/>
    <s v="11/1"/>
    <x v="0"/>
    <n v="0.38194444444444442"/>
    <s v="44"/>
    <n v="4"/>
    <s v="11"/>
    <x v="7"/>
    <n v="41944"/>
    <n v="0.37847222222222221"/>
    <s v="0"/>
    <s v="     "/>
    <m/>
    <m/>
    <s v="N"/>
    <x v="0"/>
    <s v="1107645"/>
    <s v="14-0067652"/>
    <m/>
    <m/>
    <m/>
    <m/>
    <s v="     "/>
    <x v="1"/>
    <s v="PG&amp;E"/>
    <m/>
    <s v="Vegetation"/>
    <m/>
    <s v="D"/>
    <m/>
    <s v="&lt;3 meters of linear travel"/>
    <s v="Square Feet: ; Acreage: "/>
    <s v="Vegetation"/>
    <s v="33.a. Veg. contact"/>
    <s v="Vegetation"/>
    <s v="All types of equipment / facility failure"/>
    <s v="Contact - Vegetation"/>
    <m/>
    <s v="Contact - Vegetation"/>
    <s v="Conductor"/>
    <s v="Line to Line,None"/>
    <s v="Verizon"/>
    <s v="Overhead"/>
    <x v="3"/>
    <s v="Conductor"/>
    <m/>
    <s v="100551454"/>
    <s v="     "/>
    <s v="Non-HFTD"/>
    <x v="0"/>
    <n v="518"/>
    <m/>
    <n v="37.185899999999997"/>
    <n v="-122.001"/>
    <s v="Santa Clara"/>
    <s v="LOS-GATOS-1106"/>
    <s v="82021106"/>
    <n v="12000"/>
    <s v="LOS GATOS 1106697500"/>
    <x v="1"/>
    <s v="Cal Fire/ Santa Clara County Fire"/>
    <s v="Hardwood Woodland"/>
    <m/>
    <m/>
    <s v="No"/>
    <m/>
    <m/>
    <m/>
    <m/>
    <m/>
    <m/>
    <m/>
    <s v="N"/>
    <s v="N"/>
    <m/>
    <m/>
    <s v="     "/>
    <m/>
    <m/>
    <s v="Nov  5 2014 12:00AM"/>
    <s v="Unverified"/>
    <s v="Could not find tree or limb failure near fault location, left message for t-man Zandate for additional information."/>
    <m/>
    <m/>
    <m/>
    <m/>
    <m/>
    <m/>
    <m/>
    <m/>
    <m/>
    <m/>
    <m/>
    <m/>
    <m/>
    <m/>
  </r>
  <r>
    <s v="MIA20147873"/>
    <s v="     "/>
    <n v="41944"/>
    <s v="11/1"/>
    <x v="0"/>
    <n v="0.10170138888888888"/>
    <s v="44"/>
    <n v="4"/>
    <s v="11"/>
    <x v="7"/>
    <n v="41944"/>
    <n v="0.10138888888888889"/>
    <s v="TULARE COUNTY FIRE(FIR E DEPT); ARCING ON TOP OF POLE; crossarm  burned"/>
    <s v="     "/>
    <s v="FAS"/>
    <n v="44266"/>
    <s v="Y"/>
    <x v="0"/>
    <m/>
    <s v="N/A"/>
    <m/>
    <s v="T003230166"/>
    <n v="109606273"/>
    <m/>
    <s v="     "/>
    <x v="0"/>
    <s v="PG&amp;E"/>
    <m/>
    <m/>
    <m/>
    <s v="D"/>
    <m/>
    <s v="Structure-PG&amp;E only"/>
    <m/>
    <s v="Contamination"/>
    <s v="36.a. Contamination"/>
    <s v="Equipment - PG&amp;E"/>
    <s v="Other"/>
    <s v="Contamination"/>
    <m/>
    <m/>
    <m/>
    <m/>
    <s v="Yes"/>
    <s v="Overhead"/>
    <x v="0"/>
    <m/>
    <m/>
    <s v="100686499"/>
    <s v="     "/>
    <s v="Non-HFTD"/>
    <x v="0"/>
    <m/>
    <m/>
    <n v="36.156199999999998"/>
    <n v="-119.49299999999999"/>
    <s v="Tulare"/>
    <s v="CORCORAN-1118"/>
    <m/>
    <n v="11000"/>
    <m/>
    <x v="0"/>
    <m/>
    <s v="Rural"/>
    <m/>
    <m/>
    <s v="No"/>
    <m/>
    <m/>
    <m/>
    <m/>
    <m/>
    <m/>
    <m/>
    <s v="N"/>
    <s v="N"/>
    <m/>
    <m/>
    <s v="     "/>
    <m/>
    <m/>
    <m/>
    <m/>
    <m/>
    <m/>
    <m/>
    <m/>
    <m/>
    <m/>
    <m/>
    <m/>
    <m/>
    <m/>
    <m/>
    <m/>
    <m/>
    <m/>
    <m/>
  </r>
  <r>
    <s v="MIA20156395"/>
    <s v="     "/>
    <n v="42309"/>
    <s v="11/1"/>
    <x v="0"/>
    <n v="0.9997800925925926"/>
    <s v="45"/>
    <n v="4"/>
    <s v="11"/>
    <x v="2"/>
    <n v="42309"/>
    <n v="0.99930555555555556"/>
    <s v="L7SF: 2545 84TH AVE in Oakland; pole fire; transformer blown"/>
    <s v="     "/>
    <s v="FAS"/>
    <n v="44257"/>
    <s v="Y"/>
    <x v="0"/>
    <s v="1332627"/>
    <s v="N/A"/>
    <m/>
    <s v="T003520932"/>
    <n v="110825644"/>
    <m/>
    <s v="     "/>
    <x v="0"/>
    <s v="PG&amp;E"/>
    <m/>
    <m/>
    <m/>
    <s v="D"/>
    <m/>
    <s v="Structure-PG&amp;E only"/>
    <m/>
    <s v="Equipment - PG&amp;E"/>
    <s v="34.c. Fuse damage or failure"/>
    <s v="Equipment - PG&amp;E"/>
    <s v="All types of equipment / facility failure"/>
    <s v="Fuse failure - all"/>
    <s v="Fuse"/>
    <m/>
    <m/>
    <m/>
    <s v="Yes"/>
    <s v="Overhead"/>
    <x v="0"/>
    <m/>
    <m/>
    <s v="101350434"/>
    <s v="     "/>
    <s v="Non-HFTD"/>
    <x v="0"/>
    <m/>
    <m/>
    <n v="37.761299999999999"/>
    <n v="-122.164"/>
    <s v="Alameda"/>
    <s v="OAKLAND-J-1106"/>
    <m/>
    <n v="11000"/>
    <m/>
    <x v="0"/>
    <s v="Oakland FD"/>
    <s v="Urban"/>
    <m/>
    <m/>
    <s v="No"/>
    <m/>
    <m/>
    <m/>
    <m/>
    <m/>
    <m/>
    <m/>
    <s v="N"/>
    <s v="N"/>
    <m/>
    <m/>
    <s v="     "/>
    <m/>
    <m/>
    <m/>
    <m/>
    <m/>
    <m/>
    <m/>
    <m/>
    <m/>
    <m/>
    <m/>
    <m/>
    <m/>
    <m/>
    <m/>
    <m/>
    <m/>
    <m/>
    <m/>
  </r>
  <r>
    <s v="MIA20158269"/>
    <s v="     "/>
    <n v="42309"/>
    <s v="11/1"/>
    <x v="0"/>
    <n v="0.96710648148148148"/>
    <s v="45"/>
    <n v="4"/>
    <s v="11"/>
    <x v="2"/>
    <n v="42309"/>
    <n v="0.96666666666666667"/>
    <s v="L7SF: 2300 85th Ave in Oakland; 12kv Porcelin insulators dirty causing pole fire; arcing insulator"/>
    <s v="     "/>
    <s v="FAS"/>
    <n v="44257"/>
    <s v="Y"/>
    <x v="0"/>
    <s v="1332629"/>
    <s v="N/A"/>
    <m/>
    <s v="T003520906"/>
    <n v="110825429"/>
    <m/>
    <s v="     "/>
    <x v="0"/>
    <s v="PG&amp;E"/>
    <m/>
    <m/>
    <m/>
    <s v="D"/>
    <m/>
    <s v="Structure-PG&amp;E only"/>
    <m/>
    <s v="Contamination"/>
    <s v="36.a. Contamination"/>
    <s v="Equipment - PG&amp;E"/>
    <s v="Other"/>
    <s v="Contamination"/>
    <m/>
    <m/>
    <m/>
    <m/>
    <s v="Yes"/>
    <s v="Overhead"/>
    <x v="0"/>
    <m/>
    <m/>
    <s v="101346696"/>
    <s v="     "/>
    <s v="Non-HFTD"/>
    <x v="0"/>
    <m/>
    <m/>
    <n v="37.758400000000002"/>
    <n v="-122.167"/>
    <s v="Alameda"/>
    <s v="OAKLAND-J-1106"/>
    <m/>
    <n v="11000"/>
    <m/>
    <x v="0"/>
    <m/>
    <s v="Urban"/>
    <m/>
    <m/>
    <s v="No"/>
    <m/>
    <m/>
    <m/>
    <m/>
    <m/>
    <m/>
    <m/>
    <s v="N"/>
    <s v="N"/>
    <m/>
    <m/>
    <s v="     "/>
    <m/>
    <m/>
    <m/>
    <m/>
    <m/>
    <m/>
    <m/>
    <m/>
    <m/>
    <m/>
    <m/>
    <m/>
    <m/>
    <m/>
    <m/>
    <m/>
    <m/>
    <m/>
    <m/>
  </r>
  <r>
    <s v="20150411"/>
    <s v="     "/>
    <n v="42309"/>
    <s v="11/1"/>
    <x v="0"/>
    <n v="0.18194444444444444"/>
    <s v="45"/>
    <n v="4"/>
    <s v="11"/>
    <x v="2"/>
    <n v="42309"/>
    <n v="0.18194444444444444"/>
    <s v="0"/>
    <s v="     "/>
    <m/>
    <m/>
    <s v="N"/>
    <x v="0"/>
    <s v="1332192"/>
    <s v="15-0074508"/>
    <m/>
    <m/>
    <m/>
    <m/>
    <s v="     "/>
    <x v="1"/>
    <s v="PG&amp;E"/>
    <m/>
    <s v="Vegetation"/>
    <m/>
    <s v="D"/>
    <m/>
    <s v="&lt;0.25"/>
    <s v="Square Feet: ; Acreage: "/>
    <s v="Contact - 3rd Party"/>
    <s v="33.d. Vehicle contact"/>
    <s v="Contact - 3rd Party"/>
    <s v="All types of equipment / facility failure"/>
    <s v="Contact - Vehicle"/>
    <m/>
    <s v="Contact - Vehicle"/>
    <s v="Pole"/>
    <s v="Line to Line"/>
    <s v="TDS HAPPY VALLEY"/>
    <s v="Overhead"/>
    <x v="3"/>
    <s v="Conductor"/>
    <m/>
    <s v="101490990"/>
    <s v="     "/>
    <s v="Non-HFTD"/>
    <x v="0"/>
    <n v="246"/>
    <m/>
    <n v="40.439100000000003"/>
    <n v="-122.398"/>
    <s v="Shasta"/>
    <s v="JESSUP-1102"/>
    <s v="103441102"/>
    <n v="12000"/>
    <s v="JESSUP 11021550"/>
    <x v="1"/>
    <s v="HAPPY VALLEY FIRE FIRST RESPONDER,"/>
    <s v="Agriculture"/>
    <m/>
    <m/>
    <s v="No"/>
    <m/>
    <m/>
    <m/>
    <m/>
    <m/>
    <m/>
    <m/>
    <s v="N"/>
    <s v="N"/>
    <m/>
    <m/>
    <s v="     "/>
    <m/>
    <m/>
    <m/>
    <m/>
    <m/>
    <m/>
    <m/>
    <m/>
    <m/>
    <m/>
    <m/>
    <m/>
    <m/>
    <m/>
    <m/>
    <m/>
    <m/>
    <m/>
    <m/>
  </r>
  <r>
    <s v="20191385"/>
    <s v="     "/>
    <n v="43770"/>
    <s v="11/1"/>
    <x v="0"/>
    <m/>
    <s v="44"/>
    <n v="4"/>
    <s v="11"/>
    <x v="3"/>
    <n v="43770"/>
    <m/>
    <s v="Tree fell into line"/>
    <s v="     "/>
    <s v="FAS"/>
    <m/>
    <s v="N"/>
    <x v="0"/>
    <s v="697195"/>
    <s v="19-0118648"/>
    <m/>
    <s v="T004799963"/>
    <n v="0"/>
    <m/>
    <s v="     "/>
    <x v="1"/>
    <s v="PG&amp;E"/>
    <m/>
    <m/>
    <m/>
    <s v="D"/>
    <m/>
    <s v="0.26-9.99"/>
    <m/>
    <s v="Vegetation"/>
    <s v="33.a. Veg. contact"/>
    <s v="Vegetation"/>
    <s v="Contact from object"/>
    <s v="Contact - Vegetation"/>
    <m/>
    <s v="Contact - Vegetation"/>
    <s v="Conductor - Primary"/>
    <s v="Force Out"/>
    <m/>
    <s v="Overhead"/>
    <x v="3"/>
    <s v="Conductor - Primary"/>
    <m/>
    <s v="42711101"/>
    <s v="     "/>
    <s v="Non-HFTD"/>
    <x v="0"/>
    <m/>
    <m/>
    <n v="38.580100000000002"/>
    <n v="-122.578"/>
    <s v="NAPA"/>
    <s v="CALISTOGA-1101"/>
    <m/>
    <m/>
    <s v="N/A"/>
    <x v="1"/>
    <m/>
    <s v="Urban"/>
    <m/>
    <m/>
    <s v="No"/>
    <m/>
    <m/>
    <m/>
    <m/>
    <m/>
    <m/>
    <m/>
    <s v="N"/>
    <s v="N"/>
    <m/>
    <m/>
    <s v="     "/>
    <s v="38.60144000"/>
    <s v="-122.64897100"/>
    <s v="Nov  4 2019 12:00AM"/>
    <s v="TrunkFail"/>
    <s v="GREEN PONDEROSA PINE SNAPPED ABOUT 25FT UP, LANDING ON PRIMARY LINES TAKING LINES DOWN."/>
    <s v="PINP"/>
    <s v="85"/>
    <s v="24"/>
    <s v="10"/>
    <s v="None"/>
    <s v="None"/>
    <s v="N"/>
    <s v="1"/>
    <m/>
    <s v="Other"/>
    <s v="D"/>
    <s v="CrossArm"/>
    <s v="BareWire"/>
    <s v="1"/>
  </r>
  <r>
    <s v="20191389"/>
    <s v="     "/>
    <n v="43770"/>
    <s v="11/1"/>
    <x v="0"/>
    <m/>
    <s v="44"/>
    <n v="4"/>
    <s v="11"/>
    <x v="3"/>
    <n v="43770"/>
    <n v="0.49305555555555558"/>
    <s v="Squirrel contact, found at the base of the pole"/>
    <s v="     "/>
    <s v="FAS"/>
    <m/>
    <s v="N"/>
    <x v="0"/>
    <s v="697511"/>
    <s v="19-0120017"/>
    <m/>
    <s v="T004799996"/>
    <n v="0"/>
    <m/>
    <s v="     "/>
    <x v="1"/>
    <s v="PG&amp;E"/>
    <m/>
    <m/>
    <m/>
    <s v="D"/>
    <m/>
    <s v="&lt;3 meters of linear travel"/>
    <m/>
    <s v="Contact - Animal - Other"/>
    <s v="33.b. Animal contact"/>
    <s v="Contact - Animal"/>
    <s v="Contact from object"/>
    <s v="Contact - Animal"/>
    <m/>
    <s v="Contact - Animal"/>
    <s v="Transformer"/>
    <s v="Line to Line"/>
    <m/>
    <s v="Overhead"/>
    <x v="3"/>
    <s v="Transformer"/>
    <m/>
    <s v="316624742194"/>
    <s v="     "/>
    <s v="Non-HFTD"/>
    <x v="0"/>
    <m/>
    <m/>
    <n v="37.652999999999999"/>
    <n v="-121.667"/>
    <s v="ALAMEDA"/>
    <s v="VASCO-1102"/>
    <m/>
    <m/>
    <s v="VASCO 1102MR178"/>
    <x v="1"/>
    <m/>
    <s v="Herbaceous"/>
    <m/>
    <m/>
    <s v="No"/>
    <m/>
    <m/>
    <m/>
    <m/>
    <m/>
    <m/>
    <m/>
    <s v="N"/>
    <s v="N"/>
    <m/>
    <m/>
    <s v="     "/>
    <m/>
    <m/>
    <m/>
    <m/>
    <m/>
    <m/>
    <m/>
    <m/>
    <m/>
    <m/>
    <m/>
    <m/>
    <m/>
    <m/>
    <m/>
    <m/>
    <m/>
    <m/>
    <m/>
  </r>
  <r>
    <s v="20191386"/>
    <s v="     "/>
    <n v="43770"/>
    <s v="11/1"/>
    <x v="0"/>
    <m/>
    <s v="44"/>
    <n v="4"/>
    <s v="11"/>
    <x v="3"/>
    <m/>
    <m/>
    <s v="Transformer failure (cause of the failure unknown). Resulted in &lt; 1 meter fire"/>
    <s v="     "/>
    <s v="FAS"/>
    <m/>
    <s v="N"/>
    <x v="0"/>
    <m/>
    <m/>
    <m/>
    <s v="T004800545"/>
    <n v="0"/>
    <m/>
    <s v="     "/>
    <x v="1"/>
    <s v="PG&amp;E"/>
    <m/>
    <m/>
    <m/>
    <s v="D"/>
    <m/>
    <s v="&lt;0.25"/>
    <m/>
    <s v="Equipment - PG&amp;E"/>
    <s v="34.n. Transformer damage or failure"/>
    <s v="Equipment - PG&amp;E"/>
    <s v="All types of equipment / facility failure"/>
    <s v="Transformer failure"/>
    <s v="Transformer"/>
    <m/>
    <m/>
    <m/>
    <m/>
    <s v="Overhead"/>
    <x v="0"/>
    <s v="Transformer"/>
    <m/>
    <s v="Unknown"/>
    <s v="     "/>
    <s v="Non-HFTD"/>
    <x v="0"/>
    <m/>
    <m/>
    <n v="34.7729"/>
    <n v="-120.429"/>
    <s v="SANTA BARBARA"/>
    <s v="PURISIMA-1101"/>
    <m/>
    <m/>
    <m/>
    <x v="0"/>
    <s v="Santa Barbara County FD"/>
    <s v="Herbaceous"/>
    <m/>
    <m/>
    <s v="No"/>
    <m/>
    <m/>
    <m/>
    <m/>
    <m/>
    <m/>
    <m/>
    <s v="N"/>
    <s v="N"/>
    <m/>
    <m/>
    <s v="     "/>
    <m/>
    <m/>
    <m/>
    <m/>
    <m/>
    <m/>
    <m/>
    <m/>
    <m/>
    <m/>
    <m/>
    <m/>
    <m/>
    <m/>
    <m/>
    <m/>
    <m/>
    <m/>
    <m/>
  </r>
  <r>
    <s v="20201751"/>
    <s v="     "/>
    <n v="44136"/>
    <s v="11/1"/>
    <x v="0"/>
    <n v="0.56736111111111109"/>
    <s v="45"/>
    <n v="4"/>
    <s v="11"/>
    <x v="4"/>
    <m/>
    <m/>
    <s v="Secondary phase burned open. Were arcing and on fire."/>
    <s v="     "/>
    <s v="FAS"/>
    <m/>
    <s v="Y"/>
    <x v="0"/>
    <s v="1133465"/>
    <m/>
    <m/>
    <s v="T005110619"/>
    <m/>
    <m/>
    <s v="     "/>
    <x v="0"/>
    <s v="PG&amp;E"/>
    <m/>
    <s v="Building"/>
    <m/>
    <s v="D"/>
    <m/>
    <s v="Structure-PG&amp;E only"/>
    <m/>
    <s v="Equipment - PG&amp;E"/>
    <s v="34.b. Conductor damage or failure"/>
    <s v="Equipment - PG&amp;E"/>
    <s v="All types of equipment / facility failure"/>
    <s v="Conductor failure-all"/>
    <s v="Conductor - Insulated Secondary"/>
    <m/>
    <m/>
    <m/>
    <m/>
    <s v="Overhead"/>
    <x v="1"/>
    <s v="Conductor - Insulated Secondary"/>
    <m/>
    <s v="22480401"/>
    <s v="     "/>
    <s v="Non-HFTD"/>
    <x v="0"/>
    <m/>
    <m/>
    <n v="37.7515"/>
    <n v="-122.43300000000001"/>
    <s v="San Francisco"/>
    <s v="CASTRO-0401"/>
    <m/>
    <n v="750"/>
    <s v="N/A"/>
    <x v="0"/>
    <s v="San Francisco Fire Department"/>
    <s v="Urban"/>
    <m/>
    <m/>
    <s v="No"/>
    <m/>
    <m/>
    <m/>
    <m/>
    <m/>
    <m/>
    <m/>
    <s v="N"/>
    <s v="N"/>
    <m/>
    <m/>
    <s v="     "/>
    <m/>
    <m/>
    <m/>
    <m/>
    <m/>
    <m/>
    <m/>
    <m/>
    <m/>
    <m/>
    <m/>
    <m/>
    <m/>
    <m/>
    <m/>
    <m/>
    <m/>
    <m/>
    <m/>
  </r>
  <r>
    <s v="FAS267800"/>
    <s v="     "/>
    <n v="44136"/>
    <s v="11/1"/>
    <x v="0"/>
    <m/>
    <s v="45"/>
    <n v="4"/>
    <s v="11"/>
    <x v="4"/>
    <m/>
    <m/>
    <s v="pole fire; ng transformer"/>
    <s v="     "/>
    <s v="FAS"/>
    <n v="44580"/>
    <s v="Y"/>
    <x v="0"/>
    <m/>
    <s v="N/A"/>
    <m/>
    <s v="113053718"/>
    <n v="119969145"/>
    <m/>
    <s v="     "/>
    <x v="0"/>
    <s v="PG&amp;E"/>
    <m/>
    <m/>
    <m/>
    <s v="D"/>
    <m/>
    <s v="Structure-only"/>
    <m/>
    <s v="Equipment - PG&amp;E"/>
    <s v="34.n. Transformer damage or failure"/>
    <s v="Equipment - PG&amp;E"/>
    <s v="Transformer failure"/>
    <s v="Transformer failure"/>
    <s v="Transformer"/>
    <m/>
    <m/>
    <m/>
    <s v="Yes"/>
    <s v="Overhead"/>
    <x v="0"/>
    <s v="Transformer"/>
    <m/>
    <s v="103870899"/>
    <s v="     "/>
    <s v="Non-HFTD"/>
    <x v="0"/>
    <m/>
    <m/>
    <n v="36.6113"/>
    <n v="-121.911"/>
    <s v="Monterey"/>
    <s v="VIEJO-2204"/>
    <m/>
    <m/>
    <m/>
    <x v="0"/>
    <m/>
    <m/>
    <m/>
    <m/>
    <s v="No"/>
    <m/>
    <m/>
    <m/>
    <m/>
    <m/>
    <m/>
    <m/>
    <s v="N"/>
    <s v="N"/>
    <m/>
    <m/>
    <s v="     "/>
    <m/>
    <m/>
    <m/>
    <m/>
    <m/>
    <m/>
    <m/>
    <m/>
    <m/>
    <m/>
    <m/>
    <m/>
    <m/>
    <m/>
    <m/>
    <m/>
    <m/>
    <m/>
    <m/>
  </r>
  <r>
    <s v="20212153"/>
    <s v="     "/>
    <n v="44501"/>
    <s v="11/1"/>
    <x v="0"/>
    <n v="0.73472222222222228"/>
    <s v="45"/>
    <n v="4"/>
    <s v="11"/>
    <x v="5"/>
    <n v="44501"/>
    <m/>
    <s v="Transformer fire, crew to replace middle cutout. This information is preliminary"/>
    <s v="     "/>
    <s v="FAS"/>
    <m/>
    <s v="Y"/>
    <x v="0"/>
    <m/>
    <m/>
    <m/>
    <s v="T005454565"/>
    <n v="122285000"/>
    <m/>
    <s v="     "/>
    <x v="0"/>
    <s v="PG&amp;E"/>
    <m/>
    <s v="Other"/>
    <s v="PG&amp;E Pole"/>
    <s v="D"/>
    <s v="D"/>
    <s v="Structure-PG&amp;E only"/>
    <m/>
    <s v="Equipment - PG&amp;E"/>
    <s v="34.c. Fuse damage or failure"/>
    <s v="Equipment - PG&amp;E"/>
    <s v="All types of equipment / facility failure"/>
    <s v="Fuse failure - all"/>
    <s v="Fuse"/>
    <m/>
    <m/>
    <m/>
    <s v="N"/>
    <s v="Overhead"/>
    <x v="3"/>
    <s v="Fuse"/>
    <s v="Cutout"/>
    <s v="10183418"/>
    <s v="     "/>
    <s v="Non-HFTD"/>
    <x v="0"/>
    <m/>
    <m/>
    <n v="37.747700000000002"/>
    <n v="-122.495"/>
    <s v="San Francisco"/>
    <s v="DALY-CITY-1111"/>
    <m/>
    <n v="12000"/>
    <m/>
    <x v="0"/>
    <s v="City/County Fire Department"/>
    <s v="Urban"/>
    <s v="Fire-resistive fuel bed"/>
    <s v="Cement "/>
    <s v="No"/>
    <m/>
    <m/>
    <m/>
    <m/>
    <m/>
    <m/>
    <m/>
    <s v="N"/>
    <s v="N"/>
    <m/>
    <m/>
    <s v="     "/>
    <m/>
    <m/>
    <m/>
    <m/>
    <m/>
    <m/>
    <m/>
    <m/>
    <m/>
    <m/>
    <m/>
    <m/>
    <m/>
    <m/>
    <m/>
    <m/>
    <m/>
    <m/>
    <m/>
  </r>
  <r>
    <s v="20212152"/>
    <s v="     "/>
    <n v="44501"/>
    <s v="11/1"/>
    <x v="0"/>
    <n v="0.6118055555555556"/>
    <s v="45"/>
    <n v="4"/>
    <s v="11"/>
    <x v="5"/>
    <n v="44501"/>
    <m/>
    <s v="Transformer leads shorted causing secondary crossarm to burn. This information is preliminary"/>
    <s v="     "/>
    <s v="ILIS/OIS"/>
    <m/>
    <s v="Y"/>
    <x v="0"/>
    <m/>
    <s v="21-0140756.1"/>
    <m/>
    <s v="T005454402"/>
    <n v="122284000"/>
    <m/>
    <s v="     "/>
    <x v="0"/>
    <s v="PG&amp;E"/>
    <m/>
    <s v="Other"/>
    <s v="PG&amp;E Equipment"/>
    <s v="D"/>
    <s v="D"/>
    <s v="Structure-PG&amp;E only"/>
    <m/>
    <s v="Equipment - PG&amp;E"/>
    <s v="34.n. Transformer damage or failure"/>
    <s v="Equipment - PG&amp;E"/>
    <s v="All types of equipment / facility failure"/>
    <s v="Transformer failure"/>
    <s v="Transformer Bushing"/>
    <m/>
    <m/>
    <s v="Force Out"/>
    <s v="Y"/>
    <s v="Overhead"/>
    <x v="3"/>
    <s v="Transformer Bushing"/>
    <s v="Crossarm, Cunductor"/>
    <s v="101829358"/>
    <s v="     "/>
    <s v="Non-HFTD"/>
    <x v="0"/>
    <m/>
    <m/>
    <n v="37.740499999999997"/>
    <n v="-122.401"/>
    <s v="San Francisco"/>
    <s v="HUNTERS-POINT-(P)-1102"/>
    <m/>
    <n v="12000"/>
    <m/>
    <x v="0"/>
    <s v="Unknown"/>
    <s v="Urban"/>
    <s v="Fire-resistive fuel bed"/>
    <s v="Cement"/>
    <s v="No"/>
    <m/>
    <m/>
    <m/>
    <m/>
    <m/>
    <m/>
    <m/>
    <s v="N"/>
    <s v="N"/>
    <m/>
    <m/>
    <s v="     "/>
    <m/>
    <m/>
    <m/>
    <m/>
    <m/>
    <m/>
    <m/>
    <m/>
    <m/>
    <m/>
    <m/>
    <m/>
    <m/>
    <m/>
    <m/>
    <m/>
    <m/>
    <m/>
    <m/>
  </r>
  <r>
    <s v="SAP201516650"/>
    <s v="     "/>
    <n v="42318"/>
    <s v="11/10"/>
    <x v="0"/>
    <m/>
    <s v="46"/>
    <n v="4"/>
    <s v="11"/>
    <x v="2"/>
    <n v="42316"/>
    <m/>
    <s v="pole fire; damaged pin; failed switch; failed insulator"/>
    <s v="     "/>
    <s v="SAP"/>
    <n v="44580"/>
    <s v="Y"/>
    <x v="0"/>
    <s v="1337549"/>
    <s v="15-0076510"/>
    <m/>
    <s v="T003527510"/>
    <n v="110839288"/>
    <m/>
    <s v="     "/>
    <x v="0"/>
    <s v="PG&amp;E"/>
    <m/>
    <m/>
    <m/>
    <s v="D"/>
    <m/>
    <s v="Structure-PG&amp;E only"/>
    <m/>
    <s v="Equipment - PG&amp;E"/>
    <s v="34.c. Fuse damage or failure"/>
    <s v="Equipment - PG&amp;E"/>
    <s v="Fuse failure - all"/>
    <s v="Fuse failure - all"/>
    <s v="Insulator"/>
    <m/>
    <m/>
    <s v="Force Out"/>
    <s v="No"/>
    <s v="Overhead"/>
    <x v="0"/>
    <s v="Insulator"/>
    <m/>
    <s v="103650966"/>
    <s v="     "/>
    <s v="Non-HFTD"/>
    <x v="0"/>
    <m/>
    <m/>
    <n v="39.697499999999998"/>
    <n v="-121.869"/>
    <s v="Butte"/>
    <s v="BUTTE-1107"/>
    <m/>
    <m/>
    <s v="BUTTE 11072078"/>
    <x v="0"/>
    <m/>
    <m/>
    <m/>
    <m/>
    <s v="No"/>
    <m/>
    <m/>
    <m/>
    <m/>
    <m/>
    <m/>
    <m/>
    <s v="N"/>
    <s v="N"/>
    <m/>
    <m/>
    <s v="     "/>
    <m/>
    <m/>
    <m/>
    <m/>
    <m/>
    <m/>
    <m/>
    <m/>
    <m/>
    <m/>
    <m/>
    <m/>
    <m/>
    <m/>
    <m/>
    <m/>
    <m/>
    <m/>
    <m/>
  </r>
  <r>
    <s v="MIA201811570"/>
    <s v="     "/>
    <n v="43414"/>
    <s v="11/10"/>
    <x v="0"/>
    <n v="0.25359953703703703"/>
    <s v="45"/>
    <n v="4"/>
    <s v="11"/>
    <x v="1"/>
    <n v="43414"/>
    <n v="0.25347222222222221"/>
    <s v="From photos in notification we can see the area burned."/>
    <s v="     "/>
    <s v="FAS"/>
    <n v="44239"/>
    <s v="Y"/>
    <x v="0"/>
    <s v="212765"/>
    <s v="N/A"/>
    <m/>
    <s v="T004453088"/>
    <n v="115332350"/>
    <m/>
    <s v="     "/>
    <x v="1"/>
    <s v="PG&amp;E"/>
    <m/>
    <m/>
    <m/>
    <s v="D"/>
    <m/>
    <s v="&lt;3 meters of linear travel"/>
    <m/>
    <s v="Equipment - PG&amp;E"/>
    <s v="34.b. Conductor damage or failure"/>
    <s v="Equipment - PG&amp;E"/>
    <s v="All types of equipment / facility failure"/>
    <s v="Conductor failure-all"/>
    <s v="Conductor"/>
    <m/>
    <m/>
    <m/>
    <s v="Yes"/>
    <s v="Overhead"/>
    <x v="0"/>
    <m/>
    <m/>
    <s v="100459773"/>
    <s v="     "/>
    <s v="Non-HFTD"/>
    <x v="0"/>
    <m/>
    <m/>
    <n v="37.962499999999999"/>
    <n v="-122.08199999999999"/>
    <s v="Contra Costa"/>
    <s v="TIDEWATER-2110"/>
    <m/>
    <n v="21000"/>
    <m/>
    <x v="0"/>
    <m/>
    <s v="Urban"/>
    <m/>
    <m/>
    <s v="No"/>
    <m/>
    <m/>
    <m/>
    <m/>
    <m/>
    <m/>
    <m/>
    <s v="N"/>
    <s v="N"/>
    <m/>
    <m/>
    <s v="     "/>
    <m/>
    <m/>
    <m/>
    <m/>
    <m/>
    <m/>
    <m/>
    <m/>
    <m/>
    <m/>
    <m/>
    <m/>
    <m/>
    <m/>
    <m/>
    <m/>
    <m/>
    <m/>
    <m/>
  </r>
  <r>
    <s v="MIA201810153"/>
    <s v="     "/>
    <n v="43414"/>
    <s v="11/10"/>
    <x v="0"/>
    <n v="0.31711805555555556"/>
    <s v="45"/>
    <n v="4"/>
    <s v="11"/>
    <x v="1"/>
    <n v="43414"/>
    <n v="0.31666666666666665"/>
    <s v="FAS states a fire occurred on the pole with the transformer and FLD remarks state a burnt/flashed cutout was found as the cause of the fire."/>
    <s v="     "/>
    <s v="FAS"/>
    <n v="44246"/>
    <s v="Y"/>
    <x v="0"/>
    <s v="212780"/>
    <s v="N/A"/>
    <m/>
    <s v="T004453157"/>
    <n v="115332692"/>
    <m/>
    <s v="     "/>
    <x v="0"/>
    <s v="PG&amp;E"/>
    <m/>
    <m/>
    <m/>
    <s v="D"/>
    <m/>
    <s v="Structure-PG&amp;E only"/>
    <m/>
    <s v="Equipment - PG&amp;E"/>
    <s v="34.c. Fuse damage or failure"/>
    <s v="Equipment - PG&amp;E"/>
    <s v="All types of equipment / facility failure"/>
    <s v="Fuse failure - all"/>
    <s v="Fuse"/>
    <m/>
    <m/>
    <m/>
    <s v="No"/>
    <s v="Overhead"/>
    <x v="0"/>
    <m/>
    <m/>
    <s v="102247212"/>
    <s v="     "/>
    <s v="Non-HFTD"/>
    <x v="0"/>
    <m/>
    <m/>
    <n v="38.040999999999997"/>
    <n v="-122.98"/>
    <s v="Marin"/>
    <s v="OLEMA-1101"/>
    <s v="42291101"/>
    <n v="11000"/>
    <m/>
    <x v="0"/>
    <m/>
    <s v="Rural"/>
    <m/>
    <m/>
    <s v="No"/>
    <m/>
    <m/>
    <m/>
    <m/>
    <m/>
    <m/>
    <m/>
    <s v="N"/>
    <s v="N"/>
    <m/>
    <m/>
    <s v="     "/>
    <m/>
    <m/>
    <m/>
    <m/>
    <m/>
    <m/>
    <m/>
    <m/>
    <m/>
    <m/>
    <m/>
    <m/>
    <m/>
    <m/>
    <m/>
    <m/>
    <m/>
    <m/>
    <m/>
  </r>
  <r>
    <s v="20201534"/>
    <s v="     "/>
    <n v="44145"/>
    <s v="11/10"/>
    <x v="0"/>
    <n v="0.48194444444444445"/>
    <s v="46"/>
    <n v="4"/>
    <s v="11"/>
    <x v="4"/>
    <n v="44145"/>
    <n v="0.47430555555555554"/>
    <s v="On November 10, 2020 at 1126 hours, a PG&amp;E Troubleman was dispatched to the Livingston 1106 12kV Distribution Circuit in the vicinity of Robin Avenue and Gallo Road, Livingston in response to a wire down outage. Initial analysis indicates third-party vehicle contact caused the ignition. A boom truck crane contacted the 6 sol primary conductor resulting in a primary wire down. The ensuing fire was 3 meters - 0.25 acres in size and the fire was suppressed by Cal Fire. PG&amp;E Crew replaced the damaged conductor on November 10, 2020."/>
    <s v="     "/>
    <s v="FAS"/>
    <m/>
    <s v="N"/>
    <x v="0"/>
    <s v="1141175"/>
    <s v="20-0119265"/>
    <m/>
    <s v="T005119104"/>
    <n v="120008998"/>
    <m/>
    <s v="     "/>
    <x v="1"/>
    <s v="PG&amp;E"/>
    <m/>
    <s v="Vegetation"/>
    <m/>
    <s v="D"/>
    <s v="D"/>
    <s v="&lt;0.25"/>
    <m/>
    <s v="Contact - 3rd Party"/>
    <s v="33.d. Vehicle contact"/>
    <s v="Contact - 3rd Party"/>
    <s v="Contact from object"/>
    <s v="Contact - Vehicle"/>
    <m/>
    <s v="Contact - Vehicle"/>
    <s v="Conductor - Primary"/>
    <s v="Line to Ground"/>
    <m/>
    <s v="Overhead"/>
    <x v="3"/>
    <s v="Conductor - Primary"/>
    <s v="Conductor - Primary"/>
    <s v="Circuit ID: 252261106 "/>
    <s v="     "/>
    <s v="Non-HFTD"/>
    <x v="0"/>
    <m/>
    <m/>
    <n v="37.392600000000002"/>
    <n v="-120.756"/>
    <s v="Merced"/>
    <s v="LIVINGSTON-1106"/>
    <m/>
    <n v="12000"/>
    <m/>
    <x v="0"/>
    <s v="Cal Fire"/>
    <s v="Agriculture"/>
    <m/>
    <m/>
    <s v="No"/>
    <m/>
    <m/>
    <m/>
    <m/>
    <m/>
    <m/>
    <m/>
    <s v="N"/>
    <s v="N"/>
    <m/>
    <m/>
    <s v="     "/>
    <m/>
    <m/>
    <m/>
    <m/>
    <m/>
    <m/>
    <m/>
    <m/>
    <m/>
    <m/>
    <m/>
    <m/>
    <m/>
    <m/>
    <m/>
    <m/>
    <m/>
    <m/>
    <m/>
  </r>
  <r>
    <s v="20201741"/>
    <s v="     "/>
    <n v="44145"/>
    <s v="11/10"/>
    <x v="0"/>
    <n v="0.52500000000000002"/>
    <s v="46"/>
    <n v="4"/>
    <s v="11"/>
    <x v="4"/>
    <m/>
    <m/>
    <s v="jumper burn, unknown causation. JZCY - Looks like possible a work procedure error due to switching. Please follow up with the troubleman to confirm if it was a work procedure error and if there was a fire.  "/>
    <s v="     "/>
    <s v="FAS"/>
    <m/>
    <s v="Y"/>
    <x v="0"/>
    <s v="1141257"/>
    <m/>
    <m/>
    <s v="T005119189"/>
    <m/>
    <m/>
    <s v="     "/>
    <x v="2"/>
    <s v="PG&amp;E"/>
    <m/>
    <m/>
    <m/>
    <s v="D"/>
    <m/>
    <s v="Unknown"/>
    <m/>
    <s v="Utility work / Operation"/>
    <s v="34.m. Connection device damage or failure"/>
    <m/>
    <s v="All types of equipment / facility failure"/>
    <s v="Splice/Clamp/Connector"/>
    <m/>
    <m/>
    <m/>
    <m/>
    <m/>
    <s v="Overhead"/>
    <x v="3"/>
    <s v="Jumper"/>
    <m/>
    <s v="62021101"/>
    <s v="     "/>
    <s v="Non-HFTD"/>
    <x v="0"/>
    <m/>
    <m/>
    <n v="39.216500000000003"/>
    <n v="-122.01600000000001"/>
    <s v="Colusa"/>
    <s v="COLUSA-1101"/>
    <m/>
    <n v="12000"/>
    <m/>
    <x v="0"/>
    <s v="Unknown"/>
    <s v="Urban"/>
    <m/>
    <m/>
    <s v="No"/>
    <m/>
    <m/>
    <m/>
    <m/>
    <m/>
    <m/>
    <m/>
    <s v="N"/>
    <s v="N"/>
    <m/>
    <m/>
    <s v="     "/>
    <m/>
    <m/>
    <m/>
    <m/>
    <m/>
    <m/>
    <m/>
    <m/>
    <m/>
    <m/>
    <m/>
    <m/>
    <m/>
    <m/>
    <m/>
    <m/>
    <m/>
    <m/>
    <m/>
  </r>
  <r>
    <s v="20201742"/>
    <s v="     "/>
    <n v="44145"/>
    <s v="11/10"/>
    <x v="0"/>
    <n v="1.5972222222222221E-2"/>
    <s v="46"/>
    <n v="4"/>
    <s v="11"/>
    <x v="4"/>
    <n v="44145"/>
    <n v="4.1666666666666666E-3"/>
    <s v="address is &quot;2460 Gaffery Rd&quot; in Vernalis; pole fire due to failed capacitor bank, power outage occured, arcing transformer caused outage; no FD on site"/>
    <s v="     "/>
    <s v="FAS"/>
    <m/>
    <s v="Y"/>
    <x v="0"/>
    <s v="1140754"/>
    <m/>
    <m/>
    <s v="T005118581"/>
    <m/>
    <m/>
    <s v="     "/>
    <x v="0"/>
    <s v="PG&amp;E"/>
    <m/>
    <s v="Building"/>
    <m/>
    <s v="D"/>
    <m/>
    <s v="Structure-PG&amp;E only"/>
    <m/>
    <s v="Equipment - PG&amp;E"/>
    <s v="34.a. Capacitor bank damage or failure"/>
    <s v="Equipment - PG&amp;E"/>
    <s v="All types of equipment / facility failure"/>
    <s v="Capacitor bank failure"/>
    <s v="Transformer"/>
    <m/>
    <m/>
    <m/>
    <m/>
    <s v="Overhead"/>
    <x v="3"/>
    <s v="Transformer"/>
    <m/>
    <s v="102054861"/>
    <s v="     "/>
    <s v="Non-HFTD"/>
    <x v="0"/>
    <m/>
    <m/>
    <n v="37.570399999999999"/>
    <n v="-121.22199999999999"/>
    <s v="Stanislaus"/>
    <s v="WESTLEY-1101"/>
    <m/>
    <n v="12000"/>
    <m/>
    <x v="0"/>
    <s v="Third Party"/>
    <s v="Herbaceous"/>
    <m/>
    <m/>
    <s v="No"/>
    <m/>
    <m/>
    <m/>
    <m/>
    <m/>
    <m/>
    <m/>
    <s v="N"/>
    <s v="N"/>
    <m/>
    <m/>
    <s v="     "/>
    <m/>
    <m/>
    <m/>
    <m/>
    <m/>
    <m/>
    <m/>
    <m/>
    <m/>
    <m/>
    <m/>
    <m/>
    <m/>
    <m/>
    <m/>
    <m/>
    <m/>
    <m/>
    <m/>
  </r>
  <r>
    <s v="SAP201419925"/>
    <s v="     "/>
    <n v="41954"/>
    <s v="11/11"/>
    <x v="0"/>
    <m/>
    <s v="46"/>
    <n v="4"/>
    <s v="11"/>
    <x v="7"/>
    <n v="41952"/>
    <m/>
    <s v="Crossarm replaced due to pole fire; broken insulator"/>
    <s v="     "/>
    <s v="SAP"/>
    <n v="44580"/>
    <s v="Y"/>
    <x v="0"/>
    <s v="1110849"/>
    <s v="N/A"/>
    <m/>
    <s v="T003235224"/>
    <n v="109661114"/>
    <m/>
    <s v="     "/>
    <x v="0"/>
    <s v="PG&amp;E"/>
    <m/>
    <m/>
    <m/>
    <s v="D"/>
    <m/>
    <s v="Structure-PG&amp;E only"/>
    <m/>
    <s v="Equipment - PG&amp;E"/>
    <s v="34.g. Insulator and brushing damage or failure"/>
    <s v="Equipment - PG&amp;E"/>
    <s v="Insulator failure"/>
    <s v="Insulator failure"/>
    <s v="Insulator"/>
    <m/>
    <m/>
    <m/>
    <s v="Yes"/>
    <s v="Overhead"/>
    <x v="0"/>
    <s v="Insulator"/>
    <m/>
    <s v="100913208"/>
    <s v="     "/>
    <s v="Non-HFTD"/>
    <x v="0"/>
    <m/>
    <m/>
    <n v="37.673499999999997"/>
    <n v="-122.134"/>
    <s v="Alameda"/>
    <s v="GRANT-1108"/>
    <m/>
    <m/>
    <m/>
    <x v="0"/>
    <m/>
    <m/>
    <m/>
    <m/>
    <s v="No"/>
    <m/>
    <m/>
    <m/>
    <m/>
    <m/>
    <m/>
    <m/>
    <s v="N"/>
    <s v="N"/>
    <m/>
    <m/>
    <s v="     "/>
    <m/>
    <m/>
    <m/>
    <m/>
    <m/>
    <m/>
    <m/>
    <m/>
    <m/>
    <m/>
    <m/>
    <m/>
    <m/>
    <m/>
    <m/>
    <m/>
    <m/>
    <m/>
    <m/>
  </r>
  <r>
    <s v="SAP201613502"/>
    <s v="     "/>
    <n v="42685"/>
    <s v="11/11"/>
    <x v="0"/>
    <m/>
    <s v="46"/>
    <n v="4"/>
    <s v="11"/>
    <x v="6"/>
    <n v="42683"/>
    <m/>
    <s v="Primary crossarm burnt through and replaced"/>
    <s v="     "/>
    <s v="SAP"/>
    <n v="44580"/>
    <s v="Y"/>
    <x v="0"/>
    <s v="1579048"/>
    <s v="N/A"/>
    <m/>
    <s v="T003815099"/>
    <n v="112150489"/>
    <m/>
    <s v="     "/>
    <x v="0"/>
    <s v="PG&amp;E"/>
    <m/>
    <m/>
    <m/>
    <s v="D"/>
    <m/>
    <s v="Structure-PG&amp;E only"/>
    <m/>
    <s v="Equipment - PG&amp;E"/>
    <s v="34.h. Crossarm damage or failure"/>
    <s v="Equipment - PG&amp;E"/>
    <s v="Crossarm failure"/>
    <s v="Crossarm failure"/>
    <s v="Crossarm"/>
    <m/>
    <m/>
    <m/>
    <s v="Yes"/>
    <s v="Overhead"/>
    <x v="0"/>
    <s v="Crossarm"/>
    <m/>
    <s v="100920685"/>
    <s v="     "/>
    <s v="Non-HFTD"/>
    <x v="0"/>
    <m/>
    <m/>
    <n v="37.689100000000003"/>
    <n v="-122.145"/>
    <s v="Alameda"/>
    <s v="SAN-LEANDRO-U-1110"/>
    <m/>
    <m/>
    <m/>
    <x v="0"/>
    <m/>
    <m/>
    <m/>
    <m/>
    <s v="No"/>
    <m/>
    <m/>
    <m/>
    <m/>
    <m/>
    <m/>
    <m/>
    <s v="N"/>
    <s v="N"/>
    <m/>
    <m/>
    <s v="     "/>
    <m/>
    <m/>
    <m/>
    <m/>
    <m/>
    <m/>
    <m/>
    <m/>
    <m/>
    <m/>
    <m/>
    <m/>
    <m/>
    <m/>
    <m/>
    <m/>
    <m/>
    <m/>
    <m/>
  </r>
  <r>
    <s v="SAP201710410"/>
    <s v="     "/>
    <n v="43050"/>
    <s v="11/11"/>
    <x v="0"/>
    <m/>
    <s v="45"/>
    <n v="4"/>
    <s v="11"/>
    <x v="0"/>
    <n v="43048"/>
    <m/>
    <s v="1645 Rollins / 1027 Edwards Rd / near Dufferin Ave in Burlingame; burned cutout; sw 2593; pole fire damaged switch and pole; RCO 6281; caused by tree bark falling into line and damaging line recloser on conductor"/>
    <s v="     "/>
    <s v="SAP"/>
    <n v="44580"/>
    <s v="Y"/>
    <x v="0"/>
    <s v="1918876"/>
    <s v="17-0093711"/>
    <m/>
    <s v="T004185197"/>
    <n v="113797676"/>
    <m/>
    <s v="     "/>
    <x v="0"/>
    <s v="PG&amp;E"/>
    <m/>
    <m/>
    <m/>
    <s v="D"/>
    <m/>
    <s v="Structure-PG&amp;E only"/>
    <m/>
    <s v="Vegetation"/>
    <s v="33.a. Veg. contact"/>
    <s v="Vegetation"/>
    <s v="Veg. contact"/>
    <s v="Veg. contact"/>
    <m/>
    <s v="Veg. contact"/>
    <s v="Recloser"/>
    <s v="Multi-Fault"/>
    <s v="No"/>
    <s v="Overhead"/>
    <x v="0"/>
    <s v="Recloser"/>
    <m/>
    <s v="100260692"/>
    <s v="     "/>
    <s v="Non-HFTD"/>
    <x v="0"/>
    <m/>
    <m/>
    <n v="37.5946"/>
    <n v="-122.378"/>
    <s v="San Mateo"/>
    <s v="MILLBRAE-1107"/>
    <m/>
    <m/>
    <s v="MILLBRAE 11072030"/>
    <x v="0"/>
    <m/>
    <m/>
    <m/>
    <m/>
    <s v="No"/>
    <m/>
    <m/>
    <m/>
    <m/>
    <m/>
    <m/>
    <m/>
    <s v="N"/>
    <s v="N"/>
    <m/>
    <m/>
    <s v="     "/>
    <s v="37.59400000"/>
    <s v="-122.37650000"/>
    <s v="Nov 10 2017 12:00AM"/>
    <s v="Bark"/>
    <s v="bue gum euc bark blew onto lines at riser, no further action"/>
    <s v="EUCB"/>
    <s v="75"/>
    <s v="33"/>
    <s v="16"/>
    <m/>
    <m/>
    <m/>
    <m/>
    <m/>
    <m/>
    <m/>
    <s v="CrossArm"/>
    <s v="TreeWire"/>
    <s v="0"/>
  </r>
  <r>
    <s v="SAP201710413"/>
    <s v="     "/>
    <n v="43050"/>
    <s v="11/11"/>
    <x v="0"/>
    <m/>
    <s v="45"/>
    <n v="4"/>
    <s v="11"/>
    <x v="0"/>
    <n v="43048"/>
    <m/>
    <s v="6246 Kaufman Rd in Oakdale; pole fire at secondary riser level; transformer failure; meter 1003789121"/>
    <s v="     "/>
    <s v="SAP"/>
    <n v="44580"/>
    <s v="Y"/>
    <x v="0"/>
    <s v="1919364"/>
    <s v="17-0093943"/>
    <m/>
    <s v="T004185787"/>
    <n v="113798220"/>
    <m/>
    <s v="     "/>
    <x v="0"/>
    <s v="PG&amp;E"/>
    <m/>
    <m/>
    <m/>
    <s v="D"/>
    <m/>
    <s v="Structure-PG&amp;E only"/>
    <m/>
    <s v="Equipment - PG&amp;E"/>
    <s v="34.n. Transformer damage or failure"/>
    <s v="Equipment - PG&amp;E"/>
    <s v="Transformer failure"/>
    <s v="Transformer failure"/>
    <s v="Transformer"/>
    <m/>
    <m/>
    <s v="Line to Ground"/>
    <s v="No"/>
    <s v="Overhead"/>
    <x v="0"/>
    <s v="Transformer"/>
    <m/>
    <s v="102331560"/>
    <s v="     "/>
    <s v="Non-HFTD"/>
    <x v="0"/>
    <m/>
    <m/>
    <n v="37.729300000000002"/>
    <n v="-120.852"/>
    <s v="Stanislaus"/>
    <s v="COTTLE-1703"/>
    <m/>
    <m/>
    <s v="COTTLE 17073290"/>
    <x v="0"/>
    <m/>
    <m/>
    <m/>
    <m/>
    <s v="No"/>
    <m/>
    <m/>
    <m/>
    <m/>
    <m/>
    <m/>
    <m/>
    <s v="N"/>
    <s v="N"/>
    <m/>
    <m/>
    <s v="     "/>
    <m/>
    <m/>
    <m/>
    <m/>
    <m/>
    <m/>
    <m/>
    <m/>
    <m/>
    <m/>
    <m/>
    <m/>
    <m/>
    <m/>
    <m/>
    <m/>
    <m/>
    <m/>
    <m/>
  </r>
  <r>
    <s v="SAP201710411"/>
    <s v="     "/>
    <n v="43050"/>
    <s v="11/11"/>
    <x v="0"/>
    <m/>
    <s v="45"/>
    <n v="4"/>
    <s v="11"/>
    <x v="0"/>
    <n v="43048"/>
    <m/>
    <s v="wooden enclosure and cable caught fire; failed fuse 3467 in underground transformer T10250; C4434"/>
    <s v="     "/>
    <s v="SAP"/>
    <n v="44580"/>
    <s v="Y"/>
    <x v="0"/>
    <m/>
    <s v="17-0093863"/>
    <m/>
    <s v="T004185746"/>
    <n v="113797795"/>
    <m/>
    <s v="     "/>
    <x v="0"/>
    <s v="PG&amp;E"/>
    <m/>
    <m/>
    <m/>
    <s v="D"/>
    <m/>
    <s v="Structure-PG&amp;E only"/>
    <m/>
    <s v="Equipment - PG&amp;E"/>
    <s v="34.c. Fuse damage or failure"/>
    <s v="Equipment - PG&amp;E"/>
    <s v="Fuse failure - all"/>
    <s v="Fuse failure - all"/>
    <s v="Transformer"/>
    <m/>
    <m/>
    <s v="Line to Ground"/>
    <s v="Yes"/>
    <s v="Underground"/>
    <x v="0"/>
    <s v="Transformer"/>
    <m/>
    <s v="100583761"/>
    <s v="     "/>
    <s v="Non-HFTD"/>
    <x v="0"/>
    <m/>
    <m/>
    <n v="37.253599999999999"/>
    <n v="-121.854"/>
    <s v="Santa Clara"/>
    <s v="EDENVALE-2106"/>
    <m/>
    <m/>
    <s v="EDENVALE 2106XR438"/>
    <x v="0"/>
    <m/>
    <m/>
    <m/>
    <m/>
    <s v="No"/>
    <m/>
    <m/>
    <m/>
    <m/>
    <m/>
    <m/>
    <m/>
    <s v="N"/>
    <s v="N"/>
    <m/>
    <m/>
    <s v="     "/>
    <m/>
    <m/>
    <m/>
    <m/>
    <m/>
    <m/>
    <m/>
    <m/>
    <m/>
    <m/>
    <m/>
    <m/>
    <m/>
    <m/>
    <m/>
    <m/>
    <m/>
    <m/>
    <m/>
  </r>
  <r>
    <s v="20180963"/>
    <s v="     "/>
    <n v="43415"/>
    <s v="11/11"/>
    <x v="0"/>
    <n v="0.44444444444444442"/>
    <s v="46"/>
    <n v="4"/>
    <s v="11"/>
    <x v="1"/>
    <n v="43415"/>
    <n v="0.44444444444444442"/>
    <m/>
    <s v="     "/>
    <s v="FAS"/>
    <m/>
    <s v="N"/>
    <x v="0"/>
    <s v="213432"/>
    <s v="18-0098979"/>
    <m/>
    <m/>
    <m/>
    <m/>
    <s v="     "/>
    <x v="1"/>
    <s v="PG&amp;E"/>
    <m/>
    <m/>
    <m/>
    <s v="D"/>
    <m/>
    <s v="&lt;0.25"/>
    <m/>
    <s v="Contact - 3rd Party"/>
    <s v="33.e. Other contact from object"/>
    <s v="Contact - 3rd Party"/>
    <s v="Contact from object"/>
    <s v="Contact - 3rd Party"/>
    <m/>
    <s v="Contact - 3rd Party"/>
    <s v="Pole"/>
    <s v="Line to Ground"/>
    <m/>
    <s v="Overhead"/>
    <x v="3"/>
    <m/>
    <m/>
    <s v="3040"/>
    <s v="     "/>
    <s v="Non-HFTD"/>
    <x v="0"/>
    <m/>
    <m/>
    <n v="37.098399999999998"/>
    <n v="-120.742"/>
    <s v="Merced"/>
    <s v="CANAL-1101"/>
    <s v="252091101"/>
    <n v="11000"/>
    <s v="CANAL 110192709"/>
    <x v="0"/>
    <m/>
    <s v="Agriculture"/>
    <m/>
    <m/>
    <s v="No"/>
    <m/>
    <m/>
    <m/>
    <m/>
    <m/>
    <m/>
    <m/>
    <s v="N"/>
    <s v="N"/>
    <m/>
    <m/>
    <s v="     "/>
    <m/>
    <m/>
    <m/>
    <m/>
    <m/>
    <m/>
    <m/>
    <m/>
    <m/>
    <m/>
    <m/>
    <m/>
    <m/>
    <m/>
    <m/>
    <m/>
    <m/>
    <m/>
    <m/>
  </r>
  <r>
    <s v="20180965"/>
    <s v="     "/>
    <n v="43415"/>
    <s v="11/11"/>
    <x v="0"/>
    <n v="0.97152777777777777"/>
    <s v="46"/>
    <n v="4"/>
    <s v="11"/>
    <x v="1"/>
    <n v="43415"/>
    <n v="0.97152777777777777"/>
    <m/>
    <s v="     "/>
    <s v="FAS"/>
    <m/>
    <s v="N"/>
    <x v="0"/>
    <s v="213612"/>
    <s v="18-0099116"/>
    <m/>
    <m/>
    <m/>
    <m/>
    <s v="     "/>
    <x v="0"/>
    <s v="PG&amp;E"/>
    <m/>
    <m/>
    <m/>
    <s v="D"/>
    <m/>
    <s v="&lt;3 meters of linear travel"/>
    <m/>
    <s v="Vegetation"/>
    <s v="33.a. Veg. contact"/>
    <s v="Vegetation"/>
    <s v="Contact from object"/>
    <s v="Vegetation"/>
    <m/>
    <s v="Contact - Vegetation"/>
    <m/>
    <s v="Force Out"/>
    <m/>
    <s v="Overhead"/>
    <x v="3"/>
    <m/>
    <m/>
    <s v="5119"/>
    <s v="     "/>
    <s v="Non-HFTD"/>
    <x v="0"/>
    <m/>
    <m/>
    <n v="36.817900000000002"/>
    <n v="-121.69"/>
    <s v="Monterey"/>
    <s v="DOLAN-ROAD-1101"/>
    <s v="182381101"/>
    <n v="11000"/>
    <s v="DOLAN ROAD 1101156268"/>
    <x v="0"/>
    <m/>
    <s v="Rural"/>
    <m/>
    <m/>
    <s v="No"/>
    <m/>
    <m/>
    <m/>
    <m/>
    <m/>
    <m/>
    <m/>
    <s v="N"/>
    <s v="N"/>
    <m/>
    <m/>
    <s v="     "/>
    <s v="36.81870300"/>
    <s v="-121.69046500"/>
    <s v="Nov 16 2018 12:00AM"/>
    <s v="BranchFail"/>
    <s v="Evidence of a limb on the ground by the power lines."/>
    <s v="EUCA"/>
    <s v="75"/>
    <s v="22"/>
    <s v="15"/>
    <s v="None"/>
    <s v="None"/>
    <s v="N"/>
    <s v="1"/>
    <m/>
    <s v="Hillside"/>
    <s v="A"/>
    <s v="CrossArm"/>
    <s v="BareWire"/>
    <s v="2"/>
  </r>
  <r>
    <s v="20180961"/>
    <s v="     "/>
    <n v="43415"/>
    <s v="11/11"/>
    <x v="0"/>
    <m/>
    <s v="46"/>
    <n v="4"/>
    <s v="11"/>
    <x v="1"/>
    <m/>
    <m/>
    <m/>
    <s v="     "/>
    <s v="FAS"/>
    <m/>
    <s v="N"/>
    <x v="0"/>
    <s v="213336"/>
    <m/>
    <m/>
    <m/>
    <m/>
    <m/>
    <s v="     "/>
    <x v="0"/>
    <s v="PG&amp;E"/>
    <m/>
    <m/>
    <m/>
    <s v="D"/>
    <m/>
    <s v="&lt;3 meters of linear travel"/>
    <m/>
    <s v="Equipment - PG&amp;E"/>
    <s v="34.b. Conductor damage or failure"/>
    <s v="Equipment - PG&amp;E"/>
    <s v="All types of equipment / facility failure"/>
    <s v="Conductor"/>
    <s v="Conductor"/>
    <m/>
    <m/>
    <m/>
    <m/>
    <m/>
    <x v="3"/>
    <s v="Conductor - Secondary"/>
    <s v="failed mid-span service"/>
    <m/>
    <s v="     "/>
    <s v="Non-HFTD"/>
    <x v="0"/>
    <m/>
    <m/>
    <n v="37.426499999999997"/>
    <n v="-121.872"/>
    <s v="Santa Clara"/>
    <s v="MILPITAS-1108"/>
    <s v="082831108"/>
    <n v="11000"/>
    <m/>
    <x v="0"/>
    <m/>
    <s v="Urban"/>
    <m/>
    <m/>
    <s v="No"/>
    <m/>
    <m/>
    <m/>
    <m/>
    <m/>
    <m/>
    <m/>
    <s v="N"/>
    <s v="N"/>
    <m/>
    <m/>
    <s v="     "/>
    <m/>
    <m/>
    <m/>
    <m/>
    <m/>
    <m/>
    <m/>
    <m/>
    <m/>
    <m/>
    <m/>
    <m/>
    <m/>
    <m/>
    <m/>
    <m/>
    <m/>
    <m/>
    <m/>
  </r>
  <r>
    <s v="20180962"/>
    <s v="     "/>
    <n v="43415"/>
    <s v="11/11"/>
    <x v="0"/>
    <n v="0.39374999999999999"/>
    <s v="46"/>
    <n v="4"/>
    <s v="11"/>
    <x v="1"/>
    <n v="43415"/>
    <n v="0.39374999999999999"/>
    <m/>
    <s v="     "/>
    <s v="FAS"/>
    <m/>
    <s v="N"/>
    <x v="0"/>
    <s v="213413"/>
    <s v="18-0098934"/>
    <m/>
    <m/>
    <m/>
    <m/>
    <s v="     "/>
    <x v="0"/>
    <s v="PG&amp;E"/>
    <m/>
    <m/>
    <m/>
    <s v="D"/>
    <m/>
    <s v="&lt;3 meters of linear travel"/>
    <m/>
    <s v="Vegetation"/>
    <s v="33.a. Veg. contact"/>
    <s v="Vegetation"/>
    <s v="Contact from object"/>
    <s v="Vegetation"/>
    <m/>
    <s v="Contact - Vegetation"/>
    <m/>
    <s v="Force Out"/>
    <m/>
    <s v="Overhead"/>
    <x v="3"/>
    <m/>
    <m/>
    <s v="1955"/>
    <s v="     "/>
    <s v="Non-HFTD"/>
    <x v="0"/>
    <n v="180"/>
    <m/>
    <n v="38.370399999999997"/>
    <n v="-122.968"/>
    <s v="Sonoma"/>
    <s v="MOLINO-1102"/>
    <s v="042571102"/>
    <n v="11000"/>
    <s v="MOLINO 1102318"/>
    <x v="1"/>
    <m/>
    <s v="Rural"/>
    <m/>
    <m/>
    <s v="No"/>
    <m/>
    <m/>
    <m/>
    <m/>
    <m/>
    <m/>
    <m/>
    <s v="N"/>
    <s v="N"/>
    <m/>
    <m/>
    <s v="     "/>
    <s v="38.37599200"/>
    <s v="-122.96616900"/>
    <s v="Nov 12 2018  2:05AM"/>
    <s v="TrunkFail"/>
    <s v="Green redwood with five main spars lost one green trunk falling south, diagonally to 12kv conductors. Included bark. No rot."/>
    <s v="REDW"/>
    <s v="110"/>
    <s v="50"/>
    <s v="50"/>
    <s v="Slight"/>
    <s v="None"/>
    <s v="N"/>
    <s v="1"/>
    <m/>
    <s v="Other"/>
    <s v="D"/>
    <s v="CrossArm"/>
    <s v="TreeWire"/>
    <s v="0"/>
  </r>
  <r>
    <s v="20191444"/>
    <s v="     "/>
    <n v="43780"/>
    <s v="11/11"/>
    <x v="0"/>
    <m/>
    <s v="46"/>
    <n v="4"/>
    <s v="11"/>
    <x v="3"/>
    <n v="43780"/>
    <m/>
    <s v="Equipment Failure/Involved, Overhead, Capacitor, Blown/failed; Structure Only fire."/>
    <s v="     "/>
    <s v="FAS"/>
    <m/>
    <s v="N"/>
    <x v="0"/>
    <s v="704347"/>
    <s v="19-0123541"/>
    <m/>
    <s v="T004807684"/>
    <n v="0"/>
    <m/>
    <s v="     "/>
    <x v="0"/>
    <s v="PG&amp;E"/>
    <m/>
    <m/>
    <m/>
    <s v="D"/>
    <m/>
    <s v="Structure-only"/>
    <m/>
    <s v="Contact - 3rd Party"/>
    <s v="33.e. Other contact from object"/>
    <s v="Contact - 3rd Party"/>
    <m/>
    <m/>
    <m/>
    <m/>
    <m/>
    <s v="Force Out"/>
    <m/>
    <s v="Overhead"/>
    <x v="0"/>
    <m/>
    <m/>
    <s v="25536-2101597054{1110/2}"/>
    <s v="     "/>
    <s v="Non-HFTD"/>
    <x v="0"/>
    <m/>
    <m/>
    <n v="37.198399999999999"/>
    <n v="-120.244"/>
    <s v="MERCED"/>
    <s v="LE-GRAND-1110"/>
    <m/>
    <m/>
    <s v="LE GRAND 1110CB"/>
    <x v="0"/>
    <s v="cal fire 209 357-6352"/>
    <m/>
    <m/>
    <m/>
    <s v="No"/>
    <m/>
    <m/>
    <m/>
    <m/>
    <m/>
    <m/>
    <m/>
    <s v="N"/>
    <s v="N"/>
    <m/>
    <m/>
    <s v="     "/>
    <m/>
    <m/>
    <m/>
    <m/>
    <m/>
    <m/>
    <m/>
    <m/>
    <m/>
    <m/>
    <m/>
    <m/>
    <m/>
    <m/>
    <m/>
    <m/>
    <m/>
    <m/>
    <m/>
  </r>
  <r>
    <s v="SAP20201701"/>
    <s v="     "/>
    <n v="44146"/>
    <s v="11/11"/>
    <x v="0"/>
    <m/>
    <s v="46"/>
    <n v="4"/>
    <s v="11"/>
    <x v="4"/>
    <n v="44144"/>
    <m/>
    <s v="in Wasco; pole fire; burned/broken crossarm; 5 poles west of fuses 14694"/>
    <s v="     "/>
    <s v="SAP"/>
    <n v="44580"/>
    <s v="Y"/>
    <x v="0"/>
    <s v="6491299"/>
    <s v="N/A"/>
    <m/>
    <s v="T005118128"/>
    <n v="119999853"/>
    <m/>
    <s v="     "/>
    <x v="0"/>
    <s v="PG&amp;E"/>
    <m/>
    <m/>
    <m/>
    <s v="D"/>
    <m/>
    <s v="Structure-PG&amp;E only"/>
    <m/>
    <s v="Equipment - PG&amp;E"/>
    <s v="34.h. Crossarm damage or failure"/>
    <s v="Equipment - PG&amp;E"/>
    <s v="Crossarm failure"/>
    <s v="Crossarm failure"/>
    <s v="Pole"/>
    <m/>
    <m/>
    <m/>
    <s v="No"/>
    <s v="Overhead"/>
    <x v="0"/>
    <s v="Pole"/>
    <m/>
    <s v="100133729"/>
    <s v="     "/>
    <s v="Non-HFTD"/>
    <x v="0"/>
    <m/>
    <m/>
    <n v="35.557699999999997"/>
    <n v="-119.462"/>
    <s v="Kern"/>
    <s v="SEMITROPIC-1108"/>
    <m/>
    <m/>
    <m/>
    <x v="0"/>
    <m/>
    <m/>
    <m/>
    <m/>
    <s v="No"/>
    <m/>
    <m/>
    <m/>
    <m/>
    <m/>
    <m/>
    <m/>
    <s v="N"/>
    <s v="N"/>
    <m/>
    <m/>
    <s v="     "/>
    <m/>
    <m/>
    <m/>
    <m/>
    <m/>
    <m/>
    <m/>
    <m/>
    <m/>
    <m/>
    <m/>
    <m/>
    <m/>
    <m/>
    <m/>
    <m/>
    <m/>
    <m/>
    <m/>
  </r>
  <r>
    <s v="SAP20201700"/>
    <s v="     "/>
    <n v="44146"/>
    <s v="11/11"/>
    <x v="0"/>
    <m/>
    <s v="46"/>
    <n v="4"/>
    <s v="11"/>
    <x v="4"/>
    <n v="44144"/>
    <m/>
    <s v="3675 E JENSEN AVE, FRESNO; Riser 1 blown fuse and pothead on fire"/>
    <s v="     "/>
    <s v="SAP"/>
    <n v="44580"/>
    <s v="Y"/>
    <x v="0"/>
    <s v="1140205"/>
    <s v="20-0118759"/>
    <m/>
    <s v="T005117862"/>
    <n v="119999271"/>
    <m/>
    <s v="     "/>
    <x v="0"/>
    <s v="PG&amp;E"/>
    <m/>
    <m/>
    <m/>
    <s v="D"/>
    <m/>
    <s v="Structure-PG&amp;E only"/>
    <m/>
    <s v="Equipment - PG&amp;E"/>
    <s v="34.o. Other"/>
    <s v="Equipment - PG&amp;E"/>
    <s v="Riser Failure"/>
    <s v="Riser Failure"/>
    <s v="Riser"/>
    <m/>
    <m/>
    <s v="Line to Ground"/>
    <s v="No"/>
    <s v="Overhead"/>
    <x v="0"/>
    <s v="Riser"/>
    <m/>
    <s v="103843473"/>
    <s v="     "/>
    <s v="Non-HFTD"/>
    <x v="0"/>
    <m/>
    <m/>
    <n v="36.707000000000001"/>
    <n v="-119.761"/>
    <s v="Fresno"/>
    <s v="RANCHERS-COTTON-1101"/>
    <m/>
    <m/>
    <m/>
    <x v="0"/>
    <m/>
    <m/>
    <m/>
    <m/>
    <s v="No"/>
    <m/>
    <m/>
    <m/>
    <m/>
    <m/>
    <m/>
    <m/>
    <s v="N"/>
    <s v="N"/>
    <m/>
    <m/>
    <s v="     "/>
    <m/>
    <m/>
    <m/>
    <m/>
    <m/>
    <m/>
    <m/>
    <m/>
    <m/>
    <m/>
    <m/>
    <m/>
    <m/>
    <m/>
    <m/>
    <m/>
    <m/>
    <m/>
    <m/>
  </r>
  <r>
    <s v="SAP20201705"/>
    <s v="     "/>
    <n v="44146"/>
    <s v="11/11"/>
    <x v="0"/>
    <m/>
    <s v="46"/>
    <n v="4"/>
    <s v="11"/>
    <x v="4"/>
    <m/>
    <m/>
    <s v="Pole Fire "/>
    <s v="     "/>
    <s v="SAP"/>
    <n v="44580"/>
    <s v="Y"/>
    <x v="0"/>
    <s v="1139888"/>
    <s v="20-0118645"/>
    <m/>
    <s v="T005117514"/>
    <n v="119998144"/>
    <m/>
    <s v="     "/>
    <x v="0"/>
    <s v="PG&amp;E"/>
    <m/>
    <m/>
    <m/>
    <s v="D"/>
    <m/>
    <s v="Structure-PG&amp;E only"/>
    <m/>
    <s v="Unknown"/>
    <s v="40.a. Unknown"/>
    <s v="Unknown"/>
    <m/>
    <m/>
    <m/>
    <m/>
    <m/>
    <s v="Three Phase Fault"/>
    <s v="No"/>
    <s v="Overhead"/>
    <x v="0"/>
    <s v="Pole"/>
    <m/>
    <s v="100703631"/>
    <s v="     "/>
    <s v="Non-HFTD"/>
    <x v="0"/>
    <m/>
    <m/>
    <n v="36.114800000000002"/>
    <n v="-120.34399999999999"/>
    <s v="Fresno"/>
    <s v="COALINGA-NO-1-1109"/>
    <m/>
    <m/>
    <m/>
    <x v="0"/>
    <m/>
    <m/>
    <m/>
    <m/>
    <s v="No"/>
    <m/>
    <m/>
    <m/>
    <m/>
    <m/>
    <m/>
    <m/>
    <s v="N"/>
    <s v="N"/>
    <m/>
    <m/>
    <s v="     "/>
    <m/>
    <m/>
    <m/>
    <m/>
    <m/>
    <m/>
    <m/>
    <m/>
    <m/>
    <m/>
    <m/>
    <m/>
    <m/>
    <m/>
    <m/>
    <m/>
    <m/>
    <m/>
    <m/>
  </r>
  <r>
    <s v="SAP201516612"/>
    <s v="     "/>
    <n v="42320"/>
    <s v="11/12"/>
    <x v="0"/>
    <m/>
    <s v="46"/>
    <n v="4"/>
    <s v="11"/>
    <x v="2"/>
    <n v="42318"/>
    <m/>
    <s v="pole fire; replace ug cable; failed fuse 8566; near transformer and meter 1009483199"/>
    <s v="     "/>
    <s v="SAP"/>
    <n v="44580"/>
    <s v="Y"/>
    <x v="0"/>
    <s v="1339315"/>
    <s v="15-0077147"/>
    <m/>
    <s v="T003529644"/>
    <n v="110848800"/>
    <m/>
    <s v="     "/>
    <x v="0"/>
    <s v="PG&amp;E"/>
    <m/>
    <m/>
    <m/>
    <s v="D"/>
    <m/>
    <s v="Structure-PG&amp;E only"/>
    <m/>
    <s v="Equipment - PG&amp;E"/>
    <s v="34.c. Fuse damage or failure"/>
    <s v="Equipment - PG&amp;E"/>
    <s v="Fuse failure - all"/>
    <s v="Fuse failure - all"/>
    <s v="Fuse"/>
    <m/>
    <m/>
    <s v="Three Phase Fault"/>
    <s v="No"/>
    <s v="Overhead"/>
    <x v="0"/>
    <s v="Fuse"/>
    <m/>
    <s v="103793956"/>
    <s v="     "/>
    <s v="Non-HFTD"/>
    <x v="0"/>
    <m/>
    <m/>
    <n v="36.123399999999997"/>
    <n v="-119.7"/>
    <s v="Kings"/>
    <s v="CORCORAN-1116"/>
    <m/>
    <m/>
    <s v="CORCORAN 111677788"/>
    <x v="0"/>
    <s v="Kings County FD"/>
    <m/>
    <m/>
    <m/>
    <s v="No"/>
    <m/>
    <m/>
    <m/>
    <m/>
    <m/>
    <m/>
    <m/>
    <s v="N"/>
    <s v="N"/>
    <m/>
    <m/>
    <s v="     "/>
    <m/>
    <m/>
    <m/>
    <m/>
    <m/>
    <m/>
    <m/>
    <m/>
    <m/>
    <m/>
    <m/>
    <m/>
    <m/>
    <m/>
    <m/>
    <m/>
    <m/>
    <m/>
    <m/>
  </r>
  <r>
    <s v="20170468"/>
    <s v="     "/>
    <n v="43051"/>
    <s v="11/12"/>
    <x v="0"/>
    <m/>
    <s v="46"/>
    <n v="4"/>
    <s v="11"/>
    <x v="0"/>
    <n v="43051"/>
    <n v="0.83888888888888891"/>
    <s v="c556 fixed cap bank cutout burnt up, fire on ground burnt up shed and fence traveled up pole burnt up service riser and phone line"/>
    <s v="     "/>
    <m/>
    <m/>
    <s v="N"/>
    <x v="0"/>
    <s v="1921045"/>
    <s v="17-0094544"/>
    <m/>
    <m/>
    <n v="113809731"/>
    <m/>
    <s v="     "/>
    <x v="1"/>
    <s v="PG&amp;E"/>
    <m/>
    <s v="Building"/>
    <m/>
    <s v="D"/>
    <m/>
    <s v="&lt;0.25"/>
    <s v="Square Feet: ; Acreage: "/>
    <s v="Equipment - PG&amp;E"/>
    <s v="34.a. Capacitor bank damage or failure"/>
    <s v="Equipment - PG&amp;E"/>
    <s v="All types of equipment / facility failure"/>
    <s v="Capacitor Bank"/>
    <s v="Capacitor Bank"/>
    <m/>
    <m/>
    <s v="Force Out"/>
    <s v="Unknown"/>
    <s v="Overhead"/>
    <x v="3"/>
    <s v="Capacitor Bank"/>
    <m/>
    <s v="100871063"/>
    <s v="     "/>
    <s v="Non-HFTD"/>
    <x v="0"/>
    <m/>
    <m/>
    <n v="36.7378"/>
    <n v="-119.777"/>
    <s v="Fresno"/>
    <s v="CALIFORNIA-AVE-1113"/>
    <s v="252281113"/>
    <n v="12000"/>
    <s v="CALIFORNIA AVE 111391862"/>
    <x v="0"/>
    <s v="capt will johnson"/>
    <s v="Urban"/>
    <m/>
    <m/>
    <s v="No"/>
    <m/>
    <m/>
    <m/>
    <m/>
    <m/>
    <m/>
    <m/>
    <s v="N"/>
    <s v="N"/>
    <m/>
    <m/>
    <s v="     "/>
    <m/>
    <m/>
    <m/>
    <m/>
    <m/>
    <m/>
    <m/>
    <m/>
    <m/>
    <m/>
    <m/>
    <m/>
    <m/>
    <m/>
    <m/>
    <m/>
    <m/>
    <m/>
    <m/>
  </r>
  <r>
    <s v="20180968"/>
    <s v="     "/>
    <n v="43416"/>
    <s v="11/12"/>
    <x v="0"/>
    <n v="0.27708333333333335"/>
    <s v="46"/>
    <n v="4"/>
    <s v="11"/>
    <x v="1"/>
    <n v="43416"/>
    <n v="0.27708333333333335"/>
    <m/>
    <s v="     "/>
    <s v="FAS"/>
    <m/>
    <s v="N"/>
    <x v="0"/>
    <s v="213632"/>
    <s v="18-0099122"/>
    <m/>
    <m/>
    <m/>
    <m/>
    <s v="     "/>
    <x v="0"/>
    <s v="PG&amp;E"/>
    <m/>
    <m/>
    <m/>
    <s v="D"/>
    <m/>
    <s v="&lt;3 meters of linear travel"/>
    <m/>
    <s v="Contact - Animal - Bird"/>
    <s v="33.b. Animal contact"/>
    <s v="Contact - Bird"/>
    <s v="Contact from object"/>
    <s v="Contact - Animal"/>
    <m/>
    <s v="Contact - Animal"/>
    <m/>
    <s v="Line to Line"/>
    <m/>
    <s v="Overhead"/>
    <x v="3"/>
    <m/>
    <m/>
    <s v="1308"/>
    <s v="     "/>
    <s v="Non-HFTD"/>
    <x v="0"/>
    <n v="180"/>
    <m/>
    <n v="38.514299999999999"/>
    <n v="-122.511"/>
    <s v="Napa"/>
    <s v="SILVERADO-2105"/>
    <s v="043432105"/>
    <n v="21000"/>
    <s v="SILVERADO 210578326"/>
    <x v="0"/>
    <m/>
    <s v="Rural"/>
    <m/>
    <m/>
    <s v="No"/>
    <m/>
    <m/>
    <m/>
    <m/>
    <m/>
    <m/>
    <m/>
    <s v="N"/>
    <s v="N"/>
    <m/>
    <m/>
    <s v="     "/>
    <m/>
    <m/>
    <m/>
    <m/>
    <m/>
    <m/>
    <m/>
    <m/>
    <m/>
    <m/>
    <m/>
    <m/>
    <m/>
    <m/>
    <m/>
    <m/>
    <m/>
    <m/>
    <m/>
  </r>
  <r>
    <s v="20180970"/>
    <s v="     "/>
    <n v="43416"/>
    <s v="11/12"/>
    <x v="0"/>
    <n v="0.61041666666666672"/>
    <s v="46"/>
    <n v="4"/>
    <s v="11"/>
    <x v="1"/>
    <n v="43416"/>
    <n v="0.61041666666666672"/>
    <m/>
    <s v="     "/>
    <s v="FAS"/>
    <m/>
    <s v="N"/>
    <x v="0"/>
    <s v="213902"/>
    <s v="18-0099193"/>
    <m/>
    <m/>
    <m/>
    <m/>
    <s v="     "/>
    <x v="1"/>
    <s v="PG&amp;E"/>
    <m/>
    <m/>
    <m/>
    <s v="D"/>
    <m/>
    <s v="&lt;3 meters of linear travel"/>
    <m/>
    <s v="Contact - Animal - Bird"/>
    <s v="33.b. Animal contact"/>
    <s v="Contact - Bird"/>
    <s v="Contact from object"/>
    <s v="Contact - Animal"/>
    <m/>
    <s v="Contact - Animal"/>
    <s v="Transformer"/>
    <s v="Line to Ground"/>
    <m/>
    <s v="Overhead"/>
    <x v="3"/>
    <m/>
    <m/>
    <s v="MTR#1005671433"/>
    <s v="     "/>
    <s v="Non-HFTD"/>
    <x v="0"/>
    <m/>
    <m/>
    <n v="36.992400000000004"/>
    <n v="-120.03700000000001"/>
    <s v="Madera"/>
    <s v="STOREY-1104"/>
    <s v="254611104"/>
    <n v="11000"/>
    <s v="STOREY 1104CB"/>
    <x v="0"/>
    <m/>
    <s v="Herbaceous"/>
    <m/>
    <m/>
    <s v="No"/>
    <m/>
    <m/>
    <m/>
    <m/>
    <m/>
    <m/>
    <m/>
    <s v="N"/>
    <s v="N"/>
    <m/>
    <m/>
    <s v="     "/>
    <m/>
    <m/>
    <m/>
    <m/>
    <m/>
    <m/>
    <m/>
    <m/>
    <m/>
    <m/>
    <m/>
    <m/>
    <m/>
    <m/>
    <m/>
    <m/>
    <m/>
    <m/>
    <m/>
  </r>
  <r>
    <s v="20180969"/>
    <s v="     "/>
    <n v="43416"/>
    <s v="11/12"/>
    <x v="0"/>
    <m/>
    <s v="46"/>
    <n v="4"/>
    <s v="11"/>
    <x v="1"/>
    <m/>
    <m/>
    <m/>
    <s v="     "/>
    <s v="FAS"/>
    <m/>
    <s v="N"/>
    <x v="0"/>
    <s v="213656"/>
    <m/>
    <m/>
    <m/>
    <m/>
    <m/>
    <s v="     "/>
    <x v="0"/>
    <s v="PG&amp;E"/>
    <m/>
    <m/>
    <m/>
    <s v="D"/>
    <m/>
    <s v="&lt;3 meters of linear travel"/>
    <m/>
    <s v="Equipment - PG&amp;E"/>
    <s v="34.n. Transformer damage or failure"/>
    <s v="Equipment - PG&amp;E"/>
    <s v="All types of equipment / facility failure"/>
    <s v="Transformer"/>
    <s v="Transformer"/>
    <m/>
    <m/>
    <m/>
    <m/>
    <m/>
    <x v="3"/>
    <s v="Transformer"/>
    <m/>
    <m/>
    <s v="     "/>
    <s v="Non-HFTD"/>
    <x v="0"/>
    <m/>
    <m/>
    <n v="37.3202"/>
    <n v="-122.002"/>
    <s v="Santa Clara"/>
    <s v="WOLFE-1104"/>
    <s v="083671104"/>
    <n v="11000"/>
    <m/>
    <x v="0"/>
    <m/>
    <s v="Urban"/>
    <m/>
    <m/>
    <s v="No"/>
    <m/>
    <m/>
    <m/>
    <m/>
    <m/>
    <m/>
    <m/>
    <s v="N"/>
    <s v="N"/>
    <m/>
    <m/>
    <s v="     "/>
    <m/>
    <m/>
    <m/>
    <m/>
    <m/>
    <m/>
    <m/>
    <m/>
    <m/>
    <m/>
    <m/>
    <m/>
    <m/>
    <m/>
    <m/>
    <m/>
    <m/>
    <m/>
    <m/>
  </r>
  <r>
    <s v="20201546"/>
    <s v="     "/>
    <n v="44147"/>
    <s v="11/12"/>
    <x v="0"/>
    <n v="0.61875000000000002"/>
    <s v="46"/>
    <n v="4"/>
    <s v="11"/>
    <x v="4"/>
    <m/>
    <m/>
    <s v="On November 12, 2020 at 1459 hours, a PG&amp;E Troubleman patrolled the Molino 1101 Distribution Circuit number 042571101, near 9863A Bodega Highway in Sebastopol. He observed a service wire lying midspan on the ground on fire. Initial analysis indicates PG&amp;E overhead equipment failure caused the ignition. The ends were still connected at the weatherhead and the secondary crossarm and no splices were found in the service wire. The Gold Ridge Fire Department responded to and extinguished the fire. All the repairs were completed and the line was returned to service on November 12, 2020. This information is preliminary."/>
    <s v="     "/>
    <s v="FAS"/>
    <m/>
    <s v="N"/>
    <x v="0"/>
    <s v="1142927"/>
    <m/>
    <m/>
    <s v="T005120823"/>
    <m/>
    <m/>
    <s v="     "/>
    <x v="1"/>
    <s v="PG&amp;E"/>
    <m/>
    <s v="Vegetation"/>
    <m/>
    <s v="D"/>
    <s v="D"/>
    <s v="&lt;0.25"/>
    <m/>
    <s v="Wire-Wire Contact"/>
    <s v="35.a. Wire-to-wire contact / contamination"/>
    <s v="Wire-Wire Contact"/>
    <s v="All types of equipment / facility failure"/>
    <m/>
    <m/>
    <m/>
    <m/>
    <m/>
    <m/>
    <s v="Overhead"/>
    <x v="2"/>
    <s v="Service Drop"/>
    <s v="Conductor"/>
    <s v="Circuit ID: 042571101"/>
    <s v="     "/>
    <s v="Non-HFTD"/>
    <x v="0"/>
    <m/>
    <m/>
    <n v="38.393900000000002"/>
    <n v="-122.871"/>
    <s v="Sonoma"/>
    <s v="MOLINO-1101"/>
    <m/>
    <n v="12000"/>
    <s v="N/A"/>
    <x v="0"/>
    <s v="Gold Ridge FD"/>
    <s v="Herbaceous"/>
    <m/>
    <m/>
    <s v="No"/>
    <m/>
    <m/>
    <m/>
    <m/>
    <m/>
    <m/>
    <m/>
    <s v="N"/>
    <s v="N"/>
    <m/>
    <m/>
    <s v="     "/>
    <m/>
    <m/>
    <m/>
    <m/>
    <m/>
    <m/>
    <m/>
    <m/>
    <m/>
    <m/>
    <m/>
    <m/>
    <m/>
    <m/>
    <m/>
    <m/>
    <m/>
    <m/>
    <m/>
  </r>
  <r>
    <s v="20201548"/>
    <s v="     "/>
    <n v="44147"/>
    <s v="11/12"/>
    <x v="0"/>
    <n v="0.7631944444444444"/>
    <s v="46"/>
    <n v="4"/>
    <s v="11"/>
    <x v="4"/>
    <n v="44147"/>
    <n v="0.75763888888888886"/>
    <s v="On November 12, 2020 at 1819 hours, a PG&amp;E Troubleman was dispatched to the Tres Vias 1101 12kV Distribution Circuit in the vicinity of Wilbur Road and Nelson Avenue, Oroville in response to a wire down outage. Initial analysis indicates bird contact caused the ignition. A goose contacted the primary conductors resulting in 3 phases down. The ensuing fire was 3 meters - 0.25 acres in size and the fire was suppressed by Cal Fire. PG&amp;E Crew spliced 3 phases down to steel core 4 ACSR conductor and replaced a second location of 200' of ACSR conductor on November 13, 2020."/>
    <s v="     "/>
    <s v="FAS"/>
    <m/>
    <s v="N"/>
    <x v="0"/>
    <s v="1143062"/>
    <s v="20-0120332"/>
    <m/>
    <s v="T005120942"/>
    <n v="1120016991"/>
    <m/>
    <s v="     "/>
    <x v="1"/>
    <s v="PG&amp;E"/>
    <m/>
    <s v="Vegetation"/>
    <m/>
    <s v="D"/>
    <s v="D"/>
    <s v="&lt;0.25"/>
    <m/>
    <s v="Contact - Animal - Bird"/>
    <s v="33.b. Animal contact"/>
    <s v="Contact - Bird"/>
    <s v="Contact from object"/>
    <s v="Contact - Animal"/>
    <m/>
    <s v="Contact - Animal"/>
    <s v="Conductor - Primary"/>
    <s v="Line to Line"/>
    <m/>
    <s v="Overhead"/>
    <x v="3"/>
    <s v="Conductor - Primary"/>
    <s v="Conductor - Primary"/>
    <s v="Circuit ID: 103251101 "/>
    <s v="     "/>
    <s v="Non-HFTD"/>
    <x v="0"/>
    <m/>
    <m/>
    <n v="39.537999999999997"/>
    <n v="-121.64700000000001"/>
    <s v="Butte"/>
    <s v="TRES-VIAS-1101"/>
    <m/>
    <n v="12000"/>
    <m/>
    <x v="0"/>
    <s v="Cal Fire"/>
    <s v="Agriculture"/>
    <m/>
    <m/>
    <s v="No"/>
    <m/>
    <m/>
    <m/>
    <m/>
    <m/>
    <m/>
    <m/>
    <s v="N"/>
    <s v="N"/>
    <m/>
    <m/>
    <s v="     "/>
    <m/>
    <m/>
    <m/>
    <m/>
    <m/>
    <m/>
    <m/>
    <m/>
    <m/>
    <m/>
    <m/>
    <m/>
    <m/>
    <m/>
    <m/>
    <m/>
    <m/>
    <m/>
    <m/>
  </r>
  <r>
    <s v="SAP20201692"/>
    <s v="     "/>
    <n v="44147"/>
    <s v="11/12"/>
    <x v="0"/>
    <m/>
    <s v="46"/>
    <n v="4"/>
    <s v="11"/>
    <x v="4"/>
    <n v="44145"/>
    <m/>
    <s v="in Fowler; EOL @ 5262F; wire on ground; fuses open; pole fire left over from rain storm last weekend; broken pole"/>
    <s v="     "/>
    <s v="SAP"/>
    <n v="44580"/>
    <s v="Y"/>
    <x v="0"/>
    <s v="1141117"/>
    <s v="20-0119206"/>
    <m/>
    <s v="T005119034"/>
    <n v="120008749"/>
    <m/>
    <s v="     "/>
    <x v="0"/>
    <s v="PG&amp;E"/>
    <m/>
    <m/>
    <m/>
    <s v="D"/>
    <m/>
    <s v="Structure-PG&amp;E only"/>
    <m/>
    <s v="Weather - High Wind"/>
    <s v="34.f. Pole damage or failure"/>
    <s v="Weather"/>
    <s v="Pole failure"/>
    <s v="Pole failure"/>
    <m/>
    <m/>
    <m/>
    <s v="Three Phase Fault"/>
    <s v="No"/>
    <s v="Overhead"/>
    <x v="0"/>
    <s v="Pole"/>
    <m/>
    <s v="100865804"/>
    <s v="     "/>
    <s v="Non-HFTD"/>
    <x v="0"/>
    <m/>
    <m/>
    <n v="36.647300000000001"/>
    <n v="-119.664"/>
    <s v="Fresno"/>
    <s v="MC-CALL-1101"/>
    <m/>
    <m/>
    <m/>
    <x v="0"/>
    <m/>
    <m/>
    <m/>
    <m/>
    <s v="No"/>
    <m/>
    <m/>
    <m/>
    <m/>
    <m/>
    <m/>
    <m/>
    <s v="N"/>
    <s v="N"/>
    <m/>
    <m/>
    <s v="     "/>
    <m/>
    <m/>
    <m/>
    <m/>
    <m/>
    <m/>
    <m/>
    <m/>
    <m/>
    <m/>
    <m/>
    <m/>
    <m/>
    <m/>
    <m/>
    <m/>
    <m/>
    <m/>
    <m/>
  </r>
  <r>
    <s v="20201545"/>
    <s v="     "/>
    <n v="44147"/>
    <s v="11/12"/>
    <x v="0"/>
    <n v="0.34027777777777779"/>
    <s v="46"/>
    <n v="4"/>
    <s v="11"/>
    <x v="4"/>
    <n v="44147"/>
    <n v="0.32847222222222222"/>
    <s v="On November 12, 2020 at 0810 hours, a PG&amp;E troubleman was dispatched to the Grand Island 2227 Distribution Circuit on Central Ave in Clarksburg for reports of a pole fire. Initial analysis indicates two phases of the overhead primary circuit fell to ground and ignited the surrounding grass vegetation. One insulator on the road side of the crossarm was found completely melted. The responding troubleman reported that the construction on the pole seemed fairly new and he found nothing that signaled to him the cause of the equipment failure. Clarksburg Fire Department stated they could not confirm what caused the line to fall to ground but were able to confirm that no vehicle contact was associated to the incident. The ensuing fire wa 3 meter - 0.25 acre in size and was extinguished by the Clarksburg Fire Department. A PG&amp;E crew replaced all damaged assets on November 12, 2020."/>
    <s v="     "/>
    <s v="FAS"/>
    <m/>
    <s v="N"/>
    <x v="0"/>
    <s v="1142316"/>
    <s v="20-0119986"/>
    <m/>
    <s v="T005120289"/>
    <n v="120014442"/>
    <m/>
    <s v="     "/>
    <x v="1"/>
    <s v="PG&amp;E"/>
    <m/>
    <s v="Vegetation"/>
    <m/>
    <s v="D"/>
    <s v="D"/>
    <s v="&lt;0.25"/>
    <m/>
    <s v="Unknown"/>
    <s v="34.g. Insulator and brushing damage or failure"/>
    <s v="Unknown"/>
    <s v="All types of equipment / facility failure"/>
    <s v="Insulator failure"/>
    <m/>
    <m/>
    <m/>
    <s v="Line to Ground,Force Out"/>
    <m/>
    <s v="Overhead"/>
    <x v="3"/>
    <s v="Insulator"/>
    <s v="Conductor, Crossarm, Insulator"/>
    <s v="Circuit ID: 062462227"/>
    <s v="     "/>
    <s v="Non-HFTD"/>
    <x v="0"/>
    <m/>
    <m/>
    <n v="38.392800000000001"/>
    <n v="-121.583"/>
    <s v="Yolo"/>
    <s v="GRAND-ISLAND-2227"/>
    <m/>
    <n v="21000"/>
    <m/>
    <x v="0"/>
    <s v="Clarksburg FD"/>
    <s v="Urban"/>
    <m/>
    <m/>
    <s v="No"/>
    <m/>
    <m/>
    <m/>
    <m/>
    <m/>
    <m/>
    <m/>
    <s v="N"/>
    <s v="N"/>
    <m/>
    <m/>
    <s v="     "/>
    <m/>
    <m/>
    <m/>
    <m/>
    <m/>
    <m/>
    <m/>
    <m/>
    <m/>
    <m/>
    <m/>
    <m/>
    <m/>
    <m/>
    <m/>
    <m/>
    <m/>
    <m/>
    <m/>
  </r>
  <r>
    <s v="20150420"/>
    <s v="     "/>
    <n v="42321"/>
    <s v="11/13"/>
    <x v="0"/>
    <n v="0.50208333333333333"/>
    <s v="46"/>
    <n v="4"/>
    <s v="11"/>
    <x v="2"/>
    <n v="42321"/>
    <n v="0.50208333333333333"/>
    <s v="3RD PARTY CONTACT W/EXCAVATOR"/>
    <s v="     "/>
    <m/>
    <m/>
    <s v="N"/>
    <x v="0"/>
    <s v="1340606"/>
    <s v="15-0077620"/>
    <m/>
    <m/>
    <n v="110853461"/>
    <m/>
    <s v="     "/>
    <x v="1"/>
    <s v="PG&amp;E"/>
    <m/>
    <s v="Vegetation"/>
    <m/>
    <s v="D"/>
    <m/>
    <s v="&lt;3 meters of linear travel"/>
    <s v="Square Feet: ; Acreage: "/>
    <s v="Contact - 3rd Party"/>
    <s v="33.d. Vehicle contact"/>
    <s v="Contact - 3rd Party"/>
    <s v="All types of equipment / facility failure"/>
    <s v="Contact - Vehicle"/>
    <m/>
    <s v="Contact - Vehicle"/>
    <s v="Pole"/>
    <s v="Line to Ground"/>
    <s v="PACIFIC BELL"/>
    <s v="Overhead"/>
    <x v="3"/>
    <s v="Conductor"/>
    <m/>
    <s v="100993131"/>
    <s v="     "/>
    <s v="Non-HFTD"/>
    <x v="0"/>
    <m/>
    <m/>
    <n v="40.592300000000002"/>
    <n v="-124.14"/>
    <s v="Humboldt"/>
    <s v="NEWBURG-1132"/>
    <s v="192151132"/>
    <n v="12000"/>
    <s v="NEWBURG 1132CB"/>
    <x v="0"/>
    <s v="CITY"/>
    <s v="Urban"/>
    <m/>
    <m/>
    <s v="No"/>
    <m/>
    <m/>
    <m/>
    <m/>
    <m/>
    <m/>
    <m/>
    <s v="N"/>
    <s v="N"/>
    <m/>
    <m/>
    <s v="     "/>
    <m/>
    <m/>
    <m/>
    <m/>
    <m/>
    <m/>
    <m/>
    <m/>
    <m/>
    <m/>
    <m/>
    <m/>
    <m/>
    <m/>
    <m/>
    <m/>
    <m/>
    <m/>
    <m/>
  </r>
  <r>
    <s v="20180973"/>
    <s v="     "/>
    <n v="43417"/>
    <s v="11/13"/>
    <x v="0"/>
    <m/>
    <s v="46"/>
    <n v="4"/>
    <s v="11"/>
    <x v="1"/>
    <m/>
    <m/>
    <m/>
    <s v="     "/>
    <s v="FAS"/>
    <m/>
    <s v="N"/>
    <x v="0"/>
    <s v="214451"/>
    <m/>
    <m/>
    <m/>
    <m/>
    <m/>
    <s v="     "/>
    <x v="1"/>
    <s v="PG&amp;E"/>
    <m/>
    <m/>
    <m/>
    <s v="D"/>
    <m/>
    <s v="&lt;0.25"/>
    <m/>
    <s v="Equipment - PG&amp;E"/>
    <s v="34.n. Transformer damage or failure"/>
    <s v="Equipment - PG&amp;E"/>
    <s v="All types of equipment / facility failure"/>
    <s v="Transformer"/>
    <s v="Transformer"/>
    <m/>
    <m/>
    <m/>
    <m/>
    <m/>
    <x v="3"/>
    <s v="Transformer"/>
    <m/>
    <m/>
    <s v="     "/>
    <s v="Non-HFTD"/>
    <x v="0"/>
    <m/>
    <m/>
    <n v="34.994199999999999"/>
    <n v="-118.992"/>
    <s v="Kern"/>
    <s v="WHEELER-RIDGE-1101"/>
    <s v="253481101"/>
    <n v="11000"/>
    <m/>
    <x v="0"/>
    <m/>
    <s v="Herbaceous"/>
    <m/>
    <m/>
    <s v="No"/>
    <m/>
    <m/>
    <m/>
    <m/>
    <m/>
    <m/>
    <m/>
    <s v="N"/>
    <s v="N"/>
    <m/>
    <m/>
    <s v="     "/>
    <m/>
    <m/>
    <m/>
    <m/>
    <m/>
    <m/>
    <m/>
    <m/>
    <m/>
    <m/>
    <m/>
    <m/>
    <m/>
    <m/>
    <m/>
    <m/>
    <m/>
    <m/>
    <m/>
  </r>
  <r>
    <s v="FAS212060"/>
    <s v="     "/>
    <n v="43417"/>
    <s v="11/13"/>
    <x v="0"/>
    <m/>
    <s v="46"/>
    <n v="4"/>
    <s v="11"/>
    <x v="1"/>
    <m/>
    <m/>
    <s v="truck snagged secondary bringing it down and causing fire"/>
    <s v="     "/>
    <s v="FAS"/>
    <n v="44580"/>
    <s v="Y"/>
    <x v="0"/>
    <m/>
    <s v="N/A"/>
    <m/>
    <s v="160685139"/>
    <n v="115343682"/>
    <m/>
    <s v="     "/>
    <x v="1"/>
    <s v="PG&amp;E"/>
    <m/>
    <m/>
    <m/>
    <s v="D"/>
    <m/>
    <s v="&lt;3 meters of linear travel"/>
    <m/>
    <s v="Contact - 3rd Party"/>
    <s v="33.e. Other contact from object"/>
    <s v="Contact - 3rd Party"/>
    <s v="Conductor failure-all"/>
    <s v="Conductor failure-all"/>
    <m/>
    <s v="Conductor failure-all"/>
    <s v="Conductor - Open Wire Secondary"/>
    <m/>
    <s v="No"/>
    <s v="Overhead"/>
    <x v="0"/>
    <s v="Conductor - Open Wire Secondary"/>
    <m/>
    <s v="101752391"/>
    <s v="     "/>
    <s v="Non-HFTD"/>
    <x v="0"/>
    <m/>
    <m/>
    <n v="36.479100000000003"/>
    <n v="-121.739"/>
    <s v="Monterey"/>
    <s v="LAURELES-1112"/>
    <m/>
    <m/>
    <m/>
    <x v="0"/>
    <s v="Monterey County Regional Fire District"/>
    <m/>
    <m/>
    <m/>
    <s v="No"/>
    <m/>
    <m/>
    <m/>
    <m/>
    <m/>
    <m/>
    <m/>
    <s v="N"/>
    <s v="N"/>
    <m/>
    <m/>
    <s v="     "/>
    <m/>
    <m/>
    <m/>
    <m/>
    <m/>
    <m/>
    <m/>
    <m/>
    <m/>
    <m/>
    <m/>
    <m/>
    <m/>
    <m/>
    <m/>
    <m/>
    <m/>
    <m/>
    <m/>
  </r>
  <r>
    <s v="20191455"/>
    <s v="     "/>
    <n v="43782"/>
    <s v="11/13"/>
    <x v="0"/>
    <m/>
    <s v="46"/>
    <n v="4"/>
    <s v="11"/>
    <x v="3"/>
    <n v="43782"/>
    <n v="0.65"/>
    <s v="avian contact with equipment; Mike Best Comments: Crow contact with capacitor."/>
    <s v="     "/>
    <s v="FAS"/>
    <m/>
    <s v="N"/>
    <x v="0"/>
    <s v="706333"/>
    <s v="19-0124465"/>
    <m/>
    <s v="T004809980"/>
    <n v="0"/>
    <m/>
    <s v="     "/>
    <x v="1"/>
    <s v="PG&amp;E"/>
    <m/>
    <m/>
    <m/>
    <s v="D"/>
    <m/>
    <s v="&lt;3 meters of linear travel"/>
    <m/>
    <s v="Contact - Animal - Bird"/>
    <s v="33.b. Animal contact"/>
    <s v="Contact - Bird"/>
    <s v="Contact from object"/>
    <s v="Contact - Animal"/>
    <m/>
    <s v="Contact - Animal"/>
    <s v="Pole"/>
    <s v="Force Out"/>
    <m/>
    <s v="Overhead"/>
    <x v="3"/>
    <s v="Pole"/>
    <m/>
    <s v="4Tx1113191536"/>
    <s v="     "/>
    <s v="Non-HFTD"/>
    <x v="0"/>
    <m/>
    <m/>
    <n v="35.317999999999998"/>
    <n v="-119.166"/>
    <s v="KERN"/>
    <s v="TEVIS-2104"/>
    <m/>
    <m/>
    <s v="N/A"/>
    <x v="0"/>
    <s v="Kern County FD"/>
    <s v="Agriculture"/>
    <m/>
    <m/>
    <s v="No"/>
    <m/>
    <m/>
    <m/>
    <m/>
    <m/>
    <m/>
    <m/>
    <s v="N"/>
    <s v="N"/>
    <m/>
    <m/>
    <s v="     "/>
    <m/>
    <m/>
    <m/>
    <m/>
    <m/>
    <m/>
    <m/>
    <m/>
    <m/>
    <m/>
    <m/>
    <m/>
    <m/>
    <m/>
    <m/>
    <m/>
    <m/>
    <m/>
    <m/>
  </r>
  <r>
    <s v="20191456"/>
    <s v="     "/>
    <n v="43782"/>
    <s v="11/13"/>
    <x v="0"/>
    <m/>
    <s v="46"/>
    <n v="4"/>
    <s v="11"/>
    <x v="3"/>
    <n v="43782"/>
    <m/>
    <s v="Capacitor failure/blown"/>
    <s v="     "/>
    <s v="FAS"/>
    <m/>
    <s v="N"/>
    <x v="0"/>
    <s v="706418"/>
    <m/>
    <m/>
    <s v="T004810091"/>
    <n v="0"/>
    <m/>
    <s v="     "/>
    <x v="1"/>
    <s v="PG&amp;E"/>
    <m/>
    <m/>
    <m/>
    <s v="D"/>
    <m/>
    <s v="&lt;0.25"/>
    <m/>
    <s v="Equipment - PG&amp;E"/>
    <s v="34.a. Capacitor bank damage or failure"/>
    <s v="Equipment - PG&amp;E"/>
    <s v="All types of equipment / facility failure"/>
    <s v="Capacitor bank failure"/>
    <s v="Capacitor Bank"/>
    <m/>
    <m/>
    <m/>
    <m/>
    <s v="Overhead"/>
    <x v="3"/>
    <s v="Capacitor Bank"/>
    <m/>
    <s v="C1176"/>
    <s v="     "/>
    <s v="Non-HFTD"/>
    <x v="0"/>
    <m/>
    <m/>
    <n v="36.727800000000002"/>
    <n v="-119.77500000000001"/>
    <s v="FRESNO"/>
    <s v="CALIFORNIA-AVE-1110"/>
    <m/>
    <m/>
    <m/>
    <x v="0"/>
    <s v="Unknown"/>
    <s v="Urban"/>
    <m/>
    <m/>
    <s v="No"/>
    <m/>
    <m/>
    <m/>
    <m/>
    <m/>
    <m/>
    <m/>
    <s v="N"/>
    <s v="N"/>
    <m/>
    <m/>
    <s v="     "/>
    <m/>
    <m/>
    <m/>
    <m/>
    <m/>
    <m/>
    <m/>
    <m/>
    <m/>
    <m/>
    <m/>
    <m/>
    <m/>
    <m/>
    <m/>
    <m/>
    <m/>
    <m/>
    <m/>
  </r>
  <r>
    <s v="20201554"/>
    <s v="     "/>
    <n v="44148"/>
    <s v="11/13"/>
    <x v="0"/>
    <n v="0.71944444444444444"/>
    <s v="46"/>
    <n v="4"/>
    <s v="11"/>
    <x v="4"/>
    <n v="44148"/>
    <n v="0.71805555555555556"/>
    <s v="On November 13, 2020 at 1715 hours, a PG&amp;E Troubleman was dispatched to the Mt Eden 1108 12kV Distribution Circuit in the vicinity of Jane Court and Jane Avenue, Hayward in response to an outage.  Initial analysis indicates PG&amp;E equipment failure due to contamination caused the ignition. Tracking occurred from dirty insulators and rain that resulted in a crossarm being burnt in the center. The ensuing fire was contained to the pole and the fire was suppressed by Alameda County Fire Department. PG&amp;E Crew replaced burnt primary crossarm on November 14, 2020."/>
    <s v="     "/>
    <s v="FAS"/>
    <m/>
    <s v="N"/>
    <x v="0"/>
    <s v="1144156"/>
    <s v="20-0120821"/>
    <m/>
    <s v="T005122068"/>
    <n v="120032101"/>
    <m/>
    <s v="     "/>
    <x v="0"/>
    <s v="PG&amp;E"/>
    <m/>
    <s v="Other"/>
    <m/>
    <s v="D"/>
    <s v="D"/>
    <s v="Structure-only"/>
    <m/>
    <s v="Equipment - PG&amp;E"/>
    <s v="36.a. Contamination"/>
    <s v="Equipment - PG&amp;E"/>
    <s v="Contamination"/>
    <s v="Tracking"/>
    <s v="Insulator"/>
    <m/>
    <m/>
    <s v="Force Out"/>
    <m/>
    <s v="Overhead"/>
    <x v="3"/>
    <s v="Insulator"/>
    <s v="Crossarm"/>
    <s v="Pole ID: 100931039"/>
    <s v="     "/>
    <s v="Non-HFTD"/>
    <x v="0"/>
    <m/>
    <m/>
    <n v="37.648899999999998"/>
    <n v="-122.071"/>
    <s v="Alameda"/>
    <s v="MT-EDEN-1108"/>
    <m/>
    <n v="12000"/>
    <m/>
    <x v="0"/>
    <s v="Alameda County FD"/>
    <m/>
    <m/>
    <m/>
    <s v="No"/>
    <m/>
    <m/>
    <m/>
    <m/>
    <m/>
    <m/>
    <m/>
    <s v="N"/>
    <s v="N"/>
    <m/>
    <m/>
    <s v="     "/>
    <m/>
    <m/>
    <m/>
    <m/>
    <m/>
    <m/>
    <m/>
    <m/>
    <m/>
    <m/>
    <m/>
    <m/>
    <m/>
    <m/>
    <m/>
    <m/>
    <m/>
    <m/>
    <m/>
  </r>
  <r>
    <s v="20201555"/>
    <s v="     "/>
    <n v="44148"/>
    <s v="11/13"/>
    <x v="0"/>
    <n v="0.72847222222222219"/>
    <s v="46"/>
    <n v="4"/>
    <s v="11"/>
    <x v="4"/>
    <n v="44148"/>
    <n v="0.71805555555555556"/>
    <s v="On November 13, 2020 at 1716 hours, a PG&amp;E Troubleman was dispatched to the San Leandro U 1110 12kV Distribution Circuit in the vicinity of Advent Avenue and Inverness Street, San Leandro in response to a pole fire. Initial analysis indicates PG&amp;E equipment failure due to contamination caused the ignition. Tracking occurred from dirty insulators and rain that resulted in a crossarm being burnt at the bolt. The ensuing fire was contained to the pole and the fire was suppressed by the PG&amp;E Troubleman, although Alco Fire Department was onsite. PG&amp;E Crew replaced burnt crossarm on November 14, 2020."/>
    <s v="     "/>
    <s v="FAS"/>
    <m/>
    <s v="N"/>
    <x v="0"/>
    <s v="1144157"/>
    <m/>
    <m/>
    <s v="T005122093, T005122072"/>
    <n v="120032141"/>
    <m/>
    <s v="     "/>
    <x v="0"/>
    <s v="PG&amp;E"/>
    <m/>
    <s v="Other"/>
    <m/>
    <s v="D"/>
    <s v="D"/>
    <s v="Structure-only"/>
    <m/>
    <s v="Equipment - PG&amp;E"/>
    <s v="36.a. Contamination"/>
    <s v="Equipment - PG&amp;E"/>
    <s v="Contamination"/>
    <s v="Tracking"/>
    <s v="Insulator"/>
    <m/>
    <m/>
    <m/>
    <m/>
    <s v="Overhead"/>
    <x v="3"/>
    <s v="Insulator"/>
    <s v="Crossarm"/>
    <s v="Pole ID: 100914653"/>
    <s v="     "/>
    <s v="Non-HFTD"/>
    <x v="0"/>
    <m/>
    <m/>
    <n v="37.690600000000003"/>
    <n v="-122.15300000000001"/>
    <s v="Alameda"/>
    <s v="SAN-LEANDRO-U-1110"/>
    <m/>
    <n v="12000"/>
    <m/>
    <x v="0"/>
    <s v="PG&amp;E Troubleman"/>
    <m/>
    <m/>
    <m/>
    <s v="No"/>
    <m/>
    <m/>
    <m/>
    <m/>
    <m/>
    <m/>
    <m/>
    <s v="N"/>
    <s v="N"/>
    <m/>
    <m/>
    <s v="     "/>
    <m/>
    <m/>
    <m/>
    <m/>
    <m/>
    <m/>
    <m/>
    <m/>
    <m/>
    <m/>
    <m/>
    <m/>
    <m/>
    <m/>
    <m/>
    <m/>
    <m/>
    <m/>
    <m/>
  </r>
  <r>
    <s v="20201737"/>
    <s v="     "/>
    <n v="44148"/>
    <s v="11/13"/>
    <x v="0"/>
    <n v="0.6958333333333333"/>
    <s v="46"/>
    <n v="4"/>
    <s v="11"/>
    <x v="4"/>
    <n v="44148"/>
    <n v="0.71597222222222223"/>
    <s v="Equipment failure. Top of pole had to be replaced due to being burnt. No Fire."/>
    <s v="     "/>
    <s v="FAS"/>
    <m/>
    <s v="Y"/>
    <x v="0"/>
    <s v="1144077"/>
    <s v="20-0120793"/>
    <m/>
    <s v="T005121984"/>
    <n v="120032059"/>
    <m/>
    <s v="     "/>
    <x v="0"/>
    <s v="PG&amp;E"/>
    <m/>
    <s v="Building"/>
    <m/>
    <s v="D"/>
    <m/>
    <s v="Structure-PG&amp;E only"/>
    <m/>
    <s v="Equipment - PG&amp;E"/>
    <s v="34.n. Transformer damage or failure"/>
    <s v="Equipment - PG&amp;E"/>
    <s v="All types of equipment / facility failure"/>
    <s v="Transformer failure"/>
    <s v="Transformer"/>
    <m/>
    <m/>
    <s v="Force Out"/>
    <m/>
    <s v="Overhead"/>
    <x v="3"/>
    <s v="Transformer"/>
    <m/>
    <s v="Pole: 120792005"/>
    <s v="     "/>
    <s v="Non-HFTD"/>
    <x v="0"/>
    <m/>
    <m/>
    <n v="37.762900000000002"/>
    <n v="-122.203"/>
    <s v="Alameda"/>
    <s v="OAKLAND-J-1101"/>
    <m/>
    <n v="12000"/>
    <m/>
    <x v="0"/>
    <m/>
    <s v="Urban"/>
    <m/>
    <m/>
    <s v="No"/>
    <m/>
    <m/>
    <m/>
    <m/>
    <m/>
    <m/>
    <m/>
    <s v="N"/>
    <s v="N"/>
    <m/>
    <m/>
    <s v="     "/>
    <m/>
    <m/>
    <m/>
    <m/>
    <m/>
    <m/>
    <m/>
    <m/>
    <m/>
    <m/>
    <m/>
    <m/>
    <m/>
    <m/>
    <m/>
    <m/>
    <m/>
    <m/>
    <m/>
  </r>
  <r>
    <s v="20201738"/>
    <s v="     "/>
    <n v="44148"/>
    <s v="11/13"/>
    <x v="0"/>
    <n v="0.70763888888888893"/>
    <s v="46"/>
    <n v="4"/>
    <s v="11"/>
    <x v="4"/>
    <m/>
    <m/>
    <s v="2.25.21 Sent 2nd Request /  Still no reply: Wet palm started fire. Tman Assisted Fire Department No repairs needed"/>
    <s v="     "/>
    <s v="FAS"/>
    <m/>
    <s v="Y"/>
    <x v="0"/>
    <s v="1144102"/>
    <m/>
    <m/>
    <s v="T005122020"/>
    <m/>
    <m/>
    <s v="     "/>
    <x v="0"/>
    <s v="PG&amp;E"/>
    <m/>
    <s v="Vegetation"/>
    <m/>
    <s v="D"/>
    <m/>
    <s v="&lt;3 meters of linear travel"/>
    <m/>
    <s v="Vegetation"/>
    <s v="33.a. Veg. contact"/>
    <s v="Vegetation"/>
    <s v="Contact from object"/>
    <s v="Contact - Vegetation"/>
    <m/>
    <s v="Contact - Vegetation"/>
    <s v="Conductor - All"/>
    <m/>
    <m/>
    <s v="Overhead"/>
    <x v="3"/>
    <s v="Conductor - All"/>
    <m/>
    <s v="101347396"/>
    <s v="     "/>
    <s v="Non-HFTD"/>
    <x v="0"/>
    <m/>
    <m/>
    <n v="37.777900000000002"/>
    <n v="-122.17700000000001"/>
    <s v="Alameda"/>
    <s v="OAKLAND-J-1105"/>
    <m/>
    <n v="12000"/>
    <m/>
    <x v="0"/>
    <s v="Self Extinguished"/>
    <s v="Urban"/>
    <m/>
    <m/>
    <s v="No"/>
    <m/>
    <m/>
    <m/>
    <m/>
    <m/>
    <m/>
    <m/>
    <s v="N"/>
    <s v="N"/>
    <m/>
    <m/>
    <s v="     "/>
    <m/>
    <m/>
    <m/>
    <m/>
    <m/>
    <m/>
    <m/>
    <m/>
    <m/>
    <m/>
    <m/>
    <m/>
    <m/>
    <m/>
    <m/>
    <m/>
    <m/>
    <m/>
    <m/>
  </r>
  <r>
    <s v="20201734"/>
    <s v="     "/>
    <n v="44148"/>
    <s v="11/13"/>
    <x v="0"/>
    <n v="0.83194444444444449"/>
    <s v="46"/>
    <n v="4"/>
    <s v="11"/>
    <x v="4"/>
    <n v="44148"/>
    <n v="0.82777777777777772"/>
    <s v="address is &quot;25711 N Watkinson Rd&quot; in Acampo and device is on &quot;Tully Rd 250' N/Peliter Rd&quot;; OFC heard explosion and saw transformer caught fire; spread to pole; crossarm, cutout, and transformer replaced"/>
    <s v="     "/>
    <s v="FAS"/>
    <m/>
    <s v="Y"/>
    <x v="0"/>
    <s v="1144440"/>
    <m/>
    <m/>
    <s v="T005122351"/>
    <n v="120032268"/>
    <m/>
    <s v="     "/>
    <x v="0"/>
    <s v="PG&amp;E"/>
    <m/>
    <s v="Building"/>
    <m/>
    <s v="D"/>
    <m/>
    <s v="Structure-PG&amp;E only"/>
    <m/>
    <s v="Equipment - PG&amp;E"/>
    <s v="34.n. Transformer damage or failure"/>
    <s v="Equipment - PG&amp;E"/>
    <s v="All types of equipment / facility failure"/>
    <s v="Transformer failure"/>
    <s v="Transformer"/>
    <m/>
    <m/>
    <m/>
    <m/>
    <s v="Overhead"/>
    <x v="3"/>
    <s v="Transformer"/>
    <m/>
    <s v="102075970"/>
    <s v="     "/>
    <s v="Non-HFTD"/>
    <x v="0"/>
    <m/>
    <m/>
    <n v="38.199199999999998"/>
    <n v="-121.134"/>
    <s v="San Joaquin"/>
    <s v="LOCKEFORD-2102"/>
    <m/>
    <n v="21000"/>
    <m/>
    <x v="0"/>
    <m/>
    <s v="Herbaceous"/>
    <m/>
    <m/>
    <s v="No"/>
    <m/>
    <m/>
    <m/>
    <m/>
    <m/>
    <m/>
    <m/>
    <s v="N"/>
    <s v="N"/>
    <m/>
    <m/>
    <s v="     "/>
    <m/>
    <m/>
    <m/>
    <m/>
    <m/>
    <m/>
    <m/>
    <m/>
    <m/>
    <m/>
    <m/>
    <m/>
    <m/>
    <m/>
    <m/>
    <m/>
    <m/>
    <m/>
    <m/>
  </r>
  <r>
    <s v="20201740"/>
    <s v="     "/>
    <n v="44148"/>
    <s v="11/13"/>
    <x v="0"/>
    <n v="0.95486111111111116"/>
    <s v="46"/>
    <n v="4"/>
    <s v="11"/>
    <x v="4"/>
    <m/>
    <m/>
    <s v="Pole fire caused pole and cross arm to be damaged. Contacting T-man for more info. Waiting on Tman reply. Tman replied with pics and confirmed pole #110035705 but unable to find pole in GEP. JZCY - Received fire report - limited to PG&amp;E assets only"/>
    <s v="     "/>
    <s v="FAS"/>
    <m/>
    <s v="Y"/>
    <x v="0"/>
    <s v="1144596"/>
    <m/>
    <m/>
    <s v="T005122514"/>
    <n v="120032275"/>
    <m/>
    <s v="     "/>
    <x v="0"/>
    <s v="PG&amp;E"/>
    <m/>
    <s v="Building"/>
    <m/>
    <s v="D"/>
    <m/>
    <s v="Structure-PG&amp;E only"/>
    <m/>
    <s v="Wire-Wire Contact"/>
    <s v="35.a. Wire-to-wire contact / contamination"/>
    <s v="Wire-Wire Contact"/>
    <s v="All types of equipment / facility failure"/>
    <m/>
    <m/>
    <m/>
    <m/>
    <m/>
    <m/>
    <s v="Overhead"/>
    <x v="3"/>
    <s v="Pole"/>
    <m/>
    <s v="110035705"/>
    <s v="     "/>
    <s v="Non-HFTD"/>
    <x v="0"/>
    <m/>
    <m/>
    <n v="37.750999999999998"/>
    <n v="-122.42"/>
    <s v="San Francisco"/>
    <s v="POTRERO-PP-(A)-1110"/>
    <m/>
    <n v="4160"/>
    <m/>
    <x v="0"/>
    <s v="San Francisco Fire Department"/>
    <s v="Urban"/>
    <m/>
    <m/>
    <s v="No"/>
    <m/>
    <m/>
    <m/>
    <m/>
    <m/>
    <m/>
    <m/>
    <s v="N"/>
    <s v="N"/>
    <m/>
    <m/>
    <s v="     "/>
    <m/>
    <m/>
    <m/>
    <m/>
    <m/>
    <m/>
    <m/>
    <m/>
    <m/>
    <m/>
    <m/>
    <m/>
    <m/>
    <m/>
    <m/>
    <m/>
    <m/>
    <m/>
    <m/>
  </r>
  <r>
    <s v="20201556"/>
    <s v="     "/>
    <n v="44148"/>
    <s v="11/13"/>
    <x v="0"/>
    <n v="0.74722222222222223"/>
    <s v="46"/>
    <n v="4"/>
    <s v="11"/>
    <x v="4"/>
    <n v="44148"/>
    <n v="0.76041666666666663"/>
    <s v="On November 13, 2020 at 1756 hours, a PG&amp;E troubleman was dispatched to the San Leandro U 1110 Distribution Circuit on Norton Street in San Lorenzo and observed a pole fire. Initial analysis indicates PG&amp;E equipment caused the ignition. Tracking due to contamination on the secondary crossarm caused the crossarm to fail resulting in wires down and burning a small section of the customers garage. The ensuing fire was less than one meter in size and was extinguished by Alameda County Fire Department a PG&amp;E crew replaced all damaged assets on November 11, 2020."/>
    <s v="     "/>
    <s v="FAS"/>
    <m/>
    <s v="N"/>
    <x v="0"/>
    <m/>
    <s v="20-0120826"/>
    <m/>
    <s v="T005122150, T005122199"/>
    <n v="120032214"/>
    <m/>
    <s v="     "/>
    <x v="0"/>
    <s v="PG&amp;E"/>
    <m/>
    <s v="Other"/>
    <m/>
    <s v="D"/>
    <s v="D"/>
    <s v="&lt;3 meters of linear travel"/>
    <m/>
    <s v="Equipment - PG&amp;E"/>
    <s v="36.a. Contamination"/>
    <s v="Equipment - PG&amp;E"/>
    <s v="Contamination"/>
    <s v="Tracking"/>
    <s v="Crossarm"/>
    <m/>
    <m/>
    <s v="Force Out"/>
    <m/>
    <s v="Overhead"/>
    <x v="1"/>
    <s v="Crossarm"/>
    <s v="Crossarm, Conductor, Pole"/>
    <s v="Circuit ID: 013111110 Pole: 100920693"/>
    <s v="     "/>
    <s v="Non-HFTD"/>
    <x v="0"/>
    <m/>
    <m/>
    <n v="37.690399999999997"/>
    <n v="-122.145"/>
    <s v="Alameda"/>
    <s v="SAN-LEANDRO-U-1110"/>
    <m/>
    <n v="12000"/>
    <s v="N/A"/>
    <x v="0"/>
    <s v="Alameda County FD"/>
    <m/>
    <m/>
    <m/>
    <s v="No"/>
    <m/>
    <m/>
    <m/>
    <m/>
    <m/>
    <m/>
    <m/>
    <s v="N"/>
    <s v="N"/>
    <m/>
    <m/>
    <s v="     "/>
    <m/>
    <m/>
    <m/>
    <m/>
    <m/>
    <m/>
    <m/>
    <m/>
    <m/>
    <m/>
    <m/>
    <m/>
    <m/>
    <m/>
    <m/>
    <m/>
    <m/>
    <m/>
    <m/>
  </r>
  <r>
    <s v="20201557"/>
    <s v="     "/>
    <n v="44148"/>
    <s v="11/13"/>
    <x v="0"/>
    <n v="0.77847222222222223"/>
    <s v="46"/>
    <n v="4"/>
    <s v="11"/>
    <x v="4"/>
    <m/>
    <m/>
    <s v="On November 13, 2020 at 1841 hours, a PG&amp;E Troubleman was dispatched to the Point Pinole 1102 12kV Distribution Circuit in the vicinity of Collins Avenue and Richmond Parkway, Richmond in response to a pole fire. Initial analysis indicates PG&amp;E equipment failure due to contamination caused the ignition. Tracking occurred from dirty insulators and rain that resulted in the top of the pole catching fire. The ensuing fire was contained to the structure and the fire was suppressed by Richmond Fire Department. PG&amp;E Hired Contract Crew replaced the burnt pole and repaired the riser on November 14, 2020."/>
    <s v="     "/>
    <s v="FAS"/>
    <m/>
    <s v="N"/>
    <x v="0"/>
    <m/>
    <m/>
    <m/>
    <s v="T005122229, T005122317"/>
    <n v="120043484"/>
    <m/>
    <s v="     "/>
    <x v="0"/>
    <s v="PG&amp;E"/>
    <m/>
    <s v="Other"/>
    <m/>
    <s v="D"/>
    <s v="D"/>
    <s v="Structure-only"/>
    <m/>
    <s v="Equipment - PG&amp;E"/>
    <s v="36.a. Contamination"/>
    <s v="Equipment - PG&amp;E"/>
    <s v="Contamination"/>
    <s v="Tracking"/>
    <s v="Insulator"/>
    <m/>
    <m/>
    <m/>
    <m/>
    <s v="Overhead"/>
    <x v="3"/>
    <s v="Insulator"/>
    <s v="Pole, Riser"/>
    <s v="Pole ID: 101432207"/>
    <s v="     "/>
    <s v="Non-HFTD"/>
    <x v="0"/>
    <m/>
    <m/>
    <n v="37.979999999999997"/>
    <n v="-122.354"/>
    <s v="Contra Costa"/>
    <s v="POINT-PINOLE-1102"/>
    <m/>
    <n v="12000"/>
    <m/>
    <x v="0"/>
    <s v="Richmond FD"/>
    <m/>
    <m/>
    <m/>
    <s v="No"/>
    <m/>
    <m/>
    <m/>
    <m/>
    <m/>
    <m/>
    <m/>
    <s v="N"/>
    <s v="N"/>
    <m/>
    <m/>
    <s v="     "/>
    <m/>
    <m/>
    <m/>
    <m/>
    <m/>
    <m/>
    <m/>
    <m/>
    <m/>
    <m/>
    <m/>
    <m/>
    <m/>
    <m/>
    <m/>
    <m/>
    <m/>
    <m/>
    <m/>
  </r>
  <r>
    <s v="20201735"/>
    <s v="     "/>
    <n v="44148"/>
    <s v="11/13"/>
    <x v="0"/>
    <n v="0.5541666666666667"/>
    <s v="46"/>
    <n v="4"/>
    <s v="11"/>
    <x v="4"/>
    <n v="44148"/>
    <n v="0.54583333333333328"/>
    <s v="electric fire in the bulding due to arching transmission line "/>
    <s v="     "/>
    <s v="FAS"/>
    <m/>
    <s v="Y"/>
    <x v="0"/>
    <s v="1143656"/>
    <s v="20-0120702"/>
    <m/>
    <s v="T005121627"/>
    <n v="120031428"/>
    <m/>
    <s v="     "/>
    <x v="2"/>
    <s v="PG&amp;E"/>
    <m/>
    <m/>
    <m/>
    <s v="D"/>
    <m/>
    <s v="Unknown"/>
    <m/>
    <s v="Equipment - PG&amp;E"/>
    <s v="34.g. Insulator and brushing damage or failure"/>
    <s v="Equipment - PG&amp;E"/>
    <s v="All types of equipment / facility failure"/>
    <s v="Insulator failure"/>
    <s v="Pothead"/>
    <m/>
    <m/>
    <s v="Line to Ground"/>
    <m/>
    <s v="Overhead"/>
    <x v="3"/>
    <s v="Pothead"/>
    <m/>
    <s v="63801102"/>
    <s v="     "/>
    <s v="Non-HFTD"/>
    <x v="0"/>
    <m/>
    <m/>
    <n v="38.210500000000003"/>
    <n v="-122.13800000000001"/>
    <s v="Solano"/>
    <s v="JAMESON-1102"/>
    <m/>
    <n v="12000"/>
    <m/>
    <x v="0"/>
    <s v="Self Extinguished"/>
    <s v="Urban"/>
    <m/>
    <m/>
    <s v="No"/>
    <m/>
    <m/>
    <m/>
    <m/>
    <m/>
    <m/>
    <m/>
    <s v="N"/>
    <s v="N"/>
    <m/>
    <m/>
    <s v="     "/>
    <m/>
    <m/>
    <m/>
    <m/>
    <m/>
    <m/>
    <m/>
    <m/>
    <m/>
    <m/>
    <m/>
    <m/>
    <m/>
    <m/>
    <m/>
    <m/>
    <m/>
    <m/>
    <m/>
  </r>
  <r>
    <s v="SAP20201680"/>
    <s v="     "/>
    <n v="44148"/>
    <s v="11/13"/>
    <x v="0"/>
    <m/>
    <s v="46"/>
    <n v="4"/>
    <s v="11"/>
    <x v="4"/>
    <n v="44146"/>
    <m/>
    <s v="9291 E Shaw Ave in Clovis; pole fire; burned crossarm; cutouts and dead end burned; cause was rotten pole"/>
    <s v="     "/>
    <s v="SAP"/>
    <n v="44580"/>
    <s v="Y"/>
    <x v="0"/>
    <s v="1142130"/>
    <s v="20-0119770"/>
    <m/>
    <s v="T005120000"/>
    <n v="120012496"/>
    <m/>
    <s v="     "/>
    <x v="0"/>
    <s v="PG&amp;E"/>
    <m/>
    <m/>
    <m/>
    <s v="D"/>
    <m/>
    <s v="Structure-PG&amp;E only"/>
    <m/>
    <s v="Equipment - PG&amp;E"/>
    <s v="34.f. Pole damage or failure"/>
    <s v="Equipment - PG&amp;E"/>
    <s v="Pole failure"/>
    <s v="Pole failure"/>
    <s v="Pole"/>
    <m/>
    <m/>
    <s v="Force Out"/>
    <s v="Yes"/>
    <s v="Overhead"/>
    <x v="0"/>
    <s v="Pole"/>
    <m/>
    <s v="100758767"/>
    <s v="     "/>
    <s v="Non-HFTD"/>
    <x v="0"/>
    <m/>
    <m/>
    <n v="36.806399999999996"/>
    <n v="-119.622"/>
    <s v="Fresno"/>
    <s v="AIRWAYS-1102"/>
    <m/>
    <m/>
    <m/>
    <x v="0"/>
    <m/>
    <m/>
    <m/>
    <m/>
    <s v="No"/>
    <m/>
    <m/>
    <m/>
    <m/>
    <m/>
    <m/>
    <m/>
    <s v="N"/>
    <s v="N"/>
    <m/>
    <m/>
    <s v="     "/>
    <m/>
    <m/>
    <m/>
    <m/>
    <m/>
    <m/>
    <m/>
    <m/>
    <m/>
    <m/>
    <m/>
    <m/>
    <m/>
    <m/>
    <m/>
    <m/>
    <m/>
    <m/>
    <m/>
  </r>
  <r>
    <s v="FAS210540"/>
    <s v="     "/>
    <n v="44148"/>
    <s v="11/13"/>
    <x v="0"/>
    <m/>
    <s v="46"/>
    <n v="4"/>
    <s v="11"/>
    <x v="4"/>
    <m/>
    <m/>
    <s v="pole fire; arcing transformer"/>
    <s v="     "/>
    <s v="FAS"/>
    <n v="44580"/>
    <s v="Y"/>
    <x v="0"/>
    <s v="1144220"/>
    <s v="N/A"/>
    <m/>
    <s v="T005122088"/>
    <n v="120032142"/>
    <m/>
    <s v="     "/>
    <x v="0"/>
    <s v="PG&amp;E"/>
    <m/>
    <m/>
    <m/>
    <s v="D"/>
    <m/>
    <s v="Structure-only"/>
    <m/>
    <s v="Equipment - PG&amp;E"/>
    <s v="34.n. Transformer damage or failure"/>
    <s v="Equipment - PG&amp;E"/>
    <s v="Transformer failure"/>
    <s v="Transformer failure"/>
    <s v="Transformer"/>
    <m/>
    <m/>
    <m/>
    <s v="Yes"/>
    <s v="Overhead"/>
    <x v="0"/>
    <s v="Transformer"/>
    <m/>
    <s v="101431971"/>
    <s v="     "/>
    <s v="Non-HFTD"/>
    <x v="0"/>
    <m/>
    <m/>
    <n v="37.964199999999998"/>
    <n v="-122.315"/>
    <s v="Contra Costa"/>
    <s v="VALLEY-VIEW-1103"/>
    <m/>
    <m/>
    <m/>
    <x v="0"/>
    <m/>
    <m/>
    <m/>
    <m/>
    <s v="No"/>
    <m/>
    <m/>
    <m/>
    <m/>
    <m/>
    <m/>
    <m/>
    <s v="N"/>
    <s v="N"/>
    <m/>
    <m/>
    <s v="     "/>
    <m/>
    <m/>
    <m/>
    <m/>
    <m/>
    <m/>
    <m/>
    <m/>
    <m/>
    <m/>
    <m/>
    <m/>
    <m/>
    <m/>
    <m/>
    <m/>
    <m/>
    <m/>
    <m/>
  </r>
  <r>
    <s v="20201739"/>
    <s v="     "/>
    <n v="44148"/>
    <s v="11/13"/>
    <x v="0"/>
    <n v="0.62986111111111109"/>
    <s v="46"/>
    <n v="4"/>
    <s v="11"/>
    <x v="4"/>
    <n v="44148"/>
    <n v="0.62569444444444444"/>
    <s v="PGE Attributed, POLE FIRE, ISOLATED TROUBLE, Equipment Failure/Involved, Fire, pole"/>
    <s v="     "/>
    <s v="FAS"/>
    <m/>
    <s v="Y"/>
    <x v="0"/>
    <s v="1143862"/>
    <s v="20-0120736"/>
    <m/>
    <s v="T005121786"/>
    <m/>
    <m/>
    <s v="     "/>
    <x v="0"/>
    <s v="PG&amp;E"/>
    <m/>
    <s v="Building"/>
    <m/>
    <s v="D"/>
    <m/>
    <s v="Structure-PG&amp;E only"/>
    <m/>
    <s v="Equipment - PG&amp;E"/>
    <s v="34.f. Pole damage or failure"/>
    <s v="Equipment - PG&amp;E"/>
    <s v="All types of equipment / facility failure"/>
    <s v="Pole failure"/>
    <s v="Circuit Breaker"/>
    <m/>
    <m/>
    <s v="Line to Ground"/>
    <m/>
    <s v="Overhead"/>
    <x v="3"/>
    <s v="Circuit Breaker"/>
    <m/>
    <s v="12501112"/>
    <s v="     "/>
    <s v="Non-HFTD"/>
    <x v="0"/>
    <m/>
    <m/>
    <n v="37.922400000000003"/>
    <n v="-122.307"/>
    <s v="Contra Costa"/>
    <s v="EL-CERRITO-G-1112"/>
    <m/>
    <n v="12000"/>
    <m/>
    <x v="0"/>
    <s v="El Cerrito Fire Department"/>
    <s v="Urban"/>
    <m/>
    <m/>
    <s v="No"/>
    <m/>
    <m/>
    <m/>
    <m/>
    <m/>
    <m/>
    <m/>
    <s v="N"/>
    <s v="N"/>
    <m/>
    <m/>
    <s v="     "/>
    <m/>
    <m/>
    <m/>
    <m/>
    <m/>
    <m/>
    <m/>
    <m/>
    <m/>
    <m/>
    <m/>
    <m/>
    <m/>
    <m/>
    <m/>
    <m/>
    <m/>
    <m/>
    <m/>
  </r>
  <r>
    <s v="20201553"/>
    <s v="     "/>
    <n v="44148"/>
    <s v="11/13"/>
    <x v="0"/>
    <n v="0.6645833333333333"/>
    <s v="46"/>
    <n v="4"/>
    <s v="11"/>
    <x v="4"/>
    <n v="44148"/>
    <n v="0.67847222222222225"/>
    <s v="On November 13, 2020 at 1557 hours, a PG&amp;E troubleman was dispatched to the Peabody 2105 Distribution Circuit on Rio Dixon Rd, Dixon in response to pole fire. Initial analysis indicates PG&amp;E Equipment caused the ignition. Tracking from the contaminated insulator ignited the pole top causing it to break and the Open Delta Bank. The responding troubleman reported the weight of the open delta bank likely caused the pole to lean, eventually falling to ground. The ensuing fire was limited to PG&amp;E assets and the fire was suppressed by Dixon Fire Department. A PG&amp;E crew replaced all damaged assets on November 14, 2020."/>
    <s v="     "/>
    <s v="FAS"/>
    <m/>
    <s v="N"/>
    <x v="0"/>
    <s v="1144044"/>
    <s v="20-0120774"/>
    <m/>
    <s v="T005121891"/>
    <n v="120032104"/>
    <m/>
    <s v="     "/>
    <x v="0"/>
    <s v="PG&amp;E"/>
    <m/>
    <s v="Other"/>
    <m/>
    <s v="D"/>
    <s v="D"/>
    <s v="Structure-only"/>
    <m/>
    <s v="Equipment - PG&amp;E"/>
    <s v="36.a. Contamination"/>
    <s v="Equipment - PG&amp;E"/>
    <s v="Contamination"/>
    <s v="Tracking"/>
    <s v="Insulator"/>
    <m/>
    <m/>
    <s v="Three Phase Fault,Force Out"/>
    <m/>
    <s v="Overhead"/>
    <x v="3"/>
    <s v="Insulator"/>
    <s v="Pole, Crossarm, Conductor"/>
    <s v="Pole ID: 101566931"/>
    <s v="     "/>
    <s v="Non-HFTD"/>
    <x v="0"/>
    <m/>
    <m/>
    <n v="38.3414"/>
    <n v="-121.82299999999999"/>
    <s v="Solano"/>
    <s v="PEABODY-2105"/>
    <m/>
    <n v="21000"/>
    <m/>
    <x v="0"/>
    <s v="Dixon FD"/>
    <m/>
    <m/>
    <m/>
    <s v="No"/>
    <m/>
    <m/>
    <m/>
    <m/>
    <m/>
    <m/>
    <m/>
    <s v="N"/>
    <s v="N"/>
    <m/>
    <m/>
    <s v="     "/>
    <m/>
    <m/>
    <m/>
    <m/>
    <m/>
    <m/>
    <m/>
    <m/>
    <m/>
    <m/>
    <m/>
    <m/>
    <m/>
    <m/>
    <m/>
    <m/>
    <m/>
    <m/>
    <m/>
  </r>
  <r>
    <s v="20201736"/>
    <s v="     "/>
    <n v="44148"/>
    <s v="11/13"/>
    <x v="0"/>
    <n v="0.60763888888888884"/>
    <s v="46"/>
    <n v="4"/>
    <s v="11"/>
    <x v="4"/>
    <n v="44148"/>
    <n v="0.60277777777777775"/>
    <s v="Top of pole broke off due to a pole fire. Contacting T-man for further details on which pole and what caused the pole fire. Pole SAP ID and lat, long location are in different areas."/>
    <s v="     "/>
    <s v="FAS"/>
    <m/>
    <s v="Y"/>
    <x v="0"/>
    <s v="1143777"/>
    <s v="20-0120716"/>
    <m/>
    <s v="T005121733"/>
    <n v="120031713"/>
    <m/>
    <s v="     "/>
    <x v="0"/>
    <s v="PG&amp;E"/>
    <m/>
    <s v="Building"/>
    <m/>
    <s v="D"/>
    <m/>
    <s v="Structure-PG&amp;E only"/>
    <m/>
    <s v="Equipment - PG&amp;E"/>
    <s v="34.o. Other"/>
    <s v="Equipment - PG&amp;E"/>
    <s v="All types of equipment / facility failure"/>
    <s v="Equipment failure - Other"/>
    <s v="Pole"/>
    <m/>
    <m/>
    <s v="Line to Line"/>
    <m/>
    <s v="Overhead"/>
    <x v="3"/>
    <s v="Pole"/>
    <m/>
    <s v="102289578"/>
    <s v="     "/>
    <s v="Non-HFTD"/>
    <x v="0"/>
    <m/>
    <m/>
    <n v="38.242199999999997"/>
    <n v="-122.285"/>
    <s v="Napa"/>
    <s v="TULUCAY-1101"/>
    <m/>
    <n v="12000"/>
    <m/>
    <x v="0"/>
    <s v="Self Extinguished"/>
    <s v="Urban"/>
    <m/>
    <m/>
    <s v="No"/>
    <m/>
    <m/>
    <m/>
    <m/>
    <m/>
    <m/>
    <m/>
    <s v="N"/>
    <s v="N"/>
    <m/>
    <m/>
    <s v="     "/>
    <m/>
    <m/>
    <m/>
    <m/>
    <m/>
    <m/>
    <m/>
    <m/>
    <m/>
    <m/>
    <m/>
    <m/>
    <m/>
    <m/>
    <m/>
    <m/>
    <m/>
    <m/>
    <m/>
  </r>
  <r>
    <s v="20201551"/>
    <s v="     "/>
    <n v="44148"/>
    <s v="11/13"/>
    <x v="0"/>
    <n v="0.62986111111111109"/>
    <s v="46"/>
    <n v="4"/>
    <s v="11"/>
    <x v="4"/>
    <n v="44148"/>
    <n v="0.62569444444444444"/>
    <s v="On November 13, 2020 at 1509 hours, a PG&amp;E Troubleman patrolled the El Cerrito G 1112 12kV Distribution Circuit number 012501112, near Gladys Avenue and Lawrence Street in El Cerrito. He observed a pole fire with an attached transformer that exploded. Initial analysis indicates PG&amp;E equipment failure due to contamination, caused the ignition. The tracking occurred from the dirty insulators and rain that resulted in the top of the pole catching fire. The ensuing fire was contained to the structure and the fire was suppressed by the Contra Costa Fire Department. The 86-minute outage affected 6,118 customers. The EC A tag number 120031809 for our equipment in front of 7145 and 7201 Gladys Ave, was submitted on November 13, 2020 and completed the following day. We replaced the burnt 45' class 5 pole with a new 50' class 3 joint pole, a 25kva transformer, and a 15M anchor. We also replaced a fire-damaged primary crossarm and cutouts at 7301 Gladys Avenue, via the EC tag number 120031871. All the repairs were completed and the line was returned to service on November 14, 2020 at 0603 hours. This ignition did not meet the reporting criteria, because it was contained to our PG&amp;E assets and did not exceed 1 linear meter in size. This information is preliminary."/>
    <s v="     "/>
    <s v="FAS"/>
    <m/>
    <s v="N"/>
    <x v="0"/>
    <m/>
    <s v="20-0120736"/>
    <m/>
    <s v="T005121786, T005121787, T005121801"/>
    <m/>
    <m/>
    <s v="     "/>
    <x v="0"/>
    <s v="PG&amp;E"/>
    <m/>
    <s v="Other"/>
    <m/>
    <s v="D"/>
    <s v="D"/>
    <s v="Structure-only"/>
    <m/>
    <s v="Equipment - PG&amp;E"/>
    <s v="36.a. Contamination"/>
    <s v="Equipment - PG&amp;E"/>
    <s v="Contamination"/>
    <s v="Tracking"/>
    <s v="Insulator"/>
    <m/>
    <m/>
    <s v="Line to Ground"/>
    <m/>
    <s v="Overhead"/>
    <x v="3"/>
    <s v="Insulator"/>
    <s v="Pole, Transformer, Cutouts, Crossarm, Anchor"/>
    <s v="Circuit ID: 012501112, SAP ID: 101440281, 101440277"/>
    <s v="     "/>
    <s v="Non-HFTD"/>
    <x v="0"/>
    <m/>
    <m/>
    <n v="37.922499999999999"/>
    <n v="-122.307"/>
    <s v="Contra Costa"/>
    <s v="EL-CERRITO-G-1112"/>
    <m/>
    <n v="12000"/>
    <m/>
    <x v="0"/>
    <s v="Contra Costa FD"/>
    <m/>
    <m/>
    <m/>
    <s v="No"/>
    <m/>
    <m/>
    <m/>
    <m/>
    <m/>
    <m/>
    <m/>
    <s v="N"/>
    <s v="N"/>
    <m/>
    <m/>
    <s v="     "/>
    <m/>
    <m/>
    <m/>
    <m/>
    <m/>
    <m/>
    <m/>
    <m/>
    <m/>
    <m/>
    <m/>
    <m/>
    <m/>
    <m/>
    <m/>
    <m/>
    <m/>
    <m/>
    <m/>
  </r>
  <r>
    <s v="20212057"/>
    <s v="     "/>
    <n v="44513"/>
    <s v="11/13"/>
    <x v="0"/>
    <n v="0.22500000000000001"/>
    <s v="46"/>
    <n v="4"/>
    <s v="11"/>
    <x v="5"/>
    <n v="44513"/>
    <m/>
    <s v="Pole top caught fire, likely due to tracking from foggy weather. The ensuing fire was limited to PG&amp;E assets. This information is preliminary."/>
    <s v="     "/>
    <s v="FAS"/>
    <m/>
    <s v="N"/>
    <x v="0"/>
    <m/>
    <s v="21-0145196.1(2 outages)"/>
    <m/>
    <s v="T005465036, T005465039, T005465054"/>
    <n v="122372000"/>
    <m/>
    <s v="     "/>
    <x v="0"/>
    <s v="PG&amp;E"/>
    <m/>
    <s v="Other"/>
    <s v="Crossarm"/>
    <s v="D"/>
    <s v="D"/>
    <s v="Structure-PG&amp;E only"/>
    <s v="None"/>
    <s v="Contact - Animal - Bird"/>
    <s v="33.b. Animal contact"/>
    <s v="Contact - Bird"/>
    <s v="Contact from object"/>
    <s v="Animal contact"/>
    <m/>
    <s v="Animal contact"/>
    <s v="Pole"/>
    <s v="Force Out,Line to Line"/>
    <s v="N"/>
    <s v="Overhead"/>
    <x v="3"/>
    <s v="Pole"/>
    <s v="Crossarm"/>
    <s v="101664074"/>
    <s v="     "/>
    <s v="Non-HFTD"/>
    <x v="0"/>
    <m/>
    <m/>
    <n v="38.195500000000003"/>
    <n v="-121.566"/>
    <s v="Sacramento"/>
    <s v="GRAND-ISLAND-2223"/>
    <m/>
    <n v="21000"/>
    <m/>
    <x v="0"/>
    <s v="Sacramento FD"/>
    <s v="Agriculture"/>
    <s v="Grass fuel model"/>
    <s v="Low Grass, ag field"/>
    <s v="No"/>
    <m/>
    <m/>
    <m/>
    <m/>
    <m/>
    <m/>
    <m/>
    <s v="N"/>
    <s v="N"/>
    <m/>
    <m/>
    <s v="     "/>
    <m/>
    <m/>
    <m/>
    <m/>
    <m/>
    <m/>
    <m/>
    <m/>
    <m/>
    <m/>
    <m/>
    <m/>
    <m/>
    <m/>
    <m/>
    <m/>
    <m/>
    <m/>
    <m/>
  </r>
  <r>
    <s v="20140235"/>
    <s v="     "/>
    <n v="41957"/>
    <s v="11/14"/>
    <x v="0"/>
    <n v="0.52569444444444446"/>
    <s v="46"/>
    <n v="4"/>
    <s v="11"/>
    <x v="7"/>
    <n v="41957"/>
    <n v="0.52569444444444446"/>
    <s v="12KV 4ACSR 3 PHASE DOWN, CREW TO REPLACE ALL 3"/>
    <s v="     "/>
    <m/>
    <m/>
    <s v="N"/>
    <x v="0"/>
    <s v="1112988"/>
    <s v="14-0070093"/>
    <m/>
    <m/>
    <m/>
    <m/>
    <s v="     "/>
    <x v="1"/>
    <s v="PG&amp;E"/>
    <m/>
    <s v="Vegetation"/>
    <m/>
    <s v="D"/>
    <m/>
    <s v="&lt;3 meters of linear travel"/>
    <s v="Square Feet: ; Acreage: "/>
    <s v="Contact - 3rd Party"/>
    <s v="33.d. Vehicle contact"/>
    <s v="Contact - 3rd Party"/>
    <s v="All types of equipment / facility failure"/>
    <s v="Contact - Vehicle"/>
    <m/>
    <s v="Contact - Vehicle"/>
    <s v="Conductor"/>
    <s v="Open Circuit"/>
    <s v=" "/>
    <s v="Overhead"/>
    <x v="3"/>
    <s v="Conductor"/>
    <m/>
    <s v="ON #4 LINE SIDE OF 11949 &amp; 6053"/>
    <s v="     "/>
    <s v="Non-HFTD"/>
    <x v="0"/>
    <m/>
    <m/>
    <n v="37.651000000000003"/>
    <n v="-122.45399999999999"/>
    <s v="San Mateo"/>
    <s v="SERRAMONTE-1104"/>
    <s v="22861103"/>
    <n v="12000"/>
    <s v="SERRAMONTE 110412705"/>
    <x v="0"/>
    <s v="PACIFICA FD"/>
    <s v="Urban"/>
    <m/>
    <m/>
    <s v="No"/>
    <m/>
    <m/>
    <m/>
    <m/>
    <m/>
    <m/>
    <m/>
    <s v="N"/>
    <s v="N"/>
    <m/>
    <m/>
    <s v="     "/>
    <m/>
    <m/>
    <m/>
    <m/>
    <m/>
    <m/>
    <m/>
    <m/>
    <m/>
    <m/>
    <m/>
    <m/>
    <m/>
    <m/>
    <m/>
    <m/>
    <m/>
    <m/>
    <m/>
  </r>
  <r>
    <s v="20160358"/>
    <s v="     "/>
    <n v="42688"/>
    <s v="11/14"/>
    <x v="0"/>
    <n v="0.1423611111111111"/>
    <s v="47"/>
    <n v="4"/>
    <s v="11"/>
    <x v="6"/>
    <n v="42688"/>
    <n v="0.1423611111111111"/>
    <s v="Burned arcing bird guard fell to ground and started fire at base of pole.FD put fire out no outage."/>
    <s v="     "/>
    <m/>
    <m/>
    <s v="N"/>
    <x v="0"/>
    <s v="1580634"/>
    <s v="16-0079568"/>
    <m/>
    <m/>
    <m/>
    <m/>
    <s v="     "/>
    <x v="1"/>
    <s v="PG&amp;E"/>
    <m/>
    <s v="Vegetation"/>
    <m/>
    <s v="D"/>
    <m/>
    <s v="&lt;3 meters of linear travel"/>
    <s v="Square Feet: ; Acreage: "/>
    <s v="Equipment - PG&amp;E"/>
    <s v="34.o. Other"/>
    <s v="Equipment - PG&amp;E"/>
    <s v="All types of equipment / facility failure"/>
    <s v="Bird Guard"/>
    <s v="Bird Guard"/>
    <m/>
    <m/>
    <s v="Line to Ground"/>
    <s v="PACIFIC BELL"/>
    <s v="Overhead"/>
    <x v="1"/>
    <s v="Conductor"/>
    <m/>
    <s v="101853338"/>
    <s v="     "/>
    <s v="Non-HFTD"/>
    <x v="0"/>
    <m/>
    <m/>
    <n v="35.439700000000002"/>
    <n v="-120.89"/>
    <s v="San Luis Obispo"/>
    <s v="CAYUCOS-1102"/>
    <s v="182551102"/>
    <m/>
    <s v="N/A"/>
    <x v="1"/>
    <s v="Cayucos fire"/>
    <s v="Urban"/>
    <m/>
    <m/>
    <s v="No"/>
    <m/>
    <m/>
    <m/>
    <m/>
    <m/>
    <m/>
    <m/>
    <s v="N"/>
    <s v="N"/>
    <m/>
    <m/>
    <s v="     "/>
    <m/>
    <m/>
    <m/>
    <m/>
    <m/>
    <m/>
    <m/>
    <m/>
    <m/>
    <m/>
    <m/>
    <m/>
    <m/>
    <m/>
    <m/>
    <m/>
    <m/>
    <m/>
    <m/>
  </r>
  <r>
    <s v="20170469"/>
    <s v="     "/>
    <n v="43053"/>
    <s v="11/14"/>
    <x v="0"/>
    <m/>
    <s v="46"/>
    <n v="4"/>
    <s v="11"/>
    <x v="0"/>
    <n v="43053"/>
    <n v="0.33541666666666664"/>
    <s v="found pole and small veg fire at base of pole"/>
    <s v="     "/>
    <m/>
    <m/>
    <s v="N"/>
    <x v="0"/>
    <s v="1921917"/>
    <s v="17-0094855"/>
    <m/>
    <m/>
    <m/>
    <m/>
    <s v="     "/>
    <x v="1"/>
    <s v="PG&amp;E"/>
    <m/>
    <s v="Vegetation"/>
    <m/>
    <s v="D"/>
    <m/>
    <s v="&lt;3 meters of linear travel"/>
    <s v="Square Feet: ; Acreage: "/>
    <s v="Equipment - PG&amp;E"/>
    <s v="34.n. Transformer damage or failure"/>
    <s v="Equipment - PG&amp;E"/>
    <s v="All types of equipment / facility failure"/>
    <s v="Transformer"/>
    <s v="Transformer"/>
    <m/>
    <m/>
    <s v="Line to Line"/>
    <s v="Unknown"/>
    <s v="Overhead"/>
    <x v="3"/>
    <s v="Transformer"/>
    <m/>
    <s v="103853299"/>
    <s v="     "/>
    <s v="Non-HFTD"/>
    <x v="0"/>
    <m/>
    <m/>
    <n v="37.323999999999998"/>
    <n v="-120.815"/>
    <s v="Merced"/>
    <s v="LIVINGSTON-1101"/>
    <s v="252261101"/>
    <n v="12000"/>
    <s v="LIVINGSTON 11017010"/>
    <x v="0"/>
    <s v="cammu #023223"/>
    <s v="Agriculture"/>
    <m/>
    <m/>
    <s v="No"/>
    <m/>
    <m/>
    <m/>
    <m/>
    <m/>
    <m/>
    <m/>
    <s v="N"/>
    <s v="N"/>
    <m/>
    <m/>
    <s v="     "/>
    <m/>
    <m/>
    <m/>
    <m/>
    <m/>
    <m/>
    <m/>
    <m/>
    <m/>
    <m/>
    <m/>
    <m/>
    <m/>
    <m/>
    <m/>
    <m/>
    <m/>
    <m/>
    <m/>
  </r>
  <r>
    <s v="MIA201812788"/>
    <s v="     "/>
    <n v="43418"/>
    <s v="11/14"/>
    <x v="0"/>
    <n v="0.4299074074074074"/>
    <s v="46"/>
    <n v="4"/>
    <s v="11"/>
    <x v="1"/>
    <n v="43418"/>
    <n v="0.42986111111111114"/>
    <s v="veg contact causing fire"/>
    <s v="     "/>
    <s v="FAS"/>
    <n v="44243"/>
    <s v="Y"/>
    <x v="0"/>
    <s v="215129"/>
    <m/>
    <m/>
    <s v="T004455797"/>
    <m/>
    <m/>
    <s v="     "/>
    <x v="0"/>
    <s v="PG&amp;E"/>
    <m/>
    <m/>
    <m/>
    <s v="D"/>
    <m/>
    <s v="Unknown"/>
    <m/>
    <s v="Vegetation"/>
    <s v="33.a. Veg. contact"/>
    <s v="Vegetation"/>
    <s v="Contact from object"/>
    <s v="Contact - Vegetation"/>
    <m/>
    <s v="Contact - Vegetation"/>
    <s v="Pole"/>
    <m/>
    <s v="Yes"/>
    <s v="Overhead"/>
    <x v="0"/>
    <m/>
    <m/>
    <s v="100361794"/>
    <s v="     "/>
    <s v="Non-HFTD"/>
    <x v="0"/>
    <m/>
    <m/>
    <n v="39.747399999999999"/>
    <n v="-122.20099999999999"/>
    <s v="Glenn"/>
    <s v="ORLAND-B-1101"/>
    <m/>
    <n v="11000"/>
    <m/>
    <x v="0"/>
    <m/>
    <s v="Urban"/>
    <m/>
    <m/>
    <s v="No"/>
    <m/>
    <m/>
    <m/>
    <m/>
    <m/>
    <m/>
    <m/>
    <s v="N"/>
    <s v="N"/>
    <m/>
    <m/>
    <s v="     "/>
    <m/>
    <m/>
    <m/>
    <m/>
    <m/>
    <m/>
    <m/>
    <m/>
    <m/>
    <m/>
    <m/>
    <m/>
    <m/>
    <m/>
    <m/>
    <m/>
    <m/>
    <m/>
    <m/>
  </r>
  <r>
    <s v="20201567"/>
    <s v="     "/>
    <n v="44149"/>
    <s v="11/14"/>
    <x v="0"/>
    <n v="9.7222222222222224E-3"/>
    <s v="46"/>
    <n v="4"/>
    <s v="11"/>
    <x v="4"/>
    <n v="44148"/>
    <n v="0.92708333333333337"/>
    <s v="On November 13, 2020 at 1758 hours, a PG&amp;E Troubleman was dispatched to the Richmond R 1126 12kV Distribution Circuit in the vicinity of Market Avenue and 7th Street, Richmond in response to a pole fire. Initial analysis indicates PG&amp;E equipment failure due to contamination caused the ignition. Tracking occurred from dirty insulators and rain that resulted in the top of the pole catching fire. The ensuing fire was contained to the structure and the fire was suppressed by Richmond Fire Department. PG&amp;E Hired Contract Crew replaced the damaged pole, transformer, cutouts, cross arms, and 40' of quadplex conductor on November 14, 2020."/>
    <s v="     "/>
    <s v="FAS"/>
    <m/>
    <s v="N"/>
    <x v="0"/>
    <s v="1144322"/>
    <s v="20-0120888"/>
    <m/>
    <s v="T005122532, T005122240"/>
    <n v="120032075"/>
    <m/>
    <s v="     "/>
    <x v="0"/>
    <s v="PG&amp;E"/>
    <m/>
    <s v="Other"/>
    <m/>
    <s v="D"/>
    <s v="D"/>
    <s v="Structure-only"/>
    <m/>
    <s v="Equipment - PG&amp;E"/>
    <s v="36.a. Contamination"/>
    <s v="Equipment - PG&amp;E"/>
    <s v="Contamination"/>
    <s v="Tracking"/>
    <s v="Insulator"/>
    <m/>
    <m/>
    <s v="Force Out"/>
    <m/>
    <s v="Overhead"/>
    <x v="3"/>
    <s v="Insulator"/>
    <s v="Pole, Transformer, Cutout, Crossarm"/>
    <s v="Pole ID: 101431106"/>
    <s v="     "/>
    <s v="Non-HFTD"/>
    <x v="0"/>
    <m/>
    <m/>
    <n v="37.9587"/>
    <n v="-122.361"/>
    <s v="Contra Costa"/>
    <s v="RICHMOND-R-1126"/>
    <m/>
    <n v="12000"/>
    <m/>
    <x v="0"/>
    <s v="Richmond FD"/>
    <m/>
    <m/>
    <m/>
    <s v="No"/>
    <m/>
    <m/>
    <m/>
    <m/>
    <m/>
    <m/>
    <m/>
    <s v="N"/>
    <s v="N"/>
    <m/>
    <m/>
    <s v="     "/>
    <m/>
    <m/>
    <m/>
    <m/>
    <m/>
    <m/>
    <m/>
    <m/>
    <m/>
    <m/>
    <m/>
    <m/>
    <m/>
    <m/>
    <m/>
    <m/>
    <m/>
    <m/>
    <m/>
  </r>
  <r>
    <s v="20212059"/>
    <s v="     "/>
    <n v="44514"/>
    <s v="11/14"/>
    <x v="0"/>
    <n v="0.33333333333333331"/>
    <s v="47"/>
    <n v="4"/>
    <s v="11"/>
    <x v="5"/>
    <n v="44514"/>
    <m/>
    <s v="Switch 7575 on the Lawrence 1112 12kV distribution circuit failed and resulted in a small fire limited to PG&amp;E assets. COE PIN # 309672 created for replaced of the damaged switch. This information is preliminary."/>
    <s v="     "/>
    <s v="FAS"/>
    <m/>
    <s v="N"/>
    <x v="0"/>
    <m/>
    <s v="21-0145373"/>
    <m/>
    <s v="T005465722"/>
    <n v="122374000"/>
    <m/>
    <s v="     "/>
    <x v="0"/>
    <s v="PG&amp;E"/>
    <m/>
    <s v="Other"/>
    <s v="Switch"/>
    <s v="D"/>
    <s v="D"/>
    <s v="Structure-PG&amp;E only"/>
    <s v="None "/>
    <s v="Equipment - PG&amp;E"/>
    <s v="34.e. Switch damage or failure"/>
    <s v="Equipment - PG&amp;E"/>
    <s v="All types of equipment / facility failure"/>
    <s v="Switch failure"/>
    <s v="Switch"/>
    <m/>
    <m/>
    <s v="Three Phase Fault"/>
    <s v="Y"/>
    <s v="Overhead"/>
    <x v="3"/>
    <s v="Switch"/>
    <s v="Switch"/>
    <s v="100527521"/>
    <s v="     "/>
    <s v="Non-HFTD"/>
    <x v="0"/>
    <m/>
    <m/>
    <n v="37.388500000000001"/>
    <n v="-122.006"/>
    <s v="Santa Clara"/>
    <s v="LAWRENCE-1112"/>
    <m/>
    <n v="12000"/>
    <m/>
    <x v="0"/>
    <s v="Self Extinguished"/>
    <s v="Urban"/>
    <s v="Brush fuel model"/>
    <s v="Brush Shrubs "/>
    <s v="No"/>
    <m/>
    <m/>
    <m/>
    <m/>
    <m/>
    <m/>
    <m/>
    <s v="N"/>
    <s v="N"/>
    <m/>
    <m/>
    <s v="     "/>
    <m/>
    <m/>
    <m/>
    <m/>
    <m/>
    <m/>
    <m/>
    <m/>
    <m/>
    <m/>
    <m/>
    <m/>
    <m/>
    <m/>
    <m/>
    <m/>
    <m/>
    <m/>
    <m/>
  </r>
  <r>
    <s v="SAP201419898"/>
    <s v="     "/>
    <n v="41958"/>
    <s v="11/15"/>
    <x v="0"/>
    <m/>
    <s v="46"/>
    <n v="4"/>
    <s v="11"/>
    <x v="7"/>
    <n v="41956"/>
    <m/>
    <s v="Crossarms and pole top replaced due to pole fire; transformer blew"/>
    <s v="     "/>
    <s v="SAP"/>
    <n v="44580"/>
    <s v="Y"/>
    <x v="0"/>
    <s v="5128213"/>
    <s v="N/A"/>
    <m/>
    <s v="T003237165"/>
    <n v="109669324"/>
    <m/>
    <s v="     "/>
    <x v="0"/>
    <s v="PG&amp;E"/>
    <m/>
    <m/>
    <m/>
    <s v="D"/>
    <m/>
    <s v="Structure-PG&amp;E only"/>
    <m/>
    <s v="Equipment - PG&amp;E"/>
    <s v="34.n. Transformer damage or failure"/>
    <s v="Equipment - PG&amp;E"/>
    <s v="Transformer failure"/>
    <s v="Transformer failure"/>
    <s v="Transformer"/>
    <m/>
    <m/>
    <m/>
    <s v="Yes"/>
    <s v="Overhead"/>
    <x v="0"/>
    <s v="Transformer"/>
    <m/>
    <s v="101443311"/>
    <s v="     "/>
    <s v="Non-HFTD"/>
    <x v="0"/>
    <m/>
    <m/>
    <n v="37.894100000000002"/>
    <n v="-122.29600000000001"/>
    <s v="Alameda"/>
    <s v="FAIRMOUNT-0401"/>
    <m/>
    <m/>
    <m/>
    <x v="0"/>
    <s v="Albany FD"/>
    <m/>
    <m/>
    <m/>
    <s v="No"/>
    <m/>
    <m/>
    <m/>
    <m/>
    <m/>
    <m/>
    <m/>
    <s v="N"/>
    <s v="N"/>
    <m/>
    <m/>
    <s v="     "/>
    <m/>
    <m/>
    <m/>
    <m/>
    <m/>
    <m/>
    <m/>
    <m/>
    <m/>
    <m/>
    <m/>
    <m/>
    <m/>
    <m/>
    <m/>
    <m/>
    <m/>
    <m/>
    <m/>
  </r>
  <r>
    <s v="SAP201419903"/>
    <s v="     "/>
    <n v="41958"/>
    <s v="11/15"/>
    <x v="0"/>
    <m/>
    <s v="46"/>
    <n v="4"/>
    <s v="11"/>
    <x v="7"/>
    <n v="41956"/>
    <m/>
    <s v="pole fire; failed switch 6487"/>
    <s v="     "/>
    <s v="SAP"/>
    <n v="44580"/>
    <s v="Y"/>
    <x v="0"/>
    <s v="1112453"/>
    <s v="14-0069838"/>
    <m/>
    <s v="T003237489"/>
    <n v="109670381"/>
    <m/>
    <s v="     "/>
    <x v="0"/>
    <s v="PG&amp;E"/>
    <m/>
    <m/>
    <m/>
    <s v="D"/>
    <m/>
    <s v="Structure-PG&amp;E only"/>
    <m/>
    <s v="Equipment - PG&amp;E"/>
    <s v="34.e. Switch damage or failure"/>
    <s v="Equipment - PG&amp;E"/>
    <s v="Switch failure"/>
    <s v="Switch failure"/>
    <s v="Pole"/>
    <m/>
    <m/>
    <s v="None"/>
    <s v="Yes"/>
    <s v="Overhead"/>
    <x v="0"/>
    <s v="Pole"/>
    <m/>
    <s v="101351166"/>
    <s v="     "/>
    <s v="Non-HFTD"/>
    <x v="0"/>
    <m/>
    <m/>
    <n v="37.773699999999998"/>
    <n v="-122.23399999999999"/>
    <s v="Alameda"/>
    <s v="OAKLAND-J-1115"/>
    <m/>
    <m/>
    <s v="OAKLAND J 1115CB"/>
    <x v="0"/>
    <m/>
    <m/>
    <m/>
    <m/>
    <s v="No"/>
    <m/>
    <m/>
    <m/>
    <m/>
    <m/>
    <m/>
    <m/>
    <s v="N"/>
    <s v="N"/>
    <m/>
    <m/>
    <s v="     "/>
    <m/>
    <m/>
    <m/>
    <m/>
    <m/>
    <m/>
    <m/>
    <m/>
    <m/>
    <m/>
    <m/>
    <m/>
    <m/>
    <m/>
    <m/>
    <m/>
    <m/>
    <m/>
    <m/>
  </r>
  <r>
    <s v="20150421"/>
    <s v="     "/>
    <n v="42323"/>
    <s v="11/15"/>
    <x v="0"/>
    <n v="0.57430555555555551"/>
    <s v="47"/>
    <n v="4"/>
    <s v="11"/>
    <x v="2"/>
    <n v="42323"/>
    <n v="0.57430555555555551"/>
    <m/>
    <s v="     "/>
    <m/>
    <m/>
    <s v="N"/>
    <x v="0"/>
    <s v="1342035"/>
    <s v="15-0077919"/>
    <m/>
    <m/>
    <n v="110855836"/>
    <s v="EI151115A"/>
    <s v="     "/>
    <x v="1"/>
    <s v="PG&amp;E"/>
    <m/>
    <s v="Other"/>
    <s v="Fence"/>
    <s v="D"/>
    <m/>
    <s v="Structure-only"/>
    <s v="Square Feet: ; Acreage: "/>
    <s v="Contact - Animal - Other"/>
    <s v="33.b. Animal contact"/>
    <s v="Contact - Animal"/>
    <s v="All types of equipment / facility failure"/>
    <s v="Contact - Animal"/>
    <m/>
    <s v="Contact - Animal"/>
    <s v="Conductor"/>
    <s v="Line to Ground"/>
    <s v="None"/>
    <s v="Overhead"/>
    <x v="3"/>
    <s v="Conductor"/>
    <m/>
    <s v="4879 Harwood Road, San Jose"/>
    <s v="     "/>
    <s v="Non-HFTD"/>
    <x v="0"/>
    <m/>
    <m/>
    <n v="37.249400000000001"/>
    <n v="-121.913"/>
    <s v="Santa Clara"/>
    <s v="HICKS-1114"/>
    <s v="83431114"/>
    <n v="12000"/>
    <s v="N/A"/>
    <x v="0"/>
    <m/>
    <s v="Urban"/>
    <m/>
    <m/>
    <s v="No"/>
    <m/>
    <m/>
    <m/>
    <m/>
    <m/>
    <m/>
    <m/>
    <s v="N"/>
    <s v="N"/>
    <m/>
    <m/>
    <s v="     "/>
    <m/>
    <m/>
    <m/>
    <m/>
    <m/>
    <m/>
    <m/>
    <m/>
    <m/>
    <m/>
    <m/>
    <m/>
    <m/>
    <m/>
    <m/>
    <m/>
    <m/>
    <m/>
    <m/>
  </r>
  <r>
    <s v="SAP201516586"/>
    <s v="     "/>
    <n v="42323"/>
    <s v="11/15"/>
    <x v="0"/>
    <m/>
    <s v="47"/>
    <n v="4"/>
    <s v="11"/>
    <x v="2"/>
    <n v="42321"/>
    <m/>
    <s v="Pole top extension installed due to pole fire"/>
    <s v="     "/>
    <s v="SAP"/>
    <n v="44580"/>
    <s v="Y"/>
    <x v="0"/>
    <s v="1340535"/>
    <s v="N/A"/>
    <m/>
    <s v="T003531456"/>
    <n v="110853260"/>
    <m/>
    <s v="     "/>
    <x v="0"/>
    <s v="PG&amp;E"/>
    <m/>
    <m/>
    <m/>
    <s v="D"/>
    <m/>
    <s v="Structure-PG&amp;E only"/>
    <m/>
    <s v="Equipment - PG&amp;E"/>
    <s v="34.o. Other"/>
    <s v="Equipment - PG&amp;E"/>
    <s v="Equipment failure - Other"/>
    <s v="Equipment failure - Other"/>
    <s v="Pole"/>
    <m/>
    <m/>
    <m/>
    <s v="No"/>
    <s v="Overhead"/>
    <x v="0"/>
    <s v="Pole"/>
    <m/>
    <s v="101580599"/>
    <s v="     "/>
    <s v="Non-HFTD"/>
    <x v="0"/>
    <m/>
    <m/>
    <n v="38.473300000000002"/>
    <n v="-121.54600000000001"/>
    <s v="Yolo"/>
    <s v="GRAND-ISLAND-2227"/>
    <m/>
    <m/>
    <m/>
    <x v="0"/>
    <m/>
    <m/>
    <m/>
    <m/>
    <s v="No"/>
    <m/>
    <m/>
    <m/>
    <m/>
    <m/>
    <m/>
    <m/>
    <s v="N"/>
    <s v="N"/>
    <m/>
    <m/>
    <s v="     "/>
    <m/>
    <m/>
    <m/>
    <m/>
    <m/>
    <m/>
    <m/>
    <m/>
    <m/>
    <m/>
    <m/>
    <m/>
    <m/>
    <m/>
    <m/>
    <m/>
    <m/>
    <m/>
    <m/>
  </r>
  <r>
    <s v="SAP201613483"/>
    <s v="     "/>
    <n v="42689"/>
    <s v="11/15"/>
    <x v="0"/>
    <m/>
    <s v="47"/>
    <n v="4"/>
    <s v="11"/>
    <x v="6"/>
    <n v="42687"/>
    <m/>
    <s v="ng connection/jumper; switch 1831; caused fire"/>
    <s v="     "/>
    <s v="SAP"/>
    <n v="44580"/>
    <s v="Y"/>
    <x v="0"/>
    <s v="7900680"/>
    <s v="N/A"/>
    <m/>
    <s v="T003816727"/>
    <n v="112157762"/>
    <m/>
    <s v="     "/>
    <x v="0"/>
    <s v="PG&amp;E"/>
    <m/>
    <m/>
    <m/>
    <s v="D"/>
    <m/>
    <s v="Structure-PG&amp;E only"/>
    <m/>
    <s v="Equipment - PG&amp;E"/>
    <s v="34.e. Switch damage or failure"/>
    <s v="Equipment - PG&amp;E"/>
    <s v="Switch failure"/>
    <s v="Switch failure"/>
    <s v="Jumper"/>
    <m/>
    <m/>
    <m/>
    <s v="Yes"/>
    <s v="Overhead"/>
    <x v="0"/>
    <s v="Jumper"/>
    <m/>
    <m/>
    <s v="     "/>
    <s v="Non-HFTD"/>
    <x v="0"/>
    <m/>
    <m/>
    <n v="37.321199999999997"/>
    <n v="-121.875"/>
    <s v="Santa Clara"/>
    <s v="STONE-1107"/>
    <m/>
    <m/>
    <m/>
    <x v="0"/>
    <s v="San Jose FD"/>
    <m/>
    <m/>
    <m/>
    <s v="No"/>
    <m/>
    <m/>
    <m/>
    <m/>
    <m/>
    <m/>
    <m/>
    <s v="N"/>
    <s v="N"/>
    <m/>
    <m/>
    <s v="     "/>
    <m/>
    <m/>
    <m/>
    <m/>
    <m/>
    <m/>
    <m/>
    <m/>
    <m/>
    <m/>
    <m/>
    <m/>
    <m/>
    <m/>
    <m/>
    <m/>
    <m/>
    <m/>
    <m/>
  </r>
  <r>
    <s v="FAS280448"/>
    <s v="     "/>
    <n v="42689"/>
    <s v="11/15"/>
    <x v="0"/>
    <m/>
    <s v="47"/>
    <n v="4"/>
    <s v="11"/>
    <x v="6"/>
    <m/>
    <m/>
    <s v="bad neutral connection at pole caused fire in residence"/>
    <s v="     "/>
    <s v="FAS"/>
    <n v="44580"/>
    <s v="Y"/>
    <x v="0"/>
    <s v="1581370"/>
    <s v="N/A"/>
    <m/>
    <s v="T003817650"/>
    <m/>
    <m/>
    <s v="     "/>
    <x v="0"/>
    <s v="PG&amp;E"/>
    <m/>
    <m/>
    <m/>
    <s v="D"/>
    <m/>
    <s v="Unknown"/>
    <m/>
    <s v="Equipment - PG&amp;E"/>
    <s v="34.m. Connection device damage or failure"/>
    <s v="Equipment - PG&amp;E"/>
    <s v="Splice/Clamp/Connector"/>
    <s v="Splice/Clamp/Connector"/>
    <s v="Splice/Clamp/Connector"/>
    <m/>
    <m/>
    <m/>
    <s v="Yes"/>
    <s v="Overhead"/>
    <x v="0"/>
    <s v="Splice/Clamp/Connector"/>
    <m/>
    <s v="101865444"/>
    <s v="     "/>
    <s v="Non-HFTD"/>
    <x v="0"/>
    <m/>
    <m/>
    <n v="34.614899999999999"/>
    <n v="-120.087"/>
    <s v="Santa Barbara"/>
    <s v="SANTA-YNEZ-1104"/>
    <m/>
    <m/>
    <m/>
    <x v="0"/>
    <m/>
    <m/>
    <m/>
    <m/>
    <s v="No"/>
    <m/>
    <m/>
    <m/>
    <m/>
    <m/>
    <m/>
    <m/>
    <s v="N"/>
    <s v="N"/>
    <m/>
    <m/>
    <s v="     "/>
    <m/>
    <m/>
    <m/>
    <m/>
    <m/>
    <m/>
    <m/>
    <m/>
    <m/>
    <m/>
    <m/>
    <m/>
    <m/>
    <m/>
    <m/>
    <m/>
    <m/>
    <m/>
    <m/>
  </r>
  <r>
    <s v="CAP20174676"/>
    <s v="     "/>
    <n v="43054"/>
    <s v="11/15"/>
    <x v="0"/>
    <n v="0.24027777777777778"/>
    <s v="46"/>
    <n v="4"/>
    <s v="11"/>
    <x v="0"/>
    <m/>
    <m/>
    <s v="car struck pole and started small grass fire (330' long 20' wide); 11/14/2017; Highway 59 and Snelling Road"/>
    <s v="     "/>
    <s v="CAP"/>
    <n v="44358"/>
    <s v="Y"/>
    <x v="0"/>
    <m/>
    <s v="17-0095011"/>
    <m/>
    <s v="T004189610"/>
    <m/>
    <m/>
    <s v="     "/>
    <x v="1"/>
    <s v="PG&amp;E"/>
    <m/>
    <m/>
    <m/>
    <s v="D"/>
    <m/>
    <s v="&lt;0.25"/>
    <m/>
    <s v="Contact - 3rd Party"/>
    <s v="33.e. Other contact from object"/>
    <s v="Contact - 3rd Party"/>
    <s v="Vehicle contact"/>
    <m/>
    <m/>
    <s v="Vehicle contact"/>
    <s v="Recloser"/>
    <s v="Line to Ground,Force Out"/>
    <s v="No"/>
    <s v="Overhead"/>
    <x v="0"/>
    <s v="Recloser"/>
    <m/>
    <s v="011/001, 011/002"/>
    <s v="     "/>
    <s v="Non-HFTD"/>
    <x v="0"/>
    <m/>
    <m/>
    <n v="37.421199999999999"/>
    <n v="-120.446"/>
    <s v="Merced"/>
    <s v="MERCED-MERCED-FALLS-70KV"/>
    <m/>
    <m/>
    <s v="EL CAPITAN 1103CB"/>
    <x v="0"/>
    <m/>
    <m/>
    <m/>
    <m/>
    <s v="No"/>
    <m/>
    <m/>
    <m/>
    <m/>
    <m/>
    <m/>
    <m/>
    <s v="N"/>
    <s v="N"/>
    <m/>
    <m/>
    <s v="     "/>
    <m/>
    <m/>
    <m/>
    <m/>
    <m/>
    <m/>
    <m/>
    <m/>
    <m/>
    <m/>
    <m/>
    <m/>
    <m/>
    <m/>
    <m/>
    <m/>
    <m/>
    <m/>
    <m/>
  </r>
  <r>
    <s v="20180980"/>
    <s v="     "/>
    <n v="43419"/>
    <s v="11/15"/>
    <x v="0"/>
    <n v="0.57847222222222228"/>
    <s v="46"/>
    <n v="4"/>
    <s v="11"/>
    <x v="1"/>
    <n v="43419"/>
    <n v="0.57847222222222228"/>
    <m/>
    <s v="     "/>
    <s v="FAS"/>
    <m/>
    <s v="N"/>
    <x v="0"/>
    <s v="216083"/>
    <s v="18-0100101"/>
    <m/>
    <m/>
    <m/>
    <m/>
    <s v="     "/>
    <x v="0"/>
    <s v="PG&amp;E"/>
    <m/>
    <m/>
    <m/>
    <s v="D"/>
    <m/>
    <s v="&lt;3 meters of linear travel"/>
    <m/>
    <s v="Equipment - PG&amp;E"/>
    <s v="34.n. Transformer damage or failure"/>
    <s v="Equipment - PG&amp;E"/>
    <s v="All types of equipment / facility failure"/>
    <s v="Transformer"/>
    <s v="Transformer"/>
    <m/>
    <m/>
    <s v="Line to Ground"/>
    <m/>
    <s v="Overhead"/>
    <x v="3"/>
    <s v="Transformer"/>
    <m/>
    <s v="MTR#1007243516"/>
    <s v="     "/>
    <s v="Non-HFTD"/>
    <x v="0"/>
    <m/>
    <m/>
    <n v="39.737000000000002"/>
    <n v="-121.84399999999999"/>
    <s v="Butte"/>
    <s v="CHICO-B-1105"/>
    <s v="102491105"/>
    <n v="11000"/>
    <s v="CHICO B 1105CB"/>
    <x v="0"/>
    <m/>
    <s v="Urban"/>
    <m/>
    <m/>
    <s v="No"/>
    <m/>
    <m/>
    <m/>
    <m/>
    <m/>
    <m/>
    <m/>
    <s v="N"/>
    <s v="N"/>
    <m/>
    <m/>
    <s v="     "/>
    <m/>
    <m/>
    <m/>
    <m/>
    <m/>
    <m/>
    <m/>
    <m/>
    <m/>
    <m/>
    <m/>
    <m/>
    <m/>
    <m/>
    <m/>
    <m/>
    <m/>
    <m/>
    <m/>
  </r>
  <r>
    <s v="20191460"/>
    <s v="     "/>
    <n v="43784"/>
    <s v="11/15"/>
    <x v="0"/>
    <m/>
    <s v="46"/>
    <n v="4"/>
    <s v="11"/>
    <x v="3"/>
    <m/>
    <m/>
    <s v="Base of transmission lattice on fire"/>
    <s v="     "/>
    <s v="FAS"/>
    <m/>
    <s v="N"/>
    <x v="0"/>
    <m/>
    <m/>
    <m/>
    <s v="T004811159"/>
    <n v="0"/>
    <m/>
    <s v="     "/>
    <x v="1"/>
    <s v="PG&amp;E"/>
    <m/>
    <m/>
    <m/>
    <s v="T"/>
    <m/>
    <s v="&lt;3 meters of linear travel"/>
    <s v="between support legs of structure"/>
    <s v="Unknown"/>
    <s v="40.a. Unknown"/>
    <s v="Unknown"/>
    <m/>
    <m/>
    <m/>
    <m/>
    <m/>
    <m/>
    <m/>
    <s v="Overhead"/>
    <x v="4"/>
    <m/>
    <m/>
    <s v="009/067"/>
    <s v="     "/>
    <s v="Non-HFTD"/>
    <x v="0"/>
    <m/>
    <m/>
    <n v="35.441499999999998"/>
    <n v="-119.02"/>
    <s v="KERN"/>
    <s v="LERDO-KERN-OIL-7TH-STANDARD-115KV"/>
    <m/>
    <n v="115000"/>
    <s v="N/A"/>
    <x v="0"/>
    <s v="Bakersfield FD"/>
    <s v="Herbaceous"/>
    <m/>
    <m/>
    <s v="No"/>
    <m/>
    <m/>
    <m/>
    <m/>
    <m/>
    <m/>
    <m/>
    <s v="N"/>
    <s v="N"/>
    <m/>
    <m/>
    <s v="     "/>
    <m/>
    <m/>
    <m/>
    <m/>
    <m/>
    <m/>
    <m/>
    <m/>
    <m/>
    <m/>
    <m/>
    <m/>
    <m/>
    <m/>
    <m/>
    <m/>
    <m/>
    <m/>
    <m/>
  </r>
  <r>
    <s v="20191461"/>
    <s v="     "/>
    <n v="43784"/>
    <s v="11/15"/>
    <x v="0"/>
    <m/>
    <s v="46"/>
    <n v="4"/>
    <s v="11"/>
    <x v="3"/>
    <m/>
    <m/>
    <s v="NG conductor repaired, gunshot"/>
    <s v="     "/>
    <s v="FAS"/>
    <m/>
    <s v="N"/>
    <x v="0"/>
    <m/>
    <m/>
    <s v="INT-13045"/>
    <s v="T004811165"/>
    <n v="0"/>
    <m/>
    <s v="     "/>
    <x v="1"/>
    <s v="PG&amp;E"/>
    <m/>
    <m/>
    <m/>
    <s v="T"/>
    <m/>
    <s v="0.26-9.99"/>
    <m/>
    <s v="Contact - 3rd Party"/>
    <s v="33.e. Other contact from object"/>
    <s v="Contact - 3rd Party"/>
    <s v="Contact from object"/>
    <s v="Contact - Other"/>
    <m/>
    <s v="Contact - Other"/>
    <s v="Conductor - Primary"/>
    <m/>
    <m/>
    <s v="Overhead"/>
    <x v="3"/>
    <s v="Conductor - Primary"/>
    <m/>
    <s v="Kern-Kern Front 115Kv"/>
    <s v="     "/>
    <s v="Non-HFTD"/>
    <x v="0"/>
    <m/>
    <m/>
    <n v="35.508800000000001"/>
    <n v="-119.029"/>
    <s v="KERN"/>
    <s v="SIERRA-(PSE)-TAP-115KV"/>
    <m/>
    <n v="115000"/>
    <m/>
    <x v="0"/>
    <s v="Bakersfield FD"/>
    <s v="Herbaceous"/>
    <m/>
    <m/>
    <s v="No"/>
    <m/>
    <m/>
    <m/>
    <m/>
    <m/>
    <m/>
    <m/>
    <s v="N"/>
    <s v="N"/>
    <m/>
    <m/>
    <s v="     "/>
    <m/>
    <m/>
    <m/>
    <m/>
    <m/>
    <m/>
    <m/>
    <m/>
    <m/>
    <m/>
    <m/>
    <m/>
    <m/>
    <m/>
    <m/>
    <m/>
    <m/>
    <m/>
    <m/>
  </r>
  <r>
    <s v="SAP20201628"/>
    <s v="     "/>
    <n v="44150"/>
    <s v="11/15"/>
    <x v="0"/>
    <m/>
    <s v="47"/>
    <n v="4"/>
    <s v="11"/>
    <x v="4"/>
    <n v="44148"/>
    <m/>
    <s v="12311 LOCKE RD, LOCKEFORD; Pole fire burned cross arm with no cause mentioned; Going to contact Tman; Tman replied stating that an insulator failed due to rain and dust;"/>
    <s v="     "/>
    <s v="SAP"/>
    <n v="44580"/>
    <s v="Y"/>
    <x v="0"/>
    <s v="1144421"/>
    <s v="20-0120852"/>
    <m/>
    <s v="T005122296"/>
    <n v="120032215"/>
    <m/>
    <s v="     "/>
    <x v="0"/>
    <s v="PG&amp;E"/>
    <m/>
    <m/>
    <m/>
    <s v="D"/>
    <m/>
    <s v="Structure-PG&amp;E only"/>
    <m/>
    <s v="Contamination"/>
    <s v="36.a. Contamination"/>
    <s v="Equipment - PG&amp;E"/>
    <s v="Insulator failure"/>
    <s v="Insulator failure"/>
    <m/>
    <m/>
    <m/>
    <s v="Force Out"/>
    <s v="Yes"/>
    <s v="Overhead"/>
    <x v="0"/>
    <s v="Pole"/>
    <m/>
    <s v="102077386"/>
    <s v="     "/>
    <s v="Non-HFTD"/>
    <x v="0"/>
    <m/>
    <m/>
    <n v="38.139400000000002"/>
    <n v="-121.14400000000001"/>
    <s v="San Joaquin"/>
    <s v="VICTOR-1101"/>
    <m/>
    <m/>
    <m/>
    <x v="0"/>
    <m/>
    <m/>
    <m/>
    <m/>
    <s v="No"/>
    <m/>
    <m/>
    <m/>
    <m/>
    <m/>
    <m/>
    <m/>
    <s v="N"/>
    <s v="N"/>
    <m/>
    <m/>
    <s v="     "/>
    <m/>
    <m/>
    <m/>
    <m/>
    <m/>
    <m/>
    <m/>
    <m/>
    <m/>
    <m/>
    <m/>
    <m/>
    <m/>
    <m/>
    <m/>
    <m/>
    <m/>
    <m/>
    <m/>
  </r>
  <r>
    <s v="SAP20201632"/>
    <s v="     "/>
    <n v="44150"/>
    <s v="11/15"/>
    <x v="0"/>
    <m/>
    <s v="47"/>
    <n v="4"/>
    <s v="11"/>
    <x v="4"/>
    <n v="44148"/>
    <m/>
    <s v="7661 Becker Rd / Old Davis Rd and Becker Rd / 9084 Old Davis Rd in Davis; pole fire; 15P/E/O fuse 3827; failed fuse"/>
    <s v="     "/>
    <s v="SAP"/>
    <n v="44580"/>
    <s v="Y"/>
    <x v="0"/>
    <s v="1144551"/>
    <s v="20-0120885"/>
    <m/>
    <s v="T005122456"/>
    <n v="120032267"/>
    <m/>
    <s v="     "/>
    <x v="0"/>
    <s v="PG&amp;E"/>
    <m/>
    <m/>
    <m/>
    <s v="D"/>
    <m/>
    <s v="Structure-PG&amp;E only"/>
    <m/>
    <s v="Equipment - PG&amp;E"/>
    <s v="34.c. Fuse damage or failure"/>
    <s v="Equipment - PG&amp;E"/>
    <s v="Fuse failure - all"/>
    <s v="Fuse failure - all"/>
    <s v="Pole"/>
    <m/>
    <m/>
    <s v="Force Out"/>
    <s v="No"/>
    <s v="Overhead"/>
    <x v="0"/>
    <s v="Pole"/>
    <m/>
    <s v="101577036"/>
    <s v="     "/>
    <s v="Non-HFTD"/>
    <x v="0"/>
    <m/>
    <m/>
    <n v="38.512900000000002"/>
    <n v="-121.752"/>
    <s v="Solano"/>
    <s v="DAVIS-1107"/>
    <m/>
    <m/>
    <m/>
    <x v="0"/>
    <m/>
    <m/>
    <m/>
    <m/>
    <s v="No"/>
    <m/>
    <m/>
    <m/>
    <m/>
    <m/>
    <m/>
    <m/>
    <s v="N"/>
    <s v="N"/>
    <m/>
    <m/>
    <s v="     "/>
    <m/>
    <m/>
    <m/>
    <m/>
    <m/>
    <m/>
    <m/>
    <m/>
    <m/>
    <m/>
    <m/>
    <m/>
    <m/>
    <m/>
    <m/>
    <m/>
    <m/>
    <m/>
    <m/>
  </r>
  <r>
    <s v="SAP20201617"/>
    <s v="     "/>
    <n v="44150"/>
    <s v="11/15"/>
    <x v="0"/>
    <m/>
    <s v="47"/>
    <n v="4"/>
    <s v="11"/>
    <x v="4"/>
    <n v="44148"/>
    <m/>
    <s v="8320 Oroville Highway # A / 593 Ellis Rd in Marysville; pole fire; transformer failed"/>
    <s v="     "/>
    <s v="SAP"/>
    <n v="44580"/>
    <s v="Y"/>
    <x v="0"/>
    <s v="1143800"/>
    <s v="20-0120775"/>
    <m/>
    <s v="T005121743"/>
    <n v="120031836"/>
    <m/>
    <s v="     "/>
    <x v="0"/>
    <s v="PG&amp;E"/>
    <m/>
    <m/>
    <m/>
    <s v="D"/>
    <m/>
    <s v="Structure-PG&amp;E only"/>
    <m/>
    <s v="Equipment - PG&amp;E"/>
    <s v="34.n. Transformer damage or failure"/>
    <s v="Equipment - PG&amp;E"/>
    <s v="Transformer failure"/>
    <s v="Transformer failure"/>
    <s v="Pole"/>
    <m/>
    <m/>
    <s v="Three Phase Fault"/>
    <s v="Yes"/>
    <s v="Overhead"/>
    <x v="0"/>
    <s v="Pole"/>
    <m/>
    <s v="101308431"/>
    <s v="     "/>
    <s v="Non-HFTD"/>
    <x v="0"/>
    <m/>
    <m/>
    <n v="39.198599999999999"/>
    <n v="-121.601"/>
    <s v="Yuba"/>
    <s v="HONCUT-1102"/>
    <m/>
    <m/>
    <m/>
    <x v="0"/>
    <m/>
    <m/>
    <m/>
    <m/>
    <s v="No"/>
    <m/>
    <m/>
    <m/>
    <m/>
    <m/>
    <m/>
    <m/>
    <s v="N"/>
    <s v="N"/>
    <m/>
    <m/>
    <s v="     "/>
    <m/>
    <m/>
    <m/>
    <m/>
    <m/>
    <m/>
    <m/>
    <m/>
    <m/>
    <m/>
    <m/>
    <m/>
    <m/>
    <m/>
    <m/>
    <m/>
    <m/>
    <m/>
    <m/>
  </r>
  <r>
    <s v="SAP20201618"/>
    <s v="     "/>
    <n v="44150"/>
    <s v="11/15"/>
    <x v="0"/>
    <m/>
    <s v="47"/>
    <n v="4"/>
    <s v="11"/>
    <x v="4"/>
    <m/>
    <m/>
    <s v="pole caused by fire; "/>
    <s v="     "/>
    <s v="SAP"/>
    <n v="44580"/>
    <s v="Y"/>
    <x v="0"/>
    <s v="1144038"/>
    <s v="20-0120776"/>
    <m/>
    <s v="T005121929"/>
    <n v="120031985"/>
    <m/>
    <s v="     "/>
    <x v="0"/>
    <s v="PG&amp;E"/>
    <m/>
    <m/>
    <m/>
    <s v="D"/>
    <m/>
    <s v="Structure-PG&amp;E only"/>
    <m/>
    <s v="Unknown"/>
    <s v="40.a. Unknown"/>
    <s v="Unknown"/>
    <m/>
    <m/>
    <m/>
    <m/>
    <m/>
    <s v="Line to Ground"/>
    <s v="Yes"/>
    <s v="Overhead"/>
    <x v="0"/>
    <s v="Crossarm"/>
    <m/>
    <s v="100903831"/>
    <s v="     "/>
    <s v="Non-HFTD"/>
    <x v="0"/>
    <m/>
    <m/>
    <n v="37.7226"/>
    <n v="-122.17400000000001"/>
    <s v="Alameda"/>
    <s v="SAN-LEANDRO-U-1113"/>
    <m/>
    <m/>
    <m/>
    <x v="0"/>
    <m/>
    <m/>
    <m/>
    <m/>
    <s v="No"/>
    <m/>
    <m/>
    <m/>
    <m/>
    <m/>
    <m/>
    <m/>
    <s v="N"/>
    <s v="N"/>
    <m/>
    <m/>
    <s v="     "/>
    <m/>
    <m/>
    <m/>
    <m/>
    <m/>
    <m/>
    <m/>
    <m/>
    <m/>
    <m/>
    <m/>
    <m/>
    <m/>
    <m/>
    <m/>
    <m/>
    <m/>
    <m/>
    <m/>
  </r>
  <r>
    <s v="SAP20201621"/>
    <s v="     "/>
    <n v="44150"/>
    <s v="11/15"/>
    <x v="0"/>
    <m/>
    <s v="47"/>
    <n v="4"/>
    <s v="11"/>
    <x v="4"/>
    <m/>
    <m/>
    <s v="cross arm burnt pole caused by fire "/>
    <s v="     "/>
    <s v="SAP"/>
    <n v="44580"/>
    <s v="Y"/>
    <x v="0"/>
    <s v="1144201"/>
    <s v="N/A"/>
    <m/>
    <s v="T005122091"/>
    <n v="120032088"/>
    <m/>
    <s v="     "/>
    <x v="0"/>
    <s v="PG&amp;E"/>
    <m/>
    <m/>
    <m/>
    <s v="D"/>
    <m/>
    <s v="Structure-PG&amp;E only"/>
    <m/>
    <s v="Unknown"/>
    <s v="40.a. Unknown"/>
    <s v="Unknown"/>
    <m/>
    <m/>
    <m/>
    <m/>
    <m/>
    <m/>
    <s v="No"/>
    <s v="Overhead"/>
    <x v="0"/>
    <s v="Crossarm"/>
    <m/>
    <s v="103313467"/>
    <s v="     "/>
    <s v="Non-HFTD"/>
    <x v="0"/>
    <m/>
    <m/>
    <n v="37.745899999999999"/>
    <n v="-121.749"/>
    <s v="Alameda"/>
    <s v="CAYETANO-2109"/>
    <m/>
    <m/>
    <m/>
    <x v="0"/>
    <s v="Alameda County FD"/>
    <m/>
    <m/>
    <m/>
    <s v="No"/>
    <m/>
    <m/>
    <m/>
    <m/>
    <m/>
    <m/>
    <m/>
    <s v="N"/>
    <s v="N"/>
    <m/>
    <m/>
    <s v="     "/>
    <m/>
    <m/>
    <m/>
    <m/>
    <m/>
    <m/>
    <m/>
    <m/>
    <m/>
    <m/>
    <m/>
    <m/>
    <m/>
    <m/>
    <m/>
    <m/>
    <m/>
    <m/>
    <m/>
  </r>
  <r>
    <s v="SAP20201619"/>
    <s v="     "/>
    <n v="44150"/>
    <s v="11/15"/>
    <x v="0"/>
    <m/>
    <s v="47"/>
    <n v="4"/>
    <s v="11"/>
    <x v="4"/>
    <n v="44148"/>
    <m/>
    <s v="UNKNOWN 15755 VIA NUEVA AVE, SAN LORENZO; burnt up crossarm caused primary wire down"/>
    <s v="     "/>
    <s v="SAP"/>
    <n v="44580"/>
    <s v="Y"/>
    <x v="0"/>
    <s v="1144031"/>
    <s v="20-0120801"/>
    <m/>
    <s v="T005121935"/>
    <n v="120032026"/>
    <m/>
    <s v="     "/>
    <x v="0"/>
    <s v="PG&amp;E"/>
    <m/>
    <m/>
    <m/>
    <s v="D"/>
    <m/>
    <s v="Structure-PG&amp;E only"/>
    <m/>
    <s v="Equipment - PG&amp;E"/>
    <s v="34.h. Crossarm damage or failure"/>
    <s v="Equipment - PG&amp;E"/>
    <s v="Crossarm failure"/>
    <s v="Crossarm failure"/>
    <s v="Conductor - All"/>
    <m/>
    <m/>
    <s v="Line to Ground"/>
    <s v="Yes"/>
    <s v="Overhead"/>
    <x v="0"/>
    <s v="Conductor - All"/>
    <m/>
    <s v="100920133"/>
    <s v="     "/>
    <s v="Non-HFTD"/>
    <x v="0"/>
    <m/>
    <m/>
    <n v="37.675800000000002"/>
    <n v="-122.148"/>
    <s v="Alameda"/>
    <s v="GRANT-1104"/>
    <m/>
    <m/>
    <m/>
    <x v="0"/>
    <m/>
    <m/>
    <m/>
    <m/>
    <s v="No"/>
    <m/>
    <m/>
    <m/>
    <m/>
    <m/>
    <m/>
    <m/>
    <s v="N"/>
    <s v="N"/>
    <m/>
    <m/>
    <s v="     "/>
    <m/>
    <m/>
    <m/>
    <m/>
    <m/>
    <m/>
    <m/>
    <m/>
    <m/>
    <m/>
    <m/>
    <m/>
    <m/>
    <m/>
    <m/>
    <m/>
    <m/>
    <m/>
    <m/>
  </r>
  <r>
    <s v="SAP20201631"/>
    <s v="     "/>
    <n v="44150"/>
    <s v="11/15"/>
    <x v="0"/>
    <m/>
    <s v="47"/>
    <n v="4"/>
    <s v="11"/>
    <x v="4"/>
    <n v="44148"/>
    <m/>
    <s v="940 COMMERCIAL ST STE D, SAN CARLOS; Pole fire and burnt cross arm with no cause listed; Going to contact Tman"/>
    <s v="     "/>
    <s v="SAP"/>
    <n v="44580"/>
    <s v="Y"/>
    <x v="0"/>
    <s v="1144258"/>
    <s v="20-0120835"/>
    <m/>
    <s v="T005122126"/>
    <n v="120032140"/>
    <m/>
    <s v="     "/>
    <x v="0"/>
    <s v="PG&amp;E"/>
    <m/>
    <m/>
    <m/>
    <s v="D"/>
    <m/>
    <s v="Structure-PG&amp;E only"/>
    <m/>
    <s v="Unknown"/>
    <s v="40.a. Unknown"/>
    <s v="Unknown"/>
    <m/>
    <m/>
    <m/>
    <m/>
    <m/>
    <s v="Force Out"/>
    <s v="Yes"/>
    <s v="Overhead"/>
    <x v="0"/>
    <s v="Pole"/>
    <m/>
    <s v="100277860"/>
    <s v="     "/>
    <s v="Non-HFTD"/>
    <x v="0"/>
    <m/>
    <m/>
    <n v="37.501899999999999"/>
    <n v="-122.253"/>
    <s v="San Mateo"/>
    <s v="SAN-CARLOS-1101"/>
    <m/>
    <m/>
    <m/>
    <x v="0"/>
    <m/>
    <m/>
    <m/>
    <m/>
    <s v="No"/>
    <m/>
    <m/>
    <m/>
    <m/>
    <m/>
    <m/>
    <m/>
    <s v="N"/>
    <s v="N"/>
    <m/>
    <m/>
    <s v="     "/>
    <m/>
    <m/>
    <m/>
    <m/>
    <m/>
    <m/>
    <m/>
    <m/>
    <m/>
    <m/>
    <m/>
    <m/>
    <m/>
    <m/>
    <m/>
    <m/>
    <m/>
    <m/>
    <m/>
  </r>
  <r>
    <s v="SAP20201637"/>
    <s v="     "/>
    <n v="44150"/>
    <s v="11/15"/>
    <x v="0"/>
    <m/>
    <s v="47"/>
    <n v="4"/>
    <s v="11"/>
    <x v="4"/>
    <m/>
    <m/>
    <s v="Crossarm replaced due to pole fire"/>
    <s v="     "/>
    <s v="SAP"/>
    <n v="44580"/>
    <s v="Y"/>
    <x v="0"/>
    <s v="6528897"/>
    <s v="N/A"/>
    <m/>
    <s v="T005122163"/>
    <n v="120032126"/>
    <m/>
    <s v="     "/>
    <x v="0"/>
    <s v="PG&amp;E"/>
    <m/>
    <m/>
    <m/>
    <s v="D"/>
    <m/>
    <s v="Structure-PG&amp;E only"/>
    <m/>
    <s v="Equipment - PG&amp;E"/>
    <s v="34.h. Crossarm damage or failure"/>
    <s v="Equipment - PG&amp;E"/>
    <s v="Crossarm failure"/>
    <s v="Crossarm failure"/>
    <s v="Pole"/>
    <m/>
    <m/>
    <m/>
    <s v="Yes"/>
    <s v="Overhead"/>
    <x v="0"/>
    <s v="Pole"/>
    <m/>
    <s v="100957033"/>
    <s v="     "/>
    <s v="Non-HFTD"/>
    <x v="0"/>
    <m/>
    <m/>
    <n v="37.671700000000001"/>
    <n v="-122.154"/>
    <s v="Alameda"/>
    <s v="GRANT-1105"/>
    <m/>
    <m/>
    <m/>
    <x v="0"/>
    <s v="Alameda County FD"/>
    <m/>
    <m/>
    <m/>
    <s v="No"/>
    <m/>
    <m/>
    <m/>
    <m/>
    <m/>
    <m/>
    <m/>
    <s v="N"/>
    <s v="N"/>
    <m/>
    <m/>
    <s v="     "/>
    <m/>
    <m/>
    <m/>
    <m/>
    <m/>
    <m/>
    <m/>
    <m/>
    <m/>
    <m/>
    <m/>
    <m/>
    <m/>
    <m/>
    <m/>
    <m/>
    <m/>
    <m/>
    <m/>
  </r>
  <r>
    <s v="SAP20201634"/>
    <s v="     "/>
    <n v="44150"/>
    <s v="11/15"/>
    <x v="0"/>
    <m/>
    <s v="47"/>
    <n v="4"/>
    <s v="11"/>
    <x v="4"/>
    <n v="44148"/>
    <m/>
    <s v="JACK SLOUGH RD ES, MARYSVILLE; Pole fire and pole top broke while Tman was on site; No cause listed; Going to contact Tman"/>
    <s v="     "/>
    <s v="SAP"/>
    <n v="44580"/>
    <s v="Y"/>
    <x v="0"/>
    <s v="1143560"/>
    <s v="20-0120630"/>
    <m/>
    <s v="T005121499"/>
    <n v="120019792"/>
    <m/>
    <s v="     "/>
    <x v="0"/>
    <s v="PG&amp;E"/>
    <m/>
    <m/>
    <m/>
    <s v="D"/>
    <m/>
    <s v="Structure-PG&amp;E only"/>
    <m/>
    <s v="Unknown"/>
    <s v="40.a. Unknown"/>
    <s v="Unknown"/>
    <m/>
    <m/>
    <m/>
    <m/>
    <m/>
    <s v="Force Out"/>
    <s v="No"/>
    <s v="Overhead"/>
    <x v="0"/>
    <s v="Pole"/>
    <m/>
    <s v="101307809"/>
    <s v="     "/>
    <s v="Non-HFTD"/>
    <x v="0"/>
    <m/>
    <m/>
    <n v="39.204999999999998"/>
    <n v="-121.563"/>
    <s v="Yuba"/>
    <s v="EAST-MARYSVILLE-1105"/>
    <m/>
    <m/>
    <m/>
    <x v="0"/>
    <m/>
    <m/>
    <m/>
    <m/>
    <s v="No"/>
    <m/>
    <m/>
    <m/>
    <m/>
    <m/>
    <m/>
    <m/>
    <s v="N"/>
    <s v="N"/>
    <m/>
    <m/>
    <s v="     "/>
    <m/>
    <m/>
    <m/>
    <m/>
    <m/>
    <m/>
    <m/>
    <m/>
    <m/>
    <m/>
    <m/>
    <m/>
    <m/>
    <m/>
    <m/>
    <m/>
    <m/>
    <m/>
    <m/>
  </r>
  <r>
    <s v="SAP20201640"/>
    <s v="     "/>
    <n v="44150"/>
    <s v="11/15"/>
    <x v="0"/>
    <m/>
    <s v="47"/>
    <n v="4"/>
    <s v="11"/>
    <x v="4"/>
    <n v="44148"/>
    <m/>
    <s v="UNKNOWN S 47TH ST , CARLSON BL, RICHMOND; Pole fire due to riser failure;"/>
    <s v="     "/>
    <s v="SAP"/>
    <n v="44580"/>
    <s v="Y"/>
    <x v="0"/>
    <s v="1143182"/>
    <s v="20-0120366"/>
    <m/>
    <s v="T005121053"/>
    <n v="120017922"/>
    <m/>
    <s v="     "/>
    <x v="0"/>
    <s v="PG&amp;E"/>
    <m/>
    <m/>
    <m/>
    <s v="D"/>
    <m/>
    <s v="Structure-PG&amp;E only"/>
    <m/>
    <s v="Equipment - PG&amp;E"/>
    <s v="34.o. Other"/>
    <s v="Equipment - PG&amp;E"/>
    <s v="Riser Failure"/>
    <s v="Riser Failure"/>
    <s v="Pole"/>
    <m/>
    <m/>
    <s v="Line to Ground"/>
    <s v="Unknown"/>
    <s v="Overhead"/>
    <x v="0"/>
    <s v="Pole"/>
    <m/>
    <s v="101441158"/>
    <s v="     "/>
    <s v="Non-HFTD"/>
    <x v="0"/>
    <m/>
    <m/>
    <n v="37.916600000000003"/>
    <n v="-122.30200000000001"/>
    <s v="Contra Costa"/>
    <s v="EL-CERRITO-G-1111"/>
    <m/>
    <m/>
    <m/>
    <x v="0"/>
    <s v="Richmond FD"/>
    <m/>
    <m/>
    <m/>
    <s v="No"/>
    <m/>
    <m/>
    <m/>
    <m/>
    <m/>
    <m/>
    <m/>
    <s v="N"/>
    <s v="N"/>
    <m/>
    <m/>
    <s v="     "/>
    <m/>
    <m/>
    <m/>
    <m/>
    <m/>
    <m/>
    <m/>
    <m/>
    <m/>
    <m/>
    <m/>
    <m/>
    <m/>
    <m/>
    <m/>
    <m/>
    <m/>
    <m/>
    <m/>
  </r>
  <r>
    <s v="SAP20201653"/>
    <s v="     "/>
    <n v="44150"/>
    <s v="11/15"/>
    <x v="0"/>
    <m/>
    <s v="47"/>
    <n v="4"/>
    <s v="11"/>
    <x v="4"/>
    <n v="44148"/>
    <m/>
    <s v="755 Linda Vista Way / 701 Thereza Way / Hwy 12 and Hwy 160 in Rio Vista;pole fire; crossarm damaged"/>
    <s v="     "/>
    <s v="SAP"/>
    <n v="44580"/>
    <s v="Y"/>
    <x v="0"/>
    <s v="1144039"/>
    <s v="20-0120798"/>
    <m/>
    <s v="T005121946"/>
    <n v="120032171"/>
    <m/>
    <s v="     "/>
    <x v="0"/>
    <s v="PG&amp;E"/>
    <m/>
    <m/>
    <m/>
    <s v="D"/>
    <m/>
    <s v="Structure-PG&amp;E only"/>
    <m/>
    <s v="Equipment - PG&amp;E"/>
    <s v="34.h. Crossarm damage or failure"/>
    <s v="Equipment - PG&amp;E"/>
    <s v="Crossarm failure"/>
    <s v="Crossarm failure"/>
    <s v="Pole"/>
    <m/>
    <m/>
    <s v="Force Out"/>
    <s v="No"/>
    <s v="Overhead"/>
    <x v="0"/>
    <s v="Pole"/>
    <m/>
    <s v="101567926"/>
    <s v="     "/>
    <s v="Non-HFTD"/>
    <x v="0"/>
    <m/>
    <m/>
    <n v="38.156100000000002"/>
    <n v="-121.679"/>
    <s v="Sacramento"/>
    <s v="GRAND-ISLAND-2225"/>
    <m/>
    <m/>
    <m/>
    <x v="0"/>
    <s v="Rio Vista FD"/>
    <m/>
    <m/>
    <m/>
    <s v="No"/>
    <m/>
    <m/>
    <m/>
    <m/>
    <m/>
    <m/>
    <m/>
    <s v="N"/>
    <s v="N"/>
    <m/>
    <m/>
    <s v="     "/>
    <m/>
    <m/>
    <m/>
    <m/>
    <m/>
    <m/>
    <m/>
    <m/>
    <m/>
    <m/>
    <m/>
    <m/>
    <m/>
    <m/>
    <m/>
    <m/>
    <m/>
    <m/>
    <m/>
  </r>
  <r>
    <s v="20212060"/>
    <s v="     "/>
    <n v="44515"/>
    <s v="11/15"/>
    <x v="0"/>
    <n v="0.29652777777777778"/>
    <s v="47"/>
    <n v="4"/>
    <s v="11"/>
    <x v="5"/>
    <n v="44515"/>
    <m/>
    <s v="Pole fire resulting in wires down on ground along with open delta bank. Fog reported in the area by the troubleman. This looks like it could possibly be related to tracking from due to weather or birds nest. The ensuing fire was limited to PG&amp;E assets. No photos obtained at this time. This information is preliminary."/>
    <s v="     "/>
    <s v="FAS"/>
    <m/>
    <s v="N"/>
    <x v="0"/>
    <m/>
    <s v="21-0145696"/>
    <m/>
    <s v="T005466594, T005467333"/>
    <n v="122379000"/>
    <m/>
    <s v="     "/>
    <x v="0"/>
    <s v="PG&amp;E"/>
    <m/>
    <s v="Other"/>
    <s v="Pole"/>
    <s v="D"/>
    <s v="D"/>
    <s v="Structure-PG&amp;E only"/>
    <m/>
    <s v="Contamination"/>
    <s v="36.a. Contamination"/>
    <s v="Equipment - PG&amp;E"/>
    <s v="Contamination"/>
    <s v="Tracking"/>
    <m/>
    <m/>
    <m/>
    <s v="Three Phase Fault"/>
    <s v="N"/>
    <s v="Overhead"/>
    <x v="3"/>
    <s v="Pole"/>
    <s v="Pole, Cutouts, Transformer, Crossarm"/>
    <s v="100238402"/>
    <s v="     "/>
    <s v="Non-HFTD"/>
    <x v="0"/>
    <m/>
    <m/>
    <n v="35.4801"/>
    <n v="-119.76600000000001"/>
    <s v="Kern"/>
    <s v="TEMBLOR-1104"/>
    <m/>
    <n v="12000"/>
    <m/>
    <x v="0"/>
    <s v="Self Extinguished"/>
    <s v="Herbaceous"/>
    <s v="Fire-resistive fuel bed"/>
    <s v="dirt"/>
    <s v="No"/>
    <m/>
    <m/>
    <m/>
    <m/>
    <m/>
    <m/>
    <m/>
    <s v="N"/>
    <s v="N"/>
    <m/>
    <m/>
    <s v="     "/>
    <m/>
    <m/>
    <m/>
    <m/>
    <m/>
    <m/>
    <m/>
    <m/>
    <m/>
    <m/>
    <m/>
    <m/>
    <m/>
    <m/>
    <m/>
    <m/>
    <m/>
    <m/>
    <m/>
  </r>
  <r>
    <s v="MIA20146835"/>
    <s v="     "/>
    <n v="41959"/>
    <s v="11/16"/>
    <x v="0"/>
    <n v="0.83763888888888893"/>
    <s v="47"/>
    <n v="4"/>
    <s v="11"/>
    <x v="7"/>
    <n v="41959"/>
    <n v="0.83750000000000002"/>
    <s v="FAS states a bad connector caused a service drop and fire. Fire was extinguished by the customer."/>
    <s v="     "/>
    <s v="FAS"/>
    <n v="44266"/>
    <s v="Y"/>
    <x v="0"/>
    <s v="1113713"/>
    <s v="N/A"/>
    <m/>
    <s v="T003239343"/>
    <m/>
    <m/>
    <s v="     "/>
    <x v="0"/>
    <s v="PG&amp;E"/>
    <m/>
    <m/>
    <m/>
    <s v="D"/>
    <m/>
    <s v="Structure-PG&amp;E only"/>
    <m/>
    <s v="Equipment - PG&amp;E"/>
    <s v="34.m. Connection device damage or failure"/>
    <s v="Equipment - PG&amp;E"/>
    <s v="All types of equipment / facility failure"/>
    <s v="Splice/Clamp/Connector"/>
    <s v="Service Drop"/>
    <m/>
    <m/>
    <m/>
    <s v="Yes"/>
    <s v="Overhead"/>
    <x v="0"/>
    <m/>
    <m/>
    <s v="1007355124"/>
    <s v="     "/>
    <s v="Non-HFTD"/>
    <x v="0"/>
    <m/>
    <m/>
    <n v="37.284300000000002"/>
    <n v="-121.991"/>
    <s v="Santa Clara"/>
    <s v="SARATOGA-1108"/>
    <m/>
    <n v="11000"/>
    <m/>
    <x v="0"/>
    <m/>
    <s v="Urban"/>
    <m/>
    <m/>
    <s v="No"/>
    <m/>
    <m/>
    <m/>
    <m/>
    <m/>
    <m/>
    <m/>
    <s v="N"/>
    <s v="N"/>
    <m/>
    <m/>
    <s v="     "/>
    <m/>
    <m/>
    <m/>
    <m/>
    <m/>
    <m/>
    <m/>
    <m/>
    <m/>
    <m/>
    <m/>
    <m/>
    <m/>
    <m/>
    <m/>
    <m/>
    <m/>
    <m/>
    <m/>
  </r>
  <r>
    <s v="20140237"/>
    <s v="     "/>
    <n v="41959"/>
    <s v="11/16"/>
    <x v="0"/>
    <n v="0.74652777777777779"/>
    <s v="47"/>
    <n v="4"/>
    <s v="11"/>
    <x v="7"/>
    <m/>
    <m/>
    <s v="FIRE DEPT ONSITE UPON ARRIVAL;FIRE MAY HAVE BEEN CAUSED BY SECONDARY WIRES ARCING;NO CAUSE FOUND BUT A SOCCER BALL WAS FOUND BELOW OVERHEAD WIRES;SECONDARY WIRES DID HAVE VISUAL SIGNS OF PITTING AND ARCING;RESET TRIPPED SP AND TESTED GOOD"/>
    <s v="     "/>
    <m/>
    <m/>
    <s v="N"/>
    <x v="0"/>
    <s v="1113696"/>
    <m/>
    <m/>
    <m/>
    <m/>
    <m/>
    <s v="     "/>
    <x v="1"/>
    <s v="PG&amp;E"/>
    <m/>
    <s v="Vegetation"/>
    <m/>
    <s v="D"/>
    <m/>
    <s v="&lt;0.25"/>
    <s v="Square Feet: ; Acreage: "/>
    <s v="Contact - Animal - Other"/>
    <s v="33.b. Animal contact"/>
    <s v="Contact - Animal"/>
    <s v="All types of equipment / facility failure"/>
    <s v="Contact - Animal"/>
    <m/>
    <s v="Contact - Animal"/>
    <s v="Conductor"/>
    <m/>
    <s v=" "/>
    <s v="Overhead"/>
    <x v="1"/>
    <s v="Conductor"/>
    <m/>
    <s v="IRO 42979 EVERGLADES PARK DR"/>
    <s v="     "/>
    <s v="Non-HFTD"/>
    <x v="0"/>
    <m/>
    <m/>
    <n v="37.511800000000001"/>
    <n v="-121.97199999999999"/>
    <s v="Alameda"/>
    <s v="NEWARK-1107"/>
    <s v="12221107"/>
    <m/>
    <s v="N/A"/>
    <x v="0"/>
    <s v="FREMONT FIRE DEPT"/>
    <s v="Urban"/>
    <m/>
    <m/>
    <s v="No"/>
    <m/>
    <m/>
    <m/>
    <m/>
    <m/>
    <m/>
    <m/>
    <s v="N"/>
    <s v="N"/>
    <m/>
    <m/>
    <s v="     "/>
    <m/>
    <m/>
    <m/>
    <m/>
    <m/>
    <m/>
    <m/>
    <m/>
    <m/>
    <m/>
    <m/>
    <m/>
    <m/>
    <m/>
    <m/>
    <m/>
    <m/>
    <m/>
    <m/>
  </r>
  <r>
    <s v="20140236"/>
    <s v="     "/>
    <n v="41959"/>
    <s v="11/16"/>
    <x v="0"/>
    <n v="0.22847222222222222"/>
    <s v="47"/>
    <n v="4"/>
    <s v="11"/>
    <x v="7"/>
    <n v="41959"/>
    <n v="0.22847222222222222"/>
    <s v="limb across line burned wire down"/>
    <s v="     "/>
    <m/>
    <m/>
    <s v="N"/>
    <x v="0"/>
    <s v="1113446"/>
    <s v="14-0070270"/>
    <m/>
    <m/>
    <n v="109674696"/>
    <m/>
    <s v="     "/>
    <x v="1"/>
    <s v="PG&amp;E"/>
    <m/>
    <s v="Vegetation"/>
    <m/>
    <s v="D"/>
    <m/>
    <s v="&lt;3 meters of linear travel"/>
    <s v="Square Feet: ; Acreage: "/>
    <s v="Vegetation"/>
    <s v="33.a. Veg. contact"/>
    <s v="Vegetation"/>
    <s v="All types of equipment / facility failure"/>
    <s v="Contact - Vegetation"/>
    <m/>
    <s v="Contact - Vegetation"/>
    <s v="Conductor"/>
    <s v="Open Circuit"/>
    <s v=" "/>
    <s v="Overhead"/>
    <x v="3"/>
    <s v="Conductor"/>
    <m/>
    <s v="2166 Vallemar  Moss beach"/>
    <s v="     "/>
    <s v="Non-HFTD"/>
    <x v="0"/>
    <m/>
    <m/>
    <n v="37.530500000000004"/>
    <n v="-122.517"/>
    <s v="San Mateo"/>
    <s v="HALF-MOON-BAY-1102"/>
    <s v="24101102"/>
    <n v="12000"/>
    <s v="HALF MOON BAY 11028910"/>
    <x v="0"/>
    <s v="Cal Fire Dept"/>
    <s v="Herbaceous"/>
    <m/>
    <m/>
    <s v="No"/>
    <m/>
    <m/>
    <m/>
    <m/>
    <m/>
    <m/>
    <m/>
    <s v="N"/>
    <s v="N"/>
    <m/>
    <m/>
    <s v="     "/>
    <s v="37.53041000"/>
    <s v="-122.51651000"/>
    <s v="Nov 17 2014 12:00AM"/>
    <s v="BranchFail"/>
    <s v="Small limb from tree broke off in wind an fell onto lines. limb burned through lines and caused 2 wires to come down. 1 line burned in a cypress tree south of limb failure. Both trees are signed up for work on routine."/>
    <s v="CYPM"/>
    <s v="55"/>
    <s v="85"/>
    <s v="0"/>
    <s v="None"/>
    <s v="None"/>
    <s v="N"/>
    <s v="1"/>
    <m/>
    <s v="Ridge"/>
    <s v="A"/>
    <s v="CrossArm"/>
    <s v="BareWire"/>
    <s v="4"/>
  </r>
  <r>
    <s v="MIA20154656"/>
    <s v="     "/>
    <n v="42324"/>
    <s v="11/16"/>
    <x v="0"/>
    <n v="0.17232638888888888"/>
    <s v="47"/>
    <n v="4"/>
    <s v="11"/>
    <x v="2"/>
    <m/>
    <m/>
    <s v="L7SF: 1314 CURTIS ST (curtis 1/e/o gilmsnat) in Berkeley; pole fire; secondar riser fire"/>
    <s v="     "/>
    <s v="FAS"/>
    <n v="44257"/>
    <s v="Y"/>
    <x v="0"/>
    <s v="1342783"/>
    <s v="N/A"/>
    <m/>
    <s v="T003533787, T003534268"/>
    <n v="110856231"/>
    <m/>
    <s v="     "/>
    <x v="0"/>
    <s v="PG&amp;E"/>
    <m/>
    <m/>
    <m/>
    <s v="D"/>
    <m/>
    <s v="Structure-PG&amp;E only"/>
    <m/>
    <s v="Equipment - PG&amp;E"/>
    <s v="34.o. Other"/>
    <s v="Equipment - PG&amp;E"/>
    <s v="All types of equipment / facility failure"/>
    <s v="Riser Failure"/>
    <s v="Riser"/>
    <m/>
    <m/>
    <m/>
    <s v="Yes"/>
    <s v="Overhead"/>
    <x v="0"/>
    <m/>
    <m/>
    <s v="101445969"/>
    <s v="     "/>
    <s v="Non-HFTD"/>
    <x v="0"/>
    <m/>
    <m/>
    <n v="37.880600000000001"/>
    <n v="-122.29"/>
    <s v="Alameda"/>
    <s v="BERKELEY-F-0406"/>
    <m/>
    <n v="4000"/>
    <m/>
    <x v="0"/>
    <m/>
    <s v="Urban"/>
    <m/>
    <m/>
    <s v="No"/>
    <m/>
    <m/>
    <m/>
    <m/>
    <m/>
    <m/>
    <m/>
    <s v="N"/>
    <s v="N"/>
    <m/>
    <m/>
    <s v="     "/>
    <m/>
    <m/>
    <m/>
    <m/>
    <m/>
    <m/>
    <m/>
    <m/>
    <m/>
    <m/>
    <m/>
    <m/>
    <m/>
    <m/>
    <m/>
    <m/>
    <m/>
    <m/>
    <m/>
  </r>
  <r>
    <s v="20191462"/>
    <s v="     "/>
    <n v="43785"/>
    <s v="11/16"/>
    <x v="0"/>
    <m/>
    <s v="46"/>
    <n v="4"/>
    <s v="11"/>
    <x v="3"/>
    <n v="43785"/>
    <n v="0.30138888888888887"/>
    <s v="wire down, unknown causeand unable to confirm fire location"/>
    <s v="     "/>
    <s v="FAS"/>
    <m/>
    <s v="N"/>
    <x v="0"/>
    <s v="708152"/>
    <s v="19-0125376"/>
    <m/>
    <s v="T004812193"/>
    <n v="118179133"/>
    <m/>
    <s v="     "/>
    <x v="1"/>
    <s v="PG&amp;E"/>
    <m/>
    <m/>
    <m/>
    <s v="D"/>
    <m/>
    <s v="&lt;0.25"/>
    <m/>
    <s v="Equipment - PG&amp;E"/>
    <s v="34.b. Conductor damage or failure"/>
    <s v="Equipment - PG&amp;E"/>
    <s v="All types of equipment / facility failure"/>
    <s v="Conductor failure-all"/>
    <s v="Conductor - Primary"/>
    <m/>
    <m/>
    <s v="Line to Ground"/>
    <m/>
    <s v="Overhead"/>
    <x v="3"/>
    <s v="Conductor - Primary"/>
    <m/>
    <s v="43491103"/>
    <s v="     "/>
    <s v="Non-HFTD"/>
    <x v="0"/>
    <m/>
    <m/>
    <n v="38.292099999999998"/>
    <n v="-122.651"/>
    <s v="SONOMA"/>
    <s v="CORONA-1103"/>
    <m/>
    <m/>
    <s v="CORONA 11034446"/>
    <x v="0"/>
    <s v="Penngrove FD"/>
    <s v="Herbaceous"/>
    <m/>
    <m/>
    <s v="No"/>
    <m/>
    <m/>
    <m/>
    <m/>
    <m/>
    <m/>
    <m/>
    <s v="N"/>
    <s v="N"/>
    <m/>
    <m/>
    <s v="     "/>
    <m/>
    <m/>
    <m/>
    <m/>
    <m/>
    <m/>
    <m/>
    <m/>
    <m/>
    <m/>
    <m/>
    <m/>
    <m/>
    <m/>
    <m/>
    <m/>
    <m/>
    <m/>
    <m/>
  </r>
  <r>
    <s v="SAP20194611"/>
    <s v="     "/>
    <n v="43785"/>
    <s v="11/16"/>
    <x v="0"/>
    <m/>
    <s v="46"/>
    <n v="4"/>
    <s v="11"/>
    <x v="3"/>
    <n v="43783"/>
    <m/>
    <s v="1380 San Pablo Ave in Rodeo; crossarm broke; wire almost down; started small grass fire"/>
    <s v="     "/>
    <s v="SAP"/>
    <n v="44580"/>
    <s v="Y"/>
    <x v="0"/>
    <s v="707084"/>
    <s v="19-0124891"/>
    <m/>
    <s v="T004810988"/>
    <n v="118174193"/>
    <m/>
    <s v="     "/>
    <x v="0"/>
    <s v="PG&amp;E"/>
    <m/>
    <m/>
    <m/>
    <s v="D"/>
    <m/>
    <s v="Structure-PG&amp;E only"/>
    <m/>
    <s v="Equipment - PG&amp;E"/>
    <s v="34.h. Crossarm damage or failure"/>
    <s v="Equipment - PG&amp;E"/>
    <s v="Crossarm failure"/>
    <s v="Crossarm failure"/>
    <s v="Crossarm"/>
    <m/>
    <m/>
    <s v="Force Out"/>
    <s v="Yes"/>
    <s v="Overhead"/>
    <x v="0"/>
    <s v="Crossarm"/>
    <m/>
    <s v="102348556"/>
    <s v="     "/>
    <s v="Non-HFTD"/>
    <x v="0"/>
    <m/>
    <m/>
    <n v="38.0396"/>
    <n v="-122.264"/>
    <s v="Contra Costa"/>
    <s v="FRANKLIN-1101"/>
    <m/>
    <m/>
    <s v="FRANKLIN 1101P132"/>
    <x v="0"/>
    <s v="Rodeo FD; &quot;Herc&quot; FD"/>
    <m/>
    <m/>
    <m/>
    <s v="No"/>
    <m/>
    <m/>
    <m/>
    <m/>
    <m/>
    <m/>
    <m/>
    <s v="N"/>
    <s v="N"/>
    <m/>
    <m/>
    <s v="     "/>
    <m/>
    <m/>
    <m/>
    <m/>
    <m/>
    <m/>
    <m/>
    <m/>
    <m/>
    <m/>
    <m/>
    <m/>
    <m/>
    <m/>
    <m/>
    <m/>
    <m/>
    <m/>
    <m/>
  </r>
  <r>
    <s v="SAP20201598"/>
    <s v="     "/>
    <n v="44151"/>
    <s v="11/16"/>
    <x v="0"/>
    <m/>
    <s v="47"/>
    <n v="4"/>
    <s v="11"/>
    <x v="4"/>
    <n v="44149"/>
    <m/>
    <s v="14818 GRASSLAND RD, LODI; Broken/burnt crossarm to be replaced; No cause listed going to contact Tman"/>
    <s v="     "/>
    <s v="SAP"/>
    <n v="44580"/>
    <s v="Y"/>
    <x v="0"/>
    <s v="1144719"/>
    <s v="20-0120949"/>
    <m/>
    <s v="T005122692"/>
    <n v="120033423"/>
    <m/>
    <s v="     "/>
    <x v="0"/>
    <s v="PG&amp;E"/>
    <m/>
    <m/>
    <m/>
    <s v="D"/>
    <m/>
    <s v="Structure-PG&amp;E only"/>
    <m/>
    <s v="Unknown"/>
    <s v="40.a. Unknown"/>
    <s v="Unknown"/>
    <m/>
    <m/>
    <m/>
    <m/>
    <m/>
    <s v="Line to Line"/>
    <s v="No"/>
    <s v="Overhead"/>
    <x v="0"/>
    <s v="Crossarm"/>
    <m/>
    <s v="102081396"/>
    <s v="     "/>
    <s v="Non-HFTD"/>
    <x v="0"/>
    <m/>
    <m/>
    <n v="38.084400000000002"/>
    <n v="-121.142"/>
    <s v="San Joaquin"/>
    <s v="LOCKEFORD-2101"/>
    <m/>
    <m/>
    <m/>
    <x v="0"/>
    <m/>
    <m/>
    <m/>
    <m/>
    <s v="No"/>
    <m/>
    <m/>
    <m/>
    <m/>
    <m/>
    <m/>
    <m/>
    <s v="N"/>
    <s v="N"/>
    <m/>
    <m/>
    <s v="     "/>
    <m/>
    <m/>
    <m/>
    <m/>
    <m/>
    <m/>
    <m/>
    <m/>
    <m/>
    <m/>
    <m/>
    <m/>
    <m/>
    <m/>
    <m/>
    <m/>
    <m/>
    <m/>
    <m/>
  </r>
  <r>
    <s v="20201733"/>
    <s v="     "/>
    <n v="44151"/>
    <s v="11/16"/>
    <x v="0"/>
    <n v="0.27708333333333335"/>
    <s v="47"/>
    <n v="4"/>
    <s v="11"/>
    <x v="4"/>
    <m/>
    <m/>
    <s v="address is &quot;N Davis Road and Eight Mile Road&quot; in Stockton; transformer on fire n davis road 1000ft north of eight mile road; bird guard caught on fire"/>
    <s v="     "/>
    <s v="FAS"/>
    <m/>
    <s v="Y"/>
    <x v="0"/>
    <m/>
    <m/>
    <m/>
    <s v="3386475"/>
    <n v="120045402"/>
    <m/>
    <s v="     "/>
    <x v="0"/>
    <s v="PG&amp;E"/>
    <m/>
    <s v="Building"/>
    <m/>
    <s v="D"/>
    <m/>
    <s v="Structure-PG&amp;E only"/>
    <m/>
    <s v="Unknown"/>
    <s v="40.a. Unknown"/>
    <s v="Unknown"/>
    <m/>
    <m/>
    <m/>
    <m/>
    <m/>
    <m/>
    <m/>
    <s v="Overhead"/>
    <x v="3"/>
    <s v="Other"/>
    <m/>
    <s v="Pole ID: 102118301"/>
    <s v="     "/>
    <s v="Non-HFTD"/>
    <x v="0"/>
    <m/>
    <m/>
    <n v="38.059899999999999"/>
    <n v="-121.333"/>
    <s v="San Joaquin"/>
    <s v="METTLER-1110"/>
    <m/>
    <n v="12000"/>
    <m/>
    <x v="0"/>
    <s v="Stockton FD"/>
    <s v="Agriculture"/>
    <m/>
    <m/>
    <s v="No"/>
    <m/>
    <m/>
    <m/>
    <m/>
    <m/>
    <m/>
    <m/>
    <s v="N"/>
    <s v="N"/>
    <m/>
    <m/>
    <s v="     "/>
    <m/>
    <m/>
    <m/>
    <m/>
    <m/>
    <m/>
    <m/>
    <m/>
    <m/>
    <m/>
    <m/>
    <m/>
    <m/>
    <m/>
    <m/>
    <m/>
    <m/>
    <m/>
    <m/>
  </r>
  <r>
    <s v="SAP20201604"/>
    <s v="     "/>
    <n v="44151"/>
    <s v="11/16"/>
    <x v="0"/>
    <m/>
    <s v="47"/>
    <n v="4"/>
    <s v="11"/>
    <x v="4"/>
    <n v="44149"/>
    <m/>
    <s v="NORMAN RD SS, PRINCETON; Pole top burned off with no cause listed; Going to contact Tman"/>
    <s v="     "/>
    <s v="SAP"/>
    <n v="44580"/>
    <s v="Y"/>
    <x v="0"/>
    <s v="1144764"/>
    <s v="20-0120931"/>
    <m/>
    <s v="T005122647"/>
    <n v="120037658"/>
    <m/>
    <s v="     "/>
    <x v="0"/>
    <s v="PG&amp;E"/>
    <m/>
    <m/>
    <m/>
    <s v="D"/>
    <m/>
    <s v="Structure-PG&amp;E only"/>
    <m/>
    <s v="Equipment - PG&amp;E"/>
    <s v="34.c. Fuse damage or failure"/>
    <s v="Equipment - PG&amp;E"/>
    <s v="Fuse failure - all"/>
    <s v="Fuse failure - all"/>
    <s v="Pole"/>
    <m/>
    <m/>
    <s v="Line to Ground,Force Out"/>
    <s v="No"/>
    <s v="Overhead"/>
    <x v="0"/>
    <s v="Pole"/>
    <m/>
    <s v="101613483"/>
    <s v="     "/>
    <s v="Non-HFTD"/>
    <x v="0"/>
    <m/>
    <m/>
    <n v="39.406300000000002"/>
    <n v="-122.015"/>
    <s v="Colusa"/>
    <s v="RICE-1103"/>
    <m/>
    <m/>
    <m/>
    <x v="0"/>
    <m/>
    <m/>
    <m/>
    <m/>
    <s v="No"/>
    <m/>
    <m/>
    <m/>
    <m/>
    <m/>
    <m/>
    <m/>
    <s v="N"/>
    <s v="N"/>
    <m/>
    <m/>
    <s v="     "/>
    <m/>
    <m/>
    <m/>
    <m/>
    <m/>
    <m/>
    <m/>
    <m/>
    <m/>
    <m/>
    <m/>
    <m/>
    <m/>
    <m/>
    <m/>
    <m/>
    <m/>
    <m/>
    <m/>
  </r>
  <r>
    <s v="SAP20201599"/>
    <s v="     "/>
    <n v="44151"/>
    <s v="11/16"/>
    <x v="0"/>
    <m/>
    <s v="47"/>
    <n v="4"/>
    <s v="11"/>
    <x v="4"/>
    <n v="44149"/>
    <m/>
    <s v="3402 Evergreen Cir / 3501 Palomar St in West Sacramento; pole fire; burned crossarm; popping sound heard; transformer pole"/>
    <s v="     "/>
    <s v="SAP"/>
    <n v="44580"/>
    <s v="Y"/>
    <x v="0"/>
    <s v="1144830"/>
    <s v="20-0120952"/>
    <m/>
    <s v="T005122742"/>
    <n v="120033455"/>
    <m/>
    <s v="     "/>
    <x v="0"/>
    <s v="PG&amp;E"/>
    <m/>
    <m/>
    <m/>
    <s v="D"/>
    <m/>
    <s v="Structure-PG&amp;E only"/>
    <m/>
    <s v="Equipment - PG&amp;E"/>
    <s v="34.h. Crossarm damage or failure"/>
    <s v="Equipment - PG&amp;E"/>
    <s v="Crossarm failure"/>
    <s v="Crossarm failure"/>
    <s v="Pole"/>
    <m/>
    <m/>
    <s v="Line to Ground"/>
    <s v="Yes"/>
    <s v="Overhead"/>
    <x v="0"/>
    <s v="Pole"/>
    <m/>
    <s v="101606555"/>
    <s v="     "/>
    <s v="Non-HFTD"/>
    <x v="0"/>
    <m/>
    <m/>
    <n v="38.578000000000003"/>
    <n v="-121.556"/>
    <s v="Yolo"/>
    <s v="WEST-SACRAMENTO-1105"/>
    <m/>
    <m/>
    <m/>
    <x v="0"/>
    <m/>
    <m/>
    <m/>
    <m/>
    <s v="No"/>
    <m/>
    <m/>
    <m/>
    <m/>
    <m/>
    <m/>
    <m/>
    <s v="N"/>
    <s v="N"/>
    <m/>
    <m/>
    <s v="     "/>
    <m/>
    <m/>
    <m/>
    <m/>
    <m/>
    <m/>
    <m/>
    <m/>
    <m/>
    <m/>
    <m/>
    <m/>
    <m/>
    <m/>
    <m/>
    <m/>
    <m/>
    <m/>
    <m/>
  </r>
  <r>
    <s v="20140238"/>
    <s v="     "/>
    <n v="41960"/>
    <s v="11/17"/>
    <x v="0"/>
    <n v="0.71875"/>
    <s v="47"/>
    <n v="4"/>
    <s v="11"/>
    <x v="7"/>
    <n v="41960"/>
    <n v="0.71875"/>
    <s v="replace 8' x-arm"/>
    <s v="     "/>
    <m/>
    <m/>
    <s v="N"/>
    <x v="0"/>
    <s v="1114332"/>
    <s v="14-0070559"/>
    <m/>
    <m/>
    <n v="109676501"/>
    <m/>
    <s v="     "/>
    <x v="1"/>
    <s v="PG&amp;E"/>
    <m/>
    <s v="Vegetation"/>
    <m/>
    <s v="D"/>
    <m/>
    <s v="0.26-9.99"/>
    <s v="Square Feet: ; Acreage: 1.5"/>
    <s v="Equipment - PG&amp;E"/>
    <s v="34.h. Crossarm damage or failure"/>
    <s v="Equipment - PG&amp;E"/>
    <s v="All types of equipment / facility failure"/>
    <s v="Crossarm"/>
    <s v="Crossarm"/>
    <m/>
    <m/>
    <s v="Line to Ground"/>
    <s v=" "/>
    <s v="Overhead"/>
    <x v="3"/>
    <s v="Conductor"/>
    <m/>
    <s v="1 SPAN LD SIDE OF FUCO 6803"/>
    <s v="     "/>
    <s v="Non-HFTD"/>
    <x v="0"/>
    <n v="185"/>
    <m/>
    <n v="38.044400000000003"/>
    <n v="-122.861"/>
    <s v="Marin"/>
    <s v="OLEMA-1101"/>
    <s v="42291101"/>
    <n v="12000"/>
    <s v="OLEMA 11011318"/>
    <x v="0"/>
    <s v="marin county fire"/>
    <s v="Barren/Other"/>
    <m/>
    <m/>
    <s v="No"/>
    <m/>
    <m/>
    <m/>
    <m/>
    <m/>
    <m/>
    <m/>
    <s v="N"/>
    <s v="N"/>
    <m/>
    <m/>
    <s v="     "/>
    <m/>
    <m/>
    <m/>
    <m/>
    <m/>
    <m/>
    <m/>
    <m/>
    <m/>
    <m/>
    <m/>
    <m/>
    <m/>
    <m/>
    <m/>
    <m/>
    <m/>
    <m/>
    <m/>
  </r>
  <r>
    <s v="SAP201516565"/>
    <s v="     "/>
    <n v="42325"/>
    <s v="11/17"/>
    <x v="0"/>
    <m/>
    <s v="47"/>
    <n v="4"/>
    <s v="11"/>
    <x v="2"/>
    <n v="42323"/>
    <m/>
    <s v="Pole replaced due to pole fire; failed line recloser 10569; switch 3492"/>
    <s v="     "/>
    <s v="SAP"/>
    <n v="44580"/>
    <s v="Y"/>
    <x v="0"/>
    <m/>
    <s v="15-007845.1"/>
    <m/>
    <s v="T003532481"/>
    <n v="110855966"/>
    <m/>
    <s v="     "/>
    <x v="0"/>
    <s v="PG&amp;E"/>
    <m/>
    <m/>
    <m/>
    <s v="D"/>
    <m/>
    <s v="Structure-PG&amp;E only"/>
    <m/>
    <s v="Equipment - PG&amp;E"/>
    <s v="34.j. Recloser damage or failure"/>
    <s v="Equipment - PG&amp;E"/>
    <s v="Recloser failure"/>
    <s v="Recloser failure"/>
    <s v="Recloser"/>
    <m/>
    <m/>
    <m/>
    <s v="Yes"/>
    <s v="Overhead"/>
    <x v="0"/>
    <s v="Recloser"/>
    <m/>
    <s v="101825777"/>
    <s v="     "/>
    <s v="Non-HFTD"/>
    <x v="0"/>
    <m/>
    <m/>
    <n v="37.7517"/>
    <n v="-122.405"/>
    <s v="San Francisco"/>
    <s v="HUNTERS-POINT-(P)-1108"/>
    <m/>
    <m/>
    <m/>
    <x v="0"/>
    <m/>
    <m/>
    <m/>
    <m/>
    <s v="No"/>
    <m/>
    <m/>
    <m/>
    <m/>
    <m/>
    <m/>
    <m/>
    <s v="N"/>
    <s v="N"/>
    <m/>
    <m/>
    <s v="     "/>
    <m/>
    <m/>
    <m/>
    <m/>
    <m/>
    <m/>
    <m/>
    <m/>
    <m/>
    <m/>
    <m/>
    <m/>
    <m/>
    <m/>
    <m/>
    <m/>
    <m/>
    <m/>
    <m/>
  </r>
  <r>
    <s v="MIA201711989"/>
    <s v="     "/>
    <n v="43056"/>
    <s v="11/17"/>
    <x v="0"/>
    <n v="0.30251157407407409"/>
    <s v="46"/>
    <n v="4"/>
    <s v="11"/>
    <x v="0"/>
    <n v="43056"/>
    <n v="0.30208333333333331"/>
    <s v="POLE IS ON FIRE, PWR-Y; FRESNO CO FD;  _x000a__x000a__x000a__x000a_PORTER &amp; SOUTH,3N/O SSD 7363F-REEDLEY _x000a__x000a__x000a__x000a_FOUND POLE FIRE, OPENED SSD7363F "/>
    <s v="     "/>
    <s v="FAS"/>
    <n v="44250"/>
    <s v="Y"/>
    <x v="0"/>
    <s v="1924577"/>
    <s v="17-0095823"/>
    <m/>
    <s v="T004192137"/>
    <n v="113825932"/>
    <m/>
    <s v="     "/>
    <x v="0"/>
    <s v="PG&amp;E"/>
    <m/>
    <m/>
    <m/>
    <s v="D"/>
    <m/>
    <s v="Structure-PG&amp;E only"/>
    <m/>
    <s v="Equipment - PG&amp;E"/>
    <s v="34.f. Pole damage or failure"/>
    <s v="Equipment - PG&amp;E"/>
    <s v="All types of equipment / facility failure"/>
    <s v="Pole failure"/>
    <s v="Pole"/>
    <m/>
    <m/>
    <s v="Force Out"/>
    <s v="Yes"/>
    <s v="Overhead"/>
    <x v="0"/>
    <m/>
    <m/>
    <s v="7363F"/>
    <s v="     "/>
    <s v="Non-HFTD"/>
    <x v="0"/>
    <m/>
    <m/>
    <n v="36.618400000000001"/>
    <n v="-119.367"/>
    <s v="Fresno"/>
    <s v="REEDLEY-1112"/>
    <m/>
    <n v="11000"/>
    <s v="REEDLEY 1112CB"/>
    <x v="0"/>
    <m/>
    <s v="Rural"/>
    <m/>
    <m/>
    <s v="No"/>
    <m/>
    <m/>
    <m/>
    <m/>
    <m/>
    <m/>
    <m/>
    <s v="N"/>
    <s v="N"/>
    <m/>
    <m/>
    <s v="     "/>
    <m/>
    <m/>
    <m/>
    <m/>
    <m/>
    <m/>
    <m/>
    <m/>
    <m/>
    <m/>
    <m/>
    <m/>
    <m/>
    <m/>
    <m/>
    <m/>
    <m/>
    <m/>
    <m/>
  </r>
  <r>
    <s v="MIA201712016"/>
    <s v="     "/>
    <n v="43056"/>
    <s v="11/17"/>
    <x v="0"/>
    <n v="0.4224074074074074"/>
    <s v="46"/>
    <n v="4"/>
    <s v="11"/>
    <x v="0"/>
    <n v="43056"/>
    <n v="0.42222222222222222"/>
    <s v="coossarm blown wire on fire "/>
    <s v="     "/>
    <s v="FAS"/>
    <n v="44245"/>
    <s v="Y"/>
    <x v="0"/>
    <s v="1924876"/>
    <m/>
    <m/>
    <s v="T004192403"/>
    <n v="113826311"/>
    <m/>
    <s v="     "/>
    <x v="0"/>
    <s v="PG&amp;E"/>
    <m/>
    <m/>
    <m/>
    <s v="D"/>
    <m/>
    <s v="Structure-PG&amp;E only"/>
    <m/>
    <s v="Equipment - PG&amp;E"/>
    <s v="34.h. Crossarm damage or failure"/>
    <s v="Equipment - PG&amp;E"/>
    <s v="All types of equipment / facility failure"/>
    <s v="Crossarm failure"/>
    <s v="Crossarm"/>
    <m/>
    <m/>
    <m/>
    <s v="Yes"/>
    <s v="Overhead"/>
    <x v="0"/>
    <m/>
    <m/>
    <s v="101329413"/>
    <s v="     "/>
    <s v="Non-HFTD"/>
    <x v="0"/>
    <m/>
    <m/>
    <n v="39.181199999999997"/>
    <n v="-121.59399999999999"/>
    <s v="Yuba"/>
    <s v="EAST-MARYSVILLE-1105"/>
    <s v="152331105"/>
    <n v="11000"/>
    <m/>
    <x v="0"/>
    <m/>
    <s v="Rural"/>
    <m/>
    <m/>
    <s v="No"/>
    <m/>
    <m/>
    <m/>
    <m/>
    <m/>
    <m/>
    <m/>
    <s v="N"/>
    <s v="N"/>
    <m/>
    <m/>
    <s v="     "/>
    <m/>
    <m/>
    <m/>
    <m/>
    <m/>
    <m/>
    <m/>
    <m/>
    <m/>
    <m/>
    <m/>
    <m/>
    <m/>
    <m/>
    <m/>
    <m/>
    <m/>
    <m/>
    <m/>
  </r>
  <r>
    <s v="20170470"/>
    <s v="     "/>
    <n v="43056"/>
    <s v="11/17"/>
    <x v="0"/>
    <m/>
    <s v="46"/>
    <n v="4"/>
    <s v="11"/>
    <x v="0"/>
    <n v="43056"/>
    <n v="0.40555555555555556"/>
    <s v="Found pole fire crew to replace"/>
    <s v="     "/>
    <m/>
    <m/>
    <s v="N"/>
    <x v="0"/>
    <s v="1924851"/>
    <s v="17-0095883"/>
    <m/>
    <m/>
    <m/>
    <m/>
    <s v="     "/>
    <x v="1"/>
    <s v="PG&amp;E"/>
    <m/>
    <s v="Vegetation"/>
    <m/>
    <s v="D"/>
    <m/>
    <s v="&lt;3 meters of linear travel"/>
    <s v="Square Feet: ; Acreage: "/>
    <s v="Equipment - PG&amp;E"/>
    <s v="34.c. Fuse damage or failure"/>
    <s v="Equipment - PG&amp;E"/>
    <s v="All types of equipment / facility failure"/>
    <s v="Fuse"/>
    <s v="Fuse"/>
    <m/>
    <m/>
    <s v="Line to Line"/>
    <s v="Unknown"/>
    <s v="Overhead"/>
    <x v="3"/>
    <s v="Fuse"/>
    <m/>
    <s v="101029626"/>
    <s v="     "/>
    <s v="Non-HFTD"/>
    <x v="0"/>
    <m/>
    <m/>
    <n v="37.080199999999998"/>
    <n v="-120.01900000000001"/>
    <s v="Madera"/>
    <s v="STOREY-1109"/>
    <s v="254611109"/>
    <n v="12000"/>
    <s v="STOREY 11095680"/>
    <x v="0"/>
    <s v="N.A."/>
    <s v="Agriculture"/>
    <m/>
    <m/>
    <s v="No"/>
    <m/>
    <m/>
    <m/>
    <m/>
    <m/>
    <m/>
    <m/>
    <s v="N"/>
    <s v="N"/>
    <m/>
    <m/>
    <s v="     "/>
    <m/>
    <m/>
    <m/>
    <m/>
    <m/>
    <m/>
    <m/>
    <m/>
    <m/>
    <m/>
    <m/>
    <m/>
    <m/>
    <m/>
    <m/>
    <m/>
    <m/>
    <m/>
    <m/>
  </r>
  <r>
    <s v="MIA201710847"/>
    <s v="     "/>
    <n v="43056"/>
    <s v="11/17"/>
    <x v="0"/>
    <n v="0.26045138888888891"/>
    <s v="46"/>
    <n v="4"/>
    <s v="11"/>
    <x v="0"/>
    <n v="43056"/>
    <n v="0.26041666666666669"/>
    <s v="FIRE ONSITE, BLOWN TRANSFORMER, BEHIND ADDRESS IONC# 7069580, PWR-_x000a_I POLE FIRE; crossarm burned/flashed; CREW TO REPLACE BURNED X ARM BEHIND 2143 DENNIS AVE REAR EASEMENT CALLED_x000a_FOR CREW NO ONE OUT OF POWER CREW TO DEENERGIZE ON ARRIVAL"/>
    <s v="     "/>
    <s v="FAS"/>
    <n v="44250"/>
    <s v="Y"/>
    <x v="0"/>
    <s v="1924546"/>
    <s v="N/A"/>
    <m/>
    <s v="T004192058"/>
    <n v="113825683"/>
    <m/>
    <s v="     "/>
    <x v="0"/>
    <s v="PG&amp;E"/>
    <m/>
    <m/>
    <m/>
    <s v="D"/>
    <m/>
    <s v="Structure-PG&amp;E only"/>
    <m/>
    <s v="Equipment - Overloaded"/>
    <s v="34.n. Transformer damage or failure"/>
    <s v="Equipment - PG&amp;E"/>
    <s v="All types of equipment / facility failure"/>
    <s v="Transformer failure"/>
    <s v="Transformer"/>
    <m/>
    <m/>
    <m/>
    <s v="Yes"/>
    <s v="Overhead"/>
    <x v="0"/>
    <m/>
    <m/>
    <s v="100896850"/>
    <s v="     "/>
    <s v="Non-HFTD"/>
    <x v="0"/>
    <m/>
    <m/>
    <n v="36.5807"/>
    <n v="-119.613"/>
    <s v="Fresno"/>
    <s v="MC-CALL-1102"/>
    <m/>
    <n v="11000"/>
    <m/>
    <x v="0"/>
    <m/>
    <s v="Urban"/>
    <m/>
    <m/>
    <s v="No"/>
    <m/>
    <m/>
    <m/>
    <m/>
    <m/>
    <m/>
    <m/>
    <s v="N"/>
    <s v="N"/>
    <m/>
    <m/>
    <s v="     "/>
    <m/>
    <m/>
    <m/>
    <m/>
    <m/>
    <m/>
    <m/>
    <m/>
    <m/>
    <m/>
    <m/>
    <m/>
    <m/>
    <m/>
    <m/>
    <m/>
    <m/>
    <m/>
    <m/>
  </r>
  <r>
    <s v="20191464"/>
    <s v="     "/>
    <n v="43786"/>
    <s v="11/17"/>
    <x v="0"/>
    <m/>
    <s v="47"/>
    <n v="4"/>
    <s v="11"/>
    <x v="3"/>
    <n v="43786"/>
    <n v="0.29722222222222222"/>
    <s v="palm fron fell onto line"/>
    <s v="     "/>
    <s v="FAS"/>
    <m/>
    <s v="N"/>
    <x v="0"/>
    <s v="708578"/>
    <s v="19-0125463"/>
    <m/>
    <s v="T004812710"/>
    <n v="0"/>
    <m/>
    <s v="     "/>
    <x v="1"/>
    <s v="PG&amp;E"/>
    <m/>
    <m/>
    <m/>
    <s v="D"/>
    <m/>
    <s v="&lt;3 meters of linear travel"/>
    <m/>
    <s v="Vegetation"/>
    <s v="33.a. Veg. contact"/>
    <s v="Vegetation"/>
    <s v="Contact from object"/>
    <s v="Contact - Vegetation"/>
    <m/>
    <s v="Contact - Vegetation"/>
    <s v="Conductor - Primary"/>
    <s v="Line to Line"/>
    <m/>
    <s v="Underbuild"/>
    <x v="3"/>
    <s v="Conductor - Primary"/>
    <m/>
    <s v="062881105 "/>
    <s v="     "/>
    <s v="Non-HFTD"/>
    <x v="0"/>
    <m/>
    <m/>
    <n v="39.333799999999997"/>
    <n v="-122.182"/>
    <s v="COLUSA"/>
    <s v="MAXWELL-1105"/>
    <m/>
    <m/>
    <s v="MAXWELL 11053006"/>
    <x v="0"/>
    <s v="Customer"/>
    <s v="Agriculture"/>
    <m/>
    <m/>
    <s v="No"/>
    <m/>
    <m/>
    <m/>
    <m/>
    <m/>
    <m/>
    <m/>
    <s v="N"/>
    <s v="N"/>
    <m/>
    <m/>
    <s v="     "/>
    <s v="39.33422000"/>
    <s v="-122.18234000"/>
    <s v="Nov 18 2019 12:00AM"/>
    <s v="PalmFrond"/>
    <s v="On 11/18/2019, at 2:00 PM, I responded to the intersection of Lenahan Road and Kruse Road. I located the outage along the east side of Kruse Road, 1-Span south of Lenahan Road. A Date-Palm Frond detached from a Date-Palm Tree and landed on the 12kV power lines. The tree was located 50 west of the power lines. A small fire started near the base of Under-build T-Pole# B20/350 (27 X 18), but the fire was extinguished by Duck Hunters that were passing by. No observable damage was found to the equipment."/>
    <s v="PALD"/>
    <s v="40"/>
    <s v="19"/>
    <s v="50"/>
    <m/>
    <m/>
    <m/>
    <m/>
    <m/>
    <m/>
    <m/>
    <s v="CrossArm"/>
    <s v="BareWire"/>
    <s v="0"/>
  </r>
  <r>
    <s v="20201732"/>
    <s v="     "/>
    <n v="44152"/>
    <s v="11/17"/>
    <x v="0"/>
    <n v="0.93333333333333335"/>
    <s v="47"/>
    <n v="4"/>
    <s v="11"/>
    <x v="4"/>
    <n v="44152"/>
    <n v="0.95625000000000004"/>
    <s v="pole fire due to broken insulator "/>
    <s v="     "/>
    <s v="FAS"/>
    <m/>
    <s v="Y"/>
    <x v="0"/>
    <s v="1148045"/>
    <s v="20-0122197"/>
    <m/>
    <s v="T005126358"/>
    <m/>
    <m/>
    <s v="     "/>
    <x v="0"/>
    <s v="PG&amp;E"/>
    <m/>
    <s v="Building"/>
    <m/>
    <s v="D"/>
    <m/>
    <s v="Structure-PG&amp;E only"/>
    <m/>
    <s v="Equipment - PG&amp;E"/>
    <s v="34.e. Switch damage or failure"/>
    <s v="Equipment - PG&amp;E"/>
    <s v="All types of equipment / facility failure"/>
    <s v="Switch failure"/>
    <s v="Pole"/>
    <m/>
    <m/>
    <s v="Force Out"/>
    <m/>
    <s v="Overhead"/>
    <x v="3"/>
    <s v="Pole"/>
    <m/>
    <s v="103707342_x0009_"/>
    <s v="     "/>
    <s v="Non-HFTD"/>
    <x v="0"/>
    <n v="300"/>
    <m/>
    <n v="38.936500000000002"/>
    <n v="-121.095"/>
    <s v="Placer"/>
    <s v="BELL-1110"/>
    <m/>
    <n v="12000"/>
    <m/>
    <x v="0"/>
    <m/>
    <s v="Urban"/>
    <m/>
    <m/>
    <s v="No"/>
    <m/>
    <m/>
    <m/>
    <m/>
    <m/>
    <m/>
    <m/>
    <s v="N"/>
    <s v="N"/>
    <m/>
    <m/>
    <s v="     "/>
    <m/>
    <m/>
    <m/>
    <m/>
    <m/>
    <m/>
    <m/>
    <m/>
    <m/>
    <m/>
    <m/>
    <m/>
    <m/>
    <m/>
    <m/>
    <m/>
    <m/>
    <m/>
    <m/>
  </r>
  <r>
    <s v="20201730"/>
    <s v="     "/>
    <n v="44152"/>
    <s v="11/17"/>
    <x v="0"/>
    <n v="0.94722222222222219"/>
    <s v="47"/>
    <n v="4"/>
    <s v="11"/>
    <x v="4"/>
    <m/>
    <m/>
    <s v="Plastic bird guard caught on fire burning insulator. Crew to replace Tri const with arm and king pin. Nobody ever out of power. "/>
    <s v="     "/>
    <s v="FAS"/>
    <m/>
    <s v="Y"/>
    <x v="0"/>
    <s v="1148056"/>
    <m/>
    <m/>
    <s v="T005126368"/>
    <n v="120061217"/>
    <m/>
    <s v="     "/>
    <x v="0"/>
    <s v="PG&amp;E"/>
    <m/>
    <s v="Building"/>
    <m/>
    <s v="D"/>
    <m/>
    <s v="Structure-PG&amp;E only"/>
    <m/>
    <s v="Equipment - PG&amp;E"/>
    <s v="34.o. Other"/>
    <s v="Equipment - PG&amp;E"/>
    <s v="All types of equipment / facility failure"/>
    <s v="Other"/>
    <s v="Other"/>
    <m/>
    <m/>
    <m/>
    <m/>
    <s v="Overhead"/>
    <x v="3"/>
    <s v="Other"/>
    <m/>
    <s v="Pole: 101770926"/>
    <s v="     "/>
    <s v="Non-HFTD"/>
    <x v="0"/>
    <m/>
    <m/>
    <n v="36.901000000000003"/>
    <n v="-121.46"/>
    <s v="San Benito"/>
    <s v="HOLLISTER-2102"/>
    <m/>
    <n v="21000"/>
    <m/>
    <x v="0"/>
    <s v="Unknown"/>
    <s v="Herbaceous"/>
    <m/>
    <m/>
    <s v="No"/>
    <m/>
    <m/>
    <m/>
    <m/>
    <m/>
    <m/>
    <m/>
    <s v="N"/>
    <s v="N"/>
    <m/>
    <m/>
    <s v="     "/>
    <m/>
    <m/>
    <m/>
    <m/>
    <m/>
    <m/>
    <m/>
    <m/>
    <m/>
    <m/>
    <m/>
    <m/>
    <m/>
    <m/>
    <m/>
    <m/>
    <m/>
    <m/>
    <m/>
  </r>
  <r>
    <s v="20201579"/>
    <s v="     "/>
    <n v="44152"/>
    <s v="11/17"/>
    <x v="0"/>
    <n v="0.47847222222222224"/>
    <s v="47"/>
    <n v="4"/>
    <s v="11"/>
    <x v="4"/>
    <n v="44152"/>
    <n v="0.47708333333333336"/>
    <s v="On November 17, 2020 at 1129 hours, a PG&amp;E Troubleman was dispatched to the Madison 2101 21kV Distribution Circuit on Road 49 near Forest Avenue, Guinda in response to an outage and wire down. Initial analysis indicates PG&amp;E equipment failure due to contamination caused the ignition. Tracking occurred from dirty insulators and rain that resulted in the top of the pole catching fire and causing a primary wire down. The ensuing fire was contained to the structure and was self-extinguished. PG&amp;E Crew replaced the damaged pole and a span of 6 SOL CU primary conductor on November 17, 2020."/>
    <s v="     "/>
    <s v="FAS"/>
    <m/>
    <s v="N"/>
    <x v="0"/>
    <s v="1147247"/>
    <s v="20-0121927"/>
    <m/>
    <s v="T005125441"/>
    <n v="120049612"/>
    <m/>
    <s v="     "/>
    <x v="0"/>
    <s v="PG&amp;E"/>
    <m/>
    <s v="Other"/>
    <m/>
    <s v="D"/>
    <s v="D"/>
    <s v="Structure-only"/>
    <m/>
    <s v="Equipment - PG&amp;E"/>
    <s v="36.a. Contamination"/>
    <s v="Equipment - PG&amp;E"/>
    <s v="Contamination"/>
    <s v="Tracking"/>
    <s v="Insulator"/>
    <m/>
    <m/>
    <s v="Line to Ground"/>
    <m/>
    <s v="Overhead"/>
    <x v="3"/>
    <s v="Insulator"/>
    <s v="Conductor - Primary, Pole, Crossarm, Framing"/>
    <s v="Pole ID: 101591561"/>
    <s v="     "/>
    <s v="Non-HFTD"/>
    <x v="0"/>
    <m/>
    <m/>
    <n v="38.824599999999997"/>
    <n v="-122.19799999999999"/>
    <s v="Yolo"/>
    <s v="MADISON-2101"/>
    <m/>
    <n v="21000"/>
    <m/>
    <x v="0"/>
    <s v="Self Extinguished"/>
    <m/>
    <m/>
    <m/>
    <s v="No"/>
    <m/>
    <m/>
    <m/>
    <m/>
    <m/>
    <m/>
    <m/>
    <s v="N"/>
    <s v="N"/>
    <m/>
    <m/>
    <s v="     "/>
    <m/>
    <m/>
    <m/>
    <m/>
    <m/>
    <m/>
    <m/>
    <m/>
    <m/>
    <m/>
    <m/>
    <m/>
    <m/>
    <m/>
    <m/>
    <m/>
    <m/>
    <m/>
    <m/>
  </r>
  <r>
    <s v="20201566"/>
    <s v="     "/>
    <n v="44152"/>
    <s v="11/17"/>
    <x v="0"/>
    <n v="0.24652777777777779"/>
    <s v="47"/>
    <n v="4"/>
    <s v="11"/>
    <x v="4"/>
    <n v="44152"/>
    <n v="0.24583333333333332"/>
    <s v="On November 17, 2020 at 0555 hours, a PG&amp;E Troubleman was dispatched to the Loyola 1102 12kV Distribution Circuit in the vicinity of Blandor Way and Magdalena Avenue, Los Altos Hills in response to an outage. Initial analysis indicates vegetation contact caused the ignition. 1/0 open wire secondary conductor was running through dense trees that caused the conductors to make contact and arc resulting in an ignition. The ensuing fire was 3 meters - 0.25 acres in size and the fire was suppressed by Santa Clara County Fire Department. PG&amp;E Crew replaced the damaged secondary conductor with 1/0 AWAC on November 17, 2020."/>
    <s v="     "/>
    <s v="FAS"/>
    <m/>
    <s v="N"/>
    <x v="0"/>
    <s v="1146705"/>
    <s v="20-0121632"/>
    <m/>
    <s v="T005124788"/>
    <n v="120047208"/>
    <m/>
    <s v="     "/>
    <x v="1"/>
    <s v="PG&amp;E"/>
    <m/>
    <s v="Vegetation"/>
    <m/>
    <s v="D"/>
    <s v="D"/>
    <s v="&lt;0.25"/>
    <m/>
    <s v="Vegetation"/>
    <s v="33.a. Veg. contact"/>
    <s v="Vegetation"/>
    <s v="Contact from object"/>
    <s v="Contact - Vegetation"/>
    <m/>
    <s v="Contact - Vegetation"/>
    <s v="Conductor - Secondary"/>
    <s v="Force Out"/>
    <m/>
    <s v="Overhead"/>
    <x v="1"/>
    <s v="Conductor - Secondary"/>
    <s v="Conductor - Secondary"/>
    <s v="Circuit ID: 082161102 "/>
    <s v="     "/>
    <s v="Non-HFTD"/>
    <x v="0"/>
    <m/>
    <m/>
    <n v="37.343699999999998"/>
    <n v="-122.117"/>
    <s v="Santa Clara"/>
    <s v="LOYOLA-1102"/>
    <m/>
    <n v="750"/>
    <s v="N/A"/>
    <x v="0"/>
    <s v="Santa Clara County FD"/>
    <s v="Urban"/>
    <m/>
    <m/>
    <s v="No"/>
    <m/>
    <m/>
    <m/>
    <m/>
    <m/>
    <m/>
    <m/>
    <s v="N"/>
    <s v="N"/>
    <m/>
    <m/>
    <s v="     "/>
    <s v="37.34414000"/>
    <s v="-122.11645200"/>
    <s v="Jan 27 2021 12:00AM"/>
    <s v="Unverified"/>
    <s v="Evidence of recently trimmed trees but could not find specific tree or branch that caused outage."/>
    <s v=""/>
    <m/>
    <m/>
    <m/>
    <m/>
    <m/>
    <m/>
    <m/>
    <m/>
    <m/>
    <m/>
    <m/>
    <m/>
    <m/>
  </r>
  <r>
    <s v="20201576"/>
    <s v="     "/>
    <n v="44152"/>
    <s v="11/17"/>
    <x v="0"/>
    <n v="0.24652777777777779"/>
    <s v="47"/>
    <n v="4"/>
    <s v="11"/>
    <x v="4"/>
    <n v="44152"/>
    <m/>
    <s v="Duplicate of index 1566. Open wire secondary running through dense trees caused lines to come together and arc, resulting in an ignition. The ensuing fire was 3 meters - 0.25 acre."/>
    <s v="     "/>
    <s v="FAS"/>
    <m/>
    <s v="N"/>
    <x v="1"/>
    <s v="1146705"/>
    <s v="20-0121632"/>
    <m/>
    <s v="T005124788"/>
    <m/>
    <m/>
    <s v="     "/>
    <x v="0"/>
    <s v="PG&amp;E"/>
    <m/>
    <s v="Vegetation"/>
    <m/>
    <s v="D"/>
    <m/>
    <s v="&lt;0.25"/>
    <m/>
    <s v="Duplicate"/>
    <s v="39.a. All Other"/>
    <s v="Duplicate"/>
    <m/>
    <m/>
    <m/>
    <m/>
    <m/>
    <s v="Force Out"/>
    <m/>
    <s v="Overhead"/>
    <x v="0"/>
    <m/>
    <m/>
    <m/>
    <s v="     "/>
    <s v="Non-HFTD"/>
    <x v="0"/>
    <m/>
    <m/>
    <n v="37.343699999999998"/>
    <n v="-122.117"/>
    <s v="Santa Clara"/>
    <s v="LOYOLA-1102"/>
    <m/>
    <n v="12000"/>
    <m/>
    <x v="0"/>
    <s v="Santa Clara County FD"/>
    <m/>
    <m/>
    <m/>
    <s v="No"/>
    <m/>
    <m/>
    <m/>
    <m/>
    <m/>
    <m/>
    <m/>
    <s v="N"/>
    <s v="N"/>
    <m/>
    <m/>
    <s v="     "/>
    <s v="37.34414000"/>
    <s v="-122.11645200"/>
    <s v="Jan 27 2021 12:00AM"/>
    <s v="Unverified"/>
    <s v="Evidence of recently trimmed trees but could not find specific tree or branch that caused outage."/>
    <s v=""/>
    <m/>
    <m/>
    <m/>
    <m/>
    <m/>
    <m/>
    <m/>
    <m/>
    <m/>
    <m/>
    <m/>
    <m/>
    <m/>
  </r>
  <r>
    <s v="20201731"/>
    <s v="     "/>
    <n v="44152"/>
    <s v="11/17"/>
    <x v="0"/>
    <n v="0.41944444444444445"/>
    <s v="47"/>
    <n v="4"/>
    <s v="11"/>
    <x v="4"/>
    <n v="44152"/>
    <n v="0.41041666666666665"/>
    <s v="waiting for escalation; ID does not match, re-esca"/>
    <s v="     "/>
    <s v="FAS"/>
    <m/>
    <s v="Y"/>
    <x v="0"/>
    <s v="1147062"/>
    <s v="20-0121854"/>
    <m/>
    <s v="T005125255"/>
    <n v="120049100"/>
    <m/>
    <s v="     "/>
    <x v="1"/>
    <s v="PG&amp;E"/>
    <m/>
    <m/>
    <m/>
    <s v="D"/>
    <m/>
    <s v="&lt;3 meters of linear travel"/>
    <m/>
    <s v="Equipment - PG&amp;E"/>
    <s v="34.f. Pole damage or failure"/>
    <s v="Equipment - PG&amp;E"/>
    <s v="All types of equipment / facility failure"/>
    <s v="Pole failure"/>
    <s v="Pole"/>
    <m/>
    <m/>
    <s v="Three Phase Fault"/>
    <m/>
    <s v="Overhead"/>
    <x v="3"/>
    <s v="Pole"/>
    <m/>
    <s v="100171496"/>
    <s v="     "/>
    <s v="Non-HFTD"/>
    <x v="0"/>
    <m/>
    <m/>
    <n v="35.7181"/>
    <n v="-119.589"/>
    <s v="Kern"/>
    <s v="SMYRNA-1101"/>
    <m/>
    <n v="12000"/>
    <m/>
    <x v="0"/>
    <s v="Self Extinguished"/>
    <s v="Wetland"/>
    <m/>
    <m/>
    <s v="No"/>
    <m/>
    <m/>
    <m/>
    <m/>
    <m/>
    <m/>
    <m/>
    <s v="N"/>
    <s v="N"/>
    <m/>
    <m/>
    <s v="     "/>
    <m/>
    <m/>
    <m/>
    <m/>
    <m/>
    <m/>
    <m/>
    <m/>
    <m/>
    <m/>
    <m/>
    <m/>
    <m/>
    <m/>
    <m/>
    <m/>
    <m/>
    <m/>
    <m/>
  </r>
  <r>
    <s v="20140239"/>
    <s v="     "/>
    <n v="41961"/>
    <s v="11/18"/>
    <x v="0"/>
    <n v="0.59444444444444444"/>
    <s v="47"/>
    <n v="4"/>
    <s v="11"/>
    <x v="7"/>
    <n v="41961"/>
    <n v="0.59444444444444444"/>
    <s v="Crew to replace broken pole, and wire down."/>
    <s v="     "/>
    <m/>
    <m/>
    <s v="N"/>
    <x v="0"/>
    <s v="1114684"/>
    <s v="14-0070715"/>
    <m/>
    <m/>
    <n v="109677993"/>
    <m/>
    <s v="     "/>
    <x v="1"/>
    <s v="PG&amp;E"/>
    <m/>
    <s v="Vegetation"/>
    <m/>
    <s v="D"/>
    <m/>
    <s v="&lt;0.25"/>
    <s v="Square Feet: ; Acreage: "/>
    <s v="Vegetation"/>
    <s v="33.a. Veg. contact"/>
    <s v="Vegetation"/>
    <s v="All types of equipment / facility failure"/>
    <s v="Contact - Vegetation"/>
    <m/>
    <s v="Contact - Vegetation"/>
    <s v="Conductor"/>
    <s v="Multi-Fault"/>
    <s v=" "/>
    <s v="Overhead"/>
    <x v="3"/>
    <s v="Conductor"/>
    <m/>
    <s v="101798988"/>
    <s v="     "/>
    <s v="Non-HFTD"/>
    <x v="0"/>
    <n v="520"/>
    <m/>
    <n v="37.035299999999999"/>
    <n v="-122.087"/>
    <s v="Santa Cruz"/>
    <s v="CAMP-EVERS-2106"/>
    <s v="83622106"/>
    <n v="21000"/>
    <s v="POINT MORETTI 110110722"/>
    <x v="1"/>
    <s v="Felton Fire Dept."/>
    <s v="Conifer Forest"/>
    <m/>
    <m/>
    <s v="No"/>
    <m/>
    <m/>
    <m/>
    <m/>
    <m/>
    <m/>
    <m/>
    <s v="N"/>
    <s v="N"/>
    <m/>
    <m/>
    <s v="     "/>
    <s v="37.03522000"/>
    <s v="-122.08993000"/>
    <s v="Nov 20 2014 12:00AM"/>
    <s v="TrunkFail"/>
    <s v="2stem madrone base failed and hit lines."/>
    <s v="MADR"/>
    <s v="80"/>
    <s v="33"/>
    <s v="35"/>
    <s v="Slight"/>
    <s v="None"/>
    <s v="N"/>
    <s v="1"/>
    <m/>
    <s v="Hillside"/>
    <s v="A"/>
    <s v="CrossArm"/>
    <s v="TreeWire"/>
    <s v="0"/>
  </r>
  <r>
    <s v="SAP201710359"/>
    <s v="     "/>
    <n v="43057"/>
    <s v="11/18"/>
    <x v="0"/>
    <m/>
    <s v="46"/>
    <n v="4"/>
    <s v="11"/>
    <x v="0"/>
    <n v="43055"/>
    <m/>
    <s v="RD 144 and Ave 428 in Orosi; pole fire; broken pole; fuse failure; 2 e/o 56359"/>
    <s v="     "/>
    <s v="SAP"/>
    <n v="44580"/>
    <s v="Y"/>
    <x v="0"/>
    <s v="1924003"/>
    <s v="17-0095586"/>
    <m/>
    <s v="T004191365"/>
    <n v="113821515"/>
    <m/>
    <s v="     "/>
    <x v="0"/>
    <s v="PG&amp;E"/>
    <m/>
    <m/>
    <m/>
    <s v="D"/>
    <m/>
    <s v="Structure-PG&amp;E only"/>
    <m/>
    <s v="Equipment - PG&amp;E"/>
    <s v="34.c. Fuse damage or failure"/>
    <s v="Equipment - PG&amp;E"/>
    <s v="Fuse failure - all"/>
    <s v="Fuse failure - all"/>
    <s v="Pole"/>
    <m/>
    <m/>
    <s v="Three Phase Fault"/>
    <s v="No"/>
    <s v="Overhead"/>
    <x v="0"/>
    <s v="Pole"/>
    <m/>
    <s v="100726316"/>
    <s v="     "/>
    <s v="Non-HFTD"/>
    <x v="0"/>
    <m/>
    <m/>
    <n v="36.565300000000001"/>
    <n v="-119.249"/>
    <s v="Tulare"/>
    <s v="OROSI-1103"/>
    <m/>
    <m/>
    <s v="OROSI 1103CB"/>
    <x v="0"/>
    <m/>
    <m/>
    <m/>
    <m/>
    <s v="No"/>
    <m/>
    <m/>
    <m/>
    <m/>
    <m/>
    <m/>
    <m/>
    <s v="N"/>
    <s v="N"/>
    <m/>
    <m/>
    <s v="     "/>
    <m/>
    <m/>
    <m/>
    <m/>
    <m/>
    <m/>
    <m/>
    <m/>
    <m/>
    <m/>
    <m/>
    <m/>
    <m/>
    <m/>
    <m/>
    <m/>
    <m/>
    <m/>
    <m/>
  </r>
  <r>
    <s v="20180986"/>
    <s v="     "/>
    <n v="43422"/>
    <s v="11/18"/>
    <x v="0"/>
    <m/>
    <s v="47"/>
    <n v="4"/>
    <s v="11"/>
    <x v="1"/>
    <m/>
    <m/>
    <m/>
    <s v="     "/>
    <s v="FAS"/>
    <m/>
    <s v="N"/>
    <x v="0"/>
    <s v="217572"/>
    <m/>
    <m/>
    <m/>
    <m/>
    <m/>
    <s v="     "/>
    <x v="1"/>
    <s v="PG&amp;E"/>
    <m/>
    <m/>
    <m/>
    <s v="D"/>
    <m/>
    <s v="&lt;3 meters of linear travel"/>
    <m/>
    <s v="Equipment - PG&amp;E"/>
    <s v="34.n. Transformer damage or failure"/>
    <s v="Equipment - PG&amp;E"/>
    <s v="All types of equipment / facility failure"/>
    <s v="Transformer"/>
    <s v="Transformer"/>
    <m/>
    <m/>
    <m/>
    <m/>
    <m/>
    <x v="3"/>
    <s v="Transformer"/>
    <m/>
    <m/>
    <s v="     "/>
    <s v="Non-HFTD"/>
    <x v="0"/>
    <m/>
    <m/>
    <n v="34.9514"/>
    <n v="-120.438"/>
    <s v="Santa Barbara"/>
    <s v="SANTA-MARIA-1112"/>
    <s v="182671112"/>
    <n v="11000"/>
    <m/>
    <x v="0"/>
    <m/>
    <s v="Urban"/>
    <m/>
    <m/>
    <s v="No"/>
    <m/>
    <m/>
    <m/>
    <m/>
    <m/>
    <m/>
    <m/>
    <s v="N"/>
    <s v="N"/>
    <m/>
    <m/>
    <s v="     "/>
    <m/>
    <m/>
    <m/>
    <m/>
    <m/>
    <m/>
    <m/>
    <m/>
    <m/>
    <m/>
    <m/>
    <m/>
    <m/>
    <m/>
    <m/>
    <m/>
    <m/>
    <m/>
    <m/>
  </r>
  <r>
    <s v="20180987"/>
    <s v="     "/>
    <n v="43422"/>
    <s v="11/18"/>
    <x v="0"/>
    <m/>
    <s v="47"/>
    <n v="4"/>
    <s v="11"/>
    <x v="1"/>
    <m/>
    <m/>
    <s v="tree cut and fell into service breaking service neutral and causing fire in hous"/>
    <s v="     "/>
    <s v="FAS"/>
    <m/>
    <s v="N"/>
    <x v="0"/>
    <s v="217761"/>
    <m/>
    <m/>
    <m/>
    <m/>
    <m/>
    <s v="     "/>
    <x v="1"/>
    <s v="PG&amp;E"/>
    <m/>
    <m/>
    <m/>
    <s v="D"/>
    <m/>
    <s v="Structure-only"/>
    <m/>
    <s v="Contact - 3rd Party"/>
    <s v="33.e. Other contact from object"/>
    <s v="Contact - 3rd Party"/>
    <s v="Contact from object"/>
    <s v="Contact - 3rd Party"/>
    <m/>
    <s v="Contact - 3rd Party"/>
    <s v="Service Drop"/>
    <m/>
    <m/>
    <m/>
    <x v="3"/>
    <m/>
    <m/>
    <m/>
    <s v="     "/>
    <s v="Non-HFTD"/>
    <x v="0"/>
    <m/>
    <m/>
    <n v="40.796799999999998"/>
    <n v="-124.134"/>
    <s v="Humboldt"/>
    <s v="HARRIS-1109"/>
    <s v="192431109"/>
    <n v="11000"/>
    <m/>
    <x v="0"/>
    <m/>
    <s v="Urban"/>
    <m/>
    <m/>
    <s v="No"/>
    <m/>
    <m/>
    <m/>
    <m/>
    <m/>
    <m/>
    <m/>
    <s v="N"/>
    <s v="N"/>
    <m/>
    <m/>
    <s v="     "/>
    <m/>
    <m/>
    <m/>
    <m/>
    <m/>
    <m/>
    <m/>
    <m/>
    <m/>
    <m/>
    <m/>
    <m/>
    <m/>
    <m/>
    <m/>
    <m/>
    <m/>
    <m/>
    <m/>
  </r>
  <r>
    <s v="MIA201911025"/>
    <s v="     "/>
    <n v="43787"/>
    <s v="11/18"/>
    <x v="0"/>
    <n v="0.31166666666666665"/>
    <s v="47"/>
    <n v="4"/>
    <s v="11"/>
    <x v="3"/>
    <n v="43787"/>
    <n v="0.31111111111111112"/>
    <s v="Truck hit pole resulting wire down"/>
    <s v="     "/>
    <s v="FAS"/>
    <n v="44250"/>
    <s v="Y"/>
    <x v="0"/>
    <s v="708946"/>
    <s v="19-0125649"/>
    <m/>
    <s v="T004813132"/>
    <n v="118180682"/>
    <m/>
    <s v="     "/>
    <x v="0"/>
    <s v="PG&amp;E"/>
    <m/>
    <m/>
    <m/>
    <s v="D"/>
    <m/>
    <s v="Structure-PG&amp;E only"/>
    <m/>
    <s v="Contact - 3rd Party"/>
    <s v="33.d. Vehicle contact"/>
    <s v="Contact - 3rd Party"/>
    <s v="Contact from object"/>
    <s v="Contact - Vehicle"/>
    <m/>
    <s v="Contact - Vehicle"/>
    <s v="Pole"/>
    <s v="Line to Ground"/>
    <s v="Yes"/>
    <s v="Overhead"/>
    <x v="0"/>
    <m/>
    <m/>
    <s v="100234668"/>
    <s v="     "/>
    <s v="Non-HFTD"/>
    <x v="0"/>
    <m/>
    <m/>
    <n v="35.206099999999999"/>
    <n v="-118.842"/>
    <s v="Kern"/>
    <s v="WEEDPATCH-1102"/>
    <s v="252971102"/>
    <n v="11000"/>
    <s v="WEEDPATCH 1102CB"/>
    <x v="0"/>
    <m/>
    <s v="Urban"/>
    <m/>
    <m/>
    <s v="No"/>
    <m/>
    <m/>
    <m/>
    <m/>
    <m/>
    <m/>
    <m/>
    <s v="N"/>
    <s v="N"/>
    <m/>
    <m/>
    <s v="     "/>
    <m/>
    <m/>
    <m/>
    <m/>
    <m/>
    <m/>
    <m/>
    <m/>
    <m/>
    <m/>
    <m/>
    <m/>
    <m/>
    <m/>
    <m/>
    <m/>
    <m/>
    <m/>
    <m/>
  </r>
  <r>
    <s v="20191466"/>
    <s v="     "/>
    <n v="43787"/>
    <s v="11/18"/>
    <x v="0"/>
    <m/>
    <s v="47"/>
    <n v="4"/>
    <s v="11"/>
    <x v="3"/>
    <n v="43787"/>
    <n v="0.6479166666666667"/>
    <s v="HERE FOR CB OUTAGE, FOUND WIRE DOWN ACROSS 99, FOUND FIBER LINE WITH LARGE LOOP IN LINE, LOOKS TO HAVE BEEN HIT BY TRUCK POSSIBLY. LINE BURNT DOWN MID SPAN FROM POSSIBLE_x000a_SHOCK LOAD, CALLED FOR CREW TO REPAIR WIRE DOWN BY INSTALLING 2 NEW PH "/>
    <s v="     "/>
    <s v="FAS"/>
    <m/>
    <s v="N"/>
    <x v="0"/>
    <s v="709542"/>
    <s v="19-0125902"/>
    <m/>
    <s v="T004813762"/>
    <n v="0"/>
    <m/>
    <s v="     "/>
    <x v="1"/>
    <s v="PG&amp;E"/>
    <m/>
    <m/>
    <m/>
    <s v="D"/>
    <m/>
    <s v="&lt;3 meters of linear travel"/>
    <m/>
    <s v="Contact - 3rd Party"/>
    <s v="33.d. Vehicle contact"/>
    <s v="Contact - 3rd Party"/>
    <s v="Contact from object"/>
    <s v="Contact - Vehicle"/>
    <m/>
    <s v="Contact - Vehicle"/>
    <s v="Conductor - Primary"/>
    <s v="Three Phase Fault"/>
    <m/>
    <s v="Overhead"/>
    <x v="3"/>
    <s v="Conductor - Primary"/>
    <m/>
    <s v="252721116"/>
    <s v="     "/>
    <s v="Non-HFTD"/>
    <x v="0"/>
    <m/>
    <m/>
    <n v="35.426699999999997"/>
    <n v="-119.065"/>
    <s v="KERN"/>
    <s v="KERN-OIL-1116"/>
    <m/>
    <m/>
    <s v="N/A"/>
    <x v="0"/>
    <s v="Kern County FD"/>
    <s v="Urban"/>
    <m/>
    <m/>
    <s v="No"/>
    <m/>
    <m/>
    <m/>
    <m/>
    <m/>
    <m/>
    <m/>
    <s v="N"/>
    <s v="N"/>
    <m/>
    <m/>
    <s v="     "/>
    <m/>
    <m/>
    <m/>
    <m/>
    <m/>
    <m/>
    <m/>
    <m/>
    <m/>
    <m/>
    <m/>
    <m/>
    <m/>
    <m/>
    <m/>
    <m/>
    <m/>
    <m/>
    <m/>
  </r>
  <r>
    <s v="20201726"/>
    <s v="     "/>
    <n v="44153"/>
    <s v="11/18"/>
    <x v="0"/>
    <n v="0.29583333333333334"/>
    <s v="47"/>
    <n v="4"/>
    <s v="11"/>
    <x v="4"/>
    <m/>
    <m/>
    <s v="PWR-Y FIRE ON POLE . C ALL DISCONNECTED. OIS indicates &quot;already taken care of by Tman.&quot; Took circuit from OIS due to inability to access Google Earth. JZCY - I added the completed EC tag and photos to the incident folder. Please check SAP for any pole fires or asset failures. Also, please contact troubleman to find out if the fire spread beyond the pole (attach the EC tag and pictures to the email you send). RUH2 2/25/21 awaiting Tman response"/>
    <s v="     "/>
    <s v="FAS"/>
    <m/>
    <s v="Y"/>
    <x v="0"/>
    <s v="1148178"/>
    <m/>
    <m/>
    <s v="T005126579"/>
    <m/>
    <m/>
    <s v="     "/>
    <x v="0"/>
    <s v="PG&amp;E"/>
    <m/>
    <s v="Building"/>
    <m/>
    <s v="D"/>
    <m/>
    <s v="Structure-PG&amp;E only"/>
    <m/>
    <s v="Equipment - PG&amp;E"/>
    <s v="34.o. Other"/>
    <s v="Equipment - PG&amp;E"/>
    <s v="All types of equipment / facility failure"/>
    <s v="Equipment failure - Other"/>
    <s v="Pole"/>
    <m/>
    <m/>
    <m/>
    <m/>
    <s v="Overhead"/>
    <x v="3"/>
    <s v="Pole"/>
    <m/>
    <s v="BARTON 1108"/>
    <s v="     "/>
    <s v="Non-HFTD"/>
    <x v="0"/>
    <m/>
    <m/>
    <n v="36.75"/>
    <n v="-119.762"/>
    <s v="Fresno"/>
    <s v="BARTON-1108"/>
    <m/>
    <n v="12000"/>
    <m/>
    <x v="0"/>
    <s v="PG&amp;E Employee"/>
    <s v="Urban"/>
    <m/>
    <m/>
    <s v="No"/>
    <m/>
    <m/>
    <m/>
    <m/>
    <m/>
    <m/>
    <m/>
    <s v="N"/>
    <s v="N"/>
    <m/>
    <m/>
    <s v="     "/>
    <m/>
    <m/>
    <m/>
    <m/>
    <m/>
    <m/>
    <m/>
    <m/>
    <m/>
    <m/>
    <m/>
    <m/>
    <m/>
    <m/>
    <m/>
    <m/>
    <m/>
    <m/>
    <m/>
  </r>
  <r>
    <s v="20201583"/>
    <s v="     "/>
    <n v="44153"/>
    <s v="11/18"/>
    <x v="0"/>
    <n v="0.37916666666666665"/>
    <s v="47"/>
    <n v="4"/>
    <s v="11"/>
    <x v="4"/>
    <n v="44153"/>
    <n v="0.37777777777777777"/>
    <s v="On November 18, 2020 at 0906 hours, a PG&amp;E Troubleman was dispatched to the Kerman 1101 12kV Distribution Circuit in the vicinity of W Jensen Avenue and S Bishop Avenue, Kerman in response to a pole fire. Initial analysis indicates PG&amp;E equipment failure due to contamination caused the ignition. Tracking occurred from dirty insulators and rain that resulted in the pole catching fire. The ensuing fire was contained to the structure and the fire was suppressed by North Central Fire Protection District. PG&amp;E Crew replaced damaged pole, crossarm and cutout on November 19, 2020."/>
    <s v="     "/>
    <s v="FAS"/>
    <m/>
    <s v="N"/>
    <x v="0"/>
    <s v="1148361"/>
    <s v="20-0122379"/>
    <m/>
    <s v="T005126853"/>
    <n v="120069890"/>
    <m/>
    <s v="     "/>
    <x v="0"/>
    <s v="PG&amp;E"/>
    <m/>
    <s v="Other"/>
    <m/>
    <s v="D"/>
    <s v="D"/>
    <s v="Structure-only"/>
    <m/>
    <s v="Equipment - PG&amp;E"/>
    <s v="36.a. Contamination"/>
    <s v="Equipment - PG&amp;E"/>
    <s v="Contamination"/>
    <s v="Tracking"/>
    <s v="Insulator"/>
    <m/>
    <m/>
    <s v="Line to Line"/>
    <m/>
    <s v="Overhead"/>
    <x v="3"/>
    <s v="Insulator"/>
    <s v="Crossarm, Pole, Cutout"/>
    <s v="Pole ID: 100630247"/>
    <s v="     "/>
    <s v="Non-HFTD"/>
    <x v="0"/>
    <m/>
    <m/>
    <n v="36.709400000000002"/>
    <n v="-120.004"/>
    <s v="Fresno"/>
    <s v="KERMAN-1101"/>
    <m/>
    <n v="12000"/>
    <m/>
    <x v="0"/>
    <s v="North Central Fire Protection District"/>
    <m/>
    <m/>
    <m/>
    <s v="No"/>
    <m/>
    <m/>
    <m/>
    <m/>
    <m/>
    <m/>
    <m/>
    <s v="N"/>
    <s v="N"/>
    <m/>
    <m/>
    <s v="     "/>
    <m/>
    <m/>
    <m/>
    <m/>
    <m/>
    <m/>
    <m/>
    <m/>
    <m/>
    <m/>
    <m/>
    <m/>
    <m/>
    <m/>
    <m/>
    <m/>
    <m/>
    <m/>
    <m/>
  </r>
  <r>
    <s v="20201728"/>
    <s v="     "/>
    <n v="44153"/>
    <s v="11/18"/>
    <x v="0"/>
    <n v="0.38055555555555554"/>
    <s v="47"/>
    <n v="4"/>
    <s v="11"/>
    <x v="4"/>
    <n v="44153"/>
    <n v="0.375"/>
    <s v="OFC remarks: HEARD SOUND, POWER POLE STARTED SMOKING AND THEN CAUGHT FIRE, NO INJUR IES, NO EMERGENCY PEOPLE ON SITE. Took circuit number from OIS due to lack of access to Google Earth."/>
    <s v="     "/>
    <s v="FAS"/>
    <m/>
    <s v="Y"/>
    <x v="0"/>
    <s v="1148359"/>
    <s v="20-0122331"/>
    <m/>
    <s v="T005126864"/>
    <n v="120069893"/>
    <m/>
    <s v="     "/>
    <x v="0"/>
    <s v="PG&amp;E"/>
    <m/>
    <s v="Building"/>
    <m/>
    <s v="D"/>
    <m/>
    <s v="Structure-PG&amp;E only"/>
    <m/>
    <s v="Equipment - PG&amp;E"/>
    <s v="34.o. Other"/>
    <s v="Equipment - PG&amp;E"/>
    <s v="All types of equipment / facility failure"/>
    <s v="Equipment failure - Other"/>
    <s v="Pole"/>
    <m/>
    <m/>
    <s v="Three Phase Fault"/>
    <m/>
    <s v="Overhead"/>
    <x v="3"/>
    <s v="Pole"/>
    <m/>
    <m/>
    <s v="     "/>
    <s v="Non-HFTD"/>
    <x v="0"/>
    <m/>
    <m/>
    <n v="36.7883"/>
    <n v="-119.788"/>
    <s v="Fresno"/>
    <s v="MANCHESTER"/>
    <m/>
    <n v="12000"/>
    <m/>
    <x v="0"/>
    <s v="Unknown"/>
    <s v="Urban"/>
    <m/>
    <m/>
    <s v="No"/>
    <m/>
    <m/>
    <m/>
    <m/>
    <m/>
    <m/>
    <m/>
    <s v="N"/>
    <s v="N"/>
    <m/>
    <m/>
    <s v="     "/>
    <m/>
    <m/>
    <m/>
    <m/>
    <m/>
    <m/>
    <m/>
    <m/>
    <m/>
    <m/>
    <m/>
    <m/>
    <m/>
    <m/>
    <m/>
    <m/>
    <m/>
    <m/>
    <m/>
  </r>
  <r>
    <s v="20201729"/>
    <s v="     "/>
    <n v="44153"/>
    <s v="11/18"/>
    <x v="0"/>
    <n v="0.29583333333333334"/>
    <s v="47"/>
    <n v="4"/>
    <s v="11"/>
    <x v="4"/>
    <n v="44153"/>
    <n v="0.31319444444444444"/>
    <s v="Failed side tie caused a conductor to lay on an arm. Fire was out when T-man went by but was smoking. Burnt pole was replaced."/>
    <s v="     "/>
    <s v="FAS"/>
    <m/>
    <s v="Y"/>
    <x v="0"/>
    <s v="1148224"/>
    <s v="20-0122258"/>
    <m/>
    <s v="T005126577"/>
    <n v="120065363"/>
    <m/>
    <s v="     "/>
    <x v="0"/>
    <s v="PG&amp;E"/>
    <m/>
    <s v="Building"/>
    <m/>
    <s v="D"/>
    <m/>
    <s v="Structure-PG&amp;E only"/>
    <m/>
    <s v="Equipment - PG&amp;E"/>
    <s v="34.o. Other"/>
    <s v="Equipment - PG&amp;E"/>
    <s v="All types of equipment / facility failure"/>
    <s v="Tie wire failure"/>
    <s v="Tie Wire"/>
    <m/>
    <m/>
    <s v="Force Out"/>
    <m/>
    <s v="Overhead"/>
    <x v="3"/>
    <s v="Tie Wire"/>
    <m/>
    <s v="100614452"/>
    <s v="     "/>
    <s v="Non-HFTD"/>
    <x v="0"/>
    <m/>
    <m/>
    <n v="36.966500000000003"/>
    <n v="-121.56100000000001"/>
    <s v="Santa Clara"/>
    <s v="LLAGAS-2104"/>
    <m/>
    <n v="21000"/>
    <m/>
    <x v="0"/>
    <s v="Self Extinguished"/>
    <s v="Herbaceous"/>
    <m/>
    <m/>
    <s v="No"/>
    <m/>
    <m/>
    <m/>
    <m/>
    <m/>
    <m/>
    <m/>
    <s v="N"/>
    <s v="N"/>
    <m/>
    <m/>
    <s v="     "/>
    <m/>
    <m/>
    <m/>
    <m/>
    <m/>
    <m/>
    <m/>
    <m/>
    <m/>
    <m/>
    <m/>
    <m/>
    <m/>
    <m/>
    <m/>
    <m/>
    <m/>
    <m/>
    <m/>
  </r>
  <r>
    <s v="SAP20201587"/>
    <s v="     "/>
    <n v="44153"/>
    <s v="11/18"/>
    <x v="0"/>
    <m/>
    <s v="47"/>
    <n v="4"/>
    <s v="11"/>
    <x v="4"/>
    <n v="44151"/>
    <m/>
    <s v="Interstate 80 Truck Scales in Fairfield; pole top fire; blown line fuse"/>
    <s v="     "/>
    <s v="SAP"/>
    <n v="44580"/>
    <s v="Y"/>
    <x v="0"/>
    <m/>
    <s v="N/A"/>
    <m/>
    <s v="Unknown"/>
    <n v="120043664"/>
    <m/>
    <s v="     "/>
    <x v="0"/>
    <s v="PG&amp;E"/>
    <m/>
    <m/>
    <m/>
    <s v="D"/>
    <m/>
    <s v="Structure-PG&amp;E only"/>
    <m/>
    <s v="Equipment - PG&amp;E"/>
    <s v="34.c. Fuse damage or failure"/>
    <s v="Equipment - PG&amp;E"/>
    <s v="Fuse failure - all"/>
    <s v="Fuse failure - all"/>
    <s v="Pole"/>
    <m/>
    <m/>
    <m/>
    <s v="Unknown"/>
    <s v="Overhead"/>
    <x v="0"/>
    <s v="Pole"/>
    <m/>
    <s v="104026959"/>
    <s v="     "/>
    <s v="Non-HFTD"/>
    <x v="0"/>
    <m/>
    <m/>
    <n v="38.231099999999998"/>
    <n v="-122.10599999999999"/>
    <s v="Solano"/>
    <s v="CORDELIA-1112"/>
    <m/>
    <m/>
    <m/>
    <x v="0"/>
    <m/>
    <m/>
    <m/>
    <m/>
    <s v="No"/>
    <m/>
    <m/>
    <m/>
    <m/>
    <m/>
    <m/>
    <m/>
    <s v="N"/>
    <s v="N"/>
    <m/>
    <m/>
    <s v="     "/>
    <m/>
    <m/>
    <m/>
    <m/>
    <m/>
    <m/>
    <m/>
    <m/>
    <m/>
    <m/>
    <m/>
    <m/>
    <m/>
    <m/>
    <m/>
    <m/>
    <m/>
    <m/>
    <m/>
  </r>
  <r>
    <s v="20201725"/>
    <s v="     "/>
    <n v="44153"/>
    <s v="11/18"/>
    <x v="0"/>
    <n v="0.15347222222222223"/>
    <s v="47"/>
    <n v="4"/>
    <s v="11"/>
    <x v="4"/>
    <n v="44153"/>
    <n v="0.15069444444444444"/>
    <s v="fire size? Escalation"/>
    <s v="     "/>
    <s v="FAS"/>
    <m/>
    <s v="Y"/>
    <x v="0"/>
    <s v="1148121"/>
    <s v="20-0122215"/>
    <m/>
    <s v="T005126456"/>
    <n v="120061285"/>
    <m/>
    <s v="     "/>
    <x v="0"/>
    <s v="PG&amp;E"/>
    <m/>
    <s v="Building"/>
    <m/>
    <s v="D"/>
    <m/>
    <s v="Structure-PG&amp;E only"/>
    <m/>
    <s v="Equipment - PG&amp;E"/>
    <s v="34.f. Pole damage or failure"/>
    <s v="Equipment - PG&amp;E"/>
    <s v="All types of equipment / facility failure"/>
    <s v="Pole failure"/>
    <s v="Pole"/>
    <m/>
    <m/>
    <s v="Line to Ground"/>
    <m/>
    <s v="Overhead"/>
    <x v="3"/>
    <s v="Pole"/>
    <m/>
    <s v="104004977"/>
    <s v="     "/>
    <s v="Non-HFTD"/>
    <x v="0"/>
    <m/>
    <m/>
    <n v="35.397399999999998"/>
    <n v="-120.863"/>
    <s v="San Luis Obispo"/>
    <s v="CAYUCOS-1102"/>
    <m/>
    <n v="12000"/>
    <m/>
    <x v="0"/>
    <s v="Morro Bay FD"/>
    <s v="Urban"/>
    <m/>
    <m/>
    <s v="No"/>
    <m/>
    <m/>
    <m/>
    <m/>
    <m/>
    <m/>
    <m/>
    <s v="N"/>
    <s v="N"/>
    <m/>
    <m/>
    <s v="     "/>
    <m/>
    <m/>
    <m/>
    <m/>
    <m/>
    <m/>
    <m/>
    <m/>
    <m/>
    <m/>
    <m/>
    <m/>
    <m/>
    <m/>
    <m/>
    <m/>
    <m/>
    <m/>
    <m/>
  </r>
  <r>
    <s v="20201727"/>
    <s v="     "/>
    <n v="44153"/>
    <s v="11/18"/>
    <x v="0"/>
    <n v="0.29375000000000001"/>
    <s v="47"/>
    <n v="4"/>
    <s v="11"/>
    <x v="4"/>
    <n v="44153"/>
    <n v="0.25624999999999998"/>
    <s v="OFC remarks: TRANFORMER BLEW; FLD remarks: Burnt alley arm in alley called M&amp;C for crew made ec tag. Unknown: fire size, suppression info. Took circuit number from OIS due to lack of access to Google Earth. -- 2/10 checking today and ILIS# no longer works *Tman not yet contacted"/>
    <s v="     "/>
    <s v="FAS"/>
    <m/>
    <s v="Y"/>
    <x v="0"/>
    <s v="1148176"/>
    <s v=" 20-012226"/>
    <m/>
    <s v="T005126568"/>
    <n v="120061794"/>
    <m/>
    <s v="     "/>
    <x v="0"/>
    <s v="PG&amp;E"/>
    <m/>
    <s v="Building"/>
    <m/>
    <s v="D"/>
    <m/>
    <s v="Structure-PG&amp;E only"/>
    <m/>
    <s v="Equipment - PG&amp;E"/>
    <s v="34.n. Transformer damage or failure"/>
    <s v="Equipment - PG&amp;E"/>
    <s v="All types of equipment / facility failure"/>
    <s v="Transformer failure"/>
    <s v="Transformer"/>
    <m/>
    <m/>
    <m/>
    <m/>
    <s v="Overhead"/>
    <x v="3"/>
    <s v="Transformer"/>
    <m/>
    <s v="100870788"/>
    <s v="     "/>
    <s v="Non-HFTD"/>
    <x v="0"/>
    <m/>
    <m/>
    <n v="36.739600000000003"/>
    <n v="-119.782"/>
    <s v="Fresno"/>
    <s v="CALIFORNIA-AVE-1113"/>
    <m/>
    <n v="12000"/>
    <m/>
    <x v="0"/>
    <s v="Unknown"/>
    <s v="Urban"/>
    <m/>
    <m/>
    <s v="No"/>
    <m/>
    <m/>
    <m/>
    <m/>
    <m/>
    <m/>
    <m/>
    <s v="N"/>
    <s v="N"/>
    <m/>
    <m/>
    <s v="     "/>
    <m/>
    <m/>
    <m/>
    <m/>
    <m/>
    <m/>
    <m/>
    <m/>
    <m/>
    <m/>
    <m/>
    <m/>
    <m/>
    <m/>
    <m/>
    <m/>
    <m/>
    <m/>
    <m/>
  </r>
  <r>
    <s v="FAS286562"/>
    <s v="     "/>
    <n v="42693"/>
    <s v="11/19"/>
    <x v="0"/>
    <m/>
    <s v="47"/>
    <n v="4"/>
    <s v="11"/>
    <x v="6"/>
    <m/>
    <m/>
    <s v="dirty insulators; transformer fire"/>
    <s v="     "/>
    <s v="FAS"/>
    <n v="44580"/>
    <s v="Y"/>
    <x v="0"/>
    <m/>
    <s v="N/A"/>
    <m/>
    <s v="723305"/>
    <m/>
    <m/>
    <s v="     "/>
    <x v="0"/>
    <s v="PG&amp;E"/>
    <m/>
    <m/>
    <m/>
    <s v="D"/>
    <m/>
    <s v="Structure-only"/>
    <m/>
    <s v="Contamination"/>
    <s v="36.a. Contamination"/>
    <s v="Equipment - PG&amp;E"/>
    <s v="Contamination"/>
    <s v="Contamination"/>
    <m/>
    <m/>
    <m/>
    <m/>
    <s v="Yes"/>
    <s v="Overhead"/>
    <x v="0"/>
    <s v="Insulator"/>
    <m/>
    <s v="103532940"/>
    <s v="     "/>
    <s v="Non-HFTD"/>
    <x v="0"/>
    <m/>
    <m/>
    <n v="36.610700000000001"/>
    <n v="-121.852"/>
    <s v="Monterey"/>
    <s v="DEL-MONTE-2102"/>
    <m/>
    <m/>
    <m/>
    <x v="0"/>
    <m/>
    <m/>
    <m/>
    <m/>
    <s v="No"/>
    <m/>
    <m/>
    <m/>
    <m/>
    <m/>
    <m/>
    <m/>
    <s v="N"/>
    <s v="N"/>
    <m/>
    <m/>
    <s v="     "/>
    <m/>
    <m/>
    <m/>
    <m/>
    <m/>
    <m/>
    <m/>
    <m/>
    <m/>
    <m/>
    <m/>
    <m/>
    <m/>
    <m/>
    <m/>
    <m/>
    <m/>
    <m/>
    <m/>
  </r>
  <r>
    <s v="SAP201710338"/>
    <s v="     "/>
    <n v="43058"/>
    <s v="11/19"/>
    <x v="0"/>
    <m/>
    <s v="47"/>
    <n v="4"/>
    <s v="11"/>
    <x v="0"/>
    <n v="43056"/>
    <m/>
    <s v="155 E Ash Ave / E Ash and E Orange near Nickel St in Shafter; pole fire; explosion at transformer; meter 1004087846; failure of circuit breaker and transformer"/>
    <s v="     "/>
    <s v="SAP"/>
    <n v="44580"/>
    <s v="Y"/>
    <x v="0"/>
    <m/>
    <s v="17-0095936.1, 17-0095936.2"/>
    <m/>
    <s v="T004192504"/>
    <n v="113826582"/>
    <m/>
    <s v="     "/>
    <x v="0"/>
    <s v="PG&amp;E"/>
    <m/>
    <m/>
    <m/>
    <s v="D"/>
    <m/>
    <s v="Structure-PG&amp;E only"/>
    <m/>
    <s v="Equipment - PG&amp;E"/>
    <s v="34.o. Other"/>
    <s v="Equipment - PG&amp;E"/>
    <s v="Circuit Breaker"/>
    <s v="Circuit Breaker"/>
    <s v="Transformer"/>
    <m/>
    <m/>
    <s v="Force Out,Line to Ground"/>
    <s v="Yes"/>
    <s v="Overhead"/>
    <x v="0"/>
    <s v="Transformer"/>
    <m/>
    <s v="100212040"/>
    <s v="     "/>
    <s v="Non-HFTD"/>
    <x v="0"/>
    <m/>
    <m/>
    <n v="35.496699999999997"/>
    <n v="-119.276"/>
    <s v="Kern"/>
    <s v="RIO-BRAVO-1102"/>
    <m/>
    <m/>
    <m/>
    <x v="0"/>
    <m/>
    <m/>
    <m/>
    <m/>
    <s v="No"/>
    <m/>
    <m/>
    <m/>
    <m/>
    <m/>
    <m/>
    <m/>
    <s v="N"/>
    <s v="N"/>
    <m/>
    <m/>
    <s v="     "/>
    <m/>
    <m/>
    <m/>
    <m/>
    <m/>
    <m/>
    <m/>
    <m/>
    <m/>
    <m/>
    <m/>
    <m/>
    <m/>
    <m/>
    <m/>
    <m/>
    <m/>
    <m/>
    <m/>
  </r>
  <r>
    <s v="SAP201710340"/>
    <s v="     "/>
    <n v="43058"/>
    <s v="11/19"/>
    <x v="0"/>
    <m/>
    <s v="47"/>
    <n v="4"/>
    <s v="11"/>
    <x v="0"/>
    <n v="43056"/>
    <m/>
    <s v="Crossarm replaced due to pole fire"/>
    <s v="     "/>
    <s v="SAP"/>
    <n v="44580"/>
    <s v="Y"/>
    <x v="0"/>
    <s v="1924521"/>
    <s v="N/A"/>
    <m/>
    <s v="T004192022"/>
    <n v="113822819"/>
    <m/>
    <s v="     "/>
    <x v="0"/>
    <s v="PG&amp;E"/>
    <m/>
    <m/>
    <m/>
    <s v="D"/>
    <m/>
    <s v="Structure-PG&amp;E only"/>
    <m/>
    <s v="Equipment - PG&amp;E"/>
    <s v="34.g. Insulator and brushing damage or failure"/>
    <s v="Equipment - PG&amp;E"/>
    <s v="Insulator failure"/>
    <s v="Insulator failure"/>
    <s v="Crossarm"/>
    <m/>
    <m/>
    <m/>
    <s v="Yes"/>
    <s v="Overhead"/>
    <x v="0"/>
    <s v="Crossarm"/>
    <m/>
    <s v="100869130"/>
    <s v="     "/>
    <s v="Non-HFTD"/>
    <x v="0"/>
    <m/>
    <m/>
    <n v="36.748899999999999"/>
    <n v="-119.788"/>
    <s v="Fresno"/>
    <s v="WEST-FRESNO-1109"/>
    <m/>
    <m/>
    <m/>
    <x v="0"/>
    <m/>
    <m/>
    <m/>
    <m/>
    <s v="No"/>
    <m/>
    <m/>
    <m/>
    <m/>
    <m/>
    <m/>
    <m/>
    <s v="N"/>
    <s v="N"/>
    <m/>
    <m/>
    <s v="     "/>
    <m/>
    <m/>
    <m/>
    <m/>
    <m/>
    <m/>
    <m/>
    <m/>
    <m/>
    <m/>
    <m/>
    <m/>
    <m/>
    <m/>
    <m/>
    <m/>
    <m/>
    <m/>
    <m/>
  </r>
  <r>
    <s v="SAP20187590"/>
    <s v="     "/>
    <n v="43423"/>
    <s v="11/19"/>
    <x v="0"/>
    <m/>
    <s v="47"/>
    <n v="4"/>
    <s v="11"/>
    <x v="1"/>
    <n v="43421"/>
    <m/>
    <s v="1820 14th St in Los Osos; deteriorated transformer; fire on transformer the previous night; wire dangling; fence damaged; meter 1009677268"/>
    <s v="     "/>
    <s v="SAP"/>
    <n v="44580"/>
    <s v="Y"/>
    <x v="0"/>
    <s v="217164"/>
    <s v="18-0100601"/>
    <m/>
    <s v="T004457990"/>
    <n v="115375179"/>
    <m/>
    <s v="     "/>
    <x v="0"/>
    <s v="PG&amp;E"/>
    <m/>
    <m/>
    <m/>
    <s v="D"/>
    <m/>
    <s v="&lt;3 meters of linear travel"/>
    <m/>
    <s v="Equipment - PG&amp;E"/>
    <s v="34.n. Transformer damage or failure"/>
    <s v="Equipment - PG&amp;E"/>
    <s v="Transformer failure"/>
    <s v="Transformer failure"/>
    <s v="Transformer"/>
    <m/>
    <m/>
    <s v="Line to Ground"/>
    <s v="Yes"/>
    <s v="Overhead"/>
    <x v="0"/>
    <s v="Transformer"/>
    <m/>
    <s v="101911621"/>
    <s v="     "/>
    <s v="Non-HFTD"/>
    <x v="0"/>
    <m/>
    <m/>
    <n v="35.318800000000003"/>
    <n v="-120.828"/>
    <s v="San Luis Obispo"/>
    <s v="MORRO-BAY-1102"/>
    <m/>
    <m/>
    <s v="MORRO BAY 1102W22"/>
    <x v="0"/>
    <m/>
    <m/>
    <m/>
    <m/>
    <s v="No"/>
    <m/>
    <m/>
    <m/>
    <m/>
    <m/>
    <m/>
    <m/>
    <s v="N"/>
    <s v="N"/>
    <m/>
    <m/>
    <s v="     "/>
    <m/>
    <m/>
    <m/>
    <m/>
    <m/>
    <m/>
    <m/>
    <m/>
    <m/>
    <m/>
    <m/>
    <m/>
    <m/>
    <m/>
    <m/>
    <m/>
    <m/>
    <m/>
    <m/>
  </r>
  <r>
    <s v="20180989"/>
    <s v="     "/>
    <n v="43423"/>
    <s v="11/19"/>
    <x v="0"/>
    <m/>
    <s v="47"/>
    <n v="4"/>
    <s v="11"/>
    <x v="1"/>
    <m/>
    <m/>
    <s v="Mylar balloons"/>
    <s v="     "/>
    <s v="FAS"/>
    <m/>
    <s v="N"/>
    <x v="0"/>
    <m/>
    <m/>
    <m/>
    <m/>
    <m/>
    <m/>
    <s v="     "/>
    <x v="1"/>
    <s v="PG&amp;E"/>
    <m/>
    <m/>
    <m/>
    <s v="D"/>
    <m/>
    <s v="&lt;3 meters of linear travel"/>
    <m/>
    <s v="Contact - 3rd Party"/>
    <s v="33.c. Balloon contact"/>
    <s v="Contact - 3rd Party"/>
    <s v="Contact from object"/>
    <s v="Contact - Balloon"/>
    <m/>
    <s v="Contact - Balloon"/>
    <s v="Conductor"/>
    <m/>
    <m/>
    <m/>
    <x v="3"/>
    <m/>
    <m/>
    <m/>
    <s v="     "/>
    <s v="Non-HFTD"/>
    <x v="0"/>
    <m/>
    <m/>
    <n v="38.505299999999998"/>
    <n v="-121.696"/>
    <s v="Solano"/>
    <s v="DAVIS-1112"/>
    <s v="062041112"/>
    <n v="11000"/>
    <m/>
    <x v="0"/>
    <m/>
    <s v="Agriculture"/>
    <m/>
    <m/>
    <s v="No"/>
    <m/>
    <m/>
    <m/>
    <m/>
    <m/>
    <m/>
    <m/>
    <s v="N"/>
    <s v="N"/>
    <m/>
    <m/>
    <s v="     "/>
    <m/>
    <m/>
    <m/>
    <m/>
    <m/>
    <m/>
    <m/>
    <m/>
    <m/>
    <m/>
    <m/>
    <m/>
    <m/>
    <m/>
    <m/>
    <m/>
    <m/>
    <m/>
    <m/>
  </r>
  <r>
    <s v="20191467"/>
    <s v="     "/>
    <n v="43788"/>
    <s v="11/19"/>
    <x v="0"/>
    <m/>
    <s v="47"/>
    <n v="4"/>
    <s v="11"/>
    <x v="3"/>
    <n v="43788"/>
    <m/>
    <s v="Vegetation, Tree - fell into line, Conductor, Overhead, Together; &lt; 1 meter fire."/>
    <s v="     "/>
    <s v="FAS"/>
    <m/>
    <s v="N"/>
    <x v="0"/>
    <s v="710464"/>
    <s v="19-0126586"/>
    <m/>
    <s v="T004814971"/>
    <n v="118187489"/>
    <m/>
    <s v="     "/>
    <x v="0"/>
    <s v="PG&amp;E"/>
    <m/>
    <m/>
    <m/>
    <s v="D"/>
    <m/>
    <s v="&lt;3 meters of linear travel"/>
    <m/>
    <s v="Vegetation"/>
    <s v="33.a. Veg. contact"/>
    <s v="Vegetation"/>
    <s v="Contact from object"/>
    <s v="Contact - Vegetation"/>
    <m/>
    <s v="Contact - Vegetation"/>
    <m/>
    <s v="Line to Ground"/>
    <m/>
    <s v="Overhead"/>
    <x v="0"/>
    <m/>
    <m/>
    <s v="192341102-2101121883{4553}"/>
    <s v="     "/>
    <s v="Non-HFTD"/>
    <x v="0"/>
    <m/>
    <m/>
    <n v="40.7258"/>
    <n v="-124.20099999999999"/>
    <s v="HUMBOLDT"/>
    <s v="HUMBOLDT-BAY-1102"/>
    <m/>
    <m/>
    <s v="HUMBOLDT BAY 1102CB"/>
    <x v="0"/>
    <s v="HUmboldt bay fire "/>
    <m/>
    <m/>
    <m/>
    <s v="No"/>
    <m/>
    <m/>
    <m/>
    <m/>
    <m/>
    <m/>
    <m/>
    <s v="N"/>
    <s v="N"/>
    <m/>
    <m/>
    <s v="     "/>
    <s v="40.72500000"/>
    <s v="-124.19650000"/>
    <s v="Nov 20 2019 12:00AM"/>
    <s v="TrunkFail"/>
    <s v="An 8&quot; diameter 30 eucalyptus branch broke off at an area of weak attachment and fell through the electrical lines and came to rest on the communication lines. The branch caught fire while it was in the air, but there was no fire on the ground. The DBH of the tree is 26&quot; not 10. The tree is 75 tall, not 35. The GPS coordinates are N40.7233 W-124.1969. I JVG9 made the edits on this outage report on 3/12/2020."/>
    <s v="EUCA"/>
    <s v="35"/>
    <s v="10"/>
    <s v="1"/>
    <s v="None"/>
    <s v="Severe"/>
    <s v="Y"/>
    <s v="1"/>
    <m/>
    <s v="Hillside"/>
    <s v="B"/>
    <s v="CrossArm"/>
    <s v="BareWire"/>
    <s v="0"/>
  </r>
  <r>
    <s v="20201724"/>
    <s v="     "/>
    <n v="44154"/>
    <s v="11/19"/>
    <x v="0"/>
    <n v="0.60902777777777772"/>
    <s v="47"/>
    <n v="4"/>
    <s v="11"/>
    <x v="4"/>
    <m/>
    <m/>
    <s v="escalation, 2/23/21"/>
    <s v="     "/>
    <s v="FAS"/>
    <m/>
    <s v="Y"/>
    <x v="0"/>
    <m/>
    <m/>
    <m/>
    <s v="T005128373"/>
    <n v="120076824"/>
    <m/>
    <s v="     "/>
    <x v="0"/>
    <s v="PG&amp;E"/>
    <m/>
    <s v="Building"/>
    <m/>
    <s v="D"/>
    <m/>
    <s v="Structure-PG&amp;E only"/>
    <m/>
    <s v="Equipment - PG&amp;E"/>
    <s v="34.o. Other"/>
    <s v="Equipment - PG&amp;E"/>
    <s v="All types of equipment / facility failure"/>
    <s v="Equipment failure - Other"/>
    <s v="Other"/>
    <m/>
    <m/>
    <m/>
    <m/>
    <s v="Overhead"/>
    <x v="3"/>
    <s v="Other"/>
    <m/>
    <s v="103234404"/>
    <s v="     "/>
    <s v="Non-HFTD"/>
    <x v="0"/>
    <m/>
    <m/>
    <n v="35.261800000000001"/>
    <n v="-118.896"/>
    <s v="Kern"/>
    <s v="LAMONT-1103"/>
    <m/>
    <n v="12000"/>
    <m/>
    <x v="0"/>
    <s v="Kern County FD, Lamont CA"/>
    <s v="Agriculture"/>
    <m/>
    <m/>
    <s v="No"/>
    <m/>
    <m/>
    <m/>
    <m/>
    <m/>
    <m/>
    <m/>
    <s v="N"/>
    <s v="N"/>
    <m/>
    <m/>
    <s v="     "/>
    <m/>
    <m/>
    <m/>
    <m/>
    <m/>
    <m/>
    <m/>
    <m/>
    <m/>
    <m/>
    <m/>
    <m/>
    <m/>
    <m/>
    <m/>
    <m/>
    <m/>
    <m/>
    <m/>
  </r>
  <r>
    <s v="SAP20201580"/>
    <s v="     "/>
    <n v="44154"/>
    <s v="11/19"/>
    <x v="0"/>
    <m/>
    <s v="47"/>
    <n v="4"/>
    <s v="11"/>
    <x v="4"/>
    <n v="44152"/>
    <m/>
    <s v="753 HUTCHINGS DR,SAN LEANDRO; Pole fire with no listed cause; Going to contact Tman;"/>
    <s v="     "/>
    <s v="SAP"/>
    <n v="44580"/>
    <s v="Y"/>
    <x v="0"/>
    <s v="1147929"/>
    <s v="20-0122133"/>
    <m/>
    <s v="T005126175"/>
    <n v="120061062"/>
    <m/>
    <s v="     "/>
    <x v="0"/>
    <s v="PG&amp;E"/>
    <m/>
    <m/>
    <m/>
    <s v="D"/>
    <m/>
    <s v="Structure-PG&amp;E only"/>
    <m/>
    <s v="Unknown"/>
    <s v="40.a. Unknown"/>
    <s v="Unknown"/>
    <m/>
    <m/>
    <m/>
    <m/>
    <m/>
    <s v="Force Out"/>
    <s v="Yes"/>
    <s v="Overhead"/>
    <x v="0"/>
    <s v="Pole"/>
    <m/>
    <s v="104006240"/>
    <s v="     "/>
    <s v="Non-HFTD"/>
    <x v="0"/>
    <m/>
    <m/>
    <n v="37.723999999999997"/>
    <n v="-122.178"/>
    <s v="Alameda"/>
    <s v="SAN-LEANDRO-U-1113"/>
    <m/>
    <m/>
    <m/>
    <x v="0"/>
    <m/>
    <m/>
    <m/>
    <m/>
    <s v="No"/>
    <m/>
    <m/>
    <m/>
    <m/>
    <m/>
    <m/>
    <m/>
    <s v="N"/>
    <s v="N"/>
    <m/>
    <m/>
    <s v="     "/>
    <m/>
    <m/>
    <m/>
    <m/>
    <m/>
    <m/>
    <m/>
    <m/>
    <m/>
    <m/>
    <m/>
    <m/>
    <m/>
    <m/>
    <m/>
    <m/>
    <m/>
    <m/>
    <m/>
  </r>
  <r>
    <s v="20212163"/>
    <s v="     "/>
    <n v="44519"/>
    <s v="11/19"/>
    <x v="0"/>
    <n v="0.17569444444444443"/>
    <s v="47"/>
    <n v="4"/>
    <s v="11"/>
    <x v="5"/>
    <n v="44519"/>
    <m/>
    <s v="Overloaded service burned down and ignited a fire at the secondary which spread to AT&amp;T communication lines. This information is preliminary. OIS: 1549670; ILIS: 21-0148365; FOID: T005470151; EC: 122396461 (Submitted by KMSR); PM: 45071216; SAP Eqp ID: 101423615; Pole Lat/Long: 38.0370765428, -122.2686569431; County: Contra Costa; Division: East Bay; Meter Badge #: 1006501880"/>
    <s v="     "/>
    <s v="FAS"/>
    <m/>
    <s v="N"/>
    <x v="0"/>
    <m/>
    <s v="21-0148365"/>
    <m/>
    <s v="T005470151"/>
    <n v="122396000"/>
    <m/>
    <s v="     "/>
    <x v="1"/>
    <s v="PG&amp;E"/>
    <m/>
    <s v="Other"/>
    <s v="Conductor"/>
    <s v="D"/>
    <s v="D"/>
    <s v="&lt;3 meters of linear travel"/>
    <m/>
    <s v="Equipment - Overloaded"/>
    <s v="34.b. Conductor damage or failure"/>
    <s v="Equipment - PG&amp;E"/>
    <s v="All types of equipment / facility failure"/>
    <s v="Conductor failure-all"/>
    <s v="Service Drop"/>
    <m/>
    <m/>
    <s v="Line to Ground"/>
    <s v="Y"/>
    <s v="Overhead"/>
    <x v="2"/>
    <s v="Service Drop"/>
    <s v="Conductor (4/0 AWAC), Services (TBD)"/>
    <s v="101423615"/>
    <s v="     "/>
    <s v="Non-HFTD"/>
    <x v="0"/>
    <m/>
    <m/>
    <n v="38.037100000000002"/>
    <n v="-122.26900000000001"/>
    <s v="Contra Costa"/>
    <s v="FRANKLIN-1101"/>
    <m/>
    <m/>
    <s v="N/A"/>
    <x v="0"/>
    <s v="Employee"/>
    <s v="Urban"/>
    <s v="Fire-resistive fuel bed"/>
    <m/>
    <s v="No"/>
    <m/>
    <m/>
    <m/>
    <m/>
    <m/>
    <m/>
    <m/>
    <s v="N"/>
    <s v="N"/>
    <m/>
    <m/>
    <s v="     "/>
    <m/>
    <m/>
    <m/>
    <m/>
    <m/>
    <m/>
    <m/>
    <m/>
    <m/>
    <m/>
    <m/>
    <m/>
    <m/>
    <m/>
    <m/>
    <m/>
    <m/>
    <m/>
    <m/>
  </r>
  <r>
    <s v="MIA20151451"/>
    <s v="     "/>
    <n v="42310"/>
    <s v="11/2"/>
    <x v="0"/>
    <n v="0.98270833333333329"/>
    <s v="45"/>
    <n v="4"/>
    <s v="11"/>
    <x v="2"/>
    <n v="42310"/>
    <n v="0.98263888888888884"/>
    <s v="Fresno Co. FD; POLE FIRE; equipment failure"/>
    <s v="     "/>
    <s v="FAS"/>
    <n v="44253"/>
    <s v="Y"/>
    <x v="0"/>
    <s v="1334324"/>
    <s v="15-0075159"/>
    <m/>
    <s v="T003522917"/>
    <n v="110828216"/>
    <m/>
    <s v="     "/>
    <x v="0"/>
    <s v="PG&amp;E"/>
    <m/>
    <m/>
    <m/>
    <s v="D"/>
    <m/>
    <s v="Structure-PG&amp;E only"/>
    <m/>
    <s v="Equipment - PG&amp;E"/>
    <s v="34.f. Pole damage or failure"/>
    <s v="Equipment - PG&amp;E"/>
    <s v="All types of equipment / facility failure"/>
    <s v="Pole failure"/>
    <s v="Pole"/>
    <m/>
    <m/>
    <s v="Multi-Fault"/>
    <s v="No"/>
    <s v="Overhead"/>
    <x v="0"/>
    <m/>
    <m/>
    <s v="103073313"/>
    <s v="     "/>
    <s v="Non-HFTD"/>
    <x v="0"/>
    <m/>
    <m/>
    <n v="36.531100000000002"/>
    <n v="-120.104"/>
    <s v="Fresno"/>
    <s v="STROUD-1102"/>
    <m/>
    <n v="11000"/>
    <s v="N/A"/>
    <x v="0"/>
    <s v="Fresno Co. Fire Dept."/>
    <s v="Rural"/>
    <m/>
    <m/>
    <s v="No"/>
    <m/>
    <m/>
    <m/>
    <m/>
    <m/>
    <m/>
    <m/>
    <s v="N"/>
    <s v="N"/>
    <m/>
    <m/>
    <s v="     "/>
    <m/>
    <m/>
    <m/>
    <m/>
    <m/>
    <m/>
    <m/>
    <m/>
    <m/>
    <m/>
    <m/>
    <m/>
    <m/>
    <m/>
    <m/>
    <m/>
    <m/>
    <m/>
    <m/>
  </r>
  <r>
    <s v="EIR20150041"/>
    <s v="     "/>
    <n v="42310"/>
    <s v="11/2"/>
    <x v="0"/>
    <m/>
    <s v="45"/>
    <n v="4"/>
    <s v="11"/>
    <x v="2"/>
    <m/>
    <m/>
    <s v="PG&amp;E determined damage to be greater than $50,000 today, November 6, 2015. No injury or fatalities involved. Pole fire occurred during Monday, Nov 2 storm."/>
    <s v="     "/>
    <s v="EIR Ignitions Tracker"/>
    <n v="44288"/>
    <s v="Y"/>
    <x v="0"/>
    <s v="1332814"/>
    <s v="15-0074655"/>
    <m/>
    <m/>
    <n v="110825676"/>
    <s v="EI151102B"/>
    <s v="     "/>
    <x v="0"/>
    <s v="PG&amp;E"/>
    <m/>
    <s v="Other"/>
    <m/>
    <s v="D"/>
    <m/>
    <s v="Structure-PG&amp;E only"/>
    <m/>
    <s v="Weather - High Wind"/>
    <s v="39.a. All Other"/>
    <s v="Weather"/>
    <m/>
    <s v="Weather"/>
    <m/>
    <m/>
    <m/>
    <s v="Force Out"/>
    <s v="Yes"/>
    <s v="Overhead"/>
    <x v="0"/>
    <s v="Insulator"/>
    <m/>
    <s v="024190409 "/>
    <s v="     "/>
    <s v="Non-HFTD"/>
    <x v="0"/>
    <m/>
    <m/>
    <n v="37.576700000000002"/>
    <n v="-122.33"/>
    <s v="San Mateo"/>
    <s v="SAN-MATEO-0409"/>
    <m/>
    <n v="4160"/>
    <s v="SAN MATEO 2101CB"/>
    <x v="0"/>
    <m/>
    <s v="Urban"/>
    <m/>
    <m/>
    <s v="No"/>
    <m/>
    <m/>
    <m/>
    <m/>
    <m/>
    <m/>
    <m/>
    <s v="N"/>
    <s v="N"/>
    <m/>
    <m/>
    <s v="     "/>
    <m/>
    <m/>
    <m/>
    <m/>
    <m/>
    <m/>
    <m/>
    <m/>
    <m/>
    <m/>
    <m/>
    <m/>
    <m/>
    <m/>
    <m/>
    <m/>
    <m/>
    <m/>
    <m/>
  </r>
  <r>
    <s v="20150412"/>
    <s v="     "/>
    <n v="42310"/>
    <s v="11/2"/>
    <x v="0"/>
    <n v="0.41180555555555554"/>
    <s v="45"/>
    <n v="4"/>
    <s v="11"/>
    <x v="2"/>
    <n v="42310"/>
    <n v="0.41180555555555554"/>
    <s v="F4TGJR0 POLE FIRE AT 7777 W SHIELDS ON OD BANK CROSS ARM BURNED IN HALF DROPING LIVE CONDUCTOR ONTO CROSS ARM BRACES WHICH ENERGIZED DOWN GUY CONTACTING HOUSE ABOVE BOB. UNABLE TO TEST OD BANK 2  OF 3 BLOWN OPENED JUMPERS 3 SPANS NORTH OF M"/>
    <s v="     "/>
    <m/>
    <m/>
    <s v="N"/>
    <x v="0"/>
    <s v="1333254"/>
    <s v="15-0074805"/>
    <m/>
    <m/>
    <m/>
    <m/>
    <s v="     "/>
    <x v="1"/>
    <s v="PG&amp;E"/>
    <m/>
    <s v="Building"/>
    <m/>
    <s v="D"/>
    <m/>
    <s v="Structure-only"/>
    <s v="Square Feet: ; Acreage: "/>
    <s v="Wire-Wire Contact"/>
    <s v="35.a. Wire-to-wire contact / contamination"/>
    <s v="Wire-Wire Contact"/>
    <s v="All types of equipment / facility failure"/>
    <s v="Transformer"/>
    <s v="Transformer"/>
    <m/>
    <m/>
    <s v="Force Out"/>
    <s v="0"/>
    <s v="Overhead"/>
    <x v="3"/>
    <s v="Conductor"/>
    <m/>
    <s v="7777 W SHIELDS"/>
    <s v="     "/>
    <s v="Non-HFTD"/>
    <x v="0"/>
    <m/>
    <m/>
    <n v="36.777799999999999"/>
    <n v="-119.931"/>
    <s v="Fresno"/>
    <s v="KERMAN-1101"/>
    <s v="252711101"/>
    <n v="12000"/>
    <s v="KERMAN 110197426"/>
    <x v="0"/>
    <s v="FRESNO COUNTY FIRE"/>
    <s v="Agriculture"/>
    <m/>
    <m/>
    <s v="No"/>
    <m/>
    <m/>
    <m/>
    <m/>
    <m/>
    <m/>
    <m/>
    <s v="N"/>
    <s v="N"/>
    <m/>
    <m/>
    <s v="     "/>
    <m/>
    <m/>
    <m/>
    <m/>
    <m/>
    <m/>
    <m/>
    <m/>
    <m/>
    <m/>
    <m/>
    <m/>
    <m/>
    <m/>
    <m/>
    <m/>
    <m/>
    <m/>
    <m/>
  </r>
  <r>
    <s v="MIA20158503"/>
    <s v="     "/>
    <n v="42310"/>
    <s v="11/2"/>
    <x v="0"/>
    <n v="0.17650462962962962"/>
    <s v="45"/>
    <n v="4"/>
    <s v="11"/>
    <x v="2"/>
    <n v="42310"/>
    <n v="0.1763888888888889"/>
    <s v="KRJ7- CAP BANK FAILED- POLE FIRE ONLY- C ST S/O 6TH ST / 4th st in Tracy; C2868; PUT OUT POLE FIRE NEED CAP BNK REMVD AND POLE REPLACED; capacitor was arcing and need replacing; cause not listed"/>
    <s v="     "/>
    <s v="FAS"/>
    <n v="44252"/>
    <s v="Y"/>
    <x v="0"/>
    <s v="1332818"/>
    <s v="N/A"/>
    <m/>
    <s v="T003521131"/>
    <n v="110825739"/>
    <m/>
    <s v="     "/>
    <x v="0"/>
    <s v="PG&amp;E"/>
    <m/>
    <m/>
    <m/>
    <s v="D"/>
    <m/>
    <s v="Structure-PG&amp;E only"/>
    <m/>
    <s v="Equipment - PG&amp;E"/>
    <s v="34.a. Capacitor bank damage or failure"/>
    <s v="Equipment - PG&amp;E"/>
    <s v="All types of equipment / facility failure"/>
    <s v="Capacitor bank failure"/>
    <s v="Capacitor Bank"/>
    <m/>
    <m/>
    <m/>
    <s v="Yes"/>
    <s v="Overhead"/>
    <x v="0"/>
    <m/>
    <m/>
    <s v="C2868"/>
    <s v="     "/>
    <s v="Non-HFTD"/>
    <x v="0"/>
    <m/>
    <m/>
    <n v="37.731299999999997"/>
    <n v="-121.431"/>
    <s v="San Joaquin"/>
    <s v="TRACY-1105"/>
    <s v="162881105"/>
    <n v="11000"/>
    <m/>
    <x v="0"/>
    <s v="Tracy FD"/>
    <s v="Urban"/>
    <m/>
    <m/>
    <s v="No"/>
    <m/>
    <m/>
    <m/>
    <m/>
    <m/>
    <m/>
    <m/>
    <s v="N"/>
    <s v="N"/>
    <m/>
    <m/>
    <s v="     "/>
    <m/>
    <m/>
    <m/>
    <m/>
    <m/>
    <m/>
    <m/>
    <m/>
    <m/>
    <m/>
    <m/>
    <m/>
    <m/>
    <m/>
    <m/>
    <m/>
    <m/>
    <m/>
    <m/>
  </r>
  <r>
    <s v="MIA20150804"/>
    <s v="     "/>
    <n v="42310"/>
    <s v="11/2"/>
    <x v="0"/>
    <n v="0.35648148148148145"/>
    <s v="45"/>
    <n v="4"/>
    <s v="11"/>
    <x v="2"/>
    <n v="42310"/>
    <n v="0.35625000000000001"/>
    <s v="Crossarm burnt"/>
    <s v="     "/>
    <s v="FAS"/>
    <n v="44259"/>
    <s v="Y"/>
    <x v="0"/>
    <s v="1333089"/>
    <s v="N/A"/>
    <m/>
    <s v="T003521530"/>
    <n v="110826290"/>
    <m/>
    <s v="     "/>
    <x v="0"/>
    <s v="PG&amp;E"/>
    <m/>
    <m/>
    <m/>
    <s v="D"/>
    <m/>
    <s v="Structure-PG&amp;E only"/>
    <m/>
    <s v="Equipment - PG&amp;E"/>
    <s v="34.g. Insulator and brushing damage or failure"/>
    <s v="Equipment - PG&amp;E"/>
    <s v="All types of equipment / facility failure"/>
    <s v="Insulator failure"/>
    <s v="Crossarm"/>
    <m/>
    <m/>
    <m/>
    <s v="Yes"/>
    <s v="Overhead"/>
    <x v="0"/>
    <m/>
    <m/>
    <s v="RT/ 101871671"/>
    <s v="     "/>
    <s v="Non-HFTD"/>
    <x v="0"/>
    <m/>
    <m/>
    <n v="34.963299999999997"/>
    <n v="-120.432"/>
    <s v="Santa Barbara"/>
    <s v="SANTA-MARIA-1106"/>
    <m/>
    <n v="11000"/>
    <m/>
    <x v="0"/>
    <s v="Santa Maria"/>
    <s v="Urban"/>
    <m/>
    <m/>
    <s v="No"/>
    <m/>
    <m/>
    <m/>
    <m/>
    <m/>
    <m/>
    <m/>
    <s v="N"/>
    <s v="N"/>
    <m/>
    <m/>
    <s v="     "/>
    <m/>
    <m/>
    <m/>
    <m/>
    <m/>
    <m/>
    <m/>
    <m/>
    <m/>
    <m/>
    <m/>
    <m/>
    <m/>
    <m/>
    <m/>
    <m/>
    <m/>
    <m/>
    <m/>
  </r>
  <r>
    <s v="20191394"/>
    <s v="     "/>
    <n v="43771"/>
    <s v="11/2"/>
    <x v="0"/>
    <m/>
    <s v="44"/>
    <n v="4"/>
    <s v="11"/>
    <x v="3"/>
    <n v="43771"/>
    <m/>
    <s v="Equipment Failure/Involved, Overhead, Jumper, Burned Open; &lt; 1 meter fire."/>
    <s v="     "/>
    <s v="FAS"/>
    <m/>
    <s v="N"/>
    <x v="0"/>
    <s v="698452"/>
    <s v="19-0120435"/>
    <m/>
    <s v="T004801122"/>
    <n v="0"/>
    <m/>
    <s v="     "/>
    <x v="0"/>
    <s v="PG&amp;E"/>
    <m/>
    <m/>
    <m/>
    <s v="D"/>
    <m/>
    <s v="&lt;3 meters of linear travel"/>
    <m/>
    <s v="Equipment - PG&amp;E"/>
    <s v="34.o. Other"/>
    <s v="Equipment - PG&amp;E"/>
    <m/>
    <m/>
    <s v="Switch"/>
    <m/>
    <m/>
    <s v="Line to Ground"/>
    <m/>
    <s v="Overhead"/>
    <x v="0"/>
    <s v="Switch"/>
    <m/>
    <s v="183052108-2100644272{12109}"/>
    <s v="     "/>
    <s v="Non-HFTD"/>
    <x v="0"/>
    <m/>
    <m/>
    <n v="35.487400000000001"/>
    <n v="-120.66800000000001"/>
    <s v="SAN LUIS OBISPO"/>
    <s v="TEMPLETON-2108"/>
    <m/>
    <m/>
    <s v="TEMPLETON 2108A40"/>
    <x v="0"/>
    <s v="ATASCADERO FIRE DEPT #192778"/>
    <m/>
    <m/>
    <m/>
    <s v="No"/>
    <m/>
    <m/>
    <m/>
    <m/>
    <m/>
    <m/>
    <m/>
    <s v="N"/>
    <s v="N"/>
    <m/>
    <m/>
    <s v="     "/>
    <m/>
    <m/>
    <m/>
    <m/>
    <m/>
    <m/>
    <m/>
    <m/>
    <m/>
    <m/>
    <m/>
    <m/>
    <m/>
    <m/>
    <m/>
    <m/>
    <m/>
    <m/>
    <m/>
  </r>
  <r>
    <s v="20201489"/>
    <s v="     "/>
    <n v="44137"/>
    <s v="11/2"/>
    <x v="0"/>
    <n v="0.59375"/>
    <s v="45"/>
    <n v="4"/>
    <s v="11"/>
    <x v="4"/>
    <n v="44137"/>
    <n v="0.59166666666666667"/>
    <s v="On November 2, 2020 at 1749 hours, a PG&amp;E Troubleman patrolled the Lockeford 2102 12kV Distribution Circuit number 163682102, near Mackville Road in Clements. He observed a broken primary overhead conductor on the ground. Initial analysis indicates our sub-contracted vegetation management tree service crew (Mario's Tree Service) dropped a large dead valley oak tree limb onto the line, which resulted in a wire down in multiple spans and a fire ensued. The crew made a pie cut on a 45’ limb and was in the process of making the back cut, when the limb peeled away prematurely. The dry and brittle limb with no moisture made contact with one phase of the primary line and knocked the line off of the insulator and it fell to the ground two spans away from tree. The conductor also came in contact with a barb wire fence which lead to the ignition of the grass field in the immediate vicinity. The Clements Fire Department responded to and extinguished the fire. The 406-minute outage affected 2 customers. We replaced 300' of conductor. All the repairs were completed and the line was returned to service on November 2, 2020. This information is preliminary."/>
    <s v="     "/>
    <s v="FAS"/>
    <m/>
    <s v="N"/>
    <x v="0"/>
    <m/>
    <s v="20-0116241"/>
    <m/>
    <s v="T005111412"/>
    <n v="119973749"/>
    <m/>
    <s v="     "/>
    <x v="1"/>
    <s v="PG&amp;E"/>
    <m/>
    <s v="Vegetation"/>
    <m/>
    <s v="D"/>
    <s v="D"/>
    <s v="&lt;0.25"/>
    <m/>
    <s v="Vegetation"/>
    <s v="33.a. Veg. contact"/>
    <s v="Vegetation"/>
    <s v="Contact from object"/>
    <s v="Contact - Vegetation"/>
    <m/>
    <s v="Contact - Vegetation"/>
    <s v="Conductor - Primary"/>
    <s v="Three Phase Fault"/>
    <m/>
    <s v="Overhead"/>
    <x v="3"/>
    <s v="Conductor - Primary"/>
    <s v="Conductor - Primary"/>
    <s v="Circuit ID: 163682102, SAP ID: 102078687"/>
    <s v="     "/>
    <s v="Non-HFTD"/>
    <x v="0"/>
    <m/>
    <m/>
    <n v="38.201500000000003"/>
    <n v="-121.096"/>
    <s v="San Joaquin"/>
    <s v="LOCKEFORD-2102"/>
    <m/>
    <n v="12000"/>
    <m/>
    <x v="0"/>
    <s v="Clements FD"/>
    <s v="Agriculture"/>
    <m/>
    <m/>
    <s v="No"/>
    <m/>
    <m/>
    <m/>
    <m/>
    <m/>
    <m/>
    <m/>
    <s v="N"/>
    <s v="N"/>
    <m/>
    <m/>
    <s v="     "/>
    <s v="38.20236000"/>
    <s v="-121.09166000"/>
    <s v="Nov  6 2020 12:00AM"/>
    <s v="PGECont"/>
    <s v="Large Valley Oak FPT for dead xstem limb, Marios GF Francisco Herrea said that while trimming the line side limb the limb twisted and fell back into the line taking the high voltage lines down. High voltage lines fell on metal barbwire fence this resulted in a small grass fire."/>
    <s v="OAKV"/>
    <s v="33"/>
    <s v="33"/>
    <s v="5"/>
    <m/>
    <m/>
    <m/>
    <m/>
    <m/>
    <m/>
    <m/>
    <s v="CrossArm"/>
    <s v="BareWire"/>
    <s v="1"/>
  </r>
  <r>
    <s v="MIA20162071"/>
    <s v="     "/>
    <n v="42694"/>
    <s v="11/20"/>
    <x v="0"/>
    <n v="0.98931712962962959"/>
    <s v="48"/>
    <n v="4"/>
    <s v="11"/>
    <x v="6"/>
    <n v="42694"/>
    <n v="0.98888888888888893"/>
    <s v="Jumper touching brase causing tracking/ pole fire"/>
    <s v="     "/>
    <s v="FAS"/>
    <n v="44249"/>
    <s v="Y"/>
    <x v="0"/>
    <s v="1586170"/>
    <s v="N/A"/>
    <m/>
    <s v="T003822202"/>
    <m/>
    <m/>
    <s v="     "/>
    <x v="0"/>
    <s v="PG&amp;E"/>
    <m/>
    <m/>
    <m/>
    <s v="D"/>
    <m/>
    <s v="Unknown"/>
    <m/>
    <s v="Contamination"/>
    <s v="36.a. Contamination"/>
    <s v="Equipment - PG&amp;E"/>
    <s v="Other"/>
    <s v="Contamination"/>
    <m/>
    <m/>
    <m/>
    <m/>
    <s v="Yes"/>
    <s v="Overhead"/>
    <x v="0"/>
    <m/>
    <m/>
    <s v="100152455"/>
    <s v="     "/>
    <s v="Non-HFTD"/>
    <x v="0"/>
    <m/>
    <m/>
    <n v="35.357500000000002"/>
    <n v="-119.01300000000001"/>
    <s v="Kern"/>
    <s v="WESTPARK-1110"/>
    <m/>
    <n v="11000"/>
    <m/>
    <x v="0"/>
    <m/>
    <s v="Urban"/>
    <m/>
    <m/>
    <s v="No"/>
    <m/>
    <m/>
    <m/>
    <m/>
    <m/>
    <m/>
    <m/>
    <s v="N"/>
    <s v="N"/>
    <m/>
    <m/>
    <s v="     "/>
    <m/>
    <m/>
    <m/>
    <m/>
    <m/>
    <m/>
    <m/>
    <m/>
    <m/>
    <m/>
    <m/>
    <m/>
    <m/>
    <m/>
    <m/>
    <m/>
    <m/>
    <m/>
    <m/>
  </r>
  <r>
    <s v="MIA20169585"/>
    <s v="     "/>
    <n v="42694"/>
    <s v="11/20"/>
    <x v="0"/>
    <n v="0.74116898148148147"/>
    <s v="48"/>
    <n v="4"/>
    <s v="11"/>
    <x v="6"/>
    <n v="42694"/>
    <n v="0.74097222222222225"/>
    <s v="L7SF: 5038 e hammond in Fresno; crew to repair burnt crossarm; pole fire; no cause listed; BECAME FUSE OUTAGE; TMAN ON SITE WITH POLE FIRE"/>
    <s v="     "/>
    <s v="FAS"/>
    <n v="44251"/>
    <s v="Y"/>
    <x v="0"/>
    <s v="1585988"/>
    <s v="16-0081293"/>
    <m/>
    <s v="T003822040"/>
    <n v="112174670"/>
    <m/>
    <s v="     "/>
    <x v="0"/>
    <s v="PG&amp;E"/>
    <m/>
    <m/>
    <m/>
    <s v="D"/>
    <m/>
    <s v="Structure-PG&amp;E only"/>
    <m/>
    <s v="Equipment - PG&amp;E"/>
    <s v="34.c. Fuse damage or failure"/>
    <s v="Equipment - PG&amp;E"/>
    <s v="All types of equipment / facility failure"/>
    <s v="Fuse failure - all"/>
    <s v="Fuse"/>
    <m/>
    <m/>
    <s v="Force Out"/>
    <s v="Yes"/>
    <s v="Overhead"/>
    <x v="0"/>
    <m/>
    <m/>
    <s v="D3744"/>
    <s v="     "/>
    <s v="Non-HFTD"/>
    <x v="0"/>
    <m/>
    <m/>
    <n v="36.757100000000001"/>
    <n v="-119.727"/>
    <s v="Fresno"/>
    <s v="BARTON-1111"/>
    <s v="253571111"/>
    <n v="11000"/>
    <s v="BARTON 1111CB"/>
    <x v="0"/>
    <m/>
    <s v="Urban"/>
    <m/>
    <m/>
    <s v="No"/>
    <m/>
    <m/>
    <m/>
    <m/>
    <m/>
    <m/>
    <m/>
    <s v="N"/>
    <s v="N"/>
    <m/>
    <m/>
    <s v="     "/>
    <m/>
    <m/>
    <m/>
    <m/>
    <m/>
    <m/>
    <m/>
    <m/>
    <m/>
    <m/>
    <m/>
    <m/>
    <m/>
    <m/>
    <m/>
    <m/>
    <m/>
    <m/>
    <m/>
  </r>
  <r>
    <s v="MIA20172616"/>
    <s v="     "/>
    <n v="43059"/>
    <s v="11/20"/>
    <x v="0"/>
    <n v="0.55125000000000002"/>
    <s v="47"/>
    <n v="4"/>
    <s v="11"/>
    <x v="0"/>
    <n v="43059"/>
    <n v="0.55069444444444449"/>
    <s v="FAS states a burnt crossarm will need to be replaced and the EC tag also mentions an insulator replacement along with the crossarm. Insulator most likely cause of cross arm burning. Waiting on escalation."/>
    <s v="     "/>
    <s v="FAS"/>
    <n v="44252"/>
    <s v="Y"/>
    <x v="0"/>
    <m/>
    <s v="N/A"/>
    <m/>
    <s v="4426002726"/>
    <n v="113829957"/>
    <m/>
    <s v="     "/>
    <x v="0"/>
    <s v="PG&amp;E"/>
    <m/>
    <m/>
    <m/>
    <s v="D"/>
    <m/>
    <s v="Structure-PG&amp;E only"/>
    <m/>
    <s v="Equipment - PG&amp;E"/>
    <s v="34.g. Insulator and brushing damage or failure"/>
    <s v="Equipment - PG&amp;E"/>
    <s v="All types of equipment / facility failure"/>
    <s v="Insulator failure"/>
    <s v="Crossarm"/>
    <m/>
    <m/>
    <m/>
    <s v="Yes"/>
    <s v="Overhead"/>
    <x v="0"/>
    <m/>
    <m/>
    <s v="102218388"/>
    <s v="     "/>
    <s v="Non-HFTD"/>
    <x v="0"/>
    <m/>
    <m/>
    <n v="38.097700000000003"/>
    <n v="-122.209"/>
    <s v="Solano"/>
    <s v="NORTH-TOWER-1108"/>
    <m/>
    <n v="11000"/>
    <m/>
    <x v="0"/>
    <m/>
    <s v="Urban"/>
    <m/>
    <m/>
    <s v="No"/>
    <m/>
    <m/>
    <m/>
    <m/>
    <m/>
    <m/>
    <m/>
    <s v="N"/>
    <s v="N"/>
    <m/>
    <m/>
    <s v="     "/>
    <m/>
    <m/>
    <m/>
    <m/>
    <m/>
    <m/>
    <m/>
    <m/>
    <m/>
    <m/>
    <m/>
    <m/>
    <m/>
    <m/>
    <m/>
    <m/>
    <m/>
    <m/>
    <m/>
  </r>
  <r>
    <s v="20170472"/>
    <s v="     "/>
    <n v="43059"/>
    <s v="11/20"/>
    <x v="0"/>
    <m/>
    <s v="47"/>
    <n v="4"/>
    <s v="11"/>
    <x v="0"/>
    <n v="43059"/>
    <n v="0.83680555555555558"/>
    <s v="0"/>
    <s v="     "/>
    <m/>
    <m/>
    <s v="N"/>
    <x v="0"/>
    <s v="1926932"/>
    <m/>
    <m/>
    <m/>
    <m/>
    <m/>
    <s v="     "/>
    <x v="1"/>
    <s v="PG&amp;E"/>
    <m/>
    <s v="Vegetation"/>
    <m/>
    <s v="D"/>
    <m/>
    <s v="0.26-9.99"/>
    <s v="Square Feet: ; Acreage: "/>
    <s v="Equipment - PG&amp;E"/>
    <s v="34.m. Connection device damage or failure"/>
    <s v="Equipment - PG&amp;E"/>
    <s v="All types of equipment / facility failure"/>
    <s v="Splice/Clamp/Connector"/>
    <s v="Splice/Clamp/Connector"/>
    <m/>
    <m/>
    <m/>
    <s v="None"/>
    <s v="Overhead"/>
    <x v="1"/>
    <s v="Conductor"/>
    <m/>
    <s v="103782809"/>
    <s v="     "/>
    <s v="Non-HFTD"/>
    <x v="0"/>
    <m/>
    <m/>
    <n v="35.499499999999998"/>
    <n v="-118.91"/>
    <s v="Kern"/>
    <s v="POSO-MOUNTAIN-2104"/>
    <s v="253642104"/>
    <m/>
    <s v="N/A"/>
    <x v="0"/>
    <s v="661-324-6551"/>
    <s v="Herbaceous"/>
    <m/>
    <m/>
    <s v="No"/>
    <m/>
    <m/>
    <m/>
    <m/>
    <m/>
    <m/>
    <m/>
    <s v="N"/>
    <s v="N"/>
    <m/>
    <m/>
    <s v="     "/>
    <m/>
    <m/>
    <m/>
    <m/>
    <m/>
    <m/>
    <m/>
    <m/>
    <m/>
    <m/>
    <m/>
    <m/>
    <m/>
    <m/>
    <m/>
    <m/>
    <m/>
    <m/>
    <m/>
  </r>
  <r>
    <s v="20180991"/>
    <s v="     "/>
    <n v="43424"/>
    <s v="11/20"/>
    <x v="0"/>
    <n v="0.70694444444444449"/>
    <s v="47"/>
    <n v="4"/>
    <s v="11"/>
    <x v="1"/>
    <n v="43424"/>
    <n v="0.70694444444444449"/>
    <s v="ILIS - &quot;UG switch blown/failed&quot;"/>
    <s v="     "/>
    <s v="FAS"/>
    <m/>
    <s v="N"/>
    <x v="0"/>
    <s v="219355"/>
    <s v="18-0101611"/>
    <m/>
    <m/>
    <m/>
    <s v="EI181120A"/>
    <s v="     "/>
    <x v="0"/>
    <s v="PG&amp;E"/>
    <m/>
    <m/>
    <m/>
    <s v="D"/>
    <m/>
    <s v="Structure-PG&amp;E only"/>
    <m/>
    <s v="Equipment - PG&amp;E"/>
    <s v="34.e. Switch damage or failure"/>
    <s v="Equipment - PG&amp;E"/>
    <s v="All types of equipment / facility failure"/>
    <s v="Switch"/>
    <s v="Switch"/>
    <m/>
    <m/>
    <s v="Three Phase Fault"/>
    <m/>
    <s v="Underground"/>
    <x v="3"/>
    <s v="Switch"/>
    <m/>
    <s v="1115/2"/>
    <s v="     "/>
    <s v="Non-HFTD"/>
    <x v="0"/>
    <m/>
    <m/>
    <n v="35.377499999999998"/>
    <n v="-119.02"/>
    <s v="Kern"/>
    <s v="BAKERSFIELD-1115"/>
    <s v="253371115"/>
    <n v="11000"/>
    <s v="BAKERSFIELD 1106CB"/>
    <x v="0"/>
    <m/>
    <s v="Urban"/>
    <m/>
    <m/>
    <s v="No"/>
    <m/>
    <m/>
    <m/>
    <m/>
    <m/>
    <m/>
    <m/>
    <s v="N"/>
    <s v="N"/>
    <m/>
    <m/>
    <s v="     "/>
    <m/>
    <m/>
    <m/>
    <m/>
    <m/>
    <m/>
    <m/>
    <m/>
    <m/>
    <m/>
    <m/>
    <m/>
    <m/>
    <m/>
    <m/>
    <m/>
    <m/>
    <m/>
    <m/>
  </r>
  <r>
    <s v="EIR20180155"/>
    <s v="     "/>
    <n v="43424"/>
    <s v="11/20"/>
    <x v="0"/>
    <m/>
    <s v="47"/>
    <n v="4"/>
    <s v="11"/>
    <x v="1"/>
    <m/>
    <m/>
    <s v="On November 20, 2018 at approximately 1700 hours, PG&amp;E’s Distribution Control Center received a SCADA notification and SmartMeter signals indicating an outage had occurred on the Bakersfield 1115 12kV Circuit. The SCADA notification to the Distribution_x000d__x000a_Control Center indicated that Circuit Breaker 1115/2 had opened, resulting in approximately 860 customers out of power. At approximately 1745 hours, a PG&amp;E Restoration Supervisor arrived at 20th Street and Eye Street in Bakersfield and observed the_x000d__x000a_Bakersfield Fire Department and three news agencies on-site. Upon arrival, the PG&amp;E employee checked in with the Captain of the_x000d__x000a_Bakersfield Fire Department who stated that they heard an explosion and arrived on scene to a small fire near Vault 39, on the north-east_x000d__x000a_corner of the intersection of 20th and Eye Street. The fire had been extinguished prior to the PG&amp;E employee’s arrival. The PG&amp;E employee observed that the lid from Vault 39 had become detached and was lying adjacent to the vault on the ground. He proceeded to make the scene safe by placing cones around the perimeter of Vault 39 until a PG&amp;E Troubleman arrived. The Troubleman observed oil in Vault 39 on Switch SW 5059/5061/5062, on the surrounding transformers also in Vault 39, and on the sidewalk._x000d__x000a_There were no reported injuries associated with this incident, however, one private party vehicle that had been parked near Vault 39_x000d__x000a_sustained damages, and the owner has since filed a claim with PG&amp;E. Bakersfield Fire Department released the site at approximately 1830 hours. PG&amp;E cleaned-up the oil then proceeded to isolate the damaged switch location and restore approximately 750 customers by approximately 1915 hours on November 20, 2018. An additional 90 customers were restored by approximately 2140 hours. The_x000d__x000a_remaining approximately 20 customers were restored by approximately 0745 on November 22, 2018 when the new switch was_x000d__x000a_energized._x000d__x000a__x000d__x000a_PG&amp;E collected the damaged switch._x000d__x000a__x000d__x000a_This information is preliminary, and PG&amp;E is fully cooperating with Bakersfield Fire Department._x000d__x000a__x000d__x000a_Related Records:_x000d__x000a__x000d__x000a_Attached with this report are the following records:_x000d__x000a__x000d__x000a_ 2016, 2018 GO165 patrol records (Attachments 1, 5)_x000d__x000a_ 2017, 2018 GO165 inspection records (Attachments 2, 3, 4)_x000d__x000a_ Job completion record for post-incident repairs - EC Notification 115403085 (Attachment 6)_x000d__x000a_ ILIS 18-0101611 (Attachment 7)_x000d__x000a_ Post-incident photographs of relevant damaged equipment (Attachment 8)_x000d__x000a__x000d__x000a_PG&amp;E first reported this incident to the CPUC on November 21, 2018 under the Media Criterion."/>
    <s v="     "/>
    <s v="EIR Ignitions Tracker"/>
    <n v="44288"/>
    <s v="Y"/>
    <x v="0"/>
    <s v="219355"/>
    <s v="18-0101611"/>
    <m/>
    <s v="T004460215"/>
    <n v="115403085"/>
    <s v="EI181120A"/>
    <s v="     "/>
    <x v="0"/>
    <s v="PG&amp;E"/>
    <m/>
    <s v="Other"/>
    <m/>
    <s v="D"/>
    <m/>
    <s v="&lt;3 meters of linear travel"/>
    <m/>
    <s v="Equipment - PG&amp;E"/>
    <s v="34.o. Other"/>
    <s v="Equipment - PG&amp;E"/>
    <m/>
    <s v="All types of equipment / facility failure"/>
    <s v="Other"/>
    <m/>
    <m/>
    <s v="Three Phase Fault"/>
    <s v="No"/>
    <s v="Underground"/>
    <x v="0"/>
    <s v="Other"/>
    <m/>
    <s v="Switch Oper#: 5061 "/>
    <s v="     "/>
    <s v="Non-HFTD"/>
    <x v="0"/>
    <m/>
    <m/>
    <n v="35.377400000000002"/>
    <n v="-119.02"/>
    <s v="Kern"/>
    <s v="BAKERSFIELD-1115"/>
    <m/>
    <n v="12000"/>
    <s v="BAKERSFIELD 1106CB"/>
    <x v="0"/>
    <s v="Bakersfield FD"/>
    <s v="Urban"/>
    <m/>
    <m/>
    <s v="No"/>
    <m/>
    <m/>
    <m/>
    <m/>
    <m/>
    <m/>
    <m/>
    <s v="N"/>
    <s v="N"/>
    <m/>
    <m/>
    <s v="     "/>
    <m/>
    <m/>
    <m/>
    <m/>
    <m/>
    <m/>
    <m/>
    <m/>
    <m/>
    <m/>
    <m/>
    <m/>
    <m/>
    <m/>
    <m/>
    <m/>
    <m/>
    <m/>
    <m/>
  </r>
  <r>
    <s v="SAP20187584"/>
    <s v="     "/>
    <n v="43424"/>
    <s v="11/20"/>
    <x v="0"/>
    <m/>
    <s v="47"/>
    <n v="4"/>
    <s v="11"/>
    <x v="1"/>
    <n v="43422"/>
    <m/>
    <s v="Sunset Blvd in Lincoln; small fire under meter; meter and transformer blew; 5 spans s/o cutouts 2567; burned connector; overhead service connection contacted overhead transformer case"/>
    <s v="     "/>
    <s v="SAP"/>
    <n v="44580"/>
    <s v="Y"/>
    <x v="0"/>
    <s v="217676"/>
    <s v="N/A"/>
    <m/>
    <s v="T004458531"/>
    <n v="115375870"/>
    <m/>
    <s v="     "/>
    <x v="0"/>
    <s v="PG&amp;E"/>
    <m/>
    <m/>
    <m/>
    <s v="D"/>
    <m/>
    <s v="Structure-PG&amp;E only"/>
    <m/>
    <s v="Equipment - PG&amp;E"/>
    <s v="34.m. Connection device damage or failure"/>
    <s v="Equipment - PG&amp;E"/>
    <s v="Splice/Clamp/Connector"/>
    <s v="Splice/Clamp/Connector"/>
    <s v="Other"/>
    <m/>
    <m/>
    <m/>
    <s v="No"/>
    <s v="Overhead"/>
    <x v="0"/>
    <s v="Other"/>
    <m/>
    <s v="100082189"/>
    <s v="     "/>
    <s v="Non-HFTD"/>
    <x v="0"/>
    <m/>
    <m/>
    <n v="38.8202"/>
    <n v="-121.47"/>
    <s v="Sutter"/>
    <s v="EAST-NICOLAUS-1103"/>
    <m/>
    <m/>
    <m/>
    <x v="0"/>
    <m/>
    <m/>
    <m/>
    <m/>
    <s v="No"/>
    <m/>
    <m/>
    <m/>
    <m/>
    <m/>
    <m/>
    <m/>
    <s v="N"/>
    <s v="N"/>
    <m/>
    <m/>
    <s v="     "/>
    <m/>
    <m/>
    <m/>
    <m/>
    <m/>
    <m/>
    <m/>
    <m/>
    <m/>
    <m/>
    <m/>
    <m/>
    <m/>
    <m/>
    <m/>
    <m/>
    <m/>
    <m/>
    <m/>
  </r>
  <r>
    <s v="SAP20187582"/>
    <s v="     "/>
    <n v="43424"/>
    <s v="11/20"/>
    <x v="0"/>
    <m/>
    <s v="47"/>
    <n v="4"/>
    <s v="11"/>
    <x v="1"/>
    <n v="43422"/>
    <m/>
    <s v="Tx fire in enclosure; T1033; broken transformer and elbow"/>
    <s v="     "/>
    <s v="SAP"/>
    <n v="44580"/>
    <s v="Y"/>
    <x v="0"/>
    <s v="217566"/>
    <s v="N/A"/>
    <m/>
    <s v="T004458454"/>
    <n v="115375711"/>
    <m/>
    <s v="     "/>
    <x v="0"/>
    <s v="PG&amp;E"/>
    <m/>
    <m/>
    <m/>
    <s v="D"/>
    <m/>
    <s v="Structure-PG&amp;E only"/>
    <m/>
    <s v="Equipment - PG&amp;E"/>
    <s v="34.n. Transformer damage or failure"/>
    <s v="Equipment - PG&amp;E"/>
    <s v="Transformer failure"/>
    <s v="Transformer failure"/>
    <s v="Transformer"/>
    <m/>
    <m/>
    <m/>
    <s v="No"/>
    <s v="Padmounted"/>
    <x v="0"/>
    <s v="Transformer"/>
    <m/>
    <s v="103420365"/>
    <s v="     "/>
    <s v="Non-HFTD"/>
    <x v="0"/>
    <m/>
    <m/>
    <n v="34.952599999999997"/>
    <n v="-120.43600000000001"/>
    <s v="Santa Barbara"/>
    <s v="SANTA-MARIA-1112"/>
    <m/>
    <m/>
    <m/>
    <x v="0"/>
    <m/>
    <m/>
    <m/>
    <m/>
    <s v="No"/>
    <m/>
    <m/>
    <m/>
    <m/>
    <m/>
    <m/>
    <m/>
    <s v="N"/>
    <s v="N"/>
    <m/>
    <m/>
    <s v="     "/>
    <m/>
    <m/>
    <m/>
    <m/>
    <m/>
    <m/>
    <m/>
    <m/>
    <m/>
    <m/>
    <m/>
    <m/>
    <m/>
    <m/>
    <m/>
    <m/>
    <m/>
    <m/>
    <m/>
  </r>
  <r>
    <s v="MIA201911016"/>
    <s v="     "/>
    <n v="43789"/>
    <s v="11/20"/>
    <x v="0"/>
    <n v="0.37995370370370368"/>
    <s v="47"/>
    <n v="4"/>
    <s v="11"/>
    <x v="3"/>
    <n v="43789"/>
    <n v="0.38055555555555554"/>
    <s v="Wood pin broke and caused centerphase to start pole fire in rain; Fuse burned"/>
    <s v="     "/>
    <s v="FAS"/>
    <n v="44242"/>
    <s v="Y"/>
    <x v="0"/>
    <s v="711226"/>
    <s v="19-0126755"/>
    <m/>
    <s v="T004815357"/>
    <n v="118188820"/>
    <m/>
    <s v="     "/>
    <x v="0"/>
    <s v="PG&amp;E"/>
    <m/>
    <m/>
    <m/>
    <s v="D"/>
    <m/>
    <s v="Unknown"/>
    <m/>
    <s v="Equipment - PG&amp;E"/>
    <s v="34.c. Fuse damage or failure"/>
    <s v="Equipment - PG&amp;E"/>
    <s v="All types of equipment / facility failure"/>
    <s v="Fuse failure - all"/>
    <s v="Fuse"/>
    <m/>
    <m/>
    <s v="Force Out"/>
    <s v="No"/>
    <s v="Overhead"/>
    <x v="0"/>
    <m/>
    <m/>
    <s v="18335"/>
    <s v="     "/>
    <s v="Non-HFTD"/>
    <x v="0"/>
    <m/>
    <m/>
    <n v="35.354900000000001"/>
    <n v="-119.02"/>
    <s v="Kern"/>
    <s v="WESTPARK-1108"/>
    <m/>
    <n v="11000"/>
    <s v="WESTPARK 110857726"/>
    <x v="0"/>
    <m/>
    <s v="Urban"/>
    <m/>
    <m/>
    <s v="No"/>
    <m/>
    <m/>
    <m/>
    <m/>
    <m/>
    <m/>
    <m/>
    <s v="N"/>
    <s v="N"/>
    <m/>
    <m/>
    <s v="     "/>
    <m/>
    <m/>
    <m/>
    <m/>
    <m/>
    <m/>
    <m/>
    <m/>
    <m/>
    <m/>
    <m/>
    <m/>
    <m/>
    <m/>
    <m/>
    <m/>
    <m/>
    <m/>
    <m/>
  </r>
  <r>
    <s v="MIA20196471"/>
    <s v="     "/>
    <n v="43789"/>
    <s v="11/20"/>
    <x v="0"/>
    <n v="0.33152777777777775"/>
    <s v="47"/>
    <n v="4"/>
    <s v="11"/>
    <x v="3"/>
    <n v="43789"/>
    <n v="0.33124999999999999"/>
    <s v="Pole fire "/>
    <s v="     "/>
    <s v="FAS"/>
    <n v="44242"/>
    <s v="Y"/>
    <x v="0"/>
    <s v="711243"/>
    <s v="19-0126727"/>
    <m/>
    <s v="T004815233"/>
    <n v="118189164"/>
    <m/>
    <s v="     "/>
    <x v="0"/>
    <s v="PG&amp;E"/>
    <m/>
    <m/>
    <m/>
    <s v="D"/>
    <m/>
    <s v="Unknown"/>
    <m/>
    <s v="Equipment - PG&amp;E"/>
    <s v="34.f. Pole damage or failure"/>
    <s v="Equipment - PG&amp;E"/>
    <s v="All types of equipment / facility failure"/>
    <s v="Pole failure"/>
    <s v="Pole"/>
    <m/>
    <m/>
    <s v="Multi-Fault"/>
    <s v="No"/>
    <s v="Overhead"/>
    <x v="0"/>
    <m/>
    <m/>
    <s v="103243109"/>
    <s v="     "/>
    <s v="Non-HFTD"/>
    <x v="0"/>
    <m/>
    <m/>
    <n v="35.388500000000001"/>
    <n v="-119.005"/>
    <s v="Kern"/>
    <s v="BAKERSFIELD-1110"/>
    <s v="253371110"/>
    <n v="11000"/>
    <s v="BAKERSFIELD 1106CB"/>
    <x v="0"/>
    <m/>
    <s v="Urban"/>
    <m/>
    <m/>
    <s v="No"/>
    <m/>
    <m/>
    <m/>
    <m/>
    <m/>
    <m/>
    <m/>
    <s v="N"/>
    <s v="N"/>
    <m/>
    <m/>
    <s v="     "/>
    <m/>
    <m/>
    <m/>
    <m/>
    <m/>
    <m/>
    <m/>
    <m/>
    <m/>
    <m/>
    <m/>
    <m/>
    <m/>
    <m/>
    <m/>
    <m/>
    <m/>
    <m/>
    <m/>
  </r>
  <r>
    <s v="MIA20198403"/>
    <s v="     "/>
    <n v="43789"/>
    <s v="11/20"/>
    <x v="0"/>
    <n v="0.70540509259259254"/>
    <s v="47"/>
    <n v="4"/>
    <s v="11"/>
    <x v="3"/>
    <n v="43789"/>
    <n v="0.70486111111111116"/>
    <s v="NXBY: Pole fire due to contamination"/>
    <s v="     "/>
    <s v="FAS"/>
    <n v="44250"/>
    <s v="Y"/>
    <x v="0"/>
    <m/>
    <s v="N/A"/>
    <m/>
    <s v="T004816017"/>
    <m/>
    <m/>
    <s v="     "/>
    <x v="0"/>
    <s v="PG&amp;E"/>
    <m/>
    <m/>
    <m/>
    <s v="D"/>
    <m/>
    <s v="Structure-PG&amp;E only"/>
    <m/>
    <s v="Contamination"/>
    <s v="36.a. Contamination"/>
    <s v="Equipment - PG&amp;E"/>
    <s v="Other"/>
    <s v="Contamination"/>
    <m/>
    <m/>
    <m/>
    <m/>
    <s v="Yes"/>
    <s v="Overhead"/>
    <x v="0"/>
    <m/>
    <m/>
    <s v="100170137"/>
    <s v="     "/>
    <s v="Non-HFTD"/>
    <x v="0"/>
    <m/>
    <m/>
    <n v="35.702300000000001"/>
    <n v="-120.039"/>
    <s v="Kern"/>
    <s v="ANTELOPE-1101"/>
    <s v="252021101"/>
    <n v="11000"/>
    <m/>
    <x v="0"/>
    <m/>
    <s v="Highly Rural"/>
    <m/>
    <m/>
    <s v="No"/>
    <m/>
    <m/>
    <m/>
    <m/>
    <m/>
    <m/>
    <m/>
    <s v="N"/>
    <s v="N"/>
    <m/>
    <m/>
    <s v="     "/>
    <m/>
    <m/>
    <m/>
    <m/>
    <m/>
    <m/>
    <m/>
    <m/>
    <m/>
    <m/>
    <m/>
    <m/>
    <m/>
    <m/>
    <m/>
    <m/>
    <m/>
    <m/>
    <m/>
  </r>
  <r>
    <s v="EIR20190206"/>
    <s v="     "/>
    <n v="43789"/>
    <s v="11/20"/>
    <x v="0"/>
    <m/>
    <s v="47"/>
    <n v="4"/>
    <s v="11"/>
    <x v="3"/>
    <m/>
    <m/>
    <s v="On 12/5/19, PG&amp;E received a claim exceeding $50,000 for property damage resulting from a residential structure fire that occurred on 11/20/19 at 2110 hours at 1575 Thomas Avenue in San Francisco. The claim alleges that PG&amp;E facilities were the source of the fire. This information is preliminary."/>
    <s v="     "/>
    <s v="EIR Ignitions Tracker"/>
    <n v="44288"/>
    <s v="Y"/>
    <x v="0"/>
    <s v="N/A"/>
    <s v="N/A"/>
    <m/>
    <s v="5835578690"/>
    <m/>
    <s v="EI191120A"/>
    <s v="     "/>
    <x v="1"/>
    <s v="PG&amp;E"/>
    <m/>
    <s v="Building"/>
    <m/>
    <s v="D"/>
    <m/>
    <s v="Structure-only"/>
    <m/>
    <s v="Equipment - PG&amp;E"/>
    <s v="34.o. Other"/>
    <s v="Equipment - PG&amp;E"/>
    <m/>
    <s v="All types of equipment / facility failure"/>
    <s v="Conductor"/>
    <m/>
    <m/>
    <m/>
    <s v="Yes"/>
    <s v="Overhead"/>
    <x v="1"/>
    <s v="Conductor"/>
    <m/>
    <s v="022331103"/>
    <s v="     "/>
    <s v="Non-HFTD"/>
    <x v="0"/>
    <m/>
    <m/>
    <n v="37.7301"/>
    <n v="-122.39100000000001"/>
    <s v="San Francisco"/>
    <s v="HUNTERS-POINT-(P)-1103"/>
    <m/>
    <n v="12000"/>
    <s v="N/A"/>
    <x v="0"/>
    <s v="SF FD"/>
    <s v="Urban"/>
    <m/>
    <m/>
    <s v="No"/>
    <m/>
    <m/>
    <m/>
    <m/>
    <m/>
    <m/>
    <m/>
    <s v="N"/>
    <s v="N"/>
    <m/>
    <m/>
    <s v="     "/>
    <m/>
    <m/>
    <m/>
    <m/>
    <m/>
    <m/>
    <m/>
    <m/>
    <m/>
    <m/>
    <m/>
    <m/>
    <m/>
    <m/>
    <m/>
    <m/>
    <m/>
    <m/>
    <m/>
  </r>
  <r>
    <s v="MIA201913562"/>
    <s v="     "/>
    <n v="43789"/>
    <s v="11/20"/>
    <x v="0"/>
    <n v="0.77378472222222228"/>
    <s v="47"/>
    <n v="4"/>
    <s v="11"/>
    <x v="3"/>
    <n v="43789"/>
    <n v="0.77361111111111114"/>
    <s v="Pole fire"/>
    <s v="     "/>
    <s v="FAS"/>
    <n v="44242"/>
    <s v="Y"/>
    <x v="0"/>
    <s v="711860"/>
    <s v="19-0127019"/>
    <m/>
    <s v="T004816056"/>
    <n v="118190887"/>
    <m/>
    <s v="     "/>
    <x v="0"/>
    <s v="PG&amp;E"/>
    <m/>
    <m/>
    <m/>
    <s v="D"/>
    <m/>
    <s v="Structure-PG&amp;E only"/>
    <m/>
    <s v="Equipment - PG&amp;E"/>
    <s v="34.f. Pole damage or failure"/>
    <s v="Equipment - PG&amp;E"/>
    <s v="All types of equipment / facility failure"/>
    <s v="Pole failure"/>
    <s v="Pothead"/>
    <m/>
    <m/>
    <s v="Line to Ground"/>
    <s v="Yes"/>
    <s v="Overhead"/>
    <x v="0"/>
    <m/>
    <m/>
    <s v="100230550"/>
    <s v="     "/>
    <s v="Non-HFTD"/>
    <x v="0"/>
    <m/>
    <m/>
    <n v="35.221200000000003"/>
    <n v="-119.018"/>
    <s v="Kern"/>
    <s v="OLD-RIVER-1102"/>
    <s v="252821102"/>
    <n v="11000"/>
    <s v="OLD RIVER 11021646"/>
    <x v="0"/>
    <m/>
    <s v="Rural"/>
    <m/>
    <m/>
    <s v="No"/>
    <m/>
    <m/>
    <m/>
    <m/>
    <m/>
    <m/>
    <m/>
    <s v="N"/>
    <s v="N"/>
    <m/>
    <m/>
    <s v="     "/>
    <m/>
    <m/>
    <m/>
    <m/>
    <m/>
    <m/>
    <m/>
    <m/>
    <m/>
    <m/>
    <m/>
    <m/>
    <m/>
    <m/>
    <m/>
    <m/>
    <m/>
    <m/>
    <m/>
  </r>
  <r>
    <s v="MIA20192098"/>
    <s v="     "/>
    <n v="43789"/>
    <s v="11/20"/>
    <x v="0"/>
    <n v="0.33106481481481481"/>
    <s v="47"/>
    <n v="4"/>
    <s v="11"/>
    <x v="3"/>
    <n v="43789"/>
    <n v="0.33055555555555555"/>
    <s v="Pole fire"/>
    <s v="     "/>
    <s v="FAS"/>
    <n v="44250"/>
    <s v="Y"/>
    <x v="0"/>
    <s v="710882"/>
    <s v="N/A"/>
    <m/>
    <s v="T004815232"/>
    <n v="118188188"/>
    <m/>
    <s v="     "/>
    <x v="0"/>
    <s v="PG&amp;E"/>
    <m/>
    <m/>
    <m/>
    <s v="D"/>
    <m/>
    <s v="Unknown"/>
    <m/>
    <s v="Equipment - PG&amp;E"/>
    <s v="34.j. Recloser damage or failure"/>
    <s v="Equipment - PG&amp;E"/>
    <s v="All types of equipment / facility failure"/>
    <s v="Recloser failure"/>
    <s v="Pole"/>
    <m/>
    <m/>
    <m/>
    <s v="Yes"/>
    <s v="Overhead"/>
    <x v="0"/>
    <m/>
    <m/>
    <s v="100252302"/>
    <s v="     "/>
    <s v="Non-HFTD"/>
    <x v="0"/>
    <m/>
    <m/>
    <n v="35.371699999999997"/>
    <n v="-118.95"/>
    <s v="Kern"/>
    <s v="MAGUNDEN-2109"/>
    <s v="252772109"/>
    <n v="21000"/>
    <m/>
    <x v="0"/>
    <m/>
    <s v="Urban"/>
    <m/>
    <m/>
    <s v="No"/>
    <m/>
    <m/>
    <m/>
    <m/>
    <m/>
    <m/>
    <m/>
    <s v="N"/>
    <s v="N"/>
    <m/>
    <m/>
    <s v="     "/>
    <m/>
    <m/>
    <m/>
    <m/>
    <m/>
    <m/>
    <m/>
    <m/>
    <m/>
    <m/>
    <m/>
    <m/>
    <m/>
    <m/>
    <m/>
    <m/>
    <m/>
    <m/>
    <m/>
  </r>
  <r>
    <s v="20191473"/>
    <s v="     "/>
    <n v="43789"/>
    <s v="11/20"/>
    <x v="0"/>
    <m/>
    <s v="47"/>
    <n v="4"/>
    <s v="11"/>
    <x v="3"/>
    <n v="43789"/>
    <m/>
    <s v="Equipment Failure/Involved, Fire, pole, Pole-Wood, Burned/flashed; Structure Only fire."/>
    <s v="     "/>
    <s v="FAS"/>
    <m/>
    <s v="N"/>
    <x v="0"/>
    <s v="711745"/>
    <s v="19-0126945"/>
    <m/>
    <s v="T004815908"/>
    <n v="0"/>
    <m/>
    <s v="     "/>
    <x v="0"/>
    <s v="PG&amp;E"/>
    <m/>
    <m/>
    <m/>
    <s v="D"/>
    <m/>
    <s v="Structure-only"/>
    <m/>
    <s v="Equipment - PG&amp;E"/>
    <s v="34.o. Other"/>
    <s v="Equipment - PG&amp;E"/>
    <m/>
    <m/>
    <s v="Fuse"/>
    <m/>
    <m/>
    <s v="Force Out"/>
    <m/>
    <s v="Overhead"/>
    <x v="0"/>
    <s v="Fuse"/>
    <m/>
    <s v="253491113-2101570587{7176}"/>
    <s v="     "/>
    <s v="Non-HFTD"/>
    <x v="0"/>
    <m/>
    <m/>
    <n v="35.563600000000001"/>
    <n v="-119.178"/>
    <s v="KERN"/>
    <m/>
    <m/>
    <m/>
    <s v="LERDO 11131550"/>
    <x v="0"/>
    <m/>
    <m/>
    <m/>
    <m/>
    <s v="No"/>
    <m/>
    <m/>
    <m/>
    <m/>
    <m/>
    <m/>
    <m/>
    <s v="N"/>
    <s v="N"/>
    <m/>
    <m/>
    <s v="     "/>
    <m/>
    <m/>
    <m/>
    <m/>
    <m/>
    <m/>
    <m/>
    <m/>
    <m/>
    <m/>
    <m/>
    <m/>
    <m/>
    <m/>
    <m/>
    <m/>
    <m/>
    <m/>
    <m/>
  </r>
  <r>
    <s v="SAP20194591"/>
    <s v="     "/>
    <n v="43789"/>
    <s v="11/20"/>
    <x v="0"/>
    <m/>
    <s v="47"/>
    <n v="4"/>
    <s v="11"/>
    <x v="3"/>
    <n v="43787"/>
    <m/>
    <s v="Pole replaced due to fire"/>
    <s v="     "/>
    <s v="SAP"/>
    <n v="44580"/>
    <s v="Y"/>
    <x v="0"/>
    <s v="709309"/>
    <s v="19-0125777"/>
    <m/>
    <s v="T004813525"/>
    <n v="118182034"/>
    <m/>
    <s v="     "/>
    <x v="0"/>
    <s v="PG&amp;E"/>
    <m/>
    <m/>
    <m/>
    <s v="D"/>
    <m/>
    <s v="Structure-PG&amp;E only"/>
    <m/>
    <s v="Unknown"/>
    <s v="40.a. Unknown"/>
    <s v="Unknown"/>
    <m/>
    <m/>
    <m/>
    <m/>
    <m/>
    <s v="Force Out"/>
    <s v="Yes"/>
    <s v="Overhead"/>
    <x v="0"/>
    <s v="Pole"/>
    <m/>
    <s v="101427775"/>
    <s v="     "/>
    <s v="Non-HFTD"/>
    <x v="0"/>
    <m/>
    <m/>
    <n v="37.965699999999998"/>
    <n v="-122.366"/>
    <s v="Contra Costa"/>
    <s v="RICHMOND-R-1129"/>
    <m/>
    <m/>
    <s v="RICHMOND R 1129BR148"/>
    <x v="0"/>
    <m/>
    <m/>
    <m/>
    <m/>
    <s v="No"/>
    <m/>
    <m/>
    <m/>
    <m/>
    <m/>
    <m/>
    <m/>
    <s v="N"/>
    <s v="N"/>
    <m/>
    <m/>
    <s v="     "/>
    <m/>
    <m/>
    <m/>
    <m/>
    <m/>
    <m/>
    <m/>
    <m/>
    <m/>
    <m/>
    <m/>
    <m/>
    <m/>
    <m/>
    <m/>
    <m/>
    <m/>
    <m/>
    <m/>
  </r>
  <r>
    <s v="20191474"/>
    <s v="     "/>
    <n v="43789"/>
    <s v="11/20"/>
    <x v="0"/>
    <m/>
    <s v="47"/>
    <n v="4"/>
    <s v="11"/>
    <x v="3"/>
    <n v="43789"/>
    <m/>
    <s v="Equipment Failure/Involved, Overhead, Jumper, Broken, wire on object; Structure Only fire."/>
    <s v="     "/>
    <s v="FAS"/>
    <m/>
    <s v="N"/>
    <x v="0"/>
    <s v="711860"/>
    <s v="19-0127019"/>
    <m/>
    <s v="T004816056"/>
    <n v="0"/>
    <m/>
    <s v="     "/>
    <x v="0"/>
    <s v="PG&amp;E"/>
    <m/>
    <m/>
    <m/>
    <s v="D"/>
    <m/>
    <s v="Structure-only"/>
    <m/>
    <s v="Equipment - PG&amp;E"/>
    <s v="34.o. Other"/>
    <s v="Equipment - PG&amp;E"/>
    <m/>
    <m/>
    <s v="Transformer"/>
    <m/>
    <m/>
    <s v="Line to Ground"/>
    <m/>
    <s v="Overhead"/>
    <x v="0"/>
    <s v="Transformer"/>
    <m/>
    <s v="516960562801"/>
    <s v="     "/>
    <s v="Non-HFTD"/>
    <x v="0"/>
    <m/>
    <m/>
    <n v="35.221200000000003"/>
    <n v="-119.01900000000001"/>
    <s v="KERN"/>
    <s v="OLD-RIVER-1102"/>
    <m/>
    <m/>
    <s v="OLD RIVER 11021646"/>
    <x v="0"/>
    <s v="none"/>
    <m/>
    <m/>
    <m/>
    <s v="No"/>
    <m/>
    <m/>
    <m/>
    <m/>
    <m/>
    <m/>
    <m/>
    <s v="N"/>
    <s v="N"/>
    <m/>
    <m/>
    <s v="     "/>
    <m/>
    <m/>
    <m/>
    <m/>
    <m/>
    <m/>
    <m/>
    <m/>
    <m/>
    <m/>
    <m/>
    <m/>
    <m/>
    <m/>
    <m/>
    <m/>
    <m/>
    <m/>
    <m/>
  </r>
  <r>
    <s v="MIA20192099"/>
    <s v="     "/>
    <n v="43789"/>
    <s v="11/20"/>
    <x v="0"/>
    <n v="0.28313657407407405"/>
    <s v="47"/>
    <n v="4"/>
    <s v="11"/>
    <x v="3"/>
    <n v="43789"/>
    <n v="0.28263888888888888"/>
    <s v="Power pole on fire; PGE attributable, cause unknown"/>
    <s v="     "/>
    <s v="FAS"/>
    <n v="44251"/>
    <s v="Y"/>
    <x v="0"/>
    <s v="710652"/>
    <s v="N/A"/>
    <m/>
    <s v="T004815111"/>
    <n v="118188188"/>
    <m/>
    <s v="     "/>
    <x v="0"/>
    <s v="PG&amp;E"/>
    <m/>
    <m/>
    <m/>
    <s v="D"/>
    <m/>
    <s v="Unknown"/>
    <m/>
    <s v="Unknown"/>
    <s v="40.a. Unknown"/>
    <s v="Unknown"/>
    <s v="Other"/>
    <s v="Unknown"/>
    <m/>
    <m/>
    <m/>
    <m/>
    <s v="Yes"/>
    <s v="Overhead"/>
    <x v="0"/>
    <m/>
    <m/>
    <s v="100119383"/>
    <s v="     "/>
    <s v="Non-HFTD"/>
    <x v="0"/>
    <m/>
    <m/>
    <n v="35.361600000000003"/>
    <n v="-118.955"/>
    <s v="Kern"/>
    <s v="MAGUNDEN-2109"/>
    <m/>
    <n v="21000"/>
    <m/>
    <x v="0"/>
    <m/>
    <s v="Urban"/>
    <m/>
    <m/>
    <s v="No"/>
    <m/>
    <m/>
    <m/>
    <m/>
    <m/>
    <m/>
    <m/>
    <s v="N"/>
    <s v="N"/>
    <m/>
    <m/>
    <s v="     "/>
    <m/>
    <m/>
    <m/>
    <m/>
    <m/>
    <m/>
    <m/>
    <m/>
    <m/>
    <m/>
    <m/>
    <m/>
    <m/>
    <m/>
    <m/>
    <m/>
    <m/>
    <m/>
    <m/>
  </r>
  <r>
    <s v="20191472"/>
    <s v="     "/>
    <n v="43789"/>
    <s v="11/20"/>
    <x v="0"/>
    <m/>
    <s v="47"/>
    <n v="4"/>
    <s v="11"/>
    <x v="3"/>
    <n v="43789"/>
    <m/>
    <s v="PALM TREE MADE CONTACT WITH OPEN WIRE RACK SEC. 1 WIRE DOWN. TX OPEN. CREW HAS BEEN NOTIFIED"/>
    <s v="     "/>
    <s v="FAS"/>
    <m/>
    <s v="N"/>
    <x v="0"/>
    <s v="711551"/>
    <s v="19-0126843"/>
    <m/>
    <s v="T004815721"/>
    <n v="0"/>
    <m/>
    <s v="     "/>
    <x v="1"/>
    <s v="PG&amp;E"/>
    <m/>
    <m/>
    <m/>
    <s v="D"/>
    <m/>
    <s v="0.26-9.99"/>
    <m/>
    <s v="Vegetation"/>
    <s v="33.a. Veg. contact"/>
    <s v="Vegetation"/>
    <s v="Contact from object"/>
    <s v="Contact - Vegetation"/>
    <m/>
    <s v="Contact - Vegetation"/>
    <s v="Conductor - Primary"/>
    <s v="Line to Line"/>
    <m/>
    <s v="Overhead"/>
    <x v="3"/>
    <s v="Conductor - Primary"/>
    <m/>
    <s v="063591105 "/>
    <s v="     "/>
    <s v="Non-HFTD"/>
    <x v="0"/>
    <m/>
    <m/>
    <n v="38.417200000000001"/>
    <n v="-121.961"/>
    <s v="SOLANO"/>
    <s v="VACA-DIXON-1105"/>
    <m/>
    <m/>
    <s v="VACA DIXON 1105CB"/>
    <x v="1"/>
    <s v="Vacaville FD"/>
    <s v="Urban"/>
    <m/>
    <m/>
    <s v="No"/>
    <m/>
    <m/>
    <m/>
    <m/>
    <m/>
    <m/>
    <m/>
    <s v="N"/>
    <s v="N"/>
    <m/>
    <m/>
    <s v="     "/>
    <s v="38.41732900"/>
    <s v="-121.96103000"/>
    <s v="Nov 20 2019 12:00AM"/>
    <s v="WindBlew"/>
    <s v="Friction from wind"/>
    <s v="OAKV"/>
    <s v="36"/>
    <s v="17"/>
    <s v="0"/>
    <m/>
    <m/>
    <m/>
    <m/>
    <m/>
    <m/>
    <m/>
    <s v="CrossArm"/>
    <s v="BareWire"/>
    <s v="0"/>
  </r>
  <r>
    <s v="20201610"/>
    <s v="     "/>
    <n v="44155"/>
    <s v="11/20"/>
    <x v="0"/>
    <n v="0.69791666666666663"/>
    <s v="47"/>
    <n v="4"/>
    <s v="11"/>
    <x v="4"/>
    <n v="44155"/>
    <n v="0.69374999999999998"/>
    <s v="On November 20, 2020 at 1645 hours, a PG&amp;E Troubleman was dispatched to the Corning 1102 12kV Distribution Circuit on Houghton Avenue, south of Moran Road, Corning in response to a wire down. Initial analysis indicates vegetation contact caused the ignition. A third-party tree cutter fell a tree into primary overhead conductor resulting in 5 spans of 3 phase primary wire down that caused an outage to 112 customers. The ensuing fire was 3 meters - 0.25 acres in size and the fire was suppressed by Cal Fire. PG&amp;E Hired Contract Crew reframed and installed king pin and 8' tangent crossarm on 5 poles that were involved with the wire down and replaced conductor on November 21, 2020."/>
    <s v="     "/>
    <s v="FAS"/>
    <m/>
    <s v="N"/>
    <x v="0"/>
    <s v="1150417"/>
    <s v="20-0123591"/>
    <m/>
    <s v="T005129398"/>
    <m/>
    <m/>
    <s v="     "/>
    <x v="1"/>
    <s v="PG&amp;E"/>
    <m/>
    <s v="Vegetation"/>
    <m/>
    <s v="D"/>
    <s v="D"/>
    <s v="&lt;0.25"/>
    <m/>
    <s v="Vegetation"/>
    <s v="33.a. Veg. contact"/>
    <s v="Vegetation"/>
    <s v="Contact from object"/>
    <s v="Contact - Vegetation"/>
    <m/>
    <s v="Contact - Vegetation"/>
    <s v="Conductor - Primary"/>
    <s v="Multi-Fault"/>
    <m/>
    <s v="Overhead"/>
    <x v="3"/>
    <s v="Conductor - Primary"/>
    <m/>
    <s v="Circuit ID: 103331102"/>
    <s v="     "/>
    <s v="Non-HFTD"/>
    <x v="0"/>
    <m/>
    <m/>
    <n v="39.960299999999997"/>
    <n v="-122.188"/>
    <s v="Tehama"/>
    <s v="CORNING-1102"/>
    <m/>
    <n v="12000"/>
    <s v="N/A"/>
    <x v="1"/>
    <s v="Cal Fire"/>
    <s v="Agriculture"/>
    <m/>
    <m/>
    <s v="No"/>
    <m/>
    <m/>
    <m/>
    <m/>
    <m/>
    <m/>
    <m/>
    <s v="N"/>
    <s v="N"/>
    <m/>
    <m/>
    <s v="     "/>
    <s v="40.95960000"/>
    <s v="-122.18780000"/>
    <s v="Nov 24 2020 12:00AM"/>
    <s v="3rdParty"/>
    <s v="Property owner or private tree crew felled green eucalyptus across 12kv conductors bringing them to ground and damaging multiple cross arms."/>
    <s v="EUCA"/>
    <s v="50"/>
    <s v="30"/>
    <s v="30"/>
    <m/>
    <m/>
    <m/>
    <m/>
    <m/>
    <m/>
    <m/>
    <s v="CrossArm"/>
    <s v="BareWire"/>
    <s v="0"/>
  </r>
  <r>
    <s v="20201609"/>
    <s v="     "/>
    <n v="44155"/>
    <s v="11/20"/>
    <x v="0"/>
    <n v="0.53333333333333333"/>
    <s v="47"/>
    <n v="4"/>
    <s v="11"/>
    <x v="4"/>
    <n v="44155"/>
    <m/>
    <s v="On November 20, 2020 at 1248 hours, a PG&amp;E Troubleman was dispatched to the Spence 1102 12kV Distribution Circuit on Old Stage Road northwest of Esperanza Road, Salinas in response to reports of a pole smoking. Initial analysis indicates PG&amp;E equipment failure due to contamination caused the ignition. The ground run to ground rod was broken and tracking just below ground at the base of the pole. The ensuing fire was contained to the structure and the fire was suppressed by PG&amp;E Troubleman. PG&amp;E Troubleman took the capacitor off line and created a Priority F tag to replace the ground rod, ground run, two damaged capacitors, jumpers, and to test all remaining capacitors on November 20, 2020.  "/>
    <s v="     "/>
    <s v="FAS"/>
    <m/>
    <s v="N"/>
    <x v="0"/>
    <s v="1150275"/>
    <m/>
    <m/>
    <s v="T005129179"/>
    <n v="120080808"/>
    <m/>
    <s v="     "/>
    <x v="0"/>
    <s v="PG&amp;E"/>
    <m/>
    <s v="Other"/>
    <m/>
    <s v="D"/>
    <s v="D"/>
    <s v="Structure-only"/>
    <m/>
    <s v="Equipment - PG&amp;E"/>
    <s v="36.a. Contamination"/>
    <s v="Equipment - PG&amp;E"/>
    <s v="Contamination"/>
    <s v="Tracking"/>
    <s v="Grounding Wire"/>
    <m/>
    <m/>
    <m/>
    <m/>
    <s v="Overhead"/>
    <x v="3"/>
    <s v="Grounding Wire"/>
    <s v="Ground Run, Ground Rod, Capacitor Bank, Jumpers"/>
    <s v="Capacitor: C916"/>
    <s v="     "/>
    <s v="Non-HFTD"/>
    <x v="0"/>
    <m/>
    <m/>
    <n v="36.613399999999999"/>
    <n v="-121.52"/>
    <s v="Monterey"/>
    <s v="SPENCE-1102"/>
    <m/>
    <n v="12000"/>
    <m/>
    <x v="0"/>
    <s v="PG&amp;E Troubleman"/>
    <m/>
    <m/>
    <m/>
    <s v="No"/>
    <m/>
    <m/>
    <m/>
    <m/>
    <m/>
    <m/>
    <m/>
    <s v="N"/>
    <s v="N"/>
    <m/>
    <m/>
    <s v="     "/>
    <m/>
    <m/>
    <m/>
    <m/>
    <m/>
    <m/>
    <m/>
    <m/>
    <m/>
    <m/>
    <m/>
    <m/>
    <m/>
    <m/>
    <m/>
    <m/>
    <m/>
    <m/>
    <m/>
  </r>
  <r>
    <s v="SAP201419856"/>
    <s v="     "/>
    <n v="41964"/>
    <s v="11/21"/>
    <x v="0"/>
    <m/>
    <s v="47"/>
    <n v="4"/>
    <s v="11"/>
    <x v="7"/>
    <n v="41962"/>
    <m/>
    <s v="self extinguished; Crossarm replaced due to pole fire; failed circuit breaker 1103; &quot;2 poles w/o 2163&quot;; leaking primary voltage"/>
    <s v="     "/>
    <s v="SAP"/>
    <n v="44580"/>
    <s v="Y"/>
    <x v="0"/>
    <m/>
    <s v="14-0070990"/>
    <m/>
    <s v="T003241578"/>
    <n v="109679645"/>
    <m/>
    <s v="     "/>
    <x v="0"/>
    <s v="PG&amp;E"/>
    <m/>
    <m/>
    <m/>
    <s v="D"/>
    <m/>
    <s v="Structure-PG&amp;E only"/>
    <m/>
    <s v="Equipment - PG&amp;E"/>
    <s v="34.o. Other"/>
    <s v="Equipment - PG&amp;E"/>
    <s v="Circuit Breaker"/>
    <s v="Circuit Breaker"/>
    <s v="Conductor - Primary"/>
    <m/>
    <m/>
    <s v="Line to Ground"/>
    <s v="Yes"/>
    <s v="Overhead"/>
    <x v="0"/>
    <s v="Conductor - Primary"/>
    <m/>
    <s v="101316498"/>
    <s v="     "/>
    <s v="Non-HFTD"/>
    <x v="0"/>
    <m/>
    <m/>
    <n v="39.127099999999999"/>
    <n v="-121.688"/>
    <s v="Sutter"/>
    <s v="BARRY-1103"/>
    <m/>
    <m/>
    <s v="BARRY 1101CB"/>
    <x v="0"/>
    <m/>
    <m/>
    <m/>
    <m/>
    <s v="No"/>
    <m/>
    <m/>
    <m/>
    <m/>
    <m/>
    <m/>
    <m/>
    <s v="N"/>
    <s v="N"/>
    <m/>
    <m/>
    <s v="     "/>
    <m/>
    <m/>
    <m/>
    <m/>
    <m/>
    <m/>
    <m/>
    <m/>
    <m/>
    <m/>
    <m/>
    <m/>
    <m/>
    <m/>
    <m/>
    <m/>
    <m/>
    <m/>
    <m/>
  </r>
  <r>
    <s v="SAP201613434"/>
    <s v="     "/>
    <n v="42695"/>
    <s v="11/21"/>
    <x v="0"/>
    <m/>
    <s v="48"/>
    <n v="4"/>
    <s v="11"/>
    <x v="6"/>
    <n v="42693"/>
    <m/>
    <s v="pole fire; replace crossarms; failed fuse 1977"/>
    <s v="     "/>
    <s v="SAP"/>
    <n v="44580"/>
    <s v="Y"/>
    <x v="0"/>
    <s v="1585116"/>
    <s v="16-0081119"/>
    <m/>
    <s v="T003821198"/>
    <n v="112174169"/>
    <m/>
    <s v="     "/>
    <x v="0"/>
    <s v="PG&amp;E"/>
    <m/>
    <m/>
    <m/>
    <s v="D"/>
    <m/>
    <s v="Structure-PG&amp;E only"/>
    <m/>
    <s v="Equipment - PG&amp;E"/>
    <s v="34.c. Fuse damage or failure"/>
    <s v="Equipment - PG&amp;E"/>
    <s v="Fuse failure - all"/>
    <s v="Fuse failure - all"/>
    <s v="Crossarm"/>
    <m/>
    <m/>
    <s v="Force Out"/>
    <s v="No"/>
    <s v="Overhead"/>
    <x v="0"/>
    <s v="Crossarm"/>
    <m/>
    <s v="101654162"/>
    <s v="     "/>
    <s v="Non-HFTD"/>
    <x v="0"/>
    <m/>
    <m/>
    <n v="38.850700000000003"/>
    <n v="-122.20699999999999"/>
    <s v="Yolo"/>
    <s v="MADISON-2101"/>
    <m/>
    <m/>
    <s v="MADISON 21011606"/>
    <x v="0"/>
    <m/>
    <m/>
    <m/>
    <m/>
    <s v="No"/>
    <m/>
    <m/>
    <m/>
    <m/>
    <m/>
    <m/>
    <m/>
    <s v="N"/>
    <s v="N"/>
    <m/>
    <m/>
    <s v="     "/>
    <m/>
    <m/>
    <m/>
    <m/>
    <m/>
    <m/>
    <m/>
    <m/>
    <m/>
    <m/>
    <m/>
    <m/>
    <m/>
    <m/>
    <m/>
    <m/>
    <m/>
    <m/>
    <m/>
  </r>
  <r>
    <s v="20170473"/>
    <s v="     "/>
    <n v="43060"/>
    <s v="11/21"/>
    <x v="0"/>
    <m/>
    <s v="47"/>
    <n v="4"/>
    <s v="11"/>
    <x v="0"/>
    <n v="43060"/>
    <n v="0.49305555555555558"/>
    <s v="crew to repair wire down and a floater wire"/>
    <s v="     "/>
    <m/>
    <m/>
    <s v="N"/>
    <x v="0"/>
    <s v="1927252"/>
    <s v="17-0096814"/>
    <m/>
    <m/>
    <m/>
    <m/>
    <s v="     "/>
    <x v="1"/>
    <s v="PG&amp;E"/>
    <m/>
    <s v="Vegetation"/>
    <m/>
    <s v="D"/>
    <m/>
    <s v="&lt;0.25"/>
    <s v="Square Feet: ; Acreage: "/>
    <s v="Equipment - PG&amp;E"/>
    <s v="34.b. Conductor damage or failure"/>
    <s v="Equipment - PG&amp;E"/>
    <s v="All types of equipment / facility failure"/>
    <s v="Conductor"/>
    <s v="Conductor"/>
    <m/>
    <m/>
    <s v="Force Out,Line to Ground"/>
    <s v="PACIFIC BELL"/>
    <s v="Overhead"/>
    <x v="3"/>
    <s v="Conductor"/>
    <m/>
    <s v="102053617"/>
    <s v="     "/>
    <s v="Non-HFTD"/>
    <x v="0"/>
    <m/>
    <m/>
    <n v="37.610100000000003"/>
    <n v="-121.333"/>
    <s v="San Joaquin"/>
    <s v="WESTLEY-1101"/>
    <s v="162671101"/>
    <n v="12000"/>
    <s v="WESTLEY 11018660"/>
    <x v="0"/>
    <s v="tracy fire dept"/>
    <s v="Agriculture"/>
    <m/>
    <m/>
    <s v="No"/>
    <m/>
    <m/>
    <m/>
    <m/>
    <m/>
    <m/>
    <m/>
    <s v="N"/>
    <s v="N"/>
    <m/>
    <m/>
    <s v="     "/>
    <m/>
    <m/>
    <m/>
    <m/>
    <m/>
    <m/>
    <m/>
    <m/>
    <m/>
    <m/>
    <m/>
    <m/>
    <m/>
    <m/>
    <m/>
    <m/>
    <m/>
    <m/>
    <m/>
  </r>
  <r>
    <s v="20181000"/>
    <s v="     "/>
    <n v="43425"/>
    <s v="11/21"/>
    <x v="0"/>
    <n v="0.77013888888888893"/>
    <s v="47"/>
    <n v="4"/>
    <s v="11"/>
    <x v="1"/>
    <n v="43425"/>
    <n v="0.77013888888888893"/>
    <m/>
    <s v="     "/>
    <s v="FAS"/>
    <m/>
    <s v="N"/>
    <x v="0"/>
    <s v="220858"/>
    <s v="18-0102048"/>
    <m/>
    <m/>
    <m/>
    <m/>
    <s v="     "/>
    <x v="0"/>
    <s v="PG&amp;E"/>
    <m/>
    <m/>
    <m/>
    <s v="D"/>
    <m/>
    <s v="Structure-PG&amp;E only"/>
    <m/>
    <s v="Equipment - PG&amp;E"/>
    <s v="34.f. Pole damage or failure"/>
    <s v="Equipment - PG&amp;E"/>
    <s v="All types of equipment / facility failure"/>
    <s v="Pole"/>
    <s v="Pole"/>
    <m/>
    <m/>
    <s v="Force Out"/>
    <m/>
    <s v="Overhead"/>
    <x v="3"/>
    <s v="Pole"/>
    <m/>
    <s v="D29"/>
    <s v="     "/>
    <s v="Non-HFTD"/>
    <x v="0"/>
    <m/>
    <m/>
    <n v="36.761099999999999"/>
    <n v="-119.752"/>
    <s v="Fresno"/>
    <s v="BARTON-1108"/>
    <s v="253571108"/>
    <n v="11000"/>
    <s v="BARTON 1108CB"/>
    <x v="0"/>
    <m/>
    <s v="Urban"/>
    <m/>
    <m/>
    <s v="No"/>
    <m/>
    <m/>
    <m/>
    <m/>
    <m/>
    <m/>
    <m/>
    <s v="N"/>
    <s v="N"/>
    <m/>
    <m/>
    <s v="     "/>
    <m/>
    <m/>
    <m/>
    <m/>
    <m/>
    <m/>
    <m/>
    <m/>
    <m/>
    <m/>
    <m/>
    <m/>
    <m/>
    <m/>
    <m/>
    <m/>
    <m/>
    <m/>
    <m/>
  </r>
  <r>
    <s v="MIA20184577"/>
    <s v="     "/>
    <n v="43425"/>
    <s v="11/21"/>
    <x v="0"/>
    <n v="0.78465277777777775"/>
    <s v="47"/>
    <n v="4"/>
    <s v="11"/>
    <x v="1"/>
    <n v="43425"/>
    <n v="0.78402777777777777"/>
    <s v="Found burnt cross-arm. Called crew to replace. Rec'd email from T-Man. Fire caused by insulator tracking. Asssisted Cal Fire with extinguishing pole top only. No pics. PG&amp;E structure only. "/>
    <s v="     "/>
    <s v="FAS"/>
    <n v="44239"/>
    <s v="Y"/>
    <x v="0"/>
    <s v="220923"/>
    <s v="18-0102092"/>
    <m/>
    <s v="T004461843"/>
    <n v="115406246"/>
    <m/>
    <s v="     "/>
    <x v="0"/>
    <s v="PG&amp;E"/>
    <m/>
    <m/>
    <m/>
    <s v="D"/>
    <m/>
    <s v="Structure-PG&amp;E only"/>
    <m/>
    <s v="Equipment - PG&amp;E"/>
    <s v="34.o. Other"/>
    <s v="Equipment - PG&amp;E"/>
    <s v="All types of equipment / facility failure"/>
    <s v="Equipment failure - Other"/>
    <s v="Insulator"/>
    <m/>
    <m/>
    <s v="Force Out"/>
    <s v="No"/>
    <s v="Overhead"/>
    <x v="0"/>
    <m/>
    <m/>
    <s v="101081441"/>
    <s v="     "/>
    <s v="Non-HFTD"/>
    <x v="0"/>
    <m/>
    <m/>
    <n v="37.142200000000003"/>
    <n v="-120.512"/>
    <s v="Merced"/>
    <s v="EL-NIDO-1103"/>
    <s v="252451103"/>
    <n v="11000"/>
    <s v="EL NIDO 1103661820"/>
    <x v="0"/>
    <m/>
    <s v="Rural"/>
    <m/>
    <m/>
    <s v="No"/>
    <m/>
    <m/>
    <m/>
    <m/>
    <m/>
    <m/>
    <m/>
    <s v="N"/>
    <s v="N"/>
    <m/>
    <m/>
    <s v="     "/>
    <m/>
    <m/>
    <m/>
    <m/>
    <m/>
    <m/>
    <m/>
    <m/>
    <m/>
    <m/>
    <m/>
    <m/>
    <m/>
    <m/>
    <m/>
    <m/>
    <m/>
    <m/>
    <m/>
  </r>
  <r>
    <s v="20181004"/>
    <s v="     "/>
    <n v="43425"/>
    <s v="11/21"/>
    <x v="0"/>
    <n v="0.80138888888888893"/>
    <s v="47"/>
    <n v="4"/>
    <s v="11"/>
    <x v="1"/>
    <n v="43425"/>
    <n v="0.80138888888888893"/>
    <m/>
    <s v="     "/>
    <s v="FAS"/>
    <m/>
    <s v="N"/>
    <x v="0"/>
    <s v="220988"/>
    <s v="18-0102114"/>
    <m/>
    <m/>
    <m/>
    <m/>
    <s v="     "/>
    <x v="0"/>
    <s v="PG&amp;E"/>
    <m/>
    <m/>
    <m/>
    <s v="D"/>
    <m/>
    <s v="Structure-PG&amp;E only"/>
    <m/>
    <s v="Equipment - PG&amp;E"/>
    <s v="34.f. Pole damage or failure"/>
    <s v="Equipment - PG&amp;E"/>
    <s v="All types of equipment / facility failure"/>
    <s v="Pole"/>
    <s v="Pole"/>
    <m/>
    <m/>
    <s v="Line to Line"/>
    <m/>
    <s v="Overhead"/>
    <x v="3"/>
    <s v="Pole"/>
    <m/>
    <s v="16747"/>
    <s v="     "/>
    <s v="Non-HFTD"/>
    <x v="0"/>
    <m/>
    <m/>
    <n v="37.699800000000003"/>
    <n v="-121.232"/>
    <s v="San Joaquin"/>
    <s v="RIPON-1703"/>
    <s v="163801703"/>
    <n v="17000"/>
    <s v="RIPON 17046176"/>
    <x v="0"/>
    <m/>
    <s v="Rural"/>
    <m/>
    <m/>
    <s v="No"/>
    <m/>
    <m/>
    <m/>
    <m/>
    <m/>
    <m/>
    <m/>
    <s v="N"/>
    <s v="N"/>
    <m/>
    <m/>
    <s v="     "/>
    <m/>
    <m/>
    <m/>
    <m/>
    <m/>
    <m/>
    <m/>
    <m/>
    <m/>
    <m/>
    <m/>
    <m/>
    <m/>
    <m/>
    <m/>
    <m/>
    <m/>
    <m/>
    <m/>
  </r>
  <r>
    <s v="20181001"/>
    <s v="     "/>
    <n v="43425"/>
    <s v="11/21"/>
    <x v="0"/>
    <n v="0.77013888888888893"/>
    <s v="47"/>
    <n v="4"/>
    <s v="11"/>
    <x v="1"/>
    <n v="43425"/>
    <n v="0.77013888888888893"/>
    <m/>
    <s v="     "/>
    <s v="FAS"/>
    <m/>
    <s v="N"/>
    <x v="0"/>
    <s v="220858"/>
    <s v="18-0102048"/>
    <m/>
    <m/>
    <m/>
    <m/>
    <s v="     "/>
    <x v="0"/>
    <s v="PG&amp;E"/>
    <m/>
    <m/>
    <m/>
    <s v="D"/>
    <m/>
    <s v="Structure-PG&amp;E only"/>
    <m/>
    <s v="Equipment - PG&amp;E"/>
    <s v="34.f. Pole damage or failure"/>
    <s v="Equipment - PG&amp;E"/>
    <s v="All types of equipment / facility failure"/>
    <s v="Pole"/>
    <s v="Pole"/>
    <m/>
    <m/>
    <s v="Force Out"/>
    <m/>
    <s v="Overhead"/>
    <x v="3"/>
    <s v="Pole"/>
    <m/>
    <s v="D29"/>
    <s v="     "/>
    <s v="Non-HFTD"/>
    <x v="0"/>
    <m/>
    <m/>
    <n v="36.7607"/>
    <n v="-119.753"/>
    <s v="Fresno"/>
    <s v="BARTON-1108"/>
    <s v="253571108"/>
    <n v="11000"/>
    <s v="BARTON 1108CB"/>
    <x v="0"/>
    <m/>
    <s v="Urban"/>
    <m/>
    <m/>
    <s v="No"/>
    <m/>
    <m/>
    <m/>
    <m/>
    <m/>
    <m/>
    <m/>
    <s v="N"/>
    <s v="N"/>
    <m/>
    <m/>
    <s v="     "/>
    <m/>
    <m/>
    <m/>
    <m/>
    <m/>
    <m/>
    <m/>
    <m/>
    <m/>
    <m/>
    <m/>
    <m/>
    <m/>
    <m/>
    <m/>
    <m/>
    <m/>
    <m/>
    <m/>
  </r>
  <r>
    <s v="MIA201812192"/>
    <s v="     "/>
    <n v="43425"/>
    <s v="11/21"/>
    <x v="0"/>
    <n v="0.68881944444444443"/>
    <s v="47"/>
    <n v="4"/>
    <s v="11"/>
    <x v="1"/>
    <n v="43425"/>
    <n v="0.68819444444444444"/>
    <s v="Broken wire, found straight line arm burnt in half, center phase laying against pole. Per notification, replaced equipment, no photos. Rec'd email from T-Man 2/16/21. PG&amp;E structure only. No fire. No pics. Self supressed. "/>
    <s v="     "/>
    <s v="FAS"/>
    <n v="44243"/>
    <s v="Y"/>
    <x v="0"/>
    <m/>
    <s v="N/A"/>
    <m/>
    <s v="T004461486"/>
    <n v="115406017"/>
    <m/>
    <s v="     "/>
    <x v="0"/>
    <s v="PG&amp;E"/>
    <m/>
    <m/>
    <m/>
    <s v="D"/>
    <m/>
    <s v="Structure-PG&amp;E only"/>
    <m/>
    <s v="Equipment - PG&amp;E"/>
    <s v="34.h. Crossarm damage or failure"/>
    <s v="Equipment - PG&amp;E"/>
    <s v="All types of equipment / facility failure"/>
    <s v="Crossarm failure"/>
    <s v="Crossarm"/>
    <m/>
    <m/>
    <m/>
    <s v="No"/>
    <s v="Overhead"/>
    <x v="0"/>
    <m/>
    <m/>
    <s v="253541102"/>
    <s v="     "/>
    <s v="Non-HFTD"/>
    <x v="0"/>
    <m/>
    <m/>
    <n v="37.095599999999997"/>
    <n v="-120.681"/>
    <s v="Merced"/>
    <s v="SANTA-RITA-1102"/>
    <s v="253541102"/>
    <n v="11000"/>
    <m/>
    <x v="0"/>
    <m/>
    <s v="Rural"/>
    <m/>
    <m/>
    <s v="No"/>
    <m/>
    <m/>
    <m/>
    <m/>
    <m/>
    <m/>
    <m/>
    <s v="N"/>
    <s v="N"/>
    <m/>
    <m/>
    <s v="     "/>
    <m/>
    <m/>
    <m/>
    <m/>
    <m/>
    <m/>
    <m/>
    <m/>
    <m/>
    <m/>
    <m/>
    <m/>
    <m/>
    <m/>
    <m/>
    <m/>
    <m/>
    <m/>
    <m/>
  </r>
  <r>
    <s v="MIA20184922"/>
    <s v="     "/>
    <n v="43425"/>
    <s v="11/21"/>
    <x v="0"/>
    <n v="0.73177083333333337"/>
    <s v="47"/>
    <n v="4"/>
    <s v="11"/>
    <x v="1"/>
    <n v="43425"/>
    <n v="0.73124999999999996"/>
    <s v="Found pole top on fire, crew onsite putting it out. 2/12/21 rec'd email from T-Man. No pics, PG&amp;E structure only. T-Man extinguished himself. Possible leaking insulators caused fire. 3' feet of fire at base of pole. "/>
    <s v="     "/>
    <s v="FAS"/>
    <n v="44239"/>
    <s v="Y"/>
    <x v="0"/>
    <s v="220836"/>
    <s v="18-0102043"/>
    <m/>
    <s v="T004461647"/>
    <n v="115406186"/>
    <m/>
    <s v="     "/>
    <x v="1"/>
    <s v="PG&amp;E"/>
    <m/>
    <m/>
    <m/>
    <s v="D"/>
    <m/>
    <s v="&lt;3 meters of linear travel"/>
    <m/>
    <s v="Equipment - PG&amp;E"/>
    <s v="34.o. Other"/>
    <s v="Equipment - PG&amp;E"/>
    <s v="All types of equipment / facility failure"/>
    <s v="Equipment failure - Other"/>
    <s v="Insulator"/>
    <m/>
    <m/>
    <s v="Force Out"/>
    <s v="No"/>
    <s v="Overhead"/>
    <x v="0"/>
    <m/>
    <m/>
    <s v="101216828"/>
    <s v="     "/>
    <s v="Non-HFTD"/>
    <x v="0"/>
    <m/>
    <m/>
    <n v="36.966299999999997"/>
    <n v="-120.056"/>
    <s v="Madera"/>
    <s v="STOREY-1107"/>
    <s v="254611107"/>
    <n v="11000"/>
    <s v="STOREY 110749686"/>
    <x v="0"/>
    <m/>
    <s v="Urban"/>
    <m/>
    <m/>
    <s v="No"/>
    <m/>
    <m/>
    <m/>
    <m/>
    <m/>
    <m/>
    <m/>
    <s v="N"/>
    <s v="N"/>
    <m/>
    <m/>
    <s v="     "/>
    <m/>
    <m/>
    <m/>
    <m/>
    <m/>
    <m/>
    <m/>
    <m/>
    <m/>
    <m/>
    <m/>
    <m/>
    <m/>
    <m/>
    <m/>
    <m/>
    <m/>
    <m/>
    <m/>
  </r>
  <r>
    <s v="MIA20184531"/>
    <s v="     "/>
    <n v="43425"/>
    <s v="11/21"/>
    <x v="0"/>
    <n v="0.74381944444444448"/>
    <s v="47"/>
    <n v="4"/>
    <s v="11"/>
    <x v="1"/>
    <n v="43425"/>
    <n v="0.74375000000000002"/>
    <s v="FAS and OIS. Merced FD reported pole fire. Pole extinguished, no repairs needed. 2/12/21 T-Man responded fire caused by lightning. Pole structure only. T-Man assisted CAL FIRE. Email added to folder. No pics."/>
    <s v="     "/>
    <s v="FAS"/>
    <n v="44239"/>
    <s v="Y"/>
    <x v="0"/>
    <s v="220850"/>
    <s v="N/A"/>
    <m/>
    <s v="T004461689"/>
    <m/>
    <m/>
    <s v="     "/>
    <x v="0"/>
    <s v="PG&amp;E"/>
    <m/>
    <m/>
    <m/>
    <s v="D"/>
    <m/>
    <s v="Structure-PG&amp;E only"/>
    <m/>
    <s v="Weather - Lightning"/>
    <s v="39.a. All Other"/>
    <s v="Weather"/>
    <s v="Weather"/>
    <s v="Weather - Lightning"/>
    <m/>
    <m/>
    <m/>
    <m/>
    <s v="No"/>
    <s v="Overhead"/>
    <x v="0"/>
    <m/>
    <m/>
    <s v="253882109"/>
    <s v="     "/>
    <s v="Non-HFTD"/>
    <x v="0"/>
    <m/>
    <m/>
    <n v="37.318199999999997"/>
    <n v="-120.47"/>
    <s v="Merced"/>
    <s v="EL-CAPITAN-2109"/>
    <s v="253882109"/>
    <n v="21000"/>
    <m/>
    <x v="0"/>
    <m/>
    <s v="Urban"/>
    <m/>
    <m/>
    <s v="No"/>
    <m/>
    <m/>
    <m/>
    <m/>
    <m/>
    <m/>
    <m/>
    <s v="N"/>
    <s v="N"/>
    <m/>
    <m/>
    <s v="     "/>
    <m/>
    <m/>
    <m/>
    <m/>
    <m/>
    <m/>
    <m/>
    <m/>
    <m/>
    <m/>
    <m/>
    <m/>
    <m/>
    <m/>
    <m/>
    <m/>
    <m/>
    <m/>
    <m/>
  </r>
  <r>
    <s v="MIA201810475"/>
    <s v="     "/>
    <n v="43425"/>
    <s v="11/21"/>
    <x v="0"/>
    <n v="0.8323842592592593"/>
    <s v="47"/>
    <n v="4"/>
    <s v="11"/>
    <x v="1"/>
    <m/>
    <m/>
    <s v="POSSIBLE FIRE ON POLE-I ADV TO CALL 911- SPARKS AT WIRES; POLE FIRE NEEDS NEW POLE TX"/>
    <s v="     "/>
    <s v="FAS"/>
    <n v="44250"/>
    <s v="Y"/>
    <x v="0"/>
    <s v="221048"/>
    <s v="18-0102102"/>
    <m/>
    <s v="T004461979, T004461999"/>
    <n v="115406314"/>
    <m/>
    <s v="     "/>
    <x v="0"/>
    <s v="PG&amp;E"/>
    <m/>
    <m/>
    <m/>
    <s v="D"/>
    <m/>
    <s v="Structure-PG&amp;E only"/>
    <m/>
    <s v="Equipment - PG&amp;E"/>
    <s v="34.f. Pole damage or failure"/>
    <s v="Equipment - PG&amp;E"/>
    <s v="All types of equipment / facility failure"/>
    <s v="Pole failure"/>
    <s v="Pole"/>
    <m/>
    <m/>
    <s v="Line to Ground"/>
    <s v="Yes"/>
    <s v="Overhead"/>
    <x v="0"/>
    <m/>
    <m/>
    <s v="100744408"/>
    <s v="     "/>
    <s v="Non-HFTD"/>
    <x v="0"/>
    <m/>
    <m/>
    <n v="36.531999999999996"/>
    <n v="-119.88200000000001"/>
    <s v="Fresno"/>
    <s v="CARUTHERS-1105"/>
    <m/>
    <n v="11000"/>
    <s v="CARUTHERS 1105CB"/>
    <x v="0"/>
    <m/>
    <s v="Rural"/>
    <m/>
    <m/>
    <s v="No"/>
    <m/>
    <m/>
    <m/>
    <m/>
    <m/>
    <m/>
    <m/>
    <s v="N"/>
    <s v="N"/>
    <m/>
    <m/>
    <s v="     "/>
    <m/>
    <m/>
    <m/>
    <m/>
    <m/>
    <m/>
    <m/>
    <m/>
    <m/>
    <m/>
    <m/>
    <m/>
    <m/>
    <m/>
    <m/>
    <m/>
    <m/>
    <m/>
    <m/>
  </r>
  <r>
    <s v="MIA201812495"/>
    <s v="     "/>
    <n v="43425"/>
    <s v="11/21"/>
    <x v="0"/>
    <n v="0.90210648148148154"/>
    <s v="47"/>
    <n v="4"/>
    <s v="11"/>
    <x v="1"/>
    <n v="43425"/>
    <n v="0.90208333333333335"/>
    <s v="cause of fire, fire size, Tman"/>
    <s v="     "/>
    <s v="FAS"/>
    <n v="44250"/>
    <s v="Y"/>
    <x v="0"/>
    <m/>
    <s v="N/A"/>
    <m/>
    <s v="T004462150"/>
    <n v="115406344"/>
    <m/>
    <s v="     "/>
    <x v="0"/>
    <s v="PG&amp;E"/>
    <m/>
    <m/>
    <m/>
    <s v="D"/>
    <m/>
    <s v="Unknown"/>
    <m/>
    <s v="Equipment - PG&amp;E"/>
    <s v="34.g. Insulator and brushing damage or failure"/>
    <s v="Equipment - PG&amp;E"/>
    <s v="All types of equipment / facility failure"/>
    <s v="Insulator failure"/>
    <s v="Insulator"/>
    <m/>
    <m/>
    <m/>
    <s v="Yes"/>
    <s v="Overhead"/>
    <x v="0"/>
    <m/>
    <m/>
    <s v="101925166"/>
    <s v="     "/>
    <s v="Non-HFTD"/>
    <x v="0"/>
    <m/>
    <m/>
    <n v="34.939599999999999"/>
    <n v="-120.432"/>
    <s v="Santa Barbara"/>
    <s v="SANTA-MARIA-1111"/>
    <m/>
    <n v="11000"/>
    <m/>
    <x v="0"/>
    <m/>
    <s v="Urban"/>
    <m/>
    <m/>
    <s v="No"/>
    <m/>
    <m/>
    <m/>
    <m/>
    <m/>
    <m/>
    <m/>
    <s v="N"/>
    <s v="N"/>
    <m/>
    <m/>
    <s v="     "/>
    <m/>
    <m/>
    <m/>
    <m/>
    <m/>
    <m/>
    <m/>
    <m/>
    <m/>
    <m/>
    <m/>
    <m/>
    <m/>
    <m/>
    <m/>
    <m/>
    <m/>
    <m/>
    <m/>
  </r>
  <r>
    <s v="MIA201812311"/>
    <s v="     "/>
    <n v="43425"/>
    <s v="11/21"/>
    <x v="0"/>
    <n v="0.91694444444444445"/>
    <s v="47"/>
    <n v="4"/>
    <s v="11"/>
    <x v="1"/>
    <n v="43425"/>
    <n v="0.91666666666666663"/>
    <s v="POLE FIRE, FD ENROUTE; crossarm burned/flashed; TOP OF POLE BURNT"/>
    <s v="     "/>
    <s v="FAS"/>
    <n v="44250"/>
    <s v="Y"/>
    <x v="0"/>
    <s v="221190"/>
    <s v="N/A"/>
    <m/>
    <s v="T004462186"/>
    <n v="115406377"/>
    <m/>
    <s v="     "/>
    <x v="0"/>
    <s v="PG&amp;E"/>
    <m/>
    <m/>
    <m/>
    <s v="D"/>
    <m/>
    <s v="Structure-PG&amp;E only"/>
    <m/>
    <s v="Equipment - PG&amp;E"/>
    <s v="34.g. Insulator and brushing damage or failure"/>
    <s v="Equipment - PG&amp;E"/>
    <s v="All types of equipment / facility failure"/>
    <s v="Insulator failure"/>
    <s v="Crossarm"/>
    <m/>
    <m/>
    <m/>
    <s v="Yes"/>
    <s v="Overhead"/>
    <x v="0"/>
    <m/>
    <m/>
    <s v="100802998"/>
    <s v="     "/>
    <s v="Non-HFTD"/>
    <x v="0"/>
    <m/>
    <m/>
    <n v="36.279699999999998"/>
    <n v="-119.619"/>
    <s v="Kings"/>
    <s v="GUERNSEY-1104"/>
    <m/>
    <n v="11000"/>
    <m/>
    <x v="0"/>
    <m/>
    <s v="Rural"/>
    <m/>
    <m/>
    <s v="No"/>
    <m/>
    <m/>
    <m/>
    <m/>
    <m/>
    <m/>
    <m/>
    <s v="N"/>
    <s v="N"/>
    <m/>
    <m/>
    <s v="     "/>
    <m/>
    <m/>
    <m/>
    <m/>
    <m/>
    <m/>
    <m/>
    <m/>
    <m/>
    <m/>
    <m/>
    <m/>
    <m/>
    <m/>
    <m/>
    <m/>
    <m/>
    <m/>
    <m/>
  </r>
  <r>
    <s v="MIA20181727"/>
    <s v="     "/>
    <n v="43425"/>
    <s v="11/21"/>
    <x v="0"/>
    <n v="0.82012731481481482"/>
    <s v="47"/>
    <n v="4"/>
    <s v="11"/>
    <x v="1"/>
    <n v="43425"/>
    <n v="0.81944444444444442"/>
    <s v="AXS-OK PER FRESNO FD; POLE FIRE IN ALLEY WAY; crossarm burned/flashed"/>
    <s v="     "/>
    <s v="FAS"/>
    <n v="44246"/>
    <s v="Y"/>
    <x v="0"/>
    <m/>
    <m/>
    <m/>
    <s v="T004461946"/>
    <m/>
    <m/>
    <s v="     "/>
    <x v="0"/>
    <s v="PG&amp;E"/>
    <m/>
    <m/>
    <m/>
    <s v="D"/>
    <m/>
    <s v="Structure-PG&amp;E only"/>
    <m/>
    <s v="Equipment - PG&amp;E"/>
    <s v="34.h. Crossarm damage or failure"/>
    <s v="Equipment - PG&amp;E"/>
    <s v="All types of equipment / facility failure"/>
    <s v="Crossarm failure"/>
    <s v="Crossarm"/>
    <m/>
    <m/>
    <m/>
    <s v="Yes"/>
    <s v="Overhead"/>
    <x v="0"/>
    <m/>
    <m/>
    <s v="100815954"/>
    <s v="     "/>
    <s v="Non-HFTD"/>
    <x v="0"/>
    <m/>
    <m/>
    <n v="36.703600000000002"/>
    <n v="-119.569"/>
    <s v="Fresno"/>
    <s v="SANGER-1106"/>
    <m/>
    <n v="11000"/>
    <m/>
    <x v="0"/>
    <s v="Fresno Fire Dept."/>
    <s v="Urban"/>
    <m/>
    <m/>
    <s v="No"/>
    <m/>
    <m/>
    <m/>
    <m/>
    <m/>
    <m/>
    <m/>
    <s v="N"/>
    <s v="N"/>
    <m/>
    <m/>
    <s v="     "/>
    <m/>
    <m/>
    <m/>
    <m/>
    <m/>
    <m/>
    <m/>
    <m/>
    <m/>
    <m/>
    <m/>
    <m/>
    <m/>
    <m/>
    <m/>
    <m/>
    <m/>
    <m/>
    <m/>
  </r>
  <r>
    <s v="20181003"/>
    <s v="     "/>
    <n v="43425"/>
    <s v="11/21"/>
    <x v="0"/>
    <n v="0.81111111111111112"/>
    <s v="47"/>
    <n v="4"/>
    <s v="11"/>
    <x v="1"/>
    <n v="43425"/>
    <n v="0.81111111111111112"/>
    <m/>
    <s v="     "/>
    <s v="FAS"/>
    <m/>
    <s v="N"/>
    <x v="0"/>
    <s v="220934"/>
    <s v="18-0102090"/>
    <m/>
    <m/>
    <m/>
    <m/>
    <s v="     "/>
    <x v="0"/>
    <s v="PG&amp;E"/>
    <m/>
    <m/>
    <m/>
    <s v="D"/>
    <m/>
    <s v="Structure-PG&amp;E only"/>
    <m/>
    <s v="Equipment - PG&amp;E"/>
    <s v="34.h. Crossarm damage or failure"/>
    <s v="Equipment - PG&amp;E"/>
    <s v="All types of equipment / facility failure"/>
    <s v="Crossarm"/>
    <s v="Crossarm"/>
    <m/>
    <m/>
    <s v="Force Out"/>
    <m/>
    <s v="Overhead"/>
    <x v="3"/>
    <s v="Crossarm"/>
    <m/>
    <s v="45789"/>
    <s v="     "/>
    <s v="Non-HFTD"/>
    <x v="0"/>
    <m/>
    <m/>
    <n v="34.963900000000002"/>
    <n v="-120.443"/>
    <s v="Santa Barbara"/>
    <s v="SANTA-MARIA-1106"/>
    <s v="182671106"/>
    <n v="11000"/>
    <s v="SANTA MARIA 1106M112"/>
    <x v="0"/>
    <m/>
    <s v="Urban"/>
    <m/>
    <m/>
    <s v="No"/>
    <m/>
    <m/>
    <m/>
    <m/>
    <m/>
    <m/>
    <m/>
    <s v="N"/>
    <s v="N"/>
    <m/>
    <m/>
    <s v="     "/>
    <m/>
    <m/>
    <m/>
    <m/>
    <m/>
    <m/>
    <m/>
    <m/>
    <m/>
    <m/>
    <m/>
    <m/>
    <m/>
    <m/>
    <m/>
    <m/>
    <m/>
    <m/>
    <m/>
  </r>
  <r>
    <s v="MIA20188924"/>
    <s v="     "/>
    <n v="43425"/>
    <s v="11/21"/>
    <x v="0"/>
    <n v="0.81754629629629627"/>
    <s v="47"/>
    <n v="4"/>
    <s v="11"/>
    <x v="1"/>
    <n v="43425"/>
    <n v="0.81736111111111109"/>
    <s v="T-Man arrived and found pole on fire. Per notification, replaced equipment, no photos. "/>
    <s v="     "/>
    <s v="FAS"/>
    <n v="44250"/>
    <s v="Y"/>
    <x v="0"/>
    <s v="221014"/>
    <s v="18-0102115"/>
    <m/>
    <s v="T004461936"/>
    <n v="115406266"/>
    <m/>
    <s v="     "/>
    <x v="0"/>
    <s v="PG&amp;E"/>
    <m/>
    <m/>
    <m/>
    <s v="D"/>
    <m/>
    <s v="Structure-only"/>
    <m/>
    <s v="Equipment - PG&amp;E"/>
    <s v="34.n. Transformer damage or failure"/>
    <s v="Equipment - PG&amp;E"/>
    <s v="All types of equipment / facility failure"/>
    <s v="Transformer failure"/>
    <s v="Transformer"/>
    <m/>
    <m/>
    <s v="Force Out"/>
    <s v="Yes"/>
    <s v="Overhead"/>
    <x v="0"/>
    <m/>
    <m/>
    <s v="101124406"/>
    <s v="     "/>
    <s v="Non-HFTD"/>
    <x v="0"/>
    <m/>
    <m/>
    <n v="36.922499999999999"/>
    <n v="-119.89"/>
    <s v="Madera"/>
    <s v="CASSIDY-2107"/>
    <s v="254272107"/>
    <n v="21000"/>
    <s v="CASSIDY 21079500"/>
    <x v="0"/>
    <m/>
    <s v="Rural"/>
    <m/>
    <m/>
    <s v="No"/>
    <m/>
    <m/>
    <m/>
    <m/>
    <m/>
    <m/>
    <m/>
    <s v="N"/>
    <s v="N"/>
    <m/>
    <m/>
    <s v="     "/>
    <m/>
    <m/>
    <m/>
    <m/>
    <m/>
    <m/>
    <m/>
    <m/>
    <m/>
    <m/>
    <m/>
    <m/>
    <m/>
    <m/>
    <m/>
    <m/>
    <m/>
    <m/>
    <m/>
  </r>
  <r>
    <s v="20181002"/>
    <s v="     "/>
    <n v="43425"/>
    <s v="11/21"/>
    <x v="0"/>
    <n v="0.81874999999999998"/>
    <s v="47"/>
    <n v="4"/>
    <s v="11"/>
    <x v="1"/>
    <n v="43425"/>
    <n v="0.81874999999999998"/>
    <m/>
    <s v="     "/>
    <s v="FAS"/>
    <m/>
    <s v="N"/>
    <x v="0"/>
    <s v="220923"/>
    <s v="18-0102092"/>
    <m/>
    <m/>
    <m/>
    <m/>
    <s v="     "/>
    <x v="0"/>
    <s v="PG&amp;E"/>
    <m/>
    <m/>
    <m/>
    <s v="D"/>
    <m/>
    <s v="Structure-PG&amp;E only"/>
    <m/>
    <s v="Equipment - PG&amp;E"/>
    <s v="34.h. Crossarm damage or failure"/>
    <s v="Equipment - PG&amp;E"/>
    <s v="All types of equipment / facility failure"/>
    <s v="Crossarm"/>
    <s v="Crossarm"/>
    <m/>
    <m/>
    <s v="Force Out"/>
    <m/>
    <s v="Overhead"/>
    <x v="3"/>
    <s v="Crossarm"/>
    <m/>
    <s v="588059"/>
    <s v="     "/>
    <s v="Non-HFTD"/>
    <x v="0"/>
    <m/>
    <m/>
    <n v="37.1372"/>
    <n v="-120.52800000000001"/>
    <s v="Merced"/>
    <s v="EL-NIDO-1103"/>
    <s v="252451103"/>
    <n v="11000"/>
    <s v="EL NIDO 1103661820"/>
    <x v="0"/>
    <m/>
    <s v="Rural"/>
    <m/>
    <m/>
    <s v="No"/>
    <m/>
    <m/>
    <m/>
    <m/>
    <m/>
    <m/>
    <m/>
    <s v="N"/>
    <s v="N"/>
    <m/>
    <m/>
    <s v="     "/>
    <m/>
    <m/>
    <m/>
    <m/>
    <m/>
    <m/>
    <m/>
    <m/>
    <m/>
    <m/>
    <m/>
    <m/>
    <m/>
    <m/>
    <m/>
    <m/>
    <m/>
    <m/>
    <m/>
  </r>
  <r>
    <s v="20180995"/>
    <s v="     "/>
    <n v="43425"/>
    <s v="11/21"/>
    <x v="0"/>
    <n v="0.43819444444444444"/>
    <s v="47"/>
    <n v="4"/>
    <s v="11"/>
    <x v="1"/>
    <n v="43425"/>
    <n v="0.43819444444444444"/>
    <m/>
    <s v="     "/>
    <s v="FAS"/>
    <m/>
    <s v="N"/>
    <x v="0"/>
    <s v="219881"/>
    <s v="18-0101816"/>
    <m/>
    <m/>
    <m/>
    <m/>
    <s v="     "/>
    <x v="0"/>
    <s v="PG&amp;E"/>
    <m/>
    <m/>
    <m/>
    <s v="D"/>
    <m/>
    <s v="Structure-PG&amp;E only"/>
    <m/>
    <s v="Equipment - PG&amp;E"/>
    <s v="34.f. Pole damage or failure"/>
    <s v="Equipment - PG&amp;E"/>
    <s v="All types of equipment / facility failure"/>
    <s v="Pole"/>
    <s v="Pole"/>
    <m/>
    <m/>
    <s v="Line to Ground"/>
    <m/>
    <s v="Overhead"/>
    <x v="3"/>
    <s v="Pole"/>
    <m/>
    <s v="8869"/>
    <s v="     "/>
    <s v="Non-HFTD"/>
    <x v="0"/>
    <m/>
    <m/>
    <n v="37.570999999999998"/>
    <n v="-122.301"/>
    <s v="San Mateo"/>
    <s v="SAN-MATEO-2101"/>
    <s v="024192101"/>
    <n v="21000"/>
    <s v="SAN MATEO 210170256"/>
    <x v="0"/>
    <m/>
    <s v="Urban"/>
    <m/>
    <m/>
    <s v="No"/>
    <m/>
    <m/>
    <m/>
    <m/>
    <m/>
    <m/>
    <m/>
    <s v="N"/>
    <s v="N"/>
    <m/>
    <m/>
    <s v="     "/>
    <m/>
    <m/>
    <m/>
    <m/>
    <m/>
    <m/>
    <m/>
    <m/>
    <m/>
    <m/>
    <m/>
    <m/>
    <m/>
    <m/>
    <m/>
    <m/>
    <m/>
    <m/>
    <m/>
  </r>
  <r>
    <s v="20180994"/>
    <s v="     "/>
    <n v="43425"/>
    <s v="11/21"/>
    <x v="0"/>
    <n v="0.44166666666666665"/>
    <s v="47"/>
    <n v="4"/>
    <s v="11"/>
    <x v="1"/>
    <n v="43425"/>
    <n v="0.44166666666666665"/>
    <m/>
    <s v="     "/>
    <s v="FAS"/>
    <m/>
    <s v="N"/>
    <x v="0"/>
    <s v="219829"/>
    <s v="18-0101791"/>
    <m/>
    <m/>
    <m/>
    <m/>
    <s v="     "/>
    <x v="0"/>
    <s v="PG&amp;E"/>
    <m/>
    <m/>
    <m/>
    <s v="D"/>
    <m/>
    <s v="Structure-PG&amp;E only"/>
    <m/>
    <s v="Equipment - PG&amp;E"/>
    <s v="34.f. Pole damage or failure"/>
    <s v="Equipment - PG&amp;E"/>
    <s v="All types of equipment / facility failure"/>
    <s v="Pole"/>
    <s v="Pole"/>
    <m/>
    <m/>
    <s v="Line to Line"/>
    <m/>
    <s v="Overhead"/>
    <x v="3"/>
    <s v="Pole"/>
    <m/>
    <s v="1107/2"/>
    <s v="     "/>
    <s v="Non-HFTD"/>
    <x v="0"/>
    <m/>
    <m/>
    <n v="37.754100000000001"/>
    <n v="-122.41"/>
    <s v="San Francisco"/>
    <s v="HUNTERS-POINT-(P)-1107"/>
    <s v="022331107"/>
    <n v="11000"/>
    <s v="HUNTERS POINT (P) 1104CB"/>
    <x v="0"/>
    <m/>
    <s v="Urban"/>
    <m/>
    <m/>
    <s v="No"/>
    <m/>
    <m/>
    <m/>
    <m/>
    <m/>
    <m/>
    <m/>
    <s v="N"/>
    <s v="N"/>
    <m/>
    <m/>
    <s v="     "/>
    <m/>
    <m/>
    <m/>
    <m/>
    <m/>
    <m/>
    <m/>
    <m/>
    <m/>
    <m/>
    <m/>
    <m/>
    <m/>
    <m/>
    <m/>
    <m/>
    <m/>
    <m/>
    <m/>
  </r>
  <r>
    <s v="20180997"/>
    <s v="     "/>
    <n v="43425"/>
    <s v="11/21"/>
    <x v="0"/>
    <n v="0.44166666666666665"/>
    <s v="47"/>
    <n v="4"/>
    <s v="11"/>
    <x v="1"/>
    <n v="43425"/>
    <n v="0.44166666666666665"/>
    <m/>
    <s v="     "/>
    <s v="FAS"/>
    <m/>
    <s v="N"/>
    <x v="0"/>
    <s v="219904"/>
    <s v="18-0101791"/>
    <m/>
    <m/>
    <m/>
    <m/>
    <s v="     "/>
    <x v="0"/>
    <s v="PG&amp;E"/>
    <m/>
    <m/>
    <m/>
    <s v="D"/>
    <m/>
    <s v="Structure-PG&amp;E only"/>
    <m/>
    <s v="Equipment - PG&amp;E"/>
    <s v="34.f. Pole damage or failure"/>
    <s v="Equipment - PG&amp;E"/>
    <s v="All types of equipment / facility failure"/>
    <s v="Pole"/>
    <s v="Pole"/>
    <m/>
    <m/>
    <s v="Line to Line"/>
    <m/>
    <s v="Overhead"/>
    <x v="3"/>
    <s v="Pole"/>
    <m/>
    <s v="1107/2"/>
    <s v="     "/>
    <s v="Non-HFTD"/>
    <x v="0"/>
    <m/>
    <m/>
    <n v="37.772799999999997"/>
    <n v="-122.419"/>
    <s v="San Francisco"/>
    <s v="SF-E-0407"/>
    <s v="022070407"/>
    <n v="4000"/>
    <s v="HUNTERS POINT (P) 1104CB"/>
    <x v="0"/>
    <m/>
    <s v="Urban"/>
    <m/>
    <m/>
    <s v="No"/>
    <m/>
    <m/>
    <m/>
    <m/>
    <m/>
    <m/>
    <m/>
    <s v="N"/>
    <s v="N"/>
    <m/>
    <m/>
    <s v="     "/>
    <m/>
    <m/>
    <m/>
    <m/>
    <m/>
    <m/>
    <m/>
    <m/>
    <m/>
    <m/>
    <m/>
    <m/>
    <m/>
    <m/>
    <m/>
    <m/>
    <m/>
    <m/>
    <m/>
  </r>
  <r>
    <s v="20180999"/>
    <s v="     "/>
    <n v="43425"/>
    <s v="11/21"/>
    <x v="0"/>
    <m/>
    <s v="47"/>
    <n v="4"/>
    <s v="11"/>
    <x v="1"/>
    <m/>
    <m/>
    <m/>
    <s v="     "/>
    <s v="FAS"/>
    <m/>
    <s v="N"/>
    <x v="0"/>
    <s v="220850"/>
    <m/>
    <m/>
    <m/>
    <m/>
    <m/>
    <s v="     "/>
    <x v="0"/>
    <s v="PG&amp;E"/>
    <m/>
    <m/>
    <m/>
    <s v="D"/>
    <m/>
    <s v="Structure-PG&amp;E only"/>
    <m/>
    <s v="Equipment - PG&amp;E"/>
    <s v="34.f. Pole damage or failure"/>
    <s v="Equipment - PG&amp;E"/>
    <s v="All types of equipment / facility failure"/>
    <s v="Pole"/>
    <s v="Pole"/>
    <m/>
    <m/>
    <m/>
    <m/>
    <m/>
    <x v="3"/>
    <s v="Pole"/>
    <m/>
    <m/>
    <s v="     "/>
    <s v="Non-HFTD"/>
    <x v="0"/>
    <m/>
    <m/>
    <n v="37.317900000000002"/>
    <n v="-120.47"/>
    <s v="Merced"/>
    <s v="EL-CAPITAN-2109"/>
    <s v="253882109"/>
    <n v="21000"/>
    <m/>
    <x v="0"/>
    <m/>
    <s v="Urban"/>
    <m/>
    <m/>
    <s v="No"/>
    <m/>
    <m/>
    <m/>
    <m/>
    <m/>
    <m/>
    <m/>
    <s v="N"/>
    <s v="N"/>
    <m/>
    <m/>
    <s v="     "/>
    <m/>
    <m/>
    <m/>
    <m/>
    <m/>
    <m/>
    <m/>
    <m/>
    <m/>
    <m/>
    <m/>
    <m/>
    <m/>
    <m/>
    <m/>
    <m/>
    <m/>
    <m/>
    <m/>
  </r>
  <r>
    <s v="20181008"/>
    <s v="     "/>
    <n v="43425"/>
    <s v="11/21"/>
    <x v="0"/>
    <m/>
    <s v="47"/>
    <n v="4"/>
    <s v="11"/>
    <x v="1"/>
    <m/>
    <m/>
    <m/>
    <s v="     "/>
    <s v="FAS"/>
    <m/>
    <s v="N"/>
    <x v="0"/>
    <m/>
    <m/>
    <m/>
    <m/>
    <m/>
    <m/>
    <s v="     "/>
    <x v="0"/>
    <s v="PG&amp;E"/>
    <m/>
    <m/>
    <m/>
    <s v="D"/>
    <m/>
    <s v="Structure-PG&amp;E only"/>
    <m/>
    <s v="Equipment - PG&amp;E"/>
    <s v="34.f. Pole damage or failure"/>
    <s v="Equipment - PG&amp;E"/>
    <s v="All types of equipment / facility failure"/>
    <s v="Pole"/>
    <s v="Pole"/>
    <m/>
    <m/>
    <m/>
    <m/>
    <m/>
    <x v="3"/>
    <s v="Pole"/>
    <m/>
    <m/>
    <s v="     "/>
    <s v="Non-HFTD"/>
    <x v="0"/>
    <m/>
    <m/>
    <n v="37.478099999999998"/>
    <n v="-122.163"/>
    <s v="San Mateo"/>
    <s v="BELLE-HAVEN-0402"/>
    <s v="024020402"/>
    <n v="4000"/>
    <m/>
    <x v="0"/>
    <m/>
    <s v="Urban"/>
    <m/>
    <m/>
    <s v="No"/>
    <m/>
    <m/>
    <m/>
    <m/>
    <m/>
    <m/>
    <m/>
    <s v="N"/>
    <s v="N"/>
    <m/>
    <m/>
    <s v="     "/>
    <m/>
    <m/>
    <m/>
    <m/>
    <m/>
    <m/>
    <m/>
    <m/>
    <m/>
    <m/>
    <m/>
    <m/>
    <m/>
    <m/>
    <m/>
    <m/>
    <m/>
    <m/>
    <m/>
  </r>
  <r>
    <s v="20181007"/>
    <s v="     "/>
    <n v="43425"/>
    <s v="11/21"/>
    <x v="0"/>
    <m/>
    <s v="47"/>
    <n v="4"/>
    <s v="11"/>
    <x v="1"/>
    <m/>
    <m/>
    <m/>
    <s v="     "/>
    <s v="FAS"/>
    <m/>
    <s v="N"/>
    <x v="0"/>
    <s v="221190"/>
    <m/>
    <m/>
    <m/>
    <m/>
    <m/>
    <s v="     "/>
    <x v="0"/>
    <s v="PG&amp;E"/>
    <m/>
    <m/>
    <m/>
    <s v="D"/>
    <m/>
    <s v="Structure-PG&amp;E only"/>
    <m/>
    <s v="Equipment - PG&amp;E"/>
    <s v="34.f. Pole damage or failure"/>
    <s v="Equipment - PG&amp;E"/>
    <s v="All types of equipment / facility failure"/>
    <s v="Pole"/>
    <s v="Pole"/>
    <m/>
    <m/>
    <m/>
    <m/>
    <m/>
    <x v="3"/>
    <s v="Pole"/>
    <m/>
    <m/>
    <s v="     "/>
    <s v="Non-HFTD"/>
    <x v="0"/>
    <m/>
    <m/>
    <n v="36.280099999999997"/>
    <n v="-119.61799999999999"/>
    <s v="Kings"/>
    <s v="GUERNSEY-1104"/>
    <s v="252661104"/>
    <n v="11000"/>
    <m/>
    <x v="0"/>
    <m/>
    <s v="Rural"/>
    <m/>
    <m/>
    <s v="No"/>
    <m/>
    <m/>
    <m/>
    <m/>
    <m/>
    <m/>
    <m/>
    <s v="N"/>
    <s v="N"/>
    <m/>
    <m/>
    <s v="     "/>
    <m/>
    <m/>
    <m/>
    <m/>
    <m/>
    <m/>
    <m/>
    <m/>
    <m/>
    <m/>
    <m/>
    <m/>
    <m/>
    <m/>
    <m/>
    <m/>
    <m/>
    <m/>
    <m/>
  </r>
  <r>
    <s v="20180996"/>
    <s v="     "/>
    <n v="43425"/>
    <s v="11/21"/>
    <x v="0"/>
    <n v="0.44236111111111109"/>
    <s v="47"/>
    <n v="4"/>
    <s v="11"/>
    <x v="1"/>
    <n v="43425"/>
    <n v="0.44236111111111109"/>
    <m/>
    <s v="     "/>
    <s v="FAS"/>
    <m/>
    <s v="N"/>
    <x v="0"/>
    <s v="219895"/>
    <s v="18-0101848"/>
    <m/>
    <m/>
    <m/>
    <m/>
    <s v="     "/>
    <x v="0"/>
    <s v="PG&amp;E"/>
    <m/>
    <m/>
    <m/>
    <s v="D"/>
    <m/>
    <s v="Structure-PG&amp;E only"/>
    <m/>
    <s v="Equipment - PG&amp;E"/>
    <s v="34.f. Pole damage or failure"/>
    <s v="Equipment - PG&amp;E"/>
    <s v="All types of equipment / facility failure"/>
    <s v="Pole"/>
    <s v="Pole"/>
    <m/>
    <m/>
    <s v="Line to Line"/>
    <m/>
    <s v="Overhead"/>
    <x v="3"/>
    <s v="Pole"/>
    <m/>
    <s v="93223"/>
    <s v="     "/>
    <s v="Non-HFTD"/>
    <x v="0"/>
    <m/>
    <m/>
    <n v="36.953200000000002"/>
    <n v="-122.04600000000001"/>
    <s v="Santa Cruz"/>
    <s v="PAUL-SWEET-2107"/>
    <s v="083252107"/>
    <n v="21000"/>
    <s v="PAUL SWEET 210716004"/>
    <x v="0"/>
    <m/>
    <s v="Urban"/>
    <m/>
    <m/>
    <s v="No"/>
    <m/>
    <m/>
    <m/>
    <m/>
    <m/>
    <m/>
    <m/>
    <s v="N"/>
    <s v="N"/>
    <m/>
    <m/>
    <s v="     "/>
    <m/>
    <m/>
    <m/>
    <m/>
    <m/>
    <m/>
    <m/>
    <m/>
    <m/>
    <m/>
    <m/>
    <m/>
    <m/>
    <m/>
    <m/>
    <m/>
    <m/>
    <m/>
    <m/>
  </r>
  <r>
    <s v="MIA20181560"/>
    <s v="     "/>
    <n v="43425"/>
    <s v="11/21"/>
    <x v="0"/>
    <n v="0.63074074074074071"/>
    <s v="47"/>
    <n v="4"/>
    <s v="11"/>
    <x v="1"/>
    <n v="43425"/>
    <n v="0.63055555555555554"/>
    <s v="FAS states a burnt cutout pin was found after it was reported that the top of the pole was making noise with random sparking pole to pole and fire on site."/>
    <s v="     "/>
    <s v="FAS"/>
    <n v="44246"/>
    <s v="Y"/>
    <x v="0"/>
    <s v="220381"/>
    <s v="N/A"/>
    <m/>
    <s v="T004461301"/>
    <m/>
    <m/>
    <s v="     "/>
    <x v="0"/>
    <s v="PG&amp;E"/>
    <m/>
    <m/>
    <m/>
    <s v="D"/>
    <m/>
    <s v="Unknown"/>
    <m/>
    <s v="Equipment - PG&amp;E"/>
    <s v="34.c. Fuse damage or failure"/>
    <s v="Equipment - PG&amp;E"/>
    <s v="All types of equipment / facility failure"/>
    <s v="Fuse failure - all"/>
    <s v="Fuse"/>
    <m/>
    <m/>
    <m/>
    <s v="Yes"/>
    <s v="Overhead"/>
    <x v="0"/>
    <m/>
    <m/>
    <s v="101829011"/>
    <s v="     "/>
    <s v="Non-HFTD"/>
    <x v="0"/>
    <m/>
    <m/>
    <n v="37.767200000000003"/>
    <n v="-122.40600000000001"/>
    <s v="San Francisco"/>
    <s v="POTRERO-PP-(A)-1119"/>
    <m/>
    <n v="11000"/>
    <m/>
    <x v="0"/>
    <m/>
    <s v="Urban"/>
    <m/>
    <m/>
    <s v="No"/>
    <m/>
    <m/>
    <m/>
    <m/>
    <m/>
    <m/>
    <m/>
    <s v="N"/>
    <s v="N"/>
    <m/>
    <m/>
    <s v="     "/>
    <m/>
    <m/>
    <m/>
    <m/>
    <m/>
    <m/>
    <m/>
    <m/>
    <m/>
    <m/>
    <m/>
    <m/>
    <m/>
    <m/>
    <m/>
    <m/>
    <m/>
    <m/>
    <m/>
  </r>
  <r>
    <s v="MIA20189244"/>
    <s v="     "/>
    <n v="43425"/>
    <s v="11/21"/>
    <x v="0"/>
    <n v="0.65748842592592593"/>
    <s v="47"/>
    <n v="4"/>
    <s v="11"/>
    <x v="1"/>
    <n v="43425"/>
    <n v="0.65694444444444444"/>
    <s v="FAS states a pole fire caused a service drop and wire down. No mention of what caused the pole fire. Waiting on Tman outreach. "/>
    <s v="     "/>
    <s v="FAS"/>
    <n v="44252"/>
    <s v="Y"/>
    <x v="0"/>
    <s v="220643"/>
    <s v="N/A"/>
    <m/>
    <s v="T004461383"/>
    <n v="115405959"/>
    <m/>
    <s v="     "/>
    <x v="0"/>
    <s v="PG&amp;E"/>
    <m/>
    <m/>
    <m/>
    <s v="D"/>
    <m/>
    <s v="Structure-PG&amp;E only"/>
    <m/>
    <s v="Contamination"/>
    <s v="36.a. Contamination"/>
    <s v="Equipment - PG&amp;E"/>
    <s v="Other"/>
    <s v="Contamination"/>
    <m/>
    <m/>
    <m/>
    <m/>
    <s v="Yes"/>
    <s v="Overhead"/>
    <x v="0"/>
    <m/>
    <m/>
    <s v="100932997"/>
    <s v="     "/>
    <s v="Non-HFTD"/>
    <x v="0"/>
    <m/>
    <m/>
    <n v="37.629899999999999"/>
    <n v="-122.092"/>
    <s v="Alameda"/>
    <s v="MT-EDEN-1108"/>
    <m/>
    <n v="11000"/>
    <m/>
    <x v="0"/>
    <m/>
    <s v="Urban"/>
    <m/>
    <m/>
    <s v="No"/>
    <m/>
    <m/>
    <m/>
    <m/>
    <m/>
    <m/>
    <m/>
    <s v="N"/>
    <s v="N"/>
    <m/>
    <m/>
    <s v="     "/>
    <m/>
    <m/>
    <m/>
    <m/>
    <m/>
    <m/>
    <m/>
    <m/>
    <m/>
    <m/>
    <m/>
    <m/>
    <m/>
    <m/>
    <m/>
    <m/>
    <m/>
    <m/>
    <m/>
  </r>
  <r>
    <s v="MIA20180117"/>
    <s v="     "/>
    <n v="43425"/>
    <s v="11/21"/>
    <x v="0"/>
    <n v="0.67995370370370367"/>
    <s v="47"/>
    <n v="4"/>
    <s v="11"/>
    <x v="1"/>
    <n v="43425"/>
    <n v="0.67986111111111114"/>
    <s v="16762 MISSION WAY in Sonoma; tree came in contact with overhead power lines and there was a fire; electrician reports &quot;Yes there was a fire there. I did not see any burn marks on primary or secondary. Why we got this tag so late is beyond me. Should_x000a_have "/>
    <s v="     "/>
    <s v="FAS"/>
    <n v="44244"/>
    <s v="Y"/>
    <x v="0"/>
    <m/>
    <s v="N/A"/>
    <m/>
    <s v="4010746711"/>
    <m/>
    <m/>
    <s v="     "/>
    <x v="0"/>
    <s v="PG&amp;E"/>
    <m/>
    <m/>
    <m/>
    <s v="D"/>
    <m/>
    <s v="Unknown"/>
    <m/>
    <s v="Vegetation"/>
    <s v="33.a. Veg. contact"/>
    <s v="Vegetation"/>
    <s v="Contact from object"/>
    <s v="Contact - Vegetation"/>
    <m/>
    <s v="Contact - Vegetation"/>
    <s v="Conductor"/>
    <m/>
    <s v="Yes"/>
    <s v="Overhead"/>
    <x v="0"/>
    <m/>
    <m/>
    <s v="102007262"/>
    <s v="     "/>
    <s v="Non-HFTD"/>
    <x v="0"/>
    <m/>
    <m/>
    <n v="38.331099999999999"/>
    <n v="-122.488"/>
    <s v="Sonoma"/>
    <s v="DUNBAR-1103"/>
    <s v="43071103"/>
    <n v="11000"/>
    <m/>
    <x v="0"/>
    <s v="Sonoma FD"/>
    <s v="Rural"/>
    <m/>
    <m/>
    <s v="No"/>
    <m/>
    <m/>
    <m/>
    <m/>
    <m/>
    <m/>
    <m/>
    <s v="N"/>
    <s v="N"/>
    <m/>
    <m/>
    <s v="     "/>
    <m/>
    <m/>
    <m/>
    <m/>
    <m/>
    <m/>
    <m/>
    <m/>
    <m/>
    <m/>
    <m/>
    <m/>
    <m/>
    <m/>
    <m/>
    <m/>
    <m/>
    <m/>
    <m/>
  </r>
  <r>
    <s v="MIA20185750"/>
    <s v="     "/>
    <n v="43425"/>
    <s v="11/21"/>
    <x v="0"/>
    <n v="0.55194444444444446"/>
    <s v="47"/>
    <n v="4"/>
    <s v="11"/>
    <x v="1"/>
    <n v="43425"/>
    <n v="0.55138888888888893"/>
    <s v="FAS states pole fire in front of house but no mention of cause. Waiting on Tman outreach."/>
    <s v="     "/>
    <s v="FAS"/>
    <n v="44252"/>
    <s v="Y"/>
    <x v="0"/>
    <s v="220199"/>
    <s v="18-0101932"/>
    <m/>
    <s v="T004461048"/>
    <n v="115405137"/>
    <m/>
    <s v="     "/>
    <x v="0"/>
    <s v="PG&amp;E"/>
    <m/>
    <m/>
    <m/>
    <s v="D"/>
    <m/>
    <s v="Structure-PG&amp;E only"/>
    <m/>
    <s v="Equipment - PG&amp;E"/>
    <s v="34.g. Insulator and brushing damage or failure"/>
    <s v="Equipment - PG&amp;E"/>
    <s v="All types of equipment / facility failure"/>
    <s v="Insulator failure"/>
    <s v="Crossarm"/>
    <m/>
    <m/>
    <s v="Line to Ground"/>
    <s v="Yes"/>
    <s v="Overhead"/>
    <x v="0"/>
    <m/>
    <m/>
    <s v="100952243"/>
    <s v="     "/>
    <s v="Non-HFTD"/>
    <x v="0"/>
    <m/>
    <m/>
    <n v="37.644500000000001"/>
    <n v="-122.084"/>
    <s v="Alameda"/>
    <s v="MT-EDEN-1109"/>
    <m/>
    <n v="11000"/>
    <s v="MT EDEN 1109MR523"/>
    <x v="0"/>
    <m/>
    <s v="Urban"/>
    <m/>
    <m/>
    <s v="No"/>
    <m/>
    <m/>
    <m/>
    <m/>
    <m/>
    <m/>
    <m/>
    <s v="N"/>
    <s v="N"/>
    <m/>
    <m/>
    <s v="     "/>
    <m/>
    <m/>
    <m/>
    <m/>
    <m/>
    <m/>
    <m/>
    <m/>
    <m/>
    <m/>
    <m/>
    <m/>
    <m/>
    <m/>
    <m/>
    <m/>
    <m/>
    <m/>
    <m/>
  </r>
  <r>
    <s v="MIA201812962"/>
    <s v="     "/>
    <n v="43425"/>
    <s v="11/21"/>
    <x v="0"/>
    <n v="0.44968750000000002"/>
    <s v="47"/>
    <n v="4"/>
    <s v="11"/>
    <x v="1"/>
    <n v="43425"/>
    <n v="0.44930555555555557"/>
    <s v="FAS OFC remarks state there was a pole fire reported, but no information provided on how fire started. FLD remarks only state a burnt cross arm will need to be replaced. Waiting on Tman outreach."/>
    <s v="     "/>
    <s v="FAS"/>
    <n v="44250"/>
    <s v="Y"/>
    <x v="0"/>
    <s v="219983"/>
    <s v="18-0101841"/>
    <m/>
    <s v="T004460744"/>
    <n v="115404834"/>
    <m/>
    <s v="     "/>
    <x v="0"/>
    <s v="PG&amp;E"/>
    <m/>
    <m/>
    <m/>
    <s v="D"/>
    <m/>
    <s v="Structure-PG&amp;E only"/>
    <m/>
    <s v="Equipment - PG&amp;E"/>
    <s v="34.g. Insulator and brushing damage or failure"/>
    <s v="Equipment - PG&amp;E"/>
    <s v="All types of equipment / facility failure"/>
    <s v="Insulator failure"/>
    <s v="Insulator"/>
    <m/>
    <m/>
    <s v="Line to Ground"/>
    <m/>
    <s v="Overhead"/>
    <x v="0"/>
    <m/>
    <m/>
    <m/>
    <s v="     "/>
    <s v="Non-HFTD"/>
    <x v="0"/>
    <m/>
    <m/>
    <n v="37.659500000000001"/>
    <n v="-122.102"/>
    <s v="Alameda"/>
    <s v="MT-EDEN-1103"/>
    <m/>
    <n v="11000"/>
    <s v="MT EDEN 1103MR643"/>
    <x v="0"/>
    <m/>
    <s v="Urban"/>
    <m/>
    <m/>
    <s v="No"/>
    <m/>
    <m/>
    <m/>
    <m/>
    <m/>
    <m/>
    <m/>
    <s v="N"/>
    <s v="N"/>
    <m/>
    <m/>
    <s v="     "/>
    <m/>
    <m/>
    <m/>
    <m/>
    <m/>
    <m/>
    <m/>
    <m/>
    <m/>
    <m/>
    <m/>
    <m/>
    <m/>
    <m/>
    <m/>
    <m/>
    <m/>
    <m/>
    <m/>
  </r>
  <r>
    <s v="MIA20186345"/>
    <s v="     "/>
    <n v="43425"/>
    <s v="11/21"/>
    <x v="0"/>
    <n v="0.46096064814814813"/>
    <s v="47"/>
    <n v="4"/>
    <s v="11"/>
    <x v="1"/>
    <n v="43425"/>
    <n v="0.46041666666666664"/>
    <s v="No fire, BURNED/FLASHED, Burnt 12kv X-arm"/>
    <s v="     "/>
    <s v="FAS"/>
    <n v="44244"/>
    <s v="Y"/>
    <x v="0"/>
    <m/>
    <s v="N/A"/>
    <m/>
    <s v="T004460782"/>
    <m/>
    <m/>
    <s v="     "/>
    <x v="0"/>
    <s v="PG&amp;E"/>
    <m/>
    <m/>
    <m/>
    <s v="D"/>
    <m/>
    <s v="Structure-PG&amp;E only"/>
    <m/>
    <s v="Equipment - PG&amp;E"/>
    <s v="34.h. Crossarm damage or failure"/>
    <s v="Equipment - PG&amp;E"/>
    <s v="All types of equipment / facility failure"/>
    <s v="Crossarm failure"/>
    <m/>
    <m/>
    <m/>
    <m/>
    <s v="Yes"/>
    <s v="Overhead"/>
    <x v="0"/>
    <m/>
    <m/>
    <s v="101430229"/>
    <s v="     "/>
    <s v="Non-HFTD"/>
    <x v="0"/>
    <m/>
    <m/>
    <n v="37.954900000000002"/>
    <n v="-122.352"/>
    <s v="Contra Costa"/>
    <s v="RICHMOND-R-1130"/>
    <m/>
    <n v="11000"/>
    <m/>
    <x v="0"/>
    <m/>
    <s v="Urban"/>
    <m/>
    <m/>
    <s v="No"/>
    <m/>
    <m/>
    <m/>
    <m/>
    <m/>
    <m/>
    <m/>
    <s v="N"/>
    <s v="N"/>
    <m/>
    <m/>
    <s v="     "/>
    <m/>
    <m/>
    <m/>
    <m/>
    <m/>
    <m/>
    <m/>
    <m/>
    <m/>
    <m/>
    <m/>
    <m/>
    <m/>
    <m/>
    <m/>
    <m/>
    <m/>
    <m/>
    <m/>
  </r>
  <r>
    <s v="MIA20180766"/>
    <s v="     "/>
    <n v="43425"/>
    <s v="11/21"/>
    <x v="0"/>
    <n v="0.51982638888888888"/>
    <s v="47"/>
    <n v="4"/>
    <s v="11"/>
    <x v="1"/>
    <n v="43425"/>
    <n v="0.51944444444444449"/>
    <s v="FAS states part of a pole was lost due to a pole fire, but cause of fire not mentioned."/>
    <s v="     "/>
    <s v="FAS"/>
    <n v="44250"/>
    <s v="Y"/>
    <x v="0"/>
    <s v="220233"/>
    <s v="18-0101913"/>
    <m/>
    <s v="T004460979"/>
    <n v="115405135"/>
    <m/>
    <s v="     "/>
    <x v="0"/>
    <s v="PG&amp;E"/>
    <m/>
    <m/>
    <m/>
    <s v="D"/>
    <m/>
    <s v="Structure-PG&amp;E only"/>
    <m/>
    <s v="Equipment - PG&amp;E"/>
    <s v="34.h. Crossarm damage or failure"/>
    <s v="Equipment - PG&amp;E"/>
    <s v="All types of equipment / facility failure"/>
    <s v="Crossarm failure"/>
    <s v="Crossarm"/>
    <m/>
    <m/>
    <s v="Force Out"/>
    <s v="Yes"/>
    <s v="Overhead"/>
    <x v="0"/>
    <m/>
    <m/>
    <s v="100901479"/>
    <s v="     "/>
    <s v="Non-HFTD"/>
    <x v="0"/>
    <m/>
    <m/>
    <n v="37.750399999999999"/>
    <n v="-121.678"/>
    <s v="Alameda"/>
    <s v="LAS-POSITAS-2110"/>
    <m/>
    <n v="21000"/>
    <s v="LAS POSITAS 2110MR195"/>
    <x v="0"/>
    <m/>
    <s v="Rural"/>
    <m/>
    <m/>
    <s v="No"/>
    <m/>
    <m/>
    <m/>
    <m/>
    <m/>
    <m/>
    <m/>
    <s v="N"/>
    <s v="N"/>
    <m/>
    <m/>
    <s v="     "/>
    <m/>
    <m/>
    <m/>
    <m/>
    <m/>
    <m/>
    <m/>
    <m/>
    <m/>
    <m/>
    <m/>
    <m/>
    <m/>
    <m/>
    <m/>
    <m/>
    <m/>
    <m/>
    <m/>
  </r>
  <r>
    <s v="20191477"/>
    <s v="     "/>
    <n v="43790"/>
    <s v="11/21"/>
    <x v="0"/>
    <m/>
    <s v="47"/>
    <n v="4"/>
    <s v="11"/>
    <x v="3"/>
    <n v="43790"/>
    <n v="0.4236111111111111"/>
    <s v="TX cutouts burned/flashed"/>
    <s v="     "/>
    <s v="FAS"/>
    <m/>
    <s v="N"/>
    <x v="0"/>
    <s v="712222"/>
    <s v="19-0127171"/>
    <m/>
    <s v="T004816496"/>
    <n v="118192220"/>
    <m/>
    <s v="     "/>
    <x v="1"/>
    <s v="PG&amp;E"/>
    <m/>
    <m/>
    <m/>
    <s v="D"/>
    <m/>
    <s v="&lt;3 meters of linear travel"/>
    <m/>
    <s v="Equipment - PG&amp;E"/>
    <s v="34.o. Other"/>
    <s v="Equipment - PG&amp;E"/>
    <s v="All types of equipment / facility failure"/>
    <s v="Other"/>
    <s v="Fuse"/>
    <m/>
    <m/>
    <s v="Line to Ground"/>
    <m/>
    <s v="Overhead"/>
    <x v="3"/>
    <s v="Fuse"/>
    <s v="2 Cutouts off russel north bank gate #1831"/>
    <s v="Mtr#1004462849"/>
    <s v="     "/>
    <s v="Non-HFTD"/>
    <x v="0"/>
    <m/>
    <m/>
    <n v="36.934199999999997"/>
    <n v="-120.699"/>
    <s v="MERCED"/>
    <s v="ORO-LOMA-1117"/>
    <m/>
    <m/>
    <s v="ORO LOMA 1106CB"/>
    <x v="0"/>
    <m/>
    <s v="Urban"/>
    <m/>
    <m/>
    <s v="No"/>
    <m/>
    <m/>
    <m/>
    <m/>
    <m/>
    <m/>
    <m/>
    <s v="N"/>
    <s v="N"/>
    <m/>
    <m/>
    <s v="     "/>
    <m/>
    <m/>
    <m/>
    <m/>
    <m/>
    <m/>
    <m/>
    <m/>
    <m/>
    <m/>
    <m/>
    <m/>
    <m/>
    <m/>
    <m/>
    <m/>
    <m/>
    <m/>
    <m/>
  </r>
  <r>
    <s v="20201614"/>
    <s v="     "/>
    <n v="44156"/>
    <s v="11/21"/>
    <x v="0"/>
    <n v="0.72013888888888888"/>
    <s v="47"/>
    <n v="4"/>
    <s v="11"/>
    <x v="4"/>
    <n v="44156"/>
    <m/>
    <s v="On November 21, 2020 at 17:17 hours a Trouble man was dispatched to the distribution circuit Redwood City 1102 at 1061 Broadway St, Redwood City on in response to a wires down outage. Initial analysis indicates a wires down outage resulted in a vegetation fire 6 linear meters in size. Cause of the wires down may have been from a goose making contact with the overhead lines or a mylar balloon. T-man was unable to confirm due to a nearby homeless encampment that was not safe for him to approach and verify. T-man confirmed that the fire did not damage any other structures.  Crew repaired 3 phases with 4/0 AL ML. All repairs were completed on 11/22/2020."/>
    <s v="     "/>
    <s v="FAS"/>
    <m/>
    <s v="N"/>
    <x v="0"/>
    <s v="1152462"/>
    <s v="20-0123839"/>
    <m/>
    <s v="T005129975"/>
    <m/>
    <m/>
    <s v="     "/>
    <x v="1"/>
    <s v="PG&amp;E"/>
    <m/>
    <s v="Vegetation"/>
    <m/>
    <s v="D"/>
    <s v="D"/>
    <s v="&lt;0.25"/>
    <m/>
    <s v="Contact - Animal - Other"/>
    <s v="33.b. Animal contact"/>
    <s v="Contact - Animal"/>
    <s v="Contact from object"/>
    <s v="Contact - Animal"/>
    <m/>
    <s v="Contact - Animal"/>
    <s v="Conductor - Primary"/>
    <s v="Line to Line"/>
    <m/>
    <s v="Overbuild"/>
    <x v="3"/>
    <s v="Conductor - Primary"/>
    <s v="Conductor"/>
    <s v="100264583"/>
    <s v="     "/>
    <s v="Non-HFTD"/>
    <x v="0"/>
    <m/>
    <m/>
    <n v="37.487499999999997"/>
    <n v="-122.208"/>
    <s v="San Mateo"/>
    <s v="REDWOOD-CITY-1102"/>
    <m/>
    <n v="12000"/>
    <m/>
    <x v="0"/>
    <s v="Redwood City FD"/>
    <s v="Urban"/>
    <m/>
    <m/>
    <s v="No"/>
    <m/>
    <m/>
    <m/>
    <m/>
    <m/>
    <m/>
    <m/>
    <s v="N"/>
    <s v="N"/>
    <m/>
    <m/>
    <s v="     "/>
    <m/>
    <m/>
    <m/>
    <m/>
    <m/>
    <m/>
    <m/>
    <m/>
    <m/>
    <m/>
    <m/>
    <m/>
    <m/>
    <m/>
    <m/>
    <m/>
    <m/>
    <m/>
    <m/>
  </r>
  <r>
    <s v="20201613"/>
    <s v="     "/>
    <n v="44156"/>
    <s v="11/21"/>
    <x v="0"/>
    <n v="0.68958333333333333"/>
    <s v="47"/>
    <n v="4"/>
    <s v="11"/>
    <x v="4"/>
    <n v="44156"/>
    <n v="0.68888888888888888"/>
    <s v="On November 21, 2020 at 1633 hours, a PG&amp;E Troubleman was dispatched to the Evergreen 2102 Distribution Circuit in the vicinity of Senter Road and Quinn Avenue, San Jose in response to a pole fire. Initial analysis indicates PG&amp;E secondary riser failure caused the ignition. The ensuing fire was 1 meter - &lt; 3 meters in size and the fire was suppressed by San Jose Fire Department. A Priority B tag was created to replace the secondary riser U-guard."/>
    <s v="     "/>
    <s v="FAS"/>
    <m/>
    <s v="N"/>
    <x v="0"/>
    <s v="1152452"/>
    <m/>
    <m/>
    <s v="T005129955"/>
    <n v="120083820"/>
    <m/>
    <s v="     "/>
    <x v="1"/>
    <s v="PG&amp;E"/>
    <m/>
    <s v="Vegetation"/>
    <m/>
    <s v="D"/>
    <s v="D"/>
    <s v="&lt;3 meters of linear travel"/>
    <m/>
    <s v="Equipment - PG&amp;E"/>
    <s v="34.o. Other"/>
    <s v="Equipment - PG&amp;E"/>
    <s v="All types of equipment / facility failure"/>
    <s v="Riser Failure"/>
    <s v="Riser"/>
    <m/>
    <m/>
    <m/>
    <m/>
    <s v="Overhead"/>
    <x v="1"/>
    <s v="Riser"/>
    <s v="Riser U Guard"/>
    <s v="Pole ID: 100621989"/>
    <s v="     "/>
    <s v="Non-HFTD"/>
    <x v="0"/>
    <m/>
    <m/>
    <n v="37.310299999999998"/>
    <n v="-121.85"/>
    <s v="Santa Clara"/>
    <s v="EVERGREEN-2102"/>
    <m/>
    <n v="750"/>
    <s v="N/A"/>
    <x v="0"/>
    <s v="San Jose FD"/>
    <s v="Urban"/>
    <m/>
    <m/>
    <s v="No"/>
    <m/>
    <m/>
    <m/>
    <m/>
    <m/>
    <m/>
    <m/>
    <s v="N"/>
    <s v="N"/>
    <m/>
    <m/>
    <s v="     "/>
    <m/>
    <m/>
    <m/>
    <m/>
    <m/>
    <m/>
    <m/>
    <m/>
    <m/>
    <m/>
    <m/>
    <m/>
    <m/>
    <m/>
    <m/>
    <m/>
    <m/>
    <m/>
    <m/>
  </r>
  <r>
    <s v="20212176"/>
    <s v="     "/>
    <n v="44521"/>
    <s v="11/21"/>
    <x v="0"/>
    <n v="0.65625"/>
    <s v="48"/>
    <n v="4"/>
    <s v="11"/>
    <x v="5"/>
    <n v="44521"/>
    <m/>
    <s v="Tree grew into 1/0 ACSR overhead conductor, resulting in a wires down incident. This information is preliminary. OIS: 1552584; FOID: T005471818 (EBW2, Eric White, (559) 633-3079); EC A-Tag: 122403694; PM: 31578907; County: Solano; Division: Sacramento; SAP Eqp ID: 101644707 (Bar Code: 120953631)"/>
    <s v="     "/>
    <s v="FAS"/>
    <m/>
    <s v="N"/>
    <x v="0"/>
    <m/>
    <m/>
    <m/>
    <s v="T005471818"/>
    <n v="122404000"/>
    <m/>
    <s v="     "/>
    <x v="0"/>
    <s v="PG&amp;E"/>
    <m/>
    <s v="Vegetation"/>
    <m/>
    <s v="D"/>
    <s v="D"/>
    <s v="&lt;3 meters of linear travel"/>
    <m/>
    <s v="Vegetation"/>
    <s v="33.a. Veg. contact"/>
    <s v="Vegetation"/>
    <s v="Contact from object"/>
    <s v="Veg. contact"/>
    <m/>
    <s v="Veg. contact"/>
    <s v="Conductor - Open Wire Secondary"/>
    <m/>
    <s v="Y"/>
    <s v="Overhead"/>
    <x v="1"/>
    <s v="Conductor - Open Wire Secondary"/>
    <s v="Conductor"/>
    <s v="101644707"/>
    <s v="     "/>
    <s v="Non-HFTD"/>
    <x v="0"/>
    <m/>
    <m/>
    <n v="38.263399999999997"/>
    <n v="-122.08199999999999"/>
    <s v="Solano"/>
    <s v="CORDELIA-1112"/>
    <m/>
    <n v="12000"/>
    <s v="N/A"/>
    <x v="0"/>
    <s v="Customer"/>
    <s v="Agriculture"/>
    <m/>
    <m/>
    <s v="No"/>
    <m/>
    <m/>
    <m/>
    <m/>
    <m/>
    <m/>
    <m/>
    <s v="N"/>
    <s v="N"/>
    <m/>
    <m/>
    <s v="     "/>
    <m/>
    <m/>
    <m/>
    <m/>
    <m/>
    <m/>
    <m/>
    <m/>
    <m/>
    <m/>
    <m/>
    <m/>
    <m/>
    <m/>
    <m/>
    <m/>
    <m/>
    <m/>
    <m/>
  </r>
  <r>
    <s v="20140240"/>
    <s v="     "/>
    <n v="41965"/>
    <s v="11/22"/>
    <x v="0"/>
    <n v="0.27013888888888887"/>
    <s v="47"/>
    <n v="4"/>
    <s v="11"/>
    <x v="7"/>
    <n v="41965"/>
    <n v="0.27013888888888887"/>
    <s v="WIRE DOWN IN ALLEY BUMP FAILED CREW TO REPAIR"/>
    <s v="     "/>
    <m/>
    <m/>
    <s v="N"/>
    <x v="0"/>
    <s v="1116551"/>
    <s v="14-0071554"/>
    <m/>
    <m/>
    <n v="109684344"/>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 "/>
    <s v="Overhead"/>
    <x v="3"/>
    <s v="Conductor"/>
    <m/>
    <s v="MTR# 1008712302"/>
    <s v="     "/>
    <s v="Non-HFTD"/>
    <x v="0"/>
    <m/>
    <m/>
    <n v="36.747199999999999"/>
    <n v="-119.786"/>
    <s v="Fresno"/>
    <s v="WEST-FRESNO-1109"/>
    <s v="253731109"/>
    <n v="12000"/>
    <s v="WEST FRESNO 1109CB"/>
    <x v="0"/>
    <s v="FRESNO CDF"/>
    <s v="Urban"/>
    <m/>
    <m/>
    <s v="No"/>
    <m/>
    <m/>
    <m/>
    <m/>
    <m/>
    <m/>
    <m/>
    <s v="N"/>
    <s v="N"/>
    <m/>
    <m/>
    <s v="     "/>
    <m/>
    <m/>
    <m/>
    <m/>
    <m/>
    <m/>
    <m/>
    <m/>
    <m/>
    <m/>
    <m/>
    <m/>
    <m/>
    <m/>
    <m/>
    <m/>
    <m/>
    <m/>
    <m/>
  </r>
  <r>
    <s v="SAP201419849"/>
    <s v="     "/>
    <n v="41965"/>
    <s v="11/22"/>
    <x v="0"/>
    <m/>
    <s v="47"/>
    <n v="4"/>
    <s v="11"/>
    <x v="7"/>
    <n v="41963"/>
    <m/>
    <s v="pole fire; replaced center phase insulators"/>
    <s v="     "/>
    <s v="SAP"/>
    <n v="44580"/>
    <s v="Y"/>
    <x v="0"/>
    <s v="1115763"/>
    <s v="14-0071200"/>
    <m/>
    <s v="T003242133"/>
    <n v="109681076"/>
    <m/>
    <s v="     "/>
    <x v="0"/>
    <s v="PG&amp;E"/>
    <m/>
    <m/>
    <m/>
    <s v="D"/>
    <m/>
    <s v="Structure-PG&amp;E only"/>
    <m/>
    <s v="Equipment - PG&amp;E"/>
    <s v="34.g. Insulator and brushing damage or failure"/>
    <s v="Equipment - PG&amp;E"/>
    <s v="Insulator failure"/>
    <s v="Insulator failure"/>
    <s v="Pole"/>
    <m/>
    <m/>
    <s v="None"/>
    <s v="Yes"/>
    <s v="Overhead"/>
    <x v="0"/>
    <s v="Pole"/>
    <m/>
    <s v="101492682"/>
    <s v="     "/>
    <s v="Non-HFTD"/>
    <x v="0"/>
    <m/>
    <m/>
    <n v="40.387"/>
    <n v="-122.274"/>
    <s v="Shasta"/>
    <s v="COTTONWOOD-1103"/>
    <m/>
    <m/>
    <s v="COTTONWOOD 1103CB"/>
    <x v="0"/>
    <s v="Cal Fire Redding"/>
    <m/>
    <m/>
    <m/>
    <s v="No"/>
    <m/>
    <m/>
    <m/>
    <m/>
    <m/>
    <m/>
    <m/>
    <s v="N"/>
    <s v="N"/>
    <m/>
    <m/>
    <s v="     "/>
    <m/>
    <m/>
    <m/>
    <m/>
    <m/>
    <m/>
    <m/>
    <m/>
    <m/>
    <m/>
    <m/>
    <m/>
    <m/>
    <m/>
    <m/>
    <m/>
    <m/>
    <m/>
    <m/>
  </r>
  <r>
    <s v="20170474"/>
    <s v="     "/>
    <n v="43061"/>
    <s v="11/22"/>
    <x v="0"/>
    <n v="0.57222222222222219"/>
    <s v="47"/>
    <n v="4"/>
    <s v="11"/>
    <x v="0"/>
    <n v="43061"/>
    <n v="0.5854166666666667"/>
    <s v="Crew to repl NG primary DE insul"/>
    <s v="     "/>
    <m/>
    <m/>
    <s v="N"/>
    <x v="0"/>
    <m/>
    <s v="17-0097162"/>
    <m/>
    <m/>
    <m/>
    <m/>
    <s v="     "/>
    <x v="1"/>
    <s v="PG&amp;E"/>
    <m/>
    <s v="Vegetation"/>
    <m/>
    <s v="D"/>
    <m/>
    <s v="&lt;0.25"/>
    <s v="Square Feet: ; Acreage: "/>
    <s v="Equipment - PG&amp;E"/>
    <s v="34.g. Insulator and brushing damage or failure"/>
    <s v="Equipment - PG&amp;E"/>
    <s v="All types of equipment / facility failure"/>
    <s v="Insulator"/>
    <s v="Insulator"/>
    <m/>
    <m/>
    <s v="Three Phase Fault"/>
    <s v="Unknown"/>
    <s v="Overhead"/>
    <x v="3"/>
    <s v="Conductor"/>
    <m/>
    <s v="103154362"/>
    <s v="     "/>
    <s v="Non-HFTD"/>
    <x v="0"/>
    <m/>
    <m/>
    <n v="36.752000000000002"/>
    <n v="-121.664"/>
    <s v="Monterey"/>
    <s v="SPENCE-1122"/>
    <s v="182961107"/>
    <n v="12000"/>
    <s v="SPENCE 1102CB"/>
    <x v="0"/>
    <s v="Cal Fire"/>
    <s v="Herbaceous"/>
    <m/>
    <m/>
    <s v="No"/>
    <m/>
    <m/>
    <m/>
    <m/>
    <m/>
    <m/>
    <m/>
    <s v="N"/>
    <s v="N"/>
    <m/>
    <m/>
    <s v="     "/>
    <m/>
    <m/>
    <m/>
    <m/>
    <m/>
    <m/>
    <m/>
    <m/>
    <m/>
    <m/>
    <m/>
    <m/>
    <m/>
    <m/>
    <m/>
    <m/>
    <m/>
    <m/>
    <m/>
  </r>
  <r>
    <s v="SAP201710322"/>
    <s v="     "/>
    <n v="43061"/>
    <s v="11/22"/>
    <x v="0"/>
    <m/>
    <s v="47"/>
    <n v="4"/>
    <s v="11"/>
    <x v="0"/>
    <n v="43059"/>
    <m/>
    <s v="Pole replaced due to pole fire"/>
    <s v="     "/>
    <s v="SAP"/>
    <n v="44580"/>
    <s v="Y"/>
    <x v="0"/>
    <s v="1926546"/>
    <s v="17-0096509"/>
    <m/>
    <s v="T004194324"/>
    <n v="113829574"/>
    <m/>
    <s v="     "/>
    <x v="0"/>
    <s v="PG&amp;E"/>
    <m/>
    <m/>
    <m/>
    <s v="D"/>
    <m/>
    <s v="Structure-PG&amp;E only"/>
    <m/>
    <s v="Contamination"/>
    <s v="36.a. Contamination"/>
    <s v="Equipment - PG&amp;E"/>
    <s v="Contamination"/>
    <s v="Contamination"/>
    <m/>
    <m/>
    <m/>
    <s v="Line to Line"/>
    <s v="No"/>
    <s v="Overhead"/>
    <x v="0"/>
    <s v="Pole"/>
    <m/>
    <s v="100742191"/>
    <s v="     "/>
    <s v="Non-HFTD"/>
    <x v="0"/>
    <m/>
    <m/>
    <n v="36.5306"/>
    <n v="-119.953"/>
    <s v="Fresno"/>
    <s v="CARUTHERS-1105"/>
    <m/>
    <m/>
    <s v="CARUTHERS 1105CB"/>
    <x v="0"/>
    <m/>
    <m/>
    <m/>
    <m/>
    <s v="No"/>
    <m/>
    <m/>
    <m/>
    <m/>
    <m/>
    <m/>
    <m/>
    <s v="N"/>
    <s v="N"/>
    <m/>
    <m/>
    <s v="     "/>
    <m/>
    <m/>
    <m/>
    <m/>
    <m/>
    <m/>
    <m/>
    <m/>
    <m/>
    <m/>
    <m/>
    <m/>
    <m/>
    <m/>
    <m/>
    <m/>
    <m/>
    <m/>
    <m/>
  </r>
  <r>
    <s v="MIA20182068"/>
    <s v="     "/>
    <n v="43426"/>
    <s v="11/22"/>
    <x v="0"/>
    <n v="0.33475694444444443"/>
    <s v="47"/>
    <n v="4"/>
    <s v="11"/>
    <x v="1"/>
    <n v="43426"/>
    <n v="0.3347222222222222"/>
    <s v="TX on fire, pole burnt"/>
    <s v="     "/>
    <s v="FAS"/>
    <n v="44244"/>
    <s v="Y"/>
    <x v="0"/>
    <s v="221860"/>
    <s v="18-0102294"/>
    <m/>
    <s v="T004462747"/>
    <n v="115406536"/>
    <m/>
    <s v="     "/>
    <x v="0"/>
    <s v="PG&amp;E"/>
    <m/>
    <m/>
    <m/>
    <s v="D"/>
    <m/>
    <s v="Unknown"/>
    <m/>
    <s v="Equipment - PG&amp;E"/>
    <s v="34.n. Transformer damage or failure"/>
    <s v="Equipment - PG&amp;E"/>
    <s v="All types of equipment / facility failure"/>
    <s v="Transformer failure"/>
    <s v="Transformer"/>
    <m/>
    <m/>
    <s v="Line to Ground"/>
    <s v="No"/>
    <s v="Overhead"/>
    <x v="0"/>
    <m/>
    <m/>
    <s v="5.17E+11"/>
    <s v="     "/>
    <s v="Non-HFTD"/>
    <x v="0"/>
    <m/>
    <m/>
    <n v="35.3018"/>
    <n v="-118.861"/>
    <s v="Kern"/>
    <s v="LAMONT-1104"/>
    <s v="253911104"/>
    <n v="11000"/>
    <s v="LAMONT 1104CB"/>
    <x v="0"/>
    <m/>
    <s v="Rural"/>
    <m/>
    <m/>
    <s v="No"/>
    <m/>
    <m/>
    <m/>
    <m/>
    <m/>
    <m/>
    <m/>
    <s v="N"/>
    <s v="N"/>
    <m/>
    <m/>
    <s v="     "/>
    <m/>
    <m/>
    <m/>
    <m/>
    <m/>
    <m/>
    <m/>
    <m/>
    <m/>
    <m/>
    <m/>
    <m/>
    <m/>
    <m/>
    <m/>
    <m/>
    <m/>
    <m/>
    <m/>
  </r>
  <r>
    <s v="MIA20188058"/>
    <s v="     "/>
    <n v="43426"/>
    <s v="11/22"/>
    <x v="0"/>
    <n v="0.35417824074074072"/>
    <s v="47"/>
    <n v="4"/>
    <s v="11"/>
    <x v="1"/>
    <n v="43426"/>
    <n v="0.35486111111111113"/>
    <s v="Found burnt pole top. Crew replacing. 2/12/21 Added email to folder, T-Man doesn't recall this incident in order to answer questions. "/>
    <s v="     "/>
    <s v="FAS"/>
    <n v="44239"/>
    <s v="Y"/>
    <x v="0"/>
    <s v="221766"/>
    <s v="18-0102300"/>
    <m/>
    <s v="T004462803"/>
    <n v="115406580"/>
    <m/>
    <s v="     "/>
    <x v="0"/>
    <s v="PG&amp;E"/>
    <m/>
    <m/>
    <m/>
    <s v="D"/>
    <m/>
    <s v="Unknown"/>
    <m/>
    <s v="Equipment - PG&amp;E"/>
    <s v="34.f. Pole damage or failure"/>
    <s v="Equipment - PG&amp;E"/>
    <s v="All types of equipment / facility failure"/>
    <s v="Pole failure"/>
    <s v="Crossarm"/>
    <m/>
    <m/>
    <s v="Line to Ground"/>
    <s v="No"/>
    <s v="Overhead"/>
    <x v="0"/>
    <m/>
    <m/>
    <s v="101188433"/>
    <s v="     "/>
    <s v="Non-HFTD"/>
    <x v="0"/>
    <m/>
    <m/>
    <n v="37.044800000000002"/>
    <n v="-121.05800000000001"/>
    <s v="Merced"/>
    <s v="SANTA-NELLA-1101"/>
    <s v="254051101"/>
    <n v="11000"/>
    <s v="SANTA NELLA 11017200"/>
    <x v="0"/>
    <m/>
    <s v="Rural"/>
    <m/>
    <m/>
    <s v="No"/>
    <m/>
    <m/>
    <m/>
    <m/>
    <m/>
    <m/>
    <m/>
    <s v="N"/>
    <s v="N"/>
    <m/>
    <m/>
    <s v="     "/>
    <m/>
    <m/>
    <m/>
    <m/>
    <m/>
    <m/>
    <m/>
    <m/>
    <m/>
    <m/>
    <m/>
    <m/>
    <m/>
    <m/>
    <m/>
    <m/>
    <m/>
    <m/>
    <m/>
  </r>
  <r>
    <s v="MIA20188404"/>
    <s v="     "/>
    <n v="43426"/>
    <s v="11/22"/>
    <x v="0"/>
    <n v="0.12716435185185185"/>
    <s v="47"/>
    <n v="4"/>
    <s v="11"/>
    <x v="1"/>
    <n v="43426"/>
    <n v="0.12708333333333333"/>
    <s v="Pole fire from the rain"/>
    <s v="     "/>
    <s v="FAS"/>
    <n v="44244"/>
    <s v="Y"/>
    <x v="0"/>
    <m/>
    <s v="N/A"/>
    <m/>
    <s v="T004462482"/>
    <n v="115406499"/>
    <m/>
    <s v="     "/>
    <x v="0"/>
    <s v="PG&amp;E"/>
    <m/>
    <m/>
    <m/>
    <s v="D"/>
    <m/>
    <s v="Unknown"/>
    <m/>
    <s v="Equipment - PG&amp;E"/>
    <s v="34.o. Other"/>
    <s v="Equipment - PG&amp;E"/>
    <s v="All types of equipment / facility failure"/>
    <s v="Contamination"/>
    <s v="Insulator"/>
    <m/>
    <m/>
    <m/>
    <s v="No"/>
    <s v="Overhead"/>
    <x v="0"/>
    <m/>
    <m/>
    <s v="100115155"/>
    <s v="     "/>
    <s v="Non-HFTD"/>
    <x v="0"/>
    <m/>
    <m/>
    <n v="35.441699999999997"/>
    <n v="-119.226"/>
    <s v="Kern"/>
    <s v="RIO-BRAVO-1103"/>
    <m/>
    <n v="11000"/>
    <m/>
    <x v="0"/>
    <m/>
    <s v="Rural"/>
    <m/>
    <m/>
    <s v="No"/>
    <m/>
    <m/>
    <m/>
    <m/>
    <m/>
    <m/>
    <m/>
    <s v="N"/>
    <s v="N"/>
    <m/>
    <m/>
    <s v="     "/>
    <m/>
    <m/>
    <m/>
    <m/>
    <m/>
    <m/>
    <m/>
    <m/>
    <m/>
    <m/>
    <m/>
    <m/>
    <m/>
    <m/>
    <m/>
    <m/>
    <m/>
    <m/>
    <m/>
  </r>
  <r>
    <s v="20181018"/>
    <s v="     "/>
    <n v="43426"/>
    <s v="11/22"/>
    <x v="0"/>
    <n v="0.26111111111111113"/>
    <s v="47"/>
    <n v="4"/>
    <s v="11"/>
    <x v="1"/>
    <n v="43426"/>
    <n v="0.26111111111111113"/>
    <s v="crow nest on transformers"/>
    <s v="     "/>
    <s v="FAS"/>
    <m/>
    <s v="N"/>
    <x v="0"/>
    <s v="221948"/>
    <s v="18-0102321"/>
    <m/>
    <m/>
    <m/>
    <m/>
    <s v="     "/>
    <x v="0"/>
    <s v="PG&amp;E"/>
    <m/>
    <m/>
    <m/>
    <s v="D"/>
    <m/>
    <s v="Structure-PG&amp;E only"/>
    <m/>
    <s v="Contact - Animal - Other"/>
    <s v="33.b. Animal contact"/>
    <s v="Contact - Animal"/>
    <s v="Contact from object"/>
    <s v="Contact - Animal"/>
    <m/>
    <s v="Contact - Animal"/>
    <m/>
    <s v="Line to Ground"/>
    <m/>
    <s v="Overhead"/>
    <x v="3"/>
    <m/>
    <m/>
    <s v="MTR#5000027379"/>
    <s v="     "/>
    <s v="Non-HFTD"/>
    <x v="0"/>
    <m/>
    <m/>
    <n v="36.467300000000002"/>
    <n v="-119.854"/>
    <s v="Fresno"/>
    <s v="CAMDEN-1104"/>
    <s v="252301104"/>
    <n v="11000"/>
    <s v="CAMDEN 11046030"/>
    <x v="0"/>
    <m/>
    <s v="Rural"/>
    <m/>
    <m/>
    <s v="No"/>
    <m/>
    <m/>
    <m/>
    <m/>
    <m/>
    <m/>
    <m/>
    <s v="N"/>
    <s v="N"/>
    <m/>
    <m/>
    <s v="     "/>
    <m/>
    <m/>
    <m/>
    <m/>
    <m/>
    <m/>
    <m/>
    <m/>
    <m/>
    <m/>
    <m/>
    <m/>
    <m/>
    <m/>
    <m/>
    <m/>
    <m/>
    <m/>
    <m/>
  </r>
  <r>
    <s v="MIA201810510"/>
    <s v="     "/>
    <n v="43426"/>
    <s v="11/22"/>
    <x v="0"/>
    <n v="0.55347222222222225"/>
    <s v="47"/>
    <n v="4"/>
    <s v="11"/>
    <x v="1"/>
    <n v="43426"/>
    <n v="0.55347222222222225"/>
    <s v="POLE FIRE XFRMR FIRE; END OF CROSS ARM BURNT OFF RAISED CONDUCTOR TEMP NEEDS CREW TO REPLACE ARM"/>
    <s v="     "/>
    <s v="FAS"/>
    <n v="44246"/>
    <s v="Y"/>
    <x v="0"/>
    <m/>
    <s v="N/A"/>
    <m/>
    <s v="T004463148"/>
    <n v="115406653"/>
    <m/>
    <s v="     "/>
    <x v="0"/>
    <s v="PG&amp;E"/>
    <m/>
    <m/>
    <m/>
    <s v="D"/>
    <m/>
    <s v="Structure-PG&amp;E only"/>
    <m/>
    <s v="Equipment - Overloaded"/>
    <s v="34.b. Conductor damage or failure"/>
    <s v="Equipment - PG&amp;E"/>
    <s v="All types of equipment / facility failure"/>
    <s v="Conductor failure-all"/>
    <s v="Conductor - Primary"/>
    <m/>
    <m/>
    <m/>
    <s v="Yes"/>
    <s v="Overhead"/>
    <x v="0"/>
    <m/>
    <m/>
    <s v="252661103"/>
    <s v="     "/>
    <s v="Non-HFTD"/>
    <x v="0"/>
    <m/>
    <m/>
    <n v="36.248899999999999"/>
    <n v="-119.601"/>
    <s v="Kings"/>
    <s v="GUERNSEY-1103"/>
    <m/>
    <n v="11000"/>
    <m/>
    <x v="0"/>
    <m/>
    <s v="Rural"/>
    <m/>
    <m/>
    <s v="No"/>
    <m/>
    <m/>
    <m/>
    <m/>
    <m/>
    <m/>
    <m/>
    <s v="N"/>
    <s v="N"/>
    <m/>
    <m/>
    <s v="     "/>
    <m/>
    <m/>
    <m/>
    <m/>
    <m/>
    <m/>
    <m/>
    <m/>
    <m/>
    <m/>
    <m/>
    <m/>
    <m/>
    <m/>
    <m/>
    <m/>
    <m/>
    <m/>
    <m/>
  </r>
  <r>
    <s v="MIA20182093"/>
    <s v="     "/>
    <n v="43426"/>
    <s v="11/22"/>
    <x v="0"/>
    <n v="0.71775462962962966"/>
    <s v="47"/>
    <n v="4"/>
    <s v="11"/>
    <x v="1"/>
    <n v="43426"/>
    <n v="0.71736111111111112"/>
    <s v="Wire down due to TX failure"/>
    <s v="     "/>
    <s v="FAS"/>
    <n v="44251"/>
    <s v="Y"/>
    <x v="0"/>
    <s v="222241"/>
    <s v="N/A"/>
    <m/>
    <s v="T004463326"/>
    <m/>
    <m/>
    <s v="     "/>
    <x v="0"/>
    <s v="PG&amp;E"/>
    <m/>
    <m/>
    <m/>
    <s v="D"/>
    <m/>
    <s v="No Fire"/>
    <m/>
    <s v="Equipment - PG&amp;E"/>
    <s v="34.n. Transformer damage or failure"/>
    <s v="Equipment - PG&amp;E"/>
    <s v="All types of equipment / facility failure"/>
    <s v="Transformer failure"/>
    <s v="Transformer"/>
    <m/>
    <m/>
    <m/>
    <s v="Yes"/>
    <s v="Overhead"/>
    <x v="0"/>
    <m/>
    <m/>
    <s v="516878767682 "/>
    <s v="     "/>
    <s v="Non-HFTD"/>
    <x v="0"/>
    <m/>
    <m/>
    <n v="35.355200000000004"/>
    <n v="-119.048"/>
    <s v="Kern"/>
    <s v="STOCKDALE-2110"/>
    <s v="254072110"/>
    <n v="21000"/>
    <m/>
    <x v="0"/>
    <m/>
    <s v="Urban"/>
    <m/>
    <m/>
    <s v="No"/>
    <m/>
    <m/>
    <m/>
    <m/>
    <m/>
    <m/>
    <m/>
    <s v="N"/>
    <s v="N"/>
    <m/>
    <m/>
    <s v="     "/>
    <m/>
    <m/>
    <m/>
    <m/>
    <m/>
    <m/>
    <m/>
    <m/>
    <m/>
    <m/>
    <m/>
    <m/>
    <m/>
    <m/>
    <m/>
    <m/>
    <m/>
    <m/>
    <m/>
  </r>
  <r>
    <s v="20181016"/>
    <s v="     "/>
    <n v="43426"/>
    <s v="11/22"/>
    <x v="0"/>
    <n v="0.36875000000000002"/>
    <s v="47"/>
    <n v="4"/>
    <s v="11"/>
    <x v="1"/>
    <n v="43426"/>
    <n v="0.36875000000000002"/>
    <m/>
    <s v="     "/>
    <s v="FAS"/>
    <m/>
    <s v="N"/>
    <x v="0"/>
    <s v="221901"/>
    <s v="18-0102438"/>
    <m/>
    <m/>
    <m/>
    <m/>
    <s v="     "/>
    <x v="0"/>
    <s v="PG&amp;E"/>
    <m/>
    <m/>
    <m/>
    <s v="D"/>
    <m/>
    <s v="Structure-PG&amp;E only"/>
    <m/>
    <s v="Equipment - PG&amp;E"/>
    <s v="34.f. Pole damage or failure"/>
    <s v="Equipment - PG&amp;E"/>
    <s v="All types of equipment / facility failure"/>
    <s v="Pole"/>
    <s v="Pole"/>
    <m/>
    <m/>
    <s v="Three Phase Fault"/>
    <m/>
    <s v="Overhead"/>
    <x v="3"/>
    <s v="Pole"/>
    <m/>
    <s v="9198"/>
    <s v="     "/>
    <s v="Non-HFTD"/>
    <x v="0"/>
    <m/>
    <m/>
    <n v="35.151600000000002"/>
    <n v="-119.419"/>
    <s v="Kern"/>
    <s v="TAFT-1103"/>
    <s v="252081103"/>
    <n v="11000"/>
    <s v="TAFT 11033068"/>
    <x v="0"/>
    <m/>
    <s v="Highly Rural"/>
    <m/>
    <m/>
    <s v="No"/>
    <m/>
    <m/>
    <m/>
    <m/>
    <m/>
    <m/>
    <m/>
    <s v="N"/>
    <s v="N"/>
    <m/>
    <m/>
    <s v="     "/>
    <m/>
    <m/>
    <m/>
    <m/>
    <m/>
    <m/>
    <m/>
    <m/>
    <m/>
    <m/>
    <m/>
    <m/>
    <m/>
    <m/>
    <m/>
    <m/>
    <m/>
    <m/>
    <m/>
  </r>
  <r>
    <s v="20181017"/>
    <s v="     "/>
    <n v="43426"/>
    <s v="11/22"/>
    <x v="0"/>
    <n v="0.39444444444444443"/>
    <s v="47"/>
    <n v="4"/>
    <s v="11"/>
    <x v="1"/>
    <n v="43426"/>
    <n v="0.39444444444444443"/>
    <m/>
    <s v="     "/>
    <s v="FAS"/>
    <m/>
    <s v="N"/>
    <x v="0"/>
    <s v="221938"/>
    <s v="18-0102315"/>
    <m/>
    <m/>
    <m/>
    <m/>
    <s v="     "/>
    <x v="0"/>
    <s v="PG&amp;E"/>
    <m/>
    <m/>
    <m/>
    <s v="D"/>
    <m/>
    <s v="Structure-PG&amp;E only"/>
    <m/>
    <s v="Equipment - PG&amp;E"/>
    <s v="34.f. Pole damage or failure"/>
    <s v="Equipment - PG&amp;E"/>
    <s v="All types of equipment / facility failure"/>
    <s v="Pole"/>
    <s v="Pole"/>
    <m/>
    <m/>
    <s v="Force Out"/>
    <m/>
    <s v="Overhead"/>
    <x v="3"/>
    <s v="Pole"/>
    <m/>
    <s v="8953"/>
    <s v="     "/>
    <s v="Non-HFTD"/>
    <x v="0"/>
    <m/>
    <m/>
    <n v="35.015500000000003"/>
    <n v="-120.584"/>
    <s v="San Luis Obispo"/>
    <s v="MESA-1104"/>
    <s v="182821104"/>
    <n v="11000"/>
    <s v="MESA 1102M08"/>
    <x v="0"/>
    <m/>
    <s v="Rural"/>
    <m/>
    <m/>
    <s v="No"/>
    <m/>
    <m/>
    <m/>
    <m/>
    <m/>
    <m/>
    <m/>
    <s v="N"/>
    <s v="N"/>
    <m/>
    <m/>
    <s v="     "/>
    <m/>
    <m/>
    <m/>
    <m/>
    <m/>
    <m/>
    <m/>
    <m/>
    <m/>
    <m/>
    <m/>
    <m/>
    <m/>
    <m/>
    <m/>
    <m/>
    <m/>
    <m/>
    <m/>
  </r>
  <r>
    <s v="20181011"/>
    <s v="     "/>
    <n v="43426"/>
    <s v="11/22"/>
    <x v="0"/>
    <n v="0.10277777777777777"/>
    <s v="47"/>
    <n v="4"/>
    <s v="11"/>
    <x v="1"/>
    <n v="43426"/>
    <n v="0.10277777777777777"/>
    <m/>
    <s v="     "/>
    <s v="FAS"/>
    <m/>
    <s v="N"/>
    <x v="0"/>
    <s v="221347"/>
    <s v="18-0102222"/>
    <m/>
    <m/>
    <m/>
    <m/>
    <s v="     "/>
    <x v="0"/>
    <s v="PG&amp;E"/>
    <m/>
    <m/>
    <m/>
    <s v="D"/>
    <m/>
    <s v="Structure-PG&amp;E only"/>
    <m/>
    <s v="Equipment - PG&amp;E"/>
    <s v="34.f. Pole damage or failure"/>
    <s v="Equipment - PG&amp;E"/>
    <s v="All types of equipment / facility failure"/>
    <s v="Pole"/>
    <s v="Pole"/>
    <m/>
    <m/>
    <s v="Force Out"/>
    <m/>
    <s v="Overhead"/>
    <x v="3"/>
    <s v="Pole"/>
    <m/>
    <s v="1110/2"/>
    <s v="     "/>
    <s v="Non-HFTD"/>
    <x v="0"/>
    <m/>
    <m/>
    <n v="35.401200000000003"/>
    <n v="-118.95"/>
    <s v="Kern"/>
    <s v="COLUMBUS-1103"/>
    <s v="253951103"/>
    <n v="11000"/>
    <s v="COLUMBUS 1105CB"/>
    <x v="0"/>
    <m/>
    <s v="Urban"/>
    <m/>
    <m/>
    <s v="No"/>
    <m/>
    <m/>
    <m/>
    <m/>
    <m/>
    <m/>
    <m/>
    <s v="N"/>
    <s v="N"/>
    <m/>
    <m/>
    <s v="     "/>
    <m/>
    <m/>
    <m/>
    <m/>
    <m/>
    <m/>
    <m/>
    <m/>
    <m/>
    <m/>
    <m/>
    <m/>
    <m/>
    <m/>
    <m/>
    <m/>
    <m/>
    <m/>
    <m/>
  </r>
  <r>
    <s v="20181014"/>
    <s v="     "/>
    <n v="43426"/>
    <s v="11/22"/>
    <x v="0"/>
    <m/>
    <s v="47"/>
    <n v="4"/>
    <s v="11"/>
    <x v="1"/>
    <m/>
    <m/>
    <m/>
    <s v="     "/>
    <s v="FAS"/>
    <m/>
    <s v="N"/>
    <x v="0"/>
    <s v="221496"/>
    <m/>
    <m/>
    <m/>
    <m/>
    <m/>
    <s v="     "/>
    <x v="0"/>
    <s v="PG&amp;E"/>
    <m/>
    <m/>
    <m/>
    <s v="D"/>
    <m/>
    <s v="Structure-PG&amp;E only"/>
    <m/>
    <s v="Equipment - PG&amp;E"/>
    <s v="34.h. Crossarm damage or failure"/>
    <s v="Equipment - PG&amp;E"/>
    <s v="All types of equipment / facility failure"/>
    <s v="Crossarm"/>
    <s v="Crossarm"/>
    <m/>
    <m/>
    <m/>
    <m/>
    <m/>
    <x v="3"/>
    <s v="Crossarm"/>
    <m/>
    <m/>
    <s v="     "/>
    <s v="Non-HFTD"/>
    <x v="0"/>
    <m/>
    <m/>
    <n v="35.381100000000004"/>
    <n v="-118.94499999999999"/>
    <s v="Kern"/>
    <s v="MAGUNDEN-1106"/>
    <s v="252771106"/>
    <n v="11000"/>
    <m/>
    <x v="0"/>
    <m/>
    <s v="Urban"/>
    <m/>
    <m/>
    <s v="No"/>
    <m/>
    <m/>
    <m/>
    <m/>
    <m/>
    <m/>
    <m/>
    <s v="N"/>
    <s v="N"/>
    <m/>
    <m/>
    <s v="     "/>
    <m/>
    <m/>
    <m/>
    <m/>
    <m/>
    <m/>
    <m/>
    <m/>
    <m/>
    <m/>
    <m/>
    <m/>
    <m/>
    <m/>
    <m/>
    <m/>
    <m/>
    <m/>
    <m/>
  </r>
  <r>
    <s v="20181009"/>
    <s v="     "/>
    <n v="43426"/>
    <s v="11/22"/>
    <x v="0"/>
    <n v="1.1111111111111112E-2"/>
    <s v="47"/>
    <n v="4"/>
    <s v="11"/>
    <x v="1"/>
    <n v="43426"/>
    <n v="1.1111111111111112E-2"/>
    <m/>
    <s v="     "/>
    <s v="FAS"/>
    <m/>
    <s v="N"/>
    <x v="0"/>
    <s v="221317"/>
    <s v="18-0102194"/>
    <m/>
    <m/>
    <m/>
    <m/>
    <s v="     "/>
    <x v="0"/>
    <s v="PG&amp;E"/>
    <m/>
    <m/>
    <m/>
    <s v="D"/>
    <m/>
    <s v="Structure-PG&amp;E only"/>
    <m/>
    <s v="Equipment - PG&amp;E"/>
    <s v="34.f. Pole damage or failure"/>
    <s v="Equipment - PG&amp;E"/>
    <s v="All types of equipment / facility failure"/>
    <s v="Pole"/>
    <s v="Pole"/>
    <m/>
    <m/>
    <s v="Three Phase Fault"/>
    <m/>
    <s v="Overhead"/>
    <x v="3"/>
    <s v="Pole"/>
    <m/>
    <s v="8380"/>
    <s v="     "/>
    <s v="Non-HFTD"/>
    <x v="0"/>
    <m/>
    <m/>
    <n v="36.269199999999998"/>
    <n v="-119.685"/>
    <s v="Kings"/>
    <s v="GUERNSEY-1104"/>
    <s v="252661104"/>
    <n v="11000"/>
    <s v="GUERNSEY 11048380"/>
    <x v="0"/>
    <m/>
    <s v="Rural"/>
    <m/>
    <m/>
    <s v="No"/>
    <m/>
    <m/>
    <m/>
    <m/>
    <m/>
    <m/>
    <m/>
    <s v="N"/>
    <s v="N"/>
    <m/>
    <m/>
    <s v="     "/>
    <m/>
    <m/>
    <m/>
    <m/>
    <m/>
    <m/>
    <m/>
    <m/>
    <m/>
    <m/>
    <m/>
    <m/>
    <m/>
    <m/>
    <m/>
    <m/>
    <m/>
    <m/>
    <m/>
  </r>
  <r>
    <s v="20181020"/>
    <s v="     "/>
    <n v="43426"/>
    <s v="11/22"/>
    <x v="0"/>
    <m/>
    <s v="47"/>
    <n v="4"/>
    <s v="11"/>
    <x v="1"/>
    <m/>
    <m/>
    <m/>
    <s v="     "/>
    <s v="FAS"/>
    <m/>
    <s v="N"/>
    <x v="0"/>
    <m/>
    <m/>
    <m/>
    <m/>
    <m/>
    <m/>
    <s v="     "/>
    <x v="0"/>
    <s v="PG&amp;E"/>
    <m/>
    <m/>
    <m/>
    <s v="D"/>
    <m/>
    <s v="Structure-PG&amp;E only"/>
    <m/>
    <s v="Equipment - PG&amp;E"/>
    <s v="34.f. Pole damage or failure"/>
    <s v="Equipment - PG&amp;E"/>
    <s v="All types of equipment / facility failure"/>
    <s v="Pole"/>
    <s v="Pole"/>
    <m/>
    <m/>
    <m/>
    <m/>
    <m/>
    <x v="3"/>
    <s v="Pole"/>
    <m/>
    <m/>
    <s v="     "/>
    <s v="Non-HFTD"/>
    <x v="0"/>
    <m/>
    <m/>
    <n v="35.383499999999998"/>
    <n v="-119.146"/>
    <s v="Kern"/>
    <s v="RENFRO-2103"/>
    <s v="254572103"/>
    <n v="21000"/>
    <m/>
    <x v="0"/>
    <m/>
    <s v="Rural"/>
    <m/>
    <m/>
    <s v="No"/>
    <m/>
    <m/>
    <m/>
    <m/>
    <m/>
    <m/>
    <m/>
    <s v="N"/>
    <s v="N"/>
    <m/>
    <m/>
    <s v="     "/>
    <m/>
    <m/>
    <m/>
    <m/>
    <m/>
    <m/>
    <m/>
    <m/>
    <m/>
    <m/>
    <m/>
    <m/>
    <m/>
    <m/>
    <m/>
    <m/>
    <m/>
    <m/>
    <m/>
  </r>
  <r>
    <s v="20181013"/>
    <s v="     "/>
    <n v="43426"/>
    <s v="11/22"/>
    <x v="0"/>
    <m/>
    <s v="47"/>
    <n v="4"/>
    <s v="11"/>
    <x v="1"/>
    <m/>
    <m/>
    <m/>
    <s v="     "/>
    <s v="FAS"/>
    <m/>
    <s v="N"/>
    <x v="0"/>
    <s v="221366"/>
    <m/>
    <m/>
    <m/>
    <m/>
    <m/>
    <s v="     "/>
    <x v="0"/>
    <s v="PG&amp;E"/>
    <m/>
    <m/>
    <m/>
    <s v="D"/>
    <m/>
    <s v="Structure-PG&amp;E only"/>
    <m/>
    <s v="Equipment - PG&amp;E"/>
    <s v="34.f. Pole damage or failure"/>
    <s v="Equipment - PG&amp;E"/>
    <s v="All types of equipment / facility failure"/>
    <s v="Pole"/>
    <s v="Pole"/>
    <m/>
    <m/>
    <m/>
    <m/>
    <m/>
    <x v="3"/>
    <s v="Pole"/>
    <m/>
    <m/>
    <s v="     "/>
    <s v="Non-HFTD"/>
    <x v="0"/>
    <m/>
    <m/>
    <n v="35.364400000000003"/>
    <n v="-118.90900000000001"/>
    <s v="Kern"/>
    <s v="MAGUNDEN-1108"/>
    <s v="252771108"/>
    <n v="11000"/>
    <m/>
    <x v="0"/>
    <m/>
    <s v="Rural"/>
    <m/>
    <m/>
    <s v="No"/>
    <m/>
    <m/>
    <m/>
    <m/>
    <m/>
    <m/>
    <m/>
    <s v="N"/>
    <s v="N"/>
    <m/>
    <m/>
    <s v="     "/>
    <m/>
    <m/>
    <m/>
    <m/>
    <m/>
    <m/>
    <m/>
    <m/>
    <m/>
    <m/>
    <m/>
    <m/>
    <m/>
    <m/>
    <m/>
    <m/>
    <m/>
    <m/>
    <m/>
  </r>
  <r>
    <s v="20181012"/>
    <s v="     "/>
    <n v="43426"/>
    <s v="11/22"/>
    <x v="0"/>
    <n v="4.1666666666666664E-2"/>
    <s v="47"/>
    <n v="4"/>
    <s v="11"/>
    <x v="1"/>
    <n v="43426"/>
    <n v="4.1666666666666664E-2"/>
    <m/>
    <s v="     "/>
    <s v="FAS"/>
    <m/>
    <s v="N"/>
    <x v="0"/>
    <s v="221361"/>
    <s v="18-0102246"/>
    <m/>
    <m/>
    <m/>
    <m/>
    <s v="     "/>
    <x v="0"/>
    <s v="PG&amp;E"/>
    <m/>
    <m/>
    <m/>
    <s v="D"/>
    <m/>
    <s v="Structure-PG&amp;E only"/>
    <m/>
    <s v="Equipment - PG&amp;E"/>
    <s v="34.n. Transformer damage or failure"/>
    <s v="Equipment - PG&amp;E"/>
    <s v="All types of equipment / facility failure"/>
    <s v="Transformer"/>
    <s v="Transformer"/>
    <m/>
    <m/>
    <s v="Line to Line"/>
    <m/>
    <s v="Overhead"/>
    <x v="3"/>
    <s v="Transformer"/>
    <m/>
    <s v="15280"/>
    <s v="     "/>
    <s v="Non-HFTD"/>
    <x v="0"/>
    <m/>
    <m/>
    <n v="35.417999999999999"/>
    <n v="-119.023"/>
    <s v="Kern"/>
    <s v="KERN-OIL-1110"/>
    <s v="252721110"/>
    <n v="11000"/>
    <s v="KERN OIL 11104083"/>
    <x v="0"/>
    <m/>
    <s v="Urban"/>
    <m/>
    <m/>
    <s v="No"/>
    <m/>
    <m/>
    <m/>
    <m/>
    <m/>
    <m/>
    <m/>
    <s v="N"/>
    <s v="N"/>
    <m/>
    <m/>
    <s v="     "/>
    <m/>
    <m/>
    <m/>
    <m/>
    <m/>
    <m/>
    <m/>
    <m/>
    <m/>
    <m/>
    <m/>
    <m/>
    <m/>
    <m/>
    <m/>
    <m/>
    <m/>
    <m/>
    <m/>
  </r>
  <r>
    <s v="MIA201812066"/>
    <s v="     "/>
    <n v="43426"/>
    <s v="11/22"/>
    <x v="0"/>
    <n v="6.6296296296296298E-2"/>
    <s v="47"/>
    <n v="4"/>
    <s v="11"/>
    <x v="1"/>
    <n v="43426"/>
    <n v="6.5972222222222224E-2"/>
    <s v="Pole top and crossarm burnt"/>
    <s v="     "/>
    <s v="FAS"/>
    <n v="44244"/>
    <s v="Y"/>
    <x v="0"/>
    <s v="221366"/>
    <s v="N/A"/>
    <m/>
    <s v="T004462384"/>
    <n v="115406461"/>
    <m/>
    <s v="     "/>
    <x v="0"/>
    <s v="PG&amp;E"/>
    <m/>
    <m/>
    <m/>
    <s v="D"/>
    <m/>
    <s v="Structure-PG&amp;E only"/>
    <m/>
    <s v="Equipment - PG&amp;E"/>
    <s v="34.h. Crossarm damage or failure"/>
    <s v="Equipment - PG&amp;E"/>
    <s v="All types of equipment / facility failure"/>
    <s v="Crossarm failure"/>
    <s v="Crossarm"/>
    <m/>
    <m/>
    <m/>
    <s v="Yes"/>
    <s v="Overhead"/>
    <x v="0"/>
    <m/>
    <m/>
    <s v="100249421"/>
    <s v="     "/>
    <s v="Non-HFTD"/>
    <x v="0"/>
    <m/>
    <m/>
    <n v="35.3643"/>
    <n v="-118.908"/>
    <s v="Kern"/>
    <s v="MAGUNDEN-1108"/>
    <m/>
    <n v="11000"/>
    <m/>
    <x v="0"/>
    <s v="Bakersfield FD"/>
    <s v="Rural"/>
    <m/>
    <m/>
    <s v="No"/>
    <m/>
    <m/>
    <m/>
    <m/>
    <m/>
    <m/>
    <m/>
    <s v="N"/>
    <s v="N"/>
    <m/>
    <m/>
    <s v="     "/>
    <m/>
    <m/>
    <m/>
    <m/>
    <m/>
    <m/>
    <m/>
    <m/>
    <m/>
    <m/>
    <m/>
    <m/>
    <m/>
    <m/>
    <m/>
    <m/>
    <m/>
    <m/>
    <m/>
  </r>
  <r>
    <s v="20181015"/>
    <s v="     "/>
    <n v="43426"/>
    <s v="11/22"/>
    <x v="0"/>
    <n v="2.1527777777777778E-2"/>
    <s v="47"/>
    <n v="4"/>
    <s v="11"/>
    <x v="1"/>
    <n v="43426"/>
    <n v="2.1527777777777778E-2"/>
    <s v="crow nest on transformers"/>
    <s v="     "/>
    <s v="FAS"/>
    <m/>
    <s v="N"/>
    <x v="0"/>
    <s v="221717"/>
    <s v="18-0102256"/>
    <m/>
    <m/>
    <m/>
    <m/>
    <s v="     "/>
    <x v="0"/>
    <s v="PG&amp;E"/>
    <m/>
    <m/>
    <m/>
    <s v="D"/>
    <m/>
    <s v="Structure-PG&amp;E only"/>
    <m/>
    <s v="Contact - Animal - Other"/>
    <s v="33.b. Animal contact"/>
    <s v="Contact - Animal"/>
    <s v="Contact from object"/>
    <s v="Contact - Animal"/>
    <m/>
    <s v="Contact - Animal"/>
    <m/>
    <s v="Three Phase Fault"/>
    <m/>
    <s v="Overhead"/>
    <x v="3"/>
    <m/>
    <m/>
    <s v="86621"/>
    <s v="     "/>
    <s v="Non-HFTD"/>
    <x v="0"/>
    <m/>
    <m/>
    <n v="36.641800000000003"/>
    <n v="-119.304"/>
    <s v="Tulare"/>
    <s v="REEDLEY-1112"/>
    <s v="252341112"/>
    <n v="11000"/>
    <s v="ALPAUGH 110398006"/>
    <x v="0"/>
    <m/>
    <s v="Rural"/>
    <m/>
    <m/>
    <s v="No"/>
    <m/>
    <m/>
    <m/>
    <m/>
    <m/>
    <m/>
    <m/>
    <s v="N"/>
    <s v="N"/>
    <m/>
    <m/>
    <s v="     "/>
    <m/>
    <m/>
    <m/>
    <m/>
    <m/>
    <m/>
    <m/>
    <m/>
    <m/>
    <m/>
    <m/>
    <m/>
    <m/>
    <m/>
    <m/>
    <m/>
    <m/>
    <m/>
    <m/>
  </r>
  <r>
    <s v="20181010"/>
    <s v="     "/>
    <n v="43426"/>
    <s v="11/22"/>
    <x v="0"/>
    <n v="3.0555555555555555E-2"/>
    <s v="47"/>
    <n v="4"/>
    <s v="11"/>
    <x v="1"/>
    <n v="43426"/>
    <n v="3.0555555555555555E-2"/>
    <m/>
    <s v="     "/>
    <s v="FAS"/>
    <m/>
    <s v="N"/>
    <x v="0"/>
    <s v="221342"/>
    <s v="18-0102368"/>
    <m/>
    <m/>
    <m/>
    <m/>
    <s v="     "/>
    <x v="0"/>
    <s v="PG&amp;E"/>
    <m/>
    <m/>
    <m/>
    <s v="D"/>
    <m/>
    <s v="Structure-PG&amp;E only"/>
    <m/>
    <s v="Equipment - PG&amp;E"/>
    <s v="34.n. Transformer damage or failure"/>
    <s v="Equipment - PG&amp;E"/>
    <s v="All types of equipment / facility failure"/>
    <s v="Transformer"/>
    <s v="Transformer"/>
    <m/>
    <m/>
    <s v="Line to Ground"/>
    <m/>
    <s v="Overhead"/>
    <x v="3"/>
    <s v="Transformer"/>
    <m/>
    <s v="MTR#1007933513"/>
    <s v="     "/>
    <s v="Non-HFTD"/>
    <x v="0"/>
    <m/>
    <m/>
    <n v="35.418199999999999"/>
    <n v="-119.02200000000001"/>
    <s v="Kern"/>
    <s v="KERN-OIL-1110"/>
    <s v="252721110"/>
    <n v="11000"/>
    <s v="BAKERSFIELD 1107CB"/>
    <x v="0"/>
    <m/>
    <s v="Urban"/>
    <m/>
    <m/>
    <s v="No"/>
    <m/>
    <m/>
    <m/>
    <m/>
    <m/>
    <m/>
    <m/>
    <s v="N"/>
    <s v="N"/>
    <m/>
    <m/>
    <s v="     "/>
    <m/>
    <m/>
    <m/>
    <m/>
    <m/>
    <m/>
    <m/>
    <m/>
    <m/>
    <m/>
    <m/>
    <m/>
    <m/>
    <m/>
    <m/>
    <m/>
    <m/>
    <m/>
    <m/>
  </r>
  <r>
    <s v="20191484"/>
    <s v="     "/>
    <n v="43791"/>
    <s v="11/22"/>
    <x v="0"/>
    <m/>
    <s v="47"/>
    <n v="4"/>
    <s v="11"/>
    <x v="3"/>
    <n v="43791"/>
    <n v="0.25833333333333336"/>
    <s v="conductor broken, wire on ground"/>
    <s v="     "/>
    <s v="FAS"/>
    <m/>
    <s v="N"/>
    <x v="0"/>
    <s v="712623"/>
    <s v="19-0127470"/>
    <m/>
    <s v="T004816961"/>
    <n v="118194986"/>
    <m/>
    <s v="     "/>
    <x v="1"/>
    <s v="PG&amp;E"/>
    <m/>
    <m/>
    <m/>
    <s v="D"/>
    <m/>
    <s v="&lt;3 meters of linear travel"/>
    <m/>
    <s v="Equipment - PG&amp;E"/>
    <s v="34.b. Conductor damage or failure"/>
    <s v="Equipment - PG&amp;E"/>
    <s v="All types of equipment / facility failure"/>
    <s v="Conductor failure-all"/>
    <s v="Conductor - Primary"/>
    <m/>
    <m/>
    <s v="Open Circuit"/>
    <m/>
    <s v="Overhead"/>
    <x v="3"/>
    <s v="Conductor - Primary"/>
    <m/>
    <s v="255292109"/>
    <s v="     "/>
    <s v="Non-HFTD"/>
    <x v="0"/>
    <m/>
    <m/>
    <n v="36.844799999999999"/>
    <n v="-119.735"/>
    <s v="FRESNO"/>
    <s v="WOODWARD-2109"/>
    <m/>
    <m/>
    <s v="WOODWARD 2109R9546"/>
    <x v="0"/>
    <s v="Clovis FD"/>
    <s v="Urban"/>
    <m/>
    <m/>
    <s v="No"/>
    <m/>
    <m/>
    <m/>
    <m/>
    <m/>
    <m/>
    <m/>
    <s v="N"/>
    <s v="N"/>
    <m/>
    <m/>
    <s v="     "/>
    <m/>
    <m/>
    <m/>
    <m/>
    <m/>
    <m/>
    <m/>
    <m/>
    <m/>
    <m/>
    <m/>
    <m/>
    <m/>
    <m/>
    <m/>
    <m/>
    <m/>
    <m/>
    <m/>
  </r>
  <r>
    <s v="20191485"/>
    <s v="     "/>
    <n v="43791"/>
    <s v="11/22"/>
    <x v="0"/>
    <m/>
    <s v="47"/>
    <n v="4"/>
    <s v="11"/>
    <x v="3"/>
    <m/>
    <m/>
    <s v="PG&amp;E equipment failure, fire limited to structure only"/>
    <s v="     "/>
    <s v="FAS"/>
    <m/>
    <s v="N"/>
    <x v="0"/>
    <m/>
    <m/>
    <m/>
    <s v="0607133070"/>
    <n v="0"/>
    <m/>
    <s v="     "/>
    <x v="0"/>
    <s v="PG&amp;E"/>
    <m/>
    <m/>
    <m/>
    <s v="D"/>
    <m/>
    <s v="Structure-only"/>
    <s v="at meter panel "/>
    <s v="Equipment - PG&amp;E"/>
    <s v="34.o. Other"/>
    <s v="Equipment - PG&amp;E"/>
    <m/>
    <m/>
    <s v=""/>
    <m/>
    <m/>
    <m/>
    <m/>
    <s v="Other (Comments)"/>
    <x v="0"/>
    <s v=""/>
    <m/>
    <s v=""/>
    <s v="     "/>
    <s v="Non-HFTD"/>
    <x v="0"/>
    <m/>
    <m/>
    <n v="39.764600000000002"/>
    <n v="-121.869"/>
    <s v="BUTTE"/>
    <m/>
    <m/>
    <m/>
    <m/>
    <x v="0"/>
    <s v="chico fire dept "/>
    <m/>
    <m/>
    <m/>
    <s v="No"/>
    <m/>
    <m/>
    <m/>
    <m/>
    <m/>
    <m/>
    <m/>
    <s v="N"/>
    <s v="N"/>
    <m/>
    <m/>
    <s v="     "/>
    <m/>
    <m/>
    <m/>
    <m/>
    <m/>
    <m/>
    <m/>
    <m/>
    <m/>
    <m/>
    <m/>
    <m/>
    <m/>
    <m/>
    <m/>
    <m/>
    <m/>
    <m/>
    <m/>
  </r>
  <r>
    <s v="SAP20201550"/>
    <s v="     "/>
    <n v="44157"/>
    <s v="11/22"/>
    <x v="0"/>
    <m/>
    <s v="48"/>
    <n v="4"/>
    <s v="11"/>
    <x v="4"/>
    <n v="44155"/>
    <m/>
    <s v="1848 KELLER AVE, SAN LORENZO; Crossarm burnt and pole fire stated with no cause listed; Going to contact Tman; Tman replied stating that fire was probably caused by light mist earlier in the week causing insulator tracking."/>
    <s v="     "/>
    <s v="SAP"/>
    <n v="44580"/>
    <s v="Y"/>
    <x v="0"/>
    <s v="1150154"/>
    <s v="20-0123252"/>
    <m/>
    <s v="T005129035"/>
    <n v="120079846"/>
    <m/>
    <s v="     "/>
    <x v="0"/>
    <s v="PG&amp;E"/>
    <m/>
    <m/>
    <m/>
    <s v="D"/>
    <m/>
    <s v="Structure-PG&amp;E only"/>
    <m/>
    <s v="Equipment - PG&amp;E"/>
    <s v="34.g. Insulator and brushing damage or failure"/>
    <s v="Equipment - PG&amp;E"/>
    <s v="Insulator failure"/>
    <s v="Insulator failure"/>
    <s v="Crossarm"/>
    <m/>
    <m/>
    <s v="Force Out"/>
    <s v="Yes"/>
    <s v="Overhead"/>
    <x v="0"/>
    <s v="Crossarm"/>
    <m/>
    <s v="100930179"/>
    <s v="     "/>
    <s v="Non-HFTD"/>
    <x v="0"/>
    <m/>
    <m/>
    <n v="37.668399999999998"/>
    <n v="-122.143"/>
    <s v="Alameda"/>
    <s v="GRANT-1106"/>
    <m/>
    <m/>
    <m/>
    <x v="0"/>
    <m/>
    <m/>
    <m/>
    <m/>
    <s v="No"/>
    <m/>
    <m/>
    <m/>
    <m/>
    <m/>
    <m/>
    <m/>
    <s v="N"/>
    <s v="N"/>
    <m/>
    <m/>
    <s v="     "/>
    <m/>
    <m/>
    <m/>
    <m/>
    <m/>
    <m/>
    <m/>
    <m/>
    <m/>
    <m/>
    <m/>
    <m/>
    <m/>
    <m/>
    <m/>
    <m/>
    <m/>
    <m/>
    <m/>
  </r>
  <r>
    <s v="20212179"/>
    <s v="     "/>
    <n v="44522"/>
    <s v="11/22"/>
    <x v="0"/>
    <n v="0.40763888888888888"/>
    <s v="48"/>
    <n v="4"/>
    <s v="11"/>
    <x v="5"/>
    <n v="44522"/>
    <m/>
    <s v="Crossarm fire near center cutout due to contact from birds nest. The ensuing fire was limited to PG&amp;E assets. This information is preliminary."/>
    <s v="     "/>
    <s v="FAS"/>
    <m/>
    <s v="N"/>
    <x v="0"/>
    <m/>
    <s v="21-0149607"/>
    <m/>
    <s v="T005472191"/>
    <n v="122406000"/>
    <m/>
    <s v="     "/>
    <x v="0"/>
    <s v="PG&amp;E"/>
    <m/>
    <s v="Other"/>
    <s v="Crossarm"/>
    <s v="D"/>
    <s v="D"/>
    <s v="Structure-PG&amp;E only"/>
    <s v="Structure Only"/>
    <s v="Contact - Animal - Nest"/>
    <s v="33.e. Other contact from object"/>
    <s v="Contact - Nest"/>
    <s v="Contact from object"/>
    <s v="Nest Contact"/>
    <m/>
    <s v="Nest Contact"/>
    <s v="Crossarm"/>
    <s v="Line to Ground"/>
    <s v="N"/>
    <s v="Overhead"/>
    <x v="3"/>
    <s v="Crossarm"/>
    <s v="Crossarm, Cutout "/>
    <s v="100668689"/>
    <s v="     "/>
    <s v="Non-HFTD"/>
    <x v="0"/>
    <m/>
    <m/>
    <n v="35.948999999999998"/>
    <n v="-119.53700000000001"/>
    <s v="Tulare"/>
    <s v="ANGIOLA-1104"/>
    <m/>
    <n v="12000"/>
    <m/>
    <x v="0"/>
    <s v="Self Extinguished"/>
    <s v="Urban"/>
    <s v="Grass fuel model"/>
    <s v="Dirt/Grass"/>
    <s v="No"/>
    <m/>
    <m/>
    <m/>
    <m/>
    <m/>
    <m/>
    <m/>
    <s v="N"/>
    <s v="N"/>
    <m/>
    <m/>
    <s v="     "/>
    <m/>
    <m/>
    <m/>
    <m/>
    <m/>
    <m/>
    <m/>
    <m/>
    <m/>
    <m/>
    <m/>
    <m/>
    <m/>
    <m/>
    <m/>
    <m/>
    <m/>
    <m/>
    <m/>
  </r>
  <r>
    <s v="20212214"/>
    <s v="     "/>
    <n v="44522"/>
    <s v="11/22"/>
    <x v="0"/>
    <n v="0.24305555555555555"/>
    <s v="48"/>
    <n v="4"/>
    <s v="11"/>
    <x v="5"/>
    <n v="44522"/>
    <m/>
    <s v="Pole fire, burnt primary insulator and flashed transformer bushings. Foggy/ moist conditions were observed at the pole. This information is preliminary. OIS: 1552741; ILIS: 21-0149313; FOID: T005471942 (CAE2), T005472108 (DAF0); EC: 122404779; PM: 35304050; Pre-Existing EC: 122170770; County / Division: Kern"/>
    <s v="     "/>
    <s v="FAS"/>
    <m/>
    <s v="Y"/>
    <x v="0"/>
    <m/>
    <s v="21-0149313"/>
    <m/>
    <s v="T005471942, T005472108"/>
    <n v="122405000"/>
    <m/>
    <s v="     "/>
    <x v="0"/>
    <s v="PG&amp;E"/>
    <m/>
    <s v="Other"/>
    <s v="Pole"/>
    <s v="D"/>
    <s v="D"/>
    <s v="Structure-PG&amp;E only"/>
    <m/>
    <s v="Contamination"/>
    <s v="36.a. Contamination"/>
    <s v="Equipment - PG&amp;E"/>
    <s v="Contamination"/>
    <s v="Tracking"/>
    <m/>
    <m/>
    <m/>
    <s v="Force Out"/>
    <s v="Y"/>
    <s v="Overhead"/>
    <x v="3"/>
    <s v="Insulator"/>
    <s v="Transformer, Insulator, Pole"/>
    <s v="103899160"/>
    <s v="     "/>
    <s v="Non-HFTD"/>
    <x v="0"/>
    <m/>
    <m/>
    <n v="35.389000000000003"/>
    <n v="-118.989"/>
    <s v="Kern"/>
    <s v="BAKERSFIELD-1106"/>
    <m/>
    <n v="12000"/>
    <m/>
    <x v="0"/>
    <s v="Bakersfield FD"/>
    <s v="Urban"/>
    <s v="Fire-resistive fuel bed"/>
    <m/>
    <s v="No"/>
    <m/>
    <m/>
    <m/>
    <m/>
    <m/>
    <m/>
    <m/>
    <s v="N"/>
    <s v="N"/>
    <m/>
    <m/>
    <s v="     "/>
    <m/>
    <m/>
    <m/>
    <m/>
    <m/>
    <m/>
    <m/>
    <m/>
    <m/>
    <m/>
    <m/>
    <m/>
    <m/>
    <m/>
    <m/>
    <m/>
    <m/>
    <m/>
    <m/>
  </r>
  <r>
    <s v="20140241"/>
    <s v="     "/>
    <n v="41966"/>
    <s v="11/23"/>
    <x v="0"/>
    <n v="0.23958333333333334"/>
    <s v="48"/>
    <n v="4"/>
    <s v="11"/>
    <x v="7"/>
    <n v="41966"/>
    <n v="0.23958333333333334"/>
    <s v="0"/>
    <s v="     "/>
    <m/>
    <m/>
    <s v="N"/>
    <x v="0"/>
    <s v="1117043"/>
    <s v="14-0071665"/>
    <m/>
    <m/>
    <n v="109684804"/>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 "/>
    <s v="Overhead"/>
    <x v="3"/>
    <s v="Conductor"/>
    <m/>
    <s v="MTR #1008299414"/>
    <s v="     "/>
    <s v="Non-HFTD"/>
    <x v="0"/>
    <m/>
    <m/>
    <n v="40.162799999999997"/>
    <n v="-122.238"/>
    <s v="Tehama"/>
    <s v="TYLER-1103"/>
    <s v="103571103"/>
    <n v="12000"/>
    <s v="TYLER 1103CB"/>
    <x v="0"/>
    <m/>
    <s v="Urban"/>
    <m/>
    <m/>
    <s v="No"/>
    <m/>
    <m/>
    <m/>
    <m/>
    <m/>
    <m/>
    <m/>
    <s v="N"/>
    <s v="N"/>
    <m/>
    <m/>
    <s v="     "/>
    <m/>
    <m/>
    <m/>
    <m/>
    <m/>
    <m/>
    <m/>
    <m/>
    <m/>
    <m/>
    <m/>
    <m/>
    <m/>
    <m/>
    <m/>
    <m/>
    <m/>
    <m/>
    <m/>
  </r>
  <r>
    <s v="SAP201419830"/>
    <s v="     "/>
    <n v="41966"/>
    <s v="11/23"/>
    <x v="0"/>
    <m/>
    <s v="48"/>
    <n v="4"/>
    <s v="11"/>
    <x v="7"/>
    <n v="41964"/>
    <m/>
    <s v="pole fire; blown fuses; c/o 2785"/>
    <s v="     "/>
    <s v="SAP"/>
    <n v="44580"/>
    <s v="Y"/>
    <x v="0"/>
    <s v="1116277"/>
    <s v="14-0071452"/>
    <m/>
    <s v="T003243048"/>
    <n v="109683790"/>
    <m/>
    <s v="     "/>
    <x v="0"/>
    <s v="PG&amp;E"/>
    <m/>
    <m/>
    <m/>
    <s v="D"/>
    <m/>
    <s v="Structure-PG&amp;E only"/>
    <m/>
    <s v="Equipment - PG&amp;E"/>
    <s v="34.c. Fuse damage or failure"/>
    <s v="Equipment - PG&amp;E"/>
    <s v="Fuse failure - all"/>
    <s v="Fuse failure - all"/>
    <s v="Bushing Mounted Cutout"/>
    <m/>
    <m/>
    <s v="Line to Line"/>
    <s v="No"/>
    <s v="Overhead"/>
    <x v="0"/>
    <s v="Bushing Mounted Cutout"/>
    <m/>
    <s v="101592184"/>
    <s v="     "/>
    <s v="Non-HFTD"/>
    <x v="0"/>
    <m/>
    <m/>
    <n v="38.808799999999998"/>
    <n v="-121.79300000000001"/>
    <s v="Yolo"/>
    <s v="KNIGHTS-LANDING-1101"/>
    <m/>
    <m/>
    <s v="KNIGHTS LANDING 11018952"/>
    <x v="0"/>
    <m/>
    <m/>
    <m/>
    <m/>
    <s v="No"/>
    <m/>
    <m/>
    <m/>
    <m/>
    <m/>
    <m/>
    <m/>
    <s v="N"/>
    <s v="N"/>
    <m/>
    <m/>
    <s v="     "/>
    <m/>
    <m/>
    <m/>
    <m/>
    <m/>
    <m/>
    <m/>
    <m/>
    <m/>
    <m/>
    <m/>
    <m/>
    <m/>
    <m/>
    <m/>
    <m/>
    <m/>
    <m/>
    <m/>
  </r>
  <r>
    <s v="SAP201613417"/>
    <s v="     "/>
    <n v="42697"/>
    <s v="11/23"/>
    <x v="0"/>
    <m/>
    <s v="48"/>
    <n v="4"/>
    <s v="11"/>
    <x v="6"/>
    <n v="42695"/>
    <m/>
    <s v="pole fire; broken switch and crossarm"/>
    <s v="     "/>
    <s v="SAP"/>
    <n v="44580"/>
    <s v="Y"/>
    <x v="0"/>
    <s v="1586238"/>
    <s v="N/A"/>
    <m/>
    <s v="T003822363"/>
    <n v="112175173"/>
    <m/>
    <s v="     "/>
    <x v="0"/>
    <s v="PG&amp;E"/>
    <m/>
    <m/>
    <m/>
    <s v="D"/>
    <m/>
    <s v="Structure-PG&amp;E only"/>
    <m/>
    <s v="Equipment - PG&amp;E"/>
    <s v="34.e. Switch damage or failure"/>
    <s v="Equipment - PG&amp;E"/>
    <s v="Switch failure"/>
    <s v="Switch failure"/>
    <s v="Crossarm"/>
    <m/>
    <m/>
    <m/>
    <s v="No"/>
    <s v="Overhead"/>
    <x v="0"/>
    <s v="Crossarm"/>
    <m/>
    <s v="101197147"/>
    <s v="     "/>
    <s v="Non-HFTD"/>
    <x v="0"/>
    <m/>
    <m/>
    <n v="37.514899999999997"/>
    <n v="-120.512"/>
    <s v="Merced"/>
    <s v="CRESSEY-2104"/>
    <m/>
    <m/>
    <m/>
    <x v="0"/>
    <m/>
    <m/>
    <m/>
    <m/>
    <s v="No"/>
    <m/>
    <m/>
    <m/>
    <m/>
    <m/>
    <m/>
    <m/>
    <s v="N"/>
    <s v="N"/>
    <m/>
    <m/>
    <s v="     "/>
    <m/>
    <m/>
    <m/>
    <m/>
    <m/>
    <m/>
    <m/>
    <m/>
    <m/>
    <m/>
    <m/>
    <m/>
    <m/>
    <m/>
    <m/>
    <m/>
    <m/>
    <m/>
    <m/>
  </r>
  <r>
    <s v="20170475"/>
    <s v="     "/>
    <n v="43062"/>
    <s v="11/23"/>
    <x v="0"/>
    <n v="0.68680555555555556"/>
    <s v="47"/>
    <n v="4"/>
    <s v="11"/>
    <x v="0"/>
    <n v="43062"/>
    <n v="0.68958333333333333"/>
    <s v="WIRE DOWN."/>
    <s v="     "/>
    <m/>
    <m/>
    <s v="N"/>
    <x v="0"/>
    <s v="1928440"/>
    <s v="17-0097311"/>
    <m/>
    <m/>
    <m/>
    <m/>
    <s v="     "/>
    <x v="1"/>
    <s v="PG&amp;E"/>
    <m/>
    <s v="Vegetation"/>
    <m/>
    <s v="D"/>
    <m/>
    <s v="&lt;0.25"/>
    <s v="Square Feet: ; Acreage: "/>
    <s v="Equipment - PG&amp;E"/>
    <s v="34.m. Connection device damage or failure"/>
    <s v="Equipment - PG&amp;E"/>
    <s v="All types of equipment / facility failure"/>
    <s v="Splice/Clamp/Connector"/>
    <s v="Splice/Clamp/Connector"/>
    <m/>
    <m/>
    <s v="Open Circuit"/>
    <s v="Unknown"/>
    <s v="Overhead"/>
    <x v="3"/>
    <s v="Conductor"/>
    <m/>
    <s v="101860971"/>
    <s v="     "/>
    <s v="Non-HFTD"/>
    <x v="0"/>
    <m/>
    <m/>
    <n v="35.775500000000001"/>
    <n v="-120.694"/>
    <s v="San Luis Obispo"/>
    <s v="SAN-MIGUEL-1106"/>
    <s v="182661106"/>
    <n v="12000"/>
    <s v="SAN MIGUEL 1106428314"/>
    <x v="0"/>
    <s v="Unknown"/>
    <s v="Herbaceous"/>
    <m/>
    <m/>
    <s v="No"/>
    <m/>
    <m/>
    <m/>
    <m/>
    <m/>
    <m/>
    <m/>
    <s v="N"/>
    <s v="N"/>
    <m/>
    <m/>
    <s v="     "/>
    <m/>
    <m/>
    <m/>
    <m/>
    <m/>
    <m/>
    <m/>
    <m/>
    <m/>
    <m/>
    <m/>
    <m/>
    <m/>
    <m/>
    <m/>
    <m/>
    <m/>
    <m/>
    <m/>
  </r>
  <r>
    <s v="SAP201710313"/>
    <s v="     "/>
    <n v="43062"/>
    <s v="11/23"/>
    <x v="0"/>
    <m/>
    <s v="47"/>
    <n v="4"/>
    <s v="11"/>
    <x v="0"/>
    <n v="43060"/>
    <m/>
    <s v="Crossarm replaced due to pole fire caused by primary contacting crossarm."/>
    <s v="     "/>
    <s v="SAP"/>
    <n v="44580"/>
    <s v="Y"/>
    <x v="0"/>
    <s v="1927353"/>
    <s v="17-0096886"/>
    <m/>
    <s v="T004195303"/>
    <n v="113884424"/>
    <m/>
    <s v="     "/>
    <x v="0"/>
    <s v="PG&amp;E"/>
    <m/>
    <m/>
    <m/>
    <s v="D"/>
    <m/>
    <s v="Structure-PG&amp;E only"/>
    <m/>
    <s v="Equipment - PG&amp;E"/>
    <s v="34.m. Connection device damage or failure"/>
    <s v="Equipment - PG&amp;E"/>
    <s v="Splice/Clamp/Connector"/>
    <s v="Splice/Clamp/Connector"/>
    <s v="Crossarm"/>
    <m/>
    <m/>
    <s v="Force Out"/>
    <s v="No"/>
    <s v="Overhead"/>
    <x v="0"/>
    <s v="Crossarm"/>
    <m/>
    <s v="101212235"/>
    <s v="     "/>
    <s v="Non-HFTD"/>
    <x v="0"/>
    <m/>
    <m/>
    <n v="36.860999999999997"/>
    <n v="-120.01"/>
    <s v="Madera"/>
    <s v="BORDEN-1102"/>
    <m/>
    <m/>
    <s v="MADERA 11195730"/>
    <x v="0"/>
    <m/>
    <m/>
    <m/>
    <m/>
    <s v="No"/>
    <m/>
    <m/>
    <m/>
    <m/>
    <m/>
    <m/>
    <m/>
    <s v="N"/>
    <s v="N"/>
    <m/>
    <m/>
    <s v="     "/>
    <m/>
    <m/>
    <m/>
    <m/>
    <m/>
    <m/>
    <m/>
    <m/>
    <m/>
    <m/>
    <m/>
    <m/>
    <m/>
    <m/>
    <m/>
    <m/>
    <m/>
    <m/>
    <m/>
  </r>
  <r>
    <s v="20181022"/>
    <s v="     "/>
    <n v="43427"/>
    <s v="11/23"/>
    <x v="0"/>
    <n v="0.92638888888888893"/>
    <s v="47"/>
    <n v="4"/>
    <s v="11"/>
    <x v="1"/>
    <n v="43427"/>
    <n v="0.92638888888888893"/>
    <m/>
    <s v="     "/>
    <s v="FAS"/>
    <m/>
    <s v="N"/>
    <x v="0"/>
    <s v="223245"/>
    <s v="18-0102707"/>
    <m/>
    <m/>
    <m/>
    <s v="EI181123A"/>
    <s v="     "/>
    <x v="1"/>
    <s v="PG&amp;E"/>
    <m/>
    <m/>
    <m/>
    <s v="D"/>
    <m/>
    <s v="Structure-only"/>
    <m/>
    <s v="Contact - Customer (Equip/Structure/Veg)"/>
    <s v="33.e. Other contact from object"/>
    <s v="Contact - 3rd Party"/>
    <s v="Contact from object"/>
    <s v="Contact - Other"/>
    <m/>
    <s v="Contact - Other"/>
    <s v="Conductor"/>
    <s v="Line to Ground"/>
    <m/>
    <s v="Overhead"/>
    <x v="3"/>
    <m/>
    <m/>
    <s v="1105/2"/>
    <s v="     "/>
    <s v="Non-HFTD"/>
    <x v="0"/>
    <m/>
    <m/>
    <n v="38.266599999999997"/>
    <n v="-122.021"/>
    <s v="Solano"/>
    <s v="SUISUN-1105"/>
    <s v="062131105"/>
    <n v="11000"/>
    <s v="SUISUN 1112CB"/>
    <x v="0"/>
    <m/>
    <s v="Urban"/>
    <m/>
    <m/>
    <s v="No"/>
    <m/>
    <m/>
    <m/>
    <m/>
    <m/>
    <m/>
    <m/>
    <s v="N"/>
    <s v="N"/>
    <m/>
    <m/>
    <s v="     "/>
    <m/>
    <m/>
    <m/>
    <m/>
    <m/>
    <m/>
    <m/>
    <m/>
    <m/>
    <m/>
    <m/>
    <m/>
    <m/>
    <m/>
    <m/>
    <m/>
    <m/>
    <m/>
    <m/>
  </r>
  <r>
    <s v="MIA201812950"/>
    <s v="     "/>
    <n v="43427"/>
    <s v="11/23"/>
    <x v="0"/>
    <n v="0.80121527777777779"/>
    <s v="47"/>
    <n v="4"/>
    <s v="11"/>
    <x v="1"/>
    <n v="43427"/>
    <n v="0.80069444444444449"/>
    <s v="FAS states Alameda country FD was on site where an electrical vault was on fire. Electric remarks state a burnt primary and secondary were found with a bad transformer."/>
    <s v="     "/>
    <s v="FAS"/>
    <n v="44248"/>
    <s v="Y"/>
    <x v="0"/>
    <m/>
    <s v="N/A"/>
    <m/>
    <s v="2213562486"/>
    <n v="115407711"/>
    <m/>
    <s v="     "/>
    <x v="0"/>
    <s v="PG&amp;E"/>
    <m/>
    <m/>
    <m/>
    <s v="D"/>
    <m/>
    <s v="Structure-PG&amp;E only"/>
    <m/>
    <s v="Equipment - PG&amp;E"/>
    <s v="34.n. Transformer damage or failure"/>
    <s v="Equipment - PG&amp;E"/>
    <s v="All types of equipment / facility failure"/>
    <s v="Transformer failure"/>
    <s v="Transformer"/>
    <m/>
    <m/>
    <m/>
    <s v="No"/>
    <s v="Underground"/>
    <x v="0"/>
    <m/>
    <m/>
    <s v="3.15E+11"/>
    <s v="     "/>
    <s v="Non-HFTD"/>
    <x v="0"/>
    <m/>
    <m/>
    <n v="37.561900000000001"/>
    <n v="-122.05500000000001"/>
    <s v="Alameda"/>
    <s v="DUMBARTON-1103"/>
    <m/>
    <n v="11000"/>
    <m/>
    <x v="0"/>
    <s v="Alameda County Fire Department"/>
    <s v="Urban"/>
    <m/>
    <m/>
    <s v="No"/>
    <m/>
    <m/>
    <m/>
    <m/>
    <m/>
    <m/>
    <m/>
    <s v="N"/>
    <s v="N"/>
    <m/>
    <m/>
    <s v="     "/>
    <m/>
    <m/>
    <m/>
    <m/>
    <m/>
    <m/>
    <m/>
    <m/>
    <m/>
    <m/>
    <m/>
    <m/>
    <m/>
    <m/>
    <m/>
    <m/>
    <m/>
    <m/>
    <m/>
  </r>
  <r>
    <s v="SAP20187559"/>
    <s v="     "/>
    <n v="43427"/>
    <s v="11/23"/>
    <x v="0"/>
    <m/>
    <s v="47"/>
    <n v="4"/>
    <s v="11"/>
    <x v="1"/>
    <n v="43425"/>
    <m/>
    <s v="2701 EL PORTAL DR # C, RICHMOND; broken/burnt 12kv X-arm awaiting crew for repairs due to pole fire"/>
    <s v="     "/>
    <s v="SAP"/>
    <n v="44580"/>
    <s v="Y"/>
    <x v="0"/>
    <s v="220117"/>
    <s v="18-0101842"/>
    <m/>
    <s v="T004460881"/>
    <n v="115404602"/>
    <m/>
    <s v="     "/>
    <x v="0"/>
    <s v="PG&amp;E"/>
    <m/>
    <m/>
    <m/>
    <s v="D"/>
    <m/>
    <s v="Structure-PG&amp;E only"/>
    <m/>
    <s v="Contamination"/>
    <s v="36.a. Contamination"/>
    <s v="Equipment - PG&amp;E"/>
    <s v="Contamination"/>
    <s v="Contamination"/>
    <m/>
    <m/>
    <m/>
    <s v="Force Out"/>
    <s v="Yes"/>
    <s v="Overhead"/>
    <x v="0"/>
    <s v="Pole"/>
    <m/>
    <s v="101433812"/>
    <s v="     "/>
    <s v="Non-HFTD"/>
    <x v="0"/>
    <m/>
    <m/>
    <n v="37.965000000000003"/>
    <n v="-122.33499999999999"/>
    <s v="Contra Costa"/>
    <s v="SAN-PABLO-1105"/>
    <m/>
    <m/>
    <s v="SAN PABLO 1105CB"/>
    <x v="0"/>
    <m/>
    <m/>
    <m/>
    <m/>
    <s v="No"/>
    <m/>
    <m/>
    <m/>
    <m/>
    <m/>
    <m/>
    <m/>
    <s v="N"/>
    <s v="N"/>
    <m/>
    <m/>
    <s v="     "/>
    <m/>
    <m/>
    <m/>
    <m/>
    <m/>
    <m/>
    <m/>
    <m/>
    <m/>
    <m/>
    <m/>
    <m/>
    <m/>
    <m/>
    <m/>
    <m/>
    <m/>
    <m/>
    <m/>
  </r>
  <r>
    <s v="MIA201913477"/>
    <s v="     "/>
    <n v="43792"/>
    <s v="11/23"/>
    <x v="0"/>
    <n v="0.270625"/>
    <s v="47"/>
    <n v="4"/>
    <s v="11"/>
    <x v="3"/>
    <n v="43792"/>
    <n v="0.27013888888888887"/>
    <s v="transformer fire burnt in bush"/>
    <s v="     "/>
    <s v="FAS"/>
    <n v="44245"/>
    <s v="Y"/>
    <x v="0"/>
    <s v="713279"/>
    <s v="N/A"/>
    <m/>
    <s v="T004817907"/>
    <n v="118199641"/>
    <m/>
    <s v="     "/>
    <x v="0"/>
    <s v="PG&amp;E"/>
    <m/>
    <m/>
    <m/>
    <s v="D"/>
    <m/>
    <s v="Structure-PG&amp;E only"/>
    <m/>
    <s v="Equipment - PG&amp;E"/>
    <s v="34.j. Recloser damage or failure"/>
    <s v="Equipment - PG&amp;E"/>
    <s v="All types of equipment / facility failure"/>
    <s v="Recloser failure"/>
    <s v="Recloser"/>
    <m/>
    <m/>
    <m/>
    <s v="No"/>
    <s v="Overhead"/>
    <x v="0"/>
    <m/>
    <m/>
    <s v="LR 65584"/>
    <s v="     "/>
    <s v="Non-HFTD"/>
    <x v="0"/>
    <m/>
    <m/>
    <n v="38.314799999999998"/>
    <n v="-121.836"/>
    <s v="Solano"/>
    <s v="PEABODY-2107"/>
    <s v="63642107"/>
    <n v="21000"/>
    <m/>
    <x v="0"/>
    <m/>
    <s v="Rural"/>
    <m/>
    <m/>
    <s v="No"/>
    <m/>
    <m/>
    <m/>
    <m/>
    <m/>
    <m/>
    <m/>
    <s v="N"/>
    <s v="N"/>
    <m/>
    <m/>
    <s v="     "/>
    <m/>
    <m/>
    <m/>
    <m/>
    <m/>
    <m/>
    <m/>
    <m/>
    <m/>
    <m/>
    <m/>
    <m/>
    <m/>
    <m/>
    <m/>
    <m/>
    <m/>
    <m/>
    <m/>
  </r>
  <r>
    <s v="20191491"/>
    <s v="     "/>
    <n v="43792"/>
    <s v="11/23"/>
    <x v="0"/>
    <m/>
    <s v="47"/>
    <n v="4"/>
    <s v="11"/>
    <x v="3"/>
    <n v="43792"/>
    <m/>
    <s v="3rd Party, Vehicle, Conductor, Overhead, Together; &lt; 1 meter fire."/>
    <s v="     "/>
    <s v="FAS"/>
    <m/>
    <s v="N"/>
    <x v="0"/>
    <s v="713268"/>
    <s v="19-0127874"/>
    <m/>
    <s v="T004817868"/>
    <n v="0"/>
    <m/>
    <s v="     "/>
    <x v="0"/>
    <s v="PG&amp;E"/>
    <m/>
    <m/>
    <m/>
    <s v="D"/>
    <m/>
    <s v="&lt;3 meters of linear travel"/>
    <m/>
    <s v="Contact - 3rd Party"/>
    <s v="33.e. Other contact from object"/>
    <s v="Contact - 3rd Party"/>
    <m/>
    <m/>
    <m/>
    <m/>
    <m/>
    <s v="Line to Ground,None"/>
    <m/>
    <s v="Overhead"/>
    <x v="0"/>
    <m/>
    <m/>
    <s v="10291-2100915807{1109/2}"/>
    <s v="     "/>
    <s v="Non-HFTD"/>
    <x v="0"/>
    <m/>
    <m/>
    <n v="39.499600000000001"/>
    <n v="-121.566"/>
    <s v="BUTTE"/>
    <s v="WYANDOTTE-1109"/>
    <m/>
    <m/>
    <s v="WYANDOTTE 1105CB"/>
    <x v="0"/>
    <s v="oroville fire dept"/>
    <m/>
    <m/>
    <m/>
    <s v="No"/>
    <m/>
    <m/>
    <m/>
    <m/>
    <m/>
    <m/>
    <m/>
    <s v="N"/>
    <s v="N"/>
    <m/>
    <m/>
    <s v="     "/>
    <m/>
    <m/>
    <m/>
    <m/>
    <m/>
    <m/>
    <m/>
    <m/>
    <m/>
    <m/>
    <m/>
    <m/>
    <m/>
    <m/>
    <m/>
    <m/>
    <m/>
    <m/>
    <m/>
  </r>
  <r>
    <s v="20140242"/>
    <s v="     "/>
    <n v="41967"/>
    <s v="11/24"/>
    <x v="0"/>
    <n v="0.64513888888888893"/>
    <s v="48"/>
    <n v="4"/>
    <s v="11"/>
    <x v="7"/>
    <m/>
    <m/>
    <s v="fire in back yard buned down service. is under investigation at this time. PGE not ruled out. will turn in photos and Incident report"/>
    <s v="     "/>
    <m/>
    <m/>
    <s v="N"/>
    <x v="0"/>
    <s v="1117686"/>
    <m/>
    <m/>
    <m/>
    <m/>
    <m/>
    <s v="     "/>
    <x v="1"/>
    <s v="PG&amp;E"/>
    <m/>
    <s v="Vegetation"/>
    <m/>
    <s v="D"/>
    <m/>
    <s v="&lt;0.25"/>
    <s v="Square Feet: ; Acreage: "/>
    <s v="Equipment - PG&amp;E"/>
    <s v="34.o. Other"/>
    <s v="Equipment - PG&amp;E"/>
    <s v="All types of equipment / facility failure"/>
    <m/>
    <m/>
    <m/>
    <m/>
    <m/>
    <s v=" "/>
    <s v="Overhead"/>
    <x v="1"/>
    <s v="Unknown"/>
    <m/>
    <s v="back yard of 599 Redwood ave"/>
    <s v="     "/>
    <s v="Non-HFTD"/>
    <x v="0"/>
    <m/>
    <m/>
    <n v="37.440199999999997"/>
    <n v="-121.919"/>
    <s v="Santa Clara"/>
    <s v="DIXON-LANDING-2102"/>
    <s v="14722102"/>
    <m/>
    <s v="N/A"/>
    <x v="0"/>
    <s v="Milpitas Fire Department"/>
    <s v="Urban"/>
    <m/>
    <m/>
    <s v="No"/>
    <m/>
    <m/>
    <m/>
    <m/>
    <m/>
    <m/>
    <m/>
    <s v="N"/>
    <s v="N"/>
    <m/>
    <m/>
    <s v="     "/>
    <m/>
    <m/>
    <m/>
    <m/>
    <m/>
    <m/>
    <m/>
    <m/>
    <m/>
    <m/>
    <m/>
    <m/>
    <m/>
    <m/>
    <m/>
    <m/>
    <m/>
    <m/>
    <m/>
  </r>
  <r>
    <s v="20170476"/>
    <s v="     "/>
    <n v="43063"/>
    <s v="11/24"/>
    <x v="0"/>
    <m/>
    <s v="47"/>
    <n v="4"/>
    <s v="11"/>
    <x v="0"/>
    <n v="43063"/>
    <n v="0.43819444444444444"/>
    <s v="CAT BURNT WIRE DOWN , CALLED FOR CREW , CALL FOR PIS OF CAT"/>
    <s v="     "/>
    <m/>
    <m/>
    <s v="N"/>
    <x v="0"/>
    <s v="1928626"/>
    <s v="17-0097379"/>
    <m/>
    <m/>
    <n v="113990820"/>
    <m/>
    <s v="     "/>
    <x v="1"/>
    <s v="PG&amp;E"/>
    <m/>
    <s v="Vegetation"/>
    <m/>
    <s v="D"/>
    <m/>
    <s v="0.26-9.99"/>
    <s v="Square Feet: ; Acreage: "/>
    <s v="Contact - Animal - Other"/>
    <s v="33.b. Animal contact"/>
    <s v="Contact - Animal"/>
    <s v="All types of equipment / facility failure"/>
    <s v="Contact - Animal"/>
    <m/>
    <s v="Contact - Animal"/>
    <s v="Conductor"/>
    <s v="Line to Line,Force Out"/>
    <s v="Unknown"/>
    <s v="Overhead"/>
    <x v="3"/>
    <s v="Conductor"/>
    <m/>
    <s v="100700090"/>
    <s v="     "/>
    <s v="Non-HFTD"/>
    <x v="0"/>
    <m/>
    <m/>
    <n v="36.621299999999998"/>
    <n v="-120.062"/>
    <s v="Fresno"/>
    <s v="KERMAN-1106"/>
    <s v="252711106"/>
    <n v="12000"/>
    <s v="KERMAN 1106R421"/>
    <x v="0"/>
    <s v="KERMAN FIRE DEP."/>
    <s v="Urban"/>
    <m/>
    <m/>
    <s v="No"/>
    <m/>
    <m/>
    <m/>
    <m/>
    <m/>
    <m/>
    <m/>
    <s v="N"/>
    <s v="N"/>
    <m/>
    <m/>
    <s v="     "/>
    <m/>
    <m/>
    <m/>
    <m/>
    <m/>
    <m/>
    <m/>
    <m/>
    <m/>
    <m/>
    <m/>
    <m/>
    <m/>
    <m/>
    <m/>
    <m/>
    <m/>
    <m/>
    <m/>
  </r>
  <r>
    <s v="20181025"/>
    <s v="     "/>
    <n v="43428"/>
    <s v="11/24"/>
    <x v="0"/>
    <n v="0.48472222222222222"/>
    <s v="47"/>
    <n v="4"/>
    <s v="11"/>
    <x v="1"/>
    <n v="43428"/>
    <n v="0.48472222222222222"/>
    <m/>
    <s v="     "/>
    <s v="FAS"/>
    <m/>
    <s v="N"/>
    <x v="0"/>
    <s v="223658"/>
    <s v="18-0102794"/>
    <m/>
    <m/>
    <m/>
    <m/>
    <s v="     "/>
    <x v="0"/>
    <s v="PG&amp;E"/>
    <m/>
    <m/>
    <m/>
    <s v="D"/>
    <m/>
    <s v="Structure-PG&amp;E only"/>
    <m/>
    <s v="Equipment - PG&amp;E"/>
    <s v="34.g. Insulator and brushing damage or failure"/>
    <s v="Equipment - PG&amp;E"/>
    <s v="All types of equipment / facility failure"/>
    <s v="Insulator"/>
    <s v="Insulator"/>
    <m/>
    <m/>
    <s v="Line to Ground"/>
    <m/>
    <s v="Overhead"/>
    <x v="3"/>
    <s v="Insulator"/>
    <m/>
    <s v="15937"/>
    <s v="     "/>
    <s v="Non-HFTD"/>
    <x v="0"/>
    <m/>
    <m/>
    <n v="35.389699999999998"/>
    <n v="-118.97799999999999"/>
    <s v="Kern"/>
    <s v="BAKERSFIELD-1106"/>
    <s v="253371106"/>
    <n v="11000"/>
    <s v="BAKERSFIELD 11062723"/>
    <x v="0"/>
    <m/>
    <s v="Urban"/>
    <m/>
    <m/>
    <s v="No"/>
    <m/>
    <m/>
    <m/>
    <m/>
    <m/>
    <m/>
    <m/>
    <s v="N"/>
    <s v="N"/>
    <m/>
    <m/>
    <s v="     "/>
    <m/>
    <m/>
    <m/>
    <m/>
    <m/>
    <m/>
    <m/>
    <m/>
    <m/>
    <m/>
    <m/>
    <m/>
    <m/>
    <m/>
    <m/>
    <m/>
    <m/>
    <m/>
    <m/>
  </r>
  <r>
    <s v="20181026"/>
    <s v="     "/>
    <n v="43428"/>
    <s v="11/24"/>
    <x v="0"/>
    <m/>
    <s v="47"/>
    <n v="4"/>
    <s v="11"/>
    <x v="1"/>
    <m/>
    <m/>
    <m/>
    <s v="     "/>
    <s v="FAS"/>
    <m/>
    <s v="N"/>
    <x v="0"/>
    <s v="223951"/>
    <m/>
    <m/>
    <m/>
    <m/>
    <m/>
    <s v="     "/>
    <x v="0"/>
    <s v="PG&amp;E"/>
    <m/>
    <m/>
    <m/>
    <s v="D"/>
    <m/>
    <s v="Structure-PG&amp;E only"/>
    <m/>
    <s v="Equipment - PG&amp;E"/>
    <s v="34.g. Insulator and brushing damage or failure"/>
    <s v="Equipment - PG&amp;E"/>
    <s v="All types of equipment / facility failure"/>
    <s v="Insulator"/>
    <s v="Insulator"/>
    <m/>
    <m/>
    <m/>
    <m/>
    <m/>
    <x v="3"/>
    <s v="Insulator"/>
    <m/>
    <m/>
    <s v="     "/>
    <s v="Non-HFTD"/>
    <x v="0"/>
    <m/>
    <m/>
    <n v="37.734000000000002"/>
    <n v="-122.45399999999999"/>
    <s v="San Francisco"/>
    <s v="OCEAN-0401"/>
    <s v="022580401"/>
    <n v="4000"/>
    <m/>
    <x v="0"/>
    <m/>
    <s v="Urban"/>
    <m/>
    <m/>
    <s v="No"/>
    <m/>
    <m/>
    <m/>
    <m/>
    <m/>
    <m/>
    <m/>
    <s v="N"/>
    <s v="N"/>
    <m/>
    <m/>
    <s v="     "/>
    <m/>
    <m/>
    <m/>
    <m/>
    <m/>
    <m/>
    <m/>
    <m/>
    <m/>
    <m/>
    <m/>
    <m/>
    <m/>
    <m/>
    <m/>
    <m/>
    <m/>
    <m/>
    <m/>
  </r>
  <r>
    <s v="20181023"/>
    <s v="     "/>
    <n v="43428"/>
    <s v="11/24"/>
    <x v="0"/>
    <n v="0.41249999999999998"/>
    <s v="47"/>
    <n v="4"/>
    <s v="11"/>
    <x v="1"/>
    <n v="43428"/>
    <n v="0.41249999999999998"/>
    <m/>
    <s v="     "/>
    <s v="FAS"/>
    <m/>
    <s v="N"/>
    <x v="0"/>
    <s v="223543"/>
    <s v="18-0102770"/>
    <m/>
    <m/>
    <m/>
    <m/>
    <s v="     "/>
    <x v="0"/>
    <s v="PG&amp;E"/>
    <m/>
    <m/>
    <m/>
    <s v="D"/>
    <m/>
    <s v="Structure-PG&amp;E only"/>
    <m/>
    <s v="Equipment - PG&amp;E"/>
    <s v="34.f. Pole damage or failure"/>
    <s v="Equipment - PG&amp;E"/>
    <s v="All types of equipment / facility failure"/>
    <s v="Pole"/>
    <s v="Pole"/>
    <m/>
    <m/>
    <s v="Force Out"/>
    <m/>
    <s v="Overhead"/>
    <x v="3"/>
    <s v="Pole"/>
    <m/>
    <s v="2723"/>
    <s v="     "/>
    <s v="Non-HFTD"/>
    <x v="0"/>
    <m/>
    <m/>
    <n v="35.385100000000001"/>
    <n v="-118.97799999999999"/>
    <s v="Kern"/>
    <s v="BAKERSFIELD-1106"/>
    <s v="253371106"/>
    <n v="11000"/>
    <s v="BAKERSFIELD 11062723"/>
    <x v="0"/>
    <m/>
    <s v="Urban"/>
    <m/>
    <m/>
    <s v="No"/>
    <m/>
    <m/>
    <m/>
    <m/>
    <m/>
    <m/>
    <m/>
    <s v="N"/>
    <s v="N"/>
    <m/>
    <m/>
    <s v="     "/>
    <m/>
    <m/>
    <m/>
    <m/>
    <m/>
    <m/>
    <m/>
    <m/>
    <m/>
    <m/>
    <m/>
    <m/>
    <m/>
    <m/>
    <m/>
    <m/>
    <m/>
    <m/>
    <m/>
  </r>
  <r>
    <s v="20212180"/>
    <s v="     "/>
    <n v="44524"/>
    <s v="11/24"/>
    <x v="0"/>
    <n v="0.31388888888888888"/>
    <s v="48"/>
    <n v="4"/>
    <s v="11"/>
    <x v="5"/>
    <n v="44524"/>
    <m/>
    <s v="Tree fell on line, one of two conductors on the ground. The fire is &lt; 3 meters in size. This information is preliminary."/>
    <s v="     "/>
    <s v="FAS"/>
    <m/>
    <s v="N"/>
    <x v="0"/>
    <m/>
    <s v="21-0150586"/>
    <m/>
    <s v="T005473444, T005473443"/>
    <n v="122413000"/>
    <m/>
    <s v="     "/>
    <x v="1"/>
    <s v="PG&amp;E"/>
    <m/>
    <s v="Vegetation"/>
    <m/>
    <s v="D"/>
    <s v="D"/>
    <s v="&lt;3 meters of linear travel"/>
    <s v="Caught brush on fire, 20ft by 2ft in size "/>
    <s v="Vegetation"/>
    <s v="33.a. Veg. contact"/>
    <s v="Vegetation"/>
    <s v="Contact from object"/>
    <s v="Veg. contact"/>
    <m/>
    <s v="Veg. contact"/>
    <s v="Conductor - Primary"/>
    <s v="Line to Ground"/>
    <s v="Y"/>
    <s v="Overhead"/>
    <x v="3"/>
    <s v="Conductor - Primary"/>
    <s v="Crossarm, transformer, cut out, conductor"/>
    <s v="101600855"/>
    <s v="     "/>
    <s v="Non-HFTD"/>
    <x v="0"/>
    <m/>
    <m/>
    <n v="38.433900000000001"/>
    <n v="-121.943"/>
    <s v="Solano"/>
    <s v="VACA-DIXON-1105"/>
    <m/>
    <n v="12000"/>
    <m/>
    <x v="0"/>
    <s v="Dixon FD"/>
    <s v="Urban"/>
    <s v="Brush fuel model"/>
    <s v="dry veg under pole, near road"/>
    <s v="No"/>
    <m/>
    <m/>
    <m/>
    <m/>
    <m/>
    <m/>
    <m/>
    <s v="N"/>
    <s v="N"/>
    <m/>
    <m/>
    <s v="     "/>
    <s v="38.43473000"/>
    <s v="-121.94362000"/>
    <s v="Nov 29 2021 12:00AM"/>
    <s v="RootsFail"/>
    <s v="This address was identified by PI in July for work and currently has an open work request for trim. This tree was unable to hold until tree crew got there but the tree showed no signs of uprooting at the time of the inspection, the tree just had a slight lean. This tree is no longer a threat to the lines since the whole tree failed."/>
    <s v="PING"/>
    <s v="35"/>
    <s v="24"/>
    <s v="25"/>
    <s v="Moderate"/>
    <s v="None"/>
    <s v="N"/>
    <s v="1"/>
    <m/>
    <s v="Plain"/>
    <s v="D"/>
    <s v="CrossArm"/>
    <s v="BareWire"/>
    <s v="1"/>
  </r>
  <r>
    <s v="SAP201613399"/>
    <s v="     "/>
    <n v="42699"/>
    <s v="11/25"/>
    <x v="0"/>
    <m/>
    <s v="48"/>
    <n v="4"/>
    <s v="11"/>
    <x v="6"/>
    <n v="42697"/>
    <m/>
    <s v="pole fire; failed fuse 443117; fire location is 7p e/o fuse"/>
    <s v="     "/>
    <s v="SAP"/>
    <n v="44580"/>
    <s v="Y"/>
    <x v="0"/>
    <s v="1587681"/>
    <s v="16-0081901"/>
    <m/>
    <s v="T003824148"/>
    <n v="112182891"/>
    <m/>
    <s v="     "/>
    <x v="0"/>
    <s v="PG&amp;E"/>
    <m/>
    <m/>
    <m/>
    <s v="D"/>
    <m/>
    <s v="Structure-PG&amp;E only"/>
    <m/>
    <s v="Equipment - PG&amp;E"/>
    <s v="34.c. Fuse damage or failure"/>
    <s v="Equipment - PG&amp;E"/>
    <s v="Fuse failure - all"/>
    <s v="Fuse failure - all"/>
    <s v="Fuse"/>
    <m/>
    <m/>
    <s v="Multi-Fault"/>
    <s v="No"/>
    <s v="Overhead"/>
    <x v="0"/>
    <s v="Fuse"/>
    <m/>
    <s v="100227293"/>
    <s v="     "/>
    <s v="Non-HFTD"/>
    <x v="0"/>
    <m/>
    <m/>
    <n v="35.145099999999999"/>
    <n v="-119.137"/>
    <s v="Kern"/>
    <s v="OLD-RIVER-1101"/>
    <m/>
    <m/>
    <s v="OLD RIVER 11013570"/>
    <x v="0"/>
    <m/>
    <m/>
    <m/>
    <m/>
    <s v="No"/>
    <m/>
    <m/>
    <m/>
    <m/>
    <m/>
    <m/>
    <m/>
    <s v="N"/>
    <s v="N"/>
    <m/>
    <m/>
    <s v="     "/>
    <m/>
    <m/>
    <m/>
    <m/>
    <m/>
    <m/>
    <m/>
    <m/>
    <m/>
    <m/>
    <m/>
    <m/>
    <m/>
    <m/>
    <m/>
    <m/>
    <m/>
    <m/>
    <m/>
  </r>
  <r>
    <s v="MIA201710843"/>
    <s v="     "/>
    <n v="43064"/>
    <s v="11/25"/>
    <x v="0"/>
    <n v="0.47130787037037036"/>
    <s v="47"/>
    <n v="4"/>
    <s v="11"/>
    <x v="0"/>
    <n v="43064"/>
    <n v="0.47083333333333333"/>
    <s v="CALLER ADVISED POLE FIRE, TOP OF POLE CLOSE TO BREAKING OFF,  FIRE_x000a_ABOVE TRANSFORMER. PWR-Y FD ONSITE POLE SHEARED AND SMOLDERING ON TOP; POLE FIRE BROKEN POLE TOP 1 N/O 8885F CREW TO REPLACE POLE OPEN JUMPERS 1_x000a_POLE NORTH OF BROKEN POLE."/>
    <s v="     "/>
    <s v="FAS"/>
    <n v="44250"/>
    <s v="Y"/>
    <x v="0"/>
    <s v="1928981"/>
    <s v="17-0097495"/>
    <m/>
    <s v="T004196992"/>
    <n v="114029452"/>
    <m/>
    <s v="     "/>
    <x v="0"/>
    <s v="PG&amp;E"/>
    <m/>
    <m/>
    <m/>
    <s v="D"/>
    <m/>
    <s v="Structure-PG&amp;E only"/>
    <m/>
    <s v="Equipment - PG&amp;E"/>
    <s v="34.f. Pole damage or failure"/>
    <s v="Equipment - PG&amp;E"/>
    <s v="All types of equipment / facility failure"/>
    <s v="Pole failure"/>
    <s v="Jumper"/>
    <m/>
    <m/>
    <s v="Three Phase Fault"/>
    <s v="Yes"/>
    <s v="Overhead"/>
    <x v="0"/>
    <m/>
    <m/>
    <s v="100649662"/>
    <s v="     "/>
    <s v="Non-HFTD"/>
    <x v="0"/>
    <m/>
    <m/>
    <n v="35.877000000000002"/>
    <n v="-119.572"/>
    <s v="Kings"/>
    <s v="ANGIOLA-1103"/>
    <s v="252151103"/>
    <n v="11000"/>
    <s v="ANGIOLA 11038530"/>
    <x v="0"/>
    <m/>
    <s v="Highly Rural"/>
    <m/>
    <m/>
    <s v="No"/>
    <m/>
    <m/>
    <m/>
    <m/>
    <m/>
    <m/>
    <m/>
    <s v="N"/>
    <s v="N"/>
    <m/>
    <m/>
    <s v="     "/>
    <m/>
    <m/>
    <m/>
    <m/>
    <m/>
    <m/>
    <m/>
    <m/>
    <m/>
    <m/>
    <m/>
    <m/>
    <m/>
    <m/>
    <m/>
    <m/>
    <m/>
    <m/>
    <m/>
  </r>
  <r>
    <s v="20170477"/>
    <s v="     "/>
    <n v="43064"/>
    <s v="11/25"/>
    <x v="0"/>
    <n v="0.27013888888888887"/>
    <s v="47"/>
    <n v="4"/>
    <s v="11"/>
    <x v="0"/>
    <n v="43064"/>
    <n v="0.27013888888888887"/>
    <s v="need crew to repair wire down"/>
    <s v="     "/>
    <m/>
    <m/>
    <s v="N"/>
    <x v="0"/>
    <s v="1928873"/>
    <s v="17-0097454"/>
    <m/>
    <m/>
    <n v="114029343"/>
    <m/>
    <s v="     "/>
    <x v="1"/>
    <s v="PG&amp;E"/>
    <m/>
    <s v="Vegetation"/>
    <m/>
    <s v="D"/>
    <m/>
    <s v="&lt;3 meters of linear travel"/>
    <s v="Square Feet: ; Acreage: "/>
    <s v="Equipment - PG&amp;E"/>
    <s v="34.b. Conductor damage or failure"/>
    <s v="Equipment - PG&amp;E"/>
    <s v="All types of equipment / facility failure"/>
    <s v="Conductor"/>
    <s v="Conductor"/>
    <m/>
    <m/>
    <s v="Line to Ground"/>
    <s v="Unknown"/>
    <s v="Overhead"/>
    <x v="3"/>
    <s v="Conductor"/>
    <m/>
    <s v="100693913"/>
    <s v="     "/>
    <s v="Non-HFTD"/>
    <x v="0"/>
    <m/>
    <m/>
    <n v="36.014400000000002"/>
    <n v="-119.956"/>
    <s v="Kings"/>
    <s v="TULARE-LAKE-1106"/>
    <s v="252951106"/>
    <n v="12000"/>
    <s v="TULARE LAKE 2108CB"/>
    <x v="0"/>
    <s v="N.A."/>
    <s v="Agriculture"/>
    <m/>
    <m/>
    <s v="No"/>
    <m/>
    <m/>
    <m/>
    <m/>
    <m/>
    <m/>
    <m/>
    <s v="N"/>
    <s v="N"/>
    <m/>
    <m/>
    <s v="     "/>
    <m/>
    <m/>
    <m/>
    <m/>
    <m/>
    <m/>
    <m/>
    <m/>
    <m/>
    <m/>
    <m/>
    <m/>
    <m/>
    <m/>
    <m/>
    <m/>
    <m/>
    <m/>
    <m/>
  </r>
  <r>
    <s v="SAP201710302"/>
    <s v="     "/>
    <n v="43064"/>
    <s v="11/25"/>
    <x v="0"/>
    <m/>
    <s v="47"/>
    <n v="4"/>
    <s v="11"/>
    <x v="0"/>
    <n v="43062"/>
    <m/>
    <s v="Alta Ave near Pescadero Rd in Carmel; c/o 7121; pole fire due to ground wire"/>
    <s v="     "/>
    <s v="SAP"/>
    <n v="44580"/>
    <s v="Y"/>
    <x v="0"/>
    <m/>
    <s v="N/A"/>
    <m/>
    <s v="Unknown"/>
    <n v="113935212"/>
    <m/>
    <s v="     "/>
    <x v="0"/>
    <s v="PG&amp;E"/>
    <m/>
    <m/>
    <m/>
    <s v="D"/>
    <m/>
    <s v="Structure-PG&amp;E only"/>
    <m/>
    <s v="Equipment - PG&amp;E"/>
    <s v="34.o. Other"/>
    <s v="Equipment - PG&amp;E"/>
    <s v="Other"/>
    <s v="Other"/>
    <s v="Grounding Wire"/>
    <m/>
    <m/>
    <m/>
    <s v="Yes"/>
    <s v="Overhead"/>
    <x v="0"/>
    <s v="Grounding Wire"/>
    <m/>
    <s v="101737669"/>
    <s v="     "/>
    <s v="Non-HFTD"/>
    <x v="0"/>
    <m/>
    <m/>
    <n v="36.564900000000002"/>
    <n v="-121.922"/>
    <s v="Monterey"/>
    <s v="VIEJO-2201"/>
    <m/>
    <m/>
    <m/>
    <x v="0"/>
    <m/>
    <m/>
    <m/>
    <m/>
    <s v="No"/>
    <m/>
    <m/>
    <m/>
    <m/>
    <m/>
    <m/>
    <m/>
    <s v="N"/>
    <s v="N"/>
    <m/>
    <m/>
    <s v="     "/>
    <m/>
    <m/>
    <m/>
    <m/>
    <m/>
    <m/>
    <m/>
    <m/>
    <m/>
    <m/>
    <m/>
    <m/>
    <m/>
    <m/>
    <m/>
    <m/>
    <m/>
    <m/>
    <m/>
  </r>
  <r>
    <s v="20191495"/>
    <s v="     "/>
    <n v="43794"/>
    <s v="11/25"/>
    <x v="0"/>
    <m/>
    <s v="48"/>
    <n v="4"/>
    <s v="11"/>
    <x v="3"/>
    <n v="43794"/>
    <n v="0.62986111111111109"/>
    <s v="Added Circuit from OIS. Wire down per Tman notes. Wire ground energized indicates No. Bird found. No EC located. Updated Lat/Long which was initially incorrect and also added circuit.; Mike Best Comments: Bird (white crane) contacted conductor."/>
    <s v="     "/>
    <s v="FAS"/>
    <m/>
    <s v="N"/>
    <x v="0"/>
    <s v="714786"/>
    <s v="19-0128628"/>
    <m/>
    <s v="T004819666"/>
    <n v="0"/>
    <m/>
    <s v="     "/>
    <x v="1"/>
    <s v="PG&amp;E"/>
    <m/>
    <m/>
    <m/>
    <s v="D"/>
    <s v="D"/>
    <s v="0.26-9.99"/>
    <m/>
    <s v="Contact - Animal - Bird"/>
    <s v="33.b. Animal contact"/>
    <s v="Contact - Bird"/>
    <s v="Contact from object"/>
    <s v="Contact - Animal"/>
    <m/>
    <s v="Contact - Animal"/>
    <s v="Fuse"/>
    <s v="Line to Ground"/>
    <m/>
    <s v="Overhead"/>
    <x v="3"/>
    <s v="Fuse"/>
    <m/>
    <s v="5Xr1125191811"/>
    <s v="     "/>
    <s v="Non-HFTD"/>
    <x v="0"/>
    <m/>
    <m/>
    <n v="37.717599999999997"/>
    <n v="-120.613"/>
    <s v="STANISLAUS"/>
    <s v="COTTLE-1703"/>
    <m/>
    <m/>
    <s v="COTTLE 1708968888"/>
    <x v="0"/>
    <m/>
    <s v="Herbaceous"/>
    <m/>
    <m/>
    <s v="No"/>
    <m/>
    <m/>
    <m/>
    <m/>
    <m/>
    <m/>
    <m/>
    <s v="N"/>
    <s v="N"/>
    <m/>
    <m/>
    <s v="     "/>
    <m/>
    <m/>
    <m/>
    <m/>
    <m/>
    <m/>
    <m/>
    <m/>
    <m/>
    <m/>
    <m/>
    <m/>
    <m/>
    <m/>
    <m/>
    <m/>
    <m/>
    <m/>
    <m/>
  </r>
  <r>
    <s v="20191493"/>
    <s v="     "/>
    <n v="43794"/>
    <s v="11/25"/>
    <x v="0"/>
    <m/>
    <s v="48"/>
    <n v="4"/>
    <s v="11"/>
    <x v="3"/>
    <m/>
    <m/>
    <s v="PG&amp;E equipment failure, fire limited to structure only"/>
    <s v="     "/>
    <s v="FAS"/>
    <m/>
    <s v="N"/>
    <x v="0"/>
    <m/>
    <m/>
    <m/>
    <s v="T004818735"/>
    <n v="0"/>
    <m/>
    <s v="     "/>
    <x v="0"/>
    <s v="PG&amp;E"/>
    <m/>
    <m/>
    <m/>
    <s v="D"/>
    <m/>
    <s v="Structure-only"/>
    <m/>
    <s v="Equipment - PG&amp;E"/>
    <s v="34.o. Other"/>
    <s v="Equipment - PG&amp;E"/>
    <m/>
    <m/>
    <s v="Pole-Wood"/>
    <m/>
    <m/>
    <m/>
    <m/>
    <s v="Overhead"/>
    <x v="0"/>
    <s v="Pole-Wood"/>
    <m/>
    <s v=""/>
    <s v="     "/>
    <s v="Non-HFTD"/>
    <x v="0"/>
    <m/>
    <m/>
    <n v="37.786900000000003"/>
    <n v="-121.202"/>
    <s v="SAN JOAQUIN"/>
    <m/>
    <m/>
    <m/>
    <m/>
    <x v="0"/>
    <s v="MANTECA FD"/>
    <m/>
    <m/>
    <m/>
    <s v="No"/>
    <m/>
    <m/>
    <m/>
    <m/>
    <m/>
    <m/>
    <m/>
    <s v="N"/>
    <s v="N"/>
    <m/>
    <m/>
    <s v="     "/>
    <m/>
    <m/>
    <m/>
    <m/>
    <m/>
    <m/>
    <m/>
    <m/>
    <m/>
    <m/>
    <m/>
    <m/>
    <m/>
    <m/>
    <m/>
    <m/>
    <m/>
    <m/>
    <m/>
  </r>
  <r>
    <s v="20150424"/>
    <s v="     "/>
    <n v="42334"/>
    <s v="11/26"/>
    <x v="0"/>
    <n v="0.64722222222222225"/>
    <s v="48"/>
    <n v="4"/>
    <s v="11"/>
    <x v="2"/>
    <n v="42334"/>
    <n v="0.64722222222222225"/>
    <s v="found one of 3 blown #2 potion at c/o 2903. patroled found fire and customer saide turcky fly into line. fire dept took bird with them. i refused and checkrd poer ok."/>
    <s v="     "/>
    <m/>
    <m/>
    <s v="N"/>
    <x v="0"/>
    <s v="1349141"/>
    <s v="15-0081290"/>
    <m/>
    <m/>
    <m/>
    <m/>
    <s v="     "/>
    <x v="1"/>
    <s v="PG&amp;E"/>
    <m/>
    <s v="Vegetation"/>
    <m/>
    <s v="D"/>
    <m/>
    <s v="&lt;3 meters of linear travel"/>
    <s v="Square Feet: ; Acreage: "/>
    <s v="Contact - Animal - Bird"/>
    <s v="33.b. Animal contact"/>
    <s v="Contact - Bird"/>
    <s v="All types of equipment / facility failure"/>
    <s v="Contact - Animal"/>
    <m/>
    <s v="Contact - Animal"/>
    <s v="Conductor"/>
    <s v="Line to Ground"/>
    <s v="PACIFIC BELL"/>
    <s v="Overhead"/>
    <x v="3"/>
    <s v="Conductor"/>
    <m/>
    <s v="101648676"/>
    <s v="     "/>
    <s v="Non-HFTD"/>
    <x v="0"/>
    <m/>
    <m/>
    <n v="38.4876"/>
    <n v="-122.002"/>
    <s v="Solano"/>
    <s v="PUTAH-CREEK-1103"/>
    <s v="63681103"/>
    <n v="12000"/>
    <s v="PUTAH CREEK 11033783"/>
    <x v="0"/>
    <m/>
    <s v="Urban"/>
    <m/>
    <m/>
    <s v="No"/>
    <m/>
    <m/>
    <m/>
    <m/>
    <m/>
    <m/>
    <m/>
    <s v="N"/>
    <s v="N"/>
    <m/>
    <m/>
    <s v="     "/>
    <m/>
    <m/>
    <m/>
    <m/>
    <m/>
    <m/>
    <m/>
    <m/>
    <m/>
    <m/>
    <m/>
    <m/>
    <m/>
    <m/>
    <m/>
    <m/>
    <m/>
    <m/>
    <m/>
  </r>
  <r>
    <s v="SAP201516483"/>
    <s v="     "/>
    <n v="42334"/>
    <s v="11/26"/>
    <x v="0"/>
    <m/>
    <s v="48"/>
    <n v="4"/>
    <s v="11"/>
    <x v="2"/>
    <n v="42332"/>
    <m/>
    <s v="damaged ug riser; pole fire; damaged transformer; meter 1006489862"/>
    <s v="     "/>
    <s v="SAP"/>
    <n v="44580"/>
    <s v="Y"/>
    <x v="0"/>
    <s v="1348167"/>
    <s v="15-0080671"/>
    <m/>
    <s v="T003540952"/>
    <n v="110879108"/>
    <m/>
    <s v="     "/>
    <x v="0"/>
    <s v="PG&amp;E"/>
    <m/>
    <m/>
    <m/>
    <s v="D"/>
    <m/>
    <s v="Structure-PG&amp;E only"/>
    <m/>
    <s v="Equipment - PG&amp;E"/>
    <s v="34.o. Other"/>
    <s v="Equipment - PG&amp;E"/>
    <s v="Riser Failure"/>
    <s v="Riser failure"/>
    <s v="Transformer"/>
    <m/>
    <m/>
    <s v="Line to Ground"/>
    <s v="No"/>
    <s v="Overhead"/>
    <x v="0"/>
    <s v="Transformer"/>
    <m/>
    <m/>
    <s v="     "/>
    <s v="Non-HFTD"/>
    <x v="0"/>
    <m/>
    <m/>
    <n v="37.083300000000001"/>
    <n v="-120.498"/>
    <s v="Merced"/>
    <s v="EL-NIDO-1102"/>
    <m/>
    <m/>
    <s v="EL NIDO 1102CB"/>
    <x v="0"/>
    <m/>
    <m/>
    <m/>
    <m/>
    <s v="No"/>
    <m/>
    <m/>
    <m/>
    <m/>
    <m/>
    <m/>
    <m/>
    <s v="N"/>
    <s v="N"/>
    <m/>
    <m/>
    <s v="     "/>
    <m/>
    <m/>
    <m/>
    <m/>
    <m/>
    <m/>
    <m/>
    <m/>
    <m/>
    <m/>
    <m/>
    <m/>
    <m/>
    <m/>
    <m/>
    <m/>
    <m/>
    <m/>
    <m/>
  </r>
  <r>
    <s v="SAP201516486"/>
    <s v="     "/>
    <n v="42334"/>
    <s v="11/26"/>
    <x v="0"/>
    <m/>
    <s v="48"/>
    <n v="4"/>
    <s v="11"/>
    <x v="2"/>
    <n v="42332"/>
    <m/>
    <s v="pole fire; line down; failed line recloser 6530"/>
    <s v="     "/>
    <s v="SAP"/>
    <n v="44580"/>
    <s v="Y"/>
    <x v="0"/>
    <s v="1348240"/>
    <s v="15-0080707"/>
    <m/>
    <s v="T003541170"/>
    <n v="110879303"/>
    <m/>
    <s v="     "/>
    <x v="0"/>
    <s v="PG&amp;E"/>
    <m/>
    <m/>
    <m/>
    <s v="D"/>
    <m/>
    <s v="Structure-PG&amp;E only"/>
    <m/>
    <s v="Equipment - PG&amp;E"/>
    <s v="34.j. Recloser damage or failure"/>
    <s v="Equipment - PG&amp;E"/>
    <s v="Recloser failure"/>
    <s v="Recloser failure"/>
    <s v="Recloser"/>
    <m/>
    <m/>
    <s v="Line to Ground"/>
    <s v="No"/>
    <s v="Overhead"/>
    <x v="0"/>
    <s v="Recloser"/>
    <m/>
    <s v="100760831"/>
    <s v="     "/>
    <s v="Non-HFTD"/>
    <x v="0"/>
    <m/>
    <m/>
    <n v="36.5929"/>
    <n v="-119.755"/>
    <s v="Fresno"/>
    <s v="BOWLES-1102"/>
    <m/>
    <m/>
    <s v="BOWLES 11026530"/>
    <x v="0"/>
    <m/>
    <m/>
    <m/>
    <m/>
    <s v="No"/>
    <m/>
    <m/>
    <m/>
    <m/>
    <m/>
    <m/>
    <m/>
    <s v="N"/>
    <s v="N"/>
    <m/>
    <m/>
    <s v="     "/>
    <m/>
    <m/>
    <m/>
    <m/>
    <m/>
    <m/>
    <m/>
    <m/>
    <m/>
    <m/>
    <m/>
    <m/>
    <m/>
    <m/>
    <m/>
    <m/>
    <m/>
    <m/>
    <m/>
  </r>
  <r>
    <s v="20160362"/>
    <s v="     "/>
    <n v="42700"/>
    <s v="11/26"/>
    <x v="0"/>
    <n v="0.50694444444444442"/>
    <s v="48"/>
    <n v="4"/>
    <s v="11"/>
    <x v="6"/>
    <n v="42700"/>
    <m/>
    <s v="TMAN TALLMAN FOUND POLE DOWN WITH WIRE BURNING IN PINE NEEDLES. CALLED TMAN MONSIBAIS TO OPEN FUSES TO DE ENERGIZED LINE. MADE SAFE BY CUTTING WIRE IN CLEAR. FOUND POLE AND PUT OUT FIRE.CALLED FOR CREW TO MAKE REPAIRS."/>
    <s v="     "/>
    <m/>
    <m/>
    <s v="N"/>
    <x v="0"/>
    <s v="1589628"/>
    <s v="16-0082281"/>
    <m/>
    <m/>
    <m/>
    <m/>
    <s v="     "/>
    <x v="1"/>
    <s v="PG&amp;E"/>
    <m/>
    <s v="Vegetation"/>
    <m/>
    <s v="D"/>
    <m/>
    <s v="&lt;0.25"/>
    <s v="Square Feet: ; Acreage: "/>
    <s v="Equipment - PG&amp;E"/>
    <s v="34.g. Insulator and brushing damage or failure"/>
    <s v="Equipment - PG&amp;E"/>
    <s v="All types of equipment / facility failure"/>
    <s v="Insulator"/>
    <s v="Insulator"/>
    <m/>
    <m/>
    <s v="Line to Ground"/>
    <m/>
    <s v="Overhead"/>
    <x v="3"/>
    <s v="Conductor"/>
    <m/>
    <s v="102300399"/>
    <s v="     "/>
    <s v="Non-HFTD"/>
    <x v="0"/>
    <m/>
    <m/>
    <n v="35.322099999999999"/>
    <n v="-118.78100000000001"/>
    <s v="Kern"/>
    <s v="LAMONT-1102"/>
    <s v="253911102"/>
    <n v="12000"/>
    <s v="LAMONT 11021644"/>
    <x v="0"/>
    <s v="N.A."/>
    <s v="Agriculture"/>
    <m/>
    <m/>
    <s v="No"/>
    <m/>
    <m/>
    <m/>
    <m/>
    <m/>
    <m/>
    <m/>
    <s v="N"/>
    <s v="N"/>
    <m/>
    <m/>
    <s v="     "/>
    <m/>
    <m/>
    <m/>
    <m/>
    <m/>
    <m/>
    <m/>
    <m/>
    <m/>
    <m/>
    <m/>
    <m/>
    <m/>
    <m/>
    <m/>
    <m/>
    <m/>
    <m/>
    <m/>
  </r>
  <r>
    <s v="20170478"/>
    <s v="     "/>
    <n v="43065"/>
    <s v="11/26"/>
    <x v="0"/>
    <n v="0.4236111111111111"/>
    <s v="48"/>
    <n v="4"/>
    <s v="11"/>
    <x v="0"/>
    <n v="43065"/>
    <n v="0.4236111111111111"/>
    <s v="crew to repair sec, replace tx bus nuetral and cust service"/>
    <s v="     "/>
    <m/>
    <m/>
    <s v="N"/>
    <x v="0"/>
    <s v="1929233"/>
    <s v="17-0097585"/>
    <m/>
    <m/>
    <n v="114029697"/>
    <m/>
    <s v="     "/>
    <x v="1"/>
    <s v="PG&amp;E"/>
    <m/>
    <s v="Vegetation"/>
    <m/>
    <s v="D"/>
    <m/>
    <s v="&lt;3 meters of linear travel"/>
    <s v="Square Feet: ; Acreage: "/>
    <s v="Vegetation"/>
    <s v="33.a. Veg. contact"/>
    <s v="Vegetation"/>
    <s v="All types of equipment / facility failure"/>
    <s v="Contact - Vegetation"/>
    <m/>
    <s v="Contact - Vegetation"/>
    <s v="Conductor"/>
    <s v="None"/>
    <s v="VERIZON CALIFORNIA"/>
    <s v="Overhead"/>
    <x v="1"/>
    <s v="Conductor"/>
    <m/>
    <s v="100815464"/>
    <s v="     "/>
    <s v="Non-HFTD"/>
    <x v="0"/>
    <m/>
    <m/>
    <n v="36.709800000000001"/>
    <n v="-119.563"/>
    <s v="Fresno"/>
    <s v="SANGER-1104"/>
    <s v="252351104"/>
    <m/>
    <s v="N/A"/>
    <x v="0"/>
    <s v="Unknown"/>
    <s v="Urban"/>
    <m/>
    <m/>
    <s v="No"/>
    <m/>
    <m/>
    <m/>
    <m/>
    <m/>
    <m/>
    <m/>
    <s v="N"/>
    <s v="N"/>
    <m/>
    <m/>
    <s v="     "/>
    <s v="36.70977000"/>
    <s v="-119.56329000"/>
    <s v="Nov 27 2017 12:00AM"/>
    <s v="3rdParty"/>
    <s v="3RD PARTY TRIMMER DROPPED A LIMB ONTO A SERVICE DROP WHICH CAUSED A PROBLEM ON THE SECONDARY LINES AT THE POLE. SECONDARY BURNED AND FELL TO THE GROUND.CONFIRM SECONDARY LINES ONLY ON GROUND. TRIMMER IS PROPERTY OWNER. PG&amp;E HAD NO OBLIGATION TO TRIM TREE"/>
    <s v="OLIV"/>
    <s v="25"/>
    <s v="25"/>
    <s v="8"/>
    <m/>
    <m/>
    <m/>
    <m/>
    <m/>
    <m/>
    <m/>
    <s v="Other"/>
    <s v="TreeWire"/>
    <s v="0"/>
  </r>
  <r>
    <s v="MIA20188446"/>
    <s v="     "/>
    <n v="43430"/>
    <s v="11/26"/>
    <x v="0"/>
    <n v="0.72266203703703702"/>
    <s v="48"/>
    <n v="4"/>
    <s v="11"/>
    <x v="1"/>
    <n v="43430"/>
    <n v="0.72222222222222221"/>
    <s v="PGE Attributed Fire, BURNT AND BROKEN POLE"/>
    <s v="     "/>
    <s v="FAS"/>
    <n v="44243"/>
    <s v="Y"/>
    <x v="0"/>
    <s v="225196"/>
    <s v="18-0103648"/>
    <m/>
    <s v="T004466691"/>
    <n v="115411082"/>
    <m/>
    <s v="     "/>
    <x v="0"/>
    <s v="PG&amp;E"/>
    <m/>
    <m/>
    <m/>
    <s v="D"/>
    <m/>
    <s v="Structure-PG&amp;E only"/>
    <m/>
    <s v="Equipment - PG&amp;E"/>
    <s v="34.n. Transformer damage or failure"/>
    <s v="Equipment - PG&amp;E"/>
    <s v="All types of equipment / facility failure"/>
    <s v="Transformer failure"/>
    <s v="Pole"/>
    <m/>
    <m/>
    <s v="Line to Ground"/>
    <s v="Yes"/>
    <s v="Overhead"/>
    <x v="0"/>
    <m/>
    <m/>
    <s v="12091117"/>
    <s v="     "/>
    <s v="Non-HFTD"/>
    <x v="0"/>
    <m/>
    <m/>
    <n v="37.764800000000001"/>
    <n v="-122.203"/>
    <s v="Alameda"/>
    <s v="OAKLAND-J-1117"/>
    <m/>
    <n v="11000"/>
    <s v="N/A"/>
    <x v="0"/>
    <s v="Unknown"/>
    <s v="Urban"/>
    <m/>
    <m/>
    <s v="No"/>
    <m/>
    <m/>
    <m/>
    <m/>
    <m/>
    <m/>
    <m/>
    <s v="N"/>
    <s v="N"/>
    <m/>
    <m/>
    <s v="     "/>
    <m/>
    <m/>
    <m/>
    <m/>
    <m/>
    <m/>
    <m/>
    <m/>
    <m/>
    <m/>
    <m/>
    <m/>
    <m/>
    <m/>
    <m/>
    <m/>
    <m/>
    <m/>
    <m/>
  </r>
  <r>
    <s v="CAP20183860"/>
    <s v="     "/>
    <n v="43430"/>
    <s v="11/26"/>
    <x v="0"/>
    <n v="0.28888888888888886"/>
    <s v="48"/>
    <n v="4"/>
    <s v="11"/>
    <x v="1"/>
    <m/>
    <m/>
    <s v="pole fire; 3090 Olson Dr in San Jose; raining weather; 11/21/2018"/>
    <s v="     "/>
    <s v="CAP"/>
    <n v="44358"/>
    <s v="Y"/>
    <x v="0"/>
    <m/>
    <m/>
    <s v="INT-11552"/>
    <m/>
    <m/>
    <m/>
    <s v="     "/>
    <x v="0"/>
    <s v="PG&amp;E"/>
    <m/>
    <m/>
    <m/>
    <s v="T"/>
    <m/>
    <s v="Structure-PG&amp;E only"/>
    <m/>
    <s v="Unknown"/>
    <s v="40.a. Unknown"/>
    <s v="Unknown"/>
    <s v="Other"/>
    <m/>
    <m/>
    <m/>
    <m/>
    <m/>
    <s v="No"/>
    <s v="Overhead"/>
    <x v="0"/>
    <s v="Pole"/>
    <m/>
    <s v="005/015"/>
    <s v="     "/>
    <s v="Non-HFTD"/>
    <x v="0"/>
    <m/>
    <m/>
    <n v="37.426400000000001"/>
    <n v="-120.639"/>
    <s v="Merced"/>
    <s v="ATWATER-CRESSEY-115KV"/>
    <m/>
    <m/>
    <m/>
    <x v="0"/>
    <m/>
    <m/>
    <m/>
    <m/>
    <s v="No"/>
    <m/>
    <m/>
    <m/>
    <m/>
    <m/>
    <m/>
    <m/>
    <s v="N"/>
    <s v="N"/>
    <m/>
    <m/>
    <s v="     "/>
    <m/>
    <m/>
    <m/>
    <m/>
    <m/>
    <m/>
    <m/>
    <m/>
    <m/>
    <m/>
    <m/>
    <m/>
    <m/>
    <m/>
    <m/>
    <m/>
    <m/>
    <m/>
    <m/>
  </r>
  <r>
    <s v="20191497"/>
    <s v="     "/>
    <n v="43795"/>
    <s v="11/26"/>
    <x v="0"/>
    <m/>
    <s v="48"/>
    <n v="4"/>
    <s v="11"/>
    <x v="3"/>
    <n v="43795"/>
    <m/>
    <s v="Vegetation, Tree - branch fell on line, Conductor, Overhead, Normal; &lt; 1 meter fire."/>
    <s v="     "/>
    <s v="FAS"/>
    <m/>
    <s v="N"/>
    <x v="0"/>
    <s v="718201"/>
    <s v="19-0129671"/>
    <m/>
    <s v="T004822003"/>
    <n v="0"/>
    <m/>
    <s v="     "/>
    <x v="0"/>
    <s v="PG&amp;E"/>
    <m/>
    <m/>
    <m/>
    <s v="D"/>
    <m/>
    <s v="&lt;3 meters of linear travel"/>
    <m/>
    <s v="Vegetation"/>
    <s v="33.a. Veg. contact"/>
    <s v="Vegetation"/>
    <s v="Contact from object"/>
    <s v="Contact - Vegetation"/>
    <m/>
    <s v="Contact - Vegetation"/>
    <m/>
    <s v="Line to Line"/>
    <m/>
    <s v="Overhead"/>
    <x v="0"/>
    <m/>
    <m/>
    <s v="182852202-2100648470{1367}"/>
    <s v="     "/>
    <s v="Non-HFTD"/>
    <x v="0"/>
    <m/>
    <m/>
    <n v="36.625799999999998"/>
    <n v="-121.932"/>
    <s v="MONTEREY"/>
    <s v="VIEJO-2202"/>
    <m/>
    <m/>
    <s v="VIEJO 22022179"/>
    <x v="0"/>
    <m/>
    <m/>
    <m/>
    <m/>
    <s v="No"/>
    <m/>
    <m/>
    <m/>
    <m/>
    <m/>
    <m/>
    <m/>
    <s v="N"/>
    <s v="N"/>
    <m/>
    <m/>
    <s v="     "/>
    <s v="36.62995000"/>
    <s v="-121.93123400"/>
    <s v="Dec 10 2019 12:00AM"/>
    <s v="Unverified"/>
    <s v="Tree crew present trimming area, claim branch came from one of the monterrey pines at the Lat/long, no evidence of specific event able to be recorded. between poles 215 and pole 225"/>
    <m/>
    <m/>
    <m/>
    <m/>
    <s v="Slight"/>
    <s v="None"/>
    <s v="N"/>
    <s v="1"/>
    <m/>
    <s v="Plain"/>
    <s v="D"/>
    <m/>
    <m/>
    <m/>
  </r>
  <r>
    <s v="20191498"/>
    <s v="     "/>
    <n v="43795"/>
    <s v="11/26"/>
    <x v="0"/>
    <m/>
    <s v="48"/>
    <n v="4"/>
    <s v="11"/>
    <x v="3"/>
    <m/>
    <m/>
    <s v="Pole fire, limited to structure only"/>
    <s v="     "/>
    <s v="FAS"/>
    <m/>
    <s v="N"/>
    <x v="0"/>
    <m/>
    <m/>
    <m/>
    <s v="T004821931"/>
    <n v="0"/>
    <m/>
    <s v="     "/>
    <x v="0"/>
    <s v="PG&amp;E"/>
    <m/>
    <m/>
    <m/>
    <s v="D"/>
    <m/>
    <s v="Other"/>
    <s v="POLE TOP"/>
    <s v="Equipment - PG&amp;E"/>
    <s v="34.o. Other"/>
    <s v="Equipment - PG&amp;E"/>
    <m/>
    <m/>
    <s v="Insulator"/>
    <m/>
    <m/>
    <m/>
    <m/>
    <s v="Overhead"/>
    <x v="0"/>
    <s v="Insulator"/>
    <m/>
    <s v=""/>
    <s v="     "/>
    <s v="Non-HFTD"/>
    <x v="0"/>
    <m/>
    <m/>
    <n v="39.906700000000001"/>
    <n v="-122.104"/>
    <s v="TEHAMA"/>
    <m/>
    <m/>
    <m/>
    <m/>
    <x v="0"/>
    <m/>
    <m/>
    <m/>
    <m/>
    <s v="No"/>
    <m/>
    <m/>
    <m/>
    <m/>
    <m/>
    <m/>
    <m/>
    <s v="N"/>
    <s v="N"/>
    <m/>
    <m/>
    <s v="     "/>
    <m/>
    <m/>
    <m/>
    <m/>
    <m/>
    <m/>
    <m/>
    <m/>
    <m/>
    <m/>
    <m/>
    <m/>
    <m/>
    <m/>
    <m/>
    <m/>
    <m/>
    <m/>
    <m/>
  </r>
  <r>
    <s v="20191502"/>
    <s v="     "/>
    <n v="43795"/>
    <s v="11/26"/>
    <x v="0"/>
    <m/>
    <s v="48"/>
    <n v="4"/>
    <s v="11"/>
    <x v="3"/>
    <n v="43795"/>
    <m/>
    <s v="Equipment Failure/Involved, Fire, pole, Pole-Wood, Burned/flashed; Structure Only fire."/>
    <s v="     "/>
    <s v="FAS"/>
    <m/>
    <s v="N"/>
    <x v="0"/>
    <s v="716808"/>
    <s v="19-0129510"/>
    <m/>
    <s v="T004821037"/>
    <n v="0"/>
    <m/>
    <s v="     "/>
    <x v="0"/>
    <s v="PG&amp;E"/>
    <m/>
    <m/>
    <m/>
    <s v="D"/>
    <m/>
    <s v="Structure-only"/>
    <m/>
    <s v="Equipment - PG&amp;E"/>
    <s v="34.o. Other"/>
    <s v="Equipment - PG&amp;E"/>
    <m/>
    <m/>
    <s v="Fuse"/>
    <m/>
    <m/>
    <s v="Three Phase Fault"/>
    <m/>
    <s v="Overhead"/>
    <x v="0"/>
    <s v="Fuse"/>
    <m/>
    <s v="102741104-2101071256{14573}"/>
    <s v="     "/>
    <s v="Non-HFTD"/>
    <x v="0"/>
    <m/>
    <m/>
    <n v="39.5244"/>
    <n v="-122.185"/>
    <s v="GLENN"/>
    <s v="WILLOWS-A-1104"/>
    <m/>
    <m/>
    <s v="WILLOWS A 1104CB"/>
    <x v="0"/>
    <s v="jones 8314406497"/>
    <m/>
    <m/>
    <m/>
    <s v="No"/>
    <m/>
    <m/>
    <m/>
    <m/>
    <m/>
    <m/>
    <m/>
    <s v="N"/>
    <s v="N"/>
    <m/>
    <m/>
    <s v="     "/>
    <m/>
    <m/>
    <m/>
    <m/>
    <m/>
    <m/>
    <m/>
    <m/>
    <m/>
    <m/>
    <m/>
    <m/>
    <m/>
    <m/>
    <m/>
    <m/>
    <m/>
    <m/>
    <m/>
  </r>
  <r>
    <s v="MIA201913143"/>
    <s v="     "/>
    <n v="43795"/>
    <s v="11/26"/>
    <x v="0"/>
    <n v="0.75084490740740739"/>
    <s v="48"/>
    <n v="4"/>
    <s v="11"/>
    <x v="3"/>
    <n v="43795"/>
    <n v="0.75069444444444444"/>
    <s v="4629 BURNHAM CIR in Stockton; &quot;pole fire/broken pole/recloser&quot;; recloser burned/flashed and had to be replaced"/>
    <s v="     "/>
    <s v="FAS"/>
    <n v="44246"/>
    <s v="Y"/>
    <x v="0"/>
    <s v="716960"/>
    <s v="N/A"/>
    <m/>
    <s v="T004821119"/>
    <n v="118206641"/>
    <m/>
    <s v="     "/>
    <x v="0"/>
    <s v="PG&amp;E"/>
    <m/>
    <m/>
    <m/>
    <s v="D"/>
    <m/>
    <s v="Structure-PG&amp;E only"/>
    <m/>
    <s v="Equipment - PG&amp;E"/>
    <s v="34.j. Recloser damage or failure"/>
    <s v="Equipment - PG&amp;E"/>
    <s v="All types of equipment / facility failure"/>
    <s v="Recloser failure"/>
    <s v="Recloser"/>
    <m/>
    <m/>
    <m/>
    <s v="Yes"/>
    <s v="Overhead"/>
    <x v="0"/>
    <m/>
    <m/>
    <s v="102138691"/>
    <s v="     "/>
    <s v="Non-HFTD"/>
    <x v="0"/>
    <m/>
    <m/>
    <n v="37.997700000000002"/>
    <n v="-121.29900000000001"/>
    <s v="San Joaquin"/>
    <s v="WEST-LANE-1103"/>
    <s v="163621103"/>
    <n v="11000"/>
    <m/>
    <x v="0"/>
    <m/>
    <s v="Urban"/>
    <m/>
    <m/>
    <s v="No"/>
    <m/>
    <m/>
    <m/>
    <m/>
    <m/>
    <m/>
    <m/>
    <s v="N"/>
    <s v="N"/>
    <m/>
    <m/>
    <s v="     "/>
    <m/>
    <m/>
    <m/>
    <m/>
    <m/>
    <m/>
    <m/>
    <m/>
    <m/>
    <m/>
    <m/>
    <m/>
    <m/>
    <m/>
    <m/>
    <m/>
    <m/>
    <m/>
    <m/>
  </r>
  <r>
    <s v="MIA201913761"/>
    <s v="     "/>
    <n v="43795"/>
    <s v="11/26"/>
    <x v="0"/>
    <n v="0.72478009259259257"/>
    <s v="48"/>
    <n v="4"/>
    <s v="11"/>
    <x v="3"/>
    <n v="43795"/>
    <n v="0.72430555555555554"/>
    <s v="pole fire on 1 TRAVIS AVE GATE RD,fairfield - need more fire info, waiting for T-man response; KRJ7- Unable to locate tag"/>
    <s v="     "/>
    <s v="FAS"/>
    <n v="44257"/>
    <s v="Y"/>
    <x v="0"/>
    <s v="716781"/>
    <s v="19-0129357"/>
    <m/>
    <s v="T004820945"/>
    <m/>
    <m/>
    <s v="     "/>
    <x v="0"/>
    <s v="PG&amp;E"/>
    <m/>
    <m/>
    <m/>
    <s v="D"/>
    <m/>
    <s v="Structure-PG&amp;E only"/>
    <m/>
    <s v="Equipment - PG&amp;E"/>
    <s v="34.n. Transformer damage or failure"/>
    <s v="Equipment - PG&amp;E"/>
    <s v="All types of equipment / facility failure"/>
    <s v="Transformer failure"/>
    <s v="Pole"/>
    <m/>
    <m/>
    <s v="Line to Ground"/>
    <s v="No"/>
    <s v="Overhead"/>
    <x v="0"/>
    <m/>
    <m/>
    <s v="Pole ID: 103973759"/>
    <s v="     "/>
    <s v="Non-HFTD"/>
    <x v="0"/>
    <m/>
    <m/>
    <n v="38.2864"/>
    <n v="-121.93300000000001"/>
    <s v="Solano"/>
    <s v="PEABODY-2105"/>
    <s v="63642105"/>
    <n v="21000"/>
    <s v="PEABODY 2105CB"/>
    <x v="0"/>
    <s v="Fairfiled Fire Department"/>
    <s v="Urban"/>
    <m/>
    <m/>
    <s v="No"/>
    <m/>
    <m/>
    <m/>
    <m/>
    <m/>
    <m/>
    <m/>
    <s v="N"/>
    <s v="N"/>
    <m/>
    <m/>
    <s v="     "/>
    <m/>
    <m/>
    <m/>
    <m/>
    <m/>
    <m/>
    <m/>
    <m/>
    <m/>
    <m/>
    <m/>
    <m/>
    <m/>
    <m/>
    <m/>
    <m/>
    <m/>
    <m/>
    <m/>
  </r>
  <r>
    <s v="20191503"/>
    <s v="     "/>
    <n v="43795"/>
    <s v="11/26"/>
    <x v="0"/>
    <m/>
    <s v="48"/>
    <n v="4"/>
    <s v="11"/>
    <x v="3"/>
    <n v="43795"/>
    <m/>
    <s v="PG&amp;E equipment failure, fire limited to structure only"/>
    <s v="     "/>
    <s v="FAS"/>
    <m/>
    <s v="N"/>
    <x v="0"/>
    <s v="716668"/>
    <m/>
    <m/>
    <s v="T004820927"/>
    <n v="0"/>
    <m/>
    <s v="     "/>
    <x v="0"/>
    <s v="PG&amp;E"/>
    <m/>
    <m/>
    <m/>
    <s v="D"/>
    <m/>
    <s v="Structure-only"/>
    <m/>
    <s v="Equipment - PG&amp;E"/>
    <s v="34.o. Other"/>
    <s v="Equipment - PG&amp;E"/>
    <m/>
    <m/>
    <s v="Crossarm"/>
    <m/>
    <m/>
    <m/>
    <m/>
    <s v="Overbuild"/>
    <x v="0"/>
    <s v="Crossarm"/>
    <m/>
    <s v="317816561029"/>
    <s v="     "/>
    <s v="Non-HFTD"/>
    <x v="0"/>
    <m/>
    <m/>
    <n v="38.174599999999998"/>
    <n v="-121.262"/>
    <s v="SAN JOAQUIN"/>
    <m/>
    <m/>
    <m/>
    <m/>
    <x v="0"/>
    <m/>
    <m/>
    <m/>
    <m/>
    <s v="No"/>
    <m/>
    <m/>
    <m/>
    <m/>
    <m/>
    <m/>
    <m/>
    <s v="N"/>
    <s v="N"/>
    <m/>
    <m/>
    <s v="     "/>
    <m/>
    <m/>
    <m/>
    <m/>
    <m/>
    <m/>
    <m/>
    <m/>
    <m/>
    <m/>
    <m/>
    <m/>
    <m/>
    <m/>
    <m/>
    <m/>
    <m/>
    <m/>
    <m/>
  </r>
  <r>
    <s v="20191505"/>
    <s v="     "/>
    <n v="43795"/>
    <s v="11/26"/>
    <x v="0"/>
    <m/>
    <s v="48"/>
    <n v="4"/>
    <s v="11"/>
    <x v="3"/>
    <n v="43795"/>
    <m/>
    <s v="Equipment Failure/Involved, Fire, pole, Pole-Wood, Broken, wire on ground;  fire."/>
    <s v="     "/>
    <s v="ILIS"/>
    <m/>
    <s v="N"/>
    <x v="0"/>
    <s v="716520"/>
    <s v="19-0129449"/>
    <m/>
    <m/>
    <n v="0"/>
    <m/>
    <s v="     "/>
    <x v="0"/>
    <s v="PG&amp;E"/>
    <m/>
    <m/>
    <m/>
    <s v="D"/>
    <m/>
    <s v="Unknown"/>
    <m/>
    <s v="Equipment - PG&amp;E"/>
    <s v="34.o. Other"/>
    <s v="Equipment - PG&amp;E"/>
    <m/>
    <m/>
    <s v="Fuse"/>
    <m/>
    <m/>
    <s v="Line to Ground"/>
    <m/>
    <m/>
    <x v="0"/>
    <s v="Fuse"/>
    <m/>
    <s v="013532110-2100918298{7237}"/>
    <s v="     "/>
    <s v="Non-HFTD"/>
    <x v="0"/>
    <m/>
    <m/>
    <n v="37.905000000000001"/>
    <n v="-122.054"/>
    <s v=""/>
    <m/>
    <m/>
    <m/>
    <s v="LAKEWOOD 1103CB"/>
    <x v="0"/>
    <m/>
    <m/>
    <m/>
    <m/>
    <s v="No"/>
    <m/>
    <m/>
    <m/>
    <m/>
    <m/>
    <m/>
    <m/>
    <s v="N"/>
    <s v="N"/>
    <m/>
    <m/>
    <s v="     "/>
    <m/>
    <m/>
    <m/>
    <m/>
    <m/>
    <m/>
    <m/>
    <m/>
    <m/>
    <m/>
    <m/>
    <m/>
    <m/>
    <m/>
    <m/>
    <m/>
    <m/>
    <m/>
    <m/>
  </r>
  <r>
    <s v="20191499"/>
    <s v="     "/>
    <n v="43795"/>
    <s v="11/26"/>
    <x v="0"/>
    <m/>
    <s v="48"/>
    <n v="4"/>
    <s v="11"/>
    <x v="3"/>
    <n v="43795"/>
    <m/>
    <s v="Vegetation, Tree - branch fell on line, Conductor, Overhead, Broken; &lt; 1 meter fire."/>
    <s v="     "/>
    <s v="FAS"/>
    <m/>
    <s v="N"/>
    <x v="0"/>
    <s v="717964"/>
    <s v="19-0129719"/>
    <m/>
    <s v="T004822260"/>
    <n v="118201246"/>
    <m/>
    <s v="     "/>
    <x v="0"/>
    <s v="PG&amp;E"/>
    <m/>
    <m/>
    <m/>
    <s v="D"/>
    <m/>
    <s v="&lt;3 meters of linear travel"/>
    <m/>
    <s v="Vegetation"/>
    <s v="33.a. Veg. contact"/>
    <s v="Vegetation"/>
    <s v="Contact from object"/>
    <s v="Contact - Vegetation"/>
    <m/>
    <s v="Contact - Vegetation"/>
    <m/>
    <s v="Line to Ground"/>
    <m/>
    <s v="Overhead"/>
    <x v="0"/>
    <m/>
    <m/>
    <s v="024130404-2100649663{3791}"/>
    <s v="     "/>
    <s v="Non-HFTD"/>
    <x v="0"/>
    <m/>
    <m/>
    <n v="37.441699999999997"/>
    <n v="-122.199"/>
    <s v="SAN MATEO"/>
    <s v="MENLO-0404"/>
    <m/>
    <m/>
    <s v="MENLO 0404CB"/>
    <x v="0"/>
    <s v="menlo park fire"/>
    <m/>
    <m/>
    <m/>
    <s v="No"/>
    <m/>
    <m/>
    <m/>
    <m/>
    <m/>
    <m/>
    <m/>
    <s v="N"/>
    <s v="N"/>
    <m/>
    <m/>
    <s v="     "/>
    <s v="37.44160000"/>
    <s v="-122.19840000"/>
    <s v="Nov 29 2019 12:00AM"/>
    <s v="BranchFail"/>
    <s v="ALIVE GREEN AND HEALTHY REDWOOD TREE BRANCH FOUND AT OUTAGES LOCATION STRONG WINDS AND HEAVY RAIN ON 11/26/19"/>
    <s v="REDW"/>
    <s v="100"/>
    <s v="40"/>
    <s v="6"/>
    <s v="None"/>
    <s v="None"/>
    <s v="N"/>
    <s v="1"/>
    <m/>
    <s v="Plain"/>
    <s v="D"/>
    <s v="CrossArm"/>
    <s v="BareWire"/>
    <s v="0"/>
  </r>
  <r>
    <s v="20191500"/>
    <s v="     "/>
    <n v="43795"/>
    <s v="11/26"/>
    <x v="0"/>
    <m/>
    <s v="48"/>
    <n v="4"/>
    <s v="11"/>
    <x v="3"/>
    <n v="43795"/>
    <m/>
    <s v="Equipment Failure/Involved, Fire, pole, Switch (OH), Burned/flashed; Structure Only fire."/>
    <s v="     "/>
    <s v="FAS"/>
    <m/>
    <s v="N"/>
    <x v="0"/>
    <s v="717889"/>
    <s v="19-0129694"/>
    <m/>
    <s v="T004821766"/>
    <n v="0"/>
    <m/>
    <s v="     "/>
    <x v="0"/>
    <s v="PG&amp;E"/>
    <m/>
    <m/>
    <m/>
    <s v="D"/>
    <m/>
    <s v="Structure-only"/>
    <m/>
    <s v="Equipment - PG&amp;E"/>
    <s v="34.o. Other"/>
    <s v="Equipment - PG&amp;E"/>
    <m/>
    <m/>
    <s v="Line Recloser"/>
    <m/>
    <m/>
    <s v="Line to Line"/>
    <m/>
    <s v="Overhead"/>
    <x v="0"/>
    <s v="Line Recloser"/>
    <m/>
    <s v="083242104-2100549869{Xr018}"/>
    <s v="     "/>
    <s v="Non-HFTD"/>
    <x v="0"/>
    <m/>
    <m/>
    <n v="37.144500000000001"/>
    <n v="-121.621"/>
    <s v="SANTA CLARA"/>
    <s v="MORGAN-HILL-2104"/>
    <m/>
    <m/>
    <s v="MORGAN HILL 2104XR018"/>
    <x v="0"/>
    <s v="GONE UPON MY ARRIVAL "/>
    <m/>
    <m/>
    <m/>
    <s v="No"/>
    <m/>
    <m/>
    <m/>
    <m/>
    <m/>
    <m/>
    <m/>
    <s v="N"/>
    <s v="N"/>
    <m/>
    <m/>
    <s v="     "/>
    <m/>
    <m/>
    <m/>
    <m/>
    <m/>
    <m/>
    <m/>
    <m/>
    <m/>
    <m/>
    <m/>
    <m/>
    <m/>
    <m/>
    <m/>
    <m/>
    <m/>
    <m/>
    <m/>
  </r>
  <r>
    <s v="20191501"/>
    <s v="     "/>
    <n v="43795"/>
    <s v="11/26"/>
    <x v="0"/>
    <m/>
    <s v="48"/>
    <n v="4"/>
    <s v="11"/>
    <x v="3"/>
    <n v="43795"/>
    <m/>
    <s v="Vegetation, Tree - branch fell on line, Secondary, Broken, wire on object; &lt; 1 meter fire."/>
    <s v="     "/>
    <s v="FAS"/>
    <m/>
    <s v="N"/>
    <x v="0"/>
    <s v="719043"/>
    <s v="19-0129799"/>
    <m/>
    <s v="T004822473"/>
    <n v="118202393"/>
    <m/>
    <s v="     "/>
    <x v="0"/>
    <s v="PG&amp;E"/>
    <m/>
    <m/>
    <m/>
    <s v="D"/>
    <m/>
    <s v="&lt;3 meters of linear travel"/>
    <m/>
    <s v="Vegetation"/>
    <s v="33.a. Veg. contact"/>
    <s v="Vegetation"/>
    <s v="Contact from object"/>
    <s v="Contact - Vegetation"/>
    <m/>
    <s v="Contact - Vegetation"/>
    <m/>
    <s v="Force Out"/>
    <m/>
    <s v="Overhead"/>
    <x v="0"/>
    <m/>
    <m/>
    <s v="083481107-2100584956{29099}"/>
    <s v="     "/>
    <s v="Non-HFTD"/>
    <x v="0"/>
    <m/>
    <m/>
    <n v="37.310699999999997"/>
    <n v="-122.026"/>
    <s v="SANTA CLARA"/>
    <s v="STELLING-1107"/>
    <m/>
    <m/>
    <s v="STELLING 110760030"/>
    <x v="0"/>
    <s v="N/A"/>
    <m/>
    <m/>
    <m/>
    <s v="No"/>
    <m/>
    <m/>
    <m/>
    <m/>
    <m/>
    <m/>
    <m/>
    <s v="N"/>
    <s v="N"/>
    <m/>
    <m/>
    <s v="     "/>
    <s v="37.31150444"/>
    <s v="-122.02620969"/>
    <s v="Dec  2 2019 12:00AM"/>
    <s v="BranchFail"/>
    <s v="EVIDENCE OF BREAKAGE"/>
    <s v="PINM"/>
    <s v="40"/>
    <s v="20"/>
    <s v="6"/>
    <s v="Slight"/>
    <s v="Severe"/>
    <s v="Y"/>
    <s v="1"/>
    <m/>
    <s v="Plain"/>
    <s v="A"/>
    <s v="CrossArm"/>
    <s v="BareWire"/>
    <s v="0"/>
  </r>
  <r>
    <s v="20201625"/>
    <s v="     "/>
    <n v="44161"/>
    <s v="11/26"/>
    <x v="0"/>
    <n v="4.1666666666666666E-3"/>
    <s v="48"/>
    <n v="4"/>
    <s v="11"/>
    <x v="4"/>
    <n v="44161"/>
    <m/>
    <s v="On November 26, 2020 at 0054 hours, PG&amp;E Troublemen patrolled the Westpark 1104 12kV Underground Distribution Circuit number 253701104, near 3333 El Encanto Court in Bakersfield. They observed a faulted no good PRI underground conductor that was burnt up at T-0503's duct, which caused damage to the baffle and underground ss round 100KVA transformer. Initial analysis indicates PG&amp;E underground equipment failure caused the ignition. The Bakersfield Fire Department responded to and extinguished the fire. The 407-minute outage affected 91 customers. This ignition did not meet the reporting criteria, because it didn't burn material other than PG&amp;E assets and the fire was not greater than one linear meter. This information is preliminary."/>
    <s v="     "/>
    <s v="FAS"/>
    <m/>
    <s v="N"/>
    <x v="0"/>
    <s v="1154721"/>
    <s v="20-0125361"/>
    <m/>
    <s v="T005132561"/>
    <n v="120099506"/>
    <m/>
    <s v="     "/>
    <x v="0"/>
    <s v="PG&amp;E"/>
    <m/>
    <s v="Other"/>
    <m/>
    <s v="D"/>
    <s v="D"/>
    <s v="&lt;3 meters of linear travel"/>
    <m/>
    <s v="Equipment - PG&amp;E"/>
    <s v="34.b. Conductor damage or failure"/>
    <s v="Equipment - PG&amp;E"/>
    <s v="All types of equipment / facility failure"/>
    <s v="Conductor failure-all"/>
    <s v="Conductor - Primary"/>
    <m/>
    <m/>
    <s v="Line to Line"/>
    <m/>
    <s v="Subsurface"/>
    <x v="3"/>
    <s v="Conductor - Primary"/>
    <s v="Conductor, Transformer, Baffle"/>
    <s v="Circuit ID: 253701104, SAP ID: 107134042"/>
    <s v="     "/>
    <s v="Non-HFTD"/>
    <x v="0"/>
    <m/>
    <m/>
    <n v="35.3934"/>
    <n v="-119.029"/>
    <s v="Kern"/>
    <s v="WESTPARK-1104"/>
    <m/>
    <n v="12000"/>
    <m/>
    <x v="0"/>
    <s v="Bakersfield FD"/>
    <m/>
    <m/>
    <m/>
    <s v="No"/>
    <m/>
    <m/>
    <m/>
    <m/>
    <m/>
    <m/>
    <m/>
    <s v="N"/>
    <s v="N"/>
    <m/>
    <m/>
    <s v="     "/>
    <m/>
    <m/>
    <m/>
    <m/>
    <m/>
    <m/>
    <m/>
    <m/>
    <m/>
    <m/>
    <m/>
    <m/>
    <m/>
    <m/>
    <m/>
    <m/>
    <m/>
    <m/>
    <m/>
  </r>
  <r>
    <s v="20212182"/>
    <s v="     "/>
    <n v="44526"/>
    <s v="11/26"/>
    <x v="0"/>
    <n v="0.84097222222222223"/>
    <s v="48"/>
    <n v="4"/>
    <s v="11"/>
    <x v="5"/>
    <n v="44526"/>
    <m/>
    <s v="Pole fire, ILIS records transformer failure. Fire burnt riser cable and molding. This information is preliminary."/>
    <s v="     "/>
    <s v="FAS"/>
    <m/>
    <s v="N"/>
    <x v="0"/>
    <m/>
    <s v="21-0151512"/>
    <m/>
    <s v="T005474514"/>
    <n v="122419000"/>
    <m/>
    <s v="     "/>
    <x v="0"/>
    <s v="PG&amp;E"/>
    <m/>
    <s v="Other"/>
    <s v="Riser"/>
    <s v="D"/>
    <s v="D"/>
    <s v="Structure-PG&amp;E only"/>
    <m/>
    <s v="Equipment - PG&amp;E"/>
    <s v="34.o. Other"/>
    <s v="Equipment - PG&amp;E"/>
    <s v="All types of equipment / facility failure"/>
    <s v="Riser Failure"/>
    <s v="Riser"/>
    <m/>
    <m/>
    <s v="Line to Ground"/>
    <s v="Y"/>
    <s v="Overhead"/>
    <x v="1"/>
    <s v="Riser"/>
    <s v="Transformer, Secondary Riser"/>
    <s v="100929133"/>
    <s v="     "/>
    <s v="Non-HFTD"/>
    <x v="0"/>
    <m/>
    <m/>
    <n v="37.670900000000003"/>
    <n v="-122.128"/>
    <s v="Alameda"/>
    <s v="GRANT-1106"/>
    <m/>
    <n v="750"/>
    <s v="N/A"/>
    <x v="0"/>
    <s v="Alameda County FD"/>
    <s v="Urban"/>
    <s v="Fire-resistive fuel bed"/>
    <s v="Concrete"/>
    <s v="No"/>
    <m/>
    <m/>
    <m/>
    <m/>
    <m/>
    <m/>
    <m/>
    <s v="N"/>
    <s v="N"/>
    <m/>
    <m/>
    <s v="     "/>
    <m/>
    <m/>
    <m/>
    <m/>
    <m/>
    <m/>
    <m/>
    <m/>
    <m/>
    <m/>
    <m/>
    <m/>
    <m/>
    <m/>
    <m/>
    <m/>
    <m/>
    <m/>
    <m/>
  </r>
  <r>
    <s v="20212181"/>
    <s v="     "/>
    <n v="44526"/>
    <s v="11/26"/>
    <x v="0"/>
    <n v="0.70208333333333328"/>
    <s v="48"/>
    <n v="4"/>
    <s v="11"/>
    <x v="5"/>
    <n v="44526"/>
    <m/>
    <s v="Tranformer failure, caused flickering lights and popping the surge protector. The fire size is 26 feet. This information is preliminary."/>
    <s v="     "/>
    <s v="FAS"/>
    <m/>
    <s v="N"/>
    <x v="0"/>
    <m/>
    <s v="21-0151416"/>
    <m/>
    <s v="T005474473"/>
    <n v="122419000"/>
    <m/>
    <s v="     "/>
    <x v="1"/>
    <s v="PG&amp;E"/>
    <m/>
    <s v="Other"/>
    <s v="Transformer"/>
    <s v="D"/>
    <s v="D"/>
    <s v="&lt;0.25"/>
    <m/>
    <s v="Equipment - PG&amp;E"/>
    <s v="34.n. Transformer damage or failure"/>
    <s v="Equipment - PG&amp;E"/>
    <s v="All types of equipment / facility failure"/>
    <s v="Transformer failure"/>
    <s v="Transformer"/>
    <m/>
    <m/>
    <s v="Line to Ground"/>
    <s v="Y"/>
    <s v="Overhead"/>
    <x v="3"/>
    <s v="Transformer"/>
    <s v="Transformer"/>
    <s v="103927750"/>
    <s v="     "/>
    <s v="Non-HFTD"/>
    <x v="0"/>
    <m/>
    <m/>
    <n v="37.2866"/>
    <n v="-121.992"/>
    <s v="Santa Clara"/>
    <s v="SARATOGA-1108"/>
    <m/>
    <n v="12000"/>
    <m/>
    <x v="0"/>
    <s v="San Jose FD"/>
    <s v="Urban"/>
    <s v="Other"/>
    <s v="Customer fence and grass"/>
    <s v="No"/>
    <m/>
    <m/>
    <m/>
    <m/>
    <m/>
    <m/>
    <m/>
    <s v="N"/>
    <s v="N"/>
    <m/>
    <m/>
    <s v="     "/>
    <m/>
    <m/>
    <m/>
    <m/>
    <m/>
    <m/>
    <m/>
    <m/>
    <m/>
    <m/>
    <m/>
    <m/>
    <m/>
    <m/>
    <m/>
    <m/>
    <m/>
    <m/>
    <m/>
  </r>
  <r>
    <s v="SAP201419790"/>
    <s v="     "/>
    <n v="41970"/>
    <s v="11/27"/>
    <x v="0"/>
    <m/>
    <s v="48"/>
    <n v="4"/>
    <s v="11"/>
    <x v="7"/>
    <n v="41968"/>
    <m/>
    <s v="Pole replaced due to pole fire; fuse 4058F"/>
    <s v="     "/>
    <s v="SAP"/>
    <n v="44580"/>
    <s v="Y"/>
    <x v="0"/>
    <s v="1117965"/>
    <s v="14-0071957"/>
    <m/>
    <s v="T003245387"/>
    <n v="109686934"/>
    <m/>
    <s v="     "/>
    <x v="0"/>
    <s v="PG&amp;E"/>
    <m/>
    <m/>
    <m/>
    <s v="D"/>
    <m/>
    <s v="Structure-PG&amp;E only"/>
    <m/>
    <s v="Equipment - PG&amp;E"/>
    <s v="34.c. Fuse damage or failure"/>
    <s v="Equipment - PG&amp;E"/>
    <s v="Fuse failure - all"/>
    <s v="Fuse failure - all"/>
    <s v="Fuse"/>
    <m/>
    <m/>
    <s v="None"/>
    <s v="No"/>
    <s v="Overhead"/>
    <x v="0"/>
    <s v="Fuse"/>
    <m/>
    <s v="100756387"/>
    <s v="     "/>
    <s v="Non-HFTD"/>
    <x v="0"/>
    <m/>
    <m/>
    <n v="36.605200000000004"/>
    <n v="-119.813"/>
    <s v="Fresno"/>
    <s v="BOWLES-1104"/>
    <m/>
    <m/>
    <s v="BOWLES 110494802"/>
    <x v="0"/>
    <m/>
    <m/>
    <m/>
    <m/>
    <s v="No"/>
    <m/>
    <m/>
    <m/>
    <m/>
    <m/>
    <m/>
    <m/>
    <s v="N"/>
    <s v="N"/>
    <m/>
    <m/>
    <s v="     "/>
    <m/>
    <m/>
    <m/>
    <m/>
    <m/>
    <m/>
    <m/>
    <m/>
    <m/>
    <m/>
    <m/>
    <m/>
    <m/>
    <m/>
    <m/>
    <m/>
    <m/>
    <m/>
    <m/>
  </r>
  <r>
    <s v="SAP201516471"/>
    <s v="     "/>
    <n v="42335"/>
    <s v="11/27"/>
    <x v="0"/>
    <m/>
    <s v="48"/>
    <n v="4"/>
    <s v="11"/>
    <x v="2"/>
    <n v="42333"/>
    <m/>
    <s v="pole fire; at secondary level; broken secondary arm; replaced transformer; failed switch 40733BP; open fuse 40733"/>
    <s v="     "/>
    <s v="SAP"/>
    <n v="44580"/>
    <s v="Y"/>
    <x v="0"/>
    <m/>
    <s v="15-0081129"/>
    <m/>
    <s v="T003541795"/>
    <n v="110881024"/>
    <m/>
    <s v="     "/>
    <x v="0"/>
    <s v="PG&amp;E"/>
    <m/>
    <m/>
    <m/>
    <s v="D"/>
    <m/>
    <s v="Structure-PG&amp;E only"/>
    <m/>
    <s v="Equipment - PG&amp;E"/>
    <s v="34.e. Switch damage or failure"/>
    <s v="Equipment - PG&amp;E"/>
    <s v="Switch failure"/>
    <s v="Switch failure"/>
    <s v="Transformer"/>
    <m/>
    <m/>
    <s v="Force Out"/>
    <s v="Yes"/>
    <s v="Overhead"/>
    <x v="0"/>
    <s v="Transformer"/>
    <m/>
    <s v="101778526"/>
    <s v="     "/>
    <s v="Non-HFTD"/>
    <x v="0"/>
    <m/>
    <m/>
    <n v="36.6297"/>
    <n v="-121.931"/>
    <s v="Monterey"/>
    <s v="VIEJO-2202"/>
    <m/>
    <m/>
    <s v="VIEJO 22022179"/>
    <x v="0"/>
    <m/>
    <m/>
    <m/>
    <m/>
    <s v="No"/>
    <m/>
    <m/>
    <m/>
    <m/>
    <m/>
    <m/>
    <m/>
    <s v="N"/>
    <s v="N"/>
    <m/>
    <m/>
    <s v="     "/>
    <m/>
    <m/>
    <m/>
    <m/>
    <m/>
    <m/>
    <m/>
    <m/>
    <m/>
    <m/>
    <m/>
    <m/>
    <m/>
    <m/>
    <m/>
    <m/>
    <m/>
    <m/>
    <m/>
  </r>
  <r>
    <s v="MIA20165159"/>
    <s v="     "/>
    <n v="42701"/>
    <s v="11/27"/>
    <x v="0"/>
    <n v="0.38623842592592594"/>
    <s v="49"/>
    <n v="4"/>
    <s v="11"/>
    <x v="6"/>
    <n v="42701"/>
    <n v="0.38611111111111113"/>
    <s v="L7SF: 3120 MOORPARK AVENUE (across from 3120 winchester.. hwy 280 offramp to winchester) in San Jose; smoking pole; fire spreading into trees; car hit city street light pedestal, burned secondary riser and pole; krj7- used best judgement with fire size an"/>
    <s v="     "/>
    <s v="FAS"/>
    <n v="44250"/>
    <s v="Y"/>
    <x v="0"/>
    <s v="7933215"/>
    <s v="N/A"/>
    <m/>
    <s v="T003826286"/>
    <n v="112185375"/>
    <m/>
    <s v="     "/>
    <x v="1"/>
    <s v="PG&amp;E"/>
    <m/>
    <m/>
    <m/>
    <s v="D"/>
    <m/>
    <s v="&lt;3 meters of linear travel"/>
    <m/>
    <s v="Contact - 3rd Party"/>
    <s v="33.d. Vehicle contact"/>
    <s v="Contact - 3rd Party"/>
    <s v="Contact from object"/>
    <s v="Contact - Vehicle"/>
    <m/>
    <s v="Contact - Vehicle"/>
    <s v="riser"/>
    <m/>
    <s v="No"/>
    <s v="Overhead"/>
    <x v="0"/>
    <m/>
    <m/>
    <s v="Pole ID:100619865"/>
    <s v="     "/>
    <s v="Non-HFTD"/>
    <x v="0"/>
    <m/>
    <m/>
    <n v="37.3155"/>
    <n v="-121.95"/>
    <s v="Santa Clara"/>
    <s v="EL-PATIO-1108"/>
    <s v="82921108"/>
    <n v="11000"/>
    <m/>
    <x v="0"/>
    <s v="San Jose Fire Department"/>
    <s v="Urban"/>
    <m/>
    <m/>
    <s v="No"/>
    <m/>
    <m/>
    <m/>
    <m/>
    <m/>
    <m/>
    <m/>
    <s v="N"/>
    <s v="N"/>
    <m/>
    <m/>
    <s v="     "/>
    <m/>
    <m/>
    <m/>
    <m/>
    <m/>
    <m/>
    <m/>
    <m/>
    <m/>
    <m/>
    <m/>
    <m/>
    <m/>
    <m/>
    <m/>
    <m/>
    <m/>
    <m/>
    <m/>
  </r>
  <r>
    <s v="FAS295622"/>
    <s v="     "/>
    <n v="42701"/>
    <s v="11/27"/>
    <x v="0"/>
    <m/>
    <s v="49"/>
    <n v="4"/>
    <s v="11"/>
    <x v="6"/>
    <m/>
    <m/>
    <s v="pole fire; cause unknown as of 12/7/2021"/>
    <s v="     "/>
    <s v="FAS"/>
    <n v="44580"/>
    <s v="Y"/>
    <x v="0"/>
    <m/>
    <s v="N/A"/>
    <m/>
    <s v="139061"/>
    <m/>
    <m/>
    <s v="     "/>
    <x v="0"/>
    <s v="PG&amp;E"/>
    <m/>
    <m/>
    <m/>
    <s v="D"/>
    <m/>
    <s v="Structure-only"/>
    <m/>
    <s v="Unknown"/>
    <s v="40.a. Unknown"/>
    <s v="Unknown"/>
    <m/>
    <m/>
    <m/>
    <m/>
    <m/>
    <m/>
    <s v="Yes"/>
    <s v="Overhead"/>
    <x v="0"/>
    <m/>
    <m/>
    <s v="100870803"/>
    <s v="     "/>
    <s v="Non-HFTD"/>
    <x v="0"/>
    <m/>
    <m/>
    <n v="36.401299999999999"/>
    <n v="-119.709"/>
    <s v="Kings"/>
    <s v="HARDWICK-1101"/>
    <m/>
    <m/>
    <m/>
    <x v="0"/>
    <m/>
    <m/>
    <m/>
    <m/>
    <s v="No"/>
    <m/>
    <m/>
    <m/>
    <m/>
    <m/>
    <m/>
    <m/>
    <s v="N"/>
    <s v="N"/>
    <m/>
    <m/>
    <s v="     "/>
    <m/>
    <m/>
    <m/>
    <m/>
    <m/>
    <m/>
    <m/>
    <m/>
    <m/>
    <m/>
    <m/>
    <m/>
    <m/>
    <m/>
    <m/>
    <m/>
    <m/>
    <m/>
    <m/>
  </r>
  <r>
    <s v="MIA201711069"/>
    <s v="     "/>
    <n v="43066"/>
    <s v="11/27"/>
    <x v="0"/>
    <n v="0.11834490740740741"/>
    <s v="48"/>
    <n v="4"/>
    <s v="11"/>
    <x v="0"/>
    <n v="43066"/>
    <n v="0.11805555555555555"/>
    <s v="ARCING FROM WIRE ON POLE IN FRONT OF HOUSE, STATES PRODUCING FIRE-_x000a_REFERRED TO FIRE DEPT, PWR-Y; XARM BURNT ON END "/>
    <s v="     "/>
    <s v="FAS"/>
    <n v="44250"/>
    <s v="Y"/>
    <x v="0"/>
    <s v="1929684"/>
    <s v="N/A"/>
    <m/>
    <s v="T004197677"/>
    <n v="114029975"/>
    <m/>
    <s v="     "/>
    <x v="0"/>
    <s v="PG&amp;E"/>
    <m/>
    <m/>
    <m/>
    <s v="D"/>
    <m/>
    <s v="Structure-PG&amp;E only"/>
    <m/>
    <s v="Equipment - PG&amp;E"/>
    <s v="34.b. Conductor damage or failure"/>
    <s v="Equipment - PG&amp;E"/>
    <s v="All types of equipment / facility failure"/>
    <s v="Conductor failure-all"/>
    <s v="Conductor"/>
    <m/>
    <m/>
    <m/>
    <s v="Yes"/>
    <s v="Overhead"/>
    <x v="0"/>
    <m/>
    <m/>
    <s v="253571112 "/>
    <s v="     "/>
    <s v="Non-HFTD"/>
    <x v="0"/>
    <m/>
    <m/>
    <n v="36.755299999999998"/>
    <n v="-119.71299999999999"/>
    <s v="Fresno"/>
    <s v="BARTON-1112"/>
    <m/>
    <n v="11000"/>
    <m/>
    <x v="0"/>
    <m/>
    <s v="Urban"/>
    <m/>
    <m/>
    <s v="No"/>
    <m/>
    <m/>
    <m/>
    <m/>
    <m/>
    <m/>
    <m/>
    <s v="N"/>
    <s v="N"/>
    <m/>
    <m/>
    <s v="     "/>
    <m/>
    <m/>
    <m/>
    <m/>
    <m/>
    <m/>
    <m/>
    <m/>
    <m/>
    <m/>
    <m/>
    <m/>
    <m/>
    <m/>
    <m/>
    <m/>
    <m/>
    <m/>
    <m/>
  </r>
  <r>
    <s v="MIA201711997"/>
    <s v="     "/>
    <n v="43066"/>
    <s v="11/27"/>
    <x v="0"/>
    <n v="0.19391203703703705"/>
    <s v="48"/>
    <n v="4"/>
    <s v="11"/>
    <x v="0"/>
    <n v="43066"/>
    <n v="0.19375000000000001"/>
    <s v="PWR-Y ARCING WIRE AT PLE TO SHOP- RAININGARCING WIRE CAUSED POLE_x000a_FIRE NEAR MTR THAT MADE PWR GO OUT;ISSUE A T SHOP NEXT TO HSE; CAUSE: customer equip. - secondary equip burned/flashed; found good pwr @ wthrhd,mtr &amp; panel. cust bus beyond breaker burned op"/>
    <s v="     "/>
    <s v="FAS"/>
    <n v="44250"/>
    <s v="Y"/>
    <x v="0"/>
    <s v="1929727"/>
    <s v="N/A"/>
    <m/>
    <s v="T004197717"/>
    <m/>
    <m/>
    <s v="     "/>
    <x v="0"/>
    <s v="PG&amp;E"/>
    <m/>
    <m/>
    <m/>
    <s v="D"/>
    <m/>
    <s v="Structure-PG&amp;E only"/>
    <m/>
    <s v="Equipment - PG&amp;E"/>
    <s v="34.o. Other"/>
    <s v="Equipment - PG&amp;E"/>
    <s v="All types of equipment / facility failure"/>
    <s v="Contamination"/>
    <s v="Insulator"/>
    <m/>
    <m/>
    <m/>
    <s v="No"/>
    <s v="Overhead"/>
    <x v="0"/>
    <m/>
    <m/>
    <s v="100785464"/>
    <s v="     "/>
    <s v="Non-HFTD"/>
    <x v="0"/>
    <m/>
    <m/>
    <n v="36.557600000000001"/>
    <n v="-119.773"/>
    <s v="Fresno"/>
    <s v="BOWLES-1101"/>
    <s v="253531101"/>
    <n v="11000"/>
    <m/>
    <x v="0"/>
    <m/>
    <s v="Rural"/>
    <m/>
    <m/>
    <s v="No"/>
    <m/>
    <m/>
    <m/>
    <m/>
    <m/>
    <m/>
    <m/>
    <s v="N"/>
    <s v="N"/>
    <m/>
    <m/>
    <s v="     "/>
    <m/>
    <m/>
    <m/>
    <m/>
    <m/>
    <m/>
    <m/>
    <m/>
    <m/>
    <m/>
    <m/>
    <m/>
    <m/>
    <m/>
    <m/>
    <m/>
    <m/>
    <m/>
    <m/>
  </r>
  <r>
    <s v="20170480"/>
    <s v="     "/>
    <n v="43066"/>
    <s v="11/27"/>
    <x v="0"/>
    <m/>
    <s v="48"/>
    <n v="4"/>
    <s v="11"/>
    <x v="0"/>
    <n v="43066"/>
    <n v="0.46597222222222223"/>
    <s v="found wire burning on ground; one span one wire"/>
    <s v="     "/>
    <m/>
    <m/>
    <s v="N"/>
    <x v="0"/>
    <s v="1930189"/>
    <s v="17-0097825"/>
    <m/>
    <m/>
    <m/>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0268264"/>
    <s v="     "/>
    <s v="Non-HFTD"/>
    <x v="0"/>
    <m/>
    <m/>
    <n v="37.129600000000003"/>
    <n v="-122.312"/>
    <s v="San Mateo"/>
    <s v="HALF-MOON-BAY-1103"/>
    <s v="24101103"/>
    <n v="12000"/>
    <s v="HALF MOON BAY 110369412"/>
    <x v="1"/>
    <s v="Unknown"/>
    <s v="Shrub"/>
    <m/>
    <m/>
    <s v="No"/>
    <m/>
    <m/>
    <m/>
    <m/>
    <m/>
    <m/>
    <m/>
    <s v="N"/>
    <s v="N"/>
    <m/>
    <m/>
    <s v="     "/>
    <m/>
    <m/>
    <m/>
    <m/>
    <m/>
    <m/>
    <m/>
    <m/>
    <m/>
    <m/>
    <m/>
    <m/>
    <m/>
    <m/>
    <m/>
    <m/>
    <m/>
    <m/>
    <m/>
  </r>
  <r>
    <s v="20170479"/>
    <s v="     "/>
    <n v="43066"/>
    <s v="11/27"/>
    <x v="0"/>
    <m/>
    <s v="48"/>
    <n v="4"/>
    <s v="11"/>
    <x v="0"/>
    <n v="43066"/>
    <n v="0.26527777777777778"/>
    <s v="FOUND PRIMARY WIRE DOWN.  CALLED FOR CREW TO REPLACE."/>
    <s v="     "/>
    <m/>
    <m/>
    <s v="N"/>
    <x v="0"/>
    <s v="1929826"/>
    <s v="17-0097701"/>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Unknown"/>
    <s v="Overhead"/>
    <x v="3"/>
    <s v="Conductor"/>
    <m/>
    <s v="101723997"/>
    <s v="     "/>
    <s v="Non-HFTD"/>
    <x v="0"/>
    <m/>
    <m/>
    <n v="36.694200000000002"/>
    <n v="-121.658"/>
    <s v="Monterey"/>
    <s v="SALINAS-1103"/>
    <s v="182011103"/>
    <n v="12000"/>
    <s v="SALINAS 110368200"/>
    <x v="0"/>
    <s v="831-758-7261"/>
    <s v="Urban"/>
    <m/>
    <m/>
    <s v="No"/>
    <m/>
    <m/>
    <m/>
    <m/>
    <m/>
    <m/>
    <m/>
    <s v="N"/>
    <s v="N"/>
    <m/>
    <m/>
    <s v="     "/>
    <m/>
    <m/>
    <m/>
    <m/>
    <m/>
    <m/>
    <m/>
    <m/>
    <m/>
    <m/>
    <m/>
    <m/>
    <m/>
    <m/>
    <m/>
    <m/>
    <m/>
    <m/>
    <m/>
  </r>
  <r>
    <s v="20191510"/>
    <s v="     "/>
    <n v="43796"/>
    <s v="11/27"/>
    <x v="0"/>
    <m/>
    <s v="48"/>
    <n v="4"/>
    <s v="11"/>
    <x v="3"/>
    <n v="43796"/>
    <m/>
    <s v="Based on FAS photos, does not appear that the fire spread beyond the pole."/>
    <s v="     "/>
    <s v="FAS"/>
    <m/>
    <s v="N"/>
    <x v="0"/>
    <s v="721907"/>
    <s v="19-0130525"/>
    <m/>
    <s v="T004825450"/>
    <n v="0"/>
    <m/>
    <s v="     "/>
    <x v="0"/>
    <s v="PG&amp;E"/>
    <m/>
    <m/>
    <m/>
    <s v="D"/>
    <m/>
    <s v="Structure-only"/>
    <m/>
    <s v="Equipment - PG&amp;E"/>
    <s v="34.o. Other"/>
    <s v="Equipment - PG&amp;E"/>
    <m/>
    <m/>
    <s v="Fuse"/>
    <m/>
    <m/>
    <s v="Line to Ground"/>
    <m/>
    <s v="Overhead"/>
    <x v="0"/>
    <s v="Fuse"/>
    <m/>
    <s v="252171116-2100013509{8992F}"/>
    <s v="     "/>
    <s v="Non-HFTD"/>
    <x v="0"/>
    <m/>
    <m/>
    <n v="36.109000000000002"/>
    <n v="-119.67100000000001"/>
    <s v="KINGS"/>
    <s v="CORCORAN-1116"/>
    <m/>
    <m/>
    <s v="CORCORAN 111285080"/>
    <x v="0"/>
    <m/>
    <m/>
    <m/>
    <m/>
    <s v="No"/>
    <m/>
    <m/>
    <m/>
    <m/>
    <m/>
    <m/>
    <m/>
    <s v="N"/>
    <s v="N"/>
    <m/>
    <m/>
    <s v="     "/>
    <m/>
    <m/>
    <m/>
    <m/>
    <m/>
    <m/>
    <m/>
    <m/>
    <m/>
    <m/>
    <m/>
    <m/>
    <m/>
    <m/>
    <m/>
    <m/>
    <m/>
    <m/>
    <m/>
  </r>
  <r>
    <s v="20191512"/>
    <s v="     "/>
    <n v="43796"/>
    <s v="11/27"/>
    <x v="0"/>
    <m/>
    <s v="48"/>
    <n v="4"/>
    <s v="11"/>
    <x v="3"/>
    <n v="43796"/>
    <m/>
    <s v="Based on FAS photos, does not appear that the fire spread beyond the pole."/>
    <s v="     "/>
    <s v="FAS"/>
    <m/>
    <s v="N"/>
    <x v="0"/>
    <s v="720573"/>
    <s v="19-0130214"/>
    <m/>
    <s v="T004824095"/>
    <n v="0"/>
    <m/>
    <s v="     "/>
    <x v="0"/>
    <s v="PG&amp;E"/>
    <m/>
    <m/>
    <m/>
    <s v="D"/>
    <m/>
    <s v="Structure-only"/>
    <m/>
    <s v="Equipment - PG&amp;E"/>
    <s v="34.o. Other"/>
    <s v="Equipment - PG&amp;E"/>
    <m/>
    <m/>
    <s v="Circuit Breaker"/>
    <m/>
    <m/>
    <s v="Line to Ground"/>
    <m/>
    <s v="Overhead"/>
    <x v="0"/>
    <s v="Circuit Breaker"/>
    <m/>
    <s v="25400-2100882365{1103/2}"/>
    <s v="     "/>
    <s v="Non-HFTD"/>
    <x v="0"/>
    <m/>
    <m/>
    <n v="35.969799999999999"/>
    <n v="-119.447"/>
    <s v="TULARE"/>
    <s v="ALPAUGH-1103"/>
    <m/>
    <m/>
    <s v="ALPAUGH 110396038"/>
    <x v="0"/>
    <m/>
    <m/>
    <m/>
    <m/>
    <s v="No"/>
    <m/>
    <m/>
    <m/>
    <m/>
    <m/>
    <m/>
    <m/>
    <s v="N"/>
    <s v="N"/>
    <m/>
    <m/>
    <s v="     "/>
    <m/>
    <m/>
    <m/>
    <m/>
    <m/>
    <m/>
    <m/>
    <m/>
    <m/>
    <m/>
    <m/>
    <m/>
    <m/>
    <m/>
    <m/>
    <m/>
    <m/>
    <m/>
    <m/>
  </r>
  <r>
    <s v="MIA201913251"/>
    <s v="     "/>
    <n v="43796"/>
    <s v="11/27"/>
    <x v="0"/>
    <n v="0.10729166666666666"/>
    <s v="48"/>
    <n v="4"/>
    <s v="11"/>
    <x v="3"/>
    <n v="43796"/>
    <n v="0.10694444444444444"/>
    <s v="TRANSFX FIRE AND POLE FIRE. PLEASE MAKE SAFE ASAP. FD ONSITE/STANDING BY; TRANF ON FIRE IN BACK YARD; pole top on fire, fire department onsite, t- man de energized circuit, fire department putting out fire, dissmissed by_x000a_t-man; took circuit from OIS due t"/>
    <s v="     "/>
    <s v="FAS"/>
    <n v="44243"/>
    <s v="Y"/>
    <x v="0"/>
    <s v="719716"/>
    <s v="N/A"/>
    <m/>
    <s v="T004823043"/>
    <m/>
    <m/>
    <s v="     "/>
    <x v="0"/>
    <s v="PG&amp;E"/>
    <m/>
    <m/>
    <m/>
    <s v="D"/>
    <m/>
    <s v="Structure-PG&amp;E only"/>
    <m/>
    <s v="Equipment - PG&amp;E"/>
    <s v="34.n. Transformer damage or failure"/>
    <s v="Equipment - PG&amp;E"/>
    <s v="All types of equipment / facility failure"/>
    <s v="Transformer failure"/>
    <s v="Transformer"/>
    <m/>
    <m/>
    <m/>
    <m/>
    <s v="Overhead"/>
    <x v="0"/>
    <m/>
    <m/>
    <m/>
    <s v="     "/>
    <s v="Non-HFTD"/>
    <x v="0"/>
    <m/>
    <m/>
    <n v="36.693300000000001"/>
    <n v="-119.726"/>
    <s v="Fresno"/>
    <s v="MALAGA-SUB"/>
    <s v="25425"/>
    <m/>
    <m/>
    <x v="0"/>
    <m/>
    <s v="Rural"/>
    <m/>
    <m/>
    <s v="No"/>
    <m/>
    <m/>
    <m/>
    <m/>
    <m/>
    <m/>
    <m/>
    <s v="N"/>
    <s v="N"/>
    <m/>
    <m/>
    <s v="     "/>
    <m/>
    <m/>
    <m/>
    <m/>
    <m/>
    <m/>
    <m/>
    <m/>
    <m/>
    <m/>
    <m/>
    <m/>
    <m/>
    <m/>
    <m/>
    <m/>
    <m/>
    <m/>
    <m/>
  </r>
  <r>
    <s v="MIA20190681"/>
    <s v="     "/>
    <n v="43796"/>
    <s v="11/27"/>
    <x v="0"/>
    <n v="0.32784722222222223"/>
    <s v="48"/>
    <n v="4"/>
    <s v="11"/>
    <x v="3"/>
    <n v="43796"/>
    <n v="0.32777777777777778"/>
    <s v="FAS states a neutral burnt open due to contact with a tree that grew into the lines and high winds. No mention of fire only burning odor. Not attributable to PG&amp;E."/>
    <s v="     "/>
    <s v="FAS"/>
    <n v="44243"/>
    <s v="Y"/>
    <x v="0"/>
    <s v="720479"/>
    <s v="N/A"/>
    <m/>
    <s v="T004823957"/>
    <m/>
    <m/>
    <s v="     "/>
    <x v="0"/>
    <s v="PG&amp;E"/>
    <m/>
    <m/>
    <m/>
    <s v="D"/>
    <m/>
    <s v="Structure-PG&amp;E only"/>
    <m/>
    <s v="Wire-Wire Contact"/>
    <s v="35.a. Wire-to-wire contact / contamination"/>
    <s v="Wire-Wire Contact"/>
    <s v="Other"/>
    <s v="Veg. contact"/>
    <m/>
    <m/>
    <m/>
    <m/>
    <s v="Yes"/>
    <s v="Overhead"/>
    <x v="0"/>
    <m/>
    <m/>
    <s v="Meter: 1004231765"/>
    <s v="     "/>
    <s v="Non-HFTD"/>
    <x v="0"/>
    <m/>
    <m/>
    <n v="37.7607"/>
    <n v="-122.473"/>
    <s v="San Francisco"/>
    <s v="SF-N-0401"/>
    <m/>
    <n v="4000"/>
    <m/>
    <x v="0"/>
    <s v="San Francisco Fire Department"/>
    <s v="Urban"/>
    <m/>
    <m/>
    <s v="No"/>
    <m/>
    <m/>
    <m/>
    <m/>
    <m/>
    <m/>
    <m/>
    <s v="N"/>
    <s v="N"/>
    <m/>
    <m/>
    <s v="     "/>
    <m/>
    <m/>
    <m/>
    <m/>
    <m/>
    <m/>
    <m/>
    <m/>
    <m/>
    <m/>
    <m/>
    <m/>
    <m/>
    <m/>
    <m/>
    <m/>
    <m/>
    <m/>
    <m/>
  </r>
  <r>
    <s v="MIA20195920"/>
    <s v="     "/>
    <n v="43796"/>
    <s v="11/27"/>
    <x v="0"/>
    <n v="0.1640625"/>
    <s v="48"/>
    <n v="4"/>
    <s v="11"/>
    <x v="3"/>
    <n v="43796"/>
    <n v="0.16388888888888889"/>
    <s v="POLE ON FIRE  WITH ARCING WIRE IN NEIGHBOR`S BACK YARD; 1 CROSSARM:8' LS:BURNT / REPLACE_x000a_ 2 INSULATOR:PRIMARY PT 8:FLASHED / REPLACE / FULL SET; arm fire made ec tag called for crew talked to storm rm left energized per supervisor crew will de energize"/>
    <s v="     "/>
    <s v="FAS"/>
    <n v="44248"/>
    <s v="Y"/>
    <x v="0"/>
    <s v="719494"/>
    <s v="N/A"/>
    <m/>
    <s v="T004823129"/>
    <n v="118206867"/>
    <m/>
    <s v="     "/>
    <x v="0"/>
    <s v="PG&amp;E"/>
    <m/>
    <m/>
    <m/>
    <s v="D"/>
    <m/>
    <s v="Structure-PG&amp;E only"/>
    <m/>
    <s v="Equipment - PG&amp;E"/>
    <s v="34.g. Insulator and brushing damage or failure"/>
    <s v="Equipment - PG&amp;E"/>
    <s v="All types of equipment / facility failure"/>
    <s v="Insulator failure"/>
    <s v="Insulator"/>
    <m/>
    <m/>
    <m/>
    <m/>
    <s v="Overhead"/>
    <x v="0"/>
    <m/>
    <m/>
    <m/>
    <s v="     "/>
    <s v="Non-HFTD"/>
    <x v="0"/>
    <m/>
    <m/>
    <n v="36.8001"/>
    <n v="-119.78"/>
    <s v="Fresno"/>
    <s v="MANCHESTER-1111"/>
    <s v="253921111"/>
    <n v="11000"/>
    <m/>
    <x v="0"/>
    <m/>
    <s v="Urban"/>
    <m/>
    <m/>
    <s v="No"/>
    <m/>
    <m/>
    <m/>
    <m/>
    <m/>
    <m/>
    <m/>
    <s v="N"/>
    <s v="N"/>
    <m/>
    <m/>
    <s v="     "/>
    <m/>
    <m/>
    <m/>
    <m/>
    <m/>
    <m/>
    <m/>
    <m/>
    <m/>
    <m/>
    <m/>
    <m/>
    <m/>
    <m/>
    <m/>
    <m/>
    <m/>
    <m/>
    <m/>
  </r>
  <r>
    <s v="20191514"/>
    <s v="     "/>
    <n v="43796"/>
    <s v="11/27"/>
    <x v="0"/>
    <m/>
    <s v="48"/>
    <n v="4"/>
    <s v="11"/>
    <x v="3"/>
    <n v="43796"/>
    <m/>
    <s v="Wet ground, does not appear that the fire spread beyond the pole."/>
    <s v="     "/>
    <s v="FAS"/>
    <m/>
    <s v="N"/>
    <x v="0"/>
    <s v="719910"/>
    <s v="19-0129897"/>
    <m/>
    <s v="T004823273"/>
    <n v="0"/>
    <m/>
    <s v="     "/>
    <x v="0"/>
    <s v="PG&amp;E"/>
    <m/>
    <m/>
    <m/>
    <s v="D"/>
    <m/>
    <s v="Structure-only"/>
    <m/>
    <s v="Equipment - PG&amp;E"/>
    <s v="34.o. Other"/>
    <s v="Equipment - PG&amp;E"/>
    <m/>
    <m/>
    <s v="Line Recloser"/>
    <m/>
    <m/>
    <s v="Line to Ground"/>
    <m/>
    <s v="Overhead"/>
    <x v="0"/>
    <s v="Line Recloser"/>
    <m/>
    <s v="253711102-2100003814{5050}"/>
    <s v="     "/>
    <s v="Non-HFTD"/>
    <x v="0"/>
    <m/>
    <m/>
    <n v="36.401299999999999"/>
    <n v="-119.51300000000001"/>
    <s v="KINGS"/>
    <s v="HARDWICK-1102"/>
    <m/>
    <m/>
    <s v="HARDWICK 1102CB"/>
    <x v="0"/>
    <m/>
    <m/>
    <m/>
    <m/>
    <s v="No"/>
    <m/>
    <m/>
    <m/>
    <m/>
    <m/>
    <m/>
    <m/>
    <s v="N"/>
    <s v="N"/>
    <m/>
    <m/>
    <s v="     "/>
    <m/>
    <m/>
    <m/>
    <m/>
    <m/>
    <m/>
    <m/>
    <m/>
    <m/>
    <m/>
    <m/>
    <m/>
    <m/>
    <m/>
    <m/>
    <m/>
    <m/>
    <m/>
    <m/>
  </r>
  <r>
    <s v="20191515"/>
    <s v="     "/>
    <n v="43796"/>
    <s v="11/27"/>
    <x v="0"/>
    <m/>
    <s v="48"/>
    <n v="4"/>
    <s v="11"/>
    <x v="3"/>
    <m/>
    <m/>
    <s v="No photos from FAS, cannot identify associated EC."/>
    <s v="     "/>
    <s v="FAS"/>
    <m/>
    <s v="N"/>
    <x v="0"/>
    <m/>
    <m/>
    <m/>
    <s v="T004823753"/>
    <n v="0"/>
    <m/>
    <s v="     "/>
    <x v="0"/>
    <s v="PG&amp;E"/>
    <m/>
    <m/>
    <m/>
    <s v="D"/>
    <m/>
    <s v="Structure-only"/>
    <m/>
    <s v="Contact - 3rd Party"/>
    <s v="33.e. Other contact from object"/>
    <s v="Contact - 3rd Party"/>
    <m/>
    <m/>
    <m/>
    <m/>
    <m/>
    <m/>
    <m/>
    <s v="Overhead"/>
    <x v="0"/>
    <m/>
    <m/>
    <s v=""/>
    <s v="     "/>
    <s v="Non-HFTD"/>
    <x v="0"/>
    <m/>
    <m/>
    <n v="36.719799999999999"/>
    <n v="-119.76300000000001"/>
    <s v="FRESNO"/>
    <m/>
    <m/>
    <m/>
    <m/>
    <x v="0"/>
    <m/>
    <m/>
    <m/>
    <m/>
    <s v="No"/>
    <m/>
    <m/>
    <m/>
    <m/>
    <m/>
    <m/>
    <m/>
    <s v="N"/>
    <s v="N"/>
    <m/>
    <m/>
    <s v="     "/>
    <m/>
    <m/>
    <m/>
    <m/>
    <m/>
    <m/>
    <m/>
    <m/>
    <m/>
    <m/>
    <m/>
    <m/>
    <m/>
    <m/>
    <m/>
    <m/>
    <m/>
    <m/>
    <m/>
  </r>
  <r>
    <s v="20191516"/>
    <s v="     "/>
    <n v="43796"/>
    <s v="11/27"/>
    <x v="0"/>
    <m/>
    <s v="48"/>
    <n v="4"/>
    <s v="11"/>
    <x v="3"/>
    <n v="43796"/>
    <m/>
    <s v="Photos from FAS tag do no show any fire travelling out from base of pole."/>
    <s v="     "/>
    <s v="FAS"/>
    <m/>
    <s v="N"/>
    <x v="0"/>
    <s v="720085"/>
    <s v="19-0129922"/>
    <m/>
    <s v="T004823306"/>
    <n v="0"/>
    <m/>
    <s v="     "/>
    <x v="0"/>
    <s v="PG&amp;E"/>
    <m/>
    <m/>
    <m/>
    <s v="D"/>
    <m/>
    <s v="Structure-only"/>
    <m/>
    <s v="Equipment - PG&amp;E"/>
    <s v="34.o. Other"/>
    <s v="Equipment - PG&amp;E"/>
    <m/>
    <m/>
    <s v="Fuse"/>
    <m/>
    <m/>
    <s v="Force Out"/>
    <m/>
    <s v="Overhead"/>
    <x v="0"/>
    <s v="Fuse"/>
    <m/>
    <s v="253701108-2100009789{15638}"/>
    <s v="     "/>
    <s v="Non-HFTD"/>
    <x v="0"/>
    <m/>
    <m/>
    <n v="35.341000000000001"/>
    <n v="-119.02800000000001"/>
    <s v="KERN"/>
    <s v="WESTPARK-1108"/>
    <m/>
    <m/>
    <s v="WESTPARK 110849640"/>
    <x v="0"/>
    <s v="BFD"/>
    <m/>
    <m/>
    <m/>
    <s v="No"/>
    <m/>
    <m/>
    <m/>
    <m/>
    <m/>
    <m/>
    <m/>
    <s v="N"/>
    <s v="N"/>
    <m/>
    <m/>
    <s v="     "/>
    <m/>
    <m/>
    <m/>
    <m/>
    <m/>
    <m/>
    <m/>
    <m/>
    <m/>
    <m/>
    <m/>
    <m/>
    <m/>
    <m/>
    <m/>
    <m/>
    <m/>
    <m/>
    <m/>
  </r>
  <r>
    <s v="20191519"/>
    <s v="     "/>
    <n v="43796"/>
    <s v="11/27"/>
    <x v="0"/>
    <m/>
    <s v="48"/>
    <n v="4"/>
    <s v="11"/>
    <x v="3"/>
    <n v="43796"/>
    <m/>
    <s v="EC 118206857 Pole top was burning. Photos do not show surrounding area around pole, but description may indicate that its isolated at the pole."/>
    <s v="     "/>
    <s v="FAS"/>
    <m/>
    <s v="N"/>
    <x v="0"/>
    <s v="719636"/>
    <s v="19-0129841"/>
    <m/>
    <s v="T004822984"/>
    <n v="0"/>
    <m/>
    <s v="     "/>
    <x v="0"/>
    <s v="PG&amp;E"/>
    <m/>
    <m/>
    <m/>
    <s v="D"/>
    <m/>
    <s v="Other"/>
    <s v="POLE TOP"/>
    <s v="Equipment - PG&amp;E"/>
    <s v="34.o. Other"/>
    <s v="Equipment - PG&amp;E"/>
    <m/>
    <m/>
    <s v="Circuit Breaker"/>
    <m/>
    <m/>
    <s v="Line to Ground"/>
    <m/>
    <s v="Overhead"/>
    <x v="0"/>
    <s v="Circuit Breaker"/>
    <m/>
    <s v="25205-2100071590{1106/2}"/>
    <s v="     "/>
    <s v="Non-HFTD"/>
    <x v="0"/>
    <m/>
    <m/>
    <n v="36.780900000000003"/>
    <n v="-119.839"/>
    <s v="FRESNO"/>
    <s v="ASHLAN-AVE-1106"/>
    <m/>
    <m/>
    <s v="N/A"/>
    <x v="0"/>
    <m/>
    <m/>
    <m/>
    <m/>
    <s v="No"/>
    <m/>
    <m/>
    <m/>
    <m/>
    <m/>
    <m/>
    <m/>
    <s v="N"/>
    <s v="N"/>
    <m/>
    <m/>
    <s v="     "/>
    <m/>
    <m/>
    <m/>
    <m/>
    <m/>
    <m/>
    <m/>
    <m/>
    <m/>
    <m/>
    <m/>
    <m/>
    <m/>
    <m/>
    <m/>
    <m/>
    <m/>
    <m/>
    <m/>
  </r>
  <r>
    <s v="20191517"/>
    <s v="     "/>
    <n v="43796"/>
    <s v="11/27"/>
    <x v="0"/>
    <m/>
    <s v="48"/>
    <n v="4"/>
    <s v="11"/>
    <x v="3"/>
    <n v="43796"/>
    <m/>
    <s v="Series of Ecs 118206817 Not enough information to determine size of fire"/>
    <s v="     "/>
    <s v="FAS"/>
    <m/>
    <s v="N"/>
    <x v="0"/>
    <s v="719590"/>
    <s v="19-0129817"/>
    <m/>
    <s v="T004822895"/>
    <n v="0"/>
    <m/>
    <s v="     "/>
    <x v="0"/>
    <s v="PG&amp;E"/>
    <m/>
    <m/>
    <m/>
    <s v="D"/>
    <m/>
    <s v="Structure-only"/>
    <m/>
    <s v="Equipment - PG&amp;E"/>
    <s v="34.o. Other"/>
    <s v="Equipment - PG&amp;E"/>
    <m/>
    <m/>
    <s v="Circuit Breaker"/>
    <m/>
    <m/>
    <s v="Line to Ground"/>
    <m/>
    <s v="Overhead"/>
    <x v="0"/>
    <s v="Circuit Breaker"/>
    <m/>
    <s v="18267-2100652793{1107/2}"/>
    <s v="     "/>
    <s v="Non-HFTD"/>
    <x v="0"/>
    <m/>
    <m/>
    <n v="34.938200000000002"/>
    <n v="-120.443"/>
    <s v="SANTA BARBARA"/>
    <s v="SANTA-MARIA-1107"/>
    <m/>
    <m/>
    <s v="SANTA MARIA 1109CB"/>
    <x v="0"/>
    <s v="santa maria fd"/>
    <m/>
    <m/>
    <m/>
    <s v="No"/>
    <m/>
    <m/>
    <m/>
    <m/>
    <m/>
    <m/>
    <m/>
    <s v="N"/>
    <s v="N"/>
    <m/>
    <m/>
    <s v="     "/>
    <m/>
    <m/>
    <m/>
    <m/>
    <m/>
    <m/>
    <m/>
    <m/>
    <m/>
    <m/>
    <m/>
    <m/>
    <m/>
    <m/>
    <m/>
    <m/>
    <m/>
    <m/>
    <m/>
  </r>
  <r>
    <s v="20191518"/>
    <s v="     "/>
    <n v="43796"/>
    <s v="11/27"/>
    <x v="0"/>
    <m/>
    <s v="48"/>
    <n v="4"/>
    <s v="11"/>
    <x v="3"/>
    <n v="43796"/>
    <m/>
    <s v="Poor photos from FAS. Cannot determine fire size. However, can guess that it may be pole only. EC 118206865 "/>
    <s v="     "/>
    <s v="FAS"/>
    <m/>
    <s v="N"/>
    <x v="0"/>
    <s v="719767"/>
    <s v="19-0129885"/>
    <m/>
    <s v="T004823099"/>
    <n v="0"/>
    <m/>
    <s v="     "/>
    <x v="0"/>
    <s v="PG&amp;E"/>
    <m/>
    <m/>
    <m/>
    <s v="D"/>
    <m/>
    <s v="Structure-only"/>
    <m/>
    <s v="Equipment - PG&amp;E"/>
    <s v="34.o. Other"/>
    <s v="Equipment - PG&amp;E"/>
    <m/>
    <m/>
    <s v="Fuse"/>
    <m/>
    <m/>
    <s v="Three Phase Fault"/>
    <m/>
    <s v="Overhead"/>
    <x v="0"/>
    <s v="Fuse"/>
    <m/>
    <s v="252661103-2100128107{8351F}"/>
    <s v="     "/>
    <s v="Non-HFTD"/>
    <x v="0"/>
    <m/>
    <m/>
    <n v="36.284100000000002"/>
    <n v="-119.633"/>
    <s v="KINGS"/>
    <s v="GUERNSEY-1103"/>
    <m/>
    <m/>
    <s v="GUERNSEY 1103941042"/>
    <x v="0"/>
    <s v="5595828859"/>
    <m/>
    <m/>
    <m/>
    <s v="No"/>
    <m/>
    <m/>
    <m/>
    <m/>
    <m/>
    <m/>
    <m/>
    <s v="N"/>
    <s v="N"/>
    <m/>
    <m/>
    <s v="     "/>
    <m/>
    <m/>
    <m/>
    <m/>
    <m/>
    <m/>
    <m/>
    <m/>
    <m/>
    <m/>
    <m/>
    <m/>
    <m/>
    <m/>
    <m/>
    <m/>
    <m/>
    <m/>
    <m/>
  </r>
  <r>
    <s v="20191511"/>
    <s v="     "/>
    <n v="43796"/>
    <s v="11/27"/>
    <x v="0"/>
    <m/>
    <s v="48"/>
    <n v="4"/>
    <s v="11"/>
    <x v="3"/>
    <n v="43796"/>
    <m/>
    <s v="Based on FAS photos, does not appear that the fire spread beyond the pole."/>
    <s v="     "/>
    <s v="FAS"/>
    <m/>
    <s v="N"/>
    <x v="0"/>
    <s v="721694"/>
    <s v="19-0130522"/>
    <m/>
    <s v="T004825441"/>
    <n v="0"/>
    <m/>
    <s v="     "/>
    <x v="0"/>
    <s v="PG&amp;E"/>
    <m/>
    <m/>
    <m/>
    <s v="D"/>
    <m/>
    <s v="Structure-only"/>
    <m/>
    <s v="Equipment - PG&amp;E"/>
    <s v="34.o. Other"/>
    <s v="Equipment - PG&amp;E"/>
    <m/>
    <m/>
    <s v="Fuse"/>
    <m/>
    <m/>
    <s v="Line to Line"/>
    <m/>
    <s v="Overhead"/>
    <x v="0"/>
    <s v="Fuse"/>
    <m/>
    <s v="254401102-2100092313{7055}"/>
    <s v="     "/>
    <s v="Non-HFTD"/>
    <x v="0"/>
    <m/>
    <m/>
    <n v="35.760100000000001"/>
    <n v="-119.858"/>
    <s v="KERN"/>
    <s v="TWISSELMAN-1102"/>
    <m/>
    <m/>
    <s v="TWISSELMAN 1102CB"/>
    <x v="0"/>
    <m/>
    <m/>
    <m/>
    <m/>
    <s v="No"/>
    <m/>
    <m/>
    <m/>
    <m/>
    <m/>
    <m/>
    <m/>
    <s v="N"/>
    <s v="N"/>
    <m/>
    <m/>
    <s v="     "/>
    <m/>
    <m/>
    <m/>
    <m/>
    <m/>
    <m/>
    <m/>
    <m/>
    <m/>
    <m/>
    <m/>
    <m/>
    <m/>
    <m/>
    <m/>
    <m/>
    <m/>
    <m/>
    <m/>
  </r>
  <r>
    <s v="FAS272223"/>
    <s v="     "/>
    <n v="44162"/>
    <s v="11/27"/>
    <x v="0"/>
    <m/>
    <s v="48"/>
    <n v="4"/>
    <s v="11"/>
    <x v="4"/>
    <m/>
    <m/>
    <s v="pole fire; top of pole hanging by wires"/>
    <s v="     "/>
    <s v="FAS"/>
    <n v="44580"/>
    <s v="Y"/>
    <x v="0"/>
    <m/>
    <s v="N/A"/>
    <m/>
    <s v="8995051"/>
    <n v="120105755"/>
    <m/>
    <s v="     "/>
    <x v="0"/>
    <s v="PG&amp;E"/>
    <m/>
    <m/>
    <m/>
    <s v="D"/>
    <m/>
    <s v="Structure-only"/>
    <m/>
    <s v="Equipment - PG&amp;E"/>
    <s v="34.f. Pole damage or failure"/>
    <s v="Equipment - PG&amp;E"/>
    <s v="Pole failure"/>
    <s v="Pole failure"/>
    <s v="Pole"/>
    <m/>
    <m/>
    <m/>
    <s v="No"/>
    <s v="Overhead"/>
    <x v="0"/>
    <s v="Pole"/>
    <m/>
    <s v="104012060"/>
    <s v="     "/>
    <s v="Non-HFTD"/>
    <x v="0"/>
    <m/>
    <m/>
    <n v="35.980800000000002"/>
    <n v="-120.004"/>
    <s v="Kings"/>
    <s v="AVENAL-2101"/>
    <m/>
    <m/>
    <m/>
    <x v="0"/>
    <m/>
    <m/>
    <m/>
    <m/>
    <s v="No"/>
    <m/>
    <m/>
    <m/>
    <m/>
    <m/>
    <m/>
    <m/>
    <s v="N"/>
    <s v="N"/>
    <m/>
    <m/>
    <s v="     "/>
    <m/>
    <m/>
    <m/>
    <m/>
    <m/>
    <m/>
    <m/>
    <m/>
    <m/>
    <m/>
    <m/>
    <m/>
    <m/>
    <m/>
    <m/>
    <m/>
    <m/>
    <m/>
    <m/>
  </r>
  <r>
    <s v="20140243"/>
    <s v="     "/>
    <n v="41971"/>
    <s v="11/28"/>
    <x v="0"/>
    <n v="5.347222222222222E-2"/>
    <s v="48"/>
    <n v="4"/>
    <s v="11"/>
    <x v="7"/>
    <m/>
    <m/>
    <s v="fire in drive way consumered 2 trailers. service wire was down in street and on top of 1 trailer when i arrived."/>
    <s v="     "/>
    <m/>
    <m/>
    <s v="N"/>
    <x v="0"/>
    <s v="1118925"/>
    <m/>
    <m/>
    <m/>
    <m/>
    <m/>
    <s v="     "/>
    <x v="1"/>
    <s v="PG&amp;E"/>
    <m/>
    <s v="Building"/>
    <m/>
    <s v="D"/>
    <m/>
    <s v="&lt;0.25"/>
    <s v="Square Feet: ; Acreage: "/>
    <s v="Equipment - PG&amp;E"/>
    <s v="34.o. Other"/>
    <s v="Equipment - PG&amp;E"/>
    <s v="All types of equipment / facility failure"/>
    <m/>
    <m/>
    <m/>
    <m/>
    <m/>
    <s v="AT&amp;T"/>
    <s v="Overhead"/>
    <x v="1"/>
    <s v="Conductor"/>
    <m/>
    <s v="101425748"/>
    <s v="     "/>
    <s v="Non-HFTD"/>
    <x v="0"/>
    <m/>
    <m/>
    <n v="37.989199999999997"/>
    <n v="-122.315"/>
    <s v="Contra Costa"/>
    <s v="POINT-PINOLE-1101"/>
    <s v="14261101"/>
    <m/>
    <s v="N/A"/>
    <x v="0"/>
    <s v=" "/>
    <s v="Urban"/>
    <m/>
    <m/>
    <s v="No"/>
    <m/>
    <m/>
    <m/>
    <m/>
    <m/>
    <m/>
    <m/>
    <s v="N"/>
    <s v="N"/>
    <m/>
    <m/>
    <s v="     "/>
    <m/>
    <m/>
    <m/>
    <m/>
    <m/>
    <m/>
    <m/>
    <m/>
    <m/>
    <m/>
    <m/>
    <m/>
    <m/>
    <m/>
    <m/>
    <m/>
    <m/>
    <m/>
    <m/>
  </r>
  <r>
    <s v="SAP201419785"/>
    <s v="     "/>
    <n v="41971"/>
    <s v="11/28"/>
    <x v="0"/>
    <m/>
    <s v="48"/>
    <n v="4"/>
    <s v="11"/>
    <x v="7"/>
    <n v="41969"/>
    <m/>
    <s v="overloaded transformer caught fire"/>
    <s v="     "/>
    <s v="SAP"/>
    <n v="44580"/>
    <s v="Y"/>
    <x v="0"/>
    <s v="1118304"/>
    <s v="14-0072108"/>
    <m/>
    <s v="T003245893"/>
    <n v="109688230"/>
    <m/>
    <s v="     "/>
    <x v="0"/>
    <s v="PG&amp;E"/>
    <m/>
    <m/>
    <m/>
    <s v="D"/>
    <m/>
    <s v="Structure-PG&amp;E only"/>
    <m/>
    <s v="Equipment - Overloaded"/>
    <s v="34.n. Transformer damage or failure"/>
    <s v="Equipment - PG&amp;E"/>
    <s v="Transformer failure"/>
    <s v="Transformer failure"/>
    <s v="Transformer"/>
    <m/>
    <m/>
    <s v="Line to Ground"/>
    <s v="Yes"/>
    <s v="Overhead"/>
    <x v="0"/>
    <s v="Transformer"/>
    <m/>
    <s v="101952410"/>
    <s v="     "/>
    <s v="Non-HFTD"/>
    <x v="0"/>
    <m/>
    <m/>
    <n v="38.442900000000002"/>
    <n v="-122.72199999999999"/>
    <s v="Sonoma"/>
    <s v="SANTA-ROSA-A-1106"/>
    <m/>
    <m/>
    <s v="SANTA ROSA A 1112CB"/>
    <x v="0"/>
    <m/>
    <m/>
    <m/>
    <m/>
    <s v="No"/>
    <m/>
    <m/>
    <m/>
    <m/>
    <m/>
    <m/>
    <m/>
    <s v="N"/>
    <s v="N"/>
    <m/>
    <m/>
    <s v="     "/>
    <m/>
    <m/>
    <m/>
    <m/>
    <m/>
    <m/>
    <m/>
    <m/>
    <m/>
    <m/>
    <m/>
    <m/>
    <m/>
    <m/>
    <m/>
    <m/>
    <m/>
    <m/>
    <m/>
  </r>
  <r>
    <s v="MIA20156120"/>
    <s v="     "/>
    <n v="42336"/>
    <s v="11/28"/>
    <x v="0"/>
    <n v="0.8552777777777778"/>
    <s v="48"/>
    <n v="4"/>
    <s v="11"/>
    <x v="2"/>
    <n v="42336"/>
    <n v="0.85486111111111107"/>
    <s v="FAS states an underground vault fire occurred causing the power outage. Unsure of what exact line this fire occurred on both are listed."/>
    <s v="     "/>
    <s v="FAS"/>
    <n v="44265"/>
    <s v="Y"/>
    <x v="0"/>
    <m/>
    <s v="N/A"/>
    <m/>
    <s v="1765784043"/>
    <m/>
    <m/>
    <s v="     "/>
    <x v="0"/>
    <s v="PG&amp;E"/>
    <m/>
    <m/>
    <m/>
    <s v="D"/>
    <m/>
    <s v="Structure-PG&amp;E only"/>
    <m/>
    <s v="Equipment - PG&amp;E"/>
    <s v="34.b. Conductor damage or failure"/>
    <s v="Equipment - PG&amp;E"/>
    <s v="All types of equipment / facility failure"/>
    <s v="Conductor failure-all"/>
    <s v="Conductor"/>
    <m/>
    <m/>
    <m/>
    <s v="No"/>
    <s v="Underground"/>
    <x v="0"/>
    <m/>
    <m/>
    <s v="12222107, 012221107 "/>
    <s v="     "/>
    <s v="Non-HFTD"/>
    <x v="0"/>
    <m/>
    <m/>
    <n v="37.511600000000001"/>
    <n v="-121.959"/>
    <s v="Alameda"/>
    <s v="NEWARK-2107,-NEWARK-1107"/>
    <m/>
    <n v="11000"/>
    <m/>
    <x v="0"/>
    <s v="Fremont FD"/>
    <s v="Urban"/>
    <m/>
    <m/>
    <s v="No"/>
    <m/>
    <m/>
    <m/>
    <m/>
    <m/>
    <m/>
    <m/>
    <s v="N"/>
    <s v="N"/>
    <m/>
    <m/>
    <s v="     "/>
    <m/>
    <m/>
    <m/>
    <m/>
    <m/>
    <m/>
    <m/>
    <m/>
    <m/>
    <m/>
    <m/>
    <m/>
    <m/>
    <m/>
    <m/>
    <m/>
    <m/>
    <m/>
    <m/>
  </r>
  <r>
    <s v="20170481"/>
    <s v="     "/>
    <n v="43067"/>
    <s v="11/28"/>
    <x v="0"/>
    <m/>
    <s v="48"/>
    <n v="4"/>
    <s v="11"/>
    <x v="0"/>
    <n v="43067"/>
    <n v="0.65625"/>
    <s v="REG BANK 67S NORTH UNIT N/G SENT COE NEEDS TO BE REPLACED TRIED CALLING LAND OWNER ABOUT TWO TREES THAT WHERE DAMAGED BY FIRE NO ANSWER (559)864-9488 JMRY"/>
    <s v="     "/>
    <m/>
    <m/>
    <s v="N"/>
    <x v="0"/>
    <s v="1931254"/>
    <s v="17-0098188"/>
    <m/>
    <m/>
    <m/>
    <m/>
    <s v="     "/>
    <x v="1"/>
    <s v="PG&amp;E"/>
    <m/>
    <s v="Vegetation"/>
    <m/>
    <s v="D"/>
    <m/>
    <s v="&lt;3 meters of linear travel"/>
    <s v="Square Feet: ; Acreage: "/>
    <s v="Equipment - PG&amp;E"/>
    <s v="34.i._x0009_Voltage regulator / booster damage or failure"/>
    <s v="Equipment - PG&amp;E"/>
    <s v="All types of equipment / facility failure"/>
    <s v="Voltage Regulator"/>
    <s v="Voltage Regulator"/>
    <m/>
    <m/>
    <s v="Line to Line"/>
    <s v="Unknown"/>
    <s v="Overhead"/>
    <x v="3"/>
    <s v="Other"/>
    <m/>
    <s v="100806272"/>
    <s v="     "/>
    <s v="Non-HFTD"/>
    <x v="0"/>
    <m/>
    <m/>
    <n v="36.497399999999999"/>
    <n v="-119.791"/>
    <s v="Fresno"/>
    <s v="CAMDEN-1105"/>
    <s v="252301105"/>
    <n v="12000"/>
    <s v="CAMDEN 1105CB"/>
    <x v="0"/>
    <s v="N.A."/>
    <s v="Agriculture"/>
    <m/>
    <m/>
    <s v="No"/>
    <m/>
    <m/>
    <m/>
    <m/>
    <m/>
    <m/>
    <m/>
    <s v="N"/>
    <s v="N"/>
    <m/>
    <m/>
    <s v="     "/>
    <m/>
    <m/>
    <m/>
    <m/>
    <m/>
    <m/>
    <m/>
    <m/>
    <m/>
    <m/>
    <m/>
    <m/>
    <m/>
    <m/>
    <m/>
    <m/>
    <m/>
    <m/>
    <m/>
  </r>
  <r>
    <s v="MIA20187202"/>
    <s v="     "/>
    <n v="43432"/>
    <s v="11/28"/>
    <x v="0"/>
    <n v="0.50386574074074075"/>
    <s v="48"/>
    <n v="4"/>
    <s v="11"/>
    <x v="1"/>
    <n v="43432"/>
    <n v="0.50347222222222221"/>
    <s v="Bird nest caused pole on fire, transfomer damaged"/>
    <s v="     "/>
    <s v="FAS"/>
    <n v="44244"/>
    <s v="Y"/>
    <x v="0"/>
    <s v="226612"/>
    <s v="18-0104403"/>
    <m/>
    <s v="T004468353"/>
    <n v="115417124"/>
    <m/>
    <s v="     "/>
    <x v="0"/>
    <s v="PG&amp;E"/>
    <m/>
    <m/>
    <m/>
    <s v="D"/>
    <m/>
    <s v="Structure-PG&amp;E only"/>
    <m/>
    <s v="Contact - Animal - Nest"/>
    <s v="33.e. Other contact from object"/>
    <s v="Contact - Nest"/>
    <s v="Contact from object"/>
    <s v="Contact - Nest"/>
    <m/>
    <s v="Contact - Nest"/>
    <s v="Pole"/>
    <s v="Line to Ground"/>
    <s v="No"/>
    <s v="Overhead"/>
    <x v="0"/>
    <m/>
    <m/>
    <s v="103929078"/>
    <s v="     "/>
    <s v="Non-HFTD"/>
    <x v="0"/>
    <m/>
    <m/>
    <n v="35.324100000000001"/>
    <n v="-119.29300000000001"/>
    <s v="Kern"/>
    <s v="NORCO-1101"/>
    <s v="254691101"/>
    <n v="11000"/>
    <s v="NORCO 1101CB"/>
    <x v="0"/>
    <m/>
    <s v="Rural"/>
    <m/>
    <m/>
    <s v="No"/>
    <m/>
    <m/>
    <m/>
    <m/>
    <m/>
    <m/>
    <m/>
    <s v="N"/>
    <s v="N"/>
    <m/>
    <m/>
    <s v="     "/>
    <m/>
    <m/>
    <m/>
    <m/>
    <m/>
    <m/>
    <m/>
    <m/>
    <m/>
    <m/>
    <m/>
    <m/>
    <m/>
    <m/>
    <m/>
    <m/>
    <m/>
    <m/>
    <m/>
  </r>
  <r>
    <s v="20181030"/>
    <s v="     "/>
    <n v="43432"/>
    <s v="11/28"/>
    <x v="0"/>
    <n v="0.67013888888888884"/>
    <s v="48"/>
    <n v="4"/>
    <s v="11"/>
    <x v="1"/>
    <n v="43432"/>
    <n v="0.67013888888888884"/>
    <m/>
    <s v="     "/>
    <s v="FAS"/>
    <m/>
    <s v="N"/>
    <x v="0"/>
    <s v="226797"/>
    <s v="18-0104555"/>
    <m/>
    <m/>
    <m/>
    <m/>
    <s v="     "/>
    <x v="0"/>
    <s v="PG&amp;E"/>
    <m/>
    <m/>
    <m/>
    <s v="D"/>
    <m/>
    <s v="Structure-PG&amp;E only"/>
    <m/>
    <s v="Equipment - PG&amp;E"/>
    <s v="34.f. Pole damage or failure"/>
    <s v="Equipment - PG&amp;E"/>
    <s v="All types of equipment / facility failure"/>
    <s v="Pole"/>
    <s v="Pole"/>
    <m/>
    <m/>
    <s v="Force Out"/>
    <m/>
    <s v="Overhead"/>
    <x v="3"/>
    <s v="Pole"/>
    <m/>
    <s v="FLYING BELLS 9/W/OF 3851"/>
    <s v="     "/>
    <s v="Non-HFTD"/>
    <x v="0"/>
    <m/>
    <m/>
    <n v="38.453099999999999"/>
    <n v="-121.968"/>
    <s v="Solano"/>
    <s v="VACA-DIXON-1103"/>
    <s v="063591103"/>
    <n v="11000"/>
    <s v="PUTAH CREEK 110396792"/>
    <x v="0"/>
    <m/>
    <s v="Rural"/>
    <m/>
    <m/>
    <s v="No"/>
    <m/>
    <m/>
    <m/>
    <m/>
    <m/>
    <m/>
    <m/>
    <s v="N"/>
    <s v="N"/>
    <m/>
    <m/>
    <s v="     "/>
    <m/>
    <m/>
    <m/>
    <m/>
    <m/>
    <m/>
    <m/>
    <m/>
    <m/>
    <m/>
    <m/>
    <m/>
    <m/>
    <m/>
    <m/>
    <m/>
    <m/>
    <m/>
    <m/>
  </r>
  <r>
    <s v="MIA201810926"/>
    <s v="     "/>
    <n v="43432"/>
    <s v="11/28"/>
    <x v="0"/>
    <n v="0.24230324074074075"/>
    <s v="48"/>
    <n v="4"/>
    <s v="11"/>
    <x v="1"/>
    <n v="43432"/>
    <n v="0.24166666666666667"/>
    <s v="Fresno FD; FIRE DEPT ENROUTE ON REPORTED ARCING LINES.; found burned up bird gaurd on pothead switched around and do created coe"/>
    <s v="     "/>
    <s v="FAS"/>
    <n v="44246"/>
    <s v="Y"/>
    <x v="0"/>
    <s v="226197"/>
    <s v="N/A"/>
    <m/>
    <s v="T004467835"/>
    <m/>
    <m/>
    <s v="     "/>
    <x v="0"/>
    <s v="PG&amp;E"/>
    <m/>
    <m/>
    <m/>
    <s v="D"/>
    <m/>
    <s v="Structure-PG&amp;E only"/>
    <m/>
    <s v="Equipment - PG&amp;E"/>
    <s v="34.o. Other"/>
    <s v="Equipment - PG&amp;E"/>
    <s v="All types of equipment / facility failure"/>
    <s v="Other"/>
    <s v="Pothead"/>
    <m/>
    <m/>
    <m/>
    <s v="Yes"/>
    <s v="Overhead"/>
    <x v="0"/>
    <m/>
    <m/>
    <s v="100816143"/>
    <s v="     "/>
    <s v="Non-HFTD"/>
    <x v="0"/>
    <m/>
    <m/>
    <n v="36.829700000000003"/>
    <n v="-119.797"/>
    <s v="Fresno"/>
    <s v="FIGARDEN-2105"/>
    <m/>
    <n v="21000"/>
    <m/>
    <x v="0"/>
    <s v="Fresno Fire Dept."/>
    <s v="Urban"/>
    <m/>
    <m/>
    <s v="No"/>
    <m/>
    <m/>
    <m/>
    <m/>
    <m/>
    <m/>
    <m/>
    <s v="N"/>
    <s v="N"/>
    <m/>
    <m/>
    <s v="     "/>
    <m/>
    <m/>
    <m/>
    <m/>
    <m/>
    <m/>
    <m/>
    <m/>
    <m/>
    <m/>
    <m/>
    <m/>
    <m/>
    <m/>
    <m/>
    <m/>
    <m/>
    <m/>
    <m/>
  </r>
  <r>
    <s v="20181029"/>
    <s v="     "/>
    <n v="43432"/>
    <s v="11/28"/>
    <x v="0"/>
    <n v="0.48958333333333331"/>
    <s v="48"/>
    <n v="4"/>
    <s v="11"/>
    <x v="1"/>
    <n v="43432"/>
    <n v="0.48958333333333331"/>
    <m/>
    <s v="     "/>
    <s v="FAS"/>
    <m/>
    <s v="N"/>
    <x v="0"/>
    <s v="226612"/>
    <s v="18-0104403"/>
    <m/>
    <m/>
    <m/>
    <m/>
    <s v="     "/>
    <x v="0"/>
    <s v="PG&amp;E"/>
    <m/>
    <m/>
    <m/>
    <s v="D"/>
    <m/>
    <s v="Structure-PG&amp;E only"/>
    <m/>
    <s v="Equipment - PG&amp;E"/>
    <s v="34.f. Pole damage or failure"/>
    <s v="Equipment - PG&amp;E"/>
    <s v="All types of equipment / facility failure"/>
    <s v="Pole"/>
    <s v="Pole"/>
    <m/>
    <m/>
    <s v="Line to Ground"/>
    <m/>
    <s v="Overhead"/>
    <x v="3"/>
    <s v="Pole"/>
    <m/>
    <s v="MTR#1010125461"/>
    <s v="     "/>
    <s v="Non-HFTD"/>
    <x v="0"/>
    <m/>
    <m/>
    <n v="35.323700000000002"/>
    <n v="-119.29300000000001"/>
    <s v="Kern"/>
    <s v="NORCO-1101"/>
    <s v="254691101"/>
    <n v="11000"/>
    <s v="NORCO 1101CB"/>
    <x v="0"/>
    <m/>
    <s v="Rural"/>
    <m/>
    <m/>
    <s v="No"/>
    <m/>
    <m/>
    <m/>
    <m/>
    <m/>
    <m/>
    <m/>
    <s v="N"/>
    <s v="N"/>
    <m/>
    <m/>
    <s v="     "/>
    <m/>
    <m/>
    <m/>
    <m/>
    <m/>
    <m/>
    <m/>
    <m/>
    <m/>
    <m/>
    <m/>
    <m/>
    <m/>
    <m/>
    <m/>
    <m/>
    <m/>
    <m/>
    <m/>
  </r>
  <r>
    <s v="20201629"/>
    <s v="     "/>
    <n v="44163"/>
    <s v="11/28"/>
    <x v="0"/>
    <n v="0.56736111111111109"/>
    <s v="48"/>
    <n v="4"/>
    <s v="11"/>
    <x v="4"/>
    <n v="44163"/>
    <m/>
    <s v="On November 28, 2020 at 13:37 hours a Trouble man was dispatched to the Jolon 1102 Distribution circuit 3 poles north of Lockwood and San Lucas Road, Lockwood. Initial analysis indicates a primary overhead conductor failed, resulting in a wires down outage and an ignition. The ensuing fire was one tenth of an acre and was extinguished by CALFIRE.  A PG&amp;E crew was dispatched to make repairs on Sap ID 101704007 on A priority Electric Corrective 120106279. Crew completed repairs by fixing and re-sagging wire down on 11/28/2020. "/>
    <s v="     "/>
    <s v="FAS"/>
    <m/>
    <s v="N"/>
    <x v="0"/>
    <s v="1155578"/>
    <s v="20-0125604"/>
    <m/>
    <s v="T005133514"/>
    <n v="101704007"/>
    <m/>
    <s v="     "/>
    <x v="1"/>
    <s v="PG&amp;E"/>
    <m/>
    <s v="Vegetation"/>
    <m/>
    <s v="D"/>
    <s v="D"/>
    <s v="&lt;0.25"/>
    <s v="tenth of an acre"/>
    <s v="Equipment - PG&amp;E"/>
    <s v="34.b. Conductor damage or failure"/>
    <s v="Equipment - PG&amp;E"/>
    <s v="All types of equipment / facility failure"/>
    <s v="Conductor failure-all"/>
    <s v="Conductor - Primary"/>
    <m/>
    <m/>
    <s v="Line to Ground"/>
    <m/>
    <s v="Overhead"/>
    <x v="3"/>
    <s v="Conductor - Primary"/>
    <s v="Conductor"/>
    <s v="120106279"/>
    <s v="     "/>
    <s v="Non-HFTD"/>
    <x v="0"/>
    <n v="565"/>
    <m/>
    <n v="35.966099999999997"/>
    <n v="-121.09099999999999"/>
    <s v="Monterey"/>
    <s v="JOLON-1102"/>
    <m/>
    <n v="12000"/>
    <m/>
    <x v="0"/>
    <s v="Cal Fire"/>
    <s v="Herbaceous"/>
    <m/>
    <m/>
    <s v="No"/>
    <m/>
    <m/>
    <m/>
    <m/>
    <m/>
    <m/>
    <m/>
    <s v="N"/>
    <s v="N"/>
    <m/>
    <m/>
    <s v="     "/>
    <m/>
    <m/>
    <m/>
    <m/>
    <m/>
    <m/>
    <m/>
    <m/>
    <m/>
    <m/>
    <m/>
    <m/>
    <m/>
    <m/>
    <m/>
    <m/>
    <m/>
    <m/>
    <m/>
  </r>
  <r>
    <s v="20212183"/>
    <s v="     "/>
    <n v="44528"/>
    <s v="11/28"/>
    <x v="0"/>
    <n v="0.6645833333333333"/>
    <s v="49"/>
    <n v="4"/>
    <s v="11"/>
    <x v="5"/>
    <n v="44528"/>
    <m/>
    <s v="Two phases of primary overhead conductor failed along with rotten tangent pole. This information is preliminary. OIS: 1555348; ILIS: 21-0152327; FOID: T005475025 (MKBG), T005475026 (CMRR-Assist); EC: 122420126; PM: 35308765; SAP Eqp ID: 100653966; Division/County: Fresno"/>
    <s v="     "/>
    <s v="FAS"/>
    <m/>
    <s v="N"/>
    <x v="0"/>
    <m/>
    <s v="21-0152327"/>
    <m/>
    <s v="T005475025, T005475026"/>
    <n v="122420000"/>
    <m/>
    <s v="     "/>
    <x v="1"/>
    <s v="PG&amp;E"/>
    <m/>
    <s v="Vegetation"/>
    <m/>
    <s v="D"/>
    <s v="D"/>
    <s v="&lt;3 meters of linear travel"/>
    <m/>
    <s v="Equipment - PG&amp;E"/>
    <s v="34.b. Conductor damage or failure"/>
    <s v="Equipment - PG&amp;E"/>
    <s v="All types of equipment / facility failure"/>
    <s v="Conductor failure-all"/>
    <s v="Conductor - Primary"/>
    <m/>
    <m/>
    <s v="Line to Line"/>
    <s v="Y"/>
    <s v="Overhead"/>
    <x v="3"/>
    <s v="Conductor - Primary"/>
    <s v="Conductor, Pole"/>
    <s v="100653966"/>
    <s v="     "/>
    <s v="Non-HFTD"/>
    <x v="0"/>
    <m/>
    <m/>
    <n v="36.681800000000003"/>
    <n v="-119.881"/>
    <s v="Fresno"/>
    <s v="KEARNEY-1106"/>
    <m/>
    <n v="12000"/>
    <m/>
    <x v="0"/>
    <s v="Fresno County FD"/>
    <s v="Agriculture"/>
    <s v="Brush fuel model"/>
    <s v="Grape Vines"/>
    <s v="No"/>
    <m/>
    <m/>
    <m/>
    <m/>
    <m/>
    <m/>
    <m/>
    <s v="N"/>
    <s v="N"/>
    <m/>
    <m/>
    <s v="     "/>
    <m/>
    <m/>
    <m/>
    <m/>
    <m/>
    <m/>
    <m/>
    <m/>
    <m/>
    <m/>
    <m/>
    <m/>
    <m/>
    <m/>
    <m/>
    <m/>
    <m/>
    <m/>
    <m/>
  </r>
  <r>
    <s v="20140244"/>
    <s v="     "/>
    <n v="41972"/>
    <s v="11/29"/>
    <x v="0"/>
    <n v="0.59791666666666665"/>
    <s v="48"/>
    <n v="4"/>
    <s v="11"/>
    <x v="7"/>
    <m/>
    <m/>
    <s v="SVC MELTED LAYING ON ROOF OF GUEST HOUSE. ROOF ON FIRE, D.O CALLED FIRE DEPT. CUT SVC IN CLEAR MADE SAFE. FIRE DEPT PUT OUT FIRE. PNL LOOKED OK. MTR OK. REPLACED 80 FT SVC WIRE. RECONNECTED CHKD GD VLTS &amp; CUST PNL."/>
    <s v="     "/>
    <m/>
    <m/>
    <s v="N"/>
    <x v="0"/>
    <s v="1119347"/>
    <m/>
    <m/>
    <m/>
    <m/>
    <m/>
    <s v="     "/>
    <x v="1"/>
    <s v="PG&amp;E"/>
    <m/>
    <s v="Building"/>
    <m/>
    <s v="D"/>
    <m/>
    <s v="Structure-only"/>
    <s v="Square Feet: ; Acreage: "/>
    <s v="Equipment - PG&amp;E"/>
    <s v="34.o. Other"/>
    <s v="Equipment - PG&amp;E"/>
    <s v="All types of equipment / facility failure"/>
    <m/>
    <m/>
    <m/>
    <m/>
    <m/>
    <s v="AT&amp;T"/>
    <s v="Overhead"/>
    <x v="1"/>
    <s v="Conductor"/>
    <m/>
    <s v="100814277"/>
    <s v="     "/>
    <s v="Non-HFTD"/>
    <x v="0"/>
    <m/>
    <m/>
    <n v="36.727800000000002"/>
    <n v="-119.70099999999999"/>
    <s v="Fresno"/>
    <s v="MALAGA-1110"/>
    <s v="254251110"/>
    <m/>
    <s v="N/A"/>
    <x v="0"/>
    <s v=" "/>
    <s v="Urban"/>
    <m/>
    <m/>
    <s v="No"/>
    <m/>
    <m/>
    <m/>
    <m/>
    <m/>
    <m/>
    <m/>
    <s v="N"/>
    <s v="N"/>
    <m/>
    <m/>
    <s v="     "/>
    <m/>
    <m/>
    <m/>
    <m/>
    <m/>
    <m/>
    <m/>
    <m/>
    <m/>
    <m/>
    <m/>
    <m/>
    <m/>
    <m/>
    <m/>
    <m/>
    <m/>
    <m/>
    <m/>
  </r>
  <r>
    <s v="MIA20145222"/>
    <s v="     "/>
    <n v="41972"/>
    <s v="11/29"/>
    <x v="0"/>
    <n v="0.29244212962962962"/>
    <s v="48"/>
    <n v="4"/>
    <s v="11"/>
    <x v="7"/>
    <n v="41972"/>
    <n v="0.29236111111111113"/>
    <s v="wire down causing fire"/>
    <s v="     "/>
    <s v="FAS"/>
    <n v="44266"/>
    <s v="Y"/>
    <x v="0"/>
    <m/>
    <m/>
    <m/>
    <s v="5192755924"/>
    <m/>
    <m/>
    <s v="     "/>
    <x v="0"/>
    <s v="PG&amp;E"/>
    <m/>
    <m/>
    <m/>
    <s v="D"/>
    <m/>
    <s v="Structure-PG&amp;E only"/>
    <m/>
    <s v="Equipment - PG&amp;E"/>
    <s v="34.b. Conductor damage or failure"/>
    <s v="Equipment - PG&amp;E"/>
    <s v="All types of equipment / facility failure"/>
    <s v="Conductor failure-all"/>
    <s v="Pole"/>
    <m/>
    <m/>
    <m/>
    <s v="Yes"/>
    <s v="Overhead"/>
    <x v="0"/>
    <m/>
    <m/>
    <s v="63131107"/>
    <s v="     "/>
    <s v="Non-HFTD"/>
    <x v="0"/>
    <m/>
    <m/>
    <m/>
    <m/>
    <m/>
    <s v="WEST-SACRAMENTO-1107"/>
    <s v="63131107"/>
    <n v="11000"/>
    <m/>
    <x v="0"/>
    <m/>
    <m/>
    <m/>
    <m/>
    <s v="No"/>
    <m/>
    <m/>
    <m/>
    <m/>
    <m/>
    <m/>
    <m/>
    <s v="N"/>
    <s v="N"/>
    <m/>
    <m/>
    <s v="     "/>
    <m/>
    <m/>
    <m/>
    <m/>
    <m/>
    <m/>
    <m/>
    <m/>
    <m/>
    <m/>
    <m/>
    <m/>
    <m/>
    <m/>
    <m/>
    <m/>
    <m/>
    <m/>
    <m/>
  </r>
  <r>
    <s v="SAP201710280"/>
    <s v="     "/>
    <n v="43068"/>
    <s v="11/29"/>
    <x v="0"/>
    <m/>
    <s v="48"/>
    <n v="4"/>
    <s v="11"/>
    <x v="0"/>
    <n v="43066"/>
    <m/>
    <s v="Pole replaced due to pole fire"/>
    <s v="     "/>
    <s v="SAP"/>
    <n v="44580"/>
    <s v="Y"/>
    <x v="0"/>
    <s v="1929949"/>
    <s v="17-0097727"/>
    <m/>
    <s v="T004197973"/>
    <n v="114030630"/>
    <m/>
    <s v="     "/>
    <x v="0"/>
    <s v="PG&amp;E"/>
    <m/>
    <m/>
    <m/>
    <s v="D"/>
    <m/>
    <s v="Structure-PG&amp;E only"/>
    <m/>
    <s v="Contact - Animal - Nest"/>
    <s v="33.e. Other contact from object"/>
    <s v="Contact - Nest"/>
    <s v="Nest Contact"/>
    <s v="Nest Contact"/>
    <m/>
    <s v="Nest Contact"/>
    <s v="Pole"/>
    <s v="Line to Line"/>
    <s v="Yes"/>
    <s v="Overhead"/>
    <x v="0"/>
    <s v="Pole"/>
    <m/>
    <s v="103329973"/>
    <s v="     "/>
    <s v="Non-HFTD"/>
    <x v="0"/>
    <m/>
    <m/>
    <n v="37.505800000000001"/>
    <n v="-120.459"/>
    <s v="Merced"/>
    <s v="CRESSEY-2103"/>
    <m/>
    <m/>
    <s v="CRESSEY 2103421930"/>
    <x v="0"/>
    <m/>
    <m/>
    <m/>
    <m/>
    <s v="No"/>
    <m/>
    <m/>
    <m/>
    <m/>
    <m/>
    <m/>
    <m/>
    <s v="N"/>
    <s v="N"/>
    <m/>
    <m/>
    <s v="     "/>
    <m/>
    <m/>
    <m/>
    <m/>
    <m/>
    <m/>
    <m/>
    <m/>
    <m/>
    <m/>
    <m/>
    <m/>
    <m/>
    <m/>
    <m/>
    <m/>
    <m/>
    <m/>
    <m/>
  </r>
  <r>
    <s v="SAP201710273"/>
    <s v="     "/>
    <n v="43068"/>
    <s v="11/29"/>
    <x v="0"/>
    <m/>
    <s v="48"/>
    <n v="4"/>
    <s v="11"/>
    <x v="0"/>
    <n v="43066"/>
    <m/>
    <s v="pole fire; failed line recloser 75740"/>
    <s v="     "/>
    <s v="SAP"/>
    <n v="44580"/>
    <s v="Y"/>
    <x v="0"/>
    <s v="1929724"/>
    <s v="17-0097676.1"/>
    <m/>
    <s v="T004197710"/>
    <n v="114029988"/>
    <m/>
    <s v="     "/>
    <x v="0"/>
    <s v="PG&amp;E"/>
    <m/>
    <m/>
    <m/>
    <s v="D"/>
    <m/>
    <s v="Structure-PG&amp;E only"/>
    <m/>
    <s v="Equipment - PG&amp;E"/>
    <s v="34.j. Recloser damage or failure"/>
    <s v="Equipment - PG&amp;E"/>
    <s v="Recloser failure"/>
    <s v="Recloser failure"/>
    <s v="Recloser"/>
    <m/>
    <m/>
    <s v="Force Out,Multi-Fault"/>
    <s v="No"/>
    <s v="Overhead"/>
    <x v="0"/>
    <s v="Recloser"/>
    <m/>
    <s v="100780079"/>
    <s v="     "/>
    <s v="Non-HFTD"/>
    <x v="0"/>
    <m/>
    <m/>
    <n v="36.782800000000002"/>
    <n v="-119.682"/>
    <s v="Fresno"/>
    <s v="AIRWAYS-1103"/>
    <m/>
    <m/>
    <m/>
    <x v="0"/>
    <m/>
    <m/>
    <m/>
    <m/>
    <s v="No"/>
    <m/>
    <m/>
    <m/>
    <m/>
    <m/>
    <m/>
    <m/>
    <s v="N"/>
    <s v="N"/>
    <m/>
    <m/>
    <s v="     "/>
    <m/>
    <m/>
    <m/>
    <m/>
    <m/>
    <m/>
    <m/>
    <m/>
    <m/>
    <m/>
    <m/>
    <m/>
    <m/>
    <m/>
    <m/>
    <m/>
    <m/>
    <m/>
    <m/>
  </r>
  <r>
    <s v="SAP201710271"/>
    <s v="     "/>
    <n v="43068"/>
    <s v="11/29"/>
    <x v="0"/>
    <m/>
    <s v="48"/>
    <n v="4"/>
    <s v="11"/>
    <x v="0"/>
    <n v="43065"/>
    <m/>
    <s v="Crossarm replaced due to pole fire"/>
    <s v="     "/>
    <s v="SAP"/>
    <n v="44580"/>
    <s v="Y"/>
    <x v="0"/>
    <s v="1929609"/>
    <s v="17-0097656"/>
    <m/>
    <s v="T004197623"/>
    <n v="114029826"/>
    <m/>
    <s v="     "/>
    <x v="0"/>
    <s v="PG&amp;E"/>
    <m/>
    <m/>
    <m/>
    <s v="D"/>
    <m/>
    <s v="Structure-PG&amp;E only"/>
    <m/>
    <s v="Equipment - PG&amp;E"/>
    <s v="34.g. Insulator and brushing damage or failure"/>
    <s v="Equipment - PG&amp;E"/>
    <s v="Insulator failure"/>
    <s v="Insulator failure"/>
    <s v="Crossarm"/>
    <m/>
    <m/>
    <s v="Line to Line"/>
    <s v="No"/>
    <s v="Overhead"/>
    <x v="0"/>
    <s v="Crossarm"/>
    <m/>
    <s v="100654817"/>
    <s v="     "/>
    <s v="Non-HFTD"/>
    <x v="0"/>
    <m/>
    <m/>
    <n v="36.790500000000002"/>
    <n v="-119.828"/>
    <s v="Fresno"/>
    <s v="ASHLAN-AVE-1109"/>
    <m/>
    <m/>
    <s v="ASHLAN AVE 1109CB"/>
    <x v="0"/>
    <s v="Fresno FD"/>
    <m/>
    <m/>
    <m/>
    <s v="No"/>
    <m/>
    <m/>
    <m/>
    <m/>
    <m/>
    <m/>
    <m/>
    <s v="N"/>
    <s v="N"/>
    <m/>
    <m/>
    <s v="     "/>
    <m/>
    <m/>
    <m/>
    <m/>
    <m/>
    <m/>
    <m/>
    <m/>
    <m/>
    <m/>
    <m/>
    <m/>
    <m/>
    <m/>
    <m/>
    <m/>
    <m/>
    <m/>
    <m/>
  </r>
  <r>
    <s v="SAP201710282"/>
    <s v="     "/>
    <n v="43068"/>
    <s v="11/29"/>
    <x v="0"/>
    <m/>
    <s v="48"/>
    <n v="4"/>
    <s v="11"/>
    <x v="0"/>
    <n v="43066"/>
    <m/>
    <s v="pole fire; failed trip saver 7917F"/>
    <s v="     "/>
    <s v="SAP"/>
    <n v="44580"/>
    <s v="Y"/>
    <x v="0"/>
    <s v="1930405"/>
    <s v="17-0097896"/>
    <m/>
    <s v="T004198521"/>
    <n v="114031649"/>
    <m/>
    <s v="     "/>
    <x v="0"/>
    <s v="PG&amp;E"/>
    <m/>
    <m/>
    <m/>
    <s v="D"/>
    <m/>
    <s v="Structure-PG&amp;E only"/>
    <m/>
    <s v="Equipment - PG&amp;E"/>
    <s v="34.o. Other"/>
    <s v="Equipment - PG&amp;E"/>
    <s v="Equipment failure - Other"/>
    <s v="Equipment failure - Other"/>
    <s v="Other"/>
    <m/>
    <m/>
    <s v="Line to Ground"/>
    <s v="No"/>
    <s v="Overhead"/>
    <x v="0"/>
    <s v="Other"/>
    <m/>
    <s v="100718990"/>
    <s v="     "/>
    <s v="Non-HFTD"/>
    <x v="0"/>
    <m/>
    <m/>
    <n v="36.6387"/>
    <n v="-119.35"/>
    <s v="Fresno"/>
    <s v="REEDLEY-1112"/>
    <m/>
    <m/>
    <s v="REEDLEY 111297364"/>
    <x v="0"/>
    <m/>
    <m/>
    <m/>
    <m/>
    <s v="No"/>
    <m/>
    <m/>
    <m/>
    <m/>
    <m/>
    <m/>
    <m/>
    <s v="N"/>
    <s v="N"/>
    <m/>
    <m/>
    <s v="     "/>
    <m/>
    <m/>
    <m/>
    <m/>
    <m/>
    <m/>
    <m/>
    <m/>
    <m/>
    <m/>
    <m/>
    <m/>
    <m/>
    <m/>
    <m/>
    <m/>
    <m/>
    <m/>
    <m/>
  </r>
  <r>
    <s v="SAP201710281"/>
    <s v="     "/>
    <n v="43068"/>
    <s v="11/29"/>
    <x v="0"/>
    <m/>
    <s v="48"/>
    <n v="4"/>
    <s v="11"/>
    <x v="0"/>
    <n v="43066"/>
    <m/>
    <s v="Rd 88 and Ave 364 in Earlimart; burned pole; pole fire; 2 poles e/o 8817F; fuse failure"/>
    <s v="     "/>
    <s v="SAP"/>
    <n v="44580"/>
    <s v="Y"/>
    <x v="0"/>
    <s v="1930613"/>
    <s v="17-0097991"/>
    <m/>
    <s v="T004198767"/>
    <n v="114032460"/>
    <m/>
    <s v="     "/>
    <x v="0"/>
    <s v="PG&amp;E"/>
    <m/>
    <m/>
    <m/>
    <s v="D"/>
    <m/>
    <s v="Structure-PG&amp;E only"/>
    <m/>
    <s v="Equipment - PG&amp;E"/>
    <s v="34.c. Fuse damage or failure"/>
    <s v="Equipment - PG&amp;E"/>
    <s v="Fuse failure - all"/>
    <s v="Fuse failure - all"/>
    <s v="Pole"/>
    <m/>
    <m/>
    <s v="Line to Line"/>
    <s v="Yes"/>
    <s v="Overhead"/>
    <x v="0"/>
    <s v="Pole"/>
    <m/>
    <s v="103852694"/>
    <s v="     "/>
    <s v="Non-HFTD"/>
    <x v="0"/>
    <m/>
    <m/>
    <n v="35.901600000000002"/>
    <n v="-119.376"/>
    <s v="Tulare"/>
    <s v="ALPAUGH-1104"/>
    <m/>
    <m/>
    <s v="ALPAUGH 11048220"/>
    <x v="0"/>
    <m/>
    <m/>
    <m/>
    <m/>
    <s v="No"/>
    <m/>
    <m/>
    <m/>
    <m/>
    <m/>
    <m/>
    <m/>
    <s v="N"/>
    <s v="N"/>
    <m/>
    <m/>
    <s v="     "/>
    <m/>
    <m/>
    <m/>
    <m/>
    <m/>
    <m/>
    <m/>
    <m/>
    <m/>
    <m/>
    <m/>
    <m/>
    <m/>
    <m/>
    <m/>
    <m/>
    <m/>
    <m/>
    <m/>
  </r>
  <r>
    <s v="SAP201710274"/>
    <s v="     "/>
    <n v="43068"/>
    <s v="11/29"/>
    <x v="0"/>
    <m/>
    <s v="48"/>
    <n v="4"/>
    <s v="11"/>
    <x v="0"/>
    <n v="43066"/>
    <m/>
    <s v="Pole replaced due to pole fire"/>
    <s v="     "/>
    <s v="SAP"/>
    <n v="44580"/>
    <s v="Y"/>
    <x v="0"/>
    <s v="1929738"/>
    <s v="17-0097702"/>
    <m/>
    <s v="T004197738"/>
    <n v="114030003"/>
    <m/>
    <s v="     "/>
    <x v="0"/>
    <s v="PG&amp;E"/>
    <m/>
    <m/>
    <m/>
    <s v="D"/>
    <m/>
    <s v="Structure-PG&amp;E only"/>
    <m/>
    <s v="Equipment - PG&amp;E"/>
    <s v="34.m. Connection device damage or failure"/>
    <s v="Equipment - PG&amp;E"/>
    <s v="Splice/Clamp/Connector"/>
    <s v="Splice/Clamp/Connector"/>
    <s v="Pole"/>
    <m/>
    <m/>
    <s v="Line to Line"/>
    <s v="Yes"/>
    <s v="Overhead"/>
    <x v="0"/>
    <s v="Pole"/>
    <m/>
    <s v="103841104"/>
    <s v="     "/>
    <s v="Non-HFTD"/>
    <x v="0"/>
    <m/>
    <m/>
    <n v="36.787500000000001"/>
    <n v="-119.709"/>
    <s v="Fresno"/>
    <s v="AIRWAYS-1108"/>
    <m/>
    <m/>
    <s v="AIRWAYS 1108CB"/>
    <x v="0"/>
    <m/>
    <m/>
    <m/>
    <m/>
    <s v="No"/>
    <m/>
    <m/>
    <m/>
    <m/>
    <m/>
    <m/>
    <m/>
    <s v="N"/>
    <s v="N"/>
    <m/>
    <m/>
    <s v="     "/>
    <m/>
    <m/>
    <m/>
    <m/>
    <m/>
    <m/>
    <m/>
    <m/>
    <m/>
    <m/>
    <m/>
    <m/>
    <m/>
    <m/>
    <m/>
    <m/>
    <m/>
    <m/>
    <m/>
  </r>
  <r>
    <s v="MIA20188787"/>
    <s v="     "/>
    <n v="43433"/>
    <s v="11/29"/>
    <x v="0"/>
    <n v="0.22869212962962962"/>
    <s v="48"/>
    <n v="4"/>
    <s v="11"/>
    <x v="1"/>
    <n v="43433"/>
    <n v="0.22847222222222222"/>
    <s v="No fire, Jumper, Burned Open"/>
    <s v="     "/>
    <s v="FAS"/>
    <n v="44243"/>
    <s v="Y"/>
    <x v="0"/>
    <s v="227760"/>
    <s v="18-0104772"/>
    <m/>
    <s v="T004469490"/>
    <n v="115418159"/>
    <m/>
    <s v="     "/>
    <x v="0"/>
    <s v="PG&amp;E"/>
    <m/>
    <m/>
    <m/>
    <s v="D"/>
    <m/>
    <s v="Structure-PG&amp;E only"/>
    <m/>
    <s v="Equipment - PG&amp;E"/>
    <s v="34.n. Transformer damage or failure"/>
    <s v="Equipment - PG&amp;E"/>
    <s v="All types of equipment / facility failure"/>
    <s v="Transformer failure"/>
    <s v="Conductor - Primary"/>
    <m/>
    <m/>
    <s v="Open Circuit"/>
    <s v="Yes"/>
    <s v="Overhead"/>
    <x v="0"/>
    <m/>
    <m/>
    <s v="101448148"/>
    <s v="     "/>
    <s v="Non-HFTD"/>
    <x v="0"/>
    <m/>
    <m/>
    <n v="37.8673"/>
    <n v="-122.264"/>
    <s v="Alameda"/>
    <s v="OAKLAND-D-1105"/>
    <m/>
    <n v="11000"/>
    <s v="OAKLAND D 1105BR138"/>
    <x v="0"/>
    <m/>
    <s v="Urban"/>
    <m/>
    <m/>
    <s v="No"/>
    <m/>
    <m/>
    <m/>
    <m/>
    <m/>
    <m/>
    <m/>
    <s v="N"/>
    <s v="N"/>
    <m/>
    <m/>
    <s v="     "/>
    <m/>
    <m/>
    <m/>
    <m/>
    <m/>
    <m/>
    <m/>
    <m/>
    <m/>
    <m/>
    <m/>
    <m/>
    <m/>
    <m/>
    <m/>
    <m/>
    <m/>
    <m/>
    <m/>
  </r>
  <r>
    <s v="20181034"/>
    <s v="     "/>
    <n v="43433"/>
    <s v="11/29"/>
    <x v="0"/>
    <n v="0.22430555555555556"/>
    <s v="48"/>
    <n v="4"/>
    <s v="11"/>
    <x v="1"/>
    <n v="43433"/>
    <n v="0.22430555555555556"/>
    <m/>
    <s v="     "/>
    <s v="FAS"/>
    <m/>
    <s v="N"/>
    <x v="0"/>
    <s v="227760"/>
    <s v="18-0104772"/>
    <m/>
    <m/>
    <m/>
    <m/>
    <s v="     "/>
    <x v="0"/>
    <s v="PG&amp;E"/>
    <m/>
    <m/>
    <m/>
    <s v="D"/>
    <m/>
    <s v="Structure-PG&amp;E only"/>
    <m/>
    <s v="Equipment - PG&amp;E"/>
    <s v="34.o. Other"/>
    <s v="Equipment - PG&amp;E"/>
    <s v="All types of equipment / facility failure"/>
    <s v="Other"/>
    <s v="Jumper"/>
    <m/>
    <m/>
    <s v="Open Circuit"/>
    <m/>
    <s v="Overhead"/>
    <x v="3"/>
    <s v="Jumper"/>
    <s v="CENTER PHASE JUMPER BURNT OPEN"/>
    <s v="OJ N/OF MTR#1007047433"/>
    <s v="     "/>
    <s v="Non-HFTD"/>
    <x v="0"/>
    <m/>
    <m/>
    <n v="37.867199999999997"/>
    <n v="-122.264"/>
    <s v="Alameda"/>
    <s v="OAKLAND-D-1105"/>
    <s v="012041105"/>
    <n v="11000"/>
    <s v="OAKLAND D 1105BR138"/>
    <x v="0"/>
    <m/>
    <s v="Urban"/>
    <m/>
    <m/>
    <s v="No"/>
    <m/>
    <m/>
    <m/>
    <m/>
    <m/>
    <m/>
    <m/>
    <s v="N"/>
    <s v="N"/>
    <m/>
    <m/>
    <s v="     "/>
    <m/>
    <m/>
    <m/>
    <m/>
    <m/>
    <m/>
    <m/>
    <m/>
    <m/>
    <m/>
    <m/>
    <m/>
    <m/>
    <m/>
    <m/>
    <m/>
    <m/>
    <m/>
    <m/>
  </r>
  <r>
    <s v="20181035"/>
    <s v="     "/>
    <n v="43433"/>
    <s v="11/29"/>
    <x v="0"/>
    <n v="0.3263888888888889"/>
    <s v="48"/>
    <n v="4"/>
    <s v="11"/>
    <x v="1"/>
    <n v="43433"/>
    <n v="0.3263888888888889"/>
    <m/>
    <s v="     "/>
    <s v="FAS"/>
    <m/>
    <s v="N"/>
    <x v="0"/>
    <s v="228045"/>
    <s v="18-0104841"/>
    <m/>
    <m/>
    <m/>
    <m/>
    <s v="     "/>
    <x v="0"/>
    <s v="PG&amp;E"/>
    <m/>
    <m/>
    <m/>
    <s v="D"/>
    <m/>
    <s v="&lt;3 meters of linear travel"/>
    <m/>
    <s v="Equipment - PG&amp;E"/>
    <s v="34.b. Conductor damage or failure"/>
    <s v="Equipment - PG&amp;E"/>
    <s v="All types of equipment / facility failure"/>
    <s v="Conductor"/>
    <s v="Conductor"/>
    <m/>
    <m/>
    <s v="Line to Line"/>
    <m/>
    <s v="Overhead"/>
    <x v="3"/>
    <s v="Conductor - Primary"/>
    <s v="See T-men notes"/>
    <s v="5627"/>
    <s v="     "/>
    <s v="Non-HFTD"/>
    <x v="0"/>
    <m/>
    <m/>
    <n v="38.350999999999999"/>
    <n v="-121.785"/>
    <s v="Solano"/>
    <s v="PEABODY-2105"/>
    <s v="063642105"/>
    <n v="21000"/>
    <s v="PEABODY 210515812"/>
    <x v="0"/>
    <m/>
    <s v="Rural"/>
    <m/>
    <m/>
    <s v="No"/>
    <m/>
    <m/>
    <m/>
    <m/>
    <m/>
    <m/>
    <m/>
    <s v="N"/>
    <s v="N"/>
    <m/>
    <m/>
    <s v="     "/>
    <m/>
    <m/>
    <m/>
    <m/>
    <m/>
    <m/>
    <m/>
    <m/>
    <m/>
    <m/>
    <m/>
    <m/>
    <m/>
    <m/>
    <m/>
    <m/>
    <m/>
    <m/>
    <m/>
  </r>
  <r>
    <s v="MIA20183265"/>
    <s v="     "/>
    <n v="43433"/>
    <s v="11/29"/>
    <x v="0"/>
    <n v="0.69460648148148152"/>
    <s v="48"/>
    <n v="4"/>
    <s v="11"/>
    <x v="1"/>
    <n v="43433"/>
    <n v="0.69444444444444442"/>
    <s v="Crossarm fire"/>
    <s v="     "/>
    <s v="FAS"/>
    <n v="44244"/>
    <s v="Y"/>
    <x v="0"/>
    <s v="229456"/>
    <s v="18-0105294"/>
    <m/>
    <s v="T004471675"/>
    <n v="115424559"/>
    <m/>
    <s v="     "/>
    <x v="0"/>
    <s v="PG&amp;E"/>
    <m/>
    <m/>
    <m/>
    <s v="D"/>
    <m/>
    <s v="Unknown"/>
    <m/>
    <s v="Equipment - PG&amp;E"/>
    <s v="34.h. Crossarm damage or failure"/>
    <s v="Equipment - PG&amp;E"/>
    <s v="All types of equipment / facility failure"/>
    <s v="Crossarm failure"/>
    <s v="Crossarm"/>
    <m/>
    <m/>
    <s v="Force Out"/>
    <s v="Yes"/>
    <s v="Overhead"/>
    <x v="0"/>
    <m/>
    <m/>
    <s v="14850"/>
    <s v="     "/>
    <s v="Non-HFTD"/>
    <x v="0"/>
    <m/>
    <m/>
    <n v="35.376300000000001"/>
    <n v="-118.92700000000001"/>
    <s v="Kern"/>
    <s v="MAGUNDEN-1105"/>
    <m/>
    <n v="11000"/>
    <s v="MAGUNDEN 1105CB"/>
    <x v="0"/>
    <m/>
    <s v="Urban"/>
    <m/>
    <m/>
    <s v="No"/>
    <m/>
    <m/>
    <m/>
    <m/>
    <m/>
    <m/>
    <m/>
    <s v="N"/>
    <s v="N"/>
    <m/>
    <m/>
    <s v="     "/>
    <m/>
    <m/>
    <m/>
    <m/>
    <m/>
    <m/>
    <m/>
    <m/>
    <m/>
    <m/>
    <m/>
    <m/>
    <m/>
    <m/>
    <m/>
    <m/>
    <m/>
    <m/>
    <m/>
  </r>
  <r>
    <s v="MIA201810749"/>
    <s v="     "/>
    <n v="43433"/>
    <s v="11/29"/>
    <x v="0"/>
    <n v="0.4052546296296296"/>
    <s v="48"/>
    <n v="4"/>
    <s v="11"/>
    <x v="1"/>
    <n v="43433"/>
    <n v="0.40486111111111112"/>
    <s v="Riser burning &amp; pole top on ground"/>
    <s v="     "/>
    <s v="FAS"/>
    <n v="44244"/>
    <s v="Y"/>
    <x v="0"/>
    <s v="228484"/>
    <s v="18-0104952"/>
    <m/>
    <s v="T004470332"/>
    <n v="115421511"/>
    <m/>
    <s v="     "/>
    <x v="0"/>
    <s v="PG&amp;E"/>
    <m/>
    <m/>
    <m/>
    <s v="D"/>
    <m/>
    <s v="Structure-PG&amp;E only"/>
    <m/>
    <s v="Equipment - PG&amp;E"/>
    <s v="34.o. Other"/>
    <s v="Equipment - PG&amp;E"/>
    <s v="All types of equipment / facility failure"/>
    <s v="Riser Failure"/>
    <s v="Riser"/>
    <m/>
    <m/>
    <s v="Three Phase Fault"/>
    <s v="No"/>
    <s v="Overhead"/>
    <x v="0"/>
    <m/>
    <m/>
    <s v="100186233"/>
    <s v="     "/>
    <s v="Non-HFTD"/>
    <x v="0"/>
    <m/>
    <m/>
    <n v="35.412199999999999"/>
    <n v="-119.607"/>
    <s v="Kern"/>
    <s v="TEMBLOR-2103"/>
    <s v="252552103"/>
    <n v="21000"/>
    <s v="TEMBLOR 2103768638"/>
    <x v="0"/>
    <m/>
    <s v="Highly Rural"/>
    <m/>
    <m/>
    <s v="No"/>
    <m/>
    <m/>
    <m/>
    <m/>
    <m/>
    <m/>
    <m/>
    <s v="N"/>
    <s v="N"/>
    <m/>
    <m/>
    <s v="     "/>
    <m/>
    <m/>
    <m/>
    <m/>
    <m/>
    <m/>
    <m/>
    <m/>
    <m/>
    <m/>
    <m/>
    <m/>
    <m/>
    <m/>
    <m/>
    <m/>
    <m/>
    <m/>
    <m/>
  </r>
  <r>
    <s v="20181036"/>
    <s v="     "/>
    <n v="43433"/>
    <s v="11/29"/>
    <x v="0"/>
    <m/>
    <s v="48"/>
    <n v="4"/>
    <s v="11"/>
    <x v="1"/>
    <m/>
    <m/>
    <m/>
    <s v="     "/>
    <s v="FAS"/>
    <m/>
    <s v="N"/>
    <x v="0"/>
    <s v="229704"/>
    <m/>
    <m/>
    <m/>
    <m/>
    <m/>
    <s v="     "/>
    <x v="0"/>
    <s v="PG&amp;E"/>
    <m/>
    <m/>
    <m/>
    <s v="D"/>
    <m/>
    <s v="Structure-PG&amp;E only"/>
    <m/>
    <s v="Equipment - PG&amp;E"/>
    <s v="34.f. Pole damage or failure"/>
    <s v="Equipment - PG&amp;E"/>
    <s v="All types of equipment / facility failure"/>
    <s v="Pole"/>
    <s v="Pole"/>
    <m/>
    <m/>
    <m/>
    <m/>
    <m/>
    <x v="3"/>
    <s v="Pole"/>
    <m/>
    <m/>
    <s v="     "/>
    <s v="Non-HFTD"/>
    <x v="0"/>
    <m/>
    <m/>
    <n v="36.797899999999998"/>
    <n v="-119.899"/>
    <s v="Fresno"/>
    <s v="FIGARDEN-2102"/>
    <s v="254552102"/>
    <n v="21000"/>
    <m/>
    <x v="0"/>
    <m/>
    <s v="Urban"/>
    <m/>
    <m/>
    <s v="No"/>
    <m/>
    <m/>
    <m/>
    <m/>
    <m/>
    <m/>
    <m/>
    <s v="N"/>
    <s v="N"/>
    <m/>
    <m/>
    <s v="     "/>
    <m/>
    <m/>
    <m/>
    <m/>
    <m/>
    <m/>
    <m/>
    <m/>
    <m/>
    <m/>
    <m/>
    <m/>
    <m/>
    <m/>
    <m/>
    <m/>
    <m/>
    <m/>
    <m/>
  </r>
  <r>
    <s v="20181037"/>
    <s v="     "/>
    <n v="43433"/>
    <s v="11/29"/>
    <x v="0"/>
    <m/>
    <s v="48"/>
    <n v="4"/>
    <s v="11"/>
    <x v="1"/>
    <m/>
    <m/>
    <m/>
    <s v="     "/>
    <s v="FAS"/>
    <m/>
    <s v="N"/>
    <x v="0"/>
    <m/>
    <m/>
    <m/>
    <m/>
    <m/>
    <m/>
    <s v="     "/>
    <x v="0"/>
    <s v="PG&amp;E"/>
    <m/>
    <m/>
    <m/>
    <s v="D"/>
    <m/>
    <s v="Structure-PG&amp;E only"/>
    <m/>
    <s v="Equipment - PG&amp;E"/>
    <s v="34.f. Pole damage or failure"/>
    <s v="Equipment - PG&amp;E"/>
    <s v="All types of equipment / facility failure"/>
    <s v="Pole"/>
    <s v="Pole"/>
    <m/>
    <m/>
    <m/>
    <m/>
    <m/>
    <x v="3"/>
    <s v="Pole"/>
    <m/>
    <m/>
    <s v="     "/>
    <s v="Non-HFTD"/>
    <x v="0"/>
    <m/>
    <m/>
    <n v="39.862099999999998"/>
    <n v="-121.979"/>
    <s v="Butte"/>
    <s v="ANITA-1106"/>
    <s v="102841106"/>
    <n v="11000"/>
    <m/>
    <x v="0"/>
    <m/>
    <s v="Rural"/>
    <m/>
    <m/>
    <s v="No"/>
    <m/>
    <m/>
    <m/>
    <m/>
    <m/>
    <m/>
    <m/>
    <s v="N"/>
    <s v="N"/>
    <m/>
    <m/>
    <s v="     "/>
    <m/>
    <m/>
    <m/>
    <m/>
    <m/>
    <m/>
    <m/>
    <m/>
    <m/>
    <m/>
    <m/>
    <m/>
    <m/>
    <m/>
    <m/>
    <m/>
    <m/>
    <m/>
    <m/>
  </r>
  <r>
    <s v="MIA20187200"/>
    <s v="     "/>
    <n v="43433"/>
    <s v="11/29"/>
    <x v="0"/>
    <n v="0.10339120370370371"/>
    <s v="48"/>
    <n v="4"/>
    <s v="11"/>
    <x v="1"/>
    <n v="43433"/>
    <n v="0.10277777777777777"/>
    <s v="Pole fire, burned crossarm"/>
    <s v="     "/>
    <s v="FAS"/>
    <n v="44244"/>
    <s v="Y"/>
    <x v="0"/>
    <s v="227599"/>
    <s v="18-0104714"/>
    <m/>
    <s v="T004469267"/>
    <n v="115418075"/>
    <m/>
    <s v="     "/>
    <x v="0"/>
    <s v="PG&amp;E"/>
    <m/>
    <m/>
    <m/>
    <s v="D"/>
    <m/>
    <s v="Structure-PG&amp;E only"/>
    <m/>
    <s v="Equipment - PG&amp;E"/>
    <s v="34.h. Crossarm damage or failure"/>
    <s v="Equipment - PG&amp;E"/>
    <s v="All types of equipment / facility failure"/>
    <s v="Crossarm failure"/>
    <s v="Crossarm"/>
    <m/>
    <m/>
    <s v="Force Out"/>
    <s v="No"/>
    <s v="Overhead"/>
    <x v="0"/>
    <m/>
    <m/>
    <s v="103813041"/>
    <s v="     "/>
    <s v="Non-HFTD"/>
    <x v="0"/>
    <m/>
    <m/>
    <n v="35.514499999999998"/>
    <n v="-119.342"/>
    <s v="Kern"/>
    <s v="SHAFTER-1112"/>
    <m/>
    <n v="11000"/>
    <s v="SHAFTER 1112CB"/>
    <x v="0"/>
    <m/>
    <s v="Rural"/>
    <m/>
    <m/>
    <s v="No"/>
    <m/>
    <m/>
    <m/>
    <m/>
    <m/>
    <m/>
    <m/>
    <s v="N"/>
    <s v="N"/>
    <m/>
    <m/>
    <s v="     "/>
    <m/>
    <m/>
    <m/>
    <m/>
    <m/>
    <m/>
    <m/>
    <m/>
    <m/>
    <m/>
    <m/>
    <m/>
    <m/>
    <m/>
    <m/>
    <m/>
    <m/>
    <m/>
    <m/>
  </r>
  <r>
    <s v="MIA20181456"/>
    <s v="     "/>
    <n v="43433"/>
    <s v="11/29"/>
    <x v="0"/>
    <n v="0.14556712962962962"/>
    <s v="48"/>
    <n v="4"/>
    <s v="11"/>
    <x v="1"/>
    <n v="43433"/>
    <n v="0.1451388888888889"/>
    <s v="TAGPOLE FIRE. SAW. NO INJURIES. BURNING AT TOP OF_x000a_TRANSFORMER; pole broken - wire on ground; TX POLE BURNT. TX DOWN WIRE DOWN OIL SPILL"/>
    <s v="     "/>
    <s v="FAS"/>
    <n v="44250"/>
    <s v="Y"/>
    <x v="0"/>
    <s v="227572"/>
    <s v="18-0104737"/>
    <m/>
    <s v="T004469345"/>
    <n v="115418093"/>
    <m/>
    <s v="     "/>
    <x v="0"/>
    <s v="PG&amp;E"/>
    <m/>
    <m/>
    <m/>
    <s v="D"/>
    <m/>
    <s v="Structure-PG&amp;E only"/>
    <m/>
    <s v="Equipment - PG&amp;E"/>
    <s v="34.n. Transformer damage or failure"/>
    <s v="Equipment - PG&amp;E"/>
    <s v="All types of equipment / facility failure"/>
    <s v="Transformer failure"/>
    <s v="Transformer"/>
    <m/>
    <m/>
    <s v="Line to Line"/>
    <s v="Yes"/>
    <s v="Overhead"/>
    <x v="0"/>
    <m/>
    <m/>
    <s v="GE"/>
    <s v="     "/>
    <s v="Non-HFTD"/>
    <x v="0"/>
    <m/>
    <m/>
    <n v="36.428899999999999"/>
    <n v="-120.26300000000001"/>
    <s v="Fresno"/>
    <s v="CANTUA-1105"/>
    <m/>
    <n v="11000"/>
    <s v="CANTUA 1105CB"/>
    <x v="0"/>
    <m/>
    <s v="Rural"/>
    <m/>
    <m/>
    <s v="No"/>
    <m/>
    <m/>
    <m/>
    <m/>
    <m/>
    <m/>
    <m/>
    <s v="N"/>
    <s v="N"/>
    <m/>
    <m/>
    <s v="     "/>
    <m/>
    <m/>
    <m/>
    <m/>
    <m/>
    <m/>
    <m/>
    <m/>
    <m/>
    <m/>
    <m/>
    <m/>
    <m/>
    <m/>
    <m/>
    <m/>
    <m/>
    <m/>
    <m/>
  </r>
  <r>
    <s v="20181033"/>
    <s v="     "/>
    <n v="43433"/>
    <s v="11/29"/>
    <x v="0"/>
    <n v="0.13472222222222222"/>
    <s v="48"/>
    <n v="4"/>
    <s v="11"/>
    <x v="1"/>
    <n v="43433"/>
    <n v="0.13472222222222222"/>
    <m/>
    <s v="     "/>
    <s v="FAS"/>
    <m/>
    <s v="N"/>
    <x v="0"/>
    <s v="227599"/>
    <s v="18-0104714"/>
    <m/>
    <m/>
    <m/>
    <m/>
    <s v="     "/>
    <x v="0"/>
    <s v="PG&amp;E"/>
    <m/>
    <m/>
    <m/>
    <s v="D"/>
    <m/>
    <s v="Structure-PG&amp;E only"/>
    <m/>
    <s v="Equipment - PG&amp;E"/>
    <s v="34.h. Crossarm damage or failure"/>
    <s v="Equipment - PG&amp;E"/>
    <s v="All types of equipment / facility failure"/>
    <s v="Crossarm"/>
    <s v="Crossarm"/>
    <m/>
    <m/>
    <s v="Force Out"/>
    <m/>
    <s v="Overhead"/>
    <x v="3"/>
    <s v="Crossarm"/>
    <m/>
    <s v="2620"/>
    <s v="     "/>
    <s v="Non-HFTD"/>
    <x v="0"/>
    <m/>
    <m/>
    <n v="35.514699999999998"/>
    <n v="-119.366"/>
    <s v="Kern"/>
    <s v="SHAFTER-1112"/>
    <s v="253651112"/>
    <n v="11000"/>
    <s v="SHAFTER 1112CB"/>
    <x v="0"/>
    <m/>
    <s v="Rural"/>
    <m/>
    <m/>
    <s v="No"/>
    <m/>
    <m/>
    <m/>
    <m/>
    <m/>
    <m/>
    <m/>
    <s v="N"/>
    <s v="N"/>
    <m/>
    <m/>
    <s v="     "/>
    <m/>
    <m/>
    <m/>
    <m/>
    <m/>
    <m/>
    <m/>
    <m/>
    <m/>
    <m/>
    <m/>
    <m/>
    <m/>
    <m/>
    <m/>
    <m/>
    <m/>
    <m/>
    <m/>
  </r>
  <r>
    <s v="20191522"/>
    <s v="     "/>
    <n v="43798"/>
    <s v="11/29"/>
    <x v="0"/>
    <m/>
    <s v="48"/>
    <n v="4"/>
    <s v="11"/>
    <x v="3"/>
    <n v="43798"/>
    <m/>
    <s v="EC 118211203 Pole Top Burnt. Photos do not indicate any burn around pole."/>
    <s v="     "/>
    <s v="FAS"/>
    <m/>
    <s v="N"/>
    <x v="0"/>
    <s v="723475"/>
    <s v="19-0131067"/>
    <m/>
    <s v="T004828303"/>
    <n v="0"/>
    <m/>
    <s v="     "/>
    <x v="0"/>
    <s v="PG&amp;E"/>
    <m/>
    <m/>
    <m/>
    <s v="D"/>
    <m/>
    <s v="Structure-only"/>
    <m/>
    <s v="Equipment - PG&amp;E"/>
    <s v="34.o. Other"/>
    <s v="Equipment - PG&amp;E"/>
    <m/>
    <m/>
    <s v="Fuse"/>
    <m/>
    <m/>
    <s v="Line to Line"/>
    <m/>
    <s v="Overhead"/>
    <x v="0"/>
    <s v="Fuse"/>
    <m/>
    <s v="253911102-2100114255{9791}"/>
    <s v="     "/>
    <s v="Non-HFTD"/>
    <x v="0"/>
    <m/>
    <m/>
    <n v="35.318399999999997"/>
    <n v="-118.798"/>
    <s v="KERN"/>
    <s v="LAMONT-1104"/>
    <m/>
    <m/>
    <s v="LAMONT 11024222"/>
    <x v="0"/>
    <m/>
    <m/>
    <m/>
    <m/>
    <s v="No"/>
    <m/>
    <m/>
    <m/>
    <m/>
    <m/>
    <m/>
    <m/>
    <s v="N"/>
    <s v="N"/>
    <m/>
    <m/>
    <s v="     "/>
    <m/>
    <m/>
    <m/>
    <m/>
    <m/>
    <m/>
    <m/>
    <m/>
    <m/>
    <m/>
    <m/>
    <m/>
    <m/>
    <m/>
    <m/>
    <m/>
    <m/>
    <m/>
    <m/>
  </r>
  <r>
    <s v="MIA20143817"/>
    <s v="     "/>
    <n v="41946"/>
    <s v="11/3"/>
    <x v="0"/>
    <n v="0.53883101851851856"/>
    <s v="45"/>
    <n v="4"/>
    <s v="11"/>
    <x v="7"/>
    <n v="41946"/>
    <n v="0.53819444444444442"/>
    <s v="S1ZE - line rocloser failure burnt pole "/>
    <s v="     "/>
    <s v="FAS"/>
    <n v="44264"/>
    <s v="Y"/>
    <x v="0"/>
    <s v="1108620"/>
    <s v=" 14-006796"/>
    <m/>
    <s v="T003231845"/>
    <n v="109608713"/>
    <m/>
    <s v="     "/>
    <x v="0"/>
    <s v="PG&amp;E"/>
    <m/>
    <m/>
    <m/>
    <s v="D"/>
    <m/>
    <s v="Unknown"/>
    <m/>
    <s v="Equipment - PG&amp;E"/>
    <s v="34.j. Recloser damage or failure"/>
    <s v="Equipment - PG&amp;E"/>
    <s v="All types of equipment / facility failure"/>
    <s v="Recloser failure"/>
    <s v="Pole"/>
    <m/>
    <m/>
    <m/>
    <s v="Yes"/>
    <s v="Overhead"/>
    <x v="0"/>
    <m/>
    <m/>
    <s v="lr 5990"/>
    <s v="     "/>
    <s v="Non-HFTD"/>
    <x v="0"/>
    <m/>
    <m/>
    <n v="37.026299999999999"/>
    <n v="-120.34099999999999"/>
    <s v="Madera"/>
    <s v="DAIRYLAND-1105"/>
    <s v="252421105"/>
    <n v="11000"/>
    <m/>
    <x v="0"/>
    <m/>
    <s v="Rural"/>
    <m/>
    <m/>
    <s v="No"/>
    <m/>
    <m/>
    <m/>
    <m/>
    <m/>
    <m/>
    <m/>
    <s v="N"/>
    <s v="N"/>
    <m/>
    <m/>
    <s v="     "/>
    <m/>
    <m/>
    <m/>
    <m/>
    <m/>
    <m/>
    <m/>
    <m/>
    <m/>
    <m/>
    <m/>
    <m/>
    <m/>
    <m/>
    <m/>
    <m/>
    <m/>
    <m/>
    <m/>
  </r>
  <r>
    <s v="SAP201516738"/>
    <s v="     "/>
    <n v="42311"/>
    <s v="11/3"/>
    <x v="0"/>
    <m/>
    <s v="45"/>
    <n v="4"/>
    <s v="11"/>
    <x v="2"/>
    <n v="42309"/>
    <m/>
    <s v="pole fire; failed fuse 23783; broken crossarm"/>
    <s v="     "/>
    <s v="SAP"/>
    <n v="44580"/>
    <s v="Y"/>
    <x v="0"/>
    <s v="1332337"/>
    <s v="15-0074539"/>
    <m/>
    <s v="T003520693"/>
    <n v="110825372"/>
    <m/>
    <s v="     "/>
    <x v="0"/>
    <s v="PG&amp;E"/>
    <m/>
    <m/>
    <m/>
    <s v="D"/>
    <m/>
    <s v="Structure-PG&amp;E only"/>
    <m/>
    <s v="Equipment - PG&amp;E"/>
    <s v="34.c. Fuse damage or failure"/>
    <s v="Equipment - PG&amp;E"/>
    <s v="Fuse failure - all"/>
    <s v="Fuse failure - all"/>
    <s v="Riser"/>
    <m/>
    <m/>
    <s v="None"/>
    <s v="Yes"/>
    <s v="Overhead"/>
    <x v="0"/>
    <s v="Riser"/>
    <m/>
    <s v="101661887"/>
    <s v="     "/>
    <s v="Non-HFTD"/>
    <x v="0"/>
    <m/>
    <m/>
    <n v="38.5929"/>
    <n v="-121.521"/>
    <s v="Yolo"/>
    <s v="WEST-SACRAMENTO-1109"/>
    <m/>
    <m/>
    <s v="WEST SACRAMENTO 1109CB"/>
    <x v="0"/>
    <m/>
    <m/>
    <m/>
    <m/>
    <s v="No"/>
    <m/>
    <m/>
    <m/>
    <m/>
    <m/>
    <m/>
    <m/>
    <s v="N"/>
    <s v="N"/>
    <m/>
    <m/>
    <s v="     "/>
    <m/>
    <m/>
    <m/>
    <m/>
    <m/>
    <m/>
    <m/>
    <m/>
    <m/>
    <m/>
    <m/>
    <m/>
    <m/>
    <m/>
    <m/>
    <m/>
    <m/>
    <m/>
    <m/>
  </r>
  <r>
    <s v="SAP201516740"/>
    <s v="     "/>
    <n v="42311"/>
    <s v="11/3"/>
    <x v="0"/>
    <m/>
    <s v="45"/>
    <n v="4"/>
    <s v="11"/>
    <x v="2"/>
    <n v="42309"/>
    <m/>
    <s v="pole fire; failed fuse 8837; transformer is what caught on fire; meter 1007584041"/>
    <s v="     "/>
    <s v="SAP"/>
    <n v="44580"/>
    <s v="Y"/>
    <x v="0"/>
    <s v="1332504"/>
    <s v="15-0074595"/>
    <m/>
    <s v="T003520819"/>
    <n v="110825425"/>
    <m/>
    <s v="     "/>
    <x v="0"/>
    <s v="PG&amp;E"/>
    <m/>
    <m/>
    <m/>
    <s v="D"/>
    <m/>
    <s v="Structure-PG&amp;E only"/>
    <m/>
    <s v="Equipment - PG&amp;E"/>
    <s v="34.c. Fuse damage or failure"/>
    <s v="Equipment - PG&amp;E"/>
    <s v="Fuse failure - all"/>
    <s v="Fuse failure - all"/>
    <s v="Transformer"/>
    <m/>
    <m/>
    <s v="Line to Line"/>
    <s v="Yes"/>
    <s v="Overhead"/>
    <x v="0"/>
    <s v="Transformer"/>
    <m/>
    <s v="101326042"/>
    <s v="     "/>
    <s v="Non-HFTD"/>
    <x v="0"/>
    <m/>
    <m/>
    <n v="39.0871"/>
    <n v="-121.639"/>
    <s v="Sutter"/>
    <s v="BOGUE-1106"/>
    <m/>
    <m/>
    <s v="BOGUE 1106CB"/>
    <x v="0"/>
    <m/>
    <m/>
    <m/>
    <m/>
    <s v="No"/>
    <m/>
    <m/>
    <m/>
    <m/>
    <m/>
    <m/>
    <m/>
    <s v="N"/>
    <s v="N"/>
    <m/>
    <m/>
    <s v="     "/>
    <m/>
    <m/>
    <m/>
    <m/>
    <m/>
    <m/>
    <m/>
    <m/>
    <m/>
    <m/>
    <m/>
    <m/>
    <m/>
    <m/>
    <m/>
    <m/>
    <m/>
    <m/>
    <m/>
  </r>
  <r>
    <s v="20191406"/>
    <s v="     "/>
    <n v="43772"/>
    <s v="11/3"/>
    <x v="0"/>
    <m/>
    <s v="45"/>
    <n v="4"/>
    <s v="11"/>
    <x v="3"/>
    <n v="43772"/>
    <m/>
    <s v="Equipment Failure/Involved, Overhead, Secondary, Burned/flashed; Structure Only fire."/>
    <s v="     "/>
    <s v="FAS"/>
    <m/>
    <s v="N"/>
    <x v="0"/>
    <s v="698872"/>
    <s v="19-0120578"/>
    <m/>
    <s v="T004801448"/>
    <n v="118134259"/>
    <m/>
    <s v="     "/>
    <x v="0"/>
    <s v="PG&amp;E"/>
    <m/>
    <m/>
    <m/>
    <s v="D"/>
    <m/>
    <s v="Structure-only"/>
    <m/>
    <s v="Equipment - PG&amp;E"/>
    <s v="34.o. Other"/>
    <s v="Equipment - PG&amp;E"/>
    <m/>
    <m/>
    <s v="Transformer"/>
    <m/>
    <m/>
    <s v="Force Out"/>
    <m/>
    <s v="Overhead"/>
    <x v="0"/>
    <s v="Transformer"/>
    <m/>
    <s v="315364231994"/>
    <s v="     "/>
    <s v="Non-HFTD"/>
    <x v="0"/>
    <m/>
    <m/>
    <n v="37.337699999999998"/>
    <n v="-122.068"/>
    <s v="SANTA CLARA"/>
    <s v="LOYOLA-0403"/>
    <m/>
    <m/>
    <s v="LOYOLA 0403CB"/>
    <x v="0"/>
    <s v="CENTRAL"/>
    <m/>
    <m/>
    <m/>
    <s v="No"/>
    <m/>
    <m/>
    <m/>
    <m/>
    <m/>
    <m/>
    <m/>
    <s v="N"/>
    <s v="N"/>
    <m/>
    <m/>
    <s v="     "/>
    <m/>
    <m/>
    <m/>
    <m/>
    <m/>
    <m/>
    <m/>
    <m/>
    <m/>
    <m/>
    <m/>
    <m/>
    <m/>
    <m/>
    <m/>
    <m/>
    <m/>
    <m/>
    <m/>
  </r>
  <r>
    <s v="20191403"/>
    <s v="     "/>
    <n v="43772"/>
    <s v="11/3"/>
    <x v="0"/>
    <m/>
    <s v="45"/>
    <n v="4"/>
    <s v="11"/>
    <x v="3"/>
    <n v="43772"/>
    <m/>
    <s v="conductor flashed and caused small grass fire"/>
    <s v="     "/>
    <s v="FAS"/>
    <m/>
    <s v="N"/>
    <x v="0"/>
    <s v="698890"/>
    <m/>
    <m/>
    <s v="T004801478"/>
    <n v="0"/>
    <m/>
    <s v="     "/>
    <x v="1"/>
    <s v="PG&amp;E"/>
    <m/>
    <m/>
    <m/>
    <s v="D"/>
    <m/>
    <s v="&lt;0.25"/>
    <m/>
    <s v="Equipment - Overloaded"/>
    <s v="34.b. Conductor damage or failure"/>
    <s v="Equipment - PG&amp;E"/>
    <s v="All types of equipment / facility failure"/>
    <s v="Conductor failure-all"/>
    <s v="Conductor - Primary"/>
    <m/>
    <m/>
    <m/>
    <m/>
    <s v="Overhead"/>
    <x v="3"/>
    <s v="Conductor - Primary"/>
    <m/>
    <s v="14091101"/>
    <s v="     "/>
    <s v="Non-HFTD"/>
    <x v="0"/>
    <m/>
    <m/>
    <n v="37.6584"/>
    <n v="-122.044"/>
    <s v="ALAMEDA"/>
    <s v="CASTRO-VALLEY-1101"/>
    <m/>
    <m/>
    <m/>
    <x v="0"/>
    <s v="Hayward FD"/>
    <s v="Urban"/>
    <m/>
    <m/>
    <s v="No"/>
    <m/>
    <m/>
    <m/>
    <m/>
    <m/>
    <m/>
    <m/>
    <s v="N"/>
    <s v="N"/>
    <m/>
    <m/>
    <s v="     "/>
    <m/>
    <m/>
    <m/>
    <m/>
    <m/>
    <m/>
    <m/>
    <m/>
    <m/>
    <m/>
    <m/>
    <m/>
    <m/>
    <m/>
    <m/>
    <m/>
    <m/>
    <m/>
    <m/>
  </r>
  <r>
    <s v="MIA20158261"/>
    <s v="     "/>
    <n v="42338"/>
    <s v="11/30"/>
    <x v="0"/>
    <n v="0.91715277777777782"/>
    <s v="49"/>
    <n v="4"/>
    <s v="11"/>
    <x v="2"/>
    <n v="42338"/>
    <n v="0.91666666666666663"/>
    <s v="Pole fire, service burned open. Made repairs. "/>
    <s v="     "/>
    <s v="FAS"/>
    <n v="44252"/>
    <s v="Y"/>
    <x v="0"/>
    <s v="1351011"/>
    <s v="N/A"/>
    <m/>
    <s v="T003544400"/>
    <m/>
    <m/>
    <s v="     "/>
    <x v="0"/>
    <s v="PG&amp;E"/>
    <m/>
    <m/>
    <m/>
    <s v="D"/>
    <m/>
    <s v="Structure-PG&amp;E only"/>
    <m/>
    <s v="Equipment - PG&amp;E"/>
    <s v="34.o. Other"/>
    <s v="Equipment - PG&amp;E"/>
    <s v="All types of equipment / facility failure"/>
    <s v="Equipment failure - Other"/>
    <s v="Service Connector"/>
    <m/>
    <m/>
    <m/>
    <s v="No"/>
    <s v="Overhead"/>
    <x v="0"/>
    <m/>
    <m/>
    <s v="103977419"/>
    <s v="     "/>
    <s v="Non-HFTD"/>
    <x v="0"/>
    <m/>
    <m/>
    <n v="38.010899999999999"/>
    <n v="-122.11199999999999"/>
    <s v="Contra Costa"/>
    <s v="FAIRVIEW-2208"/>
    <s v="13432208"/>
    <n v="22000"/>
    <m/>
    <x v="0"/>
    <m/>
    <s v="Urban"/>
    <m/>
    <m/>
    <s v="No"/>
    <m/>
    <m/>
    <m/>
    <m/>
    <m/>
    <m/>
    <m/>
    <s v="N"/>
    <s v="N"/>
    <m/>
    <m/>
    <s v="     "/>
    <m/>
    <m/>
    <m/>
    <m/>
    <m/>
    <m/>
    <m/>
    <m/>
    <m/>
    <m/>
    <m/>
    <m/>
    <m/>
    <m/>
    <m/>
    <m/>
    <m/>
    <m/>
    <m/>
  </r>
  <r>
    <s v="SAP201613365"/>
    <s v="     "/>
    <n v="42704"/>
    <s v="11/30"/>
    <x v="0"/>
    <m/>
    <s v="49"/>
    <n v="4"/>
    <s v="11"/>
    <x v="6"/>
    <n v="42702"/>
    <m/>
    <s v="bird guard tracked and caught fire; 8533F"/>
    <s v="     "/>
    <s v="SAP"/>
    <n v="44580"/>
    <s v="Y"/>
    <x v="0"/>
    <s v="1590302"/>
    <s v="16-0082636"/>
    <m/>
    <s v="T003826895"/>
    <n v="112186226"/>
    <m/>
    <s v="     "/>
    <x v="0"/>
    <s v="PG&amp;E"/>
    <m/>
    <m/>
    <m/>
    <s v="D"/>
    <m/>
    <s v="Structure-PG&amp;E only"/>
    <m/>
    <s v="Contamination"/>
    <s v="36.a. Contamination"/>
    <s v="Equipment - PG&amp;E"/>
    <s v="Other"/>
    <s v="Other"/>
    <m/>
    <m/>
    <m/>
    <s v="Line to Ground"/>
    <s v="No"/>
    <s v="Overhead"/>
    <x v="0"/>
    <s v="Other"/>
    <m/>
    <s v="100687576"/>
    <s v="     "/>
    <s v="Non-HFTD"/>
    <x v="0"/>
    <m/>
    <m/>
    <n v="36.125399999999999"/>
    <n v="-119.529"/>
    <s v="Tulare"/>
    <s v="CORCORAN-1118"/>
    <m/>
    <m/>
    <s v="CORCORAN 1118CB"/>
    <x v="0"/>
    <m/>
    <m/>
    <m/>
    <m/>
    <s v="No"/>
    <m/>
    <m/>
    <m/>
    <m/>
    <m/>
    <m/>
    <m/>
    <s v="N"/>
    <s v="N"/>
    <m/>
    <m/>
    <s v="     "/>
    <m/>
    <m/>
    <m/>
    <m/>
    <m/>
    <m/>
    <m/>
    <m/>
    <m/>
    <m/>
    <m/>
    <m/>
    <m/>
    <m/>
    <m/>
    <m/>
    <m/>
    <m/>
    <m/>
  </r>
  <r>
    <s v="SAP20187496"/>
    <s v="     "/>
    <n v="43434"/>
    <s v="11/30"/>
    <x v="0"/>
    <m/>
    <s v="48"/>
    <n v="4"/>
    <s v="11"/>
    <x v="1"/>
    <n v="43432"/>
    <m/>
    <s v="3531 E HOME AVE, FRESNO; POLE FIRE NEEDS REPLACED. SENT EC TAG"/>
    <s v="     "/>
    <s v="SAP"/>
    <n v="44580"/>
    <s v="Y"/>
    <x v="0"/>
    <s v="226460"/>
    <s v="18-0104331"/>
    <m/>
    <s v="T004468268"/>
    <n v="115416586"/>
    <m/>
    <s v="     "/>
    <x v="0"/>
    <s v="PG&amp;E"/>
    <m/>
    <m/>
    <m/>
    <s v="D"/>
    <m/>
    <s v="Structure-PG&amp;E only"/>
    <m/>
    <s v="Equipment - PG&amp;E"/>
    <s v="34.h. Crossarm damage or failure"/>
    <s v="Equipment - PG&amp;E"/>
    <s v="Crossarm failure"/>
    <s v="Crossarm failure"/>
    <s v="Pole"/>
    <m/>
    <m/>
    <s v="Line to Ground"/>
    <s v="Yes"/>
    <s v="Overhead"/>
    <x v="0"/>
    <s v="Pole"/>
    <m/>
    <s v="100846778"/>
    <s v="     "/>
    <s v="Non-HFTD"/>
    <x v="0"/>
    <m/>
    <m/>
    <n v="36.761899999999997"/>
    <n v="-119.76600000000001"/>
    <s v="Fresno"/>
    <s v="BARTON-1108"/>
    <m/>
    <m/>
    <s v="BARTON 110455534"/>
    <x v="0"/>
    <m/>
    <m/>
    <m/>
    <m/>
    <s v="No"/>
    <m/>
    <m/>
    <m/>
    <m/>
    <m/>
    <m/>
    <m/>
    <s v="N"/>
    <s v="N"/>
    <m/>
    <m/>
    <s v="     "/>
    <m/>
    <m/>
    <m/>
    <m/>
    <m/>
    <m/>
    <m/>
    <m/>
    <m/>
    <m/>
    <m/>
    <m/>
    <m/>
    <m/>
    <m/>
    <m/>
    <m/>
    <m/>
    <m/>
  </r>
  <r>
    <s v="20181038"/>
    <s v="     "/>
    <n v="43434"/>
    <s v="11/30"/>
    <x v="0"/>
    <n v="0.4375"/>
    <s v="48"/>
    <n v="4"/>
    <s v="11"/>
    <x v="1"/>
    <n v="43434"/>
    <n v="0.4375"/>
    <m/>
    <s v="     "/>
    <s v="FAS"/>
    <m/>
    <s v="N"/>
    <x v="0"/>
    <s v="230137"/>
    <s v="18-0105559"/>
    <m/>
    <m/>
    <m/>
    <m/>
    <s v="     "/>
    <x v="0"/>
    <s v="PG&amp;E"/>
    <m/>
    <m/>
    <m/>
    <s v="D"/>
    <m/>
    <s v="Structure-PG&amp;E only"/>
    <m/>
    <s v="Contact - Animal - Bird"/>
    <s v="33.b. Animal contact"/>
    <s v="Contact - Bird"/>
    <s v="Contact from object"/>
    <s v="Contact - Animal"/>
    <m/>
    <s v="Contact - Animal"/>
    <m/>
    <s v="Line to Ground"/>
    <m/>
    <s v="Overhead"/>
    <x v="3"/>
    <m/>
    <m/>
    <s v="1116/2"/>
    <s v="     "/>
    <s v="Non-HFTD"/>
    <x v="0"/>
    <m/>
    <m/>
    <n v="36.137999999999998"/>
    <n v="-119.58799999999999"/>
    <s v="Kings"/>
    <s v="CORCORAN-1116"/>
    <s v="252171116"/>
    <n v="11000"/>
    <s v="N/A"/>
    <x v="0"/>
    <m/>
    <s v="Rural"/>
    <m/>
    <m/>
    <s v="No"/>
    <m/>
    <m/>
    <m/>
    <m/>
    <m/>
    <m/>
    <m/>
    <s v="N"/>
    <s v="N"/>
    <m/>
    <m/>
    <s v="     "/>
    <m/>
    <m/>
    <m/>
    <m/>
    <m/>
    <m/>
    <m/>
    <m/>
    <m/>
    <m/>
    <m/>
    <m/>
    <m/>
    <m/>
    <m/>
    <m/>
    <m/>
    <m/>
    <m/>
  </r>
  <r>
    <s v="SAP20187497"/>
    <s v="     "/>
    <n v="43434"/>
    <s v="11/30"/>
    <x v="0"/>
    <m/>
    <s v="48"/>
    <n v="4"/>
    <s v="11"/>
    <x v="1"/>
    <n v="43432"/>
    <m/>
    <s v="S Lac Jac Ave / Parlier Ave / 185 East Ave in Parlier; pole fire; blown transformer; wires down in road; weather was raining"/>
    <s v="     "/>
    <s v="SAP"/>
    <n v="44580"/>
    <s v="Y"/>
    <x v="0"/>
    <s v="226673"/>
    <s v="18-0104425"/>
    <m/>
    <s v="T004468487"/>
    <n v="115417407"/>
    <m/>
    <s v="     "/>
    <x v="0"/>
    <s v="PG&amp;E"/>
    <m/>
    <m/>
    <m/>
    <s v="D"/>
    <m/>
    <s v="Structure-PG&amp;E only"/>
    <m/>
    <s v="Equipment - PG&amp;E"/>
    <s v="34.n. Transformer damage or failure"/>
    <s v="Equipment - PG&amp;E"/>
    <s v="Transformer failure"/>
    <s v="Transformer failure"/>
    <s v="Transformer"/>
    <m/>
    <m/>
    <s v="Multi-Fault"/>
    <s v="Yes"/>
    <s v="Overhead"/>
    <x v="0"/>
    <s v="Transformer"/>
    <m/>
    <s v="100874136"/>
    <s v="     "/>
    <s v="Non-HFTD"/>
    <x v="0"/>
    <m/>
    <m/>
    <n v="36.615099999999998"/>
    <n v="-119.517"/>
    <s v="Fresno"/>
    <s v="WAHTOKE-1111"/>
    <m/>
    <m/>
    <s v="WAHTOKE 1106CB"/>
    <x v="0"/>
    <s v="CHP"/>
    <m/>
    <m/>
    <m/>
    <s v="No"/>
    <m/>
    <m/>
    <m/>
    <m/>
    <m/>
    <m/>
    <m/>
    <s v="N"/>
    <s v="N"/>
    <m/>
    <m/>
    <s v="     "/>
    <m/>
    <m/>
    <m/>
    <m/>
    <m/>
    <m/>
    <m/>
    <m/>
    <m/>
    <m/>
    <m/>
    <m/>
    <m/>
    <m/>
    <m/>
    <m/>
    <m/>
    <m/>
    <m/>
  </r>
  <r>
    <s v="SAP20187502"/>
    <s v="     "/>
    <n v="43434"/>
    <s v="11/30"/>
    <x v="0"/>
    <m/>
    <s v="48"/>
    <n v="4"/>
    <s v="11"/>
    <x v="1"/>
    <n v="43432"/>
    <m/>
    <s v="17191 HIGHWAY 46, LOST HILLS; rain caused pole fire burning top of pole off sent in tag with pic and called for crew;"/>
    <s v="     "/>
    <s v="SAP"/>
    <n v="44580"/>
    <s v="Y"/>
    <x v="0"/>
    <s v="226890"/>
    <s v="18-0104541"/>
    <m/>
    <s v="T004468743"/>
    <n v="115417908"/>
    <m/>
    <s v="     "/>
    <x v="0"/>
    <s v="PG&amp;E"/>
    <m/>
    <m/>
    <m/>
    <s v="D"/>
    <m/>
    <s v="Structure-PG&amp;E only"/>
    <m/>
    <s v="Contamination"/>
    <s v="36.a. Contamination"/>
    <s v="Equipment - PG&amp;E"/>
    <s v="Contamination"/>
    <s v="Contamination"/>
    <m/>
    <m/>
    <m/>
    <s v="Line to Line"/>
    <s v="No"/>
    <s v="Overhead"/>
    <x v="0"/>
    <s v="Pole"/>
    <m/>
    <s v="100131725"/>
    <s v="     "/>
    <s v="Non-HFTD"/>
    <x v="0"/>
    <m/>
    <m/>
    <n v="35.622100000000003"/>
    <n v="-119.88800000000001"/>
    <s v="Kern"/>
    <s v="BLACKWELL-1102"/>
    <m/>
    <m/>
    <s v="N/A"/>
    <x v="0"/>
    <m/>
    <m/>
    <m/>
    <m/>
    <s v="No"/>
    <m/>
    <m/>
    <m/>
    <m/>
    <m/>
    <m/>
    <m/>
    <s v="N"/>
    <s v="N"/>
    <m/>
    <m/>
    <s v="     "/>
    <m/>
    <m/>
    <m/>
    <m/>
    <m/>
    <m/>
    <m/>
    <m/>
    <m/>
    <m/>
    <m/>
    <m/>
    <m/>
    <m/>
    <m/>
    <m/>
    <m/>
    <m/>
    <m/>
  </r>
  <r>
    <s v="20191526"/>
    <s v="     "/>
    <n v="43799"/>
    <s v="11/30"/>
    <x v="0"/>
    <m/>
    <s v="48"/>
    <n v="4"/>
    <s v="11"/>
    <x v="3"/>
    <n v="43799"/>
    <m/>
    <s v="Pole Fire - does not appear to be burn marks around pole. Not Reportable."/>
    <s v="     "/>
    <s v="FAS"/>
    <m/>
    <s v="N"/>
    <x v="0"/>
    <s v="724054"/>
    <s v="19-0131386"/>
    <m/>
    <s v="T004829022"/>
    <n v="0"/>
    <m/>
    <s v="     "/>
    <x v="0"/>
    <s v="PG&amp;E"/>
    <m/>
    <m/>
    <m/>
    <s v="D"/>
    <m/>
    <s v="Structure-only"/>
    <m/>
    <s v="Equipment - PG&amp;E"/>
    <s v="34.o. Other"/>
    <s v="Equipment - PG&amp;E"/>
    <m/>
    <m/>
    <s v="Fuse"/>
    <m/>
    <m/>
    <s v="Line to Line"/>
    <m/>
    <s v="Overhead"/>
    <x v="0"/>
    <s v="Fuse"/>
    <m/>
    <s v="253551101-2100086628{16076}"/>
    <s v="     "/>
    <s v="Non-HFTD"/>
    <x v="0"/>
    <m/>
    <m/>
    <n v="35.7607"/>
    <n v="-119.562"/>
    <s v="KERN"/>
    <s v="SMYRNA-1101"/>
    <m/>
    <m/>
    <s v="SMYRNA 11011152"/>
    <x v="0"/>
    <m/>
    <m/>
    <m/>
    <m/>
    <s v="No"/>
    <m/>
    <m/>
    <m/>
    <m/>
    <m/>
    <m/>
    <m/>
    <s v="N"/>
    <s v="N"/>
    <m/>
    <m/>
    <s v="     "/>
    <m/>
    <m/>
    <m/>
    <m/>
    <m/>
    <m/>
    <m/>
    <m/>
    <m/>
    <m/>
    <m/>
    <m/>
    <m/>
    <m/>
    <m/>
    <m/>
    <m/>
    <m/>
    <m/>
  </r>
  <r>
    <s v="20201723"/>
    <s v="     "/>
    <n v="44165"/>
    <s v="11/30"/>
    <x v="0"/>
    <n v="0.74583333333333335"/>
    <s v="49"/>
    <n v="4"/>
    <s v="11"/>
    <x v="4"/>
    <m/>
    <m/>
    <s v="KRJ7- awaiting response from tman"/>
    <s v="     "/>
    <s v="FAS"/>
    <m/>
    <s v="Y"/>
    <x v="0"/>
    <s v="1156731"/>
    <m/>
    <m/>
    <s v="T005134837"/>
    <m/>
    <m/>
    <s v="     "/>
    <x v="0"/>
    <s v="PG&amp;E"/>
    <m/>
    <s v="Other"/>
    <m/>
    <s v="D"/>
    <m/>
    <s v="&lt;3 meters of linear travel"/>
    <m/>
    <s v="Contact - 3rd Party"/>
    <s v="33.d. Vehicle contact"/>
    <s v="Contact - 3rd Party"/>
    <s v="Contact from object"/>
    <s v="Contact - Vehicle"/>
    <m/>
    <s v="Contact - Vehicle"/>
    <s v="Conductor - All"/>
    <m/>
    <m/>
    <s v="Overhead"/>
    <x v="3"/>
    <s v="Conductor - All"/>
    <m/>
    <s v="101738394"/>
    <s v="     "/>
    <s v="Non-HFTD"/>
    <x v="0"/>
    <m/>
    <m/>
    <n v="36.601999999999997"/>
    <n v="-121.902"/>
    <s v="Monterey"/>
    <s v="MONTEREY-0402"/>
    <m/>
    <n v="4160"/>
    <m/>
    <x v="0"/>
    <m/>
    <s v="Urban"/>
    <m/>
    <m/>
    <s v="No"/>
    <m/>
    <m/>
    <m/>
    <m/>
    <m/>
    <m/>
    <m/>
    <s v="N"/>
    <s v="N"/>
    <m/>
    <m/>
    <s v="     "/>
    <m/>
    <m/>
    <m/>
    <m/>
    <m/>
    <m/>
    <m/>
    <m/>
    <m/>
    <m/>
    <m/>
    <m/>
    <m/>
    <m/>
    <m/>
    <m/>
    <m/>
    <m/>
    <m/>
  </r>
  <r>
    <s v="SAP20201508"/>
    <s v="     "/>
    <n v="44165"/>
    <s v="11/30"/>
    <x v="0"/>
    <m/>
    <s v="49"/>
    <n v="4"/>
    <s v="11"/>
    <x v="4"/>
    <n v="44163"/>
    <m/>
    <s v="1706 PEPPERWOOD CT, CONCORD; Secondary burned open due to a failed connector and caught on fire; Unsure of who suppressed; Goi"/>
    <s v="     "/>
    <s v="SAP"/>
    <n v="44580"/>
    <s v="Y"/>
    <x v="0"/>
    <s v="1155407"/>
    <s v="20-0125549"/>
    <m/>
    <s v="T005133279"/>
    <n v="120106013"/>
    <m/>
    <s v="     "/>
    <x v="0"/>
    <s v="PG&amp;E"/>
    <m/>
    <m/>
    <m/>
    <s v="D"/>
    <m/>
    <s v="Structure-PG&amp;E only"/>
    <m/>
    <s v="Equipment - PG&amp;E"/>
    <s v="34.m. Connection device damage or failure"/>
    <s v="Equipment - PG&amp;E"/>
    <s v="Splice/Clamp/Connector"/>
    <s v="Splice/Clamp/Connector"/>
    <s v="Conductor - All"/>
    <m/>
    <m/>
    <s v="Force Out"/>
    <s v="Yes"/>
    <s v="Overhead"/>
    <x v="0"/>
    <s v="Conductor - All"/>
    <m/>
    <s v="104057213"/>
    <s v="     "/>
    <s v="Non-HFTD"/>
    <x v="0"/>
    <m/>
    <m/>
    <n v="37.972999999999999"/>
    <n v="-121.989"/>
    <s v="Contra Costa"/>
    <s v="CLAYTON-2217"/>
    <m/>
    <m/>
    <m/>
    <x v="0"/>
    <s v="Contra Costa FD"/>
    <m/>
    <m/>
    <m/>
    <s v="No"/>
    <m/>
    <m/>
    <m/>
    <m/>
    <m/>
    <m/>
    <m/>
    <s v="N"/>
    <s v="N"/>
    <m/>
    <m/>
    <s v="     "/>
    <m/>
    <m/>
    <m/>
    <m/>
    <m/>
    <m/>
    <m/>
    <m/>
    <m/>
    <m/>
    <m/>
    <m/>
    <m/>
    <m/>
    <m/>
    <m/>
    <m/>
    <m/>
    <m/>
  </r>
  <r>
    <s v="20201636"/>
    <s v="     "/>
    <n v="44165"/>
    <s v="11/30"/>
    <x v="0"/>
    <n v="0.44583333333333336"/>
    <s v="49"/>
    <n v="4"/>
    <s v="11"/>
    <x v="4"/>
    <n v="44165"/>
    <n v="0.44374999999999998"/>
    <s v="On November 30, 2020 at 1041 hours, a PG&amp;E Troubleman was dispatched to the San Leandro U 1104 12kV Distribution Circuit in the vicinity of Warren Avenue and E 14th Street, San Leandro in response to a pole fire and an outage. Initial analysis indicates PG&amp;E equipment failure caused the ignition. A transformer failed that resulted in a burnt pole, smoked insulators, and an oil spill. The ensuing fire was contained to the pole and the fire was suppressed by ALCO Fire Department. PG&amp;E Crew replaced damaged 75 kVA transformer with 100 kVA transformer and reframed primary with kingpin and composite crossarm on November 30, 2020."/>
    <s v="     "/>
    <s v="FAS"/>
    <m/>
    <s v="N"/>
    <x v="0"/>
    <s v="1156340"/>
    <s v="20-0125904"/>
    <m/>
    <s v="T005134386"/>
    <n v="120108449"/>
    <m/>
    <s v="     "/>
    <x v="0"/>
    <s v="PG&amp;E"/>
    <m/>
    <s v="Other"/>
    <m/>
    <s v="D"/>
    <s v="D"/>
    <s v="Structure-only"/>
    <m/>
    <s v="Equipment - PG&amp;E"/>
    <s v="34.n. Transformer damage or failure"/>
    <s v="Equipment - PG&amp;E"/>
    <s v="All types of equipment / facility failure"/>
    <s v="Transformer failure"/>
    <s v="Transformer"/>
    <m/>
    <m/>
    <s v="Force Out"/>
    <m/>
    <s v="Overhead"/>
    <x v="3"/>
    <s v="Transformer"/>
    <s v="Transformer, Cutout, Crossarms, Hardware/Framing"/>
    <s v="CGC: 315236844839 "/>
    <s v="     "/>
    <s v="Non-HFTD"/>
    <x v="0"/>
    <m/>
    <m/>
    <n v="37.72"/>
    <n v="-122.148"/>
    <s v="Alameda"/>
    <s v="SAN-LEANDRO-U-1104"/>
    <m/>
    <n v="12000"/>
    <m/>
    <x v="0"/>
    <s v="ALCO FD"/>
    <m/>
    <m/>
    <m/>
    <s v="No"/>
    <m/>
    <m/>
    <m/>
    <m/>
    <m/>
    <m/>
    <m/>
    <s v="N"/>
    <s v="N"/>
    <m/>
    <m/>
    <s v="     "/>
    <m/>
    <m/>
    <m/>
    <m/>
    <m/>
    <m/>
    <m/>
    <m/>
    <m/>
    <m/>
    <m/>
    <m/>
    <m/>
    <m/>
    <m/>
    <m/>
    <m/>
    <m/>
    <m/>
  </r>
  <r>
    <s v="20201637"/>
    <s v="     "/>
    <n v="44165"/>
    <s v="11/30"/>
    <x v="0"/>
    <n v="0.58819444444444446"/>
    <s v="49"/>
    <n v="4"/>
    <s v="11"/>
    <x v="4"/>
    <n v="44165"/>
    <n v="0.36388888888888887"/>
    <s v="On November 30, 2020 at 0847 hours, a PG&amp;E Troubleman was dispatched to the Peachton 1101 12kV Distribution Circuit on Colusa Highway, Gridley in response to a wire down outage. Initial analysis indicates 3rd party vehicle contact caused the ignition. A 2,000 gallon propane tank contacted a pole resulting in primary wires down and a fire that engulfed the truck. The ensuing fire was 80 acres in size and the fire was suppressed by Cal Fire. PG&amp;E Hired Contract Crew replaced the damaged pole and replaced 600' of primary conductor on November 30, 2020."/>
    <s v="     "/>
    <s v="FAS"/>
    <m/>
    <s v="N"/>
    <x v="0"/>
    <s v="1156150"/>
    <s v="20-0125868"/>
    <m/>
    <s v="T005134634"/>
    <n v="120110046"/>
    <m/>
    <s v="     "/>
    <x v="1"/>
    <s v="PG&amp;E"/>
    <m/>
    <s v="Vegetation"/>
    <m/>
    <s v="D"/>
    <s v="D"/>
    <s v="10-99"/>
    <m/>
    <s v="Contact - 3rd Party"/>
    <s v="33.d. Vehicle contact"/>
    <s v="Contact - 3rd Party"/>
    <s v="Contact from object"/>
    <s v="Contact - Vehicle"/>
    <m/>
    <s v="Contact - Vehicle"/>
    <s v="Pole"/>
    <s v="Line to Ground"/>
    <m/>
    <s v="Overhead"/>
    <x v="3"/>
    <s v="Pole"/>
    <s v="Pole, Crossarm, Insulator, Hardware/Framing, Conductor - Primary"/>
    <s v="Pole ID: 100377946"/>
    <s v="     "/>
    <s v="Non-HFTD"/>
    <x v="0"/>
    <m/>
    <m/>
    <n v="39.362299999999998"/>
    <n v="-121.833"/>
    <s v="Butte"/>
    <s v="PEACHTON-1101"/>
    <m/>
    <n v="12000"/>
    <m/>
    <x v="0"/>
    <s v="Cal Fire"/>
    <s v="Agriculture"/>
    <m/>
    <m/>
    <s v="No"/>
    <s v="10"/>
    <s v="0"/>
    <s v="0"/>
    <s v="0"/>
    <s v="0"/>
    <m/>
    <m/>
    <s v="N"/>
    <s v="N"/>
    <m/>
    <m/>
    <s v="     "/>
    <m/>
    <m/>
    <m/>
    <m/>
    <m/>
    <m/>
    <m/>
    <m/>
    <m/>
    <m/>
    <m/>
    <m/>
    <m/>
    <m/>
    <m/>
    <m/>
    <m/>
    <m/>
    <m/>
  </r>
  <r>
    <s v="20212186"/>
    <s v="     "/>
    <n v="44530"/>
    <s v="11/30"/>
    <x v="0"/>
    <n v="0.51180555555555551"/>
    <s v="49"/>
    <n v="4"/>
    <s v="11"/>
    <x v="5"/>
    <n v="44530"/>
    <m/>
    <s v="Secondary overhead conductors made contact with communication lines. Unclear if the communication lines were raised up or if secondary wires began to sag too low. Roughly 8' of the communication lines burnt. This information is preliminary."/>
    <s v="     "/>
    <s v="FAS"/>
    <m/>
    <s v="N"/>
    <x v="0"/>
    <m/>
    <s v="21-0153087"/>
    <m/>
    <s v="T005476299"/>
    <n v="122427000"/>
    <m/>
    <s v="     "/>
    <x v="1"/>
    <s v="PG&amp;E"/>
    <m/>
    <s v="Other"/>
    <s v="Communication wires"/>
    <s v="D"/>
    <s v="D"/>
    <s v="&lt;3 meters of linear travel"/>
    <s v="AT&amp;T CABLES WERE ON FIRE MIDSPAN BETWEEN POLES (8' LENGTH TOTAL OF CABLE)"/>
    <s v="Equipment - PG&amp;E"/>
    <s v="34.b. Conductor damage or failure"/>
    <s v="Equipment - PG&amp;E"/>
    <s v="All types of equipment / facility failure"/>
    <s v="Conductor failure-all"/>
    <s v="Conductor - Open Wire Secondary"/>
    <m/>
    <m/>
    <s v="Force Out"/>
    <s v="Y"/>
    <s v="Overhead"/>
    <x v="1"/>
    <s v="Conductor - Open Wire Secondary"/>
    <s v="Crossarm, Conductor - Primary"/>
    <s v="100572379"/>
    <s v="     "/>
    <s v="Non-HFTD"/>
    <x v="0"/>
    <m/>
    <m/>
    <n v="37.3506"/>
    <n v="-121.866"/>
    <s v="Santa Clara"/>
    <s v="MABURY-1104"/>
    <m/>
    <m/>
    <s v="N/A"/>
    <x v="0"/>
    <s v="West San Jose FD"/>
    <s v="Urban"/>
    <s v="Fire Resistive "/>
    <s v="Asphalt "/>
    <s v="No"/>
    <m/>
    <m/>
    <m/>
    <m/>
    <m/>
    <m/>
    <m/>
    <s v="N"/>
    <s v="N"/>
    <m/>
    <m/>
    <s v="     "/>
    <m/>
    <m/>
    <m/>
    <m/>
    <m/>
    <m/>
    <m/>
    <m/>
    <m/>
    <m/>
    <m/>
    <m/>
    <m/>
    <m/>
    <m/>
    <m/>
    <m/>
    <m/>
    <m/>
  </r>
  <r>
    <s v="MIA20154925"/>
    <s v="     "/>
    <n v="42312"/>
    <s v="11/4"/>
    <x v="0"/>
    <n v="0.49072916666666666"/>
    <s v="45"/>
    <n v="4"/>
    <s v="11"/>
    <x v="2"/>
    <n v="42312"/>
    <n v="0.49027777777777776"/>
    <s v="Found bird. Started pole top on fire. T-Man removed bird and put out fire. PG&amp;E asset only. Pole ok. "/>
    <s v="     "/>
    <s v="FAS"/>
    <n v="44252"/>
    <s v="Y"/>
    <x v="0"/>
    <s v="1335327"/>
    <s v="15-0075545"/>
    <m/>
    <s v="T003524500"/>
    <m/>
    <m/>
    <s v="     "/>
    <x v="0"/>
    <s v="PG&amp;E"/>
    <m/>
    <m/>
    <m/>
    <s v="D"/>
    <m/>
    <s v="Structure-PG&amp;E only"/>
    <m/>
    <s v="Contact - Animal - Bird"/>
    <s v="33.b. Animal contact"/>
    <s v="Contact - Bird"/>
    <s v="Contact from object"/>
    <s v="Contact - Animal"/>
    <m/>
    <s v="Contact - Animal"/>
    <s v="Fuse"/>
    <s v="Force Out"/>
    <s v="No"/>
    <s v="Overhead"/>
    <x v="0"/>
    <m/>
    <m/>
    <s v="101107887"/>
    <s v="     "/>
    <s v="Non-HFTD"/>
    <x v="0"/>
    <m/>
    <m/>
    <n v="37.046300000000002"/>
    <n v="-119.96899999999999"/>
    <s v="Madera"/>
    <s v="STOREY-1109"/>
    <s v="254611109"/>
    <n v="11000"/>
    <s v="STOREY 11095580"/>
    <x v="0"/>
    <m/>
    <s v="Rural"/>
    <m/>
    <m/>
    <s v="No"/>
    <m/>
    <m/>
    <m/>
    <m/>
    <m/>
    <m/>
    <m/>
    <s v="N"/>
    <s v="N"/>
    <m/>
    <m/>
    <s v="     "/>
    <m/>
    <m/>
    <m/>
    <m/>
    <m/>
    <m/>
    <m/>
    <m/>
    <m/>
    <m/>
    <m/>
    <m/>
    <m/>
    <m/>
    <m/>
    <m/>
    <m/>
    <m/>
    <m/>
  </r>
  <r>
    <s v="SAP201516716"/>
    <s v="     "/>
    <n v="42312"/>
    <s v="11/4"/>
    <x v="0"/>
    <m/>
    <s v="45"/>
    <n v="4"/>
    <s v="11"/>
    <x v="2"/>
    <n v="42310"/>
    <m/>
    <s v="pole fire; failed circuit breaker; CB 24011102"/>
    <s v="     "/>
    <s v="SAP"/>
    <n v="44580"/>
    <s v="Y"/>
    <x v="0"/>
    <s v="1332736"/>
    <s v="15-0074634"/>
    <m/>
    <s v="T003521043"/>
    <n v="110825664"/>
    <m/>
    <s v="     "/>
    <x v="0"/>
    <s v="PG&amp;E"/>
    <m/>
    <m/>
    <m/>
    <s v="D"/>
    <m/>
    <s v="Structure-PG&amp;E only"/>
    <m/>
    <s v="Equipment - PG&amp;E"/>
    <s v="34.o. Other"/>
    <s v="Equipment - PG&amp;E"/>
    <s v="Circuit Breaker"/>
    <s v="Circuit Breaker"/>
    <s v="Pole"/>
    <m/>
    <m/>
    <s v="Force Out"/>
    <s v="Yes"/>
    <s v="Overhead"/>
    <x v="0"/>
    <s v="Pole"/>
    <m/>
    <s v="100308767"/>
    <s v="     "/>
    <s v="Non-HFTD"/>
    <x v="0"/>
    <m/>
    <m/>
    <n v="37.551000000000002"/>
    <n v="-122.29900000000001"/>
    <s v="San Mateo"/>
    <s v="BAY-MEADOWS-1102"/>
    <m/>
    <m/>
    <s v="BAY MEADOWS 1108CB"/>
    <x v="0"/>
    <m/>
    <m/>
    <m/>
    <m/>
    <s v="No"/>
    <m/>
    <m/>
    <m/>
    <m/>
    <m/>
    <m/>
    <m/>
    <s v="N"/>
    <s v="N"/>
    <m/>
    <m/>
    <s v="     "/>
    <m/>
    <m/>
    <m/>
    <m/>
    <m/>
    <m/>
    <m/>
    <m/>
    <m/>
    <m/>
    <m/>
    <m/>
    <m/>
    <m/>
    <m/>
    <m/>
    <m/>
    <m/>
    <m/>
  </r>
  <r>
    <s v="20150413"/>
    <s v="     "/>
    <n v="42312"/>
    <s v="11/4"/>
    <x v="0"/>
    <n v="0.72916666666666663"/>
    <s v="45"/>
    <n v="4"/>
    <s v="11"/>
    <x v="2"/>
    <m/>
    <m/>
    <s v="VEG FIRE / MINIMAL DAMAGE TO POLE / POWER OK"/>
    <s v="     "/>
    <m/>
    <m/>
    <s v="N"/>
    <x v="0"/>
    <m/>
    <m/>
    <m/>
    <m/>
    <m/>
    <m/>
    <s v="     "/>
    <x v="1"/>
    <s v="PG&amp;E"/>
    <m/>
    <s v="Vegetation"/>
    <m/>
    <s v="D"/>
    <m/>
    <s v="&lt;0.25"/>
    <s v="Square Feet: ; Acreage: "/>
    <s v="Equipment - PG&amp;E"/>
    <s v="34.n. Transformer damage or failure"/>
    <s v="Equipment - PG&amp;E"/>
    <s v="All types of equipment / facility failure"/>
    <s v="Transformer"/>
    <s v="Transformer"/>
    <m/>
    <m/>
    <m/>
    <s v="0"/>
    <s v="Overhead"/>
    <x v="1"/>
    <s v="Transformer"/>
    <m/>
    <s v="SMART METER RELAY # 16704"/>
    <s v="     "/>
    <s v="Non-HFTD"/>
    <x v="0"/>
    <m/>
    <m/>
    <n v="36.8215"/>
    <n v="-120.508"/>
    <s v="Fresno"/>
    <s v="FIREBAUGH-1103"/>
    <s v="253471103"/>
    <m/>
    <s v="N/A"/>
    <x v="0"/>
    <s v="FRESNO COUNTY FD"/>
    <s v="Agriculture"/>
    <m/>
    <m/>
    <s v="No"/>
    <m/>
    <m/>
    <m/>
    <m/>
    <m/>
    <m/>
    <m/>
    <s v="N"/>
    <s v="N"/>
    <m/>
    <m/>
    <s v="     "/>
    <m/>
    <m/>
    <m/>
    <m/>
    <m/>
    <m/>
    <m/>
    <m/>
    <m/>
    <m/>
    <m/>
    <m/>
    <m/>
    <m/>
    <m/>
    <m/>
    <m/>
    <m/>
    <m/>
  </r>
  <r>
    <s v="20150414"/>
    <s v="     "/>
    <n v="42312"/>
    <s v="11/4"/>
    <x v="0"/>
    <n v="0.80625000000000002"/>
    <s v="45"/>
    <n v="4"/>
    <s v="11"/>
    <x v="2"/>
    <n v="42312"/>
    <n v="0.80625000000000002"/>
    <m/>
    <s v="     "/>
    <m/>
    <m/>
    <s v="N"/>
    <x v="0"/>
    <s v="1335643"/>
    <s v="15-0075662"/>
    <m/>
    <m/>
    <n v="110833254"/>
    <m/>
    <s v="     "/>
    <x v="1"/>
    <s v="PG&amp;E"/>
    <m/>
    <s v="Vegetation"/>
    <m/>
    <s v="D"/>
    <m/>
    <s v="&lt;3 meters of linear travel"/>
    <s v="Square Feet: ; Acreage: "/>
    <s v="Vegetation"/>
    <s v="33.a. Veg. contact"/>
    <s v="Vegetation"/>
    <s v="All types of equipment / facility failure"/>
    <s v="Contact - Vegetation"/>
    <m/>
    <s v="Contact - Vegetation"/>
    <s v="Conductor"/>
    <s v="None"/>
    <m/>
    <s v="Overhead"/>
    <x v="3"/>
    <s v="Conductor"/>
    <m/>
    <s v="103376789"/>
    <s v="     "/>
    <s v="Non-HFTD"/>
    <x v="0"/>
    <m/>
    <m/>
    <n v="37.552399999999999"/>
    <n v="-122.33"/>
    <s v="San Mateo"/>
    <s v="BERESFORD-0403"/>
    <s v="24040403"/>
    <n v="4000"/>
    <s v="BERESFORD 0403CB"/>
    <x v="0"/>
    <s v="smfd"/>
    <s v="Urban"/>
    <m/>
    <m/>
    <s v="No"/>
    <m/>
    <m/>
    <m/>
    <m/>
    <m/>
    <m/>
    <m/>
    <s v="N"/>
    <s v="N"/>
    <m/>
    <m/>
    <s v="     "/>
    <s v="37.59997700"/>
    <s v="-122.33385200"/>
    <s v="Nov  5 2015 12:00AM"/>
    <s v="BranchFail"/>
    <s v="EUCALYPTUS LIMB APPOXIMATED 20 LONG BROKE AT TRUNCK &amp; FELL INTO LINES 30 BELOW. SECONDARY CONDUCTOR."/>
    <s v="EUCB"/>
    <s v="110"/>
    <s v="24"/>
    <s v="30"/>
    <s v="None"/>
    <s v="None"/>
    <s v="N"/>
    <s v="1"/>
    <m/>
    <s v="Plain"/>
    <s v="D"/>
    <s v="CrossArm"/>
    <s v="BareWire"/>
    <m/>
  </r>
  <r>
    <s v="MIA20151492"/>
    <s v="     "/>
    <n v="42312"/>
    <s v="11/4"/>
    <x v="0"/>
    <n v="0.78790509259259256"/>
    <s v="45"/>
    <n v="4"/>
    <s v="11"/>
    <x v="2"/>
    <n v="42312"/>
    <n v="0.78749999999999998"/>
    <s v="FRESNO CTY FD; POLE FIRE; CONN BURNED AWAC OPEN AT 3 PHASE RISER TMAN REPAIRED AND REPLACD"/>
    <s v="     "/>
    <s v="FAS"/>
    <n v="44266"/>
    <s v="Y"/>
    <x v="0"/>
    <m/>
    <s v="N/A"/>
    <m/>
    <s v="T003524899"/>
    <m/>
    <m/>
    <s v="     "/>
    <x v="0"/>
    <s v="PG&amp;E"/>
    <m/>
    <m/>
    <m/>
    <s v="D"/>
    <m/>
    <s v="Structure-PG&amp;E only"/>
    <m/>
    <s v="Equipment - PG&amp;E"/>
    <s v="34.m. Connection device damage or failure"/>
    <s v="Equipment - PG&amp;E"/>
    <s v="All types of equipment / facility failure"/>
    <s v="Splice/Clamp/Connector"/>
    <s v="Splice/Clamp/Connector"/>
    <m/>
    <m/>
    <m/>
    <s v="Yes"/>
    <s v="Overhead"/>
    <x v="0"/>
    <m/>
    <m/>
    <s v="100700856"/>
    <s v="     "/>
    <s v="Non-HFTD"/>
    <x v="0"/>
    <m/>
    <m/>
    <n v="36.200699999999998"/>
    <n v="-120.104"/>
    <s v="Fresno"/>
    <s v="HURON-1112"/>
    <m/>
    <n v="11000"/>
    <m/>
    <x v="0"/>
    <s v="Fresno Co. Fire Dept."/>
    <s v="Rural"/>
    <m/>
    <m/>
    <s v="No"/>
    <m/>
    <m/>
    <m/>
    <m/>
    <m/>
    <m/>
    <m/>
    <s v="N"/>
    <s v="N"/>
    <m/>
    <m/>
    <s v="     "/>
    <m/>
    <m/>
    <m/>
    <m/>
    <m/>
    <m/>
    <m/>
    <m/>
    <m/>
    <m/>
    <m/>
    <m/>
    <m/>
    <m/>
    <m/>
    <m/>
    <m/>
    <m/>
    <m/>
  </r>
  <r>
    <s v="SAP201516731"/>
    <s v="     "/>
    <n v="42312"/>
    <s v="11/4"/>
    <x v="0"/>
    <m/>
    <s v="45"/>
    <n v="4"/>
    <s v="11"/>
    <x v="2"/>
    <n v="42310"/>
    <m/>
    <s v="pole fire; failed line recloser 10569; SW 3492 and 79584"/>
    <s v="     "/>
    <s v="SAP"/>
    <n v="44580"/>
    <s v="Y"/>
    <x v="0"/>
    <s v="1332897"/>
    <s v="15-0074669"/>
    <m/>
    <s v="T003521234"/>
    <n v="110825757"/>
    <m/>
    <s v="     "/>
    <x v="0"/>
    <s v="PG&amp;E"/>
    <m/>
    <m/>
    <m/>
    <s v="D"/>
    <m/>
    <s v="Structure-PG&amp;E only"/>
    <m/>
    <s v="Equipment - PG&amp;E"/>
    <s v="34.j. Recloser damage or failure"/>
    <s v="Equipment - PG&amp;E"/>
    <s v="Recloser failure"/>
    <s v="Recloser failure"/>
    <s v="Pole"/>
    <m/>
    <m/>
    <s v="Force Out"/>
    <s v="Yes"/>
    <s v="Overhead"/>
    <x v="0"/>
    <s v="Pole"/>
    <m/>
    <s v="103970838"/>
    <s v="     "/>
    <s v="Non-HFTD"/>
    <x v="0"/>
    <m/>
    <m/>
    <n v="37.7517"/>
    <n v="-122.40600000000001"/>
    <s v="San Francisco"/>
    <s v="HUNTERS-POINT-(P)-1108"/>
    <m/>
    <m/>
    <s v="YOSEMITE 0401CB"/>
    <x v="0"/>
    <m/>
    <m/>
    <m/>
    <m/>
    <s v="No"/>
    <m/>
    <m/>
    <m/>
    <m/>
    <m/>
    <m/>
    <m/>
    <s v="N"/>
    <s v="N"/>
    <m/>
    <m/>
    <s v="     "/>
    <m/>
    <m/>
    <m/>
    <m/>
    <m/>
    <m/>
    <m/>
    <m/>
    <m/>
    <m/>
    <m/>
    <m/>
    <m/>
    <m/>
    <m/>
    <m/>
    <m/>
    <m/>
    <m/>
  </r>
  <r>
    <s v="SAP201516728"/>
    <s v="     "/>
    <n v="42312"/>
    <s v="11/4"/>
    <x v="0"/>
    <m/>
    <s v="45"/>
    <n v="4"/>
    <s v="11"/>
    <x v="2"/>
    <n v="42310"/>
    <m/>
    <s v="pole fire; failed circuit breaker and line recloser; G1107"/>
    <s v="     "/>
    <s v="SAP"/>
    <n v="44580"/>
    <s v="Y"/>
    <x v="0"/>
    <m/>
    <s v="15-0074608.1, 15-0074608.2"/>
    <m/>
    <s v="T003520919"/>
    <n v="110825640"/>
    <m/>
    <s v="     "/>
    <x v="0"/>
    <s v="PG&amp;E"/>
    <m/>
    <m/>
    <m/>
    <s v="D"/>
    <m/>
    <s v="Structure-PG&amp;E only"/>
    <m/>
    <s v="Equipment - PG&amp;E"/>
    <s v="34.o. Other"/>
    <s v="Equipment - PG&amp;E"/>
    <s v="Circuit Breaker"/>
    <s v="Circuit Breaker"/>
    <s v="Recloser"/>
    <m/>
    <m/>
    <s v="None"/>
    <s v="Yes"/>
    <s v="Overhead"/>
    <x v="0"/>
    <s v="Recloser"/>
    <m/>
    <s v="101451385"/>
    <s v="     "/>
    <s v="Non-HFTD"/>
    <x v="0"/>
    <m/>
    <m/>
    <n v="37.875500000000002"/>
    <n v="-122.30500000000001"/>
    <s v="Alameda"/>
    <s v="EL-CERRITO-G-1107"/>
    <m/>
    <m/>
    <m/>
    <x v="0"/>
    <m/>
    <m/>
    <m/>
    <m/>
    <s v="No"/>
    <m/>
    <m/>
    <m/>
    <m/>
    <m/>
    <m/>
    <m/>
    <s v="N"/>
    <s v="N"/>
    <m/>
    <m/>
    <s v="     "/>
    <m/>
    <m/>
    <m/>
    <m/>
    <m/>
    <m/>
    <m/>
    <m/>
    <m/>
    <m/>
    <m/>
    <m/>
    <m/>
    <m/>
    <m/>
    <m/>
    <m/>
    <m/>
    <m/>
  </r>
  <r>
    <s v="SAP201516734"/>
    <s v="     "/>
    <n v="42312"/>
    <s v="11/4"/>
    <x v="0"/>
    <m/>
    <s v="45"/>
    <n v="4"/>
    <s v="11"/>
    <x v="2"/>
    <n v="42310"/>
    <m/>
    <s v="pole on fire 1 p/s/o RCO8603; failed switch"/>
    <s v="     "/>
    <s v="SAP"/>
    <n v="44580"/>
    <s v="Y"/>
    <x v="0"/>
    <s v="1332572"/>
    <s v="15-0074615"/>
    <m/>
    <s v="T003520938"/>
    <n v="110825657"/>
    <m/>
    <s v="     "/>
    <x v="0"/>
    <s v="PG&amp;E"/>
    <m/>
    <m/>
    <m/>
    <s v="D"/>
    <m/>
    <s v="Structure-PG&amp;E only"/>
    <m/>
    <s v="Equipment - PG&amp;E"/>
    <s v="34.e. Switch damage or failure"/>
    <s v="Equipment - PG&amp;E"/>
    <s v="Switch failure"/>
    <s v="Switch failure"/>
    <s v="Switch"/>
    <m/>
    <m/>
    <s v="None"/>
    <s v="Yes"/>
    <s v="Overhead"/>
    <x v="0"/>
    <s v="Switch"/>
    <m/>
    <s v="100904314"/>
    <s v="     "/>
    <s v="Non-HFTD"/>
    <x v="0"/>
    <m/>
    <m/>
    <n v="37.721499999999999"/>
    <n v="-122.166"/>
    <s v="Alameda"/>
    <s v="SAN-LEANDRO-U-1113"/>
    <m/>
    <m/>
    <s v="SAN LEANDRO U 1113CB"/>
    <x v="0"/>
    <m/>
    <m/>
    <m/>
    <m/>
    <s v="No"/>
    <m/>
    <m/>
    <m/>
    <m/>
    <m/>
    <m/>
    <m/>
    <s v="N"/>
    <s v="N"/>
    <m/>
    <m/>
    <s v="     "/>
    <m/>
    <m/>
    <m/>
    <m/>
    <m/>
    <m/>
    <m/>
    <m/>
    <m/>
    <m/>
    <m/>
    <m/>
    <m/>
    <m/>
    <m/>
    <m/>
    <m/>
    <m/>
    <m/>
  </r>
  <r>
    <s v="SAP201516719"/>
    <s v="     "/>
    <n v="42312"/>
    <s v="11/4"/>
    <x v="0"/>
    <m/>
    <s v="45"/>
    <n v="4"/>
    <s v="11"/>
    <x v="2"/>
    <n v="42310"/>
    <m/>
    <s v="pole fire; fuse 1447 failed; drizzly weather"/>
    <s v="     "/>
    <s v="SAP"/>
    <n v="44580"/>
    <s v="Y"/>
    <x v="0"/>
    <s v="1332878"/>
    <s v="15-0074678"/>
    <m/>
    <s v="T003521235"/>
    <n v="110825902"/>
    <m/>
    <s v="     "/>
    <x v="0"/>
    <s v="PG&amp;E"/>
    <m/>
    <m/>
    <m/>
    <s v="D"/>
    <m/>
    <s v="Structure-PG&amp;E only"/>
    <m/>
    <s v="Contamination"/>
    <s v="36.a. Contamination"/>
    <s v="Equipment - PG&amp;E"/>
    <s v="Contamination"/>
    <s v="Contamination"/>
    <m/>
    <m/>
    <m/>
    <s v="Line to Line"/>
    <s v="Yes"/>
    <s v="Overhead"/>
    <x v="0"/>
    <s v="Fuse"/>
    <m/>
    <s v="103970100"/>
    <s v="     "/>
    <s v="Non-HFTD"/>
    <x v="0"/>
    <m/>
    <m/>
    <n v="39.007599999999996"/>
    <n v="-122.658"/>
    <s v="Lake"/>
    <s v="REDBUD-1102"/>
    <m/>
    <m/>
    <s v="N/A"/>
    <x v="0"/>
    <m/>
    <m/>
    <m/>
    <m/>
    <s v="No"/>
    <m/>
    <m/>
    <m/>
    <m/>
    <m/>
    <m/>
    <m/>
    <s v="N"/>
    <s v="N"/>
    <m/>
    <m/>
    <s v="     "/>
    <m/>
    <m/>
    <m/>
    <m/>
    <m/>
    <m/>
    <m/>
    <m/>
    <m/>
    <m/>
    <m/>
    <m/>
    <m/>
    <m/>
    <m/>
    <m/>
    <m/>
    <m/>
    <m/>
  </r>
  <r>
    <s v="SAP201516713"/>
    <s v="     "/>
    <n v="42312"/>
    <s v="11/4"/>
    <x v="0"/>
    <m/>
    <s v="45"/>
    <n v="4"/>
    <s v="11"/>
    <x v="2"/>
    <n v="42310"/>
    <m/>
    <s v="pole fire; RCO6751; failed fuse"/>
    <s v="     "/>
    <s v="SAP"/>
    <n v="44580"/>
    <s v="Y"/>
    <x v="0"/>
    <s v="1332645"/>
    <s v="15-0074617"/>
    <m/>
    <s v="T003520949"/>
    <n v="110825650"/>
    <m/>
    <s v="     "/>
    <x v="0"/>
    <s v="PG&amp;E"/>
    <m/>
    <m/>
    <m/>
    <s v="D"/>
    <m/>
    <s v="Structure-PG&amp;E only"/>
    <m/>
    <s v="Equipment - PG&amp;E"/>
    <s v="34.c. Fuse damage or failure"/>
    <s v="Equipment - PG&amp;E"/>
    <s v="Fuse failure - all"/>
    <s v="Fuse failure - all"/>
    <s v="Fuse"/>
    <m/>
    <m/>
    <s v="None"/>
    <s v="Yes"/>
    <s v="Overhead"/>
    <x v="0"/>
    <s v="Fuse"/>
    <m/>
    <s v="103449838"/>
    <s v="     "/>
    <s v="Non-HFTD"/>
    <x v="0"/>
    <m/>
    <m/>
    <n v="37.594799999999999"/>
    <n v="-122.367"/>
    <s v="San Mateo"/>
    <s v="MILLBRAE-1106"/>
    <m/>
    <m/>
    <s v="MILLBRAE 1106CB"/>
    <x v="0"/>
    <m/>
    <m/>
    <m/>
    <m/>
    <s v="No"/>
    <m/>
    <m/>
    <m/>
    <m/>
    <m/>
    <m/>
    <m/>
    <s v="N"/>
    <s v="N"/>
    <m/>
    <m/>
    <s v="     "/>
    <m/>
    <m/>
    <m/>
    <m/>
    <m/>
    <m/>
    <m/>
    <m/>
    <m/>
    <m/>
    <m/>
    <m/>
    <m/>
    <m/>
    <m/>
    <m/>
    <m/>
    <m/>
    <m/>
  </r>
  <r>
    <s v="SAP201516717"/>
    <s v="     "/>
    <n v="42312"/>
    <s v="11/4"/>
    <x v="0"/>
    <m/>
    <s v="45"/>
    <n v="4"/>
    <s v="11"/>
    <x v="2"/>
    <n v="42310"/>
    <m/>
    <s v="pole fire; wire down; failed fuse 2607"/>
    <s v="     "/>
    <s v="SAP"/>
    <n v="44580"/>
    <s v="Y"/>
    <x v="0"/>
    <s v="1332717"/>
    <s v="15-0074640"/>
    <m/>
    <s v="T003521055"/>
    <n v="110825671"/>
    <m/>
    <s v="     "/>
    <x v="0"/>
    <s v="PG&amp;E"/>
    <m/>
    <m/>
    <m/>
    <s v="D"/>
    <m/>
    <s v="Structure-PG&amp;E only"/>
    <m/>
    <s v="Equipment - PG&amp;E"/>
    <s v="34.c. Fuse damage or failure"/>
    <s v="Equipment - PG&amp;E"/>
    <s v="Fuse failure - all"/>
    <s v="Fuse failure - all"/>
    <s v="Fuse"/>
    <m/>
    <m/>
    <s v="Line to Ground"/>
    <s v="Yes"/>
    <s v="Overhead"/>
    <x v="0"/>
    <s v="Fuse"/>
    <m/>
    <s v="103348309"/>
    <s v="     "/>
    <s v="Non-HFTD"/>
    <x v="0"/>
    <m/>
    <m/>
    <n v="37.548400000000001"/>
    <n v="-122.294"/>
    <s v="San Mateo"/>
    <s v="BAY-MEADOWS-1105"/>
    <m/>
    <m/>
    <s v="BAY MEADOWS 1105CB"/>
    <x v="0"/>
    <m/>
    <m/>
    <m/>
    <m/>
    <s v="No"/>
    <m/>
    <m/>
    <m/>
    <m/>
    <m/>
    <m/>
    <m/>
    <s v="N"/>
    <s v="N"/>
    <m/>
    <m/>
    <s v="     "/>
    <m/>
    <m/>
    <m/>
    <m/>
    <m/>
    <m/>
    <m/>
    <m/>
    <m/>
    <m/>
    <m/>
    <m/>
    <m/>
    <m/>
    <m/>
    <m/>
    <m/>
    <m/>
    <m/>
  </r>
  <r>
    <s v="SAP201613564"/>
    <s v="     "/>
    <n v="42678"/>
    <s v="11/4"/>
    <x v="0"/>
    <m/>
    <s v="45"/>
    <n v="4"/>
    <s v="11"/>
    <x v="6"/>
    <n v="42676"/>
    <m/>
    <s v="pole fire; failed switch; fuco 47777"/>
    <s v="     "/>
    <s v="SAP"/>
    <n v="44580"/>
    <s v="Y"/>
    <x v="0"/>
    <s v="1575479"/>
    <s v="16-0077619"/>
    <m/>
    <s v="T003810660"/>
    <n v="112135794"/>
    <m/>
    <s v="     "/>
    <x v="0"/>
    <s v="PG&amp;E"/>
    <m/>
    <m/>
    <m/>
    <s v="D"/>
    <m/>
    <s v="Structure-PG&amp;E only"/>
    <m/>
    <s v="Equipment - PG&amp;E"/>
    <s v="34.e. Switch damage or failure"/>
    <s v="Equipment - PG&amp;E"/>
    <s v="Switch failure"/>
    <s v="Switch failure"/>
    <s v="Switch"/>
    <m/>
    <m/>
    <s v="Force Out"/>
    <s v="No"/>
    <s v="Overhead"/>
    <x v="0"/>
    <s v="Switch"/>
    <m/>
    <s v="101660690"/>
    <s v="     "/>
    <s v="Non-HFTD"/>
    <x v="0"/>
    <m/>
    <m/>
    <n v="38.2562"/>
    <n v="-122.05800000000001"/>
    <s v="Solano"/>
    <s v="SUISUN-1106"/>
    <m/>
    <m/>
    <s v="SUISUN 1106CB"/>
    <x v="0"/>
    <m/>
    <m/>
    <m/>
    <m/>
    <s v="No"/>
    <m/>
    <m/>
    <m/>
    <m/>
    <m/>
    <m/>
    <m/>
    <s v="N"/>
    <s v="N"/>
    <m/>
    <m/>
    <s v="     "/>
    <m/>
    <m/>
    <m/>
    <m/>
    <m/>
    <m/>
    <m/>
    <m/>
    <m/>
    <m/>
    <m/>
    <m/>
    <m/>
    <m/>
    <m/>
    <m/>
    <m/>
    <m/>
    <m/>
  </r>
  <r>
    <s v="20180930"/>
    <s v="     "/>
    <n v="43408"/>
    <s v="11/4"/>
    <x v="0"/>
    <n v="0.44236111111111109"/>
    <s v="45"/>
    <n v="4"/>
    <s v="11"/>
    <x v="1"/>
    <n v="43408"/>
    <n v="0.44236111111111109"/>
    <m/>
    <s v="     "/>
    <s v="FAS"/>
    <m/>
    <s v="N"/>
    <x v="0"/>
    <s v="208514"/>
    <s v="18-0096926"/>
    <m/>
    <m/>
    <m/>
    <m/>
    <s v="     "/>
    <x v="0"/>
    <s v="PG&amp;E"/>
    <m/>
    <m/>
    <m/>
    <s v="D"/>
    <m/>
    <s v="Structure-PG&amp;E only"/>
    <m/>
    <s v="Equipment - PG&amp;E"/>
    <s v="34.f. Pole damage or failure"/>
    <s v="Equipment - PG&amp;E"/>
    <s v="All types of equipment / facility failure"/>
    <s v="Pole"/>
    <s v="Pole"/>
    <m/>
    <m/>
    <s v="Line to Line"/>
    <m/>
    <s v="Overhead"/>
    <x v="3"/>
    <s v="Pole"/>
    <m/>
    <s v="23707"/>
    <s v="     "/>
    <s v="Non-HFTD"/>
    <x v="0"/>
    <m/>
    <m/>
    <n v="36.701999999999998"/>
    <n v="-121.675"/>
    <s v="Monterey"/>
    <s v="BORONDA-1101"/>
    <s v="182461101"/>
    <n v="11000"/>
    <s v="BORONDA 110136966"/>
    <x v="0"/>
    <m/>
    <s v="Rural"/>
    <m/>
    <m/>
    <s v="No"/>
    <m/>
    <m/>
    <m/>
    <m/>
    <m/>
    <m/>
    <m/>
    <s v="N"/>
    <s v="N"/>
    <m/>
    <m/>
    <s v="     "/>
    <m/>
    <m/>
    <m/>
    <m/>
    <m/>
    <m/>
    <m/>
    <m/>
    <m/>
    <m/>
    <m/>
    <m/>
    <m/>
    <m/>
    <m/>
    <m/>
    <m/>
    <m/>
    <m/>
  </r>
  <r>
    <s v="20191409"/>
    <s v="     "/>
    <n v="43773"/>
    <s v="11/4"/>
    <x v="0"/>
    <m/>
    <s v="45"/>
    <n v="4"/>
    <s v="11"/>
    <x v="3"/>
    <n v="43773"/>
    <m/>
    <s v="Customer equipment only, PG&amp;E not involved"/>
    <s v="     "/>
    <s v="FAS"/>
    <m/>
    <s v="N"/>
    <x v="0"/>
    <s v="698900"/>
    <m/>
    <m/>
    <s v="T004801487"/>
    <n v="0"/>
    <m/>
    <s v="     "/>
    <x v="0"/>
    <s v="PG&amp;E"/>
    <m/>
    <m/>
    <m/>
    <s v="D"/>
    <m/>
    <s v="&lt;0.25"/>
    <m/>
    <s v="Other Fire: Non-PG&amp;E related"/>
    <s v="39.a. All Other"/>
    <s v="Other Fire"/>
    <m/>
    <m/>
    <m/>
    <m/>
    <m/>
    <m/>
    <m/>
    <s v="Overhead"/>
    <x v="0"/>
    <m/>
    <m/>
    <s v="219343116565"/>
    <s v="     "/>
    <s v="Non-HFTD"/>
    <x v="0"/>
    <m/>
    <m/>
    <n v="38.121899999999997"/>
    <n v="-122.23"/>
    <s v="SOLANO"/>
    <s v="PARKWAY-1103"/>
    <m/>
    <m/>
    <m/>
    <x v="0"/>
    <s v="VFD, Keith, 707-648-4488"/>
    <m/>
    <m/>
    <m/>
    <s v="No"/>
    <m/>
    <m/>
    <m/>
    <m/>
    <m/>
    <m/>
    <m/>
    <s v="N"/>
    <s v="N"/>
    <m/>
    <m/>
    <s v="     "/>
    <m/>
    <m/>
    <m/>
    <m/>
    <m/>
    <m/>
    <m/>
    <m/>
    <m/>
    <m/>
    <m/>
    <m/>
    <m/>
    <m/>
    <m/>
    <m/>
    <m/>
    <m/>
    <m/>
  </r>
  <r>
    <s v="20191411"/>
    <s v="     "/>
    <n v="43773"/>
    <s v="11/4"/>
    <x v="0"/>
    <m/>
    <s v="45"/>
    <n v="4"/>
    <s v="11"/>
    <x v="3"/>
    <n v="43773"/>
    <m/>
    <s v="Animal, Bird found, Pole-Wood, Burned/flashed; Other (Comments) fire.; Mike Best Comments: Bird contact with transformer bushing."/>
    <s v="     "/>
    <s v="FAS"/>
    <m/>
    <s v="N"/>
    <x v="0"/>
    <s v="699108"/>
    <s v="19-0120716"/>
    <m/>
    <s v="T004801809"/>
    <n v="0"/>
    <m/>
    <s v="     "/>
    <x v="0"/>
    <s v="PG&amp;E"/>
    <m/>
    <m/>
    <m/>
    <s v="D"/>
    <m/>
    <s v="Other"/>
    <s v="pole and tx"/>
    <s v="Contact - Animal - Bird"/>
    <s v="33.b. Animal contact"/>
    <s v="Contact - Bird"/>
    <m/>
    <m/>
    <m/>
    <m/>
    <m/>
    <s v="Force Out"/>
    <m/>
    <s v="Overhead"/>
    <x v="0"/>
    <m/>
    <m/>
    <s v="5Tr1104190945"/>
    <s v="     "/>
    <s v="Non-HFTD"/>
    <x v="0"/>
    <m/>
    <m/>
    <n v="37.361600000000003"/>
    <n v="-120.483"/>
    <s v="MERCED"/>
    <s v="EL-CAPITAN-1103"/>
    <m/>
    <m/>
    <s v="EL CAPITAN 1103CB"/>
    <x v="0"/>
    <m/>
    <m/>
    <m/>
    <m/>
    <s v="No"/>
    <m/>
    <m/>
    <m/>
    <m/>
    <m/>
    <m/>
    <m/>
    <s v="N"/>
    <s v="N"/>
    <m/>
    <m/>
    <s v="     "/>
    <m/>
    <m/>
    <m/>
    <m/>
    <m/>
    <m/>
    <m/>
    <m/>
    <m/>
    <m/>
    <m/>
    <m/>
    <m/>
    <m/>
    <m/>
    <m/>
    <m/>
    <m/>
    <m/>
  </r>
  <r>
    <s v="20191410"/>
    <s v="     "/>
    <n v="43773"/>
    <s v="11/4"/>
    <x v="0"/>
    <m/>
    <s v="45"/>
    <n v="4"/>
    <s v="11"/>
    <x v="3"/>
    <m/>
    <m/>
    <s v="Balloon cross phased and started small grass fire"/>
    <s v="     "/>
    <s v="FAS"/>
    <m/>
    <s v="N"/>
    <x v="0"/>
    <m/>
    <m/>
    <m/>
    <s v="T004801856"/>
    <n v="0"/>
    <m/>
    <s v="     "/>
    <x v="1"/>
    <s v="PG&amp;E"/>
    <m/>
    <m/>
    <m/>
    <s v="D"/>
    <m/>
    <s v="&lt;0.25"/>
    <m/>
    <s v="Contact - 3rd Party"/>
    <s v="33.c. Balloon contact"/>
    <s v="Contact - 3rd Party"/>
    <s v="Contact from object"/>
    <s v="Contact - Balloon"/>
    <m/>
    <s v="Contact - Balloon"/>
    <s v="Conductor - Primary"/>
    <m/>
    <m/>
    <s v="Overhead"/>
    <x v="3"/>
    <s v="Conductor - Primary"/>
    <m/>
    <s v="63172101"/>
    <s v="     "/>
    <s v="Non-HFTD"/>
    <x v="0"/>
    <m/>
    <m/>
    <n v="38.68"/>
    <n v="-122.056"/>
    <s v="YOLO"/>
    <s v="MADISON-2101"/>
    <m/>
    <m/>
    <m/>
    <x v="0"/>
    <s v="Esparato FD"/>
    <s v="Agriculture"/>
    <m/>
    <m/>
    <s v="No"/>
    <m/>
    <m/>
    <m/>
    <m/>
    <m/>
    <m/>
    <m/>
    <s v="N"/>
    <s v="N"/>
    <m/>
    <m/>
    <s v="     "/>
    <m/>
    <m/>
    <m/>
    <m/>
    <m/>
    <m/>
    <m/>
    <m/>
    <m/>
    <m/>
    <m/>
    <m/>
    <m/>
    <m/>
    <m/>
    <m/>
    <m/>
    <m/>
    <m/>
  </r>
  <r>
    <s v="20191412"/>
    <s v="     "/>
    <n v="43773"/>
    <s v="11/4"/>
    <x v="0"/>
    <m/>
    <s v="45"/>
    <n v="4"/>
    <s v="11"/>
    <x v="3"/>
    <n v="43773"/>
    <m/>
    <s v="Equipment Failure/Involved, Overhead, Conductor, Overhead, Broken; &lt; 1 meter fire."/>
    <s v="     "/>
    <s v="FAS"/>
    <m/>
    <s v="N"/>
    <x v="0"/>
    <s v="699194"/>
    <s v="19-0120755"/>
    <m/>
    <s v="T004801917"/>
    <n v="118139445"/>
    <m/>
    <s v="     "/>
    <x v="0"/>
    <s v="PG&amp;E"/>
    <m/>
    <m/>
    <m/>
    <s v="D"/>
    <m/>
    <s v="&lt;3 meters of linear travel"/>
    <m/>
    <s v="Equipment - PG&amp;E"/>
    <s v="34.o. Other"/>
    <s v="Equipment - PG&amp;E"/>
    <m/>
    <m/>
    <s v="Circuit Breaker"/>
    <m/>
    <m/>
    <s v="Line to Line,Line to Ground"/>
    <m/>
    <s v="Overhead"/>
    <x v="0"/>
    <s v="Circuit Breaker"/>
    <m/>
    <s v="06246-2101087660{2300/2}"/>
    <s v="     "/>
    <s v="Non-HFTD"/>
    <x v="0"/>
    <m/>
    <m/>
    <n v="38.220300000000002"/>
    <n v="-121.601"/>
    <s v="SACRAMENTO"/>
    <m/>
    <m/>
    <m/>
    <s v="GRAND ISLAND 2225CB"/>
    <x v="0"/>
    <m/>
    <m/>
    <m/>
    <m/>
    <s v="No"/>
    <m/>
    <m/>
    <m/>
    <m/>
    <m/>
    <m/>
    <m/>
    <s v="N"/>
    <s v="N"/>
    <m/>
    <m/>
    <s v="     "/>
    <m/>
    <m/>
    <m/>
    <m/>
    <m/>
    <m/>
    <m/>
    <m/>
    <m/>
    <m/>
    <m/>
    <m/>
    <m/>
    <m/>
    <m/>
    <m/>
    <m/>
    <m/>
    <m/>
  </r>
  <r>
    <s v="20201498"/>
    <s v="     "/>
    <n v="44139"/>
    <s v="11/4"/>
    <x v="0"/>
    <n v="0.44583333333333336"/>
    <s v="45"/>
    <n v="4"/>
    <s v="11"/>
    <x v="4"/>
    <n v="44139"/>
    <n v="0.4861111111111111"/>
    <s v="On November 4, 2020 at 1042 hours, a PG&amp;E Troubleman was dispatched to the Storey 1109 12kV Distribution Circuit in the vicinity of Road 603 and Road 602, Madera in response to reports of a vegetation fire. Initial analysis indicates balloon contact caused the ignition. A mylar balloon contacted the primary conductor resulting in 1 of 3 fuses to blow and an outage to 31 customers. The ensuing fire was approximately 2 acres in size and the fire was suppressed by Cal Fire. There were no damages to PG&amp;E equipment warranting repair."/>
    <s v="     "/>
    <s v="FAS"/>
    <m/>
    <s v="N"/>
    <x v="0"/>
    <m/>
    <s v="20-0117008"/>
    <m/>
    <s v="T005112830, T005112895"/>
    <m/>
    <m/>
    <s v="     "/>
    <x v="1"/>
    <s v="PG&amp;E"/>
    <m/>
    <s v="Vegetation"/>
    <m/>
    <s v="D"/>
    <s v="D"/>
    <s v="0.26-9.99"/>
    <s v="1.5 - 2 acres"/>
    <s v="Contact - 3rd Party"/>
    <s v="33.c. Balloon contact"/>
    <s v="Contact - 3rd Party"/>
    <s v="Contact from object"/>
    <s v="Contact - Balloon"/>
    <m/>
    <s v="Contact - Balloon"/>
    <s v="Conductor - Primary"/>
    <s v="Line to Ground"/>
    <m/>
    <s v="Overhead"/>
    <x v="3"/>
    <s v="Conductor - Primary"/>
    <s v="NA"/>
    <s v="Circuit ID: 254611109"/>
    <s v="     "/>
    <s v="Non-HFTD"/>
    <x v="0"/>
    <m/>
    <m/>
    <n v="37.111499999999999"/>
    <n v="-119.989"/>
    <s v="Madera"/>
    <s v="STOREY-1109"/>
    <m/>
    <n v="12000"/>
    <m/>
    <x v="0"/>
    <s v="Cal Fire"/>
    <s v="Herbaceous"/>
    <m/>
    <m/>
    <s v="No"/>
    <m/>
    <m/>
    <m/>
    <m/>
    <m/>
    <m/>
    <m/>
    <s v="N"/>
    <s v="N"/>
    <m/>
    <m/>
    <s v="     "/>
    <m/>
    <m/>
    <m/>
    <m/>
    <m/>
    <m/>
    <m/>
    <m/>
    <m/>
    <m/>
    <m/>
    <m/>
    <m/>
    <m/>
    <m/>
    <m/>
    <m/>
    <m/>
    <m/>
  </r>
  <r>
    <s v="20212038"/>
    <s v="     "/>
    <n v="44504"/>
    <s v="11/4"/>
    <x v="0"/>
    <n v="0.79861111111111116"/>
    <s v="45"/>
    <n v="4"/>
    <s v="11"/>
    <x v="5"/>
    <n v="44504"/>
    <m/>
    <s v="Wire down fire, tman found several communication lines and pge center phase down outside of the fire areas. Broken connector and jumper at the locations. Fire was 0.25 - 10 acres in size. This information is preliminary."/>
    <s v="     "/>
    <s v="FAS"/>
    <m/>
    <s v="N"/>
    <x v="0"/>
    <m/>
    <s v="21-0142566"/>
    <m/>
    <s v="T005457829, T005457835"/>
    <n v="122323000"/>
    <m/>
    <s v="     "/>
    <x v="1"/>
    <s v="PG&amp;E"/>
    <m/>
    <s v="Vegetation"/>
    <m/>
    <s v="D"/>
    <s v="D"/>
    <s v="0.26-9.99"/>
    <m/>
    <s v="Equipment - PG&amp;E"/>
    <s v="34.b. Conductor damage or failure"/>
    <s v="Equipment - PG&amp;E"/>
    <s v="All types of equipment / facility failure"/>
    <s v="Conductor failure-all"/>
    <s v="Conductor - Primary"/>
    <m/>
    <m/>
    <s v="Line to Ground"/>
    <s v="Y"/>
    <s v="Overhead"/>
    <x v="3"/>
    <s v="Conductor - Primary"/>
    <s v="Conductor - Primary"/>
    <m/>
    <s v="     "/>
    <s v="Non-HFTD"/>
    <x v="0"/>
    <m/>
    <m/>
    <n v="34.984900000000003"/>
    <n v="-118.93899999999999"/>
    <s v="Kern"/>
    <s v="TEJON-1102"/>
    <m/>
    <n v="12000"/>
    <m/>
    <x v="0"/>
    <s v="Kern County FD"/>
    <s v="Agriculture"/>
    <s v="Grass fuel bed"/>
    <m/>
    <s v="No"/>
    <m/>
    <m/>
    <m/>
    <m/>
    <m/>
    <m/>
    <m/>
    <s v="N"/>
    <s v="N"/>
    <m/>
    <m/>
    <s v="     "/>
    <m/>
    <m/>
    <m/>
    <m/>
    <m/>
    <m/>
    <m/>
    <m/>
    <m/>
    <m/>
    <m/>
    <m/>
    <m/>
    <m/>
    <m/>
    <m/>
    <m/>
    <m/>
    <m/>
  </r>
  <r>
    <s v="20212155"/>
    <s v="     "/>
    <n v="44504"/>
    <s v="11/4"/>
    <x v="0"/>
    <n v="0.18611111111111112"/>
    <s v="45"/>
    <n v="4"/>
    <s v="11"/>
    <x v="5"/>
    <n v="44504"/>
    <m/>
    <s v="Pole fire due to broken insulator. The fire was limited to the structure alone. This information is preliminary."/>
    <s v="     "/>
    <s v="ILIS/OIS"/>
    <m/>
    <s v="Y"/>
    <x v="0"/>
    <m/>
    <s v="21-0142025"/>
    <m/>
    <s v="T005456875"/>
    <n v="122314000"/>
    <m/>
    <s v="     "/>
    <x v="0"/>
    <s v="PG&amp;E"/>
    <m/>
    <s v="Other"/>
    <s v="Insulator"/>
    <s v="D"/>
    <s v="D"/>
    <s v="Structure-PG&amp;E only"/>
    <m/>
    <s v="Equipment - PG&amp;E"/>
    <s v="34.g. Insulator and brushing damage or failure"/>
    <s v="Equipment - PG&amp;E"/>
    <s v="All types of equipment / facility failure"/>
    <s v="Insulator failure"/>
    <s v="Insulator"/>
    <m/>
    <m/>
    <s v="Line to Ground"/>
    <s v="N"/>
    <s v="Overhead"/>
    <x v="3"/>
    <s v="Insulator"/>
    <s v="Crossarm"/>
    <s v="101337024"/>
    <s v="     "/>
    <s v="Non-HFTD"/>
    <x v="0"/>
    <m/>
    <m/>
    <n v="39.060600000000001"/>
    <n v="-121.587"/>
    <s v="Yuba"/>
    <s v="BOGUE-1106"/>
    <m/>
    <n v="12000"/>
    <m/>
    <x v="0"/>
    <s v="Unknown"/>
    <s v="Agriculture"/>
    <s v="Fire-resistive fuel bed"/>
    <s v="Dirt"/>
    <s v="No"/>
    <m/>
    <m/>
    <m/>
    <m/>
    <m/>
    <m/>
    <m/>
    <s v="N"/>
    <s v="N"/>
    <m/>
    <m/>
    <s v="     "/>
    <m/>
    <m/>
    <m/>
    <m/>
    <m/>
    <m/>
    <m/>
    <m/>
    <m/>
    <m/>
    <m/>
    <m/>
    <m/>
    <m/>
    <m/>
    <m/>
    <m/>
    <m/>
    <m/>
  </r>
  <r>
    <s v="20140229"/>
    <s v="     "/>
    <n v="41948"/>
    <s v="11/5"/>
    <x v="0"/>
    <n v="0.35694444444444445"/>
    <s v="45"/>
    <n v="4"/>
    <s v="11"/>
    <x v="7"/>
    <n v="41948"/>
    <n v="0.35694444444444445"/>
    <s v="Created EC Tag for crew to repair bdowned wire."/>
    <s v="     "/>
    <m/>
    <m/>
    <s v="N"/>
    <x v="0"/>
    <s v="1109200"/>
    <s v="14-0068314"/>
    <m/>
    <m/>
    <n v="109612166"/>
    <m/>
    <s v="     "/>
    <x v="1"/>
    <s v="PG&amp;E"/>
    <m/>
    <s v="Vegetation"/>
    <m/>
    <s v="D"/>
    <m/>
    <s v="&lt;3 meters of linear travel"/>
    <s v="Square Feet: ; Acreage: "/>
    <s v="Vegetation"/>
    <s v="33.a. Veg. contact"/>
    <s v="Vegetation"/>
    <s v="All types of equipment / facility failure"/>
    <s v="Contact - Vegetation"/>
    <m/>
    <s v="Contact - Vegetation"/>
    <s v="Conductor"/>
    <s v="None"/>
    <s v="AT&amp;T"/>
    <s v="Overhead"/>
    <x v="3"/>
    <s v="Conductor"/>
    <m/>
    <s v="102291451"/>
    <s v="     "/>
    <s v="Non-HFTD"/>
    <x v="0"/>
    <n v="175"/>
    <m/>
    <n v="38.444499999999998"/>
    <n v="-122.249"/>
    <s v="Napa"/>
    <s v="PUEBLO-1104"/>
    <s v="43291104"/>
    <n v="12000"/>
    <s v="PUEBLO 11041304"/>
    <x v="1"/>
    <s v="Cal Fire Dept"/>
    <s v="Agriculture"/>
    <m/>
    <m/>
    <s v="Yes"/>
    <m/>
    <m/>
    <m/>
    <m/>
    <m/>
    <m/>
    <m/>
    <s v="N"/>
    <s v="N"/>
    <m/>
    <m/>
    <s v="     "/>
    <s v="38.44795000"/>
    <s v="-122.25457000"/>
    <s v="Nov  6 2014 12:00AM"/>
    <s v="BranchFail"/>
    <s v="OUTAGE WAS CAUSED WHEN HEALTHY BLACK OAK LIMB BUSTED 20 ABOVE THE GROUND AT THE CROTCH AND FELL ON TO PRIMARY CONDUCTORS WIRE ON GROUND REVIEWED"/>
    <s v="OAKK"/>
    <s v="65"/>
    <s v="45"/>
    <s v="15"/>
    <s v="Slight"/>
    <s v="Slight"/>
    <s v="N"/>
    <s v="1"/>
    <m/>
    <s v="Hillside"/>
    <s v="B"/>
    <s v="CrossArm"/>
    <s v="BareWire"/>
    <s v="1"/>
  </r>
  <r>
    <s v="SAP201419974"/>
    <s v="     "/>
    <n v="41948"/>
    <s v="11/5"/>
    <x v="0"/>
    <m/>
    <s v="45"/>
    <n v="4"/>
    <s v="11"/>
    <x v="7"/>
    <n v="41946"/>
    <m/>
    <s v="pole fire; riser 12113; failed fuse"/>
    <s v="     "/>
    <s v="SAP"/>
    <n v="44580"/>
    <s v="Y"/>
    <x v="0"/>
    <s v="1108544"/>
    <s v="14-0067916"/>
    <m/>
    <s v="T003231784"/>
    <n v="109608288"/>
    <m/>
    <s v="     "/>
    <x v="0"/>
    <s v="PG&amp;E"/>
    <m/>
    <m/>
    <m/>
    <s v="D"/>
    <m/>
    <s v="Structure-PG&amp;E only"/>
    <m/>
    <s v="Equipment - PG&amp;E"/>
    <s v="34.c. Fuse damage or failure"/>
    <s v="Equipment - PG&amp;E"/>
    <s v="Fuse failure - all"/>
    <s v="Fuse failure - all"/>
    <s v="Riser"/>
    <m/>
    <m/>
    <s v="Line to Line"/>
    <s v="No"/>
    <s v="Overhead"/>
    <x v="0"/>
    <s v="Riser"/>
    <m/>
    <s v="101924590"/>
    <s v="     "/>
    <s v="Non-HFTD"/>
    <x v="0"/>
    <m/>
    <m/>
    <n v="34.966500000000003"/>
    <n v="-120.596"/>
    <s v="Santa Barbara"/>
    <s v="SANTA-MARIA-1110"/>
    <m/>
    <m/>
    <s v="SANTA MARIA 1110M76"/>
    <x v="0"/>
    <m/>
    <m/>
    <m/>
    <m/>
    <s v="No"/>
    <m/>
    <m/>
    <m/>
    <m/>
    <m/>
    <m/>
    <m/>
    <s v="N"/>
    <s v="N"/>
    <m/>
    <m/>
    <s v="     "/>
    <m/>
    <m/>
    <m/>
    <m/>
    <m/>
    <m/>
    <m/>
    <m/>
    <m/>
    <m/>
    <m/>
    <m/>
    <m/>
    <m/>
    <m/>
    <m/>
    <m/>
    <m/>
    <m/>
  </r>
  <r>
    <s v="SAP201419977"/>
    <s v="     "/>
    <n v="41948"/>
    <s v="11/5"/>
    <x v="0"/>
    <m/>
    <s v="45"/>
    <n v="4"/>
    <s v="11"/>
    <x v="7"/>
    <n v="41946"/>
    <m/>
    <s v="failed fuse; pole fire; pole 110402858"/>
    <s v="     "/>
    <s v="SAP"/>
    <n v="44580"/>
    <s v="Y"/>
    <x v="0"/>
    <s v="1108606"/>
    <s v="14-0067962"/>
    <m/>
    <s v="T003231814"/>
    <n v="109608456"/>
    <m/>
    <s v="     "/>
    <x v="0"/>
    <s v="PG&amp;E"/>
    <m/>
    <m/>
    <m/>
    <s v="D"/>
    <m/>
    <s v="Structure-PG&amp;E only"/>
    <m/>
    <s v="Equipment - PG&amp;E"/>
    <s v="34.c. Fuse damage or failure"/>
    <s v="Equipment - PG&amp;E"/>
    <s v="Fuse failure - all"/>
    <s v="Fuse failure - all"/>
    <s v="Pole"/>
    <m/>
    <m/>
    <s v="Line to Line"/>
    <s v="No"/>
    <s v="Overhead"/>
    <x v="0"/>
    <s v="Pole"/>
    <m/>
    <s v="100688766"/>
    <s v="     "/>
    <s v="Non-HFTD"/>
    <x v="0"/>
    <m/>
    <m/>
    <n v="36.137900000000002"/>
    <n v="-119.92400000000001"/>
    <s v="Kings"/>
    <s v="GATES-1102"/>
    <m/>
    <m/>
    <s v="GATES 1102754356"/>
    <x v="0"/>
    <m/>
    <m/>
    <m/>
    <m/>
    <s v="No"/>
    <m/>
    <m/>
    <m/>
    <m/>
    <m/>
    <m/>
    <m/>
    <s v="N"/>
    <s v="N"/>
    <m/>
    <m/>
    <s v="     "/>
    <m/>
    <m/>
    <m/>
    <m/>
    <m/>
    <m/>
    <m/>
    <m/>
    <m/>
    <m/>
    <m/>
    <m/>
    <m/>
    <m/>
    <m/>
    <m/>
    <m/>
    <m/>
    <m/>
  </r>
  <r>
    <s v="20150415"/>
    <s v="     "/>
    <n v="42313"/>
    <s v="11/5"/>
    <x v="0"/>
    <n v="0.44374999999999998"/>
    <s v="45"/>
    <n v="4"/>
    <s v="11"/>
    <x v="2"/>
    <n v="42313"/>
    <n v="0.44374999999999998"/>
    <s v="FOUND PRIMARY DWN &amp; HAY STACK ON FIRE. ISOLATED TROUBLE &amp; MADE SAFE FOR FIRE DEPT. CREW TO MAKE REPAIRS.F6TA0S2"/>
    <s v="     "/>
    <m/>
    <m/>
    <s v="N"/>
    <x v="0"/>
    <s v="1335949"/>
    <s v="15-0075816"/>
    <m/>
    <m/>
    <n v="110835960"/>
    <m/>
    <s v="     "/>
    <x v="1"/>
    <s v="PG&amp;E"/>
    <m/>
    <s v="Vegetation"/>
    <m/>
    <s v="D"/>
    <m/>
    <s v="&lt;0.25"/>
    <s v="Square Feet: ; Acreage: "/>
    <s v="Contact - 3rd Party"/>
    <s v="33.d. Vehicle contact"/>
    <s v="Contact - 3rd Party"/>
    <s v="All types of equipment / facility failure"/>
    <s v="Contact - Vehicle"/>
    <m/>
    <s v="Contact - Vehicle"/>
    <s v="Pole"/>
    <s v="Line to Ground"/>
    <s v="0"/>
    <s v="Overhead"/>
    <x v="3"/>
    <s v="Conductor"/>
    <m/>
    <s v="100871818"/>
    <s v="     "/>
    <s v="Non-HFTD"/>
    <x v="0"/>
    <m/>
    <m/>
    <n v="36.409199999999998"/>
    <n v="-119.797"/>
    <s v="Fresno"/>
    <s v="CAMDEN-1103"/>
    <s v="252301103"/>
    <n v="12000"/>
    <s v="CAMDEN 1103CB"/>
    <x v="0"/>
    <s v="FRESNO COUNTY"/>
    <s v="Agriculture"/>
    <m/>
    <m/>
    <s v="No"/>
    <m/>
    <m/>
    <m/>
    <m/>
    <m/>
    <m/>
    <m/>
    <s v="N"/>
    <s v="N"/>
    <m/>
    <m/>
    <s v="     "/>
    <m/>
    <m/>
    <m/>
    <m/>
    <m/>
    <m/>
    <m/>
    <m/>
    <m/>
    <m/>
    <m/>
    <m/>
    <m/>
    <m/>
    <m/>
    <m/>
    <m/>
    <m/>
    <m/>
  </r>
  <r>
    <s v="20150416"/>
    <s v="     "/>
    <n v="42313"/>
    <s v="11/5"/>
    <x v="0"/>
    <n v="0.50763888888888886"/>
    <s v="45"/>
    <n v="4"/>
    <s v="11"/>
    <x v="2"/>
    <n v="42313"/>
    <n v="0.50763888888888886"/>
    <s v="CREW TO REPLACE O.D. BANK PIGEONS GOT INTO"/>
    <s v="     "/>
    <m/>
    <m/>
    <s v="N"/>
    <x v="0"/>
    <s v="1336061"/>
    <s v="15-0075858"/>
    <m/>
    <m/>
    <m/>
    <m/>
    <s v="     "/>
    <x v="1"/>
    <s v="PG&amp;E"/>
    <m/>
    <s v="Vegetation"/>
    <m/>
    <s v="D"/>
    <m/>
    <s v="&lt;3 meters of linear travel"/>
    <s v="Square Feet: ; Acreage: "/>
    <s v="Contact - Animal - Bird"/>
    <s v="33.b. Animal contact"/>
    <s v="Contact - Bird"/>
    <s v="All types of equipment / facility failure"/>
    <s v="Contact - Animal"/>
    <m/>
    <s v="Contact - Animal"/>
    <s v="Conductor"/>
    <s v="Line to Ground"/>
    <s v="PACIFIC BELL"/>
    <s v="Overhead"/>
    <x v="1"/>
    <s v="Conductor"/>
    <m/>
    <s v="100254768"/>
    <s v="     "/>
    <s v="Non-HFTD"/>
    <x v="0"/>
    <m/>
    <m/>
    <n v="35.375500000000002"/>
    <n v="-118.946"/>
    <s v="Kern"/>
    <s v="MAGUNDEN-1101"/>
    <s v="252771101"/>
    <m/>
    <s v="N/A"/>
    <x v="0"/>
    <s v="CITY"/>
    <s v="Urban"/>
    <m/>
    <m/>
    <s v="No"/>
    <m/>
    <m/>
    <m/>
    <m/>
    <m/>
    <m/>
    <m/>
    <s v="N"/>
    <s v="N"/>
    <m/>
    <m/>
    <s v="     "/>
    <m/>
    <m/>
    <m/>
    <m/>
    <m/>
    <m/>
    <m/>
    <m/>
    <m/>
    <m/>
    <m/>
    <m/>
    <m/>
    <m/>
    <m/>
    <m/>
    <m/>
    <m/>
    <m/>
  </r>
  <r>
    <s v="SAP201516703"/>
    <s v="     "/>
    <n v="42313"/>
    <s v="11/5"/>
    <x v="0"/>
    <m/>
    <s v="45"/>
    <n v="4"/>
    <s v="11"/>
    <x v="2"/>
    <n v="42311"/>
    <m/>
    <s v="Crossarm replaced due to pole fire; insulator tracking due to rain and bad insulators"/>
    <s v="     "/>
    <s v="SAP"/>
    <n v="44580"/>
    <s v="Y"/>
    <x v="0"/>
    <s v="6289494"/>
    <s v="N/A"/>
    <m/>
    <s v="T003523533"/>
    <n v="110829136"/>
    <m/>
    <s v="     "/>
    <x v="0"/>
    <s v="PG&amp;E"/>
    <m/>
    <m/>
    <m/>
    <s v="D"/>
    <m/>
    <s v="Structure-PG&amp;E only"/>
    <m/>
    <s v="Contamination"/>
    <s v="36.a. Contamination"/>
    <s v="Equipment - PG&amp;E"/>
    <s v="Contamination"/>
    <s v="Contamination"/>
    <m/>
    <m/>
    <m/>
    <m/>
    <s v="No"/>
    <s v="Overhead"/>
    <x v="0"/>
    <s v="Insulator"/>
    <m/>
    <s v="100143099"/>
    <s v="     "/>
    <s v="Non-HFTD"/>
    <x v="0"/>
    <m/>
    <m/>
    <n v="35.5503"/>
    <n v="-119.488"/>
    <s v="Kern"/>
    <s v="SEMITROPIC-1104"/>
    <m/>
    <m/>
    <m/>
    <x v="0"/>
    <m/>
    <m/>
    <m/>
    <m/>
    <s v="No"/>
    <m/>
    <m/>
    <m/>
    <m/>
    <m/>
    <m/>
    <m/>
    <s v="N"/>
    <s v="N"/>
    <m/>
    <m/>
    <s v="     "/>
    <m/>
    <m/>
    <m/>
    <m/>
    <m/>
    <m/>
    <m/>
    <m/>
    <m/>
    <m/>
    <m/>
    <m/>
    <m/>
    <m/>
    <m/>
    <m/>
    <m/>
    <m/>
    <m/>
  </r>
  <r>
    <s v="SAP201516704"/>
    <s v="     "/>
    <n v="42313"/>
    <s v="11/5"/>
    <x v="0"/>
    <m/>
    <s v="45"/>
    <n v="4"/>
    <s v="11"/>
    <x v="2"/>
    <n v="42311"/>
    <m/>
    <s v="pole fire; burned crossarm; failed jumpers; meter 1004824459"/>
    <s v="     "/>
    <s v="SAP"/>
    <n v="44580"/>
    <s v="Y"/>
    <x v="0"/>
    <s v="1334712"/>
    <s v="15-0075363"/>
    <m/>
    <s v="T003523592"/>
    <n v="110829139"/>
    <m/>
    <s v="     "/>
    <x v="0"/>
    <s v="PG&amp;E"/>
    <m/>
    <m/>
    <m/>
    <s v="D"/>
    <m/>
    <s v="Structure-PG&amp;E only"/>
    <m/>
    <s v="Equipment - PG&amp;E"/>
    <s v="34.o. Other"/>
    <s v="Equipment - PG&amp;E"/>
    <s v="Other"/>
    <s v="Other"/>
    <s v="Crossarm"/>
    <m/>
    <m/>
    <s v="Force Out"/>
    <s v="No"/>
    <s v="Overhead"/>
    <x v="0"/>
    <s v="Crossarm"/>
    <m/>
    <s v="100764952"/>
    <s v="     "/>
    <s v="Non-HFTD"/>
    <x v="0"/>
    <m/>
    <m/>
    <n v="36.759"/>
    <n v="-119.53100000000001"/>
    <s v="Fresno"/>
    <s v="RAINBOW-1106"/>
    <m/>
    <m/>
    <s v="RAINBOW 1106D4879"/>
    <x v="0"/>
    <m/>
    <m/>
    <m/>
    <m/>
    <s v="No"/>
    <m/>
    <m/>
    <m/>
    <m/>
    <m/>
    <m/>
    <m/>
    <s v="N"/>
    <s v="N"/>
    <m/>
    <m/>
    <s v="     "/>
    <m/>
    <m/>
    <m/>
    <m/>
    <m/>
    <m/>
    <m/>
    <m/>
    <m/>
    <m/>
    <m/>
    <m/>
    <m/>
    <m/>
    <m/>
    <m/>
    <m/>
    <m/>
    <m/>
  </r>
  <r>
    <s v="SAP201516709"/>
    <s v="     "/>
    <n v="42313"/>
    <s v="11/5"/>
    <x v="0"/>
    <m/>
    <s v="45"/>
    <n v="4"/>
    <s v="11"/>
    <x v="2"/>
    <n v="42311"/>
    <m/>
    <s v="Crossarm replaced due to pole fire; failed fuse 7839F; broken woodpin"/>
    <s v="     "/>
    <s v="SAP"/>
    <n v="44580"/>
    <s v="Y"/>
    <x v="0"/>
    <s v="1334842"/>
    <s v="15-0075384"/>
    <m/>
    <s v="T003523804"/>
    <n v="110830661"/>
    <m/>
    <s v="     "/>
    <x v="0"/>
    <s v="PG&amp;E"/>
    <m/>
    <m/>
    <m/>
    <s v="D"/>
    <m/>
    <s v="Structure-PG&amp;E only"/>
    <m/>
    <s v="Equipment - PG&amp;E"/>
    <s v="34.o. Other"/>
    <s v="Equipment - PG&amp;E"/>
    <s v="Equipment failure - Other"/>
    <s v="Equipment failure - Other"/>
    <s v="Fuse"/>
    <m/>
    <m/>
    <s v="Line to Line"/>
    <s v="Yes"/>
    <s v="Overhead"/>
    <x v="0"/>
    <s v="Fuse"/>
    <m/>
    <s v="104016541"/>
    <s v="     "/>
    <s v="Non-HFTD"/>
    <x v="0"/>
    <m/>
    <m/>
    <n v="36.536900000000003"/>
    <n v="-119.24"/>
    <s v="Tulare"/>
    <s v="OROSI-1101"/>
    <m/>
    <m/>
    <s v="OROSI 1101CB"/>
    <x v="0"/>
    <m/>
    <m/>
    <m/>
    <m/>
    <s v="No"/>
    <m/>
    <m/>
    <m/>
    <m/>
    <m/>
    <m/>
    <m/>
    <s v="N"/>
    <s v="N"/>
    <m/>
    <m/>
    <s v="     "/>
    <m/>
    <m/>
    <m/>
    <m/>
    <m/>
    <m/>
    <m/>
    <m/>
    <m/>
    <m/>
    <m/>
    <m/>
    <m/>
    <m/>
    <m/>
    <m/>
    <m/>
    <m/>
    <m/>
  </r>
  <r>
    <s v="SAP201613553"/>
    <s v="     "/>
    <n v="42679"/>
    <s v="11/5"/>
    <x v="0"/>
    <m/>
    <s v="45"/>
    <n v="4"/>
    <s v="11"/>
    <x v="6"/>
    <n v="42676"/>
    <m/>
    <s v="Pole replaced due to pole fire"/>
    <s v="     "/>
    <s v="SAP"/>
    <n v="44580"/>
    <s v="Y"/>
    <x v="0"/>
    <s v="1575548"/>
    <s v="16-0077644"/>
    <m/>
    <s v="T003810727"/>
    <n v="112136434"/>
    <m/>
    <s v="     "/>
    <x v="0"/>
    <s v="PG&amp;E"/>
    <m/>
    <m/>
    <m/>
    <s v="D"/>
    <m/>
    <s v="Structure-PG&amp;E only"/>
    <m/>
    <s v="Equipment - PG&amp;E"/>
    <s v="34.b. Conductor damage or failure"/>
    <s v="Equipment - PG&amp;E"/>
    <s v="Conductor failure-all"/>
    <s v="Conductor failure-all"/>
    <s v="Pole"/>
    <m/>
    <m/>
    <s v="Line to Ground"/>
    <s v="No"/>
    <s v="Overhead"/>
    <x v="0"/>
    <s v="Pole"/>
    <m/>
    <s v="102293611"/>
    <s v="     "/>
    <s v="Non-HFTD"/>
    <x v="0"/>
    <m/>
    <m/>
    <n v="38.1342"/>
    <n v="-122.94"/>
    <s v="Marin"/>
    <s v="OLEMA-1101"/>
    <m/>
    <m/>
    <s v="OLEMA 1101602"/>
    <x v="0"/>
    <m/>
    <m/>
    <m/>
    <m/>
    <s v="No"/>
    <m/>
    <m/>
    <m/>
    <m/>
    <m/>
    <m/>
    <m/>
    <s v="N"/>
    <s v="N"/>
    <m/>
    <m/>
    <s v="     "/>
    <m/>
    <m/>
    <m/>
    <m/>
    <m/>
    <m/>
    <m/>
    <m/>
    <m/>
    <m/>
    <m/>
    <m/>
    <m/>
    <m/>
    <m/>
    <m/>
    <m/>
    <m/>
    <m/>
  </r>
  <r>
    <s v="SAP201613552"/>
    <s v="     "/>
    <n v="42679"/>
    <s v="11/5"/>
    <x v="0"/>
    <m/>
    <s v="45"/>
    <n v="4"/>
    <s v="11"/>
    <x v="6"/>
    <n v="42677"/>
    <m/>
    <s v="cap bank 762 failed and started pole fire; failed line recloser 36930"/>
    <s v="     "/>
    <s v="SAP"/>
    <n v="44580"/>
    <s v="Y"/>
    <x v="0"/>
    <s v="1575659"/>
    <s v="16-0077696"/>
    <m/>
    <s v="T003810825"/>
    <n v="112136520"/>
    <m/>
    <s v="     "/>
    <x v="0"/>
    <s v="PG&amp;E"/>
    <m/>
    <m/>
    <m/>
    <s v="D"/>
    <m/>
    <s v="Structure-PG&amp;E only"/>
    <m/>
    <s v="Equipment - PG&amp;E"/>
    <s v="34.j. Recloser damage or failure"/>
    <s v="Equipment - PG&amp;E"/>
    <s v="Recloser failure"/>
    <s v="Recloser failure"/>
    <s v="Capacitor Bank"/>
    <m/>
    <m/>
    <s v="Force Out"/>
    <s v="Yes"/>
    <s v="Overhead"/>
    <x v="0"/>
    <s v="Capacitor Bank"/>
    <m/>
    <s v="101959667"/>
    <s v="     "/>
    <s v="Non-HFTD"/>
    <x v="0"/>
    <m/>
    <m/>
    <n v="38.465800000000002"/>
    <n v="-122.72799999999999"/>
    <s v="Sonoma"/>
    <s v="MONROE-1106"/>
    <m/>
    <m/>
    <s v="MONROE 110636930"/>
    <x v="0"/>
    <m/>
    <m/>
    <m/>
    <m/>
    <s v="No"/>
    <m/>
    <m/>
    <m/>
    <m/>
    <m/>
    <m/>
    <m/>
    <s v="N"/>
    <s v="N"/>
    <m/>
    <m/>
    <s v="     "/>
    <m/>
    <m/>
    <m/>
    <m/>
    <m/>
    <m/>
    <m/>
    <m/>
    <m/>
    <m/>
    <m/>
    <m/>
    <m/>
    <m/>
    <m/>
    <m/>
    <m/>
    <m/>
    <m/>
  </r>
  <r>
    <s v="SAP201710462"/>
    <s v="     "/>
    <n v="43044"/>
    <s v="11/5"/>
    <x v="0"/>
    <m/>
    <s v="45"/>
    <n v="4"/>
    <s v="11"/>
    <x v="0"/>
    <n v="43042"/>
    <m/>
    <s v="pole fire; failed fuse 8559 due to tracking/rain; blown transformer"/>
    <s v="     "/>
    <s v="SAP"/>
    <n v="44580"/>
    <s v="Y"/>
    <x v="0"/>
    <s v="1914872"/>
    <s v="17-0092317"/>
    <m/>
    <s v="T004180750"/>
    <n v="113785445"/>
    <m/>
    <s v="     "/>
    <x v="0"/>
    <s v="PG&amp;E"/>
    <m/>
    <m/>
    <m/>
    <s v="D"/>
    <m/>
    <s v="Structure-PG&amp;E only"/>
    <m/>
    <s v="Contamination"/>
    <s v="36.a. Contamination"/>
    <s v="Equipment - PG&amp;E"/>
    <s v="Contamination"/>
    <s v="Contamination"/>
    <m/>
    <m/>
    <m/>
    <s v="Three Phase Fault"/>
    <s v="Yes"/>
    <s v="Overhead"/>
    <x v="0"/>
    <s v="Transformer"/>
    <m/>
    <s v="103404231"/>
    <s v="     "/>
    <s v="Non-HFTD"/>
    <x v="0"/>
    <m/>
    <m/>
    <n v="36.276400000000002"/>
    <n v="-121.185"/>
    <s v="Monterey"/>
    <s v="LOS-OSITOS-2102"/>
    <m/>
    <m/>
    <s v="LOS OSITOS 21027470"/>
    <x v="0"/>
    <m/>
    <m/>
    <m/>
    <m/>
    <s v="No"/>
    <m/>
    <m/>
    <m/>
    <m/>
    <m/>
    <m/>
    <m/>
    <s v="N"/>
    <s v="N"/>
    <m/>
    <m/>
    <s v="     "/>
    <m/>
    <m/>
    <m/>
    <m/>
    <m/>
    <m/>
    <m/>
    <m/>
    <m/>
    <m/>
    <m/>
    <m/>
    <m/>
    <m/>
    <m/>
    <m/>
    <m/>
    <m/>
    <m/>
  </r>
  <r>
    <s v="SAP201710465"/>
    <s v="     "/>
    <n v="43044"/>
    <s v="11/5"/>
    <x v="0"/>
    <m/>
    <s v="45"/>
    <n v="4"/>
    <s v="11"/>
    <x v="0"/>
    <n v="43042"/>
    <m/>
    <s v="pole fire; failed fuse 2139"/>
    <s v="     "/>
    <s v="SAP"/>
    <n v="44580"/>
    <s v="Y"/>
    <x v="0"/>
    <s v="1915549"/>
    <s v="17-0092554"/>
    <m/>
    <s v="T004181494"/>
    <n v="113787573"/>
    <m/>
    <s v="     "/>
    <x v="0"/>
    <s v="PG&amp;E"/>
    <m/>
    <m/>
    <m/>
    <s v="D"/>
    <m/>
    <s v="Structure-PG&amp;E only"/>
    <m/>
    <s v="Equipment - PG&amp;E"/>
    <s v="34.c. Fuse damage or failure"/>
    <s v="Equipment - PG&amp;E"/>
    <s v="Fuse failure - all"/>
    <s v="Fuse failure - all"/>
    <s v="Fuse"/>
    <m/>
    <m/>
    <s v="Force Out"/>
    <s v="No"/>
    <s v="Overhead"/>
    <x v="0"/>
    <s v="Fuse"/>
    <m/>
    <s v="100414804"/>
    <s v="     "/>
    <s v="Non-HFTD"/>
    <x v="0"/>
    <m/>
    <m/>
    <n v="39.465600000000002"/>
    <n v="-122.145"/>
    <s v="Glenn"/>
    <s v="LOGAN-CREEK-2101"/>
    <m/>
    <m/>
    <s v="LOGAN CREEK 21012218"/>
    <x v="0"/>
    <m/>
    <m/>
    <m/>
    <m/>
    <s v="No"/>
    <m/>
    <m/>
    <m/>
    <m/>
    <m/>
    <m/>
    <m/>
    <s v="N"/>
    <s v="N"/>
    <m/>
    <m/>
    <s v="     "/>
    <m/>
    <m/>
    <m/>
    <m/>
    <m/>
    <m/>
    <m/>
    <m/>
    <m/>
    <m/>
    <m/>
    <m/>
    <m/>
    <m/>
    <m/>
    <m/>
    <m/>
    <m/>
    <m/>
  </r>
  <r>
    <s v="20180933"/>
    <s v="     "/>
    <n v="43409"/>
    <s v="11/5"/>
    <x v="0"/>
    <n v="0.69166666666666665"/>
    <s v="45"/>
    <n v="4"/>
    <s v="11"/>
    <x v="1"/>
    <n v="43409"/>
    <n v="0.69166666666666665"/>
    <m/>
    <s v="     "/>
    <s v="FAS"/>
    <m/>
    <s v="N"/>
    <x v="0"/>
    <s v="209397"/>
    <s v="18-0097236"/>
    <m/>
    <m/>
    <m/>
    <m/>
    <s v="     "/>
    <x v="0"/>
    <s v="PG&amp;E"/>
    <m/>
    <m/>
    <m/>
    <s v="D"/>
    <m/>
    <s v="Structure-PG&amp;E only"/>
    <m/>
    <s v="Equipment - PG&amp;E"/>
    <s v="34.f. Pole damage or failure"/>
    <s v="Equipment - PG&amp;E"/>
    <s v="All types of equipment / facility failure"/>
    <s v="Pole"/>
    <s v="Pole"/>
    <m/>
    <m/>
    <s v="Multi-Fault"/>
    <m/>
    <s v="Overhead"/>
    <x v="3"/>
    <s v="Pole"/>
    <m/>
    <s v="2104/2"/>
    <s v="     "/>
    <s v="Non-HFTD"/>
    <x v="0"/>
    <m/>
    <m/>
    <n v="36.763199999999998"/>
    <n v="-121.735"/>
    <s v="Monterey"/>
    <s v="CASTROVILLE-2103"/>
    <s v="182352103"/>
    <n v="21000"/>
    <s v="N/A"/>
    <x v="0"/>
    <m/>
    <s v="Rural"/>
    <m/>
    <m/>
    <s v="No"/>
    <m/>
    <m/>
    <m/>
    <m/>
    <m/>
    <m/>
    <m/>
    <s v="N"/>
    <s v="N"/>
    <m/>
    <m/>
    <s v="     "/>
    <m/>
    <m/>
    <m/>
    <m/>
    <m/>
    <m/>
    <m/>
    <m/>
    <m/>
    <m/>
    <m/>
    <m/>
    <m/>
    <m/>
    <m/>
    <m/>
    <m/>
    <m/>
    <m/>
  </r>
  <r>
    <s v="20191417"/>
    <s v="     "/>
    <n v="43774"/>
    <s v="11/5"/>
    <x v="0"/>
    <m/>
    <s v="45"/>
    <n v="4"/>
    <s v="11"/>
    <x v="3"/>
    <n v="43774"/>
    <n v="0.65486111111111112"/>
    <s v="bird found, arcing conductors; Mike Best Comments: Bird contact with conductor."/>
    <s v="     "/>
    <s v="FAS"/>
    <m/>
    <s v="N"/>
    <x v="0"/>
    <s v="700297"/>
    <s v="19-0121577"/>
    <m/>
    <s v="T004803347"/>
    <n v="0"/>
    <m/>
    <s v="     "/>
    <x v="1"/>
    <s v="PG&amp;E"/>
    <m/>
    <m/>
    <m/>
    <s v="D"/>
    <m/>
    <s v="0.26-9.99"/>
    <m/>
    <s v="Contact - Animal - Bird"/>
    <s v="33.b. Animal contact"/>
    <s v="Contact - Bird"/>
    <s v="Contact from object"/>
    <s v="Contact - Animal"/>
    <m/>
    <s v="Contact - Animal"/>
    <s v="Conductor - Primary"/>
    <s v="Three Phase Fault"/>
    <m/>
    <s v="Overhead"/>
    <x v="3"/>
    <s v="Conductor - Primary"/>
    <m/>
    <s v="4Bk1105191543"/>
    <s v="     "/>
    <s v="Non-HFTD"/>
    <x v="0"/>
    <m/>
    <m/>
    <n v="35.706699999999998"/>
    <n v="-120.706"/>
    <s v="SAN LUIS OBISPO"/>
    <s v="SAN-MIGUEL-1104"/>
    <m/>
    <m/>
    <s v="SAN MIGUEL 1104CB"/>
    <x v="0"/>
    <m/>
    <s v="Herbaceous"/>
    <m/>
    <m/>
    <s v="No"/>
    <m/>
    <m/>
    <m/>
    <m/>
    <m/>
    <m/>
    <m/>
    <s v="N"/>
    <s v="N"/>
    <m/>
    <m/>
    <s v="     "/>
    <m/>
    <m/>
    <m/>
    <m/>
    <m/>
    <m/>
    <m/>
    <m/>
    <m/>
    <m/>
    <m/>
    <m/>
    <m/>
    <m/>
    <m/>
    <m/>
    <m/>
    <m/>
    <m/>
  </r>
  <r>
    <s v="20201501"/>
    <s v="     "/>
    <n v="44140"/>
    <s v="11/5"/>
    <x v="0"/>
    <n v="0.64444444444444449"/>
    <s v="45"/>
    <n v="4"/>
    <s v="11"/>
    <x v="4"/>
    <n v="44140"/>
    <n v="0.64097222222222228"/>
    <s v="On November 5, 2020 at 1528 hours, a PG&amp;E Troubleman was dispatched to the Wilson 1101 12kV Distribution Circuit on Kibby Road near Central Yosemite Highway, Merced in response to a wire down outage. Initial analysis indicates third-party vehicle contact caused the ignition. A tractor hit the communication wires that crossed the road and that resulted in two broken poles and primary conductor down. The ensuing fire was 1 meter - &lt; 3 meters in size and the fire was suppressed by City of Merced Fire Department. PG&amp;E Crew replaced two poles, crossarms, primary conductor and a transformer on November 6, 2020."/>
    <s v="     "/>
    <s v="FAS"/>
    <m/>
    <s v="N"/>
    <x v="0"/>
    <s v="1136841"/>
    <s v="20-0117510"/>
    <m/>
    <s v="T005114022"/>
    <m/>
    <m/>
    <s v="     "/>
    <x v="1"/>
    <s v="PG&amp;E"/>
    <m/>
    <s v="Vegetation"/>
    <m/>
    <s v="D"/>
    <s v="D"/>
    <s v="&lt;3 meters of linear travel"/>
    <m/>
    <s v="Contact - 3rd Party"/>
    <s v="33.d. Vehicle contact"/>
    <s v="Contact - 3rd Party"/>
    <s v="Contact from object"/>
    <s v="Contact - Vehicle"/>
    <m/>
    <s v="Contact - Vehicle"/>
    <s v="Pole"/>
    <s v="Line to Line"/>
    <m/>
    <s v="Overhead"/>
    <x v="3"/>
    <s v="Pole"/>
    <s v="Poles, Crossarms, Conductor - Primary, Transformer, Cutout"/>
    <s v="Pole ID: 101142469"/>
    <s v="     "/>
    <s v="Non-HFTD"/>
    <x v="0"/>
    <m/>
    <m/>
    <n v="37.293399999999998"/>
    <n v="-120.41500000000001"/>
    <s v="Merced"/>
    <s v="WILSON-1101"/>
    <m/>
    <n v="12000"/>
    <m/>
    <x v="0"/>
    <s v="Merced FD"/>
    <s v="Urban"/>
    <m/>
    <m/>
    <s v="No"/>
    <m/>
    <m/>
    <m/>
    <m/>
    <m/>
    <m/>
    <m/>
    <s v="N"/>
    <s v="N"/>
    <m/>
    <m/>
    <s v="     "/>
    <m/>
    <m/>
    <m/>
    <m/>
    <m/>
    <m/>
    <m/>
    <m/>
    <m/>
    <m/>
    <m/>
    <m/>
    <m/>
    <m/>
    <m/>
    <m/>
    <m/>
    <m/>
    <m/>
  </r>
  <r>
    <s v="20201500"/>
    <s v="     "/>
    <n v="44140"/>
    <s v="11/5"/>
    <x v="0"/>
    <n v="0.58263888888888893"/>
    <s v="45"/>
    <n v="4"/>
    <s v="11"/>
    <x v="4"/>
    <n v="44140"/>
    <n v="0.57152777777777775"/>
    <s v="On November 5, 2020 at 1359 hours, a PG&amp;E Troubleman was dispatched to the Foothill 1102 12kV Distribution Circuit in the vicinity of Pinecove Drive and Oceanaire Drive, San Luis Obispo in response to a wire down outage. Initial analysis indicates customer contact caused the ignition. The customer was cutting customer owned vegetation and pushed a branch to make the conductor and neutral make contact. The wire burned itself in the clear and the melted aluminum contacted the ground resulting in an ignition. The ensuing fire was 1 meter - &lt; 3 meters in size and the fire was suppressed by San Luis Obispo Fire Department. PG&amp;E Crew replaced one span of 1/0 secondary wire and the damaged span guy on November 6, 2020."/>
    <s v="     "/>
    <s v="FAS"/>
    <m/>
    <s v="N"/>
    <x v="0"/>
    <s v="1136862"/>
    <s v="20-0117528"/>
    <m/>
    <s v="T005113925"/>
    <n v="119987958"/>
    <m/>
    <s v="     "/>
    <x v="1"/>
    <s v="PG&amp;E"/>
    <m/>
    <s v="Vegetation"/>
    <m/>
    <s v="D"/>
    <s v="D"/>
    <s v="&lt;3 meters of linear travel"/>
    <m/>
    <s v="Wire-Wire Contact"/>
    <s v="35.a. Wire-to-wire contact / contamination"/>
    <s v="Wire-Wire Contact"/>
    <s v="Contact from object"/>
    <s v="Contact from Object - Other"/>
    <m/>
    <m/>
    <m/>
    <s v="Line to Ground"/>
    <m/>
    <s v="Overhead"/>
    <x v="1"/>
    <s v="Conductor - Secondary"/>
    <s v="Conductor - Secondary, Span Guy"/>
    <s v="Circuit ID: 182951102 "/>
    <s v="     "/>
    <s v="Non-HFTD"/>
    <x v="0"/>
    <m/>
    <m/>
    <n v="35.256500000000003"/>
    <n v="-120.685"/>
    <s v="San Luis Obispo"/>
    <s v="FOOTHILL-1102"/>
    <m/>
    <n v="750"/>
    <s v="N/A"/>
    <x v="0"/>
    <s v="SLO FD"/>
    <s v="Shrub"/>
    <m/>
    <m/>
    <s v="No"/>
    <m/>
    <m/>
    <m/>
    <m/>
    <m/>
    <m/>
    <m/>
    <s v="N"/>
    <s v="N"/>
    <m/>
    <m/>
    <s v="     "/>
    <s v="35.25650000"/>
    <s v="-120.68540000"/>
    <s v="Nov  6 2020 12:00AM"/>
    <s v="3rdParty"/>
    <s v="EVIDENCE OF 3RD PARTY TREE CUTTING AT FAULT LOCATION; TMAN SIGHTS REPORTS TREE CUTTING CAUSED SPAN GUY TO CONTACT OPEN WIRE SECONDARY LINE. EVIDENCE OF SMALL FIRE APPROX 10 X 15FT. FIRE INVESIGATION WILL FOLLOW."/>
    <s v="YUCC"/>
    <s v="22"/>
    <s v="80"/>
    <s v="5"/>
    <m/>
    <m/>
    <m/>
    <m/>
    <m/>
    <m/>
    <m/>
    <s v="CrossArm"/>
    <s v="BareWire"/>
    <s v="2"/>
  </r>
  <r>
    <s v="20212040"/>
    <s v="     "/>
    <n v="44505"/>
    <s v="11/5"/>
    <x v="0"/>
    <n v="0.38055555555555554"/>
    <s v="45"/>
    <n v="4"/>
    <s v="11"/>
    <x v="5"/>
    <n v="44505"/>
    <m/>
    <s v="Mylar balloons got between phases, burning down the conductor. The ensuing fire was 3 meters - 0.25 acre in size. This information is preliminary."/>
    <s v="     "/>
    <s v="FAS"/>
    <m/>
    <s v="N"/>
    <x v="0"/>
    <m/>
    <s v="21-0142693"/>
    <m/>
    <s v="T005458194, T005458291"/>
    <m/>
    <m/>
    <s v="     "/>
    <x v="1"/>
    <s v="PG&amp;E"/>
    <m/>
    <s v="Vegetation"/>
    <m/>
    <s v="D"/>
    <s v="D"/>
    <s v="&lt;0.25"/>
    <m/>
    <s v="Contact - 3rd Party"/>
    <s v="33.c. Balloon contact"/>
    <s v="Contact - 3rd Party"/>
    <s v="Contact from object"/>
    <s v="Balloon contact"/>
    <m/>
    <s v="Balloon contact"/>
    <s v="Conductor - Primary"/>
    <s v="Line to Ground"/>
    <s v="N"/>
    <s v="Overhead"/>
    <x v="3"/>
    <s v="Conductor - Primary"/>
    <s v="Conductor - Primary"/>
    <m/>
    <s v="     "/>
    <s v="Non-HFTD"/>
    <x v="0"/>
    <m/>
    <m/>
    <n v="36.729199999999999"/>
    <n v="-120.05800000000001"/>
    <s v="Fresno"/>
    <s v="KERMAN-1103"/>
    <m/>
    <n v="12000"/>
    <m/>
    <x v="0"/>
    <s v="Kerman FD"/>
    <s v="Urban"/>
    <s v="Fire-resistive fuel bed"/>
    <m/>
    <s v="No"/>
    <m/>
    <m/>
    <m/>
    <m/>
    <m/>
    <m/>
    <m/>
    <s v="N"/>
    <s v="N"/>
    <m/>
    <m/>
    <s v="     "/>
    <m/>
    <m/>
    <m/>
    <m/>
    <m/>
    <m/>
    <m/>
    <m/>
    <m/>
    <m/>
    <m/>
    <m/>
    <m/>
    <m/>
    <m/>
    <m/>
    <m/>
    <m/>
    <m/>
  </r>
  <r>
    <s v="20140231"/>
    <s v="     "/>
    <n v="41949"/>
    <s v="11/6"/>
    <x v="0"/>
    <n v="0.62222222222222223"/>
    <s v="45"/>
    <n v="4"/>
    <s v="11"/>
    <x v="7"/>
    <m/>
    <m/>
    <s v="Y2TBAWA   FOUND TREE LIMB HAD BROKEN PUSHING OPEN WIRESECONDAY TOGETHER. SECONDARY SEPERATED  ARCED CAUSEING SMALL GRASS FIRE. ALSO BURNED FEED TO SECONDARY  FROM TX. CREW TO REPAIR ALL."/>
    <s v="     "/>
    <m/>
    <m/>
    <s v="N"/>
    <x v="0"/>
    <s v="1110022"/>
    <m/>
    <m/>
    <m/>
    <m/>
    <m/>
    <s v="     "/>
    <x v="1"/>
    <s v="PG&amp;E"/>
    <m/>
    <s v="Vegetation"/>
    <m/>
    <s v="D"/>
    <m/>
    <s v="&lt;3 meters of linear travel"/>
    <s v="Square Feet: ; Acreage: "/>
    <s v="Vegetation"/>
    <s v="33.a. Veg. contact"/>
    <s v="Vegetation"/>
    <s v="All types of equipment / facility failure"/>
    <s v="Contact - Vegetation"/>
    <m/>
    <s v="Contact - Vegetation"/>
    <s v="Conductor"/>
    <m/>
    <s v="AT&amp;T"/>
    <s v="Overhead"/>
    <x v="1"/>
    <s v="Conductor"/>
    <m/>
    <s v="101201387"/>
    <s v="     "/>
    <s v="Non-HFTD"/>
    <x v="0"/>
    <m/>
    <m/>
    <n v="37.056699999999999"/>
    <n v="-120.815"/>
    <s v="Merced"/>
    <s v="CANAL-1101"/>
    <s v="252091101"/>
    <m/>
    <s v="N/A"/>
    <x v="0"/>
    <m/>
    <s v="Urban"/>
    <m/>
    <m/>
    <s v="No"/>
    <m/>
    <m/>
    <m/>
    <m/>
    <m/>
    <m/>
    <m/>
    <s v="N"/>
    <s v="N"/>
    <m/>
    <m/>
    <s v="     "/>
    <m/>
    <m/>
    <m/>
    <m/>
    <m/>
    <m/>
    <m/>
    <m/>
    <m/>
    <m/>
    <m/>
    <m/>
    <m/>
    <m/>
    <m/>
    <m/>
    <m/>
    <m/>
    <m/>
  </r>
  <r>
    <s v="20140230"/>
    <s v="     "/>
    <n v="41949"/>
    <s v="11/6"/>
    <x v="0"/>
    <n v="0.44583333333333336"/>
    <s v="45"/>
    <n v="4"/>
    <s v="11"/>
    <x v="7"/>
    <n v="41949"/>
    <n v="0.44583333333333336"/>
    <s v="FND BRKN POLE &amp; MAIN LINE ON GRND.CALLED FOR CREW.CAUSED GRASS FIRE 5000SQ FT"/>
    <s v="     "/>
    <m/>
    <m/>
    <s v="N"/>
    <x v="0"/>
    <s v="1109864"/>
    <s v="14-0068713"/>
    <m/>
    <m/>
    <n v="109621860"/>
    <m/>
    <s v="     "/>
    <x v="1"/>
    <s v="PG&amp;E"/>
    <m/>
    <s v="Vegetation"/>
    <m/>
    <s v="D"/>
    <m/>
    <s v="&lt;0.25"/>
    <s v="Square Feet: 5,000; Acreage: "/>
    <s v="Equipment - PG&amp;E"/>
    <s v="34.f. Pole damage or failure"/>
    <s v="Equipment - PG&amp;E"/>
    <s v="All types of equipment / facility failure"/>
    <s v="Pole"/>
    <s v="Pole"/>
    <m/>
    <m/>
    <s v="Line to Ground"/>
    <s v=" "/>
    <s v="Overhead"/>
    <x v="3"/>
    <s v="Conductor"/>
    <m/>
    <s v="15882 WATSON RD MADERA"/>
    <s v="     "/>
    <s v="Non-HFTD"/>
    <x v="0"/>
    <m/>
    <m/>
    <n v="36.981099999999998"/>
    <n v="-120.026"/>
    <s v="Madera"/>
    <s v="STOREY-1108"/>
    <s v="254611108"/>
    <n v="12000"/>
    <s v="N/A"/>
    <x v="0"/>
    <s v="Cal Fire Dept"/>
    <s v="Herbaceous"/>
    <m/>
    <m/>
    <s v="No"/>
    <m/>
    <m/>
    <m/>
    <m/>
    <m/>
    <m/>
    <m/>
    <s v="N"/>
    <s v="N"/>
    <m/>
    <m/>
    <s v="     "/>
    <m/>
    <m/>
    <m/>
    <m/>
    <m/>
    <m/>
    <m/>
    <m/>
    <m/>
    <m/>
    <m/>
    <m/>
    <m/>
    <m/>
    <m/>
    <m/>
    <m/>
    <m/>
    <m/>
  </r>
  <r>
    <s v="CAP20174689"/>
    <s v="     "/>
    <n v="43045"/>
    <s v="11/6"/>
    <x v="0"/>
    <n v="0.52430555555555558"/>
    <s v="45"/>
    <n v="4"/>
    <s v="11"/>
    <x v="0"/>
    <m/>
    <m/>
    <s v="pole fire starting at distribution level and causing transmission and distribution wire to fall to ground, breaking 3 dist arms; 11/3/2017"/>
    <s v="     "/>
    <s v="CAP"/>
    <n v="44358"/>
    <s v="Y"/>
    <x v="0"/>
    <m/>
    <m/>
    <s v="INT-10346"/>
    <m/>
    <m/>
    <m/>
    <s v="     "/>
    <x v="0"/>
    <s v="PG&amp;E"/>
    <m/>
    <m/>
    <m/>
    <s v="T"/>
    <m/>
    <s v="Structure-PG&amp;E only"/>
    <m/>
    <s v="Equipment - PG&amp;E"/>
    <s v="34.o. Other"/>
    <s v="Equipment - PG&amp;E"/>
    <s v="Conductor failure-all"/>
    <m/>
    <s v="Conductor - All"/>
    <m/>
    <m/>
    <m/>
    <s v="No"/>
    <s v="Overhead"/>
    <x v="0"/>
    <s v="Conductor - All"/>
    <m/>
    <s v="Pole 004/093"/>
    <s v="     "/>
    <s v="Non-HFTD"/>
    <x v="0"/>
    <m/>
    <m/>
    <n v="39.169499999999999"/>
    <n v="-121.572"/>
    <s v="Yuba"/>
    <s v="PEASE-MARYSVILLE-HARTER-60KV"/>
    <m/>
    <m/>
    <m/>
    <x v="0"/>
    <m/>
    <m/>
    <m/>
    <m/>
    <s v="No"/>
    <m/>
    <m/>
    <m/>
    <m/>
    <m/>
    <m/>
    <m/>
    <s v="N"/>
    <s v="N"/>
    <m/>
    <m/>
    <s v="     "/>
    <m/>
    <m/>
    <m/>
    <m/>
    <m/>
    <m/>
    <m/>
    <m/>
    <m/>
    <m/>
    <m/>
    <m/>
    <m/>
    <m/>
    <m/>
    <m/>
    <m/>
    <m/>
    <m/>
  </r>
  <r>
    <s v="20170464"/>
    <s v="     "/>
    <n v="43045"/>
    <s v="11/6"/>
    <x v="0"/>
    <n v="0.62916666666666665"/>
    <s v="45"/>
    <n v="4"/>
    <s v="11"/>
    <x v="0"/>
    <n v="43045"/>
    <n v="0.62916666666666665"/>
    <s v="Called for crew to repair 1 span wire down."/>
    <s v="     "/>
    <m/>
    <m/>
    <s v="N"/>
    <x v="0"/>
    <s v="1917045"/>
    <s v="17-0093035"/>
    <m/>
    <m/>
    <m/>
    <m/>
    <s v="     "/>
    <x v="1"/>
    <s v="PG&amp;E"/>
    <m/>
    <s v="Vegetation"/>
    <m/>
    <s v="D"/>
    <m/>
    <s v="&lt;0.25"/>
    <s v="Square Feet: ; Acreage: "/>
    <s v="Equipment - PG&amp;E"/>
    <s v="34.m. Connection device damage or failure"/>
    <s v="Equipment - PG&amp;E"/>
    <s v="All types of equipment / facility failure"/>
    <s v="Splice/Clamp/Connector"/>
    <s v="Splice/Clamp/Connector"/>
    <m/>
    <m/>
    <s v="Open Circuit"/>
    <s v="PACIFIC BELL"/>
    <s v="Overhead"/>
    <x v="3"/>
    <s v="Conductor"/>
    <m/>
    <s v="101982913"/>
    <s v="     "/>
    <s v="Non-HFTD"/>
    <x v="0"/>
    <m/>
    <m/>
    <n v="38.299799999999998"/>
    <n v="-122.503"/>
    <s v="Sonoma"/>
    <s v="SONOMA-1104"/>
    <s v="42721104"/>
    <n v="12000"/>
    <s v="SONOMA 1105CB"/>
    <x v="0"/>
    <s v="Unknown"/>
    <s v="Herbaceous"/>
    <m/>
    <m/>
    <s v="No"/>
    <m/>
    <m/>
    <m/>
    <m/>
    <m/>
    <m/>
    <m/>
    <s v="N"/>
    <s v="N"/>
    <m/>
    <m/>
    <s v="     "/>
    <m/>
    <m/>
    <m/>
    <m/>
    <m/>
    <m/>
    <m/>
    <m/>
    <m/>
    <m/>
    <m/>
    <m/>
    <m/>
    <m/>
    <m/>
    <m/>
    <m/>
    <m/>
    <m/>
  </r>
  <r>
    <s v="SAP201710452"/>
    <s v="     "/>
    <n v="43045"/>
    <s v="11/6"/>
    <x v="0"/>
    <m/>
    <s v="45"/>
    <n v="4"/>
    <s v="11"/>
    <x v="0"/>
    <n v="43043"/>
    <m/>
    <s v="100 Hooper St in Wheatland; broken crossarm; pole fire; fuse 7283; failed fuse; burned crossarm"/>
    <s v="     "/>
    <s v="SAP"/>
    <n v="44580"/>
    <s v="Y"/>
    <x v="0"/>
    <s v="1916061"/>
    <s v="17-0092654"/>
    <m/>
    <s v="T004182004"/>
    <n v="113787928"/>
    <m/>
    <s v="     "/>
    <x v="0"/>
    <s v="PG&amp;E"/>
    <m/>
    <m/>
    <m/>
    <s v="D"/>
    <m/>
    <s v="Structure-PG&amp;E only"/>
    <m/>
    <s v="Equipment - PG&amp;E"/>
    <s v="34.c. Fuse damage or failure"/>
    <s v="Equipment - PG&amp;E"/>
    <s v="Fuse failure - all"/>
    <s v="Fuse failure - all"/>
    <s v="Crossarm"/>
    <m/>
    <m/>
    <s v="Line to Ground"/>
    <s v="Yes"/>
    <s v="Overhead"/>
    <x v="0"/>
    <s v="Crossarm"/>
    <m/>
    <s v="101310267"/>
    <s v="     "/>
    <s v="Non-HFTD"/>
    <x v="0"/>
    <m/>
    <m/>
    <n v="39.0107"/>
    <n v="-121.428"/>
    <s v="Yuba"/>
    <s v="WHEATLAND-1102"/>
    <m/>
    <m/>
    <s v="WHEATLAND 1102CB"/>
    <x v="0"/>
    <m/>
    <m/>
    <m/>
    <m/>
    <s v="No"/>
    <m/>
    <m/>
    <m/>
    <m/>
    <m/>
    <m/>
    <m/>
    <s v="N"/>
    <s v="N"/>
    <m/>
    <m/>
    <s v="     "/>
    <m/>
    <m/>
    <m/>
    <m/>
    <m/>
    <m/>
    <m/>
    <m/>
    <m/>
    <m/>
    <m/>
    <m/>
    <m/>
    <m/>
    <m/>
    <m/>
    <m/>
    <m/>
    <m/>
  </r>
  <r>
    <s v="20170463"/>
    <s v="     "/>
    <n v="43045"/>
    <s v="11/6"/>
    <x v="0"/>
    <n v="0.41597222222222224"/>
    <s v="45"/>
    <n v="4"/>
    <s v="11"/>
    <x v="0"/>
    <n v="43045"/>
    <m/>
    <s v="BIRD X PHASED LINE CAUSING MOM OUTAGE. MADE TAG TO REPAIR DMG JUMPER"/>
    <s v="     "/>
    <m/>
    <m/>
    <s v="N"/>
    <x v="0"/>
    <s v="1916708"/>
    <s v="17-0092884"/>
    <m/>
    <m/>
    <m/>
    <m/>
    <s v="     "/>
    <x v="1"/>
    <s v="PG&amp;E"/>
    <m/>
    <s v="Vegetation"/>
    <m/>
    <s v="D"/>
    <m/>
    <s v="&lt;0.25"/>
    <s v="Square Feet: ; Acreage: "/>
    <s v="Contact - Animal - Bird"/>
    <s v="33.b. Animal contact"/>
    <s v="Contact - Bird"/>
    <s v="All types of equipment / facility failure"/>
    <s v="Contact - Animal"/>
    <m/>
    <s v="Contact - Animal"/>
    <s v="Conductor"/>
    <s v="Line to Line"/>
    <s v="Yes"/>
    <s v="Overhead"/>
    <x v="3"/>
    <s v="Conductor"/>
    <m/>
    <s v="103570543"/>
    <s v="     "/>
    <s v="Non-HFTD"/>
    <x v="0"/>
    <m/>
    <m/>
    <n v="37.146000000000001"/>
    <n v="-121.66800000000001"/>
    <s v="Santa Clara"/>
    <s v="MORGAN-HILL-2108"/>
    <s v="83242108"/>
    <n v="21000"/>
    <s v="MORGAN HILL 2105CB"/>
    <x v="0"/>
    <s v="INCIDENT # 1717CASCU008183"/>
    <s v="Agriculture"/>
    <m/>
    <m/>
    <s v="No"/>
    <m/>
    <m/>
    <m/>
    <m/>
    <m/>
    <m/>
    <m/>
    <s v="N"/>
    <s v="N"/>
    <m/>
    <m/>
    <s v="     "/>
    <m/>
    <m/>
    <m/>
    <m/>
    <m/>
    <m/>
    <m/>
    <m/>
    <m/>
    <m/>
    <m/>
    <m/>
    <m/>
    <m/>
    <m/>
    <m/>
    <m/>
    <m/>
    <m/>
  </r>
  <r>
    <s v="MIA20187738"/>
    <s v="     "/>
    <n v="43410"/>
    <s v="11/6"/>
    <x v="0"/>
    <n v="0.57906250000000004"/>
    <s v="45"/>
    <n v="4"/>
    <s v="11"/>
    <x v="1"/>
    <n v="43410"/>
    <n v="0.57847222222222228"/>
    <s v="FAS states burned open service conductors were replaced by Tman after St. Helena FD cleared scene."/>
    <s v="     "/>
    <s v="FAS"/>
    <n v="44246"/>
    <s v="Y"/>
    <x v="0"/>
    <m/>
    <s v="N/A"/>
    <m/>
    <s v="T004450227"/>
    <m/>
    <m/>
    <s v="     "/>
    <x v="0"/>
    <s v="PG&amp;E"/>
    <m/>
    <m/>
    <m/>
    <s v="D"/>
    <m/>
    <s v="Structure-PG&amp;E only"/>
    <m/>
    <s v="Equipment - PG&amp;E"/>
    <s v="34.b. Conductor damage or failure"/>
    <s v="Equipment - PG&amp;E"/>
    <s v="All types of equipment / facility failure"/>
    <s v="Conductor failure-all"/>
    <s v="Splice/Clamp/Connector"/>
    <m/>
    <m/>
    <m/>
    <s v="Yes"/>
    <s v="Overhead"/>
    <x v="0"/>
    <m/>
    <m/>
    <s v="43292102"/>
    <s v="     "/>
    <s v="Non-HFTD"/>
    <x v="0"/>
    <m/>
    <m/>
    <n v="38.391199999999998"/>
    <n v="-122.35299999999999"/>
    <s v="Napa"/>
    <s v="PUEBLO-2102"/>
    <s v="43292102"/>
    <n v="21000"/>
    <m/>
    <x v="0"/>
    <s v="Saint Helena Fire Department"/>
    <s v="Rural"/>
    <m/>
    <m/>
    <s v="No"/>
    <m/>
    <m/>
    <m/>
    <m/>
    <m/>
    <m/>
    <m/>
    <s v="N"/>
    <s v="N"/>
    <m/>
    <m/>
    <s v="     "/>
    <m/>
    <m/>
    <m/>
    <m/>
    <m/>
    <m/>
    <m/>
    <m/>
    <m/>
    <m/>
    <m/>
    <m/>
    <m/>
    <m/>
    <m/>
    <m/>
    <m/>
    <m/>
    <m/>
  </r>
  <r>
    <s v="20191420"/>
    <s v="     "/>
    <n v="43775"/>
    <s v="11/6"/>
    <x v="0"/>
    <m/>
    <s v="45"/>
    <n v="4"/>
    <s v="11"/>
    <x v="3"/>
    <n v="43775"/>
    <m/>
    <s v="Equipment Failure/Involved, Overhead, Conductor, Overhead, Broken, wire on ground ; &lt; 1 meter fire."/>
    <s v="     "/>
    <s v="FAS"/>
    <m/>
    <s v="N"/>
    <x v="0"/>
    <s v="701259"/>
    <s v="19-0122190"/>
    <m/>
    <s v="T004804488"/>
    <n v="0"/>
    <m/>
    <s v="     "/>
    <x v="0"/>
    <s v="PG&amp;E"/>
    <m/>
    <m/>
    <m/>
    <s v="D"/>
    <m/>
    <s v="&lt;3 meters of linear travel"/>
    <m/>
    <s v="Equipment - PG&amp;E"/>
    <s v="34.o. Other"/>
    <s v="Equipment - PG&amp;E"/>
    <m/>
    <m/>
    <s v="Jumper"/>
    <m/>
    <m/>
    <s v="Line to Ground,Force Out"/>
    <m/>
    <s v="Overhead"/>
    <x v="0"/>
    <s v="Jumper"/>
    <m/>
    <s v="Linecut - 86893{Wire Down @ Wilson Landing &amp; Hwy 99}"/>
    <s v="     "/>
    <s v="Non-HFTD"/>
    <x v="0"/>
    <m/>
    <m/>
    <n v="39.796799999999998"/>
    <n v="-121.90300000000001"/>
    <s v="BUTTE"/>
    <s v="ANITA-1105"/>
    <m/>
    <m/>
    <s v="ANITA 1105CB"/>
    <x v="0"/>
    <s v="CAL FIRE"/>
    <m/>
    <m/>
    <m/>
    <s v="No"/>
    <m/>
    <m/>
    <m/>
    <m/>
    <m/>
    <m/>
    <m/>
    <s v="N"/>
    <s v="N"/>
    <m/>
    <m/>
    <s v="     "/>
    <m/>
    <m/>
    <m/>
    <m/>
    <m/>
    <m/>
    <m/>
    <m/>
    <m/>
    <m/>
    <m/>
    <m/>
    <m/>
    <m/>
    <m/>
    <m/>
    <m/>
    <m/>
    <m/>
  </r>
  <r>
    <s v="20191421"/>
    <s v="     "/>
    <n v="43775"/>
    <s v="11/6"/>
    <x v="0"/>
    <m/>
    <s v="45"/>
    <n v="4"/>
    <s v="11"/>
    <x v="3"/>
    <n v="43775"/>
    <m/>
    <s v="Tree into service causing fire, &lt; 1 meter"/>
    <s v="     "/>
    <s v="FAS"/>
    <m/>
    <s v="N"/>
    <x v="0"/>
    <s v="701284"/>
    <m/>
    <m/>
    <s v="T004804505"/>
    <n v="0"/>
    <m/>
    <s v="     "/>
    <x v="0"/>
    <s v="PG&amp;E"/>
    <m/>
    <m/>
    <m/>
    <s v="D"/>
    <m/>
    <s v="&lt;3 meters of linear travel"/>
    <m/>
    <s v="Vegetation"/>
    <s v="33.a. Veg. contact"/>
    <s v="Vegetation"/>
    <s v="Contact from object"/>
    <s v="Contact - Vegetation"/>
    <m/>
    <s v="Contact - Vegetation"/>
    <m/>
    <m/>
    <m/>
    <s v="Overhead"/>
    <x v="0"/>
    <m/>
    <m/>
    <s v="317932037825"/>
    <s v="     "/>
    <s v="Non-HFTD"/>
    <x v="0"/>
    <m/>
    <m/>
    <n v="37.536299999999997"/>
    <n v="-121.214"/>
    <s v="STANISLAUS"/>
    <s v="WESTLEY-1103"/>
    <m/>
    <m/>
    <s v="N/A"/>
    <x v="1"/>
    <s v="CAL FIRE"/>
    <m/>
    <m/>
    <m/>
    <s v="No"/>
    <m/>
    <m/>
    <m/>
    <m/>
    <m/>
    <m/>
    <m/>
    <s v="N"/>
    <s v="N"/>
    <m/>
    <m/>
    <s v="     "/>
    <m/>
    <m/>
    <m/>
    <m/>
    <m/>
    <m/>
    <m/>
    <m/>
    <m/>
    <m/>
    <m/>
    <m/>
    <m/>
    <m/>
    <m/>
    <m/>
    <m/>
    <m/>
    <m/>
  </r>
  <r>
    <s v="20191424"/>
    <s v="     "/>
    <n v="43775"/>
    <s v="11/6"/>
    <x v="0"/>
    <m/>
    <s v="45"/>
    <n v="4"/>
    <s v="11"/>
    <x v="3"/>
    <n v="43775"/>
    <n v="0.92152777777777772"/>
    <s v="LOOKS LIKE BIRDS WERE ON OWS AND FLEW CAUSING WIRE TO SLAP TOGETHER.; Mike Best Comments: Bird contact with conductor."/>
    <s v="     "/>
    <s v="FAS"/>
    <m/>
    <s v="N"/>
    <x v="0"/>
    <s v="701400"/>
    <s v="19-0122227"/>
    <m/>
    <s v="0009560988"/>
    <n v="118148426"/>
    <m/>
    <s v="     "/>
    <x v="1"/>
    <s v="PG&amp;E"/>
    <m/>
    <m/>
    <m/>
    <s v="D"/>
    <m/>
    <s v="&lt;3 meters of linear travel"/>
    <m/>
    <s v="Contact - Animal - Bird"/>
    <s v="33.b. Animal contact"/>
    <s v="Contact - Bird"/>
    <s v="Contact from object"/>
    <s v="Contact - Animal"/>
    <m/>
    <s v="Contact - Animal"/>
    <s v="Conductor - Primary"/>
    <s v="Line to Ground"/>
    <m/>
    <s v="Overhead"/>
    <x v="3"/>
    <s v="Conductor - Primary"/>
    <m/>
    <s v="416659024996"/>
    <s v="     "/>
    <s v="Non-HFTD"/>
    <x v="0"/>
    <m/>
    <m/>
    <n v="36.014400000000002"/>
    <n v="-120.13"/>
    <s v="KINGS"/>
    <s v="AVENAL-2101"/>
    <m/>
    <m/>
    <s v="AVENAL 21019810"/>
    <x v="0"/>
    <m/>
    <s v="Herbaceous"/>
    <m/>
    <m/>
    <s v="No"/>
    <m/>
    <m/>
    <m/>
    <m/>
    <m/>
    <m/>
    <m/>
    <s v="N"/>
    <s v="N"/>
    <m/>
    <m/>
    <s v="     "/>
    <m/>
    <m/>
    <m/>
    <m/>
    <m/>
    <m/>
    <m/>
    <m/>
    <m/>
    <m/>
    <m/>
    <m/>
    <m/>
    <m/>
    <m/>
    <m/>
    <m/>
    <m/>
    <m/>
  </r>
  <r>
    <s v="20201560"/>
    <s v="     "/>
    <n v="44141"/>
    <s v="11/6"/>
    <x v="0"/>
    <n v="0.79791666666666672"/>
    <s v="45"/>
    <n v="4"/>
    <s v="11"/>
    <x v="4"/>
    <n v="44141"/>
    <m/>
    <s v="On November 6, 2020 at 1909 hours, a PG&amp;E Troubleman was dispatched to the Newark 2103 21kV Distribution Circuit in the vicinity of Auto Mall Parkway and Weber Road, Newark in response to an outage. Initial analysis indicates PG&amp;E equipment failure due to contamination caused the ignition. Tracking occurred from dirt and dust accumulation on the insulators with light rain resulted in the ignition. The subject pole was supporting two circuits, Newark 2103 and Newark 2110 Distribution circuits. The pole burnt and broke at the location of the lower crossarm and was hanging from the conductors. The ensuing fire was contained to the pole and the fire was suppressed by Newark Fire Department. PG&amp;E Hired Contract Crew replaced the damaged pole on November 7, 2020."/>
    <s v="     "/>
    <s v="FAS"/>
    <m/>
    <s v="Y"/>
    <x v="0"/>
    <m/>
    <s v="20-0118078"/>
    <m/>
    <s v="T005115316"/>
    <n v="119994724"/>
    <m/>
    <s v="     "/>
    <x v="0"/>
    <s v="PG&amp;E"/>
    <m/>
    <s v="Other"/>
    <m/>
    <s v="D"/>
    <s v="D"/>
    <s v="Structure-only"/>
    <m/>
    <s v="Equipment - PG&amp;E"/>
    <s v="36.a. Contamination"/>
    <s v="Equipment - PG&amp;E"/>
    <s v="Contamination"/>
    <s v="Tracking"/>
    <s v="Insulator"/>
    <m/>
    <m/>
    <s v="Multi-Fault"/>
    <m/>
    <s v="Overhead"/>
    <x v="3"/>
    <s v="Insulator"/>
    <s v="Pole"/>
    <s v="Pole ID: 100944040"/>
    <s v="     "/>
    <s v="Non-HFTD"/>
    <x v="0"/>
    <m/>
    <m/>
    <n v="37.5"/>
    <n v="-121.991"/>
    <s v="Alameda"/>
    <s v="NEWARK-2103"/>
    <m/>
    <n v="21000"/>
    <m/>
    <x v="0"/>
    <s v="Newark Fire Department"/>
    <m/>
    <m/>
    <m/>
    <s v="No"/>
    <m/>
    <m/>
    <m/>
    <m/>
    <m/>
    <m/>
    <m/>
    <s v="N"/>
    <s v="N"/>
    <m/>
    <m/>
    <s v="     "/>
    <m/>
    <m/>
    <m/>
    <m/>
    <m/>
    <m/>
    <m/>
    <m/>
    <m/>
    <m/>
    <m/>
    <m/>
    <m/>
    <m/>
    <m/>
    <m/>
    <m/>
    <m/>
    <m/>
  </r>
  <r>
    <s v="20201503"/>
    <s v="     "/>
    <n v="44141"/>
    <s v="11/6"/>
    <x v="0"/>
    <n v="0.29375000000000001"/>
    <s v="45"/>
    <n v="4"/>
    <s v="11"/>
    <x v="4"/>
    <n v="44141"/>
    <n v="0.28263888888888888"/>
    <s v="On November 6, 2020 at 0703 hours, a PG&amp;E Troubleman was dispatched to the Madison 1103 12kV Distribution Circuit in the vicinity of Road 94A and Road 95, Woodland in response to an outage. Initial analysis indicates PG&amp;E equipment caused the ignition due to strong winds causing phase to phase contact. PG&amp;E Troubleman reported that the fire department was onsite upon arrival and 2 of 3 fuses were blown as a result of the slack span making contact from wind. The ensuing fire was 3 meters - 0.25 acres in size and the fire was suppressed by Woodland Fire Department. PG&amp;E Crew reframed two poles installing a king pin on each crossarm to spread out the phases and pressed all jumpers with covered #4 SOL CU wire on November 6, 2020."/>
    <s v="     "/>
    <s v="FAS"/>
    <m/>
    <s v="N"/>
    <x v="0"/>
    <s v="1137123"/>
    <s v="20-0117698"/>
    <m/>
    <s v="T005114352"/>
    <m/>
    <m/>
    <s v="     "/>
    <x v="1"/>
    <s v="PG&amp;E"/>
    <m/>
    <s v="Vegetation"/>
    <m/>
    <s v="D"/>
    <s v="D"/>
    <s v="&lt;0.25"/>
    <m/>
    <s v="Wire-Wire Contact"/>
    <s v="35.a. Wire-to-wire contact / contamination"/>
    <s v="Wire-Wire Contact"/>
    <s v="All types of equipment / facility failure"/>
    <m/>
    <m/>
    <m/>
    <m/>
    <s v="Line to Line"/>
    <m/>
    <s v="Overhead"/>
    <x v="3"/>
    <s v="Conductor - Primary"/>
    <m/>
    <s v="Circuit ID: 063171103"/>
    <s v="     "/>
    <s v="Non-HFTD"/>
    <x v="0"/>
    <m/>
    <m/>
    <n v="38.655700000000003"/>
    <n v="-121.867"/>
    <s v="Yolo"/>
    <s v="MADISON-1103"/>
    <m/>
    <n v="12000"/>
    <m/>
    <x v="0"/>
    <s v="Woodland FD"/>
    <s v="Urban"/>
    <m/>
    <m/>
    <s v="No"/>
    <m/>
    <m/>
    <m/>
    <m/>
    <m/>
    <m/>
    <m/>
    <s v="N"/>
    <s v="N"/>
    <m/>
    <m/>
    <s v="     "/>
    <m/>
    <m/>
    <m/>
    <m/>
    <m/>
    <m/>
    <m/>
    <m/>
    <m/>
    <m/>
    <m/>
    <m/>
    <m/>
    <m/>
    <m/>
    <m/>
    <m/>
    <m/>
    <m/>
  </r>
  <r>
    <s v="SAP20201768"/>
    <s v="     "/>
    <n v="44141"/>
    <s v="11/6"/>
    <x v="0"/>
    <m/>
    <s v="45"/>
    <n v="4"/>
    <s v="11"/>
    <x v="4"/>
    <m/>
    <m/>
    <s v="Pole replaced due to fire"/>
    <s v="     "/>
    <s v="SAP"/>
    <n v="44580"/>
    <s v="Y"/>
    <x v="0"/>
    <m/>
    <m/>
    <m/>
    <s v="n/a"/>
    <n v="119982738"/>
    <m/>
    <s v="     "/>
    <x v="0"/>
    <s v="PG&amp;E"/>
    <m/>
    <m/>
    <m/>
    <s v="D"/>
    <m/>
    <s v="Structure-PG&amp;E only"/>
    <m/>
    <s v="Unknown"/>
    <s v="40.a. Unknown"/>
    <s v="Unknown"/>
    <m/>
    <m/>
    <m/>
    <m/>
    <m/>
    <m/>
    <s v="No"/>
    <s v="Overhead"/>
    <x v="0"/>
    <s v="Pole"/>
    <m/>
    <s v="100436435"/>
    <s v="     "/>
    <s v="Non-HFTD"/>
    <x v="0"/>
    <m/>
    <m/>
    <n v="39.615400000000001"/>
    <n v="-121.72499999999999"/>
    <s v="Butte"/>
    <s v="BUTTE-1103"/>
    <m/>
    <m/>
    <m/>
    <x v="0"/>
    <m/>
    <m/>
    <m/>
    <m/>
    <s v="No"/>
    <m/>
    <m/>
    <m/>
    <m/>
    <m/>
    <m/>
    <m/>
    <s v="N"/>
    <s v="N"/>
    <m/>
    <m/>
    <s v="     "/>
    <m/>
    <m/>
    <m/>
    <m/>
    <m/>
    <m/>
    <m/>
    <m/>
    <m/>
    <m/>
    <m/>
    <m/>
    <m/>
    <m/>
    <m/>
    <m/>
    <m/>
    <m/>
    <m/>
  </r>
  <r>
    <s v="20201506"/>
    <s v="     "/>
    <n v="44141"/>
    <s v="11/6"/>
    <x v="0"/>
    <n v="0.32500000000000001"/>
    <s v="45"/>
    <n v="4"/>
    <s v="11"/>
    <x v="4"/>
    <n v="44141"/>
    <m/>
    <s v="Weatherhead pole fell and broke at residents home and caused secondary to arc and flash. I spoke with troubleman Nick Hestead on 11/9/2020 and he said no fire occurred and he wasn't sure why the DLT that arrived on site made a tag and marked the fire tab. The troubleman said he believes the strong winds caused the weather head to break and cause some arcing at the panel but not actual fire occurred during this event. "/>
    <s v="     "/>
    <s v="FAS"/>
    <m/>
    <s v="N"/>
    <x v="0"/>
    <s v="1137147"/>
    <m/>
    <m/>
    <s v="T005114422"/>
    <m/>
    <m/>
    <s v="     "/>
    <x v="0"/>
    <s v="PG&amp;E"/>
    <m/>
    <s v="Other"/>
    <m/>
    <s v="D"/>
    <m/>
    <s v="Structure-only"/>
    <m/>
    <s v="No Fire"/>
    <s v="39.a. All Other"/>
    <s v="No Fire"/>
    <m/>
    <m/>
    <m/>
    <m/>
    <m/>
    <m/>
    <m/>
    <s v="Overhead"/>
    <x v="0"/>
    <m/>
    <m/>
    <m/>
    <s v="     "/>
    <s v="Non-HFTD"/>
    <x v="0"/>
    <m/>
    <m/>
    <n v="38.523600000000002"/>
    <n v="-121.974"/>
    <s v="Yolo"/>
    <s v="PUTAH-CREEK-1103"/>
    <m/>
    <n v="750"/>
    <m/>
    <x v="0"/>
    <s v="Self Extinguished"/>
    <m/>
    <m/>
    <m/>
    <s v="No"/>
    <m/>
    <m/>
    <m/>
    <m/>
    <m/>
    <m/>
    <m/>
    <s v="N"/>
    <s v="N"/>
    <m/>
    <m/>
    <s v="     "/>
    <m/>
    <m/>
    <m/>
    <m/>
    <m/>
    <m/>
    <m/>
    <m/>
    <m/>
    <m/>
    <m/>
    <m/>
    <m/>
    <m/>
    <m/>
    <m/>
    <m/>
    <m/>
    <m/>
  </r>
  <r>
    <s v="20201508"/>
    <s v="     "/>
    <n v="44141"/>
    <s v="11/6"/>
    <x v="0"/>
    <n v="0.43263888888888891"/>
    <s v="45"/>
    <n v="4"/>
    <s v="11"/>
    <x v="4"/>
    <n v="44141"/>
    <n v="0.43055555555555558"/>
    <s v="On November 6, 2020 at 1023 hours, a PG&amp;E Troubleman was dispatched to the Hollister 2105 21kV Distribution Circuit in the vicinity of Airline Highway and Panoche Road, Hollister in response to an outage and reports of an explosion. Initial analysis indicates PG&amp;E equipment failure caused the ignition. The responding Troublemen saw firefighters on site and observed that a pole which had been supporting a bank of three stabilizing transformers for regulator R217 had broken between the brackets attaching the transformer bank to the pole. The pole and transformers fell that resulted in the ignition.  The ensuing fire was 1 meter - &lt; 3 meters in size and the fire was suppressed by Hollister Cal Fire. A Priority B Tag was created to replace transformers and pole."/>
    <s v="     "/>
    <s v="FAS"/>
    <m/>
    <s v="N"/>
    <x v="0"/>
    <s v="1137545"/>
    <s v="20-0117831"/>
    <m/>
    <s v="T005114769"/>
    <n v="119992592"/>
    <m/>
    <s v="     "/>
    <x v="1"/>
    <s v="PG&amp;E"/>
    <m/>
    <s v="Vegetation"/>
    <m/>
    <s v="D"/>
    <s v="D"/>
    <s v="&lt;0.25"/>
    <m/>
    <s v="Equipment - PG&amp;E"/>
    <s v="34.f. Pole damage or failure"/>
    <s v="Equipment - PG&amp;E"/>
    <s v="All types of equipment / facility failure"/>
    <s v="Pole failure"/>
    <s v="Pole"/>
    <m/>
    <m/>
    <s v="Three Phase Fault"/>
    <m/>
    <s v="Overhead"/>
    <x v="3"/>
    <s v="Pole"/>
    <s v="Pole, Transformers"/>
    <s v="Pole ID: 103413616"/>
    <s v="     "/>
    <s v="Non-HFTD"/>
    <x v="0"/>
    <m/>
    <m/>
    <n v="36.729500000000002"/>
    <n v="-121.279"/>
    <s v="San Benito"/>
    <s v="HOLLISTER-2105"/>
    <m/>
    <n v="21000"/>
    <s v="N/A"/>
    <x v="1"/>
    <s v="Cal Fire Hollister"/>
    <s v="Herbaceous"/>
    <m/>
    <m/>
    <s v="No"/>
    <m/>
    <m/>
    <m/>
    <m/>
    <m/>
    <m/>
    <m/>
    <s v="N"/>
    <s v="N"/>
    <m/>
    <m/>
    <s v="     "/>
    <m/>
    <m/>
    <m/>
    <m/>
    <m/>
    <m/>
    <m/>
    <m/>
    <m/>
    <m/>
    <m/>
    <m/>
    <m/>
    <m/>
    <m/>
    <m/>
    <m/>
    <m/>
    <m/>
  </r>
  <r>
    <s v="20212043"/>
    <s v="     "/>
    <n v="44506"/>
    <s v="11/6"/>
    <x v="0"/>
    <n v="0.62916666666666665"/>
    <s v="45"/>
    <n v="4"/>
    <s v="11"/>
    <x v="5"/>
    <n v="44506"/>
    <m/>
    <s v="Transformer and pole caught on fire due to equipment failure. The ensuing fire was 1 meter - &lt; 3 meters in size. This information is preliminary."/>
    <s v="     "/>
    <s v="FAS"/>
    <m/>
    <s v="N"/>
    <x v="0"/>
    <m/>
    <m/>
    <m/>
    <s v="X316467453"/>
    <n v="122332000"/>
    <m/>
    <s v="     "/>
    <x v="1"/>
    <s v="PG&amp;E"/>
    <m/>
    <s v="Other"/>
    <s v="Pole"/>
    <s v="D"/>
    <s v="D"/>
    <s v="&lt;0.25"/>
    <s v="Pole"/>
    <s v="Equipment - PG&amp;E"/>
    <s v="34.n. Transformer damage or failure"/>
    <s v="Equipment - PG&amp;E"/>
    <s v="All types of equipment / facility failure"/>
    <s v="Transformer failure"/>
    <s v="Pole"/>
    <m/>
    <m/>
    <m/>
    <s v="Y"/>
    <s v="Overhead"/>
    <x v="3"/>
    <s v="Pole"/>
    <s v="pole, transformer, cutouts, insulator, crossarm"/>
    <s v="101793855"/>
    <s v="     "/>
    <s v="Non-HFTD"/>
    <x v="0"/>
    <m/>
    <m/>
    <n v="36.963099999999997"/>
    <n v="-121.72799999999999"/>
    <s v="Santa Cruz"/>
    <s v="GREEN-VALLEY-2101"/>
    <m/>
    <n v="21000"/>
    <m/>
    <x v="0"/>
    <s v="Self Extinguished"/>
    <s v="Agriculture"/>
    <s v="Fire-resistive fuel bed"/>
    <s v="Dirt, Rocks"/>
    <s v="No"/>
    <m/>
    <m/>
    <m/>
    <m/>
    <m/>
    <m/>
    <m/>
    <s v="N"/>
    <s v="N"/>
    <m/>
    <m/>
    <s v="     "/>
    <m/>
    <m/>
    <m/>
    <m/>
    <m/>
    <m/>
    <m/>
    <m/>
    <m/>
    <m/>
    <m/>
    <m/>
    <m/>
    <m/>
    <m/>
    <m/>
    <m/>
    <m/>
    <m/>
  </r>
  <r>
    <s v="20140232"/>
    <s v="     "/>
    <n v="41950"/>
    <s v="11/7"/>
    <x v="0"/>
    <n v="0.25833333333333336"/>
    <s v="45"/>
    <n v="4"/>
    <s v="11"/>
    <x v="7"/>
    <n v="41950"/>
    <n v="0.25833333333333336"/>
    <s v="FUSES 11065 1 OF 3 BLOWN OTHER TWO CAUGHT FIRE"/>
    <s v="     "/>
    <m/>
    <m/>
    <s v="N"/>
    <x v="0"/>
    <s v="1110131"/>
    <s v="14-0068869"/>
    <m/>
    <m/>
    <m/>
    <m/>
    <s v="     "/>
    <x v="1"/>
    <s v="PG&amp;E"/>
    <m/>
    <s v="Vegetation"/>
    <m/>
    <s v="D"/>
    <m/>
    <s v="&lt;3 meters of linear travel"/>
    <s v="Square Feet: ; Acreage: "/>
    <s v="Equipment - PG&amp;E"/>
    <s v="34.o. Other"/>
    <s v="Equipment - PG&amp;E"/>
    <s v="All types of equipment / facility failure"/>
    <s v="Wire-Wire Contact"/>
    <m/>
    <s v="Wire-Wire Contact"/>
    <m/>
    <s v="Line to Line"/>
    <s v=" "/>
    <s v="Overhead"/>
    <x v="3"/>
    <s v="Conductor"/>
    <m/>
    <s v="FUSE 11065"/>
    <s v="     "/>
    <s v="Non-HFTD"/>
    <x v="0"/>
    <n v="510"/>
    <m/>
    <n v="35.316899999999997"/>
    <n v="-120.68"/>
    <s v="San Luis Obispo"/>
    <s v="GOLDTREE1105"/>
    <s v="182581105"/>
    <n v="12000"/>
    <s v="GOLDTREE 1105CB"/>
    <x v="0"/>
    <s v="Cal Fire Dept"/>
    <s v="Agriculture"/>
    <m/>
    <m/>
    <s v="No"/>
    <m/>
    <m/>
    <m/>
    <m/>
    <m/>
    <m/>
    <m/>
    <s v="N"/>
    <s v="N"/>
    <m/>
    <m/>
    <s v="     "/>
    <m/>
    <m/>
    <m/>
    <m/>
    <m/>
    <m/>
    <m/>
    <m/>
    <m/>
    <m/>
    <m/>
    <m/>
    <m/>
    <m/>
    <m/>
    <m/>
    <m/>
    <m/>
    <m/>
  </r>
  <r>
    <s v="20150418"/>
    <s v="     "/>
    <n v="42315"/>
    <s v="11/7"/>
    <x v="0"/>
    <n v="0.42777777777777776"/>
    <s v="45"/>
    <n v="4"/>
    <s v="11"/>
    <x v="2"/>
    <n v="42315"/>
    <n v="0.42777777777777776"/>
    <s v="0"/>
    <s v="     "/>
    <m/>
    <m/>
    <s v="N"/>
    <x v="0"/>
    <s v="1337002"/>
    <s v="15-0076332"/>
    <m/>
    <m/>
    <n v="110838772"/>
    <m/>
    <s v="     "/>
    <x v="1"/>
    <s v="PG&amp;E"/>
    <m/>
    <s v="Vegetation"/>
    <m/>
    <s v="D"/>
    <m/>
    <s v="&lt;0.25"/>
    <s v="Square Feet: ; Acreage: "/>
    <s v="Equipment - PG&amp;E"/>
    <s v="34.m. Connection device damage or failure"/>
    <s v="Equipment - PG&amp;E"/>
    <s v="All types of equipment / facility failure"/>
    <s v="Splice/Clamp/Connector"/>
    <s v="Splice/Clamp/Connector"/>
    <m/>
    <m/>
    <s v="Open Circuit"/>
    <s v="0"/>
    <s v="Overhead"/>
    <x v="3"/>
    <s v="Conductor"/>
    <m/>
    <s v="101319679"/>
    <s v="     "/>
    <s v="Non-HFTD"/>
    <x v="0"/>
    <m/>
    <m/>
    <n v="39.105400000000003"/>
    <n v="-121.56100000000001"/>
    <s v="Yuba"/>
    <s v="OLIVEHURST-1104"/>
    <s v="152901104"/>
    <n v="12000"/>
    <s v="OLIVEHURST 1104CB"/>
    <x v="0"/>
    <s v="OLIVEHURST"/>
    <s v="Urban"/>
    <m/>
    <m/>
    <s v="No"/>
    <m/>
    <m/>
    <m/>
    <m/>
    <m/>
    <m/>
    <m/>
    <s v="N"/>
    <s v="N"/>
    <m/>
    <m/>
    <s v="     "/>
    <m/>
    <m/>
    <m/>
    <m/>
    <m/>
    <m/>
    <m/>
    <m/>
    <m/>
    <m/>
    <m/>
    <m/>
    <m/>
    <m/>
    <m/>
    <m/>
    <m/>
    <m/>
    <m/>
  </r>
  <r>
    <s v="20150417"/>
    <s v="     "/>
    <n v="42315"/>
    <s v="11/7"/>
    <x v="0"/>
    <n v="5.2083333333333336E-2"/>
    <s v="45"/>
    <n v="4"/>
    <s v="11"/>
    <x v="2"/>
    <n v="42315"/>
    <n v="5.2083333333333336E-2"/>
    <s v="a secondary speadr broke and let the wires swing into each other. i left the spreader out because there is better clearence without it"/>
    <s v="     "/>
    <m/>
    <m/>
    <s v="N"/>
    <x v="0"/>
    <s v="1336876"/>
    <m/>
    <m/>
    <m/>
    <m/>
    <m/>
    <s v="     "/>
    <x v="1"/>
    <s v="PG&amp;E"/>
    <m/>
    <s v="Vegetation"/>
    <m/>
    <s v="D"/>
    <m/>
    <s v="&lt;3 meters of linear travel"/>
    <s v="Square Feet: ; Acreage: "/>
    <s v="Wire-Wire Contact"/>
    <s v="35.a. Wire-to-wire contact / contamination"/>
    <s v="Wire-Wire Contact"/>
    <s v="All types of equipment / facility failure"/>
    <s v="N.A."/>
    <s v="N.A."/>
    <s v="N.A."/>
    <s v="N.A."/>
    <m/>
    <s v="PACIFIC BELL"/>
    <s v="Overhead"/>
    <x v="1"/>
    <s v="Conductor"/>
    <m/>
    <s v="100909751"/>
    <s v="     "/>
    <s v="Non-HFTD"/>
    <x v="0"/>
    <m/>
    <m/>
    <n v="37.715299999999999"/>
    <n v="-122.065"/>
    <s v="Alameda"/>
    <s v="CASTRO-VALLEY-1106"/>
    <s v="14091108"/>
    <n v="750"/>
    <s v="N/A"/>
    <x v="0"/>
    <m/>
    <s v="Urban"/>
    <m/>
    <m/>
    <s v="No"/>
    <m/>
    <m/>
    <m/>
    <m/>
    <m/>
    <m/>
    <m/>
    <s v="N"/>
    <s v="N"/>
    <m/>
    <m/>
    <s v="     "/>
    <m/>
    <m/>
    <m/>
    <m/>
    <m/>
    <m/>
    <m/>
    <m/>
    <m/>
    <m/>
    <m/>
    <m/>
    <m/>
    <m/>
    <m/>
    <m/>
    <m/>
    <m/>
    <m/>
  </r>
  <r>
    <s v="SAP201710445"/>
    <s v="     "/>
    <n v="43046"/>
    <s v="11/7"/>
    <x v="0"/>
    <m/>
    <s v="45"/>
    <n v="4"/>
    <s v="11"/>
    <x v="0"/>
    <m/>
    <m/>
    <s v="Pole replaced due to pole fire"/>
    <s v="     "/>
    <s v="SAP"/>
    <n v="44580"/>
    <s v="Y"/>
    <x v="0"/>
    <s v="1916327"/>
    <s v="17-0092739"/>
    <m/>
    <s v="T004182338"/>
    <n v="113788190"/>
    <m/>
    <s v="     "/>
    <x v="0"/>
    <s v="PG&amp;E"/>
    <m/>
    <m/>
    <m/>
    <s v="D"/>
    <m/>
    <s v="Structure-PG&amp;E only"/>
    <m/>
    <s v="Equipment - PG&amp;E"/>
    <s v="34.g. Insulator and brushing damage or failure"/>
    <s v="Equipment - PG&amp;E"/>
    <s v="Insulator failure"/>
    <s v="Insulator failure"/>
    <s v="Crossarm"/>
    <m/>
    <m/>
    <s v="Force Out"/>
    <s v="Yes"/>
    <s v="Overhead"/>
    <x v="0"/>
    <s v="Crossarm"/>
    <m/>
    <s v="103147755"/>
    <s v="     "/>
    <s v="Non-HFTD"/>
    <x v="0"/>
    <m/>
    <m/>
    <n v="35.383499999999998"/>
    <n v="-119.196"/>
    <s v="Kern"/>
    <s v="RENFRO-2103"/>
    <m/>
    <m/>
    <s v="RENFRO 21034686"/>
    <x v="0"/>
    <m/>
    <m/>
    <m/>
    <m/>
    <s v="No"/>
    <m/>
    <m/>
    <m/>
    <m/>
    <m/>
    <m/>
    <m/>
    <s v="N"/>
    <s v="N"/>
    <m/>
    <m/>
    <s v="     "/>
    <m/>
    <m/>
    <m/>
    <m/>
    <m/>
    <m/>
    <m/>
    <m/>
    <m/>
    <m/>
    <m/>
    <m/>
    <m/>
    <m/>
    <m/>
    <m/>
    <m/>
    <m/>
    <m/>
  </r>
  <r>
    <s v="20191427"/>
    <s v="     "/>
    <n v="43776"/>
    <s v="11/7"/>
    <x v="0"/>
    <m/>
    <s v="45"/>
    <n v="4"/>
    <s v="11"/>
    <x v="3"/>
    <n v="43776"/>
    <n v="0.44791666666666669"/>
    <s v="Blown lightning aresstor"/>
    <s v="     "/>
    <s v="FAS"/>
    <m/>
    <s v="N"/>
    <x v="0"/>
    <s v="701882"/>
    <s v="19-0122506"/>
    <m/>
    <s v="T004805093"/>
    <n v="0"/>
    <m/>
    <s v="     "/>
    <x v="1"/>
    <s v="PG&amp;E"/>
    <m/>
    <m/>
    <m/>
    <s v="D"/>
    <m/>
    <s v="&lt;3 meters of linear travel"/>
    <m/>
    <s v="Equipment - PG&amp;E"/>
    <s v="34.d. Lightning arrestor damage or failure"/>
    <s v="Equipment - PG&amp;E"/>
    <s v="All types of equipment / facility failure"/>
    <s v="Lightning arrestor failure"/>
    <s v="Lightning Arrestor"/>
    <m/>
    <m/>
    <s v="Line to Ground"/>
    <m/>
    <s v="Overhead"/>
    <x v="3"/>
    <s v="Lightning Arrestor"/>
    <m/>
    <s v="7258"/>
    <s v="     "/>
    <s v="Non-HFTD"/>
    <x v="0"/>
    <m/>
    <m/>
    <n v="37.294800000000002"/>
    <n v="-120.81"/>
    <s v="MERCED"/>
    <s v="LIVINGSTON-1101"/>
    <m/>
    <m/>
    <s v="LIVINGSTON 110190490"/>
    <x v="0"/>
    <m/>
    <s v="Agriculture"/>
    <m/>
    <m/>
    <s v="No"/>
    <m/>
    <m/>
    <m/>
    <m/>
    <m/>
    <m/>
    <m/>
    <s v="N"/>
    <s v="N"/>
    <m/>
    <m/>
    <s v="     "/>
    <m/>
    <m/>
    <m/>
    <m/>
    <m/>
    <m/>
    <m/>
    <m/>
    <m/>
    <m/>
    <m/>
    <m/>
    <m/>
    <m/>
    <m/>
    <m/>
    <m/>
    <m/>
    <m/>
  </r>
  <r>
    <s v="SAP20194671"/>
    <s v="     "/>
    <n v="43776"/>
    <s v="11/7"/>
    <x v="0"/>
    <m/>
    <s v="45"/>
    <n v="4"/>
    <s v="11"/>
    <x v="3"/>
    <n v="43774"/>
    <m/>
    <s v="1700 McKinnon Ave in San Francisco; transformer blew; pole fire; burned crossarm"/>
    <s v="     "/>
    <s v="SAP"/>
    <n v="44580"/>
    <s v="Y"/>
    <x v="0"/>
    <s v="699734"/>
    <s v="N/A"/>
    <m/>
    <s v="T004802548"/>
    <n v="118140657"/>
    <m/>
    <s v="     "/>
    <x v="0"/>
    <s v="PG&amp;E"/>
    <m/>
    <m/>
    <m/>
    <s v="D"/>
    <m/>
    <s v="Structure-PG&amp;E only"/>
    <m/>
    <s v="Equipment - PG&amp;E"/>
    <s v="34.n. Transformer damage or failure"/>
    <s v="Equipment - PG&amp;E"/>
    <s v="Transformer failure"/>
    <s v="Transformer failure"/>
    <s v="Transformer"/>
    <m/>
    <m/>
    <m/>
    <s v="Yes"/>
    <s v="Overhead"/>
    <x v="0"/>
    <s v="Transformer"/>
    <m/>
    <s v="101820685"/>
    <s v="     "/>
    <s v="Non-HFTD"/>
    <x v="0"/>
    <m/>
    <m/>
    <n v="37.737099999999998"/>
    <n v="-122.39100000000001"/>
    <s v="San Francisco"/>
    <s v="HUNTERS-POINT-(P)-1102"/>
    <m/>
    <m/>
    <m/>
    <x v="0"/>
    <s v="San Francisco FD"/>
    <m/>
    <m/>
    <m/>
    <s v="No"/>
    <m/>
    <m/>
    <m/>
    <m/>
    <m/>
    <m/>
    <m/>
    <s v="N"/>
    <s v="N"/>
    <m/>
    <m/>
    <s v="     "/>
    <m/>
    <m/>
    <m/>
    <m/>
    <m/>
    <m/>
    <m/>
    <m/>
    <m/>
    <m/>
    <m/>
    <m/>
    <m/>
    <m/>
    <m/>
    <m/>
    <m/>
    <m/>
    <m/>
  </r>
  <r>
    <s v="20201519"/>
    <s v="     "/>
    <n v="44142"/>
    <s v="11/7"/>
    <x v="0"/>
    <n v="0.51666666666666672"/>
    <s v="45"/>
    <n v="4"/>
    <s v="11"/>
    <x v="4"/>
    <n v="44142"/>
    <n v="0.41666666666666669"/>
    <s v="On November 7, 2020 at 1224 hours, a PG&amp;E troubleman was dispatched to the Cuyama 1103 Distribution Circuit off of Cuyama Hwy in New Cuyama for reports of arcing wires. Initial analysis indicates PG&amp;E equipment failure due to tracking from contamination, caused the ignition. The pole top caught fire and fell to ground along with the 3 pot bank attached to the pole. The fire was limited to PG&amp;E assets and was suppressed by Kern County Fire Department. A PG&amp;E hired crew made repairs to all damaged assets on November 7, 2020."/>
    <s v="     "/>
    <s v="FAS"/>
    <m/>
    <s v="N"/>
    <x v="0"/>
    <s v="1138524"/>
    <s v="20-0118317"/>
    <m/>
    <s v="T005116151"/>
    <m/>
    <m/>
    <s v="     "/>
    <x v="0"/>
    <s v="PG&amp;E"/>
    <m/>
    <s v="Other"/>
    <m/>
    <s v="D"/>
    <s v="D"/>
    <s v="Structure-only"/>
    <m/>
    <s v="Equipment - PG&amp;E"/>
    <s v="36.a. Contamination"/>
    <s v="Equipment - PG&amp;E"/>
    <s v="Contamination"/>
    <s v="Tracking"/>
    <s v="Insulator"/>
    <m/>
    <m/>
    <s v="Line to Line"/>
    <m/>
    <s v="Overhead"/>
    <x v="3"/>
    <s v="Insulator"/>
    <s v="Pole, Transformer, Cutout"/>
    <s v="Circuit ID: 253141103"/>
    <s v="     "/>
    <s v="Non-HFTD"/>
    <x v="0"/>
    <n v="590"/>
    <m/>
    <n v="35.015000000000001"/>
    <n v="-119.824"/>
    <s v="San Luis Obispo"/>
    <s v="CUYAMA-1103"/>
    <m/>
    <n v="12000"/>
    <m/>
    <x v="0"/>
    <s v="Kern County FD"/>
    <m/>
    <m/>
    <m/>
    <s v="No"/>
    <m/>
    <m/>
    <m/>
    <m/>
    <m/>
    <m/>
    <m/>
    <s v="N"/>
    <s v="N"/>
    <m/>
    <m/>
    <s v="     "/>
    <m/>
    <m/>
    <m/>
    <m/>
    <m/>
    <m/>
    <m/>
    <m/>
    <m/>
    <m/>
    <m/>
    <m/>
    <m/>
    <m/>
    <m/>
    <m/>
    <m/>
    <m/>
    <m/>
  </r>
  <r>
    <s v="20201747"/>
    <s v="     "/>
    <n v="44142"/>
    <s v="11/7"/>
    <x v="0"/>
    <n v="0.52222222222222225"/>
    <s v="45"/>
    <n v="4"/>
    <s v="11"/>
    <x v="4"/>
    <n v="44142"/>
    <n v="0.50972222222222219"/>
    <s v="OFC remarks: POLE FIRE;BIRD LANDED ON VOLTAGE LINE;SPARKED;FIRE DEPT ON SITE;FIRE_x000a_DEPT/POLICE ONSITE; PWR-I; took circuit from OIS due to Google Earth access issues"/>
    <s v="     "/>
    <s v="FAS"/>
    <m/>
    <s v="Y"/>
    <x v="0"/>
    <s v="1138705"/>
    <m/>
    <m/>
    <s v="T005116162"/>
    <n v="119996512"/>
    <m/>
    <s v="     "/>
    <x v="0"/>
    <s v="PG&amp;E"/>
    <m/>
    <s v="Building"/>
    <m/>
    <s v="D"/>
    <m/>
    <s v="Structure-PG&amp;E only"/>
    <m/>
    <s v="Contact - Animal - Bird"/>
    <s v="33.b. Animal contact"/>
    <s v="Contact - Bird"/>
    <s v="Contact from object"/>
    <s v="Contact - Animal"/>
    <m/>
    <s v="Contact - Animal"/>
    <s v="Pole"/>
    <m/>
    <m/>
    <s v="Overhead"/>
    <x v="3"/>
    <s v="Pole"/>
    <m/>
    <m/>
    <s v="     "/>
    <s v="Non-HFTD"/>
    <x v="0"/>
    <m/>
    <m/>
    <n v="36.520200000000003"/>
    <n v="-119.39400000000001"/>
    <s v="Tulare"/>
    <s v="DINUBA-1106"/>
    <m/>
    <n v="12000"/>
    <m/>
    <x v="0"/>
    <s v="Unknown"/>
    <s v="Agriculture"/>
    <m/>
    <m/>
    <s v="No"/>
    <m/>
    <m/>
    <m/>
    <m/>
    <m/>
    <m/>
    <m/>
    <s v="N"/>
    <s v="N"/>
    <m/>
    <m/>
    <s v="     "/>
    <m/>
    <m/>
    <m/>
    <m/>
    <m/>
    <m/>
    <m/>
    <m/>
    <m/>
    <m/>
    <m/>
    <m/>
    <m/>
    <m/>
    <m/>
    <m/>
    <m/>
    <m/>
    <m/>
  </r>
  <r>
    <s v="20201518"/>
    <s v="     "/>
    <n v="44142"/>
    <s v="11/7"/>
    <x v="0"/>
    <n v="0.51597222222222228"/>
    <s v="45"/>
    <n v="4"/>
    <s v="11"/>
    <x v="4"/>
    <n v="44142"/>
    <n v="0.53888888888888886"/>
    <s v="On November 7, 2020 at 1305 hours, a PG&amp;E Troubleman was dispatched to the Lakeview 1102 12kV Distribution Circuit in the vicinity of Old River Road and Herring Road, Bakersfield in response to an outage and pole fire. Initial analysis indicates nest contact caused the ignition. It is unknown of the bird nest was on the transformer bank or the crossarm, but the center phase of the distribution circuit did not have a cover installed. The ensuing fire was contained to the PG&amp;E structure and the fire was suppressed by Kern County Fire Department."/>
    <s v="     "/>
    <s v="FAS"/>
    <m/>
    <s v="N"/>
    <x v="0"/>
    <m/>
    <s v="20-0118278"/>
    <s v="T20-017955"/>
    <s v="T005116150"/>
    <n v="119996551"/>
    <m/>
    <s v="     "/>
    <x v="0"/>
    <s v="PG&amp;E"/>
    <m/>
    <s v="Other"/>
    <m/>
    <s v="D"/>
    <s v="T"/>
    <s v="Structure-PG&amp;E only"/>
    <m/>
    <s v="Contact - Animal - Nest"/>
    <s v="33.e. Other contact from object"/>
    <s v="Contact - Nest"/>
    <s v="Contact from object"/>
    <s v="Contact - Nest"/>
    <m/>
    <s v="Contact - Nest"/>
    <s v="Conductor - Primary"/>
    <s v="Force Out"/>
    <m/>
    <s v="Overhead"/>
    <x v="3"/>
    <s v="Conductor - Primary"/>
    <s v="Pole, Tranformer, Crossarm, Conductor"/>
    <s v="Pole ID: 104012453"/>
    <s v="     "/>
    <s v="Non-HFTD"/>
    <x v="0"/>
    <m/>
    <m/>
    <n v="35.156500000000001"/>
    <n v="-119.11"/>
    <s v="Kern"/>
    <s v="LAKEVIEW-1102"/>
    <m/>
    <n v="12000"/>
    <m/>
    <x v="0"/>
    <s v="Kern County FD"/>
    <m/>
    <m/>
    <m/>
    <s v="No"/>
    <m/>
    <m/>
    <m/>
    <m/>
    <m/>
    <m/>
    <m/>
    <s v="N"/>
    <s v="N"/>
    <m/>
    <m/>
    <s v="     "/>
    <m/>
    <m/>
    <m/>
    <m/>
    <m/>
    <m/>
    <m/>
    <m/>
    <m/>
    <m/>
    <m/>
    <m/>
    <m/>
    <m/>
    <m/>
    <m/>
    <m/>
    <m/>
    <m/>
  </r>
  <r>
    <s v="20201746"/>
    <s v="     "/>
    <n v="44142"/>
    <s v="11/7"/>
    <x v="0"/>
    <n v="0.52430555555555558"/>
    <s v="45"/>
    <n v="4"/>
    <s v="11"/>
    <x v="4"/>
    <n v="44142"/>
    <n v="0.47222222222222221"/>
    <s v="Notification reports failed PG&amp;E equipment. Replaced primary D/E pole and installed new OD bank"/>
    <s v="     "/>
    <s v="FAS"/>
    <m/>
    <s v="Y"/>
    <x v="0"/>
    <s v="1138615"/>
    <s v="20-0118307"/>
    <m/>
    <s v="T005116171"/>
    <n v="119996560"/>
    <m/>
    <s v="     "/>
    <x v="2"/>
    <s v="PG&amp;E"/>
    <m/>
    <m/>
    <m/>
    <s v="D"/>
    <m/>
    <s v="Unknown"/>
    <m/>
    <s v="Equipment - PG&amp;E"/>
    <s v="34.f. Pole damage or failure"/>
    <s v="Equipment - PG&amp;E"/>
    <s v="All types of equipment / facility failure"/>
    <s v="Pole failure"/>
    <s v="Pole"/>
    <m/>
    <m/>
    <s v="Three Phase Fault"/>
    <m/>
    <s v="Overhead"/>
    <x v="3"/>
    <s v="Pole"/>
    <m/>
    <s v="101124349"/>
    <s v="     "/>
    <s v="Non-HFTD"/>
    <x v="0"/>
    <m/>
    <m/>
    <n v="36.875399999999999"/>
    <n v="-120.101"/>
    <s v="Madera"/>
    <s v="EL-PECO-1106"/>
    <m/>
    <n v="12000"/>
    <m/>
    <x v="0"/>
    <s v="Unknown"/>
    <s v="Agriculture"/>
    <m/>
    <m/>
    <s v="No"/>
    <m/>
    <m/>
    <m/>
    <m/>
    <m/>
    <m/>
    <m/>
    <s v="N"/>
    <s v="N"/>
    <m/>
    <m/>
    <s v="     "/>
    <m/>
    <m/>
    <m/>
    <m/>
    <m/>
    <m/>
    <m/>
    <m/>
    <m/>
    <m/>
    <m/>
    <m/>
    <m/>
    <m/>
    <m/>
    <m/>
    <m/>
    <m/>
    <m/>
  </r>
  <r>
    <s v="20201749"/>
    <s v="     "/>
    <n v="44142"/>
    <s v="11/7"/>
    <x v="0"/>
    <n v="0.67986111111111114"/>
    <s v="45"/>
    <n v="4"/>
    <s v="11"/>
    <x v="4"/>
    <n v="44142"/>
    <n v="0.41736111111111113"/>
    <s v="escalation, 2/23/21"/>
    <s v="     "/>
    <s v="FAS"/>
    <m/>
    <s v="Y"/>
    <x v="0"/>
    <s v="1138525"/>
    <s v="20-0118240"/>
    <m/>
    <s v="T005116391"/>
    <n v="119996145"/>
    <m/>
    <s v="     "/>
    <x v="0"/>
    <s v="PG&amp;E"/>
    <m/>
    <s v="Building"/>
    <m/>
    <s v="D"/>
    <m/>
    <s v="Structure-PG&amp;E only"/>
    <m/>
    <s v="Equipment - PG&amp;E"/>
    <s v="34.f. Pole damage or failure"/>
    <s v="Equipment - PG&amp;E"/>
    <s v="All types of equipment / facility failure"/>
    <s v="Pole failure"/>
    <s v="Pole"/>
    <m/>
    <m/>
    <s v="Three Phase Fault"/>
    <m/>
    <s v="Overhead"/>
    <x v="3"/>
    <s v="Pole"/>
    <m/>
    <s v="100245496"/>
    <s v="     "/>
    <s v="Non-HFTD"/>
    <x v="0"/>
    <m/>
    <m/>
    <n v="35.392800000000001"/>
    <n v="-118.994"/>
    <s v="Kern"/>
    <s v="BAKERSFIELD-1116"/>
    <m/>
    <n v="12000"/>
    <m/>
    <x v="0"/>
    <s v="Bakersfield FD, Kern County CA"/>
    <s v="Urban"/>
    <m/>
    <m/>
    <s v="No"/>
    <m/>
    <m/>
    <m/>
    <m/>
    <m/>
    <m/>
    <m/>
    <s v="N"/>
    <s v="N"/>
    <m/>
    <m/>
    <s v="     "/>
    <s v="35.39284330"/>
    <s v="-118.99393830"/>
    <s v="Nov 11 2020 12:00AM"/>
    <m/>
    <s v="T-man reported outage due to vegetation falling into lines. Upon arrival did not find exact location of where outage occurred. Did see one tree within the area that had wind damage which resulted in branches broken off from main trunk of tree."/>
    <s v="EUCA"/>
    <m/>
    <m/>
    <m/>
    <m/>
    <m/>
    <m/>
    <m/>
    <m/>
    <m/>
    <m/>
    <m/>
    <m/>
    <m/>
  </r>
  <r>
    <s v="20201521"/>
    <s v="     "/>
    <n v="44142"/>
    <s v="11/7"/>
    <x v="0"/>
    <n v="0.87361111111111112"/>
    <s v="45"/>
    <n v="4"/>
    <s v="11"/>
    <x v="4"/>
    <n v="44142"/>
    <m/>
    <s v="On November 7, 2020 at 2058 hours, a PG&amp;E troubleman was dispatched to the Henrietta 1104 Distribution Circuit and observed a pole fire upon arrival. Initial analysis indicates PG&amp;E equipment caused the ignition. The responding troubleman stated several pole fire due to tracking from contaminated insulators had occurred on the same day, due to the first rain of the season and he believes this incident was also attributable to contamination or possibly a crows nest. No carcass or nest was found and the troubleman stated the entire pole was lost. The ensuing fire was limited to PG&amp;E assets and the fire was suppressed by Kings County Fire Department. A PG&amp;E crew replaced all damaged assets on November 9, 2020."/>
    <s v="     "/>
    <s v="FAS"/>
    <m/>
    <s v="N"/>
    <x v="0"/>
    <s v="1138990"/>
    <s v="20-0118340"/>
    <m/>
    <s v="T005116524"/>
    <n v="119996782"/>
    <m/>
    <s v="     "/>
    <x v="0"/>
    <s v="PG&amp;E"/>
    <m/>
    <s v="Other"/>
    <m/>
    <s v="D"/>
    <s v="D"/>
    <s v="Structure-only"/>
    <m/>
    <s v="Equipment - PG&amp;E"/>
    <s v="36.a. Contamination"/>
    <s v="Equipment - PG&amp;E"/>
    <s v="Contamination"/>
    <s v="Tracking"/>
    <s v="Insulator"/>
    <m/>
    <m/>
    <s v="Multi-Fault"/>
    <m/>
    <s v="Overhead"/>
    <x v="3"/>
    <s v="Insulator"/>
    <s v="Pole, Crossarm, Transformer, Conductor"/>
    <s v="Pole ID: 100685327"/>
    <s v="     "/>
    <s v="Non-HFTD"/>
    <x v="0"/>
    <m/>
    <m/>
    <n v="36.205100000000002"/>
    <n v="-119.905"/>
    <s v="Kings"/>
    <s v="HENRIETTA-1104"/>
    <m/>
    <n v="12000"/>
    <m/>
    <x v="0"/>
    <s v="Kings County FD"/>
    <m/>
    <m/>
    <m/>
    <s v="No"/>
    <m/>
    <m/>
    <m/>
    <m/>
    <m/>
    <m/>
    <m/>
    <s v="N"/>
    <s v="N"/>
    <m/>
    <m/>
    <s v="     "/>
    <m/>
    <m/>
    <m/>
    <m/>
    <m/>
    <m/>
    <m/>
    <m/>
    <m/>
    <m/>
    <m/>
    <m/>
    <m/>
    <m/>
    <m/>
    <m/>
    <m/>
    <m/>
    <m/>
  </r>
  <r>
    <s v="20201520"/>
    <s v="     "/>
    <n v="44142"/>
    <s v="11/7"/>
    <x v="0"/>
    <n v="0.56805555555555554"/>
    <s v="45"/>
    <n v="4"/>
    <s v="11"/>
    <x v="4"/>
    <n v="44142"/>
    <n v="0.55555555555555558"/>
    <s v="On November 7, 2020 at 1328 hours, a PG&amp;E Troubleman was dispatched to the Westpark 1104 12kV Distribution Circuit in the vicinity of Aspen Street and Alder Street, Bakersfield in response to an outage. Initial analysis indicates PG&amp;E equipment failure due to contamination caused the ignition. Tracking occurred from dirty insulators and rain that resulted in the secondary crossarm being burnt in the center. The ensuing fire was contained to the pole and the fire was suppressed by Bakersfield Fire Department. PG&amp;E Hired Contract Crew replaced the burnt crossarm on November 8, 2020."/>
    <s v="     "/>
    <s v="FAS"/>
    <m/>
    <s v="N"/>
    <x v="0"/>
    <s v="1138761"/>
    <s v="20-0118297"/>
    <m/>
    <s v="T005116251"/>
    <n v="119996513"/>
    <m/>
    <s v="     "/>
    <x v="0"/>
    <s v="PG&amp;E"/>
    <m/>
    <s v="Other"/>
    <m/>
    <s v="D"/>
    <s v="D"/>
    <s v="Structure-only"/>
    <s v="JUST THE TOP PART OF POLE "/>
    <s v="Equipment - PG&amp;E"/>
    <s v="36.a. Contamination"/>
    <s v="Equipment - PG&amp;E"/>
    <s v="Contamination"/>
    <s v="Tracking"/>
    <s v="Insulator"/>
    <m/>
    <m/>
    <s v="Force Out"/>
    <m/>
    <s v="Overhead"/>
    <x v="1"/>
    <s v="Insulator"/>
    <s v="Crossarm"/>
    <s v="Pole ID: 100140710"/>
    <s v="     "/>
    <s v="Non-HFTD"/>
    <x v="0"/>
    <m/>
    <m/>
    <n v="35.383200000000002"/>
    <n v="-119.02800000000001"/>
    <s v="Kern"/>
    <s v="WESTPARK-1104"/>
    <m/>
    <n v="750"/>
    <s v="N/A"/>
    <x v="0"/>
    <s v="Bakersfield FD"/>
    <m/>
    <m/>
    <m/>
    <s v="No"/>
    <m/>
    <m/>
    <m/>
    <m/>
    <m/>
    <m/>
    <m/>
    <s v="N"/>
    <s v="N"/>
    <m/>
    <m/>
    <s v="     "/>
    <m/>
    <m/>
    <m/>
    <m/>
    <m/>
    <m/>
    <m/>
    <m/>
    <m/>
    <m/>
    <m/>
    <m/>
    <m/>
    <m/>
    <m/>
    <m/>
    <m/>
    <m/>
    <m/>
  </r>
  <r>
    <s v="20201745"/>
    <s v="     "/>
    <n v="44142"/>
    <s v="11/7"/>
    <x v="0"/>
    <n v="0.60763888888888884"/>
    <s v="45"/>
    <n v="4"/>
    <s v="11"/>
    <x v="4"/>
    <n v="44142"/>
    <n v="0.60624999999999996"/>
    <s v="ILIS reports equipment failure OH and burned pole top, wire down not on ground. From email from T-Man this looks to only be pole structure only. "/>
    <s v="     "/>
    <s v="FAS"/>
    <m/>
    <s v="Y"/>
    <x v="0"/>
    <s v="1138824"/>
    <s v="20-0118310"/>
    <m/>
    <s v="T005116295"/>
    <n v="119996578"/>
    <m/>
    <s v="     "/>
    <x v="0"/>
    <s v="PG&amp;E"/>
    <m/>
    <s v="Building"/>
    <m/>
    <s v="D"/>
    <m/>
    <s v="Structure-PG&amp;E only"/>
    <m/>
    <s v="Equipment - PG&amp;E"/>
    <s v="34.f. Pole damage or failure"/>
    <s v="Equipment - PG&amp;E"/>
    <s v="All types of equipment / facility failure"/>
    <s v="Pole failure"/>
    <s v="Conductor - All"/>
    <m/>
    <m/>
    <s v="Line to Ground"/>
    <m/>
    <s v="Overhead"/>
    <x v="3"/>
    <s v="Conductor - All"/>
    <m/>
    <s v="101016384"/>
    <s v="     "/>
    <s v="Non-HFTD"/>
    <x v="0"/>
    <m/>
    <m/>
    <n v="37.090699999999998"/>
    <n v="-120.11"/>
    <s v="Madera"/>
    <s v="CHOWCHILLA-1104"/>
    <m/>
    <n v="12000"/>
    <m/>
    <x v="0"/>
    <s v="Self Extinguished"/>
    <s v="Agriculture"/>
    <m/>
    <m/>
    <s v="No"/>
    <m/>
    <m/>
    <m/>
    <m/>
    <m/>
    <m/>
    <m/>
    <s v="N"/>
    <s v="N"/>
    <m/>
    <m/>
    <s v="     "/>
    <m/>
    <m/>
    <m/>
    <m/>
    <m/>
    <m/>
    <m/>
    <m/>
    <m/>
    <m/>
    <m/>
    <m/>
    <m/>
    <m/>
    <m/>
    <m/>
    <m/>
    <m/>
    <m/>
  </r>
  <r>
    <s v="20201517"/>
    <s v="     "/>
    <n v="44142"/>
    <s v="11/7"/>
    <x v="0"/>
    <n v="0.50694444444444442"/>
    <s v="45"/>
    <n v="4"/>
    <s v="11"/>
    <x v="4"/>
    <n v="44142"/>
    <n v="0.4909722222222222"/>
    <s v="On November 7, 2020 at 1210 hours, a PG&amp;E Troubleman was dispatched to the Corcoran 1108 12kV Distribution Circuit in the vicinity of Flory Avenue and Hanna Ave, Corcoran in response to an outage. Initial analysis indicates balloon contact caused the ignition. A mylar balloon was in the primary conductors near the end of the line above the OD bank. The ensuing fire was contained to the pole and the fire was suppressed by Kings County Fire Department. PG&amp;E Crew replaced the pole, crossarm, and cutouts on November 8, 2020. "/>
    <s v="     "/>
    <s v="FAS"/>
    <m/>
    <s v="N"/>
    <x v="0"/>
    <s v="1138688"/>
    <s v="20-0118260"/>
    <m/>
    <s v="T005116139"/>
    <m/>
    <m/>
    <s v="     "/>
    <x v="0"/>
    <s v="PG&amp;E"/>
    <m/>
    <s v="Other"/>
    <m/>
    <s v="D"/>
    <s v="D"/>
    <s v="Structure-only"/>
    <m/>
    <s v="Contact - 3rd Party"/>
    <s v="33.c. Balloon contact"/>
    <s v="Contact - 3rd Party"/>
    <s v="Contact from object"/>
    <s v="Contact - Balloon"/>
    <m/>
    <s v="Contact - Balloon"/>
    <s v="Conductor - Primary"/>
    <s v="Line to Ground"/>
    <m/>
    <s v="Overhead"/>
    <x v="3"/>
    <s v="Conductor - Primary"/>
    <s v="Pole, Crossarm, Cutout"/>
    <s v="Circuit ID: 252171108"/>
    <s v="     "/>
    <s v="Non-HFTD"/>
    <x v="0"/>
    <m/>
    <m/>
    <n v="36.100200000000001"/>
    <n v="-119.557"/>
    <s v="Kings"/>
    <s v="CORCORAN-1108"/>
    <m/>
    <n v="12000"/>
    <m/>
    <x v="0"/>
    <s v="Kings County FD"/>
    <m/>
    <m/>
    <m/>
    <s v="No"/>
    <m/>
    <m/>
    <m/>
    <m/>
    <m/>
    <m/>
    <m/>
    <s v="N"/>
    <s v="N"/>
    <m/>
    <m/>
    <s v="     "/>
    <m/>
    <m/>
    <m/>
    <m/>
    <m/>
    <m/>
    <m/>
    <m/>
    <m/>
    <m/>
    <m/>
    <m/>
    <m/>
    <m/>
    <m/>
    <m/>
    <m/>
    <m/>
    <m/>
  </r>
  <r>
    <s v="20201513"/>
    <s v="     "/>
    <n v="44142"/>
    <s v="11/7"/>
    <x v="0"/>
    <n v="0.40486111111111112"/>
    <s v="45"/>
    <n v="4"/>
    <s v="11"/>
    <x v="4"/>
    <n v="44142"/>
    <n v="0.42430555555555555"/>
    <s v="On November 7, 2020 at 0944 hours, a PG&amp;E Troubleman patrolled the Cal Water 1102 Distribution Circuit number 255451102, near Highway 178 and Rancheria Road in Bakersfield. He observed a bird nest on top of the burnt cutouts, jumpers, crossarms, and a wood pole on fire. Initial analysis indicates the ignition was due to the bird nest or animal excrement that made contact with our PG&amp;E overhead equipment. The troubleman extinguished the fire. The 93-minute outage affected 54 customers. The line was returned to service on November 7, 2020. We replaced the center cutout, burnt jumper, and crossarms. This ignition did not meet the reporting criteria, because it didn't burn material other than PG&amp;E assets. This information is preliminary."/>
    <s v="     "/>
    <s v="FAS"/>
    <m/>
    <s v="N"/>
    <x v="0"/>
    <s v="1138535"/>
    <s v="20-0118222"/>
    <m/>
    <s v="T005115921"/>
    <n v="119996097"/>
    <m/>
    <s v="     "/>
    <x v="0"/>
    <s v="PG&amp;E"/>
    <m/>
    <s v="Vegetation"/>
    <m/>
    <s v="D"/>
    <s v="D"/>
    <s v="Structure-only"/>
    <m/>
    <s v="Contact - Animal - Nest"/>
    <s v="33.e. Other contact from object"/>
    <s v="Contact - Nest"/>
    <s v="Contact from object"/>
    <s v="Contact - Nest"/>
    <m/>
    <s v="Contact - Nest"/>
    <s v="Fuse"/>
    <s v="Force Out"/>
    <m/>
    <s v="Overhead"/>
    <x v="3"/>
    <s v="Fuse"/>
    <s v="Pole, Cutout, Crossarms, Jumper"/>
    <s v="Circuit ID: 255451102, SAP ID: 103827785        "/>
    <s v="     "/>
    <s v="Non-HFTD"/>
    <x v="0"/>
    <m/>
    <m/>
    <n v="35.422199999999997"/>
    <n v="-118.831"/>
    <s v="Kern"/>
    <s v="CAL-WATER-1102"/>
    <m/>
    <n v="12000"/>
    <m/>
    <x v="0"/>
    <s v="Employee"/>
    <m/>
    <m/>
    <m/>
    <s v="No"/>
    <m/>
    <m/>
    <m/>
    <m/>
    <m/>
    <m/>
    <m/>
    <s v="N"/>
    <s v="N"/>
    <m/>
    <m/>
    <s v="     "/>
    <m/>
    <m/>
    <m/>
    <m/>
    <m/>
    <m/>
    <m/>
    <m/>
    <m/>
    <m/>
    <m/>
    <m/>
    <m/>
    <m/>
    <m/>
    <m/>
    <m/>
    <m/>
    <m/>
  </r>
  <r>
    <s v="20201514"/>
    <s v="     "/>
    <n v="44142"/>
    <s v="11/7"/>
    <x v="0"/>
    <n v="0.42291666666666666"/>
    <s v="45"/>
    <n v="4"/>
    <s v="11"/>
    <x v="4"/>
    <n v="44142"/>
    <n v="0.41736111111111113"/>
    <s v="On November 7, 2020 at 1002 hours, a PG&amp;E Troubleman was dispatched to the Bakersfield 12kV Distribution Circuit in the vicinity of Alta Vista Drive and Goodman Street, Bakersfield in response to an outage and reports of a pole fire Initial analysis indicates PG&amp;E equipment failure due to contamination caused the ignition. Tracking occurred from dirty insulators and rain that resulted in the top 4' of the pole to burn in half causing the primary and cutout crossarms to be laid over. The ensuing fire was contained to the pole and the fire was self-extinguished. PG&amp;E Hired Contract Crew replaced pole, primary and secondary crossarms, transformer, cutout, and lightning arrestor on November 8, 2020."/>
    <s v="     "/>
    <s v="FAS"/>
    <m/>
    <s v="N"/>
    <x v="0"/>
    <s v="1138525"/>
    <s v="20-0118240"/>
    <m/>
    <s v="T005115971"/>
    <n v="119996145"/>
    <m/>
    <s v="     "/>
    <x v="0"/>
    <s v="PG&amp;E"/>
    <m/>
    <s v="Other"/>
    <m/>
    <s v="D"/>
    <s v="D"/>
    <s v="Structure-only"/>
    <m/>
    <s v="Equipment - PG&amp;E"/>
    <s v="36.a. Contamination"/>
    <s v="Equipment - PG&amp;E"/>
    <s v="Contamination"/>
    <s v="Tracking"/>
    <s v="Insulator"/>
    <m/>
    <m/>
    <s v="Three Phase Fault"/>
    <m/>
    <s v="Overhead"/>
    <x v="3"/>
    <s v="Insulator"/>
    <s v="Pole, Crossarms, Transformer, Cutout, Lightning Arrestor"/>
    <s v="Pole ID: 100245496"/>
    <s v="     "/>
    <s v="Non-HFTD"/>
    <x v="0"/>
    <m/>
    <m/>
    <n v="35.392800000000001"/>
    <n v="-118.994"/>
    <s v="Kern"/>
    <s v="BAKERSFIELD-1116"/>
    <m/>
    <n v="12000"/>
    <m/>
    <x v="0"/>
    <s v="Self Extinguished"/>
    <m/>
    <m/>
    <m/>
    <s v="No"/>
    <m/>
    <m/>
    <m/>
    <m/>
    <m/>
    <m/>
    <m/>
    <s v="N"/>
    <s v="N"/>
    <m/>
    <m/>
    <s v="     "/>
    <s v="35.39284330"/>
    <s v="-118.99393830"/>
    <s v="Nov 11 2020 12:00AM"/>
    <m/>
    <s v="T-man reported outage due to vegetation falling into lines. Upon arrival did not find exact location of where outage occurred. Did see one tree within the area that had wind damage which resulted in branches broken off from main trunk of tree."/>
    <s v="EUCA"/>
    <m/>
    <m/>
    <m/>
    <m/>
    <m/>
    <m/>
    <m/>
    <m/>
    <m/>
    <m/>
    <m/>
    <m/>
    <m/>
  </r>
  <r>
    <s v="20201511"/>
    <s v="     "/>
    <n v="44142"/>
    <s v="11/7"/>
    <x v="0"/>
    <n v="6.9444444444444448E-2"/>
    <s v="45"/>
    <n v="4"/>
    <s v="11"/>
    <x v="4"/>
    <n v="44142"/>
    <m/>
    <s v="On November 7, 2020 at 01:40 hours a Trouble man was dispatched to the distribution circuit Dolan Road 1101 at 678 Elkhorn Road, Prundale in response to OIS 1138086. Initial analysis indicates that a transformer high side jumper had made contact with the primary crossarm causing roll and burn damage, the tracking had caused the outage. The fire was limited to PG&amp;E assets and was self-extinguished when the T-man arrived on site. A PG&amp;E crew was dispatched to make repairs on SAP ID 101706727 on A priority Electric Corrective 119994956. Crew replaced transformer, crossarm, and cutout. All repairs were complete on 11/8/2020. This ignition is attributable to PG&amp;E assets"/>
    <s v="     "/>
    <s v="FAS"/>
    <m/>
    <s v="N"/>
    <x v="0"/>
    <s v="1138086"/>
    <s v="20-0118138"/>
    <m/>
    <s v="T005115449"/>
    <n v="119994956"/>
    <m/>
    <s v="     "/>
    <x v="0"/>
    <s v="PG&amp;E"/>
    <m/>
    <s v="Other"/>
    <m/>
    <s v="D"/>
    <s v="D"/>
    <s v="Structure-only"/>
    <m/>
    <s v="Equipment - PG&amp;E"/>
    <s v="34.b. Conductor damage or failure"/>
    <s v="Equipment - PG&amp;E"/>
    <s v="All types of equipment / facility failure"/>
    <s v="Conductor failure-all"/>
    <s v="Jumper"/>
    <m/>
    <m/>
    <s v="Line to Ground"/>
    <m/>
    <s v="Overhead"/>
    <x v="3"/>
    <s v="Jumper"/>
    <s v="Transformer, Cutouts, Crossarm"/>
    <s v="101706727"/>
    <s v="     "/>
    <s v="Non-HFTD"/>
    <x v="0"/>
    <m/>
    <m/>
    <n v="36.852400000000003"/>
    <n v="-121.753"/>
    <s v="Monterey"/>
    <s v="DOLAN-ROAD-1101"/>
    <m/>
    <n v="12000"/>
    <m/>
    <x v="0"/>
    <s v="Self Extinguished"/>
    <m/>
    <m/>
    <m/>
    <s v="No"/>
    <m/>
    <m/>
    <m/>
    <m/>
    <m/>
    <m/>
    <m/>
    <s v="N"/>
    <s v="N"/>
    <m/>
    <m/>
    <s v="     "/>
    <m/>
    <m/>
    <m/>
    <m/>
    <m/>
    <m/>
    <m/>
    <m/>
    <m/>
    <m/>
    <m/>
    <m/>
    <m/>
    <m/>
    <m/>
    <m/>
    <m/>
    <m/>
    <m/>
  </r>
  <r>
    <s v="20201748"/>
    <s v="     "/>
    <n v="44142"/>
    <s v="11/7"/>
    <x v="0"/>
    <n v="0.35069444444444442"/>
    <s v="45"/>
    <n v="4"/>
    <s v="11"/>
    <x v="4"/>
    <n v="44142"/>
    <n v="0.34791666666666665"/>
    <s v="JZCY - waiting on Tman response. waiting for escalation, Tman 2/23/21"/>
    <s v="     "/>
    <s v="FAS"/>
    <m/>
    <s v="Y"/>
    <x v="0"/>
    <s v="1138392"/>
    <s v="20-0118185"/>
    <m/>
    <s v="T005115785"/>
    <n v="119995664"/>
    <m/>
    <s v="     "/>
    <x v="0"/>
    <s v="PG&amp;E"/>
    <m/>
    <s v="Building"/>
    <m/>
    <s v="D"/>
    <m/>
    <s v="Structure-PG&amp;E only"/>
    <m/>
    <s v="Equipment - PG&amp;E"/>
    <s v="34.f. Pole damage or failure"/>
    <s v="Equipment - PG&amp;E"/>
    <s v="All types of equipment / facility failure"/>
    <s v="Pole failure"/>
    <s v="Conductor - Primary"/>
    <m/>
    <m/>
    <s v="Line to Ground"/>
    <m/>
    <s v="Overhead"/>
    <x v="3"/>
    <s v="Conductor - Primary"/>
    <m/>
    <s v="100187707"/>
    <s v="     "/>
    <s v="Non-HFTD"/>
    <x v="0"/>
    <m/>
    <m/>
    <n v="35.3752"/>
    <n v="-119.11"/>
    <s v="Kern"/>
    <s v="KERN-POWER-2105"/>
    <m/>
    <n v="21000"/>
    <m/>
    <x v="0"/>
    <s v="Unknown"/>
    <s v="Urban"/>
    <m/>
    <m/>
    <s v="No"/>
    <m/>
    <m/>
    <m/>
    <m/>
    <m/>
    <m/>
    <m/>
    <s v="N"/>
    <s v="N"/>
    <m/>
    <m/>
    <s v="     "/>
    <m/>
    <m/>
    <m/>
    <m/>
    <m/>
    <m/>
    <m/>
    <m/>
    <m/>
    <m/>
    <m/>
    <m/>
    <m/>
    <m/>
    <m/>
    <m/>
    <m/>
    <m/>
    <m/>
  </r>
  <r>
    <s v="20201515"/>
    <s v="     "/>
    <n v="44142"/>
    <s v="11/7"/>
    <x v="0"/>
    <n v="0.43958333333333333"/>
    <s v="45"/>
    <n v="4"/>
    <s v="11"/>
    <x v="4"/>
    <n v="44142"/>
    <n v="0.64097222222222228"/>
    <s v="On November 7, 2020 at 1033 hours, a PG&amp;E Troubleman was dispatched to the Bakersfield 2104 21kV Distribution Circuit in the vicinity of Virginia Avenue and Northrup Street, Bakersfield in response to a wire down and reports of a pole fire. Initial analysis indicates PG&amp;E equipment failure due to contamination caused the ignition. Tracking occurred from dirty insulators and rain that resulted in the pole to catch fire just below the crossarm at the point of the crossarm brackets. The top portion of the pole fell and primary wires down. The ensuing fire was contained to the pole and the fire was suppressed by Bakersfield. PG&amp;E Crew installed 8' pole top extension, replaced crossarm, and 460' primary conductor was replaced on November 8, 2020."/>
    <s v="     "/>
    <s v="FAS"/>
    <m/>
    <s v="N"/>
    <x v="0"/>
    <s v="1138552"/>
    <s v="20-0118315"/>
    <m/>
    <s v="T005116016"/>
    <n v="119996712"/>
    <m/>
    <s v="     "/>
    <x v="0"/>
    <s v="PG&amp;E"/>
    <m/>
    <s v="Other"/>
    <m/>
    <s v="D"/>
    <s v="D"/>
    <s v="Structure-only"/>
    <m/>
    <s v="Equipment - PG&amp;E"/>
    <s v="36.a. Contamination"/>
    <s v="Equipment - PG&amp;E"/>
    <s v="Contamination"/>
    <s v="Tracking"/>
    <s v="Insulator"/>
    <m/>
    <m/>
    <s v="Multi-Fault"/>
    <m/>
    <s v="Overhead"/>
    <x v="3"/>
    <s v="Insulator"/>
    <s v="Pole, Crossarm, Conductor - Primary"/>
    <s v="Pole ID: 100147144"/>
    <s v="     "/>
    <s v="Non-HFTD"/>
    <x v="0"/>
    <m/>
    <m/>
    <n v="35.3613"/>
    <n v="-118.99"/>
    <s v="Kern"/>
    <s v="BAKERSFIELD-2104"/>
    <m/>
    <n v="21000"/>
    <m/>
    <x v="0"/>
    <s v="Bakersfield FD"/>
    <m/>
    <m/>
    <m/>
    <s v="No"/>
    <m/>
    <m/>
    <m/>
    <m/>
    <m/>
    <m/>
    <m/>
    <s v="N"/>
    <s v="N"/>
    <m/>
    <m/>
    <s v="     "/>
    <m/>
    <m/>
    <m/>
    <m/>
    <m/>
    <m/>
    <m/>
    <m/>
    <m/>
    <m/>
    <m/>
    <m/>
    <m/>
    <m/>
    <m/>
    <m/>
    <m/>
    <m/>
    <m/>
  </r>
  <r>
    <s v="20201750"/>
    <s v="     "/>
    <n v="44142"/>
    <s v="11/7"/>
    <x v="0"/>
    <n v="0.48541666666666666"/>
    <s v="45"/>
    <n v="4"/>
    <s v="11"/>
    <x v="4"/>
    <m/>
    <m/>
    <s v="burned crossamr - no fire mentioned "/>
    <s v="     "/>
    <s v="FAS"/>
    <m/>
    <s v="Y"/>
    <x v="0"/>
    <m/>
    <m/>
    <m/>
    <s v="T005116098"/>
    <n v="119996462"/>
    <m/>
    <s v="     "/>
    <x v="0"/>
    <s v="PG&amp;E"/>
    <m/>
    <s v="Building"/>
    <m/>
    <s v="D"/>
    <m/>
    <s v="Structure-PG&amp;E only"/>
    <m/>
    <s v="Equipment - PG&amp;E"/>
    <s v="34.o. Other"/>
    <s v="Equipment - PG&amp;E"/>
    <s v="All types of equipment / facility failure"/>
    <s v="Other"/>
    <s v="Other"/>
    <m/>
    <m/>
    <m/>
    <m/>
    <s v="Overhead"/>
    <x v="3"/>
    <s v="Other"/>
    <m/>
    <s v="101293695"/>
    <s v="     "/>
    <s v="Non-HFTD"/>
    <x v="0"/>
    <m/>
    <m/>
    <n v="39.232100000000003"/>
    <n v="-121.696"/>
    <s v="Sutter"/>
    <s v="LIVE-OAK-1104"/>
    <m/>
    <n v="12000"/>
    <m/>
    <x v="0"/>
    <m/>
    <s v="Agriculture"/>
    <m/>
    <m/>
    <s v="No"/>
    <m/>
    <m/>
    <m/>
    <m/>
    <m/>
    <m/>
    <m/>
    <s v="N"/>
    <s v="N"/>
    <m/>
    <m/>
    <s v="     "/>
    <m/>
    <m/>
    <m/>
    <m/>
    <m/>
    <m/>
    <m/>
    <m/>
    <m/>
    <m/>
    <m/>
    <m/>
    <m/>
    <m/>
    <m/>
    <m/>
    <m/>
    <m/>
    <m/>
  </r>
  <r>
    <s v="20201516"/>
    <s v="     "/>
    <n v="44142"/>
    <s v="11/7"/>
    <x v="0"/>
    <n v="0.49305555555555558"/>
    <s v="45"/>
    <n v="4"/>
    <s v="11"/>
    <x v="4"/>
    <n v="44142"/>
    <n v="0.48749999999999999"/>
    <s v="On November 7, 2020 at 1150 hours, a PG&amp;E Troubleman was dispatched to the Bakersfield 1106 12kV Distribution Circuit in the vicinity of Berkeley Street and Jeffrey Street, Bakersfield in response to an outage. Initial analysis indicates PG&amp;E equipment failure due to contamination caused the ignition. Tracking occurred from dirty insulators and rain that resulted in the end of the crossarm being burnt off and cutout hanging. The ensuing fire was contained to the pole and the fire was self-extinguished. PG&amp;E Crew replaced burnt crossarm and damaged cutout on November 8, 2020."/>
    <s v="     "/>
    <s v="FAS"/>
    <m/>
    <s v="N"/>
    <x v="0"/>
    <s v="1138661"/>
    <s v="20-0118287"/>
    <m/>
    <s v="T005116114"/>
    <n v="119996465"/>
    <m/>
    <s v="     "/>
    <x v="0"/>
    <s v="PG&amp;E"/>
    <m/>
    <s v="Other"/>
    <m/>
    <s v="D"/>
    <s v="D"/>
    <s v="Structure-only"/>
    <m/>
    <s v="Equipment - PG&amp;E"/>
    <s v="36.a. Contamination"/>
    <s v="Equipment - PG&amp;E"/>
    <s v="Contamination"/>
    <s v="Tracking"/>
    <s v="Insulator"/>
    <m/>
    <m/>
    <s v="Line to Ground"/>
    <m/>
    <s v="Overhead"/>
    <x v="3"/>
    <s v="Insulator"/>
    <s v="Crossarm, Cutout"/>
    <s v="Pole ID: 100251062"/>
    <s v="     "/>
    <s v="Non-HFTD"/>
    <x v="0"/>
    <m/>
    <m/>
    <n v="35.395299999999999"/>
    <n v="-118.982"/>
    <s v="Kern"/>
    <s v="BAKERSFIELD-1106"/>
    <m/>
    <n v="12000"/>
    <m/>
    <x v="0"/>
    <s v="Self Extinguished"/>
    <m/>
    <m/>
    <m/>
    <s v="No"/>
    <m/>
    <m/>
    <m/>
    <m/>
    <m/>
    <m/>
    <m/>
    <s v="N"/>
    <s v="N"/>
    <m/>
    <m/>
    <s v="     "/>
    <m/>
    <m/>
    <m/>
    <m/>
    <m/>
    <m/>
    <m/>
    <m/>
    <m/>
    <m/>
    <m/>
    <m/>
    <m/>
    <m/>
    <m/>
    <m/>
    <m/>
    <m/>
    <m/>
  </r>
  <r>
    <s v="20201532"/>
    <s v="     "/>
    <n v="44142"/>
    <s v="11/7"/>
    <x v="0"/>
    <n v="0.45277777777777778"/>
    <s v="45"/>
    <n v="4"/>
    <s v="11"/>
    <x v="4"/>
    <n v="44142"/>
    <n v="0.48055555555555557"/>
    <s v="On November 7, 2020 at 1052 hours, a PG&amp;E Troubleman was dispatched to the El Nido 1102 12kV Distribution Circuit on Lincoln Road near Avenue 23, Chowchilla in response to an outage and reports of a pole fire. Initial analysis indicates PG&amp;E equipment failure due to contamination caused the ignition. Tracking occurred from dirty insulators on the distribution level crossarm and rain that resulted in the crossarm to catch fire and spread to the pole. Merced #1 70kV Transmission Circuit was forced out of service due to the pole fire. The ensuing fire was contained to the pole and the fire was suppressed by El Nido Fire Department. PG&amp;E Crew replaced the damaged pole and tangent underbuild framing on November 7, 2020. "/>
    <s v="     "/>
    <s v="FAS"/>
    <m/>
    <s v="N"/>
    <x v="0"/>
    <s v="1138576"/>
    <s v="20-0118250"/>
    <s v="T20-017953"/>
    <s v="T005116035"/>
    <n v="119996168"/>
    <m/>
    <s v="     "/>
    <x v="0"/>
    <s v="PG&amp;E"/>
    <m/>
    <s v="Other"/>
    <m/>
    <s v="D"/>
    <s v="T"/>
    <s v="Structure-only"/>
    <m/>
    <s v="Equipment - PG&amp;E"/>
    <s v="36.a. Contamination"/>
    <s v="Equipment - PG&amp;E"/>
    <s v="Contamination"/>
    <s v="Tracking"/>
    <s v="Insulator"/>
    <m/>
    <m/>
    <s v="Force Out"/>
    <m/>
    <s v="Overhead"/>
    <x v="3"/>
    <s v="Insulator"/>
    <s v="Pole, Framing, Crossarm"/>
    <s v="Pole ID: 103999924, 014/009"/>
    <s v="     "/>
    <s v="Non-HFTD"/>
    <x v="0"/>
    <m/>
    <m/>
    <n v="37.078099999999999"/>
    <n v="-120.474"/>
    <s v="Madera"/>
    <s v="EL-NIDO-1102"/>
    <m/>
    <n v="12000"/>
    <m/>
    <x v="0"/>
    <s v="El Nido FD"/>
    <m/>
    <m/>
    <m/>
    <s v="No"/>
    <m/>
    <m/>
    <m/>
    <m/>
    <m/>
    <m/>
    <m/>
    <s v="N"/>
    <s v="N"/>
    <m/>
    <m/>
    <s v="     "/>
    <m/>
    <m/>
    <m/>
    <m/>
    <m/>
    <m/>
    <m/>
    <m/>
    <m/>
    <m/>
    <m/>
    <m/>
    <m/>
    <m/>
    <m/>
    <m/>
    <m/>
    <m/>
    <m/>
  </r>
  <r>
    <s v="20201547"/>
    <s v="     "/>
    <n v="44142"/>
    <s v="11/7"/>
    <x v="0"/>
    <n v="0.47916666666666669"/>
    <s v="45"/>
    <n v="4"/>
    <s v="11"/>
    <x v="4"/>
    <n v="44142"/>
    <n v="0.46944444444444444"/>
    <s v="On November 7, 2020 at 1130 hours, a PG&amp;E troubleman was dispatched to the Kingsburg 1116 Distribution Circuit on S Highland Ave in Hanford and observed a broken pole. Initial analysis indicates the Transmission overhead with Distribution underbuild pole caught fire and failed at the Distribution level crossarm, due to tracking from contamination. The pole top and conductors never fell to ground prior to both Transmission and Distribution lines being de-energized for safety. The ensuing fire was limited to the PG&amp;E owned pole and was self-extinguished. A PG&amp;E hired crew replaced all damaged assets on November 8, 2020."/>
    <s v="     "/>
    <s v="FAS"/>
    <m/>
    <s v="N"/>
    <x v="0"/>
    <s v="1138646"/>
    <s v="20-0118263"/>
    <s v="T20-017952"/>
    <s v="T005116085"/>
    <n v="119996132"/>
    <m/>
    <s v="     "/>
    <x v="0"/>
    <s v="PG&amp;E"/>
    <m/>
    <s v="Other"/>
    <m/>
    <s v="D"/>
    <s v="T"/>
    <s v="Structure-only"/>
    <m/>
    <s v="Equipment - PG&amp;E"/>
    <s v="36.a. Contamination"/>
    <s v="Equipment - PG&amp;E"/>
    <s v="Contamination"/>
    <s v="Tracking"/>
    <s v="Insulator"/>
    <m/>
    <m/>
    <s v="Force Out"/>
    <m/>
    <s v="Overhead"/>
    <x v="3"/>
    <s v="Insulator"/>
    <s v="Pole, Transformer"/>
    <s v="Circuit ID: 252241116"/>
    <s v="     "/>
    <s v="Non-HFTD"/>
    <x v="0"/>
    <m/>
    <m/>
    <n v="36.455300000000001"/>
    <n v="-119.636"/>
    <s v="Fresno"/>
    <s v="KINGSBURG-1116"/>
    <m/>
    <n v="12000"/>
    <m/>
    <x v="0"/>
    <s v="Self Extinguished"/>
    <m/>
    <m/>
    <m/>
    <s v="No"/>
    <m/>
    <m/>
    <m/>
    <m/>
    <m/>
    <m/>
    <m/>
    <s v="N"/>
    <s v="N"/>
    <m/>
    <m/>
    <s v="     "/>
    <m/>
    <m/>
    <m/>
    <m/>
    <m/>
    <m/>
    <m/>
    <m/>
    <m/>
    <m/>
    <m/>
    <m/>
    <m/>
    <m/>
    <m/>
    <m/>
    <m/>
    <m/>
    <m/>
  </r>
  <r>
    <s v="20140233"/>
    <s v="     "/>
    <n v="41951"/>
    <s v="11/8"/>
    <x v="0"/>
    <n v="0.62638888888888888"/>
    <s v="45"/>
    <n v="4"/>
    <s v="11"/>
    <x v="7"/>
    <m/>
    <m/>
    <s v="SMALL GRASS FIRE BASE OF POLE NG SERV CONN REPL CONN WILL HAVE LD CHECKED  FOR POSSIBLE NEED OF PARALLEL SERVICES"/>
    <s v="     "/>
    <m/>
    <m/>
    <s v="N"/>
    <x v="0"/>
    <s v="1110650"/>
    <m/>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m/>
    <s v=" "/>
    <s v="Overhead"/>
    <x v="1"/>
    <s v="Conductor"/>
    <m/>
    <s v="5450 RED HILL RD"/>
    <s v="     "/>
    <s v="Non-HFTD"/>
    <x v="0"/>
    <n v="180"/>
    <m/>
    <n v="38.182099999999998"/>
    <n v="-122.669"/>
    <s v="Marin"/>
    <s v="PETALUMA-C-1109"/>
    <s v="42631109"/>
    <m/>
    <s v="N/A"/>
    <x v="0"/>
    <m/>
    <s v="Herbaceous"/>
    <m/>
    <m/>
    <s v="No"/>
    <m/>
    <m/>
    <m/>
    <m/>
    <m/>
    <m/>
    <m/>
    <s v="N"/>
    <s v="N"/>
    <m/>
    <m/>
    <s v="     "/>
    <m/>
    <m/>
    <m/>
    <m/>
    <m/>
    <m/>
    <m/>
    <m/>
    <m/>
    <m/>
    <m/>
    <m/>
    <m/>
    <m/>
    <m/>
    <m/>
    <m/>
    <m/>
    <m/>
  </r>
  <r>
    <s v="MIA20145243"/>
    <s v="     "/>
    <n v="41951"/>
    <s v="11/8"/>
    <x v="0"/>
    <n v="0.21512731481481481"/>
    <s v="45"/>
    <n v="4"/>
    <s v="11"/>
    <x v="7"/>
    <n v="41951"/>
    <n v="0.21458333333333332"/>
    <s v="L7SF: JOHNSON CANYON in Gonzales; 1 span LS of 23575; pole fire; burnt crossarm and insulator; cause listed as &quot;fire&quot; in SAP; KRJ7- LIKELY DUE TO CONTAMINATION"/>
    <s v="     "/>
    <s v="FAS"/>
    <n v="44262"/>
    <s v="Y"/>
    <x v="0"/>
    <s v="5119492"/>
    <s v="N/A"/>
    <m/>
    <s v="T003234781"/>
    <n v="109659294"/>
    <m/>
    <s v="     "/>
    <x v="0"/>
    <s v="PG&amp;E"/>
    <m/>
    <m/>
    <m/>
    <s v="D"/>
    <m/>
    <s v="Structure-PG&amp;E only"/>
    <m/>
    <s v="Contamination"/>
    <s v="36.a. Contamination"/>
    <s v="Equipment - PG&amp;E"/>
    <s v="Other"/>
    <s v="Contamination"/>
    <m/>
    <m/>
    <m/>
    <m/>
    <s v="No"/>
    <s v="Overhead"/>
    <x v="0"/>
    <m/>
    <m/>
    <s v="101744557"/>
    <s v="     "/>
    <s v="Non-HFTD"/>
    <x v="0"/>
    <m/>
    <m/>
    <n v="36.515799999999999"/>
    <n v="-121.434"/>
    <s v="Monterey"/>
    <s v="GONZALES-1101"/>
    <m/>
    <n v="11000"/>
    <m/>
    <x v="0"/>
    <m/>
    <s v="Rural"/>
    <m/>
    <m/>
    <s v="No"/>
    <m/>
    <m/>
    <m/>
    <m/>
    <m/>
    <m/>
    <m/>
    <s v="N"/>
    <s v="N"/>
    <m/>
    <m/>
    <s v="     "/>
    <m/>
    <m/>
    <m/>
    <m/>
    <m/>
    <m/>
    <m/>
    <m/>
    <m/>
    <m/>
    <m/>
    <m/>
    <m/>
    <m/>
    <m/>
    <m/>
    <m/>
    <m/>
    <m/>
  </r>
  <r>
    <s v="MIA20156589"/>
    <s v="     "/>
    <n v="42316"/>
    <s v="11/8"/>
    <x v="0"/>
    <n v="0.23863425925925927"/>
    <s v="46"/>
    <n v="4"/>
    <s v="11"/>
    <x v="2"/>
    <m/>
    <m/>
    <s v="FAS only. Informed by Riverbank FD that conduit at pole needs inspection. Found small fire at base of pole, melted riser moulding. Need to replace moulding. Unknown if employee extinguished and unknown exact size. "/>
    <s v="     "/>
    <s v="FAS"/>
    <n v="44252"/>
    <s v="Y"/>
    <x v="0"/>
    <m/>
    <s v="N/A"/>
    <m/>
    <s v="646076"/>
    <m/>
    <m/>
    <s v="     "/>
    <x v="0"/>
    <s v="PG&amp;E"/>
    <m/>
    <m/>
    <m/>
    <s v="D"/>
    <m/>
    <s v="Structure-PG&amp;E only"/>
    <m/>
    <s v="Equipment - PG&amp;E"/>
    <s v="34.o. Other"/>
    <s v="Equipment - PG&amp;E"/>
    <s v="All types of equipment / facility failure"/>
    <s v="Equipment failure - Other"/>
    <s v="Riser"/>
    <m/>
    <m/>
    <m/>
    <s v="No"/>
    <s v="Overhead"/>
    <x v="0"/>
    <m/>
    <m/>
    <s v="102320859"/>
    <s v="     "/>
    <s v="Non-HFTD"/>
    <x v="0"/>
    <m/>
    <m/>
    <n v="37.7254"/>
    <n v="-120.92700000000001"/>
    <s v="Stanislaus"/>
    <s v="RIVERBANK-1714"/>
    <s v="163191714"/>
    <n v="17000"/>
    <m/>
    <x v="0"/>
    <m/>
    <s v="Urban"/>
    <m/>
    <m/>
    <s v="No"/>
    <m/>
    <m/>
    <m/>
    <m/>
    <m/>
    <m/>
    <m/>
    <s v="N"/>
    <s v="N"/>
    <m/>
    <m/>
    <s v="     "/>
    <m/>
    <m/>
    <m/>
    <m/>
    <m/>
    <m/>
    <m/>
    <m/>
    <m/>
    <m/>
    <m/>
    <m/>
    <m/>
    <m/>
    <m/>
    <m/>
    <m/>
    <m/>
    <m/>
  </r>
  <r>
    <s v="SAP201516661"/>
    <s v="     "/>
    <n v="42316"/>
    <s v="11/8"/>
    <x v="0"/>
    <m/>
    <s v="46"/>
    <n v="4"/>
    <s v="11"/>
    <x v="2"/>
    <n v="42314"/>
    <m/>
    <s v="Pole replaced due to pole fire; burned insulator; failed fuse 8524"/>
    <s v="     "/>
    <s v="SAP"/>
    <n v="44580"/>
    <s v="Y"/>
    <x v="0"/>
    <s v="1336734"/>
    <s v="15-0076239"/>
    <m/>
    <s v="T003526544"/>
    <n v="110838407"/>
    <m/>
    <s v="     "/>
    <x v="0"/>
    <s v="PG&amp;E"/>
    <m/>
    <m/>
    <m/>
    <s v="D"/>
    <m/>
    <s v="Structure-PG&amp;E only"/>
    <m/>
    <s v="Equipment - PG&amp;E"/>
    <s v="34.g. Insulator and brushing damage or failure"/>
    <s v="Equipment - PG&amp;E"/>
    <s v="Insulator failure"/>
    <s v="Insulator failure"/>
    <s v="Insulator"/>
    <m/>
    <m/>
    <s v="Line to Line"/>
    <s v="No"/>
    <s v="Overhead"/>
    <x v="0"/>
    <s v="Insulator"/>
    <m/>
    <s v="100191341"/>
    <s v="     "/>
    <s v="Non-HFTD"/>
    <x v="0"/>
    <m/>
    <m/>
    <n v="35.122799999999998"/>
    <n v="-119.23399999999999"/>
    <s v="Kern"/>
    <s v="COPUS-1103"/>
    <m/>
    <m/>
    <s v="COPUS 11034801"/>
    <x v="0"/>
    <m/>
    <m/>
    <m/>
    <m/>
    <s v="No"/>
    <m/>
    <m/>
    <m/>
    <m/>
    <m/>
    <m/>
    <m/>
    <s v="N"/>
    <s v="N"/>
    <m/>
    <m/>
    <s v="     "/>
    <m/>
    <m/>
    <m/>
    <m/>
    <m/>
    <m/>
    <m/>
    <m/>
    <m/>
    <m/>
    <m/>
    <m/>
    <m/>
    <m/>
    <m/>
    <m/>
    <m/>
    <m/>
    <m/>
  </r>
  <r>
    <s v="MIA201711947"/>
    <s v="     "/>
    <n v="43047"/>
    <s v="11/8"/>
    <x v="0"/>
    <n v="0.97554398148148147"/>
    <s v="45"/>
    <n v="4"/>
    <s v="11"/>
    <x v="0"/>
    <n v="43047"/>
    <n v="0.97499999999999998"/>
    <s v="POWER LINES STARTED A TREE/ VEGETATION FIRE - waiting for escalation to be resolved"/>
    <s v="     "/>
    <s v="FAS"/>
    <n v="44258"/>
    <s v="Y"/>
    <x v="0"/>
    <m/>
    <m/>
    <m/>
    <s v="T004185239"/>
    <m/>
    <m/>
    <s v="     "/>
    <x v="1"/>
    <s v="PG&amp;E"/>
    <m/>
    <m/>
    <m/>
    <s v="D"/>
    <m/>
    <s v="Unknown"/>
    <m/>
    <s v="Vegetation"/>
    <s v="33.a. Veg. contact"/>
    <s v="Vegetation"/>
    <s v="Contact from object"/>
    <s v="Contact - Vegetation"/>
    <m/>
    <s v="Contact - Vegetation"/>
    <s v="Conductor"/>
    <m/>
    <s v="Yes"/>
    <s v="Overhead"/>
    <x v="0"/>
    <m/>
    <m/>
    <s v="062061105 "/>
    <s v="     "/>
    <s v="Non-HFTD"/>
    <x v="0"/>
    <m/>
    <m/>
    <n v="38.447499999999998"/>
    <n v="-121.82899999999999"/>
    <s v="Solano"/>
    <s v="DIXON-1105"/>
    <s v="62061105"/>
    <n v="11000"/>
    <m/>
    <x v="0"/>
    <s v="Dixon Fire Agency"/>
    <s v="Urban"/>
    <m/>
    <m/>
    <s v="No"/>
    <m/>
    <m/>
    <m/>
    <m/>
    <m/>
    <m/>
    <m/>
    <s v="N"/>
    <s v="N"/>
    <m/>
    <m/>
    <s v="     "/>
    <m/>
    <m/>
    <m/>
    <m/>
    <m/>
    <m/>
    <m/>
    <m/>
    <m/>
    <m/>
    <m/>
    <m/>
    <m/>
    <m/>
    <m/>
    <m/>
    <m/>
    <m/>
    <m/>
  </r>
  <r>
    <s v="20170466"/>
    <s v="     "/>
    <n v="43047"/>
    <s v="11/8"/>
    <x v="0"/>
    <m/>
    <s v="45"/>
    <n v="4"/>
    <s v="11"/>
    <x v="0"/>
    <n v="43047"/>
    <n v="0.61805555555555558"/>
    <s v="CREW TO REPLACE WIRE DOWN"/>
    <s v="     "/>
    <m/>
    <m/>
    <s v="N"/>
    <x v="0"/>
    <s v="1918496"/>
    <s v="17-0093620"/>
    <m/>
    <m/>
    <n v="114067079"/>
    <s v="EI171108A"/>
    <s v="     "/>
    <x v="1"/>
    <s v="PG&amp;E"/>
    <m/>
    <s v="Building"/>
    <m/>
    <s v="D"/>
    <m/>
    <s v="Structure-only"/>
    <s v="Square Feet: ; Acreage: "/>
    <s v="Vegetation"/>
    <s v="33.a. Veg. contact"/>
    <s v="Vegetation"/>
    <s v="All types of equipment / facility failure"/>
    <s v="Contact - Vegetation"/>
    <m/>
    <s v="Contact - Vegetation"/>
    <s v="Conductor"/>
    <s v="Line to Ground"/>
    <s v="Unknown"/>
    <s v="Overhead"/>
    <x v="3"/>
    <s v="Conductor"/>
    <m/>
    <s v="101352529"/>
    <s v="     "/>
    <s v="Non-HFTD"/>
    <x v="0"/>
    <m/>
    <m/>
    <n v="37.792000000000002"/>
    <n v="-122.22199999999999"/>
    <s v="Alameda"/>
    <s v="OAKLAND-X-401"/>
    <s v="12540401"/>
    <n v="4000"/>
    <s v="OAKLAND X 1114CB"/>
    <x v="0"/>
    <s v="Unknown"/>
    <s v="Urban"/>
    <m/>
    <m/>
    <s v="No"/>
    <m/>
    <m/>
    <m/>
    <m/>
    <m/>
    <m/>
    <m/>
    <s v="N"/>
    <s v="N"/>
    <m/>
    <m/>
    <s v="     "/>
    <s v="37.79329600"/>
    <s v="-122.22159600"/>
    <s v="Nov  9 2017 12:00AM"/>
    <s v="BranchFail"/>
    <s v="8&quot; diameter branch fell from 80 tall eucalyputs, possible rot at point of break. Section of branch crossphased on 4 kv primary lines. No wire down."/>
    <s v="EUCA"/>
    <s v="80"/>
    <s v="70"/>
    <s v="15"/>
    <s v="None"/>
    <s v="None"/>
    <s v="N"/>
    <s v="1"/>
    <m/>
    <s v="Plain"/>
    <s v="A"/>
    <s v="CrossArm"/>
    <s v="BareWire"/>
    <s v="0"/>
  </r>
  <r>
    <s v="20180946"/>
    <s v="     "/>
    <n v="43412"/>
    <s v="11/8"/>
    <x v="0"/>
    <n v="0.89513888888888893"/>
    <s v="45"/>
    <n v="4"/>
    <s v="11"/>
    <x v="1"/>
    <n v="43412"/>
    <n v="0.89513888888888893"/>
    <m/>
    <s v="     "/>
    <s v="FAS"/>
    <m/>
    <s v="N"/>
    <x v="0"/>
    <s v="212008"/>
    <s v="18-0098466"/>
    <m/>
    <s v="T004452196"/>
    <m/>
    <m/>
    <s v="     "/>
    <x v="1"/>
    <s v="PG&amp;E"/>
    <m/>
    <m/>
    <m/>
    <s v="D"/>
    <m/>
    <s v="&lt;0.25"/>
    <m/>
    <s v="Equipment - PG&amp;E"/>
    <s v="34.o. Other"/>
    <s v="Equipment - PG&amp;E"/>
    <s v="All types of equipment / facility failure"/>
    <s v="Other"/>
    <s v="Splice/Clamp/Connector"/>
    <m/>
    <m/>
    <s v="Line to Ground"/>
    <m/>
    <s v="Overhead"/>
    <x v="3"/>
    <s v="Splice/Clamp/Connector"/>
    <m/>
    <s v="WIRE DOWN @ 616973"/>
    <s v="     "/>
    <s v="Non-HFTD"/>
    <x v="0"/>
    <m/>
    <m/>
    <n v="36.736400000000003"/>
    <n v="-119.499"/>
    <s v="Fresno"/>
    <s v="RAINBOW-1106"/>
    <s v="254441106"/>
    <n v="11000"/>
    <m/>
    <x v="0"/>
    <m/>
    <s v="Agriculture"/>
    <m/>
    <m/>
    <s v="No"/>
    <m/>
    <m/>
    <m/>
    <m/>
    <m/>
    <m/>
    <m/>
    <s v="N"/>
    <s v="N"/>
    <m/>
    <m/>
    <s v="     "/>
    <m/>
    <m/>
    <m/>
    <m/>
    <m/>
    <m/>
    <m/>
    <m/>
    <m/>
    <m/>
    <m/>
    <m/>
    <m/>
    <m/>
    <m/>
    <m/>
    <m/>
    <m/>
    <m/>
  </r>
  <r>
    <s v="20180940"/>
    <s v="     "/>
    <n v="43412"/>
    <s v="11/8"/>
    <x v="0"/>
    <n v="0.49166666666666664"/>
    <s v="45"/>
    <n v="4"/>
    <s v="11"/>
    <x v="1"/>
    <n v="43412"/>
    <n v="0.49166666666666664"/>
    <m/>
    <s v="     "/>
    <s v="FAS"/>
    <m/>
    <s v="N"/>
    <x v="0"/>
    <s v="211666"/>
    <s v="18-0098258"/>
    <m/>
    <s v="T004451731"/>
    <m/>
    <m/>
    <s v="     "/>
    <x v="1"/>
    <s v="PG&amp;E"/>
    <m/>
    <m/>
    <m/>
    <s v="D"/>
    <m/>
    <s v="10-99"/>
    <m/>
    <s v="Equipment - PG&amp;E"/>
    <s v="34.o. Other"/>
    <s v="Equipment - PG&amp;E"/>
    <s v="All types of equipment / facility failure"/>
    <s v="Other"/>
    <s v="Automatic Wire Splice"/>
    <m/>
    <m/>
    <s v="Line to Ground"/>
    <m/>
    <s v="Overhead"/>
    <x v="3"/>
    <s v="Automatic Wire Splice"/>
    <s v="automatic bump sleeve"/>
    <s v="1101/2"/>
    <s v="     "/>
    <s v="Non-HFTD"/>
    <x v="0"/>
    <m/>
    <m/>
    <n v="34.864899999999999"/>
    <n v="-120.34"/>
    <s v="Santa Barbara"/>
    <s v="SISQUOC-1101"/>
    <s v="182811101"/>
    <n v="11000"/>
    <m/>
    <x v="0"/>
    <m/>
    <s v="Herbaceous"/>
    <m/>
    <m/>
    <s v="No"/>
    <s v="10"/>
    <m/>
    <m/>
    <m/>
    <m/>
    <m/>
    <m/>
    <s v="N"/>
    <s v="N"/>
    <m/>
    <m/>
    <s v="     "/>
    <m/>
    <m/>
    <m/>
    <m/>
    <m/>
    <m/>
    <m/>
    <m/>
    <m/>
    <m/>
    <m/>
    <m/>
    <m/>
    <m/>
    <m/>
    <m/>
    <m/>
    <m/>
    <m/>
  </r>
  <r>
    <s v="20191433"/>
    <s v="     "/>
    <n v="43777"/>
    <s v="11/8"/>
    <x v="0"/>
    <m/>
    <s v="45"/>
    <n v="4"/>
    <s v="11"/>
    <x v="3"/>
    <n v="43777"/>
    <n v="0.30069444444444443"/>
    <s v="conductor failure and wire down"/>
    <s v="     "/>
    <s v="FAS"/>
    <m/>
    <s v="N"/>
    <x v="0"/>
    <s v="702404"/>
    <s v="19-0122766"/>
    <m/>
    <s v="T004805728"/>
    <n v="118154933"/>
    <m/>
    <s v="     "/>
    <x v="1"/>
    <s v="PG&amp;E"/>
    <m/>
    <m/>
    <m/>
    <s v="D"/>
    <m/>
    <s v="0.26-9.99"/>
    <m/>
    <s v="Equipment - PG&amp;E"/>
    <s v="34.b. Conductor damage or failure"/>
    <s v="Equipment - PG&amp;E"/>
    <s v="All types of equipment / facility failure"/>
    <s v="Conductor failure-all"/>
    <s v="Conductor - Primary"/>
    <m/>
    <m/>
    <s v="Line to Ground"/>
    <m/>
    <s v="Overhead"/>
    <x v="3"/>
    <s v="Conductor - Primary"/>
    <m/>
    <s v="14371105"/>
    <s v="     "/>
    <s v="Non-HFTD"/>
    <x v="0"/>
    <m/>
    <m/>
    <n v="37.978499999999997"/>
    <n v="-122.309"/>
    <s v="CONTRA COSTA"/>
    <s v="SAN-PABLO-1105"/>
    <m/>
    <m/>
    <s v="SAN PABLO 1105BR192"/>
    <x v="0"/>
    <s v="Richmond FD"/>
    <s v="Herbaceous"/>
    <m/>
    <m/>
    <s v="No"/>
    <m/>
    <m/>
    <m/>
    <m/>
    <m/>
    <m/>
    <m/>
    <s v="N"/>
    <s v="N"/>
    <m/>
    <m/>
    <s v="     "/>
    <m/>
    <m/>
    <m/>
    <m/>
    <m/>
    <m/>
    <m/>
    <m/>
    <m/>
    <m/>
    <m/>
    <m/>
    <m/>
    <m/>
    <m/>
    <m/>
    <m/>
    <m/>
    <m/>
  </r>
  <r>
    <s v="20201526"/>
    <s v="     "/>
    <n v="44143"/>
    <s v="11/8"/>
    <x v="0"/>
    <n v="0.71250000000000002"/>
    <s v="46"/>
    <n v="4"/>
    <s v="11"/>
    <x v="4"/>
    <n v="44143"/>
    <n v="0.71111111111111114"/>
    <s v="On November 8, 2020 at 1706 hours, a PG&amp;E Troubleman was dispatched to the Peabody 2104 21kV Distribution Circuit in the vicinity of E Tabor Avenue and Railroad Avenue, Fairfield in response to an outage and reports of an object on the wires. Initial analysis indicates balloon contact caused the ignition. Mylar balloons got into the primary conductors that resulted in the molten remains of the balloon to fall into the grass. The ensuing fire was 3 meters - 0.25 acres in size and the fire was suppressed by PG&amp;E Troubleman. Fairfield Fire Department arrived after the fire was extinguished. There were no damages to PG&amp;E equipment warranting repair."/>
    <s v="     "/>
    <s v="FAS"/>
    <m/>
    <s v="N"/>
    <x v="0"/>
    <s v="1139700"/>
    <s v="20-0118551"/>
    <m/>
    <s v="T005117333"/>
    <m/>
    <m/>
    <s v="     "/>
    <x v="1"/>
    <s v="PG&amp;E"/>
    <m/>
    <s v="Vegetation"/>
    <m/>
    <s v="D"/>
    <s v="D"/>
    <s v="&lt;0.25"/>
    <m/>
    <s v="Contact - 3rd Party"/>
    <s v="33.c. Balloon contact"/>
    <s v="Contact - 3rd Party"/>
    <s v="Contact from object"/>
    <s v="Contact - Balloon"/>
    <m/>
    <s v="Contact - Balloon"/>
    <s v="Conductor - Primary"/>
    <s v="Line to Line"/>
    <m/>
    <s v="Overhead"/>
    <x v="3"/>
    <s v="Conductor - Primary"/>
    <s v="NA"/>
    <s v="Circuit ID: 063642104 "/>
    <s v="     "/>
    <s v="Non-HFTD"/>
    <x v="0"/>
    <m/>
    <m/>
    <n v="38.266599999999997"/>
    <n v="-122.003"/>
    <s v="Solano"/>
    <s v="PEABODY-2104"/>
    <m/>
    <n v="21000"/>
    <m/>
    <x v="0"/>
    <s v="PG&amp;E Troubleman"/>
    <s v="Urban"/>
    <m/>
    <m/>
    <s v="No"/>
    <m/>
    <m/>
    <m/>
    <m/>
    <m/>
    <m/>
    <m/>
    <s v="N"/>
    <s v="N"/>
    <m/>
    <m/>
    <s v="     "/>
    <m/>
    <m/>
    <m/>
    <m/>
    <m/>
    <m/>
    <m/>
    <m/>
    <m/>
    <m/>
    <m/>
    <m/>
    <m/>
    <m/>
    <m/>
    <m/>
    <m/>
    <m/>
    <m/>
  </r>
  <r>
    <s v="20201527"/>
    <s v="     "/>
    <n v="44143"/>
    <s v="11/8"/>
    <x v="0"/>
    <n v="0.73333333333333328"/>
    <s v="46"/>
    <n v="4"/>
    <s v="11"/>
    <x v="4"/>
    <m/>
    <m/>
    <s v="On November 8, 2020 at 1736 hours, a PG&amp;E troubleman was dispatched to the Wheatland 1104 Distribution Circuit on Wheatland Rd just outside the city of Wheatland for reports of a wire down incident. Initial analysis indicates PG&amp;E equipment caused the ignition. Responding troubleman found overhead primary conductor had failed and fallen to ground, igniting a vegetation fire. No outages resulted from the down conductor. The ensuing fire was 0.25 acre - 10 acres in size and was extinguished by Cal Fire. A PG&amp;E crew replaced the damaged primary conductor on November 9, 2020."/>
    <s v="     "/>
    <s v="FAS"/>
    <m/>
    <s v="N"/>
    <x v="0"/>
    <m/>
    <m/>
    <m/>
    <s v="T005117359"/>
    <n v="100021452"/>
    <m/>
    <s v="     "/>
    <x v="1"/>
    <s v="PG&amp;E"/>
    <m/>
    <s v="Vegetation"/>
    <m/>
    <s v="D"/>
    <s v="D"/>
    <s v="0.26-9.99"/>
    <m/>
    <s v="Equipment - PG&amp;E"/>
    <s v="34.b. Conductor damage or failure"/>
    <s v="Equipment - PG&amp;E"/>
    <s v="All types of equipment / facility failure"/>
    <s v="Conductor failure-all"/>
    <s v="Conductor - Primary"/>
    <m/>
    <m/>
    <m/>
    <m/>
    <s v="Overhead"/>
    <x v="3"/>
    <s v="Conductor - Primary"/>
    <s v="Conductor"/>
    <s v="Circuit ID: 152811104"/>
    <s v="     "/>
    <s v="Non-HFTD"/>
    <x v="0"/>
    <m/>
    <m/>
    <n v="38.990900000000003"/>
    <n v="-121.404"/>
    <s v="Placer"/>
    <s v="WHEATLAND-1104"/>
    <m/>
    <n v="12000"/>
    <m/>
    <x v="0"/>
    <s v="Cal Fire"/>
    <s v="Herbaceous"/>
    <m/>
    <m/>
    <s v="No"/>
    <m/>
    <m/>
    <m/>
    <m/>
    <m/>
    <m/>
    <m/>
    <s v="N"/>
    <s v="N"/>
    <m/>
    <m/>
    <s v="     "/>
    <m/>
    <m/>
    <m/>
    <m/>
    <m/>
    <m/>
    <m/>
    <m/>
    <m/>
    <m/>
    <m/>
    <m/>
    <m/>
    <m/>
    <m/>
    <m/>
    <m/>
    <m/>
    <m/>
  </r>
  <r>
    <s v="20212364"/>
    <s v="     "/>
    <n v="44508"/>
    <s v="11/8"/>
    <x v="0"/>
    <n v="0.59861111111111109"/>
    <s v="46"/>
    <n v="4"/>
    <s v="11"/>
    <x v="5"/>
    <n v="44508"/>
    <m/>
    <s v="Squirrel damaged service and started fire. This information is preliminary"/>
    <s v="     "/>
    <s v="FAS"/>
    <m/>
    <s v="Y"/>
    <x v="0"/>
    <m/>
    <s v="N/A "/>
    <m/>
    <s v="9886996864"/>
    <n v="122338000"/>
    <m/>
    <s v="     "/>
    <x v="0"/>
    <s v="PG&amp;E"/>
    <m/>
    <s v="Other"/>
    <s v="Service drop"/>
    <s v="D"/>
    <s v="D"/>
    <s v="Structure-PG&amp;E only"/>
    <m/>
    <s v="Contact - Animal - Other"/>
    <s v="33.b. Animal contact"/>
    <s v="Contact - Animal"/>
    <s v="Contact from object"/>
    <s v="Animal contact"/>
    <m/>
    <s v="Animal contact"/>
    <s v="Service Drop"/>
    <m/>
    <m/>
    <s v="Overhead"/>
    <x v="3"/>
    <s v="Service Drop"/>
    <m/>
    <s v="102055526"/>
    <s v="     "/>
    <s v="Non-HFTD"/>
    <x v="0"/>
    <m/>
    <m/>
    <n v="37.962000000000003"/>
    <n v="-121.346"/>
    <s v="San Joaquin"/>
    <s v="STAGG-1101"/>
    <m/>
    <n v="12000"/>
    <m/>
    <x v="0"/>
    <s v="Stockton FD"/>
    <s v="Urban"/>
    <m/>
    <m/>
    <s v="No"/>
    <m/>
    <m/>
    <m/>
    <m/>
    <m/>
    <m/>
    <m/>
    <s v="N"/>
    <s v="N"/>
    <m/>
    <m/>
    <s v="     "/>
    <m/>
    <m/>
    <m/>
    <m/>
    <m/>
    <m/>
    <m/>
    <m/>
    <m/>
    <m/>
    <m/>
    <m/>
    <m/>
    <m/>
    <m/>
    <m/>
    <m/>
    <m/>
    <m/>
  </r>
  <r>
    <s v="20212046"/>
    <s v="     "/>
    <n v="44508"/>
    <s v="11/8"/>
    <x v="0"/>
    <n v="0.47152777777777777"/>
    <s v="46"/>
    <n v="4"/>
    <s v="11"/>
    <x v="5"/>
    <n v="44508"/>
    <m/>
    <s v="Overhead conductor came down midspan. The ensuing fire was 1 meter - &lt; 3 meters in size. This information is preliminary."/>
    <s v="     "/>
    <s v="FAS"/>
    <m/>
    <s v="N"/>
    <x v="0"/>
    <m/>
    <m/>
    <m/>
    <s v="T005460382"/>
    <n v="122337000"/>
    <m/>
    <s v="     "/>
    <x v="1"/>
    <s v="PG&amp;E"/>
    <m/>
    <s v="Vegetation"/>
    <m/>
    <s v="D"/>
    <s v="D"/>
    <s v="&lt;0.25"/>
    <s v="200 feet long 10 feet wide"/>
    <s v="Contact - Animal - Bird"/>
    <s v="33.b. Animal contact"/>
    <s v="Contact - Bird"/>
    <s v="Contact from object"/>
    <s v="Animal contact"/>
    <m/>
    <s v="Animal contact"/>
    <s v="Conductor - Primary"/>
    <m/>
    <s v="N"/>
    <s v="Overhead"/>
    <x v="3"/>
    <s v="Conductor - Primary"/>
    <s v="Conductor - Primary"/>
    <s v="101704007"/>
    <s v="     "/>
    <s v="Non-HFTD"/>
    <x v="0"/>
    <n v="565"/>
    <m/>
    <n v="35.966200000000001"/>
    <n v="-121.092"/>
    <s v="Monterey"/>
    <s v="JOLON-1102"/>
    <m/>
    <n v="12000"/>
    <m/>
    <x v="0"/>
    <s v="Cal Fire"/>
    <s v="Herbaceous"/>
    <s v="Grass Fuel Bed "/>
    <s v="Dry Grass "/>
    <s v="No"/>
    <m/>
    <m/>
    <m/>
    <m/>
    <m/>
    <m/>
    <m/>
    <s v="N"/>
    <s v="N"/>
    <m/>
    <m/>
    <s v="     "/>
    <m/>
    <m/>
    <m/>
    <m/>
    <m/>
    <m/>
    <m/>
    <m/>
    <m/>
    <m/>
    <m/>
    <m/>
    <m/>
    <m/>
    <m/>
    <m/>
    <m/>
    <m/>
    <m/>
  </r>
  <r>
    <s v="20212158"/>
    <s v="     "/>
    <n v="44508"/>
    <s v="11/8"/>
    <x v="0"/>
    <n v="0.30833333333333335"/>
    <s v="46"/>
    <n v="4"/>
    <s v="11"/>
    <x v="5"/>
    <n v="44508"/>
    <m/>
    <s v="Pole fire, fire observed at the top of the pole. Crew to replace crossarm. This information is preliminary"/>
    <s v="     "/>
    <s v="ILIS/OIS"/>
    <m/>
    <s v="Y"/>
    <x v="0"/>
    <m/>
    <s v="21-0143229"/>
    <m/>
    <s v="T005460007"/>
    <n v="122335000"/>
    <m/>
    <s v="     "/>
    <x v="0"/>
    <s v="PG&amp;E"/>
    <m/>
    <s v="Other"/>
    <s v="Pole"/>
    <s v="D"/>
    <s v="D"/>
    <s v="Structure-PG&amp;E only"/>
    <s v="Found pole top on fire. Fire contained to pole"/>
    <s v="Contamination"/>
    <s v="36.a. Contamination"/>
    <s v="Equipment - PG&amp;E"/>
    <s v="Contamination"/>
    <s v="Tracking"/>
    <m/>
    <m/>
    <m/>
    <s v="Force Out"/>
    <s v="Y"/>
    <s v="Overhead"/>
    <x v="3"/>
    <s v="Crossarm"/>
    <s v="Crossarm"/>
    <s v="101290083"/>
    <s v="     "/>
    <s v="Non-HFTD"/>
    <x v="0"/>
    <m/>
    <m/>
    <n v="39.308199999999999"/>
    <n v="-121.51300000000001"/>
    <s v="Yuba"/>
    <s v="HONCUT-1102"/>
    <m/>
    <n v="12000"/>
    <m/>
    <x v="0"/>
    <s v="Employee"/>
    <s v="Agriculture"/>
    <s v="Grass fuel model"/>
    <s v="Weeds"/>
    <s v="No"/>
    <m/>
    <m/>
    <m/>
    <m/>
    <m/>
    <m/>
    <m/>
    <s v="N"/>
    <s v="N"/>
    <m/>
    <m/>
    <s v="     "/>
    <m/>
    <m/>
    <m/>
    <m/>
    <m/>
    <m/>
    <m/>
    <m/>
    <m/>
    <m/>
    <m/>
    <m/>
    <m/>
    <m/>
    <m/>
    <m/>
    <m/>
    <m/>
    <m/>
  </r>
  <r>
    <s v="20140234"/>
    <s v="     "/>
    <n v="41952"/>
    <s v="11/9"/>
    <x v="0"/>
    <n v="0.27361111111111114"/>
    <s v="46"/>
    <n v="4"/>
    <s v="11"/>
    <x v="7"/>
    <n v="41952"/>
    <n v="0.27361111111111114"/>
    <s v="0"/>
    <s v="     "/>
    <m/>
    <m/>
    <s v="N"/>
    <x v="0"/>
    <s v="1110790"/>
    <s v="14-0069147"/>
    <m/>
    <m/>
    <n v="109661104"/>
    <m/>
    <s v="     "/>
    <x v="1"/>
    <s v="PG&amp;E"/>
    <m/>
    <s v="Vegetation"/>
    <m/>
    <s v="D"/>
    <m/>
    <s v="&lt;3 meters of linear travel"/>
    <s v="Square Feet: ; Acreage: "/>
    <s v="Equipment - PG&amp;E"/>
    <s v="34.b. Conductor damage or failure"/>
    <s v="Equipment - PG&amp;E"/>
    <s v="All types of equipment / facility failure"/>
    <s v="Conductor"/>
    <s v="Conductor"/>
    <m/>
    <m/>
    <s v="Line to Ground"/>
    <s v="AT&amp;T"/>
    <s v="Overhead"/>
    <x v="3"/>
    <s v="Conductor"/>
    <m/>
    <s v="101443361"/>
    <s v="     "/>
    <s v="Non-HFTD"/>
    <x v="0"/>
    <m/>
    <m/>
    <n v="37.941899999999997"/>
    <n v="-122.376"/>
    <s v="Contra Costa"/>
    <s v="RICHMOND-R-1120"/>
    <s v="13471120"/>
    <n v="12000"/>
    <s v="RICHMOND R 1125CB"/>
    <x v="0"/>
    <s v="RICHMOND PD"/>
    <s v="Urban"/>
    <m/>
    <m/>
    <s v="No"/>
    <m/>
    <m/>
    <m/>
    <m/>
    <m/>
    <m/>
    <m/>
    <s v="N"/>
    <s v="N"/>
    <m/>
    <m/>
    <s v="     "/>
    <m/>
    <m/>
    <m/>
    <m/>
    <m/>
    <m/>
    <m/>
    <m/>
    <m/>
    <m/>
    <m/>
    <m/>
    <m/>
    <m/>
    <m/>
    <m/>
    <m/>
    <m/>
    <m/>
  </r>
  <r>
    <s v="MIA20158487"/>
    <s v="     "/>
    <n v="42317"/>
    <s v="11/9"/>
    <x v="0"/>
    <n v="0.74320601851851853"/>
    <s v="46"/>
    <n v="4"/>
    <s v="11"/>
    <x v="2"/>
    <n v="42317"/>
    <n v="0.74305555555555558"/>
    <s v="KRJ7- 4806 E MARIPOSA RD (XSTR-CARPENTER) in Stockton; pole sparked and caught grass on fire; burned up connectors at pole needed replacing; no size given by FD fire report just calls it a grass fire"/>
    <s v="     "/>
    <s v="FAS"/>
    <n v="44266"/>
    <s v="Y"/>
    <x v="0"/>
    <s v="1338437"/>
    <s v="N/A"/>
    <m/>
    <s v="T003528625"/>
    <m/>
    <m/>
    <s v="     "/>
    <x v="1"/>
    <s v="PG&amp;E"/>
    <m/>
    <m/>
    <m/>
    <s v="D"/>
    <m/>
    <s v="Unknown"/>
    <m/>
    <s v="Equipment - PG&amp;E"/>
    <s v="34.m. Connection device damage or failure"/>
    <s v="Equipment - PG&amp;E"/>
    <s v="All types of equipment / facility failure"/>
    <s v="Splice/Clamp/Connector"/>
    <s v="Splice/Clamp/Connector"/>
    <m/>
    <m/>
    <m/>
    <s v="Yes"/>
    <s v="Overhead"/>
    <x v="0"/>
    <m/>
    <m/>
    <s v="Pole ID: 102132189"/>
    <s v="     "/>
    <s v="Non-HFTD"/>
    <x v="0"/>
    <m/>
    <m/>
    <n v="37.927599999999998"/>
    <n v="-121.215"/>
    <s v="San Joaquin"/>
    <s v="WEBER-1109"/>
    <s v="163481109"/>
    <n v="11000"/>
    <m/>
    <x v="0"/>
    <s v="Montezuma FD"/>
    <s v="Urban"/>
    <m/>
    <m/>
    <s v="No"/>
    <m/>
    <m/>
    <m/>
    <m/>
    <m/>
    <m/>
    <m/>
    <s v="N"/>
    <s v="N"/>
    <m/>
    <m/>
    <s v="     "/>
    <m/>
    <m/>
    <m/>
    <m/>
    <m/>
    <m/>
    <m/>
    <m/>
    <m/>
    <m/>
    <m/>
    <m/>
    <m/>
    <m/>
    <m/>
    <m/>
    <m/>
    <m/>
    <m/>
  </r>
  <r>
    <s v="20191439"/>
    <s v="     "/>
    <n v="43778"/>
    <s v="11/9"/>
    <x v="0"/>
    <m/>
    <s v="45"/>
    <n v="4"/>
    <s v="11"/>
    <x v="3"/>
    <n v="43778"/>
    <m/>
    <s v="Tree grew into line"/>
    <s v="     "/>
    <s v="FAS"/>
    <m/>
    <s v="N"/>
    <x v="0"/>
    <s v="703773"/>
    <m/>
    <m/>
    <s v="T004807135"/>
    <n v="0"/>
    <m/>
    <s v="     "/>
    <x v="1"/>
    <s v="PG&amp;E"/>
    <m/>
    <m/>
    <m/>
    <s v="D"/>
    <m/>
    <s v="&lt;0.25"/>
    <m/>
    <s v="Vegetation"/>
    <s v="33.a. Veg. contact"/>
    <s v="Vegetation"/>
    <s v="Contact from object"/>
    <s v="Contact - Vegetation"/>
    <m/>
    <s v="Contact - Vegetation"/>
    <s v="Conductor - Primary"/>
    <m/>
    <m/>
    <s v="Overhead"/>
    <x v="3"/>
    <s v="Conductor - Primary"/>
    <m/>
    <s v="82311101"/>
    <s v="     "/>
    <s v="Non-HFTD"/>
    <x v="0"/>
    <m/>
    <m/>
    <n v="37.2804"/>
    <n v="-121.904"/>
    <s v="SANTA CLARA"/>
    <s v="ALMADEN-1101"/>
    <m/>
    <m/>
    <m/>
    <x v="0"/>
    <s v="San Jose FD"/>
    <s v="Urban"/>
    <m/>
    <m/>
    <s v="No"/>
    <m/>
    <m/>
    <m/>
    <m/>
    <m/>
    <m/>
    <m/>
    <s v="N"/>
    <s v="N"/>
    <m/>
    <m/>
    <s v="     "/>
    <m/>
    <m/>
    <m/>
    <m/>
    <m/>
    <m/>
    <m/>
    <m/>
    <m/>
    <m/>
    <m/>
    <m/>
    <m/>
    <m/>
    <m/>
    <m/>
    <m/>
    <m/>
    <m/>
  </r>
  <r>
    <s v="SAP20201740"/>
    <s v="     "/>
    <n v="44144"/>
    <s v="11/9"/>
    <x v="0"/>
    <m/>
    <s v="46"/>
    <n v="4"/>
    <s v="11"/>
    <x v="4"/>
    <n v="44142"/>
    <m/>
    <s v="27175 Xenia / York and 28th / Xenia and Devils Den Rd in Corcoran; meter 1010406659; crows nest on OD bank caused pole fire"/>
    <s v="     "/>
    <s v="SAP"/>
    <n v="44580"/>
    <s v="Y"/>
    <x v="0"/>
    <s v="1138266"/>
    <s v="20-0118161"/>
    <m/>
    <s v="T005115666"/>
    <n v="119995668"/>
    <m/>
    <s v="     "/>
    <x v="0"/>
    <s v="PG&amp;E"/>
    <m/>
    <m/>
    <m/>
    <s v="D"/>
    <m/>
    <s v="Structure-PG&amp;E only"/>
    <m/>
    <s v="Contact - Animal - Nest"/>
    <s v="33.e. Other contact from object"/>
    <s v="Contact - Nest"/>
    <s v="Nest Contact"/>
    <s v="Nest Contact"/>
    <m/>
    <s v="Nest Contact"/>
    <s v="Pole"/>
    <s v="Multi-Fault"/>
    <s v="No"/>
    <s v="Overhead"/>
    <x v="0"/>
    <s v="Pole"/>
    <m/>
    <s v="104015655"/>
    <s v="     "/>
    <s v="Non-HFTD"/>
    <x v="0"/>
    <m/>
    <m/>
    <n v="35.8322"/>
    <n v="-119.953"/>
    <s v="Kings"/>
    <s v="DEVILS-DEN-1101"/>
    <m/>
    <m/>
    <m/>
    <x v="0"/>
    <m/>
    <m/>
    <m/>
    <m/>
    <s v="No"/>
    <m/>
    <m/>
    <m/>
    <m/>
    <m/>
    <m/>
    <m/>
    <s v="N"/>
    <s v="N"/>
    <m/>
    <m/>
    <s v="     "/>
    <m/>
    <m/>
    <m/>
    <m/>
    <m/>
    <m/>
    <m/>
    <m/>
    <m/>
    <m/>
    <m/>
    <m/>
    <m/>
    <m/>
    <m/>
    <m/>
    <m/>
    <m/>
    <m/>
  </r>
  <r>
    <s v="SAP20201731"/>
    <s v="     "/>
    <n v="44144"/>
    <s v="11/9"/>
    <x v="0"/>
    <m/>
    <s v="46"/>
    <n v="4"/>
    <s v="11"/>
    <x v="4"/>
    <n v="44142"/>
    <m/>
    <s v="18899 Road 16 / between road 16 and road 18 in Chowchilla; fire between the two roads; burnt crossarm with field phase floating; wire still at safe height; insulator and tie wire damaged"/>
    <s v="     "/>
    <s v="SAP"/>
    <n v="44580"/>
    <s v="Y"/>
    <x v="0"/>
    <s v="1138222"/>
    <s v="N/A"/>
    <m/>
    <s v="T005115758"/>
    <n v="119995339"/>
    <m/>
    <s v="     "/>
    <x v="0"/>
    <s v="PG&amp;E"/>
    <m/>
    <m/>
    <m/>
    <s v="D"/>
    <m/>
    <s v="Unknown"/>
    <m/>
    <s v="Equipment - PG&amp;E"/>
    <s v="34.g. Insulator and brushing damage or failure"/>
    <s v="Equipment - PG&amp;E"/>
    <s v="Insulator failure"/>
    <s v="Insulator failure"/>
    <s v="Crossarm"/>
    <m/>
    <m/>
    <m/>
    <s v="Yes"/>
    <s v="Overhead"/>
    <x v="0"/>
    <s v="Crossarm"/>
    <m/>
    <s v="101133451"/>
    <s v="     "/>
    <s v="Non-HFTD"/>
    <x v="0"/>
    <m/>
    <m/>
    <n v="37.025599999999997"/>
    <n v="-120.253"/>
    <s v="Madera"/>
    <s v="DAIRYLAND-1113"/>
    <m/>
    <m/>
    <m/>
    <x v="0"/>
    <m/>
    <m/>
    <m/>
    <m/>
    <s v="No"/>
    <m/>
    <m/>
    <m/>
    <m/>
    <m/>
    <m/>
    <m/>
    <s v="N"/>
    <s v="N"/>
    <m/>
    <m/>
    <s v="     "/>
    <m/>
    <m/>
    <m/>
    <m/>
    <m/>
    <m/>
    <m/>
    <m/>
    <m/>
    <m/>
    <m/>
    <m/>
    <m/>
    <m/>
    <m/>
    <m/>
    <m/>
    <m/>
    <m/>
  </r>
  <r>
    <s v="20201744"/>
    <s v="     "/>
    <n v="44144"/>
    <s v="11/9"/>
    <x v="0"/>
    <n v="0.29236111111111113"/>
    <s v="46"/>
    <n v="4"/>
    <s v="11"/>
    <x v="4"/>
    <n v="44144"/>
    <n v="0.3215277777777778"/>
    <s v="Added circuit from OIS due to lack of access to Google Earth; OFC remarks: PER FD FIRE BRND ITSELF OUT; FLD remarks: found pothead at D1391 on fire,, denergized line and isolated riser, reenergized..notified m&amp;c,, wrote ec tag,,dev7. JZCY - please add EC tag, FAS tag, all other supporting detail to the incident folder."/>
    <s v="     "/>
    <s v="FAS"/>
    <m/>
    <s v="Y"/>
    <x v="0"/>
    <s v="1139944"/>
    <s v="20-0118638"/>
    <m/>
    <s v="T005117572"/>
    <n v="119998072"/>
    <m/>
    <s v="     "/>
    <x v="0"/>
    <s v="PG&amp;E"/>
    <m/>
    <s v="Building"/>
    <m/>
    <s v="D"/>
    <m/>
    <s v="Structure-PG&amp;E only"/>
    <m/>
    <s v="Equipment - PG&amp;E"/>
    <s v="34.o. Other"/>
    <s v="Equipment - PG&amp;E"/>
    <s v="All types of equipment / facility failure"/>
    <s v="Equipment failure - Other"/>
    <s v="Pothead"/>
    <m/>
    <m/>
    <s v="Force Out"/>
    <m/>
    <s v="Overhead"/>
    <x v="3"/>
    <s v="Pothead"/>
    <m/>
    <m/>
    <s v="     "/>
    <s v="Non-HFTD"/>
    <x v="0"/>
    <m/>
    <m/>
    <n v="36.693300000000001"/>
    <n v="-119.726"/>
    <s v="Fresno"/>
    <s v="MALAGA-1101"/>
    <m/>
    <n v="12000"/>
    <m/>
    <x v="0"/>
    <s v="Self Extinguished"/>
    <s v="Urban"/>
    <m/>
    <m/>
    <s v="No"/>
    <m/>
    <m/>
    <m/>
    <m/>
    <m/>
    <m/>
    <m/>
    <s v="N"/>
    <s v="N"/>
    <m/>
    <m/>
    <s v="     "/>
    <m/>
    <m/>
    <m/>
    <m/>
    <m/>
    <m/>
    <m/>
    <m/>
    <m/>
    <m/>
    <m/>
    <m/>
    <m/>
    <m/>
    <m/>
    <m/>
    <m/>
    <m/>
    <m/>
  </r>
  <r>
    <s v="SAP20201741"/>
    <s v="     "/>
    <n v="44144"/>
    <s v="11/9"/>
    <x v="0"/>
    <m/>
    <s v="46"/>
    <n v="4"/>
    <s v="11"/>
    <x v="4"/>
    <m/>
    <m/>
    <s v="found d/e pole on fire"/>
    <s v="     "/>
    <s v="SAP"/>
    <n v="44580"/>
    <s v="Y"/>
    <x v="0"/>
    <s v="1138556"/>
    <s v="20-0118253"/>
    <m/>
    <s v="T005116007"/>
    <n v="119996002"/>
    <m/>
    <s v="     "/>
    <x v="0"/>
    <s v="PG&amp;E"/>
    <m/>
    <m/>
    <m/>
    <s v="D"/>
    <m/>
    <s v="Structure-PG&amp;E only"/>
    <m/>
    <s v="Unknown"/>
    <s v="40.a. Unknown"/>
    <s v="Unknown"/>
    <m/>
    <m/>
    <m/>
    <m/>
    <m/>
    <s v="Force Out"/>
    <s v="No"/>
    <s v="Overhead"/>
    <x v="0"/>
    <s v="Pole"/>
    <m/>
    <s v="104002702"/>
    <s v="     "/>
    <s v="Non-HFTD"/>
    <x v="0"/>
    <m/>
    <m/>
    <n v="36.694499999999998"/>
    <n v="-119.538"/>
    <s v="Fresno"/>
    <s v="RAINBOW-1105"/>
    <m/>
    <m/>
    <m/>
    <x v="0"/>
    <m/>
    <m/>
    <m/>
    <m/>
    <s v="No"/>
    <m/>
    <m/>
    <m/>
    <m/>
    <m/>
    <m/>
    <m/>
    <s v="N"/>
    <s v="N"/>
    <m/>
    <m/>
    <s v="     "/>
    <m/>
    <m/>
    <m/>
    <m/>
    <m/>
    <m/>
    <m/>
    <m/>
    <m/>
    <m/>
    <m/>
    <m/>
    <m/>
    <m/>
    <m/>
    <m/>
    <m/>
    <m/>
    <m/>
  </r>
  <r>
    <s v="SAP20201738"/>
    <s v="     "/>
    <n v="44144"/>
    <s v="11/9"/>
    <x v="0"/>
    <m/>
    <s v="46"/>
    <n v="4"/>
    <s v="11"/>
    <x v="4"/>
    <m/>
    <m/>
    <s v="Pole Fire due to tracking"/>
    <s v="     "/>
    <s v="SAP"/>
    <n v="44580"/>
    <s v="Y"/>
    <x v="0"/>
    <s v="1138263"/>
    <s v="20-0118176"/>
    <m/>
    <s v="T005115688"/>
    <n v="119995451"/>
    <m/>
    <s v="     "/>
    <x v="0"/>
    <s v="PG&amp;E"/>
    <m/>
    <m/>
    <m/>
    <s v="D"/>
    <m/>
    <s v="Structure-PG&amp;E only"/>
    <m/>
    <s v="Contamination"/>
    <s v="36.a. Contamination"/>
    <s v="Equipment - PG&amp;E"/>
    <s v="Transformer failure"/>
    <s v="Transformer failure"/>
    <m/>
    <m/>
    <m/>
    <s v="Line to Line"/>
    <s v="No"/>
    <s v="Overhead"/>
    <x v="0"/>
    <s v="Pole"/>
    <m/>
    <s v="101210425"/>
    <s v="     "/>
    <s v="Non-HFTD"/>
    <x v="0"/>
    <m/>
    <m/>
    <n v="37.395800000000001"/>
    <n v="-120.718"/>
    <s v="Merced"/>
    <s v="LIVINGSTON-1106"/>
    <m/>
    <m/>
    <m/>
    <x v="0"/>
    <m/>
    <m/>
    <m/>
    <m/>
    <s v="No"/>
    <m/>
    <m/>
    <m/>
    <m/>
    <m/>
    <m/>
    <m/>
    <s v="N"/>
    <s v="N"/>
    <m/>
    <m/>
    <s v="     "/>
    <m/>
    <m/>
    <m/>
    <m/>
    <m/>
    <m/>
    <m/>
    <m/>
    <m/>
    <m/>
    <m/>
    <m/>
    <m/>
    <m/>
    <m/>
    <m/>
    <m/>
    <m/>
    <m/>
  </r>
  <r>
    <s v="SAP20201732"/>
    <s v="     "/>
    <n v="44144"/>
    <s v="11/9"/>
    <x v="0"/>
    <m/>
    <s v="46"/>
    <n v="4"/>
    <s v="11"/>
    <x v="4"/>
    <m/>
    <m/>
    <s v="fuses blown; opend remainder; burnt tangent; FIRE "/>
    <s v="     "/>
    <s v="SAP"/>
    <n v="44580"/>
    <s v="Y"/>
    <x v="0"/>
    <s v="1138429"/>
    <s v="20-0118226"/>
    <m/>
    <s v="T005115838"/>
    <n v="119995731"/>
    <m/>
    <s v="     "/>
    <x v="0"/>
    <s v="PG&amp;E"/>
    <m/>
    <m/>
    <m/>
    <s v="D"/>
    <m/>
    <s v="Structure-PG&amp;E only"/>
    <m/>
    <s v="Unknown"/>
    <s v="40.a. Unknown"/>
    <s v="Unknown"/>
    <m/>
    <m/>
    <m/>
    <m/>
    <m/>
    <s v="Line to Line"/>
    <s v="Yes"/>
    <s v="Overhead"/>
    <x v="0"/>
    <s v="Crossarm"/>
    <m/>
    <s v="100857537"/>
    <s v="     "/>
    <s v="Non-HFTD"/>
    <x v="0"/>
    <m/>
    <m/>
    <n v="36.771799999999999"/>
    <n v="-119.786"/>
    <s v="Fresno"/>
    <s v="MANCHESTER-1104"/>
    <m/>
    <m/>
    <m/>
    <x v="0"/>
    <m/>
    <m/>
    <m/>
    <m/>
    <s v="No"/>
    <m/>
    <m/>
    <m/>
    <m/>
    <m/>
    <m/>
    <m/>
    <s v="N"/>
    <s v="N"/>
    <m/>
    <m/>
    <s v="     "/>
    <m/>
    <m/>
    <m/>
    <m/>
    <m/>
    <m/>
    <m/>
    <m/>
    <m/>
    <m/>
    <m/>
    <m/>
    <m/>
    <m/>
    <m/>
    <m/>
    <m/>
    <m/>
    <m/>
  </r>
  <r>
    <s v="SAP20201728"/>
    <s v="     "/>
    <n v="44144"/>
    <s v="11/9"/>
    <x v="0"/>
    <m/>
    <s v="46"/>
    <n v="4"/>
    <s v="11"/>
    <x v="4"/>
    <n v="44142"/>
    <m/>
    <s v="3P S/O SW 4837 in Mendota; car accident caused wire to spark; pole fire; wire down"/>
    <s v="     "/>
    <s v="SAP"/>
    <n v="44580"/>
    <s v="Y"/>
    <x v="0"/>
    <s v="1138090"/>
    <s v="20-0118121"/>
    <m/>
    <s v="T005115474"/>
    <n v="119994884"/>
    <m/>
    <s v="     "/>
    <x v="0"/>
    <s v="PG&amp;E"/>
    <m/>
    <m/>
    <m/>
    <s v="D"/>
    <m/>
    <s v="Structure-PG&amp;E only"/>
    <m/>
    <s v="Contact - 3rd Party"/>
    <s v="33.d. Vehicle contact"/>
    <s v="Contact - 3rd Party"/>
    <s v="Vehicle contact"/>
    <s v="Vehicle contact"/>
    <m/>
    <s v="Vehicle contact"/>
    <s v="Pole"/>
    <s v="Line to Ground"/>
    <s v="No"/>
    <s v="Overhead"/>
    <x v="0"/>
    <s v="Pole"/>
    <m/>
    <s v="101183612"/>
    <s v="     "/>
    <s v="Non-HFTD"/>
    <x v="0"/>
    <m/>
    <m/>
    <n v="36.673499999999997"/>
    <n v="-120.622"/>
    <s v="Fresno"/>
    <s v="PANOCHE-1103"/>
    <m/>
    <m/>
    <m/>
    <x v="0"/>
    <m/>
    <m/>
    <m/>
    <m/>
    <s v="No"/>
    <m/>
    <m/>
    <m/>
    <m/>
    <m/>
    <m/>
    <m/>
    <s v="N"/>
    <s v="N"/>
    <m/>
    <m/>
    <s v="     "/>
    <m/>
    <m/>
    <m/>
    <m/>
    <m/>
    <m/>
    <m/>
    <m/>
    <m/>
    <m/>
    <m/>
    <m/>
    <m/>
    <m/>
    <m/>
    <m/>
    <m/>
    <m/>
    <m/>
  </r>
  <r>
    <s v="20212160"/>
    <s v="     "/>
    <n v="44509"/>
    <s v="11/9"/>
    <x v="0"/>
    <n v="0.56874999999999998"/>
    <s v="46"/>
    <n v="4"/>
    <s v="11"/>
    <x v="5"/>
    <n v="44509"/>
    <m/>
    <s v="Tree fell on line, crew to replace service conductor. This information is preliminary."/>
    <s v="     "/>
    <s v="FAS"/>
    <m/>
    <s v="Y"/>
    <x v="0"/>
    <m/>
    <m/>
    <m/>
    <s v="T005462056"/>
    <n v="122344000"/>
    <m/>
    <s v="     "/>
    <x v="0"/>
    <s v="PG&amp;E"/>
    <m/>
    <s v="Vegetation"/>
    <m/>
    <s v="D"/>
    <s v="D"/>
    <s v="&lt;3 meters of linear travel"/>
    <s v="1'x1' "/>
    <s v="Vegetation"/>
    <s v="33.a. Veg. contact"/>
    <s v="Vegetation"/>
    <s v="Contact from object"/>
    <s v="Veg. contact"/>
    <m/>
    <s v="Veg. contact"/>
    <s v="Service Drop"/>
    <m/>
    <s v="N"/>
    <s v="Overhead"/>
    <x v="2"/>
    <s v="Service Drop"/>
    <s v="Conductor"/>
    <s v="102057657"/>
    <s v="     "/>
    <s v="Non-HFTD"/>
    <x v="0"/>
    <m/>
    <m/>
    <n v="37.963000000000001"/>
    <n v="-121.325"/>
    <s v="San Joaquin"/>
    <s v="CHANNEL-1102"/>
    <m/>
    <n v="750"/>
    <s v="N/A"/>
    <x v="0"/>
    <s v="Unknown"/>
    <s v="Urban"/>
    <s v="Brush fuel model"/>
    <s v="Overgrown brush "/>
    <s v="No"/>
    <m/>
    <m/>
    <m/>
    <m/>
    <m/>
    <m/>
    <m/>
    <s v="N"/>
    <s v="N"/>
    <m/>
    <m/>
    <s v="     "/>
    <m/>
    <m/>
    <m/>
    <m/>
    <m/>
    <m/>
    <m/>
    <m/>
    <m/>
    <m/>
    <m/>
    <m/>
    <m/>
    <m/>
    <m/>
    <m/>
    <m/>
    <m/>
    <m/>
  </r>
  <r>
    <s v="20212156"/>
    <s v="     "/>
    <n v="44509"/>
    <s v="11/9"/>
    <x v="0"/>
    <n v="0.21666666666666667"/>
    <s v="46"/>
    <n v="4"/>
    <s v="11"/>
    <x v="5"/>
    <n v="44508"/>
    <m/>
    <s v="Pole fire, crew to replace damaged fuses and cutouts. This information is preliminary"/>
    <s v="     "/>
    <s v="FAS"/>
    <m/>
    <s v="Y"/>
    <x v="0"/>
    <m/>
    <s v="21-01434630.7"/>
    <m/>
    <s v="T005460762"/>
    <n v="122339000"/>
    <m/>
    <s v="     "/>
    <x v="0"/>
    <s v="PG&amp;E"/>
    <m/>
    <s v="Other"/>
    <s v="Pole"/>
    <s v="D"/>
    <s v="D"/>
    <s v="Structure-PG&amp;E only"/>
    <m/>
    <s v="Equipment - PG&amp;E"/>
    <s v="34.c. Fuse damage or failure"/>
    <s v="Equipment - PG&amp;E"/>
    <s v="All types of equipment / facility failure"/>
    <s v="Fuse failure - all"/>
    <s v="Fuse"/>
    <m/>
    <m/>
    <m/>
    <s v="Y"/>
    <s v="Overhead"/>
    <x v="3"/>
    <s v="Fuse"/>
    <s v="cutout"/>
    <s v="101720641"/>
    <s v="     "/>
    <s v="Non-HFTD"/>
    <x v="0"/>
    <m/>
    <m/>
    <n v="36.708500000000001"/>
    <n v="-121.639"/>
    <s v="Monterey"/>
    <s v="SALINAS-1105"/>
    <m/>
    <n v="12000"/>
    <m/>
    <x v="0"/>
    <s v="Unknown"/>
    <s v="Urban"/>
    <s v="Fire-resistive fuel bed"/>
    <s v="Dirt"/>
    <s v="No"/>
    <m/>
    <m/>
    <m/>
    <m/>
    <m/>
    <m/>
    <m/>
    <s v="N"/>
    <s v="N"/>
    <m/>
    <m/>
    <s v="     "/>
    <m/>
    <m/>
    <m/>
    <m/>
    <m/>
    <m/>
    <m/>
    <m/>
    <m/>
    <m/>
    <m/>
    <m/>
    <m/>
    <m/>
    <m/>
    <m/>
    <m/>
    <m/>
    <m/>
  </r>
  <r>
    <s v="20212049"/>
    <s v="     "/>
    <n v="44509"/>
    <s v="11/9"/>
    <x v="0"/>
    <n v="5.6250000000000001E-2"/>
    <s v="46"/>
    <n v="4"/>
    <s v="11"/>
    <x v="5"/>
    <n v="44509"/>
    <m/>
    <s v="There were reports of a blown bus 2 sect D pt near switch 109. The ensuing fire appears to be limited to PG&amp;E assets, in particular the voltage transformer. This information is preliminary."/>
    <s v="     "/>
    <s v="Trans-Sub Email"/>
    <m/>
    <s v="N"/>
    <x v="0"/>
    <m/>
    <m/>
    <s v="INT-15312, T21-08378"/>
    <m/>
    <m/>
    <m/>
    <s v="     "/>
    <x v="0"/>
    <s v="PG&amp;E"/>
    <m/>
    <s v="Other"/>
    <s v="Transformer"/>
    <s v="S"/>
    <s v="S"/>
    <s v="Structure-PG&amp;E only"/>
    <s v="Equipment on fire, appears to be putting self out "/>
    <s v="Equipment - PG&amp;E"/>
    <s v="34.g. Insulator and brushing damage or failure"/>
    <s v="Equipment - PG&amp;E"/>
    <s v="All types of equipment / facility failure"/>
    <s v="Insulator failure"/>
    <s v="Transformer"/>
    <m/>
    <m/>
    <m/>
    <s v="N"/>
    <s v="Padmounted"/>
    <x v="5"/>
    <s v="Transformer"/>
    <s v="Insulators, Transformer"/>
    <m/>
    <s v="     "/>
    <s v="Non-HFTD"/>
    <x v="0"/>
    <m/>
    <m/>
    <n v="37.757199999999997"/>
    <n v="-122.386"/>
    <s v="San Francisco"/>
    <s v="POTRERO-#2-115KV"/>
    <m/>
    <n v="115000"/>
    <s v="N/A"/>
    <x v="0"/>
    <s v="Self Extinguished"/>
    <s v="Urban"/>
    <s v="Fire Resistive Fuel Bed"/>
    <s v="Gravel"/>
    <s v="No"/>
    <m/>
    <m/>
    <m/>
    <m/>
    <m/>
    <m/>
    <m/>
    <s v="N"/>
    <s v="N"/>
    <m/>
    <m/>
    <s v="     "/>
    <m/>
    <m/>
    <m/>
    <m/>
    <m/>
    <m/>
    <m/>
    <m/>
    <m/>
    <m/>
    <m/>
    <m/>
    <m/>
    <m/>
    <m/>
    <m/>
    <m/>
    <m/>
    <m/>
  </r>
  <r>
    <s v="SAP201419770"/>
    <s v="     "/>
    <n v="41974"/>
    <s v="12/1"/>
    <x v="0"/>
    <m/>
    <s v="49"/>
    <n v="4"/>
    <s v="12"/>
    <x v="7"/>
    <n v="41972"/>
    <m/>
    <s v="pole fire caused wire down; failed fuse 11341"/>
    <s v="     "/>
    <s v="SAP"/>
    <n v="44580"/>
    <s v="Y"/>
    <x v="0"/>
    <s v="1119253"/>
    <s v="14-0072413"/>
    <m/>
    <s v="T003247175"/>
    <n v="109690330"/>
    <m/>
    <s v="     "/>
    <x v="0"/>
    <s v="PG&amp;E"/>
    <m/>
    <m/>
    <m/>
    <s v="D"/>
    <m/>
    <s v="Structure-PG&amp;E only"/>
    <m/>
    <s v="Equipment - PG&amp;E"/>
    <s v="34.c. Fuse damage or failure"/>
    <s v="Equipment - PG&amp;E"/>
    <s v="Fuse failure - all"/>
    <s v="Fuse failure - all"/>
    <s v="Conductor - All"/>
    <m/>
    <m/>
    <s v="Line to Ground"/>
    <s v="Yes"/>
    <s v="Overhead"/>
    <x v="0"/>
    <s v="Conductor - All"/>
    <m/>
    <s v="100564343"/>
    <s v="     "/>
    <s v="Non-HFTD"/>
    <x v="0"/>
    <m/>
    <m/>
    <n v="37.370399999999997"/>
    <n v="-121.9"/>
    <s v="Santa Clara"/>
    <s v="SAN-JOSE-B-1108"/>
    <m/>
    <m/>
    <s v="SAN JOSE B 1108XR406"/>
    <x v="0"/>
    <m/>
    <m/>
    <m/>
    <m/>
    <s v="No"/>
    <m/>
    <m/>
    <m/>
    <m/>
    <m/>
    <m/>
    <m/>
    <s v="N"/>
    <s v="N"/>
    <m/>
    <m/>
    <s v="     "/>
    <m/>
    <m/>
    <m/>
    <m/>
    <m/>
    <m/>
    <m/>
    <m/>
    <m/>
    <m/>
    <m/>
    <m/>
    <m/>
    <m/>
    <m/>
    <m/>
    <m/>
    <m/>
    <m/>
  </r>
  <r>
    <s v="20150425"/>
    <s v="     "/>
    <n v="42339"/>
    <s v="12/1"/>
    <x v="0"/>
    <n v="0.39305555555555555"/>
    <s v="49"/>
    <n v="4"/>
    <s v="12"/>
    <x v="2"/>
    <n v="42339"/>
    <n v="0.39305555555555555"/>
    <s v="OMC TO REPAIR WIRE"/>
    <s v="     "/>
    <m/>
    <m/>
    <s v="N"/>
    <x v="0"/>
    <s v="1351198"/>
    <s v="15-0081935"/>
    <m/>
    <m/>
    <n v="110886214"/>
    <m/>
    <s v="     "/>
    <x v="1"/>
    <s v="PG&amp;E"/>
    <m/>
    <s v="Vegetation"/>
    <m/>
    <s v="D"/>
    <m/>
    <s v="&lt;0.25"/>
    <s v="Square Feet: 10 x 10; Acreage: "/>
    <s v="Equipment - PG&amp;E"/>
    <s v="34.b. Conductor damage or failure"/>
    <s v="Equipment - PG&amp;E"/>
    <s v="All types of equipment / facility failure"/>
    <s v="Conductor"/>
    <s v="Conductor"/>
    <m/>
    <m/>
    <s v="Line to Ground"/>
    <s v="0"/>
    <s v="Overhead"/>
    <x v="3"/>
    <s v="Conductor"/>
    <m/>
    <s v="ORD FERRY RD WEST OF 126147"/>
    <s v="     "/>
    <s v="Non-HFTD"/>
    <x v="0"/>
    <m/>
    <m/>
    <n v="39.631500000000003"/>
    <n v="-121.93"/>
    <s v="Butte"/>
    <s v="JACINTO-1101"/>
    <s v="102851101"/>
    <n v="12000"/>
    <s v="JACINTO 11012062"/>
    <x v="0"/>
    <s v="Cal Fire Dept"/>
    <s v="Hardwood Woodland"/>
    <m/>
    <m/>
    <s v="No"/>
    <m/>
    <m/>
    <m/>
    <m/>
    <m/>
    <m/>
    <m/>
    <s v="N"/>
    <s v="N"/>
    <m/>
    <m/>
    <s v="     "/>
    <m/>
    <m/>
    <m/>
    <m/>
    <m/>
    <m/>
    <m/>
    <m/>
    <m/>
    <m/>
    <m/>
    <m/>
    <m/>
    <m/>
    <m/>
    <m/>
    <m/>
    <m/>
    <m/>
  </r>
  <r>
    <s v="20191527"/>
    <s v="     "/>
    <n v="43800"/>
    <s v="12/1"/>
    <x v="0"/>
    <m/>
    <s v="49"/>
    <n v="4"/>
    <s v="12"/>
    <x v="3"/>
    <n v="43800"/>
    <m/>
    <s v="EC 118213165 Pole Fire - does not appear to be burn marks around pole. Not Reportable."/>
    <s v="     "/>
    <s v="FAS"/>
    <m/>
    <s v="N"/>
    <x v="0"/>
    <s v="725813"/>
    <s v="19-0131888"/>
    <m/>
    <s v="T004831103"/>
    <n v="0"/>
    <m/>
    <s v="     "/>
    <x v="0"/>
    <s v="PG&amp;E"/>
    <m/>
    <m/>
    <m/>
    <s v="D"/>
    <m/>
    <s v="Structure-only"/>
    <s v="Pole only"/>
    <s v="Equipment - PG&amp;E"/>
    <s v="34.o. Other"/>
    <s v="Equipment - PG&amp;E"/>
    <m/>
    <m/>
    <s v="Line Recloser"/>
    <m/>
    <m/>
    <s v="Three Phase Fault"/>
    <m/>
    <s v="Overhead"/>
    <x v="0"/>
    <s v="Line Recloser"/>
    <m/>
    <s v="252261106-2100141888{4900}"/>
    <s v="     "/>
    <s v="Non-HFTD"/>
    <x v="0"/>
    <m/>
    <m/>
    <n v="37.420400000000001"/>
    <n v="-120.66800000000001"/>
    <s v="MERCED"/>
    <s v="LIVINGSTON-1106"/>
    <m/>
    <m/>
    <s v="LIVINGSTON 11064900"/>
    <x v="0"/>
    <s v="Cal Fire"/>
    <m/>
    <m/>
    <m/>
    <s v="No"/>
    <m/>
    <m/>
    <m/>
    <m/>
    <m/>
    <m/>
    <m/>
    <s v="N"/>
    <s v="N"/>
    <m/>
    <m/>
    <s v="     "/>
    <m/>
    <m/>
    <m/>
    <m/>
    <m/>
    <m/>
    <m/>
    <m/>
    <m/>
    <m/>
    <m/>
    <m/>
    <m/>
    <m/>
    <m/>
    <m/>
    <m/>
    <m/>
    <m/>
  </r>
  <r>
    <s v="SAP201419686"/>
    <s v="     "/>
    <n v="41983"/>
    <s v="12/10"/>
    <x v="0"/>
    <m/>
    <s v="50"/>
    <n v="4"/>
    <s v="12"/>
    <x v="7"/>
    <n v="41981"/>
    <m/>
    <s v="pole fire; failed fuse 41021; 1 p/s/o fuse 41021; switch 1866"/>
    <s v="     "/>
    <s v="SAP"/>
    <n v="44580"/>
    <s v="Y"/>
    <x v="0"/>
    <s v="1126878"/>
    <s v="14-0074340"/>
    <m/>
    <s v="T003256670"/>
    <n v="109826925"/>
    <m/>
    <s v="     "/>
    <x v="0"/>
    <s v="PG&amp;E"/>
    <m/>
    <m/>
    <m/>
    <s v="D"/>
    <m/>
    <s v="Structure-PG&amp;E only"/>
    <m/>
    <s v="Equipment - PG&amp;E"/>
    <s v="34.c. Fuse damage or failure"/>
    <s v="Equipment - PG&amp;E"/>
    <s v="Fuse failure - all"/>
    <s v="Fuse failure - all"/>
    <s v="Pole"/>
    <m/>
    <m/>
    <s v="None"/>
    <s v="Yes"/>
    <s v="Overhead"/>
    <x v="0"/>
    <s v="Pole"/>
    <m/>
    <s v="101660452"/>
    <s v="     "/>
    <s v="Non-HFTD"/>
    <x v="0"/>
    <m/>
    <m/>
    <n v="38.368600000000001"/>
    <n v="-121.949"/>
    <s v="Solano"/>
    <s v="VACA-DIXON-1104"/>
    <m/>
    <m/>
    <s v="VACA DIXON 1104607900"/>
    <x v="0"/>
    <m/>
    <m/>
    <m/>
    <m/>
    <s v="No"/>
    <m/>
    <m/>
    <m/>
    <m/>
    <m/>
    <m/>
    <m/>
    <s v="N"/>
    <s v="N"/>
    <m/>
    <m/>
    <s v="     "/>
    <m/>
    <m/>
    <m/>
    <m/>
    <m/>
    <m/>
    <m/>
    <m/>
    <m/>
    <m/>
    <m/>
    <m/>
    <m/>
    <m/>
    <m/>
    <m/>
    <m/>
    <m/>
    <m/>
  </r>
  <r>
    <s v="20150431"/>
    <s v="     "/>
    <n v="42348"/>
    <s v="12/10"/>
    <x v="0"/>
    <n v="0.47152777777777777"/>
    <s v="50"/>
    <n v="4"/>
    <s v="12"/>
    <x v="2"/>
    <n v="42348"/>
    <n v="0.47152777777777777"/>
    <s v="0"/>
    <s v="     "/>
    <m/>
    <m/>
    <s v="N"/>
    <x v="0"/>
    <s v="1357699"/>
    <s v="15-0083962"/>
    <m/>
    <m/>
    <m/>
    <m/>
    <s v="     "/>
    <x v="1"/>
    <s v="PG&amp;E"/>
    <m/>
    <s v="Other"/>
    <s v="Vehicle"/>
    <s v="D"/>
    <m/>
    <s v="Structure-only"/>
    <s v="Square Feet: ; Acreage: "/>
    <s v="Contact - 3rd Party"/>
    <s v="33.d. Vehicle contact"/>
    <s v="Contact - 3rd Party"/>
    <s v="All types of equipment / facility failure"/>
    <s v="Contact - Vehicle"/>
    <m/>
    <s v="Contact - Vehicle"/>
    <s v="Pole"/>
    <s v="Line to Ground"/>
    <s v="0"/>
    <s v="Overhead"/>
    <x v="3"/>
    <s v="Conductor"/>
    <m/>
    <s v="100694631"/>
    <s v="     "/>
    <s v="Non-HFTD"/>
    <x v="0"/>
    <m/>
    <m/>
    <n v="36.218299999999999"/>
    <n v="-119.995"/>
    <s v="Fresno"/>
    <s v="HENRIETTA-1108"/>
    <s v="252681108"/>
    <n v="12000"/>
    <s v="HENRIETTA 1108CB"/>
    <x v="0"/>
    <s v="Cal Fire Dept"/>
    <s v="Agriculture"/>
    <m/>
    <m/>
    <s v="No"/>
    <m/>
    <m/>
    <m/>
    <m/>
    <m/>
    <m/>
    <m/>
    <s v="N"/>
    <s v="N"/>
    <m/>
    <m/>
    <s v="     "/>
    <m/>
    <m/>
    <m/>
    <m/>
    <m/>
    <m/>
    <m/>
    <m/>
    <m/>
    <m/>
    <m/>
    <m/>
    <m/>
    <m/>
    <m/>
    <m/>
    <m/>
    <m/>
    <m/>
  </r>
  <r>
    <s v="SAP20194482"/>
    <s v="     "/>
    <n v="43809"/>
    <s v="12/10"/>
    <x v="0"/>
    <m/>
    <s v="50"/>
    <n v="4"/>
    <s v="12"/>
    <x v="3"/>
    <n v="43807"/>
    <m/>
    <s v="6835 N Vasco Rd Los Vaqueros Rd and Vasco Rd in Livermore; pole fire; broken pole; wire down; meter 1009076209"/>
    <s v="     "/>
    <s v="SAP"/>
    <n v="44580"/>
    <s v="Y"/>
    <x v="0"/>
    <s v="734017"/>
    <s v="19-0135077"/>
    <m/>
    <s v="T004841000"/>
    <n v="118246395"/>
    <m/>
    <s v="     "/>
    <x v="0"/>
    <s v="PG&amp;E"/>
    <m/>
    <m/>
    <m/>
    <s v="D"/>
    <m/>
    <s v="Structure-PG&amp;E only"/>
    <m/>
    <s v="Equipment - PG&amp;E"/>
    <s v="34.f. Pole damage or failure"/>
    <s v="Equipment - PG&amp;E"/>
    <s v="Pole failure"/>
    <s v="Pole failure"/>
    <s v="Crossarm"/>
    <m/>
    <m/>
    <s v="Line to Ground"/>
    <s v="Yes"/>
    <s v="Overhead"/>
    <x v="0"/>
    <s v="Crossarm"/>
    <m/>
    <s v="103522969"/>
    <s v="     "/>
    <s v="Non-HFTD"/>
    <x v="0"/>
    <m/>
    <m/>
    <n v="37.739899999999999"/>
    <n v="-121.747"/>
    <s v="Alameda"/>
    <s v="CAYETANO-2109"/>
    <m/>
    <m/>
    <s v="CAYETANO 2109MR572"/>
    <x v="0"/>
    <s v="Contra Costa FD"/>
    <m/>
    <m/>
    <m/>
    <s v="No"/>
    <m/>
    <m/>
    <m/>
    <m/>
    <m/>
    <m/>
    <m/>
    <s v="N"/>
    <s v="N"/>
    <m/>
    <m/>
    <s v="     "/>
    <m/>
    <m/>
    <m/>
    <m/>
    <m/>
    <m/>
    <m/>
    <m/>
    <m/>
    <m/>
    <m/>
    <m/>
    <m/>
    <m/>
    <m/>
    <m/>
    <m/>
    <m/>
    <m/>
  </r>
  <r>
    <s v="20212219"/>
    <s v="     "/>
    <n v="44540"/>
    <s v="12/10"/>
    <x v="0"/>
    <n v="0.63472222222222219"/>
    <s v="50"/>
    <n v="4"/>
    <s v="12"/>
    <x v="5"/>
    <n v="44540"/>
    <m/>
    <s v="Bird contact with overhead distribution equipment resulted in a crossarm fire. The ensuing fire was limited to PG&amp;E assets. This information is preliminary."/>
    <s v="     "/>
    <s v="ILIS/OIS"/>
    <m/>
    <s v="N"/>
    <x v="0"/>
    <m/>
    <m/>
    <m/>
    <s v="T005483997"/>
    <n v="122476000"/>
    <m/>
    <s v="     "/>
    <x v="0"/>
    <s v="PG&amp;E"/>
    <m/>
    <s v="Other"/>
    <s v="Crossarm"/>
    <s v="D"/>
    <s v="D"/>
    <s v="Structure-PG&amp;E only"/>
    <s v="Contained to pole only"/>
    <s v="Contact - Animal - Bird"/>
    <s v="33.b. Animal contact"/>
    <s v="Contact - Bird"/>
    <s v="Contact from object"/>
    <s v="Animal contact"/>
    <m/>
    <s v="Animal contact"/>
    <s v="Crossarm"/>
    <m/>
    <s v="N"/>
    <s v="Overhead"/>
    <x v="3"/>
    <s v="Crossarm"/>
    <s v="Crossarm, Hardware"/>
    <s v="101631667"/>
    <s v="     "/>
    <s v="Non-HFTD"/>
    <x v="0"/>
    <m/>
    <m/>
    <n v="38.626199999999997"/>
    <n v="-121.831"/>
    <s v="Yolo"/>
    <s v="PLAINFIELD-1105"/>
    <m/>
    <n v="12000"/>
    <m/>
    <x v="0"/>
    <s v="Employee"/>
    <s v="Agriculture"/>
    <s v="Grass fuel model"/>
    <s v="grass and crops"/>
    <s v="No"/>
    <m/>
    <m/>
    <m/>
    <m/>
    <m/>
    <m/>
    <m/>
    <s v="N"/>
    <s v="N"/>
    <m/>
    <m/>
    <s v="     "/>
    <m/>
    <m/>
    <m/>
    <m/>
    <m/>
    <m/>
    <m/>
    <m/>
    <m/>
    <m/>
    <m/>
    <m/>
    <m/>
    <m/>
    <m/>
    <m/>
    <m/>
    <m/>
    <m/>
  </r>
  <r>
    <s v="20212285"/>
    <s v="     "/>
    <n v="44540"/>
    <s v="12/10"/>
    <x v="0"/>
    <n v="0.19097222222222221"/>
    <s v="50"/>
    <n v="4"/>
    <s v="12"/>
    <x v="5"/>
    <m/>
    <m/>
    <s v="failed/no insulator; wire down and on fire"/>
    <s v="     "/>
    <s v="FAS"/>
    <m/>
    <s v="Y"/>
    <x v="0"/>
    <m/>
    <m/>
    <m/>
    <s v="T005483325, T005483327, T005483330, T005483331"/>
    <n v="122473000"/>
    <m/>
    <s v="     "/>
    <x v="0"/>
    <s v="PG&amp;E"/>
    <m/>
    <s v="Other"/>
    <s v="Conductor "/>
    <s v="D"/>
    <s v="D"/>
    <s v="Structure-PG&amp;E only"/>
    <s v="BAD WIRE "/>
    <s v="Equipment - PG&amp;E"/>
    <s v="34.g. Insulator and brushing damage or failure"/>
    <s v="Equipment - PG&amp;E"/>
    <s v="All types of equipment / facility failure"/>
    <s v="Insulator failure"/>
    <s v="Conductor - Primary"/>
    <m/>
    <m/>
    <m/>
    <s v="Y"/>
    <s v="Overhead"/>
    <x v="3"/>
    <s v="Conductor - Primary"/>
    <s v="Insulator"/>
    <m/>
    <s v="     "/>
    <s v="Non-HFTD"/>
    <x v="0"/>
    <m/>
    <m/>
    <n v="35.311799999999998"/>
    <n v="-119.003"/>
    <s v="Kern"/>
    <s v="PANAMA-2102"/>
    <m/>
    <n v="21000"/>
    <m/>
    <x v="0"/>
    <s v="Bakersfield FD"/>
    <s v="Urban"/>
    <s v="Fire-resistive fuel bed"/>
    <s v="Asphalt"/>
    <s v="No"/>
    <m/>
    <m/>
    <m/>
    <m/>
    <m/>
    <m/>
    <m/>
    <s v="N"/>
    <s v="N"/>
    <m/>
    <m/>
    <s v="     "/>
    <m/>
    <m/>
    <m/>
    <m/>
    <m/>
    <m/>
    <m/>
    <m/>
    <m/>
    <m/>
    <m/>
    <m/>
    <m/>
    <m/>
    <m/>
    <m/>
    <m/>
    <m/>
    <m/>
  </r>
  <r>
    <s v="MIA20143774"/>
    <s v="     "/>
    <n v="41984"/>
    <s v="12/11"/>
    <x v="0"/>
    <n v="0.90099537037037036"/>
    <s v="50"/>
    <n v="4"/>
    <s v="12"/>
    <x v="7"/>
    <n v="41984"/>
    <n v="0.90069444444444446"/>
    <s v="L7SF: 320 LEE ST in Oakland; pole fire; arcing; tman pulled fuse"/>
    <s v="     "/>
    <s v="FAS"/>
    <n v="44258"/>
    <s v="Y"/>
    <x v="0"/>
    <s v="1136155"/>
    <s v="N/A"/>
    <m/>
    <s v="T003266680"/>
    <m/>
    <m/>
    <s v="     "/>
    <x v="0"/>
    <s v="PG&amp;E"/>
    <m/>
    <m/>
    <m/>
    <s v="D"/>
    <m/>
    <s v="Structure-PG&amp;E only"/>
    <m/>
    <s v="Equipment - PG&amp;E"/>
    <s v="34.c. Fuse damage or failure"/>
    <s v="Equipment - PG&amp;E"/>
    <s v="All types of equipment / facility failure"/>
    <s v="Fuse failure - all"/>
    <s v="Pole"/>
    <m/>
    <m/>
    <m/>
    <s v="Yes"/>
    <s v="Overhead"/>
    <x v="0"/>
    <m/>
    <m/>
    <s v="101369104"/>
    <s v="     "/>
    <s v="Non-HFTD"/>
    <x v="0"/>
    <m/>
    <m/>
    <n v="37.811100000000003"/>
    <n v="-122.256"/>
    <s v="Alameda"/>
    <s v="OAKLAND-X-1112"/>
    <m/>
    <n v="11000"/>
    <m/>
    <x v="0"/>
    <m/>
    <s v="Urban"/>
    <m/>
    <m/>
    <s v="No"/>
    <m/>
    <m/>
    <m/>
    <m/>
    <m/>
    <m/>
    <m/>
    <s v="N"/>
    <s v="N"/>
    <m/>
    <m/>
    <s v="     "/>
    <m/>
    <m/>
    <m/>
    <m/>
    <m/>
    <m/>
    <m/>
    <m/>
    <m/>
    <m/>
    <m/>
    <m/>
    <m/>
    <m/>
    <m/>
    <m/>
    <m/>
    <m/>
    <m/>
  </r>
  <r>
    <s v="SAP201419670"/>
    <s v="     "/>
    <n v="41984"/>
    <s v="12/11"/>
    <x v="0"/>
    <m/>
    <s v="50"/>
    <n v="4"/>
    <s v="12"/>
    <x v="7"/>
    <n v="41982"/>
    <m/>
    <s v="Crossarm replaced due to pole fire; failed fuse 8057"/>
    <s v="     "/>
    <s v="SAP"/>
    <n v="44580"/>
    <s v="Y"/>
    <x v="0"/>
    <s v="1127451"/>
    <s v="14-0074497"/>
    <m/>
    <s v="T003257588"/>
    <n v="109887476"/>
    <m/>
    <s v="     "/>
    <x v="0"/>
    <s v="PG&amp;E"/>
    <m/>
    <m/>
    <m/>
    <s v="D"/>
    <m/>
    <s v="Structure-PG&amp;E only"/>
    <m/>
    <s v="Equipment - PG&amp;E"/>
    <s v="34.c. Fuse damage or failure"/>
    <s v="Equipment - PG&amp;E"/>
    <s v="Fuse failure - all"/>
    <s v="Fuse failure - all"/>
    <s v="Fuse"/>
    <m/>
    <m/>
    <s v="Line to Ground"/>
    <s v="Yes"/>
    <s v="Overhead"/>
    <x v="0"/>
    <s v="Fuse"/>
    <m/>
    <s v="103235975"/>
    <s v="     "/>
    <s v="Non-HFTD"/>
    <x v="0"/>
    <m/>
    <m/>
    <n v="35.390700000000002"/>
    <n v="-118.973"/>
    <s v="Kern"/>
    <s v="COLUMBUS-1104"/>
    <m/>
    <m/>
    <s v="COLUMBUS 1104CB"/>
    <x v="0"/>
    <m/>
    <m/>
    <m/>
    <m/>
    <s v="No"/>
    <m/>
    <m/>
    <m/>
    <m/>
    <m/>
    <m/>
    <m/>
    <s v="N"/>
    <s v="N"/>
    <m/>
    <m/>
    <s v="     "/>
    <m/>
    <m/>
    <m/>
    <m/>
    <m/>
    <m/>
    <m/>
    <m/>
    <m/>
    <m/>
    <m/>
    <m/>
    <m/>
    <m/>
    <m/>
    <m/>
    <m/>
    <m/>
    <m/>
  </r>
  <r>
    <s v="20150432"/>
    <s v="     "/>
    <n v="42349"/>
    <s v="12/11"/>
    <x v="0"/>
    <n v="0.31041666666666667"/>
    <s v="50"/>
    <n v="4"/>
    <s v="12"/>
    <x v="2"/>
    <n v="42349"/>
    <n v="0.31041666666666667"/>
    <s v="CREW TO REPAIR WIRE DOWN 4 POLES LOAD SIDE OF SW 7807 CAUSED BY TREE BARK ACROSS THE CONDUCTOR 2 POLES LOAD SIDE OF FUSES 8457"/>
    <s v="     "/>
    <m/>
    <m/>
    <s v="N"/>
    <x v="0"/>
    <s v="1358589"/>
    <s v="15-0084199"/>
    <m/>
    <m/>
    <n v="111088984"/>
    <m/>
    <s v="     "/>
    <x v="1"/>
    <s v="PG&amp;E"/>
    <m/>
    <s v="Vegetation"/>
    <m/>
    <s v="D"/>
    <m/>
    <s v="&lt;3 meters of linear travel"/>
    <s v="Square Feet: ; Acreage: "/>
    <s v="Vegetation"/>
    <s v="33.a. Veg. contact"/>
    <s v="Vegetation"/>
    <s v="All types of equipment / facility failure"/>
    <s v="Contact - Vegetation"/>
    <m/>
    <s v="Contact - Vegetation"/>
    <s v="Conductor"/>
    <s v="Line to Ground"/>
    <s v="0"/>
    <s v="Overhead"/>
    <x v="3"/>
    <s v="Conductor"/>
    <m/>
    <s v="4 POLES LOAD SIDE OF SW 7807"/>
    <s v="     "/>
    <s v="Non-HFTD"/>
    <x v="0"/>
    <m/>
    <m/>
    <n v="34.878799999999998"/>
    <n v="-120.331"/>
    <s v="Santa Barbara"/>
    <s v="SISQUOC-1101"/>
    <s v="182811104"/>
    <n v="12000"/>
    <s v="N/A"/>
    <x v="0"/>
    <m/>
    <s v="Barren/Other"/>
    <m/>
    <m/>
    <s v="No"/>
    <m/>
    <m/>
    <m/>
    <m/>
    <m/>
    <m/>
    <m/>
    <s v="N"/>
    <s v="N"/>
    <m/>
    <m/>
    <s v="     "/>
    <s v="34.86518500"/>
    <s v="-120.37816200"/>
    <s v="Dec 22 2015 12:00AM"/>
    <s v="Bark"/>
    <s v="EVIDENCE OF SHEDDING BARK 2 P SS OF 8457. NO EVIDENCE OF VEGITATION RELATED OUTAGE AT FAULT LOCATION OF 4 P LS OF 7087."/>
    <s v="EUCA"/>
    <s v="50"/>
    <s v="52"/>
    <s v="2"/>
    <m/>
    <m/>
    <m/>
    <m/>
    <m/>
    <m/>
    <m/>
    <s v="CrossArm"/>
    <s v="RayChem "/>
    <s v="6"/>
  </r>
  <r>
    <s v="SAP201613262"/>
    <s v="     "/>
    <n v="42715"/>
    <s v="12/11"/>
    <x v="0"/>
    <m/>
    <s v="51"/>
    <n v="4"/>
    <s v="12"/>
    <x v="6"/>
    <n v="42713"/>
    <m/>
    <s v="Crossarm replaced due to pole fire"/>
    <s v="     "/>
    <s v="SAP"/>
    <n v="44580"/>
    <s v="Y"/>
    <x v="0"/>
    <s v="1597964"/>
    <s v="16-0084826"/>
    <m/>
    <s v="T003836253"/>
    <n v="112394636"/>
    <m/>
    <s v="     "/>
    <x v="0"/>
    <s v="PG&amp;E"/>
    <m/>
    <m/>
    <m/>
    <s v="D"/>
    <m/>
    <s v="Structure-PG&amp;E only"/>
    <m/>
    <s v="Equipment - PG&amp;E"/>
    <s v="34.h. Crossarm damage or failure"/>
    <s v="Equipment - PG&amp;E"/>
    <s v="Crossarm failure"/>
    <s v="Crossarm failure"/>
    <s v="Crossarm"/>
    <m/>
    <m/>
    <s v="Force Out"/>
    <s v="Yes"/>
    <s v="Overhead"/>
    <x v="0"/>
    <s v="Crossarm"/>
    <m/>
    <s v="101428138"/>
    <s v="     "/>
    <s v="Non-HFTD"/>
    <x v="0"/>
    <m/>
    <m/>
    <n v="37.9377"/>
    <n v="-122.333"/>
    <s v="Contra Costa"/>
    <s v="BARRETT-0402"/>
    <m/>
    <m/>
    <s v="BARRETT 0402CB"/>
    <x v="0"/>
    <m/>
    <m/>
    <m/>
    <m/>
    <s v="No"/>
    <m/>
    <m/>
    <m/>
    <m/>
    <m/>
    <m/>
    <m/>
    <s v="N"/>
    <s v="N"/>
    <m/>
    <m/>
    <s v="     "/>
    <m/>
    <m/>
    <m/>
    <m/>
    <m/>
    <m/>
    <m/>
    <m/>
    <m/>
    <m/>
    <m/>
    <m/>
    <m/>
    <m/>
    <m/>
    <m/>
    <m/>
    <m/>
    <m/>
  </r>
  <r>
    <s v="MIA201812092"/>
    <s v="     "/>
    <n v="43445"/>
    <s v="12/11"/>
    <x v="0"/>
    <n v="0.83638888888888885"/>
    <s v="50"/>
    <n v="4"/>
    <s v="12"/>
    <x v="1"/>
    <n v="43445"/>
    <n v="0.83611111111111114"/>
    <s v="escalation"/>
    <s v="     "/>
    <s v="FAS"/>
    <n v="44250"/>
    <s v="Y"/>
    <x v="0"/>
    <s v="238264"/>
    <s v="N/A"/>
    <m/>
    <s v="T004481631"/>
    <m/>
    <m/>
    <s v="     "/>
    <x v="0"/>
    <s v="PG&amp;E"/>
    <m/>
    <m/>
    <m/>
    <s v="D"/>
    <m/>
    <m/>
    <m/>
    <s v="Equipment - PG&amp;E"/>
    <s v="34.o. Other"/>
    <s v="Equipment - PG&amp;E"/>
    <s v="All types of equipment / facility failure"/>
    <s v="Service Neutral failure"/>
    <s v="Service Drop"/>
    <m/>
    <m/>
    <m/>
    <m/>
    <s v="Overhead"/>
    <x v="0"/>
    <m/>
    <m/>
    <m/>
    <s v="     "/>
    <s v="Non-HFTD"/>
    <x v="0"/>
    <m/>
    <m/>
    <n v="35.360599999999998"/>
    <n v="-118.996"/>
    <s v="Kern"/>
    <s v="BAKERSFIELD-2104"/>
    <m/>
    <n v="21000"/>
    <m/>
    <x v="0"/>
    <m/>
    <s v="Urban"/>
    <m/>
    <m/>
    <s v="No"/>
    <m/>
    <m/>
    <m/>
    <m/>
    <m/>
    <m/>
    <m/>
    <s v="N"/>
    <s v="N"/>
    <m/>
    <m/>
    <s v="     "/>
    <m/>
    <m/>
    <m/>
    <m/>
    <m/>
    <m/>
    <m/>
    <m/>
    <m/>
    <m/>
    <m/>
    <m/>
    <m/>
    <m/>
    <m/>
    <m/>
    <m/>
    <m/>
    <m/>
  </r>
  <r>
    <s v="FAS2116525"/>
    <s v="     "/>
    <n v="43445"/>
    <s v="12/11"/>
    <x v="0"/>
    <m/>
    <s v="50"/>
    <n v="4"/>
    <s v="12"/>
    <x v="1"/>
    <m/>
    <m/>
    <s v="pole fire caused by vandalism"/>
    <s v="     "/>
    <s v="FAS"/>
    <n v="44580"/>
    <s v="Y"/>
    <x v="0"/>
    <s v="238858"/>
    <s v="N/A"/>
    <m/>
    <s v="7500118, T004482245"/>
    <m/>
    <m/>
    <s v="     "/>
    <x v="0"/>
    <s v="PG&amp;E"/>
    <m/>
    <m/>
    <m/>
    <s v="D"/>
    <m/>
    <s v="Structure-only"/>
    <m/>
    <s v="Contact - 3rd Party"/>
    <s v="38.a. Vandalism / Theft"/>
    <s v="Contact - 3rd Party"/>
    <s v="Vandalism"/>
    <s v="Vandalism"/>
    <m/>
    <s v="Vandalism"/>
    <s v="Pole"/>
    <m/>
    <s v="No"/>
    <s v="Overhead"/>
    <x v="0"/>
    <s v="Pole"/>
    <m/>
    <s v="101651516"/>
    <s v="     "/>
    <s v="Non-HFTD"/>
    <x v="0"/>
    <m/>
    <m/>
    <n v="38.910699999999999"/>
    <n v="-122.008"/>
    <s v="Yolo"/>
    <s v="DUNNIGAN-1101"/>
    <m/>
    <m/>
    <m/>
    <x v="0"/>
    <s v="Yolo County FD"/>
    <m/>
    <m/>
    <m/>
    <s v="No"/>
    <m/>
    <m/>
    <m/>
    <m/>
    <m/>
    <m/>
    <m/>
    <s v="N"/>
    <s v="N"/>
    <m/>
    <m/>
    <s v="     "/>
    <m/>
    <m/>
    <m/>
    <m/>
    <m/>
    <m/>
    <m/>
    <m/>
    <m/>
    <m/>
    <m/>
    <m/>
    <m/>
    <m/>
    <m/>
    <m/>
    <m/>
    <m/>
    <m/>
  </r>
  <r>
    <s v="SAP20194460"/>
    <s v="     "/>
    <n v="43810"/>
    <s v="12/11"/>
    <x v="0"/>
    <m/>
    <s v="50"/>
    <n v="4"/>
    <s v="12"/>
    <x v="3"/>
    <n v="43808"/>
    <m/>
    <s v="3906 SMITH ST, UNION CITY; tv545 failed caused pole fire"/>
    <s v="     "/>
    <s v="SAP"/>
    <n v="44580"/>
    <s v="Y"/>
    <x v="0"/>
    <s v="734976"/>
    <s v="19-0135441"/>
    <m/>
    <s v="T004842104"/>
    <n v="118249787"/>
    <m/>
    <s v="     "/>
    <x v="0"/>
    <s v="PG&amp;E"/>
    <m/>
    <m/>
    <m/>
    <s v="D"/>
    <m/>
    <s v="Structure-PG&amp;E only"/>
    <m/>
    <s v="Equipment - PG&amp;E"/>
    <s v="34.a. Capacitor bank damage or failure"/>
    <s v="Equipment - PG&amp;E"/>
    <s v="Capacitor bank failure"/>
    <s v="Capacitor bank failure"/>
    <s v="Pole"/>
    <m/>
    <m/>
    <s v="Force Out"/>
    <s v="Yes"/>
    <s v="Overhead"/>
    <x v="0"/>
    <s v="Pole"/>
    <m/>
    <s v="100936109"/>
    <s v="     "/>
    <s v="Non-HFTD"/>
    <x v="0"/>
    <m/>
    <m/>
    <n v="37.595700000000001"/>
    <n v="-122.08"/>
    <s v="Alameda"/>
    <s v="DUMBARTON-1109"/>
    <m/>
    <m/>
    <s v="DUMBARTON 1109MR241"/>
    <x v="0"/>
    <m/>
    <m/>
    <m/>
    <m/>
    <s v="No"/>
    <m/>
    <m/>
    <m/>
    <m/>
    <m/>
    <m/>
    <m/>
    <s v="N"/>
    <s v="N"/>
    <m/>
    <m/>
    <s v="     "/>
    <m/>
    <m/>
    <m/>
    <m/>
    <m/>
    <m/>
    <m/>
    <m/>
    <m/>
    <m/>
    <m/>
    <m/>
    <m/>
    <m/>
    <m/>
    <m/>
    <m/>
    <m/>
    <m/>
  </r>
  <r>
    <s v="20201675"/>
    <s v="     "/>
    <n v="44176"/>
    <s v="12/11"/>
    <x v="0"/>
    <n v="0.97291666666666665"/>
    <s v="50"/>
    <n v="4"/>
    <s v="12"/>
    <x v="4"/>
    <n v="44176"/>
    <n v="0.9819444444444444"/>
    <s v="On December 11, 2020 at 2357 hours, a PG&amp;E Troubleman patrolled the Oregon Trail 1104 12kV Distribution Circuit number 103521104, near 1300 Salmon Creek Road in Redding. He observed a pole burnt from the ground level to the control box, as well as a burnt line recloser controller and PT's. Initial analysis indicates the ignition was caused by the equipment ground. It was reported that there were high ground amps on the line from a suspected leaking insulator, which caused the line recloser to flash over and the PT to burst. In the rev.28/F6 oil recloser redd line recloser 1574 is a Tier 2 Fire Mitigation Line Recloser Index 246. Cal Fire responded to and extinguished the fire. The 85-minute outage affected 998 customers. The line was returned to service on December 12, 2020. This information is preliminary."/>
    <s v="     "/>
    <s v="FAS"/>
    <m/>
    <s v="N"/>
    <x v="0"/>
    <s v="1180508"/>
    <s v="20-0129857"/>
    <m/>
    <s v="T005144753, T005144764"/>
    <m/>
    <m/>
    <s v="     "/>
    <x v="1"/>
    <s v="PG&amp;E"/>
    <m/>
    <s v="Vegetation"/>
    <m/>
    <s v="D"/>
    <s v="D"/>
    <s v="&lt;0.25"/>
    <m/>
    <s v="Equipment - PG&amp;E"/>
    <s v="34.o. Other"/>
    <s v="Equipment - PG&amp;E"/>
    <s v="All types of equipment / facility failure"/>
    <s v="Equipment failure - Other"/>
    <s v="Grounding Wire"/>
    <m/>
    <m/>
    <s v="Line to Line"/>
    <m/>
    <s v="Overhead"/>
    <x v="3"/>
    <s v="Grounding Wire"/>
    <s v="Pole, Line Recloser, PT, Insulator"/>
    <s v="Circuit ID: 103521104; SAP ID: 101464947"/>
    <s v="     "/>
    <s v="Non-HFTD"/>
    <x v="0"/>
    <n v="246"/>
    <m/>
    <n v="40.588500000000003"/>
    <n v="-122.29900000000001"/>
    <s v="Shasta"/>
    <s v="OREGON-TRAIL-1104"/>
    <m/>
    <n v="12000"/>
    <m/>
    <x v="0"/>
    <s v="Cal Fire"/>
    <s v="Agriculture"/>
    <m/>
    <m/>
    <s v="No"/>
    <m/>
    <m/>
    <m/>
    <m/>
    <m/>
    <m/>
    <m/>
    <s v="N"/>
    <s v="N"/>
    <m/>
    <m/>
    <s v="     "/>
    <m/>
    <m/>
    <m/>
    <m/>
    <m/>
    <m/>
    <m/>
    <m/>
    <m/>
    <m/>
    <m/>
    <m/>
    <m/>
    <m/>
    <m/>
    <m/>
    <m/>
    <m/>
    <m/>
  </r>
  <r>
    <s v="CAP20200307"/>
    <s v="     "/>
    <n v="44176"/>
    <s v="12/11"/>
    <x v="0"/>
    <n v="0.67013888888888884"/>
    <s v="50"/>
    <n v="4"/>
    <s v="12"/>
    <x v="4"/>
    <m/>
    <m/>
    <s v="Industrial Pkwy and Pacific St / near 28901 MISSION BLVD APT 408 / W/S CARROLL AVE 1P/N/O SAINT ANDREWS STEET in Hayward; 9/16/2019; pole fire caused by underground capacitor bank"/>
    <s v="     "/>
    <s v="CAP"/>
    <n v="44358"/>
    <s v="Y"/>
    <x v="0"/>
    <s v="585522"/>
    <s v="19-0099908"/>
    <m/>
    <m/>
    <m/>
    <m/>
    <s v="     "/>
    <x v="0"/>
    <s v="PG&amp;E"/>
    <m/>
    <m/>
    <m/>
    <s v="D"/>
    <m/>
    <s v="Structure-PG&amp;E only"/>
    <m/>
    <s v="Equipment - PG&amp;E"/>
    <s v="34.o. Other"/>
    <s v="Equipment - PG&amp;E"/>
    <s v="Capacitor bank failure"/>
    <m/>
    <s v="Capacitor Bank"/>
    <m/>
    <m/>
    <s v="Force Out"/>
    <s v="No"/>
    <s v="Underground"/>
    <x v="0"/>
    <s v="Capacitor Bank"/>
    <m/>
    <s v="T5044; 013501101; 100931168"/>
    <s v="     "/>
    <s v="Non-HFTD"/>
    <x v="0"/>
    <m/>
    <m/>
    <n v="37.639299999999999"/>
    <n v="-122.056"/>
    <s v="Alameda"/>
    <s v="JARVIS-1101-12KV"/>
    <m/>
    <m/>
    <s v="JARVIS 1101MR210"/>
    <x v="0"/>
    <m/>
    <m/>
    <m/>
    <m/>
    <s v="No"/>
    <m/>
    <m/>
    <m/>
    <m/>
    <m/>
    <m/>
    <m/>
    <s v="N"/>
    <s v="N"/>
    <m/>
    <m/>
    <s v="     "/>
    <m/>
    <m/>
    <m/>
    <m/>
    <m/>
    <m/>
    <m/>
    <m/>
    <m/>
    <m/>
    <m/>
    <m/>
    <m/>
    <m/>
    <m/>
    <m/>
    <m/>
    <m/>
    <m/>
  </r>
  <r>
    <s v="20201672"/>
    <s v="     "/>
    <n v="44176"/>
    <s v="12/11"/>
    <x v="0"/>
    <n v="0.33611111111111114"/>
    <s v="50"/>
    <n v="4"/>
    <s v="12"/>
    <x v="4"/>
    <n v="44176"/>
    <n v="0.33124999999999999"/>
    <s v="On December 11, 2020 at 0804 hours, a PG&amp;E Troubleman was dispatched to the Templeton 2109 12kV Distribution Circuit in the vicinity of Union Road and Weaver Lane, Paso Robles in response to an outage. Initial analysis indicates PG&amp;E equipment failure due to contamination caused the ignition. Tracking occurred from dirt and dust accumulation on the insulators with fog resulted in an ignition burning the crossarm. The ensuing fire was contained to the pole and the fire was suppressed by PG&amp;E Troubleman, although Cal Fire arrived on scene. PG&amp;E Crew replaced the damaged crossarm on December 11, 2020."/>
    <s v="     "/>
    <s v="FAS"/>
    <m/>
    <s v="N"/>
    <x v="0"/>
    <s v="1178150"/>
    <s v="20-0129629"/>
    <m/>
    <s v="T005143901"/>
    <n v="120165153"/>
    <m/>
    <s v="     "/>
    <x v="0"/>
    <s v="PG&amp;E"/>
    <m/>
    <s v="Other"/>
    <m/>
    <s v="D"/>
    <s v="D"/>
    <s v="Structure-only"/>
    <s v="BURNT POLE AND BUCK ARM"/>
    <s v="Equipment - PG&amp;E"/>
    <s v="36.a. Contamination"/>
    <s v="Equipment - PG&amp;E"/>
    <s v="Contamination"/>
    <s v="Tracking"/>
    <s v="Insulator"/>
    <m/>
    <m/>
    <s v="Force Out"/>
    <m/>
    <s v="Overhead"/>
    <x v="3"/>
    <s v="Insulator"/>
    <s v="Crossarm"/>
    <s v="Pole ID: 101938527"/>
    <s v="     "/>
    <s v="Non-HFTD"/>
    <x v="0"/>
    <m/>
    <m/>
    <n v="35.637700000000002"/>
    <n v="-120.584"/>
    <s v="San Luis Obispo"/>
    <s v="TEMPLETON-2109"/>
    <m/>
    <n v="12000"/>
    <m/>
    <x v="0"/>
    <s v="PG&amp;E Troubleman"/>
    <m/>
    <m/>
    <m/>
    <s v="No"/>
    <m/>
    <m/>
    <m/>
    <m/>
    <m/>
    <m/>
    <m/>
    <s v="N"/>
    <s v="N"/>
    <m/>
    <m/>
    <s v="     "/>
    <m/>
    <m/>
    <m/>
    <m/>
    <m/>
    <m/>
    <m/>
    <m/>
    <m/>
    <m/>
    <m/>
    <m/>
    <m/>
    <m/>
    <m/>
    <m/>
    <m/>
    <m/>
    <m/>
  </r>
  <r>
    <s v="20212286"/>
    <s v="     "/>
    <n v="44541"/>
    <s v="12/11"/>
    <x v="0"/>
    <n v="0.63541666666666663"/>
    <s v="50"/>
    <n v="4"/>
    <s v="12"/>
    <x v="5"/>
    <n v="44541"/>
    <m/>
    <s v="high side jumper on transformer broke catching line on fire"/>
    <s v="     "/>
    <s v="FAS"/>
    <m/>
    <s v="Y"/>
    <x v="0"/>
    <m/>
    <s v="21-0156718"/>
    <m/>
    <s v="T005484591, T005484583, T005484594"/>
    <n v="122480000"/>
    <m/>
    <s v="     "/>
    <x v="0"/>
    <s v="PG&amp;E"/>
    <m/>
    <s v="Other"/>
    <s v="Jumper on Transformer"/>
    <s v="D"/>
    <s v="D"/>
    <s v="Structure-PG&amp;E only"/>
    <s v="none "/>
    <s v="Equipment - PG&amp;E"/>
    <s v="34.o. Other"/>
    <s v="Equipment - PG&amp;E"/>
    <s v="All types of equipment / facility failure"/>
    <s v="Equipment failure - Other"/>
    <s v="Jumper"/>
    <m/>
    <m/>
    <s v="Line to Ground"/>
    <s v="Y"/>
    <s v="Overhead"/>
    <x v="3"/>
    <s v="Jumper"/>
    <s v="Jumper "/>
    <s v="100593405"/>
    <s v="     "/>
    <s v="Non-HFTD"/>
    <x v="0"/>
    <m/>
    <m/>
    <n v="37.305199999999999"/>
    <n v="-121.95399999999999"/>
    <s v="Santa Clara"/>
    <s v="EL-PATIO-1103"/>
    <m/>
    <n v="12000"/>
    <m/>
    <x v="0"/>
    <s v="Unknown"/>
    <s v="Urban"/>
    <s v="Timber fuel model"/>
    <s v="In rear easement trees, "/>
    <s v="No"/>
    <m/>
    <m/>
    <m/>
    <m/>
    <m/>
    <m/>
    <m/>
    <s v="N"/>
    <s v="N"/>
    <m/>
    <m/>
    <s v="     "/>
    <m/>
    <m/>
    <m/>
    <m/>
    <m/>
    <m/>
    <m/>
    <m/>
    <m/>
    <m/>
    <m/>
    <m/>
    <m/>
    <m/>
    <m/>
    <m/>
    <m/>
    <m/>
    <m/>
  </r>
  <r>
    <s v="20140248"/>
    <s v="     "/>
    <n v="41985"/>
    <s v="12/12"/>
    <x v="0"/>
    <n v="0.92708333333333337"/>
    <s v="50"/>
    <n v="4"/>
    <s v="12"/>
    <x v="7"/>
    <n v="41985"/>
    <n v="0.92708333333333337"/>
    <s v="WIRE DOWN FUSES DID NOT BLOW BURNING ON THE GROUND"/>
    <s v="     "/>
    <m/>
    <m/>
    <s v="N"/>
    <x v="0"/>
    <s v="1139311"/>
    <s v="14-0076629"/>
    <m/>
    <m/>
    <n v="109896922"/>
    <m/>
    <s v="     "/>
    <x v="1"/>
    <s v="PG&amp;E"/>
    <m/>
    <s v="Vegetation"/>
    <m/>
    <s v="D"/>
    <m/>
    <s v="&lt;3 meters of linear travel"/>
    <s v="Square Feet: ; Acreage: "/>
    <s v="Vegetation"/>
    <s v="33.a. Veg. contact"/>
    <s v="Vegetation"/>
    <s v="All types of equipment / facility failure"/>
    <s v="Contact - Vegetation"/>
    <m/>
    <s v="Contact - Vegetation"/>
    <s v="Conductor"/>
    <s v="Line to Ground"/>
    <s v=" "/>
    <s v="Overhead"/>
    <x v="3"/>
    <s v="Conductor"/>
    <m/>
    <s v="IFO 75 RANCH RD WOODSIDE"/>
    <s v="     "/>
    <s v="Non-HFTD"/>
    <x v="0"/>
    <n v="518"/>
    <m/>
    <n v="37.391800000000003"/>
    <n v="-122.267"/>
    <s v="San Mateo"/>
    <s v="WOODSIDE-1101"/>
    <s v="24251101"/>
    <n v="12000"/>
    <s v="WOODSIDE 11011922"/>
    <x v="1"/>
    <m/>
    <s v="Conifer Forest"/>
    <m/>
    <m/>
    <s v="No"/>
    <m/>
    <m/>
    <m/>
    <m/>
    <m/>
    <m/>
    <m/>
    <s v="N"/>
    <s v="N"/>
    <m/>
    <m/>
    <s v="     "/>
    <s v="37.39194000"/>
    <s v="-122.26762000"/>
    <s v="Dec 16 2014 12:00AM"/>
    <s v="RootsFail"/>
    <s v="3xstm live madrone uprooted into lines. no further action."/>
    <s v="MADR"/>
    <s v="65"/>
    <s v="48"/>
    <s v="45"/>
    <s v="Moderate"/>
    <s v="None"/>
    <s v="N"/>
    <s v="1"/>
    <m/>
    <s v="Hillside"/>
    <s v="B"/>
    <s v="CrossArm"/>
    <s v="BareWire"/>
    <s v="8"/>
  </r>
  <r>
    <s v="20140247"/>
    <s v="     "/>
    <n v="41985"/>
    <s v="12/12"/>
    <x v="0"/>
    <n v="0.17152777777777778"/>
    <s v="50"/>
    <n v="4"/>
    <s v="12"/>
    <x v="7"/>
    <n v="41985"/>
    <n v="0.17152777777777778"/>
    <s v="Tree came over damaging TX and taking wire down. 1 TX out of pwr. Notified storm deck for crw."/>
    <s v="     "/>
    <m/>
    <m/>
    <s v="N"/>
    <x v="0"/>
    <s v="1137098"/>
    <s v="14-0076294"/>
    <m/>
    <m/>
    <m/>
    <m/>
    <s v="     "/>
    <x v="1"/>
    <s v="PG&amp;E"/>
    <m/>
    <s v="Vegetation"/>
    <m/>
    <s v="D"/>
    <m/>
    <s v="&lt;3 meters of linear travel"/>
    <s v="Square Feet: ; Acreage: "/>
    <s v="Vegetation"/>
    <s v="33.a. Veg. contact"/>
    <s v="Vegetation"/>
    <s v="All types of equipment / facility failure"/>
    <s v="Contact - Vegetation"/>
    <m/>
    <s v="Contact - Vegetation"/>
    <s v="Conductor"/>
    <s v="Line to Line"/>
    <s v="AT&amp;T"/>
    <s v="Overhead"/>
    <x v="3"/>
    <s v="Conductor"/>
    <m/>
    <s v="101762582"/>
    <s v="     "/>
    <s v="Non-HFTD"/>
    <x v="0"/>
    <m/>
    <m/>
    <n v="36.637900000000002"/>
    <n v="-121.812"/>
    <s v="Monterey"/>
    <s v="FORT-ORD-1107"/>
    <s v="182402106"/>
    <n v="12000"/>
    <s v="FORT ORD 21069138"/>
    <x v="0"/>
    <s v=" "/>
    <s v="Conifer Forest"/>
    <m/>
    <m/>
    <s v="No"/>
    <m/>
    <m/>
    <m/>
    <m/>
    <m/>
    <m/>
    <m/>
    <s v="N"/>
    <s v="N"/>
    <m/>
    <m/>
    <s v="     "/>
    <m/>
    <m/>
    <m/>
    <m/>
    <m/>
    <m/>
    <m/>
    <m/>
    <m/>
    <m/>
    <m/>
    <m/>
    <m/>
    <m/>
    <m/>
    <m/>
    <m/>
    <m/>
    <m/>
  </r>
  <r>
    <s v="SAP201419662"/>
    <s v="     "/>
    <n v="41985"/>
    <s v="12/12"/>
    <x v="0"/>
    <m/>
    <s v="50"/>
    <n v="4"/>
    <s v="12"/>
    <x v="7"/>
    <n v="41983"/>
    <m/>
    <s v="pole fire; failed fuse 1311; burned conductor"/>
    <s v="     "/>
    <s v="SAP"/>
    <n v="44580"/>
    <s v="Y"/>
    <x v="0"/>
    <s v="1128173"/>
    <s v="14-0074675"/>
    <m/>
    <s v="T003258818"/>
    <n v="109896942"/>
    <m/>
    <s v="     "/>
    <x v="0"/>
    <s v="PG&amp;E"/>
    <m/>
    <m/>
    <m/>
    <s v="D"/>
    <m/>
    <s v="Structure-PG&amp;E only"/>
    <m/>
    <s v="Equipment - PG&amp;E"/>
    <s v="34.c. Fuse damage or failure"/>
    <s v="Equipment - PG&amp;E"/>
    <s v="Fuse failure - all"/>
    <s v="Fuse failure - all"/>
    <s v="Conductor - All"/>
    <m/>
    <m/>
    <s v="Line to Ground"/>
    <s v="Yes"/>
    <s v="Overhead"/>
    <x v="0"/>
    <s v="Conductor - All"/>
    <m/>
    <m/>
    <s v="     "/>
    <s v="Non-HFTD"/>
    <x v="0"/>
    <m/>
    <m/>
    <n v="37.339399999999998"/>
    <n v="-121.913"/>
    <s v="Santa Clara"/>
    <s v="FMC-1101"/>
    <m/>
    <m/>
    <s v="FMC 1101XR050"/>
    <x v="0"/>
    <m/>
    <m/>
    <m/>
    <m/>
    <s v="No"/>
    <m/>
    <m/>
    <m/>
    <m/>
    <m/>
    <m/>
    <m/>
    <s v="N"/>
    <s v="N"/>
    <m/>
    <m/>
    <s v="     "/>
    <m/>
    <m/>
    <m/>
    <m/>
    <m/>
    <m/>
    <m/>
    <m/>
    <m/>
    <m/>
    <m/>
    <m/>
    <m/>
    <m/>
    <m/>
    <m/>
    <m/>
    <m/>
    <m/>
  </r>
  <r>
    <s v="SAP201613256"/>
    <s v="     "/>
    <n v="42716"/>
    <s v="12/12"/>
    <x v="0"/>
    <m/>
    <s v="51"/>
    <n v="4"/>
    <s v="12"/>
    <x v="6"/>
    <n v="42714"/>
    <m/>
    <s v="Pole replaced due to pole fire"/>
    <s v="     "/>
    <s v="SAP"/>
    <n v="44580"/>
    <s v="Y"/>
    <x v="0"/>
    <s v="1599321"/>
    <s v="16-0085006"/>
    <m/>
    <s v="T003837166"/>
    <n v="112399773"/>
    <m/>
    <s v="     "/>
    <x v="0"/>
    <s v="PG&amp;E"/>
    <m/>
    <m/>
    <m/>
    <s v="D"/>
    <m/>
    <s v="Structure-PG&amp;E only"/>
    <m/>
    <s v="Unknown"/>
    <s v="40.a. Unknown"/>
    <s v="Unknown"/>
    <m/>
    <m/>
    <m/>
    <m/>
    <m/>
    <s v="Force Out"/>
    <m/>
    <s v="Overhead"/>
    <x v="0"/>
    <s v="Pole"/>
    <m/>
    <s v="102104409"/>
    <s v="     "/>
    <s v="Non-HFTD"/>
    <x v="0"/>
    <m/>
    <m/>
    <n v="37.7971"/>
    <n v="-121.107"/>
    <s v="San Joaquin"/>
    <s v="AVENA-1701"/>
    <m/>
    <m/>
    <s v="RIPON 1701CB"/>
    <x v="0"/>
    <s v="Ripon FD"/>
    <m/>
    <m/>
    <m/>
    <s v="No"/>
    <m/>
    <m/>
    <m/>
    <m/>
    <m/>
    <m/>
    <m/>
    <s v="N"/>
    <s v="N"/>
    <m/>
    <m/>
    <s v="     "/>
    <m/>
    <m/>
    <m/>
    <m/>
    <m/>
    <m/>
    <m/>
    <m/>
    <m/>
    <m/>
    <m/>
    <m/>
    <m/>
    <m/>
    <m/>
    <m/>
    <m/>
    <m/>
    <m/>
  </r>
  <r>
    <s v="20170484"/>
    <s v="     "/>
    <n v="43081"/>
    <s v="12/12"/>
    <x v="0"/>
    <n v="0.19444444444444445"/>
    <s v="50"/>
    <n v="4"/>
    <s v="12"/>
    <x v="0"/>
    <n v="43081"/>
    <n v="0.19444444444444445"/>
    <s v="0"/>
    <s v="     "/>
    <m/>
    <m/>
    <s v="N"/>
    <x v="0"/>
    <s v="1940964"/>
    <s v="17-0101233"/>
    <m/>
    <m/>
    <m/>
    <m/>
    <s v="     "/>
    <x v="1"/>
    <s v="PG&amp;E"/>
    <m/>
    <s v="Building"/>
    <m/>
    <s v="D"/>
    <m/>
    <s v="Structure-only"/>
    <s v="Square Feet: ; Acreage: "/>
    <s v="Equipment - PG&amp;E"/>
    <s v="34.g. Insulator and brushing damage or failure"/>
    <s v="Equipment - PG&amp;E"/>
    <s v="All types of equipment / facility failure"/>
    <s v="Insulator"/>
    <s v="Insulator"/>
    <m/>
    <m/>
    <s v="Force Out"/>
    <s v="PACIFIC BELL"/>
    <s v="Overhead"/>
    <x v="3"/>
    <s v="Fuse"/>
    <m/>
    <s v="100324902"/>
    <s v="     "/>
    <s v="Non-HFTD"/>
    <x v="0"/>
    <n v="280"/>
    <m/>
    <n v="39.771099999999997"/>
    <n v="-121.59699999999999"/>
    <s v="Butte"/>
    <s v="PARADISE-1105"/>
    <s v="102831105"/>
    <n v="12000"/>
    <s v="PARADISE 1105CB"/>
    <x v="0"/>
    <s v="paradise fire city department"/>
    <s v="Shrub"/>
    <m/>
    <m/>
    <s v="Yes"/>
    <m/>
    <m/>
    <m/>
    <m/>
    <m/>
    <m/>
    <m/>
    <s v="N"/>
    <s v="N"/>
    <m/>
    <m/>
    <s v="     "/>
    <m/>
    <m/>
    <m/>
    <m/>
    <m/>
    <m/>
    <m/>
    <m/>
    <m/>
    <m/>
    <m/>
    <m/>
    <m/>
    <m/>
    <m/>
    <m/>
    <m/>
    <m/>
    <m/>
  </r>
  <r>
    <s v="20181050"/>
    <s v="     "/>
    <n v="43446"/>
    <s v="12/12"/>
    <x v="0"/>
    <n v="0.50628472222222221"/>
    <s v="50"/>
    <n v="4"/>
    <s v="12"/>
    <x v="1"/>
    <m/>
    <m/>
    <s v="Strain from overgrown tree branch resulting in small equipment explosion and small grass fire."/>
    <s v="     "/>
    <s v="FAS"/>
    <m/>
    <s v="N"/>
    <x v="0"/>
    <s v="238692"/>
    <m/>
    <m/>
    <m/>
    <m/>
    <m/>
    <s v="     "/>
    <x v="1"/>
    <s v="PG&amp;E"/>
    <m/>
    <m/>
    <m/>
    <s v="D"/>
    <m/>
    <s v="&lt;3 meters of linear travel"/>
    <m/>
    <s v="Vegetation"/>
    <s v="33.a. Veg. contact"/>
    <s v="Vegetation"/>
    <s v="Contact from object"/>
    <s v="Vegetation"/>
    <m/>
    <s v="Contact - Vegetation"/>
    <s v="Service Drop"/>
    <m/>
    <m/>
    <m/>
    <x v="3"/>
    <m/>
    <m/>
    <m/>
    <s v="     "/>
    <s v="Non-HFTD"/>
    <x v="0"/>
    <n v="340"/>
    <m/>
    <n v="38.7271"/>
    <n v="-120.795"/>
    <s v="El Dorado"/>
    <s v="PLACERVILLE-1112"/>
    <s v="153081112"/>
    <n v="11000"/>
    <m/>
    <x v="0"/>
    <m/>
    <s v="Urban"/>
    <m/>
    <m/>
    <s v="No"/>
    <m/>
    <m/>
    <m/>
    <m/>
    <m/>
    <m/>
    <m/>
    <s v="N"/>
    <s v="N"/>
    <m/>
    <m/>
    <s v="     "/>
    <m/>
    <m/>
    <m/>
    <m/>
    <m/>
    <m/>
    <m/>
    <m/>
    <m/>
    <m/>
    <m/>
    <m/>
    <m/>
    <m/>
    <m/>
    <m/>
    <m/>
    <m/>
    <m/>
  </r>
  <r>
    <s v="20191552"/>
    <s v="     "/>
    <n v="43811"/>
    <s v="12/12"/>
    <x v="0"/>
    <m/>
    <s v="50"/>
    <n v="4"/>
    <s v="12"/>
    <x v="3"/>
    <n v="43811"/>
    <n v="0.56874999999999998"/>
    <s v="Field Comments: CALLED CREW TO REPLACE POLE AND TRANSFORMERS OPEN JUMPERS 1 SPAN NE OF D7349. Tranformer on fire per ILIS. Confirmed Lat/Long with Transformer CGC number. Snippet in file. Associated Pole 103964532 installed in 2019 per Pole report. EC 118266306 obtained from SAP and placed in folder. Transformer failure."/>
    <s v="     "/>
    <s v="FAS"/>
    <m/>
    <s v="N"/>
    <x v="0"/>
    <s v="737693"/>
    <s v="19-0136247"/>
    <m/>
    <s v="T004845185"/>
    <n v="0"/>
    <m/>
    <s v="     "/>
    <x v="1"/>
    <s v="PG&amp;E"/>
    <m/>
    <m/>
    <m/>
    <s v="D"/>
    <s v="D"/>
    <s v="&lt;3 meters of linear travel"/>
    <m/>
    <s v="Equipment - PG&amp;E"/>
    <s v="34.n. Transformer damage or failure"/>
    <s v="Equipment - PG&amp;E"/>
    <s v="All types of equipment / facility failure"/>
    <s v="Transformer failure"/>
    <s v="Transformer"/>
    <m/>
    <m/>
    <s v="Line to Ground"/>
    <m/>
    <s v="Overhead"/>
    <x v="3"/>
    <s v="Transformer"/>
    <s v="Pole/Cutout/Guy"/>
    <s v="317315152121"/>
    <s v="     "/>
    <s v="Non-HFTD"/>
    <x v="0"/>
    <m/>
    <m/>
    <n v="37.927599999999998"/>
    <n v="-121.432"/>
    <s v="SAN JOAQUIN"/>
    <s v="ROUGH-AND-READY-ISLA-1102"/>
    <m/>
    <m/>
    <s v="ROUGH AND READY ISLA 11025726"/>
    <x v="0"/>
    <m/>
    <s v="Agriculture"/>
    <m/>
    <m/>
    <s v="No"/>
    <m/>
    <m/>
    <m/>
    <m/>
    <m/>
    <m/>
    <m/>
    <s v="N"/>
    <s v="N"/>
    <m/>
    <m/>
    <s v="     "/>
    <m/>
    <m/>
    <m/>
    <m/>
    <m/>
    <m/>
    <m/>
    <m/>
    <m/>
    <m/>
    <m/>
    <m/>
    <m/>
    <m/>
    <m/>
    <m/>
    <m/>
    <m/>
    <m/>
  </r>
  <r>
    <s v="20201676"/>
    <s v="     "/>
    <n v="44177"/>
    <s v="12/12"/>
    <x v="0"/>
    <n v="0.32430555555555557"/>
    <s v="50"/>
    <n v="4"/>
    <s v="12"/>
    <x v="4"/>
    <n v="44177"/>
    <n v="0.31111111111111112"/>
    <s v="On December 12, 2020 at 0746 hours, a PG&amp;E Troubleman was dispatched to the Kingsburg 1111 12kV Distribution Circuit in the vicinity of S 7th Avenue and Corona Avenue, Kingsburg in response to a pole fire. Initial analysis indicates PG&amp;E equipment failure due to contamination caused the ignition. Tracking occurred from dirt and dust accumulation on the insulators with light rain resulted in the ignition. The pole top caught fire and flipped into the cypress trees below. The ensuing fire was 3 meters - 0.25 acres in size and the fire was suppressed by Kings County Fire Department. PG&amp;E Crew replaced the pole, crossarm, insulators, and guy on December 12, 2020."/>
    <s v="     "/>
    <s v="FAS"/>
    <m/>
    <s v="N"/>
    <x v="0"/>
    <s v="1180824"/>
    <s v="20-0129930"/>
    <m/>
    <s v="T005145000"/>
    <n v="120189293"/>
    <m/>
    <s v="     "/>
    <x v="1"/>
    <s v="PG&amp;E"/>
    <m/>
    <s v="Vegetation"/>
    <m/>
    <s v="D"/>
    <s v="D"/>
    <s v="&lt;0.25"/>
    <s v="CYPRESS TREES "/>
    <s v="Contamination"/>
    <s v="36.a. Contamination"/>
    <s v="Equipment - PG&amp;E"/>
    <s v="Contamination"/>
    <s v="Tracking"/>
    <m/>
    <m/>
    <m/>
    <s v="Line to Ground"/>
    <m/>
    <s v="Overhead"/>
    <x v="3"/>
    <s v="Insulator"/>
    <s v="Pole, Crossarm, Insulators, Guy"/>
    <s v="Pole ID: 100788973"/>
    <s v="     "/>
    <s v="Non-HFTD"/>
    <x v="0"/>
    <m/>
    <m/>
    <n v="36.442599999999999"/>
    <n v="-119.583"/>
    <s v="Kings"/>
    <s v="KINGSBURG-1111"/>
    <m/>
    <n v="12000"/>
    <m/>
    <x v="0"/>
    <s v="Kings County FD"/>
    <s v="Agriculture"/>
    <m/>
    <m/>
    <s v="No"/>
    <m/>
    <m/>
    <m/>
    <m/>
    <m/>
    <m/>
    <m/>
    <s v="N"/>
    <s v="N"/>
    <m/>
    <m/>
    <s v="     "/>
    <m/>
    <m/>
    <m/>
    <m/>
    <m/>
    <m/>
    <m/>
    <m/>
    <m/>
    <m/>
    <m/>
    <m/>
    <m/>
    <m/>
    <m/>
    <m/>
    <m/>
    <m/>
    <m/>
  </r>
  <r>
    <s v="20201685"/>
    <s v="     "/>
    <n v="44177"/>
    <s v="12/12"/>
    <x v="0"/>
    <n v="6.1805555555555558E-2"/>
    <s v="50"/>
    <n v="4"/>
    <s v="12"/>
    <x v="4"/>
    <n v="44177"/>
    <n v="6.1111111111111109E-2"/>
    <s v="On December 12, 2020 at 0129 hours, a PG&amp;E Troubleman was dispatched to the Caruthers 1101 12kV Distribution Circuit in the vicinity of W Conejo Avenue and S Elm Avenue, Caruthers in response to an outage and reports of a pole fire. Initial analysis indicates PG&amp;E equipment failure due to contamination caused the ignition. Tracking occurred from dirt and dust accumulation on the insulators with light rain resulted in the ignition burning approximately 3' of the crossarm and pole. The ensuing fire was contained to the pole and the fire was self-extinguished, although Cal Fire was on site. PG&amp;E Crew replaced damaged crossarm and insulator on December 12, 2020."/>
    <s v="     "/>
    <s v="FAS"/>
    <m/>
    <s v="Y"/>
    <x v="0"/>
    <m/>
    <s v="20-0129881"/>
    <m/>
    <s v="T005144817, T005144839"/>
    <n v="120189133"/>
    <m/>
    <s v="     "/>
    <x v="0"/>
    <s v="PG&amp;E"/>
    <m/>
    <s v="Other"/>
    <m/>
    <s v="D"/>
    <s v="D"/>
    <s v="Structure-only"/>
    <s v="3' of pole &amp; crossarm"/>
    <s v="Equipment - PG&amp;E"/>
    <s v="36.a. Contamination"/>
    <s v="Equipment - PG&amp;E"/>
    <s v="Contamination"/>
    <s v="Tracking"/>
    <s v="Insulator"/>
    <m/>
    <m/>
    <s v="Force Out"/>
    <m/>
    <s v="Overhead"/>
    <x v="3"/>
    <s v="Insulator"/>
    <s v="Crossarm, Insulator"/>
    <s v="Pole ID: 103817252"/>
    <s v="     "/>
    <s v="Non-HFTD"/>
    <x v="0"/>
    <m/>
    <m/>
    <n v="36.518099999999997"/>
    <n v="-119.794"/>
    <s v="Fresno"/>
    <s v="CARUTHERS-1101"/>
    <m/>
    <n v="12000"/>
    <m/>
    <x v="0"/>
    <s v="Self Extinguished"/>
    <m/>
    <m/>
    <m/>
    <s v="No"/>
    <m/>
    <m/>
    <m/>
    <m/>
    <m/>
    <m/>
    <m/>
    <s v="N"/>
    <s v="N"/>
    <m/>
    <m/>
    <s v="     "/>
    <m/>
    <m/>
    <m/>
    <m/>
    <m/>
    <m/>
    <m/>
    <m/>
    <m/>
    <m/>
    <m/>
    <m/>
    <m/>
    <m/>
    <m/>
    <m/>
    <m/>
    <m/>
    <m/>
  </r>
  <r>
    <s v="SAP20201419"/>
    <s v="     "/>
    <n v="44177"/>
    <s v="12/12"/>
    <x v="0"/>
    <m/>
    <s v="50"/>
    <n v="4"/>
    <s v="12"/>
    <x v="4"/>
    <n v="44175"/>
    <m/>
    <s v="6620 3rd Rd St / Railroad and 3rd in Fields Landing; pole fire; camper fire; deteriorated crossarm; vehicle contact was the cause"/>
    <s v="     "/>
    <s v="SAP"/>
    <n v="44580"/>
    <s v="Y"/>
    <x v="0"/>
    <s v="6665019"/>
    <s v="N/A"/>
    <m/>
    <s v="T005143124"/>
    <n v="120160754"/>
    <m/>
    <s v="     "/>
    <x v="0"/>
    <s v="PG&amp;E"/>
    <m/>
    <m/>
    <m/>
    <s v="D"/>
    <m/>
    <s v="Structure-PG&amp;E only"/>
    <m/>
    <s v="Contact - 3rd Party"/>
    <s v="33.d. Vehicle contact"/>
    <s v="Contact - 3rd Party"/>
    <s v="Vehicle contact"/>
    <s v="Vehicle contact"/>
    <m/>
    <s v="Vehicle contact"/>
    <s v="Pole"/>
    <m/>
    <s v="Yes"/>
    <s v="Overhead"/>
    <x v="0"/>
    <s v="Pole"/>
    <m/>
    <s v="100996202"/>
    <s v="     "/>
    <s v="Non-HFTD"/>
    <x v="0"/>
    <m/>
    <m/>
    <n v="40.726500000000001"/>
    <n v="-124.217"/>
    <s v="Humboldt"/>
    <s v="HUMBOLDT-BAY-1101"/>
    <m/>
    <m/>
    <m/>
    <x v="0"/>
    <m/>
    <m/>
    <m/>
    <m/>
    <s v="No"/>
    <m/>
    <m/>
    <m/>
    <m/>
    <m/>
    <m/>
    <m/>
    <s v="N"/>
    <s v="N"/>
    <m/>
    <m/>
    <s v="     "/>
    <m/>
    <m/>
    <m/>
    <m/>
    <m/>
    <m/>
    <m/>
    <m/>
    <m/>
    <m/>
    <m/>
    <m/>
    <m/>
    <m/>
    <m/>
    <m/>
    <m/>
    <m/>
    <m/>
  </r>
  <r>
    <s v="20212223"/>
    <s v="     "/>
    <n v="44542"/>
    <s v="12/12"/>
    <x v="0"/>
    <n v="0.41319444444444442"/>
    <s v="51"/>
    <n v="4"/>
    <s v="12"/>
    <x v="5"/>
    <n v="44542"/>
    <m/>
    <s v="Pole caught fire when regulator R431 lost it's ground causing an electric arc to run up and down the pole. The ensuing fire was 1 meter - &lt; 3 meters in size. Based on Google Earth Pro, this occurred just outside of T2 HFTD. This information is preliminary. ILIS: 21-0156795; OIS: 1565119; FOID: T005484894, T005484903, T005484941; EC: 122480345; PM: 35311534; SAP Eqp ID: 101887900; County: San Luis Obispo; Division: Los Padres"/>
    <s v="     "/>
    <s v="FAS"/>
    <m/>
    <s v="N"/>
    <x v="0"/>
    <m/>
    <s v="21-0156795"/>
    <m/>
    <s v="T005484894, T005484903, T005484941"/>
    <n v="122480000"/>
    <m/>
    <s v="     "/>
    <x v="1"/>
    <s v="PG&amp;E"/>
    <m/>
    <s v="Vegetation"/>
    <m/>
    <s v="D"/>
    <s v="D"/>
    <s v="&lt;3 meters of linear travel"/>
    <m/>
    <s v="Equipment - PG&amp;E"/>
    <s v="34.i._x0009_Voltage regulator / booster damage or failure"/>
    <s v="Equipment - PG&amp;E"/>
    <s v="All types of equipment / facility failure"/>
    <s v="Voltage Regulator failure"/>
    <s v="Voltage Regulator"/>
    <m/>
    <m/>
    <s v="Force Out"/>
    <s v="N"/>
    <s v="Overhead"/>
    <x v="3"/>
    <s v="Voltage Regulator"/>
    <s v="Voltage Regulator"/>
    <s v="101887900"/>
    <s v="     "/>
    <s v="Non-HFTD"/>
    <x v="0"/>
    <n v="508"/>
    <m/>
    <n v="35.067799999999998"/>
    <n v="-120.584"/>
    <s v="San Luis Obispo"/>
    <s v="OCEANO-1102"/>
    <m/>
    <n v="12000"/>
    <m/>
    <x v="0"/>
    <s v="SLO County FD"/>
    <s v="Barren/Other"/>
    <s v="Brush fuel model"/>
    <m/>
    <s v="No"/>
    <m/>
    <m/>
    <m/>
    <m/>
    <m/>
    <m/>
    <m/>
    <s v="N"/>
    <s v="N"/>
    <m/>
    <m/>
    <s v="     "/>
    <m/>
    <m/>
    <m/>
    <m/>
    <m/>
    <m/>
    <m/>
    <m/>
    <m/>
    <m/>
    <m/>
    <m/>
    <m/>
    <m/>
    <m/>
    <m/>
    <m/>
    <m/>
    <m/>
  </r>
  <r>
    <s v="20212287"/>
    <s v="     "/>
    <n v="44542"/>
    <s v="12/12"/>
    <x v="0"/>
    <n v="0.32916666666666666"/>
    <s v="51"/>
    <n v="4"/>
    <s v="12"/>
    <x v="5"/>
    <n v="44542"/>
    <m/>
    <s v="pole fire due to tracking on crossarm"/>
    <s v="     "/>
    <s v="FAS"/>
    <m/>
    <s v="Y"/>
    <x v="0"/>
    <m/>
    <m/>
    <m/>
    <s v="T005484821"/>
    <n v="122480000"/>
    <m/>
    <s v="     "/>
    <x v="0"/>
    <s v="PG&amp;E"/>
    <m/>
    <s v="Other"/>
    <s v="Crossarm"/>
    <s v="D"/>
    <s v="D"/>
    <s v="Structure-PG&amp;E only"/>
    <s v="tracking from line to arm spread to pole"/>
    <s v="Contamination"/>
    <s v="36.a. Contamination"/>
    <s v="Equipment - PG&amp;E"/>
    <s v="Contamination"/>
    <s v="Contamination"/>
    <m/>
    <m/>
    <m/>
    <m/>
    <s v="Y"/>
    <s v="Overhead"/>
    <x v="3"/>
    <s v="Crossarm"/>
    <s v="Crossarm, Pole "/>
    <s v="100886133"/>
    <s v="     "/>
    <s v="Non-HFTD"/>
    <x v="0"/>
    <m/>
    <m/>
    <n v="36.728400000000001"/>
    <n v="-119.788"/>
    <s v="Fresno"/>
    <s v="CALIFORNIA-AVE-1104"/>
    <m/>
    <n v="12000"/>
    <m/>
    <x v="0"/>
    <s v="Unknown"/>
    <s v="Urban"/>
    <s v="Fire-resistive fuel bed"/>
    <s v="sidewalk "/>
    <s v="No"/>
    <m/>
    <m/>
    <m/>
    <m/>
    <m/>
    <m/>
    <m/>
    <s v="N"/>
    <s v="N"/>
    <m/>
    <m/>
    <s v="     "/>
    <m/>
    <m/>
    <m/>
    <m/>
    <m/>
    <m/>
    <m/>
    <m/>
    <m/>
    <m/>
    <m/>
    <m/>
    <m/>
    <m/>
    <m/>
    <m/>
    <m/>
    <m/>
    <m/>
  </r>
  <r>
    <s v="SAP201516317"/>
    <s v="     "/>
    <n v="42351"/>
    <s v="12/13"/>
    <x v="0"/>
    <m/>
    <s v="51"/>
    <n v="4"/>
    <s v="12"/>
    <x v="2"/>
    <n v="42349"/>
    <m/>
    <s v="pole fire; failed fuse 12321; burnt primary bushing at T11867 and T11866; damage caused by lightning; ug transformers"/>
    <s v="     "/>
    <s v="SAP"/>
    <n v="44580"/>
    <s v="Y"/>
    <x v="0"/>
    <s v="1358395"/>
    <s v="15-0084159"/>
    <m/>
    <s v="T003553570"/>
    <n v="111078162"/>
    <m/>
    <s v="     "/>
    <x v="0"/>
    <s v="PG&amp;E"/>
    <m/>
    <m/>
    <m/>
    <s v="D"/>
    <m/>
    <s v="Structure-PG&amp;E only"/>
    <m/>
    <s v="Weather - Lightning"/>
    <s v="39.a. All Other"/>
    <s v="Weather"/>
    <s v="Weather - Lightning"/>
    <s v="Weather - Lightning"/>
    <m/>
    <m/>
    <m/>
    <s v="Line to Ground"/>
    <s v="Yes"/>
    <s v="Underground"/>
    <x v="0"/>
    <s v="Fuse"/>
    <m/>
    <s v="100952064"/>
    <s v="     "/>
    <s v="Non-HFTD"/>
    <x v="0"/>
    <m/>
    <m/>
    <n v="37.645200000000003"/>
    <n v="-122.10299999999999"/>
    <s v="Alameda"/>
    <s v="MT.EDEN-1105"/>
    <m/>
    <m/>
    <s v="MT EDEN 1105CB"/>
    <x v="0"/>
    <m/>
    <m/>
    <m/>
    <m/>
    <s v="No"/>
    <m/>
    <m/>
    <m/>
    <m/>
    <m/>
    <m/>
    <m/>
    <s v="N"/>
    <s v="N"/>
    <m/>
    <m/>
    <s v="     "/>
    <m/>
    <m/>
    <m/>
    <m/>
    <m/>
    <m/>
    <m/>
    <m/>
    <m/>
    <m/>
    <m/>
    <m/>
    <m/>
    <m/>
    <m/>
    <m/>
    <m/>
    <m/>
    <m/>
  </r>
  <r>
    <s v="20170485"/>
    <s v="     "/>
    <n v="43082"/>
    <s v="12/13"/>
    <x v="0"/>
    <n v="0.50902777777777775"/>
    <s v="50"/>
    <n v="4"/>
    <s v="12"/>
    <x v="0"/>
    <n v="43082"/>
    <m/>
    <s v="0"/>
    <s v="     "/>
    <m/>
    <m/>
    <s v="N"/>
    <x v="0"/>
    <s v="1942141"/>
    <s v="17-0101477"/>
    <m/>
    <m/>
    <m/>
    <m/>
    <s v="     "/>
    <x v="1"/>
    <s v="PG&amp;E"/>
    <m/>
    <s v="Vegetation"/>
    <m/>
    <s v="D"/>
    <m/>
    <s v="&lt;0.25"/>
    <s v="Square Feet: ; Acreage: "/>
    <s v="Equipment - PG&amp;E"/>
    <s v="34.j. Recloser damage or failure"/>
    <s v="Equipment - PG&amp;E"/>
    <s v="All types of equipment / facility failure"/>
    <s v="Recloser"/>
    <s v="Recloser"/>
    <m/>
    <m/>
    <s v="Three Phase Fault"/>
    <s v="Unknown"/>
    <s v="Overhead"/>
    <x v="3"/>
    <s v="Other"/>
    <m/>
    <s v="103390807"/>
    <s v="     "/>
    <s v="Non-HFTD"/>
    <x v="0"/>
    <m/>
    <m/>
    <n v="35.592199999999998"/>
    <n v="-120.64700000000001"/>
    <s v="San Luis Obispo"/>
    <s v="TEMPLETON-2109"/>
    <s v="183052109"/>
    <n v="21000"/>
    <s v="TEMPLETON 2108CB"/>
    <x v="0"/>
    <s v="Unknown"/>
    <s v="Herbaceous"/>
    <m/>
    <m/>
    <s v="No"/>
    <m/>
    <m/>
    <m/>
    <m/>
    <m/>
    <m/>
    <m/>
    <s v="N"/>
    <s v="N"/>
    <m/>
    <m/>
    <s v="     "/>
    <m/>
    <m/>
    <m/>
    <m/>
    <m/>
    <m/>
    <m/>
    <m/>
    <m/>
    <m/>
    <m/>
    <m/>
    <m/>
    <m/>
    <m/>
    <m/>
    <m/>
    <m/>
    <m/>
  </r>
  <r>
    <s v="MIA20187740"/>
    <s v="     "/>
    <n v="43447"/>
    <s v="12/13"/>
    <x v="0"/>
    <n v="0.56462962962962959"/>
    <s v="50"/>
    <n v="4"/>
    <s v="12"/>
    <x v="1"/>
    <n v="43447"/>
    <n v="0.56458333333333333"/>
    <s v="FAS FLD remarks state an oil release and fre on LR. Acutal cause listed as squirrel contact damaging a recloser and needing replacement."/>
    <s v="     "/>
    <s v="FAS"/>
    <n v="44248"/>
    <s v="Y"/>
    <x v="0"/>
    <m/>
    <s v="N/A"/>
    <m/>
    <s v="T004483023"/>
    <m/>
    <m/>
    <s v="     "/>
    <x v="0"/>
    <s v="PG&amp;E"/>
    <m/>
    <m/>
    <m/>
    <s v="D"/>
    <m/>
    <s v="Structure-PG&amp;E only"/>
    <m/>
    <s v="Contact - Animal - Other"/>
    <s v="33.b. Animal contact"/>
    <s v="Contact - Animal"/>
    <s v="Contact from object"/>
    <s v="Contact - Animal"/>
    <m/>
    <s v="Contact - Animal"/>
    <s v="Recloser"/>
    <m/>
    <s v="Yes"/>
    <s v="Overhead"/>
    <x v="0"/>
    <m/>
    <m/>
    <s v="LR942"/>
    <s v="     "/>
    <s v="Non-HFTD"/>
    <x v="0"/>
    <m/>
    <m/>
    <n v="38.287700000000001"/>
    <n v="-122.31399999999999"/>
    <s v="Napa"/>
    <s v="NAPA-1102"/>
    <m/>
    <n v="11000"/>
    <m/>
    <x v="0"/>
    <m/>
    <s v="Urban"/>
    <m/>
    <m/>
    <s v="No"/>
    <m/>
    <m/>
    <m/>
    <m/>
    <m/>
    <m/>
    <m/>
    <s v="N"/>
    <s v="N"/>
    <m/>
    <m/>
    <s v="     "/>
    <m/>
    <m/>
    <m/>
    <m/>
    <m/>
    <m/>
    <m/>
    <m/>
    <m/>
    <m/>
    <m/>
    <m/>
    <m/>
    <m/>
    <m/>
    <m/>
    <m/>
    <m/>
    <m/>
  </r>
  <r>
    <s v="MIA201911698"/>
    <s v="     "/>
    <n v="43812"/>
    <s v="12/13"/>
    <x v="0"/>
    <n v="0.42129629629629628"/>
    <s v="50"/>
    <n v="4"/>
    <s v="12"/>
    <x v="3"/>
    <n v="43812"/>
    <n v="0.42083333333333334"/>
    <s v="KRJ7-- FOUND A D/E SLACK SPAN POLE HAD BURNED ALL THE WAY DOWN THE X FORMERS ARE LAYING ON THE GROUND AND THE WIRE IS DOWN ALSO I TAPED OFF THE AREA W/ CAUTION TAPE MADE SURE ALL THE C/O'S WERE OPEN AND CALLED SUPV. CHAD NELSON FOR A CREW TO REPLACED IT; "/>
    <s v="     "/>
    <s v="FAS"/>
    <n v="44266"/>
    <s v="Y"/>
    <x v="0"/>
    <s v="738533"/>
    <s v="19-0136426"/>
    <m/>
    <s v="T004845923"/>
    <n v="118268879"/>
    <m/>
    <s v="     "/>
    <x v="0"/>
    <s v="PG&amp;E"/>
    <m/>
    <m/>
    <m/>
    <s v="D"/>
    <m/>
    <s v="Unknown"/>
    <m/>
    <s v="Equipment - PG&amp;E"/>
    <s v="34.o. Other"/>
    <s v="Equipment - PG&amp;E"/>
    <s v="All types of equipment / facility failure"/>
    <s v="Equipment failure - Other"/>
    <s v="Pole"/>
    <m/>
    <m/>
    <s v="Multi-Fault"/>
    <m/>
    <s v="Overhead"/>
    <x v="0"/>
    <m/>
    <m/>
    <m/>
    <s v="     "/>
    <s v="Non-HFTD"/>
    <x v="0"/>
    <m/>
    <m/>
    <n v="36.544600000000003"/>
    <n v="-120.325"/>
    <s v="Fresno"/>
    <s v="GIFFEN-1103"/>
    <s v="253151103"/>
    <n v="11000"/>
    <s v="GIFFEN 1103CB"/>
    <x v="0"/>
    <m/>
    <s v="Rural"/>
    <m/>
    <m/>
    <s v="No"/>
    <m/>
    <m/>
    <m/>
    <m/>
    <m/>
    <m/>
    <m/>
    <s v="N"/>
    <s v="N"/>
    <m/>
    <m/>
    <s v="     "/>
    <m/>
    <m/>
    <m/>
    <m/>
    <m/>
    <m/>
    <m/>
    <m/>
    <m/>
    <m/>
    <m/>
    <m/>
    <m/>
    <m/>
    <m/>
    <m/>
    <m/>
    <m/>
    <m/>
  </r>
  <r>
    <s v="20201679"/>
    <s v="     "/>
    <n v="44178"/>
    <s v="12/13"/>
    <x v="0"/>
    <n v="0.53472222222222221"/>
    <s v="51"/>
    <n v="4"/>
    <s v="12"/>
    <x v="4"/>
    <n v="44178"/>
    <n v="0.53333333333333333"/>
    <s v="On December 13, 2020 at 1249 hours, a PG&amp;E Troubleman was dispatched to the Bakersfield 2109 21kV Distribution Circuit in the vicinity of Dore Drive and Patricia Avenue, Bakersfield in response to a pole fire. Initial analysis indicates PG&amp;E equipment failure due to contamination caused the ignition. Tracking occurred from dirt and dust accumulation on the insulators with fog resulted in the ignition causing the crossarm to fail. The ensuing fire was 3 meters - 0.25 acres in size and the fire was suppressed by Bakersfield Fire Department. PG&amp;E Crew replaced the damaged crossarm on December 13, 2020."/>
    <s v="     "/>
    <s v="FAS"/>
    <m/>
    <s v="N"/>
    <x v="0"/>
    <s v="1182648"/>
    <s v="20-0130156"/>
    <m/>
    <s v="T005146055"/>
    <n v="120190212"/>
    <m/>
    <s v="     "/>
    <x v="1"/>
    <s v="PG&amp;E"/>
    <m/>
    <s v="Vegetation"/>
    <m/>
    <s v="D"/>
    <s v="D"/>
    <s v="&lt;0.25"/>
    <s v="9-12'"/>
    <s v="Contamination"/>
    <s v="36.a. Contamination"/>
    <s v="Equipment - PG&amp;E"/>
    <s v="Contamination"/>
    <s v="Tracking"/>
    <m/>
    <m/>
    <m/>
    <s v="Force Out"/>
    <m/>
    <s v="Overhead"/>
    <x v="3"/>
    <s v="Insulator"/>
    <s v="Crossarm"/>
    <s v="Pole ID: 100155808"/>
    <s v="     "/>
    <s v="Non-HFTD"/>
    <x v="0"/>
    <m/>
    <m/>
    <n v="35.330399999999997"/>
    <n v="-119.009"/>
    <s v="Kern"/>
    <s v="BAKERSFIELD-2109"/>
    <m/>
    <n v="21000"/>
    <m/>
    <x v="0"/>
    <s v="Bakersfield FD"/>
    <s v="Urban"/>
    <m/>
    <m/>
    <s v="No"/>
    <m/>
    <m/>
    <m/>
    <m/>
    <m/>
    <m/>
    <m/>
    <s v="N"/>
    <s v="N"/>
    <m/>
    <m/>
    <s v="     "/>
    <m/>
    <m/>
    <m/>
    <m/>
    <m/>
    <m/>
    <m/>
    <m/>
    <m/>
    <m/>
    <m/>
    <m/>
    <m/>
    <m/>
    <m/>
    <m/>
    <m/>
    <m/>
    <m/>
  </r>
  <r>
    <s v="SAP20201411"/>
    <s v="     "/>
    <n v="44178"/>
    <s v="12/13"/>
    <x v="0"/>
    <m/>
    <s v="51"/>
    <n v="4"/>
    <s v="12"/>
    <x v="4"/>
    <m/>
    <m/>
    <s v="primary arm on fire; yes fire "/>
    <s v="     "/>
    <s v="SAP"/>
    <n v="44580"/>
    <s v="Y"/>
    <x v="0"/>
    <s v="1180404"/>
    <s v="20-0129851"/>
    <m/>
    <s v="T005144716"/>
    <n v="120189004"/>
    <m/>
    <s v="     "/>
    <x v="0"/>
    <s v="PG&amp;E"/>
    <m/>
    <m/>
    <m/>
    <s v="D"/>
    <m/>
    <s v="Structure-PG&amp;E only"/>
    <m/>
    <s v="Unknown"/>
    <s v="40.a. Unknown"/>
    <s v="Unknown"/>
    <m/>
    <m/>
    <m/>
    <m/>
    <m/>
    <s v="Line to Ground"/>
    <s v="Yes"/>
    <s v="Overhead"/>
    <x v="0"/>
    <s v="Crossarm"/>
    <m/>
    <s v="103747374"/>
    <s v="     "/>
    <s v="Non-HFTD"/>
    <x v="0"/>
    <m/>
    <m/>
    <n v="37.760899999999999"/>
    <n v="-122.18300000000001"/>
    <s v="Alameda"/>
    <s v="OAKLAND-J-1117"/>
    <m/>
    <m/>
    <m/>
    <x v="0"/>
    <m/>
    <m/>
    <m/>
    <m/>
    <s v="No"/>
    <m/>
    <m/>
    <m/>
    <m/>
    <m/>
    <m/>
    <m/>
    <s v="N"/>
    <s v="N"/>
    <m/>
    <m/>
    <s v="     "/>
    <m/>
    <m/>
    <m/>
    <m/>
    <m/>
    <m/>
    <m/>
    <m/>
    <m/>
    <m/>
    <m/>
    <m/>
    <m/>
    <m/>
    <m/>
    <m/>
    <m/>
    <m/>
    <m/>
  </r>
  <r>
    <s v="SAP20201412"/>
    <s v="     "/>
    <n v="44178"/>
    <s v="12/13"/>
    <x v="0"/>
    <m/>
    <s v="51"/>
    <n v="4"/>
    <s v="12"/>
    <x v="4"/>
    <n v="44176"/>
    <m/>
    <s v="674 LAKEFAIR DR, SUNNYVALE; Cap bank caused crossarms to catch fire"/>
    <s v="     "/>
    <s v="SAP"/>
    <n v="44580"/>
    <s v="Y"/>
    <x v="0"/>
    <s v="1180378"/>
    <s v="20-0129852"/>
    <m/>
    <s v="T005144701"/>
    <n v="120189006"/>
    <m/>
    <s v="     "/>
    <x v="0"/>
    <s v="PG&amp;E"/>
    <m/>
    <m/>
    <m/>
    <s v="D"/>
    <m/>
    <s v="Structure-PG&amp;E only"/>
    <m/>
    <s v="Equipment - PG&amp;E"/>
    <s v="34.a. Capacitor bank damage or failure"/>
    <s v="Equipment - PG&amp;E"/>
    <s v="Capacitor bank failure"/>
    <s v="Capacitor bank failure"/>
    <s v="Crossarm"/>
    <m/>
    <m/>
    <s v="Line to Ground"/>
    <s v="Yes"/>
    <s v="Overhead"/>
    <x v="0"/>
    <s v="Crossarm"/>
    <m/>
    <s v="100515398"/>
    <s v="     "/>
    <s v="Non-HFTD"/>
    <x v="0"/>
    <m/>
    <m/>
    <n v="37.396700000000003"/>
    <n v="-122.008"/>
    <s v="Santa Clara"/>
    <s v="LAWRENCE-1111"/>
    <m/>
    <m/>
    <m/>
    <x v="0"/>
    <s v="Sunnyvale FD"/>
    <m/>
    <m/>
    <m/>
    <s v="No"/>
    <m/>
    <m/>
    <m/>
    <m/>
    <m/>
    <m/>
    <m/>
    <s v="N"/>
    <s v="N"/>
    <m/>
    <m/>
    <s v="     "/>
    <m/>
    <m/>
    <m/>
    <m/>
    <m/>
    <m/>
    <m/>
    <m/>
    <m/>
    <m/>
    <m/>
    <m/>
    <m/>
    <m/>
    <m/>
    <m/>
    <m/>
    <m/>
    <m/>
  </r>
  <r>
    <s v="20212295"/>
    <s v="     "/>
    <n v="44543"/>
    <s v="12/13"/>
    <x v="0"/>
    <n v="0.85763888888888884"/>
    <s v="51"/>
    <n v="4"/>
    <s v="12"/>
    <x v="5"/>
    <n v="44543"/>
    <m/>
    <s v="palm frond into line caught fire"/>
    <s v="     "/>
    <s v="FAS"/>
    <m/>
    <s v="Y"/>
    <x v="0"/>
    <m/>
    <s v="21-0157601"/>
    <m/>
    <s v="T005488348. T005488350"/>
    <m/>
    <m/>
    <s v="     "/>
    <x v="0"/>
    <s v="PG&amp;E"/>
    <m/>
    <s v="Vegetation"/>
    <s v="Conductor"/>
    <s v="D"/>
    <s v="D"/>
    <s v="&lt;3 meters of linear travel"/>
    <s v="REMOVED PALM FRONG "/>
    <s v="Vegetation"/>
    <s v="33.a. Veg. contact"/>
    <s v="Vegetation"/>
    <s v="Contact from object"/>
    <s v="Veg. contact"/>
    <m/>
    <s v="Veg. contact"/>
    <s v="Conductor - Primary"/>
    <s v="Line to Line"/>
    <m/>
    <s v="Overhead"/>
    <x v="3"/>
    <s v="Conductor - Primary"/>
    <m/>
    <m/>
    <s v="     "/>
    <s v="Non-HFTD"/>
    <x v="0"/>
    <m/>
    <m/>
    <n v="38.027299999999997"/>
    <n v="-121.878"/>
    <s v="Contra Costa"/>
    <s v="KIRKER-2106"/>
    <m/>
    <n v="21000"/>
    <m/>
    <x v="0"/>
    <s v="Unknown"/>
    <s v="Urban"/>
    <s v="Timber fuel model"/>
    <s v="Roadside trees"/>
    <s v="No"/>
    <m/>
    <m/>
    <m/>
    <m/>
    <m/>
    <m/>
    <m/>
    <s v="N"/>
    <s v="N"/>
    <m/>
    <m/>
    <s v="     "/>
    <s v="38.02778000"/>
    <s v="-121.88423000"/>
    <s v="Jan 28 2022 12:00AM"/>
    <s v="PalmFrond"/>
    <s v="palm frond broke off and hit lines. tree otherwise in good condition."/>
    <s v="PALQ"/>
    <s v="55"/>
    <s v="19"/>
    <s v="2"/>
    <m/>
    <m/>
    <m/>
    <m/>
    <m/>
    <m/>
    <m/>
    <s v="CrossArm"/>
    <s v="BareWire"/>
    <s v="0"/>
  </r>
  <r>
    <s v="20212292"/>
    <s v="     "/>
    <n v="44543"/>
    <s v="12/13"/>
    <x v="0"/>
    <n v="0.82986111111111116"/>
    <s v="51"/>
    <n v="4"/>
    <s v="12"/>
    <x v="5"/>
    <n v="44543"/>
    <m/>
    <s v="&quot;Notification 122484288 is locked by BCH_PHX&quot;; pole fire; failed fuse 685851"/>
    <s v="     "/>
    <s v="FAS"/>
    <m/>
    <s v="Y"/>
    <x v="0"/>
    <m/>
    <s v="21-0157598"/>
    <m/>
    <s v="T005488254, T005488243, T005488305"/>
    <n v="122484000"/>
    <m/>
    <s v="     "/>
    <x v="0"/>
    <s v="PG&amp;E"/>
    <m/>
    <s v="Other"/>
    <s v="Pole"/>
    <s v="D"/>
    <s v="D"/>
    <s v="Structure-PG&amp;E only"/>
    <m/>
    <s v="Equipment - PG&amp;E"/>
    <s v="34.f. Pole damage or failure"/>
    <s v="Equipment - PG&amp;E"/>
    <s v="All types of equipment / facility failure"/>
    <s v="Pole failure"/>
    <s v="Pole"/>
    <m/>
    <m/>
    <s v="Line to Line"/>
    <s v="Y"/>
    <s v="Overhead"/>
    <x v="3"/>
    <s v="Pole"/>
    <s v="Pole, Crossarm, Transformer, Cutout, Guy, Conductor"/>
    <s v="103235670"/>
    <s v="     "/>
    <s v="Non-HFTD"/>
    <x v="0"/>
    <m/>
    <m/>
    <n v="37.3123"/>
    <n v="-119.645"/>
    <s v="Madera"/>
    <s v="COARSEGOLD-2104"/>
    <m/>
    <n v="12000"/>
    <m/>
    <x v="0"/>
    <s v="Unknown"/>
    <s v="Hardwood Woodland"/>
    <s v="Grass fuel model"/>
    <s v="dry grass, dirt"/>
    <s v="No"/>
    <m/>
    <m/>
    <m/>
    <m/>
    <m/>
    <m/>
    <m/>
    <s v="N"/>
    <s v="N"/>
    <m/>
    <m/>
    <s v="     "/>
    <m/>
    <m/>
    <m/>
    <m/>
    <m/>
    <m/>
    <m/>
    <m/>
    <m/>
    <m/>
    <m/>
    <m/>
    <m/>
    <m/>
    <m/>
    <m/>
    <m/>
    <m/>
    <m/>
  </r>
  <r>
    <s v="20212289"/>
    <s v="     "/>
    <n v="44543"/>
    <s v="12/13"/>
    <x v="0"/>
    <n v="0.66666666666666663"/>
    <s v="51"/>
    <n v="4"/>
    <s v="12"/>
    <x v="5"/>
    <n v="44543"/>
    <m/>
    <s v="unknown as of 12/16/2021 if transformer caused veg fire or if it blew because of veg fire"/>
    <s v="     "/>
    <s v="FAS"/>
    <m/>
    <s v="Y"/>
    <x v="0"/>
    <m/>
    <s v="21-0157451"/>
    <m/>
    <s v="T005487593"/>
    <n v="122484000"/>
    <m/>
    <s v="     "/>
    <x v="0"/>
    <s v="PG&amp;E"/>
    <m/>
    <s v="Other"/>
    <s v="Transformer"/>
    <s v="D"/>
    <s v="D"/>
    <s v="Structure-only"/>
    <s v="NO FIRE ONLY TRANSFORMER BLEW.  FD REPORTED INCORRECTLY "/>
    <s v="Equipment - Overloaded"/>
    <s v="34.n. Transformer damage or failure"/>
    <s v="Equipment - PG&amp;E"/>
    <s v="All types of equipment / facility failure"/>
    <s v="Transformer failure"/>
    <s v="Transformer"/>
    <m/>
    <m/>
    <s v="Line to Ground"/>
    <s v="Y"/>
    <s v="Overhead"/>
    <x v="3"/>
    <s v="Transformer"/>
    <s v="Transformer"/>
    <s v="102067803"/>
    <s v="     "/>
    <s v="Non-HFTD"/>
    <x v="0"/>
    <m/>
    <m/>
    <n v="37.877499999999998"/>
    <n v="-121.29900000000001"/>
    <s v="San Joaquin"/>
    <s v="FRENCH-CAMP-1102"/>
    <m/>
    <n v="12000"/>
    <m/>
    <x v="0"/>
    <s v="Valley Com"/>
    <s v="Herbaceous"/>
    <s v="Grass fuel model"/>
    <s v="Field, low grass/weeds"/>
    <s v="No"/>
    <m/>
    <m/>
    <m/>
    <m/>
    <m/>
    <m/>
    <m/>
    <s v="N"/>
    <s v="N"/>
    <m/>
    <m/>
    <s v="     "/>
    <m/>
    <m/>
    <m/>
    <m/>
    <m/>
    <m/>
    <m/>
    <m/>
    <m/>
    <m/>
    <m/>
    <m/>
    <m/>
    <m/>
    <m/>
    <m/>
    <m/>
    <m/>
    <m/>
  </r>
  <r>
    <s v="20212228"/>
    <s v="     "/>
    <n v="44543"/>
    <s v="12/13"/>
    <x v="0"/>
    <n v="0.9819444444444444"/>
    <s v="51"/>
    <n v="4"/>
    <s v="12"/>
    <x v="5"/>
    <n v="44543"/>
    <m/>
    <s v="Fire just below distribution open delta bank transformers on Transmission overhead with distribution underbuilt pole. Cause of the ignition looks like it could be related to tracking. The ensuing fire was limited to PG&amp;E assets."/>
    <s v="     "/>
    <s v="Trans-Sub Email"/>
    <m/>
    <s v="N"/>
    <x v="0"/>
    <m/>
    <s v="21-0157663"/>
    <s v="T21-018902"/>
    <s v="T005488633, T005488634, T005488672, T005488717, T005488745"/>
    <n v="122485000"/>
    <m/>
    <s v="     "/>
    <x v="0"/>
    <s v="PG&amp;E"/>
    <m/>
    <s v="Other"/>
    <s v="Pole"/>
    <s v="D"/>
    <s v="T"/>
    <s v="Structure-PG&amp;E only"/>
    <m/>
    <s v="Contamination"/>
    <s v="36.a. Contamination"/>
    <s v="Equipment - PG&amp;E"/>
    <s v="Contamination"/>
    <s v="Tracking"/>
    <m/>
    <m/>
    <m/>
    <s v="Multi-Fault"/>
    <s v="Y"/>
    <s v="Overhead"/>
    <x v="4"/>
    <s v="Pole"/>
    <s v="Pole"/>
    <s v="104084260"/>
    <s v="     "/>
    <s v="Non-HFTD"/>
    <x v="0"/>
    <m/>
    <m/>
    <n v="37.745100000000001"/>
    <n v="-121.339"/>
    <s v="San Joaquin"/>
    <s v="BANTA-1103"/>
    <m/>
    <n v="12000"/>
    <s v="N/A"/>
    <x v="0"/>
    <s v="Unknown"/>
    <s v="Urban"/>
    <s v="Grass fuel model"/>
    <s v="Grass   "/>
    <s v="No"/>
    <m/>
    <m/>
    <m/>
    <m/>
    <m/>
    <m/>
    <m/>
    <s v="N"/>
    <s v="N"/>
    <m/>
    <m/>
    <s v="     "/>
    <m/>
    <m/>
    <m/>
    <m/>
    <m/>
    <m/>
    <m/>
    <m/>
    <m/>
    <m/>
    <m/>
    <m/>
    <m/>
    <m/>
    <m/>
    <m/>
    <m/>
    <m/>
    <m/>
  </r>
  <r>
    <s v="20212226"/>
    <s v="     "/>
    <n v="44543"/>
    <s v="12/13"/>
    <x v="0"/>
    <n v="0.87569444444444444"/>
    <s v="51"/>
    <n v="4"/>
    <s v="12"/>
    <x v="5"/>
    <n v="44543"/>
    <m/>
    <s v="Pole fire at secondary crossarm appears to be due to tracking. The ensuing fire was limited to PG&amp;E assets. This information is preliminary."/>
    <s v="     "/>
    <s v="FAS"/>
    <m/>
    <s v="N"/>
    <x v="0"/>
    <m/>
    <s v="21-0157600"/>
    <m/>
    <s v="T005488423"/>
    <n v="122484000"/>
    <m/>
    <s v="     "/>
    <x v="0"/>
    <s v="PG&amp;E"/>
    <m/>
    <s v="Other"/>
    <s v="Pole"/>
    <s v="D"/>
    <s v="D"/>
    <s v="Structure-PG&amp;E only"/>
    <s v="WOOD POLE "/>
    <s v="Contamination"/>
    <s v="36.a. Contamination"/>
    <s v="Equipment - PG&amp;E"/>
    <s v="Contamination"/>
    <s v="Tracking"/>
    <m/>
    <m/>
    <m/>
    <s v="Force Out"/>
    <s v="Y"/>
    <s v="Overhead"/>
    <x v="1"/>
    <s v="Pole"/>
    <s v="Pole, Crossarm, Insulator, Hardware, Insulator, Guy"/>
    <s v="100842879"/>
    <s v="     "/>
    <s v="Non-HFTD"/>
    <x v="0"/>
    <m/>
    <m/>
    <n v="36.628"/>
    <n v="-119.67700000000001"/>
    <s v="Fresno"/>
    <s v="MC-CALL-1103"/>
    <m/>
    <n v="12000"/>
    <s v="N/A"/>
    <x v="0"/>
    <s v="Fowler FD"/>
    <s v="Urban"/>
    <s v="Grass fuel model"/>
    <s v="Grass"/>
    <s v="No"/>
    <m/>
    <m/>
    <m/>
    <m/>
    <m/>
    <m/>
    <m/>
    <s v="N"/>
    <s v="N"/>
    <m/>
    <m/>
    <s v="     "/>
    <m/>
    <m/>
    <m/>
    <m/>
    <m/>
    <m/>
    <m/>
    <m/>
    <m/>
    <m/>
    <m/>
    <m/>
    <m/>
    <m/>
    <m/>
    <m/>
    <m/>
    <m/>
    <m/>
  </r>
  <r>
    <s v="20212296"/>
    <s v="     "/>
    <n v="44543"/>
    <s v="12/13"/>
    <x v="0"/>
    <n v="0.85833333333333328"/>
    <s v="51"/>
    <n v="4"/>
    <s v="12"/>
    <x v="5"/>
    <n v="44543"/>
    <m/>
    <s v="pole fire; cause unknown as of 12/15/2021"/>
    <s v="     "/>
    <s v="FAS"/>
    <m/>
    <s v="Y"/>
    <x v="0"/>
    <m/>
    <m/>
    <m/>
    <s v="T005488353, T005488335, T005488487"/>
    <n v="122484000"/>
    <m/>
    <s v="     "/>
    <x v="0"/>
    <s v="PG&amp;E"/>
    <m/>
    <s v="Other"/>
    <s v="Pole "/>
    <s v="D"/>
    <s v="D"/>
    <s v="Structure-PG&amp;E only"/>
    <s v="NONE "/>
    <s v="Contamination"/>
    <s v="36.a. Contamination"/>
    <s v="Equipment - PG&amp;E"/>
    <s v="Contamination"/>
    <s v="Tracking"/>
    <m/>
    <m/>
    <m/>
    <m/>
    <s v="Y"/>
    <s v="Overhead"/>
    <x v="3"/>
    <s v="Pole"/>
    <s v="Pole, Crossarm, Insulator, "/>
    <s v="100842879"/>
    <s v="     "/>
    <s v="Non-HFTD"/>
    <x v="0"/>
    <m/>
    <m/>
    <n v="36.628"/>
    <n v="-119.67700000000001"/>
    <s v="Fresno"/>
    <s v="MC-CALL-1103"/>
    <m/>
    <n v="12000"/>
    <m/>
    <x v="0"/>
    <s v="City/County Fire Department"/>
    <s v="Urban"/>
    <s v="Brush fuel model"/>
    <s v="Shurb/Tree"/>
    <s v="No"/>
    <m/>
    <m/>
    <m/>
    <m/>
    <m/>
    <m/>
    <m/>
    <s v="N"/>
    <s v="N"/>
    <m/>
    <m/>
    <s v="     "/>
    <m/>
    <m/>
    <m/>
    <m/>
    <m/>
    <m/>
    <m/>
    <m/>
    <m/>
    <m/>
    <m/>
    <m/>
    <m/>
    <m/>
    <m/>
    <m/>
    <m/>
    <m/>
    <m/>
  </r>
  <r>
    <s v="20212298"/>
    <s v="     "/>
    <n v="44543"/>
    <s v="12/13"/>
    <x v="0"/>
    <n v="0.39166666666666666"/>
    <s v="51"/>
    <n v="4"/>
    <s v="12"/>
    <x v="5"/>
    <n v="44543"/>
    <m/>
    <s v="wire contacted tree and tree caught fire"/>
    <s v="     "/>
    <s v="FAS"/>
    <m/>
    <s v="Y"/>
    <x v="0"/>
    <m/>
    <s v="21-0157073"/>
    <m/>
    <s v="T005485919"/>
    <m/>
    <m/>
    <s v="     "/>
    <x v="0"/>
    <s v="PG&amp;E"/>
    <m/>
    <s v="Vegetation"/>
    <s v="Tree branch"/>
    <s v="D"/>
    <s v="D"/>
    <s v="&lt;3 meters of linear travel"/>
    <m/>
    <s v="Vegetation"/>
    <s v="33.a. Veg. contact"/>
    <s v="Vegetation"/>
    <s v="Contact from object"/>
    <s v="Veg. contact"/>
    <m/>
    <s v="Veg. contact"/>
    <s v="Conductor - Primary"/>
    <s v="Line to Ground"/>
    <s v="Y"/>
    <s v="Overhead"/>
    <x v="3"/>
    <s v="Conductor - Primary"/>
    <s v="Conductor"/>
    <s v="102339951"/>
    <s v="     "/>
    <s v="Non-HFTD"/>
    <x v="0"/>
    <m/>
    <m/>
    <n v="37.746600000000001"/>
    <n v="-120.84"/>
    <s v="Stanislaus"/>
    <s v="COTTLE-1707"/>
    <m/>
    <n v="17000"/>
    <m/>
    <x v="0"/>
    <s v="Oakdale FD"/>
    <s v="Herbaceous"/>
    <s v="Grass fuel model"/>
    <s v="Grass"/>
    <s v="No"/>
    <m/>
    <m/>
    <m/>
    <m/>
    <m/>
    <m/>
    <m/>
    <s v="N"/>
    <s v="N"/>
    <m/>
    <m/>
    <s v="     "/>
    <s v="37.74600000"/>
    <s v="-120.83900000"/>
    <s v="Dec 14 2021 12:00AM"/>
    <s v="BranchFail"/>
    <s v="TALL EUCALYPTUS BROKE BRANCH MID TRUNK ABOVE LINES FAILING INTO LINES CAUSING OUTAGE."/>
    <s v="EUCA"/>
    <s v="90"/>
    <s v="40"/>
    <s v="20"/>
    <s v="Slight"/>
    <s v="None"/>
    <s v="N"/>
    <s v="1"/>
    <m/>
    <s v="Valley"/>
    <s v="D"/>
    <s v="CrossArm"/>
    <s v="BareWire"/>
    <s v="1"/>
  </r>
  <r>
    <s v="20212224"/>
    <s v="     "/>
    <n v="44543"/>
    <s v="12/13"/>
    <x v="0"/>
    <n v="0.13819444444444445"/>
    <s v="51"/>
    <n v="4"/>
    <s v="12"/>
    <x v="5"/>
    <n v="44543"/>
    <m/>
    <s v="Pole fire on the Mendota-San Joaquin-Helm 70kV Transmission line with cause of equipment failure unknown at this time. The ensuing fire was 1 meter - &lt; 3 meters in size. This information is preliminary."/>
    <s v="     "/>
    <s v="Trans-Sub Email"/>
    <m/>
    <s v="N"/>
    <x v="0"/>
    <m/>
    <m/>
    <s v="T21-018883"/>
    <m/>
    <n v="122481000"/>
    <m/>
    <s v="     "/>
    <x v="0"/>
    <s v="PG&amp;E"/>
    <m/>
    <s v="Vegetation"/>
    <m/>
    <s v="T"/>
    <s v="T"/>
    <s v="&lt;3 meters of linear travel"/>
    <s v="dirt, low grass so sparse that fire couldn’t spread, per phone conversation "/>
    <s v="Equipment - PG&amp;E"/>
    <s v="34.f. Pole damage or failure"/>
    <s v="Equipment - PG&amp;E"/>
    <s v="All types of equipment / facility failure"/>
    <s v="Pole failure"/>
    <s v="Pole"/>
    <m/>
    <m/>
    <m/>
    <s v="N"/>
    <s v="Overhead"/>
    <x v="4"/>
    <s v="Pole"/>
    <s v="Pole, Conductor "/>
    <s v="40763405"/>
    <s v="     "/>
    <s v="Non-HFTD"/>
    <x v="0"/>
    <m/>
    <m/>
    <n v="36.6175"/>
    <n v="-120.307"/>
    <s v="Fresno"/>
    <s v="MENDOTA-SAN-JOAWUIN-HELM-70KV"/>
    <m/>
    <n v="70000"/>
    <s v="N/A"/>
    <x v="0"/>
    <s v="Unknown"/>
    <s v="Herbaceous"/>
    <s v="Grass Fuel Model "/>
    <s v="Dry grass, field "/>
    <s v="No"/>
    <m/>
    <s v="none "/>
    <m/>
    <s v="none "/>
    <m/>
    <m/>
    <m/>
    <s v="N"/>
    <s v="N"/>
    <m/>
    <m/>
    <s v="     "/>
    <m/>
    <m/>
    <m/>
    <m/>
    <m/>
    <m/>
    <m/>
    <m/>
    <m/>
    <m/>
    <m/>
    <m/>
    <m/>
    <m/>
    <m/>
    <m/>
    <m/>
    <m/>
    <m/>
  </r>
  <r>
    <s v="20212365"/>
    <s v="     "/>
    <n v="44543"/>
    <s v="12/13"/>
    <x v="0"/>
    <n v="0"/>
    <s v="51"/>
    <n v="4"/>
    <s v="12"/>
    <x v="5"/>
    <n v="44543"/>
    <m/>
    <s v="pole down blocking roadway; tree caught fire"/>
    <s v="     "/>
    <s v="ILIS/OIS"/>
    <m/>
    <s v="Y"/>
    <x v="0"/>
    <m/>
    <s v="21-0157189"/>
    <m/>
    <s v="1782390261"/>
    <n v="122483000"/>
    <m/>
    <s v="     "/>
    <x v="0"/>
    <s v="PG&amp;E"/>
    <m/>
    <s v="Vegetation"/>
    <m/>
    <s v="D"/>
    <s v="D"/>
    <s v="&lt;3 meters of linear travel"/>
    <m/>
    <s v="Vegetation"/>
    <s v="33.a. Veg. contact"/>
    <s v="Vegetation"/>
    <s v="Contact from object"/>
    <s v="Veg. contact"/>
    <m/>
    <s v="Veg. contact"/>
    <s v="Conductor - Primary"/>
    <s v="Line to Ground"/>
    <m/>
    <s v="Overhead"/>
    <x v="3"/>
    <s v="Conductor - Primary"/>
    <m/>
    <s v="100488139"/>
    <s v="     "/>
    <s v="Non-HFTD"/>
    <x v="0"/>
    <m/>
    <m/>
    <n v="37.874699999999997"/>
    <n v="-122.182"/>
    <s v="Contra Costa"/>
    <s v="MORAGA-1101"/>
    <m/>
    <n v="12000"/>
    <m/>
    <x v="0"/>
    <s v="Contra Costa FD"/>
    <s v="Hardwood Woodland"/>
    <m/>
    <m/>
    <s v="No"/>
    <m/>
    <m/>
    <m/>
    <m/>
    <m/>
    <m/>
    <m/>
    <s v="N"/>
    <s v="N"/>
    <m/>
    <m/>
    <s v="     "/>
    <m/>
    <m/>
    <m/>
    <m/>
    <m/>
    <m/>
    <m/>
    <m/>
    <m/>
    <m/>
    <m/>
    <m/>
    <m/>
    <m/>
    <m/>
    <m/>
    <m/>
    <m/>
    <m/>
  </r>
  <r>
    <s v="20212332"/>
    <s v="     "/>
    <n v="44543"/>
    <s v="12/13"/>
    <x v="0"/>
    <n v="0.625"/>
    <s v="51"/>
    <n v="4"/>
    <s v="12"/>
    <x v="5"/>
    <n v="44543"/>
    <m/>
    <s v="Palm tree frond into line and caught fire; This information is preliminary; OIS: 1567777; FOID: T005487395, T005487478, T005487344, X316563500, 4546287538; ILIS: 21-0157375; Division/County: Sacramento"/>
    <s v="     "/>
    <s v="FAS"/>
    <m/>
    <s v="Y"/>
    <x v="0"/>
    <m/>
    <s v="21-0157375"/>
    <m/>
    <s v="T005487395, T005487478, T005487344, X316563500, 4546287538"/>
    <m/>
    <m/>
    <s v="     "/>
    <x v="0"/>
    <s v="PG&amp;E"/>
    <m/>
    <s v="Vegetation"/>
    <m/>
    <s v="D"/>
    <s v="D"/>
    <s v="&lt;3 meters of linear travel"/>
    <m/>
    <s v="Vegetation"/>
    <s v="33.a. Veg. contact"/>
    <s v="Vegetation"/>
    <s v="Contact from object"/>
    <s v="Veg. contact"/>
    <m/>
    <s v="Veg. contact"/>
    <s v="Conductor - Primary"/>
    <s v="Three Phase Fault"/>
    <m/>
    <s v="Overhead"/>
    <x v="3"/>
    <s v="Conductor - Primary"/>
    <s v="Conductor, Circuit Breaker, Line Recloser"/>
    <s v="101586617"/>
    <s v="     "/>
    <s v="Non-HFTD"/>
    <x v="0"/>
    <m/>
    <m/>
    <n v="38.173400000000001"/>
    <n v="-121.663"/>
    <s v="Sacramento"/>
    <s v="GRAND-ISLAND-2225"/>
    <m/>
    <n v="21000"/>
    <m/>
    <x v="0"/>
    <s v="Rio Vista FD"/>
    <s v="Urban"/>
    <s v="Timber fuel model"/>
    <m/>
    <s v="No"/>
    <m/>
    <m/>
    <m/>
    <m/>
    <m/>
    <m/>
    <m/>
    <s v="N"/>
    <s v="N"/>
    <m/>
    <m/>
    <s v="     "/>
    <m/>
    <m/>
    <s v="Dec 14 2021 12:00AM"/>
    <s v="Unverified"/>
    <s v="This outage was difficult to find and when a palm tree was seen around the recloser listed the frond was no where to be found, this indicated that the hazard found by the Tman was mitigated and no palms were threatening the lines."/>
    <m/>
    <m/>
    <m/>
    <m/>
    <m/>
    <m/>
    <m/>
    <m/>
    <m/>
    <m/>
    <m/>
    <m/>
    <m/>
    <m/>
  </r>
  <r>
    <s v="20212288"/>
    <s v="     "/>
    <n v="44543"/>
    <s v="12/13"/>
    <x v="0"/>
    <n v="0.57152777777777775"/>
    <s v="51"/>
    <n v="4"/>
    <s v="12"/>
    <x v="5"/>
    <n v="44543"/>
    <m/>
    <s v="pole fire; failed line recloser 85686"/>
    <s v="     "/>
    <s v="FAS"/>
    <m/>
    <s v="Y"/>
    <x v="0"/>
    <m/>
    <s v="21-0157319"/>
    <m/>
    <s v="T005486998"/>
    <m/>
    <m/>
    <s v="     "/>
    <x v="0"/>
    <s v="PG&amp;E"/>
    <m/>
    <s v="Other"/>
    <s v="Capacitor bank"/>
    <s v="D"/>
    <s v="D"/>
    <s v="Structure-PG&amp;E only"/>
    <s v="CAPACITOR BANK POLE FIRE."/>
    <s v="Equipment - PG&amp;E"/>
    <s v="34.j. Recloser damage or failure"/>
    <s v="Equipment - PG&amp;E"/>
    <s v="All types of equipment / facility failure"/>
    <s v="Recloser failure"/>
    <s v="Recloser"/>
    <m/>
    <m/>
    <s v="Force Out"/>
    <s v="Y"/>
    <s v="Overhead"/>
    <x v="3"/>
    <s v="Recloser"/>
    <s v="Capacitor Bank, Pole "/>
    <m/>
    <s v="     "/>
    <s v="Non-HFTD"/>
    <x v="0"/>
    <m/>
    <m/>
    <n v="36.771999999999998"/>
    <n v="-119.852"/>
    <s v="Fresno"/>
    <s v="ASHLAN-AVE-1109"/>
    <m/>
    <n v="12000"/>
    <m/>
    <x v="0"/>
    <s v="Unknown"/>
    <s v="Urban"/>
    <s v="Grass fuel model"/>
    <s v="low grass/weeds"/>
    <s v="No"/>
    <m/>
    <m/>
    <m/>
    <m/>
    <m/>
    <m/>
    <m/>
    <s v="N"/>
    <s v="N"/>
    <m/>
    <m/>
    <s v="     "/>
    <m/>
    <m/>
    <m/>
    <m/>
    <m/>
    <m/>
    <m/>
    <m/>
    <m/>
    <m/>
    <m/>
    <m/>
    <m/>
    <m/>
    <m/>
    <m/>
    <m/>
    <m/>
    <m/>
  </r>
  <r>
    <s v="20212366"/>
    <s v="     "/>
    <n v="44543"/>
    <s v="12/13"/>
    <x v="0"/>
    <n v="0.53541666666666665"/>
    <s v="51"/>
    <n v="4"/>
    <s v="12"/>
    <x v="5"/>
    <m/>
    <m/>
    <s v="tree fell onto wires; arcing wires caught tree on fire"/>
    <s v="     "/>
    <s v="FAS"/>
    <m/>
    <s v="Y"/>
    <x v="0"/>
    <m/>
    <m/>
    <m/>
    <s v="2977602370"/>
    <n v="122487000"/>
    <m/>
    <s v="     "/>
    <x v="0"/>
    <s v="PG&amp;E"/>
    <m/>
    <s v="Vegetation"/>
    <m/>
    <m/>
    <m/>
    <s v="&lt;3 meters of linear travel"/>
    <m/>
    <s v="Vegetation"/>
    <s v="33.a. Veg. contact"/>
    <s v="Vegetation"/>
    <s v="Contact from object"/>
    <s v="Veg. contact"/>
    <m/>
    <s v="Veg. contact"/>
    <s v="Conductor - Primary"/>
    <m/>
    <s v="Y"/>
    <s v="Overhead"/>
    <x v="3"/>
    <s v="Conductor - Primary"/>
    <m/>
    <m/>
    <s v="     "/>
    <s v="Non-HFTD"/>
    <x v="0"/>
    <m/>
    <m/>
    <n v="37.837000000000003"/>
    <n v="-122.253"/>
    <s v="Alameda"/>
    <s v="OAKLAND-D-1112"/>
    <m/>
    <n v="12000"/>
    <m/>
    <x v="0"/>
    <s v="Oakland FD"/>
    <s v="Urban"/>
    <m/>
    <m/>
    <s v="No"/>
    <m/>
    <m/>
    <m/>
    <m/>
    <m/>
    <m/>
    <m/>
    <s v="N"/>
    <s v="N"/>
    <m/>
    <m/>
    <s v="     "/>
    <m/>
    <m/>
    <m/>
    <m/>
    <m/>
    <m/>
    <m/>
    <m/>
    <m/>
    <m/>
    <m/>
    <m/>
    <m/>
    <m/>
    <m/>
    <m/>
    <m/>
    <m/>
    <m/>
  </r>
  <r>
    <s v="20140249"/>
    <s v="     "/>
    <n v="41987"/>
    <s v="12/14"/>
    <x v="0"/>
    <n v="0.20277777777777778"/>
    <s v="51"/>
    <n v="4"/>
    <s v="12"/>
    <x v="7"/>
    <n v="41987"/>
    <n v="0.20277777777777778"/>
    <s v="Crew to repull primary wire"/>
    <s v="     "/>
    <m/>
    <m/>
    <s v="N"/>
    <x v="0"/>
    <s v="1140256"/>
    <s v="14-0076838"/>
    <m/>
    <m/>
    <m/>
    <m/>
    <s v="     "/>
    <x v="1"/>
    <s v="PG&amp;E"/>
    <m/>
    <s v="Other"/>
    <s v="Vehicle"/>
    <s v="D"/>
    <m/>
    <s v="Structure-only"/>
    <s v="Square Feet: ; Acreage: "/>
    <s v="Equipment - PG&amp;E"/>
    <s v="34.b. Conductor damage or failure"/>
    <s v="Equipment - PG&amp;E"/>
    <s v="All types of equipment / facility failure"/>
    <s v="Conductor"/>
    <s v="Conductor"/>
    <m/>
    <m/>
    <s v="Line to Ground"/>
    <s v="AT&amp;T"/>
    <s v="Overhead"/>
    <x v="3"/>
    <s v="Conductor"/>
    <m/>
    <s v="101238361"/>
    <s v="     "/>
    <s v="Non-HFTD"/>
    <x v="0"/>
    <n v="340"/>
    <m/>
    <n v="38.42"/>
    <n v="-120.824"/>
    <s v="Amador"/>
    <s v="OLETA-1101"/>
    <s v="163541101"/>
    <n v="12000"/>
    <s v="OLETA 110113478"/>
    <x v="0"/>
    <s v="Sutter creek fire"/>
    <s v="Urban"/>
    <m/>
    <m/>
    <s v="No"/>
    <m/>
    <m/>
    <m/>
    <m/>
    <m/>
    <m/>
    <m/>
    <s v="N"/>
    <s v="N"/>
    <m/>
    <m/>
    <s v="     "/>
    <m/>
    <m/>
    <m/>
    <m/>
    <m/>
    <m/>
    <m/>
    <m/>
    <m/>
    <m/>
    <m/>
    <m/>
    <m/>
    <m/>
    <m/>
    <m/>
    <m/>
    <m/>
    <m/>
  </r>
  <r>
    <s v="MIA20150141"/>
    <s v="     "/>
    <n v="42352"/>
    <s v="12/14"/>
    <x v="0"/>
    <n v="0.87924768518518515"/>
    <s v="51"/>
    <n v="4"/>
    <s v="12"/>
    <x v="2"/>
    <n v="42352"/>
    <n v="0.87916666666666665"/>
    <s v="FAS states arcing wires and fire in area of 1485 Geneva Ave due to a switch connector failure."/>
    <s v="     "/>
    <s v="FAS"/>
    <n v="44258"/>
    <s v="Y"/>
    <x v="0"/>
    <s v="1363821"/>
    <s v="15-0085407"/>
    <m/>
    <s v="T003559924"/>
    <n v="111092730"/>
    <m/>
    <s v="     "/>
    <x v="0"/>
    <s v="PG&amp;E"/>
    <m/>
    <m/>
    <m/>
    <s v="D"/>
    <m/>
    <s v="Unknown"/>
    <m/>
    <s v="Equipment - PG&amp;E"/>
    <s v="34.e. Switch damage or failure"/>
    <s v="Equipment - PG&amp;E"/>
    <s v="All types of equipment / facility failure"/>
    <s v="Switch failure"/>
    <s v="Splice/Clamp/Connector"/>
    <m/>
    <m/>
    <s v="Line to Ground"/>
    <s v="Yes"/>
    <s v="Overhead"/>
    <x v="0"/>
    <m/>
    <m/>
    <s v="14723"/>
    <s v="     "/>
    <s v="Non-HFTD"/>
    <x v="0"/>
    <m/>
    <m/>
    <n v="37.713000000000001"/>
    <n v="-122.432"/>
    <s v="San Francisco"/>
    <s v="SF-H-1105"/>
    <m/>
    <n v="11000"/>
    <s v="SF H 1101CB"/>
    <x v="0"/>
    <s v="San Francisco Fire Department"/>
    <s v="Urban"/>
    <m/>
    <m/>
    <s v="No"/>
    <m/>
    <m/>
    <m/>
    <m/>
    <m/>
    <m/>
    <m/>
    <s v="N"/>
    <s v="N"/>
    <m/>
    <m/>
    <s v="     "/>
    <m/>
    <m/>
    <m/>
    <m/>
    <m/>
    <m/>
    <m/>
    <m/>
    <m/>
    <m/>
    <m/>
    <m/>
    <m/>
    <m/>
    <m/>
    <m/>
    <m/>
    <m/>
    <m/>
  </r>
  <r>
    <s v="20170486"/>
    <s v="     "/>
    <n v="43083"/>
    <s v="12/14"/>
    <x v="0"/>
    <n v="6.458333333333334E-2"/>
    <s v="50"/>
    <n v="4"/>
    <s v="12"/>
    <x v="0"/>
    <n v="43083"/>
    <m/>
    <s v="HI-LOW VOLTAGE ISSUE CAUSED SMALL FIRE NEAR METER PANEL. CALLED FOR CREW TO MAKE REPAIRS."/>
    <s v="     "/>
    <m/>
    <m/>
    <s v="N"/>
    <x v="0"/>
    <s v="1942447"/>
    <m/>
    <m/>
    <m/>
    <m/>
    <m/>
    <s v="     "/>
    <x v="1"/>
    <s v="PG&amp;E"/>
    <m/>
    <s v="Building"/>
    <m/>
    <s v="D"/>
    <m/>
    <s v="Structure-only"/>
    <s v="Square Feet: ; Acreage: "/>
    <s v="Equipment - PG&amp;E"/>
    <s v="34.m. Connection device damage or failure"/>
    <s v="Equipment - PG&amp;E"/>
    <s v="All types of equipment / facility failure"/>
    <s v="Splice/Clamp/Connector"/>
    <s v="Splice/Clamp/Connector"/>
    <m/>
    <m/>
    <m/>
    <s v="PACIFIC BELL"/>
    <s v="Overhead"/>
    <x v="1"/>
    <s v="Conductor"/>
    <m/>
    <s v="100622323"/>
    <s v="     "/>
    <s v="Non-HFTD"/>
    <x v="0"/>
    <m/>
    <m/>
    <n v="37.197899999999997"/>
    <n v="-121.837"/>
    <s v="Santa Clara"/>
    <s v="HICKS-2101"/>
    <s v="83432101"/>
    <m/>
    <s v="N/A"/>
    <x v="1"/>
    <s v="Unknown"/>
    <s v="Urban"/>
    <m/>
    <m/>
    <s v="No"/>
    <m/>
    <m/>
    <m/>
    <m/>
    <m/>
    <m/>
    <m/>
    <s v="N"/>
    <s v="N"/>
    <m/>
    <m/>
    <s v="     "/>
    <m/>
    <m/>
    <m/>
    <m/>
    <m/>
    <m/>
    <m/>
    <m/>
    <m/>
    <m/>
    <m/>
    <m/>
    <m/>
    <m/>
    <m/>
    <m/>
    <m/>
    <m/>
    <m/>
  </r>
  <r>
    <s v="MIA20189255"/>
    <s v="     "/>
    <n v="43448"/>
    <s v="12/14"/>
    <x v="0"/>
    <n v="0.50809027777777782"/>
    <s v="50"/>
    <n v="4"/>
    <s v="12"/>
    <x v="1"/>
    <n v="43448"/>
    <n v="0.50763888888888886"/>
    <s v="FAS states an outage ticket mentioned a down wire and burnt pole were on customer property. FLD remarks state there was a broken guy and a burnt cross arm was picked up. Waiting on Tman outreach."/>
    <s v="     "/>
    <s v="FAS"/>
    <n v="44252"/>
    <s v="Y"/>
    <x v="0"/>
    <s v="240327"/>
    <s v="N/A"/>
    <m/>
    <s v="T004483865"/>
    <n v="115509783"/>
    <m/>
    <s v="     "/>
    <x v="0"/>
    <s v="PG&amp;E"/>
    <m/>
    <m/>
    <m/>
    <s v="D"/>
    <m/>
    <s v="Structure-PG&amp;E only"/>
    <m/>
    <s v="Equipment - PG&amp;E"/>
    <s v="34.g. Insulator and brushing damage or failure"/>
    <s v="Equipment - PG&amp;E"/>
    <s v="All types of equipment / facility failure"/>
    <s v="Insulator failure"/>
    <s v="Crossarm"/>
    <m/>
    <m/>
    <m/>
    <s v="No"/>
    <s v="Overhead"/>
    <x v="0"/>
    <m/>
    <m/>
    <s v="100901231"/>
    <s v="     "/>
    <s v="Non-HFTD"/>
    <x v="0"/>
    <m/>
    <m/>
    <n v="37.720799999999997"/>
    <n v="-122.131"/>
    <s v="Alameda"/>
    <s v="SAN-LEANDRO-U-1114"/>
    <m/>
    <n v="11000"/>
    <m/>
    <x v="0"/>
    <m/>
    <s v="Urban"/>
    <m/>
    <m/>
    <s v="No"/>
    <m/>
    <m/>
    <m/>
    <m/>
    <m/>
    <m/>
    <m/>
    <s v="N"/>
    <s v="N"/>
    <m/>
    <m/>
    <s v="     "/>
    <m/>
    <m/>
    <m/>
    <m/>
    <m/>
    <m/>
    <m/>
    <m/>
    <m/>
    <m/>
    <m/>
    <m/>
    <m/>
    <m/>
    <m/>
    <m/>
    <m/>
    <m/>
    <m/>
  </r>
  <r>
    <s v="MIA201812108"/>
    <s v="     "/>
    <n v="43448"/>
    <s v="12/14"/>
    <x v="0"/>
    <n v="0.64545138888888887"/>
    <s v="50"/>
    <n v="4"/>
    <s v="12"/>
    <x v="1"/>
    <n v="43448"/>
    <n v="0.64513888888888893"/>
    <s v="Wire was arcing and caught on fire, service burnt open"/>
    <s v="     "/>
    <s v="FAS"/>
    <n v="44244"/>
    <s v="Y"/>
    <x v="0"/>
    <s v="240529"/>
    <s v="N/A"/>
    <m/>
    <s v="T004484101"/>
    <m/>
    <m/>
    <s v="     "/>
    <x v="0"/>
    <s v="PG&amp;E"/>
    <m/>
    <m/>
    <m/>
    <s v="D"/>
    <m/>
    <s v="Unknown"/>
    <m/>
    <s v="Equipment - PG&amp;E"/>
    <s v="34.b. Conductor damage or failure"/>
    <s v="Equipment - PG&amp;E"/>
    <s v="All types of equipment / facility failure"/>
    <s v="Conductor failure-all"/>
    <s v="Service Drop"/>
    <m/>
    <m/>
    <m/>
    <s v="No"/>
    <s v="Overhead"/>
    <x v="0"/>
    <m/>
    <m/>
    <s v="100172950"/>
    <s v="     "/>
    <s v="Non-HFTD"/>
    <x v="0"/>
    <m/>
    <m/>
    <n v="35.772100000000002"/>
    <n v="-119.455"/>
    <s v="Kern"/>
    <s v="SMYRNA-1104"/>
    <m/>
    <n v="11000"/>
    <m/>
    <x v="0"/>
    <m/>
    <s v="Highly Rural"/>
    <m/>
    <m/>
    <s v="No"/>
    <m/>
    <m/>
    <m/>
    <m/>
    <m/>
    <m/>
    <m/>
    <s v="N"/>
    <s v="N"/>
    <m/>
    <m/>
    <s v="     "/>
    <m/>
    <m/>
    <m/>
    <m/>
    <m/>
    <m/>
    <m/>
    <m/>
    <m/>
    <m/>
    <m/>
    <m/>
    <m/>
    <m/>
    <m/>
    <m/>
    <m/>
    <m/>
    <m/>
  </r>
  <r>
    <s v="SAP20187386"/>
    <s v="     "/>
    <n v="43448"/>
    <s v="12/14"/>
    <x v="0"/>
    <m/>
    <s v="50"/>
    <n v="4"/>
    <s v="12"/>
    <x v="1"/>
    <n v="43446"/>
    <m/>
    <s v="24545 County Rd 2 in Dunnigan; pole fire; caused by vandalism"/>
    <s v="     "/>
    <s v="SAP"/>
    <n v="44580"/>
    <s v="Y"/>
    <x v="0"/>
    <s v="238858"/>
    <s v="N/A"/>
    <m/>
    <s v="T004482245"/>
    <n v="115492406"/>
    <m/>
    <s v="     "/>
    <x v="0"/>
    <s v="PG&amp;E"/>
    <m/>
    <m/>
    <m/>
    <s v="D"/>
    <m/>
    <s v="Structure-PG&amp;E only"/>
    <m/>
    <s v="Contact - 3rd Party"/>
    <s v="38.a. Vandalism / Theft"/>
    <s v="Contact - 3rd Party"/>
    <s v="Vandalism"/>
    <s v="Vandalism"/>
    <m/>
    <s v="Vandalism"/>
    <s v="Pole"/>
    <m/>
    <s v="No"/>
    <s v="Overhead"/>
    <x v="0"/>
    <s v="Pole"/>
    <m/>
    <s v="103120609"/>
    <s v="     "/>
    <s v="Non-HFTD"/>
    <x v="0"/>
    <m/>
    <m/>
    <n v="38.904699999999998"/>
    <n v="-122.054"/>
    <s v="Yolo"/>
    <s v="ARBUCKLE-1104"/>
    <m/>
    <m/>
    <m/>
    <x v="0"/>
    <s v="Yolo County FD"/>
    <m/>
    <m/>
    <m/>
    <s v="No"/>
    <m/>
    <m/>
    <m/>
    <m/>
    <m/>
    <m/>
    <m/>
    <s v="N"/>
    <s v="N"/>
    <m/>
    <m/>
    <s v="     "/>
    <m/>
    <m/>
    <m/>
    <m/>
    <m/>
    <m/>
    <m/>
    <m/>
    <m/>
    <m/>
    <m/>
    <m/>
    <m/>
    <m/>
    <m/>
    <m/>
    <m/>
    <m/>
    <m/>
  </r>
  <r>
    <s v="SAP20201385"/>
    <s v="     "/>
    <n v="44179"/>
    <s v="12/14"/>
    <x v="0"/>
    <m/>
    <s v="51"/>
    <n v="4"/>
    <s v="12"/>
    <x v="4"/>
    <n v="44176"/>
    <m/>
    <s v="922 W BRANNAN ISLAND RD, ISLETON; Pole fire burned crossarm at C/O due to failure"/>
    <s v="     "/>
    <s v="SAP"/>
    <n v="44580"/>
    <s v="Y"/>
    <x v="0"/>
    <s v="1180318"/>
    <s v="20-0129842"/>
    <m/>
    <s v="T005144651"/>
    <n v="120189093"/>
    <m/>
    <s v="     "/>
    <x v="0"/>
    <s v="PG&amp;E"/>
    <m/>
    <m/>
    <m/>
    <s v="D"/>
    <m/>
    <s v="Structure-PG&amp;E only"/>
    <m/>
    <s v="Equipment - PG&amp;E"/>
    <s v="34.c. Fuse damage or failure"/>
    <s v="Equipment - PG&amp;E"/>
    <s v="Fuse failure - all"/>
    <s v="Fuse failure - all"/>
    <s v="Crossarm"/>
    <m/>
    <m/>
    <s v="Force Out"/>
    <s v="Yes"/>
    <s v="Overhead"/>
    <x v="0"/>
    <s v="Crossarm"/>
    <m/>
    <s v="101573263"/>
    <s v="     "/>
    <s v="Non-HFTD"/>
    <x v="0"/>
    <m/>
    <m/>
    <n v="38.161700000000003"/>
    <n v="-121.617"/>
    <s v="Sacramento"/>
    <s v="GRAND-ISLAND-2224"/>
    <m/>
    <m/>
    <m/>
    <x v="0"/>
    <m/>
    <m/>
    <m/>
    <m/>
    <s v="No"/>
    <m/>
    <m/>
    <m/>
    <m/>
    <m/>
    <m/>
    <m/>
    <s v="N"/>
    <s v="N"/>
    <m/>
    <m/>
    <s v="     "/>
    <m/>
    <m/>
    <m/>
    <m/>
    <m/>
    <m/>
    <m/>
    <m/>
    <m/>
    <m/>
    <m/>
    <m/>
    <m/>
    <m/>
    <m/>
    <m/>
    <m/>
    <m/>
    <m/>
  </r>
  <r>
    <s v="SAP20201387"/>
    <s v="     "/>
    <n v="44179"/>
    <s v="12/14"/>
    <x v="0"/>
    <m/>
    <s v="51"/>
    <n v="4"/>
    <s v="12"/>
    <x v="4"/>
    <m/>
    <m/>
    <s v="pole fire fuses; fire "/>
    <s v="     "/>
    <s v="SAP"/>
    <n v="44580"/>
    <s v="Y"/>
    <x v="0"/>
    <s v="1180531"/>
    <s v="20-0129859"/>
    <m/>
    <s v="T005144748"/>
    <n v="120189096"/>
    <m/>
    <s v="     "/>
    <x v="0"/>
    <s v="PG&amp;E"/>
    <m/>
    <m/>
    <m/>
    <s v="D"/>
    <m/>
    <s v="Structure-PG&amp;E only"/>
    <m/>
    <s v="Unknown"/>
    <s v="40.a. Unknown"/>
    <s v="Unknown"/>
    <m/>
    <m/>
    <m/>
    <m/>
    <m/>
    <s v="Force Out"/>
    <s v="Yes"/>
    <s v="Overhead"/>
    <x v="0"/>
    <s v="Crossarm"/>
    <m/>
    <s v="102114419"/>
    <s v="     "/>
    <s v="Non-HFTD"/>
    <x v="0"/>
    <m/>
    <m/>
    <n v="37.927"/>
    <n v="-121.253"/>
    <s v="San Joaquin"/>
    <s v=""/>
    <m/>
    <m/>
    <m/>
    <x v="0"/>
    <m/>
    <m/>
    <m/>
    <m/>
    <s v="No"/>
    <m/>
    <m/>
    <m/>
    <m/>
    <m/>
    <m/>
    <m/>
    <s v="N"/>
    <s v="N"/>
    <m/>
    <m/>
    <s v="     "/>
    <m/>
    <m/>
    <m/>
    <m/>
    <m/>
    <m/>
    <m/>
    <m/>
    <m/>
    <m/>
    <m/>
    <m/>
    <m/>
    <m/>
    <m/>
    <m/>
    <m/>
    <m/>
    <m/>
  </r>
  <r>
    <s v="SAP20201403"/>
    <s v="     "/>
    <n v="44179"/>
    <s v="12/14"/>
    <x v="0"/>
    <m/>
    <s v="51"/>
    <n v="4"/>
    <s v="12"/>
    <x v="4"/>
    <n v="44177"/>
    <m/>
    <s v="32588 adams ave, MENDOTA; Pole fire due to vehicle contact;"/>
    <s v="     "/>
    <s v="SAP"/>
    <n v="44580"/>
    <s v="Y"/>
    <x v="0"/>
    <s v="1180620"/>
    <s v="20-0129903"/>
    <m/>
    <s v="T005144867"/>
    <n v="120189235"/>
    <m/>
    <s v="     "/>
    <x v="0"/>
    <s v="PG&amp;E"/>
    <m/>
    <m/>
    <m/>
    <s v="D"/>
    <m/>
    <s v="Structure-PG&amp;E only"/>
    <m/>
    <s v="Contact - 3rd Party"/>
    <s v="33.d. Vehicle contact"/>
    <s v="Contact - 3rd Party"/>
    <s v="Vehicle contact"/>
    <s v="Vehicle contact"/>
    <m/>
    <s v="Vehicle contact"/>
    <s v="Pole"/>
    <s v="Three Phase Fault"/>
    <s v="No"/>
    <s v="Overhead"/>
    <x v="0"/>
    <s v="Pole"/>
    <m/>
    <s v="101103275"/>
    <s v="     "/>
    <s v="Non-HFTD"/>
    <x v="0"/>
    <m/>
    <m/>
    <n v="36.633000000000003"/>
    <n v="-120.38"/>
    <s v="Fresno"/>
    <s v="MENDOTA-1102"/>
    <m/>
    <m/>
    <m/>
    <x v="0"/>
    <m/>
    <m/>
    <m/>
    <m/>
    <s v="No"/>
    <m/>
    <m/>
    <m/>
    <m/>
    <m/>
    <m/>
    <m/>
    <s v="N"/>
    <s v="N"/>
    <m/>
    <m/>
    <s v="     "/>
    <m/>
    <m/>
    <m/>
    <m/>
    <m/>
    <m/>
    <m/>
    <m/>
    <m/>
    <m/>
    <m/>
    <m/>
    <m/>
    <m/>
    <m/>
    <m/>
    <m/>
    <m/>
    <m/>
  </r>
  <r>
    <s v="SAP20201382"/>
    <s v="     "/>
    <n v="44179"/>
    <s v="12/14"/>
    <x v="0"/>
    <m/>
    <s v="51"/>
    <n v="4"/>
    <s v="12"/>
    <x v="4"/>
    <n v="44177"/>
    <m/>
    <s v="UNKNOWN 4769 E BELGRAVIA AVE, FRESNO; Pole fire due to crossarm failure"/>
    <s v="     "/>
    <s v="SAP"/>
    <n v="44580"/>
    <s v="Y"/>
    <x v="0"/>
    <s v="1180647"/>
    <s v="20-0129912"/>
    <m/>
    <s v="T005144943"/>
    <n v="120189236"/>
    <m/>
    <s v="     "/>
    <x v="0"/>
    <s v="PG&amp;E"/>
    <m/>
    <m/>
    <m/>
    <s v="D"/>
    <m/>
    <s v="Structure-PG&amp;E only"/>
    <m/>
    <s v="Equipment - PG&amp;E"/>
    <s v="34.h. Crossarm damage or failure"/>
    <s v="Equipment - PG&amp;E"/>
    <s v="Crossarm failure"/>
    <s v="Crossarm failure"/>
    <s v="Crossarm"/>
    <m/>
    <m/>
    <s v="Line to Line"/>
    <s v="Yes"/>
    <s v="Overhead"/>
    <x v="0"/>
    <s v="Crossarm"/>
    <m/>
    <s v="103302079"/>
    <s v="     "/>
    <s v="Non-HFTD"/>
    <x v="0"/>
    <m/>
    <m/>
    <n v="36.7164"/>
    <n v="-119.738"/>
    <s v="Fresno"/>
    <s v="CALIFORNIA-AVE-1106"/>
    <m/>
    <m/>
    <m/>
    <x v="0"/>
    <s v="Fresno FD"/>
    <m/>
    <m/>
    <m/>
    <s v="No"/>
    <m/>
    <m/>
    <m/>
    <m/>
    <m/>
    <m/>
    <m/>
    <s v="N"/>
    <s v="N"/>
    <m/>
    <m/>
    <s v="     "/>
    <m/>
    <m/>
    <m/>
    <m/>
    <m/>
    <m/>
    <m/>
    <m/>
    <m/>
    <m/>
    <m/>
    <m/>
    <m/>
    <m/>
    <m/>
    <m/>
    <m/>
    <m/>
    <m/>
  </r>
  <r>
    <s v="SAP20201388"/>
    <s v="     "/>
    <n v="44179"/>
    <s v="12/14"/>
    <x v="0"/>
    <m/>
    <s v="51"/>
    <n v="4"/>
    <s v="12"/>
    <x v="4"/>
    <n v="44177"/>
    <m/>
    <s v="SS AIRPORT WAY, TRACY; Pole fire due to broken conductor;"/>
    <s v="     "/>
    <s v="SAP"/>
    <n v="44580"/>
    <s v="Y"/>
    <x v="0"/>
    <s v="1180509"/>
    <s v="20-0129864"/>
    <m/>
    <s v="T005144765"/>
    <n v="120189114"/>
    <m/>
    <s v="     "/>
    <x v="0"/>
    <s v="PG&amp;E"/>
    <m/>
    <m/>
    <m/>
    <s v="D"/>
    <m/>
    <s v="Structure-PG&amp;E only"/>
    <m/>
    <s v="Equipment - PG&amp;E"/>
    <s v="34.b. Conductor damage or failure"/>
    <s v="Equipment - PG&amp;E"/>
    <s v="Conductor failure-all"/>
    <s v="Conductor failure-all"/>
    <s v="Pole"/>
    <m/>
    <m/>
    <s v="Line to Line"/>
    <s v="No"/>
    <s v="Overhead"/>
    <x v="0"/>
    <s v="Pole"/>
    <m/>
    <s v="102047232"/>
    <s v="     "/>
    <s v="Non-HFTD"/>
    <x v="0"/>
    <m/>
    <m/>
    <n v="37.698700000000002"/>
    <n v="-121.352"/>
    <s v="San Joaquin"/>
    <s v="BANTA-1101"/>
    <m/>
    <m/>
    <m/>
    <x v="0"/>
    <m/>
    <m/>
    <m/>
    <m/>
    <s v="No"/>
    <m/>
    <m/>
    <m/>
    <m/>
    <m/>
    <m/>
    <m/>
    <s v="N"/>
    <s v="N"/>
    <m/>
    <m/>
    <s v="     "/>
    <m/>
    <m/>
    <m/>
    <m/>
    <m/>
    <m/>
    <m/>
    <m/>
    <m/>
    <m/>
    <m/>
    <m/>
    <m/>
    <m/>
    <m/>
    <m/>
    <m/>
    <m/>
    <m/>
  </r>
  <r>
    <s v="SAP20201391"/>
    <s v="     "/>
    <n v="44179"/>
    <s v="12/14"/>
    <x v="0"/>
    <m/>
    <s v="51"/>
    <n v="4"/>
    <s v="12"/>
    <x v="4"/>
    <n v="44176"/>
    <m/>
    <s v="BLEWETT, .7M SO, .5M W, TRACY; Pole fire burned crossarm due to broken conductor"/>
    <s v="     "/>
    <s v="SAP"/>
    <n v="44580"/>
    <s v="Y"/>
    <x v="0"/>
    <s v="1180502"/>
    <s v="20-0129855"/>
    <m/>
    <s v="T005144842"/>
    <n v="120189155"/>
    <m/>
    <s v="     "/>
    <x v="0"/>
    <s v="PG&amp;E"/>
    <m/>
    <m/>
    <m/>
    <s v="D"/>
    <m/>
    <s v="Structure-PG&amp;E only"/>
    <m/>
    <s v="Equipment - PG&amp;E"/>
    <s v="34.h. Crossarm damage or failure"/>
    <s v="Equipment - PG&amp;E"/>
    <s v="Crossarm failure"/>
    <s v="Crossarm failure"/>
    <s v="Pole"/>
    <m/>
    <m/>
    <s v="Line to Ground"/>
    <s v="No"/>
    <s v="Overhead"/>
    <x v="0"/>
    <s v="Pole"/>
    <m/>
    <s v="102053632"/>
    <s v="     "/>
    <s v="Non-HFTD"/>
    <x v="0"/>
    <m/>
    <m/>
    <n v="37.606200000000001"/>
    <n v="-121.33199999999999"/>
    <s v="San Joaquin"/>
    <s v="WESTLEY-1101"/>
    <m/>
    <m/>
    <m/>
    <x v="0"/>
    <m/>
    <m/>
    <m/>
    <m/>
    <s v="No"/>
    <m/>
    <m/>
    <m/>
    <m/>
    <m/>
    <m/>
    <m/>
    <s v="N"/>
    <s v="N"/>
    <m/>
    <m/>
    <s v="     "/>
    <m/>
    <m/>
    <m/>
    <m/>
    <m/>
    <m/>
    <m/>
    <m/>
    <m/>
    <m/>
    <m/>
    <m/>
    <m/>
    <m/>
    <m/>
    <m/>
    <m/>
    <m/>
    <m/>
  </r>
  <r>
    <s v="SAP20201389"/>
    <s v="     "/>
    <n v="44179"/>
    <s v="12/14"/>
    <x v="0"/>
    <m/>
    <s v="51"/>
    <n v="4"/>
    <s v="12"/>
    <x v="4"/>
    <n v="44177"/>
    <m/>
    <s v="1804 W Main St / Harbor Rd and Visalia in Stockton; broken crossarm; pole fire"/>
    <s v="     "/>
    <s v="SAP"/>
    <n v="44580"/>
    <s v="Y"/>
    <x v="0"/>
    <m/>
    <s v="20-0129887"/>
    <m/>
    <s v="T005144832"/>
    <n v="120189139"/>
    <m/>
    <s v="     "/>
    <x v="0"/>
    <s v="PG&amp;E"/>
    <m/>
    <m/>
    <m/>
    <s v="D"/>
    <m/>
    <s v="Structure-PG&amp;E only"/>
    <m/>
    <s v="Equipment - PG&amp;E"/>
    <s v="34.h. Crossarm damage or failure"/>
    <s v="Equipment - PG&amp;E"/>
    <s v="Crossarm failure"/>
    <s v="Crossarm failure"/>
    <s v="Pole"/>
    <m/>
    <m/>
    <s v="Force Out"/>
    <s v="No"/>
    <s v="Overhead"/>
    <x v="0"/>
    <s v="Pole"/>
    <m/>
    <m/>
    <s v="     "/>
    <s v="Non-HFTD"/>
    <x v="0"/>
    <m/>
    <m/>
    <n v="37.948399999999999"/>
    <n v="-121.315"/>
    <s v="San Joaquin"/>
    <s v="STOCKTON-A-1102"/>
    <m/>
    <m/>
    <m/>
    <x v="0"/>
    <m/>
    <m/>
    <m/>
    <m/>
    <s v="No"/>
    <m/>
    <m/>
    <m/>
    <m/>
    <m/>
    <m/>
    <m/>
    <s v="N"/>
    <s v="N"/>
    <m/>
    <m/>
    <s v="     "/>
    <m/>
    <m/>
    <m/>
    <m/>
    <m/>
    <m/>
    <m/>
    <m/>
    <m/>
    <m/>
    <m/>
    <m/>
    <m/>
    <m/>
    <m/>
    <m/>
    <m/>
    <m/>
    <m/>
  </r>
  <r>
    <s v="SAP20201400"/>
    <s v="     "/>
    <n v="44179"/>
    <s v="12/14"/>
    <x v="0"/>
    <m/>
    <s v="51"/>
    <n v="4"/>
    <s v="12"/>
    <x v="4"/>
    <n v="44177"/>
    <m/>
    <s v="1024 W DURHAM FERRY RD, TRACY; Pole fire and wire on ground"/>
    <s v="     "/>
    <s v="SAP"/>
    <n v="44580"/>
    <s v="Y"/>
    <x v="0"/>
    <s v="1180814"/>
    <s v="20-0129922"/>
    <m/>
    <s v="T005144961"/>
    <n v="120189267"/>
    <m/>
    <s v="     "/>
    <x v="0"/>
    <s v="PG&amp;E"/>
    <m/>
    <m/>
    <m/>
    <s v="D"/>
    <m/>
    <s v="Structure-PG&amp;E only"/>
    <m/>
    <s v="Equipment - PG&amp;E"/>
    <s v="34.b. Conductor damage or failure"/>
    <s v="Equipment - PG&amp;E"/>
    <s v="Conductor failure-all"/>
    <s v="Conductor failure-all"/>
    <s v="Pole"/>
    <m/>
    <m/>
    <s v="Three Phase Fault"/>
    <s v="Yes"/>
    <s v="Overhead"/>
    <x v="0"/>
    <s v="Pole"/>
    <m/>
    <s v="102052174"/>
    <s v="     "/>
    <s v="Non-HFTD"/>
    <x v="0"/>
    <m/>
    <m/>
    <n v="37.664999999999999"/>
    <n v="-121.288"/>
    <s v="San Joaquin"/>
    <s v="BANTA-1103"/>
    <m/>
    <m/>
    <m/>
    <x v="0"/>
    <s v="Tracy FD"/>
    <m/>
    <m/>
    <m/>
    <s v="No"/>
    <m/>
    <m/>
    <m/>
    <m/>
    <m/>
    <m/>
    <m/>
    <s v="N"/>
    <s v="N"/>
    <m/>
    <m/>
    <s v="     "/>
    <m/>
    <m/>
    <m/>
    <m/>
    <m/>
    <m/>
    <m/>
    <m/>
    <m/>
    <m/>
    <m/>
    <m/>
    <m/>
    <m/>
    <m/>
    <m/>
    <m/>
    <m/>
    <m/>
  </r>
  <r>
    <s v="SAP20201401"/>
    <s v="     "/>
    <n v="44179"/>
    <s v="12/14"/>
    <x v="0"/>
    <m/>
    <s v="51"/>
    <n v="4"/>
    <s v="12"/>
    <x v="4"/>
    <n v="44177"/>
    <m/>
    <s v="South 300 W/O Cornelia in Raisin City; meter 1010261298; pole fire; wire and pole on ground; multiple locations"/>
    <s v="     "/>
    <s v="SAP"/>
    <n v="44580"/>
    <s v="Y"/>
    <x v="0"/>
    <s v="1180643"/>
    <s v="20-0129938"/>
    <m/>
    <s v="T005144994"/>
    <n v="120189351"/>
    <m/>
    <s v="     "/>
    <x v="0"/>
    <s v="PG&amp;E"/>
    <m/>
    <m/>
    <m/>
    <s v="D"/>
    <m/>
    <s v="Structure-PG&amp;E only"/>
    <m/>
    <s v="Equipment - PG&amp;E"/>
    <s v="34.b. Conductor damage or failure"/>
    <s v="Equipment - PG&amp;E"/>
    <s v="Conductor failure-all"/>
    <s v="Conductor failure-all"/>
    <s v="Pole"/>
    <m/>
    <m/>
    <s v="Three Phase Fault"/>
    <s v="No"/>
    <s v="Overhead"/>
    <x v="0"/>
    <s v="Pole"/>
    <m/>
    <s v="100671383"/>
    <s v="     "/>
    <s v="Non-HFTD"/>
    <x v="0"/>
    <m/>
    <m/>
    <n v="36.6265"/>
    <n v="-119.908"/>
    <s v="Fresno"/>
    <s v="MC-MULLIN-1106"/>
    <m/>
    <m/>
    <m/>
    <x v="0"/>
    <m/>
    <m/>
    <m/>
    <m/>
    <s v="No"/>
    <m/>
    <m/>
    <m/>
    <m/>
    <m/>
    <m/>
    <m/>
    <s v="N"/>
    <s v="N"/>
    <m/>
    <m/>
    <s v="     "/>
    <m/>
    <m/>
    <m/>
    <m/>
    <m/>
    <m/>
    <m/>
    <m/>
    <m/>
    <m/>
    <m/>
    <m/>
    <m/>
    <m/>
    <m/>
    <m/>
    <m/>
    <m/>
    <m/>
  </r>
  <r>
    <s v="SAP20201404"/>
    <s v="     "/>
    <n v="44179"/>
    <s v="12/14"/>
    <x v="0"/>
    <m/>
    <s v="51"/>
    <n v="4"/>
    <s v="12"/>
    <x v="4"/>
    <n v="44177"/>
    <m/>
    <s v="22717 Ave 18 1/2 in Madera; 101223774 given as pole number but unable to find in GEP; pole fire; broken insulator"/>
    <s v="     "/>
    <s v="SAP"/>
    <n v="44580"/>
    <s v="Y"/>
    <x v="0"/>
    <m/>
    <s v="20-0130000"/>
    <m/>
    <s v="T005145553"/>
    <n v="120189788"/>
    <m/>
    <s v="     "/>
    <x v="0"/>
    <s v="PG&amp;E"/>
    <m/>
    <m/>
    <m/>
    <s v="D"/>
    <m/>
    <s v="Structure-PG&amp;E only"/>
    <m/>
    <s v="Equipment - PG&amp;E"/>
    <s v="34.g. Insulator and brushing damage or failure"/>
    <s v="Equipment - PG&amp;E"/>
    <s v="Insulator failure"/>
    <s v="Insulator failure"/>
    <s v="Pole"/>
    <m/>
    <m/>
    <s v="Three Phase Fault"/>
    <s v="No"/>
    <s v="Overhead"/>
    <x v="0"/>
    <s v="Pole"/>
    <m/>
    <m/>
    <s v="     "/>
    <s v="Non-HFTD"/>
    <x v="0"/>
    <m/>
    <m/>
    <n v="36.996699999999997"/>
    <n v="-120.09399999999999"/>
    <s v="Madera"/>
    <s v="STOREY-1104"/>
    <m/>
    <m/>
    <m/>
    <x v="0"/>
    <m/>
    <m/>
    <m/>
    <m/>
    <s v="No"/>
    <m/>
    <m/>
    <m/>
    <m/>
    <m/>
    <m/>
    <m/>
    <s v="N"/>
    <s v="N"/>
    <m/>
    <m/>
    <s v="     "/>
    <m/>
    <m/>
    <m/>
    <m/>
    <m/>
    <m/>
    <m/>
    <m/>
    <m/>
    <m/>
    <m/>
    <m/>
    <m/>
    <m/>
    <m/>
    <m/>
    <m/>
    <m/>
    <m/>
  </r>
  <r>
    <s v="SAP20201398"/>
    <s v="     "/>
    <n v="44179"/>
    <s v="12/14"/>
    <x v="0"/>
    <m/>
    <s v="51"/>
    <n v="4"/>
    <s v="12"/>
    <x v="4"/>
    <n v="44177"/>
    <m/>
    <s v="1150 North East Ave in Fresno; pole fire; C1218; wire down cgc 417788749337; 1 pole w/o 853075; transformer blew; 3 trouble locations"/>
    <s v="     "/>
    <s v="SAP"/>
    <n v="44580"/>
    <s v="Y"/>
    <x v="0"/>
    <s v="1180592"/>
    <s v="20-0129886.1"/>
    <m/>
    <s v="T005144849"/>
    <n v="120189163"/>
    <m/>
    <s v="     "/>
    <x v="0"/>
    <s v="PG&amp;E"/>
    <m/>
    <m/>
    <m/>
    <s v="D"/>
    <m/>
    <s v="Structure-PG&amp;E only"/>
    <m/>
    <s v="Equipment - PG&amp;E"/>
    <s v="34.n. Transformer damage or failure"/>
    <s v="Equipment - PG&amp;E"/>
    <s v="Transformer failure"/>
    <s v="Transformer failure"/>
    <s v="Pole"/>
    <m/>
    <m/>
    <s v="None,Line to Line"/>
    <s v="No"/>
    <s v="Overhead"/>
    <x v="0"/>
    <s v="Pole"/>
    <m/>
    <s v="103798540"/>
    <s v="     "/>
    <s v="Non-HFTD"/>
    <x v="0"/>
    <m/>
    <m/>
    <n v="36.685200000000002"/>
    <n v="-119.754"/>
    <s v="Fresno"/>
    <s v="MALAGA-1111"/>
    <m/>
    <m/>
    <m/>
    <x v="0"/>
    <m/>
    <m/>
    <m/>
    <m/>
    <s v="No"/>
    <m/>
    <m/>
    <m/>
    <m/>
    <m/>
    <m/>
    <m/>
    <s v="N"/>
    <s v="N"/>
    <m/>
    <m/>
    <s v="     "/>
    <m/>
    <m/>
    <m/>
    <m/>
    <m/>
    <m/>
    <m/>
    <m/>
    <m/>
    <m/>
    <m/>
    <m/>
    <m/>
    <m/>
    <m/>
    <m/>
    <m/>
    <m/>
    <m/>
  </r>
  <r>
    <s v="SAP20201392"/>
    <s v="     "/>
    <n v="44179"/>
    <s v="12/14"/>
    <x v="0"/>
    <m/>
    <s v="51"/>
    <n v="4"/>
    <s v="12"/>
    <x v="4"/>
    <n v="44177"/>
    <m/>
    <s v="1839 Nelson Blvd in Selma; pole fire; C/O 6055F; broken crossarm; damaged insulator"/>
    <s v="     "/>
    <s v="SAP"/>
    <n v="44580"/>
    <s v="Y"/>
    <x v="0"/>
    <s v="1180825"/>
    <s v="20-0129920.1"/>
    <m/>
    <s v="T005144983"/>
    <n v="120189264"/>
    <m/>
    <s v="     "/>
    <x v="0"/>
    <s v="PG&amp;E"/>
    <m/>
    <m/>
    <m/>
    <s v="D"/>
    <m/>
    <s v="Structure-PG&amp;E only"/>
    <m/>
    <s v="Equipment - PG&amp;E"/>
    <s v="34.g. Insulator and brushing damage or failure"/>
    <s v="Equipment - PG&amp;E"/>
    <s v="Insulator failure"/>
    <s v="Insulator failure"/>
    <s v="Pole"/>
    <m/>
    <m/>
    <s v="Force Out,Three Phase Fault"/>
    <s v="Yes"/>
    <s v="Overhead"/>
    <x v="0"/>
    <s v="Pole"/>
    <m/>
    <s v="103255270"/>
    <s v="     "/>
    <s v="Non-HFTD"/>
    <x v="0"/>
    <m/>
    <m/>
    <n v="36.584099999999999"/>
    <n v="-119.611"/>
    <s v="Fresno"/>
    <s v="MC-CALL-1102"/>
    <m/>
    <m/>
    <m/>
    <x v="0"/>
    <m/>
    <m/>
    <m/>
    <m/>
    <s v="No"/>
    <m/>
    <m/>
    <m/>
    <m/>
    <m/>
    <m/>
    <m/>
    <s v="N"/>
    <s v="N"/>
    <m/>
    <m/>
    <s v="     "/>
    <m/>
    <m/>
    <m/>
    <m/>
    <m/>
    <m/>
    <m/>
    <m/>
    <m/>
    <m/>
    <m/>
    <m/>
    <m/>
    <m/>
    <m/>
    <m/>
    <m/>
    <m/>
    <m/>
  </r>
  <r>
    <s v="SAP20201393"/>
    <s v="     "/>
    <n v="44179"/>
    <s v="12/14"/>
    <x v="0"/>
    <m/>
    <s v="51"/>
    <n v="4"/>
    <s v="12"/>
    <x v="4"/>
    <m/>
    <m/>
    <s v="pole fire damaged arm caused by fire "/>
    <s v="     "/>
    <s v="SAP"/>
    <n v="44580"/>
    <s v="Y"/>
    <x v="0"/>
    <s v="1180426"/>
    <s v="20-0129865"/>
    <m/>
    <s v="T005144752"/>
    <n v="120189110"/>
    <m/>
    <s v="     "/>
    <x v="0"/>
    <s v="PG&amp;E"/>
    <m/>
    <m/>
    <m/>
    <s v="D"/>
    <m/>
    <s v="Structure-PG&amp;E only"/>
    <m/>
    <s v="Contamination"/>
    <s v="36.a. Contamination"/>
    <s v="Equipment - PG&amp;E"/>
    <s v="Transformer failure"/>
    <s v="Transformer failure"/>
    <m/>
    <m/>
    <m/>
    <s v="Force Out"/>
    <s v="Yes"/>
    <s v="Overhead"/>
    <x v="0"/>
    <s v="Pole"/>
    <m/>
    <s v="102005515"/>
    <s v="     "/>
    <s v="Non-HFTD"/>
    <x v="0"/>
    <m/>
    <m/>
    <n v="38.228099999999998"/>
    <n v="-122.471"/>
    <s v="Sonoma"/>
    <s v="SONOMA-1107"/>
    <m/>
    <m/>
    <m/>
    <x v="0"/>
    <m/>
    <m/>
    <m/>
    <m/>
    <s v="No"/>
    <m/>
    <m/>
    <m/>
    <m/>
    <m/>
    <m/>
    <m/>
    <s v="N"/>
    <s v="N"/>
    <m/>
    <m/>
    <s v="     "/>
    <m/>
    <m/>
    <m/>
    <m/>
    <m/>
    <m/>
    <m/>
    <m/>
    <m/>
    <m/>
    <m/>
    <m/>
    <m/>
    <m/>
    <m/>
    <m/>
    <m/>
    <m/>
    <m/>
  </r>
  <r>
    <s v="SAP20201394"/>
    <s v="     "/>
    <n v="44179"/>
    <s v="12/14"/>
    <x v="0"/>
    <m/>
    <s v="51"/>
    <n v="4"/>
    <s v="12"/>
    <x v="4"/>
    <n v="44176"/>
    <m/>
    <s v="28 MILE RD, OAKDALE; Pole fire due to unknown cause; Going to contact Tman;"/>
    <s v="     "/>
    <s v="SAP"/>
    <n v="44580"/>
    <s v="Y"/>
    <x v="0"/>
    <s v="1180495"/>
    <s v="20-0129854"/>
    <m/>
    <s v="T005144762"/>
    <n v="120189135"/>
    <m/>
    <s v="     "/>
    <x v="0"/>
    <s v="PG&amp;E"/>
    <m/>
    <m/>
    <m/>
    <s v="D"/>
    <m/>
    <s v="Structure-PG&amp;E only"/>
    <m/>
    <s v="Unknown"/>
    <s v="40.a. Unknown"/>
    <s v="Unknown"/>
    <m/>
    <m/>
    <m/>
    <m/>
    <m/>
    <s v="Three Phase Fault"/>
    <s v="No"/>
    <s v="Overhead"/>
    <x v="0"/>
    <s v="Pole"/>
    <m/>
    <s v="104012009"/>
    <s v="     "/>
    <s v="Non-HFTD"/>
    <x v="0"/>
    <m/>
    <m/>
    <n v="37.860999999999997"/>
    <n v="-120.82899999999999"/>
    <s v="Stanislaus"/>
    <s v="VALLEY-HOME-1703"/>
    <m/>
    <m/>
    <m/>
    <x v="0"/>
    <m/>
    <m/>
    <m/>
    <m/>
    <s v="No"/>
    <m/>
    <m/>
    <m/>
    <m/>
    <m/>
    <m/>
    <m/>
    <s v="N"/>
    <s v="N"/>
    <m/>
    <m/>
    <s v="     "/>
    <m/>
    <m/>
    <m/>
    <m/>
    <m/>
    <m/>
    <m/>
    <m/>
    <m/>
    <m/>
    <m/>
    <m/>
    <m/>
    <m/>
    <m/>
    <m/>
    <m/>
    <m/>
    <m/>
  </r>
  <r>
    <s v="20212307"/>
    <s v="     "/>
    <n v="44544"/>
    <s v="12/14"/>
    <x v="0"/>
    <n v="0.44583333333333336"/>
    <s v="51"/>
    <n v="4"/>
    <s v="12"/>
    <x v="5"/>
    <n v="44544"/>
    <m/>
    <s v="pole fire; tree in wire"/>
    <s v="     "/>
    <s v="FAS"/>
    <m/>
    <s v="Y"/>
    <x v="0"/>
    <m/>
    <s v="21-0157808"/>
    <m/>
    <s v="T005490095"/>
    <n v="122499000"/>
    <m/>
    <s v="     "/>
    <x v="0"/>
    <s v="PG&amp;E"/>
    <m/>
    <s v="Vegetation"/>
    <m/>
    <s v="D"/>
    <s v="D"/>
    <s v="Structure-PG&amp;E only"/>
    <m/>
    <s v="Vegetation"/>
    <s v="33.a. Veg. contact"/>
    <s v="Vegetation"/>
    <s v="Contact from object"/>
    <s v="Veg. contact"/>
    <m/>
    <s v="Veg. contact"/>
    <s v="Conductor - Primary"/>
    <s v="Line to Ground"/>
    <s v="Y"/>
    <s v="Overhead"/>
    <x v="3"/>
    <s v="Conductor - Primary"/>
    <s v="Service, Transformer"/>
    <s v="104028971"/>
    <s v="     "/>
    <s v="Non-HFTD"/>
    <x v="0"/>
    <m/>
    <m/>
    <n v="40.5351"/>
    <n v="-121.72799999999999"/>
    <s v="Shasta"/>
    <s v="VOLTA-1102"/>
    <m/>
    <n v="12000"/>
    <m/>
    <x v="0"/>
    <s v="Cal Fire"/>
    <s v="Conifer Forest"/>
    <m/>
    <m/>
    <s v="No"/>
    <m/>
    <m/>
    <m/>
    <m/>
    <m/>
    <m/>
    <m/>
    <s v="N"/>
    <s v="N"/>
    <m/>
    <m/>
    <s v="     "/>
    <s v="40.53508943"/>
    <s v="-121.72757585"/>
    <s v="Dec 20 2021 12:00AM"/>
    <s v="TrunkFail"/>
    <s v="Due to recent snowstorm, trunk failed 37ft above ground, canopy had excessive weight. Contributing factor, large trees removed during system hardening project previously protected tree from elements."/>
    <s v="PINP"/>
    <s v="57"/>
    <s v="12"/>
    <s v="12"/>
    <s v="None"/>
    <s v="None"/>
    <s v="N"/>
    <s v="1"/>
    <m/>
    <s v="Valley"/>
    <s v="D"/>
    <s v="CrossArm"/>
    <s v="BareWire"/>
    <s v="2"/>
  </r>
  <r>
    <s v="20212308"/>
    <s v="     "/>
    <n v="44544"/>
    <s v="12/14"/>
    <x v="0"/>
    <n v="0.48125000000000001"/>
    <s v="51"/>
    <n v="4"/>
    <s v="12"/>
    <x v="5"/>
    <n v="44544"/>
    <m/>
    <s v="transformer on fire"/>
    <s v="     "/>
    <s v="FAS"/>
    <m/>
    <s v="Y"/>
    <x v="0"/>
    <m/>
    <s v="21-0158025"/>
    <m/>
    <s v="T005490241"/>
    <n v="122486000"/>
    <m/>
    <s v="     "/>
    <x v="0"/>
    <s v="PG&amp;E"/>
    <m/>
    <s v="Other"/>
    <m/>
    <s v="D"/>
    <s v="D"/>
    <s v="Structure-PG&amp;E only"/>
    <m/>
    <s v="Equipment - PG&amp;E"/>
    <s v="34.g. Insulator and brushing damage or failure"/>
    <s v="Equipment - PG&amp;E"/>
    <s v="All types of equipment / facility failure"/>
    <s v="Insulator failure"/>
    <s v="Transformer"/>
    <m/>
    <m/>
    <s v="Line to Ground"/>
    <s v="Y"/>
    <s v="Overhead"/>
    <x v="3"/>
    <s v="Transformer"/>
    <s v="Transformer, Cutout"/>
    <s v="101848193"/>
    <s v="     "/>
    <s v="Non-HFTD"/>
    <x v="0"/>
    <m/>
    <m/>
    <n v="35.392699999999998"/>
    <n v="-120.851"/>
    <s v="San Luis Obispo"/>
    <s v="MORRO-BAY-1101"/>
    <m/>
    <n v="12000"/>
    <m/>
    <x v="0"/>
    <s v="Unknown"/>
    <s v="Urban"/>
    <m/>
    <m/>
    <s v="No"/>
    <m/>
    <m/>
    <m/>
    <m/>
    <m/>
    <m/>
    <m/>
    <s v="N"/>
    <s v="N"/>
    <m/>
    <m/>
    <s v="     "/>
    <m/>
    <m/>
    <m/>
    <m/>
    <m/>
    <m/>
    <m/>
    <m/>
    <m/>
    <m/>
    <m/>
    <m/>
    <m/>
    <m/>
    <m/>
    <m/>
    <m/>
    <m/>
    <m/>
  </r>
  <r>
    <s v="20212305"/>
    <s v="     "/>
    <n v="44544"/>
    <s v="12/14"/>
    <x v="0"/>
    <n v="0.41388888888888886"/>
    <s v="51"/>
    <n v="4"/>
    <s v="12"/>
    <x v="5"/>
    <n v="44544"/>
    <m/>
    <s v="pole fire broke pole; transmission crown fell; 12kv wire down; failed line recloser; weather was drizzle and strong winds"/>
    <s v="     "/>
    <s v="FAS"/>
    <m/>
    <s v="Y"/>
    <x v="0"/>
    <m/>
    <s v="21-0157955"/>
    <m/>
    <s v="T005489910"/>
    <n v="122485000"/>
    <m/>
    <s v="     "/>
    <x v="0"/>
    <s v="PG&amp;E"/>
    <m/>
    <s v="Other"/>
    <m/>
    <s v="D"/>
    <s v="D"/>
    <s v="Structure-PG&amp;E only"/>
    <m/>
    <s v="Equipment - PG&amp;E"/>
    <s v="34.o. Other"/>
    <s v="Equipment - PG&amp;E"/>
    <s v="All types of equipment / facility failure"/>
    <s v="Equipment failure - Other"/>
    <s v="Crossarm"/>
    <m/>
    <m/>
    <s v="Line to Ground"/>
    <s v="Y"/>
    <s v="Overhead"/>
    <x v="3"/>
    <s v="Crossarm"/>
    <s v="Pole, Crossarm"/>
    <m/>
    <s v="     "/>
    <s v="Non-HFTD"/>
    <x v="0"/>
    <m/>
    <m/>
    <n v="35.438000000000002"/>
    <n v="-119.73699999999999"/>
    <s v="Kern"/>
    <s v="TEMBLOR-1104"/>
    <m/>
    <n v="12000"/>
    <m/>
    <x v="0"/>
    <s v="Unknown"/>
    <s v="Herbaceous"/>
    <m/>
    <m/>
    <s v="No"/>
    <m/>
    <m/>
    <m/>
    <m/>
    <m/>
    <m/>
    <m/>
    <s v="N"/>
    <s v="N"/>
    <m/>
    <m/>
    <s v="     "/>
    <m/>
    <m/>
    <m/>
    <m/>
    <m/>
    <m/>
    <m/>
    <m/>
    <m/>
    <m/>
    <m/>
    <m/>
    <m/>
    <m/>
    <m/>
    <m/>
    <m/>
    <m/>
    <m/>
  </r>
  <r>
    <s v="20212306"/>
    <s v="     "/>
    <n v="44544"/>
    <s v="12/14"/>
    <x v="0"/>
    <n v="0.41597222222222224"/>
    <s v="51"/>
    <n v="4"/>
    <s v="12"/>
    <x v="5"/>
    <n v="44544"/>
    <m/>
    <s v="pole fire; failed line recloser 77150"/>
    <s v="     "/>
    <s v="FAS"/>
    <m/>
    <s v="Y"/>
    <x v="0"/>
    <m/>
    <s v="21-0157928.1"/>
    <m/>
    <s v="T005489918"/>
    <n v="122486000"/>
    <m/>
    <s v="     "/>
    <x v="0"/>
    <s v="PG&amp;E"/>
    <m/>
    <s v="Other"/>
    <m/>
    <s v="D"/>
    <s v="D"/>
    <s v="Structure-PG&amp;E only"/>
    <m/>
    <s v="Equipment - PG&amp;E"/>
    <s v="34.o. Other"/>
    <s v="Equipment - PG&amp;E"/>
    <s v="All types of equipment / facility failure"/>
    <s v="Tracking"/>
    <s v="Recloser"/>
    <m/>
    <m/>
    <s v="Force Out,Three Phase Fault"/>
    <s v="Y"/>
    <s v="Overhead"/>
    <x v="3"/>
    <s v="Recloser"/>
    <s v="Pole, Crossarm, Hardware/Framing, Ground, Cutout, Transformer"/>
    <m/>
    <s v="     "/>
    <s v="Non-HFTD"/>
    <x v="0"/>
    <m/>
    <m/>
    <n v="36.749299999999998"/>
    <n v="-119.664"/>
    <s v="Fresno"/>
    <s v="BARTON-1115"/>
    <m/>
    <n v="12000"/>
    <m/>
    <x v="0"/>
    <s v="Fresno FD"/>
    <s v="Urban"/>
    <m/>
    <m/>
    <s v="No"/>
    <m/>
    <m/>
    <m/>
    <m/>
    <m/>
    <m/>
    <m/>
    <s v="N"/>
    <s v="N"/>
    <m/>
    <m/>
    <s v="     "/>
    <m/>
    <m/>
    <m/>
    <m/>
    <m/>
    <m/>
    <m/>
    <m/>
    <m/>
    <m/>
    <m/>
    <m/>
    <m/>
    <m/>
    <m/>
    <m/>
    <m/>
    <m/>
    <m/>
  </r>
  <r>
    <s v="20212303"/>
    <s v="     "/>
    <n v="44544"/>
    <s v="12/14"/>
    <x v="0"/>
    <n v="0.77986111111111112"/>
    <s v="51"/>
    <n v="4"/>
    <s v="12"/>
    <x v="5"/>
    <n v="44544"/>
    <m/>
    <s v="palm frond fell into line; branch caught fire"/>
    <s v="     "/>
    <s v="FAS"/>
    <m/>
    <s v="Y"/>
    <x v="0"/>
    <m/>
    <s v="21-0158263"/>
    <m/>
    <s v="T005491360"/>
    <m/>
    <m/>
    <s v="     "/>
    <x v="0"/>
    <s v="PG&amp;E"/>
    <m/>
    <s v="Vegetation"/>
    <m/>
    <s v="D"/>
    <s v="D"/>
    <s v="&lt;3 meters of linear travel"/>
    <m/>
    <s v="Vegetation"/>
    <s v="33.a. Veg. contact"/>
    <s v="Vegetation"/>
    <s v="Contact from object"/>
    <s v="Veg. contact"/>
    <m/>
    <s v="Veg. contact"/>
    <s v="Conductor - Primary"/>
    <s v="Line to Ground"/>
    <s v="Y"/>
    <s v="Overhead"/>
    <x v="3"/>
    <s v="Conductor - Primary"/>
    <m/>
    <s v="103813872"/>
    <s v="     "/>
    <s v="Non-HFTD"/>
    <x v="0"/>
    <m/>
    <m/>
    <n v="35.241799999999998"/>
    <n v="-118.91500000000001"/>
    <s v="Kern"/>
    <s v="LAMONT-1103"/>
    <m/>
    <n v="12000"/>
    <m/>
    <x v="0"/>
    <m/>
    <s v="Agriculture"/>
    <m/>
    <m/>
    <s v="No"/>
    <m/>
    <m/>
    <m/>
    <m/>
    <m/>
    <m/>
    <m/>
    <s v="N"/>
    <s v="N"/>
    <m/>
    <m/>
    <s v="     "/>
    <m/>
    <m/>
    <s v="Dec 15 2021 12:00AM"/>
    <m/>
    <s v="UPON INSPECTION FOUND 50 TALL PALM FAN 15 OFFSET THAT WAS LIKELY TO CAUSE THIS OUTAGE. LEFT VOICEMAIL AND DOORCARD TO PERSUIT REMOVAL. NO HAZARDS AT THE MOMENT.NO FURTHER WORRK NEEDED. WILL FOLLOW UP WITH MORE ATTEMPTS TO HAVE PALM TOPPED PR REMOVED.  _x000d__x000a__x000d__x000a_UPDATE 12-17-2021- MADE CONTACT WITH CUSTOMER AND PALM WILL NOW BE REMOVED. NO FURTHER WORK NEEDED"/>
    <s v="PALF"/>
    <m/>
    <m/>
    <m/>
    <m/>
    <m/>
    <m/>
    <m/>
    <m/>
    <m/>
    <m/>
    <m/>
    <m/>
    <s v="0"/>
  </r>
  <r>
    <s v="20212300"/>
    <s v="     "/>
    <n v="44544"/>
    <s v="12/14"/>
    <x v="0"/>
    <m/>
    <s v="51"/>
    <n v="4"/>
    <s v="12"/>
    <x v="5"/>
    <n v="44544"/>
    <m/>
    <s v="pole fire; failed circuit breaker 1103/02"/>
    <s v="     "/>
    <s v="FAS"/>
    <m/>
    <s v="Y"/>
    <x v="0"/>
    <m/>
    <s v="21-0157663"/>
    <m/>
    <s v="T005488745"/>
    <m/>
    <m/>
    <s v="     "/>
    <x v="0"/>
    <s v="PG&amp;E"/>
    <m/>
    <s v="Other"/>
    <s v="Circuit Breaker"/>
    <s v="D"/>
    <s v="D"/>
    <s v="Structure-PG&amp;E only"/>
    <m/>
    <s v="Equipment - PG&amp;E"/>
    <s v="34.o. Other"/>
    <s v="Equipment - PG&amp;E"/>
    <s v="All types of equipment / facility failure"/>
    <s v="Circuit Breaker"/>
    <s v="Circuit Breaker"/>
    <m/>
    <m/>
    <s v="Multi-Fault"/>
    <s v="Unknown"/>
    <s v="Overhead"/>
    <x v="3"/>
    <s v="Circuit Breaker"/>
    <s v="Circuit breaker"/>
    <m/>
    <s v="     "/>
    <s v="Non-HFTD"/>
    <x v="0"/>
    <m/>
    <m/>
    <n v="37.752800000000001"/>
    <n v="-121.35"/>
    <s v="San Joaquin"/>
    <s v="BANTA-1103"/>
    <m/>
    <n v="12000"/>
    <m/>
    <x v="0"/>
    <s v="Unknown"/>
    <s v="Urban"/>
    <s v="Fire-resistive fuel bed"/>
    <s v="Dirt and asphalt"/>
    <s v="No"/>
    <m/>
    <m/>
    <m/>
    <m/>
    <m/>
    <m/>
    <m/>
    <s v="N"/>
    <s v="N"/>
    <m/>
    <m/>
    <s v="     "/>
    <m/>
    <m/>
    <m/>
    <m/>
    <m/>
    <m/>
    <m/>
    <m/>
    <m/>
    <m/>
    <m/>
    <m/>
    <m/>
    <m/>
    <m/>
    <m/>
    <m/>
    <m/>
    <m/>
  </r>
  <r>
    <s v="20212234"/>
    <s v="     "/>
    <n v="44544"/>
    <s v="12/14"/>
    <x v="0"/>
    <n v="0.60069444444444442"/>
    <s v="51"/>
    <n v="4"/>
    <s v="12"/>
    <x v="5"/>
    <n v="44544"/>
    <m/>
    <s v="Two spans of overhead conductor down on ground due to a tree falling into lines. The ensuing fire was less than one meter in size. This information is preliminary."/>
    <s v="     "/>
    <s v="FAS"/>
    <m/>
    <s v="N"/>
    <x v="0"/>
    <m/>
    <s v="21-0158015"/>
    <s v=" "/>
    <s v="T005490741"/>
    <m/>
    <m/>
    <s v="     "/>
    <x v="0"/>
    <s v="PG&amp;E"/>
    <m/>
    <s v="Vegetation"/>
    <s v="Conductor"/>
    <s v="D"/>
    <s v="D"/>
    <s v="&lt;3 meters of linear travel"/>
    <m/>
    <s v="Vegetation"/>
    <s v="33.a. Veg. contact"/>
    <s v="Vegetation"/>
    <s v="Contact from object"/>
    <s v="Veg. contact"/>
    <m/>
    <s v="Veg. contact"/>
    <s v="Conductor - Primary"/>
    <s v="Line to Ground"/>
    <s v="N"/>
    <s v="Overhead"/>
    <x v="3"/>
    <s v="Conductor - Primary"/>
    <s v="Conductor, Crossarm"/>
    <s v="102217583"/>
    <s v="     "/>
    <s v="Non-HFTD"/>
    <x v="0"/>
    <m/>
    <m/>
    <n v="38.082999999999998"/>
    <n v="-122.223"/>
    <s v="Solano"/>
    <s v="NORTH-TOWER-1102"/>
    <m/>
    <n v="12000"/>
    <m/>
    <x v="0"/>
    <s v="Self Extinguished"/>
    <s v="Urban"/>
    <s v="Grass fuel model"/>
    <s v="Grass, bushes, small trees"/>
    <s v="No"/>
    <m/>
    <m/>
    <m/>
    <m/>
    <m/>
    <m/>
    <m/>
    <s v="N"/>
    <s v="N"/>
    <m/>
    <m/>
    <s v="     "/>
    <s v="38.08340000"/>
    <s v="-122.22280000"/>
    <s v="Dec 17 2021 12:00AM"/>
    <s v="RootsFail"/>
    <s v="Tree uprooted in backyard due to weather, and tree failed into the lines. Tree has been worked and is no longer a threat to the lines."/>
    <s v="EUCA"/>
    <s v="60"/>
    <s v="50"/>
    <s v="25"/>
    <s v="Slight"/>
    <s v="None"/>
    <s v="N"/>
    <s v="1"/>
    <m/>
    <s v="Plain"/>
    <s v="A"/>
    <s v="CrossArm"/>
    <s v="BareWire"/>
    <s v="3"/>
  </r>
  <r>
    <s v="20212301"/>
    <s v="     "/>
    <n v="44544"/>
    <s v="12/14"/>
    <x v="0"/>
    <n v="0.68333333333333335"/>
    <s v="51"/>
    <n v="4"/>
    <s v="12"/>
    <x v="5"/>
    <n v="44544"/>
    <m/>
    <s v="crossarm burned in half; pole fire; failed fuse 697819"/>
    <s v="     "/>
    <s v="FAS"/>
    <m/>
    <s v="Y"/>
    <x v="0"/>
    <m/>
    <s v="21-0158172"/>
    <m/>
    <s v="T005491078"/>
    <n v="122488000"/>
    <m/>
    <s v="     "/>
    <x v="0"/>
    <s v="PG&amp;E"/>
    <m/>
    <s v="Other"/>
    <m/>
    <s v="D"/>
    <s v="D"/>
    <s v="Structure-PG&amp;E only"/>
    <m/>
    <s v="Equipment - PG&amp;E"/>
    <s v="36.a. Contamination"/>
    <s v="Equipment - PG&amp;E"/>
    <s v="Contamination"/>
    <s v="Tracking"/>
    <s v="Crossarm"/>
    <m/>
    <m/>
    <s v="Line to Ground"/>
    <s v="Y"/>
    <s v="Overhead"/>
    <x v="3"/>
    <s v="Crossarm"/>
    <s v="Crossarm"/>
    <s v="100164602"/>
    <s v="     "/>
    <s v="Non-HFTD"/>
    <x v="0"/>
    <m/>
    <m/>
    <n v="35.398000000000003"/>
    <n v="-118.986"/>
    <s v="Kern"/>
    <s v="BAKERSFIELD-1102"/>
    <m/>
    <n v="12000"/>
    <m/>
    <x v="0"/>
    <s v="Bakersfield FD"/>
    <s v="Urban"/>
    <m/>
    <m/>
    <s v="No"/>
    <m/>
    <m/>
    <m/>
    <m/>
    <m/>
    <m/>
    <m/>
    <s v="N"/>
    <s v="N"/>
    <m/>
    <m/>
    <s v="     "/>
    <m/>
    <m/>
    <m/>
    <m/>
    <m/>
    <m/>
    <m/>
    <m/>
    <m/>
    <m/>
    <m/>
    <m/>
    <m/>
    <m/>
    <m/>
    <m/>
    <m/>
    <m/>
    <m/>
  </r>
  <r>
    <s v="20212230"/>
    <s v="     "/>
    <n v="44544"/>
    <s v="12/14"/>
    <x v="0"/>
    <n v="0.27569444444444446"/>
    <s v="51"/>
    <n v="4"/>
    <s v="12"/>
    <x v="5"/>
    <n v="44543"/>
    <m/>
    <s v="Pole top and crossarm caught fire, likely due to tracking. The ensuing fire was limited to PG&amp;E assets. This information is preliminary."/>
    <s v="     "/>
    <s v="FAS"/>
    <m/>
    <s v="N"/>
    <x v="0"/>
    <m/>
    <m/>
    <m/>
    <s v="T005489061"/>
    <n v="122485000"/>
    <m/>
    <s v="     "/>
    <x v="0"/>
    <s v="PG&amp;E"/>
    <m/>
    <s v="Other"/>
    <s v="Pole"/>
    <s v="D"/>
    <s v="D"/>
    <s v="Structure-PG&amp;E only"/>
    <s v="Fire limited to pole only. "/>
    <s v="Contamination"/>
    <s v="36.a. Contamination"/>
    <s v="Equipment - PG&amp;E"/>
    <s v="Contamination"/>
    <s v="Tracking"/>
    <m/>
    <m/>
    <m/>
    <m/>
    <s v="Y"/>
    <s v="Overhead"/>
    <x v="3"/>
    <s v="Pole"/>
    <s v="Crossarm, Insulator, Hardware, Pole"/>
    <s v="100700514"/>
    <s v="     "/>
    <s v="Non-HFTD"/>
    <x v="0"/>
    <m/>
    <m/>
    <n v="36.206699999999998"/>
    <n v="-120.098"/>
    <s v="Fresno"/>
    <s v="HURON-1112"/>
    <m/>
    <n v="12000"/>
    <m/>
    <x v="0"/>
    <s v="Employee"/>
    <s v="Urban"/>
    <s v="Fire-resistive fuel bed"/>
    <s v="Dirt/crushed gravel"/>
    <s v="No"/>
    <m/>
    <m/>
    <m/>
    <m/>
    <m/>
    <m/>
    <m/>
    <s v="N"/>
    <s v="N"/>
    <m/>
    <m/>
    <s v="     "/>
    <m/>
    <m/>
    <m/>
    <m/>
    <m/>
    <m/>
    <m/>
    <m/>
    <m/>
    <m/>
    <m/>
    <m/>
    <m/>
    <m/>
    <m/>
    <m/>
    <m/>
    <m/>
    <m/>
  </r>
  <r>
    <s v="20212302"/>
    <s v="     "/>
    <n v="44544"/>
    <s v="12/14"/>
    <x v="0"/>
    <n v="0.27847222222222223"/>
    <s v="51"/>
    <n v="4"/>
    <s v="12"/>
    <x v="5"/>
    <n v="44544"/>
    <m/>
    <s v="pole fire; failed line recloser 98006; arcing lightning arrestor"/>
    <s v="     "/>
    <s v="FAS"/>
    <m/>
    <s v="Y"/>
    <x v="0"/>
    <m/>
    <s v="21-0157831"/>
    <m/>
    <s v="T005489084"/>
    <m/>
    <m/>
    <s v="     "/>
    <x v="0"/>
    <s v="PG&amp;E"/>
    <m/>
    <s v="Other"/>
    <m/>
    <s v="D"/>
    <s v="D"/>
    <s v="Structure-PG&amp;E only"/>
    <m/>
    <s v="Equipment - PG&amp;E"/>
    <s v="34.d. Lightning arrestor damage or failure"/>
    <s v="Equipment - PG&amp;E"/>
    <s v="All types of equipment / facility failure"/>
    <s v="Lightning arrestor failure"/>
    <s v="Lightning Arrestor"/>
    <m/>
    <m/>
    <s v="Force Out"/>
    <s v="Y"/>
    <s v="Overhead"/>
    <x v="3"/>
    <s v="Lightning Arrestor"/>
    <s v="Lightning Arrestor, Jumper"/>
    <m/>
    <s v="     "/>
    <s v="Non-HFTD"/>
    <x v="0"/>
    <m/>
    <m/>
    <n v="36.010300000000001"/>
    <n v="-119.482"/>
    <s v="Kings"/>
    <s v="ALPAUGH-1103"/>
    <m/>
    <n v="12000"/>
    <m/>
    <x v="0"/>
    <s v="Unknown"/>
    <s v="Agriculture"/>
    <m/>
    <m/>
    <s v="No"/>
    <m/>
    <m/>
    <m/>
    <m/>
    <m/>
    <m/>
    <m/>
    <s v="N"/>
    <s v="N"/>
    <m/>
    <m/>
    <s v="     "/>
    <m/>
    <m/>
    <m/>
    <m/>
    <m/>
    <m/>
    <m/>
    <m/>
    <m/>
    <m/>
    <m/>
    <m/>
    <m/>
    <m/>
    <m/>
    <m/>
    <m/>
    <m/>
    <m/>
  </r>
  <r>
    <s v="20212229"/>
    <s v="     "/>
    <n v="44544"/>
    <s v="12/14"/>
    <x v="0"/>
    <n v="0.11527777777777778"/>
    <s v="51"/>
    <n v="4"/>
    <s v="12"/>
    <x v="5"/>
    <n v="44544"/>
    <m/>
    <s v="Pole fire looks to have burnt at the throughbolt and likely due to tracking. The ensuing fire was limited to PG&amp;E assets. This information is preliminary."/>
    <s v="     "/>
    <s v="ILIS/OIS"/>
    <m/>
    <s v="N"/>
    <x v="0"/>
    <m/>
    <s v="21-0157784"/>
    <m/>
    <s v="T005488804"/>
    <m/>
    <m/>
    <s v="     "/>
    <x v="0"/>
    <s v="PG&amp;E"/>
    <m/>
    <s v="Other"/>
    <s v="Pole"/>
    <s v="D"/>
    <s v="D"/>
    <s v="Structure-PG&amp;E only"/>
    <s v="Fire contained to pole only."/>
    <s v="Contamination"/>
    <s v="36.a. Contamination"/>
    <s v="Equipment - PG&amp;E"/>
    <s v="Contamination"/>
    <s v="Tracking"/>
    <m/>
    <m/>
    <m/>
    <s v="Line to Line"/>
    <s v="N"/>
    <s v="Overhead"/>
    <x v="3"/>
    <s v="Pole"/>
    <s v="Pole, Crossarm, Insulator, Guy, Conductor"/>
    <s v="104084266"/>
    <s v="     "/>
    <s v="Non-HFTD"/>
    <x v="0"/>
    <m/>
    <m/>
    <n v="36.508200000000002"/>
    <n v="-119.645"/>
    <s v="Fresno"/>
    <s v="KINGSBURG-1116"/>
    <m/>
    <n v="12000"/>
    <m/>
    <x v="0"/>
    <s v="Self Extinguished"/>
    <s v="Agriculture"/>
    <s v="Grass fuel model"/>
    <s v="Grass and Crops"/>
    <s v="No"/>
    <m/>
    <m/>
    <m/>
    <m/>
    <m/>
    <m/>
    <m/>
    <s v="N"/>
    <s v="N"/>
    <m/>
    <m/>
    <s v="     "/>
    <m/>
    <m/>
    <m/>
    <m/>
    <m/>
    <m/>
    <m/>
    <m/>
    <m/>
    <m/>
    <m/>
    <m/>
    <m/>
    <m/>
    <m/>
    <m/>
    <m/>
    <m/>
    <m/>
  </r>
  <r>
    <s v="20212231"/>
    <s v="     "/>
    <n v="44544"/>
    <s v="12/14"/>
    <x v="0"/>
    <n v="0.35208333333333336"/>
    <s v="51"/>
    <n v="4"/>
    <s v="12"/>
    <x v="5"/>
    <n v="44544"/>
    <m/>
    <s v="Based on the troubleman field remarks, pole fire occurred at Capacitor Bank level and was due to bird nest contact. By looking at the photos from SAP notification 122485341, this ignition looks like tracking could have played a factor. The ensuing fire was 1 meter - &lt; 3 meters in size. This information is preliminary."/>
    <s v="     "/>
    <s v="FAS"/>
    <m/>
    <s v="N"/>
    <x v="0"/>
    <m/>
    <s v="21-0157856"/>
    <m/>
    <s v="T005489536"/>
    <n v="122485000"/>
    <m/>
    <s v="     "/>
    <x v="1"/>
    <s v="PG&amp;E"/>
    <m/>
    <s v="Other"/>
    <s v="Pole"/>
    <s v="D"/>
    <s v="D"/>
    <s v="&lt;0.25"/>
    <s v="5' BY 5' AREA AROUND POLE "/>
    <s v="Contact - Animal - Nest"/>
    <s v="33.e. Other contact from object"/>
    <s v="Contact - Nest"/>
    <s v="Contact from object"/>
    <s v="Nest Contact"/>
    <m/>
    <s v="Nest Contact"/>
    <s v="Pole"/>
    <s v="Force Out"/>
    <s v="N"/>
    <s v="Overhead"/>
    <x v="3"/>
    <s v="Pole"/>
    <s v="POLE, CONDUCTOR"/>
    <s v="100718192"/>
    <s v="     "/>
    <s v="Non-HFTD"/>
    <x v="0"/>
    <m/>
    <m/>
    <n v="36.195099999999996"/>
    <n v="-120.27500000000001"/>
    <s v="Fresno"/>
    <s v="COALINGA-NO-2-1106"/>
    <m/>
    <n v="12000"/>
    <m/>
    <x v="0"/>
    <s v="Fresno County Cal Fire "/>
    <s v="Herbaceous"/>
    <s v="Grass fuel model"/>
    <s v="dry grass"/>
    <s v="No"/>
    <s v="&lt;0.25"/>
    <m/>
    <m/>
    <m/>
    <m/>
    <m/>
    <m/>
    <s v="N"/>
    <s v="N"/>
    <m/>
    <m/>
    <s v="     "/>
    <m/>
    <m/>
    <m/>
    <m/>
    <m/>
    <m/>
    <m/>
    <m/>
    <m/>
    <m/>
    <m/>
    <m/>
    <m/>
    <m/>
    <m/>
    <m/>
    <m/>
    <m/>
    <m/>
  </r>
  <r>
    <s v="20212232"/>
    <s v="     "/>
    <n v="44544"/>
    <s v="12/14"/>
    <x v="0"/>
    <n v="0.40694444444444444"/>
    <s v="51"/>
    <n v="4"/>
    <s v="12"/>
    <x v="5"/>
    <n v="44544"/>
    <m/>
    <s v="Wood pin failed causing conductor to make contact with guy wire resulting in a pole fire. A tag created for crossarms and pole to be replaced. The ensuing fire was limited to PG&amp;E assets. This information is preliminary."/>
    <s v="     "/>
    <s v="FAS"/>
    <m/>
    <s v="N"/>
    <x v="0"/>
    <m/>
    <m/>
    <m/>
    <s v="T005489879"/>
    <m/>
    <m/>
    <s v="     "/>
    <x v="0"/>
    <s v="PG&amp;E"/>
    <m/>
    <s v="Other"/>
    <s v="Pole"/>
    <s v="D"/>
    <s v="D"/>
    <s v="Structure-PG&amp;E only"/>
    <s v="Fire limited to pole only. "/>
    <s v="Equipment - PG&amp;E"/>
    <s v="34.o. Other"/>
    <s v="Equipment - PG&amp;E"/>
    <s v="All types of equipment / facility failure"/>
    <s v="Equipment failure - Other"/>
    <s v="Other"/>
    <m/>
    <m/>
    <m/>
    <s v="Y"/>
    <s v="Overhead"/>
    <x v="3"/>
    <s v="Other"/>
    <s v="Pole, Crossarm,"/>
    <s v="100298798"/>
    <s v="     "/>
    <s v="Non-HFTD"/>
    <x v="0"/>
    <m/>
    <m/>
    <n v="37.459800000000001"/>
    <n v="-122.16"/>
    <s v="San Mateo"/>
    <s v="BELLE-HAVEN-0401"/>
    <m/>
    <n v="4000"/>
    <m/>
    <x v="0"/>
    <s v="Employee"/>
    <s v="Urban"/>
    <s v="Fire-resistive fuel bed"/>
    <s v="Cement"/>
    <s v="No"/>
    <m/>
    <m/>
    <m/>
    <m/>
    <m/>
    <m/>
    <m/>
    <s v="N"/>
    <s v="N"/>
    <m/>
    <m/>
    <s v="     "/>
    <m/>
    <m/>
    <m/>
    <m/>
    <m/>
    <m/>
    <m/>
    <m/>
    <m/>
    <m/>
    <m/>
    <m/>
    <m/>
    <m/>
    <m/>
    <m/>
    <m/>
    <m/>
    <m/>
  </r>
  <r>
    <s v="20212233"/>
    <s v="     "/>
    <n v="44544"/>
    <s v="12/14"/>
    <x v="0"/>
    <n v="0.30277777777777776"/>
    <s v="51"/>
    <n v="4"/>
    <s v="12"/>
    <x v="5"/>
    <n v="44544"/>
    <m/>
    <s v="Transmission overhead with Distribution underbuild pole on the Carneras-Taft 70kV line burnt at distribution level. The cause of the ignition looks to be realted to tracking. The ensuing fire was limited to PG&amp;E assets. This informations is preliminary."/>
    <s v="     "/>
    <s v="Trans-Sub Email"/>
    <m/>
    <s v="N"/>
    <x v="0"/>
    <m/>
    <s v="21-0157955, 21-0157842"/>
    <s v="T21-018911"/>
    <s v="T005489725, T005489910, T005490996, T005489251, T005489885, T005489616, T005489627"/>
    <n v="122485000"/>
    <m/>
    <s v="     "/>
    <x v="0"/>
    <s v="PG&amp;E"/>
    <m/>
    <s v="Other"/>
    <s v="Pole"/>
    <s v="D"/>
    <s v="T"/>
    <s v="Structure-PG&amp;E only"/>
    <m/>
    <s v="Contamination"/>
    <s v="36.a. Contamination"/>
    <s v="Equipment - PG&amp;E"/>
    <s v="Contamination"/>
    <s v="Tracking"/>
    <m/>
    <m/>
    <m/>
    <s v="Line to Ground"/>
    <s v="N"/>
    <s v="Overhead"/>
    <x v="3"/>
    <s v="Pole"/>
    <s v="Pole"/>
    <s v="100238400"/>
    <s v="     "/>
    <s v="Non-HFTD"/>
    <x v="0"/>
    <m/>
    <m/>
    <n v="35.4771"/>
    <n v="-119.764"/>
    <s v="Kern"/>
    <s v="TEMBLOR-1104"/>
    <m/>
    <n v="12000"/>
    <m/>
    <x v="0"/>
    <s v="Unknown"/>
    <s v="Herbaceous"/>
    <s v="Fire-resistive fuel bed"/>
    <s v="dirt"/>
    <s v="No"/>
    <m/>
    <m/>
    <m/>
    <m/>
    <m/>
    <m/>
    <m/>
    <s v="N"/>
    <s v="N"/>
    <m/>
    <m/>
    <s v="     "/>
    <m/>
    <m/>
    <m/>
    <m/>
    <m/>
    <m/>
    <m/>
    <m/>
    <m/>
    <m/>
    <m/>
    <m/>
    <m/>
    <m/>
    <m/>
    <m/>
    <m/>
    <m/>
    <m/>
  </r>
  <r>
    <s v="20212304"/>
    <s v="     "/>
    <n v="44544"/>
    <s v="12/14"/>
    <x v="0"/>
    <n v="0.33194444444444443"/>
    <s v="51"/>
    <n v="4"/>
    <s v="12"/>
    <x v="5"/>
    <n v="44544"/>
    <m/>
    <s v="ng cable between transformers; fire; failed underground fuse 8004"/>
    <s v="     "/>
    <s v="FAS"/>
    <m/>
    <s v="Y"/>
    <x v="0"/>
    <m/>
    <s v="21-0157795"/>
    <m/>
    <s v="T005489385"/>
    <n v="122486000"/>
    <m/>
    <s v="     "/>
    <x v="0"/>
    <s v="PG&amp;E"/>
    <m/>
    <s v="Other"/>
    <m/>
    <s v="D"/>
    <s v="D"/>
    <s v="Structure-PG&amp;E only"/>
    <m/>
    <s v="Equipment - PG&amp;E"/>
    <s v="34.c. Fuse damage or failure"/>
    <s v="Equipment - PG&amp;E"/>
    <s v="All types of equipment / facility failure"/>
    <s v="Fuse failure - all"/>
    <s v="Fuse"/>
    <m/>
    <m/>
    <s v="Line to Ground"/>
    <s v="N"/>
    <s v="Underground"/>
    <x v="0"/>
    <s v="Fuse"/>
    <m/>
    <m/>
    <s v="     "/>
    <s v="Non-HFTD"/>
    <x v="0"/>
    <m/>
    <m/>
    <n v="37.5672"/>
    <n v="-121.97199999999999"/>
    <s v="Alameda"/>
    <s v="FREMONT-1103"/>
    <m/>
    <n v="12000"/>
    <m/>
    <x v="0"/>
    <s v="Unknown"/>
    <s v="Urban"/>
    <m/>
    <m/>
    <s v="No"/>
    <m/>
    <m/>
    <m/>
    <m/>
    <m/>
    <m/>
    <m/>
    <s v="N"/>
    <s v="N"/>
    <m/>
    <m/>
    <s v="     "/>
    <m/>
    <m/>
    <m/>
    <m/>
    <m/>
    <m/>
    <m/>
    <m/>
    <m/>
    <m/>
    <m/>
    <m/>
    <m/>
    <m/>
    <m/>
    <m/>
    <m/>
    <m/>
    <m/>
  </r>
  <r>
    <s v="MIA20140890"/>
    <s v="     "/>
    <n v="41988"/>
    <s v="12/15"/>
    <x v="0"/>
    <n v="0.81380787037037039"/>
    <s v="51"/>
    <n v="4"/>
    <s v="12"/>
    <x v="7"/>
    <n v="41988"/>
    <n v="0.81319444444444444"/>
    <s v="FAS states a fire was on top of the house caused by a burned open secondary connector."/>
    <s v="     "/>
    <s v="FAS"/>
    <n v="44266"/>
    <s v="Y"/>
    <x v="0"/>
    <s v="1141690"/>
    <s v="N/A"/>
    <m/>
    <s v="T003276733"/>
    <m/>
    <m/>
    <s v="     "/>
    <x v="1"/>
    <s v="PG&amp;E"/>
    <m/>
    <m/>
    <m/>
    <s v="D"/>
    <m/>
    <s v="Structure-only"/>
    <m/>
    <s v="Equipment - PG&amp;E"/>
    <s v="34.m. Connection device damage or failure"/>
    <s v="Equipment - PG&amp;E"/>
    <s v="All types of equipment / facility failure"/>
    <s v="Splice/Clamp/Connector"/>
    <s v="Splice/Clamp/Connector"/>
    <m/>
    <m/>
    <m/>
    <s v="Yes"/>
    <s v="Overhead"/>
    <x v="0"/>
    <m/>
    <m/>
    <s v="100596960"/>
    <s v="     "/>
    <s v="Non-HFTD"/>
    <x v="0"/>
    <m/>
    <m/>
    <n v="37.273299999999999"/>
    <n v="-121.898"/>
    <s v="Santa Clara"/>
    <s v="ALMADEN-1101"/>
    <s v="82311101"/>
    <n v="11000"/>
    <m/>
    <x v="0"/>
    <s v="San Jose Fire Department"/>
    <s v="Urban"/>
    <m/>
    <m/>
    <s v="No"/>
    <m/>
    <m/>
    <m/>
    <m/>
    <m/>
    <m/>
    <m/>
    <s v="N"/>
    <s v="N"/>
    <m/>
    <m/>
    <s v="     "/>
    <m/>
    <m/>
    <m/>
    <m/>
    <m/>
    <m/>
    <m/>
    <m/>
    <m/>
    <m/>
    <m/>
    <m/>
    <m/>
    <m/>
    <m/>
    <m/>
    <m/>
    <m/>
    <m/>
  </r>
  <r>
    <s v="MIA20143078"/>
    <s v="     "/>
    <n v="41988"/>
    <s v="12/15"/>
    <x v="0"/>
    <n v="0.23349537037037038"/>
    <s v="51"/>
    <n v="4"/>
    <s v="12"/>
    <x v="7"/>
    <n v="41988"/>
    <n v="0.23333333333333334"/>
    <s v="S1ZE - tree contact burnt service "/>
    <s v="     "/>
    <s v="FAS"/>
    <n v="44264"/>
    <s v="Y"/>
    <x v="0"/>
    <s v="1140771"/>
    <m/>
    <m/>
    <s v="T003275301"/>
    <n v="109902749"/>
    <m/>
    <s v="     "/>
    <x v="0"/>
    <s v="PG&amp;E"/>
    <m/>
    <m/>
    <m/>
    <s v="D"/>
    <m/>
    <s v="Unknown"/>
    <m/>
    <s v="Vegetation"/>
    <s v="33.a. Veg. contact"/>
    <s v="Vegetation"/>
    <s v="Contact from object"/>
    <s v="Contact - Vegetation"/>
    <m/>
    <s v="Contact - Vegetation"/>
    <s v="Conductor"/>
    <m/>
    <s v="Yes"/>
    <s v="Overhead"/>
    <x v="0"/>
    <m/>
    <m/>
    <s v="08203-1107"/>
    <s v="     "/>
    <s v="Non-HFTD"/>
    <x v="0"/>
    <m/>
    <m/>
    <n v="37.3797"/>
    <n v="-122.092"/>
    <s v="Santa Clara"/>
    <s v="MOUNTAIN-VIEW-1107"/>
    <s v="82031107"/>
    <n v="11000"/>
    <m/>
    <x v="0"/>
    <m/>
    <s v="Urban"/>
    <m/>
    <m/>
    <s v="No"/>
    <m/>
    <m/>
    <m/>
    <m/>
    <m/>
    <m/>
    <m/>
    <s v="N"/>
    <s v="N"/>
    <m/>
    <m/>
    <s v="     "/>
    <m/>
    <m/>
    <m/>
    <m/>
    <m/>
    <m/>
    <m/>
    <m/>
    <m/>
    <m/>
    <m/>
    <m/>
    <m/>
    <m/>
    <m/>
    <m/>
    <m/>
    <m/>
    <m/>
  </r>
  <r>
    <s v="MIA20159203"/>
    <s v="     "/>
    <n v="42353"/>
    <s v="12/15"/>
    <x v="0"/>
    <n v="0.58918981481481481"/>
    <s v="51"/>
    <n v="4"/>
    <s v="12"/>
    <x v="2"/>
    <n v="42353"/>
    <n v="0.58888888888888891"/>
    <s v="265 WETMORE AVE in Manteca; underground conductor burned; pole fire; cause not listed; WAITING ON TMAN- KRJ7- response received, no info."/>
    <s v="     "/>
    <s v="FAS"/>
    <n v="44264"/>
    <s v="Y"/>
    <x v="0"/>
    <s v="1364358"/>
    <s v="N/A"/>
    <m/>
    <s v="T003560633"/>
    <n v="111098432"/>
    <m/>
    <s v="     "/>
    <x v="0"/>
    <s v="PG&amp;E"/>
    <m/>
    <m/>
    <m/>
    <s v="D"/>
    <m/>
    <s v="Structure-PG&amp;E only"/>
    <m/>
    <s v="Equipment - PG&amp;E"/>
    <s v="34.b. Conductor damage or failure"/>
    <s v="Equipment - PG&amp;E"/>
    <s v="All types of equipment / facility failure"/>
    <s v="Conductor failure-all"/>
    <s v="Conductor - Underground Service"/>
    <m/>
    <m/>
    <m/>
    <s v="Yes"/>
    <s v="Underground"/>
    <x v="0"/>
    <m/>
    <m/>
    <s v="102092463"/>
    <s v="     "/>
    <s v="Non-HFTD"/>
    <x v="0"/>
    <m/>
    <m/>
    <n v="37.793799999999997"/>
    <n v="-121.21599999999999"/>
    <s v="San Joaquin"/>
    <s v="MANTECA-1703"/>
    <s v="162611703"/>
    <n v="17000"/>
    <m/>
    <x v="0"/>
    <s v="Stockton FD"/>
    <s v="Urban"/>
    <m/>
    <m/>
    <s v="No"/>
    <m/>
    <m/>
    <m/>
    <m/>
    <m/>
    <m/>
    <m/>
    <s v="N"/>
    <s v="N"/>
    <m/>
    <m/>
    <s v="     "/>
    <m/>
    <m/>
    <m/>
    <m/>
    <m/>
    <m/>
    <m/>
    <m/>
    <m/>
    <m/>
    <m/>
    <m/>
    <m/>
    <m/>
    <m/>
    <m/>
    <m/>
    <m/>
    <m/>
  </r>
  <r>
    <s v="MIA20187045"/>
    <s v="     "/>
    <n v="43449"/>
    <s v="12/15"/>
    <x v="0"/>
    <n v="2.1273148148148149E-2"/>
    <s v="50"/>
    <n v="4"/>
    <s v="12"/>
    <x v="1"/>
    <n v="43449"/>
    <n v="2.0833333333333332E-2"/>
    <s v=" FLICKERING LIGHTS AND LOW VOLTAGE TO ALL EQUIPMENT, ADVISED_x000a_BRITTANY OF BURNING ODOR; bird found - overhead conductor broken, wire on ground; owl  flew into line burnt down center phase isolated made ec tag called for crew"/>
    <s v="     "/>
    <s v="FAS"/>
    <n v="44246"/>
    <s v="Y"/>
    <x v="0"/>
    <s v="240784"/>
    <s v="18-0109320"/>
    <m/>
    <s v="T004484378"/>
    <n v="115510689"/>
    <m/>
    <s v="     "/>
    <x v="0"/>
    <s v="PG&amp;E"/>
    <m/>
    <m/>
    <m/>
    <s v="D"/>
    <m/>
    <m/>
    <m/>
    <s v="Contact - Animal - Bird"/>
    <s v="33.b. Animal contact"/>
    <s v="Contact - Bird"/>
    <s v="Contact from object"/>
    <s v="Contact - Animal"/>
    <m/>
    <s v="Contact - Animal"/>
    <s v="Conductor - Primary"/>
    <s v="Line to Ground"/>
    <s v="No"/>
    <s v="Overhead"/>
    <x v="0"/>
    <m/>
    <m/>
    <s v="103815421"/>
    <s v="     "/>
    <s v="Non-HFTD"/>
    <x v="0"/>
    <m/>
    <m/>
    <n v="36.5764"/>
    <n v="-119.67700000000001"/>
    <s v="Fresno"/>
    <s v="MC-CALL-1106"/>
    <s v="254121106"/>
    <n v="11000"/>
    <s v="MC CALL 1106430534"/>
    <x v="0"/>
    <m/>
    <s v="Rural"/>
    <m/>
    <m/>
    <s v="No"/>
    <m/>
    <m/>
    <m/>
    <m/>
    <m/>
    <m/>
    <m/>
    <s v="N"/>
    <s v="N"/>
    <m/>
    <m/>
    <s v="     "/>
    <m/>
    <m/>
    <m/>
    <m/>
    <m/>
    <m/>
    <m/>
    <m/>
    <m/>
    <m/>
    <m/>
    <m/>
    <m/>
    <m/>
    <m/>
    <m/>
    <m/>
    <m/>
    <m/>
  </r>
  <r>
    <s v="SAP20201364"/>
    <s v="     "/>
    <n v="44180"/>
    <s v="12/15"/>
    <x v="0"/>
    <m/>
    <s v="51"/>
    <n v="4"/>
    <s v="12"/>
    <x v="4"/>
    <m/>
    <m/>
    <s v="3245 N MERIDIAN RD, CHICO; Pole top fire caused by conductor failure"/>
    <s v="     "/>
    <s v="SAP"/>
    <n v="44580"/>
    <s v="Y"/>
    <x v="0"/>
    <s v="1182680"/>
    <s v="20-0130162"/>
    <m/>
    <s v="T005146151"/>
    <n v="120190246"/>
    <m/>
    <s v="     "/>
    <x v="0"/>
    <s v="PG&amp;E"/>
    <m/>
    <m/>
    <m/>
    <s v="D"/>
    <m/>
    <s v="Structure-PG&amp;E only"/>
    <m/>
    <s v="Equipment - PG&amp;E"/>
    <s v="34.b. Conductor damage or failure"/>
    <s v="Equipment - PG&amp;E"/>
    <s v="Conductor failure-all"/>
    <s v="Conductor failure-all"/>
    <s v="Crossarm"/>
    <m/>
    <m/>
    <s v="Line to Line"/>
    <s v="Yes"/>
    <s v="Overhead"/>
    <x v="0"/>
    <s v="Crossarm"/>
    <m/>
    <s v="100358969"/>
    <s v="     "/>
    <s v="Non-HFTD"/>
    <x v="0"/>
    <m/>
    <m/>
    <n v="39.886800000000001"/>
    <n v="-121.919"/>
    <s v="Tehama"/>
    <s v="ANITA-1106"/>
    <m/>
    <m/>
    <m/>
    <x v="0"/>
    <m/>
    <m/>
    <m/>
    <m/>
    <s v="No"/>
    <m/>
    <m/>
    <m/>
    <m/>
    <m/>
    <m/>
    <m/>
    <s v="N"/>
    <s v="N"/>
    <m/>
    <m/>
    <s v="     "/>
    <m/>
    <m/>
    <m/>
    <m/>
    <m/>
    <m/>
    <m/>
    <m/>
    <m/>
    <m/>
    <m/>
    <m/>
    <m/>
    <m/>
    <m/>
    <m/>
    <m/>
    <m/>
    <m/>
  </r>
  <r>
    <s v="SAP20201366"/>
    <s v="     "/>
    <n v="44180"/>
    <s v="12/15"/>
    <x v="0"/>
    <m/>
    <s v="51"/>
    <n v="4"/>
    <s v="12"/>
    <x v="4"/>
    <m/>
    <m/>
    <s v="Pole top burned off caused by fire "/>
    <s v="     "/>
    <s v="SAP"/>
    <n v="44580"/>
    <s v="Y"/>
    <x v="0"/>
    <s v="1182795"/>
    <s v="20-0130187"/>
    <m/>
    <s v="T005146256"/>
    <n v="120190325"/>
    <m/>
    <s v="     "/>
    <x v="0"/>
    <s v="PG&amp;E"/>
    <m/>
    <m/>
    <m/>
    <s v="D"/>
    <m/>
    <s v="Structure-PG&amp;E only"/>
    <m/>
    <s v="Unknown"/>
    <s v="40.a. Unknown"/>
    <s v="Unknown"/>
    <m/>
    <m/>
    <m/>
    <m/>
    <m/>
    <s v="Force Out"/>
    <s v="No"/>
    <s v="Overhead"/>
    <x v="0"/>
    <s v="Crossarm"/>
    <m/>
    <s v="100701259"/>
    <s v="     "/>
    <s v="Non-HFTD"/>
    <x v="0"/>
    <m/>
    <m/>
    <n v="36.160200000000003"/>
    <n v="-119.782"/>
    <s v="Kings"/>
    <s v="JACOBS-CORNER-1101"/>
    <m/>
    <m/>
    <m/>
    <x v="0"/>
    <m/>
    <m/>
    <m/>
    <m/>
    <s v="No"/>
    <m/>
    <m/>
    <m/>
    <m/>
    <m/>
    <m/>
    <m/>
    <s v="N"/>
    <s v="N"/>
    <m/>
    <m/>
    <s v="     "/>
    <m/>
    <m/>
    <m/>
    <m/>
    <m/>
    <m/>
    <m/>
    <m/>
    <m/>
    <m/>
    <m/>
    <m/>
    <m/>
    <m/>
    <m/>
    <m/>
    <m/>
    <m/>
    <m/>
  </r>
  <r>
    <s v="20212310"/>
    <s v="     "/>
    <n v="44545"/>
    <s v="12/15"/>
    <x v="0"/>
    <n v="0.79374999999999996"/>
    <s v="51"/>
    <n v="4"/>
    <s v="12"/>
    <x v="5"/>
    <n v="44545"/>
    <m/>
    <s v="failed trip saver; broken conductor; wire on ground and on fire; drizzle"/>
    <s v="     "/>
    <s v="FAS"/>
    <m/>
    <s v="N"/>
    <x v="0"/>
    <m/>
    <s v="21-0158661"/>
    <m/>
    <s v="T005493451, T005493957"/>
    <m/>
    <m/>
    <s v="     "/>
    <x v="0"/>
    <s v="PG&amp;E"/>
    <m/>
    <s v="Other"/>
    <s v="Conductor "/>
    <s v="D"/>
    <s v="D"/>
    <s v="No Fire"/>
    <m/>
    <s v="No Fire"/>
    <s v="39.a. All Other"/>
    <s v="No Fire"/>
    <m/>
    <m/>
    <m/>
    <m/>
    <m/>
    <s v="Line to Ground"/>
    <s v="Y"/>
    <s v="Overhead"/>
    <x v="3"/>
    <s v="Conductor - Primary"/>
    <s v="Conductor"/>
    <s v="44269593"/>
    <s v="     "/>
    <s v="Non-HFTD"/>
    <x v="0"/>
    <m/>
    <m/>
    <n v="37.438699999999997"/>
    <n v="-122.324"/>
    <s v="San Mateo"/>
    <s v="WOODSIDE-1101"/>
    <m/>
    <n v="12000"/>
    <m/>
    <x v="0"/>
    <s v="Unknown"/>
    <s v="Conifer Forest"/>
    <s v="Fire-resistive fuel bed"/>
    <s v="Asphalt "/>
    <s v="No"/>
    <m/>
    <m/>
    <m/>
    <m/>
    <m/>
    <m/>
    <m/>
    <s v="N"/>
    <s v="N"/>
    <m/>
    <m/>
    <s v="     "/>
    <m/>
    <m/>
    <m/>
    <m/>
    <m/>
    <m/>
    <m/>
    <m/>
    <m/>
    <m/>
    <m/>
    <m/>
    <m/>
    <m/>
    <m/>
    <m/>
    <m/>
    <m/>
    <m/>
  </r>
  <r>
    <s v="20212309"/>
    <s v="     "/>
    <n v="44545"/>
    <s v="12/15"/>
    <x v="0"/>
    <n v="0.75069444444444444"/>
    <s v="51"/>
    <n v="4"/>
    <s v="12"/>
    <x v="5"/>
    <n v="44545"/>
    <m/>
    <s v="failed underground line recloser; drizzle; underground splice in vault melted and caught fire"/>
    <s v="     "/>
    <s v="FAS"/>
    <m/>
    <s v="Y"/>
    <x v="0"/>
    <m/>
    <s v="21-0158295"/>
    <m/>
    <s v="T005493303"/>
    <m/>
    <m/>
    <s v="     "/>
    <x v="0"/>
    <s v="PG&amp;E"/>
    <m/>
    <s v="Other"/>
    <m/>
    <s v="D"/>
    <s v="D"/>
    <s v="Structure-PG&amp;E only"/>
    <m/>
    <s v="Equipment - PG&amp;E"/>
    <s v="34.o. Other"/>
    <s v="Equipment - PG&amp;E"/>
    <s v="All types of equipment / facility failure"/>
    <s v="Underground Splice"/>
    <s v="Recloser"/>
    <m/>
    <m/>
    <s v="Line to Ground"/>
    <s v="Y"/>
    <s v="Underground"/>
    <x v="3"/>
    <s v="Recloser"/>
    <s v="Connector/Splice"/>
    <s v="107265178"/>
    <s v="     "/>
    <s v="Non-HFTD"/>
    <x v="0"/>
    <m/>
    <m/>
    <n v="37.582900000000002"/>
    <n v="-122.402"/>
    <s v="San Mateo"/>
    <s v="MILLBRAE-1104"/>
    <m/>
    <n v="12000"/>
    <m/>
    <x v="0"/>
    <s v="Unknown"/>
    <s v="Urban"/>
    <m/>
    <m/>
    <s v="No"/>
    <m/>
    <m/>
    <m/>
    <m/>
    <m/>
    <m/>
    <m/>
    <s v="N"/>
    <s v="N"/>
    <m/>
    <m/>
    <s v="     "/>
    <m/>
    <m/>
    <m/>
    <m/>
    <m/>
    <m/>
    <m/>
    <m/>
    <m/>
    <m/>
    <m/>
    <m/>
    <m/>
    <m/>
    <m/>
    <m/>
    <m/>
    <m/>
    <m/>
  </r>
  <r>
    <s v="20212235"/>
    <s v="     "/>
    <n v="44545"/>
    <s v="12/15"/>
    <x v="0"/>
    <n v="0.2048611111111111"/>
    <s v="51"/>
    <n v="4"/>
    <s v="12"/>
    <x v="5"/>
    <n v="44545"/>
    <m/>
    <s v="Overhead primary conductor laying on crossarm due to tie wire failure. The ensuing fire was limited to PG&amp;E assets. This information is preliminary."/>
    <s v="     "/>
    <s v="FAS"/>
    <m/>
    <s v="N"/>
    <x v="0"/>
    <m/>
    <s v="21-0158303"/>
    <m/>
    <s v="T005491670"/>
    <n v="122489000"/>
    <m/>
    <s v="     "/>
    <x v="0"/>
    <s v="PG&amp;E"/>
    <m/>
    <s v="Other"/>
    <s v="Pole"/>
    <s v="D"/>
    <s v="D"/>
    <s v="Structure-PG&amp;E only"/>
    <m/>
    <s v="Equipment - PG&amp;E"/>
    <s v="34.o. Other"/>
    <s v="Equipment - PG&amp;E"/>
    <s v="All types of equipment / facility failure"/>
    <s v="Tie wire failure"/>
    <s v="Pole"/>
    <m/>
    <m/>
    <s v="Force Out"/>
    <m/>
    <s v="Overhead"/>
    <x v="3"/>
    <s v="Pole"/>
    <s v="Pole, Crossarm"/>
    <s v="100169821"/>
    <s v="     "/>
    <s v="Non-HFTD"/>
    <x v="0"/>
    <m/>
    <m/>
    <n v="35.121899999999997"/>
    <n v="-118.929"/>
    <s v="Kern"/>
    <s v="ARVIN-1103"/>
    <m/>
    <n v="12000"/>
    <m/>
    <x v="0"/>
    <s v="Employee"/>
    <s v="Agriculture"/>
    <s v="Fire-resistive fuel bed"/>
    <s v="Dirt"/>
    <s v="No"/>
    <m/>
    <m/>
    <m/>
    <m/>
    <m/>
    <m/>
    <m/>
    <s v="N"/>
    <s v="N"/>
    <m/>
    <m/>
    <s v="     "/>
    <m/>
    <m/>
    <m/>
    <m/>
    <m/>
    <m/>
    <m/>
    <m/>
    <m/>
    <m/>
    <m/>
    <m/>
    <m/>
    <m/>
    <m/>
    <m/>
    <m/>
    <m/>
    <m/>
  </r>
  <r>
    <s v="SAP201516309"/>
    <s v="     "/>
    <n v="42354"/>
    <s v="12/16"/>
    <x v="0"/>
    <m/>
    <s v="51"/>
    <n v="4"/>
    <s v="12"/>
    <x v="2"/>
    <n v="42352"/>
    <m/>
    <s v="awac box caused fire; burned connector"/>
    <s v="     "/>
    <s v="SAP"/>
    <n v="44580"/>
    <s v="Y"/>
    <x v="0"/>
    <s v="1363749"/>
    <s v="N/A"/>
    <m/>
    <s v="T003559830"/>
    <n v="111092628"/>
    <m/>
    <s v="     "/>
    <x v="0"/>
    <s v="PG&amp;E"/>
    <m/>
    <m/>
    <m/>
    <s v="D"/>
    <m/>
    <s v="Structure-PG&amp;E only"/>
    <m/>
    <s v="Equipment - PG&amp;E"/>
    <s v="34.o. Other"/>
    <s v="Equipment - PG&amp;E"/>
    <s v="Other"/>
    <s v="Other"/>
    <s v="Splice/Clamp/Connector"/>
    <m/>
    <m/>
    <m/>
    <s v="Yes"/>
    <s v="Overhead"/>
    <x v="0"/>
    <s v="Splice/Clamp/Connector"/>
    <m/>
    <s v="103937152"/>
    <s v="     "/>
    <s v="Non-HFTD"/>
    <x v="0"/>
    <m/>
    <m/>
    <n v="37.806199999999997"/>
    <n v="-122.419"/>
    <s v="San Francisco"/>
    <s v="BEACH-(Q)-0402"/>
    <m/>
    <m/>
    <m/>
    <x v="0"/>
    <s v="Levenworth FD"/>
    <m/>
    <m/>
    <m/>
    <s v="No"/>
    <m/>
    <m/>
    <m/>
    <m/>
    <m/>
    <m/>
    <m/>
    <s v="N"/>
    <s v="N"/>
    <m/>
    <m/>
    <s v="     "/>
    <m/>
    <m/>
    <m/>
    <m/>
    <m/>
    <m/>
    <m/>
    <m/>
    <m/>
    <m/>
    <m/>
    <m/>
    <m/>
    <m/>
    <m/>
    <m/>
    <m/>
    <m/>
    <m/>
  </r>
  <r>
    <s v="MIA20169665"/>
    <s v="     "/>
    <n v="42720"/>
    <s v="12/16"/>
    <x v="0"/>
    <n v="0.76646990740740739"/>
    <s v="51"/>
    <n v="4"/>
    <s v="12"/>
    <x v="6"/>
    <n v="42720"/>
    <n v="0.76597222222222228"/>
    <s v="burnt pole to repair- no fire mentioned "/>
    <s v="     "/>
    <s v="FAS"/>
    <n v="44249"/>
    <s v="Y"/>
    <x v="0"/>
    <s v="1605129"/>
    <m/>
    <m/>
    <s v="T003843537"/>
    <n v="112417371"/>
    <m/>
    <s v="     "/>
    <x v="0"/>
    <s v="PG&amp;E"/>
    <m/>
    <m/>
    <m/>
    <s v="D"/>
    <m/>
    <s v="Structure-PG&amp;E only"/>
    <m/>
    <s v="Equipment - PG&amp;E"/>
    <s v="34.o. Other"/>
    <s v="Equipment - PG&amp;E"/>
    <s v="All types of equipment / facility failure"/>
    <s v="Contact - Animal"/>
    <s v="Insulator"/>
    <m/>
    <m/>
    <m/>
    <s v="No"/>
    <s v="Overhead"/>
    <x v="0"/>
    <m/>
    <m/>
    <s v="101585746"/>
    <s v="     "/>
    <s v="Non-HFTD"/>
    <x v="0"/>
    <m/>
    <m/>
    <n v="38.240900000000003"/>
    <n v="-121.565"/>
    <s v="Sacramento"/>
    <s v="GRAND-ISLAND-2227"/>
    <s v="62462227"/>
    <n v="22000"/>
    <m/>
    <x v="0"/>
    <m/>
    <s v="Rural"/>
    <m/>
    <m/>
    <s v="No"/>
    <m/>
    <m/>
    <m/>
    <m/>
    <m/>
    <m/>
    <m/>
    <s v="N"/>
    <s v="N"/>
    <m/>
    <m/>
    <s v="     "/>
    <m/>
    <m/>
    <m/>
    <m/>
    <m/>
    <m/>
    <m/>
    <m/>
    <m/>
    <m/>
    <m/>
    <m/>
    <m/>
    <m/>
    <m/>
    <m/>
    <m/>
    <m/>
    <m/>
  </r>
  <r>
    <s v="20170490"/>
    <s v="     "/>
    <n v="43085"/>
    <s v="12/16"/>
    <x v="0"/>
    <n v="0.56874999999999998"/>
    <s v="50"/>
    <n v="4"/>
    <s v="12"/>
    <x v="0"/>
    <n v="43085"/>
    <m/>
    <s v="SECONDARY CONNECTION FROM TRANF LEAD TO SERVICE ARCING STARTED A FIRE.   MADE REPAIRS"/>
    <s v="     "/>
    <m/>
    <m/>
    <s v="N"/>
    <x v="0"/>
    <s v="1944937"/>
    <m/>
    <m/>
    <m/>
    <m/>
    <m/>
    <s v="     "/>
    <x v="1"/>
    <s v="PG&amp;E"/>
    <m/>
    <s v="Vegetation"/>
    <m/>
    <s v="D"/>
    <m/>
    <s v="&lt;0.25"/>
    <s v="Square Feet: ; Acreage: "/>
    <s v="Equipment - PG&amp;E"/>
    <s v="34.m. Connection device damage or failure"/>
    <s v="Equipment - PG&amp;E"/>
    <s v="All types of equipment / facility failure"/>
    <s v="Splice/Clamp/Connector"/>
    <s v="Splice/Clamp/Connector"/>
    <m/>
    <m/>
    <m/>
    <s v="PACIFIC BELL"/>
    <s v="Overhead"/>
    <x v="1"/>
    <s v="Conductor"/>
    <m/>
    <s v="100473121"/>
    <s v="     "/>
    <s v="Non-HFTD"/>
    <x v="0"/>
    <m/>
    <m/>
    <n v="37.970199999999998"/>
    <n v="-121.64100000000001"/>
    <s v="Contra Costa"/>
    <s v="BRENTWOOD-2112"/>
    <s v="14592112"/>
    <m/>
    <s v="N/A"/>
    <x v="0"/>
    <s v="FIRE CAPTAIN ON  DUTY"/>
    <s v="Urban"/>
    <m/>
    <m/>
    <s v="No"/>
    <m/>
    <m/>
    <m/>
    <m/>
    <m/>
    <m/>
    <m/>
    <s v="N"/>
    <s v="N"/>
    <m/>
    <m/>
    <s v="     "/>
    <m/>
    <m/>
    <m/>
    <m/>
    <m/>
    <m/>
    <m/>
    <m/>
    <m/>
    <m/>
    <m/>
    <m/>
    <m/>
    <m/>
    <m/>
    <m/>
    <m/>
    <m/>
    <m/>
  </r>
  <r>
    <s v="20170491"/>
    <s v="     "/>
    <n v="43085"/>
    <s v="12/16"/>
    <x v="0"/>
    <n v="0.66874999999999996"/>
    <s v="50"/>
    <n v="4"/>
    <s v="12"/>
    <x v="0"/>
    <n v="43085"/>
    <n v="0.66666666666666663"/>
    <s v="0"/>
    <s v="     "/>
    <m/>
    <m/>
    <s v="N"/>
    <x v="0"/>
    <s v="1945608"/>
    <s v="17-0102180"/>
    <m/>
    <m/>
    <m/>
    <m/>
    <s v="     "/>
    <x v="1"/>
    <s v="PG&amp;E"/>
    <m/>
    <s v="Vegetation"/>
    <m/>
    <s v="D"/>
    <m/>
    <s v="&lt;0.25"/>
    <s v="Square Feet: ; Acreage: "/>
    <s v="Equipment - PG&amp;E"/>
    <s v="34.o. Other"/>
    <s v="Equipment - PG&amp;E"/>
    <s v="All types of equipment / facility failure"/>
    <m/>
    <m/>
    <m/>
    <m/>
    <s v="Line to Ground"/>
    <s v="Unknown"/>
    <s v="Overhead"/>
    <x v="3"/>
    <s v="Conductor"/>
    <m/>
    <s v="103131190"/>
    <s v="     "/>
    <s v="Non-HFTD"/>
    <x v="0"/>
    <m/>
    <m/>
    <n v="35.659300000000002"/>
    <n v="-120.495"/>
    <s v="San Luis Obispo"/>
    <s v="CHOLAME-1101"/>
    <s v="182561101"/>
    <n v="21000"/>
    <s v="CHOLAME 1101X14"/>
    <x v="0"/>
    <s v="Unknown"/>
    <s v="Herbaceous"/>
    <m/>
    <m/>
    <s v="No"/>
    <m/>
    <m/>
    <m/>
    <m/>
    <m/>
    <m/>
    <m/>
    <s v="N"/>
    <s v="N"/>
    <m/>
    <m/>
    <s v="     "/>
    <m/>
    <m/>
    <m/>
    <m/>
    <m/>
    <m/>
    <m/>
    <m/>
    <m/>
    <m/>
    <m/>
    <m/>
    <m/>
    <m/>
    <m/>
    <m/>
    <m/>
    <m/>
    <m/>
  </r>
  <r>
    <s v="20170488"/>
    <s v="     "/>
    <n v="43085"/>
    <s v="12/16"/>
    <x v="0"/>
    <n v="0.29236111111111113"/>
    <s v="50"/>
    <n v="4"/>
    <s v="12"/>
    <x v="0"/>
    <n v="43085"/>
    <n v="0.29236111111111113"/>
    <s v="0"/>
    <s v="     "/>
    <m/>
    <m/>
    <s v="N"/>
    <x v="0"/>
    <s v="1944063"/>
    <s v="17-0101912"/>
    <m/>
    <m/>
    <m/>
    <s v="EI171216A"/>
    <s v="     "/>
    <x v="1"/>
    <s v="PG&amp;E"/>
    <m/>
    <s v="Building"/>
    <m/>
    <s v="D"/>
    <m/>
    <s v="Structure-only"/>
    <s v="Square Feet: ; Acreage: "/>
    <s v="Equipment - PG&amp;E"/>
    <s v="34.b. Conductor damage or failure"/>
    <s v="Equipment - PG&amp;E"/>
    <s v="All types of equipment / facility failure"/>
    <s v="Conductor"/>
    <s v="Conductor"/>
    <m/>
    <m/>
    <s v="Line to Line"/>
    <s v="PACIFIC BELL"/>
    <s v="Overhead"/>
    <x v="1"/>
    <s v="Conductor"/>
    <m/>
    <s v="100428554"/>
    <s v="     "/>
    <s v="Non-HFTD"/>
    <x v="0"/>
    <m/>
    <m/>
    <n v="39.744700000000002"/>
    <n v="-122.196"/>
    <s v="Glenn"/>
    <s v="ORLAND-STATION-B-1103"/>
    <s v="102701103"/>
    <m/>
    <s v="N/A"/>
    <x v="0"/>
    <s v="ORLAND CITY FIRE DEPT"/>
    <s v="Urban"/>
    <m/>
    <m/>
    <s v="No"/>
    <m/>
    <m/>
    <m/>
    <m/>
    <m/>
    <m/>
    <m/>
    <s v="N"/>
    <s v="Y"/>
    <s v="201712160600"/>
    <s v="201712171800"/>
    <s v="     "/>
    <m/>
    <m/>
    <m/>
    <m/>
    <m/>
    <m/>
    <m/>
    <m/>
    <m/>
    <m/>
    <m/>
    <m/>
    <m/>
    <m/>
    <m/>
    <m/>
    <m/>
    <m/>
    <m/>
  </r>
  <r>
    <s v="20181054"/>
    <s v="     "/>
    <n v="43450"/>
    <s v="12/16"/>
    <x v="0"/>
    <n v="0.54322916666666665"/>
    <s v="51"/>
    <n v="4"/>
    <s v="12"/>
    <x v="1"/>
    <n v="43450"/>
    <n v="0.54166666666666663"/>
    <s v="ILIS record &quot;FELICICH RPTS HE FOUND WIRE DOWN ON GRD HOT DUE TO TREE BRANCH &amp; OPEN 1341 C/OPEN &amp; TAG MOL TO DE ENERGIZE&quot;"/>
    <s v="     "/>
    <s v="FAS"/>
    <m/>
    <s v="N"/>
    <x v="0"/>
    <s v="241566"/>
    <s v="18-0109488"/>
    <m/>
    <m/>
    <m/>
    <m/>
    <s v="     "/>
    <x v="0"/>
    <s v="PG&amp;E"/>
    <m/>
    <m/>
    <m/>
    <s v="D"/>
    <m/>
    <s v="&lt;3 meters of linear travel"/>
    <m/>
    <s v="Vegetation"/>
    <s v="33.a. Veg. contact"/>
    <s v="Vegetation"/>
    <s v="Contact from object"/>
    <s v="Vegetation"/>
    <m/>
    <s v="Contact - Vegetation"/>
    <m/>
    <s v="Open Circuit"/>
    <m/>
    <s v="Overhead"/>
    <x v="3"/>
    <m/>
    <m/>
    <s v="LINE DOWN HOT"/>
    <s v="     "/>
    <s v="Non-HFTD"/>
    <x v="0"/>
    <m/>
    <m/>
    <n v="39.411299999999997"/>
    <n v="-123.79900000000001"/>
    <s v="Mendocino"/>
    <s v="FORT-BRAGG-A-1102"/>
    <s v="042761102"/>
    <n v="11000"/>
    <s v="FORT BRAGG A 1102CB"/>
    <x v="0"/>
    <m/>
    <s v="Rural"/>
    <m/>
    <m/>
    <s v="No"/>
    <m/>
    <m/>
    <m/>
    <m/>
    <m/>
    <m/>
    <m/>
    <s v="N"/>
    <s v="N"/>
    <m/>
    <m/>
    <s v="     "/>
    <s v="39.40769000"/>
    <s v="-123.79910300"/>
    <s v="Dec 20 2018 12:00AM"/>
    <s v="BranchFail"/>
    <s v="Live branch broke and fell into the lines likely due to strong winds. No ignition occured."/>
    <s v="FIRG"/>
    <s v="80"/>
    <s v="42"/>
    <s v="9"/>
    <s v="None"/>
    <s v="None"/>
    <s v="N"/>
    <s v="1"/>
    <m/>
    <s v="Plain"/>
    <s v="A"/>
    <s v="CrossArm"/>
    <s v="BareWire"/>
    <s v="5"/>
  </r>
  <r>
    <s v="FAS25577"/>
    <s v="     "/>
    <n v="43450"/>
    <s v="12/16"/>
    <x v="0"/>
    <m/>
    <s v="51"/>
    <n v="4"/>
    <s v="12"/>
    <x v="1"/>
    <m/>
    <m/>
    <s v="bad connections at pole causing cable box fire"/>
    <s v="     "/>
    <s v="FAS"/>
    <n v="44580"/>
    <s v="Y"/>
    <x v="0"/>
    <m/>
    <s v="N/A"/>
    <m/>
    <s v="688563274"/>
    <m/>
    <m/>
    <s v="     "/>
    <x v="0"/>
    <s v="PG&amp;E"/>
    <m/>
    <m/>
    <m/>
    <s v="D"/>
    <m/>
    <s v="Structure-only"/>
    <m/>
    <s v="Equipment - PG&amp;E"/>
    <s v="34.m. Connection device damage or failure"/>
    <s v="Equipment - PG&amp;E"/>
    <s v="Splice/Clamp/Connector"/>
    <s v="Splice/Clamp/Connector"/>
    <s v="Splice/Clamp/Connector"/>
    <m/>
    <m/>
    <m/>
    <s v="Yes"/>
    <s v="Overhead"/>
    <x v="0"/>
    <s v="Splice/Clamp/Connector"/>
    <m/>
    <s v="101924505"/>
    <s v="     "/>
    <s v="Non-HFTD"/>
    <x v="0"/>
    <m/>
    <m/>
    <n v="34.96"/>
    <n v="-120.431"/>
    <s v="Santa Barbara"/>
    <s v="SANTA-MARIA-1112"/>
    <m/>
    <m/>
    <m/>
    <x v="0"/>
    <m/>
    <m/>
    <m/>
    <m/>
    <s v="No"/>
    <m/>
    <m/>
    <m/>
    <m/>
    <m/>
    <m/>
    <m/>
    <s v="N"/>
    <s v="N"/>
    <m/>
    <m/>
    <s v="     "/>
    <m/>
    <m/>
    <m/>
    <m/>
    <m/>
    <m/>
    <m/>
    <m/>
    <m/>
    <m/>
    <m/>
    <m/>
    <m/>
    <m/>
    <m/>
    <m/>
    <m/>
    <m/>
    <m/>
  </r>
  <r>
    <s v="SAP20194412"/>
    <s v="     "/>
    <n v="43815"/>
    <s v="12/16"/>
    <x v="0"/>
    <m/>
    <s v="51"/>
    <n v="4"/>
    <s v="12"/>
    <x v="3"/>
    <n v="43813"/>
    <m/>
    <s v="9000 EASTSIDE RD, HEALDSBURG; pole top burned down just above tx level, wire down, tx bushings broken out of tx but no oil on ground; "/>
    <s v="     "/>
    <s v="SAP"/>
    <n v="44580"/>
    <s v="Y"/>
    <x v="0"/>
    <s v="739253"/>
    <s v="19-0136555"/>
    <m/>
    <s v="T004846648"/>
    <n v="118270312"/>
    <m/>
    <s v="     "/>
    <x v="0"/>
    <s v="PG&amp;E"/>
    <m/>
    <m/>
    <m/>
    <s v="D"/>
    <m/>
    <s v="Structure-PG&amp;E only"/>
    <m/>
    <s v="Contact - Animal - Nest"/>
    <s v="33.e. Other contact from object"/>
    <s v="Contact - Nest"/>
    <s v="Animal contact"/>
    <s v="Animal contact"/>
    <m/>
    <s v="Animal contact"/>
    <s v="Pole"/>
    <s v="Line to Ground"/>
    <s v="Yes"/>
    <s v="Overhead"/>
    <x v="0"/>
    <s v="Pole"/>
    <m/>
    <s v="102028472"/>
    <s v="     "/>
    <s v="Non-HFTD"/>
    <x v="0"/>
    <m/>
    <m/>
    <n v="38.5379"/>
    <n v="-122.84699999999999"/>
    <s v="Sonoma"/>
    <s v="FITCH-MOUNTAIN-1111"/>
    <m/>
    <m/>
    <s v="FITCH MOUNTAIN 1111424"/>
    <x v="0"/>
    <m/>
    <m/>
    <m/>
    <m/>
    <s v="No"/>
    <m/>
    <m/>
    <m/>
    <m/>
    <m/>
    <m/>
    <m/>
    <s v="N"/>
    <s v="N"/>
    <m/>
    <m/>
    <s v="     "/>
    <m/>
    <m/>
    <m/>
    <m/>
    <m/>
    <m/>
    <m/>
    <m/>
    <m/>
    <m/>
    <m/>
    <m/>
    <m/>
    <m/>
    <m/>
    <m/>
    <m/>
    <m/>
    <m/>
  </r>
  <r>
    <s v="20201722"/>
    <s v="     "/>
    <n v="44181"/>
    <s v="12/16"/>
    <x v="0"/>
    <n v="0.43958333333333333"/>
    <s v="51"/>
    <n v="4"/>
    <s v="12"/>
    <x v="4"/>
    <n v="44181"/>
    <n v="0.46666666666666667"/>
    <s v="Fire caused by a floating conductor igniting a crossarm. Size of fire unknown going to contact Troubleman for photo verification."/>
    <s v="     "/>
    <s v="FAS"/>
    <m/>
    <s v="Y"/>
    <x v="0"/>
    <s v="1190610"/>
    <s v="20-0130730"/>
    <m/>
    <s v="T005148853"/>
    <n v="120211717"/>
    <m/>
    <s v="     "/>
    <x v="0"/>
    <s v="PG&amp;E"/>
    <m/>
    <s v="Building"/>
    <m/>
    <s v="D"/>
    <m/>
    <s v="Structure-PG&amp;E only"/>
    <m/>
    <s v="Wire-Wire Contact"/>
    <s v="35.a. Wire-to-wire contact / contamination"/>
    <s v="Wire-Wire Contact"/>
    <s v="All types of equipment / facility failure"/>
    <m/>
    <m/>
    <m/>
    <m/>
    <s v="Force Out"/>
    <m/>
    <s v="Overhead"/>
    <x v="3"/>
    <s v="Conductor - All"/>
    <m/>
    <s v="43432103"/>
    <s v="     "/>
    <s v="Non-HFTD"/>
    <x v="0"/>
    <m/>
    <m/>
    <n v="38.482999999999997"/>
    <n v="-122.45699999999999"/>
    <s v="Napa"/>
    <s v="SILVERADO-2103"/>
    <m/>
    <n v="21000"/>
    <m/>
    <x v="0"/>
    <s v="Unknown"/>
    <s v="Urban"/>
    <m/>
    <m/>
    <s v="No"/>
    <m/>
    <m/>
    <m/>
    <m/>
    <m/>
    <m/>
    <m/>
    <s v="N"/>
    <s v="N"/>
    <m/>
    <m/>
    <s v="     "/>
    <m/>
    <m/>
    <m/>
    <m/>
    <m/>
    <m/>
    <m/>
    <m/>
    <m/>
    <m/>
    <m/>
    <m/>
    <m/>
    <m/>
    <m/>
    <m/>
    <m/>
    <m/>
    <m/>
  </r>
  <r>
    <s v="SAP20201354"/>
    <s v="     "/>
    <n v="44181"/>
    <s v="12/16"/>
    <x v="0"/>
    <m/>
    <s v="51"/>
    <n v="4"/>
    <s v="12"/>
    <x v="4"/>
    <m/>
    <m/>
    <s v="pole on top of fire. "/>
    <s v="     "/>
    <s v="SAP"/>
    <n v="44580"/>
    <s v="Y"/>
    <x v="0"/>
    <s v="1182965"/>
    <s v="20-0130234"/>
    <m/>
    <s v="T005146426"/>
    <n v="120190478"/>
    <m/>
    <s v="     "/>
    <x v="0"/>
    <s v="PG&amp;E"/>
    <m/>
    <m/>
    <m/>
    <s v="D"/>
    <m/>
    <s v="Structure-PG&amp;E only"/>
    <m/>
    <s v="Unknown"/>
    <s v="40.a. Unknown"/>
    <s v="Unknown"/>
    <m/>
    <m/>
    <m/>
    <m/>
    <m/>
    <s v="Three Phase Fault"/>
    <s v="Yes"/>
    <s v="Overhead"/>
    <x v="0"/>
    <s v="Crossarm"/>
    <m/>
    <s v="101322758"/>
    <s v="     "/>
    <s v="Non-HFTD"/>
    <x v="0"/>
    <m/>
    <m/>
    <n v="39.134"/>
    <n v="-121.622"/>
    <s v="Sutter"/>
    <s v=""/>
    <m/>
    <m/>
    <m/>
    <x v="0"/>
    <m/>
    <m/>
    <m/>
    <m/>
    <s v="No"/>
    <m/>
    <m/>
    <m/>
    <m/>
    <m/>
    <m/>
    <m/>
    <s v="N"/>
    <s v="N"/>
    <m/>
    <m/>
    <s v="     "/>
    <m/>
    <m/>
    <m/>
    <m/>
    <m/>
    <m/>
    <m/>
    <m/>
    <m/>
    <m/>
    <m/>
    <m/>
    <m/>
    <m/>
    <m/>
    <m/>
    <m/>
    <m/>
    <m/>
  </r>
  <r>
    <s v="20212311"/>
    <s v="     "/>
    <n v="44546"/>
    <s v="12/16"/>
    <x v="0"/>
    <n v="0.71180555555555558"/>
    <s v="51"/>
    <n v="4"/>
    <s v="12"/>
    <x v="5"/>
    <n v="44546"/>
    <m/>
    <s v="No fire, mechanical failure of bushing"/>
    <s v="     "/>
    <s v="FAS"/>
    <m/>
    <s v="N"/>
    <x v="0"/>
    <m/>
    <m/>
    <m/>
    <s v="T005495574"/>
    <n v="122497000"/>
    <m/>
    <s v="     "/>
    <x v="0"/>
    <s v="PG&amp;E"/>
    <m/>
    <s v="Other"/>
    <m/>
    <m/>
    <m/>
    <s v="No Fire"/>
    <m/>
    <s v="No Fire"/>
    <s v="39.a. All Other"/>
    <s v="No Fire"/>
    <m/>
    <m/>
    <m/>
    <m/>
    <m/>
    <m/>
    <m/>
    <s v="Overhead"/>
    <x v="0"/>
    <s v="Transformer"/>
    <m/>
    <m/>
    <s v="     "/>
    <s v="Non-HFTD"/>
    <x v="0"/>
    <m/>
    <m/>
    <n v="37.845500000000001"/>
    <n v="-122.259"/>
    <s v="Alameda"/>
    <s v="OAKLAND-D-0408"/>
    <m/>
    <n v="4000"/>
    <m/>
    <x v="0"/>
    <s v="Unknown"/>
    <s v="Urban"/>
    <m/>
    <m/>
    <s v="No"/>
    <m/>
    <m/>
    <m/>
    <m/>
    <m/>
    <m/>
    <m/>
    <s v="N"/>
    <s v="N"/>
    <m/>
    <m/>
    <s v="     "/>
    <m/>
    <m/>
    <m/>
    <m/>
    <m/>
    <m/>
    <m/>
    <m/>
    <m/>
    <m/>
    <m/>
    <m/>
    <m/>
    <m/>
    <m/>
    <m/>
    <m/>
    <m/>
    <m/>
  </r>
  <r>
    <s v="SAP201516295"/>
    <s v="     "/>
    <n v="42355"/>
    <s v="12/17"/>
    <x v="0"/>
    <m/>
    <s v="51"/>
    <n v="4"/>
    <s v="12"/>
    <x v="2"/>
    <n v="42353"/>
    <m/>
    <s v="Veg contact caused arcing and fire"/>
    <s v="     "/>
    <s v="SAP"/>
    <n v="44580"/>
    <s v="Y"/>
    <x v="0"/>
    <m/>
    <s v="N/A"/>
    <m/>
    <s v="N/A"/>
    <n v="111098041"/>
    <m/>
    <s v="     "/>
    <x v="0"/>
    <s v="PG&amp;E"/>
    <m/>
    <m/>
    <m/>
    <s v="D"/>
    <m/>
    <s v="Unknown"/>
    <m/>
    <s v="Vegetation"/>
    <s v="33.a. Veg. contact"/>
    <s v="Vegetation"/>
    <s v="Veg. contact"/>
    <s v="Veg. contact"/>
    <m/>
    <s v="Veg. contact"/>
    <s v="Conductor - Open Wire Secondary"/>
    <m/>
    <m/>
    <s v="Overhead"/>
    <x v="0"/>
    <s v="Conductor - Open Wire Secondary"/>
    <m/>
    <s v="101636649"/>
    <s v="     "/>
    <s v="Non-HFTD"/>
    <x v="0"/>
    <m/>
    <m/>
    <n v="38.686599999999999"/>
    <n v="-121.783"/>
    <s v="Yolo"/>
    <s v="UNKNOWN"/>
    <m/>
    <m/>
    <m/>
    <x v="0"/>
    <m/>
    <m/>
    <m/>
    <m/>
    <s v="No"/>
    <m/>
    <m/>
    <m/>
    <m/>
    <m/>
    <m/>
    <m/>
    <s v="N"/>
    <s v="N"/>
    <m/>
    <m/>
    <s v="     "/>
    <m/>
    <m/>
    <m/>
    <m/>
    <m/>
    <m/>
    <m/>
    <m/>
    <m/>
    <m/>
    <m/>
    <m/>
    <m/>
    <m/>
    <m/>
    <m/>
    <m/>
    <m/>
    <m/>
  </r>
  <r>
    <s v="SAP201516291"/>
    <s v="     "/>
    <n v="42355"/>
    <s v="12/17"/>
    <x v="0"/>
    <m/>
    <s v="51"/>
    <n v="4"/>
    <s v="12"/>
    <x v="2"/>
    <n v="42353"/>
    <m/>
    <s v="secondary fire below replaced connections; transformer leaking oil; failed transformer; meter 1008017813"/>
    <s v="     "/>
    <s v="SAP"/>
    <n v="44580"/>
    <s v="Y"/>
    <x v="0"/>
    <s v="1364219"/>
    <s v="15-0085507"/>
    <m/>
    <s v="T003560499"/>
    <n v="111097847"/>
    <m/>
    <s v="     "/>
    <x v="0"/>
    <s v="PG&amp;E"/>
    <m/>
    <m/>
    <m/>
    <s v="D"/>
    <m/>
    <s v="Structure-PG&amp;E only"/>
    <m/>
    <s v="Equipment - PG&amp;E"/>
    <s v="34.n. Transformer damage or failure"/>
    <s v="Equipment - PG&amp;E"/>
    <s v="Transformer failure"/>
    <s v="Transformer failure"/>
    <s v="Transformer"/>
    <m/>
    <m/>
    <s v="Line to Ground"/>
    <s v="Yes"/>
    <s v="Overhead"/>
    <x v="0"/>
    <s v="Transformer"/>
    <m/>
    <s v="102015823"/>
    <s v="     "/>
    <s v="Non-HFTD"/>
    <x v="0"/>
    <m/>
    <m/>
    <n v="38.464500000000001"/>
    <n v="-122.71299999999999"/>
    <s v="Sonoma"/>
    <s v="MONROE-2107"/>
    <m/>
    <m/>
    <s v="MONROE 210765424"/>
    <x v="0"/>
    <m/>
    <m/>
    <m/>
    <m/>
    <s v="No"/>
    <m/>
    <m/>
    <m/>
    <m/>
    <m/>
    <m/>
    <m/>
    <s v="N"/>
    <s v="N"/>
    <m/>
    <m/>
    <s v="     "/>
    <m/>
    <m/>
    <m/>
    <m/>
    <m/>
    <m/>
    <m/>
    <m/>
    <m/>
    <m/>
    <m/>
    <m/>
    <m/>
    <m/>
    <m/>
    <m/>
    <m/>
    <m/>
    <m/>
  </r>
  <r>
    <s v="SAP201516292"/>
    <s v="     "/>
    <n v="42355"/>
    <s v="12/17"/>
    <x v="0"/>
    <m/>
    <s v="51"/>
    <n v="4"/>
    <s v="12"/>
    <x v="2"/>
    <n v="42353"/>
    <m/>
    <s v="Crossarm replaced due to pole fire; broken insulator"/>
    <s v="     "/>
    <s v="SAP"/>
    <n v="44580"/>
    <s v="Y"/>
    <x v="0"/>
    <s v="1364050"/>
    <s v="N/A"/>
    <m/>
    <s v="T003560229"/>
    <n v="111097445"/>
    <m/>
    <s v="     "/>
    <x v="0"/>
    <s v="PG&amp;E"/>
    <m/>
    <m/>
    <m/>
    <s v="D"/>
    <m/>
    <s v="Structure-PG&amp;E only"/>
    <m/>
    <s v="Equipment - PG&amp;E"/>
    <s v="34.g. Insulator and brushing damage or failure"/>
    <s v="Equipment - PG&amp;E"/>
    <s v="Insulator failure"/>
    <s v="Insulator failure"/>
    <s v="Crossarm"/>
    <m/>
    <m/>
    <m/>
    <s v="Yes"/>
    <s v="Overhead"/>
    <x v="0"/>
    <s v="Crossarm"/>
    <m/>
    <m/>
    <s v="     "/>
    <s v="Non-HFTD"/>
    <x v="0"/>
    <m/>
    <m/>
    <n v="37.311799999999998"/>
    <n v="-121.977"/>
    <s v="Santa Clara"/>
    <s v="SARATOGA-1110"/>
    <m/>
    <m/>
    <m/>
    <x v="0"/>
    <m/>
    <m/>
    <m/>
    <m/>
    <s v="No"/>
    <m/>
    <m/>
    <m/>
    <m/>
    <m/>
    <m/>
    <m/>
    <s v="N"/>
    <s v="N"/>
    <m/>
    <m/>
    <s v="     "/>
    <m/>
    <m/>
    <m/>
    <m/>
    <m/>
    <m/>
    <m/>
    <m/>
    <m/>
    <m/>
    <m/>
    <m/>
    <m/>
    <m/>
    <m/>
    <m/>
    <m/>
    <m/>
    <m/>
  </r>
  <r>
    <s v="SAP201516296"/>
    <s v="     "/>
    <n v="42355"/>
    <s v="12/17"/>
    <x v="0"/>
    <m/>
    <s v="51"/>
    <n v="4"/>
    <s v="12"/>
    <x v="2"/>
    <n v="42353"/>
    <m/>
    <s v="pole fire; failed fuses 3332; meter 1003876563; wrapped wire"/>
    <s v="     "/>
    <s v="SAP"/>
    <n v="44580"/>
    <s v="Y"/>
    <x v="0"/>
    <s v="1364161"/>
    <s v="15-0085499"/>
    <m/>
    <s v="T003560420"/>
    <n v="111097792"/>
    <m/>
    <s v="     "/>
    <x v="0"/>
    <s v="PG&amp;E"/>
    <m/>
    <m/>
    <m/>
    <s v="D"/>
    <m/>
    <s v="Structure-PG&amp;E only"/>
    <m/>
    <s v="Equipment - PG&amp;E"/>
    <s v="34.c. Fuse damage or failure"/>
    <s v="Equipment - PG&amp;E"/>
    <s v="Fuse failure - all"/>
    <s v="Fuse failure - all"/>
    <s v="Pole"/>
    <m/>
    <m/>
    <s v="Line to Line"/>
    <s v="No"/>
    <s v="Overhead"/>
    <x v="0"/>
    <s v="Pole"/>
    <m/>
    <s v="101186857"/>
    <s v="     "/>
    <s v="Non-HFTD"/>
    <x v="0"/>
    <m/>
    <m/>
    <n v="37.1434"/>
    <n v="-120.602"/>
    <s v="Merced"/>
    <s v="SANTA-RITA-1102"/>
    <m/>
    <m/>
    <s v="SANTA RITA 11029920"/>
    <x v="0"/>
    <m/>
    <m/>
    <m/>
    <m/>
    <s v="No"/>
    <m/>
    <m/>
    <m/>
    <m/>
    <m/>
    <m/>
    <m/>
    <s v="N"/>
    <s v="N"/>
    <m/>
    <m/>
    <s v="     "/>
    <m/>
    <m/>
    <m/>
    <m/>
    <m/>
    <m/>
    <m/>
    <m/>
    <m/>
    <m/>
    <m/>
    <m/>
    <m/>
    <m/>
    <m/>
    <m/>
    <m/>
    <m/>
    <m/>
  </r>
  <r>
    <s v="MIA201610846"/>
    <s v="     "/>
    <n v="42721"/>
    <s v="12/17"/>
    <x v="0"/>
    <n v="0.63096064814814812"/>
    <s v="51"/>
    <n v="4"/>
    <s v="12"/>
    <x v="6"/>
    <n v="42721"/>
    <n v="0.63055555555555554"/>
    <s v="MMY6: Bird hit outside phase causing end of arm to burn off. EC tag states an insulator and cross arm needed to be replaced."/>
    <s v="     "/>
    <s v="FAS"/>
    <n v="44257"/>
    <s v="Y"/>
    <x v="0"/>
    <s v="1605697"/>
    <s v="N/A"/>
    <m/>
    <s v="T003844126"/>
    <n v="112418291"/>
    <m/>
    <s v="     "/>
    <x v="0"/>
    <s v="PG&amp;E"/>
    <m/>
    <m/>
    <m/>
    <s v="D"/>
    <m/>
    <s v="Structure-PG&amp;E only"/>
    <m/>
    <s v="Contact - Animal - Bird"/>
    <s v="33.b. Animal contact"/>
    <s v="Contact - Bird"/>
    <s v="Contact from object"/>
    <s v="Contact - Animal"/>
    <m/>
    <s v="Contact - Animal"/>
    <s v="Crossarm"/>
    <m/>
    <s v="No"/>
    <s v="Overhead"/>
    <x v="0"/>
    <m/>
    <m/>
    <s v="100750267"/>
    <s v="     "/>
    <s v="Non-HFTD"/>
    <x v="0"/>
    <m/>
    <m/>
    <n v="36.503300000000003"/>
    <n v="-119.91"/>
    <s v="Fresno"/>
    <s v="CARUTHERS-1105"/>
    <s v="252371105"/>
    <n v="11000"/>
    <m/>
    <x v="0"/>
    <m/>
    <s v="Rural"/>
    <m/>
    <m/>
    <s v="No"/>
    <m/>
    <m/>
    <m/>
    <m/>
    <m/>
    <m/>
    <m/>
    <s v="N"/>
    <s v="N"/>
    <m/>
    <m/>
    <s v="     "/>
    <m/>
    <m/>
    <m/>
    <m/>
    <m/>
    <m/>
    <m/>
    <m/>
    <m/>
    <m/>
    <m/>
    <m/>
    <m/>
    <m/>
    <m/>
    <m/>
    <m/>
    <m/>
    <m/>
  </r>
  <r>
    <s v="MIA20161548"/>
    <s v="     "/>
    <n v="42721"/>
    <s v="12/17"/>
    <x v="0"/>
    <n v="0.12807870370370369"/>
    <s v="51"/>
    <n v="4"/>
    <s v="12"/>
    <x v="6"/>
    <n v="42721"/>
    <n v="0.12777777777777777"/>
    <s v="L7SF: 260 OFARRELL ST in San Francisco; elec box on fire; FLD then says it's a manhole fire"/>
    <s v="     "/>
    <s v="FAS"/>
    <n v="44267"/>
    <s v="Y"/>
    <x v="0"/>
    <m/>
    <s v="N/A"/>
    <m/>
    <s v="X211741153"/>
    <m/>
    <m/>
    <s v="     "/>
    <x v="0"/>
    <s v="PG&amp;E"/>
    <m/>
    <m/>
    <m/>
    <s v="D"/>
    <m/>
    <s v="Structure-PG&amp;E only"/>
    <m/>
    <s v="Unknown"/>
    <s v="40.a. Unknown"/>
    <s v="Unknown"/>
    <s v="Other"/>
    <s v="Unknown"/>
    <m/>
    <m/>
    <m/>
    <m/>
    <s v="No"/>
    <s v="Underground"/>
    <x v="0"/>
    <m/>
    <m/>
    <m/>
    <s v="     "/>
    <s v="Non-HFTD"/>
    <x v="0"/>
    <m/>
    <m/>
    <n v="37.786499999999997"/>
    <n v="-122.40900000000001"/>
    <s v="San Francisco"/>
    <s v="LARKIN-(Y)-1103"/>
    <m/>
    <n v="11000"/>
    <m/>
    <x v="0"/>
    <m/>
    <m/>
    <m/>
    <m/>
    <s v="No"/>
    <m/>
    <m/>
    <m/>
    <m/>
    <m/>
    <m/>
    <m/>
    <s v="N"/>
    <s v="N"/>
    <m/>
    <m/>
    <s v="     "/>
    <m/>
    <m/>
    <m/>
    <m/>
    <m/>
    <m/>
    <m/>
    <m/>
    <m/>
    <m/>
    <m/>
    <m/>
    <m/>
    <m/>
    <m/>
    <m/>
    <m/>
    <m/>
    <m/>
  </r>
  <r>
    <s v="MIA201811983"/>
    <s v="     "/>
    <n v="43451"/>
    <s v="12/17"/>
    <x v="0"/>
    <n v="0.82885416666666667"/>
    <s v="51"/>
    <n v="4"/>
    <s v="12"/>
    <x v="1"/>
    <m/>
    <m/>
    <s v="POLE ON THE CORNER OF RD 144 &amp; AVE 436 IS BURNT FROM THE BOTTOM TO THE CROSS ARM.  ALSO GOUGE MARKS ON THE POLE--SSD 7901F; FOUND BURNED DISTRIBUTION POLE FROM BASE TO NEAR CROSSARM LEVEL, WIRE HOT, NO OUTAGE, DEEMED SAFE TO_x000a_LEAVE FOR NOW, CREATED A TAG, "/>
    <s v="     "/>
    <s v="FAS"/>
    <n v="44257"/>
    <s v="Y"/>
    <x v="0"/>
    <m/>
    <s v="N/A"/>
    <m/>
    <s v="8542022"/>
    <n v="115543183"/>
    <m/>
    <s v="     "/>
    <x v="0"/>
    <s v="PG&amp;E"/>
    <m/>
    <m/>
    <m/>
    <s v="D"/>
    <m/>
    <s v="Structure-PG&amp;E only"/>
    <m/>
    <s v="Equipment - PG&amp;E"/>
    <s v="34.o. Other"/>
    <s v="Equipment - PG&amp;E"/>
    <s v="All types of equipment / facility failure"/>
    <s v="Equipment failure - Other"/>
    <s v="Jumper"/>
    <m/>
    <m/>
    <m/>
    <s v="No"/>
    <s v="Overhead"/>
    <x v="0"/>
    <m/>
    <m/>
    <s v="100752327"/>
    <s v="     "/>
    <s v="Non-HFTD"/>
    <x v="0"/>
    <m/>
    <m/>
    <n v="36.544699999999999"/>
    <n v="-119.282"/>
    <s v="Tulare"/>
    <s v="OROSI-1104"/>
    <s v="252841104"/>
    <n v="11000"/>
    <m/>
    <x v="0"/>
    <m/>
    <s v="Urban"/>
    <m/>
    <m/>
    <s v="No"/>
    <m/>
    <m/>
    <m/>
    <m/>
    <m/>
    <m/>
    <m/>
    <s v="N"/>
    <s v="N"/>
    <m/>
    <m/>
    <s v="     "/>
    <m/>
    <m/>
    <m/>
    <m/>
    <m/>
    <m/>
    <m/>
    <m/>
    <m/>
    <m/>
    <m/>
    <m/>
    <m/>
    <m/>
    <m/>
    <m/>
    <m/>
    <m/>
    <m/>
  </r>
  <r>
    <s v="MIA201913262"/>
    <s v="     "/>
    <n v="43816"/>
    <s v="12/17"/>
    <x v="0"/>
    <n v="0.70598379629629626"/>
    <s v="51"/>
    <n v="4"/>
    <s v="12"/>
    <x v="3"/>
    <n v="43816"/>
    <n v="0.7055555555555556"/>
    <s v="&quot;WENT TO REPLACE NG CONNECTOR AND FOUND 1 PHASE OF 4/0 AWAC BURNT IN TWO.&quot;"/>
    <s v="     "/>
    <s v="FAS"/>
    <n v="44242"/>
    <s v="Y"/>
    <x v="0"/>
    <s v="744922"/>
    <s v="N/A"/>
    <m/>
    <s v="T004849751"/>
    <n v="118282591"/>
    <m/>
    <s v="     "/>
    <x v="0"/>
    <s v="PG&amp;E"/>
    <m/>
    <m/>
    <m/>
    <s v="D"/>
    <m/>
    <m/>
    <m/>
    <s v="No Fire"/>
    <s v="34.c. Fuse damage or failure"/>
    <s v="No Fire"/>
    <s v="No Fire"/>
    <s v="Fuse failure - all"/>
    <m/>
    <m/>
    <m/>
    <m/>
    <s v="Yes"/>
    <s v="Overhead"/>
    <x v="0"/>
    <m/>
    <m/>
    <s v="14780"/>
    <s v="     "/>
    <s v="Non-HFTD"/>
    <x v="0"/>
    <m/>
    <m/>
    <n v="35.383099999999999"/>
    <n v="-118.943"/>
    <s v="Kern"/>
    <s v="MAGUNDEN-1106"/>
    <m/>
    <n v="11000"/>
    <m/>
    <x v="0"/>
    <m/>
    <s v="Urban"/>
    <m/>
    <m/>
    <s v="No"/>
    <m/>
    <m/>
    <m/>
    <m/>
    <m/>
    <m/>
    <m/>
    <s v="N"/>
    <s v="N"/>
    <m/>
    <m/>
    <s v="     "/>
    <m/>
    <m/>
    <m/>
    <m/>
    <m/>
    <m/>
    <m/>
    <m/>
    <m/>
    <m/>
    <m/>
    <m/>
    <m/>
    <m/>
    <m/>
    <m/>
    <m/>
    <m/>
    <m/>
  </r>
  <r>
    <s v="20191558"/>
    <s v="     "/>
    <n v="43816"/>
    <s v="12/17"/>
    <x v="0"/>
    <m/>
    <s v="51"/>
    <n v="4"/>
    <s v="12"/>
    <x v="3"/>
    <n v="43816"/>
    <m/>
    <s v="Added Circuit in AQ based upon Lat/Long provided. Updated AS to Cal Fire (used to be phone number). Field notes indicate:turkey flew into lines. EC 118280922 located IN SAP. PM 31482576. Tap line pole broken. Added OIS 744480"/>
    <s v="     "/>
    <s v="FAS"/>
    <m/>
    <s v="N"/>
    <x v="0"/>
    <s v="744480"/>
    <m/>
    <m/>
    <s v="0033931063"/>
    <n v="0"/>
    <m/>
    <s v="     "/>
    <x v="1"/>
    <s v="PG&amp;E"/>
    <m/>
    <m/>
    <m/>
    <s v="D"/>
    <s v="D"/>
    <s v="&lt;0.25"/>
    <m/>
    <s v="Contact - Animal - Bird"/>
    <s v="33.b. Animal contact"/>
    <s v="Contact - Bird"/>
    <s v="Contact from object"/>
    <s v="Contact - Animal"/>
    <m/>
    <s v="Contact - Animal"/>
    <s v="Transformer"/>
    <m/>
    <m/>
    <s v="Overhead"/>
    <x v="3"/>
    <s v="Transformer"/>
    <s v="Pole/Crossarm/Guy/Anchor/Cutout"/>
    <s v="103827940"/>
    <s v="     "/>
    <s v="Non-HFTD"/>
    <x v="0"/>
    <m/>
    <m/>
    <n v="36.323399999999999"/>
    <n v="-121.212"/>
    <s v="MONTEREY"/>
    <s v="LOS-OSITOS-2103"/>
    <m/>
    <m/>
    <s v="N/A"/>
    <x v="1"/>
    <m/>
    <s v="Herbaceous"/>
    <m/>
    <m/>
    <s v="No"/>
    <m/>
    <m/>
    <m/>
    <m/>
    <m/>
    <m/>
    <m/>
    <s v="N"/>
    <s v="N"/>
    <m/>
    <m/>
    <s v="     "/>
    <m/>
    <m/>
    <m/>
    <m/>
    <m/>
    <m/>
    <m/>
    <m/>
    <m/>
    <m/>
    <m/>
    <m/>
    <m/>
    <m/>
    <m/>
    <m/>
    <m/>
    <m/>
    <m/>
  </r>
  <r>
    <s v="20201692"/>
    <s v="     "/>
    <n v="44182"/>
    <s v="12/17"/>
    <x v="0"/>
    <n v="0.40972222222222221"/>
    <s v="51"/>
    <n v="4"/>
    <s v="12"/>
    <x v="4"/>
    <m/>
    <m/>
    <s v="On December 17, 2020 at 0954 hours, a PG&amp;E Troubleman was dispatched to the Cholame 2102 12kV Distribution Circuit in the vicinity of Bitterwater Road and Davis Road, Shandon in response to a fire. Initial analysis indicates balloon contact caused the ignition. A balloon was found in the primary conductor caught in the vibration damper. The ensuing fire was 0.25 - 10 acres in size and the fire was suppressed by Cal Fire and the property owners. PG&amp;E Troubleman removed the balloon on December 17, 2020. There were no damages to PG&amp;E equipment warranting repair."/>
    <s v="     "/>
    <s v="FAS"/>
    <m/>
    <s v="N"/>
    <x v="0"/>
    <s v="1192274"/>
    <m/>
    <m/>
    <s v="T005149708"/>
    <m/>
    <m/>
    <s v="     "/>
    <x v="1"/>
    <s v="PG&amp;E"/>
    <m/>
    <s v="Vegetation"/>
    <m/>
    <s v="D"/>
    <s v="D"/>
    <s v="0.26-9.99"/>
    <m/>
    <s v="Contact - 3rd Party"/>
    <s v="33.c. Balloon contact"/>
    <s v="Contact - 3rd Party"/>
    <s v="Contact from object"/>
    <s v="Contact - Balloon"/>
    <m/>
    <s v="Contact - Balloon"/>
    <s v="Conductor - Primary"/>
    <m/>
    <m/>
    <s v="Overhead"/>
    <x v="3"/>
    <s v="Conductor - Primary"/>
    <m/>
    <s v="Circuit ID: 182562102 "/>
    <s v="     "/>
    <s v="Non-HFTD"/>
    <x v="0"/>
    <m/>
    <m/>
    <n v="35.695799999999998"/>
    <n v="-120.256"/>
    <s v="San Luis Obispo"/>
    <s v="CHOLAME-2102"/>
    <m/>
    <n v="12000"/>
    <m/>
    <x v="0"/>
    <s v="Customer / Cal Fire"/>
    <s v="Herbaceous"/>
    <m/>
    <m/>
    <s v="No"/>
    <m/>
    <m/>
    <m/>
    <m/>
    <m/>
    <m/>
    <m/>
    <s v="N"/>
    <s v="N"/>
    <m/>
    <m/>
    <s v="     "/>
    <m/>
    <m/>
    <m/>
    <m/>
    <m/>
    <m/>
    <m/>
    <m/>
    <m/>
    <m/>
    <m/>
    <m/>
    <m/>
    <m/>
    <m/>
    <m/>
    <m/>
    <m/>
    <m/>
  </r>
  <r>
    <s v="20201721"/>
    <s v="     "/>
    <n v="44182"/>
    <s v="12/17"/>
    <x v="0"/>
    <n v="0.28680555555555554"/>
    <s v="51"/>
    <n v="4"/>
    <s v="12"/>
    <x v="4"/>
    <m/>
    <m/>
    <s v="crossarm broken and replaced; pole burned by fire caused by broken crossarm and replaced; location is &quot;8 mile road and n duncan&quot; in city of Linden"/>
    <s v="     "/>
    <s v="FAS"/>
    <m/>
    <s v="Y"/>
    <x v="0"/>
    <s v="6710928"/>
    <m/>
    <m/>
    <s v="T005149426"/>
    <n v="120216716"/>
    <m/>
    <s v="     "/>
    <x v="0"/>
    <s v="PG&amp;E"/>
    <m/>
    <s v="Building"/>
    <m/>
    <s v="D"/>
    <m/>
    <s v="Structure-PG&amp;E only"/>
    <m/>
    <s v="Equipment - PG&amp;E"/>
    <s v="34.a. Capacitor bank damage or failure"/>
    <s v="Equipment - PG&amp;E"/>
    <s v="All types of equipment / facility failure"/>
    <s v="Capacitor bank failure"/>
    <s v="Tie Wire"/>
    <m/>
    <m/>
    <m/>
    <m/>
    <s v="Overhead"/>
    <x v="3"/>
    <s v="Tie Wire"/>
    <m/>
    <s v="102130000"/>
    <s v="     "/>
    <s v="Non-HFTD"/>
    <x v="0"/>
    <m/>
    <m/>
    <n v="38.058999999999997"/>
    <n v="-121.10299999999999"/>
    <s v="San Joaquin"/>
    <s v="LINDEN-1101"/>
    <m/>
    <n v="12000"/>
    <m/>
    <x v="0"/>
    <s v="Linden FD"/>
    <s v="Agriculture"/>
    <m/>
    <m/>
    <s v="No"/>
    <m/>
    <m/>
    <m/>
    <m/>
    <m/>
    <m/>
    <m/>
    <s v="N"/>
    <s v="N"/>
    <m/>
    <m/>
    <s v="     "/>
    <m/>
    <m/>
    <m/>
    <m/>
    <m/>
    <m/>
    <m/>
    <m/>
    <m/>
    <m/>
    <m/>
    <m/>
    <m/>
    <m/>
    <m/>
    <m/>
    <m/>
    <m/>
    <m/>
  </r>
  <r>
    <s v="SAP20201346"/>
    <s v="     "/>
    <n v="44182"/>
    <s v="12/17"/>
    <x v="0"/>
    <m/>
    <s v="51"/>
    <n v="4"/>
    <s v="12"/>
    <x v="4"/>
    <n v="44180"/>
    <m/>
    <s v="905 N ADOLINE AVE, FRESNO; Primary cross arm burnt off due to fire."/>
    <s v="     "/>
    <s v="SAP"/>
    <n v="44580"/>
    <s v="Y"/>
    <x v="0"/>
    <s v="1189601"/>
    <s v="N/A"/>
    <m/>
    <s v="T005148373"/>
    <n v="120210234"/>
    <m/>
    <s v="     "/>
    <x v="0"/>
    <s v="PG&amp;E"/>
    <m/>
    <m/>
    <m/>
    <s v="D"/>
    <m/>
    <s v="Structure-PG&amp;E only"/>
    <m/>
    <s v="Equipment - PG&amp;E"/>
    <s v="34.h. Crossarm damage or failure"/>
    <s v="Equipment - PG&amp;E"/>
    <s v="Crossarm failure"/>
    <s v="Crossarm failure"/>
    <s v="Crossarm"/>
    <m/>
    <m/>
    <m/>
    <s v="Yes"/>
    <s v="Overhead"/>
    <x v="0"/>
    <s v="Crossarm"/>
    <m/>
    <s v="100870874"/>
    <s v="     "/>
    <s v="Non-HFTD"/>
    <x v="0"/>
    <m/>
    <m/>
    <n v="36.753999999999998"/>
    <n v="-119.815"/>
    <s v="Fresno"/>
    <s v="ASHLAN-AVE-1116"/>
    <m/>
    <m/>
    <m/>
    <x v="0"/>
    <m/>
    <m/>
    <m/>
    <m/>
    <s v="No"/>
    <m/>
    <m/>
    <m/>
    <m/>
    <m/>
    <m/>
    <m/>
    <s v="N"/>
    <s v="N"/>
    <m/>
    <m/>
    <s v="     "/>
    <m/>
    <m/>
    <m/>
    <m/>
    <m/>
    <m/>
    <m/>
    <m/>
    <m/>
    <m/>
    <m/>
    <m/>
    <m/>
    <m/>
    <m/>
    <m/>
    <m/>
    <m/>
    <m/>
  </r>
  <r>
    <s v="20212257"/>
    <s v="     "/>
    <n v="44547"/>
    <s v="12/17"/>
    <x v="0"/>
    <n v="0.27777777777777779"/>
    <s v="51"/>
    <n v="4"/>
    <s v="12"/>
    <x v="5"/>
    <n v="44547"/>
    <m/>
    <s v="Initial EIR: EI211217A - San Francisco - Media - Summary: CPUC PG&amp;E Electric Incident ? EI211217A ? On December 17, 2021 at approximately 0625 hours, PG&amp;E experienced a sustained outage on its SF Z 1121 12kV underground distribution circuit, which impacted 35 customers. PG&amp;E responded to the vicinity of Mission Street and Spear Street, San Francisco, in San Francisco County to find a manhole on fire. Additional customers on adjacent circuits had to be deenergized to safely extinguish the manhole fire. PG&amp;E is reporting this incident to the CPUC under the significant media criteria due to news coverage by KPIX, KNTV, KGO and KCBS Radio. PG&amp;E is not aware of any injures, fatalities, or property damage exceeding $50,000. This information is preliminary."/>
    <s v="     "/>
    <s v="EIR"/>
    <m/>
    <s v="Y"/>
    <x v="0"/>
    <m/>
    <s v="21-0159287"/>
    <m/>
    <s v="T005495966, T005495970, T005496168, T005496909, T005496960"/>
    <m/>
    <s v="EI211217A"/>
    <s v="     "/>
    <x v="0"/>
    <s v="PG&amp;E"/>
    <m/>
    <s v="Other"/>
    <s v="PG&amp;E Equipment"/>
    <s v="D"/>
    <s v="D"/>
    <s v="Structure-PG&amp;E only"/>
    <s v="MH 1732 fire replace everything"/>
    <s v="Equipment - PG&amp;E"/>
    <s v="34.o. Other"/>
    <s v="Equipment - PG&amp;E"/>
    <s v="All types of equipment / facility failure"/>
    <s v="Equipment failure - Other"/>
    <s v="Splice/Clamp/Connector"/>
    <m/>
    <m/>
    <s v="Three Phase Fault"/>
    <s v="N"/>
    <s v="Underground"/>
    <x v="3"/>
    <s v="Splice/Clamp/Connector"/>
    <s v="Vault, transformer, cable, wood, wire"/>
    <m/>
    <s v="     "/>
    <s v="Non-HFTD"/>
    <x v="0"/>
    <m/>
    <m/>
    <n v="37.792499999999997"/>
    <n v="-122.39400000000001"/>
    <s v="San Francisco"/>
    <s v="SF-Z-1121"/>
    <m/>
    <n v="12000"/>
    <m/>
    <x v="0"/>
    <s v="Unknown"/>
    <s v="Urban"/>
    <s v="Fire-resistive fuel bed"/>
    <s v="Street"/>
    <s v="No"/>
    <m/>
    <m/>
    <m/>
    <m/>
    <m/>
    <m/>
    <m/>
    <s v="N"/>
    <s v="N"/>
    <m/>
    <m/>
    <s v="     "/>
    <m/>
    <m/>
    <m/>
    <m/>
    <m/>
    <m/>
    <m/>
    <m/>
    <m/>
    <m/>
    <m/>
    <m/>
    <m/>
    <m/>
    <m/>
    <m/>
    <m/>
    <m/>
    <m/>
  </r>
  <r>
    <s v="SAP201419628"/>
    <s v="     "/>
    <n v="41991"/>
    <s v="12/18"/>
    <x v="0"/>
    <m/>
    <s v="51"/>
    <n v="4"/>
    <s v="12"/>
    <x v="7"/>
    <n v="41989"/>
    <m/>
    <s v="3300 Grand Ave in Oakland; Fuse failure caused vault fire; corroded vault/manhole"/>
    <s v="     "/>
    <s v="SAP"/>
    <n v="44580"/>
    <s v="Y"/>
    <x v="0"/>
    <s v="1141972"/>
    <s v="N/A"/>
    <m/>
    <s v="T003277267"/>
    <n v="110102793"/>
    <m/>
    <s v="     "/>
    <x v="0"/>
    <s v="PG&amp;E"/>
    <m/>
    <m/>
    <m/>
    <s v="D"/>
    <m/>
    <s v="Structure-PG&amp;E only"/>
    <m/>
    <s v="Equipment - PG&amp;E"/>
    <s v="34.c. Fuse damage or failure"/>
    <s v="Equipment - PG&amp;E"/>
    <s v="Fuse failure - all"/>
    <s v="Fuse failure - all"/>
    <s v="Fuse"/>
    <m/>
    <m/>
    <m/>
    <s v="No"/>
    <s v="Underground"/>
    <x v="0"/>
    <s v="Fuse"/>
    <m/>
    <s v="103731645"/>
    <s v="     "/>
    <s v="Non-HFTD"/>
    <x v="0"/>
    <m/>
    <m/>
    <n v="37.812800000000003"/>
    <n v="-122.247"/>
    <s v="Alameda"/>
    <s v="OAKLAND-X-1102,-OAKLAND-X-1112"/>
    <m/>
    <m/>
    <m/>
    <x v="0"/>
    <m/>
    <m/>
    <m/>
    <m/>
    <s v="No"/>
    <m/>
    <m/>
    <m/>
    <m/>
    <m/>
    <m/>
    <m/>
    <s v="N"/>
    <s v="N"/>
    <m/>
    <m/>
    <s v="     "/>
    <m/>
    <m/>
    <m/>
    <m/>
    <m/>
    <m/>
    <m/>
    <m/>
    <m/>
    <m/>
    <m/>
    <m/>
    <m/>
    <m/>
    <m/>
    <m/>
    <m/>
    <m/>
    <m/>
  </r>
  <r>
    <s v="SAP201419625"/>
    <s v="     "/>
    <n v="41991"/>
    <s v="12/18"/>
    <x v="0"/>
    <m/>
    <s v="51"/>
    <n v="4"/>
    <s v="12"/>
    <x v="7"/>
    <n v="41989"/>
    <m/>
    <s v="Pole replaced due to pole fire; failed insulator and crossarm"/>
    <s v="     "/>
    <s v="SAP"/>
    <n v="44580"/>
    <s v="Y"/>
    <x v="0"/>
    <s v="1141903"/>
    <s v="N/A"/>
    <m/>
    <s v="T003277101"/>
    <n v="109906239"/>
    <m/>
    <s v="     "/>
    <x v="0"/>
    <s v="PG&amp;E"/>
    <m/>
    <m/>
    <m/>
    <s v="D"/>
    <m/>
    <s v="Structure-PG&amp;E only"/>
    <m/>
    <s v="Equipment - PG&amp;E"/>
    <s v="34.g. Insulator and brushing damage or failure"/>
    <s v="Equipment - PG&amp;E"/>
    <s v="Insulator failure"/>
    <s v="Insulator failure"/>
    <s v="Insulator"/>
    <m/>
    <m/>
    <m/>
    <s v="No"/>
    <s v="Overhead"/>
    <x v="0"/>
    <s v="Insulator"/>
    <m/>
    <s v="100127662"/>
    <s v="     "/>
    <s v="Non-HFTD"/>
    <x v="0"/>
    <m/>
    <m/>
    <n v="35.421700000000001"/>
    <n v="-119.358"/>
    <s v="Kern"/>
    <s v="TUPMAN-1104"/>
    <m/>
    <m/>
    <m/>
    <x v="0"/>
    <m/>
    <m/>
    <m/>
    <m/>
    <s v="No"/>
    <m/>
    <m/>
    <m/>
    <m/>
    <m/>
    <m/>
    <m/>
    <s v="N"/>
    <s v="N"/>
    <m/>
    <m/>
    <s v="     "/>
    <m/>
    <m/>
    <m/>
    <m/>
    <m/>
    <m/>
    <m/>
    <m/>
    <m/>
    <m/>
    <m/>
    <m/>
    <m/>
    <m/>
    <m/>
    <m/>
    <m/>
    <m/>
    <m/>
  </r>
  <r>
    <s v="20201693"/>
    <s v="     "/>
    <n v="44183"/>
    <s v="12/18"/>
    <x v="0"/>
    <n v="0.49236111111111114"/>
    <s v="51"/>
    <n v="4"/>
    <s v="12"/>
    <x v="4"/>
    <n v="44183"/>
    <m/>
    <s v="On December 18, 2020 at 11:49 hours, a PG&amp;E Tman was dispatched to the Pinedale 2103 Distribution Circuit on W Birch Ave in Fresno.  Initial analysis indicates that a third party tree trimming crew dropped a branch onto secondary lines, resulting in a wires down outage and an ignition.  According to the Tman the vegetation came down and ripped the secondary arm off and caught the brush on fire.  No structure damage could be seen, 7 customers were impacted by the outage and the fire was suppressed by Fresno Fire Department.  PG&amp;E crew replaced the crossarm and insulator and repaired the conductor."/>
    <s v="     "/>
    <s v="FAS"/>
    <m/>
    <s v="N"/>
    <x v="0"/>
    <s v="1193817"/>
    <s v="20-0131106"/>
    <m/>
    <s v="T005150749"/>
    <m/>
    <m/>
    <s v="     "/>
    <x v="0"/>
    <s v="PG&amp;E"/>
    <m/>
    <s v="Vegetation"/>
    <m/>
    <s v="D"/>
    <m/>
    <s v="Structure-only"/>
    <m/>
    <s v="Vegetation"/>
    <s v="33.a. Veg. contact"/>
    <s v="Vegetation"/>
    <s v="Contact from object"/>
    <s v="Contact - Vegetation"/>
    <m/>
    <s v="Contact - Vegetation"/>
    <s v="Service Drop"/>
    <s v="Force Out"/>
    <m/>
    <s v="Overhead"/>
    <x v="1"/>
    <s v="Service Drop"/>
    <m/>
    <m/>
    <s v="     "/>
    <s v="Non-HFTD"/>
    <x v="0"/>
    <m/>
    <m/>
    <n v="36.842199999999998"/>
    <n v="-119.812"/>
    <s v="Fresno"/>
    <s v="PINEDALE-2103"/>
    <m/>
    <n v="21000"/>
    <s v="N/A"/>
    <x v="0"/>
    <s v="Fresno FD"/>
    <m/>
    <m/>
    <m/>
    <s v="No"/>
    <m/>
    <m/>
    <m/>
    <m/>
    <m/>
    <m/>
    <m/>
    <s v="N"/>
    <s v="N"/>
    <m/>
    <m/>
    <s v="     "/>
    <s v="36.78124000"/>
    <s v="-119.72548000"/>
    <s v="Dec 21 2020 12:00AM"/>
    <s v="TrunkFail"/>
    <s v="Tree split in the upper trunk and spar fell tearing down service wire."/>
    <s v="CARO"/>
    <s v="30"/>
    <s v="27"/>
    <s v="20"/>
    <s v="Moderate"/>
    <s v="Moderate"/>
    <s v="N"/>
    <s v="1"/>
    <m/>
    <s v="Valley"/>
    <s v="D"/>
    <s v="CrossArm"/>
    <s v="BareWire"/>
    <s v="0"/>
  </r>
  <r>
    <s v="20212335"/>
    <s v="     "/>
    <n v="44548"/>
    <s v="12/18"/>
    <x v="0"/>
    <n v="0.38819444444444445"/>
    <s v="51"/>
    <n v="4"/>
    <s v="12"/>
    <x v="5"/>
    <n v="44548"/>
    <m/>
    <s v="Large oak tree fell on overhead circuit and split primary wires. Office remarks and ILIS 21-0159532 mention reports of tree burning. This information is preliminary."/>
    <s v="     "/>
    <s v="FAS"/>
    <m/>
    <s v="Y"/>
    <x v="0"/>
    <m/>
    <s v="21-0159532"/>
    <m/>
    <s v="T005497356, T005497349, T005497358"/>
    <n v="122503000"/>
    <m/>
    <s v="     "/>
    <x v="0"/>
    <s v="PG&amp;E"/>
    <m/>
    <s v="Vegetation"/>
    <s v="Conductor "/>
    <s v="D"/>
    <s v="D"/>
    <s v="&lt;3 meters of linear travel"/>
    <s v="Tree branch on primary, smoldering "/>
    <s v="Vegetation"/>
    <s v="33.a. Veg. contact"/>
    <s v="Vegetation"/>
    <s v="Contact from object"/>
    <s v="Veg. contact"/>
    <m/>
    <s v="Veg. contact"/>
    <s v="Conductor - Primary"/>
    <s v="Force Out"/>
    <s v="N"/>
    <s v="Overhead"/>
    <x v="3"/>
    <s v="Conductor - Primary"/>
    <s v="Pole, Crossarm, Conductor"/>
    <s v="103141205"/>
    <s v="     "/>
    <s v="Non-HFTD"/>
    <x v="0"/>
    <m/>
    <m/>
    <n v="38.783299999999997"/>
    <n v="-122.988"/>
    <s v="Sonoma"/>
    <s v="CLOVERDALE-1102"/>
    <m/>
    <n v="12000"/>
    <m/>
    <x v="0"/>
    <s v="Unknown"/>
    <s v="Agriculture"/>
    <m/>
    <m/>
    <s v="No"/>
    <m/>
    <m/>
    <m/>
    <m/>
    <m/>
    <m/>
    <m/>
    <s v="N"/>
    <s v="N"/>
    <m/>
    <m/>
    <s v="     "/>
    <s v="38.78603200"/>
    <s v="-122.98894000"/>
    <s v="Jan  4 2022 12:00AM"/>
    <s v="Unverified"/>
    <s v="BRANCH THAT CAUSED OUTAGE MIGHT BE FROM AN OAK THERE ARE SEVERAL ACTIVE WORK THAT HASNT BEEN GENERATED. 5 OAKS THAT ARE PENDING TO BE GENERATED. THESE SPANS WERE RECENTLY INSPECTED 12/6/21. P61-P62 ABOVE DIRT ROAD. LINES RUN DOWNHILL ON SLOPE.ALL TREES SIGNED UP FOR TRIMS ONLY."/>
    <m/>
    <m/>
    <m/>
    <m/>
    <m/>
    <m/>
    <m/>
    <m/>
    <m/>
    <m/>
    <m/>
    <m/>
    <m/>
    <m/>
  </r>
  <r>
    <s v="MIA20140514"/>
    <s v="     "/>
    <n v="41992"/>
    <s v="12/19"/>
    <x v="0"/>
    <n v="0.83520833333333333"/>
    <s v="51"/>
    <n v="4"/>
    <s v="12"/>
    <x v="7"/>
    <n v="41992"/>
    <n v="0.83472222222222225"/>
    <s v="L7SF: 107 AVALON DRIVE in Daly City; pole fire; fuses 11697 door burnt in half; cause not given; WAITING ON TMAN"/>
    <s v="     "/>
    <s v="FAS"/>
    <n v="44266"/>
    <s v="Y"/>
    <x v="0"/>
    <s v="1144774"/>
    <s v="N/A"/>
    <m/>
    <s v="T003281640"/>
    <m/>
    <m/>
    <s v="     "/>
    <x v="0"/>
    <s v="PG&amp;E"/>
    <m/>
    <m/>
    <m/>
    <s v="D"/>
    <m/>
    <s v="Structure-PG&amp;E only"/>
    <m/>
    <s v="Equipment - PG&amp;E"/>
    <s v="34.c. Fuse damage or failure"/>
    <s v="Equipment - PG&amp;E"/>
    <s v="All types of equipment / facility failure"/>
    <s v="Fuse failure - all"/>
    <s v="Fuse"/>
    <m/>
    <m/>
    <m/>
    <s v="No"/>
    <s v="Overhead"/>
    <x v="0"/>
    <m/>
    <m/>
    <s v="100313930"/>
    <s v="     "/>
    <s v="Non-HFTD"/>
    <x v="0"/>
    <m/>
    <m/>
    <n v="37.685499999999998"/>
    <n v="-122.49"/>
    <s v="San Mateo"/>
    <s v="DALY-CITY-1112"/>
    <m/>
    <n v="11000"/>
    <m/>
    <x v="0"/>
    <m/>
    <s v="Urban"/>
    <m/>
    <m/>
    <s v="No"/>
    <m/>
    <m/>
    <m/>
    <m/>
    <m/>
    <m/>
    <m/>
    <s v="N"/>
    <s v="N"/>
    <m/>
    <m/>
    <s v="     "/>
    <m/>
    <m/>
    <m/>
    <m/>
    <m/>
    <m/>
    <m/>
    <m/>
    <m/>
    <m/>
    <m/>
    <m/>
    <m/>
    <m/>
    <m/>
    <m/>
    <m/>
    <m/>
    <m/>
  </r>
  <r>
    <s v="20140250"/>
    <s v="     "/>
    <n v="41992"/>
    <s v="12/19"/>
    <x v="0"/>
    <n v="0.57638888888888884"/>
    <s v="51"/>
    <n v="4"/>
    <s v="12"/>
    <x v="7"/>
    <n v="41992"/>
    <n v="0.57638888888888884"/>
    <s v="1 WIRE 1 SPAN 12KV ON GROUND BURNING"/>
    <s v="     "/>
    <m/>
    <m/>
    <s v="N"/>
    <x v="0"/>
    <s v="1144472"/>
    <s v="14-0077724"/>
    <m/>
    <m/>
    <m/>
    <m/>
    <s v="     "/>
    <x v="1"/>
    <s v="PG&amp;E"/>
    <m/>
    <s v="Vegetation"/>
    <m/>
    <s v="D"/>
    <m/>
    <s v="&lt;3 meters of linear travel"/>
    <s v="Square Feet: ; Acreage: "/>
    <s v="Equipment - PG&amp;E"/>
    <s v="34.b. Conductor damage or failure"/>
    <s v="Equipment - PG&amp;E"/>
    <s v="All types of equipment / facility failure"/>
    <s v="Conductor"/>
    <s v="Conductor"/>
    <m/>
    <m/>
    <s v="Line to Ground"/>
    <s v="AT&amp;T"/>
    <s v="Overhead"/>
    <x v="3"/>
    <s v="Conductor"/>
    <m/>
    <s v="100298576"/>
    <s v="     "/>
    <s v="Non-HFTD"/>
    <x v="0"/>
    <m/>
    <m/>
    <n v="37.460999999999999"/>
    <n v="-122.17700000000001"/>
    <s v="San Mateo"/>
    <s v="GLENWOOD-1101"/>
    <s v="24020404"/>
    <n v="12000"/>
    <s v="BELLE HAVEN 0404CB"/>
    <x v="0"/>
    <s v="MENLO PARK"/>
    <s v="Urban"/>
    <m/>
    <m/>
    <s v="No"/>
    <m/>
    <m/>
    <m/>
    <m/>
    <m/>
    <m/>
    <m/>
    <s v="N"/>
    <s v="N"/>
    <m/>
    <m/>
    <s v="     "/>
    <m/>
    <m/>
    <m/>
    <m/>
    <m/>
    <m/>
    <m/>
    <m/>
    <m/>
    <m/>
    <m/>
    <m/>
    <m/>
    <m/>
    <m/>
    <m/>
    <m/>
    <m/>
    <m/>
  </r>
  <r>
    <s v="20170493"/>
    <s v="     "/>
    <n v="43088"/>
    <s v="12/19"/>
    <x v="0"/>
    <n v="0.70486111111111116"/>
    <s v="51"/>
    <n v="4"/>
    <s v="12"/>
    <x v="0"/>
    <n v="43088"/>
    <n v="0.70486111111111116"/>
    <s v="FOUND WIRE DOWN, EC TAG CREATED, CALLED FOR CREW @ 1902. SUPERVISOR NOTIFIED OF HAZARD AND CREW NEEDS."/>
    <s v="     "/>
    <m/>
    <m/>
    <s v="N"/>
    <x v="0"/>
    <s v="1947858"/>
    <s v="17-0102576"/>
    <m/>
    <m/>
    <n v="114115909"/>
    <m/>
    <s v="     "/>
    <x v="1"/>
    <s v="PG&amp;E"/>
    <m/>
    <s v="Vegetation"/>
    <m/>
    <s v="D"/>
    <m/>
    <s v="&lt;0.25"/>
    <s v="Square Feet: ; Acreage: "/>
    <s v="Equipment - PG&amp;E"/>
    <s v="34.b. Conductor damage or failure"/>
    <s v="Equipment - PG&amp;E"/>
    <s v="All types of equipment / facility failure"/>
    <s v="Conductor"/>
    <s v="Conductor"/>
    <m/>
    <m/>
    <s v="Line to Line"/>
    <s v="Unknown"/>
    <s v="Overhead"/>
    <x v="3"/>
    <s v="Conductor"/>
    <m/>
    <s v="100165540"/>
    <s v="     "/>
    <s v="Non-HFTD"/>
    <x v="0"/>
    <m/>
    <m/>
    <n v="35.230899999999998"/>
    <n v="-119.598"/>
    <s v="Kern"/>
    <s v="FELLOWS-2104"/>
    <s v="254242104"/>
    <n v="21000"/>
    <s v="FELLOWS 2104CB"/>
    <x v="0"/>
    <s v="KC FIRE DEPT"/>
    <s v="Urban"/>
    <m/>
    <m/>
    <s v="No"/>
    <m/>
    <m/>
    <m/>
    <m/>
    <m/>
    <m/>
    <m/>
    <s v="N"/>
    <s v="N"/>
    <m/>
    <m/>
    <s v="     "/>
    <m/>
    <m/>
    <m/>
    <m/>
    <m/>
    <m/>
    <m/>
    <m/>
    <m/>
    <m/>
    <m/>
    <m/>
    <m/>
    <m/>
    <m/>
    <m/>
    <m/>
    <m/>
    <m/>
  </r>
  <r>
    <s v="SAP201710126"/>
    <s v="     "/>
    <n v="43088"/>
    <s v="12/19"/>
    <x v="0"/>
    <m/>
    <s v="51"/>
    <n v="4"/>
    <s v="12"/>
    <x v="0"/>
    <n v="43086"/>
    <m/>
    <s v="riser cable fire due to arson"/>
    <s v="     "/>
    <s v="SAP"/>
    <n v="44580"/>
    <s v="Y"/>
    <x v="0"/>
    <m/>
    <s v="17-0102341"/>
    <m/>
    <s v="T004215948"/>
    <n v="114111752"/>
    <m/>
    <s v="     "/>
    <x v="0"/>
    <s v="PG&amp;E"/>
    <m/>
    <m/>
    <m/>
    <s v="D"/>
    <m/>
    <s v="Structure-PG&amp;E only"/>
    <m/>
    <s v="Contact - 3rd Party"/>
    <s v="38.a. Vandalism / Theft"/>
    <s v="Contact - 3rd Party"/>
    <s v="Vandalism"/>
    <s v="Vandalism"/>
    <m/>
    <s v="Vandalism"/>
    <s v="riser"/>
    <s v="Line to Ground"/>
    <s v="Yes"/>
    <s v="Underground"/>
    <x v="0"/>
    <s v="Riser"/>
    <m/>
    <m/>
    <s v="     "/>
    <s v="Non-HFTD"/>
    <x v="0"/>
    <m/>
    <m/>
    <n v="38.445399999999999"/>
    <n v="-122.76900000000001"/>
    <s v="Sonoma"/>
    <s v="MONROE-1105"/>
    <m/>
    <m/>
    <s v="MONROE 1105602"/>
    <x v="0"/>
    <m/>
    <m/>
    <m/>
    <m/>
    <s v="No"/>
    <m/>
    <m/>
    <m/>
    <m/>
    <m/>
    <m/>
    <m/>
    <s v="N"/>
    <s v="N"/>
    <m/>
    <m/>
    <s v="     "/>
    <m/>
    <m/>
    <m/>
    <m/>
    <m/>
    <m/>
    <m/>
    <m/>
    <m/>
    <m/>
    <m/>
    <m/>
    <m/>
    <m/>
    <m/>
    <m/>
    <m/>
    <m/>
    <m/>
  </r>
  <r>
    <s v="20170492"/>
    <s v="     "/>
    <n v="43088"/>
    <s v="12/19"/>
    <x v="0"/>
    <n v="0.2951388888888889"/>
    <s v="51"/>
    <n v="4"/>
    <s v="12"/>
    <x v="0"/>
    <n v="43088"/>
    <n v="0.2951388888888889"/>
    <s v="Found a dead owl that got between 2 phases. I sent info too have this area raptor framed."/>
    <s v="     "/>
    <m/>
    <m/>
    <s v="N"/>
    <x v="0"/>
    <s v="1947307"/>
    <s v="17-0102522"/>
    <m/>
    <m/>
    <m/>
    <m/>
    <s v="     "/>
    <x v="1"/>
    <s v="PG&amp;E"/>
    <m/>
    <s v="Vegetation"/>
    <m/>
    <s v="D"/>
    <m/>
    <s v="&lt;0.25"/>
    <s v="Square Feet: ; Acreage: "/>
    <s v="Contact - Animal - Bird"/>
    <s v="33.b. Animal contact"/>
    <s v="Contact - Bird"/>
    <s v="All types of equipment / facility failure"/>
    <s v="Contact - Animal"/>
    <m/>
    <s v="Contact - Animal"/>
    <s v="Fuse"/>
    <s v="Line to Ground"/>
    <s v="Unknown"/>
    <s v="Overhead"/>
    <x v="3"/>
    <s v="Fuse"/>
    <m/>
    <s v="100745841"/>
    <s v="     "/>
    <s v="Non-HFTD"/>
    <x v="0"/>
    <n v="495"/>
    <m/>
    <n v="36.271500000000003"/>
    <n v="-120.393"/>
    <s v="Fresno"/>
    <s v="COALINGA-NO-2-1105"/>
    <s v="252381105"/>
    <n v="12000"/>
    <s v="COALINGA NO 2 11059000"/>
    <x v="0"/>
    <s v="Unknown"/>
    <s v="Herbaceous"/>
    <m/>
    <m/>
    <s v="No"/>
    <m/>
    <m/>
    <m/>
    <m/>
    <m/>
    <m/>
    <m/>
    <s v="N"/>
    <s v="N"/>
    <m/>
    <m/>
    <s v="     "/>
    <m/>
    <m/>
    <m/>
    <m/>
    <m/>
    <m/>
    <m/>
    <m/>
    <m/>
    <m/>
    <m/>
    <m/>
    <m/>
    <m/>
    <m/>
    <m/>
    <m/>
    <m/>
    <m/>
  </r>
  <r>
    <s v="SAP20187337"/>
    <s v="     "/>
    <n v="43453"/>
    <s v="12/19"/>
    <x v="0"/>
    <m/>
    <s v="51"/>
    <n v="4"/>
    <s v="12"/>
    <x v="1"/>
    <n v="43451"/>
    <m/>
    <s v="11923 CHILDS AVE, LE GRAND; Broken pole due to pole fire"/>
    <s v="     "/>
    <s v="SAP"/>
    <n v="44580"/>
    <s v="Y"/>
    <x v="0"/>
    <s v="242103"/>
    <s v="18-0109625"/>
    <m/>
    <s v="T004485701"/>
    <n v="115524287"/>
    <m/>
    <s v="     "/>
    <x v="0"/>
    <s v="PG&amp;E"/>
    <m/>
    <m/>
    <m/>
    <s v="D"/>
    <m/>
    <s v="Structure-PG&amp;E only"/>
    <m/>
    <s v="Equipment - PG&amp;E"/>
    <s v="34.f. Pole damage or failure"/>
    <s v="Equipment - PG&amp;E"/>
    <s v="Pole failure"/>
    <s v="Pole failure"/>
    <s v="Conductor - All"/>
    <m/>
    <m/>
    <s v="Three Phase Fault"/>
    <s v="No"/>
    <s v="Overhead"/>
    <x v="0"/>
    <s v="Conductor - All"/>
    <m/>
    <s v="101140604"/>
    <s v="     "/>
    <s v="Non-HFTD"/>
    <x v="0"/>
    <m/>
    <m/>
    <n v="37.287300000000002"/>
    <n v="-120.274"/>
    <s v="Merced"/>
    <s v="WILSON-1103"/>
    <m/>
    <m/>
    <s v="WILSON 11034140"/>
    <x v="0"/>
    <m/>
    <m/>
    <m/>
    <m/>
    <s v="No"/>
    <m/>
    <m/>
    <m/>
    <m/>
    <m/>
    <m/>
    <m/>
    <s v="N"/>
    <s v="N"/>
    <m/>
    <m/>
    <s v="     "/>
    <m/>
    <m/>
    <m/>
    <m/>
    <m/>
    <m/>
    <m/>
    <m/>
    <m/>
    <m/>
    <m/>
    <m/>
    <m/>
    <m/>
    <m/>
    <m/>
    <m/>
    <m/>
    <m/>
  </r>
  <r>
    <s v="SAP20201330"/>
    <s v="     "/>
    <n v="44184"/>
    <s v="12/19"/>
    <x v="0"/>
    <m/>
    <s v="51"/>
    <n v="4"/>
    <s v="12"/>
    <x v="4"/>
    <m/>
    <m/>
    <s v="Crossarm fire due to rain"/>
    <s v="     "/>
    <s v="SAP"/>
    <n v="44580"/>
    <s v="Y"/>
    <x v="0"/>
    <s v="1192887"/>
    <s v="20-0130956"/>
    <m/>
    <s v="T005149955"/>
    <n v="120218278"/>
    <m/>
    <s v="     "/>
    <x v="0"/>
    <s v="PG&amp;E"/>
    <m/>
    <m/>
    <m/>
    <s v="D"/>
    <m/>
    <s v="Structure-PG&amp;E only"/>
    <m/>
    <s v="Contamination"/>
    <s v="36.a. Contamination"/>
    <s v="Equipment - PG&amp;E"/>
    <s v="Crossarm failure"/>
    <s v="Crossarm failure"/>
    <m/>
    <m/>
    <m/>
    <s v="Line to Ground"/>
    <s v="Yes"/>
    <s v="Overhead"/>
    <x v="0"/>
    <s v="Crossarm"/>
    <m/>
    <s v="100254477"/>
    <s v="     "/>
    <s v="Non-HFTD"/>
    <x v="0"/>
    <m/>
    <m/>
    <n v="35.327100000000002"/>
    <n v="-119.009"/>
    <s v="Kern"/>
    <s v="BAKERSFIELD-2109"/>
    <m/>
    <m/>
    <m/>
    <x v="0"/>
    <s v="Bakersfield FD"/>
    <m/>
    <m/>
    <m/>
    <s v="No"/>
    <m/>
    <m/>
    <m/>
    <m/>
    <m/>
    <m/>
    <m/>
    <s v="N"/>
    <s v="N"/>
    <m/>
    <m/>
    <s v="     "/>
    <m/>
    <m/>
    <m/>
    <m/>
    <m/>
    <m/>
    <m/>
    <m/>
    <m/>
    <m/>
    <m/>
    <m/>
    <m/>
    <m/>
    <m/>
    <m/>
    <m/>
    <m/>
    <m/>
  </r>
  <r>
    <s v="20212336"/>
    <s v="     "/>
    <n v="44549"/>
    <s v="12/19"/>
    <x v="0"/>
    <n v="7.6388888888888895E-2"/>
    <s v="52"/>
    <n v="4"/>
    <s v="12"/>
    <x v="5"/>
    <n v="44549"/>
    <m/>
    <s v="Service melted possibly due to tree in wires. FAS mentions the fire was put out by fire extinguisher. This information is preliminary."/>
    <s v="     "/>
    <s v="FAS"/>
    <m/>
    <s v="Y"/>
    <x v="0"/>
    <m/>
    <m/>
    <m/>
    <s v="T005497832, T005497828"/>
    <m/>
    <m/>
    <s v="     "/>
    <x v="0"/>
    <s v="PG&amp;E"/>
    <m/>
    <s v="Vegetation"/>
    <s v="Service drop"/>
    <s v="D"/>
    <s v="D"/>
    <s v="Structure-PG&amp;E only"/>
    <s v="SERVICE MELTED "/>
    <s v="Vegetation"/>
    <s v="33.a. Veg. contact"/>
    <s v="Vegetation"/>
    <s v="Contact from object"/>
    <s v="Veg. contact"/>
    <m/>
    <s v="Veg. contact"/>
    <s v="Service Drop"/>
    <m/>
    <s v="N"/>
    <s v="Overhead"/>
    <x v="2"/>
    <s v="Service Drop"/>
    <s v="Service Drop "/>
    <s v="100540648"/>
    <s v="     "/>
    <s v="Non-HFTD"/>
    <x v="0"/>
    <m/>
    <m/>
    <n v="37.297499999999999"/>
    <n v="-122.01300000000001"/>
    <s v="Santa Clara"/>
    <s v="SARATOGA-1113"/>
    <m/>
    <n v="12000"/>
    <s v="N/A"/>
    <x v="0"/>
    <s v="Fire Extinguisher"/>
    <s v="Urban"/>
    <s v="timber "/>
    <s v="trees in rear easement "/>
    <s v="No"/>
    <m/>
    <m/>
    <m/>
    <m/>
    <m/>
    <m/>
    <m/>
    <s v="N"/>
    <s v="N"/>
    <m/>
    <m/>
    <s v="     "/>
    <m/>
    <m/>
    <m/>
    <m/>
    <m/>
    <m/>
    <m/>
    <m/>
    <m/>
    <m/>
    <m/>
    <m/>
    <m/>
    <m/>
    <m/>
    <m/>
    <m/>
    <m/>
    <m/>
  </r>
  <r>
    <s v="MIA20142557"/>
    <s v="     "/>
    <n v="41975"/>
    <s v="12/2"/>
    <x v="0"/>
    <n v="0.63812500000000005"/>
    <s v="49"/>
    <n v="4"/>
    <s v="12"/>
    <x v="7"/>
    <n v="41975"/>
    <n v="0.63749999999999996"/>
    <s v="Burnt pole"/>
    <s v="     "/>
    <s v="FAS"/>
    <n v="44259"/>
    <s v="Y"/>
    <x v="0"/>
    <m/>
    <s v="N/A"/>
    <m/>
    <s v="T003249645"/>
    <m/>
    <m/>
    <s v="     "/>
    <x v="0"/>
    <s v="PG&amp;E"/>
    <m/>
    <m/>
    <m/>
    <s v="D"/>
    <m/>
    <s v="Structure-PG&amp;E only"/>
    <m/>
    <s v="Equipment - PG&amp;E"/>
    <s v="34.a. Capacitor bank damage or failure"/>
    <s v="Equipment - PG&amp;E"/>
    <s v="All types of equipment / facility failure"/>
    <s v="Capacitor bank failure"/>
    <s v="Capacitor Bank"/>
    <m/>
    <m/>
    <m/>
    <s v="No"/>
    <s v="Overhead"/>
    <x v="0"/>
    <m/>
    <m/>
    <s v="L1255"/>
    <s v="     "/>
    <s v="Non-HFTD"/>
    <x v="0"/>
    <m/>
    <m/>
    <n v="35.109499999999997"/>
    <n v="-119.4"/>
    <s v="Kern"/>
    <s v="MARICOPA-1101"/>
    <m/>
    <n v="11000"/>
    <m/>
    <x v="0"/>
    <m/>
    <s v="Highly Rural"/>
    <m/>
    <m/>
    <s v="No"/>
    <m/>
    <m/>
    <m/>
    <m/>
    <m/>
    <m/>
    <m/>
    <s v="N"/>
    <s v="N"/>
    <m/>
    <m/>
    <s v="     "/>
    <m/>
    <m/>
    <m/>
    <m/>
    <m/>
    <m/>
    <m/>
    <m/>
    <m/>
    <m/>
    <m/>
    <m/>
    <m/>
    <m/>
    <m/>
    <m/>
    <m/>
    <m/>
    <m/>
  </r>
  <r>
    <s v="SAP201419764"/>
    <s v="     "/>
    <n v="41975"/>
    <s v="12/2"/>
    <x v="0"/>
    <m/>
    <s v="49"/>
    <n v="4"/>
    <s v="12"/>
    <x v="7"/>
    <n v="41973"/>
    <m/>
    <s v="pole fire; C1142; failed pin"/>
    <s v="     "/>
    <s v="SAP"/>
    <n v="44580"/>
    <s v="Y"/>
    <x v="0"/>
    <s v="1119752"/>
    <s v="N/A"/>
    <m/>
    <s v="T003247791"/>
    <n v="109691369"/>
    <m/>
    <s v="     "/>
    <x v="0"/>
    <s v="PG&amp;E"/>
    <m/>
    <m/>
    <m/>
    <s v="D"/>
    <m/>
    <s v="Structure-PG&amp;E only"/>
    <m/>
    <s v="Equipment - PG&amp;E"/>
    <s v="34.o. Other"/>
    <s v="Equipment - PG&amp;E"/>
    <s v="Other"/>
    <s v="Other"/>
    <s v="Capacitor Bank"/>
    <m/>
    <m/>
    <m/>
    <s v="Yes"/>
    <s v="Overhead"/>
    <x v="0"/>
    <s v="Capacitor Bank"/>
    <m/>
    <s v="102122865"/>
    <s v="     "/>
    <s v="Non-HFTD"/>
    <x v="0"/>
    <m/>
    <m/>
    <n v="37.799300000000002"/>
    <n v="-121.17400000000001"/>
    <s v="San Joaquin"/>
    <s v="RIPON-1702/1701"/>
    <m/>
    <m/>
    <m/>
    <x v="0"/>
    <s v="Austin FD"/>
    <m/>
    <m/>
    <m/>
    <s v="No"/>
    <m/>
    <m/>
    <m/>
    <m/>
    <m/>
    <m/>
    <m/>
    <s v="N"/>
    <s v="N"/>
    <m/>
    <m/>
    <s v="     "/>
    <m/>
    <m/>
    <m/>
    <m/>
    <m/>
    <m/>
    <m/>
    <m/>
    <m/>
    <m/>
    <m/>
    <m/>
    <m/>
    <m/>
    <m/>
    <m/>
    <m/>
    <m/>
    <m/>
  </r>
  <r>
    <s v="SAP201419763"/>
    <s v="     "/>
    <n v="41975"/>
    <s v="12/2"/>
    <x v="0"/>
    <m/>
    <s v="49"/>
    <n v="4"/>
    <s v="12"/>
    <x v="7"/>
    <n v="41973"/>
    <m/>
    <s v="Pole replaced due to pole fire; failed fuse 3814"/>
    <s v="     "/>
    <s v="SAP"/>
    <n v="44580"/>
    <s v="Y"/>
    <x v="0"/>
    <s v="1119619"/>
    <s v="14-0072506"/>
    <m/>
    <s v="T003247667"/>
    <n v="109691363"/>
    <m/>
    <s v="     "/>
    <x v="0"/>
    <s v="PG&amp;E"/>
    <m/>
    <m/>
    <m/>
    <s v="D"/>
    <m/>
    <s v="Structure-PG&amp;E only"/>
    <m/>
    <s v="Equipment - PG&amp;E"/>
    <s v="34.c. Fuse damage or failure"/>
    <s v="Equipment - PG&amp;E"/>
    <s v="Fuse failure - all"/>
    <s v="Fuse failure - all"/>
    <s v="Fuse"/>
    <m/>
    <m/>
    <s v="Three Phase Fault"/>
    <s v="No"/>
    <s v="Overhead"/>
    <x v="0"/>
    <s v="Fuse"/>
    <m/>
    <s v="101182773"/>
    <s v="     "/>
    <s v="Non-HFTD"/>
    <x v="0"/>
    <m/>
    <m/>
    <n v="37.043700000000001"/>
    <n v="-120.696"/>
    <s v="Merced"/>
    <s v="DOS-PALOS-1101"/>
    <m/>
    <m/>
    <s v="DOS PALOS 110190170"/>
    <x v="0"/>
    <s v="Merced County FD"/>
    <m/>
    <m/>
    <m/>
    <s v="No"/>
    <m/>
    <m/>
    <m/>
    <m/>
    <m/>
    <m/>
    <m/>
    <s v="N"/>
    <s v="N"/>
    <m/>
    <m/>
    <s v="     "/>
    <m/>
    <m/>
    <m/>
    <m/>
    <m/>
    <m/>
    <m/>
    <m/>
    <m/>
    <m/>
    <m/>
    <m/>
    <m/>
    <m/>
    <m/>
    <m/>
    <m/>
    <m/>
    <m/>
  </r>
  <r>
    <s v="20150427"/>
    <s v="     "/>
    <n v="42340"/>
    <s v="12/2"/>
    <x v="0"/>
    <n v="0.40277777777777779"/>
    <s v="49"/>
    <n v="4"/>
    <s v="12"/>
    <x v="2"/>
    <n v="42340"/>
    <n v="0.40277777777777779"/>
    <s v="Burned chance clamp, ld sde LR 30332 cntr phse. Need crew to rplc."/>
    <s v="     "/>
    <m/>
    <m/>
    <s v="N"/>
    <x v="0"/>
    <m/>
    <s v="15-0082983"/>
    <m/>
    <m/>
    <m/>
    <m/>
    <s v="     "/>
    <x v="1"/>
    <s v="PG&amp;E"/>
    <m/>
    <s v="Vegetation"/>
    <m/>
    <s v="D"/>
    <m/>
    <s v="&lt;0.25"/>
    <s v="Square Feet: 30 yd x 15 yd; Acreage: "/>
    <s v="Equipment - PG&amp;E"/>
    <s v="34.m. Connection device damage or failure"/>
    <s v="Equipment - PG&amp;E"/>
    <s v="All types of equipment / facility failure"/>
    <s v="Splice/Clamp/Connector"/>
    <s v="Splice/Clamp/Connector"/>
    <m/>
    <m/>
    <s v="None"/>
    <s v="0"/>
    <s v="Overhead"/>
    <x v="3"/>
    <s v="Conductor"/>
    <m/>
    <s v="Lr 30332"/>
    <s v="     "/>
    <s v="Non-HFTD"/>
    <x v="0"/>
    <m/>
    <m/>
    <n v="39.174300000000002"/>
    <n v="-122.16"/>
    <s v="Colusa"/>
    <s v="WILLIAMS-1102"/>
    <s v="62051102"/>
    <n v="12000"/>
    <s v="WILLIAMS 1102CB"/>
    <x v="0"/>
    <m/>
    <s v="Herbaceous"/>
    <m/>
    <m/>
    <s v="No"/>
    <m/>
    <m/>
    <m/>
    <m/>
    <m/>
    <m/>
    <m/>
    <s v="N"/>
    <s v="N"/>
    <m/>
    <m/>
    <s v="     "/>
    <m/>
    <m/>
    <m/>
    <m/>
    <m/>
    <m/>
    <m/>
    <m/>
    <m/>
    <m/>
    <m/>
    <m/>
    <m/>
    <m/>
    <m/>
    <m/>
    <m/>
    <m/>
    <m/>
  </r>
  <r>
    <s v="20191529"/>
    <s v="     "/>
    <n v="43801"/>
    <s v="12/2"/>
    <x v="0"/>
    <m/>
    <s v="49"/>
    <n v="4"/>
    <s v="12"/>
    <x v="3"/>
    <m/>
    <m/>
    <s v="EI191202A - cause not yet determined, incident currently under investigation"/>
    <s v="     "/>
    <s v="EIR"/>
    <m/>
    <s v="N"/>
    <x v="0"/>
    <m/>
    <s v="19-0132133"/>
    <m/>
    <m/>
    <n v="0"/>
    <s v="EI191202A"/>
    <s v="     "/>
    <x v="0"/>
    <s v="PG&amp;E"/>
    <m/>
    <m/>
    <m/>
    <s v="T"/>
    <m/>
    <s v="Unknown"/>
    <m/>
    <s v="Equipment - PG&amp;E"/>
    <s v="34.o. Other"/>
    <s v="Equipment - PG&amp;E"/>
    <m/>
    <m/>
    <s v=""/>
    <m/>
    <m/>
    <s v="Open Circuit"/>
    <m/>
    <m/>
    <x v="0"/>
    <s v=""/>
    <m/>
    <s v=""/>
    <s v="     "/>
    <s v="Non-HFTD"/>
    <x v="0"/>
    <m/>
    <m/>
    <n v="39.213500000000003"/>
    <n v="-122.003"/>
    <s v=""/>
    <s v="CORTINA-#4-60KV"/>
    <m/>
    <n v="60000"/>
    <s v="COLUSA 1100837084"/>
    <x v="0"/>
    <m/>
    <m/>
    <m/>
    <m/>
    <s v="No"/>
    <m/>
    <m/>
    <m/>
    <m/>
    <m/>
    <m/>
    <m/>
    <s v="N"/>
    <s v="N"/>
    <m/>
    <m/>
    <s v="     "/>
    <m/>
    <m/>
    <m/>
    <m/>
    <m/>
    <m/>
    <m/>
    <m/>
    <m/>
    <m/>
    <m/>
    <m/>
    <m/>
    <m/>
    <m/>
    <m/>
    <m/>
    <m/>
    <m/>
  </r>
  <r>
    <s v="FAS2123369"/>
    <s v="     "/>
    <n v="43801"/>
    <s v="12/2"/>
    <x v="0"/>
    <m/>
    <s v="49"/>
    <n v="4"/>
    <s v="12"/>
    <x v="3"/>
    <m/>
    <m/>
    <s v="pole fire from insulator tracking; blown transformer"/>
    <s v="     "/>
    <s v="FAS"/>
    <n v="44580"/>
    <s v="Y"/>
    <x v="0"/>
    <s v="4480976"/>
    <s v="N/A"/>
    <m/>
    <s v="T004834058"/>
    <m/>
    <m/>
    <s v="     "/>
    <x v="0"/>
    <s v="PG&amp;E"/>
    <m/>
    <m/>
    <m/>
    <s v="D"/>
    <m/>
    <s v="Structure-only"/>
    <m/>
    <s v="Contamination"/>
    <s v="36.a. Contamination"/>
    <s v="Equipment - PG&amp;E"/>
    <s v="Contamination"/>
    <s v="Contamination"/>
    <m/>
    <m/>
    <m/>
    <m/>
    <s v="Yes"/>
    <s v="Overhead"/>
    <x v="0"/>
    <s v="Insulator"/>
    <m/>
    <s v="102336064"/>
    <s v="     "/>
    <s v="Non-HFTD"/>
    <x v="0"/>
    <m/>
    <m/>
    <n v="37.762300000000003"/>
    <n v="-120.85"/>
    <s v="Stanislaus"/>
    <s v="COTTLE-1704"/>
    <m/>
    <m/>
    <m/>
    <x v="0"/>
    <m/>
    <m/>
    <m/>
    <m/>
    <s v="No"/>
    <m/>
    <m/>
    <m/>
    <m/>
    <m/>
    <m/>
    <m/>
    <s v="N"/>
    <s v="N"/>
    <m/>
    <m/>
    <s v="     "/>
    <m/>
    <m/>
    <m/>
    <m/>
    <m/>
    <m/>
    <m/>
    <m/>
    <m/>
    <m/>
    <m/>
    <m/>
    <m/>
    <m/>
    <m/>
    <m/>
    <m/>
    <m/>
    <m/>
  </r>
  <r>
    <s v="SAP201516266"/>
    <s v="     "/>
    <n v="42358"/>
    <s v="12/20"/>
    <x v="0"/>
    <m/>
    <s v="52"/>
    <n v="4"/>
    <s v="12"/>
    <x v="2"/>
    <n v="42356"/>
    <m/>
    <s v="Ave 108 and Rd 64 in Pixley; primary bushing flashed; pole fire; caused by bird's nest"/>
    <s v="     "/>
    <s v="SAP"/>
    <n v="44580"/>
    <s v="Y"/>
    <x v="0"/>
    <m/>
    <s v="N/A"/>
    <m/>
    <s v="Z000297372"/>
    <n v="111111516"/>
    <m/>
    <s v="     "/>
    <x v="0"/>
    <s v="PG&amp;E"/>
    <m/>
    <m/>
    <m/>
    <s v="D"/>
    <m/>
    <s v="Structure-PG&amp;E only"/>
    <m/>
    <s v="Contact - Animal - Nest"/>
    <s v="33.e. Other contact from object"/>
    <s v="Contact - Nest"/>
    <s v="Nest Contact"/>
    <s v="Nest Contact"/>
    <m/>
    <s v="Nest Contact"/>
    <s v="Bushing Mounted Cutout"/>
    <m/>
    <s v="No"/>
    <s v="Overhead"/>
    <x v="0"/>
    <s v="Bushing Mounted Cutout"/>
    <m/>
    <s v="100663425"/>
    <s v="     "/>
    <s v="Non-HFTD"/>
    <x v="0"/>
    <m/>
    <m/>
    <n v="35.9863"/>
    <n v="-119.429"/>
    <s v="Tulare"/>
    <s v="ALPAUGH-1103"/>
    <m/>
    <m/>
    <m/>
    <x v="0"/>
    <m/>
    <m/>
    <m/>
    <m/>
    <s v="No"/>
    <m/>
    <m/>
    <m/>
    <m/>
    <m/>
    <m/>
    <m/>
    <s v="N"/>
    <s v="N"/>
    <m/>
    <m/>
    <s v="     "/>
    <m/>
    <m/>
    <m/>
    <m/>
    <m/>
    <m/>
    <m/>
    <m/>
    <m/>
    <m/>
    <m/>
    <m/>
    <m/>
    <m/>
    <m/>
    <m/>
    <m/>
    <m/>
    <m/>
  </r>
  <r>
    <s v="CAP20174610"/>
    <s v="     "/>
    <n v="43089"/>
    <s v="12/20"/>
    <x v="0"/>
    <n v="0.79027777777777775"/>
    <s v="51"/>
    <n v="4"/>
    <s v="12"/>
    <x v="0"/>
    <m/>
    <m/>
    <s v="pole fire at dist level because contact with myler balloon; 12/20/2021"/>
    <s v="     "/>
    <s v="CAP"/>
    <n v="44358"/>
    <s v="Y"/>
    <x v="0"/>
    <s v="1948844"/>
    <s v="17-0102827"/>
    <s v="INT-10472"/>
    <m/>
    <m/>
    <m/>
    <s v="     "/>
    <x v="0"/>
    <s v="PG&amp;E"/>
    <m/>
    <m/>
    <m/>
    <s v="T"/>
    <m/>
    <s v="Structure-PG&amp;E only"/>
    <m/>
    <s v="Contact - 3rd Party"/>
    <s v="33.e. Other contact from object"/>
    <s v="Contact - 3rd Party"/>
    <s v="Balloon contact"/>
    <m/>
    <m/>
    <s v="Balloon contact"/>
    <s v="Conductor - All"/>
    <s v="Line to Ground"/>
    <s v="No"/>
    <s v="Overhead"/>
    <x v="0"/>
    <s v="Conductor - All"/>
    <m/>
    <s v="017/005"/>
    <s v="     "/>
    <s v="Non-HFTD"/>
    <x v="0"/>
    <m/>
    <m/>
    <n v="36.007300000000001"/>
    <n v="-119.962"/>
    <s v="Kings"/>
    <s v="GATES-TULARE-LAKE-70KV"/>
    <m/>
    <m/>
    <s v="AVENAL 2102CB"/>
    <x v="0"/>
    <m/>
    <m/>
    <m/>
    <m/>
    <s v="No"/>
    <m/>
    <m/>
    <m/>
    <m/>
    <m/>
    <m/>
    <m/>
    <s v="N"/>
    <s v="N"/>
    <m/>
    <m/>
    <s v="     "/>
    <m/>
    <m/>
    <m/>
    <m/>
    <m/>
    <m/>
    <m/>
    <m/>
    <m/>
    <m/>
    <m/>
    <m/>
    <m/>
    <m/>
    <m/>
    <m/>
    <m/>
    <m/>
    <m/>
  </r>
  <r>
    <s v="20170497"/>
    <s v="     "/>
    <n v="43089"/>
    <s v="12/20"/>
    <x v="0"/>
    <m/>
    <s v="51"/>
    <n v="4"/>
    <s v="12"/>
    <x v="0"/>
    <n v="43089"/>
    <n v="0.6694444444444444"/>
    <s v="0"/>
    <s v="     "/>
    <m/>
    <m/>
    <s v="N"/>
    <x v="0"/>
    <s v="1948934"/>
    <s v="17-0102840"/>
    <m/>
    <m/>
    <m/>
    <m/>
    <s v="     "/>
    <x v="1"/>
    <s v="PG&amp;E"/>
    <m/>
    <s v="Vegetation"/>
    <m/>
    <s v="D"/>
    <m/>
    <s v="&lt;3 meters of linear travel"/>
    <s v="Square Feet: ; Acreage: "/>
    <s v="Equipment - PG&amp;E"/>
    <s v="34.h. Crossarm damage or failure"/>
    <s v="Equipment - PG&amp;E"/>
    <s v="All types of equipment / facility failure"/>
    <s v="Crossarm"/>
    <s v="Crossarm"/>
    <m/>
    <m/>
    <s v="Force Out"/>
    <s v="VERIZON CALIFORNIA"/>
    <s v="Overhead"/>
    <x v="3"/>
    <s v="Fuse"/>
    <m/>
    <s v="101906902"/>
    <s v="     "/>
    <s v="Non-HFTD"/>
    <x v="0"/>
    <n v="512"/>
    <m/>
    <n v="34.610500000000002"/>
    <n v="-120.322"/>
    <s v="Santa Barbara"/>
    <s v="CABRILLO-1103"/>
    <s v="183101103"/>
    <n v="12000"/>
    <s v="CABRILLO 1103Y46"/>
    <x v="0"/>
    <s v="Unknown"/>
    <s v="Barren/Other"/>
    <m/>
    <m/>
    <s v="No"/>
    <m/>
    <m/>
    <m/>
    <m/>
    <m/>
    <m/>
    <m/>
    <s v="N"/>
    <s v="N"/>
    <m/>
    <m/>
    <s v="     "/>
    <m/>
    <m/>
    <m/>
    <m/>
    <m/>
    <m/>
    <m/>
    <m/>
    <m/>
    <m/>
    <m/>
    <m/>
    <m/>
    <m/>
    <m/>
    <m/>
    <m/>
    <m/>
    <m/>
  </r>
  <r>
    <s v="SAP20194367"/>
    <s v="     "/>
    <n v="43819"/>
    <s v="12/20"/>
    <x v="0"/>
    <m/>
    <s v="51"/>
    <n v="4"/>
    <s v="12"/>
    <x v="3"/>
    <m/>
    <m/>
    <s v="Pole replaced due to pole fire"/>
    <s v="     "/>
    <s v="SAP"/>
    <n v="44580"/>
    <s v="Y"/>
    <x v="0"/>
    <m/>
    <m/>
    <m/>
    <s v=""/>
    <n v="118285887"/>
    <m/>
    <s v="     "/>
    <x v="0"/>
    <s v="PG&amp;E"/>
    <m/>
    <m/>
    <m/>
    <s v="D"/>
    <m/>
    <s v="Structure-PG&amp;E only"/>
    <m/>
    <s v="Equipment - PG&amp;E"/>
    <s v="34.b. Conductor damage or failure"/>
    <s v="Equipment - PG&amp;E"/>
    <s v="Conductor failure-all"/>
    <s v="Conductor failure-all"/>
    <s v="Pole"/>
    <m/>
    <m/>
    <m/>
    <s v="Yes"/>
    <s v="Overhead"/>
    <x v="0"/>
    <s v="Pole"/>
    <m/>
    <s v="101340539"/>
    <s v="     "/>
    <s v="Non-HFTD"/>
    <x v="0"/>
    <m/>
    <m/>
    <n v="38.807600000000001"/>
    <n v="-121.511"/>
    <s v="Sutter"/>
    <s v="CATLETT-1102"/>
    <m/>
    <m/>
    <m/>
    <x v="0"/>
    <m/>
    <m/>
    <m/>
    <m/>
    <s v="No"/>
    <m/>
    <m/>
    <m/>
    <m/>
    <m/>
    <m/>
    <m/>
    <s v="N"/>
    <s v="N"/>
    <m/>
    <m/>
    <s v="     "/>
    <m/>
    <m/>
    <m/>
    <m/>
    <m/>
    <m/>
    <m/>
    <m/>
    <m/>
    <m/>
    <m/>
    <m/>
    <m/>
    <m/>
    <m/>
    <m/>
    <m/>
    <m/>
    <m/>
  </r>
  <r>
    <s v="SAP20201326"/>
    <s v="     "/>
    <n v="44185"/>
    <s v="12/20"/>
    <x v="0"/>
    <m/>
    <s v="52"/>
    <n v="4"/>
    <s v="12"/>
    <x v="4"/>
    <n v="44183"/>
    <m/>
    <s v="127 S Cragmont Ave in San Jose; pole on fire; broken crossarm; explosion heard; insulator broken"/>
    <s v="     "/>
    <s v="SAP"/>
    <n v="44580"/>
    <s v="Y"/>
    <x v="0"/>
    <s v="1194280"/>
    <s v="20-0131128"/>
    <m/>
    <s v="T005151032"/>
    <n v="120222643"/>
    <m/>
    <s v="     "/>
    <x v="0"/>
    <s v="PG&amp;E"/>
    <m/>
    <m/>
    <m/>
    <s v="D"/>
    <m/>
    <s v="Structure-PG&amp;E only"/>
    <m/>
    <s v="Equipment - PG&amp;E"/>
    <s v="34.h. Crossarm damage or failure"/>
    <s v="Equipment - PG&amp;E"/>
    <s v="Crossarm failure"/>
    <s v="Crossarm failure"/>
    <s v="Pole"/>
    <m/>
    <m/>
    <s v="Force Out"/>
    <s v="Yes"/>
    <s v="Overhead"/>
    <x v="0"/>
    <s v="Pole"/>
    <m/>
    <s v="103561917"/>
    <s v="     "/>
    <s v="Non-HFTD"/>
    <x v="0"/>
    <m/>
    <m/>
    <n v="37.372100000000003"/>
    <n v="-121.82299999999999"/>
    <s v="Santa Clara"/>
    <s v="MC-KEE-1107"/>
    <m/>
    <m/>
    <m/>
    <x v="0"/>
    <m/>
    <m/>
    <m/>
    <m/>
    <s v="No"/>
    <m/>
    <m/>
    <m/>
    <m/>
    <m/>
    <m/>
    <m/>
    <s v="N"/>
    <s v="N"/>
    <m/>
    <m/>
    <s v="     "/>
    <m/>
    <m/>
    <m/>
    <m/>
    <m/>
    <m/>
    <m/>
    <m/>
    <m/>
    <m/>
    <m/>
    <m/>
    <m/>
    <m/>
    <m/>
    <m/>
    <m/>
    <m/>
    <m/>
  </r>
  <r>
    <s v="20212339"/>
    <s v="     "/>
    <n v="44550"/>
    <s v="12/20"/>
    <x v="0"/>
    <n v="0.46944444444444444"/>
    <s v="52"/>
    <n v="4"/>
    <s v="12"/>
    <x v="5"/>
    <n v="44550"/>
    <m/>
    <s v="branch fell on transformer and it caught fire"/>
    <s v="     "/>
    <s v="FAS"/>
    <m/>
    <s v="Y"/>
    <x v="0"/>
    <m/>
    <s v="21-0159852"/>
    <m/>
    <s v="T005498852"/>
    <n v="122505000"/>
    <m/>
    <s v="     "/>
    <x v="0"/>
    <s v="PG&amp;E"/>
    <m/>
    <s v="Other"/>
    <s v="Cutout"/>
    <s v="D"/>
    <s v="D"/>
    <s v="Structure-PG&amp;E only"/>
    <s v="Just the transformer"/>
    <s v="Vegetation"/>
    <s v="33.a. Veg. contact"/>
    <s v="Vegetation"/>
    <s v="Contact from object"/>
    <s v="Veg. contact"/>
    <m/>
    <s v="Veg. contact"/>
    <s v="Transformer"/>
    <s v="Line to Ground"/>
    <s v="Y"/>
    <s v="Overhead"/>
    <x v="3"/>
    <s v="Transformer"/>
    <s v="Cutout, fuse holder"/>
    <s v="100962173"/>
    <s v="     "/>
    <s v="Non-HFTD"/>
    <x v="0"/>
    <m/>
    <m/>
    <n v="41.020699999999998"/>
    <n v="-123.654"/>
    <s v="Humboldt"/>
    <s v="HOOPA-1101"/>
    <m/>
    <n v="12000"/>
    <m/>
    <x v="0"/>
    <s v="none"/>
    <s v="Conifer Forest"/>
    <s v="Brush fuel model"/>
    <s v="Brush/trees"/>
    <s v="No"/>
    <m/>
    <m/>
    <m/>
    <m/>
    <m/>
    <m/>
    <m/>
    <s v="N"/>
    <s v="N"/>
    <m/>
    <m/>
    <s v="     "/>
    <s v="41.02067000"/>
    <s v="-123.65368000"/>
    <s v="Dec 21 2021 12:00AM"/>
    <s v="BranchFail"/>
    <s v="PI INSPECTED FAULT AREA AND DETERMINED A HEALTHY DOUGLAS FIR BRANCH BROKE DURING A HIGH WIND AND RAIN STORM. AS THE BRANCH FELL IT LANDED ON THE TRANSFORMER, CAUSING THE OUTAGE."/>
    <s v="FIRD"/>
    <s v="90"/>
    <s v="17"/>
    <s v="7"/>
    <s v="None"/>
    <s v="None"/>
    <s v="N"/>
    <s v="1"/>
    <m/>
    <s v="Hillside"/>
    <s v="A"/>
    <s v="CrossArm"/>
    <s v="BareWire"/>
    <s v="1"/>
  </r>
  <r>
    <s v="20212338"/>
    <s v="     "/>
    <n v="44550"/>
    <s v="12/20"/>
    <x v="0"/>
    <n v="0.36249999999999999"/>
    <s v="52"/>
    <n v="4"/>
    <s v="12"/>
    <x v="5"/>
    <n v="44550"/>
    <m/>
    <s v="fire/arcing at transformer; bad secondary connection"/>
    <s v="     "/>
    <s v="FAS"/>
    <m/>
    <s v="Y"/>
    <x v="0"/>
    <m/>
    <m/>
    <m/>
    <s v="T005498610"/>
    <m/>
    <m/>
    <s v="     "/>
    <x v="0"/>
    <s v="PG&amp;E"/>
    <m/>
    <s v="Other"/>
    <s v="Secondary Connector"/>
    <s v="D"/>
    <s v="D"/>
    <s v="Structure-PG&amp;E only"/>
    <s v="No active fire, just a melted aluminum secondary connector"/>
    <s v="Equipment - PG&amp;E"/>
    <s v="34.m. Connection device damage or failure"/>
    <s v="Equipment - PG&amp;E"/>
    <s v="All types of equipment / facility failure"/>
    <s v="Splice/Clamp/Connector"/>
    <s v="Transformer"/>
    <m/>
    <m/>
    <m/>
    <s v="Y"/>
    <s v="Overhead"/>
    <x v="3"/>
    <s v="Transformer"/>
    <s v="Secondary Connector"/>
    <s v="100895339"/>
    <s v="     "/>
    <s v="Non-HFTD"/>
    <x v="0"/>
    <m/>
    <m/>
    <n v="36.502000000000002"/>
    <n v="-119.611"/>
    <s v="Fresno"/>
    <s v="KINGSBURG-1114"/>
    <m/>
    <n v="12000"/>
    <m/>
    <x v="0"/>
    <s v="none"/>
    <s v="Agriculture"/>
    <s v="Grass fuel model"/>
    <s v="agriculture"/>
    <s v="No"/>
    <m/>
    <m/>
    <m/>
    <m/>
    <m/>
    <m/>
    <m/>
    <s v="N"/>
    <s v="N"/>
    <m/>
    <m/>
    <s v="     "/>
    <m/>
    <m/>
    <m/>
    <m/>
    <m/>
    <m/>
    <m/>
    <m/>
    <m/>
    <m/>
    <m/>
    <m/>
    <m/>
    <m/>
    <m/>
    <m/>
    <m/>
    <m/>
    <m/>
  </r>
  <r>
    <s v="MIA20147972"/>
    <s v="     "/>
    <n v="41994"/>
    <s v="12/21"/>
    <x v="0"/>
    <n v="0.3820601851851852"/>
    <s v="52"/>
    <n v="4"/>
    <s v="12"/>
    <x v="7"/>
    <n v="41994"/>
    <n v="0.38194444444444442"/>
    <s v="FD ENRTE. TRANSFORMER ON FIRE; FRESNO CO FD(FIRE DEPT ); FOUND 2 UNITS ON CAP 231S BURNED &amp; FLASHED ,OPND REMAINING FUSE &amp; TAG CAUTION,CREATED_x000a_COE TAG; Self Extinguished"/>
    <s v="     "/>
    <s v="FAS"/>
    <n v="44258"/>
    <s v="Y"/>
    <x v="0"/>
    <m/>
    <s v="N/A"/>
    <m/>
    <s v="T003282448"/>
    <m/>
    <m/>
    <s v="     "/>
    <x v="0"/>
    <s v="PG&amp;E"/>
    <m/>
    <m/>
    <m/>
    <s v="D"/>
    <m/>
    <s v="Structure-PG&amp;E only"/>
    <m/>
    <s v="Equipment - PG&amp;E"/>
    <s v="34.a. Capacitor bank damage or failure"/>
    <s v="Equipment - PG&amp;E"/>
    <s v="All types of equipment / facility failure"/>
    <s v="Capacitor bank failure"/>
    <s v="Capacitor Bank"/>
    <m/>
    <m/>
    <m/>
    <s v="No"/>
    <s v="Overhead"/>
    <x v="0"/>
    <m/>
    <m/>
    <s v="231S"/>
    <s v="     "/>
    <s v="Non-HFTD"/>
    <x v="0"/>
    <m/>
    <m/>
    <n v="36.592500000000001"/>
    <n v="-119.485"/>
    <s v="Fresno"/>
    <s v="WAHTOKE-1111"/>
    <m/>
    <n v="11000"/>
    <m/>
    <x v="0"/>
    <m/>
    <s v="Rural"/>
    <m/>
    <m/>
    <s v="No"/>
    <m/>
    <m/>
    <m/>
    <m/>
    <m/>
    <m/>
    <m/>
    <s v="N"/>
    <s v="N"/>
    <m/>
    <m/>
    <s v="     "/>
    <m/>
    <m/>
    <m/>
    <m/>
    <m/>
    <m/>
    <m/>
    <m/>
    <m/>
    <m/>
    <m/>
    <m/>
    <m/>
    <m/>
    <m/>
    <m/>
    <m/>
    <m/>
    <m/>
  </r>
  <r>
    <s v="MIA20150253"/>
    <s v="     "/>
    <n v="42359"/>
    <s v="12/21"/>
    <x v="0"/>
    <n v="0.2865509259259259"/>
    <s v="52"/>
    <n v="4"/>
    <s v="12"/>
    <x v="2"/>
    <n v="42359"/>
    <n v="0.28611111111111109"/>
    <s v="600 MORGAN ST (XSTR-6TH) in Santa Rosa; pole fire; blown transformer; CAP# 874; capacitor burned"/>
    <s v="     "/>
    <s v="FAS"/>
    <n v="44252"/>
    <s v="Y"/>
    <x v="0"/>
    <s v="1367405"/>
    <s v="N/A"/>
    <m/>
    <s v="T003564435"/>
    <n v="111113906"/>
    <m/>
    <s v="     "/>
    <x v="0"/>
    <s v="PG&amp;E"/>
    <m/>
    <m/>
    <m/>
    <s v="D"/>
    <m/>
    <s v="Structure-PG&amp;E only"/>
    <m/>
    <s v="Equipment - PG&amp;E"/>
    <s v="34.a. Capacitor bank damage or failure"/>
    <s v="Equipment - PG&amp;E"/>
    <s v="All types of equipment / facility failure"/>
    <s v="Capacitor bank failure"/>
    <s v="Capacitor Bank"/>
    <m/>
    <m/>
    <m/>
    <s v="Yes"/>
    <s v="Overhead"/>
    <x v="0"/>
    <m/>
    <m/>
    <s v="Pole ID: 101950939, CAP# 874"/>
    <s v="     "/>
    <s v="Non-HFTD"/>
    <x v="0"/>
    <m/>
    <m/>
    <n v="38.440800000000003"/>
    <n v="-122.72"/>
    <s v="Sonoma"/>
    <s v="SANTA-ROSA-A-1112"/>
    <m/>
    <n v="11000"/>
    <m/>
    <x v="0"/>
    <m/>
    <s v="Urban"/>
    <m/>
    <m/>
    <s v="No"/>
    <m/>
    <m/>
    <m/>
    <m/>
    <m/>
    <m/>
    <m/>
    <s v="N"/>
    <s v="N"/>
    <m/>
    <m/>
    <s v="     "/>
    <m/>
    <m/>
    <m/>
    <m/>
    <m/>
    <m/>
    <m/>
    <m/>
    <m/>
    <m/>
    <m/>
    <m/>
    <m/>
    <m/>
    <m/>
    <m/>
    <m/>
    <m/>
    <m/>
  </r>
  <r>
    <s v="SAP201516259"/>
    <s v="     "/>
    <n v="42359"/>
    <s v="12/21"/>
    <x v="0"/>
    <m/>
    <s v="52"/>
    <n v="4"/>
    <s v="12"/>
    <x v="2"/>
    <n v="42357"/>
    <m/>
    <s v="Pole replaced due to pole fire; flashed/failed insulator"/>
    <s v="     "/>
    <s v="SAP"/>
    <n v="44580"/>
    <s v="Y"/>
    <x v="0"/>
    <s v="6518035"/>
    <s v="N/A"/>
    <m/>
    <s v="T003563705"/>
    <n v="111113185"/>
    <m/>
    <s v="     "/>
    <x v="0"/>
    <s v="PG&amp;E"/>
    <m/>
    <m/>
    <m/>
    <s v="D"/>
    <m/>
    <s v="Structure-PG&amp;E only"/>
    <m/>
    <s v="Equipment - PG&amp;E"/>
    <s v="34.g. Insulator and brushing damage or failure"/>
    <s v="Equipment - PG&amp;E"/>
    <s v="Insulator failure"/>
    <s v="Insulator failure"/>
    <s v="Insulator"/>
    <m/>
    <m/>
    <m/>
    <s v="Yes"/>
    <s v="Overhead"/>
    <x v="0"/>
    <s v="Insulator"/>
    <m/>
    <s v="103317456"/>
    <s v="     "/>
    <s v="Non-HFTD"/>
    <x v="0"/>
    <m/>
    <m/>
    <n v="36.8446"/>
    <n v="-119.765"/>
    <s v="Fresno"/>
    <s v="PINEDALE-2106"/>
    <m/>
    <m/>
    <m/>
    <x v="0"/>
    <m/>
    <m/>
    <m/>
    <m/>
    <s v="No"/>
    <m/>
    <m/>
    <m/>
    <m/>
    <m/>
    <m/>
    <m/>
    <s v="N"/>
    <s v="N"/>
    <m/>
    <m/>
    <s v="     "/>
    <m/>
    <m/>
    <m/>
    <m/>
    <m/>
    <m/>
    <m/>
    <m/>
    <m/>
    <m/>
    <m/>
    <m/>
    <m/>
    <m/>
    <m/>
    <m/>
    <m/>
    <m/>
    <m/>
  </r>
  <r>
    <s v="MIA201812179"/>
    <s v="     "/>
    <n v="43455"/>
    <s v="12/21"/>
    <x v="0"/>
    <n v="0.63211805555555556"/>
    <s v="51"/>
    <n v="4"/>
    <s v="12"/>
    <x v="1"/>
    <n v="43455"/>
    <n v="0.63194444444444442"/>
    <s v="fire location missing"/>
    <s v="     "/>
    <s v="FAS"/>
    <n v="44250"/>
    <s v="Y"/>
    <x v="0"/>
    <m/>
    <s v="N/A"/>
    <m/>
    <s v="T004489173"/>
    <m/>
    <m/>
    <s v="     "/>
    <x v="0"/>
    <s v="PG&amp;E"/>
    <m/>
    <m/>
    <m/>
    <s v="D"/>
    <m/>
    <m/>
    <m/>
    <s v="Equipment - PG&amp;E"/>
    <s v="34.c. Fuse damage or failure"/>
    <s v="Equipment - PG&amp;E"/>
    <s v="All types of equipment / facility failure"/>
    <s v="Fuse failure - all"/>
    <m/>
    <m/>
    <m/>
    <m/>
    <m/>
    <m/>
    <x v="0"/>
    <m/>
    <m/>
    <m/>
    <s v="     "/>
    <s v="Non-HFTD"/>
    <x v="0"/>
    <m/>
    <m/>
    <n v="35.491500000000002"/>
    <n v="-119.27800000000001"/>
    <s v="Kern"/>
    <s v="RIO-BRAVO-1102"/>
    <s v="252861102"/>
    <n v="11000"/>
    <m/>
    <x v="0"/>
    <m/>
    <s v="Rural"/>
    <m/>
    <m/>
    <s v="No"/>
    <m/>
    <m/>
    <m/>
    <m/>
    <m/>
    <m/>
    <m/>
    <s v="N"/>
    <s v="N"/>
    <m/>
    <m/>
    <s v="     "/>
    <m/>
    <m/>
    <m/>
    <m/>
    <m/>
    <m/>
    <m/>
    <m/>
    <m/>
    <m/>
    <m/>
    <m/>
    <m/>
    <m/>
    <m/>
    <m/>
    <m/>
    <m/>
    <m/>
  </r>
  <r>
    <s v="MIA20158953"/>
    <s v="     "/>
    <n v="42360"/>
    <s v="12/22"/>
    <x v="0"/>
    <n v="0.21843750000000001"/>
    <s v="52"/>
    <n v="4"/>
    <s v="12"/>
    <x v="2"/>
    <n v="42360"/>
    <n v="0.21805555555555556"/>
    <s v="Found burned cross arm, made area safe. PG&amp;E structure only. Unknown who extinguished. "/>
    <s v="     "/>
    <s v="FAS"/>
    <n v="44252"/>
    <s v="Y"/>
    <x v="0"/>
    <s v="1368767"/>
    <s v="15-0086640"/>
    <m/>
    <s v="T003565737"/>
    <m/>
    <m/>
    <s v="     "/>
    <x v="0"/>
    <s v="PG&amp;E"/>
    <m/>
    <m/>
    <m/>
    <s v="D"/>
    <m/>
    <s v="Structure-PG&amp;E only"/>
    <m/>
    <s v="Equipment - PG&amp;E"/>
    <s v="34.o. Other"/>
    <s v="Equipment - PG&amp;E"/>
    <s v="All types of equipment / facility failure"/>
    <s v="Equipment failure - Other"/>
    <s v="Crossarm"/>
    <m/>
    <m/>
    <s v="Line to Ground"/>
    <s v="Yes"/>
    <s v="Overhead"/>
    <x v="0"/>
    <m/>
    <m/>
    <s v="101217300"/>
    <s v="     "/>
    <s v="Non-HFTD"/>
    <x v="0"/>
    <m/>
    <m/>
    <n v="36.955500000000001"/>
    <n v="-120.048"/>
    <s v="Madera"/>
    <s v="BORDEN-1102"/>
    <s v="255121102"/>
    <n v="11000"/>
    <s v="BORDEN 110290040"/>
    <x v="0"/>
    <m/>
    <s v="Urban"/>
    <m/>
    <m/>
    <s v="No"/>
    <m/>
    <m/>
    <m/>
    <m/>
    <m/>
    <m/>
    <m/>
    <s v="N"/>
    <s v="N"/>
    <m/>
    <m/>
    <s v="     "/>
    <m/>
    <m/>
    <m/>
    <m/>
    <m/>
    <m/>
    <m/>
    <m/>
    <m/>
    <m/>
    <m/>
    <m/>
    <m/>
    <m/>
    <m/>
    <m/>
    <m/>
    <m/>
    <m/>
  </r>
  <r>
    <s v="20150433"/>
    <s v="     "/>
    <n v="42360"/>
    <s v="12/22"/>
    <x v="0"/>
    <n v="0.11388888888888889"/>
    <s v="52"/>
    <n v="4"/>
    <s v="12"/>
    <x v="2"/>
    <n v="42360"/>
    <n v="0.11388888888888889"/>
    <s v="called crew to remove tree and put up wire"/>
    <s v="     "/>
    <m/>
    <m/>
    <s v="N"/>
    <x v="0"/>
    <s v="1368607"/>
    <s v="15-0086634"/>
    <m/>
    <m/>
    <m/>
    <m/>
    <s v="     "/>
    <x v="1"/>
    <s v="PG&amp;E"/>
    <m/>
    <s v="Building"/>
    <m/>
    <s v="D"/>
    <m/>
    <s v="Structure-only"/>
    <s v="Square Feet: ; Acreage: "/>
    <s v="Vegetation"/>
    <s v="33.a. Veg. contact"/>
    <s v="Vegetation"/>
    <s v="All types of equipment / facility failure"/>
    <s v="Contact - Vegetation"/>
    <m/>
    <s v="Contact - Vegetation"/>
    <s v="Conductor"/>
    <s v="Line to Line"/>
    <s v="PACIFIC BELL"/>
    <s v="Overhead"/>
    <x v="3"/>
    <s v="Conductor"/>
    <m/>
    <s v="102005111"/>
    <s v="     "/>
    <s v="Non-HFTD"/>
    <x v="0"/>
    <m/>
    <m/>
    <n v="38.276699999999998"/>
    <n v="-122.504"/>
    <s v="Sonoma"/>
    <s v="SONOMA-1104"/>
    <s v="42721104"/>
    <n v="12000"/>
    <s v="SONOMA 1104414"/>
    <x v="0"/>
    <s v="sonoma"/>
    <s v="Herbaceous"/>
    <m/>
    <m/>
    <s v="No"/>
    <m/>
    <m/>
    <m/>
    <m/>
    <m/>
    <m/>
    <m/>
    <s v="N"/>
    <s v="N"/>
    <m/>
    <m/>
    <s v="     "/>
    <m/>
    <m/>
    <m/>
    <m/>
    <m/>
    <m/>
    <m/>
    <m/>
    <m/>
    <m/>
    <m/>
    <m/>
    <m/>
    <m/>
    <m/>
    <m/>
    <m/>
    <m/>
    <m/>
  </r>
  <r>
    <s v="SAP201710096"/>
    <s v="     "/>
    <n v="43091"/>
    <s v="12/22"/>
    <x v="0"/>
    <m/>
    <s v="51"/>
    <n v="4"/>
    <s v="12"/>
    <x v="0"/>
    <n v="43089"/>
    <m/>
    <s v="pole fire; failed line recloser 11730"/>
    <s v="     "/>
    <s v="SAP"/>
    <n v="44580"/>
    <s v="Y"/>
    <x v="0"/>
    <s v="1948246"/>
    <s v="17-0102739.1"/>
    <m/>
    <s v="T004218027"/>
    <n v="114118386"/>
    <m/>
    <s v="     "/>
    <x v="0"/>
    <s v="PG&amp;E"/>
    <m/>
    <m/>
    <m/>
    <s v="D"/>
    <m/>
    <s v="Structure-PG&amp;E only"/>
    <m/>
    <s v="Equipment - PG&amp;E"/>
    <s v="34.j. Recloser damage or failure"/>
    <s v="Equipment - PG&amp;E"/>
    <s v="Recloser failure"/>
    <s v="Recloser failure"/>
    <s v="Recloser"/>
    <m/>
    <m/>
    <s v="Force Out,Line to Line,Line to Ground"/>
    <s v="No"/>
    <s v="Overhead"/>
    <x v="0"/>
    <s v="Recloser"/>
    <m/>
    <s v="102054493"/>
    <s v="     "/>
    <s v="Non-HFTD"/>
    <x v="0"/>
    <m/>
    <m/>
    <n v="37.623699999999999"/>
    <n v="-121.289"/>
    <s v="Stanislaus"/>
    <s v="WESTLEY-1101"/>
    <m/>
    <m/>
    <m/>
    <x v="0"/>
    <m/>
    <m/>
    <m/>
    <m/>
    <s v="No"/>
    <m/>
    <m/>
    <m/>
    <m/>
    <m/>
    <m/>
    <m/>
    <s v="N"/>
    <s v="N"/>
    <m/>
    <m/>
    <s v="     "/>
    <m/>
    <m/>
    <m/>
    <m/>
    <m/>
    <m/>
    <m/>
    <m/>
    <m/>
    <m/>
    <m/>
    <m/>
    <m/>
    <m/>
    <m/>
    <m/>
    <m/>
    <m/>
    <m/>
  </r>
  <r>
    <s v="SAP201710106"/>
    <s v="     "/>
    <n v="43091"/>
    <s v="12/22"/>
    <x v="0"/>
    <m/>
    <s v="51"/>
    <n v="4"/>
    <s v="12"/>
    <x v="0"/>
    <n v="43089"/>
    <m/>
    <s v="Crossarm replaced due to pole fire"/>
    <s v="     "/>
    <s v="SAP"/>
    <n v="44580"/>
    <s v="Y"/>
    <x v="0"/>
    <s v="1948907"/>
    <s v="17-0102844"/>
    <m/>
    <s v="T004218704"/>
    <n v="114120307"/>
    <m/>
    <s v="     "/>
    <x v="0"/>
    <s v="PG&amp;E"/>
    <m/>
    <m/>
    <m/>
    <s v="D"/>
    <m/>
    <s v="Structure-PG&amp;E only"/>
    <m/>
    <s v="Equipment - PG&amp;E"/>
    <s v="34.h. Crossarm damage or failure"/>
    <s v="Equipment - PG&amp;E"/>
    <s v="Crossarm failure"/>
    <s v="Crossarm failure"/>
    <s v="Crossarm"/>
    <m/>
    <m/>
    <s v="Force Out"/>
    <s v="No"/>
    <s v="Overhead"/>
    <x v="0"/>
    <s v="Crossarm"/>
    <m/>
    <s v="101198135"/>
    <s v="     "/>
    <s v="Non-HFTD"/>
    <x v="0"/>
    <m/>
    <m/>
    <n v="37.115400000000001"/>
    <n v="-121.035"/>
    <s v="Merced"/>
    <s v="SANTA-NELLA-1104"/>
    <m/>
    <m/>
    <s v="SANTA NELLA 11043130"/>
    <x v="0"/>
    <m/>
    <m/>
    <m/>
    <m/>
    <s v="No"/>
    <m/>
    <m/>
    <m/>
    <m/>
    <m/>
    <m/>
    <m/>
    <s v="N"/>
    <s v="N"/>
    <m/>
    <m/>
    <s v="     "/>
    <m/>
    <m/>
    <m/>
    <m/>
    <m/>
    <m/>
    <m/>
    <m/>
    <m/>
    <m/>
    <m/>
    <m/>
    <m/>
    <m/>
    <m/>
    <m/>
    <m/>
    <m/>
    <m/>
  </r>
  <r>
    <s v="20170498"/>
    <s v="     "/>
    <n v="43091"/>
    <s v="12/22"/>
    <x v="0"/>
    <m/>
    <s v="51"/>
    <n v="4"/>
    <s v="12"/>
    <x v="0"/>
    <n v="43091"/>
    <n v="0.60347222222222219"/>
    <s v="SW FAILED AND BLEW OFF LIDS AND SW OUT OF HOLE. 3 EC TAGS CREATED FOR REPAIRS. CORNER OF BUILDING ON FIRE UPON ARRIVAL. NO EVENT # OR FIRE CONTACT RETRIEVED. PICTURES TAKEN."/>
    <s v="     "/>
    <m/>
    <m/>
    <s v="N"/>
    <x v="0"/>
    <s v="1950287"/>
    <s v="17-0103055"/>
    <m/>
    <m/>
    <n v="114124942"/>
    <m/>
    <s v="     "/>
    <x v="1"/>
    <s v="PG&amp;E"/>
    <m/>
    <s v="Building"/>
    <m/>
    <s v="D"/>
    <m/>
    <s v="Structure-only"/>
    <s v="Square Feet: ; Acreage: "/>
    <s v="Equipment - PG&amp;E"/>
    <s v="34.e. Switch damage or failure"/>
    <s v="Equipment - PG&amp;E"/>
    <s v="All types of equipment / facility failure"/>
    <s v="Switch"/>
    <s v="Switch"/>
    <m/>
    <m/>
    <s v="Three Phase Fault,None"/>
    <s v="Unknown"/>
    <s v="Subsurface"/>
    <x v="3"/>
    <s v="Switch"/>
    <m/>
    <s v="5895SW"/>
    <s v="     "/>
    <s v="Non-HFTD"/>
    <x v="0"/>
    <m/>
    <m/>
    <n v="35.337499999999999"/>
    <n v="-119.06399999999999"/>
    <s v="Kern"/>
    <s v="STOCKDALE-2114"/>
    <s v="254072114"/>
    <n v="21000"/>
    <s v="N/A"/>
    <x v="0"/>
    <s v="Unknown"/>
    <s v="Urban"/>
    <m/>
    <m/>
    <s v="No"/>
    <m/>
    <m/>
    <m/>
    <m/>
    <m/>
    <m/>
    <m/>
    <s v="N"/>
    <s v="N"/>
    <m/>
    <m/>
    <s v="     "/>
    <m/>
    <m/>
    <m/>
    <m/>
    <m/>
    <m/>
    <m/>
    <m/>
    <m/>
    <m/>
    <m/>
    <m/>
    <m/>
    <m/>
    <m/>
    <m/>
    <m/>
    <m/>
    <m/>
  </r>
  <r>
    <s v="MIA20185194"/>
    <s v="     "/>
    <n v="43456"/>
    <s v="12/22"/>
    <x v="0"/>
    <n v="0.45542824074074073"/>
    <s v="51"/>
    <n v="4"/>
    <s v="12"/>
    <x v="1"/>
    <m/>
    <m/>
    <s v="2.25.21 Resent email to Tman / PGE Attributed. BAD NUETRAL UP AT POLE CAUSED GOUND WIRE AT COMCAST CABLE BOX TO GROUND TO CABLES WHICH STRATED ON FIRE; SMALL FIRE. ADAM SISSOM REPAIRED NUETERAL.; size and fire suppressor remain unknown"/>
    <s v="     "/>
    <s v="FAS"/>
    <n v="44264"/>
    <s v="Y"/>
    <x v="0"/>
    <m/>
    <s v="N/A"/>
    <m/>
    <s v="114534133"/>
    <m/>
    <m/>
    <s v="     "/>
    <x v="0"/>
    <s v="PG&amp;E"/>
    <m/>
    <m/>
    <m/>
    <s v="D"/>
    <m/>
    <s v="Unknown"/>
    <m/>
    <s v="Equipment - PG&amp;E"/>
    <s v="34.o. Other"/>
    <s v="Equipment - PG&amp;E"/>
    <s v="All types of equipment / facility failure"/>
    <s v="Service Neutral failure"/>
    <s v="Pole"/>
    <m/>
    <m/>
    <m/>
    <s v="Yes"/>
    <s v="Overhead"/>
    <x v="0"/>
    <m/>
    <m/>
    <s v="183150403"/>
    <s v="     "/>
    <s v="Non-HFTD"/>
    <x v="0"/>
    <m/>
    <m/>
    <n v="36.607999999999997"/>
    <n v="-121.837"/>
    <s v="Monterey"/>
    <s v="MANZANITA-0403"/>
    <m/>
    <n v="4000"/>
    <m/>
    <x v="0"/>
    <s v="Unknown"/>
    <s v="Urban"/>
    <m/>
    <m/>
    <s v="No"/>
    <m/>
    <m/>
    <m/>
    <m/>
    <m/>
    <m/>
    <m/>
    <s v="N"/>
    <s v="N"/>
    <m/>
    <m/>
    <s v="     "/>
    <m/>
    <m/>
    <m/>
    <m/>
    <m/>
    <m/>
    <m/>
    <m/>
    <m/>
    <m/>
    <m/>
    <m/>
    <m/>
    <m/>
    <m/>
    <m/>
    <m/>
    <m/>
    <m/>
  </r>
  <r>
    <s v="SAP20187316"/>
    <s v="     "/>
    <n v="43456"/>
    <s v="12/22"/>
    <x v="0"/>
    <m/>
    <s v="51"/>
    <n v="4"/>
    <s v="12"/>
    <x v="1"/>
    <m/>
    <m/>
    <s v="1424 E NORTH AVE, REEDLEY; POLE FIRE"/>
    <s v="     "/>
    <s v="SAP"/>
    <n v="44580"/>
    <s v="Y"/>
    <x v="0"/>
    <s v="244696"/>
    <s v="18-0110151"/>
    <m/>
    <s v="T004488499"/>
    <n v="115585062"/>
    <m/>
    <s v="     "/>
    <x v="0"/>
    <s v="PG&amp;E"/>
    <m/>
    <m/>
    <m/>
    <s v="D"/>
    <m/>
    <s v="Structure-PG&amp;E only"/>
    <m/>
    <s v="Equipment - PG&amp;E"/>
    <s v="34.g. Insulator and brushing damage or failure"/>
    <s v="Equipment - PG&amp;E"/>
    <s v="Insulator failure"/>
    <s v="Insulator failure"/>
    <s v="Pole"/>
    <m/>
    <m/>
    <s v="Line to Ground"/>
    <s v="No"/>
    <s v="Overhead"/>
    <x v="0"/>
    <s v="Pole"/>
    <m/>
    <s v="100702395"/>
    <s v="     "/>
    <s v="Non-HFTD"/>
    <x v="0"/>
    <m/>
    <m/>
    <n v="36.7042"/>
    <n v="-119.38800000000001"/>
    <s v="Fresno"/>
    <s v="REEDLEY-1106"/>
    <m/>
    <m/>
    <s v="REEDLEY 11067260"/>
    <x v="0"/>
    <m/>
    <m/>
    <m/>
    <m/>
    <s v="No"/>
    <m/>
    <m/>
    <m/>
    <m/>
    <m/>
    <m/>
    <m/>
    <s v="N"/>
    <s v="N"/>
    <m/>
    <m/>
    <s v="     "/>
    <m/>
    <m/>
    <m/>
    <m/>
    <m/>
    <m/>
    <m/>
    <m/>
    <m/>
    <m/>
    <m/>
    <m/>
    <m/>
    <m/>
    <m/>
    <m/>
    <m/>
    <m/>
    <m/>
  </r>
  <r>
    <s v="MIA201912110"/>
    <s v="     "/>
    <n v="43821"/>
    <s v="12/22"/>
    <x v="0"/>
    <n v="0.69579861111111108"/>
    <s v="52"/>
    <n v="4"/>
    <s v="12"/>
    <x v="3"/>
    <n v="43821"/>
    <n v="0.69513888888888886"/>
    <s v="PGE equipment burned. &quot; FOUND ONE HOT LEG BURNT OPEN WHERE BUSS CONNECTS TO CONDUCTOR&quot;"/>
    <s v="     "/>
    <s v="FAS"/>
    <n v="44242"/>
    <s v="Y"/>
    <x v="0"/>
    <s v="748764"/>
    <s v="N/A"/>
    <m/>
    <s v="T004854132"/>
    <m/>
    <m/>
    <s v="     "/>
    <x v="0"/>
    <s v="PG&amp;E"/>
    <m/>
    <m/>
    <m/>
    <s v="D"/>
    <m/>
    <s v="Unknown"/>
    <m/>
    <s v="Equipment - PG&amp;E"/>
    <s v="34.m. Connection device damage or failure"/>
    <s v="Equipment - PG&amp;E"/>
    <s v="All types of equipment / facility failure"/>
    <s v="Splice/Clamp/Connector"/>
    <s v="Splice/Clamp/Connector"/>
    <m/>
    <m/>
    <m/>
    <s v="Yes"/>
    <s v="Overhead"/>
    <x v="0"/>
    <m/>
    <m/>
    <s v="516694964475 "/>
    <s v="     "/>
    <s v="Non-HFTD"/>
    <x v="0"/>
    <m/>
    <m/>
    <n v="35.266599999999997"/>
    <n v="-119.108"/>
    <s v="Kern"/>
    <s v="OLD-RIVER-1104"/>
    <m/>
    <n v="11000"/>
    <m/>
    <x v="0"/>
    <m/>
    <s v="Urban"/>
    <m/>
    <m/>
    <s v="No"/>
    <m/>
    <m/>
    <m/>
    <m/>
    <m/>
    <m/>
    <m/>
    <s v="N"/>
    <s v="N"/>
    <m/>
    <m/>
    <s v="     "/>
    <m/>
    <m/>
    <m/>
    <m/>
    <m/>
    <m/>
    <m/>
    <m/>
    <m/>
    <m/>
    <m/>
    <m/>
    <m/>
    <m/>
    <m/>
    <m/>
    <m/>
    <m/>
    <m/>
  </r>
  <r>
    <s v="20201701"/>
    <s v="     "/>
    <n v="44187"/>
    <s v="12/22"/>
    <x v="0"/>
    <n v="0.47361111111111109"/>
    <s v="52"/>
    <n v="4"/>
    <s v="12"/>
    <x v="4"/>
    <n v="44187"/>
    <n v="0.46736111111111112"/>
    <s v="On December 22, 2020 at 1122 hours, a PG&amp;E Troubleman was dispatched to the  Williams 1102 12kV Distribution Circuit in the vicinity of Marguerite Street and Highway 20, Williams in response to a wire down outage. Initial analysis indicates PG&amp;E equipment failure caused the ignition. It is unknown what caused the 3/0 aluminum primary conductor fail, as there was sitching being performed prior that could have resulted in the conductor to fail due to a loading issue. The ensuing fire was 1 meter - &lt; 3 meters in size and the fire was suppressed by Williams Fire Department. PG&amp;E Crew replaced a damaged transformer, crossarm, and repaired primary conductor on December 22, 2020."/>
    <s v="     "/>
    <s v="FAS"/>
    <m/>
    <s v="N"/>
    <x v="0"/>
    <s v="1197173"/>
    <s v="20-0131484"/>
    <m/>
    <s v="T005152909, T005152910"/>
    <n v="120228454"/>
    <m/>
    <s v="     "/>
    <x v="1"/>
    <s v="PG&amp;E"/>
    <m/>
    <s v="Vegetation"/>
    <m/>
    <s v="D"/>
    <s v="D"/>
    <s v="&lt;3 meters of linear travel"/>
    <m/>
    <s v="Equipment - PG&amp;E"/>
    <s v="34.b. Conductor damage or failure"/>
    <s v="Equipment - PG&amp;E"/>
    <s v="All types of equipment / facility failure"/>
    <s v="Conductor failure-all"/>
    <s v="Conductor - Primary"/>
    <m/>
    <m/>
    <s v="Line to Ground"/>
    <m/>
    <s v="Overhead"/>
    <x v="3"/>
    <s v="Conductor - Primary"/>
    <s v="Conductor - Primary, Transformer, Crossarms"/>
    <s v="Circuit ID: 062051102"/>
    <s v="     "/>
    <s v="Non-HFTD"/>
    <x v="0"/>
    <m/>
    <m/>
    <n v="39.1663"/>
    <n v="-122.142"/>
    <s v="Colusa"/>
    <s v="WILLIAMS-1102"/>
    <m/>
    <n v="12000"/>
    <m/>
    <x v="0"/>
    <s v="Williams FD"/>
    <s v="Agriculture"/>
    <m/>
    <m/>
    <s v="No"/>
    <m/>
    <m/>
    <m/>
    <m/>
    <m/>
    <m/>
    <m/>
    <s v="N"/>
    <s v="N"/>
    <m/>
    <m/>
    <s v="     "/>
    <m/>
    <m/>
    <m/>
    <m/>
    <m/>
    <m/>
    <m/>
    <m/>
    <m/>
    <m/>
    <m/>
    <m/>
    <m/>
    <m/>
    <m/>
    <m/>
    <m/>
    <m/>
    <m/>
  </r>
  <r>
    <s v="20201703"/>
    <s v="     "/>
    <n v="44187"/>
    <s v="12/22"/>
    <x v="0"/>
    <n v="0.42569444444444443"/>
    <s v="52"/>
    <n v="4"/>
    <s v="12"/>
    <x v="4"/>
    <n v="44187"/>
    <n v="0.44861111111111113"/>
    <s v="On December 22, 2020 at 10:46 hours, a PG&amp;E Trouble man was dispatched to the North Tower 1102 Distribution Circuit at Recloser 91736 2 poles west of Switch 7093 near Clearpoint Dr &amp; Jordan St. in  the City of Vallejo, North Bay Division in response to OIS 1197218. Trouble man found wire down at double deadends on the load side of LR 91736 where there was a DDE corroded shoe failure. Initial analysis indicates an approximately 500 square foot fire ignited due to the DDE shoe failure. Vallejo Fire dept was on scene and extinguished fire. PG&amp;E Crew was sent to complete repairs on SAP ID 103163440 on Electric Corrective 120229069. Crew repaired wire down, sagged 1 phase 3/0 CU phase sagged, work was complete on 12/22/2020. All impacted customers were restored to power."/>
    <s v="     "/>
    <s v="FAS"/>
    <m/>
    <s v="Y"/>
    <x v="0"/>
    <s v="1197218"/>
    <s v="20-0131485"/>
    <m/>
    <s v="T005152860"/>
    <n v="120229069"/>
    <m/>
    <s v="     "/>
    <x v="1"/>
    <s v="PG&amp;E"/>
    <m/>
    <s v="Vegetation"/>
    <m/>
    <s v="D"/>
    <s v="D"/>
    <s v="&lt;0.25"/>
    <s v="Approximately 500 feet"/>
    <s v="Equipment - PG&amp;E"/>
    <s v="34.b. Conductor damage or failure"/>
    <s v="Equipment - PG&amp;E"/>
    <s v="All types of equipment / facility failure"/>
    <s v="Conductor failure-all"/>
    <s v="Conductor - Primary"/>
    <m/>
    <m/>
    <s v="Force Out"/>
    <m/>
    <s v="Overhead"/>
    <x v="3"/>
    <s v="Conductor - Primary"/>
    <s v="Conductor &amp; Connectors"/>
    <s v="103163440"/>
    <s v="     "/>
    <s v="Non-HFTD"/>
    <x v="0"/>
    <m/>
    <m/>
    <n v="38.073900000000002"/>
    <n v="-122.224"/>
    <s v="Solano"/>
    <s v="NORTH-TOWER-1102"/>
    <m/>
    <n v="12000"/>
    <m/>
    <x v="0"/>
    <s v="Vallejo FD"/>
    <s v="Urban"/>
    <m/>
    <m/>
    <s v="Yes"/>
    <m/>
    <m/>
    <m/>
    <m/>
    <m/>
    <m/>
    <m/>
    <s v="N"/>
    <s v="N"/>
    <m/>
    <m/>
    <s v="     "/>
    <m/>
    <m/>
    <m/>
    <m/>
    <m/>
    <m/>
    <m/>
    <m/>
    <m/>
    <m/>
    <m/>
    <m/>
    <m/>
    <m/>
    <m/>
    <m/>
    <m/>
    <m/>
    <m/>
  </r>
  <r>
    <s v="20212341"/>
    <s v="     "/>
    <n v="44552"/>
    <s v="12/22"/>
    <x v="0"/>
    <n v="0.31874999999999998"/>
    <s v="52"/>
    <n v="4"/>
    <s v="12"/>
    <x v="5"/>
    <n v="44552"/>
    <m/>
    <s v="Duplicate of Index # 2340.  pole fire; failed line recloser; flashed insulator, "/>
    <s v="     "/>
    <s v="FAS"/>
    <m/>
    <s v="N"/>
    <x v="1"/>
    <m/>
    <s v="21-0160086"/>
    <m/>
    <s v="T005500293"/>
    <n v="122511000"/>
    <m/>
    <s v="     "/>
    <x v="0"/>
    <s v="PG&amp;E"/>
    <m/>
    <s v="Other"/>
    <s v="Pole"/>
    <m/>
    <m/>
    <s v="Structure-PG&amp;E only"/>
    <m/>
    <s v="Equipment - PG&amp;E"/>
    <s v="34.j. Recloser damage or failure"/>
    <s v="Equipment - PG&amp;E"/>
    <s v="All types of equipment / facility failure"/>
    <s v="Recloser failure"/>
    <s v="Insulator"/>
    <m/>
    <m/>
    <s v="Three Phase Fault"/>
    <m/>
    <s v="Overhead"/>
    <x v="3"/>
    <s v="Insulator"/>
    <m/>
    <m/>
    <s v="     "/>
    <s v="Non-HFTD"/>
    <x v="0"/>
    <m/>
    <m/>
    <n v="36.820799999999998"/>
    <n v="-119.592"/>
    <s v="Fresno"/>
    <s v="AIRWAYS-1107"/>
    <m/>
    <n v="12000"/>
    <m/>
    <x v="0"/>
    <s v="Self-Extinguished"/>
    <s v="Urban"/>
    <m/>
    <m/>
    <s v="No"/>
    <m/>
    <m/>
    <m/>
    <m/>
    <m/>
    <m/>
    <m/>
    <s v="N"/>
    <s v="N"/>
    <m/>
    <m/>
    <s v="     "/>
    <m/>
    <m/>
    <m/>
    <m/>
    <m/>
    <m/>
    <m/>
    <m/>
    <m/>
    <m/>
    <m/>
    <m/>
    <m/>
    <m/>
    <m/>
    <m/>
    <m/>
    <m/>
    <m/>
  </r>
  <r>
    <s v="20212340"/>
    <s v="     "/>
    <n v="44552"/>
    <s v="12/22"/>
    <x v="0"/>
    <n v="0.15486111111111112"/>
    <s v="52"/>
    <n v="4"/>
    <s v="12"/>
    <x v="5"/>
    <n v="44552"/>
    <m/>
    <s v="pole fire; failed line recloser R1250"/>
    <s v="     "/>
    <s v="FAS"/>
    <m/>
    <s v="Y"/>
    <x v="0"/>
    <m/>
    <s v="21-0160086"/>
    <m/>
    <s v="T005500174"/>
    <n v="122511000"/>
    <m/>
    <s v="     "/>
    <x v="0"/>
    <s v="PG&amp;E"/>
    <m/>
    <s v="Other"/>
    <s v="Pole"/>
    <s v="D"/>
    <s v="D"/>
    <s v="Structure-PG&amp;E only"/>
    <m/>
    <s v="Equipment - PG&amp;E"/>
    <s v="34.j. Recloser damage or failure"/>
    <s v="Equipment - PG&amp;E"/>
    <s v="All types of equipment / facility failure"/>
    <s v="Recloser failure"/>
    <s v="Recloser"/>
    <m/>
    <m/>
    <s v="Three Phase Fault"/>
    <s v="Y"/>
    <s v="Overhead"/>
    <x v="3"/>
    <s v="Recloser"/>
    <s v="Pole, crossarm, insulator, hardware"/>
    <s v="100799245"/>
    <s v="     "/>
    <s v="Non-HFTD"/>
    <x v="0"/>
    <m/>
    <m/>
    <n v="36.823"/>
    <n v="-119.60899999999999"/>
    <s v="Fresno"/>
    <s v="AIRWAYS-1107"/>
    <m/>
    <n v="12000"/>
    <m/>
    <x v="0"/>
    <s v="Unknown"/>
    <s v="Urban"/>
    <s v="Grass fuel model"/>
    <s v="Dry grass"/>
    <s v="No"/>
    <m/>
    <m/>
    <m/>
    <m/>
    <m/>
    <m/>
    <m/>
    <s v="N"/>
    <s v="N"/>
    <m/>
    <m/>
    <s v="     "/>
    <m/>
    <m/>
    <m/>
    <m/>
    <m/>
    <m/>
    <m/>
    <m/>
    <m/>
    <m/>
    <m/>
    <m/>
    <m/>
    <m/>
    <m/>
    <m/>
    <m/>
    <m/>
    <m/>
  </r>
  <r>
    <s v="MIA20141827"/>
    <s v="     "/>
    <n v="41996"/>
    <s v="12/23"/>
    <x v="0"/>
    <n v="0.83332175925925922"/>
    <s v="52"/>
    <n v="4"/>
    <s v="12"/>
    <x v="7"/>
    <n v="41996"/>
    <n v="0.83263888888888893"/>
    <s v="L7SF: 815 WASHINGTON ST in Oakland; underground vault fire; fire between manholes 70 and 71; damage to secondary dc cable/conductor; notification says cause unknown"/>
    <s v="     "/>
    <s v="FAS"/>
    <n v="44259"/>
    <s v="Y"/>
    <x v="0"/>
    <m/>
    <s v="N/A"/>
    <m/>
    <s v="2905444554"/>
    <n v="109918712"/>
    <m/>
    <s v="     "/>
    <x v="0"/>
    <s v="PG&amp;E"/>
    <m/>
    <m/>
    <m/>
    <s v="D"/>
    <m/>
    <s v="Structure-PG&amp;E only"/>
    <m/>
    <s v="Unknown"/>
    <s v="40.a. Unknown"/>
    <s v="Unknown"/>
    <s v="Other"/>
    <s v="Unknown"/>
    <m/>
    <m/>
    <m/>
    <m/>
    <s v="No"/>
    <s v="Underground"/>
    <x v="0"/>
    <m/>
    <m/>
    <s v="Circuit ID: 012011133 "/>
    <s v="     "/>
    <s v="Non-HFTD"/>
    <x v="0"/>
    <m/>
    <m/>
    <n v="37.800899999999999"/>
    <n v="-122.27500000000001"/>
    <s v="Alameda"/>
    <s v="OAKLAND-C-1133"/>
    <m/>
    <n v="11000"/>
    <m/>
    <x v="0"/>
    <s v="City of Oakland FD"/>
    <s v="Urban"/>
    <m/>
    <m/>
    <s v="No"/>
    <m/>
    <m/>
    <m/>
    <m/>
    <m/>
    <m/>
    <m/>
    <s v="N"/>
    <s v="N"/>
    <m/>
    <m/>
    <s v="     "/>
    <m/>
    <m/>
    <m/>
    <m/>
    <m/>
    <m/>
    <m/>
    <m/>
    <m/>
    <m/>
    <m/>
    <m/>
    <m/>
    <m/>
    <m/>
    <m/>
    <m/>
    <m/>
    <m/>
  </r>
  <r>
    <s v="SAP201419574"/>
    <s v="     "/>
    <n v="41996"/>
    <s v="12/23"/>
    <x v="0"/>
    <m/>
    <s v="52"/>
    <n v="4"/>
    <s v="12"/>
    <x v="7"/>
    <m/>
    <m/>
    <s v="Crossarm burned and replaced"/>
    <s v="     "/>
    <s v="SAP"/>
    <n v="44580"/>
    <s v="Y"/>
    <x v="0"/>
    <s v="1145659"/>
    <s v="N/A"/>
    <m/>
    <s v="T003282758"/>
    <n v="109913925"/>
    <m/>
    <s v="     "/>
    <x v="0"/>
    <s v="PG&amp;E"/>
    <m/>
    <m/>
    <m/>
    <s v="D"/>
    <m/>
    <s v="Structure-PG&amp;E only"/>
    <m/>
    <s v="Equipment - PG&amp;E"/>
    <s v="34.g. Insulator and brushing damage or failure"/>
    <s v="Equipment - PG&amp;E"/>
    <s v="Insulator failure"/>
    <s v="Insulator failure"/>
    <s v="Crossarm"/>
    <m/>
    <m/>
    <m/>
    <s v="No"/>
    <s v="Overhead"/>
    <x v="0"/>
    <s v="Crossarm"/>
    <m/>
    <s v="100188285"/>
    <s v="     "/>
    <s v="Non-HFTD"/>
    <x v="0"/>
    <m/>
    <m/>
    <n v="35.382100000000001"/>
    <n v="-119.11199999999999"/>
    <s v="Kern"/>
    <s v="FRUITVALE-1104"/>
    <m/>
    <m/>
    <m/>
    <x v="0"/>
    <m/>
    <m/>
    <m/>
    <m/>
    <s v="No"/>
    <m/>
    <m/>
    <m/>
    <m/>
    <m/>
    <m/>
    <m/>
    <s v="N"/>
    <s v="N"/>
    <m/>
    <m/>
    <s v="     "/>
    <m/>
    <m/>
    <m/>
    <m/>
    <m/>
    <m/>
    <m/>
    <m/>
    <m/>
    <m/>
    <m/>
    <m/>
    <m/>
    <m/>
    <m/>
    <m/>
    <m/>
    <m/>
    <m/>
  </r>
  <r>
    <s v="SAP201710088"/>
    <s v="     "/>
    <n v="43092"/>
    <s v="12/23"/>
    <x v="0"/>
    <m/>
    <s v="51"/>
    <n v="4"/>
    <s v="12"/>
    <x v="0"/>
    <n v="43090"/>
    <m/>
    <s v="Pole replaced due to pole fire"/>
    <s v="     "/>
    <s v="SAP"/>
    <n v="44580"/>
    <s v="Y"/>
    <x v="0"/>
    <s v="1949627"/>
    <s v="17-0102939"/>
    <m/>
    <s v="T004219488"/>
    <n v="114123321"/>
    <m/>
    <s v="     "/>
    <x v="0"/>
    <s v="PG&amp;E"/>
    <m/>
    <m/>
    <m/>
    <s v="D"/>
    <m/>
    <s v="Structure-PG&amp;E only"/>
    <m/>
    <s v="Equipment - PG&amp;E"/>
    <s v="34.o. Other"/>
    <s v="Equipment - PG&amp;E"/>
    <s v="Riser Failure"/>
    <s v="Riser Failure"/>
    <s v="Pole"/>
    <m/>
    <m/>
    <s v="Multi-Fault"/>
    <s v="No"/>
    <s v="Overhead"/>
    <x v="0"/>
    <s v="Pole"/>
    <m/>
    <s v="100675150"/>
    <s v="     "/>
    <s v="Non-HFTD"/>
    <x v="0"/>
    <m/>
    <m/>
    <n v="36.043399999999998"/>
    <n v="-120.2"/>
    <s v="Fresno"/>
    <s v="KETTLEMAN-HILLS-2104"/>
    <m/>
    <m/>
    <s v="KETTLEMAN HILLS 2104CB"/>
    <x v="0"/>
    <m/>
    <m/>
    <m/>
    <m/>
    <s v="No"/>
    <m/>
    <m/>
    <m/>
    <m/>
    <m/>
    <m/>
    <m/>
    <s v="N"/>
    <s v="N"/>
    <m/>
    <m/>
    <s v="     "/>
    <m/>
    <m/>
    <m/>
    <m/>
    <m/>
    <m/>
    <m/>
    <m/>
    <m/>
    <m/>
    <m/>
    <m/>
    <m/>
    <m/>
    <m/>
    <m/>
    <m/>
    <m/>
    <m/>
  </r>
  <r>
    <s v="SAP20187305"/>
    <s v="     "/>
    <n v="43457"/>
    <s v="12/23"/>
    <x v="0"/>
    <m/>
    <s v="52"/>
    <n v="4"/>
    <s v="12"/>
    <x v="1"/>
    <n v="43455"/>
    <m/>
    <s v="5007 Fulton Rd in Santa Rosa; cap 986; cap bank failure; pole on fire at base"/>
    <s v="     "/>
    <s v="SAP"/>
    <n v="44580"/>
    <s v="Y"/>
    <x v="0"/>
    <s v="244919"/>
    <s v="18-0110214"/>
    <m/>
    <s v="T004488803, T004488819"/>
    <n v="115586554"/>
    <m/>
    <s v="     "/>
    <x v="0"/>
    <s v="PG&amp;E"/>
    <m/>
    <m/>
    <m/>
    <s v="D"/>
    <m/>
    <s v="Structure-PG&amp;E only"/>
    <m/>
    <s v="Equipment - PG&amp;E"/>
    <s v="34.a. Capacitor bank damage or failure"/>
    <s v="Equipment - PG&amp;E"/>
    <s v="Capacitor bank failure"/>
    <s v="Capacitor bank failure"/>
    <s v="Pole"/>
    <m/>
    <m/>
    <s v="Force Out"/>
    <s v="Yes"/>
    <s v="Overhead"/>
    <x v="0"/>
    <s v="Pole"/>
    <m/>
    <s v="103568467"/>
    <s v="     "/>
    <s v="Non-HFTD"/>
    <x v="0"/>
    <m/>
    <m/>
    <n v="38.5047"/>
    <n v="-122.77"/>
    <s v="Sonoma"/>
    <s v="FULTON-1101"/>
    <m/>
    <m/>
    <s v="N/A"/>
    <x v="0"/>
    <m/>
    <m/>
    <m/>
    <m/>
    <s v="No"/>
    <m/>
    <m/>
    <m/>
    <m/>
    <m/>
    <m/>
    <m/>
    <s v="N"/>
    <s v="N"/>
    <m/>
    <m/>
    <s v="     "/>
    <m/>
    <m/>
    <m/>
    <m/>
    <m/>
    <m/>
    <m/>
    <m/>
    <m/>
    <m/>
    <m/>
    <m/>
    <m/>
    <m/>
    <m/>
    <m/>
    <m/>
    <m/>
    <m/>
  </r>
  <r>
    <s v="MIA20194376"/>
    <s v="     "/>
    <n v="43822"/>
    <s v="12/23"/>
    <x v="0"/>
    <n v="0.45315972222222223"/>
    <s v="52"/>
    <n v="4"/>
    <s v="12"/>
    <x v="3"/>
    <n v="43822"/>
    <n v="0.45277777777777778"/>
    <s v="PG&amp;E attributable, ignition less than 1 linear meter"/>
    <s v="     "/>
    <s v="FAS"/>
    <n v="44250"/>
    <s v="Y"/>
    <x v="0"/>
    <m/>
    <m/>
    <m/>
    <s v="6402951950"/>
    <m/>
    <m/>
    <s v="     "/>
    <x v="0"/>
    <s v="PG&amp;E"/>
    <m/>
    <m/>
    <m/>
    <s v="D"/>
    <m/>
    <s v="&lt;3 meters of linear travel"/>
    <m/>
    <s v="Contact - 3rd Party"/>
    <s v="33.c. Balloon contact"/>
    <s v="Contact - 3rd Party"/>
    <s v="Contact from object"/>
    <s v="Contact - Balloon"/>
    <m/>
    <s v="Contact - Balloon"/>
    <s v="Other"/>
    <m/>
    <s v="Unknown"/>
    <s v="Overhead"/>
    <x v="0"/>
    <m/>
    <m/>
    <s v="T4362"/>
    <s v="     "/>
    <s v="Non-HFTD"/>
    <x v="0"/>
    <m/>
    <m/>
    <n v="35.396099999999997"/>
    <n v="-119.075"/>
    <s v="Kern"/>
    <s v="ROSEDALE-1101"/>
    <m/>
    <n v="11000"/>
    <m/>
    <x v="0"/>
    <m/>
    <s v="Urban"/>
    <m/>
    <m/>
    <s v="No"/>
    <m/>
    <m/>
    <m/>
    <m/>
    <m/>
    <m/>
    <m/>
    <s v="N"/>
    <s v="N"/>
    <m/>
    <m/>
    <s v="     "/>
    <m/>
    <m/>
    <m/>
    <m/>
    <m/>
    <m/>
    <m/>
    <m/>
    <m/>
    <m/>
    <m/>
    <m/>
    <m/>
    <m/>
    <m/>
    <m/>
    <m/>
    <m/>
    <m/>
  </r>
  <r>
    <s v="20191581"/>
    <s v="     "/>
    <n v="43822"/>
    <s v="12/23"/>
    <x v="0"/>
    <m/>
    <s v="52"/>
    <n v="4"/>
    <s v="12"/>
    <x v="3"/>
    <n v="43822"/>
    <m/>
    <s v="AR stated Fire Department and AS was Santa Cruz PD. Updated to Santa Cruz FD. Field Remarks indicate: 600 amp 3 phase riser pole caught fire Pole looks to be in good condition Peplace cable,  part 57 disconnects and disconnect arm.  Entry indictes cause is valdalism another entry states asset failure. Unknown failure drivers. PM number in ILIS researched. EC 118364384. States pole burnt. Cause 3rd party. EC states pole burnt by homeless person. Added curuit AQ fro ILIS."/>
    <s v="     "/>
    <s v="FAS"/>
    <m/>
    <s v="N"/>
    <x v="0"/>
    <s v="749754"/>
    <s v="19-0137789"/>
    <m/>
    <s v="T004855208"/>
    <n v="0"/>
    <m/>
    <s v="     "/>
    <x v="1"/>
    <s v="PG&amp;E"/>
    <m/>
    <m/>
    <m/>
    <s v="D"/>
    <s v="D"/>
    <s v="&lt;3 meters of linear travel"/>
    <m/>
    <s v="Contact - 3rd Party"/>
    <s v="33.e. Other contact from object"/>
    <s v="Contact - 3rd Party"/>
    <s v="Other"/>
    <s v="Other"/>
    <m/>
    <s v="Other"/>
    <s v="Pole"/>
    <s v="Line to Ground"/>
    <m/>
    <s v="Underbuild"/>
    <x v="3"/>
    <s v="Pole"/>
    <s v="Primary UG Cable potheads."/>
    <s v="103822060"/>
    <s v="     "/>
    <s v="Non-HFTD"/>
    <x v="0"/>
    <m/>
    <m/>
    <n v="36.9602"/>
    <n v="-122.05"/>
    <s v="SANTA CRUZ"/>
    <s v="CLIFF-DRIVE-0401"/>
    <m/>
    <m/>
    <s v="PAUL SWEET 210210290"/>
    <x v="0"/>
    <s v="Santa Cruz FD"/>
    <s v="Urban"/>
    <m/>
    <m/>
    <s v="No"/>
    <m/>
    <m/>
    <m/>
    <m/>
    <m/>
    <m/>
    <m/>
    <s v="N"/>
    <s v="N"/>
    <m/>
    <m/>
    <s v="     "/>
    <m/>
    <m/>
    <m/>
    <m/>
    <m/>
    <m/>
    <m/>
    <m/>
    <m/>
    <m/>
    <m/>
    <m/>
    <m/>
    <m/>
    <m/>
    <m/>
    <m/>
    <m/>
    <m/>
  </r>
  <r>
    <s v="20191579"/>
    <s v="     "/>
    <n v="43822"/>
    <s v="12/23"/>
    <x v="0"/>
    <m/>
    <s v="52"/>
    <n v="4"/>
    <s v="12"/>
    <x v="3"/>
    <n v="43822"/>
    <m/>
    <s v="EC 118362153.  Photos are not clear - shows burnt pole but unable to see whether there was any fire around the base of the pole. Likely Pole only. Notes in ILIS indicate palm frond  in lines caused a burnt insulator."/>
    <s v="     "/>
    <s v="FAS"/>
    <m/>
    <s v="N"/>
    <x v="0"/>
    <s v="749646"/>
    <s v="19-0137769"/>
    <m/>
    <s v="T004855101"/>
    <n v="0"/>
    <m/>
    <s v="     "/>
    <x v="0"/>
    <s v="PG&amp;E"/>
    <m/>
    <m/>
    <m/>
    <s v="D"/>
    <m/>
    <s v="Other"/>
    <s v="pole fire only, damage to pole top and xarm"/>
    <s v="Equipment - PG&amp;E"/>
    <s v="34.o. Other"/>
    <s v="Equipment - PG&amp;E"/>
    <m/>
    <m/>
    <s v="Fuse"/>
    <m/>
    <m/>
    <s v="Line to Line"/>
    <m/>
    <s v="Overhead"/>
    <x v="0"/>
    <s v="Fuse"/>
    <m/>
    <s v="253372109-2101667848{530574}"/>
    <s v="     "/>
    <s v="Non-HFTD"/>
    <x v="0"/>
    <m/>
    <m/>
    <n v="35.322299999999998"/>
    <n v="-119.018"/>
    <s v="KERN"/>
    <m/>
    <m/>
    <m/>
    <s v="BAKERSFIELD 2109530574"/>
    <x v="0"/>
    <s v="kern county fd"/>
    <m/>
    <m/>
    <m/>
    <s v="No"/>
    <m/>
    <m/>
    <m/>
    <m/>
    <m/>
    <m/>
    <m/>
    <s v="N"/>
    <s v="N"/>
    <m/>
    <m/>
    <s v="     "/>
    <s v="35.32236000"/>
    <s v="-119.01825170"/>
    <s v="Dec 28 2019 12:00AM"/>
    <s v="Unverified"/>
    <s v="T-MAN REPORTED PALM FROND FELL ON LINE,UPON INVESTIGATION FOUND NO PALMS NEAR POWERLINES THAT ARE TALL ENOUGH TO COME INTO CONTACT WITH POWERLINES.NO FURTHER WORK NEEDED AT THIS TIME."/>
    <m/>
    <m/>
    <m/>
    <m/>
    <m/>
    <m/>
    <m/>
    <m/>
    <m/>
    <m/>
    <m/>
    <m/>
    <m/>
    <m/>
  </r>
  <r>
    <s v="20212343"/>
    <s v="     "/>
    <n v="44553"/>
    <s v="12/23"/>
    <x v="0"/>
    <n v="0.3125"/>
    <s v="52"/>
    <n v="4"/>
    <s v="12"/>
    <x v="5"/>
    <n v="44553"/>
    <m/>
    <s v="pole fire; failed crossarm"/>
    <s v="     "/>
    <s v="FAS"/>
    <m/>
    <s v="Y"/>
    <x v="0"/>
    <m/>
    <m/>
    <m/>
    <s v="T005501079"/>
    <n v="122514000"/>
    <m/>
    <s v="     "/>
    <x v="0"/>
    <s v="PG&amp;E"/>
    <m/>
    <s v="Other"/>
    <s v="Crossarm"/>
    <s v="D"/>
    <s v="D"/>
    <s v="Structure-PG&amp;E only"/>
    <m/>
    <s v="Equipment - PG&amp;E"/>
    <s v="34.h. Crossarm damage or failure"/>
    <s v="Equipment - PG&amp;E"/>
    <s v="All types of equipment / facility failure"/>
    <s v="Crossarm failure"/>
    <s v="Crossarm"/>
    <m/>
    <m/>
    <m/>
    <s v="N"/>
    <s v="Overhead"/>
    <x v="3"/>
    <s v="Crossarm"/>
    <s v="Crossarm, pins"/>
    <s v="100210400"/>
    <s v="     "/>
    <s v="Non-HFTD"/>
    <x v="0"/>
    <m/>
    <m/>
    <n v="35.441200000000002"/>
    <n v="-119.137"/>
    <s v="Kern"/>
    <s v="7TH-STANDARD-2103"/>
    <m/>
    <n v="21000"/>
    <m/>
    <x v="0"/>
    <s v="Kern County FD"/>
    <s v="Agriculture"/>
    <s v="Brush fuel model"/>
    <s v="Brush/grass"/>
    <s v="No"/>
    <m/>
    <m/>
    <m/>
    <m/>
    <m/>
    <m/>
    <m/>
    <s v="N"/>
    <s v="N"/>
    <m/>
    <m/>
    <s v="     "/>
    <m/>
    <m/>
    <m/>
    <m/>
    <m/>
    <m/>
    <m/>
    <m/>
    <m/>
    <m/>
    <m/>
    <m/>
    <m/>
    <m/>
    <m/>
    <m/>
    <m/>
    <m/>
    <m/>
  </r>
  <r>
    <s v="MIA20162991"/>
    <s v="     "/>
    <n v="42728"/>
    <s v="12/24"/>
    <x v="0"/>
    <n v="0.95893518518518517"/>
    <s v="52"/>
    <n v="4"/>
    <s v="12"/>
    <x v="6"/>
    <n v="42728"/>
    <n v="0.95833333333333337"/>
    <s v="2/24/21 Rec'd email with form. Per notification, service wire caught fire at pole causing fire at customer home and panel, also cars. Unknown exact fire size and who extinguished. "/>
    <s v="     "/>
    <s v="FAS"/>
    <n v="44267"/>
    <s v="Y"/>
    <x v="0"/>
    <s v="1610582"/>
    <s v="N/A"/>
    <m/>
    <s v="T003849550"/>
    <n v="112432156"/>
    <m/>
    <s v="     "/>
    <x v="0"/>
    <s v="PG&amp;E"/>
    <m/>
    <m/>
    <m/>
    <s v="D"/>
    <m/>
    <s v="Unknown"/>
    <m/>
    <s v="Equipment - PG&amp;E"/>
    <s v="34.o. Other"/>
    <s v="Equipment - PG&amp;E"/>
    <s v="All types of equipment / facility failure"/>
    <s v="Equipment failure - Other"/>
    <s v="Service Connector"/>
    <m/>
    <m/>
    <m/>
    <s v="No"/>
    <s v="Overhead"/>
    <x v="0"/>
    <m/>
    <m/>
    <s v="163711704"/>
    <s v="     "/>
    <s v="Non-HFTD"/>
    <x v="0"/>
    <m/>
    <m/>
    <n v="37.762999999999998"/>
    <n v="-120.86"/>
    <s v="Stanislaus"/>
    <s v="COTTLE-1704"/>
    <s v="163711704"/>
    <n v="17000"/>
    <m/>
    <x v="0"/>
    <m/>
    <s v="Urban"/>
    <m/>
    <m/>
    <s v="No"/>
    <m/>
    <m/>
    <m/>
    <m/>
    <m/>
    <m/>
    <m/>
    <s v="N"/>
    <s v="N"/>
    <m/>
    <m/>
    <s v="     "/>
    <m/>
    <m/>
    <m/>
    <m/>
    <m/>
    <m/>
    <m/>
    <m/>
    <m/>
    <m/>
    <m/>
    <m/>
    <m/>
    <m/>
    <m/>
    <m/>
    <m/>
    <m/>
    <m/>
  </r>
  <r>
    <s v="20170499"/>
    <s v="     "/>
    <n v="43093"/>
    <s v="12/24"/>
    <x v="0"/>
    <n v="0.27847222222222223"/>
    <s v="52"/>
    <n v="4"/>
    <s v="12"/>
    <x v="0"/>
    <n v="43093"/>
    <m/>
    <m/>
    <s v="     "/>
    <m/>
    <m/>
    <s v="N"/>
    <x v="0"/>
    <m/>
    <m/>
    <m/>
    <m/>
    <m/>
    <m/>
    <s v="     "/>
    <x v="1"/>
    <s v="PG&amp;E"/>
    <m/>
    <s v="Building"/>
    <m/>
    <s v="D"/>
    <m/>
    <s v="Structure-only"/>
    <s v="Square Feet: ; Acreage: "/>
    <s v="Contact - Animal - Other"/>
    <s v="33.b. Animal contact"/>
    <s v="Contact - Animal"/>
    <s v="All types of equipment / facility failure"/>
    <s v="Contact - Animal"/>
    <m/>
    <s v="Contact - Animal"/>
    <s v="Conductor"/>
    <m/>
    <s v="Unknown"/>
    <s v="Overhead"/>
    <x v="3"/>
    <s v="Conductor"/>
    <m/>
    <s v="103511827"/>
    <s v="     "/>
    <s v="Non-HFTD"/>
    <x v="0"/>
    <m/>
    <m/>
    <n v="37.444400000000002"/>
    <n v="-122.19"/>
    <s v="San Mateo"/>
    <s v="MENLO-0403"/>
    <s v="24130403"/>
    <n v="4000"/>
    <m/>
    <x v="0"/>
    <s v="Menlo Park FD"/>
    <s v="Urban"/>
    <m/>
    <m/>
    <s v="No"/>
    <m/>
    <m/>
    <m/>
    <m/>
    <m/>
    <m/>
    <m/>
    <s v="N"/>
    <s v="N"/>
    <m/>
    <m/>
    <s v="     "/>
    <m/>
    <m/>
    <m/>
    <m/>
    <m/>
    <m/>
    <m/>
    <m/>
    <m/>
    <m/>
    <m/>
    <m/>
    <m/>
    <m/>
    <m/>
    <m/>
    <m/>
    <m/>
    <m/>
  </r>
  <r>
    <s v="20170500"/>
    <s v="     "/>
    <n v="43093"/>
    <s v="12/24"/>
    <x v="0"/>
    <m/>
    <s v="52"/>
    <n v="4"/>
    <s v="12"/>
    <x v="0"/>
    <n v="43093"/>
    <n v="0.14374999999999999"/>
    <s v="0"/>
    <s v="     "/>
    <m/>
    <m/>
    <s v="N"/>
    <x v="0"/>
    <s v="1950822"/>
    <s v="17-0103187"/>
    <m/>
    <m/>
    <n v="114126912"/>
    <m/>
    <s v="     "/>
    <x v="1"/>
    <s v="PG&amp;E"/>
    <m/>
    <s v="Vegetation"/>
    <m/>
    <s v="D"/>
    <m/>
    <s v="&lt;3 meters of linear travel"/>
    <s v="Square Feet: ; Acreage: "/>
    <s v="Contact - 3rd Party"/>
    <s v="33.d. Vehicle contact"/>
    <s v="Contact - 3rd Party"/>
    <s v="All types of equipment / facility failure"/>
    <s v="Contact - Vehicle"/>
    <m/>
    <s v="Contact - Vehicle"/>
    <s v="Conductor"/>
    <s v="Multi-Fault"/>
    <s v="Unknown"/>
    <s v="Overhead"/>
    <x v="3"/>
    <s v="Conductor"/>
    <m/>
    <s v="101496394"/>
    <s v="     "/>
    <s v="Non-HFTD"/>
    <x v="0"/>
    <n v="246"/>
    <m/>
    <n v="40.461799999999997"/>
    <n v="-122.328"/>
    <s v="Shasta"/>
    <s v="JESSUP-1103"/>
    <s v="103441103"/>
    <n v="12000"/>
    <s v="JESSUP 1101CB"/>
    <x v="0"/>
    <s v="N.A."/>
    <s v="Agriculture"/>
    <m/>
    <m/>
    <s v="No"/>
    <m/>
    <m/>
    <m/>
    <m/>
    <m/>
    <m/>
    <m/>
    <s v="N"/>
    <s v="N"/>
    <m/>
    <m/>
    <s v="     "/>
    <m/>
    <m/>
    <m/>
    <m/>
    <m/>
    <m/>
    <m/>
    <m/>
    <m/>
    <m/>
    <m/>
    <m/>
    <m/>
    <m/>
    <m/>
    <m/>
    <m/>
    <m/>
    <m/>
  </r>
  <r>
    <s v="20181059"/>
    <s v="     "/>
    <n v="43458"/>
    <s v="12/24"/>
    <x v="0"/>
    <n v="0.60708333333333331"/>
    <s v="52"/>
    <n v="4"/>
    <s v="12"/>
    <x v="1"/>
    <n v="43458"/>
    <n v="0.53888888888888886"/>
    <s v="UG switch failed"/>
    <s v="     "/>
    <s v="FAS"/>
    <m/>
    <s v="N"/>
    <x v="0"/>
    <s v="246201"/>
    <s v="18-0110519"/>
    <m/>
    <m/>
    <m/>
    <m/>
    <s v="     "/>
    <x v="0"/>
    <s v="PG&amp;E"/>
    <m/>
    <m/>
    <m/>
    <s v="D"/>
    <m/>
    <s v="Structure-PG&amp;E only"/>
    <m/>
    <s v="Equipment - PG&amp;E"/>
    <s v="34.e. Switch damage or failure"/>
    <s v="Equipment - PG&amp;E"/>
    <s v="All types of equipment / facility failure"/>
    <s v="Switch"/>
    <s v="Switch"/>
    <m/>
    <m/>
    <s v="Line to Ground"/>
    <m/>
    <s v="Underground"/>
    <x v="3"/>
    <s v="Switch"/>
    <s v="UG"/>
    <s v="60137"/>
    <s v="     "/>
    <s v="Non-HFTD"/>
    <x v="0"/>
    <m/>
    <m/>
    <n v="37.469299999999997"/>
    <n v="-121.938"/>
    <s v="Alameda"/>
    <s v="NEWARK-21KV-2104"/>
    <s v="012232104"/>
    <n v="21000"/>
    <s v="N/A"/>
    <x v="0"/>
    <m/>
    <s v="Rural"/>
    <m/>
    <m/>
    <s v="No"/>
    <m/>
    <m/>
    <m/>
    <m/>
    <m/>
    <m/>
    <m/>
    <s v="N"/>
    <s v="N"/>
    <m/>
    <m/>
    <s v="     "/>
    <m/>
    <m/>
    <m/>
    <m/>
    <m/>
    <m/>
    <m/>
    <m/>
    <m/>
    <m/>
    <m/>
    <m/>
    <m/>
    <m/>
    <m/>
    <m/>
    <m/>
    <m/>
    <m/>
  </r>
  <r>
    <s v="20140251"/>
    <s v="     "/>
    <n v="41998"/>
    <s v="12/25"/>
    <x v="0"/>
    <n v="0.4513888888888889"/>
    <s v="52"/>
    <n v="4"/>
    <s v="12"/>
    <x v="7"/>
    <n v="41998"/>
    <n v="0.4513888888888889"/>
    <s v="Assist Washington"/>
    <s v="     "/>
    <m/>
    <m/>
    <s v="N"/>
    <x v="0"/>
    <s v="1148236"/>
    <s v="14-0078453"/>
    <m/>
    <m/>
    <m/>
    <m/>
    <s v="     "/>
    <x v="1"/>
    <s v="PG&amp;E"/>
    <m/>
    <s v="Vegetation"/>
    <m/>
    <s v="D"/>
    <m/>
    <s v="&lt;3 meters of linear travel"/>
    <s v="Square Feet: ; Acreage: "/>
    <s v="Vegetation"/>
    <s v="33.a. Veg. contact"/>
    <s v="Vegetation"/>
    <s v="All types of equipment / facility failure"/>
    <s v="Contact - Vegetation"/>
    <m/>
    <s v="Contact - Vegetation"/>
    <s v="Conductor"/>
    <s v="None"/>
    <s v="AT&amp;T"/>
    <s v="Overhead"/>
    <x v="3"/>
    <s v="Conductor"/>
    <m/>
    <s v="101669474"/>
    <s v="     "/>
    <s v="Non-HFTD"/>
    <x v="0"/>
    <n v="507"/>
    <m/>
    <n v="36.383699999999997"/>
    <n v="-121.866"/>
    <s v="Monterey"/>
    <s v="OTTER-1101"/>
    <s v="182941101"/>
    <n v="12000"/>
    <s v="OTTER 1101CB"/>
    <x v="1"/>
    <s v="Mid Valley FD ?"/>
    <s v="Hardwood Woodland"/>
    <m/>
    <m/>
    <s v="No"/>
    <m/>
    <m/>
    <m/>
    <m/>
    <m/>
    <m/>
    <m/>
    <s v="N"/>
    <s v="N"/>
    <m/>
    <m/>
    <s v="     "/>
    <s v="36.39916700"/>
    <s v="-121.88027800"/>
    <s v="Dec 30 2014 12:00AM"/>
    <s v="BranchFail"/>
    <s v="Live limb broke from Tan Oak adjacent to lines, broke wire."/>
    <s v="TAN"/>
    <s v="50"/>
    <s v="16"/>
    <s v="25"/>
    <s v="Slight"/>
    <s v="None"/>
    <s v="N"/>
    <s v="1"/>
    <m/>
    <s v="Hillside"/>
    <s v="B"/>
    <s v="CrossArm"/>
    <s v="BareWire"/>
    <s v="4"/>
  </r>
  <r>
    <s v="20181060"/>
    <s v="     "/>
    <n v="43459"/>
    <s v="12/25"/>
    <x v="0"/>
    <n v="0.28717592592592595"/>
    <s v="52"/>
    <n v="4"/>
    <s v="12"/>
    <x v="1"/>
    <m/>
    <m/>
    <s v="ARCING TRANSFORMER/POLE FIRE AND LINE DOWN "/>
    <s v="     "/>
    <s v="FAS"/>
    <m/>
    <s v="N"/>
    <x v="0"/>
    <m/>
    <m/>
    <m/>
    <m/>
    <m/>
    <m/>
    <s v="     "/>
    <x v="0"/>
    <s v="PG&amp;E"/>
    <m/>
    <m/>
    <m/>
    <s v="D"/>
    <m/>
    <s v="Structure-PG&amp;E only"/>
    <m/>
    <s v="Equipment - PG&amp;E"/>
    <s v="34.f. Pole damage or failure"/>
    <s v="Equipment - PG&amp;E"/>
    <s v="All types of equipment / facility failure"/>
    <s v="Pole"/>
    <s v="Pole"/>
    <m/>
    <m/>
    <m/>
    <m/>
    <m/>
    <x v="3"/>
    <s v="Pole"/>
    <m/>
    <m/>
    <s v="     "/>
    <s v="Non-HFTD"/>
    <x v="0"/>
    <m/>
    <m/>
    <n v="36.216900000000003"/>
    <n v="-120.875"/>
    <s v="Monterey"/>
    <s v="KING-CITY-1106"/>
    <s v="182031106"/>
    <n v="11000"/>
    <m/>
    <x v="0"/>
    <m/>
    <s v="Rural"/>
    <m/>
    <m/>
    <s v="No"/>
    <m/>
    <m/>
    <m/>
    <m/>
    <m/>
    <m/>
    <m/>
    <s v="N"/>
    <s v="N"/>
    <m/>
    <m/>
    <s v="     "/>
    <m/>
    <m/>
    <m/>
    <m/>
    <m/>
    <m/>
    <m/>
    <m/>
    <m/>
    <m/>
    <m/>
    <m/>
    <m/>
    <m/>
    <m/>
    <m/>
    <m/>
    <m/>
    <m/>
  </r>
  <r>
    <s v="SAP20194331"/>
    <s v="     "/>
    <n v="43824"/>
    <s v="12/25"/>
    <x v="0"/>
    <m/>
    <s v="52"/>
    <n v="4"/>
    <s v="12"/>
    <x v="3"/>
    <n v="43822"/>
    <m/>
    <s v="15329 S H ST, BAKERSFIELD; Upon arrival found pole burnt apart at arm"/>
    <s v="     "/>
    <s v="SAP"/>
    <n v="44580"/>
    <s v="Y"/>
    <x v="0"/>
    <s v="749584"/>
    <s v="19-0137764"/>
    <m/>
    <s v="T004855063"/>
    <n v="118362059"/>
    <m/>
    <s v="     "/>
    <x v="0"/>
    <s v="PG&amp;E"/>
    <m/>
    <m/>
    <m/>
    <s v="D"/>
    <m/>
    <s v="Structure-PG&amp;E only"/>
    <m/>
    <s v="Equipment - PG&amp;E"/>
    <s v="34.b. Conductor damage or failure"/>
    <s v="Equipment - PG&amp;E"/>
    <s v="Conductor failure-all"/>
    <s v="Conductor failure-all"/>
    <s v="Pole"/>
    <m/>
    <m/>
    <s v="Line to Ground"/>
    <s v="No"/>
    <s v="Overhead"/>
    <x v="0"/>
    <s v="Pole"/>
    <m/>
    <m/>
    <s v="     "/>
    <s v="Non-HFTD"/>
    <x v="0"/>
    <m/>
    <m/>
    <n v="35.217700000000001"/>
    <n v="-119.021"/>
    <s v="Kern"/>
    <s v="OLD-RIVER-1102"/>
    <m/>
    <m/>
    <s v="OLD RIVER 11021646"/>
    <x v="0"/>
    <m/>
    <m/>
    <m/>
    <m/>
    <s v="No"/>
    <m/>
    <m/>
    <m/>
    <m/>
    <m/>
    <m/>
    <m/>
    <s v="N"/>
    <s v="N"/>
    <m/>
    <m/>
    <s v="     "/>
    <m/>
    <m/>
    <m/>
    <m/>
    <m/>
    <m/>
    <m/>
    <m/>
    <m/>
    <m/>
    <m/>
    <m/>
    <m/>
    <m/>
    <m/>
    <m/>
    <m/>
    <m/>
    <m/>
  </r>
  <r>
    <s v="SAP20194330"/>
    <s v="     "/>
    <n v="43824"/>
    <s v="12/25"/>
    <x v="0"/>
    <m/>
    <s v="52"/>
    <n v="4"/>
    <s v="12"/>
    <x v="3"/>
    <n v="43822"/>
    <m/>
    <s v="Wood pin on arm broke-conductor contacted arm and started fire"/>
    <s v="     "/>
    <s v="SAP"/>
    <n v="44580"/>
    <s v="Y"/>
    <x v="0"/>
    <s v="749706"/>
    <s v="19-0137781"/>
    <m/>
    <s v="T004855165"/>
    <n v="118362116"/>
    <m/>
    <s v="     "/>
    <x v="0"/>
    <s v="PG&amp;E"/>
    <m/>
    <m/>
    <m/>
    <s v="D"/>
    <m/>
    <s v="Structure-PG&amp;E only"/>
    <m/>
    <s v="Equipment - PG&amp;E"/>
    <s v="34.m. Connection device damage or failure"/>
    <s v="Equipment - PG&amp;E"/>
    <s v="Splice/Clamp/Connector"/>
    <s v="Splice/Clamp/Connector"/>
    <s v="Crossarm"/>
    <m/>
    <m/>
    <s v="Line to Ground"/>
    <s v="Yes"/>
    <s v="Overhead"/>
    <x v="0"/>
    <s v="Crossarm"/>
    <m/>
    <s v="103229912"/>
    <s v="     "/>
    <s v="Non-HFTD"/>
    <x v="0"/>
    <m/>
    <m/>
    <n v="35.328099999999999"/>
    <n v="-119.009"/>
    <s v="Kern"/>
    <s v="BAKERSFIELD-2109"/>
    <m/>
    <m/>
    <s v="BAKERSFIELD 21093321"/>
    <x v="0"/>
    <m/>
    <m/>
    <m/>
    <m/>
    <s v="No"/>
    <m/>
    <m/>
    <m/>
    <m/>
    <m/>
    <m/>
    <m/>
    <s v="N"/>
    <s v="N"/>
    <m/>
    <m/>
    <s v="     "/>
    <m/>
    <m/>
    <m/>
    <m/>
    <m/>
    <m/>
    <m/>
    <m/>
    <m/>
    <m/>
    <m/>
    <m/>
    <m/>
    <m/>
    <m/>
    <m/>
    <m/>
    <m/>
    <m/>
  </r>
  <r>
    <s v="20191584"/>
    <s v="     "/>
    <n v="43824"/>
    <s v="12/25"/>
    <x v="0"/>
    <m/>
    <s v="52"/>
    <n v="4"/>
    <s v="12"/>
    <x v="3"/>
    <n v="43824"/>
    <m/>
    <s v="Photos show pole base. - no indication of fire. Could not find the EC for the Capacitor Bank Repair. "/>
    <s v="     "/>
    <s v="FAS"/>
    <m/>
    <s v="N"/>
    <x v="0"/>
    <s v="750224"/>
    <s v="19-0137891"/>
    <m/>
    <s v="T004855813"/>
    <n v="0"/>
    <m/>
    <s v="     "/>
    <x v="0"/>
    <s v="PG&amp;E"/>
    <m/>
    <m/>
    <m/>
    <s v="D"/>
    <m/>
    <s v="Other"/>
    <s v="PGE pole only"/>
    <s v="Equipment - PG&amp;E"/>
    <s v="34.o. Other"/>
    <s v="Equipment - PG&amp;E"/>
    <m/>
    <m/>
    <s v="Line Recloser"/>
    <m/>
    <m/>
    <s v="Force Out"/>
    <m/>
    <s v="Overhead"/>
    <x v="0"/>
    <s v="Line Recloser"/>
    <m/>
    <s v="083611110-2100555868{Lv38}"/>
    <s v="     "/>
    <s v="Non-HFTD"/>
    <x v="0"/>
    <m/>
    <m/>
    <n v="37.359000000000002"/>
    <n v="-122.014"/>
    <s v="SANTA CLARA"/>
    <m/>
    <m/>
    <m/>
    <s v="BRITTON 1110CB"/>
    <x v="0"/>
    <s v="Sunnyvale"/>
    <m/>
    <m/>
    <m/>
    <s v="No"/>
    <m/>
    <m/>
    <m/>
    <m/>
    <m/>
    <m/>
    <m/>
    <s v="N"/>
    <s v="N"/>
    <m/>
    <m/>
    <s v="     "/>
    <m/>
    <m/>
    <m/>
    <m/>
    <m/>
    <m/>
    <m/>
    <m/>
    <m/>
    <m/>
    <m/>
    <m/>
    <m/>
    <m/>
    <m/>
    <m/>
    <m/>
    <m/>
    <m/>
  </r>
  <r>
    <s v="20191583"/>
    <s v="     "/>
    <n v="43824"/>
    <s v="12/25"/>
    <x v="0"/>
    <m/>
    <s v="52"/>
    <n v="4"/>
    <s v="12"/>
    <x v="3"/>
    <n v="43824"/>
    <m/>
    <s v="Wire Down per OIS. ILIS indicatges PM 44136439.  EC 118363743. Obtained Asset # from EC. Meter Number on EC Tag used in Google Earth which was associated with Transformer 411793048896 which is circuit Ford Ord 2106. Added Circuit to spreadsheet. Added suppresing agency Unknown (was blank). Unknown why conductor failed."/>
    <s v="     "/>
    <s v="FAS"/>
    <m/>
    <s v="N"/>
    <x v="0"/>
    <s v="750093"/>
    <s v="19-0137865"/>
    <m/>
    <s v="T004855662"/>
    <n v="0"/>
    <m/>
    <s v="     "/>
    <x v="1"/>
    <s v="PG&amp;E"/>
    <m/>
    <m/>
    <m/>
    <s v="D"/>
    <s v="D"/>
    <s v="&lt;3 meters of linear travel"/>
    <m/>
    <s v="Equipment - PG&amp;E"/>
    <s v="34.b. Conductor damage or failure"/>
    <s v="Equipment - PG&amp;E"/>
    <s v="All types of equipment / facility failure"/>
    <s v="Conductor failure-all"/>
    <s v="Conductor - Primary"/>
    <m/>
    <m/>
    <s v="Open Circuit"/>
    <m/>
    <s v="Overhead"/>
    <x v="3"/>
    <s v="Conductor - Primary"/>
    <m/>
    <s v="101784201"/>
    <s v="     "/>
    <s v="Non-HFTD"/>
    <x v="0"/>
    <m/>
    <m/>
    <n v="36.643799999999999"/>
    <n v="-121.798"/>
    <s v="MONTEREY"/>
    <s v="FORD-ORD-2106"/>
    <m/>
    <m/>
    <s v="N/A"/>
    <x v="0"/>
    <m/>
    <s v="Hardwood Woodland"/>
    <m/>
    <m/>
    <s v="No"/>
    <m/>
    <m/>
    <m/>
    <m/>
    <m/>
    <m/>
    <m/>
    <s v="N"/>
    <s v="N"/>
    <m/>
    <m/>
    <s v="     "/>
    <m/>
    <m/>
    <m/>
    <m/>
    <m/>
    <m/>
    <m/>
    <m/>
    <m/>
    <m/>
    <m/>
    <m/>
    <m/>
    <m/>
    <m/>
    <m/>
    <m/>
    <m/>
    <m/>
  </r>
  <r>
    <s v="20212316"/>
    <s v="     "/>
    <n v="44555"/>
    <s v="12/25"/>
    <x v="0"/>
    <n v="0.99375000000000002"/>
    <s v="52"/>
    <n v="4"/>
    <s v="12"/>
    <x v="5"/>
    <n v="44555"/>
    <m/>
    <s v="Burnt pole top at SAP pole 100165847 along with burnt open mainline at SAP pole 100228928. Cause of the equipment failures is likely due to bird contact with overhead primary circuit. The ensuing fire was limited to PG&amp;E assets. Toubleman created EC tags for repairs to be made. This information is preliminary."/>
    <s v="     "/>
    <s v="FAS"/>
    <m/>
    <s v="N"/>
    <x v="0"/>
    <m/>
    <s v="21-0160698"/>
    <m/>
    <s v="T005503254, T005503245"/>
    <m/>
    <m/>
    <s v="     "/>
    <x v="0"/>
    <s v="PG&amp;E"/>
    <m/>
    <s v="Other"/>
    <s v="Pole"/>
    <s v="D"/>
    <s v="D"/>
    <s v="Structure-PG&amp;E only"/>
    <m/>
    <s v="Contact - Animal - Nest"/>
    <s v="33.e. Other contact from object"/>
    <s v="Contact - Nest"/>
    <s v="Contact from object"/>
    <s v="Nest Contact"/>
    <m/>
    <s v="Nest Contact"/>
    <s v="Jumper"/>
    <s v="Three Phase Fault"/>
    <s v="Y"/>
    <s v="Overhead"/>
    <x v="3"/>
    <s v="Jumper"/>
    <s v="Pole, Hardware, Conductor - Primary"/>
    <s v="100228928"/>
    <s v="     "/>
    <s v="Non-HFTD"/>
    <x v="0"/>
    <m/>
    <m/>
    <n v="35.205199999999998"/>
    <n v="-119.41"/>
    <s v="Kern"/>
    <s v="ELK-HILLS-1104"/>
    <m/>
    <n v="12000"/>
    <m/>
    <x v="0"/>
    <s v="Self Extinguished"/>
    <s v="Water"/>
    <s v="Fire-resistive fuel bed"/>
    <s v="Dirt Field"/>
    <s v="No"/>
    <m/>
    <m/>
    <m/>
    <m/>
    <m/>
    <m/>
    <m/>
    <s v="N"/>
    <s v="N"/>
    <m/>
    <m/>
    <s v="     "/>
    <m/>
    <m/>
    <m/>
    <m/>
    <m/>
    <m/>
    <m/>
    <m/>
    <m/>
    <m/>
    <m/>
    <m/>
    <m/>
    <m/>
    <m/>
    <m/>
    <m/>
    <m/>
    <m/>
  </r>
  <r>
    <s v="20191589"/>
    <s v="     "/>
    <n v="43825"/>
    <s v="12/26"/>
    <x v="0"/>
    <m/>
    <s v="52"/>
    <n v="4"/>
    <s v="12"/>
    <x v="3"/>
    <n v="43825"/>
    <m/>
    <s v="EC 118364154. Photos are not clear - shows burnt pole but unable to see whether there was any fire around the base of the pole. Size of fire flagged by Tman as &quot;structure only&quot;."/>
    <s v="     "/>
    <s v="FAS"/>
    <m/>
    <s v="N"/>
    <x v="0"/>
    <s v="750441"/>
    <s v="19-0137926"/>
    <m/>
    <s v="T004855979"/>
    <n v="0"/>
    <m/>
    <s v="     "/>
    <x v="0"/>
    <s v="PG&amp;E"/>
    <m/>
    <m/>
    <m/>
    <s v="D"/>
    <m/>
    <s v="Structure-only"/>
    <m/>
    <s v="Contact - Animal - Other"/>
    <s v="33.b. Animal contact"/>
    <s v="Contact - Animal"/>
    <s v="Contact from object"/>
    <s v="Contact - Animal"/>
    <m/>
    <s v="Contact - Animal"/>
    <m/>
    <s v="Force Out"/>
    <m/>
    <s v="Overhead"/>
    <x v="0"/>
    <m/>
    <m/>
    <s v="252151104-2100133457{8277F}"/>
    <s v="     "/>
    <s v="Non-HFTD"/>
    <x v="0"/>
    <m/>
    <m/>
    <n v="36.007199999999997"/>
    <n v="-119.54900000000001"/>
    <s v="KINGS"/>
    <m/>
    <m/>
    <m/>
    <s v="ANGIOLA 110457276"/>
    <x v="0"/>
    <m/>
    <m/>
    <m/>
    <m/>
    <s v="No"/>
    <m/>
    <m/>
    <m/>
    <m/>
    <m/>
    <m/>
    <m/>
    <s v="N"/>
    <s v="N"/>
    <m/>
    <m/>
    <s v="     "/>
    <m/>
    <m/>
    <m/>
    <m/>
    <m/>
    <m/>
    <m/>
    <m/>
    <m/>
    <m/>
    <m/>
    <m/>
    <m/>
    <m/>
    <m/>
    <m/>
    <m/>
    <m/>
    <m/>
  </r>
  <r>
    <s v="SAP20194325"/>
    <s v="     "/>
    <n v="43825"/>
    <s v="12/26"/>
    <x v="0"/>
    <m/>
    <s v="52"/>
    <n v="4"/>
    <s v="12"/>
    <x v="3"/>
    <n v="43823"/>
    <m/>
    <s v="NW NE SE 22 31 27, BAKERSFIELD; Pole fire almost burnt through pole"/>
    <s v="     "/>
    <s v="SAP"/>
    <n v="44580"/>
    <s v="Y"/>
    <x v="0"/>
    <s v="749822"/>
    <s v="19-0137799"/>
    <m/>
    <s v="T004855290"/>
    <n v="118362647"/>
    <m/>
    <s v="     "/>
    <x v="0"/>
    <s v="PG&amp;E"/>
    <m/>
    <m/>
    <m/>
    <s v="D"/>
    <m/>
    <s v="Structure-PG&amp;E only"/>
    <m/>
    <s v="Unknown"/>
    <s v="40.a. Unknown"/>
    <s v="Unknown"/>
    <m/>
    <m/>
    <m/>
    <m/>
    <m/>
    <s v="Force Out"/>
    <s v="No"/>
    <s v="Overhead"/>
    <x v="0"/>
    <s v="Pole"/>
    <m/>
    <s v="103992782"/>
    <s v="     "/>
    <s v="Non-HFTD"/>
    <x v="0"/>
    <m/>
    <m/>
    <n v="35.216000000000001"/>
    <n v="-119.063"/>
    <s v="Kern"/>
    <s v="OLD-RIVER-1102"/>
    <m/>
    <m/>
    <s v="OLD RIVER 1102CB"/>
    <x v="0"/>
    <m/>
    <m/>
    <m/>
    <m/>
    <s v="No"/>
    <m/>
    <m/>
    <m/>
    <m/>
    <m/>
    <m/>
    <m/>
    <s v="N"/>
    <s v="N"/>
    <m/>
    <m/>
    <s v="     "/>
    <m/>
    <m/>
    <m/>
    <m/>
    <m/>
    <m/>
    <m/>
    <m/>
    <m/>
    <m/>
    <m/>
    <m/>
    <m/>
    <m/>
    <m/>
    <m/>
    <m/>
    <m/>
    <m/>
  </r>
  <r>
    <s v="FAS279251"/>
    <s v="     "/>
    <n v="44191"/>
    <s v="12/26"/>
    <x v="0"/>
    <m/>
    <s v="52"/>
    <n v="4"/>
    <s v="12"/>
    <x v="4"/>
    <m/>
    <m/>
    <s v="transformer down and on fire; FUCO 15462; caused by animal contact; broken conductor"/>
    <s v="     "/>
    <s v="FAS"/>
    <n v="44580"/>
    <s v="Y"/>
    <x v="0"/>
    <s v="6755274"/>
    <s v="N/A"/>
    <m/>
    <s v="T005154896"/>
    <n v="120234657"/>
    <m/>
    <s v="     "/>
    <x v="1"/>
    <s v="PG&amp;E"/>
    <m/>
    <m/>
    <m/>
    <s v="D"/>
    <m/>
    <s v="&lt;0.25"/>
    <m/>
    <s v="Contact - Animal - Other"/>
    <s v="33.b. Animal contact"/>
    <s v="Contact - Animal"/>
    <s v="Animal contact"/>
    <s v="Animal contact"/>
    <m/>
    <s v="Animal contact"/>
    <s v="Transformer"/>
    <m/>
    <s v="No"/>
    <s v="Overhead"/>
    <x v="0"/>
    <s v="Transformer"/>
    <m/>
    <s v="104057458"/>
    <s v="     "/>
    <s v="Non-HFTD"/>
    <x v="0"/>
    <m/>
    <m/>
    <n v="35.192300000000003"/>
    <n v="-119.419"/>
    <s v="Kern"/>
    <s v="ELK-HILLS-1104"/>
    <m/>
    <m/>
    <m/>
    <x v="0"/>
    <s v="Kern County FD"/>
    <m/>
    <m/>
    <m/>
    <s v="No"/>
    <m/>
    <m/>
    <m/>
    <m/>
    <m/>
    <m/>
    <m/>
    <s v="N"/>
    <s v="N"/>
    <m/>
    <m/>
    <s v="     "/>
    <m/>
    <m/>
    <m/>
    <m/>
    <m/>
    <m/>
    <m/>
    <m/>
    <m/>
    <m/>
    <m/>
    <m/>
    <m/>
    <m/>
    <m/>
    <m/>
    <m/>
    <m/>
    <m/>
  </r>
  <r>
    <s v="MIA201610557"/>
    <s v="     "/>
    <n v="42731"/>
    <s v="12/27"/>
    <x v="0"/>
    <n v="0.80773148148148144"/>
    <s v="53"/>
    <n v="4"/>
    <s v="12"/>
    <x v="6"/>
    <n v="42731"/>
    <n v="0.80763888888888891"/>
    <s v="PGE Attributed, HI-LOW VOLTAGE. CABLE COMPANY RELYING ON PG&amp;E GROUND"/>
    <s v="     "/>
    <s v="FAS"/>
    <n v="44249"/>
    <s v="Y"/>
    <x v="0"/>
    <s v="1611882"/>
    <s v="N/A"/>
    <m/>
    <s v="T003850941"/>
    <m/>
    <m/>
    <s v="     "/>
    <x v="0"/>
    <s v="PG&amp;E"/>
    <m/>
    <m/>
    <m/>
    <s v="D"/>
    <m/>
    <s v="&lt;3 meters of linear travel"/>
    <m/>
    <s v="Equipment - PG&amp;E"/>
    <s v="34.m. Connection device damage or failure"/>
    <s v="Equipment - PG&amp;E"/>
    <s v="All types of equipment / facility failure"/>
    <s v="Splice/Clamp/Connector"/>
    <s v="Grounding Wire"/>
    <m/>
    <m/>
    <m/>
    <s v="No"/>
    <s v="Overhead"/>
    <x v="0"/>
    <m/>
    <m/>
    <s v="12091101"/>
    <s v="     "/>
    <s v="Non-HFTD"/>
    <x v="0"/>
    <m/>
    <m/>
    <n v="37.762099999999997"/>
    <n v="-122.20099999999999"/>
    <s v="Alameda"/>
    <s v="OAKLAND-J-1101"/>
    <m/>
    <n v="11000"/>
    <m/>
    <x v="0"/>
    <s v="Customer  "/>
    <s v="Urban"/>
    <m/>
    <m/>
    <s v="No"/>
    <m/>
    <m/>
    <m/>
    <m/>
    <m/>
    <m/>
    <m/>
    <s v="N"/>
    <s v="N"/>
    <m/>
    <m/>
    <s v="     "/>
    <m/>
    <m/>
    <m/>
    <m/>
    <m/>
    <m/>
    <m/>
    <m/>
    <m/>
    <m/>
    <m/>
    <m/>
    <m/>
    <m/>
    <m/>
    <m/>
    <m/>
    <m/>
    <m/>
  </r>
  <r>
    <s v="20181061"/>
    <s v="     "/>
    <n v="43461"/>
    <s v="12/27"/>
    <x v="0"/>
    <n v="0.61489583333333331"/>
    <s v="52"/>
    <n v="4"/>
    <s v="12"/>
    <x v="1"/>
    <m/>
    <m/>
    <s v="wire in trees"/>
    <s v="     "/>
    <s v="FAS"/>
    <m/>
    <s v="N"/>
    <x v="0"/>
    <m/>
    <m/>
    <m/>
    <m/>
    <m/>
    <m/>
    <s v="     "/>
    <x v="0"/>
    <s v="PG&amp;E"/>
    <m/>
    <m/>
    <m/>
    <s v="D"/>
    <m/>
    <s v="&lt;3 meters of linear travel"/>
    <m/>
    <s v="Vegetation"/>
    <s v="33.a. Veg. contact"/>
    <s v="Vegetation"/>
    <s v="Contact from object"/>
    <s v="Vegetation"/>
    <m/>
    <s v="Contact - Vegetation"/>
    <m/>
    <m/>
    <m/>
    <m/>
    <x v="3"/>
    <m/>
    <m/>
    <m/>
    <s v="     "/>
    <s v="Non-HFTD"/>
    <x v="0"/>
    <m/>
    <m/>
    <n v="36.232399999999998"/>
    <n v="-120.247"/>
    <s v="Fresno"/>
    <s v="COALINGA-NO-2-1107"/>
    <s v="252381107"/>
    <n v="11000"/>
    <m/>
    <x v="0"/>
    <m/>
    <s v="Highly Rural"/>
    <m/>
    <m/>
    <s v="No"/>
    <m/>
    <m/>
    <m/>
    <m/>
    <m/>
    <m/>
    <m/>
    <s v="N"/>
    <s v="N"/>
    <m/>
    <m/>
    <s v="     "/>
    <m/>
    <m/>
    <m/>
    <m/>
    <m/>
    <m/>
    <m/>
    <m/>
    <m/>
    <m/>
    <m/>
    <m/>
    <m/>
    <m/>
    <m/>
    <m/>
    <m/>
    <m/>
    <m/>
  </r>
  <r>
    <s v="MIA20193459"/>
    <s v="     "/>
    <n v="43826"/>
    <s v="12/27"/>
    <x v="0"/>
    <n v="0.44597222222222221"/>
    <s v="52"/>
    <n v="4"/>
    <s v="12"/>
    <x v="3"/>
    <n v="43826"/>
    <n v="0.44583333333333336"/>
    <s v="FAS states a burned pole was called in by Comcast. No details about cause, or who suppressed. Going to contact Tman for more information. Waiting on Tman reply. Tman replied stating he had no info regarding this incident."/>
    <s v="     "/>
    <s v="FAS"/>
    <n v="44252"/>
    <s v="Y"/>
    <x v="0"/>
    <s v="751149"/>
    <s v="N/A"/>
    <m/>
    <s v="T004856835"/>
    <n v="118367421"/>
    <m/>
    <s v="     "/>
    <x v="1"/>
    <s v="PG&amp;E"/>
    <m/>
    <m/>
    <m/>
    <s v="D"/>
    <m/>
    <s v="&lt;3 meters of linear travel"/>
    <m/>
    <s v="Equipment - PG&amp;E"/>
    <s v="34.o. Other"/>
    <s v="Equipment - PG&amp;E"/>
    <s v="All types of equipment / facility failure"/>
    <s v="Equipment failure - Other"/>
    <s v="Pole"/>
    <m/>
    <m/>
    <m/>
    <s v="Yes"/>
    <s v="Overhead"/>
    <x v="0"/>
    <m/>
    <m/>
    <s v="100579015"/>
    <s v="     "/>
    <s v="Non-HFTD"/>
    <x v="0"/>
    <m/>
    <m/>
    <n v="37.350200000000001"/>
    <n v="-121.81699999999999"/>
    <s v="Santa Clara"/>
    <s v="MC-KEE-1112"/>
    <s v="83531112"/>
    <n v="11000"/>
    <m/>
    <x v="0"/>
    <m/>
    <s v="Urban"/>
    <m/>
    <m/>
    <s v="No"/>
    <m/>
    <m/>
    <m/>
    <m/>
    <m/>
    <m/>
    <m/>
    <s v="N"/>
    <s v="N"/>
    <m/>
    <m/>
    <s v="     "/>
    <m/>
    <m/>
    <m/>
    <m/>
    <m/>
    <m/>
    <m/>
    <m/>
    <m/>
    <m/>
    <m/>
    <m/>
    <m/>
    <m/>
    <m/>
    <m/>
    <m/>
    <m/>
    <m/>
  </r>
  <r>
    <s v="20201707"/>
    <s v="     "/>
    <n v="44192"/>
    <s v="12/27"/>
    <x v="0"/>
    <n v="0.38750000000000001"/>
    <s v="53"/>
    <n v="4"/>
    <s v="12"/>
    <x v="4"/>
    <n v="44192"/>
    <m/>
    <s v="3rd party vandalism theft, copper was stolen from the load side of primary metering. The customer owned the equipment. No PG&amp;E assets were affected."/>
    <s v="     "/>
    <s v="FAS"/>
    <m/>
    <s v="N"/>
    <x v="0"/>
    <s v="1199417"/>
    <s v="20-0131934"/>
    <m/>
    <s v="T005155202"/>
    <m/>
    <m/>
    <s v="     "/>
    <x v="1"/>
    <s v="PG&amp;E"/>
    <m/>
    <s v="Other"/>
    <s v="Unknown"/>
    <s v="D"/>
    <s v="D"/>
    <s v="&lt;3 meters of linear travel"/>
    <m/>
    <s v="Contact - 3rd Party"/>
    <s v="38.a. Vandalism / Theft"/>
    <s v="Contact - 3rd Party"/>
    <s v="Vandalism"/>
    <s v="Vandalism"/>
    <m/>
    <s v="Vandalism"/>
    <s v="Conductor - Primary"/>
    <s v="Open Circuit"/>
    <m/>
    <s v="Overhead"/>
    <x v="3"/>
    <s v="Conductor - Primary"/>
    <s v="Conductor"/>
    <s v="101812102"/>
    <s v="     "/>
    <s v="Non-HFTD"/>
    <x v="0"/>
    <m/>
    <m/>
    <n v="37.721699999999998"/>
    <n v="-122.38800000000001"/>
    <s v="San Francisco"/>
    <s v="HUNTERS-POINT-(P)-1105"/>
    <m/>
    <n v="12000"/>
    <m/>
    <x v="0"/>
    <s v="San Francisco FD"/>
    <s v="Urban"/>
    <m/>
    <m/>
    <s v="No"/>
    <m/>
    <m/>
    <m/>
    <m/>
    <m/>
    <m/>
    <m/>
    <s v="N"/>
    <s v="N"/>
    <m/>
    <m/>
    <s v="     "/>
    <m/>
    <m/>
    <m/>
    <m/>
    <m/>
    <m/>
    <m/>
    <m/>
    <m/>
    <m/>
    <m/>
    <m/>
    <m/>
    <m/>
    <m/>
    <m/>
    <m/>
    <m/>
    <m/>
  </r>
  <r>
    <s v="FAS279276"/>
    <s v="     "/>
    <n v="44192"/>
    <s v="12/27"/>
    <x v="0"/>
    <m/>
    <s v="53"/>
    <n v="4"/>
    <s v="12"/>
    <x v="4"/>
    <m/>
    <m/>
    <s v="lines down caused fire"/>
    <s v="     "/>
    <s v="FAS"/>
    <n v="44580"/>
    <s v="Y"/>
    <x v="0"/>
    <s v="1199420"/>
    <s v="N/A"/>
    <m/>
    <s v="T005155277"/>
    <m/>
    <m/>
    <s v="     "/>
    <x v="0"/>
    <s v="PG&amp;E"/>
    <m/>
    <m/>
    <m/>
    <s v="D"/>
    <m/>
    <s v="Structure-only"/>
    <m/>
    <s v="Equipment - PG&amp;E"/>
    <s v="34.o. Other"/>
    <s v="Equipment - PG&amp;E"/>
    <s v="Equipment - PG&amp;E"/>
    <s v="Equipment - PG&amp;E"/>
    <s v="Crossarm"/>
    <m/>
    <m/>
    <m/>
    <s v="No"/>
    <s v="Overhead"/>
    <x v="0"/>
    <s v="Crossarm"/>
    <m/>
    <s v="101812102"/>
    <s v="     "/>
    <s v="Non-HFTD"/>
    <x v="0"/>
    <m/>
    <m/>
    <n v="37.721699999999998"/>
    <n v="-122.38800000000001"/>
    <s v="San Francisco"/>
    <s v="HUNTERS-POINT-(P)-1105"/>
    <m/>
    <m/>
    <m/>
    <x v="0"/>
    <m/>
    <m/>
    <m/>
    <m/>
    <s v="No"/>
    <m/>
    <m/>
    <m/>
    <m/>
    <m/>
    <m/>
    <m/>
    <s v="N"/>
    <s v="N"/>
    <m/>
    <m/>
    <s v="     "/>
    <m/>
    <m/>
    <m/>
    <m/>
    <m/>
    <m/>
    <m/>
    <m/>
    <m/>
    <m/>
    <m/>
    <m/>
    <m/>
    <m/>
    <m/>
    <m/>
    <m/>
    <m/>
    <m/>
  </r>
  <r>
    <s v="SAP20201287"/>
    <s v="     "/>
    <n v="44192"/>
    <s v="12/27"/>
    <x v="0"/>
    <m/>
    <s v="53"/>
    <n v="4"/>
    <s v="12"/>
    <x v="4"/>
    <n v="44190"/>
    <m/>
    <s v="Perks Ct and Missouri / 6910 Perks Ct in Placerville; pole fire; burned crossarm; opened jumpers; burned lightning arrestor"/>
    <s v="     "/>
    <s v="SAP"/>
    <n v="44580"/>
    <s v="Y"/>
    <x v="0"/>
    <s v="6751670"/>
    <s v="N/A"/>
    <m/>
    <s v="T005154677"/>
    <n v="120234497"/>
    <m/>
    <s v="     "/>
    <x v="0"/>
    <s v="PG&amp;E"/>
    <m/>
    <m/>
    <m/>
    <s v="D"/>
    <m/>
    <s v="Structure-PG&amp;E only"/>
    <m/>
    <s v="Equipment - PG&amp;E"/>
    <s v="34.d. Lightning arrestor damage or failure"/>
    <s v="Equipment - PG&amp;E"/>
    <s v="Lightning arrestor failure"/>
    <s v="Lightning arrestor failure"/>
    <s v="Jumper"/>
    <m/>
    <m/>
    <m/>
    <s v="No"/>
    <s v="Overhead"/>
    <x v="0"/>
    <s v="Jumper"/>
    <m/>
    <s v="101391128"/>
    <s v="     "/>
    <s v="Non-HFTD"/>
    <x v="0"/>
    <m/>
    <m/>
    <n v="38.7119"/>
    <n v="-120.837"/>
    <s v="El Dorado"/>
    <s v="DIAMOND-SPRINGS-1107"/>
    <m/>
    <m/>
    <m/>
    <x v="0"/>
    <m/>
    <m/>
    <m/>
    <m/>
    <s v="No"/>
    <m/>
    <m/>
    <m/>
    <m/>
    <m/>
    <m/>
    <m/>
    <s v="N"/>
    <s v="N"/>
    <m/>
    <m/>
    <s v="     "/>
    <m/>
    <m/>
    <m/>
    <m/>
    <m/>
    <m/>
    <m/>
    <m/>
    <m/>
    <m/>
    <m/>
    <m/>
    <m/>
    <m/>
    <m/>
    <m/>
    <m/>
    <m/>
    <m/>
  </r>
  <r>
    <s v="20212345"/>
    <s v="     "/>
    <n v="44557"/>
    <s v="12/27"/>
    <x v="0"/>
    <n v="0.6333333333333333"/>
    <s v="53"/>
    <n v="4"/>
    <s v="12"/>
    <x v="5"/>
    <n v="44557"/>
    <m/>
    <s v="fire on wire due to bad connections at weatherhead"/>
    <s v="     "/>
    <s v="FAS"/>
    <m/>
    <s v="Y"/>
    <x v="0"/>
    <m/>
    <m/>
    <m/>
    <s v="T005505370"/>
    <m/>
    <m/>
    <s v="     "/>
    <x v="0"/>
    <s v="PG&amp;E"/>
    <m/>
    <s v="Other"/>
    <s v="Connector or splice"/>
    <s v="S"/>
    <s v="S"/>
    <s v="Structure-PG&amp;E only"/>
    <s v="A &quot;nothing&quot; fire-service just melted/corroded&quot;"/>
    <s v="Equipment - PG&amp;E"/>
    <s v="34.m. Connection device damage or failure"/>
    <s v="Equipment - PG&amp;E"/>
    <s v="All types of equipment / facility failure"/>
    <s v="Splice/Clamp/Connector"/>
    <s v="Splice/Clamp/Connector"/>
    <m/>
    <m/>
    <m/>
    <s v="N"/>
    <s v="Overhead"/>
    <x v="1"/>
    <s v="Splice/Clamp/Connector"/>
    <s v="Connector, Splice"/>
    <s v="100180237"/>
    <s v="     "/>
    <s v="Non-HFTD"/>
    <x v="0"/>
    <m/>
    <m/>
    <n v="35.508800000000001"/>
    <n v="-119.276"/>
    <s v="Kern"/>
    <s v="SHAFTER-1111"/>
    <m/>
    <n v="12000"/>
    <s v="N/A"/>
    <x v="0"/>
    <s v="None"/>
    <s v="Urban"/>
    <s v="Fire-resistive fuel bed"/>
    <s v="Asphalt"/>
    <s v="No"/>
    <m/>
    <m/>
    <m/>
    <m/>
    <m/>
    <m/>
    <m/>
    <s v="N"/>
    <s v="N"/>
    <m/>
    <m/>
    <s v="     "/>
    <m/>
    <m/>
    <m/>
    <m/>
    <m/>
    <m/>
    <m/>
    <m/>
    <m/>
    <m/>
    <m/>
    <m/>
    <m/>
    <m/>
    <m/>
    <m/>
    <m/>
    <m/>
    <m/>
  </r>
  <r>
    <s v="20212346"/>
    <s v="     "/>
    <n v="44557"/>
    <s v="12/27"/>
    <x v="0"/>
    <n v="0.67847222222222225"/>
    <s v="53"/>
    <n v="4"/>
    <s v="12"/>
    <x v="5"/>
    <n v="44557"/>
    <m/>
    <s v=" pole fire"/>
    <s v="     "/>
    <s v="FAS"/>
    <m/>
    <s v="Y"/>
    <x v="0"/>
    <m/>
    <s v="21-0161174"/>
    <m/>
    <s v="T005505412"/>
    <n v="122521000"/>
    <m/>
    <s v="     "/>
    <x v="0"/>
    <s v="PG&amp;E"/>
    <m/>
    <s v="Other"/>
    <s v="Pole"/>
    <s v="D"/>
    <s v="D"/>
    <s v="Structure-PG&amp;E only"/>
    <m/>
    <s v="Equipment - PG&amp;E"/>
    <s v="34.f. Pole damage or failure"/>
    <s v="Equipment - PG&amp;E"/>
    <s v="All types of equipment / facility failure"/>
    <s v="Pole failure"/>
    <s v="Pole"/>
    <m/>
    <m/>
    <s v="Force Out"/>
    <s v="Y"/>
    <s v="Overhead"/>
    <x v="3"/>
    <s v="Pole"/>
    <s v="Pole"/>
    <s v="101815780"/>
    <s v="     "/>
    <s v="Non-HFTD"/>
    <x v="0"/>
    <m/>
    <m/>
    <n v="37.774099999999997"/>
    <n v="-122.459"/>
    <s v="San Francisco"/>
    <s v="MISSION-X-1108"/>
    <m/>
    <n v="12000"/>
    <m/>
    <x v="0"/>
    <s v="Unknown"/>
    <s v="Urban"/>
    <s v="Fire-resistive fuel bed"/>
    <s v="Asphalt"/>
    <s v="No"/>
    <m/>
    <m/>
    <m/>
    <m/>
    <m/>
    <m/>
    <m/>
    <s v="N"/>
    <s v="N"/>
    <m/>
    <m/>
    <s v="     "/>
    <m/>
    <m/>
    <m/>
    <m/>
    <m/>
    <m/>
    <m/>
    <m/>
    <m/>
    <m/>
    <m/>
    <m/>
    <m/>
    <m/>
    <m/>
    <m/>
    <m/>
    <m/>
    <m/>
  </r>
  <r>
    <s v="20212348"/>
    <s v="     "/>
    <n v="44557"/>
    <s v="12/27"/>
    <x v="0"/>
    <n v="3.0555555555555555E-2"/>
    <s v="53"/>
    <n v="4"/>
    <s v="12"/>
    <x v="5"/>
    <n v="44557"/>
    <m/>
    <s v="wire into tree; tree caught fire"/>
    <s v="     "/>
    <s v="FAS"/>
    <m/>
    <s v="Y"/>
    <x v="0"/>
    <m/>
    <m/>
    <m/>
    <s v="T005504236"/>
    <n v="122546000"/>
    <m/>
    <s v="     "/>
    <x v="0"/>
    <s v="PG&amp;E"/>
    <m/>
    <s v="Vegetation"/>
    <s v="Conductor"/>
    <s v="D"/>
    <s v="D"/>
    <s v="&lt;3 meters of linear travel"/>
    <s v="None "/>
    <s v="Vegetation"/>
    <s v="33.a. Veg. contact"/>
    <s v="Vegetation"/>
    <s v="Contact from object"/>
    <s v="Veg. contact"/>
    <m/>
    <s v="Veg. contact"/>
    <s v="Conductor - Primary"/>
    <m/>
    <s v="N"/>
    <s v="Overhead"/>
    <x v="3"/>
    <s v="Conductor - Primary"/>
    <s v="Crossarm, Conductor - Primary"/>
    <s v="101253180"/>
    <s v="     "/>
    <s v="Non-HFTD"/>
    <x v="0"/>
    <m/>
    <m/>
    <n v="38.468499999999999"/>
    <n v="-120.548"/>
    <s v="Amador"/>
    <s v="PINE-GROVE-1102"/>
    <m/>
    <n v="12000"/>
    <m/>
    <x v="0"/>
    <s v="City/County Fire Department"/>
    <s v="Conifer Forest"/>
    <s v="Timber fuel model"/>
    <s v="heavy tree veg side of road"/>
    <s v="No"/>
    <m/>
    <m/>
    <m/>
    <m/>
    <m/>
    <m/>
    <m/>
    <s v="N"/>
    <s v="N"/>
    <m/>
    <m/>
    <s v="     "/>
    <m/>
    <m/>
    <m/>
    <m/>
    <m/>
    <m/>
    <m/>
    <m/>
    <m/>
    <m/>
    <m/>
    <m/>
    <m/>
    <m/>
    <m/>
    <m/>
    <m/>
    <m/>
    <m/>
  </r>
  <r>
    <s v="20150434"/>
    <s v="     "/>
    <n v="42366"/>
    <s v="12/28"/>
    <x v="0"/>
    <n v="0.81180555555555556"/>
    <s v="53"/>
    <n v="4"/>
    <s v="12"/>
    <x v="2"/>
    <n v="42366"/>
    <n v="0.81180555555555556"/>
    <s v="SEVERELY DETERIORATED 4ACSR BURNED DOWN FOR THE THIRD TIME IN TWO WEEKS.  CREW WILL NEED TO REPLACE 2 SPANS OF 4ACSR PRIMARY WIRE AND SOME 1/0AL SECONDARY WIRE"/>
    <s v="     "/>
    <m/>
    <m/>
    <s v="N"/>
    <x v="0"/>
    <s v="1373740"/>
    <s v="15-0087677"/>
    <m/>
    <m/>
    <n v="111132898"/>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0"/>
    <s v="Overhead"/>
    <x v="3"/>
    <s v="Conductor"/>
    <m/>
    <s v="103158996"/>
    <s v="     "/>
    <s v="Non-HFTD"/>
    <x v="0"/>
    <m/>
    <m/>
    <n v="34.9679"/>
    <n v="-120.453"/>
    <s v="Santa Barbara"/>
    <s v="SANTA-MARIA-1105"/>
    <s v="182671105"/>
    <n v="12000"/>
    <s v="SANTA MARIA 1105M102"/>
    <x v="0"/>
    <s v="SANTA MARIA FIRE DEPT."/>
    <s v="Barren/Other"/>
    <m/>
    <m/>
    <s v="No"/>
    <m/>
    <m/>
    <m/>
    <m/>
    <m/>
    <m/>
    <m/>
    <s v="N"/>
    <s v="N"/>
    <m/>
    <m/>
    <s v="     "/>
    <m/>
    <m/>
    <m/>
    <m/>
    <m/>
    <m/>
    <m/>
    <m/>
    <m/>
    <m/>
    <m/>
    <m/>
    <m/>
    <m/>
    <m/>
    <m/>
    <m/>
    <m/>
    <m/>
  </r>
  <r>
    <s v="MIA201811486"/>
    <s v="     "/>
    <n v="43462"/>
    <s v="12/28"/>
    <x v="0"/>
    <n v="0.82133101851851853"/>
    <s v="52"/>
    <n v="4"/>
    <s v="12"/>
    <x v="1"/>
    <n v="43462"/>
    <n v="0.8208333333333333"/>
    <s v="AXS-IN ALLEY TRANSFORMER BLOWN, POLE ON FIRE. FD ONSITE REQ ETA 5596214333; Fresno FD; ng transformer, bushing burned off top"/>
    <s v="     "/>
    <s v="FAS"/>
    <n v="44245"/>
    <s v="Y"/>
    <x v="0"/>
    <m/>
    <s v="N/A"/>
    <m/>
    <s v="T004493304"/>
    <n v="115609286"/>
    <m/>
    <s v="     "/>
    <x v="0"/>
    <s v="PG&amp;E"/>
    <m/>
    <m/>
    <m/>
    <s v="D"/>
    <m/>
    <s v="Structure-PG&amp;E only"/>
    <m/>
    <s v="Equipment - Overloaded"/>
    <s v="34.n. Transformer damage or failure"/>
    <s v="Equipment - PG&amp;E"/>
    <s v="All types of equipment / facility failure"/>
    <s v="Transformer failure"/>
    <s v="Transformer"/>
    <m/>
    <m/>
    <m/>
    <m/>
    <s v="Overhead"/>
    <x v="0"/>
    <m/>
    <m/>
    <s v="100854838"/>
    <s v="     "/>
    <s v="Non-HFTD"/>
    <x v="0"/>
    <m/>
    <m/>
    <n v="36.765500000000003"/>
    <n v="-119.77"/>
    <s v="Fresno"/>
    <s v="MANCHESTER-1106"/>
    <s v="253921106"/>
    <n v="11000"/>
    <m/>
    <x v="0"/>
    <s v="Fresno Fire Dept."/>
    <s v="Urban"/>
    <m/>
    <m/>
    <s v="No"/>
    <m/>
    <m/>
    <m/>
    <m/>
    <m/>
    <m/>
    <m/>
    <s v="N"/>
    <s v="N"/>
    <m/>
    <m/>
    <s v="     "/>
    <m/>
    <m/>
    <m/>
    <m/>
    <m/>
    <m/>
    <m/>
    <m/>
    <m/>
    <m/>
    <m/>
    <m/>
    <m/>
    <m/>
    <m/>
    <m/>
    <m/>
    <m/>
    <m/>
  </r>
  <r>
    <s v="SAP20187275"/>
    <s v="     "/>
    <n v="43462"/>
    <s v="12/28"/>
    <x v="0"/>
    <m/>
    <s v="52"/>
    <n v="4"/>
    <s v="12"/>
    <x v="1"/>
    <n v="43460"/>
    <m/>
    <s v="44th Ave and San Leandro in Oakland; arcing connector; flame at transformer"/>
    <s v="     "/>
    <s v="SAP"/>
    <n v="44580"/>
    <s v="Y"/>
    <x v="0"/>
    <s v="2367278"/>
    <s v="N/A"/>
    <m/>
    <s v="T004491485"/>
    <n v="115597753"/>
    <m/>
    <s v="     "/>
    <x v="0"/>
    <s v="PG&amp;E"/>
    <m/>
    <m/>
    <m/>
    <s v="D"/>
    <m/>
    <s v="Structure-PG&amp;E only"/>
    <m/>
    <s v="Equipment - PG&amp;E"/>
    <s v="34.m. Connection device damage or failure"/>
    <s v="Equipment - PG&amp;E"/>
    <s v="Splice/Clamp/Connector"/>
    <s v="Splice/Clamp/Connector"/>
    <s v="Transformer"/>
    <m/>
    <m/>
    <m/>
    <s v="Yes"/>
    <s v="Overhead"/>
    <x v="0"/>
    <s v="Transformer"/>
    <m/>
    <s v="101351623"/>
    <s v="     "/>
    <s v="Non-HFTD"/>
    <x v="0"/>
    <m/>
    <m/>
    <n v="37.770400000000002"/>
    <n v="-122.214"/>
    <s v="Alameda"/>
    <s v="OAKLAND-J-1104 OR-0408"/>
    <m/>
    <m/>
    <m/>
    <x v="0"/>
    <s v="Oakland FD"/>
    <m/>
    <m/>
    <m/>
    <s v="No"/>
    <m/>
    <m/>
    <m/>
    <m/>
    <m/>
    <m/>
    <m/>
    <s v="N"/>
    <s v="N"/>
    <m/>
    <m/>
    <s v="     "/>
    <m/>
    <m/>
    <m/>
    <m/>
    <m/>
    <m/>
    <m/>
    <m/>
    <m/>
    <m/>
    <m/>
    <m/>
    <m/>
    <m/>
    <m/>
    <m/>
    <m/>
    <m/>
    <m/>
  </r>
  <r>
    <s v="SAP20194314"/>
    <s v="     "/>
    <n v="43827"/>
    <s v="12/28"/>
    <x v="0"/>
    <m/>
    <s v="52"/>
    <n v="4"/>
    <s v="12"/>
    <x v="3"/>
    <n v="43825"/>
    <m/>
    <s v="13 w/o 4th and Racine Ave in Corcoran; transformer on fire; pole # CTC1214262; burned insulator"/>
    <s v="     "/>
    <s v="SAP"/>
    <n v="44580"/>
    <s v="Y"/>
    <x v="0"/>
    <m/>
    <s v="19-0137926"/>
    <m/>
    <s v="T004855979"/>
    <n v="118364154"/>
    <m/>
    <s v="     "/>
    <x v="0"/>
    <s v="PG&amp;E"/>
    <m/>
    <m/>
    <m/>
    <s v="D"/>
    <m/>
    <s v="Structure-PG&amp;E only"/>
    <m/>
    <s v="Equipment - PG&amp;E"/>
    <s v="34.g. Insulator and brushing damage or failure"/>
    <s v="Equipment - PG&amp;E"/>
    <s v="Insulator failure"/>
    <s v="Insulator failure"/>
    <s v="Transformer"/>
    <m/>
    <m/>
    <s v="Force Out"/>
    <s v="Yes"/>
    <s v="Overhead"/>
    <x v="0"/>
    <s v="Transformer"/>
    <m/>
    <s v="100659590"/>
    <s v="     "/>
    <s v="Non-HFTD"/>
    <x v="0"/>
    <m/>
    <m/>
    <n v="36.007100000000001"/>
    <n v="-119.55"/>
    <s v="Kings"/>
    <s v="ANGIOLA-1104"/>
    <m/>
    <m/>
    <s v="ANGIOLA 110457276"/>
    <x v="0"/>
    <m/>
    <m/>
    <m/>
    <m/>
    <s v="No"/>
    <m/>
    <m/>
    <m/>
    <m/>
    <m/>
    <m/>
    <m/>
    <s v="N"/>
    <s v="N"/>
    <m/>
    <m/>
    <s v="     "/>
    <m/>
    <m/>
    <m/>
    <m/>
    <m/>
    <m/>
    <m/>
    <m/>
    <m/>
    <m/>
    <m/>
    <m/>
    <m/>
    <m/>
    <m/>
    <m/>
    <m/>
    <m/>
    <m/>
  </r>
  <r>
    <s v="20212319"/>
    <s v="     "/>
    <n v="44558"/>
    <s v="12/28"/>
    <x v="0"/>
    <n v="9.5138888888888884E-2"/>
    <s v="53"/>
    <n v="4"/>
    <s v="12"/>
    <x v="5"/>
    <n v="44558"/>
    <m/>
    <s v="Troubleman found burnt crossarm and one of three fuses blown at Fuse 5853F. The ensuing fire was limited to PG&amp;E assets. This information is preliminary."/>
    <s v="     "/>
    <s v="FAS"/>
    <m/>
    <s v="N"/>
    <x v="0"/>
    <m/>
    <s v="21-0161284"/>
    <m/>
    <s v="T005505923"/>
    <n v="122522000"/>
    <m/>
    <s v="     "/>
    <x v="0"/>
    <s v="PG&amp;E"/>
    <m/>
    <s v="Other"/>
    <s v="Crossarm"/>
    <s v="D"/>
    <s v="D"/>
    <s v="Structure-PG&amp;E only"/>
    <m/>
    <s v="Equipment - PG&amp;E"/>
    <s v="34.g. Insulator and brushing damage or failure"/>
    <s v="Equipment - PG&amp;E"/>
    <s v="All types of equipment / facility failure"/>
    <s v="Insulator failure"/>
    <s v="Insulator"/>
    <m/>
    <m/>
    <s v="Line to Line"/>
    <s v="Y"/>
    <s v="Overhead"/>
    <x v="3"/>
    <s v="Insulator"/>
    <s v="Insulator"/>
    <s v="100835664"/>
    <s v="     "/>
    <s v="Non-HFTD"/>
    <x v="0"/>
    <m/>
    <m/>
    <n v="36.436399999999999"/>
    <n v="-119.679"/>
    <s v="Fresno"/>
    <s v="CAMDEN-1103"/>
    <m/>
    <n v="12000"/>
    <m/>
    <x v="0"/>
    <s v="Laton FD"/>
    <s v="Urban"/>
    <s v="Other"/>
    <s v="Manicured back yard"/>
    <s v="No"/>
    <m/>
    <m/>
    <m/>
    <m/>
    <m/>
    <m/>
    <m/>
    <s v="N"/>
    <s v="N"/>
    <m/>
    <m/>
    <s v="     "/>
    <m/>
    <m/>
    <m/>
    <m/>
    <m/>
    <m/>
    <m/>
    <m/>
    <m/>
    <m/>
    <m/>
    <m/>
    <m/>
    <m/>
    <m/>
    <m/>
    <m/>
    <m/>
    <m/>
  </r>
  <r>
    <s v="20140252"/>
    <s v="     "/>
    <n v="42002"/>
    <s v="12/29"/>
    <x v="0"/>
    <n v="0.49861111111111112"/>
    <s v="53"/>
    <n v="4"/>
    <s v="12"/>
    <x v="7"/>
    <n v="42002"/>
    <n v="0.49861111111111112"/>
    <s v="BUMP GAVE OUT ON 4 ACSR TAP LINE"/>
    <s v="     "/>
    <m/>
    <m/>
    <s v="N"/>
    <x v="0"/>
    <s v="1149971"/>
    <s v="14-0078803"/>
    <m/>
    <m/>
    <n v="109921877"/>
    <m/>
    <s v="     "/>
    <x v="1"/>
    <s v="PG&amp;E"/>
    <m/>
    <s v="Building"/>
    <m/>
    <s v="D"/>
    <m/>
    <s v="Structure-only"/>
    <s v="Square Feet: ; Acreage: "/>
    <s v="Equipment - PG&amp;E"/>
    <s v="34.m. Connection device damage or failure"/>
    <s v="Equipment - PG&amp;E"/>
    <s v="All types of equipment / facility failure"/>
    <s v="Splice/Clamp/Connector"/>
    <s v="Splice/Clamp/Connector"/>
    <m/>
    <m/>
    <s v="Line to Ground"/>
    <s v=" "/>
    <s v="Overhead"/>
    <x v="3"/>
    <s v="Conductor"/>
    <m/>
    <s v="1740 BROADWAY"/>
    <s v="     "/>
    <s v="Non-HFTD"/>
    <x v="0"/>
    <m/>
    <m/>
    <n v="38.1661"/>
    <n v="-122.254"/>
    <s v="Napa"/>
    <s v="HIGHWAY-1106"/>
    <s v="42651102"/>
    <n v="12000"/>
    <s v="N/A"/>
    <x v="0"/>
    <s v="Vallejo FD"/>
    <s v="Urban"/>
    <m/>
    <m/>
    <s v="No"/>
    <m/>
    <m/>
    <m/>
    <m/>
    <m/>
    <m/>
    <m/>
    <s v="N"/>
    <s v="N"/>
    <m/>
    <m/>
    <s v="     "/>
    <m/>
    <m/>
    <m/>
    <m/>
    <m/>
    <m/>
    <m/>
    <m/>
    <m/>
    <m/>
    <m/>
    <m/>
    <m/>
    <m/>
    <m/>
    <m/>
    <m/>
    <m/>
    <m/>
  </r>
  <r>
    <s v="20181063"/>
    <s v="     "/>
    <n v="43463"/>
    <s v="12/29"/>
    <x v="0"/>
    <n v="0.96267361111111116"/>
    <s v="52"/>
    <n v="4"/>
    <s v="12"/>
    <x v="1"/>
    <n v="43463"/>
    <n v="0.9555555555555556"/>
    <s v="ILIS cause - &quot;3rd Party, Vehicle&quot;"/>
    <s v="     "/>
    <s v="FAS"/>
    <m/>
    <s v="N"/>
    <x v="0"/>
    <s v="249545"/>
    <s v="18-0111086"/>
    <m/>
    <m/>
    <m/>
    <m/>
    <s v="     "/>
    <x v="0"/>
    <s v="PG&amp;E"/>
    <m/>
    <m/>
    <m/>
    <s v="D"/>
    <m/>
    <s v="&lt;3 meters of linear travel"/>
    <m/>
    <s v="Contact - 3rd Party"/>
    <s v="33.d. Vehicle contact"/>
    <s v="Contact - 3rd Party"/>
    <s v="Contact from object"/>
    <s v="Contact - Vehicle"/>
    <m/>
    <s v="Contact - Vehicle"/>
    <m/>
    <s v="Line to Ground"/>
    <m/>
    <s v="Overhead"/>
    <x v="3"/>
    <m/>
    <m/>
    <s v="1101/2"/>
    <s v="     "/>
    <s v="Non-HFTD"/>
    <x v="0"/>
    <n v="246"/>
    <m/>
    <n v="40.471699999999998"/>
    <n v="-122.333"/>
    <s v="Shasta"/>
    <s v="JESSUP-1101"/>
    <s v="103441101"/>
    <n v="11000"/>
    <s v="JESSUP 1101CB"/>
    <x v="1"/>
    <m/>
    <s v="Rural"/>
    <m/>
    <m/>
    <s v="No"/>
    <m/>
    <m/>
    <m/>
    <m/>
    <m/>
    <m/>
    <m/>
    <s v="N"/>
    <s v="N"/>
    <m/>
    <m/>
    <s v="     "/>
    <m/>
    <m/>
    <m/>
    <m/>
    <m/>
    <m/>
    <m/>
    <m/>
    <m/>
    <m/>
    <m/>
    <m/>
    <m/>
    <m/>
    <m/>
    <m/>
    <m/>
    <m/>
    <m/>
  </r>
  <r>
    <s v="20212351"/>
    <s v="     "/>
    <n v="44559"/>
    <s v="12/29"/>
    <x v="0"/>
    <n v="0.99930555555555556"/>
    <s v="53"/>
    <n v="4"/>
    <s v="12"/>
    <x v="5"/>
    <n v="44559"/>
    <m/>
    <s v="underground T0329 failed at elbow/bushing and caught fire"/>
    <s v="     "/>
    <s v="FAS"/>
    <m/>
    <s v="Y"/>
    <x v="0"/>
    <m/>
    <s v="21-0161741"/>
    <m/>
    <s v="T005509280, T005509255, T005509140, T005509139"/>
    <n v="122528000"/>
    <m/>
    <s v="     "/>
    <x v="0"/>
    <s v="PG&amp;E"/>
    <m/>
    <s v="Other"/>
    <s v="Transformer"/>
    <s v="D"/>
    <s v="D"/>
    <s v="Structure-PG&amp;E only"/>
    <m/>
    <s v="Equipment - PG&amp;E"/>
    <s v="34.m. Connection device damage or failure"/>
    <s v="Equipment - PG&amp;E"/>
    <s v="All types of equipment / facility failure"/>
    <s v="Splice/Clamp/Connector"/>
    <s v="Underground Elbow Connector"/>
    <m/>
    <m/>
    <s v="Line to Ground"/>
    <s v="N"/>
    <s v="Underground"/>
    <x v="3"/>
    <s v="Underground Elbow Connector"/>
    <s v="Transformer, Elbow"/>
    <s v="40163110"/>
    <s v="     "/>
    <s v="Non-HFTD"/>
    <x v="0"/>
    <m/>
    <m/>
    <n v="39.443199999999997"/>
    <n v="-121.553"/>
    <s v="Butte"/>
    <s v="WYANDOTTE-1109"/>
    <m/>
    <n v="12000"/>
    <m/>
    <x v="0"/>
    <s v="Unknown"/>
    <s v="Agriculture"/>
    <s v="Fire-resistive fuel bed"/>
    <m/>
    <s v="No"/>
    <m/>
    <m/>
    <m/>
    <m/>
    <m/>
    <m/>
    <m/>
    <s v="N"/>
    <s v="N"/>
    <m/>
    <m/>
    <s v="     "/>
    <m/>
    <m/>
    <m/>
    <m/>
    <m/>
    <m/>
    <m/>
    <m/>
    <m/>
    <m/>
    <m/>
    <m/>
    <m/>
    <m/>
    <m/>
    <m/>
    <m/>
    <m/>
    <m/>
  </r>
  <r>
    <s v="20212349"/>
    <s v="     "/>
    <n v="44559"/>
    <s v="12/29"/>
    <x v="0"/>
    <n v="0.57430555555555551"/>
    <s v="53"/>
    <n v="4"/>
    <s v="12"/>
    <x v="5"/>
    <n v="44559"/>
    <m/>
    <s v="tree fell on 12kv line; brought it down and started fire"/>
    <s v="     "/>
    <s v="FAS"/>
    <m/>
    <s v="Y"/>
    <x v="0"/>
    <m/>
    <s v="21-0161583"/>
    <m/>
    <s v="T005508132"/>
    <n v="122527000"/>
    <m/>
    <s v="     "/>
    <x v="0"/>
    <s v="PG&amp;E"/>
    <m/>
    <s v="Other"/>
    <s v="Conductor"/>
    <s v="D"/>
    <s v="D"/>
    <s v="Structure-PG&amp;E only"/>
    <s v="Large tree fell on 12kv line and took it down"/>
    <s v="Vegetation"/>
    <s v="33.a. Veg. contact"/>
    <s v="Vegetation"/>
    <s v="Contact from object"/>
    <s v="Veg. contact"/>
    <m/>
    <s v="Veg. contact"/>
    <s v="Conductor - Primary"/>
    <s v="Line to Ground"/>
    <s v="Y"/>
    <s v="Overhead"/>
    <x v="3"/>
    <s v="Conductor - Primary"/>
    <s v="Condutor, Transformer"/>
    <s v="101347388"/>
    <s v="     "/>
    <s v="Non-HFTD"/>
    <x v="0"/>
    <m/>
    <m/>
    <n v="37.784799999999997"/>
    <n v="-122.142"/>
    <s v="Alameda"/>
    <s v="OAKLAND-X-1106"/>
    <m/>
    <n v="12000"/>
    <m/>
    <x v="0"/>
    <s v="Unknown"/>
    <s v="Urban"/>
    <s v="Timber fuel model"/>
    <s v="Tree Veg "/>
    <s v="No"/>
    <m/>
    <m/>
    <m/>
    <m/>
    <m/>
    <m/>
    <m/>
    <s v="N"/>
    <s v="N"/>
    <m/>
    <m/>
    <s v="     "/>
    <s v="37.78515820"/>
    <s v="-122.14193860"/>
    <s v="Jan 11 2022 12:00AM"/>
    <s v="RootsFail"/>
    <s v="PINE UPROOTED AND HIT LINES"/>
    <s v="PINM"/>
    <s v="60"/>
    <s v="30"/>
    <s v="12"/>
    <s v="None"/>
    <s v="None"/>
    <s v="N"/>
    <s v="1"/>
    <m/>
    <s v="Other"/>
    <s v="A"/>
    <s v="Triangle"/>
    <s v="BareWire"/>
    <s v="0"/>
  </r>
  <r>
    <s v="20212321"/>
    <s v="     "/>
    <n v="44559"/>
    <s v="12/29"/>
    <x v="0"/>
    <n v="9.5138888888888884E-2"/>
    <s v="53"/>
    <n v="4"/>
    <s v="12"/>
    <x v="5"/>
    <n v="44559"/>
    <m/>
    <s v="Capacitor bank 1522 failured and caught fire on Transmission overhead with Distribution underbuild pole. Troubleman created EC notification 122524695 for with the Capacitor bank and Cutout to be replaced. The ensuing fire appears to have been limited to PG&amp;E assets. This information is preliminary."/>
    <s v="     "/>
    <s v="FAS"/>
    <m/>
    <s v="N"/>
    <x v="0"/>
    <m/>
    <s v="21-0161472"/>
    <m/>
    <s v="T005507269"/>
    <n v="122525000"/>
    <m/>
    <s v="     "/>
    <x v="0"/>
    <s v="PG&amp;E"/>
    <m/>
    <s v="Other"/>
    <s v="Cap Bank"/>
    <s v="D"/>
    <s v="D"/>
    <s v="Structure-PG&amp;E only"/>
    <m/>
    <s v="Equipment - PG&amp;E"/>
    <s v="34.a. Capacitor bank damage or failure"/>
    <s v="Equipment - PG&amp;E"/>
    <s v="All types of equipment / facility failure"/>
    <s v="Capacitor bank failure"/>
    <s v="Capacitor Bank"/>
    <m/>
    <m/>
    <s v="Force Out"/>
    <s v="Y"/>
    <s v="Underbuild"/>
    <x v="3"/>
    <s v="Capacitor Bank"/>
    <s v="Capicator Bank, Cutout arm, Fuses"/>
    <s v="102291947"/>
    <s v="     "/>
    <s v="Non-HFTD"/>
    <x v="0"/>
    <m/>
    <m/>
    <n v="38.393500000000003"/>
    <n v="-122.321"/>
    <s v="Napa"/>
    <s v="PUEBLO-2102"/>
    <m/>
    <n v="21000"/>
    <m/>
    <x v="0"/>
    <s v="CAL FIRE"/>
    <s v="Agriculture"/>
    <s v="Grass fuel model"/>
    <s v="Grass and Dirt"/>
    <s v="No"/>
    <m/>
    <m/>
    <m/>
    <m/>
    <m/>
    <m/>
    <m/>
    <s v="N"/>
    <s v="N"/>
    <m/>
    <m/>
    <s v="     "/>
    <m/>
    <m/>
    <m/>
    <m/>
    <m/>
    <m/>
    <m/>
    <m/>
    <m/>
    <m/>
    <m/>
    <m/>
    <m/>
    <m/>
    <m/>
    <m/>
    <m/>
    <m/>
    <m/>
  </r>
  <r>
    <s v="SAP201419751"/>
    <s v="     "/>
    <n v="41976"/>
    <s v="12/3"/>
    <x v="0"/>
    <m/>
    <s v="49"/>
    <n v="4"/>
    <s v="12"/>
    <x v="7"/>
    <n v="41974"/>
    <m/>
    <s v="Crossarm replaced due to pole fire caused by blown Tx; blown fuse 8710"/>
    <s v="     "/>
    <s v="SAP"/>
    <n v="44580"/>
    <s v="Y"/>
    <x v="0"/>
    <s v="1120223"/>
    <s v="14-0072716"/>
    <m/>
    <s v="T003248513"/>
    <n v="109694524"/>
    <m/>
    <s v="     "/>
    <x v="0"/>
    <s v="PG&amp;E"/>
    <m/>
    <m/>
    <m/>
    <s v="D"/>
    <m/>
    <s v="Structure-PG&amp;E only"/>
    <m/>
    <s v="Equipment - PG&amp;E"/>
    <s v="34.n. Transformer damage or failure"/>
    <s v="Equipment - PG&amp;E"/>
    <s v="Transformer failure"/>
    <s v="Transformer failure"/>
    <s v="Fuse"/>
    <m/>
    <m/>
    <s v="Line to Ground"/>
    <s v="Yes"/>
    <s v="Overhead"/>
    <x v="0"/>
    <s v="Fuse"/>
    <m/>
    <m/>
    <s v="     "/>
    <s v="Non-HFTD"/>
    <x v="0"/>
    <m/>
    <m/>
    <n v="37.4803"/>
    <n v="-121.92400000000001"/>
    <s v="Alameda"/>
    <s v="DIXON-LANDING-2109"/>
    <m/>
    <m/>
    <s v="DIXON LANDING 2109MR119"/>
    <x v="0"/>
    <s v="Alco FD"/>
    <m/>
    <m/>
    <m/>
    <s v="No"/>
    <m/>
    <m/>
    <m/>
    <m/>
    <m/>
    <m/>
    <m/>
    <s v="N"/>
    <s v="N"/>
    <m/>
    <m/>
    <s v="     "/>
    <m/>
    <m/>
    <m/>
    <m/>
    <m/>
    <m/>
    <m/>
    <m/>
    <m/>
    <m/>
    <m/>
    <m/>
    <m/>
    <m/>
    <m/>
    <m/>
    <m/>
    <m/>
    <m/>
  </r>
  <r>
    <s v="20150428"/>
    <s v="     "/>
    <n v="42341"/>
    <s v="12/3"/>
    <x v="0"/>
    <n v="0.38333333333333336"/>
    <s v="49"/>
    <n v="4"/>
    <s v="12"/>
    <x v="2"/>
    <n v="42341"/>
    <n v="0.38333333333333336"/>
    <s v="sec hl down iro onto cust gas line resulted in fire @ wtr htr/garage area - crew onsite"/>
    <s v="     "/>
    <m/>
    <m/>
    <s v="N"/>
    <x v="0"/>
    <s v="1352504"/>
    <s v="15-0082471"/>
    <m/>
    <m/>
    <n v="110890854"/>
    <s v="EI151203A"/>
    <s v="     "/>
    <x v="1"/>
    <s v="PG&amp;E"/>
    <m/>
    <s v="Vegetation"/>
    <m/>
    <s v="D"/>
    <m/>
    <s v="Structure-only"/>
    <s v="Square Feet: ; Acreage: "/>
    <s v="Vegetation"/>
    <s v="33.a. Veg. contact"/>
    <s v="Vegetation"/>
    <s v="All types of equipment / facility failure"/>
    <s v="Contact - Vegetation"/>
    <m/>
    <s v="Contact - Vegetation"/>
    <s v="Conductor"/>
    <s v="None"/>
    <s v="PACIFIC BELL"/>
    <s v="Overhead"/>
    <x v="1"/>
    <s v="Conductor"/>
    <m/>
    <s v="100522714"/>
    <s v="     "/>
    <s v="Non-HFTD"/>
    <x v="0"/>
    <m/>
    <m/>
    <n v="37.304400000000001"/>
    <n v="-122.02"/>
    <s v="Santa Clara"/>
    <s v="SARATOGA-1113"/>
    <s v="83371113"/>
    <m/>
    <s v="N/A"/>
    <x v="0"/>
    <s v="san jose fire dept"/>
    <s v="Urban"/>
    <m/>
    <m/>
    <s v="No"/>
    <m/>
    <m/>
    <m/>
    <m/>
    <m/>
    <m/>
    <m/>
    <s v="N"/>
    <s v="N"/>
    <m/>
    <m/>
    <s v="     "/>
    <m/>
    <m/>
    <s v="Dec  3 2015  1:00PM"/>
    <s v="PGECont"/>
    <s v="SECONDARY WIRES IN LARGE OAK TREE. LINEMAN FRANSISCO FELT OUTAGE CAUSED BY SQUIRRELL CHEWING LINE. Not caused by PG&amp;E contractor."/>
    <m/>
    <m/>
    <m/>
    <m/>
    <m/>
    <m/>
    <m/>
    <m/>
    <m/>
    <m/>
    <m/>
    <m/>
    <m/>
    <m/>
  </r>
  <r>
    <s v="SAP201516418"/>
    <s v="     "/>
    <n v="42341"/>
    <s v="12/3"/>
    <x v="0"/>
    <m/>
    <s v="49"/>
    <n v="4"/>
    <s v="12"/>
    <x v="2"/>
    <n v="42339"/>
    <m/>
    <s v="Pole replaced due to pole fire; caused by lightning"/>
    <s v="     "/>
    <s v="SAP"/>
    <n v="44580"/>
    <s v="Y"/>
    <x v="0"/>
    <m/>
    <s v="N/A"/>
    <m/>
    <s v="7123272371"/>
    <n v="110887207"/>
    <m/>
    <s v="     "/>
    <x v="0"/>
    <s v="PG&amp;E"/>
    <m/>
    <m/>
    <m/>
    <s v="D"/>
    <m/>
    <s v="Structure-PG&amp;E only"/>
    <m/>
    <s v="Weather - Lightning"/>
    <s v="39.a. All Other"/>
    <s v="Weather"/>
    <s v="Weather - Lightning"/>
    <s v="Weather - Lightning"/>
    <m/>
    <m/>
    <m/>
    <m/>
    <s v="No"/>
    <s v="Overhead"/>
    <x v="0"/>
    <s v="Pole"/>
    <m/>
    <s v="100690669"/>
    <s v="     "/>
    <s v="Non-HFTD"/>
    <x v="0"/>
    <m/>
    <m/>
    <n v="36.063400000000001"/>
    <n v="-119.505"/>
    <s v="Tulare"/>
    <s v="CORCORAN-1106"/>
    <m/>
    <m/>
    <m/>
    <x v="0"/>
    <m/>
    <m/>
    <m/>
    <m/>
    <s v="No"/>
    <m/>
    <m/>
    <m/>
    <m/>
    <m/>
    <m/>
    <m/>
    <s v="N"/>
    <s v="N"/>
    <m/>
    <m/>
    <s v="     "/>
    <m/>
    <m/>
    <m/>
    <m/>
    <m/>
    <m/>
    <m/>
    <m/>
    <m/>
    <m/>
    <m/>
    <m/>
    <m/>
    <m/>
    <m/>
    <m/>
    <m/>
    <m/>
    <m/>
  </r>
  <r>
    <s v="20201653"/>
    <s v="     "/>
    <n v="44168"/>
    <s v="12/3"/>
    <x v="0"/>
    <n v="0.7993055555555556"/>
    <s v="49"/>
    <n v="4"/>
    <s v="12"/>
    <x v="4"/>
    <m/>
    <m/>
    <s v="On December 3, 2020 at 13:02 hours a PG&amp;E Trouble man was dispatched to the West Park 1112 Distribution circuit at 227 Bloomquist Dr., Bakersfield. Initial analysis indicates a deteriorated hot leg had made contact with neutral possibly causing arcing resulting in a 1-3 meter grass fire. Wires down belonged to COMMS. Trouble man made repairs by re-taping connections. Fire was suppressed by customer. Additional analysis found while interviewing T-man was that he believes that this asset has had many issues over the years and that pole could use a re-work and better design. Pre-existing Distribution Electric Correctives 117585149 &amp; 119323522 exist to correct leaning pole, install anchor, and HV signs."/>
    <s v="     "/>
    <s v="FAS"/>
    <m/>
    <s v="N"/>
    <x v="0"/>
    <m/>
    <m/>
    <m/>
    <s v="6323314251"/>
    <m/>
    <m/>
    <s v="     "/>
    <x v="1"/>
    <s v="PG&amp;E"/>
    <m/>
    <s v="Vegetation"/>
    <m/>
    <s v="D"/>
    <s v="D"/>
    <s v="&lt;3 meters of linear travel"/>
    <m/>
    <s v="Wire-Wire Contact"/>
    <s v="35.a. Wire-to-wire contact / contamination"/>
    <s v="Wire-Wire Contact"/>
    <s v="All types of equipment / facility failure"/>
    <m/>
    <m/>
    <m/>
    <m/>
    <m/>
    <m/>
    <s v="Overhead"/>
    <x v="1"/>
    <s v="Splice/Clamp/Connector"/>
    <m/>
    <s v="253701112"/>
    <s v="     "/>
    <s v="Non-HFTD"/>
    <x v="0"/>
    <m/>
    <m/>
    <n v="35.347299999999997"/>
    <n v="-119.05200000000001"/>
    <s v="Kern"/>
    <s v="WESTPARK-1112"/>
    <m/>
    <n v="750"/>
    <s v="N/A"/>
    <x v="0"/>
    <s v="Customer"/>
    <s v="Urban"/>
    <m/>
    <m/>
    <s v="No"/>
    <m/>
    <m/>
    <m/>
    <m/>
    <m/>
    <m/>
    <m/>
    <s v="N"/>
    <s v="N"/>
    <m/>
    <m/>
    <s v="     "/>
    <m/>
    <m/>
    <m/>
    <m/>
    <m/>
    <m/>
    <m/>
    <m/>
    <m/>
    <m/>
    <m/>
    <m/>
    <m/>
    <m/>
    <m/>
    <m/>
    <m/>
    <m/>
    <m/>
  </r>
  <r>
    <s v="20201652"/>
    <s v="     "/>
    <n v="44168"/>
    <s v="12/3"/>
    <x v="0"/>
    <n v="0.6479166666666667"/>
    <s v="49"/>
    <n v="4"/>
    <s v="12"/>
    <x v="4"/>
    <m/>
    <m/>
    <s v="December 3, 2020 at 13:00 hours, a PG&amp;E Trouble man was dispatched to SAP ID 101916205 on circuit DIVIDE 1102 near HWY 135 Graciosa Road. Initial analysis indicates T-man was dispatched to investigate a small fire that ignited on Thanksgiving Day from hot connectors on primary lines. T-man wrote Electric Corrective A priority 120125629 to repair jumpers on main line 715al and replace connectors. Jumpers caused small fire on 11/26/2020. PG&amp;E internal crew EXGO repaired jumpers on 12/3/2020. Santa Barbara County Fire Department responded to and extinguished the fire. "/>
    <s v="     "/>
    <s v="FAS"/>
    <m/>
    <s v="N"/>
    <x v="0"/>
    <m/>
    <m/>
    <m/>
    <s v="T005137497"/>
    <n v="120125629"/>
    <m/>
    <s v="     "/>
    <x v="1"/>
    <s v="PG&amp;E"/>
    <m/>
    <s v="Vegetation"/>
    <m/>
    <s v="D"/>
    <s v="D"/>
    <s v="&lt;0.25"/>
    <m/>
    <s v="Equipment - PG&amp;E"/>
    <s v="34.b. Conductor damage or failure"/>
    <s v="Equipment - PG&amp;E"/>
    <s v="All types of equipment / facility failure"/>
    <s v="Conductor failure-all"/>
    <s v="Jumper"/>
    <m/>
    <m/>
    <m/>
    <m/>
    <s v="Overhead"/>
    <x v="3"/>
    <s v="Jumper"/>
    <s v="Connectors, Jumpers"/>
    <s v="101916205"/>
    <s v="     "/>
    <s v="Non-HFTD"/>
    <x v="0"/>
    <m/>
    <m/>
    <n v="34.855899999999998"/>
    <n v="-120.45099999999999"/>
    <s v="Santa Barbara"/>
    <s v="DIVIDE-1102"/>
    <m/>
    <n v="12000"/>
    <m/>
    <x v="0"/>
    <s v="Santa Barbara County FD"/>
    <s v="Herbaceous"/>
    <m/>
    <m/>
    <s v="No"/>
    <m/>
    <m/>
    <m/>
    <m/>
    <m/>
    <m/>
    <m/>
    <s v="N"/>
    <s v="N"/>
    <m/>
    <m/>
    <s v="     "/>
    <m/>
    <m/>
    <m/>
    <m/>
    <m/>
    <m/>
    <m/>
    <m/>
    <m/>
    <m/>
    <m/>
    <m/>
    <m/>
    <m/>
    <m/>
    <m/>
    <m/>
    <m/>
    <m/>
  </r>
  <r>
    <s v="20201651"/>
    <s v="     "/>
    <n v="44168"/>
    <s v="12/3"/>
    <x v="0"/>
    <n v="0.12083333333333333"/>
    <s v="49"/>
    <n v="4"/>
    <s v="12"/>
    <x v="4"/>
    <n v="44168"/>
    <n v="0.15069444444444444"/>
    <s v="On December 3, 2020 at 0321 hours, PG&amp;E Troublemen patrolled the Bakersfield 1116 12kV Distribution Circuit number 253371116, near the easement at the rear of 2914 Linden Avenue in Bakersfield. They observed two phases of 1/0 open wire secondary hot and broken on the ground, which resulted in a small vegetation fire. Initial analysis indicates PG&amp;E overhead equipment failure caused the ignition. The Bakersfield City Fire Department responded to and extinguished the fire. The 64-minute outage affected 84 customers.  The line was returned to service on December 3, 2020 and the repairs were completed the following day. This information is preliminary."/>
    <s v="     "/>
    <s v="FAS"/>
    <m/>
    <s v="N"/>
    <x v="0"/>
    <s v="1159798"/>
    <s v="20-0127096"/>
    <m/>
    <s v="T005136857, T005136856, T005136858"/>
    <n v="120121745"/>
    <m/>
    <s v="     "/>
    <x v="1"/>
    <s v="PG&amp;E"/>
    <m/>
    <s v="Vegetation"/>
    <m/>
    <s v="D"/>
    <s v="D"/>
    <s v="&lt;0.25"/>
    <m/>
    <s v="Equipment - PG&amp;E"/>
    <s v="34.b. Conductor damage or failure"/>
    <s v="Equipment - PG&amp;E"/>
    <s v="All types of equipment / facility failure"/>
    <s v="Conductor failure-all"/>
    <s v="Conductor - Secondary"/>
    <m/>
    <m/>
    <s v="Force Out"/>
    <m/>
    <s v="Overhead"/>
    <x v="1"/>
    <s v="Conductor - Secondary"/>
    <s v="Conductor"/>
    <s v="Circuit ID: 253371101; SAP ID: 100164680; Eqp: Conductor"/>
    <s v="     "/>
    <s v="Non-HFTD"/>
    <x v="0"/>
    <m/>
    <m/>
    <n v="35.4026"/>
    <n v="-118.99299999999999"/>
    <s v="Kern"/>
    <s v="BAKERSFIELD-1116"/>
    <m/>
    <n v="12000"/>
    <s v="N/A"/>
    <x v="0"/>
    <s v="Bakersfield FD"/>
    <s v="Urban"/>
    <m/>
    <m/>
    <s v="No"/>
    <m/>
    <m/>
    <m/>
    <m/>
    <m/>
    <m/>
    <m/>
    <s v="N"/>
    <s v="N"/>
    <m/>
    <m/>
    <s v="     "/>
    <m/>
    <m/>
    <m/>
    <m/>
    <m/>
    <m/>
    <m/>
    <m/>
    <m/>
    <m/>
    <m/>
    <m/>
    <m/>
    <m/>
    <m/>
    <m/>
    <m/>
    <m/>
    <m/>
  </r>
  <r>
    <s v="20212212"/>
    <s v="     "/>
    <n v="44533"/>
    <s v="12/3"/>
    <x v="0"/>
    <n v="0.33541666666666664"/>
    <s v="49"/>
    <n v="4"/>
    <s v="12"/>
    <x v="5"/>
    <n v="44533"/>
    <m/>
    <s v="Crossarm fire possibly due to tracking. The ensuing fire appears to be limited to PG&amp;E assets. This information is preliminary. OIS: TR9217703; FOID: T005478301; EC: 122441462; PM: 31580472; SAP Eqp ID: 100600346; County: Santa Clara; Division San Jose; Pre-Existing EC F-tag: 122126952"/>
    <s v="     "/>
    <s v="FAS"/>
    <m/>
    <s v="Y"/>
    <x v="0"/>
    <m/>
    <m/>
    <m/>
    <s v="T005478301"/>
    <n v="122441000"/>
    <m/>
    <s v="     "/>
    <x v="0"/>
    <s v="PG&amp;E"/>
    <m/>
    <s v="Other"/>
    <s v="Crossarm"/>
    <s v="D"/>
    <s v="D"/>
    <s v="Structure-PG&amp;E only"/>
    <m/>
    <s v="Contamination"/>
    <s v="36.a. Contamination"/>
    <s v="Equipment - PG&amp;E"/>
    <s v="Contamination"/>
    <s v="Tracking"/>
    <m/>
    <m/>
    <m/>
    <m/>
    <s v="Y"/>
    <s v="Overhead"/>
    <x v="3"/>
    <s v="Crossarm"/>
    <s v="Crossarm"/>
    <s v="100600346"/>
    <s v="     "/>
    <s v="Non-HFTD"/>
    <x v="0"/>
    <m/>
    <m/>
    <n v="37.2136"/>
    <n v="-121.751"/>
    <s v="Santa Clara"/>
    <s v="EDENVALE-2105"/>
    <m/>
    <n v="21000"/>
    <m/>
    <x v="0"/>
    <s v="Self Extinguished"/>
    <s v="Urban"/>
    <s v="Grass fuel model"/>
    <m/>
    <s v="No"/>
    <m/>
    <m/>
    <m/>
    <m/>
    <m/>
    <m/>
    <m/>
    <s v="N"/>
    <s v="N"/>
    <m/>
    <m/>
    <s v="     "/>
    <m/>
    <m/>
    <m/>
    <m/>
    <m/>
    <m/>
    <m/>
    <m/>
    <m/>
    <m/>
    <m/>
    <m/>
    <m/>
    <m/>
    <m/>
    <m/>
    <m/>
    <m/>
    <m/>
  </r>
  <r>
    <s v="20140254"/>
    <s v="     "/>
    <n v="42003"/>
    <s v="12/30"/>
    <x v="0"/>
    <n v="0.66180555555555554"/>
    <s v="53"/>
    <n v="4"/>
    <s v="12"/>
    <x v="7"/>
    <n v="42003"/>
    <n v="0.66180555555555554"/>
    <s v="PGE FIRST RESP ON SITE  ADRENNE THOMAS. HAVE UNDER CONTROL  WILL PROVIDE CAR OWNER W CLAIM FORM"/>
    <s v="     "/>
    <m/>
    <m/>
    <s v="N"/>
    <x v="0"/>
    <s v="1154006"/>
    <s v="14-0079293"/>
    <m/>
    <m/>
    <n v="109921886"/>
    <m/>
    <s v="     "/>
    <x v="1"/>
    <s v="PG&amp;E"/>
    <m/>
    <s v="Other"/>
    <s v="Vehicle"/>
    <s v="D"/>
    <m/>
    <s v="Structure-only"/>
    <s v="Square Feet: ; Acreage: "/>
    <s v="Equipment - PG&amp;E"/>
    <s v="34.b. Conductor damage or failure"/>
    <s v="Equipment - PG&amp;E"/>
    <s v="All types of equipment / facility failure"/>
    <s v="Conductor"/>
    <s v="Conductor"/>
    <m/>
    <m/>
    <s v="Line to Ground"/>
    <s v=" "/>
    <s v="Overhead"/>
    <x v="3"/>
    <s v="Conductor"/>
    <m/>
    <s v="100444078"/>
    <s v="     "/>
    <s v="Non-HFTD"/>
    <x v="0"/>
    <m/>
    <m/>
    <n v="38.016500000000001"/>
    <n v="-122.137"/>
    <s v="Contra Costa"/>
    <s v="FAIRVIEW-2207"/>
    <s v="13432207"/>
    <n v="21000"/>
    <s v="FAIRVIEW 2207M526R"/>
    <x v="0"/>
    <s v="MARTINEZ FIRE"/>
    <s v="Urban"/>
    <m/>
    <m/>
    <s v="No"/>
    <m/>
    <m/>
    <m/>
    <m/>
    <m/>
    <m/>
    <m/>
    <s v="N"/>
    <s v="N"/>
    <m/>
    <m/>
    <s v="     "/>
    <m/>
    <m/>
    <m/>
    <m/>
    <m/>
    <m/>
    <m/>
    <m/>
    <m/>
    <m/>
    <m/>
    <m/>
    <m/>
    <m/>
    <m/>
    <m/>
    <m/>
    <m/>
    <m/>
  </r>
  <r>
    <s v="20140253"/>
    <s v="     "/>
    <n v="42003"/>
    <s v="12/30"/>
    <x v="0"/>
    <n v="0.375"/>
    <s v="53"/>
    <n v="4"/>
    <s v="12"/>
    <x v="7"/>
    <n v="42003"/>
    <n v="0.375"/>
    <s v="0"/>
    <s v="     "/>
    <m/>
    <m/>
    <s v="N"/>
    <x v="0"/>
    <s v="1153494"/>
    <s v="14-0078900"/>
    <m/>
    <m/>
    <m/>
    <m/>
    <s v="     "/>
    <x v="1"/>
    <s v="PG&amp;E"/>
    <m/>
    <s v="Vegetation"/>
    <m/>
    <s v="D"/>
    <m/>
    <s v="&lt;0.25"/>
    <s v="Square Feet: ; Acreage: "/>
    <s v="Vegetation"/>
    <s v="33.a. Veg. contact"/>
    <s v="Vegetation"/>
    <s v="All types of equipment / facility failure"/>
    <s v="Contact - Vegetation"/>
    <m/>
    <s v="Contact - Vegetation"/>
    <s v="Conductor"/>
    <s v="Line to Line"/>
    <s v="  "/>
    <s v="Overhead"/>
    <x v="3"/>
    <s v="Conductor"/>
    <m/>
    <s v="674 SMITTY LN"/>
    <s v="     "/>
    <s v="Non-HFTD"/>
    <x v="0"/>
    <n v="345"/>
    <m/>
    <n v="38.405900000000003"/>
    <n v="-120.515"/>
    <s v="Calaveras"/>
    <s v="WEST-POINT-1102"/>
    <s v="163201102"/>
    <n v="12000"/>
    <s v="WEST POINT 1102CB"/>
    <x v="1"/>
    <s v="Cal Fire Dept"/>
    <s v="Conifer Forest"/>
    <m/>
    <m/>
    <s v="No"/>
    <m/>
    <m/>
    <m/>
    <m/>
    <m/>
    <m/>
    <m/>
    <s v="N"/>
    <s v="N"/>
    <m/>
    <m/>
    <s v="     "/>
    <s v="38.42080000"/>
    <s v="-120.54900000"/>
    <s v="Jan  5 2015 12:00AM"/>
    <s v="RootsFail"/>
    <s v="Healthy green cedar tree uprooted due to soil saturation followed by strong winds._x000d__x000a_No other tree work needed in the area.  No wire on ground."/>
    <s v="CEDA"/>
    <s v="48"/>
    <s v="16"/>
    <s v="45"/>
    <s v="None"/>
    <s v="None"/>
    <s v="N"/>
    <s v="1"/>
    <m/>
    <s v="Plain"/>
    <s v="A"/>
    <s v="CrossArm"/>
    <s v="BareWire"/>
    <m/>
  </r>
  <r>
    <s v="MIA20187169"/>
    <s v="     "/>
    <n v="43464"/>
    <s v="12/30"/>
    <x v="0"/>
    <n v="0.79355324074074074"/>
    <s v="53"/>
    <n v="4"/>
    <s v="12"/>
    <x v="1"/>
    <n v="43464"/>
    <n v="0.79305555555555551"/>
    <s v="910 VAN NESS AVE in Ferndale; CSR reports &quot;POLE TO HOUSE; LINE SPLIT AND BURNT; PREV ARCING WIRE; NO OUTAGE&quot;; electrician reports &quot;repaired open neutral in service and burned open hot leg causing arcing&quot;; no current fire so chose not attributable"/>
    <s v="     "/>
    <s v="FAS"/>
    <n v="44239"/>
    <s v="Y"/>
    <x v="0"/>
    <m/>
    <s v="N/A"/>
    <m/>
    <s v="3045512475"/>
    <m/>
    <m/>
    <s v="     "/>
    <x v="0"/>
    <s v="PG&amp;E"/>
    <m/>
    <m/>
    <m/>
    <s v="D"/>
    <m/>
    <s v="Structure-PG&amp;E only"/>
    <m/>
    <s v="Contact - 3rd Party"/>
    <s v="33.d. Vehicle contact"/>
    <s v="Contact - 3rd Party"/>
    <s v="Contact from object"/>
    <s v="Contact - Vehicle"/>
    <m/>
    <s v="Contact - Vehicle"/>
    <s v="Service Drop"/>
    <m/>
    <s v="Yes"/>
    <s v="Overhead"/>
    <x v="0"/>
    <m/>
    <m/>
    <s v="101002540"/>
    <s v="     "/>
    <s v="Non-HFTD"/>
    <x v="0"/>
    <m/>
    <m/>
    <n v="40.587800000000001"/>
    <n v="-124.259"/>
    <s v="Humboldt"/>
    <s v="EEL-RIVER-1103"/>
    <m/>
    <n v="11000"/>
    <m/>
    <x v="0"/>
    <m/>
    <s v="Rural"/>
    <m/>
    <m/>
    <s v="No"/>
    <m/>
    <m/>
    <m/>
    <m/>
    <m/>
    <m/>
    <m/>
    <s v="N"/>
    <s v="N"/>
    <m/>
    <m/>
    <s v="     "/>
    <m/>
    <m/>
    <m/>
    <m/>
    <m/>
    <m/>
    <m/>
    <m/>
    <m/>
    <m/>
    <m/>
    <m/>
    <m/>
    <m/>
    <m/>
    <m/>
    <m/>
    <m/>
    <m/>
  </r>
  <r>
    <s v="SAP20194297"/>
    <s v="     "/>
    <n v="43829"/>
    <s v="12/30"/>
    <x v="0"/>
    <m/>
    <s v="53"/>
    <n v="4"/>
    <s v="12"/>
    <x v="3"/>
    <n v="43827"/>
    <m/>
    <s v="Pole Fire. "/>
    <s v="     "/>
    <s v="SAP"/>
    <n v="44580"/>
    <s v="Y"/>
    <x v="0"/>
    <s v="751456"/>
    <s v="19-0138056"/>
    <m/>
    <s v="T004857218"/>
    <n v="118368571"/>
    <m/>
    <s v="     "/>
    <x v="0"/>
    <s v="PG&amp;E"/>
    <m/>
    <m/>
    <m/>
    <s v="D"/>
    <m/>
    <s v="Structure-PG&amp;E only"/>
    <m/>
    <s v="Unknown"/>
    <s v="40.a. Unknown"/>
    <s v="Unknown"/>
    <m/>
    <m/>
    <m/>
    <m/>
    <m/>
    <s v="Line to Line"/>
    <s v="No"/>
    <s v="Overhead"/>
    <x v="0"/>
    <s v="Pole"/>
    <m/>
    <s v="103975755"/>
    <s v="     "/>
    <s v="Non-HFTD"/>
    <x v="0"/>
    <m/>
    <m/>
    <n v="35.761000000000003"/>
    <n v="-119.504"/>
    <s v="Kern"/>
    <s v="SMYRNA-1101"/>
    <m/>
    <m/>
    <s v="SMYRNA 1101CB"/>
    <x v="0"/>
    <m/>
    <m/>
    <m/>
    <m/>
    <s v="No"/>
    <m/>
    <m/>
    <m/>
    <m/>
    <m/>
    <m/>
    <m/>
    <s v="N"/>
    <s v="N"/>
    <m/>
    <m/>
    <s v="     "/>
    <m/>
    <m/>
    <m/>
    <m/>
    <m/>
    <m/>
    <m/>
    <m/>
    <m/>
    <m/>
    <m/>
    <m/>
    <m/>
    <m/>
    <m/>
    <m/>
    <m/>
    <m/>
    <m/>
  </r>
  <r>
    <s v="SAP20201272"/>
    <s v="     "/>
    <n v="44195"/>
    <s v="12/30"/>
    <x v="0"/>
    <m/>
    <s v="53"/>
    <n v="4"/>
    <s v="12"/>
    <x v="4"/>
    <n v="44558"/>
    <m/>
    <s v="23557 S Frederick Rd in Ripon; pole fire; broken transformer"/>
    <s v="     "/>
    <s v="SAP"/>
    <n v="44580"/>
    <s v="Y"/>
    <x v="0"/>
    <m/>
    <s v="20-0132085"/>
    <m/>
    <s v="T005156061"/>
    <n v="120236767"/>
    <m/>
    <s v="     "/>
    <x v="0"/>
    <s v="PG&amp;E"/>
    <m/>
    <m/>
    <m/>
    <s v="D"/>
    <m/>
    <s v="Structure-PG&amp;E only"/>
    <m/>
    <s v="Equipment - PG&amp;E"/>
    <s v="34.n. Transformer damage or failure"/>
    <s v="Equipment - PG&amp;E"/>
    <s v="Transformer failure"/>
    <s v="Transformer failure"/>
    <s v="Pole"/>
    <m/>
    <m/>
    <s v="Line to Line"/>
    <s v="Yes"/>
    <s v="Overhead"/>
    <x v="0"/>
    <s v="Pole"/>
    <m/>
    <s v="102318327"/>
    <s v="     "/>
    <s v="Non-HFTD"/>
    <x v="0"/>
    <m/>
    <m/>
    <n v="37.744"/>
    <n v="-121.16500000000001"/>
    <s v="San Joaquin"/>
    <s v="RIPON-1703"/>
    <m/>
    <m/>
    <m/>
    <x v="0"/>
    <m/>
    <m/>
    <m/>
    <m/>
    <s v="No"/>
    <m/>
    <m/>
    <m/>
    <m/>
    <m/>
    <m/>
    <m/>
    <s v="N"/>
    <s v="N"/>
    <m/>
    <m/>
    <s v="     "/>
    <m/>
    <m/>
    <m/>
    <m/>
    <m/>
    <m/>
    <m/>
    <m/>
    <m/>
    <m/>
    <m/>
    <m/>
    <m/>
    <m/>
    <m/>
    <m/>
    <m/>
    <m/>
    <m/>
  </r>
  <r>
    <s v="SAP201419484"/>
    <s v="     "/>
    <n v="42004"/>
    <s v="12/31"/>
    <x v="0"/>
    <m/>
    <s v="53"/>
    <n v="4"/>
    <s v="12"/>
    <x v="7"/>
    <n v="42002"/>
    <m/>
    <s v="Pole replaced due to pole fire; failed circuit breaker; open line recloser 9060"/>
    <s v="     "/>
    <s v="SAP"/>
    <n v="44580"/>
    <s v="Y"/>
    <x v="0"/>
    <m/>
    <s v="14-0078827"/>
    <m/>
    <s v="T003289073"/>
    <n v="109934124"/>
    <m/>
    <s v="     "/>
    <x v="0"/>
    <s v="PG&amp;E"/>
    <m/>
    <m/>
    <m/>
    <s v="D"/>
    <m/>
    <s v="Structure-PG&amp;E only"/>
    <m/>
    <s v="Equipment - PG&amp;E"/>
    <s v="34.o. Other"/>
    <s v="Equipment - PG&amp;E"/>
    <s v="Circuit Breaker"/>
    <s v="Circuit Breaker"/>
    <s v="Recloser"/>
    <m/>
    <m/>
    <s v="Line to Line"/>
    <s v="No"/>
    <s v="Overhead"/>
    <x v="0"/>
    <s v="Recloser"/>
    <m/>
    <s v="101749143"/>
    <s v="     "/>
    <s v="Non-HFTD"/>
    <x v="0"/>
    <m/>
    <m/>
    <n v="36.599299999999999"/>
    <n v="-121.854"/>
    <s v="Monterey"/>
    <s v="DEL-MONTE-2102"/>
    <m/>
    <m/>
    <s v="DEL MONTE 1101CB"/>
    <x v="0"/>
    <m/>
    <m/>
    <m/>
    <m/>
    <s v="No"/>
    <m/>
    <m/>
    <m/>
    <m/>
    <m/>
    <m/>
    <m/>
    <s v="N"/>
    <s v="N"/>
    <m/>
    <m/>
    <s v="     "/>
    <m/>
    <m/>
    <m/>
    <m/>
    <m/>
    <m/>
    <m/>
    <m/>
    <m/>
    <m/>
    <m/>
    <m/>
    <m/>
    <m/>
    <m/>
    <m/>
    <m/>
    <m/>
    <m/>
  </r>
  <r>
    <s v="20181067"/>
    <s v="     "/>
    <n v="43465"/>
    <s v="12/31"/>
    <x v="0"/>
    <n v="0.65122685185185181"/>
    <s v="53"/>
    <n v="4"/>
    <s v="12"/>
    <x v="1"/>
    <m/>
    <m/>
    <s v="Rotten sec arm - fell and burned neutral - sending 240V to cus home.  240V burned GFI in kitchen, causing fire and other damages"/>
    <s v="     "/>
    <s v="FAS"/>
    <m/>
    <s v="N"/>
    <x v="0"/>
    <s v="250785"/>
    <m/>
    <m/>
    <m/>
    <m/>
    <m/>
    <s v="     "/>
    <x v="0"/>
    <s v="PG&amp;E"/>
    <m/>
    <m/>
    <m/>
    <s v="D"/>
    <m/>
    <s v="&lt;3 meters of linear travel"/>
    <m/>
    <s v="Equipment - PG&amp;E"/>
    <s v="34.o. Other"/>
    <s v="Equipment - PG&amp;E"/>
    <s v="All types of equipment / facility failure"/>
    <s v="Other"/>
    <s v="Other"/>
    <m/>
    <m/>
    <m/>
    <m/>
    <m/>
    <x v="3"/>
    <s v="Other"/>
    <s v="rotten sec arm"/>
    <m/>
    <s v="     "/>
    <s v="Non-HFTD"/>
    <x v="0"/>
    <m/>
    <m/>
    <n v="37.5473"/>
    <n v="-121.998"/>
    <s v="Alameda"/>
    <s v="NEWARK-12KV-1103"/>
    <s v="012221103"/>
    <n v="11000"/>
    <m/>
    <x v="0"/>
    <m/>
    <s v="Urban"/>
    <m/>
    <m/>
    <s v="No"/>
    <m/>
    <m/>
    <m/>
    <m/>
    <m/>
    <m/>
    <m/>
    <s v="N"/>
    <s v="N"/>
    <m/>
    <m/>
    <s v="     "/>
    <m/>
    <m/>
    <m/>
    <m/>
    <m/>
    <m/>
    <m/>
    <m/>
    <m/>
    <m/>
    <m/>
    <m/>
    <m/>
    <m/>
    <m/>
    <m/>
    <m/>
    <m/>
    <m/>
  </r>
  <r>
    <s v="20181068"/>
    <s v="     "/>
    <n v="43465"/>
    <s v="12/31"/>
    <x v="0"/>
    <n v="0.90510416666666671"/>
    <s v="53"/>
    <n v="4"/>
    <s v="12"/>
    <x v="1"/>
    <n v="43465"/>
    <n v="0.89375000000000004"/>
    <s v="wire-down; cause unknown"/>
    <s v="     "/>
    <s v="FAS"/>
    <m/>
    <s v="N"/>
    <x v="0"/>
    <s v="251103"/>
    <s v="18-0111307"/>
    <m/>
    <m/>
    <m/>
    <m/>
    <s v="     "/>
    <x v="1"/>
    <s v="PG&amp;E"/>
    <m/>
    <m/>
    <m/>
    <s v="D"/>
    <m/>
    <s v="&lt;3 meters of linear travel"/>
    <m/>
    <s v="Equipment - PG&amp;E"/>
    <s v="34.b. Conductor damage or failure"/>
    <s v="Equipment - PG&amp;E"/>
    <s v="All types of equipment / facility failure"/>
    <s v="Conductor"/>
    <s v="Conductor"/>
    <m/>
    <m/>
    <s v="Force Out,Line to Ground"/>
    <m/>
    <s v="Overhead"/>
    <x v="3"/>
    <s v="Conductor - Primary"/>
    <m/>
    <s v="1101/2"/>
    <s v="     "/>
    <s v="Non-HFTD"/>
    <x v="0"/>
    <m/>
    <m/>
    <n v="39.738100000000003"/>
    <n v="-122.01600000000001"/>
    <s v="Glenn"/>
    <s v="HAMILTON-A-1101"/>
    <s v="102121101"/>
    <n v="11000"/>
    <s v="HAMILTON A 1101CB"/>
    <x v="0"/>
    <m/>
    <s v="Urban"/>
    <m/>
    <m/>
    <s v="No"/>
    <m/>
    <m/>
    <m/>
    <m/>
    <m/>
    <m/>
    <m/>
    <s v="N"/>
    <s v="N"/>
    <m/>
    <m/>
    <s v="     "/>
    <m/>
    <m/>
    <m/>
    <m/>
    <m/>
    <m/>
    <m/>
    <m/>
    <m/>
    <m/>
    <m/>
    <m/>
    <m/>
    <m/>
    <m/>
    <m/>
    <m/>
    <m/>
    <m/>
  </r>
  <r>
    <s v="20181065"/>
    <s v="     "/>
    <n v="43465"/>
    <s v="12/31"/>
    <x v="0"/>
    <n v="0.4334722222222222"/>
    <s v="53"/>
    <n v="4"/>
    <s v="12"/>
    <x v="1"/>
    <n v="43465"/>
    <n v="0.42916666666666664"/>
    <s v="Temporary jumper was never replaced - burned down primary and caused wire-down"/>
    <s v="     "/>
    <s v="FAS"/>
    <m/>
    <s v="N"/>
    <x v="0"/>
    <s v="250202"/>
    <s v="18-0111210"/>
    <m/>
    <m/>
    <m/>
    <m/>
    <s v="     "/>
    <x v="0"/>
    <s v="PG&amp;E"/>
    <m/>
    <m/>
    <m/>
    <s v="D"/>
    <m/>
    <s v="&lt;3 meters of linear travel"/>
    <m/>
    <s v="Equipment - PG&amp;E"/>
    <s v="34.o. Other"/>
    <s v="Equipment - PG&amp;E"/>
    <s v="All types of equipment / facility failure"/>
    <s v="Other"/>
    <s v="Jumper"/>
    <m/>
    <m/>
    <s v="Line to Ground"/>
    <m/>
    <s v="Overhead"/>
    <x v="3"/>
    <s v="Jumper"/>
    <s v="temp jumper"/>
    <s v="WIRE DOWN @ 39580 ERIC ST"/>
    <s v="     "/>
    <s v="Non-HFTD"/>
    <x v="0"/>
    <m/>
    <m/>
    <n v="37.5351"/>
    <n v="-121.989"/>
    <s v="Alameda"/>
    <s v="NEWARK-12KV-1106"/>
    <s v="012221106"/>
    <n v="11000"/>
    <s v="NEWARK 1106MR642"/>
    <x v="0"/>
    <m/>
    <s v="Urban"/>
    <m/>
    <m/>
    <s v="No"/>
    <m/>
    <m/>
    <m/>
    <m/>
    <m/>
    <m/>
    <m/>
    <s v="N"/>
    <s v="N"/>
    <m/>
    <m/>
    <s v="     "/>
    <m/>
    <m/>
    <m/>
    <m/>
    <m/>
    <m/>
    <m/>
    <m/>
    <m/>
    <m/>
    <m/>
    <m/>
    <m/>
    <m/>
    <m/>
    <m/>
    <m/>
    <m/>
    <m/>
  </r>
  <r>
    <s v="20181066"/>
    <s v="     "/>
    <n v="43465"/>
    <s v="12/31"/>
    <x v="0"/>
    <n v="0.44793981481481482"/>
    <s v="53"/>
    <n v="4"/>
    <s v="12"/>
    <x v="1"/>
    <m/>
    <m/>
    <s v="&quot;Big winds caused secondary wire to cross phase &amp; burn down&quot;"/>
    <s v="     "/>
    <s v="FAS"/>
    <m/>
    <s v="N"/>
    <x v="0"/>
    <s v="250234"/>
    <m/>
    <m/>
    <m/>
    <m/>
    <m/>
    <s v="     "/>
    <x v="0"/>
    <s v="PG&amp;E"/>
    <m/>
    <m/>
    <m/>
    <s v="D"/>
    <m/>
    <s v="&lt;3 meters of linear travel"/>
    <m/>
    <s v="Wire-Wire Contact"/>
    <s v="35.a. Wire-to-wire contact / contamination"/>
    <s v="Wire-Wire Contact"/>
    <s v="Other"/>
    <s v="Other"/>
    <m/>
    <m/>
    <m/>
    <m/>
    <m/>
    <m/>
    <x v="3"/>
    <m/>
    <s v="Weather - High Winds"/>
    <m/>
    <s v="     "/>
    <s v="Non-HFTD"/>
    <x v="0"/>
    <m/>
    <m/>
    <n v="37.604300000000002"/>
    <n v="-122.01900000000001"/>
    <s v="Alameda"/>
    <s v="JARVIS-1110"/>
    <s v="013501110"/>
    <n v="11000"/>
    <m/>
    <x v="0"/>
    <m/>
    <s v="Urban"/>
    <m/>
    <m/>
    <s v="No"/>
    <m/>
    <m/>
    <m/>
    <m/>
    <m/>
    <m/>
    <m/>
    <s v="N"/>
    <s v="N"/>
    <m/>
    <m/>
    <s v="     "/>
    <m/>
    <m/>
    <m/>
    <m/>
    <m/>
    <m/>
    <m/>
    <m/>
    <m/>
    <m/>
    <m/>
    <m/>
    <m/>
    <m/>
    <m/>
    <m/>
    <m/>
    <m/>
    <m/>
  </r>
  <r>
    <s v="SAP20201259"/>
    <s v="     "/>
    <n v="44196"/>
    <s v="12/31"/>
    <x v="0"/>
    <m/>
    <s v="53"/>
    <n v="4"/>
    <s v="12"/>
    <x v="4"/>
    <n v="44194"/>
    <m/>
    <s v="Pole replaced due to pole fire"/>
    <s v="     "/>
    <s v="SAP"/>
    <n v="44580"/>
    <s v="Y"/>
    <x v="0"/>
    <m/>
    <s v="20-0132172"/>
    <m/>
    <s v="T005156365"/>
    <n v="120238290"/>
    <m/>
    <s v="     "/>
    <x v="0"/>
    <s v="PG&amp;E"/>
    <m/>
    <m/>
    <m/>
    <s v="D"/>
    <m/>
    <s v="Structure-PG&amp;E only"/>
    <m/>
    <s v="Equipment - PG&amp;E"/>
    <s v="34.a. Capacitor bank damage or failure"/>
    <s v="Equipment - PG&amp;E"/>
    <s v="Capacitor bank failure"/>
    <s v="Capacitor bank failure"/>
    <s v="Pole"/>
    <m/>
    <m/>
    <s v="Force Out"/>
    <s v="No"/>
    <s v="Overhead"/>
    <x v="0"/>
    <s v="Pole"/>
    <m/>
    <s v="100126251"/>
    <s v="     "/>
    <s v="Non-HFTD"/>
    <x v="0"/>
    <m/>
    <m/>
    <n v="35.542900000000003"/>
    <n v="-119.739"/>
    <s v="Kern"/>
    <s v="CARNERAS-1102"/>
    <m/>
    <m/>
    <m/>
    <x v="0"/>
    <m/>
    <m/>
    <m/>
    <m/>
    <s v="No"/>
    <m/>
    <m/>
    <m/>
    <m/>
    <m/>
    <m/>
    <m/>
    <s v="N"/>
    <s v="N"/>
    <m/>
    <m/>
    <s v="     "/>
    <m/>
    <m/>
    <m/>
    <m/>
    <m/>
    <m/>
    <m/>
    <m/>
    <m/>
    <m/>
    <m/>
    <m/>
    <m/>
    <m/>
    <m/>
    <m/>
    <m/>
    <m/>
    <m/>
  </r>
  <r>
    <s v="20201713"/>
    <s v="     "/>
    <n v="44196"/>
    <s v="12/31"/>
    <x v="0"/>
    <n v="0.32083333333333336"/>
    <s v="53"/>
    <n v="4"/>
    <s v="12"/>
    <x v="4"/>
    <m/>
    <m/>
    <s v="On December 31, 2020 at 0742 hours, a PG&amp;E troubleman was dispatched to the Coalinga NO 2 1107 Distribution Circuit near Road 33 in Coalinga and observed a pole fire had occurred. Initial analysis indicates PG&amp;E equipment failure caused the ignition. A pole top burnt off likely attributable to tracking due to contamination. The ensuing fire was limited to the PG&amp;E pole and was extinguished by a PG&amp;E employee. A PG&amp;E crew repaired and replaced all damaged assets on December 31, 2020."/>
    <s v="     "/>
    <s v="FAS"/>
    <m/>
    <s v="N"/>
    <x v="0"/>
    <m/>
    <m/>
    <m/>
    <s v="T005157557"/>
    <m/>
    <m/>
    <s v="     "/>
    <x v="0"/>
    <s v="PG&amp;E"/>
    <m/>
    <s v="Other"/>
    <m/>
    <s v="D"/>
    <s v="D"/>
    <s v="Structure-PG&amp;E only"/>
    <m/>
    <s v="Equipment - PG&amp;E"/>
    <s v="36.a. Contamination"/>
    <s v="Equipment - PG&amp;E"/>
    <s v="Contamination"/>
    <s v="Tracking"/>
    <s v="Insulator"/>
    <m/>
    <m/>
    <m/>
    <m/>
    <s v="Overhead"/>
    <x v="3"/>
    <s v="Insulator"/>
    <s v="Pole, Crossarm, Cutout"/>
    <s v="Circuit ID: 252381107 Pole ID: 1007440667"/>
    <s v="     "/>
    <s v="Non-HFTD"/>
    <x v="0"/>
    <m/>
    <m/>
    <n v="36.252899999999997"/>
    <n v="-120.32"/>
    <s v="Fresno"/>
    <s v="COALINGA-NO-2-1107"/>
    <m/>
    <n v="12000"/>
    <m/>
    <x v="0"/>
    <s v="Employee"/>
    <m/>
    <m/>
    <m/>
    <s v="No"/>
    <m/>
    <m/>
    <m/>
    <m/>
    <m/>
    <m/>
    <m/>
    <s v="N"/>
    <s v="N"/>
    <m/>
    <m/>
    <s v="     "/>
    <m/>
    <m/>
    <m/>
    <m/>
    <m/>
    <m/>
    <m/>
    <m/>
    <m/>
    <m/>
    <m/>
    <m/>
    <m/>
    <m/>
    <m/>
    <m/>
    <m/>
    <m/>
    <m/>
  </r>
  <r>
    <s v="FAS297812"/>
    <s v="     "/>
    <n v="44196"/>
    <s v="12/31"/>
    <x v="0"/>
    <m/>
    <s v="53"/>
    <n v="4"/>
    <s v="12"/>
    <x v="4"/>
    <m/>
    <m/>
    <s v="ng transformer; pole fire"/>
    <s v="     "/>
    <s v="FAS"/>
    <n v="44580"/>
    <s v="Y"/>
    <x v="0"/>
    <s v="1202000"/>
    <s v="N/A"/>
    <m/>
    <s v="T005157922"/>
    <m/>
    <m/>
    <s v="     "/>
    <x v="0"/>
    <s v="PG&amp;E"/>
    <m/>
    <m/>
    <m/>
    <s v="D"/>
    <m/>
    <s v="Structure-only"/>
    <m/>
    <s v="Equipment - PG&amp;E"/>
    <s v="34.n. Transformer damage or failure"/>
    <s v="Equipment - PG&amp;E"/>
    <s v="Transformer failure"/>
    <s v="Transformer failure"/>
    <s v="Switch"/>
    <m/>
    <m/>
    <m/>
    <s v="No"/>
    <s v="Overhead"/>
    <x v="0"/>
    <s v="Switch"/>
    <m/>
    <s v="100544241"/>
    <s v="     "/>
    <s v="Non-HFTD"/>
    <x v="0"/>
    <m/>
    <m/>
    <n v="37.396799999999999"/>
    <n v="-122.12"/>
    <s v="Santa Clara"/>
    <s v="HILLSDALE-0403"/>
    <m/>
    <m/>
    <m/>
    <x v="0"/>
    <m/>
    <m/>
    <m/>
    <m/>
    <s v="No"/>
    <m/>
    <m/>
    <m/>
    <m/>
    <m/>
    <m/>
    <m/>
    <s v="N"/>
    <s v="N"/>
    <m/>
    <m/>
    <s v="     "/>
    <m/>
    <m/>
    <m/>
    <m/>
    <m/>
    <m/>
    <m/>
    <m/>
    <m/>
    <m/>
    <m/>
    <m/>
    <m/>
    <m/>
    <m/>
    <m/>
    <m/>
    <m/>
    <m/>
  </r>
  <r>
    <s v="20212367"/>
    <s v="     "/>
    <n v="44561"/>
    <s v="12/31"/>
    <x v="0"/>
    <n v="0.74375000000000002"/>
    <s v="53"/>
    <n v="4"/>
    <s v="12"/>
    <x v="5"/>
    <m/>
    <m/>
    <s v="pole fire; burnt up connections on transformer"/>
    <s v="     "/>
    <s v="FAS"/>
    <m/>
    <s v="Y"/>
    <x v="0"/>
    <m/>
    <s v="N/A "/>
    <m/>
    <s v="131553520"/>
    <m/>
    <m/>
    <s v="     "/>
    <x v="0"/>
    <s v="PG&amp;E"/>
    <m/>
    <s v="Other"/>
    <s v="Transformer"/>
    <s v="D"/>
    <s v="D"/>
    <s v="Structure-PG&amp;E only"/>
    <m/>
    <s v="Equipment - PG&amp;E"/>
    <s v="34.m. Connection device damage or failure"/>
    <s v="Equipment - PG&amp;E"/>
    <s v="All types of equipment / facility failure"/>
    <s v="Splice/Clamp/Connector"/>
    <s v="Transformer"/>
    <m/>
    <m/>
    <m/>
    <m/>
    <s v="Overhead"/>
    <x v="3"/>
    <s v="Transformer"/>
    <s v="Connector"/>
    <m/>
    <s v="     "/>
    <s v="Non-HFTD"/>
    <x v="0"/>
    <m/>
    <m/>
    <n v="35.484499999999997"/>
    <n v="-120.65"/>
    <s v="San Luis Obispo"/>
    <s v="ATASCADERO-1101"/>
    <m/>
    <n v="12000"/>
    <m/>
    <x v="0"/>
    <s v="City/County Fire Department"/>
    <s v="Hardwood Woodland"/>
    <m/>
    <m/>
    <s v="No"/>
    <m/>
    <m/>
    <m/>
    <m/>
    <m/>
    <m/>
    <m/>
    <s v="N"/>
    <s v="N"/>
    <m/>
    <m/>
    <s v="     "/>
    <m/>
    <m/>
    <m/>
    <m/>
    <m/>
    <m/>
    <m/>
    <m/>
    <m/>
    <m/>
    <m/>
    <m/>
    <m/>
    <m/>
    <m/>
    <m/>
    <m/>
    <m/>
    <m/>
  </r>
  <r>
    <s v="20212368"/>
    <s v="     "/>
    <n v="44561"/>
    <s v="12/31"/>
    <x v="0"/>
    <n v="0.51944444444444449"/>
    <s v="53"/>
    <n v="4"/>
    <s v="12"/>
    <x v="5"/>
    <m/>
    <m/>
    <s v="palm tree touching 21kv circuit; brief fire on wires"/>
    <s v="     "/>
    <s v="FAS"/>
    <m/>
    <s v="Y"/>
    <x v="0"/>
    <m/>
    <m/>
    <m/>
    <s v="8405339330"/>
    <m/>
    <m/>
    <s v="     "/>
    <x v="0"/>
    <s v="PG&amp;E"/>
    <m/>
    <s v="Other"/>
    <m/>
    <m/>
    <m/>
    <s v="Structure-PG&amp;E only"/>
    <s v="No Fire "/>
    <s v="No Fire"/>
    <s v="33.a. Veg. contact"/>
    <s v="No Fire"/>
    <s v="Contact from object"/>
    <s v="Veg. contact"/>
    <m/>
    <m/>
    <m/>
    <m/>
    <m/>
    <s v="Overhead"/>
    <x v="3"/>
    <s v="Conductor - Primary"/>
    <m/>
    <s v="103560232"/>
    <s v="     "/>
    <s v="Non-HFTD"/>
    <x v="0"/>
    <m/>
    <m/>
    <n v="37.320700000000002"/>
    <n v="-121.82"/>
    <s v="Santa Clara"/>
    <s v="SWIFT-2111"/>
    <m/>
    <n v="21000"/>
    <m/>
    <x v="0"/>
    <s v="Self-Extinguished"/>
    <s v="Urban"/>
    <m/>
    <m/>
    <s v="No"/>
    <m/>
    <m/>
    <m/>
    <m/>
    <m/>
    <m/>
    <m/>
    <s v="N"/>
    <s v="N"/>
    <m/>
    <m/>
    <s v="     "/>
    <m/>
    <m/>
    <m/>
    <m/>
    <m/>
    <m/>
    <m/>
    <m/>
    <m/>
    <m/>
    <m/>
    <m/>
    <m/>
    <m/>
    <m/>
    <m/>
    <m/>
    <m/>
    <m/>
  </r>
  <r>
    <s v="MIA20153343"/>
    <s v="     "/>
    <n v="42342"/>
    <s v="12/4"/>
    <x v="0"/>
    <n v="0.53946759259259258"/>
    <s v="49"/>
    <n v="4"/>
    <s v="12"/>
    <x v="2"/>
    <n v="42342"/>
    <n v="0.53888888888888886"/>
    <s v="WIRE LAYING ON CROSSARM BURNING"/>
    <s v="     "/>
    <s v="FAS"/>
    <n v="44251"/>
    <s v="Y"/>
    <x v="0"/>
    <s v="1353868"/>
    <s v="15-0082801"/>
    <m/>
    <s v="T003547994"/>
    <m/>
    <m/>
    <s v="     "/>
    <x v="0"/>
    <s v="PG&amp;E"/>
    <m/>
    <m/>
    <m/>
    <s v="D"/>
    <m/>
    <s v="Structure-PG&amp;E only"/>
    <m/>
    <s v="Equipment - PG&amp;E"/>
    <s v="34.b. Conductor damage or failure"/>
    <s v="Equipment - PG&amp;E"/>
    <s v="All types of equipment / facility failure"/>
    <s v="Conductor failure-all"/>
    <s v="Fuse"/>
    <m/>
    <m/>
    <s v="None"/>
    <s v="No"/>
    <s v="Overhead"/>
    <x v="0"/>
    <m/>
    <m/>
    <s v="FUSE 17213"/>
    <s v="     "/>
    <s v="Non-HFTD"/>
    <x v="0"/>
    <n v="280"/>
    <m/>
    <n v="39.7483"/>
    <n v="-121.61499999999999"/>
    <s v="Butte"/>
    <s v="PARADISE-1104"/>
    <s v="102831104"/>
    <n v="11000"/>
    <s v="PARADISE 110439216"/>
    <x v="0"/>
    <m/>
    <s v="Rural"/>
    <m/>
    <m/>
    <s v="No"/>
    <m/>
    <m/>
    <m/>
    <m/>
    <m/>
    <m/>
    <m/>
    <s v="N"/>
    <s v="N"/>
    <m/>
    <m/>
    <s v="     "/>
    <m/>
    <m/>
    <m/>
    <m/>
    <m/>
    <m/>
    <m/>
    <m/>
    <m/>
    <m/>
    <m/>
    <m/>
    <m/>
    <m/>
    <m/>
    <m/>
    <m/>
    <m/>
    <m/>
  </r>
  <r>
    <s v="CAP20174636"/>
    <s v="     "/>
    <n v="43073"/>
    <s v="12/4"/>
    <x v="0"/>
    <n v="0.5131944444444444"/>
    <s v="49"/>
    <n v="4"/>
    <s v="12"/>
    <x v="0"/>
    <m/>
    <m/>
    <s v="GE subsurface transformer failure occurred and caught tree on fire via oil spill; 12/2/2017; 148 Cashmere St in San Francisco"/>
    <s v="     "/>
    <s v="CAP"/>
    <n v="44358"/>
    <s v="Y"/>
    <x v="0"/>
    <m/>
    <s v="17-0099212.1, 17-0099294"/>
    <m/>
    <s v="T004202455"/>
    <n v="114047223"/>
    <m/>
    <s v="     "/>
    <x v="0"/>
    <s v="PG&amp;E"/>
    <m/>
    <m/>
    <m/>
    <s v="D"/>
    <m/>
    <s v="Unknown"/>
    <m/>
    <s v="Equipment - PG&amp;E"/>
    <s v="34.o. Other"/>
    <s v="Equipment - PG&amp;E"/>
    <s v="Transformer failure"/>
    <m/>
    <s v="Transformer"/>
    <m/>
    <m/>
    <s v="Line to Ground"/>
    <s v="No"/>
    <s v="Underground"/>
    <x v="0"/>
    <s v="Transformer"/>
    <m/>
    <s v="T865"/>
    <s v="     "/>
    <s v="Non-HFTD"/>
    <x v="0"/>
    <m/>
    <m/>
    <n v="37.7361"/>
    <n v="-122.38500000000001"/>
    <s v="San Francisco"/>
    <s v="SF-P-1103,-SF-Y-1120,-HUNTERS-POINT-(P)-1103"/>
    <m/>
    <m/>
    <m/>
    <x v="0"/>
    <m/>
    <m/>
    <m/>
    <m/>
    <s v="No"/>
    <m/>
    <m/>
    <m/>
    <m/>
    <m/>
    <m/>
    <m/>
    <s v="N"/>
    <s v="N"/>
    <m/>
    <m/>
    <s v="     "/>
    <m/>
    <m/>
    <m/>
    <m/>
    <m/>
    <m/>
    <m/>
    <m/>
    <m/>
    <m/>
    <m/>
    <m/>
    <m/>
    <m/>
    <m/>
    <m/>
    <m/>
    <m/>
    <m/>
  </r>
  <r>
    <s v="SAP20187461"/>
    <s v="     "/>
    <n v="43438"/>
    <s v="12/4"/>
    <x v="0"/>
    <m/>
    <s v="49"/>
    <n v="4"/>
    <s v="12"/>
    <x v="1"/>
    <n v="43436"/>
    <m/>
    <s v="Greenhill Rd and Cedar Mountain Rd in Livermore; pole fire caused by bird; king pin lowered and crossarm added"/>
    <s v="     "/>
    <s v="SAP"/>
    <n v="44580"/>
    <s v="Y"/>
    <x v="0"/>
    <s v="2274319"/>
    <s v="N/A"/>
    <m/>
    <s v="T004474681"/>
    <n v="115441528"/>
    <m/>
    <s v="     "/>
    <x v="0"/>
    <s v="PG&amp;E"/>
    <m/>
    <m/>
    <m/>
    <s v="D"/>
    <m/>
    <s v="Structure-PG&amp;E only"/>
    <m/>
    <s v="Contact - Animal - Bird"/>
    <s v="33.b. Animal contact"/>
    <s v="Contact - Bird"/>
    <s v="Animal contact"/>
    <s v="Animal contact"/>
    <m/>
    <s v="Animal contact"/>
    <s v="Pole"/>
    <m/>
    <s v="Yes"/>
    <s v="Overhead"/>
    <x v="0"/>
    <s v="Pole"/>
    <m/>
    <s v="100925398"/>
    <s v="     "/>
    <s v="Non-HFTD"/>
    <x v="0"/>
    <m/>
    <m/>
    <n v="37.655000000000001"/>
    <n v="-121.697"/>
    <s v="Alameda"/>
    <s v="VASCO-1102"/>
    <m/>
    <m/>
    <m/>
    <x v="0"/>
    <s v="Alameda County FD"/>
    <m/>
    <m/>
    <m/>
    <s v="No"/>
    <m/>
    <m/>
    <m/>
    <m/>
    <m/>
    <m/>
    <m/>
    <s v="N"/>
    <s v="N"/>
    <m/>
    <m/>
    <s v="     "/>
    <m/>
    <m/>
    <m/>
    <m/>
    <m/>
    <m/>
    <m/>
    <m/>
    <m/>
    <m/>
    <m/>
    <m/>
    <m/>
    <m/>
    <m/>
    <m/>
    <m/>
    <m/>
    <m/>
  </r>
  <r>
    <s v="20201654"/>
    <s v="     "/>
    <n v="44169"/>
    <s v="12/4"/>
    <x v="0"/>
    <n v="0.52638888888888891"/>
    <s v="49"/>
    <n v="4"/>
    <s v="12"/>
    <x v="4"/>
    <n v="44169"/>
    <m/>
    <s v="On December 4, 2020 at 12:37 hours, a PG&amp;E Trouble man was dispatched to Distribution circuit Fairway 1104 at address 840 Redwood Ave in the city of Santa Maria in response to outage 1163141. Initial analysis indicates a broken neutral on secondary line caused hi-lo conditions, resulting in damage to customer homes and causing a fire 1 - &gt; 3 meters in size. Fire started when a surge protector caught fire and burned a portion of carpet in customer home. Fire was self-extinguished and neither Santa Maria FD or Santa Barbara FD have record of the fire. Santa Maria fire dept states they were canceled en route due to the fire self-extinguishing. PG&amp;E Crew was dispatched to make repairs to overhead service on SAP IDs 101864306 &amp; 101864360 on Electric Correctives 120130886 &amp; 120130961, crew replaced 1/0 TPX AL service wire on 12/4/2020. Two small law claims have been filed in association with this ignition on 1/8/21 &amp; 12/10/21 in the total amount of $2,285.00. "/>
    <s v="     "/>
    <s v="FAS"/>
    <m/>
    <s v="N"/>
    <x v="0"/>
    <s v="1163141"/>
    <m/>
    <m/>
    <s v="T005138402"/>
    <m/>
    <m/>
    <s v="     "/>
    <x v="1"/>
    <s v="PG&amp;E"/>
    <m/>
    <s v="Building"/>
    <m/>
    <s v="D"/>
    <s v="D"/>
    <s v="&lt;3 meters of linear travel"/>
    <m/>
    <s v="Equipment - PG&amp;E"/>
    <s v="34.b. Conductor damage or failure"/>
    <s v="Equipment - PG&amp;E"/>
    <s v="All types of equipment / facility failure"/>
    <s v="Conductor failure-all"/>
    <s v="Conductor - Secondary"/>
    <m/>
    <m/>
    <m/>
    <m/>
    <s v="Overhead"/>
    <x v="2"/>
    <s v="Conductor - Secondary"/>
    <m/>
    <s v="Circuit ID: 182061104 "/>
    <s v="     "/>
    <s v="Non-HFTD"/>
    <x v="0"/>
    <m/>
    <m/>
    <n v="34.888100000000001"/>
    <n v="-120.42400000000001"/>
    <s v="Santa Barbara"/>
    <s v="FAIRWAY-1104"/>
    <m/>
    <n v="750"/>
    <s v="N/A"/>
    <x v="0"/>
    <s v="Self Extinguished"/>
    <s v="Urban"/>
    <m/>
    <m/>
    <s v="No"/>
    <m/>
    <m/>
    <m/>
    <m/>
    <m/>
    <m/>
    <m/>
    <s v="N"/>
    <s v="N"/>
    <m/>
    <m/>
    <s v="     "/>
    <m/>
    <m/>
    <m/>
    <m/>
    <m/>
    <m/>
    <m/>
    <m/>
    <m/>
    <m/>
    <m/>
    <m/>
    <m/>
    <m/>
    <m/>
    <m/>
    <m/>
    <m/>
    <m/>
  </r>
  <r>
    <s v="20212194"/>
    <s v="     "/>
    <n v="44534"/>
    <s v="12/4"/>
    <x v="0"/>
    <n v="0.43611111111111112"/>
    <s v="49"/>
    <n v="4"/>
    <s v="12"/>
    <x v="5"/>
    <m/>
    <m/>
    <s v="Privileged and Confidential, Tier 2, Jessica Basilio (Law): Tree work was being done by La Selva Tree Care. They dropped branches onto the service and open wire secondary, which broke the neutral wire. This caused hi/lo voltage at 212 Miranda Dr and some items in the house caught on fire. The ensuing fire was structure only in size. This information is preliminary."/>
    <s v="     "/>
    <s v="FAS"/>
    <m/>
    <s v="N"/>
    <x v="0"/>
    <m/>
    <m/>
    <m/>
    <s v="8707593829"/>
    <m/>
    <m/>
    <s v="     "/>
    <x v="1"/>
    <s v="PG&amp;E"/>
    <m/>
    <s v="Other"/>
    <s v="Conductor"/>
    <s v="D"/>
    <s v="D"/>
    <s v="Structure-only"/>
    <s v="Power strip thrown on bed inside home ignited the bed. "/>
    <s v="Contact - 3rd Party"/>
    <s v="33.a. Veg. contact"/>
    <s v="Contact - 3rd Party"/>
    <s v="Contact from object"/>
    <s v="Veg. contact"/>
    <m/>
    <s v="Veg. contact"/>
    <s v="Service Drop"/>
    <m/>
    <s v="Y"/>
    <s v="Overhead"/>
    <x v="2"/>
    <s v="Service Drop"/>
    <s v="Service Drop"/>
    <s v="101798284"/>
    <s v="     "/>
    <s v="Non-HFTD"/>
    <x v="0"/>
    <m/>
    <m/>
    <n v="36.9649"/>
    <n v="-121.892"/>
    <s v="Santa Cruz"/>
    <s v="ROB-ROY-2105"/>
    <m/>
    <m/>
    <s v="N/A"/>
    <x v="0"/>
    <s v="Unknown"/>
    <s v="Urban"/>
    <s v="Brush fuel model"/>
    <s v="Brush"/>
    <s v="No"/>
    <m/>
    <m/>
    <m/>
    <m/>
    <m/>
    <m/>
    <m/>
    <s v="N"/>
    <s v="N"/>
    <m/>
    <m/>
    <s v="     "/>
    <m/>
    <m/>
    <m/>
    <m/>
    <m/>
    <m/>
    <m/>
    <m/>
    <m/>
    <m/>
    <m/>
    <m/>
    <m/>
    <m/>
    <m/>
    <m/>
    <m/>
    <m/>
    <m/>
  </r>
  <r>
    <s v="20212213"/>
    <s v="     "/>
    <n v="44534"/>
    <s v="12/4"/>
    <x v="0"/>
    <n v="0.27083333333333331"/>
    <s v="49"/>
    <n v="4"/>
    <s v="12"/>
    <x v="5"/>
    <n v="44534"/>
    <m/>
    <s v="Pole &amp; Crossarm Fire, possibly due to tracking. The ensuing fire appears to be limited to PG&amp;E assets. The crossarm was burnt. This information is preliminary. OIS: 1559041; ILIS: 21-0154898; FOID: T005479041 (WBF3, Wesley Fleming (805) 546-1200), T005478991 (JJL1, Jim Layugan (805) 459-8257); EC: 122444928; PM: 35310121; SAP Eqp ID: 103398895; County: San Luis Obispo; Division: Los Padres"/>
    <s v="     "/>
    <s v="FAS"/>
    <m/>
    <s v="Y"/>
    <x v="0"/>
    <m/>
    <s v="21-0154898"/>
    <m/>
    <s v="T005479041, T005478991"/>
    <n v="122445000"/>
    <m/>
    <s v="     "/>
    <x v="0"/>
    <s v="PG&amp;E"/>
    <m/>
    <s v="Other"/>
    <s v="Pole"/>
    <s v="D"/>
    <s v="D"/>
    <s v="Structure-PG&amp;E only"/>
    <m/>
    <s v="Contamination"/>
    <s v="36.a. Contamination"/>
    <s v="Equipment - PG&amp;E"/>
    <s v="Contamination"/>
    <s v="Tracking"/>
    <m/>
    <m/>
    <m/>
    <s v="Force Out"/>
    <s v="N"/>
    <s v="Overhead"/>
    <x v="3"/>
    <s v="Crossarm"/>
    <s v="Pole, Crossarm"/>
    <s v="103398895"/>
    <s v="     "/>
    <s v="Non-HFTD"/>
    <x v="0"/>
    <m/>
    <m/>
    <n v="35.630400000000002"/>
    <n v="-120.402"/>
    <s v="San Luis Obispo"/>
    <s v="CHOLAME-2102"/>
    <m/>
    <n v="21000"/>
    <m/>
    <x v="0"/>
    <s v="PG&amp;E Troubleman"/>
    <s v="Agriculture"/>
    <s v="Grass fuel model"/>
    <m/>
    <s v="No"/>
    <m/>
    <m/>
    <m/>
    <m/>
    <m/>
    <m/>
    <m/>
    <s v="N"/>
    <s v="N"/>
    <m/>
    <m/>
    <s v="     "/>
    <m/>
    <m/>
    <m/>
    <m/>
    <m/>
    <m/>
    <m/>
    <m/>
    <m/>
    <m/>
    <m/>
    <m/>
    <m/>
    <m/>
    <m/>
    <m/>
    <m/>
    <m/>
    <m/>
  </r>
  <r>
    <s v="20212193"/>
    <s v="     "/>
    <n v="44534"/>
    <s v="12/4"/>
    <x v="0"/>
    <n v="0.21527777777777779"/>
    <s v="49"/>
    <n v="4"/>
    <s v="12"/>
    <x v="5"/>
    <n v="44534"/>
    <m/>
    <s v="Secondary crossarm caught fire due to secondary glass insulator tracking from heavy fog. The ensuing fire was limited to PG&amp;E assets. This information is preliminary."/>
    <s v="     "/>
    <s v="FAS"/>
    <m/>
    <s v="N"/>
    <x v="0"/>
    <m/>
    <s v="21-0154850"/>
    <m/>
    <s v="T005478978, T005478976"/>
    <n v="122445000"/>
    <m/>
    <s v="     "/>
    <x v="0"/>
    <s v="PG&amp;E"/>
    <m/>
    <s v="Other"/>
    <s v="Crossarm"/>
    <s v="D"/>
    <s v="D"/>
    <s v="Structure-PG&amp;E only"/>
    <s v="Burnt Crossarm"/>
    <s v="Contamination"/>
    <s v="36.a. Contamination"/>
    <s v="Equipment - PG&amp;E"/>
    <s v="Contamination"/>
    <s v="Tracking"/>
    <m/>
    <m/>
    <m/>
    <s v="Force Out,Line to Ground"/>
    <s v="Y"/>
    <s v="Overhead"/>
    <x v="3"/>
    <s v="Crossarm"/>
    <s v="Crossarm, Insulator, Streetlight "/>
    <s v="101169959"/>
    <s v="     "/>
    <s v="Non-HFTD"/>
    <x v="0"/>
    <m/>
    <m/>
    <n v="36.761600000000001"/>
    <n v="-120.39"/>
    <s v="Fresno"/>
    <s v="MENDOTA-1103"/>
    <m/>
    <n v="12000"/>
    <m/>
    <x v="0"/>
    <s v="Employee"/>
    <s v="Urban"/>
    <s v="Brush fuel model"/>
    <s v="In yard/alley with trees"/>
    <s v="No"/>
    <m/>
    <m/>
    <m/>
    <m/>
    <m/>
    <m/>
    <m/>
    <s v="N"/>
    <s v="N"/>
    <m/>
    <m/>
    <s v="     "/>
    <m/>
    <m/>
    <m/>
    <m/>
    <m/>
    <m/>
    <m/>
    <m/>
    <m/>
    <m/>
    <m/>
    <m/>
    <m/>
    <m/>
    <m/>
    <m/>
    <m/>
    <m/>
    <m/>
  </r>
  <r>
    <s v="MIA20146125"/>
    <s v="     "/>
    <n v="41978"/>
    <s v="12/5"/>
    <x v="0"/>
    <n v="0.62187499999999996"/>
    <s v="49"/>
    <n v="4"/>
    <s v="12"/>
    <x v="7"/>
    <n v="41978"/>
    <n v="0.62152777777777779"/>
    <s v="L7SF: 107 ROCKWOOD DR in South San Francisco; Cutouts 2591, secondary riser on pole; NG RISER SVC put as cause of fire; tman said &quot;customer own svc burnt up&quot;; cause in SAP listed as equipment failure"/>
    <s v="     "/>
    <s v="FAS"/>
    <n v="44258"/>
    <s v="Y"/>
    <x v="0"/>
    <s v="1125358"/>
    <s v="N/A"/>
    <m/>
    <s v="T003254948"/>
    <n v="109765138"/>
    <m/>
    <s v="     "/>
    <x v="0"/>
    <s v="PG&amp;E"/>
    <m/>
    <m/>
    <m/>
    <s v="D"/>
    <m/>
    <s v="&lt;3 meters of linear travel"/>
    <m/>
    <s v="Equipment - PG&amp;E"/>
    <s v="34.o. Other"/>
    <s v="Equipment - PG&amp;E"/>
    <s v="All types of equipment / facility failure"/>
    <s v="Riser Failure"/>
    <s v="Riser"/>
    <m/>
    <m/>
    <m/>
    <s v="Unknown"/>
    <s v="Overhead"/>
    <x v="0"/>
    <m/>
    <m/>
    <s v="103857467"/>
    <s v="     "/>
    <s v="Non-HFTD"/>
    <x v="0"/>
    <m/>
    <m/>
    <n v="37.641300000000001"/>
    <n v="-122.42400000000001"/>
    <s v="San Mateo"/>
    <s v="SERRAMONTE-1103"/>
    <m/>
    <n v="11000"/>
    <m/>
    <x v="0"/>
    <s v="SSF FD"/>
    <s v="Urban"/>
    <m/>
    <m/>
    <s v="No"/>
    <m/>
    <m/>
    <m/>
    <m/>
    <m/>
    <m/>
    <m/>
    <s v="N"/>
    <s v="N"/>
    <m/>
    <m/>
    <s v="     "/>
    <m/>
    <m/>
    <m/>
    <m/>
    <m/>
    <m/>
    <m/>
    <m/>
    <m/>
    <m/>
    <m/>
    <m/>
    <m/>
    <m/>
    <m/>
    <m/>
    <m/>
    <m/>
    <m/>
  </r>
  <r>
    <s v="20181042"/>
    <s v="     "/>
    <n v="43439"/>
    <s v="12/5"/>
    <x v="0"/>
    <n v="0.78350694444444446"/>
    <s v="49"/>
    <n v="4"/>
    <s v="12"/>
    <x v="1"/>
    <n v="43439"/>
    <n v="0.79652777777777772"/>
    <s v="car pole"/>
    <s v="     "/>
    <s v="FAS"/>
    <m/>
    <s v="N"/>
    <x v="0"/>
    <s v="234586"/>
    <s v="18-0107445"/>
    <m/>
    <m/>
    <m/>
    <m/>
    <s v="     "/>
    <x v="0"/>
    <s v="PG&amp;E"/>
    <m/>
    <m/>
    <m/>
    <s v="D"/>
    <m/>
    <s v="Structure-PG&amp;E only"/>
    <m/>
    <s v="Contact - 3rd Party"/>
    <s v="33.d. Vehicle contact"/>
    <s v="Contact - 3rd Party"/>
    <s v="Contact from object"/>
    <s v="Contact - Vehicle"/>
    <m/>
    <s v="Contact - Vehicle"/>
    <m/>
    <s v="Force Out"/>
    <m/>
    <s v="Overhead"/>
    <x v="3"/>
    <m/>
    <m/>
    <s v="94098"/>
    <s v="     "/>
    <s v="Non-HFTD"/>
    <x v="0"/>
    <m/>
    <m/>
    <n v="36.751100000000001"/>
    <n v="-119.754"/>
    <s v="Fresno"/>
    <s v="BARTON-1110"/>
    <s v="253571110"/>
    <n v="11000"/>
    <s v="BARTON 1110CB"/>
    <x v="0"/>
    <m/>
    <s v="Urban"/>
    <m/>
    <m/>
    <s v="No"/>
    <m/>
    <m/>
    <m/>
    <m/>
    <m/>
    <m/>
    <m/>
    <s v="N"/>
    <s v="N"/>
    <m/>
    <m/>
    <s v="     "/>
    <m/>
    <m/>
    <m/>
    <m/>
    <m/>
    <m/>
    <m/>
    <m/>
    <m/>
    <m/>
    <m/>
    <m/>
    <m/>
    <m/>
    <m/>
    <m/>
    <m/>
    <m/>
    <m/>
  </r>
  <r>
    <s v="20191536"/>
    <s v="     "/>
    <n v="43804"/>
    <s v="12/5"/>
    <x v="0"/>
    <m/>
    <s v="49"/>
    <n v="4"/>
    <s v="12"/>
    <x v="3"/>
    <n v="43804"/>
    <m/>
    <s v="EC 118240580. Photos show smouldering pole top and burnt crossarm, but does not show area around pole to be able to confirm that it did not spread."/>
    <s v="     "/>
    <s v="FAS"/>
    <m/>
    <s v="N"/>
    <x v="0"/>
    <s v="730725"/>
    <s v="19-0133937"/>
    <m/>
    <s v="T004837272"/>
    <n v="118240680"/>
    <m/>
    <s v="     "/>
    <x v="0"/>
    <s v="PG&amp;E"/>
    <m/>
    <m/>
    <m/>
    <s v="D"/>
    <m/>
    <s v="Structure-only"/>
    <m/>
    <s v="Equipment - PG&amp;E"/>
    <s v="34.o. Other"/>
    <s v="Equipment - PG&amp;E"/>
    <m/>
    <m/>
    <s v="Circuit Breaker"/>
    <m/>
    <m/>
    <s v="Force Out"/>
    <m/>
    <s v="Underbuild"/>
    <x v="0"/>
    <s v="Circuit Breaker"/>
    <m/>
    <s v="25388-2100137856{1105/2}"/>
    <s v="     "/>
    <s v="Non-HFTD"/>
    <x v="0"/>
    <m/>
    <m/>
    <n v="37.320999999999998"/>
    <n v="-120.505"/>
    <s v="MERCED"/>
    <s v="EL-CAPITAN-1105"/>
    <m/>
    <m/>
    <s v="N/A"/>
    <x v="0"/>
    <s v="Merced City Fire"/>
    <m/>
    <m/>
    <m/>
    <s v="No"/>
    <m/>
    <m/>
    <m/>
    <m/>
    <m/>
    <m/>
    <m/>
    <s v="N"/>
    <s v="N"/>
    <m/>
    <m/>
    <s v="     "/>
    <m/>
    <m/>
    <m/>
    <m/>
    <m/>
    <m/>
    <m/>
    <m/>
    <m/>
    <m/>
    <m/>
    <m/>
    <m/>
    <m/>
    <m/>
    <m/>
    <m/>
    <m/>
    <m/>
  </r>
  <r>
    <s v="SAP20201477"/>
    <s v="     "/>
    <n v="44170"/>
    <s v="12/5"/>
    <x v="0"/>
    <m/>
    <s v="49"/>
    <n v="4"/>
    <s v="12"/>
    <x v="4"/>
    <m/>
    <m/>
    <s v="Squatting insulator caused crossarm fire and replacement"/>
    <s v="     "/>
    <s v="SAP"/>
    <n v="44580"/>
    <s v="Y"/>
    <x v="0"/>
    <m/>
    <m/>
    <m/>
    <s v="N/A"/>
    <n v="120124322"/>
    <m/>
    <s v="     "/>
    <x v="0"/>
    <s v="PG&amp;E"/>
    <m/>
    <m/>
    <m/>
    <s v="D"/>
    <m/>
    <s v="Structure-PG&amp;E only"/>
    <m/>
    <s v="Equipment - PG&amp;E"/>
    <s v="34.g. Insulator and brushing damage or failure"/>
    <s v="Equipment - PG&amp;E"/>
    <s v="Insulator failure"/>
    <s v="Insulator failure"/>
    <s v="Crossarm"/>
    <m/>
    <m/>
    <m/>
    <s v="No"/>
    <s v="Overhead"/>
    <x v="0"/>
    <s v="Crossarm"/>
    <m/>
    <s v="100436939"/>
    <s v="     "/>
    <s v="Non-HFTD"/>
    <x v="0"/>
    <m/>
    <m/>
    <n v="39.6051"/>
    <n v="-121.886"/>
    <s v="Butte"/>
    <s v="ESQUON-1102"/>
    <m/>
    <m/>
    <m/>
    <x v="0"/>
    <m/>
    <m/>
    <m/>
    <m/>
    <s v="No"/>
    <m/>
    <m/>
    <m/>
    <m/>
    <m/>
    <m/>
    <m/>
    <s v="N"/>
    <s v="N"/>
    <m/>
    <m/>
    <s v="     "/>
    <m/>
    <m/>
    <m/>
    <m/>
    <m/>
    <m/>
    <m/>
    <m/>
    <m/>
    <m/>
    <m/>
    <m/>
    <m/>
    <m/>
    <m/>
    <m/>
    <m/>
    <m/>
    <m/>
  </r>
  <r>
    <s v="20212196"/>
    <s v="     "/>
    <n v="44535"/>
    <s v="12/5"/>
    <x v="0"/>
    <n v="0.33124999999999999"/>
    <s v="50"/>
    <n v="4"/>
    <s v="12"/>
    <x v="5"/>
    <n v="44535"/>
    <m/>
    <s v="Birds nest on crossarm caught fire and caused insulators to flash. This resulted in a small 10'10' fire at the base of the pole. This information is preliminary."/>
    <s v="     "/>
    <s v="FAS"/>
    <m/>
    <s v="N"/>
    <x v="0"/>
    <m/>
    <s v="21-0155010"/>
    <m/>
    <s v="T005479556"/>
    <n v="122446000"/>
    <m/>
    <s v="     "/>
    <x v="1"/>
    <s v="PG&amp;E"/>
    <m/>
    <s v="Other"/>
    <s v="Nest"/>
    <s v="D"/>
    <s v="D"/>
    <s v="&lt;3 meters of linear travel"/>
    <s v="10 X 10 area at base of pole"/>
    <s v="Contact - Animal - Nest"/>
    <s v="33.e. Other contact from object"/>
    <s v="Contact - Nest"/>
    <s v="Contact from object"/>
    <s v="Nest Contact"/>
    <m/>
    <s v="Nest Contact"/>
    <s v="Insulator"/>
    <s v="Line to Line"/>
    <s v="N"/>
    <s v="Overhead"/>
    <x v="3"/>
    <s v="Insulator"/>
    <s v="Insulator, Jumper, Down Guy"/>
    <s v="103118674"/>
    <s v="     "/>
    <s v="Non-HFTD"/>
    <x v="0"/>
    <m/>
    <m/>
    <n v="36.014499999999998"/>
    <n v="-120.121"/>
    <s v="Kings"/>
    <s v="KETTLEMAN-HILLS-2104"/>
    <m/>
    <n v="12000"/>
    <m/>
    <x v="0"/>
    <s v="Self Extinguished/Kings County FD"/>
    <s v="Herbaceous"/>
    <s v="Brush Fuel model "/>
    <s v="Weeds"/>
    <s v="No"/>
    <m/>
    <m/>
    <m/>
    <m/>
    <m/>
    <m/>
    <m/>
    <s v="N"/>
    <s v="N"/>
    <m/>
    <m/>
    <s v="     "/>
    <m/>
    <m/>
    <m/>
    <m/>
    <m/>
    <m/>
    <m/>
    <m/>
    <m/>
    <m/>
    <m/>
    <m/>
    <m/>
    <m/>
    <m/>
    <m/>
    <m/>
    <m/>
    <m/>
  </r>
  <r>
    <s v="MIA20145519"/>
    <s v="     "/>
    <n v="41979"/>
    <s v="12/6"/>
    <x v="0"/>
    <n v="0.75312500000000004"/>
    <s v="49"/>
    <n v="4"/>
    <s v="12"/>
    <x v="7"/>
    <n v="41979"/>
    <n v="0.75277777777777777"/>
    <s v="519 W SCOTTS AVE in Stockton; rectifier 131 shorting out in steel conduit caused pole fire"/>
    <s v="     "/>
    <s v="FAS"/>
    <n v="44259"/>
    <s v="Y"/>
    <x v="0"/>
    <m/>
    <s v="N/A"/>
    <m/>
    <s v="9587786450"/>
    <m/>
    <m/>
    <s v="     "/>
    <x v="0"/>
    <s v="PG&amp;E"/>
    <m/>
    <m/>
    <m/>
    <s v="D"/>
    <m/>
    <s v="Structure-PG&amp;E only"/>
    <m/>
    <s v="Equipment - PG&amp;E"/>
    <s v="34.o. Other"/>
    <s v="Equipment - PG&amp;E"/>
    <s v="All types of equipment / facility failure"/>
    <s v="Equipment failure - Other"/>
    <s v="Other"/>
    <m/>
    <m/>
    <m/>
    <s v="Yes"/>
    <s v="Overhead"/>
    <x v="0"/>
    <m/>
    <m/>
    <s v="102140139"/>
    <s v="     "/>
    <s v="Non-HFTD"/>
    <x v="0"/>
    <m/>
    <m/>
    <n v="37.944499999999998"/>
    <n v="-121.29600000000001"/>
    <s v="San Joaquin"/>
    <s v="STOCKTON-A-1108"/>
    <m/>
    <n v="11000"/>
    <m/>
    <x v="0"/>
    <m/>
    <s v="Urban"/>
    <m/>
    <m/>
    <s v="No"/>
    <m/>
    <m/>
    <m/>
    <m/>
    <m/>
    <m/>
    <m/>
    <s v="N"/>
    <s v="N"/>
    <m/>
    <m/>
    <s v="     "/>
    <m/>
    <m/>
    <m/>
    <m/>
    <m/>
    <m/>
    <m/>
    <m/>
    <m/>
    <m/>
    <m/>
    <m/>
    <m/>
    <m/>
    <m/>
    <m/>
    <m/>
    <m/>
    <m/>
  </r>
  <r>
    <s v="SAP201516390"/>
    <s v="     "/>
    <n v="42344"/>
    <s v="12/6"/>
    <x v="0"/>
    <m/>
    <s v="50"/>
    <n v="4"/>
    <s v="12"/>
    <x v="2"/>
    <n v="42342"/>
    <m/>
    <s v="pole fire; failed fuse 1781"/>
    <s v="     "/>
    <s v="SAP"/>
    <n v="44580"/>
    <s v="Y"/>
    <x v="0"/>
    <s v="1353572"/>
    <s v="15-0082673"/>
    <m/>
    <s v="T003547412"/>
    <n v="110904509"/>
    <m/>
    <s v="     "/>
    <x v="0"/>
    <s v="PG&amp;E"/>
    <m/>
    <m/>
    <m/>
    <s v="D"/>
    <m/>
    <s v="Structure-PG&amp;E only"/>
    <m/>
    <s v="Equipment - PG&amp;E"/>
    <s v="34.c. Fuse damage or failure"/>
    <s v="Equipment - PG&amp;E"/>
    <s v="Fuse failure - all"/>
    <s v="Fuse failure - all"/>
    <s v="Fuse"/>
    <m/>
    <m/>
    <s v="Line to Line"/>
    <s v="Yes"/>
    <s v="Overhead"/>
    <x v="0"/>
    <s v="Fuse"/>
    <m/>
    <s v="102129782"/>
    <s v="     "/>
    <s v="Non-HFTD"/>
    <x v="0"/>
    <m/>
    <m/>
    <n v="37.979900000000001"/>
    <n v="-121.211"/>
    <s v="San Joaquin"/>
    <s v="MORMON-1101"/>
    <m/>
    <m/>
    <s v="MORMON 110149738"/>
    <x v="0"/>
    <m/>
    <m/>
    <m/>
    <m/>
    <s v="No"/>
    <m/>
    <m/>
    <m/>
    <m/>
    <m/>
    <m/>
    <m/>
    <s v="N"/>
    <s v="N"/>
    <m/>
    <m/>
    <s v="     "/>
    <m/>
    <m/>
    <m/>
    <m/>
    <m/>
    <m/>
    <m/>
    <m/>
    <m/>
    <m/>
    <m/>
    <m/>
    <m/>
    <m/>
    <m/>
    <m/>
    <m/>
    <m/>
    <m/>
  </r>
  <r>
    <s v="SAP201516391"/>
    <s v="     "/>
    <n v="42344"/>
    <s v="12/6"/>
    <x v="0"/>
    <m/>
    <s v="50"/>
    <n v="4"/>
    <s v="12"/>
    <x v="2"/>
    <n v="42342"/>
    <m/>
    <s v="Pole replaced due to pole fire; failed line recloser 12362"/>
    <s v="     "/>
    <s v="SAP"/>
    <n v="44580"/>
    <s v="Y"/>
    <x v="0"/>
    <s v="1353574"/>
    <s v="15-0082671"/>
    <m/>
    <s v="T003547421"/>
    <n v="110904749"/>
    <m/>
    <s v="     "/>
    <x v="0"/>
    <s v="PG&amp;E"/>
    <m/>
    <m/>
    <m/>
    <s v="D"/>
    <m/>
    <s v="Structure-PG&amp;E only"/>
    <m/>
    <s v="Equipment - PG&amp;E"/>
    <s v="34.j. Recloser damage or failure"/>
    <s v="Equipment - PG&amp;E"/>
    <s v="Recloser failure"/>
    <s v="Recloser failure"/>
    <s v="Recloser"/>
    <m/>
    <m/>
    <s v="Three Phase Fault"/>
    <s v="Yes"/>
    <s v="Overhead"/>
    <x v="0"/>
    <s v="Recloser"/>
    <m/>
    <s v="101665993"/>
    <s v="     "/>
    <s v="Non-HFTD"/>
    <x v="0"/>
    <m/>
    <m/>
    <n v="38.139899999999997"/>
    <n v="-121.577"/>
    <s v="Sacramento"/>
    <s v="GRAND-ISLAND-2224"/>
    <m/>
    <m/>
    <s v="GRAND ISLAND 222412362"/>
    <x v="0"/>
    <m/>
    <m/>
    <m/>
    <m/>
    <s v="No"/>
    <m/>
    <m/>
    <m/>
    <m/>
    <m/>
    <m/>
    <m/>
    <s v="N"/>
    <s v="N"/>
    <m/>
    <m/>
    <s v="     "/>
    <m/>
    <m/>
    <m/>
    <m/>
    <m/>
    <m/>
    <m/>
    <m/>
    <m/>
    <m/>
    <m/>
    <m/>
    <m/>
    <m/>
    <m/>
    <m/>
    <m/>
    <m/>
    <m/>
  </r>
  <r>
    <s v="MIA201712041"/>
    <s v="     "/>
    <n v="43075"/>
    <s v="12/6"/>
    <x v="0"/>
    <n v="0.62915509259259261"/>
    <s v="49"/>
    <n v="4"/>
    <s v="12"/>
    <x v="0"/>
    <n v="43075"/>
    <n v="0.62847222222222221"/>
    <s v="remarks 'tree cutting took down a service and blew a fuse. burned up weatherhead wiring at house'; KRJ7- updated fire size to less than 1 meter, justification-panel fire "/>
    <s v="     "/>
    <s v="FAS"/>
    <n v="44245"/>
    <s v="Y"/>
    <x v="0"/>
    <s v="1937599"/>
    <m/>
    <m/>
    <s v="T004206514"/>
    <m/>
    <m/>
    <s v="     "/>
    <x v="0"/>
    <s v="PG&amp;E"/>
    <m/>
    <m/>
    <m/>
    <s v="D"/>
    <m/>
    <s v="&lt;3 meters of linear travel"/>
    <m/>
    <s v="Vegetation"/>
    <s v="33.a. Veg. contact"/>
    <s v="Vegetation"/>
    <s v="Contact from object"/>
    <s v="Contact - Vegetation"/>
    <m/>
    <s v="Contact - Vegetation"/>
    <s v="Service Drop"/>
    <m/>
    <s v="Yes"/>
    <s v="Overhead"/>
    <x v="0"/>
    <m/>
    <m/>
    <s v="152011103 "/>
    <s v="     "/>
    <s v="Non-HFTD"/>
    <x v="0"/>
    <m/>
    <m/>
    <n v="39.119199999999999"/>
    <n v="-121.586"/>
    <s v="Yuba"/>
    <s v="MARYSVILLE-1103"/>
    <s v="152011103"/>
    <n v="11000"/>
    <m/>
    <x v="0"/>
    <m/>
    <s v="Rural"/>
    <m/>
    <m/>
    <s v="No"/>
    <m/>
    <m/>
    <m/>
    <m/>
    <m/>
    <m/>
    <m/>
    <s v="N"/>
    <s v="N"/>
    <m/>
    <m/>
    <s v="     "/>
    <m/>
    <m/>
    <m/>
    <m/>
    <m/>
    <m/>
    <m/>
    <m/>
    <m/>
    <m/>
    <m/>
    <m/>
    <m/>
    <m/>
    <m/>
    <m/>
    <m/>
    <m/>
    <m/>
  </r>
  <r>
    <s v="SAP20187449"/>
    <s v="     "/>
    <n v="43440"/>
    <s v="12/6"/>
    <x v="0"/>
    <m/>
    <s v="49"/>
    <n v="4"/>
    <s v="12"/>
    <x v="1"/>
    <n v="43438"/>
    <m/>
    <s v="6463 Hidden Creek Ct / 6496 Ramblewood Dr in San Jose; blown transformer; small wires on fire; secondary level"/>
    <s v="     "/>
    <s v="SAP"/>
    <n v="44580"/>
    <s v="Y"/>
    <x v="0"/>
    <s v="233918"/>
    <s v="N/A"/>
    <m/>
    <s v="T004476799"/>
    <n v="115447068"/>
    <m/>
    <s v="     "/>
    <x v="0"/>
    <s v="PG&amp;E"/>
    <m/>
    <m/>
    <m/>
    <s v="D"/>
    <m/>
    <s v="Structure-PG&amp;E only"/>
    <m/>
    <s v="Equipment - PG&amp;E"/>
    <s v="34.n. Transformer damage or failure"/>
    <s v="Equipment - PG&amp;E"/>
    <s v="Transformer failure"/>
    <s v="Transformer failure"/>
    <s v="Conductor - Open Wire Secondary"/>
    <m/>
    <m/>
    <m/>
    <s v="Yes"/>
    <s v="Overhead"/>
    <x v="0"/>
    <s v="Conductor - Open Wire Secondary"/>
    <m/>
    <s v="100592605"/>
    <s v="     "/>
    <s v="Non-HFTD"/>
    <x v="0"/>
    <m/>
    <m/>
    <n v="37.221200000000003"/>
    <n v="-121.85899999999999"/>
    <s v="Santa Clara"/>
    <s v="HICKS-2101"/>
    <m/>
    <m/>
    <m/>
    <x v="0"/>
    <m/>
    <m/>
    <m/>
    <m/>
    <s v="No"/>
    <m/>
    <m/>
    <m/>
    <m/>
    <m/>
    <m/>
    <m/>
    <s v="N"/>
    <s v="N"/>
    <m/>
    <m/>
    <s v="     "/>
    <m/>
    <m/>
    <m/>
    <m/>
    <m/>
    <m/>
    <m/>
    <m/>
    <m/>
    <m/>
    <m/>
    <m/>
    <m/>
    <m/>
    <m/>
    <m/>
    <m/>
    <m/>
    <m/>
  </r>
  <r>
    <s v="20191539"/>
    <s v="     "/>
    <n v="43805"/>
    <s v="12/6"/>
    <x v="0"/>
    <m/>
    <s v="49"/>
    <n v="4"/>
    <s v="12"/>
    <x v="3"/>
    <n v="43805"/>
    <m/>
    <s v="EC 118244500. Photos show burnt pole and notes say that fire burned down to the transformer level, but no photos at base to confirm that it did not spread. Likely not reportable."/>
    <s v="     "/>
    <s v="FAS"/>
    <m/>
    <s v="N"/>
    <x v="0"/>
    <s v="731974"/>
    <s v="19-0134620"/>
    <m/>
    <s v="T004838695"/>
    <n v="0"/>
    <m/>
    <s v="     "/>
    <x v="0"/>
    <s v="PG&amp;E"/>
    <m/>
    <m/>
    <m/>
    <s v="D"/>
    <m/>
    <s v="Structure-only"/>
    <m/>
    <s v="Equipment - PG&amp;E"/>
    <s v="34.o. Other"/>
    <s v="Equipment - PG&amp;E"/>
    <m/>
    <m/>
    <s v="Fuse"/>
    <m/>
    <m/>
    <s v="Force Out"/>
    <m/>
    <s v="Overhead"/>
    <x v="0"/>
    <s v="Fuse"/>
    <m/>
    <s v="252801116-2100092096{7886}"/>
    <s v="     "/>
    <s v="Non-HFTD"/>
    <x v="0"/>
    <m/>
    <m/>
    <n v="37.266399999999997"/>
    <n v="-120.455"/>
    <s v="MERCED"/>
    <s v="MERCED-1116"/>
    <m/>
    <m/>
    <s v="MERCED 1116CB"/>
    <x v="0"/>
    <m/>
    <m/>
    <m/>
    <m/>
    <s v="No"/>
    <m/>
    <m/>
    <m/>
    <m/>
    <m/>
    <m/>
    <m/>
    <s v="N"/>
    <s v="N"/>
    <m/>
    <m/>
    <s v="     "/>
    <m/>
    <m/>
    <m/>
    <m/>
    <m/>
    <m/>
    <m/>
    <m/>
    <m/>
    <m/>
    <m/>
    <m/>
    <m/>
    <m/>
    <m/>
    <m/>
    <m/>
    <m/>
    <m/>
  </r>
  <r>
    <s v="20212198"/>
    <s v="     "/>
    <n v="44536"/>
    <s v="12/6"/>
    <x v="0"/>
    <n v="0.98263888888888884"/>
    <s v="50"/>
    <n v="4"/>
    <s v="12"/>
    <x v="5"/>
    <n v="44537"/>
    <m/>
    <s v="Tracking caused pole and crossarm to burn. The ensuing fire was limited to PG&amp;E assets. This information is preliminary."/>
    <s v="     "/>
    <s v="FAS"/>
    <m/>
    <s v="N"/>
    <x v="0"/>
    <m/>
    <s v="21-0155514"/>
    <s v="T21-018806"/>
    <s v="T005480812"/>
    <n v="122451000"/>
    <m/>
    <s v="     "/>
    <x v="0"/>
    <s v="PG&amp;E"/>
    <m/>
    <s v="Other"/>
    <s v="Pole"/>
    <s v="D"/>
    <s v="D"/>
    <s v="Structure-PG&amp;E only"/>
    <s v="base of pole"/>
    <s v="Contamination"/>
    <s v="36.a. Contamination"/>
    <s v="Equipment - PG&amp;E"/>
    <s v="Contamination"/>
    <s v="Tracking"/>
    <m/>
    <m/>
    <m/>
    <s v="Force Out"/>
    <s v="N"/>
    <s v="Overhead"/>
    <x v="3"/>
    <s v="Grounding Wire"/>
    <s v="Pole"/>
    <s v="100559963"/>
    <s v="     "/>
    <s v="Non-HFTD"/>
    <x v="0"/>
    <m/>
    <m/>
    <n v="37.4114"/>
    <n v="-121.889"/>
    <s v="Santa Clara"/>
    <s v="MILPITAS-1104"/>
    <m/>
    <n v="21000"/>
    <m/>
    <x v="0"/>
    <s v="San Jose FD"/>
    <s v="Urban"/>
    <s v="Fire-resistive fuel bed"/>
    <m/>
    <s v="No"/>
    <m/>
    <m/>
    <m/>
    <m/>
    <m/>
    <m/>
    <m/>
    <s v="N"/>
    <s v="N"/>
    <m/>
    <m/>
    <s v="     "/>
    <m/>
    <m/>
    <m/>
    <m/>
    <m/>
    <m/>
    <m/>
    <m/>
    <m/>
    <m/>
    <m/>
    <m/>
    <m/>
    <m/>
    <m/>
    <m/>
    <m/>
    <m/>
    <m/>
  </r>
  <r>
    <s v="MIA20162373"/>
    <s v="     "/>
    <n v="42711"/>
    <s v="12/7"/>
    <x v="0"/>
    <n v="0.66266203703703708"/>
    <s v="50"/>
    <n v="4"/>
    <s v="12"/>
    <x v="6"/>
    <n v="42711"/>
    <n v="0.66249999999999998"/>
    <s v="PGE Attributed: burnt off cutout arm ifo 426 crew to replace bank"/>
    <s v="     "/>
    <s v="FAS"/>
    <n v="44249"/>
    <s v="Y"/>
    <x v="0"/>
    <s v="1596341"/>
    <s v=" 16-008441"/>
    <m/>
    <s v="T003834177"/>
    <n v="112388861"/>
    <m/>
    <s v="     "/>
    <x v="0"/>
    <s v="PG&amp;E"/>
    <m/>
    <m/>
    <m/>
    <s v="D"/>
    <m/>
    <s v="Structure-PG&amp;E only"/>
    <m/>
    <s v="Equipment - PG&amp;E"/>
    <s v="34.h. Crossarm damage or failure"/>
    <s v="Equipment - PG&amp;E"/>
    <s v="All types of equipment / facility failure"/>
    <s v="Crossarm failure"/>
    <s v="Crossarm"/>
    <m/>
    <m/>
    <m/>
    <s v="Yes"/>
    <s v="Overhead"/>
    <x v="0"/>
    <m/>
    <m/>
    <s v="024161105 "/>
    <s v="     "/>
    <s v="Non-HFTD"/>
    <x v="0"/>
    <m/>
    <m/>
    <n v="37.4771"/>
    <n v="-122.21"/>
    <s v="San Mateo"/>
    <s v="REDWOOD-CITY-1105"/>
    <m/>
    <n v="11000"/>
    <m/>
    <x v="0"/>
    <s v="None"/>
    <s v="Urban"/>
    <m/>
    <m/>
    <s v="No"/>
    <m/>
    <m/>
    <m/>
    <m/>
    <m/>
    <m/>
    <m/>
    <s v="N"/>
    <s v="N"/>
    <m/>
    <m/>
    <s v="     "/>
    <m/>
    <m/>
    <m/>
    <m/>
    <m/>
    <m/>
    <m/>
    <m/>
    <m/>
    <m/>
    <m/>
    <m/>
    <m/>
    <m/>
    <m/>
    <m/>
    <m/>
    <m/>
    <m/>
  </r>
  <r>
    <s v="SAP201613301"/>
    <s v="     "/>
    <n v="42711"/>
    <s v="12/7"/>
    <x v="0"/>
    <m/>
    <s v="50"/>
    <n v="4"/>
    <s v="12"/>
    <x v="6"/>
    <n v="42709"/>
    <m/>
    <s v="Crossarm burned due to insulator failure"/>
    <s v="     "/>
    <s v="SAP"/>
    <n v="44580"/>
    <s v="Y"/>
    <x v="0"/>
    <s v="1595025"/>
    <s v="16-0083988"/>
    <m/>
    <s v="T003832547"/>
    <n v="112383245"/>
    <m/>
    <s v="     "/>
    <x v="0"/>
    <s v="PG&amp;E"/>
    <m/>
    <m/>
    <m/>
    <s v="D"/>
    <m/>
    <s v="Structure-PG&amp;E only"/>
    <m/>
    <s v="Equipment - PG&amp;E"/>
    <s v="34.g. Insulator and brushing damage or failure"/>
    <s v="Equipment - PG&amp;E"/>
    <s v="Insulator failure"/>
    <s v="Insulator failure"/>
    <s v="Crossarm"/>
    <m/>
    <m/>
    <s v="Force Out"/>
    <s v="No"/>
    <s v="Overhead"/>
    <x v="0"/>
    <s v="Crossarm"/>
    <m/>
    <s v="103802165"/>
    <s v="     "/>
    <s v="Non-HFTD"/>
    <x v="0"/>
    <m/>
    <m/>
    <n v="35.2973"/>
    <n v="-118.887"/>
    <s v="Kern"/>
    <s v="LAMONT-1106"/>
    <m/>
    <m/>
    <s v="LAMONT 1106CB"/>
    <x v="0"/>
    <m/>
    <m/>
    <m/>
    <m/>
    <s v="No"/>
    <m/>
    <m/>
    <m/>
    <m/>
    <m/>
    <m/>
    <m/>
    <s v="N"/>
    <s v="N"/>
    <m/>
    <m/>
    <s v="     "/>
    <m/>
    <m/>
    <m/>
    <m/>
    <m/>
    <m/>
    <m/>
    <m/>
    <m/>
    <m/>
    <m/>
    <m/>
    <m/>
    <m/>
    <m/>
    <m/>
    <m/>
    <m/>
    <m/>
  </r>
  <r>
    <s v="20191541"/>
    <s v="     "/>
    <n v="43806"/>
    <s v="12/7"/>
    <x v="0"/>
    <m/>
    <s v="49"/>
    <n v="4"/>
    <s v="12"/>
    <x v="3"/>
    <n v="43806"/>
    <m/>
    <s v="EC 118245083. Burn area appears to be less than 1 meter."/>
    <s v="     "/>
    <s v="FAS"/>
    <m/>
    <s v="N"/>
    <x v="0"/>
    <s v="732678"/>
    <m/>
    <m/>
    <s v="T004839522"/>
    <n v="0"/>
    <m/>
    <s v="     "/>
    <x v="0"/>
    <s v="PG&amp;E"/>
    <m/>
    <m/>
    <m/>
    <s v="D"/>
    <m/>
    <s v="&lt;3 meters of linear travel"/>
    <m/>
    <s v="Vegetation"/>
    <s v="33.a. Veg. contact"/>
    <s v="Vegetation"/>
    <s v="Contact from object"/>
    <s v="Contact - Vegetation"/>
    <m/>
    <s v="Contact - Vegetation"/>
    <m/>
    <m/>
    <m/>
    <s v="Overhead"/>
    <x v="0"/>
    <m/>
    <m/>
    <s v="411405346275"/>
    <s v="     "/>
    <s v="Non-HFTD"/>
    <x v="0"/>
    <m/>
    <m/>
    <n v="36.593600000000002"/>
    <n v="-121.872"/>
    <s v="MONTEREY"/>
    <m/>
    <m/>
    <m/>
    <m/>
    <x v="0"/>
    <s v="cypress coast cal fire (Pebble Beach)"/>
    <m/>
    <m/>
    <m/>
    <s v="No"/>
    <m/>
    <m/>
    <m/>
    <m/>
    <m/>
    <m/>
    <m/>
    <s v="N"/>
    <s v="N"/>
    <m/>
    <m/>
    <s v="     "/>
    <m/>
    <m/>
    <m/>
    <m/>
    <m/>
    <m/>
    <m/>
    <m/>
    <m/>
    <m/>
    <m/>
    <m/>
    <m/>
    <m/>
    <m/>
    <m/>
    <m/>
    <m/>
    <m/>
  </r>
  <r>
    <s v="20140246"/>
    <s v="     "/>
    <n v="41981"/>
    <s v="12/8"/>
    <x v="0"/>
    <n v="0.7729166666666667"/>
    <s v="50"/>
    <n v="4"/>
    <s v="12"/>
    <x v="7"/>
    <n v="41981"/>
    <n v="0.7729166666666667"/>
    <s v="WIRE CAME OUT OF BUMP SLEEVE"/>
    <s v="     "/>
    <m/>
    <m/>
    <s v="N"/>
    <x v="0"/>
    <s v="1127250"/>
    <s v="14-0074446"/>
    <m/>
    <m/>
    <n v="109828006"/>
    <m/>
    <s v="     "/>
    <x v="1"/>
    <s v="PG&amp;E"/>
    <m/>
    <s v="Vegetation"/>
    <m/>
    <s v="D"/>
    <m/>
    <s v="&lt;0.25"/>
    <s v="Square Feet: ; Acreage: "/>
    <s v="Equipment - PG&amp;E"/>
    <s v="34.m. Connection device damage or failure"/>
    <s v="Equipment - PG&amp;E"/>
    <s v="All types of equipment / facility failure"/>
    <s v="Splice/Clamp/Connector"/>
    <s v="Splice/Clamp/Connector"/>
    <m/>
    <m/>
    <s v="Open Circuit,Line to Ground"/>
    <s v="AT&amp;T"/>
    <s v="Overhead"/>
    <x v="3"/>
    <s v="Conductor"/>
    <m/>
    <s v="100300013"/>
    <s v="     "/>
    <s v="Non-HFTD"/>
    <x v="0"/>
    <n v="518"/>
    <m/>
    <n v="37.463099999999997"/>
    <n v="-122.26"/>
    <s v="San Mateo"/>
    <s v="WOODSIDE-1104"/>
    <s v="24251104"/>
    <n v="12000"/>
    <s v="WOODSIDE 1104555372"/>
    <x v="1"/>
    <s v="REDWOOD CITY FD"/>
    <s v="Urban"/>
    <m/>
    <m/>
    <s v="No"/>
    <m/>
    <m/>
    <m/>
    <m/>
    <m/>
    <m/>
    <m/>
    <s v="N"/>
    <s v="N"/>
    <m/>
    <m/>
    <s v="     "/>
    <m/>
    <m/>
    <m/>
    <m/>
    <m/>
    <m/>
    <m/>
    <m/>
    <m/>
    <m/>
    <m/>
    <m/>
    <m/>
    <m/>
    <m/>
    <m/>
    <m/>
    <m/>
    <m/>
  </r>
  <r>
    <s v="20140245"/>
    <s v="     "/>
    <n v="41981"/>
    <s v="12/8"/>
    <x v="0"/>
    <n v="0.41041666666666665"/>
    <s v="50"/>
    <n v="4"/>
    <s v="12"/>
    <x v="7"/>
    <n v="41981"/>
    <n v="0.41041666666666665"/>
    <s v="F4TA7M1 BIRD CAUSED OUTAGE AT SWITCH 1715 AND BURNED THE DOWN GROUND AND BASE OF THE POLE ABOUT 8 FOOT UP, BASE OF POLE AND THE PALM TREE NEXT TO IT CAUGHT FIRE   SWITCH 1715 NEEDS REPLACED, BURN/FLASH MARKS ON IT AND POLE NEEDS RAPTOR FRAM"/>
    <s v="     "/>
    <m/>
    <m/>
    <s v="N"/>
    <x v="0"/>
    <s v="1126860"/>
    <s v="14-0074324"/>
    <m/>
    <m/>
    <m/>
    <m/>
    <s v="     "/>
    <x v="1"/>
    <s v="PG&amp;E"/>
    <m/>
    <s v="Vegetation"/>
    <m/>
    <s v="D"/>
    <m/>
    <s v="&lt;3 meters of linear travel"/>
    <s v="Square Feet: ; Acreage: "/>
    <s v="Contact - Animal - Bird"/>
    <s v="33.b. Animal contact"/>
    <s v="Contact - Bird"/>
    <s v="All types of equipment / facility failure"/>
    <s v="Contact - Animal"/>
    <m/>
    <s v="Contact - Animal"/>
    <s v="Conductor"/>
    <s v="Line to Ground"/>
    <s v=" "/>
    <s v="Overhead"/>
    <x v="3"/>
    <s v="Conductor"/>
    <m/>
    <s v="101780312"/>
    <s v="     "/>
    <s v="Non-HFTD"/>
    <x v="0"/>
    <m/>
    <m/>
    <n v="36.837499999999999"/>
    <n v="-119.79"/>
    <s v="Fresno"/>
    <s v="PINEDALE-2109"/>
    <s v="252852109"/>
    <n v="21000"/>
    <s v="N/A"/>
    <x v="0"/>
    <m/>
    <s v="Urban"/>
    <m/>
    <m/>
    <s v="No"/>
    <m/>
    <m/>
    <m/>
    <m/>
    <m/>
    <m/>
    <m/>
    <s v="N"/>
    <s v="N"/>
    <m/>
    <m/>
    <s v="     "/>
    <m/>
    <m/>
    <m/>
    <m/>
    <m/>
    <m/>
    <m/>
    <m/>
    <m/>
    <m/>
    <m/>
    <m/>
    <m/>
    <m/>
    <m/>
    <m/>
    <m/>
    <m/>
    <m/>
  </r>
  <r>
    <s v="MIA201610325"/>
    <s v="     "/>
    <n v="42712"/>
    <s v="12/8"/>
    <x v="0"/>
    <n v="0.7115393518518518"/>
    <s v="50"/>
    <n v="4"/>
    <s v="12"/>
    <x v="6"/>
    <n v="42712"/>
    <n v="0.71111111111111114"/>
    <s v="MMY6: Transformer blew leading to a pole fire. Unable to determine correct location due to conflicting location data."/>
    <s v="     "/>
    <s v="FAS"/>
    <n v="44257"/>
    <s v="Y"/>
    <x v="0"/>
    <s v="1597220"/>
    <s v="16-0084652"/>
    <m/>
    <s v="T003835301"/>
    <n v="112392006"/>
    <m/>
    <s v="     "/>
    <x v="0"/>
    <s v="PG&amp;E"/>
    <m/>
    <m/>
    <m/>
    <s v="D"/>
    <m/>
    <s v="Structure-PG&amp;E only"/>
    <m/>
    <s v="Equipment - PG&amp;E"/>
    <s v="34.n. Transformer damage or failure"/>
    <s v="Equipment - PG&amp;E"/>
    <s v="All types of equipment / facility failure"/>
    <s v="Transformer failure"/>
    <s v="Pole"/>
    <m/>
    <m/>
    <s v="Multi-Fault"/>
    <s v="No"/>
    <s v="Overhead"/>
    <x v="0"/>
    <m/>
    <m/>
    <s v="100720329"/>
    <s v="     "/>
    <s v="Non-HFTD"/>
    <x v="0"/>
    <m/>
    <m/>
    <n v="36.590400000000002"/>
    <n v="-119.878"/>
    <s v="Fresno"/>
    <s v="CARUTHERS-1104"/>
    <m/>
    <n v="11000"/>
    <s v="CARUTHERS 110434456"/>
    <x v="0"/>
    <m/>
    <s v="Rural"/>
    <m/>
    <m/>
    <s v="No"/>
    <m/>
    <m/>
    <m/>
    <m/>
    <m/>
    <m/>
    <m/>
    <s v="N"/>
    <s v="N"/>
    <m/>
    <m/>
    <s v="     "/>
    <m/>
    <m/>
    <m/>
    <m/>
    <m/>
    <m/>
    <m/>
    <m/>
    <m/>
    <m/>
    <m/>
    <m/>
    <m/>
    <m/>
    <m/>
    <m/>
    <m/>
    <m/>
    <m/>
  </r>
  <r>
    <s v="MIA20161166"/>
    <s v="     "/>
    <n v="42712"/>
    <s v="12/8"/>
    <x v="0"/>
    <n v="0.91339120370370375"/>
    <s v="50"/>
    <n v="4"/>
    <s v="12"/>
    <x v="6"/>
    <n v="42712"/>
    <n v="0.91319444444444442"/>
    <s v="insulator failure causing fire "/>
    <s v="     "/>
    <s v="FAS"/>
    <n v="44248"/>
    <s v="Y"/>
    <x v="0"/>
    <s v="1597404"/>
    <s v="16-0084695"/>
    <m/>
    <s v="T003835468"/>
    <n v="112392076"/>
    <m/>
    <s v="     "/>
    <x v="0"/>
    <s v="PG&amp;E"/>
    <m/>
    <m/>
    <m/>
    <s v="D"/>
    <m/>
    <s v="Structure-PG&amp;E only"/>
    <m/>
    <s v="Equipment - PG&amp;E"/>
    <s v="34.g. Insulator and brushing damage or failure"/>
    <s v="Equipment - PG&amp;E"/>
    <s v="All types of equipment / facility failure"/>
    <s v="Insulator failure"/>
    <s v="Insulator"/>
    <m/>
    <m/>
    <s v="Force Out"/>
    <s v="Yes"/>
    <s v="Overhead"/>
    <x v="0"/>
    <m/>
    <m/>
    <s v="101487233"/>
    <s v="     "/>
    <s v="Non-HFTD"/>
    <x v="0"/>
    <n v="246"/>
    <m/>
    <n v="40.508899999999997"/>
    <n v="-122.21"/>
    <s v="Shasta"/>
    <s v="DESCHUTES-1104"/>
    <s v="103351104"/>
    <n v="11000"/>
    <s v="DESCHUTES 11049718"/>
    <x v="1"/>
    <s v="MILLVILLE FIRE DEPT"/>
    <s v="Rural"/>
    <m/>
    <m/>
    <s v="No"/>
    <m/>
    <m/>
    <m/>
    <m/>
    <m/>
    <m/>
    <m/>
    <s v="N"/>
    <s v="N"/>
    <m/>
    <m/>
    <s v="     "/>
    <m/>
    <m/>
    <m/>
    <m/>
    <m/>
    <m/>
    <m/>
    <m/>
    <m/>
    <m/>
    <m/>
    <m/>
    <m/>
    <m/>
    <m/>
    <m/>
    <m/>
    <m/>
    <m/>
  </r>
  <r>
    <s v="MIA20169883"/>
    <s v="     "/>
    <n v="42712"/>
    <s v="12/8"/>
    <x v="0"/>
    <n v="0.15075231481481483"/>
    <s v="50"/>
    <n v="4"/>
    <s v="12"/>
    <x v="6"/>
    <n v="42712"/>
    <n v="0.15069444444444444"/>
    <s v="MMY6: Insulator failure resulted in a pole fire that lead to the cross arm and insualtor needing to be replaced."/>
    <s v="     "/>
    <s v="FAS"/>
    <n v="44257"/>
    <s v="Y"/>
    <x v="0"/>
    <s v="1596650"/>
    <s v="16-0084476"/>
    <m/>
    <s v="T003834516"/>
    <n v="112389550"/>
    <m/>
    <s v="     "/>
    <x v="0"/>
    <s v="PG&amp;E"/>
    <m/>
    <m/>
    <m/>
    <s v="D"/>
    <m/>
    <s v="Structure-PG&amp;E only"/>
    <m/>
    <s v="Equipment - PG&amp;E"/>
    <s v="34.g. Insulator and brushing damage or failure"/>
    <s v="Equipment - PG&amp;E"/>
    <s v="All types of equipment / facility failure"/>
    <s v="Insulator failure"/>
    <s v="Crossarm"/>
    <m/>
    <m/>
    <s v="Line to Line"/>
    <s v="Yes"/>
    <s v="Overhead"/>
    <x v="0"/>
    <m/>
    <m/>
    <s v="100735186"/>
    <s v="     "/>
    <s v="Non-HFTD"/>
    <x v="0"/>
    <m/>
    <m/>
    <n v="36.371699999999997"/>
    <n v="-120.077"/>
    <s v="Fresno"/>
    <s v="SCHINDLER-1105"/>
    <m/>
    <n v="11000"/>
    <s v="N/A"/>
    <x v="0"/>
    <s v="FRESNO COUNTY FIRE DEP"/>
    <s v="Rural"/>
    <m/>
    <m/>
    <s v="No"/>
    <m/>
    <m/>
    <m/>
    <m/>
    <m/>
    <m/>
    <m/>
    <s v="N"/>
    <s v="N"/>
    <m/>
    <m/>
    <s v="     "/>
    <m/>
    <m/>
    <m/>
    <m/>
    <m/>
    <m/>
    <m/>
    <m/>
    <m/>
    <m/>
    <m/>
    <m/>
    <m/>
    <m/>
    <m/>
    <m/>
    <m/>
    <m/>
    <m/>
  </r>
  <r>
    <s v="MIA20168025"/>
    <s v="     "/>
    <n v="42712"/>
    <s v="12/8"/>
    <x v="0"/>
    <n v="0.46841435185185187"/>
    <s v="50"/>
    <n v="4"/>
    <s v="12"/>
    <x v="6"/>
    <n v="42712"/>
    <n v="0.46805555555555556"/>
    <s v="SS BLEWETT 400'W/WELTY (5157 GAFFERY RD NORTH END OF TURKEY FARM) in Tracy; POLE FIRE- TRACKING CAUSED TOP OF POLE TO BURN/BREAK"/>
    <s v="     "/>
    <s v="FAS"/>
    <n v="44245"/>
    <s v="Y"/>
    <x v="0"/>
    <s v="1596924"/>
    <s v="N/A"/>
    <m/>
    <s v="T003834917"/>
    <n v="112390846"/>
    <m/>
    <s v="     "/>
    <x v="0"/>
    <s v="PG&amp;E"/>
    <m/>
    <m/>
    <m/>
    <s v="D"/>
    <m/>
    <s v="Structure-PG&amp;E only"/>
    <m/>
    <s v="Contamination"/>
    <s v="36.a. Contamination"/>
    <s v="Equipment - PG&amp;E"/>
    <s v="Other"/>
    <s v="Contamination"/>
    <m/>
    <m/>
    <m/>
    <m/>
    <s v="No"/>
    <s v="Overhead"/>
    <x v="0"/>
    <m/>
    <m/>
    <s v="103925621"/>
    <s v="     "/>
    <s v="Non-HFTD"/>
    <x v="0"/>
    <m/>
    <m/>
    <n v="37.623699999999999"/>
    <n v="-121.289"/>
    <s v="Stanislaus"/>
    <s v="WESTLEY-1101"/>
    <s v="162671101"/>
    <n v="11000"/>
    <m/>
    <x v="0"/>
    <m/>
    <s v="Rural"/>
    <m/>
    <m/>
    <s v="No"/>
    <m/>
    <m/>
    <m/>
    <m/>
    <m/>
    <m/>
    <m/>
    <s v="N"/>
    <s v="N"/>
    <m/>
    <m/>
    <s v="     "/>
    <m/>
    <m/>
    <m/>
    <m/>
    <m/>
    <m/>
    <m/>
    <m/>
    <m/>
    <m/>
    <m/>
    <m/>
    <m/>
    <m/>
    <m/>
    <m/>
    <m/>
    <m/>
    <m/>
  </r>
  <r>
    <s v="FAS2111815"/>
    <s v="     "/>
    <n v="43077"/>
    <s v="12/8"/>
    <x v="0"/>
    <m/>
    <s v="49"/>
    <n v="4"/>
    <s v="12"/>
    <x v="0"/>
    <m/>
    <m/>
    <s v="ng cap bank C655; transformer fire"/>
    <s v="     "/>
    <s v="FAS"/>
    <n v="44580"/>
    <s v="Y"/>
    <x v="0"/>
    <m/>
    <s v="N/A"/>
    <m/>
    <s v="3662842"/>
    <n v="114070894"/>
    <m/>
    <s v="     "/>
    <x v="0"/>
    <s v="PG&amp;E"/>
    <m/>
    <m/>
    <m/>
    <s v="D"/>
    <m/>
    <s v="Structure-only"/>
    <m/>
    <s v="Equipment - PG&amp;E"/>
    <s v="34.a. Capacitor bank damage or failure"/>
    <s v="Equipment - PG&amp;E"/>
    <s v="Capacitor bank failure"/>
    <s v="Capacitor bank failure"/>
    <s v="Transformer"/>
    <m/>
    <m/>
    <m/>
    <s v="Yes"/>
    <s v="Overhead"/>
    <x v="0"/>
    <s v="Transformer"/>
    <m/>
    <s v="101819857"/>
    <s v="     "/>
    <s v="Non-HFTD"/>
    <x v="0"/>
    <m/>
    <m/>
    <n v="37.776600000000002"/>
    <n v="-122.41"/>
    <s v="San Francisco"/>
    <s v="POTRERO-PP-(A)-1113"/>
    <m/>
    <m/>
    <m/>
    <x v="0"/>
    <m/>
    <m/>
    <m/>
    <m/>
    <s v="No"/>
    <m/>
    <m/>
    <m/>
    <m/>
    <m/>
    <m/>
    <m/>
    <s v="N"/>
    <s v="N"/>
    <m/>
    <m/>
    <s v="     "/>
    <m/>
    <m/>
    <m/>
    <m/>
    <m/>
    <m/>
    <m/>
    <m/>
    <m/>
    <m/>
    <m/>
    <m/>
    <m/>
    <m/>
    <m/>
    <m/>
    <m/>
    <m/>
    <m/>
  </r>
  <r>
    <s v="20181044"/>
    <s v="     "/>
    <n v="43442"/>
    <s v="12/8"/>
    <x v="0"/>
    <n v="0.54035879629629635"/>
    <s v="49"/>
    <n v="4"/>
    <s v="12"/>
    <x v="1"/>
    <m/>
    <m/>
    <s v="Tree damaged service - caused 2 servcies to burn down"/>
    <s v="     "/>
    <s v="FAS"/>
    <m/>
    <s v="N"/>
    <x v="0"/>
    <s v="236335"/>
    <m/>
    <m/>
    <m/>
    <m/>
    <m/>
    <s v="     "/>
    <x v="0"/>
    <s v="PG&amp;E"/>
    <m/>
    <m/>
    <m/>
    <s v="D"/>
    <m/>
    <s v="&lt;3 meters of linear travel"/>
    <m/>
    <s v="Vegetation"/>
    <s v="33.a. Veg. contact"/>
    <s v="Vegetation"/>
    <s v="Contact from object"/>
    <s v="Vegetation"/>
    <m/>
    <s v="Contact - Vegetation"/>
    <m/>
    <m/>
    <m/>
    <m/>
    <x v="3"/>
    <m/>
    <m/>
    <m/>
    <s v="     "/>
    <s v="Non-HFTD"/>
    <x v="0"/>
    <m/>
    <m/>
    <n v="37.723700000000001"/>
    <n v="-122.136"/>
    <s v="Alameda"/>
    <s v="SAN-LEANDRO-U-1114"/>
    <s v="013111114"/>
    <n v="11000"/>
    <m/>
    <x v="0"/>
    <m/>
    <s v="Urban"/>
    <m/>
    <m/>
    <s v="No"/>
    <m/>
    <m/>
    <m/>
    <m/>
    <m/>
    <m/>
    <m/>
    <s v="N"/>
    <s v="N"/>
    <m/>
    <m/>
    <s v="     "/>
    <m/>
    <m/>
    <m/>
    <m/>
    <m/>
    <m/>
    <m/>
    <m/>
    <m/>
    <m/>
    <m/>
    <m/>
    <m/>
    <m/>
    <m/>
    <m/>
    <m/>
    <m/>
    <m/>
  </r>
  <r>
    <s v="SAP201419695"/>
    <s v="     "/>
    <n v="41982"/>
    <s v="12/9"/>
    <x v="0"/>
    <m/>
    <s v="50"/>
    <n v="4"/>
    <s v="12"/>
    <x v="7"/>
    <n v="41980"/>
    <m/>
    <s v="transformer caught fire due to faulted connection on primary cables"/>
    <s v="     "/>
    <s v="SAP"/>
    <n v="44580"/>
    <s v="Y"/>
    <x v="0"/>
    <m/>
    <s v="N/A"/>
    <m/>
    <s v="3022717453"/>
    <n v="109826309"/>
    <m/>
    <s v="     "/>
    <x v="0"/>
    <s v="PG&amp;E"/>
    <m/>
    <m/>
    <m/>
    <s v="D"/>
    <m/>
    <s v="Structure-PG&amp;E only"/>
    <m/>
    <s v="Equipment - PG&amp;E"/>
    <s v="34.m. Connection device damage or failure"/>
    <s v="Equipment - PG&amp;E"/>
    <s v="Splice/Clamp/Connector"/>
    <s v="Splice/Clamp/Connector"/>
    <s v="Transformer"/>
    <m/>
    <m/>
    <m/>
    <s v="Yes"/>
    <s v="Underground"/>
    <x v="0"/>
    <s v="Transformer"/>
    <m/>
    <s v="102290048"/>
    <s v="     "/>
    <s v="Non-HFTD"/>
    <x v="0"/>
    <m/>
    <m/>
    <n v="38.0456"/>
    <n v="-122.13"/>
    <s v="Solano"/>
    <s v="BAHIA-1103"/>
    <m/>
    <m/>
    <m/>
    <x v="0"/>
    <m/>
    <m/>
    <m/>
    <m/>
    <s v="No"/>
    <m/>
    <m/>
    <m/>
    <m/>
    <m/>
    <m/>
    <m/>
    <s v="N"/>
    <s v="N"/>
    <m/>
    <m/>
    <s v="     "/>
    <m/>
    <m/>
    <m/>
    <m/>
    <m/>
    <m/>
    <m/>
    <m/>
    <m/>
    <m/>
    <m/>
    <m/>
    <m/>
    <m/>
    <m/>
    <m/>
    <m/>
    <m/>
    <m/>
  </r>
  <r>
    <s v="SAP201516370"/>
    <s v="     "/>
    <n v="42347"/>
    <s v="12/9"/>
    <x v="0"/>
    <m/>
    <s v="50"/>
    <n v="4"/>
    <s v="12"/>
    <x v="2"/>
    <n v="42345"/>
    <m/>
    <s v="Pole replaced due to pole fire"/>
    <s v="     "/>
    <s v="SAP"/>
    <n v="44580"/>
    <s v="Y"/>
    <x v="0"/>
    <m/>
    <s v="N/A"/>
    <m/>
    <s v="N/A"/>
    <n v="111014189"/>
    <m/>
    <s v="     "/>
    <x v="0"/>
    <s v="PG&amp;E"/>
    <m/>
    <m/>
    <m/>
    <s v="D"/>
    <m/>
    <s v="Structure-PG&amp;E only"/>
    <m/>
    <s v="Equipment - PG&amp;E"/>
    <s v="34.g. Insulator and brushing damage or failure"/>
    <s v="Equipment - PG&amp;E"/>
    <s v="Insulator failure"/>
    <s v="Insulator failure"/>
    <s v="Pole"/>
    <m/>
    <m/>
    <m/>
    <s v="Yes"/>
    <s v="Overhead"/>
    <x v="0"/>
    <s v="Pole"/>
    <m/>
    <s v="101146066"/>
    <s v="     "/>
    <s v="Non-HFTD"/>
    <x v="0"/>
    <m/>
    <m/>
    <n v="37.360100000000003"/>
    <n v="-120.45"/>
    <s v="Merced"/>
    <s v="EL-CAPITAN-1102"/>
    <m/>
    <m/>
    <m/>
    <x v="0"/>
    <m/>
    <m/>
    <m/>
    <m/>
    <s v="No"/>
    <m/>
    <m/>
    <m/>
    <m/>
    <m/>
    <m/>
    <m/>
    <s v="N"/>
    <s v="N"/>
    <m/>
    <m/>
    <s v="     "/>
    <m/>
    <m/>
    <m/>
    <m/>
    <m/>
    <m/>
    <m/>
    <m/>
    <m/>
    <m/>
    <m/>
    <m/>
    <m/>
    <m/>
    <m/>
    <m/>
    <m/>
    <m/>
    <m/>
  </r>
  <r>
    <s v="CAP20165048"/>
    <s v="     "/>
    <n v="42713"/>
    <s v="12/9"/>
    <x v="0"/>
    <n v="0.41944444444444445"/>
    <s v="50"/>
    <n v="4"/>
    <s v="12"/>
    <x v="6"/>
    <m/>
    <m/>
    <s v="some sparks and small flames from electric wire/device during bad storm; 2159 14th Avenue in San Francisco; 12/9/2016"/>
    <s v="     "/>
    <s v="CAP"/>
    <n v="44358"/>
    <s v="Y"/>
    <x v="0"/>
    <m/>
    <m/>
    <m/>
    <s v="5759645589"/>
    <m/>
    <m/>
    <s v="     "/>
    <x v="0"/>
    <s v="PG&amp;E"/>
    <m/>
    <m/>
    <m/>
    <s v="D"/>
    <m/>
    <s v="Structure-PG&amp;E only"/>
    <m/>
    <s v="Weather - High Wind"/>
    <s v="39.a. All Other"/>
    <s v="Weather"/>
    <s v="Weather - High Winds"/>
    <m/>
    <m/>
    <m/>
    <m/>
    <m/>
    <s v="Yes"/>
    <s v="Overhead"/>
    <x v="0"/>
    <s v="Conductor - All"/>
    <m/>
    <s v="101832070"/>
    <s v="     "/>
    <s v="Non-HFTD"/>
    <x v="0"/>
    <m/>
    <m/>
    <n v="37.747700000000002"/>
    <n v="-122.471"/>
    <s v="San Francisco"/>
    <s v="21ST-AVENUE-0402"/>
    <m/>
    <m/>
    <m/>
    <x v="0"/>
    <m/>
    <m/>
    <m/>
    <m/>
    <s v="No"/>
    <m/>
    <m/>
    <m/>
    <m/>
    <m/>
    <m/>
    <m/>
    <s v="N"/>
    <s v="N"/>
    <m/>
    <m/>
    <s v="     "/>
    <m/>
    <m/>
    <m/>
    <m/>
    <m/>
    <m/>
    <m/>
    <m/>
    <m/>
    <m/>
    <m/>
    <m/>
    <m/>
    <m/>
    <m/>
    <m/>
    <m/>
    <m/>
    <m/>
  </r>
  <r>
    <s v="SAP201710196"/>
    <s v="     "/>
    <n v="43078"/>
    <s v="12/9"/>
    <x v="0"/>
    <m/>
    <s v="49"/>
    <n v="4"/>
    <s v="12"/>
    <x v="0"/>
    <n v="43076"/>
    <m/>
    <s v="Pole replaced due to pole fire caused by riser failure; Picture shows smoke from dry brush near pole; CPUC fire tab not filled out; Going to request fire incident report"/>
    <s v="     "/>
    <s v="SAP"/>
    <n v="44580"/>
    <s v="Y"/>
    <x v="0"/>
    <s v="1937933"/>
    <s v="N/A"/>
    <m/>
    <s v="T004206893"/>
    <n v="114066951"/>
    <m/>
    <s v="     "/>
    <x v="1"/>
    <s v="PG&amp;E"/>
    <m/>
    <m/>
    <m/>
    <s v="D"/>
    <m/>
    <s v="&lt;3 meters of linear travel"/>
    <m/>
    <s v="Equipment - PG&amp;E"/>
    <s v="34.o. Other"/>
    <s v="Equipment - PG&amp;E"/>
    <s v="Riser Failure"/>
    <s v="Riser Failure"/>
    <s v="Pole"/>
    <m/>
    <m/>
    <m/>
    <m/>
    <s v="Overhead"/>
    <x v="0"/>
    <s v="Pole"/>
    <m/>
    <s v="103957305"/>
    <s v="     "/>
    <s v="Non-HFTD"/>
    <x v="0"/>
    <m/>
    <m/>
    <n v="36.581099999999999"/>
    <n v="-119.28100000000001"/>
    <s v="Tulare"/>
    <s v="REEDLEY-1104"/>
    <m/>
    <m/>
    <m/>
    <x v="0"/>
    <s v="Tulare County FD"/>
    <m/>
    <m/>
    <m/>
    <s v="No"/>
    <m/>
    <m/>
    <m/>
    <m/>
    <m/>
    <m/>
    <m/>
    <s v="N"/>
    <s v="N"/>
    <m/>
    <m/>
    <s v="     "/>
    <m/>
    <m/>
    <m/>
    <m/>
    <m/>
    <m/>
    <m/>
    <m/>
    <m/>
    <m/>
    <m/>
    <m/>
    <m/>
    <m/>
    <m/>
    <m/>
    <m/>
    <m/>
    <m/>
  </r>
  <r>
    <s v="FAS222890"/>
    <s v="     "/>
    <n v="43808"/>
    <s v="12/9"/>
    <x v="0"/>
    <m/>
    <s v="50"/>
    <n v="4"/>
    <s v="12"/>
    <x v="3"/>
    <m/>
    <m/>
    <s v="underground vault fire; possible gas leak; T859"/>
    <s v="     "/>
    <s v="FAS"/>
    <n v="44580"/>
    <s v="Y"/>
    <x v="0"/>
    <m/>
    <s v="N/A"/>
    <m/>
    <s v="2597538"/>
    <n v="118246846"/>
    <m/>
    <s v="     "/>
    <x v="0"/>
    <s v="PG&amp;E"/>
    <m/>
    <m/>
    <m/>
    <s v="D"/>
    <m/>
    <s v="Structure-only"/>
    <m/>
    <s v="Equipment - PG&amp;E"/>
    <s v="34.n. Transformer damage or failure"/>
    <s v="Equipment - PG&amp;E"/>
    <s v="Transformer failure"/>
    <s v="Transformer failure"/>
    <s v="Transformer"/>
    <m/>
    <m/>
    <m/>
    <s v="No"/>
    <s v="Underground"/>
    <x v="0"/>
    <s v="Transformer"/>
    <m/>
    <m/>
    <s v="     "/>
    <s v="Non-HFTD"/>
    <x v="0"/>
    <m/>
    <m/>
    <n v="37.781599999999997"/>
    <n v="-122.431"/>
    <s v="San Francisco"/>
    <s v="LARKIN-(Y)-1137"/>
    <m/>
    <m/>
    <m/>
    <x v="0"/>
    <s v="San Francsico FD"/>
    <m/>
    <m/>
    <m/>
    <s v="No"/>
    <m/>
    <m/>
    <m/>
    <m/>
    <m/>
    <m/>
    <m/>
    <s v="N"/>
    <s v="N"/>
    <m/>
    <m/>
    <s v="     "/>
    <m/>
    <m/>
    <m/>
    <m/>
    <m/>
    <m/>
    <m/>
    <m/>
    <m/>
    <m/>
    <m/>
    <m/>
    <m/>
    <m/>
    <m/>
    <m/>
    <m/>
    <m/>
    <m/>
  </r>
  <r>
    <s v="20201671"/>
    <s v="     "/>
    <n v="44174"/>
    <s v="12/9"/>
    <x v="0"/>
    <n v="0.67708333333333337"/>
    <s v="50"/>
    <n v="4"/>
    <s v="12"/>
    <x v="4"/>
    <n v="44174"/>
    <n v="0.67708333333333337"/>
    <s v="On December 9, 2020 at 1615 hours, an oil filled bus side C phase bushing on CB 112 at the Kern Power Plant Substation in Bakersfield failed catastrophically resulting in an ignition greater than one meter. The bushing fire was self extinguished but the fire that ensued on the ground was extinguished by PG&amp;E employees. This ignition is associated with and EIR investigation. Please refer to the completed 20 day and Event Analysis Report for complete details."/>
    <s v="     "/>
    <s v="EIR"/>
    <m/>
    <s v="N"/>
    <x v="0"/>
    <m/>
    <m/>
    <s v="T20-018615, INT-14311"/>
    <m/>
    <n v="120162280"/>
    <s v="EI201209A"/>
    <s v="     "/>
    <x v="1"/>
    <s v="PG&amp;E"/>
    <m/>
    <s v="Vegetation"/>
    <m/>
    <s v="S"/>
    <s v="T"/>
    <s v="&lt;0.25"/>
    <m/>
    <s v="Equipment - PG&amp;E"/>
    <s v="34.o. Other"/>
    <s v="Equipment - PG&amp;E"/>
    <s v="All types of equipment / facility failure"/>
    <s v="Circuit Breaker"/>
    <s v="Circuit Breaker"/>
    <m/>
    <m/>
    <m/>
    <m/>
    <s v="Overhead"/>
    <x v="5"/>
    <s v="Circuit Breaker"/>
    <s v="Circuit Breaker 112"/>
    <s v="Circuit Breaker 112"/>
    <s v="     "/>
    <s v="Non-HFTD"/>
    <x v="0"/>
    <m/>
    <m/>
    <n v="35.379399999999997"/>
    <n v="-119.09699999999999"/>
    <s v="Kern"/>
    <s v="KERN-PP-#2-115KV"/>
    <m/>
    <n v="115000"/>
    <s v="N/A"/>
    <x v="0"/>
    <s v="PG&amp;E employee/ Self Extinguished"/>
    <s v="Urban"/>
    <m/>
    <m/>
    <s v="No"/>
    <m/>
    <m/>
    <m/>
    <m/>
    <m/>
    <m/>
    <m/>
    <s v="N"/>
    <s v="N"/>
    <m/>
    <m/>
    <s v="     "/>
    <m/>
    <m/>
    <m/>
    <m/>
    <m/>
    <m/>
    <m/>
    <m/>
    <m/>
    <m/>
    <m/>
    <m/>
    <m/>
    <m/>
    <m/>
    <m/>
    <m/>
    <m/>
    <m/>
  </r>
  <r>
    <s v="20212216"/>
    <s v="     "/>
    <n v="44539"/>
    <s v="12/9"/>
    <x v="0"/>
    <n v="0.99861111111111112"/>
    <s v="50"/>
    <n v="4"/>
    <s v="12"/>
    <x v="5"/>
    <n v="44539"/>
    <m/>
    <s v="Charred PG&amp;E pole due to secondary riser failure. The ensuing fire was limited to PG&amp;E assets. This information is preliminary."/>
    <s v="     "/>
    <s v="FAS"/>
    <m/>
    <s v="N"/>
    <x v="0"/>
    <m/>
    <m/>
    <m/>
    <s v="T005483313"/>
    <n v="122471000"/>
    <m/>
    <s v="     "/>
    <x v="0"/>
    <s v="PG&amp;E"/>
    <m/>
    <s v="Other"/>
    <s v="Pole"/>
    <s v="D"/>
    <s v="D"/>
    <s v="Structure-PG&amp;E only"/>
    <s v="Cable Arcing"/>
    <s v="Equipment - PG&amp;E"/>
    <s v="34.o. Other"/>
    <s v="Equipment - PG&amp;E"/>
    <s v="All types of equipment / facility failure"/>
    <s v="Riser Failure"/>
    <s v="Riser"/>
    <m/>
    <m/>
    <m/>
    <s v="N"/>
    <s v="Overhead"/>
    <x v="1"/>
    <s v="Riser"/>
    <s v="Transformer, Conductor, Cut out, Molding, Connector "/>
    <s v="102340800"/>
    <s v="     "/>
    <s v="Non-HFTD"/>
    <x v="0"/>
    <m/>
    <m/>
    <n v="37.695999999999998"/>
    <n v="-120.78100000000001"/>
    <s v="Stanislaus"/>
    <s v="COTTLE-1708"/>
    <m/>
    <n v="17000"/>
    <s v="N/A"/>
    <x v="0"/>
    <s v="Fire Department"/>
    <s v="Herbaceous"/>
    <s v="Grass fuel model"/>
    <s v="empty orchard, dry grass "/>
    <s v="No"/>
    <m/>
    <m/>
    <m/>
    <m/>
    <m/>
    <m/>
    <m/>
    <s v="N"/>
    <s v="N"/>
    <m/>
    <m/>
    <s v="     "/>
    <m/>
    <m/>
    <m/>
    <m/>
    <m/>
    <m/>
    <m/>
    <m/>
    <m/>
    <m/>
    <m/>
    <m/>
    <m/>
    <m/>
    <m/>
    <m/>
    <m/>
    <m/>
    <m/>
  </r>
  <r>
    <s v="20212284"/>
    <s v="     "/>
    <n v="44539"/>
    <s v="12/9"/>
    <x v="0"/>
    <n v="0.4826388888888889"/>
    <s v="50"/>
    <n v="4"/>
    <s v="12"/>
    <x v="5"/>
    <n v="44539"/>
    <m/>
    <s v="tree fell across primary starting fire"/>
    <s v="     "/>
    <s v="FAS"/>
    <m/>
    <s v="Y"/>
    <x v="0"/>
    <m/>
    <s v="21-0156294"/>
    <m/>
    <s v="T005482921"/>
    <n v="122462000"/>
    <m/>
    <s v="     "/>
    <x v="0"/>
    <s v="PG&amp;E"/>
    <m/>
    <s v="Vegetation"/>
    <s v="Conductor"/>
    <s v="D"/>
    <s v="D"/>
    <s v="&lt;3 meters of linear travel"/>
    <s v="None "/>
    <s v="Vegetation"/>
    <s v="33.a. Veg. contact"/>
    <s v="Vegetation"/>
    <s v="Contact from object"/>
    <s v="Veg. contact"/>
    <m/>
    <s v="Veg. contact"/>
    <s v="Conductor - Primary"/>
    <s v="Line to Line"/>
    <s v="Y"/>
    <s v="Overhead"/>
    <x v="3"/>
    <s v="Conductor - Primary"/>
    <s v="Conductor"/>
    <s v="101547276"/>
    <s v="     "/>
    <s v="Non-HFTD"/>
    <x v="0"/>
    <m/>
    <m/>
    <n v="40.860900000000001"/>
    <n v="-121.919"/>
    <s v="Shasta"/>
    <s v="CEDAR-CREEK-1101"/>
    <m/>
    <n v="12000"/>
    <m/>
    <x v="0"/>
    <s v="Unknown"/>
    <s v="Shrub"/>
    <s v="Timber fuel model"/>
    <s v="Trees in area "/>
    <s v="No"/>
    <m/>
    <m/>
    <m/>
    <m/>
    <m/>
    <m/>
    <m/>
    <s v="N"/>
    <s v="N"/>
    <m/>
    <m/>
    <s v="     "/>
    <s v="40.90030000"/>
    <s v="-121.90298000"/>
    <s v="Dec 15 2021 12:00AM"/>
    <s v="BranchFail"/>
    <s v="Unable to determine cause of failure. No evidence at site."/>
    <s v="CEDA"/>
    <s v="65"/>
    <s v="19"/>
    <s v="20"/>
    <s v="Slight"/>
    <s v="None"/>
    <s v="N"/>
    <s v="1"/>
    <m/>
    <s v="Valley"/>
    <s v="D"/>
    <s v="CrossArm"/>
    <s v="BareWire"/>
    <s v="0"/>
  </r>
  <r>
    <s v="20212282"/>
    <s v="     "/>
    <n v="44539"/>
    <s v="12/9"/>
    <x v="0"/>
    <n v="0.24722222222222223"/>
    <s v="50"/>
    <n v="4"/>
    <s v="12"/>
    <x v="5"/>
    <n v="44539"/>
    <m/>
    <s v="ng transformer; pole fire"/>
    <s v="     "/>
    <s v="FAS"/>
    <m/>
    <s v="Y"/>
    <x v="0"/>
    <m/>
    <s v="21-0156220"/>
    <m/>
    <s v="T005482511"/>
    <n v="122459000"/>
    <m/>
    <s v="     "/>
    <x v="0"/>
    <s v="PG&amp;E"/>
    <m/>
    <s v="Other"/>
    <s v="Transformer"/>
    <s v="D"/>
    <s v="D"/>
    <s v="Structure-PG&amp;E only"/>
    <s v="NONE "/>
    <s v="Equipment - PG&amp;E"/>
    <s v="34.n. Transformer damage or failure"/>
    <s v="Equipment - PG&amp;E"/>
    <s v="All types of equipment / facility failure"/>
    <s v="Transformer failure"/>
    <s v="Transformer"/>
    <m/>
    <m/>
    <s v="Line to Ground"/>
    <s v="N"/>
    <s v="Overhead"/>
    <x v="3"/>
    <s v="Transformer"/>
    <s v="Pole, Crossarm, Transformer"/>
    <s v="101728659"/>
    <s v="     "/>
    <s v="Non-HFTD"/>
    <x v="0"/>
    <m/>
    <m/>
    <n v="36.144300000000001"/>
    <n v="-121.047"/>
    <s v="Monterey"/>
    <s v="SAN-ARDO-1102"/>
    <m/>
    <n v="12000"/>
    <m/>
    <x v="0"/>
    <s v="Unknown"/>
    <s v="Herbaceous"/>
    <s v="Fire-resistive fuel bed"/>
    <s v="Dirt "/>
    <s v="No"/>
    <m/>
    <m/>
    <m/>
    <m/>
    <m/>
    <m/>
    <m/>
    <s v="N"/>
    <s v="N"/>
    <m/>
    <m/>
    <s v="     "/>
    <m/>
    <m/>
    <m/>
    <m/>
    <m/>
    <m/>
    <m/>
    <m/>
    <m/>
    <m/>
    <m/>
    <m/>
    <m/>
    <m/>
    <m/>
    <m/>
    <m/>
    <m/>
    <m/>
  </r>
  <r>
    <s v="20212283"/>
    <s v="     "/>
    <n v="44539"/>
    <s v="12/9"/>
    <x v="0"/>
    <n v="0.36388888888888887"/>
    <s v="50"/>
    <n v="4"/>
    <s v="12"/>
    <x v="5"/>
    <n v="44539"/>
    <m/>
    <s v="pole fire; failed fuse 53833; broken pole"/>
    <s v="     "/>
    <s v="FAS"/>
    <m/>
    <s v="Y"/>
    <x v="0"/>
    <m/>
    <s v="21-0156243"/>
    <m/>
    <s v="T005482679"/>
    <n v="122460000"/>
    <m/>
    <s v="     "/>
    <x v="0"/>
    <s v="PG&amp;E"/>
    <m/>
    <s v="Other"/>
    <s v="POLE "/>
    <s v="D"/>
    <s v="D"/>
    <s v="Structure-PG&amp;E only"/>
    <s v="REPLACE POLE "/>
    <s v="Equipment - PG&amp;E"/>
    <s v="34.c. Fuse damage or failure"/>
    <s v="Equipment - PG&amp;E"/>
    <s v="All types of equipment / facility failure"/>
    <s v="Fuse failure - all"/>
    <s v="Fuse"/>
    <m/>
    <m/>
    <s v="Line to Line"/>
    <s v="Y"/>
    <s v="Overhead"/>
    <x v="3"/>
    <s v="Fuse"/>
    <s v="Pole, Crossarm, transformer, Cut out"/>
    <s v="101720915"/>
    <s v="     "/>
    <s v="Non-HFTD"/>
    <x v="0"/>
    <m/>
    <m/>
    <n v="36.701599999999999"/>
    <n v="-121.735"/>
    <s v="Monterey"/>
    <s v="CASTROVILLE-2104"/>
    <m/>
    <n v="21000"/>
    <m/>
    <x v="0"/>
    <s v="Unknown"/>
    <s v="Barren/Other"/>
    <s v="Brush fuel model"/>
    <s v="Dirt, weeds "/>
    <s v="No"/>
    <m/>
    <m/>
    <m/>
    <m/>
    <m/>
    <m/>
    <m/>
    <s v="N"/>
    <s v="N"/>
    <m/>
    <m/>
    <s v="     "/>
    <m/>
    <m/>
    <m/>
    <m/>
    <m/>
    <m/>
    <m/>
    <m/>
    <m/>
    <m/>
    <m/>
    <m/>
    <m/>
    <m/>
    <m/>
    <m/>
    <m/>
    <m/>
    <m/>
  </r>
  <r>
    <s v="SAP201422729"/>
    <s v="     "/>
    <n v="41671"/>
    <s v="2/1"/>
    <x v="0"/>
    <m/>
    <s v="5"/>
    <n v="1"/>
    <s v="2"/>
    <x v="7"/>
    <n v="41669"/>
    <m/>
    <s v="pole fire; failed line recloser"/>
    <s v="     "/>
    <s v="SAP"/>
    <n v="44580"/>
    <s v="Y"/>
    <x v="0"/>
    <s v="953545"/>
    <s v="14-0007425"/>
    <m/>
    <s v="T003045702"/>
    <n v="107782260"/>
    <m/>
    <s v="     "/>
    <x v="0"/>
    <s v="PG&amp;E"/>
    <m/>
    <m/>
    <m/>
    <s v="D"/>
    <m/>
    <s v="Structure-PG&amp;E only"/>
    <m/>
    <s v="Equipment - PG&amp;E"/>
    <s v="34.j. Recloser damage or failure"/>
    <s v="Equipment - PG&amp;E"/>
    <s v="Recloser failure"/>
    <s v="Recloser failure"/>
    <s v="Pole"/>
    <m/>
    <m/>
    <s v="Line to Ground"/>
    <s v="Yes"/>
    <s v="Overhead"/>
    <x v="0"/>
    <s v="Pole"/>
    <m/>
    <s v="101874012"/>
    <s v="     "/>
    <s v="Non-HFTD"/>
    <x v="0"/>
    <m/>
    <m/>
    <n v="34.9604"/>
    <n v="-120.443"/>
    <s v="Santa Barbara"/>
    <s v="SANTA-MARIA-1106"/>
    <m/>
    <m/>
    <s v="SANTA MARIA 1106M112"/>
    <x v="0"/>
    <m/>
    <m/>
    <m/>
    <m/>
    <s v="No"/>
    <m/>
    <m/>
    <m/>
    <m/>
    <m/>
    <m/>
    <m/>
    <s v="N"/>
    <s v="N"/>
    <m/>
    <m/>
    <s v="     "/>
    <m/>
    <m/>
    <m/>
    <m/>
    <m/>
    <m/>
    <m/>
    <m/>
    <m/>
    <m/>
    <m/>
    <m/>
    <m/>
    <m/>
    <m/>
    <m/>
    <m/>
    <m/>
    <m/>
  </r>
  <r>
    <s v="SAP201422730"/>
    <s v="     "/>
    <n v="41671"/>
    <s v="2/1"/>
    <x v="0"/>
    <m/>
    <s v="5"/>
    <n v="1"/>
    <s v="2"/>
    <x v="7"/>
    <n v="41669"/>
    <m/>
    <s v="Pole replaced due to pole fire; failed line recloser 3290"/>
    <s v="     "/>
    <s v="SAP"/>
    <n v="44580"/>
    <s v="Y"/>
    <x v="0"/>
    <s v="953477"/>
    <s v="14-0007423"/>
    <m/>
    <s v="T003045670"/>
    <n v="107782261"/>
    <m/>
    <s v="     "/>
    <x v="0"/>
    <s v="PG&amp;E"/>
    <m/>
    <m/>
    <m/>
    <s v="D"/>
    <m/>
    <s v="Structure-PG&amp;E only"/>
    <m/>
    <s v="Equipment - PG&amp;E"/>
    <s v="34.j. Recloser damage or failure"/>
    <s v="Equipment - PG&amp;E"/>
    <s v="Recloser failure"/>
    <s v="Recloser failure"/>
    <s v="Recloser"/>
    <m/>
    <m/>
    <s v="Line to Ground"/>
    <s v="Yes"/>
    <s v="Overhead"/>
    <x v="0"/>
    <s v="Recloser"/>
    <m/>
    <s v="102342649"/>
    <s v="     "/>
    <s v="Non-HFTD"/>
    <x v="0"/>
    <m/>
    <m/>
    <n v="37.746699999999997"/>
    <n v="-120.84"/>
    <s v="Stanislaus"/>
    <s v="COTTLE-1703"/>
    <m/>
    <m/>
    <s v="COTTLE 1707376892"/>
    <x v="0"/>
    <m/>
    <m/>
    <m/>
    <m/>
    <s v="No"/>
    <m/>
    <m/>
    <m/>
    <m/>
    <m/>
    <m/>
    <m/>
    <s v="N"/>
    <s v="N"/>
    <m/>
    <m/>
    <s v="     "/>
    <m/>
    <m/>
    <m/>
    <m/>
    <m/>
    <m/>
    <m/>
    <m/>
    <m/>
    <m/>
    <m/>
    <m/>
    <m/>
    <m/>
    <m/>
    <m/>
    <m/>
    <m/>
    <m/>
  </r>
  <r>
    <s v="SAP201422731"/>
    <s v="     "/>
    <n v="41671"/>
    <s v="2/1"/>
    <x v="0"/>
    <m/>
    <s v="5"/>
    <n v="1"/>
    <s v="2"/>
    <x v="7"/>
    <n v="41669"/>
    <m/>
    <s v="pole fire; failed fuse 6849"/>
    <s v="     "/>
    <s v="SAP"/>
    <n v="44580"/>
    <s v="Y"/>
    <x v="0"/>
    <s v="953515"/>
    <s v="14-0007428"/>
    <m/>
    <s v="T003045696"/>
    <n v="107782262"/>
    <m/>
    <s v="     "/>
    <x v="0"/>
    <s v="PG&amp;E"/>
    <m/>
    <m/>
    <m/>
    <s v="D"/>
    <m/>
    <s v="Structure-PG&amp;E only"/>
    <m/>
    <s v="Equipment - PG&amp;E"/>
    <s v="34.c. Fuse damage or failure"/>
    <s v="Equipment - PG&amp;E"/>
    <s v="Fuse failure - all"/>
    <s v="Fuse failure - all"/>
    <s v="Pole"/>
    <m/>
    <m/>
    <s v="Line to Ground"/>
    <s v="No"/>
    <s v="Overhead"/>
    <x v="0"/>
    <s v="Pole"/>
    <m/>
    <s v="101223644"/>
    <s v="     "/>
    <s v="Non-HFTD"/>
    <x v="0"/>
    <m/>
    <m/>
    <n v="37.011099999999999"/>
    <n v="-120.11"/>
    <s v="Madera"/>
    <s v="STOREY-1104"/>
    <m/>
    <m/>
    <s v="STOREY 1104620474"/>
    <x v="0"/>
    <m/>
    <m/>
    <m/>
    <m/>
    <s v="No"/>
    <m/>
    <m/>
    <m/>
    <m/>
    <m/>
    <m/>
    <m/>
    <s v="N"/>
    <s v="N"/>
    <m/>
    <m/>
    <s v="     "/>
    <m/>
    <m/>
    <m/>
    <m/>
    <m/>
    <m/>
    <m/>
    <m/>
    <m/>
    <m/>
    <m/>
    <m/>
    <m/>
    <m/>
    <m/>
    <m/>
    <m/>
    <m/>
    <m/>
  </r>
  <r>
    <s v="SAP201519251"/>
    <s v="     "/>
    <n v="42036"/>
    <s v="2/1"/>
    <x v="0"/>
    <m/>
    <s v="6"/>
    <n v="1"/>
    <s v="2"/>
    <x v="2"/>
    <n v="42034"/>
    <m/>
    <s v="transformer caught fire; blown fuse; T13007"/>
    <s v="     "/>
    <s v="SAP"/>
    <n v="44580"/>
    <s v="Y"/>
    <x v="0"/>
    <s v="1170465"/>
    <s v="15-0008444"/>
    <m/>
    <s v="T003316536"/>
    <n v="110016850"/>
    <m/>
    <s v="     "/>
    <x v="0"/>
    <s v="PG&amp;E"/>
    <m/>
    <m/>
    <m/>
    <s v="D"/>
    <m/>
    <s v="Structure-PG&amp;E only"/>
    <m/>
    <s v="Equipment - PG&amp;E"/>
    <s v="34.c. Fuse damage or failure"/>
    <s v="Equipment - PG&amp;E"/>
    <s v="Fuse failure - all"/>
    <s v="Fuse failure - all"/>
    <s v="Transformer"/>
    <m/>
    <m/>
    <s v="Line to Ground"/>
    <s v="No"/>
    <s v="Underground"/>
    <x v="0"/>
    <s v="Transformer"/>
    <m/>
    <s v="100219299"/>
    <s v="     "/>
    <s v="Non-HFTD"/>
    <x v="0"/>
    <m/>
    <m/>
    <n v="35.058199999999999"/>
    <n v="-119.26900000000001"/>
    <s v="Kern"/>
    <s v="COPUS-1104"/>
    <m/>
    <m/>
    <s v="COPUS 11043551"/>
    <x v="0"/>
    <m/>
    <m/>
    <m/>
    <m/>
    <s v="No"/>
    <m/>
    <m/>
    <m/>
    <m/>
    <m/>
    <m/>
    <m/>
    <s v="N"/>
    <s v="N"/>
    <m/>
    <m/>
    <s v="     "/>
    <m/>
    <m/>
    <m/>
    <m/>
    <m/>
    <m/>
    <m/>
    <m/>
    <m/>
    <m/>
    <m/>
    <m/>
    <m/>
    <m/>
    <m/>
    <m/>
    <m/>
    <m/>
    <m/>
  </r>
  <r>
    <s v="MIA20198423"/>
    <s v="     "/>
    <n v="43497"/>
    <s v="2/1"/>
    <x v="0"/>
    <n v="0.97460648148148143"/>
    <s v="5"/>
    <n v="1"/>
    <s v="2"/>
    <x v="3"/>
    <n v="43497"/>
    <n v="0.97430555555555554"/>
    <s v="End of crossarm burnt off causing wire to come down and break."/>
    <s v="     "/>
    <s v="FAS"/>
    <n v="44244"/>
    <s v="Y"/>
    <x v="0"/>
    <s v="285765"/>
    <s v="19-0016821"/>
    <m/>
    <s v="T004534216"/>
    <n v="115781339"/>
    <m/>
    <s v="     "/>
    <x v="0"/>
    <s v="PG&amp;E"/>
    <m/>
    <m/>
    <m/>
    <s v="D"/>
    <m/>
    <s v="No Fire"/>
    <m/>
    <s v="Equipment - PG&amp;E"/>
    <s v="34.n. Transformer damage or failure"/>
    <s v="Equipment - PG&amp;E"/>
    <s v="All types of equipment / facility failure"/>
    <s v="Transformer failure"/>
    <s v="Transformer"/>
    <m/>
    <m/>
    <s v="Line to Ground"/>
    <s v="Yes"/>
    <s v="Overhead"/>
    <x v="0"/>
    <m/>
    <m/>
    <s v="15919"/>
    <s v="     "/>
    <s v="Non-HFTD"/>
    <x v="0"/>
    <m/>
    <m/>
    <n v="35.372500000000002"/>
    <n v="-118.929"/>
    <s v="Kern"/>
    <s v="MAGUNDEN-1101"/>
    <m/>
    <n v="11000"/>
    <s v="MAGUNDEN 110148518"/>
    <x v="0"/>
    <m/>
    <s v="Urban"/>
    <m/>
    <m/>
    <s v="No"/>
    <m/>
    <m/>
    <m/>
    <m/>
    <m/>
    <m/>
    <m/>
    <s v="N"/>
    <s v="N"/>
    <m/>
    <m/>
    <s v="     "/>
    <m/>
    <m/>
    <m/>
    <m/>
    <m/>
    <m/>
    <m/>
    <m/>
    <m/>
    <m/>
    <m/>
    <m/>
    <m/>
    <m/>
    <m/>
    <m/>
    <m/>
    <m/>
    <m/>
  </r>
  <r>
    <s v="20190041"/>
    <s v="     "/>
    <n v="43497"/>
    <s v="2/1"/>
    <x v="0"/>
    <n v="0.91711805555555559"/>
    <s v="5"/>
    <n v="1"/>
    <s v="2"/>
    <x v="3"/>
    <n v="43497"/>
    <m/>
    <s v="Downed lines on fence, fire department on scene. Fire size appears &gt; 1 linear foot"/>
    <s v="     "/>
    <s v="FAS"/>
    <m/>
    <s v="N"/>
    <x v="0"/>
    <s v="285738"/>
    <m/>
    <m/>
    <s v="T004534161"/>
    <n v="0"/>
    <m/>
    <s v="     "/>
    <x v="1"/>
    <s v="PG&amp;E"/>
    <m/>
    <m/>
    <m/>
    <s v="D"/>
    <m/>
    <s v="&lt;0.25"/>
    <m/>
    <s v="Vegetation"/>
    <s v="33.a. Veg. contact"/>
    <s v="Vegetation"/>
    <s v="Contact from object"/>
    <s v="Contact - Vegetation"/>
    <m/>
    <s v="Contact - Vegetation"/>
    <s v="Conductor - Secondary"/>
    <m/>
    <m/>
    <s v="Overhead"/>
    <x v="1"/>
    <s v="Conductor - Secondary"/>
    <m/>
    <s v="512768950741{T0541}"/>
    <s v="     "/>
    <s v="Non-HFTD"/>
    <x v="0"/>
    <m/>
    <m/>
    <n v="34.8688"/>
    <n v="-120.411"/>
    <s v="SANTA BARBARA"/>
    <s v="DIVIDE-1102"/>
    <m/>
    <m/>
    <s v="N/A"/>
    <x v="0"/>
    <s v="Unknown"/>
    <s v="Urban"/>
    <m/>
    <m/>
    <s v="No"/>
    <m/>
    <m/>
    <m/>
    <m/>
    <m/>
    <m/>
    <m/>
    <s v="Y"/>
    <s v="N"/>
    <m/>
    <m/>
    <s v="     "/>
    <m/>
    <m/>
    <m/>
    <m/>
    <m/>
    <m/>
    <m/>
    <m/>
    <m/>
    <m/>
    <m/>
    <m/>
    <m/>
    <m/>
    <m/>
    <m/>
    <m/>
    <m/>
    <m/>
  </r>
  <r>
    <s v="MIA20145549"/>
    <s v="     "/>
    <n v="41680"/>
    <s v="2/10"/>
    <x v="0"/>
    <n v="0.53760416666666666"/>
    <s v="7"/>
    <n v="1"/>
    <s v="2"/>
    <x v="7"/>
    <n v="41680"/>
    <n v="0.53749999999999998"/>
    <s v="OIS Query stated that there was a fire on the wires. A separated wire and burnt jumper were also found and repaired."/>
    <s v="     "/>
    <s v="FAS"/>
    <n v="44266"/>
    <s v="Y"/>
    <x v="0"/>
    <s v="965170"/>
    <s v="N/A"/>
    <m/>
    <s v="T003055739"/>
    <n v="107807637"/>
    <m/>
    <s v="     "/>
    <x v="0"/>
    <s v="PG&amp;E"/>
    <m/>
    <m/>
    <m/>
    <s v="D"/>
    <m/>
    <s v="Structure-PG&amp;E only"/>
    <m/>
    <s v="Equipment - PG&amp;E"/>
    <s v="34.b. Conductor damage or failure"/>
    <s v="Equipment - PG&amp;E"/>
    <s v="All types of equipment / facility failure"/>
    <s v="Conductor failure-all"/>
    <s v="Conductor"/>
    <m/>
    <m/>
    <m/>
    <s v="Yes"/>
    <s v="Overhead"/>
    <x v="0"/>
    <m/>
    <m/>
    <s v="252711103"/>
    <s v="     "/>
    <s v="Non-HFTD"/>
    <x v="0"/>
    <m/>
    <m/>
    <n v="36.722099999999998"/>
    <n v="-120.062"/>
    <s v="Fresno"/>
    <s v="KERMAN-1103"/>
    <s v="252711103"/>
    <n v="11000"/>
    <m/>
    <x v="0"/>
    <m/>
    <s v="Urban"/>
    <m/>
    <m/>
    <s v="No"/>
    <m/>
    <m/>
    <m/>
    <m/>
    <m/>
    <m/>
    <m/>
    <s v="N"/>
    <s v="N"/>
    <m/>
    <m/>
    <s v="     "/>
    <m/>
    <m/>
    <m/>
    <m/>
    <m/>
    <m/>
    <m/>
    <m/>
    <m/>
    <m/>
    <m/>
    <m/>
    <m/>
    <m/>
    <m/>
    <m/>
    <m/>
    <m/>
    <m/>
  </r>
  <r>
    <s v="SAP201615781"/>
    <s v="     "/>
    <n v="42410"/>
    <s v="2/10"/>
    <x v="0"/>
    <m/>
    <s v="7"/>
    <n v="1"/>
    <s v="2"/>
    <x v="6"/>
    <n v="42408"/>
    <m/>
    <s v="1 pole E/O SW1527 hot connector caused grass fire"/>
    <s v="     "/>
    <s v="SAP"/>
    <n v="44580"/>
    <s v="Y"/>
    <x v="0"/>
    <s v="1400377"/>
    <s v="N/A"/>
    <m/>
    <s v="T003606760"/>
    <n v="111336233"/>
    <m/>
    <s v="     "/>
    <x v="0"/>
    <s v="PG&amp;E"/>
    <m/>
    <m/>
    <m/>
    <s v="D"/>
    <m/>
    <s v="Structure-PG&amp;E only"/>
    <m/>
    <s v="Equipment - PG&amp;E"/>
    <s v="34.m. Connection device damage or failure"/>
    <s v="Equipment - PG&amp;E"/>
    <s v="Splice/Clamp/Connector"/>
    <s v="Splice/Clamp/Connector"/>
    <s v="Splice/Clamp/Connector"/>
    <m/>
    <m/>
    <m/>
    <s v="Yes"/>
    <s v="Overhead"/>
    <x v="0"/>
    <s v="Splice/Clamp/Connector"/>
    <m/>
    <s v="100304989"/>
    <s v="     "/>
    <s v="Non-HFTD"/>
    <x v="0"/>
    <m/>
    <m/>
    <n v="37.582000000000001"/>
    <n v="-122.322"/>
    <s v="San Mateo"/>
    <s v="SAN-MATEO-0404"/>
    <m/>
    <m/>
    <m/>
    <x v="0"/>
    <m/>
    <m/>
    <m/>
    <m/>
    <s v="No"/>
    <m/>
    <m/>
    <m/>
    <m/>
    <m/>
    <m/>
    <m/>
    <s v="N"/>
    <s v="N"/>
    <m/>
    <m/>
    <s v="     "/>
    <m/>
    <m/>
    <m/>
    <m/>
    <m/>
    <m/>
    <m/>
    <m/>
    <m/>
    <m/>
    <m/>
    <m/>
    <m/>
    <m/>
    <m/>
    <m/>
    <m/>
    <m/>
    <m/>
  </r>
  <r>
    <s v="SAP201615776"/>
    <s v="     "/>
    <n v="42410"/>
    <s v="2/10"/>
    <x v="0"/>
    <m/>
    <s v="7"/>
    <n v="1"/>
    <s v="2"/>
    <x v="6"/>
    <n v="42408"/>
    <m/>
    <s v="Riser fire caused pole replacement; blown pothead"/>
    <s v="     "/>
    <s v="SAP"/>
    <n v="44580"/>
    <s v="Y"/>
    <x v="0"/>
    <s v="6742508"/>
    <s v="N/A"/>
    <m/>
    <s v="T003606298"/>
    <n v="111334837"/>
    <m/>
    <s v="     "/>
    <x v="0"/>
    <s v="PG&amp;E"/>
    <m/>
    <m/>
    <m/>
    <s v="D"/>
    <m/>
    <s v="Structure-PG&amp;E only"/>
    <m/>
    <s v="Equipment - PG&amp;E"/>
    <s v="34.o. Other"/>
    <s v="Equipment - PG&amp;E"/>
    <s v="Riser failure"/>
    <s v="Riser failure"/>
    <s v="Pothead"/>
    <m/>
    <m/>
    <m/>
    <s v="Yes"/>
    <s v="Overhead"/>
    <x v="0"/>
    <s v="Pothead"/>
    <m/>
    <s v="103731561"/>
    <s v="     "/>
    <s v="Non-HFTD"/>
    <x v="0"/>
    <m/>
    <m/>
    <n v="37.797800000000002"/>
    <n v="-122.206"/>
    <s v="Alameda"/>
    <s v="MAPLE-0401,-OAKLAND-X-1105"/>
    <m/>
    <m/>
    <m/>
    <x v="0"/>
    <s v="Oakland FD"/>
    <m/>
    <m/>
    <m/>
    <s v="No"/>
    <m/>
    <m/>
    <m/>
    <m/>
    <m/>
    <m/>
    <m/>
    <s v="N"/>
    <s v="N"/>
    <m/>
    <m/>
    <s v="     "/>
    <m/>
    <m/>
    <m/>
    <m/>
    <m/>
    <m/>
    <m/>
    <m/>
    <m/>
    <m/>
    <m/>
    <m/>
    <m/>
    <m/>
    <m/>
    <m/>
    <m/>
    <m/>
    <m/>
  </r>
  <r>
    <s v="20200107"/>
    <s v="     "/>
    <n v="43871"/>
    <s v="2/10"/>
    <x v="0"/>
    <n v="0.54513888888888884"/>
    <s v="7"/>
    <n v="1"/>
    <s v="2"/>
    <x v="4"/>
    <n v="43871"/>
    <n v="0.54097222222222219"/>
    <s v="On February 10, 2020 at 13:05 hours, a PG&amp;E Troubleman was dispatched to the Panorama 1101 Distribution Circuit near the corner of S Barney Road &amp; Locust Street in Anderson California. Upon arrival the troubleman observed a PG&amp;E pole that had been split and wires down. Power was restored to 1,495 customers at 1750 hours on February 10, 2020. Initial analysis indicates that the guy stub wire snapped, causing PG&amp;E pole to split and 3 phases on ground initiated fire. Anderson Fire Department responded to the incident and extinguished the fire. "/>
    <s v="     "/>
    <s v="FAS"/>
    <m/>
    <s v="N"/>
    <x v="0"/>
    <s v="787588"/>
    <s v="20-0020015"/>
    <m/>
    <s v="T004893509"/>
    <n v="118522242"/>
    <m/>
    <s v="     "/>
    <x v="1"/>
    <s v="PG&amp;E"/>
    <m/>
    <s v="Vegetation"/>
    <m/>
    <s v="D"/>
    <s v="D"/>
    <s v="&lt;0.25"/>
    <m/>
    <s v="Equipment - PG&amp;E"/>
    <s v="34.k. Anchor / guy damage or failure"/>
    <s v="Equipment - PG&amp;E"/>
    <s v="All types of equipment / facility failure"/>
    <s v="Guy/Span Wire failure"/>
    <s v="Pole"/>
    <m/>
    <m/>
    <s v="Multi-Fault"/>
    <m/>
    <s v="Overhead"/>
    <x v="3"/>
    <s v="Pole"/>
    <s v="Pole, Crossarm, Guy Wire"/>
    <s v="Circuit ID:103461101"/>
    <s v="     "/>
    <s v="Non-HFTD"/>
    <x v="0"/>
    <n v="246"/>
    <m/>
    <n v="40.438000000000002"/>
    <n v="-122.283"/>
    <s v="Shasta"/>
    <s v="PANORAMA-1101"/>
    <m/>
    <n v="12000"/>
    <s v="PANORAMA 1101CB"/>
    <x v="0"/>
    <s v="Anderson FD"/>
    <s v="Herbaceous"/>
    <m/>
    <m/>
    <s v="No"/>
    <m/>
    <m/>
    <m/>
    <m/>
    <m/>
    <m/>
    <m/>
    <s v="N"/>
    <s v="N"/>
    <m/>
    <m/>
    <s v="     "/>
    <m/>
    <m/>
    <m/>
    <m/>
    <m/>
    <m/>
    <m/>
    <m/>
    <m/>
    <m/>
    <m/>
    <m/>
    <m/>
    <m/>
    <m/>
    <m/>
    <m/>
    <m/>
    <m/>
  </r>
  <r>
    <s v="20210126"/>
    <s v="     "/>
    <n v="44237"/>
    <s v="2/10"/>
    <x v="0"/>
    <n v="0.32083333333333336"/>
    <s v="7"/>
    <n v="1"/>
    <s v="2"/>
    <x v="5"/>
    <n v="44237"/>
    <m/>
    <s v="4/0 AWAC secondary melted and caught fire. The ensuing fire was limited to PG&amp;E assets and was extinguished by the employee. 50 KVA TX needs to be re bussed as well."/>
    <s v="     "/>
    <s v="FAS"/>
    <m/>
    <s v="N"/>
    <x v="0"/>
    <m/>
    <s v="21-0023925"/>
    <m/>
    <s v="T005213684"/>
    <n v="120523000"/>
    <m/>
    <s v="     "/>
    <x v="0"/>
    <s v="PG&amp;E"/>
    <m/>
    <s v="Other"/>
    <s v="Connectors"/>
    <s v="D"/>
    <s v="D"/>
    <s v="Structure-PG&amp;E only"/>
    <m/>
    <s v="Equipment - PG&amp;E"/>
    <s v="34.b. Conductor damage or failure"/>
    <s v="Equipment - PG&amp;E"/>
    <s v="All types of equipment / facility failure"/>
    <s v="Conductor failure-all"/>
    <s v="Conductor - Insulated Secondary"/>
    <m/>
    <m/>
    <s v="Line to Ground"/>
    <s v="N"/>
    <s v="Overhead"/>
    <x v="1"/>
    <s v="Conductor - Insulated Secondary"/>
    <s v="Conductor, Connectors"/>
    <s v="43361102"/>
    <s v="     "/>
    <s v="Non-HFTD"/>
    <x v="0"/>
    <n v="175"/>
    <m/>
    <n v="38.9542"/>
    <n v="-122.631"/>
    <s v="Lake"/>
    <s v="HIGHLANDS-1102"/>
    <m/>
    <m/>
    <s v="N/A"/>
    <x v="0"/>
    <s v="Employee/ Self extinguished"/>
    <s v="Urban"/>
    <m/>
    <m/>
    <s v="No"/>
    <m/>
    <m/>
    <m/>
    <m/>
    <m/>
    <m/>
    <m/>
    <s v="N"/>
    <s v="N"/>
    <m/>
    <m/>
    <s v="     "/>
    <m/>
    <m/>
    <m/>
    <m/>
    <m/>
    <m/>
    <m/>
    <m/>
    <m/>
    <m/>
    <m/>
    <m/>
    <m/>
    <m/>
    <m/>
    <m/>
    <m/>
    <m/>
    <m/>
  </r>
  <r>
    <s v="SAP201422620"/>
    <s v="     "/>
    <n v="41681"/>
    <s v="2/11"/>
    <x v="0"/>
    <m/>
    <s v="7"/>
    <n v="1"/>
    <s v="2"/>
    <x v="7"/>
    <n v="41679"/>
    <m/>
    <s v="pole fire at 5314; replaced transformer; failed fuse"/>
    <s v="     "/>
    <s v="SAP"/>
    <n v="44580"/>
    <s v="Y"/>
    <x v="0"/>
    <s v="964232"/>
    <s v="14-0010151"/>
    <m/>
    <s v="T003054559"/>
    <n v="107799165"/>
    <m/>
    <s v="     "/>
    <x v="0"/>
    <s v="PG&amp;E"/>
    <m/>
    <m/>
    <m/>
    <s v="D"/>
    <m/>
    <s v="Structure-PG&amp;E only"/>
    <m/>
    <s v="Equipment - PG&amp;E"/>
    <s v="34.c. Fuse damage or failure"/>
    <s v="Equipment - PG&amp;E"/>
    <s v="Fuse failure - all"/>
    <s v="Fuse failure - all"/>
    <s v="Transformer"/>
    <m/>
    <m/>
    <s v="Open Circuit"/>
    <s v="Yes"/>
    <s v="Overhead"/>
    <x v="0"/>
    <s v="Transformer"/>
    <m/>
    <s v="103759684"/>
    <s v="     "/>
    <s v="Non-HFTD"/>
    <x v="0"/>
    <m/>
    <m/>
    <n v="37.9636"/>
    <n v="-121.22199999999999"/>
    <s v="San Joaquin"/>
    <s v="MORMON-1103"/>
    <m/>
    <m/>
    <s v="MORMON 110365312"/>
    <x v="0"/>
    <m/>
    <m/>
    <m/>
    <m/>
    <s v="No"/>
    <m/>
    <m/>
    <m/>
    <m/>
    <m/>
    <m/>
    <m/>
    <s v="N"/>
    <s v="N"/>
    <m/>
    <m/>
    <s v="     "/>
    <m/>
    <m/>
    <m/>
    <m/>
    <m/>
    <m/>
    <m/>
    <m/>
    <m/>
    <m/>
    <m/>
    <m/>
    <m/>
    <m/>
    <m/>
    <m/>
    <m/>
    <m/>
    <m/>
  </r>
  <r>
    <s v="20190045"/>
    <s v="     "/>
    <n v="43507"/>
    <s v="2/11"/>
    <x v="0"/>
    <m/>
    <s v="7"/>
    <n v="1"/>
    <s v="2"/>
    <x v="3"/>
    <n v="43507"/>
    <m/>
    <s v="Obtained FAS Tag T004550304 indicates patrol nothing found. CPUC Fire tab indicates Structure Fire (Non-PGE). Fire Location is &quot;APPLILANCES&quot;. Confirmed Suppressing Agency.   Tman Notes indicated &quot; replce dmgd svc x-street thru thick trees 2nd story wthrhd fire dmge!!!!! DO NOT TURN MAIN ON UNTIL INSPECTION!!!!SEE FO ID 813760290 TURN OFF MAIN.&quot; There was no mention of animal interferance and unable to verify. Confirmed Lat/Long w/ Google Earth.  Added FAS Tag. FAS Tag indicates service level outage. Found PM number in ED GIS for secondary conductor replacement.  EC Tag 116471602 indicates equipment failure. Broken Transformer groud at pole per EC Tag. No photos in SAP to verify. Unable to determine failure drivers. CPUC Reportability:Yes.  It appears the fire was started by PG&amp;E facilities although it is unclear what the initial triggering event was."/>
    <s v="     "/>
    <s v="FAS"/>
    <m/>
    <s v="N"/>
    <x v="0"/>
    <s v="299794"/>
    <m/>
    <m/>
    <s v="T004550304"/>
    <n v="0"/>
    <m/>
    <s v="     "/>
    <x v="1"/>
    <s v="PG&amp;E"/>
    <m/>
    <m/>
    <m/>
    <s v="D"/>
    <s v="D"/>
    <s v="Structure-only"/>
    <m/>
    <s v="Contact - Animal - Other"/>
    <s v="33.b. Animal contact"/>
    <s v="Contact - Animal"/>
    <s v="Contact from object"/>
    <s v="Contact - Animal"/>
    <m/>
    <s v="Contact - Animal"/>
    <s v="Service Drop"/>
    <m/>
    <m/>
    <s v="Overhead"/>
    <x v="1"/>
    <s v="Service Drop"/>
    <m/>
    <s v="315688127328"/>
    <s v="     "/>
    <s v="Non-HFTD"/>
    <x v="0"/>
    <m/>
    <m/>
    <n v="37.241399999999999"/>
    <n v="-121.982"/>
    <s v="SANTA CLARA"/>
    <s v="VASONA-1102"/>
    <m/>
    <m/>
    <s v="N/A"/>
    <x v="0"/>
    <s v="Los Gatos FD"/>
    <s v="Urban"/>
    <m/>
    <m/>
    <s v="No"/>
    <m/>
    <m/>
    <m/>
    <m/>
    <m/>
    <m/>
    <m/>
    <s v="N"/>
    <s v="N"/>
    <m/>
    <m/>
    <s v="     "/>
    <m/>
    <m/>
    <m/>
    <m/>
    <m/>
    <m/>
    <m/>
    <m/>
    <m/>
    <m/>
    <m/>
    <m/>
    <m/>
    <m/>
    <m/>
    <m/>
    <m/>
    <m/>
    <m/>
  </r>
  <r>
    <s v="20200110"/>
    <s v="     "/>
    <n v="43872"/>
    <s v="2/11"/>
    <x v="0"/>
    <n v="0.8208333333333333"/>
    <s v="7"/>
    <n v="1"/>
    <s v="2"/>
    <x v="4"/>
    <m/>
    <m/>
    <s v="On February 11, 2020 at 1942 hours, a PG&amp;E Troubleman was dispatched to the Barton 1106 12kV distribution circuit near 4334 E Fairfax Ave, Fresno in response to a vegetation fire.  Initial analysis indicates duplex service wire caused ignition.  A tree branch growing into the service ignited and scorched the side of the adjacent apartment building before falling to the ground.  The ensuing fire was suppressed by Fresno FD.  PG&amp;E made safe and submitted tag to replace existing duplex service."/>
    <s v="     "/>
    <s v="FAS"/>
    <m/>
    <s v="N"/>
    <x v="0"/>
    <m/>
    <m/>
    <m/>
    <s v="T004895982"/>
    <n v="118526281"/>
    <m/>
    <s v="     "/>
    <x v="1"/>
    <s v="PG&amp;E"/>
    <m/>
    <s v="Vegetation"/>
    <m/>
    <s v="D"/>
    <s v="D"/>
    <s v="&lt;3 meters of linear travel"/>
    <s v="burned tree and melted paint on apartment building"/>
    <s v="Vegetation"/>
    <s v="33.a. Veg. contact"/>
    <s v="Vegetation"/>
    <s v="Contact from object"/>
    <s v="Contact - Vegetation"/>
    <m/>
    <s v="Contact - Vegetation"/>
    <s v="Service Drop"/>
    <m/>
    <m/>
    <s v="Overhead"/>
    <x v="2"/>
    <s v="Service Drop"/>
    <m/>
    <s v="Circuit ID 253571106; pole id 103293183"/>
    <s v="     "/>
    <s v="Non-HFTD"/>
    <x v="0"/>
    <m/>
    <m/>
    <n v="36.765500000000003"/>
    <n v="-119.753"/>
    <s v="Fresno"/>
    <s v="BARTON-1106"/>
    <m/>
    <n v="750"/>
    <s v="N/A"/>
    <x v="0"/>
    <s v="Fresno FD"/>
    <s v="Urban"/>
    <m/>
    <m/>
    <s v="No"/>
    <m/>
    <m/>
    <m/>
    <m/>
    <m/>
    <m/>
    <m/>
    <s v="N"/>
    <s v="N"/>
    <m/>
    <m/>
    <s v="     "/>
    <m/>
    <m/>
    <m/>
    <m/>
    <m/>
    <m/>
    <m/>
    <m/>
    <m/>
    <m/>
    <m/>
    <m/>
    <m/>
    <m/>
    <m/>
    <m/>
    <m/>
    <m/>
    <m/>
  </r>
  <r>
    <s v="20190047"/>
    <s v="     "/>
    <n v="43508"/>
    <s v="2/12"/>
    <x v="0"/>
    <n v="0.44723379629629628"/>
    <s v="7"/>
    <n v="1"/>
    <s v="2"/>
    <x v="3"/>
    <n v="43508"/>
    <m/>
    <s v="Wires down, bump sleeve failed, small fire &lt; 1 Meter"/>
    <s v="     "/>
    <s v="FAS"/>
    <m/>
    <s v="N"/>
    <x v="0"/>
    <s v="300579"/>
    <s v="19-0021394"/>
    <m/>
    <m/>
    <n v="0"/>
    <m/>
    <s v="     "/>
    <x v="0"/>
    <s v="PG&amp;E"/>
    <m/>
    <m/>
    <m/>
    <s v="D"/>
    <m/>
    <s v="&lt;3 meters of linear travel"/>
    <m/>
    <s v="Equipment - PG&amp;E"/>
    <s v="34.o. Other"/>
    <s v="Equipment - PG&amp;E"/>
    <m/>
    <m/>
    <s v="Trip Saver"/>
    <m/>
    <m/>
    <s v="Line to Ground"/>
    <m/>
    <m/>
    <x v="0"/>
    <s v="Trip Saver"/>
    <m/>
    <s v="042011102-2101612033{7061}"/>
    <s v="     "/>
    <s v="Non-HFTD"/>
    <x v="0"/>
    <m/>
    <m/>
    <n v="37.965800000000002"/>
    <n v="-122.501"/>
    <s v="MARIN"/>
    <s v="SAN-RAFAEL-1102"/>
    <m/>
    <m/>
    <s v="SAN RAFAEL 11027061"/>
    <x v="0"/>
    <m/>
    <m/>
    <m/>
    <m/>
    <s v="No"/>
    <m/>
    <m/>
    <m/>
    <m/>
    <m/>
    <m/>
    <m/>
    <s v="N"/>
    <s v="N"/>
    <m/>
    <m/>
    <s v="     "/>
    <m/>
    <m/>
    <m/>
    <m/>
    <m/>
    <m/>
    <m/>
    <m/>
    <m/>
    <m/>
    <m/>
    <m/>
    <m/>
    <m/>
    <m/>
    <m/>
    <m/>
    <m/>
    <m/>
  </r>
  <r>
    <s v="20190046"/>
    <s v="     "/>
    <n v="43508"/>
    <s v="2/12"/>
    <x v="0"/>
    <n v="3.5509259259259261E-2"/>
    <s v="7"/>
    <n v="1"/>
    <s v="2"/>
    <x v="3"/>
    <n v="43508"/>
    <m/>
    <s v="Pole fire, pole burned in half, fire limited to pole only"/>
    <s v="     "/>
    <s v="FAS"/>
    <m/>
    <s v="N"/>
    <x v="0"/>
    <s v="300358"/>
    <s v="19-0021259"/>
    <m/>
    <m/>
    <n v="0"/>
    <m/>
    <s v="     "/>
    <x v="0"/>
    <s v="PG&amp;E"/>
    <m/>
    <m/>
    <m/>
    <s v="D"/>
    <m/>
    <s v="Structure-PG&amp;E only"/>
    <m/>
    <s v="Equipment - PG&amp;E"/>
    <s v="34.o. Other"/>
    <s v="Equipment - PG&amp;E"/>
    <m/>
    <m/>
    <s v="Fuse"/>
    <m/>
    <m/>
    <s v="Line to Ground"/>
    <m/>
    <m/>
    <x v="0"/>
    <s v="Fuse"/>
    <m/>
    <s v="043491101-2100970237{2903}"/>
    <s v="     "/>
    <s v="Non-HFTD"/>
    <x v="0"/>
    <m/>
    <m/>
    <n v="38.2408"/>
    <n v="-122.67"/>
    <s v="SONOMA"/>
    <s v="CORONA-1101"/>
    <m/>
    <m/>
    <s v="CORONA 110137424"/>
    <x v="0"/>
    <m/>
    <m/>
    <m/>
    <m/>
    <s v="No"/>
    <m/>
    <m/>
    <m/>
    <m/>
    <m/>
    <m/>
    <m/>
    <s v="N"/>
    <s v="N"/>
    <m/>
    <m/>
    <s v="     "/>
    <m/>
    <m/>
    <m/>
    <m/>
    <m/>
    <m/>
    <m/>
    <m/>
    <m/>
    <m/>
    <m/>
    <m/>
    <m/>
    <m/>
    <m/>
    <m/>
    <m/>
    <m/>
    <m/>
  </r>
  <r>
    <s v="20212416"/>
    <s v="     "/>
    <n v="44239"/>
    <s v="2/12"/>
    <x v="0"/>
    <m/>
    <s v="7"/>
    <n v="1"/>
    <s v="2"/>
    <x v="5"/>
    <n v="44237"/>
    <m/>
    <s v="Someone set fire to a pole from the ground level; FD onsite"/>
    <s v="     "/>
    <s v="SAP"/>
    <m/>
    <s v="Y"/>
    <x v="0"/>
    <m/>
    <m/>
    <m/>
    <s v="T005213863"/>
    <n v="120524000"/>
    <m/>
    <s v="     "/>
    <x v="0"/>
    <s v="PG&amp;E"/>
    <m/>
    <m/>
    <m/>
    <s v="D"/>
    <m/>
    <s v="Structure-PG&amp;E only"/>
    <m/>
    <s v="Contact - 3rd Party"/>
    <s v="38.a. Vandalism / Theft"/>
    <s v="Contact - 3rd Party"/>
    <s v="Vandalism"/>
    <s v="Vandalism"/>
    <m/>
    <s v="Vandalism"/>
    <s v="Pole"/>
    <m/>
    <s v="Y"/>
    <s v="Overhead"/>
    <x v="0"/>
    <s v="Pole"/>
    <m/>
    <s v="102092918"/>
    <s v="     "/>
    <s v="Non-HFTD"/>
    <x v="0"/>
    <m/>
    <m/>
    <n v="37.790900000000001"/>
    <n v="-121.208"/>
    <s v="San Joaquin"/>
    <s v="MANTECA-1707"/>
    <m/>
    <n v="17000"/>
    <m/>
    <x v="0"/>
    <s v="City/County Fire Agency"/>
    <s v="Urban"/>
    <m/>
    <m/>
    <s v="No"/>
    <m/>
    <m/>
    <m/>
    <m/>
    <m/>
    <m/>
    <m/>
    <s v="N"/>
    <s v="N"/>
    <m/>
    <m/>
    <s v="     "/>
    <m/>
    <m/>
    <m/>
    <m/>
    <m/>
    <m/>
    <m/>
    <m/>
    <m/>
    <m/>
    <m/>
    <m/>
    <m/>
    <m/>
    <m/>
    <m/>
    <m/>
    <m/>
    <m/>
  </r>
  <r>
    <s v="20210140"/>
    <s v="     "/>
    <n v="44239"/>
    <s v="2/12"/>
    <x v="0"/>
    <n v="0.59791666666666665"/>
    <s v="7"/>
    <n v="1"/>
    <s v="2"/>
    <x v="5"/>
    <n v="44239"/>
    <m/>
    <s v="Initial EIR: EI210212A - Vacaville - Property Damage - Summary:: On February 12, 2021 at approximately 1420 hours at PG&amp;Es Vaca Dixon Substation, located in Vacaville, Transformer Bank #11-500/230kV was forced out of service due to a fire on tertiary reactor 1301. The fire was contained to the reactor bay and did not propagate beyond the substation perimeter. No fire agency was requested for response and no customers were impacted as a result of this event. At approximately 1425 hours on February 12, 2021, Vaca Dixon Substation Circuit Breaker (CB) 1301 and tertiary reactor 1301 were forced out of service for the crew to inspect damage sustained to the reactor. At approximately 1440 hours on the same day, Vaca Dixon Substation Transformer Bank #11 was returned to service. PG&amp;E is reporting this event under the property damage criteria, as the damage to tertiary reactor 1301 exceeds the $50,000 threshold attributable to PG&amp;E owned electrical facilities. This information is preliminary.  Preliminary notes AGFC - A shunt reactor on CB 1103 failed at the VACA DIXON 500 kV Sustation resulting in an ignition. The ensuing fire was limited to PG&amp;E assets. Notifiation 120538339 states all three reactors will need to be replaced. Katie sent over CAP # 120532822."/>
    <s v="     "/>
    <s v="Trans-Sub Email"/>
    <m/>
    <s v="N"/>
    <x v="0"/>
    <m/>
    <m/>
    <s v="INT-14599"/>
    <m/>
    <n v="120538000"/>
    <s v="EI210212A"/>
    <s v="     "/>
    <x v="0"/>
    <s v="PG&amp;E"/>
    <m/>
    <s v="Other"/>
    <s v="Tertiary/Shunt Reactor 1301"/>
    <s v="S"/>
    <s v="S"/>
    <s v="Structure-only"/>
    <m/>
    <s v="Equipment - PG&amp;E"/>
    <s v="34.o. Other"/>
    <s v="Equipment - PG&amp;E"/>
    <s v="All types of equipment / facility failure"/>
    <s v="Equipment failure - Other"/>
    <s v="Other"/>
    <m/>
    <m/>
    <m/>
    <s v="N"/>
    <s v="Padmounted"/>
    <x v="5"/>
    <s v="Other"/>
    <s v="Tertiary/Shunt Reactor 1301"/>
    <m/>
    <s v="     "/>
    <s v="Non-HFTD"/>
    <x v="0"/>
    <m/>
    <m/>
    <n v="38.401000000000003"/>
    <n v="-121.92100000000001"/>
    <s v="Solano"/>
    <s v="VACA-DIXON-SUBSTATION"/>
    <m/>
    <n v="500000"/>
    <s v="N/A"/>
    <x v="0"/>
    <s v="Substation Employee"/>
    <s v="Urban"/>
    <s v="Fire-resistive fuel bed"/>
    <s v="Gravel, asphalt"/>
    <s v="No"/>
    <m/>
    <m/>
    <m/>
    <m/>
    <m/>
    <m/>
    <m/>
    <s v="N"/>
    <s v="N"/>
    <m/>
    <m/>
    <s v="     "/>
    <m/>
    <m/>
    <m/>
    <m/>
    <m/>
    <m/>
    <m/>
    <m/>
    <m/>
    <m/>
    <m/>
    <m/>
    <m/>
    <m/>
    <m/>
    <m/>
    <m/>
    <m/>
    <m/>
  </r>
  <r>
    <s v="20212375"/>
    <s v="     "/>
    <n v="44239"/>
    <s v="2/12"/>
    <x v="0"/>
    <m/>
    <s v="7"/>
    <n v="1"/>
    <s v="2"/>
    <x v="5"/>
    <n v="44237"/>
    <m/>
    <s v="1549 Canyon Creek Rd in Newman; t948; underground transformer burned; cable on fire"/>
    <s v="     "/>
    <s v="SAP"/>
    <m/>
    <s v="Y"/>
    <x v="0"/>
    <m/>
    <s v="21-0023845"/>
    <m/>
    <s v="T005213555"/>
    <n v="120522000"/>
    <m/>
    <s v="     "/>
    <x v="0"/>
    <s v="PG&amp;E"/>
    <m/>
    <m/>
    <m/>
    <s v="D"/>
    <m/>
    <s v="Structure-PG&amp;E only"/>
    <m/>
    <s v="Equipment - PG&amp;E"/>
    <s v="34.n. Transformer damage or failure"/>
    <s v="Equipment - PG&amp;E"/>
    <s v="All types of equipment / facility failure"/>
    <s v="Transformer failure"/>
    <s v="Conductor - Underground Service"/>
    <m/>
    <m/>
    <s v="Line to Ground"/>
    <s v="N"/>
    <s v="Underground"/>
    <x v="0"/>
    <s v="Conductor - Underground Service"/>
    <m/>
    <s v="103178440"/>
    <s v="     "/>
    <s v="Non-HFTD"/>
    <x v="0"/>
    <m/>
    <m/>
    <n v="37.305599999999998"/>
    <n v="-121.02800000000001"/>
    <s v="Stanislaus"/>
    <s v="NEWMAN-1105"/>
    <m/>
    <n v="12000"/>
    <m/>
    <x v="0"/>
    <s v="Unknown"/>
    <s v="Urban"/>
    <m/>
    <m/>
    <s v="No"/>
    <m/>
    <m/>
    <m/>
    <m/>
    <m/>
    <m/>
    <m/>
    <s v="N"/>
    <s v="N"/>
    <m/>
    <m/>
    <s v="     "/>
    <m/>
    <m/>
    <m/>
    <m/>
    <m/>
    <m/>
    <m/>
    <m/>
    <m/>
    <m/>
    <m/>
    <m/>
    <m/>
    <m/>
    <m/>
    <m/>
    <m/>
    <m/>
    <m/>
  </r>
  <r>
    <s v="SAP20211008"/>
    <s v="     "/>
    <n v="44239"/>
    <s v="2/12"/>
    <x v="0"/>
    <m/>
    <s v="7"/>
    <n v="1"/>
    <s v="2"/>
    <x v="5"/>
    <n v="44237"/>
    <m/>
    <s v="1549 Canyon Creek Rd in Newman; t948; underground transformer burned; cable on fire"/>
    <s v="     "/>
    <s v="SAP"/>
    <n v="44580"/>
    <s v="Y"/>
    <x v="0"/>
    <m/>
    <s v="21-0023845"/>
    <m/>
    <s v="T005213555"/>
    <n v="120521808"/>
    <m/>
    <s v="     "/>
    <x v="0"/>
    <s v="PG&amp;E"/>
    <m/>
    <m/>
    <m/>
    <s v="D"/>
    <m/>
    <s v="Structure-PG&amp;E only"/>
    <m/>
    <s v="Equipment - PG&amp;E"/>
    <s v="34.n. Transformer damage or failure"/>
    <s v="Equipment - PG&amp;E"/>
    <s v="Transformer failure"/>
    <s v="Transformer failure"/>
    <s v="Conductor - Underground Service"/>
    <m/>
    <m/>
    <s v="Line to Ground"/>
    <s v="No"/>
    <s v="Underground"/>
    <x v="0"/>
    <s v="Conductor - Underground Service"/>
    <m/>
    <s v="103178440"/>
    <s v="     "/>
    <s v="Non-HFTD"/>
    <x v="0"/>
    <m/>
    <m/>
    <n v="37.305599999999998"/>
    <n v="-121.02800000000001"/>
    <s v="Stanislaus"/>
    <s v="NEWMAN-1105"/>
    <m/>
    <m/>
    <m/>
    <x v="0"/>
    <m/>
    <m/>
    <m/>
    <m/>
    <s v="No"/>
    <m/>
    <m/>
    <m/>
    <m/>
    <m/>
    <m/>
    <m/>
    <s v="N"/>
    <s v="N"/>
    <m/>
    <m/>
    <s v="     "/>
    <m/>
    <m/>
    <m/>
    <m/>
    <m/>
    <m/>
    <m/>
    <m/>
    <m/>
    <m/>
    <m/>
    <m/>
    <m/>
    <m/>
    <m/>
    <m/>
    <m/>
    <m/>
    <m/>
  </r>
  <r>
    <s v="SAP20211007"/>
    <s v="     "/>
    <n v="44239"/>
    <s v="2/12"/>
    <x v="0"/>
    <m/>
    <s v="7"/>
    <n v="1"/>
    <s v="2"/>
    <x v="5"/>
    <n v="44237"/>
    <m/>
    <s v="Someone set fire to a pole from the ground level; FD onsite"/>
    <s v="     "/>
    <s v="SAP"/>
    <n v="44580"/>
    <s v="Y"/>
    <x v="0"/>
    <s v="1252204"/>
    <s v="N/A"/>
    <m/>
    <s v="T005213863"/>
    <n v="120523850"/>
    <m/>
    <s v="     "/>
    <x v="0"/>
    <s v="PG&amp;E"/>
    <m/>
    <m/>
    <m/>
    <s v="D"/>
    <m/>
    <s v="Structure-PG&amp;E only"/>
    <m/>
    <s v="Contact - 3rd Party"/>
    <s v="38.a. Vandalism / Theft"/>
    <s v="Contact - 3rd Party"/>
    <s v="Vandalism"/>
    <s v="Vandalism"/>
    <m/>
    <s v="Vandalism"/>
    <s v="Pole"/>
    <m/>
    <s v="Yes"/>
    <s v="Overhead"/>
    <x v="0"/>
    <s v="Pole"/>
    <m/>
    <m/>
    <s v="     "/>
    <s v="Non-HFTD"/>
    <x v="0"/>
    <m/>
    <m/>
    <n v="37.790900000000001"/>
    <n v="-121.208"/>
    <s v="San Joaquin"/>
    <s v="MANTECA-1707"/>
    <m/>
    <m/>
    <m/>
    <x v="0"/>
    <s v="Manteca FD"/>
    <m/>
    <m/>
    <m/>
    <s v="No"/>
    <m/>
    <m/>
    <m/>
    <m/>
    <m/>
    <m/>
    <m/>
    <s v="N"/>
    <s v="N"/>
    <m/>
    <m/>
    <s v="     "/>
    <m/>
    <m/>
    <m/>
    <m/>
    <m/>
    <m/>
    <m/>
    <m/>
    <m/>
    <m/>
    <m/>
    <m/>
    <m/>
    <m/>
    <m/>
    <m/>
    <m/>
    <m/>
    <m/>
  </r>
  <r>
    <s v="20150009"/>
    <s v="     "/>
    <n v="42048"/>
    <s v="2/13"/>
    <x v="0"/>
    <n v="0.66736111111111107"/>
    <s v="7"/>
    <n v="1"/>
    <s v="2"/>
    <x v="2"/>
    <n v="42048"/>
    <n v="0.66736111111111107"/>
    <m/>
    <s v="     "/>
    <m/>
    <m/>
    <s v="N"/>
    <x v="0"/>
    <s v="1189866"/>
    <s v="15-0013276"/>
    <m/>
    <m/>
    <n v="110050483"/>
    <m/>
    <s v="     "/>
    <x v="1"/>
    <s v="PG&amp;E"/>
    <m/>
    <s v="Vegetation"/>
    <m/>
    <s v="D"/>
    <m/>
    <s v="&lt;0.25"/>
    <s v="Square Feet: 13 X 11; Acreage: "/>
    <s v="Vegetation"/>
    <s v="33.a. Veg. contact"/>
    <s v="Vegetation"/>
    <s v="All types of equipment / facility failure"/>
    <s v="Contact - Vegetation"/>
    <m/>
    <s v="Contact - Vegetation"/>
    <s v="Conductor"/>
    <s v="Line to Ground"/>
    <m/>
    <s v="Overhead"/>
    <x v="1"/>
    <s v="Conductor"/>
    <m/>
    <s v="512 Wilma Street, Bakersfield"/>
    <s v="     "/>
    <s v="Non-HFTD"/>
    <x v="0"/>
    <m/>
    <m/>
    <n v="35.3628"/>
    <n v="-118.96599999999999"/>
    <s v="Kern"/>
    <s v="MAGUNDEN-2109"/>
    <s v="252772109"/>
    <m/>
    <s v="N/A"/>
    <x v="0"/>
    <s v="Bakersfield FD"/>
    <s v="Urban"/>
    <m/>
    <m/>
    <s v="No"/>
    <m/>
    <m/>
    <m/>
    <m/>
    <m/>
    <m/>
    <m/>
    <s v="N"/>
    <s v="N"/>
    <m/>
    <m/>
    <s v="     "/>
    <m/>
    <m/>
    <s v="Feb 17 2015 12:00AM"/>
    <s v="3rdParty"/>
    <s v="Customer at 516 Wilma St was trimming a Pistache tree in the back yard and one of the branches hit the stand-alone secondary lines.  One of the phases broke and hit the ground igniting a fire at 512 Wilma St.  Fire department was called out to put the fire out"/>
    <s v="PIST"/>
    <s v="27"/>
    <s v="26"/>
    <s v="10"/>
    <m/>
    <m/>
    <m/>
    <m/>
    <m/>
    <m/>
    <m/>
    <s v="CrossArm"/>
    <s v="BareWire"/>
    <s v="3"/>
  </r>
  <r>
    <s v="SAP201712783"/>
    <s v="     "/>
    <n v="42779"/>
    <s v="2/13"/>
    <x v="0"/>
    <m/>
    <s v="7"/>
    <n v="1"/>
    <s v="2"/>
    <x v="0"/>
    <n v="42777"/>
    <m/>
    <s v="crossarm broke causing pole fire; fuse failed"/>
    <s v="     "/>
    <s v="SAP"/>
    <n v="44580"/>
    <s v="Y"/>
    <x v="0"/>
    <s v="1685959"/>
    <s v="17-0020307"/>
    <m/>
    <s v="T003933102"/>
    <n v="112579104"/>
    <m/>
    <s v="     "/>
    <x v="0"/>
    <s v="PG&amp;E"/>
    <m/>
    <m/>
    <m/>
    <s v="D"/>
    <m/>
    <s v="Structure-PG&amp;E only"/>
    <m/>
    <s v="Equipment - PG&amp;E"/>
    <s v="34.h. Crossarm damage or failure"/>
    <s v="Equipment - PG&amp;E"/>
    <s v="Crossarm failure"/>
    <s v="Crossarm failure"/>
    <s v="Pole"/>
    <m/>
    <m/>
    <s v="Force Out"/>
    <s v="Yes"/>
    <s v="Overhead"/>
    <x v="0"/>
    <s v="Pole"/>
    <m/>
    <s v="100835880"/>
    <s v="     "/>
    <s v="Non-HFTD"/>
    <x v="0"/>
    <m/>
    <m/>
    <n v="36.735599999999998"/>
    <n v="-119.741"/>
    <s v="Fresno"/>
    <s v="CALIFORNIA-AVE-1116"/>
    <m/>
    <m/>
    <s v="CALIFORNIA AVE 1116CB"/>
    <x v="0"/>
    <m/>
    <m/>
    <m/>
    <m/>
    <s v="No"/>
    <m/>
    <m/>
    <m/>
    <m/>
    <m/>
    <m/>
    <m/>
    <s v="N"/>
    <s v="N"/>
    <m/>
    <m/>
    <s v="     "/>
    <m/>
    <m/>
    <m/>
    <m/>
    <m/>
    <m/>
    <m/>
    <m/>
    <m/>
    <m/>
    <m/>
    <m/>
    <m/>
    <m/>
    <m/>
    <m/>
    <m/>
    <m/>
    <m/>
  </r>
  <r>
    <s v="MIA20188123"/>
    <s v="     "/>
    <n v="43144"/>
    <s v="2/13"/>
    <x v="0"/>
    <n v="1.3831018518518519E-2"/>
    <s v="7"/>
    <n v="1"/>
    <s v="2"/>
    <x v="1"/>
    <n v="43144"/>
    <n v="1.3194444444444444E-2"/>
    <s v="772 KAWANA SPRINGS RD in Santa Rosa (SEC AT 752 KAWANA SPRINGS RD); arcing wires lit tree on fire; windy; WAITING ON TMAN"/>
    <s v="     "/>
    <s v="FAS"/>
    <n v="44266"/>
    <s v="Y"/>
    <x v="0"/>
    <s v="23672"/>
    <s v="N/A"/>
    <m/>
    <s v="T004251570"/>
    <m/>
    <m/>
    <s v="     "/>
    <x v="1"/>
    <s v="PG&amp;E"/>
    <m/>
    <m/>
    <m/>
    <s v="D"/>
    <m/>
    <s v="Unknown"/>
    <m/>
    <s v="Vegetation"/>
    <s v="33.a. Veg. contact"/>
    <s v="Vegetation"/>
    <s v="Contact from object"/>
    <s v="Contact - Vegetation"/>
    <m/>
    <s v="Contact - Vegetation"/>
    <s v="Conductor - Open Wire Secondary"/>
    <m/>
    <s v="No"/>
    <s v="Overhead"/>
    <x v="0"/>
    <m/>
    <m/>
    <s v="101968489"/>
    <s v="     "/>
    <s v="Non-HFTD"/>
    <x v="0"/>
    <m/>
    <m/>
    <n v="38.416400000000003"/>
    <n v="-122.706"/>
    <s v="Sonoma"/>
    <s v="SANTA-ROSA-A-1108"/>
    <s v="42151108"/>
    <n v="11000"/>
    <m/>
    <x v="0"/>
    <m/>
    <s v="Urban"/>
    <m/>
    <m/>
    <s v="No"/>
    <m/>
    <m/>
    <m/>
    <m/>
    <m/>
    <m/>
    <m/>
    <s v="N"/>
    <s v="N"/>
    <m/>
    <m/>
    <s v="     "/>
    <m/>
    <m/>
    <m/>
    <m/>
    <m/>
    <m/>
    <m/>
    <m/>
    <m/>
    <m/>
    <m/>
    <m/>
    <m/>
    <m/>
    <m/>
    <m/>
    <m/>
    <m/>
    <m/>
  </r>
  <r>
    <s v="20200115"/>
    <s v="     "/>
    <n v="43874"/>
    <s v="2/13"/>
    <x v="0"/>
    <n v="0.42291666666666666"/>
    <s v="7"/>
    <n v="1"/>
    <s v="2"/>
    <x v="4"/>
    <n v="43874"/>
    <n v="0.44097222222222221"/>
    <s v="On February 13, 2020 at 1009 hours, a PG&amp;E Troubleman was dispatched to the Tracy 1104 Distribution Circuit at 203 Berverfor Avenue, Tracy in response to an outage and wire down. Initial analysis indicates  third-party contact into PG&amp;E equipment caused the ignition.  A third-party tree cutter (PG&amp;E hire) contacted the customer's service drop causing the weatherhead and service drop to be on the ground. It is unknown if the contact to the service drop was with the bucket or a tree branch, but tree cutter has assumed all responsibility per EI200213A. The ignition resulted in 996 customers without power and repairs were made to the customer's service drop. Fire was suppress by City of Tracy Fire Department.  "/>
    <s v="     "/>
    <s v="FAS"/>
    <m/>
    <s v="N"/>
    <x v="0"/>
    <s v="790300"/>
    <s v="20-0021842"/>
    <m/>
    <s v="T004897442"/>
    <m/>
    <s v="EI200213A"/>
    <s v="     "/>
    <x v="1"/>
    <s v="PG&amp;E"/>
    <m/>
    <s v="Building"/>
    <m/>
    <s v="D"/>
    <s v="D"/>
    <s v="&lt;0.25"/>
    <s v="Fire engulfed 2 car garage"/>
    <s v="Wire-Wire Contact"/>
    <s v="35.a. Wire-to-wire contact / contamination"/>
    <s v="Wire-Wire Contact"/>
    <s v="Contact from object"/>
    <s v="Veg. contact"/>
    <m/>
    <m/>
    <m/>
    <s v="Force Out"/>
    <m/>
    <s v="Overhead"/>
    <x v="2"/>
    <s v="Service Drop"/>
    <s v="Service Drop"/>
    <s v="Meter: 1006243555"/>
    <s v="     "/>
    <s v="Non-HFTD"/>
    <x v="0"/>
    <m/>
    <m/>
    <n v="37.741399999999999"/>
    <n v="-121.423"/>
    <s v="San Joaquin"/>
    <s v="TRACY-1104"/>
    <m/>
    <n v="12000"/>
    <s v="N/A"/>
    <x v="0"/>
    <s v="City of Tracy FD"/>
    <s v="Urban"/>
    <m/>
    <m/>
    <s v="No"/>
    <m/>
    <m/>
    <m/>
    <m/>
    <m/>
    <m/>
    <m/>
    <s v="N"/>
    <s v="N"/>
    <m/>
    <m/>
    <s v="     "/>
    <s v="37.74120000"/>
    <s v="-121.42280000"/>
    <s v="Feb 18 2020 12:00AM"/>
    <s v="3rdParty"/>
    <s v="TREE CREW WAS WORKING ON TREE AND DROPED LIMB ONTO SERVICE DROP. FIRE WAS STARED AND POWER WAS SHUT OFF IN ORDER TO DISTINGUISH FIRE."/>
    <s v="SYCA"/>
    <s v="45"/>
    <s v="20"/>
    <s v="10"/>
    <m/>
    <m/>
    <m/>
    <m/>
    <m/>
    <m/>
    <m/>
    <s v="CrossArm"/>
    <s v="BareWire"/>
    <s v="0"/>
  </r>
  <r>
    <s v="SAP20203998"/>
    <s v="     "/>
    <n v="43874"/>
    <s v="2/13"/>
    <x v="0"/>
    <m/>
    <s v="7"/>
    <n v="1"/>
    <s v="2"/>
    <x v="4"/>
    <m/>
    <m/>
    <s v="Pole replaced due to fire"/>
    <s v="     "/>
    <s v="SAP"/>
    <n v="44580"/>
    <s v="Y"/>
    <x v="0"/>
    <m/>
    <m/>
    <m/>
    <s v=""/>
    <n v="118523922"/>
    <m/>
    <s v="     "/>
    <x v="0"/>
    <s v="PG&amp;E"/>
    <m/>
    <m/>
    <m/>
    <s v="D"/>
    <m/>
    <s v="Structure-PG&amp;E only"/>
    <m/>
    <s v="Unknown"/>
    <s v="40.a. Unknown"/>
    <s v="Unknown"/>
    <m/>
    <m/>
    <m/>
    <m/>
    <m/>
    <m/>
    <s v="No"/>
    <s v="Overhead"/>
    <x v="0"/>
    <s v="Pole"/>
    <m/>
    <m/>
    <s v="     "/>
    <s v="Non-HFTD"/>
    <x v="0"/>
    <m/>
    <m/>
    <n v="39.070399999999999"/>
    <n v="-121.874"/>
    <s v="Sutter"/>
    <s v="MERIDIAN-1101"/>
    <m/>
    <m/>
    <m/>
    <x v="0"/>
    <m/>
    <m/>
    <m/>
    <m/>
    <s v="No"/>
    <m/>
    <m/>
    <m/>
    <m/>
    <m/>
    <m/>
    <m/>
    <s v="N"/>
    <s v="N"/>
    <m/>
    <m/>
    <s v="     "/>
    <m/>
    <m/>
    <m/>
    <m/>
    <m/>
    <m/>
    <m/>
    <m/>
    <m/>
    <m/>
    <m/>
    <m/>
    <m/>
    <m/>
    <m/>
    <m/>
    <m/>
    <m/>
    <m/>
  </r>
  <r>
    <s v="20190049"/>
    <s v="     "/>
    <n v="43510"/>
    <s v="2/14"/>
    <x v="0"/>
    <n v="0.45422453703703702"/>
    <s v="7"/>
    <n v="1"/>
    <s v="2"/>
    <x v="3"/>
    <m/>
    <m/>
    <s v="Tree branch crossed bushings; fire limited to PG&amp;E asset only"/>
    <s v="     "/>
    <s v="FAS"/>
    <m/>
    <s v="N"/>
    <x v="0"/>
    <m/>
    <m/>
    <m/>
    <s v="T004557677"/>
    <n v="0"/>
    <m/>
    <s v="     "/>
    <x v="0"/>
    <s v="PG&amp;E"/>
    <m/>
    <m/>
    <m/>
    <s v="D"/>
    <m/>
    <s v="Structure-PG&amp;E only"/>
    <m/>
    <s v="Vegetation"/>
    <s v="33.a. Veg. contact"/>
    <s v="Vegetation"/>
    <s v="Contact from object"/>
    <s v="Contact - Vegetation"/>
    <m/>
    <s v="Contact - Vegetation"/>
    <m/>
    <m/>
    <m/>
    <m/>
    <x v="0"/>
    <m/>
    <m/>
    <s v=""/>
    <s v="     "/>
    <s v="Non-HFTD"/>
    <x v="0"/>
    <m/>
    <m/>
    <n v="37.785800000000002"/>
    <n v="-120.92400000000001"/>
    <s v="SAN JOAQUIN"/>
    <m/>
    <m/>
    <m/>
    <m/>
    <x v="0"/>
    <m/>
    <m/>
    <m/>
    <m/>
    <s v="No"/>
    <m/>
    <m/>
    <m/>
    <m/>
    <m/>
    <m/>
    <m/>
    <s v="N"/>
    <s v="N"/>
    <m/>
    <m/>
    <s v="     "/>
    <m/>
    <m/>
    <m/>
    <m/>
    <m/>
    <m/>
    <m/>
    <m/>
    <m/>
    <m/>
    <m/>
    <m/>
    <m/>
    <m/>
    <m/>
    <m/>
    <m/>
    <m/>
    <m/>
  </r>
  <r>
    <s v="MIA20191617"/>
    <s v="     "/>
    <n v="43510"/>
    <s v="2/14"/>
    <x v="0"/>
    <n v="0.27385416666666668"/>
    <s v="7"/>
    <n v="1"/>
    <s v="2"/>
    <x v="3"/>
    <n v="43510"/>
    <n v="0.27361111111111114"/>
    <s v="4040 BURNSIDE RD in Sebastopol (device located at BURNSIDE RD 450'S/BARNETT VALLEY RD); branch fell onto wire (tree grew through line) and caused overhead conductor to break/fall on ground; needed repair; no fire"/>
    <s v="     "/>
    <s v="FAS"/>
    <n v="44242"/>
    <s v="Y"/>
    <x v="0"/>
    <s v="307299"/>
    <s v="N/A"/>
    <m/>
    <s v="T004556343"/>
    <n v="116488324"/>
    <m/>
    <s v="     "/>
    <x v="0"/>
    <s v="PG&amp;E"/>
    <m/>
    <m/>
    <m/>
    <s v="D"/>
    <m/>
    <s v="No Fire"/>
    <m/>
    <s v="Vegetation"/>
    <s v="33.a. Veg. contact"/>
    <s v="Vegetation"/>
    <s v="Contact from object"/>
    <s v="Contact - Vegetation"/>
    <m/>
    <s v="Contact - Vegetation"/>
    <s v="Conductor"/>
    <m/>
    <s v="Yes"/>
    <s v="Overhead"/>
    <x v="0"/>
    <m/>
    <m/>
    <s v="102013200"/>
    <s v="     "/>
    <s v="Non-HFTD"/>
    <x v="0"/>
    <m/>
    <m/>
    <n v="38.362299999999998"/>
    <n v="-122.876"/>
    <s v="Sonoma"/>
    <s v="MOLINO-1101"/>
    <s v="42571101"/>
    <n v="11000"/>
    <m/>
    <x v="0"/>
    <m/>
    <s v="Rural"/>
    <m/>
    <m/>
    <s v="No"/>
    <m/>
    <m/>
    <m/>
    <m/>
    <m/>
    <m/>
    <m/>
    <s v="N"/>
    <s v="N"/>
    <m/>
    <m/>
    <s v="     "/>
    <m/>
    <m/>
    <m/>
    <m/>
    <m/>
    <m/>
    <m/>
    <m/>
    <m/>
    <m/>
    <m/>
    <m/>
    <m/>
    <m/>
    <m/>
    <m/>
    <m/>
    <m/>
    <m/>
  </r>
  <r>
    <s v="MIA20193966"/>
    <s v="     "/>
    <n v="43510"/>
    <s v="2/14"/>
    <x v="0"/>
    <n v="0.41502314814814817"/>
    <s v="7"/>
    <n v="1"/>
    <s v="2"/>
    <x v="3"/>
    <n v="43510"/>
    <n v="0.41458333333333336"/>
    <s v="Jumper &amp; PT arcing &amp; burnt @ LR 4143"/>
    <s v="     "/>
    <s v="FAS"/>
    <n v="44244"/>
    <s v="Y"/>
    <x v="0"/>
    <s v="308180"/>
    <s v="N/A"/>
    <m/>
    <s v="T004557431"/>
    <m/>
    <m/>
    <s v="     "/>
    <x v="0"/>
    <s v="PG&amp;E"/>
    <m/>
    <m/>
    <m/>
    <s v="D"/>
    <m/>
    <s v="Unknown"/>
    <m/>
    <s v="Equipment - PG&amp;E"/>
    <s v="34.j. Recloser damage or failure"/>
    <s v="Equipment - PG&amp;E"/>
    <s v="All types of equipment / facility failure"/>
    <s v="Recloser failure"/>
    <s v="Recloser"/>
    <m/>
    <m/>
    <m/>
    <s v="No"/>
    <s v="Overhead"/>
    <x v="0"/>
    <m/>
    <m/>
    <s v="4143"/>
    <s v="     "/>
    <s v="Non-HFTD"/>
    <x v="0"/>
    <m/>
    <m/>
    <n v="35.340400000000002"/>
    <n v="-119.05"/>
    <s v="Kern"/>
    <s v="STOCKDALE-2110"/>
    <m/>
    <n v="21000"/>
    <m/>
    <x v="0"/>
    <m/>
    <s v="Urban"/>
    <m/>
    <m/>
    <s v="No"/>
    <m/>
    <m/>
    <m/>
    <m/>
    <m/>
    <m/>
    <m/>
    <s v="N"/>
    <s v="N"/>
    <m/>
    <m/>
    <s v="     "/>
    <m/>
    <m/>
    <m/>
    <m/>
    <m/>
    <m/>
    <m/>
    <m/>
    <m/>
    <m/>
    <m/>
    <m/>
    <m/>
    <m/>
    <m/>
    <m/>
    <m/>
    <m/>
    <m/>
  </r>
  <r>
    <s v="20200121"/>
    <s v="     "/>
    <n v="43875"/>
    <s v="2/14"/>
    <x v="0"/>
    <n v="0.40625"/>
    <s v="7"/>
    <n v="1"/>
    <s v="2"/>
    <x v="4"/>
    <n v="43875"/>
    <n v="0.42569444444444443"/>
    <s v="On February 14, 2020 at 945 hours, a PG&amp;E Troubleman was dispatched to the MC Call 1101 distribution circuit near 7264 McCall Ave for an outage and observed wires down due to contact from customer equipment. Power was restored to 4 customers at 1321 hours. Initial analysis indicates that troubleman found tractor marks at incident location along with tree trimmings nearby. It's suspected that customer equipment made contact and caused wires to fall and start a 1 - &lt; 3 meter fire. Cal fire was on site and suppressed the fire.  "/>
    <s v="     "/>
    <s v="FAS"/>
    <m/>
    <s v="N"/>
    <x v="0"/>
    <s v="791073"/>
    <s v="20-0022271"/>
    <m/>
    <s v="T004898255"/>
    <n v="118536562"/>
    <m/>
    <s v="     "/>
    <x v="1"/>
    <s v="PG&amp;E"/>
    <m/>
    <s v="Vegetation"/>
    <m/>
    <s v="D"/>
    <s v="D"/>
    <s v="&lt;3 meters of linear travel"/>
    <m/>
    <s v="Contact - 3rd Party"/>
    <s v="33.d. Vehicle contact"/>
    <s v="Contact - 3rd Party"/>
    <s v="Contact from object"/>
    <s v="Contact - Vehicle"/>
    <m/>
    <s v="Contact - Vehicle"/>
    <s v="Conductor - Primary"/>
    <s v="Line to Ground"/>
    <m/>
    <s v="Overhead"/>
    <x v="3"/>
    <s v="Conductor - Primary"/>
    <m/>
    <s v="Circuit ID: 254121101"/>
    <s v="     "/>
    <s v="Non-HFTD"/>
    <x v="0"/>
    <m/>
    <m/>
    <n v="36.631"/>
    <n v="-119.60899999999999"/>
    <s v="Fresno"/>
    <s v="MC-CALL-1101"/>
    <m/>
    <n v="12000"/>
    <s v="MC CALL 11016260"/>
    <x v="0"/>
    <s v="Cal Fire"/>
    <s v="Agriculture"/>
    <m/>
    <m/>
    <s v="No"/>
    <m/>
    <m/>
    <m/>
    <m/>
    <m/>
    <m/>
    <m/>
    <s v="N"/>
    <s v="N"/>
    <m/>
    <m/>
    <s v="     "/>
    <m/>
    <m/>
    <m/>
    <m/>
    <m/>
    <m/>
    <m/>
    <m/>
    <m/>
    <m/>
    <m/>
    <m/>
    <m/>
    <m/>
    <m/>
    <m/>
    <m/>
    <m/>
    <m/>
  </r>
  <r>
    <s v="MIA20161937"/>
    <s v="     "/>
    <n v="42415"/>
    <s v="2/15"/>
    <x v="0"/>
    <n v="0.61471064814814813"/>
    <s v="8"/>
    <n v="1"/>
    <s v="2"/>
    <x v="6"/>
    <n v="42415"/>
    <n v="0.61458333333333337"/>
    <s v="TX on fire "/>
    <s v="     "/>
    <s v="FAS"/>
    <n v="44250"/>
    <s v="Y"/>
    <x v="0"/>
    <s v="1403682"/>
    <s v="16-0012660"/>
    <m/>
    <s v="T003610908"/>
    <m/>
    <m/>
    <s v="     "/>
    <x v="0"/>
    <s v="PG&amp;E"/>
    <m/>
    <m/>
    <m/>
    <s v="D"/>
    <m/>
    <s v="Structure-PG&amp;E only"/>
    <m/>
    <s v="Equipment - PG&amp;E"/>
    <s v="34.n. Transformer damage or failure"/>
    <s v="Equipment - PG&amp;E"/>
    <s v="All types of equipment / facility failure"/>
    <s v="Transformer failure"/>
    <s v="Transformer"/>
    <m/>
    <m/>
    <s v="None"/>
    <s v="Yes"/>
    <s v="Overhead"/>
    <x v="0"/>
    <m/>
    <m/>
    <s v="512733953987 "/>
    <s v="     "/>
    <s v="Non-HFTD"/>
    <x v="0"/>
    <m/>
    <m/>
    <n v="34.959400000000002"/>
    <n v="-120.426"/>
    <s v="Santa Barbara"/>
    <s v="SANTA-MARIA-1108"/>
    <m/>
    <n v="11000"/>
    <s v="SANTA MARIA 1108M120"/>
    <x v="0"/>
    <m/>
    <s v="Urban"/>
    <m/>
    <m/>
    <s v="No"/>
    <m/>
    <m/>
    <m/>
    <m/>
    <m/>
    <m/>
    <m/>
    <s v="N"/>
    <s v="N"/>
    <m/>
    <m/>
    <s v="     "/>
    <m/>
    <m/>
    <m/>
    <m/>
    <m/>
    <m/>
    <m/>
    <m/>
    <m/>
    <m/>
    <m/>
    <m/>
    <m/>
    <m/>
    <m/>
    <m/>
    <m/>
    <m/>
    <m/>
  </r>
  <r>
    <s v="SAP20189700"/>
    <s v="     "/>
    <n v="43146"/>
    <s v="2/15"/>
    <x v="0"/>
    <m/>
    <s v="7"/>
    <n v="1"/>
    <s v="2"/>
    <x v="1"/>
    <n v="43144"/>
    <m/>
    <s v="1398 Valencia Ave Stockton; leaking cap bank caught fire"/>
    <s v="     "/>
    <s v="SAP"/>
    <n v="44580"/>
    <s v="Y"/>
    <x v="0"/>
    <m/>
    <s v="N/A"/>
    <m/>
    <s v="N/A"/>
    <n v="114306856"/>
    <m/>
    <s v="     "/>
    <x v="0"/>
    <s v="PG&amp;E"/>
    <m/>
    <m/>
    <m/>
    <s v="D"/>
    <m/>
    <s v="Structure-PG&amp;E only"/>
    <m/>
    <s v="Equipment - PG&amp;E"/>
    <s v="34.a. Capacitor bank damage or failure"/>
    <s v="Equipment - PG&amp;E"/>
    <s v="Capacitor bank failure"/>
    <s v="Capacitor bank failure"/>
    <s v="Capacitor Bank"/>
    <m/>
    <m/>
    <m/>
    <s v="Yes"/>
    <s v="Overhead"/>
    <x v="0"/>
    <s v="Capacitor Bank"/>
    <m/>
    <s v="102110018"/>
    <s v="     "/>
    <s v="Non-HFTD"/>
    <x v="0"/>
    <m/>
    <m/>
    <n v="38.0229"/>
    <n v="-121.33"/>
    <s v="San Joaquin"/>
    <s v="HAMMER-1105"/>
    <m/>
    <m/>
    <m/>
    <x v="0"/>
    <m/>
    <m/>
    <m/>
    <m/>
    <s v="No"/>
    <m/>
    <m/>
    <m/>
    <m/>
    <m/>
    <m/>
    <m/>
    <s v="N"/>
    <s v="N"/>
    <m/>
    <m/>
    <s v="     "/>
    <m/>
    <m/>
    <m/>
    <m/>
    <m/>
    <m/>
    <m/>
    <m/>
    <m/>
    <m/>
    <m/>
    <m/>
    <m/>
    <m/>
    <m/>
    <m/>
    <m/>
    <m/>
    <m/>
  </r>
  <r>
    <s v="20190051"/>
    <s v="     "/>
    <n v="43511"/>
    <s v="2/15"/>
    <x v="0"/>
    <n v="0.64339120370370373"/>
    <s v="7"/>
    <n v="1"/>
    <s v="2"/>
    <x v="3"/>
    <n v="43511"/>
    <m/>
    <s v="Lightening caused fire, less than 1 meter"/>
    <s v="     "/>
    <s v="FAS"/>
    <m/>
    <s v="N"/>
    <x v="0"/>
    <s v="312410"/>
    <s v="19-0024183"/>
    <m/>
    <m/>
    <n v="0"/>
    <m/>
    <s v="     "/>
    <x v="0"/>
    <s v="PG&amp;E"/>
    <m/>
    <m/>
    <m/>
    <s v="D"/>
    <m/>
    <s v="&lt;3 meters of linear travel"/>
    <m/>
    <s v="Weather - Lightning"/>
    <s v="39.a. All Other"/>
    <s v="Weather"/>
    <m/>
    <m/>
    <m/>
    <m/>
    <m/>
    <s v="Line to Ground"/>
    <m/>
    <m/>
    <x v="0"/>
    <m/>
    <m/>
    <s v="252341106-2100128604{7913F}"/>
    <s v="     "/>
    <s v="Non-HFTD"/>
    <x v="0"/>
    <m/>
    <m/>
    <n v="36.640700000000002"/>
    <n v="-119.389"/>
    <s v="FRESNO"/>
    <s v="REEDLEY-1106"/>
    <m/>
    <m/>
    <s v="REEDLEY 1106CB"/>
    <x v="0"/>
    <s v="FRESNO COUNTY"/>
    <m/>
    <m/>
    <m/>
    <s v="No"/>
    <m/>
    <m/>
    <m/>
    <m/>
    <m/>
    <m/>
    <m/>
    <s v="N"/>
    <s v="N"/>
    <m/>
    <m/>
    <s v="     "/>
    <m/>
    <m/>
    <m/>
    <m/>
    <m/>
    <m/>
    <m/>
    <m/>
    <m/>
    <m/>
    <m/>
    <m/>
    <m/>
    <m/>
    <m/>
    <m/>
    <m/>
    <m/>
    <m/>
  </r>
  <r>
    <s v="EIR20190161"/>
    <s v="     "/>
    <n v="43511"/>
    <s v="2/15"/>
    <x v="0"/>
    <m/>
    <s v="7"/>
    <n v="1"/>
    <s v="2"/>
    <x v="3"/>
    <m/>
    <m/>
    <s v="On February 15, 2019, at approximately 0740 hours, a fire occurred at 10853 Porter Avenue, Dinuba, Tulare County, which resulted in property damage estimated to be over $50,000. The damaged residence is served by the Reedley 1110 12kV circuit, and the resident alleges that a power surge initiated the fire. There are no known reported injuries. This information is preliminary."/>
    <s v="     "/>
    <s v="EIR Ignitions Tracker"/>
    <n v="44288"/>
    <s v="Y"/>
    <x v="0"/>
    <s v="N/A"/>
    <s v="N/A"/>
    <m/>
    <s v="7013346958, 7014166723"/>
    <m/>
    <s v="EI190215A"/>
    <s v="     "/>
    <x v="0"/>
    <s v="PG&amp;E"/>
    <m/>
    <s v="Building"/>
    <m/>
    <s v="D"/>
    <m/>
    <s v="Structure-only"/>
    <m/>
    <s v="Weather - High Wind"/>
    <s v="39.a. All Other"/>
    <s v="Weather"/>
    <m/>
    <s v="Weather"/>
    <m/>
    <m/>
    <m/>
    <m/>
    <s v="Yes"/>
    <s v="Overhead"/>
    <x v="0"/>
    <s v="Conductor - Insulated Secondary"/>
    <m/>
    <s v="252341110 "/>
    <s v="     "/>
    <s v="Non-HFTD"/>
    <x v="0"/>
    <m/>
    <m/>
    <n v="36.576599999999999"/>
    <n v="-119.36799999999999"/>
    <s v="Fresno"/>
    <s v="REEDLEY-1110"/>
    <m/>
    <n v="12000"/>
    <m/>
    <x v="0"/>
    <m/>
    <s v="Agriculture"/>
    <m/>
    <m/>
    <s v="No"/>
    <m/>
    <m/>
    <m/>
    <m/>
    <m/>
    <m/>
    <m/>
    <s v="N"/>
    <s v="N"/>
    <m/>
    <m/>
    <s v="     "/>
    <m/>
    <m/>
    <m/>
    <m/>
    <m/>
    <m/>
    <m/>
    <m/>
    <m/>
    <m/>
    <m/>
    <m/>
    <m/>
    <m/>
    <m/>
    <m/>
    <m/>
    <m/>
    <m/>
  </r>
  <r>
    <s v="CAP20201327"/>
    <s v="     "/>
    <n v="43876"/>
    <s v="2/15"/>
    <x v="0"/>
    <n v="0.83263888888888893"/>
    <s v="7"/>
    <n v="1"/>
    <s v="2"/>
    <x v="4"/>
    <m/>
    <m/>
    <s v="Substation transformer bank failed due to low oil and caught fire. No indication of fire beyond PG&amp;E assets."/>
    <s v="     "/>
    <s v="CAP"/>
    <n v="44358"/>
    <s v="Y"/>
    <x v="0"/>
    <m/>
    <m/>
    <s v="T20-004653"/>
    <m/>
    <m/>
    <m/>
    <s v="     "/>
    <x v="0"/>
    <s v="PG&amp;E"/>
    <m/>
    <m/>
    <m/>
    <s v="T"/>
    <m/>
    <s v="Structure-PG&amp;E only"/>
    <m/>
    <s v="Equipment - PG&amp;E"/>
    <s v="34.o. Other"/>
    <s v="Equipment - PG&amp;E"/>
    <s v="Transformer failure"/>
    <m/>
    <s v="Transformer"/>
    <m/>
    <m/>
    <m/>
    <s v="No"/>
    <s v="Padmounted"/>
    <x v="0"/>
    <s v="Transformer"/>
    <m/>
    <s v="BK-4 6371-TX-T4"/>
    <s v="     "/>
    <s v="Non-HFTD"/>
    <x v="0"/>
    <m/>
    <m/>
    <n v="37.2241"/>
    <n v="-121.742"/>
    <s v="Santa Clara"/>
    <s v="METCALF-SUBSTATION"/>
    <m/>
    <m/>
    <m/>
    <x v="0"/>
    <m/>
    <m/>
    <m/>
    <m/>
    <s v="No"/>
    <m/>
    <m/>
    <m/>
    <m/>
    <m/>
    <m/>
    <m/>
    <s v="N"/>
    <s v="N"/>
    <m/>
    <m/>
    <s v="     "/>
    <m/>
    <m/>
    <m/>
    <m/>
    <m/>
    <m/>
    <m/>
    <m/>
    <m/>
    <m/>
    <m/>
    <m/>
    <m/>
    <m/>
    <m/>
    <m/>
    <m/>
    <m/>
    <m/>
  </r>
  <r>
    <s v="MIA20155694"/>
    <s v="     "/>
    <n v="42051"/>
    <s v="2/16"/>
    <x v="0"/>
    <n v="0.83638888888888885"/>
    <s v="8"/>
    <n v="1"/>
    <s v="2"/>
    <x v="2"/>
    <n v="42051"/>
    <n v="0.83611111111111114"/>
    <s v="FAS states a pole fire occurred caused by an arcing OH connector or splice."/>
    <s v="     "/>
    <s v="FAS"/>
    <n v="44266"/>
    <s v="Y"/>
    <x v="0"/>
    <s v="1191227"/>
    <s v="N/A"/>
    <m/>
    <s v="T003341824"/>
    <n v="110052111"/>
    <m/>
    <s v="     "/>
    <x v="0"/>
    <s v="PG&amp;E"/>
    <m/>
    <m/>
    <m/>
    <s v="D"/>
    <m/>
    <s v="Structure-PG&amp;E only"/>
    <m/>
    <s v="Equipment - PG&amp;E"/>
    <s v="34.m. Connection device damage or failure"/>
    <s v="Equipment - PG&amp;E"/>
    <s v="All types of equipment / facility failure"/>
    <s v="Splice/Clamp/Connector"/>
    <s v="Splice/Clamp/Connector"/>
    <m/>
    <m/>
    <m/>
    <s v="Yes"/>
    <s v="Overhead"/>
    <x v="0"/>
    <m/>
    <m/>
    <s v="100934234"/>
    <s v="     "/>
    <s v="Non-HFTD"/>
    <x v="0"/>
    <m/>
    <m/>
    <n v="37.619"/>
    <n v="-122.063"/>
    <s v="Alameda"/>
    <s v="MT-EDEN-1104"/>
    <m/>
    <n v="11000"/>
    <m/>
    <x v="0"/>
    <m/>
    <s v="Urban"/>
    <m/>
    <m/>
    <s v="No"/>
    <m/>
    <m/>
    <m/>
    <m/>
    <m/>
    <m/>
    <m/>
    <s v="N"/>
    <s v="N"/>
    <m/>
    <m/>
    <s v="     "/>
    <m/>
    <m/>
    <m/>
    <m/>
    <m/>
    <m/>
    <m/>
    <m/>
    <m/>
    <m/>
    <m/>
    <m/>
    <m/>
    <m/>
    <m/>
    <m/>
    <m/>
    <m/>
    <m/>
  </r>
  <r>
    <s v="20150010"/>
    <s v="     "/>
    <n v="42051"/>
    <s v="2/16"/>
    <x v="0"/>
    <n v="0.46388888888888891"/>
    <s v="8"/>
    <n v="1"/>
    <s v="2"/>
    <x v="2"/>
    <n v="42051"/>
    <n v="0.46388888888888891"/>
    <s v="Car-pole, wires down."/>
    <s v="     "/>
    <m/>
    <m/>
    <s v="N"/>
    <x v="0"/>
    <s v="1190949"/>
    <s v="15-0013522"/>
    <m/>
    <m/>
    <n v="110052029"/>
    <m/>
    <s v="     "/>
    <x v="1"/>
    <s v="PG&amp;E"/>
    <m/>
    <s v="Vegetation"/>
    <m/>
    <s v="D"/>
    <m/>
    <s v="&lt;0.25"/>
    <s v="Square Feet: ; Acreage: "/>
    <s v="Contact - 3rd Party"/>
    <s v="33.d. Vehicle contact"/>
    <s v="Contact - 3rd Party"/>
    <s v="All types of equipment / facility failure"/>
    <s v="Contact - Vehicle"/>
    <m/>
    <s v="Contact - Vehicle"/>
    <s v="Pole"/>
    <s v="Line to Ground"/>
    <s v="0"/>
    <s v="Overhead"/>
    <x v="3"/>
    <s v="Conductor"/>
    <m/>
    <s v="101206051"/>
    <s v="     "/>
    <s v="Non-HFTD"/>
    <x v="0"/>
    <m/>
    <m/>
    <n v="37.36"/>
    <n v="-120.852"/>
    <s v="Merced"/>
    <s v="LIVINGSTON-1105"/>
    <s v="252261105"/>
    <n v="12000"/>
    <s v="LIVINGSTON 1105187702"/>
    <x v="0"/>
    <s v="Cal Fire Dept"/>
    <s v="Agriculture"/>
    <m/>
    <m/>
    <s v="No"/>
    <m/>
    <m/>
    <m/>
    <m/>
    <m/>
    <m/>
    <m/>
    <s v="N"/>
    <s v="N"/>
    <m/>
    <m/>
    <s v="     "/>
    <m/>
    <m/>
    <m/>
    <m/>
    <m/>
    <m/>
    <m/>
    <m/>
    <m/>
    <m/>
    <m/>
    <m/>
    <m/>
    <m/>
    <m/>
    <m/>
    <m/>
    <m/>
    <m/>
  </r>
  <r>
    <s v="MIA20194921"/>
    <s v="     "/>
    <n v="43512"/>
    <s v="2/16"/>
    <x v="0"/>
    <n v="0.72968750000000004"/>
    <s v="7"/>
    <n v="1"/>
    <s v="2"/>
    <x v="3"/>
    <n v="43512"/>
    <n v="0.72916666666666663"/>
    <s v="Per completed notification and photos, pole top burnt. Wire on ground. 2/12/21 Rec'd email from T-Man. Fire extinguished on its own, no pics, pole burned PG&amp;E pole only. "/>
    <s v="     "/>
    <s v="FAS"/>
    <n v="44239"/>
    <s v="Y"/>
    <x v="0"/>
    <s v="314951"/>
    <s v="19-0024705"/>
    <m/>
    <s v="T004565948"/>
    <n v="116496905"/>
    <m/>
    <s v="     "/>
    <x v="0"/>
    <s v="PG&amp;E"/>
    <m/>
    <m/>
    <m/>
    <s v="D"/>
    <m/>
    <s v="Structure-PG&amp;E only"/>
    <m/>
    <s v="Equipment - PG&amp;E"/>
    <s v="34.f. Pole damage or failure"/>
    <s v="Equipment - PG&amp;E"/>
    <s v="All types of equipment / facility failure"/>
    <s v="Pole failure"/>
    <s v="Conductor"/>
    <m/>
    <m/>
    <s v="Open Circuit"/>
    <s v="No"/>
    <s v="Overhead"/>
    <x v="0"/>
    <m/>
    <m/>
    <s v="103214980"/>
    <s v="     "/>
    <s v="Non-HFTD"/>
    <x v="0"/>
    <m/>
    <m/>
    <n v="36.851500000000001"/>
    <n v="-120.057"/>
    <s v="Madera"/>
    <s v="MADERA-1119"/>
    <s v="252761119"/>
    <n v="11000"/>
    <s v="MADERA 11199540"/>
    <x v="0"/>
    <m/>
    <s v="Rural"/>
    <m/>
    <m/>
    <s v="No"/>
    <m/>
    <m/>
    <m/>
    <m/>
    <m/>
    <m/>
    <m/>
    <s v="N"/>
    <s v="N"/>
    <m/>
    <m/>
    <s v="     "/>
    <m/>
    <m/>
    <m/>
    <m/>
    <m/>
    <m/>
    <m/>
    <m/>
    <m/>
    <m/>
    <m/>
    <m/>
    <m/>
    <m/>
    <m/>
    <m/>
    <m/>
    <m/>
    <m/>
  </r>
  <r>
    <s v="20210141"/>
    <s v="     "/>
    <n v="44243"/>
    <s v="2/16"/>
    <x v="0"/>
    <n v="0.63680555555555551"/>
    <s v="8"/>
    <n v="1"/>
    <s v="2"/>
    <x v="5"/>
    <n v="44243"/>
    <m/>
    <s v="Fuse broke at cap bank C243 and fell against Kyle energized ground run, resulting in a fire at the base of a Transmission overhead with Distribution underbuilt pole. The ensuing fire was marked as Structure only but FLD remarks say a fence also caught fire. I was unable to get a hold of the troubleman to get additional detail or photos. I located the SAP notification but no photos were attached. leaving this as not reportable until we can confirm fire size.  3/30 photos from tman, and confirmed details of incident as he recalled"/>
    <s v="     "/>
    <s v="FAS"/>
    <m/>
    <s v="N"/>
    <x v="0"/>
    <m/>
    <s v="21-0026151"/>
    <m/>
    <s v="T005218423"/>
    <n v="120538000"/>
    <m/>
    <s v="     "/>
    <x v="0"/>
    <s v="PG&amp;E"/>
    <m/>
    <s v="Other"/>
    <s v="Capacitor Bank"/>
    <s v="D"/>
    <m/>
    <s v="0.26-9.99"/>
    <m/>
    <s v="Equipment - PG&amp;E"/>
    <s v="34.a. Capacitor bank damage or failure"/>
    <s v="Equipment - PG&amp;E"/>
    <s v="All types of equipment / facility failure"/>
    <s v="Capacitor bank failure"/>
    <s v="Capacitor Bank"/>
    <m/>
    <m/>
    <s v="Force Out"/>
    <m/>
    <s v="Overbuild"/>
    <x v="3"/>
    <s v="Capacitor Bank"/>
    <s v="Capacitor Bank"/>
    <m/>
    <s v="     "/>
    <s v="Non-HFTD"/>
    <x v="0"/>
    <n v="246"/>
    <m/>
    <n v="40.445599999999999"/>
    <n v="-122.3"/>
    <s v="Shasta"/>
    <s v="ANDERSON-1101"/>
    <m/>
    <n v="12000"/>
    <m/>
    <x v="0"/>
    <s v="Anderson FD"/>
    <s v="Urban"/>
    <m/>
    <m/>
    <s v="No"/>
    <m/>
    <m/>
    <m/>
    <m/>
    <m/>
    <m/>
    <m/>
    <s v="N"/>
    <s v="N"/>
    <m/>
    <m/>
    <s v="     "/>
    <m/>
    <m/>
    <m/>
    <m/>
    <m/>
    <m/>
    <m/>
    <m/>
    <m/>
    <m/>
    <m/>
    <m/>
    <m/>
    <m/>
    <m/>
    <m/>
    <m/>
    <m/>
    <m/>
  </r>
  <r>
    <s v="20150011"/>
    <s v="     "/>
    <n v="42052"/>
    <s v="2/17"/>
    <x v="0"/>
    <n v="0.69861111111111107"/>
    <s v="8"/>
    <n v="1"/>
    <s v="2"/>
    <x v="2"/>
    <n v="42052"/>
    <n v="0.69861111111111107"/>
    <s v="wire down started small fire 10' by 8' / customer fell tree into 12 KV  ,burnt one phase down"/>
    <s v="     "/>
    <m/>
    <m/>
    <s v="N"/>
    <x v="0"/>
    <s v="1191774"/>
    <s v="15-0013811"/>
    <m/>
    <m/>
    <n v="110053495"/>
    <m/>
    <s v="     "/>
    <x v="1"/>
    <s v="PG&amp;E"/>
    <m/>
    <s v="Vegetation"/>
    <m/>
    <s v="D"/>
    <m/>
    <s v="&lt;3 meters of linear travel"/>
    <s v="Square Feet: 8 x 10; Acreage: "/>
    <s v="Vegetation"/>
    <s v="33.a. Veg. contact"/>
    <s v="Vegetation"/>
    <s v="All types of equipment / facility failure"/>
    <s v="Contact - Vegetation"/>
    <m/>
    <s v="Contact - Vegetation"/>
    <s v="Conductor"/>
    <s v="Line to Ground"/>
    <s v="PACIFIC BELL"/>
    <s v="Overhead"/>
    <x v="3"/>
    <s v="Conductor"/>
    <m/>
    <s v="100324934"/>
    <s v="     "/>
    <s v="Non-HFTD"/>
    <x v="0"/>
    <n v="280"/>
    <m/>
    <n v="39.762799999999999"/>
    <n v="-121.583"/>
    <s v="Butte"/>
    <s v="PARADISE-1102"/>
    <s v="102831104"/>
    <n v="12000"/>
    <s v="PARADISE 11042206"/>
    <x v="0"/>
    <s v="Butte County FD"/>
    <s v="Conifer Forest"/>
    <m/>
    <m/>
    <s v="Yes"/>
    <m/>
    <m/>
    <m/>
    <m/>
    <m/>
    <m/>
    <m/>
    <s v="N"/>
    <s v="N"/>
    <m/>
    <m/>
    <s v="     "/>
    <s v="39.76283500"/>
    <s v="-121.58268300"/>
    <s v="Feb 18 2015 12:00AM"/>
    <s v="3rdParty"/>
    <s v="Customer at Address felled small diameter Black Oak into 12kv line down scorched ground and caused small 8x10 fire no further work by veg required. Line on ground reviewed"/>
    <s v="OAKK"/>
    <s v="50"/>
    <s v="10"/>
    <s v="10"/>
    <m/>
    <m/>
    <m/>
    <m/>
    <m/>
    <m/>
    <m/>
    <s v="CrossArm"/>
    <s v="BareWire"/>
    <s v="2"/>
  </r>
  <r>
    <s v="20160006"/>
    <s v="     "/>
    <n v="42417"/>
    <s v="2/17"/>
    <x v="0"/>
    <n v="0.88611111111111107"/>
    <s v="8"/>
    <n v="1"/>
    <s v="2"/>
    <x v="6"/>
    <n v="42417"/>
    <n v="0.88611111111111107"/>
    <s v="CUSTOMER APART OF MULTIPLE LIGHTNING RELATED OUTAGES.  CUST HAS PG&amp;E UP TO HIS OWN TRANSFORMERS, WHICH SEEM TO BE BAD.  BYPASSED PG&amp;E AND ON GENERATOR SYSEM UNTIL AM.  PG&amp;E POWER CHECKS OUT GOOD"/>
    <s v="     "/>
    <m/>
    <m/>
    <s v="N"/>
    <x v="0"/>
    <s v="1407523"/>
    <s v="16-0013542"/>
    <m/>
    <m/>
    <m/>
    <m/>
    <s v="     "/>
    <x v="1"/>
    <s v="PG&amp;E"/>
    <m/>
    <s v="Building"/>
    <m/>
    <s v="D"/>
    <m/>
    <s v="Structure-only"/>
    <s v="Square Feet: ; Acreage: "/>
    <s v="Contact - Animal - Other"/>
    <s v="33.b. Animal contact"/>
    <s v="Contact - Animal"/>
    <s v="All types of equipment / facility failure"/>
    <s v="Contact - Animal"/>
    <m/>
    <s v="Contact - Animal"/>
    <s v="Conductor"/>
    <s v="Line to Ground"/>
    <m/>
    <s v="Overhead"/>
    <x v="1"/>
    <s v="Conductor"/>
    <m/>
    <s v="101002728"/>
    <s v="     "/>
    <s v="Non-HFTD"/>
    <x v="0"/>
    <m/>
    <m/>
    <n v="40.667700000000004"/>
    <n v="-124.227"/>
    <s v="Humboldt"/>
    <s v="EEL-RIVER-1101"/>
    <s v="192381102"/>
    <m/>
    <s v="N/A"/>
    <x v="0"/>
    <s v="Cal Fire"/>
    <s v="Herbaceous"/>
    <m/>
    <m/>
    <s v="No"/>
    <m/>
    <m/>
    <m/>
    <m/>
    <m/>
    <m/>
    <m/>
    <s v="N"/>
    <s v="N"/>
    <m/>
    <m/>
    <s v="     "/>
    <m/>
    <m/>
    <m/>
    <m/>
    <m/>
    <m/>
    <m/>
    <m/>
    <m/>
    <m/>
    <m/>
    <m/>
    <m/>
    <m/>
    <m/>
    <m/>
    <m/>
    <m/>
    <m/>
  </r>
  <r>
    <s v="MIA20174620"/>
    <s v="     "/>
    <n v="42783"/>
    <s v="2/17"/>
    <x v="0"/>
    <n v="0.52337962962962958"/>
    <s v="7"/>
    <n v="1"/>
    <s v="2"/>
    <x v="0"/>
    <n v="42783"/>
    <n v="0.5229166666666667"/>
    <s v="PGE Attributes, 1 IDLE120V OPN WIRE SEC CAME DOWN. CUT IN CLEAR. BURNED DOWN_x000a_TELEPHONE &amp; CABLE TV AT ADDRESS 724 JEFFERSON ST."/>
    <s v="     "/>
    <s v="FAS"/>
    <n v="44249"/>
    <s v="Y"/>
    <x v="0"/>
    <s v="1691996"/>
    <s v="N/A"/>
    <m/>
    <s v="T003940310"/>
    <m/>
    <m/>
    <s v="     "/>
    <x v="0"/>
    <s v="PG&amp;E"/>
    <m/>
    <m/>
    <m/>
    <s v="D"/>
    <m/>
    <s v="&lt;3 meters of linear travel"/>
    <m/>
    <s v="Equipment - PG&amp;E"/>
    <s v="34.f. Pole damage or failure"/>
    <s v="Equipment - PG&amp;E"/>
    <s v="All types of equipment / facility failure"/>
    <s v="Pole failure"/>
    <s v="Conductor - Open Wire Secondary"/>
    <m/>
    <m/>
    <m/>
    <s v="Yes"/>
    <m/>
    <x v="0"/>
    <m/>
    <m/>
    <s v="182300412"/>
    <s v="     "/>
    <s v="Non-HFTD"/>
    <x v="0"/>
    <m/>
    <m/>
    <n v="36.675400000000003"/>
    <n v="-121.631"/>
    <s v="Monterey"/>
    <s v="INDUSTRIAL-ACRES-0412"/>
    <s v="182300412"/>
    <n v="4000"/>
    <m/>
    <x v="0"/>
    <s v="None"/>
    <s v="Urban"/>
    <m/>
    <m/>
    <s v="No"/>
    <m/>
    <m/>
    <m/>
    <m/>
    <m/>
    <m/>
    <m/>
    <s v="Y"/>
    <s v="N"/>
    <m/>
    <m/>
    <s v="     "/>
    <m/>
    <m/>
    <m/>
    <m/>
    <m/>
    <m/>
    <m/>
    <m/>
    <m/>
    <m/>
    <m/>
    <m/>
    <m/>
    <m/>
    <m/>
    <m/>
    <m/>
    <m/>
    <m/>
  </r>
  <r>
    <s v="FAS244579"/>
    <s v="     "/>
    <n v="42783"/>
    <s v="2/17"/>
    <x v="0"/>
    <m/>
    <s v="7"/>
    <n v="1"/>
    <s v="2"/>
    <x v="0"/>
    <m/>
    <m/>
    <s v="tree dropped on primary which fell on house and caught house on fire"/>
    <s v="     "/>
    <s v="FAS"/>
    <n v="44580"/>
    <s v="Y"/>
    <x v="0"/>
    <m/>
    <s v="N/A"/>
    <m/>
    <s v="194808"/>
    <m/>
    <m/>
    <s v="     "/>
    <x v="0"/>
    <s v="PG&amp;E"/>
    <m/>
    <m/>
    <m/>
    <s v="D"/>
    <m/>
    <s v="Unknown"/>
    <m/>
    <s v="Vegetation"/>
    <s v="33.a. Veg. contact"/>
    <s v="Vegetation"/>
    <s v="Veg. contact"/>
    <s v="Veg. contact"/>
    <m/>
    <s v="Veg. contact"/>
    <s v="Conductor - Primary"/>
    <m/>
    <s v="Yes"/>
    <s v="Overhead"/>
    <x v="0"/>
    <s v="Conductor - Primary"/>
    <m/>
    <s v="101702130"/>
    <s v="     "/>
    <s v="Non-HFTD"/>
    <x v="0"/>
    <m/>
    <m/>
    <n v="36.860100000000003"/>
    <n v="-121.542"/>
    <s v="San Benito"/>
    <s v="SAN-BENITO-2101"/>
    <m/>
    <m/>
    <m/>
    <x v="0"/>
    <m/>
    <m/>
    <m/>
    <m/>
    <s v="No"/>
    <m/>
    <m/>
    <m/>
    <m/>
    <m/>
    <m/>
    <m/>
    <s v="N"/>
    <s v="N"/>
    <m/>
    <m/>
    <s v="     "/>
    <m/>
    <m/>
    <m/>
    <m/>
    <m/>
    <m/>
    <m/>
    <m/>
    <m/>
    <m/>
    <m/>
    <m/>
    <m/>
    <m/>
    <m/>
    <m/>
    <m/>
    <m/>
    <m/>
  </r>
  <r>
    <s v="20190053"/>
    <s v="     "/>
    <n v="43513"/>
    <s v="2/17"/>
    <x v="0"/>
    <n v="0.74856481481481485"/>
    <s v="8"/>
    <n v="1"/>
    <s v="2"/>
    <x v="3"/>
    <m/>
    <m/>
    <s v="Equipment failure, underground, fire limited to equipment"/>
    <s v="     "/>
    <s v="FAS"/>
    <m/>
    <s v="N"/>
    <x v="0"/>
    <m/>
    <m/>
    <m/>
    <s v="T004567911"/>
    <n v="0"/>
    <m/>
    <s v="     "/>
    <x v="0"/>
    <s v="PG&amp;E"/>
    <m/>
    <m/>
    <m/>
    <s v="D"/>
    <m/>
    <s v="Structure-PG&amp;E only"/>
    <m/>
    <s v="Equipment - PG&amp;E"/>
    <s v="34.o. Other"/>
    <s v="Equipment - PG&amp;E"/>
    <m/>
    <m/>
    <s v=""/>
    <m/>
    <m/>
    <m/>
    <m/>
    <s v="Underbuild"/>
    <x v="0"/>
    <s v=""/>
    <m/>
    <s v=""/>
    <s v="     "/>
    <s v="Non-HFTD"/>
    <x v="0"/>
    <m/>
    <m/>
    <n v="37.764400000000002"/>
    <n v="-121.61199999999999"/>
    <s v="SAN FRANCISCO"/>
    <m/>
    <m/>
    <m/>
    <m/>
    <x v="0"/>
    <s v="fd"/>
    <m/>
    <m/>
    <m/>
    <s v="No"/>
    <m/>
    <m/>
    <m/>
    <m/>
    <m/>
    <m/>
    <m/>
    <s v="N"/>
    <s v="N"/>
    <m/>
    <m/>
    <s v="     "/>
    <m/>
    <m/>
    <m/>
    <m/>
    <m/>
    <m/>
    <m/>
    <m/>
    <m/>
    <m/>
    <m/>
    <m/>
    <m/>
    <m/>
    <m/>
    <m/>
    <m/>
    <m/>
    <m/>
  </r>
  <r>
    <s v="20200127"/>
    <s v="     "/>
    <n v="43878"/>
    <s v="2/17"/>
    <x v="0"/>
    <n v="0.46527777777777779"/>
    <s v="8"/>
    <n v="1"/>
    <s v="2"/>
    <x v="4"/>
    <n v="43878"/>
    <n v="0.46319444444444446"/>
    <s v="On February 17, 2020 at 1110 hours, a PG&amp;E Troubleman was dispatched to the Beresford 02404 4.16kV Distribution Circuit on Hobart Avenue, San Mateo in response to an outage and pole fire. Initial analysis indicates vegetation contact caused the ignition. A tree branch fell into the line resulting in sparking at the pole and an outage to one customer. PG&amp;E crew replaced the damaged service drop on February 18, 2020. Fire was suppressed by PG&amp;E Troubleman."/>
    <s v="     "/>
    <s v="FAS"/>
    <m/>
    <s v="N"/>
    <x v="0"/>
    <s v="792553"/>
    <m/>
    <m/>
    <s v="T004899596"/>
    <n v="118543363"/>
    <m/>
    <s v="     "/>
    <x v="0"/>
    <s v="PG&amp;E"/>
    <m/>
    <s v="Other"/>
    <m/>
    <s v="D"/>
    <s v="D"/>
    <s v="Structure-only"/>
    <s v="svs wire on ground  sparking at pole  made safe"/>
    <s v="Vegetation"/>
    <s v="33.a. Veg. contact"/>
    <s v="Vegetation"/>
    <s v="Contact from object"/>
    <s v="Contact - Vegetation"/>
    <m/>
    <s v="Contact - Vegetation"/>
    <s v="Service Drop"/>
    <m/>
    <m/>
    <s v="Overhead"/>
    <x v="2"/>
    <s v="Service Drop"/>
    <s v="Service Drop"/>
    <s v="Meter: 1004650207"/>
    <s v="     "/>
    <s v="Non-HFTD"/>
    <x v="0"/>
    <m/>
    <m/>
    <n v="37.553400000000003"/>
    <n v="-122.322"/>
    <s v="San Mateo"/>
    <s v="BERESFORD-0204"/>
    <m/>
    <n v="750"/>
    <s v="N/A"/>
    <x v="0"/>
    <s v="PG&amp;E Troubleman"/>
    <s v="Urban"/>
    <m/>
    <m/>
    <s v="No"/>
    <m/>
    <m/>
    <m/>
    <m/>
    <m/>
    <m/>
    <m/>
    <s v="N"/>
    <s v="N"/>
    <m/>
    <m/>
    <s v="     "/>
    <m/>
    <m/>
    <m/>
    <m/>
    <m/>
    <m/>
    <m/>
    <m/>
    <m/>
    <m/>
    <m/>
    <m/>
    <m/>
    <m/>
    <m/>
    <m/>
    <m/>
    <m/>
    <m/>
  </r>
  <r>
    <s v="SAP20210975"/>
    <s v="     "/>
    <n v="44244"/>
    <s v="2/17"/>
    <x v="0"/>
    <m/>
    <s v="8"/>
    <n v="1"/>
    <s v="2"/>
    <x v="5"/>
    <n v="44242"/>
    <m/>
    <s v="510 S E St / 821 Maple Ave in Santa Rosa; car pushed into down guy; broken secondary conductor; &quot;burned down&quot; 1 phase"/>
    <s v="     "/>
    <s v="SAP"/>
    <n v="44580"/>
    <s v="Y"/>
    <x v="0"/>
    <s v="1255196"/>
    <s v="21-0025623"/>
    <m/>
    <s v="T005217340"/>
    <n v="120534865"/>
    <m/>
    <s v="     "/>
    <x v="0"/>
    <s v="PG&amp;E"/>
    <m/>
    <m/>
    <m/>
    <s v="D"/>
    <m/>
    <s v="Structure-PG&amp;E only"/>
    <m/>
    <s v="Contact - 3rd Party"/>
    <s v="33.d. Vehicle contact"/>
    <s v="Contact - 3rd Party"/>
    <s v="Vehicle contact"/>
    <s v="Vehicle contact"/>
    <m/>
    <s v="Vehicle contact"/>
    <s v="Conductor - Open Wire Secondary"/>
    <s v="Line to Ground"/>
    <s v="Yes"/>
    <s v="Overhead"/>
    <x v="0"/>
    <s v="Conductor - Open Wire Secondary"/>
    <m/>
    <s v="101951636"/>
    <s v="     "/>
    <s v="Non-HFTD"/>
    <x v="0"/>
    <m/>
    <m/>
    <n v="38.433700000000002"/>
    <n v="-122.70399999999999"/>
    <s v="Sonoma"/>
    <s v="SANTA-ROSA-A-1111"/>
    <m/>
    <m/>
    <m/>
    <x v="0"/>
    <m/>
    <m/>
    <m/>
    <m/>
    <s v="No"/>
    <m/>
    <m/>
    <m/>
    <m/>
    <m/>
    <m/>
    <m/>
    <s v="N"/>
    <s v="N"/>
    <m/>
    <m/>
    <s v="     "/>
    <m/>
    <m/>
    <m/>
    <m/>
    <m/>
    <m/>
    <m/>
    <m/>
    <m/>
    <m/>
    <m/>
    <m/>
    <m/>
    <m/>
    <m/>
    <m/>
    <m/>
    <m/>
    <m/>
  </r>
  <r>
    <s v="20212381"/>
    <s v="     "/>
    <n v="44244"/>
    <s v="2/17"/>
    <x v="0"/>
    <m/>
    <s v="8"/>
    <n v="1"/>
    <s v="2"/>
    <x v="5"/>
    <n v="44242"/>
    <m/>
    <s v="510 S E St / 821 Maple Ave in Santa Rosa; car pushed into down guy; broken secondary conductor; &quot;burned down&quot; 1 phase"/>
    <s v="     "/>
    <s v="SAP"/>
    <m/>
    <s v="Y"/>
    <x v="0"/>
    <m/>
    <s v="21-0025623"/>
    <m/>
    <s v="T005217340"/>
    <n v="120535000"/>
    <m/>
    <s v="     "/>
    <x v="0"/>
    <s v="PG&amp;E"/>
    <m/>
    <m/>
    <m/>
    <s v="D"/>
    <m/>
    <s v="Structure-PG&amp;E only"/>
    <m/>
    <s v="Contact - 3rd Party"/>
    <s v="33.d. Vehicle contact"/>
    <s v="Contact - 3rd Party"/>
    <s v="Contact from object"/>
    <s v="Vehicle contact"/>
    <m/>
    <s v="Vehicle contact"/>
    <s v="Conductor - Open Wire Secondary"/>
    <s v="Line to Ground"/>
    <s v="Y"/>
    <s v="Overhead"/>
    <x v="0"/>
    <s v="Conductor - Open Wire Secondary"/>
    <m/>
    <s v="101951636"/>
    <s v="     "/>
    <s v="Non-HFTD"/>
    <x v="0"/>
    <m/>
    <m/>
    <n v="38.433700000000002"/>
    <n v="-122.70399999999999"/>
    <s v="Sonoma"/>
    <s v="SANTA-ROSA-A-1111"/>
    <m/>
    <n v="12000"/>
    <m/>
    <x v="0"/>
    <s v="Unknown"/>
    <s v="Urban"/>
    <m/>
    <m/>
    <s v="No"/>
    <m/>
    <m/>
    <m/>
    <m/>
    <m/>
    <m/>
    <m/>
    <s v="N"/>
    <s v="N"/>
    <m/>
    <m/>
    <s v="     "/>
    <m/>
    <m/>
    <m/>
    <m/>
    <m/>
    <m/>
    <m/>
    <m/>
    <m/>
    <m/>
    <m/>
    <m/>
    <m/>
    <m/>
    <m/>
    <m/>
    <m/>
    <m/>
    <m/>
  </r>
  <r>
    <s v="MIA20150691"/>
    <s v="     "/>
    <n v="42053"/>
    <s v="2/18"/>
    <x v="0"/>
    <n v="0.51200231481481484"/>
    <s v="8"/>
    <n v="1"/>
    <s v="2"/>
    <x v="2"/>
    <n v="42053"/>
    <n v="0.51180555555555551"/>
    <s v="L7SF: 170 W 25TH AVE in San Mateo; possible damaged cust wire at main breaker caused pge serv wire to melt and cause small fire to cust business banner, NXBY: Sounds like PG&amp;E service caused the banner to catch fire. Confirm with t-man; WAITING ON TMAN"/>
    <s v="     "/>
    <s v="FAS"/>
    <n v="44267"/>
    <s v="Y"/>
    <x v="0"/>
    <s v="1192105"/>
    <s v="N/A"/>
    <m/>
    <s v="T003343204"/>
    <m/>
    <m/>
    <s v="     "/>
    <x v="1"/>
    <s v="PG&amp;E"/>
    <m/>
    <m/>
    <m/>
    <s v="D"/>
    <m/>
    <s v="&lt;3 meters of linear travel"/>
    <m/>
    <s v="Equipment - PG&amp;E"/>
    <s v="34.o. Other"/>
    <s v="Equipment - PG&amp;E"/>
    <s v="All types of equipment / facility failure"/>
    <s v="Service Neutral failure"/>
    <s v="Service Drop"/>
    <m/>
    <m/>
    <m/>
    <s v="No"/>
    <s v="Overhead"/>
    <x v="0"/>
    <m/>
    <m/>
    <s v="103471886"/>
    <s v="     "/>
    <s v="Non-HFTD"/>
    <x v="0"/>
    <m/>
    <m/>
    <n v="37.543500000000002"/>
    <n v="-122.30800000000001"/>
    <s v="San Mateo"/>
    <s v="HILLSDALE-0405"/>
    <s v="24110405"/>
    <n v="4000"/>
    <m/>
    <x v="0"/>
    <s v="San Mateo FD"/>
    <s v="Urban"/>
    <m/>
    <m/>
    <s v="No"/>
    <m/>
    <m/>
    <m/>
    <m/>
    <m/>
    <m/>
    <m/>
    <s v="N"/>
    <s v="N"/>
    <m/>
    <m/>
    <s v="     "/>
    <m/>
    <m/>
    <m/>
    <m/>
    <m/>
    <m/>
    <m/>
    <m/>
    <m/>
    <m/>
    <m/>
    <m/>
    <m/>
    <m/>
    <m/>
    <m/>
    <m/>
    <m/>
    <m/>
  </r>
  <r>
    <s v="SAP201615714"/>
    <s v="     "/>
    <n v="42418"/>
    <s v="2/18"/>
    <x v="0"/>
    <m/>
    <s v="8"/>
    <n v="1"/>
    <s v="2"/>
    <x v="6"/>
    <n v="42416"/>
    <m/>
    <s v="pole fire; DISC 10809 burned open; failed fuse; fuse 7703"/>
    <s v="     "/>
    <s v="SAP"/>
    <n v="44580"/>
    <s v="Y"/>
    <x v="0"/>
    <m/>
    <s v="16-0012885"/>
    <m/>
    <s v="T003611646"/>
    <n v="111358962"/>
    <m/>
    <s v="     "/>
    <x v="0"/>
    <s v="PG&amp;E"/>
    <m/>
    <m/>
    <m/>
    <s v="D"/>
    <m/>
    <s v="Structure-PG&amp;E only"/>
    <m/>
    <s v="Equipment - PG&amp;E"/>
    <s v="34.c. Fuse damage or failure"/>
    <s v="Equipment - PG&amp;E"/>
    <s v="Fuse failure - all"/>
    <s v="Fuse failure - all"/>
    <s v="Pole"/>
    <m/>
    <m/>
    <s v="Line to Ground"/>
    <s v="Yes"/>
    <s v="Overhead"/>
    <x v="0"/>
    <s v="Pole"/>
    <m/>
    <s v="100303662"/>
    <s v="     "/>
    <s v="Non-HFTD"/>
    <x v="0"/>
    <m/>
    <m/>
    <n v="37.417000000000002"/>
    <n v="-122.261"/>
    <s v="San Mateo"/>
    <s v="WOODSIDE-1104"/>
    <m/>
    <m/>
    <s v="WOODSIDE 11049016"/>
    <x v="0"/>
    <m/>
    <m/>
    <m/>
    <m/>
    <s v="No"/>
    <m/>
    <m/>
    <m/>
    <m/>
    <m/>
    <m/>
    <m/>
    <s v="N"/>
    <s v="N"/>
    <m/>
    <m/>
    <s v="     "/>
    <m/>
    <m/>
    <m/>
    <m/>
    <m/>
    <m/>
    <m/>
    <m/>
    <m/>
    <m/>
    <m/>
    <m/>
    <m/>
    <m/>
    <m/>
    <m/>
    <m/>
    <m/>
    <m/>
  </r>
  <r>
    <s v="SAP201712735"/>
    <s v="     "/>
    <n v="42784"/>
    <s v="2/18"/>
    <x v="0"/>
    <m/>
    <s v="7"/>
    <n v="1"/>
    <s v="2"/>
    <x v="0"/>
    <n v="42782"/>
    <m/>
    <s v="ng cap bank caused pole fire; failure of line recloser as well"/>
    <s v="     "/>
    <s v="SAP"/>
    <n v="44580"/>
    <s v="Y"/>
    <x v="0"/>
    <s v="1689881"/>
    <s v="17-0021447"/>
    <m/>
    <s v="T003937470"/>
    <n v="112601972"/>
    <m/>
    <s v="     "/>
    <x v="0"/>
    <s v="PG&amp;E"/>
    <m/>
    <m/>
    <m/>
    <s v="D"/>
    <m/>
    <s v="Structure-PG&amp;E only"/>
    <m/>
    <s v="Equipment - PG&amp;E"/>
    <s v="34.a. Capacitor bank damage or failure"/>
    <s v="Equipment - PG&amp;E"/>
    <s v="Capacitor bank failure"/>
    <s v="Capacitor bank failure"/>
    <s v="Recloser"/>
    <m/>
    <m/>
    <s v="Force Out"/>
    <s v="No"/>
    <s v="Overhead"/>
    <x v="0"/>
    <s v="Recloser"/>
    <m/>
    <s v="100207332"/>
    <s v="     "/>
    <s v="Non-HFTD"/>
    <x v="0"/>
    <m/>
    <m/>
    <n v="35.551000000000002"/>
    <n v="-119.099"/>
    <s v="Kern"/>
    <s v="LERDO-1107"/>
    <m/>
    <m/>
    <s v="LERDO 1116CB"/>
    <x v="0"/>
    <m/>
    <m/>
    <m/>
    <m/>
    <s v="No"/>
    <m/>
    <m/>
    <m/>
    <m/>
    <m/>
    <m/>
    <m/>
    <s v="N"/>
    <s v="N"/>
    <m/>
    <m/>
    <s v="     "/>
    <m/>
    <m/>
    <m/>
    <m/>
    <m/>
    <m/>
    <m/>
    <m/>
    <m/>
    <m/>
    <m/>
    <m/>
    <m/>
    <m/>
    <m/>
    <m/>
    <m/>
    <m/>
    <m/>
  </r>
  <r>
    <s v="FAS2123820"/>
    <s v="     "/>
    <n v="43879"/>
    <s v="2/18"/>
    <x v="0"/>
    <m/>
    <s v="8"/>
    <n v="1"/>
    <s v="2"/>
    <x v="4"/>
    <m/>
    <m/>
    <s v="pole fire; bottom of pole is shattered"/>
    <s v="     "/>
    <s v="FAS"/>
    <n v="44580"/>
    <s v="Y"/>
    <x v="0"/>
    <m/>
    <s v="N/A"/>
    <m/>
    <s v="2127002"/>
    <n v="118545281"/>
    <m/>
    <s v="     "/>
    <x v="0"/>
    <s v="PG&amp;E"/>
    <m/>
    <m/>
    <m/>
    <s v="D"/>
    <m/>
    <s v="Structure-only"/>
    <m/>
    <s v="Equipment - PG&amp;E"/>
    <s v="34.f. Pole damage or failure"/>
    <s v="Equipment - PG&amp;E"/>
    <s v="Pole failure"/>
    <s v="Pole failure"/>
    <s v="Pole"/>
    <m/>
    <m/>
    <m/>
    <s v="No"/>
    <s v="Overhead"/>
    <x v="0"/>
    <s v="Pole"/>
    <m/>
    <m/>
    <s v="     "/>
    <s v="Non-HFTD"/>
    <x v="0"/>
    <m/>
    <m/>
    <n v="37.954599999999999"/>
    <n v="-121.28400000000001"/>
    <s v="San Joaquin"/>
    <s v="STOCKTON-A-1105,-HARDING-0403"/>
    <m/>
    <m/>
    <m/>
    <x v="0"/>
    <m/>
    <m/>
    <m/>
    <m/>
    <s v="No"/>
    <m/>
    <m/>
    <m/>
    <m/>
    <m/>
    <m/>
    <m/>
    <s v="N"/>
    <s v="N"/>
    <m/>
    <m/>
    <s v="     "/>
    <m/>
    <m/>
    <m/>
    <m/>
    <m/>
    <m/>
    <m/>
    <m/>
    <m/>
    <m/>
    <m/>
    <m/>
    <m/>
    <m/>
    <m/>
    <m/>
    <m/>
    <m/>
    <m/>
  </r>
  <r>
    <s v="SAP20210963"/>
    <s v="     "/>
    <n v="44245"/>
    <s v="2/18"/>
    <x v="0"/>
    <m/>
    <s v="8"/>
    <n v="1"/>
    <s v="2"/>
    <x v="5"/>
    <n v="44243"/>
    <m/>
    <s v="In R/O 20060 Elgin in Lemoore; ng od bank; &quot;pole had been on fire&quot;"/>
    <s v="     "/>
    <s v="SAP"/>
    <n v="44580"/>
    <s v="Y"/>
    <x v="0"/>
    <m/>
    <s v="N/A"/>
    <m/>
    <s v="Unknown"/>
    <n v="120538136"/>
    <m/>
    <s v="     "/>
    <x v="0"/>
    <s v="PG&amp;E"/>
    <m/>
    <m/>
    <m/>
    <s v="D"/>
    <m/>
    <s v="Structure-PG&amp;E only"/>
    <m/>
    <s v="Equipment - PG&amp;E"/>
    <s v="34.a. Capacitor bank damage or failure"/>
    <s v="Equipment - PG&amp;E"/>
    <s v="Capacitor bank failure"/>
    <s v="Capacitor bank failure"/>
    <s v="Pole"/>
    <m/>
    <m/>
    <m/>
    <s v="No"/>
    <s v="Overhead"/>
    <x v="0"/>
    <s v="Pole"/>
    <m/>
    <s v="100846811"/>
    <s v="     "/>
    <s v="Non-HFTD"/>
    <x v="0"/>
    <m/>
    <m/>
    <n v="36.3842"/>
    <n v="-119.81399999999999"/>
    <s v="Kings"/>
    <s v="CAMDEN-1103"/>
    <m/>
    <m/>
    <m/>
    <x v="0"/>
    <m/>
    <m/>
    <m/>
    <m/>
    <s v="No"/>
    <m/>
    <m/>
    <m/>
    <m/>
    <m/>
    <m/>
    <m/>
    <s v="N"/>
    <s v="N"/>
    <m/>
    <m/>
    <s v="     "/>
    <m/>
    <m/>
    <m/>
    <m/>
    <m/>
    <m/>
    <m/>
    <m/>
    <m/>
    <m/>
    <m/>
    <m/>
    <m/>
    <m/>
    <m/>
    <m/>
    <m/>
    <m/>
    <m/>
  </r>
  <r>
    <s v="20212392"/>
    <s v="     "/>
    <n v="44245"/>
    <s v="2/18"/>
    <x v="0"/>
    <m/>
    <s v="8"/>
    <n v="1"/>
    <s v="2"/>
    <x v="5"/>
    <n v="44243"/>
    <m/>
    <s v="In R/O 20060 Elgin in Lemoore; ng od bank; &quot;pole had been on fire&quot;"/>
    <s v="     "/>
    <s v="SAP"/>
    <m/>
    <s v="Y"/>
    <x v="0"/>
    <m/>
    <m/>
    <m/>
    <s v="Unknown"/>
    <n v="120538000"/>
    <m/>
    <s v="     "/>
    <x v="0"/>
    <s v="PG&amp;E"/>
    <m/>
    <m/>
    <m/>
    <s v="D"/>
    <m/>
    <s v="Structure-PG&amp;E only"/>
    <m/>
    <s v="Equipment - PG&amp;E"/>
    <s v="34.a. Capacitor bank damage or failure"/>
    <s v="Equipment - PG&amp;E"/>
    <s v="All types of equipment / facility failure"/>
    <s v="Capacitor bank failure"/>
    <s v="Pole"/>
    <m/>
    <m/>
    <m/>
    <s v="N"/>
    <s v="Overhead"/>
    <x v="0"/>
    <s v="Pole"/>
    <m/>
    <s v="100846811"/>
    <s v="     "/>
    <s v="Non-HFTD"/>
    <x v="0"/>
    <m/>
    <m/>
    <n v="36.384099999999997"/>
    <n v="-119.815"/>
    <s v="Kings"/>
    <s v="CAMDEN-1103"/>
    <m/>
    <n v="12000"/>
    <m/>
    <x v="0"/>
    <s v="Unknown"/>
    <m/>
    <m/>
    <m/>
    <s v="No"/>
    <m/>
    <m/>
    <m/>
    <m/>
    <m/>
    <m/>
    <m/>
    <s v="N"/>
    <s v="N"/>
    <m/>
    <m/>
    <s v="     "/>
    <m/>
    <m/>
    <m/>
    <m/>
    <m/>
    <m/>
    <m/>
    <m/>
    <m/>
    <m/>
    <m/>
    <m/>
    <m/>
    <m/>
    <m/>
    <m/>
    <m/>
    <m/>
    <m/>
  </r>
  <r>
    <s v="MIA20166813"/>
    <s v="     "/>
    <n v="42419"/>
    <s v="2/19"/>
    <x v="0"/>
    <n v="5.3379629629629631E-2"/>
    <s v="8"/>
    <n v="1"/>
    <s v="2"/>
    <x v="6"/>
    <n v="42419"/>
    <n v="5.2777777777777778E-2"/>
    <s v="L7SF: N BERLIN AVE in Fresno; pole fire with lines touching pole; cap bank needed replacing but not the pole; cause not listed"/>
    <s v="     "/>
    <s v="FAS"/>
    <n v="44250"/>
    <s v="Y"/>
    <x v="0"/>
    <s v="6800943"/>
    <s v="N/A"/>
    <m/>
    <s v="T003616635"/>
    <m/>
    <m/>
    <s v="     "/>
    <x v="0"/>
    <s v="PG&amp;E"/>
    <m/>
    <m/>
    <m/>
    <s v="D"/>
    <m/>
    <s v="Structure-PG&amp;E only"/>
    <m/>
    <s v="Equipment - PG&amp;E"/>
    <s v="34.a. Capacitor bank damage or failure"/>
    <s v="Equipment - PG&amp;E"/>
    <s v="All types of equipment / facility failure"/>
    <s v="Capacitor bank failure"/>
    <s v="Capacitor Bank"/>
    <m/>
    <m/>
    <m/>
    <s v="Yes"/>
    <s v="Overhead"/>
    <x v="0"/>
    <m/>
    <m/>
    <s v="C753"/>
    <s v="     "/>
    <s v="Non-HFTD"/>
    <x v="0"/>
    <m/>
    <m/>
    <n v="36.786299999999997"/>
    <n v="-119.86499999999999"/>
    <s v="Fresno"/>
    <s v="ASHLAN-AVE-1112"/>
    <m/>
    <n v="11000"/>
    <m/>
    <x v="0"/>
    <m/>
    <s v="Urban"/>
    <m/>
    <m/>
    <s v="No"/>
    <m/>
    <m/>
    <m/>
    <m/>
    <m/>
    <m/>
    <m/>
    <s v="N"/>
    <s v="N"/>
    <m/>
    <m/>
    <s v="     "/>
    <m/>
    <m/>
    <m/>
    <m/>
    <m/>
    <m/>
    <m/>
    <m/>
    <m/>
    <m/>
    <m/>
    <m/>
    <m/>
    <m/>
    <m/>
    <m/>
    <m/>
    <m/>
    <m/>
  </r>
  <r>
    <s v="MIA20173504"/>
    <s v="     "/>
    <n v="42785"/>
    <s v="2/19"/>
    <x v="0"/>
    <n v="0.76159722222222226"/>
    <s v="8"/>
    <n v="1"/>
    <s v="2"/>
    <x v="0"/>
    <n v="42785"/>
    <n v="0.76111111111111107"/>
    <s v="Tree branch fell in line causing fuse on fire"/>
    <s v="     "/>
    <s v="FAS"/>
    <n v="44249"/>
    <s v="Y"/>
    <x v="0"/>
    <s v="1692819"/>
    <s v="17-0021965"/>
    <m/>
    <s v="T003948637"/>
    <n v="112609850"/>
    <m/>
    <s v="     "/>
    <x v="0"/>
    <s v="PG&amp;E"/>
    <m/>
    <m/>
    <m/>
    <s v="D"/>
    <m/>
    <s v="Unknown"/>
    <m/>
    <s v="Vegetation"/>
    <s v="33.a. Veg. contact"/>
    <s v="Vegetation"/>
    <s v="Contact from object"/>
    <s v="Contact - Vegetation"/>
    <m/>
    <s v="Contact - Vegetation"/>
    <s v="Transformer"/>
    <s v="Three Phase Fault"/>
    <s v="No"/>
    <s v="Overhead"/>
    <x v="0"/>
    <m/>
    <m/>
    <s v="AS "/>
    <s v="     "/>
    <s v="Non-HFTD"/>
    <x v="0"/>
    <m/>
    <m/>
    <n v="35.374499999999998"/>
    <n v="-120.85599999999999"/>
    <s v="San Luis Obispo"/>
    <s v="MORRO-BAY-1101"/>
    <m/>
    <n v="11000"/>
    <s v="MORRO BAY 1101CB"/>
    <x v="0"/>
    <s v="Cal fire"/>
    <s v="Rural"/>
    <m/>
    <m/>
    <s v="No"/>
    <m/>
    <m/>
    <m/>
    <m/>
    <m/>
    <m/>
    <m/>
    <s v="N"/>
    <s v="N"/>
    <m/>
    <m/>
    <s v="     "/>
    <s v="35.37820000"/>
    <s v="-120.85540000"/>
    <s v="Feb 22 2017 12:00AM"/>
    <s v="BranchFail"/>
    <s v="Evidence of green, live Monterey Cypress limb failure above lines. (Original fault location listed as &quot;L14REK8: 899 Piney&quot;.)"/>
    <s v="CYPM"/>
    <s v="50"/>
    <s v="48"/>
    <s v="0"/>
    <s v="None"/>
    <s v="None"/>
    <s v="N"/>
    <s v="1"/>
    <m/>
    <s v="Plain"/>
    <s v="D"/>
    <s v="CrossArm"/>
    <s v="BareWire"/>
    <s v="0"/>
  </r>
  <r>
    <s v="FAS2109972"/>
    <s v="     "/>
    <n v="42785"/>
    <s v="2/19"/>
    <x v="0"/>
    <m/>
    <s v="8"/>
    <n v="1"/>
    <s v="2"/>
    <x v="0"/>
    <m/>
    <m/>
    <s v="transformer fire"/>
    <s v="     "/>
    <s v="FAS"/>
    <n v="44580"/>
    <s v="Y"/>
    <x v="0"/>
    <s v="1702170"/>
    <s v="N/A"/>
    <m/>
    <s v="T003948924"/>
    <m/>
    <m/>
    <s v="     "/>
    <x v="0"/>
    <s v="PG&amp;E"/>
    <m/>
    <m/>
    <m/>
    <s v="D"/>
    <m/>
    <s v="Structure-only"/>
    <m/>
    <s v="Equipment - PG&amp;E"/>
    <s v="34.n. Transformer damage or failure"/>
    <s v="Equipment - PG&amp;E"/>
    <s v="Transformer failure"/>
    <s v="Transformer failure"/>
    <s v="Transformer"/>
    <m/>
    <m/>
    <m/>
    <s v="Yes"/>
    <s v="Overhead"/>
    <x v="0"/>
    <s v="Transformer"/>
    <m/>
    <s v="101696124"/>
    <s v="     "/>
    <s v="Non-HFTD"/>
    <x v="0"/>
    <m/>
    <m/>
    <n v="36.935400000000001"/>
    <n v="-121.736"/>
    <s v="Santa Cruz"/>
    <s v="GREEN-VALLEY-2101"/>
    <m/>
    <m/>
    <m/>
    <x v="0"/>
    <m/>
    <m/>
    <m/>
    <m/>
    <s v="No"/>
    <m/>
    <m/>
    <m/>
    <m/>
    <m/>
    <m/>
    <m/>
    <s v="N"/>
    <s v="N"/>
    <m/>
    <m/>
    <s v="     "/>
    <m/>
    <m/>
    <m/>
    <m/>
    <m/>
    <m/>
    <m/>
    <m/>
    <m/>
    <m/>
    <m/>
    <m/>
    <m/>
    <m/>
    <m/>
    <m/>
    <m/>
    <m/>
    <m/>
  </r>
  <r>
    <s v="SAP201712731"/>
    <s v="     "/>
    <n v="42785"/>
    <s v="2/19"/>
    <x v="0"/>
    <m/>
    <s v="8"/>
    <n v="1"/>
    <s v="2"/>
    <x v="0"/>
    <n v="42783"/>
    <m/>
    <s v="Broken crossarm found and replaced"/>
    <s v="     "/>
    <s v="SAP"/>
    <n v="44580"/>
    <s v="Y"/>
    <x v="0"/>
    <s v="1690867"/>
    <s v="17-0021795"/>
    <m/>
    <s v="T003938686"/>
    <n v="112608288"/>
    <m/>
    <s v="     "/>
    <x v="0"/>
    <s v="PG&amp;E"/>
    <m/>
    <m/>
    <m/>
    <s v="D"/>
    <m/>
    <s v="Structure-PG&amp;E only"/>
    <m/>
    <s v="Equipment - PG&amp;E"/>
    <s v="34.h. Crossarm damage or failure"/>
    <s v="Equipment - PG&amp;E"/>
    <s v="Crossarm failure"/>
    <s v="Crossarm failure"/>
    <s v="Crossarm"/>
    <m/>
    <m/>
    <s v="Three Phase Fault"/>
    <s v="No"/>
    <s v="Overhead"/>
    <x v="0"/>
    <s v="Crossarm"/>
    <m/>
    <s v="104018458"/>
    <s v="     "/>
    <s v="Non-HFTD"/>
    <x v="0"/>
    <m/>
    <m/>
    <n v="37.042200000000001"/>
    <n v="-121.03400000000001"/>
    <s v="Merced"/>
    <s v="SANTA-NELLA-1101"/>
    <m/>
    <m/>
    <s v="SANTA NELLA 11017200"/>
    <x v="0"/>
    <m/>
    <m/>
    <m/>
    <m/>
    <s v="No"/>
    <m/>
    <m/>
    <m/>
    <m/>
    <m/>
    <m/>
    <m/>
    <s v="N"/>
    <s v="N"/>
    <m/>
    <m/>
    <s v="     "/>
    <m/>
    <m/>
    <m/>
    <m/>
    <m/>
    <m/>
    <m/>
    <m/>
    <m/>
    <m/>
    <m/>
    <m/>
    <m/>
    <m/>
    <m/>
    <m/>
    <m/>
    <m/>
    <m/>
  </r>
  <r>
    <s v="MIA201811996"/>
    <s v="     "/>
    <n v="43150"/>
    <s v="2/19"/>
    <x v="0"/>
    <n v="0.78944444444444439"/>
    <s v="8"/>
    <n v="1"/>
    <s v="2"/>
    <x v="1"/>
    <n v="43150"/>
    <n v="0.78888888888888886"/>
    <s v="PWR-Y AVSD CUST TO CALL FIRE DEPT, POWER POLE/_x000a_TRANSFORMER/LINE EXPLODED.  CAUSED FIRE S PRAY, FIRE IS OUT NOW.;  _x000a__x000a__x000a__x000a_SECONDARY REAR EASEMENT BEHIND 8653 S WRICO,PARLIER _x000a__x000a__x000a__x000a_FOUND HOT OPEN WIRE SEC ON GRUND,BURNED @ CONNECTION.OPENED TRANSF FUSES,CREATED_x000a_"/>
    <s v="     "/>
    <s v="FAS"/>
    <n v="44250"/>
    <s v="Y"/>
    <x v="0"/>
    <s v="27471"/>
    <s v="18-0015480"/>
    <m/>
    <s v="T004255840"/>
    <n v="114322301"/>
    <m/>
    <s v="     "/>
    <x v="0"/>
    <s v="PG&amp;E"/>
    <m/>
    <m/>
    <m/>
    <s v="D"/>
    <m/>
    <s v="Structure-PG&amp;E only"/>
    <m/>
    <s v="Equipment - Overloaded"/>
    <s v="34.n. Transformer damage or failure"/>
    <s v="Equipment - PG&amp;E"/>
    <s v="All types of equipment / facility failure"/>
    <s v="Transformer failure"/>
    <s v="Transformer"/>
    <m/>
    <m/>
    <s v="Force Out"/>
    <s v="Yes"/>
    <s v="Overhead"/>
    <x v="0"/>
    <m/>
    <m/>
    <s v="AS"/>
    <s v="     "/>
    <s v="Non-HFTD"/>
    <x v="0"/>
    <m/>
    <m/>
    <n v="36.6096"/>
    <n v="-119.554"/>
    <s v="Fresno"/>
    <s v="PARLIER-1102"/>
    <m/>
    <n v="11000"/>
    <s v="PARLIER 1102CB"/>
    <x v="0"/>
    <m/>
    <s v="Rural"/>
    <m/>
    <m/>
    <s v="No"/>
    <m/>
    <m/>
    <m/>
    <m/>
    <m/>
    <m/>
    <m/>
    <s v="N"/>
    <s v="N"/>
    <m/>
    <m/>
    <s v="     "/>
    <m/>
    <m/>
    <m/>
    <m/>
    <m/>
    <m/>
    <m/>
    <m/>
    <m/>
    <m/>
    <m/>
    <m/>
    <m/>
    <m/>
    <m/>
    <m/>
    <m/>
    <m/>
    <m/>
  </r>
  <r>
    <s v="SAP20196941"/>
    <s v="     "/>
    <n v="43515"/>
    <s v="2/19"/>
    <x v="0"/>
    <m/>
    <s v="8"/>
    <n v="1"/>
    <s v="2"/>
    <x v="3"/>
    <n v="43513"/>
    <m/>
    <s v="27000 HIGHWAY 33, FELLOWS; Found burnt off pole top. 1 phase floating &amp; crossarm hanging from conductor"/>
    <s v="     "/>
    <s v="SAP"/>
    <n v="44580"/>
    <s v="Y"/>
    <x v="0"/>
    <s v="316530"/>
    <s v="19-0025283"/>
    <m/>
    <s v="T004567837"/>
    <n v="116497604"/>
    <m/>
    <s v="     "/>
    <x v="0"/>
    <s v="PG&amp;E"/>
    <m/>
    <m/>
    <m/>
    <s v="D"/>
    <m/>
    <s v="Structure-PG&amp;E only"/>
    <m/>
    <s v="Unknown"/>
    <s v="40.a. Unknown"/>
    <s v="Unknown"/>
    <m/>
    <m/>
    <m/>
    <m/>
    <m/>
    <s v="None"/>
    <s v="No"/>
    <s v="Overhead"/>
    <x v="0"/>
    <s v="Pole"/>
    <m/>
    <s v="103948802"/>
    <s v="     "/>
    <s v="Non-HFTD"/>
    <x v="0"/>
    <m/>
    <m/>
    <n v="35.180399999999999"/>
    <n v="-119.554"/>
    <s v="Kern"/>
    <s v="FELLOWS-2104"/>
    <m/>
    <m/>
    <s v="FELLOWS 2104CB"/>
    <x v="0"/>
    <m/>
    <m/>
    <m/>
    <m/>
    <s v="No"/>
    <m/>
    <m/>
    <m/>
    <m/>
    <m/>
    <m/>
    <m/>
    <s v="N"/>
    <s v="N"/>
    <m/>
    <m/>
    <s v="     "/>
    <m/>
    <m/>
    <m/>
    <m/>
    <m/>
    <m/>
    <m/>
    <m/>
    <m/>
    <m/>
    <m/>
    <m/>
    <m/>
    <m/>
    <m/>
    <m/>
    <m/>
    <m/>
    <m/>
  </r>
  <r>
    <s v="MIA20143581"/>
    <s v="     "/>
    <n v="41672"/>
    <s v="2/2"/>
    <x v="0"/>
    <n v="0.68892361111111111"/>
    <s v="6"/>
    <n v="1"/>
    <s v="2"/>
    <x v="7"/>
    <n v="41672"/>
    <n v="0.68888888888888888"/>
    <s v="TRANSFORMER LEAKING--FIRE/ACROSS STREET; house fire; pole broken; POLE FIRE CALLED CREW TO REPLACE POLE AND OD BANK"/>
    <s v="     "/>
    <s v="FAS"/>
    <n v="44266"/>
    <s v="Y"/>
    <x v="0"/>
    <s v="958646"/>
    <s v="14-0008194"/>
    <m/>
    <s v="T003048175"/>
    <n v="107785856"/>
    <m/>
    <s v="     "/>
    <x v="1"/>
    <s v="PG&amp;E"/>
    <m/>
    <m/>
    <m/>
    <s v="D"/>
    <m/>
    <s v="Unknown"/>
    <m/>
    <s v="Equipment - PG&amp;E"/>
    <s v="34.f. Pole damage or failure"/>
    <s v="Equipment - PG&amp;E"/>
    <s v="All types of equipment / facility failure"/>
    <s v="Pole failure"/>
    <s v="Pole"/>
    <m/>
    <m/>
    <s v="Line to Line"/>
    <s v="Yes"/>
    <s v="Overhead"/>
    <x v="0"/>
    <m/>
    <m/>
    <s v="100876203"/>
    <s v="     "/>
    <s v="Non-HFTD"/>
    <x v="0"/>
    <m/>
    <m/>
    <n v="36.7502"/>
    <n v="-119.836"/>
    <s v="Fresno"/>
    <s v="WEST-FRESNO-1111"/>
    <s v="253731111"/>
    <n v="11000"/>
    <s v="WEST FRESNO 1111CB"/>
    <x v="0"/>
    <m/>
    <s v="Urban"/>
    <m/>
    <m/>
    <s v="No"/>
    <m/>
    <m/>
    <m/>
    <m/>
    <m/>
    <m/>
    <m/>
    <s v="N"/>
    <s v="N"/>
    <m/>
    <m/>
    <s v="     "/>
    <m/>
    <m/>
    <m/>
    <m/>
    <m/>
    <m/>
    <m/>
    <m/>
    <m/>
    <m/>
    <m/>
    <m/>
    <m/>
    <m/>
    <m/>
    <m/>
    <m/>
    <m/>
    <m/>
  </r>
  <r>
    <s v="20160003"/>
    <s v="     "/>
    <n v="42402"/>
    <s v="2/2"/>
    <x v="0"/>
    <n v="0.25069444444444444"/>
    <s v="6"/>
    <n v="1"/>
    <s v="2"/>
    <x v="6"/>
    <n v="42402"/>
    <n v="0.25069444444444444"/>
    <s v="FOUND SECONDARY H/L MAINLINE FELL ONTO SVC'S. DUE TO BROKEN END OF X-ARM. WHILE IN THE PROCESS TO MAKE AREA SAFE. CUST REPORT STRUCTURE FIRE. WILL NEED CREW TO MAKE REPARS."/>
    <s v="     "/>
    <m/>
    <m/>
    <s v="N"/>
    <x v="0"/>
    <s v="1396859"/>
    <m/>
    <m/>
    <m/>
    <m/>
    <m/>
    <s v="     "/>
    <x v="1"/>
    <s v="PG&amp;E"/>
    <m/>
    <s v="Building"/>
    <m/>
    <s v="D"/>
    <m/>
    <s v="Structure-only"/>
    <s v="Square Feet: ; Acreage: "/>
    <s v="Equipment - PG&amp;E"/>
    <s v="34.h. Crossarm damage or failure"/>
    <s v="Equipment - PG&amp;E"/>
    <s v="All types of equipment / facility failure"/>
    <s v="Crossarm"/>
    <s v="Crossarm"/>
    <m/>
    <m/>
    <m/>
    <s v="PACIFIC BELL"/>
    <s v="Overhead"/>
    <x v="1"/>
    <s v="Conductor"/>
    <m/>
    <s v="101817610"/>
    <s v="     "/>
    <s v="Non-HFTD"/>
    <x v="0"/>
    <m/>
    <m/>
    <n v="37.775500000000001"/>
    <n v="-122.441"/>
    <s v="San Francisco"/>
    <s v="MISSION-1116"/>
    <s v="22011116"/>
    <m/>
    <s v="N/A"/>
    <x v="0"/>
    <s v="SFFD"/>
    <s v="Urban"/>
    <m/>
    <m/>
    <s v="No"/>
    <m/>
    <m/>
    <m/>
    <m/>
    <m/>
    <m/>
    <m/>
    <s v="N"/>
    <s v="N"/>
    <m/>
    <m/>
    <s v="     "/>
    <m/>
    <m/>
    <m/>
    <m/>
    <m/>
    <m/>
    <m/>
    <m/>
    <m/>
    <m/>
    <m/>
    <m/>
    <m/>
    <m/>
    <m/>
    <m/>
    <m/>
    <m/>
    <m/>
  </r>
  <r>
    <s v="SAP201615844"/>
    <s v="     "/>
    <n v="42402"/>
    <s v="2/2"/>
    <x v="0"/>
    <m/>
    <s v="6"/>
    <n v="1"/>
    <s v="2"/>
    <x v="6"/>
    <n v="42400"/>
    <m/>
    <s v="leaking insulator caught pole on fire at c/o pole 6715"/>
    <s v="     "/>
    <s v="SAP"/>
    <n v="44580"/>
    <s v="Y"/>
    <x v="0"/>
    <s v="1394971"/>
    <s v="16-0009427"/>
    <m/>
    <s v="T003599727"/>
    <n v="111310781"/>
    <m/>
    <s v="     "/>
    <x v="0"/>
    <s v="PG&amp;E"/>
    <m/>
    <m/>
    <m/>
    <s v="D"/>
    <m/>
    <s v="Structure-PG&amp;E only"/>
    <m/>
    <s v="Equipment - PG&amp;E"/>
    <s v="34.g. Insulator and brushing damage or failure"/>
    <s v="Equipment - PG&amp;E"/>
    <s v="Insulator failure"/>
    <s v="Insulator failure"/>
    <s v="Pole"/>
    <m/>
    <m/>
    <s v="Line to Ground"/>
    <s v="Yes"/>
    <s v="Overhead"/>
    <x v="0"/>
    <s v="Pole"/>
    <m/>
    <s v="100001357"/>
    <s v="     "/>
    <s v="Non-HFTD"/>
    <x v="0"/>
    <m/>
    <m/>
    <n v="39.312100000000001"/>
    <n v="-120.54600000000001"/>
    <s v="Placer"/>
    <s v="SPAULDING-1101"/>
    <m/>
    <m/>
    <s v="SPAULDING 1101578852"/>
    <x v="0"/>
    <m/>
    <m/>
    <m/>
    <m/>
    <s v="No"/>
    <m/>
    <m/>
    <m/>
    <m/>
    <m/>
    <m/>
    <m/>
    <s v="N"/>
    <s v="N"/>
    <m/>
    <m/>
    <s v="     "/>
    <m/>
    <m/>
    <m/>
    <m/>
    <m/>
    <m/>
    <m/>
    <m/>
    <m/>
    <m/>
    <m/>
    <m/>
    <m/>
    <m/>
    <m/>
    <m/>
    <m/>
    <m/>
    <m/>
  </r>
  <r>
    <s v="MIA20196920"/>
    <s v="     "/>
    <n v="43498"/>
    <s v="2/2"/>
    <x v="0"/>
    <n v="0.61063657407407412"/>
    <s v="5"/>
    <n v="1"/>
    <s v="2"/>
    <x v="3"/>
    <n v="43498"/>
    <n v="0.61041666666666672"/>
    <s v="Pole fire"/>
    <s v="     "/>
    <s v="FAS"/>
    <n v="44244"/>
    <s v="Y"/>
    <x v="0"/>
    <m/>
    <s v="N/A"/>
    <m/>
    <s v="T004535884"/>
    <n v="115782399"/>
    <m/>
    <s v="     "/>
    <x v="0"/>
    <s v="PG&amp;E"/>
    <m/>
    <m/>
    <m/>
    <s v="D"/>
    <m/>
    <s v="Unknown"/>
    <m/>
    <s v="Equipment - PG&amp;E"/>
    <s v="34.f. Pole damage or failure"/>
    <s v="Equipment - PG&amp;E"/>
    <s v="All types of equipment / facility failure"/>
    <s v="Pole failure"/>
    <s v="Other"/>
    <m/>
    <m/>
    <m/>
    <s v="No"/>
    <s v="Overhead"/>
    <x v="0"/>
    <m/>
    <m/>
    <s v="100188014"/>
    <s v="     "/>
    <s v="Non-HFTD"/>
    <x v="0"/>
    <m/>
    <m/>
    <n v="35.311500000000002"/>
    <n v="-118.777"/>
    <s v="Kern"/>
    <s v="LAMONT-1104"/>
    <s v="253911104"/>
    <n v="11000"/>
    <m/>
    <x v="0"/>
    <m/>
    <s v="Highly Rural"/>
    <m/>
    <m/>
    <s v="No"/>
    <m/>
    <m/>
    <m/>
    <m/>
    <m/>
    <m/>
    <m/>
    <s v="Y"/>
    <s v="N"/>
    <m/>
    <m/>
    <s v="     "/>
    <m/>
    <m/>
    <m/>
    <m/>
    <m/>
    <m/>
    <m/>
    <m/>
    <m/>
    <m/>
    <m/>
    <m/>
    <m/>
    <m/>
    <m/>
    <m/>
    <m/>
    <m/>
    <m/>
  </r>
  <r>
    <s v="MIA20192380"/>
    <s v="     "/>
    <n v="43498"/>
    <s v="2/2"/>
    <x v="0"/>
    <n v="0.80723379629629632"/>
    <s v="5"/>
    <n v="1"/>
    <s v="2"/>
    <x v="3"/>
    <n v="43498"/>
    <n v="0.80694444444444446"/>
    <s v="No fire, BROKEN PART 4 CUTOUT BURNT UP POSSIBLE DAMAGE TO TRANSFORMER"/>
    <s v="     "/>
    <s v="FAS"/>
    <n v="44242"/>
    <s v="Y"/>
    <x v="0"/>
    <s v="288048"/>
    <s v="19-0017340"/>
    <m/>
    <s v="T004536443"/>
    <n v="115782570"/>
    <m/>
    <s v="     "/>
    <x v="0"/>
    <s v="PG&amp;E"/>
    <m/>
    <m/>
    <m/>
    <s v="D"/>
    <m/>
    <s v="Structure-PG&amp;E only"/>
    <m/>
    <s v="Equipment - PG&amp;E"/>
    <s v="34.c. Fuse damage or failure"/>
    <s v="Equipment - PG&amp;E"/>
    <s v="All types of equipment / facility failure"/>
    <s v="Fuse failure - all"/>
    <s v="Fuse"/>
    <m/>
    <m/>
    <s v="Line to Ground"/>
    <s v="Yes"/>
    <s v="Overhead"/>
    <x v="0"/>
    <m/>
    <m/>
    <s v="100297058"/>
    <s v="     "/>
    <s v="Non-HFTD"/>
    <x v="0"/>
    <m/>
    <m/>
    <n v="37.479999999999997"/>
    <n v="-122.136"/>
    <s v="San Mateo"/>
    <s v="BELLE-HAVEN-0403"/>
    <m/>
    <n v="4000"/>
    <s v="BELLE HAVEN 0403CB"/>
    <x v="0"/>
    <m/>
    <s v="Urban"/>
    <m/>
    <m/>
    <s v="No"/>
    <m/>
    <m/>
    <m/>
    <m/>
    <m/>
    <m/>
    <m/>
    <s v="N"/>
    <s v="N"/>
    <m/>
    <m/>
    <s v="     "/>
    <m/>
    <m/>
    <m/>
    <m/>
    <m/>
    <m/>
    <m/>
    <m/>
    <m/>
    <m/>
    <m/>
    <m/>
    <m/>
    <m/>
    <m/>
    <m/>
    <m/>
    <m/>
    <m/>
  </r>
  <r>
    <s v="MIA20192045"/>
    <s v="     "/>
    <n v="43498"/>
    <s v="2/2"/>
    <x v="0"/>
    <n v="4.9895833333333334E-2"/>
    <s v="5"/>
    <n v="1"/>
    <s v="2"/>
    <x v="3"/>
    <n v="43498"/>
    <n v="4.9305555555555554E-2"/>
    <s v="Not attributable to PG&amp;E, NXBY: Veg Fire, Pole Tree Only"/>
    <s v="     "/>
    <s v="FAS"/>
    <n v="44250"/>
    <s v="Y"/>
    <x v="0"/>
    <m/>
    <m/>
    <m/>
    <s v="6664269194"/>
    <m/>
    <m/>
    <s v="     "/>
    <x v="0"/>
    <s v="PG&amp;E"/>
    <m/>
    <m/>
    <m/>
    <s v="D"/>
    <m/>
    <s v="Structure-only"/>
    <m/>
    <s v="Vegetation"/>
    <s v="33.a. Veg. contact"/>
    <s v="Vegetation"/>
    <s v="Contact from object"/>
    <m/>
    <m/>
    <m/>
    <m/>
    <m/>
    <s v="Yes"/>
    <s v="Overhead"/>
    <x v="0"/>
    <m/>
    <m/>
    <m/>
    <s v="     "/>
    <s v="Non-HFTD"/>
    <x v="0"/>
    <m/>
    <m/>
    <n v="35.3795"/>
    <n v="-119.184"/>
    <s v="Kern"/>
    <s v="RENFRO-2103"/>
    <s v="254572103"/>
    <n v="21000"/>
    <m/>
    <x v="0"/>
    <m/>
    <s v="Urban"/>
    <m/>
    <m/>
    <s v="No"/>
    <m/>
    <m/>
    <m/>
    <m/>
    <m/>
    <m/>
    <m/>
    <s v="N"/>
    <s v="N"/>
    <m/>
    <m/>
    <s v="     "/>
    <m/>
    <m/>
    <m/>
    <m/>
    <m/>
    <m/>
    <m/>
    <m/>
    <m/>
    <m/>
    <m/>
    <m/>
    <m/>
    <m/>
    <m/>
    <m/>
    <m/>
    <m/>
    <m/>
  </r>
  <r>
    <s v="SAP20197029"/>
    <s v="     "/>
    <n v="43498"/>
    <s v="2/2"/>
    <x v="0"/>
    <m/>
    <s v="5"/>
    <n v="1"/>
    <s v="2"/>
    <x v="3"/>
    <n v="43496"/>
    <m/>
    <s v="Dal Light in Volta; pole fire; damaged crossarm; pole split in half and dangling from conductors; cutout flashed"/>
    <s v="     "/>
    <s v="SAP"/>
    <n v="44580"/>
    <s v="Y"/>
    <x v="0"/>
    <m/>
    <s v="N/A"/>
    <m/>
    <s v="Unknown"/>
    <n v="115774509"/>
    <m/>
    <s v="     "/>
    <x v="0"/>
    <s v="PG&amp;E"/>
    <m/>
    <m/>
    <m/>
    <s v="D"/>
    <m/>
    <s v="Structure-PG&amp;E only"/>
    <m/>
    <s v="Equipment - PG&amp;E"/>
    <s v="34.f. Pole damage or failure"/>
    <s v="Equipment - PG&amp;E"/>
    <s v="Pole failure"/>
    <s v="Pole failure"/>
    <s v="Crossarm"/>
    <m/>
    <m/>
    <m/>
    <s v="No"/>
    <s v="Overhead"/>
    <x v="0"/>
    <s v="Crossarm"/>
    <m/>
    <s v="101187760"/>
    <s v="     "/>
    <s v="Non-HFTD"/>
    <x v="0"/>
    <m/>
    <m/>
    <n v="37.085999999999999"/>
    <n v="-120.926"/>
    <s v="Merced"/>
    <s v="WRIGHT-1110"/>
    <m/>
    <m/>
    <m/>
    <x v="0"/>
    <m/>
    <m/>
    <m/>
    <m/>
    <s v="No"/>
    <m/>
    <m/>
    <m/>
    <m/>
    <m/>
    <m/>
    <m/>
    <s v="N"/>
    <s v="N"/>
    <m/>
    <m/>
    <s v="     "/>
    <m/>
    <m/>
    <m/>
    <m/>
    <m/>
    <m/>
    <m/>
    <m/>
    <m/>
    <m/>
    <m/>
    <m/>
    <m/>
    <m/>
    <m/>
    <m/>
    <m/>
    <m/>
    <m/>
  </r>
  <r>
    <s v="SAP20204077"/>
    <s v="     "/>
    <n v="43863"/>
    <s v="2/2"/>
    <x v="0"/>
    <m/>
    <s v="6"/>
    <n v="1"/>
    <s v="2"/>
    <x v="4"/>
    <n v="43861"/>
    <m/>
    <s v="14250 De Vries Rd and W Kindom Rd in Lodi; pole fire; burned open secondary; failed secondary"/>
    <s v="     "/>
    <s v="SAP"/>
    <n v="44580"/>
    <s v="Y"/>
    <x v="0"/>
    <s v="774737"/>
    <s v="20-0016151"/>
    <m/>
    <s v="T004882019"/>
    <n v="118487292"/>
    <m/>
    <s v="     "/>
    <x v="0"/>
    <s v="PG&amp;E"/>
    <m/>
    <m/>
    <m/>
    <s v="D"/>
    <m/>
    <s v="Structure-PG&amp;E only"/>
    <m/>
    <s v="Equipment - PG&amp;E"/>
    <s v="34.n. Transformer damage or failure"/>
    <s v="Equipment - PG&amp;E"/>
    <s v="Transformer failure"/>
    <s v="Transformer failure"/>
    <s v="Conductor - Open Wire Secondary"/>
    <m/>
    <m/>
    <s v="Line to Ground"/>
    <s v="No"/>
    <s v="Overhead"/>
    <x v="0"/>
    <s v="Conductor - Open Wire Secondary"/>
    <m/>
    <s v="103015805"/>
    <s v="     "/>
    <s v="Non-HFTD"/>
    <x v="0"/>
    <m/>
    <m/>
    <n v="38.108400000000003"/>
    <n v="-121.351"/>
    <s v="San Joaquin"/>
    <s v="EIGHT-MILE-2101"/>
    <m/>
    <m/>
    <s v="METTLER 111086700"/>
    <x v="0"/>
    <m/>
    <m/>
    <m/>
    <m/>
    <s v="No"/>
    <m/>
    <m/>
    <m/>
    <m/>
    <m/>
    <m/>
    <m/>
    <s v="N"/>
    <s v="N"/>
    <m/>
    <m/>
    <s v="     "/>
    <m/>
    <m/>
    <m/>
    <m/>
    <m/>
    <m/>
    <m/>
    <m/>
    <m/>
    <m/>
    <m/>
    <m/>
    <m/>
    <m/>
    <m/>
    <m/>
    <m/>
    <m/>
    <m/>
  </r>
  <r>
    <s v="20210104"/>
    <s v="     "/>
    <n v="44229"/>
    <s v="2/2"/>
    <x v="0"/>
    <n v="0.87708333333333333"/>
    <s v="6"/>
    <n v="1"/>
    <s v="2"/>
    <x v="5"/>
    <n v="44229"/>
    <m/>
    <s v="Two pot bank pole caught fire at secondary X-arm UAB and tracked to bracket arms. Both TXs NG, 50/10 ODB. Reframe pole and replace bank.  Secondary X-arm is one way DE with #4 str Cu and 4 services.  Primary arm good #6 Sol Cu. Check to see if tracking caused this ignition."/>
    <s v="     "/>
    <s v="FAS"/>
    <m/>
    <s v="N"/>
    <x v="0"/>
    <m/>
    <s v="21-0021122"/>
    <m/>
    <s v="T005207640"/>
    <n v="120495000"/>
    <m/>
    <s v="     "/>
    <x v="0"/>
    <s v="PG&amp;E"/>
    <m/>
    <s v="Other"/>
    <s v="Crossarm"/>
    <s v="D"/>
    <s v="D"/>
    <s v="Structure-PG&amp;E only"/>
    <s v="Confined to Pole. "/>
    <s v="Contamination"/>
    <s v="36.a. Contamination"/>
    <s v="Equipment - PG&amp;E"/>
    <s v="Contamination"/>
    <s v="Tracking"/>
    <m/>
    <m/>
    <m/>
    <s v="Force Out"/>
    <s v="Y"/>
    <s v="Overhead"/>
    <x v="1"/>
    <s v="Transformer"/>
    <s v="crossarm, cutout, pole bolt"/>
    <m/>
    <s v="     "/>
    <s v="Non-HFTD"/>
    <x v="0"/>
    <m/>
    <m/>
    <n v="37.694200000000002"/>
    <n v="-122.089"/>
    <s v="Alameda"/>
    <s v="CASTRO-VALLEY-1104"/>
    <m/>
    <m/>
    <s v="N/A"/>
    <x v="0"/>
    <s v="ALCO FD"/>
    <s v="Urban"/>
    <m/>
    <m/>
    <s v="No"/>
    <m/>
    <m/>
    <m/>
    <m/>
    <m/>
    <m/>
    <m/>
    <s v="N"/>
    <s v="N"/>
    <m/>
    <m/>
    <s v="     "/>
    <m/>
    <m/>
    <m/>
    <m/>
    <m/>
    <m/>
    <m/>
    <m/>
    <m/>
    <m/>
    <m/>
    <m/>
    <m/>
    <m/>
    <m/>
    <m/>
    <m/>
    <m/>
    <m/>
  </r>
  <r>
    <s v="MIA20179600"/>
    <s v="     "/>
    <n v="42786"/>
    <s v="2/20"/>
    <x v="0"/>
    <n v="0.19644675925925925"/>
    <s v="8"/>
    <n v="1"/>
    <s v="2"/>
    <x v="0"/>
    <n v="42786"/>
    <n v="0.19583333333333333"/>
    <s v="PGE Attributed, pole fire at a transmission pole fire is now out via RFD"/>
    <s v="     "/>
    <s v="FAS"/>
    <n v="44249"/>
    <s v="Y"/>
    <x v="0"/>
    <m/>
    <s v="N/A"/>
    <m/>
    <s v="T003949171"/>
    <m/>
    <m/>
    <s v="     "/>
    <x v="0"/>
    <s v="PG&amp;E"/>
    <m/>
    <m/>
    <m/>
    <s v="D"/>
    <m/>
    <s v="&lt;3 meters of linear travel"/>
    <m/>
    <s v="Vegetation"/>
    <s v="33.a. Veg. contact"/>
    <s v="Vegetation"/>
    <s v="Contact from object"/>
    <s v="Contact - Vegetation"/>
    <m/>
    <s v="Contact - Vegetation"/>
    <s v="Conductor - Primary"/>
    <m/>
    <s v="Yes"/>
    <s v="Overhead"/>
    <x v="0"/>
    <m/>
    <m/>
    <s v="182852202 "/>
    <s v="     "/>
    <s v="Non-HFTD"/>
    <x v="0"/>
    <m/>
    <m/>
    <n v="36.614100000000001"/>
    <n v="-121.922"/>
    <s v="Monterey"/>
    <s v="VIEJO-2202"/>
    <s v="182852202"/>
    <n v="22000"/>
    <m/>
    <x v="0"/>
    <s v="None"/>
    <s v="Urban"/>
    <m/>
    <m/>
    <s v="No"/>
    <m/>
    <m/>
    <m/>
    <m/>
    <m/>
    <m/>
    <m/>
    <s v="N"/>
    <s v="N"/>
    <m/>
    <m/>
    <s v="     "/>
    <m/>
    <m/>
    <m/>
    <m/>
    <m/>
    <m/>
    <m/>
    <m/>
    <m/>
    <m/>
    <m/>
    <m/>
    <m/>
    <m/>
    <m/>
    <m/>
    <m/>
    <m/>
    <m/>
  </r>
  <r>
    <s v="20210222"/>
    <s v="     "/>
    <n v="44247"/>
    <s v="2/20"/>
    <x v="0"/>
    <n v="0.84791666666666665"/>
    <s v="8"/>
    <n v="1"/>
    <s v="2"/>
    <x v="5"/>
    <n v="44247"/>
    <m/>
    <s v="L7SF: 16100 HESPERIAN BLVD in San Lorenzo; CAP BANK TV242 exploded and CAUGHT FIRE; cause not provided.  Spoke to T-man on 4/20/2021 he said he extinguished the fire. He also said the &quot;PIN #&quot; for this event is: 306-257.  According to the COE tag, this piece of equipment is a low priority and not scheduled to have the work completed until May of 2021."/>
    <s v="     "/>
    <s v="FAS"/>
    <m/>
    <s v="Y"/>
    <x v="0"/>
    <m/>
    <m/>
    <m/>
    <s v="T005221808"/>
    <n v="120558000"/>
    <m/>
    <s v="     "/>
    <x v="0"/>
    <s v="PG&amp;E"/>
    <m/>
    <s v="Other"/>
    <s v="Capicitor bank"/>
    <s v="D"/>
    <s v="D"/>
    <s v="Structure-only"/>
    <s v="Confined to PG E assets only. "/>
    <s v="Equipment - PG&amp;E"/>
    <s v="34.a. Capacitor bank damage or failure"/>
    <s v="Equipment - PG&amp;E"/>
    <s v="All types of equipment / facility failure"/>
    <s v="Capacitor bank failure"/>
    <s v="Capacitor Bank"/>
    <m/>
    <m/>
    <m/>
    <s v="N"/>
    <s v="Overhead"/>
    <x v="3"/>
    <s v="Capacitor Bank"/>
    <s v="Capacitor Bank TV 242"/>
    <s v="103515564"/>
    <s v="     "/>
    <s v="Non-HFTD"/>
    <x v="0"/>
    <m/>
    <m/>
    <n v="37.677599999999998"/>
    <n v="-122.126"/>
    <s v="Alameda"/>
    <s v="GRANT-1104"/>
    <m/>
    <n v="12000"/>
    <m/>
    <x v="0"/>
    <s v="Employee-T-man"/>
    <s v="Urban"/>
    <m/>
    <m/>
    <s v="No"/>
    <m/>
    <m/>
    <m/>
    <m/>
    <m/>
    <m/>
    <m/>
    <s v="N"/>
    <s v="N"/>
    <m/>
    <m/>
    <s v="     "/>
    <m/>
    <m/>
    <m/>
    <m/>
    <m/>
    <m/>
    <m/>
    <m/>
    <m/>
    <m/>
    <m/>
    <m/>
    <m/>
    <m/>
    <m/>
    <m/>
    <m/>
    <m/>
    <m/>
  </r>
  <r>
    <s v="20210149"/>
    <s v="     "/>
    <n v="44247"/>
    <s v="2/20"/>
    <x v="0"/>
    <n v="0.84305555555555556"/>
    <s v="8"/>
    <n v="1"/>
    <s v="2"/>
    <x v="5"/>
    <n v="44247"/>
    <m/>
    <s v="Capacitor bank TV242 exploded due to unknown cause and ignited a small less than one meter fire that looks to be held to PG&amp;E assets. 4/27/21 followed  up again with troubleman"/>
    <s v="     "/>
    <s v="FAS"/>
    <m/>
    <s v="N"/>
    <x v="0"/>
    <m/>
    <s v="21-0027773"/>
    <m/>
    <s v="T005221808"/>
    <n v="120558000"/>
    <m/>
    <s v="     "/>
    <x v="0"/>
    <s v="PG&amp;E"/>
    <m/>
    <s v="Other"/>
    <m/>
    <s v="D"/>
    <m/>
    <s v="Structure-only"/>
    <m/>
    <s v="Equipment - PG&amp;E"/>
    <s v="34.a. Capacitor bank damage or failure"/>
    <s v="Equipment - PG&amp;E"/>
    <s v="All types of equipment / facility failure"/>
    <s v="Capacitor bank failure"/>
    <s v="Capacitor Bank"/>
    <m/>
    <m/>
    <s v="Line to Ground"/>
    <m/>
    <s v="Overbuild"/>
    <x v="3"/>
    <s v="Capacitor Bank"/>
    <m/>
    <m/>
    <s v="     "/>
    <s v="Non-HFTD"/>
    <x v="0"/>
    <m/>
    <m/>
    <n v="37.678100000000001"/>
    <n v="-122.126"/>
    <s v="Alameda"/>
    <s v="GRANT-1104"/>
    <m/>
    <n v="12000"/>
    <m/>
    <x v="0"/>
    <s v="ALCO FD"/>
    <s v="Urban"/>
    <m/>
    <m/>
    <s v="No"/>
    <m/>
    <m/>
    <m/>
    <m/>
    <m/>
    <m/>
    <m/>
    <s v="N"/>
    <s v="N"/>
    <m/>
    <m/>
    <s v="     "/>
    <m/>
    <m/>
    <m/>
    <m/>
    <m/>
    <m/>
    <m/>
    <m/>
    <m/>
    <m/>
    <m/>
    <m/>
    <m/>
    <m/>
    <m/>
    <m/>
    <m/>
    <m/>
    <m/>
  </r>
  <r>
    <s v="20200138"/>
    <s v="     "/>
    <n v="43882"/>
    <s v="2/21"/>
    <x v="0"/>
    <n v="0.2902777777777778"/>
    <s v="8"/>
    <n v="1"/>
    <s v="2"/>
    <x v="4"/>
    <n v="43882"/>
    <n v="0.31666666666666665"/>
    <s v="On February 21, 2020 at 0658 hours, a Troubleman was dipatched to an outage on the LAMONT-1102 circuit. A fuse had failed, melting and started a fire at the base of the pole that was between 3 meters and .25 acres. Repairs were complete by 1015 hours on the same day. The fire was self extinguished. "/>
    <s v="     "/>
    <s v="FAS"/>
    <m/>
    <s v="N"/>
    <x v="0"/>
    <s v="797525"/>
    <s v="20-0024504"/>
    <m/>
    <s v="T004902564"/>
    <n v="118556424"/>
    <m/>
    <s v="     "/>
    <x v="1"/>
    <s v="PG&amp;E"/>
    <m/>
    <s v="Vegetation"/>
    <m/>
    <s v="D"/>
    <s v="D"/>
    <s v="&lt;0.25"/>
    <s v="25'x15'"/>
    <s v="Equipment - PG&amp;E"/>
    <s v="34.c. Fuse damage or failure"/>
    <s v="Equipment - PG&amp;E"/>
    <s v="All types of equipment / facility failure"/>
    <s v="Fuse failure - all"/>
    <s v="Fuse"/>
    <m/>
    <m/>
    <s v="Open Circuit"/>
    <m/>
    <s v="Overhead"/>
    <x v="3"/>
    <s v="Fuse"/>
    <m/>
    <s v="14951"/>
    <s v="     "/>
    <s v="Non-HFTD"/>
    <x v="0"/>
    <m/>
    <m/>
    <n v="35.281599999999997"/>
    <n v="-118.941"/>
    <s v="Kern"/>
    <s v="LAMONT-1102"/>
    <m/>
    <n v="12000"/>
    <s v="LAMONT 11022862"/>
    <x v="0"/>
    <s v="Self Extinguished"/>
    <s v="Agriculture"/>
    <m/>
    <m/>
    <s v="No"/>
    <m/>
    <m/>
    <m/>
    <m/>
    <m/>
    <m/>
    <m/>
    <s v="N"/>
    <s v="N"/>
    <m/>
    <m/>
    <s v="     "/>
    <m/>
    <m/>
    <m/>
    <m/>
    <m/>
    <m/>
    <m/>
    <m/>
    <m/>
    <m/>
    <m/>
    <m/>
    <m/>
    <m/>
    <m/>
    <m/>
    <m/>
    <m/>
    <m/>
  </r>
  <r>
    <s v="SAP201422502"/>
    <s v="     "/>
    <n v="41692"/>
    <s v="2/22"/>
    <x v="0"/>
    <m/>
    <s v="8"/>
    <n v="1"/>
    <s v="2"/>
    <x v="7"/>
    <n v="41690"/>
    <m/>
    <s v="Crossarm replaced due to pole fire; failed fuse 45773"/>
    <s v="     "/>
    <s v="SAP"/>
    <n v="44580"/>
    <s v="Y"/>
    <x v="0"/>
    <m/>
    <s v="14-0012260"/>
    <m/>
    <s v="T003062011"/>
    <n v="107824070"/>
    <m/>
    <s v="     "/>
    <x v="0"/>
    <s v="PG&amp;E"/>
    <m/>
    <m/>
    <m/>
    <s v="D"/>
    <m/>
    <s v="Structure-PG&amp;E only"/>
    <m/>
    <s v="Equipment - PG&amp;E"/>
    <s v="34.c. Fuse damage or failure"/>
    <s v="Equipment - PG&amp;E"/>
    <s v="Fuse failure - all"/>
    <s v="Fuse failure - all"/>
    <s v="Fuse"/>
    <m/>
    <m/>
    <s v="Line to Ground"/>
    <s v="Yes"/>
    <s v="Overhead"/>
    <x v="0"/>
    <s v="Fuse"/>
    <m/>
    <m/>
    <s v="     "/>
    <s v="Non-HFTD"/>
    <x v="0"/>
    <m/>
    <m/>
    <n v="34.9422"/>
    <n v="-120.43300000000001"/>
    <s v="Santa Barbara"/>
    <s v="SANTA-MARIA-1111"/>
    <m/>
    <m/>
    <s v="SANTA MARIA 1111CB"/>
    <x v="0"/>
    <m/>
    <m/>
    <m/>
    <m/>
    <s v="No"/>
    <m/>
    <m/>
    <m/>
    <m/>
    <m/>
    <m/>
    <m/>
    <s v="N"/>
    <s v="N"/>
    <m/>
    <m/>
    <s v="     "/>
    <m/>
    <m/>
    <m/>
    <m/>
    <m/>
    <m/>
    <m/>
    <m/>
    <m/>
    <m/>
    <m/>
    <m/>
    <m/>
    <m/>
    <m/>
    <m/>
    <m/>
    <m/>
    <m/>
  </r>
  <r>
    <s v="MIA20150800"/>
    <s v="     "/>
    <n v="42057"/>
    <s v="2/22"/>
    <x v="0"/>
    <n v="0.97952546296296295"/>
    <s v="9"/>
    <n v="1"/>
    <s v="2"/>
    <x v="2"/>
    <m/>
    <m/>
    <s v="Pole burnt; location missing"/>
    <s v="     "/>
    <s v="FAS"/>
    <n v="44267"/>
    <s v="Y"/>
    <x v="0"/>
    <m/>
    <m/>
    <m/>
    <s v="211727"/>
    <m/>
    <m/>
    <s v="     "/>
    <x v="0"/>
    <s v="PG&amp;E"/>
    <m/>
    <m/>
    <m/>
    <s v="D"/>
    <m/>
    <s v="Structure-PG&amp;E only"/>
    <m/>
    <s v="Unknown"/>
    <s v="40.a. Unknown"/>
    <s v="Unknown"/>
    <s v="Other"/>
    <s v="Unknown"/>
    <m/>
    <m/>
    <m/>
    <m/>
    <s v="Unknown"/>
    <s v="Overhead"/>
    <x v="0"/>
    <m/>
    <m/>
    <s v="103793038"/>
    <s v="     "/>
    <s v="Non-HFTD"/>
    <x v="0"/>
    <n v="512"/>
    <m/>
    <n v="34.661700000000003"/>
    <n v="-120.53700000000001"/>
    <m/>
    <s v="CABRILLO-1104"/>
    <m/>
    <n v="11000"/>
    <m/>
    <x v="0"/>
    <m/>
    <m/>
    <m/>
    <m/>
    <s v="No"/>
    <m/>
    <m/>
    <m/>
    <m/>
    <m/>
    <m/>
    <m/>
    <s v="N"/>
    <s v="N"/>
    <m/>
    <m/>
    <s v="     "/>
    <m/>
    <m/>
    <m/>
    <m/>
    <m/>
    <m/>
    <m/>
    <m/>
    <m/>
    <m/>
    <m/>
    <m/>
    <m/>
    <m/>
    <m/>
    <m/>
    <m/>
    <m/>
    <m/>
  </r>
  <r>
    <s v="20150012"/>
    <s v="     "/>
    <n v="42057"/>
    <s v="2/22"/>
    <x v="0"/>
    <n v="0.59722222222222221"/>
    <s v="9"/>
    <n v="1"/>
    <s v="2"/>
    <x v="2"/>
    <n v="42057"/>
    <n v="0.59722222222222221"/>
    <s v="Need crew to rmve dwn ple and o/d bnk on grnd w/oil spill. Also 3 spans 4acsr on grnd caused fire bout 1/2 acre. Looks lke vehicle may hve hooked dwn guy due to tire tracks."/>
    <s v="     "/>
    <m/>
    <m/>
    <s v="N"/>
    <x v="0"/>
    <s v="1194071"/>
    <s v="15-0014860"/>
    <m/>
    <m/>
    <n v="110059856"/>
    <m/>
    <s v="     "/>
    <x v="1"/>
    <s v="PG&amp;E"/>
    <m/>
    <s v="Vegetation"/>
    <m/>
    <s v="D"/>
    <m/>
    <s v="0.26-9.99"/>
    <s v="Square Feet: ; Acreage: 0.5"/>
    <s v="Contact - 3rd Party"/>
    <s v="33.d. Vehicle contact"/>
    <s v="Contact - 3rd Party"/>
    <s v="All types of equipment / facility failure"/>
    <s v="Contact - Vehicle"/>
    <m/>
    <s v="Contact - Vehicle"/>
    <s v="Pole"/>
    <s v="Three Phase Fault"/>
    <s v="0"/>
    <s v="Overhead"/>
    <x v="3"/>
    <s v="Conductor"/>
    <m/>
    <s v="101592201"/>
    <s v="     "/>
    <s v="Non-HFTD"/>
    <x v="0"/>
    <m/>
    <m/>
    <n v="38.816000000000003"/>
    <n v="-122.18300000000001"/>
    <s v="Yolo"/>
    <s v="MADISON-2101"/>
    <s v="63172101"/>
    <n v="21000"/>
    <s v="MADISON 21011606"/>
    <x v="0"/>
    <s v="Capay"/>
    <s v="Agriculture"/>
    <m/>
    <m/>
    <s v="No"/>
    <m/>
    <m/>
    <m/>
    <m/>
    <m/>
    <m/>
    <m/>
    <s v="N"/>
    <s v="N"/>
    <m/>
    <m/>
    <s v="     "/>
    <m/>
    <m/>
    <m/>
    <m/>
    <m/>
    <m/>
    <m/>
    <m/>
    <m/>
    <m/>
    <m/>
    <m/>
    <m/>
    <m/>
    <m/>
    <m/>
    <m/>
    <m/>
    <m/>
  </r>
  <r>
    <s v="MIT20170009"/>
    <s v="     "/>
    <n v="42788"/>
    <s v="2/22"/>
    <x v="0"/>
    <n v="0.21388888888888888"/>
    <s v="8"/>
    <n v="1"/>
    <s v="2"/>
    <x v="0"/>
    <n v="42788"/>
    <n v="0.21388888888888888"/>
    <s v="Palm tree grew into secondary line and caught fire. Fire caused neutral conductor to melt in half and fall to ground. Tman trimmed tree and made repairs. AGFC - Veg sharepoint have incident data here: \\rcshare-nas05\VM\PLANNING\Business Analyst\02)PRIVILEGED_VMFireIncidents\2017\20170222_NoILIS_FR"/>
    <s v="     "/>
    <s v="Missed Ignitions Tracker"/>
    <n v="44270"/>
    <s v="Y"/>
    <x v="0"/>
    <m/>
    <m/>
    <m/>
    <m/>
    <m/>
    <m/>
    <s v="     "/>
    <x v="1"/>
    <s v="PG&amp;E"/>
    <m/>
    <m/>
    <m/>
    <s v="D"/>
    <m/>
    <s v="&lt;3 meters of linear travel"/>
    <m/>
    <s v="Vegetation"/>
    <s v="33.a. Veg. contact"/>
    <s v="Vegetation"/>
    <s v="Contact from object"/>
    <s v="Veg. contact"/>
    <m/>
    <s v="Contact - Vegetation"/>
    <s v="Conductor - Open Wire Secondary"/>
    <m/>
    <s v="Y"/>
    <s v="Overhead"/>
    <x v="1"/>
    <s v="Conductor - Open Wire Secondary"/>
    <m/>
    <m/>
    <s v="     "/>
    <s v="Non-HFTD"/>
    <x v="0"/>
    <m/>
    <m/>
    <n v="36.772500000000001"/>
    <n v="-119.76300000000001"/>
    <s v="Fresno"/>
    <s v="MANCHESTER-1102"/>
    <s v="253921102"/>
    <n v="11000"/>
    <s v="N/A"/>
    <x v="0"/>
    <m/>
    <s v="Urban"/>
    <m/>
    <m/>
    <s v="No"/>
    <m/>
    <m/>
    <m/>
    <m/>
    <m/>
    <m/>
    <m/>
    <s v="N"/>
    <s v="N"/>
    <m/>
    <m/>
    <s v="     "/>
    <m/>
    <m/>
    <m/>
    <m/>
    <m/>
    <m/>
    <m/>
    <m/>
    <m/>
    <m/>
    <m/>
    <m/>
    <m/>
    <m/>
    <m/>
    <m/>
    <m/>
    <m/>
    <m/>
  </r>
  <r>
    <s v="MIA20197452"/>
    <s v="     "/>
    <n v="43518"/>
    <s v="2/22"/>
    <x v="0"/>
    <n v="0.78262731481481485"/>
    <s v="8"/>
    <n v="1"/>
    <s v="2"/>
    <x v="3"/>
    <n v="43518"/>
    <n v="0.78194444444444444"/>
    <s v="Transformer on fire"/>
    <s v="     "/>
    <s v="FAS"/>
    <n v="44244"/>
    <s v="Y"/>
    <x v="0"/>
    <s v="321661"/>
    <s v="N/A"/>
    <m/>
    <s v="T004574737"/>
    <m/>
    <m/>
    <s v="     "/>
    <x v="0"/>
    <s v="PG&amp;E"/>
    <m/>
    <m/>
    <m/>
    <s v="D"/>
    <m/>
    <s v="Structure-PG&amp;E only"/>
    <m/>
    <s v="Equipment - PG&amp;E"/>
    <s v="34.n. Transformer damage or failure"/>
    <s v="Equipment - PG&amp;E"/>
    <s v="All types of equipment / facility failure"/>
    <s v="Transformer failure"/>
    <s v="Transformer"/>
    <m/>
    <m/>
    <m/>
    <s v="No"/>
    <s v="Overhead"/>
    <x v="0"/>
    <m/>
    <m/>
    <s v="AS "/>
    <s v="     "/>
    <s v="Non-HFTD"/>
    <x v="0"/>
    <m/>
    <m/>
    <n v="35.432699999999997"/>
    <n v="-120.88200000000001"/>
    <s v="San Luis Obispo"/>
    <s v="CAYUCOS-1102"/>
    <m/>
    <n v="11000"/>
    <m/>
    <x v="0"/>
    <m/>
    <s v="Rural"/>
    <m/>
    <m/>
    <s v="No"/>
    <m/>
    <m/>
    <m/>
    <m/>
    <m/>
    <m/>
    <m/>
    <s v="N"/>
    <s v="N"/>
    <m/>
    <m/>
    <s v="     "/>
    <m/>
    <m/>
    <m/>
    <m/>
    <m/>
    <m/>
    <m/>
    <m/>
    <m/>
    <m/>
    <m/>
    <m/>
    <m/>
    <m/>
    <m/>
    <m/>
    <m/>
    <m/>
    <m/>
  </r>
  <r>
    <s v="MIA20181299"/>
    <s v="     "/>
    <n v="43154"/>
    <s v="2/23"/>
    <x v="0"/>
    <n v="0.39314814814814814"/>
    <s v="8"/>
    <n v="1"/>
    <s v="2"/>
    <x v="1"/>
    <n v="43154"/>
    <n v="0.39305555555555555"/>
    <s v="wire in trees causing smoke "/>
    <s v="     "/>
    <s v="FAS"/>
    <n v="44244"/>
    <s v="Y"/>
    <x v="0"/>
    <s v="29931"/>
    <m/>
    <m/>
    <s v="T004258554"/>
    <m/>
    <m/>
    <s v="     "/>
    <x v="0"/>
    <s v="PG&amp;E"/>
    <m/>
    <m/>
    <m/>
    <s v="D"/>
    <m/>
    <s v="&lt;3 meters of linear travel"/>
    <m/>
    <s v="Vegetation"/>
    <s v="33.a. Veg. contact"/>
    <s v="Vegetation"/>
    <s v="Contact from object"/>
    <s v="Contact - Vegetation"/>
    <m/>
    <s v="Contact - Vegetation"/>
    <s v="Conductor"/>
    <m/>
    <s v="Yes"/>
    <s v="Overhead"/>
    <x v="0"/>
    <m/>
    <m/>
    <s v="152031103"/>
    <s v="     "/>
    <s v="Non-HFTD"/>
    <x v="0"/>
    <n v="330"/>
    <m/>
    <n v="39.207900000000002"/>
    <n v="-121.065"/>
    <s v="Nevada"/>
    <s v="GRASS-VALLEY-1103"/>
    <s v="152031103"/>
    <n v="11000"/>
    <m/>
    <x v="0"/>
    <m/>
    <s v="Urban"/>
    <m/>
    <m/>
    <s v="No"/>
    <m/>
    <m/>
    <m/>
    <m/>
    <m/>
    <m/>
    <m/>
    <s v="N"/>
    <s v="N"/>
    <m/>
    <m/>
    <s v="     "/>
    <m/>
    <m/>
    <m/>
    <m/>
    <m/>
    <m/>
    <m/>
    <m/>
    <m/>
    <m/>
    <m/>
    <m/>
    <m/>
    <m/>
    <m/>
    <m/>
    <m/>
    <m/>
    <m/>
  </r>
  <r>
    <s v="MIA20185447"/>
    <s v="     "/>
    <n v="43154"/>
    <s v="2/23"/>
    <x v="0"/>
    <n v="0.28332175925925923"/>
    <s v="8"/>
    <n v="1"/>
    <s v="2"/>
    <x v="1"/>
    <n v="43154"/>
    <n v="0.28263888888888888"/>
    <s v="THERE IS A POLE FIRE; POLE FIRE 2/3 BLOWN OPEN; EC states insulators needing replaced"/>
    <s v="     "/>
    <s v="FAS"/>
    <n v="44250"/>
    <s v="Y"/>
    <x v="0"/>
    <s v="29794"/>
    <s v="N/A"/>
    <m/>
    <s v="T004258385"/>
    <n v="114332872"/>
    <m/>
    <s v="     "/>
    <x v="0"/>
    <s v="PG&amp;E"/>
    <m/>
    <m/>
    <m/>
    <s v="D"/>
    <m/>
    <s v="Structure-PG&amp;E only"/>
    <m/>
    <s v="Equipment - Overloaded"/>
    <s v="34.g. Insulator and brushing damage or failure"/>
    <s v="Equipment - PG&amp;E"/>
    <s v="All types of equipment / facility failure"/>
    <s v="Insulator failure"/>
    <s v="Insulator"/>
    <m/>
    <m/>
    <m/>
    <s v="Yes"/>
    <s v="Overhead"/>
    <x v="0"/>
    <m/>
    <m/>
    <s v="100663818"/>
    <s v="     "/>
    <s v="Non-HFTD"/>
    <x v="0"/>
    <m/>
    <m/>
    <n v="36.612900000000003"/>
    <n v="-119.27800000000001"/>
    <s v="Tulare"/>
    <s v="REEDLEY-1104"/>
    <m/>
    <n v="11000"/>
    <m/>
    <x v="0"/>
    <m/>
    <s v="Rural"/>
    <m/>
    <m/>
    <s v="No"/>
    <m/>
    <m/>
    <m/>
    <m/>
    <m/>
    <m/>
    <m/>
    <s v="N"/>
    <s v="N"/>
    <m/>
    <m/>
    <s v="     "/>
    <m/>
    <m/>
    <m/>
    <m/>
    <m/>
    <m/>
    <m/>
    <m/>
    <m/>
    <m/>
    <m/>
    <m/>
    <m/>
    <m/>
    <m/>
    <m/>
    <m/>
    <m/>
    <m/>
  </r>
  <r>
    <s v="20190056"/>
    <s v="     "/>
    <n v="43519"/>
    <s v="2/23"/>
    <x v="0"/>
    <n v="0.4634375"/>
    <s v="8"/>
    <n v="1"/>
    <s v="2"/>
    <x v="3"/>
    <n v="43519"/>
    <m/>
    <s v="OIS 321915 indicates Palm tree in open wire secondary. Palm tree caught fire, unknown cause at this time.  Damaged secondary crossarm with broken wood pin on neutral. Fas Tag T004575066 indicates Kern County FD. Tree on fire in lines. CPUC Fire Tab indicates Palm Tree in Secondary, alley of 2304 Faye Ln.  1-3 meters linear travel confirmed from CPUC Fire Tab. Updated Lat Long with values from CPUC Fire Tab on report. Located EC Tag 116589935. PM 31425950.  EC Tag indicates &quot;Broken secondary crossarm with UAB. Crossarm has 2 temp repairs already. Broken wood pin on neutral. 1/o alum conductor. Obtain photos from EC tag validating approx fire size. appears to be started by PG&amp;E equipment. EC tag indicates Tree Contact is cause. Confirmed OIS # with EC Tag #. Confirmed non HFTD."/>
    <s v="     "/>
    <s v="FAS"/>
    <m/>
    <s v="N"/>
    <x v="0"/>
    <s v="321915"/>
    <m/>
    <m/>
    <s v="T004575066"/>
    <n v="0"/>
    <m/>
    <s v="     "/>
    <x v="1"/>
    <s v="PG&amp;E"/>
    <m/>
    <m/>
    <m/>
    <s v="D"/>
    <s v="D"/>
    <s v="&lt;3 meters of linear travel"/>
    <s v="04 - 1 to 3 meters linear travel"/>
    <s v="Vegetation"/>
    <s v="33.a. Veg. contact"/>
    <s v="Vegetation"/>
    <s v="Contact from object"/>
    <s v="Contact - Vegetation"/>
    <m/>
    <s v="Contact - Vegetation"/>
    <s v="Conductor - Secondary"/>
    <m/>
    <m/>
    <s v="Overhead"/>
    <x v="1"/>
    <s v="Conductor - Secondary"/>
    <m/>
    <s v="100256235"/>
    <s v="     "/>
    <s v="Non-HFTD"/>
    <x v="0"/>
    <m/>
    <m/>
    <n v="35.338799999999999"/>
    <n v="-119.02800000000001"/>
    <s v="KERN"/>
    <s v="STOCKDALE-1111"/>
    <m/>
    <m/>
    <s v="N/A"/>
    <x v="0"/>
    <s v="Bakersfield FD"/>
    <s v="Urban"/>
    <m/>
    <m/>
    <s v="No"/>
    <m/>
    <m/>
    <m/>
    <m/>
    <m/>
    <m/>
    <m/>
    <s v="N"/>
    <s v="N"/>
    <m/>
    <m/>
    <s v="     "/>
    <m/>
    <m/>
    <m/>
    <m/>
    <m/>
    <m/>
    <m/>
    <m/>
    <m/>
    <m/>
    <m/>
    <m/>
    <m/>
    <m/>
    <m/>
    <m/>
    <m/>
    <m/>
    <m/>
  </r>
  <r>
    <s v="20201828"/>
    <s v="     "/>
    <n v="43884"/>
    <s v="2/23"/>
    <x v="0"/>
    <n v="0.38611111111111113"/>
    <s v="9"/>
    <n v="1"/>
    <s v="2"/>
    <x v="4"/>
    <m/>
    <m/>
    <s v="POLE FIRE; actual cause: ANIMAL-OTHER; CAPACITOR BLOWN/FAILED; BIRD NEST AND FIRE BURNT UP C/O AND UNITS; 2/25 sent followup email to tman regarding suppression info"/>
    <s v="     "/>
    <s v="FAS"/>
    <m/>
    <s v="Y"/>
    <x v="0"/>
    <m/>
    <m/>
    <m/>
    <s v="T004903870"/>
    <n v="118562131"/>
    <m/>
    <s v="     "/>
    <x v="0"/>
    <s v="PG&amp;E"/>
    <m/>
    <s v="Building"/>
    <m/>
    <s v="D"/>
    <m/>
    <s v="Structure-PG&amp;E only"/>
    <m/>
    <s v="Contact - Animal - Nest"/>
    <s v="33.e. Other contact from object"/>
    <s v="Contact - Nest"/>
    <s v="Contact from object"/>
    <s v="Contact - Nest"/>
    <m/>
    <s v="Contact - Nest"/>
    <s v="Capacitor Bank"/>
    <m/>
    <m/>
    <s v="Overhead"/>
    <x v="3"/>
    <s v="Capacitor Bank"/>
    <m/>
    <s v="Capacitor: C5406"/>
    <s v="     "/>
    <s v="Non-HFTD"/>
    <x v="0"/>
    <m/>
    <m/>
    <n v="36.706299999999999"/>
    <n v="-120.224"/>
    <s v="Fresno"/>
    <s v="KERMAN-1104"/>
    <m/>
    <n v="12000"/>
    <m/>
    <x v="0"/>
    <s v="Fresno County FD"/>
    <s v="Agriculture"/>
    <m/>
    <m/>
    <s v="No"/>
    <m/>
    <m/>
    <m/>
    <m/>
    <m/>
    <m/>
    <m/>
    <s v="N"/>
    <s v="N"/>
    <m/>
    <m/>
    <s v="     "/>
    <m/>
    <m/>
    <m/>
    <m/>
    <m/>
    <m/>
    <m/>
    <m/>
    <m/>
    <m/>
    <m/>
    <m/>
    <m/>
    <m/>
    <m/>
    <m/>
    <m/>
    <m/>
    <m/>
  </r>
  <r>
    <s v="20210187"/>
    <s v="     "/>
    <n v="44250"/>
    <s v="2/23"/>
    <x v="0"/>
    <n v="0.59722222222222221"/>
    <s v="9"/>
    <n v="1"/>
    <s v="2"/>
    <x v="5"/>
    <m/>
    <m/>
    <s v="Initial EIR: EI210223A – Calistoga – Property Damage – Summary: EI210223A - Calistoga - Property Damage: On February 26, 2021, PG&amp;E received a property damage claim exceeding $50,000 alleging that PG&amp;E equipment caused damage to a commercial customer's equipment. The claim alleges that this occurred near Tubbs Lane and Hwy 29 in Calistoga on February 23, 2021 at approximately 1420 hours. This location is served by the Calistoga 1101 12kV OH Distribution Circuit. PG&amp;E is reporting this under the Property Damage criteria. This information is preliminary. [CAP Issue # 122045099 - Calistoga NOV CPUID-ID: E20210226-01]"/>
    <s v="     "/>
    <s v="EIR"/>
    <m/>
    <s v="Y"/>
    <x v="0"/>
    <m/>
    <m/>
    <m/>
    <s v="5867389718"/>
    <m/>
    <s v="EI210223A"/>
    <s v="     "/>
    <x v="1"/>
    <s v="PG&amp;E"/>
    <m/>
    <s v="Other"/>
    <s v="Regulator R49014"/>
    <s v="D"/>
    <s v="D"/>
    <s v="Structure-only"/>
    <s v="Approximately 8' x 8'"/>
    <s v="Equipment - PG&amp;E"/>
    <s v="34.i._x0009_Voltage regulator / booster damage or failure"/>
    <s v="Equipment - PG&amp;E"/>
    <s v="All types of equipment / facility failure"/>
    <s v="Voltage Regulator failure"/>
    <s v="Service Drop"/>
    <m/>
    <m/>
    <m/>
    <s v="N"/>
    <s v="Overhead"/>
    <x v="2"/>
    <s v="Service Drop"/>
    <s v="Regulator R49014"/>
    <s v="103987641"/>
    <s v="     "/>
    <s v="Non-HFTD"/>
    <x v="0"/>
    <m/>
    <m/>
    <n v="38.603099999999998"/>
    <n v="-122.599"/>
    <s v="Napa"/>
    <s v="CALISTOGA-1101"/>
    <m/>
    <m/>
    <s v="N/A"/>
    <x v="0"/>
    <s v="Cal Fire"/>
    <s v="Hardwood Woodland"/>
    <m/>
    <m/>
    <s v="No"/>
    <m/>
    <m/>
    <m/>
    <m/>
    <m/>
    <m/>
    <m/>
    <s v="N"/>
    <s v="N"/>
    <m/>
    <m/>
    <s v="     "/>
    <m/>
    <m/>
    <m/>
    <m/>
    <m/>
    <m/>
    <m/>
    <m/>
    <m/>
    <m/>
    <m/>
    <m/>
    <m/>
    <m/>
    <m/>
    <m/>
    <m/>
    <m/>
    <m/>
  </r>
  <r>
    <s v="20210159"/>
    <s v="     "/>
    <n v="44250"/>
    <s v="2/23"/>
    <x v="0"/>
    <n v="0.59791666666666665"/>
    <s v="9"/>
    <n v="1"/>
    <s v="2"/>
    <x v="5"/>
    <n v="44250"/>
    <m/>
    <s v="Mylar balloon flew into overhead circuit which resulted in a small grass fire that was extinguished prior to troubleman arriving on scene. No reported damaged to PG&amp;E assets. The ensuing fire was 3 meters - 0.25 acre in size. 3/25 KRJ7- added photo at column AB based upon preliminary photos. photo added to sharepoint. update column AB &amp; sharepoint if needed."/>
    <s v="     "/>
    <s v="FAS"/>
    <m/>
    <s v="N"/>
    <x v="0"/>
    <m/>
    <s v="21-0028701.1, 21-0028701.2"/>
    <m/>
    <s v="T005223727"/>
    <m/>
    <m/>
    <s v="     "/>
    <x v="1"/>
    <s v="PG&amp;E"/>
    <m/>
    <s v="Other"/>
    <s v="Balloon"/>
    <s v="D"/>
    <s v="D"/>
    <s v="&lt;0.25"/>
    <m/>
    <s v="Contact - 3rd Party"/>
    <s v="33.c. Balloon contact"/>
    <s v="Contact - 3rd Party"/>
    <s v="Contact from object"/>
    <s v="Balloon contact"/>
    <m/>
    <s v="Balloon contact"/>
    <s v="Conductor - Primary"/>
    <s v="Line to Line,Force Out"/>
    <s v="N"/>
    <s v="Overhead"/>
    <x v="3"/>
    <s v="Conductor - Primary"/>
    <m/>
    <s v="100201352"/>
    <s v="     "/>
    <s v="Non-HFTD"/>
    <x v="0"/>
    <m/>
    <m/>
    <n v="35.325800000000001"/>
    <n v="-118.807"/>
    <s v="Kern"/>
    <s v="LAMONT-1102"/>
    <m/>
    <n v="12000"/>
    <m/>
    <x v="0"/>
    <s v="Kern County Fire Dept"/>
    <s v="Agriculture"/>
    <m/>
    <m/>
    <s v="No"/>
    <m/>
    <m/>
    <m/>
    <m/>
    <m/>
    <m/>
    <m/>
    <s v="N"/>
    <s v="N"/>
    <m/>
    <m/>
    <s v="     "/>
    <m/>
    <m/>
    <m/>
    <m/>
    <m/>
    <m/>
    <m/>
    <m/>
    <m/>
    <m/>
    <m/>
    <m/>
    <m/>
    <m/>
    <m/>
    <m/>
    <m/>
    <m/>
    <m/>
  </r>
  <r>
    <s v="20210160"/>
    <s v="     "/>
    <n v="44250"/>
    <s v="2/23"/>
    <x v="0"/>
    <n v="0.65138888888888891"/>
    <s v="9"/>
    <n v="1"/>
    <s v="2"/>
    <x v="5"/>
    <n v="44250"/>
    <m/>
    <s v="Troubleman found a downed overhead secondary conductor due to vegetation contact that resulted in an ignition. EC notification has been created in SAP. OIS: 1260557; ILIS: 21-0028777; FOID: T005223828 (NRH7), T005223817 (Cxl); EC: 120569208; PM: 31531200; Circuit ID: 062041104, SAP ID: 101615638"/>
    <s v="     "/>
    <s v="FAS"/>
    <m/>
    <s v="N"/>
    <x v="0"/>
    <m/>
    <s v="21-0028777"/>
    <m/>
    <s v="T005223828, T005223817"/>
    <n v="120569000"/>
    <m/>
    <s v="     "/>
    <x v="1"/>
    <s v="PG&amp;E"/>
    <m/>
    <s v="Vegetation"/>
    <m/>
    <s v="D"/>
    <s v="D"/>
    <s v="&lt;3 meters of linear travel"/>
    <m/>
    <s v="Vegetation"/>
    <s v="33.a. Veg. contact"/>
    <s v="Vegetation"/>
    <s v="Contact from object"/>
    <s v="Weather - High Winds"/>
    <m/>
    <s v="Weather - High Winds"/>
    <s v="Conductor - Insulated Secondary"/>
    <s v="Line to Ground"/>
    <s v="Y"/>
    <s v="Overhead"/>
    <x v="1"/>
    <s v="Conductor - Insulated Secondary"/>
    <s v="Conductor - AWAC"/>
    <s v="101615638"/>
    <s v="     "/>
    <s v="Non-HFTD"/>
    <x v="0"/>
    <m/>
    <m/>
    <n v="38.551900000000003"/>
    <n v="-121.751"/>
    <s v="Yolo"/>
    <s v="DAVIS-1104"/>
    <m/>
    <m/>
    <s v="N/A"/>
    <x v="0"/>
    <s v="Davis FD"/>
    <s v="Urban"/>
    <m/>
    <m/>
    <s v="No"/>
    <m/>
    <m/>
    <m/>
    <m/>
    <m/>
    <m/>
    <m/>
    <s v="N"/>
    <s v="N"/>
    <m/>
    <m/>
    <s v="     "/>
    <s v="38.55271200"/>
    <s v="-121.75019500"/>
    <s v="Feb 24 2021 12:00AM"/>
    <s v="BranchFail"/>
    <s v="DEAD WOOD FROM OVERHANGING BRANCH FELL ONTO SECONDARY WIRE, PRIMARY LINES ARE APPROX 10FT CLEAR OF TREE AND NOT OF CONCERN. TMAN CLEARED DEBRI FROM GROUND. LAST TRIM 2/26/19, LAST INSPECTED ON 2/9/21 AND SIGNED UP FOR SIDE TRIM FOR PRIMARY LINE CLEANRENCE."/>
    <s v="LOCU"/>
    <s v="50"/>
    <s v="24"/>
    <s v="20"/>
    <s v="None"/>
    <s v="Moderate"/>
    <s v="N"/>
    <s v="1"/>
    <m/>
    <s v="Valley"/>
    <s v="D"/>
    <s v="CrossArm"/>
    <s v="BareWire"/>
    <s v="0"/>
  </r>
  <r>
    <s v="CAP20210053"/>
    <s v="     "/>
    <n v="44250"/>
    <s v="2/23"/>
    <x v="0"/>
    <m/>
    <s v="9"/>
    <n v="1"/>
    <s v="2"/>
    <x v="5"/>
    <m/>
    <m/>
    <s v="ATT worker made contact with primary conductor and caught on fire. He was extinguished by another ATT employee."/>
    <s v="     "/>
    <s v="CAP"/>
    <n v="44358"/>
    <s v="Y"/>
    <x v="0"/>
    <s v="1259584"/>
    <s v="21-0028219"/>
    <m/>
    <s v="T005222760"/>
    <m/>
    <m/>
    <s v="     "/>
    <x v="0"/>
    <s v="PG&amp;E"/>
    <m/>
    <m/>
    <m/>
    <s v="D"/>
    <m/>
    <s v="&lt;3 meters of linear travel"/>
    <m/>
    <s v="Contact - 3rd Party"/>
    <s v="33.e. Other contact from object"/>
    <s v="Contact - 3rd Party"/>
    <s v="Contact from Object - Other"/>
    <m/>
    <m/>
    <s v="Contact from Object - Other"/>
    <s v="Other"/>
    <s v="Line to Ground"/>
    <s v="Yes"/>
    <s v="Overhead"/>
    <x v="0"/>
    <s v="Other"/>
    <m/>
    <s v="163281102"/>
    <s v="     "/>
    <s v="Non-HFTD"/>
    <x v="0"/>
    <m/>
    <m/>
    <n v="38.137500000000003"/>
    <n v="-121.178"/>
    <s v="San Joaquin"/>
    <s v="VICTOR-1102"/>
    <m/>
    <m/>
    <m/>
    <x v="0"/>
    <m/>
    <m/>
    <m/>
    <m/>
    <s v="No"/>
    <m/>
    <m/>
    <m/>
    <m/>
    <m/>
    <m/>
    <m/>
    <s v="N"/>
    <s v="N"/>
    <m/>
    <m/>
    <s v="     "/>
    <m/>
    <m/>
    <m/>
    <m/>
    <m/>
    <m/>
    <m/>
    <m/>
    <m/>
    <m/>
    <m/>
    <m/>
    <m/>
    <m/>
    <m/>
    <m/>
    <m/>
    <m/>
    <m/>
  </r>
  <r>
    <s v="20210155"/>
    <s v="     "/>
    <n v="44250"/>
    <s v="2/23"/>
    <x v="0"/>
    <n v="0.2388888888888889"/>
    <s v="9"/>
    <n v="1"/>
    <s v="2"/>
    <x v="5"/>
    <n v="44250"/>
    <m/>
    <s v="Troubleman found center jumper &amp; top side of 44 c/o burnt at cap bank c3182, had d.o open breaker to clear c3182. The ensuing fire was less than one meter in size and was self extinguished. Tman made coe pin#306316"/>
    <s v="     "/>
    <s v="FAS"/>
    <m/>
    <s v="N"/>
    <x v="0"/>
    <m/>
    <s v="21-0028361"/>
    <m/>
    <s v="T005223068"/>
    <n v="120566000"/>
    <m/>
    <s v="     "/>
    <x v="0"/>
    <s v="PG&amp;E"/>
    <m/>
    <s v="Other"/>
    <m/>
    <s v="D"/>
    <m/>
    <s v="&lt;0.25"/>
    <m/>
    <s v="Equipment - PG&amp;E"/>
    <s v="34.a. Capacitor bank damage or failure"/>
    <s v="Equipment - PG&amp;E"/>
    <s v="All types of equipment / facility failure"/>
    <s v="Capacitor bank failure"/>
    <s v="Jumper"/>
    <m/>
    <m/>
    <s v="Force Out"/>
    <m/>
    <s v="Overhead"/>
    <x v="3"/>
    <s v="Jumper"/>
    <m/>
    <m/>
    <s v="     "/>
    <s v="Non-HFTD"/>
    <x v="0"/>
    <m/>
    <m/>
    <n v="37.686300000000003"/>
    <n v="-121.453"/>
    <s v="San Joaquin"/>
    <s v="CARBONA-1101"/>
    <m/>
    <n v="12000"/>
    <m/>
    <x v="0"/>
    <s v="Self Extinguished"/>
    <s v="Urban"/>
    <m/>
    <m/>
    <s v="No"/>
    <m/>
    <m/>
    <m/>
    <m/>
    <m/>
    <m/>
    <m/>
    <s v="N"/>
    <s v="N"/>
    <m/>
    <m/>
    <s v="     "/>
    <m/>
    <m/>
    <m/>
    <m/>
    <m/>
    <m/>
    <m/>
    <m/>
    <m/>
    <m/>
    <m/>
    <m/>
    <m/>
    <m/>
    <m/>
    <m/>
    <m/>
    <m/>
    <m/>
  </r>
  <r>
    <s v="20210158"/>
    <s v="     "/>
    <n v="44250"/>
    <s v="2/23"/>
    <x v="0"/>
    <n v="0.50208333333333333"/>
    <s v="9"/>
    <n v="1"/>
    <s v="2"/>
    <x v="5"/>
    <n v="44250"/>
    <m/>
    <s v="A small tree branch blew into overhead primary lines causing a B&amp;C fault that resutled in an ignition. The ensuing fire was roughly 10' x 15' grass area. 3/25 - No photos found in preliminary search and marked in column AB."/>
    <s v="     "/>
    <s v="FAS"/>
    <m/>
    <s v="N"/>
    <x v="0"/>
    <m/>
    <s v="21-0028581"/>
    <m/>
    <s v="T005223585, T005223576"/>
    <m/>
    <m/>
    <s v="     "/>
    <x v="1"/>
    <s v="PG&amp;E"/>
    <m/>
    <s v="Vegetation"/>
    <m/>
    <s v="D"/>
    <s v="D"/>
    <s v="&lt;0.25"/>
    <m/>
    <s v="Vegetation"/>
    <s v="33.a. Veg. contact"/>
    <s v="Vegetation"/>
    <s v="Contact from object"/>
    <s v="Veg. contact"/>
    <m/>
    <s v="Veg. contact"/>
    <s v="Conductor - Primary"/>
    <s v="Line to Line"/>
    <s v="Y"/>
    <s v="Overhead"/>
    <x v="3"/>
    <s v="Conductor - Primary"/>
    <m/>
    <s v="101667751"/>
    <s v="     "/>
    <s v="Non-HFTD"/>
    <x v="0"/>
    <m/>
    <m/>
    <n v="38.253999999999998"/>
    <n v="-122.026"/>
    <s v="Solano"/>
    <s v="PEABODY-2113"/>
    <m/>
    <n v="21000"/>
    <m/>
    <x v="0"/>
    <s v="Self Extinguished"/>
    <s v="Urban"/>
    <m/>
    <m/>
    <s v="No"/>
    <m/>
    <m/>
    <m/>
    <m/>
    <m/>
    <m/>
    <m/>
    <s v="N"/>
    <s v="N"/>
    <m/>
    <m/>
    <s v="     "/>
    <s v="38.25417000"/>
    <s v="-122.01261417"/>
    <s v="Feb 26 2021 12:00AM"/>
    <s v="BranchFail"/>
    <s v="Kellie contacted the Tman John Bohn who was able to tell Kellie where the exact location was.  The outage occurred between the railroad tracks and address 650/660 E Tennessee St, where a Eucalyptus tree branch broke off from the wind and hit the lines where a small vegetation burn occurred less than 10x10.  The Eucalyptus tree is about 20 from the lines, never trimmed.  The PI patrolled the location in 2/2021 and will patrol again in 2/2022 on SSD 10831.  The hazard had been mitigated when Kellie arrived."/>
    <s v="EUCA"/>
    <s v="60"/>
    <s v="32"/>
    <s v="20"/>
    <s v="None"/>
    <s v="None"/>
    <s v="N"/>
    <s v="1"/>
    <m/>
    <s v="Plain"/>
    <s v="D"/>
    <s v="CrossArm"/>
    <s v="BareWire"/>
    <m/>
  </r>
  <r>
    <s v="MIA20152066"/>
    <s v="     "/>
    <n v="42059"/>
    <s v="2/24"/>
    <x v="0"/>
    <n v="0.395625"/>
    <s v="9"/>
    <n v="1"/>
    <s v="2"/>
    <x v="2"/>
    <n v="42059"/>
    <n v="0.39513888888888887"/>
    <s v="Replace burnt pole "/>
    <s v="     "/>
    <s v="FAS"/>
    <n v="44264"/>
    <s v="Y"/>
    <x v="0"/>
    <m/>
    <s v="N/A"/>
    <m/>
    <s v="T003347283"/>
    <n v="110062162"/>
    <m/>
    <s v="     "/>
    <x v="0"/>
    <s v="PG&amp;E"/>
    <m/>
    <m/>
    <m/>
    <s v="D"/>
    <m/>
    <s v="Structure-PG&amp;E only"/>
    <m/>
    <s v="Contamination"/>
    <s v="36.a. Contamination"/>
    <s v="Equipment - PG&amp;E"/>
    <s v="Other"/>
    <s v="Contamination"/>
    <m/>
    <m/>
    <m/>
    <m/>
    <s v="No"/>
    <s v="Overhead"/>
    <x v="0"/>
    <m/>
    <m/>
    <s v="103120079"/>
    <s v="     "/>
    <s v="Non-HFTD"/>
    <x v="0"/>
    <m/>
    <m/>
    <n v="35.0428"/>
    <n v="-119.354"/>
    <s v="Kern"/>
    <s v="MARICOPA-1101"/>
    <m/>
    <n v="11000"/>
    <m/>
    <x v="0"/>
    <m/>
    <s v="Rural"/>
    <m/>
    <m/>
    <s v="No"/>
    <m/>
    <m/>
    <m/>
    <m/>
    <m/>
    <m/>
    <m/>
    <s v="N"/>
    <s v="N"/>
    <m/>
    <m/>
    <s v="     "/>
    <m/>
    <m/>
    <m/>
    <m/>
    <m/>
    <m/>
    <m/>
    <m/>
    <m/>
    <m/>
    <m/>
    <m/>
    <m/>
    <m/>
    <m/>
    <m/>
    <m/>
    <m/>
    <m/>
  </r>
  <r>
    <s v="SAP20189639"/>
    <s v="     "/>
    <n v="43155"/>
    <s v="2/24"/>
    <x v="0"/>
    <m/>
    <s v="8"/>
    <n v="1"/>
    <s v="2"/>
    <x v="1"/>
    <n v="43153"/>
    <m/>
    <s v="3113 Hermitage Rd in Pebble Beach; burned service conductor; line on fire; arcing"/>
    <s v="     "/>
    <s v="SAP"/>
    <n v="44580"/>
    <s v="Y"/>
    <x v="0"/>
    <s v="29583"/>
    <s v="N/A"/>
    <m/>
    <s v="T004258174"/>
    <n v="114331665"/>
    <m/>
    <s v="     "/>
    <x v="0"/>
    <s v="PG&amp;E"/>
    <m/>
    <m/>
    <m/>
    <s v="D"/>
    <m/>
    <s v="Structure-PG&amp;E only"/>
    <m/>
    <s v="Equipment - PG&amp;E"/>
    <s v="34.b. Conductor damage or failure"/>
    <s v="Equipment - PG&amp;E"/>
    <s v="Conductor failure-all"/>
    <s v="Conductor failure-all"/>
    <s v="Conductor - Open Wire Secondary"/>
    <m/>
    <m/>
    <m/>
    <s v="Yes"/>
    <s v="Overhead"/>
    <x v="0"/>
    <s v="Conductor - Open Wire Secondary"/>
    <m/>
    <s v="101734893"/>
    <s v="     "/>
    <s v="Non-HFTD"/>
    <x v="0"/>
    <m/>
    <m/>
    <n v="36.592199999999998"/>
    <n v="-121.95099999999999"/>
    <s v="Monterey"/>
    <s v="PACIFIC-GROVE-0422"/>
    <m/>
    <m/>
    <m/>
    <x v="0"/>
    <s v="Cal Fire Monterey"/>
    <m/>
    <m/>
    <m/>
    <s v="No"/>
    <m/>
    <m/>
    <m/>
    <m/>
    <m/>
    <m/>
    <m/>
    <s v="N"/>
    <s v="N"/>
    <m/>
    <m/>
    <s v="     "/>
    <m/>
    <m/>
    <m/>
    <m/>
    <m/>
    <m/>
    <m/>
    <m/>
    <m/>
    <m/>
    <m/>
    <m/>
    <m/>
    <m/>
    <m/>
    <m/>
    <m/>
    <m/>
    <m/>
  </r>
  <r>
    <s v="20210164"/>
    <s v="     "/>
    <n v="44251"/>
    <s v="2/24"/>
    <x v="0"/>
    <n v="0.49930555555555556"/>
    <s v="9"/>
    <n v="1"/>
    <s v="2"/>
    <x v="5"/>
    <n v="44251"/>
    <m/>
    <s v="Troubleman reports high winds caused a pole failure which resulted in a 1 acre grass fire. EOC Preliminary Investigation: On February 2, 2021 at 1159 hours, a PG&amp;E troubleman was dispatched to the Williams 1102 Distribution Circuit on Hahn Road near Arbuckle for reports of wire down power okay hazard. Initial analysis indicates 50+ mph winds caused a distribution pole to fail and fall to ground, resulting in an ignition. The responding troubleman stated no structures were damaged, only grass and 3 distribution poles. The ensuing fire was approx 1 acre in size and was extinguished by Arbuckle Fire Department. EC notifications have been created for the damaged assets to be replaced. This incident does not look to meet any of the EIR reportable criteria (Media, Injury/Fatality or Property Damage $50k+) but this does be the CPUC reportable criteria for ignitions."/>
    <s v="     "/>
    <s v="FAS"/>
    <m/>
    <s v="N"/>
    <x v="0"/>
    <m/>
    <s v="21-0029115"/>
    <m/>
    <s v="T005224538"/>
    <m/>
    <m/>
    <s v="     "/>
    <x v="1"/>
    <s v="PG&amp;E"/>
    <m/>
    <s v="Vegetation"/>
    <m/>
    <s v="D"/>
    <s v="D"/>
    <s v="0.26-9.99"/>
    <m/>
    <s v="Equipment - PG&amp;E"/>
    <s v="34.o. Other"/>
    <s v="Equipment - PG&amp;E"/>
    <s v="Weather"/>
    <s v="Weather - High Winds"/>
    <s v="Conductor - Primary"/>
    <m/>
    <m/>
    <s v="Line to Line"/>
    <s v="Y"/>
    <s v="Overhead"/>
    <x v="3"/>
    <s v="Conductor - Primary"/>
    <s v="Poles, Crossarm, Transformer"/>
    <s v="101643671"/>
    <s v="     "/>
    <s v="Non-HFTD"/>
    <x v="0"/>
    <m/>
    <m/>
    <n v="39.070999999999998"/>
    <n v="-122.024"/>
    <s v="Colusa"/>
    <s v="WILLIAMS-1102"/>
    <m/>
    <n v="12000"/>
    <m/>
    <x v="0"/>
    <s v="Arbuckle FD"/>
    <s v="Agriculture"/>
    <m/>
    <m/>
    <s v="No"/>
    <m/>
    <m/>
    <m/>
    <m/>
    <m/>
    <s v="MILLER"/>
    <m/>
    <s v="N"/>
    <s v="N"/>
    <m/>
    <m/>
    <s v="     "/>
    <m/>
    <m/>
    <m/>
    <m/>
    <m/>
    <m/>
    <m/>
    <m/>
    <m/>
    <m/>
    <m/>
    <m/>
    <m/>
    <m/>
    <m/>
    <m/>
    <m/>
    <m/>
    <m/>
  </r>
  <r>
    <s v="20210163"/>
    <s v="     "/>
    <n v="44251"/>
    <s v="2/24"/>
    <x v="0"/>
    <n v="0.42291666666666666"/>
    <s v="9"/>
    <n v="1"/>
    <s v="2"/>
    <x v="5"/>
    <n v="44251"/>
    <m/>
    <s v="Troubleman found blown lightning arrestor caused by animal contact with equipment. A squirrel was found next to fire location. The ensuing fire was 3 meters to 0.25 acre in size. 3/25 KRJ7- added photo at column AB based upon preliminary photos. photo added to sharepoint. update column AB &amp; sharepoint if needed. OIS: TR7250891, 1261092; FOID: T005224394; ILIS: 21-0029017; EC: 120573155; PM: 31531740; Circuit ID: 252771106, SAP ID: 100250371"/>
    <s v="     "/>
    <s v="FAS"/>
    <m/>
    <s v="N"/>
    <x v="0"/>
    <m/>
    <s v="21-0029017"/>
    <m/>
    <s v="T005224394"/>
    <n v="120573000"/>
    <m/>
    <s v="     "/>
    <x v="1"/>
    <s v="PG&amp;E"/>
    <m/>
    <s v="Other"/>
    <s v="Debris"/>
    <s v="D"/>
    <s v="D"/>
    <s v="&lt;0.25"/>
    <m/>
    <s v="Contact - Animal - Other"/>
    <s v="33.b. Animal contact"/>
    <s v="Contact - Animal"/>
    <s v="Contact from object"/>
    <s v="Animal contact"/>
    <m/>
    <s v="Animal contact"/>
    <s v="Lightning Arrestor"/>
    <s v="Line to Ground"/>
    <s v="Y"/>
    <s v="Overhead"/>
    <x v="3"/>
    <s v="Lightning Arrestor"/>
    <s v="Lightning Arrestor"/>
    <s v="100250371"/>
    <s v="     "/>
    <s v="Non-HFTD"/>
    <x v="0"/>
    <m/>
    <m/>
    <n v="35.384099999999997"/>
    <n v="-118.923"/>
    <s v="Kern"/>
    <s v="MAGUNDEN-1106"/>
    <m/>
    <n v="12000"/>
    <m/>
    <x v="0"/>
    <s v="Kern County FD"/>
    <s v="Urban"/>
    <m/>
    <m/>
    <s v="No"/>
    <m/>
    <m/>
    <m/>
    <m/>
    <m/>
    <m/>
    <m/>
    <s v="N"/>
    <s v="N"/>
    <m/>
    <m/>
    <s v="     "/>
    <m/>
    <m/>
    <m/>
    <m/>
    <m/>
    <m/>
    <m/>
    <m/>
    <m/>
    <m/>
    <m/>
    <m/>
    <m/>
    <m/>
    <m/>
    <m/>
    <m/>
    <m/>
    <m/>
  </r>
  <r>
    <s v="SAP201519076"/>
    <s v="     "/>
    <n v="42060"/>
    <s v="2/25"/>
    <x v="0"/>
    <m/>
    <s v="9"/>
    <n v="1"/>
    <s v="2"/>
    <x v="2"/>
    <n v="42058"/>
    <m/>
    <s v="Pole replaced due to pole fire; failed fuse 6399; pole on fire 1 p/s/o fuse"/>
    <s v="     "/>
    <s v="SAP"/>
    <n v="44580"/>
    <s v="Y"/>
    <x v="0"/>
    <m/>
    <s v="15-0014905"/>
    <m/>
    <s v="T003346025"/>
    <n v="110059962"/>
    <m/>
    <s v="     "/>
    <x v="0"/>
    <s v="PG&amp;E"/>
    <m/>
    <m/>
    <m/>
    <s v="D"/>
    <m/>
    <s v="Structure-PG&amp;E only"/>
    <m/>
    <s v="Equipment - PG&amp;E"/>
    <s v="34.c. Fuse damage or failure"/>
    <s v="Equipment - PG&amp;E"/>
    <s v="Fuse failure - all"/>
    <s v="Fuse failure - all"/>
    <s v="Fuse"/>
    <m/>
    <m/>
    <s v="None"/>
    <s v="Yes"/>
    <s v="Overhead"/>
    <x v="0"/>
    <s v="Fuse"/>
    <m/>
    <s v="101913611"/>
    <s v="     "/>
    <s v="Non-HFTD"/>
    <x v="0"/>
    <m/>
    <m/>
    <n v="34.661700000000003"/>
    <n v="-120.53400000000001"/>
    <s v="Santa Barbara"/>
    <s v="CABRILLO-1104"/>
    <m/>
    <m/>
    <s v="CABRILLO 1104Y08"/>
    <x v="0"/>
    <m/>
    <m/>
    <m/>
    <m/>
    <s v="No"/>
    <m/>
    <m/>
    <m/>
    <m/>
    <m/>
    <m/>
    <m/>
    <s v="N"/>
    <s v="N"/>
    <m/>
    <m/>
    <s v="     "/>
    <m/>
    <m/>
    <m/>
    <m/>
    <m/>
    <m/>
    <m/>
    <m/>
    <m/>
    <m/>
    <m/>
    <m/>
    <m/>
    <m/>
    <m/>
    <m/>
    <m/>
    <m/>
    <m/>
  </r>
  <r>
    <s v="20150015"/>
    <s v="     "/>
    <n v="42060"/>
    <s v="2/25"/>
    <x v="0"/>
    <n v="0.10694444444444444"/>
    <s v="9"/>
    <n v="1"/>
    <s v="2"/>
    <x v="2"/>
    <n v="42060"/>
    <n v="0.10694444444444444"/>
    <s v="CONTACTED D.O. &amp; ON CALL SUPER. ISSUED EC TAG"/>
    <s v="     "/>
    <m/>
    <m/>
    <s v="N"/>
    <x v="0"/>
    <s v="1195537"/>
    <s v="15-0015530"/>
    <m/>
    <m/>
    <n v="110063015"/>
    <m/>
    <s v="     "/>
    <x v="1"/>
    <s v="PG&amp;E"/>
    <m/>
    <s v="Vegetation"/>
    <m/>
    <s v="D"/>
    <m/>
    <s v="&lt;3 meters of linear travel"/>
    <s v="Square Feet: ; Acreage: "/>
    <s v="Equipment - PG&amp;E"/>
    <s v="34.c. Fuse damage or failure"/>
    <s v="Equipment - PG&amp;E"/>
    <s v="All types of equipment / facility failure"/>
    <s v="Fuse"/>
    <s v="Fuse"/>
    <m/>
    <m/>
    <s v="None"/>
    <s v="PACIFIC BELL"/>
    <s v="Overhead"/>
    <x v="3"/>
    <s v="Fuse"/>
    <m/>
    <s v="100869017"/>
    <s v="     "/>
    <s v="Non-HFTD"/>
    <x v="0"/>
    <m/>
    <m/>
    <n v="36.7562"/>
    <n v="-119.78"/>
    <s v="Fresno"/>
    <s v="MANCHESTER-1109"/>
    <s v="253921109"/>
    <n v="12000"/>
    <s v="MANCHESTER 11099509"/>
    <x v="0"/>
    <s v="CITY OF FRESNO"/>
    <s v="Urban"/>
    <m/>
    <m/>
    <s v="No"/>
    <m/>
    <m/>
    <m/>
    <m/>
    <m/>
    <m/>
    <m/>
    <s v="N"/>
    <s v="N"/>
    <m/>
    <m/>
    <s v="     "/>
    <m/>
    <m/>
    <m/>
    <m/>
    <m/>
    <m/>
    <m/>
    <m/>
    <m/>
    <m/>
    <m/>
    <m/>
    <m/>
    <m/>
    <m/>
    <m/>
    <m/>
    <m/>
    <m/>
  </r>
  <r>
    <s v="20150016"/>
    <s v="     "/>
    <n v="42060"/>
    <s v="2/25"/>
    <x v="0"/>
    <n v="0.6958333333333333"/>
    <s v="9"/>
    <n v="1"/>
    <s v="2"/>
    <x v="2"/>
    <n v="42060"/>
    <n v="0.6958333333333333"/>
    <s v="0"/>
    <s v="     "/>
    <m/>
    <m/>
    <s v="N"/>
    <x v="0"/>
    <s v="1195893"/>
    <s v="15-0015784"/>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0"/>
    <s v="Overhead"/>
    <x v="1"/>
    <s v="Conductor"/>
    <m/>
    <m/>
    <s v="     "/>
    <s v="Non-HFTD"/>
    <x v="0"/>
    <m/>
    <m/>
    <n v="34.892099999999999"/>
    <n v="-120.504"/>
    <s v="Santa Barbara"/>
    <s v="DIVIDE-1102"/>
    <s v="182571102"/>
    <m/>
    <s v="N/A"/>
    <x v="0"/>
    <m/>
    <s v="Urban"/>
    <m/>
    <m/>
    <s v="No"/>
    <m/>
    <m/>
    <m/>
    <m/>
    <m/>
    <m/>
    <m/>
    <s v="N"/>
    <s v="N"/>
    <m/>
    <m/>
    <s v="     "/>
    <m/>
    <m/>
    <m/>
    <m/>
    <m/>
    <m/>
    <m/>
    <m/>
    <m/>
    <m/>
    <m/>
    <m/>
    <m/>
    <m/>
    <m/>
    <m/>
    <m/>
    <m/>
    <m/>
  </r>
  <r>
    <s v="SAP201519075"/>
    <s v="     "/>
    <n v="42060"/>
    <s v="2/25"/>
    <x v="0"/>
    <m/>
    <s v="9"/>
    <n v="1"/>
    <s v="2"/>
    <x v="2"/>
    <n v="42058"/>
    <m/>
    <s v="pole fire; broken tie arm; wire lying on crossarm"/>
    <s v="     "/>
    <s v="SAP"/>
    <n v="44580"/>
    <s v="Y"/>
    <x v="0"/>
    <s v="1194199"/>
    <s v="15-0014897"/>
    <m/>
    <s v="T003345976"/>
    <n v="110059949"/>
    <m/>
    <s v="     "/>
    <x v="0"/>
    <s v="PG&amp;E"/>
    <m/>
    <m/>
    <m/>
    <s v="D"/>
    <m/>
    <s v="Structure-PG&amp;E only"/>
    <m/>
    <s v="Equipment - PG&amp;E"/>
    <s v="34.o. Other"/>
    <s v="Equipment - PG&amp;E"/>
    <s v="Tie wire failure"/>
    <s v="Tie wire failure"/>
    <s v="Pole"/>
    <m/>
    <m/>
    <s v="Line to Ground"/>
    <s v="No"/>
    <s v="Overhead"/>
    <x v="0"/>
    <s v="Pole"/>
    <m/>
    <s v="103114699"/>
    <s v="     "/>
    <s v="Non-HFTD"/>
    <x v="0"/>
    <m/>
    <m/>
    <n v="35.441800000000001"/>
    <n v="-119.255"/>
    <s v="Kern"/>
    <s v="RIO-BRAVO-1103"/>
    <m/>
    <m/>
    <s v="RIO BRAVO 1102CB"/>
    <x v="0"/>
    <m/>
    <m/>
    <m/>
    <m/>
    <s v="No"/>
    <m/>
    <m/>
    <m/>
    <m/>
    <m/>
    <m/>
    <m/>
    <s v="N"/>
    <s v="N"/>
    <m/>
    <m/>
    <s v="     "/>
    <m/>
    <m/>
    <m/>
    <m/>
    <m/>
    <m/>
    <m/>
    <m/>
    <m/>
    <m/>
    <m/>
    <m/>
    <m/>
    <m/>
    <m/>
    <m/>
    <m/>
    <m/>
    <m/>
  </r>
  <r>
    <s v="SAP201519083"/>
    <s v="     "/>
    <n v="42060"/>
    <s v="2/25"/>
    <x v="0"/>
    <m/>
    <s v="9"/>
    <n v="1"/>
    <s v="2"/>
    <x v="2"/>
    <n v="42058"/>
    <m/>
    <s v="gun shot transformer bushing; started leak and caused pole fire"/>
    <s v="     "/>
    <s v="SAP"/>
    <n v="44580"/>
    <s v="Y"/>
    <x v="0"/>
    <s v="1194844"/>
    <s v="N/A"/>
    <m/>
    <s v="T003346797"/>
    <n v="110061296"/>
    <m/>
    <s v="     "/>
    <x v="0"/>
    <s v="PG&amp;E"/>
    <m/>
    <m/>
    <m/>
    <s v="D"/>
    <m/>
    <s v="Structure-PG&amp;E only"/>
    <m/>
    <s v="Contact - 3rd Party"/>
    <s v="33.e. Other contact from object"/>
    <s v="Contact - 3rd Party"/>
    <s v="Transformer failure"/>
    <s v="Transformer failure"/>
    <m/>
    <s v="Transformer failure"/>
    <s v="Pole"/>
    <m/>
    <s v="Yes"/>
    <s v="Overhead"/>
    <x v="0"/>
    <s v="Pole"/>
    <m/>
    <s v="100763924"/>
    <s v="     "/>
    <s v="Non-HFTD"/>
    <x v="0"/>
    <m/>
    <m/>
    <n v="36.689700000000002"/>
    <n v="-119.556"/>
    <s v="Fresno"/>
    <s v="SANGER-1116"/>
    <m/>
    <m/>
    <m/>
    <x v="0"/>
    <m/>
    <m/>
    <m/>
    <m/>
    <s v="No"/>
    <m/>
    <m/>
    <m/>
    <m/>
    <m/>
    <m/>
    <m/>
    <s v="N"/>
    <s v="N"/>
    <m/>
    <m/>
    <s v="     "/>
    <m/>
    <m/>
    <m/>
    <m/>
    <m/>
    <m/>
    <m/>
    <m/>
    <m/>
    <m/>
    <m/>
    <m/>
    <m/>
    <m/>
    <m/>
    <m/>
    <m/>
    <m/>
    <m/>
  </r>
  <r>
    <s v="SAP201519079"/>
    <s v="     "/>
    <n v="42060"/>
    <s v="2/25"/>
    <x v="0"/>
    <m/>
    <s v="9"/>
    <n v="1"/>
    <s v="2"/>
    <x v="2"/>
    <n v="42058"/>
    <m/>
    <s v="Crossarm replaced due to pole fire; failed fuse D8380"/>
    <s v="     "/>
    <s v="SAP"/>
    <n v="44580"/>
    <s v="Y"/>
    <x v="0"/>
    <s v="1194703"/>
    <s v="15-0015102"/>
    <m/>
    <s v="T003346507"/>
    <n v="110060780"/>
    <m/>
    <s v="     "/>
    <x v="0"/>
    <s v="PG&amp;E"/>
    <m/>
    <m/>
    <m/>
    <s v="D"/>
    <m/>
    <s v="Structure-PG&amp;E only"/>
    <m/>
    <s v="Equipment - PG&amp;E"/>
    <s v="34.c. Fuse damage or failure"/>
    <s v="Equipment - PG&amp;E"/>
    <s v="Fuse failure - all"/>
    <s v="Fuse failure - all"/>
    <s v="Fuse"/>
    <m/>
    <m/>
    <s v="Line to Ground"/>
    <s v="Yes"/>
    <s v="Overhead"/>
    <x v="0"/>
    <s v="Fuse"/>
    <m/>
    <s v="100746005"/>
    <s v="     "/>
    <s v="Non-HFTD"/>
    <x v="0"/>
    <m/>
    <m/>
    <n v="36.840299999999999"/>
    <n v="-119.628"/>
    <s v="Fresno"/>
    <s v="CLOVIS-1102"/>
    <m/>
    <m/>
    <s v="N/A"/>
    <x v="0"/>
    <m/>
    <m/>
    <m/>
    <m/>
    <s v="No"/>
    <m/>
    <m/>
    <m/>
    <m/>
    <m/>
    <m/>
    <m/>
    <s v="N"/>
    <s v="N"/>
    <m/>
    <m/>
    <s v="     "/>
    <m/>
    <m/>
    <m/>
    <m/>
    <m/>
    <m/>
    <m/>
    <m/>
    <m/>
    <m/>
    <m/>
    <m/>
    <m/>
    <m/>
    <m/>
    <m/>
    <m/>
    <m/>
    <m/>
  </r>
  <r>
    <s v="SAP20189617"/>
    <s v="     "/>
    <n v="43156"/>
    <s v="2/25"/>
    <x v="0"/>
    <m/>
    <s v="9"/>
    <n v="1"/>
    <s v="2"/>
    <x v="1"/>
    <n v="43154"/>
    <m/>
    <s v="Pole replaced due to pole fire"/>
    <s v="     "/>
    <s v="SAP"/>
    <n v="44580"/>
    <s v="Y"/>
    <x v="0"/>
    <s v="29767"/>
    <s v="18-0016583"/>
    <m/>
    <s v="T004258345"/>
    <n v="114332545"/>
    <m/>
    <s v="     "/>
    <x v="0"/>
    <s v="PG&amp;E"/>
    <m/>
    <m/>
    <m/>
    <s v="D"/>
    <m/>
    <s v="Structure-PG&amp;E only"/>
    <m/>
    <s v="Equipment - PG&amp;E"/>
    <s v="34.f. Pole damage or failure"/>
    <s v="Equipment - PG&amp;E"/>
    <s v="Pole failure"/>
    <s v="Pole failure"/>
    <s v="Pole"/>
    <m/>
    <m/>
    <s v="Line to Line"/>
    <s v="Yes"/>
    <s v="Overhead"/>
    <x v="0"/>
    <s v="Pole"/>
    <m/>
    <s v="100795784"/>
    <s v="     "/>
    <s v="Non-HFTD"/>
    <x v="0"/>
    <m/>
    <m/>
    <n v="36.8371"/>
    <n v="-119.562"/>
    <s v="Fresno"/>
    <s v="CLOVIS-1108"/>
    <m/>
    <m/>
    <s v="COPPERMINE 1104R3200"/>
    <x v="0"/>
    <m/>
    <m/>
    <m/>
    <m/>
    <s v="No"/>
    <m/>
    <m/>
    <m/>
    <m/>
    <m/>
    <m/>
    <m/>
    <s v="N"/>
    <s v="N"/>
    <m/>
    <m/>
    <s v="     "/>
    <m/>
    <m/>
    <m/>
    <m/>
    <m/>
    <m/>
    <m/>
    <m/>
    <m/>
    <m/>
    <m/>
    <m/>
    <m/>
    <m/>
    <m/>
    <m/>
    <m/>
    <m/>
    <m/>
  </r>
  <r>
    <s v="MIA20195908"/>
    <s v="     "/>
    <n v="43521"/>
    <s v="2/25"/>
    <x v="0"/>
    <n v="0.73534722222222226"/>
    <s v="9"/>
    <n v="1"/>
    <s v="2"/>
    <x v="3"/>
    <n v="43521"/>
    <n v="0.73472222222222228"/>
    <s v="STRUCTURE FIRE PER FRESNO FD; pine needles on roof caught fire when branch fell on srv and hotleg hit nuet taped up connectors and inspected srv"/>
    <s v="     "/>
    <s v="FAS"/>
    <n v="44250"/>
    <s v="Y"/>
    <x v="0"/>
    <m/>
    <s v="N/A"/>
    <m/>
    <s v="7274281308"/>
    <m/>
    <m/>
    <s v="     "/>
    <x v="0"/>
    <s v="PG&amp;E"/>
    <m/>
    <m/>
    <m/>
    <s v="D"/>
    <m/>
    <s v="Unknown"/>
    <m/>
    <s v="Vegetation"/>
    <s v="33.a. Veg. contact"/>
    <s v="Vegetation"/>
    <s v="Contact from object"/>
    <s v="Contact - Vegetation"/>
    <m/>
    <s v="Contact - Vegetation"/>
    <s v="Conductor"/>
    <m/>
    <s v="Yes"/>
    <s v="Overhead"/>
    <x v="0"/>
    <m/>
    <m/>
    <s v="253961108"/>
    <s v="     "/>
    <s v="Non-HFTD"/>
    <x v="0"/>
    <m/>
    <m/>
    <n v="36.816200000000002"/>
    <n v="-119.762"/>
    <s v="Fresno"/>
    <s v="BULLARD-1108"/>
    <m/>
    <n v="11000"/>
    <m/>
    <x v="0"/>
    <s v="Fresno Fire Dept."/>
    <s v="Urban"/>
    <m/>
    <m/>
    <s v="No"/>
    <m/>
    <m/>
    <m/>
    <m/>
    <m/>
    <m/>
    <m/>
    <s v="N"/>
    <s v="N"/>
    <m/>
    <m/>
    <s v="     "/>
    <m/>
    <m/>
    <m/>
    <m/>
    <m/>
    <m/>
    <m/>
    <m/>
    <m/>
    <m/>
    <m/>
    <m/>
    <m/>
    <m/>
    <m/>
    <m/>
    <m/>
    <m/>
    <m/>
  </r>
  <r>
    <s v="SAP20203899"/>
    <s v="     "/>
    <n v="43886"/>
    <s v="2/25"/>
    <x v="0"/>
    <m/>
    <s v="9"/>
    <n v="1"/>
    <s v="2"/>
    <x v="4"/>
    <n v="43883"/>
    <m/>
    <s v="NW NW 24 28 26, BAKERSFIELD; Pole fire and broken jumper; No cause listed"/>
    <s v="     "/>
    <s v="SAP"/>
    <n v="44580"/>
    <s v="Y"/>
    <x v="0"/>
    <s v="800858"/>
    <s v="20-0024966"/>
    <m/>
    <s v="T004903741"/>
    <n v="118561959"/>
    <m/>
    <s v="     "/>
    <x v="0"/>
    <s v="PG&amp;E"/>
    <m/>
    <m/>
    <m/>
    <s v="D"/>
    <m/>
    <s v="Structure-PG&amp;E only"/>
    <m/>
    <s v="Unknown"/>
    <s v="40.a. Unknown"/>
    <s v="Unknown"/>
    <m/>
    <m/>
    <m/>
    <m/>
    <m/>
    <s v="Line to Line"/>
    <s v="No"/>
    <s v="Overhead"/>
    <x v="0"/>
    <s v="Pole"/>
    <m/>
    <s v="103972342"/>
    <s v="     "/>
    <s v="Non-HFTD"/>
    <x v="0"/>
    <m/>
    <m/>
    <n v="35.484999999999999"/>
    <n v="-119.121"/>
    <s v="Kern"/>
    <s v="LERDO-1114"/>
    <m/>
    <m/>
    <m/>
    <x v="0"/>
    <m/>
    <m/>
    <m/>
    <m/>
    <s v="No"/>
    <m/>
    <m/>
    <m/>
    <m/>
    <m/>
    <m/>
    <m/>
    <s v="N"/>
    <s v="N"/>
    <m/>
    <m/>
    <s v="     "/>
    <m/>
    <m/>
    <m/>
    <m/>
    <m/>
    <m/>
    <m/>
    <m/>
    <m/>
    <m/>
    <m/>
    <m/>
    <m/>
    <m/>
    <m/>
    <m/>
    <m/>
    <m/>
    <m/>
  </r>
  <r>
    <s v="20210168"/>
    <s v="     "/>
    <n v="44252"/>
    <s v="2/25"/>
    <x v="0"/>
    <n v="0.7631944444444444"/>
    <s v="9"/>
    <n v="1"/>
    <s v="2"/>
    <x v="5"/>
    <m/>
    <m/>
    <s v="Troubleman found underground transformer T4381 with secondary bus bar smoking. The ensuing fire was limited to PG&amp;E assets. "/>
    <s v="     "/>
    <s v="FAS"/>
    <m/>
    <s v="N"/>
    <x v="0"/>
    <m/>
    <m/>
    <m/>
    <s v="6138922498"/>
    <m/>
    <m/>
    <s v="     "/>
    <x v="0"/>
    <s v="PG&amp;E"/>
    <m/>
    <s v="Other"/>
    <s v="PG&amp;E Equipment"/>
    <s v="D"/>
    <s v="D"/>
    <s v="Structure-PG&amp;E only"/>
    <s v="secondary off tranformer/ smoking"/>
    <s v="Equipment - PG&amp;E"/>
    <s v="34.o. Other"/>
    <s v="Equipment - PG&amp;E"/>
    <s v="All types of equipment / facility failure"/>
    <s v="Equipment failure - Other"/>
    <s v="Conductor - Underground Service"/>
    <m/>
    <m/>
    <m/>
    <s v="N"/>
    <s v="Subsurface"/>
    <x v="1"/>
    <s v="Conductor - Underground Service"/>
    <s v="Secondary Buss bar"/>
    <m/>
    <s v="     "/>
    <s v="Non-HFTD"/>
    <x v="0"/>
    <m/>
    <m/>
    <n v="37.791200000000003"/>
    <n v="-122.45"/>
    <s v="San Francisco"/>
    <s v="LARKIN-(Y)-1135"/>
    <m/>
    <n v="12000"/>
    <s v="N/A"/>
    <x v="0"/>
    <s v="San Francisco FD"/>
    <s v="Urban"/>
    <m/>
    <m/>
    <s v="No"/>
    <m/>
    <m/>
    <m/>
    <m/>
    <m/>
    <m/>
    <m/>
    <s v="N"/>
    <s v="N"/>
    <m/>
    <m/>
    <s v="     "/>
    <m/>
    <m/>
    <m/>
    <m/>
    <m/>
    <m/>
    <m/>
    <m/>
    <m/>
    <m/>
    <m/>
    <m/>
    <m/>
    <m/>
    <m/>
    <m/>
    <m/>
    <m/>
    <m/>
  </r>
  <r>
    <s v="20212401"/>
    <s v="     "/>
    <n v="44252"/>
    <s v="2/25"/>
    <x v="0"/>
    <m/>
    <s v="9"/>
    <n v="1"/>
    <s v="2"/>
    <x v="5"/>
    <n v="44250"/>
    <m/>
    <s v="Ceres Ave / 1087 San Ramon in Chico; arcing at pole with blue flame; FUCO 26301; broken jumper"/>
    <s v="     "/>
    <s v="SAP"/>
    <m/>
    <s v="Y"/>
    <x v="0"/>
    <m/>
    <s v="21-0028714"/>
    <m/>
    <s v="T005223723"/>
    <n v="120569000"/>
    <m/>
    <s v="     "/>
    <x v="0"/>
    <s v="PG&amp;E"/>
    <m/>
    <m/>
    <m/>
    <s v="D"/>
    <m/>
    <s v="Structure-PG&amp;E only"/>
    <m/>
    <s v="Equipment - PG&amp;E"/>
    <s v="34.o. Other"/>
    <s v="Equipment - PG&amp;E"/>
    <s v="All types of equipment / facility failure"/>
    <s v="Equipment failure - Other"/>
    <s v="Jumper"/>
    <m/>
    <m/>
    <s v="Open Circuit"/>
    <s v="Y"/>
    <s v="Overhead"/>
    <x v="0"/>
    <s v="Jumper"/>
    <m/>
    <s v="100343182"/>
    <s v="     "/>
    <s v="Non-HFTD"/>
    <x v="0"/>
    <m/>
    <m/>
    <n v="39.7637"/>
    <n v="-121.834"/>
    <s v="Butte"/>
    <s v="SYCAMORE-CREEK-1107"/>
    <m/>
    <n v="12000"/>
    <m/>
    <x v="0"/>
    <s v="Unknown"/>
    <s v="Urban"/>
    <m/>
    <m/>
    <s v="No"/>
    <m/>
    <m/>
    <m/>
    <m/>
    <m/>
    <m/>
    <m/>
    <s v="N"/>
    <s v="N"/>
    <m/>
    <m/>
    <s v="     "/>
    <m/>
    <m/>
    <m/>
    <m/>
    <m/>
    <m/>
    <m/>
    <m/>
    <m/>
    <m/>
    <m/>
    <m/>
    <m/>
    <m/>
    <m/>
    <m/>
    <m/>
    <m/>
    <m/>
  </r>
  <r>
    <s v="SAP20210915"/>
    <s v="     "/>
    <n v="44252"/>
    <s v="2/25"/>
    <x v="0"/>
    <m/>
    <s v="9"/>
    <n v="1"/>
    <s v="2"/>
    <x v="5"/>
    <n v="44250"/>
    <m/>
    <s v="Ceres Ave / 1087 San Ramon in Chico; arcing at pole with blue flame; FUCO 26301; broken jumper"/>
    <s v="     "/>
    <s v="SAP"/>
    <n v="44580"/>
    <s v="Y"/>
    <x v="0"/>
    <s v="1260451"/>
    <s v="21-0028714"/>
    <m/>
    <s v="T005223723"/>
    <n v="120568713"/>
    <m/>
    <s v="     "/>
    <x v="0"/>
    <s v="PG&amp;E"/>
    <m/>
    <m/>
    <m/>
    <s v="D"/>
    <m/>
    <s v="Structure-PG&amp;E only"/>
    <m/>
    <s v="Equipment - PG&amp;E"/>
    <s v="34.o. Other"/>
    <s v="Equipment - PG&amp;E"/>
    <s v="Equipment failure - Other"/>
    <s v="Equipment failure - Other"/>
    <s v="Jumper"/>
    <m/>
    <m/>
    <s v="Open Circuit"/>
    <s v="Yes"/>
    <s v="Overhead"/>
    <x v="0"/>
    <s v="Jumper"/>
    <m/>
    <s v="100343182"/>
    <s v="     "/>
    <s v="Non-HFTD"/>
    <x v="0"/>
    <m/>
    <m/>
    <n v="39.7637"/>
    <n v="-121.834"/>
    <s v="Butte"/>
    <s v="SYCAMORE-CREEK-1107"/>
    <m/>
    <m/>
    <m/>
    <x v="0"/>
    <m/>
    <m/>
    <m/>
    <m/>
    <s v="No"/>
    <m/>
    <m/>
    <m/>
    <m/>
    <m/>
    <m/>
    <m/>
    <s v="N"/>
    <s v="N"/>
    <m/>
    <m/>
    <s v="     "/>
    <m/>
    <m/>
    <m/>
    <m/>
    <m/>
    <m/>
    <m/>
    <m/>
    <m/>
    <m/>
    <m/>
    <m/>
    <m/>
    <m/>
    <m/>
    <m/>
    <m/>
    <m/>
    <m/>
  </r>
  <r>
    <s v="20160007"/>
    <s v="     "/>
    <n v="42426"/>
    <s v="2/26"/>
    <x v="0"/>
    <n v="0.65277777777777779"/>
    <s v="9"/>
    <n v="1"/>
    <s v="2"/>
    <x v="6"/>
    <n v="42426"/>
    <n v="0.65208333333333335"/>
    <s v="AWAC DOWN CALLED FOR CREW TO REPAIR"/>
    <s v="     "/>
    <m/>
    <m/>
    <s v="N"/>
    <x v="0"/>
    <s v="1412708"/>
    <s v="16-0015914"/>
    <m/>
    <m/>
    <n v="111392549"/>
    <m/>
    <s v="     "/>
    <x v="1"/>
    <s v="PG&amp;E"/>
    <m/>
    <s v="Building"/>
    <m/>
    <s v="D"/>
    <m/>
    <s v="Structure-only"/>
    <s v="Square Feet: ; Acreage: "/>
    <s v="Equipment - PG&amp;E"/>
    <s v="34.b. Conductor damage or failure"/>
    <s v="Equipment - PG&amp;E"/>
    <s v="All types of equipment / facility failure"/>
    <s v="Conductor"/>
    <s v="Conductor"/>
    <m/>
    <m/>
    <s v="Force Out"/>
    <s v="PACIFIC BELL"/>
    <s v="Overhead"/>
    <x v="1"/>
    <s v="Conductor"/>
    <m/>
    <s v="100640781"/>
    <s v="     "/>
    <s v="Non-HFTD"/>
    <x v="0"/>
    <m/>
    <m/>
    <n v="36.839599999999997"/>
    <n v="-119.797"/>
    <s v="Fresno"/>
    <s v="PINEDALE-2109"/>
    <s v="252852109"/>
    <m/>
    <s v="N/A"/>
    <x v="0"/>
    <s v="N.A."/>
    <s v="Urban"/>
    <m/>
    <m/>
    <s v="No"/>
    <m/>
    <m/>
    <m/>
    <m/>
    <m/>
    <m/>
    <m/>
    <s v="N"/>
    <s v="N"/>
    <m/>
    <m/>
    <s v="     "/>
    <m/>
    <m/>
    <m/>
    <m/>
    <m/>
    <m/>
    <m/>
    <m/>
    <m/>
    <m/>
    <m/>
    <m/>
    <m/>
    <m/>
    <m/>
    <m/>
    <m/>
    <m/>
    <m/>
  </r>
  <r>
    <s v="MIA201811374"/>
    <s v="     "/>
    <n v="43157"/>
    <s v="2/26"/>
    <x v="0"/>
    <n v="0.73987268518518523"/>
    <s v="9"/>
    <n v="1"/>
    <s v="2"/>
    <x v="1"/>
    <n v="43157"/>
    <n v="0.73958333333333337"/>
    <s v="WIRE/POLE DOWN. EPLOSION. CUSTOMER BECAME VERY ANXIOUS AND SAID IT IS ON FI RE AND BURNING.; pole top burned off w wire on ground"/>
    <s v="     "/>
    <s v="FAS"/>
    <n v="44257"/>
    <s v="Y"/>
    <x v="0"/>
    <s v="32228"/>
    <s v="18-0017526"/>
    <m/>
    <s v="T004260666"/>
    <m/>
    <m/>
    <s v="     "/>
    <x v="0"/>
    <s v="PG&amp;E"/>
    <m/>
    <m/>
    <m/>
    <s v="D"/>
    <m/>
    <s v="Structure-PG&amp;E only"/>
    <m/>
    <s v="Equipment - PG&amp;E"/>
    <s v="34.o. Other"/>
    <s v="Equipment - PG&amp;E"/>
    <s v="All types of equipment / facility failure"/>
    <m/>
    <s v="Pole"/>
    <m/>
    <m/>
    <s v="Line to Ground"/>
    <s v="Yes"/>
    <s v="Overhead"/>
    <x v="0"/>
    <m/>
    <m/>
    <s v="100664583"/>
    <s v="     "/>
    <s v="Non-HFTD"/>
    <x v="0"/>
    <m/>
    <m/>
    <n v="36.807699999999997"/>
    <n v="-120.01300000000001"/>
    <s v="Fresno"/>
    <s v="BIOLA-1101"/>
    <m/>
    <n v="11000"/>
    <s v="BIOLA 1101R1912"/>
    <x v="0"/>
    <m/>
    <s v="Rural"/>
    <m/>
    <m/>
    <s v="No"/>
    <m/>
    <m/>
    <m/>
    <m/>
    <m/>
    <m/>
    <m/>
    <s v="N"/>
    <s v="N"/>
    <m/>
    <m/>
    <s v="     "/>
    <m/>
    <m/>
    <m/>
    <m/>
    <m/>
    <m/>
    <m/>
    <m/>
    <m/>
    <m/>
    <m/>
    <m/>
    <m/>
    <m/>
    <m/>
    <m/>
    <m/>
    <m/>
    <m/>
  </r>
  <r>
    <s v="MIA20189202"/>
    <s v="     "/>
    <n v="43157"/>
    <s v="2/26"/>
    <x v="0"/>
    <n v="0.8590740740740741"/>
    <s v="9"/>
    <n v="1"/>
    <s v="2"/>
    <x v="1"/>
    <n v="43157"/>
    <n v="0.85902777777777772"/>
    <s v="560 W WHITTIER AVE (cause is 570 WHITTIER AVE, CORNER OF N TRACY AND WHITTIER) in Tracy; pole burned/flashed and replaced; WAITING ON TMAN"/>
    <s v="     "/>
    <s v="FAS"/>
    <n v="44257"/>
    <s v="Y"/>
    <x v="0"/>
    <s v="32393"/>
    <s v="N/A"/>
    <m/>
    <s v="T004260832"/>
    <n v="114340438"/>
    <m/>
    <s v="     "/>
    <x v="0"/>
    <s v="PG&amp;E"/>
    <m/>
    <m/>
    <m/>
    <s v="D"/>
    <m/>
    <s v="Structure-PG&amp;E only"/>
    <m/>
    <s v="Contamination"/>
    <s v="36.a. Contamination"/>
    <s v="Equipment - PG&amp;E"/>
    <s v="Other"/>
    <s v="Contamination"/>
    <m/>
    <m/>
    <m/>
    <m/>
    <s v="Yes"/>
    <s v="Overhead"/>
    <x v="0"/>
    <m/>
    <m/>
    <s v="102119799"/>
    <s v="     "/>
    <s v="Non-HFTD"/>
    <x v="0"/>
    <m/>
    <m/>
    <n v="37.749600000000001"/>
    <n v="-121.435"/>
    <s v="San Joaquin"/>
    <s v="TRACY-1103"/>
    <s v="162881103"/>
    <n v="11000"/>
    <m/>
    <x v="0"/>
    <m/>
    <s v="Urban"/>
    <m/>
    <m/>
    <s v="No"/>
    <m/>
    <m/>
    <m/>
    <m/>
    <m/>
    <m/>
    <m/>
    <s v="N"/>
    <s v="N"/>
    <m/>
    <m/>
    <s v="     "/>
    <m/>
    <m/>
    <m/>
    <m/>
    <m/>
    <m/>
    <m/>
    <m/>
    <m/>
    <m/>
    <m/>
    <m/>
    <m/>
    <m/>
    <m/>
    <m/>
    <m/>
    <m/>
    <m/>
  </r>
  <r>
    <s v="MIA20181352"/>
    <s v="     "/>
    <n v="43157"/>
    <s v="2/26"/>
    <x v="0"/>
    <n v="0.35200231481481481"/>
    <s v="9"/>
    <n v="1"/>
    <s v="2"/>
    <x v="1"/>
    <n v="43157"/>
    <n v="0.35138888888888886"/>
    <s v="FAS FLD remarks state a truck struck a pole causing jumpers to blow open."/>
    <s v="     "/>
    <s v="FAS"/>
    <n v="44250"/>
    <s v="Y"/>
    <x v="0"/>
    <s v="31525"/>
    <s v="18-0017159"/>
    <m/>
    <s v="T004259923"/>
    <n v="114338246"/>
    <m/>
    <s v="     "/>
    <x v="0"/>
    <s v="PG&amp;E"/>
    <m/>
    <m/>
    <m/>
    <s v="D"/>
    <m/>
    <s v="Structure-PG&amp;E only"/>
    <m/>
    <s v="Contact - 3rd Party"/>
    <s v="33.d. Vehicle contact"/>
    <s v="Contact - 3rd Party"/>
    <s v="Contact from object"/>
    <s v="Contact - Vehicle"/>
    <m/>
    <s v="Contact - Vehicle"/>
    <s v="Jumper"/>
    <s v="Line to Line"/>
    <s v="Yes"/>
    <s v="Overhead"/>
    <x v="0"/>
    <m/>
    <m/>
    <s v="100612412"/>
    <s v="     "/>
    <s v="Non-HFTD"/>
    <x v="0"/>
    <m/>
    <m/>
    <n v="37.015799999999999"/>
    <n v="-121.587"/>
    <s v="Santa Clara"/>
    <s v="LLAGAS-2102"/>
    <s v="83182102"/>
    <n v="21000"/>
    <s v="LLAGAS 2105CB"/>
    <x v="0"/>
    <s v="Gilroy Fire Department"/>
    <s v="Urban"/>
    <m/>
    <m/>
    <s v="No"/>
    <m/>
    <m/>
    <m/>
    <m/>
    <m/>
    <m/>
    <m/>
    <s v="N"/>
    <s v="N"/>
    <m/>
    <m/>
    <s v="     "/>
    <m/>
    <m/>
    <m/>
    <m/>
    <m/>
    <m/>
    <m/>
    <m/>
    <m/>
    <m/>
    <m/>
    <m/>
    <m/>
    <m/>
    <m/>
    <m/>
    <m/>
    <m/>
    <m/>
  </r>
  <r>
    <s v="20190058"/>
    <s v="     "/>
    <n v="43522"/>
    <s v="2/26"/>
    <x v="0"/>
    <n v="0.99151620370370375"/>
    <s v="9"/>
    <n v="1"/>
    <s v="2"/>
    <x v="3"/>
    <m/>
    <m/>
    <s v="Wire fell into tree, fire self-extinguished, less than 1 meter"/>
    <s v="     "/>
    <s v="FAS"/>
    <m/>
    <s v="N"/>
    <x v="0"/>
    <m/>
    <m/>
    <m/>
    <s v="T004578657"/>
    <n v="0"/>
    <m/>
    <s v="     "/>
    <x v="0"/>
    <s v="PG&amp;E"/>
    <m/>
    <m/>
    <m/>
    <s v="D"/>
    <m/>
    <s v="&lt;3 meters of linear travel"/>
    <m/>
    <s v="Equipment - PG&amp;E"/>
    <s v="34.o. Other"/>
    <s v="Equipment - PG&amp;E"/>
    <m/>
    <m/>
    <s v=""/>
    <m/>
    <m/>
    <m/>
    <m/>
    <m/>
    <x v="0"/>
    <s v=""/>
    <m/>
    <s v=""/>
    <s v="     "/>
    <s v="Non-HFTD"/>
    <x v="0"/>
    <m/>
    <m/>
    <n v="38.286900000000003"/>
    <n v="-121.89400000000001"/>
    <s v="NAPA"/>
    <m/>
    <m/>
    <m/>
    <m/>
    <x v="0"/>
    <m/>
    <m/>
    <m/>
    <m/>
    <s v="No"/>
    <m/>
    <m/>
    <m/>
    <m/>
    <m/>
    <m/>
    <m/>
    <s v="N"/>
    <s v="N"/>
    <m/>
    <m/>
    <s v="     "/>
    <m/>
    <m/>
    <m/>
    <m/>
    <m/>
    <m/>
    <m/>
    <m/>
    <m/>
    <m/>
    <m/>
    <m/>
    <m/>
    <m/>
    <m/>
    <m/>
    <m/>
    <m/>
    <m/>
  </r>
  <r>
    <s v="20190057"/>
    <s v="     "/>
    <n v="43522"/>
    <s v="2/26"/>
    <x v="0"/>
    <n v="0.50902777777777775"/>
    <s v="9"/>
    <n v="1"/>
    <s v="2"/>
    <x v="3"/>
    <n v="43522"/>
    <n v="0.50694444444444442"/>
    <s v="ILIS indicates failed transformer. Line to ground fault. ILIS number associated with OIS number confirmed via ILIS report. FAS Tag  T004577685 confirms Kings Co FD  called in trouble report, indicates &quot;AXS-OK FD ETA 559-584-9276THE XARM FELL ON TOP LINE ENERGIZING THE POLE,THE  TRANSFORMER_x000d__x000a_IS OVER BODY OF WATER&quot;. CPUC Fire tab indicates &lt;0.25 acres. Kings County FD, cutouts flashed over an aluminum arm. FAS Tag indicates actual cause is &quot;OVERHEAD&quot;.  Field Remarks: &quot;cutouts and L.A. flashed over on aluminum arm pole fire extinguished crew to replace pole with 300 Kva trans&quot; Confirmed Lat/Long w/ Meter Number from FAS Tag. Added FAS FO Tag number. Located EC Tag 116608736, PM 31426715 for repair. Confirmed Lat Long Google Earth. Two photos attached to EC Tag.Non HFTD per Google Earth. CPUC Reportability: Yes, line to ground causing a fire."/>
    <s v="     "/>
    <s v="FAS"/>
    <m/>
    <s v="N"/>
    <x v="0"/>
    <s v="324495"/>
    <s v="19-0028313"/>
    <m/>
    <s v="T004577685"/>
    <n v="0"/>
    <m/>
    <s v="     "/>
    <x v="1"/>
    <s v="PG&amp;E"/>
    <m/>
    <m/>
    <m/>
    <s v="D"/>
    <s v="D"/>
    <s v="&lt;0.25"/>
    <s v="From FAS: south shoulder of roadway north side of canal 80' length 20' wide"/>
    <s v="Equipment - PG&amp;E"/>
    <s v="34.n. Transformer damage or failure"/>
    <s v="Equipment - PG&amp;E"/>
    <s v="All types of equipment / facility failure"/>
    <s v="Transformer failure"/>
    <s v="Transformer"/>
    <m/>
    <m/>
    <s v="Line to Ground"/>
    <m/>
    <s v="Overhead"/>
    <x v="3"/>
    <s v="Transformer"/>
    <m/>
    <s v="10069349"/>
    <s v="     "/>
    <s v="Non-HFTD"/>
    <x v="0"/>
    <m/>
    <m/>
    <n v="36.137900000000002"/>
    <n v="-119.88800000000001"/>
    <s v="KINGS"/>
    <s v="HENRIETTA-1104"/>
    <m/>
    <m/>
    <s v="HENRIETTA 11048550"/>
    <x v="0"/>
    <s v="Kings County FD"/>
    <s v="Urban"/>
    <m/>
    <m/>
    <s v="No"/>
    <m/>
    <m/>
    <m/>
    <m/>
    <m/>
    <m/>
    <m/>
    <s v="N"/>
    <s v="N"/>
    <m/>
    <m/>
    <s v="     "/>
    <m/>
    <m/>
    <m/>
    <m/>
    <m/>
    <m/>
    <m/>
    <m/>
    <m/>
    <m/>
    <m/>
    <m/>
    <m/>
    <m/>
    <m/>
    <m/>
    <m/>
    <m/>
    <m/>
  </r>
  <r>
    <s v="20200155"/>
    <s v="     "/>
    <n v="43887"/>
    <s v="2/26"/>
    <x v="0"/>
    <n v="0.65972222222222221"/>
    <s v="9"/>
    <n v="1"/>
    <s v="2"/>
    <x v="4"/>
    <m/>
    <m/>
    <s v="On February 26, 2020 at 1550 hours, a PG&amp;E troubleman was dispatched to the Renfro 2101 Distribution Circuit and observed a splice box that sweethearts had burned up. Initial Analysis indicates PG&amp;E equipment failure resulted in an ignition. The ensuing fire was limited to PG&amp;E assets and was extingusihed by Bakersfield Fire Department."/>
    <s v="     "/>
    <s v="FAS"/>
    <m/>
    <s v="N"/>
    <x v="0"/>
    <m/>
    <m/>
    <m/>
    <s v="3250758372"/>
    <m/>
    <m/>
    <s v="     "/>
    <x v="0"/>
    <s v="PG&amp;E"/>
    <m/>
    <s v="Other"/>
    <m/>
    <s v="D"/>
    <s v="D"/>
    <s v="Structure-PG&amp;E only"/>
    <m/>
    <s v="Equipment - PG&amp;E"/>
    <s v="34.m. Connection device damage or failure"/>
    <s v="Equipment - PG&amp;E"/>
    <s v="All types of equipment / facility failure"/>
    <s v="Splice/Clamp/Connector"/>
    <s v="Splice Box"/>
    <m/>
    <m/>
    <m/>
    <m/>
    <s v="Underground"/>
    <x v="1"/>
    <s v="Splice Box"/>
    <s v="Splice box"/>
    <s v="Circuit ID: 254572101"/>
    <s v="     "/>
    <s v="Non-HFTD"/>
    <x v="0"/>
    <m/>
    <m/>
    <n v="35.349499999999999"/>
    <n v="-119.17400000000001"/>
    <s v="Kern"/>
    <s v="RENFRO-2101"/>
    <m/>
    <n v="21000"/>
    <s v="N/A"/>
    <x v="0"/>
    <s v="Bakersfield FD"/>
    <s v="Agriculture"/>
    <m/>
    <m/>
    <s v="No"/>
    <m/>
    <m/>
    <m/>
    <m/>
    <m/>
    <m/>
    <m/>
    <s v="N"/>
    <s v="N"/>
    <m/>
    <m/>
    <s v="     "/>
    <m/>
    <m/>
    <m/>
    <m/>
    <m/>
    <m/>
    <m/>
    <m/>
    <m/>
    <m/>
    <m/>
    <m/>
    <m/>
    <m/>
    <m/>
    <m/>
    <m/>
    <m/>
    <m/>
  </r>
  <r>
    <s v="20210171"/>
    <s v="     "/>
    <n v="44253"/>
    <s v="2/26"/>
    <x v="0"/>
    <n v="0.6958333333333333"/>
    <s v="9"/>
    <n v="1"/>
    <s v="2"/>
    <x v="5"/>
    <n v="44253"/>
    <m/>
    <s v="Third party excavator made contact with 12kV primary overhead circuit, causing the center phase conductor to fail. The ensuing fire was roughly half and acre in size. EOC Preliminary: On February 26, 2021 at 1619 outage wire down outage causing vegetation fire. Tman reports 1 acre vegetation fire on side of highway. Excavator made contact with OH lines causing wire down and ignition impacting 343 customers. Tman calling for crew to repair damage. No property damage, no media, no injuries. OIS: 1263210; ILIS: 21-0030132.1(3 outages); FOID: T005226916 (J1DH), T005226899 (TJGG); FO Actual Cause: &quot;CONTACT W/ HIGH VOLTAGE&quot;; EC: 120583182; PM: 31531741; Circuit ID: 042681102, SAP ID: 102196052"/>
    <s v="     "/>
    <s v="FAS"/>
    <m/>
    <s v="N"/>
    <x v="0"/>
    <m/>
    <s v="21-0030132.1(3 outages)"/>
    <m/>
    <s v="T005226916, T005226899"/>
    <n v="120583000"/>
    <m/>
    <s v="     "/>
    <x v="1"/>
    <s v="PG&amp;E"/>
    <m/>
    <s v="Vegetation"/>
    <m/>
    <s v="D"/>
    <s v="D"/>
    <s v="0.26-9.99"/>
    <m/>
    <s v="Contact - 3rd Party"/>
    <s v="33.d. Vehicle contact"/>
    <s v="Contact - 3rd Party"/>
    <s v="Contact from object"/>
    <s v="Vehicle contact"/>
    <m/>
    <s v="Vehicle contact"/>
    <s v="Conductor - Primary"/>
    <s v="Force Out,Line to Ground"/>
    <s v="Y"/>
    <s v="Overhead"/>
    <x v="3"/>
    <s v="Conductor - Primary"/>
    <s v="Conductor"/>
    <s v="102196052"/>
    <s v="     "/>
    <s v="Non-HFTD"/>
    <x v="0"/>
    <n v="150"/>
    <m/>
    <n v="39.626199999999997"/>
    <n v="-123.46299999999999"/>
    <s v="Mendocino"/>
    <s v="LAYTONVILLE-1102"/>
    <m/>
    <n v="12000"/>
    <m/>
    <x v="0"/>
    <s v="Cal Fire"/>
    <s v="Barren/Other"/>
    <m/>
    <m/>
    <s v="No"/>
    <m/>
    <m/>
    <m/>
    <m/>
    <m/>
    <s v="BAY HILL RD BODEGA BAY"/>
    <m/>
    <s v="N"/>
    <s v="N"/>
    <m/>
    <m/>
    <s v="     "/>
    <m/>
    <m/>
    <m/>
    <m/>
    <m/>
    <m/>
    <m/>
    <m/>
    <m/>
    <m/>
    <m/>
    <m/>
    <m/>
    <m/>
    <m/>
    <m/>
    <m/>
    <m/>
    <m/>
  </r>
  <r>
    <s v="20210229"/>
    <s v="     "/>
    <n v="44253"/>
    <s v="2/26"/>
    <x v="0"/>
    <n v="0.43333333333333335"/>
    <s v="9"/>
    <n v="1"/>
    <s v="2"/>
    <x v="5"/>
    <n v="44253"/>
    <m/>
    <s v="Pole fire due to birds nest; OIS: 1262896; ILIS: 21-0029971; FOID: T005226565; Premise ID: 6263357178; MGCH - Manny Cordeiro - (661) 336-8324; EC: 120581624; PM: 35234767; Circuit ID: 252901112, SAP ID: 103947152"/>
    <s v="     "/>
    <s v="FAS"/>
    <m/>
    <s v="Y"/>
    <x v="0"/>
    <m/>
    <s v="21-0029971"/>
    <m/>
    <s v="T005226565"/>
    <n v="120582000"/>
    <m/>
    <s v="     "/>
    <x v="0"/>
    <s v="PG&amp;E"/>
    <m/>
    <s v="Other"/>
    <s v="Bird"/>
    <s v="D"/>
    <s v="D"/>
    <s v="Structure-only"/>
    <m/>
    <s v="Contact - Animal - Nest"/>
    <s v="33.e. Other contact from object"/>
    <s v="Contact - Nest"/>
    <s v="Contact from object"/>
    <s v="Nest Contact"/>
    <m/>
    <s v="Nest Contact"/>
    <s v="Transformer"/>
    <s v="Line to Line"/>
    <s v="N"/>
    <s v="Overhead"/>
    <x v="3"/>
    <s v="Transformer"/>
    <s v="Transformer, Fuses, Jumpers"/>
    <s v="103947152"/>
    <s v="     "/>
    <s v="Non-HFTD"/>
    <x v="0"/>
    <m/>
    <m/>
    <n v="35.6233"/>
    <n v="-119.5"/>
    <s v="Kern"/>
    <s v="SEMITROPIC-1112"/>
    <m/>
    <n v="12000"/>
    <m/>
    <x v="0"/>
    <s v="Employee-T-man"/>
    <s v="Herbaceous"/>
    <m/>
    <m/>
    <s v="No"/>
    <m/>
    <m/>
    <m/>
    <m/>
    <m/>
    <m/>
    <m/>
    <s v="N"/>
    <s v="N"/>
    <m/>
    <m/>
    <s v="     "/>
    <m/>
    <m/>
    <m/>
    <m/>
    <m/>
    <m/>
    <m/>
    <m/>
    <m/>
    <m/>
    <m/>
    <m/>
    <m/>
    <m/>
    <m/>
    <m/>
    <m/>
    <m/>
    <m/>
  </r>
  <r>
    <s v="20210240"/>
    <s v="     "/>
    <n v="44254"/>
    <s v="2/27"/>
    <x v="0"/>
    <n v="0.47222222222222221"/>
    <s v="9"/>
    <n v="1"/>
    <s v="2"/>
    <x v="5"/>
    <n v="44254"/>
    <m/>
    <s v="FAS states a pole was on fire due to vandalism. Did not mention who suppressed the fire and if it stayed isolated to PG&amp;E assets. Going to contact Tman for verification."/>
    <s v="     "/>
    <s v="FAS"/>
    <m/>
    <s v="Y"/>
    <x v="0"/>
    <m/>
    <m/>
    <m/>
    <s v="T005227281"/>
    <m/>
    <m/>
    <s v="     "/>
    <x v="0"/>
    <s v="PG&amp;E"/>
    <m/>
    <s v="Other"/>
    <s v="Pole "/>
    <s v="D"/>
    <s v="D"/>
    <s v="Structure-only"/>
    <s v="&quot;surface burn on Pole&quot;"/>
    <s v="Contact - 3rd Party"/>
    <s v="33.e. Other contact from object"/>
    <s v="Contact - 3rd Party"/>
    <s v="Contact from object"/>
    <s v="Vandalism"/>
    <m/>
    <s v="Vandalism"/>
    <s v="Pole"/>
    <m/>
    <s v="Y"/>
    <s v="Overhead"/>
    <x v="3"/>
    <s v="Pole"/>
    <s v="Surface of Pole"/>
    <s v="12041130"/>
    <s v="     "/>
    <s v="Non-HFTD"/>
    <x v="0"/>
    <m/>
    <m/>
    <n v="37.8596"/>
    <n v="-122.29300000000001"/>
    <s v="Alameda"/>
    <s v="OAKLAND-D-1130"/>
    <m/>
    <n v="12000"/>
    <m/>
    <x v="0"/>
    <m/>
    <s v="Urban"/>
    <m/>
    <m/>
    <s v="No"/>
    <m/>
    <m/>
    <m/>
    <m/>
    <m/>
    <m/>
    <m/>
    <s v="N"/>
    <s v="N"/>
    <m/>
    <m/>
    <s v="     "/>
    <m/>
    <m/>
    <m/>
    <m/>
    <m/>
    <m/>
    <m/>
    <m/>
    <m/>
    <m/>
    <m/>
    <m/>
    <m/>
    <m/>
    <m/>
    <m/>
    <m/>
    <m/>
    <m/>
  </r>
  <r>
    <s v="MIA20140700"/>
    <s v="     "/>
    <n v="41698"/>
    <s v="2/28"/>
    <x v="0"/>
    <n v="0.43754629629629632"/>
    <s v="9"/>
    <n v="1"/>
    <s v="2"/>
    <x v="7"/>
    <n v="41698"/>
    <n v="0.4375"/>
    <s v="1810 MEADOW AVE in Stockton; pole fire started cause of transformer failure and that burned crossarm"/>
    <s v="     "/>
    <s v="FAS"/>
    <n v="44265"/>
    <s v="Y"/>
    <x v="0"/>
    <s v="975025"/>
    <s v="N/A"/>
    <m/>
    <s v="T003068526"/>
    <n v="107837551"/>
    <m/>
    <s v="     "/>
    <x v="0"/>
    <s v="PG&amp;E"/>
    <m/>
    <m/>
    <m/>
    <s v="D"/>
    <m/>
    <s v="Structure-PG&amp;E only"/>
    <m/>
    <s v="Unknown"/>
    <s v="40.a. Unknown"/>
    <s v="Unknown"/>
    <s v="Other"/>
    <s v="Unknown"/>
    <m/>
    <m/>
    <m/>
    <m/>
    <s v="Yes"/>
    <s v="Overhead"/>
    <x v="0"/>
    <m/>
    <m/>
    <s v="102111346"/>
    <s v="     "/>
    <s v="Non-HFTD"/>
    <x v="0"/>
    <m/>
    <m/>
    <n v="38.015599999999999"/>
    <n v="-121.336"/>
    <s v="San Joaquin"/>
    <s v="HAMMER-1105"/>
    <m/>
    <n v="11000"/>
    <m/>
    <x v="0"/>
    <m/>
    <s v="Urban"/>
    <m/>
    <m/>
    <s v="No"/>
    <m/>
    <m/>
    <m/>
    <m/>
    <m/>
    <m/>
    <m/>
    <s v="N"/>
    <s v="N"/>
    <m/>
    <m/>
    <s v="     "/>
    <m/>
    <m/>
    <m/>
    <m/>
    <m/>
    <m/>
    <m/>
    <m/>
    <m/>
    <m/>
    <m/>
    <m/>
    <m/>
    <m/>
    <m/>
    <m/>
    <m/>
    <m/>
    <m/>
  </r>
  <r>
    <s v="MIA20157626"/>
    <s v="     "/>
    <n v="42063"/>
    <s v="2/28"/>
    <x v="0"/>
    <n v="0.46793981481481484"/>
    <s v="9"/>
    <n v="1"/>
    <s v="2"/>
    <x v="2"/>
    <n v="42063"/>
    <n v="0.46736111111111112"/>
    <s v="HEARD EXPLOSION STATES TRANS FORMER ON FIRE; repair broken underground switch; FOUND 1 OF 2 BLOWN OPEN REMAING PUT FIRE OUT. SW TO GET CUST BACK HOT SW_x000a_FAILED CALLED CREW TO MAKE REPAIRS TO PUT CABLE BACK TO NORMAL AND MADE A COE TAG_x000a_FOR BAD SW."/>
    <s v="     "/>
    <s v="FAS"/>
    <n v="44266"/>
    <s v="Y"/>
    <x v="0"/>
    <s v="1197281"/>
    <s v="15-0016367"/>
    <m/>
    <s v="T003350479"/>
    <n v="110068961"/>
    <m/>
    <s v="     "/>
    <x v="0"/>
    <s v="PG&amp;E"/>
    <m/>
    <m/>
    <m/>
    <s v="D"/>
    <m/>
    <s v="Structure-PG&amp;E only"/>
    <m/>
    <s v="Equipment - PG&amp;E"/>
    <s v="34.e. Switch damage or failure"/>
    <s v="Equipment - PG&amp;E"/>
    <s v="All types of equipment / facility failure"/>
    <s v="Switch failure"/>
    <s v="Switch"/>
    <m/>
    <m/>
    <s v="Line to Ground"/>
    <s v="Yes"/>
    <s v="Overhead"/>
    <x v="0"/>
    <m/>
    <m/>
    <s v="253571106"/>
    <s v="     "/>
    <s v="Non-HFTD"/>
    <x v="0"/>
    <m/>
    <m/>
    <n v="36.766199999999998"/>
    <n v="-119.746"/>
    <s v="Fresno"/>
    <s v="BARTON-1106"/>
    <m/>
    <n v="11000"/>
    <s v="BARTON 1106CB"/>
    <x v="0"/>
    <m/>
    <s v="Urban"/>
    <m/>
    <m/>
    <s v="No"/>
    <m/>
    <m/>
    <m/>
    <m/>
    <m/>
    <m/>
    <m/>
    <s v="N"/>
    <s v="N"/>
    <m/>
    <m/>
    <s v="     "/>
    <m/>
    <m/>
    <m/>
    <m/>
    <m/>
    <m/>
    <m/>
    <m/>
    <m/>
    <m/>
    <m/>
    <m/>
    <m/>
    <m/>
    <m/>
    <m/>
    <m/>
    <m/>
    <m/>
  </r>
  <r>
    <s v="MIA201812258"/>
    <s v="     "/>
    <n v="43159"/>
    <s v="2/28"/>
    <x v="0"/>
    <n v="0.27471064814814816"/>
    <s v="9"/>
    <n v="1"/>
    <s v="2"/>
    <x v="1"/>
    <n v="43159"/>
    <n v="0.27430555555555558"/>
    <s v="ARCING WIRES CAUSED GRASS FIRE; FD AT_x000a_CREEK BOTTOM UNDER HIGH TENSION LINES; Reports of trees in the Transmission Line, Two trees on ground that have been burnt, Fire Department on site; Fresno CalFire"/>
    <s v="     "/>
    <s v="FAS"/>
    <n v="44257"/>
    <s v="Y"/>
    <x v="0"/>
    <m/>
    <m/>
    <m/>
    <s v="T004261864"/>
    <m/>
    <m/>
    <s v="     "/>
    <x v="0"/>
    <s v="PG&amp;E"/>
    <m/>
    <m/>
    <m/>
    <s v="D"/>
    <m/>
    <s v="&lt;3 meters of linear travel"/>
    <m/>
    <s v="Vegetation"/>
    <s v="33.a. Veg. contact"/>
    <s v="Vegetation"/>
    <s v="Contact from object"/>
    <s v="Contact - Vegetation"/>
    <m/>
    <s v="Contact - Vegetation"/>
    <s v="Conductor"/>
    <m/>
    <s v="Unknown"/>
    <s v="Overhead"/>
    <x v="0"/>
    <m/>
    <m/>
    <m/>
    <s v="     "/>
    <s v="Non-HFTD"/>
    <x v="0"/>
    <m/>
    <m/>
    <n v="36.182899999999997"/>
    <n v="-120.16"/>
    <s v="Fresno"/>
    <s v="GATES-1105"/>
    <s v="253931105"/>
    <n v="11000"/>
    <m/>
    <x v="0"/>
    <s v="Fresno CalFire"/>
    <s v="Rural"/>
    <m/>
    <m/>
    <s v="No"/>
    <m/>
    <m/>
    <m/>
    <m/>
    <m/>
    <m/>
    <m/>
    <s v="N"/>
    <s v="N"/>
    <m/>
    <m/>
    <s v="     "/>
    <m/>
    <m/>
    <m/>
    <m/>
    <m/>
    <m/>
    <m/>
    <m/>
    <m/>
    <m/>
    <m/>
    <m/>
    <m/>
    <m/>
    <m/>
    <m/>
    <m/>
    <m/>
    <m/>
  </r>
  <r>
    <s v="20200161"/>
    <s v="     "/>
    <n v="43889"/>
    <s v="2/28"/>
    <x v="0"/>
    <n v="0.54652777777777772"/>
    <s v="9"/>
    <n v="1"/>
    <s v="2"/>
    <x v="4"/>
    <n v="43889"/>
    <n v="0.53611111111111109"/>
    <s v="On February 28, 2020 at 1307 hours, a PG&amp;E troubleman was dispatched to the East Stockton 1102 Distribution Circuit on Glacier Ct in Stockton and observed a line clearance issue. Initial analysis indicates PG&amp;E equipment caused the ignition. Troubleman found open wire secondary conductor got together with customer nuetral and ignited the cable tv box in the rear of customer home. The ensuing fire was less than one meter in size and was extinguished by the customer. A priority A tag was created for a crew to adjust secondary line sag and work was completed on February 28, 2020."/>
    <s v="     "/>
    <s v="FAS"/>
    <m/>
    <s v="N"/>
    <x v="0"/>
    <s v="819055"/>
    <s v="20-0027139"/>
    <m/>
    <s v="T004908269"/>
    <n v="118590733"/>
    <m/>
    <s v="     "/>
    <x v="0"/>
    <s v="PG&amp;E"/>
    <m/>
    <s v="Other"/>
    <m/>
    <s v="D"/>
    <s v="D"/>
    <s v="&lt;3 meters of linear travel"/>
    <m/>
    <s v="Wire-Wire Contact"/>
    <s v="35.a. Wire-to-wire contact / contamination"/>
    <s v="Wire-Wire Contact"/>
    <s v="Contact from object"/>
    <s v="Contact from Object - Other"/>
    <m/>
    <m/>
    <m/>
    <s v="Line to Ground"/>
    <m/>
    <s v="Overhead"/>
    <x v="1"/>
    <s v="Conductor - Open Wire Secondary"/>
    <s v="Conductor"/>
    <s v="Circuit ID: 163131102"/>
    <s v="     "/>
    <s v="Non-HFTD"/>
    <x v="0"/>
    <m/>
    <m/>
    <n v="37.959400000000002"/>
    <n v="-121.251"/>
    <s v="San Joaquin"/>
    <s v="EAST-STOCKTON-1102"/>
    <m/>
    <n v="750"/>
    <s v="N/A"/>
    <x v="0"/>
    <s v="Customer"/>
    <s v="Urban"/>
    <m/>
    <m/>
    <s v="No"/>
    <m/>
    <m/>
    <m/>
    <m/>
    <m/>
    <m/>
    <m/>
    <s v="N"/>
    <s v="N"/>
    <m/>
    <m/>
    <s v="     "/>
    <m/>
    <m/>
    <m/>
    <m/>
    <m/>
    <m/>
    <m/>
    <m/>
    <m/>
    <m/>
    <m/>
    <m/>
    <m/>
    <m/>
    <m/>
    <m/>
    <m/>
    <m/>
    <m/>
  </r>
  <r>
    <s v="20210180"/>
    <s v="     "/>
    <n v="44255"/>
    <s v="2/28"/>
    <x v="0"/>
    <n v="0.48819444444444443"/>
    <s v="10"/>
    <n v="1"/>
    <s v="2"/>
    <x v="5"/>
    <n v="44255"/>
    <m/>
    <s v="Troubleman found vent valve blown off of overhead transformer and smoking internally. He reports it looked like oil hit the cutout which caused it to blow open. The ensuing fire was approx. 10' x 100'. 3/25 - No photos found in preliminary search and marked in column AB."/>
    <s v="     "/>
    <s v="FAS"/>
    <m/>
    <s v="N"/>
    <x v="0"/>
    <m/>
    <m/>
    <m/>
    <s v="T005227751"/>
    <n v="120584000"/>
    <m/>
    <s v="     "/>
    <x v="1"/>
    <s v="PG&amp;E"/>
    <m/>
    <s v="Vegetation"/>
    <m/>
    <s v="D"/>
    <s v="D"/>
    <s v="&lt;0.25"/>
    <s v="Overhead transformer smoking-small fire extended into vegetation. "/>
    <s v="Equipment - Overloaded"/>
    <s v="34.n. Transformer damage or failure"/>
    <s v="Equipment - PG&amp;E"/>
    <s v="All types of equipment / facility failure"/>
    <s v="Transformer failure"/>
    <s v="Transformer"/>
    <m/>
    <m/>
    <m/>
    <s v="Y"/>
    <s v="Overhead"/>
    <x v="3"/>
    <s v="Transformer"/>
    <s v="cutout arm, 3 cutouts, transformer"/>
    <m/>
    <s v="     "/>
    <s v="Non-HFTD"/>
    <x v="0"/>
    <m/>
    <m/>
    <n v="39.056699999999999"/>
    <n v="-121.63"/>
    <s v="Sutter"/>
    <s v="BOGUE-1106"/>
    <m/>
    <n v="12000"/>
    <m/>
    <x v="0"/>
    <s v="Sutter FD"/>
    <s v="Agriculture"/>
    <m/>
    <m/>
    <s v="No"/>
    <m/>
    <m/>
    <m/>
    <m/>
    <m/>
    <m/>
    <m/>
    <s v="N"/>
    <s v="N"/>
    <m/>
    <m/>
    <s v="     "/>
    <m/>
    <m/>
    <m/>
    <m/>
    <m/>
    <m/>
    <m/>
    <m/>
    <m/>
    <m/>
    <m/>
    <m/>
    <m/>
    <m/>
    <m/>
    <m/>
    <m/>
    <m/>
    <m/>
  </r>
  <r>
    <s v="20200166"/>
    <s v="     "/>
    <n v="43890"/>
    <s v="2/29"/>
    <x v="0"/>
    <n v="0.5395833333333333"/>
    <s v="9"/>
    <n v="1"/>
    <s v="2"/>
    <x v="4"/>
    <n v="43890"/>
    <n v="0.54027777777777775"/>
    <s v="On February 29, 2020 at 1255 hours, PG&amp;E became aware of an outage on the Gabilan 1101 12kV Overhead Distribuction Circuit in Salinas when a customer called to report a loss of power. A few minutes after, the California Highway Patrol (“CHP”) called PG&amp;E’s emergency line and reported wires down due to a vehicle hitting a PG&amp;E pole. PG&amp;E subsequently dispatched a PG&amp;E Distribution Troubleman to patrol the area two spans north of the Gabilan Substation. Upon arrival, the Troubleman observed an active fire surrounding a burning vehicle, which was determined to be a dump truck, and the Salinas Fire Department onsite at 398 Natividad Road in Salinas, (“Incident Location”). The affected span of the Gabilan 1101 12kv circuit lost power at 1250 hours, where three phases came down.. The construction at the Incident Location is transmission over distribution underbuild, with the Salinas-Lagunitas 60kV line above. After the fire had developed, the Salinas-Lagunitas 60kV line lost power at 1300 hours when two phases came down due to the fire below. At 1315 hours, a PG&amp;E Transmission Electric Foreman was dispatched and arrived onsite at 1400 hours. The incident caused a loss of power to 7,600 customers. The fire spread from the dump truck to nearby plastic agricultural equipment, causing black smoke and making the scene hazardous with toxic fumes. Several diesel tanks also ignited, further contributing to the fire._x000a_Necessary switching was performed, isolating the outage to 20 customers by 1340 hours. PG&amp;E was not given access to the immediate Incident Location until the next morning due to the active fire and hazardous conditions. By 1630 hours on March 1, 2020, the remaining 20 customers were restored and all repairs to the three phases of distribution wires and two phases of transmission wires were complete. On the day of the incident, the incident was determined to be a carpole and not reportable. However, on April 23, 2020, this incident was reviewed by the PG&amp;E Electric Incident Investigations team and found to be caused by a dump truck with a raised bed that contacted the distribution lines. At the time of the incident, Salinas Municipal Airport, 5.25 miles south of the Incident Location, recorded the air temperature to be 55℉ with wind speeds at 16 mph. PG&amp;E collected LiDAR data on the circuit span at the Incident Location on September 17, 2019 and found the conductor to ground clearance in compliance with General Order 95 clearance rules at that time and weather conditions. Recent patrol and inspections show no issues contributing to the incident. During distribution line inspections in 2019, an Electric Corrective notification was made to address a leaning pole that supported the span involved in the incident. However, upon additional field assessment was deemed unnecesarry and is now being canceled. This incident was reported to the CPUC on April 23, 2020 under the Property Damage criterion because the dump truck and agricultural equipment damaged is valued over $50,000. At this time, no claims have been received. No evidence was collected as a result of this incident. PG&amp;E EIR: EI200229A"/>
    <s v="     "/>
    <s v="Trans-Sub Email"/>
    <m/>
    <s v="N"/>
    <x v="0"/>
    <s v="820189"/>
    <s v="20-0027377"/>
    <s v="INT-13362"/>
    <s v="T004908785"/>
    <m/>
    <s v="EI200229A"/>
    <s v="     "/>
    <x v="1"/>
    <s v="PG&amp;E"/>
    <m/>
    <s v="Vegetation"/>
    <m/>
    <s v="D"/>
    <s v="T"/>
    <s v="0.26-9.99"/>
    <m/>
    <s v="Contact - 3rd Party"/>
    <s v="33.d. Vehicle contact"/>
    <s v="Contact - 3rd Party"/>
    <s v="Contact from object"/>
    <s v="Contact - Vehicle"/>
    <m/>
    <s v="Contact - Vehicle"/>
    <s v="Conductor - Primary"/>
    <s v="Line to Ground"/>
    <m/>
    <s v="Overhead"/>
    <x v="3"/>
    <s v="Conductor - Primary"/>
    <s v="Conductor, Crossarm, Insulators, Cutout"/>
    <s v="Circuit ID: 182331101; SAP ID: 101711418"/>
    <s v="     "/>
    <s v="Non-HFTD"/>
    <x v="0"/>
    <m/>
    <m/>
    <n v="36.738199999999999"/>
    <n v="-121.608"/>
    <s v="Monterey"/>
    <s v="SALINAS-LAGUNITAS"/>
    <m/>
    <n v="60000"/>
    <m/>
    <x v="0"/>
    <s v="Salinas FD"/>
    <s v="Barren/Other"/>
    <m/>
    <m/>
    <s v="No"/>
    <m/>
    <m/>
    <m/>
    <m/>
    <m/>
    <m/>
    <m/>
    <s v="N"/>
    <s v="N"/>
    <m/>
    <m/>
    <s v="     "/>
    <m/>
    <m/>
    <m/>
    <m/>
    <m/>
    <m/>
    <m/>
    <m/>
    <m/>
    <m/>
    <m/>
    <m/>
    <m/>
    <m/>
    <m/>
    <m/>
    <m/>
    <m/>
    <m/>
  </r>
  <r>
    <s v="20170005"/>
    <s v="     "/>
    <n v="42769"/>
    <s v="2/3"/>
    <x v="0"/>
    <m/>
    <s v="5"/>
    <n v="1"/>
    <s v="2"/>
    <x v="0"/>
    <n v="42769"/>
    <n v="0.41597222222222224"/>
    <s v="0"/>
    <s v="     "/>
    <m/>
    <m/>
    <s v="N"/>
    <x v="0"/>
    <s v="1673773"/>
    <s v="17-0017171"/>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Unknown"/>
    <s v="Overhead"/>
    <x v="3"/>
    <s v="Conductor"/>
    <m/>
    <s v="100938466"/>
    <s v="     "/>
    <s v="Non-HFTD"/>
    <x v="0"/>
    <m/>
    <m/>
    <n v="37.561500000000002"/>
    <n v="-122.02800000000001"/>
    <s v="Alameda"/>
    <s v="DUMBARTON-SUB-1102"/>
    <s v="14471102"/>
    <n v="12000"/>
    <s v="DUMBARTON 1102MR100"/>
    <x v="0"/>
    <s v="jeff"/>
    <s v="Urban"/>
    <m/>
    <m/>
    <s v="No"/>
    <m/>
    <m/>
    <m/>
    <m/>
    <m/>
    <m/>
    <m/>
    <s v="N"/>
    <s v="N"/>
    <m/>
    <m/>
    <s v="     "/>
    <s v="37.56152833"/>
    <s v="-122.02771667"/>
    <s v="Feb  6 2017 12:00AM"/>
    <s v="RootsFail"/>
    <s v="Italian Cypress shifted at the base and touched the lines causing the free to catch fire and brought down the line.  the downed line caused a small fire at the neighbors house at 4428 Gibraltar Dr, Fremont.  The shed and awning was burned.  the line also energized the house plumbing, ruining the water heater.  The tree is below the PG&amp;E lines and is no longer a threat. No additional work needed."/>
    <s v="CYPI"/>
    <s v="36"/>
    <s v="10"/>
    <s v="2"/>
    <s v="None"/>
    <s v="Slight"/>
    <s v="N"/>
    <s v="1"/>
    <m/>
    <s v="Plain"/>
    <s v="D"/>
    <s v="Vertical"/>
    <s v="BareWire"/>
    <s v="6"/>
  </r>
  <r>
    <s v="20210107"/>
    <s v="     "/>
    <n v="44230"/>
    <s v="2/3"/>
    <x v="0"/>
    <n v="0.67569444444444449"/>
    <s v="6"/>
    <n v="1"/>
    <s v="2"/>
    <x v="5"/>
    <n v="44230"/>
    <m/>
    <s v="A transmission overhead with Distribution underbuild pole on the TEJON-LEBEC 70kV circuit broke and fell to ground due to third party vehicle contact. The contact from object resulted in a small grass fire just off of I-5. The ensuing fire was 3 meter - 0.25 acre in size. CAP # 000120498482; 3/25 - No photos found in preliminary search and marked in column AB."/>
    <s v="     "/>
    <s v="Trans-Sub Email"/>
    <m/>
    <s v="N"/>
    <x v="0"/>
    <m/>
    <s v="21-0021506"/>
    <s v="T21-004552"/>
    <m/>
    <m/>
    <m/>
    <s v="     "/>
    <x v="1"/>
    <s v="PG&amp;E"/>
    <m/>
    <s v="Vegetation"/>
    <m/>
    <s v="T"/>
    <s v="T"/>
    <s v="&lt;0.25"/>
    <m/>
    <s v="Contact - 3rd Party"/>
    <s v="33.d. Vehicle contact"/>
    <s v="Contact - 3rd Party"/>
    <s v="Contact from object"/>
    <s v="Vehicle contact"/>
    <m/>
    <s v="Vehicle contact"/>
    <s v="Conductor - Transmission"/>
    <s v="Line to Ground"/>
    <s v="N"/>
    <s v="Overhead"/>
    <x v="4"/>
    <s v="Conductor - Transmission"/>
    <s v="pole"/>
    <m/>
    <s v="     "/>
    <s v="Non-HFTD"/>
    <x v="0"/>
    <m/>
    <m/>
    <n v="34.957099999999997"/>
    <n v="-118.93600000000001"/>
    <s v="Kern"/>
    <s v="TEJON-LEBEC-70KV"/>
    <m/>
    <n v="70000"/>
    <s v="N/A"/>
    <x v="0"/>
    <s v="Kern County FD"/>
    <s v="Urban"/>
    <m/>
    <m/>
    <s v="No"/>
    <m/>
    <m/>
    <m/>
    <m/>
    <m/>
    <m/>
    <m/>
    <s v="N"/>
    <s v="N"/>
    <m/>
    <m/>
    <s v="     "/>
    <m/>
    <m/>
    <m/>
    <m/>
    <m/>
    <m/>
    <m/>
    <m/>
    <m/>
    <m/>
    <m/>
    <m/>
    <m/>
    <m/>
    <m/>
    <m/>
    <m/>
    <m/>
    <m/>
  </r>
  <r>
    <s v="20210232"/>
    <s v="     "/>
    <n v="44230"/>
    <s v="2/3"/>
    <x v="0"/>
    <n v="0.40486111111111112"/>
    <s v="6"/>
    <n v="1"/>
    <s v="2"/>
    <x v="5"/>
    <n v="44230"/>
    <m/>
    <s v="FAS states an explosion occurred leading to the pole top shearing off. Does not state cause of explosion or fire that eventually caused pole to shear off. Going to contact Tman for cause. T-man contacted on 4/26/2021 reqarding cause of fire.  "/>
    <s v="     "/>
    <s v="FAS"/>
    <m/>
    <s v="Y"/>
    <x v="0"/>
    <m/>
    <s v="21-0021277"/>
    <m/>
    <s v="T005208049,  T005208135 , T005208033"/>
    <n v="120496000"/>
    <m/>
    <s v="     "/>
    <x v="0"/>
    <s v="PG&amp;E"/>
    <m/>
    <s v="Other"/>
    <s v="Pole "/>
    <s v="D"/>
    <s v="D"/>
    <s v="Structure-PG&amp;E only"/>
    <s v="Top of Pole"/>
    <s v="Contamination"/>
    <s v="36.a. Contamination"/>
    <s v="Equipment - PG&amp;E"/>
    <s v="Contamination"/>
    <s v="Tracking"/>
    <m/>
    <m/>
    <m/>
    <s v="Line to Ground"/>
    <s v="Y"/>
    <s v="Overhead"/>
    <x v="3"/>
    <s v="Insulator"/>
    <s v="Pole, Riser, potheads, cable"/>
    <s v="40524520"/>
    <s v="     "/>
    <s v="Non-HFTD"/>
    <x v="0"/>
    <m/>
    <m/>
    <n v="37.755899999999997"/>
    <n v="-122.181"/>
    <s v="Alameda"/>
    <s v="OAKLAND-J-1118"/>
    <m/>
    <n v="12000"/>
    <m/>
    <x v="0"/>
    <s v="Oakland FD"/>
    <s v="Urban"/>
    <m/>
    <m/>
    <s v="No"/>
    <m/>
    <m/>
    <m/>
    <m/>
    <m/>
    <m/>
    <m/>
    <s v="N"/>
    <s v="N"/>
    <m/>
    <m/>
    <s v="     "/>
    <m/>
    <m/>
    <m/>
    <m/>
    <m/>
    <m/>
    <m/>
    <m/>
    <m/>
    <m/>
    <m/>
    <m/>
    <m/>
    <m/>
    <m/>
    <m/>
    <m/>
    <m/>
    <m/>
  </r>
  <r>
    <s v="MIA20142425"/>
    <s v="     "/>
    <n v="41674"/>
    <s v="2/4"/>
    <x v="0"/>
    <n v="0.30672453703703706"/>
    <s v="6"/>
    <n v="1"/>
    <s v="2"/>
    <x v="7"/>
    <n v="41674"/>
    <n v="0.30625000000000002"/>
    <s v="L7SF: 1585 ELKHORN RD in Prunedale; found wire down due to turkey, hot wire, small fire in tree/grass"/>
    <s v="     "/>
    <s v="FAS"/>
    <n v="44264"/>
    <s v="Y"/>
    <x v="0"/>
    <s v="959394"/>
    <s v="N/A"/>
    <m/>
    <s v="T003049173"/>
    <n v="107790057"/>
    <m/>
    <s v="     "/>
    <x v="0"/>
    <s v="PG&amp;E"/>
    <m/>
    <m/>
    <m/>
    <s v="D"/>
    <m/>
    <s v="Unknown"/>
    <m/>
    <s v="Contact - Animal - Bird"/>
    <s v="33.b. Animal contact"/>
    <s v="Contact - Bird"/>
    <s v="Contact from object"/>
    <s v="Contact - Animal"/>
    <m/>
    <s v="Contact - Animal"/>
    <s v="Conductor"/>
    <m/>
    <s v="Yes"/>
    <s v="Overhead"/>
    <x v="0"/>
    <m/>
    <m/>
    <s v="101712950"/>
    <s v="     "/>
    <s v="Non-HFTD"/>
    <x v="0"/>
    <m/>
    <m/>
    <n v="36.800600000000003"/>
    <n v="-121.72199999999999"/>
    <s v="Monterey"/>
    <s v="DOLAN-ROAD-1101"/>
    <m/>
    <n v="11000"/>
    <m/>
    <x v="0"/>
    <m/>
    <s v="Rural"/>
    <m/>
    <m/>
    <s v="No"/>
    <m/>
    <m/>
    <m/>
    <m/>
    <m/>
    <m/>
    <m/>
    <s v="N"/>
    <s v="N"/>
    <m/>
    <m/>
    <s v="     "/>
    <m/>
    <m/>
    <m/>
    <m/>
    <m/>
    <m/>
    <m/>
    <m/>
    <m/>
    <m/>
    <m/>
    <m/>
    <m/>
    <m/>
    <m/>
    <m/>
    <m/>
    <m/>
    <m/>
  </r>
  <r>
    <s v="SAP201422701"/>
    <s v="     "/>
    <n v="41674"/>
    <s v="2/4"/>
    <x v="0"/>
    <m/>
    <s v="6"/>
    <n v="1"/>
    <s v="2"/>
    <x v="7"/>
    <n v="41672"/>
    <m/>
    <s v="92nd Ave and E St in Oakland; pole fire; damaged line cutouts and primary"/>
    <s v="     "/>
    <s v="SAP"/>
    <n v="44580"/>
    <s v="Y"/>
    <x v="0"/>
    <m/>
    <s v="N/A"/>
    <m/>
    <s v="2533485402"/>
    <n v="107785812"/>
    <m/>
    <s v="     "/>
    <x v="0"/>
    <s v="PG&amp;E"/>
    <m/>
    <m/>
    <m/>
    <s v="D"/>
    <m/>
    <s v="Structure-PG&amp;E only"/>
    <m/>
    <s v="Equipment - PG&amp;E"/>
    <s v="34.b. Conductor damage or failure"/>
    <s v="Equipment - PG&amp;E"/>
    <s v="Conductor failure-all"/>
    <s v="Conductor failure-all"/>
    <s v="Bushing Mounted Cutout"/>
    <m/>
    <m/>
    <m/>
    <s v="No"/>
    <s v="Overhead"/>
    <x v="0"/>
    <s v="Bushing Mounted Cutout"/>
    <m/>
    <s v="101344697"/>
    <s v="     "/>
    <s v="Non-HFTD"/>
    <x v="0"/>
    <m/>
    <m/>
    <n v="37.745699999999999"/>
    <n v="-122.18"/>
    <s v="Alameda"/>
    <s v="EDES-1114"/>
    <m/>
    <m/>
    <m/>
    <x v="0"/>
    <m/>
    <m/>
    <m/>
    <m/>
    <s v="No"/>
    <m/>
    <m/>
    <m/>
    <m/>
    <m/>
    <m/>
    <m/>
    <s v="N"/>
    <s v="N"/>
    <m/>
    <m/>
    <s v="     "/>
    <m/>
    <m/>
    <m/>
    <m/>
    <m/>
    <m/>
    <m/>
    <m/>
    <m/>
    <m/>
    <m/>
    <m/>
    <m/>
    <m/>
    <m/>
    <m/>
    <m/>
    <m/>
    <m/>
  </r>
  <r>
    <s v="SAP201615828"/>
    <s v="     "/>
    <n v="42404"/>
    <s v="2/4"/>
    <x v="0"/>
    <m/>
    <s v="6"/>
    <n v="1"/>
    <s v="2"/>
    <x v="6"/>
    <n v="42402"/>
    <m/>
    <s v="cap bank caught on fire and burnt pole to the ground; failed line recloser"/>
    <s v="     "/>
    <s v="SAP"/>
    <n v="44580"/>
    <s v="Y"/>
    <x v="0"/>
    <s v="1397108"/>
    <s v="16-0010055"/>
    <m/>
    <s v="T003602295"/>
    <n v="111323063"/>
    <m/>
    <s v="     "/>
    <x v="0"/>
    <s v="PG&amp;E"/>
    <m/>
    <m/>
    <m/>
    <s v="D"/>
    <m/>
    <s v="Structure-PG&amp;E only"/>
    <m/>
    <s v="Equipment - PG&amp;E"/>
    <s v="34.j. Recloser damage or failure"/>
    <s v="Equipment - PG&amp;E"/>
    <s v="Recloser failure"/>
    <s v="Recloser failure"/>
    <s v="Capacitor Bank"/>
    <m/>
    <m/>
    <s v="Force Out"/>
    <s v="No"/>
    <s v="Overhead"/>
    <x v="0"/>
    <s v="Capacitor Bank"/>
    <m/>
    <s v="100228042"/>
    <s v="     "/>
    <s v="Non-HFTD"/>
    <x v="0"/>
    <m/>
    <m/>
    <n v="35.245199999999997"/>
    <n v="-119.101"/>
    <s v="Kern"/>
    <s v="OLD-RIVER-1104"/>
    <m/>
    <m/>
    <s v="OLD RIVER 1104CB"/>
    <x v="0"/>
    <m/>
    <m/>
    <m/>
    <m/>
    <s v="No"/>
    <m/>
    <m/>
    <m/>
    <m/>
    <m/>
    <m/>
    <m/>
    <s v="N"/>
    <s v="N"/>
    <m/>
    <m/>
    <s v="     "/>
    <m/>
    <m/>
    <m/>
    <m/>
    <m/>
    <m/>
    <m/>
    <m/>
    <m/>
    <m/>
    <m/>
    <m/>
    <m/>
    <m/>
    <m/>
    <m/>
    <m/>
    <m/>
    <m/>
  </r>
  <r>
    <s v="SAP201712877"/>
    <s v="     "/>
    <n v="42770"/>
    <s v="2/4"/>
    <x v="0"/>
    <m/>
    <s v="5"/>
    <n v="1"/>
    <s v="2"/>
    <x v="0"/>
    <n v="42768"/>
    <m/>
    <s v="riser cables to sw r3487 caught fire; ng connector"/>
    <s v="     "/>
    <s v="SAP"/>
    <n v="44580"/>
    <s v="Y"/>
    <x v="0"/>
    <m/>
    <s v="17-0016753.1"/>
    <m/>
    <s v="T003918642"/>
    <n v="112552859"/>
    <m/>
    <s v="     "/>
    <x v="0"/>
    <s v="PG&amp;E"/>
    <m/>
    <m/>
    <m/>
    <s v="D"/>
    <m/>
    <s v="Structure-PG&amp;E only"/>
    <m/>
    <s v="Equipment - PG&amp;E"/>
    <s v="34.m. Connection device damage or failure"/>
    <s v="Equipment - PG&amp;E"/>
    <s v="Splice/Clamp/Connector"/>
    <s v="Splice/Clamp/Connector"/>
    <s v="Riser"/>
    <m/>
    <m/>
    <s v="Line to Ground"/>
    <s v="Yes"/>
    <s v="Underground"/>
    <x v="0"/>
    <s v="Riser"/>
    <m/>
    <s v="101430958"/>
    <s v="     "/>
    <s v="Non-HFTD"/>
    <x v="0"/>
    <m/>
    <m/>
    <n v="37.956099999999999"/>
    <n v="-122.34699999999999"/>
    <s v="Contra Costa"/>
    <s v="RICHMOND-R-1126,-BROOKSIDE-0401"/>
    <m/>
    <m/>
    <m/>
    <x v="0"/>
    <m/>
    <m/>
    <m/>
    <m/>
    <s v="No"/>
    <m/>
    <m/>
    <m/>
    <m/>
    <m/>
    <m/>
    <m/>
    <s v="N"/>
    <s v="N"/>
    <m/>
    <m/>
    <s v="     "/>
    <m/>
    <m/>
    <m/>
    <m/>
    <m/>
    <m/>
    <m/>
    <m/>
    <m/>
    <m/>
    <m/>
    <m/>
    <m/>
    <m/>
    <m/>
    <m/>
    <m/>
    <m/>
    <m/>
  </r>
  <r>
    <s v="FAS2121175"/>
    <s v="     "/>
    <n v="43500"/>
    <s v="2/4"/>
    <x v="0"/>
    <m/>
    <s v="6"/>
    <n v="1"/>
    <s v="2"/>
    <x v="3"/>
    <m/>
    <m/>
    <s v="transformer blown; lines on house caused fire on house; caused by tree falling into line; rainy weather"/>
    <s v="     "/>
    <s v="FAS"/>
    <n v="44580"/>
    <s v="Y"/>
    <x v="0"/>
    <s v="289468"/>
    <s v="19-0017703"/>
    <m/>
    <s v="986927466, T004538556"/>
    <n v="115783653"/>
    <m/>
    <s v="     "/>
    <x v="1"/>
    <s v="PG&amp;E"/>
    <m/>
    <m/>
    <m/>
    <s v="D"/>
    <m/>
    <s v="&lt;3 meters of linear travel"/>
    <m/>
    <s v="Vegetation"/>
    <s v="33.a. Veg. contact"/>
    <s v="Vegetation"/>
    <s v="Veg. contact"/>
    <s v="Veg. contact"/>
    <m/>
    <s v="Veg. contact"/>
    <s v="Transformer"/>
    <m/>
    <s v="Yes"/>
    <s v="Overhead"/>
    <x v="0"/>
    <s v="Transformer"/>
    <m/>
    <s v="100078537"/>
    <s v="     "/>
    <s v="Non-HFTD"/>
    <x v="0"/>
    <m/>
    <m/>
    <n v="38.954700000000003"/>
    <n v="-121.10299999999999"/>
    <s v="Placer"/>
    <s v="BELL-1108"/>
    <m/>
    <m/>
    <s v="BELL 1108CB"/>
    <x v="0"/>
    <m/>
    <m/>
    <m/>
    <m/>
    <s v="No"/>
    <m/>
    <m/>
    <m/>
    <m/>
    <m/>
    <m/>
    <m/>
    <s v="N"/>
    <s v="N"/>
    <m/>
    <m/>
    <s v="     "/>
    <m/>
    <m/>
    <m/>
    <m/>
    <m/>
    <m/>
    <m/>
    <m/>
    <m/>
    <m/>
    <m/>
    <m/>
    <m/>
    <m/>
    <m/>
    <m/>
    <m/>
    <m/>
    <m/>
  </r>
  <r>
    <s v="MIA20142974"/>
    <s v="     "/>
    <n v="41675"/>
    <s v="2/5"/>
    <x v="0"/>
    <n v="0.38626157407407408"/>
    <s v="6"/>
    <n v="1"/>
    <s v="2"/>
    <x v="7"/>
    <n v="41675"/>
    <n v="0.38611111111111113"/>
    <s v="21575 N BRUELLA RD in Acampo; wood pole on fire beneath high volt wires; capacitor C-2544 burned open"/>
    <s v="     "/>
    <s v="FAS"/>
    <n v="44265"/>
    <s v="Y"/>
    <x v="0"/>
    <s v="960001"/>
    <s v="N/A"/>
    <m/>
    <s v="T003050175"/>
    <n v="107792756"/>
    <m/>
    <s v="     "/>
    <x v="0"/>
    <s v="PG&amp;E"/>
    <m/>
    <m/>
    <m/>
    <s v="D"/>
    <m/>
    <s v="Structure-PG&amp;E only"/>
    <m/>
    <s v="Equipment - PG&amp;E"/>
    <s v="34.a. Capacitor bank damage or failure"/>
    <s v="Equipment - PG&amp;E"/>
    <s v="All types of equipment / facility failure"/>
    <s v="Capacitor bank failure"/>
    <s v="Capacitor Bank"/>
    <m/>
    <m/>
    <m/>
    <s v="Yes"/>
    <s v="Overhead"/>
    <x v="0"/>
    <m/>
    <m/>
    <s v="C2544"/>
    <s v="     "/>
    <s v="Non-HFTD"/>
    <x v="0"/>
    <m/>
    <m/>
    <n v="38.180399999999999"/>
    <n v="-121.20699999999999"/>
    <s v="San Joaquin"/>
    <s v="VICTOR-1102"/>
    <s v="163281102"/>
    <n v="11000"/>
    <m/>
    <x v="0"/>
    <m/>
    <s v="Rural"/>
    <m/>
    <m/>
    <s v="No"/>
    <m/>
    <m/>
    <m/>
    <m/>
    <m/>
    <m/>
    <m/>
    <s v="N"/>
    <s v="N"/>
    <m/>
    <m/>
    <s v="     "/>
    <m/>
    <m/>
    <m/>
    <m/>
    <m/>
    <m/>
    <m/>
    <m/>
    <m/>
    <m/>
    <m/>
    <m/>
    <m/>
    <m/>
    <m/>
    <m/>
    <m/>
    <m/>
    <m/>
  </r>
  <r>
    <s v="MIA20187876"/>
    <s v="     "/>
    <n v="43136"/>
    <s v="2/5"/>
    <x v="0"/>
    <n v="0.3457175925925926"/>
    <s v="6"/>
    <n v="1"/>
    <s v="2"/>
    <x v="1"/>
    <n v="43136"/>
    <n v="0.34513888888888888"/>
    <s v="FAS and OIS report arcing switch blade and receptacle burned. Crew to repair. "/>
    <s v="     "/>
    <s v="FAS"/>
    <n v="44244"/>
    <s v="Y"/>
    <x v="0"/>
    <s v="19302"/>
    <s v="N/A"/>
    <m/>
    <s v="T004246599"/>
    <n v="114274369"/>
    <m/>
    <s v="     "/>
    <x v="0"/>
    <s v="PG&amp;E"/>
    <m/>
    <m/>
    <m/>
    <s v="D"/>
    <m/>
    <s v="Structure-PG&amp;E only"/>
    <m/>
    <s v="Equipment - PG&amp;E"/>
    <s v="34.e. Switch damage or failure"/>
    <s v="Equipment - PG&amp;E"/>
    <s v="All types of equipment / facility failure"/>
    <s v="Switch failure"/>
    <s v="Switch"/>
    <m/>
    <m/>
    <m/>
    <s v="No"/>
    <s v="Overhead"/>
    <x v="0"/>
    <m/>
    <m/>
    <s v="Switch: 4108"/>
    <s v="     "/>
    <s v="Non-HFTD"/>
    <x v="0"/>
    <m/>
    <m/>
    <n v="37.763300000000001"/>
    <n v="-120.84099999999999"/>
    <s v="Stanislaus"/>
    <s v="COTTLE-1704"/>
    <s v="163711704"/>
    <n v="17000"/>
    <m/>
    <x v="0"/>
    <m/>
    <s v="Urban"/>
    <m/>
    <m/>
    <s v="No"/>
    <m/>
    <m/>
    <m/>
    <m/>
    <m/>
    <m/>
    <m/>
    <s v="N"/>
    <s v="N"/>
    <m/>
    <m/>
    <s v="     "/>
    <m/>
    <m/>
    <m/>
    <m/>
    <m/>
    <m/>
    <m/>
    <m/>
    <m/>
    <m/>
    <m/>
    <m/>
    <m/>
    <m/>
    <m/>
    <m/>
    <m/>
    <m/>
    <m/>
  </r>
  <r>
    <s v="20210112"/>
    <s v="     "/>
    <n v="44232"/>
    <s v="2/5"/>
    <x v="0"/>
    <n v="0.55000000000000004"/>
    <s v="6"/>
    <n v="1"/>
    <s v="2"/>
    <x v="5"/>
    <n v="44232"/>
    <m/>
    <s v="A capacitor bank failure occurred resulting in a small ignition that was limited to PG&amp;E assets. The troubleman reports the cap bank had two blown fuses and burned open ground that caused the pole fire at C4642. Tman reports fuses blown are part 63 fuses."/>
    <s v="     "/>
    <s v="FAS"/>
    <m/>
    <s v="N"/>
    <x v="0"/>
    <m/>
    <s v="21-0022419"/>
    <m/>
    <s v="T005210342"/>
    <n v="120511000"/>
    <m/>
    <s v="     "/>
    <x v="0"/>
    <s v="PG&amp;E"/>
    <m/>
    <s v="Other"/>
    <s v="Pole"/>
    <s v="D"/>
    <s v="D"/>
    <s v="Structure-PG&amp;E only"/>
    <m/>
    <s v="Equipment - PG&amp;E"/>
    <s v="34.a. Capacitor bank damage or failure"/>
    <s v="Equipment - PG&amp;E"/>
    <s v="All types of equipment / facility failure"/>
    <s v="Capacitor bank failure"/>
    <s v="Grounding Wire"/>
    <m/>
    <m/>
    <s v="Force Out"/>
    <s v="Y"/>
    <s v="Overhead"/>
    <x v="3"/>
    <s v="Grounding Wire"/>
    <s v="Grounding wire, PoleSAP#102155449"/>
    <m/>
    <s v="     "/>
    <s v="Non-HFTD"/>
    <x v="0"/>
    <n v="175"/>
    <m/>
    <n v="38.978999999999999"/>
    <n v="-122.74299999999999"/>
    <s v="Lake"/>
    <s v="KONOCTI-1108"/>
    <m/>
    <n v="12000"/>
    <m/>
    <x v="0"/>
    <s v="Self extinguished"/>
    <s v="Shrub"/>
    <m/>
    <m/>
    <s v="No"/>
    <m/>
    <m/>
    <m/>
    <m/>
    <m/>
    <m/>
    <m/>
    <s v="N"/>
    <s v="N"/>
    <m/>
    <m/>
    <s v="     "/>
    <m/>
    <m/>
    <m/>
    <m/>
    <m/>
    <m/>
    <m/>
    <m/>
    <m/>
    <m/>
    <m/>
    <m/>
    <m/>
    <m/>
    <m/>
    <m/>
    <m/>
    <m/>
    <m/>
  </r>
  <r>
    <s v="SAP20211061"/>
    <s v="     "/>
    <n v="44232"/>
    <s v="2/5"/>
    <x v="0"/>
    <m/>
    <s v="6"/>
    <n v="1"/>
    <s v="2"/>
    <x v="5"/>
    <n v="44230"/>
    <m/>
    <s v="NE NW SEC 35 19 21 #35, HANFORD; Pole burnt off with no cause mentioned; Unsure if fire occurred; Going to contact Tman; Tman replied stating that the pole fire was started by flashed insulators and that the fire was completely out by the time he got ther"/>
    <s v="     "/>
    <s v="SAP"/>
    <n v="44580"/>
    <s v="Y"/>
    <x v="0"/>
    <s v="1247211"/>
    <s v="21-0021455"/>
    <m/>
    <s v="T005208425"/>
    <n v="120497486"/>
    <m/>
    <s v="     "/>
    <x v="0"/>
    <s v="PG&amp;E"/>
    <m/>
    <m/>
    <m/>
    <s v="D"/>
    <m/>
    <s v="Structure-PG&amp;E only"/>
    <m/>
    <s v="Equipment - PG&amp;E"/>
    <s v="34.g. Insulator and brushing damage or failure"/>
    <s v="Equipment - PG&amp;E"/>
    <s v="Insulator failure"/>
    <s v="Insulator failure"/>
    <s v="Pole"/>
    <m/>
    <m/>
    <s v="Force Out"/>
    <s v="No"/>
    <s v="Overhead"/>
    <x v="0"/>
    <s v="Pole"/>
    <m/>
    <s v="100806294"/>
    <s v="     "/>
    <s v="Non-HFTD"/>
    <x v="0"/>
    <m/>
    <m/>
    <n v="36.2348"/>
    <n v="-119.664"/>
    <s v="Kings"/>
    <s v="GUERNSEY-1104"/>
    <m/>
    <m/>
    <m/>
    <x v="0"/>
    <m/>
    <m/>
    <m/>
    <m/>
    <s v="No"/>
    <m/>
    <m/>
    <m/>
    <m/>
    <m/>
    <m/>
    <m/>
    <s v="N"/>
    <s v="N"/>
    <m/>
    <m/>
    <s v="     "/>
    <m/>
    <m/>
    <m/>
    <m/>
    <m/>
    <m/>
    <m/>
    <m/>
    <m/>
    <m/>
    <m/>
    <m/>
    <m/>
    <m/>
    <m/>
    <m/>
    <m/>
    <m/>
    <m/>
  </r>
  <r>
    <s v="20212395"/>
    <s v="     "/>
    <n v="44232"/>
    <s v="2/5"/>
    <x v="0"/>
    <m/>
    <s v="6"/>
    <n v="1"/>
    <s v="2"/>
    <x v="5"/>
    <n v="44230"/>
    <m/>
    <s v="NE NW SEC 35 19 21 #35, HANFORD; Pole burnt off with no cause mentioned; Unsure if fire occurred; Going to contact Tman; Tman replied stating that the pole fire was started by flashed insulators and that the fire was completely out by the time he got there."/>
    <s v="     "/>
    <s v="SAP"/>
    <m/>
    <s v="Y"/>
    <x v="0"/>
    <m/>
    <s v="21-0021455"/>
    <m/>
    <s v="T005208425"/>
    <n v="120497000"/>
    <m/>
    <s v="     "/>
    <x v="0"/>
    <s v="PG&amp;E"/>
    <m/>
    <m/>
    <m/>
    <s v="D"/>
    <m/>
    <s v="Structure-PG&amp;E only"/>
    <m/>
    <s v="Equipment - PG&amp;E"/>
    <s v="34.g. Insulator and brushing damage or failure"/>
    <s v="Equipment - PG&amp;E"/>
    <s v="All types of equipment / facility failure"/>
    <s v="Insulator failure"/>
    <s v="Pole"/>
    <m/>
    <m/>
    <s v="Force Out"/>
    <s v="N"/>
    <s v="Overhead"/>
    <x v="0"/>
    <s v="Pole"/>
    <m/>
    <s v="100806294"/>
    <s v="     "/>
    <s v="Non-HFTD"/>
    <x v="0"/>
    <m/>
    <m/>
    <n v="36.2348"/>
    <n v="-119.664"/>
    <s v="Kings"/>
    <s v="GUERNSEY-1104"/>
    <m/>
    <n v="12000"/>
    <m/>
    <x v="0"/>
    <s v="Self Extinguished"/>
    <s v="Agriculture"/>
    <m/>
    <m/>
    <s v="No"/>
    <m/>
    <m/>
    <m/>
    <m/>
    <m/>
    <m/>
    <m/>
    <s v="N"/>
    <s v="N"/>
    <m/>
    <m/>
    <s v="     "/>
    <m/>
    <m/>
    <m/>
    <m/>
    <m/>
    <m/>
    <m/>
    <m/>
    <m/>
    <m/>
    <m/>
    <m/>
    <m/>
    <m/>
    <m/>
    <m/>
    <m/>
    <m/>
    <m/>
  </r>
  <r>
    <s v="MIA20140788"/>
    <s v="     "/>
    <n v="41676"/>
    <s v="2/6"/>
    <x v="0"/>
    <n v="0.75693287037037038"/>
    <s v="6"/>
    <n v="1"/>
    <s v="2"/>
    <x v="7"/>
    <n v="41676"/>
    <n v="0.75624999999999998"/>
    <s v="RUH2 - PWR-I ELCTRCIAN ONSITE, REPLC D BURNT PANEL, OPEN NUETRUAL; UG connector/splice burned open; FOUND BURNED UP SECONDARY BRICK IN SPLICE BOX REFERRED TO CREW"/>
    <s v="     "/>
    <s v="FAS"/>
    <n v="44266"/>
    <s v="Y"/>
    <x v="0"/>
    <s v="961044"/>
    <s v="N/A"/>
    <m/>
    <s v="T003051475"/>
    <n v="107796239"/>
    <m/>
    <s v="     "/>
    <x v="0"/>
    <s v="PG&amp;E"/>
    <m/>
    <m/>
    <m/>
    <s v="D"/>
    <m/>
    <s v="Structure-PG&amp;E only"/>
    <m/>
    <s v="Equipment - PG&amp;E"/>
    <s v="34.m. Connection device damage or failure"/>
    <s v="Equipment - PG&amp;E"/>
    <s v="All types of equipment / facility failure"/>
    <s v="Splice/Clamp/Connector"/>
    <s v="Splice/Clamp/Connector"/>
    <m/>
    <m/>
    <m/>
    <s v="No"/>
    <s v="Underground"/>
    <x v="0"/>
    <m/>
    <m/>
    <s v="14502109"/>
    <s v="     "/>
    <s v="Non-HFTD"/>
    <x v="0"/>
    <m/>
    <m/>
    <n v="37.670299999999997"/>
    <n v="-121.89100000000001"/>
    <s v="Alameda"/>
    <s v="VINEYARD-2109"/>
    <m/>
    <n v="21000"/>
    <m/>
    <x v="0"/>
    <m/>
    <s v="Urban"/>
    <m/>
    <m/>
    <s v="No"/>
    <m/>
    <m/>
    <m/>
    <m/>
    <m/>
    <m/>
    <m/>
    <s v="N"/>
    <s v="N"/>
    <m/>
    <m/>
    <s v="     "/>
    <m/>
    <m/>
    <m/>
    <m/>
    <m/>
    <m/>
    <m/>
    <m/>
    <m/>
    <m/>
    <m/>
    <m/>
    <m/>
    <m/>
    <m/>
    <m/>
    <m/>
    <m/>
    <m/>
  </r>
  <r>
    <s v="SAP201422685"/>
    <s v="     "/>
    <n v="41676"/>
    <s v="2/6"/>
    <x v="0"/>
    <m/>
    <s v="6"/>
    <n v="1"/>
    <s v="2"/>
    <x v="7"/>
    <n v="41674"/>
    <m/>
    <s v="Crossarm replaced due to pole fire; failed circuit breaker 1107/2"/>
    <s v="     "/>
    <s v="SAP"/>
    <n v="44580"/>
    <s v="Y"/>
    <x v="0"/>
    <s v="959749"/>
    <s v="14-0008761"/>
    <m/>
    <s v="T003049718"/>
    <n v="107791587"/>
    <m/>
    <s v="     "/>
    <x v="0"/>
    <s v="PG&amp;E"/>
    <m/>
    <m/>
    <m/>
    <s v="D"/>
    <m/>
    <s v="Structure-PG&amp;E only"/>
    <m/>
    <s v="Equipment - PG&amp;E"/>
    <s v="34.o. Other"/>
    <s v="Equipment - PG&amp;E"/>
    <s v="Circuit Breaker"/>
    <s v="Circuit Breaker"/>
    <s v="Circuit Breaker"/>
    <m/>
    <m/>
    <s v="Line to Line"/>
    <s v="No"/>
    <s v="Overhead"/>
    <x v="0"/>
    <s v="Circuit Breaker"/>
    <m/>
    <s v="101911663"/>
    <s v="     "/>
    <s v="Non-HFTD"/>
    <x v="0"/>
    <m/>
    <m/>
    <n v="35.650300000000001"/>
    <n v="-120.684"/>
    <s v="San Luis Obispo"/>
    <s v="PASO-ROBLES-1107"/>
    <m/>
    <m/>
    <s v="N/A"/>
    <x v="0"/>
    <m/>
    <m/>
    <m/>
    <m/>
    <s v="No"/>
    <m/>
    <m/>
    <m/>
    <m/>
    <m/>
    <m/>
    <m/>
    <s v="N"/>
    <s v="N"/>
    <m/>
    <m/>
    <s v="     "/>
    <m/>
    <m/>
    <m/>
    <m/>
    <m/>
    <m/>
    <m/>
    <m/>
    <m/>
    <m/>
    <m/>
    <m/>
    <m/>
    <m/>
    <m/>
    <m/>
    <m/>
    <m/>
    <m/>
  </r>
  <r>
    <s v="20150006"/>
    <s v="     "/>
    <n v="42041"/>
    <s v="2/6"/>
    <x v="0"/>
    <n v="0.58888888888888891"/>
    <s v="6"/>
    <n v="1"/>
    <s v="2"/>
    <x v="2"/>
    <n v="42041"/>
    <n v="0.58888888888888891"/>
    <s v="tree crew to trim tree and electric crew to ground for tree crew"/>
    <s v="     "/>
    <m/>
    <m/>
    <s v="N"/>
    <x v="0"/>
    <s v="1175142"/>
    <s v="15-0010258"/>
    <m/>
    <m/>
    <n v="110026193"/>
    <m/>
    <s v="     "/>
    <x v="1"/>
    <s v="PG&amp;E"/>
    <m/>
    <s v="Vegetation"/>
    <m/>
    <s v="D"/>
    <m/>
    <s v="0.26-9.99"/>
    <s v="Square Feet: ; Acreage: 0.5"/>
    <s v="Vegetation"/>
    <s v="33.a. Veg. contact"/>
    <s v="Vegetation"/>
    <s v="All types of equipment / facility failure"/>
    <s v="Contact - Vegetation"/>
    <m/>
    <s v="Contact - Vegetation"/>
    <s v="Conductor"/>
    <s v="Line to Ground"/>
    <s v="0"/>
    <s v="Overhead"/>
    <x v="3"/>
    <s v="Conductor"/>
    <m/>
    <s v="loadside of 40283"/>
    <s v="     "/>
    <s v="Non-HFTD"/>
    <x v="0"/>
    <m/>
    <m/>
    <n v="36.403199999999998"/>
    <n v="-121.911"/>
    <s v="Monterey"/>
    <s v="OTTER-1101"/>
    <s v="182941101"/>
    <n v="12000"/>
    <s v="OTTER 1102CB"/>
    <x v="1"/>
    <s v="Cal Fire Dept"/>
    <s v="Hardwood Woodland"/>
    <m/>
    <m/>
    <s v="No"/>
    <m/>
    <m/>
    <m/>
    <m/>
    <m/>
    <m/>
    <m/>
    <s v="N"/>
    <s v="N"/>
    <m/>
    <m/>
    <s v="     "/>
    <s v="36.40321000"/>
    <s v="-121.91088000"/>
    <s v="Feb  9 2015 12:00AM"/>
    <s v="BranchFail"/>
    <s v="green limb failed. 1/2 acre veg fire."/>
    <s v="PINM"/>
    <s v="40"/>
    <s v="31"/>
    <s v="10"/>
    <s v="None"/>
    <s v="Slight"/>
    <s v="N"/>
    <s v="1"/>
    <m/>
    <s v="Hillside"/>
    <s v="B"/>
    <s v="CrossArm"/>
    <s v="BareWire"/>
    <s v="2"/>
  </r>
  <r>
    <s v="MIA20158128"/>
    <s v="     "/>
    <n v="42041"/>
    <s v="2/6"/>
    <x v="0"/>
    <n v="0.33427083333333335"/>
    <s v="6"/>
    <n v="1"/>
    <s v="2"/>
    <x v="2"/>
    <n v="42041"/>
    <n v="0.33402777777777776"/>
    <s v="FAS states a connector or splice lead to a pole fire with the cross arm and riser needing to be replaced."/>
    <s v="     "/>
    <s v="FAS"/>
    <n v="44266"/>
    <s v="Y"/>
    <x v="0"/>
    <m/>
    <s v="N/A"/>
    <m/>
    <s v="T003320539"/>
    <n v="110028639"/>
    <m/>
    <s v="     "/>
    <x v="0"/>
    <s v="PG&amp;E"/>
    <m/>
    <m/>
    <m/>
    <s v="D"/>
    <m/>
    <s v="Structure-PG&amp;E only"/>
    <m/>
    <s v="Equipment - PG&amp;E"/>
    <s v="34.m. Connection device damage or failure"/>
    <s v="Equipment - PG&amp;E"/>
    <s v="All types of equipment / facility failure"/>
    <s v="Splice/Clamp/Connector"/>
    <s v="Crossarm"/>
    <m/>
    <m/>
    <m/>
    <s v="Yes"/>
    <s v="Overhead"/>
    <x v="0"/>
    <m/>
    <m/>
    <s v="101816795"/>
    <s v="     "/>
    <s v="Non-HFTD"/>
    <x v="0"/>
    <m/>
    <m/>
    <n v="37.774099999999997"/>
    <n v="-122.46599999999999"/>
    <s v="San Francisco"/>
    <s v="MISSION-(X)-1108"/>
    <m/>
    <n v="11000"/>
    <m/>
    <x v="0"/>
    <s v="San Francisco Fire Department"/>
    <s v="Urban"/>
    <m/>
    <m/>
    <s v="No"/>
    <m/>
    <m/>
    <m/>
    <m/>
    <m/>
    <m/>
    <m/>
    <s v="N"/>
    <s v="N"/>
    <m/>
    <m/>
    <s v="     "/>
    <m/>
    <m/>
    <m/>
    <m/>
    <m/>
    <m/>
    <m/>
    <m/>
    <m/>
    <m/>
    <m/>
    <m/>
    <m/>
    <m/>
    <m/>
    <m/>
    <m/>
    <m/>
    <m/>
  </r>
  <r>
    <s v="MIA20142477"/>
    <s v="     "/>
    <n v="41677"/>
    <s v="2/7"/>
    <x v="0"/>
    <n v="0.32702546296296298"/>
    <s v="6"/>
    <n v="1"/>
    <s v="2"/>
    <x v="7"/>
    <n v="41677"/>
    <n v="0.3263888888888889"/>
    <s v="Pole fire; cause: squirrel; pole burned "/>
    <s v="     "/>
    <s v="FAS"/>
    <n v="44266"/>
    <s v="Y"/>
    <x v="0"/>
    <s v="961188"/>
    <s v="14-0009493"/>
    <m/>
    <s v="T003051636"/>
    <n v="107796754"/>
    <m/>
    <s v="     "/>
    <x v="0"/>
    <s v="PG&amp;E"/>
    <m/>
    <m/>
    <m/>
    <s v="D"/>
    <m/>
    <s v="Structure-PG&amp;E only"/>
    <m/>
    <s v="Contact - Animal - Other"/>
    <s v="33.b. Animal contact"/>
    <s v="Contact - Animal"/>
    <s v="Contact from object"/>
    <s v="Contact - Animal"/>
    <m/>
    <s v="Contact - Animal"/>
    <s v="Pole"/>
    <s v="Line to Ground"/>
    <s v="Yes"/>
    <s v="Overhead"/>
    <x v="0"/>
    <m/>
    <m/>
    <s v="100644727"/>
    <s v="     "/>
    <s v="Non-HFTD"/>
    <x v="0"/>
    <m/>
    <m/>
    <n v="36.683599999999998"/>
    <n v="-120.06100000000001"/>
    <s v="Fresno"/>
    <s v="KERMAN-1106"/>
    <m/>
    <n v="11000"/>
    <s v="KERMAN 1106CB"/>
    <x v="0"/>
    <m/>
    <s v="Rural"/>
    <m/>
    <m/>
    <s v="No"/>
    <m/>
    <m/>
    <m/>
    <m/>
    <m/>
    <m/>
    <m/>
    <s v="N"/>
    <s v="N"/>
    <m/>
    <m/>
    <s v="     "/>
    <m/>
    <m/>
    <m/>
    <m/>
    <m/>
    <m/>
    <m/>
    <m/>
    <m/>
    <m/>
    <m/>
    <m/>
    <m/>
    <m/>
    <m/>
    <m/>
    <m/>
    <m/>
    <m/>
  </r>
  <r>
    <s v="20150007"/>
    <s v="     "/>
    <n v="42042"/>
    <s v="2/7"/>
    <x v="0"/>
    <n v="0.63402777777777775"/>
    <s v="6"/>
    <n v="1"/>
    <s v="2"/>
    <x v="2"/>
    <n v="42042"/>
    <n v="0.63402777777777775"/>
    <s v="0"/>
    <s v="     "/>
    <m/>
    <m/>
    <s v="N"/>
    <x v="0"/>
    <s v="1181367"/>
    <s v="15-0011288"/>
    <m/>
    <m/>
    <m/>
    <m/>
    <s v="     "/>
    <x v="1"/>
    <s v="PG&amp;E"/>
    <m/>
    <s v="Vegetation"/>
    <m/>
    <s v="D"/>
    <m/>
    <s v="0.26-9.99"/>
    <s v="Square Feet: ; Acreage: 1"/>
    <s v="Equipment - PG&amp;E"/>
    <s v="34.f. Pole damage or failure"/>
    <s v="Equipment - PG&amp;E"/>
    <s v="All types of equipment / facility failure"/>
    <s v="Pole"/>
    <s v="Pole"/>
    <m/>
    <m/>
    <s v="Line to Line"/>
    <s v="0"/>
    <s v="Overhead"/>
    <x v="3"/>
    <s v="Conductor"/>
    <m/>
    <s v="103598139"/>
    <s v="     "/>
    <s v="Non-HFTD"/>
    <x v="0"/>
    <m/>
    <m/>
    <n v="38.0871"/>
    <n v="-122.55"/>
    <s v="Marin"/>
    <s v="IGNACIO-1104"/>
    <s v="42211103"/>
    <n v="12000"/>
    <s v="IGNACIO 11041274"/>
    <x v="0"/>
    <s v="NOVATO FIRE DEPARTMENT"/>
    <s v="Urban"/>
    <m/>
    <m/>
    <s v="No"/>
    <m/>
    <m/>
    <m/>
    <m/>
    <m/>
    <m/>
    <m/>
    <s v="N"/>
    <s v="N"/>
    <m/>
    <m/>
    <s v="     "/>
    <m/>
    <m/>
    <m/>
    <m/>
    <m/>
    <m/>
    <m/>
    <m/>
    <m/>
    <m/>
    <m/>
    <m/>
    <m/>
    <m/>
    <m/>
    <m/>
    <m/>
    <m/>
    <m/>
  </r>
  <r>
    <s v="MIA20150764"/>
    <s v="     "/>
    <n v="42042"/>
    <s v="2/7"/>
    <x v="0"/>
    <n v="0.42018518518518516"/>
    <s v="6"/>
    <n v="1"/>
    <s v="2"/>
    <x v="2"/>
    <m/>
    <m/>
    <s v="FAS states an UG conductor was the cause of a pole fire that was put out by the Tmen."/>
    <s v="     "/>
    <s v="FAS"/>
    <n v="44266"/>
    <s v="Y"/>
    <x v="0"/>
    <s v="1180866"/>
    <s v="N/A"/>
    <m/>
    <s v="T003327414, T003327454"/>
    <n v="110030829"/>
    <m/>
    <s v="     "/>
    <x v="0"/>
    <s v="PG&amp;E"/>
    <m/>
    <m/>
    <m/>
    <s v="D"/>
    <m/>
    <s v="Structure-PG&amp;E only"/>
    <m/>
    <s v="Equipment - PG&amp;E"/>
    <s v="34.b. Conductor damage or failure"/>
    <s v="Equipment - PG&amp;E"/>
    <s v="All types of equipment / facility failure"/>
    <s v="Conductor failure-all"/>
    <s v="Conductor"/>
    <m/>
    <m/>
    <m/>
    <s v="No"/>
    <s v="Underground"/>
    <x v="0"/>
    <m/>
    <m/>
    <s v="14502107"/>
    <s v="     "/>
    <s v="Non-HFTD"/>
    <x v="0"/>
    <m/>
    <m/>
    <n v="37.631100000000004"/>
    <n v="-121.86799999999999"/>
    <s v="Alameda"/>
    <s v="VINEYARD-2107"/>
    <s v="14502107"/>
    <n v="21000"/>
    <m/>
    <x v="0"/>
    <m/>
    <s v="Rural"/>
    <m/>
    <m/>
    <s v="No"/>
    <m/>
    <m/>
    <m/>
    <m/>
    <m/>
    <m/>
    <m/>
    <s v="N"/>
    <s v="N"/>
    <m/>
    <m/>
    <s v="     "/>
    <m/>
    <m/>
    <m/>
    <m/>
    <m/>
    <m/>
    <m/>
    <m/>
    <m/>
    <m/>
    <m/>
    <m/>
    <m/>
    <m/>
    <m/>
    <m/>
    <m/>
    <m/>
    <m/>
  </r>
  <r>
    <s v="MIA20152374"/>
    <s v="     "/>
    <n v="42042"/>
    <s v="2/7"/>
    <x v="0"/>
    <n v="3.8055555555555558E-2"/>
    <s v="6"/>
    <n v="1"/>
    <s v="2"/>
    <x v="2"/>
    <n v="42042"/>
    <n v="3.7499999999999999E-2"/>
    <s v="L7SF: 1548 MAPLE ST in Redwood City; pole fire; LD 14561 ON COMMUNICATION; cause is tree falling on line"/>
    <s v="     "/>
    <s v="FAS"/>
    <n v="44258"/>
    <s v="Y"/>
    <x v="0"/>
    <s v="1179328"/>
    <s v="N/A"/>
    <m/>
    <s v="T003325687"/>
    <n v="110030149"/>
    <m/>
    <s v="     "/>
    <x v="0"/>
    <s v="PG&amp;E"/>
    <m/>
    <m/>
    <m/>
    <s v="D"/>
    <m/>
    <s v="Structure-PG&amp;E only"/>
    <m/>
    <s v="Contact - Customer (Equip/Structure/Veg)"/>
    <s v="33.e. Other contact from object"/>
    <s v="Contact - 3rd Party"/>
    <s v="Contact from object"/>
    <s v="Contact - Vegetation"/>
    <m/>
    <s v="Contact - Vegetation"/>
    <s v="Conductor"/>
    <m/>
    <s v="Yes"/>
    <s v="Overhead"/>
    <x v="0"/>
    <m/>
    <m/>
    <s v="100320053"/>
    <s v="     "/>
    <s v="Non-HFTD"/>
    <x v="0"/>
    <m/>
    <m/>
    <n v="37.493899999999996"/>
    <n v="-122.221"/>
    <s v="San Mateo"/>
    <s v="BAIR-1105"/>
    <m/>
    <n v="11000"/>
    <m/>
    <x v="0"/>
    <m/>
    <s v="Rural"/>
    <m/>
    <m/>
    <s v="No"/>
    <m/>
    <m/>
    <m/>
    <m/>
    <m/>
    <m/>
    <m/>
    <s v="N"/>
    <s v="N"/>
    <m/>
    <m/>
    <s v="     "/>
    <m/>
    <m/>
    <m/>
    <m/>
    <m/>
    <m/>
    <m/>
    <m/>
    <m/>
    <m/>
    <m/>
    <m/>
    <m/>
    <m/>
    <m/>
    <m/>
    <m/>
    <m/>
    <m/>
  </r>
  <r>
    <s v="20170006"/>
    <s v="     "/>
    <n v="42773"/>
    <s v="2/7"/>
    <x v="0"/>
    <m/>
    <s v="6"/>
    <n v="1"/>
    <s v="2"/>
    <x v="0"/>
    <n v="42773"/>
    <n v="0.18888888888888888"/>
    <s v="EUC TREE THROUGH 12KV-BROKEN POLE-XARMS-HSE FIRE"/>
    <s v="     "/>
    <m/>
    <m/>
    <s v="N"/>
    <x v="0"/>
    <s v="1677786"/>
    <s v="17-0018145"/>
    <m/>
    <m/>
    <m/>
    <m/>
    <s v="     "/>
    <x v="1"/>
    <s v="PG&amp;E"/>
    <m/>
    <s v="Building"/>
    <m/>
    <s v="D"/>
    <m/>
    <s v="Structure-only"/>
    <s v="Square Feet: ; Acreage: "/>
    <s v="Equipment - PG&amp;E"/>
    <s v="34.o. Other"/>
    <s v="Equipment - PG&amp;E"/>
    <s v="All types of equipment / facility failure"/>
    <m/>
    <m/>
    <m/>
    <m/>
    <s v="Line to Line"/>
    <s v="PACIFIC BELL"/>
    <s v="Overhead"/>
    <x v="3"/>
    <s v="Conductor"/>
    <m/>
    <s v="102014637"/>
    <s v="     "/>
    <s v="Non-HFTD"/>
    <x v="0"/>
    <m/>
    <m/>
    <n v="38.433100000000003"/>
    <n v="-122.71899999999999"/>
    <s v="Sonoma"/>
    <s v="SANTA-ROSA-A-1103"/>
    <s v="42151103"/>
    <n v="12000"/>
    <s v="N/A"/>
    <x v="0"/>
    <s v="Santa Rosa Fire Dept"/>
    <s v="Urban"/>
    <m/>
    <m/>
    <s v="No"/>
    <m/>
    <m/>
    <m/>
    <m/>
    <m/>
    <m/>
    <m/>
    <s v="N"/>
    <s v="N"/>
    <m/>
    <m/>
    <s v="     "/>
    <s v="38.43314000"/>
    <s v="-122.71902000"/>
    <s v="Feb  7 2017 11:00AM"/>
    <s v="RootsFail"/>
    <s v="A green Eucalyptus tree on a steep saturated slope uprooted and fell through a guy wire, breaking the adjacent pole."/>
    <s v="EUCA"/>
    <s v="75"/>
    <s v="34"/>
    <s v="60"/>
    <s v="Moderate"/>
    <s v="None"/>
    <s v="N"/>
    <s v="1"/>
    <m/>
    <s v="Hillside"/>
    <s v="C"/>
    <s v="Other"/>
    <s v="BareWire"/>
    <s v="0"/>
  </r>
  <r>
    <s v="FAS295253"/>
    <s v="     "/>
    <n v="43138"/>
    <s v="2/7"/>
    <x v="0"/>
    <m/>
    <s v="6"/>
    <n v="1"/>
    <s v="2"/>
    <x v="1"/>
    <m/>
    <m/>
    <s v="car hit electric box and it caught fire; damaged ug transformer and interrupter"/>
    <s v="     "/>
    <s v="FAS"/>
    <n v="44580"/>
    <s v="Y"/>
    <x v="0"/>
    <m/>
    <s v="18-0012311"/>
    <m/>
    <s v="1752547"/>
    <m/>
    <m/>
    <s v="     "/>
    <x v="0"/>
    <s v="PG&amp;E"/>
    <m/>
    <m/>
    <m/>
    <s v="D"/>
    <m/>
    <s v="Structure-only"/>
    <m/>
    <s v="Contact - 3rd Party"/>
    <s v="33.e. Other contact from object"/>
    <s v="Contact - 3rd Party"/>
    <s v="Contact from Object - Other"/>
    <s v="Contact from Object - Other"/>
    <m/>
    <s v="Contact from Object - Other"/>
    <s v="Transformer"/>
    <m/>
    <s v="Yes"/>
    <s v="Underground"/>
    <x v="0"/>
    <s v="Transformer"/>
    <m/>
    <s v="103427488"/>
    <s v="     "/>
    <s v="Non-HFTD"/>
    <x v="0"/>
    <m/>
    <m/>
    <n v="37.250599999999999"/>
    <n v="-121.867"/>
    <s v="Santa Clara"/>
    <s v="HICKS-2111,-HICKS-2102"/>
    <m/>
    <m/>
    <s v="HICKS 2102CB"/>
    <x v="0"/>
    <s v="San Jose FD"/>
    <m/>
    <m/>
    <m/>
    <s v="No"/>
    <m/>
    <m/>
    <m/>
    <m/>
    <m/>
    <m/>
    <m/>
    <s v="N"/>
    <s v="N"/>
    <m/>
    <m/>
    <s v="     "/>
    <m/>
    <m/>
    <m/>
    <m/>
    <m/>
    <m/>
    <m/>
    <m/>
    <m/>
    <m/>
    <m/>
    <m/>
    <m/>
    <m/>
    <m/>
    <m/>
    <m/>
    <m/>
    <m/>
  </r>
  <r>
    <s v="FAS273737"/>
    <s v="     "/>
    <n v="43868"/>
    <s v="2/7"/>
    <x v="0"/>
    <m/>
    <s v="6"/>
    <n v="1"/>
    <s v="2"/>
    <x v="4"/>
    <m/>
    <m/>
    <s v="&quot;high voltage caused by faulty equipment during switching&quot;; started electrical fire in outlet"/>
    <s v="     "/>
    <s v="FAS"/>
    <n v="44580"/>
    <s v="Y"/>
    <x v="0"/>
    <m/>
    <s v="N/A"/>
    <m/>
    <s v="110287153"/>
    <m/>
    <m/>
    <s v="     "/>
    <x v="0"/>
    <s v="PG&amp;E"/>
    <m/>
    <m/>
    <m/>
    <s v="D"/>
    <m/>
    <s v="&lt;3 meters of linear travel"/>
    <m/>
    <s v="Equipment - Overloaded"/>
    <s v="34.e. Switch damage or failure"/>
    <s v="Equipment - PG&amp;E"/>
    <s v="Switch failure"/>
    <s v="Switch failure"/>
    <s v="Switch"/>
    <m/>
    <m/>
    <m/>
    <s v="Yes"/>
    <s v="Overhead"/>
    <x v="0"/>
    <s v="Switch"/>
    <m/>
    <s v="101900403"/>
    <s v="     "/>
    <s v="Non-HFTD"/>
    <x v="0"/>
    <m/>
    <m/>
    <n v="35.571100000000001"/>
    <n v="-120.791"/>
    <s v="San Luis Obispo"/>
    <s v="TEMPLETON-2110"/>
    <m/>
    <m/>
    <m/>
    <x v="0"/>
    <m/>
    <m/>
    <m/>
    <m/>
    <s v="No"/>
    <m/>
    <m/>
    <m/>
    <m/>
    <m/>
    <m/>
    <m/>
    <s v="N"/>
    <s v="N"/>
    <m/>
    <m/>
    <s v="     "/>
    <m/>
    <m/>
    <m/>
    <m/>
    <m/>
    <m/>
    <m/>
    <m/>
    <m/>
    <m/>
    <m/>
    <m/>
    <m/>
    <m/>
    <m/>
    <m/>
    <m/>
    <m/>
    <m/>
  </r>
  <r>
    <s v="20210122"/>
    <s v="     "/>
    <n v="44234"/>
    <s v="2/7"/>
    <x v="0"/>
    <n v="0.8041666666666667"/>
    <s v="7"/>
    <n v="1"/>
    <s v="2"/>
    <x v="5"/>
    <n v="44234"/>
    <m/>
    <s v="Transmission overhead head with Distribution underbuild pole broke at the base due to a third party vehicle contact. A small brush fire ignited from the distribution line falling to ground. The ensuing fire was 3 meters - 0.25 acre in size. CAP#120505794; 3/25 - No photos found in preliminary search and marked in column AB."/>
    <s v="     "/>
    <s v="Trans-Sub Email"/>
    <m/>
    <s v="N"/>
    <x v="0"/>
    <m/>
    <s v="21-0022831"/>
    <s v="T21-004727"/>
    <m/>
    <n v="120506000"/>
    <m/>
    <s v="     "/>
    <x v="1"/>
    <s v="PG&amp;E"/>
    <m/>
    <s v="Vegetation"/>
    <m/>
    <s v="D"/>
    <s v="T"/>
    <s v="&lt;0.25"/>
    <m/>
    <s v="Contact - 3rd Party"/>
    <s v="33.d. Vehicle contact"/>
    <s v="Contact - 3rd Party"/>
    <s v="Contact from object"/>
    <s v="Vehicle contact"/>
    <m/>
    <s v="Vehicle contact"/>
    <s v="Conductor - Primary"/>
    <s v="Line to Ground"/>
    <s v="Y"/>
    <s v="Overhead"/>
    <x v="3"/>
    <s v="Conductor - Primary"/>
    <s v="Pole, Conductors"/>
    <s v="104014982"/>
    <s v="     "/>
    <s v="Non-HFTD"/>
    <x v="0"/>
    <m/>
    <m/>
    <n v="35.458399999999997"/>
    <n v="-119.10899999999999"/>
    <s v="Kern"/>
    <s v="LERDO-1110"/>
    <m/>
    <n v="12000"/>
    <m/>
    <x v="0"/>
    <s v="Unknown"/>
    <s v="Urban"/>
    <m/>
    <m/>
    <s v="No"/>
    <m/>
    <m/>
    <m/>
    <m/>
    <m/>
    <m/>
    <m/>
    <s v="N"/>
    <s v="N"/>
    <m/>
    <m/>
    <s v="     "/>
    <m/>
    <m/>
    <m/>
    <m/>
    <m/>
    <m/>
    <m/>
    <m/>
    <m/>
    <m/>
    <m/>
    <m/>
    <m/>
    <m/>
    <m/>
    <m/>
    <m/>
    <m/>
    <m/>
  </r>
  <r>
    <s v="SAP201422651"/>
    <s v="     "/>
    <n v="41678"/>
    <s v="2/8"/>
    <x v="0"/>
    <m/>
    <s v="6"/>
    <n v="1"/>
    <s v="2"/>
    <x v="7"/>
    <n v="41676"/>
    <m/>
    <s v="pole fire; failed circuit breaker; recloser 3066; switch 4387"/>
    <s v="     "/>
    <s v="SAP"/>
    <n v="44580"/>
    <s v="Y"/>
    <x v="0"/>
    <m/>
    <s v="14-0009112"/>
    <m/>
    <s v="T003050718"/>
    <n v="107794079"/>
    <m/>
    <s v="     "/>
    <x v="0"/>
    <s v="PG&amp;E"/>
    <m/>
    <m/>
    <m/>
    <s v="D"/>
    <m/>
    <s v="Structure-PG&amp;E only"/>
    <m/>
    <s v="Equipment - PG&amp;E"/>
    <s v="34.o. Other"/>
    <s v="Equipment - PG&amp;E"/>
    <s v="Circuit Breaker"/>
    <s v="Circuit Breaker"/>
    <s v="Pole"/>
    <m/>
    <m/>
    <s v="Three Phase Fault"/>
    <s v="No"/>
    <s v="Overhead"/>
    <x v="0"/>
    <s v="Pole"/>
    <m/>
    <s v="101604777"/>
    <s v="     "/>
    <s v="Non-HFTD"/>
    <x v="0"/>
    <m/>
    <m/>
    <n v="39.0124"/>
    <n v="-121.864"/>
    <s v="Colusa"/>
    <s v="WILKINS-SLOUGH-1102"/>
    <m/>
    <m/>
    <s v="N/A"/>
    <x v="0"/>
    <m/>
    <m/>
    <m/>
    <m/>
    <s v="No"/>
    <m/>
    <m/>
    <m/>
    <m/>
    <m/>
    <m/>
    <m/>
    <s v="N"/>
    <s v="N"/>
    <m/>
    <m/>
    <s v="     "/>
    <m/>
    <m/>
    <m/>
    <m/>
    <m/>
    <m/>
    <m/>
    <m/>
    <m/>
    <m/>
    <m/>
    <m/>
    <m/>
    <m/>
    <m/>
    <m/>
    <m/>
    <m/>
    <m/>
  </r>
  <r>
    <s v="SAP201422655"/>
    <s v="     "/>
    <n v="41678"/>
    <s v="2/8"/>
    <x v="0"/>
    <m/>
    <s v="6"/>
    <n v="1"/>
    <s v="2"/>
    <x v="7"/>
    <n v="41676"/>
    <m/>
    <s v="Crossarm replaced due to pole fire; rainy weather possible cause"/>
    <s v="     "/>
    <s v="SAP"/>
    <n v="44580"/>
    <s v="Y"/>
    <x v="0"/>
    <s v="960694"/>
    <s v="14-0009261"/>
    <m/>
    <s v="T003051058"/>
    <n v="107795263"/>
    <m/>
    <s v="     "/>
    <x v="0"/>
    <s v="PG&amp;E"/>
    <m/>
    <m/>
    <m/>
    <s v="D"/>
    <m/>
    <s v="Structure-PG&amp;E only"/>
    <m/>
    <s v="Contamination"/>
    <s v="36.a. Contamination"/>
    <s v="Equipment - PG&amp;E"/>
    <s v="Contamination"/>
    <s v="Contamination"/>
    <m/>
    <m/>
    <m/>
    <s v="Line to Line"/>
    <s v="No"/>
    <s v="Overhead"/>
    <x v="0"/>
    <s v="Crossarm"/>
    <m/>
    <s v="101120204"/>
    <s v="     "/>
    <s v="Non-HFTD"/>
    <x v="0"/>
    <m/>
    <m/>
    <n v="37.090899999999998"/>
    <n v="-120.313"/>
    <s v="Madera"/>
    <s v="CHOWCHILLA-1101"/>
    <m/>
    <m/>
    <s v="CHOWCHILLA 110139006"/>
    <x v="0"/>
    <m/>
    <m/>
    <m/>
    <m/>
    <s v="No"/>
    <m/>
    <m/>
    <m/>
    <m/>
    <m/>
    <m/>
    <m/>
    <s v="N"/>
    <s v="N"/>
    <m/>
    <m/>
    <s v="     "/>
    <m/>
    <m/>
    <m/>
    <m/>
    <m/>
    <m/>
    <m/>
    <m/>
    <m/>
    <m/>
    <m/>
    <m/>
    <m/>
    <m/>
    <m/>
    <m/>
    <m/>
    <m/>
    <m/>
  </r>
  <r>
    <s v="MIA20143614"/>
    <s v="     "/>
    <n v="41678"/>
    <s v="2/8"/>
    <x v="0"/>
    <n v="0.14064814814814816"/>
    <s v="6"/>
    <n v="1"/>
    <s v="2"/>
    <x v="7"/>
    <m/>
    <m/>
    <s v="pole fire caused by secondary riser failure"/>
    <s v="     "/>
    <s v="FAS"/>
    <n v="44265"/>
    <s v="Y"/>
    <x v="0"/>
    <s v="962505"/>
    <s v="14-0009813"/>
    <m/>
    <s v="T003052717, T003052725"/>
    <n v="107798251"/>
    <m/>
    <s v="     "/>
    <x v="0"/>
    <s v="PG&amp;E"/>
    <m/>
    <m/>
    <m/>
    <s v="D"/>
    <m/>
    <s v="Structure-PG&amp;E only"/>
    <m/>
    <s v="Equipment - PG&amp;E"/>
    <s v="34.o. Other"/>
    <s v="Equipment - PG&amp;E"/>
    <s v="All types of equipment / facility failure"/>
    <s v="Riser Failure"/>
    <s v="Pole"/>
    <m/>
    <m/>
    <s v="Line to Line"/>
    <s v="No"/>
    <s v="Overhead"/>
    <x v="0"/>
    <m/>
    <m/>
    <s v="Pole ID: 103374777"/>
    <s v="     "/>
    <s v="Non-HFTD"/>
    <x v="0"/>
    <m/>
    <m/>
    <n v="38.727499999999999"/>
    <n v="-121.77"/>
    <s v="Yolo"/>
    <s v="ZAMORA-1105"/>
    <s v="63191105"/>
    <n v="11000"/>
    <s v="ZAMORA 110536762"/>
    <x v="0"/>
    <m/>
    <s v="Rural"/>
    <m/>
    <m/>
    <s v="No"/>
    <m/>
    <m/>
    <m/>
    <m/>
    <m/>
    <m/>
    <m/>
    <s v="N"/>
    <s v="N"/>
    <m/>
    <m/>
    <s v="     "/>
    <m/>
    <m/>
    <m/>
    <m/>
    <m/>
    <m/>
    <m/>
    <m/>
    <m/>
    <m/>
    <m/>
    <m/>
    <m/>
    <m/>
    <m/>
    <m/>
    <m/>
    <m/>
    <m/>
  </r>
  <r>
    <s v="SAP201422662"/>
    <s v="     "/>
    <n v="41678"/>
    <s v="2/8"/>
    <x v="0"/>
    <m/>
    <s v="6"/>
    <n v="1"/>
    <s v="2"/>
    <x v="7"/>
    <n v="41676"/>
    <m/>
    <s v="16th St in San Francisco; &quot;cable from mh off riser because overloaded and caught fire&quot;"/>
    <s v="     "/>
    <s v="SAP"/>
    <n v="44580"/>
    <s v="Y"/>
    <x v="0"/>
    <s v="4450593"/>
    <s v="N/A"/>
    <m/>
    <s v="T003051554, T003051562"/>
    <n v="107815726"/>
    <m/>
    <s v="     "/>
    <x v="0"/>
    <s v="PG&amp;E"/>
    <m/>
    <m/>
    <m/>
    <s v="D"/>
    <m/>
    <s v="Structure-PG&amp;E only"/>
    <m/>
    <s v="Equipment - Overloaded"/>
    <s v="34.o. Other"/>
    <s v="Equipment - PG&amp;E"/>
    <s v="Riser Failure"/>
    <s v="Riser Failure"/>
    <s v="Riser"/>
    <m/>
    <m/>
    <m/>
    <s v="Yes"/>
    <s v="Underground"/>
    <x v="0"/>
    <s v="Riser"/>
    <m/>
    <m/>
    <s v="     "/>
    <s v="Non-HFTD"/>
    <x v="0"/>
    <m/>
    <m/>
    <n v="37.765000000000001"/>
    <n v="-122.42100000000001"/>
    <s v="San Francisco"/>
    <s v="POTRERO-PP-(A)-1118"/>
    <m/>
    <m/>
    <m/>
    <x v="0"/>
    <s v="San Francisco FD"/>
    <m/>
    <m/>
    <m/>
    <s v="No"/>
    <m/>
    <m/>
    <m/>
    <m/>
    <m/>
    <m/>
    <m/>
    <s v="N"/>
    <s v="N"/>
    <m/>
    <m/>
    <s v="     "/>
    <m/>
    <m/>
    <m/>
    <m/>
    <m/>
    <m/>
    <m/>
    <m/>
    <m/>
    <m/>
    <m/>
    <m/>
    <m/>
    <m/>
    <m/>
    <m/>
    <m/>
    <m/>
    <m/>
  </r>
  <r>
    <s v="SAP201422660"/>
    <s v="     "/>
    <n v="41678"/>
    <s v="2/8"/>
    <x v="0"/>
    <m/>
    <s v="6"/>
    <n v="1"/>
    <s v="2"/>
    <x v="7"/>
    <n v="41676"/>
    <m/>
    <s v="pole fire; failed line recloser 1706; FUCO 87249"/>
    <s v="     "/>
    <s v="SAP"/>
    <n v="44580"/>
    <s v="Y"/>
    <x v="0"/>
    <s v="961094"/>
    <s v="14-0009450"/>
    <m/>
    <s v="T003051517"/>
    <n v="107796275"/>
    <m/>
    <s v="     "/>
    <x v="0"/>
    <s v="PG&amp;E"/>
    <m/>
    <m/>
    <m/>
    <s v="D"/>
    <m/>
    <s v="Structure-PG&amp;E only"/>
    <m/>
    <s v="Equipment - PG&amp;E"/>
    <s v="34.j. Recloser damage or failure"/>
    <s v="Equipment - PG&amp;E"/>
    <s v="Recloser failure"/>
    <s v="Recloser failure"/>
    <s v="Pole"/>
    <m/>
    <m/>
    <s v="Three Phase Fault"/>
    <s v="No"/>
    <s v="Overhead"/>
    <x v="0"/>
    <s v="Pole"/>
    <m/>
    <s v="101500443"/>
    <s v="     "/>
    <s v="Non-HFTD"/>
    <x v="0"/>
    <m/>
    <m/>
    <n v="39.927900000000001"/>
    <n v="-122.155"/>
    <s v="Tehama"/>
    <s v="CORNING-1104"/>
    <m/>
    <m/>
    <s v="CORNING 11041706"/>
    <x v="0"/>
    <m/>
    <m/>
    <m/>
    <m/>
    <s v="No"/>
    <m/>
    <m/>
    <m/>
    <m/>
    <m/>
    <m/>
    <m/>
    <s v="N"/>
    <s v="N"/>
    <m/>
    <m/>
    <s v="     "/>
    <m/>
    <m/>
    <m/>
    <m/>
    <m/>
    <m/>
    <m/>
    <m/>
    <m/>
    <m/>
    <m/>
    <m/>
    <m/>
    <m/>
    <m/>
    <m/>
    <m/>
    <m/>
    <m/>
  </r>
  <r>
    <s v="SAP201422652"/>
    <s v="     "/>
    <n v="41678"/>
    <s v="2/8"/>
    <x v="0"/>
    <m/>
    <s v="6"/>
    <n v="1"/>
    <s v="2"/>
    <x v="7"/>
    <n v="41676"/>
    <m/>
    <s v="Crossarm replaced due to pole fire"/>
    <s v="     "/>
    <s v="SAP"/>
    <n v="44580"/>
    <s v="Y"/>
    <x v="0"/>
    <s v="4448259"/>
    <s v="N/A"/>
    <m/>
    <s v="T003050830"/>
    <n v="107794207"/>
    <m/>
    <s v="     "/>
    <x v="0"/>
    <s v="PG&amp;E"/>
    <m/>
    <m/>
    <m/>
    <s v="D"/>
    <m/>
    <s v="Structure-PG&amp;E only"/>
    <m/>
    <s v="Equipment - PG&amp;E"/>
    <s v="34.h. Crossarm damage or failure"/>
    <s v="Equipment - PG&amp;E"/>
    <s v="Crossarm failure"/>
    <s v="Crossarm failure"/>
    <s v="Crossarm"/>
    <m/>
    <m/>
    <m/>
    <s v="No"/>
    <s v="Overhead"/>
    <x v="0"/>
    <s v="Crossarm"/>
    <m/>
    <s v="101635235"/>
    <s v="     "/>
    <s v="Non-HFTD"/>
    <x v="0"/>
    <m/>
    <m/>
    <n v="39.152900000000002"/>
    <n v="-122.15"/>
    <s v="Colusa"/>
    <s v="WILLIAMS-1102"/>
    <m/>
    <m/>
    <m/>
    <x v="0"/>
    <m/>
    <m/>
    <m/>
    <m/>
    <s v="No"/>
    <m/>
    <m/>
    <m/>
    <m/>
    <m/>
    <m/>
    <m/>
    <s v="N"/>
    <s v="N"/>
    <m/>
    <m/>
    <s v="     "/>
    <m/>
    <m/>
    <m/>
    <m/>
    <m/>
    <m/>
    <m/>
    <m/>
    <m/>
    <m/>
    <m/>
    <m/>
    <m/>
    <m/>
    <m/>
    <m/>
    <m/>
    <m/>
    <m/>
  </r>
  <r>
    <s v="20210120"/>
    <s v="     "/>
    <n v="44235"/>
    <s v="2/8"/>
    <x v="0"/>
    <n v="0.72916666666666663"/>
    <s v="7"/>
    <n v="1"/>
    <s v="2"/>
    <x v="5"/>
    <n v="44235"/>
    <m/>
    <s v="A transformer failure occurred due to unknown cause and resulted in a small fire less than one meter size. Troubleman notes say the fire was limited to PG&amp;E assets. Check is a line to ground fault occurred."/>
    <s v="     "/>
    <s v="FAS"/>
    <m/>
    <s v="N"/>
    <x v="0"/>
    <m/>
    <s v="21-0023295"/>
    <m/>
    <s v="T005212490"/>
    <m/>
    <m/>
    <s v="     "/>
    <x v="0"/>
    <s v="PG&amp;E"/>
    <m/>
    <s v="Other"/>
    <s v="Pole "/>
    <s v="D"/>
    <s v="D"/>
    <s v="&lt;3 meters of linear travel"/>
    <s v="Fire limited to PG &amp; E assets per troubleman"/>
    <s v="Equipment - PG&amp;E"/>
    <s v="34.n. Transformer damage or failure"/>
    <s v="Equipment - PG&amp;E"/>
    <s v="All types of equipment / facility failure"/>
    <s v="Transformer failure"/>
    <s v="Transformer"/>
    <m/>
    <m/>
    <s v="Line to Ground"/>
    <s v="Y"/>
    <s v="Overhead"/>
    <x v="3"/>
    <s v="Transformer"/>
    <s v="Transformer, Primary Bushings"/>
    <m/>
    <s v="     "/>
    <s v="Non-HFTD"/>
    <x v="0"/>
    <m/>
    <m/>
    <n v="37.313400000000001"/>
    <n v="-120.88200000000001"/>
    <s v="Merced"/>
    <s v="LIVINGSTON-1105"/>
    <m/>
    <n v="12000"/>
    <m/>
    <x v="0"/>
    <s v="Cal Fire Merced County 2099663621"/>
    <s v="Urban"/>
    <m/>
    <m/>
    <s v="No"/>
    <m/>
    <m/>
    <m/>
    <m/>
    <m/>
    <m/>
    <m/>
    <s v="N"/>
    <s v="N"/>
    <m/>
    <m/>
    <s v="     "/>
    <m/>
    <m/>
    <m/>
    <m/>
    <m/>
    <m/>
    <m/>
    <m/>
    <m/>
    <m/>
    <m/>
    <m/>
    <m/>
    <m/>
    <m/>
    <m/>
    <m/>
    <m/>
    <m/>
  </r>
  <r>
    <s v="MIA20143497"/>
    <s v="     "/>
    <n v="41679"/>
    <s v="2/9"/>
    <x v="0"/>
    <n v="0.76013888888888892"/>
    <s v="7"/>
    <n v="1"/>
    <s v="2"/>
    <x v="7"/>
    <n v="41679"/>
    <n v="0.75972222222222219"/>
    <s v="L7SF: 1209 LINCOLN AVE in Pacific Grove; burned off secondary arm, need crew to reinsulate primary &amp; replace xarm; flames were seen by customer; tracking primary insulator causeing secondary arm to burn"/>
    <s v="     "/>
    <s v="FAS"/>
    <n v="44264"/>
    <s v="Y"/>
    <x v="0"/>
    <s v="964528"/>
    <s v="N/A"/>
    <m/>
    <s v="T003054877"/>
    <n v="107799221"/>
    <m/>
    <s v="     "/>
    <x v="0"/>
    <s v="PG&amp;E"/>
    <m/>
    <m/>
    <m/>
    <s v="D"/>
    <m/>
    <s v="Structure-PG&amp;E only"/>
    <m/>
    <s v="Contamination"/>
    <s v="36.a. Contamination"/>
    <s v="Equipment - PG&amp;E"/>
    <s v="Other"/>
    <s v="Contamination"/>
    <m/>
    <m/>
    <m/>
    <m/>
    <s v="Yes"/>
    <s v="Overhead"/>
    <x v="0"/>
    <m/>
    <m/>
    <s v="101781728"/>
    <s v="     "/>
    <s v="Non-HFTD"/>
    <x v="0"/>
    <m/>
    <m/>
    <n v="36.602600000000002"/>
    <n v="-121.93300000000001"/>
    <s v="Monterey"/>
    <s v="VIEJO-2204"/>
    <s v="182852204"/>
    <n v="22000"/>
    <m/>
    <x v="0"/>
    <m/>
    <s v="Urban"/>
    <m/>
    <m/>
    <s v="No"/>
    <m/>
    <m/>
    <m/>
    <m/>
    <m/>
    <m/>
    <m/>
    <s v="N"/>
    <s v="N"/>
    <m/>
    <m/>
    <s v="     "/>
    <m/>
    <m/>
    <m/>
    <m/>
    <m/>
    <m/>
    <m/>
    <m/>
    <m/>
    <m/>
    <m/>
    <m/>
    <m/>
    <m/>
    <m/>
    <m/>
    <m/>
    <m/>
    <m/>
  </r>
  <r>
    <s v="SAP201422645"/>
    <s v="     "/>
    <n v="41679"/>
    <s v="2/9"/>
    <x v="0"/>
    <m/>
    <s v="7"/>
    <n v="1"/>
    <s v="2"/>
    <x v="7"/>
    <n v="41677"/>
    <m/>
    <s v="pole fire; kingpin bracket fell off"/>
    <s v="     "/>
    <s v="SAP"/>
    <n v="44580"/>
    <s v="Y"/>
    <x v="0"/>
    <s v="961800"/>
    <s v="14-0009692"/>
    <m/>
    <s v="T003052096"/>
    <n v="107797980"/>
    <m/>
    <s v="     "/>
    <x v="0"/>
    <s v="PG&amp;E"/>
    <m/>
    <m/>
    <m/>
    <s v="D"/>
    <m/>
    <s v="Structure-PG&amp;E only"/>
    <m/>
    <s v="Equipment - PG&amp;E"/>
    <s v="34.o. Other"/>
    <s v="Equipment - PG&amp;E"/>
    <s v="Other"/>
    <s v="Other"/>
    <s v="Pole"/>
    <m/>
    <m/>
    <s v="None"/>
    <s v="No"/>
    <s v="Overhead"/>
    <x v="0"/>
    <s v="Pole"/>
    <m/>
    <s v="103292392"/>
    <s v="     "/>
    <s v="Non-HFTD"/>
    <x v="0"/>
    <m/>
    <m/>
    <n v="36.7395"/>
    <n v="-119.738"/>
    <s v="Fresno"/>
    <s v="BARTON-1115"/>
    <m/>
    <m/>
    <s v="BARTON 111549016"/>
    <x v="0"/>
    <m/>
    <m/>
    <m/>
    <m/>
    <s v="No"/>
    <m/>
    <m/>
    <m/>
    <m/>
    <m/>
    <m/>
    <m/>
    <s v="N"/>
    <s v="N"/>
    <m/>
    <m/>
    <s v="     "/>
    <m/>
    <m/>
    <m/>
    <m/>
    <m/>
    <m/>
    <m/>
    <m/>
    <m/>
    <m/>
    <m/>
    <m/>
    <m/>
    <m/>
    <m/>
    <m/>
    <m/>
    <m/>
    <m/>
  </r>
  <r>
    <s v="MIA20171932"/>
    <s v="     "/>
    <n v="42775"/>
    <s v="2/9"/>
    <x v="0"/>
    <n v="0.19210648148148149"/>
    <s v="6"/>
    <n v="1"/>
    <s v="2"/>
    <x v="0"/>
    <n v="42775"/>
    <n v="0.19166666666666668"/>
    <s v="JZCY - please request fire report from Rocklin FD to confirm fire size. transformer burnt and on fire , waiting for fire reports "/>
    <s v="     "/>
    <s v="FAS"/>
    <n v="44257"/>
    <s v="Y"/>
    <x v="0"/>
    <s v="1682708"/>
    <s v=" 17-001921"/>
    <m/>
    <s v="T003929198"/>
    <n v="112567971"/>
    <m/>
    <s v="     "/>
    <x v="0"/>
    <s v="PG&amp;E"/>
    <m/>
    <m/>
    <m/>
    <s v="D"/>
    <m/>
    <s v="Structure-PG&amp;E only"/>
    <m/>
    <s v="Equipment - PG&amp;E"/>
    <s v="34.n. Transformer damage or failure"/>
    <s v="Equipment - PG&amp;E"/>
    <s v="All types of equipment / facility failure"/>
    <s v="Transformer failure"/>
    <s v="Pole"/>
    <m/>
    <m/>
    <m/>
    <s v="No"/>
    <s v="Overhead"/>
    <x v="0"/>
    <m/>
    <m/>
    <s v="100060131_x0009_"/>
    <s v="     "/>
    <s v="Non-HFTD"/>
    <x v="0"/>
    <m/>
    <m/>
    <n v="38.798900000000003"/>
    <n v="-121.221"/>
    <s v="Placer"/>
    <s v="DEL-MAR-2110"/>
    <s v="152582110"/>
    <n v="21000"/>
    <m/>
    <x v="0"/>
    <m/>
    <s v="Urban"/>
    <m/>
    <m/>
    <s v="No"/>
    <m/>
    <m/>
    <m/>
    <m/>
    <m/>
    <m/>
    <m/>
    <s v="N"/>
    <s v="N"/>
    <m/>
    <m/>
    <s v="     "/>
    <m/>
    <m/>
    <m/>
    <m/>
    <m/>
    <m/>
    <m/>
    <m/>
    <m/>
    <m/>
    <m/>
    <m/>
    <m/>
    <m/>
    <m/>
    <m/>
    <m/>
    <m/>
    <m/>
  </r>
  <r>
    <s v="20200099"/>
    <s v="     "/>
    <n v="43870"/>
    <s v="2/9"/>
    <x v="0"/>
    <n v="0.74583333333333335"/>
    <s v="7"/>
    <n v="1"/>
    <s v="2"/>
    <x v="4"/>
    <n v="43870"/>
    <n v="0.74375000000000002"/>
    <s v="On February 09, 2020 at 17:54, a PG&amp;E Troubleman was dipatched to an outage on the WOODSIDE 1105. The secondary nuetral and hotleg jumper contacted due to vegetation interference. The contact resulted in burnt wires at the customer home, where the burning was between one and three meters inside the wall of the home. Repairs were complete by 0432 hours on february 10, 2020."/>
    <s v="     "/>
    <s v="FAS"/>
    <m/>
    <s v="N"/>
    <x v="0"/>
    <s v="785936"/>
    <m/>
    <m/>
    <s v="T004890986"/>
    <n v="118510442"/>
    <m/>
    <s v="     "/>
    <x v="1"/>
    <s v="PG&amp;E"/>
    <m/>
    <s v="Building"/>
    <m/>
    <s v="D"/>
    <s v="D"/>
    <s v="&lt;3 meters of linear travel"/>
    <m/>
    <s v="Wire-Wire Contact"/>
    <s v="35.a. Wire-to-wire contact / contamination"/>
    <s v="Wire-Wire Contact"/>
    <s v="Contact from object"/>
    <s v="Veg. contact"/>
    <m/>
    <m/>
    <m/>
    <m/>
    <m/>
    <s v="Overhead"/>
    <x v="1"/>
    <s v="Jumper"/>
    <m/>
    <s v="Circuit ID: 024251105"/>
    <s v="     "/>
    <s v="Non-HFTD"/>
    <x v="0"/>
    <m/>
    <m/>
    <n v="37.4345"/>
    <n v="-122.21599999999999"/>
    <s v="San Mateo"/>
    <s v="WOODSIDE-1105"/>
    <m/>
    <n v="12000"/>
    <s v="N/A"/>
    <x v="0"/>
    <s v="Other"/>
    <s v="Urban"/>
    <m/>
    <m/>
    <s v="No"/>
    <m/>
    <m/>
    <m/>
    <m/>
    <m/>
    <m/>
    <m/>
    <s v="N"/>
    <s v="N"/>
    <m/>
    <m/>
    <s v="     "/>
    <m/>
    <m/>
    <m/>
    <m/>
    <m/>
    <m/>
    <m/>
    <m/>
    <m/>
    <m/>
    <m/>
    <m/>
    <m/>
    <m/>
    <m/>
    <m/>
    <m/>
    <m/>
    <m/>
  </r>
  <r>
    <s v="20201830"/>
    <s v="     "/>
    <n v="43870"/>
    <s v="2/9"/>
    <x v="0"/>
    <n v="0.71736111111111112"/>
    <s v="7"/>
    <n v="1"/>
    <s v="2"/>
    <x v="4"/>
    <n v="43870"/>
    <n v="0.71666666666666667"/>
    <s v="TREE LEANING ON LINES. SOME SMALL LIMBS TOUCHED PRIMARY AND BURNT OFF. DEENERGIZE AND GROUND SO TREE CREW CAN TRIM. "/>
    <s v="     "/>
    <s v="FAS"/>
    <m/>
    <s v="Y"/>
    <x v="0"/>
    <s v="785848"/>
    <s v="20-0019665"/>
    <m/>
    <s v="T004890869"/>
    <n v="118510535"/>
    <m/>
    <s v="     "/>
    <x v="0"/>
    <s v="PG&amp;E"/>
    <m/>
    <s v="Vegetation"/>
    <m/>
    <s v="D"/>
    <m/>
    <s v="&lt;3 meters of linear travel"/>
    <m/>
    <s v="Vegetation"/>
    <s v="33.a. Veg. contact"/>
    <s v="Vegetation"/>
    <s v="Contact from object"/>
    <s v="Contact - Vegetation"/>
    <m/>
    <s v="Contact - Vegetation"/>
    <s v="Conductor - Primary"/>
    <s v="Force Out"/>
    <m/>
    <s v="Overhead"/>
    <x v="3"/>
    <s v="Conductor - Primary"/>
    <m/>
    <s v="182222103 "/>
    <s v="     "/>
    <s v="Non-HFTD"/>
    <x v="0"/>
    <m/>
    <m/>
    <n v="36.5822"/>
    <n v="-121.85599999999999"/>
    <s v="Monterey"/>
    <s v="DEL-MONTE-2103"/>
    <m/>
    <n v="21000"/>
    <s v="DEL MONTE 21039106"/>
    <x v="0"/>
    <s v="Other"/>
    <s v="Conifer Forest"/>
    <m/>
    <m/>
    <s v="No"/>
    <m/>
    <m/>
    <m/>
    <m/>
    <m/>
    <m/>
    <m/>
    <s v="N"/>
    <s v="N"/>
    <m/>
    <m/>
    <s v="     "/>
    <m/>
    <m/>
    <s v="Feb 12 2020 12:00AM"/>
    <s v="Unverified"/>
    <s v="TREE STUMP FOUND BUT NO DEBRIS OR OTHER EVIDENCE OF TREE FAILURE."/>
    <m/>
    <m/>
    <m/>
    <m/>
    <m/>
    <m/>
    <m/>
    <m/>
    <m/>
    <m/>
    <m/>
    <m/>
    <m/>
    <m/>
  </r>
  <r>
    <s v="SAP20204028"/>
    <s v="     "/>
    <n v="43870"/>
    <s v="2/9"/>
    <x v="0"/>
    <m/>
    <s v="7"/>
    <n v="1"/>
    <s v="2"/>
    <x v="4"/>
    <n v="43868"/>
    <m/>
    <s v="2484 BAUMANN AVE # B, SAN LORENZO; CREW TO REPAIR IN AM, BAD FIRE ON WEDGES;"/>
    <s v="     "/>
    <s v="SAP"/>
    <n v="44580"/>
    <s v="Y"/>
    <x v="0"/>
    <s v="780275"/>
    <s v="N/A"/>
    <m/>
    <s v="T004887566"/>
    <n v="118506436"/>
    <m/>
    <s v="     "/>
    <x v="0"/>
    <s v="PG&amp;E"/>
    <m/>
    <m/>
    <m/>
    <s v="D"/>
    <m/>
    <s v="Structure-PG&amp;E only"/>
    <m/>
    <s v="Equipment - PG&amp;E"/>
    <s v="34.m. Connection device damage or failure"/>
    <s v="Equipment - PG&amp;E"/>
    <s v="Splice/Clamp/Connector"/>
    <s v="Splice/Clamp/Connector"/>
    <s v="Splice/Clamp/Connector"/>
    <m/>
    <m/>
    <m/>
    <s v="Yes"/>
    <s v="Overhead"/>
    <x v="0"/>
    <s v="Splice/Clamp/Connector"/>
    <m/>
    <s v="100931308"/>
    <s v="     "/>
    <s v="Non-HFTD"/>
    <x v="0"/>
    <m/>
    <m/>
    <n v="37.666499999999999"/>
    <n v="-122.15300000000001"/>
    <s v="Alameda"/>
    <s v="GRANT-1105"/>
    <m/>
    <m/>
    <m/>
    <x v="0"/>
    <m/>
    <m/>
    <m/>
    <m/>
    <s v="No"/>
    <m/>
    <m/>
    <m/>
    <m/>
    <m/>
    <m/>
    <m/>
    <s v="N"/>
    <s v="N"/>
    <m/>
    <m/>
    <s v="     "/>
    <m/>
    <m/>
    <m/>
    <m/>
    <m/>
    <m/>
    <m/>
    <m/>
    <m/>
    <m/>
    <m/>
    <m/>
    <m/>
    <m/>
    <m/>
    <m/>
    <m/>
    <m/>
    <m/>
  </r>
  <r>
    <s v="20201829"/>
    <s v="     "/>
    <n v="43870"/>
    <s v="2/9"/>
    <x v="0"/>
    <n v="0.6381944444444444"/>
    <s v="7"/>
    <n v="1"/>
    <s v="2"/>
    <x v="4"/>
    <n v="43870"/>
    <n v="0.62361111111111112"/>
    <s v="transformer burnt out jumper bunrt open - no fire mentioned "/>
    <s v="     "/>
    <s v="FAS"/>
    <m/>
    <s v="Y"/>
    <x v="0"/>
    <s v="785115"/>
    <s v="20-0019450"/>
    <m/>
    <s v="T004890378"/>
    <n v="118510325"/>
    <m/>
    <s v="     "/>
    <x v="2"/>
    <s v="PG&amp;E"/>
    <m/>
    <m/>
    <m/>
    <s v="D"/>
    <m/>
    <s v="Unknown"/>
    <m/>
    <s v="Equipment - PG&amp;E"/>
    <s v="34.n. Transformer damage or failure"/>
    <s v="Equipment - PG&amp;E"/>
    <s v="All types of equipment / facility failure"/>
    <s v="Transformer failure"/>
    <s v="Jumper"/>
    <m/>
    <m/>
    <s v="Open Circuit"/>
    <m/>
    <s v="Overhead"/>
    <x v="3"/>
    <s v="Jumper"/>
    <m/>
    <s v="2.2074143206e+11"/>
    <s v="     "/>
    <s v="Non-HFTD"/>
    <x v="0"/>
    <m/>
    <m/>
    <n v="38.546799999999998"/>
    <n v="-121.742"/>
    <s v="Yolo"/>
    <s v="DAVIS-1104"/>
    <m/>
    <n v="12000"/>
    <s v="DAVIS 1104CB"/>
    <x v="0"/>
    <m/>
    <s v="Urban"/>
    <m/>
    <m/>
    <s v="No"/>
    <m/>
    <m/>
    <m/>
    <m/>
    <m/>
    <m/>
    <m/>
    <s v="N"/>
    <s v="N"/>
    <m/>
    <m/>
    <s v="     "/>
    <m/>
    <m/>
    <m/>
    <m/>
    <m/>
    <m/>
    <m/>
    <m/>
    <m/>
    <m/>
    <m/>
    <m/>
    <m/>
    <m/>
    <m/>
    <m/>
    <m/>
    <m/>
    <m/>
  </r>
  <r>
    <s v="SAP201519039"/>
    <s v="     "/>
    <n v="42064"/>
    <s v="3/1"/>
    <x v="0"/>
    <m/>
    <s v="10"/>
    <n v="1"/>
    <s v="3"/>
    <x v="2"/>
    <n v="42062"/>
    <m/>
    <s v="pole fire; failed fuse 6333; meter 1006719807"/>
    <s v="     "/>
    <s v="SAP"/>
    <n v="44580"/>
    <s v="Y"/>
    <x v="0"/>
    <s v="1196975"/>
    <s v="15-0016302"/>
    <m/>
    <s v="T003350205"/>
    <n v="110068183"/>
    <m/>
    <s v="     "/>
    <x v="0"/>
    <s v="PG&amp;E"/>
    <m/>
    <m/>
    <m/>
    <s v="D"/>
    <m/>
    <s v="Structure-PG&amp;E only"/>
    <m/>
    <s v="Equipment - PG&amp;E"/>
    <s v="34.c. Fuse damage or failure"/>
    <s v="Equipment - PG&amp;E"/>
    <s v="Fuse failure - all"/>
    <s v="Fuse failure - all"/>
    <s v="Fuse"/>
    <m/>
    <m/>
    <s v="Line to Ground"/>
    <s v="Yes"/>
    <s v="Overhead"/>
    <x v="0"/>
    <s v="Fuse"/>
    <m/>
    <s v="101732321"/>
    <s v="     "/>
    <s v="Non-HFTD"/>
    <x v="0"/>
    <m/>
    <m/>
    <n v="36.625300000000003"/>
    <n v="-121.938"/>
    <s v="Monterey"/>
    <s v="VIEJO-2202"/>
    <m/>
    <m/>
    <s v="VIEJO 22029100"/>
    <x v="0"/>
    <m/>
    <m/>
    <m/>
    <m/>
    <s v="No"/>
    <m/>
    <m/>
    <m/>
    <m/>
    <m/>
    <m/>
    <m/>
    <s v="N"/>
    <s v="N"/>
    <m/>
    <m/>
    <s v="     "/>
    <m/>
    <m/>
    <m/>
    <m/>
    <m/>
    <m/>
    <m/>
    <m/>
    <m/>
    <m/>
    <m/>
    <m/>
    <m/>
    <m/>
    <m/>
    <m/>
    <m/>
    <m/>
    <m/>
  </r>
  <r>
    <s v="MIA20162222"/>
    <s v="     "/>
    <n v="42430"/>
    <s v="3/1"/>
    <x v="0"/>
    <n v="0.4609375"/>
    <s v="10"/>
    <n v="1"/>
    <s v="3"/>
    <x v="6"/>
    <n v="42430"/>
    <n v="0.46041666666666664"/>
    <s v="L7SF: 31032 CARROLL AVE in Hayward; svc badly burned up w/ neutral burned open; cause listed as electrical overload"/>
    <s v="     "/>
    <s v="FAS"/>
    <n v="44250"/>
    <s v="Y"/>
    <x v="0"/>
    <s v="1414228"/>
    <s v="N/A"/>
    <m/>
    <s v="T003623783"/>
    <m/>
    <m/>
    <s v="     "/>
    <x v="0"/>
    <s v="PG&amp;E"/>
    <m/>
    <m/>
    <m/>
    <s v="D"/>
    <m/>
    <s v="Structure-PG&amp;E only"/>
    <m/>
    <s v="Equipment - Overloaded"/>
    <s v="34.b. Conductor damage or failure"/>
    <s v="Equipment - PG&amp;E"/>
    <s v="All types of equipment / facility failure"/>
    <s v="Conductor failure-all"/>
    <s v="Conductor"/>
    <m/>
    <m/>
    <m/>
    <s v="Yes"/>
    <s v="Overhead"/>
    <x v="0"/>
    <m/>
    <m/>
    <s v="100935495"/>
    <s v="     "/>
    <s v="Non-HFTD"/>
    <x v="0"/>
    <m/>
    <m/>
    <n v="37.616399999999999"/>
    <n v="-122.042"/>
    <s v="Alameda"/>
    <s v="JARVIS-1101"/>
    <s v="13501101"/>
    <n v="11000"/>
    <m/>
    <x v="0"/>
    <m/>
    <s v="Urban"/>
    <m/>
    <m/>
    <s v="No"/>
    <m/>
    <m/>
    <m/>
    <m/>
    <m/>
    <m/>
    <m/>
    <s v="N"/>
    <s v="N"/>
    <m/>
    <m/>
    <s v="     "/>
    <m/>
    <m/>
    <m/>
    <m/>
    <m/>
    <m/>
    <m/>
    <m/>
    <m/>
    <m/>
    <m/>
    <m/>
    <m/>
    <m/>
    <m/>
    <m/>
    <m/>
    <m/>
    <m/>
  </r>
  <r>
    <s v="MIA20179484"/>
    <s v="     "/>
    <n v="42795"/>
    <s v="3/1"/>
    <x v="0"/>
    <n v="0.30940972222222224"/>
    <s v="9"/>
    <n v="1"/>
    <s v="3"/>
    <x v="0"/>
    <n v="42795"/>
    <n v="0.30902777777777779"/>
    <s v="5605 HURON AVE in Clearlake; pole on fire and arching; service riser started fire on pole"/>
    <s v="     "/>
    <s v="FAS"/>
    <n v="44245"/>
    <s v="Y"/>
    <x v="0"/>
    <s v="1716450"/>
    <s v="N/A"/>
    <m/>
    <s v="T003965669"/>
    <m/>
    <m/>
    <s v="     "/>
    <x v="0"/>
    <s v="PG&amp;E"/>
    <m/>
    <m/>
    <m/>
    <s v="D"/>
    <m/>
    <s v="Structure-PG&amp;E only"/>
    <m/>
    <s v="Equipment - PG&amp;E"/>
    <s v="34.o. Other"/>
    <s v="Equipment - PG&amp;E"/>
    <s v="All types of equipment / facility failure"/>
    <s v="Riser Failure"/>
    <s v="Riser"/>
    <m/>
    <m/>
    <m/>
    <s v="Yes"/>
    <s v="Overhead"/>
    <x v="0"/>
    <m/>
    <m/>
    <s v="102212887"/>
    <s v="     "/>
    <s v="Non-HFTD"/>
    <x v="0"/>
    <n v="175"/>
    <m/>
    <n v="38.943100000000001"/>
    <n v="-122.63"/>
    <s v="Lake"/>
    <s v="HIGHLANDS-1104"/>
    <m/>
    <n v="11000"/>
    <m/>
    <x v="0"/>
    <m/>
    <s v="Urban"/>
    <m/>
    <m/>
    <s v="No"/>
    <m/>
    <m/>
    <m/>
    <m/>
    <m/>
    <m/>
    <m/>
    <s v="N"/>
    <s v="N"/>
    <m/>
    <m/>
    <s v="     "/>
    <m/>
    <m/>
    <m/>
    <m/>
    <m/>
    <m/>
    <m/>
    <m/>
    <m/>
    <m/>
    <m/>
    <m/>
    <m/>
    <m/>
    <m/>
    <m/>
    <m/>
    <m/>
    <m/>
  </r>
  <r>
    <s v="20181069"/>
    <s v="     "/>
    <n v="43160"/>
    <s v="3/1"/>
    <x v="0"/>
    <n v="0.12986111111111112"/>
    <s v="9"/>
    <n v="1"/>
    <s v="3"/>
    <x v="1"/>
    <m/>
    <m/>
    <s v="TMAN WEAVER RPTS POLE FIRE AT 13969 - NEED TO DE-ENERGIZE CIRCUIT - no indication of fire beyond PG&amp;E assets. COE Notification Remarks: 03/05/2018 14:13:26 PST Chelsea Collette (C7CF) Phone 925-356-5085_x000d__x000a_Changed from: Estg?=?, WTC=?, Changed to: Estg?=Yes, WTC=513, Remove existing damaged cap bank and replace in a new location. Relocate to 1 P/E/O 14089 (map attached). New Cap Bank to have SCADA capabilities."/>
    <s v="     "/>
    <s v="SAP"/>
    <n v="44454"/>
    <s v="Y"/>
    <x v="0"/>
    <s v="33832"/>
    <s v="18-0018289"/>
    <m/>
    <s v="T004262584"/>
    <n v="114358032"/>
    <m/>
    <s v="     "/>
    <x v="0"/>
    <s v="PG&amp;E"/>
    <m/>
    <m/>
    <m/>
    <s v="D"/>
    <m/>
    <s v="Structure-PG&amp;E only"/>
    <m/>
    <s v="Equipment - PG&amp;E"/>
    <s v="34.a. Capacitor bank damage or failure"/>
    <s v="Equipment - PG&amp;E"/>
    <s v="All types of equipment / facility failure"/>
    <s v="Capacitor Bank"/>
    <s v="Capacitor Bank"/>
    <m/>
    <m/>
    <s v="Force Out"/>
    <m/>
    <m/>
    <x v="3"/>
    <s v="Capacitor Bank"/>
    <m/>
    <m/>
    <s v="     "/>
    <s v="Non-HFTD"/>
    <x v="0"/>
    <m/>
    <m/>
    <n v="37.655999999999999"/>
    <n v="-122.387"/>
    <s v="San Mateo"/>
    <s v="EAST-GRAND-1102"/>
    <s v="022571102"/>
    <n v="11000"/>
    <s v="EAST GRAND 1106CB"/>
    <x v="0"/>
    <m/>
    <s v="Urban"/>
    <m/>
    <m/>
    <s v="No"/>
    <m/>
    <m/>
    <m/>
    <m/>
    <m/>
    <m/>
    <m/>
    <s v="N"/>
    <s v="N"/>
    <m/>
    <m/>
    <s v="     "/>
    <m/>
    <m/>
    <m/>
    <m/>
    <m/>
    <m/>
    <m/>
    <m/>
    <m/>
    <m/>
    <m/>
    <m/>
    <m/>
    <m/>
    <m/>
    <m/>
    <m/>
    <m/>
    <m/>
  </r>
  <r>
    <s v="SAP20189573"/>
    <s v="     "/>
    <n v="43160"/>
    <s v="3/1"/>
    <x v="0"/>
    <m/>
    <s v="9"/>
    <n v="1"/>
    <s v="3"/>
    <x v="1"/>
    <n v="43158"/>
    <m/>
    <s v="in Los Banos; pole on ground; fuse failed; pole fire"/>
    <s v="     "/>
    <s v="SAP"/>
    <n v="44580"/>
    <s v="Y"/>
    <x v="0"/>
    <s v="32863"/>
    <s v="18-0017893"/>
    <m/>
    <s v="T004261378"/>
    <n v="114342517"/>
    <m/>
    <s v="     "/>
    <x v="0"/>
    <s v="PG&amp;E"/>
    <m/>
    <m/>
    <m/>
    <s v="D"/>
    <m/>
    <s v="Structure-PG&amp;E only"/>
    <m/>
    <s v="Equipment - PG&amp;E"/>
    <s v="34.c. Fuse damage or failure"/>
    <s v="Equipment - PG&amp;E"/>
    <s v="Fuse failure - all"/>
    <s v="Fuse failure - all"/>
    <s v="Pole"/>
    <m/>
    <m/>
    <s v="Three Phase Fault"/>
    <s v="No"/>
    <s v="Overhead"/>
    <x v="0"/>
    <s v="Pole"/>
    <m/>
    <s v="101103739"/>
    <s v="     "/>
    <s v="Non-HFTD"/>
    <x v="0"/>
    <m/>
    <m/>
    <n v="36.9251"/>
    <n v="-120.774"/>
    <s v="Merced"/>
    <s v="ORO-LOMA-1117/1106"/>
    <m/>
    <m/>
    <s v="ORO LOMA 11069790"/>
    <x v="0"/>
    <m/>
    <m/>
    <m/>
    <m/>
    <s v="No"/>
    <m/>
    <m/>
    <m/>
    <m/>
    <m/>
    <m/>
    <m/>
    <s v="N"/>
    <s v="N"/>
    <m/>
    <m/>
    <s v="     "/>
    <m/>
    <m/>
    <m/>
    <m/>
    <m/>
    <m/>
    <m/>
    <m/>
    <m/>
    <m/>
    <m/>
    <m/>
    <m/>
    <m/>
    <m/>
    <m/>
    <m/>
    <m/>
    <m/>
  </r>
  <r>
    <s v="SAP20189569"/>
    <s v="     "/>
    <n v="43160"/>
    <s v="3/1"/>
    <x v="0"/>
    <m/>
    <s v="9"/>
    <n v="1"/>
    <s v="3"/>
    <x v="1"/>
    <n v="43158"/>
    <m/>
    <s v="Pole replaced due to pole fire"/>
    <s v="     "/>
    <s v="SAP"/>
    <n v="44580"/>
    <s v="Y"/>
    <x v="0"/>
    <s v="32876"/>
    <s v="18-0017767"/>
    <m/>
    <s v="T004261427"/>
    <n v="114342518"/>
    <m/>
    <s v="     "/>
    <x v="0"/>
    <s v="PG&amp;E"/>
    <m/>
    <m/>
    <m/>
    <s v="D"/>
    <m/>
    <s v="Structure-PG&amp;E only"/>
    <m/>
    <s v="Equipment - PG&amp;E"/>
    <s v="34.n. Transformer damage or failure"/>
    <s v="Equipment - PG&amp;E"/>
    <s v="Transformer failure"/>
    <s v="Transformer failure"/>
    <m/>
    <m/>
    <m/>
    <s v="Three Phase Fault"/>
    <m/>
    <s v="Overhead"/>
    <x v="0"/>
    <m/>
    <m/>
    <s v="100823853"/>
    <s v="     "/>
    <s v="Non-HFTD"/>
    <x v="0"/>
    <m/>
    <m/>
    <n v="36.3185"/>
    <n v="-119.794"/>
    <s v="Kings"/>
    <s v="LEMOORE-1105"/>
    <m/>
    <m/>
    <s v="LEMOORE 1105CB"/>
    <x v="0"/>
    <m/>
    <m/>
    <m/>
    <m/>
    <s v="No"/>
    <m/>
    <m/>
    <m/>
    <m/>
    <m/>
    <m/>
    <m/>
    <s v="N"/>
    <s v="N"/>
    <m/>
    <m/>
    <s v="     "/>
    <m/>
    <m/>
    <m/>
    <m/>
    <m/>
    <m/>
    <m/>
    <m/>
    <m/>
    <m/>
    <m/>
    <m/>
    <m/>
    <m/>
    <m/>
    <m/>
    <m/>
    <m/>
    <m/>
  </r>
  <r>
    <s v="SAP201712585"/>
    <s v="     "/>
    <n v="42804"/>
    <s v="3/10"/>
    <x v="0"/>
    <m/>
    <s v="10"/>
    <n v="1"/>
    <s v="3"/>
    <x v="0"/>
    <n v="42802"/>
    <m/>
    <s v="pole fire caused by bird contact; 5 e/o 129553; failed fuse"/>
    <s v="     "/>
    <s v="SAP"/>
    <n v="44580"/>
    <s v="Y"/>
    <x v="0"/>
    <s v="1722364"/>
    <s v="17-0029408"/>
    <m/>
    <s v="T003972677"/>
    <n v="112660074"/>
    <m/>
    <s v="     "/>
    <x v="0"/>
    <s v="PG&amp;E"/>
    <m/>
    <m/>
    <m/>
    <s v="D"/>
    <m/>
    <s v="Structure-PG&amp;E only"/>
    <m/>
    <s v="Contact - Animal - Bird"/>
    <s v="33.b. Animal contact"/>
    <s v="Contact - Bird"/>
    <s v="Animal contact"/>
    <s v="Animal contact"/>
    <m/>
    <s v="Animal contact"/>
    <s v="Fuse"/>
    <s v="Line to Ground"/>
    <s v="No"/>
    <s v="Overhead"/>
    <x v="0"/>
    <s v="Fuse"/>
    <m/>
    <s v="100197944"/>
    <s v="     "/>
    <s v="Non-HFTD"/>
    <x v="0"/>
    <m/>
    <m/>
    <n v="35.045299999999997"/>
    <n v="-118.815"/>
    <s v="Kern"/>
    <s v="SAN-BERNARD-1101"/>
    <m/>
    <m/>
    <s v="SAN BERNARD 1101CB"/>
    <x v="0"/>
    <m/>
    <m/>
    <m/>
    <m/>
    <s v="No"/>
    <m/>
    <m/>
    <m/>
    <m/>
    <m/>
    <m/>
    <m/>
    <s v="N"/>
    <s v="N"/>
    <m/>
    <m/>
    <s v="     "/>
    <m/>
    <m/>
    <m/>
    <m/>
    <m/>
    <m/>
    <m/>
    <m/>
    <m/>
    <m/>
    <m/>
    <m/>
    <m/>
    <m/>
    <m/>
    <m/>
    <m/>
    <m/>
    <m/>
  </r>
  <r>
    <s v="20201823"/>
    <s v="     "/>
    <n v="43900"/>
    <s v="3/10"/>
    <x v="0"/>
    <n v="0.8618055555555556"/>
    <s v="11"/>
    <n v="1"/>
    <s v="3"/>
    <x v="4"/>
    <n v="43900"/>
    <n v="0.86111111111111116"/>
    <s v="POLE TOP BURNED OFF AND PRIMARY HIT TX CREW CALLED TO REPLACE; :POLE FIRE, NO ONE INJURED,,LOCATED IN ALLEY BEHIND HOME,NO ER PEOPLE ONSITE, NO ONE TRANSPORTED TO MEDICAL; HEARD BOOM AND LOOKS LIKE TR; CUST HEARD LOUD EXPLOSION; followed up with tman on 2/25; unknown: suppression info"/>
    <s v="     "/>
    <s v="FAS"/>
    <m/>
    <s v="Y"/>
    <x v="0"/>
    <s v="843464"/>
    <m/>
    <m/>
    <s v="T004916080"/>
    <n v="118678706"/>
    <m/>
    <s v="     "/>
    <x v="0"/>
    <s v="PG&amp;E"/>
    <m/>
    <s v="Building"/>
    <m/>
    <s v="D"/>
    <m/>
    <s v="Structure-PG&amp;E only"/>
    <m/>
    <s v="Equipment - PG&amp;E"/>
    <s v="36.a. Contamination"/>
    <s v="Equipment - PG&amp;E"/>
    <s v="Contamination"/>
    <s v="Tracking"/>
    <s v="Insulator"/>
    <m/>
    <m/>
    <m/>
    <m/>
    <s v="Overhead"/>
    <x v="3"/>
    <s v="Insulator"/>
    <m/>
    <s v="Pole ID: 100739907"/>
    <s v="     "/>
    <s v="Non-HFTD"/>
    <x v="0"/>
    <m/>
    <m/>
    <n v="36.140999999999998"/>
    <n v="-120.36499999999999"/>
    <s v="Fresno"/>
    <s v="COALINGA-NO-1-1106"/>
    <m/>
    <n v="12000"/>
    <m/>
    <x v="0"/>
    <s v="City of Coalinga"/>
    <s v="Urban"/>
    <m/>
    <m/>
    <s v="No"/>
    <m/>
    <m/>
    <m/>
    <m/>
    <m/>
    <m/>
    <m/>
    <s v="N"/>
    <s v="N"/>
    <m/>
    <m/>
    <s v="     "/>
    <m/>
    <m/>
    <m/>
    <m/>
    <m/>
    <m/>
    <m/>
    <m/>
    <m/>
    <m/>
    <m/>
    <m/>
    <m/>
    <m/>
    <m/>
    <m/>
    <m/>
    <m/>
    <m/>
  </r>
  <r>
    <s v="20200204"/>
    <s v="     "/>
    <n v="43900"/>
    <s v="3/10"/>
    <x v="0"/>
    <n v="0.87083333333333335"/>
    <s v="11"/>
    <n v="1"/>
    <s v="3"/>
    <x v="4"/>
    <n v="43900"/>
    <n v="0.92291666666666672"/>
    <s v="On March 10, 2020 at 2134 hours, a PG&amp;E Troubleman patrolled the Manchester 1107 12kV Distribution Circuit number 253921107, near 3433 North Mariposa Avenue in Fresno. He observed a pole top extension on fire and a three-phase six solid copper primary overhead wood crossarm burned. Initial analysis indicates the pole fire involved equipment failure. The incident happened during a rain storm event. The Fresno Fire Department responded to and extinguished the fire. The 211-minute outage affected 75 customers. The line was returned to service on March 10, 2020. This ignition did not meet the reporting criteria, because it didn't burn material other than PG&amp;E assets and the fire was not greater than one linear meter. This information is preliminary."/>
    <s v="     "/>
    <s v="FAS"/>
    <m/>
    <s v="N"/>
    <x v="0"/>
    <s v="843432"/>
    <s v="20-0030704"/>
    <m/>
    <s v="T004916093, T004916089"/>
    <n v="118678640"/>
    <m/>
    <s v="     "/>
    <x v="0"/>
    <s v="PG&amp;E"/>
    <m/>
    <s v="Other"/>
    <m/>
    <s v="D"/>
    <s v="D"/>
    <s v="Other"/>
    <s v="pole"/>
    <s v="Equipment - PG&amp;E"/>
    <s v="34.g. Insulator and brushing damage or failure"/>
    <s v="Equipment - PG&amp;E"/>
    <s v="All types of equipment / facility failure"/>
    <s v="Insulator failure"/>
    <s v="Insulator"/>
    <m/>
    <m/>
    <s v="Line to Ground"/>
    <m/>
    <s v="Overhead"/>
    <x v="3"/>
    <s v="Insulator"/>
    <s v="Crossarm, Pole Top Extension"/>
    <s v="Circuit ID: 253921107, SAP ID: 100867996"/>
    <s v="     "/>
    <s v="Non-HFTD"/>
    <x v="0"/>
    <m/>
    <m/>
    <n v="36.781999999999996"/>
    <n v="-119.779"/>
    <s v="Fresno"/>
    <s v="MANCHESTER-1107"/>
    <m/>
    <n v="12000"/>
    <m/>
    <x v="0"/>
    <s v="Fresno FD"/>
    <s v="Urban"/>
    <m/>
    <m/>
    <s v="No"/>
    <m/>
    <m/>
    <m/>
    <m/>
    <m/>
    <m/>
    <m/>
    <s v="N"/>
    <s v="N"/>
    <m/>
    <m/>
    <s v="     "/>
    <m/>
    <m/>
    <m/>
    <m/>
    <m/>
    <m/>
    <m/>
    <m/>
    <m/>
    <m/>
    <m/>
    <m/>
    <m/>
    <m/>
    <m/>
    <m/>
    <m/>
    <m/>
    <m/>
  </r>
  <r>
    <s v="20201825"/>
    <s v="     "/>
    <n v="43900"/>
    <s v="3/10"/>
    <x v="0"/>
    <n v="0.88749999999999996"/>
    <s v="11"/>
    <n v="1"/>
    <s v="3"/>
    <x v="4"/>
    <n v="43900"/>
    <n v="0.86388888888888893"/>
    <s v=" PWR-I CUST MATT REPORTED POLE ON FIRE//BY ROAD//NO INJURY//_x000a_NO ER PEOPLE ON SITE//POLE LOOKS LIKE IT  WAS HIT BY LIGHTING-TOP PART LOOKS SPLIT; took circuit from OIS as GEP having issues"/>
    <s v="     "/>
    <s v="FAS"/>
    <m/>
    <s v="Y"/>
    <x v="0"/>
    <s v="843431"/>
    <s v="20-0030743"/>
    <m/>
    <s v="T004916112"/>
    <n v="118678736"/>
    <m/>
    <s v="     "/>
    <x v="0"/>
    <s v="PG&amp;E"/>
    <m/>
    <s v="Building"/>
    <m/>
    <s v="D"/>
    <m/>
    <s v="Structure-PG&amp;E only"/>
    <m/>
    <s v="Weather - Lightning"/>
    <s v="39.a. All Other"/>
    <s v="Weather"/>
    <m/>
    <s v="Weather - Lightning"/>
    <m/>
    <m/>
    <m/>
    <s v="Line to Line"/>
    <m/>
    <s v="Overhead"/>
    <x v="3"/>
    <s v="Pole"/>
    <m/>
    <m/>
    <s v="     "/>
    <s v="Non-HFTD"/>
    <x v="0"/>
    <m/>
    <m/>
    <n v="36.511200000000002"/>
    <n v="-119.521"/>
    <s v="Tulare"/>
    <s v="KINGSBURG-1111"/>
    <m/>
    <n v="12000"/>
    <m/>
    <x v="0"/>
    <s v="Unknown"/>
    <s v="Agriculture"/>
    <m/>
    <m/>
    <s v="No"/>
    <m/>
    <m/>
    <m/>
    <m/>
    <m/>
    <m/>
    <m/>
    <s v="N"/>
    <s v="N"/>
    <m/>
    <m/>
    <s v="     "/>
    <m/>
    <m/>
    <m/>
    <m/>
    <m/>
    <m/>
    <m/>
    <m/>
    <m/>
    <m/>
    <m/>
    <m/>
    <m/>
    <m/>
    <m/>
    <m/>
    <m/>
    <m/>
    <m/>
  </r>
  <r>
    <s v="20201824"/>
    <s v="     "/>
    <n v="43900"/>
    <s v="3/10"/>
    <x v="0"/>
    <n v="0.85069444444444442"/>
    <s v="11"/>
    <n v="1"/>
    <s v="3"/>
    <x v="4"/>
    <m/>
    <m/>
    <s v="Pole fire caused 3 fuses to blown;  PGE attributable, cause unknown"/>
    <s v="     "/>
    <s v="FAS"/>
    <m/>
    <s v="Y"/>
    <x v="0"/>
    <s v="843433"/>
    <m/>
    <m/>
    <s v="T004916069"/>
    <m/>
    <m/>
    <s v="     "/>
    <x v="0"/>
    <s v="PG&amp;E"/>
    <m/>
    <m/>
    <m/>
    <s v="D"/>
    <m/>
    <s v="Unknown"/>
    <m/>
    <s v="Unknown"/>
    <s v="40.a. Unknown"/>
    <s v="Unknown"/>
    <m/>
    <m/>
    <m/>
    <m/>
    <m/>
    <m/>
    <m/>
    <s v="Overhead"/>
    <x v="3"/>
    <s v="Pole"/>
    <m/>
    <s v="100248025"/>
    <s v="     "/>
    <s v="Non-HFTD"/>
    <x v="0"/>
    <m/>
    <m/>
    <n v="35.399099999999997"/>
    <n v="-118.977"/>
    <s v="Kern"/>
    <s v="BAKERSFIELD-1116"/>
    <m/>
    <n v="12000"/>
    <m/>
    <x v="0"/>
    <m/>
    <s v="Urban"/>
    <m/>
    <m/>
    <s v="No"/>
    <m/>
    <m/>
    <m/>
    <m/>
    <m/>
    <m/>
    <m/>
    <s v="N"/>
    <s v="N"/>
    <m/>
    <m/>
    <s v="     "/>
    <m/>
    <m/>
    <m/>
    <m/>
    <m/>
    <m/>
    <m/>
    <m/>
    <m/>
    <m/>
    <m/>
    <m/>
    <m/>
    <m/>
    <m/>
    <m/>
    <m/>
    <m/>
    <m/>
  </r>
  <r>
    <s v="20200202"/>
    <s v="     "/>
    <n v="43900"/>
    <s v="3/10"/>
    <x v="0"/>
    <n v="0.67847222222222225"/>
    <s v="11"/>
    <n v="1"/>
    <s v="3"/>
    <x v="4"/>
    <n v="43900"/>
    <n v="0.67569444444444449"/>
    <s v="On March 10, 2020 at 1649 hours, a PG&amp;E Troubleman patrolled the Lamont 1103 Distribution Circuit number 253911103, near 7820 Hickory Street in Lamont. He observed a palm tree that contacted the primary overhead wire midspan from the dead end. Initial analysis indicates the tree apparently made contact with the primary wire, during a wind rain storm. The primary wire did not appear to have any damage and the end of line transformer was found to have good voltage. The Lamont Fire Department responded to and extinguished the fire. All the repairs were completed and the line was returned to service on March 10, 2020. This ignition did not meet the reporting criteria, because the fire was not greater than one linear meter. This information is preliminary."/>
    <s v="     "/>
    <s v="FAS"/>
    <m/>
    <s v="N"/>
    <x v="0"/>
    <s v="843257"/>
    <m/>
    <m/>
    <s v="T004915874"/>
    <m/>
    <m/>
    <s v="     "/>
    <x v="0"/>
    <s v="PG&amp;E"/>
    <m/>
    <s v="Vegetation"/>
    <m/>
    <s v="D"/>
    <s v="D"/>
    <s v="&lt;3 meters of linear travel"/>
    <m/>
    <s v="Vegetation"/>
    <s v="33.a. Veg. contact"/>
    <s v="Vegetation"/>
    <s v="Contact from object"/>
    <s v="Contact - Vegetation"/>
    <m/>
    <s v="Contact - Vegetation"/>
    <s v="Conductor - Primary"/>
    <m/>
    <m/>
    <s v="Overhead"/>
    <x v="3"/>
    <s v="Conductor - Primary"/>
    <m/>
    <s v="Circuit ID: 253911103"/>
    <s v="     "/>
    <s v="Non-HFTD"/>
    <x v="0"/>
    <m/>
    <m/>
    <n v="35.249099999999999"/>
    <n v="-118.917"/>
    <s v="Kern"/>
    <s v="LAMONT-1103"/>
    <m/>
    <n v="12000"/>
    <m/>
    <x v="0"/>
    <s v="Lamont FD"/>
    <s v="Urban"/>
    <m/>
    <m/>
    <s v="No"/>
    <m/>
    <m/>
    <m/>
    <m/>
    <m/>
    <m/>
    <m/>
    <s v="N"/>
    <s v="N"/>
    <m/>
    <m/>
    <s v="     "/>
    <m/>
    <m/>
    <m/>
    <m/>
    <m/>
    <m/>
    <m/>
    <m/>
    <m/>
    <m/>
    <m/>
    <m/>
    <m/>
    <m/>
    <m/>
    <m/>
    <m/>
    <m/>
    <m/>
  </r>
  <r>
    <s v="20200201"/>
    <s v="     "/>
    <n v="43900"/>
    <s v="3/10"/>
    <x v="0"/>
    <n v="0.77916666666666667"/>
    <s v="11"/>
    <n v="1"/>
    <s v="3"/>
    <x v="4"/>
    <n v="43900"/>
    <n v="0.77638888888888891"/>
    <s v="On March 10, 2020 at 1922 hours, a PG&amp;E Troubleman patrolled the Lamont 1107 12kV Distribution Circuit number 253911107, near 8401 Kerrnita Road in Bakersfield. He observed a pole top on fire, a burned wood crossarm, and phases laying on cutout arm. Initial analysis indicates the ignition was caused by lightning making contact with PG&amp;E equipment. The fire was extinguished by an employee. The 542-minute outage affected 18 customers. All the repairs were completed and the line was returned to service on March 11, 2020. This ignition did not meet the reporting criteria, because it didn't burn material other than PG&amp;E assets and the fire was not greater than one linear meter. This information is preliminary."/>
    <s v="     "/>
    <s v="FAS"/>
    <m/>
    <s v="N"/>
    <x v="0"/>
    <s v="843347"/>
    <s v="20-0030675"/>
    <m/>
    <s v="T004915983, T004915979"/>
    <n v="118678476"/>
    <m/>
    <s v="     "/>
    <x v="0"/>
    <s v="PG&amp;E"/>
    <m/>
    <s v="Other"/>
    <m/>
    <s v="D"/>
    <s v="D"/>
    <s v="Structure-only"/>
    <m/>
    <s v="Weather - Lightning"/>
    <s v="39.a. All Other"/>
    <s v="Weather"/>
    <s v="Weather"/>
    <s v="Weather - Lightning"/>
    <m/>
    <m/>
    <m/>
    <s v="Line to Ground"/>
    <m/>
    <s v="Overhead"/>
    <x v="3"/>
    <s v="Pole"/>
    <s v="Crossarm, Insulator"/>
    <s v="Circuit ID: 253911107, SAP ID: 100162571"/>
    <s v="     "/>
    <s v="Non-HFTD"/>
    <x v="0"/>
    <m/>
    <m/>
    <n v="35.347499999999997"/>
    <n v="-118.911"/>
    <s v="Kern"/>
    <s v="LAMONT-1107"/>
    <m/>
    <n v="12000"/>
    <m/>
    <x v="0"/>
    <s v="PG&amp;E Troubleman"/>
    <s v="Urban"/>
    <m/>
    <m/>
    <s v="No"/>
    <m/>
    <m/>
    <m/>
    <m/>
    <m/>
    <m/>
    <m/>
    <s v="N"/>
    <s v="N"/>
    <m/>
    <m/>
    <s v="     "/>
    <m/>
    <m/>
    <m/>
    <m/>
    <m/>
    <m/>
    <m/>
    <m/>
    <m/>
    <m/>
    <m/>
    <m/>
    <m/>
    <m/>
    <m/>
    <m/>
    <m/>
    <m/>
    <m/>
  </r>
  <r>
    <s v="20201826"/>
    <s v="     "/>
    <n v="43900"/>
    <s v="3/10"/>
    <x v="0"/>
    <n v="0.83680555555555558"/>
    <s v="11"/>
    <n v="1"/>
    <s v="3"/>
    <x v="4"/>
    <n v="43900"/>
    <n v="0.8666666666666667"/>
    <s v="THE D/E RISER POLE @ 910 F CUAGHT ON FIRE @ THE STEEL POTHEAD ARM I OPENED 9311F AND I PUT OUT THE FIRE I CALLED THE ON CALL SUPV. CRAIG FLEMMING FOR A CREW AND CREATED AN EC TAG FLM8; POLE IS ON FIRE 1 BLOCK SOUTH OF CUSTOMER`S HOME. EMERGENCY CREW ON_x000a_SITE. COMPLETE OUT ELECTRIC"/>
    <s v="     "/>
    <s v="FAS"/>
    <m/>
    <s v="Y"/>
    <x v="0"/>
    <s v="843450"/>
    <s v="20-0030691"/>
    <m/>
    <s v="T004916052"/>
    <n v="118678625"/>
    <m/>
    <s v="     "/>
    <x v="0"/>
    <s v="PG&amp;E"/>
    <m/>
    <s v="Building"/>
    <m/>
    <s v="D"/>
    <m/>
    <s v="Structure-PG&amp;E only"/>
    <m/>
    <s v="Equipment - PG&amp;E"/>
    <s v="34.g. Insulator and brushing damage or failure"/>
    <s v="Equipment - PG&amp;E"/>
    <s v="All types of equipment / facility failure"/>
    <s v="Insulator failure"/>
    <s v="Pothead"/>
    <m/>
    <m/>
    <s v="Force Out"/>
    <m/>
    <s v="Overhead"/>
    <x v="3"/>
    <s v="Pothead"/>
    <m/>
    <s v="100707410"/>
    <s v="     "/>
    <s v="Non-HFTD"/>
    <x v="0"/>
    <m/>
    <m/>
    <n v="36.200000000000003"/>
    <n v="-120.098"/>
    <s v="Fresno"/>
    <s v="HURON-1112"/>
    <m/>
    <n v="12000"/>
    <m/>
    <x v="0"/>
    <s v="PG&amp;E Employee"/>
    <s v="Urban"/>
    <m/>
    <m/>
    <s v="No"/>
    <m/>
    <m/>
    <m/>
    <m/>
    <m/>
    <m/>
    <m/>
    <s v="N"/>
    <s v="N"/>
    <m/>
    <m/>
    <s v="     "/>
    <m/>
    <m/>
    <m/>
    <m/>
    <m/>
    <m/>
    <m/>
    <m/>
    <m/>
    <m/>
    <m/>
    <m/>
    <m/>
    <m/>
    <m/>
    <m/>
    <m/>
    <m/>
    <m/>
  </r>
  <r>
    <s v="20210211"/>
    <s v="     "/>
    <n v="44265"/>
    <s v="3/10"/>
    <x v="0"/>
    <n v="0.48888888888888887"/>
    <s v="11"/>
    <n v="1"/>
    <s v="3"/>
    <x v="5"/>
    <n v="44265"/>
    <m/>
    <s v="Distribution pole fire occurred at primary crossarm likely due to tracking. The crossarm burnt in two but primary lines did not fall to ground. Ensuing fire was limited to PG&amp;E assets. "/>
    <s v="     "/>
    <s v="FAS"/>
    <m/>
    <s v="N"/>
    <x v="0"/>
    <m/>
    <s v="21-0034749"/>
    <m/>
    <s v="T005235941"/>
    <n v="120629000"/>
    <m/>
    <s v="     "/>
    <x v="0"/>
    <s v="PG&amp;E"/>
    <m/>
    <s v="Other"/>
    <s v="Crossarm"/>
    <s v="D"/>
    <s v="D"/>
    <s v="Structure-PG&amp;E only"/>
    <s v="Fire limited to PG &amp; E assets per troubleman"/>
    <s v="Contamination"/>
    <s v="36.a. Contamination"/>
    <s v="Equipment - PG&amp;E"/>
    <s v="Contamination"/>
    <s v="Tracking"/>
    <m/>
    <m/>
    <m/>
    <s v="Line to Line"/>
    <s v="Y"/>
    <s v="Overhead"/>
    <x v="3"/>
    <s v="Crossarm"/>
    <s v="crossarm, cutouts"/>
    <m/>
    <s v="     "/>
    <s v="Non-HFTD"/>
    <x v="0"/>
    <m/>
    <m/>
    <n v="35.385300000000001"/>
    <n v="-118.967"/>
    <s v="Kern"/>
    <s v="COLUMBUS-1104"/>
    <m/>
    <n v="12000"/>
    <m/>
    <x v="0"/>
    <s v="Kern County FD"/>
    <s v="Urban"/>
    <m/>
    <m/>
    <s v="No"/>
    <m/>
    <m/>
    <m/>
    <m/>
    <m/>
    <m/>
    <m/>
    <s v="N"/>
    <s v="N"/>
    <m/>
    <m/>
    <s v="     "/>
    <m/>
    <m/>
    <m/>
    <m/>
    <m/>
    <m/>
    <m/>
    <m/>
    <m/>
    <m/>
    <m/>
    <m/>
    <m/>
    <m/>
    <m/>
    <m/>
    <m/>
    <m/>
    <m/>
  </r>
  <r>
    <s v="20210210"/>
    <s v="     "/>
    <n v="44265"/>
    <s v="3/10"/>
    <x v="0"/>
    <n v="0.16111111111111112"/>
    <s v="11"/>
    <n v="1"/>
    <s v="3"/>
    <x v="5"/>
    <n v="44265"/>
    <m/>
    <s v="A Transmission overhead with Distribution underbuild pole on the Arco - Tulare Lake - 70kV line. The ignition occurred at the distribution level crossarm due to a birds nest possibly causing tracking from the insulator or conductor. The pole burnt all the way through and fell to ground. The ensuing fire was burnt less than one meter of grass vegetation. Focal point showed no outage at the distribution level circuit. Spoke with David Bales and he confirmed the fire was limited to PG&amp;E assets and no Fire Department arrived on scene. Ignition was caused by bird nest contact the bird nest had barbed wire in it, once it rained that caused tracking at distribution level crossarm and burnt through the pole."/>
    <s v="     "/>
    <s v="Trans-Sub Email"/>
    <m/>
    <s v="N"/>
    <x v="0"/>
    <m/>
    <m/>
    <s v="INT-14647"/>
    <m/>
    <m/>
    <m/>
    <s v="     "/>
    <x v="0"/>
    <s v="PG&amp;E"/>
    <m/>
    <s v="Other"/>
    <s v="Pole "/>
    <s v="D"/>
    <s v="T"/>
    <s v="Structure-PG&amp;E only"/>
    <m/>
    <s v="Contact - Animal - Nest"/>
    <s v="33.e. Other contact from object"/>
    <s v="Contact - Nest"/>
    <s v="Contamination"/>
    <s v="Nest Contact"/>
    <m/>
    <s v="Nest Contact"/>
    <s v="Crossarm"/>
    <m/>
    <s v="Y"/>
    <s v="Overhead"/>
    <x v="3"/>
    <s v="Crossarm"/>
    <s v="Pole, Crossarm, Transmission lines"/>
    <m/>
    <s v="     "/>
    <s v="Non-HFTD"/>
    <x v="0"/>
    <m/>
    <m/>
    <n v="35.872500000000002"/>
    <n v="-119.91500000000001"/>
    <s v="Kings"/>
    <s v="TULARE-LAKE-1108"/>
    <m/>
    <n v="12000"/>
    <m/>
    <x v="0"/>
    <s v="Self Extinguished"/>
    <s v="Herbaceous"/>
    <m/>
    <m/>
    <s v="No"/>
    <m/>
    <m/>
    <m/>
    <m/>
    <m/>
    <m/>
    <m/>
    <s v="N"/>
    <s v="N"/>
    <m/>
    <m/>
    <s v="     "/>
    <m/>
    <m/>
    <m/>
    <m/>
    <m/>
    <m/>
    <m/>
    <m/>
    <m/>
    <m/>
    <m/>
    <m/>
    <m/>
    <m/>
    <m/>
    <m/>
    <m/>
    <m/>
    <m/>
  </r>
  <r>
    <s v="SAP201615534"/>
    <s v="     "/>
    <n v="42440"/>
    <s v="3/11"/>
    <x v="0"/>
    <m/>
    <s v="11"/>
    <n v="1"/>
    <s v="3"/>
    <x v="6"/>
    <n v="42438"/>
    <m/>
    <s v="pole fire; bad deadends; wire on ground; failed fuse"/>
    <s v="     "/>
    <s v="SAP"/>
    <n v="44580"/>
    <s v="Y"/>
    <x v="0"/>
    <s v="1426006"/>
    <s v="16-0019712"/>
    <m/>
    <s v="T003638116"/>
    <n v="111423295"/>
    <m/>
    <s v="     "/>
    <x v="0"/>
    <s v="PG&amp;E"/>
    <m/>
    <m/>
    <m/>
    <s v="D"/>
    <m/>
    <s v="Structure-PG&amp;E only"/>
    <m/>
    <s v="Equipment - PG&amp;E"/>
    <s v="34.c. Fuse damage or failure"/>
    <s v="Equipment - PG&amp;E"/>
    <s v="Fuse failure - all"/>
    <s v="Fuse failure - all"/>
    <s v="Pole"/>
    <m/>
    <m/>
    <s v="Line to Ground"/>
    <s v="No"/>
    <s v="Overhead"/>
    <x v="0"/>
    <s v="Pole"/>
    <m/>
    <s v="103827913"/>
    <s v="     "/>
    <s v="Non-HFTD"/>
    <x v="0"/>
    <m/>
    <m/>
    <n v="35.818800000000003"/>
    <n v="-119.545"/>
    <s v="Kings"/>
    <s v="SMYRNA-1104"/>
    <m/>
    <m/>
    <s v="SMYRNA 110484708"/>
    <x v="0"/>
    <m/>
    <m/>
    <m/>
    <m/>
    <s v="No"/>
    <m/>
    <m/>
    <m/>
    <m/>
    <m/>
    <m/>
    <m/>
    <s v="N"/>
    <s v="N"/>
    <m/>
    <m/>
    <s v="     "/>
    <m/>
    <m/>
    <m/>
    <m/>
    <m/>
    <m/>
    <m/>
    <m/>
    <m/>
    <m/>
    <m/>
    <m/>
    <m/>
    <m/>
    <m/>
    <m/>
    <m/>
    <m/>
    <m/>
  </r>
  <r>
    <s v="SAP201615536"/>
    <s v="     "/>
    <n v="42440"/>
    <s v="3/11"/>
    <x v="0"/>
    <m/>
    <s v="11"/>
    <n v="1"/>
    <s v="3"/>
    <x v="6"/>
    <n v="42438"/>
    <m/>
    <s v="Crossarm replaced due to pole fire; failed switch 1325"/>
    <s v="     "/>
    <s v="SAP"/>
    <n v="44580"/>
    <s v="Y"/>
    <x v="0"/>
    <s v="1426098"/>
    <s v="16-0019740"/>
    <m/>
    <s v="T003638268"/>
    <n v="111423574"/>
    <m/>
    <s v="     "/>
    <x v="0"/>
    <s v="PG&amp;E"/>
    <m/>
    <m/>
    <m/>
    <s v="D"/>
    <m/>
    <s v="Structure-PG&amp;E only"/>
    <m/>
    <s v="Equipment - PG&amp;E"/>
    <s v="34.e. Switch damage or failure"/>
    <s v="Equipment - PG&amp;E"/>
    <s v="Switch failure"/>
    <s v="Switch failure"/>
    <s v="Switch"/>
    <m/>
    <m/>
    <s v="Force Out"/>
    <s v="Yes"/>
    <s v="Overhead"/>
    <x v="0"/>
    <s v="Switch"/>
    <m/>
    <s v="102237098"/>
    <s v="     "/>
    <s v="Non-HFTD"/>
    <x v="0"/>
    <m/>
    <m/>
    <n v="37.9041"/>
    <n v="-122.54300000000001"/>
    <s v="Marin"/>
    <s v="ALTO-1124"/>
    <m/>
    <m/>
    <s v="ALTO 1124CB"/>
    <x v="0"/>
    <m/>
    <m/>
    <m/>
    <m/>
    <s v="No"/>
    <m/>
    <m/>
    <m/>
    <m/>
    <m/>
    <m/>
    <m/>
    <s v="N"/>
    <s v="N"/>
    <m/>
    <m/>
    <s v="     "/>
    <m/>
    <m/>
    <m/>
    <m/>
    <m/>
    <m/>
    <m/>
    <m/>
    <m/>
    <m/>
    <m/>
    <m/>
    <m/>
    <m/>
    <m/>
    <m/>
    <m/>
    <m/>
    <m/>
  </r>
  <r>
    <s v="SAP201712577"/>
    <s v="     "/>
    <n v="42805"/>
    <s v="3/11"/>
    <x v="0"/>
    <m/>
    <s v="10"/>
    <n v="1"/>
    <s v="3"/>
    <x v="0"/>
    <n v="42803"/>
    <m/>
    <s v="line recloser failed causing pole fire"/>
    <s v="     "/>
    <s v="SAP"/>
    <n v="44580"/>
    <s v="Y"/>
    <x v="0"/>
    <m/>
    <s v="17-0029813.1"/>
    <m/>
    <s v="T003973897"/>
    <n v="112664181"/>
    <m/>
    <s v="     "/>
    <x v="0"/>
    <s v="PG&amp;E"/>
    <m/>
    <m/>
    <m/>
    <s v="D"/>
    <m/>
    <s v="Structure-PG&amp;E only"/>
    <m/>
    <s v="Equipment - PG&amp;E"/>
    <s v="34.j. Recloser damage or failure"/>
    <s v="Equipment - PG&amp;E"/>
    <s v="Recloser failure"/>
    <s v="Recloser failure"/>
    <s v="Recloser"/>
    <m/>
    <m/>
    <s v="Line to Ground"/>
    <s v="Yes"/>
    <s v="Overhead"/>
    <x v="0"/>
    <s v="Recloser"/>
    <m/>
    <s v="102274318"/>
    <s v="     "/>
    <s v="Non-HFTD"/>
    <x v="0"/>
    <m/>
    <m/>
    <n v="37.895899999999997"/>
    <n v="-122.538"/>
    <s v="Marin"/>
    <s v="ALTO-1125"/>
    <m/>
    <m/>
    <m/>
    <x v="0"/>
    <m/>
    <m/>
    <m/>
    <m/>
    <s v="No"/>
    <m/>
    <m/>
    <m/>
    <m/>
    <m/>
    <m/>
    <m/>
    <s v="N"/>
    <s v="N"/>
    <m/>
    <m/>
    <s v="     "/>
    <m/>
    <m/>
    <m/>
    <m/>
    <m/>
    <m/>
    <m/>
    <m/>
    <m/>
    <m/>
    <m/>
    <m/>
    <m/>
    <m/>
    <m/>
    <m/>
    <m/>
    <m/>
    <m/>
  </r>
  <r>
    <s v="MIA201812132"/>
    <s v="     "/>
    <n v="43170"/>
    <s v="3/11"/>
    <x v="0"/>
    <n v="0.51075231481481487"/>
    <s v="11"/>
    <n v="1"/>
    <s v="3"/>
    <x v="1"/>
    <m/>
    <m/>
    <s v="pole on fire  "/>
    <s v="     "/>
    <s v="FAS"/>
    <n v="44244"/>
    <s v="Y"/>
    <x v="0"/>
    <s v="41952"/>
    <m/>
    <m/>
    <s v="T004272339, T004272338"/>
    <n v="114400484"/>
    <m/>
    <s v="     "/>
    <x v="0"/>
    <s v="PG&amp;E"/>
    <m/>
    <m/>
    <m/>
    <s v="D"/>
    <m/>
    <s v="Structure-PG&amp;E only"/>
    <m/>
    <s v="Equipment - PG&amp;E"/>
    <s v="34.b. Conductor damage or failure"/>
    <s v="Equipment - PG&amp;E"/>
    <s v="All types of equipment / facility failure"/>
    <s v="Conductor failure-all"/>
    <s v="Riser"/>
    <m/>
    <m/>
    <m/>
    <s v="No"/>
    <s v="Underground"/>
    <x v="0"/>
    <m/>
    <m/>
    <s v="153781102"/>
    <s v="     "/>
    <s v="Non-HFTD"/>
    <x v="0"/>
    <m/>
    <m/>
    <n v="39.123399999999997"/>
    <n v="-121.626"/>
    <s v="Sutter"/>
    <s v="BOGUE-1102"/>
    <s v="153781102"/>
    <n v="11000"/>
    <m/>
    <x v="0"/>
    <m/>
    <s v="Urban"/>
    <m/>
    <m/>
    <s v="No"/>
    <m/>
    <m/>
    <m/>
    <m/>
    <m/>
    <m/>
    <m/>
    <s v="N"/>
    <s v="N"/>
    <m/>
    <m/>
    <s v="     "/>
    <m/>
    <m/>
    <m/>
    <m/>
    <m/>
    <m/>
    <m/>
    <m/>
    <m/>
    <m/>
    <m/>
    <m/>
    <m/>
    <m/>
    <m/>
    <m/>
    <m/>
    <m/>
    <m/>
  </r>
  <r>
    <s v="MIA20188445"/>
    <s v="     "/>
    <n v="43170"/>
    <s v="3/11"/>
    <x v="0"/>
    <n v="0.40202546296296299"/>
    <s v="11"/>
    <n v="1"/>
    <s v="3"/>
    <x v="1"/>
    <n v="43170"/>
    <n v="0.40138888888888891"/>
    <s v="PGE Attributted: base of pole on fire due to cap bank ground took bank offline ane pinned pole ok"/>
    <s v="     "/>
    <s v="FAS"/>
    <n v="44245"/>
    <s v="Y"/>
    <x v="0"/>
    <s v="41903"/>
    <s v="N/A"/>
    <m/>
    <s v="T004272286"/>
    <m/>
    <m/>
    <s v="     "/>
    <x v="0"/>
    <s v="PG&amp;E"/>
    <m/>
    <m/>
    <m/>
    <s v="D"/>
    <m/>
    <s v="Structure-PG&amp;E only"/>
    <m/>
    <s v="Equipment - PG&amp;E"/>
    <s v="34.o. Other"/>
    <s v="Equipment - PG&amp;E"/>
    <s v="All types of equipment / facility failure"/>
    <s v="Circuit Breaker"/>
    <s v="Capacitor Bank"/>
    <m/>
    <m/>
    <m/>
    <s v="No"/>
    <s v="Underground"/>
    <x v="0"/>
    <m/>
    <m/>
    <s v="024031102 "/>
    <s v="     "/>
    <s v="Non-HFTD"/>
    <x v="0"/>
    <m/>
    <m/>
    <n v="37.531799999999997"/>
    <n v="-122.303"/>
    <s v="San Mateo"/>
    <s v="BELMONT-1102"/>
    <m/>
    <n v="11000"/>
    <m/>
    <x v="0"/>
    <s v="None"/>
    <s v="Urban"/>
    <m/>
    <m/>
    <s v="No"/>
    <m/>
    <m/>
    <m/>
    <m/>
    <m/>
    <m/>
    <m/>
    <s v="N"/>
    <s v="N"/>
    <m/>
    <m/>
    <s v="     "/>
    <m/>
    <m/>
    <m/>
    <m/>
    <m/>
    <m/>
    <m/>
    <m/>
    <m/>
    <m/>
    <m/>
    <m/>
    <m/>
    <m/>
    <m/>
    <m/>
    <m/>
    <m/>
    <m/>
  </r>
  <r>
    <s v="SAP20196751"/>
    <s v="     "/>
    <n v="43535"/>
    <s v="3/11"/>
    <x v="0"/>
    <m/>
    <s v="11"/>
    <n v="1"/>
    <s v="3"/>
    <x v="3"/>
    <n v="43533"/>
    <m/>
    <s v="pole fire; c/o 2047; broken crossarm and pole; rainy weather"/>
    <s v="     "/>
    <s v="SAP"/>
    <n v="44580"/>
    <s v="Y"/>
    <x v="0"/>
    <s v="334977"/>
    <s v="19-0032271"/>
    <m/>
    <s v="T004589961"/>
    <n v="116692029"/>
    <m/>
    <s v="     "/>
    <x v="0"/>
    <s v="PG&amp;E"/>
    <m/>
    <m/>
    <m/>
    <s v="D"/>
    <m/>
    <s v="Structure-PG&amp;E only"/>
    <m/>
    <s v="Contamination"/>
    <s v="36.a. Contamination"/>
    <s v="Equipment - PG&amp;E"/>
    <s v="Contamination"/>
    <s v="Contamination"/>
    <m/>
    <m/>
    <m/>
    <s v="Line to Line"/>
    <s v="Yes"/>
    <s v="Overhead"/>
    <x v="0"/>
    <s v="Crossarm"/>
    <m/>
    <s v="103978807"/>
    <s v="     "/>
    <s v="Non-HFTD"/>
    <x v="0"/>
    <m/>
    <m/>
    <n v="38.422600000000003"/>
    <n v="-122.337"/>
    <s v="Napa"/>
    <s v="PUEBLO-2102"/>
    <m/>
    <m/>
    <s v="PUEBLO 21021326"/>
    <x v="0"/>
    <m/>
    <m/>
    <m/>
    <m/>
    <s v="No"/>
    <m/>
    <m/>
    <m/>
    <m/>
    <m/>
    <m/>
    <m/>
    <s v="N"/>
    <s v="N"/>
    <m/>
    <m/>
    <s v="     "/>
    <m/>
    <m/>
    <m/>
    <m/>
    <m/>
    <m/>
    <m/>
    <m/>
    <m/>
    <m/>
    <m/>
    <m/>
    <m/>
    <m/>
    <m/>
    <m/>
    <m/>
    <m/>
    <m/>
  </r>
  <r>
    <s v="20210242"/>
    <s v="     "/>
    <n v="44266"/>
    <s v="3/11"/>
    <x v="0"/>
    <n v="0.75624999999999998"/>
    <s v="11"/>
    <n v="1"/>
    <s v="3"/>
    <x v="5"/>
    <m/>
    <m/>
    <s v="Reports of hi low voltage with no good neutral found at customer panel resulting in multiple outlets and power strips to ignite. 3/25 - No photos found in preliminary search and marked in column AB. FOID: 7857246042; EC: 120636563; PM: 44680885; Premise: 7859892595; Circuit ID: 252371104, SAP ID: 100720326; Meter #: 1005062487"/>
    <s v="     "/>
    <s v="FAS"/>
    <m/>
    <s v="N"/>
    <x v="0"/>
    <m/>
    <m/>
    <m/>
    <s v="7857246042"/>
    <n v="120637000"/>
    <m/>
    <s v="     "/>
    <x v="1"/>
    <s v="PG&amp;E"/>
    <m/>
    <s v="Building"/>
    <m/>
    <s v="D"/>
    <s v="D"/>
    <s v="Structure-only"/>
    <m/>
    <s v="Equipment - PG&amp;E"/>
    <s v="34.b. Conductor damage or failure"/>
    <s v="Equipment - PG&amp;E"/>
    <s v="All types of equipment / facility failure"/>
    <s v="Conductor failure-all"/>
    <s v="Conductor - Underground Service"/>
    <m/>
    <m/>
    <m/>
    <s v="N"/>
    <s v="Underground"/>
    <x v="2"/>
    <s v="Conductor - Underground Service"/>
    <s v="Conductor - Underground Neutral"/>
    <s v="100720326"/>
    <s v="     "/>
    <s v="Non-HFTD"/>
    <x v="0"/>
    <m/>
    <m/>
    <n v="36.589599999999997"/>
    <n v="-119.876"/>
    <s v="Fresno"/>
    <s v="CARUTHERS-1104"/>
    <m/>
    <m/>
    <s v="N/A"/>
    <x v="0"/>
    <s v="Fresno FD"/>
    <s v="Agriculture"/>
    <m/>
    <m/>
    <s v="No"/>
    <m/>
    <m/>
    <m/>
    <m/>
    <m/>
    <m/>
    <m/>
    <s v="N"/>
    <s v="N"/>
    <m/>
    <m/>
    <s v="     "/>
    <m/>
    <m/>
    <m/>
    <m/>
    <m/>
    <m/>
    <m/>
    <m/>
    <m/>
    <m/>
    <m/>
    <m/>
    <m/>
    <m/>
    <m/>
    <m/>
    <m/>
    <m/>
    <m/>
  </r>
  <r>
    <s v="MIA201710284"/>
    <s v="     "/>
    <n v="42806"/>
    <s v="3/12"/>
    <x v="0"/>
    <n v="0.42693287037037037"/>
    <s v="11"/>
    <n v="1"/>
    <s v="3"/>
    <x v="0"/>
    <n v="42806"/>
    <n v="0.42638888888888887"/>
    <s v="L7SF: 1615 ALMADEN RD in San Jose; CONNECTION AT THE POLE LOOKS LIKE IT HAS RECENTLY CAUGHT FIRE; PG CONNECTOR BURNED INTO 4/0 QUAD AWAC NEUTRAL AND BURNED DOWN 1/0 QUAD SERVICE"/>
    <s v="     "/>
    <s v="FAS"/>
    <n v="44250"/>
    <s v="Y"/>
    <x v="0"/>
    <s v="1725394"/>
    <s v="N/A"/>
    <m/>
    <s v="T003975769"/>
    <n v="112672575"/>
    <m/>
    <s v="     "/>
    <x v="0"/>
    <s v="PG&amp;E"/>
    <m/>
    <m/>
    <m/>
    <s v="D"/>
    <m/>
    <s v="Structure-PG&amp;E only"/>
    <m/>
    <s v="Equipment - PG&amp;E"/>
    <s v="34.m. Connection device damage or failure"/>
    <s v="Equipment - PG&amp;E"/>
    <s v="All types of equipment / facility failure"/>
    <s v="Splice/Clamp/Connector"/>
    <s v="Service Connector"/>
    <m/>
    <m/>
    <m/>
    <s v="Yes"/>
    <s v="Overhead"/>
    <x v="0"/>
    <m/>
    <m/>
    <s v="100595230"/>
    <s v="     "/>
    <s v="Non-HFTD"/>
    <x v="0"/>
    <m/>
    <m/>
    <n v="37.307400000000001"/>
    <n v="-121.879"/>
    <s v="Santa Clara"/>
    <s v="STONE-1109"/>
    <s v="83701109"/>
    <n v="11000"/>
    <m/>
    <x v="0"/>
    <m/>
    <s v="Urban"/>
    <m/>
    <m/>
    <s v="No"/>
    <m/>
    <m/>
    <m/>
    <m/>
    <m/>
    <m/>
    <m/>
    <s v="N"/>
    <s v="N"/>
    <m/>
    <m/>
    <s v="     "/>
    <m/>
    <m/>
    <m/>
    <m/>
    <m/>
    <m/>
    <m/>
    <m/>
    <m/>
    <m/>
    <m/>
    <m/>
    <m/>
    <m/>
    <m/>
    <m/>
    <m/>
    <m/>
    <m/>
  </r>
  <r>
    <s v="CAP20184475"/>
    <s v="     "/>
    <n v="43171"/>
    <s v="3/12"/>
    <x v="0"/>
    <n v="0.25694444444444442"/>
    <s v="11"/>
    <n v="1"/>
    <s v="3"/>
    <x v="1"/>
    <m/>
    <m/>
    <s v="3/11/2018; pole downed by fire; no wire on ground; near W Elkhorn Ave and S Butte Ave; NEAR 9243F"/>
    <s v="     "/>
    <s v="CAP"/>
    <n v="44358"/>
    <s v="Y"/>
    <x v="0"/>
    <m/>
    <s v="18-0021646"/>
    <s v="INT-10770"/>
    <s v="T004272269, T004272273, T004272278"/>
    <m/>
    <m/>
    <s v="     "/>
    <x v="0"/>
    <s v="PG&amp;E"/>
    <m/>
    <m/>
    <m/>
    <s v="T"/>
    <m/>
    <s v="Structure-PG&amp;E only"/>
    <m/>
    <s v="Equipment - Overloaded"/>
    <s v="34.o. Other"/>
    <s v="Equipment - PG&amp;E"/>
    <s v="Equipment failure - Other"/>
    <m/>
    <m/>
    <m/>
    <m/>
    <s v="None"/>
    <s v="No"/>
    <s v="Overhead"/>
    <x v="0"/>
    <m/>
    <m/>
    <s v="006/014; 007/007"/>
    <s v="     "/>
    <s v="Non-HFTD"/>
    <x v="0"/>
    <m/>
    <m/>
    <n v="36.494500000000002"/>
    <n v="-120.17"/>
    <s v="Fresno"/>
    <s v="CRESCENT/STROUD-SW-STA-SCHINDLER-70KV;-STROUD-SUB"/>
    <m/>
    <m/>
    <s v="N/A"/>
    <x v="0"/>
    <m/>
    <m/>
    <m/>
    <m/>
    <s v="No"/>
    <m/>
    <m/>
    <m/>
    <m/>
    <m/>
    <m/>
    <m/>
    <s v="N"/>
    <s v="N"/>
    <m/>
    <m/>
    <s v="     "/>
    <m/>
    <m/>
    <m/>
    <m/>
    <m/>
    <m/>
    <m/>
    <m/>
    <m/>
    <m/>
    <m/>
    <m/>
    <m/>
    <m/>
    <m/>
    <m/>
    <m/>
    <m/>
    <m/>
  </r>
  <r>
    <s v="SAP20196737"/>
    <s v="     "/>
    <n v="43536"/>
    <s v="3/12"/>
    <x v="0"/>
    <m/>
    <s v="11"/>
    <n v="1"/>
    <s v="3"/>
    <x v="3"/>
    <m/>
    <m/>
    <s v="11245 BYRON HWY, BRENTWOOD; Broken crossarm due to pole fire"/>
    <s v="     "/>
    <s v="SAP"/>
    <n v="44580"/>
    <s v="Y"/>
    <x v="0"/>
    <s v="335573"/>
    <s v="N/A"/>
    <m/>
    <s v="T004590615"/>
    <n v="116706509"/>
    <m/>
    <s v="     "/>
    <x v="0"/>
    <s v="PG&amp;E"/>
    <m/>
    <m/>
    <m/>
    <s v="D"/>
    <m/>
    <s v="Structure-PG&amp;E only"/>
    <m/>
    <s v="Equipment - PG&amp;E"/>
    <s v="34.o. Other"/>
    <s v="Equipment - PG&amp;E"/>
    <m/>
    <m/>
    <s v="Pole"/>
    <m/>
    <m/>
    <m/>
    <s v="Yes"/>
    <s v="Overhead"/>
    <x v="0"/>
    <s v="Pole"/>
    <m/>
    <s v="100486263"/>
    <s v="     "/>
    <s v="Non-HFTD"/>
    <x v="0"/>
    <m/>
    <m/>
    <n v="37.921900000000001"/>
    <n v="-121.639"/>
    <s v="Contra Costa"/>
    <s v="BALFOUR-1101"/>
    <m/>
    <m/>
    <m/>
    <x v="0"/>
    <m/>
    <m/>
    <m/>
    <m/>
    <s v="No"/>
    <m/>
    <m/>
    <m/>
    <m/>
    <m/>
    <m/>
    <m/>
    <s v="N"/>
    <s v="N"/>
    <m/>
    <m/>
    <s v="     "/>
    <m/>
    <m/>
    <m/>
    <m/>
    <m/>
    <m/>
    <m/>
    <m/>
    <m/>
    <m/>
    <m/>
    <m/>
    <m/>
    <m/>
    <m/>
    <m/>
    <m/>
    <m/>
    <m/>
  </r>
  <r>
    <s v="20201822"/>
    <s v="     "/>
    <n v="43902"/>
    <s v="3/12"/>
    <x v="0"/>
    <n v="0.54722222222222228"/>
    <s v="11"/>
    <n v="1"/>
    <s v="3"/>
    <x v="4"/>
    <m/>
    <m/>
    <s v="remarks '3rd party vehicle snagged a phone drop which whipped into our 60 kv line and caused burn damage to vehicle' -not attributable to PG&amp;E; KRJ7- put back in progress, this is PGE Attributable. I updated column X to yes, and suspected event and subdriver. Continue with review and determine if fire happened"/>
    <s v="     "/>
    <s v="FAS"/>
    <m/>
    <s v="Y"/>
    <x v="0"/>
    <m/>
    <m/>
    <m/>
    <s v="T004917552"/>
    <m/>
    <m/>
    <s v="     "/>
    <x v="2"/>
    <s v="PG&amp;E"/>
    <m/>
    <s v="Other"/>
    <m/>
    <s v="D"/>
    <m/>
    <s v="Unknown"/>
    <m/>
    <s v="Contact - 3rd Party"/>
    <s v="33.d. Vehicle contact"/>
    <s v="Contact - 3rd Party"/>
    <s v="Contact from object"/>
    <s v="Contact - Vehicle"/>
    <m/>
    <s v="Contact - Vehicle"/>
    <s v="Conductor - Primary"/>
    <m/>
    <m/>
    <s v="Overhead"/>
    <x v="3"/>
    <s v="Conductor - Primary"/>
    <m/>
    <s v="103391102"/>
    <s v="     "/>
    <s v="Non-HFTD"/>
    <x v="0"/>
    <m/>
    <m/>
    <n v="40.067900000000002"/>
    <n v="-122.191"/>
    <s v="Tehama"/>
    <s v="GERBER-1102"/>
    <m/>
    <n v="12000"/>
    <m/>
    <x v="0"/>
    <s v="Unknown"/>
    <s v="Agriculture"/>
    <m/>
    <m/>
    <s v="No"/>
    <m/>
    <m/>
    <m/>
    <m/>
    <m/>
    <m/>
    <m/>
    <s v="N"/>
    <s v="N"/>
    <m/>
    <m/>
    <s v="     "/>
    <m/>
    <m/>
    <m/>
    <m/>
    <m/>
    <m/>
    <m/>
    <m/>
    <m/>
    <m/>
    <m/>
    <m/>
    <m/>
    <m/>
    <m/>
    <m/>
    <m/>
    <m/>
    <m/>
  </r>
  <r>
    <s v="SAP20203780"/>
    <s v="     "/>
    <n v="43902"/>
    <s v="3/12"/>
    <x v="0"/>
    <m/>
    <s v="11"/>
    <n v="1"/>
    <s v="3"/>
    <x v="4"/>
    <n v="43900"/>
    <m/>
    <s v="Austin St and Green Way / 1313/1302 Nebraska Ave in Madera; transformer on fire; burned crossarm; failed fuse on transformer"/>
    <s v="     "/>
    <s v="SAP"/>
    <n v="44580"/>
    <s v="Y"/>
    <x v="0"/>
    <s v="843462"/>
    <s v="20-0030698"/>
    <m/>
    <s v="T004916097"/>
    <n v="118678561"/>
    <m/>
    <s v="     "/>
    <x v="0"/>
    <s v="PG&amp;E"/>
    <m/>
    <m/>
    <m/>
    <s v="D"/>
    <m/>
    <s v="Structure-PG&amp;E only"/>
    <m/>
    <s v="Equipment - PG&amp;E"/>
    <s v="34.c. Fuse damage or failure"/>
    <s v="Equipment - PG&amp;E"/>
    <s v="Fuse failure - all"/>
    <s v="Fuse failure - all"/>
    <s v="Transformer"/>
    <m/>
    <m/>
    <s v="Force Out"/>
    <s v="Yes"/>
    <s v="Overhead"/>
    <x v="0"/>
    <s v="Transformer"/>
    <m/>
    <s v="101136329"/>
    <s v="     "/>
    <s v="Non-HFTD"/>
    <x v="0"/>
    <m/>
    <m/>
    <n v="36.9773"/>
    <n v="-120.06100000000001"/>
    <s v="Madera"/>
    <s v="STOREY-1106"/>
    <m/>
    <m/>
    <m/>
    <x v="0"/>
    <m/>
    <m/>
    <m/>
    <m/>
    <s v="No"/>
    <m/>
    <m/>
    <m/>
    <m/>
    <m/>
    <m/>
    <m/>
    <s v="N"/>
    <s v="N"/>
    <m/>
    <m/>
    <s v="     "/>
    <m/>
    <m/>
    <m/>
    <m/>
    <m/>
    <m/>
    <m/>
    <m/>
    <m/>
    <m/>
    <m/>
    <m/>
    <m/>
    <m/>
    <m/>
    <m/>
    <m/>
    <m/>
    <m/>
  </r>
  <r>
    <s v="CAP20201281"/>
    <s v="     "/>
    <n v="43902"/>
    <s v="3/12"/>
    <x v="0"/>
    <m/>
    <s v="11"/>
    <n v="1"/>
    <s v="3"/>
    <x v="4"/>
    <m/>
    <m/>
    <s v="Pole fire due to pole failure."/>
    <s v="     "/>
    <s v="CAP"/>
    <n v="44358"/>
    <s v="Y"/>
    <x v="0"/>
    <m/>
    <m/>
    <m/>
    <m/>
    <n v="118678898"/>
    <m/>
    <s v="     "/>
    <x v="0"/>
    <s v="PG&amp;E"/>
    <m/>
    <m/>
    <m/>
    <s v="D"/>
    <m/>
    <s v="Structure-PG&amp;E only"/>
    <m/>
    <s v="Equipment - PG&amp;E"/>
    <s v="34.o. Other"/>
    <s v="Equipment - PG&amp;E"/>
    <s v="Pole failure"/>
    <m/>
    <s v="Pole"/>
    <m/>
    <m/>
    <m/>
    <s v="No"/>
    <s v="Overhead"/>
    <x v="0"/>
    <s v="Pole"/>
    <m/>
    <s v="44894133"/>
    <s v="     "/>
    <s v="Non-HFTD"/>
    <x v="0"/>
    <m/>
    <m/>
    <n v="36.109200000000001"/>
    <n v="-120.387"/>
    <s v="Fresno"/>
    <s v="COALINGA-#1-SAN-MIGUEL-70-KV"/>
    <m/>
    <m/>
    <m/>
    <x v="0"/>
    <m/>
    <m/>
    <m/>
    <m/>
    <s v="No"/>
    <m/>
    <m/>
    <m/>
    <m/>
    <m/>
    <m/>
    <m/>
    <s v="N"/>
    <s v="N"/>
    <m/>
    <m/>
    <s v="     "/>
    <m/>
    <m/>
    <m/>
    <m/>
    <m/>
    <m/>
    <m/>
    <m/>
    <m/>
    <m/>
    <m/>
    <m/>
    <m/>
    <m/>
    <m/>
    <m/>
    <m/>
    <m/>
    <m/>
  </r>
  <r>
    <s v="SAP20210786"/>
    <s v="     "/>
    <n v="44267"/>
    <s v="3/12"/>
    <x v="0"/>
    <m/>
    <s v="11"/>
    <n v="1"/>
    <s v="3"/>
    <x v="5"/>
    <n v="44265"/>
    <m/>
    <s v="420 Bell Ave in Yuba City; pole fire; smoldering upon tman arrival; blown fuses on SSD; broken crossarm"/>
    <s v="     "/>
    <s v="SAP"/>
    <n v="44580"/>
    <s v="Y"/>
    <x v="0"/>
    <s v="1276651"/>
    <s v="N/A"/>
    <m/>
    <s v="T005235366"/>
    <n v="120622868"/>
    <m/>
    <s v="     "/>
    <x v="0"/>
    <s v="PG&amp;E"/>
    <m/>
    <m/>
    <m/>
    <s v="D"/>
    <m/>
    <s v="Structure-PG&amp;E only"/>
    <m/>
    <s v="Equipment - PG&amp;E"/>
    <s v="34.c. Fuse damage or failure"/>
    <s v="Equipment - PG&amp;E"/>
    <s v="Fuse failure - all"/>
    <s v="Fuse failure - all"/>
    <s v="Pole"/>
    <m/>
    <m/>
    <m/>
    <s v="Yes"/>
    <s v="Overhead"/>
    <x v="0"/>
    <s v="Pole"/>
    <m/>
    <s v="101337198"/>
    <s v="     "/>
    <s v="Non-HFTD"/>
    <x v="0"/>
    <m/>
    <m/>
    <n v="39.121899999999997"/>
    <n v="-121.617"/>
    <s v="Sutter"/>
    <s v="BOGUE-1107"/>
    <m/>
    <m/>
    <m/>
    <x v="0"/>
    <m/>
    <m/>
    <m/>
    <m/>
    <s v="No"/>
    <m/>
    <m/>
    <m/>
    <m/>
    <m/>
    <m/>
    <m/>
    <s v="N"/>
    <s v="N"/>
    <m/>
    <m/>
    <s v="     "/>
    <m/>
    <m/>
    <m/>
    <m/>
    <m/>
    <m/>
    <m/>
    <m/>
    <m/>
    <m/>
    <m/>
    <m/>
    <m/>
    <m/>
    <m/>
    <m/>
    <m/>
    <m/>
    <m/>
  </r>
  <r>
    <s v="SAP20210792"/>
    <s v="     "/>
    <n v="44267"/>
    <s v="3/12"/>
    <x v="0"/>
    <m/>
    <s v="11"/>
    <n v="1"/>
    <s v="3"/>
    <x v="5"/>
    <n v="44265"/>
    <m/>
    <s v="Corcoran Rd in Bakersfield; bird's nest and rain caused pole fire; TX pole to meter 1009443250"/>
    <s v="     "/>
    <s v="SAP"/>
    <n v="44580"/>
    <s v="Y"/>
    <x v="0"/>
    <m/>
    <s v="21-0034315"/>
    <m/>
    <s v="T005235647"/>
    <n v="120628041"/>
    <m/>
    <s v="     "/>
    <x v="0"/>
    <s v="PG&amp;E"/>
    <m/>
    <m/>
    <m/>
    <s v="D"/>
    <m/>
    <s v="Structure-PG&amp;E only"/>
    <m/>
    <s v="Contact - Animal - Nest"/>
    <s v="33.e. Other contact from object"/>
    <s v="Contact - Nest"/>
    <s v="Nest Contact"/>
    <s v="Nest Contact"/>
    <m/>
    <s v="Nest Contact"/>
    <s v="Pole"/>
    <s v="Line to Line"/>
    <s v="Yes"/>
    <s v="Overhead"/>
    <x v="0"/>
    <s v="Pole"/>
    <m/>
    <s v="100130188"/>
    <s v="     "/>
    <s v="Non-HFTD"/>
    <x v="0"/>
    <m/>
    <m/>
    <n v="35.603099999999998"/>
    <n v="-119.581"/>
    <s v="Kern"/>
    <s v="GOOSE-LAKE-1103"/>
    <m/>
    <m/>
    <m/>
    <x v="0"/>
    <m/>
    <m/>
    <m/>
    <m/>
    <s v="No"/>
    <m/>
    <m/>
    <m/>
    <m/>
    <m/>
    <m/>
    <m/>
    <s v="N"/>
    <s v="N"/>
    <m/>
    <m/>
    <s v="     "/>
    <m/>
    <m/>
    <m/>
    <m/>
    <m/>
    <m/>
    <m/>
    <m/>
    <m/>
    <m/>
    <m/>
    <m/>
    <m/>
    <m/>
    <m/>
    <m/>
    <m/>
    <m/>
    <m/>
  </r>
  <r>
    <s v="20210947"/>
    <s v="     "/>
    <n v="44267"/>
    <s v="3/12"/>
    <x v="0"/>
    <n v="0.42222222222222222"/>
    <s v="11"/>
    <n v="1"/>
    <s v="3"/>
    <x v="5"/>
    <n v="44267"/>
    <m/>
    <s v="PLUMAS AND NORTH in Kerman; Three phase tx 5 poles e/o 47386; found empty bird nest on pole that was burned; pole fire"/>
    <s v="     "/>
    <s v="FAS"/>
    <m/>
    <s v="Y"/>
    <x v="0"/>
    <m/>
    <s v="21-0035765"/>
    <m/>
    <s v="T005238179"/>
    <m/>
    <m/>
    <s v="     "/>
    <x v="0"/>
    <s v="PG&amp;E"/>
    <m/>
    <s v="Other"/>
    <s v="Bird Nest"/>
    <s v="D"/>
    <s v="D"/>
    <s v="Structure-PG&amp;E only"/>
    <m/>
    <s v="Contact - Animal - Nest"/>
    <s v="33.e. Other contact from object"/>
    <s v="Contact - Nest"/>
    <s v="Contact from object"/>
    <s v="Contact - Nest"/>
    <m/>
    <s v="Contact - Nest"/>
    <s v="Transformer"/>
    <s v="Line to Ground"/>
    <s v="N"/>
    <s v="Overhead"/>
    <x v="3"/>
    <s v="Transformer"/>
    <m/>
    <s v="103776625"/>
    <s v="     "/>
    <s v="Non-HFTD"/>
    <x v="0"/>
    <m/>
    <m/>
    <n v="36.698300000000003"/>
    <n v="-120.178"/>
    <s v="Fresno"/>
    <s v="KERMAN-1104"/>
    <m/>
    <n v="12000"/>
    <m/>
    <x v="0"/>
    <s v="Unknown"/>
    <s v="Agriculture"/>
    <s v="Fire-resistive fuel bed"/>
    <s v="Dirt"/>
    <s v="No"/>
    <m/>
    <m/>
    <m/>
    <m/>
    <m/>
    <m/>
    <m/>
    <s v="N"/>
    <s v="N"/>
    <m/>
    <m/>
    <s v="     "/>
    <m/>
    <m/>
    <m/>
    <m/>
    <m/>
    <m/>
    <m/>
    <m/>
    <m/>
    <m/>
    <m/>
    <m/>
    <m/>
    <m/>
    <m/>
    <m/>
    <m/>
    <m/>
    <m/>
  </r>
  <r>
    <s v="20210243"/>
    <s v="     "/>
    <n v="44267"/>
    <s v="3/12"/>
    <x v="0"/>
    <n v="0.36180555555555555"/>
    <s v="11"/>
    <n v="1"/>
    <s v="3"/>
    <x v="5"/>
    <n v="44267"/>
    <m/>
    <s v="Reports of birds nest on overhead transformer that resulted in a pole fire. The pole burnt in half causing the pole, transformer and overhead conductors to fall to ground burning a less than one meter in size veg fire. OIS: 1279629; ILIS: 21-0035703, FOID: T005238040 (DAJL), T005238270 (Cancelled); EC: 120638652, PM: 35237239; Circuit ID: 252171104, Old SAP ID: 100767088; New SAP Eqp ID: 104030094; Eqp: Pole, Transformer, Crossarm, Cutout, Conductor; Division: Fresno"/>
    <s v="     "/>
    <s v="FAS"/>
    <m/>
    <s v="N"/>
    <x v="0"/>
    <m/>
    <s v="21-0035703"/>
    <m/>
    <s v="T005238040, T005238270"/>
    <n v="120639000"/>
    <m/>
    <s v="     "/>
    <x v="0"/>
    <s v="PG&amp;E"/>
    <m/>
    <s v="Other"/>
    <s v="Pole, Transformer, Crossarm, Cutout, Conductor"/>
    <s v="D"/>
    <s v="D"/>
    <s v="&lt;3 meters of linear travel"/>
    <m/>
    <s v="Contact - Animal - Nest"/>
    <s v="33.e. Other contact from object"/>
    <s v="Contact - Nest"/>
    <s v="Contact from object"/>
    <s v="Nest Contact"/>
    <m/>
    <s v="Nest Contact"/>
    <s v="Transformer"/>
    <s v="Three Phase Fault"/>
    <s v="Y"/>
    <s v="Overhead"/>
    <x v="3"/>
    <s v="Transformer"/>
    <s v="Pole, Transformer, Crossarm, Cutout, Conductor"/>
    <m/>
    <s v="     "/>
    <s v="Non-HFTD"/>
    <x v="0"/>
    <m/>
    <m/>
    <n v="36.177799999999998"/>
    <n v="-119.538"/>
    <s v="Kings"/>
    <s v="CORCORAN-1104"/>
    <m/>
    <n v="12000"/>
    <m/>
    <x v="0"/>
    <s v="Employee"/>
    <s v="Agriculture"/>
    <s v="Grass fuel model"/>
    <m/>
    <s v="No"/>
    <m/>
    <m/>
    <m/>
    <m/>
    <m/>
    <m/>
    <m/>
    <s v="N"/>
    <s v="N"/>
    <m/>
    <m/>
    <s v="     "/>
    <m/>
    <m/>
    <m/>
    <m/>
    <m/>
    <m/>
    <m/>
    <m/>
    <m/>
    <m/>
    <m/>
    <m/>
    <m/>
    <m/>
    <m/>
    <m/>
    <m/>
    <m/>
    <m/>
  </r>
  <r>
    <s v="20212373"/>
    <s v="     "/>
    <n v="44267"/>
    <s v="3/12"/>
    <x v="0"/>
    <m/>
    <s v="11"/>
    <n v="1"/>
    <s v="3"/>
    <x v="5"/>
    <n v="44265"/>
    <m/>
    <s v="420 Bell Ave in Yuba City; pole fire; smoldering upon tman arrival; blown fuses on SSD; broken crossarm"/>
    <s v="     "/>
    <s v="SAP"/>
    <m/>
    <s v="Y"/>
    <x v="0"/>
    <m/>
    <m/>
    <m/>
    <s v="T005235366"/>
    <n v="120623000"/>
    <m/>
    <s v="     "/>
    <x v="0"/>
    <s v="PG&amp;E"/>
    <m/>
    <m/>
    <m/>
    <s v="D"/>
    <m/>
    <s v="Structure-PG&amp;E only"/>
    <m/>
    <s v="Equipment - PG&amp;E"/>
    <s v="34.c. Fuse damage or failure"/>
    <s v="Equipment - PG&amp;E"/>
    <s v="All types of equipment / facility failure"/>
    <s v="Fuse failure - all"/>
    <s v="Pole"/>
    <m/>
    <m/>
    <m/>
    <s v="Y"/>
    <s v="Overhead"/>
    <x v="0"/>
    <s v="Pole"/>
    <m/>
    <s v="101337198"/>
    <s v="     "/>
    <s v="Non-HFTD"/>
    <x v="0"/>
    <m/>
    <m/>
    <n v="39.121899999999997"/>
    <n v="-121.617"/>
    <s v="Sutter"/>
    <s v="BOGUE-1107"/>
    <m/>
    <n v="12000"/>
    <m/>
    <x v="0"/>
    <s v="PG&amp;E Employee"/>
    <s v="Urban"/>
    <m/>
    <m/>
    <s v="No"/>
    <m/>
    <m/>
    <m/>
    <m/>
    <m/>
    <m/>
    <m/>
    <s v="N"/>
    <s v="N"/>
    <m/>
    <m/>
    <s v="     "/>
    <m/>
    <m/>
    <m/>
    <m/>
    <m/>
    <m/>
    <m/>
    <m/>
    <m/>
    <m/>
    <m/>
    <m/>
    <m/>
    <m/>
    <m/>
    <m/>
    <m/>
    <m/>
    <m/>
  </r>
  <r>
    <s v="SAP20210789"/>
    <s v="     "/>
    <n v="44267"/>
    <s v="3/12"/>
    <x v="0"/>
    <m/>
    <s v="11"/>
    <n v="1"/>
    <s v="3"/>
    <x v="5"/>
    <n v="44265"/>
    <m/>
    <s v="2334 S Temperance Ave in Sanger; vehicle broken guy wire; open service &quot;burned down&quot;"/>
    <s v="     "/>
    <s v="SAP"/>
    <n v="44580"/>
    <s v="Y"/>
    <x v="0"/>
    <s v="1277137"/>
    <s v="21-0034544"/>
    <m/>
    <s v="T005235751"/>
    <n v="120628280"/>
    <m/>
    <s v="     "/>
    <x v="0"/>
    <s v="PG&amp;E"/>
    <m/>
    <m/>
    <m/>
    <s v="D"/>
    <m/>
    <s v="Structure-PG&amp;E only"/>
    <m/>
    <s v="Contact - 3rd Party"/>
    <s v="33.d. Vehicle contact"/>
    <s v="Contact - 3rd Party"/>
    <s v="Vehicle contact"/>
    <s v="Vehicle contact"/>
    <m/>
    <s v="Vehicle contact"/>
    <s v="Conductor - Open Wire Secondary"/>
    <s v="Line to Ground"/>
    <s v="No"/>
    <s v="Overhead"/>
    <x v="0"/>
    <s v="Conductor - Open Wire Secondary"/>
    <m/>
    <s v="100779585"/>
    <s v="     "/>
    <s v="Non-HFTD"/>
    <x v="0"/>
    <m/>
    <m/>
    <n v="36.702500000000001"/>
    <n v="-119.66"/>
    <s v="Fresno"/>
    <s v="MALAGA-1102"/>
    <m/>
    <m/>
    <m/>
    <x v="0"/>
    <m/>
    <m/>
    <m/>
    <m/>
    <s v="No"/>
    <m/>
    <m/>
    <m/>
    <m/>
    <m/>
    <m/>
    <m/>
    <s v="N"/>
    <s v="N"/>
    <m/>
    <m/>
    <s v="     "/>
    <m/>
    <m/>
    <m/>
    <m/>
    <m/>
    <m/>
    <m/>
    <m/>
    <m/>
    <m/>
    <m/>
    <m/>
    <m/>
    <m/>
    <m/>
    <m/>
    <m/>
    <m/>
    <m/>
  </r>
  <r>
    <s v="20212376"/>
    <s v="     "/>
    <n v="44267"/>
    <s v="3/12"/>
    <x v="0"/>
    <m/>
    <s v="11"/>
    <n v="1"/>
    <s v="3"/>
    <x v="5"/>
    <n v="44265"/>
    <m/>
    <s v="2334 S Temperance Ave in Sanger; vehicle broken guy wire; open service &quot;burned down&quot;"/>
    <s v="     "/>
    <s v="SAP"/>
    <m/>
    <s v="Y"/>
    <x v="0"/>
    <m/>
    <s v="21-0034544"/>
    <m/>
    <s v="T005235751"/>
    <n v="120628000"/>
    <m/>
    <s v="     "/>
    <x v="0"/>
    <s v="PG&amp;E"/>
    <m/>
    <m/>
    <m/>
    <s v="D"/>
    <m/>
    <s v="Structure-PG&amp;E only"/>
    <m/>
    <s v="Contact - 3rd Party"/>
    <s v="33.d. Vehicle contact"/>
    <s v="Contact - 3rd Party"/>
    <s v="Contact from object"/>
    <s v="Vehicle contact"/>
    <m/>
    <s v="Vehicle contact"/>
    <s v="Conductor - Open Wire Secondary"/>
    <s v="Line to Ground"/>
    <s v="N"/>
    <s v="Overhead"/>
    <x v="0"/>
    <s v="Conductor - Open Wire Secondary"/>
    <m/>
    <s v="100779585"/>
    <s v="     "/>
    <s v="Non-HFTD"/>
    <x v="0"/>
    <m/>
    <m/>
    <n v="36.702500000000001"/>
    <n v="-119.66"/>
    <s v="Fresno"/>
    <s v="MALAGA-1102"/>
    <m/>
    <n v="12000"/>
    <m/>
    <x v="0"/>
    <s v="City/County Fire Agency"/>
    <s v="Agriculture"/>
    <m/>
    <m/>
    <s v="No"/>
    <m/>
    <m/>
    <m/>
    <m/>
    <m/>
    <m/>
    <m/>
    <s v="N"/>
    <s v="N"/>
    <m/>
    <m/>
    <s v="     "/>
    <m/>
    <m/>
    <m/>
    <m/>
    <m/>
    <m/>
    <m/>
    <m/>
    <m/>
    <m/>
    <m/>
    <m/>
    <m/>
    <m/>
    <m/>
    <m/>
    <m/>
    <m/>
    <m/>
  </r>
  <r>
    <s v="20212411"/>
    <s v="     "/>
    <n v="44267"/>
    <s v="3/12"/>
    <x v="0"/>
    <m/>
    <s v="11"/>
    <n v="1"/>
    <s v="3"/>
    <x v="5"/>
    <n v="44265"/>
    <m/>
    <s v="Corcoran Rd in Bakersfield; bird's nest and rain caused pole fire; TX pole to meter 1009443250"/>
    <s v="     "/>
    <s v="SAP"/>
    <m/>
    <s v="Y"/>
    <x v="0"/>
    <m/>
    <s v="21-0034315"/>
    <m/>
    <s v="T005235647"/>
    <n v="120628000"/>
    <m/>
    <s v="     "/>
    <x v="0"/>
    <s v="PG&amp;E"/>
    <m/>
    <m/>
    <m/>
    <s v="D"/>
    <m/>
    <s v="Structure-PG&amp;E only"/>
    <m/>
    <s v="Contact - Animal - Nest"/>
    <s v="33.e. Other contact from object"/>
    <s v="Contact - Nest"/>
    <s v="Contact from object"/>
    <s v="Nest Contact"/>
    <m/>
    <s v="Nest Contact"/>
    <s v="Pole"/>
    <s v="Line to Line"/>
    <s v="Y"/>
    <s v="Overhead"/>
    <x v="0"/>
    <s v="Pole"/>
    <m/>
    <s v="100130188"/>
    <s v="     "/>
    <s v="Non-HFTD"/>
    <x v="0"/>
    <m/>
    <m/>
    <n v="35.603099999999998"/>
    <n v="-119.581"/>
    <s v="Kern"/>
    <s v="GOOSE-LAKE-1103"/>
    <m/>
    <n v="12000"/>
    <m/>
    <x v="0"/>
    <s v="City/County Fire Agency"/>
    <s v="Agriculture"/>
    <m/>
    <m/>
    <s v="No"/>
    <m/>
    <m/>
    <m/>
    <m/>
    <m/>
    <m/>
    <m/>
    <s v="N"/>
    <s v="N"/>
    <m/>
    <m/>
    <s v="     "/>
    <m/>
    <m/>
    <m/>
    <m/>
    <m/>
    <m/>
    <m/>
    <m/>
    <m/>
    <m/>
    <m/>
    <m/>
    <m/>
    <m/>
    <m/>
    <m/>
    <m/>
    <m/>
    <m/>
  </r>
  <r>
    <s v="20200212"/>
    <s v="     "/>
    <n v="43903"/>
    <s v="3/13"/>
    <x v="0"/>
    <n v="0.66666666666666663"/>
    <s v="11"/>
    <n v="1"/>
    <s v="3"/>
    <x v="4"/>
    <m/>
    <m/>
    <s v="On March 13, 2020 at 1605 hours, a PG&amp;E Troubleman was dispatched to the Vacaville 1110 Distribution Circuit at 1200 E. Monte Vista Ave, Vacaville for a pole fire. Initial analysis indicates vegetation contact caused the ignition as there were trees growing into open secondary wire and gusty winds resulted in contact causing sparks. The 1'x15' fire was suppress by Vacaville Fire Department. There was no repairs needed on the day of the event, but a tag has been created to clear the vegetation and to replace racked secondary with duplex or triplex conduit.  As of 4/23/2020, work has not yet been completed. "/>
    <s v="     "/>
    <s v="FAS"/>
    <m/>
    <s v="N"/>
    <x v="0"/>
    <s v="850735"/>
    <m/>
    <m/>
    <s v="T004918435"/>
    <n v="118703369"/>
    <m/>
    <s v="     "/>
    <x v="1"/>
    <s v="PG&amp;E"/>
    <m/>
    <s v="Vegetation"/>
    <m/>
    <s v="D"/>
    <s v="D"/>
    <s v="&lt;0.25"/>
    <m/>
    <s v="Vegetation"/>
    <s v="33.a. Veg. contact"/>
    <s v="Vegetation"/>
    <s v="Contact from object"/>
    <s v="Contact - Vegetation"/>
    <m/>
    <s v="Contact - Vegetation"/>
    <s v="Conductor - Secondary"/>
    <m/>
    <m/>
    <s v="Overhead"/>
    <x v="1"/>
    <s v="Conductor - Secondary"/>
    <m/>
    <s v="Circuit ID: 063601110 "/>
    <s v="     "/>
    <s v="Non-HFTD"/>
    <x v="0"/>
    <m/>
    <m/>
    <n v="38.3598"/>
    <n v="-121.973"/>
    <s v="Solano"/>
    <s v="VACAVILLE-1110"/>
    <m/>
    <n v="750"/>
    <s v="N/A"/>
    <x v="0"/>
    <s v="Vacaville FD"/>
    <s v="Urban"/>
    <m/>
    <m/>
    <s v="No"/>
    <m/>
    <m/>
    <m/>
    <m/>
    <m/>
    <m/>
    <m/>
    <s v="N"/>
    <s v="N"/>
    <m/>
    <m/>
    <s v="     "/>
    <m/>
    <m/>
    <m/>
    <m/>
    <m/>
    <m/>
    <m/>
    <m/>
    <m/>
    <m/>
    <m/>
    <m/>
    <m/>
    <m/>
    <m/>
    <m/>
    <m/>
    <m/>
    <m/>
  </r>
  <r>
    <s v="SAP201422232"/>
    <s v="     "/>
    <n v="41712"/>
    <s v="3/14"/>
    <x v="0"/>
    <m/>
    <s v="11"/>
    <n v="1"/>
    <s v="3"/>
    <x v="7"/>
    <n v="41710"/>
    <m/>
    <s v="Pole replaced due to pole fire; broken pole; wire laying on crossarm; failed fuse 9547"/>
    <s v="     "/>
    <s v="SAP"/>
    <n v="44580"/>
    <s v="Y"/>
    <x v="0"/>
    <s v="983429"/>
    <s v="14-0017556"/>
    <m/>
    <s v="T003078868"/>
    <n v="107891210"/>
    <m/>
    <s v="     "/>
    <x v="0"/>
    <s v="PG&amp;E"/>
    <m/>
    <m/>
    <m/>
    <s v="D"/>
    <m/>
    <s v="Structure-PG&amp;E only"/>
    <m/>
    <s v="Equipment - PG&amp;E"/>
    <s v="34.c. Fuse damage or failure"/>
    <s v="Equipment - PG&amp;E"/>
    <s v="Fuse failure - all"/>
    <s v="Fuse failure - all"/>
    <s v="Conductor - All"/>
    <m/>
    <m/>
    <s v="None"/>
    <s v="No"/>
    <s v="Overhead"/>
    <x v="0"/>
    <s v="Conductor - All"/>
    <m/>
    <s v="101577511"/>
    <s v="     "/>
    <s v="Non-HFTD"/>
    <x v="0"/>
    <m/>
    <m/>
    <n v="38.496400000000001"/>
    <n v="-121.732"/>
    <s v="Solano"/>
    <s v="DAVIS-1107"/>
    <m/>
    <m/>
    <s v="DAVIS 110712822"/>
    <x v="0"/>
    <m/>
    <m/>
    <m/>
    <m/>
    <s v="No"/>
    <m/>
    <m/>
    <m/>
    <m/>
    <m/>
    <m/>
    <m/>
    <s v="N"/>
    <s v="N"/>
    <m/>
    <m/>
    <s v="     "/>
    <m/>
    <m/>
    <m/>
    <m/>
    <m/>
    <m/>
    <m/>
    <m/>
    <m/>
    <m/>
    <m/>
    <m/>
    <m/>
    <m/>
    <m/>
    <m/>
    <m/>
    <m/>
    <m/>
  </r>
  <r>
    <s v="20150021"/>
    <s v="     "/>
    <n v="42077"/>
    <s v="3/14"/>
    <x v="0"/>
    <n v="0.59513888888888888"/>
    <s v="11"/>
    <n v="1"/>
    <s v="3"/>
    <x v="2"/>
    <m/>
    <m/>
    <s v="REMOVE BALLOON"/>
    <s v="     "/>
    <m/>
    <m/>
    <s v="N"/>
    <x v="0"/>
    <s v="1203533"/>
    <m/>
    <m/>
    <m/>
    <m/>
    <m/>
    <s v="     "/>
    <x v="1"/>
    <s v="PG&amp;E"/>
    <m/>
    <s v="Vegetation"/>
    <m/>
    <s v="D"/>
    <m/>
    <s v="&lt;3 meters of linear travel"/>
    <s v="Square Feet: ; Acreage: "/>
    <s v="Contact - 3rd Party"/>
    <s v="33.c. Balloon contact"/>
    <s v="Contact - 3rd Party"/>
    <s v="All types of equipment / facility failure"/>
    <s v="Contact - Balloon"/>
    <m/>
    <s v="Contact - Balloon"/>
    <s v="Conductor"/>
    <m/>
    <s v="PACIFIC BELL"/>
    <s v="Overhead"/>
    <x v="1"/>
    <s v="Conductor"/>
    <m/>
    <s v="100051369"/>
    <s v="     "/>
    <s v="Non-HFTD"/>
    <x v="0"/>
    <n v="300"/>
    <m/>
    <n v="38.825299999999999"/>
    <n v="-121.136"/>
    <s v="Placer"/>
    <s v="PENRYN-1107"/>
    <s v="152561107"/>
    <m/>
    <s v="N/A"/>
    <x v="0"/>
    <s v="LOOMIS FIRE"/>
    <s v="Urban"/>
    <m/>
    <m/>
    <s v="No"/>
    <m/>
    <m/>
    <m/>
    <m/>
    <m/>
    <m/>
    <m/>
    <s v="N"/>
    <s v="N"/>
    <m/>
    <m/>
    <s v="     "/>
    <m/>
    <m/>
    <m/>
    <m/>
    <m/>
    <m/>
    <m/>
    <m/>
    <m/>
    <m/>
    <m/>
    <m/>
    <m/>
    <m/>
    <m/>
    <m/>
    <m/>
    <m/>
    <m/>
  </r>
  <r>
    <s v="20150022"/>
    <s v="     "/>
    <n v="42077"/>
    <s v="3/14"/>
    <x v="0"/>
    <n v="0.92291666666666672"/>
    <s v="11"/>
    <n v="1"/>
    <s v="3"/>
    <x v="2"/>
    <n v="42077"/>
    <n v="0.92291666666666672"/>
    <s v="21 KV DOWN BY TREE - STARTED 1/4 ACRE BRUSH FIRE -TAG TO M&amp;O TO REPAIR - FIRE OUT BY CDF"/>
    <s v="     "/>
    <m/>
    <m/>
    <s v="N"/>
    <x v="0"/>
    <s v="1203711"/>
    <s v="15-0019640"/>
    <m/>
    <m/>
    <n v="110107247"/>
    <m/>
    <s v="     "/>
    <x v="1"/>
    <s v="PG&amp;E"/>
    <m/>
    <s v="Vegetation"/>
    <m/>
    <s v="D"/>
    <m/>
    <s v="&lt;0.25"/>
    <s v="Square Feet: ; Acreage: "/>
    <s v="Vegetation"/>
    <s v="33.a. Veg. contact"/>
    <s v="Vegetation"/>
    <s v="All types of equipment / facility failure"/>
    <s v="Contact - Vegetation"/>
    <m/>
    <s v="Contact - Vegetation"/>
    <s v="Conductor"/>
    <s v="Line to Ground"/>
    <s v="0"/>
    <s v="Overhead"/>
    <x v="3"/>
    <s v="Conductor"/>
    <m/>
    <s v="103525395"/>
    <s v="     "/>
    <s v="Non-HFTD"/>
    <x v="0"/>
    <m/>
    <m/>
    <n v="36.891500000000001"/>
    <n v="-121.712"/>
    <s v="Monterey"/>
    <s v="WATSONVILLE-2101"/>
    <s v="83332101"/>
    <n v="21000"/>
    <s v="WATSONVILLE 210112662"/>
    <x v="0"/>
    <s v="Cal Fire Dept"/>
    <s v="Herbaceous"/>
    <m/>
    <m/>
    <s v="No"/>
    <m/>
    <m/>
    <m/>
    <m/>
    <m/>
    <m/>
    <m/>
    <s v="N"/>
    <s v="N"/>
    <m/>
    <m/>
    <s v="     "/>
    <s v="36.89154000"/>
    <s v="-121.71191000"/>
    <s v="Mar 16 2015 12:00AM"/>
    <s v="TrunkFail"/>
    <s v="found failed tree on ground."/>
    <s v="EUCB"/>
    <s v="55"/>
    <s v="14"/>
    <s v="20"/>
    <s v="Slight"/>
    <s v="None"/>
    <s v="N"/>
    <s v="1"/>
    <m/>
    <s v="Hillside"/>
    <s v="A"/>
    <s v="Vertical"/>
    <s v="TreeWire"/>
    <s v="0"/>
  </r>
  <r>
    <s v="SAP201518893"/>
    <s v="     "/>
    <n v="42077"/>
    <s v="3/14"/>
    <x v="0"/>
    <m/>
    <s v="11"/>
    <n v="1"/>
    <s v="3"/>
    <x v="2"/>
    <n v="42075"/>
    <m/>
    <s v="Pole replaced due to pole fire; failed fuse 21102"/>
    <s v="     "/>
    <s v="SAP"/>
    <n v="44580"/>
    <s v="Y"/>
    <x v="0"/>
    <s v="1202453"/>
    <s v="15-0019008"/>
    <m/>
    <s v="T003357611"/>
    <n v="110099819"/>
    <m/>
    <s v="     "/>
    <x v="0"/>
    <s v="PG&amp;E"/>
    <m/>
    <m/>
    <m/>
    <s v="D"/>
    <m/>
    <s v="Structure-PG&amp;E only"/>
    <m/>
    <s v="Equipment - PG&amp;E"/>
    <s v="34.c. Fuse damage or failure"/>
    <s v="Equipment - PG&amp;E"/>
    <s v="Fuse failure - all"/>
    <s v="Fuse failure - all"/>
    <s v="Fuse"/>
    <m/>
    <m/>
    <s v="Three Phase Fault"/>
    <s v="No"/>
    <s v="Overhead"/>
    <x v="0"/>
    <s v="Fuse"/>
    <m/>
    <s v="101155304"/>
    <s v="     "/>
    <s v="Non-HFTD"/>
    <x v="0"/>
    <m/>
    <m/>
    <n v="37.302399999999999"/>
    <n v="-120.774"/>
    <s v="Merced"/>
    <s v="LIVINGSTON-1101"/>
    <m/>
    <m/>
    <s v="N/A"/>
    <x v="0"/>
    <m/>
    <m/>
    <m/>
    <m/>
    <s v="No"/>
    <m/>
    <m/>
    <m/>
    <m/>
    <m/>
    <m/>
    <m/>
    <s v="N"/>
    <s v="N"/>
    <m/>
    <m/>
    <s v="     "/>
    <m/>
    <m/>
    <m/>
    <m/>
    <m/>
    <m/>
    <m/>
    <m/>
    <m/>
    <m/>
    <m/>
    <m/>
    <m/>
    <m/>
    <m/>
    <m/>
    <m/>
    <m/>
    <m/>
  </r>
  <r>
    <s v="MIA20161845"/>
    <s v="     "/>
    <n v="42443"/>
    <s v="3/14"/>
    <x v="0"/>
    <n v="0.62692129629629634"/>
    <s v="12"/>
    <n v="1"/>
    <s v="3"/>
    <x v="6"/>
    <n v="42443"/>
    <n v="0.62638888888888888"/>
    <s v="No fire, BURNED PRI. X-ARM / 4KV / 6 SOL. / 3 WIRE"/>
    <s v="     "/>
    <s v="FAS"/>
    <n v="44250"/>
    <s v="Y"/>
    <x v="0"/>
    <s v="1431352"/>
    <s v="N/A"/>
    <m/>
    <s v="T003644649"/>
    <n v="111436422"/>
    <m/>
    <s v="     "/>
    <x v="0"/>
    <s v="PG&amp;E"/>
    <m/>
    <m/>
    <m/>
    <s v="D"/>
    <m/>
    <s v="Structure-PG&amp;E only"/>
    <m/>
    <s v="Equipment - PG&amp;E"/>
    <s v="34.g. Insulator and brushing damage or failure"/>
    <s v="Equipment - PG&amp;E"/>
    <s v="All types of equipment / facility failure"/>
    <s v="Insulator failure"/>
    <s v="Insulator"/>
    <m/>
    <m/>
    <m/>
    <s v="Yes"/>
    <s v="Overhead"/>
    <x v="0"/>
    <m/>
    <m/>
    <s v="103773642"/>
    <s v="     "/>
    <s v="Non-HFTD"/>
    <x v="0"/>
    <m/>
    <m/>
    <n v="37.929699999999997"/>
    <n v="-122.35899999999999"/>
    <s v="Contra Costa"/>
    <s v="VIRGINIA-0401"/>
    <s v="13780401"/>
    <n v="4000"/>
    <m/>
    <x v="0"/>
    <m/>
    <s v="Urban"/>
    <m/>
    <m/>
    <s v="No"/>
    <m/>
    <m/>
    <m/>
    <m/>
    <m/>
    <m/>
    <m/>
    <s v="N"/>
    <s v="N"/>
    <m/>
    <m/>
    <s v="     "/>
    <m/>
    <m/>
    <m/>
    <m/>
    <m/>
    <m/>
    <m/>
    <m/>
    <m/>
    <m/>
    <m/>
    <m/>
    <m/>
    <m/>
    <m/>
    <m/>
    <m/>
    <m/>
    <m/>
  </r>
  <r>
    <s v="SAP201615512"/>
    <s v="     "/>
    <n v="42443"/>
    <s v="3/14"/>
    <x v="0"/>
    <m/>
    <s v="12"/>
    <n v="1"/>
    <s v="3"/>
    <x v="6"/>
    <n v="42441"/>
    <m/>
    <s v="Pole reframed due to pole fire; failed line recloser LM34"/>
    <s v="     "/>
    <s v="SAP"/>
    <n v="44580"/>
    <s v="Y"/>
    <x v="0"/>
    <m/>
    <s v="16-0020826"/>
    <m/>
    <s v="T003642533"/>
    <n v="111434037"/>
    <m/>
    <s v="     "/>
    <x v="0"/>
    <s v="PG&amp;E"/>
    <m/>
    <m/>
    <m/>
    <s v="D"/>
    <m/>
    <s v="Structure-PG&amp;E only"/>
    <m/>
    <s v="Equipment - PG&amp;E"/>
    <s v="34.j. Recloser damage or failure"/>
    <s v="Equipment - PG&amp;E"/>
    <s v="Recloser failure"/>
    <s v="Recloser failure"/>
    <s v="Recloser"/>
    <m/>
    <m/>
    <s v="Force Out"/>
    <s v="Yes"/>
    <s v="Overhead"/>
    <x v="0"/>
    <s v="Recloser"/>
    <m/>
    <s v="100511696"/>
    <s v="     "/>
    <s v="Non-HFTD"/>
    <x v="0"/>
    <m/>
    <m/>
    <n v="37.401600000000002"/>
    <n v="-122.08"/>
    <s v="Santa Clara"/>
    <s v="WHISMAN-1108"/>
    <m/>
    <m/>
    <s v="WHISMAN 110834748"/>
    <x v="0"/>
    <m/>
    <m/>
    <m/>
    <m/>
    <s v="No"/>
    <m/>
    <m/>
    <m/>
    <m/>
    <m/>
    <m/>
    <m/>
    <s v="N"/>
    <s v="N"/>
    <m/>
    <m/>
    <s v="     "/>
    <m/>
    <m/>
    <m/>
    <m/>
    <m/>
    <m/>
    <m/>
    <m/>
    <m/>
    <m/>
    <m/>
    <m/>
    <m/>
    <m/>
    <m/>
    <m/>
    <m/>
    <m/>
    <m/>
  </r>
  <r>
    <s v="20190068"/>
    <s v="     "/>
    <n v="43538"/>
    <s v="3/14"/>
    <x v="0"/>
    <m/>
    <s v="11"/>
    <n v="1"/>
    <s v="3"/>
    <x v="3"/>
    <n v="43538"/>
    <n v="0.61250000000000004"/>
    <s v="EC 116737630. FAS tag indicats cross arm failure. ILIS indicates report of broken crossarm, jumpers flashed and bad connectors but no wire down. Cause is equipment failure. CPUC Repotable: Yes. Obtained 2 photos from EC tag of fire under pole and it appears to meet minimum size to report. Appears to be caused by PG&amp;E facilties. Added Lat/Long off Pole Report 100701237 per location in ILIS/Google Earth. Lat Long on FAS Tag CPUC Fire Tab appears incorrect. Fire Size on tag statse .26 - 9.99 acres. CPUC Reportable: Yes."/>
    <s v="     "/>
    <s v="FAS"/>
    <m/>
    <s v="N"/>
    <x v="0"/>
    <s v="339511"/>
    <s v="19-0033940"/>
    <m/>
    <s v="T004595153"/>
    <n v="116737630"/>
    <m/>
    <s v="     "/>
    <x v="1"/>
    <s v="PG&amp;E"/>
    <m/>
    <m/>
    <m/>
    <s v="D"/>
    <s v="D"/>
    <s v="0.26-9.99"/>
    <m/>
    <s v="Equipment - PG&amp;E"/>
    <s v="34.f. Pole damage or failure"/>
    <s v="Equipment - PG&amp;E"/>
    <s v="All types of equipment / facility failure"/>
    <s v="Pole failure"/>
    <s v="Pole"/>
    <m/>
    <m/>
    <s v="Force Out,Three Phase Fault"/>
    <m/>
    <s v="Overhead"/>
    <x v="3"/>
    <s v="Pole"/>
    <m/>
    <s v="100701237"/>
    <s v="     "/>
    <s v="Non-HFTD"/>
    <x v="0"/>
    <m/>
    <m/>
    <n v="36.036700000000003"/>
    <n v="-120.11199999999999"/>
    <s v="FRESNO"/>
    <s v="KETTLEMAN-HILLS-2104"/>
    <m/>
    <m/>
    <s v="N/A"/>
    <x v="0"/>
    <s v="Kings County FD"/>
    <s v="Herbaceous"/>
    <m/>
    <m/>
    <s v="No"/>
    <m/>
    <m/>
    <m/>
    <m/>
    <m/>
    <m/>
    <m/>
    <s v="N"/>
    <s v="N"/>
    <m/>
    <m/>
    <s v="     "/>
    <m/>
    <m/>
    <m/>
    <m/>
    <m/>
    <m/>
    <m/>
    <m/>
    <m/>
    <m/>
    <m/>
    <m/>
    <m/>
    <m/>
    <m/>
    <m/>
    <m/>
    <m/>
    <m/>
  </r>
  <r>
    <s v="FAS276497"/>
    <s v="     "/>
    <n v="43904"/>
    <s v="3/14"/>
    <x v="0"/>
    <m/>
    <s v="11"/>
    <n v="1"/>
    <s v="3"/>
    <x v="4"/>
    <m/>
    <m/>
    <s v="pole fire; sprinkling weather; broken crossarm"/>
    <s v="     "/>
    <s v="FAS"/>
    <n v="44580"/>
    <s v="Y"/>
    <x v="0"/>
    <s v="851449"/>
    <s v="20-0032109"/>
    <m/>
    <s v="T004919051"/>
    <n v="118705289"/>
    <m/>
    <s v="     "/>
    <x v="0"/>
    <s v="PG&amp;E"/>
    <m/>
    <m/>
    <m/>
    <s v="D"/>
    <m/>
    <s v="Structure-only"/>
    <m/>
    <s v="Contamination"/>
    <s v="36.a. Contamination"/>
    <s v="Equipment - PG&amp;E"/>
    <s v="Contamination"/>
    <s v="Contamination"/>
    <m/>
    <m/>
    <m/>
    <m/>
    <s v="Yes"/>
    <s v="Overhead"/>
    <x v="0"/>
    <s v="Crossarm"/>
    <m/>
    <s v="102065312"/>
    <s v="     "/>
    <s v="Non-HFTD"/>
    <x v="0"/>
    <m/>
    <m/>
    <n v="37.820700000000002"/>
    <n v="-121.456"/>
    <s v="San Joaquin"/>
    <s v="HERDLYN-1103"/>
    <m/>
    <m/>
    <m/>
    <x v="0"/>
    <m/>
    <m/>
    <m/>
    <m/>
    <s v="No"/>
    <m/>
    <m/>
    <m/>
    <m/>
    <m/>
    <m/>
    <m/>
    <s v="N"/>
    <s v="N"/>
    <m/>
    <m/>
    <s v="     "/>
    <m/>
    <m/>
    <m/>
    <m/>
    <m/>
    <m/>
    <m/>
    <m/>
    <m/>
    <m/>
    <m/>
    <m/>
    <m/>
    <m/>
    <m/>
    <m/>
    <m/>
    <m/>
    <m/>
  </r>
  <r>
    <s v="20150024"/>
    <s v="     "/>
    <n v="42078"/>
    <s v="3/15"/>
    <x v="0"/>
    <n v="0.15138888888888888"/>
    <s v="12"/>
    <n v="1"/>
    <s v="3"/>
    <x v="2"/>
    <n v="42078"/>
    <n v="0.15138888888888888"/>
    <s v="0"/>
    <s v="     "/>
    <m/>
    <m/>
    <s v="N"/>
    <x v="0"/>
    <s v="1203749"/>
    <s v="15-0019646"/>
    <m/>
    <m/>
    <n v="110107882"/>
    <m/>
    <s v="     "/>
    <x v="1"/>
    <s v="PG&amp;E"/>
    <m/>
    <s v="Vegetation"/>
    <m/>
    <s v="D"/>
    <m/>
    <s v="&lt;3 meters of linear travel"/>
    <s v="Square Feet: ; Acreage: "/>
    <s v="Equipment - PG&amp;E"/>
    <s v="34.f. Pole damage or failure"/>
    <s v="Equipment - PG&amp;E"/>
    <s v="All types of equipment / facility failure"/>
    <s v="Pole"/>
    <s v="Pole"/>
    <m/>
    <m/>
    <s v="Three Phase Fault"/>
    <s v="None"/>
    <s v="Overhead"/>
    <x v="3"/>
    <s v="Conductor"/>
    <m/>
    <s v="101121519"/>
    <s v="     "/>
    <s v="Non-HFTD"/>
    <x v="0"/>
    <m/>
    <m/>
    <n v="36.933999999999997"/>
    <n v="-119.78"/>
    <s v="Madera"/>
    <s v="CASSIDY-2108"/>
    <s v="254272108"/>
    <n v="21000"/>
    <s v="CASSIDY 2108CB"/>
    <x v="0"/>
    <m/>
    <s v="Herbaceous"/>
    <m/>
    <m/>
    <s v="No"/>
    <m/>
    <m/>
    <m/>
    <m/>
    <m/>
    <m/>
    <m/>
    <s v="N"/>
    <s v="N"/>
    <m/>
    <m/>
    <s v="     "/>
    <m/>
    <m/>
    <m/>
    <m/>
    <m/>
    <m/>
    <m/>
    <m/>
    <m/>
    <m/>
    <m/>
    <m/>
    <m/>
    <m/>
    <m/>
    <m/>
    <m/>
    <m/>
    <m/>
  </r>
  <r>
    <s v="20150023"/>
    <s v="     "/>
    <n v="42078"/>
    <s v="3/15"/>
    <x v="0"/>
    <n v="0.14305555555555555"/>
    <s v="12"/>
    <n v="1"/>
    <s v="3"/>
    <x v="2"/>
    <n v="42078"/>
    <n v="0.14305555555555555"/>
    <s v="REPAIR OH E SERV"/>
    <s v="     "/>
    <m/>
    <m/>
    <s v="N"/>
    <x v="0"/>
    <s v="1203748"/>
    <m/>
    <m/>
    <m/>
    <m/>
    <m/>
    <s v="     "/>
    <x v="1"/>
    <s v="PG&amp;E"/>
    <m/>
    <s v="Vegetation"/>
    <m/>
    <s v="D"/>
    <m/>
    <s v="&lt;0.25"/>
    <s v="Square Feet: ; Acreage: "/>
    <s v="Unknown"/>
    <s v="40.a. Unknown"/>
    <s v="Unknown"/>
    <s v="All types of equipment / facility failure"/>
    <s v="N.A."/>
    <s v="N.A."/>
    <s v="N.A."/>
    <s v="N.A."/>
    <m/>
    <s v="PACIFIC BELL"/>
    <s v="Overhead"/>
    <x v="1"/>
    <s v="Unknown"/>
    <m/>
    <s v="100216241"/>
    <s v="     "/>
    <s v="Non-HFTD"/>
    <x v="0"/>
    <m/>
    <m/>
    <n v="35.369300000000003"/>
    <n v="-118.928"/>
    <s v="Kern"/>
    <s v="MAGUNDEN-1105"/>
    <s v="252771105"/>
    <n v="750"/>
    <s v="N/A"/>
    <x v="0"/>
    <s v="KERN COUNTY FIRE DEPT"/>
    <s v="Urban"/>
    <m/>
    <m/>
    <s v="No"/>
    <m/>
    <m/>
    <m/>
    <m/>
    <m/>
    <m/>
    <m/>
    <s v="N"/>
    <s v="N"/>
    <m/>
    <m/>
    <s v="     "/>
    <m/>
    <m/>
    <m/>
    <m/>
    <m/>
    <m/>
    <m/>
    <m/>
    <m/>
    <m/>
    <m/>
    <m/>
    <m/>
    <m/>
    <m/>
    <m/>
    <m/>
    <m/>
    <m/>
  </r>
  <r>
    <s v="SAP201615494"/>
    <s v="     "/>
    <n v="42444"/>
    <s v="3/15"/>
    <x v="0"/>
    <m/>
    <s v="12"/>
    <n v="1"/>
    <s v="3"/>
    <x v="6"/>
    <n v="42442"/>
    <m/>
    <s v="Pole replaced due to pole fire; failed fuse 8955F"/>
    <s v="     "/>
    <s v="SAP"/>
    <n v="44580"/>
    <s v="Y"/>
    <x v="0"/>
    <s v="1429952"/>
    <s v="16-0020897"/>
    <m/>
    <s v="T003642843"/>
    <n v="111434209"/>
    <m/>
    <s v="     "/>
    <x v="0"/>
    <s v="PG&amp;E"/>
    <m/>
    <m/>
    <m/>
    <s v="D"/>
    <m/>
    <s v="Structure-PG&amp;E only"/>
    <m/>
    <s v="Equipment - PG&amp;E"/>
    <s v="34.c. Fuse damage or failure"/>
    <s v="Equipment - PG&amp;E"/>
    <s v="Fuse failure - all"/>
    <s v="Fuse failure - all"/>
    <s v="Fuse"/>
    <m/>
    <m/>
    <s v="Line to Line"/>
    <s v="No"/>
    <s v="Overhead"/>
    <x v="0"/>
    <s v="Fuse"/>
    <m/>
    <s v="100800537"/>
    <s v="     "/>
    <s v="Non-HFTD"/>
    <x v="0"/>
    <m/>
    <m/>
    <n v="36.356400000000001"/>
    <n v="-119.79600000000001"/>
    <s v="Kings"/>
    <s v="LEMOORE-1104"/>
    <m/>
    <m/>
    <s v="LEMOORE 11048310"/>
    <x v="0"/>
    <m/>
    <m/>
    <m/>
    <m/>
    <s v="No"/>
    <m/>
    <m/>
    <m/>
    <m/>
    <m/>
    <m/>
    <m/>
    <s v="N"/>
    <s v="N"/>
    <m/>
    <m/>
    <s v="     "/>
    <m/>
    <m/>
    <m/>
    <m/>
    <m/>
    <m/>
    <m/>
    <m/>
    <m/>
    <m/>
    <m/>
    <m/>
    <m/>
    <m/>
    <m/>
    <m/>
    <m/>
    <m/>
    <m/>
  </r>
  <r>
    <s v="20200219"/>
    <s v="     "/>
    <n v="43905"/>
    <s v="3/15"/>
    <x v="0"/>
    <n v="0.43888888888888888"/>
    <s v="12"/>
    <n v="1"/>
    <s v="3"/>
    <x v="4"/>
    <n v="43905"/>
    <n v="0.41805555555555557"/>
    <s v="On March 15, 2020 at 1032 hours, a PG&amp;E Troubleman was dispatched to the Ortiga 1106 Distribution Circuit on Almond Drive approximatly 300' west of Ortigalita Road in Los Banos for an outage and reports of arcing wires. Initial analysis indicates PG&amp;E equipment failed due a birds nest on top of the voltage regulator which caused the ignition. Fire was contained to PG&amp;E equipment and was suppress by Cal Fire. Troubleman was able to bypass all three units and restored power to 51 customers, but damage from the fire impacted 2 of the three units.  An EC tag has been created to replace the two units, and as of 4/27/2020, work has not yet been completed."/>
    <s v="     "/>
    <s v="FAS"/>
    <m/>
    <s v="N"/>
    <x v="0"/>
    <s v="852186"/>
    <s v="20-0032267"/>
    <m/>
    <s v="T004919649"/>
    <m/>
    <m/>
    <s v="     "/>
    <x v="0"/>
    <s v="PG&amp;E"/>
    <m/>
    <s v="Other"/>
    <m/>
    <s v="D"/>
    <s v="D"/>
    <s v="Structure-only"/>
    <m/>
    <s v="Contact - Animal - Nest"/>
    <s v="33.e. Other contact from object"/>
    <s v="Contact - Nest"/>
    <s v="All types of equipment / facility failure"/>
    <s v="Voltage Regulator failure"/>
    <m/>
    <s v="Voltage Regulator failure"/>
    <s v="Voltage Regulator"/>
    <s v="Line to Line"/>
    <m/>
    <s v="Overhead"/>
    <x v="3"/>
    <s v="Voltage Regulator"/>
    <m/>
    <s v="R608"/>
    <s v="     "/>
    <s v="Non-HFTD"/>
    <x v="0"/>
    <m/>
    <m/>
    <n v="36.998399999999997"/>
    <n v="-120.89"/>
    <s v="Merced"/>
    <s v="ORTIGA-1106"/>
    <m/>
    <n v="12000"/>
    <m/>
    <x v="0"/>
    <s v="Cal Fire"/>
    <s v="Agriculture"/>
    <m/>
    <m/>
    <s v="No"/>
    <m/>
    <m/>
    <m/>
    <m/>
    <m/>
    <m/>
    <m/>
    <s v="N"/>
    <s v="N"/>
    <m/>
    <m/>
    <s v="     "/>
    <m/>
    <m/>
    <m/>
    <m/>
    <m/>
    <m/>
    <m/>
    <m/>
    <m/>
    <m/>
    <m/>
    <m/>
    <m/>
    <m/>
    <m/>
    <m/>
    <m/>
    <m/>
    <m/>
  </r>
  <r>
    <s v="20200217"/>
    <s v="     "/>
    <n v="43905"/>
    <s v="3/15"/>
    <x v="0"/>
    <n v="0.27847222222222223"/>
    <s v="12"/>
    <n v="1"/>
    <s v="3"/>
    <x v="4"/>
    <n v="43905"/>
    <n v="0.23958333333333334"/>
    <s v="On March 15, 2020 at 0641 hours, a PG&amp;E troubleman was dispatched to the Lockeford 2102 Distribution Circuit on East Liberty Rd near Dogtown and observed a pole fire with wire down on ground. Initial analysis indicates tracking due to contaminated insulator caused the ignition. Troubleman reports the pole top caught fire and fell onto the crossarm below, causing the conductor to break and fall to ground. The ensuing fire was limited to PG&amp;E assets and was extinguished by the responding troubleman. PG&amp;E crew replaced all damaged assets on March 15, 2020."/>
    <s v="     "/>
    <s v="FAS"/>
    <m/>
    <s v="N"/>
    <x v="0"/>
    <s v="851900"/>
    <s v="20-0032210"/>
    <m/>
    <s v="T004919328"/>
    <n v="118706600"/>
    <m/>
    <s v="     "/>
    <x v="0"/>
    <s v="PG&amp;E"/>
    <m/>
    <s v="Other"/>
    <m/>
    <s v="D"/>
    <s v="D"/>
    <s v="Structure-PG&amp;E only"/>
    <m/>
    <s v="Equipment - PG&amp;E"/>
    <s v="36.a. Contamination"/>
    <s v="Equipment - PG&amp;E"/>
    <s v="Contamination"/>
    <s v="Tracking"/>
    <s v="Insulator"/>
    <m/>
    <m/>
    <s v="Line to Line"/>
    <m/>
    <s v="Overhead"/>
    <x v="3"/>
    <s v="Insulator"/>
    <s v="Pole, Crossarm, Insulator, Conductor"/>
    <s v="Pole ID: 103193244 Circuit ID: 163682102"/>
    <s v="     "/>
    <s v="Non-HFTD"/>
    <x v="0"/>
    <m/>
    <m/>
    <n v="38.236899999999999"/>
    <n v="-121.02500000000001"/>
    <s v="San Joaquin"/>
    <s v="LOCKEFORD-2102"/>
    <m/>
    <n v="12000"/>
    <m/>
    <x v="0"/>
    <s v="Clements FD"/>
    <s v="Agriculture"/>
    <m/>
    <m/>
    <s v="No"/>
    <m/>
    <m/>
    <m/>
    <m/>
    <m/>
    <m/>
    <m/>
    <s v="N"/>
    <s v="N"/>
    <m/>
    <m/>
    <s v="     "/>
    <m/>
    <m/>
    <m/>
    <m/>
    <m/>
    <m/>
    <m/>
    <m/>
    <m/>
    <m/>
    <m/>
    <m/>
    <m/>
    <m/>
    <m/>
    <m/>
    <m/>
    <m/>
    <m/>
  </r>
  <r>
    <s v="20210252"/>
    <s v="     "/>
    <n v="44270"/>
    <s v="3/15"/>
    <x v="0"/>
    <n v="0.46111111111111114"/>
    <s v="12"/>
    <n v="1"/>
    <s v="3"/>
    <x v="5"/>
    <n v="44270"/>
    <m/>
    <s v="Deadend pole fire occurred due to tracking from bird nest/rain. As a result of the pole fire, a 150kva Transformer fell to ground and damage to the customers holding tank. The fire was less than one meter in size andn was self extinguished. "/>
    <s v="     "/>
    <s v="FAS"/>
    <m/>
    <s v="N"/>
    <x v="0"/>
    <m/>
    <s v="21-0036640"/>
    <m/>
    <s v="T005240296"/>
    <n v="120644000"/>
    <m/>
    <s v="     "/>
    <x v="0"/>
    <s v="PG&amp;E"/>
    <m/>
    <s v="Other"/>
    <s v="Pole "/>
    <s v="D"/>
    <s v="D"/>
    <s v="Structure-only"/>
    <m/>
    <s v="Contact - Animal - Nest"/>
    <s v="33.e. Other contact from object"/>
    <s v="Contact - Nest"/>
    <s v="Contact from object"/>
    <s v="Nest Contact"/>
    <m/>
    <s v="Nest Contact"/>
    <s v="Pole"/>
    <s v="Line to Ground"/>
    <s v="N"/>
    <s v="Overhead"/>
    <x v="3"/>
    <s v="Pole"/>
    <s v="Pole, Transformer, cutout, conductor, connector, Guy wirw"/>
    <s v="100671254"/>
    <s v="     "/>
    <s v="Non-HFTD"/>
    <x v="0"/>
    <m/>
    <m/>
    <n v="36.6554"/>
    <n v="-119.908"/>
    <s v="Fresno"/>
    <s v="MC-MULLIN-1106"/>
    <m/>
    <n v="12000"/>
    <m/>
    <x v="0"/>
    <s v="Self Extinguished"/>
    <s v="Agriculture"/>
    <m/>
    <m/>
    <s v="No"/>
    <m/>
    <m/>
    <m/>
    <m/>
    <m/>
    <m/>
    <m/>
    <s v="N"/>
    <s v="N"/>
    <m/>
    <m/>
    <s v="     "/>
    <m/>
    <m/>
    <m/>
    <m/>
    <m/>
    <m/>
    <m/>
    <m/>
    <m/>
    <m/>
    <m/>
    <m/>
    <m/>
    <m/>
    <m/>
    <m/>
    <m/>
    <m/>
    <m/>
  </r>
  <r>
    <s v="SAP201518881"/>
    <s v="     "/>
    <n v="42079"/>
    <s v="3/16"/>
    <x v="0"/>
    <m/>
    <s v="12"/>
    <n v="1"/>
    <s v="3"/>
    <x v="2"/>
    <n v="42077"/>
    <m/>
    <s v="Pole replaced due to pole fire; failed circuit breaker 1103/2; caused by bird breaking conductor"/>
    <s v="     "/>
    <s v="SAP"/>
    <n v="44580"/>
    <s v="Y"/>
    <x v="0"/>
    <s v="1203554"/>
    <s v="15-0019622"/>
    <m/>
    <s v="T003359276"/>
    <n v="110106492"/>
    <m/>
    <s v="     "/>
    <x v="0"/>
    <s v="PG&amp;E"/>
    <m/>
    <m/>
    <m/>
    <s v="D"/>
    <m/>
    <s v="Structure-PG&amp;E only"/>
    <m/>
    <s v="Contact - Animal - Bird"/>
    <s v="33.b. Animal contact"/>
    <s v="Contact - Bird"/>
    <s v="Animal contact"/>
    <s v="Animal contact"/>
    <m/>
    <s v="Animal contact"/>
    <s v="Circuit Breaker"/>
    <s v="Line to Line"/>
    <s v="No"/>
    <s v="Overhead"/>
    <x v="0"/>
    <s v="Circuit Breaker"/>
    <m/>
    <s v="102094146"/>
    <s v="     "/>
    <s v="Non-HFTD"/>
    <x v="0"/>
    <m/>
    <m/>
    <n v="37.821100000000001"/>
    <n v="-121.54900000000001"/>
    <s v="San Joaquin"/>
    <s v="HERDLYN-1103"/>
    <m/>
    <m/>
    <s v="HERDLYN 1103CB"/>
    <x v="0"/>
    <m/>
    <m/>
    <m/>
    <m/>
    <s v="No"/>
    <m/>
    <m/>
    <m/>
    <m/>
    <m/>
    <m/>
    <m/>
    <s v="N"/>
    <s v="N"/>
    <m/>
    <m/>
    <s v="     "/>
    <m/>
    <m/>
    <m/>
    <m/>
    <m/>
    <m/>
    <m/>
    <m/>
    <m/>
    <m/>
    <m/>
    <m/>
    <m/>
    <m/>
    <m/>
    <m/>
    <m/>
    <m/>
    <m/>
  </r>
  <r>
    <s v="20170007"/>
    <s v="     "/>
    <n v="42810"/>
    <s v="3/16"/>
    <x v="0"/>
    <m/>
    <s v="11"/>
    <n v="1"/>
    <s v="3"/>
    <x v="0"/>
    <n v="42810"/>
    <n v="0.52708333333333335"/>
    <s v="3RD PARTY CAUSED BROKEN POLE W/ WIRE DWN IN 3 LOC. EC TAGS TO CREW. STRUCTURE FIRE FROM WIRE DWN@ 1924 FINCH. CUST CONTACT# 707-384-8422"/>
    <s v="     "/>
    <m/>
    <m/>
    <s v="N"/>
    <x v="0"/>
    <s v="1728492"/>
    <s v="17-0031293"/>
    <m/>
    <m/>
    <m/>
    <s v="EI170316A"/>
    <s v="     "/>
    <x v="1"/>
    <s v="PG&amp;E"/>
    <m/>
    <s v="Other"/>
    <s v="Debris"/>
    <s v="D"/>
    <m/>
    <s v="&lt;0.25"/>
    <s v="Square Feet: ; Acreage: "/>
    <s v="Contact - 3rd Party"/>
    <s v="33.d. Vehicle contact"/>
    <s v="Contact - 3rd Party"/>
    <s v="All types of equipment / facility failure"/>
    <s v="Contact - Vehicle"/>
    <m/>
    <s v="Contact - Vehicle"/>
    <s v="Pole"/>
    <s v="Line to Ground,Force Out"/>
    <s v="PACIFIC BELL"/>
    <s v="Overhead"/>
    <x v="3"/>
    <s v="Conductor"/>
    <m/>
    <s v="101561532"/>
    <s v="     "/>
    <s v="Non-HFTD"/>
    <x v="0"/>
    <m/>
    <m/>
    <n v="38.271799999999999"/>
    <n v="-122.02"/>
    <s v="Solano"/>
    <s v="SUISUN-1105"/>
    <s v="62131105"/>
    <n v="12000"/>
    <s v="SUISUN 1112CB"/>
    <x v="0"/>
    <s v="Unknown"/>
    <s v="Urban"/>
    <m/>
    <m/>
    <s v="No"/>
    <m/>
    <m/>
    <m/>
    <m/>
    <m/>
    <m/>
    <m/>
    <s v="N"/>
    <s v="N"/>
    <m/>
    <m/>
    <s v="     "/>
    <m/>
    <m/>
    <m/>
    <m/>
    <m/>
    <m/>
    <m/>
    <m/>
    <m/>
    <m/>
    <m/>
    <m/>
    <m/>
    <m/>
    <m/>
    <m/>
    <m/>
    <m/>
    <m/>
  </r>
  <r>
    <s v="20190072"/>
    <s v="     "/>
    <n v="43540"/>
    <s v="3/16"/>
    <x v="0"/>
    <n v="0.76031249999999995"/>
    <s v="11"/>
    <n v="1"/>
    <s v="3"/>
    <x v="3"/>
    <n v="43540"/>
    <m/>
    <s v="Pole fire, PG&amp;E asset only"/>
    <s v="     "/>
    <s v="FAS"/>
    <m/>
    <s v="N"/>
    <x v="0"/>
    <s v="340968"/>
    <s v="19-0034411"/>
    <m/>
    <s v="T004596716"/>
    <n v="0"/>
    <m/>
    <s v="     "/>
    <x v="0"/>
    <s v="PG&amp;E"/>
    <m/>
    <m/>
    <m/>
    <s v="D"/>
    <m/>
    <s v="Structure-PG&amp;E only"/>
    <m/>
    <s v="Equipment - PG&amp;E"/>
    <s v="34.o. Other"/>
    <s v="Equipment - PG&amp;E"/>
    <m/>
    <m/>
    <s v="Line Recloser"/>
    <m/>
    <m/>
    <s v="Line to Ground"/>
    <m/>
    <m/>
    <x v="0"/>
    <s v="Line Recloser"/>
    <m/>
    <s v="102931102-2101031354{9026}"/>
    <s v="     "/>
    <s v="Non-HFTD"/>
    <x v="0"/>
    <n v="248"/>
    <m/>
    <n v="40.388599999999997"/>
    <n v="-121.604"/>
    <s v="SHASTA"/>
    <s v="COTTONWOOD-1102"/>
    <m/>
    <m/>
    <s v="COTTONWOOD 11029026"/>
    <x v="0"/>
    <s v="shasta county"/>
    <m/>
    <m/>
    <m/>
    <s v="No"/>
    <m/>
    <m/>
    <m/>
    <m/>
    <m/>
    <m/>
    <m/>
    <s v="N"/>
    <s v="N"/>
    <m/>
    <m/>
    <s v="     "/>
    <m/>
    <m/>
    <m/>
    <m/>
    <m/>
    <m/>
    <m/>
    <m/>
    <m/>
    <m/>
    <m/>
    <m/>
    <m/>
    <m/>
    <m/>
    <m/>
    <m/>
    <m/>
    <m/>
  </r>
  <r>
    <s v="20200222"/>
    <s v="     "/>
    <n v="43906"/>
    <s v="3/16"/>
    <x v="0"/>
    <n v="0.30208333333333331"/>
    <s v="12"/>
    <n v="1"/>
    <s v="3"/>
    <x v="4"/>
    <n v="43906"/>
    <n v="0.3"/>
    <s v="On March 16, 2020 at 0808 hours, PG&amp;E Troublemen patrolled the Stroud 1101 Distribution Circuit number 253661101 and the Helm-Crescent SW STA 70kV Transmission Circuit, near Golden Plains Unified in San Joaquin. The transmission circuit relayed and tested no good at 0715 hours. The line patrol observed a weather storm in progress and a burned off transmission pole 002/012. Initial analysis indicates the phase with the third jumper arced and burned a transmission pole and it eventually resulted in a distribution wire down incident. The cause of the ignition involved overhead equipment failure. The PG&amp;E troubleman extinguished the fire. The 161-minute outage affected 44 customers. All the repairs were completed and the line was returned to service on March 17, 2020. This ignition did not meet the reporting criteria, because it didn't burn material other than PG&amp;E assets and the fire was not greater than one linear meter. This information is preliminary."/>
    <s v="     "/>
    <s v="Trans-Sub Email"/>
    <m/>
    <s v="N"/>
    <x v="0"/>
    <m/>
    <s v="20-0032513"/>
    <m/>
    <s v="T004920587"/>
    <n v="118708702"/>
    <m/>
    <s v="     "/>
    <x v="0"/>
    <s v="PG&amp;E"/>
    <m/>
    <s v="Other"/>
    <m/>
    <s v="T"/>
    <s v="D"/>
    <s v="Structure-only"/>
    <m/>
    <s v="Equipment - PG&amp;E"/>
    <s v="34.j. Recloser damage or failure"/>
    <s v="Equipment - PG&amp;E"/>
    <s v="All types of equipment / facility failure"/>
    <s v="Recloser failure"/>
    <s v="Recloser"/>
    <m/>
    <m/>
    <s v="Multi-Fault"/>
    <m/>
    <s v="Overhead"/>
    <x v="4"/>
    <s v="Recloser"/>
    <s v="Pole - Wood, Conductor - Primary"/>
    <s v="Circuit ID: 253661101; SAP ID: 40649715; Pole: 002/012"/>
    <s v="     "/>
    <s v="Non-HFTD"/>
    <x v="0"/>
    <m/>
    <m/>
    <n v="36.558599999999998"/>
    <n v="-120.17"/>
    <s v="Fresno"/>
    <s v="STROUD-1101"/>
    <m/>
    <n v="12000"/>
    <s v="N/A"/>
    <x v="0"/>
    <s v="Unknown"/>
    <s v="Herbaceous"/>
    <m/>
    <m/>
    <s v="No"/>
    <m/>
    <m/>
    <m/>
    <m/>
    <m/>
    <m/>
    <m/>
    <s v="N"/>
    <s v="N"/>
    <m/>
    <m/>
    <s v="     "/>
    <m/>
    <m/>
    <m/>
    <m/>
    <m/>
    <m/>
    <m/>
    <m/>
    <m/>
    <m/>
    <m/>
    <m/>
    <m/>
    <m/>
    <m/>
    <m/>
    <m/>
    <m/>
    <m/>
  </r>
  <r>
    <s v="20200223"/>
    <s v="     "/>
    <n v="43906"/>
    <s v="3/16"/>
    <x v="0"/>
    <n v="0.73750000000000004"/>
    <s v="12"/>
    <n v="1"/>
    <s v="3"/>
    <x v="4"/>
    <n v="43906"/>
    <n v="0.73333333333333328"/>
    <s v="On March 16, 2020 at 1759 hours, a PG&amp;E Troubleman patrolled the Columbus 1104 12kV Distribution Circuit number 253951104, near the rear of 1772 Locust Ravine in Bakersfield. He observed one and three blown at fuse 14141, a broken crossarm, and an ignition limited to PG&amp;E equipment. Initial analysis indicates the ignition was caused by overhead equipment failure and it was part of the March 16, 2020 rain storm event. The Bakersfield Fire Department responded to and extinguished the fire. The 491-minute outage affected 75 customers. All the repairs were completed and the line was returned to service on March 17, 2020. This ignition did not meet the reporting criteria, because it didn't burn material other than PG&amp;E assets and the fire was not greater than one linear meter. This information is preliminary."/>
    <s v="     "/>
    <s v="FAS"/>
    <m/>
    <s v="N"/>
    <x v="0"/>
    <s v="855717"/>
    <s v="20-0033043"/>
    <m/>
    <s v="T004921769, T004921761"/>
    <n v="118710862"/>
    <m/>
    <s v="     "/>
    <x v="0"/>
    <s v="PG&amp;E"/>
    <m/>
    <s v="Other"/>
    <m/>
    <s v="D"/>
    <s v="D"/>
    <s v="Structure-only"/>
    <m/>
    <s v="Equipment - PG&amp;E"/>
    <s v="34.h. Crossarm damage or failure"/>
    <s v="Equipment - PG&amp;E"/>
    <s v="All types of equipment / facility failure"/>
    <s v="Crossarm failure"/>
    <s v="Crossarm"/>
    <m/>
    <m/>
    <s v="Line to Line"/>
    <m/>
    <s v="Overhead"/>
    <x v="3"/>
    <s v="Crossarm"/>
    <s v="Crossarm, Insulator"/>
    <s v="Circuit ID: 253951104; SAP ID: 100216429"/>
    <s v="     "/>
    <s v="Non-HFTD"/>
    <x v="0"/>
    <m/>
    <m/>
    <n v="35.382800000000003"/>
    <n v="-118.96"/>
    <s v="Kern"/>
    <s v="COLUMBUS-1104"/>
    <m/>
    <n v="12000"/>
    <m/>
    <x v="0"/>
    <s v="Bakersfield FD"/>
    <s v="Urban"/>
    <m/>
    <m/>
    <s v="No"/>
    <m/>
    <m/>
    <m/>
    <m/>
    <m/>
    <m/>
    <m/>
    <s v="N"/>
    <s v="N"/>
    <m/>
    <m/>
    <s v="     "/>
    <m/>
    <m/>
    <m/>
    <m/>
    <m/>
    <m/>
    <m/>
    <m/>
    <m/>
    <m/>
    <m/>
    <m/>
    <m/>
    <m/>
    <m/>
    <m/>
    <m/>
    <m/>
    <m/>
  </r>
  <r>
    <s v="20200224"/>
    <s v="     "/>
    <n v="43906"/>
    <s v="3/16"/>
    <x v="0"/>
    <n v="0.78125"/>
    <s v="12"/>
    <n v="1"/>
    <s v="3"/>
    <x v="4"/>
    <n v="43906"/>
    <n v="0.77500000000000002"/>
    <s v="On March 16, 2020 at 1845 hours, a PG&amp;E troubleman was dispatched to the Tupman 1104 Distribution Circuit on Cannon Street near Bakersfield and observed a pole fire with the pole top on ground. Initial analysis indicates tracking due to contamination caused the ignition. A double deadend primary riser pole burnt in half causing the pole top to fall to ground with overhead primary conductors. The primary riser conductors attached to the pole also burnt during the incident. The ensuing fire was limited to PG&amp;E assets and was supressed by the responding troubleman. A PG&amp;E crew replaced all damaged assets and adjusted one leaning pole on March 17, 2020."/>
    <s v="     "/>
    <s v="FAS"/>
    <m/>
    <s v="N"/>
    <x v="0"/>
    <s v="855873"/>
    <s v="20-0033076"/>
    <m/>
    <s v="T004921849"/>
    <n v="118710930"/>
    <m/>
    <s v="     "/>
    <x v="0"/>
    <s v="PG&amp;E"/>
    <m/>
    <s v="Other"/>
    <m/>
    <s v="D"/>
    <s v="D"/>
    <s v="Structure-only"/>
    <s v="POLE ONLY"/>
    <s v="Equipment - PG&amp;E"/>
    <s v="36.a. Contamination"/>
    <s v="Equipment - PG&amp;E"/>
    <s v="Contamination"/>
    <s v="Tracking"/>
    <s v="Insulator"/>
    <m/>
    <m/>
    <s v="Line to Ground"/>
    <m/>
    <s v="Overhead"/>
    <x v="3"/>
    <s v="Insulator"/>
    <s v="Pole, Crossarm, Cutout, Lightning Arrester, Conductor"/>
    <s v="Pole ID: 100212529 Circuit ID: 254561104"/>
    <s v="     "/>
    <s v="Non-HFTD"/>
    <x v="0"/>
    <m/>
    <m/>
    <n v="35.362499999999997"/>
    <n v="-119.33199999999999"/>
    <s v="Kern"/>
    <s v="TUPMAN-1104"/>
    <m/>
    <n v="12000"/>
    <m/>
    <x v="0"/>
    <s v="PG&amp;E Troubleman"/>
    <s v="Desert Shrub"/>
    <m/>
    <m/>
    <s v="No"/>
    <m/>
    <m/>
    <m/>
    <m/>
    <m/>
    <m/>
    <m/>
    <s v="N"/>
    <s v="N"/>
    <m/>
    <m/>
    <s v="     "/>
    <m/>
    <m/>
    <m/>
    <m/>
    <m/>
    <m/>
    <m/>
    <m/>
    <m/>
    <m/>
    <m/>
    <m/>
    <m/>
    <m/>
    <m/>
    <m/>
    <m/>
    <m/>
    <m/>
  </r>
  <r>
    <s v="SAP20203749"/>
    <s v="     "/>
    <n v="43906"/>
    <s v="3/16"/>
    <x v="0"/>
    <m/>
    <s v="12"/>
    <n v="1"/>
    <s v="3"/>
    <x v="4"/>
    <n v="43904"/>
    <m/>
    <s v="2820 PASEO ROBLES AVE, SAN MARTIN; Pole fire with unknown cause; Going to contact Tman"/>
    <s v="     "/>
    <s v="SAP"/>
    <n v="44580"/>
    <s v="Y"/>
    <x v="0"/>
    <s v="851527"/>
    <s v="20-0032138"/>
    <m/>
    <s v="T004919120"/>
    <n v="118707229"/>
    <m/>
    <s v="     "/>
    <x v="0"/>
    <s v="PG&amp;E"/>
    <m/>
    <m/>
    <m/>
    <s v="D"/>
    <m/>
    <s v="Structure-PG&amp;E only"/>
    <m/>
    <s v="Unknown"/>
    <s v="40.a. Unknown"/>
    <s v="Unknown"/>
    <m/>
    <m/>
    <m/>
    <m/>
    <m/>
    <s v="Line to Line"/>
    <s v="Yes"/>
    <s v="Overhead"/>
    <x v="0"/>
    <s v="Pole"/>
    <m/>
    <s v="100604627"/>
    <s v="     "/>
    <s v="Non-HFTD"/>
    <x v="0"/>
    <m/>
    <m/>
    <n v="37.120399999999997"/>
    <n v="-121.59399999999999"/>
    <s v="Santa Clara"/>
    <s v="MORGAN-HILL-2109"/>
    <m/>
    <m/>
    <m/>
    <x v="0"/>
    <m/>
    <m/>
    <m/>
    <m/>
    <s v="No"/>
    <m/>
    <m/>
    <m/>
    <m/>
    <m/>
    <m/>
    <m/>
    <s v="N"/>
    <s v="N"/>
    <m/>
    <m/>
    <s v="     "/>
    <m/>
    <m/>
    <m/>
    <m/>
    <m/>
    <m/>
    <m/>
    <m/>
    <m/>
    <m/>
    <m/>
    <m/>
    <m/>
    <m/>
    <m/>
    <m/>
    <m/>
    <m/>
    <m/>
  </r>
  <r>
    <s v="SAP20203746"/>
    <s v="     "/>
    <n v="43906"/>
    <s v="3/16"/>
    <x v="0"/>
    <m/>
    <s v="12"/>
    <n v="1"/>
    <s v="3"/>
    <x v="4"/>
    <n v="43904"/>
    <m/>
    <s v="7680 MONTEZUMA HILLS RD, RIO VISTA; Pole fire with no cause mentioned; Going to contact Tman; Crossarm failure lead to pole failure"/>
    <s v="     "/>
    <s v="SAP"/>
    <n v="44580"/>
    <s v="Y"/>
    <x v="0"/>
    <s v="851251"/>
    <s v="20-0032071"/>
    <m/>
    <s v="T004918836"/>
    <n v="118704944"/>
    <m/>
    <s v="     "/>
    <x v="0"/>
    <s v="PG&amp;E"/>
    <m/>
    <m/>
    <m/>
    <s v="D"/>
    <m/>
    <s v="Structure-PG&amp;E only"/>
    <m/>
    <s v="Equipment - PG&amp;E"/>
    <s v="34.h. Crossarm damage or failure"/>
    <s v="Equipment - PG&amp;E"/>
    <s v="Crossarm failure"/>
    <s v="Crossarm failure"/>
    <s v="Pole"/>
    <m/>
    <m/>
    <s v="Force Out"/>
    <s v="No"/>
    <s v="Overhead"/>
    <x v="0"/>
    <s v="Pole"/>
    <m/>
    <s v="101569974"/>
    <s v="     "/>
    <s v="Non-HFTD"/>
    <x v="0"/>
    <m/>
    <m/>
    <n v="38.173999999999999"/>
    <n v="-121.714"/>
    <s v="Solano"/>
    <s v="GRAND-ISLAND-2226"/>
    <m/>
    <m/>
    <m/>
    <x v="0"/>
    <m/>
    <m/>
    <m/>
    <m/>
    <s v="No"/>
    <m/>
    <m/>
    <m/>
    <m/>
    <m/>
    <m/>
    <m/>
    <s v="N"/>
    <s v="N"/>
    <m/>
    <m/>
    <s v="     "/>
    <m/>
    <m/>
    <m/>
    <m/>
    <m/>
    <m/>
    <m/>
    <m/>
    <m/>
    <m/>
    <m/>
    <m/>
    <m/>
    <m/>
    <m/>
    <m/>
    <m/>
    <m/>
    <m/>
  </r>
  <r>
    <s v="20200221"/>
    <s v="     "/>
    <n v="43906"/>
    <s v="3/16"/>
    <x v="0"/>
    <n v="0.24166666666666667"/>
    <s v="12"/>
    <n v="1"/>
    <s v="3"/>
    <x v="4"/>
    <n v="43906"/>
    <n v="0.24166666666666667"/>
    <s v="On March 16, 2020 at 0609 hours, a PG&amp;E Troubleman was dispatched to the COALINGA NO 1-1109 Distribution Circuit at the City of Coalinga Waste Water Treatment Plant in response to a pole fire and wire down. Initial analysis indicates PG&amp;E equipment failed due a birds nest which caused the ignition. The fire resulted in a broken pole and crossarm with a transformer oil spill greater than 5 gallons. Fire was suppress by the Troubleman."/>
    <s v="     "/>
    <s v="ILIS"/>
    <m/>
    <s v="N"/>
    <x v="0"/>
    <s v="853518"/>
    <s v="20-0032504"/>
    <m/>
    <s v="T004920508"/>
    <m/>
    <m/>
    <s v="     "/>
    <x v="0"/>
    <s v="PG&amp;E"/>
    <m/>
    <s v="Other"/>
    <m/>
    <s v="D"/>
    <s v="D"/>
    <s v="&lt;3 meters of linear travel"/>
    <m/>
    <s v="Contact - Animal - Nest"/>
    <s v="33.e. Other contact from object"/>
    <s v="Contact - Nest"/>
    <s v="All types of equipment / facility failure"/>
    <s v="Transformer failure"/>
    <m/>
    <s v="Transformer failure"/>
    <s v="Transformer"/>
    <s v="Multi-Fault"/>
    <m/>
    <s v="Overhead"/>
    <x v="3"/>
    <s v="Transformer"/>
    <s v="Pole, Crossarm, Transformer"/>
    <s v="CGC: 416054329736 "/>
    <s v="     "/>
    <s v="Non-HFTD"/>
    <x v="0"/>
    <m/>
    <m/>
    <n v="36.143500000000003"/>
    <n v="-120.337"/>
    <s v="Fresno"/>
    <s v="COALINGA-NO-1-1109"/>
    <m/>
    <n v="12000"/>
    <m/>
    <x v="0"/>
    <s v="PG&amp;E Troubleman"/>
    <s v="Urban"/>
    <m/>
    <m/>
    <s v="No"/>
    <m/>
    <m/>
    <m/>
    <m/>
    <m/>
    <m/>
    <m/>
    <s v="N"/>
    <s v="N"/>
    <m/>
    <m/>
    <s v="     "/>
    <m/>
    <m/>
    <m/>
    <m/>
    <m/>
    <m/>
    <m/>
    <m/>
    <m/>
    <m/>
    <m/>
    <m/>
    <m/>
    <m/>
    <m/>
    <m/>
    <m/>
    <m/>
    <m/>
  </r>
  <r>
    <s v="20170008"/>
    <s v="     "/>
    <n v="42811"/>
    <s v="3/17"/>
    <x v="0"/>
    <m/>
    <s v="11"/>
    <n v="1"/>
    <s v="3"/>
    <x v="0"/>
    <n v="42811"/>
    <n v="0.38958333333333334"/>
    <s v="dump truck in the primary."/>
    <s v="     "/>
    <m/>
    <m/>
    <s v="N"/>
    <x v="0"/>
    <s v="1728992"/>
    <s v="17-0031464"/>
    <m/>
    <m/>
    <m/>
    <s v="EI170317A"/>
    <s v="     "/>
    <x v="1"/>
    <s v="PG&amp;E"/>
    <m/>
    <s v="Other"/>
    <s v="Vehicle"/>
    <s v="D"/>
    <m/>
    <s v="Structure-only"/>
    <s v="Square Feet: ; Acreage: "/>
    <s v="Contact - 3rd Party"/>
    <s v="33.d. Vehicle contact"/>
    <s v="Contact - 3rd Party"/>
    <s v="All types of equipment / facility failure"/>
    <s v="Contact - Vehicle"/>
    <m/>
    <s v="Contact - Vehicle"/>
    <s v="Conductor"/>
    <s v="Line to Ground"/>
    <s v="PACIFIC BELL"/>
    <s v="Overhead"/>
    <x v="3"/>
    <s v="Conductor"/>
    <m/>
    <s v="102044732"/>
    <s v="     "/>
    <s v="Non-HFTD"/>
    <x v="0"/>
    <m/>
    <m/>
    <n v="38.115299999999998"/>
    <n v="-121.422"/>
    <s v="San Joaquin"/>
    <s v="EIGHT-MILE-2101"/>
    <s v="163021102"/>
    <n v="21000"/>
    <s v="EIGHT MILE 2101CB"/>
    <x v="0"/>
    <s v="911"/>
    <s v="Barren/Other"/>
    <m/>
    <m/>
    <s v="No"/>
    <m/>
    <m/>
    <m/>
    <m/>
    <m/>
    <m/>
    <m/>
    <s v="N"/>
    <s v="N"/>
    <m/>
    <m/>
    <s v="     "/>
    <m/>
    <m/>
    <m/>
    <m/>
    <m/>
    <m/>
    <m/>
    <m/>
    <m/>
    <m/>
    <m/>
    <m/>
    <m/>
    <m/>
    <m/>
    <m/>
    <m/>
    <m/>
    <m/>
  </r>
  <r>
    <s v="SAP20210745"/>
    <s v="     "/>
    <n v="44272"/>
    <s v="3/17"/>
    <x v="0"/>
    <m/>
    <s v="12"/>
    <n v="1"/>
    <s v="3"/>
    <x v="5"/>
    <m/>
    <m/>
    <s v="Pole replaced due to pole fire caused by lightning"/>
    <s v="     "/>
    <s v="SAP"/>
    <n v="44580"/>
    <s v="Y"/>
    <x v="0"/>
    <s v="1284001"/>
    <s v="21-0036869"/>
    <m/>
    <s v="T005241160"/>
    <n v="120646081"/>
    <m/>
    <s v="     "/>
    <x v="0"/>
    <s v="PG&amp;E"/>
    <m/>
    <m/>
    <m/>
    <s v="D"/>
    <m/>
    <s v="Structure-PG&amp;E only"/>
    <m/>
    <s v="Weather - Lightning"/>
    <s v="34.n. Transformer damage or failure"/>
    <s v="Weather"/>
    <s v="Transformer failure"/>
    <s v="Transformer failure"/>
    <m/>
    <m/>
    <m/>
    <s v="Force Out"/>
    <m/>
    <s v="Overhead"/>
    <x v="0"/>
    <s v="Pole"/>
    <m/>
    <s v="103138273"/>
    <s v="     "/>
    <s v="Non-HFTD"/>
    <x v="0"/>
    <m/>
    <m/>
    <n v="36.719900000000003"/>
    <n v="-120.46"/>
    <s v="Fresno"/>
    <s v="MENDOTA-1101"/>
    <m/>
    <m/>
    <m/>
    <x v="0"/>
    <m/>
    <m/>
    <m/>
    <m/>
    <s v="No"/>
    <m/>
    <m/>
    <m/>
    <m/>
    <m/>
    <m/>
    <m/>
    <s v="N"/>
    <s v="N"/>
    <m/>
    <m/>
    <s v="     "/>
    <m/>
    <m/>
    <m/>
    <m/>
    <m/>
    <m/>
    <m/>
    <m/>
    <m/>
    <m/>
    <m/>
    <m/>
    <m/>
    <m/>
    <m/>
    <m/>
    <m/>
    <m/>
    <m/>
  </r>
  <r>
    <s v="20212400"/>
    <s v="     "/>
    <n v="44272"/>
    <s v="3/17"/>
    <x v="0"/>
    <m/>
    <s v="12"/>
    <n v="1"/>
    <s v="3"/>
    <x v="5"/>
    <m/>
    <m/>
    <s v="Pole replaced due to pole fire caused by lightning"/>
    <s v="     "/>
    <s v="SAP"/>
    <m/>
    <s v="Y"/>
    <x v="0"/>
    <m/>
    <s v="21-0036869"/>
    <m/>
    <s v="T005241160"/>
    <n v="120646000"/>
    <m/>
    <s v="     "/>
    <x v="0"/>
    <s v="PG&amp;E"/>
    <m/>
    <m/>
    <m/>
    <s v="D"/>
    <m/>
    <s v="Structure-PG&amp;E only"/>
    <m/>
    <s v="Weather - Lightning"/>
    <s v="34.n. Transformer damage or failure"/>
    <s v="Weather"/>
    <s v="Weather"/>
    <s v="Transformer failure"/>
    <m/>
    <m/>
    <m/>
    <s v="Force Out"/>
    <m/>
    <s v="Overhead"/>
    <x v="0"/>
    <s v="Pole"/>
    <m/>
    <s v="103138273"/>
    <s v="     "/>
    <s v="Non-HFTD"/>
    <x v="0"/>
    <m/>
    <m/>
    <n v="36.719900000000003"/>
    <n v="-120.46"/>
    <s v="Fresno"/>
    <s v="MENDOTA-1101"/>
    <m/>
    <n v="12000"/>
    <m/>
    <x v="0"/>
    <s v="Self Extinguished"/>
    <s v="Agriculture"/>
    <m/>
    <m/>
    <s v="No"/>
    <m/>
    <m/>
    <m/>
    <m/>
    <m/>
    <m/>
    <m/>
    <s v="N"/>
    <s v="N"/>
    <m/>
    <m/>
    <s v="     "/>
    <m/>
    <m/>
    <m/>
    <m/>
    <m/>
    <m/>
    <m/>
    <m/>
    <m/>
    <m/>
    <m/>
    <m/>
    <m/>
    <m/>
    <m/>
    <m/>
    <m/>
    <m/>
    <m/>
  </r>
  <r>
    <s v="MIA20150694"/>
    <s v="     "/>
    <n v="42081"/>
    <s v="3/18"/>
    <x v="0"/>
    <n v="0.43991898148148151"/>
    <s v="12"/>
    <n v="1"/>
    <s v="3"/>
    <x v="2"/>
    <n v="42081"/>
    <n v="0.43958333333333333"/>
    <s v="L7SF: 1512 W SELBY LN in Redwood City; mylar balloons in wire started fire in tree; touched primary line; WAITING ON TMAN"/>
    <s v="     "/>
    <s v="FAS"/>
    <n v="44266"/>
    <s v="Y"/>
    <x v="0"/>
    <s v="1205035"/>
    <s v="N/A"/>
    <m/>
    <s v="T003361388"/>
    <m/>
    <m/>
    <s v="     "/>
    <x v="0"/>
    <s v="PG&amp;E"/>
    <m/>
    <m/>
    <m/>
    <s v="D"/>
    <m/>
    <s v="&lt;3 meters of linear travel"/>
    <m/>
    <s v="Contact - 3rd Party"/>
    <s v="33.c. Balloon contact"/>
    <s v="Contact - 3rd Party"/>
    <s v="Contact from object"/>
    <s v="Contact - Balloon"/>
    <m/>
    <s v="Contact - Balloon"/>
    <s v="Conductor - Primary"/>
    <m/>
    <s v="No"/>
    <s v="Overhead"/>
    <x v="0"/>
    <m/>
    <m/>
    <s v="100322265"/>
    <s v="     "/>
    <s v="Non-HFTD"/>
    <x v="0"/>
    <m/>
    <m/>
    <n v="37.453600000000002"/>
    <n v="-122.223"/>
    <s v="San Mateo"/>
    <s v="LAS-PULGAS-0403"/>
    <m/>
    <n v="4000"/>
    <m/>
    <x v="0"/>
    <m/>
    <s v="Urban"/>
    <m/>
    <m/>
    <s v="No"/>
    <m/>
    <m/>
    <m/>
    <m/>
    <m/>
    <m/>
    <m/>
    <s v="N"/>
    <s v="N"/>
    <m/>
    <m/>
    <s v="     "/>
    <m/>
    <m/>
    <m/>
    <m/>
    <m/>
    <m/>
    <m/>
    <m/>
    <m/>
    <m/>
    <m/>
    <m/>
    <m/>
    <m/>
    <m/>
    <m/>
    <m/>
    <m/>
    <m/>
  </r>
  <r>
    <s v="SAP201712515"/>
    <s v="     "/>
    <n v="42812"/>
    <s v="3/18"/>
    <x v="0"/>
    <m/>
    <s v="11"/>
    <n v="1"/>
    <s v="3"/>
    <x v="0"/>
    <n v="42810"/>
    <m/>
    <s v="Crossarm replaced due to pole fire"/>
    <s v="     "/>
    <s v="SAP"/>
    <n v="44580"/>
    <s v="Y"/>
    <x v="0"/>
    <s v="1728670"/>
    <s v="17-0031377"/>
    <m/>
    <s v="T003979487"/>
    <n v="112687293"/>
    <m/>
    <s v="     "/>
    <x v="0"/>
    <s v="PG&amp;E"/>
    <m/>
    <m/>
    <m/>
    <s v="D"/>
    <m/>
    <s v="Structure-PG&amp;E only"/>
    <m/>
    <s v="Equipment - PG&amp;E"/>
    <s v="34.g. Insulator and brushing damage or failure"/>
    <s v="Equipment - PG&amp;E"/>
    <s v="Insulator failure"/>
    <s v="Insulator failure"/>
    <s v="Crossarm"/>
    <m/>
    <m/>
    <s v="Force Out"/>
    <s v="Yes"/>
    <s v="Overhead"/>
    <x v="0"/>
    <s v="Crossarm"/>
    <m/>
    <s v="103506988"/>
    <s v="     "/>
    <s v="Non-HFTD"/>
    <x v="0"/>
    <m/>
    <m/>
    <n v="37.637900000000002"/>
    <n v="-122.09"/>
    <s v="Alameda"/>
    <s v="MT-EDEN-1109"/>
    <m/>
    <m/>
    <s v="MT EDEN 1103CB"/>
    <x v="0"/>
    <m/>
    <m/>
    <m/>
    <m/>
    <s v="No"/>
    <m/>
    <m/>
    <m/>
    <m/>
    <m/>
    <m/>
    <m/>
    <s v="N"/>
    <s v="N"/>
    <m/>
    <m/>
    <s v="     "/>
    <m/>
    <m/>
    <m/>
    <m/>
    <m/>
    <m/>
    <m/>
    <m/>
    <m/>
    <m/>
    <m/>
    <m/>
    <m/>
    <m/>
    <m/>
    <m/>
    <m/>
    <m/>
    <m/>
  </r>
  <r>
    <s v="20190073"/>
    <s v="     "/>
    <n v="43542"/>
    <s v="3/18"/>
    <x v="0"/>
    <m/>
    <s v="12"/>
    <n v="1"/>
    <s v="3"/>
    <x v="3"/>
    <n v="43542"/>
    <m/>
    <s v="PG&amp;E asset only"/>
    <s v="     "/>
    <s v="FAS"/>
    <m/>
    <s v="N"/>
    <x v="0"/>
    <s v="341630"/>
    <s v="19-0034531"/>
    <m/>
    <s v="T004597233"/>
    <n v="0"/>
    <m/>
    <s v="     "/>
    <x v="0"/>
    <s v="PG&amp;E"/>
    <m/>
    <m/>
    <m/>
    <s v="D"/>
    <m/>
    <s v="Structure-PG&amp;E only"/>
    <m/>
    <s v="Equipment - PG&amp;E"/>
    <s v="34.o. Other"/>
    <s v="Equipment - PG&amp;E"/>
    <m/>
    <m/>
    <s v="Switch"/>
    <m/>
    <m/>
    <s v="Force Out"/>
    <m/>
    <m/>
    <x v="0"/>
    <s v="Switch"/>
    <m/>
    <s v="062051102-2101594760{4157}"/>
    <s v="     "/>
    <s v="Non-HFTD"/>
    <x v="0"/>
    <m/>
    <m/>
    <n v="39.115600000000001"/>
    <n v="-122.075"/>
    <s v="COLUSA"/>
    <s v="WILLIAMS-1102"/>
    <m/>
    <m/>
    <s v="WILLIAMS 110241772"/>
    <x v="0"/>
    <s v="WILLIAMS FIRE DEPT"/>
    <m/>
    <m/>
    <m/>
    <s v="No"/>
    <m/>
    <m/>
    <m/>
    <m/>
    <m/>
    <m/>
    <m/>
    <s v="N"/>
    <s v="N"/>
    <m/>
    <m/>
    <s v="     "/>
    <m/>
    <m/>
    <m/>
    <m/>
    <m/>
    <m/>
    <m/>
    <m/>
    <m/>
    <m/>
    <m/>
    <m/>
    <m/>
    <m/>
    <m/>
    <m/>
    <m/>
    <m/>
    <m/>
  </r>
  <r>
    <s v="SAP20203720"/>
    <s v="     "/>
    <n v="43908"/>
    <s v="3/18"/>
    <x v="0"/>
    <m/>
    <s v="12"/>
    <n v="1"/>
    <s v="3"/>
    <x v="4"/>
    <n v="43906"/>
    <m/>
    <s v="12847 W Central Ave in Kerman; fire and wire down; 2 poles w/o c2395; burned crossarm; burned crossarm; windy and rainy; failure of line recloser and crossarm"/>
    <s v="     "/>
    <s v="SAP"/>
    <n v="44580"/>
    <s v="Y"/>
    <x v="0"/>
    <s v="853856"/>
    <s v="20-0032609.1"/>
    <m/>
    <s v="T004920824"/>
    <n v="118709228"/>
    <m/>
    <s v="     "/>
    <x v="0"/>
    <s v="PG&amp;E"/>
    <m/>
    <m/>
    <m/>
    <s v="D"/>
    <m/>
    <s v="Structure-PG&amp;E only"/>
    <m/>
    <s v="Equipment - PG&amp;E"/>
    <s v="34.j. Recloser damage or failure"/>
    <s v="Equipment - PG&amp;E"/>
    <s v="Recloser failure"/>
    <s v="Recloser failure"/>
    <s v="Crossarm"/>
    <m/>
    <m/>
    <s v="Multi-Fault,Three Phase Fault"/>
    <s v="No"/>
    <s v="Overhead"/>
    <x v="0"/>
    <s v="Crossarm"/>
    <m/>
    <s v="100640013"/>
    <s v="     "/>
    <s v="Non-HFTD"/>
    <x v="0"/>
    <m/>
    <m/>
    <n v="36.676699999999997"/>
    <n v="-120.021"/>
    <s v="Fresno"/>
    <s v="KERMAN-1101"/>
    <m/>
    <m/>
    <m/>
    <x v="0"/>
    <m/>
    <m/>
    <m/>
    <m/>
    <s v="No"/>
    <m/>
    <m/>
    <m/>
    <m/>
    <m/>
    <m/>
    <m/>
    <s v="N"/>
    <s v="N"/>
    <m/>
    <m/>
    <s v="     "/>
    <m/>
    <m/>
    <m/>
    <m/>
    <m/>
    <m/>
    <m/>
    <m/>
    <m/>
    <m/>
    <m/>
    <m/>
    <m/>
    <m/>
    <m/>
    <m/>
    <m/>
    <m/>
    <m/>
  </r>
  <r>
    <s v="SAP20203728"/>
    <s v="     "/>
    <n v="43908"/>
    <s v="3/18"/>
    <x v="0"/>
    <m/>
    <s v="12"/>
    <n v="1"/>
    <s v="3"/>
    <x v="4"/>
    <n v="43906"/>
    <m/>
    <s v="SE SW NW 29 15 16, TRANQUILLITY; Pole fire lead to pole breaking in half with no cause of fire mentioned; Going to contact Tman; Crossarm failure lead to pole fire"/>
    <s v="     "/>
    <s v="SAP"/>
    <n v="44580"/>
    <s v="Y"/>
    <x v="0"/>
    <s v="855851"/>
    <s v="20-0033087"/>
    <m/>
    <s v="T004922032"/>
    <n v="118711264"/>
    <m/>
    <s v="     "/>
    <x v="0"/>
    <s v="PG&amp;E"/>
    <m/>
    <m/>
    <m/>
    <s v="D"/>
    <m/>
    <s v="Structure-PG&amp;E only"/>
    <m/>
    <s v="Equipment - PG&amp;E"/>
    <s v="34.h. Crossarm damage or failure"/>
    <s v="Equipment - PG&amp;E"/>
    <s v="Crossarm failure"/>
    <s v="Crossarm failure"/>
    <s v="Pole"/>
    <m/>
    <m/>
    <s v="Line to Line"/>
    <s v="No"/>
    <s v="Overhead"/>
    <x v="0"/>
    <s v="Pole"/>
    <m/>
    <s v="102307046"/>
    <s v="     "/>
    <s v="Non-HFTD"/>
    <x v="0"/>
    <m/>
    <m/>
    <n v="36.602400000000003"/>
    <n v="-120.248"/>
    <s v="Fresno"/>
    <s v="SAN-JOAQUIN-1108"/>
    <m/>
    <m/>
    <m/>
    <x v="0"/>
    <m/>
    <m/>
    <m/>
    <m/>
    <s v="No"/>
    <m/>
    <m/>
    <m/>
    <m/>
    <m/>
    <m/>
    <m/>
    <s v="N"/>
    <s v="N"/>
    <m/>
    <m/>
    <s v="     "/>
    <m/>
    <m/>
    <m/>
    <m/>
    <m/>
    <m/>
    <m/>
    <m/>
    <m/>
    <m/>
    <m/>
    <m/>
    <m/>
    <m/>
    <m/>
    <m/>
    <m/>
    <m/>
    <m/>
  </r>
  <r>
    <s v="20210259"/>
    <s v="     "/>
    <n v="44273"/>
    <s v="3/18"/>
    <x v="0"/>
    <n v="0.99930555555555556"/>
    <s v="12"/>
    <n v="1"/>
    <s v="3"/>
    <x v="5"/>
    <n v="44273"/>
    <m/>
    <s v=" A birds nest found on an overhead transformer caused the transformer bushings to flash catching the pole on fire and blowing all three fuses. The responding troubleman extinguished the pole fire and created EC notif for damaged assets. The ensuing fire was limited to PG&amp;E assets. 5/5 more review on bird incident log"/>
    <s v="     "/>
    <s v="FAS"/>
    <m/>
    <s v="N"/>
    <x v="0"/>
    <m/>
    <s v="21-0038379"/>
    <m/>
    <s v="T005243989"/>
    <n v="120661000"/>
    <m/>
    <s v="     "/>
    <x v="0"/>
    <s v="PG&amp;E"/>
    <m/>
    <s v="Other"/>
    <s v="Transformer"/>
    <s v="D"/>
    <m/>
    <s v="Structure-only"/>
    <m/>
    <s v="Contact - Animal - Nest"/>
    <s v="33.e. Other contact from object"/>
    <s v="Contact - Nest"/>
    <s v="Contact from object"/>
    <s v="Nest Contact"/>
    <m/>
    <s v="Nest Contact"/>
    <s v="Transformer"/>
    <s v="Line to Ground"/>
    <m/>
    <s v="Overhead"/>
    <x v="1"/>
    <s v="Transformer"/>
    <s v="Transformer"/>
    <s v="103141871"/>
    <s v="     "/>
    <s v="Non-HFTD"/>
    <x v="0"/>
    <m/>
    <m/>
    <n v="36.116100000000003"/>
    <n v="-120.13800000000001"/>
    <s v="Fresno"/>
    <s v="GATES-1106"/>
    <m/>
    <n v="12000"/>
    <s v="N/A"/>
    <x v="0"/>
    <s v="Cal Fire"/>
    <s v="Agriculture"/>
    <m/>
    <m/>
    <s v="No"/>
    <m/>
    <m/>
    <m/>
    <m/>
    <m/>
    <m/>
    <m/>
    <s v="N"/>
    <s v="N"/>
    <m/>
    <m/>
    <s v="     "/>
    <m/>
    <m/>
    <m/>
    <m/>
    <m/>
    <m/>
    <m/>
    <m/>
    <m/>
    <m/>
    <m/>
    <m/>
    <m/>
    <m/>
    <m/>
    <m/>
    <m/>
    <m/>
    <m/>
  </r>
  <r>
    <s v="20150026"/>
    <s v="     "/>
    <n v="42082"/>
    <s v="3/19"/>
    <x v="0"/>
    <n v="0.84097222222222223"/>
    <s v="12"/>
    <n v="1"/>
    <s v="3"/>
    <x v="2"/>
    <n v="42082"/>
    <n v="0.84097222222222223"/>
    <s v="WIRE DOWN"/>
    <s v="     "/>
    <m/>
    <m/>
    <s v="N"/>
    <x v="0"/>
    <s v="1205764"/>
    <s v="15-0020838"/>
    <m/>
    <m/>
    <n v="110115049"/>
    <m/>
    <s v="     "/>
    <x v="1"/>
    <s v="PG&amp;E"/>
    <m/>
    <s v="Vegetation"/>
    <m/>
    <s v="D"/>
    <m/>
    <s v="&lt;3 meters of linear travel"/>
    <s v="Square Feet: ; Acreage: "/>
    <s v="Equipment - PG&amp;E"/>
    <s v="34.b. Conductor damage or failure"/>
    <s v="Equipment - PG&amp;E"/>
    <s v="All types of equipment / facility failure"/>
    <s v="Conductor"/>
    <s v="Conductor"/>
    <m/>
    <m/>
    <s v="Line to Ground"/>
    <s v="PACIFIC BELL"/>
    <s v="Overhead"/>
    <x v="3"/>
    <s v="Conductor"/>
    <m/>
    <s v="100498544"/>
    <s v="     "/>
    <s v="Non-HFTD"/>
    <x v="0"/>
    <n v="530"/>
    <m/>
    <n v="37.8416"/>
    <n v="-122.122"/>
    <s v="Contra Costa"/>
    <s v="ROSSMOOR-1106"/>
    <s v="14161108"/>
    <n v="12000"/>
    <s v="MORAGA 110381146"/>
    <x v="0"/>
    <s v="moraga fire"/>
    <s v="Urban"/>
    <m/>
    <m/>
    <s v="No"/>
    <m/>
    <m/>
    <m/>
    <m/>
    <m/>
    <m/>
    <m/>
    <s v="N"/>
    <s v="N"/>
    <m/>
    <m/>
    <s v="     "/>
    <m/>
    <m/>
    <m/>
    <m/>
    <m/>
    <m/>
    <m/>
    <m/>
    <m/>
    <m/>
    <m/>
    <m/>
    <m/>
    <m/>
    <m/>
    <m/>
    <m/>
    <m/>
    <m/>
  </r>
  <r>
    <s v="SAP201615445"/>
    <s v="     "/>
    <n v="42448"/>
    <s v="3/19"/>
    <x v="0"/>
    <m/>
    <s v="12"/>
    <n v="1"/>
    <s v="3"/>
    <x v="6"/>
    <n v="42446"/>
    <m/>
    <s v="nest on transformer caught fire"/>
    <s v="     "/>
    <s v="SAP"/>
    <n v="44580"/>
    <s v="Y"/>
    <x v="0"/>
    <s v="1433208"/>
    <s v="N/A"/>
    <m/>
    <s v="T003647411"/>
    <n v="111459669"/>
    <m/>
    <s v="     "/>
    <x v="0"/>
    <s v="PG&amp;E"/>
    <m/>
    <m/>
    <m/>
    <s v="D"/>
    <m/>
    <s v="Structure-PG&amp;E only"/>
    <m/>
    <s v="Contact - Animal - Nest"/>
    <s v="33.e. Other contact from object"/>
    <s v="Contact - Nest"/>
    <s v="Nest Contact"/>
    <s v="Nest Contact"/>
    <m/>
    <s v="Nest Contact"/>
    <s v="Transformer"/>
    <m/>
    <s v="No"/>
    <s v="Overhead"/>
    <x v="0"/>
    <s v="Transformer"/>
    <m/>
    <s v="103308563"/>
    <s v="     "/>
    <s v="Non-HFTD"/>
    <x v="0"/>
    <m/>
    <m/>
    <n v="37.082900000000002"/>
    <n v="-120.047"/>
    <s v="Madera"/>
    <s v="STOREY-1109"/>
    <m/>
    <m/>
    <m/>
    <x v="0"/>
    <m/>
    <m/>
    <m/>
    <m/>
    <s v="No"/>
    <m/>
    <m/>
    <m/>
    <m/>
    <m/>
    <m/>
    <m/>
    <s v="N"/>
    <s v="N"/>
    <m/>
    <m/>
    <s v="     "/>
    <m/>
    <m/>
    <m/>
    <m/>
    <m/>
    <m/>
    <m/>
    <m/>
    <m/>
    <m/>
    <m/>
    <m/>
    <m/>
    <m/>
    <m/>
    <m/>
    <m/>
    <m/>
    <m/>
  </r>
  <r>
    <s v="20170009"/>
    <s v="     "/>
    <n v="42813"/>
    <s v="3/19"/>
    <x v="0"/>
    <m/>
    <s v="12"/>
    <n v="1"/>
    <s v="3"/>
    <x v="0"/>
    <n v="42813"/>
    <n v="0.71250000000000002"/>
    <s v="0"/>
    <s v="     "/>
    <m/>
    <m/>
    <s v="N"/>
    <x v="0"/>
    <s v="1730237"/>
    <m/>
    <m/>
    <m/>
    <m/>
    <m/>
    <s v="     "/>
    <x v="1"/>
    <s v="PG&amp;E"/>
    <m/>
    <s v="Vegetation"/>
    <m/>
    <s v="D"/>
    <m/>
    <s v="&lt;3 meters of linear travel"/>
    <s v="Square Feet: ; Acreage: "/>
    <s v="Vegetation"/>
    <s v="33.a. Veg. contact"/>
    <s v="Vegetation"/>
    <s v="All types of equipment / facility failure"/>
    <s v="Contact - Vegetation"/>
    <m/>
    <s v="Contact - Vegetation"/>
    <s v="Conductor"/>
    <m/>
    <s v="PACIFIC BELL"/>
    <s v="Overhead"/>
    <x v="1"/>
    <s v="Conductor"/>
    <m/>
    <s v="100441377"/>
    <s v="     "/>
    <s v="Non-HFTD"/>
    <x v="0"/>
    <m/>
    <m/>
    <n v="39.762099999999997"/>
    <n v="-121.852"/>
    <s v="Butte"/>
    <s v="SYCAMORE-CREEK-1110"/>
    <s v="102971110"/>
    <m/>
    <s v="N/A"/>
    <x v="0"/>
    <s v="CHICO FIRE DEPT 911"/>
    <s v="Urban"/>
    <m/>
    <m/>
    <s v="No"/>
    <m/>
    <m/>
    <m/>
    <m/>
    <m/>
    <m/>
    <m/>
    <s v="N"/>
    <s v="N"/>
    <m/>
    <m/>
    <s v="     "/>
    <m/>
    <m/>
    <m/>
    <m/>
    <m/>
    <m/>
    <m/>
    <m/>
    <m/>
    <m/>
    <m/>
    <m/>
    <m/>
    <m/>
    <m/>
    <m/>
    <m/>
    <m/>
    <m/>
  </r>
  <r>
    <s v="FAS2101298"/>
    <s v="     "/>
    <n v="43909"/>
    <s v="3/19"/>
    <x v="0"/>
    <m/>
    <s v="12"/>
    <n v="1"/>
    <s v="3"/>
    <x v="4"/>
    <m/>
    <m/>
    <s v="nest on fire; damaged bushings; arcing transformer"/>
    <s v="     "/>
    <s v="FAS"/>
    <n v="44580"/>
    <s v="Y"/>
    <x v="0"/>
    <s v="5084627"/>
    <s v="N/A"/>
    <m/>
    <s v="T004925957"/>
    <n v="118726117"/>
    <m/>
    <s v="     "/>
    <x v="0"/>
    <s v="PG&amp;E"/>
    <m/>
    <m/>
    <m/>
    <s v="D"/>
    <m/>
    <s v="Structure-only"/>
    <m/>
    <s v="Contact - Animal - Nest"/>
    <s v="33.e. Other contact from object"/>
    <s v="Contact - Nest"/>
    <s v="Nest Contact"/>
    <s v="Nest Contact"/>
    <m/>
    <s v="Nest Contact"/>
    <s v="Transformer"/>
    <m/>
    <s v="No"/>
    <s v="Overhead"/>
    <x v="0"/>
    <s v="Transformer"/>
    <m/>
    <s v="100127095"/>
    <s v="     "/>
    <s v="Non-HFTD"/>
    <x v="0"/>
    <m/>
    <m/>
    <n v="35.512"/>
    <n v="-119.35899999999999"/>
    <s v="Kern"/>
    <s v="MIDWAY-1102"/>
    <m/>
    <m/>
    <m/>
    <x v="0"/>
    <m/>
    <m/>
    <m/>
    <m/>
    <s v="No"/>
    <m/>
    <m/>
    <m/>
    <m/>
    <m/>
    <m/>
    <m/>
    <s v="N"/>
    <s v="N"/>
    <m/>
    <m/>
    <s v="     "/>
    <m/>
    <m/>
    <m/>
    <m/>
    <m/>
    <m/>
    <m/>
    <m/>
    <m/>
    <m/>
    <m/>
    <m/>
    <m/>
    <m/>
    <m/>
    <m/>
    <m/>
    <m/>
    <m/>
  </r>
  <r>
    <s v="20210276"/>
    <s v="     "/>
    <n v="44274"/>
    <s v="3/19"/>
    <x v="0"/>
    <n v="0.51666666666666672"/>
    <s v="12"/>
    <n v="1"/>
    <s v="3"/>
    <x v="5"/>
    <n v="44274"/>
    <m/>
    <s v="The center phase conductor on the Taft-Cuyama #2-70kV Transmission circuit failed mid span between structure 11/96 &amp; 11/97, resulting in a small vegetation ignition. The cause of the conductor failure is unknown at this time. CAP # 120671288; 3/25 - No photos found in preliminary search and marked in column AB."/>
    <s v="     "/>
    <s v="Trans-Sub Email"/>
    <m/>
    <s v="N"/>
    <x v="0"/>
    <m/>
    <s v="21-007000"/>
    <s v="INT-14693"/>
    <m/>
    <n v="120665000"/>
    <m/>
    <s v="     "/>
    <x v="1"/>
    <s v="PG&amp;E"/>
    <m/>
    <s v="Vegetation"/>
    <m/>
    <s v="T"/>
    <s v="T"/>
    <s v="&lt;3 meters of linear travel"/>
    <m/>
    <s v="Equipment - PG&amp;E"/>
    <s v="34.b. Conductor damage or failure"/>
    <s v="Equipment - PG&amp;E"/>
    <s v="All types of equipment / facility failure"/>
    <s v="Conductor failure-all"/>
    <s v="Conductor - Transmission"/>
    <m/>
    <m/>
    <m/>
    <s v="N"/>
    <s v="Overhead"/>
    <x v="4"/>
    <s v="Conductor - Transmission"/>
    <s v="conductor"/>
    <s v="44995986"/>
    <s v="     "/>
    <s v="Non-HFTD"/>
    <x v="0"/>
    <n v="590"/>
    <m/>
    <n v="34.983199999999997"/>
    <n v="-119.547"/>
    <s v="San Luis Obispo"/>
    <s v="TAFT-CUYAMA-#2-70KV"/>
    <m/>
    <n v="70000"/>
    <s v="N/A"/>
    <x v="0"/>
    <s v="Unknown"/>
    <s v="Shrub"/>
    <m/>
    <m/>
    <s v="No"/>
    <m/>
    <m/>
    <m/>
    <m/>
    <m/>
    <m/>
    <m/>
    <s v="N"/>
    <s v="N"/>
    <m/>
    <m/>
    <s v="     "/>
    <m/>
    <m/>
    <m/>
    <m/>
    <m/>
    <m/>
    <m/>
    <m/>
    <m/>
    <m/>
    <m/>
    <m/>
    <m/>
    <m/>
    <m/>
    <m/>
    <m/>
    <m/>
    <m/>
  </r>
  <r>
    <s v="SAP201519024"/>
    <s v="     "/>
    <n v="42065"/>
    <s v="3/2"/>
    <x v="0"/>
    <m/>
    <s v="10"/>
    <n v="1"/>
    <s v="3"/>
    <x v="2"/>
    <n v="42063"/>
    <m/>
    <s v="pole fire; failed fuse 13228"/>
    <s v="     "/>
    <s v="SAP"/>
    <n v="44580"/>
    <s v="Y"/>
    <x v="0"/>
    <m/>
    <s v="15-0016419"/>
    <m/>
    <s v="T003350741"/>
    <n v="110069045"/>
    <m/>
    <s v="     "/>
    <x v="0"/>
    <s v="PG&amp;E"/>
    <m/>
    <m/>
    <m/>
    <s v="D"/>
    <m/>
    <s v="Structure-PG&amp;E only"/>
    <m/>
    <s v="Equipment - PG&amp;E"/>
    <s v="34.c. Fuse damage or failure"/>
    <s v="Equipment - PG&amp;E"/>
    <s v="Fuse failure - all"/>
    <s v="Fuse failure - all"/>
    <s v="Fuse"/>
    <m/>
    <m/>
    <s v="Line to Line"/>
    <s v="Yes"/>
    <s v="Overhead"/>
    <x v="0"/>
    <s v="Fuse"/>
    <m/>
    <s v="100147848"/>
    <s v="     "/>
    <s v="Non-HFTD"/>
    <x v="0"/>
    <m/>
    <m/>
    <n v="35.359200000000001"/>
    <n v="-118.997"/>
    <s v="Kern"/>
    <s v="BAKERSFIELD-2104"/>
    <m/>
    <m/>
    <s v="BAKERSFIELD 21042224"/>
    <x v="0"/>
    <m/>
    <m/>
    <m/>
    <m/>
    <s v="No"/>
    <m/>
    <m/>
    <m/>
    <m/>
    <m/>
    <m/>
    <m/>
    <s v="N"/>
    <s v="N"/>
    <m/>
    <m/>
    <s v="     "/>
    <m/>
    <m/>
    <m/>
    <m/>
    <m/>
    <m/>
    <m/>
    <m/>
    <m/>
    <m/>
    <m/>
    <m/>
    <m/>
    <m/>
    <m/>
    <m/>
    <m/>
    <m/>
    <m/>
  </r>
  <r>
    <s v="SAP201615608"/>
    <s v="     "/>
    <n v="42431"/>
    <s v="3/2"/>
    <x v="0"/>
    <m/>
    <s v="10"/>
    <n v="1"/>
    <s v="3"/>
    <x v="6"/>
    <n v="42429"/>
    <m/>
    <s v="Pole replaced due to pole fire; damaged transformer due to animal contact"/>
    <s v="     "/>
    <s v="SAP"/>
    <n v="44580"/>
    <s v="Y"/>
    <x v="0"/>
    <s v="1413690"/>
    <s v="16-0016245"/>
    <m/>
    <s v="T003623182"/>
    <n v="111396287"/>
    <m/>
    <s v="     "/>
    <x v="0"/>
    <s v="PG&amp;E"/>
    <m/>
    <m/>
    <m/>
    <s v="D"/>
    <m/>
    <s v="Structure-PG&amp;E only"/>
    <m/>
    <s v="Contact - Animal - Other"/>
    <s v="33.b. Animal contact"/>
    <s v="Contact - Animal"/>
    <s v="Animal contact"/>
    <s v="Animal contact"/>
    <m/>
    <s v="Animal contact"/>
    <s v="Transformer"/>
    <s v="Line to Ground"/>
    <s v="No"/>
    <s v="Overhead"/>
    <x v="0"/>
    <s v="Transformer"/>
    <m/>
    <s v="101939240"/>
    <s v="     "/>
    <s v="Non-HFTD"/>
    <x v="0"/>
    <m/>
    <m/>
    <n v="35.492800000000003"/>
    <n v="-120.241"/>
    <s v="San Luis Obispo"/>
    <s v="CHOLAME-2102"/>
    <m/>
    <m/>
    <s v="CHOLAME 2102X20"/>
    <x v="0"/>
    <m/>
    <m/>
    <m/>
    <m/>
    <s v="No"/>
    <m/>
    <m/>
    <m/>
    <m/>
    <m/>
    <m/>
    <m/>
    <s v="N"/>
    <s v="N"/>
    <m/>
    <m/>
    <s v="     "/>
    <m/>
    <m/>
    <m/>
    <m/>
    <m/>
    <m/>
    <m/>
    <m/>
    <m/>
    <m/>
    <m/>
    <m/>
    <m/>
    <m/>
    <m/>
    <m/>
    <m/>
    <m/>
    <m/>
  </r>
  <r>
    <s v="MIA20176663"/>
    <s v="     "/>
    <n v="42796"/>
    <s v="3/2"/>
    <x v="0"/>
    <n v="0.56597222222222221"/>
    <s v="9"/>
    <n v="1"/>
    <s v="3"/>
    <x v="0"/>
    <n v="42796"/>
    <n v="0.56666666666666665"/>
    <s v="wire in trees   "/>
    <s v="     "/>
    <s v="FAS"/>
    <n v="44247"/>
    <s v="Y"/>
    <x v="0"/>
    <s v="1717894"/>
    <m/>
    <m/>
    <s v="T003967087"/>
    <n v="112645537"/>
    <m/>
    <s v="     "/>
    <x v="0"/>
    <s v="PG&amp;E"/>
    <m/>
    <m/>
    <m/>
    <s v="D"/>
    <m/>
    <s v="Unknown"/>
    <m/>
    <s v="Vegetation"/>
    <s v="33.a. Veg. contact"/>
    <s v="Vegetation"/>
    <s v="Contact from object"/>
    <s v="Contact - Vegetation"/>
    <m/>
    <s v="Contact - Vegetation"/>
    <s v="Conductor - Primary"/>
    <m/>
    <s v="Yes"/>
    <s v="Overhead"/>
    <x v="0"/>
    <m/>
    <m/>
    <s v="152481102"/>
    <s v="     "/>
    <s v="Non-HFTD"/>
    <x v="0"/>
    <n v="330"/>
    <m/>
    <n v="39.221600000000002"/>
    <n v="-121.003"/>
    <s v="Nevada"/>
    <s v="BRUNSWICK-1102"/>
    <s v="152481102"/>
    <n v="11000"/>
    <m/>
    <x v="0"/>
    <m/>
    <s v="Rural"/>
    <m/>
    <m/>
    <s v="No"/>
    <m/>
    <m/>
    <m/>
    <m/>
    <m/>
    <m/>
    <m/>
    <s v="N"/>
    <s v="N"/>
    <m/>
    <m/>
    <s v="     "/>
    <m/>
    <m/>
    <m/>
    <m/>
    <m/>
    <m/>
    <m/>
    <m/>
    <m/>
    <m/>
    <m/>
    <m/>
    <m/>
    <m/>
    <m/>
    <m/>
    <m/>
    <m/>
    <m/>
  </r>
  <r>
    <s v="20190061"/>
    <s v="     "/>
    <n v="43526"/>
    <s v="3/2"/>
    <x v="0"/>
    <n v="0.694849537037037"/>
    <s v="9"/>
    <n v="1"/>
    <s v="3"/>
    <x v="3"/>
    <n v="43526"/>
    <m/>
    <s v="Pole fire, PG&amp;E asset only"/>
    <s v="     "/>
    <s v="FAS"/>
    <m/>
    <s v="N"/>
    <x v="0"/>
    <s v="329771"/>
    <s v="19-0030121"/>
    <m/>
    <s v="T004583655"/>
    <n v="0"/>
    <m/>
    <s v="     "/>
    <x v="0"/>
    <s v="PG&amp;E"/>
    <m/>
    <m/>
    <m/>
    <s v="D"/>
    <m/>
    <s v="Structure-PG&amp;E only"/>
    <m/>
    <s v="Equipment - PG&amp;E"/>
    <s v="34.o. Other"/>
    <s v="Equipment - PG&amp;E"/>
    <m/>
    <m/>
    <s v="Fuse"/>
    <m/>
    <m/>
    <s v="Line to Line"/>
    <m/>
    <m/>
    <x v="0"/>
    <s v="Fuse"/>
    <m/>
    <s v="162671101-2100108064{4241}"/>
    <s v="     "/>
    <s v="Non-HFTD"/>
    <x v="0"/>
    <m/>
    <m/>
    <n v="37.623600000000003"/>
    <n v="-121.346"/>
    <s v="SAN JOAQUIN"/>
    <s v="WESTLEY-1101"/>
    <m/>
    <m/>
    <s v="WESTLEY 110111730"/>
    <x v="0"/>
    <m/>
    <m/>
    <m/>
    <m/>
    <s v="No"/>
    <m/>
    <m/>
    <m/>
    <m/>
    <m/>
    <m/>
    <m/>
    <s v="N"/>
    <s v="N"/>
    <m/>
    <m/>
    <s v="     "/>
    <m/>
    <m/>
    <m/>
    <m/>
    <m/>
    <m/>
    <m/>
    <m/>
    <m/>
    <m/>
    <m/>
    <m/>
    <m/>
    <m/>
    <m/>
    <m/>
    <m/>
    <m/>
    <m/>
  </r>
  <r>
    <s v="20190060"/>
    <s v="     "/>
    <n v="43526"/>
    <s v="3/2"/>
    <x v="0"/>
    <n v="0.58807870370370374"/>
    <s v="9"/>
    <n v="1"/>
    <s v="3"/>
    <x v="3"/>
    <n v="43526"/>
    <m/>
    <s v="Fire self extinguished, asset only"/>
    <s v="     "/>
    <s v="FAS"/>
    <m/>
    <s v="N"/>
    <x v="0"/>
    <s v="329681"/>
    <s v="19-0030100"/>
    <m/>
    <s v="T004583536"/>
    <n v="0"/>
    <m/>
    <s v="     "/>
    <x v="0"/>
    <s v="PG&amp;E"/>
    <m/>
    <m/>
    <m/>
    <s v="D"/>
    <m/>
    <s v="Structure-PG&amp;E only"/>
    <m/>
    <s v="Equipment - PG&amp;E"/>
    <s v="34.o. Other"/>
    <s v="Equipment - PG&amp;E"/>
    <m/>
    <m/>
    <s v="Fuse"/>
    <m/>
    <m/>
    <s v="Line to Line"/>
    <m/>
    <m/>
    <x v="0"/>
    <s v="Fuse"/>
    <m/>
    <s v="162471103-2100111913{3609}"/>
    <s v="     "/>
    <s v="Non-HFTD"/>
    <x v="0"/>
    <m/>
    <m/>
    <n v="37.734999999999999"/>
    <n v="-121.306"/>
    <s v="SAN JOAQUIN"/>
    <s v="BANTA-1103"/>
    <m/>
    <m/>
    <s v="BANTA 1103CB"/>
    <x v="0"/>
    <m/>
    <m/>
    <m/>
    <m/>
    <s v="No"/>
    <m/>
    <m/>
    <m/>
    <m/>
    <m/>
    <m/>
    <m/>
    <s v="N"/>
    <s v="N"/>
    <m/>
    <m/>
    <s v="     "/>
    <m/>
    <m/>
    <m/>
    <m/>
    <m/>
    <m/>
    <m/>
    <m/>
    <m/>
    <m/>
    <m/>
    <m/>
    <m/>
    <m/>
    <m/>
    <m/>
    <m/>
    <m/>
    <m/>
  </r>
  <r>
    <s v="20200172"/>
    <s v="     "/>
    <n v="43892"/>
    <s v="3/2"/>
    <x v="0"/>
    <n v="0.66041666666666665"/>
    <s v="10"/>
    <n v="1"/>
    <s v="3"/>
    <x v="4"/>
    <n v="43892"/>
    <n v="0.64930555555555558"/>
    <s v="On March 2,2020, at 1551 hours, a PG&amp;E Troubleman was dispatched to the Saratoga 1109 Distribution Circuit near 600 Budd Ave for reports of palm tree fronds making contact with wires in windy conditions causing sparks to start small brush fire in customers backyard. Troubleman trimmed 2 palms branches and power was restored to customers at 1623 hours. Fire was extingguished by local Campbell fire department. "/>
    <s v="     "/>
    <s v="FAS"/>
    <m/>
    <s v="N"/>
    <x v="0"/>
    <s v="823834"/>
    <m/>
    <m/>
    <s v="T004910255"/>
    <m/>
    <m/>
    <s v="     "/>
    <x v="1"/>
    <s v="PG&amp;E"/>
    <m/>
    <s v="Vegetation"/>
    <m/>
    <s v="D"/>
    <s v="D"/>
    <s v="&lt;3 meters of linear travel"/>
    <m/>
    <s v="Vegetation"/>
    <s v="33.a. Veg. contact"/>
    <s v="Vegetation"/>
    <s v="Contact from object"/>
    <s v="Contact - Vegetation"/>
    <m/>
    <s v="Contact - Vegetation"/>
    <s v="Conductor - Secondary"/>
    <m/>
    <m/>
    <s v="Overhead"/>
    <x v="1"/>
    <s v="Conductor - Secondary"/>
    <m/>
    <s v="Circuit ID: 083371109"/>
    <s v="     "/>
    <s v="Non-HFTD"/>
    <x v="0"/>
    <m/>
    <m/>
    <n v="37.2789"/>
    <n v="-121.96"/>
    <s v="Santa Clara"/>
    <s v="SARATOGA-1109"/>
    <m/>
    <n v="12000"/>
    <s v="N/A"/>
    <x v="0"/>
    <s v="Campbell FD"/>
    <s v="Urban"/>
    <m/>
    <m/>
    <s v="No"/>
    <m/>
    <m/>
    <m/>
    <m/>
    <m/>
    <m/>
    <m/>
    <s v="N"/>
    <s v="N"/>
    <m/>
    <m/>
    <s v="     "/>
    <m/>
    <m/>
    <m/>
    <m/>
    <m/>
    <m/>
    <m/>
    <m/>
    <m/>
    <m/>
    <m/>
    <m/>
    <m/>
    <m/>
    <m/>
    <m/>
    <m/>
    <m/>
    <m/>
  </r>
  <r>
    <s v="20200173"/>
    <s v="     "/>
    <n v="43892"/>
    <s v="3/2"/>
    <x v="0"/>
    <n v="0.45555555555555555"/>
    <s v="10"/>
    <n v="1"/>
    <s v="3"/>
    <x v="4"/>
    <n v="43892"/>
    <n v="0.43402777777777779"/>
    <s v="On March 2, 2020 at 1056 hours, a PG&amp;E Troubleman was dispatched to the Mendota 1102 Distribution Circuit near Panoche Road east of Derrick Ave, Mendota in response to a wire down and observed a grass fire. Initial analysis indicates a PG&amp;E equipment failure caused the ignition. Primay conductor broke due to gunshots which resulted in 137 customers without power and an approximate 3 acre fire. Fire was suppress by Cal Fire and the troubleman reported the line recloser relayed but never shut off completely, so there were fire crews fighting the fire around an energized wire. After being de-energized, the conductor shows signs of unraveling constant with contact with bullet fragments. The location is a wildlife refuge and opens each year for duck hunting, so there is historically many wire down incidents due to gunshots. Conductor replacement was completed to the one phase on one span at 1800 on March 2, 2020."/>
    <s v="     "/>
    <s v="FAS"/>
    <m/>
    <s v="N"/>
    <x v="0"/>
    <s v="822356"/>
    <s v="20-0027744"/>
    <m/>
    <s v="T004909835"/>
    <n v="118596709"/>
    <m/>
    <s v="     "/>
    <x v="1"/>
    <s v="PG&amp;E"/>
    <m/>
    <s v="Vegetation"/>
    <m/>
    <s v="D"/>
    <s v="D"/>
    <s v="0.26-9.99"/>
    <s v=" 3 + or -"/>
    <s v="Contact - 3rd Party"/>
    <s v="33.e. Other contact from object"/>
    <s v="Contact - 3rd Party"/>
    <s v="Contact from object"/>
    <s v="Contact - Other"/>
    <m/>
    <s v="Contact - Other"/>
    <s v="Conductor - Primary"/>
    <s v="Line to Ground"/>
    <m/>
    <s v="Overhead"/>
    <x v="3"/>
    <s v="Conductor - Primary"/>
    <s v="Conductor - Primary"/>
    <s v="Circuit ID: 252311102"/>
    <s v="     "/>
    <s v="Non-HFTD"/>
    <x v="0"/>
    <m/>
    <m/>
    <n v="36.728700000000003"/>
    <n v="-120.315"/>
    <s v="Fresno"/>
    <s v="MENDOTA-1102"/>
    <m/>
    <n v="12000"/>
    <m/>
    <x v="0"/>
    <s v="Cal Fire"/>
    <s v="Desert Shrub"/>
    <m/>
    <m/>
    <s v="No"/>
    <m/>
    <m/>
    <m/>
    <m/>
    <m/>
    <m/>
    <m/>
    <s v="N"/>
    <s v="N"/>
    <m/>
    <m/>
    <s v="     "/>
    <m/>
    <m/>
    <m/>
    <m/>
    <m/>
    <m/>
    <m/>
    <m/>
    <m/>
    <m/>
    <m/>
    <m/>
    <m/>
    <m/>
    <m/>
    <m/>
    <m/>
    <m/>
    <m/>
  </r>
  <r>
    <s v="20200174"/>
    <s v="     "/>
    <n v="43892"/>
    <s v="3/2"/>
    <x v="0"/>
    <n v="4.7222222222222221E-2"/>
    <s v="10"/>
    <n v="1"/>
    <s v="3"/>
    <x v="4"/>
    <n v="43892"/>
    <n v="3.6111111111111108E-2"/>
    <s v="On March 2, 2020 at 0108 hours a PG&amp;E troubleman was dispatched to the Vacaville 1107 Distribution Circuit for reports of wire down causing small fire. Initial analysis indicates that gusty winds downed wire, causing damage to CATV &amp; small backyard fire. Transformer was de-energized and damage section was replaced. Local Vacaville fire department were on site to extinguish fire. "/>
    <s v="     "/>
    <s v="FAS"/>
    <m/>
    <s v="N"/>
    <x v="0"/>
    <s v="821112"/>
    <m/>
    <m/>
    <s v="T004909381"/>
    <m/>
    <m/>
    <s v="     "/>
    <x v="1"/>
    <s v="PG&amp;E"/>
    <m/>
    <s v="Vegetation"/>
    <m/>
    <s v="D"/>
    <s v="D"/>
    <s v="&lt;0.25"/>
    <m/>
    <s v="Wire-Wire Contact"/>
    <s v="35.a. Wire-to-wire contact / contamination"/>
    <s v="Wire-Wire Contact"/>
    <s v="Weather"/>
    <s v="Weather - High Winds"/>
    <m/>
    <m/>
    <m/>
    <m/>
    <m/>
    <s v="Overhead"/>
    <x v="1"/>
    <s v="Conductor - Racked Secondary"/>
    <m/>
    <s v="Circuit ID: 063601107"/>
    <s v="     "/>
    <s v="Non-HFTD"/>
    <x v="0"/>
    <m/>
    <m/>
    <n v="38.348500000000001"/>
    <n v="-121.967"/>
    <s v="Solano"/>
    <s v="VACAVILLE-1107"/>
    <m/>
    <n v="12000"/>
    <s v="N/A"/>
    <x v="0"/>
    <s v="Vacaville FD"/>
    <s v="Urban"/>
    <m/>
    <m/>
    <s v="No"/>
    <m/>
    <m/>
    <m/>
    <m/>
    <m/>
    <m/>
    <m/>
    <s v="N"/>
    <s v="N"/>
    <m/>
    <m/>
    <s v="     "/>
    <m/>
    <m/>
    <m/>
    <m/>
    <m/>
    <m/>
    <m/>
    <m/>
    <m/>
    <m/>
    <m/>
    <m/>
    <m/>
    <m/>
    <m/>
    <m/>
    <m/>
    <m/>
    <m/>
  </r>
  <r>
    <s v="MIA20157839"/>
    <s v="     "/>
    <n v="42083"/>
    <s v="3/20"/>
    <x v="0"/>
    <n v="0.90645833333333337"/>
    <s v="12"/>
    <n v="1"/>
    <s v="3"/>
    <x v="2"/>
    <n v="42083"/>
    <n v="0.90625"/>
    <s v="3155 HIGHWAY 211 in Ferndale; BIRD EXCREMENT CAUSING PATH TO GROUND, CAUGHT PLASTIC BIRD GUARD ON FIRE; CUTOUT, FUSE HOLDER burned"/>
    <s v="     "/>
    <s v="FAS"/>
    <n v="44259"/>
    <s v="Y"/>
    <x v="0"/>
    <s v="5571620"/>
    <s v="N/A"/>
    <m/>
    <s v="T003363081"/>
    <n v="110116977"/>
    <m/>
    <s v="     "/>
    <x v="0"/>
    <s v="PG&amp;E"/>
    <m/>
    <m/>
    <m/>
    <s v="D"/>
    <m/>
    <s v="Structure-PG&amp;E only"/>
    <m/>
    <s v="Contamination"/>
    <s v="36.a. Contamination"/>
    <s v="Equipment - PG&amp;E"/>
    <s v="Other"/>
    <s v="Contamination"/>
    <m/>
    <m/>
    <m/>
    <m/>
    <s v="Yes"/>
    <s v="Overhead"/>
    <x v="0"/>
    <m/>
    <m/>
    <s v="101004021"/>
    <s v="     "/>
    <s v="Non-HFTD"/>
    <x v="0"/>
    <m/>
    <m/>
    <n v="40.595300000000002"/>
    <n v="-124.23699999999999"/>
    <s v="Humboldt"/>
    <s v="EEL-RIVER-1103"/>
    <m/>
    <n v="11000"/>
    <m/>
    <x v="0"/>
    <m/>
    <s v="Rural"/>
    <m/>
    <m/>
    <s v="No"/>
    <m/>
    <m/>
    <m/>
    <m/>
    <m/>
    <m/>
    <m/>
    <s v="N"/>
    <s v="N"/>
    <m/>
    <m/>
    <s v="     "/>
    <m/>
    <m/>
    <m/>
    <m/>
    <m/>
    <m/>
    <m/>
    <m/>
    <m/>
    <m/>
    <m/>
    <m/>
    <m/>
    <m/>
    <m/>
    <m/>
    <m/>
    <m/>
    <m/>
  </r>
  <r>
    <s v="SAP20189412"/>
    <s v="     "/>
    <n v="43179"/>
    <s v="3/20"/>
    <x v="0"/>
    <m/>
    <s v="12"/>
    <n v="1"/>
    <s v="3"/>
    <x v="1"/>
    <n v="43177"/>
    <m/>
    <s v="pole fire; broken crossarm"/>
    <s v="     "/>
    <s v="SAP"/>
    <n v="44580"/>
    <s v="Y"/>
    <x v="0"/>
    <s v="47556"/>
    <s v="N/A"/>
    <m/>
    <s v="T004278879"/>
    <n v="114423018"/>
    <m/>
    <s v="     "/>
    <x v="0"/>
    <s v="PG&amp;E"/>
    <m/>
    <m/>
    <m/>
    <s v="D"/>
    <m/>
    <s v="Structure-PG&amp;E only"/>
    <m/>
    <s v="Equipment - PG&amp;E"/>
    <s v="34.h. Crossarm damage or failure"/>
    <s v="Equipment - PG&amp;E"/>
    <s v="Crossarm failure"/>
    <s v="Crossarm failure"/>
    <s v="Crossarm"/>
    <m/>
    <m/>
    <m/>
    <s v="Yes"/>
    <s v="Overhead"/>
    <x v="0"/>
    <s v="Crossarm"/>
    <m/>
    <s v="101428112"/>
    <s v="     "/>
    <s v="Non-HFTD"/>
    <x v="0"/>
    <m/>
    <m/>
    <n v="37.941600000000001"/>
    <n v="-122.33499999999999"/>
    <s v="Contra Costa"/>
    <s v="EL-CERRITO-G-1111"/>
    <m/>
    <m/>
    <m/>
    <x v="0"/>
    <m/>
    <m/>
    <m/>
    <m/>
    <s v="No"/>
    <m/>
    <m/>
    <m/>
    <m/>
    <m/>
    <m/>
    <m/>
    <s v="N"/>
    <s v="N"/>
    <m/>
    <m/>
    <s v="     "/>
    <m/>
    <m/>
    <m/>
    <m/>
    <m/>
    <m/>
    <m/>
    <m/>
    <m/>
    <m/>
    <m/>
    <m/>
    <m/>
    <m/>
    <m/>
    <m/>
    <m/>
    <m/>
    <m/>
  </r>
  <r>
    <s v="SAP20189414"/>
    <s v="     "/>
    <n v="43179"/>
    <s v="3/20"/>
    <x v="0"/>
    <m/>
    <s v="12"/>
    <n v="1"/>
    <s v="3"/>
    <x v="1"/>
    <n v="43177"/>
    <m/>
    <s v="19285 Malovich Rd in Arvin; meter 1008844219; wire down; bird's nest catches transformer on fire"/>
    <s v="     "/>
    <s v="SAP"/>
    <n v="44580"/>
    <s v="Y"/>
    <x v="0"/>
    <s v="47394"/>
    <s v="18-0023928"/>
    <m/>
    <s v="T004278674"/>
    <n v="114422946"/>
    <m/>
    <s v="     "/>
    <x v="0"/>
    <s v="PG&amp;E"/>
    <m/>
    <m/>
    <m/>
    <s v="D"/>
    <m/>
    <s v="Structure-PG&amp;E only"/>
    <m/>
    <s v="Contact - Animal - Nest"/>
    <s v="33.e. Other contact from object"/>
    <s v="Contact - Nest"/>
    <s v="Nest Contact"/>
    <s v="Nest Contact"/>
    <m/>
    <s v="Nest Contact"/>
    <s v="Transformer"/>
    <s v="Multi-Fault"/>
    <s v="No"/>
    <s v="Overhead"/>
    <x v="0"/>
    <s v="Transformer"/>
    <m/>
    <s v="100148566"/>
    <s v="     "/>
    <s v="Non-HFTD"/>
    <x v="0"/>
    <m/>
    <m/>
    <n v="35.1873"/>
    <n v="-118.82299999999999"/>
    <s v="Kern"/>
    <s v="ARVIN-1101"/>
    <m/>
    <m/>
    <s v="ARVIN 110169618"/>
    <x v="0"/>
    <m/>
    <m/>
    <m/>
    <m/>
    <s v="No"/>
    <m/>
    <m/>
    <m/>
    <m/>
    <m/>
    <m/>
    <m/>
    <s v="N"/>
    <s v="N"/>
    <m/>
    <m/>
    <s v="     "/>
    <m/>
    <m/>
    <m/>
    <m/>
    <m/>
    <m/>
    <m/>
    <m/>
    <m/>
    <m/>
    <m/>
    <m/>
    <m/>
    <m/>
    <m/>
    <m/>
    <m/>
    <m/>
    <m/>
  </r>
  <r>
    <s v="20190077"/>
    <s v="     "/>
    <n v="43544"/>
    <s v="3/20"/>
    <x v="0"/>
    <m/>
    <s v="12"/>
    <n v="1"/>
    <s v="3"/>
    <x v="3"/>
    <n v="43544"/>
    <m/>
    <s v="Pole fire, PG&amp;E asset only"/>
    <s v="     "/>
    <s v="FAS"/>
    <m/>
    <s v="N"/>
    <x v="0"/>
    <s v="343439"/>
    <s v="19-0035282"/>
    <m/>
    <s v="T004599191"/>
    <n v="0"/>
    <m/>
    <s v="     "/>
    <x v="0"/>
    <s v="PG&amp;E"/>
    <m/>
    <m/>
    <m/>
    <s v="D"/>
    <m/>
    <s v="Structure-PG&amp;E only"/>
    <m/>
    <s v="Unknown - Info N/A"/>
    <s v="40.a. Unknown"/>
    <s v="Unknown"/>
    <m/>
    <m/>
    <m/>
    <m/>
    <m/>
    <s v="Three Phase Fault"/>
    <m/>
    <m/>
    <x v="0"/>
    <m/>
    <m/>
    <s v="252261101-2100889039{778665}"/>
    <s v="     "/>
    <s v="Non-HFTD"/>
    <x v="0"/>
    <n v="428"/>
    <m/>
    <n v="37.234900000000003"/>
    <n v="-119.254"/>
    <s v="MERCED"/>
    <s v="LIVINGSTON-1101"/>
    <m/>
    <m/>
    <s v="LIVINGSTON 11014080"/>
    <x v="0"/>
    <m/>
    <m/>
    <m/>
    <m/>
    <s v="No"/>
    <m/>
    <m/>
    <m/>
    <m/>
    <m/>
    <m/>
    <m/>
    <s v="N"/>
    <s v="N"/>
    <m/>
    <m/>
    <s v="     "/>
    <m/>
    <m/>
    <m/>
    <m/>
    <m/>
    <m/>
    <m/>
    <m/>
    <m/>
    <m/>
    <m/>
    <m/>
    <m/>
    <m/>
    <m/>
    <m/>
    <m/>
    <m/>
    <m/>
  </r>
  <r>
    <s v="MIA201912926"/>
    <s v="     "/>
    <n v="43544"/>
    <s v="3/20"/>
    <x v="0"/>
    <n v="9.525462962962963E-3"/>
    <s v="12"/>
    <n v="1"/>
    <s v="3"/>
    <x v="3"/>
    <n v="43544"/>
    <n v="9.0277777777777769E-3"/>
    <s v="RAIN AND TRACKING CAUSED BIRD RETROFIT COVERS TO CATCH ON FIRE AN MELT. RAIN AND TRACKING CAUSE A FLASH IN THE MIDDLE OF LR. BURN MARKS ON IT. BOTH_x000a_C/O'S AND LR ARE STILL IN GOOD WORKING ORDER."/>
    <s v="     "/>
    <s v="FAS"/>
    <n v="44238"/>
    <s v="Y"/>
    <x v="0"/>
    <m/>
    <s v="N/A"/>
    <m/>
    <s v="T004599080"/>
    <m/>
    <m/>
    <s v="     "/>
    <x v="0"/>
    <s v="PG&amp;E"/>
    <m/>
    <m/>
    <m/>
    <s v="D"/>
    <m/>
    <s v="Structure-PG&amp;E only"/>
    <m/>
    <s v="Contamination"/>
    <s v="36.a. Contamination"/>
    <s v="Equipment - PG&amp;E"/>
    <s v="Other"/>
    <s v="Contamination"/>
    <m/>
    <m/>
    <m/>
    <m/>
    <s v="Yes"/>
    <s v="Overhead"/>
    <x v="0"/>
    <m/>
    <m/>
    <s v="101739380"/>
    <s v="     "/>
    <s v="Non-HFTD"/>
    <x v="0"/>
    <m/>
    <m/>
    <n v="36.612099999999998"/>
    <n v="-121.899"/>
    <s v="Monterey"/>
    <s v="DEL-MONTE-2105"/>
    <s v="182222105"/>
    <n v="21000"/>
    <m/>
    <x v="0"/>
    <m/>
    <s v="Urban"/>
    <m/>
    <m/>
    <s v="No"/>
    <m/>
    <m/>
    <m/>
    <m/>
    <m/>
    <m/>
    <m/>
    <s v="N"/>
    <s v="N"/>
    <m/>
    <m/>
    <s v="     "/>
    <m/>
    <m/>
    <m/>
    <m/>
    <m/>
    <m/>
    <m/>
    <m/>
    <m/>
    <m/>
    <m/>
    <m/>
    <m/>
    <m/>
    <m/>
    <m/>
    <m/>
    <m/>
    <m/>
  </r>
  <r>
    <s v="SAP20196642"/>
    <s v="     "/>
    <n v="43544"/>
    <s v="3/20"/>
    <x v="0"/>
    <m/>
    <s v="12"/>
    <n v="1"/>
    <s v="3"/>
    <x v="3"/>
    <n v="43542"/>
    <m/>
    <s v="104 Shoreview Ave / Shoreview Ave and Palmetto Ave in Pacifica; pole fire; deteriorated cutouts; burned cutouts"/>
    <s v="     "/>
    <s v="SAP"/>
    <n v="44580"/>
    <s v="Y"/>
    <x v="0"/>
    <s v="342528"/>
    <s v="19-0034870"/>
    <m/>
    <s v="T004598207"/>
    <n v="116761085"/>
    <m/>
    <s v="     "/>
    <x v="0"/>
    <s v="PG&amp;E"/>
    <m/>
    <m/>
    <m/>
    <s v="D"/>
    <m/>
    <s v="Structure-PG&amp;E only"/>
    <m/>
    <s v="Contamination"/>
    <s v="36.a. Contamination"/>
    <s v="Equipment - PG&amp;E"/>
    <s v="Contamination"/>
    <s v="Contamination"/>
    <m/>
    <m/>
    <m/>
    <s v="Line to Ground"/>
    <s v="Yes"/>
    <s v="Overhead"/>
    <x v="0"/>
    <s v="Bushing Mounted Cutout"/>
    <m/>
    <s v="100283629"/>
    <s v="     "/>
    <s v="Non-HFTD"/>
    <x v="0"/>
    <m/>
    <m/>
    <n v="37.639600000000002"/>
    <n v="-122.49299999999999"/>
    <s v="San Mateo"/>
    <s v="PACIFICA-1102"/>
    <m/>
    <m/>
    <s v="PACIFICA 110252715"/>
    <x v="0"/>
    <m/>
    <m/>
    <m/>
    <m/>
    <s v="No"/>
    <m/>
    <m/>
    <m/>
    <m/>
    <m/>
    <m/>
    <m/>
    <s v="N"/>
    <s v="N"/>
    <m/>
    <m/>
    <s v="     "/>
    <m/>
    <m/>
    <m/>
    <m/>
    <m/>
    <m/>
    <m/>
    <m/>
    <m/>
    <m/>
    <m/>
    <m/>
    <m/>
    <m/>
    <m/>
    <m/>
    <m/>
    <m/>
    <m/>
  </r>
  <r>
    <s v="20190079"/>
    <s v="     "/>
    <n v="43544"/>
    <s v="3/20"/>
    <x v="0"/>
    <m/>
    <s v="12"/>
    <n v="1"/>
    <s v="3"/>
    <x v="3"/>
    <n v="43544"/>
    <m/>
    <s v="Pole fire, PG&amp;E asset only"/>
    <s v="     "/>
    <s v="FAS"/>
    <m/>
    <s v="N"/>
    <x v="0"/>
    <s v="344220"/>
    <s v="19-0035579"/>
    <m/>
    <s v="T004599808"/>
    <n v="116801018"/>
    <m/>
    <s v="     "/>
    <x v="0"/>
    <s v="PG&amp;E"/>
    <m/>
    <m/>
    <m/>
    <s v="D"/>
    <m/>
    <s v="Structure-PG&amp;E only"/>
    <m/>
    <s v="Contact - Animal - Other"/>
    <s v="33.b. Animal contact"/>
    <s v="Contact - Animal"/>
    <s v="Contact from object"/>
    <s v="Contact - Animal"/>
    <m/>
    <s v="Contact - Animal"/>
    <m/>
    <s v="Multi-Fault"/>
    <m/>
    <m/>
    <x v="0"/>
    <m/>
    <m/>
    <s v="253911104-2100068700{18321}"/>
    <s v="     "/>
    <s v="Non-HFTD"/>
    <x v="0"/>
    <m/>
    <m/>
    <n v="35.333300000000001"/>
    <n v="-117.175"/>
    <s v="KERN"/>
    <s v="LAMONT-1104"/>
    <m/>
    <m/>
    <s v="LAMONT 11044113"/>
    <x v="0"/>
    <s v="BAKERSFIELD FD"/>
    <m/>
    <m/>
    <m/>
    <s v="No"/>
    <m/>
    <m/>
    <m/>
    <m/>
    <m/>
    <m/>
    <m/>
    <s v="N"/>
    <s v="N"/>
    <m/>
    <m/>
    <s v="     "/>
    <m/>
    <m/>
    <m/>
    <m/>
    <m/>
    <m/>
    <m/>
    <m/>
    <m/>
    <m/>
    <m/>
    <m/>
    <m/>
    <m/>
    <m/>
    <m/>
    <m/>
    <m/>
    <m/>
  </r>
  <r>
    <s v="20201821"/>
    <s v="     "/>
    <n v="43910"/>
    <s v="3/20"/>
    <x v="0"/>
    <n v="0.65208333333333335"/>
    <s v="12"/>
    <n v="1"/>
    <s v="3"/>
    <x v="4"/>
    <m/>
    <m/>
    <s v=" FD ENROUTE POLE IN THE FIELD LOOKS SPLIT AT TOP ON FIRE; THIS POLE CAUGHT ON FIRE LAST WEDNESDAY 3-18-20 I CALLED DUANE BAKER FOR A CREW_x000a_ALTHOUGH IT WAS INACCESSIBLE THAT DAY; A PERSON WALKING THIER DOG SAW IT TODAY AND_x000a_CALLED IT IN AGAIN TO THE FIRE DEPT"/>
    <s v="     "/>
    <s v="FAS"/>
    <m/>
    <s v="Y"/>
    <x v="0"/>
    <m/>
    <m/>
    <m/>
    <s v="T004926857"/>
    <m/>
    <m/>
    <s v="     "/>
    <x v="0"/>
    <s v="PG&amp;E"/>
    <m/>
    <s v="Building"/>
    <m/>
    <s v="D"/>
    <m/>
    <s v="Structure-PG&amp;E only"/>
    <m/>
    <s v="Equipment - PG&amp;E"/>
    <s v="34.o. Other"/>
    <s v="Equipment - PG&amp;E"/>
    <s v="All types of equipment / facility failure"/>
    <s v="Equipment failure - Other"/>
    <s v="Pole"/>
    <m/>
    <m/>
    <m/>
    <m/>
    <s v="Overhead"/>
    <x v="3"/>
    <s v="Pole"/>
    <m/>
    <m/>
    <s v="     "/>
    <s v="Non-HFTD"/>
    <x v="0"/>
    <m/>
    <m/>
    <n v="36.158000000000001"/>
    <n v="-120.346"/>
    <s v="Fresno"/>
    <m/>
    <m/>
    <n v="12000"/>
    <m/>
    <x v="0"/>
    <s v="PG&amp;E Employee"/>
    <s v="Agriculture"/>
    <m/>
    <m/>
    <s v="No"/>
    <m/>
    <m/>
    <m/>
    <m/>
    <m/>
    <m/>
    <m/>
    <s v="N"/>
    <s v="N"/>
    <m/>
    <m/>
    <s v="     "/>
    <m/>
    <m/>
    <m/>
    <m/>
    <m/>
    <m/>
    <m/>
    <m/>
    <m/>
    <m/>
    <m/>
    <m/>
    <m/>
    <m/>
    <m/>
    <m/>
    <m/>
    <m/>
    <m/>
  </r>
  <r>
    <s v="20210944"/>
    <s v="     "/>
    <n v="44275"/>
    <s v="3/20"/>
    <x v="0"/>
    <n v="0.2902777777777778"/>
    <s v="12"/>
    <n v="1"/>
    <s v="3"/>
    <x v="5"/>
    <n v="44275"/>
    <m/>
    <s v="&quot;.5 N/O HWY 223 2 POLES&quot; / E COR SEC 21-31/29 in Arvin; &quot;pole fire. tx on ground&quot;; cause listed as equipment failure"/>
    <s v="     "/>
    <s v="FAS"/>
    <m/>
    <s v="Y"/>
    <x v="0"/>
    <m/>
    <s v="21-0038921"/>
    <m/>
    <s v="T005244954"/>
    <n v="120667000"/>
    <m/>
    <s v="     "/>
    <x v="0"/>
    <s v="PG&amp;E"/>
    <m/>
    <s v="Other"/>
    <s v="Pole/Transforme"/>
    <s v="D"/>
    <s v="D"/>
    <s v="Structure-PG&amp;E only"/>
    <m/>
    <s v="Equipment - PG&amp;E"/>
    <s v="34.n. Transformer damage or failure"/>
    <s v="Equipment - PG&amp;E"/>
    <s v="All types of equipment / facility failure"/>
    <s v="Transformer failure"/>
    <s v="Transformer"/>
    <m/>
    <m/>
    <s v="Line to Ground"/>
    <s v="N"/>
    <s v="Overhead"/>
    <x v="3"/>
    <s v="Transformer"/>
    <s v="Pole, crossarm, insulators, transformer and conductor "/>
    <s v="104030912"/>
    <s v="     "/>
    <s v="Non-HFTD"/>
    <x v="0"/>
    <m/>
    <m/>
    <n v="35.216200000000001"/>
    <n v="-118.861"/>
    <s v="Kern"/>
    <s v="WEEDPATCH-1101"/>
    <m/>
    <n v="12000"/>
    <m/>
    <x v="0"/>
    <s v="Unknown"/>
    <s v="Agriculture"/>
    <s v="Fire-resistive fuel bed"/>
    <s v="DIRT"/>
    <s v="No"/>
    <m/>
    <m/>
    <m/>
    <m/>
    <m/>
    <m/>
    <m/>
    <s v="N"/>
    <s v="N"/>
    <m/>
    <m/>
    <s v="     "/>
    <m/>
    <m/>
    <m/>
    <m/>
    <m/>
    <m/>
    <m/>
    <m/>
    <m/>
    <m/>
    <m/>
    <m/>
    <m/>
    <m/>
    <m/>
    <m/>
    <m/>
    <m/>
    <m/>
  </r>
  <r>
    <s v="SAP201422169"/>
    <s v="     "/>
    <n v="41719"/>
    <s v="3/21"/>
    <x v="0"/>
    <m/>
    <s v="12"/>
    <n v="1"/>
    <s v="3"/>
    <x v="7"/>
    <n v="41717"/>
    <m/>
    <s v="Tx blew and caught fire"/>
    <s v="     "/>
    <s v="SAP"/>
    <n v="44580"/>
    <s v="Y"/>
    <x v="0"/>
    <s v="987047"/>
    <s v="N/A"/>
    <m/>
    <s v="T003083804"/>
    <n v="107909792"/>
    <m/>
    <s v="     "/>
    <x v="0"/>
    <s v="PG&amp;E"/>
    <m/>
    <m/>
    <m/>
    <s v="D"/>
    <m/>
    <s v="Structure-PG&amp;E only"/>
    <m/>
    <s v="Equipment - PG&amp;E"/>
    <s v="34.n. Transformer damage or failure"/>
    <s v="Equipment - PG&amp;E"/>
    <s v="Transformer failure"/>
    <s v="Transformer failure"/>
    <s v="Transformer"/>
    <m/>
    <m/>
    <m/>
    <s v="Yes"/>
    <s v="Overhead"/>
    <x v="0"/>
    <s v="Transformer"/>
    <m/>
    <s v="103951558"/>
    <s v="     "/>
    <s v="Non-HFTD"/>
    <x v="0"/>
    <m/>
    <m/>
    <n v="38.017600000000002"/>
    <n v="-121.324"/>
    <s v="San Joaquin"/>
    <s v="HAMMER-1108"/>
    <m/>
    <m/>
    <m/>
    <x v="0"/>
    <m/>
    <m/>
    <m/>
    <m/>
    <s v="No"/>
    <m/>
    <m/>
    <m/>
    <m/>
    <m/>
    <m/>
    <m/>
    <s v="N"/>
    <s v="N"/>
    <m/>
    <m/>
    <s v="     "/>
    <m/>
    <m/>
    <m/>
    <m/>
    <m/>
    <m/>
    <m/>
    <m/>
    <m/>
    <m/>
    <m/>
    <m/>
    <m/>
    <m/>
    <m/>
    <m/>
    <m/>
    <m/>
    <m/>
  </r>
  <r>
    <s v="20150028"/>
    <s v="     "/>
    <n v="42084"/>
    <s v="3/21"/>
    <x v="0"/>
    <n v="0.46041666666666664"/>
    <s v="12"/>
    <n v="1"/>
    <s v="3"/>
    <x v="2"/>
    <n v="42084"/>
    <n v="0.46041666666666664"/>
    <s v="0"/>
    <s v="     "/>
    <m/>
    <m/>
    <s v="N"/>
    <x v="0"/>
    <s v="1206311"/>
    <s v="15-0021118"/>
    <m/>
    <m/>
    <n v="110118225"/>
    <m/>
    <s v="     "/>
    <x v="1"/>
    <s v="PG&amp;E"/>
    <m/>
    <s v="Vegetation"/>
    <m/>
    <s v="D"/>
    <m/>
    <s v="&lt;0.25"/>
    <s v="Square Feet: ; Acreage: "/>
    <s v="Equipment - PG&amp;E"/>
    <s v="34.m. Connection device damage or failure"/>
    <s v="Equipment - PG&amp;E"/>
    <s v="All types of equipment / facility failure"/>
    <s v="Splice/Clamp/Connector"/>
    <s v="Splice/Clamp/Connector"/>
    <m/>
    <m/>
    <s v="Line to Line,Line to Ground"/>
    <s v="PACIFIC BELL"/>
    <s v="Overhead"/>
    <x v="3"/>
    <s v="Conductor"/>
    <m/>
    <s v="101758338"/>
    <s v="     "/>
    <s v="Non-HFTD"/>
    <x v="0"/>
    <m/>
    <m/>
    <n v="36.566600000000001"/>
    <n v="-121.514"/>
    <s v="Monterey"/>
    <s v="SPENCE-1122"/>
    <s v="182131104"/>
    <n v="12000"/>
    <s v="SPENCE 1104CB"/>
    <x v="0"/>
    <s v="Monterey Regonal"/>
    <s v="Herbaceous"/>
    <m/>
    <m/>
    <s v="No"/>
    <m/>
    <m/>
    <m/>
    <m/>
    <m/>
    <m/>
    <m/>
    <s v="N"/>
    <s v="N"/>
    <m/>
    <m/>
    <s v="     "/>
    <m/>
    <m/>
    <m/>
    <m/>
    <m/>
    <m/>
    <m/>
    <m/>
    <m/>
    <m/>
    <m/>
    <m/>
    <m/>
    <m/>
    <m/>
    <m/>
    <m/>
    <m/>
    <m/>
  </r>
  <r>
    <s v="MIA201811776"/>
    <s v="     "/>
    <n v="43180"/>
    <s v="3/21"/>
    <x v="0"/>
    <n v="0.84677083333333336"/>
    <s v="12"/>
    <n v="1"/>
    <s v="3"/>
    <x v="1"/>
    <n v="43180"/>
    <n v="0.84652777777777777"/>
    <s v="FAS states a pole was on fire due to an insualtor failure and the cross arm was burnt and needing replacement."/>
    <s v="     "/>
    <s v="FAS"/>
    <n v="44250"/>
    <s v="Y"/>
    <x v="0"/>
    <s v="49851"/>
    <s v="18-0025190"/>
    <m/>
    <s v="T004281507"/>
    <n v="114432927"/>
    <m/>
    <s v="     "/>
    <x v="0"/>
    <s v="PG&amp;E"/>
    <m/>
    <m/>
    <m/>
    <s v="D"/>
    <m/>
    <s v="Structure-PG&amp;E only"/>
    <m/>
    <s v="Equipment - PG&amp;E"/>
    <s v="34.g. Insulator and brushing damage or failure"/>
    <s v="Equipment - PG&amp;E"/>
    <s v="All types of equipment / facility failure"/>
    <s v="Insulator failure"/>
    <s v="Insulator"/>
    <m/>
    <m/>
    <s v="Force Out"/>
    <s v="Yes"/>
    <s v="Overhead"/>
    <x v="0"/>
    <m/>
    <m/>
    <s v="102250262"/>
    <s v="     "/>
    <s v="Non-HFTD"/>
    <x v="0"/>
    <m/>
    <m/>
    <n v="37.901200000000003"/>
    <n v="-122.7"/>
    <s v="Marin"/>
    <s v="BOLINAS-1101"/>
    <s v="42261101"/>
    <n v="11000"/>
    <s v="BOLINAS 110146152"/>
    <x v="1"/>
    <m/>
    <s v="Rural"/>
    <m/>
    <m/>
    <s v="No"/>
    <m/>
    <m/>
    <m/>
    <m/>
    <m/>
    <m/>
    <m/>
    <s v="N"/>
    <s v="N"/>
    <m/>
    <m/>
    <s v="     "/>
    <m/>
    <m/>
    <m/>
    <m/>
    <m/>
    <m/>
    <m/>
    <m/>
    <m/>
    <m/>
    <m/>
    <m/>
    <m/>
    <m/>
    <m/>
    <m/>
    <m/>
    <m/>
    <m/>
  </r>
  <r>
    <s v="SAP20196625"/>
    <s v="     "/>
    <n v="43545"/>
    <s v="3/21"/>
    <x v="0"/>
    <m/>
    <s v="12"/>
    <n v="1"/>
    <s v="3"/>
    <x v="3"/>
    <n v="43543"/>
    <m/>
    <s v="Tx blew and caught on fire"/>
    <s v="     "/>
    <s v="SAP"/>
    <n v="44580"/>
    <s v="Y"/>
    <x v="0"/>
    <s v="343232"/>
    <s v="19-0035189"/>
    <m/>
    <s v="T004598969"/>
    <n v="116788122"/>
    <m/>
    <s v="     "/>
    <x v="0"/>
    <s v="PG&amp;E"/>
    <m/>
    <m/>
    <m/>
    <s v="D"/>
    <m/>
    <s v="Structure-PG&amp;E only"/>
    <m/>
    <s v="Equipment - PG&amp;E"/>
    <s v="34.n. Transformer damage or failure"/>
    <s v="Equipment - PG&amp;E"/>
    <s v="Transformer failure"/>
    <s v="Transformer failure"/>
    <s v="Transformer"/>
    <m/>
    <m/>
    <s v="Line to Ground"/>
    <s v="Yes"/>
    <s v="Overhead"/>
    <x v="0"/>
    <s v="Transformer"/>
    <m/>
    <s v="102172195"/>
    <s v="     "/>
    <s v="Non-HFTD"/>
    <x v="0"/>
    <m/>
    <m/>
    <n v="39.173200000000001"/>
    <n v="-123.21299999999999"/>
    <s v="Mendocino"/>
    <s v="UKIAH-1111"/>
    <m/>
    <m/>
    <s v="UKIAH 111129452"/>
    <x v="0"/>
    <m/>
    <m/>
    <m/>
    <m/>
    <s v="No"/>
    <m/>
    <m/>
    <m/>
    <m/>
    <m/>
    <m/>
    <m/>
    <s v="N"/>
    <s v="N"/>
    <m/>
    <m/>
    <s v="     "/>
    <m/>
    <m/>
    <m/>
    <m/>
    <m/>
    <m/>
    <m/>
    <m/>
    <m/>
    <m/>
    <m/>
    <m/>
    <m/>
    <m/>
    <m/>
    <m/>
    <m/>
    <m/>
    <m/>
  </r>
  <r>
    <s v="SAP20203690"/>
    <s v="     "/>
    <n v="43911"/>
    <s v="3/21"/>
    <x v="0"/>
    <m/>
    <s v="12"/>
    <n v="1"/>
    <s v="3"/>
    <x v="4"/>
    <n v="43909"/>
    <m/>
    <s v="Morse Rd in Buttonwillow; pole fire; 3 p/s/o I568; blown transformer due to birds nest; oil on ground; blown fuses"/>
    <s v="     "/>
    <s v="SAP"/>
    <n v="44580"/>
    <s v="Y"/>
    <x v="0"/>
    <s v="5084627"/>
    <s v="N/A"/>
    <m/>
    <s v="T004925957"/>
    <n v="118726117"/>
    <m/>
    <s v="     "/>
    <x v="0"/>
    <s v="PG&amp;E"/>
    <m/>
    <m/>
    <m/>
    <s v="D"/>
    <m/>
    <s v="Structure-PG&amp;E only"/>
    <m/>
    <s v="Contact - Animal - Nest"/>
    <s v="33.e. Other contact from object"/>
    <s v="Contact - Nest"/>
    <s v="Nest Contact"/>
    <s v="Nest Contact"/>
    <m/>
    <s v="Nest Contact"/>
    <s v="Fuse"/>
    <m/>
    <s v="No"/>
    <s v="Overhead"/>
    <x v="0"/>
    <s v="Fuse"/>
    <m/>
    <s v="100142787"/>
    <s v="     "/>
    <s v="Non-HFTD"/>
    <x v="0"/>
    <m/>
    <m/>
    <n v="35.351199999999999"/>
    <n v="-119.35899999999999"/>
    <s v="Kern"/>
    <s v="MIDWAY-1102"/>
    <m/>
    <m/>
    <m/>
    <x v="0"/>
    <m/>
    <m/>
    <m/>
    <m/>
    <s v="No"/>
    <m/>
    <m/>
    <m/>
    <m/>
    <m/>
    <m/>
    <m/>
    <s v="N"/>
    <s v="N"/>
    <m/>
    <m/>
    <s v="     "/>
    <m/>
    <m/>
    <m/>
    <m/>
    <m/>
    <m/>
    <m/>
    <m/>
    <m/>
    <m/>
    <m/>
    <m/>
    <m/>
    <m/>
    <m/>
    <m/>
    <m/>
    <m/>
    <m/>
  </r>
  <r>
    <s v="20210265"/>
    <s v="     "/>
    <n v="44276"/>
    <s v="3/21"/>
    <x v="0"/>
    <n v="0.16041666666666668"/>
    <s v="13"/>
    <n v="1"/>
    <s v="3"/>
    <x v="5"/>
    <n v="44276"/>
    <m/>
    <s v="Broken neutral on service drop resulted in an ignition less than one meter in size. Photos show side panels of customers house burnt along with wires. "/>
    <s v="     "/>
    <s v="FAS"/>
    <m/>
    <s v="N"/>
    <x v="0"/>
    <m/>
    <m/>
    <m/>
    <s v="269409648"/>
    <m/>
    <m/>
    <s v="     "/>
    <x v="0"/>
    <s v="PG&amp;E"/>
    <m/>
    <s v="Building"/>
    <s v="Service, customer siding"/>
    <s v="D"/>
    <s v="D"/>
    <s v="Structure-only"/>
    <m/>
    <s v="Equipment - PG&amp;E"/>
    <s v="34.o. Other"/>
    <s v="Equipment - PG&amp;E"/>
    <s v="All types of equipment / facility failure"/>
    <s v="Equipment failure - Other"/>
    <s v="Service Drop"/>
    <m/>
    <m/>
    <m/>
    <s v="N"/>
    <s v="Overhead"/>
    <x v="2"/>
    <s v="Service Drop"/>
    <s v="Service, customer siding"/>
    <s v="101741159"/>
    <s v="     "/>
    <s v="Non-HFTD"/>
    <x v="0"/>
    <m/>
    <m/>
    <n v="36.660800000000002"/>
    <n v="-121.649"/>
    <s v="Monterey"/>
    <s v="SALINAS-1101"/>
    <m/>
    <n v="750"/>
    <s v="N/A"/>
    <x v="0"/>
    <s v="Salinas FD"/>
    <s v="Urban"/>
    <m/>
    <m/>
    <s v="No"/>
    <m/>
    <m/>
    <m/>
    <m/>
    <m/>
    <m/>
    <m/>
    <s v="N"/>
    <s v="N"/>
    <m/>
    <m/>
    <s v="     "/>
    <m/>
    <m/>
    <m/>
    <m/>
    <m/>
    <m/>
    <m/>
    <m/>
    <m/>
    <m/>
    <m/>
    <m/>
    <m/>
    <m/>
    <m/>
    <m/>
    <m/>
    <m/>
    <m/>
  </r>
  <r>
    <s v="SAP201518841"/>
    <s v="     "/>
    <n v="42085"/>
    <s v="3/22"/>
    <x v="0"/>
    <m/>
    <s v="13"/>
    <n v="1"/>
    <s v="3"/>
    <x v="2"/>
    <n v="42083"/>
    <m/>
    <s v="pole fire; failed fuse 6689"/>
    <s v="     "/>
    <s v="SAP"/>
    <n v="44580"/>
    <s v="Y"/>
    <x v="0"/>
    <s v="1205827"/>
    <s v="15-0020856"/>
    <m/>
    <s v="T003362563"/>
    <n v="110115670"/>
    <m/>
    <s v="     "/>
    <x v="0"/>
    <s v="PG&amp;E"/>
    <m/>
    <m/>
    <m/>
    <s v="D"/>
    <m/>
    <s v="Structure-PG&amp;E only"/>
    <m/>
    <s v="Equipment - PG&amp;E"/>
    <s v="34.c. Fuse damage or failure"/>
    <s v="Equipment - PG&amp;E"/>
    <s v="Fuse failure - all"/>
    <s v="Fuse failure - all"/>
    <s v="Fuse"/>
    <m/>
    <m/>
    <s v="None"/>
    <s v="Yes"/>
    <s v="Overhead"/>
    <x v="0"/>
    <s v="Fuse"/>
    <m/>
    <s v="101699912"/>
    <s v="     "/>
    <s v="Non-HFTD"/>
    <x v="0"/>
    <m/>
    <m/>
    <n v="36.888100000000001"/>
    <n v="-121.807"/>
    <s v="Santa Cruz"/>
    <s v="GREEN-VALLEY-2103"/>
    <m/>
    <m/>
    <s v="GREEN VALLEY 21035140"/>
    <x v="0"/>
    <m/>
    <m/>
    <m/>
    <m/>
    <s v="No"/>
    <m/>
    <m/>
    <m/>
    <m/>
    <m/>
    <m/>
    <m/>
    <s v="N"/>
    <s v="N"/>
    <m/>
    <m/>
    <s v="     "/>
    <m/>
    <m/>
    <m/>
    <m/>
    <m/>
    <m/>
    <m/>
    <m/>
    <m/>
    <m/>
    <m/>
    <m/>
    <m/>
    <m/>
    <m/>
    <m/>
    <m/>
    <m/>
    <m/>
  </r>
  <r>
    <s v="MIA20162072"/>
    <s v="     "/>
    <n v="42451"/>
    <s v="3/22"/>
    <x v="0"/>
    <n v="0.23283564814814814"/>
    <s v="13"/>
    <n v="1"/>
    <s v="3"/>
    <x v="6"/>
    <m/>
    <m/>
    <s v="KRJ7- Bird nest on transformer caused fire; contained to pge assets"/>
    <s v="     "/>
    <s v="FAS"/>
    <n v="44251"/>
    <s v="Y"/>
    <x v="0"/>
    <m/>
    <s v="16-0023251"/>
    <m/>
    <s v="T003650639, T003651030"/>
    <n v="11470044"/>
    <m/>
    <s v="     "/>
    <x v="0"/>
    <s v="PG&amp;E"/>
    <m/>
    <m/>
    <m/>
    <s v="D"/>
    <m/>
    <s v="Structure-PG&amp;E only"/>
    <m/>
    <s v="Contact - Animal - Nest"/>
    <s v="33.e. Other contact from object"/>
    <s v="Contact - Nest"/>
    <s v="Contact from object"/>
    <s v="Contact - Nest"/>
    <m/>
    <s v="Contact - Nest"/>
    <s v="Transformer"/>
    <s v="Line to Ground"/>
    <s v="No"/>
    <s v="Overhead"/>
    <x v="0"/>
    <m/>
    <m/>
    <s v="CGC: 515636271012 "/>
    <s v="     "/>
    <s v="Non-HFTD"/>
    <x v="0"/>
    <m/>
    <m/>
    <n v="35.442500000000003"/>
    <n v="-119.46599999999999"/>
    <s v="Kern"/>
    <s v="MIDWAY-1101"/>
    <s v="252611101"/>
    <n v="11000"/>
    <s v="MIDWAY 1101CB"/>
    <x v="0"/>
    <s v="Kern County Fire"/>
    <s v="Rural"/>
    <m/>
    <m/>
    <s v="No"/>
    <m/>
    <m/>
    <m/>
    <m/>
    <m/>
    <m/>
    <m/>
    <s v="N"/>
    <s v="N"/>
    <m/>
    <m/>
    <s v="     "/>
    <m/>
    <m/>
    <m/>
    <m/>
    <m/>
    <m/>
    <m/>
    <m/>
    <m/>
    <m/>
    <m/>
    <m/>
    <m/>
    <m/>
    <m/>
    <m/>
    <m/>
    <m/>
    <m/>
  </r>
  <r>
    <s v="MIA20178140"/>
    <s v="     "/>
    <n v="42816"/>
    <s v="3/22"/>
    <x v="0"/>
    <n v="0.64468749999999997"/>
    <s v="12"/>
    <n v="1"/>
    <s v="3"/>
    <x v="0"/>
    <n v="42816"/>
    <n v="0.64444444444444449"/>
    <s v="L7SF: PLUMAS AND NORTH in Kerman; birds nest caused recloser to burn flash needs to be replaced; raining"/>
    <s v="     "/>
    <s v="FAS"/>
    <n v="44251"/>
    <s v="Y"/>
    <x v="0"/>
    <s v="1733174"/>
    <s v="17-0032886"/>
    <m/>
    <s v="T003984216"/>
    <m/>
    <m/>
    <s v="     "/>
    <x v="0"/>
    <s v="PG&amp;E"/>
    <m/>
    <m/>
    <m/>
    <s v="D"/>
    <m/>
    <s v="Structure-PG&amp;E only"/>
    <m/>
    <s v="Contact - Animal - Nest"/>
    <s v="33.e. Other contact from object"/>
    <s v="Contact - Nest"/>
    <s v="Contact from object"/>
    <s v="Contact - Nest"/>
    <m/>
    <s v="Contact - Nest"/>
    <s v="Recloser"/>
    <s v="Line to Ground"/>
    <s v="Unknown"/>
    <s v="Overhead"/>
    <x v="0"/>
    <m/>
    <m/>
    <s v="LR47386"/>
    <s v="     "/>
    <s v="Non-HFTD"/>
    <x v="0"/>
    <m/>
    <m/>
    <n v="36.698300000000003"/>
    <n v="-120.184"/>
    <s v="Fresno"/>
    <s v="KERMAN-1104"/>
    <s v="252711104"/>
    <n v="11000"/>
    <s v="KERMAN 1104CB"/>
    <x v="0"/>
    <m/>
    <s v="Rural"/>
    <m/>
    <m/>
    <s v="No"/>
    <m/>
    <m/>
    <m/>
    <m/>
    <m/>
    <m/>
    <m/>
    <s v="N"/>
    <s v="N"/>
    <m/>
    <m/>
    <s v="     "/>
    <m/>
    <m/>
    <m/>
    <m/>
    <m/>
    <m/>
    <m/>
    <m/>
    <m/>
    <m/>
    <m/>
    <m/>
    <m/>
    <m/>
    <m/>
    <m/>
    <m/>
    <m/>
    <m/>
  </r>
  <r>
    <s v="MIA20187047"/>
    <s v="     "/>
    <n v="43181"/>
    <s v="3/22"/>
    <x v="0"/>
    <n v="0.60004629629629624"/>
    <s v="12"/>
    <n v="1"/>
    <s v="3"/>
    <x v="1"/>
    <n v="43181"/>
    <n v="0.6"/>
    <s v="NEIGHBOR STATES WIRE CAUGHT ON FIRE AT NEIGHBORS HOUSE_x000a_OF 3324 MICHIGAN//FIRE DEPARTMENT ON SITE;  crew to replace burnt pole and tx then repair wire down; WIRE IN TREES; pole burnt and broken tx hanging from wire down near comm line_x000a_pole top smoldering"/>
    <s v="     "/>
    <s v="FAS"/>
    <n v="44253"/>
    <s v="Y"/>
    <x v="0"/>
    <s v="50903"/>
    <s v="18-0025615"/>
    <m/>
    <s v="T004282661"/>
    <n v="114435873"/>
    <m/>
    <s v="     "/>
    <x v="0"/>
    <s v="PG&amp;E"/>
    <m/>
    <m/>
    <m/>
    <s v="D"/>
    <m/>
    <s v="Unknown"/>
    <m/>
    <s v="Equipment - PG&amp;E"/>
    <s v="34.n. Transformer damage or failure"/>
    <s v="Equipment - PG&amp;E"/>
    <s v="All types of equipment / facility failure"/>
    <s v="Transformer failure"/>
    <s v="Pole"/>
    <m/>
    <m/>
    <s v="Line to Line"/>
    <s v="Yes"/>
    <s v="Overhead"/>
    <x v="0"/>
    <m/>
    <m/>
    <s v="103362799"/>
    <s v="     "/>
    <s v="Non-HFTD"/>
    <x v="0"/>
    <m/>
    <m/>
    <n v="36.775700000000001"/>
    <n v="-119.76900000000001"/>
    <s v="Fresno"/>
    <s v="BARTON-1104"/>
    <m/>
    <n v="11000"/>
    <s v="N/A"/>
    <x v="0"/>
    <m/>
    <s v="Urban"/>
    <m/>
    <m/>
    <s v="No"/>
    <m/>
    <m/>
    <m/>
    <m/>
    <m/>
    <m/>
    <m/>
    <s v="N"/>
    <s v="N"/>
    <m/>
    <m/>
    <s v="     "/>
    <m/>
    <m/>
    <m/>
    <m/>
    <m/>
    <m/>
    <m/>
    <m/>
    <m/>
    <m/>
    <m/>
    <m/>
    <m/>
    <m/>
    <m/>
    <m/>
    <m/>
    <m/>
    <m/>
  </r>
  <r>
    <s v="MIA201812292"/>
    <s v="     "/>
    <n v="43181"/>
    <s v="3/22"/>
    <x v="0"/>
    <n v="9.1666666666666667E-3"/>
    <s v="12"/>
    <n v="1"/>
    <s v="3"/>
    <x v="1"/>
    <n v="43181"/>
    <n v="9.0277777777777769E-3"/>
    <s v="TRANSFORMER BLEW LINE ON GROUND ARCING CST CALLED FIRE DEPARTMENT FIRE STARTED; BURNED UP AND BURNED TOP OF POLE"/>
    <s v="     "/>
    <s v="FAS"/>
    <n v="44257"/>
    <s v="Y"/>
    <x v="0"/>
    <s v="49869"/>
    <s v="18-0025226"/>
    <m/>
    <s v="T004281628"/>
    <n v="114433013"/>
    <m/>
    <s v="     "/>
    <x v="0"/>
    <s v="PG&amp;E"/>
    <m/>
    <m/>
    <m/>
    <s v="D"/>
    <m/>
    <s v="Structure-PG&amp;E only"/>
    <m/>
    <s v="Equipment - Overloaded"/>
    <s v="34.n. Transformer damage or failure"/>
    <s v="Equipment - PG&amp;E"/>
    <s v="All types of equipment / facility failure"/>
    <s v="Transformer failure"/>
    <s v="Transformer"/>
    <m/>
    <m/>
    <s v="Three Phase Fault"/>
    <s v="Yes"/>
    <s v="Overhead"/>
    <x v="0"/>
    <m/>
    <m/>
    <s v="100743577"/>
    <s v="     "/>
    <s v="Non-HFTD"/>
    <x v="0"/>
    <m/>
    <m/>
    <n v="36.237699999999997"/>
    <n v="-120.315"/>
    <s v="Fresno"/>
    <s v="COALINGA-NO-2-1107"/>
    <m/>
    <n v="11000"/>
    <s v="N/A"/>
    <x v="0"/>
    <m/>
    <s v="Highly Rural"/>
    <m/>
    <m/>
    <s v="No"/>
    <m/>
    <m/>
    <m/>
    <m/>
    <m/>
    <m/>
    <m/>
    <s v="N"/>
    <s v="N"/>
    <m/>
    <m/>
    <s v="     "/>
    <m/>
    <m/>
    <m/>
    <m/>
    <m/>
    <m/>
    <m/>
    <m/>
    <m/>
    <m/>
    <m/>
    <m/>
    <m/>
    <m/>
    <m/>
    <m/>
    <m/>
    <m/>
    <m/>
  </r>
  <r>
    <s v="MIA201911159"/>
    <s v="     "/>
    <n v="43546"/>
    <s v="3/22"/>
    <x v="0"/>
    <n v="0.79260416666666667"/>
    <s v="12"/>
    <n v="1"/>
    <s v="3"/>
    <x v="3"/>
    <n v="43546"/>
    <n v="0.79236111111111107"/>
    <s v="transformer bushing burnt causing pole fire"/>
    <s v="     "/>
    <s v="FAS"/>
    <n v="44242"/>
    <s v="Y"/>
    <x v="0"/>
    <s v="345529"/>
    <s v="N/A"/>
    <m/>
    <s v="T004601308"/>
    <n v="116815935"/>
    <m/>
    <s v="     "/>
    <x v="0"/>
    <s v="PG&amp;E"/>
    <m/>
    <m/>
    <m/>
    <s v="D"/>
    <m/>
    <s v="Unknown"/>
    <m/>
    <s v="Contact - Animal - Other"/>
    <s v="33.b. Animal contact"/>
    <s v="Contact - Animal"/>
    <s v="Contact from object"/>
    <s v="Transformer failure"/>
    <m/>
    <s v="Transformer failure"/>
    <s v="Pole"/>
    <m/>
    <s v="Yes"/>
    <s v="Overhead"/>
    <x v="0"/>
    <m/>
    <m/>
    <s v="2.20E+11"/>
    <s v="     "/>
    <s v="Non-HFTD"/>
    <x v="0"/>
    <m/>
    <m/>
    <n v="38.707500000000003"/>
    <n v="-122.05"/>
    <s v="Yolo"/>
    <s v="MADISON-2101"/>
    <s v="63172101"/>
    <n v="21000"/>
    <m/>
    <x v="0"/>
    <m/>
    <s v="Rural"/>
    <m/>
    <m/>
    <s v="No"/>
    <m/>
    <m/>
    <m/>
    <m/>
    <m/>
    <m/>
    <m/>
    <s v="N"/>
    <s v="N"/>
    <m/>
    <m/>
    <s v="     "/>
    <m/>
    <m/>
    <m/>
    <m/>
    <m/>
    <m/>
    <m/>
    <m/>
    <m/>
    <m/>
    <m/>
    <m/>
    <m/>
    <m/>
    <m/>
    <m/>
    <m/>
    <m/>
    <m/>
  </r>
  <r>
    <s v="20210269"/>
    <s v="     "/>
    <n v="44277"/>
    <s v="3/22"/>
    <x v="0"/>
    <n v="0.65416666666666667"/>
    <s v="13"/>
    <n v="1"/>
    <s v="3"/>
    <x v="5"/>
    <n v="44277"/>
    <m/>
    <s v="Privileged &amp; Confidential - Request Made at the Direction of Legal Counsel - Initial EIR: EI210322B – Fairfield – Property Damage – Summary: On March 22, 2021, at approximately 16:30 hours, PG&amp;E responded to a report of a structure fire near E Tennessee and E Colorado in Fairfield, CA. At the location, PG&amp;E observed a Phase 1 wire down in the area of the fire ,and saw that the fire had caused an extensive damage to the house. PG&amp;E is reporting this incident under the Property Damage reporting criteria due to the wire down and extensive damage to the house possibly exceeding $50,000. This information is preliminary. Structure fire, looks to have possibly been caused by PG&amp;E overhead secondary conductor that fell above customers home. Troubleman notes state they arrived and found the energized conductor hanging roughly 4 inches above the house and worked to safely de-energize the circuit. Reports of ruptured gas line."/>
    <s v="     "/>
    <s v="FAS"/>
    <m/>
    <s v="N"/>
    <x v="0"/>
    <m/>
    <s v="21-0039543"/>
    <m/>
    <s v=" T005246586, T005246674, T005246525, T005246667, T005246682"/>
    <n v="120676000"/>
    <s v="EI210322B"/>
    <s v="     "/>
    <x v="1"/>
    <s v="PG&amp;E"/>
    <m/>
    <s v="Building"/>
    <m/>
    <s v="D"/>
    <s v="D"/>
    <s v="&lt;0.25"/>
    <s v="FIRE DAMAGE TO POLE HOUSE AND GAS LINE."/>
    <s v="Equipment - PG&amp;E"/>
    <s v="34.b. Conductor damage or failure"/>
    <s v="Equipment - PG&amp;E"/>
    <s v="All types of equipment / facility failure"/>
    <s v="Conductor failure-all"/>
    <s v="Conductor - Open Wire Secondary"/>
    <m/>
    <m/>
    <s v="Line to Ground"/>
    <s v="Y"/>
    <s v="Overhead"/>
    <x v="1"/>
    <s v="Conductor - Open Wire Secondary"/>
    <s v="Pole, Crossarm, Cut Out, Conductor "/>
    <m/>
    <s v="     "/>
    <s v="Non-HFTD"/>
    <x v="0"/>
    <m/>
    <m/>
    <n v="38.255200000000002"/>
    <n v="-122.02500000000001"/>
    <s v="Solano"/>
    <s v="SUISUN-1102"/>
    <m/>
    <m/>
    <s v="N/A"/>
    <x v="0"/>
    <s v="Fairfield FD"/>
    <s v="Urban"/>
    <s v="Grass fuel model"/>
    <s v="Grass"/>
    <s v="No"/>
    <m/>
    <m/>
    <m/>
    <m/>
    <m/>
    <m/>
    <m/>
    <s v="N"/>
    <s v="N"/>
    <m/>
    <m/>
    <s v="     "/>
    <m/>
    <m/>
    <m/>
    <m/>
    <m/>
    <m/>
    <m/>
    <m/>
    <m/>
    <m/>
    <m/>
    <m/>
    <m/>
    <m/>
    <m/>
    <m/>
    <m/>
    <m/>
    <m/>
  </r>
  <r>
    <s v="20210289"/>
    <s v="     "/>
    <n v="44277"/>
    <s v="3/22"/>
    <x v="0"/>
    <n v="0.44236111111111109"/>
    <s v="13"/>
    <n v="1"/>
    <s v="3"/>
    <x v="5"/>
    <n v="44276"/>
    <m/>
    <s v="Initial EIR: EI210322C – San Francisco – Property Damage - Summary: CPUC Electrical Incident, Property Damage to Utility.  At approximately 10:25 on 3/22/21 there was an explosion and fire in Maintenance Hole 1850 after completing routine work at Stockton &amp; Washington in San Francisco. On 3/25 claims was notified that three transformers, one interrupter, and supporting equipment will be replaced. These equipment replacements are expected to exceed $50K. ILIS # 21-0029659 effecting 2800 customers.  Circuit 022011111, SF X-1111.  This information is preliminary"/>
    <s v="     "/>
    <s v="EIR"/>
    <m/>
    <s v="Y"/>
    <x v="0"/>
    <m/>
    <s v="21-0029659"/>
    <m/>
    <s v="T005246193"/>
    <m/>
    <s v="EI210322C"/>
    <s v="     "/>
    <x v="0"/>
    <s v="PG&amp;E"/>
    <m/>
    <s v="Building"/>
    <m/>
    <s v="D"/>
    <m/>
    <s v="&lt;3 meters of linear travel"/>
    <m/>
    <s v="Equipment - PG&amp;E"/>
    <s v="34.o. Other"/>
    <s v="Equipment - PG&amp;E"/>
    <s v="All types of equipment / facility failure"/>
    <m/>
    <m/>
    <m/>
    <m/>
    <s v="Line to Ground,None"/>
    <m/>
    <s v="Subsurface"/>
    <x v="0"/>
    <m/>
    <m/>
    <m/>
    <s v="     "/>
    <s v="Non-HFTD"/>
    <x v="0"/>
    <m/>
    <m/>
    <n v="37.794699999999999"/>
    <n v="-122.408"/>
    <s v="San Francisco"/>
    <s v="SF-X-1111"/>
    <m/>
    <n v="12000"/>
    <m/>
    <x v="0"/>
    <s v="Self Extinguished"/>
    <s v="Urban"/>
    <m/>
    <m/>
    <s v="No"/>
    <m/>
    <m/>
    <m/>
    <m/>
    <m/>
    <m/>
    <m/>
    <s v="N"/>
    <s v="N"/>
    <m/>
    <m/>
    <s v="     "/>
    <m/>
    <m/>
    <m/>
    <m/>
    <m/>
    <m/>
    <m/>
    <m/>
    <m/>
    <m/>
    <m/>
    <m/>
    <m/>
    <m/>
    <m/>
    <m/>
    <m/>
    <m/>
    <m/>
  </r>
  <r>
    <s v="MIA20177244"/>
    <s v="     "/>
    <n v="42817"/>
    <s v="3/23"/>
    <x v="0"/>
    <n v="0.29567129629629629"/>
    <s v="12"/>
    <n v="1"/>
    <s v="3"/>
    <x v="0"/>
    <n v="42817"/>
    <n v="0.2951388888888889"/>
    <s v="Bird nest caused capacitor bank on fire"/>
    <s v="     "/>
    <s v="FAS"/>
    <n v="44249"/>
    <s v="Y"/>
    <x v="0"/>
    <m/>
    <m/>
    <m/>
    <s v="T003984692"/>
    <n v="112702241"/>
    <m/>
    <s v="     "/>
    <x v="0"/>
    <s v="PG&amp;E"/>
    <m/>
    <m/>
    <m/>
    <s v="D"/>
    <m/>
    <s v="Structure-PG&amp;E only"/>
    <m/>
    <s v="Contact - Animal - Nest"/>
    <s v="33.e. Other contact from object"/>
    <s v="Contact - Nest"/>
    <s v="Contact from object"/>
    <s v="Contact - Nest"/>
    <m/>
    <s v="Contact - Nest"/>
    <s v="Capacitor Bank"/>
    <m/>
    <s v="No"/>
    <s v="Overhead"/>
    <x v="0"/>
    <m/>
    <m/>
    <s v="C561"/>
    <s v="     "/>
    <s v="Non-HFTD"/>
    <x v="0"/>
    <m/>
    <m/>
    <n v="35.619599999999998"/>
    <n v="-120.354"/>
    <s v="San Luis Obispo"/>
    <s v="CHOLAME-2102"/>
    <m/>
    <n v="21000"/>
    <m/>
    <x v="0"/>
    <s v="San Luis County FD"/>
    <s v="Rural"/>
    <m/>
    <m/>
    <s v="No"/>
    <m/>
    <m/>
    <m/>
    <m/>
    <m/>
    <m/>
    <m/>
    <s v="N"/>
    <s v="N"/>
    <m/>
    <m/>
    <s v="     "/>
    <m/>
    <m/>
    <m/>
    <m/>
    <m/>
    <m/>
    <m/>
    <m/>
    <m/>
    <m/>
    <m/>
    <m/>
    <m/>
    <m/>
    <m/>
    <m/>
    <m/>
    <m/>
    <m/>
  </r>
  <r>
    <s v="SAP201712462"/>
    <s v="     "/>
    <n v="42817"/>
    <s v="3/23"/>
    <x v="0"/>
    <m/>
    <s v="12"/>
    <n v="1"/>
    <s v="3"/>
    <x v="0"/>
    <n v="42815"/>
    <m/>
    <s v="bird's nest on transformer caught on fire; meter 1009405844; damaged fuse and crossarm"/>
    <s v="     "/>
    <s v="SAP"/>
    <n v="44580"/>
    <s v="Y"/>
    <x v="0"/>
    <s v="1731865"/>
    <s v="17-0032354"/>
    <m/>
    <s v="T003982639"/>
    <n v="112697234"/>
    <m/>
    <s v="     "/>
    <x v="0"/>
    <s v="PG&amp;E"/>
    <m/>
    <m/>
    <m/>
    <s v="D"/>
    <m/>
    <s v="Structure-PG&amp;E only"/>
    <m/>
    <s v="Contact - Animal - Nest"/>
    <s v="33.e. Other contact from object"/>
    <s v="Contact - Nest"/>
    <s v="Nest Contact"/>
    <s v="Nest Contact"/>
    <m/>
    <s v="Nest Contact"/>
    <s v="Transformer"/>
    <s v="Line to Ground"/>
    <s v="No"/>
    <s v="Overhead"/>
    <x v="0"/>
    <s v="Transformer"/>
    <m/>
    <s v="100173587"/>
    <s v="     "/>
    <s v="Non-HFTD"/>
    <x v="0"/>
    <m/>
    <m/>
    <n v="35.666800000000002"/>
    <n v="-119.5"/>
    <s v="Kern"/>
    <s v="SMYRNA-1102"/>
    <m/>
    <m/>
    <s v="SMYRNA 1102122328"/>
    <x v="0"/>
    <m/>
    <m/>
    <m/>
    <m/>
    <s v="No"/>
    <m/>
    <m/>
    <m/>
    <m/>
    <m/>
    <m/>
    <m/>
    <s v="N"/>
    <s v="N"/>
    <m/>
    <m/>
    <s v="     "/>
    <m/>
    <m/>
    <m/>
    <m/>
    <m/>
    <m/>
    <m/>
    <m/>
    <m/>
    <m/>
    <m/>
    <m/>
    <m/>
    <m/>
    <m/>
    <m/>
    <m/>
    <m/>
    <m/>
  </r>
  <r>
    <s v="20170010"/>
    <s v="     "/>
    <n v="42817"/>
    <s v="3/23"/>
    <x v="0"/>
    <m/>
    <s v="12"/>
    <n v="1"/>
    <s v="3"/>
    <x v="0"/>
    <n v="42817"/>
    <n v="0.27013888888888887"/>
    <s v="U/G tranformer and enclosure on fire, need to replace TX and enclosure/crew  on sight"/>
    <s v="     "/>
    <m/>
    <m/>
    <s v="N"/>
    <x v="0"/>
    <s v="1733490"/>
    <s v="17-0033009"/>
    <m/>
    <m/>
    <m/>
    <m/>
    <s v="     "/>
    <x v="1"/>
    <s v="PG&amp;E"/>
    <m/>
    <s v="Other"/>
    <s v="Fence"/>
    <s v="D"/>
    <m/>
    <s v="&lt;3 meters of linear travel"/>
    <s v="Square Feet: ; Acreage: "/>
    <s v="Equipment - PG&amp;E"/>
    <s v="34.n. Transformer damage or failure"/>
    <s v="Equipment - PG&amp;E"/>
    <s v="All types of equipment / facility failure"/>
    <s v="Transformer"/>
    <s v="Transformer"/>
    <m/>
    <m/>
    <s v="Line to Ground"/>
    <s v="Unknown"/>
    <s v="Subsurface"/>
    <x v="3"/>
    <s v="Transformer"/>
    <m/>
    <s v="103485262"/>
    <s v="     "/>
    <s v="Non-HFTD"/>
    <x v="0"/>
    <m/>
    <m/>
    <n v="37.369700000000002"/>
    <n v="-121.852"/>
    <s v="Santa Clara"/>
    <s v="MCKEE-1105"/>
    <s v="83531105"/>
    <n v="12000"/>
    <s v="MC KEE 1104CB"/>
    <x v="0"/>
    <s v="SJFD disp 408-277-8950  Icident# F170829041"/>
    <s v="Urban"/>
    <m/>
    <m/>
    <s v="No"/>
    <m/>
    <m/>
    <m/>
    <m/>
    <m/>
    <m/>
    <m/>
    <s v="N"/>
    <s v="N"/>
    <m/>
    <m/>
    <s v="     "/>
    <m/>
    <m/>
    <m/>
    <m/>
    <m/>
    <m/>
    <m/>
    <m/>
    <m/>
    <m/>
    <m/>
    <m/>
    <m/>
    <m/>
    <m/>
    <m/>
    <m/>
    <m/>
    <m/>
  </r>
  <r>
    <s v="SAP20189393"/>
    <s v="     "/>
    <n v="43182"/>
    <s v="3/23"/>
    <x v="0"/>
    <m/>
    <s v="12"/>
    <n v="1"/>
    <s v="3"/>
    <x v="1"/>
    <n v="43180"/>
    <m/>
    <s v="6th Ave in Hanford; pole fire; broken pole; wires holding pole up; pole #100766689; 85527F"/>
    <s v="     "/>
    <s v="SAP"/>
    <n v="44580"/>
    <s v="Y"/>
    <x v="0"/>
    <s v="1267116"/>
    <s v="N/A"/>
    <m/>
    <s v="T004281261"/>
    <n v="114432666"/>
    <m/>
    <s v="     "/>
    <x v="0"/>
    <s v="PG&amp;E"/>
    <m/>
    <m/>
    <m/>
    <s v="D"/>
    <m/>
    <s v="Structure-PG&amp;E only"/>
    <m/>
    <s v="Equipment - PG&amp;E"/>
    <s v="34.f. Pole damage or failure"/>
    <s v="Equipment - PG&amp;E"/>
    <s v="Pole failure"/>
    <s v="Pole failure"/>
    <s v="Pole"/>
    <m/>
    <m/>
    <m/>
    <s v="No"/>
    <s v="Overhead"/>
    <x v="0"/>
    <s v="Pole"/>
    <m/>
    <s v="100766687"/>
    <s v="     "/>
    <s v="Non-HFTD"/>
    <x v="0"/>
    <m/>
    <m/>
    <n v="36.1783"/>
    <n v="-119.565"/>
    <s v="Kings"/>
    <s v="CORCORAN-1106"/>
    <m/>
    <m/>
    <m/>
    <x v="0"/>
    <m/>
    <m/>
    <m/>
    <m/>
    <s v="No"/>
    <m/>
    <m/>
    <m/>
    <m/>
    <m/>
    <m/>
    <m/>
    <s v="N"/>
    <s v="N"/>
    <m/>
    <m/>
    <s v="     "/>
    <m/>
    <m/>
    <m/>
    <m/>
    <m/>
    <m/>
    <m/>
    <m/>
    <m/>
    <m/>
    <m/>
    <m/>
    <m/>
    <m/>
    <m/>
    <m/>
    <m/>
    <m/>
    <m/>
  </r>
  <r>
    <s v="MIA201912515"/>
    <s v="     "/>
    <n v="43547"/>
    <s v="3/23"/>
    <x v="0"/>
    <n v="0.43741898148148151"/>
    <s v="12"/>
    <n v="1"/>
    <s v="3"/>
    <x v="3"/>
    <n v="43547"/>
    <n v="0.43680555555555556"/>
    <s v="FAS FLD remarks state that tracking was the cause of the pole top catching on fire and leading to the trasformers falling. FD was enroute to scene of fire."/>
    <s v="     "/>
    <s v="FAS"/>
    <n v="44245"/>
    <s v="Y"/>
    <x v="0"/>
    <s v="345845"/>
    <s v="19-0036298"/>
    <m/>
    <s v="T004601590"/>
    <n v="116818440"/>
    <m/>
    <s v="     "/>
    <x v="0"/>
    <s v="PG&amp;E"/>
    <m/>
    <m/>
    <m/>
    <s v="D"/>
    <m/>
    <s v="Structure-PG&amp;E only"/>
    <m/>
    <s v="Contamination"/>
    <s v="36.a. Contamination"/>
    <s v="Equipment - PG&amp;E"/>
    <s v="Other"/>
    <s v="Contamination"/>
    <m/>
    <m/>
    <m/>
    <s v="Line to Ground"/>
    <s v="Yes"/>
    <s v="Overhead"/>
    <x v="0"/>
    <m/>
    <m/>
    <s v="100615232"/>
    <s v="     "/>
    <s v="Non-HFTD"/>
    <x v="0"/>
    <m/>
    <m/>
    <n v="37.005600000000001"/>
    <n v="-121.51900000000001"/>
    <s v="Santa Clara"/>
    <s v="LLAGAS-2101"/>
    <m/>
    <n v="21000"/>
    <s v="LLAGAS 2101XR244"/>
    <x v="0"/>
    <m/>
    <s v="Rural"/>
    <m/>
    <m/>
    <s v="No"/>
    <m/>
    <m/>
    <m/>
    <m/>
    <m/>
    <m/>
    <m/>
    <s v="N"/>
    <s v="N"/>
    <m/>
    <m/>
    <s v="     "/>
    <m/>
    <m/>
    <m/>
    <m/>
    <m/>
    <m/>
    <m/>
    <m/>
    <m/>
    <m/>
    <m/>
    <m/>
    <m/>
    <m/>
    <m/>
    <m/>
    <m/>
    <m/>
    <m/>
  </r>
  <r>
    <s v="20200263"/>
    <s v="     "/>
    <n v="43913"/>
    <s v="3/23"/>
    <x v="0"/>
    <n v="0.3347222222222222"/>
    <s v="13"/>
    <n v="1"/>
    <s v="3"/>
    <x v="4"/>
    <n v="43913"/>
    <n v="0.33333333333333331"/>
    <s v="On March 23, 2020 at 0907 hours, a PG&amp;E Troubleman patrolled the Gates 1102 12kV Distribution Circuit number 253931102, near Orange Avenue and 3/4 miles west of 30th Avenue in Huron. He observed a burnt wood pole, a transformer on the ground with all the oil leaked out of it, the customer's meter was smoked, and multiple bird nests. Initial analysis indicates the ignition was caused by a crow's nest. The 672-minute outage affected 9 customers. The line was returned to service on March 23, 2020. This ignition did not meet the reporting criteria, because it didn't burn material other than PG&amp;E assets and the fire was not greater than one linear meter. This information is preliminary."/>
    <s v="     "/>
    <s v="ILIS/OIS"/>
    <m/>
    <s v="N"/>
    <x v="0"/>
    <s v="861833"/>
    <s v="20-0035319"/>
    <m/>
    <s v="T004928138"/>
    <n v="118733532"/>
    <m/>
    <s v="     "/>
    <x v="0"/>
    <s v="PG&amp;E"/>
    <m/>
    <s v="Other"/>
    <m/>
    <s v="D"/>
    <s v="D"/>
    <s v="Structure-only"/>
    <m/>
    <s v="Contact - Animal - Nest"/>
    <s v="33.e. Other contact from object"/>
    <s v="Contact - Nest"/>
    <s v="Contact from object"/>
    <s v="Contact - Nest"/>
    <m/>
    <s v="Contact - Nest"/>
    <s v="Transformer"/>
    <s v="Line to Line"/>
    <m/>
    <s v="Overhead"/>
    <x v="3"/>
    <s v="Transformer"/>
    <s v="Pole, Transformer, Crossarm, Conductors"/>
    <s v="Circuit ID: 253931102, SAP Pole ID: 100664189"/>
    <s v="     "/>
    <s v="Non-HFTD"/>
    <x v="0"/>
    <m/>
    <m/>
    <n v="36.108800000000002"/>
    <n v="-120.004"/>
    <s v="Kings"/>
    <s v="GATES-1102"/>
    <m/>
    <n v="12000"/>
    <m/>
    <x v="0"/>
    <s v="Unknown"/>
    <s v="Agriculture"/>
    <m/>
    <m/>
    <s v="No"/>
    <m/>
    <m/>
    <m/>
    <m/>
    <m/>
    <m/>
    <m/>
    <s v="N"/>
    <s v="N"/>
    <m/>
    <m/>
    <s v="     "/>
    <m/>
    <m/>
    <m/>
    <m/>
    <m/>
    <m/>
    <m/>
    <m/>
    <m/>
    <m/>
    <m/>
    <m/>
    <m/>
    <m/>
    <m/>
    <m/>
    <m/>
    <m/>
    <m/>
  </r>
  <r>
    <s v="20210277"/>
    <s v="     "/>
    <n v="44278"/>
    <s v="3/23"/>
    <x v="0"/>
    <n v="0.45902777777777776"/>
    <s v="13"/>
    <n v="1"/>
    <s v="3"/>
    <x v="5"/>
    <n v="44278"/>
    <m/>
    <s v="Center phase overhead primary conductor fell to ground resulting in a 1 acre grass fire. The wire down was due to a failed PG connector.; 3/25 - No photos found in preliminary search and marked in column AB."/>
    <s v="     "/>
    <s v="FAS"/>
    <m/>
    <s v="N"/>
    <x v="0"/>
    <m/>
    <s v="21-0039877"/>
    <m/>
    <s v="T005247266, T005247706"/>
    <n v="120681000"/>
    <m/>
    <s v="     "/>
    <x v="1"/>
    <s v="PG&amp;E"/>
    <m/>
    <s v="Other"/>
    <s v="Connector"/>
    <s v="D"/>
    <s v="D"/>
    <s v="0.26-9.99"/>
    <s v="Strong winds"/>
    <s v="Equipment - PG&amp;E"/>
    <s v="34.m. Connection device damage or failure"/>
    <s v="Equipment - PG&amp;E"/>
    <s v="All types of equipment / facility failure"/>
    <s v="Splice/Clamp/Connector"/>
    <s v="Conductor - Primary"/>
    <m/>
    <m/>
    <s v="Force Out,Line to Ground"/>
    <s v="N"/>
    <s v="Overhead"/>
    <x v="3"/>
    <s v="Conductor - Primary"/>
    <s v="Conductor, PGS at Riser pole"/>
    <s v="103373036"/>
    <s v="     "/>
    <s v="Non-HFTD"/>
    <x v="0"/>
    <m/>
    <m/>
    <n v="36.254100000000001"/>
    <n v="-120.254"/>
    <s v="Fresno"/>
    <s v="COALINGA-NO-2-1107"/>
    <m/>
    <n v="12000"/>
    <m/>
    <x v="0"/>
    <s v="Cal Fire"/>
    <s v="Urban"/>
    <m/>
    <m/>
    <s v="No"/>
    <m/>
    <m/>
    <m/>
    <m/>
    <m/>
    <m/>
    <m/>
    <s v="N"/>
    <s v="N"/>
    <m/>
    <m/>
    <s v="     "/>
    <m/>
    <m/>
    <m/>
    <m/>
    <m/>
    <m/>
    <m/>
    <m/>
    <m/>
    <m/>
    <m/>
    <m/>
    <m/>
    <m/>
    <m/>
    <m/>
    <m/>
    <m/>
    <m/>
  </r>
  <r>
    <s v="SAP20210697"/>
    <s v="     "/>
    <n v="44278"/>
    <s v="3/23"/>
    <x v="0"/>
    <m/>
    <s v="13"/>
    <n v="1"/>
    <s v="3"/>
    <x v="5"/>
    <m/>
    <m/>
    <s v="x-arm fire caused by mylar balloons"/>
    <s v="     "/>
    <s v="SAP"/>
    <n v="44580"/>
    <s v="Y"/>
    <x v="0"/>
    <s v="7384806"/>
    <m/>
    <m/>
    <s v="T005245620"/>
    <n v="120670308"/>
    <m/>
    <s v="     "/>
    <x v="0"/>
    <s v="PG&amp;E"/>
    <m/>
    <m/>
    <m/>
    <s v="D"/>
    <m/>
    <s v="Structure-PG&amp;E only"/>
    <m/>
    <s v="Contact - 3rd Party"/>
    <s v="33.c. Balloon contact"/>
    <s v="Contact - 3rd Party"/>
    <s v="Balloon contact"/>
    <s v="Balloon contact"/>
    <m/>
    <s v="Balloon contact"/>
    <s v="Insulator"/>
    <m/>
    <s v="Yes"/>
    <s v="Overhead"/>
    <x v="0"/>
    <s v="Insulator"/>
    <m/>
    <s v="103569227"/>
    <s v="     "/>
    <s v="Non-HFTD"/>
    <x v="0"/>
    <m/>
    <m/>
    <n v="37.587499999999999"/>
    <n v="-122.372"/>
    <s v="San Mateo"/>
    <s v="BURLINGAME-0402"/>
    <m/>
    <m/>
    <m/>
    <x v="0"/>
    <m/>
    <m/>
    <m/>
    <m/>
    <s v="No"/>
    <m/>
    <m/>
    <m/>
    <m/>
    <m/>
    <m/>
    <m/>
    <s v="N"/>
    <s v="N"/>
    <m/>
    <m/>
    <s v="     "/>
    <m/>
    <m/>
    <m/>
    <m/>
    <m/>
    <m/>
    <m/>
    <m/>
    <m/>
    <m/>
    <m/>
    <m/>
    <m/>
    <m/>
    <m/>
    <m/>
    <m/>
    <m/>
    <m/>
  </r>
  <r>
    <s v="20212399"/>
    <s v="     "/>
    <n v="44278"/>
    <s v="3/23"/>
    <x v="0"/>
    <m/>
    <s v="13"/>
    <n v="1"/>
    <s v="3"/>
    <x v="5"/>
    <n v="44276"/>
    <m/>
    <s v="3320 / (rear of) 3318 Senter Rd in San Jose; pole fire; floating line causing sparks; open jumper primary; arcing connector; near fuse 28751"/>
    <s v="     "/>
    <s v="SAP"/>
    <m/>
    <s v="Y"/>
    <x v="0"/>
    <m/>
    <s v="21-0039161"/>
    <m/>
    <s v="T005245574, T005245581"/>
    <n v="120670000"/>
    <m/>
    <s v="     "/>
    <x v="0"/>
    <s v="PG&amp;E"/>
    <m/>
    <m/>
    <m/>
    <s v="D"/>
    <m/>
    <s v="Structure-PG&amp;E only"/>
    <m/>
    <s v="Equipment - PG&amp;E"/>
    <s v="34.m. Connection device damage or failure"/>
    <s v="Equipment - PG&amp;E"/>
    <s v="All types of equipment / facility failure"/>
    <s v="Splice/Clamp/Connector"/>
    <s v="Jumper"/>
    <m/>
    <m/>
    <s v="Open Circuit"/>
    <s v="Y"/>
    <s v="Overhead"/>
    <x v="0"/>
    <s v="Jumper"/>
    <m/>
    <s v="100595439"/>
    <s v="     "/>
    <s v="Non-HFTD"/>
    <x v="0"/>
    <m/>
    <m/>
    <n v="37.290700000000001"/>
    <n v="-121.83"/>
    <s v="Santa Clara"/>
    <s v="EVERGREEN-2103"/>
    <m/>
    <n v="21000"/>
    <m/>
    <x v="0"/>
    <s v="Unknown"/>
    <s v="Urban"/>
    <m/>
    <m/>
    <s v="No"/>
    <m/>
    <m/>
    <m/>
    <m/>
    <m/>
    <m/>
    <m/>
    <s v="N"/>
    <s v="N"/>
    <m/>
    <m/>
    <s v="     "/>
    <m/>
    <m/>
    <m/>
    <m/>
    <m/>
    <m/>
    <m/>
    <m/>
    <m/>
    <m/>
    <m/>
    <m/>
    <m/>
    <m/>
    <m/>
    <m/>
    <m/>
    <m/>
    <m/>
  </r>
  <r>
    <s v="SAP20210696"/>
    <s v="     "/>
    <n v="44278"/>
    <s v="3/23"/>
    <x v="0"/>
    <m/>
    <s v="13"/>
    <n v="1"/>
    <s v="3"/>
    <x v="5"/>
    <n v="44276"/>
    <m/>
    <s v="3320 / (rear of) 3318 Senter Rd in San Jose; pole fire; floating line causing sparks; open jumper primary; arcing connector; near fuse 28751"/>
    <s v="     "/>
    <s v="SAP"/>
    <n v="44580"/>
    <s v="Y"/>
    <x v="0"/>
    <s v="1290841"/>
    <s v="21-0039161"/>
    <m/>
    <s v="T005245574, T005245581"/>
    <n v="120670188"/>
    <m/>
    <s v="     "/>
    <x v="0"/>
    <s v="PG&amp;E"/>
    <m/>
    <m/>
    <m/>
    <s v="D"/>
    <m/>
    <s v="Structure-PG&amp;E only"/>
    <m/>
    <s v="Equipment - PG&amp;E"/>
    <s v="34.m. Connection device damage or failure"/>
    <s v="Equipment - PG&amp;E"/>
    <s v="Splice/Clamp/Connector"/>
    <s v="Splice/Clamp/Connector"/>
    <s v="Jumper"/>
    <m/>
    <m/>
    <s v="Open Circuit"/>
    <s v="Yes"/>
    <s v="Overhead"/>
    <x v="0"/>
    <s v="Jumper"/>
    <m/>
    <s v="100595439"/>
    <s v="     "/>
    <s v="Non-HFTD"/>
    <x v="0"/>
    <m/>
    <m/>
    <n v="37.290700000000001"/>
    <n v="-121.83"/>
    <s v="Santa Clara"/>
    <s v="EVERGREEN-2103"/>
    <m/>
    <m/>
    <m/>
    <x v="0"/>
    <m/>
    <m/>
    <m/>
    <m/>
    <s v="No"/>
    <m/>
    <m/>
    <m/>
    <m/>
    <m/>
    <m/>
    <m/>
    <s v="N"/>
    <s v="N"/>
    <m/>
    <m/>
    <s v="     "/>
    <m/>
    <m/>
    <m/>
    <m/>
    <m/>
    <m/>
    <m/>
    <m/>
    <m/>
    <m/>
    <m/>
    <m/>
    <m/>
    <m/>
    <m/>
    <m/>
    <m/>
    <m/>
    <m/>
  </r>
  <r>
    <s v="20212403"/>
    <s v="     "/>
    <n v="44278"/>
    <s v="3/23"/>
    <x v="0"/>
    <m/>
    <s v="13"/>
    <n v="1"/>
    <s v="3"/>
    <x v="5"/>
    <m/>
    <m/>
    <s v="x-arm fire caused by mylar balloons"/>
    <s v="     "/>
    <s v="SAP"/>
    <m/>
    <s v="Y"/>
    <x v="0"/>
    <m/>
    <m/>
    <m/>
    <s v="T005245620"/>
    <n v="120670000"/>
    <m/>
    <s v="     "/>
    <x v="0"/>
    <s v="PG&amp;E"/>
    <m/>
    <m/>
    <m/>
    <s v="D"/>
    <m/>
    <s v="Structure-PG&amp;E only"/>
    <m/>
    <s v="Contact - 3rd Party"/>
    <s v="33.c. Balloon contact"/>
    <s v="Contact - 3rd Party"/>
    <s v="Contact from object"/>
    <s v="Balloon contact"/>
    <m/>
    <s v="Balloon contact"/>
    <s v="Insulator"/>
    <m/>
    <s v="Y"/>
    <s v="Overhead"/>
    <x v="0"/>
    <s v="Insulator"/>
    <m/>
    <s v="103569227"/>
    <s v="     "/>
    <s v="Non-HFTD"/>
    <x v="0"/>
    <m/>
    <m/>
    <n v="37.587499999999999"/>
    <n v="-122.372"/>
    <s v="San Mateo"/>
    <s v="BURLINGAME-0402"/>
    <m/>
    <n v="4160"/>
    <m/>
    <x v="0"/>
    <s v="Self Extinguished"/>
    <s v="Urban"/>
    <m/>
    <m/>
    <s v="No"/>
    <m/>
    <m/>
    <m/>
    <m/>
    <m/>
    <m/>
    <m/>
    <s v="N"/>
    <s v="N"/>
    <m/>
    <m/>
    <s v="     "/>
    <m/>
    <m/>
    <m/>
    <m/>
    <m/>
    <m/>
    <m/>
    <m/>
    <m/>
    <m/>
    <m/>
    <m/>
    <m/>
    <m/>
    <m/>
    <m/>
    <m/>
    <m/>
    <m/>
  </r>
  <r>
    <s v="MIA20157724"/>
    <s v="     "/>
    <n v="42087"/>
    <s v="3/24"/>
    <x v="0"/>
    <n v="0.2350925925925926"/>
    <s v="13"/>
    <n v="1"/>
    <s v="3"/>
    <x v="2"/>
    <n v="42087"/>
    <n v="0.23472222222222222"/>
    <s v="FAS states there was a fire at the pole and FLD remarks state burnt wires were found and replaced."/>
    <s v="     "/>
    <s v="FAS"/>
    <n v="44266"/>
    <s v="Y"/>
    <x v="0"/>
    <s v="1207245"/>
    <s v="N/A"/>
    <m/>
    <s v="T003364471"/>
    <m/>
    <m/>
    <s v="     "/>
    <x v="0"/>
    <s v="PG&amp;E"/>
    <m/>
    <m/>
    <m/>
    <s v="D"/>
    <m/>
    <s v="Structure-PG&amp;E only"/>
    <m/>
    <s v="Equipment - PG&amp;E"/>
    <s v="34.b. Conductor damage or failure"/>
    <s v="Equipment - PG&amp;E"/>
    <s v="All types of equipment / facility failure"/>
    <s v="Conductor failure-all"/>
    <s v="Conductor"/>
    <m/>
    <m/>
    <m/>
    <s v="Yes"/>
    <s v="Overhead"/>
    <x v="0"/>
    <m/>
    <m/>
    <s v="42451101"/>
    <s v="     "/>
    <s v="Non-HFTD"/>
    <x v="0"/>
    <m/>
    <m/>
    <n v="38.108600000000003"/>
    <n v="-122.23099999999999"/>
    <s v="Solano"/>
    <s v="VALLEJO-B-1101"/>
    <m/>
    <n v="11000"/>
    <m/>
    <x v="0"/>
    <s v="Vallejo Fire Department"/>
    <s v="Urban"/>
    <m/>
    <m/>
    <s v="No"/>
    <m/>
    <m/>
    <m/>
    <m/>
    <m/>
    <m/>
    <m/>
    <s v="N"/>
    <s v="N"/>
    <m/>
    <m/>
    <s v="     "/>
    <m/>
    <m/>
    <m/>
    <m/>
    <m/>
    <m/>
    <m/>
    <m/>
    <m/>
    <m/>
    <m/>
    <m/>
    <m/>
    <m/>
    <m/>
    <m/>
    <m/>
    <m/>
    <m/>
  </r>
  <r>
    <s v="SAP201712440"/>
    <s v="     "/>
    <n v="42818"/>
    <s v="3/24"/>
    <x v="0"/>
    <m/>
    <s v="12"/>
    <n v="1"/>
    <s v="3"/>
    <x v="0"/>
    <n v="42816"/>
    <m/>
    <s v="Pole replaced due to lightning"/>
    <s v="     "/>
    <s v="SAP"/>
    <n v="44580"/>
    <s v="Y"/>
    <x v="0"/>
    <s v="1733220"/>
    <s v="17-0032923"/>
    <m/>
    <s v="T003984306"/>
    <n v="112701017"/>
    <m/>
    <s v="     "/>
    <x v="0"/>
    <s v="PG&amp;E"/>
    <m/>
    <m/>
    <m/>
    <s v="D"/>
    <m/>
    <s v="Structure-PG&amp;E only"/>
    <m/>
    <s v="Weather - Lightning"/>
    <s v="39.a. All Other"/>
    <s v="Weather"/>
    <s v="Weather - Lightning"/>
    <s v="Weather - Lightning"/>
    <m/>
    <m/>
    <m/>
    <s v="Line to Ground"/>
    <s v="No"/>
    <s v="Overhead"/>
    <x v="0"/>
    <s v="Pole"/>
    <m/>
    <s v="100405035"/>
    <s v="     "/>
    <s v="Non-HFTD"/>
    <x v="0"/>
    <m/>
    <m/>
    <n v="39.7485"/>
    <n v="-122.524"/>
    <s v="Glenn"/>
    <s v="ELK-CREEK-1101"/>
    <m/>
    <m/>
    <s v="ELK CREEK 11012004"/>
    <x v="0"/>
    <m/>
    <m/>
    <m/>
    <m/>
    <s v="No"/>
    <m/>
    <m/>
    <m/>
    <m/>
    <m/>
    <m/>
    <m/>
    <s v="N"/>
    <s v="N"/>
    <m/>
    <m/>
    <s v="     "/>
    <m/>
    <m/>
    <m/>
    <m/>
    <m/>
    <m/>
    <m/>
    <m/>
    <m/>
    <m/>
    <m/>
    <m/>
    <m/>
    <m/>
    <m/>
    <m/>
    <m/>
    <m/>
    <m/>
  </r>
  <r>
    <s v="SAP201712443"/>
    <s v="     "/>
    <n v="42818"/>
    <s v="3/24"/>
    <x v="0"/>
    <m/>
    <s v="12"/>
    <n v="1"/>
    <s v="3"/>
    <x v="0"/>
    <n v="42816"/>
    <m/>
    <s v="Pole replaced due to pole fire"/>
    <s v="     "/>
    <s v="SAP"/>
    <n v="44580"/>
    <s v="Y"/>
    <x v="0"/>
    <s v="1733249"/>
    <s v="17-0032920"/>
    <m/>
    <s v="T003984325"/>
    <n v="112700951"/>
    <m/>
    <s v="     "/>
    <x v="0"/>
    <s v="PG&amp;E"/>
    <m/>
    <m/>
    <m/>
    <s v="D"/>
    <m/>
    <s v="Structure-PG&amp;E only"/>
    <m/>
    <s v="Contamination"/>
    <s v="36.a. Contamination"/>
    <s v="Equipment - PG&amp;E"/>
    <s v="Insulator failure"/>
    <s v="Insulator failure"/>
    <m/>
    <m/>
    <m/>
    <s v="Line to Line"/>
    <s v="Yes"/>
    <s v="Overhead"/>
    <x v="0"/>
    <s v="Pole"/>
    <m/>
    <s v="103353450"/>
    <s v="     "/>
    <s v="Non-HFTD"/>
    <x v="0"/>
    <m/>
    <m/>
    <n v="37.192500000000003"/>
    <n v="-120.99"/>
    <s v="Merced"/>
    <s v="GUSTINE-1102"/>
    <m/>
    <m/>
    <s v="GUSTINE 11029100"/>
    <x v="0"/>
    <m/>
    <m/>
    <m/>
    <m/>
    <s v="No"/>
    <m/>
    <m/>
    <m/>
    <m/>
    <m/>
    <m/>
    <m/>
    <s v="N"/>
    <s v="N"/>
    <m/>
    <m/>
    <s v="     "/>
    <m/>
    <m/>
    <m/>
    <m/>
    <m/>
    <m/>
    <m/>
    <m/>
    <m/>
    <m/>
    <m/>
    <m/>
    <m/>
    <m/>
    <m/>
    <m/>
    <m/>
    <m/>
    <m/>
  </r>
  <r>
    <s v="SAP201712449"/>
    <s v="     "/>
    <n v="42818"/>
    <s v="3/24"/>
    <x v="0"/>
    <m/>
    <s v="12"/>
    <n v="1"/>
    <s v="3"/>
    <x v="0"/>
    <n v="42816"/>
    <m/>
    <s v="Pole repaired due to pole fire caused by flashed insulator."/>
    <s v="     "/>
    <s v="SAP"/>
    <n v="44580"/>
    <s v="Y"/>
    <x v="0"/>
    <s v="1733298"/>
    <s v="17-0032916"/>
    <m/>
    <s v="T003984392"/>
    <n v="112701047"/>
    <m/>
    <s v="     "/>
    <x v="0"/>
    <s v="PG&amp;E"/>
    <m/>
    <m/>
    <m/>
    <s v="D"/>
    <m/>
    <s v="Structure-PG&amp;E only"/>
    <m/>
    <s v="Equipment - PG&amp;E"/>
    <s v="34.g. Insulator and brushing damage or failure"/>
    <s v="Equipment - PG&amp;E"/>
    <s v="Insulator failure"/>
    <s v="Insulator failure"/>
    <s v="Crossarm"/>
    <m/>
    <m/>
    <s v="Line to Line"/>
    <s v="No"/>
    <s v="Overhead"/>
    <x v="0"/>
    <s v="Crossarm"/>
    <m/>
    <s v="103776386"/>
    <s v="     "/>
    <s v="Non-HFTD"/>
    <x v="0"/>
    <m/>
    <m/>
    <n v="36.311999999999998"/>
    <n v="-120.283"/>
    <s v="Fresno"/>
    <s v="COALINGA-NO-2-1107"/>
    <m/>
    <m/>
    <s v="COALINGA NO 2 1107CB"/>
    <x v="0"/>
    <m/>
    <m/>
    <m/>
    <m/>
    <s v="No"/>
    <m/>
    <m/>
    <m/>
    <m/>
    <m/>
    <m/>
    <m/>
    <s v="N"/>
    <s v="N"/>
    <m/>
    <m/>
    <s v="     "/>
    <m/>
    <m/>
    <m/>
    <m/>
    <m/>
    <m/>
    <m/>
    <m/>
    <m/>
    <m/>
    <m/>
    <m/>
    <m/>
    <m/>
    <m/>
    <m/>
    <m/>
    <m/>
    <m/>
  </r>
  <r>
    <s v="20210953"/>
    <s v="     "/>
    <n v="44279"/>
    <s v="3/24"/>
    <x v="0"/>
    <n v="0.30069444444444443"/>
    <s v="13"/>
    <n v="1"/>
    <s v="3"/>
    <x v="5"/>
    <n v="44279"/>
    <m/>
    <s v="1580 KOOSER RD in San Jose; pole fire; tman didn't find cause and suspected transmission towers tracking; fire report however said this was caused by arcing transformer"/>
    <s v="     "/>
    <s v="FAS"/>
    <m/>
    <s v="Y"/>
    <x v="0"/>
    <m/>
    <m/>
    <m/>
    <s v="8521192814"/>
    <m/>
    <m/>
    <s v="     "/>
    <x v="1"/>
    <s v="PG&amp;E"/>
    <m/>
    <s v="Vegetation"/>
    <m/>
    <s v="D"/>
    <s v="D"/>
    <s v="&lt;0.25"/>
    <m/>
    <s v="Equipment - PG&amp;E"/>
    <s v="34.n. Transformer damage or failure"/>
    <s v="Equipment - PG&amp;E"/>
    <s v="All types of equipment / facility failure"/>
    <s v="Transformer failure"/>
    <s v="Transformer"/>
    <m/>
    <m/>
    <m/>
    <s v="Y"/>
    <s v="Overhead"/>
    <x v="3"/>
    <s v="Transformer"/>
    <m/>
    <s v="103569974"/>
    <s v="     "/>
    <s v="Non-HFTD"/>
    <x v="0"/>
    <m/>
    <m/>
    <n v="37.241999999999997"/>
    <n v="-121.9"/>
    <s v="Santa Clara"/>
    <s v="HICKS-2102"/>
    <m/>
    <n v="21000"/>
    <m/>
    <x v="0"/>
    <s v="San Jose FD"/>
    <s v="Urban"/>
    <s v="Grass fuel model"/>
    <m/>
    <s v="No"/>
    <m/>
    <m/>
    <m/>
    <m/>
    <m/>
    <m/>
    <m/>
    <s v="N"/>
    <s v="N"/>
    <m/>
    <m/>
    <s v="     "/>
    <m/>
    <m/>
    <m/>
    <m/>
    <m/>
    <m/>
    <m/>
    <m/>
    <m/>
    <m/>
    <m/>
    <m/>
    <m/>
    <m/>
    <m/>
    <m/>
    <m/>
    <m/>
    <m/>
  </r>
  <r>
    <s v="MIA20186462"/>
    <s v="     "/>
    <n v="43184"/>
    <s v="3/25"/>
    <x v="0"/>
    <n v="0.99714120370370374"/>
    <s v="13"/>
    <n v="1"/>
    <s v="3"/>
    <x v="1"/>
    <n v="43184"/>
    <n v="0.99652777777777779"/>
    <s v="Structure fire, dound bypass cut into PGE service conduct"/>
    <s v="     "/>
    <s v="FAS"/>
    <n v="44251"/>
    <s v="Y"/>
    <x v="0"/>
    <m/>
    <m/>
    <m/>
    <s v="7616352768"/>
    <m/>
    <s v="EI180325A"/>
    <s v="     "/>
    <x v="0"/>
    <s v="PG&amp;E"/>
    <m/>
    <m/>
    <m/>
    <s v="D"/>
    <m/>
    <s v="Structure-only"/>
    <m/>
    <s v="Contact - 3rd Party"/>
    <s v="33.e. Other contact from object"/>
    <s v="Contact - 3rd Party"/>
    <s v="Contact from object"/>
    <s v="Vandalism"/>
    <m/>
    <s v="Vandalism"/>
    <s v="Service Drop"/>
    <m/>
    <s v="Unknown"/>
    <s v="Overhead"/>
    <x v="0"/>
    <m/>
    <m/>
    <s v="AS "/>
    <s v="     "/>
    <s v="Non-HFTD"/>
    <x v="0"/>
    <m/>
    <m/>
    <n v="35.285200000000003"/>
    <n v="-119.053"/>
    <s v="Kern"/>
    <s v="STOCKDALE-1109"/>
    <s v="254071109"/>
    <n v="11000"/>
    <m/>
    <x v="0"/>
    <m/>
    <s v="Urban"/>
    <m/>
    <m/>
    <s v="No"/>
    <m/>
    <m/>
    <m/>
    <m/>
    <m/>
    <m/>
    <m/>
    <s v="N"/>
    <s v="N"/>
    <m/>
    <m/>
    <s v="     "/>
    <m/>
    <m/>
    <m/>
    <m/>
    <m/>
    <m/>
    <m/>
    <m/>
    <m/>
    <m/>
    <m/>
    <m/>
    <m/>
    <m/>
    <m/>
    <m/>
    <m/>
    <m/>
    <m/>
  </r>
  <r>
    <s v="SAP20203671"/>
    <s v="     "/>
    <n v="43915"/>
    <s v="3/25"/>
    <x v="0"/>
    <m/>
    <s v="13"/>
    <n v="1"/>
    <s v="3"/>
    <x v="4"/>
    <m/>
    <m/>
    <s v="Pole replaced due to pole fire"/>
    <s v="     "/>
    <s v="SAP"/>
    <n v="44580"/>
    <s v="Y"/>
    <x v="0"/>
    <m/>
    <m/>
    <m/>
    <m/>
    <n v="118733758"/>
    <m/>
    <s v="     "/>
    <x v="0"/>
    <s v="PG&amp;E"/>
    <m/>
    <m/>
    <m/>
    <s v="D"/>
    <m/>
    <s v="Structure-PG&amp;E only"/>
    <m/>
    <s v="Equipment - PG&amp;E"/>
    <s v="34.h. Crossarm damage or failure"/>
    <s v="Equipment - PG&amp;E"/>
    <s v="Crossarm failure"/>
    <s v="Crossarm failure"/>
    <s v="Pole"/>
    <m/>
    <m/>
    <m/>
    <s v="No"/>
    <s v="Overhead"/>
    <x v="0"/>
    <s v="Pole"/>
    <m/>
    <s v="100136970"/>
    <s v="     "/>
    <s v="Non-HFTD"/>
    <x v="0"/>
    <m/>
    <m/>
    <n v="35.274099999999997"/>
    <n v="-118.985"/>
    <s v="Kern"/>
    <s v="PANAMA-2101"/>
    <m/>
    <m/>
    <m/>
    <x v="0"/>
    <m/>
    <m/>
    <m/>
    <m/>
    <s v="No"/>
    <m/>
    <m/>
    <m/>
    <m/>
    <m/>
    <m/>
    <m/>
    <s v="N"/>
    <s v="N"/>
    <m/>
    <m/>
    <s v="     "/>
    <m/>
    <m/>
    <m/>
    <m/>
    <m/>
    <m/>
    <m/>
    <m/>
    <m/>
    <m/>
    <m/>
    <m/>
    <m/>
    <m/>
    <m/>
    <m/>
    <m/>
    <m/>
    <m/>
  </r>
  <r>
    <s v="20210285"/>
    <s v="     "/>
    <n v="44280"/>
    <s v="3/25"/>
    <x v="0"/>
    <n v="0.67569444444444449"/>
    <s v="13"/>
    <n v="1"/>
    <s v="3"/>
    <x v="5"/>
    <n v="44280"/>
    <m/>
    <s v="Underground neutral failure, the ensuing fire was greater than 1 linear meter; OIS: 1298189; FOID: T005250030; EC: 120693014; PM: 44705157; Circuit ID: 162111101, SAP ID: 107116376"/>
    <s v="     "/>
    <s v="FAS"/>
    <m/>
    <s v="N"/>
    <x v="0"/>
    <m/>
    <m/>
    <m/>
    <s v="T005250030"/>
    <n v="120693000"/>
    <m/>
    <s v="     "/>
    <x v="1"/>
    <s v="PG&amp;E"/>
    <m/>
    <s v="Other"/>
    <s v="Conductor - Underground Neutral"/>
    <s v="D"/>
    <s v="D"/>
    <s v="&lt;3 meters of linear travel"/>
    <m/>
    <s v="Equipment - PG&amp;E"/>
    <s v="34.b. Conductor damage or failure"/>
    <s v="Equipment - PG&amp;E"/>
    <s v="All types of equipment / facility failure"/>
    <s v="Conductor failure-all"/>
    <s v="Conductor - Underground Service"/>
    <m/>
    <m/>
    <m/>
    <s v="N"/>
    <s v="Underground"/>
    <x v="1"/>
    <s v="Conductor - Underground Service"/>
    <s v="Conductor - Underground Neutral"/>
    <s v="107116376"/>
    <s v="     "/>
    <s v="Non-HFTD"/>
    <x v="0"/>
    <m/>
    <m/>
    <n v="38.157200000000003"/>
    <n v="-121.31399999999999"/>
    <s v="San Joaquin"/>
    <s v="LODI-1101"/>
    <m/>
    <m/>
    <s v="N/A"/>
    <x v="0"/>
    <s v="Woodbridge FD"/>
    <s v="Urban"/>
    <m/>
    <m/>
    <s v="No"/>
    <m/>
    <m/>
    <m/>
    <m/>
    <m/>
    <m/>
    <m/>
    <s v="N"/>
    <s v="N"/>
    <m/>
    <m/>
    <s v="     "/>
    <m/>
    <m/>
    <m/>
    <m/>
    <m/>
    <m/>
    <m/>
    <m/>
    <m/>
    <m/>
    <m/>
    <m/>
    <m/>
    <m/>
    <m/>
    <m/>
    <m/>
    <m/>
    <m/>
  </r>
  <r>
    <s v="20210282"/>
    <s v="     "/>
    <n v="44280"/>
    <s v="3/25"/>
    <x v="0"/>
    <n v="0.34375"/>
    <s v="13"/>
    <n v="1"/>
    <s v="3"/>
    <x v="5"/>
    <n v="44280"/>
    <m/>
    <s v="A conductor broke, resulting in a line to ground fault. The ensuing fire was 3 meters - 0.25 acres.  4/12/21- Reached out to Tman for additional info and photos."/>
    <s v="     "/>
    <s v="FAS"/>
    <m/>
    <s v="N"/>
    <x v="0"/>
    <m/>
    <s v="21-0040732"/>
    <m/>
    <s v="T005249416"/>
    <m/>
    <m/>
    <s v="     "/>
    <x v="1"/>
    <s v="PG&amp;E"/>
    <m/>
    <s v="Vegetation"/>
    <m/>
    <s v="D"/>
    <s v="D"/>
    <s v="&lt;0.25"/>
    <m/>
    <s v="Equipment - PG&amp;E"/>
    <s v="34.b. Conductor damage or failure"/>
    <s v="Equipment - PG&amp;E"/>
    <s v="All types of equipment / facility failure"/>
    <s v="Conductor failure-all"/>
    <s v="Conductor - Primary"/>
    <m/>
    <m/>
    <s v="Line to Ground"/>
    <s v="N"/>
    <s v="Overhead"/>
    <x v="3"/>
    <s v="Conductor - Primary"/>
    <s v="Conductor"/>
    <s v="100309056"/>
    <s v="     "/>
    <s v="Non-HFTD"/>
    <x v="0"/>
    <m/>
    <m/>
    <n v="37.658299999999997"/>
    <n v="-122.491"/>
    <s v="San Mateo"/>
    <s v="DALY-CITY-1104"/>
    <m/>
    <n v="12000"/>
    <m/>
    <x v="0"/>
    <s v="San Mateo FD"/>
    <s v="Shrub"/>
    <m/>
    <m/>
    <s v="No"/>
    <m/>
    <m/>
    <m/>
    <m/>
    <m/>
    <m/>
    <m/>
    <s v="N"/>
    <s v="N"/>
    <m/>
    <m/>
    <s v="     "/>
    <m/>
    <m/>
    <m/>
    <m/>
    <m/>
    <m/>
    <m/>
    <m/>
    <m/>
    <m/>
    <m/>
    <m/>
    <m/>
    <m/>
    <m/>
    <m/>
    <m/>
    <m/>
    <m/>
  </r>
  <r>
    <s v="MIA20140360"/>
    <s v="     "/>
    <n v="41724"/>
    <s v="3/26"/>
    <x v="0"/>
    <n v="0.43395833333333333"/>
    <s v="13"/>
    <n v="1"/>
    <s v="3"/>
    <x v="7"/>
    <n v="41724"/>
    <n v="0.43333333333333335"/>
    <s v="priamry dead end insulator flashed and broke, causing pole fire, denergized"/>
    <s v="     "/>
    <s v="FAS"/>
    <n v="44259"/>
    <s v="Y"/>
    <x v="0"/>
    <s v="989935"/>
    <s v=" 14-002062"/>
    <m/>
    <s v="T003087593"/>
    <n v="107919987"/>
    <m/>
    <s v="     "/>
    <x v="0"/>
    <s v="PG&amp;E"/>
    <m/>
    <m/>
    <m/>
    <s v="D"/>
    <m/>
    <s v="Structure-PG&amp;E only"/>
    <m/>
    <s v="Equipment - PG&amp;E"/>
    <s v="34.g. Insulator and brushing damage or failure"/>
    <s v="Equipment - PG&amp;E"/>
    <s v="All types of equipment / facility failure"/>
    <s v="Insulator failure"/>
    <s v="Insulator"/>
    <m/>
    <m/>
    <m/>
    <s v="Yes"/>
    <s v="Overhead"/>
    <x v="0"/>
    <m/>
    <m/>
    <s v="circuit id 153612109 "/>
    <s v="     "/>
    <s v="Non-HFTD"/>
    <x v="0"/>
    <m/>
    <m/>
    <n v="38.729199999999999"/>
    <n v="-121.092"/>
    <s v="El Dorado"/>
    <s v="CLARKSVILLE-2109"/>
    <s v="153612109"/>
    <n v="21000"/>
    <m/>
    <x v="0"/>
    <m/>
    <s v="Urban"/>
    <m/>
    <m/>
    <s v="No"/>
    <m/>
    <m/>
    <m/>
    <m/>
    <m/>
    <m/>
    <m/>
    <s v="N"/>
    <s v="N"/>
    <m/>
    <m/>
    <s v="     "/>
    <m/>
    <m/>
    <m/>
    <m/>
    <m/>
    <m/>
    <m/>
    <m/>
    <m/>
    <m/>
    <m/>
    <m/>
    <m/>
    <m/>
    <m/>
    <m/>
    <m/>
    <m/>
    <m/>
  </r>
  <r>
    <s v="SAP201422131"/>
    <s v="     "/>
    <n v="41724"/>
    <s v="3/26"/>
    <x v="0"/>
    <m/>
    <s v="13"/>
    <n v="1"/>
    <s v="3"/>
    <x v="7"/>
    <n v="41722"/>
    <m/>
    <s v="pole fire; failed transformer; meter 1006714137; burned cutout/fuse holder"/>
    <s v="     "/>
    <s v="SAP"/>
    <n v="44580"/>
    <s v="Y"/>
    <x v="0"/>
    <s v="988815"/>
    <s v="14-0020050"/>
    <m/>
    <s v="T003086189"/>
    <n v="107916703"/>
    <m/>
    <s v="     "/>
    <x v="0"/>
    <s v="PG&amp;E"/>
    <m/>
    <m/>
    <m/>
    <s v="D"/>
    <m/>
    <s v="Structure-PG&amp;E only"/>
    <m/>
    <s v="Equipment - PG&amp;E"/>
    <s v="34.n. Transformer damage or failure"/>
    <s v="Equipment - PG&amp;E"/>
    <s v="Transformer failure"/>
    <s v="Transformer failure"/>
    <s v="Bushing Mounted Cutout"/>
    <m/>
    <m/>
    <s v="Line to Ground"/>
    <s v="No"/>
    <s v="Overhead"/>
    <x v="0"/>
    <s v="Bushing Mounted Cutout"/>
    <m/>
    <s v="101932871"/>
    <s v="     "/>
    <s v="Non-HFTD"/>
    <x v="0"/>
    <m/>
    <m/>
    <n v="34.796700000000001"/>
    <n v="-120.428"/>
    <s v="Santa Barbara"/>
    <s v="PURISIMA-1101"/>
    <m/>
    <m/>
    <s v="N/A"/>
    <x v="0"/>
    <m/>
    <m/>
    <m/>
    <m/>
    <s v="No"/>
    <m/>
    <m/>
    <m/>
    <m/>
    <m/>
    <m/>
    <m/>
    <s v="N"/>
    <s v="N"/>
    <m/>
    <m/>
    <s v="     "/>
    <m/>
    <m/>
    <m/>
    <m/>
    <m/>
    <m/>
    <m/>
    <m/>
    <m/>
    <m/>
    <m/>
    <m/>
    <m/>
    <m/>
    <m/>
    <m/>
    <m/>
    <m/>
    <m/>
  </r>
  <r>
    <s v="MIA20157975"/>
    <s v="     "/>
    <n v="42089"/>
    <s v="3/26"/>
    <x v="0"/>
    <n v="0.67696759259259254"/>
    <s v="13"/>
    <n v="1"/>
    <s v="3"/>
    <x v="2"/>
    <n v="42089"/>
    <n v="0.67638888888888893"/>
    <s v="VALPICO RD in Tracy; POLE FIRE @ C992; cap failed"/>
    <s v="     "/>
    <s v="FAS"/>
    <n v="44259"/>
    <s v="Y"/>
    <x v="0"/>
    <s v="5582042"/>
    <s v="N/A"/>
    <m/>
    <s v="T003366421"/>
    <m/>
    <m/>
    <s v="     "/>
    <x v="0"/>
    <s v="PG&amp;E"/>
    <m/>
    <m/>
    <m/>
    <s v="D"/>
    <m/>
    <s v="Structure-PG&amp;E only"/>
    <m/>
    <s v="Equipment - PG&amp;E"/>
    <s v="34.a. Capacitor bank damage or failure"/>
    <s v="Equipment - PG&amp;E"/>
    <s v="All types of equipment / facility failure"/>
    <s v="Capacitor bank failure"/>
    <s v="Capacitor Bank"/>
    <m/>
    <m/>
    <m/>
    <s v="Yes"/>
    <s v="Overhead"/>
    <x v="0"/>
    <m/>
    <m/>
    <s v="C992"/>
    <s v="     "/>
    <s v="Non-HFTD"/>
    <x v="0"/>
    <m/>
    <m/>
    <n v="37.710599999999999"/>
    <n v="-121.459"/>
    <s v="San Joaquin"/>
    <s v="LAMMERS-1102 /-LAMMERS-1103"/>
    <m/>
    <n v="11000"/>
    <m/>
    <x v="0"/>
    <s v="Tracy FD"/>
    <s v="Rural"/>
    <m/>
    <m/>
    <s v="No"/>
    <m/>
    <m/>
    <m/>
    <m/>
    <m/>
    <m/>
    <m/>
    <s v="N"/>
    <s v="N"/>
    <m/>
    <m/>
    <s v="     "/>
    <m/>
    <m/>
    <m/>
    <m/>
    <m/>
    <m/>
    <m/>
    <m/>
    <m/>
    <m/>
    <m/>
    <m/>
    <m/>
    <m/>
    <m/>
    <m/>
    <m/>
    <m/>
    <m/>
  </r>
  <r>
    <s v="20210290"/>
    <s v="     "/>
    <n v="44281"/>
    <s v="3/26"/>
    <x v="0"/>
    <n v="0.56527777777777777"/>
    <s v="13"/>
    <n v="1"/>
    <s v="3"/>
    <x v="5"/>
    <n v="44281"/>
    <m/>
    <s v="An electrical overload caused a recloser to burn. The ensuing fire was 3 meters - 0.25 acres."/>
    <s v="     "/>
    <s v="FAS"/>
    <m/>
    <s v="N"/>
    <x v="0"/>
    <m/>
    <s v="21-0041526"/>
    <m/>
    <s v="T005250758,T005250757"/>
    <m/>
    <m/>
    <s v="     "/>
    <x v="1"/>
    <s v="PG&amp;E"/>
    <m/>
    <s v="Vegetation"/>
    <m/>
    <s v="D"/>
    <s v="D"/>
    <s v="&lt;0.25"/>
    <s v="cause was the right hand cut out top jumper burnt off causing phase to phase arching"/>
    <s v="Equipment - Overloaded"/>
    <s v="34.j. Recloser damage or failure"/>
    <s v="Equipment - PG&amp;E"/>
    <s v="All types of equipment / facility failure"/>
    <s v="Recloser failure"/>
    <s v="Recloser"/>
    <m/>
    <m/>
    <s v="Line to Ground"/>
    <s v="N"/>
    <s v="Overhead"/>
    <x v="5"/>
    <s v="Recloser"/>
    <s v="bypass and recloser"/>
    <s v="45200002"/>
    <s v="     "/>
    <s v="Non-HFTD"/>
    <x v="0"/>
    <m/>
    <m/>
    <n v="37.529400000000003"/>
    <n v="-122.065"/>
    <s v="Alameda "/>
    <s v="DUMBARTON-2111"/>
    <m/>
    <n v="21000"/>
    <s v="N/A"/>
    <x v="0"/>
    <s v="Alameda County FD"/>
    <s v="Urban"/>
    <m/>
    <m/>
    <s v="No"/>
    <m/>
    <m/>
    <m/>
    <m/>
    <m/>
    <m/>
    <m/>
    <s v="N"/>
    <s v="N"/>
    <m/>
    <m/>
    <s v="     "/>
    <m/>
    <m/>
    <m/>
    <m/>
    <m/>
    <m/>
    <m/>
    <m/>
    <m/>
    <m/>
    <m/>
    <m/>
    <m/>
    <m/>
    <m/>
    <m/>
    <m/>
    <m/>
    <m/>
  </r>
  <r>
    <s v="MIA20156627"/>
    <s v="     "/>
    <n v="42090"/>
    <s v="3/27"/>
    <x v="0"/>
    <n v="0.60502314814814817"/>
    <s v="13"/>
    <n v="1"/>
    <s v="3"/>
    <x v="2"/>
    <n v="42090"/>
    <n v="0.60486111111111107"/>
    <s v="PWR-Y POLE FIRE.CUST CALLED FI RE DEPT ALDY; insulator burned/flashed; POLE FIRE, MELTED EPOXY INSULATOR AND BIRD GAURD ON FIELD PHASE OF NORTH UNIT 51S,_x000a_WIRE DOWN, 2 SOL CU"/>
    <s v="     "/>
    <s v="FAS"/>
    <n v="44258"/>
    <s v="Y"/>
    <x v="0"/>
    <s v="1208941"/>
    <s v="15-0022641"/>
    <m/>
    <s v="T003367076"/>
    <n v="110140789"/>
    <m/>
    <s v="     "/>
    <x v="0"/>
    <s v="PG&amp;E"/>
    <m/>
    <m/>
    <m/>
    <s v="D"/>
    <m/>
    <s v="Structure-PG&amp;E only"/>
    <m/>
    <s v="Equipment - PG&amp;E"/>
    <s v="34.g. Insulator and brushing damage or failure"/>
    <s v="Equipment - PG&amp;E"/>
    <s v="All types of equipment / facility failure"/>
    <s v="Insulator failure"/>
    <s v="Insulator"/>
    <m/>
    <m/>
    <s v="Line to Ground"/>
    <s v="Yes"/>
    <s v="Overhead"/>
    <x v="0"/>
    <m/>
    <m/>
    <s v="100665400"/>
    <s v="     "/>
    <s v="Non-HFTD"/>
    <x v="0"/>
    <m/>
    <m/>
    <n v="36.657200000000003"/>
    <n v="-119.565"/>
    <s v="Fresno"/>
    <s v="MC-CALL-1107"/>
    <m/>
    <n v="11000"/>
    <s v="MC CALL 110793024"/>
    <x v="0"/>
    <s v="Sanger Fire Dept."/>
    <s v="Rural"/>
    <m/>
    <m/>
    <s v="No"/>
    <m/>
    <m/>
    <m/>
    <m/>
    <m/>
    <m/>
    <m/>
    <s v="N"/>
    <s v="N"/>
    <m/>
    <m/>
    <s v="     "/>
    <m/>
    <m/>
    <m/>
    <m/>
    <m/>
    <m/>
    <m/>
    <m/>
    <m/>
    <m/>
    <m/>
    <m/>
    <m/>
    <m/>
    <m/>
    <m/>
    <m/>
    <m/>
    <m/>
  </r>
  <r>
    <s v="SAP201712397"/>
    <s v="     "/>
    <n v="42821"/>
    <s v="3/27"/>
    <x v="0"/>
    <m/>
    <s v="13"/>
    <n v="1"/>
    <s v="3"/>
    <x v="0"/>
    <n v="42819"/>
    <m/>
    <s v="replaced insulators and transformer; pole fire; failed circuit breaker CB 2105/2"/>
    <s v="     "/>
    <s v="SAP"/>
    <n v="44580"/>
    <s v="Y"/>
    <x v="0"/>
    <m/>
    <s v="17-0033648"/>
    <m/>
    <s v="T003986437"/>
    <n v="112708138"/>
    <m/>
    <s v="     "/>
    <x v="0"/>
    <s v="PG&amp;E"/>
    <m/>
    <m/>
    <m/>
    <s v="D"/>
    <m/>
    <s v="Structure-PG&amp;E only"/>
    <m/>
    <s v="Equipment - PG&amp;E"/>
    <s v="34.o. Other"/>
    <s v="Equipment - PG&amp;E"/>
    <s v="Circuit Breaker"/>
    <s v="Circuit Breaker"/>
    <s v="Circuit Breaker"/>
    <m/>
    <m/>
    <s v="Force Out"/>
    <s v="Yes"/>
    <s v="Overhead"/>
    <x v="0"/>
    <s v="Circuit Breaker"/>
    <m/>
    <s v="101732471"/>
    <s v="     "/>
    <s v="Non-HFTD"/>
    <x v="0"/>
    <m/>
    <m/>
    <n v="36.849200000000003"/>
    <n v="-121.364"/>
    <s v="San Benito"/>
    <s v="HOLLISTER-2105"/>
    <m/>
    <m/>
    <s v="HOLLISTER 2106CB"/>
    <x v="0"/>
    <m/>
    <m/>
    <m/>
    <m/>
    <s v="No"/>
    <m/>
    <m/>
    <m/>
    <m/>
    <m/>
    <m/>
    <m/>
    <s v="N"/>
    <s v="N"/>
    <m/>
    <m/>
    <s v="     "/>
    <m/>
    <m/>
    <m/>
    <m/>
    <m/>
    <m/>
    <m/>
    <m/>
    <m/>
    <m/>
    <m/>
    <m/>
    <m/>
    <m/>
    <m/>
    <m/>
    <m/>
    <m/>
    <m/>
  </r>
  <r>
    <s v="SAP201712401"/>
    <s v="     "/>
    <n v="42821"/>
    <s v="3/27"/>
    <x v="0"/>
    <m/>
    <s v="13"/>
    <n v="1"/>
    <s v="3"/>
    <x v="0"/>
    <n v="42819"/>
    <m/>
    <s v="Pole replaced due to pole fire"/>
    <s v="     "/>
    <s v="SAP"/>
    <n v="44580"/>
    <s v="Y"/>
    <x v="0"/>
    <s v="1735335"/>
    <s v="17-0033707"/>
    <m/>
    <s v="T003986679"/>
    <n v="112708560"/>
    <m/>
    <s v="     "/>
    <x v="0"/>
    <s v="PG&amp;E"/>
    <m/>
    <m/>
    <m/>
    <s v="D"/>
    <m/>
    <s v="Structure-PG&amp;E only"/>
    <m/>
    <s v="Contact - Animal - Nest"/>
    <s v="33.e. Other contact from object"/>
    <s v="Contact - Nest"/>
    <s v="Transformer failure"/>
    <s v="Transformer failure"/>
    <m/>
    <s v="Transformer failure"/>
    <s v="Pole"/>
    <s v="Multi-Fault"/>
    <s v="No"/>
    <s v="Overhead"/>
    <x v="0"/>
    <s v="Pole"/>
    <m/>
    <s v="100659152"/>
    <s v="     "/>
    <s v="Non-HFTD"/>
    <x v="0"/>
    <m/>
    <m/>
    <n v="35.7988"/>
    <n v="-120.032"/>
    <s v="Kings"/>
    <s v="DEVILS-DEN-1102"/>
    <m/>
    <m/>
    <s v="DEVILS DEN 1102CB"/>
    <x v="0"/>
    <m/>
    <m/>
    <m/>
    <m/>
    <s v="No"/>
    <m/>
    <m/>
    <m/>
    <m/>
    <m/>
    <m/>
    <m/>
    <s v="N"/>
    <s v="N"/>
    <m/>
    <m/>
    <s v="     "/>
    <m/>
    <m/>
    <m/>
    <m/>
    <m/>
    <m/>
    <m/>
    <m/>
    <m/>
    <m/>
    <m/>
    <m/>
    <m/>
    <m/>
    <m/>
    <m/>
    <m/>
    <m/>
    <m/>
  </r>
  <r>
    <s v="20210292"/>
    <s v="     "/>
    <n v="44282"/>
    <s v="3/27"/>
    <x v="0"/>
    <n v="0.32777777777777778"/>
    <s v="13"/>
    <n v="1"/>
    <s v="3"/>
    <x v="5"/>
    <n v="44282"/>
    <m/>
    <s v="Pole fire due  unknown cause. Limited to customer owned equipment only.  According to Troubleman-no EC notification tag generated.  "/>
    <s v="     "/>
    <s v="FAS"/>
    <m/>
    <s v="N"/>
    <x v="0"/>
    <m/>
    <m/>
    <m/>
    <s v="T005251140, T005251122"/>
    <m/>
    <m/>
    <s v="     "/>
    <x v="0"/>
    <s v="PG&amp;E"/>
    <m/>
    <s v="Building"/>
    <s v="fuse, meter"/>
    <s v="D"/>
    <s v="D"/>
    <s v="&lt;0.25"/>
    <s v="METER PANEL POLE ONLY"/>
    <s v="Other Fire: Non-PG&amp;E related"/>
    <s v="34.c. Fuse damage or failure"/>
    <s v="Other Fire"/>
    <s v="All types of equipment / facility failure"/>
    <s v="Fuse failure - all"/>
    <m/>
    <m/>
    <m/>
    <m/>
    <s v="N"/>
    <s v="Overhead"/>
    <x v="3"/>
    <s v="Fuse"/>
    <s v="fuse, meter"/>
    <s v="101607221"/>
    <s v="     "/>
    <s v="Non-HFTD"/>
    <x v="0"/>
    <m/>
    <m/>
    <n v="38.710099999999997"/>
    <n v="-121.80200000000001"/>
    <s v="Yolo"/>
    <s v="ZAMORA-1107"/>
    <m/>
    <n v="12000"/>
    <m/>
    <x v="0"/>
    <s v="Willow Creek FD"/>
    <s v="Agriculture"/>
    <m/>
    <m/>
    <s v="No"/>
    <m/>
    <m/>
    <m/>
    <m/>
    <m/>
    <m/>
    <m/>
    <s v="N"/>
    <s v="N"/>
    <m/>
    <m/>
    <s v="     "/>
    <m/>
    <m/>
    <m/>
    <m/>
    <m/>
    <m/>
    <m/>
    <m/>
    <m/>
    <m/>
    <m/>
    <m/>
    <m/>
    <m/>
    <m/>
    <m/>
    <m/>
    <m/>
    <m/>
  </r>
  <r>
    <s v="MIA20145682"/>
    <s v="     "/>
    <n v="41726"/>
    <s v="3/28"/>
    <x v="0"/>
    <n v="0.93255787037037041"/>
    <s v="13"/>
    <n v="1"/>
    <s v="3"/>
    <x v="7"/>
    <n v="41726"/>
    <n v="0.93194444444444446"/>
    <s v="RUH2 - FIRE STRUCTURE; UG SVC BURNT OUT CAUSING HI-LOW IN THE HOUSE...INSTALLED A JUMPER HOUSE TO HOUSE TO SUPPLIED 240 VOLTS_x000a_NXBY - Please reach out to T-man - Need to know fire size"/>
    <s v="     "/>
    <s v="FAS"/>
    <n v="44267"/>
    <s v="Y"/>
    <x v="0"/>
    <m/>
    <s v="N/A"/>
    <m/>
    <s v="2945887596"/>
    <n v="107924663"/>
    <m/>
    <s v="     "/>
    <x v="0"/>
    <s v="PG&amp;E"/>
    <m/>
    <m/>
    <m/>
    <s v="D"/>
    <m/>
    <s v="Unknown"/>
    <m/>
    <s v="Equipment - PG&amp;E"/>
    <s v="34.b. Conductor damage or failure"/>
    <s v="Equipment - PG&amp;E"/>
    <s v="All types of equipment / facility failure"/>
    <s v="Conductor failure-all"/>
    <s v="Conductor - Underground Service"/>
    <m/>
    <m/>
    <m/>
    <s v="No"/>
    <s v="Underground"/>
    <x v="0"/>
    <m/>
    <m/>
    <s v="14502107"/>
    <s v="     "/>
    <s v="Non-HFTD"/>
    <x v="0"/>
    <m/>
    <m/>
    <n v="37.646700000000003"/>
    <n v="-121.869"/>
    <s v="Alameda"/>
    <s v="VINEYARD-2107"/>
    <s v="14502107"/>
    <n v="21000"/>
    <m/>
    <x v="0"/>
    <m/>
    <s v="Rural"/>
    <m/>
    <m/>
    <s v="No"/>
    <m/>
    <m/>
    <m/>
    <m/>
    <m/>
    <m/>
    <m/>
    <s v="N"/>
    <s v="N"/>
    <m/>
    <m/>
    <s v="     "/>
    <m/>
    <m/>
    <m/>
    <m/>
    <m/>
    <m/>
    <m/>
    <m/>
    <m/>
    <m/>
    <m/>
    <m/>
    <m/>
    <m/>
    <m/>
    <m/>
    <m/>
    <m/>
    <m/>
  </r>
  <r>
    <s v="SAP201422098"/>
    <s v="     "/>
    <n v="41726"/>
    <s v="3/28"/>
    <x v="0"/>
    <m/>
    <s v="13"/>
    <n v="1"/>
    <s v="3"/>
    <x v="7"/>
    <n v="41724"/>
    <m/>
    <s v="pole fire; failed circuit breaker; meter 1004056308"/>
    <s v="     "/>
    <s v="SAP"/>
    <n v="44580"/>
    <s v="Y"/>
    <x v="0"/>
    <s v="989809"/>
    <s v="14-0020510"/>
    <m/>
    <s v="T003087387"/>
    <n v="107919179"/>
    <m/>
    <s v="     "/>
    <x v="0"/>
    <s v="PG&amp;E"/>
    <m/>
    <m/>
    <m/>
    <s v="D"/>
    <m/>
    <s v="Structure-PG&amp;E only"/>
    <m/>
    <s v="Equipment - PG&amp;E"/>
    <s v="34.o. Other"/>
    <s v="Equipment - PG&amp;E"/>
    <s v="Circuit Breaker"/>
    <s v="Circuit Breaker"/>
    <s v="Pole"/>
    <m/>
    <m/>
    <s v="None"/>
    <s v="Yes"/>
    <s v="Overhead"/>
    <x v="0"/>
    <s v="Pole"/>
    <m/>
    <s v="100809083"/>
    <s v="     "/>
    <s v="Non-HFTD"/>
    <x v="0"/>
    <m/>
    <m/>
    <n v="36.773899999999998"/>
    <n v="-119.73399999999999"/>
    <s v="Fresno"/>
    <s v="BARTON-1102"/>
    <m/>
    <m/>
    <s v="N/A"/>
    <x v="0"/>
    <m/>
    <m/>
    <m/>
    <m/>
    <s v="No"/>
    <m/>
    <m/>
    <m/>
    <m/>
    <m/>
    <m/>
    <m/>
    <s v="N"/>
    <s v="N"/>
    <m/>
    <m/>
    <s v="     "/>
    <m/>
    <m/>
    <m/>
    <m/>
    <m/>
    <m/>
    <m/>
    <m/>
    <m/>
    <m/>
    <m/>
    <m/>
    <m/>
    <m/>
    <m/>
    <m/>
    <m/>
    <m/>
    <m/>
  </r>
  <r>
    <s v="20160008"/>
    <s v="     "/>
    <n v="42457"/>
    <s v="3/28"/>
    <x v="0"/>
    <n v="0.51111111111111107"/>
    <s v="14"/>
    <n v="1"/>
    <s v="3"/>
    <x v="6"/>
    <n v="42457"/>
    <n v="0.51111111111111107"/>
    <s v="CREW TO REPAIR LINE"/>
    <s v="     "/>
    <m/>
    <m/>
    <s v="N"/>
    <x v="0"/>
    <s v="1439851"/>
    <s v="16-0024413"/>
    <m/>
    <m/>
    <n v="111480895"/>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3"/>
    <s v="Conductor"/>
    <m/>
    <s v="100338028"/>
    <s v="     "/>
    <s v="Non-HFTD"/>
    <x v="0"/>
    <m/>
    <m/>
    <n v="39.742800000000003"/>
    <n v="-121.82"/>
    <s v="Butte"/>
    <s v="SYCAMORE-CREEK-1104"/>
    <s v="102041102"/>
    <n v="12000"/>
    <s v="SYCAMORE CREEK 1109CB"/>
    <x v="0"/>
    <s v="Chico FD"/>
    <s v="Urban"/>
    <m/>
    <m/>
    <s v="No"/>
    <m/>
    <m/>
    <m/>
    <m/>
    <m/>
    <m/>
    <m/>
    <s v="N"/>
    <s v="N"/>
    <m/>
    <m/>
    <s v="     "/>
    <s v="39.74275100"/>
    <s v="-121.82023800"/>
    <s v="Mar 29 2016 12:00AM"/>
    <s v="BranchFail"/>
    <s v="A live, green, over mature Modesto ash in front yard had a green 35-40ft long, 12 inch diameter line side leader/spar fail into lines along road.  The spar broke at the fork and there was about a 1ft diameter cavity where the break seemed to originate from.  Decayed wood at the cavity affected about 40% of diameter @ cavity &amp; extended about 2ft down into spar towards fork.  A 30 x 12 fire/burn area on small landscaped berm in front yard was caused by wire down.  Strong wind gusts day of outage."/>
    <s v="ASHM"/>
    <s v="60"/>
    <s v="37"/>
    <s v="30"/>
    <s v="Slight"/>
    <s v="Slight"/>
    <s v="N"/>
    <s v="1"/>
    <m/>
    <s v="Other"/>
    <s v="D"/>
    <s v="CrossArm"/>
    <s v="BareWire"/>
    <s v="1"/>
  </r>
  <r>
    <s v="20170011"/>
    <s v="     "/>
    <n v="42822"/>
    <s v="3/28"/>
    <x v="0"/>
    <n v="0.51041666666666663"/>
    <s v="13"/>
    <n v="1"/>
    <s v="3"/>
    <x v="0"/>
    <n v="42822"/>
    <n v="0.53125"/>
    <s v="crew to ground lines for tree crew"/>
    <s v="     "/>
    <m/>
    <m/>
    <s v="N"/>
    <x v="0"/>
    <s v="1737548"/>
    <s v="17-0034456"/>
    <m/>
    <m/>
    <n v="112713792"/>
    <m/>
    <s v="     "/>
    <x v="1"/>
    <s v="PG&amp;E"/>
    <m/>
    <s v="Vegetation"/>
    <m/>
    <s v="D"/>
    <m/>
    <s v="&lt;3 meters of linear travel"/>
    <s v="Square Feet: ; Acreage: "/>
    <s v="Vegetation"/>
    <s v="33.a. Veg. contact"/>
    <s v="Vegetation"/>
    <s v="All types of equipment / facility failure"/>
    <s v="Contact - Vegetation"/>
    <m/>
    <s v="Contact - Vegetation"/>
    <s v="Conductor"/>
    <s v="Force Out"/>
    <s v="Yes"/>
    <s v="Overhead"/>
    <x v="3"/>
    <s v="Conductor"/>
    <m/>
    <s v="103397961"/>
    <s v="     "/>
    <s v="Non-HFTD"/>
    <x v="0"/>
    <m/>
    <m/>
    <n v="34.880899999999997"/>
    <n v="-120.42"/>
    <s v="Santa Barbara"/>
    <s v="FAIRWAY-1108"/>
    <s v="182061108"/>
    <n v="12000"/>
    <s v="FAIRWAY 110887606"/>
    <x v="0"/>
    <s v="Unknown"/>
    <s v="Urban"/>
    <m/>
    <m/>
    <s v="No"/>
    <m/>
    <m/>
    <m/>
    <m/>
    <m/>
    <m/>
    <m/>
    <s v="N"/>
    <s v="N"/>
    <m/>
    <m/>
    <s v="     "/>
    <s v="34.88090900"/>
    <s v="-120.42036000"/>
    <s v="Mar 30 2017 12:00AM"/>
    <s v="RootsFail"/>
    <s v="EVIDENCE OF LIVE, GREEN MONTEREY PINE UPROOTING AT FAULT LOCATION. EVIDENCE OF FIRE, FIRE INVESTIGATION HAS BEEN COMPLETED AND SUBMITTED TO PG&amp;E. TREE WAS TOPPED TO MISS ALL FACILITIES."/>
    <s v="PINE"/>
    <s v="52"/>
    <s v="48"/>
    <s v="0"/>
    <s v="None"/>
    <s v="None"/>
    <s v="N"/>
    <s v="1"/>
    <m/>
    <s v="Hillside"/>
    <s v="B"/>
    <s v="Vertical"/>
    <s v="BareWire"/>
    <s v="0"/>
  </r>
  <r>
    <s v="CAP20174991"/>
    <s v="     "/>
    <n v="42822"/>
    <s v="3/28"/>
    <x v="0"/>
    <n v="0.32291666666666669"/>
    <s v="13"/>
    <n v="1"/>
    <s v="3"/>
    <x v="0"/>
    <m/>
    <m/>
    <s v="rain made the ground soft, so a newly-placed pole leaned into Willow Pass 2108 and Shore acres 401, causing pole fire; date was 3/20/2017; address is written as &quot;N/S PACIFICA AVE, 450' W/O PORT CHICAGO HWY, BAY POINT&quot; (near 1241 NICHOLS RD in Bay Point)"/>
    <s v="     "/>
    <s v="CAP"/>
    <n v="44358"/>
    <s v="Y"/>
    <x v="0"/>
    <m/>
    <s v="17-0032027"/>
    <m/>
    <s v="T003981777, T003981693"/>
    <m/>
    <m/>
    <s v="     "/>
    <x v="0"/>
    <s v="PG&amp;E"/>
    <m/>
    <m/>
    <m/>
    <s v="D"/>
    <m/>
    <s v="Structure-PG&amp;E only"/>
    <m/>
    <s v="Equipment - PG&amp;E"/>
    <s v="34.o. Other"/>
    <s v="Equipment - PG&amp;E"/>
    <s v="Pole failure"/>
    <m/>
    <s v="Conductor - All"/>
    <m/>
    <m/>
    <s v="Line to Ground"/>
    <s v="Yes"/>
    <s v="Overhead"/>
    <x v="0"/>
    <s v="Conductor - All"/>
    <m/>
    <s v="013912108"/>
    <s v="     "/>
    <s v="Non-HFTD"/>
    <x v="0"/>
    <m/>
    <m/>
    <n v="38.034100000000002"/>
    <n v="-121.962"/>
    <s v="Contra Costa"/>
    <s v="WILLOW-PASS-2108"/>
    <m/>
    <m/>
    <s v="WILLOW PASS 210879972"/>
    <x v="0"/>
    <s v="CC FD"/>
    <m/>
    <m/>
    <m/>
    <s v="No"/>
    <m/>
    <m/>
    <m/>
    <m/>
    <m/>
    <m/>
    <m/>
    <s v="N"/>
    <s v="N"/>
    <m/>
    <m/>
    <s v="     "/>
    <m/>
    <m/>
    <m/>
    <m/>
    <m/>
    <m/>
    <m/>
    <m/>
    <m/>
    <m/>
    <m/>
    <m/>
    <m/>
    <m/>
    <m/>
    <m/>
    <m/>
    <m/>
    <m/>
  </r>
  <r>
    <s v="SAP20189347"/>
    <s v="     "/>
    <n v="43187"/>
    <s v="3/28"/>
    <x v="0"/>
    <m/>
    <s v="13"/>
    <n v="1"/>
    <s v="3"/>
    <x v="1"/>
    <n v="43185"/>
    <m/>
    <s v="Riser molding replaced due to pole fire"/>
    <s v="     "/>
    <s v="SAP"/>
    <n v="44580"/>
    <s v="Y"/>
    <x v="0"/>
    <s v="53808"/>
    <s v="N/A"/>
    <m/>
    <s v="T004285853"/>
    <n v="114443919"/>
    <m/>
    <s v="     "/>
    <x v="0"/>
    <s v="PG&amp;E"/>
    <m/>
    <m/>
    <m/>
    <s v="D"/>
    <m/>
    <s v="Structure-PG&amp;E only"/>
    <m/>
    <s v="Contact - 3rd Party"/>
    <s v="33.e. Other contact from object"/>
    <s v="Contact - 3rd Party"/>
    <s v="Riser Failure"/>
    <s v="Riser Failure"/>
    <m/>
    <s v="Riser Failure"/>
    <s v="Riser"/>
    <m/>
    <m/>
    <s v="Overhead"/>
    <x v="0"/>
    <s v="Riser"/>
    <m/>
    <s v="101829399"/>
    <s v="     "/>
    <s v="Non-HFTD"/>
    <x v="0"/>
    <m/>
    <m/>
    <n v="37.745399999999997"/>
    <n v="-122.396"/>
    <s v="San Francisco"/>
    <s v="HUNTERS-POINT-(P)-1101"/>
    <m/>
    <m/>
    <m/>
    <x v="0"/>
    <m/>
    <m/>
    <m/>
    <m/>
    <s v="No"/>
    <m/>
    <m/>
    <m/>
    <m/>
    <m/>
    <m/>
    <m/>
    <s v="N"/>
    <s v="N"/>
    <m/>
    <m/>
    <s v="     "/>
    <m/>
    <m/>
    <m/>
    <m/>
    <m/>
    <m/>
    <m/>
    <m/>
    <m/>
    <m/>
    <m/>
    <m/>
    <m/>
    <m/>
    <m/>
    <m/>
    <m/>
    <m/>
    <m/>
  </r>
  <r>
    <s v="20190083"/>
    <s v="     "/>
    <n v="43552"/>
    <s v="3/28"/>
    <x v="0"/>
    <n v="0.27165509259259257"/>
    <s v="13"/>
    <n v="1"/>
    <s v="3"/>
    <x v="3"/>
    <n v="43552"/>
    <m/>
    <s v="PG&amp;E asset only, self extinguished"/>
    <s v="     "/>
    <s v="FAS"/>
    <m/>
    <s v="N"/>
    <x v="0"/>
    <s v="349190"/>
    <s v="19-0037774"/>
    <m/>
    <s v="T004605282"/>
    <n v="0"/>
    <m/>
    <s v="     "/>
    <x v="0"/>
    <s v="PG&amp;E"/>
    <m/>
    <m/>
    <m/>
    <s v="D"/>
    <m/>
    <s v="Structure-PG&amp;E only"/>
    <m/>
    <s v="Contact - Animal - Other"/>
    <s v="33.b. Animal contact"/>
    <s v="Contact - Animal"/>
    <s v="Contact from object"/>
    <s v="Contact - Animal"/>
    <m/>
    <s v="Contact - Animal"/>
    <m/>
    <s v="Line to Ground"/>
    <m/>
    <m/>
    <x v="0"/>
    <m/>
    <m/>
    <s v="516144166635"/>
    <s v="     "/>
    <s v="Non-HFTD"/>
    <x v="0"/>
    <n v="448"/>
    <m/>
    <n v="35.323700000000002"/>
    <n v="-118.70699999999999"/>
    <s v="KERN"/>
    <s v="NORCO-1101"/>
    <m/>
    <m/>
    <s v="NORCO 1101CB"/>
    <x v="0"/>
    <m/>
    <m/>
    <m/>
    <m/>
    <s v="No"/>
    <m/>
    <m/>
    <m/>
    <m/>
    <m/>
    <m/>
    <m/>
    <s v="N"/>
    <s v="N"/>
    <m/>
    <m/>
    <s v="     "/>
    <m/>
    <m/>
    <m/>
    <m/>
    <m/>
    <m/>
    <m/>
    <m/>
    <m/>
    <m/>
    <m/>
    <m/>
    <m/>
    <m/>
    <m/>
    <m/>
    <m/>
    <m/>
    <m/>
  </r>
  <r>
    <s v="20200247"/>
    <s v="     "/>
    <n v="43918"/>
    <s v="3/28"/>
    <x v="0"/>
    <n v="0.5444444444444444"/>
    <s v="13"/>
    <n v="1"/>
    <s v="3"/>
    <x v="4"/>
    <n v="43918"/>
    <n v="0.54305555555555551"/>
    <s v="On March 28, 2020 at 1325 hours, a PG&amp;E Troubleman patrolled the Barton 1106 12kV Distribution Circuit number 253571106, near 4671 East Weldon Avenue in Fresno. He observed a C820 pole fire, a damaged crossarm, an arcing 1200S capacitor bank, and damaged PT63H/65E fuses. Initial analysis indicates the cause involved overhead equipment failure. The Fresno Fire Department extinguished the fire. All the repairs were completed and the line was returned to service on March 28, 2020. This ignition did not meet the reporting criteria, because it didn't burn material other than PG&amp;E assets and the fire was not greater than one linear meter. This information is preliminary."/>
    <s v="     "/>
    <s v="FAS"/>
    <m/>
    <s v="N"/>
    <x v="0"/>
    <s v="869032"/>
    <s v="20-0036901"/>
    <m/>
    <s v="T004931436"/>
    <n v="118754134"/>
    <m/>
    <s v="     "/>
    <x v="0"/>
    <s v="PG&amp;E"/>
    <m/>
    <s v="Other"/>
    <m/>
    <s v="D"/>
    <s v="D"/>
    <s v="Structure-only"/>
    <m/>
    <s v="Equipment - PG&amp;E"/>
    <s v="34.a. Capacitor bank damage or failure"/>
    <s v="Equipment - PG&amp;E"/>
    <s v="All types of equipment / facility failure"/>
    <s v="Capacitor bank failure"/>
    <s v="Capacitor"/>
    <m/>
    <m/>
    <s v="Force Out"/>
    <m/>
    <s v="Overhead"/>
    <x v="3"/>
    <s v="Capacitor"/>
    <s v="Pole - Wood, Crossarm, Capacitor Bank, Fuses"/>
    <s v="Circuit ID: 253571106; SAP ID: 100837010"/>
    <s v="     "/>
    <s v="Non-HFTD"/>
    <x v="0"/>
    <m/>
    <m/>
    <n v="36.768599999999999"/>
    <n v="-119.742"/>
    <s v="Fresno"/>
    <s v="BARTON-1106"/>
    <m/>
    <n v="12000"/>
    <m/>
    <x v="0"/>
    <s v="Fresno FD"/>
    <s v="Urban"/>
    <m/>
    <m/>
    <s v="No"/>
    <m/>
    <m/>
    <m/>
    <m/>
    <m/>
    <m/>
    <m/>
    <s v="N"/>
    <s v="N"/>
    <m/>
    <m/>
    <s v="     "/>
    <m/>
    <m/>
    <m/>
    <m/>
    <m/>
    <m/>
    <m/>
    <m/>
    <m/>
    <m/>
    <m/>
    <m/>
    <m/>
    <m/>
    <m/>
    <m/>
    <m/>
    <m/>
    <m/>
  </r>
  <r>
    <s v="20210304"/>
    <s v="     "/>
    <n v="44283"/>
    <s v="3/28"/>
    <x v="0"/>
    <n v="0.58194444444444449"/>
    <s v="14"/>
    <n v="1"/>
    <s v="3"/>
    <x v="5"/>
    <n v="44283"/>
    <m/>
    <s v="Aircraft contacted a primary power line, resulting in a 3 meters - 0.25 acres fire. OIS: 1301979, 1301999; ILIS: 21-0041907; FOID: T005251811 (RWSO), T005251788 (G2SB), T005251850 (Cxl); EC: 120716963, 120704010, 120716964, 120716965, 120716967, 120716968, 120716969; PM: 35239781; Circuit ID: 083192103, SAP ID: 101699656, 101699660, 103822482, 101790679, 101699667; Eqp: Connectors, Insulators, Conductors, Recloser, Switches, Wood pole, Crossarms"/>
    <s v="     "/>
    <s v="FAS"/>
    <m/>
    <s v="N"/>
    <x v="0"/>
    <m/>
    <s v="21-0041907"/>
    <m/>
    <s v="T005251811, T005251788, T005251850"/>
    <m/>
    <m/>
    <s v="     "/>
    <x v="1"/>
    <s v="PG&amp;E"/>
    <m/>
    <s v="Vegetation"/>
    <m/>
    <s v="D"/>
    <s v="D"/>
    <s v="&lt;0.25"/>
    <m/>
    <s v="Contact - Customer (Equip/Structure/Veg)"/>
    <s v="33.e. Other contact from object"/>
    <s v="Contact - 3rd Party"/>
    <s v="Contact from object"/>
    <s v="Airstrike"/>
    <m/>
    <s v="Airstrike"/>
    <s v="Conductor - Primary"/>
    <s v="Three Phase Fault"/>
    <s v="Y"/>
    <s v="Overhead"/>
    <x v="3"/>
    <s v="Conductor - Primary"/>
    <s v="Connectors, Insulators, Conductors, Recloser, Switches, Wood pole, Crossarms"/>
    <m/>
    <s v="     "/>
    <s v="Non-HFTD"/>
    <x v="0"/>
    <m/>
    <m/>
    <n v="36.910699999999999"/>
    <n v="-121.79900000000001"/>
    <s v="Santa Cruz"/>
    <s v="GREEN-VALLEY-2103"/>
    <m/>
    <n v="21000"/>
    <m/>
    <x v="0"/>
    <s v="Cal Fire"/>
    <s v="Agriculture"/>
    <m/>
    <m/>
    <s v="No"/>
    <m/>
    <m/>
    <m/>
    <m/>
    <m/>
    <m/>
    <m/>
    <s v="N"/>
    <s v="N"/>
    <m/>
    <m/>
    <s v="     "/>
    <m/>
    <m/>
    <m/>
    <m/>
    <m/>
    <m/>
    <m/>
    <m/>
    <m/>
    <m/>
    <m/>
    <m/>
    <m/>
    <m/>
    <m/>
    <m/>
    <m/>
    <m/>
    <m/>
  </r>
  <r>
    <s v="20210302"/>
    <s v="     "/>
    <n v="44283"/>
    <s v="3/28"/>
    <x v="0"/>
    <n v="0.49722222222222223"/>
    <s v="14"/>
    <n v="1"/>
    <s v="3"/>
    <x v="5"/>
    <n v="44283"/>
    <m/>
    <s v="An overhead jumper burned opened due to a connector failure. The ensuing fire was greater than 1 linear meter. Need to get a vegetation patrol record_x000a_ 5/13/21 Request to get veg records - email sent to James McManus - 7/14 still waiting for fire report_x000a_San José Fire Administration at 408-794-7000, sjsc_x000a_SJFDRecords@sanjoseca.gov "/>
    <s v="     "/>
    <s v="FAS"/>
    <m/>
    <s v="N"/>
    <x v="0"/>
    <m/>
    <m/>
    <m/>
    <s v="T005251741"/>
    <n v="120704000"/>
    <m/>
    <s v="     "/>
    <x v="1"/>
    <s v="PG&amp;E"/>
    <m/>
    <s v="Vegetation"/>
    <m/>
    <s v="D"/>
    <s v="D"/>
    <s v="&lt;3 meters of linear travel"/>
    <m/>
    <s v="Equipment - PG&amp;E"/>
    <s v="34.m. Connection device damage or failure"/>
    <s v="Equipment - PG&amp;E"/>
    <s v="All types of equipment / facility failure"/>
    <s v="Splice/Clamp/Connector"/>
    <s v="Splice/Clamp/Connector"/>
    <m/>
    <m/>
    <m/>
    <s v="Y"/>
    <s v="Overhead"/>
    <x v="3"/>
    <s v="Splice/Clamp/Connector"/>
    <s v="Pole, jumper"/>
    <s v="103573816"/>
    <s v="     "/>
    <s v="Non-HFTD"/>
    <x v="0"/>
    <m/>
    <m/>
    <n v="37.430999999999997"/>
    <n v="-121.964"/>
    <s v="Santa Clara"/>
    <s v="NORTECH-2110"/>
    <m/>
    <n v="21000"/>
    <m/>
    <x v="0"/>
    <s v="San Jose FD"/>
    <s v="Wetland"/>
    <m/>
    <m/>
    <s v="No"/>
    <m/>
    <m/>
    <m/>
    <m/>
    <m/>
    <m/>
    <m/>
    <s v="N"/>
    <s v="N"/>
    <m/>
    <m/>
    <s v="     "/>
    <m/>
    <m/>
    <m/>
    <m/>
    <m/>
    <m/>
    <m/>
    <m/>
    <m/>
    <m/>
    <m/>
    <m/>
    <m/>
    <m/>
    <m/>
    <m/>
    <m/>
    <m/>
    <m/>
  </r>
  <r>
    <s v="MIA20144396"/>
    <s v="     "/>
    <n v="41727"/>
    <s v="3/29"/>
    <x v="0"/>
    <n v="0.36542824074074076"/>
    <s v="13"/>
    <n v="1"/>
    <s v="3"/>
    <x v="7"/>
    <n v="41727"/>
    <n v="0.36527777777777776"/>
    <s v="RUH2 - TRNS BLWN PL FIRE FD ENRT; CREW ADVISED TO REMOVE SECONDARY RISER MOULDING &amp; CHECK CONDUCTOR FOR DAMAGE._x000a_FIRE DEPT CLAIMS BURNING!; xformer blown"/>
    <s v="     "/>
    <s v="FAS"/>
    <n v="44266"/>
    <s v="Y"/>
    <x v="0"/>
    <s v="991248"/>
    <s v="N/A"/>
    <m/>
    <s v="T003089469"/>
    <n v="107924721"/>
    <m/>
    <s v="     "/>
    <x v="0"/>
    <s v="PG&amp;E"/>
    <m/>
    <m/>
    <m/>
    <s v="D"/>
    <m/>
    <s v="Structure-PG&amp;E only"/>
    <m/>
    <s v="Equipment - Overloaded"/>
    <s v="34.n. Transformer damage or failure"/>
    <s v="Equipment - PG&amp;E"/>
    <s v="All types of equipment / facility failure"/>
    <s v="Transformer failure"/>
    <s v="Transformer"/>
    <m/>
    <m/>
    <m/>
    <s v="Yes"/>
    <s v="Overhead"/>
    <x v="0"/>
    <m/>
    <m/>
    <s v="102225290"/>
    <s v="     "/>
    <s v="Non-HFTD"/>
    <x v="0"/>
    <m/>
    <m/>
    <n v="38.018099999999997"/>
    <n v="-122.51600000000001"/>
    <s v="Marin"/>
    <s v="LAS-GALLINAS-A-1103"/>
    <s v="42991103"/>
    <n v="11000"/>
    <m/>
    <x v="0"/>
    <m/>
    <s v="Urban"/>
    <m/>
    <m/>
    <s v="No"/>
    <m/>
    <m/>
    <m/>
    <m/>
    <m/>
    <m/>
    <m/>
    <s v="N"/>
    <s v="N"/>
    <m/>
    <m/>
    <s v="     "/>
    <m/>
    <m/>
    <m/>
    <m/>
    <m/>
    <m/>
    <m/>
    <m/>
    <m/>
    <m/>
    <m/>
    <m/>
    <m/>
    <m/>
    <m/>
    <m/>
    <m/>
    <m/>
    <m/>
  </r>
  <r>
    <s v="MIA20147253"/>
    <s v="     "/>
    <n v="41727"/>
    <s v="3/29"/>
    <x v="0"/>
    <n v="0.56571759259259258"/>
    <s v="13"/>
    <n v="1"/>
    <s v="3"/>
    <x v="7"/>
    <n v="41727"/>
    <n v="0.56527777777777777"/>
    <s v="TX burned; Attributable, broken ground inside transformer."/>
    <s v="     "/>
    <s v="FAS"/>
    <n v="44264"/>
    <s v="Y"/>
    <x v="0"/>
    <s v="991408"/>
    <s v="14-0021413"/>
    <m/>
    <s v="T003089602"/>
    <n v="107924963"/>
    <m/>
    <s v="     "/>
    <x v="0"/>
    <s v="PG&amp;E"/>
    <m/>
    <m/>
    <m/>
    <s v="D"/>
    <m/>
    <s v="Structure-PG&amp;E only"/>
    <m/>
    <s v="Equipment - PG&amp;E"/>
    <s v="34.o. Other"/>
    <s v="Equipment - PG&amp;E"/>
    <s v="All types of equipment / facility failure"/>
    <s v="Equipment failure - Other"/>
    <s v="Transformer"/>
    <m/>
    <m/>
    <s v="None"/>
    <s v="No"/>
    <s v="Padmounted"/>
    <x v="0"/>
    <m/>
    <m/>
    <s v="512011173962 "/>
    <s v="     "/>
    <s v="Non-HFTD"/>
    <x v="0"/>
    <m/>
    <m/>
    <n v="35.502200000000002"/>
    <n v="-120.687"/>
    <s v="San Luis Obispo"/>
    <s v="TEMPLETON-2108"/>
    <s v="183052108"/>
    <n v="21000"/>
    <s v="N/A"/>
    <x v="0"/>
    <m/>
    <s v="Urban"/>
    <m/>
    <m/>
    <s v="No"/>
    <m/>
    <m/>
    <m/>
    <m/>
    <m/>
    <m/>
    <m/>
    <s v="N"/>
    <s v="N"/>
    <m/>
    <m/>
    <s v="     "/>
    <m/>
    <m/>
    <m/>
    <m/>
    <m/>
    <m/>
    <m/>
    <m/>
    <m/>
    <m/>
    <m/>
    <m/>
    <m/>
    <m/>
    <m/>
    <m/>
    <m/>
    <m/>
    <m/>
  </r>
  <r>
    <s v="SAP201422090"/>
    <s v="     "/>
    <n v="41727"/>
    <s v="3/29"/>
    <x v="0"/>
    <m/>
    <s v="13"/>
    <n v="1"/>
    <s v="3"/>
    <x v="7"/>
    <n v="41725"/>
    <m/>
    <s v="D1334; pole fire; connection at pothead caught fire; blown fuse"/>
    <s v="     "/>
    <s v="SAP"/>
    <n v="44580"/>
    <s v="Y"/>
    <x v="0"/>
    <s v="990438"/>
    <s v="N/A"/>
    <m/>
    <s v="T003088304"/>
    <n v="107921580"/>
    <m/>
    <s v="     "/>
    <x v="0"/>
    <s v="PG&amp;E"/>
    <m/>
    <m/>
    <m/>
    <s v="D"/>
    <m/>
    <s v="Structure-PG&amp;E only"/>
    <m/>
    <s v="Equipment - PG&amp;E"/>
    <s v="34.m. Connection device damage or failure"/>
    <s v="Equipment - PG&amp;E"/>
    <s v="Splice/Clamp/Connector"/>
    <s v="Splice/Clamp/Connector"/>
    <s v="Pothead"/>
    <m/>
    <m/>
    <m/>
    <s v="No"/>
    <s v="Underground"/>
    <x v="0"/>
    <s v="Pothead"/>
    <m/>
    <s v="103282536"/>
    <s v="     "/>
    <s v="Non-HFTD"/>
    <x v="0"/>
    <m/>
    <m/>
    <n v="36.7151"/>
    <n v="-119.556"/>
    <s v="Fresno"/>
    <s v="RAINBOW-1106"/>
    <m/>
    <m/>
    <m/>
    <x v="0"/>
    <m/>
    <m/>
    <m/>
    <m/>
    <s v="No"/>
    <m/>
    <m/>
    <m/>
    <m/>
    <m/>
    <m/>
    <m/>
    <s v="N"/>
    <s v="N"/>
    <m/>
    <m/>
    <s v="     "/>
    <m/>
    <m/>
    <m/>
    <m/>
    <m/>
    <m/>
    <m/>
    <m/>
    <m/>
    <m/>
    <m/>
    <m/>
    <m/>
    <m/>
    <m/>
    <m/>
    <m/>
    <m/>
    <m/>
  </r>
  <r>
    <s v="SAP201422086"/>
    <s v="     "/>
    <n v="41727"/>
    <s v="3/29"/>
    <x v="0"/>
    <m/>
    <s v="13"/>
    <n v="1"/>
    <s v="3"/>
    <x v="7"/>
    <n v="41725"/>
    <m/>
    <s v="pole fire; wire and switch on ground; failed line recloser 3652; switch 3203"/>
    <s v="     "/>
    <s v="SAP"/>
    <n v="44580"/>
    <s v="Y"/>
    <x v="0"/>
    <s v="990299"/>
    <s v="14-0020827"/>
    <m/>
    <s v="T003088104"/>
    <n v="107921152"/>
    <m/>
    <s v="     "/>
    <x v="0"/>
    <s v="PG&amp;E"/>
    <m/>
    <m/>
    <m/>
    <s v="D"/>
    <m/>
    <s v="Structure-PG&amp;E only"/>
    <m/>
    <s v="Equipment - PG&amp;E"/>
    <s v="34.j. Recloser damage or failure"/>
    <s v="Equipment - PG&amp;E"/>
    <s v="Recloser failure"/>
    <s v="Recloser failure"/>
    <s v="Switch"/>
    <m/>
    <m/>
    <s v="Line to Line"/>
    <s v="No"/>
    <s v="Overhead"/>
    <x v="0"/>
    <s v="Switch"/>
    <m/>
    <s v="100122839"/>
    <s v="     "/>
    <s v="Non-HFTD"/>
    <x v="0"/>
    <m/>
    <m/>
    <n v="35.6023"/>
    <n v="-119.142"/>
    <s v="Kern"/>
    <s v="FAMOSO-1103"/>
    <m/>
    <m/>
    <s v="FAMOSO 11033652"/>
    <x v="0"/>
    <m/>
    <m/>
    <m/>
    <m/>
    <s v="No"/>
    <m/>
    <m/>
    <m/>
    <m/>
    <m/>
    <m/>
    <m/>
    <s v="N"/>
    <s v="N"/>
    <m/>
    <m/>
    <s v="     "/>
    <m/>
    <m/>
    <m/>
    <m/>
    <m/>
    <m/>
    <m/>
    <m/>
    <m/>
    <m/>
    <m/>
    <m/>
    <m/>
    <m/>
    <m/>
    <m/>
    <m/>
    <m/>
    <m/>
  </r>
  <r>
    <s v="20200249"/>
    <s v="     "/>
    <n v="43919"/>
    <s v="3/29"/>
    <x v="0"/>
    <n v="0.72361111111111109"/>
    <s v="14"/>
    <n v="1"/>
    <s v="3"/>
    <x v="4"/>
    <n v="43919"/>
    <n v="0.74513888888888891"/>
    <s v="On March 29, 2020 at 1722 hours, a PG&amp;E troubleman was dispatched to the Atwater 1103 Distribution Circuit on Myrtle Ave in the city of Winton and observed a transformer failure. Initial analysis indicates PG&amp;E equipment failure resulted in an ignition. Troubleman found blown fuses at 43523 and opened remaining due to a transformer failure. The transformer caught fire and oil spilled onto customer property. The ensuing fire was limited to PG&amp;E assets and was extinguished by Merced County Fire Department. A PG&amp;E crew replaced all damaged assets on March 30, 2020."/>
    <s v="     "/>
    <s v="FAS"/>
    <m/>
    <s v="N"/>
    <x v="0"/>
    <m/>
    <s v="20-0037023"/>
    <m/>
    <s v="T004931801"/>
    <n v="118754657"/>
    <m/>
    <s v="     "/>
    <x v="0"/>
    <s v="PG&amp;E"/>
    <m/>
    <s v="Other"/>
    <m/>
    <s v="D"/>
    <s v="D"/>
    <s v="Structure-PG&amp;E only"/>
    <m/>
    <s v="Equipment - PG&amp;E"/>
    <s v="34.n. Transformer damage or failure"/>
    <s v="Equipment - PG&amp;E"/>
    <s v="All types of equipment / facility failure"/>
    <s v="Transformer failure"/>
    <s v="Transformer"/>
    <m/>
    <m/>
    <s v="Line to Ground"/>
    <m/>
    <s v="Overhead"/>
    <x v="3"/>
    <s v="Transformer"/>
    <s v="Transformer, Insulators, crossarm"/>
    <s v="CGC: 319669132521"/>
    <s v="     "/>
    <s v="Non-HFTD"/>
    <x v="0"/>
    <m/>
    <m/>
    <n v="37.3932"/>
    <n v="-120.61499999999999"/>
    <s v="Merced"/>
    <s v="ATWATER-1103"/>
    <m/>
    <n v="12000"/>
    <m/>
    <x v="0"/>
    <s v="Merced County FD"/>
    <s v="Urban"/>
    <m/>
    <m/>
    <s v="No"/>
    <m/>
    <m/>
    <m/>
    <m/>
    <m/>
    <m/>
    <m/>
    <s v="N"/>
    <s v="N"/>
    <m/>
    <m/>
    <s v="     "/>
    <m/>
    <m/>
    <m/>
    <m/>
    <m/>
    <m/>
    <m/>
    <m/>
    <m/>
    <m/>
    <m/>
    <m/>
    <m/>
    <m/>
    <m/>
    <m/>
    <m/>
    <m/>
    <m/>
  </r>
  <r>
    <s v="20200248"/>
    <s v="     "/>
    <n v="43919"/>
    <s v="3/29"/>
    <x v="0"/>
    <n v="0.67222222222222228"/>
    <s v="14"/>
    <n v="1"/>
    <s v="3"/>
    <x v="4"/>
    <n v="43919"/>
    <n v="0.67013888888888884"/>
    <s v="On March 29, 2020 at 1841 hours, a PG&amp;E Troubleman patrolled the Renfro 2101 21kV Distribution Circuit number 254572101, near 1513 Water Crest Court in Bakersfield. He observed a failed overhead transformer at an abandoned ag pump at the end of a cul de sac, that started a fire at the base of a secondary pole, two blown 44H cutouts, a burned up panel, and damaged 24kV lightening arrestors. Initial analysis indicates the customer's panel burned up and caused the transformer to fail. The Kern County Fire Department extinguished the fire. The EC Tag 118754656 was submitted for replacement of damage and burnt equipment, but then cancelled. A second EC Tag 119193906 was later submitted to remove the idle facilities. This ignition did not meet the reporting criteria, because the fire was not greater than one linear meter. This information is preliminary."/>
    <s v="     "/>
    <s v="FAS"/>
    <m/>
    <s v="N"/>
    <x v="0"/>
    <s v="869376"/>
    <m/>
    <m/>
    <s v="T004931782"/>
    <m/>
    <m/>
    <s v="     "/>
    <x v="0"/>
    <s v="PG&amp;E"/>
    <m/>
    <s v="Other"/>
    <m/>
    <s v="D"/>
    <s v="D"/>
    <s v="&lt;3 meters of linear travel"/>
    <m/>
    <s v="Equipment - PG&amp;E"/>
    <s v="34.n. Transformer damage or failure"/>
    <s v="Equipment - PG&amp;E"/>
    <s v="All types of equipment / facility failure"/>
    <s v="Transformer failure"/>
    <s v="Transformer"/>
    <m/>
    <m/>
    <m/>
    <m/>
    <s v="Overhead"/>
    <x v="3"/>
    <s v="Transformer"/>
    <s v="Customer Panel, Pole, Cutouts, Transformers, Lightning Arrestors"/>
    <s v="Circuit ID: 254572101; SAP ID: 100138317"/>
    <s v="     "/>
    <s v="Non-HFTD"/>
    <x v="0"/>
    <m/>
    <m/>
    <n v="35.373199999999997"/>
    <n v="-119.164"/>
    <s v="Kern"/>
    <s v="RENFRO-2101"/>
    <m/>
    <n v="21000"/>
    <m/>
    <x v="0"/>
    <s v="Kern County FD"/>
    <s v="Urban"/>
    <m/>
    <m/>
    <s v="No"/>
    <m/>
    <m/>
    <m/>
    <m/>
    <m/>
    <m/>
    <m/>
    <s v="N"/>
    <s v="N"/>
    <m/>
    <m/>
    <s v="     "/>
    <m/>
    <m/>
    <m/>
    <m/>
    <m/>
    <m/>
    <m/>
    <m/>
    <m/>
    <m/>
    <m/>
    <m/>
    <m/>
    <m/>
    <m/>
    <m/>
    <m/>
    <m/>
    <m/>
  </r>
  <r>
    <s v="20210309"/>
    <s v="     "/>
    <n v="44284"/>
    <s v="3/29"/>
    <x v="0"/>
    <n v="0.45069444444444445"/>
    <s v="14"/>
    <n v="1"/>
    <s v="3"/>
    <x v="5"/>
    <n v="44284"/>
    <m/>
    <s v="Tree grew into conductor, causing a line to ground fault. The ensuing fire was greater than 1 linear meter."/>
    <s v="     "/>
    <s v="FAS"/>
    <m/>
    <s v="N"/>
    <x v="0"/>
    <m/>
    <s v="21-0042163"/>
    <m/>
    <s v="T005252336,T005252410"/>
    <n v="120707000"/>
    <m/>
    <s v="     "/>
    <x v="1"/>
    <s v="PG&amp;E"/>
    <m/>
    <s v="Vegetation"/>
    <m/>
    <s v="D"/>
    <s v="D"/>
    <s v="&lt;0.25"/>
    <s v="FENCE AND PALM TREE"/>
    <s v="Vegetation"/>
    <s v="33.a. Veg. contact"/>
    <s v="Vegetation"/>
    <s v="Contact from object"/>
    <s v="Veg. contact"/>
    <m/>
    <s v="Veg. contact"/>
    <s v="Conductor - Primary"/>
    <s v="Force Out"/>
    <s v="N"/>
    <s v="Overhead"/>
    <x v="3"/>
    <s v="Conductor - Primary"/>
    <s v="Conductor, triplex"/>
    <s v="102122909"/>
    <s v="     "/>
    <s v="Non-HFTD"/>
    <x v="0"/>
    <m/>
    <m/>
    <n v="37.741399999999999"/>
    <n v="-121.422"/>
    <s v="San Joaquin"/>
    <s v="TRACY-1111"/>
    <m/>
    <n v="12000"/>
    <m/>
    <x v="0"/>
    <s v="Tracy FD"/>
    <s v="Urban"/>
    <m/>
    <m/>
    <s v="No"/>
    <m/>
    <m/>
    <m/>
    <m/>
    <m/>
    <m/>
    <m/>
    <s v="N"/>
    <s v="N"/>
    <m/>
    <m/>
    <s v="     "/>
    <m/>
    <m/>
    <s v="Mar 30 2021 12:00AM"/>
    <s v="Unverified"/>
    <s v="CUSTOMER WASNT FORTHCOMING WITH DETAILS. IN TALKING TO NEIGHBORS AND OBSERVING THE BACKYARD, IT APPEARS A PALM AND A CYPRESS TREE WERE REMOVED BY A THIRD PARTY. ONE OF THESE TREES HIT THE SECONDARY LINES AND SERVICE DROP, STARTING A SMALL FIRE AND DISCONNECTING THE SERVICE DROP. THERE ARE NO HAZARDS REMAINING AS THE TREES HAVE BEEN COMPLETELY REMOVED. THE BACKYARD ONLY HAS SECONDARY LINES."/>
    <m/>
    <m/>
    <m/>
    <m/>
    <m/>
    <m/>
    <m/>
    <m/>
    <m/>
    <m/>
    <m/>
    <m/>
    <m/>
    <m/>
  </r>
  <r>
    <s v="SAP201518999"/>
    <s v="     "/>
    <n v="42066"/>
    <s v="3/3"/>
    <x v="0"/>
    <m/>
    <s v="10"/>
    <n v="1"/>
    <s v="3"/>
    <x v="2"/>
    <n v="42064"/>
    <m/>
    <s v="pole fire; failed fuse 1773; burnt pothead"/>
    <s v="     "/>
    <s v="SAP"/>
    <n v="44580"/>
    <s v="Y"/>
    <x v="0"/>
    <s v="1197664"/>
    <s v="15-0016443"/>
    <m/>
    <s v="T003350819"/>
    <n v="110069102"/>
    <m/>
    <s v="     "/>
    <x v="0"/>
    <s v="PG&amp;E"/>
    <m/>
    <m/>
    <m/>
    <s v="D"/>
    <m/>
    <s v="Structure-PG&amp;E only"/>
    <m/>
    <s v="Equipment - PG&amp;E"/>
    <s v="34.c. Fuse damage or failure"/>
    <s v="Equipment - PG&amp;E"/>
    <s v="Fuse failure - all"/>
    <s v="Fuse failure - all"/>
    <s v="Pothead"/>
    <m/>
    <m/>
    <s v="Line to Ground"/>
    <s v="Yes"/>
    <s v="Overhead"/>
    <x v="0"/>
    <s v="Pothead"/>
    <m/>
    <s v="100274739"/>
    <s v="     "/>
    <s v="Non-HFTD"/>
    <x v="0"/>
    <m/>
    <m/>
    <n v="37.431699999999999"/>
    <n v="-122.203"/>
    <s v="San Mateo"/>
    <s v="MENLO-1101"/>
    <m/>
    <m/>
    <s v="MENLO 1101CB"/>
    <x v="0"/>
    <m/>
    <m/>
    <m/>
    <m/>
    <s v="No"/>
    <m/>
    <m/>
    <m/>
    <m/>
    <m/>
    <m/>
    <m/>
    <s v="N"/>
    <s v="N"/>
    <m/>
    <m/>
    <s v="     "/>
    <m/>
    <m/>
    <m/>
    <m/>
    <m/>
    <m/>
    <m/>
    <m/>
    <m/>
    <m/>
    <m/>
    <m/>
    <m/>
    <m/>
    <m/>
    <m/>
    <m/>
    <m/>
    <m/>
  </r>
  <r>
    <s v="SAP201615600"/>
    <s v="     "/>
    <n v="42432"/>
    <s v="3/3"/>
    <x v="0"/>
    <m/>
    <s v="10"/>
    <n v="1"/>
    <s v="3"/>
    <x v="6"/>
    <n v="42430"/>
    <m/>
    <s v="pole fire burned off crossarm; disconnect occurred between hard tap and transformer; equipment failure"/>
    <s v="     "/>
    <s v="SAP"/>
    <n v="44580"/>
    <s v="Y"/>
    <x v="0"/>
    <m/>
    <s v="16-0016468"/>
    <m/>
    <s v="T003623847"/>
    <n v="111399303"/>
    <m/>
    <s v="     "/>
    <x v="0"/>
    <s v="PG&amp;E"/>
    <m/>
    <m/>
    <m/>
    <s v="D"/>
    <m/>
    <s v="Structure-PG&amp;E only"/>
    <m/>
    <s v="Equipment - PG&amp;E"/>
    <s v="34.n. Transformer damage or failure"/>
    <s v="Equipment - PG&amp;E"/>
    <s v="Transformer failure"/>
    <s v="Transformer failure"/>
    <s v="Transformer"/>
    <m/>
    <m/>
    <s v="Line to Ground"/>
    <s v="No"/>
    <s v="Overhead"/>
    <x v="0"/>
    <s v="Transformer"/>
    <m/>
    <s v="101882356"/>
    <s v="     "/>
    <s v="Non-HFTD"/>
    <x v="0"/>
    <m/>
    <m/>
    <n v="35.488300000000002"/>
    <n v="-120.88500000000001"/>
    <s v="San Luis Obispo"/>
    <s v="CAYUCOS-1102"/>
    <m/>
    <m/>
    <s v="CAYUCOS 1102613456"/>
    <x v="0"/>
    <m/>
    <m/>
    <m/>
    <m/>
    <s v="No"/>
    <m/>
    <m/>
    <m/>
    <m/>
    <m/>
    <m/>
    <m/>
    <s v="N"/>
    <s v="N"/>
    <m/>
    <m/>
    <s v="     "/>
    <m/>
    <m/>
    <m/>
    <m/>
    <m/>
    <m/>
    <m/>
    <m/>
    <m/>
    <m/>
    <m/>
    <m/>
    <m/>
    <m/>
    <m/>
    <m/>
    <m/>
    <m/>
    <m/>
  </r>
  <r>
    <s v="SAP20189549"/>
    <s v="     "/>
    <n v="43162"/>
    <s v="3/3"/>
    <x v="0"/>
    <m/>
    <s v="9"/>
    <n v="1"/>
    <s v="3"/>
    <x v="1"/>
    <n v="43160"/>
    <m/>
    <s v="4th and San Bruno / 5366 N Bond St in Fresno; pole fire; switching out circuit; failure of line recloser; broken pole"/>
    <s v="     "/>
    <s v="SAP"/>
    <n v="44580"/>
    <s v="Y"/>
    <x v="0"/>
    <s v="34759"/>
    <s v="18-0018570"/>
    <m/>
    <s v="T004263609, T004263687"/>
    <n v="114349330"/>
    <m/>
    <s v="     "/>
    <x v="0"/>
    <s v="PG&amp;E"/>
    <m/>
    <m/>
    <m/>
    <s v="D"/>
    <m/>
    <s v="Structure-PG&amp;E only"/>
    <m/>
    <s v="Equipment - PG&amp;E"/>
    <s v="34.j. Recloser damage or failure"/>
    <s v="Equipment - PG&amp;E"/>
    <s v="Recloser failure"/>
    <s v="Recloser failure"/>
    <s v="Pole"/>
    <m/>
    <m/>
    <s v="Force Out"/>
    <s v="Yes"/>
    <s v="Overhead"/>
    <x v="0"/>
    <s v="Pole"/>
    <m/>
    <s v="100843830"/>
    <s v="     "/>
    <s v="Non-HFTD"/>
    <x v="0"/>
    <m/>
    <m/>
    <n v="36.813200000000002"/>
    <n v="-119.765"/>
    <s v="Fresno"/>
    <s v="BULLARD-1105"/>
    <m/>
    <m/>
    <s v="BULLARD 1107331778"/>
    <x v="0"/>
    <m/>
    <m/>
    <m/>
    <m/>
    <s v="No"/>
    <m/>
    <m/>
    <m/>
    <m/>
    <m/>
    <m/>
    <m/>
    <s v="N"/>
    <s v="N"/>
    <m/>
    <m/>
    <s v="     "/>
    <m/>
    <m/>
    <m/>
    <m/>
    <m/>
    <m/>
    <m/>
    <m/>
    <m/>
    <m/>
    <m/>
    <m/>
    <m/>
    <m/>
    <m/>
    <m/>
    <m/>
    <m/>
    <m/>
  </r>
  <r>
    <s v="SAP20189548"/>
    <s v="     "/>
    <n v="43162"/>
    <s v="3/3"/>
    <x v="0"/>
    <m/>
    <s v="9"/>
    <n v="1"/>
    <s v="3"/>
    <x v="1"/>
    <n v="43160"/>
    <m/>
    <s v="Pole replaced due to pole fire"/>
    <s v="     "/>
    <s v="SAP"/>
    <n v="44580"/>
    <s v="Y"/>
    <x v="0"/>
    <s v="33897"/>
    <s v="18-0018408"/>
    <m/>
    <s v="T004262853"/>
    <n v="114348302"/>
    <m/>
    <s v="     "/>
    <x v="0"/>
    <s v="PG&amp;E"/>
    <m/>
    <m/>
    <m/>
    <s v="D"/>
    <m/>
    <s v="Structure-PG&amp;E only"/>
    <m/>
    <s v="Equipment - PG&amp;E"/>
    <s v="34.n. Transformer damage or failure"/>
    <s v="Equipment - PG&amp;E"/>
    <s v="Transformer failure"/>
    <s v="Transformer failure"/>
    <m/>
    <m/>
    <m/>
    <s v="Line to Ground"/>
    <m/>
    <s v="Overhead"/>
    <x v="0"/>
    <m/>
    <m/>
    <s v="101980863"/>
    <s v="     "/>
    <s v="Non-HFTD"/>
    <x v="0"/>
    <m/>
    <m/>
    <n v="38.313000000000002"/>
    <n v="-122.473"/>
    <s v="Sonoma"/>
    <s v="SONOMA-1102"/>
    <m/>
    <m/>
    <s v="SONOMA 1102113082"/>
    <x v="0"/>
    <m/>
    <m/>
    <m/>
    <m/>
    <s v="No"/>
    <m/>
    <m/>
    <m/>
    <m/>
    <m/>
    <m/>
    <m/>
    <s v="N"/>
    <s v="N"/>
    <m/>
    <m/>
    <s v="     "/>
    <m/>
    <m/>
    <m/>
    <m/>
    <m/>
    <m/>
    <m/>
    <m/>
    <m/>
    <m/>
    <m/>
    <m/>
    <m/>
    <m/>
    <m/>
    <m/>
    <m/>
    <m/>
    <m/>
  </r>
  <r>
    <s v="20210234"/>
    <s v="     "/>
    <n v="44258"/>
    <s v="3/3"/>
    <x v="0"/>
    <n v="0.24305555555555555"/>
    <s v="10"/>
    <n v="1"/>
    <s v="3"/>
    <x v="5"/>
    <m/>
    <m/>
    <s v="Service wire overloaded and burnt down."/>
    <s v="     "/>
    <s v="FAS"/>
    <m/>
    <s v="Y"/>
    <x v="0"/>
    <m/>
    <m/>
    <m/>
    <s v="T005229727"/>
    <m/>
    <m/>
    <s v="     "/>
    <x v="0"/>
    <s v="PG&amp;E"/>
    <m/>
    <s v="Other"/>
    <s v="Service Drop"/>
    <s v="D"/>
    <s v="D"/>
    <s v="Structure-PG&amp;E only"/>
    <m/>
    <s v="Equipment - Overloaded"/>
    <s v="34.b. Conductor damage or failure"/>
    <s v="Equipment - PG&amp;E"/>
    <s v="All types of equipment / facility failure"/>
    <s v="Conductor failure-all"/>
    <s v="Service Drop"/>
    <m/>
    <m/>
    <m/>
    <s v="Y"/>
    <s v="Overhead"/>
    <x v="2"/>
    <s v="Service Drop"/>
    <s v="Service"/>
    <s v="101357376"/>
    <s v="     "/>
    <s v="Non-HFTD"/>
    <x v="0"/>
    <m/>
    <m/>
    <n v="37.796900000000001"/>
    <n v="-122.27800000000001"/>
    <s v="Alameda"/>
    <s v="OAKLAND-C-1115"/>
    <m/>
    <n v="12000"/>
    <s v="N/A"/>
    <x v="0"/>
    <s v="Self extinguished"/>
    <s v="Urban"/>
    <m/>
    <m/>
    <s v="No"/>
    <m/>
    <m/>
    <m/>
    <m/>
    <m/>
    <m/>
    <m/>
    <s v="N"/>
    <s v="N"/>
    <m/>
    <m/>
    <s v="     "/>
    <m/>
    <m/>
    <m/>
    <m/>
    <m/>
    <m/>
    <m/>
    <m/>
    <m/>
    <m/>
    <m/>
    <m/>
    <m/>
    <m/>
    <m/>
    <m/>
    <m/>
    <m/>
    <m/>
  </r>
  <r>
    <s v="MIA20144383"/>
    <s v="     "/>
    <n v="41728"/>
    <s v="3/30"/>
    <x v="0"/>
    <n v="0.5552083333333333"/>
    <s v="14"/>
    <n v="1"/>
    <s v="3"/>
    <x v="7"/>
    <n v="41728"/>
    <n v="0.55486111111111114"/>
    <s v="Pole fire; PGE attributable, wood pin broke and conductor fell on crossarm starting fire."/>
    <s v="     "/>
    <s v="FAS"/>
    <n v="44264"/>
    <s v="Y"/>
    <x v="0"/>
    <s v="991991"/>
    <s v="14-0021558"/>
    <m/>
    <s v="T003090231"/>
    <n v="107925357"/>
    <m/>
    <s v="     "/>
    <x v="0"/>
    <s v="PG&amp;E"/>
    <m/>
    <m/>
    <m/>
    <s v="D"/>
    <m/>
    <s v="Structure-PG&amp;E only"/>
    <m/>
    <s v="Equipment - PG&amp;E"/>
    <s v="34.b. Conductor damage or failure"/>
    <s v="Equipment - PG&amp;E"/>
    <s v="All types of equipment / facility failure"/>
    <s v="Conductor failure-all"/>
    <s v="Conductor"/>
    <m/>
    <m/>
    <s v="None"/>
    <s v="No"/>
    <s v="Overhead"/>
    <x v="0"/>
    <m/>
    <m/>
    <s v="100212399"/>
    <s v="     "/>
    <s v="Non-HFTD"/>
    <x v="0"/>
    <m/>
    <m/>
    <n v="35.512099999999997"/>
    <n v="-119.28700000000001"/>
    <s v="Kern"/>
    <s v="SHAFTER-1111"/>
    <m/>
    <n v="11000"/>
    <s v="N/A"/>
    <x v="0"/>
    <m/>
    <s v="Rural"/>
    <m/>
    <m/>
    <s v="No"/>
    <m/>
    <m/>
    <m/>
    <m/>
    <m/>
    <m/>
    <m/>
    <s v="N"/>
    <s v="N"/>
    <m/>
    <m/>
    <s v="     "/>
    <m/>
    <m/>
    <m/>
    <m/>
    <m/>
    <m/>
    <m/>
    <m/>
    <m/>
    <m/>
    <m/>
    <m/>
    <m/>
    <m/>
    <m/>
    <m/>
    <m/>
    <m/>
    <m/>
  </r>
  <r>
    <s v="MIA20146564"/>
    <s v="     "/>
    <n v="41728"/>
    <s v="3/30"/>
    <x v="0"/>
    <n v="7.5624999999999998E-2"/>
    <s v="14"/>
    <n v="1"/>
    <s v="3"/>
    <x v="7"/>
    <n v="41728"/>
    <n v="7.4999999999999997E-2"/>
    <s v="Pole arm caught fire; Attributable, cause unknown"/>
    <s v="     "/>
    <s v="FAS"/>
    <n v="44264"/>
    <s v="Y"/>
    <x v="0"/>
    <s v="991802"/>
    <m/>
    <m/>
    <s v="T003089928"/>
    <n v="107925227"/>
    <m/>
    <s v="     "/>
    <x v="0"/>
    <s v="PG&amp;E"/>
    <m/>
    <m/>
    <m/>
    <s v="D"/>
    <m/>
    <s v="Structure-PG&amp;E only"/>
    <m/>
    <s v="Equipment - PG&amp;E"/>
    <s v="34.o. Other"/>
    <s v="Equipment - PG&amp;E"/>
    <s v="All types of equipment / facility failure"/>
    <s v="Tie wire failure"/>
    <s v="Tie Wire"/>
    <m/>
    <m/>
    <m/>
    <s v="Yes"/>
    <s v="Overhead"/>
    <x v="0"/>
    <m/>
    <m/>
    <s v="100226610"/>
    <s v="     "/>
    <s v="Non-HFTD"/>
    <x v="0"/>
    <m/>
    <m/>
    <n v="35.154299999999999"/>
    <n v="-119.453"/>
    <s v="Kern"/>
    <s v="TAFT-1103"/>
    <m/>
    <n v="11000"/>
    <m/>
    <x v="0"/>
    <m/>
    <s v="Urban"/>
    <m/>
    <m/>
    <s v="No"/>
    <m/>
    <m/>
    <m/>
    <m/>
    <m/>
    <m/>
    <m/>
    <s v="N"/>
    <s v="N"/>
    <m/>
    <m/>
    <s v="     "/>
    <m/>
    <m/>
    <m/>
    <m/>
    <m/>
    <m/>
    <m/>
    <m/>
    <m/>
    <m/>
    <m/>
    <m/>
    <m/>
    <m/>
    <m/>
    <m/>
    <m/>
    <m/>
    <m/>
  </r>
  <r>
    <s v="SAP201518792"/>
    <s v="     "/>
    <n v="42093"/>
    <s v="3/30"/>
    <x v="0"/>
    <m/>
    <s v="14"/>
    <n v="1"/>
    <s v="3"/>
    <x v="2"/>
    <n v="42091"/>
    <m/>
    <s v="crossarm fire; failed fuse; arcing transformer; ug transformer on fire"/>
    <s v="     "/>
    <s v="SAP"/>
    <n v="44580"/>
    <s v="Y"/>
    <x v="0"/>
    <m/>
    <s v="15-0022717.1"/>
    <m/>
    <s v="T003367304"/>
    <n v="110141244"/>
    <m/>
    <s v="     "/>
    <x v="0"/>
    <s v="PG&amp;E"/>
    <m/>
    <m/>
    <m/>
    <s v="D"/>
    <m/>
    <s v="Structure-PG&amp;E only"/>
    <m/>
    <s v="Equipment - PG&amp;E"/>
    <s v="34.c. Fuse damage or failure"/>
    <s v="Equipment - PG&amp;E"/>
    <s v="Fuse failure - all"/>
    <s v="Fuse failure - all"/>
    <s v="Transformer"/>
    <m/>
    <m/>
    <s v="Line to Ground"/>
    <s v="Yes"/>
    <s v="Underground"/>
    <x v="0"/>
    <s v="Transformer"/>
    <m/>
    <s v="100891144"/>
    <s v="     "/>
    <s v="Non-HFTD"/>
    <x v="0"/>
    <m/>
    <m/>
    <n v="36.721800000000002"/>
    <n v="-119.822"/>
    <s v="Fresno"/>
    <s v="WEST-FRESNO-1111"/>
    <m/>
    <m/>
    <m/>
    <x v="0"/>
    <m/>
    <m/>
    <m/>
    <m/>
    <s v="No"/>
    <m/>
    <m/>
    <m/>
    <m/>
    <m/>
    <m/>
    <m/>
    <s v="N"/>
    <s v="N"/>
    <m/>
    <m/>
    <s v="     "/>
    <m/>
    <m/>
    <m/>
    <m/>
    <m/>
    <m/>
    <m/>
    <m/>
    <m/>
    <m/>
    <m/>
    <m/>
    <m/>
    <m/>
    <m/>
    <m/>
    <m/>
    <m/>
    <m/>
  </r>
  <r>
    <s v="MIT20170010"/>
    <s v="     "/>
    <n v="42824"/>
    <s v="3/30"/>
    <x v="0"/>
    <n v="0.47916666666666669"/>
    <s v="13"/>
    <n v="1"/>
    <s v="3"/>
    <x v="0"/>
    <n v="42824"/>
    <n v="0.47916666666666669"/>
    <s v="Tree fell into open wire secondary lines resulting in an ignition. AGFC - Veg sharepoint has incident data here: &quot;\\rcshare-nas05\VM\PLANNING\Business Analyst\02)PRIVILEGED_VMFireIncidents\2017\20170330_NoILIS_LP&quot;"/>
    <s v="     "/>
    <s v="Missed Ignitions Tracker"/>
    <n v="44270"/>
    <s v="Y"/>
    <x v="0"/>
    <m/>
    <m/>
    <m/>
    <m/>
    <m/>
    <m/>
    <s v="     "/>
    <x v="1"/>
    <s v="PG&amp;E"/>
    <m/>
    <m/>
    <m/>
    <s v="D"/>
    <m/>
    <s v="&lt;3 meters of linear travel"/>
    <m/>
    <s v="Vegetation"/>
    <s v="33.a. Veg. contact"/>
    <s v="Vegetation"/>
    <s v="Contact from object"/>
    <s v="Veg. contact"/>
    <m/>
    <s v="Contact - Vegetation"/>
    <s v="Conductor - Open Wire Secondary"/>
    <m/>
    <s v="Y"/>
    <s v="Overhead"/>
    <x v="1"/>
    <s v="Conductor - Open Wire Secondary"/>
    <m/>
    <m/>
    <s v="     "/>
    <s v="Non-HFTD"/>
    <x v="0"/>
    <n v="512"/>
    <m/>
    <n v="34.591099999999997"/>
    <n v="-120.14700000000001"/>
    <s v="Santa Barbara"/>
    <s v="SANTA-YNEZ-1102"/>
    <s v="182721102"/>
    <n v="11000"/>
    <s v="N/A"/>
    <x v="0"/>
    <m/>
    <s v="Urban"/>
    <m/>
    <m/>
    <s v="No"/>
    <m/>
    <m/>
    <m/>
    <m/>
    <m/>
    <m/>
    <m/>
    <s v="N"/>
    <s v="N"/>
    <m/>
    <m/>
    <s v="     "/>
    <m/>
    <m/>
    <m/>
    <m/>
    <m/>
    <m/>
    <m/>
    <m/>
    <m/>
    <m/>
    <m/>
    <m/>
    <m/>
    <m/>
    <m/>
    <m/>
    <m/>
    <m/>
    <m/>
  </r>
  <r>
    <s v="SAP20189324"/>
    <s v="     "/>
    <n v="43189"/>
    <s v="3/30"/>
    <x v="0"/>
    <m/>
    <s v="13"/>
    <n v="1"/>
    <s v="3"/>
    <x v="1"/>
    <n v="43187"/>
    <m/>
    <s v="1467/1280 Dwyer Rd / 7525 St Helena Hwy in Yountville; blown pot head; pole fire"/>
    <s v="     "/>
    <s v="SAP"/>
    <n v="44580"/>
    <s v="Y"/>
    <x v="0"/>
    <s v="54852"/>
    <s v="18-0027251"/>
    <m/>
    <s v="T004287076"/>
    <n v="114448719"/>
    <m/>
    <s v="     "/>
    <x v="0"/>
    <s v="PG&amp;E"/>
    <m/>
    <m/>
    <m/>
    <s v="D"/>
    <m/>
    <s v="Structure-PG&amp;E only"/>
    <m/>
    <s v="Equipment - PG&amp;E"/>
    <s v="34.o. Other"/>
    <s v="Equipment - PG&amp;E"/>
    <s v="Equipment failure - Other"/>
    <s v="Equipment failure - Other"/>
    <s v="Pothead"/>
    <m/>
    <m/>
    <s v="Line to Ground"/>
    <s v="No"/>
    <s v="Underground"/>
    <x v="0"/>
    <s v="Pothead"/>
    <m/>
    <s v="103977113"/>
    <s v="     "/>
    <s v="Non-HFTD"/>
    <x v="0"/>
    <m/>
    <m/>
    <n v="38.4236"/>
    <n v="-122.39100000000001"/>
    <s v="Napa"/>
    <s v="PUEBLO-2102"/>
    <m/>
    <m/>
    <s v="PUEBLO 2102618"/>
    <x v="0"/>
    <m/>
    <m/>
    <m/>
    <m/>
    <s v="No"/>
    <m/>
    <m/>
    <m/>
    <m/>
    <m/>
    <m/>
    <m/>
    <s v="N"/>
    <s v="N"/>
    <m/>
    <m/>
    <s v="     "/>
    <m/>
    <m/>
    <m/>
    <m/>
    <m/>
    <m/>
    <m/>
    <m/>
    <m/>
    <m/>
    <m/>
    <m/>
    <m/>
    <m/>
    <m/>
    <m/>
    <m/>
    <m/>
    <m/>
  </r>
  <r>
    <s v="SAP20189327"/>
    <s v="     "/>
    <n v="43189"/>
    <s v="3/30"/>
    <x v="0"/>
    <m/>
    <s v="13"/>
    <n v="1"/>
    <s v="3"/>
    <x v="1"/>
    <n v="43187"/>
    <m/>
    <s v="1206 Castaic Ave in Bakersfield; fire from underground vault; burned open underground secondary"/>
    <s v="     "/>
    <s v="SAP"/>
    <n v="44580"/>
    <s v="Y"/>
    <x v="0"/>
    <s v="55557"/>
    <s v="N/A"/>
    <m/>
    <s v="T004287853"/>
    <n v="114451198"/>
    <m/>
    <s v="     "/>
    <x v="0"/>
    <s v="PG&amp;E"/>
    <m/>
    <m/>
    <m/>
    <s v="D"/>
    <m/>
    <s v="Structure-PG&amp;E only"/>
    <m/>
    <s v="Equipment - PG&amp;E"/>
    <s v="34.b. Conductor damage or failure"/>
    <s v="Equipment - PG&amp;E"/>
    <s v="Conductor failure-all"/>
    <s v="Conductor failure-all"/>
    <s v="Conductor - Underground Service"/>
    <m/>
    <m/>
    <m/>
    <s v="No"/>
    <s v="Underground"/>
    <x v="0"/>
    <s v="Conductor - Underground Service"/>
    <m/>
    <s v="100241976"/>
    <s v="     "/>
    <s v="Non-HFTD"/>
    <x v="0"/>
    <m/>
    <m/>
    <n v="35.418900000000001"/>
    <n v="-119.045"/>
    <s v="Kern"/>
    <s v="KERN-OIL-1109"/>
    <m/>
    <m/>
    <m/>
    <x v="0"/>
    <s v="FD also called"/>
    <m/>
    <m/>
    <m/>
    <s v="No"/>
    <m/>
    <m/>
    <m/>
    <m/>
    <m/>
    <m/>
    <m/>
    <s v="N"/>
    <s v="N"/>
    <m/>
    <m/>
    <s v="     "/>
    <m/>
    <m/>
    <m/>
    <m/>
    <m/>
    <m/>
    <m/>
    <m/>
    <m/>
    <m/>
    <m/>
    <m/>
    <m/>
    <m/>
    <m/>
    <m/>
    <m/>
    <m/>
    <m/>
  </r>
  <r>
    <s v="MIA20195921"/>
    <s v="     "/>
    <n v="43554"/>
    <s v="3/30"/>
    <x v="0"/>
    <n v="0.58059027777777783"/>
    <s v="13"/>
    <n v="1"/>
    <s v="3"/>
    <x v="3"/>
    <n v="43554"/>
    <n v="0.5805555555555556"/>
    <s v="branch caused burn spot in wire open tx and made repairs; FIRE IN INSULATION,ADVSD TO CALL FIRE_x000a_DEPT,NO POWER HEARD LOUD EXPLOSIONCUSTOMER S TATES HFIRE WAS PUT OUT AND NOW NO_x000a_POWER; cause: tree grew into line - servive conductor burned/flashed"/>
    <s v="     "/>
    <s v="FAS"/>
    <n v="44250"/>
    <s v="Y"/>
    <x v="0"/>
    <s v="350826"/>
    <s v="N/A"/>
    <m/>
    <s v="T004607328"/>
    <m/>
    <m/>
    <s v="     "/>
    <x v="0"/>
    <s v="PG&amp;E"/>
    <m/>
    <m/>
    <m/>
    <s v="D"/>
    <m/>
    <s v="Structure-PG&amp;E only"/>
    <m/>
    <s v="Vegetation"/>
    <s v="33.a. Veg. contact"/>
    <s v="Vegetation"/>
    <s v="Contact from object"/>
    <s v="Contact - Vegetation"/>
    <m/>
    <s v="Contact - Vegetation"/>
    <s v="Conductor - Insulated Secondary"/>
    <m/>
    <s v="Yes"/>
    <s v="Overhead"/>
    <x v="0"/>
    <m/>
    <m/>
    <s v="254251103"/>
    <s v="     "/>
    <s v="Non-HFTD"/>
    <x v="0"/>
    <m/>
    <m/>
    <n v="36.731000000000002"/>
    <n v="-119.678"/>
    <s v="Fresno"/>
    <s v="MALAGA-1103"/>
    <m/>
    <n v="11000"/>
    <m/>
    <x v="0"/>
    <m/>
    <s v="Urban"/>
    <m/>
    <m/>
    <s v="No"/>
    <m/>
    <m/>
    <m/>
    <m/>
    <m/>
    <m/>
    <m/>
    <s v="N"/>
    <s v="N"/>
    <m/>
    <m/>
    <s v="     "/>
    <m/>
    <m/>
    <m/>
    <m/>
    <m/>
    <m/>
    <m/>
    <m/>
    <m/>
    <m/>
    <m/>
    <m/>
    <m/>
    <m/>
    <m/>
    <m/>
    <m/>
    <m/>
    <m/>
  </r>
  <r>
    <s v="20210313"/>
    <s v="     "/>
    <n v="44285"/>
    <s v="3/30"/>
    <x v="0"/>
    <n v="0.69861111111111107"/>
    <s v="14"/>
    <n v="1"/>
    <s v="3"/>
    <x v="5"/>
    <n v="44285"/>
    <m/>
    <s v="Bird contact resulted in an ignition. The ensuing fire was greater than 1 linear meter,"/>
    <s v="     "/>
    <s v="FAS"/>
    <m/>
    <s v="N"/>
    <x v="0"/>
    <m/>
    <m/>
    <m/>
    <s v="T005253767"/>
    <n v="120716000"/>
    <m/>
    <s v="     "/>
    <x v="1"/>
    <s v="PG&amp;E"/>
    <m/>
    <s v="Vegetation"/>
    <m/>
    <s v="D"/>
    <s v="D"/>
    <s v="&lt;0.25"/>
    <m/>
    <s v="Contact - Animal - Bird"/>
    <s v="33.b. Animal contact"/>
    <s v="Contact - Bird"/>
    <s v="Contact from object"/>
    <s v="Animal contact"/>
    <m/>
    <s v="Animal contact"/>
    <s v="Conductor - Primary"/>
    <m/>
    <s v="Y"/>
    <s v="Overhead"/>
    <x v="3"/>
    <s v="Conductor - Primary"/>
    <s v="Conductor"/>
    <s v="100473276"/>
    <s v="     "/>
    <s v="Non-HFTD"/>
    <x v="0"/>
    <m/>
    <m/>
    <n v="37.983600000000003"/>
    <n v="-121.583"/>
    <s v="San Joaquin"/>
    <s v="MIDDLE-RIVER-1101"/>
    <m/>
    <n v="12000"/>
    <m/>
    <x v="0"/>
    <s v="Self Extinguished"/>
    <s v="Herbaceous"/>
    <m/>
    <m/>
    <s v="No"/>
    <m/>
    <m/>
    <m/>
    <m/>
    <m/>
    <m/>
    <m/>
    <s v="N"/>
    <s v="N"/>
    <m/>
    <m/>
    <s v="     "/>
    <m/>
    <m/>
    <m/>
    <m/>
    <m/>
    <m/>
    <m/>
    <m/>
    <m/>
    <m/>
    <m/>
    <m/>
    <m/>
    <m/>
    <m/>
    <m/>
    <m/>
    <m/>
    <m/>
  </r>
  <r>
    <s v="20210312"/>
    <s v="     "/>
    <n v="44285"/>
    <s v="3/30"/>
    <x v="0"/>
    <n v="0.65138888888888891"/>
    <s v="14"/>
    <n v="1"/>
    <s v="3"/>
    <x v="5"/>
    <n v="44285"/>
    <m/>
    <s v="Tree grew into conductor, catching the tree on fire. The ensuing fire was greater than 1 linear meter."/>
    <s v="     "/>
    <s v="FAS"/>
    <m/>
    <s v="N"/>
    <x v="0"/>
    <m/>
    <s v="21-0042938"/>
    <m/>
    <s v="T005253690, 1314912650"/>
    <n v="120716000"/>
    <m/>
    <s v="     "/>
    <x v="1"/>
    <s v="PG&amp;E"/>
    <m/>
    <s v="Vegetation"/>
    <m/>
    <s v="D"/>
    <s v="D"/>
    <s v="&lt;0.25"/>
    <m/>
    <s v="Vegetation"/>
    <s v="33.a. Veg. contact"/>
    <s v="Vegetation"/>
    <s v="Contact from object"/>
    <s v="Veg. contact"/>
    <m/>
    <s v="Veg. contact"/>
    <s v="Conductor - Open Wire Secondary"/>
    <s v="Line to Ground"/>
    <s v="Y"/>
    <s v="Overhead"/>
    <x v="1"/>
    <s v="Conductor - Open Wire Secondary"/>
    <s v="Conductor"/>
    <s v="101339037"/>
    <s v="     "/>
    <s v="Non-HFTD"/>
    <x v="0"/>
    <m/>
    <m/>
    <n v="39.150700000000001"/>
    <n v="-121.622"/>
    <s v="Sutter"/>
    <s v="EAST-MARYSVILLE-1105"/>
    <m/>
    <m/>
    <s v="N/A"/>
    <x v="0"/>
    <s v="Yuba City FD"/>
    <s v="Urban"/>
    <m/>
    <m/>
    <s v="No"/>
    <m/>
    <m/>
    <m/>
    <m/>
    <m/>
    <m/>
    <m/>
    <s v="N"/>
    <s v="N"/>
    <m/>
    <m/>
    <s v="     "/>
    <s v="39.15086200"/>
    <s v="-121.62202600"/>
    <s v="Apr  2 2021 12:00AM"/>
    <s v="WindBlew"/>
    <s v="Green 22ft X 15&quot; Fan Palm grew into vertical rack 2ndarys. During strong north wind event fronds blew up into 2ndarys causing lines to cross phase and Transformer to Arc,Causing 34ft long X 24.5ft wide fire to ignite burning a 34ft length of wood fencing one 5ft X 5ft shed and 1 pool pump. Last PI date was 03/26/2020.Date of next Patrol was 03/24/2021 PI could not access LG at time of patrol and his view of the 2ndary line was obstructed,made multi attemps to contact owner neighbor stated owner was deceased"/>
    <s v="PALF"/>
    <s v="22"/>
    <s v="15"/>
    <s v="4"/>
    <m/>
    <m/>
    <m/>
    <m/>
    <m/>
    <m/>
    <m/>
    <s v="Vertical"/>
    <s v="BareWire"/>
    <s v="1"/>
  </r>
  <r>
    <s v="SAP201422062"/>
    <s v="     "/>
    <n v="41729"/>
    <s v="3/31"/>
    <x v="0"/>
    <m/>
    <s v="14"/>
    <n v="1"/>
    <s v="3"/>
    <x v="7"/>
    <n v="41727"/>
    <m/>
    <s v="pole top fire; broken crossarm; fuses 10213 blown; meter 5374324105"/>
    <s v="     "/>
    <s v="SAP"/>
    <n v="44580"/>
    <s v="Y"/>
    <x v="0"/>
    <s v="991380"/>
    <s v="14-0021407"/>
    <m/>
    <s v="T003089575"/>
    <n v="107924951"/>
    <m/>
    <s v="     "/>
    <x v="0"/>
    <s v="PG&amp;E"/>
    <m/>
    <m/>
    <m/>
    <s v="D"/>
    <m/>
    <s v="Structure-PG&amp;E only"/>
    <m/>
    <s v="Equipment - PG&amp;E"/>
    <s v="34.c. Fuse damage or failure"/>
    <s v="Equipment - PG&amp;E"/>
    <s v="Fuse failure - all"/>
    <s v="Fuse failure - all"/>
    <s v="Fuse"/>
    <m/>
    <m/>
    <s v="Line to Line"/>
    <s v="Yes"/>
    <s v="Overhead"/>
    <x v="0"/>
    <s v="Fuse"/>
    <m/>
    <s v="101574743"/>
    <s v="     "/>
    <s v="Non-HFTD"/>
    <x v="0"/>
    <m/>
    <m/>
    <n v="38.518300000000004"/>
    <n v="-122.012"/>
    <s v="Yolo"/>
    <s v="PUTAH-CREEK-1102"/>
    <m/>
    <m/>
    <s v="PUTAH CREEK 1102710384"/>
    <x v="0"/>
    <m/>
    <m/>
    <m/>
    <m/>
    <s v="No"/>
    <m/>
    <m/>
    <m/>
    <m/>
    <m/>
    <m/>
    <m/>
    <s v="N"/>
    <s v="N"/>
    <m/>
    <m/>
    <s v="     "/>
    <m/>
    <m/>
    <m/>
    <m/>
    <m/>
    <m/>
    <m/>
    <m/>
    <m/>
    <m/>
    <m/>
    <m/>
    <m/>
    <m/>
    <m/>
    <m/>
    <m/>
    <m/>
    <m/>
  </r>
  <r>
    <s v="SAP201422063"/>
    <s v="     "/>
    <n v="41729"/>
    <s v="3/31"/>
    <x v="0"/>
    <m/>
    <s v="14"/>
    <n v="1"/>
    <s v="3"/>
    <x v="7"/>
    <n v="41727"/>
    <m/>
    <s v="issue with od bank and deadend; pole fire"/>
    <s v="     "/>
    <s v="SAP"/>
    <n v="44580"/>
    <s v="Y"/>
    <x v="0"/>
    <s v="991455"/>
    <s v="14-0021420"/>
    <m/>
    <s v="T003089673"/>
    <n v="107924985"/>
    <m/>
    <s v="     "/>
    <x v="0"/>
    <s v="PG&amp;E"/>
    <m/>
    <m/>
    <m/>
    <s v="D"/>
    <m/>
    <s v="Structure-PG&amp;E only"/>
    <m/>
    <s v="Equipment - PG&amp;E"/>
    <s v="34.a. Capacitor bank damage or failure"/>
    <s v="Equipment - PG&amp;E"/>
    <s v="Capacitor bank failure"/>
    <s v="Capacitor bank failure"/>
    <s v="Pole"/>
    <m/>
    <m/>
    <s v="None"/>
    <s v="Yes"/>
    <s v="Overhead"/>
    <x v="0"/>
    <s v="Pole"/>
    <m/>
    <s v="102097442"/>
    <s v="     "/>
    <s v="Non-HFTD"/>
    <x v="0"/>
    <m/>
    <m/>
    <n v="38.118200000000002"/>
    <n v="-121.23099999999999"/>
    <s v="San Joaquin"/>
    <s v="LOCKEFORD-2101"/>
    <m/>
    <m/>
    <s v="LOCKEFORD 210167588"/>
    <x v="0"/>
    <m/>
    <m/>
    <m/>
    <m/>
    <s v="No"/>
    <m/>
    <m/>
    <m/>
    <m/>
    <m/>
    <m/>
    <m/>
    <s v="N"/>
    <s v="N"/>
    <m/>
    <m/>
    <s v="     "/>
    <m/>
    <m/>
    <m/>
    <m/>
    <m/>
    <m/>
    <m/>
    <m/>
    <m/>
    <m/>
    <m/>
    <m/>
    <m/>
    <m/>
    <m/>
    <m/>
    <m/>
    <m/>
    <m/>
  </r>
  <r>
    <s v="20150029"/>
    <s v="     "/>
    <n v="42094"/>
    <s v="3/31"/>
    <x v="0"/>
    <n v="0.56458333333333333"/>
    <s v="14"/>
    <n v="1"/>
    <s v="3"/>
    <x v="2"/>
    <n v="42094"/>
    <n v="0.56458333333333333"/>
    <s v="BUSHINGS MELTED NEED CREW TO REPLACE LR"/>
    <s v="     "/>
    <m/>
    <m/>
    <s v="N"/>
    <x v="0"/>
    <s v="1210745"/>
    <s v="15-0023303"/>
    <m/>
    <m/>
    <n v="110144699"/>
    <m/>
    <s v="     "/>
    <x v="1"/>
    <s v="PG&amp;E"/>
    <m/>
    <s v="Vegetation"/>
    <m/>
    <s v="D"/>
    <m/>
    <s v="&lt;3 meters of linear travel"/>
    <s v="Square Feet: ; Acreage: "/>
    <s v="Contact - Animal - Bird"/>
    <s v="33.b. Animal contact"/>
    <s v="Contact - Bird"/>
    <s v="All types of equipment / facility failure"/>
    <s v="Contact - Animal"/>
    <m/>
    <s v="Contact - Animal"/>
    <s v="Conductor"/>
    <s v="Line to Ground"/>
    <s v="0"/>
    <s v="Overhead"/>
    <x v="1"/>
    <s v="Conductor"/>
    <m/>
    <s v="101199839"/>
    <s v="     "/>
    <s v="Non-HFTD"/>
    <x v="0"/>
    <m/>
    <m/>
    <n v="37.112499999999997"/>
    <n v="-120.943"/>
    <s v="Merced"/>
    <s v="SANTA-NELLA-1101"/>
    <s v="254051101"/>
    <m/>
    <s v="N/A"/>
    <x v="0"/>
    <s v="COUNTY FIRE"/>
    <s v="Herbaceous"/>
    <m/>
    <m/>
    <s v="No"/>
    <m/>
    <m/>
    <m/>
    <m/>
    <m/>
    <m/>
    <m/>
    <s v="N"/>
    <s v="N"/>
    <m/>
    <m/>
    <s v="     "/>
    <m/>
    <m/>
    <m/>
    <m/>
    <m/>
    <m/>
    <m/>
    <m/>
    <m/>
    <m/>
    <m/>
    <m/>
    <m/>
    <m/>
    <m/>
    <m/>
    <m/>
    <m/>
    <m/>
  </r>
  <r>
    <s v="20210321"/>
    <s v="     "/>
    <n v="44286"/>
    <s v="3/31"/>
    <x v="0"/>
    <n v="0.87430555555555556"/>
    <s v="14"/>
    <n v="1"/>
    <s v="3"/>
    <x v="5"/>
    <n v="44286"/>
    <m/>
    <s v="A vehicle contacted a down guy which contacted the primary conductors. The fire was less than 1 linear meter."/>
    <s v="     "/>
    <s v="FAS"/>
    <m/>
    <s v="N"/>
    <x v="0"/>
    <m/>
    <s v="21-0043461"/>
    <m/>
    <s v="T005254832"/>
    <m/>
    <m/>
    <s v="     "/>
    <x v="0"/>
    <s v="PG&amp;E"/>
    <m/>
    <s v="Vegetation"/>
    <s v="Guyed wire/Anchor"/>
    <s v="D"/>
    <s v="D"/>
    <s v="Structure-only"/>
    <s v="Troubleman didn't get fire agency/size."/>
    <s v="Contact - 3rd Party"/>
    <s v="33.e. Other contact from object"/>
    <s v="Contact - 3rd Party"/>
    <s v="Contact from object"/>
    <s v="Other"/>
    <m/>
    <s v="Other"/>
    <s v="Guy/Span Wire"/>
    <s v="Multi-Fault"/>
    <s v="Y"/>
    <s v="Overhead"/>
    <x v="3"/>
    <s v="Guy/Span Wire"/>
    <s v="Guyed wire/Anchor"/>
    <m/>
    <s v="     "/>
    <s v="Non-HFTD"/>
    <x v="0"/>
    <m/>
    <m/>
    <n v="40.134599999999999"/>
    <n v="-122.202"/>
    <s v="Tehama"/>
    <s v="TYLER-1104"/>
    <m/>
    <n v="12000"/>
    <m/>
    <x v="0"/>
    <s v="Cal Fire"/>
    <s v="Agriculture"/>
    <m/>
    <m/>
    <s v="No"/>
    <m/>
    <m/>
    <m/>
    <m/>
    <m/>
    <m/>
    <m/>
    <s v="N"/>
    <s v="N"/>
    <m/>
    <m/>
    <s v="     "/>
    <m/>
    <m/>
    <m/>
    <m/>
    <m/>
    <m/>
    <m/>
    <m/>
    <m/>
    <m/>
    <m/>
    <m/>
    <m/>
    <m/>
    <m/>
    <m/>
    <m/>
    <m/>
    <m/>
  </r>
  <r>
    <s v="20210955"/>
    <s v="     "/>
    <n v="44286"/>
    <s v="3/31"/>
    <x v="0"/>
    <n v="0.84861111111111109"/>
    <s v="14"/>
    <n v="1"/>
    <s v="3"/>
    <x v="5"/>
    <m/>
    <m/>
    <s v="1522 / 1507 8TH ST in Oakland; transformer on fire; cap bank was arcing"/>
    <s v="     "/>
    <s v="FAS"/>
    <m/>
    <s v="Y"/>
    <x v="0"/>
    <m/>
    <m/>
    <m/>
    <s v="T005254818, T005254840"/>
    <n v="120722000"/>
    <m/>
    <s v="     "/>
    <x v="0"/>
    <s v="PG&amp;E"/>
    <m/>
    <s v="Other"/>
    <s v="PG&amp;E Pole"/>
    <s v="D"/>
    <s v="D"/>
    <s v="Structure-PG&amp;E only"/>
    <m/>
    <s v="Equipment - PG&amp;E"/>
    <s v="34.a. Capacitor bank damage or failure"/>
    <s v="Equipment - PG&amp;E"/>
    <s v="All types of equipment / facility failure"/>
    <s v="Capacitor bank failure"/>
    <s v="Capacitor Bank"/>
    <m/>
    <m/>
    <m/>
    <s v="Y"/>
    <s v="Overhead"/>
    <x v="3"/>
    <s v="Capacitor Bank"/>
    <s v="Capacitor Bank"/>
    <s v="102296773"/>
    <s v="     "/>
    <s v="Non-HFTD"/>
    <x v="0"/>
    <m/>
    <m/>
    <n v="37.806600000000003"/>
    <n v="-122.29600000000001"/>
    <s v="Alameda"/>
    <s v="OAKLAND-C-1112"/>
    <m/>
    <n v="12000"/>
    <m/>
    <x v="0"/>
    <s v="Oakland FD"/>
    <s v="Urban"/>
    <s v="Fire-resistive fuel bed"/>
    <s v="Pavement "/>
    <s v="No"/>
    <m/>
    <m/>
    <m/>
    <m/>
    <m/>
    <m/>
    <m/>
    <s v="N"/>
    <s v="N"/>
    <m/>
    <m/>
    <s v="     "/>
    <m/>
    <m/>
    <m/>
    <m/>
    <m/>
    <m/>
    <m/>
    <m/>
    <m/>
    <m/>
    <m/>
    <m/>
    <m/>
    <m/>
    <m/>
    <m/>
    <m/>
    <m/>
    <m/>
  </r>
  <r>
    <s v="20210319"/>
    <s v="     "/>
    <n v="44286"/>
    <s v="3/31"/>
    <x v="0"/>
    <n v="0.79374999999999996"/>
    <s v="14"/>
    <n v="1"/>
    <s v="3"/>
    <x v="5"/>
    <n v="44286"/>
    <m/>
    <s v="Arcing wires caused sparking, resulting in a fire at the base of the pole. The ensuing fire was less than 1 linear meter."/>
    <s v="     "/>
    <s v="FAS"/>
    <m/>
    <s v="N"/>
    <x v="0"/>
    <m/>
    <m/>
    <m/>
    <s v="T005254787"/>
    <m/>
    <m/>
    <s v="     "/>
    <x v="0"/>
    <s v="PG&amp;E"/>
    <m/>
    <s v="Other"/>
    <s v="Connector"/>
    <s v="D"/>
    <s v="D"/>
    <s v="Structure-only"/>
    <s v="Fire &quot;very, very small-not recorable.&quot; "/>
    <s v="Equipment - PG&amp;E"/>
    <s v="34.b. Conductor damage or failure"/>
    <s v="Equipment - PG&amp;E"/>
    <s v="All types of equipment / facility failure"/>
    <s v="Conductor failure-all"/>
    <s v="Jumper"/>
    <m/>
    <m/>
    <m/>
    <s v="Y"/>
    <s v="Overhead"/>
    <x v="3"/>
    <s v="Jumper"/>
    <s v="PG's"/>
    <m/>
    <s v="     "/>
    <s v="Non-HFTD"/>
    <x v="0"/>
    <m/>
    <m/>
    <n v="39.143799999999999"/>
    <n v="-121.679"/>
    <s v="Yuba"/>
    <s v="HARTER-1105"/>
    <m/>
    <n v="12000"/>
    <m/>
    <x v="0"/>
    <s v="Marysville FD"/>
    <s v="Urban"/>
    <m/>
    <m/>
    <s v="No"/>
    <m/>
    <m/>
    <m/>
    <m/>
    <m/>
    <m/>
    <m/>
    <s v="N"/>
    <s v="N"/>
    <m/>
    <m/>
    <s v="     "/>
    <m/>
    <m/>
    <m/>
    <m/>
    <m/>
    <m/>
    <m/>
    <m/>
    <m/>
    <m/>
    <m/>
    <m/>
    <m/>
    <m/>
    <m/>
    <m/>
    <m/>
    <m/>
    <m/>
  </r>
  <r>
    <s v="MIA20150942"/>
    <s v="     "/>
    <n v="42067"/>
    <s v="3/4"/>
    <x v="0"/>
    <n v="0.64795138888888892"/>
    <s v="10"/>
    <n v="1"/>
    <s v="3"/>
    <x v="2"/>
    <n v="42067"/>
    <n v="0.6479166666666667"/>
    <s v="S1ZE -  blown transformer, no indication of fire; KRJ7- put back in progress- ILIS reports there was a fire, please complete review."/>
    <s v="     "/>
    <s v="FAS"/>
    <n v="44264"/>
    <s v="Y"/>
    <x v="0"/>
    <s v="1199358"/>
    <s v="15-0017332"/>
    <m/>
    <s v="T003353276"/>
    <n v="110077593"/>
    <m/>
    <s v="     "/>
    <x v="0"/>
    <s v="PG&amp;E"/>
    <m/>
    <m/>
    <m/>
    <s v="D"/>
    <m/>
    <s v="Structure-PG&amp;E only"/>
    <m/>
    <s v="Equipment - PG&amp;E"/>
    <s v="34.n. Transformer damage or failure"/>
    <s v="Equipment - PG&amp;E"/>
    <s v="All types of equipment / facility failure"/>
    <s v="Transformer failure"/>
    <s v="Transformer"/>
    <m/>
    <m/>
    <s v="Line to Ground"/>
    <s v="Yes"/>
    <s v="Underground"/>
    <x v="0"/>
    <m/>
    <m/>
    <s v="T6704"/>
    <s v="     "/>
    <s v="Non-HFTD"/>
    <x v="0"/>
    <m/>
    <m/>
    <n v="37.334600000000002"/>
    <n v="-122.02"/>
    <s v="Santa Clara"/>
    <s v="WOLFE-1109"/>
    <s v="83671109"/>
    <n v="11000"/>
    <s v="WOLFE 1109CB"/>
    <x v="0"/>
    <m/>
    <s v="Urban"/>
    <m/>
    <m/>
    <s v="No"/>
    <m/>
    <m/>
    <m/>
    <m/>
    <m/>
    <m/>
    <m/>
    <s v="N"/>
    <s v="N"/>
    <m/>
    <m/>
    <s v="     "/>
    <m/>
    <m/>
    <m/>
    <m/>
    <m/>
    <m/>
    <m/>
    <m/>
    <m/>
    <m/>
    <m/>
    <m/>
    <m/>
    <m/>
    <m/>
    <m/>
    <m/>
    <m/>
    <m/>
  </r>
  <r>
    <s v="SAP201518984"/>
    <s v="     "/>
    <n v="42067"/>
    <s v="3/4"/>
    <x v="0"/>
    <m/>
    <s v="10"/>
    <n v="1"/>
    <s v="3"/>
    <x v="2"/>
    <n v="42065"/>
    <m/>
    <s v="pole fire; caused by bird's nest; damaged transformer"/>
    <s v="     "/>
    <s v="SAP"/>
    <n v="44580"/>
    <s v="Y"/>
    <x v="0"/>
    <s v="1197930"/>
    <s v="15-0016583"/>
    <m/>
    <s v="T003351241"/>
    <n v="110069558"/>
    <m/>
    <s v="     "/>
    <x v="0"/>
    <s v="PG&amp;E"/>
    <m/>
    <m/>
    <m/>
    <s v="D"/>
    <m/>
    <s v="Structure-PG&amp;E only"/>
    <m/>
    <s v="Contact - Animal - Nest"/>
    <s v="33.e. Other contact from object"/>
    <s v="Contact - Nest"/>
    <s v="Transformer failure"/>
    <s v="Transformer failure"/>
    <m/>
    <s v="Transformer failure"/>
    <s v="Pole"/>
    <s v="Line to Ground"/>
    <s v="No"/>
    <s v="Overhead"/>
    <x v="0"/>
    <s v="Pole"/>
    <m/>
    <s v="100661858"/>
    <s v="     "/>
    <s v="Non-HFTD"/>
    <x v="0"/>
    <m/>
    <m/>
    <n v="35.858600000000003"/>
    <n v="-119.991"/>
    <s v="Kings"/>
    <s v="DEVILS-DEN-1101"/>
    <m/>
    <m/>
    <s v="DEVILS DEN 1101CB"/>
    <x v="0"/>
    <m/>
    <m/>
    <m/>
    <m/>
    <s v="No"/>
    <m/>
    <m/>
    <m/>
    <m/>
    <m/>
    <m/>
    <m/>
    <s v="N"/>
    <s v="N"/>
    <m/>
    <m/>
    <s v="     "/>
    <m/>
    <m/>
    <s v="Mar  4 2015 12:00AM"/>
    <s v="Unverified"/>
    <s v="TRANSFORMER LEVEL ONLY. DID NOT INVESTIGATE"/>
    <m/>
    <m/>
    <m/>
    <m/>
    <m/>
    <m/>
    <m/>
    <m/>
    <m/>
    <m/>
    <m/>
    <m/>
    <m/>
    <m/>
  </r>
  <r>
    <s v="SAP201518983"/>
    <s v="     "/>
    <n v="42067"/>
    <s v="3/4"/>
    <x v="0"/>
    <m/>
    <s v="10"/>
    <n v="1"/>
    <s v="3"/>
    <x v="2"/>
    <n v="42065"/>
    <m/>
    <s v="Crossarm replaced due to pole fire; broken crossarm; broken insulator"/>
    <s v="     "/>
    <s v="SAP"/>
    <n v="44580"/>
    <s v="Y"/>
    <x v="0"/>
    <s v="1197921"/>
    <s v="N/A"/>
    <m/>
    <s v="T003351163"/>
    <n v="110069346"/>
    <m/>
    <s v="     "/>
    <x v="0"/>
    <s v="PG&amp;E"/>
    <m/>
    <m/>
    <m/>
    <s v="D"/>
    <m/>
    <s v="Structure-PG&amp;E only"/>
    <m/>
    <s v="Equipment - PG&amp;E"/>
    <s v="34.g. Insulator and brushing damage or failure"/>
    <s v="Equipment - PG&amp;E"/>
    <s v="Insulator failure"/>
    <s v="Insulator failure"/>
    <s v="Insulator"/>
    <m/>
    <m/>
    <m/>
    <s v="Yes"/>
    <s v="Overhead"/>
    <x v="0"/>
    <s v="Insulator"/>
    <m/>
    <s v="100212810"/>
    <s v="     "/>
    <s v="Non-HFTD"/>
    <x v="0"/>
    <m/>
    <m/>
    <n v="35.673900000000003"/>
    <n v="-119.236"/>
    <s v="Kern"/>
    <s v="MC-FARLAND-1101"/>
    <m/>
    <m/>
    <m/>
    <x v="0"/>
    <m/>
    <m/>
    <m/>
    <m/>
    <s v="No"/>
    <m/>
    <m/>
    <m/>
    <m/>
    <m/>
    <m/>
    <m/>
    <s v="N"/>
    <s v="N"/>
    <m/>
    <m/>
    <s v="     "/>
    <m/>
    <m/>
    <m/>
    <m/>
    <m/>
    <m/>
    <m/>
    <m/>
    <m/>
    <m/>
    <m/>
    <m/>
    <m/>
    <m/>
    <m/>
    <m/>
    <m/>
    <m/>
    <m/>
  </r>
  <r>
    <s v="MIA201810727"/>
    <s v="     "/>
    <n v="43163"/>
    <s v="3/4"/>
    <x v="0"/>
    <n v="0.5406481481481481"/>
    <s v="10"/>
    <n v="1"/>
    <s v="3"/>
    <x v="1"/>
    <m/>
    <m/>
    <s v="Pole on fire"/>
    <s v="     "/>
    <s v="FAS"/>
    <n v="44251"/>
    <s v="Y"/>
    <x v="0"/>
    <m/>
    <m/>
    <m/>
    <s v="7301534"/>
    <m/>
    <m/>
    <s v="     "/>
    <x v="0"/>
    <s v="PG&amp;E"/>
    <m/>
    <m/>
    <m/>
    <s v="D"/>
    <m/>
    <s v="Unknown"/>
    <m/>
    <s v="Equipment - Damaged by Another Fire"/>
    <s v="34.o. Other"/>
    <s v="Other Fire"/>
    <s v="Other"/>
    <s v="Equipment failure - Other"/>
    <m/>
    <m/>
    <m/>
    <m/>
    <s v="No"/>
    <s v="Overhead"/>
    <x v="0"/>
    <m/>
    <m/>
    <s v="100229327"/>
    <s v="     "/>
    <s v="Non-HFTD"/>
    <x v="0"/>
    <m/>
    <m/>
    <n v="35.229900000000001"/>
    <n v="-119.35899999999999"/>
    <s v="Kern"/>
    <s v="ELK-HILLS-1106"/>
    <s v="252441106"/>
    <n v="11000"/>
    <m/>
    <x v="0"/>
    <m/>
    <s v="Highly Rural"/>
    <m/>
    <m/>
    <s v="No"/>
    <m/>
    <m/>
    <m/>
    <m/>
    <m/>
    <m/>
    <m/>
    <s v="N"/>
    <s v="N"/>
    <m/>
    <m/>
    <s v="     "/>
    <m/>
    <m/>
    <m/>
    <m/>
    <m/>
    <m/>
    <m/>
    <m/>
    <m/>
    <m/>
    <m/>
    <m/>
    <m/>
    <m/>
    <m/>
    <m/>
    <m/>
    <m/>
    <m/>
  </r>
  <r>
    <s v="SAP20196834"/>
    <s v="     "/>
    <n v="43528"/>
    <s v="3/4"/>
    <x v="0"/>
    <m/>
    <s v="10"/>
    <n v="1"/>
    <s v="3"/>
    <x v="3"/>
    <n v="43526"/>
    <m/>
    <s v="677 De Wolf Ave in Fresno; pole fire; arcing connector on transformer; meter 1004152144; equipment failure"/>
    <s v="     "/>
    <s v="SAP"/>
    <n v="44580"/>
    <s v="Y"/>
    <x v="0"/>
    <s v="329712"/>
    <s v="19-0030108"/>
    <m/>
    <s v="T004583568"/>
    <n v="116627740"/>
    <m/>
    <s v="     "/>
    <x v="0"/>
    <s v="PG&amp;E"/>
    <m/>
    <m/>
    <m/>
    <s v="D"/>
    <m/>
    <s v="Structure-PG&amp;E only"/>
    <m/>
    <s v="Equipment - PG&amp;E"/>
    <s v="34.m. Connection device damage or failure"/>
    <s v="Equipment - PG&amp;E"/>
    <s v="Splice/Clamp/Connector"/>
    <s v="Splice/Clamp/Connector"/>
    <s v="Transformer"/>
    <m/>
    <m/>
    <s v="Line to Ground"/>
    <s v="No"/>
    <s v="Overhead"/>
    <x v="0"/>
    <s v="Transformer"/>
    <m/>
    <s v="100790991"/>
    <s v="     "/>
    <s v="Non-HFTD"/>
    <x v="0"/>
    <m/>
    <m/>
    <n v="36.726700000000001"/>
    <n v="-119.646"/>
    <s v="Fresno"/>
    <s v="SANGER-1118"/>
    <m/>
    <m/>
    <s v="SANGER 1118CB"/>
    <x v="0"/>
    <m/>
    <m/>
    <m/>
    <m/>
    <s v="No"/>
    <m/>
    <m/>
    <m/>
    <m/>
    <m/>
    <m/>
    <m/>
    <s v="N"/>
    <s v="N"/>
    <m/>
    <m/>
    <s v="     "/>
    <m/>
    <m/>
    <m/>
    <m/>
    <m/>
    <m/>
    <m/>
    <m/>
    <m/>
    <m/>
    <m/>
    <m/>
    <m/>
    <m/>
    <m/>
    <m/>
    <m/>
    <m/>
    <m/>
  </r>
  <r>
    <s v="SAP201518976"/>
    <s v="     "/>
    <n v="42068"/>
    <s v="3/5"/>
    <x v="0"/>
    <m/>
    <s v="10"/>
    <n v="1"/>
    <s v="3"/>
    <x v="2"/>
    <n v="42066"/>
    <m/>
    <s v="car hit meter panel causing fire at secondary splice box"/>
    <s v="     "/>
    <s v="SAP"/>
    <n v="44580"/>
    <s v="Y"/>
    <x v="0"/>
    <m/>
    <s v="N/A"/>
    <m/>
    <s v="1648625883"/>
    <n v="110071983"/>
    <m/>
    <s v="     "/>
    <x v="0"/>
    <s v="PG&amp;E"/>
    <m/>
    <m/>
    <m/>
    <s v="D"/>
    <m/>
    <s v="Structure-PG&amp;E only"/>
    <m/>
    <s v="Contact - 3rd Party"/>
    <s v="33.d. Vehicle contact"/>
    <s v="Contact - 3rd Party"/>
    <s v="Vehicle contact"/>
    <s v="Vehicle contact"/>
    <m/>
    <s v="Vehicle contact"/>
    <s v="Splice/Clamp/Connector"/>
    <m/>
    <s v="No"/>
    <s v="Underground"/>
    <x v="0"/>
    <s v="Splice/Clamp/Connector"/>
    <m/>
    <s v="103637124"/>
    <s v="     "/>
    <s v="Non-HFTD"/>
    <x v="0"/>
    <m/>
    <m/>
    <n v="38.002400000000002"/>
    <n v="-121.828"/>
    <s v="Contra Costa"/>
    <s v="CONTRA-COSTA-2116"/>
    <m/>
    <m/>
    <m/>
    <x v="0"/>
    <m/>
    <m/>
    <m/>
    <m/>
    <s v="No"/>
    <m/>
    <m/>
    <m/>
    <m/>
    <m/>
    <m/>
    <m/>
    <s v="N"/>
    <s v="N"/>
    <m/>
    <m/>
    <s v="     "/>
    <m/>
    <m/>
    <m/>
    <m/>
    <m/>
    <m/>
    <m/>
    <m/>
    <m/>
    <m/>
    <m/>
    <m/>
    <m/>
    <m/>
    <m/>
    <m/>
    <m/>
    <m/>
    <m/>
  </r>
  <r>
    <s v="SAP201518980"/>
    <s v="     "/>
    <n v="42068"/>
    <s v="3/5"/>
    <x v="0"/>
    <m/>
    <s v="10"/>
    <n v="1"/>
    <s v="3"/>
    <x v="2"/>
    <n v="42066"/>
    <m/>
    <s v="Wedge replaced due to fire; failed connector"/>
    <s v="     "/>
    <s v="SAP"/>
    <n v="44580"/>
    <s v="Y"/>
    <x v="0"/>
    <s v="1198821"/>
    <s v="N/A"/>
    <m/>
    <s v="T003352528"/>
    <n v="110075383"/>
    <m/>
    <s v="     "/>
    <x v="0"/>
    <s v="PG&amp;E"/>
    <m/>
    <m/>
    <m/>
    <s v="D"/>
    <m/>
    <s v="Structure-PG&amp;E only"/>
    <m/>
    <s v="Equipment - PG&amp;E"/>
    <s v="34.m. Connection device damage or failure"/>
    <s v="Equipment - PG&amp;E"/>
    <s v="Splice/Clamp/Connector"/>
    <s v="Splice/Clamp/Connector"/>
    <s v="Splice/Clamp/Connector"/>
    <m/>
    <m/>
    <m/>
    <s v="Yes"/>
    <s v="Overhead"/>
    <x v="0"/>
    <s v="Splice/Clamp/Connector"/>
    <m/>
    <s v="100540802"/>
    <s v="     "/>
    <s v="Non-HFTD"/>
    <x v="0"/>
    <m/>
    <m/>
    <n v="37.282899999999998"/>
    <n v="-122.026"/>
    <s v="Santa Clara"/>
    <s v="SARATOGA-1105"/>
    <m/>
    <m/>
    <m/>
    <x v="0"/>
    <m/>
    <m/>
    <m/>
    <m/>
    <s v="No"/>
    <m/>
    <m/>
    <m/>
    <m/>
    <m/>
    <m/>
    <m/>
    <s v="N"/>
    <s v="N"/>
    <m/>
    <m/>
    <s v="     "/>
    <m/>
    <m/>
    <m/>
    <m/>
    <m/>
    <m/>
    <m/>
    <m/>
    <m/>
    <m/>
    <m/>
    <m/>
    <m/>
    <m/>
    <m/>
    <m/>
    <m/>
    <m/>
    <m/>
  </r>
  <r>
    <s v="SAP201518967"/>
    <s v="     "/>
    <n v="42068"/>
    <s v="3/5"/>
    <x v="0"/>
    <m/>
    <s v="10"/>
    <n v="1"/>
    <s v="3"/>
    <x v="2"/>
    <n v="42066"/>
    <m/>
    <s v="pole fire; failed fuse 2785"/>
    <s v="     "/>
    <s v="SAP"/>
    <n v="44580"/>
    <s v="Y"/>
    <x v="0"/>
    <s v="1198600"/>
    <s v="15-0016918"/>
    <m/>
    <s v="T003352188"/>
    <n v="110074568"/>
    <m/>
    <s v="     "/>
    <x v="0"/>
    <s v="PG&amp;E"/>
    <m/>
    <m/>
    <m/>
    <s v="D"/>
    <m/>
    <s v="Structure-PG&amp;E only"/>
    <m/>
    <s v="Equipment - PG&amp;E"/>
    <s v="34.c. Fuse damage or failure"/>
    <s v="Equipment - PG&amp;E"/>
    <s v="Fuse failure - all"/>
    <s v="Fuse failure - all"/>
    <s v="Fuse"/>
    <m/>
    <m/>
    <s v="Line to Line"/>
    <s v="No"/>
    <s v="Overhead"/>
    <x v="0"/>
    <s v="Fuse"/>
    <m/>
    <s v="101081964"/>
    <s v="     "/>
    <s v="Non-HFTD"/>
    <x v="0"/>
    <m/>
    <m/>
    <n v="37.109000000000002"/>
    <n v="-120.538"/>
    <s v="Merced"/>
    <s v="EL-NIDO-1103"/>
    <m/>
    <m/>
    <s v="EL NIDO 11034490"/>
    <x v="0"/>
    <m/>
    <m/>
    <m/>
    <m/>
    <s v="No"/>
    <m/>
    <m/>
    <m/>
    <m/>
    <m/>
    <m/>
    <m/>
    <s v="N"/>
    <s v="N"/>
    <m/>
    <m/>
    <s v="     "/>
    <m/>
    <m/>
    <m/>
    <m/>
    <m/>
    <m/>
    <m/>
    <m/>
    <m/>
    <m/>
    <m/>
    <m/>
    <m/>
    <m/>
    <m/>
    <m/>
    <m/>
    <m/>
    <m/>
  </r>
  <r>
    <s v="MIA20168071"/>
    <s v="     "/>
    <n v="42434"/>
    <s v="3/5"/>
    <x v="0"/>
    <n v="0.88180555555555551"/>
    <s v="10"/>
    <n v="1"/>
    <s v="3"/>
    <x v="6"/>
    <n v="42434"/>
    <n v="0.88124999999999998"/>
    <s v="PGE Aattributes, pole fire/1 span 1 phase primary center phase down"/>
    <s v="     "/>
    <s v="FAS"/>
    <n v="44250"/>
    <s v="Y"/>
    <x v="0"/>
    <s v="1419367"/>
    <s v="16-0017853"/>
    <m/>
    <s v="T003628839"/>
    <n v="111415201"/>
    <m/>
    <s v="     "/>
    <x v="0"/>
    <s v="PG&amp;E"/>
    <m/>
    <m/>
    <m/>
    <s v="D"/>
    <m/>
    <s v="Structure-PG&amp;E only"/>
    <m/>
    <s v="Equipment - PG&amp;E"/>
    <s v="34.j. Recloser damage or failure"/>
    <s v="Equipment - PG&amp;E"/>
    <s v="All types of equipment / facility failure"/>
    <s v="Recloser failure"/>
    <s v="Conductor - Primary"/>
    <m/>
    <m/>
    <s v="Line to Ground"/>
    <s v="Yes"/>
    <s v="Overhead"/>
    <x v="0"/>
    <m/>
    <m/>
    <s v="22641112"/>
    <s v="     "/>
    <s v="Non-HFTD"/>
    <x v="0"/>
    <m/>
    <m/>
    <n v="37.672499999999999"/>
    <n v="-122.49"/>
    <s v="San Mateo"/>
    <s v="DALY-CITY-1112"/>
    <s v="22641112"/>
    <n v="11000"/>
    <s v="DALY CITY 1112CB"/>
    <x v="0"/>
    <s v="N/A"/>
    <s v="Urban"/>
    <m/>
    <m/>
    <s v="No"/>
    <m/>
    <m/>
    <m/>
    <m/>
    <m/>
    <m/>
    <m/>
    <s v="N"/>
    <s v="N"/>
    <m/>
    <m/>
    <s v="     "/>
    <m/>
    <m/>
    <m/>
    <m/>
    <m/>
    <m/>
    <m/>
    <m/>
    <m/>
    <m/>
    <m/>
    <m/>
    <m/>
    <m/>
    <m/>
    <m/>
    <m/>
    <m/>
    <m/>
  </r>
  <r>
    <s v="MIA20167106"/>
    <s v="     "/>
    <n v="42434"/>
    <s v="3/5"/>
    <x v="0"/>
    <n v="0.85665509259259254"/>
    <s v="10"/>
    <n v="1"/>
    <s v="3"/>
    <x v="6"/>
    <n v="42434"/>
    <n v="0.85624999999999996"/>
    <s v="Tree branch fell from tree into line and caught fire. Rain put out the fire. "/>
    <s v="     "/>
    <s v="FAS"/>
    <n v="44250"/>
    <s v="Y"/>
    <x v="0"/>
    <s v="1418962"/>
    <s v="N/A"/>
    <m/>
    <s v="T003628594"/>
    <m/>
    <m/>
    <s v="     "/>
    <x v="0"/>
    <s v="PG&amp;E"/>
    <m/>
    <m/>
    <m/>
    <s v="D"/>
    <m/>
    <s v="&lt;3 meters of linear travel"/>
    <m/>
    <s v="Vegetation"/>
    <s v="33.a. Veg. contact"/>
    <s v="Vegetation"/>
    <s v="Contact from object"/>
    <s v="Contact - Vegetation"/>
    <m/>
    <s v="Contact - Vegetation"/>
    <s v="Conductor"/>
    <m/>
    <s v="No"/>
    <s v="Overhead"/>
    <x v="0"/>
    <m/>
    <m/>
    <s v="82241104"/>
    <s v="     "/>
    <s v="Non-HFTD"/>
    <x v="0"/>
    <m/>
    <m/>
    <n v="37.385899999999999"/>
    <n v="-122.116"/>
    <s v="Santa Clara"/>
    <s v="LOS-ALTOS-1104"/>
    <s v="82241104"/>
    <n v="11000"/>
    <m/>
    <x v="0"/>
    <s v="Rain "/>
    <s v="Urban"/>
    <m/>
    <m/>
    <s v="No"/>
    <m/>
    <m/>
    <m/>
    <m/>
    <m/>
    <m/>
    <m/>
    <s v="N"/>
    <s v="N"/>
    <m/>
    <m/>
    <s v="     "/>
    <m/>
    <m/>
    <m/>
    <m/>
    <m/>
    <m/>
    <m/>
    <m/>
    <m/>
    <m/>
    <m/>
    <m/>
    <m/>
    <m/>
    <m/>
    <m/>
    <m/>
    <m/>
    <m/>
  </r>
  <r>
    <s v="SAP201615585"/>
    <s v="     "/>
    <n v="42434"/>
    <s v="3/5"/>
    <x v="0"/>
    <m/>
    <s v="10"/>
    <n v="1"/>
    <s v="3"/>
    <x v="6"/>
    <n v="42432"/>
    <m/>
    <s v="pothead on fire; pole fire; failed fuse 3661"/>
    <s v="     "/>
    <s v="SAP"/>
    <n v="44580"/>
    <s v="Y"/>
    <x v="0"/>
    <s v="1415091"/>
    <s v="16-0016930"/>
    <m/>
    <s v="T003625113"/>
    <n v="111408870"/>
    <m/>
    <s v="     "/>
    <x v="0"/>
    <s v="PG&amp;E"/>
    <m/>
    <m/>
    <m/>
    <s v="D"/>
    <m/>
    <s v="Structure-PG&amp;E only"/>
    <m/>
    <s v="Equipment - PG&amp;E"/>
    <s v="34.c. Fuse damage or failure"/>
    <s v="Equipment - PG&amp;E"/>
    <s v="Fuse failure - all"/>
    <s v="Fuse failure - all"/>
    <s v="Pothead"/>
    <m/>
    <m/>
    <s v="Line to Ground"/>
    <s v="Yes"/>
    <s v="Underground"/>
    <x v="0"/>
    <s v="Pothead"/>
    <m/>
    <s v="103600703"/>
    <s v="     "/>
    <s v="Non-HFTD"/>
    <x v="0"/>
    <m/>
    <m/>
    <n v="38.549999999999997"/>
    <n v="-122.82"/>
    <s v="Sonoma"/>
    <s v="FITCH-MOUNTAIN-1111,-WINDSOR-1102"/>
    <m/>
    <m/>
    <s v="WINDSOR 1102CB"/>
    <x v="0"/>
    <m/>
    <m/>
    <m/>
    <m/>
    <s v="No"/>
    <m/>
    <m/>
    <m/>
    <m/>
    <m/>
    <m/>
    <m/>
    <s v="N"/>
    <s v="N"/>
    <m/>
    <m/>
    <s v="     "/>
    <m/>
    <m/>
    <m/>
    <m/>
    <m/>
    <m/>
    <m/>
    <m/>
    <m/>
    <m/>
    <m/>
    <m/>
    <m/>
    <m/>
    <m/>
    <m/>
    <m/>
    <m/>
    <m/>
  </r>
  <r>
    <s v="SAP20203842"/>
    <s v="     "/>
    <n v="43895"/>
    <s v="3/5"/>
    <x v="0"/>
    <m/>
    <s v="10"/>
    <n v="1"/>
    <s v="3"/>
    <x v="4"/>
    <n v="43893"/>
    <m/>
    <s v="250 MIWOK RD, BODEGA BAY; SQUIRREL GUARD ON TX H2 BUSHING CAUGHT FIRE AND MELTED OFF CAUSING SMALL BURN AREA ON GROUND;"/>
    <s v="     "/>
    <s v="SAP"/>
    <n v="44580"/>
    <s v="Y"/>
    <x v="0"/>
    <s v="824063"/>
    <s v="N/A"/>
    <m/>
    <s v="T004910462"/>
    <n v="118598650"/>
    <m/>
    <s v="     "/>
    <x v="0"/>
    <s v="PG&amp;E"/>
    <m/>
    <m/>
    <m/>
    <s v="D"/>
    <m/>
    <s v="&lt;3 meters of linear travel"/>
    <m/>
    <s v="Equipment - PG&amp;E"/>
    <s v="34.n. Transformer damage or failure"/>
    <s v="Equipment - PG&amp;E"/>
    <s v="Transformer failure"/>
    <s v="Transformer failure"/>
    <s v="Other"/>
    <m/>
    <m/>
    <m/>
    <s v="Yes"/>
    <s v="Overhead"/>
    <x v="0"/>
    <s v="Other"/>
    <m/>
    <s v="101974494"/>
    <s v="     "/>
    <s v="Non-HFTD"/>
    <x v="0"/>
    <m/>
    <m/>
    <n v="38.348399999999998"/>
    <n v="-123.062"/>
    <s v="Sonoma"/>
    <s v="SALMON-CREEK-1101"/>
    <m/>
    <m/>
    <m/>
    <x v="0"/>
    <m/>
    <m/>
    <m/>
    <m/>
    <s v="No"/>
    <m/>
    <m/>
    <m/>
    <m/>
    <m/>
    <m/>
    <m/>
    <s v="N"/>
    <s v="N"/>
    <m/>
    <m/>
    <s v="     "/>
    <m/>
    <m/>
    <m/>
    <m/>
    <m/>
    <m/>
    <m/>
    <m/>
    <m/>
    <m/>
    <m/>
    <m/>
    <m/>
    <m/>
    <m/>
    <m/>
    <m/>
    <m/>
    <m/>
  </r>
  <r>
    <s v="20210217"/>
    <s v="     "/>
    <n v="44260"/>
    <s v="3/5"/>
    <x v="0"/>
    <n v="0.53819444444444442"/>
    <s v="10"/>
    <n v="1"/>
    <s v="3"/>
    <x v="5"/>
    <n v="44260"/>
    <m/>
    <s v="transformer fire due to conjunction being stolen.  Troubleman emailed on 4/20/2021 and he advised that the transformer was not affected therefore there was no EC Notification tag created for this ignition and that the service feeding address 4600 District Blvd. was damaged and disconnected.  "/>
    <s v="     "/>
    <s v="FAS"/>
    <m/>
    <s v="Y"/>
    <x v="0"/>
    <m/>
    <m/>
    <m/>
    <s v="T005231979"/>
    <m/>
    <m/>
    <s v="     "/>
    <x v="0"/>
    <s v="PG&amp;E"/>
    <m/>
    <s v="Other"/>
    <s v="Transformer"/>
    <s v="D"/>
    <s v="D"/>
    <s v="&lt;3 meters of linear travel"/>
    <s v="Confined to the service feed. "/>
    <s v="Equipment - PG&amp;E"/>
    <s v="34.o. Other"/>
    <s v="Equipment - PG&amp;E"/>
    <s v="All types of equipment / facility failure"/>
    <s v="Vandalism"/>
    <s v="Transformer"/>
    <m/>
    <m/>
    <m/>
    <s v="N"/>
    <s v="Overhead"/>
    <x v="2"/>
    <s v="Transformer"/>
    <s v="Service feed."/>
    <m/>
    <s v="     "/>
    <s v="Non-HFTD"/>
    <x v="0"/>
    <m/>
    <m/>
    <n v="35.3127"/>
    <n v="-119.053"/>
    <s v="Kern"/>
    <s v="STOCKDALE-1105"/>
    <m/>
    <n v="12000"/>
    <s v="N/A"/>
    <x v="0"/>
    <s v="Bakersfield FD"/>
    <s v="Urban"/>
    <m/>
    <m/>
    <s v="No"/>
    <m/>
    <m/>
    <m/>
    <m/>
    <m/>
    <m/>
    <m/>
    <s v="N"/>
    <s v="N"/>
    <m/>
    <m/>
    <s v="     "/>
    <m/>
    <m/>
    <m/>
    <m/>
    <m/>
    <m/>
    <m/>
    <m/>
    <m/>
    <m/>
    <m/>
    <m/>
    <m/>
    <m/>
    <m/>
    <m/>
    <m/>
    <m/>
    <m/>
  </r>
  <r>
    <s v="SAP201518961"/>
    <s v="     "/>
    <n v="42069"/>
    <s v="3/6"/>
    <x v="0"/>
    <m/>
    <s v="10"/>
    <n v="1"/>
    <s v="3"/>
    <x v="2"/>
    <n v="42067"/>
    <m/>
    <s v="pole fire; overloaded UAB wiring caught fire; failed transformer and burned jumper; meter 1004454806"/>
    <s v="     "/>
    <s v="SAP"/>
    <n v="44580"/>
    <s v="Y"/>
    <x v="0"/>
    <s v="1199207"/>
    <s v="15-0017234"/>
    <m/>
    <s v="T003353034"/>
    <n v="110076865"/>
    <m/>
    <s v="     "/>
    <x v="0"/>
    <s v="PG&amp;E"/>
    <m/>
    <m/>
    <m/>
    <s v="D"/>
    <m/>
    <s v="Structure-PG&amp;E only"/>
    <m/>
    <s v="Equipment - Overloaded"/>
    <s v="34.n. Transformer damage or failure"/>
    <s v="Equipment - PG&amp;E"/>
    <s v="Transformer failure"/>
    <s v="Transformer failure"/>
    <s v="Jumper"/>
    <m/>
    <m/>
    <s v="Line to Ground"/>
    <s v="Yes"/>
    <s v="Overhead"/>
    <x v="0"/>
    <s v="Jumper"/>
    <m/>
    <s v="100922496"/>
    <s v="     "/>
    <s v="Non-HFTD"/>
    <x v="0"/>
    <m/>
    <m/>
    <n v="37.712000000000003"/>
    <n v="-122.154"/>
    <s v="Alameda"/>
    <s v="SAN-LEANDRO-U-1113"/>
    <m/>
    <m/>
    <s v="SAN LEANDRO U 1103CB"/>
    <x v="0"/>
    <m/>
    <m/>
    <m/>
    <m/>
    <s v="No"/>
    <m/>
    <m/>
    <m/>
    <m/>
    <m/>
    <m/>
    <m/>
    <s v="N"/>
    <s v="N"/>
    <m/>
    <m/>
    <s v="     "/>
    <m/>
    <m/>
    <m/>
    <m/>
    <m/>
    <m/>
    <m/>
    <m/>
    <m/>
    <m/>
    <m/>
    <m/>
    <m/>
    <m/>
    <m/>
    <m/>
    <m/>
    <m/>
    <m/>
  </r>
  <r>
    <s v="MIA20160519"/>
    <s v="     "/>
    <n v="42435"/>
    <s v="3/6"/>
    <x v="0"/>
    <n v="1.2418981481481482E-2"/>
    <s v="11"/>
    <n v="1"/>
    <s v="3"/>
    <x v="6"/>
    <n v="42435"/>
    <n v="1.1805555555555555E-2"/>
    <s v="PGE Attributes, Branch in primary caught fire."/>
    <s v="     "/>
    <s v="FAS"/>
    <n v="44250"/>
    <s v="Y"/>
    <x v="0"/>
    <s v="1420776"/>
    <s v="N/A"/>
    <m/>
    <s v="T003629956"/>
    <m/>
    <m/>
    <s v="     "/>
    <x v="0"/>
    <s v="PG&amp;E"/>
    <m/>
    <m/>
    <m/>
    <s v="D"/>
    <m/>
    <s v="&lt;3 meters of linear travel"/>
    <m/>
    <s v="Vegetation"/>
    <s v="33.a. Veg. contact"/>
    <s v="Vegetation"/>
    <s v="Contact from object"/>
    <s v="Contact - Vegetation"/>
    <m/>
    <s v="Contact - Vegetation"/>
    <s v="Conductor - Primary"/>
    <m/>
    <s v="Yes"/>
    <s v="Overhead"/>
    <x v="0"/>
    <m/>
    <m/>
    <s v="22861104"/>
    <s v="     "/>
    <s v="Non-HFTD"/>
    <x v="0"/>
    <m/>
    <m/>
    <n v="37.651899999999998"/>
    <n v="-122.485"/>
    <s v="San Mateo"/>
    <s v="SERRAMONTE-1104"/>
    <s v="22861104"/>
    <n v="11000"/>
    <m/>
    <x v="0"/>
    <s v="N/A"/>
    <s v="Urban"/>
    <m/>
    <m/>
    <s v="No"/>
    <m/>
    <m/>
    <m/>
    <m/>
    <m/>
    <m/>
    <m/>
    <s v="N"/>
    <s v="N"/>
    <m/>
    <m/>
    <s v="     "/>
    <m/>
    <m/>
    <m/>
    <m/>
    <m/>
    <m/>
    <m/>
    <m/>
    <m/>
    <m/>
    <m/>
    <m/>
    <m/>
    <m/>
    <m/>
    <m/>
    <m/>
    <m/>
    <m/>
  </r>
  <r>
    <s v="SAP20196807"/>
    <s v="     "/>
    <n v="43530"/>
    <s v="3/6"/>
    <x v="0"/>
    <m/>
    <s v="10"/>
    <n v="1"/>
    <s v="3"/>
    <x v="3"/>
    <n v="43528"/>
    <m/>
    <s v="Mt View and Oil City in Cantua Creek; slight wind; 6 poles n/o 9358F; pole fire; broken transformer, wire, poles, and crossarms; possibly due to lightning"/>
    <s v="     "/>
    <s v="SAP"/>
    <n v="44580"/>
    <s v="Y"/>
    <x v="0"/>
    <s v="330753"/>
    <s v="19-0030463"/>
    <m/>
    <s v="T004584692"/>
    <n v="116632326"/>
    <m/>
    <s v="     "/>
    <x v="0"/>
    <s v="PG&amp;E"/>
    <m/>
    <m/>
    <m/>
    <s v="D"/>
    <m/>
    <s v="Structure-PG&amp;E only"/>
    <m/>
    <s v="Weather - Lightning"/>
    <s v="39.a. All Other"/>
    <s v="Weather"/>
    <s v="Weather - Lightning"/>
    <s v="Weather - Lightning"/>
    <m/>
    <m/>
    <m/>
    <s v="Line to Ground"/>
    <s v="No"/>
    <s v="Overhead"/>
    <x v="0"/>
    <s v="Pole"/>
    <m/>
    <s v="103938842"/>
    <s v="     "/>
    <s v="Non-HFTD"/>
    <x v="0"/>
    <m/>
    <m/>
    <n v="36.552599999999998"/>
    <n v="-120.35299999999999"/>
    <s v="Fresno"/>
    <s v="GIFFEN-1102"/>
    <m/>
    <m/>
    <s v="GIFFEN 1102CB"/>
    <x v="0"/>
    <m/>
    <m/>
    <m/>
    <m/>
    <s v="No"/>
    <m/>
    <m/>
    <m/>
    <m/>
    <m/>
    <m/>
    <m/>
    <s v="N"/>
    <s v="N"/>
    <m/>
    <m/>
    <s v="     "/>
    <m/>
    <m/>
    <m/>
    <m/>
    <m/>
    <m/>
    <m/>
    <m/>
    <m/>
    <m/>
    <m/>
    <m/>
    <m/>
    <m/>
    <m/>
    <m/>
    <m/>
    <m/>
    <m/>
  </r>
  <r>
    <s v="20200188"/>
    <s v="     "/>
    <n v="43896"/>
    <s v="3/6"/>
    <x v="0"/>
    <n v="7.9861111111111105E-2"/>
    <s v="10"/>
    <n v="1"/>
    <s v="3"/>
    <x v="4"/>
    <n v="43896"/>
    <n v="0.22291666666666668"/>
    <s v="On March 6, 2020 at 0155 hours, a PG&amp;E Troubleman was dipatched to an outage on the MADERA 1104. A wire came down due to unknown causes and started a fire along the back fence of the incident location. The fire was between 3 meters and .25 acres. Madera City Fire responded to the fire. Repairs were complete by 0614 hours on the same day. "/>
    <s v="     "/>
    <s v="FAS"/>
    <m/>
    <s v="N"/>
    <x v="0"/>
    <s v="834489"/>
    <s v="20-0029328"/>
    <m/>
    <s v="T004912963"/>
    <n v="118647591"/>
    <m/>
    <s v="     "/>
    <x v="1"/>
    <s v="PG&amp;E"/>
    <m/>
    <s v="Vegetation"/>
    <m/>
    <s v="D"/>
    <s v="D"/>
    <s v="&lt;0.25"/>
    <s v=" ALONG BACK FENCE OF 1005 RIVERVIEW DR IN MADERA"/>
    <s v="Equipment - PG&amp;E"/>
    <s v="34.b. Conductor damage or failure"/>
    <s v="Equipment - PG&amp;E"/>
    <s v="All types of equipment / facility failure"/>
    <s v="Conductor failure-all"/>
    <s v="Conductor - Secondary"/>
    <m/>
    <m/>
    <s v="Line to Ground"/>
    <m/>
    <s v="Overhead"/>
    <x v="1"/>
    <s v="Conductor - Secondary"/>
    <m/>
    <s v="252761104"/>
    <s v="     "/>
    <s v="Non-HFTD"/>
    <x v="0"/>
    <m/>
    <m/>
    <n v="36.9681"/>
    <n v="-120.072"/>
    <s v="Madera"/>
    <s v="MADERA-1104"/>
    <m/>
    <n v="12000"/>
    <s v="N/A"/>
    <x v="0"/>
    <s v="Madera County FD"/>
    <s v="Urban"/>
    <m/>
    <m/>
    <s v="No"/>
    <m/>
    <m/>
    <m/>
    <m/>
    <m/>
    <s v="W CENTRAL AV MADERA_CITY"/>
    <m/>
    <s v="N"/>
    <s v="N"/>
    <m/>
    <m/>
    <s v="     "/>
    <m/>
    <m/>
    <m/>
    <m/>
    <m/>
    <m/>
    <m/>
    <m/>
    <m/>
    <m/>
    <m/>
    <m/>
    <m/>
    <m/>
    <m/>
    <m/>
    <m/>
    <m/>
    <m/>
  </r>
  <r>
    <s v="MIA20140506"/>
    <s v="     "/>
    <n v="41705"/>
    <s v="3/7"/>
    <x v="0"/>
    <n v="0.81885416666666666"/>
    <s v="10"/>
    <n v="1"/>
    <s v="3"/>
    <x v="7"/>
    <n v="41705"/>
    <n v="0.81874999999999998"/>
    <s v="L7SF: 882 NORTH MAYFAIR AVENUE in Daly City; OFC says &quot;POLE FIRE FROM XSFRMR&quot; but tman just says burning/broken cutout/fuse holder; cause listed as equipment failure in SAP; tman had to replace parts on 50 kva transformer"/>
    <s v="     "/>
    <s v="FAS"/>
    <n v="44264"/>
    <s v="Y"/>
    <x v="0"/>
    <s v="980712"/>
    <s v="N/A"/>
    <m/>
    <s v="T003075591"/>
    <n v="107847620"/>
    <m/>
    <s v="     "/>
    <x v="0"/>
    <s v="PG&amp;E"/>
    <m/>
    <m/>
    <m/>
    <s v="D"/>
    <m/>
    <s v="Structure-PG&amp;E only"/>
    <m/>
    <s v="Equipment - PG&amp;E"/>
    <s v="34.c. Fuse damage or failure"/>
    <s v="Equipment - PG&amp;E"/>
    <s v="All types of equipment / facility failure"/>
    <s v="Fuse failure - all"/>
    <s v="Transformer"/>
    <m/>
    <m/>
    <m/>
    <s v="Yes"/>
    <s v="Overhead"/>
    <x v="0"/>
    <m/>
    <m/>
    <s v="100313906"/>
    <s v="     "/>
    <s v="Non-HFTD"/>
    <x v="0"/>
    <m/>
    <m/>
    <n v="37.701500000000003"/>
    <n v="-122.495"/>
    <s v="San Mateo"/>
    <s v="DALY-CITY-1102"/>
    <s v="22641102"/>
    <n v="11000"/>
    <m/>
    <x v="0"/>
    <m/>
    <s v="Urban"/>
    <m/>
    <m/>
    <s v="No"/>
    <m/>
    <m/>
    <m/>
    <m/>
    <m/>
    <m/>
    <m/>
    <s v="N"/>
    <s v="N"/>
    <m/>
    <m/>
    <s v="     "/>
    <m/>
    <m/>
    <m/>
    <m/>
    <m/>
    <m/>
    <m/>
    <m/>
    <m/>
    <m/>
    <m/>
    <m/>
    <m/>
    <m/>
    <m/>
    <m/>
    <m/>
    <m/>
    <m/>
  </r>
  <r>
    <s v="SAP201615569"/>
    <s v="     "/>
    <n v="42436"/>
    <s v="3/7"/>
    <x v="0"/>
    <m/>
    <s v="11"/>
    <n v="1"/>
    <s v="3"/>
    <x v="6"/>
    <n v="42434"/>
    <m/>
    <s v="Pole repaired due to pole fire; failed line recloser R3140; broken capacitor C824 caused main line contacted street light causing house to catch on fire"/>
    <s v="     "/>
    <s v="SAP"/>
    <n v="44580"/>
    <s v="Y"/>
    <x v="0"/>
    <s v="1416426"/>
    <s v="16-0017411"/>
    <m/>
    <s v="T003626634"/>
    <n v="111414351"/>
    <m/>
    <s v="     "/>
    <x v="0"/>
    <s v="PG&amp;E"/>
    <m/>
    <m/>
    <m/>
    <s v="D"/>
    <m/>
    <s v="Structure-only"/>
    <m/>
    <s v="Equipment - PG&amp;E"/>
    <s v="34.a. Capacitor bank damage or failure"/>
    <s v="Equipment - PG&amp;E"/>
    <s v="Capacitor bank failure"/>
    <s v="Capacitor bank failure"/>
    <s v="Conductor - All"/>
    <m/>
    <m/>
    <s v="Line to Ground"/>
    <s v="No"/>
    <s v="Overhead"/>
    <x v="0"/>
    <s v="Conductor - All"/>
    <m/>
    <s v="100809094"/>
    <s v="     "/>
    <s v="Non-HFTD"/>
    <x v="0"/>
    <m/>
    <m/>
    <n v="36.773400000000002"/>
    <n v="-119.732"/>
    <s v="Fresno"/>
    <s v="BARTON-1109"/>
    <m/>
    <m/>
    <s v="BARTON 1109R3140"/>
    <x v="0"/>
    <m/>
    <m/>
    <m/>
    <m/>
    <s v="No"/>
    <m/>
    <m/>
    <m/>
    <m/>
    <m/>
    <m/>
    <m/>
    <s v="N"/>
    <s v="N"/>
    <m/>
    <m/>
    <s v="     "/>
    <m/>
    <m/>
    <m/>
    <m/>
    <m/>
    <m/>
    <m/>
    <m/>
    <m/>
    <m/>
    <m/>
    <m/>
    <m/>
    <m/>
    <m/>
    <m/>
    <m/>
    <m/>
    <m/>
  </r>
  <r>
    <s v="SAP20189519"/>
    <s v="     "/>
    <n v="43166"/>
    <s v="3/7"/>
    <x v="0"/>
    <m/>
    <s v="10"/>
    <n v="1"/>
    <s v="3"/>
    <x v="1"/>
    <n v="43164"/>
    <m/>
    <s v="Merced Falls Rd and Robin Rd in Merced; bird's nest on pole; pole fire; 4/p/s/o c/o 7905; burned crossarm; tree branch also found at site"/>
    <s v="     "/>
    <s v="SAP"/>
    <n v="44580"/>
    <s v="Y"/>
    <x v="0"/>
    <s v="38342"/>
    <s v="18-0019914"/>
    <m/>
    <s v="T004268105"/>
    <n v="114359768"/>
    <m/>
    <s v="     "/>
    <x v="0"/>
    <s v="PG&amp;E"/>
    <m/>
    <m/>
    <m/>
    <s v="D"/>
    <m/>
    <s v="Structure-PG&amp;E only"/>
    <m/>
    <s v="Contact - Animal - Nest"/>
    <s v="33.e. Other contact from object"/>
    <s v="Contact - Nest"/>
    <s v="Nest Contact"/>
    <s v="Nest Contact"/>
    <m/>
    <s v="Nest Contact"/>
    <s v="Crossarm"/>
    <s v="Line to Line"/>
    <s v="Yes"/>
    <s v="Overhead"/>
    <x v="0"/>
    <s v="Crossarm"/>
    <m/>
    <s v="101193569"/>
    <s v="     "/>
    <s v="Non-HFTD"/>
    <x v="0"/>
    <m/>
    <m/>
    <n v="37.512900000000002"/>
    <n v="-120.372"/>
    <s v="Merced"/>
    <s v="MERCED-FALLS-1102"/>
    <m/>
    <m/>
    <s v="MERCED FALLS 1102CB"/>
    <x v="0"/>
    <m/>
    <m/>
    <m/>
    <m/>
    <s v="No"/>
    <m/>
    <m/>
    <m/>
    <m/>
    <m/>
    <m/>
    <m/>
    <s v="N"/>
    <s v="N"/>
    <m/>
    <m/>
    <s v="     "/>
    <s v="37.51622500"/>
    <s v="-120.36896000"/>
    <s v="Mar  7 2018 12:00AM"/>
    <s v="Unverified"/>
    <s v="Bird Nest on pole, T-Man raptor retrofitting pole as needed."/>
    <m/>
    <m/>
    <m/>
    <m/>
    <m/>
    <m/>
    <m/>
    <m/>
    <m/>
    <m/>
    <m/>
    <m/>
    <m/>
    <m/>
  </r>
  <r>
    <s v="20190065"/>
    <s v="     "/>
    <n v="43531"/>
    <s v="3/7"/>
    <x v="0"/>
    <n v="4.4374999999999998E-2"/>
    <s v="10"/>
    <n v="1"/>
    <s v="3"/>
    <x v="3"/>
    <n v="43531"/>
    <m/>
    <s v="Tree fell into line, less than 1 meter"/>
    <s v="     "/>
    <s v="FAS"/>
    <m/>
    <s v="N"/>
    <x v="0"/>
    <s v="333370"/>
    <s v="19-0031544"/>
    <m/>
    <s v="T004587944"/>
    <n v="0"/>
    <m/>
    <s v="     "/>
    <x v="0"/>
    <s v="PG&amp;E"/>
    <m/>
    <m/>
    <m/>
    <s v="D"/>
    <m/>
    <s v="&lt;3 meters of linear travel"/>
    <m/>
    <s v="Vegetation"/>
    <s v="33.a. Veg. contact"/>
    <s v="Vegetation"/>
    <s v="Contact from object"/>
    <s v="Contact - Vegetation"/>
    <m/>
    <s v="Contact - Vegetation"/>
    <m/>
    <s v="None,Open Circuit,Line to Line"/>
    <m/>
    <m/>
    <x v="0"/>
    <m/>
    <m/>
    <s v="152461104-2100905137{51732}"/>
    <s v="     "/>
    <s v="Non-HFTD"/>
    <x v="0"/>
    <n v="300"/>
    <m/>
    <n v="38.906500000000001"/>
    <n v="-121.081"/>
    <s v="PLACER"/>
    <s v="PLACER-1104"/>
    <m/>
    <m/>
    <s v="PLACER 1104CB"/>
    <x v="0"/>
    <s v="city"/>
    <m/>
    <m/>
    <m/>
    <s v="No"/>
    <m/>
    <m/>
    <m/>
    <m/>
    <m/>
    <m/>
    <m/>
    <s v="N"/>
    <s v="N"/>
    <m/>
    <m/>
    <s v="     "/>
    <s v="38.91801200"/>
    <s v="-121.06573500"/>
    <s v="Mar 12 2019 12:00AM"/>
    <s v="RootsFail"/>
    <s v="Green Cypress growing in narrow landscape strip between asphalt walkway and wood fence uprooted during storm event and leaned over into line. Tree had limited rooting space which compromised its ability to remain standing during storm (heavy rain and wind)."/>
    <s v="CYPR"/>
    <s v="43"/>
    <s v="13"/>
    <s v="25"/>
    <s v="Moderate"/>
    <s v="None"/>
    <s v="N"/>
    <s v="1"/>
    <m/>
    <s v="Other"/>
    <s v="A"/>
    <s v="CrossArm"/>
    <s v="BareWire"/>
    <s v="0"/>
  </r>
  <r>
    <s v="20200191"/>
    <s v="     "/>
    <n v="43897"/>
    <s v="3/7"/>
    <x v="0"/>
    <n v="0.33194444444444443"/>
    <s v="10"/>
    <n v="1"/>
    <s v="3"/>
    <x v="4"/>
    <n v="43897"/>
    <n v="0.45833333333333331"/>
    <s v="On March 7, 2020 at 0810 hours, a PG&amp;E Troubleman was dispatched to the Devils Den 1101 Distribution Circuit near Highway 41, York and 34th in Avenal for an outage and observed wire down and grass fire. Initial analysis indicates bird contact caused the ignition as a crow carcass was discovered. Approximatly 1 acre fire was suppress by Kings County Fire Department. 2 spans of primary conductor was replaced and service was restored to customers at 2037 hours on March 7, 2020."/>
    <s v="     "/>
    <s v="FAS"/>
    <m/>
    <s v="N"/>
    <x v="0"/>
    <s v="838024"/>
    <s v="20-0029771"/>
    <m/>
    <s v="T004913819"/>
    <n v="118651307"/>
    <m/>
    <s v="     "/>
    <x v="1"/>
    <s v="PG&amp;E"/>
    <m/>
    <s v="Vegetation"/>
    <m/>
    <s v="D"/>
    <s v="D"/>
    <s v="0.26-9.99"/>
    <s v="1 acre"/>
    <s v="Contact - Animal - Bird"/>
    <s v="33.b. Animal contact"/>
    <s v="Contact - Bird"/>
    <s v="Contact from object"/>
    <s v="Contact - Animal"/>
    <m/>
    <s v="Contact - Animal"/>
    <s v="Conductor - Primary"/>
    <s v="Line to Ground"/>
    <m/>
    <s v="Overhead"/>
    <x v="3"/>
    <s v="Conductor - Primary"/>
    <s v="Conductor - Primary"/>
    <s v="Circuit ID: 253451101 "/>
    <s v="     "/>
    <s v="Non-HFTD"/>
    <x v="0"/>
    <m/>
    <m/>
    <n v="35.844099999999997"/>
    <n v="-120.04900000000001"/>
    <s v="Kings"/>
    <s v="DEVILS-DEN-1101"/>
    <m/>
    <n v="12000"/>
    <m/>
    <x v="0"/>
    <s v="Kings County FD"/>
    <s v="Herbaceous"/>
    <m/>
    <m/>
    <s v="No"/>
    <m/>
    <m/>
    <m/>
    <m/>
    <m/>
    <m/>
    <m/>
    <s v="N"/>
    <s v="N"/>
    <m/>
    <m/>
    <s v="     "/>
    <m/>
    <m/>
    <m/>
    <m/>
    <m/>
    <m/>
    <m/>
    <m/>
    <m/>
    <m/>
    <m/>
    <m/>
    <m/>
    <m/>
    <m/>
    <m/>
    <m/>
    <m/>
    <m/>
  </r>
  <r>
    <s v="20200190"/>
    <s v="     "/>
    <n v="43897"/>
    <s v="3/7"/>
    <x v="0"/>
    <n v="0.25347222222222221"/>
    <s v="10"/>
    <n v="1"/>
    <s v="3"/>
    <x v="4"/>
    <n v="43897"/>
    <n v="0.21180555555555555"/>
    <s v="On March 7, 2020 at 0645 hours, a PG&amp;E Troubleman patrolled the Gonzales 1104 12kV Distribution Circuit number 182131104, near 25997 Iverson Road in Gonzales. He observed fuse 7613 open and 3 of 3 blown, a burned off pole top, and two spans of wire down. Initial analysis indicates the ignition was caused by overhead equipment failure involvement. The Gonzales Fire Department responded to and extinguished the fire. The 739-minute outage affected five customers. All the repairs were completed and the line was returned to service on March 7, 2020. This ignition did not meet the reporting criteria, because it {was not found to be attributable to PG&amp;E assets, it didn't burn material other than PG&amp;E assets, and the fire was not greater than one linear meter}. This information is preliminary."/>
    <s v="     "/>
    <s v="FAS"/>
    <m/>
    <s v="N"/>
    <x v="0"/>
    <s v="837989"/>
    <s v="20-0029740"/>
    <m/>
    <s v="T004913772, T004913768, T004913761"/>
    <n v="118651054"/>
    <m/>
    <s v="     "/>
    <x v="0"/>
    <s v="PG&amp;E"/>
    <m/>
    <s v="Other"/>
    <m/>
    <s v="D"/>
    <s v="D"/>
    <s v="Structure-only"/>
    <s v="POLE TOP"/>
    <s v="Equipment - PG&amp;E"/>
    <s v="34.c. Fuse damage or failure"/>
    <s v="Equipment - PG&amp;E"/>
    <s v="All types of equipment / facility failure"/>
    <s v="Fuse failure - all"/>
    <s v="Fuse"/>
    <m/>
    <m/>
    <s v="Multi-Fault"/>
    <m/>
    <s v="Overhead"/>
    <x v="3"/>
    <s v="Fuse"/>
    <s v="Pole - Wood, Conductor - Primary"/>
    <s v="Circuit ID: 182131104, SAP ID: 103846401"/>
    <s v="     "/>
    <s v="Non-HFTD"/>
    <x v="0"/>
    <m/>
    <m/>
    <n v="36.5471"/>
    <n v="-121.438"/>
    <s v="Monterey"/>
    <s v="GONZALES-1104"/>
    <m/>
    <n v="12000"/>
    <m/>
    <x v="0"/>
    <s v="Gonzales FD"/>
    <s v="Barren/Other"/>
    <m/>
    <m/>
    <s v="No"/>
    <m/>
    <m/>
    <m/>
    <m/>
    <m/>
    <m/>
    <m/>
    <s v="N"/>
    <s v="N"/>
    <m/>
    <m/>
    <s v="     "/>
    <m/>
    <m/>
    <m/>
    <m/>
    <m/>
    <m/>
    <m/>
    <m/>
    <m/>
    <m/>
    <m/>
    <m/>
    <m/>
    <m/>
    <m/>
    <m/>
    <m/>
    <m/>
    <m/>
  </r>
  <r>
    <s v="MIA20165587"/>
    <s v="     "/>
    <n v="42437"/>
    <s v="3/8"/>
    <x v="0"/>
    <n v="0.70947916666666666"/>
    <s v="11"/>
    <n v="1"/>
    <s v="3"/>
    <x v="6"/>
    <n v="42437"/>
    <n v="0.70902777777777781"/>
    <s v="L7SF: ARENAL AND HWY 1 in Stinson Beach; vine on top of OD bank caught jumper insulation on fire"/>
    <s v="     "/>
    <s v="FAS"/>
    <n v="44250"/>
    <s v="Y"/>
    <x v="0"/>
    <s v="6898242"/>
    <s v="N/A"/>
    <m/>
    <s v="T003637217"/>
    <n v="111420915"/>
    <m/>
    <s v="     "/>
    <x v="0"/>
    <s v="PG&amp;E"/>
    <m/>
    <m/>
    <m/>
    <s v="D"/>
    <m/>
    <s v="Structure-PG&amp;E only"/>
    <m/>
    <s v="Vegetation"/>
    <s v="33.a. Veg. contact"/>
    <s v="Vegetation"/>
    <s v="Contact from object"/>
    <s v="Contact - Vegetation"/>
    <m/>
    <s v="Contact - Vegetation"/>
    <s v="Jumper"/>
    <m/>
    <s v="Yes"/>
    <s v="Overhead"/>
    <x v="0"/>
    <m/>
    <m/>
    <s v="Pole ID: 102257662"/>
    <s v="     "/>
    <s v="Non-HFTD"/>
    <x v="0"/>
    <m/>
    <m/>
    <n v="37.897199999999998"/>
    <n v="-122.639"/>
    <s v="Marin"/>
    <s v="BOLINAS-1101"/>
    <s v="42261101"/>
    <n v="11000"/>
    <s v="BOLINAS-1101528"/>
    <x v="1"/>
    <m/>
    <s v="Rural"/>
    <m/>
    <m/>
    <s v="No"/>
    <m/>
    <m/>
    <m/>
    <m/>
    <m/>
    <m/>
    <m/>
    <s v="N"/>
    <s v="N"/>
    <m/>
    <m/>
    <s v="     "/>
    <m/>
    <m/>
    <m/>
    <m/>
    <m/>
    <m/>
    <m/>
    <m/>
    <m/>
    <m/>
    <m/>
    <m/>
    <m/>
    <m/>
    <m/>
    <m/>
    <m/>
    <m/>
    <m/>
  </r>
  <r>
    <s v="SAP20189511"/>
    <s v="     "/>
    <n v="43167"/>
    <s v="3/8"/>
    <x v="0"/>
    <m/>
    <s v="10"/>
    <n v="1"/>
    <s v="3"/>
    <x v="1"/>
    <n v="43165"/>
    <m/>
    <s v="220 Union Rd Hollister; nest caught fire breaking primary bushing"/>
    <s v="     "/>
    <s v="SAP"/>
    <n v="44580"/>
    <s v="Y"/>
    <x v="0"/>
    <m/>
    <s v="N/A"/>
    <m/>
    <s v="N/A"/>
    <n v="114364104"/>
    <m/>
    <s v="     "/>
    <x v="0"/>
    <s v="PG&amp;E"/>
    <m/>
    <m/>
    <m/>
    <s v="D"/>
    <m/>
    <s v="Structure-PG&amp;E only"/>
    <m/>
    <s v="Contact - Animal - Nest"/>
    <s v="33.e. Other contact from object"/>
    <s v="Contact - Nest"/>
    <s v="Conductor failure-all"/>
    <s v="Conductor failure-all"/>
    <m/>
    <s v="Conductor failure-all"/>
    <s v="Bushing Mounted Cutout"/>
    <m/>
    <s v="No"/>
    <s v="Overhead"/>
    <x v="0"/>
    <s v="Bushing Mounted Cutout"/>
    <m/>
    <s v="101752699"/>
    <s v="     "/>
    <s v="Non-HFTD"/>
    <x v="0"/>
    <m/>
    <m/>
    <n v="36.826500000000003"/>
    <n v="-121.407"/>
    <s v="San Benito"/>
    <s v="HOLLISTER-2106"/>
    <m/>
    <m/>
    <m/>
    <x v="0"/>
    <m/>
    <m/>
    <m/>
    <m/>
    <s v="No"/>
    <m/>
    <m/>
    <m/>
    <m/>
    <m/>
    <m/>
    <m/>
    <s v="N"/>
    <s v="N"/>
    <m/>
    <m/>
    <s v="     "/>
    <m/>
    <m/>
    <m/>
    <m/>
    <m/>
    <m/>
    <m/>
    <m/>
    <m/>
    <m/>
    <m/>
    <m/>
    <m/>
    <m/>
    <m/>
    <m/>
    <m/>
    <m/>
    <m/>
  </r>
  <r>
    <s v="20201827"/>
    <s v="     "/>
    <n v="43898"/>
    <s v="3/8"/>
    <x v="0"/>
    <n v="0.6479166666666667"/>
    <s v="11"/>
    <n v="1"/>
    <s v="3"/>
    <x v="4"/>
    <m/>
    <m/>
    <s v="FAS states a dead tree made contact with an energized service leading to the tree catching on fire. Unsure of who suppressed the fire. Going to contact Tman. Waiting on Tman reply. JZCY - Contacted King County FD on 2/25/21"/>
    <s v="     "/>
    <s v="FAS"/>
    <m/>
    <s v="Y"/>
    <x v="0"/>
    <m/>
    <m/>
    <m/>
    <s v="T004914425"/>
    <m/>
    <m/>
    <s v="     "/>
    <x v="2"/>
    <s v="PG&amp;E"/>
    <m/>
    <s v="Vegetation"/>
    <m/>
    <s v="D"/>
    <m/>
    <s v="Unknown"/>
    <m/>
    <s v="Vegetation"/>
    <s v="33.a. Veg. contact"/>
    <s v="Vegetation"/>
    <s v="Contact from object"/>
    <s v="Contact - Vegetation"/>
    <m/>
    <s v="Contact - Vegetation"/>
    <s v="Conductor - All"/>
    <m/>
    <m/>
    <s v="Overhead"/>
    <x v="3"/>
    <s v="Conductor - All"/>
    <m/>
    <s v="252151103"/>
    <s v="     "/>
    <s v="Non-HFTD"/>
    <x v="0"/>
    <m/>
    <m/>
    <n v="35.876399999999997"/>
    <n v="-119.645"/>
    <s v="Kings"/>
    <s v="ANGIOLA-1103"/>
    <m/>
    <n v="12000"/>
    <m/>
    <x v="0"/>
    <m/>
    <s v="Barren/Other"/>
    <m/>
    <m/>
    <s v="No"/>
    <m/>
    <m/>
    <m/>
    <m/>
    <m/>
    <m/>
    <m/>
    <s v="N"/>
    <s v="N"/>
    <m/>
    <m/>
    <s v="     "/>
    <m/>
    <m/>
    <m/>
    <m/>
    <m/>
    <m/>
    <m/>
    <m/>
    <m/>
    <m/>
    <m/>
    <m/>
    <m/>
    <m/>
    <m/>
    <m/>
    <m/>
    <m/>
    <m/>
  </r>
  <r>
    <s v="20200195"/>
    <s v="     "/>
    <n v="43898"/>
    <s v="3/8"/>
    <x v="0"/>
    <n v="0.23541666666666666"/>
    <s v="11"/>
    <n v="1"/>
    <s v="3"/>
    <x v="4"/>
    <n v="43898"/>
    <m/>
    <s v="Duplicate. Reference Index # 194"/>
    <s v="     "/>
    <s v="FAS"/>
    <m/>
    <s v="N"/>
    <x v="1"/>
    <s v="838476"/>
    <s v="20-0029850"/>
    <m/>
    <s v="T004914239"/>
    <m/>
    <m/>
    <s v="     "/>
    <x v="0"/>
    <s v="PG&amp;E"/>
    <m/>
    <m/>
    <m/>
    <m/>
    <m/>
    <s v="&lt;3 meters of linear travel"/>
    <m/>
    <s v="Duplicate"/>
    <s v="39.a. All Other"/>
    <s v="Duplicate"/>
    <m/>
    <m/>
    <m/>
    <m/>
    <m/>
    <s v="Line to Ground"/>
    <m/>
    <s v="Underground"/>
    <x v="0"/>
    <m/>
    <m/>
    <m/>
    <s v="     "/>
    <s v="Non-HFTD"/>
    <x v="0"/>
    <m/>
    <m/>
    <n v="37.370199999999997"/>
    <n v="-120.61499999999999"/>
    <s v="Merced"/>
    <s v="ATWATER-1103"/>
    <m/>
    <n v="12000"/>
    <m/>
    <x v="0"/>
    <s v="Merced County Fire Department"/>
    <s v="Herbaceous"/>
    <m/>
    <m/>
    <s v="No"/>
    <m/>
    <m/>
    <m/>
    <m/>
    <m/>
    <m/>
    <m/>
    <s v="N"/>
    <s v="N"/>
    <m/>
    <m/>
    <s v="     "/>
    <m/>
    <m/>
    <m/>
    <m/>
    <m/>
    <m/>
    <m/>
    <m/>
    <m/>
    <m/>
    <m/>
    <m/>
    <m/>
    <m/>
    <m/>
    <m/>
    <m/>
    <m/>
    <m/>
  </r>
  <r>
    <s v="20200194"/>
    <s v="     "/>
    <n v="43898"/>
    <s v="3/8"/>
    <x v="0"/>
    <n v="0.2076388888888889"/>
    <s v="11"/>
    <n v="1"/>
    <s v="3"/>
    <x v="4"/>
    <n v="43898"/>
    <n v="0.19236111111111112"/>
    <s v="On March 8, 2020 at 0459 hours, a PG&amp;E Troubleman was dispatched to the Atwater 1103 Distribution Circuit near North Winton Way and Camelia Drive, Winton and in response to wire down outage. Initial analysis indicates PG&amp;E equipment caused the ignition. Troubleman found the pothead and riser blown in clear and the riser cable damaged the pole top and base of pole. Fire was suppress by Merced County Fire Department. "/>
    <s v="     "/>
    <s v="FAS"/>
    <m/>
    <s v="N"/>
    <x v="0"/>
    <s v="838462"/>
    <s v="20-0029850"/>
    <m/>
    <s v="T004914237"/>
    <m/>
    <m/>
    <s v="     "/>
    <x v="0"/>
    <s v="PG&amp;E"/>
    <m/>
    <s v="Other"/>
    <m/>
    <s v="D"/>
    <s v="D"/>
    <s v="&lt;3 meters of linear travel"/>
    <m/>
    <s v="Equipment - PG&amp;E"/>
    <s v="34.o. Other"/>
    <s v="Equipment - PG&amp;E"/>
    <s v="All types of equipment / facility failure"/>
    <s v="Riser Failure"/>
    <s v="Pothead"/>
    <m/>
    <m/>
    <s v="Line to Ground"/>
    <m/>
    <s v="Overhead"/>
    <x v="3"/>
    <s v="Pothead"/>
    <s v="Riser"/>
    <s v="Pole ID: 101168546"/>
    <s v="     "/>
    <s v="Non-HFTD"/>
    <x v="0"/>
    <m/>
    <m/>
    <n v="37.3703"/>
    <n v="-120.61499999999999"/>
    <s v="Merced"/>
    <s v="ATWATER-1103"/>
    <m/>
    <n v="12000"/>
    <m/>
    <x v="0"/>
    <s v="Merced County Fire Department"/>
    <s v="Herbaceous"/>
    <m/>
    <m/>
    <s v="No"/>
    <m/>
    <m/>
    <m/>
    <m/>
    <m/>
    <m/>
    <m/>
    <s v="N"/>
    <s v="N"/>
    <m/>
    <m/>
    <s v="     "/>
    <m/>
    <m/>
    <m/>
    <m/>
    <m/>
    <m/>
    <m/>
    <m/>
    <m/>
    <m/>
    <m/>
    <m/>
    <m/>
    <m/>
    <m/>
    <m/>
    <m/>
    <m/>
    <m/>
  </r>
  <r>
    <s v="20210204"/>
    <s v="     "/>
    <n v="44263"/>
    <s v="3/8"/>
    <x v="0"/>
    <n v="0.89444444444444449"/>
    <s v="11"/>
    <n v="1"/>
    <s v="3"/>
    <x v="5"/>
    <n v="44263"/>
    <m/>
    <s v="Pole fire possibly attributable to a transformer failure. EC Notifiation 120614240 created for the damaged pole and Transformer to be replaced. Was unable to contact troubleman for additional information. Fire was limited to PG&amp;E assets."/>
    <s v="     "/>
    <s v="FAS"/>
    <m/>
    <s v="N"/>
    <x v="0"/>
    <m/>
    <s v="21-0033659"/>
    <m/>
    <s v="T005234372"/>
    <n v="120614000"/>
    <m/>
    <s v="     "/>
    <x v="0"/>
    <s v="PG&amp;E"/>
    <m/>
    <s v="Other"/>
    <s v="Transformer"/>
    <s v="D"/>
    <s v="D"/>
    <s v="Unknown"/>
    <s v="Fire involved transformer. "/>
    <s v="Equipment - PG&amp;E"/>
    <s v="34.n. Transformer damage or failure"/>
    <s v="Equipment - PG&amp;E"/>
    <s v="All types of equipment / facility failure"/>
    <s v="Transformer failure"/>
    <s v="Transformer"/>
    <m/>
    <m/>
    <s v="Force Out"/>
    <s v="Y"/>
    <s v="Overhead"/>
    <x v="3"/>
    <s v="Transformer"/>
    <s v="Transformer, OD Bank, cutouts"/>
    <m/>
    <s v="     "/>
    <s v="Non-HFTD"/>
    <x v="0"/>
    <m/>
    <m/>
    <n v="37.815399999999997"/>
    <n v="-122.274"/>
    <s v="Alameda"/>
    <s v="OAKLAND-L-1103"/>
    <m/>
    <n v="12000"/>
    <m/>
    <x v="0"/>
    <s v="Employee"/>
    <s v="Urban"/>
    <m/>
    <m/>
    <s v="No"/>
    <m/>
    <m/>
    <m/>
    <m/>
    <m/>
    <m/>
    <m/>
    <s v="N"/>
    <s v="N"/>
    <m/>
    <m/>
    <s v="     "/>
    <m/>
    <m/>
    <m/>
    <m/>
    <m/>
    <m/>
    <m/>
    <m/>
    <m/>
    <m/>
    <m/>
    <m/>
    <m/>
    <m/>
    <m/>
    <m/>
    <m/>
    <m/>
    <m/>
  </r>
  <r>
    <s v="20210209"/>
    <s v="     "/>
    <n v="44263"/>
    <s v="3/8"/>
    <x v="0"/>
    <n v="0.39374999999999999"/>
    <s v="11"/>
    <n v="1"/>
    <s v="3"/>
    <x v="5"/>
    <n v="44263"/>
    <m/>
    <s v="A mylar balloon flew into overhead primary lines causing the conductor to burn and fall to ground. The ensuing fire was limited to the primary conductor. "/>
    <s v="     "/>
    <s v="FAS"/>
    <m/>
    <s v="Y"/>
    <x v="0"/>
    <m/>
    <s v="21-0033367"/>
    <m/>
    <s v="T005233801"/>
    <n v="120612000"/>
    <m/>
    <s v="     "/>
    <x v="0"/>
    <s v="PG&amp;E"/>
    <m/>
    <s v="Other"/>
    <s v="Balloon"/>
    <s v="D"/>
    <s v="D"/>
    <s v="Structure-PG&amp;E only"/>
    <m/>
    <s v="Contact - 3rd Party"/>
    <s v="33.c. Balloon contact"/>
    <s v="Contact - 3rd Party"/>
    <s v="Contact from object"/>
    <s v="Balloon contact"/>
    <m/>
    <s v="Balloon contact"/>
    <s v="Conductor - Primary"/>
    <s v="Line to Ground"/>
    <s v="N"/>
    <s v="Overhead"/>
    <x v="3"/>
    <s v="Conductor - Primary"/>
    <s v="Conductor"/>
    <m/>
    <s v="     "/>
    <s v="Non-HFTD"/>
    <x v="0"/>
    <m/>
    <m/>
    <n v="38.2667"/>
    <n v="-122.056"/>
    <s v="Solano"/>
    <s v="SUISUN-1108"/>
    <m/>
    <n v="12000"/>
    <m/>
    <x v="0"/>
    <s v="Fairfield FD"/>
    <s v="Urban"/>
    <m/>
    <m/>
    <s v="No"/>
    <m/>
    <m/>
    <m/>
    <m/>
    <m/>
    <m/>
    <m/>
    <s v="N"/>
    <s v="N"/>
    <m/>
    <m/>
    <s v="     "/>
    <m/>
    <m/>
    <m/>
    <m/>
    <m/>
    <m/>
    <m/>
    <m/>
    <m/>
    <m/>
    <m/>
    <m/>
    <m/>
    <m/>
    <m/>
    <m/>
    <m/>
    <m/>
    <m/>
  </r>
  <r>
    <s v="MIA20158502"/>
    <s v="     "/>
    <n v="42072"/>
    <s v="3/9"/>
    <x v="0"/>
    <n v="0.6366087962962963"/>
    <s v="11"/>
    <n v="1"/>
    <s v="3"/>
    <x v="2"/>
    <n v="42072"/>
    <n v="0.63611111111111107"/>
    <s v="2/P/W OF KOSTER ON BLEWWET RD in Tracy; capactior burned up; blown transformer; pole fire"/>
    <s v="     "/>
    <s v="FAS"/>
    <n v="44259"/>
    <s v="Y"/>
    <x v="0"/>
    <s v="1201243"/>
    <s v="N/A"/>
    <m/>
    <s v="T003356035"/>
    <m/>
    <m/>
    <s v="     "/>
    <x v="0"/>
    <s v="PG&amp;E"/>
    <m/>
    <m/>
    <m/>
    <s v="D"/>
    <m/>
    <s v="Structure-PG&amp;E only"/>
    <m/>
    <s v="Equipment - PG&amp;E"/>
    <s v="34.a. Capacitor bank damage or failure"/>
    <s v="Equipment - PG&amp;E"/>
    <s v="All types of equipment / facility failure"/>
    <s v="Capacitor bank failure"/>
    <s v="Capacitor Bank"/>
    <m/>
    <m/>
    <m/>
    <s v="No"/>
    <s v="Overhead"/>
    <x v="0"/>
    <m/>
    <m/>
    <s v="Pole ID: 103572608"/>
    <s v="     "/>
    <s v="Non-HFTD"/>
    <x v="0"/>
    <m/>
    <m/>
    <n v="37.623600000000003"/>
    <n v="-121.324"/>
    <s v="San Joaquin"/>
    <s v="WESTLEY-1101"/>
    <s v="162671101"/>
    <n v="11000"/>
    <m/>
    <x v="0"/>
    <s v="Tracy FD"/>
    <s v="Rural"/>
    <m/>
    <m/>
    <s v="No"/>
    <m/>
    <m/>
    <m/>
    <m/>
    <m/>
    <m/>
    <m/>
    <s v="N"/>
    <s v="N"/>
    <m/>
    <m/>
    <s v="     "/>
    <m/>
    <m/>
    <m/>
    <m/>
    <m/>
    <m/>
    <m/>
    <m/>
    <m/>
    <m/>
    <m/>
    <m/>
    <m/>
    <m/>
    <m/>
    <m/>
    <m/>
    <m/>
    <m/>
  </r>
  <r>
    <s v="20210946"/>
    <s v="     "/>
    <n v="44264"/>
    <s v="3/9"/>
    <x v="0"/>
    <n v="0.27569444444444446"/>
    <s v="11"/>
    <n v="1"/>
    <s v="3"/>
    <x v="5"/>
    <n v="44264"/>
    <m/>
    <s v="3300 FELIZ CREEK RD in Hopland; @ CGC# 216757247750; transformer failed and caught pole on fire"/>
    <s v="     "/>
    <s v="FAS"/>
    <m/>
    <s v="Y"/>
    <x v="0"/>
    <m/>
    <s v="21-0033797"/>
    <m/>
    <s v="T005234451"/>
    <n v="120615000"/>
    <m/>
    <s v="     "/>
    <x v="0"/>
    <s v="PG&amp;E"/>
    <m/>
    <s v="Other"/>
    <s v="Pole/Transforme"/>
    <s v="D"/>
    <s v="D"/>
    <s v="Structure-PG&amp;E only"/>
    <m/>
    <s v="Equipment - PG&amp;E"/>
    <s v="34.n. Transformer damage or failure"/>
    <s v="Equipment - PG&amp;E"/>
    <s v="All types of equipment / facility failure"/>
    <s v="Transformer failure"/>
    <s v="Transformer"/>
    <m/>
    <m/>
    <s v="Line to Ground"/>
    <s v="N"/>
    <s v="Overhead"/>
    <x v="3"/>
    <s v="Transformer"/>
    <s v="Pole, Transformer, Cutouts"/>
    <s v="104044606"/>
    <s v="     "/>
    <s v="Non-HFTD"/>
    <x v="0"/>
    <n v="154"/>
    <m/>
    <n v="38.9724"/>
    <n v="-123.14100000000001"/>
    <s v="Mendocino"/>
    <s v="HOPLAND-1101"/>
    <m/>
    <n v="12000"/>
    <m/>
    <x v="0"/>
    <s v="Unknown"/>
    <s v="Agriculture"/>
    <s v="Brush fuel model"/>
    <m/>
    <s v="No"/>
    <m/>
    <m/>
    <m/>
    <m/>
    <m/>
    <m/>
    <m/>
    <s v="N"/>
    <s v="N"/>
    <m/>
    <m/>
    <s v="     "/>
    <m/>
    <m/>
    <m/>
    <m/>
    <m/>
    <m/>
    <m/>
    <m/>
    <m/>
    <m/>
    <m/>
    <m/>
    <m/>
    <m/>
    <m/>
    <m/>
    <m/>
    <m/>
    <m/>
  </r>
  <r>
    <s v="20210948"/>
    <s v="     "/>
    <n v="44264"/>
    <s v="3/9"/>
    <x v="0"/>
    <n v="0.96319444444444446"/>
    <s v="11"/>
    <n v="1"/>
    <s v="3"/>
    <x v="5"/>
    <n v="44265"/>
    <m/>
    <s v="2368 woodward ave in Manteca; pole fire; in SAP, cause listed as equipment failure in the insulator"/>
    <s v="     "/>
    <s v="FAS"/>
    <m/>
    <s v="Y"/>
    <x v="0"/>
    <m/>
    <s v="21-0034277"/>
    <m/>
    <s v="T005235275, T005235345"/>
    <n v="120623000"/>
    <m/>
    <s v="     "/>
    <x v="0"/>
    <s v="PG&amp;E"/>
    <m/>
    <s v="Other"/>
    <s v="PG&amp;E Pole"/>
    <s v="D"/>
    <s v="D"/>
    <s v="Structure-PG&amp;E only"/>
    <s v="Crew to replace pole due to pole fire."/>
    <s v="Contamination"/>
    <s v="36.a. Contamination"/>
    <s v="Equipment - PG&amp;E"/>
    <s v="Contamination"/>
    <s v="Tracking"/>
    <m/>
    <m/>
    <m/>
    <s v="Line to Line"/>
    <s v="Y"/>
    <s v="Overhead"/>
    <x v="3"/>
    <s v="Pole"/>
    <s v="Pole, Crossarm"/>
    <s v="102102133"/>
    <s v="     "/>
    <s v="Non-HFTD"/>
    <x v="0"/>
    <m/>
    <m/>
    <n v="37.775399999999998"/>
    <n v="-121.27500000000001"/>
    <s v="San Joaquin"/>
    <s v="VIERRA-1707"/>
    <m/>
    <n v="17000"/>
    <m/>
    <x v="0"/>
    <s v="Self Extinguished"/>
    <s v="Agriculture"/>
    <s v="Fire-resistive fuel bed"/>
    <s v="Dirt"/>
    <s v="No"/>
    <m/>
    <m/>
    <m/>
    <m/>
    <m/>
    <m/>
    <m/>
    <s v="N"/>
    <s v="N"/>
    <m/>
    <m/>
    <s v="     "/>
    <m/>
    <m/>
    <m/>
    <m/>
    <m/>
    <m/>
    <m/>
    <m/>
    <m/>
    <m/>
    <m/>
    <m/>
    <m/>
    <m/>
    <m/>
    <m/>
    <m/>
    <m/>
    <m/>
  </r>
  <r>
    <s v="SAP20210822"/>
    <s v="     "/>
    <n v="44264"/>
    <s v="3/9"/>
    <x v="0"/>
    <m/>
    <s v="11"/>
    <n v="1"/>
    <s v="3"/>
    <x v="5"/>
    <n v="44262"/>
    <m/>
    <s v="W Stutz Ave and S Madera Ave in Coalinga; burnt crossarm from fire; fire started by failed capacitor; burnt pole"/>
    <s v="     "/>
    <s v="SAP"/>
    <n v="44580"/>
    <s v="Y"/>
    <x v="0"/>
    <m/>
    <s v="N/A"/>
    <m/>
    <s v="Unknown"/>
    <n v="120609787"/>
    <m/>
    <s v="     "/>
    <x v="0"/>
    <s v="PG&amp;E"/>
    <m/>
    <m/>
    <m/>
    <s v="D"/>
    <m/>
    <s v="Structure-PG&amp;E only"/>
    <m/>
    <s v="Equipment - PG&amp;E"/>
    <s v="34.a. Capacitor bank damage or failure"/>
    <s v="Equipment - PG&amp;E"/>
    <s v="Capacitor bank failure"/>
    <s v="Capacitor bank failure"/>
    <s v="Crossarm"/>
    <m/>
    <m/>
    <m/>
    <s v="No"/>
    <s v="Overhead"/>
    <x v="0"/>
    <s v="Crossarm"/>
    <m/>
    <s v="100734234"/>
    <s v="     "/>
    <s v="Non-HFTD"/>
    <x v="0"/>
    <m/>
    <m/>
    <n v="36.284500000000001"/>
    <n v="-120.075"/>
    <s v="Fresno"/>
    <s v="CALFLAX-1101"/>
    <m/>
    <m/>
    <m/>
    <x v="0"/>
    <m/>
    <m/>
    <m/>
    <m/>
    <s v="No"/>
    <m/>
    <m/>
    <m/>
    <m/>
    <m/>
    <m/>
    <m/>
    <s v="N"/>
    <s v="N"/>
    <m/>
    <m/>
    <s v="     "/>
    <m/>
    <m/>
    <m/>
    <m/>
    <m/>
    <m/>
    <m/>
    <m/>
    <m/>
    <m/>
    <m/>
    <m/>
    <m/>
    <m/>
    <m/>
    <m/>
    <m/>
    <m/>
    <m/>
  </r>
  <r>
    <s v="20212397"/>
    <s v="     "/>
    <n v="44264"/>
    <s v="3/9"/>
    <x v="0"/>
    <m/>
    <s v="11"/>
    <n v="1"/>
    <s v="3"/>
    <x v="5"/>
    <n v="44262"/>
    <m/>
    <s v="W Stutz Ave and S Madera Ave in Coalinga; burnt crossarm from fire; fire started by failed capacitor; burnt pole"/>
    <s v="     "/>
    <s v="SAP"/>
    <m/>
    <s v="Y"/>
    <x v="0"/>
    <m/>
    <m/>
    <m/>
    <s v="Unknown"/>
    <n v="120610000"/>
    <m/>
    <s v="     "/>
    <x v="0"/>
    <s v="PG&amp;E"/>
    <m/>
    <m/>
    <m/>
    <s v="D"/>
    <m/>
    <s v="Structure-PG&amp;E only"/>
    <m/>
    <s v="Equipment - PG&amp;E"/>
    <s v="34.a. Capacitor bank damage or failure"/>
    <s v="Equipment - PG&amp;E"/>
    <s v="All types of equipment / facility failure"/>
    <s v="Capacitor bank failure"/>
    <s v="Crossarm"/>
    <m/>
    <m/>
    <m/>
    <s v="N"/>
    <s v="Overhead"/>
    <x v="0"/>
    <s v="Crossarm"/>
    <m/>
    <s v="100734234"/>
    <s v="     "/>
    <s v="Non-HFTD"/>
    <x v="0"/>
    <m/>
    <m/>
    <n v="36.284500000000001"/>
    <n v="-120.075"/>
    <s v="Fresno"/>
    <s v="CALFLAX-1101"/>
    <m/>
    <n v="12000"/>
    <m/>
    <x v="0"/>
    <s v="Unknown"/>
    <s v="Urban"/>
    <m/>
    <m/>
    <s v="No"/>
    <m/>
    <m/>
    <m/>
    <m/>
    <m/>
    <m/>
    <m/>
    <s v="N"/>
    <s v="N"/>
    <m/>
    <m/>
    <s v="     "/>
    <m/>
    <m/>
    <m/>
    <m/>
    <m/>
    <m/>
    <m/>
    <m/>
    <m/>
    <m/>
    <m/>
    <m/>
    <m/>
    <m/>
    <m/>
    <m/>
    <m/>
    <m/>
    <m/>
  </r>
  <r>
    <s v="SAP201422046"/>
    <s v="     "/>
    <n v="41730"/>
    <s v="4/1"/>
    <x v="0"/>
    <m/>
    <s v="14"/>
    <n v="2"/>
    <s v="4"/>
    <x v="7"/>
    <n v="41728"/>
    <m/>
    <s v="Crossarm replaced due to pole fire; rainy weather possible cause; failed fuse D5606"/>
    <s v="     "/>
    <s v="SAP"/>
    <n v="44580"/>
    <s v="Y"/>
    <x v="0"/>
    <s v="991763"/>
    <s v="14-0021490"/>
    <m/>
    <s v="T003089894"/>
    <n v="107925187"/>
    <m/>
    <s v="     "/>
    <x v="0"/>
    <s v="PG&amp;E"/>
    <m/>
    <m/>
    <m/>
    <s v="D"/>
    <m/>
    <s v="Structure-PG&amp;E only"/>
    <m/>
    <s v="Contamination"/>
    <s v="36.a. Contamination"/>
    <s v="Equipment - PG&amp;E"/>
    <s v="Contamination"/>
    <s v="Contamination"/>
    <m/>
    <m/>
    <m/>
    <s v="None"/>
    <s v="Yes"/>
    <s v="Overhead"/>
    <x v="0"/>
    <s v="Fuse"/>
    <m/>
    <s v="100793764"/>
    <s v="     "/>
    <s v="Non-HFTD"/>
    <x v="0"/>
    <m/>
    <m/>
    <n v="36.803100000000001"/>
    <n v="-119.705"/>
    <s v="Fresno"/>
    <s v="CLOVIS-2110"/>
    <m/>
    <m/>
    <s v="CLOVIS 2110R3070"/>
    <x v="0"/>
    <m/>
    <m/>
    <m/>
    <m/>
    <s v="No"/>
    <m/>
    <m/>
    <m/>
    <m/>
    <m/>
    <m/>
    <m/>
    <s v="N"/>
    <s v="N"/>
    <m/>
    <m/>
    <s v="     "/>
    <m/>
    <m/>
    <m/>
    <m/>
    <m/>
    <m/>
    <m/>
    <m/>
    <m/>
    <m/>
    <m/>
    <m/>
    <m/>
    <m/>
    <m/>
    <m/>
    <m/>
    <m/>
    <m/>
  </r>
  <r>
    <s v="MIA20147006"/>
    <s v="     "/>
    <n v="41730"/>
    <s v="4/1"/>
    <x v="0"/>
    <n v="0.33383101851851854"/>
    <s v="14"/>
    <n v="2"/>
    <s v="4"/>
    <x v="7"/>
    <n v="41730"/>
    <n v="0.33333333333333331"/>
    <s v="POLE ON FIRE , BROKEN; capacitor blown/exploded; FOUND CAP BANK EXPLODED POLE FIRE SWITCHED OUT LINE TO ISOLATE AND CALLED_x000a_FOR CREW"/>
    <s v="     "/>
    <s v="FAS"/>
    <n v="44266"/>
    <s v="Y"/>
    <x v="0"/>
    <s v="993097"/>
    <s v="N/A"/>
    <m/>
    <s v="T003091681"/>
    <n v="107927611"/>
    <m/>
    <s v="     "/>
    <x v="0"/>
    <s v="PG&amp;E"/>
    <m/>
    <m/>
    <m/>
    <s v="D"/>
    <m/>
    <s v="Structure-PG&amp;E only"/>
    <m/>
    <s v="Equipment - PG&amp;E"/>
    <s v="34.a. Capacitor bank damage or failure"/>
    <s v="Equipment - PG&amp;E"/>
    <s v="All types of equipment / facility failure"/>
    <s v="Capacitor bank failure"/>
    <s v="Capacitor Bank"/>
    <m/>
    <m/>
    <m/>
    <s v="Yes"/>
    <s v="Overhead"/>
    <x v="0"/>
    <m/>
    <m/>
    <s v="C848 "/>
    <s v="     "/>
    <s v="Non-HFTD"/>
    <x v="0"/>
    <m/>
    <m/>
    <m/>
    <m/>
    <m/>
    <s v="CALIFORNIA-AVE-1102"/>
    <m/>
    <n v="11000"/>
    <m/>
    <x v="0"/>
    <m/>
    <m/>
    <m/>
    <m/>
    <s v="No"/>
    <m/>
    <m/>
    <m/>
    <m/>
    <m/>
    <m/>
    <m/>
    <s v="N"/>
    <s v="N"/>
    <m/>
    <m/>
    <s v="     "/>
    <m/>
    <m/>
    <m/>
    <m/>
    <m/>
    <m/>
    <m/>
    <m/>
    <m/>
    <m/>
    <m/>
    <m/>
    <m/>
    <m/>
    <m/>
    <m/>
    <m/>
    <m/>
    <m/>
  </r>
  <r>
    <s v="SAP201422051"/>
    <s v="     "/>
    <n v="41730"/>
    <s v="4/1"/>
    <x v="0"/>
    <m/>
    <s v="14"/>
    <n v="2"/>
    <s v="4"/>
    <x v="7"/>
    <n v="41728"/>
    <m/>
    <s v="pole fire; nest damaged transformer; blown fuses 8776"/>
    <s v="     "/>
    <s v="SAP"/>
    <n v="44580"/>
    <s v="Y"/>
    <x v="0"/>
    <s v="991954"/>
    <s v="14-0021564"/>
    <m/>
    <s v="T003090171"/>
    <n v="107925375"/>
    <m/>
    <s v="     "/>
    <x v="0"/>
    <s v="PG&amp;E"/>
    <m/>
    <m/>
    <m/>
    <s v="D"/>
    <m/>
    <s v="Structure-PG&amp;E only"/>
    <m/>
    <s v="Contact - Animal - Nest"/>
    <s v="33.e. Other contact from object"/>
    <s v="Contact - Nest"/>
    <s v="Nest Contact"/>
    <s v="Nest Contact"/>
    <m/>
    <s v="Nest Contact"/>
    <s v="Transformer"/>
    <s v="Three Phase Fault"/>
    <s v="No"/>
    <s v="Overhead"/>
    <x v="0"/>
    <s v="Transformer"/>
    <m/>
    <s v="100742197"/>
    <s v="     "/>
    <s v="Non-HFTD"/>
    <x v="0"/>
    <m/>
    <m/>
    <n v="35.8461"/>
    <n v="-119.646"/>
    <s v="Kings"/>
    <s v="ANGIOLA-1103"/>
    <m/>
    <m/>
    <s v="ANGIOLA 11038140"/>
    <x v="0"/>
    <m/>
    <m/>
    <m/>
    <m/>
    <s v="No"/>
    <m/>
    <m/>
    <m/>
    <m/>
    <m/>
    <m/>
    <m/>
    <s v="N"/>
    <s v="N"/>
    <m/>
    <m/>
    <s v="     "/>
    <m/>
    <m/>
    <m/>
    <m/>
    <m/>
    <m/>
    <m/>
    <m/>
    <m/>
    <m/>
    <m/>
    <m/>
    <m/>
    <m/>
    <m/>
    <m/>
    <m/>
    <m/>
    <m/>
  </r>
  <r>
    <s v="SAP201422048"/>
    <s v="     "/>
    <n v="41730"/>
    <s v="4/1"/>
    <x v="0"/>
    <m/>
    <s v="14"/>
    <n v="2"/>
    <s v="4"/>
    <x v="7"/>
    <n v="41728"/>
    <m/>
    <s v="pole fire; failed fuse 25922; meter 20P464"/>
    <s v="     "/>
    <s v="SAP"/>
    <n v="44580"/>
    <s v="Y"/>
    <x v="0"/>
    <s v="991809"/>
    <s v="14-0021507"/>
    <m/>
    <s v="T003089949"/>
    <n v="107925240"/>
    <m/>
    <s v="     "/>
    <x v="0"/>
    <s v="PG&amp;E"/>
    <m/>
    <m/>
    <m/>
    <s v="D"/>
    <m/>
    <s v="Structure-PG&amp;E only"/>
    <m/>
    <s v="Equipment - PG&amp;E"/>
    <s v="34.c. Fuse damage or failure"/>
    <s v="Equipment - PG&amp;E"/>
    <s v="Fuse failure - all"/>
    <s v="Fuse failure - all"/>
    <s v="Pole"/>
    <m/>
    <m/>
    <s v="Line to Line"/>
    <s v="Yes"/>
    <s v="Overhead"/>
    <x v="0"/>
    <s v="Pole"/>
    <m/>
    <s v="103088362"/>
    <s v="     "/>
    <s v="Non-HFTD"/>
    <x v="0"/>
    <m/>
    <m/>
    <n v="37.083300000000001"/>
    <n v="-120.512"/>
    <s v="Merced"/>
    <s v="EL-NIDO-1102"/>
    <m/>
    <m/>
    <s v="EL NIDO 11024760"/>
    <x v="0"/>
    <m/>
    <m/>
    <m/>
    <m/>
    <s v="No"/>
    <m/>
    <m/>
    <m/>
    <m/>
    <m/>
    <m/>
    <m/>
    <s v="N"/>
    <s v="N"/>
    <m/>
    <m/>
    <s v="     "/>
    <m/>
    <m/>
    <m/>
    <m/>
    <m/>
    <m/>
    <m/>
    <m/>
    <m/>
    <m/>
    <m/>
    <m/>
    <m/>
    <m/>
    <m/>
    <m/>
    <m/>
    <m/>
    <m/>
  </r>
  <r>
    <s v="20160009"/>
    <s v="     "/>
    <n v="42461"/>
    <s v="4/1"/>
    <x v="0"/>
    <n v="0.18402777777777779"/>
    <s v="14"/>
    <n v="2"/>
    <s v="4"/>
    <x v="6"/>
    <n v="42461"/>
    <n v="0.18402777777777779"/>
    <s v="CAPACITOR CAUSED POLE FIRE DUE TO ISSUES WITH THE GROUNDING, CALLED FOR CREW TO REPLACE POLE. ALSO NOTIFIED OFFICE &amp; SUPERVISOR OF OIL SPILL FROM UNITS &amp; PT."/>
    <s v="     "/>
    <m/>
    <m/>
    <s v="N"/>
    <x v="0"/>
    <s v="1442594"/>
    <s v="16-0025465"/>
    <m/>
    <m/>
    <n v="111502342"/>
    <m/>
    <s v="     "/>
    <x v="1"/>
    <s v="PG&amp;E"/>
    <m/>
    <s v="Vegetation"/>
    <m/>
    <s v="D"/>
    <m/>
    <s v="&lt;3 meters of linear travel"/>
    <s v="Square Feet: ; Acreage: "/>
    <s v="Equipment - PG&amp;E"/>
    <s v="34.a. Capacitor bank damage or failure"/>
    <s v="Equipment - PG&amp;E"/>
    <s v="All types of equipment / facility failure"/>
    <s v="Capacitor Bank"/>
    <s v="Capacitor Bank"/>
    <m/>
    <m/>
    <s v="Line to Ground"/>
    <s v="None"/>
    <s v="Overhead"/>
    <x v="3"/>
    <s v="Other"/>
    <m/>
    <s v="100194594"/>
    <s v="     "/>
    <s v="Non-HFTD"/>
    <x v="0"/>
    <m/>
    <m/>
    <n v="35.016399999999997"/>
    <n v="-118.892"/>
    <s v="Kern"/>
    <s v="TEJON-1103"/>
    <s v="252931103"/>
    <n v="12000"/>
    <s v="N/A"/>
    <x v="0"/>
    <s v="Kern County FD"/>
    <s v="Agriculture"/>
    <m/>
    <m/>
    <s v="No"/>
    <m/>
    <m/>
    <m/>
    <m/>
    <m/>
    <m/>
    <m/>
    <s v="N"/>
    <s v="N"/>
    <m/>
    <m/>
    <s v="     "/>
    <m/>
    <m/>
    <m/>
    <m/>
    <m/>
    <m/>
    <m/>
    <m/>
    <m/>
    <m/>
    <m/>
    <m/>
    <m/>
    <m/>
    <m/>
    <m/>
    <m/>
    <m/>
    <m/>
  </r>
  <r>
    <s v="20170012"/>
    <s v="     "/>
    <n v="42826"/>
    <s v="4/1"/>
    <x v="0"/>
    <n v="0.62083333333333335"/>
    <s v="13"/>
    <n v="2"/>
    <s v="4"/>
    <x v="0"/>
    <n v="42826"/>
    <n v="0.62083333333333335"/>
    <s v="0"/>
    <s v="     "/>
    <m/>
    <m/>
    <s v="N"/>
    <x v="0"/>
    <s v="1742079"/>
    <s v="17-0035778"/>
    <m/>
    <m/>
    <n v="112728971"/>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Unknown"/>
    <s v="Overhead"/>
    <x v="3"/>
    <s v="Conductor"/>
    <m/>
    <s v="102318665"/>
    <s v="     "/>
    <s v="Non-HFTD"/>
    <x v="0"/>
    <m/>
    <m/>
    <n v="37.188200000000002"/>
    <n v="-120.958"/>
    <s v="Merced"/>
    <s v="CANAL-1103"/>
    <s v="252091103"/>
    <n v="12000"/>
    <s v="CANAL 1103CB"/>
    <x v="0"/>
    <s v="engine 74 mrced fire agency"/>
    <s v="Wetland"/>
    <m/>
    <m/>
    <s v="No"/>
    <m/>
    <m/>
    <m/>
    <m/>
    <m/>
    <m/>
    <m/>
    <s v="N"/>
    <s v="N"/>
    <m/>
    <m/>
    <s v="     "/>
    <m/>
    <m/>
    <m/>
    <m/>
    <m/>
    <m/>
    <m/>
    <m/>
    <m/>
    <m/>
    <m/>
    <m/>
    <m/>
    <m/>
    <m/>
    <m/>
    <m/>
    <m/>
    <m/>
  </r>
  <r>
    <s v="20200257"/>
    <s v="     "/>
    <n v="43922"/>
    <s v="4/1"/>
    <x v="0"/>
    <n v="0.31111111111111112"/>
    <s v="14"/>
    <n v="2"/>
    <s v="4"/>
    <x v="4"/>
    <n v="43922"/>
    <n v="0.30972222222222223"/>
    <s v="On April 1, 2020 at 0806 hours, a PG&amp;E Troubleman patrolled the Soledad 2102 Distribution Circuit number 182052102, near 1716 Metz Road in Soledad. He observed a C820 wood 40' pole fire at the base of the pole. Initial analysis indicates no good grounds burnt at the base of the pole and caused an ignition. The troubleman extinguished the fire. The repairs were completed on 04/02/2020. This ignition did not meet the reporting criteria, because it didn't burn material other than PG&amp;E assets, and the fire was not greater than one linear meter. This information is preliminary."/>
    <s v="     "/>
    <s v="FAS"/>
    <m/>
    <s v="N"/>
    <x v="0"/>
    <s v="875008"/>
    <m/>
    <m/>
    <s v="T004933217, T004933216"/>
    <n v="118763535"/>
    <m/>
    <s v="     "/>
    <x v="0"/>
    <s v="PG&amp;E"/>
    <m/>
    <m/>
    <m/>
    <s v="D"/>
    <s v="D"/>
    <s v="Other"/>
    <s v="POLE ONLY"/>
    <s v="Equipment - PG&amp;E"/>
    <s v="34.f. Pole damage or failure"/>
    <s v="Equipment - PG&amp;E"/>
    <s v="All types of equipment / facility failure"/>
    <s v="Pole failure"/>
    <s v="Grounding Wire"/>
    <m/>
    <m/>
    <m/>
    <m/>
    <s v="Overhead"/>
    <x v="3"/>
    <s v="Grounding Wire"/>
    <s v="Pole"/>
    <s v="Circuit ID: 182052102; SAP ID: 101750394"/>
    <s v="     "/>
    <s v="Non-HFTD"/>
    <x v="0"/>
    <m/>
    <m/>
    <n v="36.426200000000001"/>
    <n v="-121.312"/>
    <s v="Monterey"/>
    <s v="SOLEDAD-2102"/>
    <m/>
    <n v="21000"/>
    <m/>
    <x v="0"/>
    <s v="PG&amp;E Troubleman"/>
    <s v="Urban"/>
    <m/>
    <m/>
    <s v="No"/>
    <m/>
    <m/>
    <m/>
    <m/>
    <m/>
    <m/>
    <m/>
    <s v="N"/>
    <s v="N"/>
    <m/>
    <m/>
    <s v="     "/>
    <m/>
    <m/>
    <m/>
    <m/>
    <m/>
    <m/>
    <m/>
    <m/>
    <m/>
    <m/>
    <m/>
    <m/>
    <m/>
    <m/>
    <m/>
    <m/>
    <m/>
    <m/>
    <m/>
  </r>
  <r>
    <s v="20170015"/>
    <s v="     "/>
    <n v="42835"/>
    <s v="4/10"/>
    <x v="0"/>
    <n v="0.69097222222222221"/>
    <s v="15"/>
    <n v="2"/>
    <s v="4"/>
    <x v="0"/>
    <m/>
    <m/>
    <s v="FOUND BURNT PT FROM BIRD. COE PIN#288614. BYPASS LR AND OPEN LINESIDE DISC TO STOP TRACKING/ARCING."/>
    <s v="     "/>
    <m/>
    <m/>
    <s v="N"/>
    <x v="0"/>
    <m/>
    <m/>
    <m/>
    <m/>
    <m/>
    <m/>
    <s v="     "/>
    <x v="1"/>
    <s v="PG&amp;E"/>
    <m/>
    <s v="Vegetation"/>
    <m/>
    <s v="D"/>
    <m/>
    <s v="&lt;3 meters of linear travel"/>
    <s v="Square Feet: ; Acreage: "/>
    <s v="Contact - Animal - Bird"/>
    <s v="33.b. Animal contact"/>
    <s v="Contact - Bird"/>
    <s v="All types of equipment / facility failure"/>
    <s v="Contact - Animal"/>
    <m/>
    <s v="Contact - Animal"/>
    <s v="Conductor"/>
    <m/>
    <s v="Unknown"/>
    <s v="Overhead"/>
    <x v="3"/>
    <s v="Conductor"/>
    <m/>
    <s v="100128630"/>
    <s v="     "/>
    <s v="Non-HFTD"/>
    <x v="0"/>
    <m/>
    <m/>
    <n v="35.6175"/>
    <n v="-119.74299999999999"/>
    <s v="Kern"/>
    <s v="BLACKWELL-2101"/>
    <s v="254682101"/>
    <n v="21000"/>
    <m/>
    <x v="0"/>
    <s v="N.A."/>
    <s v="Herbaceous"/>
    <m/>
    <m/>
    <s v="No"/>
    <m/>
    <m/>
    <m/>
    <m/>
    <m/>
    <m/>
    <m/>
    <s v="N"/>
    <s v="N"/>
    <m/>
    <m/>
    <s v="     "/>
    <m/>
    <m/>
    <m/>
    <m/>
    <m/>
    <m/>
    <m/>
    <m/>
    <m/>
    <m/>
    <m/>
    <m/>
    <m/>
    <m/>
    <m/>
    <m/>
    <m/>
    <m/>
    <m/>
  </r>
  <r>
    <s v="SAP201712263"/>
    <s v="     "/>
    <n v="42835"/>
    <s v="4/10"/>
    <x v="0"/>
    <m/>
    <s v="15"/>
    <n v="2"/>
    <s v="4"/>
    <x v="0"/>
    <n v="42832"/>
    <m/>
    <s v="Pole replaced due to pole fire"/>
    <s v="     "/>
    <s v="SAP"/>
    <n v="44580"/>
    <s v="Y"/>
    <x v="0"/>
    <s v="1752100"/>
    <s v="17-0038163"/>
    <m/>
    <s v="T004003742"/>
    <n v="112748913"/>
    <m/>
    <s v="     "/>
    <x v="0"/>
    <s v="PG&amp;E"/>
    <m/>
    <m/>
    <m/>
    <s v="D"/>
    <m/>
    <s v="Structure-PG&amp;E only"/>
    <m/>
    <s v="Equipment - PG&amp;E"/>
    <s v="34.h. Crossarm damage or failure"/>
    <s v="Equipment - PG&amp;E"/>
    <s v="Crossarm failure"/>
    <s v="Crossarm failure"/>
    <s v="Pole"/>
    <m/>
    <m/>
    <s v="Three Phase Fault"/>
    <s v="No"/>
    <s v="Overhead"/>
    <x v="0"/>
    <s v="Pole"/>
    <m/>
    <s v="103832346"/>
    <s v="     "/>
    <s v="Non-HFTD"/>
    <x v="0"/>
    <m/>
    <m/>
    <n v="35.695900000000002"/>
    <n v="-119.39700000000001"/>
    <s v="Kern"/>
    <s v="MC-FARLAND-1102"/>
    <m/>
    <m/>
    <s v="MC FARLAND 11021418"/>
    <x v="0"/>
    <m/>
    <m/>
    <m/>
    <m/>
    <s v="No"/>
    <m/>
    <m/>
    <m/>
    <m/>
    <m/>
    <m/>
    <m/>
    <s v="N"/>
    <s v="N"/>
    <m/>
    <m/>
    <s v="     "/>
    <m/>
    <m/>
    <m/>
    <m/>
    <m/>
    <m/>
    <m/>
    <m/>
    <m/>
    <m/>
    <m/>
    <m/>
    <m/>
    <m/>
    <m/>
    <m/>
    <m/>
    <m/>
    <m/>
  </r>
  <r>
    <s v="20190098"/>
    <s v="     "/>
    <n v="43565"/>
    <s v="4/10"/>
    <x v="0"/>
    <n v="0.60971064814814813"/>
    <s v="15"/>
    <n v="2"/>
    <s v="4"/>
    <x v="3"/>
    <n v="43565"/>
    <m/>
    <s v="Fire at base of pole, less than 1 meter, lines down"/>
    <s v="     "/>
    <s v="FAS"/>
    <m/>
    <s v="N"/>
    <x v="0"/>
    <s v="358248"/>
    <m/>
    <m/>
    <s v="T004616054"/>
    <n v="0"/>
    <m/>
    <s v="     "/>
    <x v="0"/>
    <s v="PG&amp;E"/>
    <m/>
    <m/>
    <m/>
    <s v="D"/>
    <m/>
    <s v="&lt;3 meters of linear travel"/>
    <m/>
    <s v="Equipment - PG&amp;E"/>
    <s v="34.o. Other"/>
    <s v="Equipment - PG&amp;E"/>
    <m/>
    <m/>
    <s v="Pole"/>
    <m/>
    <m/>
    <m/>
    <m/>
    <m/>
    <x v="0"/>
    <s v="Pole"/>
    <m/>
    <s v="314416934650"/>
    <s v="     "/>
    <s v="Non-HFTD"/>
    <x v="0"/>
    <m/>
    <m/>
    <n v="37.431800000000003"/>
    <n v="-122.425"/>
    <s v="SAN MATEO"/>
    <s v="HALF-MOON-BAY-1103"/>
    <m/>
    <m/>
    <s v="HALF-MOON-BAY-11039112"/>
    <x v="1"/>
    <s v="cal fire"/>
    <m/>
    <m/>
    <m/>
    <s v="No"/>
    <m/>
    <m/>
    <m/>
    <m/>
    <m/>
    <m/>
    <m/>
    <s v="N"/>
    <s v="N"/>
    <m/>
    <m/>
    <s v="     "/>
    <m/>
    <m/>
    <m/>
    <m/>
    <m/>
    <m/>
    <m/>
    <m/>
    <m/>
    <m/>
    <m/>
    <m/>
    <m/>
    <m/>
    <m/>
    <m/>
    <m/>
    <m/>
    <m/>
  </r>
  <r>
    <s v="20190097"/>
    <s v="     "/>
    <n v="43565"/>
    <s v="4/10"/>
    <x v="0"/>
    <n v="0.53037037037037038"/>
    <s v="15"/>
    <n v="2"/>
    <s v="4"/>
    <x v="3"/>
    <n v="43565"/>
    <m/>
    <s v="Bird nest caused a fire on a transformer. Fire lat/long  and OIS report address is distant from trandformer location on google earth"/>
    <s v="     "/>
    <s v="FAS"/>
    <m/>
    <s v="N"/>
    <x v="1"/>
    <s v="358104"/>
    <m/>
    <m/>
    <s v="T004615872"/>
    <n v="0"/>
    <m/>
    <s v="     "/>
    <x v="1"/>
    <s v="PG&amp;E"/>
    <m/>
    <m/>
    <m/>
    <s v="D"/>
    <s v="D"/>
    <s v="&lt;0.25"/>
    <m/>
    <s v="Contact - Animal - Other"/>
    <s v="33.b. Animal contact"/>
    <s v="Contact - Animal"/>
    <s v="Contact from object"/>
    <s v="Contact - Animal"/>
    <m/>
    <s v="Contact - Animal"/>
    <s v="Transformer"/>
    <m/>
    <m/>
    <s v="Overhead"/>
    <x v="0"/>
    <s v="Transformer"/>
    <m/>
    <s v="513053576740"/>
    <s v="     "/>
    <s v="Non-HFTD"/>
    <x v="0"/>
    <m/>
    <m/>
    <n v="35.580399999999997"/>
    <n v="-120.334"/>
    <s v="SAN LUIS OBISPO"/>
    <s v="CHOLAME-2102"/>
    <m/>
    <m/>
    <m/>
    <x v="0"/>
    <s v="Shandon FD"/>
    <s v="Herbaceous"/>
    <m/>
    <m/>
    <s v="No"/>
    <m/>
    <m/>
    <m/>
    <m/>
    <m/>
    <m/>
    <m/>
    <s v="N"/>
    <s v="N"/>
    <m/>
    <m/>
    <s v="     "/>
    <m/>
    <m/>
    <m/>
    <m/>
    <m/>
    <m/>
    <m/>
    <m/>
    <m/>
    <m/>
    <m/>
    <m/>
    <m/>
    <m/>
    <m/>
    <m/>
    <m/>
    <m/>
    <m/>
  </r>
  <r>
    <s v="20190095"/>
    <s v="     "/>
    <n v="43565"/>
    <s v="4/10"/>
    <x v="0"/>
    <n v="0.29987268518518517"/>
    <s v="15"/>
    <n v="2"/>
    <s v="4"/>
    <x v="3"/>
    <n v="43565"/>
    <m/>
    <s v="Wire down outage. Obtained EC tag, no photos. "/>
    <s v="     "/>
    <s v="FAS"/>
    <m/>
    <s v="N"/>
    <x v="0"/>
    <s v="357677"/>
    <m/>
    <m/>
    <s v="T004615366"/>
    <n v="0"/>
    <m/>
    <s v="     "/>
    <x v="1"/>
    <s v="PG&amp;E"/>
    <m/>
    <m/>
    <m/>
    <s v="D"/>
    <s v="D"/>
    <s v="&lt;0.25"/>
    <s v="AGwire down is on w side of 99, along undergroundbetween merced "/>
    <s v="Weather - High Wind"/>
    <s v="34.b. Conductor damage or failure"/>
    <s v="Weather"/>
    <s v="All types of equipment / facility failure"/>
    <s v="Conductor failure-all"/>
    <m/>
    <m/>
    <m/>
    <m/>
    <m/>
    <s v="Overhead"/>
    <x v="3"/>
    <s v="Conductor - Primary"/>
    <m/>
    <s v="254121108"/>
    <s v="     "/>
    <s v="Non-HFTD"/>
    <x v="0"/>
    <m/>
    <m/>
    <n v="36.613100000000003"/>
    <n v="-119.669"/>
    <s v="FRESNO"/>
    <s v="MC-CALL-1103"/>
    <m/>
    <m/>
    <m/>
    <x v="0"/>
    <m/>
    <s v="Urban"/>
    <m/>
    <m/>
    <s v="No"/>
    <m/>
    <m/>
    <m/>
    <m/>
    <m/>
    <m/>
    <m/>
    <s v="N"/>
    <s v="N"/>
    <m/>
    <m/>
    <s v="     "/>
    <m/>
    <m/>
    <m/>
    <m/>
    <m/>
    <m/>
    <m/>
    <m/>
    <m/>
    <m/>
    <m/>
    <m/>
    <m/>
    <m/>
    <m/>
    <m/>
    <m/>
    <m/>
    <m/>
  </r>
  <r>
    <s v="20200284"/>
    <s v="     "/>
    <n v="43931"/>
    <s v="4/10"/>
    <x v="0"/>
    <n v="0.5541666666666667"/>
    <s v="15"/>
    <n v="2"/>
    <s v="4"/>
    <x v="4"/>
    <m/>
    <m/>
    <s v="On April 10, 2020 at 1318 hours, a PG&amp;E troubleman was dispatched to the Mission (X) 1154 Distribution Circuit on Leavenworth St in San Francisco and observed an underground equipment failure. Initial analysis indicates PG&amp;E equipment caused an ignition. Reports of Golden Date and Turk recieving hi voltage and a manhole fire due to no good underground splice. The ensuing fire was limited to PG&amp;E assets and was extinguished by a PG&amp;E employee. "/>
    <s v="     "/>
    <s v="FAS"/>
    <m/>
    <s v="N"/>
    <x v="0"/>
    <m/>
    <m/>
    <m/>
    <s v="6073252603"/>
    <m/>
    <m/>
    <s v="     "/>
    <x v="0"/>
    <s v="PG&amp;E"/>
    <m/>
    <s v="Other"/>
    <m/>
    <s v="D"/>
    <s v="D"/>
    <s v="Structure-PG&amp;E only"/>
    <s v="MH"/>
    <s v="Equipment - PG&amp;E"/>
    <s v="34.o. Other"/>
    <s v="Equipment - PG&amp;E"/>
    <s v="All types of equipment / facility failure"/>
    <s v="Underground Splice"/>
    <s v="Splice/Clamp/Connector"/>
    <m/>
    <m/>
    <m/>
    <m/>
    <s v="Subsurface"/>
    <x v="3"/>
    <s v="Splice/Clamp/Connector"/>
    <m/>
    <s v="Circuit ID: 022011154"/>
    <s v="     "/>
    <s v="Non-HFTD"/>
    <x v="0"/>
    <m/>
    <m/>
    <n v="37.782299999999999"/>
    <n v="-122.414"/>
    <s v="San Francisco"/>
    <s v="MISSION-(X)-1154"/>
    <m/>
    <n v="12000"/>
    <m/>
    <x v="0"/>
    <s v="PG&amp;E Troubleman"/>
    <s v="Urban"/>
    <m/>
    <m/>
    <s v="No"/>
    <m/>
    <m/>
    <m/>
    <m/>
    <m/>
    <m/>
    <m/>
    <s v="N"/>
    <s v="N"/>
    <m/>
    <m/>
    <s v="     "/>
    <m/>
    <m/>
    <m/>
    <m/>
    <m/>
    <m/>
    <m/>
    <m/>
    <m/>
    <m/>
    <m/>
    <m/>
    <m/>
    <m/>
    <m/>
    <m/>
    <m/>
    <m/>
    <m/>
  </r>
  <r>
    <s v="20210362"/>
    <s v="     "/>
    <n v="44296"/>
    <s v="4/10"/>
    <x v="0"/>
    <n v="0.39583333333333331"/>
    <s v="15"/>
    <n v="2"/>
    <s v="4"/>
    <x v="5"/>
    <m/>
    <m/>
    <s v="A crew working on the Gates-Midway 500kV line for scheduled insulator work. The Transmission circuit had been de-energized prior to work being started. Induction from the parallel Transmission line occurred when the crew removed their master ground, which resulted in an spark.  The sparks fell to ground and ignited a grass fire roughly .25 acre in size that was extinguished by the crew using a water truck. No injuries were reported during this incident. No trans sub emails were recieved in regards to this incident that occurred on April 10th, 2021. The last trans sub email found related to the Gates-Midway 500kV line was on April 5th, 2021, stating the line had been cleared for scheduled work. KRJ7- MISSED IGNITION- incident was brought to EII attention through leadership , review CAP 120799973 that was created as a result of ignition"/>
    <s v="     "/>
    <s v="Other"/>
    <m/>
    <s v="Y"/>
    <x v="0"/>
    <m/>
    <m/>
    <s v="T21-002504"/>
    <m/>
    <m/>
    <m/>
    <s v="     "/>
    <x v="1"/>
    <s v="PG&amp;E"/>
    <m/>
    <s v="Vegetation"/>
    <m/>
    <s v="T"/>
    <s v="T"/>
    <s v="&lt;0.25"/>
    <s v="1/4 acre"/>
    <s v="Equipment - PG&amp;E"/>
    <s v="34.o. Other"/>
    <s v="Equipment - PG&amp;E"/>
    <s v="All types of equipment / facility failure"/>
    <s v="Equipment failure - Other"/>
    <s v="Other"/>
    <m/>
    <m/>
    <m/>
    <s v="N"/>
    <s v="Overhead"/>
    <x v="4"/>
    <s v="Other"/>
    <m/>
    <s v="40602660"/>
    <s v="     "/>
    <s v="Non-HFTD"/>
    <x v="0"/>
    <m/>
    <m/>
    <n v="35.956600000000002"/>
    <n v="-119.92100000000001"/>
    <s v="Kings"/>
    <s v="GATES-MIDWAY-500KV-#1"/>
    <m/>
    <n v="500000"/>
    <s v="N/A"/>
    <x v="0"/>
    <s v="PG&amp;E Crew"/>
    <s v="Agriculture"/>
    <m/>
    <m/>
    <s v="No"/>
    <m/>
    <m/>
    <m/>
    <m/>
    <m/>
    <m/>
    <m/>
    <s v="N"/>
    <s v="N"/>
    <m/>
    <m/>
    <s v="     "/>
    <m/>
    <m/>
    <m/>
    <m/>
    <m/>
    <m/>
    <m/>
    <m/>
    <m/>
    <m/>
    <m/>
    <m/>
    <m/>
    <m/>
    <m/>
    <m/>
    <m/>
    <m/>
    <m/>
  </r>
  <r>
    <s v="MIA20150252"/>
    <s v="     "/>
    <n v="42105"/>
    <s v="4/11"/>
    <x v="0"/>
    <n v="0.30453703703703705"/>
    <s v="15"/>
    <n v="2"/>
    <s v="4"/>
    <x v="2"/>
    <n v="42105"/>
    <n v="0.30416666666666664"/>
    <s v="1290 NAPA RD in Sonoma; fire; center of pole open; CAP #822 ON FIRE OPEN &amp; PINNED; cause not listed ; WAITING ON TMAN"/>
    <s v="     "/>
    <s v="FAS"/>
    <n v="44266"/>
    <s v="Y"/>
    <x v="0"/>
    <s v="1217267"/>
    <s v="N/A"/>
    <m/>
    <s v="T003376976"/>
    <n v="110173612"/>
    <m/>
    <s v="     "/>
    <x v="1"/>
    <s v="PG&amp;E"/>
    <m/>
    <m/>
    <m/>
    <s v="D"/>
    <m/>
    <s v="&lt;3 meters of linear travel"/>
    <m/>
    <s v="Equipment - PG&amp;E"/>
    <s v="34.n. Transformer damage or failure"/>
    <s v="Equipment - PG&amp;E"/>
    <s v="All types of equipment / facility failure"/>
    <s v="Transformer failure"/>
    <s v="Capacitor Bank"/>
    <m/>
    <m/>
    <m/>
    <s v="No"/>
    <s v="Overhead"/>
    <x v="0"/>
    <m/>
    <m/>
    <s v="101993515"/>
    <s v="     "/>
    <s v="Non-HFTD"/>
    <x v="0"/>
    <m/>
    <m/>
    <n v="38.271900000000002"/>
    <n v="-122.431"/>
    <s v="Sonoma"/>
    <s v="SONOMA-1105"/>
    <s v="42721105"/>
    <n v="11000"/>
    <m/>
    <x v="0"/>
    <s v="Sonoma FD"/>
    <s v="Urban"/>
    <m/>
    <m/>
    <s v="No"/>
    <m/>
    <m/>
    <m/>
    <m/>
    <m/>
    <m/>
    <m/>
    <s v="N"/>
    <s v="N"/>
    <m/>
    <m/>
    <s v="     "/>
    <m/>
    <m/>
    <m/>
    <m/>
    <m/>
    <m/>
    <m/>
    <m/>
    <m/>
    <m/>
    <m/>
    <m/>
    <m/>
    <m/>
    <m/>
    <m/>
    <m/>
    <m/>
    <m/>
  </r>
  <r>
    <s v="SAP201615239"/>
    <s v="     "/>
    <n v="42471"/>
    <s v="4/11"/>
    <x v="0"/>
    <m/>
    <s v="16"/>
    <n v="2"/>
    <s v="4"/>
    <x v="6"/>
    <n v="42469"/>
    <m/>
    <s v="Pole replaced due to pole fire"/>
    <s v="     "/>
    <s v="SAP"/>
    <n v="44580"/>
    <s v="Y"/>
    <x v="0"/>
    <s v="1447173"/>
    <s v="N/A"/>
    <m/>
    <s v="T003663624"/>
    <n v="111524740"/>
    <m/>
    <s v="     "/>
    <x v="0"/>
    <s v="PG&amp;E"/>
    <m/>
    <m/>
    <m/>
    <s v="D"/>
    <m/>
    <s v="Structure-PG&amp;E only"/>
    <m/>
    <s v="Equipment - PG&amp;E"/>
    <s v="34.n. Transformer damage or failure"/>
    <s v="Equipment - PG&amp;E"/>
    <s v="Transformer failure"/>
    <s v="Transformer failure"/>
    <s v="Transformer"/>
    <m/>
    <m/>
    <m/>
    <s v="No"/>
    <s v="Overhead"/>
    <x v="0"/>
    <s v="Transformer"/>
    <m/>
    <s v="103081672"/>
    <s v="     "/>
    <s v="Non-HFTD"/>
    <x v="0"/>
    <m/>
    <m/>
    <n v="36.049500000000002"/>
    <n v="-119.825"/>
    <s v="Kings"/>
    <s v="TULARE-LAKE-1106"/>
    <m/>
    <m/>
    <m/>
    <x v="0"/>
    <m/>
    <m/>
    <m/>
    <m/>
    <s v="No"/>
    <m/>
    <m/>
    <m/>
    <m/>
    <m/>
    <m/>
    <m/>
    <s v="N"/>
    <s v="N"/>
    <m/>
    <m/>
    <s v="     "/>
    <m/>
    <m/>
    <m/>
    <m/>
    <m/>
    <m/>
    <m/>
    <m/>
    <m/>
    <m/>
    <m/>
    <m/>
    <m/>
    <m/>
    <m/>
    <m/>
    <m/>
    <m/>
    <m/>
  </r>
  <r>
    <s v="SAP201615242"/>
    <s v="     "/>
    <n v="42471"/>
    <s v="4/11"/>
    <x v="0"/>
    <m/>
    <s v="16"/>
    <n v="2"/>
    <s v="4"/>
    <x v="6"/>
    <n v="42469"/>
    <m/>
    <s v="Pole replaced due to pole fire; failed circuit breaker 12091103"/>
    <s v="     "/>
    <s v="SAP"/>
    <n v="44580"/>
    <s v="Y"/>
    <x v="0"/>
    <s v="1447950"/>
    <s v="16-0027511"/>
    <m/>
    <s v="T003664402"/>
    <n v="111525236"/>
    <m/>
    <s v="     "/>
    <x v="0"/>
    <s v="PG&amp;E"/>
    <m/>
    <m/>
    <m/>
    <s v="D"/>
    <m/>
    <s v="Structure-PG&amp;E only"/>
    <m/>
    <s v="Equipment - PG&amp;E"/>
    <s v="34.o. Other"/>
    <s v="Equipment - PG&amp;E"/>
    <s v="Circuit Breaker"/>
    <s v="Circuit Breaker"/>
    <s v="Circuit Breaker"/>
    <m/>
    <m/>
    <s v="Three Phase Fault"/>
    <s v="Yes"/>
    <s v="Overhead"/>
    <x v="0"/>
    <s v="Circuit Breaker"/>
    <m/>
    <s v="103750778"/>
    <s v="     "/>
    <s v="Non-HFTD"/>
    <x v="0"/>
    <m/>
    <m/>
    <n v="37.753300000000003"/>
    <n v="-122.21"/>
    <s v="Alameda"/>
    <s v="OAKLAND-J-1103"/>
    <m/>
    <m/>
    <s v="OAKLAND J 1103CB"/>
    <x v="0"/>
    <m/>
    <m/>
    <m/>
    <m/>
    <s v="No"/>
    <m/>
    <m/>
    <m/>
    <m/>
    <m/>
    <m/>
    <m/>
    <s v="N"/>
    <s v="N"/>
    <m/>
    <m/>
    <s v="     "/>
    <m/>
    <m/>
    <m/>
    <m/>
    <m/>
    <m/>
    <m/>
    <m/>
    <m/>
    <m/>
    <m/>
    <m/>
    <m/>
    <m/>
    <m/>
    <m/>
    <m/>
    <m/>
    <m/>
  </r>
  <r>
    <s v="20200285"/>
    <s v="     "/>
    <n v="43932"/>
    <s v="4/11"/>
    <x v="0"/>
    <n v="0.55902777777777779"/>
    <s v="15"/>
    <n v="2"/>
    <s v="4"/>
    <x v="4"/>
    <n v="43932"/>
    <n v="0.55902777777777779"/>
    <s v="On April 11, 2020 at 1334 hours, a PG&amp;E Troubleman patrolled the Salinas 1103 12kV Distribution Circuit number 182011103, near 946 Heather Circle Units 5-8 in Salinas. He observed a bad 4/0 aluminum quad underground cable from box to panel. Smoke came out  of the panel riser. The map showed no conduit.  There were 120/208 three-phase lighting load to the apartments. Initial analysis indicates the ignition cause, was due to underground conductor failure. The Salinas Fire Department responded to and extinguished the fire. All the repairs were completed and the line was returned to service on April 11, 2020. This ignition did not meet the reporting criteria, because it didn't burn material other than PG&amp;E assets and the fire was not greater than one linear meter. This information is preliminary."/>
    <s v="     "/>
    <s v="FAS"/>
    <m/>
    <s v="N"/>
    <x v="0"/>
    <s v="893894"/>
    <m/>
    <m/>
    <s v="T004940344"/>
    <n v="118912556"/>
    <m/>
    <s v="     "/>
    <x v="0"/>
    <s v="PG&amp;E"/>
    <m/>
    <s v="Other"/>
    <m/>
    <s v="D"/>
    <s v="D"/>
    <s v="Structure-only"/>
    <m/>
    <s v="Equipment - PG&amp;E"/>
    <s v="34.b. Conductor damage or failure"/>
    <s v="Equipment - PG&amp;E"/>
    <s v="All types of equipment / facility failure"/>
    <s v="Conductor failure-all"/>
    <s v="Conductor - Underground Service"/>
    <m/>
    <m/>
    <m/>
    <m/>
    <s v="Subsurface"/>
    <x v="1"/>
    <s v="Conductor - Underground Service"/>
    <s v="Conductor - Underground Secondary"/>
    <s v="Circuit ID: 182011103, SAP ID: 107355685"/>
    <s v="     "/>
    <s v="Non-HFTD"/>
    <x v="0"/>
    <m/>
    <m/>
    <n v="36.691200000000002"/>
    <n v="-121.65600000000001"/>
    <s v="Monterey"/>
    <s v="SALINAS-1103"/>
    <m/>
    <n v="12000"/>
    <s v="N/A"/>
    <x v="0"/>
    <s v="Salinas FD"/>
    <s v="Urban"/>
    <m/>
    <m/>
    <s v="No"/>
    <m/>
    <m/>
    <m/>
    <m/>
    <m/>
    <m/>
    <m/>
    <s v="N"/>
    <s v="N"/>
    <m/>
    <m/>
    <s v="     "/>
    <m/>
    <m/>
    <m/>
    <m/>
    <m/>
    <m/>
    <m/>
    <m/>
    <m/>
    <m/>
    <m/>
    <m/>
    <m/>
    <m/>
    <m/>
    <m/>
    <m/>
    <m/>
    <m/>
  </r>
  <r>
    <s v="20210360"/>
    <s v="     "/>
    <n v="44297"/>
    <s v="4/11"/>
    <x v="0"/>
    <n v="0.6381944444444444"/>
    <s v="16"/>
    <n v="2"/>
    <s v="4"/>
    <x v="5"/>
    <n v="44297"/>
    <m/>
    <s v="A tree fell into overhead primary circuit due to third party tree cutting. This resulted in a wires down outage and  small veg fire 3 meters - 0.25 acre in size. "/>
    <s v="     "/>
    <s v="FAS"/>
    <m/>
    <s v="N"/>
    <x v="0"/>
    <m/>
    <s v="21-0047292"/>
    <m/>
    <s v="T005262324"/>
    <n v="120792000"/>
    <m/>
    <s v="     "/>
    <x v="1"/>
    <s v="PG&amp;E"/>
    <m/>
    <s v="Vegetation"/>
    <m/>
    <s v="D"/>
    <s v="D"/>
    <s v="&lt;0.25"/>
    <s v="No response from Troubleman"/>
    <s v="Vegetation"/>
    <s v="33.a. Veg. contact"/>
    <s v="Vegetation"/>
    <s v="Contact from object"/>
    <s v="Veg. contact"/>
    <m/>
    <s v="Veg. contact"/>
    <s v="Conductor - Primary"/>
    <s v="Line to Ground"/>
    <s v="N"/>
    <s v="Overhead"/>
    <x v="3"/>
    <s v="Conductor - Primary"/>
    <s v="Conductor, Crossarm"/>
    <s v="100330045"/>
    <s v="     "/>
    <s v="Non-HFTD"/>
    <x v="0"/>
    <n v="177"/>
    <m/>
    <n v="39.301099999999998"/>
    <n v="-122.494"/>
    <s v="Colusa"/>
    <s v="ELK-CREEK-1101"/>
    <m/>
    <n v="12000"/>
    <m/>
    <x v="0"/>
    <s v="Stoneyford FD"/>
    <s v="Agriculture"/>
    <m/>
    <m/>
    <s v="No"/>
    <m/>
    <m/>
    <m/>
    <m/>
    <m/>
    <m/>
    <m/>
    <s v="N"/>
    <s v="N"/>
    <m/>
    <m/>
    <s v="     "/>
    <s v="39.31229000"/>
    <s v="-122.48348000"/>
    <s v="Apr 12 2021 12:00AM"/>
    <s v="3rdParty"/>
    <s v="HEALTHY GREEN TREE"/>
    <s v="PING"/>
    <s v="100"/>
    <s v="24"/>
    <s v="70"/>
    <m/>
    <m/>
    <m/>
    <s v="1"/>
    <m/>
    <m/>
    <m/>
    <s v="CrossArm"/>
    <s v="BareWire"/>
    <s v="2"/>
  </r>
  <r>
    <s v="20210359"/>
    <s v="     "/>
    <n v="44297"/>
    <s v="4/11"/>
    <x v="0"/>
    <n v="0.61944444444444446"/>
    <s v="16"/>
    <n v="2"/>
    <s v="4"/>
    <x v="5"/>
    <n v="44297"/>
    <m/>
    <s v="A balloon flew into overhead conductor, resulting in an ignition less than one meter in size. Troubleman field notes mention the the PG&amp;E pole and three small spots caught fire on the customers roof. The responding troubleman extinguished the fire."/>
    <s v="     "/>
    <s v="FAS"/>
    <m/>
    <s v="N"/>
    <x v="0"/>
    <m/>
    <s v="21-0047285"/>
    <m/>
    <s v="T005262313"/>
    <m/>
    <m/>
    <s v="     "/>
    <x v="0"/>
    <s v="PG&amp;E"/>
    <m/>
    <s v="Other"/>
    <s v="Pole "/>
    <s v="D"/>
    <s v="D"/>
    <s v="&lt;0.25"/>
    <s v="Less than one meter per Troubleman"/>
    <s v="Contact - 3rd Party"/>
    <s v="33.c. Balloon contact"/>
    <s v="Contact - 3rd Party"/>
    <s v="Contact from object"/>
    <s v="Balloon contact"/>
    <m/>
    <s v="Balloon contact"/>
    <s v="Conductor - Primary"/>
    <s v="Line to Line"/>
    <s v="Y"/>
    <s v="Overhead"/>
    <x v="3"/>
    <s v="Conductor - Primary"/>
    <s v="Conductor"/>
    <m/>
    <s v="     "/>
    <s v="Non-HFTD"/>
    <x v="0"/>
    <m/>
    <m/>
    <n v="37.557400000000001"/>
    <n v="-122.057"/>
    <s v="Alameda"/>
    <s v="DUMBARTON-1106"/>
    <m/>
    <n v="12000"/>
    <m/>
    <x v="0"/>
    <s v="Employee"/>
    <s v="Urban"/>
    <m/>
    <m/>
    <s v="No"/>
    <m/>
    <m/>
    <m/>
    <m/>
    <m/>
    <m/>
    <m/>
    <s v="N"/>
    <s v="N"/>
    <m/>
    <m/>
    <s v="     "/>
    <m/>
    <m/>
    <m/>
    <m/>
    <m/>
    <m/>
    <m/>
    <m/>
    <m/>
    <m/>
    <m/>
    <m/>
    <m/>
    <m/>
    <m/>
    <m/>
    <m/>
    <m/>
    <m/>
  </r>
  <r>
    <s v="20150033"/>
    <s v="     "/>
    <n v="42106"/>
    <s v="4/12"/>
    <x v="0"/>
    <n v="0.52430555555555558"/>
    <s v="16"/>
    <n v="2"/>
    <s v="4"/>
    <x v="2"/>
    <n v="42106"/>
    <n v="0.52430555555555558"/>
    <s v="0"/>
    <s v="     "/>
    <m/>
    <m/>
    <s v="N"/>
    <x v="0"/>
    <s v="1217891"/>
    <s v="15-0026084"/>
    <m/>
    <m/>
    <n v="110174116"/>
    <m/>
    <s v="     "/>
    <x v="1"/>
    <s v="PG&amp;E"/>
    <m/>
    <s v="Vegetation"/>
    <m/>
    <s v="D"/>
    <m/>
    <s v="&lt;0.25"/>
    <s v="Square Feet: ; Acreage: "/>
    <s v="Vegetation"/>
    <s v="33.a. Veg. contact"/>
    <s v="Vegetation"/>
    <s v="All types of equipment / facility failure"/>
    <s v="Contact - Vegetation"/>
    <m/>
    <s v="Contact - Vegetation"/>
    <s v="Conductor"/>
    <s v="Line to Ground"/>
    <s v="0"/>
    <s v="Overhead"/>
    <x v="3"/>
    <s v="Conductor"/>
    <m/>
    <s v="101544984"/>
    <s v="     "/>
    <s v="Non-HFTD"/>
    <x v="0"/>
    <m/>
    <m/>
    <n v="40.186100000000003"/>
    <n v="-122.214"/>
    <s v="Tehama"/>
    <s v="RAWSON-1103"/>
    <s v="103531103"/>
    <n v="12000"/>
    <s v="RAWSON 11033314"/>
    <x v="0"/>
    <s v="NOT SURE 2ND ON SITE (1ST LXMX)"/>
    <s v="Urban"/>
    <m/>
    <m/>
    <s v="No"/>
    <m/>
    <m/>
    <m/>
    <m/>
    <m/>
    <m/>
    <m/>
    <s v="N"/>
    <s v="N"/>
    <m/>
    <m/>
    <s v="     "/>
    <m/>
    <m/>
    <s v="Apr 13 2015 12:00AM"/>
    <s v="Unverified"/>
    <s v="Mature valley oak (62 feet x 45&quot;)last trimmed 2012. Closest limb to conductors approx 4 to 5 feet out under conductors showing approx 12&quot; of growth. Closest overhanging limbs approx 6 to 7 feet out above lines. No evidence of limb(s) that may have grown into lines or evidence of recent limb failures. In 2012, tree trimmer reported that conductor was beginning to fray at location, but unsure if it was ever fixed."/>
    <m/>
    <m/>
    <m/>
    <m/>
    <m/>
    <m/>
    <m/>
    <m/>
    <m/>
    <m/>
    <m/>
    <m/>
    <m/>
    <s v="2"/>
  </r>
  <r>
    <s v="MIA201811694"/>
    <s v="     "/>
    <n v="43202"/>
    <s v="4/12"/>
    <x v="0"/>
    <n v="0.61050925925925925"/>
    <s v="15"/>
    <n v="2"/>
    <s v="4"/>
    <x v="1"/>
    <n v="43202"/>
    <n v="0.61041666666666672"/>
    <s v="FAS states a tree grew into an open wire secondary and winds caused the secondary to pulled into the neutral and started arcing it causing a small fire that was put out by the tenants."/>
    <s v="     "/>
    <s v="FAS"/>
    <n v="44249"/>
    <s v="Y"/>
    <x v="0"/>
    <s v="65725"/>
    <s v="N/A"/>
    <m/>
    <s v="T004298617"/>
    <m/>
    <m/>
    <s v="     "/>
    <x v="0"/>
    <s v="PG&amp;E"/>
    <m/>
    <m/>
    <m/>
    <s v="D"/>
    <m/>
    <s v="Unknown"/>
    <m/>
    <s v="Vegetation"/>
    <s v="33.a. Veg. contact"/>
    <s v="Vegetation"/>
    <s v="Contact from object"/>
    <s v="Contact - Vegetation"/>
    <m/>
    <s v="Contact - Vegetation"/>
    <s v="Conductor - Open Wire Secondary"/>
    <m/>
    <s v="Yes"/>
    <s v="Overhead"/>
    <x v="0"/>
    <m/>
    <m/>
    <s v="252171112"/>
    <s v="     "/>
    <s v="Non-HFTD"/>
    <x v="0"/>
    <m/>
    <m/>
    <n v="36.105899999999998"/>
    <n v="-119.575"/>
    <s v="Kings"/>
    <s v="CORCORAN-1112"/>
    <m/>
    <n v="11000"/>
    <m/>
    <x v="0"/>
    <m/>
    <s v="Urban"/>
    <m/>
    <m/>
    <s v="No"/>
    <m/>
    <m/>
    <m/>
    <m/>
    <m/>
    <m/>
    <m/>
    <s v="N"/>
    <s v="N"/>
    <m/>
    <m/>
    <s v="     "/>
    <m/>
    <m/>
    <m/>
    <m/>
    <m/>
    <m/>
    <m/>
    <m/>
    <m/>
    <m/>
    <m/>
    <m/>
    <m/>
    <m/>
    <m/>
    <m/>
    <m/>
    <m/>
    <m/>
  </r>
  <r>
    <s v="MIA20189279"/>
    <s v="     "/>
    <n v="43202"/>
    <s v="4/12"/>
    <x v="0"/>
    <n v="0.53608796296296302"/>
    <s v="15"/>
    <n v="2"/>
    <s v="4"/>
    <x v="1"/>
    <n v="43202"/>
    <n v="0.53541666666666665"/>
    <s v="&quot;E &amp; HENDERSON&quot; in Eureka; base of pole arcing only pole. self extinguished. pole ok; caused by blown cap 9288"/>
    <s v="     "/>
    <s v="FAS"/>
    <n v="44243"/>
    <s v="Y"/>
    <x v="0"/>
    <s v="65633"/>
    <s v="N/A"/>
    <m/>
    <s v="T004298475"/>
    <m/>
    <m/>
    <s v="     "/>
    <x v="0"/>
    <s v="PG&amp;E"/>
    <m/>
    <m/>
    <m/>
    <s v="D"/>
    <m/>
    <s v="Structure-PG&amp;E only"/>
    <m/>
    <s v="Equipment - PG&amp;E"/>
    <s v="34.a. Capacitor bank damage or failure"/>
    <s v="Equipment - PG&amp;E"/>
    <s v="All types of equipment / facility failure"/>
    <s v="Capacitor bank failure"/>
    <s v="Capacitor Bank"/>
    <m/>
    <m/>
    <m/>
    <s v="Yes"/>
    <s v="Overhead"/>
    <x v="0"/>
    <m/>
    <m/>
    <s v="100976541"/>
    <s v="     "/>
    <s v="Non-HFTD"/>
    <x v="0"/>
    <m/>
    <m/>
    <n v="40.782699999999998"/>
    <n v="-124.16500000000001"/>
    <s v="Humboldt"/>
    <s v="EUREKA-E-1104"/>
    <m/>
    <n v="11000"/>
    <m/>
    <x v="0"/>
    <m/>
    <s v="Urban"/>
    <m/>
    <m/>
    <s v="No"/>
    <m/>
    <m/>
    <m/>
    <m/>
    <m/>
    <m/>
    <m/>
    <s v="N"/>
    <s v="N"/>
    <m/>
    <m/>
    <s v="     "/>
    <m/>
    <m/>
    <m/>
    <m/>
    <m/>
    <m/>
    <m/>
    <m/>
    <m/>
    <m/>
    <m/>
    <m/>
    <m/>
    <m/>
    <m/>
    <m/>
    <m/>
    <m/>
    <m/>
  </r>
  <r>
    <s v="20190099"/>
    <s v="     "/>
    <n v="43567"/>
    <s v="4/12"/>
    <x v="0"/>
    <m/>
    <s v="15"/>
    <n v="2"/>
    <s v="4"/>
    <x v="3"/>
    <n v="43567"/>
    <n v="0.4152777777777778"/>
    <s v="A tractor came in contact with conductor. Appears to be a car-pole 3rd party contact incident. TOTL report not found"/>
    <s v="     "/>
    <s v="TOTL"/>
    <m/>
    <s v="N"/>
    <x v="0"/>
    <s v="359637"/>
    <m/>
    <m/>
    <s v="T004617735"/>
    <n v="0"/>
    <m/>
    <s v="     "/>
    <x v="1"/>
    <s v="PG&amp;E"/>
    <m/>
    <m/>
    <m/>
    <s v="D"/>
    <s v="D"/>
    <s v="&lt;0.25"/>
    <m/>
    <s v="Contact - 3rd Party"/>
    <s v="33.e. Other contact from object"/>
    <s v="Contact - 3rd Party"/>
    <s v="Contact from object"/>
    <s v="Contact - Other"/>
    <m/>
    <s v="Contact - Other"/>
    <s v="Conductor - Primary"/>
    <m/>
    <m/>
    <s v="Overhead"/>
    <x v="3"/>
    <s v="Conductor - Primary"/>
    <m/>
    <s v="253671101"/>
    <s v="     "/>
    <s v="Non-HFTD"/>
    <x v="0"/>
    <m/>
    <m/>
    <n v="36.614400000000003"/>
    <n v="-120.425"/>
    <s v="FRESNO"/>
    <s v="PANOCHE-1101"/>
    <m/>
    <m/>
    <m/>
    <x v="0"/>
    <m/>
    <s v="Agriculture"/>
    <m/>
    <m/>
    <s v="No"/>
    <m/>
    <m/>
    <m/>
    <m/>
    <m/>
    <m/>
    <m/>
    <s v="N"/>
    <s v="N"/>
    <m/>
    <m/>
    <s v="     "/>
    <m/>
    <m/>
    <m/>
    <m/>
    <m/>
    <m/>
    <m/>
    <m/>
    <m/>
    <m/>
    <m/>
    <m/>
    <m/>
    <m/>
    <m/>
    <m/>
    <m/>
    <m/>
    <m/>
  </r>
  <r>
    <s v="MIA20141455"/>
    <s v="     "/>
    <n v="41742"/>
    <s v="4/13"/>
    <x v="0"/>
    <n v="0.40901620370370373"/>
    <s v="16"/>
    <n v="2"/>
    <s v="4"/>
    <x v="7"/>
    <n v="41742"/>
    <n v="0.40833333333333333"/>
    <s v="DOWNED LIVE WIRES AND FIREGRASS ON FIRE/VEGAT ATION; cause: animal - pole burned/flashed; POLE FIRE DUE TO NEST. GROUND BURNED OPEN T-MAN DEENERGIZED CAP 104K. CDF PUT OUT_x000a_FIRE AT BASE OF POLE."/>
    <s v="     "/>
    <s v="FAS"/>
    <n v="44266"/>
    <s v="Y"/>
    <x v="0"/>
    <m/>
    <s v="N/A"/>
    <m/>
    <s v="T003099235"/>
    <m/>
    <m/>
    <s v="     "/>
    <x v="1"/>
    <s v="PG&amp;E"/>
    <m/>
    <m/>
    <m/>
    <s v="D"/>
    <m/>
    <s v="Unknown"/>
    <m/>
    <s v="Contact - Animal - Nest"/>
    <s v="33.e. Other contact from object"/>
    <s v="Contact - Nest"/>
    <s v="Contact from object"/>
    <s v="Contact - Nest"/>
    <m/>
    <s v="Contact - Nest"/>
    <s v="Capacitor Bank"/>
    <m/>
    <m/>
    <s v="Overhead"/>
    <x v="0"/>
    <m/>
    <m/>
    <s v="Capicitor: 104K"/>
    <s v="     "/>
    <s v="Non-HFTD"/>
    <x v="0"/>
    <m/>
    <m/>
    <n v="36.171799999999998"/>
    <n v="-120.372"/>
    <s v="Fresno"/>
    <s v="COALINGA-NO-2-1105"/>
    <s v="252381105"/>
    <n v="11000"/>
    <m/>
    <x v="0"/>
    <m/>
    <s v="Barren/Other"/>
    <m/>
    <m/>
    <s v="No"/>
    <m/>
    <m/>
    <m/>
    <m/>
    <m/>
    <m/>
    <m/>
    <s v="N"/>
    <s v="N"/>
    <m/>
    <m/>
    <s v="     "/>
    <m/>
    <m/>
    <m/>
    <m/>
    <m/>
    <m/>
    <m/>
    <m/>
    <m/>
    <m/>
    <m/>
    <m/>
    <m/>
    <m/>
    <m/>
    <m/>
    <m/>
    <m/>
    <m/>
  </r>
  <r>
    <s v="SAP201615216"/>
    <s v="     "/>
    <n v="42473"/>
    <s v="4/13"/>
    <x v="0"/>
    <m/>
    <s v="16"/>
    <n v="2"/>
    <s v="4"/>
    <x v="6"/>
    <n v="42471"/>
    <m/>
    <s v="pole fire due to bird's nest; damaged switch"/>
    <s v="     "/>
    <s v="SAP"/>
    <n v="44580"/>
    <s v="Y"/>
    <x v="0"/>
    <s v="1448772"/>
    <s v="16-0027782"/>
    <m/>
    <s v="T003665344"/>
    <n v="111532493"/>
    <m/>
    <s v="     "/>
    <x v="0"/>
    <s v="PG&amp;E"/>
    <m/>
    <m/>
    <m/>
    <s v="D"/>
    <m/>
    <s v="Structure-PG&amp;E only"/>
    <m/>
    <s v="Contact - Animal - Nest"/>
    <s v="33.e. Other contact from object"/>
    <s v="Contact - Nest"/>
    <s v="Nest Contact"/>
    <s v="Nest Contact"/>
    <m/>
    <s v="Nest Contact"/>
    <s v="Switch"/>
    <s v="Force Out"/>
    <s v="No"/>
    <s v="Overhead"/>
    <x v="0"/>
    <s v="Switch"/>
    <m/>
    <s v="101584165"/>
    <s v="     "/>
    <s v="Non-HFTD"/>
    <x v="0"/>
    <m/>
    <m/>
    <n v="38.264400000000002"/>
    <n v="-121.718"/>
    <s v="Solano"/>
    <s v="PEABODY-2107"/>
    <m/>
    <m/>
    <s v="PEABODY 210718252"/>
    <x v="0"/>
    <m/>
    <m/>
    <m/>
    <m/>
    <s v="No"/>
    <m/>
    <m/>
    <m/>
    <m/>
    <m/>
    <m/>
    <m/>
    <s v="N"/>
    <s v="N"/>
    <m/>
    <m/>
    <s v="     "/>
    <m/>
    <m/>
    <m/>
    <m/>
    <m/>
    <m/>
    <m/>
    <m/>
    <m/>
    <m/>
    <m/>
    <m/>
    <m/>
    <m/>
    <m/>
    <m/>
    <m/>
    <m/>
    <m/>
  </r>
  <r>
    <s v="20170016"/>
    <s v="     "/>
    <n v="42838"/>
    <s v="4/13"/>
    <x v="0"/>
    <n v="0.59791666666666665"/>
    <s v="15"/>
    <n v="2"/>
    <s v="4"/>
    <x v="0"/>
    <n v="42838"/>
    <n v="0.59791666666666665"/>
    <s v="CAR POLE CREW TO REPLACE ALSO STRUCTURE FIRE FROM CAR POLE"/>
    <s v="     "/>
    <m/>
    <m/>
    <s v="N"/>
    <x v="0"/>
    <s v="1757124"/>
    <s v="17-0040005"/>
    <m/>
    <m/>
    <n v="112769570"/>
    <s v="EI170413A"/>
    <s v="     "/>
    <x v="1"/>
    <s v="PG&amp;E"/>
    <m/>
    <s v="Building"/>
    <m/>
    <s v="D"/>
    <m/>
    <s v="Structure-only"/>
    <s v="Square Feet: ; Acreage: "/>
    <s v="Contact - 3rd Party"/>
    <s v="33.d. Vehicle contact"/>
    <s v="Contact - 3rd Party"/>
    <s v="All types of equipment / facility failure"/>
    <s v="Contact - Vehicle"/>
    <m/>
    <s v="Contact - Vehicle"/>
    <s v="Pole"/>
    <s v="Line to Line,Force Out"/>
    <s v="VERIZON CALIFORNIA"/>
    <s v="Overhead"/>
    <x v="3"/>
    <s v="Conductor"/>
    <m/>
    <s v="102104500"/>
    <s v="     "/>
    <s v="Non-HFTD"/>
    <x v="0"/>
    <m/>
    <m/>
    <n v="37.796700000000001"/>
    <n v="-121.252"/>
    <s v="San Joaquin"/>
    <s v="VIERRA-1702"/>
    <s v="162701702"/>
    <n v="17000"/>
    <s v="VIERRA 1702CB"/>
    <x v="0"/>
    <s v="MANTECA CITY"/>
    <s v="Urban"/>
    <m/>
    <m/>
    <s v="No"/>
    <m/>
    <m/>
    <m/>
    <m/>
    <m/>
    <m/>
    <m/>
    <s v="N"/>
    <s v="N"/>
    <m/>
    <m/>
    <s v="     "/>
    <m/>
    <m/>
    <m/>
    <m/>
    <m/>
    <m/>
    <m/>
    <m/>
    <m/>
    <m/>
    <m/>
    <m/>
    <m/>
    <m/>
    <m/>
    <m/>
    <m/>
    <m/>
    <m/>
  </r>
  <r>
    <s v="SAP20189201"/>
    <s v="     "/>
    <n v="43203"/>
    <s v="4/13"/>
    <x v="0"/>
    <m/>
    <s v="15"/>
    <n v="2"/>
    <s v="4"/>
    <x v="1"/>
    <n v="43200"/>
    <m/>
    <s v="Granite Rd in Bakersfield; pole fire; line recloser failure; wire on ground; broken pole"/>
    <s v="     "/>
    <s v="SAP"/>
    <n v="44580"/>
    <s v="Y"/>
    <x v="0"/>
    <s v="64183"/>
    <s v="18-0031028"/>
    <m/>
    <s v="T004296877"/>
    <n v="114493947"/>
    <m/>
    <s v="     "/>
    <x v="0"/>
    <s v="PG&amp;E"/>
    <m/>
    <m/>
    <m/>
    <s v="D"/>
    <m/>
    <s v="Structure-PG&amp;E only"/>
    <m/>
    <s v="Equipment - PG&amp;E"/>
    <s v="34.j. Recloser damage or failure"/>
    <s v="Equipment - PG&amp;E"/>
    <s v="Recloser failure"/>
    <s v="Recloser failure"/>
    <s v="Pole"/>
    <m/>
    <m/>
    <s v="Multi-Fault"/>
    <s v="No"/>
    <s v="Overhead"/>
    <x v="0"/>
    <s v="Pole"/>
    <m/>
    <s v="100119749"/>
    <s v="     "/>
    <s v="Non-HFTD"/>
    <x v="0"/>
    <m/>
    <m/>
    <n v="35.513800000000003"/>
    <n v="-119.02"/>
    <s v="Kern"/>
    <s v="KERN-OIL-1104"/>
    <m/>
    <m/>
    <s v="KERN OIL 11044479"/>
    <x v="0"/>
    <m/>
    <m/>
    <m/>
    <m/>
    <s v="No"/>
    <m/>
    <m/>
    <m/>
    <m/>
    <m/>
    <m/>
    <m/>
    <s v="N"/>
    <s v="N"/>
    <m/>
    <m/>
    <s v="     "/>
    <m/>
    <m/>
    <m/>
    <m/>
    <m/>
    <m/>
    <m/>
    <m/>
    <m/>
    <m/>
    <m/>
    <m/>
    <m/>
    <m/>
    <m/>
    <m/>
    <m/>
    <m/>
    <m/>
  </r>
  <r>
    <s v="SAP20189204"/>
    <s v="     "/>
    <n v="43203"/>
    <s v="4/13"/>
    <x v="0"/>
    <m/>
    <s v="15"/>
    <n v="2"/>
    <s v="4"/>
    <x v="1"/>
    <n v="43201"/>
    <m/>
    <s v="32620 Co Rd 13 in Zamora; pole fire; raining; burned jumper due to bird's nest"/>
    <s v="     "/>
    <s v="SAP"/>
    <n v="44580"/>
    <s v="Y"/>
    <x v="0"/>
    <s v="65132"/>
    <s v="N/A"/>
    <m/>
    <s v="T004297878"/>
    <n v="114498354"/>
    <m/>
    <s v="     "/>
    <x v="0"/>
    <s v="PG&amp;E"/>
    <m/>
    <m/>
    <m/>
    <s v="D"/>
    <m/>
    <s v="Structure-PG&amp;E only"/>
    <m/>
    <s v="Contact - Animal - Nest"/>
    <s v="33.e. Other contact from object"/>
    <s v="Contact - Nest"/>
    <s v="Nest Contact"/>
    <s v="Nest Contact"/>
    <m/>
    <s v="Nest Contact"/>
    <s v="Jumper"/>
    <m/>
    <s v="No"/>
    <s v="Overhead"/>
    <x v="0"/>
    <s v="Jumper"/>
    <m/>
    <s v="103120797"/>
    <s v="     "/>
    <s v="Non-HFTD"/>
    <x v="0"/>
    <m/>
    <m/>
    <n v="38.801699999999997"/>
    <n v="-121.905"/>
    <s v="Yolo"/>
    <s v="ZAMORA-1106"/>
    <m/>
    <m/>
    <m/>
    <x v="0"/>
    <s v="extinguished by rain"/>
    <m/>
    <m/>
    <m/>
    <s v="No"/>
    <m/>
    <m/>
    <m/>
    <m/>
    <m/>
    <m/>
    <m/>
    <s v="N"/>
    <s v="N"/>
    <m/>
    <m/>
    <s v="     "/>
    <m/>
    <m/>
    <m/>
    <m/>
    <m/>
    <m/>
    <m/>
    <m/>
    <m/>
    <m/>
    <m/>
    <m/>
    <m/>
    <m/>
    <m/>
    <m/>
    <m/>
    <m/>
    <m/>
  </r>
  <r>
    <s v="20190100"/>
    <s v="     "/>
    <n v="43568"/>
    <s v="4/13"/>
    <x v="0"/>
    <n v="0.13093750000000001"/>
    <s v="15"/>
    <n v="2"/>
    <s v="4"/>
    <x v="3"/>
    <n v="43568"/>
    <m/>
    <s v="Fire, PG&amp;E assets only"/>
    <s v="     "/>
    <s v="FAS"/>
    <m/>
    <s v="N"/>
    <x v="0"/>
    <s v="360029"/>
    <s v="19-0042142"/>
    <m/>
    <s v="T004618204"/>
    <n v="117020632"/>
    <m/>
    <s v="     "/>
    <x v="0"/>
    <s v="PG&amp;E"/>
    <m/>
    <m/>
    <m/>
    <s v="D"/>
    <m/>
    <s v="Structure-PG&amp;E only"/>
    <m/>
    <s v="Equipment - PG&amp;E"/>
    <s v="34.o. Other"/>
    <s v="Equipment - PG&amp;E"/>
    <m/>
    <m/>
    <s v="Fuse"/>
    <m/>
    <m/>
    <s v="Force Out"/>
    <m/>
    <m/>
    <x v="0"/>
    <s v="Fuse"/>
    <m/>
    <s v="022261102-2101027996{11295}"/>
    <s v="     "/>
    <s v="Non-HFTD"/>
    <x v="0"/>
    <m/>
    <m/>
    <n v="37.754300000000001"/>
    <n v="-122.479"/>
    <s v="SAN FRANCISCO"/>
    <s v="SF-L-1102"/>
    <m/>
    <m/>
    <s v="SF L 110299986"/>
    <x v="0"/>
    <s v="sffd"/>
    <m/>
    <m/>
    <m/>
    <s v="No"/>
    <m/>
    <m/>
    <m/>
    <m/>
    <m/>
    <m/>
    <m/>
    <s v="N"/>
    <s v="N"/>
    <m/>
    <m/>
    <s v="     "/>
    <m/>
    <m/>
    <m/>
    <m/>
    <m/>
    <m/>
    <m/>
    <m/>
    <m/>
    <m/>
    <m/>
    <m/>
    <m/>
    <m/>
    <m/>
    <m/>
    <m/>
    <m/>
    <m/>
  </r>
  <r>
    <s v="20210367"/>
    <s v="     "/>
    <n v="44299"/>
    <s v="4/13"/>
    <x v="0"/>
    <n v="0.26319444444444445"/>
    <s v="16"/>
    <n v="2"/>
    <s v="4"/>
    <x v="5"/>
    <m/>
    <m/>
    <s v="Bare connector arced as service was being reconnected to customer. The arc ignited a small 1 meter - &lt; 3 meter grass fire at the base of a PG&amp;E pole.  This information is preliminary and subject to change."/>
    <s v="     "/>
    <s v="FAS"/>
    <m/>
    <s v="N"/>
    <x v="0"/>
    <m/>
    <m/>
    <m/>
    <s v="112277176"/>
    <n v="120715000"/>
    <m/>
    <s v="     "/>
    <x v="1"/>
    <s v="PG&amp;E"/>
    <m/>
    <s v="Vegetation"/>
    <m/>
    <s v="D"/>
    <s v="D"/>
    <s v="&lt;0.25"/>
    <m/>
    <s v="Equipment - PG&amp;E"/>
    <s v="34.m. Connection device damage or failure"/>
    <s v="Equipment - PG&amp;E"/>
    <s v="All types of equipment / facility failure"/>
    <s v="Splice/Clamp/Connector"/>
    <s v="Splice/Clamp/Connector"/>
    <m/>
    <m/>
    <m/>
    <s v="Y"/>
    <s v="Overhead"/>
    <x v="2"/>
    <s v="Splice/Clamp/Connector"/>
    <m/>
    <s v="101901892"/>
    <s v="     "/>
    <s v="Non-HFTD"/>
    <x v="0"/>
    <m/>
    <m/>
    <n v="35.511200000000002"/>
    <n v="-120.69"/>
    <s v="San Luis Obispo"/>
    <s v="TEMPLETON-2108"/>
    <m/>
    <m/>
    <s v="N/A"/>
    <x v="0"/>
    <s v="Employee"/>
    <s v="Hardwood Woodland"/>
    <m/>
    <m/>
    <s v="No"/>
    <m/>
    <m/>
    <m/>
    <m/>
    <m/>
    <m/>
    <m/>
    <s v="N"/>
    <s v="N"/>
    <m/>
    <m/>
    <s v="     "/>
    <m/>
    <m/>
    <m/>
    <m/>
    <m/>
    <m/>
    <m/>
    <m/>
    <m/>
    <m/>
    <m/>
    <m/>
    <m/>
    <m/>
    <m/>
    <m/>
    <m/>
    <m/>
    <m/>
  </r>
  <r>
    <s v="20150035"/>
    <s v="     "/>
    <n v="42108"/>
    <s v="4/14"/>
    <x v="0"/>
    <n v="0.52430555555555558"/>
    <s v="16"/>
    <n v="2"/>
    <s v="4"/>
    <x v="2"/>
    <n v="42108"/>
    <n v="0.52430555555555558"/>
    <s v="REMOVED JUMPERS TO HEAT UP MAIN LINE. CREW TO REPR WIRE DWN"/>
    <s v="     "/>
    <m/>
    <m/>
    <s v="N"/>
    <x v="0"/>
    <s v="1219323"/>
    <s v="15-0026607"/>
    <m/>
    <m/>
    <n v="110177178"/>
    <m/>
    <s v="     "/>
    <x v="1"/>
    <s v="PG&amp;E"/>
    <m/>
    <s v="Vegetation"/>
    <m/>
    <s v="D"/>
    <m/>
    <s v="&lt;0.25"/>
    <s v="Square Feet: ; Acreage: "/>
    <s v="Contact - Animal - Bird"/>
    <s v="33.b. Animal contact"/>
    <s v="Contact - Bird"/>
    <s v="All types of equipment / facility failure"/>
    <s v="Contact - Animal"/>
    <m/>
    <s v="Contact - Animal"/>
    <s v="Conductor"/>
    <s v="Open Circuit"/>
    <s v="0"/>
    <s v="Overhead"/>
    <x v="3"/>
    <s v="Conductor"/>
    <m/>
    <s v="AIRPORT RD BTW 2CD &amp; 3RD P/S/O CHURCH RD"/>
    <s v="     "/>
    <s v="Non-HFTD"/>
    <x v="0"/>
    <m/>
    <m/>
    <n v="38.178899999999999"/>
    <n v="-121.694"/>
    <s v="Solano"/>
    <s v="GRAND-ISLAND-2226"/>
    <s v="62462226"/>
    <n v="21000"/>
    <s v="GRAND ISLAND 2226CB"/>
    <x v="0"/>
    <s v="Cal Fire Dept"/>
    <s v="Herbaceous"/>
    <m/>
    <m/>
    <s v="No"/>
    <m/>
    <m/>
    <m/>
    <m/>
    <m/>
    <m/>
    <m/>
    <s v="N"/>
    <s v="N"/>
    <m/>
    <m/>
    <s v="     "/>
    <m/>
    <m/>
    <m/>
    <m/>
    <m/>
    <m/>
    <m/>
    <m/>
    <m/>
    <m/>
    <m/>
    <m/>
    <m/>
    <m/>
    <m/>
    <m/>
    <m/>
    <m/>
    <m/>
  </r>
  <r>
    <s v="20150034"/>
    <s v="     "/>
    <n v="42108"/>
    <s v="4/14"/>
    <x v="0"/>
    <n v="0.46458333333333335"/>
    <s v="16"/>
    <n v="2"/>
    <s v="4"/>
    <x v="2"/>
    <n v="42108"/>
    <n v="0.46458333333333335"/>
    <s v="REPLACED CONNECTIONS AT POLE"/>
    <s v="     "/>
    <m/>
    <m/>
    <s v="N"/>
    <x v="0"/>
    <s v="1219279"/>
    <s v="15-0026599"/>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None"/>
    <s v="PACIFIC BELL"/>
    <s v="Overhead"/>
    <x v="1"/>
    <s v="Conductor"/>
    <m/>
    <s v="100505773"/>
    <s v="     "/>
    <s v="Non-HFTD"/>
    <x v="0"/>
    <m/>
    <m/>
    <n v="38.021500000000003"/>
    <n v="-121.61"/>
    <s v="Contra Costa"/>
    <s v="BRENTWOOD-SUB-2112"/>
    <s v="14592112"/>
    <m/>
    <s v="N/A"/>
    <x v="0"/>
    <s v="EAST CONTRA COSTA"/>
    <s v="Urban"/>
    <m/>
    <m/>
    <s v="No"/>
    <m/>
    <m/>
    <m/>
    <m/>
    <m/>
    <m/>
    <m/>
    <s v="N"/>
    <s v="N"/>
    <m/>
    <m/>
    <s v="     "/>
    <m/>
    <m/>
    <m/>
    <m/>
    <m/>
    <m/>
    <m/>
    <m/>
    <m/>
    <m/>
    <m/>
    <m/>
    <m/>
    <m/>
    <m/>
    <m/>
    <m/>
    <m/>
    <m/>
  </r>
  <r>
    <s v="MIA20163748"/>
    <s v="     "/>
    <n v="42474"/>
    <s v="4/14"/>
    <x v="0"/>
    <n v="0.90895833333333331"/>
    <s v="16"/>
    <n v="2"/>
    <s v="4"/>
    <x v="6"/>
    <n v="42474"/>
    <n v="0.90833333333333333"/>
    <s v="L7SF: NORTH BOUND 101 /SOUTH in San Rafael; pole fire; capacitor bank 714 failed and was pumping primary volts down ground run; started small 2' fire at base of pole"/>
    <s v="     "/>
    <s v="FAS"/>
    <n v="44250"/>
    <s v="Y"/>
    <x v="0"/>
    <s v="7050059"/>
    <s v="N/A"/>
    <m/>
    <s v="T003668294"/>
    <m/>
    <m/>
    <s v="     "/>
    <x v="0"/>
    <s v="PG&amp;E"/>
    <m/>
    <m/>
    <m/>
    <s v="D"/>
    <m/>
    <s v="&lt;3 meters of linear travel"/>
    <m/>
    <s v="Equipment - PG&amp;E"/>
    <s v="34.a. Capacitor bank damage or failure"/>
    <s v="Equipment - PG&amp;E"/>
    <s v="All types of equipment / facility failure"/>
    <s v="Capacitor bank failure"/>
    <s v="Capacitor Bank"/>
    <m/>
    <m/>
    <m/>
    <s v="Unknown"/>
    <s v="Overhead"/>
    <x v="0"/>
    <m/>
    <m/>
    <s v="103056627"/>
    <s v="     "/>
    <s v="Non-HFTD"/>
    <x v="0"/>
    <m/>
    <m/>
    <n v="38.029899999999998"/>
    <n v="-122.53700000000001"/>
    <s v="Marin"/>
    <s v="LAS-GALLINAS-A-1106"/>
    <s v="42991106"/>
    <n v="11000"/>
    <m/>
    <x v="0"/>
    <s v="Marinwood"/>
    <s v="Rural"/>
    <m/>
    <m/>
    <s v="No"/>
    <m/>
    <m/>
    <m/>
    <m/>
    <m/>
    <m/>
    <m/>
    <s v="N"/>
    <s v="N"/>
    <m/>
    <m/>
    <s v="     "/>
    <m/>
    <m/>
    <m/>
    <m/>
    <m/>
    <m/>
    <m/>
    <m/>
    <m/>
    <m/>
    <m/>
    <m/>
    <m/>
    <m/>
    <m/>
    <m/>
    <m/>
    <m/>
    <m/>
  </r>
  <r>
    <s v="20160018"/>
    <s v="     "/>
    <n v="42474"/>
    <s v="4/14"/>
    <x v="0"/>
    <n v="0.59444444444444444"/>
    <s v="16"/>
    <n v="2"/>
    <s v="4"/>
    <x v="6"/>
    <n v="42474"/>
    <n v="0.59444444444444444"/>
    <s v="2 CROSSARMS WITH WOOD PINS 1 PHASE ON GROUND CALLED FOR CREW TO REPLACE JMRY"/>
    <s v="     "/>
    <m/>
    <m/>
    <s v="N"/>
    <x v="0"/>
    <s v="1450792"/>
    <s v="16-0028680"/>
    <m/>
    <m/>
    <n v="111543125"/>
    <m/>
    <s v="     "/>
    <x v="1"/>
    <s v="PG&amp;E"/>
    <m/>
    <s v="Vegetation"/>
    <m/>
    <s v="D"/>
    <m/>
    <s v="&lt;0.25"/>
    <s v="Square Feet: ; Acreage: "/>
    <s v="Equipment - PG&amp;E"/>
    <s v="34.h. Crossarm damage or failure"/>
    <s v="Equipment - PG&amp;E"/>
    <s v="All types of equipment / facility failure"/>
    <s v="Crossarm"/>
    <s v="Crossarm"/>
    <m/>
    <m/>
    <s v="Line to Ground"/>
    <m/>
    <s v="Overhead"/>
    <x v="3"/>
    <s v="Other"/>
    <m/>
    <s v="100766367"/>
    <s v="     "/>
    <s v="Non-HFTD"/>
    <x v="0"/>
    <m/>
    <m/>
    <n v="36.1584"/>
    <n v="-119.565"/>
    <s v="Kings"/>
    <s v="CORCORAN-1116"/>
    <s v="252171116"/>
    <n v="12000"/>
    <s v="CORCORAN 1116472331"/>
    <x v="0"/>
    <s v="Kings County FD"/>
    <s v="Herbaceous"/>
    <m/>
    <m/>
    <s v="No"/>
    <m/>
    <m/>
    <m/>
    <m/>
    <m/>
    <m/>
    <m/>
    <s v="N"/>
    <s v="N"/>
    <m/>
    <m/>
    <s v="     "/>
    <m/>
    <m/>
    <m/>
    <m/>
    <m/>
    <m/>
    <m/>
    <m/>
    <m/>
    <m/>
    <m/>
    <m/>
    <m/>
    <m/>
    <m/>
    <m/>
    <m/>
    <m/>
    <m/>
  </r>
  <r>
    <s v="SAP20189188"/>
    <s v="     "/>
    <n v="43204"/>
    <s v="4/14"/>
    <x v="0"/>
    <m/>
    <s v="15"/>
    <n v="2"/>
    <s v="4"/>
    <x v="1"/>
    <n v="43202"/>
    <m/>
    <s v="Pole replaced due to pole fire"/>
    <s v="     "/>
    <s v="SAP"/>
    <n v="44580"/>
    <s v="Y"/>
    <x v="0"/>
    <s v="65248"/>
    <s v="18-0031518"/>
    <m/>
    <s v="T004297978"/>
    <n v="114497969"/>
    <m/>
    <s v="     "/>
    <x v="0"/>
    <s v="PG&amp;E"/>
    <m/>
    <m/>
    <m/>
    <s v="D"/>
    <m/>
    <s v="Structure-PG&amp;E only"/>
    <m/>
    <s v="Unknown"/>
    <s v="40.a. Unknown"/>
    <s v="Unknown"/>
    <m/>
    <m/>
    <m/>
    <m/>
    <m/>
    <s v="Line to Line"/>
    <m/>
    <s v="Overhead"/>
    <x v="0"/>
    <m/>
    <m/>
    <s v="103347287"/>
    <s v="     "/>
    <s v="Non-HFTD"/>
    <x v="0"/>
    <m/>
    <m/>
    <n v="35.761099999999999"/>
    <n v="-119.401"/>
    <s v="Kern"/>
    <s v="SMYRNA-1105"/>
    <m/>
    <m/>
    <s v="SMYRNA 110578536"/>
    <x v="0"/>
    <m/>
    <m/>
    <m/>
    <m/>
    <s v="No"/>
    <m/>
    <m/>
    <m/>
    <m/>
    <m/>
    <m/>
    <m/>
    <s v="N"/>
    <s v="N"/>
    <m/>
    <m/>
    <s v="     "/>
    <m/>
    <m/>
    <m/>
    <m/>
    <m/>
    <m/>
    <m/>
    <m/>
    <m/>
    <m/>
    <m/>
    <m/>
    <m/>
    <m/>
    <m/>
    <m/>
    <m/>
    <m/>
    <m/>
  </r>
  <r>
    <s v="EIR20190166"/>
    <s v="     "/>
    <n v="43569"/>
    <s v="4/14"/>
    <x v="0"/>
    <m/>
    <s v="16"/>
    <n v="2"/>
    <s v="4"/>
    <x v="3"/>
    <m/>
    <m/>
    <s v="On April 14, 2019 at 2120 hours, PG&amp;E was notified by the 911 agency of an electrical fire which occurred at 116 Loren Lane, Oakley (the Incident Location). A PG&amp;E Troubleman was immediately dispatched to the Incident Location. When the Troubleman arrived on site at 2155 hours, he observed that the East Contra Costa Fire Protection District (CAL FIRE) was on scene. The Troubleman did not observe any fire. The Troubleman noticed the SmartMeter at the Incident Location and the inside of the SmartMeter panel were damaged with burn marks. The underground riser connecting the underground secondary conductors and the SmartMeter also had burn marks. When the Troubleman patrolled the line, he saw the fuse on the overhead transformer, to which the Incident Location address and 111 and 112 Loren Lane are connected, was open. When this fuse was open, these three service points connected to this transformer were out of power. The Troubleman isolated the service point to the Incident Location and reset the fuse on the overhead transformer to restore power to the customers at 111 and 112 Loren Lane at 2310 hours._x000d__x000a__x000d__x000a_PG&amp;E Service Planning is working with the customer from the Incident Location to install a new SmartMeter.  Per the customer’s request, the SmartMeter location will be relocated to the other side of the house and the secondary conductors will be rerouted.  The expected completion time of this project is the end of July 2019. This work is tracked by a Work-Requested-by-Others (WRO) type order. PG&amp;E did not repair or replace any equipment immediately following the incident; therefore, no emergency tag created._x000d__x000a__x000d__x000a_On May 14, 2019, PG&amp;E Law-Claims received a letter of notice from the law offices of Hubert &amp; Yasutake representing the State Farm General Insurance Company (State Farm). The letter notified PG&amp;E of the property loss and requested PG&amp;E perform further investigation on the cause of the fire. On May 16, 2019, PG&amp;E Law-Claims contacted State Farm’s attorneys. At that time, State Farm did not have complete information about the extent of the damages. On May 30, 2019, PG&amp;E Law-Claims called the PG&amp;E reporting hotline. At that time, there was not enough information to confirm that damages would exceed $50,000. On June 7, 2019, PG&amp;E Law-Claims conducted a joint inspection with the claimant. On June 11, 2019 at 1500 hours, PG&amp;E Law-Claims called the PG&amp;E reporting hotline to report that damages may exceed the $50,000 threshold. As of July 5, 2019, no claim has formally been filed and presented to PG&amp;E. The incident was determined reportable to the CPUC on June 11, 2019 at 1610 hours under the Property Damage criterion because PG&amp;E anticipates receiving a claim for the property damage of greater than $50,000. _x000d__x000a__x000d__x000a_On June 20, 2019, PG&amp;E visited the site to identify the fault location and collect the evidence. The fault location was determined to be at the section of the underground secondary conductors about 10 feet away from the SmartMeter panel. This section of the underground secondary conductors has burn marks and was collected into evidence. The damaged SmartMeter was disposed immediately following the incident and is not retrievable._x000d__x000a__x000d__x000a_This information is preliminary. PG&amp;E is fully cooperating with CAL FIRE and State Farm. All times and measurements mentioned in this report are approximate._x000d__x000a__x000d__x000a_Attached with this report are the following records: _x000d__x000a__x000d__x000a_     •  _x0009_2018 GO 165 Overhead (OH) and Underground (UG) patrol records (Attachment 1)_x000d__x000a_     •  _x0009_2017 GO165 OH and UG patrol records (Attachment 2)_x000d__x000a_     •  _x0009_2019 GO 165 OH and UG inspection records (Attachment 3)_x000d__x000a_     •  _x0009_2016 GO165 inspection records (Attachment 4)_x000d__x000a_     •  _x0009_Post-incident photos (Attachment 5)_x000d__x000a_     •  _x0009_FAS Field Order - OIS Online Query (Attachment 6)_x000d__x000a_     •  _x0009_Fire Incident Report (Attachment 7)_x000d__x000a_     •  _x0009_Letter to PG&amp;E Law-Claims from State Farm’s Attorney (Attachment 8)"/>
    <s v="     "/>
    <s v="EIR Ignitions Tracker"/>
    <n v="44288"/>
    <s v="Y"/>
    <x v="0"/>
    <s v="360674"/>
    <s v="N/A"/>
    <m/>
    <s v="T004618937"/>
    <m/>
    <s v="EI190414A"/>
    <s v="     "/>
    <x v="0"/>
    <s v="PG&amp;E"/>
    <m/>
    <s v="Building"/>
    <m/>
    <s v="D"/>
    <m/>
    <s v="Structure-only"/>
    <m/>
    <s v="Equipment - PG&amp;E"/>
    <s v="34.o. Other"/>
    <s v="Equipment - PG&amp;E"/>
    <m/>
    <s v="All types of equipment / facility failure"/>
    <s v="Conductor - Underground Service"/>
    <m/>
    <m/>
    <m/>
    <s v="No"/>
    <s v="Underground"/>
    <x v="0"/>
    <s v="Conductor - Underground Service"/>
    <m/>
    <s v="013652109"/>
    <s v="     "/>
    <s v="Non-HFTD"/>
    <x v="0"/>
    <m/>
    <m/>
    <n v="37.984299999999998"/>
    <n v="-121.69799999999999"/>
    <s v="Contra Costa"/>
    <s v="CONTRA-COSTA-2113"/>
    <m/>
    <n v="21000"/>
    <m/>
    <x v="0"/>
    <m/>
    <s v="Urban"/>
    <m/>
    <m/>
    <s v="No"/>
    <m/>
    <m/>
    <m/>
    <m/>
    <m/>
    <m/>
    <m/>
    <s v="N"/>
    <s v="N"/>
    <m/>
    <m/>
    <s v="     "/>
    <m/>
    <m/>
    <m/>
    <m/>
    <m/>
    <m/>
    <m/>
    <m/>
    <m/>
    <m/>
    <m/>
    <m/>
    <m/>
    <m/>
    <m/>
    <m/>
    <m/>
    <m/>
    <m/>
  </r>
  <r>
    <s v="20190102"/>
    <s v="     "/>
    <n v="43569"/>
    <s v="4/14"/>
    <x v="0"/>
    <n v="0.8550578703703704"/>
    <s v="16"/>
    <n v="2"/>
    <s v="4"/>
    <x v="3"/>
    <n v="43569"/>
    <m/>
    <s v="Wire down resulting in fire, less than 1 meter"/>
    <s v="     "/>
    <s v="FAS"/>
    <m/>
    <s v="N"/>
    <x v="0"/>
    <s v="360664"/>
    <s v="19-0042345"/>
    <m/>
    <s v="T004618933"/>
    <n v="0"/>
    <m/>
    <s v="     "/>
    <x v="0"/>
    <s v="PG&amp;E"/>
    <m/>
    <m/>
    <m/>
    <s v="D"/>
    <m/>
    <s v="&lt;3 meters of linear travel"/>
    <m/>
    <s v="Contact - Animal - Other"/>
    <s v="33.b. Animal contact"/>
    <s v="Contact - Animal"/>
    <s v="Contact from object"/>
    <s v="Contact - Animal"/>
    <m/>
    <s v="Contact - Animal"/>
    <m/>
    <s v="Line to Ground"/>
    <m/>
    <m/>
    <x v="0"/>
    <m/>
    <m/>
    <s v="254531111-2101528466{69760}"/>
    <s v="     "/>
    <s v="Non-HFTD"/>
    <x v="0"/>
    <m/>
    <m/>
    <n v="36.609699999999997"/>
    <n v="-119.483"/>
    <s v="FRESNO"/>
    <s v="WAHTOKE-1111"/>
    <m/>
    <m/>
    <s v="WAHTOKE 111169760"/>
    <x v="0"/>
    <s v="CAL FIRE"/>
    <m/>
    <m/>
    <m/>
    <s v="No"/>
    <m/>
    <m/>
    <m/>
    <m/>
    <m/>
    <m/>
    <m/>
    <s v="N"/>
    <s v="N"/>
    <m/>
    <m/>
    <s v="     "/>
    <m/>
    <m/>
    <m/>
    <m/>
    <m/>
    <m/>
    <m/>
    <m/>
    <m/>
    <m/>
    <m/>
    <m/>
    <m/>
    <m/>
    <m/>
    <m/>
    <m/>
    <m/>
    <m/>
  </r>
  <r>
    <s v="20191603"/>
    <s v="     "/>
    <n v="43569"/>
    <s v="4/14"/>
    <x v="0"/>
    <m/>
    <s v="16"/>
    <n v="2"/>
    <s v="4"/>
    <x v="3"/>
    <m/>
    <m/>
    <s v="Reportable incident East EI190414A: fire from electrical underground primary conductor caught fire, resulting in property damage. The ignition was &lt; 1 meter"/>
    <s v="     "/>
    <s v="EIR"/>
    <m/>
    <s v="N"/>
    <x v="0"/>
    <m/>
    <m/>
    <m/>
    <s v="1615559788"/>
    <n v="0"/>
    <s v="EI190414A"/>
    <s v="     "/>
    <x v="0"/>
    <s v="PG&amp;E"/>
    <m/>
    <m/>
    <m/>
    <s v="D"/>
    <m/>
    <s v="&lt;3 meters of linear travel"/>
    <m/>
    <s v="Equipment - Overloaded"/>
    <s v="34.b. Conductor damage or failure"/>
    <s v="Equipment - PG&amp;E"/>
    <s v="All types of equipment / facility failure"/>
    <s v="Conductor failure-all"/>
    <s v="Conductor - UG Primary"/>
    <m/>
    <m/>
    <m/>
    <m/>
    <s v="Subsurface"/>
    <x v="0"/>
    <s v="Conductor - UG Primary"/>
    <s v="Underground Primary"/>
    <s v=""/>
    <s v="     "/>
    <s v="Non-HFTD"/>
    <x v="0"/>
    <m/>
    <m/>
    <n v="37.983899999999998"/>
    <n v="-121.699"/>
    <s v="CONTRA COSTA"/>
    <s v="CONTRA-COSTA-2113"/>
    <m/>
    <m/>
    <m/>
    <x v="0"/>
    <s v="Cal Fire"/>
    <m/>
    <m/>
    <m/>
    <s v="No"/>
    <m/>
    <m/>
    <m/>
    <m/>
    <m/>
    <m/>
    <m/>
    <s v="N"/>
    <s v="N"/>
    <m/>
    <m/>
    <s v="     "/>
    <m/>
    <m/>
    <m/>
    <m/>
    <m/>
    <m/>
    <m/>
    <m/>
    <m/>
    <m/>
    <m/>
    <m/>
    <m/>
    <m/>
    <m/>
    <m/>
    <m/>
    <m/>
    <m/>
  </r>
  <r>
    <s v="20200297"/>
    <s v="     "/>
    <n v="43935"/>
    <s v="4/14"/>
    <x v="0"/>
    <n v="0.74722222222222223"/>
    <s v="16"/>
    <n v="2"/>
    <s v="4"/>
    <x v="4"/>
    <n v="43935"/>
    <n v="0.74652777777777779"/>
    <s v="On April 14, 2020 at 1756 hours, a PG&amp;E Troubleman was dispatched to the Peabody 2107 21kV distribution circuit at 6887 Birds Landing Rd, Suisun City, in response to a wire down outage.  Initial analysis indicates vehicle contact caused the ignition.  A third-party dump truck accessing the property contacted and severed the service drop that resulted in vegetation fire.  The ensuing fire was approximately 10’x10’ and the fire was suppressed by Suisun City FD.  PG&amp;E repaired the service on April 14, 2020 at 2103 hours."/>
    <s v="     "/>
    <s v="FAS"/>
    <m/>
    <s v="N"/>
    <x v="0"/>
    <s v="895474"/>
    <m/>
    <m/>
    <s v="T004942137"/>
    <m/>
    <m/>
    <s v="     "/>
    <x v="1"/>
    <s v="PG&amp;E"/>
    <m/>
    <s v="Vegetation"/>
    <m/>
    <s v="D"/>
    <s v="D"/>
    <s v="&lt;3 meters of linear travel"/>
    <m/>
    <s v="Contact - 3rd Party"/>
    <s v="33.d. Vehicle contact"/>
    <s v="Contact - 3rd Party"/>
    <s v="Contact from object"/>
    <s v="Contact - Vehicle"/>
    <m/>
    <s v="Contact - Vehicle"/>
    <s v="Service Drop"/>
    <m/>
    <m/>
    <s v="Overhead"/>
    <x v="2"/>
    <s v="Service Drop"/>
    <s v="service conductor"/>
    <s v="Circuit 063642107"/>
    <s v="     "/>
    <s v="Non-HFTD"/>
    <x v="0"/>
    <m/>
    <m/>
    <n v="38.159599999999998"/>
    <n v="-121.807"/>
    <s v="Solano"/>
    <s v="PEABODY-2107"/>
    <m/>
    <n v="21000"/>
    <s v="N/A"/>
    <x v="0"/>
    <s v="Suisun FD"/>
    <s v="Agriculture"/>
    <m/>
    <m/>
    <s v="No"/>
    <m/>
    <m/>
    <m/>
    <m/>
    <m/>
    <m/>
    <m/>
    <s v="N"/>
    <s v="N"/>
    <m/>
    <m/>
    <s v="     "/>
    <m/>
    <m/>
    <m/>
    <m/>
    <m/>
    <m/>
    <m/>
    <m/>
    <m/>
    <m/>
    <m/>
    <m/>
    <m/>
    <m/>
    <m/>
    <m/>
    <m/>
    <m/>
    <m/>
  </r>
  <r>
    <s v="20210370"/>
    <s v="     "/>
    <n v="44300"/>
    <s v="4/14"/>
    <x v="0"/>
    <n v="0.44236111111111109"/>
    <s v="16"/>
    <n v="2"/>
    <s v="4"/>
    <x v="5"/>
    <n v="44300"/>
    <m/>
    <s v="Fuse 4509 was failed and was found blown by the responding troubleman. The fuse failure resulted in an ignition 0.25 - 10 acres in size. All three fuses replace by troubleman. According to the troubleman, no EC tag created due to the fact that after the fuses were replaced (tested ok) there was no lingering fault and it checked clear.  "/>
    <s v="     "/>
    <s v="FAS"/>
    <m/>
    <s v="N"/>
    <x v="0"/>
    <m/>
    <s v="21-0048641"/>
    <m/>
    <s v="T005264731"/>
    <m/>
    <m/>
    <s v="     "/>
    <x v="1"/>
    <s v="PG&amp;E"/>
    <m/>
    <s v="Other"/>
    <s v="Fuse"/>
    <s v="D"/>
    <s v="D"/>
    <s v="0.26-9.99"/>
    <s v="&quot;Approximately 3 to 5 acres.&quot;"/>
    <s v="Equipment - PG&amp;E"/>
    <s v="34.c. Fuse damage or failure"/>
    <s v="Equipment - PG&amp;E"/>
    <s v="All types of equipment / facility failure"/>
    <s v="Fuse failure - all"/>
    <s v="Fuse"/>
    <m/>
    <m/>
    <s v="Line to Ground"/>
    <s v="N"/>
    <s v="Overhead"/>
    <x v="3"/>
    <s v="Fuse"/>
    <s v="fuses, fuse holders"/>
    <s v="101154553"/>
    <s v="     "/>
    <s v="Non-HFTD"/>
    <x v="0"/>
    <m/>
    <m/>
    <n v="37.293300000000002"/>
    <n v="-120.77800000000001"/>
    <s v="Merced"/>
    <s v="LIVINGSTON-1101"/>
    <m/>
    <n v="12000"/>
    <m/>
    <x v="0"/>
    <s v="Self Extinguished"/>
    <s v="Herbaceous"/>
    <m/>
    <m/>
    <s v="No"/>
    <m/>
    <m/>
    <m/>
    <m/>
    <m/>
    <m/>
    <m/>
    <s v="N"/>
    <s v="N"/>
    <m/>
    <m/>
    <s v="     "/>
    <m/>
    <m/>
    <m/>
    <m/>
    <m/>
    <m/>
    <m/>
    <m/>
    <m/>
    <m/>
    <m/>
    <m/>
    <m/>
    <m/>
    <m/>
    <m/>
    <m/>
    <m/>
    <m/>
  </r>
  <r>
    <s v="20212409"/>
    <s v="     "/>
    <n v="44300"/>
    <s v="4/14"/>
    <x v="0"/>
    <m/>
    <s v="16"/>
    <n v="2"/>
    <s v="4"/>
    <x v="5"/>
    <m/>
    <m/>
    <s v="Arsonist set pole on fire; Pole burnt at ground level"/>
    <s v="     "/>
    <s v="SAP"/>
    <m/>
    <s v="Y"/>
    <x v="0"/>
    <m/>
    <m/>
    <m/>
    <s v="T005263310"/>
    <n v="120802000"/>
    <m/>
    <s v="     "/>
    <x v="0"/>
    <s v="PG&amp;E"/>
    <m/>
    <m/>
    <m/>
    <s v="D"/>
    <m/>
    <s v="Structure-PG&amp;E only"/>
    <m/>
    <s v="Contact - 3rd Party"/>
    <s v="38.a. Vandalism / Theft"/>
    <s v="Contact - 3rd Party"/>
    <s v="Vandalism"/>
    <s v="Vandalism"/>
    <m/>
    <s v="Vandalism"/>
    <s v="Pole"/>
    <m/>
    <s v="Y"/>
    <s v="Underground"/>
    <x v="0"/>
    <s v="Pole"/>
    <m/>
    <s v="104042679"/>
    <s v="     "/>
    <s v="Non-HFTD"/>
    <x v="0"/>
    <m/>
    <m/>
    <n v="37.775100000000002"/>
    <n v="-122.226"/>
    <s v="Alameda"/>
    <s v="OAKLAND-J-1111"/>
    <m/>
    <n v="12000"/>
    <m/>
    <x v="0"/>
    <s v="City/County Fire Agency"/>
    <s v="Urban"/>
    <m/>
    <m/>
    <s v="No"/>
    <m/>
    <m/>
    <m/>
    <m/>
    <m/>
    <m/>
    <m/>
    <s v="N"/>
    <s v="N"/>
    <m/>
    <m/>
    <s v="     "/>
    <m/>
    <m/>
    <m/>
    <m/>
    <m/>
    <m/>
    <m/>
    <m/>
    <m/>
    <m/>
    <m/>
    <m/>
    <m/>
    <m/>
    <m/>
    <m/>
    <m/>
    <m/>
    <m/>
  </r>
  <r>
    <s v="SAP20210521"/>
    <s v="     "/>
    <n v="44300"/>
    <s v="4/14"/>
    <x v="0"/>
    <m/>
    <s v="16"/>
    <n v="2"/>
    <s v="4"/>
    <x v="5"/>
    <m/>
    <m/>
    <s v="Arsonist set pole on fire; Pole burnt at ground level"/>
    <s v="     "/>
    <s v="SAP"/>
    <n v="44580"/>
    <s v="Y"/>
    <x v="0"/>
    <s v="7490438"/>
    <s v="N/A"/>
    <m/>
    <s v="T005263310"/>
    <n v="120802385"/>
    <m/>
    <s v="     "/>
    <x v="0"/>
    <s v="PG&amp;E"/>
    <m/>
    <m/>
    <m/>
    <s v="D"/>
    <m/>
    <s v="Structure-PG&amp;E only"/>
    <m/>
    <s v="Contact - 3rd Party"/>
    <s v="38.a. Vandalism / Theft"/>
    <s v="Contact - 3rd Party"/>
    <s v="Vandalism"/>
    <s v="Vandalism"/>
    <m/>
    <s v="Vandalism"/>
    <s v="Pole"/>
    <m/>
    <s v="Yes"/>
    <s v="Underground"/>
    <x v="0"/>
    <s v="Pole"/>
    <m/>
    <s v="104042679"/>
    <s v="     "/>
    <s v="Non-HFTD"/>
    <x v="0"/>
    <m/>
    <m/>
    <n v="37.775100000000002"/>
    <n v="-122.226"/>
    <s v="Alameda"/>
    <s v="OAKLAND-J-1111"/>
    <m/>
    <m/>
    <m/>
    <x v="0"/>
    <s v="Oakland FD"/>
    <m/>
    <m/>
    <m/>
    <s v="No"/>
    <m/>
    <m/>
    <m/>
    <m/>
    <m/>
    <m/>
    <m/>
    <s v="N"/>
    <s v="N"/>
    <m/>
    <m/>
    <s v="     "/>
    <m/>
    <m/>
    <m/>
    <m/>
    <m/>
    <m/>
    <m/>
    <m/>
    <m/>
    <m/>
    <m/>
    <m/>
    <m/>
    <m/>
    <m/>
    <m/>
    <m/>
    <m/>
    <m/>
  </r>
  <r>
    <s v="MIA201514375"/>
    <s v="     "/>
    <n v="42109"/>
    <s v="4/15"/>
    <x v="0"/>
    <n v="0.95"/>
    <s v="16"/>
    <n v="2"/>
    <s v="4"/>
    <x v="2"/>
    <m/>
    <m/>
    <s v="ILIS states fuse on fire, no indication of fire beyond PG&amp;E assets"/>
    <s v="     "/>
    <s v="ILIS"/>
    <n v="44295"/>
    <s v="Y"/>
    <x v="0"/>
    <s v="1220175"/>
    <s v="15-0027021"/>
    <m/>
    <s v="T003380014"/>
    <m/>
    <m/>
    <s v="     "/>
    <x v="0"/>
    <s v="PG&amp;E"/>
    <m/>
    <m/>
    <m/>
    <s v="D"/>
    <m/>
    <s v="Structure-PG&amp;E only"/>
    <m/>
    <s v="Equipment - PG&amp;E"/>
    <s v="34.c. Fuse damage or failure"/>
    <s v="Equipment - PG&amp;E"/>
    <s v="All types of equipment / facility failure"/>
    <s v="Fuse failure - all"/>
    <s v="Fuse"/>
    <m/>
    <m/>
    <s v="Line to Line"/>
    <m/>
    <s v="Overhead"/>
    <x v="0"/>
    <m/>
    <m/>
    <s v="Fuse: R8644"/>
    <s v="     "/>
    <s v="Non-HFTD"/>
    <x v="0"/>
    <m/>
    <m/>
    <n v="37.960900000000002"/>
    <n v="-122.28400000000001"/>
    <m/>
    <s v="VALLEY-VIEW-1103"/>
    <s v="14341103"/>
    <n v="11000"/>
    <s v="VALLEY VIEW 1103CB"/>
    <x v="0"/>
    <m/>
    <m/>
    <m/>
    <m/>
    <s v="No"/>
    <m/>
    <m/>
    <m/>
    <m/>
    <m/>
    <m/>
    <m/>
    <s v="N"/>
    <s v="N"/>
    <m/>
    <m/>
    <s v="     "/>
    <m/>
    <m/>
    <m/>
    <m/>
    <m/>
    <m/>
    <m/>
    <m/>
    <m/>
    <m/>
    <m/>
    <m/>
    <m/>
    <m/>
    <m/>
    <m/>
    <m/>
    <m/>
    <m/>
  </r>
  <r>
    <s v="20150036"/>
    <s v="     "/>
    <n v="42109"/>
    <s v="4/15"/>
    <x v="0"/>
    <n v="0.52430555555555558"/>
    <s v="16"/>
    <n v="2"/>
    <s v="4"/>
    <x v="2"/>
    <n v="42109"/>
    <n v="0.52430555555555558"/>
    <m/>
    <s v="     "/>
    <m/>
    <m/>
    <s v="N"/>
    <x v="0"/>
    <s v="1219921"/>
    <s v="15-0026892"/>
    <m/>
    <m/>
    <n v="110180245"/>
    <m/>
    <s v="     "/>
    <x v="1"/>
    <s v="PG&amp;E"/>
    <m/>
    <s v="Vegetation"/>
    <m/>
    <s v="D"/>
    <m/>
    <s v="&lt;3 meters of linear travel"/>
    <s v="Square Feet: ; Acreage: "/>
    <s v="Equipment - PG&amp;E"/>
    <s v="34.h. Crossarm damage or failure"/>
    <s v="Equipment - PG&amp;E"/>
    <s v="All types of equipment / facility failure"/>
    <s v="Crossarm"/>
    <s v="Crossarm"/>
    <m/>
    <m/>
    <s v="None"/>
    <s v="PACIFIC BELL"/>
    <s v="Overhead"/>
    <x v="1"/>
    <s v="Conductor"/>
    <m/>
    <s v="101319105"/>
    <s v="     "/>
    <s v="Non-HFTD"/>
    <x v="0"/>
    <m/>
    <m/>
    <n v="39.115200000000002"/>
    <n v="-121.571"/>
    <s v="Yuba"/>
    <s v="OLIVEHURST-1103"/>
    <s v="152901103"/>
    <m/>
    <s v="N/A"/>
    <x v="0"/>
    <m/>
    <s v="Urban"/>
    <m/>
    <m/>
    <s v="No"/>
    <m/>
    <m/>
    <m/>
    <m/>
    <m/>
    <m/>
    <m/>
    <s v="N"/>
    <s v="N"/>
    <m/>
    <m/>
    <s v="     "/>
    <m/>
    <m/>
    <m/>
    <m/>
    <m/>
    <m/>
    <m/>
    <m/>
    <m/>
    <m/>
    <m/>
    <m/>
    <m/>
    <m/>
    <m/>
    <m/>
    <m/>
    <m/>
    <m/>
  </r>
  <r>
    <s v="SAP20189176"/>
    <s v="     "/>
    <n v="43205"/>
    <s v="4/15"/>
    <x v="0"/>
    <m/>
    <s v="16"/>
    <n v="2"/>
    <s v="4"/>
    <x v="1"/>
    <n v="43203"/>
    <m/>
    <s v="Pole replaced due to pole fire"/>
    <s v="     "/>
    <s v="SAP"/>
    <n v="44580"/>
    <s v="Y"/>
    <x v="0"/>
    <s v="66038"/>
    <s v="18-0032053"/>
    <m/>
    <s v="T004299077"/>
    <n v="114502017"/>
    <m/>
    <s v="     "/>
    <x v="0"/>
    <s v="PG&amp;E"/>
    <m/>
    <m/>
    <m/>
    <s v="D"/>
    <m/>
    <s v="Structure-PG&amp;E only"/>
    <m/>
    <s v="Unknown"/>
    <s v="40.a. Unknown"/>
    <s v="Unknown"/>
    <m/>
    <m/>
    <m/>
    <m/>
    <m/>
    <s v="Three Phase Fault"/>
    <s v="No"/>
    <s v="Overhead"/>
    <x v="0"/>
    <m/>
    <m/>
    <s v="103889529"/>
    <s v="     "/>
    <s v="Non-HFTD"/>
    <x v="0"/>
    <m/>
    <m/>
    <n v="35.564700000000002"/>
    <n v="-119.565"/>
    <s v="Kern"/>
    <s v="GOOSE-LAKE-1103"/>
    <m/>
    <m/>
    <s v="GOOSE LAKE 1103CB"/>
    <x v="0"/>
    <m/>
    <m/>
    <m/>
    <m/>
    <s v="No"/>
    <m/>
    <m/>
    <m/>
    <m/>
    <m/>
    <m/>
    <m/>
    <s v="N"/>
    <s v="N"/>
    <m/>
    <m/>
    <s v="     "/>
    <m/>
    <m/>
    <m/>
    <m/>
    <m/>
    <m/>
    <m/>
    <m/>
    <m/>
    <m/>
    <m/>
    <m/>
    <m/>
    <m/>
    <m/>
    <m/>
    <m/>
    <m/>
    <m/>
  </r>
  <r>
    <s v="MIA201910458"/>
    <s v="     "/>
    <n v="43570"/>
    <s v="4/15"/>
    <x v="0"/>
    <n v="0.81754629629629627"/>
    <s v="16"/>
    <n v="2"/>
    <s v="4"/>
    <x v="3"/>
    <n v="43570"/>
    <n v="0.81736111111111109"/>
    <s v="&quot;repaired sec wire and service/ Arcing and burnt&quot;"/>
    <s v="     "/>
    <s v="FAS"/>
    <n v="44244"/>
    <s v="Y"/>
    <x v="0"/>
    <s v="361340"/>
    <s v="N/A"/>
    <m/>
    <s v="T004619753"/>
    <m/>
    <m/>
    <s v="     "/>
    <x v="0"/>
    <s v="PG&amp;E"/>
    <m/>
    <m/>
    <m/>
    <s v="D"/>
    <m/>
    <s v="Structure-PG&amp;E only"/>
    <m/>
    <s v="Equipment - PG&amp;E"/>
    <s v="34.b. Conductor damage or failure"/>
    <s v="Equipment - PG&amp;E"/>
    <s v="All types of equipment / facility failure"/>
    <s v="Conductor failure-all"/>
    <s v="Conductor"/>
    <m/>
    <m/>
    <m/>
    <s v="Yes"/>
    <s v="Overhead"/>
    <x v="0"/>
    <m/>
    <m/>
    <s v="101846836"/>
    <s v="     "/>
    <s v="Non-HFTD"/>
    <x v="0"/>
    <m/>
    <m/>
    <n v="35.318399999999997"/>
    <n v="-120.85"/>
    <s v="San Luis Obispo"/>
    <s v="MORRO-BAY-1102"/>
    <m/>
    <n v="11000"/>
    <m/>
    <x v="0"/>
    <m/>
    <s v="Urban"/>
    <m/>
    <m/>
    <s v="No"/>
    <m/>
    <m/>
    <m/>
    <m/>
    <m/>
    <m/>
    <m/>
    <s v="N"/>
    <s v="N"/>
    <m/>
    <m/>
    <s v="     "/>
    <m/>
    <m/>
    <m/>
    <m/>
    <m/>
    <m/>
    <m/>
    <m/>
    <m/>
    <m/>
    <m/>
    <m/>
    <m/>
    <m/>
    <m/>
    <m/>
    <m/>
    <m/>
    <m/>
  </r>
  <r>
    <s v="20200299"/>
    <s v="     "/>
    <n v="43936"/>
    <s v="4/15"/>
    <x v="0"/>
    <n v="0.67013888888888884"/>
    <s v="16"/>
    <n v="2"/>
    <s v="4"/>
    <x v="4"/>
    <n v="43936"/>
    <n v="0.66874999999999996"/>
    <s v="On April 15, 2020 at 1605 hours, A PG&amp;E Troubleman responded to an outage on the BARRY 1103 circuit. A tractor contacted a distribution pole, breaking the pole and causing a wire down. The incident resulted in a 10 x 100 ft. ditch fire. The fire was suppressed by Sutter County FD. Repairs were completed by 0545 hours on April 16, 2020"/>
    <s v="     "/>
    <s v="FAS"/>
    <m/>
    <s v="N"/>
    <x v="0"/>
    <s v="896075"/>
    <s v="20-0041720"/>
    <m/>
    <s v="T004942880"/>
    <m/>
    <m/>
    <s v="     "/>
    <x v="1"/>
    <s v="PG&amp;E"/>
    <m/>
    <s v="Vegetation"/>
    <m/>
    <s v="D"/>
    <s v="D"/>
    <s v="&lt;0.25"/>
    <s v="10 X 100 ft. fire"/>
    <s v="Contact - 3rd Party"/>
    <s v="33.d. Vehicle contact"/>
    <s v="Contact - 3rd Party"/>
    <s v="Contact from object"/>
    <s v="Contact - Vehicle"/>
    <m/>
    <s v="Contact - Vehicle"/>
    <s v="Conductor - Primary"/>
    <s v="Three Phase Fault"/>
    <m/>
    <s v="Overhead"/>
    <x v="3"/>
    <s v="Conductor - Primary"/>
    <s v="Pole/Crossarm, Conductor"/>
    <s v="152111103"/>
    <s v="     "/>
    <s v="Non-HFTD"/>
    <x v="0"/>
    <m/>
    <m/>
    <n v="39.096800000000002"/>
    <n v="-121.736"/>
    <s v="Sutter"/>
    <s v="BARRY-1103"/>
    <m/>
    <n v="12000"/>
    <m/>
    <x v="0"/>
    <s v="Sutter County FD"/>
    <s v="Agriculture"/>
    <m/>
    <m/>
    <s v="No"/>
    <m/>
    <m/>
    <m/>
    <m/>
    <m/>
    <m/>
    <m/>
    <s v="N"/>
    <s v="N"/>
    <m/>
    <m/>
    <s v="     "/>
    <m/>
    <m/>
    <m/>
    <m/>
    <m/>
    <m/>
    <m/>
    <m/>
    <m/>
    <m/>
    <m/>
    <m/>
    <m/>
    <m/>
    <m/>
    <m/>
    <m/>
    <m/>
    <m/>
  </r>
  <r>
    <s v="20150037"/>
    <s v="     "/>
    <n v="42110"/>
    <s v="4/16"/>
    <x v="0"/>
    <n v="0.73263888888888884"/>
    <s v="16"/>
    <n v="2"/>
    <s v="4"/>
    <x v="2"/>
    <n v="42110"/>
    <n v="0.73263888888888884"/>
    <s v="CREW REQUIRED TO REPLACE BURNED OPEN JUMPER AT H/S SB 17513"/>
    <s v="     "/>
    <m/>
    <m/>
    <s v="N"/>
    <x v="0"/>
    <s v="1220682"/>
    <s v="15-0027307"/>
    <m/>
    <m/>
    <n v="110194055"/>
    <m/>
    <s v="     "/>
    <x v="1"/>
    <s v="PG&amp;E"/>
    <m/>
    <s v="Vegetation"/>
    <m/>
    <s v="D"/>
    <m/>
    <s v="&lt;3 meters of linear travel"/>
    <s v="Square Feet: ; Acreage: "/>
    <s v="Equipment - PG&amp;E"/>
    <s v="34.b. Conductor damage or failure"/>
    <s v="Equipment - PG&amp;E"/>
    <s v="All types of equipment / facility failure"/>
    <s v="Conductor"/>
    <s v="Conductor"/>
    <m/>
    <m/>
    <s v="Line to Ground"/>
    <s v="0"/>
    <s v="Overhead"/>
    <x v="3"/>
    <s v="Conductor"/>
    <m/>
    <s v="SB 17513"/>
    <s v="     "/>
    <s v="Non-HFTD"/>
    <x v="0"/>
    <m/>
    <m/>
    <n v="38.205399999999997"/>
    <n v="-122.148"/>
    <s v="Solano"/>
    <s v="JAMESON-1103"/>
    <s v="63801105"/>
    <n v="12000"/>
    <s v="N/A"/>
    <x v="0"/>
    <s v="FAIRFIELD FD"/>
    <s v="Urban"/>
    <m/>
    <m/>
    <s v="No"/>
    <m/>
    <m/>
    <m/>
    <m/>
    <m/>
    <m/>
    <m/>
    <s v="N"/>
    <s v="N"/>
    <m/>
    <m/>
    <s v="     "/>
    <m/>
    <m/>
    <m/>
    <m/>
    <m/>
    <m/>
    <m/>
    <m/>
    <m/>
    <m/>
    <m/>
    <m/>
    <m/>
    <m/>
    <m/>
    <m/>
    <m/>
    <m/>
    <m/>
  </r>
  <r>
    <s v="SAP201518660"/>
    <s v="     "/>
    <n v="42110"/>
    <s v="4/16"/>
    <x v="0"/>
    <m/>
    <s v="16"/>
    <n v="2"/>
    <s v="4"/>
    <x v="2"/>
    <n v="42108"/>
    <m/>
    <s v="pole top fire; failed line recloser"/>
    <s v="     "/>
    <s v="SAP"/>
    <n v="44580"/>
    <s v="Y"/>
    <x v="0"/>
    <s v="1219592"/>
    <s v="15-0026734"/>
    <m/>
    <s v="T003379229"/>
    <n v="110177869"/>
    <m/>
    <s v="     "/>
    <x v="0"/>
    <s v="PG&amp;E"/>
    <m/>
    <m/>
    <m/>
    <s v="D"/>
    <m/>
    <s v="Structure-PG&amp;E only"/>
    <m/>
    <s v="Equipment - PG&amp;E"/>
    <s v="34.j. Recloser damage or failure"/>
    <s v="Equipment - PG&amp;E"/>
    <s v="Recloser failure"/>
    <s v="Recloser failure"/>
    <s v="Recloser"/>
    <m/>
    <m/>
    <s v="None"/>
    <s v="Yes"/>
    <s v="Overhead"/>
    <x v="0"/>
    <s v="Recloser"/>
    <m/>
    <s v="101833584"/>
    <s v="     "/>
    <s v="Non-HFTD"/>
    <x v="0"/>
    <m/>
    <m/>
    <n v="37.728900000000003"/>
    <n v="-122.503"/>
    <s v="San Francisco"/>
    <s v="DALY-CITY-1106"/>
    <m/>
    <m/>
    <s v="DALY CITY 1106CB"/>
    <x v="0"/>
    <m/>
    <m/>
    <m/>
    <m/>
    <s v="No"/>
    <m/>
    <m/>
    <m/>
    <m/>
    <m/>
    <m/>
    <m/>
    <s v="N"/>
    <s v="N"/>
    <m/>
    <m/>
    <s v="     "/>
    <m/>
    <m/>
    <m/>
    <m/>
    <m/>
    <m/>
    <m/>
    <m/>
    <m/>
    <m/>
    <m/>
    <m/>
    <m/>
    <m/>
    <m/>
    <m/>
    <m/>
    <m/>
    <m/>
  </r>
  <r>
    <s v="20170017"/>
    <s v="     "/>
    <n v="42841"/>
    <s v="4/16"/>
    <x v="0"/>
    <n v="0.63472222222222219"/>
    <s v="16"/>
    <n v="2"/>
    <s v="4"/>
    <x v="0"/>
    <n v="42841"/>
    <n v="0.63472222222222219"/>
    <s v="POLE FIRE, ISOLATED FOR CREW"/>
    <s v="     "/>
    <m/>
    <m/>
    <s v="N"/>
    <x v="0"/>
    <s v="1758943"/>
    <s v="17-0040619"/>
    <m/>
    <m/>
    <m/>
    <m/>
    <s v="     "/>
    <x v="1"/>
    <s v="PG&amp;E"/>
    <m/>
    <s v="Vegetation"/>
    <m/>
    <s v="D"/>
    <m/>
    <s v="&lt;0.25"/>
    <s v="Square Feet: ; Acreage: "/>
    <s v="Equipment - PG&amp;E"/>
    <s v="34.b. Conductor damage or failure"/>
    <s v="Equipment - PG&amp;E"/>
    <s v="All types of equipment / facility failure"/>
    <s v="Conductor - Primary"/>
    <s v="Conductor - Primary"/>
    <m/>
    <m/>
    <s v="Line to Ground"/>
    <s v="Unknown"/>
    <s v="Overhead"/>
    <x v="3"/>
    <s v="Conductor"/>
    <m/>
    <s v="103833904"/>
    <s v="     "/>
    <s v="Non-HFTD"/>
    <x v="0"/>
    <m/>
    <m/>
    <n v="35.580500000000001"/>
    <n v="-119.142"/>
    <s v="Kern"/>
    <s v="FAMOSO-1103"/>
    <s v="252461103"/>
    <n v="12000"/>
    <s v="FAMOSO 11033652"/>
    <x v="0"/>
    <s v="Unknown"/>
    <s v="Agriculture"/>
    <m/>
    <m/>
    <s v="No"/>
    <m/>
    <m/>
    <m/>
    <m/>
    <m/>
    <m/>
    <m/>
    <s v="N"/>
    <s v="N"/>
    <m/>
    <m/>
    <s v="     "/>
    <m/>
    <m/>
    <m/>
    <m/>
    <m/>
    <m/>
    <m/>
    <m/>
    <m/>
    <m/>
    <m/>
    <m/>
    <m/>
    <m/>
    <m/>
    <m/>
    <m/>
    <m/>
    <m/>
  </r>
  <r>
    <s v="MIA20170575"/>
    <s v="     "/>
    <n v="42841"/>
    <s v="4/16"/>
    <x v="0"/>
    <n v="0.1575462962962963"/>
    <s v="16"/>
    <n v="2"/>
    <s v="4"/>
    <x v="0"/>
    <n v="42841"/>
    <n v="0.15694444444444444"/>
    <s v="PGE Attributed, pole fire at a transmission pole fire is now out via RFD"/>
    <s v="     "/>
    <s v="FAS"/>
    <n v="44249"/>
    <s v="Y"/>
    <x v="0"/>
    <m/>
    <s v="N/A"/>
    <m/>
    <s v="T004011700"/>
    <m/>
    <m/>
    <s v="     "/>
    <x v="0"/>
    <s v="PG&amp;E"/>
    <m/>
    <m/>
    <m/>
    <s v="D"/>
    <m/>
    <s v="Structure-PG&amp;E only"/>
    <m/>
    <s v="Equipment - PG&amp;E"/>
    <s v="34.f. Pole damage or failure"/>
    <s v="Equipment - PG&amp;E"/>
    <s v="All types of equipment / facility failure"/>
    <s v="Pole failure"/>
    <s v="Pole"/>
    <m/>
    <m/>
    <m/>
    <s v="Yes"/>
    <s v="Overhead"/>
    <x v="0"/>
    <m/>
    <m/>
    <s v="13471129"/>
    <s v="     "/>
    <s v="Non-HFTD"/>
    <x v="0"/>
    <m/>
    <m/>
    <n v="37.945399999999999"/>
    <n v="-122.367"/>
    <s v="Contra Costa"/>
    <s v="RICHMOND-R-1129"/>
    <m/>
    <n v="11000"/>
    <m/>
    <x v="0"/>
    <s v="Richmond Fire Department"/>
    <s v="Rural"/>
    <m/>
    <m/>
    <s v="No"/>
    <m/>
    <m/>
    <m/>
    <m/>
    <m/>
    <m/>
    <m/>
    <s v="N"/>
    <s v="N"/>
    <m/>
    <m/>
    <s v="     "/>
    <m/>
    <m/>
    <m/>
    <m/>
    <m/>
    <m/>
    <m/>
    <m/>
    <m/>
    <m/>
    <m/>
    <m/>
    <m/>
    <m/>
    <m/>
    <m/>
    <m/>
    <m/>
    <m/>
  </r>
  <r>
    <s v="MIA201812294"/>
    <s v="     "/>
    <n v="43206"/>
    <s v="4/16"/>
    <x v="0"/>
    <n v="0.58793981481481483"/>
    <s v="16"/>
    <n v="2"/>
    <s v="4"/>
    <x v="1"/>
    <n v="43206"/>
    <n v="0.58750000000000002"/>
    <s v="PWR-Y SAID THE POLE IS NO LONGER BURNING, BUT WAS FOR_x000a_SHORT AMT OF TIME.; cause: bird contact; pothead blown;  FOUND NEST ON CUTOUT ARM. IT STARTED A FIRE AND DAMAGED RISER TERMINATIONS."/>
    <s v="     "/>
    <s v="FAS"/>
    <n v="44249"/>
    <s v="Y"/>
    <x v="0"/>
    <s v="68083"/>
    <s v="18-0032720"/>
    <m/>
    <s v="T004301247"/>
    <n v="114508717"/>
    <m/>
    <s v="     "/>
    <x v="0"/>
    <s v="PG&amp;E"/>
    <m/>
    <m/>
    <m/>
    <s v="D"/>
    <m/>
    <s v="Structure-PG&amp;E only"/>
    <m/>
    <s v="Contact - Animal - Nest"/>
    <s v="33.e. Other contact from object"/>
    <s v="Contact - Nest"/>
    <s v="Contact from object"/>
    <s v="Contact - Nest"/>
    <m/>
    <s v="Contact - Nest"/>
    <s v="Riser"/>
    <s v="Force Out"/>
    <s v="Yes"/>
    <s v="Overhead"/>
    <x v="0"/>
    <m/>
    <m/>
    <s v="100717640"/>
    <s v="     "/>
    <s v="Non-HFTD"/>
    <x v="0"/>
    <m/>
    <m/>
    <n v="36.430500000000002"/>
    <n v="-120.214"/>
    <s v="Fresno"/>
    <s v="SCHINDLER-1111"/>
    <m/>
    <n v="11000"/>
    <s v="SCHINDLER 1111CB"/>
    <x v="0"/>
    <m/>
    <s v="Rural"/>
    <m/>
    <m/>
    <s v="No"/>
    <m/>
    <m/>
    <m/>
    <m/>
    <m/>
    <m/>
    <m/>
    <s v="N"/>
    <s v="N"/>
    <m/>
    <m/>
    <s v="     "/>
    <m/>
    <m/>
    <m/>
    <m/>
    <m/>
    <m/>
    <m/>
    <m/>
    <m/>
    <m/>
    <m/>
    <m/>
    <m/>
    <m/>
    <m/>
    <m/>
    <m/>
    <m/>
    <m/>
  </r>
  <r>
    <s v="SAP20189174"/>
    <s v="     "/>
    <n v="43206"/>
    <s v="4/16"/>
    <x v="0"/>
    <m/>
    <s v="16"/>
    <n v="2"/>
    <s v="4"/>
    <x v="1"/>
    <n v="43204"/>
    <m/>
    <s v="4909 N Backer Ave / Maple &amp; Sierra Madre in Fresno; blown underground transformer; T2343; transformer on fire"/>
    <s v="     "/>
    <s v="SAP"/>
    <n v="44580"/>
    <s v="Y"/>
    <x v="0"/>
    <s v="66714"/>
    <s v="18-0032209.1"/>
    <m/>
    <s v="T004299772"/>
    <n v="114504253"/>
    <m/>
    <s v="     "/>
    <x v="0"/>
    <s v="PG&amp;E"/>
    <m/>
    <m/>
    <m/>
    <s v="D"/>
    <m/>
    <s v="Structure-PG&amp;E only"/>
    <m/>
    <s v="Equipment - PG&amp;E"/>
    <s v="34.c. Fuse damage or failure"/>
    <s v="Equipment - PG&amp;E"/>
    <s v="Fuse failure - all"/>
    <s v="Fuse failure - all"/>
    <s v="Transformer"/>
    <m/>
    <m/>
    <s v="Force Out,Line to Line"/>
    <s v="No"/>
    <s v="Underground"/>
    <x v="0"/>
    <s v="Transformer"/>
    <m/>
    <s v="100833643"/>
    <s v="     "/>
    <s v="Non-HFTD"/>
    <x v="0"/>
    <m/>
    <m/>
    <n v="36.808"/>
    <n v="-119.745"/>
    <s v="Fresno"/>
    <s v="BULLARD-1105"/>
    <m/>
    <m/>
    <m/>
    <x v="0"/>
    <m/>
    <m/>
    <m/>
    <m/>
    <s v="No"/>
    <m/>
    <m/>
    <m/>
    <m/>
    <m/>
    <m/>
    <m/>
    <s v="N"/>
    <s v="N"/>
    <m/>
    <m/>
    <s v="     "/>
    <m/>
    <m/>
    <m/>
    <m/>
    <m/>
    <m/>
    <m/>
    <m/>
    <m/>
    <m/>
    <m/>
    <m/>
    <m/>
    <m/>
    <m/>
    <m/>
    <m/>
    <m/>
    <m/>
  </r>
  <r>
    <s v="MIA20197225"/>
    <s v="     "/>
    <n v="43571"/>
    <s v="4/16"/>
    <x v="0"/>
    <n v="0.33724537037037039"/>
    <s v="16"/>
    <n v="2"/>
    <s v="4"/>
    <x v="3"/>
    <n v="43571"/>
    <n v="0.33680555555555558"/>
    <s v="Crows nest burned pole and TX"/>
    <s v="     "/>
    <s v="FAS"/>
    <n v="44250"/>
    <s v="Y"/>
    <x v="0"/>
    <s v="361612"/>
    <s v="N/A"/>
    <m/>
    <s v="T004619994"/>
    <n v="117039918"/>
    <m/>
    <s v="     "/>
    <x v="0"/>
    <s v="PG&amp;E"/>
    <m/>
    <m/>
    <m/>
    <s v="D"/>
    <m/>
    <s v="Structure-PG&amp;E only"/>
    <m/>
    <s v="Contact - Animal - Nest"/>
    <s v="33.e. Other contact from object"/>
    <s v="Contact - Nest"/>
    <s v="Contact from object"/>
    <s v="Contact - Nest"/>
    <m/>
    <s v="Contact - Nest"/>
    <s v="Pole"/>
    <m/>
    <s v="No"/>
    <s v="Overhead"/>
    <x v="0"/>
    <m/>
    <m/>
    <s v="103958126"/>
    <s v="     "/>
    <s v="Non-HFTD"/>
    <x v="0"/>
    <m/>
    <m/>
    <n v="35.195999999999998"/>
    <n v="-118.771"/>
    <s v="Kern"/>
    <s v="WELLFIELD-1102"/>
    <m/>
    <n v="11000"/>
    <m/>
    <x v="0"/>
    <m/>
    <s v="Rural"/>
    <m/>
    <m/>
    <s v="No"/>
    <m/>
    <m/>
    <m/>
    <m/>
    <m/>
    <m/>
    <m/>
    <s v="N"/>
    <s v="N"/>
    <m/>
    <m/>
    <s v="     "/>
    <m/>
    <m/>
    <m/>
    <m/>
    <m/>
    <m/>
    <m/>
    <m/>
    <m/>
    <m/>
    <m/>
    <m/>
    <m/>
    <m/>
    <m/>
    <m/>
    <m/>
    <m/>
    <m/>
  </r>
  <r>
    <s v="MIA20198425"/>
    <s v="     "/>
    <n v="43571"/>
    <s v="4/16"/>
    <x v="0"/>
    <n v="0.35077546296296297"/>
    <s v="16"/>
    <n v="2"/>
    <s v="4"/>
    <x v="3"/>
    <n v="43571"/>
    <n v="0.35069444444444442"/>
    <s v="Nest caused pole fire do to rain "/>
    <s v="     "/>
    <s v="FAS"/>
    <n v="44243"/>
    <s v="Y"/>
    <x v="0"/>
    <s v="361620"/>
    <s v="19-0042823"/>
    <m/>
    <s v="T004620029"/>
    <n v="117038551"/>
    <m/>
    <s v="     "/>
    <x v="0"/>
    <s v="PG&amp;E"/>
    <m/>
    <m/>
    <m/>
    <s v="D"/>
    <m/>
    <s v="Unknown"/>
    <m/>
    <s v="Contact - Animal - Nest"/>
    <s v="33.e. Other contact from object"/>
    <s v="Contact - Nest"/>
    <s v="Contact from object"/>
    <s v="Contact - Nest"/>
    <m/>
    <s v="Contact - Nest"/>
    <s v="Pole"/>
    <s v="Force Out"/>
    <s v="No"/>
    <s v="Overhead"/>
    <x v="0"/>
    <m/>
    <m/>
    <s v="100171096"/>
    <s v="     "/>
    <s v="Non-HFTD"/>
    <x v="0"/>
    <m/>
    <m/>
    <n v="35.672899999999998"/>
    <n v="-120.045"/>
    <s v="Kern"/>
    <s v="ANTELOPE-1101"/>
    <s v="252021101"/>
    <n v="11000"/>
    <s v="ANTELOPE 11012656"/>
    <x v="0"/>
    <m/>
    <s v="Highly Rural"/>
    <m/>
    <m/>
    <s v="No"/>
    <m/>
    <m/>
    <m/>
    <m/>
    <m/>
    <m/>
    <m/>
    <s v="N"/>
    <s v="N"/>
    <m/>
    <m/>
    <s v="     "/>
    <m/>
    <m/>
    <m/>
    <m/>
    <m/>
    <m/>
    <m/>
    <m/>
    <m/>
    <m/>
    <m/>
    <m/>
    <m/>
    <m/>
    <m/>
    <m/>
    <m/>
    <m/>
    <m/>
  </r>
  <r>
    <s v="20190104"/>
    <s v="     "/>
    <n v="43571"/>
    <s v="4/16"/>
    <x v="0"/>
    <m/>
    <s v="16"/>
    <n v="2"/>
    <s v="4"/>
    <x v="3"/>
    <n v="43571"/>
    <m/>
    <s v="Pole fire, PG&amp;E asset only"/>
    <s v="     "/>
    <s v="FAS"/>
    <m/>
    <s v="N"/>
    <x v="1"/>
    <s v="361612"/>
    <m/>
    <m/>
    <s v="T004619994"/>
    <n v="0"/>
    <m/>
    <s v="     "/>
    <x v="0"/>
    <s v="PG&amp;E"/>
    <m/>
    <m/>
    <m/>
    <s v="D"/>
    <m/>
    <s v="Structure-PG&amp;E only"/>
    <m/>
    <s v="Contact - Animal - Other"/>
    <s v="33.b. Animal contact"/>
    <s v="Contact - Animal"/>
    <s v="Contact from object"/>
    <s v="Contact - Animal"/>
    <m/>
    <s v="Contact - Animal"/>
    <m/>
    <m/>
    <m/>
    <m/>
    <x v="0"/>
    <m/>
    <m/>
    <s v="517697261760"/>
    <s v="     "/>
    <s v="Non-HFTD"/>
    <x v="0"/>
    <m/>
    <m/>
    <n v="35.195999999999998"/>
    <n v="-118.771"/>
    <s v="KERN"/>
    <s v="WELLFIELD-1102"/>
    <m/>
    <m/>
    <m/>
    <x v="0"/>
    <m/>
    <m/>
    <m/>
    <m/>
    <s v="No"/>
    <m/>
    <m/>
    <m/>
    <m/>
    <m/>
    <m/>
    <m/>
    <s v="N"/>
    <s v="N"/>
    <m/>
    <m/>
    <s v="     "/>
    <m/>
    <m/>
    <m/>
    <m/>
    <m/>
    <m/>
    <m/>
    <m/>
    <m/>
    <m/>
    <m/>
    <m/>
    <m/>
    <m/>
    <m/>
    <m/>
    <m/>
    <m/>
    <m/>
  </r>
  <r>
    <s v="MIA201912533"/>
    <s v="     "/>
    <n v="43571"/>
    <s v="4/16"/>
    <x v="0"/>
    <n v="0.29696759259259259"/>
    <s v="16"/>
    <n v="2"/>
    <s v="4"/>
    <x v="3"/>
    <n v="43571"/>
    <n v="0.29652777777777778"/>
    <s v="8000 N PODESTO LN in Linden; transformer on fire (pole fire); patrol not conducted"/>
    <s v="     "/>
    <s v="FAS"/>
    <n v="44250"/>
    <s v="Y"/>
    <x v="0"/>
    <s v="361492"/>
    <s v="N/A"/>
    <m/>
    <s v="T004619936"/>
    <n v="117037111"/>
    <m/>
    <s v="     "/>
    <x v="0"/>
    <s v="PG&amp;E"/>
    <m/>
    <m/>
    <m/>
    <s v="D"/>
    <m/>
    <m/>
    <m/>
    <s v="Equipment - PG&amp;E"/>
    <s v="34.g. Insulator and brushing damage or failure"/>
    <s v="Equipment - PG&amp;E"/>
    <s v="All types of equipment / facility failure"/>
    <s v="Insulator failure"/>
    <s v="Insulator"/>
    <m/>
    <m/>
    <m/>
    <m/>
    <m/>
    <x v="0"/>
    <m/>
    <m/>
    <m/>
    <s v="     "/>
    <s v="Non-HFTD"/>
    <x v="0"/>
    <m/>
    <m/>
    <n v="38.046500000000002"/>
    <n v="-121.02800000000001"/>
    <s v="San Joaquin"/>
    <s v="LINDEN-1103"/>
    <s v="162071103"/>
    <n v="11000"/>
    <m/>
    <x v="0"/>
    <m/>
    <s v="Rural"/>
    <m/>
    <m/>
    <s v="No"/>
    <m/>
    <m/>
    <m/>
    <m/>
    <m/>
    <m/>
    <m/>
    <s v="N"/>
    <s v="N"/>
    <m/>
    <m/>
    <s v="     "/>
    <m/>
    <m/>
    <m/>
    <m/>
    <m/>
    <m/>
    <m/>
    <m/>
    <m/>
    <m/>
    <m/>
    <m/>
    <m/>
    <m/>
    <m/>
    <m/>
    <m/>
    <m/>
    <m/>
  </r>
  <r>
    <s v="20210378"/>
    <s v="     "/>
    <n v="44302"/>
    <s v="4/16"/>
    <x v="0"/>
    <n v="0.30833333333333335"/>
    <s v="16"/>
    <n v="2"/>
    <s v="4"/>
    <x v="5"/>
    <n v="44302"/>
    <m/>
    <s v="Overhead primary conductor failed and fell to ground, resulting in a small grass fire less than one meter in size. This information is preliminary and subject to change."/>
    <s v="     "/>
    <s v="FAS"/>
    <m/>
    <s v="N"/>
    <x v="0"/>
    <m/>
    <s v="21-0049402"/>
    <m/>
    <s v="T005266151"/>
    <n v="120827000"/>
    <m/>
    <s v="     "/>
    <x v="0"/>
    <s v="PG&amp;E"/>
    <m/>
    <s v="Vegetation"/>
    <s v="conductor, insulator Circuit ID: 06206-1106"/>
    <s v="D"/>
    <s v="D"/>
    <s v="Structure-only"/>
    <s v="In small patch of green grass where the phase came down. "/>
    <s v="Equipment - PG&amp;E"/>
    <s v="34.b. Conductor damage or failure"/>
    <s v="Equipment - PG&amp;E"/>
    <s v="All types of equipment / facility failure"/>
    <s v="Conductor failure-all"/>
    <s v="Conductor - Primary"/>
    <m/>
    <m/>
    <s v="Open Circuit"/>
    <s v="N"/>
    <s v="Overhead"/>
    <x v="3"/>
    <s v="Conductor - Primary"/>
    <s v="conductor, insulator Circuit ID: 06206-1106"/>
    <m/>
    <s v="     "/>
    <s v="Non-HFTD"/>
    <x v="0"/>
    <m/>
    <m/>
    <n v="38.447800000000001"/>
    <n v="-121.85899999999999"/>
    <s v="Solano"/>
    <s v="DIXON-1102"/>
    <m/>
    <n v="12000"/>
    <m/>
    <x v="0"/>
    <s v="Dixon FD"/>
    <s v="Agriculture"/>
    <m/>
    <m/>
    <s v="No"/>
    <m/>
    <m/>
    <m/>
    <m/>
    <m/>
    <m/>
    <m/>
    <s v="N"/>
    <s v="N"/>
    <m/>
    <m/>
    <s v="     "/>
    <m/>
    <m/>
    <m/>
    <m/>
    <m/>
    <m/>
    <m/>
    <m/>
    <m/>
    <m/>
    <m/>
    <m/>
    <m/>
    <m/>
    <m/>
    <m/>
    <m/>
    <m/>
    <m/>
  </r>
  <r>
    <s v="20150038"/>
    <s v="     "/>
    <n v="42111"/>
    <s v="4/17"/>
    <x v="0"/>
    <n v="0.6069444444444444"/>
    <s v="16"/>
    <n v="2"/>
    <s v="4"/>
    <x v="2"/>
    <n v="42111"/>
    <n v="0.6069444444444444"/>
    <s v="Y8TJGD3 CROWS NEST ON TOP OF REG 8024 CROSS PHASED CAUSED 1.5 ACRE FIRE"/>
    <s v="     "/>
    <m/>
    <m/>
    <s v="N"/>
    <x v="0"/>
    <s v="1221036"/>
    <s v="15-0027497"/>
    <m/>
    <m/>
    <m/>
    <m/>
    <s v="     "/>
    <x v="1"/>
    <s v="PG&amp;E"/>
    <m/>
    <s v="Vegetation"/>
    <m/>
    <s v="D"/>
    <m/>
    <s v="0.26-9.99"/>
    <s v="Square Feet: ; Acreage: 1.5"/>
    <s v="Contact - Animal - Other"/>
    <s v="33.b. Animal contact"/>
    <s v="Contact - Animal"/>
    <s v="All types of equipment / facility failure"/>
    <s v="Contact - Animal"/>
    <m/>
    <s v="Contact - Animal"/>
    <s v="Conductor"/>
    <s v="Line to Line"/>
    <s v="0"/>
    <s v="Overhead"/>
    <x v="3"/>
    <s v="Conductor"/>
    <m/>
    <s v="101118401"/>
    <s v="     "/>
    <s v="Non-HFTD"/>
    <x v="0"/>
    <m/>
    <m/>
    <n v="37.004100000000001"/>
    <n v="-119.729"/>
    <s v="Madera"/>
    <s v="WOODWARD-2108"/>
    <s v="255292108"/>
    <n v="21000"/>
    <s v="WOODWARD 21085060"/>
    <x v="0"/>
    <s v="MADERA COUNTY"/>
    <s v="Herbaceous"/>
    <m/>
    <m/>
    <s v="No"/>
    <m/>
    <m/>
    <m/>
    <m/>
    <m/>
    <m/>
    <m/>
    <s v="N"/>
    <s v="N"/>
    <m/>
    <m/>
    <s v="     "/>
    <m/>
    <m/>
    <m/>
    <m/>
    <m/>
    <m/>
    <m/>
    <m/>
    <m/>
    <m/>
    <m/>
    <m/>
    <m/>
    <m/>
    <m/>
    <m/>
    <m/>
    <m/>
    <m/>
  </r>
  <r>
    <s v="20200308"/>
    <s v="     "/>
    <n v="43938"/>
    <s v="4/17"/>
    <x v="0"/>
    <n v="0.85069444444444442"/>
    <s v="16"/>
    <n v="2"/>
    <s v="4"/>
    <x v="4"/>
    <n v="43938"/>
    <n v="0.83333333333333337"/>
    <s v="On April 17, 2020 at 2025 hours, a PG&amp;E troubleman was dispatched to the Ripon 1704 Distribution Circuit near 29555 S Airport way for an outage and observed broken wire mid span on ground. Troubleman reported wire down 7 spans load side of 5481, 1 span , 1 phase, cause unknown. This resulted in a small brush fire. Lathrop Manteca FD was on site and extinguished the fire. Power was restored to 10 customers at 0118 hours. "/>
    <s v="     "/>
    <s v="FAS"/>
    <m/>
    <s v="N"/>
    <x v="0"/>
    <s v="897286"/>
    <s v="20-0042474"/>
    <m/>
    <s v="T004944322"/>
    <m/>
    <m/>
    <s v="     "/>
    <x v="1"/>
    <s v="PG&amp;E"/>
    <m/>
    <s v="Vegetation"/>
    <m/>
    <s v="D"/>
    <s v="D"/>
    <s v="&lt;0.25"/>
    <m/>
    <s v="Equipment - PG&amp;E"/>
    <s v="34.b. Conductor damage or failure"/>
    <s v="Equipment - PG&amp;E"/>
    <s v="All types of equipment / facility failure"/>
    <s v="Conductor failure-all"/>
    <s v="Conductor - Primary"/>
    <m/>
    <m/>
    <s v="Force Out,Line to Ground"/>
    <m/>
    <s v="Overhead"/>
    <x v="3"/>
    <s v="Conductor - Primary"/>
    <m/>
    <s v="Circuit ID: 163801704"/>
    <s v="     "/>
    <s v="Non-HFTD"/>
    <x v="0"/>
    <m/>
    <m/>
    <n v="37.683399999999999"/>
    <n v="-121.253"/>
    <s v="San Joaquin"/>
    <s v="RIPON-1704"/>
    <m/>
    <n v="17000"/>
    <m/>
    <x v="0"/>
    <s v="Lathrop Manteca FD"/>
    <s v="Hardwood Woodland"/>
    <m/>
    <m/>
    <s v="No"/>
    <m/>
    <m/>
    <m/>
    <m/>
    <m/>
    <m/>
    <m/>
    <s v="N"/>
    <s v="N"/>
    <m/>
    <m/>
    <s v="     "/>
    <m/>
    <m/>
    <m/>
    <m/>
    <m/>
    <m/>
    <m/>
    <m/>
    <m/>
    <m/>
    <m/>
    <m/>
    <m/>
    <m/>
    <m/>
    <m/>
    <m/>
    <m/>
    <m/>
  </r>
  <r>
    <s v="20201819"/>
    <s v="     "/>
    <n v="43938"/>
    <s v="4/17"/>
    <x v="0"/>
    <n v="0.41388888888888886"/>
    <s v="16"/>
    <n v="2"/>
    <s v="4"/>
    <x v="4"/>
    <n v="43938"/>
    <n v="0.3972222222222222"/>
    <s v="Bird nest caused pole fire damaging TX, ground run"/>
    <s v="     "/>
    <s v="FAS"/>
    <m/>
    <s v="Y"/>
    <x v="0"/>
    <s v="897019"/>
    <s v="20-0042312"/>
    <m/>
    <s v="T004943965"/>
    <n v="118929758"/>
    <m/>
    <s v="     "/>
    <x v="0"/>
    <s v="PG&amp;E"/>
    <m/>
    <s v="Other"/>
    <m/>
    <s v="D"/>
    <m/>
    <s v="&lt;3 meters of linear travel"/>
    <m/>
    <s v="Contact - Animal - Nest"/>
    <s v="33.e. Other contact from object"/>
    <s v="Contact - Nest"/>
    <s v="Contact from object"/>
    <s v="Contact - Nest"/>
    <m/>
    <s v="Contact - Nest"/>
    <s v="Pole"/>
    <s v="Line to Ground"/>
    <m/>
    <s v="Overhead"/>
    <x v="3"/>
    <s v="Pole"/>
    <m/>
    <s v="103585621"/>
    <s v="     "/>
    <s v="Non-HFTD"/>
    <x v="0"/>
    <m/>
    <m/>
    <n v="35.468299999999999"/>
    <n v="-119.395"/>
    <s v="Kern"/>
    <s v="GANSO-1104"/>
    <m/>
    <n v="12000"/>
    <m/>
    <x v="0"/>
    <m/>
    <s v="Agriculture"/>
    <m/>
    <m/>
    <s v="No"/>
    <m/>
    <m/>
    <m/>
    <m/>
    <m/>
    <m/>
    <m/>
    <s v="N"/>
    <s v="N"/>
    <m/>
    <m/>
    <s v="     "/>
    <m/>
    <m/>
    <m/>
    <m/>
    <m/>
    <m/>
    <m/>
    <m/>
    <m/>
    <m/>
    <m/>
    <m/>
    <m/>
    <m/>
    <m/>
    <m/>
    <m/>
    <m/>
    <m/>
  </r>
  <r>
    <s v="20210390"/>
    <s v="     "/>
    <n v="44303"/>
    <s v="4/17"/>
    <x v="0"/>
    <n v="0.71458333333333335"/>
    <s v="16"/>
    <n v="2"/>
    <s v="4"/>
    <x v="5"/>
    <m/>
    <m/>
    <s v="Tree grew into secondary conductor, resulting in a small ignition. The ensuing fire was 1 meter &lt; 3 meters in size. OIS: 1321526; FOID: T005267236, T005267233 (Cancelled), 5181232283 (Standby); FOID Actual Cause: Tree-Grew Into line; Lan ID: M1GI - Miguel Gutierrez (707) 249-1452; Circuit ID: 063131107, SAP ID: 101607265 "/>
    <s v="     "/>
    <s v="FAS"/>
    <m/>
    <s v="N"/>
    <x v="0"/>
    <m/>
    <m/>
    <m/>
    <s v="T005267236, T005267233, 5181232283"/>
    <m/>
    <m/>
    <s v="     "/>
    <x v="1"/>
    <s v="PG&amp;E"/>
    <m/>
    <s v="Vegetation"/>
    <m/>
    <s v="D"/>
    <s v="D"/>
    <s v="&lt;3 meters of linear travel"/>
    <m/>
    <s v="Vegetation"/>
    <s v="33.a. Veg. contact"/>
    <s v="Vegetation"/>
    <s v="Contact from object"/>
    <s v="Veg. contact"/>
    <m/>
    <s v="Veg. contact"/>
    <s v="Conductor - Open Wire Secondary"/>
    <m/>
    <s v="Y"/>
    <s v="Overhead"/>
    <x v="1"/>
    <s v="Conductor - Open Wire Secondary"/>
    <s v="Conductor"/>
    <s v="101607265"/>
    <s v="     "/>
    <s v="Non-HFTD"/>
    <x v="0"/>
    <m/>
    <m/>
    <n v="38.582099999999997"/>
    <n v="-121.54600000000001"/>
    <s v="Yolo"/>
    <s v="WEST-SACRAMENTO-1107"/>
    <m/>
    <m/>
    <s v="N/A"/>
    <x v="0"/>
    <s v="West Sacramento FD"/>
    <s v="Urban"/>
    <m/>
    <m/>
    <s v="No"/>
    <m/>
    <m/>
    <m/>
    <m/>
    <m/>
    <m/>
    <m/>
    <s v="N"/>
    <s v="N"/>
    <m/>
    <m/>
    <s v="     "/>
    <m/>
    <m/>
    <m/>
    <m/>
    <m/>
    <m/>
    <m/>
    <m/>
    <m/>
    <m/>
    <m/>
    <m/>
    <m/>
    <m/>
    <m/>
    <m/>
    <m/>
    <m/>
    <m/>
  </r>
  <r>
    <s v="20210391"/>
    <s v="     "/>
    <n v="44303"/>
    <s v="4/17"/>
    <x v="0"/>
    <n v="0.75277777777777777"/>
    <s v="16"/>
    <n v="2"/>
    <s v="4"/>
    <x v="5"/>
    <n v="44303"/>
    <m/>
    <s v="Overhead connector melted and fell to ground, resulting in a small ignition. The ensuing fire was 1 meter - &lt; 3 meters in size. Troubleman marked this as les than one meter but states 1 ft x 6 ft fire. I've corrected this in the ignition tracker. Spoke with T-Man and confirmed no pictures were taken, the size and who extinguished were correct on FAS- A8MM 4/28/21. "/>
    <s v="     "/>
    <s v="FAS"/>
    <m/>
    <s v="N"/>
    <x v="0"/>
    <m/>
    <m/>
    <m/>
    <s v="T005267263"/>
    <m/>
    <m/>
    <s v="     "/>
    <x v="1"/>
    <s v="PG&amp;E"/>
    <m/>
    <s v="Vegetation"/>
    <m/>
    <s v="D"/>
    <s v="D"/>
    <s v="&lt;3 meters of linear travel"/>
    <s v="about 1ft by 6ft"/>
    <s v="Equipment - PG&amp;E"/>
    <s v="34.m. Connection device damage or failure"/>
    <s v="Equipment - PG&amp;E"/>
    <s v="All types of equipment / facility failure"/>
    <s v="Splice/Clamp/Connector"/>
    <s v="Splice/Clamp/Connector"/>
    <m/>
    <m/>
    <m/>
    <s v="N"/>
    <s v="Overhead"/>
    <x v="1"/>
    <s v="Splice/Clamp/Connector"/>
    <s v="Conductor"/>
    <s v="100607805"/>
    <s v="     "/>
    <s v="Non-HFTD"/>
    <x v="0"/>
    <m/>
    <m/>
    <n v="37.066699999999997"/>
    <n v="-121.556"/>
    <s v="Santa Clara"/>
    <s v="LLAGAS-2101"/>
    <m/>
    <m/>
    <s v="N/A"/>
    <x v="0"/>
    <s v="Gilroy FD"/>
    <s v="Herbaceous"/>
    <m/>
    <m/>
    <s v="No"/>
    <m/>
    <m/>
    <m/>
    <m/>
    <m/>
    <m/>
    <m/>
    <s v="N"/>
    <s v="N"/>
    <m/>
    <m/>
    <s v="     "/>
    <m/>
    <m/>
    <m/>
    <m/>
    <m/>
    <m/>
    <m/>
    <m/>
    <m/>
    <m/>
    <m/>
    <m/>
    <m/>
    <m/>
    <m/>
    <m/>
    <m/>
    <m/>
    <m/>
  </r>
  <r>
    <s v="20212393"/>
    <s v="     "/>
    <n v="44303"/>
    <s v="4/17"/>
    <x v="0"/>
    <n v="0.55000000000000004"/>
    <s v="16"/>
    <n v="2"/>
    <s v="4"/>
    <x v="5"/>
    <n v="44303"/>
    <m/>
    <s v="Burnt crossarm was replaced; No mention of how it was burned; Going to contact Tman"/>
    <s v="     "/>
    <s v="SAP"/>
    <m/>
    <s v="Y"/>
    <x v="0"/>
    <m/>
    <m/>
    <m/>
    <s v="T005267139"/>
    <n v="120835000"/>
    <m/>
    <s v="     "/>
    <x v="0"/>
    <s v="PG&amp;E"/>
    <m/>
    <m/>
    <m/>
    <s v="D"/>
    <s v="D"/>
    <s v="Structure-PG&amp;E only"/>
    <s v="NONE "/>
    <s v="Contamination"/>
    <s v="36.a. Contamination"/>
    <s v="Equipment - PG&amp;E"/>
    <s v="Contamination"/>
    <s v="Contamination"/>
    <m/>
    <m/>
    <m/>
    <m/>
    <s v="Y"/>
    <s v="Overhead"/>
    <x v="3"/>
    <s v="Crossarm"/>
    <s v="Crossarm "/>
    <s v="102217639"/>
    <s v="     "/>
    <s v="Non-HFTD"/>
    <x v="0"/>
    <m/>
    <m/>
    <n v="38.079900000000002"/>
    <n v="-122.224"/>
    <s v="Solano"/>
    <s v="NORTH-TOWER-1103"/>
    <m/>
    <n v="12000"/>
    <m/>
    <x v="0"/>
    <s v="Self Extinguished"/>
    <s v="Urban"/>
    <s v="Brush fuel model"/>
    <s v="PLANTS, VEG IN BACKYARD"/>
    <s v="No"/>
    <m/>
    <m/>
    <m/>
    <m/>
    <m/>
    <m/>
    <m/>
    <s v="N"/>
    <s v="N"/>
    <m/>
    <m/>
    <s v="     "/>
    <m/>
    <m/>
    <m/>
    <m/>
    <m/>
    <m/>
    <m/>
    <m/>
    <m/>
    <m/>
    <m/>
    <m/>
    <m/>
    <m/>
    <m/>
    <m/>
    <m/>
    <m/>
    <m/>
  </r>
  <r>
    <s v="20210385"/>
    <s v="     "/>
    <n v="44303"/>
    <s v="4/17"/>
    <x v="0"/>
    <n v="0.46666666666666667"/>
    <s v="16"/>
    <n v="2"/>
    <s v="4"/>
    <x v="5"/>
    <n v="44303"/>
    <m/>
    <s v="Overhead conductor failed due to unknown cause, resulting in an ignition 3 meters - 0.25 acre in size. Troubleman found #2 fuse cutout blown when they arrived. "/>
    <s v="     "/>
    <s v="FAS"/>
    <m/>
    <s v="N"/>
    <x v="0"/>
    <m/>
    <s v="21-0049909"/>
    <m/>
    <s v="T005267079"/>
    <n v="120835000"/>
    <m/>
    <s v="     "/>
    <x v="1"/>
    <s v="PG&amp;E"/>
    <m/>
    <s v="Vegetation"/>
    <m/>
    <s v="D"/>
    <s v="D"/>
    <s v="&lt;0.25"/>
    <m/>
    <s v="Equipment - PG&amp;E"/>
    <s v="34.b. Conductor damage or failure"/>
    <s v="Equipment - PG&amp;E"/>
    <s v="All types of equipment / facility failure"/>
    <s v="Conductor failure-all"/>
    <s v="Conductor - Primary"/>
    <m/>
    <m/>
    <s v="Line to Ground"/>
    <s v="Y"/>
    <s v="Overhead"/>
    <x v="3"/>
    <s v="Conductor - Primary"/>
    <s v="Conductor, pole bolt, cutouts"/>
    <s v="100136277"/>
    <s v="     "/>
    <s v="Non-HFTD"/>
    <x v="0"/>
    <m/>
    <m/>
    <n v="35.293199999999999"/>
    <n v="-119.009"/>
    <s v="Kern"/>
    <s v="PANAMA-2102"/>
    <m/>
    <n v="21000"/>
    <m/>
    <x v="0"/>
    <s v="Bakersfield FD"/>
    <s v="Urban"/>
    <m/>
    <m/>
    <s v="No"/>
    <m/>
    <m/>
    <m/>
    <m/>
    <m/>
    <m/>
    <m/>
    <s v="N"/>
    <s v="N"/>
    <m/>
    <m/>
    <s v="     "/>
    <m/>
    <m/>
    <m/>
    <m/>
    <m/>
    <m/>
    <m/>
    <m/>
    <m/>
    <m/>
    <m/>
    <m/>
    <m/>
    <m/>
    <m/>
    <m/>
    <m/>
    <m/>
    <m/>
  </r>
  <r>
    <s v="MIA20162992"/>
    <s v="     "/>
    <n v="42478"/>
    <s v="4/18"/>
    <x v="0"/>
    <n v="0.76059027777777777"/>
    <s v="17"/>
    <n v="2"/>
    <s v="4"/>
    <x v="6"/>
    <n v="42478"/>
    <n v="0.76041666666666663"/>
    <s v="Per FAS, PG&amp;E equipment fuses in transformer PT 44 cutout caused fire. Escalon FD extinguished, less than 3 meters linear. "/>
    <s v="     "/>
    <s v="FAS"/>
    <n v="44250"/>
    <s v="Y"/>
    <x v="0"/>
    <s v="1453276"/>
    <s v="N/A"/>
    <m/>
    <s v="T003670813"/>
    <m/>
    <m/>
    <s v="     "/>
    <x v="1"/>
    <s v="PG&amp;E"/>
    <m/>
    <m/>
    <m/>
    <s v="D"/>
    <m/>
    <s v="&lt;3 meters of linear travel"/>
    <m/>
    <s v="Equipment - PG&amp;E"/>
    <s v="34.o. Other"/>
    <s v="Equipment - PG&amp;E"/>
    <s v="All types of equipment / facility failure"/>
    <s v="Equipment failure - Other"/>
    <s v="Transformer"/>
    <m/>
    <m/>
    <m/>
    <s v="No"/>
    <s v="Overhead"/>
    <x v="0"/>
    <m/>
    <m/>
    <s v="163191713"/>
    <s v="     "/>
    <s v="Non-HFTD"/>
    <x v="0"/>
    <m/>
    <m/>
    <n v="37.793799999999997"/>
    <n v="-120.98399999999999"/>
    <s v="San Joaquin"/>
    <s v="RIVERBANK-1713"/>
    <s v="163191713"/>
    <n v="17000"/>
    <m/>
    <x v="0"/>
    <s v="Escalon FD"/>
    <s v="Urban"/>
    <m/>
    <m/>
    <s v="No"/>
    <m/>
    <m/>
    <m/>
    <m/>
    <m/>
    <m/>
    <m/>
    <s v="N"/>
    <s v="N"/>
    <m/>
    <m/>
    <s v="     "/>
    <m/>
    <m/>
    <m/>
    <m/>
    <m/>
    <m/>
    <m/>
    <m/>
    <m/>
    <m/>
    <m/>
    <m/>
    <m/>
    <m/>
    <m/>
    <m/>
    <m/>
    <m/>
    <m/>
  </r>
  <r>
    <s v="20160019"/>
    <s v="     "/>
    <n v="42478"/>
    <s v="4/18"/>
    <x v="0"/>
    <n v="0.75972222222222219"/>
    <s v="17"/>
    <n v="2"/>
    <s v="4"/>
    <x v="6"/>
    <m/>
    <m/>
    <s v="# 1 pt 44 cutout burnt on bottom of fuse,drop to grd,took cap bank offline,made tag 4 crew to repair and chk kyles and unit tanks, small fire at bushes at base of pole,melted drip sytem hose"/>
    <s v="     "/>
    <m/>
    <m/>
    <s v="N"/>
    <x v="0"/>
    <s v="1453276"/>
    <m/>
    <m/>
    <m/>
    <m/>
    <m/>
    <s v="     "/>
    <x v="1"/>
    <s v="PG&amp;E"/>
    <m/>
    <s v="Vegetation"/>
    <m/>
    <s v="D"/>
    <m/>
    <s v="&lt;3 meters of linear travel"/>
    <s v="Square Feet: ; Acreage: "/>
    <s v="Equipment - PG&amp;E"/>
    <s v="34.c. Fuse damage or failure"/>
    <s v="Equipment - PG&amp;E"/>
    <s v="All types of equipment / facility failure"/>
    <s v="Fuse"/>
    <s v="Fuse"/>
    <m/>
    <m/>
    <m/>
    <s v="None"/>
    <s v="Overhead"/>
    <x v="1"/>
    <s v="Other"/>
    <m/>
    <s v="102332958"/>
    <s v="     "/>
    <s v="Non-HFTD"/>
    <x v="0"/>
    <m/>
    <m/>
    <n v="37.793799999999997"/>
    <n v="-120.98399999999999"/>
    <s v="San Joaquin"/>
    <s v="RIVERBANK-1713"/>
    <s v="163191713"/>
    <m/>
    <s v="N/A"/>
    <x v="0"/>
    <s v="Escalon Fire"/>
    <s v="Urban"/>
    <m/>
    <m/>
    <s v="No"/>
    <m/>
    <m/>
    <m/>
    <m/>
    <m/>
    <m/>
    <m/>
    <s v="N"/>
    <s v="N"/>
    <m/>
    <m/>
    <s v="     "/>
    <m/>
    <m/>
    <m/>
    <m/>
    <m/>
    <m/>
    <m/>
    <m/>
    <m/>
    <m/>
    <m/>
    <m/>
    <m/>
    <m/>
    <m/>
    <m/>
    <m/>
    <m/>
    <m/>
  </r>
  <r>
    <s v="MIA20178406"/>
    <s v="     "/>
    <n v="42843"/>
    <s v="4/18"/>
    <x v="0"/>
    <n v="0.44918981481481479"/>
    <s v="16"/>
    <n v="2"/>
    <s v="4"/>
    <x v="0"/>
    <n v="42843"/>
    <n v="0.44861111111111113"/>
    <s v="Bird nest caught pole on fire"/>
    <s v="     "/>
    <s v="FAS"/>
    <n v="44251"/>
    <s v="Y"/>
    <x v="0"/>
    <m/>
    <s v="N/A"/>
    <m/>
    <s v="T004013473"/>
    <n v="112776892"/>
    <m/>
    <s v="     "/>
    <x v="0"/>
    <s v="PG&amp;E"/>
    <m/>
    <m/>
    <m/>
    <s v="D"/>
    <m/>
    <s v="Structure-PG&amp;E only"/>
    <m/>
    <s v="Contact - Animal - Nest"/>
    <s v="33.e. Other contact from object"/>
    <s v="Contact - Nest"/>
    <s v="Contact from object"/>
    <s v="Contact - Nest"/>
    <m/>
    <s v="Contact - Nest"/>
    <s v="Capacitor Bank"/>
    <m/>
    <s v="No"/>
    <s v="Overhead"/>
    <x v="0"/>
    <m/>
    <m/>
    <s v="L415"/>
    <s v="     "/>
    <s v="Non-HFTD"/>
    <x v="0"/>
    <m/>
    <m/>
    <n v="35.151400000000002"/>
    <n v="-119.07599999999999"/>
    <s v="Kern"/>
    <s v="LAKEVIEW-1102"/>
    <m/>
    <n v="11000"/>
    <m/>
    <x v="0"/>
    <s v="Bakersfield FD"/>
    <s v="Rural"/>
    <m/>
    <m/>
    <s v="No"/>
    <m/>
    <m/>
    <m/>
    <m/>
    <m/>
    <m/>
    <m/>
    <s v="N"/>
    <s v="N"/>
    <m/>
    <m/>
    <s v="     "/>
    <m/>
    <m/>
    <m/>
    <m/>
    <m/>
    <m/>
    <m/>
    <m/>
    <m/>
    <m/>
    <m/>
    <m/>
    <m/>
    <m/>
    <m/>
    <m/>
    <m/>
    <m/>
    <m/>
  </r>
  <r>
    <s v="SAP201712188"/>
    <s v="     "/>
    <n v="42843"/>
    <s v="4/18"/>
    <x v="0"/>
    <m/>
    <s v="16"/>
    <n v="2"/>
    <s v="4"/>
    <x v="0"/>
    <n v="42841"/>
    <m/>
    <s v="Crossarm replaced due to pole fire"/>
    <s v="     "/>
    <s v="SAP"/>
    <n v="44580"/>
    <s v="Y"/>
    <x v="0"/>
    <s v="1758967"/>
    <s v="N/A"/>
    <m/>
    <s v="T004011933"/>
    <n v="112771889"/>
    <m/>
    <s v="     "/>
    <x v="0"/>
    <s v="PG&amp;E"/>
    <m/>
    <m/>
    <m/>
    <s v="D"/>
    <m/>
    <s v="Structure-PG&amp;E only"/>
    <m/>
    <s v="Equipment - PG&amp;E"/>
    <s v="34.c. Fuse damage or failure"/>
    <s v="Equipment - PG&amp;E"/>
    <s v="Fuse failure - all"/>
    <s v="Fuse failure - all"/>
    <s v="Crossarm"/>
    <m/>
    <m/>
    <m/>
    <s v="Yes"/>
    <s v="Overhead"/>
    <x v="0"/>
    <s v="Crossarm"/>
    <m/>
    <s v="103049421"/>
    <s v="     "/>
    <s v="Non-HFTD"/>
    <x v="0"/>
    <m/>
    <m/>
    <n v="37.8596"/>
    <n v="-122.29300000000001"/>
    <s v="Alameda"/>
    <s v="OAKLAND-D-1130"/>
    <m/>
    <m/>
    <m/>
    <x v="0"/>
    <m/>
    <m/>
    <m/>
    <m/>
    <s v="No"/>
    <m/>
    <m/>
    <m/>
    <m/>
    <m/>
    <m/>
    <m/>
    <s v="N"/>
    <s v="N"/>
    <m/>
    <m/>
    <s v="     "/>
    <m/>
    <m/>
    <m/>
    <m/>
    <m/>
    <m/>
    <m/>
    <m/>
    <m/>
    <m/>
    <m/>
    <m/>
    <m/>
    <m/>
    <m/>
    <m/>
    <m/>
    <m/>
    <m/>
  </r>
  <r>
    <s v="SAP20196300"/>
    <s v="     "/>
    <n v="43573"/>
    <s v="4/18"/>
    <x v="0"/>
    <m/>
    <s v="16"/>
    <n v="2"/>
    <s v="4"/>
    <x v="3"/>
    <n v="43571"/>
    <m/>
    <s v="565 29th St / 28th St @ Telegraph in Oakland; wire down and on fire/pole fire; burned crossarm; failure of interrupter CR159"/>
    <s v="     "/>
    <s v="SAP"/>
    <n v="44580"/>
    <s v="Y"/>
    <x v="0"/>
    <s v="361448"/>
    <s v="19-0042723"/>
    <m/>
    <s v="T004619849"/>
    <n v="117036287"/>
    <m/>
    <s v="     "/>
    <x v="0"/>
    <s v="PG&amp;E"/>
    <m/>
    <m/>
    <m/>
    <s v="D"/>
    <m/>
    <s v="Structure-PG&amp;E only"/>
    <m/>
    <s v="Equipment - PG&amp;E"/>
    <s v="34.o. Other"/>
    <s v="Equipment - PG&amp;E"/>
    <s v="Other"/>
    <s v="Other"/>
    <s v="Crossarm"/>
    <m/>
    <m/>
    <s v="Force Out"/>
    <s v="Yes"/>
    <s v="Overhead"/>
    <x v="0"/>
    <s v="Crossarm"/>
    <m/>
    <m/>
    <s v="     "/>
    <s v="Non-HFTD"/>
    <x v="0"/>
    <m/>
    <m/>
    <n v="37.818199999999997"/>
    <n v="-122.267"/>
    <s v="Alameda"/>
    <s v="OAKLAND-D-1104"/>
    <m/>
    <m/>
    <s v="OAKLAND D 1104CB"/>
    <x v="0"/>
    <m/>
    <m/>
    <m/>
    <m/>
    <s v="No"/>
    <m/>
    <m/>
    <m/>
    <m/>
    <m/>
    <m/>
    <m/>
    <s v="N"/>
    <s v="N"/>
    <m/>
    <m/>
    <s v="     "/>
    <m/>
    <m/>
    <m/>
    <m/>
    <m/>
    <m/>
    <m/>
    <m/>
    <m/>
    <m/>
    <m/>
    <m/>
    <m/>
    <m/>
    <m/>
    <m/>
    <m/>
    <m/>
    <m/>
  </r>
  <r>
    <s v="20190105"/>
    <s v="     "/>
    <n v="43573"/>
    <s v="4/18"/>
    <x v="0"/>
    <n v="0.70099537037037041"/>
    <s v="16"/>
    <n v="2"/>
    <s v="4"/>
    <x v="3"/>
    <n v="43573"/>
    <m/>
    <s v="Tree fell resulting in wire down, fire less than 1 meter"/>
    <s v="     "/>
    <s v="FAS"/>
    <m/>
    <s v="N"/>
    <x v="0"/>
    <s v="363303"/>
    <s v="19-0044166"/>
    <m/>
    <s v="T004622182"/>
    <n v="117060477"/>
    <m/>
    <s v="     "/>
    <x v="0"/>
    <s v="PG&amp;E"/>
    <m/>
    <m/>
    <m/>
    <s v="D"/>
    <m/>
    <s v="&lt;3 meters of linear travel"/>
    <m/>
    <s v="Vegetation"/>
    <s v="33.a. Veg. contact"/>
    <s v="Vegetation"/>
    <s v="Contact from object"/>
    <s v="Contact - Vegetation"/>
    <m/>
    <s v="Contact - Vegetation"/>
    <m/>
    <s v="Line to Ground"/>
    <m/>
    <m/>
    <x v="0"/>
    <m/>
    <m/>
    <s v="083182107-2100496584{Xr178}"/>
    <s v="     "/>
    <s v="Non-HFTD"/>
    <x v="0"/>
    <m/>
    <m/>
    <n v="37.013399999999997"/>
    <n v="-120.369"/>
    <s v="SANTA CLARA"/>
    <s v="LLAGAS-2107"/>
    <m/>
    <m/>
    <s v="LLAGAS 2107XR178"/>
    <x v="0"/>
    <s v="CAL FIRE GILROY"/>
    <m/>
    <m/>
    <m/>
    <s v="No"/>
    <m/>
    <m/>
    <m/>
    <m/>
    <m/>
    <m/>
    <m/>
    <s v="N"/>
    <s v="N"/>
    <m/>
    <m/>
    <s v="     "/>
    <s v="37.01520600"/>
    <s v="-121.63433100"/>
    <s v="May  7 2019 12:00AM"/>
    <s v="TrunkFail"/>
    <s v="Evidence of fallen oak with tree trunk snapped and lying on the ground in the direction of the powerlines. Oak shows signs of recent trim on branches and large limbs. Lines clear."/>
    <s v="OAK"/>
    <s v="50"/>
    <s v="28"/>
    <s v="35"/>
    <s v="Slight"/>
    <s v="Moderate"/>
    <s v="Y"/>
    <s v="1"/>
    <m/>
    <s v="Plain"/>
    <s v="A"/>
    <s v="Other"/>
    <s v="BareWire"/>
    <s v="0"/>
  </r>
  <r>
    <s v="SAP20196307"/>
    <s v="     "/>
    <n v="43573"/>
    <s v="4/18"/>
    <x v="0"/>
    <m/>
    <s v="16"/>
    <n v="2"/>
    <s v="4"/>
    <x v="3"/>
    <n v="43571"/>
    <m/>
    <s v="Pole replaced due to pole fire caused by nest contact"/>
    <s v="     "/>
    <s v="SAP"/>
    <n v="44580"/>
    <s v="Y"/>
    <x v="0"/>
    <s v="362093"/>
    <s v="19-0043459"/>
    <m/>
    <s v="T004620670"/>
    <n v="117045029"/>
    <m/>
    <s v="     "/>
    <x v="0"/>
    <s v="PG&amp;E"/>
    <m/>
    <m/>
    <m/>
    <s v="D"/>
    <m/>
    <s v="Structure-PG&amp;E only"/>
    <m/>
    <s v="Contact - Animal - Nest"/>
    <s v="33.e. Other contact from object"/>
    <s v="Contact - Nest"/>
    <s v="Nest Contact"/>
    <s v="Nest Contact"/>
    <m/>
    <s v="Nest Contact"/>
    <s v="Pole"/>
    <s v="Multi-Fault"/>
    <s v="No"/>
    <s v="Overhead"/>
    <x v="0"/>
    <s v="Pole"/>
    <m/>
    <s v="103575788"/>
    <s v="     "/>
    <s v="Non-HFTD"/>
    <x v="0"/>
    <m/>
    <m/>
    <n v="35.637099999999997"/>
    <n v="-119.58"/>
    <s v="Kern"/>
    <s v="GOOSE-LAKE-1103"/>
    <m/>
    <m/>
    <s v="GOOSE LAKE 1103CB"/>
    <x v="0"/>
    <m/>
    <m/>
    <m/>
    <m/>
    <s v="No"/>
    <m/>
    <m/>
    <m/>
    <m/>
    <m/>
    <m/>
    <m/>
    <s v="N"/>
    <s v="N"/>
    <m/>
    <m/>
    <s v="     "/>
    <m/>
    <m/>
    <m/>
    <m/>
    <m/>
    <m/>
    <m/>
    <m/>
    <m/>
    <m/>
    <m/>
    <m/>
    <m/>
    <m/>
    <m/>
    <m/>
    <m/>
    <m/>
    <m/>
  </r>
  <r>
    <s v="SAP20196306"/>
    <s v="     "/>
    <n v="43573"/>
    <s v="4/18"/>
    <x v="0"/>
    <m/>
    <s v="16"/>
    <n v="2"/>
    <s v="4"/>
    <x v="3"/>
    <n v="43571"/>
    <m/>
    <s v="Hwy 46 and Kecks in Lost Hills; 1m n/o meter 1009442621; rain caused bird's nest to catch fire damaging cutouts and transformer"/>
    <s v="     "/>
    <s v="SAP"/>
    <n v="44580"/>
    <s v="Y"/>
    <x v="0"/>
    <s v="361995"/>
    <s v="19-0043065"/>
    <m/>
    <s v="T004620543"/>
    <n v="117044037"/>
    <m/>
    <s v="     "/>
    <x v="0"/>
    <s v="PG&amp;E"/>
    <m/>
    <m/>
    <m/>
    <s v="D"/>
    <m/>
    <s v="Structure-PG&amp;E only"/>
    <m/>
    <s v="Contact - Animal - Nest"/>
    <s v="33.e. Other contact from object"/>
    <s v="Contact - Nest"/>
    <s v="Nest Contact"/>
    <s v="Nest Contact"/>
    <m/>
    <s v="Nest Contact"/>
    <s v="Transformer"/>
    <s v="Line to Ground"/>
    <s v="No"/>
    <s v="Overhead"/>
    <x v="0"/>
    <s v="Transformer"/>
    <m/>
    <s v="100171058"/>
    <s v="     "/>
    <s v="Non-HFTD"/>
    <x v="0"/>
    <m/>
    <m/>
    <n v="35.6873"/>
    <n v="-120.02800000000001"/>
    <s v="Kern"/>
    <s v="ANTELOPE-1101"/>
    <m/>
    <m/>
    <s v="ANTELOPE 11012656"/>
    <x v="0"/>
    <s v="extinguished by rain"/>
    <m/>
    <m/>
    <m/>
    <s v="No"/>
    <m/>
    <m/>
    <m/>
    <m/>
    <m/>
    <m/>
    <m/>
    <s v="N"/>
    <s v="N"/>
    <m/>
    <m/>
    <s v="     "/>
    <m/>
    <m/>
    <m/>
    <m/>
    <m/>
    <m/>
    <m/>
    <m/>
    <m/>
    <m/>
    <m/>
    <m/>
    <m/>
    <m/>
    <m/>
    <m/>
    <m/>
    <m/>
    <m/>
  </r>
  <r>
    <s v="20210400"/>
    <s v="     "/>
    <n v="44304"/>
    <s v="4/18"/>
    <x v="0"/>
    <n v="0.6333333333333333"/>
    <s v="17"/>
    <n v="2"/>
    <s v="4"/>
    <x v="5"/>
    <n v="44304"/>
    <m/>
    <s v="Palm tree grew into secondary overhead conductor, resulting in an ignition 1 meter - &lt; 3 meters in size. The ensuing fire was extinguished by the home owner. OIS: 1322177; ILIS: 21-0050080; ILIS Listed Cause: Vegetation, Tree - grew into line; FOID: T005267590; Field Order Listed Actual Cause: TREE-GREW INTO LINE; Tman, JCSN, Pics Provided (3); EC: 120837968; PM: 44755132; Circuit ID: 252051111, SAP ID: 100635791, 100635788"/>
    <s v="     "/>
    <s v="FAS"/>
    <m/>
    <s v="N"/>
    <x v="0"/>
    <m/>
    <s v="21-0050080"/>
    <m/>
    <s v="T005267590"/>
    <n v="120838000"/>
    <m/>
    <s v="     "/>
    <x v="1"/>
    <s v="PG&amp;E"/>
    <m/>
    <s v="Vegetation"/>
    <m/>
    <s v="D"/>
    <s v="D"/>
    <s v="&lt;3 meters of linear travel"/>
    <m/>
    <s v="Vegetation"/>
    <s v="33.a. Veg. contact"/>
    <s v="Vegetation"/>
    <s v="Contact from object"/>
    <s v="Veg. contact"/>
    <m/>
    <s v="Veg. contact"/>
    <s v="Conductor - Open Wire Secondary"/>
    <s v="Line to Ground"/>
    <s v="Y"/>
    <s v="Overhead"/>
    <x v="1"/>
    <s v="Conductor - Open Wire Secondary"/>
    <s v="Conductor"/>
    <m/>
    <s v="     "/>
    <s v="Non-HFTD"/>
    <x v="0"/>
    <m/>
    <m/>
    <n v="36.791899999999998"/>
    <n v="-119.84699999999999"/>
    <s v="Fresno"/>
    <s v="ASHLAN-AVE-1111"/>
    <m/>
    <m/>
    <s v="N/A"/>
    <x v="0"/>
    <s v="Customer"/>
    <s v="Urban"/>
    <m/>
    <m/>
    <s v="No"/>
    <m/>
    <m/>
    <m/>
    <m/>
    <m/>
    <m/>
    <m/>
    <s v="N"/>
    <s v="N"/>
    <m/>
    <m/>
    <s v="     "/>
    <s v="36.79194400"/>
    <s v="-119.84700400"/>
    <s v="Apr 20 2021 12:00AM"/>
    <s v="TreeGrew"/>
    <s v="PALM GREW INTO SECONDARY POWERLINE. THE PALM HAS BEEN TRIMMED. TENNANT TOLD PI THAT THE OWNER OF THE PROPERTY IS AWARE OF PALM REMOVAL AND THE POSSIBLE REMOVAL OF TWO OTHER TREES GROWING UNDER POWER LINES. THERE ARE NO SIGNS OF FIRE OR IGNITION AT THIS LOCATION."/>
    <s v="PALF"/>
    <s v="21"/>
    <s v="14"/>
    <s v="4"/>
    <m/>
    <m/>
    <m/>
    <m/>
    <m/>
    <m/>
    <m/>
    <s v="AlleyArm"/>
    <s v="BareWire"/>
    <s v="0"/>
  </r>
  <r>
    <s v="20210401"/>
    <s v="     "/>
    <n v="44304"/>
    <s v="4/18"/>
    <x v="0"/>
    <n v="0.6430555555555556"/>
    <s v="17"/>
    <n v="2"/>
    <s v="4"/>
    <x v="5"/>
    <n v="44304"/>
    <m/>
    <s v="Third party vehicle made contact with pole causing one of 2 spans to fall to ground, igniting a small grass fire at the base of the pole. The ensuing fire was 1 meter - &lt; 3 meters in size. Spoke to the Troubleman on 4/22/2021-he indicated that CAL Fire was on scene prior to his arrival.  "/>
    <s v="     "/>
    <s v="FAS"/>
    <m/>
    <s v="N"/>
    <x v="0"/>
    <m/>
    <s v="21-0050079"/>
    <m/>
    <s v="T005267597"/>
    <n v="120838000"/>
    <m/>
    <s v="     "/>
    <x v="1"/>
    <s v="PG&amp;E"/>
    <m/>
    <s v="Vegetation"/>
    <m/>
    <s v="D"/>
    <s v="D"/>
    <s v="&lt;0.25"/>
    <s v="&quot;About 10X10 feet&quot;"/>
    <s v="Contact - 3rd Party"/>
    <s v="33.d. Vehicle contact"/>
    <s v="Contact - 3rd Party"/>
    <s v="Contact from object"/>
    <s v="Vehicle contact"/>
    <m/>
    <s v="Vehicle contact"/>
    <s v="Conductor - Primary"/>
    <s v="Open Circuit"/>
    <s v="Y"/>
    <s v="Overhead"/>
    <x v="3"/>
    <s v="Conductor - Primary"/>
    <s v="Conductor-Copper wire."/>
    <s v="100046030"/>
    <s v="     "/>
    <s v="Non-HFTD"/>
    <x v="0"/>
    <n v="300"/>
    <m/>
    <n v="38.902500000000003"/>
    <n v="-121.066"/>
    <s v="Placer"/>
    <s v="AUBURN-1102"/>
    <m/>
    <n v="12000"/>
    <m/>
    <x v="0"/>
    <s v="Cal Fire"/>
    <s v="Urban"/>
    <m/>
    <m/>
    <s v="No"/>
    <m/>
    <m/>
    <m/>
    <m/>
    <m/>
    <m/>
    <m/>
    <s v="N"/>
    <s v="N"/>
    <m/>
    <m/>
    <s v="     "/>
    <m/>
    <m/>
    <m/>
    <m/>
    <m/>
    <m/>
    <m/>
    <m/>
    <m/>
    <m/>
    <m/>
    <m/>
    <m/>
    <m/>
    <m/>
    <m/>
    <m/>
    <m/>
    <m/>
  </r>
  <r>
    <s v="20210399"/>
    <s v="     "/>
    <n v="44304"/>
    <s v="4/18"/>
    <x v="0"/>
    <n v="0.56736111111111109"/>
    <s v="17"/>
    <n v="2"/>
    <s v="4"/>
    <x v="5"/>
    <n v="44304"/>
    <m/>
    <s v=" Troubleman found no good service conductor burning upon arrival and de energized the open delta bank, then called for crew to replace. The conductor failure, resulted in a less than one meter ignition that self extinguished. a8mm called and Spoke with T-Man on 4/27/21 who stated the fire was mostly extinguished upon arrival but there was a small flame he extinguished with a long stick. The fire department was on site upon his arrival but stood by for support if he could not put out the flame on his own. His opinion on what the cause was  either damage from a squirrel or gunshot. He referred to a picture he took that showed &quot;bird cadging&quot; which is usually caused by an animal or bullet damage. "/>
    <s v="     "/>
    <s v="FAS"/>
    <m/>
    <s v="N"/>
    <x v="0"/>
    <m/>
    <s v="21-0050070"/>
    <m/>
    <s v="T005267548"/>
    <n v="120838000"/>
    <m/>
    <s v="     "/>
    <x v="0"/>
    <s v="PG&amp;E"/>
    <m/>
    <s v="Other"/>
    <s v="Conductor"/>
    <s v="D"/>
    <s v="D"/>
    <s v="&lt;3 meters of linear travel"/>
    <m/>
    <s v="Contact - Animal - Other"/>
    <s v="33.b. Animal contact"/>
    <s v="Contact - Animal"/>
    <s v="Contact from object"/>
    <s v="Animal contact"/>
    <m/>
    <s v="Animal contact"/>
    <s v="Service Drop"/>
    <s v="Line to Ground"/>
    <s v="Y"/>
    <s v="Overhead"/>
    <x v="2"/>
    <s v="Service Drop"/>
    <s v="Conductor"/>
    <m/>
    <s v="     "/>
    <s v="Non-HFTD"/>
    <x v="0"/>
    <m/>
    <m/>
    <n v="36.6511"/>
    <n v="-119.81399999999999"/>
    <s v="Fresno"/>
    <s v="KEARNEY-1104"/>
    <m/>
    <n v="12000"/>
    <s v="N/A"/>
    <x v="0"/>
    <s v="Self Extinguished/employee"/>
    <s v="Agriculture"/>
    <m/>
    <m/>
    <s v="No"/>
    <m/>
    <m/>
    <m/>
    <m/>
    <m/>
    <m/>
    <m/>
    <s v="N"/>
    <s v="N"/>
    <m/>
    <m/>
    <s v="     "/>
    <m/>
    <m/>
    <m/>
    <m/>
    <m/>
    <m/>
    <m/>
    <m/>
    <m/>
    <m/>
    <m/>
    <m/>
    <m/>
    <m/>
    <m/>
    <m/>
    <m/>
    <m/>
    <m/>
  </r>
  <r>
    <s v="20210392"/>
    <s v="     "/>
    <n v="44304"/>
    <s v="4/18"/>
    <x v="0"/>
    <n v="4.8611111111111112E-3"/>
    <s v="17"/>
    <n v="2"/>
    <s v="4"/>
    <x v="5"/>
    <n v="44303"/>
    <m/>
    <s v="Overhead conductor failed and fell to ground, resulting in an ignition 1 meter - &lt; 3 meters in size. The conductor failure was possibly due to gunshot. Cal Fire found shell casing and reports a customer heard 4 pops before the power went out."/>
    <s v="     "/>
    <s v="FAS"/>
    <m/>
    <s v="N"/>
    <x v="0"/>
    <m/>
    <s v="21-0049994.2(3 outages)"/>
    <m/>
    <s v="T005267362"/>
    <n v="120837000"/>
    <m/>
    <s v="     "/>
    <x v="1"/>
    <s v="PG&amp;E"/>
    <m/>
    <s v="Vegetation"/>
    <m/>
    <s v="D"/>
    <s v="D"/>
    <s v="&lt;0.25"/>
    <m/>
    <s v="Contact - 3rd Party"/>
    <s v="33.e. Other contact from object"/>
    <s v="Contact - 3rd Party"/>
    <s v="Contact from object"/>
    <s v="Contact from Object - Other"/>
    <m/>
    <s v="Contact from Object - Other"/>
    <s v="Conductor - Primary"/>
    <s v="Line to Line,Open Circuit"/>
    <s v="Y"/>
    <s v="Overhead"/>
    <x v="3"/>
    <s v="Conductor - Primary"/>
    <s v="Conductor- copper wire"/>
    <s v="101503049"/>
    <s v="     "/>
    <s v="Non-HFTD"/>
    <x v="0"/>
    <m/>
    <m/>
    <n v="39.913600000000002"/>
    <n v="-122.136"/>
    <s v="Tehama"/>
    <s v="CORNING-1104"/>
    <m/>
    <n v="12000"/>
    <m/>
    <x v="0"/>
    <s v="Cal Fire"/>
    <s v="Agriculture"/>
    <m/>
    <m/>
    <s v="No"/>
    <m/>
    <m/>
    <m/>
    <m/>
    <m/>
    <m/>
    <m/>
    <s v="N"/>
    <s v="N"/>
    <m/>
    <m/>
    <s v="     "/>
    <m/>
    <m/>
    <m/>
    <m/>
    <m/>
    <m/>
    <m/>
    <m/>
    <m/>
    <m/>
    <m/>
    <m/>
    <m/>
    <m/>
    <m/>
    <m/>
    <m/>
    <m/>
    <m/>
  </r>
  <r>
    <s v="20150041"/>
    <s v="     "/>
    <n v="42113"/>
    <s v="4/19"/>
    <x v="0"/>
    <n v="0.54236111111111107"/>
    <s v="17"/>
    <n v="2"/>
    <s v="4"/>
    <x v="2"/>
    <n v="42113"/>
    <n v="0.54236111111111107"/>
    <m/>
    <s v="     "/>
    <m/>
    <m/>
    <s v="N"/>
    <x v="0"/>
    <s v="1221667"/>
    <s v="15-0027671"/>
    <m/>
    <m/>
    <n v="110197203"/>
    <m/>
    <s v="     "/>
    <x v="1"/>
    <s v="PG&amp;E"/>
    <m/>
    <s v="Vegetation"/>
    <m/>
    <s v="D"/>
    <m/>
    <s v="&lt;0.25"/>
    <s v="Square Feet: ; Acreage: "/>
    <s v="Contact - Animal - Bird"/>
    <s v="33.b. Animal contact"/>
    <s v="Contact - Bird"/>
    <s v="All types of equipment / facility failure"/>
    <s v="Contact - Animal"/>
    <m/>
    <s v="Contact - Animal"/>
    <s v="Conductor"/>
    <s v="Line to Ground"/>
    <m/>
    <s v="Overhead"/>
    <x v="3"/>
    <s v="Conductor"/>
    <m/>
    <s v="101013878"/>
    <s v="     "/>
    <s v="Non-HFTD"/>
    <x v="0"/>
    <m/>
    <m/>
    <n v="37.1571"/>
    <n v="-120.41500000000001"/>
    <s v="Merced"/>
    <s v="EL-NIDO-1101"/>
    <s v="252451101"/>
    <n v="12000"/>
    <s v="EL NIDO 11014480"/>
    <x v="0"/>
    <m/>
    <s v="Agriculture"/>
    <m/>
    <m/>
    <s v="No"/>
    <m/>
    <m/>
    <m/>
    <m/>
    <m/>
    <m/>
    <m/>
    <s v="N"/>
    <s v="N"/>
    <m/>
    <m/>
    <s v="     "/>
    <m/>
    <m/>
    <m/>
    <m/>
    <m/>
    <m/>
    <m/>
    <m/>
    <m/>
    <m/>
    <m/>
    <m/>
    <m/>
    <m/>
    <m/>
    <m/>
    <m/>
    <m/>
    <m/>
  </r>
  <r>
    <s v="20150040"/>
    <s v="     "/>
    <n v="42113"/>
    <s v="4/19"/>
    <x v="0"/>
    <n v="0.38750000000000001"/>
    <s v="17"/>
    <n v="2"/>
    <s v="4"/>
    <x v="2"/>
    <n v="42113"/>
    <n v="0.38750000000000001"/>
    <s v="CREW TO REPAIR WIRE DWN ISOLATED &amp; MADE SAFE.F6TA0S2"/>
    <s v="     "/>
    <m/>
    <m/>
    <s v="N"/>
    <x v="0"/>
    <s v="1221610"/>
    <s v="15-0027657"/>
    <m/>
    <m/>
    <n v="110197136"/>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PACIFIC BELL"/>
    <s v="Overhead"/>
    <x v="3"/>
    <s v="Conductor"/>
    <m/>
    <s v="100826688"/>
    <s v="     "/>
    <s v="Non-HFTD"/>
    <x v="0"/>
    <m/>
    <m/>
    <n v="36.5764"/>
    <n v="-119.669"/>
    <s v="Fresno"/>
    <s v="MC-CALL-1106"/>
    <s v="254121106"/>
    <n v="12000"/>
    <s v="MC CALL 1106430534"/>
    <x v="0"/>
    <m/>
    <s v="Agriculture"/>
    <m/>
    <m/>
    <s v="No"/>
    <m/>
    <m/>
    <m/>
    <m/>
    <m/>
    <m/>
    <m/>
    <s v="N"/>
    <s v="N"/>
    <m/>
    <m/>
    <s v="     "/>
    <m/>
    <m/>
    <m/>
    <m/>
    <m/>
    <m/>
    <m/>
    <m/>
    <m/>
    <m/>
    <m/>
    <m/>
    <m/>
    <m/>
    <m/>
    <m/>
    <m/>
    <m/>
    <m/>
  </r>
  <r>
    <s v="SAP201712178"/>
    <s v="     "/>
    <n v="42844"/>
    <s v="4/19"/>
    <x v="0"/>
    <m/>
    <s v="16"/>
    <n v="2"/>
    <s v="4"/>
    <x v="0"/>
    <n v="42842"/>
    <m/>
    <s v="failed fuse 8648; pole fire"/>
    <s v="     "/>
    <s v="SAP"/>
    <n v="44580"/>
    <s v="Y"/>
    <x v="0"/>
    <s v="1759198"/>
    <s v="17-0040778"/>
    <m/>
    <s v="T004012287"/>
    <n v="112773005"/>
    <m/>
    <s v="     "/>
    <x v="0"/>
    <s v="PG&amp;E"/>
    <m/>
    <m/>
    <m/>
    <s v="D"/>
    <m/>
    <s v="Structure-PG&amp;E only"/>
    <m/>
    <s v="Equipment - PG&amp;E"/>
    <s v="34.c. Fuse damage or failure"/>
    <s v="Equipment - PG&amp;E"/>
    <s v="Fuse failure - all"/>
    <s v="Fuse failure - all"/>
    <s v="Fuse"/>
    <m/>
    <m/>
    <s v="Line to Line"/>
    <s v="Yes"/>
    <s v="Overhead"/>
    <x v="0"/>
    <s v="Fuse"/>
    <m/>
    <s v="103328091"/>
    <s v="     "/>
    <s v="Non-HFTD"/>
    <x v="0"/>
    <m/>
    <m/>
    <n v="37.432899999999997"/>
    <n v="-120.577"/>
    <s v="Merced"/>
    <s v="CRESSEY-2103"/>
    <m/>
    <m/>
    <s v="CRESSEY 21034350"/>
    <x v="0"/>
    <m/>
    <m/>
    <m/>
    <m/>
    <s v="No"/>
    <m/>
    <m/>
    <m/>
    <m/>
    <m/>
    <m/>
    <m/>
    <s v="N"/>
    <s v="N"/>
    <m/>
    <m/>
    <s v="     "/>
    <m/>
    <m/>
    <m/>
    <m/>
    <m/>
    <m/>
    <m/>
    <m/>
    <m/>
    <m/>
    <m/>
    <m/>
    <m/>
    <m/>
    <m/>
    <m/>
    <m/>
    <m/>
    <m/>
  </r>
  <r>
    <s v="20210406"/>
    <s v="     "/>
    <n v="44305"/>
    <s v="4/19"/>
    <x v="0"/>
    <n v="0.79583333333333328"/>
    <s v="17"/>
    <n v="2"/>
    <s v="4"/>
    <x v="5"/>
    <n v="44305"/>
    <m/>
    <s v="Troubleman  found two phases of overhead conductor burnt down and resulted in an ignition less than one meter in size. FAS states outage started 4/19/21 18:34. ILIS stated FNL 19:18. Spoke with t-man and the burn was 10-12ft by 6 inch. Waiting on him to email pictures. After receiving the pictures it was determined this ignition was 1-3 meters in size. Changing to reflect new information. "/>
    <s v="     "/>
    <s v="FAS"/>
    <m/>
    <s v="N"/>
    <x v="0"/>
    <m/>
    <s v="21-0050583"/>
    <m/>
    <s v="T005268654"/>
    <n v="100061000"/>
    <m/>
    <s v="     "/>
    <x v="1"/>
    <s v="PG&amp;E"/>
    <m/>
    <s v="Vegetation"/>
    <m/>
    <s v="D"/>
    <s v="D"/>
    <s v="&lt;0.25"/>
    <s v="10-12ft by 6 in wide burn on vegetation"/>
    <s v="Equipment - PG&amp;E"/>
    <s v="34.b. Conductor damage or failure"/>
    <s v="Equipment - PG&amp;E"/>
    <s v="All types of equipment / facility failure"/>
    <s v="Conductor failure-all"/>
    <s v="Conductor - Primary"/>
    <m/>
    <m/>
    <s v="Open Circuit"/>
    <s v="Y"/>
    <s v="Overhead"/>
    <x v="3"/>
    <s v="Conductor - Primary"/>
    <s v="conductor"/>
    <s v="152581103"/>
    <s v="     "/>
    <s v="Non-HFTD"/>
    <x v="0"/>
    <m/>
    <m/>
    <n v="38.795699999999997"/>
    <n v="-121.193"/>
    <s v="Placer"/>
    <s v="DEL-MAR-1103"/>
    <m/>
    <n v="12000"/>
    <m/>
    <x v="0"/>
    <s v="Loomis FD"/>
    <s v="Urban"/>
    <m/>
    <m/>
    <s v="No"/>
    <m/>
    <m/>
    <m/>
    <m/>
    <m/>
    <m/>
    <m/>
    <s v="N"/>
    <s v="N"/>
    <m/>
    <m/>
    <s v="     "/>
    <m/>
    <m/>
    <m/>
    <m/>
    <m/>
    <m/>
    <m/>
    <m/>
    <m/>
    <m/>
    <m/>
    <m/>
    <m/>
    <m/>
    <m/>
    <m/>
    <m/>
    <m/>
    <m/>
  </r>
  <r>
    <s v="20210404"/>
    <s v="     "/>
    <n v="44305"/>
    <s v="4/19"/>
    <x v="0"/>
    <n v="0.26527777777777778"/>
    <s v="17"/>
    <n v="2"/>
    <s v="4"/>
    <x v="5"/>
    <n v="44305"/>
    <m/>
    <s v="A guy wire failed and caused a PG&amp;E pole to break and causing overhead conductors to contact phone lines on the same pole. This energized the phone lines and resulted in a 3 meter - 0.25 acre fire. The ensuing fire was extinguished by Cal Fire. EOC Preliminary: Received VM from Jason Powers w/ HAWC regarding this incident. I called TMan Matt Woodmansee (530) 526-9212 as OIS indicated he was first on scene.  TMan indicated that a guy wire holding a Class 5 Pole broke, causing the pole to break.  The hot conductor did not touch the ground, but it did contact the phone line on the same pole, energizing it, and resulting in an approximate 75’ x 25’ fire.  The fire was extinguished by CAL FIRE.  No injuries or media.  TMan indicated only property damage was to PG&amp;E facilities and is less than $10,000.  S7RM- Fire report added on 5/26/2021"/>
    <s v="     "/>
    <s v="FAS"/>
    <m/>
    <s v="N"/>
    <x v="0"/>
    <m/>
    <s v="21-0050132.1(2 outages)"/>
    <m/>
    <s v="T005267802, T005267828"/>
    <n v="120840000"/>
    <m/>
    <s v="     "/>
    <x v="1"/>
    <s v="PG&amp;E"/>
    <m/>
    <s v="Other"/>
    <s v="Conductor"/>
    <s v="D"/>
    <s v="D"/>
    <s v="&lt;0.25"/>
    <s v="&quot;Approximately 25 ' X 75' feet.&quot;"/>
    <s v="Equipment - PG&amp;E"/>
    <s v="34.k. Anchor / guy damage or failure"/>
    <s v="Equipment - PG&amp;E"/>
    <s v="All types of equipment / facility failure"/>
    <s v="Guy/Span Wire failure"/>
    <s v="Conductor - Primary"/>
    <m/>
    <m/>
    <s v="Multi-Fault"/>
    <s v="Y"/>
    <s v="Overhead"/>
    <x v="3"/>
    <s v="Conductor - Primary"/>
    <s v="Pole, crossarm, cutouts"/>
    <s v="100370191"/>
    <s v="     "/>
    <s v="Non-HFTD"/>
    <x v="0"/>
    <m/>
    <m/>
    <n v="39.491900000000001"/>
    <n v="-121.541"/>
    <s v="Butte"/>
    <s v="WYANDOTTE-1107"/>
    <m/>
    <n v="12000"/>
    <m/>
    <x v="0"/>
    <s v="Cal Fire"/>
    <s v="Urban"/>
    <m/>
    <m/>
    <s v="No"/>
    <m/>
    <m/>
    <m/>
    <m/>
    <m/>
    <s v="GARDEN"/>
    <m/>
    <s v="N"/>
    <s v="N"/>
    <m/>
    <m/>
    <s v="     "/>
    <m/>
    <m/>
    <m/>
    <m/>
    <m/>
    <m/>
    <m/>
    <m/>
    <m/>
    <m/>
    <m/>
    <m/>
    <m/>
    <m/>
    <m/>
    <m/>
    <m/>
    <m/>
    <m/>
  </r>
  <r>
    <s v="SAP201422033"/>
    <s v="     "/>
    <n v="41731"/>
    <s v="4/2"/>
    <x v="0"/>
    <m/>
    <s v="14"/>
    <n v="2"/>
    <s v="4"/>
    <x v="7"/>
    <n v="41729"/>
    <m/>
    <s v="pole fire; failed fuse 8511; meter 1009834718"/>
    <s v="     "/>
    <s v="SAP"/>
    <n v="44580"/>
    <s v="Y"/>
    <x v="0"/>
    <s v="992997"/>
    <s v="14-0021981"/>
    <m/>
    <s v="T003091484"/>
    <n v="107927118"/>
    <m/>
    <s v="     "/>
    <x v="0"/>
    <s v="PG&amp;E"/>
    <m/>
    <m/>
    <m/>
    <s v="D"/>
    <m/>
    <s v="Structure-PG&amp;E only"/>
    <m/>
    <s v="Equipment - PG&amp;E"/>
    <s v="34.c. Fuse damage or failure"/>
    <s v="Equipment - PG&amp;E"/>
    <s v="Fuse failure - all"/>
    <s v="Fuse failure - all"/>
    <s v="Pole"/>
    <m/>
    <m/>
    <s v="Line to Line"/>
    <s v="Yes"/>
    <s v="Overhead"/>
    <x v="0"/>
    <s v="Pole"/>
    <m/>
    <s v="100690086"/>
    <s v="     "/>
    <s v="Non-HFTD"/>
    <x v="0"/>
    <m/>
    <m/>
    <n v="36.097900000000003"/>
    <n v="-119.508"/>
    <s v="Tulare"/>
    <s v="CORCORAN-1118"/>
    <m/>
    <m/>
    <s v="CORCORAN 11188180"/>
    <x v="0"/>
    <m/>
    <m/>
    <m/>
    <m/>
    <s v="No"/>
    <m/>
    <m/>
    <m/>
    <m/>
    <m/>
    <m/>
    <m/>
    <s v="N"/>
    <s v="N"/>
    <m/>
    <m/>
    <s v="     "/>
    <m/>
    <m/>
    <m/>
    <m/>
    <m/>
    <m/>
    <m/>
    <m/>
    <m/>
    <m/>
    <m/>
    <m/>
    <m/>
    <m/>
    <m/>
    <m/>
    <m/>
    <m/>
    <m/>
  </r>
  <r>
    <s v="SAP201422020"/>
    <s v="     "/>
    <n v="41731"/>
    <s v="4/2"/>
    <x v="0"/>
    <m/>
    <s v="14"/>
    <n v="2"/>
    <s v="4"/>
    <x v="7"/>
    <n v="41729"/>
    <m/>
    <s v="pole fire; meter 1005267899; failed transformer; broken crossarm"/>
    <s v="     "/>
    <s v="SAP"/>
    <n v="44580"/>
    <s v="Y"/>
    <x v="0"/>
    <s v="992410"/>
    <s v="14-0021752"/>
    <m/>
    <s v="T003090825"/>
    <n v="107926331"/>
    <m/>
    <s v="     "/>
    <x v="0"/>
    <s v="PG&amp;E"/>
    <m/>
    <m/>
    <m/>
    <s v="D"/>
    <m/>
    <s v="Structure-PG&amp;E only"/>
    <m/>
    <s v="Equipment - PG&amp;E"/>
    <s v="34.n. Transformer damage or failure"/>
    <s v="Equipment - PG&amp;E"/>
    <s v="Transformer failure"/>
    <s v="Transformer failure"/>
    <s v="Crossarm"/>
    <m/>
    <m/>
    <s v="Line to Ground"/>
    <s v="No"/>
    <s v="Overhead"/>
    <x v="0"/>
    <s v="Crossarm"/>
    <m/>
    <s v="101097874"/>
    <s v="     "/>
    <s v="Non-HFTD"/>
    <x v="0"/>
    <m/>
    <m/>
    <n v="36.829500000000003"/>
    <n v="-120.072"/>
    <s v="Madera"/>
    <s v="BIOLA-1101"/>
    <m/>
    <m/>
    <s v="BIOLA 11016270"/>
    <x v="0"/>
    <m/>
    <m/>
    <m/>
    <m/>
    <s v="No"/>
    <m/>
    <m/>
    <m/>
    <m/>
    <m/>
    <m/>
    <m/>
    <s v="N"/>
    <s v="N"/>
    <m/>
    <m/>
    <s v="     "/>
    <m/>
    <m/>
    <m/>
    <m/>
    <m/>
    <m/>
    <m/>
    <m/>
    <m/>
    <m/>
    <m/>
    <m/>
    <m/>
    <m/>
    <m/>
    <m/>
    <m/>
    <m/>
    <m/>
  </r>
  <r>
    <s v="SAP201422032"/>
    <s v="     "/>
    <n v="41731"/>
    <s v="4/2"/>
    <x v="0"/>
    <m/>
    <s v="14"/>
    <n v="2"/>
    <s v="4"/>
    <x v="7"/>
    <n v="41729"/>
    <m/>
    <s v="pole fire; failed fuses 21608"/>
    <s v="     "/>
    <s v="SAP"/>
    <n v="44580"/>
    <s v="Y"/>
    <x v="0"/>
    <s v="992950"/>
    <s v="14-0021958"/>
    <m/>
    <s v="T003091439"/>
    <n v="107927112"/>
    <m/>
    <s v="     "/>
    <x v="0"/>
    <s v="PG&amp;E"/>
    <m/>
    <m/>
    <m/>
    <s v="D"/>
    <m/>
    <s v="Structure-PG&amp;E only"/>
    <m/>
    <s v="Equipment - PG&amp;E"/>
    <s v="34.c. Fuse damage or failure"/>
    <s v="Equipment - PG&amp;E"/>
    <s v="Fuse failure - all"/>
    <s v="Fuse failure - all"/>
    <s v="Pole"/>
    <m/>
    <m/>
    <s v="Line to Line"/>
    <s v="No"/>
    <s v="Overhead"/>
    <x v="0"/>
    <s v="Pole"/>
    <m/>
    <s v="101110342"/>
    <s v="     "/>
    <s v="Non-HFTD"/>
    <x v="0"/>
    <m/>
    <m/>
    <n v="37.109000000000002"/>
    <n v="-119.92400000000001"/>
    <s v="Madera"/>
    <s v="STOREY-1109"/>
    <m/>
    <m/>
    <s v="STOREY 11096304"/>
    <x v="0"/>
    <m/>
    <m/>
    <m/>
    <m/>
    <s v="No"/>
    <m/>
    <m/>
    <m/>
    <m/>
    <m/>
    <m/>
    <m/>
    <s v="N"/>
    <s v="N"/>
    <m/>
    <m/>
    <s v="     "/>
    <m/>
    <m/>
    <m/>
    <m/>
    <m/>
    <m/>
    <m/>
    <m/>
    <m/>
    <m/>
    <m/>
    <m/>
    <m/>
    <m/>
    <m/>
    <m/>
    <m/>
    <m/>
    <m/>
  </r>
  <r>
    <s v="20160011"/>
    <s v="     "/>
    <n v="42462"/>
    <s v="4/2"/>
    <x v="0"/>
    <n v="0.29583333333333334"/>
    <s v="14"/>
    <n v="2"/>
    <s v="4"/>
    <x v="6"/>
    <n v="42462"/>
    <n v="0.29583333333333334"/>
    <s v="CREW TO REPAIR WIRE DOWN 1630 MESA RD &amp; OPEN JUMPER @ 1049 DAWN RD"/>
    <s v="     "/>
    <m/>
    <m/>
    <s v="N"/>
    <x v="0"/>
    <s v="1443167"/>
    <s v="16-0025694"/>
    <m/>
    <m/>
    <n v="111506055"/>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PACIFIC BELL"/>
    <s v="Overhead"/>
    <x v="3"/>
    <s v="Conductor"/>
    <m/>
    <s v="101892796"/>
    <s v="     "/>
    <s v="Non-HFTD"/>
    <x v="0"/>
    <m/>
    <m/>
    <n v="35.030700000000003"/>
    <n v="-120.52800000000001"/>
    <s v="San Luis Obispo"/>
    <s v="MESA-1103"/>
    <s v="182821103"/>
    <m/>
    <s v="MESA 1103Q18"/>
    <x v="0"/>
    <s v="SAN LUIS CO FIRE"/>
    <s v="Hardwood Woodland"/>
    <m/>
    <m/>
    <s v="No"/>
    <m/>
    <m/>
    <m/>
    <m/>
    <m/>
    <m/>
    <m/>
    <s v="N"/>
    <s v="N"/>
    <m/>
    <m/>
    <s v="     "/>
    <m/>
    <m/>
    <m/>
    <m/>
    <m/>
    <m/>
    <m/>
    <m/>
    <m/>
    <m/>
    <m/>
    <m/>
    <m/>
    <m/>
    <m/>
    <m/>
    <m/>
    <m/>
    <m/>
  </r>
  <r>
    <s v="20160010"/>
    <s v="     "/>
    <n v="42462"/>
    <s v="4/2"/>
    <x v="0"/>
    <n v="0.15833333333333333"/>
    <s v="14"/>
    <n v="2"/>
    <s v="4"/>
    <x v="6"/>
    <m/>
    <m/>
    <s v="POLE FIRE ,REPLACED SERVICE DOWN,CREW TO REPLACE POLE LATER"/>
    <s v="     "/>
    <m/>
    <m/>
    <s v="N"/>
    <x v="0"/>
    <s v="1443124"/>
    <m/>
    <m/>
    <m/>
    <m/>
    <m/>
    <s v="     "/>
    <x v="1"/>
    <s v="PG&amp;E"/>
    <m/>
    <s v="Vegetation"/>
    <m/>
    <s v="D"/>
    <m/>
    <s v="&lt;0.25"/>
    <s v="Square Feet: ; Acreage: "/>
    <s v="Equipment - PG&amp;E"/>
    <s v="34.b. Conductor damage or failure"/>
    <s v="Equipment - PG&amp;E"/>
    <s v="All types of equipment / facility failure"/>
    <s v="Conductor"/>
    <s v="Conductor"/>
    <m/>
    <m/>
    <m/>
    <m/>
    <s v="Overhead"/>
    <x v="1"/>
    <s v="Conductor"/>
    <m/>
    <s v="100244829"/>
    <s v="     "/>
    <s v="Non-HFTD"/>
    <x v="0"/>
    <m/>
    <m/>
    <n v="35.3703"/>
    <n v="-118.97499999999999"/>
    <s v="Kern"/>
    <s v="BAKERSFIELD-2106"/>
    <s v="253372106"/>
    <m/>
    <s v="N/A"/>
    <x v="0"/>
    <s v="KCFD"/>
    <s v="Urban"/>
    <m/>
    <m/>
    <s v="No"/>
    <m/>
    <m/>
    <m/>
    <m/>
    <m/>
    <m/>
    <m/>
    <s v="N"/>
    <s v="N"/>
    <m/>
    <m/>
    <s v="     "/>
    <m/>
    <m/>
    <m/>
    <m/>
    <m/>
    <m/>
    <m/>
    <m/>
    <m/>
    <m/>
    <m/>
    <m/>
    <m/>
    <m/>
    <m/>
    <m/>
    <m/>
    <m/>
    <m/>
  </r>
  <r>
    <s v="MIA20184238"/>
    <s v="     "/>
    <n v="43192"/>
    <s v="4/2"/>
    <x v="0"/>
    <n v="0.40864583333333332"/>
    <s v="14"/>
    <n v="2"/>
    <s v="4"/>
    <x v="1"/>
    <n v="43192"/>
    <n v="0.40833333333333333"/>
    <s v="transformer on fire "/>
    <s v="     "/>
    <s v="FAS"/>
    <n v="44244"/>
    <s v="Y"/>
    <x v="0"/>
    <s v="57867"/>
    <m/>
    <m/>
    <s v="T004290253"/>
    <n v="114461921"/>
    <m/>
    <s v="     "/>
    <x v="0"/>
    <s v="PG&amp;E"/>
    <m/>
    <m/>
    <m/>
    <s v="D"/>
    <m/>
    <s v="Structure-PG&amp;E only"/>
    <m/>
    <s v="Equipment - PG&amp;E"/>
    <s v="34.e. Switch damage or failure"/>
    <s v="Equipment - PG&amp;E"/>
    <s v="All types of equipment / facility failure"/>
    <s v="Switch failure"/>
    <s v="Switch"/>
    <m/>
    <m/>
    <m/>
    <s v="Yes"/>
    <s v="Overhead"/>
    <x v="0"/>
    <m/>
    <m/>
    <s v="SW-3209"/>
    <s v="     "/>
    <s v="Non-HFTD"/>
    <x v="0"/>
    <m/>
    <m/>
    <n v="38.101300000000002"/>
    <n v="-121.57"/>
    <s v="Sacramento"/>
    <s v="GRAND-ISLAND-2224"/>
    <s v="62462224"/>
    <n v="22000"/>
    <m/>
    <x v="0"/>
    <m/>
    <s v="Rural"/>
    <m/>
    <m/>
    <s v="No"/>
    <m/>
    <m/>
    <m/>
    <m/>
    <m/>
    <m/>
    <m/>
    <s v="N"/>
    <s v="N"/>
    <m/>
    <m/>
    <s v="     "/>
    <m/>
    <m/>
    <m/>
    <m/>
    <m/>
    <m/>
    <m/>
    <m/>
    <m/>
    <m/>
    <m/>
    <m/>
    <m/>
    <m/>
    <m/>
    <m/>
    <m/>
    <m/>
    <m/>
  </r>
  <r>
    <s v="20212389"/>
    <s v="     "/>
    <n v="44288"/>
    <s v="4/2"/>
    <x v="0"/>
    <m/>
    <s v="14"/>
    <n v="2"/>
    <s v="4"/>
    <x v="5"/>
    <n v="44286"/>
    <m/>
    <s v="1NO End of Quimby Island Rd in Brentwood; replaced pole and crossarm; fire at base of pole; cause of fire unknown as of 10/1/2021"/>
    <s v="     "/>
    <s v="SAP"/>
    <m/>
    <s v="Y"/>
    <x v="0"/>
    <m/>
    <m/>
    <m/>
    <m/>
    <n v="120719000"/>
    <m/>
    <s v="     "/>
    <x v="0"/>
    <s v="PG&amp;E"/>
    <m/>
    <m/>
    <m/>
    <s v="D"/>
    <m/>
    <s v="Structure-PG&amp;E only"/>
    <m/>
    <s v="Unknown"/>
    <s v="40.a. Unknown"/>
    <s v="Unknown"/>
    <m/>
    <m/>
    <m/>
    <m/>
    <m/>
    <m/>
    <m/>
    <s v="Overhead"/>
    <x v="0"/>
    <m/>
    <m/>
    <s v="100505782"/>
    <s v="     "/>
    <s v="Non-HFTD"/>
    <x v="0"/>
    <m/>
    <m/>
    <n v="38.016800000000003"/>
    <n v="-121.58"/>
    <s v="Contra Costa"/>
    <s v="MIDDLE-RIVER-1101"/>
    <m/>
    <n v="12000"/>
    <m/>
    <x v="0"/>
    <s v="Self Extinguished"/>
    <s v="Barren/Other"/>
    <m/>
    <m/>
    <s v="No"/>
    <m/>
    <m/>
    <m/>
    <m/>
    <m/>
    <m/>
    <m/>
    <s v="N"/>
    <s v="N"/>
    <m/>
    <m/>
    <s v="     "/>
    <m/>
    <m/>
    <m/>
    <m/>
    <m/>
    <m/>
    <m/>
    <m/>
    <m/>
    <m/>
    <m/>
    <m/>
    <m/>
    <m/>
    <m/>
    <m/>
    <m/>
    <m/>
    <m/>
  </r>
  <r>
    <s v="SAP20210606"/>
    <s v="     "/>
    <n v="44288"/>
    <s v="4/2"/>
    <x v="0"/>
    <m/>
    <s v="14"/>
    <n v="2"/>
    <s v="4"/>
    <x v="5"/>
    <n v="44286"/>
    <m/>
    <s v="1NO End of Quimby Island Rd in Brentwood; replaced pole and crossarm; fire at base of pole; cause of fire unknown as of 10/1/2021"/>
    <s v="     "/>
    <s v="SAP"/>
    <n v="44580"/>
    <s v="Y"/>
    <x v="0"/>
    <m/>
    <s v="N/A"/>
    <m/>
    <s v="N/A"/>
    <n v="120719080"/>
    <m/>
    <s v="     "/>
    <x v="0"/>
    <s v="PG&amp;E"/>
    <m/>
    <m/>
    <m/>
    <s v="D"/>
    <m/>
    <s v="Structure-PG&amp;E only"/>
    <m/>
    <s v="Unknown"/>
    <s v="40.a. Unknown"/>
    <s v="Unknown"/>
    <m/>
    <m/>
    <m/>
    <m/>
    <m/>
    <m/>
    <m/>
    <s v="Overhead"/>
    <x v="0"/>
    <m/>
    <m/>
    <s v="100505782"/>
    <s v="     "/>
    <s v="Non-HFTD"/>
    <x v="0"/>
    <m/>
    <m/>
    <n v="38.016800000000003"/>
    <n v="-121.58"/>
    <s v="Contra Costa"/>
    <s v="MIDDLE-RIVER-1101"/>
    <m/>
    <m/>
    <m/>
    <x v="0"/>
    <m/>
    <m/>
    <m/>
    <m/>
    <s v="No"/>
    <m/>
    <m/>
    <m/>
    <m/>
    <m/>
    <m/>
    <m/>
    <s v="N"/>
    <s v="N"/>
    <m/>
    <m/>
    <s v="     "/>
    <m/>
    <m/>
    <m/>
    <m/>
    <m/>
    <m/>
    <m/>
    <m/>
    <m/>
    <m/>
    <m/>
    <m/>
    <m/>
    <m/>
    <m/>
    <m/>
    <m/>
    <m/>
    <m/>
  </r>
  <r>
    <s v="20150042"/>
    <s v="     "/>
    <n v="42114"/>
    <s v="4/20"/>
    <x v="0"/>
    <n v="0.76249999999999996"/>
    <s v="17"/>
    <n v="2"/>
    <s v="4"/>
    <x v="2"/>
    <n v="42114"/>
    <n v="0.76249999999999996"/>
    <s v="PM:42371806 WIRE DOWN OUTAGE"/>
    <s v="     "/>
    <m/>
    <m/>
    <s v="N"/>
    <x v="0"/>
    <s v="1222197"/>
    <s v="15-0028023"/>
    <m/>
    <m/>
    <n v="110202018"/>
    <s v="EI150420A"/>
    <s v="     "/>
    <x v="1"/>
    <s v="PG&amp;E"/>
    <m/>
    <s v="Vegetation"/>
    <m/>
    <s v="D"/>
    <m/>
    <s v="0.26-9.99"/>
    <s v="Square Feet: ; Acreage: 1"/>
    <s v="Equipment - PG&amp;E"/>
    <s v="34.m. Connection device damage or failure"/>
    <s v="Equipment - PG&amp;E"/>
    <s v="All types of equipment / facility failure"/>
    <s v="Splice/Clamp/Connector"/>
    <s v="Splice/Clamp/Connector"/>
    <m/>
    <m/>
    <s v="Line to Line"/>
    <s v="PACIFIC BELL"/>
    <s v="Overhead"/>
    <x v="3"/>
    <s v="Conductor"/>
    <m/>
    <s v="101211344"/>
    <s v="     "/>
    <s v="Non-HFTD"/>
    <x v="0"/>
    <m/>
    <m/>
    <n v="36.974299999999999"/>
    <n v="-120.018"/>
    <s v="Madera"/>
    <s v="STOREY-1109"/>
    <s v="254611108"/>
    <n v="12000"/>
    <s v="STOREY 110934630"/>
    <x v="0"/>
    <s v="MFD"/>
    <s v="Agriculture"/>
    <m/>
    <m/>
    <s v="No"/>
    <m/>
    <m/>
    <m/>
    <m/>
    <m/>
    <m/>
    <m/>
    <s v="N"/>
    <s v="N"/>
    <m/>
    <m/>
    <s v="     "/>
    <m/>
    <m/>
    <m/>
    <m/>
    <m/>
    <m/>
    <m/>
    <m/>
    <m/>
    <m/>
    <m/>
    <m/>
    <m/>
    <m/>
    <m/>
    <m/>
    <m/>
    <m/>
    <m/>
  </r>
  <r>
    <s v="20160020"/>
    <s v="     "/>
    <n v="42480"/>
    <s v="4/20"/>
    <x v="0"/>
    <n v="0.69374999999999998"/>
    <s v="17"/>
    <n v="2"/>
    <s v="4"/>
    <x v="6"/>
    <n v="42480"/>
    <n v="0.69374999999999998"/>
    <s v="12KV POLE DOWN, RDO NTFD, CREW TO MAKE REPAIRS"/>
    <s v="     "/>
    <m/>
    <m/>
    <s v="N"/>
    <x v="0"/>
    <s v="1454549"/>
    <s v="16-0030087"/>
    <m/>
    <m/>
    <m/>
    <m/>
    <s v="     "/>
    <x v="1"/>
    <s v="PG&amp;E"/>
    <m/>
    <s v="Vegetation"/>
    <m/>
    <s v="D"/>
    <m/>
    <s v="&lt;3 meters of linear travel"/>
    <s v="Square Feet: ; Acreage: "/>
    <s v="Equipment - PG&amp;E"/>
    <s v="34.f. Pole damage or failure"/>
    <s v="Equipment - PG&amp;E"/>
    <s v="All types of equipment / facility failure"/>
    <s v="Pole"/>
    <s v="Pole"/>
    <m/>
    <m/>
    <s v="Line to Ground"/>
    <m/>
    <s v="Overhead"/>
    <x v="3"/>
    <s v="Conductor"/>
    <m/>
    <s v="101641171"/>
    <s v="     "/>
    <s v="Non-HFTD"/>
    <x v="0"/>
    <m/>
    <m/>
    <n v="39.4024"/>
    <n v="-122.014"/>
    <s v="Colusa"/>
    <s v="RICE-1103"/>
    <s v="62831103"/>
    <n v="12000"/>
    <s v="RICE 1103CB"/>
    <x v="0"/>
    <s v="Unknown"/>
    <s v="Agriculture"/>
    <m/>
    <m/>
    <s v="No"/>
    <m/>
    <m/>
    <m/>
    <m/>
    <m/>
    <m/>
    <m/>
    <s v="N"/>
    <s v="N"/>
    <m/>
    <m/>
    <s v="     "/>
    <m/>
    <m/>
    <m/>
    <m/>
    <m/>
    <m/>
    <m/>
    <m/>
    <m/>
    <m/>
    <m/>
    <m/>
    <m/>
    <m/>
    <m/>
    <m/>
    <m/>
    <m/>
    <m/>
  </r>
  <r>
    <s v="20170018"/>
    <s v="     "/>
    <n v="42845"/>
    <s v="4/20"/>
    <x v="0"/>
    <n v="0.84305555555555556"/>
    <s v="16"/>
    <n v="2"/>
    <s v="4"/>
    <x v="0"/>
    <m/>
    <m/>
    <s v="crew to replace cutouts and lightning arresters. and replace all leads with coverd wire. small fire around pole no damage to pge property. small grass fire."/>
    <s v="     "/>
    <m/>
    <m/>
    <s v="N"/>
    <x v="0"/>
    <m/>
    <m/>
    <m/>
    <m/>
    <m/>
    <m/>
    <s v="     "/>
    <x v="1"/>
    <s v="PG&amp;E"/>
    <m/>
    <s v="Vegetation"/>
    <m/>
    <s v="D"/>
    <m/>
    <s v="&lt;3 meters of linear travel"/>
    <s v="Square Feet: ; Acreage: "/>
    <s v="Equipment - PG&amp;E"/>
    <s v="34.n. Transformer damage or failure"/>
    <s v="Equipment - PG&amp;E"/>
    <s v="All types of equipment / facility failure"/>
    <s v="Transformer"/>
    <s v="Transformer"/>
    <m/>
    <m/>
    <m/>
    <s v="Unknown"/>
    <s v="Overhead"/>
    <x v="3"/>
    <s v="Transformer"/>
    <m/>
    <s v="101205903"/>
    <s v="     "/>
    <s v="Non-HFTD"/>
    <x v="0"/>
    <m/>
    <m/>
    <n v="37.374099999999999"/>
    <n v="-120.717"/>
    <s v="Merced"/>
    <s v="LIVINGSTON-1104"/>
    <s v="252261104"/>
    <n v="12000"/>
    <m/>
    <x v="0"/>
    <s v="209-966-3621"/>
    <s v="Agriculture"/>
    <m/>
    <m/>
    <s v="No"/>
    <m/>
    <m/>
    <m/>
    <m/>
    <m/>
    <m/>
    <m/>
    <s v="N"/>
    <s v="N"/>
    <m/>
    <m/>
    <s v="     "/>
    <m/>
    <m/>
    <m/>
    <m/>
    <m/>
    <m/>
    <m/>
    <m/>
    <m/>
    <m/>
    <m/>
    <m/>
    <m/>
    <m/>
    <m/>
    <m/>
    <m/>
    <m/>
    <m/>
  </r>
  <r>
    <s v="20190107"/>
    <s v="     "/>
    <n v="43575"/>
    <s v="4/20"/>
    <x v="0"/>
    <m/>
    <s v="16"/>
    <n v="2"/>
    <s v="4"/>
    <x v="3"/>
    <n v="43575"/>
    <m/>
    <s v="Bad connector or splice failure, resulted in a fire less than 1 meter"/>
    <s v="     "/>
    <s v="FAS"/>
    <m/>
    <s v="N"/>
    <x v="0"/>
    <s v="364773"/>
    <s v="19-0044653"/>
    <m/>
    <s v="T004623756"/>
    <n v="0"/>
    <m/>
    <s v="     "/>
    <x v="0"/>
    <s v="PG&amp;E"/>
    <m/>
    <m/>
    <m/>
    <s v="D"/>
    <m/>
    <s v="&lt;3 meters of linear travel"/>
    <m/>
    <s v="Equipment - PG&amp;E"/>
    <s v="34.o. Other"/>
    <s v="Equipment - PG&amp;E"/>
    <m/>
    <m/>
    <s v="Line Recloser"/>
    <m/>
    <m/>
    <s v="Force Out"/>
    <m/>
    <m/>
    <x v="0"/>
    <s v="Line Recloser"/>
    <m/>
    <s v="192221101-2100965576{1604}"/>
    <s v="     "/>
    <s v="Non-HFTD"/>
    <x v="0"/>
    <m/>
    <m/>
    <n v="40.110799999999998"/>
    <n v="-122.229"/>
    <s v="HUMBOLDT"/>
    <s v="GARBERVILLE-1101"/>
    <m/>
    <m/>
    <s v="GARBERVILLE 1101CB"/>
    <x v="0"/>
    <s v="cal fire"/>
    <m/>
    <m/>
    <m/>
    <s v="No"/>
    <m/>
    <m/>
    <m/>
    <m/>
    <m/>
    <m/>
    <m/>
    <s v="N"/>
    <s v="N"/>
    <m/>
    <m/>
    <s v="     "/>
    <m/>
    <m/>
    <m/>
    <m/>
    <m/>
    <m/>
    <m/>
    <m/>
    <m/>
    <m/>
    <m/>
    <m/>
    <m/>
    <m/>
    <m/>
    <m/>
    <m/>
    <m/>
    <m/>
  </r>
  <r>
    <s v="20210413"/>
    <s v="     "/>
    <n v="44306"/>
    <s v="4/20"/>
    <x v="0"/>
    <n v="0.86041666666666672"/>
    <s v="17"/>
    <n v="2"/>
    <s v="4"/>
    <x v="5"/>
    <n v="44306"/>
    <m/>
    <s v="Tree fell into overhead circuit resulting in an ignition 3 meters - 0.25 acres in size."/>
    <s v="     "/>
    <s v="FAS"/>
    <m/>
    <s v="N"/>
    <x v="0"/>
    <m/>
    <s v="21-0051094"/>
    <m/>
    <s v="T005269730"/>
    <m/>
    <m/>
    <s v="     "/>
    <x v="1"/>
    <s v="PG&amp;E"/>
    <m/>
    <s v="Vegetation"/>
    <m/>
    <s v="D"/>
    <s v="D"/>
    <s v="&lt;3 meters of linear travel"/>
    <s v="2 X 2 feet"/>
    <s v="Vegetation"/>
    <s v="33.a. Veg. contact"/>
    <s v="Vegetation"/>
    <s v="Contact from object"/>
    <s v="Veg. contact"/>
    <m/>
    <s v="Veg. contact"/>
    <s v="Conductor - Open Wire Secondary"/>
    <s v="Line to Ground"/>
    <s v="Y"/>
    <s v="Overhead"/>
    <x v="1"/>
    <s v="Conductor - Open Wire Secondary"/>
    <s v="Conductor"/>
    <s v="103265872"/>
    <s v="     "/>
    <s v="Non-HFTD"/>
    <x v="0"/>
    <m/>
    <m/>
    <n v="36.749699999999997"/>
    <n v="-119.449"/>
    <s v="Fresno"/>
    <s v="TIVY-VALLEY-1106"/>
    <m/>
    <m/>
    <s v="N/A"/>
    <x v="0"/>
    <s v="Cal Fire"/>
    <s v="Agriculture"/>
    <m/>
    <m/>
    <s v="No"/>
    <m/>
    <m/>
    <m/>
    <m/>
    <m/>
    <m/>
    <m/>
    <s v="N"/>
    <s v="N"/>
    <m/>
    <m/>
    <s v="     "/>
    <m/>
    <m/>
    <s v="May  3 2021 12:00AM"/>
    <s v="Unverified"/>
    <s v="Bad directions given by TMAN. Only intersection listed. No obvious signs of recent tree failure at intersection. Address or gps needed due to wooded area, and fenced off parcels. No signs of fire or ignition in the immediate area of the intersection or GPS coordinates given by VM Incident (Fire) Report Form."/>
    <s v=""/>
    <m/>
    <m/>
    <m/>
    <m/>
    <m/>
    <m/>
    <m/>
    <m/>
    <m/>
    <m/>
    <m/>
    <m/>
    <m/>
  </r>
  <r>
    <s v="20210408"/>
    <s v="     "/>
    <n v="44306"/>
    <s v="4/20"/>
    <x v="0"/>
    <n v="0.20624999999999999"/>
    <s v="17"/>
    <n v="2"/>
    <s v="4"/>
    <x v="5"/>
    <m/>
    <m/>
    <s v="Capacitor bank L1003 failure, resulting in a pole fire at the base of the pole. The ensuing fire was limited to PG&amp;E assets. Troubleman created COE pin #307466 for the failed cap bank."/>
    <s v="     "/>
    <s v="FAS"/>
    <m/>
    <s v="N"/>
    <x v="0"/>
    <m/>
    <m/>
    <m/>
    <s v="T005268774"/>
    <m/>
    <m/>
    <s v="     "/>
    <x v="0"/>
    <s v="PG&amp;E"/>
    <m/>
    <s v="Other"/>
    <s v="Pole"/>
    <s v="D"/>
    <s v="D"/>
    <s v="Structure-PG&amp;E only"/>
    <m/>
    <s v="Contact - Animal - Other"/>
    <s v="33.b. Animal contact"/>
    <s v="Contact - Animal"/>
    <s v="Contact from object"/>
    <s v="Animal contact"/>
    <m/>
    <s v="Animal contact"/>
    <s v="Capacitor Bank"/>
    <m/>
    <s v="N"/>
    <s v="Overhead"/>
    <x v="3"/>
    <s v="Capacitor Bank"/>
    <s v="Capacitor Bank"/>
    <s v="100153944"/>
    <s v="     "/>
    <s v="Non-HFTD"/>
    <x v="0"/>
    <m/>
    <m/>
    <n v="35.325000000000003"/>
    <n v="-118.971"/>
    <s v="Kern"/>
    <s v="MAGUNDEN-2108"/>
    <m/>
    <n v="21000"/>
    <m/>
    <x v="0"/>
    <s v="Unknown"/>
    <s v="Agriculture"/>
    <m/>
    <m/>
    <s v="No"/>
    <m/>
    <m/>
    <m/>
    <m/>
    <m/>
    <m/>
    <m/>
    <s v="N"/>
    <s v="N"/>
    <m/>
    <m/>
    <s v="     "/>
    <m/>
    <m/>
    <m/>
    <m/>
    <m/>
    <m/>
    <m/>
    <m/>
    <m/>
    <m/>
    <m/>
    <m/>
    <m/>
    <m/>
    <m/>
    <m/>
    <m/>
    <m/>
    <m/>
  </r>
  <r>
    <s v="SAP201421838"/>
    <s v="     "/>
    <n v="41750"/>
    <s v="4/21"/>
    <x v="0"/>
    <m/>
    <s v="17"/>
    <n v="2"/>
    <s v="4"/>
    <x v="7"/>
    <n v="41748"/>
    <m/>
    <s v="pole fire; oil spill; wire down"/>
    <s v="     "/>
    <s v="SAP"/>
    <n v="44580"/>
    <s v="Y"/>
    <x v="0"/>
    <s v="1001705"/>
    <s v="14-0026049"/>
    <m/>
    <s v="T003102811"/>
    <n v="107959240"/>
    <m/>
    <s v="     "/>
    <x v="0"/>
    <s v="PG&amp;E"/>
    <m/>
    <m/>
    <m/>
    <s v="D"/>
    <m/>
    <s v="Structure-PG&amp;E only"/>
    <m/>
    <s v="Equipment - PG&amp;E"/>
    <s v="34.n. Transformer damage or failure"/>
    <s v="Equipment - PG&amp;E"/>
    <s v="Transformer failure"/>
    <s v="Transformer failure"/>
    <s v="Pole"/>
    <m/>
    <m/>
    <s v="Three Phase Fault"/>
    <s v="No"/>
    <s v="Overhead"/>
    <x v="0"/>
    <s v="Pole"/>
    <m/>
    <s v="100175103"/>
    <s v="     "/>
    <s v="Non-HFTD"/>
    <x v="0"/>
    <m/>
    <m/>
    <n v="35.585900000000002"/>
    <n v="-119.91200000000001"/>
    <s v="Kern"/>
    <s v="CARNERAS-1103"/>
    <m/>
    <m/>
    <s v="CARNERAS 11031584"/>
    <x v="0"/>
    <m/>
    <m/>
    <m/>
    <m/>
    <s v="No"/>
    <m/>
    <m/>
    <m/>
    <m/>
    <m/>
    <m/>
    <m/>
    <s v="N"/>
    <s v="N"/>
    <m/>
    <m/>
    <s v="     "/>
    <m/>
    <m/>
    <m/>
    <m/>
    <m/>
    <m/>
    <m/>
    <m/>
    <m/>
    <m/>
    <m/>
    <m/>
    <m/>
    <m/>
    <m/>
    <m/>
    <m/>
    <m/>
    <m/>
  </r>
  <r>
    <s v="20150043"/>
    <s v="     "/>
    <n v="42115"/>
    <s v="4/21"/>
    <x v="0"/>
    <n v="0.70902777777777781"/>
    <s v="17"/>
    <n v="2"/>
    <s v="4"/>
    <x v="2"/>
    <n v="42115"/>
    <n v="0.70902777777777781"/>
    <s v="PRIMARY WIRE DOWN THORNBURG S/O BATTLES RD"/>
    <s v="     "/>
    <m/>
    <m/>
    <s v="N"/>
    <x v="0"/>
    <s v="1222716"/>
    <s v="15-0028372"/>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Open Circuit,Line to Line"/>
    <s v="Verizon"/>
    <s v="Overhead"/>
    <x v="3"/>
    <s v="Conductor"/>
    <m/>
    <s v="101919414"/>
    <s v="     "/>
    <s v="Non-HFTD"/>
    <x v="0"/>
    <m/>
    <m/>
    <n v="34.9313"/>
    <n v="-120.44"/>
    <s v="Santa Barbara"/>
    <s v="SANTA-MARIA-1107"/>
    <s v="182671111"/>
    <n v="12000"/>
    <s v="SANTA MARIA 1111CB"/>
    <x v="0"/>
    <m/>
    <s v="Urban"/>
    <m/>
    <m/>
    <s v="No"/>
    <m/>
    <m/>
    <m/>
    <m/>
    <m/>
    <m/>
    <m/>
    <s v="N"/>
    <s v="N"/>
    <m/>
    <m/>
    <s v="     "/>
    <m/>
    <m/>
    <m/>
    <m/>
    <m/>
    <m/>
    <m/>
    <m/>
    <m/>
    <m/>
    <m/>
    <m/>
    <m/>
    <m/>
    <m/>
    <m/>
    <m/>
    <m/>
    <m/>
  </r>
  <r>
    <s v="MIA20157624"/>
    <s v="     "/>
    <n v="42115"/>
    <s v="4/21"/>
    <x v="0"/>
    <n v="0.52106481481481481"/>
    <s v="17"/>
    <n v="2"/>
    <s v="4"/>
    <x v="2"/>
    <m/>
    <m/>
    <s v="TRSNFRMR CAUSED VEG FIRE; GSR FOUND A BALLOON IN OUR CUT/OUT AND ARRESTOR. CAUSED ARCING BALLOON_x000a_BURNED IN CLEAR CUST STILL HAS PWR BUT THE CUT OUT AND ARRESTOR NEED TO BE REPLACED_x000a_CALLED CREW FOR REPAIRS."/>
    <s v="     "/>
    <s v="FAS"/>
    <n v="44258"/>
    <s v="Y"/>
    <x v="0"/>
    <s v="1222553"/>
    <s v="N/A"/>
    <m/>
    <s v="T003383180, T003383192"/>
    <n v="110212152"/>
    <m/>
    <s v="     "/>
    <x v="1"/>
    <s v="PG&amp;E"/>
    <m/>
    <m/>
    <m/>
    <s v="D"/>
    <m/>
    <s v="Unknown"/>
    <m/>
    <s v="Contact - 3rd Party"/>
    <s v="33.c. Balloon contact"/>
    <s v="Contact - 3rd Party"/>
    <s v="Contact from object"/>
    <s v="Contact - Balloon"/>
    <m/>
    <s v="Contact - Balloon"/>
    <s v="Transformer"/>
    <m/>
    <s v="No"/>
    <s v="Overhead"/>
    <x v="0"/>
    <m/>
    <m/>
    <s v="4.16E+11"/>
    <s v="     "/>
    <s v="Non-HFTD"/>
    <x v="0"/>
    <m/>
    <m/>
    <n v="36.6494"/>
    <n v="-120.248"/>
    <s v="Fresno"/>
    <s v="SAN-JOAQUIN-1112"/>
    <s v="252361112"/>
    <n v="11000"/>
    <m/>
    <x v="0"/>
    <m/>
    <s v="Urban"/>
    <m/>
    <m/>
    <s v="No"/>
    <m/>
    <m/>
    <m/>
    <m/>
    <m/>
    <m/>
    <m/>
    <s v="N"/>
    <s v="N"/>
    <m/>
    <m/>
    <s v="     "/>
    <m/>
    <m/>
    <m/>
    <m/>
    <m/>
    <m/>
    <m/>
    <m/>
    <m/>
    <m/>
    <m/>
    <m/>
    <m/>
    <m/>
    <m/>
    <m/>
    <m/>
    <m/>
    <m/>
  </r>
  <r>
    <s v="20160021"/>
    <s v="     "/>
    <n v="42481"/>
    <s v="4/21"/>
    <x v="0"/>
    <n v="0.1388888888888889"/>
    <s v="17"/>
    <n v="2"/>
    <s v="4"/>
    <x v="6"/>
    <n v="42481"/>
    <n v="0.1388888888888889"/>
    <s v="0"/>
    <s v="     "/>
    <m/>
    <m/>
    <s v="N"/>
    <x v="0"/>
    <s v="1454751"/>
    <s v="16-0030121"/>
    <m/>
    <m/>
    <n v="111564805"/>
    <m/>
    <s v="     "/>
    <x v="1"/>
    <s v="PG&amp;E"/>
    <m/>
    <s v="Vegetation"/>
    <m/>
    <s v="D"/>
    <m/>
    <s v="&lt;0.25"/>
    <s v="Square Feet: ; Acreage: "/>
    <s v="Equipment - PG&amp;E"/>
    <s v="34.m. Connection device damage or failure"/>
    <s v="Equipment - PG&amp;E"/>
    <s v="All types of equipment / facility failure"/>
    <s v="Splice/Clamp/Connector"/>
    <s v="Splice/Clamp/Connector"/>
    <m/>
    <m/>
    <s v="Line to Line"/>
    <s v="PACIFIC BELL"/>
    <s v="Overhead"/>
    <x v="3"/>
    <s v="Conductor"/>
    <m/>
    <s v="102295263"/>
    <s v="     "/>
    <s v="Non-HFTD"/>
    <x v="0"/>
    <m/>
    <m/>
    <n v="38.1907"/>
    <n v="-122.247"/>
    <s v="Napa"/>
    <s v="HIGHWAY-1102"/>
    <s v="42651102"/>
    <n v="12000"/>
    <s v="HIGHWAY 1102700"/>
    <x v="0"/>
    <s v="American Canyon FD"/>
    <s v="Agriculture"/>
    <m/>
    <m/>
    <s v="No"/>
    <m/>
    <m/>
    <m/>
    <m/>
    <m/>
    <m/>
    <m/>
    <s v="N"/>
    <s v="N"/>
    <m/>
    <m/>
    <s v="     "/>
    <m/>
    <m/>
    <m/>
    <m/>
    <m/>
    <m/>
    <m/>
    <m/>
    <m/>
    <m/>
    <m/>
    <m/>
    <m/>
    <m/>
    <m/>
    <m/>
    <m/>
    <m/>
    <m/>
  </r>
  <r>
    <s v="EIR20170069"/>
    <s v="     "/>
    <n v="42846"/>
    <s v="4/21"/>
    <x v="0"/>
    <m/>
    <s v="16"/>
    <n v="2"/>
    <s v="4"/>
    <x v="0"/>
    <m/>
    <m/>
    <s v="On April 21, 2017, at 0906 hours, an outage occurred at PG&amp;E’s San Francisco Y Substation (also referred to as the Larkin Substation) located at 600 Larkin Street, San Francisco. The cause of the outage was related to equipment failure that led to a fire at the substation. The neighborhoods impacted by the outage are in the northern part of San Francisco, north of Hayes Valley to the Richmond District, and included some parts of the Marina District and North Beach. PG&amp;E implemented switching during the course of the day to incrementally restore service to the 87,616 customers affected by the outage, until all customers were restored by 1645 hours (Attachment 1)._x000d__x000a__x000d__x000a_The root cause of the failure is unknown at this time and under investigation. However, a preliminary evaluation of the direct cause is that a fault on the 12 kV cable between Circuit Breakers CB 1121/12 and CB 1121/22 initiated the sequence of events that led to the loss of the substation. Exponent, an engineering firm, is performing an independent investigation of this incident, and PG&amp;E will provide Exponent’s final report to the CPUC. _x000d__x000a__x000d__x000a_Attached with this final incident report are the following:_x000d__x000a_•_x0009_ILIS Event Log 17-0041875 (Attachment 1)._x000d__x000a_•_x0009_Pictures taken after the incident (Attachment 2)._x000d__x000a_•_x0009_Station inspection reads for February and April 2016 (Attachment 3)._x000d__x000a_•_x0009_Notification 112787588 for CB 1121/22 (Attachment 4)._x000d__x000a__x000d__x000a_PG&amp;E reported this incident to the CPUC on April 21, 2017, at 1040 hours under the Media Criterion.  There were no injuries to the public or PG&amp;E employees._x000d__x000a__x000d__x000a_The CPUC performed site visits on April 21, April 24, and May 3, 2017."/>
    <s v="     "/>
    <s v="EIR Ignitions Tracker"/>
    <n v="44288"/>
    <s v="Y"/>
    <x v="0"/>
    <s v="1763089"/>
    <s v="17-0041875"/>
    <m/>
    <s v="T004015949 plus 11 others"/>
    <n v="112787588"/>
    <s v="EI170421A"/>
    <s v="     "/>
    <x v="0"/>
    <s v="PG&amp;E"/>
    <m/>
    <s v="Other"/>
    <m/>
    <s v="S"/>
    <m/>
    <s v="Structure-PG&amp;E only"/>
    <m/>
    <s v="Equipment - PG&amp;E"/>
    <s v="34.o. Other"/>
    <s v="Equipment - PG&amp;E"/>
    <m/>
    <s v="All types of equipment / facility failure"/>
    <s v="Conductor - All"/>
    <m/>
    <m/>
    <s v="Three Phase Fault"/>
    <s v="No"/>
    <s v="Overhead"/>
    <x v="0"/>
    <s v="Conductor - All"/>
    <m/>
    <s v="the 12 kV cable between Circuit Breakers CB 1121/12 and CB 1121/22"/>
    <s v="     "/>
    <s v="Non-HFTD"/>
    <x v="0"/>
    <m/>
    <m/>
    <n v="37.783299999999997"/>
    <n v="-122.417"/>
    <s v="San Francisco"/>
    <s v="X-Y-#1"/>
    <m/>
    <n v="4160"/>
    <s v="N/A"/>
    <x v="0"/>
    <s v="SF FD"/>
    <s v="Urban"/>
    <m/>
    <m/>
    <s v="No"/>
    <m/>
    <m/>
    <m/>
    <m/>
    <m/>
    <m/>
    <m/>
    <s v="N"/>
    <s v="N"/>
    <m/>
    <m/>
    <s v="     "/>
    <m/>
    <m/>
    <m/>
    <m/>
    <m/>
    <m/>
    <m/>
    <m/>
    <m/>
    <m/>
    <m/>
    <m/>
    <m/>
    <m/>
    <m/>
    <m/>
    <m/>
    <m/>
    <m/>
  </r>
  <r>
    <s v="SAP201712153"/>
    <s v="     "/>
    <n v="42846"/>
    <s v="4/21"/>
    <x v="0"/>
    <m/>
    <s v="16"/>
    <n v="2"/>
    <s v="4"/>
    <x v="0"/>
    <n v="42844"/>
    <m/>
    <s v="pole top on fire; oil spill; meter 1003717178; broken transformer"/>
    <s v="     "/>
    <s v="SAP"/>
    <n v="44580"/>
    <s v="Y"/>
    <x v="0"/>
    <s v="1761271"/>
    <s v="N/A"/>
    <m/>
    <s v="T004014678"/>
    <n v="112780117"/>
    <m/>
    <s v="     "/>
    <x v="0"/>
    <s v="PG&amp;E"/>
    <m/>
    <m/>
    <m/>
    <s v="D"/>
    <m/>
    <s v="Structure-PG&amp;E only"/>
    <m/>
    <s v="Equipment - PG&amp;E"/>
    <s v="34.n. Transformer damage or failure"/>
    <s v="Equipment - PG&amp;E"/>
    <s v="Transformer failure"/>
    <s v="Transformer failure"/>
    <s v="Pole"/>
    <m/>
    <m/>
    <m/>
    <s v="No"/>
    <s v="Overhead"/>
    <x v="0"/>
    <s v="Pole"/>
    <m/>
    <s v="103144643"/>
    <s v="     "/>
    <s v="Non-HFTD"/>
    <x v="0"/>
    <m/>
    <m/>
    <n v="35.823999999999998"/>
    <n v="-119.40600000000001"/>
    <s v="Tulare"/>
    <s v="ALPAUGH-1104"/>
    <m/>
    <m/>
    <m/>
    <x v="0"/>
    <m/>
    <m/>
    <m/>
    <m/>
    <s v="No"/>
    <m/>
    <m/>
    <m/>
    <m/>
    <m/>
    <m/>
    <m/>
    <s v="N"/>
    <s v="N"/>
    <m/>
    <m/>
    <s v="     "/>
    <m/>
    <m/>
    <m/>
    <m/>
    <m/>
    <m/>
    <m/>
    <m/>
    <m/>
    <m/>
    <m/>
    <m/>
    <m/>
    <m/>
    <m/>
    <m/>
    <m/>
    <m/>
    <m/>
  </r>
  <r>
    <s v="20210419"/>
    <s v="     "/>
    <n v="44307"/>
    <s v="4/21"/>
    <x v="0"/>
    <n v="0.74444444444444446"/>
    <s v="17"/>
    <n v="2"/>
    <s v="4"/>
    <x v="5"/>
    <n v="44307"/>
    <m/>
    <s v="Bird flew into overhead conductor, resulting in an ignition 3 meters - 0.25 acre in size."/>
    <s v="     "/>
    <s v="FAS"/>
    <m/>
    <s v="N"/>
    <x v="0"/>
    <m/>
    <s v="21-0051591"/>
    <m/>
    <s v="T005270664, T005270661"/>
    <n v="120862000"/>
    <m/>
    <s v="     "/>
    <x v="1"/>
    <s v="PG&amp;E"/>
    <m/>
    <s v="Other"/>
    <s v="Pole "/>
    <s v="D"/>
    <s v="D"/>
    <s v="&lt;0.25"/>
    <s v="10 ft X 20 ft"/>
    <s v="Contact - Animal - Bird"/>
    <s v="33.b. Animal contact"/>
    <s v="Contact - Bird"/>
    <s v="Contact from object"/>
    <s v="Animal contact"/>
    <m/>
    <s v="Animal contact"/>
    <s v="Conductor - Primary"/>
    <s v="Line to Ground"/>
    <s v="Y"/>
    <s v="Overhead"/>
    <x v="3"/>
    <s v="Conductor - Primary"/>
    <s v="Conductor, Crossarm, Center phase king pin"/>
    <s v="100053085"/>
    <s v="     "/>
    <s v="Non-HFTD"/>
    <x v="0"/>
    <m/>
    <m/>
    <n v="38.835599999999999"/>
    <n v="-121.396"/>
    <s v="Placer"/>
    <s v="PLEASANT-GROVE-2110"/>
    <m/>
    <n v="21000"/>
    <m/>
    <x v="0"/>
    <s v="CAL Fire"/>
    <s v="Herbaceous"/>
    <m/>
    <m/>
    <s v="No"/>
    <m/>
    <m/>
    <m/>
    <m/>
    <m/>
    <m/>
    <m/>
    <s v="N"/>
    <s v="N"/>
    <m/>
    <m/>
    <s v="     "/>
    <m/>
    <m/>
    <m/>
    <m/>
    <m/>
    <m/>
    <m/>
    <m/>
    <m/>
    <m/>
    <m/>
    <m/>
    <m/>
    <m/>
    <m/>
    <m/>
    <m/>
    <m/>
    <m/>
  </r>
  <r>
    <s v="20210415"/>
    <s v="     "/>
    <n v="44307"/>
    <s v="4/21"/>
    <x v="0"/>
    <n v="7.2222222222222215E-2"/>
    <s v="17"/>
    <n v="2"/>
    <s v="4"/>
    <x v="5"/>
    <n v="44307"/>
    <m/>
    <s v="Horned owl on riser 82799 caused the conductor to burn and igniting a small veg fire roughly 1 meter - &lt; 3 meters in size. Troubleman created a corrective tag for the damaged pothead riser to be replaced. "/>
    <s v="     "/>
    <s v="FAS"/>
    <m/>
    <s v="N"/>
    <x v="0"/>
    <m/>
    <s v="21-0051129"/>
    <m/>
    <s v="T005269821, T005269828"/>
    <m/>
    <m/>
    <s v="     "/>
    <x v="1"/>
    <s v="PG&amp;E"/>
    <m/>
    <s v="Other"/>
    <s v="Conductor"/>
    <s v="D"/>
    <s v="D"/>
    <s v="&lt;0.25"/>
    <s v="10 X 15 Feet"/>
    <s v="Contact - Animal - Bird"/>
    <s v="33.b. Animal contact"/>
    <s v="Contact - Bird"/>
    <s v="Contact from object"/>
    <s v="Animal contact"/>
    <m/>
    <s v="Animal contact"/>
    <s v="Riser"/>
    <s v="Line to Line"/>
    <s v="Y"/>
    <s v="Overhead"/>
    <x v="3"/>
    <s v="Riser"/>
    <s v="Riser, Cable, 6 potheads."/>
    <s v="43227139"/>
    <s v="     "/>
    <s v="Non-HFTD"/>
    <x v="0"/>
    <m/>
    <m/>
    <n v="35.9968"/>
    <n v="-119.95"/>
    <s v="Kings"/>
    <s v="TULARE-LAKE-1104"/>
    <m/>
    <n v="12000"/>
    <m/>
    <x v="0"/>
    <s v="Kings County FD"/>
    <s v="Herbaceous"/>
    <m/>
    <m/>
    <s v="No"/>
    <m/>
    <m/>
    <m/>
    <m/>
    <m/>
    <m/>
    <m/>
    <s v="N"/>
    <s v="N"/>
    <m/>
    <m/>
    <s v="     "/>
    <m/>
    <m/>
    <m/>
    <m/>
    <m/>
    <m/>
    <m/>
    <m/>
    <m/>
    <m/>
    <m/>
    <m/>
    <m/>
    <m/>
    <m/>
    <m/>
    <m/>
    <m/>
    <m/>
  </r>
  <r>
    <s v="20210417"/>
    <s v="     "/>
    <n v="44307"/>
    <s v="4/21"/>
    <x v="0"/>
    <n v="0.39513888888888887"/>
    <s v="17"/>
    <n v="2"/>
    <s v="4"/>
    <x v="5"/>
    <n v="44307"/>
    <m/>
    <s v="Large mulberry tree grew into service drop causing the insulation to wear off of the conductor. This resulted in a short at the limb and sparked a fire at the base of the tree. The ensuing fire was less than one meter in size."/>
    <s v="     "/>
    <s v="FAS"/>
    <m/>
    <s v="N"/>
    <x v="0"/>
    <m/>
    <m/>
    <m/>
    <s v="T005270144"/>
    <n v="101493000"/>
    <m/>
    <s v="     "/>
    <x v="0"/>
    <s v="PG&amp;E"/>
    <m/>
    <s v="Vegetation"/>
    <m/>
    <s v="D"/>
    <m/>
    <s v="Structure-only"/>
    <s v="SMOLDERING AT BASE OF TREE"/>
    <s v="Vegetation"/>
    <s v="33.a. Veg. contact"/>
    <s v="Vegetation"/>
    <s v="Contact from object"/>
    <s v="Veg. contact"/>
    <m/>
    <s v="Veg. contact"/>
    <s v="Service Drop"/>
    <m/>
    <m/>
    <s v="Overhead"/>
    <x v="2"/>
    <s v="Service Drop"/>
    <m/>
    <m/>
    <s v="     "/>
    <s v="Non-HFTD"/>
    <x v="0"/>
    <n v="246"/>
    <m/>
    <n v="40.389299999999999"/>
    <n v="-122.259"/>
    <s v="Shasta"/>
    <s v="COTTONWOOD-1101"/>
    <m/>
    <n v="12000"/>
    <s v="N/A"/>
    <x v="0"/>
    <s v="Cal Fire"/>
    <s v="Herbaceous"/>
    <m/>
    <m/>
    <s v="No"/>
    <m/>
    <m/>
    <m/>
    <m/>
    <m/>
    <m/>
    <m/>
    <s v="N"/>
    <s v="N"/>
    <m/>
    <m/>
    <s v="     "/>
    <m/>
    <m/>
    <m/>
    <m/>
    <m/>
    <m/>
    <m/>
    <m/>
    <m/>
    <m/>
    <m/>
    <m/>
    <m/>
    <m/>
    <m/>
    <m/>
    <m/>
    <m/>
    <m/>
  </r>
  <r>
    <s v="MIA20141591"/>
    <s v="     "/>
    <n v="41751"/>
    <s v="4/22"/>
    <x v="0"/>
    <n v="0.96842592592592591"/>
    <s v="17"/>
    <n v="2"/>
    <s v="4"/>
    <x v="7"/>
    <n v="41751"/>
    <n v="0.96805555555555556"/>
    <s v="CYPRESS TREES GOT OPEN WIRE SECONDARY TOGETHER STARTED FIRE IN TREES BURNED DOWN WIRE AND 3_x000a_SERVICES ALSO DAMAGED PHONE CABLE ALONG WITH CUSTOMER FENCE; XARM BURNED"/>
    <s v="     "/>
    <s v="FAS"/>
    <n v="44266"/>
    <s v="Y"/>
    <x v="0"/>
    <m/>
    <s v="N/A"/>
    <m/>
    <s v="7228384791"/>
    <m/>
    <m/>
    <s v="     "/>
    <x v="1"/>
    <s v="PG&amp;E"/>
    <m/>
    <m/>
    <m/>
    <s v="D"/>
    <m/>
    <s v="Unknown"/>
    <m/>
    <s v="Vegetation"/>
    <s v="33.a. Veg. contact"/>
    <s v="Vegetation"/>
    <s v="Contact from object"/>
    <s v="Contact - Vegetation"/>
    <m/>
    <s v="Contact - Vegetation"/>
    <s v="Conductor - Open Wire Secondary"/>
    <m/>
    <s v="Yes"/>
    <s v="Overhead"/>
    <x v="0"/>
    <m/>
    <m/>
    <s v="253571106"/>
    <s v="     "/>
    <s v="Non-HFTD"/>
    <x v="0"/>
    <m/>
    <m/>
    <m/>
    <m/>
    <m/>
    <s v="BARTON-1106"/>
    <m/>
    <n v="11000"/>
    <m/>
    <x v="0"/>
    <m/>
    <m/>
    <m/>
    <m/>
    <s v="No"/>
    <m/>
    <m/>
    <m/>
    <m/>
    <m/>
    <m/>
    <m/>
    <s v="N"/>
    <s v="N"/>
    <m/>
    <m/>
    <s v="     "/>
    <m/>
    <m/>
    <m/>
    <m/>
    <m/>
    <m/>
    <m/>
    <m/>
    <m/>
    <m/>
    <m/>
    <m/>
    <m/>
    <m/>
    <m/>
    <m/>
    <m/>
    <m/>
    <m/>
  </r>
  <r>
    <s v="20160024"/>
    <s v="     "/>
    <n v="42482"/>
    <s v="4/22"/>
    <x v="0"/>
    <n v="0.91805555555555551"/>
    <s v="17"/>
    <n v="2"/>
    <s v="4"/>
    <x v="6"/>
    <n v="42482"/>
    <n v="0.91805555555555551"/>
    <s v="SECONDARY DOWN MID SPAN, ISOLATED @ TX. CALLED FOR CREW SENT EC TAG, ADV ON TREE CREW"/>
    <s v="     "/>
    <m/>
    <m/>
    <s v="N"/>
    <x v="0"/>
    <s v="1456185"/>
    <s v="16-0030861"/>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Yes"/>
    <s v="Overhead"/>
    <x v="1"/>
    <s v="Conductor"/>
    <m/>
    <s v="100156969"/>
    <s v="     "/>
    <s v="Non-HFTD"/>
    <x v="0"/>
    <m/>
    <m/>
    <n v="35.349200000000003"/>
    <n v="-119.054"/>
    <s v="Kern"/>
    <s v="WESTPARK-1112"/>
    <s v="253701112"/>
    <m/>
    <s v="N/A"/>
    <x v="0"/>
    <s v="N.A."/>
    <s v="Urban"/>
    <m/>
    <m/>
    <s v="No"/>
    <m/>
    <m/>
    <m/>
    <m/>
    <m/>
    <m/>
    <m/>
    <s v="N"/>
    <s v="N"/>
    <m/>
    <m/>
    <s v="     "/>
    <s v="34.34920000"/>
    <s v="-119.05360000"/>
    <s v="Apr 25 2016 12:00AM"/>
    <s v="BranchFail"/>
    <s v="At time of investigation branch was found near service drop."/>
    <s v="ASH"/>
    <s v="30"/>
    <s v="24"/>
    <s v="5"/>
    <s v="Slight"/>
    <s v="None"/>
    <s v="N"/>
    <s v="1"/>
    <m/>
    <s v="Valley"/>
    <s v="D"/>
    <s v="Other"/>
    <s v="BareWire"/>
    <s v="2"/>
  </r>
  <r>
    <s v="20160023"/>
    <s v="     "/>
    <n v="42482"/>
    <s v="4/22"/>
    <x v="0"/>
    <n v="0.71527777777777779"/>
    <s v="17"/>
    <n v="2"/>
    <s v="4"/>
    <x v="6"/>
    <m/>
    <m/>
    <s v="CREW NEEDED TO INSTALL RUBBER POLE BURNING"/>
    <s v="     "/>
    <m/>
    <m/>
    <s v="N"/>
    <x v="0"/>
    <m/>
    <m/>
    <m/>
    <m/>
    <m/>
    <m/>
    <s v="     "/>
    <x v="1"/>
    <s v="PG&amp;E"/>
    <m/>
    <s v="Vegetation"/>
    <m/>
    <s v="D"/>
    <m/>
    <s v="&lt;0.25"/>
    <s v="Square Feet: ; Acreage: "/>
    <s v="Equipment - PG&amp;E"/>
    <s v="34.n. Transformer damage or failure"/>
    <s v="Equipment - PG&amp;E"/>
    <s v="All types of equipment / facility failure"/>
    <s v="Transformer"/>
    <s v="Transformer"/>
    <m/>
    <m/>
    <m/>
    <s v="None"/>
    <s v="Overhead"/>
    <x v="1"/>
    <s v="Transformer"/>
    <m/>
    <s v="100506567"/>
    <s v="     "/>
    <s v="Non-HFTD"/>
    <x v="0"/>
    <m/>
    <m/>
    <n v="37.887500000000003"/>
    <n v="-121.696"/>
    <s v="Contra Costa"/>
    <s v="BRENTWOOD-2110"/>
    <s v="14592105"/>
    <m/>
    <s v="N/A"/>
    <x v="0"/>
    <s v="Brentwood FD"/>
    <s v="Herbaceous"/>
    <m/>
    <m/>
    <s v="No"/>
    <m/>
    <m/>
    <m/>
    <m/>
    <m/>
    <m/>
    <m/>
    <s v="N"/>
    <s v="N"/>
    <m/>
    <m/>
    <s v="     "/>
    <m/>
    <m/>
    <m/>
    <m/>
    <m/>
    <m/>
    <m/>
    <m/>
    <m/>
    <m/>
    <m/>
    <m/>
    <m/>
    <m/>
    <m/>
    <m/>
    <m/>
    <m/>
    <m/>
  </r>
  <r>
    <s v="SAP201712138"/>
    <s v="     "/>
    <n v="42847"/>
    <s v="4/22"/>
    <x v="0"/>
    <m/>
    <s v="16"/>
    <n v="2"/>
    <s v="4"/>
    <x v="0"/>
    <n v="42845"/>
    <m/>
    <s v="pole fire led to wire on ground; fuse failure; pole 793929"/>
    <s v="     "/>
    <s v="SAP"/>
    <n v="44580"/>
    <s v="Y"/>
    <x v="0"/>
    <s v="1761929"/>
    <s v="17-0041740"/>
    <m/>
    <s v="T004015388"/>
    <n v="112785139"/>
    <m/>
    <s v="     "/>
    <x v="0"/>
    <s v="PG&amp;E"/>
    <m/>
    <m/>
    <m/>
    <s v="D"/>
    <m/>
    <s v="Structure-PG&amp;E only"/>
    <m/>
    <s v="Equipment - PG&amp;E"/>
    <s v="34.c. Fuse damage or failure"/>
    <s v="Equipment - PG&amp;E"/>
    <s v="Fuse failure - all"/>
    <s v="Fuse failure - all"/>
    <s v="Pole"/>
    <m/>
    <m/>
    <s v="Three Phase Fault"/>
    <s v="No"/>
    <s v="Overhead"/>
    <x v="0"/>
    <s v="Pole"/>
    <m/>
    <s v="100784501"/>
    <s v="     "/>
    <s v="Non-HFTD"/>
    <x v="0"/>
    <m/>
    <m/>
    <n v="36.234200000000001"/>
    <n v="-119.923"/>
    <s v="Kings"/>
    <s v="HENRIETTA-1108"/>
    <m/>
    <m/>
    <s v="HENRIETTA 1108CB"/>
    <x v="0"/>
    <m/>
    <m/>
    <m/>
    <m/>
    <s v="No"/>
    <m/>
    <m/>
    <m/>
    <m/>
    <m/>
    <m/>
    <m/>
    <s v="N"/>
    <s v="N"/>
    <m/>
    <m/>
    <s v="     "/>
    <m/>
    <m/>
    <m/>
    <m/>
    <m/>
    <m/>
    <m/>
    <m/>
    <m/>
    <m/>
    <m/>
    <m/>
    <m/>
    <m/>
    <m/>
    <m/>
    <m/>
    <m/>
    <m/>
  </r>
  <r>
    <s v="SAP201712140"/>
    <s v="     "/>
    <n v="42847"/>
    <s v="4/22"/>
    <x v="0"/>
    <m/>
    <s v="16"/>
    <n v="2"/>
    <s v="4"/>
    <x v="0"/>
    <n v="42845"/>
    <m/>
    <s v="Pole replacement due to pole fire"/>
    <s v="     "/>
    <s v="SAP"/>
    <n v="44580"/>
    <s v="Y"/>
    <x v="0"/>
    <s v="1761596"/>
    <s v="17-0041595"/>
    <m/>
    <s v="T004014993"/>
    <n v="112783988"/>
    <m/>
    <s v="     "/>
    <x v="0"/>
    <s v="PG&amp;E"/>
    <m/>
    <m/>
    <m/>
    <s v="D"/>
    <m/>
    <s v="Structure-PG&amp;E only"/>
    <m/>
    <s v="Equipment - PG&amp;E"/>
    <s v="34.c. Fuse damage or failure"/>
    <s v="Equipment - PG&amp;E"/>
    <s v="Fuse failure - all"/>
    <s v="Fuse failure - all"/>
    <s v="Pole"/>
    <m/>
    <m/>
    <s v="Multi-Fault"/>
    <s v="No"/>
    <s v="Overhead"/>
    <x v="0"/>
    <s v="Pole"/>
    <m/>
    <s v="100173345"/>
    <s v="     "/>
    <s v="Non-HFTD"/>
    <x v="0"/>
    <m/>
    <m/>
    <n v="35.572099999999999"/>
    <n v="-119.60899999999999"/>
    <s v="Kern"/>
    <s v="GOOSE-LAKE-1103"/>
    <m/>
    <m/>
    <s v="GOOSE LAKE 1103CB"/>
    <x v="0"/>
    <m/>
    <m/>
    <m/>
    <m/>
    <s v="No"/>
    <m/>
    <m/>
    <m/>
    <m/>
    <m/>
    <m/>
    <m/>
    <s v="N"/>
    <s v="N"/>
    <m/>
    <m/>
    <s v="     "/>
    <m/>
    <m/>
    <m/>
    <m/>
    <m/>
    <m/>
    <m/>
    <m/>
    <m/>
    <m/>
    <m/>
    <m/>
    <m/>
    <m/>
    <m/>
    <m/>
    <m/>
    <m/>
    <m/>
  </r>
  <r>
    <s v="FAS272064"/>
    <s v="     "/>
    <n v="42847"/>
    <s v="4/22"/>
    <x v="0"/>
    <m/>
    <s v="16"/>
    <n v="2"/>
    <s v="4"/>
    <x v="0"/>
    <m/>
    <m/>
    <s v="pole fire; wires down; cause unknown as of 12/7/2021"/>
    <s v="     "/>
    <s v="FAS"/>
    <n v="44580"/>
    <s v="Y"/>
    <x v="0"/>
    <m/>
    <s v="N/A"/>
    <m/>
    <s v="430596"/>
    <m/>
    <m/>
    <s v="     "/>
    <x v="0"/>
    <s v="PG&amp;E"/>
    <m/>
    <m/>
    <m/>
    <s v="D"/>
    <m/>
    <s v="Structure-only"/>
    <m/>
    <s v="Unknown"/>
    <s v="40.a. Unknown"/>
    <s v="Unknown"/>
    <m/>
    <m/>
    <m/>
    <m/>
    <m/>
    <m/>
    <m/>
    <s v="Overhead"/>
    <x v="0"/>
    <m/>
    <m/>
    <m/>
    <s v="     "/>
    <s v="Non-HFTD"/>
    <x v="0"/>
    <m/>
    <m/>
    <m/>
    <m/>
    <s v="Contra Costa"/>
    <m/>
    <m/>
    <m/>
    <m/>
    <x v="0"/>
    <s v="Pittsburg FD"/>
    <m/>
    <m/>
    <m/>
    <s v="No"/>
    <m/>
    <m/>
    <m/>
    <m/>
    <m/>
    <m/>
    <m/>
    <s v="N"/>
    <s v="N"/>
    <m/>
    <m/>
    <s v="     "/>
    <m/>
    <m/>
    <m/>
    <m/>
    <m/>
    <m/>
    <m/>
    <m/>
    <m/>
    <m/>
    <m/>
    <m/>
    <m/>
    <m/>
    <m/>
    <m/>
    <m/>
    <m/>
    <m/>
  </r>
  <r>
    <s v="20200314"/>
    <s v="     "/>
    <n v="43943"/>
    <s v="4/22"/>
    <x v="0"/>
    <n v="0.61111111111111116"/>
    <s v="17"/>
    <n v="2"/>
    <s v="4"/>
    <x v="4"/>
    <n v="43943"/>
    <n v="0.60416666666666663"/>
    <s v="On April 22, 2020 at 1440 hours, a PG&amp;E Troubleman was dipatched to an outage on the STOREY 1104 circuit. Wires came down and started a fire between .25 and ten acres. The suspecting cause is unknown, however gunshots were visible on the down conductors and nearby customers witnessed a crop dusting plane in the area. Repairs were complete by 1701 hours on the same day. "/>
    <s v="     "/>
    <s v="FAS"/>
    <m/>
    <s v="N"/>
    <x v="0"/>
    <s v="899554"/>
    <s v="20-0043794"/>
    <m/>
    <s v="T004946853"/>
    <n v="118940744"/>
    <m/>
    <s v="     "/>
    <x v="1"/>
    <s v="PG&amp;E"/>
    <m/>
    <s v="Vegetation"/>
    <m/>
    <s v="D"/>
    <s v="D"/>
    <s v="0.26-9.99"/>
    <m/>
    <s v="Unknown"/>
    <s v="34.b. Conductor damage or failure"/>
    <s v="Unknown"/>
    <s v="All types of equipment / facility failure"/>
    <s v="Conductor failure-all"/>
    <m/>
    <m/>
    <m/>
    <s v="Three Phase Fault"/>
    <m/>
    <s v="Overhead"/>
    <x v="3"/>
    <s v="Conductor - Primary"/>
    <m/>
    <s v="254611104"/>
    <s v="     "/>
    <s v="Non-HFTD"/>
    <x v="0"/>
    <m/>
    <m/>
    <n v="37.032400000000003"/>
    <n v="-120.121"/>
    <s v="Madera"/>
    <s v="STOREY-1104"/>
    <m/>
    <n v="12000"/>
    <m/>
    <x v="0"/>
    <s v="Cal Fire"/>
    <s v="Herbaceous"/>
    <m/>
    <m/>
    <s v="No"/>
    <m/>
    <m/>
    <m/>
    <m/>
    <m/>
    <m/>
    <m/>
    <s v="N"/>
    <s v="N"/>
    <m/>
    <m/>
    <s v="     "/>
    <m/>
    <m/>
    <m/>
    <m/>
    <m/>
    <m/>
    <m/>
    <m/>
    <m/>
    <m/>
    <m/>
    <m/>
    <m/>
    <m/>
    <m/>
    <m/>
    <m/>
    <m/>
    <m/>
  </r>
  <r>
    <s v="SAP20203437"/>
    <s v="     "/>
    <n v="43943"/>
    <s v="4/22"/>
    <x v="0"/>
    <m/>
    <s v="17"/>
    <n v="2"/>
    <s v="4"/>
    <x v="4"/>
    <m/>
    <m/>
    <s v="5541 E TULARE AVE, FRESNO; pole fire at pole supporting c715 pole needs changed;"/>
    <s v="     "/>
    <s v="SAP"/>
    <n v="44580"/>
    <s v="Y"/>
    <x v="0"/>
    <s v="898299"/>
    <s v="20-0043022"/>
    <m/>
    <s v="T004945414"/>
    <n v="118934309"/>
    <m/>
    <s v="     "/>
    <x v="0"/>
    <s v="PG&amp;E"/>
    <m/>
    <m/>
    <m/>
    <s v="D"/>
    <m/>
    <s v="Structure-PG&amp;E only"/>
    <m/>
    <s v="Equipment - PG&amp;E"/>
    <s v="34.m. Connection device damage or failure"/>
    <s v="Equipment - PG&amp;E"/>
    <s v="Splice/Clamp/Connector"/>
    <s v="Splice/Clamp/Connector"/>
    <s v="Crossarm"/>
    <m/>
    <m/>
    <s v="Force Out"/>
    <s v="Yes"/>
    <s v="Overhead"/>
    <x v="0"/>
    <s v="Crossarm"/>
    <m/>
    <s v="100816809"/>
    <s v="     "/>
    <s v="Non-HFTD"/>
    <x v="0"/>
    <m/>
    <m/>
    <n v="36.743000000000002"/>
    <n v="-119.717"/>
    <s v="Fresno"/>
    <s v="BARTON-1111"/>
    <m/>
    <m/>
    <m/>
    <x v="0"/>
    <s v="Fresno FD"/>
    <m/>
    <m/>
    <m/>
    <s v="No"/>
    <m/>
    <m/>
    <m/>
    <m/>
    <m/>
    <m/>
    <m/>
    <s v="N"/>
    <s v="N"/>
    <m/>
    <m/>
    <s v="     "/>
    <m/>
    <m/>
    <m/>
    <m/>
    <m/>
    <m/>
    <m/>
    <m/>
    <m/>
    <m/>
    <m/>
    <m/>
    <m/>
    <m/>
    <m/>
    <m/>
    <m/>
    <m/>
    <m/>
  </r>
  <r>
    <s v="20210421"/>
    <s v="     "/>
    <n v="44308"/>
    <s v="4/22"/>
    <x v="0"/>
    <n v="0.36944444444444446"/>
    <s v="17"/>
    <n v="2"/>
    <s v="4"/>
    <x v="5"/>
    <n v="44308"/>
    <m/>
    <s v="The responding troubleman found blown bravo fuse and found primary jumper wrapped around tri kit with signs of cross phasing on primary circuit. A small bird was also found near the base of the PG&amp;E pole, near the fire. The ensuing fire was 0.25 acre to 10 acres in size. This information is preliminary and subject to change. As of 5/20/2021 07:30 am- EC tag (B) tag is attached with an estimated completion date of 7/22/2021."/>
    <s v="     "/>
    <s v="FAS"/>
    <m/>
    <s v="N"/>
    <x v="0"/>
    <m/>
    <s v="21-0051755"/>
    <m/>
    <s v="T005270959, T005270962"/>
    <n v="120866000"/>
    <m/>
    <s v="     "/>
    <x v="1"/>
    <s v="PG&amp;E"/>
    <m/>
    <s v="Other"/>
    <s v="Fuse"/>
    <s v="D"/>
    <s v="D"/>
    <s v="0.26-9.99"/>
    <s v="About 3 acres. "/>
    <s v="Contact - Animal - Bird"/>
    <s v="33.b. Animal contact"/>
    <s v="Contact - Bird"/>
    <s v="Contact from object"/>
    <s v="Animal contact"/>
    <m/>
    <s v="Animal contact"/>
    <s v="Conductor - Primary"/>
    <s v="Open Circuit"/>
    <s v="Y"/>
    <s v="Overhead"/>
    <x v="3"/>
    <s v="Conductor - Primary"/>
    <s v="Fuse, Jumper, insulator"/>
    <s v="100155866"/>
    <s v="     "/>
    <s v="Non-HFTD"/>
    <x v="0"/>
    <m/>
    <m/>
    <n v="35.318199999999997"/>
    <n v="-119.087"/>
    <s v="Kern"/>
    <s v="STOCKDALE-2108"/>
    <m/>
    <n v="21000"/>
    <m/>
    <x v="0"/>
    <s v="Bakersfield FD"/>
    <s v="Urban"/>
    <m/>
    <m/>
    <s v="No"/>
    <m/>
    <m/>
    <m/>
    <m/>
    <m/>
    <m/>
    <m/>
    <s v="N"/>
    <s v="N"/>
    <m/>
    <m/>
    <s v="     "/>
    <m/>
    <m/>
    <m/>
    <m/>
    <m/>
    <m/>
    <m/>
    <m/>
    <m/>
    <m/>
    <m/>
    <m/>
    <m/>
    <m/>
    <m/>
    <m/>
    <m/>
    <m/>
    <m/>
  </r>
  <r>
    <s v="20160025"/>
    <s v="     "/>
    <n v="42483"/>
    <s v="4/23"/>
    <x v="0"/>
    <n v="0.77222222222222225"/>
    <s v="17"/>
    <n v="2"/>
    <s v="4"/>
    <x v="6"/>
    <n v="42483"/>
    <n v="0.77222222222222225"/>
    <s v="f6tmjpg,mylar balloons burned wire down crew on sight to make repairs"/>
    <s v="     "/>
    <m/>
    <m/>
    <s v="N"/>
    <x v="0"/>
    <s v="1456828"/>
    <s v="16-0030960"/>
    <m/>
    <m/>
    <m/>
    <m/>
    <s v="     "/>
    <x v="1"/>
    <s v="PG&amp;E"/>
    <m/>
    <s v="Vegetation"/>
    <m/>
    <s v="D"/>
    <m/>
    <s v="&lt;0.25"/>
    <s v="Square Feet: ; Acreage: "/>
    <s v="Contact - 3rd Party"/>
    <s v="33.c. Balloon contact"/>
    <s v="Contact - 3rd Party"/>
    <s v="All types of equipment / facility failure"/>
    <s v="Contact - Balloon"/>
    <m/>
    <s v="Contact - Balloon"/>
    <s v="Conductor"/>
    <s v="Line to Ground"/>
    <m/>
    <s v="Overhead"/>
    <x v="3"/>
    <s v="Conductor"/>
    <m/>
    <s v="100818205"/>
    <s v="     "/>
    <s v="Non-HFTD"/>
    <x v="0"/>
    <m/>
    <m/>
    <n v="36.490600000000001"/>
    <n v="-119.629"/>
    <s v="Fresno"/>
    <s v="KINGSBURG-1116"/>
    <s v="252241116"/>
    <n v="12000"/>
    <s v="KINGSBURG 11166340"/>
    <x v="0"/>
    <s v="city of selma"/>
    <s v="Agriculture"/>
    <m/>
    <m/>
    <s v="No"/>
    <m/>
    <m/>
    <m/>
    <m/>
    <m/>
    <m/>
    <m/>
    <s v="N"/>
    <s v="N"/>
    <m/>
    <m/>
    <s v="     "/>
    <m/>
    <m/>
    <m/>
    <m/>
    <m/>
    <m/>
    <m/>
    <m/>
    <m/>
    <m/>
    <m/>
    <m/>
    <m/>
    <m/>
    <m/>
    <m/>
    <m/>
    <m/>
    <m/>
  </r>
  <r>
    <s v="20170019"/>
    <s v="     "/>
    <n v="42848"/>
    <s v="4/23"/>
    <x v="0"/>
    <n v="0.2986111111111111"/>
    <s v="17"/>
    <n v="2"/>
    <s v="4"/>
    <x v="0"/>
    <n v="42848"/>
    <n v="0.2986111111111111"/>
    <s v="0"/>
    <s v="     "/>
    <m/>
    <m/>
    <s v="N"/>
    <x v="0"/>
    <s v="1765080"/>
    <s v="17-0042183"/>
    <m/>
    <m/>
    <n v="112790184"/>
    <m/>
    <s v="     "/>
    <x v="1"/>
    <s v="PG&amp;E"/>
    <m/>
    <s v="Vegetation"/>
    <m/>
    <s v="D"/>
    <m/>
    <s v="&lt;0.25"/>
    <s v="Square Feet: ; Acreage: "/>
    <s v="Contact - 3rd Party"/>
    <s v="33.d. Vehicle contact"/>
    <s v="Contact - 3rd Party"/>
    <s v="All types of equipment / facility failure"/>
    <s v="Contact - Vehicle"/>
    <m/>
    <s v="Contact - Vehicle"/>
    <s v="Pole"/>
    <s v="Line to Ground"/>
    <s v="Unknown"/>
    <s v="Overhead"/>
    <x v="3"/>
    <s v="Conductor"/>
    <m/>
    <s v="101726333"/>
    <s v="     "/>
    <s v="Non-HFTD"/>
    <x v="0"/>
    <m/>
    <m/>
    <n v="36.073500000000003"/>
    <n v="-120.935"/>
    <s v="Monterey"/>
    <s v="SAN-ARDO-1102"/>
    <s v="182191102"/>
    <n v="12000"/>
    <s v="SAN ARDO 1102CB"/>
    <x v="0"/>
    <s v="Unknown"/>
    <s v="Herbaceous"/>
    <m/>
    <m/>
    <s v="No"/>
    <m/>
    <m/>
    <m/>
    <m/>
    <m/>
    <m/>
    <m/>
    <s v="N"/>
    <s v="N"/>
    <m/>
    <m/>
    <s v="     "/>
    <m/>
    <m/>
    <m/>
    <m/>
    <m/>
    <m/>
    <m/>
    <m/>
    <m/>
    <m/>
    <m/>
    <m/>
    <m/>
    <m/>
    <m/>
    <m/>
    <m/>
    <m/>
    <m/>
  </r>
  <r>
    <s v="20190109"/>
    <s v="     "/>
    <n v="43578"/>
    <s v="4/23"/>
    <x v="0"/>
    <m/>
    <s v="17"/>
    <n v="2"/>
    <s v="4"/>
    <x v="3"/>
    <n v="43578"/>
    <n v="0.46388888888888891"/>
    <s v="animal, bird found; Mike Best Comments: T-men confirmed via email this is a bird caused incident"/>
    <s v="     "/>
    <s v="FAS"/>
    <m/>
    <s v="N"/>
    <x v="0"/>
    <s v="366280"/>
    <s v="19-0045231"/>
    <m/>
    <m/>
    <n v="0"/>
    <m/>
    <s v="     "/>
    <x v="1"/>
    <s v="PG&amp;E"/>
    <m/>
    <m/>
    <m/>
    <s v="D"/>
    <s v="D"/>
    <s v="&lt;3 meters of linear travel"/>
    <m/>
    <s v="Contact - 3rd Party"/>
    <s v="33.d. Vehicle contact"/>
    <s v="Contact - 3rd Party"/>
    <s v="Contact from object"/>
    <s v="Contact - Vehicle"/>
    <m/>
    <s v="Contact - Vehicle"/>
    <s v="Conductor - Primary"/>
    <s v="Line to Ground"/>
    <m/>
    <s v="Overhead"/>
    <x v="3"/>
    <s v="Conductor - Primary"/>
    <m/>
    <s v="7Ny0423191108"/>
    <s v="     "/>
    <s v="Non-HFTD"/>
    <x v="0"/>
    <m/>
    <m/>
    <n v="38.0595"/>
    <n v="-122.163"/>
    <s v="SOLANO"/>
    <s v="NORTH-TOWER-1104"/>
    <m/>
    <m/>
    <s v="NORTH TOWER 110470732"/>
    <x v="0"/>
    <s v="Benicia FD"/>
    <s v="Urban"/>
    <m/>
    <m/>
    <s v="No"/>
    <m/>
    <m/>
    <m/>
    <m/>
    <m/>
    <m/>
    <m/>
    <s v="N"/>
    <s v="N"/>
    <m/>
    <m/>
    <s v="     "/>
    <m/>
    <m/>
    <m/>
    <m/>
    <m/>
    <m/>
    <m/>
    <m/>
    <m/>
    <m/>
    <m/>
    <m/>
    <m/>
    <m/>
    <m/>
    <m/>
    <m/>
    <m/>
    <m/>
  </r>
  <r>
    <s v="20200316"/>
    <s v="     "/>
    <n v="43944"/>
    <s v="4/23"/>
    <x v="0"/>
    <n v="0.6479166666666667"/>
    <s v="17"/>
    <n v="2"/>
    <s v="4"/>
    <x v="4"/>
    <n v="43944"/>
    <n v="0.64236111111111116"/>
    <s v="On April 23, 2020 at 1537 hours, a PG&amp;E Troubleman was dispatched to the Avena 1702 Distribution Circuit on Gawne Road in Stockton for a balloon in the wires and a fire. Initial analysis indicates PG&amp;E equipment failure caused the ignition. Mylar balloons were caught in the primary lines and sparked the ignition when going phase to phase which resulted in two momentary outages. The 2 acre fire was suppress by Farmington Fire Department who was on scene prior to the Troubleman arriving. No repairs had to be made to PG&amp;E equipment, but the Troubleman had to remove the balloon from the line. "/>
    <s v="     "/>
    <s v="FAS"/>
    <m/>
    <s v="N"/>
    <x v="0"/>
    <s v="900237"/>
    <s v="20-0044136"/>
    <m/>
    <s v="5655493"/>
    <m/>
    <m/>
    <s v="     "/>
    <x v="1"/>
    <s v="PG&amp;E"/>
    <m/>
    <s v="Vegetation"/>
    <m/>
    <s v="D"/>
    <s v="D"/>
    <s v="0.26-9.99"/>
    <s v="2 acres"/>
    <s v="Contact - 3rd Party"/>
    <s v="33.c. Balloon contact"/>
    <s v="Contact - 3rd Party"/>
    <s v="Contact from object"/>
    <s v="Contact - Balloon"/>
    <m/>
    <s v="Contact - Balloon"/>
    <s v="Conductor - Primary"/>
    <s v="Line to Line"/>
    <m/>
    <s v="Overhead"/>
    <x v="3"/>
    <s v="Conductor - Primary"/>
    <m/>
    <s v="Circuit ID: 163571702"/>
    <s v="     "/>
    <s v="Non-HFTD"/>
    <x v="0"/>
    <m/>
    <m/>
    <n v="37.893099999999997"/>
    <n v="-121.03400000000001"/>
    <s v="San Joaquin"/>
    <s v="AVENA-1702"/>
    <m/>
    <n v="17000"/>
    <m/>
    <x v="0"/>
    <s v="Farmington FD"/>
    <s v="Herbaceous"/>
    <m/>
    <m/>
    <s v="No"/>
    <m/>
    <m/>
    <m/>
    <m/>
    <m/>
    <m/>
    <m/>
    <s v="N"/>
    <s v="N"/>
    <m/>
    <m/>
    <s v="     "/>
    <m/>
    <m/>
    <m/>
    <m/>
    <m/>
    <m/>
    <m/>
    <m/>
    <m/>
    <m/>
    <m/>
    <m/>
    <m/>
    <m/>
    <m/>
    <m/>
    <m/>
    <m/>
    <m/>
  </r>
  <r>
    <s v="20200315"/>
    <s v="     "/>
    <n v="43944"/>
    <s v="4/23"/>
    <x v="0"/>
    <n v="0.46388888888888891"/>
    <s v="17"/>
    <n v="2"/>
    <s v="4"/>
    <x v="4"/>
    <n v="43944"/>
    <n v="0.46180555555555558"/>
    <s v="On April 23, 2020 at 1105 hours, a PG&amp;E troubleman was dispatched to the Live Oak 1104 Distribution Circuit for reports of a pole fire. Troubleman stated the fire had been extinguished by the Fire Department before he arrived. The troubleman created a EC Tag for the damaged pole to be replaced. Customer requested idle secondary service wire to be disconnected. Power was restored to all 3 customers at 2017 hours on April 23, 2020."/>
    <s v="     "/>
    <s v="FAS"/>
    <m/>
    <s v="N"/>
    <x v="0"/>
    <s v="900028"/>
    <s v="20-0044009"/>
    <m/>
    <s v="T004947347"/>
    <n v="118943623"/>
    <m/>
    <s v="     "/>
    <x v="1"/>
    <s v="PG&amp;E"/>
    <m/>
    <s v="Vegetation"/>
    <m/>
    <s v="D"/>
    <s v="D"/>
    <s v="&lt;0.25"/>
    <m/>
    <s v="Equipment - PG&amp;E"/>
    <s v="34.f. Pole damage or failure"/>
    <s v="Equipment - PG&amp;E"/>
    <s v="All types of equipment / facility failure"/>
    <s v="Pole failure"/>
    <s v="Pole"/>
    <m/>
    <m/>
    <s v="Force Out"/>
    <m/>
    <s v="Overhead"/>
    <x v="1"/>
    <s v="Pole"/>
    <m/>
    <s v="Pole ID: 103792347 Circuit ID: 153771104"/>
    <s v="     "/>
    <s v="Non-HFTD"/>
    <x v="0"/>
    <m/>
    <m/>
    <n v="39.283299999999997"/>
    <n v="-121.68300000000001"/>
    <s v="Sutter"/>
    <s v="LIVE-OAK-1104"/>
    <m/>
    <n v="12000"/>
    <s v="N/A"/>
    <x v="0"/>
    <s v="Unknown"/>
    <s v="Agriculture"/>
    <m/>
    <m/>
    <s v="No"/>
    <m/>
    <m/>
    <m/>
    <m/>
    <m/>
    <m/>
    <m/>
    <s v="N"/>
    <s v="N"/>
    <m/>
    <m/>
    <s v="     "/>
    <m/>
    <m/>
    <m/>
    <m/>
    <m/>
    <m/>
    <m/>
    <m/>
    <m/>
    <m/>
    <m/>
    <m/>
    <m/>
    <m/>
    <m/>
    <m/>
    <m/>
    <m/>
    <m/>
  </r>
  <r>
    <s v="20210442"/>
    <s v="     "/>
    <n v="44309"/>
    <s v="4/23"/>
    <x v="0"/>
    <n v="0.57847222222222228"/>
    <s v="17"/>
    <n v="2"/>
    <s v="4"/>
    <x v="5"/>
    <n v="44309"/>
    <m/>
    <s v="Pole fire possibly attributable to pothead riser failure. The ensuing fire reportedly was limited to PG&amp;E assets. Email was sent to Gary Sorrell on Sunday April 24th. Gary might have been the first responder, but have not heard back. On April 23, 2021 at 1416 hours, WSOC reported to the EIR on call hotline a pole fire that occurred on the Meadow Lane 2106 Distribution Circuit near Donegal Way in the city of Pleasant Hill. OIS 1331215  confirmed reports of a complete outage and pole fire. After contacting Ashley from the WSOC, she stated from her understanding, the fire was only limited to the PG&amp;E pole at the time she called the hotline. ILIS 21-0052535 also stated a pole fire with pothead riser arcing. Was unable to find a corrective tag in SAP, FAS Tag in BOBJ and unable to contact the Troubleman by Phone. This incident is deemed non reportable due to no indication of this meeting the property damage, media or injury/fatality criteria. This incident will need to manually be added to the 2021 Ignition Tracker."/>
    <s v="     "/>
    <s v="ILIS/OIS"/>
    <m/>
    <s v="Y"/>
    <x v="0"/>
    <m/>
    <s v="21-0052535"/>
    <m/>
    <m/>
    <m/>
    <m/>
    <s v="     "/>
    <x v="0"/>
    <s v="PG&amp;E"/>
    <m/>
    <s v="Other"/>
    <s v="Riser"/>
    <s v="D"/>
    <s v="D"/>
    <s v="Structure-only"/>
    <s v="No troubleman info in OIS. "/>
    <s v="Equipment - PG&amp;E"/>
    <s v="34.o. Other"/>
    <s v="Equipment - PG&amp;E"/>
    <s v="All types of equipment / facility failure"/>
    <s v="Riser Failure"/>
    <s v="Riser"/>
    <m/>
    <m/>
    <s v="Force Out"/>
    <s v="Unknown"/>
    <s v="Overhead"/>
    <x v="3"/>
    <s v="Riser"/>
    <s v="Pole"/>
    <s v="14302106"/>
    <s v="     "/>
    <s v="Non-HFTD"/>
    <x v="0"/>
    <m/>
    <m/>
    <n v="37.956899999999997"/>
    <n v="-122.093"/>
    <s v="Contra Costa"/>
    <s v="MEADOW-LANE-2106"/>
    <m/>
    <n v="21000"/>
    <m/>
    <x v="0"/>
    <s v="Unknown"/>
    <s v="Urban"/>
    <m/>
    <m/>
    <s v="No"/>
    <m/>
    <m/>
    <m/>
    <m/>
    <m/>
    <m/>
    <m/>
    <s v="N"/>
    <s v="N"/>
    <m/>
    <m/>
    <s v="     "/>
    <m/>
    <m/>
    <m/>
    <m/>
    <m/>
    <m/>
    <m/>
    <m/>
    <m/>
    <m/>
    <m/>
    <m/>
    <m/>
    <m/>
    <m/>
    <m/>
    <m/>
    <m/>
    <m/>
  </r>
  <r>
    <s v="20150045"/>
    <s v="     "/>
    <n v="42118"/>
    <s v="4/24"/>
    <x v="0"/>
    <n v="0.74097222222222225"/>
    <s v="17"/>
    <n v="2"/>
    <s v="4"/>
    <x v="2"/>
    <n v="42118"/>
    <n v="0.74097222222222225"/>
    <s v="Assisted SGC0"/>
    <s v="     "/>
    <m/>
    <m/>
    <s v="N"/>
    <x v="0"/>
    <s v="1224476"/>
    <s v="15-0029398"/>
    <m/>
    <m/>
    <m/>
    <m/>
    <s v="     "/>
    <x v="1"/>
    <s v="PG&amp;E"/>
    <m/>
    <s v="Vegetation"/>
    <m/>
    <s v="D"/>
    <m/>
    <s v="&lt;0.25"/>
    <s v="Square Feet: ; Acreage: "/>
    <s v="Equipment - PG&amp;E"/>
    <s v="34.o. Other"/>
    <s v="Equipment - PG&amp;E"/>
    <s v="All types of equipment / facility failure"/>
    <m/>
    <m/>
    <m/>
    <m/>
    <s v="Line to Line"/>
    <s v="0"/>
    <s v="Overhead"/>
    <x v="3"/>
    <s v="Unknown"/>
    <m/>
    <s v="Base of C/O pole 9435"/>
    <s v="     "/>
    <s v="Non-HFTD"/>
    <x v="0"/>
    <m/>
    <m/>
    <n v="37.558599999999998"/>
    <n v="-121.92"/>
    <s v="Alameda"/>
    <s v="FREMONT-1104"/>
    <s v="14351104"/>
    <n v="12000"/>
    <s v="FREMONT 1104MR339"/>
    <x v="0"/>
    <s v="Alameda County FD"/>
    <s v="Herbaceous"/>
    <m/>
    <m/>
    <s v="No"/>
    <m/>
    <m/>
    <m/>
    <m/>
    <m/>
    <m/>
    <m/>
    <s v="N"/>
    <s v="N"/>
    <m/>
    <m/>
    <s v="     "/>
    <m/>
    <m/>
    <m/>
    <m/>
    <m/>
    <m/>
    <m/>
    <m/>
    <m/>
    <m/>
    <m/>
    <m/>
    <m/>
    <m/>
    <m/>
    <m/>
    <m/>
    <m/>
    <m/>
  </r>
  <r>
    <s v="20150044"/>
    <s v="     "/>
    <n v="42118"/>
    <s v="4/24"/>
    <x v="0"/>
    <n v="0.25416666666666665"/>
    <s v="17"/>
    <n v="2"/>
    <s v="4"/>
    <x v="2"/>
    <n v="42118"/>
    <n v="0.25416666666666665"/>
    <s v="0"/>
    <s v="     "/>
    <m/>
    <m/>
    <s v="N"/>
    <x v="0"/>
    <s v="1224074"/>
    <s v="15-0029121"/>
    <m/>
    <m/>
    <n v="110299561"/>
    <m/>
    <s v="     "/>
    <x v="1"/>
    <s v="PG&amp;E"/>
    <m/>
    <s v="Vegetation"/>
    <m/>
    <s v="D"/>
    <m/>
    <s v="&lt;3 meters of linear travel"/>
    <s v="Square Feet: ; Acreage: "/>
    <s v="Equipment - PG&amp;E"/>
    <s v="34.b. Conductor damage or failure"/>
    <s v="Equipment - PG&amp;E"/>
    <s v="All types of equipment / facility failure"/>
    <s v="Conductor"/>
    <s v="Conductor"/>
    <m/>
    <m/>
    <s v="Line to Ground"/>
    <s v="0"/>
    <s v="Overhead"/>
    <x v="3"/>
    <s v="Conductor"/>
    <m/>
    <s v="levee rd s/o herman and helans resort"/>
    <s v="     "/>
    <s v="Non-HFTD"/>
    <x v="0"/>
    <m/>
    <m/>
    <n v="38.0501"/>
    <n v="-121.497"/>
    <s v="San Joaquin"/>
    <s v="EIGHT-MILE-2106"/>
    <s v="163912106"/>
    <n v="21000"/>
    <s v="EIGHT MILE 2106CB"/>
    <x v="0"/>
    <s v="unknown"/>
    <s v="Water"/>
    <m/>
    <m/>
    <s v="No"/>
    <m/>
    <m/>
    <m/>
    <m/>
    <m/>
    <m/>
    <m/>
    <s v="N"/>
    <s v="N"/>
    <m/>
    <m/>
    <s v="     "/>
    <m/>
    <m/>
    <m/>
    <m/>
    <m/>
    <m/>
    <m/>
    <m/>
    <m/>
    <m/>
    <m/>
    <m/>
    <m/>
    <m/>
    <m/>
    <m/>
    <m/>
    <m/>
    <m/>
  </r>
  <r>
    <s v="20160026"/>
    <s v="     "/>
    <n v="42484"/>
    <s v="4/24"/>
    <x v="0"/>
    <n v="0.46527777777777779"/>
    <s v="18"/>
    <n v="2"/>
    <s v="4"/>
    <x v="6"/>
    <n v="42484"/>
    <n v="0.46527777777777779"/>
    <s v="crew to repair wire down"/>
    <s v="     "/>
    <m/>
    <m/>
    <s v="N"/>
    <x v="0"/>
    <s v="1457036"/>
    <s v="16-0031023"/>
    <m/>
    <m/>
    <n v="111570774"/>
    <m/>
    <s v="     "/>
    <x v="1"/>
    <s v="PG&amp;E"/>
    <m/>
    <s v="Vegetation"/>
    <m/>
    <s v="D"/>
    <m/>
    <s v="0.26-9.99"/>
    <s v="Square Feet: ; Acreage: 2.5"/>
    <s v="Vegetation"/>
    <s v="33.a. Veg. contact"/>
    <s v="Vegetation"/>
    <s v="All types of equipment / facility failure"/>
    <s v="Contact - Vegetation"/>
    <m/>
    <s v="Contact - Vegetation"/>
    <s v="Conductor"/>
    <s v="Line to Ground"/>
    <m/>
    <s v="Overhead"/>
    <x v="3"/>
    <s v="Conductor"/>
    <m/>
    <s v="101898989"/>
    <s v="     "/>
    <s v="Non-HFTD"/>
    <x v="0"/>
    <n v="512"/>
    <m/>
    <n v="34.709000000000003"/>
    <n v="-120.461"/>
    <s v="Santa Barbara"/>
    <s v="PURISIMA-1101"/>
    <s v="182971101"/>
    <n v="12000"/>
    <s v="PURISIMA 110149394"/>
    <x v="0"/>
    <s v="Santa Barbara County FD"/>
    <s v="Urban"/>
    <m/>
    <m/>
    <s v="No"/>
    <m/>
    <m/>
    <m/>
    <m/>
    <m/>
    <m/>
    <m/>
    <s v="N"/>
    <s v="N"/>
    <m/>
    <m/>
    <s v="     "/>
    <s v="34.70832500"/>
    <s v="-120.46196100"/>
    <s v="Apr 25 2016 12:00AM"/>
    <s v="TrunkFail"/>
    <s v="EVIDENCE OF LIVE GREEN TREE FAILURE AT BASE IN AREA OF OUTAGE LOCATION. EVIDENCE OF FIRE AT OUTAGE LOCATION."/>
    <s v="PINM"/>
    <s v="51"/>
    <s v="13"/>
    <s v="33"/>
    <s v="Slight"/>
    <s v="None"/>
    <s v="N"/>
    <s v="1"/>
    <m/>
    <s v="Plain"/>
    <s v="A"/>
    <s v="CrossArm"/>
    <s v="BareWire"/>
    <s v="2"/>
  </r>
  <r>
    <s v="20170020"/>
    <s v="     "/>
    <n v="42849"/>
    <s v="4/24"/>
    <x v="0"/>
    <n v="0.49444444444444446"/>
    <s v="17"/>
    <n v="2"/>
    <s v="4"/>
    <x v="0"/>
    <n v="42849"/>
    <n v="0.49444444444444446"/>
    <s v="0"/>
    <s v="     "/>
    <m/>
    <m/>
    <s v="N"/>
    <x v="0"/>
    <s v="1765992"/>
    <s v="17-0042463"/>
    <m/>
    <m/>
    <m/>
    <m/>
    <s v="     "/>
    <x v="1"/>
    <s v="PG&amp;E"/>
    <m/>
    <s v="Vegetation"/>
    <m/>
    <s v="D"/>
    <m/>
    <s v="&lt;0.25"/>
    <s v="Square Feet: ; Acreage: "/>
    <s v="Equipment - PG&amp;E"/>
    <s v="34.g. Insulator and brushing damage or failure"/>
    <s v="Equipment - PG&amp;E"/>
    <s v="All types of equipment / facility failure"/>
    <s v="Insulator"/>
    <s v="Insulator"/>
    <m/>
    <m/>
    <s v="Line to Ground"/>
    <s v="None"/>
    <s v="Overhead"/>
    <x v="3"/>
    <s v="Conductor"/>
    <m/>
    <s v="101718856"/>
    <s v="     "/>
    <s v="Non-HFTD"/>
    <x v="0"/>
    <m/>
    <m/>
    <n v="36.189900000000002"/>
    <n v="-121.151"/>
    <s v="Monterey"/>
    <s v="KING-CITY-1103"/>
    <s v="182031103"/>
    <n v="12000"/>
    <s v="KING CITY 11037038"/>
    <x v="0"/>
    <s v="Unknown"/>
    <s v="Herbaceous"/>
    <m/>
    <m/>
    <s v="No"/>
    <m/>
    <m/>
    <m/>
    <m/>
    <m/>
    <m/>
    <m/>
    <s v="N"/>
    <s v="N"/>
    <m/>
    <m/>
    <s v="     "/>
    <m/>
    <m/>
    <m/>
    <m/>
    <m/>
    <m/>
    <m/>
    <m/>
    <m/>
    <m/>
    <m/>
    <m/>
    <m/>
    <m/>
    <m/>
    <m/>
    <m/>
    <m/>
    <m/>
  </r>
  <r>
    <s v="20190112"/>
    <s v="     "/>
    <n v="43579"/>
    <s v="4/24"/>
    <x v="0"/>
    <n v="0.50202546296296291"/>
    <s v="17"/>
    <n v="2"/>
    <s v="4"/>
    <x v="3"/>
    <n v="43579"/>
    <n v="0.49930555555555556"/>
    <s v="Jumper burned open causing small grass fire"/>
    <s v="     "/>
    <s v="FAS"/>
    <m/>
    <s v="N"/>
    <x v="0"/>
    <s v="367129"/>
    <s v="19-0045653"/>
    <m/>
    <m/>
    <n v="0"/>
    <m/>
    <s v="     "/>
    <x v="1"/>
    <s v="PG&amp;E"/>
    <m/>
    <m/>
    <m/>
    <s v="D"/>
    <m/>
    <s v="&lt;3 meters of linear travel"/>
    <m/>
    <s v="Equipment - PG&amp;E"/>
    <s v="34.b. Conductor damage or failure"/>
    <s v="Equipment - PG&amp;E"/>
    <s v="All types of equipment / facility failure"/>
    <s v="Conductor failure-all"/>
    <s v="Conductor - Primary"/>
    <m/>
    <m/>
    <s v="Open Circuit"/>
    <m/>
    <s v="Overhead"/>
    <x v="3"/>
    <s v="Conductor - Primary"/>
    <m/>
    <s v="Jumper @ 5003"/>
    <s v="     "/>
    <s v="Non-HFTD"/>
    <x v="0"/>
    <m/>
    <m/>
    <n v="38.077599999999997"/>
    <n v="-122.548"/>
    <s v="MARIN"/>
    <s v="NOVATO-1103"/>
    <m/>
    <m/>
    <s v="IGNACIO 1102CB"/>
    <x v="0"/>
    <s v="Novato FD"/>
    <s v="Urban"/>
    <m/>
    <m/>
    <s v="No"/>
    <m/>
    <m/>
    <m/>
    <m/>
    <m/>
    <m/>
    <m/>
    <s v="N"/>
    <s v="N"/>
    <m/>
    <m/>
    <s v="     "/>
    <m/>
    <m/>
    <m/>
    <m/>
    <m/>
    <m/>
    <m/>
    <m/>
    <m/>
    <m/>
    <m/>
    <m/>
    <m/>
    <m/>
    <m/>
    <m/>
    <m/>
    <m/>
    <m/>
  </r>
  <r>
    <s v="20190111"/>
    <s v="     "/>
    <n v="43579"/>
    <s v="4/24"/>
    <x v="0"/>
    <m/>
    <s v="17"/>
    <n v="2"/>
    <s v="4"/>
    <x v="3"/>
    <m/>
    <m/>
    <s v="Bird nest contained wire and contacted lines, unable to indentify fire location. Substation is listed"/>
    <s v="     "/>
    <s v="TOTL"/>
    <m/>
    <s v="N"/>
    <x v="0"/>
    <m/>
    <m/>
    <s v="INT-12191"/>
    <m/>
    <n v="0"/>
    <m/>
    <s v="     "/>
    <x v="1"/>
    <s v="PG&amp;E"/>
    <m/>
    <m/>
    <m/>
    <s v="T"/>
    <m/>
    <s v="10-99"/>
    <m/>
    <s v="Contact - Animal - Other"/>
    <s v="33.b. Animal contact"/>
    <s v="Contact - Animal"/>
    <s v="Contact from object"/>
    <s v="Contact - Animal"/>
    <m/>
    <s v="Contact - Animal"/>
    <s v="Conductor - Transmission"/>
    <m/>
    <m/>
    <s v="Overhead"/>
    <x v="4"/>
    <s v="Conductor - Transmission"/>
    <m/>
    <s v="Unknown"/>
    <s v="     "/>
    <s v="Non-HFTD"/>
    <x v="0"/>
    <m/>
    <m/>
    <n v="35.7759"/>
    <n v="-119.91500000000001"/>
    <s v="KERN"/>
    <s v="ARCO-TULARE-LAKE-70-KV"/>
    <m/>
    <n v="70000"/>
    <s v="N/A"/>
    <x v="0"/>
    <m/>
    <s v="Herbaceous"/>
    <m/>
    <m/>
    <s v="No"/>
    <s v="10"/>
    <m/>
    <m/>
    <m/>
    <m/>
    <m/>
    <m/>
    <s v="N"/>
    <s v="N"/>
    <m/>
    <m/>
    <s v="     "/>
    <m/>
    <m/>
    <m/>
    <m/>
    <m/>
    <m/>
    <m/>
    <m/>
    <m/>
    <m/>
    <m/>
    <m/>
    <m/>
    <m/>
    <m/>
    <m/>
    <m/>
    <m/>
    <m/>
  </r>
  <r>
    <s v="MIA20198081"/>
    <s v="     "/>
    <n v="43579"/>
    <s v="4/24"/>
    <x v="0"/>
    <n v="0.448125"/>
    <s v="17"/>
    <n v="2"/>
    <s v="4"/>
    <x v="3"/>
    <n v="43579"/>
    <n v="0.44791666666666669"/>
    <s v="FAS stated there was a pole fire caused by an open jumper that was found on fire with SJFD enroute to fire location."/>
    <s v="     "/>
    <s v="FAS"/>
    <n v="44245"/>
    <s v="Y"/>
    <x v="0"/>
    <s v="367069"/>
    <s v="19-0045632"/>
    <m/>
    <s v="T004626446"/>
    <n v="117091419"/>
    <m/>
    <s v="     "/>
    <x v="0"/>
    <s v="PG&amp;E"/>
    <m/>
    <m/>
    <m/>
    <s v="D"/>
    <m/>
    <s v="Structure-PG&amp;E only"/>
    <m/>
    <s v="Equipment - PG&amp;E"/>
    <s v="34.m. Connection device damage or failure"/>
    <s v="Equipment - PG&amp;E"/>
    <s v="All types of equipment / facility failure"/>
    <s v="Splice/Clamp/Connector"/>
    <s v="Jumper"/>
    <m/>
    <m/>
    <s v="Open Circuit"/>
    <s v="Yes"/>
    <s v="Overhead"/>
    <x v="0"/>
    <m/>
    <m/>
    <s v="100593517"/>
    <s v="     "/>
    <s v="Non-HFTD"/>
    <x v="0"/>
    <m/>
    <m/>
    <n v="37.296599999999998"/>
    <n v="-121.986"/>
    <s v="Santa Clara"/>
    <s v="SARATOGA-1110"/>
    <m/>
    <n v="11000"/>
    <s v="SARATOGA 1110XR574"/>
    <x v="0"/>
    <s v="San Jose Fire Department"/>
    <s v="Urban"/>
    <m/>
    <m/>
    <s v="No"/>
    <m/>
    <m/>
    <m/>
    <m/>
    <m/>
    <m/>
    <m/>
    <s v="N"/>
    <s v="N"/>
    <m/>
    <m/>
    <s v="     "/>
    <m/>
    <m/>
    <m/>
    <m/>
    <m/>
    <m/>
    <m/>
    <m/>
    <m/>
    <m/>
    <m/>
    <m/>
    <m/>
    <m/>
    <m/>
    <m/>
    <m/>
    <m/>
    <m/>
  </r>
  <r>
    <s v="20201818"/>
    <s v="     "/>
    <n v="43945"/>
    <s v="4/24"/>
    <x v="0"/>
    <n v="8.7499999999999994E-2"/>
    <s v="17"/>
    <n v="2"/>
    <s v="4"/>
    <x v="4"/>
    <n v="43945"/>
    <n v="0.10902777777777778"/>
    <s v="FAS, OIS, ILIS report wire down, pole fire at K766, capacitor 1800 KVAR switched, burnt"/>
    <s v="     "/>
    <s v="FAS"/>
    <m/>
    <s v="Y"/>
    <x v="0"/>
    <s v="900364"/>
    <s v="20-0044225"/>
    <m/>
    <s v="T004947779"/>
    <m/>
    <m/>
    <s v="     "/>
    <x v="0"/>
    <s v="PG&amp;E"/>
    <m/>
    <s v="Building"/>
    <m/>
    <s v="D"/>
    <m/>
    <s v="Structure-PG&amp;E only"/>
    <m/>
    <s v="Equipment - PG&amp;E"/>
    <s v="34.a. Capacitor bank damage or failure"/>
    <s v="Equipment - PG&amp;E"/>
    <s v="All types of equipment / facility failure"/>
    <s v="Capacitor bank failure"/>
    <s v="Circuit Breaker"/>
    <m/>
    <m/>
    <s v="Force Out"/>
    <m/>
    <s v="Overhead"/>
    <x v="3"/>
    <s v="Circuit Breaker"/>
    <m/>
    <s v="14302105"/>
    <s v="     "/>
    <s v="Non-HFTD"/>
    <x v="0"/>
    <m/>
    <m/>
    <n v="37.9634"/>
    <n v="-122.05200000000001"/>
    <s v="Contra Costa"/>
    <s v="MEADOW-LANE-2105"/>
    <m/>
    <n v="21000"/>
    <m/>
    <x v="0"/>
    <m/>
    <s v="Urban"/>
    <m/>
    <m/>
    <s v="No"/>
    <m/>
    <m/>
    <m/>
    <m/>
    <m/>
    <m/>
    <m/>
    <s v="N"/>
    <s v="N"/>
    <m/>
    <m/>
    <s v="     "/>
    <m/>
    <m/>
    <m/>
    <m/>
    <m/>
    <m/>
    <m/>
    <m/>
    <m/>
    <m/>
    <m/>
    <m/>
    <m/>
    <m/>
    <m/>
    <m/>
    <m/>
    <m/>
    <m/>
  </r>
  <r>
    <s v="20210430"/>
    <s v="     "/>
    <n v="44310"/>
    <s v="4/24"/>
    <x v="0"/>
    <n v="0.4"/>
    <s v="17"/>
    <n v="2"/>
    <s v="4"/>
    <x v="5"/>
    <m/>
    <m/>
    <s v="Pole fire due to unknown cause. The ensuing fire was limited to PG&amp;E assets."/>
    <s v="     "/>
    <s v="FAS"/>
    <m/>
    <s v="N"/>
    <x v="0"/>
    <m/>
    <m/>
    <m/>
    <s v="T005272683"/>
    <m/>
    <m/>
    <s v="     "/>
    <x v="0"/>
    <s v="PG&amp;E"/>
    <m/>
    <s v="Other"/>
    <m/>
    <s v="D"/>
    <m/>
    <s v="Structure-PG&amp;E only"/>
    <m/>
    <s v="Unknown"/>
    <s v="34.f. Pole damage or failure"/>
    <s v="Unknown"/>
    <s v="All types of equipment / facility failure"/>
    <s v="Pole failure"/>
    <m/>
    <m/>
    <m/>
    <m/>
    <m/>
    <s v="Overhead"/>
    <x v="3"/>
    <s v="Pole"/>
    <m/>
    <m/>
    <s v="     "/>
    <s v="Non-HFTD"/>
    <x v="0"/>
    <m/>
    <m/>
    <n v="37.72"/>
    <n v="-122.461"/>
    <s v="San Francisco"/>
    <s v="SF-L-1103"/>
    <m/>
    <n v="12000"/>
    <m/>
    <x v="0"/>
    <s v="San Francisco FD"/>
    <s v="Urban"/>
    <m/>
    <m/>
    <s v="No"/>
    <m/>
    <m/>
    <m/>
    <m/>
    <m/>
    <m/>
    <m/>
    <s v="N"/>
    <s v="N"/>
    <m/>
    <m/>
    <s v="     "/>
    <m/>
    <m/>
    <m/>
    <m/>
    <m/>
    <m/>
    <m/>
    <m/>
    <m/>
    <m/>
    <m/>
    <m/>
    <m/>
    <m/>
    <m/>
    <m/>
    <m/>
    <m/>
    <m/>
  </r>
  <r>
    <s v="MIA20145453"/>
    <s v="     "/>
    <n v="41754"/>
    <s v="4/25"/>
    <x v="0"/>
    <n v="0.8451967592592593"/>
    <s v="17"/>
    <n v="2"/>
    <s v="4"/>
    <x v="7"/>
    <n v="41754"/>
    <n v="0.84513888888888888"/>
    <s v="Appears to be duplicate for index 7454"/>
    <s v="     "/>
    <s v="FAS"/>
    <n v="44266"/>
    <s v="Y"/>
    <x v="1"/>
    <s v="1004829"/>
    <s v="N/A"/>
    <m/>
    <s v="T003106858"/>
    <m/>
    <m/>
    <s v="     "/>
    <x v="0"/>
    <s v="PG&amp;E"/>
    <m/>
    <m/>
    <m/>
    <s v="D"/>
    <m/>
    <s v="Structure-PG&amp;E only"/>
    <m/>
    <s v="Equipment - PG&amp;E"/>
    <s v="34.n. Transformer damage or failure"/>
    <s v="Equipment - PG&amp;E"/>
    <s v="All types of equipment / facility failure"/>
    <s v="Transformer failure"/>
    <s v="Transformer"/>
    <m/>
    <m/>
    <m/>
    <s v="Yes"/>
    <s v="Overhead"/>
    <x v="0"/>
    <m/>
    <m/>
    <s v="100787684"/>
    <s v="     "/>
    <s v="Non-HFTD"/>
    <x v="0"/>
    <m/>
    <m/>
    <n v="36.589300000000001"/>
    <n v="-119.45699999999999"/>
    <s v="Fresno"/>
    <s v="WAHTOKE-1107"/>
    <m/>
    <n v="11000"/>
    <m/>
    <x v="0"/>
    <m/>
    <s v="Urban"/>
    <m/>
    <m/>
    <s v="No"/>
    <m/>
    <m/>
    <m/>
    <m/>
    <m/>
    <m/>
    <m/>
    <s v="N"/>
    <s v="N"/>
    <m/>
    <m/>
    <s v="     "/>
    <m/>
    <m/>
    <m/>
    <m/>
    <m/>
    <m/>
    <m/>
    <m/>
    <m/>
    <m/>
    <m/>
    <m/>
    <m/>
    <m/>
    <m/>
    <m/>
    <m/>
    <m/>
    <m/>
  </r>
  <r>
    <s v="MIA20147454"/>
    <s v="     "/>
    <n v="41754"/>
    <s v="4/25"/>
    <x v="0"/>
    <n v="0.84998842592592594"/>
    <s v="17"/>
    <n v="2"/>
    <s v="4"/>
    <x v="7"/>
    <n v="41754"/>
    <n v="0.84930555555555554"/>
    <s v="TX ON FIRE, FD STANDING BYTRANS ON FI RE; pole burned;  POLE FIRE OPEN FUSES PUT FIRE OUT CALL CREW TO REPAIR TOP PHASE ON POLE"/>
    <s v="     "/>
    <s v="FAS"/>
    <n v="44266"/>
    <s v="Y"/>
    <x v="0"/>
    <s v="1004829"/>
    <s v="N/A"/>
    <m/>
    <s v="T003106865"/>
    <n v="107972946"/>
    <m/>
    <s v="     "/>
    <x v="0"/>
    <s v="PG&amp;E"/>
    <m/>
    <m/>
    <m/>
    <s v="D"/>
    <m/>
    <s v="Structure-PG&amp;E only"/>
    <m/>
    <s v="Equipment - PG&amp;E"/>
    <s v="34.n. Transformer damage or failure"/>
    <s v="Equipment - PG&amp;E"/>
    <s v="All types of equipment / facility failure"/>
    <s v="Transformer failure"/>
    <s v="Transformer"/>
    <m/>
    <m/>
    <m/>
    <s v="Yes"/>
    <s v="Overhead"/>
    <x v="0"/>
    <m/>
    <m/>
    <s v="100787684"/>
    <s v="     "/>
    <s v="Non-HFTD"/>
    <x v="0"/>
    <m/>
    <m/>
    <n v="36.589300000000001"/>
    <n v="-119.45699999999999"/>
    <s v="Fresno"/>
    <s v="WAHTOKE-1107"/>
    <m/>
    <n v="11000"/>
    <m/>
    <x v="0"/>
    <m/>
    <s v="Urban"/>
    <m/>
    <m/>
    <s v="No"/>
    <m/>
    <m/>
    <m/>
    <m/>
    <m/>
    <m/>
    <m/>
    <s v="N"/>
    <s v="N"/>
    <m/>
    <m/>
    <s v="     "/>
    <m/>
    <m/>
    <m/>
    <m/>
    <m/>
    <m/>
    <m/>
    <m/>
    <m/>
    <m/>
    <m/>
    <m/>
    <m/>
    <m/>
    <m/>
    <m/>
    <m/>
    <m/>
    <m/>
  </r>
  <r>
    <s v="SAP201421790"/>
    <s v="     "/>
    <n v="41754"/>
    <s v="4/25"/>
    <x v="0"/>
    <m/>
    <s v="17"/>
    <n v="2"/>
    <s v="4"/>
    <x v="7"/>
    <n v="41752"/>
    <m/>
    <s v="secondary contacted conductor and started arcing in trees; fire"/>
    <s v="     "/>
    <s v="SAP"/>
    <n v="44580"/>
    <s v="Y"/>
    <x v="0"/>
    <s v="1003218"/>
    <s v="N/A"/>
    <m/>
    <s v="T003104755"/>
    <n v="107962306"/>
    <m/>
    <s v="     "/>
    <x v="0"/>
    <s v="PG&amp;E"/>
    <m/>
    <m/>
    <m/>
    <s v="D"/>
    <m/>
    <s v="Structure-PG&amp;E only"/>
    <m/>
    <s v="Equipment - PG&amp;E"/>
    <s v="34.b. Conductor damage or failure"/>
    <s v="Equipment - PG&amp;E"/>
    <s v="Conductor failure-all"/>
    <s v="Conductor failure-all"/>
    <s v="Conductor - Open Wire Secondary"/>
    <m/>
    <m/>
    <m/>
    <s v="Yes"/>
    <s v="Overhead"/>
    <x v="0"/>
    <s v="Conductor - Open Wire Secondary"/>
    <m/>
    <s v="100854315"/>
    <s v="     "/>
    <s v="Non-HFTD"/>
    <x v="0"/>
    <m/>
    <m/>
    <n v="36.766199999999998"/>
    <n v="-119.76300000000001"/>
    <s v="Fresno"/>
    <s v="BARTON-1106"/>
    <m/>
    <m/>
    <m/>
    <x v="0"/>
    <m/>
    <m/>
    <m/>
    <m/>
    <s v="No"/>
    <m/>
    <m/>
    <m/>
    <m/>
    <m/>
    <m/>
    <m/>
    <s v="N"/>
    <s v="N"/>
    <m/>
    <m/>
    <s v="     "/>
    <m/>
    <m/>
    <m/>
    <m/>
    <m/>
    <m/>
    <m/>
    <m/>
    <m/>
    <m/>
    <m/>
    <m/>
    <m/>
    <m/>
    <m/>
    <m/>
    <m/>
    <m/>
    <m/>
  </r>
  <r>
    <s v="MIA20144924"/>
    <s v="     "/>
    <n v="41754"/>
    <s v="4/25"/>
    <x v="0"/>
    <n v="0.37716435185185188"/>
    <s v="17"/>
    <n v="2"/>
    <s v="4"/>
    <x v="7"/>
    <n v="41754"/>
    <n v="0.37708333333333333"/>
    <s v="YCC3 -Found burned pole; PGE attributable, cause unknown"/>
    <s v="     "/>
    <s v="FAS"/>
    <n v="44263"/>
    <s v="Y"/>
    <x v="0"/>
    <s v="1004440"/>
    <s v="14-0027234"/>
    <m/>
    <s v="T003106251"/>
    <n v="107969959"/>
    <m/>
    <s v="     "/>
    <x v="0"/>
    <s v="PG&amp;E"/>
    <m/>
    <m/>
    <m/>
    <s v="D"/>
    <m/>
    <s v="Structure-PG&amp;E only"/>
    <m/>
    <s v="Contamination"/>
    <s v="36.a. Contamination"/>
    <s v="Equipment - PG&amp;E"/>
    <s v="Other"/>
    <s v="Contamination"/>
    <m/>
    <m/>
    <m/>
    <s v="None"/>
    <s v="No"/>
    <s v="Overhead"/>
    <x v="0"/>
    <m/>
    <m/>
    <s v="101092349"/>
    <s v="     "/>
    <s v="Non-HFTD"/>
    <x v="0"/>
    <m/>
    <m/>
    <n v="37.04"/>
    <n v="-120.474"/>
    <s v="Madera"/>
    <s v="DAIRYLAND-1112"/>
    <m/>
    <n v="11000"/>
    <s v="DAIRYLAND 111254694"/>
    <x v="0"/>
    <m/>
    <s v="Highly Rural"/>
    <m/>
    <m/>
    <s v="No"/>
    <m/>
    <m/>
    <m/>
    <m/>
    <m/>
    <m/>
    <m/>
    <s v="N"/>
    <s v="N"/>
    <m/>
    <m/>
    <s v="     "/>
    <m/>
    <m/>
    <m/>
    <m/>
    <m/>
    <m/>
    <m/>
    <m/>
    <m/>
    <m/>
    <m/>
    <m/>
    <m/>
    <m/>
    <m/>
    <m/>
    <m/>
    <m/>
    <m/>
  </r>
  <r>
    <s v="MIA201610324"/>
    <s v="     "/>
    <n v="42485"/>
    <s v="4/25"/>
    <x v="0"/>
    <n v="0.5363310185185185"/>
    <s v="18"/>
    <n v="2"/>
    <s v="4"/>
    <x v="6"/>
    <m/>
    <m/>
    <s v="L7SF: 17970 S CAMDEN AVE in Caruthers (meter #5000031049 camden/davis); broken pole w/wire down caused grass fire; from index #10310 learned that pole was rotten and that's why it failed"/>
    <s v="     "/>
    <s v="FAS"/>
    <n v="44248"/>
    <s v="Y"/>
    <x v="0"/>
    <s v="7103278"/>
    <s v="N/A"/>
    <m/>
    <s v="T003676708, T003676707"/>
    <n v="111572739"/>
    <m/>
    <s v="     "/>
    <x v="1"/>
    <s v="PG&amp;E"/>
    <m/>
    <m/>
    <m/>
    <s v="D"/>
    <m/>
    <s v="&lt;0.25"/>
    <m/>
    <s v="Equipment - PG&amp;E"/>
    <s v="34.f. Pole damage or failure"/>
    <s v="Equipment - PG&amp;E"/>
    <s v="All types of equipment / facility failure"/>
    <s v="Pole failure"/>
    <s v="Conductor"/>
    <m/>
    <m/>
    <m/>
    <s v="No"/>
    <s v="Overhead"/>
    <x v="0"/>
    <m/>
    <m/>
    <s v="103803968"/>
    <s v="     "/>
    <s v="Non-HFTD"/>
    <x v="0"/>
    <m/>
    <m/>
    <n v="36.476100000000002"/>
    <n v="-119.79"/>
    <s v="Fresno"/>
    <s v="CAMDEN-1105"/>
    <s v="252301105"/>
    <n v="11000"/>
    <m/>
    <x v="0"/>
    <m/>
    <s v="Agriculture"/>
    <m/>
    <m/>
    <s v="No"/>
    <m/>
    <m/>
    <m/>
    <m/>
    <m/>
    <m/>
    <m/>
    <s v="N"/>
    <s v="N"/>
    <m/>
    <m/>
    <s v="     "/>
    <m/>
    <m/>
    <m/>
    <m/>
    <m/>
    <m/>
    <m/>
    <m/>
    <m/>
    <m/>
    <m/>
    <m/>
    <m/>
    <m/>
    <m/>
    <m/>
    <m/>
    <m/>
    <m/>
  </r>
  <r>
    <s v="20160028"/>
    <s v="     "/>
    <n v="42485"/>
    <s v="4/25"/>
    <x v="0"/>
    <n v="0.61805555555555558"/>
    <s v="18"/>
    <n v="2"/>
    <s v="4"/>
    <x v="6"/>
    <n v="42485"/>
    <n v="0.61805555555555558"/>
    <s v="called for crew to adujst wire"/>
    <s v="     "/>
    <m/>
    <m/>
    <s v="N"/>
    <x v="0"/>
    <s v="1458692"/>
    <s v="16-0031366"/>
    <m/>
    <m/>
    <m/>
    <m/>
    <s v="     "/>
    <x v="1"/>
    <s v="PG&amp;E"/>
    <m/>
    <s v="Vegetation"/>
    <m/>
    <s v="D"/>
    <m/>
    <s v="0.26-9.99"/>
    <s v="Square Feet: ; Acreage: 9"/>
    <s v="Equipment - PG&amp;E"/>
    <s v="34.o. Other"/>
    <s v="Equipment - PG&amp;E"/>
    <s v="All types of equipment / facility failure"/>
    <m/>
    <m/>
    <m/>
    <m/>
    <s v="Line to Line"/>
    <s v="None"/>
    <s v="Overhead"/>
    <x v="3"/>
    <s v="Conductor"/>
    <m/>
    <s v="100207184"/>
    <s v="     "/>
    <s v="Non-HFTD"/>
    <x v="0"/>
    <m/>
    <m/>
    <n v="35.544400000000003"/>
    <n v="-119.087"/>
    <s v="Kern"/>
    <s v="LERDO-1107"/>
    <s v="253491116"/>
    <n v="12000"/>
    <s v="LERDO 1116CB"/>
    <x v="0"/>
    <s v="Kern County FD"/>
    <s v="Desert Shrub"/>
    <m/>
    <m/>
    <s v="Yes"/>
    <m/>
    <m/>
    <m/>
    <m/>
    <m/>
    <m/>
    <m/>
    <s v="N"/>
    <s v="N"/>
    <m/>
    <m/>
    <s v="     "/>
    <m/>
    <m/>
    <m/>
    <m/>
    <m/>
    <m/>
    <m/>
    <m/>
    <m/>
    <m/>
    <m/>
    <m/>
    <m/>
    <m/>
    <m/>
    <m/>
    <m/>
    <m/>
    <m/>
  </r>
  <r>
    <s v="20160027"/>
    <s v="     "/>
    <n v="42485"/>
    <s v="4/25"/>
    <x v="0"/>
    <n v="0.52361111111111114"/>
    <s v="18"/>
    <n v="2"/>
    <s v="4"/>
    <x v="6"/>
    <n v="42485"/>
    <n v="0.52361111111111114"/>
    <s v="broken pole w/wire down caused grass fire issued ECtag notified M&amp;C"/>
    <s v="     "/>
    <m/>
    <m/>
    <s v="N"/>
    <x v="0"/>
    <s v="1458495"/>
    <s v="16-0031324"/>
    <m/>
    <m/>
    <m/>
    <m/>
    <s v="     "/>
    <x v="1"/>
    <s v="PG&amp;E"/>
    <m/>
    <s v="Vegetation"/>
    <m/>
    <s v="D"/>
    <m/>
    <s v="&lt;0.25"/>
    <s v="Square Feet: ; Acreage: "/>
    <s v="Equipment - PG&amp;E"/>
    <s v="34.f. Pole damage or failure"/>
    <s v="Equipment - PG&amp;E"/>
    <s v="All types of equipment / facility failure"/>
    <s v="Pole"/>
    <s v="Pole"/>
    <m/>
    <m/>
    <s v="Line to Line"/>
    <m/>
    <s v="Overhead"/>
    <x v="3"/>
    <s v="Conductor"/>
    <m/>
    <s v="100875278"/>
    <s v="     "/>
    <s v="Non-HFTD"/>
    <x v="0"/>
    <m/>
    <m/>
    <n v="36.476100000000002"/>
    <n v="-119.79"/>
    <s v="Fresno"/>
    <s v="CAMDEN-1105"/>
    <s v="252301105"/>
    <n v="12000"/>
    <s v="CAMDEN 1105CB"/>
    <x v="0"/>
    <s v="Cal Fire"/>
    <s v="Agriculture"/>
    <m/>
    <m/>
    <s v="No"/>
    <m/>
    <m/>
    <m/>
    <m/>
    <m/>
    <m/>
    <m/>
    <s v="N"/>
    <s v="N"/>
    <m/>
    <m/>
    <s v="     "/>
    <m/>
    <m/>
    <m/>
    <m/>
    <m/>
    <m/>
    <m/>
    <m/>
    <m/>
    <m/>
    <m/>
    <m/>
    <m/>
    <m/>
    <m/>
    <m/>
    <m/>
    <m/>
    <m/>
  </r>
  <r>
    <s v="20170022"/>
    <s v="     "/>
    <n v="42850"/>
    <s v="4/25"/>
    <x v="0"/>
    <m/>
    <s v="17"/>
    <n v="2"/>
    <s v="4"/>
    <x v="0"/>
    <n v="42850"/>
    <n v="0.8125"/>
    <s v="0"/>
    <s v="     "/>
    <m/>
    <m/>
    <s v="N"/>
    <x v="0"/>
    <s v="1767090"/>
    <s v="17-0042888"/>
    <m/>
    <m/>
    <m/>
    <m/>
    <s v="     "/>
    <x v="1"/>
    <s v="PG&amp;E"/>
    <m/>
    <s v="Building"/>
    <m/>
    <s v="D"/>
    <m/>
    <s v="Structure-only"/>
    <s v="Square Feet: ; Acreage: "/>
    <s v="Contact - 3rd Party"/>
    <s v="33.d. Vehicle contact"/>
    <s v="Contact - 3rd Party"/>
    <s v="All types of equipment / facility failure"/>
    <s v="Contact - Vehicle"/>
    <m/>
    <s v="Contact - Vehicle"/>
    <s v="Pole"/>
    <s v="Line to Ground"/>
    <s v="Unknown"/>
    <s v="Overhead"/>
    <x v="1"/>
    <s v="Conductor"/>
    <m/>
    <s v="100716676"/>
    <s v="     "/>
    <s v="Non-HFTD"/>
    <x v="0"/>
    <m/>
    <m/>
    <n v="36.237299999999998"/>
    <n v="-119.78100000000001"/>
    <s v="Kings"/>
    <s v="JACOBS-CORNER-SUB-1101"/>
    <s v="254771101"/>
    <m/>
    <s v="N/A"/>
    <x v="0"/>
    <s v="N.A."/>
    <s v="Agriculture"/>
    <m/>
    <m/>
    <s v="No"/>
    <m/>
    <m/>
    <m/>
    <m/>
    <m/>
    <m/>
    <m/>
    <s v="N"/>
    <s v="N"/>
    <m/>
    <m/>
    <s v="     "/>
    <m/>
    <m/>
    <m/>
    <m/>
    <m/>
    <m/>
    <m/>
    <m/>
    <m/>
    <m/>
    <m/>
    <m/>
    <m/>
    <m/>
    <m/>
    <m/>
    <m/>
    <m/>
    <m/>
  </r>
  <r>
    <s v="20190119"/>
    <s v="     "/>
    <n v="43580"/>
    <s v="4/25"/>
    <x v="0"/>
    <n v="0.53320601851851857"/>
    <s v="17"/>
    <n v="2"/>
    <s v="4"/>
    <x v="3"/>
    <n v="43580"/>
    <n v="0.52777777777777779"/>
    <s v="Car- Pole. FO Tag T004627642 obtained. Fire location described as south of 7th standard north side of airport. Confirmed Lat Long and fire size per FO Tag CPUC Fire  Tab. Confirmed reportable caused by vehicle/pole which downed conductor and started fire. "/>
    <s v="     "/>
    <s v="FAS"/>
    <m/>
    <s v="N"/>
    <x v="0"/>
    <s v="368109"/>
    <s v="19-0046102"/>
    <m/>
    <s v="T004627642"/>
    <n v="117100950"/>
    <m/>
    <s v="     "/>
    <x v="1"/>
    <s v="PG&amp;E"/>
    <m/>
    <m/>
    <m/>
    <s v="D"/>
    <s v="D"/>
    <s v="&lt;0.25"/>
    <m/>
    <s v="Contact - 3rd Party"/>
    <s v="33.d. Vehicle contact"/>
    <s v="Contact - 3rd Party"/>
    <s v="Contact from object"/>
    <s v="Contact - Vehicle"/>
    <m/>
    <s v="Contact - Vehicle"/>
    <s v="Conductor - Primary"/>
    <s v="Multi-Fault"/>
    <m/>
    <s v="Overhead"/>
    <x v="3"/>
    <s v="Conductor - Primary"/>
    <s v="Pole, Crossarm"/>
    <s v="103230987"/>
    <s v="     "/>
    <s v="Non-HFTD"/>
    <x v="0"/>
    <m/>
    <m/>
    <n v="35.439799999999998"/>
    <n v="-119.07599999999999"/>
    <s v="KERN"/>
    <s v="KERN-OIL-1116"/>
    <m/>
    <m/>
    <s v="KERN OIL 11164513"/>
    <x v="0"/>
    <s v="Kern County FD"/>
    <s v="Urban"/>
    <m/>
    <m/>
    <s v="No"/>
    <m/>
    <m/>
    <m/>
    <m/>
    <m/>
    <m/>
    <m/>
    <s v="N"/>
    <s v="N"/>
    <m/>
    <m/>
    <s v="     "/>
    <m/>
    <m/>
    <m/>
    <m/>
    <m/>
    <m/>
    <m/>
    <m/>
    <m/>
    <m/>
    <m/>
    <m/>
    <m/>
    <m/>
    <m/>
    <m/>
    <m/>
    <m/>
    <m/>
  </r>
  <r>
    <s v="20190118"/>
    <s v="     "/>
    <n v="43580"/>
    <s v="4/25"/>
    <x v="0"/>
    <n v="0.49313657407407407"/>
    <s v="17"/>
    <n v="2"/>
    <s v="4"/>
    <x v="3"/>
    <m/>
    <m/>
    <s v="Added FO TR3073393 to file. Fire Event C191150017. FAS Tag states blown Capacitor  K1048. COE 298207. Cap at Pole SAP ID 100521641. Lat/Long was not accurated per pole report."/>
    <s v="     "/>
    <s v="FAS"/>
    <m/>
    <s v="N"/>
    <x v="0"/>
    <m/>
    <m/>
    <m/>
    <m/>
    <n v="0"/>
    <m/>
    <s v="     "/>
    <x v="1"/>
    <s v="PG&amp;E"/>
    <m/>
    <m/>
    <m/>
    <s v="D"/>
    <s v="D"/>
    <s v="&lt;3 meters of linear travel"/>
    <m/>
    <s v="Equipment - PG&amp;E"/>
    <s v="34.a. Capacitor bank damage or failure"/>
    <s v="Equipment - PG&amp;E"/>
    <s v="All types of equipment / facility failure"/>
    <s v="Capacitor bank failure"/>
    <s v="Capacitor Bank"/>
    <m/>
    <m/>
    <m/>
    <m/>
    <s v="Overhead"/>
    <x v="0"/>
    <s v="Capacitor Bank"/>
    <m/>
    <s v="K1048"/>
    <s v="     "/>
    <s v="Non-HFTD"/>
    <x v="0"/>
    <m/>
    <m/>
    <n v="37.2746"/>
    <n v="-121.94499999999999"/>
    <s v="SANTA CLARA"/>
    <s v="EL-PATIO-1113"/>
    <m/>
    <m/>
    <m/>
    <x v="0"/>
    <s v="Santa Clara County FD"/>
    <s v="Urban"/>
    <m/>
    <m/>
    <s v="No"/>
    <m/>
    <m/>
    <m/>
    <m/>
    <m/>
    <m/>
    <m/>
    <s v="N"/>
    <s v="N"/>
    <m/>
    <m/>
    <s v="     "/>
    <m/>
    <m/>
    <m/>
    <m/>
    <m/>
    <m/>
    <m/>
    <m/>
    <m/>
    <m/>
    <m/>
    <m/>
    <m/>
    <m/>
    <m/>
    <m/>
    <m/>
    <m/>
    <m/>
  </r>
  <r>
    <s v="20200323"/>
    <s v="     "/>
    <n v="43946"/>
    <s v="4/25"/>
    <x v="0"/>
    <n v="0.67361111111111116"/>
    <s v="17"/>
    <n v="2"/>
    <s v="4"/>
    <x v="4"/>
    <m/>
    <m/>
    <s v="On April 25, 2020 at 1633 hours, a PG&amp;E Troubleman patrolled the Jameson 1105 12kV Distribution Circuit number 063801105, near 5070 Clayton Road in Fairfield. He observed arcing wire at the weatherhead and a fire that was extinguished prior to his arrival. Initial analysis indicates PG&amp;E overhead equipment failure may have caused the ignition. The Suisun Fire Department responded to and extinguished the fire. All the repairs were completed and the line was returned to service on April 25, 2020. This information is preliminary."/>
    <s v="     "/>
    <s v="FAS"/>
    <m/>
    <s v="N"/>
    <x v="0"/>
    <m/>
    <m/>
    <m/>
    <s v="3982904987"/>
    <m/>
    <m/>
    <s v="     "/>
    <x v="1"/>
    <s v="PG&amp;E"/>
    <m/>
    <s v="Vegetation"/>
    <m/>
    <s v="D"/>
    <s v="D"/>
    <s v="&lt;3 meters of linear travel"/>
    <m/>
    <s v="Equipment - PG&amp;E"/>
    <s v="34.b. Conductor damage or failure"/>
    <s v="Equipment - PG&amp;E"/>
    <s v="All types of equipment / facility failure"/>
    <s v="Conductor failure-all"/>
    <s v="Service Drop"/>
    <m/>
    <m/>
    <m/>
    <m/>
    <s v="Overhead"/>
    <x v="2"/>
    <s v="Service Drop"/>
    <s v="Service Drop"/>
    <s v="Circuit ID: 063801105"/>
    <s v="     "/>
    <s v="Non-HFTD"/>
    <x v="0"/>
    <m/>
    <m/>
    <n v="38.2941"/>
    <n v="-122.09699999999999"/>
    <s v="Solano"/>
    <s v="JAMESON-1105"/>
    <m/>
    <n v="12000"/>
    <s v="N/A"/>
    <x v="0"/>
    <s v="Suisun FD"/>
    <s v="Agriculture"/>
    <m/>
    <m/>
    <s v="No"/>
    <m/>
    <m/>
    <m/>
    <m/>
    <m/>
    <m/>
    <m/>
    <s v="N"/>
    <s v="N"/>
    <m/>
    <m/>
    <s v="     "/>
    <m/>
    <m/>
    <m/>
    <m/>
    <m/>
    <m/>
    <m/>
    <m/>
    <m/>
    <m/>
    <m/>
    <m/>
    <m/>
    <m/>
    <m/>
    <m/>
    <m/>
    <m/>
    <m/>
  </r>
  <r>
    <s v="20200321"/>
    <s v="     "/>
    <n v="43946"/>
    <s v="4/25"/>
    <x v="0"/>
    <n v="0.18055555555555555"/>
    <s v="17"/>
    <n v="2"/>
    <s v="4"/>
    <x v="4"/>
    <n v="43946"/>
    <n v="0.15694444444444444"/>
    <s v="On April 25, 2020 at 0420 hours, a PG&amp;E Troubleman was dispatched to the Grand Island 2225 Distribution Circuit at West Brannen Island Road off of Highway 160 for a pole fire. Initial analysis indicates PG&amp;E equipment failure caused the ignition due to vegetation contact. Troubleman believes that a tree that had grown into the lines and caused the fuses to arc which resulted in an ignition just below the fuses on the pole.  The pole burned in half and broke, resulting it the fire spread to the ground approximately 100 feet. 211 customers sustained an outage and the Troubleman believed that line recloser was bypassed, resulting in more customers being out. Fire was suppress by Rio Vista Fire Department. The pole and one phase of one span of wire had to be replaced. "/>
    <s v="     "/>
    <s v="FAS"/>
    <m/>
    <s v="N"/>
    <x v="0"/>
    <s v="901250"/>
    <s v="20-0044512"/>
    <m/>
    <s v="T004948555"/>
    <m/>
    <m/>
    <s v="     "/>
    <x v="1"/>
    <s v="PG&amp;E"/>
    <m/>
    <s v="Vegetation"/>
    <m/>
    <s v="D"/>
    <s v="D"/>
    <s v="&lt;0.25"/>
    <s v="Approx 100'"/>
    <s v="Vegetation"/>
    <s v="33.a. Veg. contact"/>
    <s v="Vegetation"/>
    <s v="Contact from object"/>
    <s v="Contact - Vegetation"/>
    <m/>
    <s v="Contact - Vegetation"/>
    <s v="Fuse"/>
    <s v="Three Phase Fault"/>
    <m/>
    <s v="Overhead"/>
    <x v="3"/>
    <s v="Fuse"/>
    <s v="Pole, Conductor"/>
    <s v="Fuse: 12587"/>
    <s v="     "/>
    <s v="Non-HFTD"/>
    <x v="0"/>
    <m/>
    <m/>
    <n v="38.122999999999998"/>
    <n v="-121.685"/>
    <s v="Solano"/>
    <s v="GRAND-ISLAND-2225"/>
    <m/>
    <n v="21000"/>
    <m/>
    <x v="0"/>
    <s v="Rio Vista FD"/>
    <s v="Herbaceous"/>
    <m/>
    <m/>
    <s v="No"/>
    <m/>
    <m/>
    <m/>
    <m/>
    <m/>
    <m/>
    <m/>
    <s v="N"/>
    <s v="N"/>
    <m/>
    <m/>
    <s v="     "/>
    <m/>
    <m/>
    <m/>
    <m/>
    <m/>
    <m/>
    <m/>
    <m/>
    <m/>
    <m/>
    <m/>
    <m/>
    <m/>
    <m/>
    <m/>
    <m/>
    <m/>
    <m/>
    <m/>
  </r>
  <r>
    <s v="20210957"/>
    <s v="     "/>
    <n v="44311"/>
    <s v="4/25"/>
    <x v="0"/>
    <n v="0.90208333333333335"/>
    <s v="18"/>
    <n v="2"/>
    <s v="4"/>
    <x v="5"/>
    <n v="44311"/>
    <m/>
    <s v="Pole fire due to tracking; Going to confirm with Tman who suppressed the fire and if it stayed isolated to the pole."/>
    <s v="     "/>
    <s v="FAS"/>
    <m/>
    <s v="N"/>
    <x v="0"/>
    <m/>
    <s v="21-0052965"/>
    <m/>
    <s v="T005273549"/>
    <n v="120882000"/>
    <m/>
    <s v="     "/>
    <x v="0"/>
    <s v="PG&amp;E"/>
    <m/>
    <s v="Other"/>
    <s v="PG&amp;E Pole"/>
    <s v="D"/>
    <s v="D"/>
    <s v="Structure-PG&amp;E only"/>
    <m/>
    <s v="Equipment - PG&amp;E"/>
    <s v="34.o. Other"/>
    <s v="Equipment - PG&amp;E"/>
    <s v="All types of equipment / facility failure"/>
    <s v="Tracking"/>
    <s v="Pole"/>
    <m/>
    <m/>
    <s v="Line to Ground"/>
    <s v="Y"/>
    <s v="Overhead"/>
    <x v="3"/>
    <s v="Pole"/>
    <s v="Pole"/>
    <s v="100214556"/>
    <s v="     "/>
    <s v="Non-HFTD"/>
    <x v="0"/>
    <m/>
    <m/>
    <n v="35.379100000000001"/>
    <n v="-118.943"/>
    <s v="Kern"/>
    <s v="MAGUNDEN-1105"/>
    <m/>
    <n v="12000"/>
    <m/>
    <x v="0"/>
    <s v="Unknown"/>
    <s v="Urban"/>
    <s v="Grass fuel model"/>
    <m/>
    <s v="No"/>
    <m/>
    <m/>
    <m/>
    <m/>
    <m/>
    <m/>
    <m/>
    <s v="N"/>
    <s v="N"/>
    <m/>
    <m/>
    <s v="     "/>
    <m/>
    <m/>
    <m/>
    <m/>
    <m/>
    <m/>
    <m/>
    <m/>
    <m/>
    <m/>
    <m/>
    <m/>
    <m/>
    <m/>
    <m/>
    <m/>
    <m/>
    <m/>
    <m/>
  </r>
  <r>
    <s v="20210950"/>
    <s v="     "/>
    <n v="44311"/>
    <s v="4/25"/>
    <x v="0"/>
    <n v="0.96388888888888891"/>
    <s v="18"/>
    <n v="2"/>
    <s v="4"/>
    <x v="5"/>
    <m/>
    <m/>
    <s v="Rowlee Rd in Wasco; bird contacted conductor and started pole fire"/>
    <s v="     "/>
    <s v="FAS"/>
    <m/>
    <s v="Y"/>
    <x v="0"/>
    <m/>
    <m/>
    <m/>
    <s v="T005273582"/>
    <n v="120882000"/>
    <m/>
    <s v="     "/>
    <x v="0"/>
    <s v="PG&amp;E"/>
    <m/>
    <s v="Other"/>
    <s v="bird"/>
    <s v="D"/>
    <s v="D"/>
    <s v="Structure-PG&amp;E only"/>
    <m/>
    <s v="Contact - Animal - Bird"/>
    <s v="33.b. Animal contact"/>
    <s v="Contact - Bird"/>
    <s v="Contact from object"/>
    <s v="Animal contact"/>
    <m/>
    <s v="Animal contact"/>
    <s v="Pole"/>
    <m/>
    <s v="Y"/>
    <s v="Overhead"/>
    <x v="3"/>
    <s v="Pole"/>
    <s v="Pole"/>
    <m/>
    <s v="     "/>
    <s v="Non-HFTD"/>
    <x v="0"/>
    <m/>
    <m/>
    <n v="35.526899999999998"/>
    <n v="-119.47499999999999"/>
    <s v="Kern"/>
    <s v="GANSO-1103"/>
    <m/>
    <n v="12000"/>
    <m/>
    <x v="0"/>
    <s v="Kern County FD"/>
    <s v="Agriculture"/>
    <s v="Fire-resistive fuel bed"/>
    <s v="Dirt"/>
    <s v="No"/>
    <m/>
    <m/>
    <m/>
    <m/>
    <m/>
    <m/>
    <m/>
    <s v="N"/>
    <s v="N"/>
    <m/>
    <m/>
    <s v="     "/>
    <m/>
    <m/>
    <m/>
    <m/>
    <m/>
    <m/>
    <m/>
    <m/>
    <m/>
    <m/>
    <m/>
    <m/>
    <m/>
    <m/>
    <m/>
    <m/>
    <m/>
    <m/>
    <m/>
  </r>
  <r>
    <s v="20210958"/>
    <s v="     "/>
    <n v="44311"/>
    <s v="4/25"/>
    <x v="0"/>
    <n v="0.80763888888888891"/>
    <s v="18"/>
    <n v="2"/>
    <s v="4"/>
    <x v="5"/>
    <n v="44311"/>
    <m/>
    <s v="Pole fire caused by bird nest and rain. Unsure of fire size and who suppressed. Going to contact Tman."/>
    <s v="     "/>
    <s v="FAS"/>
    <m/>
    <s v="Y"/>
    <x v="0"/>
    <m/>
    <s v="21-0052941"/>
    <m/>
    <s v="T005273489"/>
    <n v="120882000"/>
    <m/>
    <s v="     "/>
    <x v="0"/>
    <s v="PG&amp;E"/>
    <m/>
    <s v="Other"/>
    <s v="Bird Nest"/>
    <s v="D"/>
    <s v="D"/>
    <s v="Structure-PG&amp;E only"/>
    <m/>
    <s v="Contact - Animal - Nest"/>
    <s v="33.e. Other contact from object"/>
    <s v="Contact - Nest"/>
    <s v="Contact from object"/>
    <s v="Nest Contact"/>
    <m/>
    <s v="Nest Contact"/>
    <s v="Transformer"/>
    <s v="Line to Ground"/>
    <s v="N"/>
    <s v="Overhead"/>
    <x v="3"/>
    <s v="Transformer"/>
    <s v="Transformer"/>
    <s v="100238063"/>
    <s v="     "/>
    <s v="Non-HFTD"/>
    <x v="0"/>
    <m/>
    <m/>
    <n v="35.418500000000002"/>
    <n v="-119.203"/>
    <s v="Kern"/>
    <s v="RIO-BRAVO-1103"/>
    <m/>
    <n v="12000"/>
    <m/>
    <x v="0"/>
    <s v="Unknown"/>
    <s v="Agriculture"/>
    <s v="Fire-resistive fuel bed"/>
    <s v="Dirt"/>
    <s v="No"/>
    <m/>
    <m/>
    <m/>
    <m/>
    <m/>
    <m/>
    <m/>
    <s v="N"/>
    <s v="N"/>
    <m/>
    <m/>
    <s v="     "/>
    <m/>
    <m/>
    <m/>
    <m/>
    <m/>
    <m/>
    <m/>
    <m/>
    <m/>
    <m/>
    <m/>
    <m/>
    <m/>
    <m/>
    <m/>
    <m/>
    <m/>
    <m/>
    <m/>
  </r>
  <r>
    <s v="20210432"/>
    <s v="     "/>
    <n v="44311"/>
    <s v="4/25"/>
    <x v="0"/>
    <n v="0.84652777777777777"/>
    <s v="18"/>
    <n v="2"/>
    <s v="4"/>
    <x v="5"/>
    <m/>
    <m/>
    <s v="The ensuing fire was limited to PG&amp;E assets. Looking at the FLD remarks and additonal FAS data, it looks like this could be due to tracking from the insulator. Weather shows it rainded. This has not bee comfirmed with the troubleman, so the investigator will want to confirm when conducting a full investigation. This information is preliminary."/>
    <s v="     "/>
    <s v="FAS"/>
    <m/>
    <s v="N"/>
    <x v="0"/>
    <m/>
    <m/>
    <m/>
    <s v="T005273511"/>
    <m/>
    <m/>
    <s v="     "/>
    <x v="0"/>
    <s v="PG&amp;E"/>
    <m/>
    <s v="Other"/>
    <s v="Crossarm"/>
    <s v="D"/>
    <s v="D"/>
    <s v="Structure-PG&amp;E only"/>
    <s v="CROSS ARM"/>
    <s v="Contamination"/>
    <s v="36.a. Contamination"/>
    <s v="Equipment - PG&amp;E"/>
    <s v="Contamination"/>
    <s v="Tracking"/>
    <m/>
    <m/>
    <m/>
    <m/>
    <s v="N"/>
    <s v="Overhead"/>
    <x v="3"/>
    <s v="Conductor - Primary"/>
    <s v="Crossarm"/>
    <s v="100891700"/>
    <s v="     "/>
    <s v="Non-HFTD"/>
    <x v="0"/>
    <m/>
    <m/>
    <n v="36.517899999999997"/>
    <n v="-119.593"/>
    <s v="Fresno"/>
    <s v="KINGSBURG-1108"/>
    <m/>
    <n v="12000"/>
    <m/>
    <x v="0"/>
    <s v="Self Extinguished"/>
    <s v="Agriculture"/>
    <m/>
    <m/>
    <s v="No"/>
    <m/>
    <m/>
    <m/>
    <m/>
    <m/>
    <m/>
    <m/>
    <s v="N"/>
    <s v="N"/>
    <m/>
    <m/>
    <s v="     "/>
    <m/>
    <m/>
    <m/>
    <m/>
    <m/>
    <m/>
    <m/>
    <m/>
    <m/>
    <m/>
    <m/>
    <m/>
    <m/>
    <m/>
    <m/>
    <m/>
    <m/>
    <m/>
    <m/>
  </r>
  <r>
    <s v="MIA20145547"/>
    <s v="     "/>
    <n v="41755"/>
    <s v="4/26"/>
    <x v="0"/>
    <n v="0.47153935185185186"/>
    <s v="17"/>
    <n v="2"/>
    <s v="4"/>
    <x v="7"/>
    <n v="41755"/>
    <n v="0.47152777777777777"/>
    <s v=" PWR-I CMPLTE OUT; HAD PLE FIRE IN AR EA LST NITE;NO PWR REST; cause: lightning; service conductor burned open; FOUND SVC MELTED ALL THE WAY TO POLE. NEIGHBORS SAID SAW LIGHTNING HIT POLE. BURNED_x000a_NEUT &amp; HOT LEG CONNS"/>
    <s v="     "/>
    <s v="FAS"/>
    <n v="44266"/>
    <s v="Y"/>
    <x v="0"/>
    <s v="1004969"/>
    <s v="N/A"/>
    <m/>
    <s v="T003107305"/>
    <n v="107974408"/>
    <m/>
    <s v="     "/>
    <x v="0"/>
    <s v="PG&amp;E"/>
    <m/>
    <m/>
    <m/>
    <s v="D"/>
    <m/>
    <s v="Structure-PG&amp;E only"/>
    <m/>
    <s v="Weather - Lightning"/>
    <s v="39.a. All Other"/>
    <s v="Weather"/>
    <s v="Weather"/>
    <s v="Weather - Lightning"/>
    <m/>
    <m/>
    <m/>
    <m/>
    <s v="Yes"/>
    <s v="Overhead"/>
    <x v="0"/>
    <m/>
    <m/>
    <s v="100867445"/>
    <s v="     "/>
    <s v="Non-HFTD"/>
    <x v="0"/>
    <m/>
    <m/>
    <n v="36.755200000000002"/>
    <n v="-119.78100000000001"/>
    <s v="Fresno"/>
    <s v="MANCHESTER-1109"/>
    <m/>
    <n v="11000"/>
    <m/>
    <x v="0"/>
    <m/>
    <s v="Urban"/>
    <m/>
    <m/>
    <s v="No"/>
    <m/>
    <m/>
    <m/>
    <m/>
    <m/>
    <m/>
    <m/>
    <s v="N"/>
    <s v="N"/>
    <m/>
    <m/>
    <s v="     "/>
    <m/>
    <m/>
    <m/>
    <m/>
    <m/>
    <m/>
    <m/>
    <m/>
    <m/>
    <m/>
    <m/>
    <m/>
    <m/>
    <m/>
    <m/>
    <m/>
    <m/>
    <m/>
    <m/>
  </r>
  <r>
    <s v="20150046"/>
    <s v="     "/>
    <n v="42120"/>
    <s v="4/26"/>
    <x v="0"/>
    <n v="0.70138888888888884"/>
    <s v="18"/>
    <n v="2"/>
    <s v="4"/>
    <x v="2"/>
    <n v="42120"/>
    <n v="0.70138888888888884"/>
    <s v="crew to repair open jumper"/>
    <s v="     "/>
    <m/>
    <m/>
    <s v="N"/>
    <x v="0"/>
    <s v="1225335"/>
    <s v="15-0029655"/>
    <m/>
    <m/>
    <n v="110301569"/>
    <m/>
    <s v="     "/>
    <x v="1"/>
    <s v="PG&amp;E"/>
    <m/>
    <s v="Vegetation"/>
    <m/>
    <s v="D"/>
    <m/>
    <s v="0.26-9.99"/>
    <s v="Square Feet: ; Acreage: 1"/>
    <s v="Equipment - PG&amp;E"/>
    <s v="34.g. Insulator and brushing damage or failure"/>
    <s v="Equipment - PG&amp;E"/>
    <s v="All types of equipment / facility failure"/>
    <s v="Insulator"/>
    <s v="Insulator"/>
    <m/>
    <m/>
    <s v="None"/>
    <s v="None"/>
    <s v="Overhead"/>
    <x v="3"/>
    <s v="Conductor"/>
    <m/>
    <s v="2 poles load side 7455"/>
    <s v="     "/>
    <s v="Non-HFTD"/>
    <x v="0"/>
    <m/>
    <m/>
    <n v="34.854700000000001"/>
    <n v="-120.524"/>
    <s v="Santa Barbara"/>
    <s v="DIVIDE-1103"/>
    <s v="182571103"/>
    <n v="12000"/>
    <s v="DIVIDE 110323614"/>
    <x v="0"/>
    <s v="Santa Barbara County FD"/>
    <s v="Herbaceous"/>
    <m/>
    <m/>
    <s v="No"/>
    <m/>
    <m/>
    <m/>
    <m/>
    <m/>
    <m/>
    <m/>
    <s v="N"/>
    <s v="N"/>
    <m/>
    <m/>
    <s v="     "/>
    <m/>
    <m/>
    <m/>
    <m/>
    <m/>
    <m/>
    <m/>
    <m/>
    <m/>
    <m/>
    <m/>
    <m/>
    <m/>
    <m/>
    <m/>
    <m/>
    <m/>
    <m/>
    <m/>
  </r>
  <r>
    <s v="MIA20153946"/>
    <s v="     "/>
    <n v="42120"/>
    <s v="4/26"/>
    <x v="0"/>
    <n v="0.57162037037037039"/>
    <s v="18"/>
    <n v="2"/>
    <s v="4"/>
    <x v="2"/>
    <n v="42120"/>
    <n v="0.57152777777777775"/>
    <s v="L7SF: 5191 SOUYHSIDE RD in Hollister; broken pole equipment; crossarm burnt; no fire mentioned"/>
    <s v="     "/>
    <s v="FAS"/>
    <n v="44258"/>
    <s v="Y"/>
    <x v="0"/>
    <s v="5658616"/>
    <s v="N/A"/>
    <m/>
    <s v="T003386738"/>
    <n v="110301533"/>
    <m/>
    <s v="     "/>
    <x v="0"/>
    <s v="PG&amp;E"/>
    <m/>
    <m/>
    <m/>
    <s v="D"/>
    <m/>
    <s v="Structure-PG&amp;E only"/>
    <m/>
    <s v="Equipment - PG&amp;E"/>
    <s v="34.g. Insulator and brushing damage or failure"/>
    <s v="Equipment - PG&amp;E"/>
    <s v="All types of equipment / facility failure"/>
    <s v="Insulator failure"/>
    <s v="Insulator"/>
    <m/>
    <m/>
    <m/>
    <s v="No"/>
    <s v="Overhead"/>
    <x v="0"/>
    <m/>
    <m/>
    <s v="101705515"/>
    <s v="     "/>
    <s v="Non-HFTD"/>
    <x v="0"/>
    <m/>
    <m/>
    <n v="36.8003"/>
    <n v="-121.366"/>
    <s v="San Benito"/>
    <s v="TRES-PINOS-1111"/>
    <m/>
    <n v="11000"/>
    <m/>
    <x v="0"/>
    <m/>
    <s v="Rural"/>
    <m/>
    <m/>
    <s v="No"/>
    <m/>
    <m/>
    <m/>
    <m/>
    <m/>
    <m/>
    <m/>
    <s v="N"/>
    <s v="N"/>
    <m/>
    <m/>
    <s v="     "/>
    <m/>
    <m/>
    <m/>
    <m/>
    <m/>
    <m/>
    <m/>
    <m/>
    <m/>
    <m/>
    <m/>
    <m/>
    <m/>
    <m/>
    <m/>
    <m/>
    <m/>
    <m/>
    <m/>
  </r>
  <r>
    <s v="SAP201518557"/>
    <s v="     "/>
    <n v="42120"/>
    <s v="4/26"/>
    <x v="0"/>
    <m/>
    <s v="18"/>
    <n v="2"/>
    <s v="4"/>
    <x v="2"/>
    <n v="42118"/>
    <m/>
    <s v="Pole fire occurred and pole was replaced; failed fuse 7536F"/>
    <s v="     "/>
    <s v="SAP"/>
    <n v="44580"/>
    <s v="Y"/>
    <x v="0"/>
    <s v="1224135"/>
    <s v="15-0029148"/>
    <m/>
    <s v="T003385242"/>
    <n v="110299611"/>
    <m/>
    <s v="     "/>
    <x v="0"/>
    <s v="PG&amp;E"/>
    <m/>
    <m/>
    <m/>
    <s v="D"/>
    <m/>
    <s v="Structure-PG&amp;E only"/>
    <m/>
    <s v="Equipment - PG&amp;E"/>
    <s v="34.c. Fuse damage or failure"/>
    <s v="Equipment - PG&amp;E"/>
    <s v="Fuse failure - all"/>
    <s v="Fuse failure - all"/>
    <s v="Fuse"/>
    <m/>
    <m/>
    <s v="None"/>
    <s v="No"/>
    <s v="Overhead"/>
    <x v="0"/>
    <s v="Fuse"/>
    <m/>
    <s v="100718622"/>
    <s v="     "/>
    <s v="Non-HFTD"/>
    <x v="0"/>
    <m/>
    <m/>
    <n v="36.639499999999998"/>
    <n v="-119.328"/>
    <s v="Fresno"/>
    <s v="REEDLEY-1106"/>
    <m/>
    <m/>
    <s v="REEDLEY 11067270"/>
    <x v="0"/>
    <s v="Fresno FD"/>
    <m/>
    <m/>
    <m/>
    <s v="No"/>
    <m/>
    <m/>
    <m/>
    <m/>
    <m/>
    <m/>
    <m/>
    <s v="N"/>
    <s v="N"/>
    <m/>
    <m/>
    <s v="     "/>
    <m/>
    <m/>
    <m/>
    <m/>
    <m/>
    <m/>
    <m/>
    <m/>
    <m/>
    <m/>
    <m/>
    <m/>
    <m/>
    <m/>
    <m/>
    <m/>
    <m/>
    <m/>
    <m/>
  </r>
  <r>
    <s v="20170023"/>
    <s v="     "/>
    <n v="42851"/>
    <s v="4/26"/>
    <x v="0"/>
    <n v="0.66319444444444442"/>
    <s v="17"/>
    <n v="2"/>
    <s v="4"/>
    <x v="0"/>
    <n v="42851"/>
    <n v="0.73124999999999996"/>
    <s v="START OF BIRD NEST ON TOP OF POLE CAUSED 21KV TO LEAK ACROSS INSULATORS AND STARTED A SMALL FIRE. D.O. OPENED BREAKER I REMOVED NEST CK OK"/>
    <s v="     "/>
    <m/>
    <m/>
    <s v="N"/>
    <x v="0"/>
    <s v="1767811"/>
    <s v="17-0043172"/>
    <m/>
    <m/>
    <m/>
    <m/>
    <s v="     "/>
    <x v="1"/>
    <s v="PG&amp;E"/>
    <m/>
    <s v="Vegetation"/>
    <m/>
    <s v="D"/>
    <m/>
    <s v="&lt;0.25"/>
    <s v="Square Feet: ; Acreage: "/>
    <s v="Contact - Animal - Other"/>
    <s v="33.b. Animal contact"/>
    <s v="Contact - Animal"/>
    <s v="All types of equipment / facility failure"/>
    <s v="Contact - Animal"/>
    <m/>
    <s v="Contact - Animal"/>
    <s v="Conductor"/>
    <s v="Line to Line,Force Out"/>
    <s v="Unknown"/>
    <s v="Overhead"/>
    <x v="3"/>
    <s v="Conductor"/>
    <m/>
    <s v="103826165"/>
    <s v="     "/>
    <s v="Non-HFTD"/>
    <x v="0"/>
    <m/>
    <m/>
    <n v="38.156100000000002"/>
    <n v="-121.679"/>
    <s v="Sacramento"/>
    <s v="GRAND-ISLAND-2225"/>
    <s v="62462225"/>
    <n v="21000"/>
    <s v="GRAND ISLAND 2224CB"/>
    <x v="0"/>
    <s v="CAPT KENNY WILLIAMS (707)374-2233"/>
    <s v="Herbaceous"/>
    <m/>
    <m/>
    <s v="No"/>
    <m/>
    <m/>
    <m/>
    <m/>
    <m/>
    <m/>
    <m/>
    <s v="N"/>
    <s v="N"/>
    <m/>
    <m/>
    <s v="     "/>
    <m/>
    <m/>
    <m/>
    <m/>
    <m/>
    <m/>
    <m/>
    <m/>
    <m/>
    <m/>
    <m/>
    <m/>
    <m/>
    <m/>
    <m/>
    <m/>
    <m/>
    <m/>
    <m/>
  </r>
  <r>
    <s v="SAP20189092"/>
    <s v="     "/>
    <n v="43216"/>
    <s v="4/26"/>
    <x v="0"/>
    <m/>
    <s v="17"/>
    <n v="2"/>
    <s v="4"/>
    <x v="1"/>
    <n v="43214"/>
    <m/>
    <s v="Riser caught fire and was replaced"/>
    <s v="     "/>
    <s v="SAP"/>
    <n v="44580"/>
    <s v="Y"/>
    <x v="0"/>
    <s v="72585"/>
    <s v="18-0034792"/>
    <m/>
    <s v="T004306242"/>
    <n v="114527751"/>
    <m/>
    <s v="     "/>
    <x v="0"/>
    <s v="PG&amp;E"/>
    <m/>
    <m/>
    <m/>
    <s v="D"/>
    <m/>
    <s v="Structure-PG&amp;E only"/>
    <m/>
    <s v="Equipment - Overloaded"/>
    <s v="34.o. Other"/>
    <s v="Equipment - PG&amp;E"/>
    <s v="Riser Failure"/>
    <s v="Riser Failure"/>
    <m/>
    <m/>
    <m/>
    <s v="Line to Ground"/>
    <s v="Yes"/>
    <s v="Overhead"/>
    <x v="0"/>
    <m/>
    <m/>
    <s v="102298451"/>
    <s v="     "/>
    <s v="Non-HFTD"/>
    <x v="0"/>
    <m/>
    <m/>
    <n v="37.814500000000002"/>
    <n v="-122.28400000000001"/>
    <s v="Alameda"/>
    <s v="OAKLAND-L-1101"/>
    <m/>
    <m/>
    <s v="OAKLAND L 1101CB"/>
    <x v="0"/>
    <m/>
    <m/>
    <m/>
    <m/>
    <s v="No"/>
    <m/>
    <m/>
    <m/>
    <m/>
    <m/>
    <m/>
    <m/>
    <s v="N"/>
    <s v="N"/>
    <m/>
    <m/>
    <s v="     "/>
    <m/>
    <m/>
    <m/>
    <m/>
    <m/>
    <m/>
    <m/>
    <m/>
    <m/>
    <m/>
    <m/>
    <m/>
    <m/>
    <m/>
    <m/>
    <m/>
    <m/>
    <m/>
    <m/>
  </r>
  <r>
    <s v="20190121"/>
    <s v="     "/>
    <n v="43581"/>
    <s v="4/26"/>
    <x v="0"/>
    <n v="0.69003472222222217"/>
    <s v="17"/>
    <n v="2"/>
    <s v="4"/>
    <x v="3"/>
    <n v="43581"/>
    <n v="0.70347222222222228"/>
    <s v="Tree branch broke and contacted primary line per FAS Tag obtained. Fire to Gasebo at rear of houe at 1175 w san madele ave per incident report in CPUC (in file). EC 117108750. Tree branch removed off primary by T-Man per EC Tag.  Reportable. "/>
    <s v="     "/>
    <s v="FAS"/>
    <m/>
    <s v="N"/>
    <x v="0"/>
    <s v="368889"/>
    <s v="19-0046618"/>
    <m/>
    <s v="T004628661"/>
    <n v="117108750"/>
    <m/>
    <s v="     "/>
    <x v="1"/>
    <s v="PG&amp;E"/>
    <m/>
    <m/>
    <m/>
    <s v="D"/>
    <s v="D"/>
    <s v="Structure-only"/>
    <m/>
    <s v="Vegetation"/>
    <s v="33.a. Veg. contact"/>
    <s v="Vegetation"/>
    <s v="Contact from object"/>
    <s v="Contact - Vegetation"/>
    <m/>
    <s v="Contact - Vegetation"/>
    <s v="Conductor - Primary"/>
    <s v="Force Out"/>
    <m/>
    <s v="Overhead"/>
    <x v="3"/>
    <s v="Conductor - Primary"/>
    <m/>
    <s v="100829139"/>
    <s v="     "/>
    <s v="Non-HFTD"/>
    <x v="0"/>
    <m/>
    <m/>
    <n v="36.814399999999999"/>
    <n v="-119.812"/>
    <s v="FRESNO"/>
    <s v="ASHLAN-AVE-2105"/>
    <m/>
    <m/>
    <s v="ASHLAN AVE 210572920"/>
    <x v="0"/>
    <s v="Fresno FD"/>
    <s v="Urban"/>
    <m/>
    <m/>
    <s v="No"/>
    <m/>
    <m/>
    <m/>
    <m/>
    <m/>
    <m/>
    <m/>
    <s v="N"/>
    <s v="N"/>
    <m/>
    <m/>
    <s v="     "/>
    <s v="36.48530000"/>
    <s v="-119.48420000"/>
    <s v="Apr 29 2019 12:00AM"/>
    <s v="BranchFail"/>
    <s v="HEALTHY TREE HAD A GREEN LIMB SPLIT AND SAG ONTO PRIMARY LINES. NO ROT ON LIMB OR AT BREAK POINT"/>
    <s v="PINE"/>
    <s v="67"/>
    <s v="21"/>
    <s v="10"/>
    <s v="None"/>
    <s v="None"/>
    <s v="N"/>
    <s v="1"/>
    <m/>
    <s v="Valley"/>
    <s v="D"/>
    <s v="CrossArm"/>
    <s v="BareWire"/>
    <s v="0"/>
  </r>
  <r>
    <s v="20190120"/>
    <s v="     "/>
    <n v="43581"/>
    <s v="4/26"/>
    <x v="0"/>
    <n v="0.15597222222222223"/>
    <s v="17"/>
    <n v="2"/>
    <s v="4"/>
    <x v="3"/>
    <n v="43581"/>
    <n v="0.14305555555555555"/>
    <s v="ILIS indicates cause was a bird which downed conductors and started fire. Fire size per CPUC Fire Tab. PG&amp;E facilities. Downloaded EC Tag, FO Tag and 3 photos (SAP). EC 11710290. Lat Long same as  w/ SAP ID 100835537 pole report.; Mike Best Comments: ILIS cause - &quot;Animal, Bird found&quot; / Details &quot;TMAN FOUND WIRE DOWN, CREW FOUND BIRD&quot;"/>
    <s v="     "/>
    <s v="FAS"/>
    <m/>
    <s v="N"/>
    <x v="0"/>
    <s v="368431"/>
    <s v="19-0046324"/>
    <m/>
    <s v="T004628055"/>
    <n v="117102920"/>
    <m/>
    <s v="     "/>
    <x v="1"/>
    <s v="PG&amp;E"/>
    <m/>
    <m/>
    <m/>
    <s v="D"/>
    <s v="D"/>
    <s v="&lt;3 meters of linear travel"/>
    <m/>
    <s v="Contact - Animal - Bird"/>
    <s v="33.b. Animal contact"/>
    <s v="Contact - Bird"/>
    <s v="Contact from object"/>
    <s v="Contact - Animal"/>
    <m/>
    <s v="Contact - Animal"/>
    <s v="Conductor - Primary"/>
    <s v="Line to Ground"/>
    <m/>
    <s v="Overhead"/>
    <x v="3"/>
    <s v="Conductor - Primary"/>
    <m/>
    <s v="4Tt0426190326"/>
    <s v="     "/>
    <s v="Non-HFTD"/>
    <x v="0"/>
    <m/>
    <m/>
    <n v="36.435400000000001"/>
    <n v="-119.675"/>
    <s v="FRESNO"/>
    <s v="CAMDEN-1103"/>
    <m/>
    <m/>
    <s v="CAMDEN 11038920"/>
    <x v="0"/>
    <s v="Laton FD"/>
    <s v="Agriculture"/>
    <m/>
    <m/>
    <s v="No"/>
    <m/>
    <m/>
    <m/>
    <m/>
    <m/>
    <m/>
    <m/>
    <s v="N"/>
    <s v="N"/>
    <m/>
    <m/>
    <s v="     "/>
    <m/>
    <m/>
    <m/>
    <m/>
    <m/>
    <m/>
    <m/>
    <m/>
    <m/>
    <m/>
    <m/>
    <m/>
    <m/>
    <m/>
    <m/>
    <m/>
    <m/>
    <m/>
    <m/>
  </r>
  <r>
    <s v="20200326"/>
    <s v="     "/>
    <n v="43947"/>
    <s v="4/26"/>
    <x v="0"/>
    <n v="0.7270833333333333"/>
    <s v="18"/>
    <n v="2"/>
    <s v="4"/>
    <x v="4"/>
    <n v="43947"/>
    <n v="0.72638888888888886"/>
    <s v="On April 26, 2020 at 17:27, a PG&amp;E Troubleman was dispatched to an outage on the BARTON 1104 circuit. An overhead jumper burned opened, but the ignition was limited to the structure. Repairs were made immediately at the scene. The ignition was self suppressed. "/>
    <s v="     "/>
    <s v="FAS"/>
    <m/>
    <s v="N"/>
    <x v="0"/>
    <s v="901865"/>
    <m/>
    <m/>
    <s v="T004949225"/>
    <m/>
    <m/>
    <s v="     "/>
    <x v="0"/>
    <s v="PG&amp;E"/>
    <m/>
    <s v="Other"/>
    <m/>
    <s v="D"/>
    <s v="D"/>
    <s v="Structure-only"/>
    <m/>
    <s v="Equipment - PG&amp;E"/>
    <s v="34.o. Other"/>
    <s v="Equipment - PG&amp;E"/>
    <s v="All types of equipment / facility failure"/>
    <s v="Equipment failure - Other"/>
    <s v="Jumper"/>
    <m/>
    <m/>
    <m/>
    <m/>
    <s v="Overhead"/>
    <x v="3"/>
    <s v="Jumper"/>
    <m/>
    <s v="Circuit ID:253571104"/>
    <s v="     "/>
    <s v="Non-HFTD"/>
    <x v="0"/>
    <m/>
    <m/>
    <n v="36.7727"/>
    <n v="-119.73699999999999"/>
    <s v="Frenso"/>
    <s v="BARTON-1104"/>
    <m/>
    <n v="12000"/>
    <m/>
    <x v="0"/>
    <s v="Self Extinguished"/>
    <s v="Urban"/>
    <m/>
    <m/>
    <s v="No"/>
    <m/>
    <m/>
    <m/>
    <m/>
    <m/>
    <m/>
    <m/>
    <s v="N"/>
    <s v="N"/>
    <m/>
    <m/>
    <s v="     "/>
    <m/>
    <m/>
    <m/>
    <m/>
    <m/>
    <m/>
    <m/>
    <m/>
    <m/>
    <m/>
    <m/>
    <m/>
    <m/>
    <m/>
    <m/>
    <m/>
    <m/>
    <m/>
    <m/>
  </r>
  <r>
    <s v="20210438"/>
    <s v="     "/>
    <n v="44312"/>
    <s v="4/26"/>
    <x v="0"/>
    <n v="0.31527777777777777"/>
    <s v="18"/>
    <n v="2"/>
    <s v="4"/>
    <x v="5"/>
    <n v="44312"/>
    <m/>
    <s v="Pole fire burnt just above the transformer causing the pole top to fall with wires down on ground. The ensuing fire was limited to the PGE&amp;E pole. AGFC notes: Troubleman marked the weather and &quot;Rain&quot;, so this looks like it could be attributable to tracking. Both crossarms look to be composite material. This information is preliminary."/>
    <s v="     "/>
    <s v="FAS"/>
    <m/>
    <s v="N"/>
    <x v="0"/>
    <m/>
    <s v="21-0053158"/>
    <m/>
    <s v="T005273789"/>
    <n v="120884000"/>
    <m/>
    <s v="     "/>
    <x v="0"/>
    <s v="PG&amp;E"/>
    <m/>
    <s v="Other"/>
    <s v="Pole"/>
    <s v="D"/>
    <s v="D"/>
    <s v="Structure-PG&amp;E only"/>
    <s v="Limited to pole. "/>
    <s v="Contamination"/>
    <s v="36.a. Contamination"/>
    <s v="Equipment - PG&amp;E"/>
    <s v="Contamination"/>
    <s v="Tracking"/>
    <m/>
    <m/>
    <m/>
    <s v="Three Phase Fault"/>
    <s v="N"/>
    <s v="Overhead"/>
    <x v="3"/>
    <s v="Pole"/>
    <s v="Pole, crossar, cutouts, "/>
    <s v="103893379"/>
    <s v="     "/>
    <s v="Non-HFTD"/>
    <x v="0"/>
    <m/>
    <m/>
    <n v="35.768500000000003"/>
    <n v="-119.401"/>
    <s v="Kern"/>
    <s v="SMYRNA-1105"/>
    <m/>
    <n v="12000"/>
    <m/>
    <x v="0"/>
    <s v="Self Extinguished"/>
    <s v="Agriculture"/>
    <m/>
    <m/>
    <s v="No"/>
    <m/>
    <m/>
    <m/>
    <m/>
    <m/>
    <m/>
    <m/>
    <s v="N"/>
    <s v="N"/>
    <m/>
    <m/>
    <s v="     "/>
    <m/>
    <m/>
    <m/>
    <m/>
    <m/>
    <m/>
    <m/>
    <m/>
    <m/>
    <m/>
    <m/>
    <m/>
    <m/>
    <m/>
    <m/>
    <m/>
    <m/>
    <m/>
    <m/>
  </r>
  <r>
    <s v="20210437"/>
    <s v="     "/>
    <n v="44312"/>
    <s v="4/26"/>
    <x v="0"/>
    <n v="0.32361111111111113"/>
    <s v="18"/>
    <n v="2"/>
    <s v="4"/>
    <x v="5"/>
    <n v="44312"/>
    <m/>
    <s v="Troubleman found burnt off pole top at SAP pole ID 100202015. The ensuing fire was limited to the PG&amp;E pole. AGFC notes: from the photo it looks like this burnt just below the crossarm and looks like it was raining so there is chance tracking was involved. This information is preliminary."/>
    <s v="     "/>
    <s v="FAS"/>
    <m/>
    <s v="N"/>
    <x v="0"/>
    <m/>
    <s v="21-0053089"/>
    <m/>
    <s v="T005273779"/>
    <n v="120883000"/>
    <m/>
    <s v="     "/>
    <x v="0"/>
    <s v="PG&amp;E"/>
    <m/>
    <s v="Other"/>
    <s v="Pole"/>
    <s v="D"/>
    <s v="D"/>
    <s v="Structure-PG&amp;E only"/>
    <m/>
    <s v="Contamination"/>
    <s v="36.a. Contamination"/>
    <s v="Equipment - PG&amp;E"/>
    <s v="Contamination"/>
    <s v="Tracking"/>
    <m/>
    <m/>
    <m/>
    <s v="Line to Ground"/>
    <s v="N"/>
    <s v="Overhead"/>
    <x v="3"/>
    <s v="Insulator"/>
    <s v="Pole, Transformer, Crossarm, Guy, Cutout"/>
    <s v="100202015"/>
    <s v="     "/>
    <s v="Non-HFTD"/>
    <x v="0"/>
    <m/>
    <m/>
    <n v="35.388199999999998"/>
    <n v="-119.256"/>
    <s v="Kern"/>
    <s v="TUPMAN-1103"/>
    <m/>
    <n v="12000"/>
    <m/>
    <x v="0"/>
    <s v="Self Extinguished"/>
    <s v="Agriculture"/>
    <s v="Other"/>
    <s v="Grass and Shed"/>
    <s v="No"/>
    <m/>
    <m/>
    <m/>
    <m/>
    <m/>
    <m/>
    <m/>
    <s v="N"/>
    <s v="N"/>
    <m/>
    <m/>
    <s v="     "/>
    <m/>
    <m/>
    <m/>
    <m/>
    <m/>
    <m/>
    <m/>
    <m/>
    <m/>
    <m/>
    <m/>
    <m/>
    <m/>
    <m/>
    <m/>
    <m/>
    <m/>
    <m/>
    <m/>
  </r>
  <r>
    <s v="20210435"/>
    <s v="     "/>
    <n v="44312"/>
    <s v="4/26"/>
    <x v="0"/>
    <n v="0.2048611111111111"/>
    <s v="18"/>
    <n v="2"/>
    <s v="4"/>
    <x v="5"/>
    <n v="44312"/>
    <m/>
    <s v="Primary wire down due to unknown cause, resulted in a less than one meter fire. This Information is preliminary. - Add SAP Notification #, OIS, Updated FO ID, "/>
    <s v="     "/>
    <s v="FAS"/>
    <m/>
    <s v="N"/>
    <x v="0"/>
    <m/>
    <s v="21-0052990"/>
    <m/>
    <s v="T005273640   -4949429"/>
    <n v="120882000"/>
    <m/>
    <s v="     "/>
    <x v="0"/>
    <s v="PG&amp;E"/>
    <m/>
    <s v="Other"/>
    <s v="Conductor, Crossarm x2"/>
    <s v="D"/>
    <m/>
    <s v="&lt;3 meters of linear travel"/>
    <m/>
    <s v="Equipment - PG&amp;E"/>
    <s v="34.b. Conductor damage or failure"/>
    <s v="Equipment - PG&amp;E"/>
    <s v="All types of equipment / facility failure"/>
    <s v="Conductor failure-all"/>
    <s v="Conductor - Primary"/>
    <m/>
    <m/>
    <s v="Open Circuit"/>
    <m/>
    <s v="Overhead"/>
    <x v="3"/>
    <s v="Conductor - Primary"/>
    <s v="Conductor, Crossarm x2"/>
    <m/>
    <s v="     "/>
    <s v="Non-HFTD"/>
    <x v="0"/>
    <m/>
    <m/>
    <n v="36.589399999999998"/>
    <n v="-121.605"/>
    <s v="Monterey"/>
    <s v="RESERVATION-ROAD-1102"/>
    <m/>
    <n v="12000"/>
    <m/>
    <x v="0"/>
    <s v="CDF"/>
    <s v="Herbaceous"/>
    <m/>
    <m/>
    <s v="No"/>
    <m/>
    <m/>
    <m/>
    <m/>
    <m/>
    <m/>
    <m/>
    <s v="N"/>
    <s v="N"/>
    <m/>
    <m/>
    <s v="     "/>
    <m/>
    <m/>
    <m/>
    <m/>
    <m/>
    <m/>
    <m/>
    <m/>
    <m/>
    <m/>
    <m/>
    <m/>
    <m/>
    <m/>
    <m/>
    <m/>
    <m/>
    <m/>
    <m/>
  </r>
  <r>
    <s v="20212396"/>
    <s v="     "/>
    <n v="44312"/>
    <s v="4/26"/>
    <x v="0"/>
    <m/>
    <s v="18"/>
    <n v="2"/>
    <s v="4"/>
    <x v="5"/>
    <m/>
    <m/>
    <s v="161 LACROSSE AVE, SOUTH SAN FR; Pole fire; Broken pole needs to be replaced or repaired; No cause of pole fire mentioned; Going to contact Tman"/>
    <s v="     "/>
    <s v="SAP"/>
    <m/>
    <s v="Y"/>
    <x v="0"/>
    <m/>
    <s v="21-0052757"/>
    <m/>
    <s v="T005272728"/>
    <n v="120880000"/>
    <m/>
    <s v="     "/>
    <x v="0"/>
    <s v="PG&amp;E"/>
    <m/>
    <m/>
    <m/>
    <s v="D"/>
    <m/>
    <s v="Structure-PG&amp;E only"/>
    <m/>
    <s v="Unknown"/>
    <s v="40.a. Unknown"/>
    <s v="Unknown"/>
    <m/>
    <m/>
    <m/>
    <m/>
    <m/>
    <s v="Line to Ground"/>
    <s v="Y"/>
    <s v="Overhead"/>
    <x v="0"/>
    <s v="Pole"/>
    <m/>
    <s v="100293574"/>
    <s v="     "/>
    <s v="Non-HFTD"/>
    <x v="0"/>
    <m/>
    <m/>
    <n v="37.658200000000001"/>
    <n v="-122.45"/>
    <s v="San Mateo"/>
    <s v="SERRAMONTE-1103"/>
    <m/>
    <n v="12000"/>
    <m/>
    <x v="0"/>
    <s v="Self Extinguished"/>
    <s v="Urban"/>
    <m/>
    <m/>
    <s v="No"/>
    <m/>
    <m/>
    <m/>
    <m/>
    <m/>
    <m/>
    <m/>
    <s v="N"/>
    <s v="N"/>
    <m/>
    <m/>
    <s v="     "/>
    <m/>
    <m/>
    <m/>
    <m/>
    <m/>
    <m/>
    <m/>
    <m/>
    <m/>
    <m/>
    <m/>
    <m/>
    <m/>
    <m/>
    <m/>
    <m/>
    <m/>
    <m/>
    <m/>
  </r>
  <r>
    <s v="SAP20210413"/>
    <s v="     "/>
    <n v="44312"/>
    <s v="4/26"/>
    <x v="0"/>
    <m/>
    <s v="18"/>
    <n v="2"/>
    <s v="4"/>
    <x v="5"/>
    <m/>
    <m/>
    <s v="161 LACROSSE AVE, SOUTH SAN FR; Pole fire; Broken pole needs to be replaced or repaired; No cause of pole fire mentioned; Going to contact Tman"/>
    <s v="     "/>
    <s v="SAP"/>
    <n v="44580"/>
    <s v="Y"/>
    <x v="0"/>
    <s v="1332278"/>
    <s v="21-0052757"/>
    <m/>
    <s v="T005272728"/>
    <n v="120879565"/>
    <m/>
    <s v="     "/>
    <x v="0"/>
    <s v="PG&amp;E"/>
    <m/>
    <m/>
    <m/>
    <s v="D"/>
    <m/>
    <s v="Structure-PG&amp;E only"/>
    <m/>
    <s v="Unknown"/>
    <s v="40.a. Unknown"/>
    <s v="Unknown"/>
    <m/>
    <m/>
    <m/>
    <m/>
    <m/>
    <s v="Line to Ground"/>
    <s v="Yes"/>
    <s v="Overhead"/>
    <x v="0"/>
    <s v="Pole"/>
    <m/>
    <s v="100293574"/>
    <s v="     "/>
    <s v="Non-HFTD"/>
    <x v="0"/>
    <m/>
    <m/>
    <n v="37.658200000000001"/>
    <n v="-122.45"/>
    <s v="San Mateo"/>
    <s v="SERRAMONTE-1103"/>
    <m/>
    <m/>
    <m/>
    <x v="0"/>
    <m/>
    <m/>
    <m/>
    <m/>
    <s v="No"/>
    <m/>
    <m/>
    <m/>
    <m/>
    <m/>
    <m/>
    <m/>
    <s v="N"/>
    <s v="N"/>
    <m/>
    <m/>
    <s v="     "/>
    <m/>
    <m/>
    <m/>
    <m/>
    <m/>
    <m/>
    <m/>
    <m/>
    <m/>
    <m/>
    <m/>
    <m/>
    <m/>
    <m/>
    <m/>
    <m/>
    <m/>
    <m/>
    <m/>
  </r>
  <r>
    <s v="20210434"/>
    <s v="     "/>
    <n v="44312"/>
    <s v="4/26"/>
    <x v="0"/>
    <n v="0.15069444444444444"/>
    <s v="18"/>
    <n v="2"/>
    <s v="4"/>
    <x v="5"/>
    <n v="44312"/>
    <m/>
    <s v="Regulator failed and burnt, possibly due to animal contact. The ensuing fire was limited to PG&amp;E assets and was extinguished by the troubleman. Troubleman created a COE tag for regulator R847. This information is preliminary."/>
    <s v="     "/>
    <s v="FAS"/>
    <m/>
    <s v="N"/>
    <x v="0"/>
    <m/>
    <s v="21-0052981"/>
    <m/>
    <s v="T005273617"/>
    <m/>
    <m/>
    <s v="     "/>
    <x v="0"/>
    <s v="PG&amp;E"/>
    <m/>
    <s v="Other"/>
    <s v="Pole/Bird"/>
    <s v="D"/>
    <s v="D"/>
    <s v="Structure-PG&amp;E only"/>
    <m/>
    <s v="Contact - Animal - Other"/>
    <s v="33.b. Animal contact"/>
    <s v="Contact - Animal"/>
    <s v="Contact from object"/>
    <s v="Animal contact"/>
    <m/>
    <s v="Animal contact"/>
    <s v="Voltage Regulator"/>
    <s v="Line to Line"/>
    <s v="N"/>
    <s v="Overhead"/>
    <x v="3"/>
    <s v="Voltage Regulator"/>
    <s v="Transformer, bushings"/>
    <m/>
    <s v="     "/>
    <s v="Non-HFTD"/>
    <x v="0"/>
    <m/>
    <m/>
    <n v="36.093800000000002"/>
    <n v="-120.244"/>
    <s v="Fresno"/>
    <s v="GATES-1106"/>
    <m/>
    <n v="12000"/>
    <m/>
    <x v="0"/>
    <s v="Employee"/>
    <s v="Agriculture"/>
    <m/>
    <m/>
    <s v="No"/>
    <m/>
    <m/>
    <m/>
    <m/>
    <m/>
    <m/>
    <m/>
    <s v="N"/>
    <s v="N"/>
    <m/>
    <m/>
    <s v="     "/>
    <m/>
    <m/>
    <m/>
    <m/>
    <m/>
    <m/>
    <m/>
    <m/>
    <m/>
    <m/>
    <m/>
    <m/>
    <m/>
    <m/>
    <m/>
    <m/>
    <m/>
    <m/>
    <m/>
  </r>
  <r>
    <s v="SAP201421747"/>
    <s v="     "/>
    <n v="41756"/>
    <s v="4/27"/>
    <x v="0"/>
    <m/>
    <s v="18"/>
    <n v="2"/>
    <s v="4"/>
    <x v="7"/>
    <n v="41754"/>
    <m/>
    <s v="pole fire; failed fuse"/>
    <s v="     "/>
    <s v="SAP"/>
    <n v="44580"/>
    <s v="Y"/>
    <x v="0"/>
    <s v="1004432"/>
    <s v="14-0027263"/>
    <m/>
    <s v="T003106343"/>
    <n v="107971173"/>
    <m/>
    <s v="     "/>
    <x v="0"/>
    <s v="PG&amp;E"/>
    <m/>
    <m/>
    <m/>
    <s v="D"/>
    <m/>
    <s v="Structure-PG&amp;E only"/>
    <m/>
    <s v="Equipment - PG&amp;E"/>
    <s v="34.c. Fuse damage or failure"/>
    <s v="Equipment - PG&amp;E"/>
    <s v="Fuse failure - all"/>
    <s v="Fuse failure - all"/>
    <s v="Fuse"/>
    <m/>
    <m/>
    <s v="Line to Ground"/>
    <s v="No"/>
    <s v="Overhead"/>
    <x v="0"/>
    <s v="Fuse"/>
    <m/>
    <s v="100763290"/>
    <s v="     "/>
    <s v="Non-HFTD"/>
    <x v="0"/>
    <m/>
    <m/>
    <n v="36.695099999999996"/>
    <n v="-119.467"/>
    <s v="Fresno"/>
    <s v="WAHTOKE-1108"/>
    <m/>
    <m/>
    <s v="WAHTOKE 11087460"/>
    <x v="0"/>
    <m/>
    <m/>
    <m/>
    <m/>
    <s v="No"/>
    <m/>
    <m/>
    <m/>
    <m/>
    <m/>
    <m/>
    <m/>
    <s v="N"/>
    <s v="N"/>
    <m/>
    <m/>
    <s v="     "/>
    <m/>
    <m/>
    <m/>
    <m/>
    <m/>
    <m/>
    <m/>
    <m/>
    <m/>
    <m/>
    <m/>
    <m/>
    <m/>
    <m/>
    <m/>
    <m/>
    <m/>
    <m/>
    <m/>
  </r>
  <r>
    <s v="SAP201421763"/>
    <s v="     "/>
    <n v="41756"/>
    <s v="4/27"/>
    <x v="0"/>
    <m/>
    <s v="18"/>
    <n v="2"/>
    <s v="4"/>
    <x v="7"/>
    <n v="41754"/>
    <m/>
    <s v="crossarm on fire; open fuse 14836; hanging deadend"/>
    <s v="     "/>
    <s v="SAP"/>
    <n v="44580"/>
    <s v="Y"/>
    <x v="0"/>
    <s v="1004884"/>
    <s v="14-0027446"/>
    <m/>
    <s v="T003106944"/>
    <n v="107973004"/>
    <m/>
    <s v="     "/>
    <x v="0"/>
    <s v="PG&amp;E"/>
    <m/>
    <m/>
    <m/>
    <s v="D"/>
    <m/>
    <s v="Structure-PG&amp;E only"/>
    <m/>
    <s v="Equipment - PG&amp;E"/>
    <s v="34.c. Fuse damage or failure"/>
    <s v="Equipment - PG&amp;E"/>
    <s v="Fuse failure - all"/>
    <s v="Fuse failure - all"/>
    <s v="Crossarm"/>
    <m/>
    <m/>
    <s v="None"/>
    <s v="Yes"/>
    <s v="Overhead"/>
    <x v="0"/>
    <s v="Crossarm"/>
    <m/>
    <s v="100248710"/>
    <s v="     "/>
    <s v="Non-HFTD"/>
    <x v="0"/>
    <m/>
    <m/>
    <n v="35.391800000000003"/>
    <n v="-118.994"/>
    <s v="Kern"/>
    <s v="BAKERSFIELD-1116"/>
    <m/>
    <m/>
    <s v="BAKERSFIELD 1116CB"/>
    <x v="0"/>
    <m/>
    <m/>
    <m/>
    <m/>
    <s v="No"/>
    <m/>
    <m/>
    <m/>
    <m/>
    <m/>
    <m/>
    <m/>
    <s v="N"/>
    <s v="N"/>
    <m/>
    <m/>
    <s v="     "/>
    <m/>
    <m/>
    <m/>
    <m/>
    <m/>
    <m/>
    <m/>
    <m/>
    <m/>
    <m/>
    <m/>
    <m/>
    <m/>
    <m/>
    <m/>
    <m/>
    <m/>
    <m/>
    <m/>
  </r>
  <r>
    <s v="SAP201518542"/>
    <s v="     "/>
    <n v="42121"/>
    <s v="4/27"/>
    <x v="0"/>
    <m/>
    <s v="18"/>
    <n v="2"/>
    <s v="4"/>
    <x v="2"/>
    <n v="42119"/>
    <m/>
    <s v="Pole fire occurred and pole was replaced; failed fuse 8867F"/>
    <s v="     "/>
    <s v="SAP"/>
    <n v="44580"/>
    <s v="Y"/>
    <x v="0"/>
    <s v="1225043"/>
    <s v="15-0029579"/>
    <m/>
    <s v="T003386367"/>
    <n v="110301322"/>
    <m/>
    <s v="     "/>
    <x v="0"/>
    <s v="PG&amp;E"/>
    <m/>
    <m/>
    <m/>
    <s v="D"/>
    <m/>
    <s v="Structure-PG&amp;E only"/>
    <m/>
    <s v="Equipment - PG&amp;E"/>
    <s v="34.c. Fuse damage or failure"/>
    <s v="Equipment - PG&amp;E"/>
    <s v="Fuse failure - all"/>
    <s v="Fuse failure - all"/>
    <s v="Fuse"/>
    <m/>
    <m/>
    <s v="None"/>
    <s v="No"/>
    <s v="Overhead"/>
    <x v="0"/>
    <s v="Fuse"/>
    <m/>
    <s v="100783055"/>
    <s v="     "/>
    <s v="Non-HFTD"/>
    <x v="0"/>
    <m/>
    <m/>
    <n v="36.241300000000003"/>
    <n v="-119.871"/>
    <s v="Kings"/>
    <s v="HENRIETTA-1106"/>
    <m/>
    <m/>
    <s v="HENRIETTA 1106CB"/>
    <x v="0"/>
    <m/>
    <m/>
    <m/>
    <m/>
    <s v="No"/>
    <m/>
    <m/>
    <m/>
    <m/>
    <m/>
    <m/>
    <m/>
    <s v="N"/>
    <s v="N"/>
    <m/>
    <m/>
    <s v="     "/>
    <m/>
    <m/>
    <m/>
    <m/>
    <m/>
    <m/>
    <m/>
    <m/>
    <m/>
    <m/>
    <m/>
    <m/>
    <m/>
    <m/>
    <m/>
    <m/>
    <m/>
    <m/>
    <m/>
  </r>
  <r>
    <s v="SAP201518539"/>
    <s v="     "/>
    <n v="42121"/>
    <s v="4/27"/>
    <x v="0"/>
    <m/>
    <s v="18"/>
    <n v="2"/>
    <s v="4"/>
    <x v="2"/>
    <n v="42119"/>
    <m/>
    <s v="Crossarm replaced due to pole fire; failed fuse D3661"/>
    <s v="     "/>
    <s v="SAP"/>
    <n v="44580"/>
    <s v="Y"/>
    <x v="0"/>
    <s v="1224894"/>
    <s v="15-0029557"/>
    <m/>
    <s v="T003386219"/>
    <n v="110301269"/>
    <m/>
    <s v="     "/>
    <x v="0"/>
    <s v="PG&amp;E"/>
    <m/>
    <m/>
    <m/>
    <s v="D"/>
    <m/>
    <s v="Structure-PG&amp;E only"/>
    <m/>
    <s v="Equipment - PG&amp;E"/>
    <s v="34.c. Fuse damage or failure"/>
    <s v="Equipment - PG&amp;E"/>
    <s v="Fuse failure - all"/>
    <s v="Fuse failure - all"/>
    <s v="Fuse"/>
    <m/>
    <m/>
    <s v="Line to Line"/>
    <s v="Yes"/>
    <s v="Overhead"/>
    <x v="0"/>
    <s v="Fuse"/>
    <m/>
    <s v="100655908"/>
    <s v="     "/>
    <s v="Non-HFTD"/>
    <x v="0"/>
    <m/>
    <m/>
    <n v="36.645499999999998"/>
    <n v="-120.251"/>
    <s v="Fresno"/>
    <s v="SAN-JOAQUIN-1112"/>
    <m/>
    <m/>
    <s v="SAN JOAQUIN 111253186"/>
    <x v="0"/>
    <m/>
    <m/>
    <m/>
    <m/>
    <s v="No"/>
    <m/>
    <m/>
    <m/>
    <m/>
    <m/>
    <m/>
    <m/>
    <s v="N"/>
    <s v="N"/>
    <m/>
    <m/>
    <s v="     "/>
    <m/>
    <m/>
    <m/>
    <m/>
    <m/>
    <m/>
    <m/>
    <m/>
    <m/>
    <m/>
    <m/>
    <m/>
    <m/>
    <m/>
    <m/>
    <m/>
    <m/>
    <m/>
    <m/>
  </r>
  <r>
    <s v="SAP201518545"/>
    <s v="     "/>
    <n v="42121"/>
    <s v="4/27"/>
    <x v="0"/>
    <m/>
    <s v="18"/>
    <n v="2"/>
    <s v="4"/>
    <x v="2"/>
    <n v="42119"/>
    <m/>
    <s v="Pole top replaced due to pole fire; wire down; failed line recloser 7020"/>
    <s v="     "/>
    <s v="SAP"/>
    <n v="44580"/>
    <s v="Y"/>
    <x v="0"/>
    <s v="1225091"/>
    <s v="15-0029596"/>
    <m/>
    <s v="T003386468"/>
    <n v="110301382"/>
    <m/>
    <s v="     "/>
    <x v="0"/>
    <s v="PG&amp;E"/>
    <m/>
    <m/>
    <m/>
    <s v="D"/>
    <m/>
    <s v="Structure-PG&amp;E only"/>
    <m/>
    <s v="Equipment - PG&amp;E"/>
    <s v="34.j. Recloser damage or failure"/>
    <s v="Equipment - PG&amp;E"/>
    <s v="Recloser failure"/>
    <s v="Recloser failure"/>
    <s v="Recloser"/>
    <m/>
    <m/>
    <s v="Line to Ground"/>
    <s v="Yes"/>
    <s v="Overhead"/>
    <x v="0"/>
    <s v="Recloser"/>
    <m/>
    <s v="100875672"/>
    <s v="     "/>
    <s v="Non-HFTD"/>
    <x v="0"/>
    <m/>
    <m/>
    <n v="36.517400000000002"/>
    <n v="-119.46899999999999"/>
    <s v="Tulare"/>
    <s v="DINUBA-1104"/>
    <m/>
    <m/>
    <s v="DINUBA 11047020"/>
    <x v="0"/>
    <m/>
    <m/>
    <m/>
    <m/>
    <s v="No"/>
    <m/>
    <m/>
    <m/>
    <m/>
    <m/>
    <m/>
    <m/>
    <s v="N"/>
    <s v="N"/>
    <m/>
    <m/>
    <s v="     "/>
    <m/>
    <m/>
    <m/>
    <m/>
    <m/>
    <m/>
    <m/>
    <m/>
    <m/>
    <m/>
    <m/>
    <m/>
    <m/>
    <m/>
    <m/>
    <m/>
    <m/>
    <m/>
    <m/>
  </r>
  <r>
    <s v="SAP201518538"/>
    <s v="     "/>
    <n v="42121"/>
    <s v="4/27"/>
    <x v="0"/>
    <m/>
    <s v="18"/>
    <n v="2"/>
    <s v="4"/>
    <x v="2"/>
    <n v="42119"/>
    <m/>
    <s v="pole fire; broken &quot;de bell&quot;; failed circuit breaker; 1 p/s/o 9291"/>
    <s v="     "/>
    <s v="SAP"/>
    <n v="44580"/>
    <s v="Y"/>
    <x v="0"/>
    <s v="1224904"/>
    <s v="15-0029526"/>
    <m/>
    <s v="T003386173"/>
    <n v="110301219"/>
    <m/>
    <s v="     "/>
    <x v="0"/>
    <s v="PG&amp;E"/>
    <m/>
    <m/>
    <m/>
    <s v="D"/>
    <m/>
    <s v="Structure-PG&amp;E only"/>
    <m/>
    <s v="Equipment - PG&amp;E"/>
    <s v="34.o. Other"/>
    <s v="Equipment - PG&amp;E"/>
    <s v="Circuit Breaker"/>
    <s v="Circuit Breaker"/>
    <s v="Pole"/>
    <m/>
    <m/>
    <s v="None"/>
    <s v="No"/>
    <s v="Overhead"/>
    <x v="0"/>
    <s v="Pole"/>
    <m/>
    <s v="100734024"/>
    <s v="     "/>
    <s v="Non-HFTD"/>
    <x v="0"/>
    <m/>
    <m/>
    <n v="36.384500000000003"/>
    <n v="-120.15900000000001"/>
    <s v="Fresno"/>
    <s v="SCHINDLER-1114"/>
    <m/>
    <m/>
    <s v="N/A"/>
    <x v="0"/>
    <s v="Fresno County FD"/>
    <m/>
    <m/>
    <m/>
    <s v="No"/>
    <m/>
    <m/>
    <m/>
    <m/>
    <m/>
    <m/>
    <m/>
    <s v="N"/>
    <s v="N"/>
    <m/>
    <m/>
    <s v="     "/>
    <m/>
    <m/>
    <m/>
    <m/>
    <m/>
    <m/>
    <m/>
    <m/>
    <m/>
    <m/>
    <m/>
    <m/>
    <m/>
    <m/>
    <m/>
    <m/>
    <m/>
    <m/>
    <m/>
  </r>
  <r>
    <s v="SAP201518547"/>
    <s v="     "/>
    <n v="42121"/>
    <s v="4/27"/>
    <x v="0"/>
    <m/>
    <s v="18"/>
    <n v="2"/>
    <s v="4"/>
    <x v="2"/>
    <n v="42119"/>
    <m/>
    <s v="pole fire; failed fuse D2970"/>
    <s v="     "/>
    <s v="SAP"/>
    <n v="44580"/>
    <s v="Y"/>
    <x v="0"/>
    <s v="1224824"/>
    <s v="15-0029529"/>
    <m/>
    <s v="T003386186"/>
    <n v="110301214"/>
    <m/>
    <s v="     "/>
    <x v="0"/>
    <s v="PG&amp;E"/>
    <m/>
    <m/>
    <m/>
    <s v="D"/>
    <m/>
    <s v="Structure-PG&amp;E only"/>
    <m/>
    <s v="Equipment - PG&amp;E"/>
    <s v="34.c. Fuse damage or failure"/>
    <s v="Equipment - PG&amp;E"/>
    <s v="Fuse failure - all"/>
    <s v="Fuse failure - all"/>
    <s v="Pole"/>
    <m/>
    <m/>
    <s v="Line to Line"/>
    <s v="No"/>
    <s v="Overhead"/>
    <x v="0"/>
    <s v="Pole"/>
    <m/>
    <s v="103159940"/>
    <s v="     "/>
    <s v="Non-HFTD"/>
    <x v="0"/>
    <m/>
    <m/>
    <n v="36.8157"/>
    <n v="-119.97"/>
    <s v="Fresno"/>
    <s v="BIOLA-1101"/>
    <m/>
    <m/>
    <s v="BIOLA 1101R1912"/>
    <x v="0"/>
    <m/>
    <m/>
    <m/>
    <m/>
    <s v="No"/>
    <m/>
    <m/>
    <m/>
    <m/>
    <m/>
    <m/>
    <m/>
    <s v="N"/>
    <s v="N"/>
    <m/>
    <m/>
    <s v="     "/>
    <m/>
    <m/>
    <m/>
    <m/>
    <m/>
    <m/>
    <m/>
    <m/>
    <m/>
    <m/>
    <m/>
    <m/>
    <m/>
    <m/>
    <m/>
    <m/>
    <m/>
    <m/>
    <m/>
  </r>
  <r>
    <s v="20160029"/>
    <s v="     "/>
    <n v="42487"/>
    <s v="4/27"/>
    <x v="0"/>
    <n v="0.58472222222222225"/>
    <s v="18"/>
    <n v="2"/>
    <s v="4"/>
    <x v="6"/>
    <n v="42487"/>
    <n v="0.58472222222222225"/>
    <s v="BIRD NEST CAUSED FLASHOVER ON CUTOUT, CREW TO REPLACE"/>
    <s v="     "/>
    <m/>
    <m/>
    <s v="N"/>
    <x v="0"/>
    <s v="1460231"/>
    <s v="16-0032003"/>
    <m/>
    <m/>
    <m/>
    <m/>
    <s v="     "/>
    <x v="1"/>
    <s v="PG&amp;E"/>
    <m/>
    <s v="Vegetation"/>
    <m/>
    <s v="D"/>
    <m/>
    <s v="&lt;3 meters of linear travel"/>
    <s v="Square Feet: ; Acreage: "/>
    <s v="Contact - Animal - Bird"/>
    <s v="33.b. Animal contact"/>
    <s v="Contact - Bird"/>
    <s v="All types of equipment / facility failure"/>
    <s v="Contact - Animal"/>
    <m/>
    <s v="Contact - Animal"/>
    <s v="Conductor"/>
    <s v="Line to Ground"/>
    <s v="PACIFIC BELL"/>
    <s v="Overhead"/>
    <x v="3"/>
    <s v="Conductor"/>
    <m/>
    <s v="100755216"/>
    <s v="     "/>
    <s v="Non-HFTD"/>
    <x v="0"/>
    <m/>
    <m/>
    <n v="36.516100000000002"/>
    <n v="-119.26"/>
    <s v="Tulare"/>
    <s v="OROSI-1101"/>
    <s v="252841101"/>
    <n v="12000"/>
    <s v="OROSI 1101CB"/>
    <x v="0"/>
    <s v="Unknown"/>
    <s v="Agriculture"/>
    <m/>
    <m/>
    <s v="No"/>
    <m/>
    <m/>
    <m/>
    <m/>
    <m/>
    <m/>
    <m/>
    <s v="N"/>
    <s v="N"/>
    <m/>
    <m/>
    <s v="     "/>
    <m/>
    <m/>
    <m/>
    <m/>
    <m/>
    <m/>
    <m/>
    <m/>
    <m/>
    <m/>
    <m/>
    <m/>
    <m/>
    <m/>
    <m/>
    <m/>
    <m/>
    <m/>
    <m/>
  </r>
  <r>
    <s v="MIT20180027"/>
    <s v="     "/>
    <n v="43217"/>
    <s v="4/27"/>
    <x v="0"/>
    <n v="0.34236111111111112"/>
    <s v="17"/>
    <n v="2"/>
    <s v="4"/>
    <x v="1"/>
    <n v="43217"/>
    <n v="0.34236111111111112"/>
    <s v="VM photo looks to be greater than one meter. Tree came down on wires, wires are hanging and there is complete outage. Primary line to ground fault. Veg sharepoint has incident data here: \\rcshare-nas05\VM\PLANNING\Business Analyst\02)PRIVILEGED_VMFireIncidents\2018\18-0036114_NV_NotReportable"/>
    <s v="     "/>
    <s v="Missed Ignitions Tracker"/>
    <n v="44270"/>
    <s v="Y"/>
    <x v="0"/>
    <m/>
    <s v="18-0036114"/>
    <m/>
    <m/>
    <m/>
    <m/>
    <s v="     "/>
    <x v="1"/>
    <s v="PG&amp;E"/>
    <m/>
    <m/>
    <m/>
    <s v="D"/>
    <m/>
    <s v="&lt;3 meters of linear travel"/>
    <m/>
    <s v="Vegetation"/>
    <s v="33.a. Veg. contact"/>
    <s v="Vegetation"/>
    <s v="Contact from object"/>
    <s v="Veg. contact"/>
    <m/>
    <s v="Contact - Vegetation"/>
    <s v="Conductor - Primary"/>
    <s v="Line to Ground"/>
    <s v="N"/>
    <s v="Overhead"/>
    <x v="3"/>
    <s v="Conductor - Primary"/>
    <m/>
    <m/>
    <s v="     "/>
    <s v="Non-HFTD"/>
    <x v="0"/>
    <m/>
    <m/>
    <n v="39.741999999999997"/>
    <n v="-121.873"/>
    <s v="Butte"/>
    <s v="NORD-1103"/>
    <s v="103071103"/>
    <n v="11000"/>
    <s v="NORD 11032548"/>
    <x v="0"/>
    <m/>
    <s v="Urban"/>
    <m/>
    <m/>
    <s v="No"/>
    <m/>
    <m/>
    <m/>
    <m/>
    <m/>
    <m/>
    <m/>
    <s v="N"/>
    <s v="N"/>
    <m/>
    <m/>
    <s v="     "/>
    <s v="39.74203830"/>
    <s v="-121.87302830"/>
    <s v="Apr 30 2018 12:00AM"/>
    <s v="TrunkFail"/>
    <s v="Neighbor at 2287 Fern Ave noted that large tree in front of 2108 Fern Ave failed at same time as outage &amp; conductor was on the ground in front of her house @2279.  English Walnut failed approximately 8 feet from ground at 2108 Fern Ave.  Tree information in description tree cleaned up, height &amp; condition of canopy information.  With height unknown, unknown if tree contacted conductors, service drop or phone &amp;  cable lines.  No VMD records for Walnut tree at 2108 Fern.  Two small perennials burned in Yard"/>
    <s v="WALE"/>
    <s v="40"/>
    <s v="30"/>
    <s v="40"/>
    <s v="None"/>
    <s v="Severe"/>
    <s v="N"/>
    <s v="1"/>
    <m/>
    <s v="Valley"/>
    <s v="D"/>
    <s v="Triangle"/>
    <s v="BareWire"/>
    <s v="0"/>
  </r>
  <r>
    <s v="20190122"/>
    <s v="     "/>
    <n v="43582"/>
    <s v="4/27"/>
    <x v="0"/>
    <m/>
    <s v="17"/>
    <n v="2"/>
    <s v="4"/>
    <x v="3"/>
    <n v="43582"/>
    <m/>
    <s v="Metering equipment flashed, fire limited to PG&amp;E asset only"/>
    <s v="     "/>
    <s v="FAS"/>
    <m/>
    <s v="N"/>
    <x v="0"/>
    <s v="369152"/>
    <m/>
    <m/>
    <s v="T004628947"/>
    <n v="0"/>
    <m/>
    <s v="     "/>
    <x v="0"/>
    <s v="PG&amp;E"/>
    <m/>
    <m/>
    <m/>
    <s v="D"/>
    <m/>
    <s v="Structure-PG&amp;E only"/>
    <m/>
    <s v="Equipment - PG&amp;E"/>
    <s v="34.o. Other"/>
    <s v="Equipment - PG&amp;E"/>
    <m/>
    <m/>
    <s v=""/>
    <m/>
    <m/>
    <m/>
    <m/>
    <m/>
    <x v="0"/>
    <s v=""/>
    <m/>
    <s v="318196545542{T11435}"/>
    <s v="     "/>
    <s v="Non-HFTD"/>
    <x v="0"/>
    <m/>
    <m/>
    <n v="37.7485"/>
    <n v="-121.125"/>
    <s v="SAN JOAQUIN"/>
    <s v="RIPON-1702"/>
    <m/>
    <m/>
    <m/>
    <x v="0"/>
    <m/>
    <m/>
    <m/>
    <m/>
    <s v="No"/>
    <m/>
    <m/>
    <m/>
    <m/>
    <m/>
    <m/>
    <m/>
    <s v="N"/>
    <s v="N"/>
    <m/>
    <m/>
    <s v="     "/>
    <m/>
    <m/>
    <m/>
    <m/>
    <m/>
    <m/>
    <m/>
    <m/>
    <m/>
    <m/>
    <m/>
    <m/>
    <m/>
    <m/>
    <m/>
    <m/>
    <m/>
    <m/>
    <m/>
  </r>
  <r>
    <s v="20200331"/>
    <s v="     "/>
    <n v="43948"/>
    <s v="4/27"/>
    <x v="0"/>
    <n v="0.6020833333333333"/>
    <s v="18"/>
    <n v="2"/>
    <s v="4"/>
    <x v="4"/>
    <n v="43948"/>
    <n v="0.59027777777777779"/>
    <s v="On April 27, 2020 at 1427 hours, a PG&amp;E Troubleman was dispatched to the Kerman 1104 Distribution Circuit near S Lake Avenue and Jensen Avenue in Kerman in response to a customer owned 480 service panel failure and fire at the panel. The service panel that burned up caused all three fuses to melt open, therefore the Troubleman cleared the transformer fuses, while North Central Fire Department put the fire out at the panel.  After the Troubleman refused the melted fuses, he closed the first one and it blew.  Approximately 5 spans north at 1169 S Lake Avenue, a smoke was observed and a grass fire was ignited. Initial analysis indicates PG&amp;E equipment failure caused the ignition. Upon reenergizing the line, the porcelain lightning arrestor failed. It is possible that the short that was occurring in the customer panel could have caused surges in line voltage and the difference in voltage caused the lightning arrestor failure. The fire was approximately .5-1 acre and 7 customers were impacted by an outage. Fire was suppress by North Central Fire Department. PG&amp;E crew replaced the porcelain lightning arrestor with a new polymer lightning arrestor, and replaced SP transformer with new transformer and cutouts on April 27, 2020."/>
    <s v="     "/>
    <s v="FAS"/>
    <m/>
    <s v="N"/>
    <x v="0"/>
    <s v="902342"/>
    <s v="20-0044914"/>
    <m/>
    <s v="7508248105"/>
    <m/>
    <m/>
    <s v="     "/>
    <x v="1"/>
    <s v="PG&amp;E"/>
    <m/>
    <s v="Vegetation"/>
    <m/>
    <s v="D"/>
    <s v="D"/>
    <s v="0.26-9.99"/>
    <s v=".5 - 1 acre"/>
    <s v="Equipment - PG&amp;E"/>
    <s v="34.d. Lightning arrestor damage or failure"/>
    <s v="Equipment - PG&amp;E"/>
    <s v="All types of equipment / facility failure"/>
    <s v="Lightning arrestor failure"/>
    <s v="Lightning Arrestor"/>
    <m/>
    <m/>
    <s v="Three Phase Fault"/>
    <m/>
    <s v="Overhead"/>
    <x v="3"/>
    <s v="Lightning Arrestor"/>
    <s v="lightning arrestor, cutouts, Transformer"/>
    <s v="Pole  ID: 100646155"/>
    <s v="     "/>
    <s v="Non-HFTD"/>
    <x v="0"/>
    <m/>
    <m/>
    <n v="36.719000000000001"/>
    <n v="-120.133"/>
    <s v="Fresno"/>
    <s v="KERMAN-1104"/>
    <m/>
    <n v="12000"/>
    <m/>
    <x v="0"/>
    <s v="North Central FD"/>
    <s v="Agriculture"/>
    <m/>
    <m/>
    <s v="No"/>
    <m/>
    <m/>
    <m/>
    <m/>
    <m/>
    <m/>
    <m/>
    <s v="N"/>
    <s v="N"/>
    <m/>
    <m/>
    <s v="     "/>
    <m/>
    <m/>
    <m/>
    <m/>
    <m/>
    <m/>
    <m/>
    <m/>
    <m/>
    <m/>
    <m/>
    <m/>
    <m/>
    <m/>
    <m/>
    <m/>
    <m/>
    <m/>
    <m/>
  </r>
  <r>
    <s v="20210444"/>
    <s v="     "/>
    <n v="44313"/>
    <s v="4/27"/>
    <x v="0"/>
    <n v="0.53611111111111109"/>
    <s v="18"/>
    <n v="2"/>
    <s v="4"/>
    <x v="5"/>
    <n v="44313"/>
    <m/>
    <s v="Wires down incident due to unknown cause. The ensuing fire was less than one meter."/>
    <s v="     "/>
    <s v="FAS"/>
    <m/>
    <s v="N"/>
    <x v="0"/>
    <m/>
    <s v="21-0053826"/>
    <m/>
    <s v="T005275233"/>
    <n v="120892000"/>
    <m/>
    <s v="     "/>
    <x v="0"/>
    <s v="PG&amp;E"/>
    <m/>
    <s v="Vegetation"/>
    <m/>
    <s v="D"/>
    <s v="D"/>
    <s v="&lt;0.25"/>
    <m/>
    <s v="Equipment - PG&amp;E"/>
    <s v="34.b. Conductor damage or failure"/>
    <s v="Equipment - PG&amp;E"/>
    <s v="All types of equipment / facility failure"/>
    <s v="Conductor failure-all"/>
    <s v="Conductor - Primary"/>
    <m/>
    <m/>
    <s v="Line to Ground"/>
    <m/>
    <s v="Overhead"/>
    <x v="3"/>
    <s v="Conductor - Primary"/>
    <m/>
    <m/>
    <s v="     "/>
    <s v="Non-HFTD"/>
    <x v="0"/>
    <m/>
    <m/>
    <n v="36.681800000000003"/>
    <n v="-119.755"/>
    <s v="Fresno"/>
    <s v="MALAGA-1111"/>
    <m/>
    <n v="12000"/>
    <m/>
    <x v="0"/>
    <s v="Self Extinguished"/>
    <s v="Agriculture"/>
    <m/>
    <m/>
    <s v="No"/>
    <m/>
    <m/>
    <m/>
    <m/>
    <m/>
    <m/>
    <m/>
    <s v="N"/>
    <s v="N"/>
    <m/>
    <m/>
    <s v="     "/>
    <m/>
    <m/>
    <m/>
    <m/>
    <m/>
    <m/>
    <m/>
    <m/>
    <m/>
    <m/>
    <m/>
    <m/>
    <m/>
    <m/>
    <m/>
    <m/>
    <m/>
    <m/>
    <m/>
  </r>
  <r>
    <s v="20210447"/>
    <s v="     "/>
    <n v="44313"/>
    <s v="4/27"/>
    <x v="0"/>
    <n v="0.65694444444444444"/>
    <s v="18"/>
    <n v="2"/>
    <s v="4"/>
    <x v="5"/>
    <n v="44313"/>
    <m/>
    <s v="Automatic dead end split, resulting in a wires down incident and ignition. The ensuing fire was 3 meters - 0.25 acre in size. This information is preliminary.  6/25 awaiting fire report from Cal Fire; Wire down outage, photos added to folder"/>
    <s v="     "/>
    <s v="FAS"/>
    <m/>
    <s v="N"/>
    <x v="0"/>
    <m/>
    <s v="21-0053993"/>
    <m/>
    <s v="T005275412/"/>
    <n v="120893000"/>
    <m/>
    <s v="     "/>
    <x v="1"/>
    <s v="PG&amp;E"/>
    <m/>
    <s v="Vegetation"/>
    <m/>
    <s v="D"/>
    <s v="D"/>
    <s v="&lt;0.25"/>
    <m/>
    <s v="Equipment - PG&amp;E"/>
    <s v="34.m. Connection device damage or failure"/>
    <s v="Equipment - PG&amp;E"/>
    <s v="All types of equipment / facility failure"/>
    <s v="Splice/Clamp/Connector"/>
    <s v="Splice/Clamp/Connector"/>
    <m/>
    <m/>
    <s v="Line to Ground"/>
    <s v="Y"/>
    <s v="Overhead"/>
    <x v="3"/>
    <s v="Splice/Clamp/Connector"/>
    <s v="Conductor"/>
    <s v="100394322"/>
    <s v="     "/>
    <s v="Non-HFTD"/>
    <x v="0"/>
    <m/>
    <m/>
    <n v="39.412700000000001"/>
    <n v="-121.51600000000001"/>
    <s v="Butte"/>
    <s v="WYANDOTTE-1109"/>
    <m/>
    <n v="12000"/>
    <m/>
    <x v="0"/>
    <s v="Cal Fire"/>
    <s v="Agriculture"/>
    <m/>
    <m/>
    <s v="No"/>
    <m/>
    <m/>
    <m/>
    <m/>
    <m/>
    <m/>
    <m/>
    <s v="N"/>
    <s v="N"/>
    <m/>
    <m/>
    <s v="     "/>
    <m/>
    <m/>
    <m/>
    <m/>
    <m/>
    <m/>
    <m/>
    <m/>
    <m/>
    <m/>
    <m/>
    <m/>
    <m/>
    <m/>
    <m/>
    <m/>
    <m/>
    <m/>
    <m/>
  </r>
  <r>
    <s v="SAP20210398"/>
    <s v="     "/>
    <n v="44313"/>
    <s v="4/27"/>
    <x v="0"/>
    <m/>
    <s v="18"/>
    <n v="2"/>
    <s v="4"/>
    <x v="5"/>
    <n v="44311"/>
    <m/>
    <s v="Tx flashed causing crossarm to catch fire and burn."/>
    <s v="     "/>
    <s v="SAP"/>
    <n v="44580"/>
    <s v="Y"/>
    <x v="0"/>
    <s v="1333537"/>
    <s v="N/A"/>
    <m/>
    <s v="T005273306"/>
    <n v="120881304"/>
    <m/>
    <s v="     "/>
    <x v="0"/>
    <s v="PG&amp;E"/>
    <m/>
    <m/>
    <m/>
    <s v="D"/>
    <m/>
    <s v="Structure-PG&amp;E only"/>
    <m/>
    <s v="Equipment - PG&amp;E"/>
    <s v="34.n. Transformer damage or failure"/>
    <s v="Equipment - PG&amp;E"/>
    <s v="Transformer failure"/>
    <s v="Transformer failure"/>
    <s v="Crossarm"/>
    <m/>
    <m/>
    <m/>
    <s v="Yes"/>
    <s v="Overhead"/>
    <x v="0"/>
    <s v="Crossarm"/>
    <m/>
    <s v="103860145"/>
    <s v="     "/>
    <s v="Non-HFTD"/>
    <x v="0"/>
    <m/>
    <m/>
    <n v="37.640900000000002"/>
    <n v="-121.398"/>
    <s v="San Joaquin"/>
    <s v="CARBONA-1104"/>
    <m/>
    <m/>
    <m/>
    <x v="0"/>
    <m/>
    <m/>
    <m/>
    <m/>
    <s v="No"/>
    <m/>
    <m/>
    <m/>
    <m/>
    <m/>
    <m/>
    <m/>
    <s v="N"/>
    <s v="N"/>
    <m/>
    <m/>
    <s v="     "/>
    <m/>
    <m/>
    <m/>
    <m/>
    <m/>
    <m/>
    <m/>
    <m/>
    <m/>
    <m/>
    <m/>
    <m/>
    <m/>
    <m/>
    <m/>
    <m/>
    <m/>
    <m/>
    <m/>
  </r>
  <r>
    <s v="20212414"/>
    <s v="     "/>
    <n v="44313"/>
    <s v="4/27"/>
    <x v="0"/>
    <m/>
    <s v="18"/>
    <n v="2"/>
    <s v="4"/>
    <x v="5"/>
    <n v="44311"/>
    <m/>
    <s v="Crossarm failed and burned up needing to be replaced"/>
    <s v="     "/>
    <s v="SAP"/>
    <m/>
    <s v="Y"/>
    <x v="0"/>
    <m/>
    <m/>
    <m/>
    <s v="T005273027"/>
    <n v="120881000"/>
    <m/>
    <s v="     "/>
    <x v="0"/>
    <s v="PG&amp;E"/>
    <m/>
    <m/>
    <m/>
    <s v="D"/>
    <m/>
    <s v="Structure-PG&amp;E only"/>
    <m/>
    <s v="Equipment - PG&amp;E"/>
    <s v="34.h. Crossarm damage or failure"/>
    <s v="Equipment - PG&amp;E"/>
    <s v="All types of equipment / facility failure"/>
    <s v="Crossarm failure"/>
    <s v="Crossarm"/>
    <m/>
    <m/>
    <m/>
    <s v="Y"/>
    <s v="Overhead"/>
    <x v="0"/>
    <s v="Crossarm"/>
    <m/>
    <s v="100292596"/>
    <s v="     "/>
    <s v="Non-HFTD"/>
    <x v="0"/>
    <m/>
    <m/>
    <n v="37.619900000000001"/>
    <n v="-122.42"/>
    <s v="San Mateo"/>
    <s v="SAN-BRUNO-0403"/>
    <m/>
    <n v="4160"/>
    <m/>
    <x v="0"/>
    <s v="Self Extinguished"/>
    <s v="Urban"/>
    <m/>
    <m/>
    <s v="No"/>
    <m/>
    <m/>
    <m/>
    <m/>
    <m/>
    <m/>
    <m/>
    <s v="N"/>
    <s v="N"/>
    <m/>
    <m/>
    <s v="     "/>
    <m/>
    <m/>
    <m/>
    <m/>
    <m/>
    <m/>
    <m/>
    <m/>
    <m/>
    <m/>
    <m/>
    <m/>
    <m/>
    <m/>
    <m/>
    <m/>
    <m/>
    <m/>
    <m/>
  </r>
  <r>
    <s v="SAP20210392"/>
    <s v="     "/>
    <n v="44313"/>
    <s v="4/27"/>
    <x v="0"/>
    <m/>
    <s v="18"/>
    <n v="2"/>
    <s v="4"/>
    <x v="5"/>
    <n v="44311"/>
    <m/>
    <s v="Crossarm failed and burned up needing to be replaced"/>
    <s v="     "/>
    <s v="SAP"/>
    <n v="44580"/>
    <s v="Y"/>
    <x v="0"/>
    <s v="1333290"/>
    <s v="N/A"/>
    <m/>
    <s v="T005273027"/>
    <n v="120881071"/>
    <m/>
    <s v="     "/>
    <x v="0"/>
    <s v="PG&amp;E"/>
    <m/>
    <m/>
    <m/>
    <s v="D"/>
    <m/>
    <s v="Structure-PG&amp;E only"/>
    <m/>
    <s v="Equipment - PG&amp;E"/>
    <s v="34.h. Crossarm damage or failure"/>
    <s v="Equipment - PG&amp;E"/>
    <s v="Crossarm failure"/>
    <s v="Crossarm failure"/>
    <s v="Crossarm"/>
    <m/>
    <m/>
    <m/>
    <s v="Yes"/>
    <s v="Overhead"/>
    <x v="0"/>
    <s v="Crossarm"/>
    <m/>
    <s v="100292596"/>
    <s v="     "/>
    <s v="Non-HFTD"/>
    <x v="0"/>
    <m/>
    <m/>
    <n v="37.619900000000001"/>
    <n v="-122.42"/>
    <s v="San Mateo"/>
    <s v="SAN-BRUNO-0403"/>
    <m/>
    <m/>
    <m/>
    <x v="0"/>
    <m/>
    <m/>
    <m/>
    <m/>
    <s v="No"/>
    <m/>
    <m/>
    <m/>
    <m/>
    <m/>
    <m/>
    <m/>
    <s v="N"/>
    <s v="N"/>
    <m/>
    <m/>
    <s v="     "/>
    <m/>
    <m/>
    <m/>
    <m/>
    <m/>
    <m/>
    <m/>
    <m/>
    <m/>
    <m/>
    <m/>
    <m/>
    <m/>
    <m/>
    <m/>
    <m/>
    <m/>
    <m/>
    <m/>
  </r>
  <r>
    <s v="20212377"/>
    <s v="     "/>
    <n v="44313"/>
    <s v="4/27"/>
    <x v="0"/>
    <m/>
    <s v="18"/>
    <n v="2"/>
    <s v="4"/>
    <x v="5"/>
    <n v="44311"/>
    <m/>
    <s v="Tx flashed causing crossarm to catch fire and burn."/>
    <s v="     "/>
    <s v="SAP"/>
    <m/>
    <s v="Y"/>
    <x v="0"/>
    <m/>
    <m/>
    <m/>
    <s v="T005273306"/>
    <n v="120881000"/>
    <m/>
    <s v="     "/>
    <x v="0"/>
    <s v="PG&amp;E"/>
    <m/>
    <m/>
    <m/>
    <s v="D"/>
    <m/>
    <s v="Structure-PG&amp;E only"/>
    <m/>
    <s v="Equipment - PG&amp;E"/>
    <s v="34.n. Transformer damage or failure"/>
    <s v="Equipment - PG&amp;E"/>
    <s v="All types of equipment / facility failure"/>
    <s v="Transformer failure"/>
    <s v="Crossarm"/>
    <m/>
    <m/>
    <m/>
    <s v="Y"/>
    <s v="Overhead"/>
    <x v="0"/>
    <s v="Crossarm"/>
    <m/>
    <s v="103860145"/>
    <s v="     "/>
    <s v="Non-HFTD"/>
    <x v="0"/>
    <m/>
    <m/>
    <n v="37.640900000000002"/>
    <n v="-121.398"/>
    <s v="San Joaquin"/>
    <s v="CARBONA-1104"/>
    <m/>
    <n v="12000"/>
    <m/>
    <x v="0"/>
    <s v="Self Extinguished"/>
    <s v="Agriculture"/>
    <m/>
    <m/>
    <s v="No"/>
    <m/>
    <m/>
    <m/>
    <m/>
    <m/>
    <m/>
    <m/>
    <s v="N"/>
    <s v="N"/>
    <m/>
    <m/>
    <s v="     "/>
    <m/>
    <m/>
    <m/>
    <m/>
    <m/>
    <m/>
    <m/>
    <m/>
    <m/>
    <m/>
    <m/>
    <m/>
    <m/>
    <m/>
    <m/>
    <m/>
    <m/>
    <m/>
    <m/>
  </r>
  <r>
    <s v="SAP201421729"/>
    <s v="     "/>
    <n v="41757"/>
    <s v="4/28"/>
    <x v="0"/>
    <m/>
    <s v="18"/>
    <n v="2"/>
    <s v="4"/>
    <x v="7"/>
    <n v="41755"/>
    <m/>
    <s v="SSD 13041; pole fire; failed fuse"/>
    <s v="     "/>
    <s v="SAP"/>
    <n v="44580"/>
    <s v="Y"/>
    <x v="0"/>
    <s v="1004866"/>
    <s v="14-0027455"/>
    <m/>
    <s v="T003106945"/>
    <n v="107973882"/>
    <m/>
    <s v="     "/>
    <x v="0"/>
    <s v="PG&amp;E"/>
    <m/>
    <m/>
    <m/>
    <s v="D"/>
    <m/>
    <s v="Structure-PG&amp;E only"/>
    <m/>
    <s v="Equipment - PG&amp;E"/>
    <s v="34.c. Fuse damage or failure"/>
    <s v="Equipment - PG&amp;E"/>
    <s v="Fuse failure - all"/>
    <s v="Fuse failure - all"/>
    <s v="Fuse"/>
    <m/>
    <m/>
    <s v="Line to Line"/>
    <s v="Yes"/>
    <s v="Overhead"/>
    <x v="0"/>
    <s v="Fuse"/>
    <m/>
    <s v="100136744"/>
    <s v="     "/>
    <s v="Non-HFTD"/>
    <x v="0"/>
    <m/>
    <m/>
    <n v="35.332099999999997"/>
    <n v="-118.985"/>
    <s v="Kern"/>
    <s v="MAGUNDEN-2108"/>
    <m/>
    <m/>
    <s v="MAGUNDEN 21082765"/>
    <x v="0"/>
    <s v="Bakersfield FD"/>
    <m/>
    <m/>
    <m/>
    <s v="No"/>
    <m/>
    <m/>
    <m/>
    <m/>
    <m/>
    <m/>
    <m/>
    <s v="N"/>
    <s v="N"/>
    <m/>
    <m/>
    <s v="     "/>
    <m/>
    <m/>
    <m/>
    <m/>
    <m/>
    <m/>
    <m/>
    <m/>
    <m/>
    <m/>
    <m/>
    <m/>
    <m/>
    <m/>
    <m/>
    <m/>
    <m/>
    <m/>
    <m/>
  </r>
  <r>
    <s v="SAP201421731"/>
    <s v="     "/>
    <n v="41757"/>
    <s v="4/28"/>
    <x v="0"/>
    <m/>
    <s v="18"/>
    <n v="2"/>
    <s v="4"/>
    <x v="7"/>
    <n v="41755"/>
    <m/>
    <s v="failed line recloser 2705; pole fire"/>
    <s v="     "/>
    <s v="SAP"/>
    <n v="44580"/>
    <s v="Y"/>
    <x v="0"/>
    <s v="1005078"/>
    <s v="14-0027521"/>
    <m/>
    <s v="T003107243"/>
    <n v="107974364"/>
    <m/>
    <s v="     "/>
    <x v="0"/>
    <s v="PG&amp;E"/>
    <m/>
    <m/>
    <m/>
    <s v="D"/>
    <m/>
    <s v="Structure-PG&amp;E only"/>
    <m/>
    <s v="Equipment - PG&amp;E"/>
    <s v="34.j. Recloser damage or failure"/>
    <s v="Equipment - PG&amp;E"/>
    <s v="Recloser failure"/>
    <s v="Recloser failure"/>
    <s v="Recloser"/>
    <m/>
    <m/>
    <s v="None"/>
    <s v="No"/>
    <s v="Overhead"/>
    <x v="0"/>
    <s v="Recloser"/>
    <m/>
    <s v="100212310"/>
    <s v="     "/>
    <s v="Non-HFTD"/>
    <x v="0"/>
    <m/>
    <m/>
    <n v="35.356699999999996"/>
    <n v="-119.321"/>
    <s v="Kern"/>
    <s v="TUPMAN-1104"/>
    <m/>
    <m/>
    <s v="TUPMAN 1104CB"/>
    <x v="0"/>
    <m/>
    <m/>
    <m/>
    <m/>
    <s v="No"/>
    <m/>
    <m/>
    <m/>
    <m/>
    <m/>
    <m/>
    <m/>
    <s v="N"/>
    <s v="N"/>
    <m/>
    <m/>
    <s v="     "/>
    <m/>
    <m/>
    <m/>
    <m/>
    <m/>
    <m/>
    <m/>
    <m/>
    <m/>
    <m/>
    <m/>
    <m/>
    <m/>
    <m/>
    <m/>
    <m/>
    <m/>
    <m/>
    <m/>
  </r>
  <r>
    <s v="SAP201421738"/>
    <s v="     "/>
    <n v="41757"/>
    <s v="4/28"/>
    <x v="0"/>
    <m/>
    <s v="18"/>
    <n v="2"/>
    <s v="4"/>
    <x v="7"/>
    <n v="41755"/>
    <m/>
    <s v="pole fire; failed fuse 78337"/>
    <s v="     "/>
    <s v="SAP"/>
    <n v="44580"/>
    <s v="Y"/>
    <x v="0"/>
    <s v="1005282"/>
    <s v="14-0027569"/>
    <m/>
    <s v="T003107515"/>
    <n v="107974454"/>
    <m/>
    <s v="     "/>
    <x v="0"/>
    <s v="PG&amp;E"/>
    <m/>
    <m/>
    <m/>
    <s v="D"/>
    <m/>
    <s v="Structure-PG&amp;E only"/>
    <m/>
    <s v="Equipment - PG&amp;E"/>
    <s v="34.c. Fuse damage or failure"/>
    <s v="Equipment - PG&amp;E"/>
    <s v="Fuse failure - all"/>
    <s v="Fuse failure - all"/>
    <s v="Pole"/>
    <m/>
    <m/>
    <s v="Line to Ground"/>
    <s v="No"/>
    <s v="Overhead"/>
    <x v="0"/>
    <s v="Pole"/>
    <m/>
    <s v="103092425"/>
    <s v="     "/>
    <s v="Non-HFTD"/>
    <x v="0"/>
    <m/>
    <m/>
    <n v="35.646000000000001"/>
    <n v="-119.455"/>
    <s v="Kern"/>
    <s v="SEMITROPIC-1112"/>
    <m/>
    <m/>
    <s v="SEMITROPIC 1112CB"/>
    <x v="0"/>
    <m/>
    <m/>
    <m/>
    <m/>
    <s v="No"/>
    <m/>
    <m/>
    <m/>
    <m/>
    <m/>
    <m/>
    <m/>
    <s v="N"/>
    <s v="N"/>
    <m/>
    <m/>
    <s v="     "/>
    <m/>
    <m/>
    <m/>
    <m/>
    <m/>
    <m/>
    <m/>
    <m/>
    <m/>
    <m/>
    <m/>
    <m/>
    <m/>
    <m/>
    <m/>
    <m/>
    <m/>
    <m/>
    <m/>
  </r>
  <r>
    <s v="20150049"/>
    <s v="     "/>
    <n v="42122"/>
    <s v="4/28"/>
    <x v="0"/>
    <n v="0.59722222222222221"/>
    <s v="18"/>
    <n v="2"/>
    <s v="4"/>
    <x v="2"/>
    <n v="42122"/>
    <n v="0.59722222222222221"/>
    <m/>
    <s v="     "/>
    <m/>
    <m/>
    <s v="N"/>
    <x v="0"/>
    <s v="1226425"/>
    <s v="15-0030236"/>
    <m/>
    <m/>
    <n v="110332405"/>
    <m/>
    <s v="     "/>
    <x v="1"/>
    <s v="PG&amp;E"/>
    <m/>
    <s v="Vegetation"/>
    <m/>
    <s v="D"/>
    <m/>
    <s v="&lt;3 meters of linear travel"/>
    <s v="Square Feet: ; Acreage: "/>
    <s v="Equipment - PG&amp;E"/>
    <s v="34.g. Insulator and brushing damage or failure"/>
    <s v="Equipment - PG&amp;E"/>
    <s v="All types of equipment / facility failure"/>
    <s v="Insulator"/>
    <s v="Insulator"/>
    <m/>
    <m/>
    <s v="Line to Ground"/>
    <s v="PACIFIC BELL"/>
    <s v="Overhead"/>
    <x v="3"/>
    <s v="Conductor"/>
    <m/>
    <s v="100435592"/>
    <s v="     "/>
    <s v="Non-HFTD"/>
    <x v="0"/>
    <m/>
    <m/>
    <n v="39.797199999999997"/>
    <n v="-121.89100000000001"/>
    <s v="Butte"/>
    <s v="ANITA-1105"/>
    <s v="102841105"/>
    <n v="12000"/>
    <s v="ANITA 1105CB"/>
    <x v="0"/>
    <m/>
    <s v="Urban"/>
    <m/>
    <m/>
    <s v="No"/>
    <m/>
    <m/>
    <m/>
    <m/>
    <m/>
    <m/>
    <m/>
    <s v="N"/>
    <s v="N"/>
    <m/>
    <m/>
    <s v="     "/>
    <m/>
    <m/>
    <m/>
    <m/>
    <m/>
    <m/>
    <m/>
    <m/>
    <m/>
    <m/>
    <m/>
    <m/>
    <m/>
    <m/>
    <m/>
    <m/>
    <m/>
    <m/>
    <m/>
  </r>
  <r>
    <s v="MIA20150028"/>
    <s v="     "/>
    <n v="42122"/>
    <s v="4/28"/>
    <x v="0"/>
    <n v="0.58262731481481478"/>
    <s v="18"/>
    <n v="2"/>
    <s v="4"/>
    <x v="2"/>
    <n v="42122"/>
    <n v="0.58194444444444449"/>
    <s v="KRJ7- Primary broke 2 feet from insulator that caused a fire of greater than 1 linear meter. FRESNO FD(FIRE DEPT); WIREDOWN ARCING VEG FIREON JACKSON; PRIMARY WIRES DOWN NORTH AND SOUTH ON JACKSON. BETWEEN BELMONT. SENT EC TAG. "/>
    <s v="     "/>
    <s v="FAS"/>
    <n v="44256"/>
    <s v="Y"/>
    <x v="0"/>
    <m/>
    <s v="N/A"/>
    <m/>
    <s v="T003388241"/>
    <n v="110333122"/>
    <m/>
    <s v="     "/>
    <x v="1"/>
    <s v="PG&amp;E"/>
    <m/>
    <m/>
    <m/>
    <s v="D"/>
    <m/>
    <s v="&lt;0.25"/>
    <m/>
    <s v="Equipment - PG&amp;E"/>
    <s v="34.b. Conductor damage or failure"/>
    <s v="Equipment - PG&amp;E"/>
    <s v="All types of equipment / facility failure"/>
    <s v="Conductor failure-all"/>
    <s v="Conductor"/>
    <m/>
    <m/>
    <m/>
    <s v="Yes"/>
    <s v="Overhead"/>
    <x v="0"/>
    <m/>
    <m/>
    <s v="253571110"/>
    <s v="     "/>
    <s v="Non-HFTD"/>
    <x v="0"/>
    <m/>
    <m/>
    <n v="36.750700000000002"/>
    <n v="-119.748"/>
    <s v="Fresno"/>
    <s v="BARTON-1110"/>
    <s v="253571110"/>
    <n v="11000"/>
    <m/>
    <x v="0"/>
    <s v="Fresno Fire Dept."/>
    <s v="Urban"/>
    <m/>
    <m/>
    <s v="No"/>
    <m/>
    <m/>
    <m/>
    <m/>
    <m/>
    <m/>
    <m/>
    <s v="N"/>
    <s v="N"/>
    <m/>
    <m/>
    <s v="     "/>
    <m/>
    <m/>
    <m/>
    <m/>
    <m/>
    <m/>
    <m/>
    <m/>
    <m/>
    <m/>
    <m/>
    <m/>
    <m/>
    <m/>
    <m/>
    <m/>
    <m/>
    <m/>
    <m/>
  </r>
  <r>
    <s v="20150048"/>
    <s v="     "/>
    <n v="42122"/>
    <s v="4/28"/>
    <x v="0"/>
    <n v="0.58125000000000004"/>
    <s v="18"/>
    <n v="2"/>
    <s v="4"/>
    <x v="2"/>
    <n v="42122"/>
    <n v="0.58125000000000004"/>
    <s v="WIREDOWN OUTAGE . ALLEY LINE AND BUCK POLE ON JACKSON SO BELMONT. PRIMARY WIRE BROKE 2 FT FROM THE INSULATOR ON THE SOUTH SIDE. SENT EC TAG AND PIC. SW TAG 15- 30226"/>
    <s v="     "/>
    <m/>
    <m/>
    <s v="N"/>
    <x v="0"/>
    <s v="1226438"/>
    <s v="15-0030226"/>
    <m/>
    <m/>
    <m/>
    <m/>
    <s v="     "/>
    <x v="1"/>
    <s v="PG&amp;E"/>
    <m/>
    <s v="Vegetation"/>
    <m/>
    <s v="D"/>
    <m/>
    <s v="&lt;3 meters of linear travel"/>
    <s v="Square Feet: ; Acreage: "/>
    <s v="Equipment/ Facility Failure"/>
    <s v="34.b. Conductor damage or failure"/>
    <s v="Equipment - PG&amp;E"/>
    <s v="All types of equipment / facility failure"/>
    <s v="Conductor"/>
    <s v="Conductor"/>
    <s v="N.A."/>
    <s v="N.A."/>
    <s v="Line to Ground"/>
    <s v="0"/>
    <s v="Overhead"/>
    <x v="3"/>
    <s v="Conductor"/>
    <m/>
    <s v="100842188"/>
    <s v="     "/>
    <s v="Non-HFTD"/>
    <x v="0"/>
    <m/>
    <m/>
    <n v="36.750399999999999"/>
    <n v="-119.748"/>
    <s v="Fresno"/>
    <s v="BARTON-1110"/>
    <s v="253571110"/>
    <n v="12000"/>
    <s v="BARTON 111094098"/>
    <x v="0"/>
    <s v="FRESNO CDF"/>
    <s v="Urban"/>
    <m/>
    <m/>
    <s v="No"/>
    <m/>
    <m/>
    <m/>
    <m/>
    <m/>
    <m/>
    <m/>
    <s v="N"/>
    <s v="N"/>
    <m/>
    <m/>
    <s v="     "/>
    <m/>
    <m/>
    <m/>
    <m/>
    <m/>
    <m/>
    <m/>
    <m/>
    <m/>
    <m/>
    <m/>
    <m/>
    <m/>
    <m/>
    <m/>
    <m/>
    <m/>
    <m/>
    <m/>
  </r>
  <r>
    <s v="20170025"/>
    <s v="     "/>
    <n v="42853"/>
    <s v="4/28"/>
    <x v="0"/>
    <n v="0.60763888888888884"/>
    <s v="17"/>
    <n v="2"/>
    <s v="4"/>
    <x v="0"/>
    <n v="42853"/>
    <n v="0.61111111111111116"/>
    <s v="at 1240 Barrett, secondary burned down, started grass fire. is to be abandoned per cust, cleared transformers and wire"/>
    <s v="     "/>
    <m/>
    <m/>
    <s v="N"/>
    <x v="0"/>
    <m/>
    <m/>
    <m/>
    <m/>
    <m/>
    <m/>
    <s v="     "/>
    <x v="1"/>
    <s v="PG&amp;E"/>
    <m/>
    <s v="Vegetation"/>
    <m/>
    <s v="D"/>
    <m/>
    <s v="&lt;0.25"/>
    <s v="Square Feet: ; Acreage: "/>
    <s v="Equipment - PG&amp;E"/>
    <s v="34.b. Conductor damage or failure"/>
    <s v="Equipment - PG&amp;E"/>
    <s v="All types of equipment / facility failure"/>
    <s v="Conductor - Insulated Secondary"/>
    <s v="Conductor - Insulated Secondary"/>
    <m/>
    <m/>
    <m/>
    <s v="Unknown"/>
    <s v="Overhead"/>
    <x v="1"/>
    <s v="Conductor"/>
    <m/>
    <s v="103098414"/>
    <s v="     "/>
    <s v="Non-HFTD"/>
    <x v="0"/>
    <m/>
    <m/>
    <n v="37.124699999999997"/>
    <n v="-121.625"/>
    <s v="Santa Clara"/>
    <s v="MORGAN-HILL-2106"/>
    <s v="83242106"/>
    <m/>
    <s v="N/A"/>
    <x v="0"/>
    <s v="Cal Fire"/>
    <s v="Urban"/>
    <m/>
    <m/>
    <s v="No"/>
    <m/>
    <m/>
    <m/>
    <m/>
    <m/>
    <m/>
    <m/>
    <s v="N"/>
    <s v="N"/>
    <m/>
    <m/>
    <s v="     "/>
    <m/>
    <m/>
    <m/>
    <m/>
    <m/>
    <m/>
    <m/>
    <m/>
    <m/>
    <m/>
    <m/>
    <m/>
    <m/>
    <m/>
    <m/>
    <m/>
    <m/>
    <m/>
    <m/>
  </r>
  <r>
    <s v="20170024"/>
    <s v="     "/>
    <n v="42853"/>
    <s v="4/28"/>
    <x v="0"/>
    <n v="0.24652777777777779"/>
    <s v="17"/>
    <n v="2"/>
    <s v="4"/>
    <x v="0"/>
    <n v="42853"/>
    <n v="0.3034722222222222"/>
    <s v="wire down at B548 cause unknown"/>
    <s v="     "/>
    <m/>
    <m/>
    <s v="N"/>
    <x v="0"/>
    <s v="1769143"/>
    <s v="17-0043574"/>
    <m/>
    <m/>
    <n v="112817669"/>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1900122"/>
    <s v="     "/>
    <s v="Non-HFTD"/>
    <x v="0"/>
    <n v="512"/>
    <m/>
    <n v="34.588500000000003"/>
    <n v="-120.10599999999999"/>
    <s v="Santa Barbara"/>
    <s v="SANTA-YNEZ-1101"/>
    <s v="182721102"/>
    <n v="12000"/>
    <s v="SANTA YNEZ 1101CB"/>
    <x v="1"/>
    <s v="805-683-2724"/>
    <s v="Herbaceous"/>
    <m/>
    <m/>
    <s v="No"/>
    <m/>
    <m/>
    <m/>
    <m/>
    <m/>
    <m/>
    <m/>
    <s v="N"/>
    <s v="N"/>
    <m/>
    <m/>
    <s v="     "/>
    <m/>
    <m/>
    <m/>
    <m/>
    <m/>
    <m/>
    <m/>
    <m/>
    <m/>
    <m/>
    <m/>
    <m/>
    <m/>
    <m/>
    <m/>
    <m/>
    <m/>
    <m/>
    <m/>
  </r>
  <r>
    <s v="20200333"/>
    <s v="     "/>
    <n v="43949"/>
    <s v="4/28"/>
    <x v="0"/>
    <n v="0.53125"/>
    <s v="18"/>
    <n v="2"/>
    <s v="4"/>
    <x v="4"/>
    <m/>
    <m/>
    <s v="On April 28, 2020 at 12:45 hours, a PG&amp;E troubleman was dispatched to the Cordelia 1104 Distribution Circuit near Simmons Island for reports of a PG&amp;E pole fire. Troubleman reported that he found mylar balloons on ground, which he suspects came into contact with PG&amp;E equipment, causing vegetation to ignite and burn the base of the pole. Troubleman issued EC tag to stub the pole. No outage occurred and no other PG&amp;E assets were damaged. The troubleman extinguished fire upon arrival."/>
    <s v="     "/>
    <s v="FAS"/>
    <m/>
    <s v="N"/>
    <x v="0"/>
    <m/>
    <m/>
    <m/>
    <s v="T004950556"/>
    <m/>
    <m/>
    <s v="     "/>
    <x v="1"/>
    <s v="PG&amp;E"/>
    <m/>
    <s v="Vegetation"/>
    <m/>
    <s v="D"/>
    <s v="D"/>
    <s v="&lt;0.25"/>
    <m/>
    <s v="Contact - 3rd Party"/>
    <s v="33.c. Balloon contact"/>
    <s v="Contact - 3rd Party"/>
    <s v="Contact from object"/>
    <s v="Contact - Balloon"/>
    <m/>
    <s v="Contact - Balloon"/>
    <s v="Conductor - Primary"/>
    <m/>
    <m/>
    <s v="Overhead"/>
    <x v="3"/>
    <s v="Conductor - Primary"/>
    <s v="Pole"/>
    <s v="Pole ID: 101559042 Circuit ID: 062701104"/>
    <s v="     "/>
    <s v="Non-HFTD"/>
    <x v="0"/>
    <m/>
    <m/>
    <n v="38.107199999999999"/>
    <n v="-121.989"/>
    <s v="Solano"/>
    <s v="CORDELIA-1104"/>
    <m/>
    <n v="12000"/>
    <m/>
    <x v="0"/>
    <s v="PG&amp;E Troubleman"/>
    <s v="Wetland"/>
    <m/>
    <m/>
    <s v="No"/>
    <m/>
    <m/>
    <m/>
    <m/>
    <m/>
    <m/>
    <m/>
    <s v="N"/>
    <s v="N"/>
    <m/>
    <m/>
    <s v="     "/>
    <m/>
    <m/>
    <m/>
    <m/>
    <m/>
    <m/>
    <m/>
    <m/>
    <m/>
    <m/>
    <m/>
    <m/>
    <m/>
    <m/>
    <m/>
    <m/>
    <m/>
    <m/>
    <m/>
  </r>
  <r>
    <s v="20210956"/>
    <s v="     "/>
    <n v="44314"/>
    <s v="4/28"/>
    <x v="0"/>
    <n v="0.55208333333333337"/>
    <s v="18"/>
    <n v="2"/>
    <s v="4"/>
    <x v="5"/>
    <m/>
    <m/>
    <s v="Hot leg and neutral made contact at weatherhead burned neutral in the clear; Suppressing agency unknown; Going to contact Tman"/>
    <s v="     "/>
    <s v="FAS"/>
    <m/>
    <s v="Y"/>
    <x v="0"/>
    <m/>
    <m/>
    <m/>
    <s v="T005276210"/>
    <m/>
    <m/>
    <s v="     "/>
    <x v="1"/>
    <s v="PG&amp;E"/>
    <m/>
    <s v="Vegetation"/>
    <m/>
    <s v="D"/>
    <s v="D"/>
    <s v="&lt;0.25"/>
    <m/>
    <s v="Equipment - PG&amp;E"/>
    <s v="34.o. Other"/>
    <s v="Equipment - PG&amp;E"/>
    <s v="All types of equipment / facility failure"/>
    <s v="Wire-to-wire contact"/>
    <s v="Service Drop"/>
    <m/>
    <m/>
    <m/>
    <s v="N"/>
    <s v="Overhead"/>
    <x v="2"/>
    <s v="Service Drop"/>
    <m/>
    <s v="101633366"/>
    <s v="     "/>
    <s v="Non-HFTD"/>
    <x v="0"/>
    <m/>
    <m/>
    <n v="39.195399999999999"/>
    <n v="-121.93899999999999"/>
    <s v="Colusa"/>
    <s v="COLUSA-1100"/>
    <m/>
    <m/>
    <s v="N/A"/>
    <x v="0"/>
    <s v="Unknown"/>
    <s v="Herbaceous"/>
    <s v="Other"/>
    <s v="Dirt"/>
    <s v="No"/>
    <m/>
    <m/>
    <m/>
    <m/>
    <m/>
    <m/>
    <m/>
    <s v="N"/>
    <s v="N"/>
    <m/>
    <m/>
    <s v="     "/>
    <m/>
    <m/>
    <m/>
    <m/>
    <m/>
    <m/>
    <m/>
    <m/>
    <m/>
    <m/>
    <m/>
    <m/>
    <m/>
    <m/>
    <m/>
    <m/>
    <m/>
    <m/>
    <m/>
  </r>
  <r>
    <s v="SAP20210384"/>
    <s v="     "/>
    <n v="44314"/>
    <s v="4/28"/>
    <x v="0"/>
    <m/>
    <s v="18"/>
    <n v="2"/>
    <s v="4"/>
    <x v="5"/>
    <n v="44311"/>
    <m/>
    <s v="7606 E Muscat Ave / De Wolf and Central in Fresno; pole burnt/broken above O.D. bank; notification file said equipment failure (crossarm, transformer, and/or lightning arrestor) caused fire"/>
    <s v="     "/>
    <s v="SAP"/>
    <n v="44580"/>
    <s v="Y"/>
    <x v="0"/>
    <s v="1333796"/>
    <s v="21-0052968"/>
    <m/>
    <s v="T005273586"/>
    <n v="120881719"/>
    <m/>
    <s v="     "/>
    <x v="0"/>
    <s v="PG&amp;E"/>
    <m/>
    <m/>
    <m/>
    <s v="D"/>
    <m/>
    <s v="Structure-PG&amp;E only"/>
    <m/>
    <s v="Equipment - PG&amp;E"/>
    <s v="34.n. Transformer damage or failure"/>
    <s v="Equipment - PG&amp;E"/>
    <s v="Transformer failure"/>
    <s v="Transformer failure"/>
    <s v="Pole"/>
    <m/>
    <m/>
    <s v="Line to Line"/>
    <s v="No"/>
    <s v="Overhead"/>
    <x v="0"/>
    <s v="Pole"/>
    <m/>
    <s v="103082818"/>
    <s v="     "/>
    <s v="Non-HFTD"/>
    <x v="0"/>
    <m/>
    <m/>
    <n v="36.679099999999998"/>
    <n v="-119.646"/>
    <s v="Fresno"/>
    <s v="MC-CALL-1101"/>
    <m/>
    <m/>
    <m/>
    <x v="0"/>
    <m/>
    <m/>
    <m/>
    <m/>
    <s v="No"/>
    <m/>
    <m/>
    <m/>
    <m/>
    <m/>
    <m/>
    <m/>
    <s v="N"/>
    <s v="N"/>
    <m/>
    <m/>
    <s v="     "/>
    <m/>
    <m/>
    <m/>
    <m/>
    <m/>
    <m/>
    <m/>
    <m/>
    <m/>
    <m/>
    <m/>
    <m/>
    <m/>
    <m/>
    <m/>
    <m/>
    <m/>
    <m/>
    <m/>
  </r>
  <r>
    <s v="20212391"/>
    <s v="     "/>
    <n v="44314"/>
    <s v="4/28"/>
    <x v="0"/>
    <m/>
    <s v="18"/>
    <n v="2"/>
    <s v="4"/>
    <x v="5"/>
    <n v="44311"/>
    <m/>
    <s v="7606 E Muscat Ave / De Wolf and Central in Fresno; pole burnt/broken above O.D. bank; notification file said equipment failure (crossarm, transformer, and/or lightning arrestor) caused fire"/>
    <s v="     "/>
    <s v="SAP"/>
    <m/>
    <s v="Y"/>
    <x v="0"/>
    <m/>
    <s v="21-0052968"/>
    <m/>
    <s v="T005273586"/>
    <n v="120882000"/>
    <m/>
    <s v="     "/>
    <x v="0"/>
    <s v="PG&amp;E"/>
    <m/>
    <m/>
    <m/>
    <s v="D"/>
    <m/>
    <s v="Structure-PG&amp;E only"/>
    <m/>
    <s v="Equipment - PG&amp;E"/>
    <s v="34.n. Transformer damage or failure"/>
    <s v="Equipment - PG&amp;E"/>
    <s v="All types of equipment / facility failure"/>
    <s v="Transformer failure"/>
    <s v="Pole"/>
    <m/>
    <m/>
    <s v="Line to Line"/>
    <s v="N"/>
    <s v="Overhead"/>
    <x v="0"/>
    <s v="Pole"/>
    <m/>
    <s v="103082818"/>
    <s v="     "/>
    <s v="Non-HFTD"/>
    <x v="0"/>
    <m/>
    <m/>
    <n v="36.679099999999998"/>
    <n v="-119.646"/>
    <s v="Fresno"/>
    <s v="MC-CALL-1101"/>
    <m/>
    <n v="12000"/>
    <m/>
    <x v="0"/>
    <s v="Unknown"/>
    <s v="Agriculture"/>
    <m/>
    <m/>
    <s v="No"/>
    <m/>
    <m/>
    <m/>
    <m/>
    <m/>
    <m/>
    <m/>
    <s v="N"/>
    <s v="N"/>
    <m/>
    <m/>
    <s v="     "/>
    <m/>
    <m/>
    <m/>
    <m/>
    <m/>
    <m/>
    <m/>
    <m/>
    <m/>
    <m/>
    <m/>
    <m/>
    <m/>
    <m/>
    <m/>
    <m/>
    <m/>
    <m/>
    <m/>
  </r>
  <r>
    <s v="SAP201421722"/>
    <s v="     "/>
    <n v="41758"/>
    <s v="4/29"/>
    <x v="0"/>
    <m/>
    <s v="18"/>
    <n v="2"/>
    <s v="4"/>
    <x v="7"/>
    <n v="41756"/>
    <m/>
    <s v="Pole replaced due to pole fire; failed fuse D4303"/>
    <s v="     "/>
    <s v="SAP"/>
    <n v="44580"/>
    <s v="Y"/>
    <x v="0"/>
    <s v="1005437"/>
    <s v="14-0027632"/>
    <m/>
    <s v="T003107729"/>
    <n v="107974947"/>
    <m/>
    <s v="     "/>
    <x v="0"/>
    <s v="PG&amp;E"/>
    <m/>
    <m/>
    <m/>
    <s v="D"/>
    <m/>
    <s v="Structure-PG&amp;E only"/>
    <m/>
    <s v="Equipment - PG&amp;E"/>
    <s v="34.c. Fuse damage or failure"/>
    <s v="Equipment - PG&amp;E"/>
    <s v="Fuse failure - all"/>
    <s v="Fuse failure - all"/>
    <s v="Fuse"/>
    <m/>
    <m/>
    <s v="Line to Ground"/>
    <s v="No"/>
    <s v="Overhead"/>
    <x v="0"/>
    <s v="Fuse"/>
    <m/>
    <s v="102076052"/>
    <s v="     "/>
    <s v="Non-HFTD"/>
    <x v="0"/>
    <m/>
    <m/>
    <n v="38.137799999999999"/>
    <n v="-121.03"/>
    <s v="San Joaquin"/>
    <s v="LOCKEFORD-2102"/>
    <m/>
    <m/>
    <s v="LOCKEFORD 21028992"/>
    <x v="0"/>
    <m/>
    <m/>
    <m/>
    <m/>
    <s v="No"/>
    <m/>
    <m/>
    <m/>
    <m/>
    <m/>
    <m/>
    <m/>
    <s v="N"/>
    <s v="N"/>
    <m/>
    <m/>
    <s v="     "/>
    <m/>
    <m/>
    <m/>
    <m/>
    <m/>
    <m/>
    <m/>
    <m/>
    <m/>
    <m/>
    <m/>
    <m/>
    <m/>
    <m/>
    <m/>
    <m/>
    <m/>
    <m/>
    <m/>
  </r>
  <r>
    <s v="SAP201518518"/>
    <s v="     "/>
    <n v="42123"/>
    <s v="4/29"/>
    <x v="0"/>
    <m/>
    <s v="18"/>
    <n v="2"/>
    <s v="4"/>
    <x v="2"/>
    <n v="42121"/>
    <m/>
    <s v="Pole and Tx replaced due to pole fire; failed transformer"/>
    <s v="     "/>
    <s v="SAP"/>
    <n v="44580"/>
    <s v="Y"/>
    <x v="0"/>
    <s v="1225677"/>
    <s v="15-0029781"/>
    <m/>
    <s v="T003387189"/>
    <n v="110306884"/>
    <m/>
    <s v="     "/>
    <x v="0"/>
    <s v="PG&amp;E"/>
    <m/>
    <m/>
    <m/>
    <s v="D"/>
    <m/>
    <s v="Structure-PG&amp;E only"/>
    <m/>
    <s v="Equipment - PG&amp;E"/>
    <s v="34.n. Transformer damage or failure"/>
    <s v="Equipment - PG&amp;E"/>
    <s v="Transformer failure"/>
    <s v="Transformer failure"/>
    <s v="Transformer"/>
    <m/>
    <m/>
    <s v="Line to Ground"/>
    <s v="No"/>
    <s v="Overhead"/>
    <x v="0"/>
    <s v="Transformer"/>
    <m/>
    <s v="103871534"/>
    <s v="     "/>
    <s v="Non-HFTD"/>
    <x v="0"/>
    <m/>
    <m/>
    <n v="36.953499999999998"/>
    <n v="-121.44"/>
    <s v="San Benito"/>
    <s v="HOLLISTER-2102"/>
    <m/>
    <m/>
    <s v="HOLLISTER 21024908"/>
    <x v="0"/>
    <m/>
    <m/>
    <m/>
    <m/>
    <s v="No"/>
    <m/>
    <m/>
    <m/>
    <m/>
    <m/>
    <m/>
    <m/>
    <s v="N"/>
    <s v="N"/>
    <m/>
    <m/>
    <s v="     "/>
    <m/>
    <m/>
    <m/>
    <m/>
    <m/>
    <m/>
    <m/>
    <m/>
    <m/>
    <m/>
    <m/>
    <m/>
    <m/>
    <m/>
    <m/>
    <m/>
    <m/>
    <m/>
    <m/>
  </r>
  <r>
    <s v="20180140"/>
    <s v="     "/>
    <n v="43219"/>
    <s v="4/29"/>
    <x v="0"/>
    <n v="0.73947916666666669"/>
    <s v="18"/>
    <n v="2"/>
    <s v="4"/>
    <x v="1"/>
    <n v="43219"/>
    <n v="0.64444444444444449"/>
    <s v="ILIS - WOG, yes."/>
    <s v="     "/>
    <s v="FAS"/>
    <m/>
    <s v="N"/>
    <x v="0"/>
    <s v="76314"/>
    <s v="18-0036633"/>
    <m/>
    <m/>
    <m/>
    <m/>
    <s v="     "/>
    <x v="0"/>
    <s v="PG&amp;E"/>
    <m/>
    <m/>
    <m/>
    <s v="D"/>
    <m/>
    <s v="&lt;3 meters of linear travel"/>
    <m/>
    <s v="Contact - Customer (Equip/Structure/Veg)"/>
    <s v="33.e. Other contact from object"/>
    <s v="Contact - 3rd Party"/>
    <s v="Contact from object"/>
    <s v="Contact - Other"/>
    <m/>
    <s v="Contact - Other"/>
    <m/>
    <s v="Line to Ground"/>
    <m/>
    <s v="Overhead"/>
    <x v="3"/>
    <m/>
    <m/>
    <s v="JUMPERS"/>
    <s v="     "/>
    <s v="Non-HFTD"/>
    <x v="0"/>
    <m/>
    <m/>
    <n v="39.056899999999999"/>
    <n v="-121.634"/>
    <s v="Sutter"/>
    <s v="BOGUE-1106"/>
    <s v="153781106"/>
    <n v="11000"/>
    <s v="BOGUE 11067398"/>
    <x v="0"/>
    <m/>
    <s v="Rural"/>
    <m/>
    <m/>
    <s v="No"/>
    <m/>
    <m/>
    <m/>
    <m/>
    <m/>
    <m/>
    <m/>
    <s v="N"/>
    <s v="N"/>
    <m/>
    <m/>
    <s v="     "/>
    <m/>
    <m/>
    <m/>
    <m/>
    <m/>
    <m/>
    <m/>
    <m/>
    <m/>
    <m/>
    <m/>
    <m/>
    <m/>
    <m/>
    <m/>
    <m/>
    <m/>
    <m/>
    <m/>
  </r>
  <r>
    <s v="20190126"/>
    <s v="     "/>
    <n v="43584"/>
    <s v="4/29"/>
    <x v="0"/>
    <n v="0.75631944444444443"/>
    <s v="18"/>
    <n v="2"/>
    <s v="4"/>
    <x v="3"/>
    <n v="43584"/>
    <m/>
    <s v="20x20 grass fire per FO Tag. Contacted Woodland Fire Dept who confirmed a  fire. Case 19-2531. Searched SAP located EC 117124141. PM 44178499. This appears to be the result of a jumper failure at the pole listed in Asset Number.Obtained photos from SAP not clear images. Updated fire suppression agency and damage equipment that were blank. "/>
    <s v="     "/>
    <s v="FAS"/>
    <m/>
    <s v="N"/>
    <x v="0"/>
    <s v="370494"/>
    <m/>
    <m/>
    <s v="T004630446"/>
    <n v="0"/>
    <m/>
    <s v="     "/>
    <x v="1"/>
    <s v="PG&amp;E"/>
    <m/>
    <m/>
    <m/>
    <s v="D"/>
    <s v="D"/>
    <s v="&lt;0.25"/>
    <m/>
    <s v="Equipment - PG&amp;E"/>
    <s v="34.b. Conductor damage or failure"/>
    <s v="Equipment - PG&amp;E"/>
    <s v="All types of equipment / facility failure"/>
    <s v="Conductor failure-all"/>
    <s v="Jumper"/>
    <m/>
    <m/>
    <m/>
    <m/>
    <s v="Overhead"/>
    <x v="0"/>
    <s v="Jumper"/>
    <s v="Jumper"/>
    <s v="103691007"/>
    <s v="     "/>
    <s v="Non-HFTD"/>
    <x v="0"/>
    <m/>
    <m/>
    <n v="38.6586"/>
    <n v="-121.726"/>
    <s v="YOLO"/>
    <s v="PLAINFIELD-1106"/>
    <m/>
    <m/>
    <m/>
    <x v="0"/>
    <s v="Woodland FD"/>
    <s v="Agriculture"/>
    <m/>
    <m/>
    <s v="No"/>
    <m/>
    <m/>
    <m/>
    <m/>
    <m/>
    <m/>
    <m/>
    <s v="N"/>
    <s v="N"/>
    <m/>
    <m/>
    <s v="     "/>
    <m/>
    <m/>
    <m/>
    <m/>
    <m/>
    <m/>
    <m/>
    <m/>
    <m/>
    <m/>
    <m/>
    <m/>
    <m/>
    <m/>
    <m/>
    <m/>
    <m/>
    <m/>
    <m/>
  </r>
  <r>
    <s v="MIA20198426"/>
    <s v="     "/>
    <n v="43584"/>
    <s v="4/29"/>
    <x v="0"/>
    <n v="0.62368055555555557"/>
    <s v="18"/>
    <n v="2"/>
    <s v="4"/>
    <x v="3"/>
    <n v="43584"/>
    <n v="0.62361111111111112"/>
    <s v="Flash TX and burnt cutout arm "/>
    <s v="     "/>
    <s v="FAS"/>
    <n v="44243"/>
    <s v="Y"/>
    <x v="0"/>
    <m/>
    <s v="N/A"/>
    <m/>
    <s v="T004630309"/>
    <n v="117122472"/>
    <m/>
    <s v="     "/>
    <x v="0"/>
    <s v="PG&amp;E"/>
    <m/>
    <m/>
    <m/>
    <s v="D"/>
    <m/>
    <s v="No Fire"/>
    <m/>
    <s v="Equipment - PG&amp;E"/>
    <s v="34.n. Transformer damage or failure"/>
    <s v="Equipment - PG&amp;E"/>
    <s v="All types of equipment / facility failure"/>
    <s v="Transformer failure"/>
    <s v="Transformer"/>
    <m/>
    <m/>
    <m/>
    <s v="No"/>
    <s v="Overhead"/>
    <x v="0"/>
    <m/>
    <m/>
    <s v="103136499"/>
    <s v="     "/>
    <s v="Non-HFTD"/>
    <x v="0"/>
    <m/>
    <m/>
    <n v="35.677399999999999"/>
    <n v="-119.672"/>
    <s v="Kern"/>
    <s v="TWISSELMAN-2105"/>
    <m/>
    <n v="21000"/>
    <m/>
    <x v="0"/>
    <m/>
    <s v="Highly Rural"/>
    <m/>
    <m/>
    <s v="No"/>
    <m/>
    <m/>
    <m/>
    <m/>
    <m/>
    <m/>
    <m/>
    <s v="N"/>
    <s v="N"/>
    <m/>
    <m/>
    <s v="     "/>
    <m/>
    <m/>
    <m/>
    <m/>
    <m/>
    <m/>
    <m/>
    <m/>
    <m/>
    <m/>
    <m/>
    <m/>
    <m/>
    <m/>
    <m/>
    <m/>
    <m/>
    <m/>
    <m/>
  </r>
  <r>
    <s v="20190125"/>
    <s v="     "/>
    <n v="43584"/>
    <s v="4/29"/>
    <x v="0"/>
    <n v="0.37807870370370372"/>
    <s v="18"/>
    <n v="2"/>
    <s v="4"/>
    <x v="3"/>
    <n v="43584"/>
    <m/>
    <s v="Obtained FAS Tag and spoke to Law Claims. A squirrel apparently ate the neutral wire which ended up causing a fire at an interior elecrtrical outlet of the struture."/>
    <s v="     "/>
    <s v="FAS"/>
    <m/>
    <s v="N"/>
    <x v="0"/>
    <s v="369981"/>
    <m/>
    <m/>
    <s v="T004629842"/>
    <n v="0"/>
    <m/>
    <s v="     "/>
    <x v="1"/>
    <s v="PG&amp;E"/>
    <m/>
    <m/>
    <m/>
    <s v="D"/>
    <s v="D"/>
    <s v="Structure-only"/>
    <m/>
    <s v="Contact - Animal - Other"/>
    <s v="33.b. Animal contact"/>
    <s v="Contact - Animal"/>
    <s v="Contact from object"/>
    <s v="Contact - Animal"/>
    <m/>
    <s v="Contact - Animal"/>
    <s v="Conductor - Primary"/>
    <m/>
    <m/>
    <s v="Overhead"/>
    <x v="3"/>
    <s v="Conductor - Primary"/>
    <m/>
    <s v="418295052848"/>
    <s v="     "/>
    <s v="Non-HFTD"/>
    <x v="0"/>
    <m/>
    <m/>
    <n v="36.784100000000002"/>
    <n v="-119.586"/>
    <s v="FRESNO"/>
    <s v="SANGER-1108"/>
    <m/>
    <m/>
    <m/>
    <x v="0"/>
    <m/>
    <s v="Agriculture"/>
    <m/>
    <m/>
    <s v="No"/>
    <m/>
    <m/>
    <m/>
    <m/>
    <m/>
    <m/>
    <m/>
    <s v="N"/>
    <s v="N"/>
    <m/>
    <m/>
    <s v="     "/>
    <m/>
    <m/>
    <m/>
    <m/>
    <m/>
    <m/>
    <m/>
    <m/>
    <m/>
    <m/>
    <m/>
    <m/>
    <m/>
    <m/>
    <m/>
    <m/>
    <m/>
    <m/>
    <m/>
  </r>
  <r>
    <s v="20210949"/>
    <s v="     "/>
    <n v="44315"/>
    <s v="4/29"/>
    <x v="0"/>
    <n v="0.63680555555555551"/>
    <s v="18"/>
    <n v="2"/>
    <s v="4"/>
    <x v="5"/>
    <n v="44315"/>
    <m/>
    <s v="129 / 120 Granite Way / Monterey Highway and Daylight in San Jose; truck caught phone lines and broke pole, starting small fire in veg"/>
    <s v="     "/>
    <s v="FAS"/>
    <m/>
    <s v="Y"/>
    <x v="0"/>
    <m/>
    <s v="21-0050037"/>
    <m/>
    <s v="T005277144, T0052771"/>
    <n v="120905000"/>
    <m/>
    <s v="     "/>
    <x v="1"/>
    <s v="PG&amp;E"/>
    <m/>
    <s v="Vegetation"/>
    <s v="Pole, Crossarm, Transformer, Conductor"/>
    <s v="D"/>
    <s v="D"/>
    <s v="&lt;0.25"/>
    <m/>
    <s v="Contact - 3rd Party"/>
    <s v="33.d. Vehicle contact"/>
    <s v="Contact - 3rd Party"/>
    <s v="Contact from object"/>
    <s v="Vehicle contact"/>
    <m/>
    <s v="Vehicle contact"/>
    <s v="Pole"/>
    <s v="Line to Line"/>
    <s v="Y"/>
    <s v="Overhead"/>
    <x v="3"/>
    <s v="Pole"/>
    <s v="Pole, Crossarm, Transformer, Conductor "/>
    <s v="104038336"/>
    <s v="     "/>
    <s v="Non-HFTD"/>
    <x v="0"/>
    <m/>
    <m/>
    <n v="37.280700000000003"/>
    <n v="-121.843"/>
    <s v="Santa Clara"/>
    <s v="EVERGREEN-2103"/>
    <m/>
    <n v="21000"/>
    <m/>
    <x v="0"/>
    <s v="San Jose FD"/>
    <s v="Urban"/>
    <s v="Grass fuel model"/>
    <s v="Small plants &amp; pine needles"/>
    <s v="No"/>
    <m/>
    <m/>
    <m/>
    <m/>
    <m/>
    <m/>
    <m/>
    <s v="N"/>
    <s v="N"/>
    <m/>
    <m/>
    <s v="     "/>
    <m/>
    <m/>
    <m/>
    <m/>
    <m/>
    <m/>
    <m/>
    <m/>
    <m/>
    <m/>
    <m/>
    <m/>
    <m/>
    <m/>
    <m/>
    <m/>
    <m/>
    <m/>
    <m/>
  </r>
  <r>
    <s v="20210456"/>
    <s v="     "/>
    <n v="44315"/>
    <s v="4/29"/>
    <x v="0"/>
    <n v="0.76666666666666672"/>
    <s v="18"/>
    <n v="2"/>
    <s v="4"/>
    <x v="5"/>
    <n v="44315"/>
    <m/>
    <s v="Primary wire down resulted in multiple small fires. The combined size of the fires was roughly 3 meters - 0.25 acre in size. EOC preliminary notes: I got a call about a fire that occurred in Richmond on the El Cerrito G 1102 circuit. The incident is not reportable but it appears to meet the criteria for a CPUC reportable ignition. I attached the ILIS and OIS records as well as the on-call notes. The troubleman, Jimmy Herrera (510-375-1589) Said he filled out an FAS tag but did not mark it as an ignition. He said the original fire was ignited by a downed wire and he was not able to determine a cause. A small brush fire (less than 1/4 acre, somewhere in the 3 meters - .25 acres range) resulted and Richmond FD extinguished it quickly. Another subsequent fire occurred immediately thereafter at a location load-side from the original fire. The second fire occurred in the Richmond Service Center and was approximately 10’ x 10’ and burned a Porta-Potty. The fire was extinguished by a PG&amp;E gas crew that happened to be in the PG&amp;E yard at the time of the fire. This information is preliminary.  "/>
    <s v="     "/>
    <s v="FAS"/>
    <m/>
    <s v="Y"/>
    <x v="0"/>
    <m/>
    <s v="21-0055104"/>
    <m/>
    <s v="T005277253, T005277254"/>
    <n v="120905000"/>
    <m/>
    <s v="     "/>
    <x v="1"/>
    <s v="PG&amp;E"/>
    <m/>
    <s v="Vegetation"/>
    <m/>
    <s v="D"/>
    <s v="D"/>
    <s v="&lt;0.25"/>
    <s v="&lt;.025 acres for first fire, second fire at the service center  was approximately 10 X 10 feet. "/>
    <s v="Equipment - PG&amp;E"/>
    <s v="34.b. Conductor damage or failure"/>
    <s v="Equipment - PG&amp;E"/>
    <s v="All types of equipment / facility failure"/>
    <s v="Conductor failure-all"/>
    <s v="Conductor - Primary"/>
    <m/>
    <m/>
    <s v="Line to Ground"/>
    <s v="Y"/>
    <s v="Overhead"/>
    <x v="3"/>
    <s v="Conductor - Primary"/>
    <s v="Conductor-Primary "/>
    <s v="101441604"/>
    <s v="     "/>
    <s v="Non-HFTD"/>
    <x v="0"/>
    <m/>
    <m/>
    <n v="37.914900000000003"/>
    <n v="-122.34099999999999"/>
    <s v="Contra Costa"/>
    <s v="EL-CERRITO-G-1102"/>
    <m/>
    <n v="12000"/>
    <m/>
    <x v="0"/>
    <s v="Richmond FD"/>
    <s v="Urban"/>
    <m/>
    <m/>
    <s v="No"/>
    <m/>
    <m/>
    <m/>
    <m/>
    <m/>
    <m/>
    <m/>
    <s v="N"/>
    <s v="N"/>
    <m/>
    <m/>
    <s v="     "/>
    <m/>
    <m/>
    <m/>
    <m/>
    <m/>
    <m/>
    <m/>
    <m/>
    <m/>
    <m/>
    <m/>
    <m/>
    <m/>
    <m/>
    <m/>
    <m/>
    <m/>
    <m/>
    <m/>
  </r>
  <r>
    <s v="20210454"/>
    <s v="     "/>
    <n v="44315"/>
    <s v="4/29"/>
    <x v="0"/>
    <n v="0.61805555555555558"/>
    <s v="18"/>
    <n v="2"/>
    <s v="4"/>
    <x v="5"/>
    <m/>
    <m/>
    <s v="Capacitor bank failure resulted in a pole fire. The ensuing fire was limited to PG&amp;E assets. Troubleman created tag for the damaged assets to be replaced. This information is preliminary."/>
    <s v="     "/>
    <s v="FAS"/>
    <m/>
    <s v="N"/>
    <x v="0"/>
    <m/>
    <m/>
    <m/>
    <s v="848696424"/>
    <n v="120905000"/>
    <m/>
    <s v="     "/>
    <x v="0"/>
    <s v="PG&amp;E"/>
    <m/>
    <s v="Other"/>
    <s v="PG&amp;E Pole"/>
    <s v="D"/>
    <s v="D"/>
    <s v="Structure-PG&amp;E only"/>
    <s v="CAP bank caught fire which caught pole on fire."/>
    <s v="Equipment - PG&amp;E"/>
    <s v="34.a. Capacitor bank damage or failure"/>
    <s v="Equipment - PG&amp;E"/>
    <s v="All types of equipment / facility failure"/>
    <s v="Capacitor bank failure"/>
    <s v="Capacitor Bank"/>
    <m/>
    <m/>
    <m/>
    <s v="Y"/>
    <s v="Overhead"/>
    <x v="3"/>
    <s v="Capacitor Bank"/>
    <s v="Capacitor Bank, Pole "/>
    <s v="101299487"/>
    <s v="     "/>
    <s v="Non-HFTD"/>
    <x v="0"/>
    <m/>
    <m/>
    <n v="39.135800000000003"/>
    <n v="-121.64400000000001"/>
    <s v="Sutter"/>
    <s v="HARTER-1106"/>
    <m/>
    <n v="12000"/>
    <m/>
    <x v="0"/>
    <s v="Employee"/>
    <s v="Herbaceous"/>
    <s v="Fire-resistive fuel bed"/>
    <s v="Cement/Gravel"/>
    <s v="No"/>
    <m/>
    <m/>
    <m/>
    <m/>
    <m/>
    <m/>
    <m/>
    <s v="N"/>
    <s v="N"/>
    <m/>
    <m/>
    <s v="     "/>
    <m/>
    <m/>
    <m/>
    <m/>
    <m/>
    <m/>
    <m/>
    <m/>
    <m/>
    <m/>
    <m/>
    <m/>
    <m/>
    <m/>
    <m/>
    <m/>
    <m/>
    <m/>
    <m/>
  </r>
  <r>
    <s v="20210451"/>
    <s v="     "/>
    <n v="44315"/>
    <s v="4/29"/>
    <x v="0"/>
    <n v="0.40416666666666667"/>
    <s v="18"/>
    <n v="2"/>
    <s v="4"/>
    <x v="5"/>
    <n v="44315"/>
    <m/>
    <s v="Third party excavator made contact with overhead circuit resulting in a wires down ignition. The ensuing fire was 3 meters - 0.25 acre is size. 2 EC tags were created for this incident. (# 120900824 and # 120900885.)"/>
    <s v="     "/>
    <s v="FAS"/>
    <m/>
    <s v="N"/>
    <x v="0"/>
    <m/>
    <s v="21-0054698"/>
    <m/>
    <s v="T005276815"/>
    <m/>
    <m/>
    <s v="     "/>
    <x v="1"/>
    <s v="PG&amp;E"/>
    <m/>
    <s v="Vegetation"/>
    <m/>
    <s v="D"/>
    <s v="D"/>
    <s v="&lt;0.25"/>
    <s v="No response from Troubleman"/>
    <s v="Contact - 3rd Party"/>
    <s v="33.d. Vehicle contact"/>
    <s v="Contact - 3rd Party"/>
    <s v="Contact from object"/>
    <s v="Vehicle contact"/>
    <m/>
    <s v="Vehicle contact"/>
    <s v="Conductor - Primary"/>
    <s v="Multi-Fault"/>
    <s v="N"/>
    <s v="Overhead"/>
    <x v="3"/>
    <s v="Conductor - Primary"/>
    <s v="Conductor-Primary "/>
    <m/>
    <s v="     "/>
    <s v="Non-HFTD"/>
    <x v="0"/>
    <m/>
    <m/>
    <n v="38.002600000000001"/>
    <n v="-121.25700000000001"/>
    <s v="San Joaquin"/>
    <s v="CHEROKEE-1101"/>
    <m/>
    <n v="12000"/>
    <m/>
    <x v="0"/>
    <s v="Stockton FD"/>
    <s v="Urban"/>
    <m/>
    <m/>
    <s v="No"/>
    <m/>
    <m/>
    <m/>
    <m/>
    <m/>
    <m/>
    <m/>
    <s v="N"/>
    <s v="N"/>
    <m/>
    <m/>
    <s v="     "/>
    <m/>
    <m/>
    <m/>
    <m/>
    <m/>
    <m/>
    <m/>
    <m/>
    <m/>
    <m/>
    <m/>
    <m/>
    <m/>
    <m/>
    <m/>
    <m/>
    <m/>
    <m/>
    <m/>
  </r>
  <r>
    <s v="20160012"/>
    <s v="     "/>
    <n v="42463"/>
    <s v="4/3"/>
    <x v="0"/>
    <n v="0.28749999999999998"/>
    <s v="15"/>
    <n v="2"/>
    <s v="4"/>
    <x v="6"/>
    <n v="42463"/>
    <n v="0.28749999999999998"/>
    <s v="CAR POLE, WIRE DOWN, VEHICLE FIRE, NEED CREW TO REPLACE BROKE POLE"/>
    <s v="     "/>
    <m/>
    <m/>
    <s v="N"/>
    <x v="0"/>
    <s v="1443513"/>
    <s v="16-0025760"/>
    <m/>
    <m/>
    <m/>
    <m/>
    <s v="     "/>
    <x v="1"/>
    <s v="PG&amp;E"/>
    <m/>
    <s v="Other"/>
    <s v="Vehicle"/>
    <s v="D"/>
    <m/>
    <s v="Structure-only"/>
    <s v="Square Feet: ; Acreage: "/>
    <s v="Contact - 3rd Party"/>
    <s v="33.d. Vehicle contact"/>
    <s v="Contact - 3rd Party"/>
    <s v="All types of equipment / facility failure"/>
    <s v="Contact - Vehicle"/>
    <m/>
    <s v="Contact - Vehicle"/>
    <s v="Pole"/>
    <s v="Line to Line"/>
    <s v="PACIFIC BELL"/>
    <s v="Overhead"/>
    <x v="3"/>
    <s v="Conductor"/>
    <m/>
    <s v="101488627"/>
    <s v="     "/>
    <s v="Non-HFTD"/>
    <x v="0"/>
    <n v="246"/>
    <m/>
    <n v="40.417499999999997"/>
    <n v="-122.211"/>
    <s v="Shasta"/>
    <s v="PANORAMA-1102"/>
    <s v="103461102"/>
    <n v="12000"/>
    <s v="PANORAMA 11021342"/>
    <x v="0"/>
    <s v="COTTONWOOD FIRE DEPT"/>
    <s v="Agriculture"/>
    <m/>
    <m/>
    <s v="No"/>
    <m/>
    <m/>
    <m/>
    <m/>
    <m/>
    <m/>
    <m/>
    <s v="N"/>
    <s v="N"/>
    <m/>
    <m/>
    <s v="     "/>
    <m/>
    <m/>
    <m/>
    <m/>
    <m/>
    <m/>
    <m/>
    <m/>
    <m/>
    <m/>
    <m/>
    <m/>
    <m/>
    <m/>
    <m/>
    <m/>
    <m/>
    <m/>
    <m/>
  </r>
  <r>
    <s v="20200262"/>
    <s v="     "/>
    <n v="43924"/>
    <s v="4/3"/>
    <x v="0"/>
    <n v="0.5131944444444444"/>
    <s v="14"/>
    <n v="2"/>
    <s v="4"/>
    <x v="4"/>
    <n v="43924"/>
    <n v="0.51180555555555551"/>
    <s v="On April 3, 2020 at 1219 hours, a PG&amp;E Troubleman responded to an outage on the Goose Lake 1103 circuit. A transformer had flashed and started a fire at the base of a pole. A non-PG&amp;E Employee saw the fire while driving by and extinguished it. The PG&amp;E SIPT team responded to the incident and to further contain the smoldering. Kern County FD responded as well."/>
    <s v="     "/>
    <s v="FAS"/>
    <m/>
    <s v="N"/>
    <x v="0"/>
    <s v="881155"/>
    <s v="20-0038291"/>
    <m/>
    <s v="T004934696"/>
    <n v="118775792"/>
    <m/>
    <s v="     "/>
    <x v="1"/>
    <s v="PG&amp;E"/>
    <m/>
    <s v="Vegetation"/>
    <m/>
    <s v="D"/>
    <s v="D"/>
    <s v="0.26-9.99"/>
    <m/>
    <s v="Contact - Animal - Nest"/>
    <s v="33.e. Other contact from object"/>
    <s v="Contact - Nest"/>
    <s v="Contact from object"/>
    <s v="Contact - Nest"/>
    <m/>
    <s v="Contact - Nest"/>
    <s v="Transformer"/>
    <s v="Line to Ground"/>
    <m/>
    <s v="Overhead"/>
    <x v="3"/>
    <s v="Transformer"/>
    <s v="Transformer, Cutout, Hardware/Framing"/>
    <s v="5.1517597337e+11"/>
    <s v="     "/>
    <s v="Non-HFTD"/>
    <x v="0"/>
    <m/>
    <m/>
    <n v="35.506100000000004"/>
    <n v="-119.622"/>
    <s v="Kern"/>
    <s v="GOOSE-LAKE-1103"/>
    <m/>
    <n v="12000"/>
    <m/>
    <x v="0"/>
    <s v="PG&amp;E SIPT"/>
    <s v="Agriculture"/>
    <m/>
    <m/>
    <s v="No"/>
    <m/>
    <m/>
    <m/>
    <m/>
    <m/>
    <m/>
    <m/>
    <s v="N"/>
    <s v="N"/>
    <m/>
    <m/>
    <s v="     "/>
    <m/>
    <m/>
    <m/>
    <m/>
    <m/>
    <m/>
    <m/>
    <m/>
    <m/>
    <m/>
    <m/>
    <m/>
    <m/>
    <m/>
    <m/>
    <m/>
    <m/>
    <m/>
    <m/>
  </r>
  <r>
    <s v="20210336"/>
    <s v="     "/>
    <n v="44289"/>
    <s v="4/3"/>
    <x v="0"/>
    <n v="0.65138888888888891"/>
    <s v="14"/>
    <n v="2"/>
    <s v="4"/>
    <x v="5"/>
    <n v="44289"/>
    <m/>
    <s v="Bird nest on transformr caused an ignition. The ensuing fire was greater than 1 linear meter."/>
    <s v="     "/>
    <s v="FAS"/>
    <m/>
    <s v="N"/>
    <x v="0"/>
    <m/>
    <s v="21-0044478"/>
    <m/>
    <s v="T005256976"/>
    <n v="120741000"/>
    <m/>
    <s v="     "/>
    <x v="1"/>
    <s v="PG&amp;E"/>
    <m/>
    <s v="Vegetation"/>
    <m/>
    <s v="D"/>
    <s v="D"/>
    <s v="&lt;0.25"/>
    <s v="Fire put out by landowner. "/>
    <s v="Contact - Animal - Nest"/>
    <s v="33.e. Other contact from object"/>
    <s v="Contact - Nest"/>
    <s v="Contact from object"/>
    <s v="Nest Contact"/>
    <m/>
    <s v="Nest Contact"/>
    <s v="Transformer"/>
    <s v="Line to Ground"/>
    <s v="N"/>
    <s v="Overhead"/>
    <x v="3"/>
    <s v="Transformer"/>
    <s v="Transformer"/>
    <s v="100167525"/>
    <s v="     "/>
    <s v="Non-HFTD"/>
    <x v="0"/>
    <m/>
    <m/>
    <n v="35.754800000000003"/>
    <n v="-119.655"/>
    <s v="Kern"/>
    <s v="TWISSELMAN-2105"/>
    <m/>
    <n v="21000"/>
    <m/>
    <x v="0"/>
    <s v="Customer"/>
    <s v="Agriculture"/>
    <m/>
    <m/>
    <s v="No"/>
    <m/>
    <m/>
    <m/>
    <m/>
    <m/>
    <m/>
    <m/>
    <s v="N"/>
    <s v="N"/>
    <m/>
    <m/>
    <s v="     "/>
    <m/>
    <m/>
    <m/>
    <m/>
    <m/>
    <m/>
    <m/>
    <m/>
    <m/>
    <m/>
    <m/>
    <m/>
    <m/>
    <m/>
    <m/>
    <m/>
    <m/>
    <m/>
    <m/>
  </r>
  <r>
    <s v="MIA20142547"/>
    <s v="     "/>
    <n v="41759"/>
    <s v="4/30"/>
    <x v="0"/>
    <n v="0.63211805555555556"/>
    <s v="18"/>
    <n v="2"/>
    <s v="4"/>
    <x v="7"/>
    <m/>
    <m/>
    <s v="HANSEN X W SCHULTE in Tracy; SEE OIS 1008212; power lines down; 80'X 100' ON DRY GRASS BURNT"/>
    <s v="     "/>
    <s v="FAS"/>
    <n v="44265"/>
    <s v="Y"/>
    <x v="0"/>
    <m/>
    <s v="N/A"/>
    <m/>
    <s v="109397"/>
    <m/>
    <m/>
    <s v="     "/>
    <x v="1"/>
    <s v="PG&amp;E"/>
    <m/>
    <m/>
    <m/>
    <s v="D"/>
    <m/>
    <s v="&lt;0.25"/>
    <m/>
    <s v="Equipment - PG&amp;E"/>
    <s v="34.b. Conductor damage or failure"/>
    <s v="Equipment - PG&amp;E"/>
    <s v="All types of equipment / facility failure"/>
    <s v="Conductor failure-all"/>
    <s v="Conductor"/>
    <m/>
    <m/>
    <m/>
    <s v="Yes"/>
    <s v="Overhead"/>
    <x v="0"/>
    <m/>
    <m/>
    <s v="162771101"/>
    <s v="     "/>
    <s v="Non-HFTD"/>
    <x v="0"/>
    <m/>
    <m/>
    <n v="37.721800000000002"/>
    <n v="-121.51300000000001"/>
    <s v="San Joaquin"/>
    <s v="LAMMERS-1101"/>
    <s v="162771101"/>
    <n v="11000"/>
    <m/>
    <x v="0"/>
    <s v="Valley Com FD"/>
    <s v="Herbaceous"/>
    <m/>
    <m/>
    <s v="No"/>
    <m/>
    <m/>
    <m/>
    <m/>
    <m/>
    <m/>
    <m/>
    <s v="N"/>
    <s v="N"/>
    <m/>
    <m/>
    <s v="     "/>
    <m/>
    <m/>
    <m/>
    <m/>
    <m/>
    <m/>
    <m/>
    <m/>
    <m/>
    <m/>
    <m/>
    <m/>
    <m/>
    <m/>
    <m/>
    <m/>
    <m/>
    <m/>
    <m/>
  </r>
  <r>
    <s v="20160031"/>
    <s v="     "/>
    <n v="42490"/>
    <s v="4/30"/>
    <x v="0"/>
    <n v="0.69444444444444442"/>
    <s v="18"/>
    <n v="2"/>
    <s v="4"/>
    <x v="6"/>
    <n v="42490"/>
    <m/>
    <s v="0"/>
    <s v="     "/>
    <m/>
    <m/>
    <s v="N"/>
    <x v="0"/>
    <m/>
    <m/>
    <m/>
    <m/>
    <m/>
    <m/>
    <s v="     "/>
    <x v="1"/>
    <s v="PG&amp;E"/>
    <m/>
    <s v="Vegetation"/>
    <m/>
    <s v="D"/>
    <m/>
    <s v="&lt;0.25"/>
    <s v="Square Feet: ; Acreage: "/>
    <s v="Equipment - PG&amp;E"/>
    <s v="34.o. Other"/>
    <s v="Equipment - PG&amp;E"/>
    <s v="All types of equipment / facility failure"/>
    <m/>
    <m/>
    <m/>
    <m/>
    <m/>
    <m/>
    <s v="Overhead"/>
    <x v="1"/>
    <s v="Conductor"/>
    <m/>
    <s v="103083239"/>
    <s v="     "/>
    <s v="Non-HFTD"/>
    <x v="0"/>
    <m/>
    <m/>
    <n v="37.006599999999999"/>
    <n v="-120.63800000000001"/>
    <s v="Merced"/>
    <s v="DOS-PALOS-1101"/>
    <s v="254041101"/>
    <n v="12000"/>
    <s v="N/A"/>
    <x v="0"/>
    <s v="Merced County FD"/>
    <s v="Agriculture"/>
    <m/>
    <m/>
    <s v="No"/>
    <m/>
    <m/>
    <m/>
    <m/>
    <m/>
    <m/>
    <m/>
    <s v="N"/>
    <s v="N"/>
    <m/>
    <m/>
    <s v="     "/>
    <m/>
    <m/>
    <m/>
    <m/>
    <m/>
    <m/>
    <m/>
    <m/>
    <m/>
    <m/>
    <m/>
    <m/>
    <m/>
    <m/>
    <m/>
    <m/>
    <m/>
    <m/>
    <m/>
  </r>
  <r>
    <s v="SAP201615065"/>
    <s v="     "/>
    <n v="42490"/>
    <s v="4/30"/>
    <x v="0"/>
    <m/>
    <s v="18"/>
    <n v="2"/>
    <s v="4"/>
    <x v="6"/>
    <n v="42488"/>
    <m/>
    <s v="lightning damaged switch; failed transformer"/>
    <s v="     "/>
    <s v="SAP"/>
    <n v="44580"/>
    <s v="Y"/>
    <x v="0"/>
    <s v="1461021"/>
    <s v="16-0032466"/>
    <m/>
    <s v="T003680022"/>
    <n v="111584918"/>
    <m/>
    <s v="     "/>
    <x v="0"/>
    <s v="PG&amp;E"/>
    <m/>
    <m/>
    <m/>
    <s v="D"/>
    <m/>
    <s v="Structure-PG&amp;E only"/>
    <m/>
    <s v="Weather - Lightning"/>
    <s v="39.a. All Other"/>
    <s v="Weather"/>
    <s v="Weather - Lightning"/>
    <s v="Weather - Lightning"/>
    <m/>
    <m/>
    <m/>
    <s v="Line to Ground"/>
    <s v="No"/>
    <s v="Overhead"/>
    <x v="0"/>
    <s v="Switch"/>
    <m/>
    <s v="101869177"/>
    <s v="     "/>
    <s v="Non-HFTD"/>
    <x v="0"/>
    <m/>
    <m/>
    <n v="35.704099999999997"/>
    <n v="-120.381"/>
    <s v="San Luis Obispo"/>
    <s v="CHOLAME-1101"/>
    <m/>
    <m/>
    <s v="CHOLAME 1101X14"/>
    <x v="0"/>
    <m/>
    <m/>
    <m/>
    <m/>
    <s v="No"/>
    <m/>
    <m/>
    <m/>
    <m/>
    <m/>
    <m/>
    <m/>
    <s v="N"/>
    <s v="N"/>
    <m/>
    <m/>
    <s v="     "/>
    <m/>
    <m/>
    <m/>
    <m/>
    <m/>
    <m/>
    <m/>
    <m/>
    <m/>
    <m/>
    <m/>
    <m/>
    <m/>
    <m/>
    <m/>
    <m/>
    <m/>
    <m/>
    <m/>
  </r>
  <r>
    <s v="20160032"/>
    <s v="     "/>
    <n v="42490"/>
    <s v="4/30"/>
    <x v="0"/>
    <n v="0.57013888888888886"/>
    <s v="18"/>
    <n v="2"/>
    <s v="4"/>
    <x v="6"/>
    <n v="42490"/>
    <n v="0.52777777777777779"/>
    <s v="CREW TO RE-SAG OPEN WIRE SEC. SLAPPING TOGETHER. BURNED TWO SECTIONS OF FENCE"/>
    <s v="     "/>
    <m/>
    <m/>
    <s v="N"/>
    <x v="0"/>
    <s v="1462136"/>
    <s v="16-0032869"/>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1"/>
    <s v="Conductor"/>
    <m/>
    <s v="101560133"/>
    <s v="     "/>
    <s v="Non-HFTD"/>
    <x v="0"/>
    <m/>
    <m/>
    <n v="38.258800000000001"/>
    <n v="-122.02500000000001"/>
    <s v="Solano"/>
    <s v="SUISUN-1102"/>
    <s v="62131102"/>
    <m/>
    <s v="N/A"/>
    <x v="0"/>
    <s v="Fairfield FD"/>
    <s v="Urban"/>
    <m/>
    <m/>
    <s v="No"/>
    <m/>
    <m/>
    <m/>
    <m/>
    <m/>
    <m/>
    <m/>
    <s v="N"/>
    <s v="N"/>
    <m/>
    <m/>
    <s v="     "/>
    <s v="38.25909000"/>
    <s v="-122.02510000"/>
    <s v="May  2 2016 12:00AM"/>
    <s v="WindBlew"/>
    <s v="Tree caused secondary outage from branches blowing into lines during strong winds. Tree has some slight secondary strain. Tree is 3.5 ft from 12 kV primary line. Tree is located at 1624 San Diego St."/>
    <s v="ALMO"/>
    <s v="28"/>
    <s v="24"/>
    <s v="4"/>
    <m/>
    <m/>
    <m/>
    <m/>
    <m/>
    <m/>
    <m/>
    <s v="CrossArm"/>
    <s v="BareWire"/>
    <s v="1"/>
  </r>
  <r>
    <s v="20180141"/>
    <s v="     "/>
    <n v="43220"/>
    <s v="4/30"/>
    <x v="0"/>
    <n v="0.63472222222222219"/>
    <s v="18"/>
    <n v="2"/>
    <s v="4"/>
    <x v="1"/>
    <n v="43220"/>
    <n v="0.63472222222222219"/>
    <s v="5/1/18 spoke w/T-man, Jose Tirado, 805-459-8256.  He confirmed size of fire greater than 3 meters but less than .25 acre.  5/1/18 sent email to VM to get copy of report and advise CPUC reportable only. Coincidently VM-Justin Kephart home impacted by outag"/>
    <s v="     "/>
    <s v="FAS"/>
    <m/>
    <s v="N"/>
    <x v="0"/>
    <s v="76886"/>
    <s v="18-0036977"/>
    <m/>
    <m/>
    <m/>
    <m/>
    <s v="     "/>
    <x v="1"/>
    <s v="PG&amp;E"/>
    <m/>
    <m/>
    <m/>
    <s v="D"/>
    <m/>
    <s v="&lt;0.25"/>
    <m/>
    <s v="Vegetation"/>
    <s v="33.a. Veg. contact"/>
    <s v="Vegetation"/>
    <s v="Contact from object"/>
    <s v="Vegetation"/>
    <m/>
    <s v="Contact - Vegetation"/>
    <s v="Conductor"/>
    <s v="Force Out"/>
    <m/>
    <s v="Overhead"/>
    <x v="3"/>
    <m/>
    <m/>
    <s v="M21"/>
    <s v="     "/>
    <s v="Non-HFTD"/>
    <x v="0"/>
    <m/>
    <m/>
    <n v="35.043700000000001"/>
    <n v="-120.494"/>
    <s v="San Luis Obispo"/>
    <s v="MESA-1103"/>
    <s v="182821103"/>
    <n v="11000"/>
    <s v="MESA 1103M90"/>
    <x v="0"/>
    <m/>
    <s v="Hardwood Woodland"/>
    <m/>
    <m/>
    <s v="No"/>
    <m/>
    <m/>
    <m/>
    <m/>
    <m/>
    <m/>
    <m/>
    <s v="N"/>
    <s v="N"/>
    <m/>
    <m/>
    <s v="     "/>
    <s v="35.04360000"/>
    <s v="-120.49420000"/>
    <s v="May  1 2018 12:00AM"/>
    <s v="BranchFail"/>
    <s v="EVIDENCE OF LIVE GREEN BLUE GUM EUCALYPTUS BRANCH FAILURE AT FAULT LOCATION. EVIDENCE OF FIRE. FIRE INVESTIGATION WILL BE COMPLETED 5/1/2018. NO FURTHER WORK NECESSARY_x000d__x000a_"/>
    <s v="EUCB"/>
    <s v="100"/>
    <s v="36"/>
    <s v="15"/>
    <s v="None"/>
    <s v="None"/>
    <s v="N"/>
    <s v="1"/>
    <m/>
    <s v="Valley"/>
    <s v="D"/>
    <s v="CrossArm"/>
    <s v="BareWire"/>
    <s v="0"/>
  </r>
  <r>
    <s v="20180142"/>
    <s v="     "/>
    <n v="43220"/>
    <s v="4/30"/>
    <x v="0"/>
    <n v="0.63472222222222219"/>
    <s v="18"/>
    <n v="2"/>
    <s v="4"/>
    <x v="1"/>
    <n v="43220"/>
    <n v="0.63472222222222219"/>
    <s v="2nd tman to assist - fire size confirm less .25 acres."/>
    <s v="     "/>
    <s v="FAS"/>
    <m/>
    <s v="N"/>
    <x v="0"/>
    <s v="76886"/>
    <s v="18-0036977"/>
    <m/>
    <m/>
    <m/>
    <m/>
    <s v="     "/>
    <x v="0"/>
    <s v="PG&amp;E"/>
    <m/>
    <m/>
    <m/>
    <s v="D"/>
    <m/>
    <s v="&lt;0.25"/>
    <m/>
    <s v="Vegetation"/>
    <s v="33.a. Veg. contact"/>
    <s v="Vegetation"/>
    <s v="Contact from object"/>
    <s v="Vegetation"/>
    <m/>
    <s v="Contact - Vegetation"/>
    <m/>
    <s v="Force Out"/>
    <m/>
    <s v="Overhead"/>
    <x v="3"/>
    <m/>
    <m/>
    <s v="M21"/>
    <s v="     "/>
    <s v="Non-HFTD"/>
    <x v="0"/>
    <m/>
    <m/>
    <n v="35.043700000000001"/>
    <n v="-120.494"/>
    <s v="San Luis Obispo"/>
    <s v="MESA-1103"/>
    <s v="182821103"/>
    <n v="11000"/>
    <s v="MESA 1103M90"/>
    <x v="0"/>
    <m/>
    <s v="Urban"/>
    <m/>
    <m/>
    <s v="No"/>
    <m/>
    <m/>
    <m/>
    <m/>
    <m/>
    <m/>
    <m/>
    <s v="N"/>
    <s v="N"/>
    <m/>
    <m/>
    <s v="     "/>
    <s v="35.04360000"/>
    <s v="-120.49420000"/>
    <s v="May  1 2018 12:00AM"/>
    <s v="BranchFail"/>
    <s v="EVIDENCE OF LIVE GREEN BLUE GUM EUCALYPTUS BRANCH FAILURE AT FAULT LOCATION. EVIDENCE OF FIRE. FIRE INVESTIGATION WILL BE COMPLETED 5/1/2018. NO FURTHER WORK NECESSARY_x000d__x000a_"/>
    <s v="EUCB"/>
    <s v="100"/>
    <s v="36"/>
    <s v="15"/>
    <s v="None"/>
    <s v="None"/>
    <s v="N"/>
    <s v="1"/>
    <m/>
    <s v="Valley"/>
    <s v="D"/>
    <s v="CrossArm"/>
    <s v="BareWire"/>
    <s v="0"/>
  </r>
  <r>
    <s v="SAP20196186"/>
    <s v="     "/>
    <n v="43585"/>
    <s v="4/30"/>
    <x v="0"/>
    <m/>
    <s v="18"/>
    <n v="2"/>
    <s v="4"/>
    <x v="3"/>
    <n v="43583"/>
    <m/>
    <s v="1142 Terry Ln in Santa Rosa; explosion heard; fire happened; broken conductor due to mylar/metallic balloon; LR 81758"/>
    <s v="     "/>
    <s v="SAP"/>
    <n v="44580"/>
    <s v="Y"/>
    <x v="0"/>
    <s v="369605"/>
    <s v="19-0046847"/>
    <m/>
    <s v="T004629394"/>
    <n v="117114698"/>
    <m/>
    <s v="     "/>
    <x v="0"/>
    <s v="PG&amp;E"/>
    <m/>
    <m/>
    <m/>
    <s v="D"/>
    <m/>
    <s v="Structure-PG&amp;E only"/>
    <m/>
    <s v="Contact - 3rd Party"/>
    <s v="33.c. Balloon contact"/>
    <s v="Contact - 3rd Party"/>
    <s v="Balloon contact"/>
    <s v="Balloon contact"/>
    <m/>
    <s v="Balloon contact"/>
    <s v="Conductor - Primary"/>
    <s v="Three Phase Fault"/>
    <s v="Yes"/>
    <s v="Overhead"/>
    <x v="0"/>
    <s v="Conductor - Primary"/>
    <m/>
    <s v="102012533"/>
    <s v="     "/>
    <s v="Non-HFTD"/>
    <x v="0"/>
    <m/>
    <m/>
    <n v="38.460299999999997"/>
    <n v="-122.73"/>
    <s v="Sonoma"/>
    <s v="MONROE-1106"/>
    <m/>
    <m/>
    <s v="N/A"/>
    <x v="0"/>
    <m/>
    <m/>
    <m/>
    <m/>
    <s v="No"/>
    <m/>
    <m/>
    <m/>
    <m/>
    <m/>
    <m/>
    <m/>
    <s v="N"/>
    <s v="N"/>
    <m/>
    <m/>
    <s v="     "/>
    <m/>
    <m/>
    <m/>
    <m/>
    <m/>
    <m/>
    <m/>
    <m/>
    <m/>
    <m/>
    <m/>
    <m/>
    <m/>
    <m/>
    <m/>
    <m/>
    <m/>
    <m/>
    <m/>
  </r>
  <r>
    <s v="20201161"/>
    <s v="     "/>
    <n v="43951"/>
    <s v="4/30"/>
    <x v="0"/>
    <n v="0.29375000000000001"/>
    <s v="18"/>
    <n v="2"/>
    <s v="4"/>
    <x v="4"/>
    <n v="43951"/>
    <n v="0.28611111111111109"/>
    <s v="On April 30, 2020 at 0747 hours, a PG&amp;E Troubleman patrolled the Divide 1103 12kV Distribution Circuit number 182571103, near 3300 Ntu Road in Casmalia. He investigated a report of a pole fire and observed burned metering equipment. Initial analysis indicates the burned meter equipment was caused by animal contact in the PT/CT’s at the top of the Customer owned pole. Cal Fire responded to and extinguished the fire. There was a delay in the replacement of the meter equipment, that was due to the delay in the customer replacing their pole. The repair field order 4476230965 was created on August 19, 2020 and the new pole top primary PTs and CTs were eventually installed on September 2, 2020. This ignition did not meet the reporting criteria, because the fire was not greater than one linear meter. This information is preliminary."/>
    <s v="     "/>
    <s v="FAS"/>
    <m/>
    <s v="N"/>
    <x v="0"/>
    <s v="904228"/>
    <m/>
    <m/>
    <s v="T004951800, T004952031, 4476230965"/>
    <m/>
    <m/>
    <s v="     "/>
    <x v="0"/>
    <s v="PG&amp;E"/>
    <m/>
    <s v="Other"/>
    <m/>
    <s v="D"/>
    <s v="D"/>
    <s v="Structure-only"/>
    <m/>
    <s v="Contact - Animal - Bird"/>
    <s v="33.b. Animal contact"/>
    <s v="Contact - Bird"/>
    <s v="Contact from object"/>
    <s v="Contact - Animal"/>
    <m/>
    <s v="Contact - Animal"/>
    <s v="Fuse"/>
    <m/>
    <m/>
    <s v="Overhead"/>
    <x v="3"/>
    <s v="Fuse"/>
    <s v="Metering Equipment - PTs/CTs"/>
    <s v="Circuit ID: 182571103, SAP ID: 101914803"/>
    <s v="     "/>
    <s v="Non-HFTD"/>
    <x v="0"/>
    <m/>
    <m/>
    <n v="34.858899999999998"/>
    <n v="-120.539"/>
    <s v="Santa Barbara"/>
    <s v="DIVIDE-1103"/>
    <m/>
    <n v="12000"/>
    <m/>
    <x v="0"/>
    <s v="Cal Fire"/>
    <m/>
    <m/>
    <m/>
    <s v="No"/>
    <m/>
    <m/>
    <m/>
    <m/>
    <m/>
    <m/>
    <m/>
    <s v="N"/>
    <s v="N"/>
    <m/>
    <m/>
    <s v="     "/>
    <m/>
    <m/>
    <m/>
    <m/>
    <m/>
    <m/>
    <m/>
    <m/>
    <m/>
    <m/>
    <m/>
    <m/>
    <m/>
    <m/>
    <m/>
    <m/>
    <m/>
    <m/>
    <m/>
  </r>
  <r>
    <s v="SAP201421977"/>
    <s v="     "/>
    <n v="41733"/>
    <s v="4/4"/>
    <x v="0"/>
    <m/>
    <s v="14"/>
    <n v="2"/>
    <s v="4"/>
    <x v="7"/>
    <n v="41731"/>
    <m/>
    <s v="Insulator failure started pole fire"/>
    <s v="     "/>
    <s v="SAP"/>
    <n v="44580"/>
    <s v="Y"/>
    <x v="0"/>
    <s v="4590898"/>
    <s v="N/A"/>
    <m/>
    <s v="T003092705"/>
    <n v="107928972"/>
    <m/>
    <s v="     "/>
    <x v="0"/>
    <s v="PG&amp;E"/>
    <m/>
    <m/>
    <m/>
    <s v="D"/>
    <m/>
    <s v="Structure-PG&amp;E only"/>
    <m/>
    <s v="Equipment - PG&amp;E"/>
    <s v="34.g. Insulator and brushing damage or failure"/>
    <s v="Equipment - PG&amp;E"/>
    <s v="Insulator failure"/>
    <s v="Insulator failure"/>
    <s v="Insulator"/>
    <m/>
    <m/>
    <m/>
    <s v="No"/>
    <s v="Overhead"/>
    <x v="0"/>
    <s v="Insulator"/>
    <m/>
    <s v="100193606"/>
    <s v="     "/>
    <s v="Non-HFTD"/>
    <x v="0"/>
    <m/>
    <m/>
    <n v="35.3386"/>
    <n v="-118.76900000000001"/>
    <s v="Kern"/>
    <s v="LAMONT-1102"/>
    <m/>
    <m/>
    <m/>
    <x v="0"/>
    <m/>
    <m/>
    <m/>
    <m/>
    <s v="No"/>
    <m/>
    <m/>
    <m/>
    <m/>
    <m/>
    <m/>
    <m/>
    <s v="N"/>
    <s v="N"/>
    <m/>
    <m/>
    <s v="     "/>
    <m/>
    <m/>
    <m/>
    <m/>
    <m/>
    <m/>
    <m/>
    <m/>
    <m/>
    <m/>
    <m/>
    <m/>
    <m/>
    <m/>
    <m/>
    <m/>
    <m/>
    <m/>
    <m/>
  </r>
  <r>
    <s v="SAP201421980"/>
    <s v="     "/>
    <n v="41733"/>
    <s v="4/4"/>
    <x v="0"/>
    <m/>
    <s v="14"/>
    <n v="2"/>
    <s v="4"/>
    <x v="7"/>
    <n v="41731"/>
    <m/>
    <s v="Crossarm replaced due to pole fire; broken insulator and guy wire"/>
    <s v="     "/>
    <s v="SAP"/>
    <n v="44580"/>
    <s v="Y"/>
    <x v="0"/>
    <s v="994285"/>
    <s v="14-0022593"/>
    <m/>
    <s v="T003093010"/>
    <n v="107929792"/>
    <m/>
    <s v="     "/>
    <x v="0"/>
    <s v="PG&amp;E"/>
    <m/>
    <m/>
    <m/>
    <s v="D"/>
    <m/>
    <s v="Structure-PG&amp;E only"/>
    <m/>
    <s v="Equipment - PG&amp;E"/>
    <s v="34.k. Anchor / guy damage or failure"/>
    <s v="Equipment - PG&amp;E"/>
    <s v="Guy/Span Wire failure"/>
    <s v="Guy/Span Wire failure"/>
    <s v="Insulator"/>
    <m/>
    <m/>
    <s v="Line to Ground"/>
    <s v="Yes"/>
    <s v="Overhead"/>
    <x v="0"/>
    <s v="Insulator"/>
    <m/>
    <s v="101890904"/>
    <s v="     "/>
    <s v="Non-HFTD"/>
    <x v="0"/>
    <m/>
    <m/>
    <n v="34.603900000000003"/>
    <n v="-120.248"/>
    <s v="Santa Barbara"/>
    <s v="BUELLTON-1101"/>
    <m/>
    <m/>
    <s v="BUELLTON 1101Y36"/>
    <x v="0"/>
    <m/>
    <m/>
    <m/>
    <m/>
    <s v="No"/>
    <m/>
    <m/>
    <m/>
    <m/>
    <m/>
    <m/>
    <m/>
    <s v="N"/>
    <s v="N"/>
    <m/>
    <m/>
    <s v="     "/>
    <m/>
    <m/>
    <m/>
    <m/>
    <m/>
    <m/>
    <m/>
    <m/>
    <m/>
    <m/>
    <m/>
    <m/>
    <m/>
    <m/>
    <m/>
    <m/>
    <m/>
    <m/>
    <m/>
  </r>
  <r>
    <s v="20160014"/>
    <s v="     "/>
    <n v="42464"/>
    <s v="4/4"/>
    <x v="0"/>
    <n v="5.5555555555555558E-3"/>
    <s v="15"/>
    <n v="2"/>
    <s v="4"/>
    <x v="6"/>
    <n v="42464"/>
    <n v="5.5555555555555558E-3"/>
    <s v="ON CALL ON SITE CALLED FOR CREW, WIRE DWN"/>
    <s v="     "/>
    <m/>
    <m/>
    <s v="N"/>
    <x v="0"/>
    <s v="1443802"/>
    <s v="16-0025844"/>
    <m/>
    <m/>
    <n v="111506956"/>
    <m/>
    <s v="     "/>
    <x v="1"/>
    <s v="PG&amp;E"/>
    <m/>
    <s v="Vegetation"/>
    <m/>
    <s v="D"/>
    <m/>
    <s v="&lt;3 meters of linear travel"/>
    <s v="Square Feet: ; Acreage: "/>
    <s v="Equipment - PG&amp;E"/>
    <s v="34.b. Conductor damage or failure"/>
    <s v="Equipment - PG&amp;E"/>
    <s v="All types of equipment / facility failure"/>
    <s v="Conductor"/>
    <s v="Conductor"/>
    <m/>
    <m/>
    <s v="Line to Ground"/>
    <s v="PACIFIC BELL"/>
    <s v="Overhead"/>
    <x v="3"/>
    <s v="Conductor"/>
    <m/>
    <s v="102119421"/>
    <s v="     "/>
    <s v="Non-HFTD"/>
    <x v="0"/>
    <m/>
    <m/>
    <n v="37.756700000000002"/>
    <n v="-121.419"/>
    <s v="San Joaquin"/>
    <s v="TRACY-1102"/>
    <s v="162881102"/>
    <n v="12000"/>
    <s v="TRACY 1107CB"/>
    <x v="0"/>
    <s v="Tracy FD"/>
    <s v="Urban"/>
    <m/>
    <m/>
    <s v="No"/>
    <m/>
    <m/>
    <m/>
    <m/>
    <m/>
    <m/>
    <m/>
    <s v="N"/>
    <s v="N"/>
    <m/>
    <m/>
    <s v="     "/>
    <m/>
    <m/>
    <m/>
    <m/>
    <m/>
    <m/>
    <m/>
    <m/>
    <m/>
    <m/>
    <m/>
    <m/>
    <m/>
    <m/>
    <m/>
    <m/>
    <m/>
    <m/>
    <m/>
  </r>
  <r>
    <s v="SAP201615284"/>
    <s v="     "/>
    <n v="42464"/>
    <s v="4/4"/>
    <x v="0"/>
    <m/>
    <s v="15"/>
    <n v="2"/>
    <s v="4"/>
    <x v="6"/>
    <n v="42462"/>
    <m/>
    <s v="Pole replaced due to pole fire"/>
    <s v="     "/>
    <s v="SAP"/>
    <n v="44580"/>
    <s v="Y"/>
    <x v="0"/>
    <m/>
    <s v="N/A"/>
    <m/>
    <s v="N/A"/>
    <n v="111505971"/>
    <m/>
    <s v="     "/>
    <x v="0"/>
    <s v="PG&amp;E"/>
    <m/>
    <m/>
    <m/>
    <s v="D"/>
    <m/>
    <s v="Structure-PG&amp;E only"/>
    <m/>
    <s v="Equipment - PG&amp;E"/>
    <s v="34.g. Insulator and brushing damage or failure"/>
    <s v="Equipment - PG&amp;E"/>
    <s v="Insulator failure"/>
    <s v="Insulator failure"/>
    <s v="Insulator"/>
    <m/>
    <m/>
    <m/>
    <s v="No"/>
    <s v="Overhead"/>
    <x v="0"/>
    <s v="Insulator"/>
    <m/>
    <s v="100162515"/>
    <s v="     "/>
    <s v="Non-HFTD"/>
    <x v="0"/>
    <m/>
    <m/>
    <n v="35.370399999999997"/>
    <n v="-118.97499999999999"/>
    <s v="Kern"/>
    <s v="BAKERSFIELD-2106"/>
    <m/>
    <m/>
    <m/>
    <x v="0"/>
    <m/>
    <m/>
    <m/>
    <m/>
    <s v="No"/>
    <m/>
    <m/>
    <m/>
    <m/>
    <m/>
    <m/>
    <m/>
    <s v="N"/>
    <s v="N"/>
    <m/>
    <m/>
    <s v="     "/>
    <m/>
    <m/>
    <m/>
    <m/>
    <m/>
    <m/>
    <m/>
    <m/>
    <m/>
    <m/>
    <m/>
    <m/>
    <m/>
    <m/>
    <m/>
    <m/>
    <m/>
    <m/>
    <m/>
  </r>
  <r>
    <s v="MIA201710237"/>
    <s v="     "/>
    <n v="42829"/>
    <s v="4/4"/>
    <x v="0"/>
    <n v="0.76278935185185182"/>
    <s v="14"/>
    <n v="2"/>
    <s v="4"/>
    <x v="0"/>
    <n v="42829"/>
    <n v="0.76249999999999996"/>
    <s v="Bad connections at pole caused fire, customer extinguished. Fire size 1 to 3 meters. "/>
    <s v="     "/>
    <s v="FAS"/>
    <n v="44246"/>
    <s v="Y"/>
    <x v="0"/>
    <s v="1744072"/>
    <s v="N/A"/>
    <m/>
    <s v="T003996671"/>
    <n v="112737396"/>
    <m/>
    <s v="     "/>
    <x v="1"/>
    <s v="PG&amp;E"/>
    <m/>
    <m/>
    <m/>
    <s v="D"/>
    <m/>
    <s v="&lt;3 meters of linear travel"/>
    <m/>
    <s v="Equipment - PG&amp;E"/>
    <s v="34.o. Other"/>
    <s v="Equipment - PG&amp;E"/>
    <s v="All types of equipment / facility failure"/>
    <s v="Equipment failure - Other"/>
    <s v="Pole"/>
    <m/>
    <m/>
    <m/>
    <s v="No"/>
    <s v="Overhead"/>
    <x v="0"/>
    <m/>
    <m/>
    <s v="82921114"/>
    <s v="     "/>
    <s v="Non-HFTD"/>
    <x v="0"/>
    <m/>
    <m/>
    <n v="37.295400000000001"/>
    <n v="-121.93300000000001"/>
    <s v="Santa Clara"/>
    <s v="EL-PATIO-1114"/>
    <s v="82921114"/>
    <n v="11000"/>
    <m/>
    <x v="0"/>
    <s v="Customer"/>
    <s v="Urban"/>
    <m/>
    <m/>
    <s v="No"/>
    <m/>
    <m/>
    <m/>
    <m/>
    <m/>
    <m/>
    <m/>
    <s v="N"/>
    <s v="N"/>
    <m/>
    <m/>
    <s v="     "/>
    <m/>
    <m/>
    <m/>
    <m/>
    <m/>
    <m/>
    <m/>
    <m/>
    <m/>
    <m/>
    <m/>
    <m/>
    <m/>
    <m/>
    <m/>
    <m/>
    <m/>
    <m/>
    <m/>
  </r>
  <r>
    <s v="20170014"/>
    <s v="     "/>
    <n v="42829"/>
    <s v="4/4"/>
    <x v="0"/>
    <n v="0.62083333333333335"/>
    <s v="14"/>
    <n v="2"/>
    <s v="4"/>
    <x v="0"/>
    <n v="42829"/>
    <n v="0.76249999999999996"/>
    <s v="BAD CONNECTIONS CAUSED 6' GRASS FIRE. CUST PUT OUT WITH EXTINGUISHER AND CALLED FIRE DEPT. MADE TAG FOR MC TO CHANGE CONNECTIONS. NOTHING DAMAGED BESIDES DRY GRASS BEHIND GARBAGE DUMPSTERS."/>
    <s v="     "/>
    <m/>
    <m/>
    <s v="N"/>
    <x v="0"/>
    <s v="1744072"/>
    <m/>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m/>
    <s v="None"/>
    <s v="Overhead"/>
    <x v="3"/>
    <s v="Conductor"/>
    <m/>
    <s v="100591136"/>
    <s v="     "/>
    <s v="Non-HFTD"/>
    <x v="0"/>
    <m/>
    <m/>
    <n v="37.2958"/>
    <n v="-121.93300000000001"/>
    <s v="Santa Clara"/>
    <s v="EL-PATIO-1114"/>
    <s v="82921114"/>
    <n v="12000"/>
    <m/>
    <x v="0"/>
    <s v="N.A."/>
    <s v="Urban"/>
    <m/>
    <m/>
    <s v="No"/>
    <m/>
    <m/>
    <m/>
    <m/>
    <m/>
    <m/>
    <m/>
    <s v="N"/>
    <s v="N"/>
    <m/>
    <m/>
    <s v="     "/>
    <m/>
    <m/>
    <m/>
    <m/>
    <m/>
    <m/>
    <m/>
    <m/>
    <m/>
    <m/>
    <m/>
    <m/>
    <m/>
    <m/>
    <m/>
    <m/>
    <m/>
    <m/>
    <m/>
  </r>
  <r>
    <s v="SAP20196430"/>
    <s v="     "/>
    <n v="43559"/>
    <s v="4/4"/>
    <x v="0"/>
    <m/>
    <s v="14"/>
    <n v="2"/>
    <s v="4"/>
    <x v="3"/>
    <n v="43557"/>
    <m/>
    <s v="pole fire; failed insulator"/>
    <s v="     "/>
    <s v="SAP"/>
    <n v="44580"/>
    <s v="Y"/>
    <x v="0"/>
    <s v="352082"/>
    <s v="19-0038946"/>
    <m/>
    <s v="T004608610"/>
    <n v="116899284"/>
    <m/>
    <s v="     "/>
    <x v="0"/>
    <s v="PG&amp;E"/>
    <m/>
    <m/>
    <m/>
    <s v="D"/>
    <m/>
    <s v="Structure-PG&amp;E only"/>
    <m/>
    <s v="Equipment - PG&amp;E"/>
    <s v="34.g. Insulator and brushing damage or failure"/>
    <s v="Equipment - PG&amp;E"/>
    <s v="Insulator failure"/>
    <s v="Insulator failure"/>
    <s v="Insulator"/>
    <m/>
    <m/>
    <s v="Force Out"/>
    <s v="Yes"/>
    <s v="Overhead"/>
    <x v="0"/>
    <s v="Insulator"/>
    <m/>
    <s v="102123721"/>
    <s v="     "/>
    <s v="Non-HFTD"/>
    <x v="0"/>
    <m/>
    <m/>
    <n v="38.057499999999997"/>
    <n v="-121.01"/>
    <s v="San Joaquin"/>
    <s v="CORRAL-1101"/>
    <m/>
    <m/>
    <s v="CORRAL 110112304"/>
    <x v="0"/>
    <m/>
    <m/>
    <m/>
    <m/>
    <s v="No"/>
    <m/>
    <m/>
    <m/>
    <m/>
    <m/>
    <m/>
    <m/>
    <s v="N"/>
    <s v="N"/>
    <m/>
    <m/>
    <s v="     "/>
    <m/>
    <m/>
    <m/>
    <m/>
    <m/>
    <m/>
    <m/>
    <m/>
    <m/>
    <m/>
    <m/>
    <m/>
    <m/>
    <m/>
    <m/>
    <m/>
    <m/>
    <m/>
    <m/>
  </r>
  <r>
    <s v="20210369"/>
    <s v="     "/>
    <n v="44290"/>
    <s v="4/4"/>
    <x v="0"/>
    <n v="0.61319444444444449"/>
    <s v="15"/>
    <n v="2"/>
    <s v="4"/>
    <x v="5"/>
    <n v="44290"/>
    <m/>
    <s v="An overhead switch failed and arced, resultin in a small grass fire 3 meters - 0.25 acre in size. EOC Preliminary: On April 4, 2021 at approximately 1430, the Hazard Awareness and Warning Center, formerly the Wildfire Safety Operations Center, reported an incident about 400 yards south of Maxwell Road, on the Maxwell 1105 circuit just east of Interstate 5 in Maxwell, Colusa County.  An OIS# associated with the incident was not provided at the time. Unknown Premise Tag# (“UPTR”)7453867 was associated to the incident. The closest asset was the Maxwell 1105 in the immediate area.  A small brush fire was reported to have occurred.  Incident command requested PG&amp;E at the scene for wires that were arcing.  No PSS was assigned to this incident.  After further investigation, troublemen assigned to this incident reported that PG&amp;E equipment (Switch 3309) was operated on April 3rd by a contract crew.  When the crew closed the actual switch, it was possibly not engaged correctly and the following day, it started arcing which resulted in a very small vegetation fire. The vegetation fire was about 10 feet x 5 feet in size and did not spread to any buildings or cause any property damage. OIS# 1306746 and  ILIS# 21-0044561 were associated to the incident. According to an assigned troubleman, the vegetation in the area was still green and the incident occurred in the valley in a rice field. The outage and vegetation fire appeared to be likely caused by arcing at Switch 3309. PG&amp;E Troublemen isolated the source of trouble, and the switch was closed properly. All customers were subsequently re-energized. There were no injuries, fatalities, or media. There were also no reported property/structure damages. The fire department extinguished the small fire and left the scene.  This information is preliminary. This ignition incident was identified through the EII EOC/WSOC Preliminary Fire spreadsheet."/>
    <s v="     "/>
    <s v="FAS"/>
    <m/>
    <s v="Y"/>
    <x v="0"/>
    <m/>
    <s v="21-0044561"/>
    <m/>
    <s v="T005257298, T005257299"/>
    <n v="120741000"/>
    <m/>
    <s v="     "/>
    <x v="1"/>
    <s v="PG&amp;E"/>
    <m/>
    <s v="Vegetation"/>
    <m/>
    <s v="D"/>
    <s v="D"/>
    <s v="&lt;0.25"/>
    <s v="10X5 patch of green grass."/>
    <s v="Equipment - PG&amp;E"/>
    <s v="34.e. Switch damage or failure"/>
    <s v="Equipment - PG&amp;E"/>
    <s v="All types of equipment / facility failure"/>
    <s v="Switch failure"/>
    <s v="Switch"/>
    <m/>
    <m/>
    <s v="Force Out"/>
    <s v="Y"/>
    <s v="Overhead"/>
    <x v="3"/>
    <s v="Switch"/>
    <s v="Switches"/>
    <s v="40205306"/>
    <s v="     "/>
    <s v="Non-HFTD"/>
    <x v="0"/>
    <m/>
    <m/>
    <n v="39.273000000000003"/>
    <n v="-122.182"/>
    <s v="Colusa"/>
    <s v="MAXWELL-1105"/>
    <m/>
    <n v="12000"/>
    <m/>
    <x v="0"/>
    <s v="Colusa County FD"/>
    <s v="Herbaceous"/>
    <m/>
    <m/>
    <s v="No"/>
    <m/>
    <m/>
    <m/>
    <m/>
    <m/>
    <m/>
    <m/>
    <s v="N"/>
    <s v="N"/>
    <m/>
    <m/>
    <s v="     "/>
    <m/>
    <m/>
    <m/>
    <m/>
    <m/>
    <m/>
    <m/>
    <m/>
    <m/>
    <m/>
    <m/>
    <m/>
    <m/>
    <m/>
    <m/>
    <m/>
    <m/>
    <m/>
    <m/>
  </r>
  <r>
    <s v="SAP201518758"/>
    <s v="     "/>
    <n v="42099"/>
    <s v="4/5"/>
    <x v="0"/>
    <m/>
    <s v="15"/>
    <n v="2"/>
    <s v="4"/>
    <x v="2"/>
    <n v="42097"/>
    <m/>
    <s v="Pole replaced due to pole fire; failed line recloser 3190"/>
    <s v="     "/>
    <s v="SAP"/>
    <n v="44580"/>
    <s v="Y"/>
    <x v="0"/>
    <s v="1212386"/>
    <s v="15-0024147"/>
    <m/>
    <s v="T003371350"/>
    <n v="110151819"/>
    <m/>
    <s v="     "/>
    <x v="0"/>
    <s v="PG&amp;E"/>
    <m/>
    <m/>
    <m/>
    <s v="D"/>
    <m/>
    <s v="Structure-PG&amp;E only"/>
    <m/>
    <s v="Equipment - PG&amp;E"/>
    <s v="34.j. Recloser damage or failure"/>
    <s v="Equipment - PG&amp;E"/>
    <s v="Recloser failure"/>
    <s v="Recloser failure"/>
    <s v="Recloser"/>
    <m/>
    <m/>
    <s v="Line to Line"/>
    <s v="No"/>
    <s v="Overhead"/>
    <x v="0"/>
    <s v="Recloser"/>
    <m/>
    <s v="103580974"/>
    <s v="     "/>
    <s v="Non-HFTD"/>
    <x v="0"/>
    <m/>
    <m/>
    <n v="36.8508"/>
    <n v="-120.59099999999999"/>
    <s v="Fresno"/>
    <s v="ORO-LOMA-1116"/>
    <m/>
    <m/>
    <s v="ORO LOMA 11163190"/>
    <x v="0"/>
    <s v="Fresno FD"/>
    <m/>
    <m/>
    <m/>
    <s v="No"/>
    <m/>
    <m/>
    <m/>
    <m/>
    <m/>
    <m/>
    <m/>
    <s v="N"/>
    <s v="N"/>
    <m/>
    <m/>
    <s v="     "/>
    <m/>
    <m/>
    <m/>
    <m/>
    <m/>
    <m/>
    <m/>
    <m/>
    <m/>
    <m/>
    <m/>
    <m/>
    <m/>
    <m/>
    <m/>
    <m/>
    <m/>
    <m/>
    <m/>
  </r>
  <r>
    <s v="20200274"/>
    <s v="     "/>
    <n v="43926"/>
    <s v="4/5"/>
    <x v="0"/>
    <n v="0.89444444444444449"/>
    <s v="15"/>
    <n v="2"/>
    <s v="4"/>
    <x v="4"/>
    <n v="43926"/>
    <n v="0.96388888888888891"/>
    <s v="On April 5, 2020 at 2128 hours a PG&amp;E troubleman was dispatched to the Ashlan Ave 1106 Distribution Circuit on North Lorna Ave in Fresno and observed a crossarm pole fire. Initial analysis indicates tracking due to contamination caused the ignition. An 8' wood crossarm ignited due to tracking from rain and dirty insulator. The igniton was limited to PG&amp;E assets. A PG&amp;E crew replaced the damged crossarm on April 6, 2020."/>
    <s v="     "/>
    <s v="FAS"/>
    <m/>
    <s v="N"/>
    <x v="0"/>
    <s v="883379"/>
    <s v="20-0038682"/>
    <m/>
    <s v="T004936071"/>
    <n v="118778118"/>
    <m/>
    <s v="     "/>
    <x v="0"/>
    <s v="PG&amp;E"/>
    <m/>
    <s v="Other"/>
    <m/>
    <s v="D"/>
    <s v="D"/>
    <s v="Structure-PG&amp;E only"/>
    <m/>
    <s v="Equipment - PG&amp;E"/>
    <s v="36.a. Contamination"/>
    <s v="Equipment - PG&amp;E"/>
    <s v="Contamination"/>
    <s v="Tracking"/>
    <s v="Insulator"/>
    <m/>
    <m/>
    <s v="Force Out"/>
    <m/>
    <s v="Overhead"/>
    <x v="3"/>
    <s v="Insulator"/>
    <s v="Crossarm"/>
    <s v="Circuit ID: 252051106 Pole ID: 100657534"/>
    <s v="     "/>
    <s v="Non-HFTD"/>
    <x v="0"/>
    <m/>
    <m/>
    <n v="36.779400000000003"/>
    <n v="-119.837"/>
    <s v="Fresno"/>
    <s v="ASHLAN-AVE-1106"/>
    <m/>
    <n v="12000"/>
    <m/>
    <x v="0"/>
    <s v="Self Extinguished"/>
    <s v="Urban"/>
    <m/>
    <m/>
    <s v="No"/>
    <m/>
    <m/>
    <m/>
    <m/>
    <m/>
    <m/>
    <m/>
    <s v="N"/>
    <s v="N"/>
    <m/>
    <m/>
    <s v="     "/>
    <m/>
    <m/>
    <m/>
    <m/>
    <m/>
    <m/>
    <m/>
    <m/>
    <m/>
    <m/>
    <m/>
    <m/>
    <m/>
    <m/>
    <m/>
    <m/>
    <m/>
    <m/>
    <m/>
  </r>
  <r>
    <s v="20200272"/>
    <s v="     "/>
    <n v="43926"/>
    <s v="4/5"/>
    <x v="0"/>
    <n v="0.83125000000000004"/>
    <s v="15"/>
    <n v="2"/>
    <s v="4"/>
    <x v="4"/>
    <n v="43926"/>
    <n v="0.85833333333333328"/>
    <s v="On April 5, 2020 at 1956 hours a PG&amp;E troubleman was dispatched to the Ashlan Ave 1116 Distribution Circuit on West Harvard Ave in Fresno and observed a crossarm pole fire. Initial analysis indicates tracking due to contamination caused the ignition. A single phase double deadend arm burned in two due to contaminated insulator. The ensuing fire was limited to PG&amp;E assets and extinguished itself. The damaged asset was repaired on April 6, 2020."/>
    <s v="     "/>
    <s v="FAS"/>
    <m/>
    <s v="N"/>
    <x v="0"/>
    <s v="883327"/>
    <s v="20-0038649"/>
    <m/>
    <s v="T004935998"/>
    <n v="118778048"/>
    <m/>
    <s v="     "/>
    <x v="0"/>
    <s v="PG&amp;E"/>
    <m/>
    <s v="Other"/>
    <m/>
    <s v="D"/>
    <s v="D"/>
    <s v="Structure-only"/>
    <m/>
    <s v="Equipment - PG&amp;E"/>
    <s v="36.a. Contamination"/>
    <s v="Equipment - PG&amp;E"/>
    <s v="Contamination"/>
    <s v="Tracking"/>
    <s v="Insulator"/>
    <m/>
    <m/>
    <s v="Force Out"/>
    <m/>
    <s v="Overhead"/>
    <x v="3"/>
    <s v="Insulator"/>
    <s v="Crossarm"/>
    <s v="Circuit ID: 252051116 Pole ID:100859240"/>
    <s v="     "/>
    <s v="Non-HFTD"/>
    <x v="0"/>
    <m/>
    <m/>
    <n v="36.7744"/>
    <n v="-119.819"/>
    <s v="Fresno"/>
    <s v="ASHLAN-AVE-1116"/>
    <m/>
    <n v="12000"/>
    <m/>
    <x v="0"/>
    <s v="Self Extinguished"/>
    <s v="Urban"/>
    <m/>
    <m/>
    <s v="No"/>
    <m/>
    <m/>
    <m/>
    <m/>
    <m/>
    <m/>
    <m/>
    <s v="N"/>
    <s v="N"/>
    <m/>
    <m/>
    <s v="     "/>
    <m/>
    <m/>
    <m/>
    <m/>
    <m/>
    <m/>
    <m/>
    <m/>
    <m/>
    <m/>
    <m/>
    <m/>
    <m/>
    <m/>
    <m/>
    <m/>
    <m/>
    <m/>
    <m/>
  </r>
  <r>
    <s v="20210343"/>
    <s v="     "/>
    <n v="44291"/>
    <s v="4/5"/>
    <x v="0"/>
    <n v="0.51111111111111107"/>
    <s v="15"/>
    <n v="2"/>
    <s v="4"/>
    <x v="5"/>
    <n v="44291"/>
    <m/>
    <s v="An overhead conductor failure occurred, resulting in an ignition. The ensuing fire was greater than 1 linear meter."/>
    <s v="     "/>
    <s v="FAS"/>
    <m/>
    <s v="N"/>
    <x v="0"/>
    <m/>
    <s v="21-0044788"/>
    <m/>
    <s v="T005257834"/>
    <n v="120744000"/>
    <m/>
    <s v="     "/>
    <x v="1"/>
    <s v="PG&amp;E"/>
    <m/>
    <s v="Vegetation"/>
    <m/>
    <s v="D"/>
    <s v="D"/>
    <s v="&lt;3 meters of linear travel"/>
    <m/>
    <s v="Equipment - PG&amp;E"/>
    <s v="34.b. Conductor damage or failure"/>
    <s v="Equipment - PG&amp;E"/>
    <s v="All types of equipment / facility failure"/>
    <s v="Conductor failure-all"/>
    <s v="Conductor - Primary"/>
    <m/>
    <m/>
    <s v="Open Circuit"/>
    <s v="N"/>
    <s v="Overhead"/>
    <x v="3"/>
    <s v="Conductor - Primary"/>
    <s v="Conductor"/>
    <s v="100369592"/>
    <s v="     "/>
    <s v="Non-HFTD"/>
    <x v="0"/>
    <m/>
    <m/>
    <n v="39.771900000000002"/>
    <n v="-122.264"/>
    <s v="Glenn"/>
    <s v="GLENN-1101"/>
    <m/>
    <n v="12000"/>
    <m/>
    <x v="0"/>
    <s v="Orland FD"/>
    <s v="Agriculture"/>
    <m/>
    <m/>
    <s v="No"/>
    <m/>
    <m/>
    <m/>
    <m/>
    <m/>
    <m/>
    <m/>
    <s v="N"/>
    <s v="N"/>
    <m/>
    <m/>
    <s v="     "/>
    <m/>
    <m/>
    <m/>
    <m/>
    <m/>
    <m/>
    <m/>
    <m/>
    <m/>
    <m/>
    <m/>
    <m/>
    <m/>
    <m/>
    <m/>
    <m/>
    <m/>
    <m/>
    <m/>
  </r>
  <r>
    <s v="20210952"/>
    <s v="     "/>
    <n v="44291"/>
    <s v="4/5"/>
    <x v="0"/>
    <n v="0.3611111111111111"/>
    <s v="15"/>
    <n v="2"/>
    <s v="4"/>
    <x v="5"/>
    <n v="44291"/>
    <m/>
    <s v="1430 WESCOTT RD in Colusa; powerline on fire; Power fuse on Cap bank caught fire and melted"/>
    <s v="     "/>
    <s v="FAS"/>
    <m/>
    <s v="Y"/>
    <x v="0"/>
    <m/>
    <m/>
    <m/>
    <s v="T005257538"/>
    <n v="120742000"/>
    <m/>
    <s v="     "/>
    <x v="0"/>
    <s v="PG&amp;E"/>
    <m/>
    <s v="Other"/>
    <s v="Powerfuse"/>
    <s v="D"/>
    <s v="D"/>
    <s v="Structure-PG&amp;E only"/>
    <s v="Contained to the pole only."/>
    <s v="Equipment - PG&amp;E"/>
    <s v="34.c. Fuse damage or failure"/>
    <s v="Equipment - PG&amp;E"/>
    <s v="All types of equipment / facility failure"/>
    <s v="Fuse failure - all"/>
    <s v="Capacitor Bank"/>
    <m/>
    <m/>
    <m/>
    <s v="Y"/>
    <s v="Overhead"/>
    <x v="3"/>
    <s v="Capacitor Bank"/>
    <s v="Capacitor Bank "/>
    <m/>
    <s v="     "/>
    <s v="Non-HFTD"/>
    <x v="0"/>
    <m/>
    <m/>
    <n v="39.201500000000003"/>
    <n v="-122.006"/>
    <s v="Colusa"/>
    <s v="COLUSA-1100"/>
    <m/>
    <n v="12000"/>
    <m/>
    <x v="0"/>
    <s v="Employee"/>
    <s v="Urban"/>
    <s v="Brush fuel model"/>
    <s v="Trees and bushes"/>
    <s v="No"/>
    <m/>
    <m/>
    <m/>
    <m/>
    <m/>
    <m/>
    <m/>
    <s v="N"/>
    <s v="N"/>
    <m/>
    <m/>
    <s v="     "/>
    <m/>
    <m/>
    <m/>
    <m/>
    <m/>
    <m/>
    <m/>
    <m/>
    <m/>
    <m/>
    <m/>
    <m/>
    <m/>
    <m/>
    <m/>
    <m/>
    <m/>
    <m/>
    <m/>
  </r>
  <r>
    <s v="SAP201421965"/>
    <s v="     "/>
    <n v="41735"/>
    <s v="4/6"/>
    <x v="0"/>
    <m/>
    <s v="15"/>
    <n v="2"/>
    <s v="4"/>
    <x v="7"/>
    <n v="41733"/>
    <m/>
    <s v="Pole replaced due to pole fire; happened due to Osprey nest on top of pole; failed fuse 621"/>
    <s v="     "/>
    <s v="SAP"/>
    <n v="44580"/>
    <s v="Y"/>
    <x v="0"/>
    <s v="995204"/>
    <s v="14-0023058"/>
    <m/>
    <s v="T003094410"/>
    <n v="107934650"/>
    <m/>
    <s v="     "/>
    <x v="0"/>
    <s v="PG&amp;E"/>
    <m/>
    <m/>
    <m/>
    <s v="D"/>
    <m/>
    <s v="Structure-PG&amp;E only"/>
    <m/>
    <s v="Contact - Animal - Nest"/>
    <s v="33.e. Other contact from object"/>
    <s v="Contact - Nest"/>
    <s v="Nest Contact"/>
    <s v="Nest Contact"/>
    <m/>
    <s v="Nest Contact"/>
    <s v="Fuse"/>
    <s v="Line to Line"/>
    <s v="No"/>
    <s v="Overhead"/>
    <x v="0"/>
    <s v="Fuse"/>
    <m/>
    <s v="100366411"/>
    <s v="     "/>
    <s v="Non-HFTD"/>
    <x v="0"/>
    <m/>
    <m/>
    <n v="39.558100000000003"/>
    <n v="-122.015"/>
    <s v="Glenn"/>
    <s v="JACINTO-1102"/>
    <m/>
    <m/>
    <s v="JACINTO 110245248"/>
    <x v="0"/>
    <m/>
    <m/>
    <m/>
    <m/>
    <s v="No"/>
    <m/>
    <m/>
    <m/>
    <m/>
    <m/>
    <m/>
    <m/>
    <s v="N"/>
    <s v="N"/>
    <m/>
    <m/>
    <s v="     "/>
    <m/>
    <m/>
    <m/>
    <m/>
    <m/>
    <m/>
    <m/>
    <m/>
    <m/>
    <m/>
    <m/>
    <m/>
    <m/>
    <m/>
    <m/>
    <m/>
    <m/>
    <m/>
    <m/>
  </r>
  <r>
    <s v="20200264"/>
    <s v="     "/>
    <n v="43927"/>
    <s v="4/6"/>
    <x v="0"/>
    <n v="0.44722222222222224"/>
    <s v="15"/>
    <n v="2"/>
    <s v="4"/>
    <x v="4"/>
    <n v="43928"/>
    <n v="0.44722222222222224"/>
    <s v="On April 6, 2020 at 1044 hours transmission line Crescent sw sta -Schindler 70kv line was forced out of service due to a pole fire that occurred on the distribuition level of the pole at circuit Schindler 1112. Initial analysis indicates an animal bird nest contact caused the ignition at pole 05/015. The pole burnt at distribution level and fell to ground but no conductors fell to ground. The ensuing fire was limited to PG&amp;E assets and was extinguished by Cal Fire. All damaged assets were repaired and replaced on April 6, 2020."/>
    <s v="     "/>
    <s v="Trans-Sub Email"/>
    <m/>
    <s v="N"/>
    <x v="0"/>
    <s v="885500"/>
    <s v="20-0038922"/>
    <s v="INT-13513, T20-006979"/>
    <m/>
    <n v="118779822"/>
    <m/>
    <s v="     "/>
    <x v="0"/>
    <s v="PG&amp;E"/>
    <m/>
    <s v="Other"/>
    <m/>
    <s v="D"/>
    <s v="T"/>
    <s v="Structure-PG&amp;E only"/>
    <m/>
    <s v="Contact - Animal - Nest"/>
    <s v="33.e. Other contact from object"/>
    <s v="Contact - Nest"/>
    <s v="Contact from object"/>
    <s v="Contact - Nest"/>
    <m/>
    <s v="Contact - Nest"/>
    <s v="Pole"/>
    <s v="Line to Ground"/>
    <m/>
    <s v="Overhead"/>
    <x v="4"/>
    <s v="Pole"/>
    <s v="Pole"/>
    <s v="Circuit ID: 252891112 Pole ID: 44897321 or 05/015"/>
    <s v="     "/>
    <s v="Non-HFTD"/>
    <x v="0"/>
    <m/>
    <m/>
    <n v="36.509"/>
    <n v="-120.17"/>
    <s v="Fresno"/>
    <s v="SCHINDLER-1112"/>
    <m/>
    <n v="12000"/>
    <s v="N/A"/>
    <x v="0"/>
    <s v="Cal Fire"/>
    <s v="Agriculture"/>
    <m/>
    <m/>
    <s v="No"/>
    <m/>
    <m/>
    <m/>
    <m/>
    <m/>
    <m/>
    <m/>
    <s v="N"/>
    <s v="N"/>
    <m/>
    <m/>
    <s v="     "/>
    <m/>
    <m/>
    <m/>
    <m/>
    <m/>
    <m/>
    <m/>
    <m/>
    <m/>
    <m/>
    <m/>
    <m/>
    <m/>
    <m/>
    <m/>
    <m/>
    <m/>
    <m/>
    <m/>
  </r>
  <r>
    <s v="SAP20203585"/>
    <s v="     "/>
    <n v="43927"/>
    <s v="4/6"/>
    <x v="0"/>
    <m/>
    <s v="15"/>
    <n v="2"/>
    <s v="4"/>
    <x v="4"/>
    <n v="43925"/>
    <m/>
    <s v="Rd 97 and Hwy 45 / 1761 Hwy 45 in Knights Land; broken crossarm; pole fire; 1 p/w/o C533; wire on ground; circuit breaker failure"/>
    <s v="     "/>
    <s v="SAP"/>
    <n v="44580"/>
    <s v="Y"/>
    <x v="0"/>
    <m/>
    <s v="20-0038406.2"/>
    <m/>
    <s v="T004935173"/>
    <n v="118777182"/>
    <m/>
    <s v="     "/>
    <x v="0"/>
    <s v="PG&amp;E"/>
    <m/>
    <m/>
    <m/>
    <s v="D"/>
    <m/>
    <s v="Structure-PG&amp;E only"/>
    <m/>
    <s v="Equipment - PG&amp;E"/>
    <s v="34.o. Other"/>
    <s v="Equipment - PG&amp;E"/>
    <s v="Circuit Breaker"/>
    <s v="Circuit Breaker"/>
    <s v="Pole"/>
    <m/>
    <m/>
    <s v="Force Out,Line to Line"/>
    <s v="No"/>
    <s v="Overhead"/>
    <x v="0"/>
    <s v="Pole"/>
    <m/>
    <s v="101594140"/>
    <s v="     "/>
    <s v="Non-HFTD"/>
    <x v="0"/>
    <m/>
    <m/>
    <n v="38.910600000000002"/>
    <n v="-121.822"/>
    <s v="Yolo"/>
    <s v="WILKINS-SLOUGH-1101"/>
    <m/>
    <m/>
    <m/>
    <x v="0"/>
    <m/>
    <m/>
    <m/>
    <m/>
    <s v="No"/>
    <m/>
    <m/>
    <m/>
    <m/>
    <m/>
    <m/>
    <m/>
    <s v="N"/>
    <s v="N"/>
    <m/>
    <m/>
    <s v="     "/>
    <m/>
    <m/>
    <m/>
    <m/>
    <m/>
    <m/>
    <m/>
    <m/>
    <m/>
    <m/>
    <m/>
    <m/>
    <m/>
    <m/>
    <m/>
    <m/>
    <m/>
    <m/>
    <m/>
  </r>
  <r>
    <s v="20211997"/>
    <s v="     "/>
    <n v="44292"/>
    <s v="4/6"/>
    <x v="0"/>
    <n v="0.37847222222222221"/>
    <s v="15"/>
    <n v="2"/>
    <s v="4"/>
    <x v="5"/>
    <n v="44292"/>
    <m/>
    <s v="On April 6, 2021 at 0927 hours, a PG&amp;E Troubleman patrolled the Chowchilla 1104 Distribution Circuit number 254101104, in the Local Responsibility Area (LRA) near 24847 Avenue 28-1/2, Chowchilla (Raymond), CA 93610. He observed a burnt 8’ LS crossarm, three damaged sets of 12kV poly insulators, and a burnt 40’ class-5 tangent pole (SAP 101063091, Bar Code 120310384) on the ground at one pole south of the fused cutout 131221. Initial analysis indicates the ignition was caused by pole equipment failure. An EC A-Tag 120749359 was submitted for remediation, including the replacement of a new pole (SAP 104056074, Bar Code 121029705). The 64-minute outage affected 13 customers. This incident is within a C insulation district, a non-corrosion area, and is within a Raptor Concentration Zone (RCZ). The line was returned to service on April 6, 2021. This information is preliminary."/>
    <s v="     "/>
    <s v="FAS"/>
    <m/>
    <s v="Y"/>
    <x v="0"/>
    <m/>
    <s v="21-0045166"/>
    <m/>
    <s v="T005258370"/>
    <n v="120749000"/>
    <m/>
    <s v="     "/>
    <x v="0"/>
    <s v="PG&amp;E"/>
    <m/>
    <s v="Other"/>
    <s v="Pole"/>
    <s v="D"/>
    <s v="D"/>
    <s v="Structure-PG&amp;E only"/>
    <m/>
    <s v="Equipment - PG&amp;E"/>
    <s v="34.f. Pole damage or failure"/>
    <s v="Equipment - PG&amp;E"/>
    <s v="All types of equipment / facility failure"/>
    <s v="Pole failure"/>
    <s v="Pole"/>
    <m/>
    <m/>
    <s v="Force Out"/>
    <s v="N"/>
    <s v="Overhead"/>
    <x v="3"/>
    <s v="Pole"/>
    <s v="Pole, Crossarm, Insulator"/>
    <s v="101063091"/>
    <s v="     "/>
    <s v="Non-HFTD"/>
    <x v="0"/>
    <m/>
    <m/>
    <n v="37.107999999999997"/>
    <n v="-120.111"/>
    <s v="Madera"/>
    <s v="CHOWCHILLA-1104"/>
    <m/>
    <n v="12000"/>
    <m/>
    <x v="0"/>
    <s v="Cal Fire"/>
    <s v="Agriculture"/>
    <s v="Fire-resistive fuel bed"/>
    <s v="Dirt"/>
    <s v="No"/>
    <m/>
    <m/>
    <m/>
    <m/>
    <m/>
    <m/>
    <m/>
    <s v="N"/>
    <s v="N"/>
    <m/>
    <m/>
    <s v="     "/>
    <m/>
    <m/>
    <m/>
    <m/>
    <m/>
    <m/>
    <m/>
    <m/>
    <m/>
    <m/>
    <m/>
    <m/>
    <m/>
    <m/>
    <m/>
    <m/>
    <m/>
    <m/>
    <m/>
  </r>
  <r>
    <s v="MIA20157587"/>
    <s v="     "/>
    <n v="42101"/>
    <s v="4/7"/>
    <x v="0"/>
    <n v="0.68530092592592595"/>
    <s v="15"/>
    <n v="2"/>
    <s v="4"/>
    <x v="2"/>
    <m/>
    <m/>
    <s v="NEST BURNED AND BURNED CROSSARM; see index 1263"/>
    <s v="     "/>
    <s v="FAS"/>
    <n v="44256"/>
    <s v="Y"/>
    <x v="0"/>
    <s v="1215318"/>
    <s v="15-0024928"/>
    <m/>
    <s v="T003374010, T003374057"/>
    <m/>
    <m/>
    <s v="     "/>
    <x v="0"/>
    <s v="PG&amp;E"/>
    <m/>
    <m/>
    <m/>
    <s v="D"/>
    <m/>
    <s v="Structure-PG&amp;E only"/>
    <m/>
    <s v="Contact - Animal - Nest"/>
    <s v="33.e. Other contact from object"/>
    <s v="Contact - Nest"/>
    <s v="Contact from object"/>
    <s v="Contact - Nest"/>
    <m/>
    <s v="Contact - Nest"/>
    <s v="Insulator"/>
    <s v="Line to Line"/>
    <s v="No"/>
    <s v="Overhead"/>
    <x v="0"/>
    <m/>
    <m/>
    <s v="Pole ID: 100696049"/>
    <s v="     "/>
    <s v="Non-HFTD"/>
    <x v="0"/>
    <m/>
    <m/>
    <n v="35.958300000000001"/>
    <n v="-120.01300000000001"/>
    <s v="Kings"/>
    <s v="AVENAL-2101"/>
    <m/>
    <n v="21000"/>
    <s v="TULARE LAKE 2108CB"/>
    <x v="0"/>
    <m/>
    <s v="Rural"/>
    <m/>
    <m/>
    <s v="No"/>
    <m/>
    <m/>
    <m/>
    <m/>
    <m/>
    <m/>
    <m/>
    <s v="N"/>
    <s v="N"/>
    <m/>
    <m/>
    <s v="     "/>
    <m/>
    <m/>
    <m/>
    <m/>
    <m/>
    <m/>
    <m/>
    <m/>
    <m/>
    <m/>
    <m/>
    <m/>
    <m/>
    <m/>
    <m/>
    <m/>
    <m/>
    <m/>
    <m/>
  </r>
  <r>
    <s v="MIA20151263"/>
    <s v="     "/>
    <n v="42101"/>
    <s v="4/7"/>
    <x v="0"/>
    <n v="0.69942129629629635"/>
    <s v="15"/>
    <n v="2"/>
    <s v="4"/>
    <x v="2"/>
    <n v="42101"/>
    <n v="0.69930555555555551"/>
    <s v="DUPLICATE: SEE INDEX 7587 - contains additional info"/>
    <s v="     "/>
    <s v="FAS"/>
    <n v="44256"/>
    <s v="Y"/>
    <x v="1"/>
    <s v="1215318"/>
    <s v="15-0024928"/>
    <m/>
    <s v="T003374057"/>
    <m/>
    <m/>
    <s v="     "/>
    <x v="0"/>
    <s v="PG&amp;E"/>
    <m/>
    <m/>
    <m/>
    <s v="D"/>
    <m/>
    <s v="Structure-PG&amp;E only"/>
    <m/>
    <s v="Equipment - PG&amp;E"/>
    <s v="34.h. Crossarm damage or failure"/>
    <s v="Equipment - PG&amp;E"/>
    <s v="All types of equipment / facility failure"/>
    <s v="Crossarm failure"/>
    <s v="Crossarm"/>
    <m/>
    <m/>
    <s v="Line to Line"/>
    <s v="Yes"/>
    <s v="Overhead"/>
    <x v="0"/>
    <m/>
    <m/>
    <s v="100693497"/>
    <s v="     "/>
    <s v="Non-HFTD"/>
    <x v="0"/>
    <m/>
    <m/>
    <m/>
    <m/>
    <m/>
    <s v="AVENAL-2101"/>
    <m/>
    <n v="21000"/>
    <s v="TULARE LAKE 2108CB"/>
    <x v="0"/>
    <m/>
    <m/>
    <m/>
    <m/>
    <s v="No"/>
    <m/>
    <m/>
    <m/>
    <m/>
    <m/>
    <m/>
    <m/>
    <s v="N"/>
    <s v="N"/>
    <m/>
    <m/>
    <s v="     "/>
    <m/>
    <m/>
    <m/>
    <m/>
    <m/>
    <m/>
    <m/>
    <m/>
    <m/>
    <m/>
    <m/>
    <m/>
    <m/>
    <m/>
    <m/>
    <m/>
    <m/>
    <m/>
    <m/>
  </r>
  <r>
    <s v="MIA20151724"/>
    <s v="     "/>
    <n v="42101"/>
    <s v="4/7"/>
    <x v="0"/>
    <n v="0.79678240740740736"/>
    <s v="15"/>
    <n v="2"/>
    <s v="4"/>
    <x v="2"/>
    <n v="42101"/>
    <n v="0.79652777777777772"/>
    <s v="POLE TO POLE; WINDY;BURNING WOOD POLE; crossarm burned; POLE FIRE, NG X-ARM &amp; TX; POLE FIRE - BURNT POLE TOP OFF"/>
    <s v="     "/>
    <s v="FAS"/>
    <n v="44258"/>
    <s v="Y"/>
    <x v="0"/>
    <s v="1215562"/>
    <s v="15-0025150"/>
    <m/>
    <s v="T003374263"/>
    <n v="110157644"/>
    <m/>
    <s v="     "/>
    <x v="0"/>
    <s v="PG&amp;E"/>
    <m/>
    <m/>
    <m/>
    <s v="D"/>
    <m/>
    <s v="Structure-PG&amp;E only"/>
    <m/>
    <s v="Wire-Wire Contact"/>
    <s v="35.a. Wire-to-wire contact / contamination"/>
    <s v="Wire-Wire Contact"/>
    <s v="Other"/>
    <s v="Weather - High Winds"/>
    <m/>
    <m/>
    <m/>
    <s v="None"/>
    <s v="Yes"/>
    <s v="Overhead"/>
    <x v="0"/>
    <m/>
    <m/>
    <s v="100877457"/>
    <s v="     "/>
    <s v="Non-HFTD"/>
    <x v="0"/>
    <m/>
    <m/>
    <n v="36.764600000000002"/>
    <n v="-119.834"/>
    <s v="Fresno"/>
    <s v="ASHLAN-AVE-1106"/>
    <m/>
    <n v="11000"/>
    <s v="ASHLAN AVE 1106R4494"/>
    <x v="0"/>
    <m/>
    <s v="Urban"/>
    <m/>
    <m/>
    <s v="No"/>
    <m/>
    <m/>
    <m/>
    <m/>
    <m/>
    <m/>
    <m/>
    <s v="N"/>
    <s v="N"/>
    <m/>
    <m/>
    <s v="     "/>
    <m/>
    <m/>
    <m/>
    <m/>
    <m/>
    <m/>
    <m/>
    <m/>
    <m/>
    <m/>
    <m/>
    <m/>
    <m/>
    <m/>
    <m/>
    <m/>
    <m/>
    <m/>
    <m/>
  </r>
  <r>
    <s v="SAP201518740"/>
    <s v="     "/>
    <n v="42101"/>
    <s v="4/7"/>
    <x v="0"/>
    <m/>
    <s v="15"/>
    <n v="2"/>
    <s v="4"/>
    <x v="2"/>
    <n v="42099"/>
    <m/>
    <s v="Pole replaced due to pole fire; failed line recloser 18332"/>
    <s v="     "/>
    <s v="SAP"/>
    <n v="44580"/>
    <s v="Y"/>
    <x v="0"/>
    <s v="1212995"/>
    <s v="15-0024277"/>
    <m/>
    <s v="T003371978"/>
    <n v="110152337"/>
    <m/>
    <s v="     "/>
    <x v="0"/>
    <s v="PG&amp;E"/>
    <m/>
    <m/>
    <m/>
    <s v="D"/>
    <m/>
    <s v="Structure-PG&amp;E only"/>
    <m/>
    <s v="Equipment - PG&amp;E"/>
    <s v="34.j. Recloser damage or failure"/>
    <s v="Equipment - PG&amp;E"/>
    <s v="Recloser failure"/>
    <s v="Recloser failure"/>
    <s v="Recloser"/>
    <m/>
    <m/>
    <s v="Line to Line"/>
    <s v="No"/>
    <s v="Overhead"/>
    <x v="0"/>
    <s v="Recloser"/>
    <m/>
    <s v="101566573"/>
    <s v="     "/>
    <s v="Non-HFTD"/>
    <x v="0"/>
    <m/>
    <m/>
    <n v="38.1006"/>
    <n v="-121.548"/>
    <s v="San Joaquin"/>
    <s v="GRAND-ISLAND-2224"/>
    <m/>
    <m/>
    <s v="GRAND ISLAND 222418332"/>
    <x v="0"/>
    <m/>
    <m/>
    <m/>
    <m/>
    <s v="No"/>
    <m/>
    <m/>
    <m/>
    <m/>
    <m/>
    <m/>
    <m/>
    <s v="N"/>
    <s v="N"/>
    <m/>
    <m/>
    <s v="     "/>
    <m/>
    <m/>
    <m/>
    <m/>
    <m/>
    <m/>
    <m/>
    <m/>
    <m/>
    <m/>
    <m/>
    <m/>
    <m/>
    <m/>
    <m/>
    <m/>
    <m/>
    <m/>
    <m/>
  </r>
  <r>
    <s v="MIA20158258"/>
    <s v="     "/>
    <n v="42101"/>
    <s v="4/7"/>
    <x v="0"/>
    <n v="0.28711805555555553"/>
    <s v="15"/>
    <n v="2"/>
    <s v="4"/>
    <x v="2"/>
    <n v="42101"/>
    <n v="0.28680555555555554"/>
    <s v="S1ZE - transformer on fire "/>
    <s v="     "/>
    <s v="FAS"/>
    <n v="44264"/>
    <s v="Y"/>
    <x v="0"/>
    <s v="1214518"/>
    <m/>
    <m/>
    <s v="T003372912"/>
    <n v="110155834"/>
    <m/>
    <s v="     "/>
    <x v="0"/>
    <s v="PG&amp;E"/>
    <m/>
    <m/>
    <m/>
    <s v="D"/>
    <m/>
    <s v="Structure-PG&amp;E only"/>
    <m/>
    <s v="Equipment - PG&amp;E"/>
    <s v="34.n. Transformer damage or failure"/>
    <s v="Equipment - PG&amp;E"/>
    <s v="All types of equipment / facility failure"/>
    <s v="Transformer failure"/>
    <s v="Transformer"/>
    <m/>
    <m/>
    <m/>
    <s v="Yes"/>
    <s v="Overhead"/>
    <x v="0"/>
    <m/>
    <m/>
    <s v="FUSe 7214-25"/>
    <s v="     "/>
    <s v="Non-HFTD"/>
    <x v="0"/>
    <m/>
    <m/>
    <n v="37.947699999999998"/>
    <n v="-122.092"/>
    <s v="Contra Costa"/>
    <s v="MEADOW-LANE-2106"/>
    <m/>
    <n v="21000"/>
    <m/>
    <x v="0"/>
    <m/>
    <s v="Rural"/>
    <m/>
    <m/>
    <s v="No"/>
    <m/>
    <m/>
    <m/>
    <m/>
    <m/>
    <m/>
    <m/>
    <s v="N"/>
    <s v="N"/>
    <m/>
    <m/>
    <s v="     "/>
    <m/>
    <m/>
    <m/>
    <m/>
    <m/>
    <m/>
    <m/>
    <m/>
    <m/>
    <m/>
    <m/>
    <m/>
    <m/>
    <m/>
    <m/>
    <m/>
    <m/>
    <m/>
    <m/>
  </r>
  <r>
    <s v="MIA20153816"/>
    <s v="     "/>
    <n v="42101"/>
    <s v="4/7"/>
    <x v="0"/>
    <n v="0.56517361111111108"/>
    <s v="15"/>
    <n v="2"/>
    <s v="4"/>
    <x v="2"/>
    <n v="42101"/>
    <n v="0.56458333333333333"/>
    <s v="S1ZE - fuse failure caused poe fire "/>
    <s v="     "/>
    <s v="FAS"/>
    <n v="44264"/>
    <s v="Y"/>
    <x v="0"/>
    <s v="1215101"/>
    <s v="15-0024948"/>
    <m/>
    <s v="T003373641"/>
    <n v="110157099"/>
    <m/>
    <s v="     "/>
    <x v="0"/>
    <s v="PG&amp;E"/>
    <m/>
    <m/>
    <m/>
    <s v="D"/>
    <m/>
    <s v="Structure-PG&amp;E only"/>
    <m/>
    <s v="Equipment - PG&amp;E"/>
    <s v="34.c. Fuse damage or failure"/>
    <s v="Equipment - PG&amp;E"/>
    <s v="All types of equipment / facility failure"/>
    <s v="Fuse failure - all"/>
    <s v="Other"/>
    <m/>
    <m/>
    <s v="Line to Line"/>
    <s v="No"/>
    <s v="Overhead"/>
    <x v="0"/>
    <m/>
    <m/>
    <s v="FUSE 6652"/>
    <s v="     "/>
    <s v="Non-HFTD"/>
    <x v="0"/>
    <m/>
    <m/>
    <n v="36.916600000000003"/>
    <n v="-120.111"/>
    <s v="Madera"/>
    <s v="MADERA-1119"/>
    <s v="252761119"/>
    <n v="11000"/>
    <s v="MADERA 11196450"/>
    <x v="0"/>
    <m/>
    <s v="Rural"/>
    <m/>
    <m/>
    <s v="No"/>
    <m/>
    <m/>
    <m/>
    <m/>
    <m/>
    <m/>
    <m/>
    <s v="N"/>
    <s v="N"/>
    <m/>
    <m/>
    <s v="     "/>
    <m/>
    <m/>
    <m/>
    <m/>
    <m/>
    <m/>
    <m/>
    <m/>
    <m/>
    <m/>
    <m/>
    <m/>
    <m/>
    <m/>
    <m/>
    <m/>
    <m/>
    <m/>
    <m/>
  </r>
  <r>
    <s v="20160015"/>
    <s v="     "/>
    <n v="42467"/>
    <s v="4/7"/>
    <x v="0"/>
    <n v="0.71319444444444446"/>
    <s v="15"/>
    <n v="2"/>
    <s v="4"/>
    <x v="6"/>
    <n v="42467"/>
    <n v="0.71319444444444446"/>
    <s v="EC TAG CREATED FOR TREE CREW AND M&amp;C CREW TO REPAIR WIRE DOWN AND REPLACE MESSENGER SPAN GUY-REPAIR SERVICES. TREE GREW INTO LINE BEHIND 1320 EL SORENO."/>
    <s v="     "/>
    <m/>
    <m/>
    <s v="N"/>
    <x v="0"/>
    <s v="1446538"/>
    <s v="16-0026980"/>
    <m/>
    <m/>
    <n v="111520658"/>
    <m/>
    <s v="     "/>
    <x v="1"/>
    <s v="PG&amp;E"/>
    <m/>
    <s v="Vegetation"/>
    <m/>
    <s v="D"/>
    <m/>
    <s v="&lt;0.25"/>
    <s v="Square Feet: ; Acreage: "/>
    <s v="Vegetation"/>
    <s v="33.a. Veg. contact"/>
    <s v="Vegetation"/>
    <s v="All types of equipment / facility failure"/>
    <s v="Contact - Vegetation"/>
    <m/>
    <s v="Contact - Vegetation"/>
    <s v="Conductor"/>
    <s v="None"/>
    <m/>
    <s v="Overhead"/>
    <x v="1"/>
    <s v="Conductor"/>
    <m/>
    <s v="100245953"/>
    <s v="     "/>
    <s v="Non-HFTD"/>
    <x v="0"/>
    <m/>
    <m/>
    <n v="35.341999999999999"/>
    <n v="-119.018"/>
    <s v="Kern"/>
    <s v="WESTPARK-1108"/>
    <s v="253701108"/>
    <m/>
    <s v="N/A"/>
    <x v="0"/>
    <s v="Bakersfield FD"/>
    <s v="Urban"/>
    <m/>
    <m/>
    <s v="No"/>
    <m/>
    <m/>
    <m/>
    <m/>
    <m/>
    <m/>
    <m/>
    <s v="N"/>
    <s v="N"/>
    <m/>
    <m/>
    <s v="     "/>
    <m/>
    <m/>
    <m/>
    <m/>
    <m/>
    <m/>
    <m/>
    <m/>
    <m/>
    <m/>
    <m/>
    <m/>
    <m/>
    <m/>
    <m/>
    <m/>
    <m/>
    <m/>
    <m/>
  </r>
  <r>
    <s v="MIA20171723"/>
    <s v="     "/>
    <n v="42832"/>
    <s v="4/7"/>
    <x v="0"/>
    <n v="0.7021412037037037"/>
    <s v="14"/>
    <n v="2"/>
    <s v="4"/>
    <x v="0"/>
    <n v="42832"/>
    <n v="0.70208333333333328"/>
    <s v="L7SF: 11552 E SIERRA in Clovis; blown tranformer on fire; pole fire"/>
    <s v="     "/>
    <s v="FAS"/>
    <n v="44253"/>
    <s v="Y"/>
    <x v="0"/>
    <s v="1751353"/>
    <s v="17-0038039"/>
    <m/>
    <s v="T004002894"/>
    <n v="112748366"/>
    <m/>
    <s v="     "/>
    <x v="0"/>
    <s v="PG&amp;E"/>
    <m/>
    <m/>
    <m/>
    <s v="D"/>
    <m/>
    <s v="Structure-PG&amp;E only"/>
    <m/>
    <s v="Equipment - PG&amp;E"/>
    <s v="34.n. Transformer damage or failure"/>
    <s v="Equipment - PG&amp;E"/>
    <s v="All types of equipment / facility failure"/>
    <s v="Transformer failure"/>
    <s v="Transformer"/>
    <m/>
    <m/>
    <s v="Force Out"/>
    <s v="Yes"/>
    <s v="Overhead"/>
    <x v="0"/>
    <m/>
    <m/>
    <s v="CGC:418302854520 "/>
    <s v="     "/>
    <s v="Non-HFTD"/>
    <x v="0"/>
    <m/>
    <m/>
    <n v="36.830100000000002"/>
    <n v="-119.58"/>
    <s v="Fresno"/>
    <s v="AIRWAYS-1107"/>
    <s v="252041107"/>
    <n v="11000"/>
    <s v="AIRWAYS 1107R1426"/>
    <x v="0"/>
    <m/>
    <s v="Rural"/>
    <m/>
    <m/>
    <s v="No"/>
    <m/>
    <m/>
    <m/>
    <m/>
    <m/>
    <m/>
    <m/>
    <s v="N"/>
    <s v="N"/>
    <m/>
    <m/>
    <s v="     "/>
    <m/>
    <m/>
    <m/>
    <m/>
    <m/>
    <m/>
    <m/>
    <m/>
    <m/>
    <m/>
    <m/>
    <m/>
    <m/>
    <m/>
    <m/>
    <m/>
    <m/>
    <m/>
    <m/>
  </r>
  <r>
    <s v="MIA201811406"/>
    <s v="     "/>
    <n v="43197"/>
    <s v="4/7"/>
    <x v="0"/>
    <n v="0.55314814814814817"/>
    <s v="14"/>
    <n v="2"/>
    <s v="4"/>
    <x v="1"/>
    <n v="43197"/>
    <n v="0.55277777777777781"/>
    <s v="Burnt bird nest on booster 3574"/>
    <s v="     "/>
    <s v="FAS"/>
    <n v="44251"/>
    <s v="Y"/>
    <x v="0"/>
    <s v="62099"/>
    <s v="18-0030280"/>
    <m/>
    <s v="T004294721"/>
    <n v="114495719"/>
    <m/>
    <s v="     "/>
    <x v="0"/>
    <s v="PG&amp;E"/>
    <m/>
    <m/>
    <m/>
    <s v="D"/>
    <m/>
    <s v="No Fire"/>
    <m/>
    <s v="Contact - Animal - Nest"/>
    <s v="33.e. Other contact from object"/>
    <s v="Contact - Nest"/>
    <s v="Contact from object"/>
    <s v="Contact - Nest"/>
    <m/>
    <s v="Contact - Nest"/>
    <s v="Pole"/>
    <s v="Line to Line"/>
    <s v="No"/>
    <s v="Overhead"/>
    <x v="0"/>
    <m/>
    <m/>
    <s v="100195178"/>
    <s v="     "/>
    <s v="Non-HFTD"/>
    <x v="0"/>
    <m/>
    <m/>
    <n v="34.996299999999998"/>
    <n v="-118.96599999999999"/>
    <s v="Kern"/>
    <s v="WHEELER-RIDGE-1101"/>
    <s v="253481101"/>
    <n v="11000"/>
    <s v="WHEELER RIDGE 1101CB"/>
    <x v="0"/>
    <m/>
    <s v="Rural"/>
    <m/>
    <m/>
    <s v="No"/>
    <m/>
    <m/>
    <m/>
    <m/>
    <m/>
    <m/>
    <m/>
    <s v="N"/>
    <s v="N"/>
    <m/>
    <m/>
    <s v="     "/>
    <m/>
    <m/>
    <m/>
    <m/>
    <m/>
    <m/>
    <m/>
    <m/>
    <m/>
    <m/>
    <m/>
    <m/>
    <m/>
    <m/>
    <m/>
    <m/>
    <m/>
    <m/>
    <m/>
  </r>
  <r>
    <s v="SAP20203574"/>
    <s v="     "/>
    <n v="43928"/>
    <s v="4/7"/>
    <x v="0"/>
    <m/>
    <s v="15"/>
    <n v="2"/>
    <s v="4"/>
    <x v="4"/>
    <n v="43926"/>
    <m/>
    <s v="Pole fire at Primary riser Cut N clear. TMAN ID cant find "/>
    <s v="     "/>
    <s v="SAP"/>
    <n v="44580"/>
    <s v="Y"/>
    <x v="0"/>
    <s v="883312"/>
    <s v="20-0038663"/>
    <m/>
    <s v="T004935975"/>
    <n v="118778058"/>
    <m/>
    <s v="     "/>
    <x v="0"/>
    <s v="PG&amp;E"/>
    <m/>
    <m/>
    <m/>
    <s v="D"/>
    <m/>
    <s v="Structure-PG&amp;E only"/>
    <m/>
    <s v="Equipment - PG&amp;E"/>
    <s v="34.o. Other"/>
    <s v="Equipment - PG&amp;E"/>
    <s v="Riser Failure"/>
    <s v="Riser Failure"/>
    <s v="Pole"/>
    <m/>
    <m/>
    <s v="Line to Ground"/>
    <s v="No"/>
    <s v="Overhead"/>
    <x v="0"/>
    <s v="Pole"/>
    <m/>
    <s v="103978725"/>
    <s v="     "/>
    <s v="Non-HFTD"/>
    <x v="0"/>
    <m/>
    <m/>
    <n v="36.107999999999997"/>
    <n v="-119.68"/>
    <s v="Kings"/>
    <s v="CORCORAN-1116"/>
    <m/>
    <m/>
    <m/>
    <x v="0"/>
    <m/>
    <m/>
    <m/>
    <m/>
    <s v="No"/>
    <m/>
    <m/>
    <m/>
    <m/>
    <m/>
    <m/>
    <m/>
    <s v="N"/>
    <s v="N"/>
    <m/>
    <m/>
    <s v="     "/>
    <m/>
    <m/>
    <m/>
    <m/>
    <m/>
    <m/>
    <m/>
    <m/>
    <m/>
    <m/>
    <m/>
    <m/>
    <m/>
    <m/>
    <m/>
    <m/>
    <m/>
    <m/>
    <m/>
  </r>
  <r>
    <s v="20200277"/>
    <s v="     "/>
    <n v="43928"/>
    <s v="4/7"/>
    <x v="0"/>
    <n v="0.65416666666666667"/>
    <s v="15"/>
    <n v="2"/>
    <s v="4"/>
    <x v="4"/>
    <n v="43928"/>
    <n v="0.65138888888888891"/>
    <s v="On April 4, 2020 at 1542 hours, a PG&amp;E Troubleman was dispatched to an outage on the KING CITY 1102 circuit. One span of one phase conductor came down due to equipment failure and started a fire that was between one and three meters. Cal Fire responded to the scene to address the fire. Repairs were complete by 1649 hours on April 8, 2020. "/>
    <s v="     "/>
    <s v="FAS"/>
    <m/>
    <s v="N"/>
    <x v="0"/>
    <s v="889994"/>
    <s v="20-0039403"/>
    <m/>
    <s v="T004938033"/>
    <n v="118795253"/>
    <m/>
    <s v="     "/>
    <x v="1"/>
    <s v="PG&amp;E"/>
    <m/>
    <s v="Vegetation"/>
    <m/>
    <s v="D"/>
    <m/>
    <s v="&lt;3 meters of linear travel"/>
    <m/>
    <s v="Equipment - PG&amp;E"/>
    <s v="34.b. Conductor damage or failure"/>
    <s v="Equipment - PG&amp;E"/>
    <s v="All types of equipment / facility failure"/>
    <s v="Conductor failure-all"/>
    <s v="Conductor - Primary"/>
    <m/>
    <m/>
    <s v="Line to Ground"/>
    <m/>
    <s v="Overhead"/>
    <x v="3"/>
    <s v="Conductor - Primary"/>
    <m/>
    <s v="182031102"/>
    <s v="     "/>
    <s v="Non-HFTD"/>
    <x v="0"/>
    <m/>
    <m/>
    <n v="36.300400000000003"/>
    <n v="-121.04900000000001"/>
    <s v="Monterey"/>
    <s v="KING-CITY-1102"/>
    <m/>
    <n v="12000"/>
    <m/>
    <x v="0"/>
    <s v="Cal Fire"/>
    <s v="Urban"/>
    <m/>
    <m/>
    <s v="No"/>
    <m/>
    <m/>
    <m/>
    <m/>
    <m/>
    <m/>
    <m/>
    <s v="N"/>
    <s v="N"/>
    <m/>
    <m/>
    <s v="     "/>
    <m/>
    <m/>
    <m/>
    <m/>
    <m/>
    <m/>
    <m/>
    <m/>
    <m/>
    <m/>
    <m/>
    <m/>
    <m/>
    <m/>
    <m/>
    <m/>
    <m/>
    <m/>
    <m/>
  </r>
  <r>
    <s v="CAP20201255"/>
    <s v="     "/>
    <n v="43928"/>
    <s v="4/7"/>
    <x v="0"/>
    <m/>
    <s v="15"/>
    <n v="2"/>
    <s v="4"/>
    <x v="4"/>
    <m/>
    <m/>
    <s v="Bird nest on distribution line caused pole fire on transmission pole."/>
    <s v="     "/>
    <s v="CAP"/>
    <n v="44358"/>
    <s v="Y"/>
    <x v="0"/>
    <m/>
    <m/>
    <m/>
    <m/>
    <n v="118779822"/>
    <m/>
    <s v="     "/>
    <x v="0"/>
    <s v="PG&amp;E"/>
    <m/>
    <m/>
    <m/>
    <s v="D"/>
    <m/>
    <s v="Structure-PG&amp;E only"/>
    <m/>
    <s v="Contact - Animal - Nest"/>
    <s v="33.e. Other contact from object"/>
    <s v="Contact - Nest"/>
    <s v="Animal contact"/>
    <m/>
    <m/>
    <s v="Animal contact"/>
    <s v="Pole"/>
    <m/>
    <s v="No"/>
    <s v="Overhead"/>
    <x v="0"/>
    <s v="Pole"/>
    <m/>
    <s v="44897321"/>
    <s v="     "/>
    <s v="Non-HFTD"/>
    <x v="0"/>
    <m/>
    <m/>
    <n v="36.509"/>
    <n v="-120.17"/>
    <s v="Fresno"/>
    <s v="CRESCENT-SW-STA-SCHINDLER-70-KV"/>
    <m/>
    <m/>
    <m/>
    <x v="0"/>
    <m/>
    <m/>
    <m/>
    <m/>
    <s v="No"/>
    <m/>
    <m/>
    <m/>
    <m/>
    <m/>
    <m/>
    <m/>
    <s v="N"/>
    <s v="N"/>
    <m/>
    <m/>
    <s v="     "/>
    <m/>
    <m/>
    <m/>
    <m/>
    <m/>
    <m/>
    <m/>
    <m/>
    <m/>
    <m/>
    <m/>
    <m/>
    <m/>
    <m/>
    <m/>
    <m/>
    <m/>
    <m/>
    <m/>
  </r>
  <r>
    <s v="SAP20203579"/>
    <s v="     "/>
    <n v="43928"/>
    <s v="4/7"/>
    <x v="0"/>
    <m/>
    <s v="15"/>
    <n v="2"/>
    <s v="4"/>
    <x v="4"/>
    <n v="43926"/>
    <m/>
    <s v="2627 W Andrews Ave / Pleasant Ave and Andrews Ave in Fresno; arcing insulator; pole top on fire"/>
    <s v="     "/>
    <s v="SAP"/>
    <n v="44580"/>
    <s v="Y"/>
    <x v="0"/>
    <s v="883502"/>
    <s v="20-0038688"/>
    <m/>
    <s v="T004936126"/>
    <n v="118778123"/>
    <m/>
    <s v="     "/>
    <x v="0"/>
    <s v="PG&amp;E"/>
    <m/>
    <m/>
    <m/>
    <s v="D"/>
    <m/>
    <s v="Structure-PG&amp;E only"/>
    <m/>
    <s v="Equipment - PG&amp;E"/>
    <s v="34.g. Insulator and brushing damage or failure"/>
    <s v="Equipment - PG&amp;E"/>
    <s v="Insulator failure"/>
    <s v="Insulator failure"/>
    <s v="Pole"/>
    <m/>
    <m/>
    <s v="Force Out"/>
    <s v="Yes"/>
    <s v="Overhead"/>
    <x v="0"/>
    <s v="Pole"/>
    <m/>
    <s v="100656993"/>
    <s v="     "/>
    <s v="Non-HFTD"/>
    <x v="0"/>
    <m/>
    <m/>
    <n v="36.779800000000002"/>
    <n v="-119.84"/>
    <s v="Fresno"/>
    <s v="ASHLAN-AVE-1106"/>
    <m/>
    <m/>
    <m/>
    <x v="0"/>
    <m/>
    <m/>
    <m/>
    <m/>
    <s v="No"/>
    <m/>
    <m/>
    <m/>
    <m/>
    <m/>
    <m/>
    <m/>
    <s v="N"/>
    <s v="N"/>
    <m/>
    <m/>
    <s v="     "/>
    <m/>
    <m/>
    <m/>
    <m/>
    <m/>
    <m/>
    <m/>
    <m/>
    <m/>
    <m/>
    <m/>
    <m/>
    <m/>
    <m/>
    <m/>
    <m/>
    <m/>
    <m/>
    <m/>
  </r>
  <r>
    <s v="SAP20210570"/>
    <s v="     "/>
    <n v="44293"/>
    <s v="4/7"/>
    <x v="0"/>
    <m/>
    <s v="15"/>
    <n v="2"/>
    <s v="4"/>
    <x v="5"/>
    <n v="44291"/>
    <m/>
    <s v="1404 R St in Eureka; pictures show car struck pole and started fire at bottom of pole"/>
    <s v="     "/>
    <s v="SAP"/>
    <n v="44580"/>
    <s v="Y"/>
    <x v="0"/>
    <s v="7457692"/>
    <s v="N/A"/>
    <m/>
    <s v="Unknown"/>
    <n v="120747028"/>
    <m/>
    <s v="     "/>
    <x v="0"/>
    <s v="PG&amp;E"/>
    <m/>
    <m/>
    <m/>
    <s v="D"/>
    <m/>
    <s v="Structure-PG&amp;E only"/>
    <m/>
    <s v="Contact - 3rd Party"/>
    <s v="33.d. Vehicle contact"/>
    <s v="Contact - 3rd Party"/>
    <s v="Vehicle contact"/>
    <s v="Vehicle contact"/>
    <m/>
    <s v="Vehicle contact"/>
    <s v="Pole"/>
    <m/>
    <s v="Yes"/>
    <s v="Overhead"/>
    <x v="0"/>
    <s v="Pole"/>
    <m/>
    <s v="100974566"/>
    <s v="     "/>
    <s v="Non-HFTD"/>
    <x v="0"/>
    <m/>
    <m/>
    <n v="40.796300000000002"/>
    <n v="-124.151"/>
    <s v="Humboldt"/>
    <s v="EUREKA-A-1103"/>
    <m/>
    <m/>
    <m/>
    <x v="0"/>
    <m/>
    <m/>
    <m/>
    <m/>
    <s v="No"/>
    <m/>
    <m/>
    <m/>
    <m/>
    <m/>
    <m/>
    <m/>
    <s v="N"/>
    <s v="N"/>
    <m/>
    <m/>
    <s v="     "/>
    <m/>
    <m/>
    <m/>
    <m/>
    <m/>
    <m/>
    <m/>
    <m/>
    <m/>
    <m/>
    <m/>
    <m/>
    <m/>
    <m/>
    <m/>
    <m/>
    <m/>
    <m/>
    <m/>
  </r>
  <r>
    <s v="20210346"/>
    <s v="     "/>
    <n v="44293"/>
    <s v="4/7"/>
    <x v="0"/>
    <n v="0.58263888888888893"/>
    <s v="15"/>
    <n v="2"/>
    <s v="4"/>
    <x v="5"/>
    <n v="44293"/>
    <m/>
    <s v="An overhead connector failed at service pole, resulting in an ignition at the base of pole. The ensuing fire was 1 meter - 3 meters in size and was extinguished by worker. "/>
    <s v="     "/>
    <s v="FAS"/>
    <m/>
    <s v="N"/>
    <x v="0"/>
    <m/>
    <m/>
    <m/>
    <s v="T005259610"/>
    <m/>
    <m/>
    <s v="     "/>
    <x v="1"/>
    <s v="PG&amp;E"/>
    <m/>
    <s v="Other"/>
    <s v="Pole "/>
    <s v="D"/>
    <s v="D"/>
    <s v="&lt;3 meters of linear travel"/>
    <s v="worker put out fire. "/>
    <s v="Equipment - PG&amp;E"/>
    <s v="34.m. Connection device damage or failure"/>
    <s v="Equipment - PG&amp;E"/>
    <s v="All types of equipment / facility failure"/>
    <s v="Splice/Clamp/Connector"/>
    <s v="Splice/Clamp/Connector"/>
    <m/>
    <m/>
    <m/>
    <s v="N"/>
    <s v="Overhead"/>
    <x v="3"/>
    <s v="Splice/Clamp/Connector"/>
    <s v="Transformer"/>
    <s v="101795948"/>
    <s v="     "/>
    <s v="Non-HFTD"/>
    <x v="0"/>
    <m/>
    <m/>
    <n v="36.869999999999997"/>
    <n v="-121.675"/>
    <s v="Monterey"/>
    <s v="GREEN-VALLEY-2101"/>
    <m/>
    <n v="21000"/>
    <m/>
    <x v="0"/>
    <s v="Employee"/>
    <s v="Herbaceous"/>
    <m/>
    <m/>
    <s v="No"/>
    <m/>
    <m/>
    <m/>
    <m/>
    <m/>
    <m/>
    <m/>
    <s v="N"/>
    <s v="N"/>
    <m/>
    <m/>
    <s v="     "/>
    <m/>
    <m/>
    <m/>
    <m/>
    <m/>
    <m/>
    <m/>
    <m/>
    <m/>
    <m/>
    <m/>
    <m/>
    <m/>
    <m/>
    <m/>
    <m/>
    <m/>
    <m/>
    <m/>
  </r>
  <r>
    <s v="20212404"/>
    <s v="     "/>
    <n v="44293"/>
    <s v="4/7"/>
    <x v="0"/>
    <m/>
    <s v="15"/>
    <n v="2"/>
    <s v="4"/>
    <x v="5"/>
    <n v="44291"/>
    <m/>
    <s v="1404 R St in Eureka; pictures show car struck pole and started fire at bottom of pole"/>
    <s v="     "/>
    <s v="SAP"/>
    <m/>
    <s v="Y"/>
    <x v="0"/>
    <m/>
    <m/>
    <m/>
    <s v="Unknown"/>
    <n v="120747000"/>
    <m/>
    <s v="     "/>
    <x v="0"/>
    <s v="PG&amp;E"/>
    <m/>
    <m/>
    <m/>
    <s v="D"/>
    <m/>
    <s v="Structure-PG&amp;E only"/>
    <m/>
    <s v="Contact - 3rd Party"/>
    <s v="33.d. Vehicle contact"/>
    <s v="Contact - 3rd Party"/>
    <s v="Contact from object"/>
    <s v="Vehicle contact"/>
    <m/>
    <s v="Vehicle contact"/>
    <s v="Pole"/>
    <m/>
    <s v="Y"/>
    <s v="Overhead"/>
    <x v="0"/>
    <s v="Pole"/>
    <m/>
    <s v="100974566"/>
    <s v="     "/>
    <s v="Non-HFTD"/>
    <x v="0"/>
    <m/>
    <m/>
    <n v="40.796300000000002"/>
    <n v="-124.151"/>
    <s v="Humboldt"/>
    <s v="EUREKA-A-1103"/>
    <m/>
    <n v="12000"/>
    <m/>
    <x v="0"/>
    <s v="Unknown"/>
    <s v="Urban"/>
    <m/>
    <m/>
    <s v="No"/>
    <m/>
    <m/>
    <m/>
    <m/>
    <m/>
    <m/>
    <m/>
    <s v="N"/>
    <s v="N"/>
    <m/>
    <m/>
    <s v="     "/>
    <m/>
    <m/>
    <m/>
    <m/>
    <m/>
    <m/>
    <m/>
    <m/>
    <m/>
    <m/>
    <m/>
    <m/>
    <m/>
    <m/>
    <m/>
    <m/>
    <m/>
    <m/>
    <m/>
  </r>
  <r>
    <s v="MIA20160463"/>
    <s v="     "/>
    <n v="42468"/>
    <s v="4/8"/>
    <x v="0"/>
    <n v="0.91057870370370375"/>
    <s v="15"/>
    <n v="2"/>
    <s v="4"/>
    <x v="6"/>
    <n v="42468"/>
    <n v="0.91041666666666665"/>
    <s v="PGE Attributed, cat bank blew"/>
    <s v="     "/>
    <s v="FAS"/>
    <n v="44250"/>
    <s v="Y"/>
    <x v="0"/>
    <s v="1447285"/>
    <s v="N/A"/>
    <m/>
    <s v="T003663697"/>
    <m/>
    <m/>
    <s v="     "/>
    <x v="0"/>
    <s v="PG&amp;E"/>
    <m/>
    <m/>
    <m/>
    <s v="D"/>
    <m/>
    <s v="Structure-PG&amp;E only"/>
    <m/>
    <s v="Equipment - PG&amp;E"/>
    <s v="34.a. Capacitor bank damage or failure"/>
    <s v="Equipment - PG&amp;E"/>
    <s v="All types of equipment / facility failure"/>
    <s v="Capacitor bank failure"/>
    <s v="Capacitor Bank"/>
    <m/>
    <m/>
    <m/>
    <s v="Yes"/>
    <s v="Overhead"/>
    <x v="0"/>
    <m/>
    <m/>
    <s v="24031104"/>
    <s v="     "/>
    <s v="Non-HFTD"/>
    <x v="0"/>
    <m/>
    <m/>
    <n v="37.509900000000002"/>
    <n v="-122.25700000000001"/>
    <s v="San Mateo"/>
    <s v="BELMONT-1104"/>
    <s v="24031104"/>
    <n v="11000"/>
    <m/>
    <x v="0"/>
    <s v="N/A"/>
    <s v="Urban"/>
    <m/>
    <m/>
    <s v="No"/>
    <m/>
    <m/>
    <m/>
    <m/>
    <m/>
    <m/>
    <m/>
    <s v="N"/>
    <s v="N"/>
    <m/>
    <m/>
    <s v="     "/>
    <m/>
    <m/>
    <m/>
    <m/>
    <m/>
    <m/>
    <m/>
    <m/>
    <m/>
    <m/>
    <m/>
    <m/>
    <m/>
    <m/>
    <m/>
    <m/>
    <m/>
    <m/>
    <m/>
  </r>
  <r>
    <s v="CAP20184429"/>
    <s v="     "/>
    <n v="43198"/>
    <s v="4/8"/>
    <x v="0"/>
    <n v="0.59722222222222221"/>
    <s v="15"/>
    <n v="2"/>
    <s v="4"/>
    <x v="1"/>
    <m/>
    <m/>
    <s v="at 12kv level pole fire was caused by birds nest and rain; 4/7/2018; wire on ground but fire seemed contained to pole/wires; on Skyline Blvd in Kettleman City"/>
    <s v="     "/>
    <s v="CAP"/>
    <n v="44358"/>
    <s v="Y"/>
    <x v="0"/>
    <m/>
    <s v="18-0030319, 18-0030320"/>
    <s v="INT-10901"/>
    <m/>
    <m/>
    <m/>
    <s v="     "/>
    <x v="0"/>
    <s v="PG&amp;E"/>
    <m/>
    <m/>
    <m/>
    <s v="T"/>
    <m/>
    <s v="Structure-PG&amp;E only"/>
    <m/>
    <s v="Contact - Animal - Nest"/>
    <s v="33.e. Other contact from object"/>
    <s v="Contact - Nest"/>
    <s v="Nest Contact"/>
    <m/>
    <m/>
    <s v="Nest Contact"/>
    <s v="Conductor - All"/>
    <s v="Three Phase Fault"/>
    <s v="No"/>
    <s v="Overhead"/>
    <x v="0"/>
    <s v="Conductor - All"/>
    <m/>
    <s v="012/000"/>
    <s v="     "/>
    <s v="Non-HFTD"/>
    <x v="0"/>
    <m/>
    <m/>
    <n v="36.006799999999998"/>
    <n v="-120.05800000000001"/>
    <s v="Kings"/>
    <s v="GATES-TULARE-LAKE-70KV,-KETTLEMAN-HILLS-1101"/>
    <m/>
    <m/>
    <m/>
    <x v="0"/>
    <m/>
    <m/>
    <m/>
    <m/>
    <s v="No"/>
    <m/>
    <m/>
    <m/>
    <m/>
    <m/>
    <m/>
    <m/>
    <s v="N"/>
    <s v="N"/>
    <m/>
    <m/>
    <s v="     "/>
    <m/>
    <m/>
    <m/>
    <m/>
    <m/>
    <m/>
    <m/>
    <m/>
    <m/>
    <m/>
    <m/>
    <m/>
    <m/>
    <m/>
    <m/>
    <m/>
    <m/>
    <m/>
    <m/>
  </r>
  <r>
    <s v="SAP20189255"/>
    <s v="     "/>
    <n v="43198"/>
    <s v="4/8"/>
    <x v="0"/>
    <m/>
    <s v="15"/>
    <n v="2"/>
    <s v="4"/>
    <x v="1"/>
    <n v="43195"/>
    <m/>
    <s v="2989 E Cypress Frontage Rd in Oakley; burned conductor; pole fire; rainy; damaged insulator"/>
    <s v="     "/>
    <s v="SAP"/>
    <n v="44580"/>
    <s v="Y"/>
    <x v="0"/>
    <s v="1320273"/>
    <s v="N/A"/>
    <m/>
    <s v="T004293163"/>
    <n v="114475538"/>
    <m/>
    <s v="     "/>
    <x v="0"/>
    <s v="PG&amp;E"/>
    <m/>
    <m/>
    <m/>
    <s v="D"/>
    <m/>
    <s v="Structure-PG&amp;E only"/>
    <m/>
    <s v="Equipment - PG&amp;E"/>
    <s v="34.g. Insulator and brushing damage or failure"/>
    <s v="Equipment - PG&amp;E"/>
    <s v="Insulator failure"/>
    <s v="Insulator failure"/>
    <s v="Conductor - All"/>
    <m/>
    <m/>
    <m/>
    <s v="Yes"/>
    <s v="Overhead"/>
    <x v="0"/>
    <s v="Conductor - All"/>
    <m/>
    <s v="100457558"/>
    <s v="     "/>
    <s v="Non-HFTD"/>
    <x v="0"/>
    <m/>
    <m/>
    <n v="37.990600000000001"/>
    <n v="-121.64400000000001"/>
    <s v="Contra Costa"/>
    <s v="BRENTWOOD-2112"/>
    <m/>
    <m/>
    <m/>
    <x v="0"/>
    <s v="Contra Costa County FD"/>
    <m/>
    <m/>
    <m/>
    <s v="No"/>
    <m/>
    <m/>
    <m/>
    <m/>
    <m/>
    <m/>
    <m/>
    <s v="N"/>
    <s v="N"/>
    <m/>
    <m/>
    <s v="     "/>
    <m/>
    <m/>
    <m/>
    <m/>
    <m/>
    <m/>
    <m/>
    <m/>
    <m/>
    <m/>
    <m/>
    <m/>
    <m/>
    <m/>
    <m/>
    <m/>
    <m/>
    <m/>
    <m/>
  </r>
  <r>
    <s v="20201820"/>
    <s v="     "/>
    <n v="43929"/>
    <s v="4/8"/>
    <x v="0"/>
    <n v="0.46527777777777779"/>
    <s v="15"/>
    <n v="2"/>
    <s v="4"/>
    <x v="4"/>
    <n v="43929"/>
    <n v="0.43958333333333333"/>
    <s v="Bird nest caused pole fire damaging recloser"/>
    <s v="     "/>
    <s v="FAS"/>
    <m/>
    <s v="Y"/>
    <x v="0"/>
    <s v="890800"/>
    <s v="20-0039669"/>
    <m/>
    <s v="T004938519"/>
    <m/>
    <m/>
    <s v="     "/>
    <x v="0"/>
    <s v="PG&amp;E"/>
    <m/>
    <s v="Building"/>
    <m/>
    <s v="D"/>
    <m/>
    <s v="Structure-PG&amp;E only"/>
    <m/>
    <s v="Contact - Animal - Nest"/>
    <s v="33.e. Other contact from object"/>
    <s v="Contact - Nest"/>
    <s v="Contact from object"/>
    <s v="Contact - Nest"/>
    <m/>
    <s v="Contact - Nest"/>
    <s v="Recloser"/>
    <s v="Line to Line"/>
    <m/>
    <s v="Underground"/>
    <x v="3"/>
    <s v="Recloser"/>
    <m/>
    <s v="3548"/>
    <s v="     "/>
    <s v="Non-HFTD"/>
    <x v="0"/>
    <m/>
    <m/>
    <n v="35.0944"/>
    <n v="-119.13"/>
    <s v="Kern"/>
    <s v="LAKEVIEW-1102"/>
    <m/>
    <n v="12000"/>
    <m/>
    <x v="0"/>
    <m/>
    <s v="Agriculture"/>
    <m/>
    <m/>
    <s v="No"/>
    <m/>
    <m/>
    <m/>
    <m/>
    <m/>
    <m/>
    <m/>
    <s v="N"/>
    <s v="N"/>
    <m/>
    <m/>
    <s v="     "/>
    <m/>
    <m/>
    <m/>
    <m/>
    <m/>
    <m/>
    <m/>
    <m/>
    <m/>
    <m/>
    <m/>
    <m/>
    <m/>
    <m/>
    <m/>
    <m/>
    <m/>
    <m/>
    <m/>
  </r>
  <r>
    <s v="20200278"/>
    <s v="     "/>
    <n v="43929"/>
    <s v="4/8"/>
    <x v="0"/>
    <n v="0.33819444444444446"/>
    <s v="15"/>
    <n v="2"/>
    <s v="4"/>
    <x v="4"/>
    <n v="43929"/>
    <n v="0.33750000000000002"/>
    <s v="On April 8, 2020 at 0807 hours a PG&amp;E troubleman was dispatched to the Alpaugh 1106 Distribution Circuit on Road 32 near Corcoran and obvered a pole fire in an open field. Initial analysis indicates PG&amp;E equipment failure caused the ignition. Troubleman arrived to a pole burned in half with wires and transformer down on ground. The cause of the ignition looks like it may be related to tracking, but unable to confirm the cause. The ensuing fire was limited to PG&amp;E assets and was self extinguished. A PG&amp;E crew replaced all damaged assets on April 14, 2020."/>
    <s v="     "/>
    <s v="FAS"/>
    <m/>
    <s v="N"/>
    <x v="0"/>
    <s v="890464"/>
    <s v="20-0039577"/>
    <m/>
    <s v="T004938329"/>
    <n v="118796172"/>
    <m/>
    <s v="     "/>
    <x v="0"/>
    <s v="PG&amp;E"/>
    <m/>
    <s v="Other"/>
    <m/>
    <s v="D"/>
    <s v="D"/>
    <s v="Structure-PG&amp;E only"/>
    <m/>
    <s v="Equipment - PG&amp;E"/>
    <s v="34.f. Pole damage or failure"/>
    <s v="Equipment - PG&amp;E"/>
    <s v="All types of equipment / facility failure"/>
    <s v="Pole failure"/>
    <s v="Pole"/>
    <m/>
    <m/>
    <s v="Three Phase Fault"/>
    <m/>
    <s v="Overhead"/>
    <x v="3"/>
    <s v="Pole"/>
    <s v="Pole, Transformer"/>
    <s v="Pole ID:100658095 Circuit ID: 254001106"/>
    <s v="     "/>
    <s v="Non-HFTD"/>
    <x v="0"/>
    <m/>
    <m/>
    <n v="35.978299999999997"/>
    <n v="-119.491"/>
    <s v="Tulare"/>
    <s v="ALPAUGH-1106"/>
    <m/>
    <n v="12000"/>
    <m/>
    <x v="0"/>
    <s v="Self Extinguished"/>
    <s v="Agriculture"/>
    <m/>
    <m/>
    <s v="No"/>
    <m/>
    <m/>
    <m/>
    <m/>
    <m/>
    <m/>
    <m/>
    <s v="N"/>
    <s v="N"/>
    <m/>
    <m/>
    <s v="     "/>
    <m/>
    <m/>
    <m/>
    <m/>
    <m/>
    <m/>
    <m/>
    <m/>
    <m/>
    <m/>
    <m/>
    <m/>
    <m/>
    <m/>
    <m/>
    <m/>
    <m/>
    <m/>
    <m/>
  </r>
  <r>
    <s v="SAP20203565"/>
    <s v="     "/>
    <n v="43929"/>
    <s v="4/8"/>
    <x v="0"/>
    <m/>
    <s v="15"/>
    <n v="2"/>
    <s v="4"/>
    <x v="4"/>
    <n v="43927"/>
    <m/>
    <s v="Pole Fire. "/>
    <s v="     "/>
    <s v="SAP"/>
    <n v="44580"/>
    <s v="Y"/>
    <x v="0"/>
    <s v="883674"/>
    <s v="20-0038750"/>
    <m/>
    <s v="T004936405"/>
    <n v="118778555"/>
    <m/>
    <s v="     "/>
    <x v="0"/>
    <s v="PG&amp;E"/>
    <m/>
    <m/>
    <m/>
    <s v="D"/>
    <m/>
    <s v="Structure-PG&amp;E only"/>
    <m/>
    <s v="Equipment - PG&amp;E"/>
    <s v="34.n. Transformer damage or failure"/>
    <s v="Equipment - PG&amp;E"/>
    <s v="Transformer failure"/>
    <s v="Transformer failure"/>
    <s v="Pole"/>
    <m/>
    <m/>
    <s v="Line to Ground"/>
    <s v="No"/>
    <s v="Overhead"/>
    <x v="0"/>
    <s v="Pole"/>
    <m/>
    <s v="100830094"/>
    <s v="     "/>
    <s v="Non-HFTD"/>
    <x v="0"/>
    <m/>
    <m/>
    <n v="36.6113"/>
    <n v="-119.42"/>
    <s v="Fresno"/>
    <s v="WAHTOKE-1110"/>
    <m/>
    <m/>
    <m/>
    <x v="0"/>
    <s v="CHP"/>
    <m/>
    <m/>
    <m/>
    <s v="No"/>
    <m/>
    <m/>
    <m/>
    <m/>
    <m/>
    <m/>
    <m/>
    <s v="N"/>
    <s v="N"/>
    <m/>
    <m/>
    <s v="     "/>
    <m/>
    <m/>
    <m/>
    <m/>
    <m/>
    <m/>
    <m/>
    <m/>
    <m/>
    <m/>
    <m/>
    <m/>
    <m/>
    <m/>
    <m/>
    <m/>
    <m/>
    <m/>
    <m/>
  </r>
  <r>
    <s v="SAP20210558"/>
    <s v="     "/>
    <n v="44294"/>
    <s v="4/8"/>
    <x v="0"/>
    <m/>
    <s v="15"/>
    <n v="2"/>
    <s v="4"/>
    <x v="5"/>
    <n v="44292"/>
    <m/>
    <s v="Ave 24 and Rd 24 in Chowhilla; pole fire; 1P S/O FCO: 131221; burnt crossarm, insulator, and pole"/>
    <s v="     "/>
    <s v="SAP"/>
    <n v="44580"/>
    <s v="Y"/>
    <x v="0"/>
    <s v="1307637"/>
    <s v="N/A"/>
    <m/>
    <s v="T005258370"/>
    <n v="120749359"/>
    <m/>
    <s v="     "/>
    <x v="0"/>
    <s v="PG&amp;E"/>
    <m/>
    <m/>
    <m/>
    <s v="D"/>
    <m/>
    <s v="Structure-PG&amp;E only"/>
    <m/>
    <s v="Equipment - PG&amp;E"/>
    <s v="34.g. Insulator and brushing damage or failure"/>
    <s v="Equipment - PG&amp;E"/>
    <s v="Insulator failure"/>
    <s v="Insulator failure"/>
    <s v="Pole"/>
    <m/>
    <m/>
    <m/>
    <s v="No"/>
    <s v="Overhead"/>
    <x v="0"/>
    <s v="Pole"/>
    <m/>
    <s v="104018106"/>
    <s v="     "/>
    <s v="Non-HFTD"/>
    <x v="0"/>
    <m/>
    <m/>
    <n v="37.098700000000001"/>
    <n v="-120.111"/>
    <s v="Madera"/>
    <s v="CHOWCHILLA-1104"/>
    <m/>
    <m/>
    <m/>
    <x v="0"/>
    <m/>
    <m/>
    <m/>
    <m/>
    <s v="No"/>
    <m/>
    <m/>
    <m/>
    <m/>
    <m/>
    <m/>
    <m/>
    <s v="N"/>
    <s v="N"/>
    <m/>
    <m/>
    <s v="     "/>
    <m/>
    <m/>
    <m/>
    <m/>
    <m/>
    <m/>
    <m/>
    <m/>
    <m/>
    <m/>
    <m/>
    <m/>
    <m/>
    <m/>
    <m/>
    <m/>
    <m/>
    <m/>
    <m/>
  </r>
  <r>
    <s v="20212410"/>
    <s v="     "/>
    <n v="44294"/>
    <s v="4/8"/>
    <x v="0"/>
    <m/>
    <s v="15"/>
    <n v="2"/>
    <s v="4"/>
    <x v="5"/>
    <n v="44292"/>
    <m/>
    <s v="Ave 24 and Rd 24 in Chowhilla; pole fire; 1P S/O FCO: 131221; burnt crossarm, insulator, and pole"/>
    <s v="     "/>
    <s v="SAP"/>
    <m/>
    <s v="Y"/>
    <x v="0"/>
    <m/>
    <m/>
    <m/>
    <s v="T005258370"/>
    <n v="120749000"/>
    <m/>
    <s v="     "/>
    <x v="0"/>
    <s v="PG&amp;E"/>
    <m/>
    <m/>
    <m/>
    <s v="D"/>
    <m/>
    <s v="Structure-PG&amp;E only"/>
    <m/>
    <s v="Equipment - PG&amp;E"/>
    <s v="34.g. Insulator and brushing damage or failure"/>
    <s v="Equipment - PG&amp;E"/>
    <s v="All types of equipment / facility failure"/>
    <s v="Insulator failure"/>
    <s v="Pole"/>
    <m/>
    <m/>
    <m/>
    <s v="N"/>
    <s v="Overhead"/>
    <x v="0"/>
    <s v="Pole"/>
    <m/>
    <s v="104018106"/>
    <s v="     "/>
    <s v="Non-HFTD"/>
    <x v="0"/>
    <m/>
    <m/>
    <n v="37.098700000000001"/>
    <n v="-120.111"/>
    <s v="Madera"/>
    <s v="CHOWCHILLA-1104"/>
    <m/>
    <n v="12000"/>
    <m/>
    <x v="0"/>
    <s v="Cal Fire"/>
    <s v="Agriculture"/>
    <m/>
    <m/>
    <s v="No"/>
    <m/>
    <m/>
    <m/>
    <m/>
    <m/>
    <m/>
    <m/>
    <s v="N"/>
    <s v="N"/>
    <m/>
    <m/>
    <s v="     "/>
    <m/>
    <m/>
    <m/>
    <m/>
    <m/>
    <m/>
    <m/>
    <m/>
    <m/>
    <m/>
    <m/>
    <m/>
    <m/>
    <m/>
    <m/>
    <m/>
    <m/>
    <m/>
    <m/>
  </r>
  <r>
    <s v="MIA20146236"/>
    <s v="     "/>
    <n v="41738"/>
    <s v="4/9"/>
    <x v="0"/>
    <n v="2.361111111111111E-2"/>
    <s v="15"/>
    <n v="2"/>
    <s v="4"/>
    <x v="7"/>
    <n v="41738"/>
    <n v="2.361111111111111E-2"/>
    <s v="RUH2 - ACTIVE XFRMR FIRE. FD ONSITE; cause: overload - xformer blown; OH TX FIRE/ EXPLODED. OIL ON THE GROUND."/>
    <s v="     "/>
    <s v="FAS"/>
    <n v="44266"/>
    <s v="Y"/>
    <x v="0"/>
    <s v="997023"/>
    <s v="14-0023860"/>
    <m/>
    <s v="T003096871"/>
    <n v="31068308"/>
    <m/>
    <s v="     "/>
    <x v="0"/>
    <s v="PG&amp;E"/>
    <m/>
    <m/>
    <m/>
    <s v="D"/>
    <m/>
    <s v="Structure-PG&amp;E only"/>
    <m/>
    <s v="Equipment - Overloaded"/>
    <s v="34.n. Transformer damage or failure"/>
    <s v="Equipment - PG&amp;E"/>
    <s v="All types of equipment / facility failure"/>
    <s v="Transformer failure"/>
    <s v="Transformer"/>
    <m/>
    <m/>
    <s v="None"/>
    <s v="Yes"/>
    <s v="Overhead"/>
    <x v="0"/>
    <m/>
    <m/>
    <s v="3.16E+11"/>
    <s v="     "/>
    <s v="Non-HFTD"/>
    <x v="0"/>
    <m/>
    <m/>
    <n v="37.3645"/>
    <n v="-121.899"/>
    <s v="Santa Clara"/>
    <s v="SAN-JOSE-B-1112"/>
    <m/>
    <n v="11000"/>
    <s v="SAN JOSE B 1112CB"/>
    <x v="0"/>
    <m/>
    <s v="Urban"/>
    <m/>
    <m/>
    <s v="No"/>
    <m/>
    <m/>
    <m/>
    <m/>
    <m/>
    <m/>
    <m/>
    <s v="N"/>
    <s v="N"/>
    <m/>
    <m/>
    <s v="     "/>
    <m/>
    <m/>
    <m/>
    <m/>
    <m/>
    <m/>
    <m/>
    <m/>
    <m/>
    <m/>
    <m/>
    <m/>
    <m/>
    <m/>
    <m/>
    <m/>
    <m/>
    <m/>
    <m/>
  </r>
  <r>
    <s v="SAP201518724"/>
    <s v="     "/>
    <n v="42103"/>
    <s v="4/9"/>
    <x v="0"/>
    <m/>
    <s v="15"/>
    <n v="2"/>
    <s v="4"/>
    <x v="2"/>
    <n v="42101"/>
    <m/>
    <s v="pole fire; failed transformer; meter 1009568354"/>
    <s v="     "/>
    <s v="SAP"/>
    <n v="44580"/>
    <s v="Y"/>
    <x v="0"/>
    <s v="1215063"/>
    <s v="15-0025001"/>
    <m/>
    <s v="T003373617"/>
    <n v="110157209"/>
    <m/>
    <s v="     "/>
    <x v="0"/>
    <s v="PG&amp;E"/>
    <m/>
    <m/>
    <m/>
    <s v="D"/>
    <m/>
    <s v="Structure-PG&amp;E only"/>
    <m/>
    <s v="Equipment - PG&amp;E"/>
    <s v="34.n. Transformer damage or failure"/>
    <s v="Equipment - PG&amp;E"/>
    <s v="Transformer failure"/>
    <s v="Transformer failure"/>
    <s v="Transformer"/>
    <m/>
    <m/>
    <s v="Line to Ground"/>
    <s v="No"/>
    <s v="Overhead"/>
    <x v="0"/>
    <s v="Transformer"/>
    <m/>
    <s v="103248225"/>
    <s v="     "/>
    <s v="Non-HFTD"/>
    <x v="0"/>
    <m/>
    <m/>
    <n v="35.6738"/>
    <n v="-119.545"/>
    <s v="Kern"/>
    <s v="SMYRNA-1102"/>
    <m/>
    <m/>
    <s v="SMYRNA 1102122328"/>
    <x v="0"/>
    <m/>
    <m/>
    <m/>
    <m/>
    <s v="No"/>
    <m/>
    <m/>
    <m/>
    <m/>
    <m/>
    <m/>
    <m/>
    <s v="N"/>
    <s v="N"/>
    <m/>
    <m/>
    <s v="     "/>
    <m/>
    <m/>
    <m/>
    <m/>
    <m/>
    <m/>
    <m/>
    <m/>
    <m/>
    <m/>
    <m/>
    <m/>
    <m/>
    <m/>
    <m/>
    <m/>
    <m/>
    <m/>
    <m/>
  </r>
  <r>
    <s v="CAP20184425"/>
    <s v="     "/>
    <n v="43199"/>
    <s v="4/9"/>
    <x v="0"/>
    <n v="0.2673611111111111"/>
    <s v="15"/>
    <n v="2"/>
    <s v="4"/>
    <x v="1"/>
    <m/>
    <m/>
    <s v="car struck pole and caused wire to fall and started fire; 40583677 - 005/096 SINGLE WOOD POLE; 4/7/2018; 1001 Highway 46 in Wasco; Merced Falls Powerhouse"/>
    <s v="     "/>
    <s v="CAP"/>
    <n v="44358"/>
    <s v="Y"/>
    <x v="0"/>
    <m/>
    <m/>
    <s v="INT-10898"/>
    <m/>
    <m/>
    <m/>
    <s v="     "/>
    <x v="0"/>
    <s v="PG&amp;E"/>
    <m/>
    <m/>
    <m/>
    <s v="T"/>
    <m/>
    <s v="Structure-PG&amp;E only"/>
    <m/>
    <s v="Contact - 3rd Party"/>
    <s v="33.e. Other contact from object"/>
    <s v="Contact - 3rd Party"/>
    <s v="Vehicle contact"/>
    <m/>
    <m/>
    <s v="Vehicle contact"/>
    <s v="Conductor - All"/>
    <m/>
    <s v="No"/>
    <s v="Overhead"/>
    <x v="0"/>
    <s v="Conductor - All"/>
    <m/>
    <s v="005/096"/>
    <s v="     "/>
    <s v="Non-HFTD"/>
    <x v="0"/>
    <m/>
    <m/>
    <n v="35.601599999999998"/>
    <n v="-119.337"/>
    <s v="Kern"/>
    <s v="SEMITROPIC-WASCO-70KV"/>
    <m/>
    <m/>
    <m/>
    <x v="0"/>
    <m/>
    <m/>
    <m/>
    <m/>
    <s v="No"/>
    <m/>
    <m/>
    <m/>
    <m/>
    <m/>
    <m/>
    <m/>
    <s v="N"/>
    <s v="N"/>
    <m/>
    <m/>
    <s v="     "/>
    <m/>
    <m/>
    <m/>
    <m/>
    <m/>
    <m/>
    <m/>
    <m/>
    <m/>
    <m/>
    <m/>
    <m/>
    <m/>
    <m/>
    <m/>
    <m/>
    <m/>
    <m/>
    <m/>
  </r>
  <r>
    <s v="SAP20189246"/>
    <s v="     "/>
    <n v="43199"/>
    <s v="4/9"/>
    <x v="0"/>
    <m/>
    <s v="15"/>
    <n v="2"/>
    <s v="4"/>
    <x v="1"/>
    <n v="43197"/>
    <m/>
    <s v="1017 Oberlin Ct in Bakersfield; broken insulator; pole fire; dirty primary insulator broken  and touching arm was cause of fire; fire extinguished for over 30min"/>
    <s v="     "/>
    <s v="SAP"/>
    <n v="44580"/>
    <s v="Y"/>
    <x v="0"/>
    <s v="62144"/>
    <s v="N/A"/>
    <m/>
    <s v="T004294753"/>
    <n v="114480443"/>
    <m/>
    <s v="     "/>
    <x v="0"/>
    <s v="PG&amp;E"/>
    <m/>
    <m/>
    <m/>
    <s v="D"/>
    <m/>
    <s v="Structure-PG&amp;E only"/>
    <m/>
    <s v="Equipment - PG&amp;E"/>
    <s v="34.g. Insulator and brushing damage or failure"/>
    <s v="Equipment - PG&amp;E"/>
    <s v="Insulator failure"/>
    <s v="Insulator failure"/>
    <s v="Crossarm"/>
    <m/>
    <m/>
    <m/>
    <s v="Yes"/>
    <s v="Overhead"/>
    <x v="0"/>
    <s v="Crossarm"/>
    <m/>
    <s v="103242315"/>
    <s v="     "/>
    <s v="Non-HFTD"/>
    <x v="0"/>
    <m/>
    <m/>
    <n v="35.403100000000002"/>
    <n v="-118.982"/>
    <s v="Kern"/>
    <s v="BAKERSFIELD-1102"/>
    <m/>
    <m/>
    <m/>
    <x v="0"/>
    <m/>
    <m/>
    <m/>
    <m/>
    <s v="No"/>
    <m/>
    <m/>
    <m/>
    <m/>
    <m/>
    <m/>
    <m/>
    <s v="N"/>
    <s v="N"/>
    <m/>
    <m/>
    <s v="     "/>
    <m/>
    <m/>
    <m/>
    <m/>
    <m/>
    <m/>
    <m/>
    <m/>
    <m/>
    <m/>
    <m/>
    <m/>
    <m/>
    <m/>
    <m/>
    <m/>
    <m/>
    <m/>
    <m/>
  </r>
  <r>
    <s v="20190092"/>
    <s v="     "/>
    <n v="43564"/>
    <s v="4/9"/>
    <x v="0"/>
    <n v="0.68706018518518519"/>
    <s v="15"/>
    <n v="2"/>
    <s v="4"/>
    <x v="3"/>
    <n v="43564"/>
    <n v="0.70833333333333337"/>
    <s v="Obtained EC Tag 116991547 and FAS Tag T00461439. Confirmed Fire started during high wind. No photos. Fire apparently started at the pole/conductors and spread., attributable to PG&amp;E facilities. Fire size confirmed on Fas Tag. ILIS indicates wind caused secondary to contact each other and burnt pole, etc. as a result."/>
    <s v="     "/>
    <s v="FAS"/>
    <m/>
    <s v="N"/>
    <x v="0"/>
    <s v="356966"/>
    <s v="19-0041058"/>
    <m/>
    <m/>
    <n v="116984819"/>
    <m/>
    <s v="     "/>
    <x v="1"/>
    <s v="PG&amp;E"/>
    <m/>
    <m/>
    <m/>
    <s v="D"/>
    <s v="D"/>
    <s v="&lt;0.25"/>
    <m/>
    <s v="Wire-Wire Contact"/>
    <s v="35.a. Wire-to-wire contact / contamination"/>
    <s v="Wire-Wire Contact"/>
    <s v="Other"/>
    <s v="Weather - High Winds"/>
    <m/>
    <m/>
    <m/>
    <s v="Force Out"/>
    <m/>
    <s v="Overhead"/>
    <x v="0"/>
    <s v="Pole"/>
    <s v="Conductor"/>
    <s v="100770778"/>
    <s v="     "/>
    <s v="Non-HFTD"/>
    <x v="0"/>
    <m/>
    <m/>
    <n v="36.822400000000002"/>
    <n v="-119.629"/>
    <s v="FRESNO"/>
    <s v="CLOVIS-1108"/>
    <m/>
    <m/>
    <s v="CLOVIS 1108402640"/>
    <x v="0"/>
    <s v="Fresno FD"/>
    <s v="Agriculture"/>
    <m/>
    <m/>
    <s v="No"/>
    <m/>
    <m/>
    <m/>
    <m/>
    <m/>
    <m/>
    <m/>
    <s v="N"/>
    <s v="N"/>
    <m/>
    <m/>
    <s v="     "/>
    <m/>
    <m/>
    <m/>
    <m/>
    <m/>
    <m/>
    <m/>
    <m/>
    <m/>
    <m/>
    <m/>
    <m/>
    <m/>
    <m/>
    <m/>
    <m/>
    <m/>
    <m/>
    <m/>
  </r>
  <r>
    <s v="20190094"/>
    <s v="     "/>
    <n v="43564"/>
    <s v="4/9"/>
    <x v="0"/>
    <n v="0.83"/>
    <s v="15"/>
    <n v="2"/>
    <s v="4"/>
    <x v="3"/>
    <n v="43564"/>
    <n v="0.74930555555555556"/>
    <s v="Large Eucalyptus fell into line and caused the ignition. Unable to verify fire size. "/>
    <s v="     "/>
    <s v="FAS"/>
    <m/>
    <s v="N"/>
    <x v="0"/>
    <s v="357256"/>
    <s v="19-0041092"/>
    <m/>
    <s v="T004614946 "/>
    <n v="0"/>
    <m/>
    <s v="     "/>
    <x v="1"/>
    <s v="PG&amp;E"/>
    <m/>
    <m/>
    <m/>
    <s v="D"/>
    <s v="D"/>
    <s v="&lt;3 meters of linear travel"/>
    <m/>
    <s v="Vegetation"/>
    <s v="33.a. Veg. contact"/>
    <s v="Vegetation"/>
    <s v="Contact from object"/>
    <s v="Contact - Vegetation"/>
    <m/>
    <s v="Contact - Vegetation"/>
    <s v="Conductor - Primary"/>
    <s v="Three Phase Fault"/>
    <m/>
    <s v="Overhead"/>
    <x v="3"/>
    <s v="Conductor - Primary"/>
    <m/>
    <s v="254611106"/>
    <s v="     "/>
    <s v="Non-HFTD"/>
    <x v="0"/>
    <m/>
    <m/>
    <n v="36.9711"/>
    <n v="-120.06699999999999"/>
    <s v="MADERA"/>
    <s v="STOREY-1106"/>
    <m/>
    <m/>
    <s v="STOREY 1106315398"/>
    <x v="0"/>
    <s v="Madera FD"/>
    <s v="Urban"/>
    <m/>
    <m/>
    <s v="No"/>
    <m/>
    <m/>
    <m/>
    <m/>
    <m/>
    <m/>
    <m/>
    <s v="N"/>
    <s v="N"/>
    <m/>
    <m/>
    <s v="     "/>
    <s v="36.97070000"/>
    <s v="-120.06670000"/>
    <s v="Apr 10 2019 12:00AM"/>
    <s v="BranchFail"/>
    <s v="HEALTHY LARGE EUCLYPTUS BROKE A LARGE BRANCH DUE TO HIGH WIND EVENT."/>
    <s v="EUCA"/>
    <s v="100"/>
    <s v="45"/>
    <s v="50"/>
    <s v="None"/>
    <s v="None"/>
    <s v="N"/>
    <s v="1"/>
    <m/>
    <s v="Other"/>
    <s v="D"/>
    <s v="CrossArm"/>
    <s v="BareWire"/>
    <s v="1"/>
  </r>
  <r>
    <s v="20190089"/>
    <s v="     "/>
    <n v="43564"/>
    <s v="4/9"/>
    <x v="0"/>
    <m/>
    <s v="15"/>
    <n v="2"/>
    <s v="4"/>
    <x v="3"/>
    <m/>
    <m/>
    <s v="Fire at base of pole, not initiated by PG&amp;E, less than 1 meter"/>
    <s v="     "/>
    <s v="FAS"/>
    <m/>
    <s v="N"/>
    <x v="0"/>
    <m/>
    <m/>
    <m/>
    <s v="T004613671"/>
    <n v="0"/>
    <m/>
    <s v="     "/>
    <x v="0"/>
    <s v="PG&amp;E"/>
    <m/>
    <m/>
    <m/>
    <s v="D"/>
    <m/>
    <s v="&lt;3 meters of linear travel"/>
    <m/>
    <s v="Equipment - PG&amp;E"/>
    <s v="34.o. Other"/>
    <s v="Equipment - PG&amp;E"/>
    <m/>
    <m/>
    <s v="Pole"/>
    <m/>
    <m/>
    <m/>
    <m/>
    <m/>
    <x v="0"/>
    <s v="Pole"/>
    <m/>
    <s v=""/>
    <s v="     "/>
    <s v="Non-HFTD"/>
    <x v="0"/>
    <m/>
    <m/>
    <n v="34.920699999999997"/>
    <n v="-119.535"/>
    <s v="SANTA BARBARA"/>
    <m/>
    <m/>
    <m/>
    <m/>
    <x v="0"/>
    <m/>
    <m/>
    <m/>
    <m/>
    <s v="No"/>
    <m/>
    <m/>
    <m/>
    <m/>
    <m/>
    <m/>
    <m/>
    <s v="N"/>
    <s v="N"/>
    <m/>
    <m/>
    <s v="     "/>
    <m/>
    <m/>
    <m/>
    <m/>
    <m/>
    <m/>
    <m/>
    <m/>
    <m/>
    <m/>
    <m/>
    <m/>
    <m/>
    <m/>
    <m/>
    <m/>
    <m/>
    <m/>
    <m/>
  </r>
  <r>
    <s v="20170029"/>
    <s v="     "/>
    <n v="42856"/>
    <s v="5/1"/>
    <x v="0"/>
    <n v="0.59722222222222221"/>
    <s v="18"/>
    <n v="2"/>
    <s v="5"/>
    <x v="0"/>
    <n v="42856"/>
    <m/>
    <s v="HAWKS NEST CAUSED VEG FIRE. T-LINE TO AKE REPAIR TO T1 CONSTRUCTION"/>
    <s v="     "/>
    <m/>
    <m/>
    <s v="N"/>
    <x v="0"/>
    <s v="8845374"/>
    <m/>
    <s v="INT-09611"/>
    <s v="T004023743"/>
    <m/>
    <m/>
    <s v="     "/>
    <x v="1"/>
    <s v="PG&amp;E"/>
    <m/>
    <s v="Vegetation"/>
    <s v=" "/>
    <s v="T"/>
    <m/>
    <s v="0.26-9.99"/>
    <s v="Square Feet: ; Acreage: 7"/>
    <s v="Contact - Animal - Bird"/>
    <s v="33.b. Animal contact"/>
    <s v="Contact - Bird"/>
    <s v="All types of equipment / facility failure"/>
    <s v="Contact - Animal"/>
    <m/>
    <s v="Contact - Animal"/>
    <s v="Conductor"/>
    <m/>
    <s v="Unknown"/>
    <s v="Overhead"/>
    <x v="4"/>
    <s v="Conductor"/>
    <m/>
    <s v="Pole 076/015"/>
    <s v="     "/>
    <s v="Non-HFTD"/>
    <x v="0"/>
    <m/>
    <m/>
    <n v="36.0227"/>
    <n v="-119.958"/>
    <s v="Kings"/>
    <s v="KENT-SW-STA-TULARE-LAKE-70"/>
    <s v="ETL.8790"/>
    <n v="70000"/>
    <s v="N/A"/>
    <x v="0"/>
    <s v="CORCORAN STATION 559-992-2156"/>
    <s v="Agriculture"/>
    <m/>
    <m/>
    <s v="No"/>
    <m/>
    <m/>
    <m/>
    <m/>
    <m/>
    <m/>
    <m/>
    <s v="N"/>
    <s v="N"/>
    <m/>
    <m/>
    <s v="     "/>
    <m/>
    <m/>
    <m/>
    <m/>
    <m/>
    <m/>
    <m/>
    <m/>
    <m/>
    <m/>
    <m/>
    <m/>
    <m/>
    <m/>
    <m/>
    <m/>
    <m/>
    <m/>
    <m/>
  </r>
  <r>
    <s v="20180143"/>
    <s v="     "/>
    <n v="43221"/>
    <s v="5/1"/>
    <x v="0"/>
    <n v="0.70416666666666672"/>
    <s v="18"/>
    <n v="2"/>
    <s v="5"/>
    <x v="1"/>
    <n v="43221"/>
    <n v="0.70416666666666672"/>
    <s v="animal contact caused fire and damage to PG&amp;E equipment, per T-men remarks - &quot;crows nest caught fire and burnt pole at cutout arm&quot;"/>
    <s v="     "/>
    <s v="FAS"/>
    <m/>
    <s v="N"/>
    <x v="0"/>
    <s v="77725"/>
    <s v="18-0037405"/>
    <m/>
    <m/>
    <m/>
    <m/>
    <s v="     "/>
    <x v="0"/>
    <s v="PG&amp;E"/>
    <m/>
    <m/>
    <m/>
    <s v="D"/>
    <m/>
    <s v="Structure-PG&amp;E only"/>
    <m/>
    <s v="Contact - Animal - Other"/>
    <s v="33.b. Animal contact"/>
    <s v="Contact - Animal"/>
    <s v="Contact from object"/>
    <s v="Contact - Animal"/>
    <m/>
    <s v="Contact - Animal"/>
    <m/>
    <s v="Force Out"/>
    <m/>
    <s v="Overhead"/>
    <x v="3"/>
    <m/>
    <m/>
    <s v="18665"/>
    <s v="     "/>
    <s v="Non-HFTD"/>
    <x v="0"/>
    <m/>
    <m/>
    <n v="34.919899999999998"/>
    <n v="-119.55500000000001"/>
    <s v="San Luis Obispo"/>
    <s v="CUYAMA-2101"/>
    <s v="253142101"/>
    <n v="21000"/>
    <s v="CUYAMA 21013533"/>
    <x v="0"/>
    <m/>
    <s v="Highly Rural"/>
    <m/>
    <m/>
    <s v="No"/>
    <m/>
    <m/>
    <m/>
    <m/>
    <m/>
    <m/>
    <m/>
    <s v="N"/>
    <s v="N"/>
    <m/>
    <m/>
    <s v="     "/>
    <m/>
    <m/>
    <m/>
    <m/>
    <m/>
    <m/>
    <m/>
    <m/>
    <m/>
    <m/>
    <m/>
    <m/>
    <m/>
    <m/>
    <m/>
    <m/>
    <m/>
    <m/>
    <m/>
  </r>
  <r>
    <s v="20190129"/>
    <s v="     "/>
    <n v="43586"/>
    <s v="5/1"/>
    <x v="0"/>
    <n v="0.75081018518518516"/>
    <s v="18"/>
    <n v="2"/>
    <s v="5"/>
    <x v="3"/>
    <n v="43586"/>
    <m/>
    <s v="Obtained FAS Tag based upon OIS. Grass fire from conductors slapping/arching. Extinguised by SJ Fire.Cause is open wire secondary per FAS Tag. FAS Notes indicate: Remarks:_x000d__x000a_11401 CHULA VISTA CT_x000d__x000a_PHONE CO TRANSFERRED THEIR SPAN GUY TO NEW POLE, RAISING AND NOW XING SEC LINES._x000d__x000a_INSTALLED SPREADER BRACKETS. Slapping appeared to cause fire but according to FO tag entry, this was because of phone company changing span guy to new pole which raised raised and crossing secondary lines. Upated to 3rd-Party."/>
    <s v="     "/>
    <s v="FAS"/>
    <m/>
    <s v="N"/>
    <x v="0"/>
    <s v="371925"/>
    <m/>
    <m/>
    <s v="T004632183, T004632189"/>
    <n v="0"/>
    <m/>
    <s v="     "/>
    <x v="1"/>
    <s v="PG&amp;E"/>
    <m/>
    <m/>
    <m/>
    <s v="D"/>
    <s v="D"/>
    <s v="&lt;3 meters of linear travel"/>
    <m/>
    <s v="Wire-Wire Contact"/>
    <s v="35.a. Wire-to-wire contact / contamination"/>
    <s v="Wire-Wire Contact"/>
    <s v="Contact from object"/>
    <s v="Contact from Object - Other"/>
    <m/>
    <m/>
    <m/>
    <m/>
    <m/>
    <s v="Overhead"/>
    <x v="1"/>
    <s v="Conductor - Secondary"/>
    <m/>
    <s v="103900972"/>
    <s v="     "/>
    <s v="Non-HFTD"/>
    <x v="0"/>
    <m/>
    <m/>
    <n v="37.392800000000001"/>
    <n v="-121.824"/>
    <s v="SANTA CLARA"/>
    <s v="MC-KEE-1103"/>
    <m/>
    <m/>
    <s v="N/A"/>
    <x v="0"/>
    <s v="San Jose FD"/>
    <s v="Urban"/>
    <m/>
    <m/>
    <s v="No"/>
    <m/>
    <m/>
    <m/>
    <m/>
    <m/>
    <m/>
    <m/>
    <s v="N"/>
    <s v="N"/>
    <m/>
    <m/>
    <s v="     "/>
    <m/>
    <m/>
    <m/>
    <m/>
    <m/>
    <m/>
    <m/>
    <m/>
    <m/>
    <m/>
    <m/>
    <m/>
    <m/>
    <m/>
    <m/>
    <m/>
    <m/>
    <m/>
    <m/>
  </r>
  <r>
    <s v="20200343"/>
    <s v="     "/>
    <n v="43952"/>
    <s v="5/1"/>
    <x v="0"/>
    <n v="0.15555555555555556"/>
    <s v="18"/>
    <n v="2"/>
    <s v="5"/>
    <x v="4"/>
    <n v="43952"/>
    <n v="0.18611111111111112"/>
    <s v="On May 1, 2020 at 0525 hours, a PG&amp;E Troubleman patrolled the East Marysville 1108 12kV Distribution Circuit number 152331108, near 3658 Highway 20 in Marysville. He observed a new 65' badly burned pole. The wood pole had not yet been cut-over, but did have new conductor that was potentially damaged. Initial analysis indicates the pole fire was caused by a third party car pole accident. The Marysville Fire Department responded to and extinguished the fire. The 60-minute outage affected 727 customers. All the repairs were completed and the line was returned to service on May 1, 2020. This ignition did not meet the reporting criteria, because it didn't burn material other than PG&amp;E assets, and the fire was not greater than one linear meter. This information is preliminary."/>
    <s v="     "/>
    <s v="FAS"/>
    <m/>
    <s v="N"/>
    <x v="0"/>
    <s v="904954"/>
    <s v="20-0046128"/>
    <m/>
    <s v="T004952447"/>
    <m/>
    <m/>
    <s v="     "/>
    <x v="0"/>
    <s v="PG&amp;E"/>
    <m/>
    <s v="Other"/>
    <m/>
    <s v="D"/>
    <s v="D"/>
    <s v="Structure-only"/>
    <m/>
    <s v="Contact - 3rd Party"/>
    <s v="33.d. Vehicle contact"/>
    <s v="Contact - 3rd Party"/>
    <s v="Contact from object"/>
    <s v="Contact - Vehicle"/>
    <m/>
    <s v="Contact - Vehicle"/>
    <s v="Pole"/>
    <s v="Force Out"/>
    <m/>
    <s v="Overhead"/>
    <x v="3"/>
    <s v="Pole"/>
    <s v="Conductor"/>
    <s v="Circuit ID: 152331108"/>
    <s v="     "/>
    <s v="Non-HFTD"/>
    <x v="0"/>
    <m/>
    <m/>
    <n v="39.182000000000002"/>
    <n v="-121.54300000000001"/>
    <s v="Yuba"/>
    <s v="EAST-MARYSVILLE-1108"/>
    <m/>
    <n v="12000"/>
    <m/>
    <x v="0"/>
    <s v="Marysville FD"/>
    <s v="Urban"/>
    <m/>
    <m/>
    <s v="No"/>
    <m/>
    <m/>
    <m/>
    <m/>
    <m/>
    <m/>
    <m/>
    <s v="N"/>
    <s v="N"/>
    <m/>
    <m/>
    <s v="     "/>
    <m/>
    <m/>
    <m/>
    <m/>
    <m/>
    <m/>
    <m/>
    <m/>
    <m/>
    <m/>
    <m/>
    <m/>
    <m/>
    <m/>
    <m/>
    <m/>
    <m/>
    <m/>
    <m/>
  </r>
  <r>
    <s v="20200341"/>
    <s v="     "/>
    <n v="43952"/>
    <s v="5/1"/>
    <x v="0"/>
    <n v="3.888888888888889E-2"/>
    <s v="18"/>
    <n v="2"/>
    <s v="5"/>
    <x v="4"/>
    <n v="43952"/>
    <n v="2.9166666666666667E-2"/>
    <s v="On May 1, at 0056 hours, a PG&amp;E Troubleman  was dispatched to an outage on the CLARK ROAD 1102 circuit when a car hit a guy wire and caused a fire between 3 meters and .25 acres. Cal Fire responded to the scene. Repairs were done on 5/4/2020."/>
    <s v="     "/>
    <s v="FAS"/>
    <m/>
    <s v="N"/>
    <x v="0"/>
    <s v="904944"/>
    <s v="20-0046124"/>
    <m/>
    <s v="T004952439"/>
    <n v="118965227"/>
    <m/>
    <s v="     "/>
    <x v="1"/>
    <s v="PG&amp;E"/>
    <m/>
    <s v="Vegetation"/>
    <m/>
    <s v="D"/>
    <s v="D"/>
    <s v="&lt;0.25"/>
    <m/>
    <s v="Contact - 3rd Party"/>
    <s v="33.d. Vehicle contact"/>
    <s v="Contact - 3rd Party"/>
    <s v="Contact from object"/>
    <s v="Contact - Vehicle"/>
    <m/>
    <s v="Contact - Vehicle"/>
    <s v="Guy/Span Wire"/>
    <s v="Line to Ground"/>
    <m/>
    <s v="Overhead"/>
    <x v="3"/>
    <s v="Guy/Span Wire"/>
    <m/>
    <s v="Guy attached to 103124762"/>
    <s v="     "/>
    <s v="Non-HFTD"/>
    <x v="0"/>
    <m/>
    <m/>
    <n v="39.647399999999998"/>
    <n v="-121.63500000000001"/>
    <s v="Butte"/>
    <s v="CLARK-ROAD-1102"/>
    <m/>
    <n v="12000"/>
    <m/>
    <x v="0"/>
    <s v="Cal Fire"/>
    <s v="Herbaceous"/>
    <m/>
    <m/>
    <s v="No"/>
    <m/>
    <m/>
    <m/>
    <m/>
    <m/>
    <m/>
    <m/>
    <s v="N"/>
    <s v="N"/>
    <m/>
    <m/>
    <s v="     "/>
    <m/>
    <m/>
    <m/>
    <m/>
    <m/>
    <m/>
    <m/>
    <m/>
    <m/>
    <m/>
    <m/>
    <m/>
    <m/>
    <m/>
    <m/>
    <m/>
    <m/>
    <m/>
    <m/>
  </r>
  <r>
    <s v="20210462"/>
    <s v="     "/>
    <n v="44317"/>
    <s v="5/1"/>
    <x v="0"/>
    <n v="0.68680555555555556"/>
    <s v="18"/>
    <n v="2"/>
    <s v="5"/>
    <x v="5"/>
    <n v="44317"/>
    <m/>
    <s v="A bird made contact with overhead primary circuit at riser 5124F. The bird contact resulted in an ignition roughly 3 meters - 0.25 acre in size and was extinguished by the ranch staff. This information is preliminary. AGFC notes: troubelman marked this as a 1 meter - 3 meter fire, but states the fire fire was 60' x 25' in size, so I corrected the fire size to 3 meters - 0.25 acre."/>
    <s v="     "/>
    <s v="FAS"/>
    <m/>
    <s v="N"/>
    <x v="0"/>
    <m/>
    <s v="21-0055803"/>
    <m/>
    <s v="T005278645"/>
    <m/>
    <m/>
    <s v="     "/>
    <x v="1"/>
    <s v="PG&amp;E"/>
    <m/>
    <s v="Vegetation"/>
    <m/>
    <s v="D"/>
    <s v="D"/>
    <s v="&lt;0.25"/>
    <s v="60'X25'"/>
    <s v="Contact - Animal - Bird"/>
    <s v="33.b. Animal contact"/>
    <s v="Contact - Bird"/>
    <s v="Contact from object"/>
    <s v="Animal contact"/>
    <m/>
    <s v="Animal contact"/>
    <s v="Fuse"/>
    <s v="Line to Ground"/>
    <s v="N"/>
    <s v="Overhead"/>
    <x v="3"/>
    <s v="Fuse"/>
    <s v="fuses, fuse holders"/>
    <s v="100731636"/>
    <s v="     "/>
    <s v="Non-HFTD"/>
    <x v="0"/>
    <m/>
    <m/>
    <n v="36.568100000000001"/>
    <n v="-120.083"/>
    <s v="Fresno"/>
    <s v="STROUD-1104"/>
    <m/>
    <n v="12000"/>
    <m/>
    <x v="0"/>
    <s v="Customer"/>
    <s v="Agriculture"/>
    <m/>
    <m/>
    <s v="No"/>
    <m/>
    <m/>
    <m/>
    <m/>
    <m/>
    <m/>
    <m/>
    <s v="N"/>
    <s v="N"/>
    <m/>
    <m/>
    <s v="     "/>
    <m/>
    <m/>
    <m/>
    <m/>
    <m/>
    <m/>
    <m/>
    <m/>
    <m/>
    <m/>
    <m/>
    <m/>
    <m/>
    <m/>
    <m/>
    <m/>
    <m/>
    <m/>
    <m/>
  </r>
  <r>
    <s v="SAP201421574"/>
    <s v="     "/>
    <n v="41769"/>
    <s v="5/10"/>
    <x v="0"/>
    <m/>
    <s v="19"/>
    <n v="2"/>
    <s v="5"/>
    <x v="7"/>
    <n v="41767"/>
    <m/>
    <s v="pole fire; pot bank on ground; oil spill"/>
    <s v="     "/>
    <s v="SAP"/>
    <n v="44580"/>
    <s v="Y"/>
    <x v="0"/>
    <s v="1012009"/>
    <s v="14-0030277"/>
    <m/>
    <s v="T003115138"/>
    <n v="107997756"/>
    <m/>
    <s v="     "/>
    <x v="0"/>
    <s v="PG&amp;E"/>
    <m/>
    <m/>
    <m/>
    <s v="D"/>
    <m/>
    <s v="Structure-PG&amp;E only"/>
    <m/>
    <s v="Equipment - PG&amp;E"/>
    <s v="34.o. Other"/>
    <s v="Equipment - PG&amp;E"/>
    <s v="Other"/>
    <s v="Other"/>
    <s v="Pole"/>
    <m/>
    <m/>
    <s v="Line to Line"/>
    <s v="No"/>
    <s v="Overhead"/>
    <x v="0"/>
    <s v="Pole"/>
    <m/>
    <s v="100226860"/>
    <s v="     "/>
    <s v="Non-HFTD"/>
    <x v="0"/>
    <m/>
    <m/>
    <n v="35.123600000000003"/>
    <n v="-119.113"/>
    <s v="Kern"/>
    <s v="LAKEVIEW-1102"/>
    <m/>
    <m/>
    <s v="LAKEVIEW 11023776"/>
    <x v="0"/>
    <m/>
    <m/>
    <m/>
    <m/>
    <s v="No"/>
    <m/>
    <m/>
    <m/>
    <m/>
    <m/>
    <m/>
    <m/>
    <s v="N"/>
    <s v="N"/>
    <m/>
    <m/>
    <s v="     "/>
    <m/>
    <m/>
    <m/>
    <m/>
    <m/>
    <m/>
    <m/>
    <m/>
    <m/>
    <m/>
    <m/>
    <m/>
    <m/>
    <m/>
    <m/>
    <m/>
    <m/>
    <m/>
    <m/>
  </r>
  <r>
    <s v="20150060"/>
    <s v="     "/>
    <n v="42134"/>
    <s v="5/10"/>
    <x v="0"/>
    <n v="0.67152777777777772"/>
    <s v="20"/>
    <n v="2"/>
    <s v="5"/>
    <x v="2"/>
    <n v="42134"/>
    <n v="0.67152777777777772"/>
    <s v="mylar baloon in primary @ riser pole combo Arm ."/>
    <s v="     "/>
    <m/>
    <m/>
    <s v="N"/>
    <x v="0"/>
    <s v="1232338"/>
    <s v="15-0033168"/>
    <m/>
    <m/>
    <m/>
    <m/>
    <s v="     "/>
    <x v="1"/>
    <s v="PG&amp;E"/>
    <m/>
    <s v="Vegetation"/>
    <m/>
    <s v="D"/>
    <m/>
    <s v="&lt;0.25"/>
    <s v="Square Feet: ; Acreage: "/>
    <s v="Contact - 3rd Party"/>
    <s v="33.c. Balloon contact"/>
    <s v="Contact - 3rd Party"/>
    <s v="All types of equipment / facility failure"/>
    <s v="Contact - Balloon"/>
    <m/>
    <s v="Contact - Balloon"/>
    <s v="Conductor"/>
    <s v="Line to Ground"/>
    <s v="0"/>
    <s v="Overhead"/>
    <x v="3"/>
    <s v="Conductor"/>
    <m/>
    <s v="9956 Dillwood rd."/>
    <s v="     "/>
    <s v="Non-HFTD"/>
    <x v="0"/>
    <m/>
    <m/>
    <n v="37.783200000000001"/>
    <n v="-120.79300000000001"/>
    <s v="Stanislaus"/>
    <s v="COTTLE-1701"/>
    <s v="163711701"/>
    <n v="17000"/>
    <s v="N/A"/>
    <x v="0"/>
    <s v="Oakdale"/>
    <s v="Herbaceous"/>
    <m/>
    <m/>
    <s v="No"/>
    <m/>
    <m/>
    <m/>
    <m/>
    <m/>
    <m/>
    <m/>
    <s v="N"/>
    <s v="N"/>
    <m/>
    <m/>
    <s v="     "/>
    <m/>
    <m/>
    <m/>
    <m/>
    <m/>
    <m/>
    <m/>
    <m/>
    <m/>
    <m/>
    <m/>
    <m/>
    <m/>
    <m/>
    <m/>
    <m/>
    <m/>
    <m/>
    <m/>
  </r>
  <r>
    <s v="20150059"/>
    <s v="     "/>
    <n v="42134"/>
    <s v="5/10"/>
    <x v="0"/>
    <n v="0.62708333333333333"/>
    <s v="20"/>
    <n v="2"/>
    <s v="5"/>
    <x v="2"/>
    <n v="42134"/>
    <n v="0.62708333333333333"/>
    <m/>
    <s v="     "/>
    <m/>
    <m/>
    <s v="N"/>
    <x v="0"/>
    <s v="1232311"/>
    <s v="15-0033163"/>
    <m/>
    <m/>
    <m/>
    <m/>
    <s v="     "/>
    <x v="1"/>
    <s v="PG&amp;E"/>
    <m/>
    <s v="Vegetation"/>
    <m/>
    <s v="D"/>
    <m/>
    <s v="&lt;0.25"/>
    <s v="Square Feet: ; Acreage: "/>
    <s v="Contact - 3rd Party"/>
    <s v="33.c. Balloon contact"/>
    <s v="Contact - 3rd Party"/>
    <s v="All types of equipment / facility failure"/>
    <s v="Contact - Balloon"/>
    <m/>
    <s v="Contact - Balloon"/>
    <s v="Conductor"/>
    <s v="Line to Line"/>
    <s v="PACIFIC BELL"/>
    <s v="Overhead"/>
    <x v="3"/>
    <s v="Conductor"/>
    <m/>
    <s v="100282481"/>
    <s v="     "/>
    <s v="Non-HFTD"/>
    <x v="0"/>
    <m/>
    <m/>
    <n v="37.664900000000003"/>
    <n v="-122.432"/>
    <s v="San Mateo"/>
    <s v="EAST-GRAND-1104"/>
    <s v="22571104"/>
    <n v="12000"/>
    <s v="EAST GRAND 1104CB"/>
    <x v="0"/>
    <s v="San Mateo FD"/>
    <s v="Urban"/>
    <m/>
    <m/>
    <s v="No"/>
    <m/>
    <m/>
    <m/>
    <m/>
    <m/>
    <m/>
    <m/>
    <s v="N"/>
    <s v="N"/>
    <m/>
    <m/>
    <s v="     "/>
    <m/>
    <m/>
    <m/>
    <m/>
    <m/>
    <m/>
    <m/>
    <m/>
    <m/>
    <m/>
    <m/>
    <m/>
    <m/>
    <m/>
    <m/>
    <m/>
    <m/>
    <m/>
    <m/>
  </r>
  <r>
    <s v="SAP201711950"/>
    <s v="     "/>
    <n v="42865"/>
    <s v="5/10"/>
    <x v="0"/>
    <m/>
    <s v="19"/>
    <n v="2"/>
    <s v="5"/>
    <x v="0"/>
    <n v="42863"/>
    <m/>
    <s v="nest on transformer started pole fire"/>
    <s v="     "/>
    <s v="SAP"/>
    <n v="44580"/>
    <s v="Y"/>
    <x v="0"/>
    <s v="1777402"/>
    <s v="17-0046138"/>
    <m/>
    <s v="T004029925"/>
    <n v="112843558"/>
    <m/>
    <s v="     "/>
    <x v="0"/>
    <s v="PG&amp;E"/>
    <m/>
    <m/>
    <m/>
    <s v="D"/>
    <m/>
    <s v="Structure-PG&amp;E only"/>
    <m/>
    <s v="Contact - Animal - Nest"/>
    <s v="33.e. Other contact from object"/>
    <s v="Contact - Nest"/>
    <s v="Nest Contact"/>
    <s v="Nest Contact"/>
    <m/>
    <s v="Nest Contact"/>
    <s v="Transformer"/>
    <s v="Three Phase Fault"/>
    <s v="No"/>
    <s v="Overhead"/>
    <x v="0"/>
    <s v="Transformer"/>
    <m/>
    <s v="100660485"/>
    <s v="     "/>
    <s v="Non-HFTD"/>
    <x v="0"/>
    <m/>
    <m/>
    <n v="35.948399999999999"/>
    <n v="-119.751"/>
    <s v="Kings"/>
    <s v="ANGIOLA-1103"/>
    <m/>
    <m/>
    <s v="ANGIOLA 11038680"/>
    <x v="0"/>
    <m/>
    <m/>
    <m/>
    <m/>
    <s v="No"/>
    <m/>
    <m/>
    <m/>
    <m/>
    <m/>
    <m/>
    <m/>
    <s v="N"/>
    <s v="N"/>
    <m/>
    <m/>
    <s v="     "/>
    <m/>
    <m/>
    <m/>
    <m/>
    <m/>
    <m/>
    <m/>
    <m/>
    <m/>
    <m/>
    <m/>
    <m/>
    <m/>
    <m/>
    <m/>
    <m/>
    <m/>
    <m/>
    <m/>
  </r>
  <r>
    <s v="SAP20188987"/>
    <s v="     "/>
    <n v="43230"/>
    <s v="5/10"/>
    <x v="0"/>
    <m/>
    <s v="19"/>
    <n v="2"/>
    <s v="5"/>
    <x v="1"/>
    <n v="43228"/>
    <m/>
    <s v="Pole fire damaged primary cutout arm and secondary arm"/>
    <s v="     "/>
    <s v="SAP"/>
    <n v="44580"/>
    <s v="Y"/>
    <x v="0"/>
    <s v="81624"/>
    <s v="18-0039243"/>
    <m/>
    <s v="T004315513"/>
    <n v="114577557"/>
    <m/>
    <s v="     "/>
    <x v="0"/>
    <s v="PG&amp;E"/>
    <m/>
    <m/>
    <m/>
    <s v="D"/>
    <m/>
    <s v="Structure-PG&amp;E only"/>
    <m/>
    <s v="Equipment - PG&amp;E"/>
    <s v="34.c. Fuse damage or failure"/>
    <s v="Equipment - PG&amp;E"/>
    <s v="Fuse failure - all"/>
    <s v="Fuse failure - all"/>
    <s v="Crossarm"/>
    <m/>
    <m/>
    <s v="Force Out"/>
    <s v="Yes"/>
    <s v="Overhead"/>
    <x v="0"/>
    <s v="Crossarm"/>
    <m/>
    <s v="101831137"/>
    <s v="     "/>
    <s v="Non-HFTD"/>
    <x v="0"/>
    <m/>
    <m/>
    <n v="37.747500000000002"/>
    <n v="-122.505"/>
    <s v="San Francisco"/>
    <s v="DALY-CITY-1111"/>
    <m/>
    <m/>
    <s v="SF L 110299986"/>
    <x v="0"/>
    <m/>
    <m/>
    <m/>
    <m/>
    <s v="No"/>
    <m/>
    <m/>
    <m/>
    <m/>
    <m/>
    <m/>
    <m/>
    <s v="N"/>
    <s v="N"/>
    <m/>
    <m/>
    <s v="     "/>
    <m/>
    <m/>
    <m/>
    <m/>
    <m/>
    <m/>
    <m/>
    <m/>
    <m/>
    <m/>
    <m/>
    <m/>
    <m/>
    <m/>
    <m/>
    <m/>
    <m/>
    <m/>
    <m/>
  </r>
  <r>
    <s v="20190145"/>
    <s v="     "/>
    <n v="43595"/>
    <s v="5/10"/>
    <x v="0"/>
    <m/>
    <s v="19"/>
    <n v="2"/>
    <s v="5"/>
    <x v="3"/>
    <n v="43595"/>
    <m/>
    <s v="Burned pole top, fire less than 1 meter, self extinguished"/>
    <s v="     "/>
    <s v="FAS"/>
    <m/>
    <s v="N"/>
    <x v="0"/>
    <s v="377885"/>
    <s v="19-0050691"/>
    <m/>
    <s v="T004638422"/>
    <n v="0"/>
    <m/>
    <s v="     "/>
    <x v="0"/>
    <s v="PG&amp;E"/>
    <m/>
    <m/>
    <m/>
    <s v="D"/>
    <m/>
    <s v="Structure-PG&amp;E only"/>
    <m/>
    <s v="Unknown - Info N/A"/>
    <s v="40.a. Unknown"/>
    <s v="Unknown"/>
    <m/>
    <m/>
    <m/>
    <m/>
    <m/>
    <s v="Force Out"/>
    <m/>
    <m/>
    <x v="0"/>
    <m/>
    <m/>
    <s v="Jumper W/Of Mtr# 1008617483{Jumper W/Of Mtr# 1008617483}"/>
    <s v="     "/>
    <s v="Non-HFTD"/>
    <x v="0"/>
    <m/>
    <m/>
    <n v="35.406599999999997"/>
    <n v="-118.98399999999999"/>
    <s v="KERN"/>
    <s v="BAKERSFIELD-1102"/>
    <m/>
    <m/>
    <s v="BAKERSFIELD 110249648"/>
    <x v="0"/>
    <m/>
    <m/>
    <m/>
    <m/>
    <s v="No"/>
    <m/>
    <m/>
    <m/>
    <m/>
    <m/>
    <m/>
    <m/>
    <s v="N"/>
    <s v="N"/>
    <m/>
    <m/>
    <s v="     "/>
    <m/>
    <m/>
    <m/>
    <m/>
    <m/>
    <m/>
    <m/>
    <m/>
    <m/>
    <m/>
    <m/>
    <m/>
    <m/>
    <m/>
    <m/>
    <m/>
    <m/>
    <m/>
    <m/>
  </r>
  <r>
    <s v="20190147"/>
    <s v="     "/>
    <n v="43595"/>
    <s v="5/10"/>
    <x v="0"/>
    <m/>
    <s v="19"/>
    <n v="2"/>
    <s v="5"/>
    <x v="3"/>
    <n v="43595"/>
    <n v="0.54166666666666663"/>
    <s v="Gun shot apparently caused wire down "/>
    <s v="     "/>
    <s v="FAS"/>
    <m/>
    <s v="N"/>
    <x v="0"/>
    <s v="378070"/>
    <s v="19-0050820"/>
    <m/>
    <s v="T004638828"/>
    <n v="117211453"/>
    <m/>
    <s v="     "/>
    <x v="1"/>
    <s v="PG&amp;E"/>
    <m/>
    <m/>
    <m/>
    <s v="D"/>
    <s v="D"/>
    <s v="0.26-9.99"/>
    <m/>
    <s v="Contact - 3rd Party"/>
    <s v="33.e. Other contact from object"/>
    <s v="Contact - 3rd Party"/>
    <s v="Contact from object"/>
    <s v="Contact - Other"/>
    <m/>
    <s v="Contact - Other"/>
    <s v="Conductor - Primary"/>
    <s v="Line to Ground"/>
    <m/>
    <s v="Overhead"/>
    <x v="3"/>
    <s v="Conductor - Primary"/>
    <m/>
    <s v="153771104"/>
    <s v="     "/>
    <s v="Non-HFTD"/>
    <x v="0"/>
    <m/>
    <m/>
    <n v="39.275500000000001"/>
    <n v="-121.688"/>
    <s v="SUTTER"/>
    <s v="LIVE-OAK-1104"/>
    <m/>
    <m/>
    <s v="LIVE OAK 110448420"/>
    <x v="0"/>
    <s v="Sutter County FD"/>
    <s v="Agriculture"/>
    <m/>
    <m/>
    <s v="No"/>
    <m/>
    <m/>
    <m/>
    <m/>
    <m/>
    <m/>
    <m/>
    <s v="N"/>
    <s v="N"/>
    <m/>
    <m/>
    <s v="     "/>
    <m/>
    <m/>
    <m/>
    <m/>
    <m/>
    <m/>
    <m/>
    <m/>
    <m/>
    <m/>
    <m/>
    <m/>
    <m/>
    <m/>
    <m/>
    <m/>
    <m/>
    <m/>
    <m/>
  </r>
  <r>
    <s v="MIA201910444"/>
    <s v="     "/>
    <n v="43595"/>
    <s v="5/10"/>
    <x v="0"/>
    <n v="0.48943287037037037"/>
    <s v="19"/>
    <n v="2"/>
    <s v="5"/>
    <x v="3"/>
    <n v="43595"/>
    <n v="0.48888888888888887"/>
    <s v="Nest started pole fire damaging TX"/>
    <s v="     "/>
    <s v="FAS"/>
    <n v="44243"/>
    <s v="Y"/>
    <x v="0"/>
    <s v="377987"/>
    <s v="19-0050804"/>
    <m/>
    <s v="T004638742"/>
    <n v="117210086"/>
    <m/>
    <s v="     "/>
    <x v="0"/>
    <s v="PG&amp;E"/>
    <m/>
    <m/>
    <m/>
    <s v="D"/>
    <m/>
    <s v="Unknown"/>
    <m/>
    <s v="Contact - Animal - Nest"/>
    <s v="33.e. Other contact from object"/>
    <s v="Contact - Nest"/>
    <s v="Contact from object"/>
    <s v="Contact - Nest"/>
    <m/>
    <s v="Contact - Nest"/>
    <s v="Fuse"/>
    <s v="Line to Ground"/>
    <s v="No"/>
    <s v="Overhead"/>
    <x v="0"/>
    <m/>
    <m/>
    <s v="6201 "/>
    <s v="     "/>
    <s v="Non-HFTD"/>
    <x v="0"/>
    <m/>
    <m/>
    <n v="35.626100000000001"/>
    <n v="-120.358"/>
    <s v="San Luis Obispo"/>
    <s v="CHOLAME-2102"/>
    <s v="182562102"/>
    <n v="21000"/>
    <s v="CHOLAME 2102X24"/>
    <x v="0"/>
    <m/>
    <s v="Rural"/>
    <m/>
    <m/>
    <s v="No"/>
    <m/>
    <m/>
    <m/>
    <m/>
    <m/>
    <m/>
    <m/>
    <s v="N"/>
    <s v="N"/>
    <m/>
    <m/>
    <s v="     "/>
    <m/>
    <m/>
    <m/>
    <m/>
    <m/>
    <m/>
    <m/>
    <m/>
    <m/>
    <m/>
    <m/>
    <m/>
    <m/>
    <m/>
    <m/>
    <m/>
    <m/>
    <m/>
    <m/>
  </r>
  <r>
    <s v="MIA20193267"/>
    <s v="     "/>
    <n v="43595"/>
    <s v="5/10"/>
    <x v="0"/>
    <n v="0.20232638888888888"/>
    <s v="19"/>
    <n v="2"/>
    <s v="5"/>
    <x v="3"/>
    <n v="43595"/>
    <n v="0.20208333333333334"/>
    <s v="Pole fire"/>
    <s v="     "/>
    <s v="FAS"/>
    <n v="44243"/>
    <s v="Y"/>
    <x v="0"/>
    <s v="377603"/>
    <s v="N/A"/>
    <m/>
    <s v="T004638239"/>
    <n v="117206057"/>
    <m/>
    <s v="     "/>
    <x v="0"/>
    <s v="PG&amp;E"/>
    <m/>
    <m/>
    <m/>
    <s v="D"/>
    <m/>
    <s v="Unknown"/>
    <m/>
    <s v="Equipment - PG&amp;E"/>
    <s v="34.f. Pole damage or failure"/>
    <s v="Equipment - PG&amp;E"/>
    <s v="All types of equipment / facility failure"/>
    <s v="Pole failure"/>
    <s v="Pole"/>
    <m/>
    <m/>
    <m/>
    <s v="Yes"/>
    <s v="Overhead"/>
    <x v="0"/>
    <m/>
    <m/>
    <s v="100248193"/>
    <s v="     "/>
    <s v="Non-HFTD"/>
    <x v="0"/>
    <m/>
    <m/>
    <n v="35.378900000000002"/>
    <n v="-118.98099999999999"/>
    <s v="Kern"/>
    <s v="BAKERSFIELD-1114"/>
    <m/>
    <n v="11000"/>
    <m/>
    <x v="0"/>
    <m/>
    <s v="Urban"/>
    <m/>
    <m/>
    <s v="No"/>
    <m/>
    <m/>
    <m/>
    <m/>
    <m/>
    <m/>
    <m/>
    <s v="N"/>
    <s v="N"/>
    <m/>
    <m/>
    <s v="     "/>
    <m/>
    <m/>
    <m/>
    <m/>
    <m/>
    <m/>
    <m/>
    <m/>
    <m/>
    <m/>
    <m/>
    <m/>
    <m/>
    <m/>
    <m/>
    <m/>
    <m/>
    <m/>
    <m/>
  </r>
  <r>
    <s v="20190144"/>
    <s v="     "/>
    <n v="43595"/>
    <s v="5/10"/>
    <x v="0"/>
    <m/>
    <s v="19"/>
    <n v="2"/>
    <s v="5"/>
    <x v="3"/>
    <n v="43595"/>
    <m/>
    <s v="Wire down, small fire, less than 1 meter, self extinguished"/>
    <s v="     "/>
    <s v="FAS"/>
    <m/>
    <s v="N"/>
    <x v="0"/>
    <s v="377655"/>
    <s v="19-0031884"/>
    <m/>
    <m/>
    <n v="117206051"/>
    <m/>
    <s v="     "/>
    <x v="0"/>
    <s v="PG&amp;E"/>
    <m/>
    <m/>
    <m/>
    <s v="D"/>
    <m/>
    <s v="&lt;3 meters of linear travel"/>
    <m/>
    <s v="Equipment - PG&amp;E"/>
    <s v="34.o. Other"/>
    <s v="Equipment - PG&amp;E"/>
    <m/>
    <m/>
    <s v="Conductor - Primary"/>
    <m/>
    <m/>
    <s v="Line to Ground"/>
    <m/>
    <m/>
    <x v="0"/>
    <s v="Conductor - Primary"/>
    <m/>
    <s v="182821101-2100630666{M86}"/>
    <s v="     "/>
    <s v="Non-HFTD"/>
    <x v="0"/>
    <m/>
    <m/>
    <m/>
    <m/>
    <s v="SAN LUIS OBISPO"/>
    <s v="OCEANO-1102"/>
    <m/>
    <m/>
    <s v="MESA 1101M86"/>
    <x v="0"/>
    <m/>
    <m/>
    <m/>
    <m/>
    <s v="No"/>
    <m/>
    <m/>
    <m/>
    <m/>
    <m/>
    <m/>
    <m/>
    <s v="N"/>
    <s v="N"/>
    <m/>
    <m/>
    <s v="     "/>
    <m/>
    <m/>
    <m/>
    <m/>
    <m/>
    <m/>
    <m/>
    <m/>
    <m/>
    <m/>
    <m/>
    <m/>
    <m/>
    <m/>
    <m/>
    <m/>
    <m/>
    <m/>
    <m/>
  </r>
  <r>
    <s v="20190146"/>
    <s v="     "/>
    <n v="43595"/>
    <s v="5/10"/>
    <x v="0"/>
    <m/>
    <s v="19"/>
    <n v="2"/>
    <s v="5"/>
    <x v="3"/>
    <n v="43595"/>
    <m/>
    <s v="Loose wire on lightening arrestor got into bushing, small fire, less than 1 meter"/>
    <s v="     "/>
    <s v="FAS"/>
    <m/>
    <s v="N"/>
    <x v="0"/>
    <s v="377808"/>
    <s v="19-0050677"/>
    <m/>
    <s v="T004638461"/>
    <n v="0"/>
    <m/>
    <s v="     "/>
    <x v="0"/>
    <s v="PG&amp;E"/>
    <m/>
    <m/>
    <m/>
    <s v="D"/>
    <m/>
    <s v="&lt;3 meters of linear travel"/>
    <m/>
    <s v="Equipment - PG&amp;E"/>
    <s v="34.o. Other"/>
    <s v="Equipment - PG&amp;E"/>
    <m/>
    <m/>
    <s v="Circuit Breaker"/>
    <m/>
    <m/>
    <s v="Force Out"/>
    <m/>
    <m/>
    <x v="0"/>
    <s v="Circuit Breaker"/>
    <m/>
    <s v="06364-2100896506{2102/2}"/>
    <s v="     "/>
    <s v="Non-HFTD"/>
    <x v="0"/>
    <m/>
    <m/>
    <n v="38.265999999999998"/>
    <n v="-121.96"/>
    <s v="SOLANO"/>
    <s v="PEABODY-2102"/>
    <m/>
    <m/>
    <s v="PEABODY 2109CB"/>
    <x v="0"/>
    <s v="TAFB"/>
    <m/>
    <m/>
    <m/>
    <s v="No"/>
    <m/>
    <m/>
    <m/>
    <m/>
    <m/>
    <m/>
    <m/>
    <s v="N"/>
    <s v="N"/>
    <m/>
    <m/>
    <s v="     "/>
    <m/>
    <m/>
    <m/>
    <m/>
    <m/>
    <m/>
    <m/>
    <m/>
    <m/>
    <m/>
    <m/>
    <m/>
    <m/>
    <m/>
    <m/>
    <m/>
    <m/>
    <m/>
    <m/>
  </r>
  <r>
    <s v="20190143"/>
    <s v="     "/>
    <n v="43595"/>
    <s v="5/10"/>
    <x v="0"/>
    <m/>
    <s v="19"/>
    <n v="2"/>
    <s v="5"/>
    <x v="3"/>
    <m/>
    <m/>
    <s v="Transformer flashed, did not catch fire, less than 1 meter"/>
    <s v="     "/>
    <s v="FAS"/>
    <m/>
    <s v="N"/>
    <x v="0"/>
    <m/>
    <m/>
    <m/>
    <s v="T004638250"/>
    <n v="0"/>
    <m/>
    <s v="     "/>
    <x v="0"/>
    <s v="PG&amp;E"/>
    <m/>
    <m/>
    <m/>
    <s v="D"/>
    <m/>
    <s v="&lt;3 meters of linear travel"/>
    <m/>
    <s v="Equipment - PG&amp;E"/>
    <s v="34.o. Other"/>
    <s v="Equipment - PG&amp;E"/>
    <m/>
    <m/>
    <s v="Transformer"/>
    <m/>
    <m/>
    <m/>
    <m/>
    <m/>
    <x v="0"/>
    <s v="Transformer"/>
    <m/>
    <s v=""/>
    <s v="     "/>
    <s v="Non-HFTD"/>
    <x v="0"/>
    <m/>
    <m/>
    <n v="35.379399999999997"/>
    <n v="-118.98"/>
    <s v="KERN"/>
    <m/>
    <m/>
    <m/>
    <m/>
    <x v="0"/>
    <m/>
    <m/>
    <m/>
    <m/>
    <s v="No"/>
    <m/>
    <m/>
    <m/>
    <m/>
    <m/>
    <m/>
    <m/>
    <s v="N"/>
    <s v="N"/>
    <m/>
    <m/>
    <s v="     "/>
    <m/>
    <m/>
    <m/>
    <m/>
    <m/>
    <m/>
    <m/>
    <m/>
    <m/>
    <m/>
    <m/>
    <m/>
    <m/>
    <m/>
    <m/>
    <m/>
    <m/>
    <m/>
    <m/>
  </r>
  <r>
    <s v="20200393"/>
    <s v="     "/>
    <n v="43961"/>
    <s v="5/10"/>
    <x v="0"/>
    <n v="0.70763888888888893"/>
    <s v="20"/>
    <n v="2"/>
    <s v="5"/>
    <x v="4"/>
    <n v="43961"/>
    <n v="0.70763888888888893"/>
    <s v="On May 10,2020 at 1659 hours, a PG&amp;E troubleman was dispatched to the Auburn 1101 Distribution Circuit near 450 Ellestad way in the town of Auburn for reports of an electrical overload. Upon arrival, the troubleman observed secondary connections had caught fire causing insulation to burn and fall to ground. This resulted in a small vegetation fire at the base of the pole. Troubleman also reported the transformer fuses did not blow.  A EC Tag was created for the transformer to be tested or replaced. The transformer was found to be okay during testing, but the damaged secondary connections and leads were replaced. Fire at secondary leads was self-extinguished, but the Auburn Fire Department extinguished the fire at the base of the pole."/>
    <s v="     "/>
    <s v="FAS"/>
    <m/>
    <s v="N"/>
    <x v="0"/>
    <s v="910748"/>
    <m/>
    <m/>
    <s v="T004958540"/>
    <n v="119013259"/>
    <m/>
    <s v="     "/>
    <x v="1"/>
    <s v="PG&amp;E"/>
    <m/>
    <s v="Vegetation"/>
    <m/>
    <s v="D"/>
    <s v="D"/>
    <s v="&lt;3 meters of linear travel"/>
    <m/>
    <s v="Equipment - PG&amp;E"/>
    <s v="34.m. Connection device damage or failure"/>
    <s v="Equipment - PG&amp;E"/>
    <s v="All types of equipment / facility failure"/>
    <s v="Splice/Clamp/Connector"/>
    <s v="Splice/Clamp/Connector"/>
    <m/>
    <m/>
    <m/>
    <m/>
    <s v="Overhead"/>
    <x v="1"/>
    <s v="Splice/Clamp/Connector"/>
    <m/>
    <s v="Circuit ID: 152161101"/>
    <s v="     "/>
    <s v="Non-HFTD"/>
    <x v="0"/>
    <n v="300"/>
    <m/>
    <n v="38.896999999999998"/>
    <n v="-121.06699999999999"/>
    <s v="Placer"/>
    <s v="AUBURN-1101"/>
    <m/>
    <n v="12000"/>
    <s v="N/A"/>
    <x v="0"/>
    <s v="Auburn FD"/>
    <s v="Urban"/>
    <m/>
    <m/>
    <s v="No"/>
    <m/>
    <m/>
    <m/>
    <m/>
    <m/>
    <m/>
    <m/>
    <s v="N"/>
    <s v="N"/>
    <m/>
    <m/>
    <s v="     "/>
    <m/>
    <m/>
    <m/>
    <m/>
    <m/>
    <m/>
    <m/>
    <m/>
    <m/>
    <m/>
    <m/>
    <m/>
    <m/>
    <m/>
    <m/>
    <m/>
    <m/>
    <m/>
    <m/>
  </r>
  <r>
    <s v="20210951"/>
    <s v="     "/>
    <n v="44326"/>
    <s v="5/10"/>
    <x v="0"/>
    <n v="0.42569444444444443"/>
    <s v="20"/>
    <n v="2"/>
    <s v="5"/>
    <x v="5"/>
    <n v="44336"/>
    <m/>
    <s v="117 D St / alley between D and E Streets in Westley; bird contacted transformer causing pole fire; meter #1003847614; pole #58391"/>
    <s v="     "/>
    <s v="FAS"/>
    <m/>
    <s v="Y"/>
    <x v="0"/>
    <m/>
    <s v="21-0059228"/>
    <m/>
    <s v="T005285465"/>
    <n v="121016000"/>
    <m/>
    <s v="     "/>
    <x v="0"/>
    <s v="PG&amp;E"/>
    <m/>
    <s v="Other"/>
    <s v="Transformer"/>
    <s v="D"/>
    <s v="D"/>
    <s v="Structure-PG&amp;E only"/>
    <m/>
    <s v="Contact - Animal - Nest"/>
    <s v="33.e. Other contact from object"/>
    <s v="Contact - Nest"/>
    <s v="Contact from object"/>
    <s v="Nest Contact"/>
    <m/>
    <s v="Nest Contact"/>
    <s v="Transformer"/>
    <s v="Force Out"/>
    <s v="Y"/>
    <s v="Overhead"/>
    <x v="3"/>
    <s v="Transformer"/>
    <s v="Transformer, Hardware/Framing  "/>
    <m/>
    <s v="     "/>
    <s v="Non-HFTD"/>
    <x v="0"/>
    <m/>
    <m/>
    <n v="37.5488"/>
    <n v="-121.2"/>
    <s v="Stanislaus"/>
    <s v="WESTLEY-1101"/>
    <m/>
    <n v="12000"/>
    <m/>
    <x v="0"/>
    <s v="Third Party"/>
    <s v="Urban"/>
    <s v="Fire-resistive fuel bed"/>
    <s v="Asphalt "/>
    <s v="No"/>
    <m/>
    <m/>
    <m/>
    <m/>
    <m/>
    <m/>
    <m/>
    <s v="N"/>
    <s v="Y"/>
    <s v="202105081045"/>
    <s v="202105111950"/>
    <s v="     "/>
    <m/>
    <m/>
    <m/>
    <m/>
    <m/>
    <m/>
    <m/>
    <m/>
    <m/>
    <m/>
    <m/>
    <m/>
    <m/>
    <m/>
    <m/>
    <m/>
    <m/>
    <m/>
    <m/>
  </r>
  <r>
    <s v="20210540"/>
    <s v="     "/>
    <n v="44326"/>
    <s v="5/10"/>
    <x v="0"/>
    <n v="0.38194444444444442"/>
    <s v="20"/>
    <n v="2"/>
    <s v="5"/>
    <x v="5"/>
    <n v="44326"/>
    <m/>
    <s v="Overhead primary neutral failed resulting in a wires down incident and an ignition. The ensuing fire was 1 meter - &lt; 3 meters in size. This information is preliminary."/>
    <s v="     "/>
    <s v="FAS"/>
    <m/>
    <s v="N"/>
    <x v="0"/>
    <m/>
    <s v="21-0059136"/>
    <m/>
    <s v="T005285353"/>
    <n v="121019000"/>
    <m/>
    <s v="     "/>
    <x v="1"/>
    <s v="PG&amp;E"/>
    <m/>
    <s v="Other"/>
    <s v="Fence"/>
    <s v="D"/>
    <s v="D"/>
    <s v="&lt;3 meters of linear travel"/>
    <s v="Fire contained to customer's backyard fence- 6-8 foot section"/>
    <s v="Contact - 3rd Party"/>
    <s v="33.c. Balloon contact"/>
    <s v="Contact - 3rd Party"/>
    <s v="Contact from object"/>
    <s v="Balloon contact"/>
    <m/>
    <s v="Balloon contact"/>
    <s v="Conductor - Primary"/>
    <s v="Line to Ground"/>
    <s v="Y"/>
    <s v="Overhead"/>
    <x v="3"/>
    <s v="Conductor - Primary"/>
    <s v="Conductors"/>
    <s v="100579104"/>
    <s v="     "/>
    <s v="Non-HFTD"/>
    <x v="0"/>
    <m/>
    <m/>
    <n v="37.3292"/>
    <n v="-121.82299999999999"/>
    <s v="Santa Clara"/>
    <s v="SWIFT-2106"/>
    <m/>
    <n v="21000"/>
    <m/>
    <x v="0"/>
    <s v="San Jose FD"/>
    <s v="Urban"/>
    <m/>
    <m/>
    <s v="No"/>
    <m/>
    <m/>
    <m/>
    <m/>
    <m/>
    <m/>
    <m/>
    <s v="N"/>
    <s v="N"/>
    <m/>
    <m/>
    <s v="     "/>
    <m/>
    <m/>
    <m/>
    <m/>
    <m/>
    <m/>
    <m/>
    <m/>
    <m/>
    <m/>
    <m/>
    <m/>
    <m/>
    <m/>
    <m/>
    <m/>
    <m/>
    <m/>
    <m/>
  </r>
  <r>
    <s v="20150063"/>
    <s v="     "/>
    <n v="42135"/>
    <s v="5/11"/>
    <x v="0"/>
    <n v="0.6791666666666667"/>
    <s v="20"/>
    <n v="2"/>
    <s v="5"/>
    <x v="2"/>
    <n v="42135"/>
    <n v="0.6791666666666667"/>
    <s v="0"/>
    <s v="     "/>
    <m/>
    <m/>
    <s v="N"/>
    <x v="0"/>
    <s v="1232841"/>
    <s v="15-0033419"/>
    <m/>
    <m/>
    <m/>
    <m/>
    <s v="     "/>
    <x v="1"/>
    <s v="PG&amp;E"/>
    <m/>
    <s v="Vegetation"/>
    <m/>
    <s v="D"/>
    <m/>
    <s v="&lt;0.25"/>
    <s v="Square Feet: ; Acreage: "/>
    <s v="Vegetation"/>
    <s v="33.a. Veg. contact"/>
    <s v="Vegetation"/>
    <s v="All types of equipment / facility failure"/>
    <s v="Contact - Vegetation"/>
    <m/>
    <s v="Contact - Vegetation"/>
    <s v="Conductor"/>
    <s v="Line to Ground"/>
    <s v="0"/>
    <s v="Overhead"/>
    <x v="1"/>
    <s v="Conductor"/>
    <m/>
    <s v="9502 EAST RD., REDWOOD VALLEY"/>
    <s v="     "/>
    <s v="Non-HFTD"/>
    <x v="0"/>
    <n v="154"/>
    <m/>
    <n v="39.2804"/>
    <n v="-123.20699999999999"/>
    <s v="Mendocino"/>
    <s v="MENDOCINO-1101"/>
    <s v="42951101"/>
    <m/>
    <s v="N/A"/>
    <x v="1"/>
    <s v="REDWOOD VALLEY FIRE"/>
    <s v="Herbaceous"/>
    <m/>
    <m/>
    <s v="No"/>
    <m/>
    <m/>
    <m/>
    <m/>
    <m/>
    <m/>
    <m/>
    <s v="N"/>
    <s v="N"/>
    <m/>
    <m/>
    <s v="     "/>
    <m/>
    <m/>
    <s v="May 26 2015 12:00AM"/>
    <s v="Unverified"/>
    <s v="EVIDENCE WAS REMOVED BY UNKNOWN 3RD PARTY. UNABLE TO DETERMINE CAUSE OF OUTAGE."/>
    <m/>
    <m/>
    <m/>
    <m/>
    <m/>
    <m/>
    <m/>
    <m/>
    <m/>
    <m/>
    <m/>
    <m/>
    <m/>
    <m/>
  </r>
  <r>
    <s v="20150062"/>
    <s v="     "/>
    <n v="42135"/>
    <s v="5/11"/>
    <x v="0"/>
    <n v="0.67152777777777772"/>
    <s v="20"/>
    <n v="2"/>
    <s v="5"/>
    <x v="2"/>
    <n v="42135"/>
    <n v="0.67083333333333328"/>
    <m/>
    <s v="     "/>
    <m/>
    <m/>
    <s v="N"/>
    <x v="0"/>
    <s v="1232835"/>
    <s v="15-0033385"/>
    <m/>
    <m/>
    <m/>
    <m/>
    <s v="     "/>
    <x v="1"/>
    <s v="PG&amp;E"/>
    <m/>
    <s v="Vegetation"/>
    <m/>
    <s v="D"/>
    <m/>
    <s v="&lt;3 meters of linear travel"/>
    <s v="Square Feet: ; Acreage: "/>
    <s v="Equipment - PG&amp;E"/>
    <s v="34.b. Conductor damage or failure"/>
    <s v="Equipment - PG&amp;E"/>
    <s v="All types of equipment / facility failure"/>
    <s v="Conductor"/>
    <s v="Conductor"/>
    <m/>
    <m/>
    <s v="Line to Line,Line to Ground,Open Circuit"/>
    <m/>
    <s v="Overhead"/>
    <x v="3"/>
    <s v="Conductor"/>
    <m/>
    <s v="LR 7064 JUMP"/>
    <s v="     "/>
    <s v="Non-HFTD"/>
    <x v="0"/>
    <m/>
    <m/>
    <n v="35.9253"/>
    <n v="-120.867"/>
    <s v="Monterey"/>
    <s v="OILFIELDS-1103"/>
    <s v="182391103"/>
    <n v="12000"/>
    <s v="OILFIELDS 1102CB"/>
    <x v="0"/>
    <m/>
    <s v="Hardwood Woodland"/>
    <m/>
    <m/>
    <s v="No"/>
    <m/>
    <m/>
    <m/>
    <m/>
    <m/>
    <m/>
    <m/>
    <s v="N"/>
    <s v="N"/>
    <m/>
    <m/>
    <s v="     "/>
    <m/>
    <m/>
    <m/>
    <m/>
    <m/>
    <m/>
    <m/>
    <m/>
    <m/>
    <m/>
    <m/>
    <m/>
    <m/>
    <m/>
    <m/>
    <m/>
    <m/>
    <m/>
    <m/>
  </r>
  <r>
    <s v="20150061"/>
    <s v="     "/>
    <n v="42135"/>
    <s v="5/11"/>
    <x v="0"/>
    <n v="0.30486111111111114"/>
    <s v="20"/>
    <n v="2"/>
    <s v="5"/>
    <x v="2"/>
    <n v="42135"/>
    <n v="0.30486111111111114"/>
    <s v="0"/>
    <s v="     "/>
    <m/>
    <m/>
    <s v="N"/>
    <x v="0"/>
    <s v="1232519"/>
    <s v="15-0033213"/>
    <m/>
    <m/>
    <n v="110384932"/>
    <m/>
    <s v="     "/>
    <x v="1"/>
    <s v="PG&amp;E"/>
    <m/>
    <s v="Vegetation"/>
    <m/>
    <s v="D"/>
    <m/>
    <s v="10-99"/>
    <s v="Square Feet: ; Acreage: 60"/>
    <s v="Equipment - PG&amp;E"/>
    <s v="34.b. Conductor damage or failure"/>
    <s v="Equipment - PG&amp;E"/>
    <s v="All types of equipment / facility failure"/>
    <s v="Conductor"/>
    <s v="Conductor"/>
    <m/>
    <m/>
    <s v="Line to Ground"/>
    <s v="PACIFIC BELL"/>
    <s v="Overhead"/>
    <x v="3"/>
    <s v="Conductor"/>
    <m/>
    <s v="102075242"/>
    <s v="     "/>
    <s v="Non-HFTD"/>
    <x v="0"/>
    <m/>
    <m/>
    <n v="38.1233"/>
    <n v="-121.371"/>
    <s v="San Joaquin"/>
    <s v="EIGHT-MILE-2101"/>
    <s v="163912101"/>
    <n v="21000"/>
    <s v="EIGHT MILE 210111380"/>
    <x v="0"/>
    <s v="woodbridge fd"/>
    <s v="Agriculture"/>
    <m/>
    <m/>
    <s v="No"/>
    <s v="10"/>
    <m/>
    <m/>
    <m/>
    <m/>
    <m/>
    <m/>
    <s v="N"/>
    <s v="N"/>
    <m/>
    <m/>
    <s v="     "/>
    <m/>
    <m/>
    <m/>
    <m/>
    <m/>
    <m/>
    <m/>
    <m/>
    <m/>
    <m/>
    <m/>
    <m/>
    <m/>
    <m/>
    <m/>
    <m/>
    <m/>
    <m/>
    <m/>
  </r>
  <r>
    <s v="20160035"/>
    <s v="     "/>
    <n v="42501"/>
    <s v="5/11"/>
    <x v="0"/>
    <n v="0.51041666666666663"/>
    <s v="20"/>
    <n v="2"/>
    <s v="5"/>
    <x v="6"/>
    <n v="42501"/>
    <n v="0.51041666666666663"/>
    <s v="0"/>
    <s v="     "/>
    <m/>
    <m/>
    <s v="N"/>
    <x v="0"/>
    <s v="1468128"/>
    <s v="16-0035355"/>
    <m/>
    <m/>
    <m/>
    <m/>
    <s v="     "/>
    <x v="1"/>
    <s v="PG&amp;E"/>
    <m/>
    <s v="Vegetation"/>
    <m/>
    <s v="D"/>
    <m/>
    <s v="&lt;3 meters of linear travel"/>
    <s v="Square Feet: ; Acreage: "/>
    <s v="Contact - 3rd Party"/>
    <s v="33.c. Balloon contact"/>
    <s v="Contact - 3rd Party"/>
    <s v="All types of equipment / facility failure"/>
    <s v="Contact - Balloon"/>
    <m/>
    <s v="Contact - Balloon"/>
    <s v="Conductor"/>
    <s v="None,Line to Line"/>
    <m/>
    <s v="Overhead"/>
    <x v="1"/>
    <s v="Conductor"/>
    <m/>
    <s v="103565907"/>
    <s v="     "/>
    <s v="Non-HFTD"/>
    <x v="0"/>
    <m/>
    <m/>
    <n v="37.678100000000001"/>
    <n v="-122.479"/>
    <s v="San Mateo"/>
    <s v="DALY-CITY-1104"/>
    <s v="22641104"/>
    <m/>
    <s v="N/A"/>
    <x v="0"/>
    <s v="DALY CITY"/>
    <s v="Urban"/>
    <m/>
    <m/>
    <s v="No"/>
    <m/>
    <m/>
    <m/>
    <m/>
    <m/>
    <m/>
    <m/>
    <s v="N"/>
    <s v="N"/>
    <m/>
    <m/>
    <s v="     "/>
    <m/>
    <m/>
    <m/>
    <m/>
    <m/>
    <m/>
    <m/>
    <m/>
    <m/>
    <m/>
    <m/>
    <m/>
    <m/>
    <m/>
    <m/>
    <m/>
    <m/>
    <m/>
    <m/>
  </r>
  <r>
    <s v="MIA201610175"/>
    <s v="     "/>
    <n v="42501"/>
    <s v="5/11"/>
    <x v="0"/>
    <n v="0.29375000000000001"/>
    <s v="20"/>
    <n v="2"/>
    <s v="5"/>
    <x v="6"/>
    <n v="42501"/>
    <n v="0.29375000000000001"/>
    <s v="6649 S TRACY BLVD (c\o pole D5959) in Tracy; bird in wire caused fire from center phase on riser to ground; pot head burned and LA gone"/>
    <s v="     "/>
    <s v="FAS"/>
    <n v="44247"/>
    <s v="Y"/>
    <x v="0"/>
    <s v="1467927"/>
    <s v="N/A"/>
    <m/>
    <s v="T003688957"/>
    <n v="111629770"/>
    <m/>
    <s v="     "/>
    <x v="0"/>
    <s v="PG&amp;E"/>
    <m/>
    <m/>
    <m/>
    <s v="D"/>
    <m/>
    <s v="Structure-PG&amp;E only"/>
    <m/>
    <s v="Contact - Animal - Bird"/>
    <s v="33.b. Animal contact"/>
    <s v="Contact - Bird"/>
    <s v="Contact from object"/>
    <s v="Contact - Animal"/>
    <m/>
    <s v="Contact - Animal"/>
    <s v="Riser"/>
    <m/>
    <s v="No"/>
    <s v="Overhead"/>
    <x v="0"/>
    <m/>
    <m/>
    <s v="103571958"/>
    <s v="     "/>
    <s v="Non-HFTD"/>
    <x v="0"/>
    <m/>
    <m/>
    <n v="37.682699999999997"/>
    <n v="-121.443"/>
    <s v="San Joaquin"/>
    <s v="CARBONA-1101"/>
    <m/>
    <n v="11000"/>
    <m/>
    <x v="0"/>
    <m/>
    <s v="Rural"/>
    <m/>
    <m/>
    <s v="No"/>
    <m/>
    <m/>
    <m/>
    <m/>
    <m/>
    <m/>
    <m/>
    <s v="N"/>
    <s v="N"/>
    <m/>
    <m/>
    <s v="     "/>
    <m/>
    <m/>
    <m/>
    <m/>
    <m/>
    <m/>
    <m/>
    <m/>
    <m/>
    <m/>
    <m/>
    <m/>
    <m/>
    <m/>
    <m/>
    <m/>
    <m/>
    <m/>
    <m/>
  </r>
  <r>
    <s v="FAS23206"/>
    <s v="     "/>
    <n v="42866"/>
    <s v="5/11"/>
    <x v="0"/>
    <m/>
    <s v="19"/>
    <n v="2"/>
    <s v="5"/>
    <x v="0"/>
    <m/>
    <m/>
    <s v="nest on fire at fco 14403; arcing at pole in field"/>
    <s v="     "/>
    <s v="FAS"/>
    <n v="44580"/>
    <s v="Y"/>
    <x v="0"/>
    <s v="1779800"/>
    <s v="N/A"/>
    <m/>
    <s v="T004032687"/>
    <m/>
    <m/>
    <s v="     "/>
    <x v="0"/>
    <s v="PG&amp;E"/>
    <m/>
    <m/>
    <m/>
    <s v="D"/>
    <m/>
    <s v="Structure-only"/>
    <m/>
    <s v="Contact - Animal - Nest"/>
    <s v="33.e. Other contact from object"/>
    <s v="Contact - Nest"/>
    <s v="Nest Contact"/>
    <s v="Nest Contact"/>
    <m/>
    <s v="Nest Contact"/>
    <s v="Pole"/>
    <m/>
    <s v="No"/>
    <s v="Overhead"/>
    <x v="0"/>
    <s v="Pole"/>
    <m/>
    <s v="101198017"/>
    <s v="     "/>
    <s v="Non-HFTD"/>
    <x v="0"/>
    <m/>
    <m/>
    <n v="37.122399999999999"/>
    <n v="-121.015"/>
    <s v="Merced"/>
    <s v="SANTA-NELLA-1104"/>
    <m/>
    <m/>
    <m/>
    <x v="0"/>
    <m/>
    <m/>
    <m/>
    <m/>
    <s v="No"/>
    <m/>
    <m/>
    <m/>
    <m/>
    <m/>
    <m/>
    <m/>
    <s v="N"/>
    <s v="N"/>
    <m/>
    <m/>
    <s v="     "/>
    <m/>
    <m/>
    <m/>
    <m/>
    <m/>
    <m/>
    <m/>
    <m/>
    <m/>
    <m/>
    <m/>
    <m/>
    <m/>
    <m/>
    <m/>
    <m/>
    <m/>
    <m/>
    <m/>
  </r>
  <r>
    <s v="20180163"/>
    <s v="     "/>
    <n v="43231"/>
    <s v="5/11"/>
    <x v="0"/>
    <n v="0.66041666666666665"/>
    <s v="19"/>
    <n v="2"/>
    <s v="5"/>
    <x v="1"/>
    <n v="43231"/>
    <n v="0.66041666666666665"/>
    <s v="Per ILIS, cause = tree fell into line.  Caused wire-down and started fire."/>
    <s v="     "/>
    <s v="FAS"/>
    <m/>
    <s v="N"/>
    <x v="0"/>
    <s v="84219"/>
    <s v="18-0040389"/>
    <m/>
    <m/>
    <m/>
    <m/>
    <s v="     "/>
    <x v="1"/>
    <s v="PG&amp;E"/>
    <m/>
    <m/>
    <m/>
    <s v="D"/>
    <m/>
    <s v="&lt;0.25"/>
    <m/>
    <s v="Vegetation"/>
    <s v="33.a. Veg. contact"/>
    <s v="Vegetation"/>
    <s v="Contact from object"/>
    <s v="Vegetation"/>
    <m/>
    <s v="Contact - Vegetation"/>
    <s v="Conductor"/>
    <s v="Force Out,Line to Ground"/>
    <m/>
    <s v="Overhead"/>
    <x v="3"/>
    <m/>
    <m/>
    <s v="37410"/>
    <s v="     "/>
    <s v="Non-HFTD"/>
    <x v="0"/>
    <n v="105"/>
    <m/>
    <n v="40.326300000000003"/>
    <n v="-123.923"/>
    <s v="Humboldt"/>
    <s v="FRUITLAND-1141"/>
    <s v="192311141"/>
    <n v="11000"/>
    <s v="FRUITLAND 114137410"/>
    <x v="0"/>
    <m/>
    <s v="Conifer Forest"/>
    <m/>
    <m/>
    <s v="No"/>
    <m/>
    <m/>
    <m/>
    <m/>
    <m/>
    <m/>
    <m/>
    <s v="N"/>
    <s v="N"/>
    <m/>
    <m/>
    <s v="     "/>
    <s v="40.33848400"/>
    <s v="-123.91362400"/>
    <s v="May 14 2018 12:00AM"/>
    <s v="TrunkFail"/>
    <s v="A green douglas fir which had been topped in the past had its &quot;new&quot; leader break out and fall into the lines, starting a small fire. There was slight internal rot at the point of failure and winds were very strong at the time of the outage. Tree was two spans source of the fuses; outage and fire were one span source side. The tree was about 45 ft from where the top went into the lines. Steep ravine/canyon area."/>
    <s v="FIRD"/>
    <s v="80"/>
    <s v="16"/>
    <s v="10"/>
    <s v="Slight"/>
    <s v="None"/>
    <s v="N"/>
    <s v="1"/>
    <m/>
    <s v="Hillside"/>
    <s v="C"/>
    <s v="CrossArm"/>
    <s v="BareWire"/>
    <s v="9"/>
  </r>
  <r>
    <s v="MIA20180333"/>
    <s v="     "/>
    <n v="43231"/>
    <s v="5/11"/>
    <x v="0"/>
    <n v="0.6777199074074074"/>
    <s v="19"/>
    <n v="2"/>
    <s v="5"/>
    <x v="1"/>
    <n v="43231"/>
    <n v="0.67708333333333337"/>
    <s v="remarks - 'TREE BRANCH, BURNED IN CLEAR, NO OUTAGE'"/>
    <s v="     "/>
    <s v="FAS"/>
    <n v="44246"/>
    <s v="Y"/>
    <x v="0"/>
    <m/>
    <m/>
    <m/>
    <s v="T004318300"/>
    <m/>
    <m/>
    <s v="     "/>
    <x v="0"/>
    <s v="PG&amp;E"/>
    <m/>
    <m/>
    <m/>
    <s v="D"/>
    <m/>
    <s v="&lt;3 meters of linear travel"/>
    <m/>
    <s v="Vegetation"/>
    <s v="33.a. Veg. contact"/>
    <s v="Vegetation"/>
    <s v="Contact from object"/>
    <s v="Contact - Vegetation"/>
    <m/>
    <s v="Contact - Vegetation"/>
    <s v="Conductor"/>
    <m/>
    <s v="No"/>
    <s v="Overhead"/>
    <x v="0"/>
    <m/>
    <m/>
    <s v="62831101"/>
    <s v="     "/>
    <s v="Non-HFTD"/>
    <x v="0"/>
    <m/>
    <m/>
    <n v="39.42"/>
    <n v="-121.943"/>
    <s v="Glenn"/>
    <s v="RICE-1101"/>
    <s v="62831101"/>
    <n v="11000"/>
    <m/>
    <x v="0"/>
    <m/>
    <s v="Rural"/>
    <m/>
    <m/>
    <s v="No"/>
    <m/>
    <m/>
    <m/>
    <m/>
    <m/>
    <m/>
    <m/>
    <s v="N"/>
    <s v="N"/>
    <m/>
    <m/>
    <s v="     "/>
    <m/>
    <m/>
    <m/>
    <m/>
    <m/>
    <m/>
    <m/>
    <m/>
    <m/>
    <m/>
    <m/>
    <m/>
    <m/>
    <m/>
    <m/>
    <m/>
    <m/>
    <m/>
    <m/>
  </r>
  <r>
    <s v="20180161"/>
    <s v="     "/>
    <n v="43231"/>
    <s v="5/11"/>
    <x v="0"/>
    <m/>
    <s v="19"/>
    <n v="2"/>
    <s v="5"/>
    <x v="1"/>
    <m/>
    <m/>
    <s v="Connections on pole burned and caused small grass fire"/>
    <s v="     "/>
    <s v="FAS"/>
    <m/>
    <s v="N"/>
    <x v="0"/>
    <s v="83881"/>
    <m/>
    <m/>
    <m/>
    <m/>
    <m/>
    <s v="     "/>
    <x v="0"/>
    <s v="PG&amp;E"/>
    <m/>
    <m/>
    <m/>
    <s v="D"/>
    <m/>
    <s v="&lt;3 meters of linear travel"/>
    <m/>
    <s v="Equipment - PG&amp;E"/>
    <s v="34.o. Other"/>
    <s v="Equipment - PG&amp;E"/>
    <s v="All types of equipment / facility failure"/>
    <s v="Other"/>
    <s v="Splice/Clamp/Connector"/>
    <m/>
    <m/>
    <m/>
    <m/>
    <m/>
    <x v="3"/>
    <s v="Splice/Clamp/Connector"/>
    <m/>
    <m/>
    <s v="     "/>
    <s v="Non-HFTD"/>
    <x v="0"/>
    <m/>
    <m/>
    <n v="36.948900000000002"/>
    <n v="-121.45699999999999"/>
    <s v="San Benito"/>
    <s v="HOLLISTER-2102"/>
    <s v="182492102"/>
    <n v="21000"/>
    <m/>
    <x v="0"/>
    <m/>
    <s v="Rural"/>
    <m/>
    <m/>
    <s v="No"/>
    <m/>
    <m/>
    <m/>
    <m/>
    <m/>
    <m/>
    <m/>
    <s v="N"/>
    <s v="N"/>
    <m/>
    <m/>
    <s v="     "/>
    <m/>
    <m/>
    <m/>
    <m/>
    <m/>
    <m/>
    <m/>
    <m/>
    <m/>
    <m/>
    <m/>
    <m/>
    <m/>
    <m/>
    <m/>
    <m/>
    <m/>
    <m/>
    <m/>
  </r>
  <r>
    <s v="MIA20188813"/>
    <s v="     "/>
    <n v="43231"/>
    <s v="5/11"/>
    <x v="0"/>
    <n v="0.44480324074074074"/>
    <s v="19"/>
    <n v="2"/>
    <s v="5"/>
    <x v="1"/>
    <n v="43231"/>
    <n v="0.44444444444444442"/>
    <s v="KFN2: Sent for Tman contact"/>
    <s v="     "/>
    <s v="FAS"/>
    <n v="44252"/>
    <s v="Y"/>
    <x v="0"/>
    <s v="83881"/>
    <s v="N/A"/>
    <m/>
    <s v="T004317871"/>
    <m/>
    <m/>
    <s v="     "/>
    <x v="0"/>
    <s v="PG&amp;E"/>
    <m/>
    <m/>
    <m/>
    <s v="D"/>
    <m/>
    <s v="&lt;3 meters of linear travel"/>
    <m/>
    <s v="Equipment - PG&amp;E"/>
    <s v="34.m. Connection device damage or failure"/>
    <s v="Equipment - PG&amp;E"/>
    <s v="All types of equipment / facility failure"/>
    <s v="Splice/Clamp/Connector"/>
    <s v="Splice/Clamp/Connector"/>
    <m/>
    <m/>
    <m/>
    <s v="No"/>
    <s v="Overhead"/>
    <x v="0"/>
    <m/>
    <m/>
    <s v="1009920088"/>
    <s v="     "/>
    <s v="Non-HFTD"/>
    <x v="0"/>
    <m/>
    <m/>
    <n v="36.948700000000002"/>
    <n v="-121.45699999999999"/>
    <s v="San Benito"/>
    <s v="HOLLISTER-2102"/>
    <m/>
    <n v="21000"/>
    <m/>
    <x v="0"/>
    <m/>
    <s v="Rural"/>
    <m/>
    <m/>
    <s v="No"/>
    <m/>
    <m/>
    <m/>
    <m/>
    <m/>
    <m/>
    <m/>
    <s v="N"/>
    <s v="N"/>
    <m/>
    <m/>
    <s v="     "/>
    <m/>
    <m/>
    <m/>
    <m/>
    <m/>
    <m/>
    <m/>
    <m/>
    <m/>
    <m/>
    <m/>
    <m/>
    <m/>
    <m/>
    <m/>
    <m/>
    <m/>
    <m/>
    <m/>
  </r>
  <r>
    <s v="20201814"/>
    <s v="     "/>
    <n v="43962"/>
    <s v="5/11"/>
    <x v="0"/>
    <n v="0.99791666666666667"/>
    <s v="20"/>
    <n v="2"/>
    <s v="5"/>
    <x v="4"/>
    <m/>
    <m/>
    <s v="3.2.21.21  Sent 3rd request to Tman; NXBY: Evidence of "/>
    <s v="     "/>
    <s v="FAS"/>
    <m/>
    <s v="Y"/>
    <x v="1"/>
    <m/>
    <m/>
    <m/>
    <s v="6678618812"/>
    <m/>
    <m/>
    <s v="     "/>
    <x v="1"/>
    <s v="PG&amp;E"/>
    <m/>
    <m/>
    <m/>
    <s v="D"/>
    <m/>
    <s v="Unknown"/>
    <m/>
    <s v="Unknown"/>
    <s v="40.a. Unknown"/>
    <s v="Unknown"/>
    <m/>
    <m/>
    <m/>
    <m/>
    <m/>
    <m/>
    <m/>
    <m/>
    <x v="3"/>
    <s v="Conductor - All"/>
    <m/>
    <s v="024261103 "/>
    <s v="     "/>
    <s v="Non-HFTD"/>
    <x v="0"/>
    <m/>
    <m/>
    <n v="37.506300000000003"/>
    <n v="-122.21"/>
    <s v="San Mateo"/>
    <s v="BAIR-1103"/>
    <m/>
    <n v="12000"/>
    <m/>
    <x v="0"/>
    <m/>
    <s v="Urban"/>
    <m/>
    <m/>
    <s v="No"/>
    <m/>
    <m/>
    <m/>
    <m/>
    <m/>
    <m/>
    <m/>
    <s v="N"/>
    <s v="N"/>
    <m/>
    <m/>
    <s v="     "/>
    <m/>
    <m/>
    <m/>
    <m/>
    <m/>
    <m/>
    <m/>
    <m/>
    <m/>
    <m/>
    <m/>
    <m/>
    <m/>
    <m/>
    <m/>
    <m/>
    <m/>
    <m/>
    <m/>
  </r>
  <r>
    <s v="20200397"/>
    <s v="     "/>
    <n v="43962"/>
    <s v="5/11"/>
    <x v="0"/>
    <n v="0.6958333333333333"/>
    <s v="20"/>
    <n v="2"/>
    <s v="5"/>
    <x v="4"/>
    <n v="43962"/>
    <n v="0.6958333333333333"/>
    <s v="On May 11,2020 at 1642 hours, a PG&amp;E troubleman was dispatched to the Cholame 1101 Distribution Circuit near the town of Shandon for reports of a car pole accident. Upon arrival, the troubleman observed pole and wires down on ground. Initial analysis indicates a 3rd party vehicle came into contact with PG&amp;E assets just off of Hwy 41 on Shedd Canyon Rd, causing PG&amp;E assets to fall to ground. This resulted in a 3 meter - 0.25 acres vegetation fire. Line was de-energized and a EC Tag was submitted for the damaged equipment to be replaced. Power was restored to 10 customers at 2230 hours on May 11, 2020. Cal Fire was dispatched to extinguish fire."/>
    <s v="     "/>
    <s v="FAS"/>
    <m/>
    <s v="N"/>
    <x v="0"/>
    <s v="911533"/>
    <s v="20-0049228"/>
    <m/>
    <s v="T004959376"/>
    <n v="119016988"/>
    <m/>
    <s v="     "/>
    <x v="1"/>
    <s v="PG&amp;E"/>
    <m/>
    <s v="Vegetation"/>
    <m/>
    <s v="D"/>
    <s v="D"/>
    <s v="&lt;0.25"/>
    <m/>
    <s v="Contact - 3rd Party"/>
    <s v="33.d. Vehicle contact"/>
    <s v="Contact - 3rd Party"/>
    <s v="Contact from object"/>
    <s v="Contact - Vehicle"/>
    <m/>
    <s v="Contact - Vehicle"/>
    <s v="Conductor - Primary"/>
    <s v="Line to Ground"/>
    <m/>
    <s v="Overhead"/>
    <x v="3"/>
    <s v="Conductor - Primary"/>
    <s v="Pole"/>
    <s v="Circuit ID: 182561101"/>
    <s v="     "/>
    <s v="Non-HFTD"/>
    <x v="0"/>
    <m/>
    <m/>
    <n v="35.583199999999998"/>
    <n v="-120.42700000000001"/>
    <s v="San Luis Obispo"/>
    <s v="CHOLAME-1101"/>
    <m/>
    <n v="12000"/>
    <m/>
    <x v="0"/>
    <s v="Cal Fire"/>
    <s v="Herbaceous"/>
    <m/>
    <m/>
    <s v="No"/>
    <m/>
    <m/>
    <m/>
    <m/>
    <m/>
    <m/>
    <m/>
    <s v="N"/>
    <s v="N"/>
    <m/>
    <m/>
    <s v="     "/>
    <m/>
    <m/>
    <m/>
    <m/>
    <m/>
    <m/>
    <m/>
    <m/>
    <m/>
    <m/>
    <m/>
    <m/>
    <m/>
    <m/>
    <m/>
    <m/>
    <m/>
    <m/>
    <m/>
  </r>
  <r>
    <s v="20200398"/>
    <s v="     "/>
    <n v="43962"/>
    <s v="5/11"/>
    <x v="0"/>
    <n v="0.34861111111111109"/>
    <s v="20"/>
    <n v="2"/>
    <s v="5"/>
    <x v="4"/>
    <n v="43962"/>
    <n v="0.34097222222222223"/>
    <s v="On May 11, 2020 at 0822 hours, a PG&amp;E troubleman was dispatched to the Bair 1103 Distribution Circuit near 525 Seaport Blvd in Redwood City for reports of outage. Upon arrival the troubleman observed wires down on ground resulting in smoldering of nearby vegetation. Initial analysis indicated that gusty winds and weak connection caused conductor to fail and EC Tag was created for the conductor to be replaced. Power was restored to 1 customer at 1518 hours on May 11, 2020. Redwood City FD doused the area and left. Later at roughly 2357 hours on May 11, 2020 high winds re-ignited the fire, completely burning a nearby fence and van. The same troubleman was dispatched back to the incident location and reported no issues were found with PG&amp;E equipment at that time. Redwood City FD was also dispatched back to the incident location and extinguished the fire."/>
    <s v="     "/>
    <s v="FAS"/>
    <m/>
    <s v="N"/>
    <x v="0"/>
    <s v="911017"/>
    <s v="20-0049004"/>
    <m/>
    <s v="T004958786/6678618812"/>
    <n v="119015133"/>
    <m/>
    <s v="     "/>
    <x v="1"/>
    <s v="PG&amp;E"/>
    <m/>
    <s v="Vegetation"/>
    <m/>
    <s v="D"/>
    <s v="D"/>
    <s v="&lt;0.25"/>
    <m/>
    <s v="Wire-Wire Contact"/>
    <s v="35.a. Wire-to-wire contact / contamination"/>
    <s v="Wire-Wire Contact"/>
    <s v="All types of equipment / facility failure"/>
    <s v="Voltage Regulator failure"/>
    <m/>
    <m/>
    <m/>
    <s v="Line to Line"/>
    <m/>
    <s v="Overhead"/>
    <x v="3"/>
    <s v="Conductor - Primary"/>
    <m/>
    <s v="Circuit ID: 024261103"/>
    <s v="     "/>
    <s v="Non-HFTD"/>
    <x v="0"/>
    <m/>
    <m/>
    <n v="37.505899999999997"/>
    <n v="-122.21"/>
    <s v="San Mateo"/>
    <s v="BAIR-1103"/>
    <m/>
    <n v="12000"/>
    <m/>
    <x v="0"/>
    <s v="Redwood City FD"/>
    <s v="Urban"/>
    <m/>
    <m/>
    <s v="No"/>
    <m/>
    <m/>
    <m/>
    <m/>
    <m/>
    <m/>
    <m/>
    <s v="N"/>
    <s v="N"/>
    <m/>
    <m/>
    <s v="     "/>
    <m/>
    <m/>
    <m/>
    <m/>
    <m/>
    <m/>
    <m/>
    <m/>
    <m/>
    <m/>
    <m/>
    <m/>
    <m/>
    <m/>
    <m/>
    <m/>
    <m/>
    <m/>
    <m/>
  </r>
  <r>
    <s v="20210552"/>
    <s v="     "/>
    <n v="44327"/>
    <s v="5/11"/>
    <x v="0"/>
    <n v="0.75208333333333333"/>
    <s v="20"/>
    <n v="2"/>
    <s v="5"/>
    <x v="5"/>
    <n v="44327"/>
    <m/>
    <s v="Secondary connector failed, resulting in a small ignition. The ensuin fire was 1 meter - &lt; 3 meters in size. This information is preliminary."/>
    <s v="     "/>
    <s v="FAS"/>
    <m/>
    <s v="N"/>
    <x v="0"/>
    <m/>
    <m/>
    <m/>
    <s v="T005286945, T005286959"/>
    <m/>
    <m/>
    <s v="     "/>
    <x v="1"/>
    <s v="PG&amp;E"/>
    <m/>
    <s v="Other"/>
    <s v="Connector"/>
    <s v="D"/>
    <s v="D"/>
    <s v="&lt;3 meters of linear travel"/>
    <m/>
    <s v="Equipment - PG&amp;E"/>
    <s v="34.m. Connection device damage or failure"/>
    <s v="Equipment - PG&amp;E"/>
    <s v="All types of equipment / facility failure"/>
    <s v="Splice/Clamp/Connector"/>
    <s v="Splice/Clamp/Connector"/>
    <m/>
    <m/>
    <m/>
    <s v="Y"/>
    <s v="Overhead"/>
    <x v="1"/>
    <s v="Splice/Clamp/Connector"/>
    <s v="Secondary connector"/>
    <s v="101543804"/>
    <s v="     "/>
    <s v="Non-HFTD"/>
    <x v="0"/>
    <m/>
    <m/>
    <n v="40.167000000000002"/>
    <n v="-122.226"/>
    <s v="Tehama"/>
    <s v="RAWSON-1103"/>
    <m/>
    <m/>
    <s v="N/A"/>
    <x v="0"/>
    <s v="Red Bluff FD"/>
    <s v="Urban"/>
    <m/>
    <m/>
    <s v="No"/>
    <m/>
    <m/>
    <m/>
    <m/>
    <m/>
    <m/>
    <m/>
    <s v="N"/>
    <s v="N"/>
    <m/>
    <m/>
    <s v="     "/>
    <m/>
    <m/>
    <m/>
    <m/>
    <m/>
    <m/>
    <m/>
    <m/>
    <m/>
    <m/>
    <m/>
    <m/>
    <m/>
    <m/>
    <m/>
    <m/>
    <m/>
    <m/>
    <m/>
  </r>
  <r>
    <s v="20210554"/>
    <s v="     "/>
    <n v="44327"/>
    <s v="5/11"/>
    <x v="0"/>
    <n v="0.85833333333333328"/>
    <s v="20"/>
    <n v="2"/>
    <s v="5"/>
    <x v="5"/>
    <n v="44327"/>
    <m/>
    <s v="Overhead conductor failed due to unknown cause, resulting in a wires down incident and a small fire. Troubleman states it might have been due to bird contact but found nothing. The ensuing fire was less than one meter in size. This information is preliminary."/>
    <s v="     "/>
    <s v="FAS"/>
    <m/>
    <s v="N"/>
    <x v="0"/>
    <m/>
    <s v="21-0060027"/>
    <m/>
    <s v="T005287022, T005287029"/>
    <m/>
    <m/>
    <s v="     "/>
    <x v="0"/>
    <s v="PG&amp;E"/>
    <m/>
    <s v="Vegetation"/>
    <s v="Cross arm, Conductor, jumper, hardware"/>
    <s v="D"/>
    <s v="D"/>
    <s v="&lt;3 meters of linear travel"/>
    <m/>
    <s v="Equipment - PG&amp;E"/>
    <s v="34.b. Conductor damage or failure"/>
    <s v="Equipment - PG&amp;E"/>
    <s v="All types of equipment / facility failure"/>
    <s v="Conductor failure-all"/>
    <s v="Conductor - Primary"/>
    <m/>
    <m/>
    <s v="Open Circuit"/>
    <s v="Y"/>
    <s v="Overhead"/>
    <x v="3"/>
    <s v="Conductor - Primary"/>
    <s v="Cross arm, Conductor, jumper, hardware"/>
    <m/>
    <s v="     "/>
    <s v="Non-HFTD"/>
    <x v="0"/>
    <m/>
    <m/>
    <n v="39.210500000000003"/>
    <n v="-121.492"/>
    <s v="Yuba"/>
    <s v="EAST-MARYSVILLE-1108"/>
    <m/>
    <n v="12000"/>
    <m/>
    <x v="0"/>
    <s v="Cal Fire"/>
    <s v="Agriculture"/>
    <m/>
    <m/>
    <s v="No"/>
    <m/>
    <m/>
    <m/>
    <m/>
    <m/>
    <m/>
    <m/>
    <s v="N"/>
    <s v="N"/>
    <m/>
    <m/>
    <s v="     "/>
    <m/>
    <m/>
    <m/>
    <m/>
    <m/>
    <m/>
    <m/>
    <m/>
    <m/>
    <m/>
    <m/>
    <m/>
    <m/>
    <m/>
    <m/>
    <m/>
    <m/>
    <m/>
    <m/>
  </r>
  <r>
    <s v="20210547"/>
    <s v="     "/>
    <n v="44327"/>
    <s v="5/11"/>
    <x v="0"/>
    <n v="0.20416666666666666"/>
    <s v="20"/>
    <n v="2"/>
    <s v="5"/>
    <x v="5"/>
    <n v="44327"/>
    <m/>
    <s v="Transformer failure resulted in an ignition at the base of pole. The ensuing fire appears to be 1 meter - &lt; 3 meters in size. AGFC Notes: Troubleman marked this as less than one meter fire, but photos show the fire was greater than one meter. I've adjusted the fire size. EOC Preliminary: On 5/11 at 08:03 the hotline received a call from the HAWC Eric Sutphin at 415-746-0410 regarding a small fire that ignited tires at the bottom of a pole in Fresno with a first outage of 04:51.  Eric's message indicated that he was not aware of any incidents that matched the CPUC reportable criteria.  Outage report number 21-0059575.At 08:13 I contacted on-site T-man Jeff Cupachino at 550-903-7248 for further information and he confirmed that a transformer blew and caught some tires at the bottom of the pole on fire as well as an old pickup truck.  He confirmed that there were no injuries or fatalities, no damage greater than $50K, but there were several news camaras on site.  The fire was out when I contacted him.  The fire was contained to a small area.  This does not appear to be reportable at this time; however, I will CC claims and marketing and communications on the email. This information is preliminary. S7RM- T-man emailed back on 5/18/2021- regarding ILIS report of  3rd Party vandalism and fire starting at the base of the pole.  T-man also indicated that it was a &quot;vagrant&quot; fire. "/>
    <s v="     "/>
    <s v="FAS"/>
    <m/>
    <s v="N"/>
    <x v="0"/>
    <m/>
    <s v="21-0059575"/>
    <m/>
    <s v="T005286104"/>
    <m/>
    <m/>
    <s v="     "/>
    <x v="1"/>
    <s v="PG&amp;E"/>
    <m/>
    <s v="Other"/>
    <s v="Vehicle &amp; Tires"/>
    <s v="D"/>
    <s v="D"/>
    <s v="&lt;0.25"/>
    <s v="Several tires and part of an old truck."/>
    <s v="Unknown"/>
    <s v="40.a. Unknown"/>
    <s v="Unknown"/>
    <m/>
    <m/>
    <m/>
    <m/>
    <m/>
    <s v="Line to Ground"/>
    <s v="Y"/>
    <s v="Overhead"/>
    <x v="3"/>
    <s v="Pole"/>
    <s v="Pole, transformer, cutout, Conductor, Guy wire, pothead, Lightening arrestor"/>
    <s v="100873967"/>
    <s v="     "/>
    <s v="Non-HFTD"/>
    <x v="0"/>
    <m/>
    <m/>
    <n v="36.769199999999998"/>
    <n v="-119.834"/>
    <s v="Fresno"/>
    <s v="ASHLAN-AVE-1109"/>
    <m/>
    <n v="12000"/>
    <m/>
    <x v="0"/>
    <s v="Fresno County FD"/>
    <s v="Urban"/>
    <m/>
    <m/>
    <s v="No"/>
    <m/>
    <m/>
    <m/>
    <m/>
    <m/>
    <m/>
    <m/>
    <s v="N"/>
    <s v="N"/>
    <m/>
    <m/>
    <s v="     "/>
    <m/>
    <m/>
    <m/>
    <m/>
    <m/>
    <m/>
    <m/>
    <m/>
    <m/>
    <m/>
    <m/>
    <m/>
    <m/>
    <m/>
    <m/>
    <m/>
    <m/>
    <m/>
    <m/>
  </r>
  <r>
    <s v="20150064"/>
    <s v="     "/>
    <n v="42136"/>
    <s v="5/12"/>
    <x v="0"/>
    <n v="0.99791666666666667"/>
    <s v="20"/>
    <n v="2"/>
    <s v="5"/>
    <x v="2"/>
    <n v="42136"/>
    <n v="0.99791666666666667"/>
    <m/>
    <s v="     "/>
    <m/>
    <m/>
    <s v="N"/>
    <x v="0"/>
    <s v="1233529"/>
    <s v="15-0033691"/>
    <m/>
    <m/>
    <n v="110389705"/>
    <m/>
    <s v="     "/>
    <x v="1"/>
    <s v="PG&amp;E"/>
    <m/>
    <s v="Vegetation"/>
    <m/>
    <s v="D"/>
    <m/>
    <s v="&lt;3 meters of linear travel"/>
    <s v="Square Feet: ; Acreage: "/>
    <s v="Equipment - PG&amp;E"/>
    <s v="34.n. Transformer damage or failure"/>
    <s v="Equipment - PG&amp;E"/>
    <s v="All types of equipment / facility failure"/>
    <s v="Transformer"/>
    <s v="Transformer"/>
    <m/>
    <m/>
    <s v="Line to Ground"/>
    <s v="PACIFIC BELL"/>
    <s v="Overhead"/>
    <x v="1"/>
    <s v="Transformer"/>
    <m/>
    <s v="101303383"/>
    <s v="     "/>
    <s v="Non-HFTD"/>
    <x v="0"/>
    <m/>
    <m/>
    <n v="39.185099999999998"/>
    <n v="-121.68"/>
    <s v="Sutter"/>
    <s v="PEASE-1103"/>
    <s v="153751103"/>
    <m/>
    <s v="N/A"/>
    <x v="0"/>
    <s v="Yuba City FD"/>
    <s v="Urban"/>
    <m/>
    <m/>
    <s v="No"/>
    <m/>
    <m/>
    <m/>
    <m/>
    <m/>
    <m/>
    <m/>
    <s v="N"/>
    <s v="N"/>
    <m/>
    <m/>
    <s v="     "/>
    <m/>
    <m/>
    <m/>
    <m/>
    <m/>
    <m/>
    <m/>
    <m/>
    <m/>
    <m/>
    <m/>
    <m/>
    <m/>
    <m/>
    <m/>
    <m/>
    <m/>
    <m/>
    <m/>
  </r>
  <r>
    <s v="20160037"/>
    <s v="     "/>
    <n v="42502"/>
    <s v="5/12"/>
    <x v="0"/>
    <n v="0.56597222222222221"/>
    <s v="20"/>
    <n v="2"/>
    <s v="5"/>
    <x v="6"/>
    <n v="42502"/>
    <n v="0.56597222222222221"/>
    <s v="0"/>
    <s v="     "/>
    <m/>
    <m/>
    <s v="N"/>
    <x v="0"/>
    <s v="1468708"/>
    <s v="16-0035614"/>
    <m/>
    <m/>
    <m/>
    <m/>
    <s v="     "/>
    <x v="1"/>
    <s v="PG&amp;E"/>
    <m/>
    <s v="Vegetation"/>
    <m/>
    <s v="D"/>
    <m/>
    <s v="&lt;0.25"/>
    <s v="Square Feet: ; Acreage: "/>
    <s v="Vegetation"/>
    <s v="33.a. Veg. contact"/>
    <s v="Vegetation"/>
    <s v="All types of equipment / facility failure"/>
    <s v="Contact - Vegetation"/>
    <m/>
    <s v="Contact - Vegetation"/>
    <s v="Conductor"/>
    <s v="Multi-Fault"/>
    <m/>
    <s v="Overhead"/>
    <x v="3"/>
    <s v="Conductor"/>
    <m/>
    <s v="101006413"/>
    <s v="     "/>
    <s v="Non-HFTD"/>
    <x v="0"/>
    <m/>
    <m/>
    <n v="40.453800000000001"/>
    <n v="-124.048"/>
    <s v="Humboldt"/>
    <s v="RIO-DELL-1102"/>
    <s v="192251102"/>
    <n v="12000"/>
    <s v="RIO DELL 1102772210"/>
    <x v="0"/>
    <s v="Cal Fire"/>
    <s v="Conifer Forest"/>
    <m/>
    <m/>
    <s v="No"/>
    <m/>
    <m/>
    <m/>
    <m/>
    <m/>
    <m/>
    <m/>
    <s v="N"/>
    <s v="N"/>
    <m/>
    <m/>
    <s v="     "/>
    <s v="40.44124800"/>
    <s v="-124.04064800"/>
    <s v="May 13 2016 12:00AM"/>
    <s v="RootsFail"/>
    <s v="A healthy grand fir on a steep slope uprooted and fell through the lines."/>
    <s v="FIRG"/>
    <s v="70"/>
    <s v="16"/>
    <s v="35"/>
    <s v="Slight"/>
    <s v="None"/>
    <s v="N"/>
    <s v="1"/>
    <m/>
    <s v="Hillside"/>
    <s v="C"/>
    <s v="CrossArm"/>
    <s v="BareWire"/>
    <s v="1"/>
  </r>
  <r>
    <s v="20160036"/>
    <s v="     "/>
    <n v="42502"/>
    <s v="5/12"/>
    <x v="0"/>
    <n v="0.44930555555555557"/>
    <s v="20"/>
    <n v="2"/>
    <s v="5"/>
    <x v="6"/>
    <n v="42502"/>
    <n v="0.44930555555555557"/>
    <s v="assist doug stowell on wire down outage"/>
    <s v="     "/>
    <m/>
    <m/>
    <s v="N"/>
    <x v="0"/>
    <s v="1468597"/>
    <s v="16-0035574"/>
    <m/>
    <m/>
    <n v="111630455"/>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m/>
    <s v="Overhead"/>
    <x v="3"/>
    <s v="Conductor"/>
    <m/>
    <s v="101937429"/>
    <s v="     "/>
    <s v="Non-HFTD"/>
    <x v="0"/>
    <m/>
    <m/>
    <n v="35.302399999999999"/>
    <n v="-120.71599999999999"/>
    <s v="San Luis Obispo"/>
    <s v="FOOTHILL-1101"/>
    <s v="182951101"/>
    <n v="12000"/>
    <s v="FOOTHILL 1101CB"/>
    <x v="0"/>
    <s v="N.A."/>
    <s v="Herbaceous"/>
    <m/>
    <m/>
    <s v="No"/>
    <m/>
    <m/>
    <m/>
    <m/>
    <m/>
    <m/>
    <m/>
    <s v="N"/>
    <s v="N"/>
    <m/>
    <m/>
    <s v="     "/>
    <m/>
    <m/>
    <m/>
    <m/>
    <m/>
    <m/>
    <m/>
    <m/>
    <m/>
    <m/>
    <m/>
    <m/>
    <m/>
    <m/>
    <m/>
    <m/>
    <m/>
    <m/>
    <m/>
  </r>
  <r>
    <s v="20170042"/>
    <s v="     "/>
    <n v="42867"/>
    <s v="5/12"/>
    <x v="0"/>
    <n v="0.63611111111111107"/>
    <s v="19"/>
    <n v="2"/>
    <s v="5"/>
    <x v="0"/>
    <n v="42867"/>
    <n v="0.65277777777777779"/>
    <m/>
    <s v="     "/>
    <m/>
    <m/>
    <s v="N"/>
    <x v="0"/>
    <s v="1780939"/>
    <s v="17-0047638"/>
    <m/>
    <m/>
    <m/>
    <m/>
    <s v="     "/>
    <x v="1"/>
    <s v="PG&amp;E"/>
    <m/>
    <s v="Vegetation"/>
    <m/>
    <s v="D"/>
    <m/>
    <s v="&lt;0.25"/>
    <s v="Square Feet: ; Acreage: "/>
    <s v="Contact - 3rd Party"/>
    <s v="33.c. Balloon contact"/>
    <s v="Contact - 3rd Party"/>
    <s v="All types of equipment / facility failure"/>
    <s v="Contact - Balloon"/>
    <m/>
    <s v="Contact - Balloon"/>
    <s v="Conductor"/>
    <s v="Force Out"/>
    <s v="Unknown"/>
    <s v="Overhead"/>
    <x v="3"/>
    <s v="Conductor"/>
    <m/>
    <s v="102347828"/>
    <s v="     "/>
    <s v="Non-HFTD"/>
    <x v="0"/>
    <m/>
    <m/>
    <n v="38.850700000000003"/>
    <n v="-121.31699999999999"/>
    <s v="Placer"/>
    <s v="PLEASANT-GROVE-2110"/>
    <s v="152442110"/>
    <n v="21000"/>
    <s v="PLEASANT GROVE 2110CB"/>
    <x v="0"/>
    <s v="N.A."/>
    <s v="Herbaceous"/>
    <m/>
    <m/>
    <s v="No"/>
    <m/>
    <m/>
    <m/>
    <m/>
    <m/>
    <m/>
    <m/>
    <s v="N"/>
    <s v="N"/>
    <m/>
    <m/>
    <s v="     "/>
    <m/>
    <m/>
    <m/>
    <m/>
    <m/>
    <m/>
    <m/>
    <m/>
    <m/>
    <m/>
    <m/>
    <m/>
    <m/>
    <m/>
    <m/>
    <m/>
    <m/>
    <m/>
    <m/>
  </r>
  <r>
    <s v="20180165"/>
    <s v="     "/>
    <n v="43232"/>
    <s v="5/12"/>
    <x v="0"/>
    <m/>
    <s v="19"/>
    <n v="2"/>
    <s v="5"/>
    <x v="1"/>
    <m/>
    <m/>
    <s v="Cus called in to report &quot;transformer on fire&quot;.  Unclear what caused the fire - OIS indicated jumpers were burned and being replaced"/>
    <s v="     "/>
    <s v="FAS"/>
    <m/>
    <s v="N"/>
    <x v="0"/>
    <s v="85003"/>
    <m/>
    <m/>
    <m/>
    <m/>
    <m/>
    <s v="     "/>
    <x v="1"/>
    <s v="PG&amp;E"/>
    <m/>
    <m/>
    <m/>
    <s v="D"/>
    <m/>
    <s v="&lt;3 meters of linear travel"/>
    <m/>
    <s v="Equipment - PG&amp;E"/>
    <s v="34.n. Transformer damage or failure"/>
    <s v="Equipment - PG&amp;E"/>
    <s v="All types of equipment / facility failure"/>
    <s v="Transformer"/>
    <s v="Transformer"/>
    <m/>
    <m/>
    <m/>
    <m/>
    <m/>
    <x v="3"/>
    <s v="Transformer"/>
    <m/>
    <m/>
    <s v="     "/>
    <s v="Non-HFTD"/>
    <x v="0"/>
    <m/>
    <m/>
    <n v="38.6541"/>
    <n v="-121.764"/>
    <s v="Yolo"/>
    <s v="PLAINFIELD-1106"/>
    <s v="063441106"/>
    <n v="11000"/>
    <m/>
    <x v="0"/>
    <m/>
    <s v="Urban"/>
    <m/>
    <m/>
    <s v="No"/>
    <m/>
    <m/>
    <m/>
    <m/>
    <m/>
    <m/>
    <m/>
    <s v="N"/>
    <s v="N"/>
    <m/>
    <m/>
    <s v="     "/>
    <m/>
    <m/>
    <m/>
    <m/>
    <m/>
    <m/>
    <m/>
    <m/>
    <m/>
    <m/>
    <m/>
    <m/>
    <m/>
    <m/>
    <m/>
    <m/>
    <m/>
    <m/>
    <m/>
  </r>
  <r>
    <s v="20200400"/>
    <s v="     "/>
    <n v="43963"/>
    <s v="5/12"/>
    <x v="0"/>
    <n v="0.5395833333333333"/>
    <s v="20"/>
    <n v="2"/>
    <s v="5"/>
    <x v="4"/>
    <n v="43963"/>
    <n v="0.53402777777777777"/>
    <s v="On May 12, 2020 at 1249 hours, a PG&amp;E Troubleman was dispatched to an outage on the Guernsey 1104 Circuit. A tractor had hit a pole and caused a wire down and a fire between 3 meters and .25 acres. King County Fire Department responded to the fire. Repairs were complete by 0545 hours on May 13, 2020. "/>
    <s v="     "/>
    <s v="FAS"/>
    <m/>
    <s v="N"/>
    <x v="0"/>
    <s v="912170"/>
    <s v="20-0049518"/>
    <m/>
    <s v="T004960059"/>
    <n v="119020631"/>
    <m/>
    <s v="     "/>
    <x v="1"/>
    <s v="PG&amp;E"/>
    <m/>
    <s v="Vegetation"/>
    <m/>
    <s v="D"/>
    <s v="D"/>
    <s v="&lt;0.25"/>
    <m/>
    <s v="Contact - 3rd Party"/>
    <s v="33.d. Vehicle contact"/>
    <s v="Contact - 3rd Party"/>
    <s v="Contact from object"/>
    <s v="Contact - Vehicle"/>
    <m/>
    <s v="Contact - Vehicle"/>
    <s v="Conductor - Primary"/>
    <s v="Line to Ground"/>
    <m/>
    <s v="Overhead"/>
    <x v="3"/>
    <s v="Conductor - Primary"/>
    <m/>
    <s v="252661104"/>
    <s v="     "/>
    <s v="Non-HFTD"/>
    <x v="0"/>
    <m/>
    <m/>
    <n v="36.269300000000001"/>
    <n v="-119.691"/>
    <s v="Kings"/>
    <s v="GUERNSEY-1104"/>
    <m/>
    <n v="12000"/>
    <m/>
    <x v="0"/>
    <s v="King County FD"/>
    <s v="Agriculture"/>
    <m/>
    <m/>
    <s v="No"/>
    <m/>
    <m/>
    <m/>
    <m/>
    <m/>
    <m/>
    <m/>
    <s v="N"/>
    <s v="N"/>
    <m/>
    <m/>
    <s v="     "/>
    <m/>
    <m/>
    <m/>
    <m/>
    <m/>
    <m/>
    <m/>
    <m/>
    <m/>
    <m/>
    <m/>
    <m/>
    <m/>
    <m/>
    <m/>
    <m/>
    <m/>
    <m/>
    <m/>
  </r>
  <r>
    <s v="20210560"/>
    <s v="     "/>
    <n v="44328"/>
    <s v="5/12"/>
    <x v="0"/>
    <n v="0.64722222222222225"/>
    <s v="20"/>
    <n v="2"/>
    <s v="5"/>
    <x v="5"/>
    <m/>
    <m/>
    <s v="Overhead service arced due to vines growing into the line. The arc ignited a 0.25 acre to 10 acre fire that was extinguished by Cal Fire. FOID: 4265572280, 4260860572, 4266935588; EC: 121322935; Circuit ID: 043371102, SAP ID: 101997189; Idle Facility Investigation #: 121496384"/>
    <s v="     "/>
    <s v="FAS"/>
    <m/>
    <s v="N"/>
    <x v="0"/>
    <m/>
    <m/>
    <m/>
    <s v="4265572280, 4260860572, 4266935588"/>
    <m/>
    <m/>
    <s v="     "/>
    <x v="1"/>
    <s v="PG&amp;E"/>
    <m/>
    <s v="Vegetation"/>
    <m/>
    <s v="D"/>
    <s v="D"/>
    <s v="&lt;0.25"/>
    <s v="approx 4500 sq ft"/>
    <s v="Vegetation"/>
    <s v="33.a. Veg. contact"/>
    <s v="Vegetation"/>
    <s v="Contact from object"/>
    <s v="Veg. contact"/>
    <m/>
    <s v="Veg. contact"/>
    <s v="Service Drop"/>
    <m/>
    <s v="Y"/>
    <s v="Overhead"/>
    <x v="2"/>
    <s v="Service Drop"/>
    <s v="Conductor"/>
    <s v="101997189"/>
    <s v="     "/>
    <s v="Non-HFTD"/>
    <x v="0"/>
    <m/>
    <m/>
    <n v="38.244199999999999"/>
    <n v="-122.541"/>
    <s v="Sonoma"/>
    <s v="LAKEVILLE-1102"/>
    <m/>
    <m/>
    <s v="N/A"/>
    <x v="0"/>
    <s v="Cal Fire"/>
    <s v="Herbaceous"/>
    <m/>
    <m/>
    <s v="No"/>
    <m/>
    <m/>
    <m/>
    <m/>
    <m/>
    <m/>
    <m/>
    <s v="N"/>
    <s v="N"/>
    <m/>
    <m/>
    <s v="     "/>
    <m/>
    <m/>
    <m/>
    <m/>
    <m/>
    <m/>
    <m/>
    <m/>
    <m/>
    <m/>
    <m/>
    <m/>
    <m/>
    <m/>
    <m/>
    <m/>
    <m/>
    <m/>
    <m/>
  </r>
  <r>
    <s v="20210556"/>
    <s v="     "/>
    <n v="44328"/>
    <s v="5/12"/>
    <x v="0"/>
    <n v="0.31597222222222221"/>
    <s v="20"/>
    <n v="2"/>
    <s v="5"/>
    <x v="5"/>
    <n v="44328"/>
    <m/>
    <s v="Third party excavator made contact with overhead circuit resulting in an ignition. The ensuing fire was 1 meter - &lt; 3 meters in size. EOC preliminary: 5/12/2021 11:56 AM: Excavator made contact with overhead primary line, damaging the line but not breaking it. This information is preliminary."/>
    <s v="     "/>
    <s v="FAS"/>
    <m/>
    <s v="N"/>
    <x v="0"/>
    <m/>
    <s v="21-0060089"/>
    <m/>
    <s v="T005287217, T005287215"/>
    <m/>
    <m/>
    <s v="     "/>
    <x v="1"/>
    <s v="PG&amp;E"/>
    <m/>
    <s v="Vegetation"/>
    <m/>
    <s v="D"/>
    <s v="D"/>
    <s v="&lt;0.25"/>
    <s v="About an 8 foot radius around the pole"/>
    <s v="Contact - 3rd Party"/>
    <s v="33.d. Vehicle contact"/>
    <s v="Contact - 3rd Party"/>
    <s v="Contact from object"/>
    <s v="Vehicle contact"/>
    <m/>
    <s v="Vehicle contact"/>
    <s v="Conductor - Primary"/>
    <s v="Line to Line"/>
    <s v="N"/>
    <s v="Overhead"/>
    <x v="3"/>
    <s v="Conductor - Primary"/>
    <s v="Pole, crossarm, insulator, connector, Guy, Conductor, fuses"/>
    <m/>
    <s v="     "/>
    <s v="Non-HFTD"/>
    <x v="0"/>
    <n v="340"/>
    <m/>
    <n v="38.701700000000002"/>
    <n v="-120.815"/>
    <s v="El Dorado"/>
    <s v="DIAMOND-SPRINGS-1106"/>
    <m/>
    <n v="12000"/>
    <m/>
    <x v="0"/>
    <s v="Cal Fire"/>
    <s v="Urban"/>
    <m/>
    <m/>
    <s v="No"/>
    <m/>
    <m/>
    <m/>
    <m/>
    <m/>
    <s v="STAGE"/>
    <m/>
    <s v="N"/>
    <s v="N"/>
    <m/>
    <m/>
    <s v="     "/>
    <m/>
    <m/>
    <m/>
    <m/>
    <m/>
    <m/>
    <m/>
    <m/>
    <m/>
    <m/>
    <m/>
    <m/>
    <m/>
    <m/>
    <m/>
    <m/>
    <m/>
    <m/>
    <m/>
  </r>
  <r>
    <s v="20150065"/>
    <s v="     "/>
    <n v="42137"/>
    <s v="5/13"/>
    <x v="0"/>
    <n v="0.9145833333333333"/>
    <s v="20"/>
    <n v="2"/>
    <s v="5"/>
    <x v="2"/>
    <n v="42137"/>
    <n v="0.9145833333333333"/>
    <m/>
    <s v="     "/>
    <m/>
    <m/>
    <s v="N"/>
    <x v="0"/>
    <s v="1234053"/>
    <s v="15-0033936"/>
    <m/>
    <m/>
    <n v="110391844"/>
    <m/>
    <s v="     "/>
    <x v="1"/>
    <s v="PG&amp;E"/>
    <m/>
    <s v="Vegetation"/>
    <m/>
    <s v="D"/>
    <m/>
    <s v="&lt;3 meters of linear travel"/>
    <s v="Square Feet: ; Acreage: "/>
    <s v="Equipment - PG&amp;E"/>
    <s v="34.b. Conductor damage or failure"/>
    <s v="Equipment - PG&amp;E"/>
    <s v="All types of equipment / facility failure"/>
    <s v="Conductor"/>
    <s v="Conductor"/>
    <m/>
    <m/>
    <s v="Open Circuit"/>
    <s v="0"/>
    <s v="Overhead"/>
    <x v="3"/>
    <s v="Conductor"/>
    <m/>
    <s v="103492873"/>
    <s v="     "/>
    <s v="Non-HFTD"/>
    <x v="0"/>
    <n v="518"/>
    <m/>
    <n v="37.494199999999999"/>
    <n v="-122.36799999999999"/>
    <s v="San Mateo"/>
    <s v="HALF-MOON-BAY-1101"/>
    <s v="24101101"/>
    <n v="12000"/>
    <s v="HALF MOON BAY 11018902"/>
    <x v="1"/>
    <s v="sm county cal fire"/>
    <s v="Barren/Other"/>
    <m/>
    <m/>
    <s v="No"/>
    <m/>
    <m/>
    <m/>
    <m/>
    <m/>
    <m/>
    <m/>
    <s v="N"/>
    <s v="N"/>
    <m/>
    <m/>
    <s v="     "/>
    <m/>
    <m/>
    <m/>
    <m/>
    <m/>
    <m/>
    <m/>
    <m/>
    <m/>
    <m/>
    <m/>
    <m/>
    <m/>
    <m/>
    <m/>
    <m/>
    <m/>
    <m/>
    <m/>
  </r>
  <r>
    <s v="MIA20150558"/>
    <s v="     "/>
    <n v="42137"/>
    <s v="5/13"/>
    <x v="0"/>
    <n v="0.93409722222222225"/>
    <s v="20"/>
    <n v="2"/>
    <s v="5"/>
    <x v="2"/>
    <n v="42137"/>
    <n v="0.93402777777777779"/>
    <s v="L7SF: NORTHRIDGE in Daly City; transformer on fire; pole fire; cause unknown; WAITING ON TMAN"/>
    <s v="     "/>
    <s v="FAS"/>
    <n v="44267"/>
    <s v="Y"/>
    <x v="0"/>
    <s v="5697912"/>
    <s v="N/A"/>
    <m/>
    <s v="T003398434"/>
    <n v="110391842"/>
    <m/>
    <s v="     "/>
    <x v="0"/>
    <s v="PG&amp;E"/>
    <m/>
    <m/>
    <m/>
    <s v="D"/>
    <m/>
    <s v="Structure-PG&amp;E only"/>
    <m/>
    <s v="Equipment - PG&amp;E"/>
    <s v="34.n. Transformer damage or failure"/>
    <s v="Equipment - PG&amp;E"/>
    <s v="All types of equipment / facility failure"/>
    <s v="Transformer failure"/>
    <s v="Transformer"/>
    <m/>
    <m/>
    <m/>
    <s v="No"/>
    <s v="Overhead"/>
    <x v="0"/>
    <m/>
    <m/>
    <s v="103487628"/>
    <s v="     "/>
    <s v="Non-HFTD"/>
    <x v="0"/>
    <m/>
    <m/>
    <n v="37.679099999999998"/>
    <n v="-122.49299999999999"/>
    <m/>
    <s v="DALY-CITY-1112"/>
    <m/>
    <n v="11000"/>
    <m/>
    <x v="0"/>
    <s v="Daly City FD"/>
    <m/>
    <m/>
    <m/>
    <s v="No"/>
    <m/>
    <m/>
    <m/>
    <m/>
    <m/>
    <m/>
    <m/>
    <s v="N"/>
    <s v="N"/>
    <m/>
    <m/>
    <s v="     "/>
    <m/>
    <m/>
    <m/>
    <m/>
    <m/>
    <m/>
    <m/>
    <m/>
    <m/>
    <m/>
    <m/>
    <m/>
    <m/>
    <m/>
    <m/>
    <m/>
    <m/>
    <m/>
    <m/>
  </r>
  <r>
    <s v="SAP201518383"/>
    <s v="     "/>
    <n v="42137"/>
    <s v="5/13"/>
    <x v="0"/>
    <m/>
    <s v="20"/>
    <n v="2"/>
    <s v="5"/>
    <x v="2"/>
    <n v="42135"/>
    <m/>
    <s v="Pole replaced due to pole fire; broken crossarm"/>
    <s v="     "/>
    <s v="SAP"/>
    <n v="44580"/>
    <s v="Y"/>
    <x v="0"/>
    <s v="1232773"/>
    <s v="N/A"/>
    <m/>
    <s v="T003396715"/>
    <n v="110386041"/>
    <m/>
    <s v="     "/>
    <x v="0"/>
    <s v="PG&amp;E"/>
    <m/>
    <m/>
    <m/>
    <s v="D"/>
    <m/>
    <s v="Structure-PG&amp;E only"/>
    <m/>
    <s v="Equipment - PG&amp;E"/>
    <s v="34.h. Crossarm damage or failure"/>
    <s v="Equipment - PG&amp;E"/>
    <s v="Crossarm failure"/>
    <s v="Crossarm failure"/>
    <s v="Crossarm"/>
    <m/>
    <m/>
    <m/>
    <s v="No"/>
    <s v="Overhead"/>
    <x v="0"/>
    <s v="Crossarm"/>
    <m/>
    <s v="100687290"/>
    <s v="     "/>
    <s v="Non-HFTD"/>
    <x v="0"/>
    <m/>
    <m/>
    <n v="36.688699999999997"/>
    <n v="-119.384"/>
    <s v="Fresno"/>
    <s v="REEDLEY-1106"/>
    <m/>
    <m/>
    <m/>
    <x v="0"/>
    <m/>
    <m/>
    <m/>
    <m/>
    <s v="No"/>
    <m/>
    <m/>
    <m/>
    <m/>
    <m/>
    <m/>
    <m/>
    <s v="N"/>
    <s v="N"/>
    <m/>
    <m/>
    <s v="     "/>
    <m/>
    <m/>
    <m/>
    <m/>
    <m/>
    <m/>
    <m/>
    <m/>
    <m/>
    <m/>
    <m/>
    <m/>
    <m/>
    <m/>
    <m/>
    <m/>
    <m/>
    <m/>
    <m/>
  </r>
  <r>
    <s v="SAP201518382"/>
    <s v="     "/>
    <n v="42137"/>
    <s v="5/13"/>
    <x v="0"/>
    <m/>
    <s v="20"/>
    <n v="2"/>
    <s v="5"/>
    <x v="2"/>
    <n v="42135"/>
    <m/>
    <s v="bird's nest caused fire on top of transformer"/>
    <s v="     "/>
    <s v="SAP"/>
    <n v="44580"/>
    <s v="Y"/>
    <x v="0"/>
    <s v="1232697"/>
    <s v="15-0033398"/>
    <m/>
    <s v="T003396615"/>
    <n v="110386040"/>
    <m/>
    <s v="     "/>
    <x v="0"/>
    <s v="PG&amp;E"/>
    <m/>
    <m/>
    <m/>
    <s v="D"/>
    <m/>
    <s v="Structure-PG&amp;E only"/>
    <m/>
    <s v="Contact - Animal - Nest"/>
    <s v="33.e. Other contact from object"/>
    <s v="Contact - Nest"/>
    <s v="Nest Contact"/>
    <s v="Nest Contact"/>
    <m/>
    <s v="Nest Contact"/>
    <s v="Transformer"/>
    <s v="Line to Ground"/>
    <s v="Yes"/>
    <s v="Overhead"/>
    <x v="0"/>
    <s v="Transformer"/>
    <m/>
    <s v="103992854"/>
    <s v="     "/>
    <s v="Non-HFTD"/>
    <x v="0"/>
    <m/>
    <m/>
    <n v="35.307699999999997"/>
    <n v="-119.84399999999999"/>
    <s v="San Luis Obispo"/>
    <s v="CARRIZO-PLAINS-1101"/>
    <m/>
    <m/>
    <s v="N/A"/>
    <x v="0"/>
    <m/>
    <m/>
    <m/>
    <m/>
    <s v="No"/>
    <m/>
    <m/>
    <m/>
    <m/>
    <m/>
    <m/>
    <m/>
    <s v="N"/>
    <s v="N"/>
    <m/>
    <m/>
    <s v="     "/>
    <m/>
    <m/>
    <m/>
    <m/>
    <m/>
    <m/>
    <m/>
    <m/>
    <m/>
    <m/>
    <m/>
    <m/>
    <m/>
    <m/>
    <m/>
    <m/>
    <m/>
    <m/>
    <m/>
  </r>
  <r>
    <s v="20170043"/>
    <s v="     "/>
    <n v="42868"/>
    <s v="5/13"/>
    <x v="0"/>
    <n v="0.90902777777777777"/>
    <s v="19"/>
    <n v="2"/>
    <s v="5"/>
    <x v="0"/>
    <n v="42867"/>
    <n v="0.90902777777777777"/>
    <s v="ASSISTED CREW, AT SUPV REQUEST, TO REPAIR FLOATER/LOOSE TIE WIRES, ON TALL POLE."/>
    <s v="     "/>
    <m/>
    <m/>
    <s v="N"/>
    <x v="0"/>
    <s v="1781186"/>
    <s v="17-0047670"/>
    <m/>
    <m/>
    <n v="112864515"/>
    <m/>
    <s v="     "/>
    <x v="1"/>
    <s v="PG&amp;E"/>
    <m/>
    <s v="Vegetation"/>
    <m/>
    <s v="D"/>
    <m/>
    <s v="&lt;0.25"/>
    <s v="Square Feet: ; Acreage: "/>
    <s v="Equipment - PG&amp;E"/>
    <s v="34.h. Crossarm damage or failure"/>
    <s v="Equipment - PG&amp;E"/>
    <s v="All types of equipment / facility failure"/>
    <s v="Crossarm"/>
    <s v="Crossarm"/>
    <m/>
    <m/>
    <s v="Line to Line"/>
    <s v="Unknown"/>
    <s v="Overhead"/>
    <x v="3"/>
    <s v="Conductor"/>
    <m/>
    <s v="100355502"/>
    <s v="     "/>
    <s v="Non-HFTD"/>
    <x v="0"/>
    <m/>
    <m/>
    <n v="39.678400000000003"/>
    <n v="-121.77800000000001"/>
    <s v="Butte"/>
    <s v="BUTTE-1103"/>
    <s v="103081103"/>
    <n v="12000"/>
    <s v="BUTTE 11032422"/>
    <x v="0"/>
    <s v="911"/>
    <s v="Water"/>
    <m/>
    <m/>
    <s v="No"/>
    <m/>
    <m/>
    <m/>
    <m/>
    <m/>
    <m/>
    <m/>
    <s v="N"/>
    <s v="N"/>
    <m/>
    <m/>
    <s v="     "/>
    <m/>
    <m/>
    <m/>
    <m/>
    <m/>
    <m/>
    <m/>
    <m/>
    <m/>
    <m/>
    <m/>
    <m/>
    <m/>
    <m/>
    <m/>
    <m/>
    <m/>
    <m/>
    <m/>
  </r>
  <r>
    <s v="20180166"/>
    <s v="     "/>
    <n v="43233"/>
    <s v="5/13"/>
    <x v="0"/>
    <n v="1.8055555555555554E-2"/>
    <s v="20"/>
    <n v="2"/>
    <s v="5"/>
    <x v="1"/>
    <n v="43233"/>
    <n v="1.8055555555555554E-2"/>
    <s v="Unclear if it was PG&amp;E equipment that caused fire or otherwise.  For now, assume that the latter record more accurately reflects cause.  From ILIS - &quot;LEAKING INSULATOR CAUSED POLE FIRE, 10 SPANS S &amp; 2 W/O 24545 CTY RD 2/10 S/O OJ ON HARD TAP OJ 7 E/O 1406"/>
    <s v="     "/>
    <s v="FAS"/>
    <m/>
    <s v="N"/>
    <x v="0"/>
    <s v="85155"/>
    <s v="18-0040582"/>
    <m/>
    <m/>
    <m/>
    <m/>
    <s v="     "/>
    <x v="1"/>
    <s v="PG&amp;E"/>
    <m/>
    <m/>
    <m/>
    <s v="D"/>
    <m/>
    <s v="&lt;0.25"/>
    <m/>
    <s v="Vegetation"/>
    <s v="33.a. Veg. contact"/>
    <s v="Vegetation"/>
    <s v="Contact from object"/>
    <s v="Vegetation"/>
    <m/>
    <s v="Contact - Vegetation"/>
    <s v="Insulator"/>
    <s v="Force Out"/>
    <m/>
    <s v="Overhead"/>
    <x v="3"/>
    <m/>
    <m/>
    <s v="14069"/>
    <s v="     "/>
    <s v="Non-HFTD"/>
    <x v="0"/>
    <m/>
    <m/>
    <n v="38.911900000000003"/>
    <n v="-122.06100000000001"/>
    <s v="Yolo"/>
    <s v="ARBUCKLE-1104"/>
    <s v="062081104"/>
    <n v="11000"/>
    <s v="ARBUCKLE 11044508"/>
    <x v="0"/>
    <m/>
    <s v="Agriculture"/>
    <m/>
    <m/>
    <s v="No"/>
    <m/>
    <m/>
    <m/>
    <m/>
    <m/>
    <m/>
    <m/>
    <s v="N"/>
    <s v="N"/>
    <m/>
    <m/>
    <s v="     "/>
    <m/>
    <m/>
    <m/>
    <m/>
    <m/>
    <m/>
    <m/>
    <m/>
    <m/>
    <m/>
    <m/>
    <m/>
    <m/>
    <m/>
    <m/>
    <m/>
    <m/>
    <m/>
    <m/>
  </r>
  <r>
    <s v="20180167"/>
    <s v="     "/>
    <n v="43233"/>
    <s v="5/13"/>
    <x v="0"/>
    <m/>
    <s v="20"/>
    <n v="2"/>
    <s v="5"/>
    <x v="1"/>
    <m/>
    <m/>
    <s v="bird nest"/>
    <s v="     "/>
    <s v="Charles"/>
    <m/>
    <s v="N"/>
    <x v="0"/>
    <m/>
    <m/>
    <s v="INT-10995"/>
    <m/>
    <m/>
    <m/>
    <s v="     "/>
    <x v="1"/>
    <s v="PG&amp;E"/>
    <m/>
    <m/>
    <m/>
    <s v="T"/>
    <m/>
    <s v="Unknown"/>
    <m/>
    <s v="Contact - Animal - Other"/>
    <s v="33.b. Animal contact"/>
    <s v="Contact - Animal"/>
    <s v="Contact from object"/>
    <s v="Contact - Animal"/>
    <m/>
    <s v="Contact - Animal"/>
    <s v="Crossarm"/>
    <m/>
    <m/>
    <m/>
    <x v="4"/>
    <m/>
    <m/>
    <m/>
    <s v="     "/>
    <s v="Non-HFTD"/>
    <x v="0"/>
    <m/>
    <m/>
    <n v="37.523499999999999"/>
    <n v="-120.33"/>
    <s v="Merced"/>
    <s v="MERCED-FALLS-EXCHEQUER"/>
    <s v="ETL.8990"/>
    <n v="70000"/>
    <s v="N/A"/>
    <x v="0"/>
    <m/>
    <s v="Herbaceous"/>
    <m/>
    <m/>
    <s v="No"/>
    <m/>
    <m/>
    <m/>
    <m/>
    <m/>
    <m/>
    <m/>
    <s v="N"/>
    <s v="N"/>
    <m/>
    <m/>
    <s v="     "/>
    <m/>
    <m/>
    <m/>
    <m/>
    <m/>
    <m/>
    <m/>
    <m/>
    <m/>
    <m/>
    <m/>
    <m/>
    <m/>
    <m/>
    <m/>
    <m/>
    <m/>
    <m/>
    <m/>
  </r>
  <r>
    <s v="MIA20191450"/>
    <s v="     "/>
    <n v="43598"/>
    <s v="5/13"/>
    <x v="0"/>
    <n v="5.3738425925925926E-2"/>
    <s v="20"/>
    <n v="2"/>
    <s v="5"/>
    <x v="3"/>
    <n v="43598"/>
    <n v="5.347222222222222E-2"/>
    <s v=" KINGS COUNTY FIRE ENROUTE. POLE ON FIRE. POLE DOWN.; cause - equipment failure - switch"/>
    <s v="     "/>
    <s v="FAS"/>
    <n v="44245"/>
    <s v="Y"/>
    <x v="0"/>
    <s v="379075"/>
    <s v="19-0051213"/>
    <m/>
    <s v="T004639778"/>
    <n v="117220012"/>
    <m/>
    <s v="     "/>
    <x v="0"/>
    <s v="PG&amp;E"/>
    <m/>
    <m/>
    <m/>
    <s v="D"/>
    <m/>
    <s v="Structure-PG&amp;E only"/>
    <m/>
    <s v="Equipment - PG&amp;E"/>
    <s v="34.e. Switch damage or failure"/>
    <s v="Equipment - PG&amp;E"/>
    <s v="All types of equipment / facility failure"/>
    <s v="Switch failure"/>
    <s v="Pole"/>
    <m/>
    <m/>
    <s v="Force Out"/>
    <s v="Yes"/>
    <s v="Overhead"/>
    <x v="0"/>
    <m/>
    <m/>
    <s v="100773172"/>
    <s v="     "/>
    <s v="Non-HFTD"/>
    <x v="0"/>
    <m/>
    <m/>
    <n v="36.138199999999998"/>
    <n v="-119.633"/>
    <s v="Kings"/>
    <s v="CORCORAN-1116"/>
    <m/>
    <n v="11000"/>
    <s v="CORCORAN 111677788"/>
    <x v="0"/>
    <s v="Kings County Fire Dept."/>
    <s v="Rural"/>
    <m/>
    <m/>
    <s v="No"/>
    <m/>
    <m/>
    <m/>
    <m/>
    <m/>
    <m/>
    <m/>
    <s v="N"/>
    <s v="N"/>
    <m/>
    <m/>
    <s v="     "/>
    <m/>
    <m/>
    <m/>
    <m/>
    <m/>
    <m/>
    <m/>
    <m/>
    <m/>
    <m/>
    <m/>
    <m/>
    <m/>
    <m/>
    <m/>
    <m/>
    <m/>
    <m/>
    <m/>
  </r>
  <r>
    <s v="SAP20203289"/>
    <s v="     "/>
    <n v="43964"/>
    <s v="5/13"/>
    <x v="0"/>
    <m/>
    <s v="20"/>
    <n v="2"/>
    <s v="5"/>
    <x v="4"/>
    <n v="43962"/>
    <m/>
    <s v="replace primary xarm due to pole fire"/>
    <s v="     "/>
    <s v="SAP"/>
    <n v="44580"/>
    <s v="Y"/>
    <x v="0"/>
    <s v="911719"/>
    <s v="N/A"/>
    <m/>
    <s v="T004959598"/>
    <n v="119017182"/>
    <m/>
    <s v="     "/>
    <x v="0"/>
    <s v="PG&amp;E"/>
    <m/>
    <m/>
    <m/>
    <s v="D"/>
    <m/>
    <s v="Structure-PG&amp;E only"/>
    <m/>
    <s v="Unknown"/>
    <s v="40.a. Unknown"/>
    <s v="Unknown"/>
    <m/>
    <m/>
    <m/>
    <m/>
    <m/>
    <m/>
    <s v="Yes"/>
    <s v="Overhead"/>
    <x v="0"/>
    <s v="Crossarm"/>
    <m/>
    <s v="100451635"/>
    <s v="     "/>
    <s v="Non-HFTD"/>
    <x v="0"/>
    <m/>
    <m/>
    <n v="38.005800000000001"/>
    <n v="-121.896"/>
    <s v="Contra Costa"/>
    <s v="KIRKER-2104"/>
    <m/>
    <m/>
    <m/>
    <x v="0"/>
    <s v="Pittsburgh FD"/>
    <m/>
    <m/>
    <m/>
    <s v="No"/>
    <m/>
    <m/>
    <m/>
    <m/>
    <m/>
    <m/>
    <m/>
    <s v="N"/>
    <s v="N"/>
    <m/>
    <m/>
    <s v="     "/>
    <m/>
    <m/>
    <m/>
    <m/>
    <m/>
    <m/>
    <m/>
    <m/>
    <m/>
    <m/>
    <m/>
    <m/>
    <m/>
    <m/>
    <m/>
    <m/>
    <m/>
    <m/>
    <m/>
  </r>
  <r>
    <s v="20210565"/>
    <s v="     "/>
    <n v="44329"/>
    <s v="5/13"/>
    <x v="0"/>
    <n v="0.75208333333333333"/>
    <s v="20"/>
    <n v="2"/>
    <s v="5"/>
    <x v="5"/>
    <n v="44329"/>
    <m/>
    <s v="Tree fell into overhead circuit, causing minor burns/flames on the tree. The conductor arced until it separated and fell to ground. The ensuing fire was less than one meter in size. This information is preliminary. OIS: 1348545; ILIS: 21-0061243; FOID: T005288882 (JKRB), T005288897 (MKC0); EC: 121329582; PM: 31540379; Pre-Existing EC: 117321624; Circuit ID: 153132105, SAP ID: 100088451; Eqp: Conductors, Connectors, Sleeves, Insulator"/>
    <s v="     "/>
    <s v="FAS"/>
    <m/>
    <s v="N"/>
    <x v="0"/>
    <m/>
    <s v="21-0061243"/>
    <m/>
    <s v="T005288882, T005288897"/>
    <n v="121330000"/>
    <m/>
    <s v="     "/>
    <x v="0"/>
    <s v="PG&amp;E"/>
    <m/>
    <s v="Vegetation"/>
    <s v="Conductors, Connectors, Sleeves, Insulators"/>
    <s v="D"/>
    <s v="D"/>
    <s v="&lt;3 meters of linear travel"/>
    <m/>
    <s v="Vegetation"/>
    <s v="33.a. Veg. contact"/>
    <s v="Vegetation"/>
    <s v="Contact from object"/>
    <s v="Veg. contact"/>
    <m/>
    <s v="Veg. contact"/>
    <s v="Conductor - Primary"/>
    <s v="Line to Ground"/>
    <s v="Y"/>
    <s v="Overhead"/>
    <x v="3"/>
    <s v="Conductor - Primary"/>
    <s v="Conductors, Connectors, Sleeves, Insulators"/>
    <s v="100088451"/>
    <s v="     "/>
    <s v="Non-HFTD"/>
    <x v="0"/>
    <n v="300"/>
    <m/>
    <n v="39.194200000000002"/>
    <n v="-121.172"/>
    <s v="Nevada"/>
    <s v="NARROWS-2105"/>
    <m/>
    <n v="21000"/>
    <m/>
    <x v="0"/>
    <s v="Self Extinguished, Cal Fire"/>
    <s v="Urban"/>
    <m/>
    <m/>
    <s v="No"/>
    <m/>
    <m/>
    <m/>
    <m/>
    <m/>
    <m/>
    <m/>
    <s v="N"/>
    <s v="N"/>
    <m/>
    <m/>
    <s v="     "/>
    <s v="39.19695000"/>
    <s v="-121.17331000"/>
    <s v="May 21 2021 12:00AM"/>
    <s v="RootsFail"/>
    <s v="Large multistem live oak situated on slight bank came split at base and failed onto conductors causing an outage."/>
    <s v="OAKL"/>
    <s v="55"/>
    <s v="50"/>
    <s v="30"/>
    <s v="Slight"/>
    <s v="None"/>
    <s v="N"/>
    <s v="1"/>
    <m/>
    <s v="Plain"/>
    <s v="A"/>
    <s v="CrossArm"/>
    <s v="BareWire"/>
    <s v="0"/>
  </r>
  <r>
    <s v="20210562"/>
    <s v="     "/>
    <n v="44329"/>
    <s v="5/13"/>
    <x v="0"/>
    <n v="6.9444444444444441E-3"/>
    <s v="20"/>
    <n v="2"/>
    <s v="5"/>
    <x v="5"/>
    <n v="44329"/>
    <m/>
    <s v="Tree fell through overhead circuit, resulting in an ignition. The ensuing fire was limited to PG&amp;E assets. This information is preliminary. OIS: 1347613; FOID: 0218955549, T005288044; ILIS: 21-0060739; EC: 121323593, 121324135; PM: 35249745, 35249853; Circuit ID: 102701103; SAP Eqp ID: 100361642"/>
    <s v="     "/>
    <s v="FAS"/>
    <m/>
    <s v="N"/>
    <x v="0"/>
    <m/>
    <s v="21-0060739"/>
    <m/>
    <s v="0218955549, T005288044"/>
    <m/>
    <m/>
    <s v="     "/>
    <x v="1"/>
    <s v="PG&amp;E"/>
    <m/>
    <s v="Building"/>
    <m/>
    <s v="D"/>
    <s v="D"/>
    <s v="&lt;0.25"/>
    <s v="100FT BY 50FT"/>
    <s v="Vegetation"/>
    <s v="33.a. Veg. contact"/>
    <s v="Vegetation"/>
    <s v="Contact from object"/>
    <s v="Veg. contact"/>
    <m/>
    <s v="Veg. contact"/>
    <s v="Conductor - Primary"/>
    <s v="Open Circuit"/>
    <s v="Y"/>
    <s v="Overhead"/>
    <x v="3"/>
    <s v="Conductor - Primary"/>
    <s v="Conductor, Transformer"/>
    <s v="100361642"/>
    <s v="     "/>
    <s v="Non-HFTD"/>
    <x v="0"/>
    <m/>
    <m/>
    <n v="39.665799999999997"/>
    <n v="-122.185"/>
    <s v="Glenn"/>
    <s v="ORLAND-B-1103"/>
    <m/>
    <n v="12000"/>
    <m/>
    <x v="0"/>
    <s v="Orland FD"/>
    <s v="Agriculture"/>
    <m/>
    <m/>
    <s v="No"/>
    <m/>
    <m/>
    <m/>
    <m/>
    <m/>
    <m/>
    <m/>
    <s v="N"/>
    <s v="N"/>
    <m/>
    <m/>
    <s v="     "/>
    <s v="39.66574430"/>
    <s v="-121.18508860"/>
    <s v="May 14 2021 12:00AM"/>
    <s v="BranchFail"/>
    <s v="Green, healthy, mature to over-mature, 120x124&quot;DBH, eucalyptus had a 28&quot;diameter x 55 long limb tear out 15 from connection causing wire down and fire that burned down a storage shed. No visible signs of defect, but the limb did have a severe lean towards the lines. Multiple remaining over-mature eucalyptus at the location. While lines were on the ground, tree crews removed 2 eucalyptus and prune 6 others to clear all overhang and limbs with severe lean towards lines."/>
    <s v="EUCA"/>
    <s v="120"/>
    <s v="99"/>
    <s v="35"/>
    <s v="Severe"/>
    <s v="None"/>
    <s v="N"/>
    <s v="1"/>
    <m/>
    <s v="Plain"/>
    <s v="D"/>
    <s v="CrossArm"/>
    <s v="BareWire"/>
    <s v="0"/>
  </r>
  <r>
    <s v="MIA20157580"/>
    <s v="     "/>
    <n v="42138"/>
    <s v="5/14"/>
    <x v="0"/>
    <n v="0.78864583333333338"/>
    <s v="20"/>
    <n v="2"/>
    <s v="5"/>
    <x v="2"/>
    <n v="42138"/>
    <n v="0.78819444444444442"/>
    <s v="KING CNTY FIRE(FIRE DE PT); FIRE ONS.. BRKN CRO SS ARM; cause: animal - crossarm burned; POLE FIRE EXTINGUISHED, RENERGIZED LINE; fire suppressed by PGE"/>
    <s v="     "/>
    <s v="FAS"/>
    <n v="44258"/>
    <s v="Y"/>
    <x v="0"/>
    <s v="1234841"/>
    <s v="15-0034296"/>
    <m/>
    <s v="T003399319"/>
    <m/>
    <m/>
    <s v="     "/>
    <x v="0"/>
    <s v="PG&amp;E"/>
    <m/>
    <m/>
    <m/>
    <s v="D"/>
    <m/>
    <s v="Structure-PG&amp;E only"/>
    <m/>
    <s v="Contact - Animal - Other"/>
    <s v="33.b. Animal contact"/>
    <s v="Contact - Animal"/>
    <s v="Contact from object"/>
    <s v="Contact - Animal"/>
    <m/>
    <s v="Contact - Animal"/>
    <s v="Crossarm"/>
    <s v="None"/>
    <s v="Yes"/>
    <s v="Overhead"/>
    <x v="0"/>
    <m/>
    <m/>
    <s v="100694884"/>
    <s v="     "/>
    <s v="Non-HFTD"/>
    <x v="0"/>
    <m/>
    <m/>
    <n v="35.992600000000003"/>
    <n v="-119.959"/>
    <s v="Kings"/>
    <s v="TULARE-LAKE-0001"/>
    <m/>
    <n v="70000"/>
    <s v="TULARE LAKE 1104CB"/>
    <x v="0"/>
    <m/>
    <s v="Highly Rural"/>
    <m/>
    <m/>
    <s v="No"/>
    <m/>
    <m/>
    <m/>
    <m/>
    <m/>
    <m/>
    <m/>
    <s v="N"/>
    <s v="N"/>
    <m/>
    <m/>
    <s v="     "/>
    <m/>
    <m/>
    <m/>
    <m/>
    <m/>
    <m/>
    <m/>
    <m/>
    <m/>
    <m/>
    <m/>
    <m/>
    <m/>
    <m/>
    <m/>
    <m/>
    <m/>
    <m/>
    <m/>
  </r>
  <r>
    <s v="MIA201514380"/>
    <s v="     "/>
    <n v="42138"/>
    <s v="5/14"/>
    <x v="0"/>
    <n v="0.82430555555555551"/>
    <s v="20"/>
    <n v="2"/>
    <s v="5"/>
    <x v="2"/>
    <m/>
    <m/>
    <s v="cause: lightning; conductor contaminated; SUSPECT LIGHTNING STRUCK LINE. BLOWN #1 &amp; #2 FUSE. #2 FUSE DID NOT OPEN &amp; POWER ARC'D_x000a_BURNING UP FUSE DOOR. PATROLLED LINE, NO CAUSE FOUND. REPLACED FUSE AND CLOSED_x000a_TESTING OK. VOLTS OK.; FAS record shows time of "/>
    <s v="     "/>
    <s v="ILIS"/>
    <n v="44295"/>
    <s v="Y"/>
    <x v="0"/>
    <s v="1234870"/>
    <s v="15-0034307"/>
    <m/>
    <s v="T003399458"/>
    <m/>
    <m/>
    <s v="     "/>
    <x v="0"/>
    <s v="PG&amp;E"/>
    <m/>
    <m/>
    <m/>
    <s v="D"/>
    <m/>
    <s v="Structure-PG&amp;E only"/>
    <m/>
    <s v="Equipment - PG&amp;E"/>
    <s v="34.o. Other"/>
    <s v="Equipment - PG&amp;E"/>
    <s v="All types of equipment / facility failure"/>
    <s v="Weather - Lightning"/>
    <s v="Fuse"/>
    <m/>
    <m/>
    <s v="Line to Line"/>
    <m/>
    <s v="Overhead"/>
    <x v="0"/>
    <m/>
    <m/>
    <s v="Fuse: 13399"/>
    <s v="     "/>
    <s v="Non-HFTD"/>
    <x v="0"/>
    <m/>
    <m/>
    <n v="35.222999999999999"/>
    <n v="-118.907"/>
    <m/>
    <s v="WEEDPATCH-1106"/>
    <s v="252971106"/>
    <n v="11000"/>
    <s v="WEEDPATCH 1106CB"/>
    <x v="0"/>
    <m/>
    <m/>
    <m/>
    <m/>
    <s v="No"/>
    <m/>
    <m/>
    <m/>
    <m/>
    <m/>
    <m/>
    <m/>
    <s v="N"/>
    <s v="N"/>
    <m/>
    <m/>
    <s v="     "/>
    <m/>
    <m/>
    <m/>
    <m/>
    <m/>
    <m/>
    <m/>
    <m/>
    <m/>
    <m/>
    <m/>
    <m/>
    <m/>
    <m/>
    <m/>
    <m/>
    <m/>
    <m/>
    <m/>
  </r>
  <r>
    <s v="MIA20154622"/>
    <s v="     "/>
    <n v="42138"/>
    <s v="5/14"/>
    <x v="0"/>
    <n v="0.35872685185185182"/>
    <s v="20"/>
    <n v="2"/>
    <s v="5"/>
    <x v="2"/>
    <n v="42138"/>
    <n v="0.35833333333333334"/>
    <s v="L7SF: NATIVIDAD in Salinas; pole fire; C973 BURNED OPN JMPER C/O # 1 BLOWN FUSE # 2 FLASHED PT 63 C/O CO PIN # 216; cause unknown; WAITING ON TMAN"/>
    <s v="     "/>
    <s v="FAS"/>
    <n v="44267"/>
    <s v="Y"/>
    <x v="0"/>
    <s v="5698598"/>
    <s v="N/A"/>
    <m/>
    <s v="T003398638"/>
    <m/>
    <m/>
    <s v="     "/>
    <x v="0"/>
    <s v="PG&amp;E"/>
    <m/>
    <m/>
    <m/>
    <s v="D"/>
    <m/>
    <s v="Structure-PG&amp;E only"/>
    <m/>
    <s v="Equipment - PG&amp;E"/>
    <s v="34.m. Connection device damage or failure"/>
    <s v="Equipment - PG&amp;E"/>
    <s v="All types of equipment / facility failure"/>
    <s v="Splice/Clamp/Connector"/>
    <s v="Pole"/>
    <m/>
    <m/>
    <m/>
    <s v="No"/>
    <s v="Overhead"/>
    <x v="0"/>
    <m/>
    <m/>
    <s v="101717162"/>
    <s v="     "/>
    <s v="Non-HFTD"/>
    <x v="0"/>
    <m/>
    <m/>
    <n v="36.686999999999998"/>
    <n v="-121.64700000000001"/>
    <s v="Monterey"/>
    <s v="SALINAS-1102"/>
    <s v="182011102"/>
    <n v="11000"/>
    <m/>
    <x v="0"/>
    <m/>
    <s v="Urban"/>
    <m/>
    <m/>
    <s v="No"/>
    <m/>
    <m/>
    <m/>
    <m/>
    <m/>
    <m/>
    <m/>
    <s v="N"/>
    <s v="N"/>
    <m/>
    <m/>
    <s v="     "/>
    <m/>
    <m/>
    <m/>
    <m/>
    <m/>
    <m/>
    <m/>
    <m/>
    <m/>
    <m/>
    <m/>
    <m/>
    <m/>
    <m/>
    <m/>
    <m/>
    <m/>
    <m/>
    <m/>
  </r>
  <r>
    <s v="20150066"/>
    <s v="     "/>
    <n v="42138"/>
    <s v="5/14"/>
    <x v="0"/>
    <n v="0.46041666666666664"/>
    <s v="20"/>
    <n v="2"/>
    <s v="5"/>
    <x v="2"/>
    <n v="42138"/>
    <n v="0.46041666666666664"/>
    <m/>
    <s v="     "/>
    <m/>
    <m/>
    <s v="N"/>
    <x v="0"/>
    <s v="1234337"/>
    <s v="15-0034056"/>
    <m/>
    <m/>
    <n v="110393182"/>
    <m/>
    <s v="     "/>
    <x v="1"/>
    <s v="PG&amp;E"/>
    <m/>
    <s v="Vegetation"/>
    <m/>
    <s v="D"/>
    <m/>
    <s v="&lt;0.25"/>
    <s v="Square Feet: ; Acreage: "/>
    <s v="Contact - 3rd Party"/>
    <s v="33.d. Vehicle contact"/>
    <s v="Contact - 3rd Party"/>
    <s v="All types of equipment / facility failure"/>
    <s v="Contact - Vehicle"/>
    <m/>
    <s v="Contact - Vehicle"/>
    <s v="Pole"/>
    <s v="Line to Line"/>
    <s v="0"/>
    <s v="Overhead"/>
    <x v="3"/>
    <s v="Conductor"/>
    <m/>
    <s v="S/O 10696 AVE. 19 1/2"/>
    <s v="     "/>
    <s v="Non-HFTD"/>
    <x v="0"/>
    <m/>
    <m/>
    <n v="37.055100000000003"/>
    <n v="-120.31699999999999"/>
    <s v="Madera"/>
    <s v="DAIRYLAND-1112"/>
    <s v="252421113"/>
    <n v="12000"/>
    <s v="DAIRYLAND 1102CB"/>
    <x v="0"/>
    <m/>
    <s v="Agriculture"/>
    <m/>
    <m/>
    <s v="No"/>
    <m/>
    <m/>
    <m/>
    <m/>
    <m/>
    <m/>
    <m/>
    <s v="N"/>
    <s v="N"/>
    <m/>
    <m/>
    <s v="     "/>
    <m/>
    <m/>
    <m/>
    <m/>
    <m/>
    <m/>
    <m/>
    <m/>
    <m/>
    <m/>
    <m/>
    <m/>
    <m/>
    <m/>
    <m/>
    <m/>
    <m/>
    <m/>
    <m/>
  </r>
  <r>
    <s v="20160040"/>
    <s v="     "/>
    <n v="42504"/>
    <s v="5/14"/>
    <x v="0"/>
    <n v="0.92083333333333328"/>
    <s v="20"/>
    <n v="2"/>
    <s v="5"/>
    <x v="6"/>
    <n v="42504"/>
    <n v="0.92083333333333328"/>
    <s v="SW 8229  BURNT AND CLEARED FOR CREW TO REPLACE 5 15 16"/>
    <s v="     "/>
    <m/>
    <m/>
    <s v="N"/>
    <x v="0"/>
    <s v="1469828"/>
    <s v="16-0036073"/>
    <m/>
    <m/>
    <m/>
    <m/>
    <s v="     "/>
    <x v="1"/>
    <s v="PG&amp;E"/>
    <m/>
    <s v="Vegetation"/>
    <m/>
    <s v="D"/>
    <m/>
    <s v="&lt;0.25"/>
    <s v="Square Feet: ; Acreage: "/>
    <s v="Equipment - PG&amp;E"/>
    <s v="34.e. Switch damage or failure"/>
    <s v="Equipment - PG&amp;E"/>
    <s v="All types of equipment / facility failure"/>
    <s v="Switch"/>
    <s v="Switch"/>
    <m/>
    <m/>
    <s v="Force Out"/>
    <m/>
    <s v="Overhead"/>
    <x v="3"/>
    <s v="Switch"/>
    <m/>
    <s v="101312807"/>
    <s v="     "/>
    <s v="Non-HFTD"/>
    <x v="0"/>
    <m/>
    <m/>
    <n v="39.163600000000002"/>
    <n v="-121.56100000000001"/>
    <s v="Yuba"/>
    <s v="EAST-MARYSVILLE-1105"/>
    <s v="152331105"/>
    <n v="12000"/>
    <s v="EAST MARYSVILLE 1105CB"/>
    <x v="0"/>
    <s v="Marysville FD"/>
    <s v="Urban"/>
    <m/>
    <m/>
    <s v="No"/>
    <m/>
    <m/>
    <m/>
    <m/>
    <m/>
    <m/>
    <m/>
    <s v="N"/>
    <s v="N"/>
    <m/>
    <m/>
    <s v="     "/>
    <m/>
    <m/>
    <m/>
    <m/>
    <m/>
    <m/>
    <m/>
    <m/>
    <m/>
    <m/>
    <m/>
    <m/>
    <m/>
    <m/>
    <m/>
    <m/>
    <m/>
    <m/>
    <m/>
  </r>
  <r>
    <s v="MIA20169061"/>
    <s v="     "/>
    <n v="42504"/>
    <s v="5/14"/>
    <x v="0"/>
    <n v="0.74545138888888884"/>
    <s v="20"/>
    <n v="2"/>
    <s v="5"/>
    <x v="6"/>
    <n v="42504"/>
    <n v="0.74513888888888891"/>
    <s v="2/23/21 Email request bounced back as undeliverable. Left VM to get report. PG&amp;E equipment 3 bolt connection started fire, unknown size. "/>
    <s v="     "/>
    <s v="FAS"/>
    <n v="44250"/>
    <s v="Y"/>
    <x v="0"/>
    <m/>
    <s v="N/A"/>
    <m/>
    <s v="T003691295"/>
    <n v="111635173"/>
    <m/>
    <s v="     "/>
    <x v="1"/>
    <s v="PG&amp;E"/>
    <m/>
    <m/>
    <m/>
    <s v="D"/>
    <m/>
    <s v="&lt;0.25"/>
    <m/>
    <s v="Equipment - PG&amp;E"/>
    <s v="34.o. Other"/>
    <s v="Equipment - PG&amp;E"/>
    <s v="All types of equipment / facility failure"/>
    <s v="Equipment failure - Other"/>
    <s v="Service Connector"/>
    <m/>
    <m/>
    <m/>
    <s v="No"/>
    <s v="Overhead"/>
    <x v="0"/>
    <m/>
    <m/>
    <s v="110170491"/>
    <s v="     "/>
    <s v="Non-HFTD"/>
    <x v="0"/>
    <m/>
    <m/>
    <n v="38.0197"/>
    <n v="-121.873"/>
    <s v="Contra Costa"/>
    <s v="KIRKER-2106"/>
    <m/>
    <n v="21000"/>
    <m/>
    <x v="0"/>
    <s v="Contra Costa Fire"/>
    <s v="Urban"/>
    <m/>
    <m/>
    <s v="No"/>
    <m/>
    <m/>
    <m/>
    <m/>
    <m/>
    <m/>
    <m/>
    <s v="N"/>
    <s v="N"/>
    <m/>
    <m/>
    <s v="     "/>
    <m/>
    <m/>
    <m/>
    <m/>
    <m/>
    <m/>
    <m/>
    <m/>
    <m/>
    <m/>
    <m/>
    <m/>
    <m/>
    <m/>
    <m/>
    <m/>
    <m/>
    <m/>
    <m/>
  </r>
  <r>
    <s v="20160039"/>
    <s v="     "/>
    <n v="42504"/>
    <s v="5/14"/>
    <x v="0"/>
    <n v="0.62916666666666665"/>
    <s v="20"/>
    <n v="2"/>
    <s v="5"/>
    <x v="6"/>
    <n v="42504"/>
    <n v="0.62916666666666665"/>
    <m/>
    <s v="     "/>
    <m/>
    <m/>
    <s v="N"/>
    <x v="0"/>
    <s v="1469739"/>
    <m/>
    <m/>
    <m/>
    <m/>
    <m/>
    <s v="     "/>
    <x v="1"/>
    <s v="PG&amp;E"/>
    <m/>
    <s v="Vegetation"/>
    <m/>
    <s v="D"/>
    <m/>
    <s v="&lt;0.25"/>
    <s v="Square Feet: ; Acreage: "/>
    <s v="Contact - Animal - Bird"/>
    <s v="33.b. Animal contact"/>
    <s v="Contact - Bird"/>
    <s v="All types of equipment / facility failure"/>
    <s v="Contact - Animal"/>
    <m/>
    <s v="Contact - Animal"/>
    <s v="Conductor"/>
    <m/>
    <s v="PACIFIC BELL"/>
    <s v="Overhead"/>
    <x v="1"/>
    <s v="Conductor"/>
    <m/>
    <s v="100472239"/>
    <s v="     "/>
    <s v="Non-HFTD"/>
    <x v="0"/>
    <m/>
    <m/>
    <n v="37.968800000000002"/>
    <n v="-121.67"/>
    <s v="Contra Costa"/>
    <s v="BRENTWOOD-2112"/>
    <s v="14592112"/>
    <m/>
    <s v="N/A"/>
    <x v="0"/>
    <s v="Unknown"/>
    <s v="Urban"/>
    <m/>
    <m/>
    <s v="No"/>
    <m/>
    <m/>
    <m/>
    <m/>
    <m/>
    <m/>
    <m/>
    <s v="N"/>
    <s v="N"/>
    <m/>
    <m/>
    <s v="     "/>
    <m/>
    <m/>
    <m/>
    <m/>
    <m/>
    <m/>
    <m/>
    <m/>
    <m/>
    <m/>
    <m/>
    <m/>
    <m/>
    <m/>
    <m/>
    <m/>
    <m/>
    <m/>
    <m/>
  </r>
  <r>
    <s v="20170045"/>
    <s v="     "/>
    <n v="42869"/>
    <s v="5/14"/>
    <x v="0"/>
    <n v="0.67291666666666672"/>
    <s v="20"/>
    <n v="2"/>
    <s v="5"/>
    <x v="0"/>
    <n v="42869"/>
    <n v="0.67291666666666672"/>
    <s v="WIRE DOWN-POLE BURNT-BROKEN DOWN GUY"/>
    <s v="     "/>
    <m/>
    <m/>
    <s v="N"/>
    <x v="0"/>
    <s v="1781924"/>
    <s v="17-0047822"/>
    <m/>
    <m/>
    <m/>
    <m/>
    <s v="     "/>
    <x v="1"/>
    <s v="PG&amp;E"/>
    <m/>
    <s v="Vegetation"/>
    <m/>
    <s v="D"/>
    <m/>
    <s v="10-99"/>
    <s v="Square Feet: ; Acreage: 13"/>
    <s v="Contact - 3rd Party"/>
    <s v="33.d. Vehicle contact"/>
    <s v="Contact - 3rd Party"/>
    <s v="All types of equipment / facility failure"/>
    <s v="Contact - Vehicle"/>
    <m/>
    <s v="Contact - Vehicle"/>
    <s v="Pole"/>
    <s v="Line to Line"/>
    <s v="Unknown"/>
    <s v="Overhead"/>
    <x v="3"/>
    <s v="Conductor"/>
    <m/>
    <s v="100131572"/>
    <s v="     "/>
    <s v="Non-HFTD"/>
    <x v="0"/>
    <m/>
    <m/>
    <n v="35.601700000000001"/>
    <n v="-119.657"/>
    <s v="Kern"/>
    <s v="GOOSE-LAKE-2104"/>
    <s v="254202104"/>
    <n v="21000"/>
    <s v="GOOSE LAKE 2104CB"/>
    <x v="0"/>
    <s v="661-391-7000"/>
    <s v="Urban"/>
    <m/>
    <m/>
    <s v="No"/>
    <s v="41"/>
    <m/>
    <m/>
    <m/>
    <m/>
    <s v="FEED"/>
    <m/>
    <s v="N"/>
    <s v="N"/>
    <m/>
    <m/>
    <s v="     "/>
    <m/>
    <m/>
    <m/>
    <m/>
    <m/>
    <m/>
    <m/>
    <m/>
    <m/>
    <m/>
    <m/>
    <m/>
    <m/>
    <m/>
    <m/>
    <m/>
    <m/>
    <m/>
    <m/>
  </r>
  <r>
    <s v="20180169"/>
    <s v="     "/>
    <n v="43234"/>
    <s v="5/14"/>
    <x v="0"/>
    <n v="0.88194444444444442"/>
    <s v="20"/>
    <n v="2"/>
    <s v="5"/>
    <x v="1"/>
    <n v="43234"/>
    <n v="0.88194444444444442"/>
    <s v="Unclear which equipment caused fire.  In OIS TR, outage engineer noted &quot;XFORMER BLEW; STARTED FIRE; FIRE DEPT ONSITE&quot;, but no transformer was found on OIS material list - just pole and conductor."/>
    <s v="     "/>
    <s v="FAS"/>
    <m/>
    <s v="N"/>
    <x v="0"/>
    <s v="86193"/>
    <s v="18-0040990"/>
    <m/>
    <m/>
    <m/>
    <m/>
    <s v="     "/>
    <x v="1"/>
    <s v="PG&amp;E"/>
    <m/>
    <m/>
    <m/>
    <s v="D"/>
    <m/>
    <s v="&lt;3 meters of linear travel"/>
    <m/>
    <s v="Equipment - PG&amp;E"/>
    <s v="34.n. Transformer damage or failure"/>
    <s v="Equipment - PG&amp;E"/>
    <s v="All types of equipment / facility failure"/>
    <s v="Transformer"/>
    <s v="Transformer"/>
    <m/>
    <m/>
    <s v="Line to Ground"/>
    <m/>
    <s v="Overhead"/>
    <x v="3"/>
    <s v="Transformer"/>
    <m/>
    <s v="15689"/>
    <s v="     "/>
    <s v="Non-HFTD"/>
    <x v="0"/>
    <m/>
    <m/>
    <n v="35.238500000000002"/>
    <n v="-119.083"/>
    <s v="Kern"/>
    <s v="STOCKDALE-2112"/>
    <s v="254072112"/>
    <n v="21000"/>
    <s v="STOCKDALE 21122858"/>
    <x v="0"/>
    <m/>
    <s v="Urban"/>
    <m/>
    <m/>
    <s v="No"/>
    <m/>
    <m/>
    <m/>
    <m/>
    <m/>
    <m/>
    <m/>
    <s v="N"/>
    <s v="N"/>
    <m/>
    <m/>
    <s v="     "/>
    <m/>
    <m/>
    <m/>
    <m/>
    <m/>
    <m/>
    <m/>
    <m/>
    <m/>
    <m/>
    <m/>
    <m/>
    <m/>
    <m/>
    <m/>
    <m/>
    <m/>
    <m/>
    <m/>
  </r>
  <r>
    <s v="20180168"/>
    <s v="     "/>
    <n v="43234"/>
    <s v="5/14"/>
    <x v="0"/>
    <n v="0.58472222222222225"/>
    <s v="20"/>
    <n v="2"/>
    <s v="5"/>
    <x v="1"/>
    <n v="43234"/>
    <n v="0.58472222222222225"/>
    <s v="From ILIS and OIS records, unclear what caused fire.  ILIS - &quot;CUST RPTD BIRD, BUT NO BIRD CARCASS FOUND&quot;"/>
    <s v="     "/>
    <s v="FAS"/>
    <m/>
    <s v="N"/>
    <x v="0"/>
    <s v="85954"/>
    <s v="18-0040905"/>
    <m/>
    <m/>
    <m/>
    <m/>
    <s v="     "/>
    <x v="1"/>
    <s v="PG&amp;E"/>
    <m/>
    <m/>
    <m/>
    <s v="D"/>
    <m/>
    <s v="&lt;0.25"/>
    <m/>
    <s v="Unknown - Info N/A"/>
    <s v="40.a. Unknown"/>
    <s v="Unknown"/>
    <s v="Other"/>
    <s v="Unknown"/>
    <m/>
    <m/>
    <m/>
    <s v="Line to Ground"/>
    <m/>
    <s v="Overhead"/>
    <x v="3"/>
    <m/>
    <m/>
    <s v="3338"/>
    <s v="     "/>
    <s v="Non-HFTD"/>
    <x v="0"/>
    <m/>
    <m/>
    <n v="35.403599999999997"/>
    <n v="-119.041"/>
    <s v="Kern"/>
    <s v="BAKERSFIELD-1118"/>
    <s v="253371118"/>
    <n v="11000"/>
    <s v="BAKERSFIELD 11183338"/>
    <x v="0"/>
    <m/>
    <s v="Urban"/>
    <m/>
    <m/>
    <s v="No"/>
    <m/>
    <m/>
    <m/>
    <m/>
    <m/>
    <m/>
    <m/>
    <s v="N"/>
    <s v="N"/>
    <m/>
    <m/>
    <s v="     "/>
    <m/>
    <m/>
    <m/>
    <m/>
    <m/>
    <m/>
    <m/>
    <m/>
    <m/>
    <m/>
    <m/>
    <m/>
    <m/>
    <m/>
    <m/>
    <m/>
    <m/>
    <m/>
    <m/>
  </r>
  <r>
    <s v="20190151"/>
    <s v="     "/>
    <n v="43599"/>
    <s v="5/14"/>
    <x v="0"/>
    <m/>
    <s v="20"/>
    <n v="2"/>
    <s v="5"/>
    <x v="3"/>
    <m/>
    <m/>
    <s v="Wire down started fire, ignition &gt; 1 linear meter"/>
    <s v="     "/>
    <s v="FAS"/>
    <m/>
    <s v="N"/>
    <x v="0"/>
    <m/>
    <m/>
    <m/>
    <s v="T004641156"/>
    <n v="0"/>
    <m/>
    <s v="     "/>
    <x v="1"/>
    <s v="PG&amp;E"/>
    <m/>
    <m/>
    <m/>
    <s v="D"/>
    <m/>
    <s v="&lt;0.25"/>
    <m/>
    <s v="Vegetation"/>
    <s v="33.a. Veg. contact"/>
    <s v="Vegetation"/>
    <s v="Contact from object"/>
    <s v="Contact - Vegetation"/>
    <m/>
    <s v="Contact - Vegetation"/>
    <s v="Conductor - Secondary"/>
    <m/>
    <m/>
    <s v="Overhead"/>
    <x v="1"/>
    <s v="Conductor - Secondary"/>
    <m/>
    <s v="Unknown"/>
    <s v="     "/>
    <s v="Non-HFTD"/>
    <x v="0"/>
    <m/>
    <m/>
    <n v="38.237099999999998"/>
    <n v="-122.04300000000001"/>
    <s v="SOLANO"/>
    <s v="SUISUN-1101"/>
    <m/>
    <m/>
    <s v="N/A"/>
    <x v="0"/>
    <s v="Suisun FD"/>
    <s v="Urban"/>
    <m/>
    <m/>
    <s v="No"/>
    <m/>
    <m/>
    <m/>
    <m/>
    <m/>
    <m/>
    <m/>
    <s v="N"/>
    <s v="N"/>
    <m/>
    <m/>
    <s v="     "/>
    <m/>
    <m/>
    <m/>
    <m/>
    <m/>
    <m/>
    <m/>
    <m/>
    <m/>
    <m/>
    <m/>
    <m/>
    <m/>
    <m/>
    <m/>
    <m/>
    <m/>
    <m/>
    <m/>
  </r>
  <r>
    <s v="20190154"/>
    <s v="     "/>
    <n v="43599"/>
    <s v="5/14"/>
    <x v="0"/>
    <n v="0.76416666666666666"/>
    <s v="20"/>
    <n v="2"/>
    <s v="5"/>
    <x v="3"/>
    <n v="43599"/>
    <n v="0.75763888888888886"/>
    <s v="Car-pole incident"/>
    <s v="     "/>
    <s v="FAS"/>
    <m/>
    <s v="N"/>
    <x v="0"/>
    <s v="380439"/>
    <m/>
    <m/>
    <m/>
    <n v="0"/>
    <m/>
    <s v="     "/>
    <x v="1"/>
    <s v="PG&amp;E"/>
    <m/>
    <m/>
    <m/>
    <s v="D"/>
    <s v="D"/>
    <s v="&lt;0.25"/>
    <m/>
    <s v="Contact - 3rd Party"/>
    <s v="33.d. Vehicle contact"/>
    <s v="Contact - 3rd Party"/>
    <s v="Contact from object"/>
    <s v="Contact - Vehicle"/>
    <m/>
    <s v="Contact - Vehicle"/>
    <s v="Pole"/>
    <m/>
    <m/>
    <s v="Overhead"/>
    <x v="0"/>
    <s v="Pole"/>
    <m/>
    <s v="103951176"/>
    <s v="     "/>
    <s v="Non-HFTD"/>
    <x v="0"/>
    <m/>
    <m/>
    <n v="38.435000000000002"/>
    <n v="-121.952"/>
    <s v="SOLANO"/>
    <s v="VACA-DIXON-1105"/>
    <m/>
    <m/>
    <s v="VACA-DIXON-11059792"/>
    <x v="1"/>
    <s v="Vacaville FD"/>
    <s v="Urban"/>
    <m/>
    <m/>
    <s v="No"/>
    <m/>
    <m/>
    <m/>
    <m/>
    <m/>
    <m/>
    <m/>
    <s v="N"/>
    <s v="N"/>
    <m/>
    <m/>
    <s v="     "/>
    <m/>
    <m/>
    <m/>
    <m/>
    <m/>
    <m/>
    <m/>
    <m/>
    <m/>
    <m/>
    <m/>
    <m/>
    <m/>
    <m/>
    <m/>
    <m/>
    <m/>
    <m/>
    <m/>
  </r>
  <r>
    <s v="20190155"/>
    <s v="     "/>
    <n v="43599"/>
    <s v="5/14"/>
    <x v="0"/>
    <n v="0.88001157407407404"/>
    <s v="20"/>
    <n v="2"/>
    <s v="5"/>
    <x v="3"/>
    <n v="43599"/>
    <n v="0.87708333333333333"/>
    <s v="Car-pole incident"/>
    <s v="     "/>
    <s v="FAS"/>
    <m/>
    <s v="N"/>
    <x v="0"/>
    <s v="380486"/>
    <s v="19-0051893"/>
    <m/>
    <m/>
    <n v="0"/>
    <m/>
    <s v="     "/>
    <x v="1"/>
    <s v="PG&amp;E"/>
    <m/>
    <m/>
    <m/>
    <s v="D"/>
    <s v="D"/>
    <s v="&lt;0.25"/>
    <m/>
    <s v="Contact - 3rd Party"/>
    <s v="33.d. Vehicle contact"/>
    <s v="Contact - 3rd Party"/>
    <s v="Contact from object"/>
    <s v="Contact - Vehicle"/>
    <m/>
    <s v="Contact - Vehicle"/>
    <s v="Pole"/>
    <s v="Three Phase Fault"/>
    <m/>
    <s v="Overhead"/>
    <x v="0"/>
    <s v="Pole"/>
    <m/>
    <s v="103944282"/>
    <s v="     "/>
    <s v="Non-HFTD"/>
    <x v="0"/>
    <m/>
    <m/>
    <n v="39.055399999999999"/>
    <n v="-121.322"/>
    <s v="PLACER"/>
    <s v="WHEATLAND-1105"/>
    <m/>
    <m/>
    <s v="WHEATLAND 1105CB"/>
    <x v="0"/>
    <s v="Wheatland FD"/>
    <s v="Herbaceous"/>
    <m/>
    <m/>
    <s v="No"/>
    <m/>
    <m/>
    <m/>
    <m/>
    <m/>
    <m/>
    <m/>
    <s v="N"/>
    <s v="N"/>
    <m/>
    <m/>
    <s v="     "/>
    <m/>
    <m/>
    <m/>
    <m/>
    <m/>
    <m/>
    <m/>
    <m/>
    <m/>
    <m/>
    <m/>
    <m/>
    <m/>
    <m/>
    <m/>
    <m/>
    <m/>
    <m/>
    <m/>
  </r>
  <r>
    <s v="20190153"/>
    <s v="     "/>
    <n v="43599"/>
    <s v="5/14"/>
    <x v="0"/>
    <m/>
    <s v="20"/>
    <n v="2"/>
    <s v="5"/>
    <x v="3"/>
    <n v="43599"/>
    <n v="0.3034722222222222"/>
    <s v="tractor hit pole and caused wire down. No fire info in FAS"/>
    <s v="     "/>
    <s v="WSOC"/>
    <m/>
    <s v="N"/>
    <x v="0"/>
    <s v="379843"/>
    <s v="19-0051586"/>
    <s v="INT-12245"/>
    <m/>
    <n v="0"/>
    <m/>
    <s v="     "/>
    <x v="1"/>
    <s v="PG&amp;E"/>
    <m/>
    <m/>
    <m/>
    <s v="T"/>
    <s v="T"/>
    <s v="&lt;0.25"/>
    <m/>
    <s v="Contact - 3rd Party"/>
    <s v="33.d. Vehicle contact"/>
    <s v="Contact - 3rd Party"/>
    <s v="Contact from object"/>
    <s v="Contact - Vehicle"/>
    <m/>
    <s v="Contact - Vehicle"/>
    <s v="Pole"/>
    <s v="Open Circuit"/>
    <m/>
    <s v="Overhead"/>
    <x v="4"/>
    <s v="Pole"/>
    <m/>
    <s v="22/450"/>
    <s v="     "/>
    <s v="Non-HFTD"/>
    <x v="0"/>
    <m/>
    <m/>
    <n v="39.503700000000002"/>
    <n v="-121.559"/>
    <s v="BUTTE"/>
    <s v="CENTERVILLE-TABLE-MOUNTAIN-OROVILLE"/>
    <m/>
    <n v="60000"/>
    <s v="N/A"/>
    <x v="0"/>
    <m/>
    <s v="Urban"/>
    <m/>
    <m/>
    <s v="No"/>
    <m/>
    <m/>
    <m/>
    <m/>
    <m/>
    <m/>
    <m/>
    <s v="N"/>
    <s v="N"/>
    <m/>
    <m/>
    <s v="     "/>
    <m/>
    <m/>
    <m/>
    <m/>
    <m/>
    <m/>
    <m/>
    <m/>
    <m/>
    <m/>
    <m/>
    <m/>
    <m/>
    <m/>
    <m/>
    <m/>
    <m/>
    <m/>
    <m/>
  </r>
  <r>
    <s v="20190150"/>
    <s v="     "/>
    <n v="43599"/>
    <s v="5/14"/>
    <x v="0"/>
    <m/>
    <s v="20"/>
    <n v="2"/>
    <s v="5"/>
    <x v="3"/>
    <n v="43599"/>
    <n v="0.37222222222222223"/>
    <s v="THIRD PARTY TREE TRIMMERS CLIPPED POWER LINE."/>
    <s v="     "/>
    <s v="FAS"/>
    <m/>
    <s v="N"/>
    <x v="0"/>
    <s v="380010"/>
    <s v="19-0051674"/>
    <m/>
    <s v="T004640907"/>
    <n v="0"/>
    <m/>
    <s v="     "/>
    <x v="1"/>
    <s v="PG&amp;E"/>
    <m/>
    <m/>
    <m/>
    <s v="D"/>
    <s v="D"/>
    <s v="&lt;0.25"/>
    <m/>
    <s v="Equipment - PG&amp;E"/>
    <s v="34.b. Conductor damage or failure"/>
    <s v="Equipment - PG&amp;E"/>
    <s v="All types of equipment / facility failure"/>
    <s v="Conductor failure-all"/>
    <s v="Conductor - Primary"/>
    <m/>
    <m/>
    <s v="Line to Ground"/>
    <m/>
    <s v="Overhead"/>
    <x v="3"/>
    <s v="Conductor - Primary"/>
    <m/>
    <s v="152442110"/>
    <s v="     "/>
    <s v="Non-HFTD"/>
    <x v="0"/>
    <m/>
    <m/>
    <n v="38.798900000000003"/>
    <n v="-121.378"/>
    <s v="PLACER"/>
    <s v="PLEASANT-GROVE-2110"/>
    <m/>
    <m/>
    <s v="PLEASANT GROVE 21101296"/>
    <x v="0"/>
    <s v="California Department of Forestry"/>
    <s v="Herbaceous"/>
    <m/>
    <m/>
    <s v="No"/>
    <m/>
    <m/>
    <m/>
    <m/>
    <m/>
    <m/>
    <m/>
    <s v="N"/>
    <s v="N"/>
    <m/>
    <m/>
    <s v="     "/>
    <s v="38.78803000"/>
    <s v="-121.37112000"/>
    <s v="May 23 2019 12:00AM"/>
    <s v="3rdParty"/>
    <s v="Found location of outage as identified by spliced wire and scorch on ground (small ignition). Span runs between a gravel driveway and open pasture land with no trees. Contacted both the Tman who responded to this emergency as well as M&amp;C supervisor who was onsite for repairs. Both individuals report that cause of outage had been misidentified and should not have been listed as caused by vegetation."/>
    <m/>
    <m/>
    <m/>
    <m/>
    <m/>
    <m/>
    <m/>
    <m/>
    <m/>
    <m/>
    <m/>
    <m/>
    <m/>
    <m/>
  </r>
  <r>
    <s v="20190152"/>
    <s v="     "/>
    <n v="43599"/>
    <s v="5/14"/>
    <x v="0"/>
    <m/>
    <s v="20"/>
    <n v="2"/>
    <s v="5"/>
    <x v="3"/>
    <n v="43599"/>
    <n v="0.67847222222222225"/>
    <s v="Car-pole incident, wire down starts small fire"/>
    <s v="     "/>
    <s v="FAS"/>
    <m/>
    <s v="N"/>
    <x v="0"/>
    <s v="380438"/>
    <s v="19-0051881"/>
    <m/>
    <m/>
    <n v="0"/>
    <m/>
    <s v="     "/>
    <x v="1"/>
    <s v="PG&amp;E"/>
    <m/>
    <m/>
    <m/>
    <s v="D"/>
    <s v="D"/>
    <s v="&lt;0.25"/>
    <m/>
    <s v="Contact - 3rd Party"/>
    <s v="33.d. Vehicle contact"/>
    <s v="Contact - 3rd Party"/>
    <s v="Contact from object"/>
    <s v="Contact - Vehicle"/>
    <m/>
    <s v="Contact - Vehicle"/>
    <s v="Pole"/>
    <s v="Line to Ground"/>
    <m/>
    <s v="Overhead"/>
    <x v="1"/>
    <s v="Pole"/>
    <s v="Also conductor around pole"/>
    <s v="417651147966"/>
    <s v="     "/>
    <s v="Non-HFTD"/>
    <x v="0"/>
    <m/>
    <m/>
    <n v="36.6477"/>
    <n v="-119.801"/>
    <s v="FRESNO"/>
    <s v="BOWLES-1103"/>
    <m/>
    <m/>
    <s v="N/A"/>
    <x v="0"/>
    <s v="Fresno County FD"/>
    <s v="Agriculture"/>
    <m/>
    <m/>
    <s v="No"/>
    <m/>
    <m/>
    <m/>
    <m/>
    <m/>
    <m/>
    <m/>
    <s v="N"/>
    <s v="N"/>
    <m/>
    <m/>
    <s v="     "/>
    <m/>
    <m/>
    <m/>
    <m/>
    <m/>
    <m/>
    <m/>
    <m/>
    <m/>
    <m/>
    <m/>
    <m/>
    <m/>
    <m/>
    <m/>
    <m/>
    <m/>
    <m/>
    <m/>
  </r>
  <r>
    <s v="20200406"/>
    <s v="     "/>
    <n v="43965"/>
    <s v="5/14"/>
    <x v="0"/>
    <n v="0.18819444444444444"/>
    <s v="20"/>
    <n v="2"/>
    <s v="5"/>
    <x v="4"/>
    <n v="43965"/>
    <n v="0.16597222222222222"/>
    <s v="On May 14, 2020 at 0431 hours, a PG&amp;E troubleman was dispatched to an outage on the Vallejo B 1101 circuit. The outage was caused by animal contact and started a fire between 3 meters and .25 acres. A hot tub was destroyed in the fire. Vallejo FD responed to the fire. The repair responder from PG&amp;E left the scene by 1745 hours on the same day. "/>
    <s v="     "/>
    <s v="FAS"/>
    <m/>
    <s v="N"/>
    <x v="0"/>
    <s v="913427"/>
    <s v="20-0050046"/>
    <m/>
    <s v="T004961095"/>
    <n v="119027228"/>
    <m/>
    <s v="     "/>
    <x v="1"/>
    <s v="PG&amp;E"/>
    <m/>
    <s v="Vegetation"/>
    <m/>
    <s v="D"/>
    <s v="D"/>
    <s v="&lt;0.25"/>
    <m/>
    <s v="Contact - Animal - Bird"/>
    <s v="33.b. Animal contact"/>
    <s v="Contact - Bird"/>
    <s v="Contact from object"/>
    <s v="Contact - Animal"/>
    <m/>
    <s v="Contact - Animal"/>
    <s v="Conductor - Primary"/>
    <s v="Line to Ground"/>
    <m/>
    <s v="Overhead"/>
    <x v="3"/>
    <s v="Conductor - Primary"/>
    <m/>
    <s v="042451101 "/>
    <s v="     "/>
    <s v="Non-HFTD"/>
    <x v="0"/>
    <m/>
    <m/>
    <n v="38.110199999999999"/>
    <n v="-122.21899999999999"/>
    <s v="Solano"/>
    <s v="VALLEJO-B-1101"/>
    <m/>
    <n v="12000"/>
    <m/>
    <x v="0"/>
    <s v="Vallejo FD"/>
    <s v="Urban"/>
    <m/>
    <m/>
    <s v="No"/>
    <m/>
    <m/>
    <m/>
    <m/>
    <m/>
    <m/>
    <m/>
    <s v="N"/>
    <s v="N"/>
    <m/>
    <m/>
    <s v="     "/>
    <m/>
    <m/>
    <m/>
    <m/>
    <m/>
    <m/>
    <m/>
    <m/>
    <m/>
    <m/>
    <m/>
    <m/>
    <m/>
    <m/>
    <m/>
    <m/>
    <m/>
    <m/>
    <m/>
  </r>
  <r>
    <s v="20200407"/>
    <s v="     "/>
    <n v="43965"/>
    <s v="5/14"/>
    <x v="0"/>
    <n v="0.28541666666666665"/>
    <s v="20"/>
    <n v="2"/>
    <s v="5"/>
    <x v="4"/>
    <n v="43965"/>
    <n v="0.27777777777777779"/>
    <s v="On May 14, 2020 at 0651 hours, a PG&amp;E troubleman was dispatched to an outage on the Gates 1101 circuit. A LR had burned up due to animal contact and started a grassfire around 20 acres. Five burnt crows were found. Cal fire responded to the fire. A CEO B tag was made for the LR repair/replacement. "/>
    <s v="     "/>
    <s v="FAS"/>
    <m/>
    <s v="N"/>
    <x v="0"/>
    <s v="913454"/>
    <s v="20-0050061"/>
    <m/>
    <s v="T004961121"/>
    <m/>
    <m/>
    <s v="     "/>
    <x v="1"/>
    <s v="PG&amp;E"/>
    <m/>
    <s v="Vegetation"/>
    <m/>
    <s v="D"/>
    <s v="D"/>
    <s v="10-99"/>
    <m/>
    <s v="Contact - Animal - Nest"/>
    <s v="33.e. Other contact from object"/>
    <s v="Contact - Nest"/>
    <s v="Contact from object"/>
    <s v="Contact - Nest"/>
    <m/>
    <s v="Contact - Nest"/>
    <s v="Recloser"/>
    <s v="Multi-Fault"/>
    <m/>
    <s v="Overhead"/>
    <x v="3"/>
    <s v="Recloser"/>
    <s v="Recloser"/>
    <s v="9500"/>
    <s v="     "/>
    <s v="Non-HFTD"/>
    <x v="0"/>
    <m/>
    <m/>
    <n v="36.1374"/>
    <n v="-120.205"/>
    <s v="Fresno"/>
    <s v="GATES-1101"/>
    <m/>
    <n v="12000"/>
    <m/>
    <x v="0"/>
    <s v="Cal Fire"/>
    <s v="Herbaceous"/>
    <m/>
    <m/>
    <s v="No"/>
    <s v="10"/>
    <s v="0"/>
    <s v="0"/>
    <s v="0"/>
    <s v="0"/>
    <m/>
    <m/>
    <s v="N"/>
    <s v="N"/>
    <m/>
    <m/>
    <s v="     "/>
    <m/>
    <m/>
    <m/>
    <m/>
    <m/>
    <m/>
    <m/>
    <m/>
    <m/>
    <m/>
    <m/>
    <m/>
    <m/>
    <m/>
    <m/>
    <m/>
    <m/>
    <m/>
    <m/>
  </r>
  <r>
    <s v="SAP20203270"/>
    <s v="     "/>
    <n v="43965"/>
    <s v="5/14"/>
    <x v="0"/>
    <m/>
    <s v="20"/>
    <n v="2"/>
    <s v="5"/>
    <x v="4"/>
    <n v="43963"/>
    <m/>
    <s v="2363 44th Ave in San Francisco; pole fire; transformer blown due to electrical overload; ng od bank and flashed c/o"/>
    <s v="     "/>
    <s v="SAP"/>
    <n v="44580"/>
    <s v="Y"/>
    <x v="0"/>
    <s v="912584"/>
    <s v="20-0049599"/>
    <m/>
    <s v="T004960155"/>
    <n v="119020620"/>
    <m/>
    <s v="     "/>
    <x v="0"/>
    <s v="PG&amp;E"/>
    <m/>
    <m/>
    <m/>
    <s v="D"/>
    <m/>
    <s v="Structure-PG&amp;E only"/>
    <m/>
    <s v="Equipment - PG&amp;E"/>
    <s v="34.n. Transformer damage or failure"/>
    <s v="Equipment - PG&amp;E"/>
    <s v="Transformer failure"/>
    <s v="Transformer failure"/>
    <s v="Pole"/>
    <m/>
    <m/>
    <s v="Line to Ground"/>
    <s v="Yes"/>
    <s v="Overhead"/>
    <x v="0"/>
    <s v="Pole"/>
    <m/>
    <s v="101810115"/>
    <s v="     "/>
    <s v="Non-HFTD"/>
    <x v="0"/>
    <m/>
    <m/>
    <n v="37.7425"/>
    <n v="-122.503"/>
    <s v="San Francisco"/>
    <s v="DALY-CITY-1106"/>
    <m/>
    <m/>
    <m/>
    <x v="0"/>
    <s v="San Francisco FD"/>
    <m/>
    <m/>
    <m/>
    <s v="No"/>
    <m/>
    <m/>
    <m/>
    <m/>
    <m/>
    <m/>
    <m/>
    <s v="N"/>
    <s v="N"/>
    <m/>
    <m/>
    <s v="     "/>
    <m/>
    <m/>
    <m/>
    <m/>
    <m/>
    <m/>
    <m/>
    <m/>
    <m/>
    <m/>
    <m/>
    <m/>
    <m/>
    <m/>
    <m/>
    <m/>
    <m/>
    <m/>
    <m/>
  </r>
  <r>
    <s v="20200405"/>
    <s v="     "/>
    <n v="43965"/>
    <s v="5/14"/>
    <x v="0"/>
    <n v="0.1451388888888889"/>
    <s v="20"/>
    <n v="2"/>
    <s v="5"/>
    <x v="4"/>
    <n v="43965"/>
    <n v="0.13402777777777777"/>
    <s v="On May 14, 2020 at 0329 hours, a PG&amp;E Troubleman was dispatched to an outage on the Corral 1101 circuit. Mylar balloons were found and caused a wire down. This started a fire that was 3 meters to .25 acres. Cal Fire responded to the fire. Repairs were complete by 1242 hours on the same day. "/>
    <s v="     "/>
    <s v="FAS"/>
    <m/>
    <s v="N"/>
    <x v="0"/>
    <s v="913419"/>
    <s v="20-0050043"/>
    <m/>
    <s v="T004961090"/>
    <n v="119027128"/>
    <m/>
    <s v="     "/>
    <x v="1"/>
    <s v="PG&amp;E"/>
    <m/>
    <s v="Vegetation"/>
    <m/>
    <s v="D"/>
    <s v="D"/>
    <s v="&lt;0.25"/>
    <m/>
    <s v="Contact - 3rd Party"/>
    <s v="33.c. Balloon contact"/>
    <s v="Contact - 3rd Party"/>
    <s v="Contact from object"/>
    <s v="Contact - Balloon"/>
    <m/>
    <s v="Contact - Balloon"/>
    <s v="Conductor - Primary"/>
    <s v="Force Out,Line to Ground"/>
    <m/>
    <s v="Overhead"/>
    <x v="3"/>
    <s v="Conductor - Primary"/>
    <m/>
    <s v="163231101"/>
    <s v="     "/>
    <s v="Non-HFTD"/>
    <x v="0"/>
    <n v="345"/>
    <m/>
    <n v="38.224800000000002"/>
    <n v="-120.83499999999999"/>
    <s v="Calaveras"/>
    <s v="NORTH-BRANCH-1101"/>
    <m/>
    <n v="12000"/>
    <m/>
    <x v="0"/>
    <s v="Cal Fire"/>
    <s v="Herbaceous"/>
    <m/>
    <m/>
    <s v="No"/>
    <m/>
    <m/>
    <m/>
    <m/>
    <m/>
    <m/>
    <m/>
    <s v="N"/>
    <s v="N"/>
    <m/>
    <m/>
    <s v="     "/>
    <m/>
    <m/>
    <m/>
    <m/>
    <m/>
    <m/>
    <m/>
    <m/>
    <m/>
    <m/>
    <m/>
    <m/>
    <m/>
    <m/>
    <m/>
    <m/>
    <m/>
    <m/>
    <m/>
  </r>
  <r>
    <s v="20210567"/>
    <s v="     "/>
    <n v="44330"/>
    <s v="5/14"/>
    <x v="0"/>
    <n v="0.50277777777777777"/>
    <s v="20"/>
    <n v="2"/>
    <s v="5"/>
    <x v="5"/>
    <n v="44330"/>
    <m/>
    <s v="Line recloser failed due and ignited a birds nest that was found on top along with a small patch of grass on the customers property. This information is preliminary. OIS: 1349216; ILIS: 21-0061514; FOID: T005289600 (KMKS), T005289701 (AWG2), T005289603 (AWG2), T005289607 (KMKS-Cxl); EC: 121335566; PM: 35250289; Circuit ID: 252451104, SAP Pole ID: 103989440; Division: Yosemite; County: Merced; SSD: 81029"/>
    <s v="     "/>
    <s v="FAS"/>
    <m/>
    <s v="N"/>
    <x v="0"/>
    <m/>
    <s v="21-0061514"/>
    <m/>
    <s v="T005289600, T005289701, T005289603, T005289607"/>
    <n v="121336000"/>
    <m/>
    <s v="     "/>
    <x v="1"/>
    <s v="PG&amp;E"/>
    <m/>
    <s v="Other"/>
    <s v="Bird Nest"/>
    <s v="D"/>
    <s v="D"/>
    <s v="&lt;0.25"/>
    <s v="estimated at 100ft by 30ft"/>
    <s v="Contact - Animal - Nest"/>
    <s v="33.e. Other contact from object"/>
    <s v="Contact - Nest"/>
    <s v="Contact from object"/>
    <s v="Nest Contact"/>
    <m/>
    <s v="Nest Contact"/>
    <s v="Recloser"/>
    <s v="Line to Line"/>
    <s v="N"/>
    <s v="Overhead"/>
    <x v="3"/>
    <s v="Recloser"/>
    <s v="Line Recloser, Switching Equipment"/>
    <s v="103989440"/>
    <s v="     "/>
    <s v="Non-HFTD"/>
    <x v="0"/>
    <m/>
    <m/>
    <n v="37.186199999999999"/>
    <n v="-120.678"/>
    <s v="Merced"/>
    <s v="EL-NIDO-1104"/>
    <m/>
    <n v="12000"/>
    <m/>
    <x v="0"/>
    <s v="Merced County FD, Cal Fire"/>
    <s v="Herbaceous"/>
    <m/>
    <m/>
    <s v="No"/>
    <m/>
    <m/>
    <m/>
    <m/>
    <m/>
    <m/>
    <m/>
    <s v="N"/>
    <s v="N"/>
    <m/>
    <m/>
    <s v="     "/>
    <m/>
    <m/>
    <m/>
    <m/>
    <m/>
    <m/>
    <m/>
    <m/>
    <m/>
    <m/>
    <m/>
    <m/>
    <m/>
    <m/>
    <m/>
    <m/>
    <m/>
    <m/>
    <m/>
  </r>
  <r>
    <s v="SAP20210242"/>
    <s v="     "/>
    <n v="44330"/>
    <s v="5/14"/>
    <x v="0"/>
    <m/>
    <s v="20"/>
    <n v="2"/>
    <s v="5"/>
    <x v="5"/>
    <m/>
    <m/>
    <s v="Tx found arcing and had previously caught on fire."/>
    <s v="     "/>
    <s v="SAP"/>
    <n v="44580"/>
    <s v="Y"/>
    <x v="0"/>
    <s v="7647658"/>
    <s v="N/A"/>
    <m/>
    <s v="T005287641"/>
    <n v="121319977"/>
    <m/>
    <s v="     "/>
    <x v="0"/>
    <s v="PG&amp;E"/>
    <m/>
    <m/>
    <m/>
    <s v="D"/>
    <m/>
    <s v="Structure-PG&amp;E only"/>
    <m/>
    <s v="Equipment - PG&amp;E"/>
    <s v="34.n. Transformer damage or failure"/>
    <s v="Equipment - PG&amp;E"/>
    <s v="Transformer failure"/>
    <s v="Transformer failure"/>
    <s v="Transformer"/>
    <m/>
    <m/>
    <m/>
    <s v="Yes"/>
    <s v="Overhead"/>
    <x v="0"/>
    <s v="Transformer"/>
    <m/>
    <s v="103583615"/>
    <s v="     "/>
    <s v="Non-HFTD"/>
    <x v="0"/>
    <m/>
    <m/>
    <n v="35.139800000000001"/>
    <n v="-119.46299999999999"/>
    <s v="Kern"/>
    <s v=""/>
    <m/>
    <m/>
    <m/>
    <x v="0"/>
    <m/>
    <m/>
    <m/>
    <m/>
    <s v="No"/>
    <m/>
    <m/>
    <m/>
    <m/>
    <m/>
    <m/>
    <m/>
    <s v="N"/>
    <s v="N"/>
    <m/>
    <m/>
    <s v="     "/>
    <m/>
    <m/>
    <m/>
    <m/>
    <m/>
    <m/>
    <m/>
    <m/>
    <m/>
    <m/>
    <m/>
    <m/>
    <m/>
    <m/>
    <m/>
    <m/>
    <m/>
    <m/>
    <m/>
  </r>
  <r>
    <s v="20212388"/>
    <s v="     "/>
    <n v="44330"/>
    <s v="5/14"/>
    <x v="0"/>
    <m/>
    <s v="20"/>
    <n v="2"/>
    <s v="5"/>
    <x v="5"/>
    <m/>
    <m/>
    <s v="Tx found arcing and had previously caught on fire."/>
    <s v="     "/>
    <s v="SAP"/>
    <m/>
    <s v="Y"/>
    <x v="0"/>
    <m/>
    <m/>
    <m/>
    <s v="T005287641"/>
    <n v="121320000"/>
    <m/>
    <s v="     "/>
    <x v="0"/>
    <s v="PG&amp;E"/>
    <m/>
    <m/>
    <m/>
    <s v="D"/>
    <m/>
    <s v="Structure-PG&amp;E only"/>
    <m/>
    <s v="Equipment - PG&amp;E"/>
    <s v="34.n. Transformer damage or failure"/>
    <s v="Equipment - PG&amp;E"/>
    <s v="All types of equipment / facility failure"/>
    <s v="Transformer failure"/>
    <s v="Transformer"/>
    <m/>
    <m/>
    <m/>
    <s v="Y"/>
    <s v="Overhead"/>
    <x v="0"/>
    <s v="Transformer"/>
    <m/>
    <s v="103583615"/>
    <s v="     "/>
    <s v="Non-HFTD"/>
    <x v="0"/>
    <m/>
    <m/>
    <n v="35.139800000000001"/>
    <n v="-119.46299999999999"/>
    <s v="Kern"/>
    <s v="TAFT-1104"/>
    <m/>
    <n v="12000"/>
    <m/>
    <x v="0"/>
    <s v="Self Extinguished"/>
    <s v="Urban"/>
    <m/>
    <m/>
    <s v="No"/>
    <m/>
    <m/>
    <m/>
    <m/>
    <m/>
    <m/>
    <m/>
    <s v="N"/>
    <s v="N"/>
    <m/>
    <m/>
    <s v="     "/>
    <m/>
    <m/>
    <m/>
    <m/>
    <m/>
    <m/>
    <m/>
    <m/>
    <m/>
    <m/>
    <m/>
    <m/>
    <m/>
    <m/>
    <m/>
    <m/>
    <m/>
    <m/>
    <m/>
  </r>
  <r>
    <s v="MIA20151448"/>
    <s v="     "/>
    <n v="42139"/>
    <s v="5/15"/>
    <x v="0"/>
    <n v="0.18195601851851853"/>
    <s v="20"/>
    <n v="2"/>
    <s v="5"/>
    <x v="2"/>
    <n v="42139"/>
    <n v="0.18194444444444444"/>
    <s v="PWR-I FIRE ON POLE AT XFORM R/ ADVISED TO CALL FIRE DEPT; cause: animal - transformer burned; NEST CAUSED TX TO FLASHOVER CAUSING POLE FIRE. 3 OF 3 BLOWN AT 8692F. "/>
    <s v="     "/>
    <s v="FAS"/>
    <n v="44258"/>
    <s v="Y"/>
    <x v="0"/>
    <s v="1234959"/>
    <s v="15-0034341"/>
    <m/>
    <s v="T003399595"/>
    <n v="110395904"/>
    <m/>
    <s v="     "/>
    <x v="0"/>
    <s v="PG&amp;E"/>
    <m/>
    <m/>
    <m/>
    <s v="D"/>
    <m/>
    <s v="Structure-PG&amp;E only"/>
    <m/>
    <s v="Contact - Animal - Nest"/>
    <s v="33.e. Other contact from object"/>
    <s v="Contact - Nest"/>
    <s v="Contact from object"/>
    <s v="Contact - Nest"/>
    <m/>
    <s v="Contact - Nest"/>
    <s v="Transformer"/>
    <s v="Line to Ground"/>
    <s v="Yes"/>
    <s v="Overhead"/>
    <x v="0"/>
    <m/>
    <m/>
    <s v="103245799"/>
    <s v="     "/>
    <s v="Non-HFTD"/>
    <x v="0"/>
    <m/>
    <m/>
    <n v="35.79"/>
    <n v="-119.86199999999999"/>
    <s v="Kings"/>
    <s v="TWISSELMAN-1102"/>
    <m/>
    <n v="11000"/>
    <s v="N/A"/>
    <x v="0"/>
    <m/>
    <s v="Highly Rural"/>
    <m/>
    <m/>
    <s v="No"/>
    <m/>
    <m/>
    <m/>
    <m/>
    <m/>
    <m/>
    <m/>
    <s v="N"/>
    <s v="N"/>
    <m/>
    <m/>
    <s v="     "/>
    <m/>
    <m/>
    <m/>
    <m/>
    <m/>
    <m/>
    <m/>
    <m/>
    <m/>
    <m/>
    <m/>
    <m/>
    <m/>
    <m/>
    <m/>
    <m/>
    <m/>
    <m/>
    <m/>
  </r>
  <r>
    <s v="20170049"/>
    <s v="     "/>
    <n v="42870"/>
    <s v="5/15"/>
    <x v="0"/>
    <n v="0.87291666666666667"/>
    <s v="20"/>
    <n v="2"/>
    <s v="5"/>
    <x v="0"/>
    <n v="42870"/>
    <n v="0.87847222222222221"/>
    <s v="0"/>
    <s v="     "/>
    <m/>
    <m/>
    <s v="N"/>
    <x v="0"/>
    <s v="1782794"/>
    <m/>
    <m/>
    <m/>
    <m/>
    <m/>
    <s v="     "/>
    <x v="1"/>
    <s v="PG&amp;E"/>
    <m/>
    <s v="Vegetation"/>
    <m/>
    <s v="D"/>
    <m/>
    <s v="&lt;0.25"/>
    <s v="Square Feet: ; Acreage: "/>
    <s v="Equipment - PG&amp;E"/>
    <s v="34.f. Pole damage or failure"/>
    <s v="Equipment - PG&amp;E"/>
    <s v="All types of equipment / facility failure"/>
    <s v="Pole"/>
    <s v="Pole"/>
    <m/>
    <m/>
    <m/>
    <s v="Unknown"/>
    <s v="Overhead"/>
    <x v="3"/>
    <s v="Conductor"/>
    <m/>
    <s v="101589358"/>
    <s v="     "/>
    <s v="Non-HFTD"/>
    <x v="0"/>
    <m/>
    <m/>
    <n v="38.672499999999999"/>
    <n v="-122.04600000000001"/>
    <s v="Yolo"/>
    <s v="MADISON-2101"/>
    <s v="63172101"/>
    <n v="21000"/>
    <m/>
    <x v="0"/>
    <s v="N.A."/>
    <s v="Agriculture"/>
    <m/>
    <m/>
    <s v="No"/>
    <m/>
    <m/>
    <m/>
    <m/>
    <m/>
    <m/>
    <m/>
    <s v="N"/>
    <s v="N"/>
    <m/>
    <m/>
    <s v="     "/>
    <m/>
    <m/>
    <m/>
    <m/>
    <m/>
    <m/>
    <m/>
    <m/>
    <m/>
    <m/>
    <m/>
    <m/>
    <m/>
    <m/>
    <m/>
    <m/>
    <m/>
    <m/>
    <m/>
  </r>
  <r>
    <s v="SAP201711900"/>
    <s v="     "/>
    <n v="42870"/>
    <s v="5/15"/>
    <x v="0"/>
    <m/>
    <s v="20"/>
    <n v="2"/>
    <s v="5"/>
    <x v="0"/>
    <n v="42868"/>
    <m/>
    <s v="Conductor replacement due to pole fire"/>
    <s v="     "/>
    <s v="SAP"/>
    <n v="44580"/>
    <s v="Y"/>
    <x v="0"/>
    <s v="1781233"/>
    <s v="17-0047692"/>
    <m/>
    <s v="T004034375"/>
    <n v="112864710"/>
    <m/>
    <s v="     "/>
    <x v="0"/>
    <s v="PG&amp;E"/>
    <m/>
    <m/>
    <m/>
    <s v="D"/>
    <m/>
    <s v="Structure-PG&amp;E only"/>
    <m/>
    <s v="Equipment - PG&amp;E"/>
    <s v="34.o. Other"/>
    <s v="Equipment - PG&amp;E"/>
    <s v="Riser Failure"/>
    <s v="Riser Failure"/>
    <s v="Pole"/>
    <m/>
    <m/>
    <s v="Line to Line"/>
    <s v="Yes"/>
    <s v="Underground"/>
    <x v="0"/>
    <s v="Pole"/>
    <m/>
    <s v="103713546"/>
    <s v="     "/>
    <s v="Non-HFTD"/>
    <x v="0"/>
    <m/>
    <m/>
    <n v="37.729500000000002"/>
    <n v="-122.39700000000001"/>
    <s v="San Francisco"/>
    <s v="YOSEMITE-0402"/>
    <m/>
    <m/>
    <s v="N/A"/>
    <x v="0"/>
    <m/>
    <m/>
    <m/>
    <m/>
    <s v="No"/>
    <m/>
    <m/>
    <m/>
    <m/>
    <m/>
    <m/>
    <m/>
    <s v="N"/>
    <s v="N"/>
    <m/>
    <m/>
    <s v="     "/>
    <m/>
    <m/>
    <m/>
    <m/>
    <m/>
    <m/>
    <m/>
    <m/>
    <m/>
    <m/>
    <m/>
    <m/>
    <m/>
    <m/>
    <m/>
    <m/>
    <m/>
    <m/>
    <m/>
  </r>
  <r>
    <s v="20170047"/>
    <s v="     "/>
    <n v="42870"/>
    <s v="5/15"/>
    <x v="0"/>
    <m/>
    <s v="20"/>
    <n v="2"/>
    <s v="5"/>
    <x v="0"/>
    <n v="42870"/>
    <n v="0.58194444444444449"/>
    <s v="0"/>
    <s v="     "/>
    <m/>
    <m/>
    <s v="N"/>
    <x v="0"/>
    <s v="1782508"/>
    <s v="17-0048042"/>
    <m/>
    <m/>
    <m/>
    <m/>
    <s v="     "/>
    <x v="1"/>
    <s v="PG&amp;E"/>
    <m/>
    <s v="Vegetation"/>
    <m/>
    <s v="D"/>
    <m/>
    <s v="&lt;0.25"/>
    <s v="Square Feet: ; Acreage: "/>
    <s v="Equipment - PG&amp;E"/>
    <s v="34.n. Transformer damage or failure"/>
    <s v="Equipment - PG&amp;E"/>
    <s v="All types of equipment / facility failure"/>
    <s v="Transformer"/>
    <s v="Transformer"/>
    <m/>
    <m/>
    <s v="Force Out"/>
    <s v="Unknown"/>
    <s v="Overhead"/>
    <x v="3"/>
    <s v="Transformer"/>
    <m/>
    <s v="102071491"/>
    <s v="     "/>
    <s v="Non-HFTD"/>
    <x v="0"/>
    <m/>
    <m/>
    <n v="38.196899999999999"/>
    <n v="-121.41"/>
    <s v="San Joaquin"/>
    <s v="NEW-HOPE-1102"/>
    <s v="162081102"/>
    <n v="12000"/>
    <s v="NEW HOPE 1102CB"/>
    <x v="0"/>
    <s v="Unknown"/>
    <s v="Urban"/>
    <m/>
    <m/>
    <s v="No"/>
    <m/>
    <m/>
    <m/>
    <m/>
    <m/>
    <m/>
    <m/>
    <s v="N"/>
    <s v="N"/>
    <m/>
    <m/>
    <s v="     "/>
    <m/>
    <m/>
    <m/>
    <m/>
    <m/>
    <m/>
    <m/>
    <m/>
    <m/>
    <m/>
    <m/>
    <m/>
    <m/>
    <m/>
    <m/>
    <m/>
    <m/>
    <m/>
    <m/>
  </r>
  <r>
    <s v="MIA201812290"/>
    <s v="     "/>
    <n v="43235"/>
    <s v="5/15"/>
    <x v="0"/>
    <n v="0.80098379629629635"/>
    <s v="20"/>
    <n v="2"/>
    <s v="5"/>
    <x v="1"/>
    <m/>
    <m/>
    <s v="PWR-I SEEN POLE ON FIRE AS THEY DROVE BY; cause - animal - underground conductor burned/flashed; FOUND RISER ON FIRE. NEEDS TO BE REPULLED TO TRANSFORMER, AND A CROSSARM REPLACEMENT. LOGGED EC- TAG, CALLED ON-CALL SUPERVISOR. FIRE DEPT (GUZMAN) USED_x000a_THERM"/>
    <s v="     "/>
    <s v="FAS"/>
    <n v="44257"/>
    <s v="Y"/>
    <x v="0"/>
    <m/>
    <s v="N/A"/>
    <m/>
    <s v="T004321176, T004321177"/>
    <n v="114608219"/>
    <m/>
    <s v="     "/>
    <x v="0"/>
    <s v="PG&amp;E"/>
    <m/>
    <m/>
    <m/>
    <s v="D"/>
    <m/>
    <s v="Structure-PG&amp;E only"/>
    <m/>
    <s v="Contact - Animal - Other"/>
    <s v="33.b. Animal contact"/>
    <s v="Contact - Animal"/>
    <s v="Contact from object"/>
    <s v="Riser Failure"/>
    <m/>
    <s v="Riser Failure"/>
    <s v="Riser"/>
    <m/>
    <s v="Yes"/>
    <s v="Overhead"/>
    <x v="0"/>
    <m/>
    <m/>
    <s v="100736465"/>
    <s v="     "/>
    <s v="Non-HFTD"/>
    <x v="0"/>
    <m/>
    <m/>
    <n v="36.476999999999997"/>
    <n v="-120.393"/>
    <s v="Fresno"/>
    <s v="CANTUA-1103"/>
    <m/>
    <n v="11000"/>
    <m/>
    <x v="0"/>
    <m/>
    <s v="Rural"/>
    <m/>
    <m/>
    <s v="No"/>
    <m/>
    <m/>
    <m/>
    <m/>
    <m/>
    <m/>
    <m/>
    <s v="N"/>
    <s v="N"/>
    <m/>
    <m/>
    <s v="     "/>
    <m/>
    <m/>
    <m/>
    <m/>
    <m/>
    <m/>
    <m/>
    <m/>
    <m/>
    <m/>
    <m/>
    <m/>
    <m/>
    <m/>
    <m/>
    <m/>
    <m/>
    <m/>
    <m/>
  </r>
  <r>
    <s v="20180170"/>
    <s v="     "/>
    <n v="43235"/>
    <s v="5/15"/>
    <x v="0"/>
    <m/>
    <s v="20"/>
    <n v="2"/>
    <s v="5"/>
    <x v="1"/>
    <m/>
    <m/>
    <s v="Bird crossed phase"/>
    <s v="     "/>
    <s v="FAS"/>
    <m/>
    <s v="N"/>
    <x v="0"/>
    <m/>
    <m/>
    <m/>
    <m/>
    <m/>
    <m/>
    <s v="     "/>
    <x v="1"/>
    <s v="PG&amp;E"/>
    <m/>
    <m/>
    <m/>
    <s v="D"/>
    <m/>
    <s v="&lt;3 meters of linear travel"/>
    <m/>
    <s v="Contact - Animal - Bird"/>
    <s v="33.b. Animal contact"/>
    <s v="Contact - Bird"/>
    <s v="Contact from object"/>
    <s v="Contact - Animal"/>
    <m/>
    <s v="Contact - Animal"/>
    <s v="Conductor"/>
    <m/>
    <m/>
    <m/>
    <x v="3"/>
    <m/>
    <m/>
    <m/>
    <s v="     "/>
    <s v="Non-HFTD"/>
    <x v="0"/>
    <m/>
    <m/>
    <n v="37.440100000000001"/>
    <n v="-121.925"/>
    <s v="Santa Clara"/>
    <s v="DIXON-LANDING-2103"/>
    <s v="014722103"/>
    <n v="21000"/>
    <m/>
    <x v="0"/>
    <m/>
    <s v="Urban"/>
    <m/>
    <m/>
    <s v="No"/>
    <m/>
    <m/>
    <m/>
    <m/>
    <m/>
    <m/>
    <m/>
    <s v="N"/>
    <s v="N"/>
    <m/>
    <m/>
    <s v="     "/>
    <m/>
    <m/>
    <m/>
    <m/>
    <m/>
    <m/>
    <m/>
    <m/>
    <m/>
    <m/>
    <m/>
    <m/>
    <m/>
    <m/>
    <m/>
    <m/>
    <m/>
    <m/>
    <m/>
  </r>
  <r>
    <s v="20190158"/>
    <s v="     "/>
    <n v="43600"/>
    <s v="5/15"/>
    <x v="0"/>
    <n v="0.7091898148148148"/>
    <s v="20"/>
    <n v="2"/>
    <s v="5"/>
    <x v="3"/>
    <n v="43600"/>
    <n v="0.68194444444444446"/>
    <s v="Car-pole incident. Tractor hit guy wire"/>
    <s v="     "/>
    <s v="FAS"/>
    <m/>
    <s v="N"/>
    <x v="0"/>
    <s v="381158"/>
    <s v="19-0052273"/>
    <m/>
    <m/>
    <n v="117245863"/>
    <m/>
    <s v="     "/>
    <x v="1"/>
    <s v="PG&amp;E"/>
    <m/>
    <m/>
    <m/>
    <s v="D"/>
    <s v="D"/>
    <s v="&lt;3 meters of linear travel"/>
    <m/>
    <s v="Contact - 3rd Party"/>
    <s v="33.d. Vehicle contact"/>
    <s v="Contact - 3rd Party"/>
    <s v="Contact from object"/>
    <s v="Contact - Vehicle"/>
    <m/>
    <s v="Contact - Vehicle"/>
    <s v="Conductor - Primary"/>
    <s v="Line to Ground"/>
    <m/>
    <s v="Overhead"/>
    <x v="3"/>
    <s v="Conductor - Primary"/>
    <m/>
    <s v="254101103"/>
    <s v="     "/>
    <s v="Non-HFTD"/>
    <x v="0"/>
    <m/>
    <m/>
    <n v="37.153100000000002"/>
    <n v="-120.27800000000001"/>
    <s v="MADERA"/>
    <s v="CHOWCHILLA-1103"/>
    <m/>
    <m/>
    <s v="CHOWCHILLA 110311490"/>
    <x v="0"/>
    <m/>
    <s v="Agriculture"/>
    <m/>
    <m/>
    <s v="No"/>
    <m/>
    <m/>
    <m/>
    <m/>
    <m/>
    <m/>
    <m/>
    <s v="N"/>
    <s v="N"/>
    <m/>
    <m/>
    <s v="     "/>
    <m/>
    <m/>
    <m/>
    <m/>
    <m/>
    <m/>
    <m/>
    <m/>
    <m/>
    <m/>
    <m/>
    <m/>
    <m/>
    <m/>
    <m/>
    <m/>
    <m/>
    <m/>
    <m/>
  </r>
  <r>
    <s v="20190156"/>
    <s v="     "/>
    <n v="43600"/>
    <s v="5/15"/>
    <x v="0"/>
    <n v="0.38471064814814815"/>
    <s v="20"/>
    <n v="2"/>
    <s v="5"/>
    <x v="3"/>
    <n v="43600"/>
    <m/>
    <s v="Palm tree grew into service, wore through causing arc, less than 1 meter"/>
    <s v="     "/>
    <s v="FAS"/>
    <m/>
    <s v="N"/>
    <x v="0"/>
    <s v="380659"/>
    <m/>
    <m/>
    <s v="T004641760"/>
    <n v="0"/>
    <m/>
    <s v="     "/>
    <x v="0"/>
    <s v="PG&amp;E"/>
    <m/>
    <m/>
    <m/>
    <s v="D"/>
    <m/>
    <s v="&lt;3 meters of linear travel"/>
    <m/>
    <s v="Vegetation"/>
    <s v="33.a. Veg. contact"/>
    <s v="Vegetation"/>
    <s v="Contact from object"/>
    <s v="Contact - Vegetation"/>
    <m/>
    <s v="Contact - Vegetation"/>
    <m/>
    <m/>
    <m/>
    <m/>
    <x v="0"/>
    <m/>
    <m/>
    <s v="315841630546"/>
    <s v="     "/>
    <s v="Non-HFTD"/>
    <x v="0"/>
    <m/>
    <m/>
    <n v="37.3307"/>
    <n v="-121.93"/>
    <s v="SANTA CLARA"/>
    <s v="SAN-JOSE-B-1110"/>
    <m/>
    <m/>
    <m/>
    <x v="0"/>
    <s v="SJ FIRE"/>
    <m/>
    <m/>
    <m/>
    <s v="No"/>
    <m/>
    <m/>
    <m/>
    <m/>
    <m/>
    <m/>
    <m/>
    <s v="N"/>
    <s v="N"/>
    <m/>
    <m/>
    <s v="     "/>
    <m/>
    <m/>
    <m/>
    <m/>
    <m/>
    <m/>
    <m/>
    <m/>
    <m/>
    <m/>
    <m/>
    <m/>
    <m/>
    <m/>
    <m/>
    <m/>
    <m/>
    <m/>
    <m/>
  </r>
  <r>
    <s v="20190157"/>
    <s v="     "/>
    <n v="43600"/>
    <s v="5/15"/>
    <x v="0"/>
    <n v="0.4478240740740741"/>
    <s v="20"/>
    <n v="2"/>
    <s v="5"/>
    <x v="3"/>
    <n v="43600"/>
    <m/>
    <s v="Cross-arm fire, ignition limited to structure only"/>
    <s v="     "/>
    <s v="FAS"/>
    <m/>
    <s v="N"/>
    <x v="0"/>
    <s v="380754"/>
    <s v="19-0052094"/>
    <m/>
    <s v="T004641873"/>
    <n v="117240306"/>
    <m/>
    <s v="     "/>
    <x v="0"/>
    <s v="PG&amp;E"/>
    <m/>
    <m/>
    <m/>
    <s v="D"/>
    <m/>
    <s v="Structure-PG&amp;E only"/>
    <m/>
    <s v="Equipment - PG&amp;E"/>
    <s v="34.o. Other"/>
    <s v="Equipment - PG&amp;E"/>
    <m/>
    <m/>
    <s v="Jumper"/>
    <m/>
    <m/>
    <s v="Force Out"/>
    <m/>
    <m/>
    <x v="0"/>
    <s v="Jumper"/>
    <m/>
    <s v="Linecut - 80310{Oj'S 2 Ss Of Mtr# 1009961882}"/>
    <s v="     "/>
    <s v="Non-HFTD"/>
    <x v="0"/>
    <m/>
    <m/>
    <n v="38.132899999999999"/>
    <n v="-121.867"/>
    <s v="SOLANO"/>
    <s v="PEABODY-2107"/>
    <m/>
    <m/>
    <s v="PEABODY 21074902"/>
    <x v="0"/>
    <m/>
    <m/>
    <m/>
    <m/>
    <s v="No"/>
    <m/>
    <m/>
    <m/>
    <m/>
    <m/>
    <m/>
    <m/>
    <s v="N"/>
    <s v="N"/>
    <m/>
    <m/>
    <s v="     "/>
    <m/>
    <m/>
    <m/>
    <m/>
    <m/>
    <m/>
    <m/>
    <m/>
    <m/>
    <m/>
    <m/>
    <m/>
    <m/>
    <m/>
    <m/>
    <m/>
    <m/>
    <m/>
    <m/>
  </r>
  <r>
    <s v="20210578"/>
    <s v="     "/>
    <n v="44331"/>
    <s v="5/15"/>
    <x v="0"/>
    <n v="0.32569444444444445"/>
    <s v="20"/>
    <n v="2"/>
    <s v="5"/>
    <x v="5"/>
    <n v="44331"/>
    <m/>
    <s v="Pole fire, possibly due to tracking from heavy mist reported by the troubleman. The ensuing fire was limited to PG&amp;E assets. This information is preliminary."/>
    <s v="     "/>
    <s v="FAS"/>
    <m/>
    <s v="N"/>
    <x v="0"/>
    <m/>
    <s v="21-0061773"/>
    <m/>
    <s v="T005290325"/>
    <n v="121338000"/>
    <m/>
    <s v="     "/>
    <x v="0"/>
    <s v="PG&amp;E"/>
    <m/>
    <s v="Other"/>
    <s v="Crossarm"/>
    <s v="D"/>
    <m/>
    <s v="Structure-PG&amp;E only"/>
    <m/>
    <s v="Contamination"/>
    <s v="36.a. Contamination"/>
    <s v="Equipment - PG&amp;E"/>
    <s v="Contamination"/>
    <s v="Tracking"/>
    <m/>
    <m/>
    <m/>
    <s v="Line to Ground"/>
    <s v="Y"/>
    <s v="Overhead"/>
    <x v="3"/>
    <s v="Crossarm"/>
    <s v="Crossarm, insulator"/>
    <s v="110135320"/>
    <s v="     "/>
    <s v="Non-HFTD"/>
    <x v="0"/>
    <m/>
    <m/>
    <n v="37.764899999999997"/>
    <n v="-122.16800000000001"/>
    <s v="Alameda"/>
    <s v="OAKLAND-J-1106"/>
    <m/>
    <n v="12000"/>
    <m/>
    <x v="0"/>
    <s v="Oakland FD"/>
    <s v="Urban"/>
    <m/>
    <m/>
    <s v="No"/>
    <m/>
    <m/>
    <m/>
    <m/>
    <m/>
    <m/>
    <m/>
    <s v="N"/>
    <s v="N"/>
    <m/>
    <m/>
    <s v="     "/>
    <m/>
    <m/>
    <m/>
    <m/>
    <m/>
    <m/>
    <m/>
    <m/>
    <m/>
    <m/>
    <m/>
    <m/>
    <m/>
    <m/>
    <m/>
    <m/>
    <m/>
    <m/>
    <m/>
  </r>
  <r>
    <s v="20210583"/>
    <s v="     "/>
    <n v="44331"/>
    <s v="5/15"/>
    <x v="0"/>
    <n v="0.44166666666666665"/>
    <s v="20"/>
    <n v="2"/>
    <s v="5"/>
    <x v="5"/>
    <n v="44331"/>
    <m/>
    <s v="Bird contact resulted in a wires down incident and an ignition. The ensuing fire was 3 meter - 0.25 acre in size. This information is preliminary. OIS: 1350000; FOID: T005290519 (TRM8), T005290559 (DJLU), T005290542 (JBL8), T005290548 (J3TT), T005290549 (DSD0); EC: 121340053; PM: 44809058 (New), 31540508 (Previous); Circuit ID: 152811105, SAP Eqp ID: 101303670; Division: Sierra; District: Marysville; County: Yuba"/>
    <s v="     "/>
    <s v="FAS"/>
    <m/>
    <s v="N"/>
    <x v="0"/>
    <m/>
    <m/>
    <m/>
    <s v="T005290519, T005290559, T005290542, T005290548, T005290549"/>
    <n v="121340000"/>
    <m/>
    <s v="     "/>
    <x v="1"/>
    <s v="PG&amp;E"/>
    <m/>
    <s v="Vegetation"/>
    <m/>
    <s v="D"/>
    <s v="D"/>
    <s v="&lt;0.25"/>
    <m/>
    <s v="Contact - Animal - Bird"/>
    <s v="33.b. Animal contact"/>
    <s v="Contact - Bird"/>
    <s v="Contact from object"/>
    <s v="Animal contact"/>
    <m/>
    <s v="Animal contact"/>
    <s v="Conductor - Primary"/>
    <m/>
    <s v="Y"/>
    <s v="Overhead"/>
    <x v="3"/>
    <s v="Conductor - Primary"/>
    <s v="Conductor"/>
    <s v="101303670"/>
    <s v="     "/>
    <s v="Non-HFTD"/>
    <x v="0"/>
    <m/>
    <m/>
    <n v="39.050400000000003"/>
    <n v="-121.408"/>
    <s v="Yuba"/>
    <s v="WHEATLAND-1105"/>
    <m/>
    <n v="12000"/>
    <m/>
    <x v="0"/>
    <s v="Wheatland FD"/>
    <s v="Agriculture"/>
    <m/>
    <m/>
    <s v="No"/>
    <m/>
    <m/>
    <m/>
    <m/>
    <m/>
    <m/>
    <m/>
    <s v="N"/>
    <s v="N"/>
    <m/>
    <m/>
    <s v="     "/>
    <m/>
    <m/>
    <m/>
    <m/>
    <m/>
    <m/>
    <m/>
    <m/>
    <m/>
    <m/>
    <m/>
    <m/>
    <m/>
    <m/>
    <m/>
    <m/>
    <m/>
    <m/>
    <m/>
  </r>
  <r>
    <s v="20210585"/>
    <s v="     "/>
    <n v="44331"/>
    <s v="5/15"/>
    <x v="0"/>
    <n v="0.61597222222222225"/>
    <s v="20"/>
    <n v="2"/>
    <s v="5"/>
    <x v="5"/>
    <m/>
    <m/>
    <s v="Primary crossarm burnt at insulator pin. The ensuing fire was limited to PG&amp;E assets. This information is preliminary."/>
    <s v="     "/>
    <s v="FAS"/>
    <m/>
    <s v="N"/>
    <x v="0"/>
    <m/>
    <m/>
    <m/>
    <s v="T005290729, T005290164"/>
    <n v="121340000"/>
    <m/>
    <s v="     "/>
    <x v="0"/>
    <s v="PG&amp;E"/>
    <m/>
    <s v="Other"/>
    <s v="Crossarm"/>
    <s v="D"/>
    <s v="D"/>
    <s v="Structure-PG&amp;E only"/>
    <m/>
    <s v="Equipment - PG&amp;E"/>
    <s v="34.h. Crossarm damage or failure"/>
    <s v="Equipment - PG&amp;E"/>
    <s v="All types of equipment / facility failure"/>
    <s v="Crossarm failure"/>
    <s v="Crossarm"/>
    <m/>
    <m/>
    <m/>
    <s v="Y"/>
    <s v="Overhead"/>
    <x v="3"/>
    <s v="Crossarm"/>
    <s v="Crossarm, Insulator"/>
    <s v="100950206"/>
    <s v="     "/>
    <s v="Non-HFTD"/>
    <x v="0"/>
    <m/>
    <m/>
    <n v="37.662599999999998"/>
    <n v="-122.114"/>
    <s v="Alameda"/>
    <s v="GRANT-1106"/>
    <m/>
    <n v="12000"/>
    <m/>
    <x v="0"/>
    <s v="Self Extinguished"/>
    <s v="Urban"/>
    <s v="Fire-resistive fuel bed"/>
    <s v="Sidewalk"/>
    <s v="No"/>
    <m/>
    <m/>
    <m/>
    <m/>
    <m/>
    <m/>
    <m/>
    <s v="N"/>
    <s v="N"/>
    <m/>
    <m/>
    <s v="     "/>
    <m/>
    <m/>
    <m/>
    <m/>
    <m/>
    <m/>
    <m/>
    <m/>
    <m/>
    <m/>
    <m/>
    <m/>
    <m/>
    <m/>
    <m/>
    <m/>
    <m/>
    <m/>
    <m/>
  </r>
  <r>
    <s v="20210770"/>
    <s v="     "/>
    <n v="44331"/>
    <s v="5/15"/>
    <x v="0"/>
    <n v="0.38541666666666669"/>
    <s v="20"/>
    <n v="2"/>
    <s v="5"/>
    <x v="5"/>
    <n v="44331"/>
    <m/>
    <s v="Initial EIR: EI210515A - Burlingame - Property Damage Summary: CPUC Electrical Incident, EI210515A - Property Damage: On May 15, 2021 at approximately 0500 hours a pole fire near Rollins Road at Guittard Road in Burlingame resulted in a sustained outage to 340 customers on the Milbrae-11021 12 kV distribution circuit. The responding troubleman observed a burnt pole and a fallen transformer. PG&amp;E received a claim on May 19, 2021 related to damage from the fallen transformer. On June 10, 2021 at approximately 1120 hours PG&amp;E's Electric Incident Reporting On-Call Team received a report of an additional claim that would bring the value of the total to greater than $50K. This information is preliminary. "/>
    <s v="     "/>
    <s v="FAS"/>
    <m/>
    <s v="Y"/>
    <x v="0"/>
    <m/>
    <s v="21-0061751"/>
    <m/>
    <s v="T005290438, T005290436, T005290401, T005290166, T005291000"/>
    <n v="12340100"/>
    <s v="EI210515A"/>
    <s v="     "/>
    <x v="0"/>
    <s v="PG&amp;E"/>
    <m/>
    <s v="Other"/>
    <s v="Crossarm"/>
    <s v="D"/>
    <s v="D"/>
    <s v="Structure-PG&amp;E only"/>
    <s v="HIGH LINE TRACKING "/>
    <s v="Contamination"/>
    <s v="36.a. Contamination"/>
    <s v="Equipment - PG&amp;E"/>
    <s v="Contamination"/>
    <s v="Tracking"/>
    <m/>
    <m/>
    <m/>
    <s v="Multi-Fault"/>
    <s v="Y"/>
    <s v="Overhead"/>
    <x v="3"/>
    <s v="Crossarm"/>
    <s v="Pole, Crossarm, Transformer"/>
    <s v="104038895"/>
    <s v="     "/>
    <s v="Non-HFTD"/>
    <x v="0"/>
    <m/>
    <m/>
    <n v="37.598700000000001"/>
    <n v="-122.37"/>
    <s v="San Mateo"/>
    <s v="MILLBRAE-1101"/>
    <m/>
    <n v="12000"/>
    <m/>
    <x v="0"/>
    <s v="PG&amp;E Troubleman, Central County FD"/>
    <s v="Urban"/>
    <s v="Fire-resistive fuel bed"/>
    <m/>
    <s v="No"/>
    <m/>
    <m/>
    <m/>
    <m/>
    <m/>
    <m/>
    <m/>
    <s v="N"/>
    <s v="N"/>
    <m/>
    <m/>
    <s v="     "/>
    <m/>
    <m/>
    <m/>
    <m/>
    <m/>
    <m/>
    <m/>
    <m/>
    <m/>
    <m/>
    <m/>
    <m/>
    <m/>
    <m/>
    <m/>
    <m/>
    <m/>
    <m/>
    <m/>
  </r>
  <r>
    <s v="20212239"/>
    <s v="     "/>
    <n v="44331"/>
    <s v="5/15"/>
    <x v="0"/>
    <n v="0.40277777777777779"/>
    <s v="20"/>
    <n v="2"/>
    <s v="5"/>
    <x v="5"/>
    <n v="44331"/>
    <m/>
    <s v="This ignition was added as a missed ignition and is not a duplicate of index 770. On May 15, 2021 at 05:09 hours, a PG&amp;E Troubleman was dispatched to the Millbrae 1101, a 12kV Distribution Circuit on Rollins Road near Guittard Road in Burlingame in response to arcing wires. Initial analysis indicates tracking caused the ignition. This incident caused debris from the pole to fall onto the ground. As a result there were 338 customers who experienced a power outage.   The ensuing fire was contained to the equipment on the pole and the fire was self-extinguished. On May 15, 2021 a PG&amp;E Contract Crew completed the replacement of the pole, transformers, and 130' of 1/0 AL riser cable. This incident was reported to the CPUC on June 10, 2021 under the property damage criterion along with a second pole fire (index 770). The information is preliminary, further investigation being performed by Electric Incident Investigations. Reference EI210515A. "/>
    <s v="     "/>
    <s v="FAS"/>
    <m/>
    <s v="Y"/>
    <x v="0"/>
    <m/>
    <s v="21-0061751"/>
    <m/>
    <s v="T005290469"/>
    <n v="121340000"/>
    <s v="EI210515A"/>
    <s v="     "/>
    <x v="0"/>
    <s v="PG&amp;E"/>
    <m/>
    <s v="Other"/>
    <s v="Pole"/>
    <s v="D"/>
    <s v="D"/>
    <s v="Structure-PG&amp;E only"/>
    <m/>
    <s v="Contamination"/>
    <s v="36.a. Contamination"/>
    <s v="Equipment - PG&amp;E"/>
    <s v="Contamination"/>
    <s v="Tracking"/>
    <m/>
    <m/>
    <m/>
    <s v="Multi-Fault"/>
    <s v="Y"/>
    <s v="Overhead"/>
    <x v="3"/>
    <s v="Pole"/>
    <s v="Pole, Transformer, Riser"/>
    <s v="104038788"/>
    <s v="     "/>
    <s v="Non-HFTD"/>
    <x v="0"/>
    <m/>
    <m/>
    <n v="37.597900000000003"/>
    <n v="-122.378"/>
    <s v="San Mateo"/>
    <s v="MILLBRAE-1101"/>
    <m/>
    <n v="12000"/>
    <m/>
    <x v="0"/>
    <s v="Self Extinguished"/>
    <s v="Urban"/>
    <s v="Brush fuel model"/>
    <m/>
    <s v="No"/>
    <m/>
    <m/>
    <m/>
    <m/>
    <m/>
    <m/>
    <m/>
    <s v="N"/>
    <s v="N"/>
    <m/>
    <m/>
    <s v="     "/>
    <m/>
    <m/>
    <m/>
    <m/>
    <m/>
    <m/>
    <m/>
    <m/>
    <m/>
    <m/>
    <m/>
    <m/>
    <m/>
    <m/>
    <m/>
    <m/>
    <m/>
    <m/>
    <m/>
  </r>
  <r>
    <s v="20210657"/>
    <s v="     "/>
    <n v="44331"/>
    <s v="5/15"/>
    <x v="0"/>
    <n v="0.29930555555555555"/>
    <s v="20"/>
    <n v="2"/>
    <s v="5"/>
    <x v="5"/>
    <n v="44331"/>
    <m/>
    <s v="Initial EIR: EI210515B-Oakland-Property Damage - Summary: On May 25, 2021 PG&amp;E received a property damage claim from a customer alleging a downed PG&amp;E conductor on May 15, 2021 caused a roof fire, resulting in approximately $75K in damages. The incident occurred on the 1300 block of 104th Street in Oakland served by the EDES-1103 12kV Distribution Circuit. PG&amp;E is reporting this under the Property Damage criteria. This information is preliminary.  _ NOTES: On May 15, 2021 at 0655 hours, PG&amp;E’s Distribution Control Center (“DCC”) received SCADA alarm notifications from the Fault Location Isolation and Service Restoration (FLISR) controlled Line Recloser CR136 (“CR136”) indicating an outage affecting 1,760 customers in Oakland served by the Edes1103 12kV Overhead Distribution Circuit. By 0700 hours, CR136 locked out after it automatically operated, tested and locked out again as programmed de-energizing 1,760 customers. Also, at 0700 hours, a DCC operator immediately disabled FLISR on the circuit via SCADA. At 0710 hours, a PG&amp;E troubleman was dispatched to the fault location, near the 1300 block of 104th Avenue in Oakland.    At 0755 hours, the troubleman arrived at the 1300 block of 104th Avenue where the Oakland Fire Department (“OFD”) was on scene. The troubleman observed a crossarm on a PG&amp;E owned pole (“Incident Pole # 1”) on fire and hanging off the pole. One section of a single phase overhead conductor was laying across the roof of a home at 1316 104th Avenue (“Incident Location”). A second phase of the feeder side of the primary conductor was found on the bushes of a neighboring residence coming off a second pole (“Incident Pole # 2). The troubleman did not observe smoke or flames upon arrival though observed what appeared to be steam coming from the Incident Location. The troubleman checked in with the OFD who requested that the troubleman remove the downed conductors. PG&amp;E is not aware of any injuries resulting from this incident._x000a_At 0800 hours, the troubleman confirmed with the DCC that the affected portion of the circuit was de-energized. At 0840 hours, the troubleman opened overhead jumpers at 104th &amp; Graffian St, restoring 1,655 customers. The troubleman then created an EC tag to have damages repaired and departed at 1100 hours._x000a_PG&amp;E did not retain any evidence as, at the time of the incident, PG&amp;E was not aware that damages exceeded $50,000._x000a_At 1110 hours, a PG&amp;E foreman and a three-member repair crew arrived at the Incident Location. The repair crew replaced the damaged crossarm, insulators, two spans of the #6 copper conductors as well as related hardware. The repair crew noted no damage to the service drop serving the Incident Location, yet removed it for safety purposes until the customers’ wiring is evaluated by an electrician and the City of Oakland authorizes reconnection._x000a_By 1355 hours, PG&amp;E completed repairs, restoring power to all remaining customers.  The Incident Location is located in a coastal designated zone and a severe corrosion area._x000a_PG&amp;E currently believes that ‘electrical tracking’ on the crossarm and insulator was likely the cause of the event. Electrical tracking is an arc flash that can occur across porcelain insulators and wood crossarms due to contaminations such as industrial chemicals, sea salts, airborne pollution, or dust build up on insulating equipment as a result of a weather event. Light misting precipitation, for example, can combine with contaminants on the insulating hardware and potentially create a bond between the contaminants. AGFC 7/15/2021 - The status and remainder of this ignition investigation has now been completed after reviewing the completed 20 day report. This was changed from Unknown to Yes reportable. "/>
    <s v="     "/>
    <s v="FAS"/>
    <m/>
    <s v="N"/>
    <x v="0"/>
    <m/>
    <s v="21-0061757"/>
    <m/>
    <s v="T005290272"/>
    <m/>
    <s v="EI210515B"/>
    <s v="     "/>
    <x v="1"/>
    <s v="PG&amp;E"/>
    <m/>
    <s v="Other"/>
    <s v="Crossarm"/>
    <s v="D"/>
    <s v="D"/>
    <s v="&lt;0.25"/>
    <m/>
    <s v="Contamination"/>
    <s v="36.a. Contamination"/>
    <s v="Equipment - PG&amp;E"/>
    <s v="Contamination"/>
    <s v="Tracking"/>
    <m/>
    <m/>
    <m/>
    <s v="Line to Ground"/>
    <s v="Y"/>
    <s v="Overhead"/>
    <x v="3"/>
    <s v="Conductor - Primary"/>
    <s v="Crossarm"/>
    <s v="101345862"/>
    <s v="     "/>
    <s v="Non-HFTD"/>
    <x v="0"/>
    <m/>
    <m/>
    <n v="37.738799999999998"/>
    <n v="-122.169"/>
    <s v="Alameda"/>
    <s v="EDES-1103"/>
    <m/>
    <n v="12000"/>
    <m/>
    <x v="0"/>
    <s v="Oakland FD"/>
    <s v="Urban"/>
    <s v="Other"/>
    <s v="Concrete"/>
    <s v="No"/>
    <m/>
    <m/>
    <m/>
    <m/>
    <m/>
    <m/>
    <m/>
    <s v="N"/>
    <s v="N"/>
    <m/>
    <m/>
    <s v="     "/>
    <m/>
    <m/>
    <m/>
    <m/>
    <m/>
    <m/>
    <m/>
    <m/>
    <m/>
    <m/>
    <m/>
    <m/>
    <m/>
    <m/>
    <m/>
    <m/>
    <m/>
    <m/>
    <m/>
  </r>
  <r>
    <s v="20210575"/>
    <s v="     "/>
    <n v="44331"/>
    <s v="5/15"/>
    <x v="0"/>
    <n v="5.9027777777777776E-2"/>
    <s v="20"/>
    <n v="2"/>
    <s v="5"/>
    <x v="5"/>
    <n v="44331"/>
    <m/>
    <s v="Crossarm and pole caught fire, possibly due to tracking that occurred form rain. The ensuing fire was limited to PG&amp;E assets. This information is preliminary."/>
    <s v="     "/>
    <s v="FAS"/>
    <m/>
    <s v="N"/>
    <x v="0"/>
    <m/>
    <s v="21-0061734"/>
    <m/>
    <s v="T005290218, T005290321 "/>
    <n v="121338000"/>
    <m/>
    <s v="     "/>
    <x v="0"/>
    <s v="PG&amp;E"/>
    <m/>
    <s v="Other"/>
    <s v="Pole/Crossarm"/>
    <s v="D"/>
    <s v="D"/>
    <s v="Structure-PG&amp;E only"/>
    <m/>
    <s v="Contamination"/>
    <s v="36.a. Contamination"/>
    <s v="Equipment - PG&amp;E"/>
    <s v="Contamination"/>
    <s v="Tracking"/>
    <m/>
    <m/>
    <m/>
    <s v="Force Out"/>
    <s v="Y"/>
    <s v="Overhead"/>
    <x v="3"/>
    <s v="Crossarm"/>
    <s v="Crossarm"/>
    <s v="100918256"/>
    <s v="     "/>
    <s v="Non-HFTD"/>
    <x v="0"/>
    <m/>
    <m/>
    <n v="37.674900000000001"/>
    <n v="-122.142"/>
    <s v="Alameda"/>
    <s v="GRANT-1108"/>
    <m/>
    <n v="12000"/>
    <m/>
    <x v="0"/>
    <s v="Employee"/>
    <s v="Urban"/>
    <m/>
    <m/>
    <s v="No"/>
    <m/>
    <m/>
    <m/>
    <m/>
    <m/>
    <m/>
    <m/>
    <s v="N"/>
    <s v="N"/>
    <m/>
    <m/>
    <s v="     "/>
    <m/>
    <m/>
    <m/>
    <m/>
    <m/>
    <m/>
    <m/>
    <m/>
    <m/>
    <m/>
    <m/>
    <m/>
    <m/>
    <m/>
    <m/>
    <m/>
    <m/>
    <m/>
    <m/>
  </r>
  <r>
    <s v="20210572"/>
    <s v="     "/>
    <n v="44331"/>
    <s v="5/15"/>
    <x v="0"/>
    <n v="8.1250000000000003E-2"/>
    <s v="20"/>
    <n v="2"/>
    <s v="5"/>
    <x v="5"/>
    <n v="44331"/>
    <m/>
    <s v="Crossarm failure resulted in an ignition limited to PG&amp;E assets. The cause of the ignition might be related to tracking from rain in the area. This information is preliminary."/>
    <s v="     "/>
    <s v="FAS"/>
    <m/>
    <s v="N"/>
    <x v="0"/>
    <m/>
    <s v="21-0061732"/>
    <m/>
    <s v="T005290116, T005290120, T005290121"/>
    <n v="121338000"/>
    <m/>
    <s v="     "/>
    <x v="0"/>
    <s v="PG&amp;E"/>
    <m/>
    <s v="Other"/>
    <s v="Crossarm"/>
    <s v="D"/>
    <s v="D"/>
    <s v="Structure-only"/>
    <m/>
    <s v="Contamination"/>
    <s v="36.a. Contamination"/>
    <s v="Equipment - PG&amp;E"/>
    <s v="Contamination"/>
    <s v="Tracking"/>
    <m/>
    <m/>
    <m/>
    <s v="Line to Ground"/>
    <s v="Y"/>
    <s v="Overhead"/>
    <x v="3"/>
    <s v="Crossarm"/>
    <s v="Crossarm, transformer, cutouts"/>
    <s v="100930376"/>
    <s v="     "/>
    <s v="Non-HFTD"/>
    <x v="0"/>
    <m/>
    <m/>
    <n v="37.666899999999998"/>
    <n v="-122.14400000000001"/>
    <s v="Alameda"/>
    <s v="GRANT-1106"/>
    <m/>
    <n v="12000"/>
    <m/>
    <x v="0"/>
    <s v="Employee"/>
    <s v="Urban"/>
    <m/>
    <m/>
    <s v="No"/>
    <m/>
    <m/>
    <m/>
    <m/>
    <m/>
    <m/>
    <m/>
    <s v="N"/>
    <s v="N"/>
    <m/>
    <m/>
    <s v="     "/>
    <m/>
    <m/>
    <m/>
    <m/>
    <m/>
    <m/>
    <m/>
    <m/>
    <m/>
    <m/>
    <m/>
    <m/>
    <m/>
    <m/>
    <m/>
    <m/>
    <m/>
    <m/>
    <m/>
  </r>
  <r>
    <s v="20210571"/>
    <s v="     "/>
    <n v="44331"/>
    <s v="5/15"/>
    <x v="0"/>
    <n v="4.9305555555555554E-2"/>
    <s v="20"/>
    <n v="2"/>
    <s v="5"/>
    <x v="5"/>
    <n v="44331"/>
    <m/>
    <s v="Tracking from blown  insulator due to light rain, resulted in a burnt crossarm and small less than one meter ignition. This information is preliminary."/>
    <s v="     "/>
    <s v="FAS"/>
    <m/>
    <s v="N"/>
    <x v="0"/>
    <m/>
    <s v="21-0061725"/>
    <m/>
    <s v="T005290494, T005290238, T005290142, T00529008"/>
    <n v="121338000"/>
    <m/>
    <s v="     "/>
    <x v="0"/>
    <s v="PG&amp;E"/>
    <m/>
    <s v="Other"/>
    <s v="Crossarm"/>
    <s v="D"/>
    <s v="D"/>
    <s v="Structure-PG&amp;E only"/>
    <m/>
    <s v="Contamination"/>
    <s v="36.a. Contamination"/>
    <s v="Equipment - PG&amp;E"/>
    <s v="Contamination"/>
    <s v="Tracking"/>
    <m/>
    <m/>
    <m/>
    <s v="Line to Ground"/>
    <s v="Y"/>
    <s v="Overhead"/>
    <x v="3"/>
    <s v="Insulator"/>
    <s v="Cross-arm, insulator"/>
    <s v="100918649"/>
    <s v="     "/>
    <s v="Non-HFTD"/>
    <x v="0"/>
    <m/>
    <m/>
    <n v="37.671799999999998"/>
    <n v="-122.16"/>
    <s v="Alameda"/>
    <s v="GRANT-1104"/>
    <m/>
    <n v="12000"/>
    <m/>
    <x v="0"/>
    <s v="ALCO FD"/>
    <s v="Urban"/>
    <m/>
    <m/>
    <s v="No"/>
    <m/>
    <m/>
    <m/>
    <m/>
    <m/>
    <m/>
    <m/>
    <s v="N"/>
    <s v="N"/>
    <m/>
    <m/>
    <s v="     "/>
    <m/>
    <m/>
    <m/>
    <m/>
    <m/>
    <m/>
    <m/>
    <m/>
    <m/>
    <m/>
    <m/>
    <m/>
    <m/>
    <m/>
    <m/>
    <m/>
    <m/>
    <m/>
    <m/>
  </r>
  <r>
    <s v="20210574"/>
    <s v="     "/>
    <n v="44331"/>
    <s v="5/15"/>
    <x v="0"/>
    <n v="5.6944444444444443E-2"/>
    <s v="20"/>
    <n v="2"/>
    <s v="5"/>
    <x v="5"/>
    <n v="44331"/>
    <m/>
    <s v="Primary crossarm and pole caught fire, possibly due to tracking from rain. The ensuing fire was limited to PG&amp;E assets. Spoke to responding troubleman on 5/19/2021 and 5/20/2021.  He indicated that all the pole fires from 5/15/2021 in the San Lorenzo/San Leandro area (Index #'s 571, 572, 574, 575) on the Grant 1106, 1105 &amp; 1108 were all due to tracking after a light rain in the area. "/>
    <s v="     "/>
    <s v="FAS"/>
    <m/>
    <s v="N"/>
    <x v="0"/>
    <m/>
    <s v="21-0061728"/>
    <m/>
    <s v="T005290216"/>
    <m/>
    <m/>
    <s v="     "/>
    <x v="0"/>
    <s v="PG&amp;E"/>
    <m/>
    <s v="Other"/>
    <s v="Pole/Crossarm"/>
    <s v="D"/>
    <s v="D"/>
    <s v="Structure-PG&amp;E only"/>
    <m/>
    <s v="Contamination"/>
    <s v="36.a. Contamination"/>
    <s v="Equipment - PG&amp;E"/>
    <s v="Contamination"/>
    <s v="Tracking"/>
    <m/>
    <m/>
    <m/>
    <s v="Line to Ground"/>
    <s v="Y"/>
    <s v="Overhead"/>
    <x v="3"/>
    <s v="Crossarm"/>
    <s v="Crossarm, conductor"/>
    <s v="100921633"/>
    <s v="     "/>
    <s v="Non-HFTD"/>
    <x v="0"/>
    <m/>
    <m/>
    <n v="37.679099999999998"/>
    <n v="-122.149"/>
    <s v="Alameda"/>
    <s v="GRANT-1105"/>
    <m/>
    <n v="12000"/>
    <m/>
    <x v="0"/>
    <s v="Employee"/>
    <s v="Urban"/>
    <m/>
    <m/>
    <s v="No"/>
    <m/>
    <m/>
    <m/>
    <m/>
    <m/>
    <m/>
    <m/>
    <s v="N"/>
    <s v="N"/>
    <m/>
    <m/>
    <s v="     "/>
    <m/>
    <m/>
    <m/>
    <m/>
    <m/>
    <m/>
    <m/>
    <m/>
    <m/>
    <m/>
    <m/>
    <m/>
    <m/>
    <m/>
    <m/>
    <m/>
    <m/>
    <m/>
    <m/>
  </r>
  <r>
    <s v="20210580"/>
    <s v="     "/>
    <n v="44331"/>
    <s v="5/15"/>
    <x v="0"/>
    <n v="0.2638888888888889"/>
    <s v="20"/>
    <n v="2"/>
    <s v="5"/>
    <x v="5"/>
    <n v="44331"/>
    <m/>
    <s v="Pole fire, possibly due to tracking from rain. Troubleman found top of pole hanging only by overhead conductors. The ensuing fire was limited to PG&amp;E assets. AGFC notes: Multiple pole and crossarm fires in Alameda County with the weather catergorized as rain or heavy mist. Ignition Investigator will need to contact troubleman to confirm ignition is tracking related. This information is preliminary. S7RM- spoke to Troubleman Gary on 5/19/2021 he confirmed that this and most other pole fires from that night were due to same issue-tracking which occurred due to the misty, moist conditions on this day.  "/>
    <s v="     "/>
    <s v="FAS"/>
    <m/>
    <s v="N"/>
    <x v="0"/>
    <m/>
    <s v="21-0061920"/>
    <m/>
    <s v="T005290362, T005290350, T005290315"/>
    <n v="121339000"/>
    <m/>
    <s v="     "/>
    <x v="0"/>
    <s v="PG&amp;E"/>
    <m/>
    <s v="Other"/>
    <s v="Pole"/>
    <s v="D"/>
    <s v="D"/>
    <s v="Structure-PG&amp;E only"/>
    <s v="Top of pole only."/>
    <s v="Contamination"/>
    <s v="36.a. Contamination"/>
    <s v="Equipment - PG&amp;E"/>
    <s v="Contamination"/>
    <s v="Tracking"/>
    <m/>
    <m/>
    <m/>
    <s v="Line to Line"/>
    <s v="Y"/>
    <s v="Overhead"/>
    <x v="3"/>
    <s v="Pole"/>
    <s v="Pole, Crossarm"/>
    <s v="100916921"/>
    <s v="     "/>
    <s v="Non-HFTD"/>
    <x v="0"/>
    <m/>
    <m/>
    <n v="37.715800000000002"/>
    <n v="-122.096"/>
    <s v="Alameda"/>
    <s v="CASTRO-VALLEY-1105"/>
    <m/>
    <n v="12000"/>
    <m/>
    <x v="0"/>
    <s v="ALCO FD"/>
    <s v="Urban"/>
    <m/>
    <m/>
    <s v="No"/>
    <m/>
    <m/>
    <m/>
    <m/>
    <m/>
    <m/>
    <m/>
    <s v="N"/>
    <s v="N"/>
    <m/>
    <m/>
    <s v="     "/>
    <m/>
    <m/>
    <m/>
    <m/>
    <m/>
    <m/>
    <m/>
    <m/>
    <m/>
    <m/>
    <m/>
    <m/>
    <m/>
    <m/>
    <m/>
    <m/>
    <m/>
    <m/>
    <m/>
  </r>
  <r>
    <s v="20210577"/>
    <s v="     "/>
    <n v="44331"/>
    <s v="5/15"/>
    <x v="0"/>
    <n v="0.13333333333333333"/>
    <s v="20"/>
    <n v="2"/>
    <s v="5"/>
    <x v="5"/>
    <n v="44331"/>
    <m/>
    <s v="Crossarm and pole caught fire, possibly due to tracking that occurred form rain. The ensuing fire was limited to PG&amp;E assets. This information is preliminary."/>
    <s v="     "/>
    <s v="FAS"/>
    <m/>
    <s v="N"/>
    <x v="0"/>
    <m/>
    <s v="21-0061737"/>
    <m/>
    <s v="T005290293, T005290157, T005290145"/>
    <n v="121338000"/>
    <m/>
    <s v="     "/>
    <x v="0"/>
    <s v="PG&amp;E"/>
    <m/>
    <s v="Other"/>
    <s v="Pole/Crossarm"/>
    <s v="D"/>
    <s v="D"/>
    <s v="Structure-PG&amp;E only"/>
    <m/>
    <s v="Contamination"/>
    <s v="36.a. Contamination"/>
    <s v="Equipment - PG&amp;E"/>
    <s v="Contamination"/>
    <s v="Tracking"/>
    <m/>
    <m/>
    <m/>
    <s v="Line to Ground"/>
    <s v="Y"/>
    <s v="Overhead"/>
    <x v="3"/>
    <s v="Crossarm"/>
    <s v="Crossarm, jumpers"/>
    <s v="102344774"/>
    <s v="     "/>
    <s v="Non-HFTD"/>
    <x v="0"/>
    <m/>
    <m/>
    <n v="37.669899999999998"/>
    <n v="-122.136"/>
    <s v="Alameda"/>
    <s v="GRANT-1106"/>
    <m/>
    <n v="12000"/>
    <m/>
    <x v="0"/>
    <s v="Employee"/>
    <s v="Urban"/>
    <m/>
    <m/>
    <s v="No"/>
    <m/>
    <m/>
    <m/>
    <m/>
    <m/>
    <m/>
    <m/>
    <s v="N"/>
    <s v="N"/>
    <m/>
    <m/>
    <s v="     "/>
    <m/>
    <m/>
    <m/>
    <m/>
    <m/>
    <m/>
    <m/>
    <m/>
    <m/>
    <m/>
    <m/>
    <m/>
    <m/>
    <m/>
    <m/>
    <m/>
    <m/>
    <m/>
    <m/>
  </r>
  <r>
    <s v="20210582"/>
    <s v="     "/>
    <n v="44331"/>
    <s v="5/15"/>
    <x v="0"/>
    <n v="0.18958333333333333"/>
    <s v="20"/>
    <n v="2"/>
    <s v="5"/>
    <x v="5"/>
    <n v="44331"/>
    <m/>
    <s v="Crossarm fire, possibly due to tracking from rain. The ensuing fire was limited to PG&amp;E assets. AGFC notes: Multiple pole and crossarm fires in Alameda County with the weather catergorized as rain or heavy mist. Ignition Investigator will need to contact troubleman to confirm ignition is tracking related. This information is preliminary."/>
    <s v="     "/>
    <s v="FAS"/>
    <m/>
    <s v="N"/>
    <x v="0"/>
    <m/>
    <s v="21-0061791"/>
    <m/>
    <s v="T005290463, T005290440"/>
    <n v="121339000"/>
    <m/>
    <s v="     "/>
    <x v="0"/>
    <s v="PG&amp;E"/>
    <m/>
    <s v="Other"/>
    <s v="Crossarm"/>
    <s v="D"/>
    <s v="D"/>
    <s v="&lt;0.25"/>
    <m/>
    <s v="Contamination"/>
    <s v="36.a. Contamination"/>
    <s v="Equipment - PG&amp;E"/>
    <s v="Contamination"/>
    <s v="Tracking"/>
    <m/>
    <m/>
    <m/>
    <s v="Multi-Fault"/>
    <s v="Y"/>
    <s v="Overhead"/>
    <x v="3"/>
    <s v="Crossarm"/>
    <s v="Crossarm, insulator"/>
    <s v="100918636"/>
    <s v="     "/>
    <s v="Non-HFTD"/>
    <x v="0"/>
    <m/>
    <m/>
    <n v="37.677599999999998"/>
    <n v="-122.146"/>
    <s v="Alameda"/>
    <s v="GRANT-1104"/>
    <m/>
    <n v="12000"/>
    <m/>
    <x v="0"/>
    <s v="Employee"/>
    <s v="Urban"/>
    <m/>
    <m/>
    <s v="No"/>
    <m/>
    <m/>
    <m/>
    <m/>
    <m/>
    <m/>
    <m/>
    <s v="N"/>
    <s v="N"/>
    <m/>
    <m/>
    <s v="     "/>
    <m/>
    <m/>
    <m/>
    <m/>
    <m/>
    <m/>
    <m/>
    <m/>
    <m/>
    <m/>
    <m/>
    <m/>
    <m/>
    <m/>
    <m/>
    <m/>
    <m/>
    <m/>
    <m/>
  </r>
  <r>
    <s v="MIA20140892"/>
    <s v="     "/>
    <n v="41775"/>
    <s v="5/16"/>
    <x v="0"/>
    <n v="0.81539351851851849"/>
    <s v="20"/>
    <n v="2"/>
    <s v="5"/>
    <x v="7"/>
    <n v="41775"/>
    <n v="0.81527777777777777"/>
    <s v="RUH2 - POWER LINE IN TREE, CAUSED SMALL FIRE, LINES  NOT ON GROUND; TREE IN SECONDARY .CAUSE SMALL GRASS FIRE .SAFTY TRIMM OK NOW"/>
    <s v="     "/>
    <s v="FAS"/>
    <n v="44266"/>
    <s v="Y"/>
    <x v="0"/>
    <m/>
    <s v="N/A"/>
    <m/>
    <s v="T003121250"/>
    <m/>
    <m/>
    <s v="     "/>
    <x v="0"/>
    <s v="PG&amp;E"/>
    <m/>
    <m/>
    <m/>
    <s v="D"/>
    <m/>
    <s v="&lt;3 meters of linear travel"/>
    <m/>
    <s v="Vegetation"/>
    <s v="33.a. Veg. contact"/>
    <s v="Vegetation"/>
    <s v="Contact from object"/>
    <s v="Contact - Vegetation"/>
    <m/>
    <s v="Contact - Vegetation"/>
    <s v="Conductor"/>
    <m/>
    <s v="Yes"/>
    <s v="Overhead"/>
    <x v="0"/>
    <m/>
    <m/>
    <s v="83182101"/>
    <s v="     "/>
    <s v="Non-HFTD"/>
    <x v="0"/>
    <m/>
    <m/>
    <n v="37.058700000000002"/>
    <n v="-121.56699999999999"/>
    <s v="Santa Clara"/>
    <s v="LLAGAS-2101"/>
    <m/>
    <n v="21000"/>
    <m/>
    <x v="0"/>
    <m/>
    <s v="Rural"/>
    <m/>
    <m/>
    <s v="No"/>
    <m/>
    <m/>
    <m/>
    <m/>
    <m/>
    <m/>
    <m/>
    <s v="N"/>
    <s v="N"/>
    <m/>
    <m/>
    <s v="     "/>
    <m/>
    <m/>
    <m/>
    <m/>
    <m/>
    <m/>
    <m/>
    <m/>
    <m/>
    <m/>
    <m/>
    <m/>
    <m/>
    <m/>
    <m/>
    <m/>
    <m/>
    <m/>
    <m/>
  </r>
  <r>
    <s v="SAP201518362"/>
    <s v="     "/>
    <n v="42140"/>
    <s v="5/16"/>
    <x v="0"/>
    <m/>
    <s v="20"/>
    <n v="2"/>
    <s v="5"/>
    <x v="2"/>
    <n v="42138"/>
    <m/>
    <s v="Alley arm replaced due to pole fire; failed fuse 2825"/>
    <s v="     "/>
    <s v="SAP"/>
    <n v="44580"/>
    <s v="Y"/>
    <x v="0"/>
    <s v="1234910"/>
    <s v="15-0034322"/>
    <m/>
    <s v="T003399505"/>
    <n v="110394674"/>
    <m/>
    <s v="     "/>
    <x v="0"/>
    <s v="PG&amp;E"/>
    <m/>
    <m/>
    <m/>
    <s v="D"/>
    <m/>
    <s v="Structure-PG&amp;E only"/>
    <m/>
    <s v="Equipment - PG&amp;E"/>
    <s v="34.c. Fuse damage or failure"/>
    <s v="Equipment - PG&amp;E"/>
    <s v="Fuse failure - all"/>
    <s v="Fuse failure - all"/>
    <s v="Fuse"/>
    <m/>
    <m/>
    <s v="Line to Ground"/>
    <s v="Yes"/>
    <s v="Overhead"/>
    <x v="0"/>
    <s v="Fuse"/>
    <m/>
    <s v="101878033"/>
    <s v="     "/>
    <s v="Non-HFTD"/>
    <x v="0"/>
    <m/>
    <m/>
    <n v="35.311399999999999"/>
    <n v="-120.843"/>
    <s v="San Luis Obispo"/>
    <s v="MORRO-BAY-1102"/>
    <m/>
    <m/>
    <s v="MORRO BAY 1102V84"/>
    <x v="0"/>
    <m/>
    <m/>
    <m/>
    <m/>
    <s v="No"/>
    <m/>
    <m/>
    <m/>
    <m/>
    <m/>
    <m/>
    <m/>
    <s v="N"/>
    <s v="N"/>
    <m/>
    <m/>
    <s v="     "/>
    <m/>
    <m/>
    <m/>
    <m/>
    <m/>
    <m/>
    <m/>
    <m/>
    <m/>
    <m/>
    <m/>
    <m/>
    <m/>
    <m/>
    <m/>
    <m/>
    <m/>
    <m/>
    <m/>
  </r>
  <r>
    <s v="20160043"/>
    <s v="     "/>
    <n v="42506"/>
    <s v="5/16"/>
    <x v="0"/>
    <n v="0.48194444444444445"/>
    <s v="21"/>
    <n v="2"/>
    <s v="5"/>
    <x v="6"/>
    <n v="42506"/>
    <n v="0.48194444444444445"/>
    <s v="Called for crew to make repairs"/>
    <s v="     "/>
    <m/>
    <m/>
    <s v="N"/>
    <x v="0"/>
    <s v="1470367"/>
    <s v="16-0036256"/>
    <m/>
    <m/>
    <m/>
    <m/>
    <s v="     "/>
    <x v="1"/>
    <s v="PG&amp;E"/>
    <m/>
    <s v="Vegetation"/>
    <m/>
    <s v="D"/>
    <m/>
    <s v="0.26-9.99"/>
    <s v="Square Feet: ; Acreage: 2"/>
    <s v="Contact - 3rd Party"/>
    <s v="33.d. Vehicle contact"/>
    <s v="Contact - 3rd Party"/>
    <s v="All types of equipment / facility failure"/>
    <s v="Contact - Vehicle"/>
    <m/>
    <s v="Contact - Vehicle"/>
    <s v="Conductor"/>
    <s v="Line to Ground"/>
    <m/>
    <s v="Overhead"/>
    <x v="3"/>
    <s v="Conductor"/>
    <m/>
    <s v="103323287"/>
    <s v="     "/>
    <s v="Non-HFTD"/>
    <x v="0"/>
    <m/>
    <m/>
    <n v="38.773400000000002"/>
    <n v="-121.46899999999999"/>
    <s v="Placer"/>
    <s v="CATLETT-1102"/>
    <s v="153761102"/>
    <n v="12000"/>
    <s v="CATLETT 11022512"/>
    <x v="0"/>
    <s v="Cal Fire"/>
    <s v="Herbaceous"/>
    <m/>
    <m/>
    <s v="No"/>
    <m/>
    <m/>
    <m/>
    <m/>
    <m/>
    <m/>
    <m/>
    <s v="N"/>
    <s v="N"/>
    <m/>
    <m/>
    <s v="     "/>
    <m/>
    <m/>
    <s v="Jun  1 2016 12:00AM"/>
    <s v="PGECont"/>
    <s v="Tree trimmer boom truck cross phased primary wire, 3 spans West of S. Brewer Rd. &amp; Jackson Rd. along Jackson Rd. causing a small grass fire._x000d__x000a_ _x000d__x000a_ _x000d__x000a_"/>
    <m/>
    <m/>
    <m/>
    <m/>
    <m/>
    <m/>
    <m/>
    <m/>
    <m/>
    <m/>
    <m/>
    <m/>
    <m/>
    <s v="1"/>
  </r>
  <r>
    <s v="20160042"/>
    <s v="     "/>
    <n v="42506"/>
    <s v="5/16"/>
    <x v="0"/>
    <n v="0.37430555555555556"/>
    <s v="21"/>
    <n v="2"/>
    <s v="5"/>
    <x v="6"/>
    <n v="42506"/>
    <n v="0.37430555555555556"/>
    <s v="0"/>
    <s v="     "/>
    <m/>
    <m/>
    <s v="N"/>
    <x v="0"/>
    <s v="1470233"/>
    <s v="16-0036212"/>
    <m/>
    <m/>
    <n v="111769376"/>
    <m/>
    <s v="     "/>
    <x v="1"/>
    <s v="PG&amp;E"/>
    <m/>
    <s v="Vegetation"/>
    <m/>
    <s v="D"/>
    <m/>
    <s v="&lt;3 meters of linear travel"/>
    <s v="Square Feet: ; Acreage: "/>
    <s v="Contact - 3rd Party"/>
    <s v="33.d. Vehicle contact"/>
    <s v="Contact - 3rd Party"/>
    <s v="All types of equipment / facility failure"/>
    <s v="Contact - Vehicle"/>
    <m/>
    <s v="Contact - Vehicle"/>
    <s v="Pole"/>
    <s v="Line to Line"/>
    <s v="PACIFIC BELL"/>
    <s v="Overhead"/>
    <x v="3"/>
    <s v="Conductor"/>
    <m/>
    <s v="102130215"/>
    <s v="     "/>
    <s v="Non-HFTD"/>
    <x v="0"/>
    <m/>
    <m/>
    <n v="37.9283"/>
    <n v="-121.21599999999999"/>
    <s v="San Joaquin"/>
    <s v="WEBER-1109"/>
    <s v="163481109"/>
    <n v="12000"/>
    <s v="WEBER 11094920"/>
    <x v="0"/>
    <s v="Unknown"/>
    <s v="Urban"/>
    <m/>
    <m/>
    <s v="No"/>
    <m/>
    <m/>
    <m/>
    <m/>
    <m/>
    <m/>
    <m/>
    <s v="N"/>
    <s v="N"/>
    <m/>
    <m/>
    <s v="     "/>
    <m/>
    <m/>
    <m/>
    <m/>
    <m/>
    <m/>
    <m/>
    <m/>
    <m/>
    <m/>
    <m/>
    <m/>
    <m/>
    <m/>
    <m/>
    <m/>
    <m/>
    <m/>
    <m/>
  </r>
  <r>
    <s v="20170050"/>
    <s v="     "/>
    <n v="42871"/>
    <s v="5/16"/>
    <x v="0"/>
    <n v="0.72291666666666665"/>
    <s v="20"/>
    <n v="2"/>
    <s v="5"/>
    <x v="0"/>
    <n v="42871"/>
    <n v="0.72291666666666665"/>
    <s v="PINE TREE FELL OVER  TWO POLES DOWN AND WIRE.  ASSIST TAG, MASON PRIMARY"/>
    <s v="     "/>
    <m/>
    <m/>
    <s v="N"/>
    <x v="0"/>
    <s v="1783502"/>
    <s v="17-0048392"/>
    <m/>
    <m/>
    <n v="112875431"/>
    <m/>
    <s v="     "/>
    <x v="1"/>
    <s v="PG&amp;E"/>
    <m/>
    <s v="Vegetation"/>
    <m/>
    <s v="D"/>
    <m/>
    <s v="&lt;0.25"/>
    <s v="Square Feet: ; Acreage: "/>
    <s v="Vegetation"/>
    <s v="33.a. Veg. contact"/>
    <s v="Vegetation"/>
    <s v="All types of equipment / facility failure"/>
    <s v="Contact - Vegetation"/>
    <m/>
    <s v="Contact - Vegetation"/>
    <s v="Conductor"/>
    <s v="Three Phase Fault"/>
    <s v="Unknown"/>
    <s v="Overhead"/>
    <x v="3"/>
    <s v="Conductor"/>
    <m/>
    <s v="103264300"/>
    <s v="     "/>
    <s v="Non-HFTD"/>
    <x v="0"/>
    <m/>
    <m/>
    <n v="35.375900000000001"/>
    <n v="-119.14400000000001"/>
    <s v="Kern"/>
    <s v="FRUITVALE-1103"/>
    <s v="253391103"/>
    <n v="12000"/>
    <s v="FRUITVALE 1103CB"/>
    <x v="0"/>
    <s v="324-6551"/>
    <s v="Urban"/>
    <m/>
    <m/>
    <s v="No"/>
    <m/>
    <m/>
    <m/>
    <m/>
    <m/>
    <m/>
    <m/>
    <s v="N"/>
    <s v="N"/>
    <m/>
    <m/>
    <s v="     "/>
    <m/>
    <m/>
    <s v="May 17 2017 12:00AM"/>
    <s v="RootsFail"/>
    <s v="There was evidence of emergency trims on the pine that fell and other trees next to the uprooted tree. There was also evidence of a pole holding this particular span that had been fixed at the base._x000d__x000a__x000d__x000a_Update: T-man, Dusty Weber, 661-374-7597, confirmed tree fell into phone &amp; cable only which caused damage to pg&amp;e facilties."/>
    <s v="PINE"/>
    <s v="40"/>
    <s v="34"/>
    <s v="4"/>
    <s v="None"/>
    <s v="None"/>
    <s v="N"/>
    <s v="1"/>
    <m/>
    <s v="Other"/>
    <s v="D"/>
    <s v="CrossArm"/>
    <s v="BareWire"/>
    <s v="0"/>
  </r>
  <r>
    <s v="FAS213833"/>
    <s v="     "/>
    <n v="42871"/>
    <s v="5/16"/>
    <x v="0"/>
    <m/>
    <s v="20"/>
    <n v="2"/>
    <s v="5"/>
    <x v="0"/>
    <m/>
    <m/>
    <s v="transformer blew; pole fire"/>
    <s v="     "/>
    <s v="FAS"/>
    <n v="44580"/>
    <s v="Y"/>
    <x v="0"/>
    <m/>
    <s v="17-0048432"/>
    <m/>
    <s v="T004037104"/>
    <n v="112875540"/>
    <m/>
    <s v="     "/>
    <x v="0"/>
    <s v="PG&amp;E"/>
    <m/>
    <m/>
    <m/>
    <s v="D"/>
    <m/>
    <s v="Structure-only"/>
    <m/>
    <s v="Equipment - PG&amp;E"/>
    <s v="34.n. Transformer damage or failure"/>
    <s v="Equipment - PG&amp;E"/>
    <s v="Transformer failure"/>
    <s v="Transformer failure"/>
    <s v="Transformer"/>
    <m/>
    <m/>
    <m/>
    <s v="Yes"/>
    <s v="Overhead"/>
    <x v="0"/>
    <s v="Transformer"/>
    <m/>
    <s v="100313170"/>
    <s v="     "/>
    <s v="Non-HFTD"/>
    <x v="0"/>
    <m/>
    <m/>
    <n v="37.618699999999997"/>
    <n v="-122.411"/>
    <s v="San Mateo"/>
    <s v="MILLBRAE-1108"/>
    <m/>
    <m/>
    <s v="MILLBRAE 11086299"/>
    <x v="0"/>
    <m/>
    <m/>
    <m/>
    <m/>
    <s v="No"/>
    <m/>
    <m/>
    <m/>
    <m/>
    <m/>
    <m/>
    <m/>
    <s v="N"/>
    <s v="N"/>
    <m/>
    <m/>
    <s v="     "/>
    <m/>
    <m/>
    <m/>
    <m/>
    <m/>
    <m/>
    <m/>
    <m/>
    <m/>
    <m/>
    <m/>
    <m/>
    <m/>
    <m/>
    <m/>
    <m/>
    <m/>
    <m/>
    <m/>
  </r>
  <r>
    <s v="20180171"/>
    <s v="     "/>
    <n v="43236"/>
    <s v="5/16"/>
    <x v="0"/>
    <n v="0.38333333333333336"/>
    <s v="20"/>
    <n v="2"/>
    <s v="5"/>
    <x v="1"/>
    <n v="43236"/>
    <n v="0.38333333333333336"/>
    <s v="T-men noted fire cause as &quot;Failed insulators over cutouts&quot;"/>
    <s v="     "/>
    <s v="FAS"/>
    <m/>
    <s v="N"/>
    <x v="0"/>
    <s v="87107"/>
    <s v="18-0041497"/>
    <m/>
    <m/>
    <m/>
    <m/>
    <s v="     "/>
    <x v="1"/>
    <s v="PG&amp;E"/>
    <m/>
    <m/>
    <m/>
    <s v="D"/>
    <m/>
    <s v="&lt;0.25"/>
    <m/>
    <s v="Equipment - PG&amp;E"/>
    <s v="34.g. Insulator and brushing damage or failure"/>
    <s v="Equipment - PG&amp;E"/>
    <s v="All types of equipment / facility failure"/>
    <s v="Insulator"/>
    <s v="Insulator"/>
    <m/>
    <m/>
    <s v="Line to Line"/>
    <m/>
    <s v="Overhead"/>
    <x v="3"/>
    <s v="Insulator"/>
    <m/>
    <s v="15061"/>
    <s v="     "/>
    <s v="Non-HFTD"/>
    <x v="0"/>
    <m/>
    <m/>
    <n v="35.310600000000001"/>
    <n v="-118.916"/>
    <s v="Kern"/>
    <s v="LAMONT-1107"/>
    <s v="253911107"/>
    <n v="11000"/>
    <s v="LAMONT 1107CB"/>
    <x v="0"/>
    <m/>
    <s v="Agriculture"/>
    <m/>
    <m/>
    <s v="No"/>
    <m/>
    <m/>
    <m/>
    <m/>
    <m/>
    <m/>
    <m/>
    <s v="N"/>
    <s v="N"/>
    <m/>
    <m/>
    <s v="     "/>
    <m/>
    <m/>
    <m/>
    <m/>
    <m/>
    <m/>
    <m/>
    <m/>
    <m/>
    <m/>
    <m/>
    <m/>
    <m/>
    <m/>
    <m/>
    <m/>
    <m/>
    <m/>
    <m/>
  </r>
  <r>
    <s v="20180175"/>
    <s v="     "/>
    <n v="43236"/>
    <s v="5/16"/>
    <x v="0"/>
    <m/>
    <s v="20"/>
    <n v="2"/>
    <s v="5"/>
    <x v="1"/>
    <m/>
    <m/>
    <s v="&quot;LIGHTNING CAUSED POLE FIRE,POLE BURNED &amp; BROKE. TRANSFORMERS DOWN. 2.50 ACRE GRASS FIR&quot;"/>
    <s v="     "/>
    <s v="FAS"/>
    <m/>
    <s v="N"/>
    <x v="0"/>
    <s v="87532"/>
    <m/>
    <m/>
    <m/>
    <m/>
    <m/>
    <s v="     "/>
    <x v="0"/>
    <s v="PG&amp;E"/>
    <m/>
    <m/>
    <m/>
    <s v="D"/>
    <m/>
    <s v="&lt;0.25"/>
    <m/>
    <s v="Weather - Lightning"/>
    <s v="39.a. All Other"/>
    <s v="Weather"/>
    <s v="Weather"/>
    <s v="Other"/>
    <m/>
    <m/>
    <m/>
    <m/>
    <m/>
    <m/>
    <x v="3"/>
    <m/>
    <m/>
    <m/>
    <s v="     "/>
    <s v="Non-HFTD"/>
    <x v="0"/>
    <m/>
    <m/>
    <n v="37.919600000000003"/>
    <n v="-120.834"/>
    <s v="Stanislaus"/>
    <s v="VALLEY-HOME-1703"/>
    <s v="162981703"/>
    <n v="17000"/>
    <m/>
    <x v="0"/>
    <m/>
    <s v="Rural"/>
    <m/>
    <m/>
    <s v="No"/>
    <m/>
    <m/>
    <m/>
    <m/>
    <m/>
    <m/>
    <m/>
    <s v="N"/>
    <s v="N"/>
    <m/>
    <m/>
    <s v="     "/>
    <m/>
    <m/>
    <m/>
    <m/>
    <m/>
    <m/>
    <m/>
    <m/>
    <m/>
    <m/>
    <m/>
    <m/>
    <m/>
    <m/>
    <m/>
    <m/>
    <m/>
    <m/>
    <m/>
  </r>
  <r>
    <s v="20190162"/>
    <s v="     "/>
    <n v="43601"/>
    <s v="5/16"/>
    <x v="0"/>
    <n v="0.38726851851851851"/>
    <s v="20"/>
    <n v="2"/>
    <s v="5"/>
    <x v="3"/>
    <n v="43601"/>
    <m/>
    <s v="Equipment fire at pole, fire limited to PG&amp;E asset only"/>
    <s v="     "/>
    <s v="FAS"/>
    <m/>
    <s v="N"/>
    <x v="1"/>
    <s v="382216"/>
    <s v="19-0052632"/>
    <m/>
    <s v="T004643514"/>
    <n v="117242669"/>
    <m/>
    <s v="     "/>
    <x v="0"/>
    <s v="PG&amp;E"/>
    <m/>
    <m/>
    <m/>
    <s v="D"/>
    <m/>
    <s v="Structure-PG&amp;E only"/>
    <m/>
    <s v="Equipment - PG&amp;E"/>
    <s v="34.o. Other"/>
    <s v="Equipment - PG&amp;E"/>
    <m/>
    <m/>
    <s v="Circuit Breaker"/>
    <m/>
    <m/>
    <s v="Multi-Fault"/>
    <m/>
    <m/>
    <x v="0"/>
    <s v="Circuit Breaker"/>
    <m/>
    <s v="25400-2100882388{1104/2}"/>
    <s v="     "/>
    <s v="Non-HFTD"/>
    <x v="0"/>
    <m/>
    <m/>
    <n v="35.958799999999997"/>
    <n v="-119.45399999999999"/>
    <s v="TULARE"/>
    <s v="ALPAUGH-1104"/>
    <m/>
    <m/>
    <s v="ALPAUGH 110396038"/>
    <x v="0"/>
    <m/>
    <m/>
    <m/>
    <m/>
    <s v="No"/>
    <m/>
    <m/>
    <m/>
    <m/>
    <m/>
    <m/>
    <m/>
    <s v="N"/>
    <s v="N"/>
    <m/>
    <m/>
    <s v="     "/>
    <m/>
    <m/>
    <m/>
    <m/>
    <m/>
    <m/>
    <m/>
    <m/>
    <m/>
    <m/>
    <m/>
    <m/>
    <m/>
    <m/>
    <m/>
    <m/>
    <m/>
    <m/>
    <m/>
  </r>
  <r>
    <s v="MIA201910840"/>
    <s v="     "/>
    <n v="43601"/>
    <s v="5/16"/>
    <x v="0"/>
    <n v="0.38726851851851851"/>
    <s v="20"/>
    <n v="2"/>
    <s v="5"/>
    <x v="3"/>
    <n v="43601"/>
    <n v="0.38680555555555557"/>
    <s v="FIRE ON THE TRANSMISSION LINE/POLE - NEXT TO ALPAUGH SUBSTATION; broken pole; supression info: unknown; cause: equip failure"/>
    <s v="     "/>
    <s v="FAS"/>
    <n v="44250"/>
    <s v="Y"/>
    <x v="0"/>
    <s v="382216"/>
    <s v="19-0052632"/>
    <m/>
    <s v="T004643514"/>
    <n v="117242682"/>
    <m/>
    <s v="     "/>
    <x v="0"/>
    <s v="PG&amp;E"/>
    <m/>
    <m/>
    <m/>
    <s v="D"/>
    <m/>
    <s v="Structure-PG&amp;E only"/>
    <m/>
    <s v="Equipment - PG&amp;E"/>
    <s v="34.n. Transformer damage or failure"/>
    <s v="Equipment - PG&amp;E"/>
    <s v="All types of equipment / facility failure"/>
    <s v="Transformer failure"/>
    <s v="Pole"/>
    <m/>
    <m/>
    <s v="Multi-Fault"/>
    <s v="No"/>
    <s v="Overhead"/>
    <x v="0"/>
    <m/>
    <m/>
    <s v="103148823"/>
    <s v="     "/>
    <s v="Non-HFTD"/>
    <x v="0"/>
    <m/>
    <m/>
    <n v="35.9634"/>
    <n v="-119.456"/>
    <s v="Tulare"/>
    <s v="ALPAUGH-1103"/>
    <m/>
    <n v="11000"/>
    <s v="ALPAUGH 110396038"/>
    <x v="0"/>
    <m/>
    <s v="Rural"/>
    <m/>
    <m/>
    <s v="No"/>
    <m/>
    <m/>
    <m/>
    <m/>
    <m/>
    <m/>
    <m/>
    <s v="N"/>
    <s v="N"/>
    <m/>
    <m/>
    <s v="     "/>
    <m/>
    <m/>
    <m/>
    <m/>
    <m/>
    <m/>
    <m/>
    <m/>
    <m/>
    <m/>
    <m/>
    <m/>
    <m/>
    <m/>
    <m/>
    <m/>
    <m/>
    <m/>
    <m/>
  </r>
  <r>
    <s v="20190161"/>
    <s v="     "/>
    <n v="43601"/>
    <s v="5/16"/>
    <x v="0"/>
    <n v="0.17752314814814815"/>
    <s v="20"/>
    <n v="2"/>
    <s v="5"/>
    <x v="3"/>
    <n v="43601"/>
    <m/>
    <s v="Pole fire, limited to structure only"/>
    <s v="     "/>
    <s v="FAS"/>
    <m/>
    <s v="N"/>
    <x v="0"/>
    <s v="381910"/>
    <s v="19-0052531"/>
    <m/>
    <s v="T004643043"/>
    <n v="0"/>
    <m/>
    <s v="     "/>
    <x v="0"/>
    <s v="PG&amp;E"/>
    <m/>
    <m/>
    <m/>
    <s v="D"/>
    <m/>
    <s v="Structure-PG&amp;E only"/>
    <m/>
    <s v="Equipment - PG&amp;E"/>
    <s v="34.o. Other"/>
    <s v="Equipment - PG&amp;E"/>
    <m/>
    <m/>
    <s v="Fuse"/>
    <m/>
    <m/>
    <s v="Line to Line"/>
    <m/>
    <m/>
    <x v="0"/>
    <s v="Fuse"/>
    <m/>
    <s v="162081102-2100072839{5931}"/>
    <s v="     "/>
    <s v="Non-HFTD"/>
    <x v="0"/>
    <m/>
    <m/>
    <n v="38.2087"/>
    <n v="-121.468"/>
    <s v="SACRAMENTO"/>
    <s v="NEW-HOPE-1102"/>
    <m/>
    <m/>
    <s v="NEW HOPE 1102CB"/>
    <x v="0"/>
    <m/>
    <m/>
    <m/>
    <m/>
    <s v="No"/>
    <m/>
    <m/>
    <m/>
    <m/>
    <m/>
    <m/>
    <m/>
    <s v="N"/>
    <s v="N"/>
    <m/>
    <m/>
    <s v="     "/>
    <m/>
    <m/>
    <m/>
    <m/>
    <m/>
    <m/>
    <m/>
    <m/>
    <m/>
    <m/>
    <m/>
    <m/>
    <m/>
    <m/>
    <m/>
    <m/>
    <m/>
    <m/>
    <m/>
  </r>
  <r>
    <s v="20200411"/>
    <s v="     "/>
    <n v="43967"/>
    <s v="5/16"/>
    <x v="0"/>
    <n v="0.24861111111111112"/>
    <s v="20"/>
    <n v="2"/>
    <s v="5"/>
    <x v="4"/>
    <n v="43967"/>
    <n v="0.24652777777777779"/>
    <s v="On May 16, 2020 at 0558 hours, a PG&amp;E troubleman was dispatched to patrol the PEABODY 2107 circuit and found a wire down at 6426 Hay Road. The wire down caused a fire between 3 meters and .25 acres. Dixon Fire Department responded to the scene. Repairs were complete by 1745 hours on the same day. It is suspected that there was animal contact due to the nearby dump and history of the area, however nothing was found at the scene. "/>
    <s v="     "/>
    <s v="FAS"/>
    <m/>
    <s v="N"/>
    <x v="0"/>
    <s v="914625"/>
    <s v="20-0050831"/>
    <m/>
    <s v="T004962489"/>
    <m/>
    <m/>
    <s v="     "/>
    <x v="1"/>
    <s v="PG&amp;E"/>
    <m/>
    <s v="Vegetation"/>
    <m/>
    <s v="D"/>
    <s v="D"/>
    <s v="&lt;0.25"/>
    <m/>
    <s v="Equipment - PG&amp;E"/>
    <s v="34.b. Conductor damage or failure"/>
    <s v="Equipment - PG&amp;E"/>
    <s v="All types of equipment / facility failure"/>
    <s v="Conductor failure-all"/>
    <s v="Conductor - Primary"/>
    <m/>
    <m/>
    <s v="Multi-Fault"/>
    <m/>
    <s v="Overhead"/>
    <x v="3"/>
    <s v="Conductor - Primary"/>
    <m/>
    <s v="63642107"/>
    <s v="     "/>
    <s v="Non-HFTD"/>
    <x v="0"/>
    <m/>
    <m/>
    <n v="38.314599999999999"/>
    <n v="-121.84099999999999"/>
    <s v="Solano"/>
    <s v="PEABODY-2107"/>
    <m/>
    <n v="21000"/>
    <m/>
    <x v="0"/>
    <s v="Dixon FD"/>
    <s v="Urban"/>
    <m/>
    <m/>
    <s v="No"/>
    <m/>
    <m/>
    <m/>
    <m/>
    <m/>
    <m/>
    <m/>
    <s v="N"/>
    <s v="N"/>
    <m/>
    <m/>
    <s v="     "/>
    <m/>
    <m/>
    <m/>
    <m/>
    <m/>
    <m/>
    <m/>
    <m/>
    <m/>
    <m/>
    <m/>
    <m/>
    <m/>
    <m/>
    <m/>
    <m/>
    <m/>
    <m/>
    <m/>
  </r>
  <r>
    <s v="SAP20203257"/>
    <s v="     "/>
    <n v="43967"/>
    <s v="5/16"/>
    <x v="0"/>
    <m/>
    <s v="20"/>
    <n v="2"/>
    <s v="5"/>
    <x v="4"/>
    <m/>
    <m/>
    <s v="UNKNOWN COUNTY RD 415 (1/2 MI , BIEBER; Pole fire with no cause mentioned; Going to contact Tman"/>
    <s v="     "/>
    <s v="SAP"/>
    <n v="44580"/>
    <s v="Y"/>
    <x v="0"/>
    <s v="913450"/>
    <m/>
    <m/>
    <s v="T004961143"/>
    <n v="119027533"/>
    <m/>
    <s v="     "/>
    <x v="0"/>
    <s v="PG&amp;E"/>
    <m/>
    <m/>
    <m/>
    <s v="D"/>
    <m/>
    <s v="Structure-PG&amp;E only"/>
    <m/>
    <s v="Unknown"/>
    <s v="40.a. Unknown"/>
    <s v="Unknown"/>
    <m/>
    <m/>
    <m/>
    <m/>
    <m/>
    <m/>
    <s v="No"/>
    <s v="Overhead"/>
    <x v="0"/>
    <s v="Crossarm"/>
    <m/>
    <s v="101549168"/>
    <s v="     "/>
    <s v="Non-HFTD"/>
    <x v="0"/>
    <m/>
    <m/>
    <n v="41.13"/>
    <n v="-121.143"/>
    <s v="Lassen"/>
    <s v="MC-ARTHUR-1101"/>
    <m/>
    <m/>
    <m/>
    <x v="0"/>
    <m/>
    <m/>
    <m/>
    <m/>
    <s v="No"/>
    <m/>
    <m/>
    <m/>
    <m/>
    <m/>
    <m/>
    <m/>
    <s v="N"/>
    <s v="N"/>
    <m/>
    <m/>
    <s v="     "/>
    <m/>
    <m/>
    <m/>
    <m/>
    <m/>
    <m/>
    <m/>
    <m/>
    <m/>
    <m/>
    <m/>
    <m/>
    <m/>
    <m/>
    <m/>
    <m/>
    <m/>
    <m/>
    <m/>
  </r>
  <r>
    <s v="SAP20203258"/>
    <s v="     "/>
    <n v="43967"/>
    <s v="5/16"/>
    <x v="0"/>
    <m/>
    <s v="20"/>
    <n v="2"/>
    <s v="5"/>
    <x v="4"/>
    <n v="43965"/>
    <m/>
    <s v="Pittville Rd and Old Hwy Rd / Bridge St in Bieber; pole fire after rain; switch failed"/>
    <s v="     "/>
    <s v="SAP"/>
    <n v="44580"/>
    <s v="Y"/>
    <x v="0"/>
    <s v="913912"/>
    <s v="20-0050364"/>
    <m/>
    <s v="T004961771"/>
    <n v="119030663"/>
    <m/>
    <s v="     "/>
    <x v="0"/>
    <s v="PG&amp;E"/>
    <m/>
    <m/>
    <m/>
    <s v="D"/>
    <m/>
    <s v="Structure-PG&amp;E only"/>
    <m/>
    <s v="Equipment - PG&amp;E"/>
    <s v="34.e. Switch damage or failure"/>
    <s v="Equipment - PG&amp;E"/>
    <s v="Switch failure"/>
    <s v="Switch failure"/>
    <s v="Pole"/>
    <m/>
    <m/>
    <s v="Force Out"/>
    <s v="Yes"/>
    <s v="Overhead"/>
    <x v="0"/>
    <s v="Pole"/>
    <m/>
    <m/>
    <s v="     "/>
    <s v="Non-HFTD"/>
    <x v="0"/>
    <m/>
    <m/>
    <n v="41.048200000000001"/>
    <n v="-121.333"/>
    <s v="Shasta"/>
    <s v="MC-ARTHUR-1101"/>
    <m/>
    <m/>
    <m/>
    <x v="0"/>
    <m/>
    <m/>
    <m/>
    <m/>
    <s v="No"/>
    <m/>
    <m/>
    <m/>
    <m/>
    <m/>
    <m/>
    <m/>
    <s v="N"/>
    <s v="N"/>
    <m/>
    <m/>
    <s v="     "/>
    <m/>
    <m/>
    <m/>
    <m/>
    <m/>
    <m/>
    <m/>
    <m/>
    <m/>
    <m/>
    <m/>
    <m/>
    <m/>
    <m/>
    <m/>
    <m/>
    <m/>
    <m/>
    <m/>
  </r>
  <r>
    <s v="20210592"/>
    <s v="     "/>
    <n v="44332"/>
    <s v="5/16"/>
    <x v="0"/>
    <n v="0.50416666666666665"/>
    <s v="21"/>
    <n v="2"/>
    <s v="5"/>
    <x v="5"/>
    <m/>
    <m/>
    <s v="Capacitor bank failure resulted in a small brush fire at base of pole. The ensuing fire was 1 meter - &lt; 3 meters in size. This information is preliminary."/>
    <s v="     "/>
    <s v="FAS"/>
    <m/>
    <s v="N"/>
    <x v="0"/>
    <m/>
    <m/>
    <m/>
    <s v="T005291270"/>
    <n v="121341000"/>
    <m/>
    <s v="     "/>
    <x v="1"/>
    <s v="PG&amp;E"/>
    <m/>
    <s v="Vegetation"/>
    <m/>
    <s v="D"/>
    <s v="D"/>
    <s v="&lt;3 meters of linear travel"/>
    <s v="SMALL BRUSH FIRE AT BASE OF POLE CAUSED BY FAILED CAP BANK"/>
    <s v="Equipment - PG&amp;E"/>
    <s v="34.a. Capacitor bank damage or failure"/>
    <s v="Equipment - PG&amp;E"/>
    <s v="All types of equipment / facility failure"/>
    <s v="Capacitor bank failure"/>
    <s v="Capacitor Bank"/>
    <m/>
    <m/>
    <m/>
    <s v="N"/>
    <s v="Overhead"/>
    <x v="3"/>
    <s v="Capacitor Bank"/>
    <s v="Capacitor Bank"/>
    <s v="103814405"/>
    <s v="     "/>
    <s v="Non-HFTD"/>
    <x v="0"/>
    <m/>
    <m/>
    <n v="38.698700000000002"/>
    <n v="-122.038"/>
    <s v="Yolo"/>
    <s v="MADISON-2101"/>
    <m/>
    <n v="21000"/>
    <m/>
    <x v="0"/>
    <s v="Yolo County FD"/>
    <s v="Agriculture"/>
    <s v="Brush fuel model"/>
    <m/>
    <s v="No"/>
    <m/>
    <m/>
    <m/>
    <m/>
    <m/>
    <m/>
    <m/>
    <s v="N"/>
    <s v="N"/>
    <m/>
    <m/>
    <s v="     "/>
    <m/>
    <m/>
    <m/>
    <m/>
    <m/>
    <m/>
    <m/>
    <m/>
    <m/>
    <m/>
    <m/>
    <m/>
    <m/>
    <m/>
    <m/>
    <m/>
    <m/>
    <m/>
    <m/>
  </r>
  <r>
    <s v="20210590"/>
    <s v="     "/>
    <n v="44332"/>
    <s v="5/16"/>
    <x v="0"/>
    <n v="0.45694444444444443"/>
    <s v="21"/>
    <n v="2"/>
    <s v="5"/>
    <x v="5"/>
    <n v="44332"/>
    <m/>
    <s v="Car pole incident resulted in an ignition. The ensuing fire was 0.25 acre - 10 acres in size. This information is preliminary."/>
    <s v="     "/>
    <s v="FAS"/>
    <m/>
    <s v="N"/>
    <x v="0"/>
    <m/>
    <s v="21-0061999"/>
    <m/>
    <s v="T005291238, T005291239"/>
    <m/>
    <m/>
    <s v="     "/>
    <x v="1"/>
    <s v="PG&amp;E"/>
    <m/>
    <s v="Vegetation"/>
    <m/>
    <s v="D"/>
    <s v="D"/>
    <s v="0.26-9.99"/>
    <m/>
    <s v="Contact - 3rd Party"/>
    <s v="33.d. Vehicle contact"/>
    <s v="Contact - 3rd Party"/>
    <s v="Contact from object"/>
    <s v="Vehicle contact"/>
    <m/>
    <s v="Vehicle contact"/>
    <s v="Pole"/>
    <s v="Line to Ground"/>
    <s v="Y"/>
    <s v="Overhead"/>
    <x v="3"/>
    <s v="Pole"/>
    <s v="Pole, Crossarm, Transformer, Conductor, Molding, Recloser, Hardware"/>
    <s v="100771330"/>
    <s v="     "/>
    <s v="Non-HFTD"/>
    <x v="0"/>
    <m/>
    <m/>
    <n v="38.8215"/>
    <n v="-119.646"/>
    <s v="Fresno"/>
    <s v="CLOVIS-1102"/>
    <m/>
    <n v="12000"/>
    <m/>
    <x v="0"/>
    <s v="Cal Fire"/>
    <s v="Conifer Woodland"/>
    <m/>
    <m/>
    <s v="No"/>
    <m/>
    <m/>
    <m/>
    <m/>
    <m/>
    <m/>
    <m/>
    <s v="N"/>
    <s v="N"/>
    <m/>
    <m/>
    <s v="     "/>
    <m/>
    <m/>
    <m/>
    <m/>
    <m/>
    <m/>
    <m/>
    <m/>
    <m/>
    <m/>
    <m/>
    <m/>
    <m/>
    <m/>
    <m/>
    <m/>
    <m/>
    <m/>
    <m/>
  </r>
  <r>
    <s v="SAP20210230"/>
    <s v="     "/>
    <n v="44332"/>
    <s v="5/16"/>
    <x v="0"/>
    <m/>
    <s v="21"/>
    <n v="2"/>
    <s v="5"/>
    <x v="5"/>
    <n v="44330"/>
    <m/>
    <s v="Fuse failure lead to broken conductor and crossarm/pole fire."/>
    <s v="     "/>
    <s v="SAP"/>
    <n v="44580"/>
    <s v="Y"/>
    <x v="0"/>
    <s v="1349004"/>
    <s v="21-0061425"/>
    <m/>
    <s v="T005289370"/>
    <n v="121332734"/>
    <m/>
    <s v="     "/>
    <x v="0"/>
    <s v="PG&amp;E"/>
    <m/>
    <m/>
    <m/>
    <s v="D"/>
    <m/>
    <s v="Structure-PG&amp;E only"/>
    <m/>
    <s v="Equipment - PG&amp;E"/>
    <s v="34.c. Fuse damage or failure"/>
    <s v="Equipment - PG&amp;E"/>
    <s v="Fuse failure - all"/>
    <s v="Fuse failure - all"/>
    <s v="Crossarm"/>
    <m/>
    <m/>
    <s v="Line to Ground"/>
    <s v="Yes"/>
    <s v="Overhead"/>
    <x v="0"/>
    <s v="Crossarm"/>
    <m/>
    <s v="101785136"/>
    <s v="     "/>
    <s v="Non-HFTD"/>
    <x v="0"/>
    <m/>
    <m/>
    <n v="36.696800000000003"/>
    <n v="-121.64"/>
    <s v="Monterey"/>
    <s v="SALINAS-1102"/>
    <m/>
    <m/>
    <m/>
    <x v="0"/>
    <m/>
    <m/>
    <m/>
    <m/>
    <s v="No"/>
    <m/>
    <m/>
    <m/>
    <m/>
    <m/>
    <m/>
    <m/>
    <s v="N"/>
    <s v="N"/>
    <m/>
    <m/>
    <s v="     "/>
    <m/>
    <m/>
    <m/>
    <m/>
    <m/>
    <m/>
    <m/>
    <m/>
    <m/>
    <m/>
    <m/>
    <m/>
    <m/>
    <m/>
    <m/>
    <m/>
    <m/>
    <m/>
    <m/>
  </r>
  <r>
    <s v="20212386"/>
    <s v="     "/>
    <n v="44332"/>
    <s v="5/16"/>
    <x v="0"/>
    <m/>
    <s v="21"/>
    <n v="2"/>
    <s v="5"/>
    <x v="5"/>
    <n v="44330"/>
    <m/>
    <s v="Fuse failure lead to broken conductor and crossarm/pole fire."/>
    <s v="     "/>
    <s v="SAP"/>
    <m/>
    <s v="Y"/>
    <x v="0"/>
    <m/>
    <s v="21-0061425"/>
    <m/>
    <s v="T005289370"/>
    <n v="121333000"/>
    <m/>
    <s v="     "/>
    <x v="0"/>
    <s v="PG&amp;E"/>
    <m/>
    <m/>
    <m/>
    <s v="D"/>
    <m/>
    <s v="Structure-PG&amp;E only"/>
    <m/>
    <s v="Equipment - PG&amp;E"/>
    <s v="34.c. Fuse damage or failure"/>
    <s v="Equipment - PG&amp;E"/>
    <s v="All types of equipment / facility failure"/>
    <s v="Fuse failure - all"/>
    <s v="Crossarm"/>
    <m/>
    <m/>
    <s v="Line to Ground"/>
    <s v="Y"/>
    <s v="Overhead"/>
    <x v="0"/>
    <s v="Crossarm"/>
    <m/>
    <s v="101785136"/>
    <s v="     "/>
    <s v="Non-HFTD"/>
    <x v="0"/>
    <m/>
    <m/>
    <n v="36.696800000000003"/>
    <n v="-121.64"/>
    <s v="Monterey"/>
    <s v="SALINAS-1102"/>
    <m/>
    <n v="12000"/>
    <m/>
    <x v="0"/>
    <s v="Self Extinguished"/>
    <s v="Urban"/>
    <m/>
    <m/>
    <s v="No"/>
    <m/>
    <m/>
    <m/>
    <m/>
    <m/>
    <m/>
    <m/>
    <s v="N"/>
    <s v="N"/>
    <m/>
    <m/>
    <s v="     "/>
    <m/>
    <m/>
    <m/>
    <m/>
    <m/>
    <m/>
    <m/>
    <m/>
    <m/>
    <m/>
    <m/>
    <m/>
    <m/>
    <m/>
    <m/>
    <m/>
    <m/>
    <m/>
    <m/>
  </r>
  <r>
    <s v="20150067"/>
    <s v="     "/>
    <n v="42141"/>
    <s v="5/17"/>
    <x v="0"/>
    <n v="0.9868055555555556"/>
    <s v="21"/>
    <n v="2"/>
    <s v="5"/>
    <x v="2"/>
    <n v="42141"/>
    <n v="0.9868055555555556"/>
    <m/>
    <s v="     "/>
    <m/>
    <m/>
    <s v="N"/>
    <x v="0"/>
    <s v="1236077"/>
    <s v="15-0034777"/>
    <m/>
    <m/>
    <n v="110398564"/>
    <m/>
    <s v="     "/>
    <x v="1"/>
    <s v="PG&amp;E"/>
    <m/>
    <s v="Vegetation"/>
    <m/>
    <s v="D"/>
    <m/>
    <s v="&lt;0.25"/>
    <s v="Square Feet: 100 ft; Acreage: "/>
    <s v="Equipment - PG&amp;E"/>
    <s v="34.b. Conductor damage or failure"/>
    <s v="Equipment - PG&amp;E"/>
    <s v="All types of equipment / facility failure"/>
    <s v="Conductor"/>
    <s v="Conductor"/>
    <m/>
    <m/>
    <s v="Line to Ground,Line to Line"/>
    <s v="PACIFIC BELL"/>
    <s v="Overhead"/>
    <x v="3"/>
    <s v="Conductor"/>
    <m/>
    <s v="100414389"/>
    <s v="     "/>
    <s v="Non-HFTD"/>
    <x v="0"/>
    <m/>
    <m/>
    <n v="39.431699999999999"/>
    <n v="-121.726"/>
    <s v="Butte"/>
    <s v="TRES-VIAS-1101"/>
    <s v="103241102"/>
    <n v="12000"/>
    <s v="N/A"/>
    <x v="0"/>
    <m/>
    <s v="Urban"/>
    <m/>
    <m/>
    <s v="No"/>
    <m/>
    <m/>
    <m/>
    <m/>
    <m/>
    <m/>
    <m/>
    <s v="N"/>
    <s v="N"/>
    <m/>
    <m/>
    <s v="     "/>
    <m/>
    <m/>
    <m/>
    <m/>
    <m/>
    <m/>
    <m/>
    <m/>
    <m/>
    <m/>
    <m/>
    <m/>
    <m/>
    <m/>
    <m/>
    <m/>
    <m/>
    <m/>
    <m/>
  </r>
  <r>
    <s v="SAP201518345"/>
    <s v="     "/>
    <n v="42141"/>
    <s v="5/17"/>
    <x v="0"/>
    <m/>
    <s v="21"/>
    <n v="2"/>
    <s v="5"/>
    <x v="2"/>
    <n v="42139"/>
    <m/>
    <s v="pole fire; failed sectionalizer 1294; burned insulator"/>
    <s v="     "/>
    <s v="SAP"/>
    <n v="44580"/>
    <s v="Y"/>
    <x v="0"/>
    <m/>
    <s v="15-0034339"/>
    <m/>
    <s v="T003399598"/>
    <n v="110395930"/>
    <m/>
    <s v="     "/>
    <x v="0"/>
    <s v="PG&amp;E"/>
    <m/>
    <m/>
    <m/>
    <s v="D"/>
    <m/>
    <s v="Structure-PG&amp;E only"/>
    <m/>
    <s v="Equipment - PG&amp;E"/>
    <s v="34.o. Other"/>
    <s v="Equipment - PG&amp;E"/>
    <s v="Other"/>
    <s v="Other"/>
    <s v="Sectionalizer"/>
    <m/>
    <m/>
    <s v="Line to Line"/>
    <s v="No"/>
    <s v="Overhead"/>
    <x v="0"/>
    <s v="Sectionalizer"/>
    <m/>
    <s v="100178679"/>
    <s v="     "/>
    <s v="Non-HFTD"/>
    <x v="0"/>
    <m/>
    <m/>
    <n v="35.6008"/>
    <n v="-119.313"/>
    <s v="Kern"/>
    <s v="WASCO-1101"/>
    <m/>
    <m/>
    <s v="WASCO 1101CB"/>
    <x v="0"/>
    <m/>
    <m/>
    <m/>
    <m/>
    <s v="No"/>
    <m/>
    <m/>
    <m/>
    <m/>
    <m/>
    <m/>
    <m/>
    <s v="N"/>
    <s v="N"/>
    <m/>
    <m/>
    <s v="     "/>
    <m/>
    <m/>
    <m/>
    <m/>
    <m/>
    <m/>
    <m/>
    <m/>
    <m/>
    <m/>
    <m/>
    <m/>
    <m/>
    <m/>
    <m/>
    <m/>
    <m/>
    <m/>
    <m/>
  </r>
  <r>
    <s v="20160045"/>
    <s v="     "/>
    <n v="42507"/>
    <s v="5/17"/>
    <x v="0"/>
    <n v="0.66874999999999996"/>
    <s v="21"/>
    <n v="2"/>
    <s v="5"/>
    <x v="6"/>
    <n v="42507"/>
    <n v="0.66874999999999996"/>
    <s v="tree caused small grass fire no prop damage, denergized tx and called for tree crew. tree full of bees"/>
    <s v="     "/>
    <m/>
    <m/>
    <s v="N"/>
    <x v="0"/>
    <s v="1471373"/>
    <s v="16-0036617"/>
    <m/>
    <m/>
    <n v="111644644"/>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1"/>
    <s v="Conductor"/>
    <m/>
    <s v="100246655"/>
    <s v="     "/>
    <s v="Non-HFTD"/>
    <x v="0"/>
    <m/>
    <m/>
    <n v="35.385599999999997"/>
    <n v="-119.00700000000001"/>
    <s v="Kern"/>
    <s v="BAKERSFIELD-2109"/>
    <s v="253372109"/>
    <m/>
    <s v="N/A"/>
    <x v="0"/>
    <s v="Bakersfield FD"/>
    <s v="Urban"/>
    <m/>
    <m/>
    <s v="No"/>
    <m/>
    <m/>
    <m/>
    <m/>
    <m/>
    <m/>
    <m/>
    <s v="N"/>
    <s v="N"/>
    <m/>
    <m/>
    <s v="     "/>
    <s v="35.38564900"/>
    <s v="-119.00746300"/>
    <s v="May 19 2016 12:00AM"/>
    <s v="TreeGrew"/>
    <s v="According to TMan Palo Verde in the backyard was in contact with secondary wires.  There was some wind blowing at the end of the day and that made the lines slap together, this made the lines arc and ignited the dead grass below the lines.  Two separate fires resulted, 37X22, and 22X2ft"/>
    <s v="PALO"/>
    <s v="21"/>
    <s v="15"/>
    <s v="0"/>
    <m/>
    <m/>
    <m/>
    <m/>
    <m/>
    <m/>
    <m/>
    <s v="CrossArm"/>
    <s v="BareWire"/>
    <s v="3"/>
  </r>
  <r>
    <s v="20160044"/>
    <s v="     "/>
    <n v="42507"/>
    <s v="5/17"/>
    <x v="0"/>
    <n v="0.41736111111111113"/>
    <s v="21"/>
    <n v="2"/>
    <s v="5"/>
    <x v="6"/>
    <n v="42507"/>
    <n v="0.41736111111111113"/>
    <s v="FD, ambulance, sm grass fire--oil on cust--repairs in progress"/>
    <s v="     "/>
    <m/>
    <m/>
    <s v="N"/>
    <x v="0"/>
    <s v="1471024"/>
    <s v="16-0036479"/>
    <m/>
    <m/>
    <m/>
    <m/>
    <s v="     "/>
    <x v="1"/>
    <s v="PG&amp;E"/>
    <m/>
    <s v="Vegetation"/>
    <m/>
    <s v="D"/>
    <m/>
    <s v="&lt;3 meters of linear travel"/>
    <s v="Square Feet: ; Acreage: "/>
    <s v="Equipment - PG&amp;E"/>
    <s v="34.n. Transformer damage or failure"/>
    <s v="Equipment - PG&amp;E"/>
    <s v="All types of equipment / facility failure"/>
    <s v="Transformer"/>
    <s v="Transformer"/>
    <m/>
    <m/>
    <s v="Line to Ground"/>
    <m/>
    <s v="Overhead"/>
    <x v="1"/>
    <s v="Transformer"/>
    <m/>
    <s v="100135809"/>
    <s v="     "/>
    <s v="Non-HFTD"/>
    <x v="0"/>
    <m/>
    <m/>
    <n v="35.237900000000003"/>
    <n v="-118.964"/>
    <s v="Kern"/>
    <s v="WEEDPATCH-1106"/>
    <s v="252971106"/>
    <m/>
    <s v="N/A"/>
    <x v="0"/>
    <s v="KCFD"/>
    <s v="Agriculture"/>
    <m/>
    <m/>
    <s v="No"/>
    <m/>
    <m/>
    <m/>
    <m/>
    <m/>
    <m/>
    <m/>
    <s v="N"/>
    <s v="N"/>
    <m/>
    <m/>
    <s v="     "/>
    <m/>
    <m/>
    <m/>
    <m/>
    <m/>
    <m/>
    <m/>
    <m/>
    <m/>
    <m/>
    <m/>
    <m/>
    <m/>
    <m/>
    <m/>
    <m/>
    <m/>
    <m/>
    <m/>
  </r>
  <r>
    <s v="20170052"/>
    <s v="     "/>
    <n v="42872"/>
    <s v="5/17"/>
    <x v="0"/>
    <n v="0.63402777777777775"/>
    <s v="20"/>
    <n v="2"/>
    <s v="5"/>
    <x v="0"/>
    <n v="42872"/>
    <n v="0.63402777777777775"/>
    <s v="hawk flew thru lines midspan cross  phased"/>
    <s v="     "/>
    <m/>
    <m/>
    <s v="N"/>
    <x v="0"/>
    <s v="1784195"/>
    <s v="17-0048621"/>
    <m/>
    <m/>
    <m/>
    <m/>
    <s v="     "/>
    <x v="1"/>
    <s v="PG&amp;E"/>
    <m/>
    <s v="Vegetation"/>
    <m/>
    <s v="D"/>
    <m/>
    <s v="10-99"/>
    <s v="Square Feet: ; Acreage: 17"/>
    <s v="Contact - Animal - Bird"/>
    <s v="33.b. Animal contact"/>
    <s v="Contact - Bird"/>
    <s v="All types of equipment / facility failure"/>
    <s v="Contact - Animal"/>
    <m/>
    <s v="Contact - Animal"/>
    <s v="Conductor"/>
    <s v="Multi-Fault"/>
    <s v="None"/>
    <s v="Overhead"/>
    <x v="3"/>
    <s v="Conductor"/>
    <m/>
    <s v="101764465"/>
    <s v="     "/>
    <s v="Non-HFTD"/>
    <x v="0"/>
    <m/>
    <m/>
    <n v="36.248600000000003"/>
    <n v="-121.038"/>
    <s v="Monterey"/>
    <s v="KING-CITY-1106"/>
    <s v="182031106"/>
    <n v="12000"/>
    <s v="KING CITY 1106500"/>
    <x v="0"/>
    <s v="Unknown"/>
    <s v="Herbaceous"/>
    <m/>
    <m/>
    <s v="No"/>
    <s v="17"/>
    <m/>
    <m/>
    <m/>
    <m/>
    <s v="LONOAK"/>
    <m/>
    <s v="N"/>
    <s v="N"/>
    <m/>
    <m/>
    <s v="     "/>
    <m/>
    <m/>
    <m/>
    <m/>
    <m/>
    <m/>
    <m/>
    <m/>
    <m/>
    <m/>
    <m/>
    <m/>
    <m/>
    <m/>
    <m/>
    <m/>
    <m/>
    <m/>
    <m/>
  </r>
  <r>
    <s v="20170051"/>
    <s v="     "/>
    <n v="42872"/>
    <s v="5/17"/>
    <x v="0"/>
    <n v="0.61736111111111114"/>
    <s v="20"/>
    <n v="2"/>
    <s v="5"/>
    <x v="0"/>
    <n v="42872"/>
    <n v="0.61736111111111114"/>
    <s v="#3 FUSE WAS BLOWN . I REPLACED TX FUSES WITH F.T.   385x3 VOLTS"/>
    <s v="     "/>
    <m/>
    <m/>
    <s v="N"/>
    <x v="0"/>
    <s v="1784179"/>
    <s v="17-0048612"/>
    <m/>
    <m/>
    <m/>
    <m/>
    <s v="     "/>
    <x v="1"/>
    <s v="PG&amp;E"/>
    <m/>
    <s v="Vegetation"/>
    <m/>
    <s v="D"/>
    <m/>
    <s v="0.26-9.99"/>
    <s v="Square Feet: ; Acreage: "/>
    <s v="Equipment - PG&amp;E"/>
    <s v="34.n. Transformer damage or failure"/>
    <s v="Equipment - PG&amp;E"/>
    <s v="All types of equipment / facility failure"/>
    <s v="Transformer"/>
    <s v="Transformer"/>
    <m/>
    <m/>
    <s v="Line to Ground"/>
    <s v="Unknown"/>
    <s v="Overhead"/>
    <x v="3"/>
    <s v="Transformer"/>
    <m/>
    <s v="101154662"/>
    <s v="     "/>
    <s v="Non-HFTD"/>
    <x v="0"/>
    <m/>
    <m/>
    <n v="37.225000000000001"/>
    <n v="-120.483"/>
    <s v="Merced"/>
    <s v="MERCED-1114"/>
    <s v="252801114"/>
    <n v="12000"/>
    <s v="MERCED 11149200"/>
    <x v="0"/>
    <s v="Unknown"/>
    <s v="Agriculture"/>
    <m/>
    <m/>
    <s v="No"/>
    <m/>
    <m/>
    <m/>
    <m/>
    <m/>
    <m/>
    <m/>
    <s v="N"/>
    <s v="N"/>
    <m/>
    <m/>
    <s v="     "/>
    <m/>
    <m/>
    <m/>
    <m/>
    <m/>
    <m/>
    <m/>
    <m/>
    <m/>
    <m/>
    <m/>
    <m/>
    <m/>
    <m/>
    <m/>
    <m/>
    <m/>
    <m/>
    <m/>
  </r>
  <r>
    <s v="SAP201711881"/>
    <s v="     "/>
    <n v="42872"/>
    <s v="5/17"/>
    <x v="0"/>
    <m/>
    <s v="20"/>
    <n v="2"/>
    <s v="5"/>
    <x v="0"/>
    <n v="42870"/>
    <m/>
    <s v="riser pole 49155/47919 on fire; failed fuse 7551"/>
    <s v="     "/>
    <s v="SAP"/>
    <n v="44580"/>
    <s v="Y"/>
    <x v="0"/>
    <s v="1782098"/>
    <s v="17-0047919"/>
    <m/>
    <s v="T004035303"/>
    <n v="112867850"/>
    <m/>
    <s v="     "/>
    <x v="0"/>
    <s v="PG&amp;E"/>
    <m/>
    <m/>
    <m/>
    <s v="D"/>
    <m/>
    <s v="Structure-PG&amp;E only"/>
    <m/>
    <s v="Equipment - PG&amp;E"/>
    <s v="34.c. Fuse damage or failure"/>
    <s v="Equipment - PG&amp;E"/>
    <s v="Fuse failure - all"/>
    <s v="Fuse failure - all"/>
    <s v="Fuse"/>
    <m/>
    <m/>
    <s v="Line to Line"/>
    <s v="No"/>
    <s v="Overhead"/>
    <x v="0"/>
    <s v="Fuse"/>
    <m/>
    <s v="103260098"/>
    <s v="     "/>
    <s v="Non-HFTD"/>
    <x v="0"/>
    <m/>
    <m/>
    <n v="35.6175"/>
    <n v="-119.229"/>
    <s v="Kern"/>
    <s v="FAMOSO-1107"/>
    <m/>
    <m/>
    <s v="FAMOSO 1107CB"/>
    <x v="0"/>
    <m/>
    <m/>
    <m/>
    <m/>
    <s v="No"/>
    <m/>
    <m/>
    <m/>
    <m/>
    <m/>
    <m/>
    <m/>
    <s v="N"/>
    <s v="N"/>
    <m/>
    <m/>
    <s v="     "/>
    <m/>
    <m/>
    <m/>
    <m/>
    <m/>
    <m/>
    <m/>
    <m/>
    <m/>
    <m/>
    <m/>
    <m/>
    <m/>
    <m/>
    <m/>
    <m/>
    <m/>
    <m/>
    <m/>
  </r>
  <r>
    <s v="20180176"/>
    <s v="     "/>
    <n v="43237"/>
    <s v="5/17"/>
    <x v="0"/>
    <n v="0.73711805555555554"/>
    <s v="20"/>
    <n v="2"/>
    <s v="5"/>
    <x v="1"/>
    <n v="43237"/>
    <n v="0.73055555555555551"/>
    <s v="&quot;tractor hit downguy and broke  3 poles&quot;"/>
    <s v="     "/>
    <s v="FAS"/>
    <m/>
    <s v="N"/>
    <x v="0"/>
    <s v="88798"/>
    <s v="18-0042150"/>
    <m/>
    <m/>
    <m/>
    <m/>
    <s v="     "/>
    <x v="1"/>
    <s v="PG&amp;E"/>
    <m/>
    <m/>
    <m/>
    <s v="D"/>
    <m/>
    <s v="&lt;0.25"/>
    <m/>
    <s v="Contact - 3rd Party"/>
    <s v="33.e. Other contact from object"/>
    <s v="Contact - 3rd Party"/>
    <s v="Contact from object"/>
    <s v="Contact - 3rd Party"/>
    <m/>
    <s v="Contact - 3rd Party"/>
    <s v="Pole"/>
    <s v="Three Phase Fault"/>
    <m/>
    <s v="Overhead"/>
    <x v="3"/>
    <m/>
    <m/>
    <s v="3852"/>
    <s v="     "/>
    <s v="Non-HFTD"/>
    <x v="0"/>
    <m/>
    <m/>
    <n v="35.220799999999997"/>
    <n v="-119.155"/>
    <s v="Kern"/>
    <s v="OLD-RIVER-1105"/>
    <s v="252821105"/>
    <n v="11000"/>
    <s v="OLD RIVER 1105CB"/>
    <x v="0"/>
    <m/>
    <s v="Agriculture"/>
    <m/>
    <m/>
    <s v="No"/>
    <m/>
    <m/>
    <m/>
    <m/>
    <m/>
    <m/>
    <m/>
    <s v="N"/>
    <s v="N"/>
    <m/>
    <m/>
    <s v="     "/>
    <m/>
    <m/>
    <m/>
    <m/>
    <m/>
    <m/>
    <m/>
    <m/>
    <m/>
    <m/>
    <m/>
    <m/>
    <m/>
    <m/>
    <m/>
    <m/>
    <m/>
    <m/>
    <m/>
  </r>
  <r>
    <s v="SAP20196006"/>
    <s v="     "/>
    <n v="43602"/>
    <s v="5/17"/>
    <x v="0"/>
    <m/>
    <s v="20"/>
    <n v="2"/>
    <s v="5"/>
    <x v="3"/>
    <n v="43600"/>
    <m/>
    <s v="1194 Buchli Station Rd in Napa; pole fire due to bird's nest; blown cutout/fuse holder"/>
    <s v="     "/>
    <s v="SAP"/>
    <n v="44580"/>
    <s v="Y"/>
    <x v="0"/>
    <s v="380536"/>
    <s v="19-0051950"/>
    <m/>
    <s v="T004641582"/>
    <n v="117237581"/>
    <m/>
    <s v="     "/>
    <x v="0"/>
    <s v="PG&amp;E"/>
    <m/>
    <m/>
    <m/>
    <s v="D"/>
    <m/>
    <s v="Structure-PG&amp;E only"/>
    <m/>
    <s v="Contact - Animal - Nest"/>
    <s v="33.e. Other contact from object"/>
    <s v="Contact - Nest"/>
    <s v="Nest Contact"/>
    <s v="Nest Contact"/>
    <m/>
    <s v="Nest Contact"/>
    <s v="Bushing Mounted Cutout"/>
    <s v="Line to Ground"/>
    <s v="No"/>
    <s v="Overhead"/>
    <x v="0"/>
    <s v="Bushing Mounted Cutout"/>
    <m/>
    <s v="102284534"/>
    <s v="     "/>
    <s v="Non-HFTD"/>
    <x v="0"/>
    <m/>
    <m/>
    <n v="38.218699999999998"/>
    <n v="-122.339"/>
    <s v="Napa"/>
    <s v="BASALT-1106"/>
    <m/>
    <m/>
    <s v="BASALT 1106724"/>
    <x v="0"/>
    <m/>
    <m/>
    <m/>
    <m/>
    <s v="No"/>
    <m/>
    <m/>
    <m/>
    <m/>
    <m/>
    <m/>
    <m/>
    <s v="N"/>
    <s v="N"/>
    <m/>
    <m/>
    <s v="     "/>
    <m/>
    <m/>
    <m/>
    <m/>
    <m/>
    <m/>
    <m/>
    <m/>
    <m/>
    <m/>
    <m/>
    <m/>
    <m/>
    <m/>
    <m/>
    <m/>
    <m/>
    <m/>
    <m/>
  </r>
  <r>
    <s v="SAP20196000"/>
    <s v="     "/>
    <n v="43602"/>
    <s v="5/17"/>
    <x v="0"/>
    <m/>
    <s v="20"/>
    <n v="2"/>
    <s v="5"/>
    <x v="3"/>
    <n v="43600"/>
    <m/>
    <s v="25975 River Rd in Cloverdale; pole fire; burned crossarm; due to failure of line recloser"/>
    <s v="     "/>
    <s v="SAP"/>
    <n v="44580"/>
    <s v="Y"/>
    <x v="0"/>
    <s v="380679"/>
    <s v="19-0052035"/>
    <m/>
    <s v="T004641795"/>
    <n v="117240173"/>
    <m/>
    <s v="     "/>
    <x v="0"/>
    <s v="PG&amp;E"/>
    <m/>
    <m/>
    <m/>
    <s v="D"/>
    <m/>
    <s v="Structure-PG&amp;E only"/>
    <m/>
    <s v="Equipment - PG&amp;E"/>
    <s v="34.j. Recloser damage or failure"/>
    <s v="Equipment - PG&amp;E"/>
    <s v="Recloser failure"/>
    <s v="Recloser failure"/>
    <s v="Crossarm"/>
    <m/>
    <m/>
    <s v="Line to Line"/>
    <s v="Yes"/>
    <s v="Overhead"/>
    <x v="0"/>
    <s v="Crossarm"/>
    <m/>
    <s v="101965873"/>
    <s v="     "/>
    <s v="Non-HFTD"/>
    <x v="0"/>
    <m/>
    <m/>
    <n v="38.776299999999999"/>
    <n v="-122.98099999999999"/>
    <s v="Sonoma"/>
    <s v="CLOVERDALE-1102"/>
    <m/>
    <m/>
    <s v="CLOVERDALE 1102262"/>
    <x v="0"/>
    <m/>
    <m/>
    <m/>
    <m/>
    <s v="No"/>
    <m/>
    <m/>
    <m/>
    <m/>
    <m/>
    <m/>
    <m/>
    <s v="N"/>
    <s v="N"/>
    <m/>
    <m/>
    <s v="     "/>
    <m/>
    <m/>
    <m/>
    <m/>
    <m/>
    <m/>
    <m/>
    <m/>
    <m/>
    <m/>
    <m/>
    <m/>
    <m/>
    <m/>
    <m/>
    <m/>
    <m/>
    <m/>
    <m/>
  </r>
  <r>
    <s v="20200415"/>
    <s v="     "/>
    <n v="43968"/>
    <s v="5/17"/>
    <x v="0"/>
    <n v="0.63472222222222219"/>
    <s v="21"/>
    <n v="2"/>
    <s v="5"/>
    <x v="4"/>
    <n v="43968"/>
    <n v="0.62708333333333333"/>
    <s v="On May 17, 2020 at 1514 hours, a PG&amp;E Troubleman was dispatched to patrol the San Ardo 1102 circuit on Teresa Street in San Lucas. High winds caused a phase of slack span to contact an inactive, non-PG&amp;E utility pole causing a wire down and an approximately 20 acre fire. Cal fire responded to the scene. The repair crew left at 0545 hours on May 18, 2020. "/>
    <s v="     "/>
    <s v="FAS"/>
    <m/>
    <s v="N"/>
    <x v="0"/>
    <s v="915285"/>
    <s v="20-0051027"/>
    <m/>
    <s v="T004963150"/>
    <n v="119037864"/>
    <m/>
    <s v="     "/>
    <x v="1"/>
    <s v="PG&amp;E"/>
    <m/>
    <s v="Vegetation"/>
    <m/>
    <s v="D"/>
    <s v="D"/>
    <s v="10-99"/>
    <s v="20 acres per ILIS"/>
    <s v="Weather - High Wind"/>
    <s v="34.b. Conductor damage or failure"/>
    <s v="Weather"/>
    <s v="All types of equipment / facility failure"/>
    <s v="Conductor failure-all"/>
    <m/>
    <m/>
    <m/>
    <s v="Line to Ground"/>
    <m/>
    <s v="Overhead"/>
    <x v="3"/>
    <s v="Conductor - Primary"/>
    <m/>
    <s v="182191102"/>
    <s v="     "/>
    <s v="Non-HFTD"/>
    <x v="0"/>
    <m/>
    <m/>
    <n v="36.131700000000002"/>
    <n v="-121.024"/>
    <s v="Monterey"/>
    <s v="SAN-ARDO-1102"/>
    <m/>
    <n v="12000"/>
    <m/>
    <x v="0"/>
    <s v="Cal Fire"/>
    <s v="Urban"/>
    <m/>
    <m/>
    <s v="No"/>
    <s v="10"/>
    <s v="0"/>
    <s v="0"/>
    <s v="0"/>
    <s v="0"/>
    <s v="JULIUS"/>
    <m/>
    <s v="N"/>
    <s v="N"/>
    <m/>
    <m/>
    <s v="     "/>
    <m/>
    <m/>
    <m/>
    <m/>
    <m/>
    <m/>
    <m/>
    <m/>
    <m/>
    <m/>
    <m/>
    <m/>
    <m/>
    <m/>
    <m/>
    <m/>
    <m/>
    <m/>
    <m/>
  </r>
  <r>
    <s v="20200414"/>
    <s v="     "/>
    <n v="43968"/>
    <s v="5/17"/>
    <x v="0"/>
    <n v="0.59097222222222223"/>
    <s v="21"/>
    <n v="2"/>
    <s v="5"/>
    <x v="4"/>
    <n v="43968"/>
    <n v="0.58680555555555558"/>
    <s v="On May 17, 2020 at 1411 hours, a PG&amp;E troubleman was dispatched to the Lamont 1105 12kV Distribution Circuit on Camanche Dr in the city of Bakersfield for reports of a wire down outage. Initial analysis indicates third pary contact with distribution pole caused the igntion. Third party vehicle made contact with distribtuion pole causing the pole to fall to ground which resulting in an small veg fire. The ensuing fire was 3 meter - 0.25 acre in size and was extinguished by Kern County FD. PG&amp;E crew replaced the damaged asset on May 17, 2020."/>
    <s v="     "/>
    <s v="FAS"/>
    <m/>
    <s v="N"/>
    <x v="0"/>
    <s v="915273"/>
    <s v="20-0051019"/>
    <m/>
    <s v="T004963111"/>
    <n v="119037823"/>
    <m/>
    <s v="     "/>
    <x v="1"/>
    <s v="PG&amp;E"/>
    <m/>
    <s v="Vegetation"/>
    <m/>
    <s v="D"/>
    <s v="D"/>
    <s v="&lt;0.25"/>
    <m/>
    <s v="Contact - 3rd Party"/>
    <s v="33.d. Vehicle contact"/>
    <s v="Contact - 3rd Party"/>
    <s v="Contact from object"/>
    <s v="Contact - Vehicle"/>
    <m/>
    <s v="Contact - Vehicle"/>
    <s v="Pole"/>
    <s v="Line to Line"/>
    <m/>
    <s v="Overhead"/>
    <x v="3"/>
    <s v="Pole"/>
    <s v="Pole, Crossarm, Guy Wire"/>
    <s v="Pole ID: 100157814"/>
    <s v="     "/>
    <s v="Non-HFTD"/>
    <x v="0"/>
    <m/>
    <m/>
    <n v="35.302599999999998"/>
    <n v="-118.843"/>
    <s v="Kern"/>
    <s v="LAMONT-1105"/>
    <m/>
    <n v="12000"/>
    <m/>
    <x v="0"/>
    <s v="Kern County FD"/>
    <s v="Agriculture"/>
    <m/>
    <m/>
    <s v="No"/>
    <m/>
    <m/>
    <m/>
    <m/>
    <m/>
    <m/>
    <m/>
    <s v="N"/>
    <s v="N"/>
    <m/>
    <m/>
    <s v="     "/>
    <m/>
    <m/>
    <m/>
    <m/>
    <m/>
    <m/>
    <m/>
    <m/>
    <m/>
    <m/>
    <m/>
    <m/>
    <m/>
    <m/>
    <m/>
    <m/>
    <m/>
    <m/>
    <m/>
  </r>
  <r>
    <s v="SAP20210198"/>
    <s v="     "/>
    <n v="44333"/>
    <s v="5/17"/>
    <x v="0"/>
    <m/>
    <s v="21"/>
    <n v="2"/>
    <s v="5"/>
    <x v="5"/>
    <n v="44331"/>
    <m/>
    <s v="West St and Hesperian Blvd in Hayward; pole fire; lower set of crossarm on buck pole; burnt off #2 phase; fuse 14505 open"/>
    <s v="     "/>
    <s v="SAP"/>
    <n v="44580"/>
    <s v="Y"/>
    <x v="0"/>
    <s v="1349680"/>
    <s v="21-0061743"/>
    <m/>
    <s v="T005290138"/>
    <n v="121337920"/>
    <m/>
    <s v="     "/>
    <x v="0"/>
    <s v="PG&amp;E"/>
    <m/>
    <m/>
    <m/>
    <s v="D"/>
    <m/>
    <s v="Structure-PG&amp;E only"/>
    <m/>
    <s v="Equipment - PG&amp;E"/>
    <s v="34.c. Fuse damage or failure"/>
    <s v="Equipment - PG&amp;E"/>
    <s v="Fuse failure - all"/>
    <s v="Fuse failure - all"/>
    <s v="Crossarm"/>
    <m/>
    <m/>
    <s v="Line to Ground"/>
    <s v="Yes"/>
    <s v="Overhead"/>
    <x v="0"/>
    <s v="Crossarm"/>
    <m/>
    <s v="100932973"/>
    <s v="     "/>
    <s v="Non-HFTD"/>
    <x v="0"/>
    <m/>
    <m/>
    <n v="37.648099999999999"/>
    <n v="-122.107"/>
    <s v="Alameda"/>
    <s v="MT-EDEN-1105"/>
    <m/>
    <m/>
    <m/>
    <x v="0"/>
    <m/>
    <m/>
    <m/>
    <m/>
    <s v="No"/>
    <m/>
    <m/>
    <m/>
    <m/>
    <m/>
    <m/>
    <m/>
    <s v="N"/>
    <s v="N"/>
    <m/>
    <m/>
    <s v="     "/>
    <m/>
    <m/>
    <m/>
    <m/>
    <m/>
    <m/>
    <m/>
    <m/>
    <m/>
    <m/>
    <m/>
    <m/>
    <m/>
    <m/>
    <m/>
    <m/>
    <m/>
    <m/>
    <m/>
  </r>
  <r>
    <s v="20212406"/>
    <s v="     "/>
    <n v="44333"/>
    <s v="5/17"/>
    <x v="0"/>
    <m/>
    <s v="21"/>
    <n v="2"/>
    <s v="5"/>
    <x v="5"/>
    <n v="44331"/>
    <m/>
    <s v="414 W Harder Rd / Evergreen 2P S/O Eldridge / 724 Blaine Way in Hayward; crossarm on fire; dropped load at 14101; insulator failure"/>
    <s v="     "/>
    <s v="SAP"/>
    <m/>
    <s v="Y"/>
    <x v="0"/>
    <m/>
    <s v="21-0061747"/>
    <m/>
    <s v="T005290158"/>
    <n v="121338000"/>
    <m/>
    <s v="     "/>
    <x v="0"/>
    <s v="PG&amp;E"/>
    <m/>
    <m/>
    <m/>
    <s v="D"/>
    <m/>
    <s v="Structure-PG&amp;E only"/>
    <m/>
    <s v="Equipment - PG&amp;E"/>
    <s v="34.g. Insulator and brushing damage or failure"/>
    <s v="Equipment - PG&amp;E"/>
    <s v="All types of equipment / facility failure"/>
    <s v="Insulator failure"/>
    <s v="Crossarm"/>
    <m/>
    <m/>
    <s v="Force Out"/>
    <s v="Y"/>
    <s v="Overhead"/>
    <x v="0"/>
    <s v="Crossarm"/>
    <m/>
    <s v="100950373"/>
    <s v="     "/>
    <s v="Non-HFTD"/>
    <x v="0"/>
    <m/>
    <m/>
    <n v="37.646700000000003"/>
    <n v="-122.09"/>
    <s v="Alameda"/>
    <s v="MT-EDEN-1103"/>
    <m/>
    <n v="12000"/>
    <m/>
    <x v="0"/>
    <s v="Unknown"/>
    <s v="Urban"/>
    <m/>
    <m/>
    <s v="No"/>
    <m/>
    <m/>
    <m/>
    <m/>
    <m/>
    <m/>
    <m/>
    <s v="N"/>
    <s v="N"/>
    <m/>
    <m/>
    <s v="     "/>
    <m/>
    <m/>
    <m/>
    <m/>
    <m/>
    <m/>
    <m/>
    <m/>
    <m/>
    <m/>
    <m/>
    <m/>
    <m/>
    <m/>
    <m/>
    <m/>
    <m/>
    <m/>
    <m/>
  </r>
  <r>
    <s v="20212415"/>
    <s v="     "/>
    <n v="44333"/>
    <s v="5/17"/>
    <x v="0"/>
    <m/>
    <s v="21"/>
    <n v="2"/>
    <s v="5"/>
    <x v="5"/>
    <n v="44331"/>
    <m/>
    <s v="Broken pole and pole fire; No cause mentioned going to contact Tman"/>
    <s v="     "/>
    <s v="SAP"/>
    <m/>
    <s v="Y"/>
    <x v="0"/>
    <m/>
    <m/>
    <m/>
    <m/>
    <n v="121339000"/>
    <m/>
    <s v="     "/>
    <x v="0"/>
    <s v="PG&amp;E"/>
    <m/>
    <m/>
    <m/>
    <s v="D"/>
    <m/>
    <s v="Structure-PG&amp;E only"/>
    <m/>
    <s v="Unknown"/>
    <s v="40.a. Unknown"/>
    <s v="Unknown"/>
    <m/>
    <m/>
    <m/>
    <m/>
    <m/>
    <m/>
    <s v="Y"/>
    <s v="Overhead"/>
    <x v="0"/>
    <s v="Pole"/>
    <m/>
    <s v="100292299"/>
    <s v="     "/>
    <s v="Non-HFTD"/>
    <x v="0"/>
    <m/>
    <m/>
    <n v="37.615000000000002"/>
    <n v="-122.408"/>
    <s v="San Mateo"/>
    <s v="MILLBRAE-1108"/>
    <m/>
    <n v="12000"/>
    <m/>
    <x v="0"/>
    <s v="City/County Fire Agency"/>
    <s v="Urban"/>
    <m/>
    <m/>
    <s v="No"/>
    <m/>
    <m/>
    <m/>
    <m/>
    <m/>
    <m/>
    <m/>
    <s v="N"/>
    <s v="N"/>
    <m/>
    <m/>
    <s v="     "/>
    <m/>
    <m/>
    <m/>
    <m/>
    <m/>
    <m/>
    <m/>
    <m/>
    <m/>
    <m/>
    <m/>
    <m/>
    <m/>
    <m/>
    <m/>
    <m/>
    <m/>
    <m/>
    <m/>
  </r>
  <r>
    <s v="20210603"/>
    <s v="     "/>
    <n v="44333"/>
    <s v="5/17"/>
    <x v="0"/>
    <n v="0.67708333333333337"/>
    <s v="21"/>
    <n v="2"/>
    <s v="5"/>
    <x v="5"/>
    <n v="44333"/>
    <m/>
    <s v="Wires down incident due to metallic balloon contact with lines. The wires down incident resulted in an ignition 3 meters - 0.25 acre in size. This information is preliminary. S7RM-5/20/2021 spoke to Troubleman Dave, looking for photos-he didn't have any.  checking with other T-man that responded to the incident.  EC tag is showing as &quot;open&quot; still. "/>
    <s v="     "/>
    <s v="FAS"/>
    <m/>
    <s v="N"/>
    <x v="0"/>
    <m/>
    <s v="21-0062423"/>
    <m/>
    <s v="T005292309"/>
    <n v="121348000"/>
    <m/>
    <s v="     "/>
    <x v="1"/>
    <s v="PG&amp;E"/>
    <m/>
    <s v="Other"/>
    <s v="Balloon"/>
    <s v="D"/>
    <s v="D"/>
    <s v="0.26-9.99"/>
    <s v="About a 1/4 Acre in the right of way. "/>
    <s v="Contact - 3rd Party"/>
    <s v="33.c. Balloon contact"/>
    <s v="Contact - 3rd Party"/>
    <s v="Contact from object"/>
    <s v="Balloon contact"/>
    <m/>
    <s v="Balloon contact"/>
    <s v="Conductor - Primary"/>
    <s v="Line to Ground"/>
    <s v="Y"/>
    <s v="Overhead"/>
    <x v="3"/>
    <s v="Conductor - Primary"/>
    <s v="Conductor, cutouts"/>
    <s v="100284226"/>
    <s v="     "/>
    <s v="Non-HFTD"/>
    <x v="0"/>
    <m/>
    <m/>
    <n v="37.656399999999998"/>
    <n v="-122.42"/>
    <s v="San Mateo"/>
    <s v="EAST-GRAND-1101"/>
    <m/>
    <n v="12000"/>
    <m/>
    <x v="0"/>
    <s v="South San Francisco FD"/>
    <s v="Urban"/>
    <m/>
    <m/>
    <s v="No"/>
    <m/>
    <m/>
    <m/>
    <m/>
    <m/>
    <m/>
    <m/>
    <s v="N"/>
    <s v="N"/>
    <m/>
    <m/>
    <s v="     "/>
    <m/>
    <m/>
    <m/>
    <m/>
    <m/>
    <m/>
    <m/>
    <m/>
    <m/>
    <m/>
    <m/>
    <m/>
    <m/>
    <m/>
    <m/>
    <m/>
    <m/>
    <m/>
    <m/>
  </r>
  <r>
    <s v="20210602"/>
    <s v="     "/>
    <n v="44333"/>
    <s v="5/17"/>
    <x v="0"/>
    <n v="0.58333333333333337"/>
    <s v="21"/>
    <n v="2"/>
    <s v="5"/>
    <x v="5"/>
    <n v="44333"/>
    <m/>
    <s v="Squirrel: Line recloser failed due to animal contact, resulting in an ignition approximately 1 acre in size. This information is preliminary. OIS: 1351700, 1351797 (Per ILIS); ILIS: 21-0062350.1(2 outages); FOID: T005292155 (FBG4), T005292157 (GACU-Assist), T005292158 (FBG4-Cxl); EC: 121348097; PM: 35250672; Circuit ID: 043251101, SAP Pole ID: 102287876; Division: North Bay; County: Solano"/>
    <s v="     "/>
    <s v="FAS"/>
    <m/>
    <s v="N"/>
    <x v="0"/>
    <m/>
    <s v="21-0062350"/>
    <m/>
    <s v="T005292155, T005292157, T005292158"/>
    <n v="121348000"/>
    <m/>
    <s v="     "/>
    <x v="1"/>
    <s v="PG&amp;E"/>
    <m/>
    <s v="Other"/>
    <s v="Squirrel"/>
    <s v="D"/>
    <s v="D"/>
    <s v="0.26-9.99"/>
    <s v="Approx 3/4 - 1 acre"/>
    <s v="Contact - Animal - Other"/>
    <s v="33.b. Animal contact"/>
    <s v="Contact - Animal"/>
    <s v="Contact from object"/>
    <s v="Animal contact"/>
    <m/>
    <s v="Animal contact"/>
    <s v="Recloser"/>
    <s v="Three Phase Fault,Force Out"/>
    <s v="Y"/>
    <s v="Overhead"/>
    <x v="3"/>
    <s v="Recloser"/>
    <s v="Recloser, Insulators, Pole"/>
    <s v="102287876"/>
    <s v="     "/>
    <s v="Non-HFTD"/>
    <x v="0"/>
    <m/>
    <m/>
    <n v="38.074599999999997"/>
    <n v="-122.157"/>
    <s v="Solano"/>
    <s v="BAHIA-1101"/>
    <m/>
    <n v="12000"/>
    <m/>
    <x v="0"/>
    <s v="Benicia FD"/>
    <s v="Urban"/>
    <s v="Grass fuel model"/>
    <m/>
    <s v="No"/>
    <m/>
    <m/>
    <m/>
    <m/>
    <m/>
    <m/>
    <m/>
    <s v="N"/>
    <s v="N"/>
    <m/>
    <m/>
    <s v="     "/>
    <m/>
    <m/>
    <m/>
    <m/>
    <m/>
    <m/>
    <m/>
    <m/>
    <m/>
    <m/>
    <m/>
    <m/>
    <m/>
    <m/>
    <m/>
    <m/>
    <m/>
    <m/>
    <m/>
  </r>
  <r>
    <s v="SAP20210195"/>
    <s v="     "/>
    <n v="44333"/>
    <s v="5/17"/>
    <x v="0"/>
    <m/>
    <s v="21"/>
    <n v="2"/>
    <s v="5"/>
    <x v="5"/>
    <n v="44331"/>
    <m/>
    <s v="414 W Harder Rd / Evergreen 2P S/O Eldridge / 724 Blaine Way in Hayward; crossarm on fire; dropped load at 14101; insulator failure"/>
    <s v="     "/>
    <s v="SAP"/>
    <n v="44580"/>
    <s v="Y"/>
    <x v="0"/>
    <s v="1349736"/>
    <s v="21-0061747"/>
    <m/>
    <s v="T005290158"/>
    <n v="121337923"/>
    <m/>
    <s v="     "/>
    <x v="0"/>
    <s v="PG&amp;E"/>
    <m/>
    <m/>
    <m/>
    <s v="D"/>
    <m/>
    <s v="Structure-PG&amp;E only"/>
    <m/>
    <s v="Equipment - PG&amp;E"/>
    <s v="34.g. Insulator and brushing damage or failure"/>
    <s v="Equipment - PG&amp;E"/>
    <s v="Insulator failure"/>
    <s v="Insulator failure"/>
    <s v="Crossarm"/>
    <m/>
    <m/>
    <s v="Force Out"/>
    <s v="Yes"/>
    <s v="Overhead"/>
    <x v="0"/>
    <s v="Crossarm"/>
    <m/>
    <s v="100950373"/>
    <s v="     "/>
    <s v="Non-HFTD"/>
    <x v="0"/>
    <m/>
    <m/>
    <n v="37.646700000000003"/>
    <n v="-122.09"/>
    <s v="Alameda"/>
    <s v="MT-EDEN-1103"/>
    <m/>
    <m/>
    <m/>
    <x v="0"/>
    <m/>
    <m/>
    <m/>
    <m/>
    <s v="No"/>
    <m/>
    <m/>
    <m/>
    <m/>
    <m/>
    <m/>
    <m/>
    <s v="N"/>
    <s v="N"/>
    <m/>
    <m/>
    <s v="     "/>
    <m/>
    <m/>
    <m/>
    <m/>
    <m/>
    <m/>
    <m/>
    <m/>
    <m/>
    <m/>
    <m/>
    <m/>
    <m/>
    <m/>
    <m/>
    <m/>
    <m/>
    <m/>
    <m/>
  </r>
  <r>
    <s v="SAP20210225"/>
    <s v="     "/>
    <n v="44333"/>
    <s v="5/17"/>
    <x v="0"/>
    <m/>
    <s v="21"/>
    <n v="2"/>
    <s v="5"/>
    <x v="5"/>
    <n v="44331"/>
    <m/>
    <s v="1356 Balboa St in San Luis Obispo; cust adv wire on fire; wire down and flaring; needs replacement primary connections"/>
    <s v="     "/>
    <s v="SAP"/>
    <n v="44580"/>
    <s v="Y"/>
    <x v="0"/>
    <s v="1350604"/>
    <s v="21-0061944"/>
    <m/>
    <s v="T005291015"/>
    <n v="121340966"/>
    <m/>
    <s v="     "/>
    <x v="0"/>
    <s v="PG&amp;E"/>
    <m/>
    <m/>
    <m/>
    <s v="D"/>
    <m/>
    <s v="Structure-PG&amp;E only"/>
    <m/>
    <s v="Equipment - PG&amp;E"/>
    <s v="34.m. Connection device damage or failure"/>
    <s v="Equipment - PG&amp;E"/>
    <s v="Splice/Clamp/Connector"/>
    <s v="Splice/Clamp/Connector"/>
    <s v="Conductor - Primary"/>
    <m/>
    <m/>
    <s v="Line to Ground"/>
    <s v="Yes"/>
    <s v="Overhead"/>
    <x v="0"/>
    <s v="Conductor - Primary"/>
    <m/>
    <s v="101929096"/>
    <s v="     "/>
    <s v="Non-HFTD"/>
    <x v="0"/>
    <m/>
    <m/>
    <n v="35.263300000000001"/>
    <n v="-120.68899999999999"/>
    <s v="San Luis Obispo"/>
    <s v="FOOTHILL-1102"/>
    <m/>
    <m/>
    <m/>
    <x v="0"/>
    <m/>
    <m/>
    <m/>
    <m/>
    <s v="No"/>
    <m/>
    <m/>
    <m/>
    <m/>
    <m/>
    <m/>
    <m/>
    <s v="N"/>
    <s v="N"/>
    <m/>
    <m/>
    <s v="     "/>
    <m/>
    <m/>
    <m/>
    <m/>
    <m/>
    <m/>
    <m/>
    <m/>
    <m/>
    <m/>
    <m/>
    <m/>
    <m/>
    <m/>
    <m/>
    <m/>
    <m/>
    <m/>
    <m/>
  </r>
  <r>
    <s v="20212398"/>
    <s v="     "/>
    <n v="44333"/>
    <s v="5/17"/>
    <x v="0"/>
    <m/>
    <s v="21"/>
    <n v="2"/>
    <s v="5"/>
    <x v="5"/>
    <n v="44331"/>
    <m/>
    <s v="1356 Balboa St in San Luis Obispo; cust adv wire on fire; wire down and flaring; needs replacement primary connections"/>
    <s v="     "/>
    <s v="SAP"/>
    <m/>
    <s v="Y"/>
    <x v="0"/>
    <m/>
    <s v="21-0061944"/>
    <m/>
    <s v="T005291015"/>
    <n v="121341000"/>
    <m/>
    <s v="     "/>
    <x v="0"/>
    <s v="PG&amp;E"/>
    <m/>
    <m/>
    <m/>
    <s v="D"/>
    <m/>
    <s v="Structure-PG&amp;E only"/>
    <m/>
    <s v="Equipment - PG&amp;E"/>
    <s v="34.m. Connection device damage or failure"/>
    <s v="Equipment - PG&amp;E"/>
    <s v="All types of equipment / facility failure"/>
    <s v="Splice/Clamp/Connector"/>
    <s v="Conductor - Primary"/>
    <m/>
    <m/>
    <s v="Line to Ground"/>
    <s v="Y"/>
    <s v="Overhead"/>
    <x v="0"/>
    <s v="Conductor - Primary"/>
    <m/>
    <s v="101929096"/>
    <s v="     "/>
    <s v="Non-HFTD"/>
    <x v="0"/>
    <m/>
    <m/>
    <n v="35.263300000000001"/>
    <n v="-120.68899999999999"/>
    <s v="San Luis Obispo"/>
    <s v="FOOTHILL-1102"/>
    <m/>
    <n v="12000"/>
    <m/>
    <x v="0"/>
    <s v="Unknown"/>
    <s v="Urban"/>
    <m/>
    <m/>
    <s v="No"/>
    <m/>
    <m/>
    <m/>
    <m/>
    <m/>
    <m/>
    <m/>
    <s v="N"/>
    <s v="N"/>
    <m/>
    <m/>
    <s v="     "/>
    <m/>
    <m/>
    <m/>
    <m/>
    <m/>
    <m/>
    <m/>
    <m/>
    <m/>
    <m/>
    <m/>
    <m/>
    <m/>
    <m/>
    <m/>
    <m/>
    <m/>
    <m/>
    <m/>
  </r>
  <r>
    <s v="20212412"/>
    <s v="     "/>
    <n v="44333"/>
    <s v="5/17"/>
    <x v="0"/>
    <m/>
    <s v="21"/>
    <n v="2"/>
    <s v="5"/>
    <x v="5"/>
    <n v="44331"/>
    <m/>
    <s v="West St and Hesperian Blvd in Hayward; pole fire; lower set of crossarm on buck pole; burnt off #2 phase; fuse 14505 open"/>
    <s v="     "/>
    <s v="SAP"/>
    <m/>
    <s v="Y"/>
    <x v="0"/>
    <m/>
    <s v="21-0061743"/>
    <m/>
    <s v="T005290138"/>
    <n v="121338000"/>
    <m/>
    <s v="     "/>
    <x v="0"/>
    <s v="PG&amp;E"/>
    <m/>
    <m/>
    <m/>
    <s v="D"/>
    <m/>
    <s v="Structure-PG&amp;E only"/>
    <m/>
    <s v="Equipment - PG&amp;E"/>
    <s v="34.c. Fuse damage or failure"/>
    <s v="Equipment - PG&amp;E"/>
    <s v="All types of equipment / facility failure"/>
    <s v="Fuse failure - all"/>
    <s v="Crossarm"/>
    <m/>
    <m/>
    <s v="Line to Ground"/>
    <s v="Y"/>
    <s v="Overhead"/>
    <x v="0"/>
    <s v="Crossarm"/>
    <m/>
    <s v="100932973"/>
    <s v="     "/>
    <s v="Non-HFTD"/>
    <x v="0"/>
    <m/>
    <m/>
    <n v="37.648099999999999"/>
    <n v="-122.107"/>
    <s v="Alameda"/>
    <s v="MT-EDEN-1105"/>
    <m/>
    <n v="12000"/>
    <m/>
    <x v="0"/>
    <s v="Unknown"/>
    <s v="Urban"/>
    <m/>
    <m/>
    <s v="No"/>
    <m/>
    <m/>
    <m/>
    <m/>
    <m/>
    <m/>
    <m/>
    <s v="N"/>
    <s v="N"/>
    <m/>
    <m/>
    <s v="     "/>
    <m/>
    <m/>
    <m/>
    <m/>
    <m/>
    <m/>
    <m/>
    <m/>
    <m/>
    <m/>
    <m/>
    <m/>
    <m/>
    <m/>
    <m/>
    <m/>
    <m/>
    <m/>
    <m/>
  </r>
  <r>
    <s v="20212372"/>
    <s v="     "/>
    <n v="44333"/>
    <s v="5/17"/>
    <x v="0"/>
    <m/>
    <s v="21"/>
    <n v="2"/>
    <s v="5"/>
    <x v="5"/>
    <n v="44331"/>
    <m/>
    <s v="Cross arm burnt off due to pole fire; No cause listed going to contact Tman;"/>
    <s v="     "/>
    <s v="SAP"/>
    <m/>
    <s v="Y"/>
    <x v="0"/>
    <m/>
    <s v="21-0061738"/>
    <m/>
    <m/>
    <n v="121338000"/>
    <m/>
    <s v="     "/>
    <x v="0"/>
    <s v="PG&amp;E"/>
    <m/>
    <m/>
    <m/>
    <s v="D"/>
    <m/>
    <s v="Structure-PG&amp;E only"/>
    <m/>
    <s v="Unknown"/>
    <s v="40.a. Unknown"/>
    <s v="Unknown"/>
    <m/>
    <m/>
    <m/>
    <m/>
    <m/>
    <s v="Line to Ground"/>
    <s v="Y"/>
    <s v="Overhead"/>
    <x v="0"/>
    <s v="Crossarm"/>
    <m/>
    <s v="100952255"/>
    <s v="     "/>
    <s v="Non-HFTD"/>
    <x v="0"/>
    <m/>
    <m/>
    <n v="37.6389"/>
    <n v="-122.08499999999999"/>
    <s v="Alameda"/>
    <s v="MT-EDEN-1108"/>
    <m/>
    <n v="12000"/>
    <m/>
    <x v="0"/>
    <s v="Self Extinguished"/>
    <s v="Urban"/>
    <m/>
    <m/>
    <s v="No"/>
    <m/>
    <m/>
    <m/>
    <m/>
    <m/>
    <m/>
    <m/>
    <s v="N"/>
    <s v="N"/>
    <m/>
    <m/>
    <s v="     "/>
    <m/>
    <m/>
    <m/>
    <m/>
    <m/>
    <m/>
    <m/>
    <m/>
    <m/>
    <m/>
    <m/>
    <m/>
    <m/>
    <m/>
    <m/>
    <m/>
    <m/>
    <m/>
    <m/>
  </r>
  <r>
    <s v="SAP20210197"/>
    <s v="     "/>
    <n v="44333"/>
    <s v="5/17"/>
    <x v="0"/>
    <m/>
    <s v="21"/>
    <n v="2"/>
    <s v="5"/>
    <x v="5"/>
    <n v="44331"/>
    <m/>
    <s v="Cross arm burnt off due to pole fire; No cause listed going to contact Tman;"/>
    <s v="     "/>
    <s v="SAP"/>
    <n v="44580"/>
    <s v="Y"/>
    <x v="0"/>
    <s v="1349677"/>
    <s v="21-0061738"/>
    <m/>
    <s v=""/>
    <n v="121337734"/>
    <m/>
    <s v="     "/>
    <x v="0"/>
    <s v="PG&amp;E"/>
    <m/>
    <m/>
    <m/>
    <s v="D"/>
    <m/>
    <s v="Structure-PG&amp;E only"/>
    <m/>
    <s v="Unknown"/>
    <s v="40.a. Unknown"/>
    <s v="Unknown"/>
    <m/>
    <m/>
    <m/>
    <m/>
    <m/>
    <s v="Line to Ground"/>
    <s v="Yes"/>
    <s v="Overhead"/>
    <x v="0"/>
    <s v="Crossarm"/>
    <m/>
    <s v="100952255"/>
    <s v="     "/>
    <s v="Non-HFTD"/>
    <x v="0"/>
    <m/>
    <m/>
    <n v="37.6389"/>
    <n v="-122.08499999999999"/>
    <s v="Alameda"/>
    <s v="MT-EDEN-1108"/>
    <m/>
    <m/>
    <m/>
    <x v="0"/>
    <m/>
    <m/>
    <m/>
    <m/>
    <s v="No"/>
    <m/>
    <m/>
    <m/>
    <m/>
    <m/>
    <m/>
    <m/>
    <s v="N"/>
    <s v="N"/>
    <m/>
    <m/>
    <s v="     "/>
    <m/>
    <m/>
    <m/>
    <m/>
    <m/>
    <m/>
    <m/>
    <m/>
    <m/>
    <m/>
    <m/>
    <m/>
    <m/>
    <m/>
    <m/>
    <m/>
    <m/>
    <m/>
    <m/>
  </r>
  <r>
    <s v="SAP20210203"/>
    <s v="     "/>
    <n v="44333"/>
    <s v="5/17"/>
    <x v="0"/>
    <m/>
    <s v="21"/>
    <n v="2"/>
    <s v="5"/>
    <x v="5"/>
    <n v="44331"/>
    <m/>
    <s v="Broken pole and pole fire; No cause mentioned going to contact Tman"/>
    <s v="     "/>
    <s v="SAP"/>
    <n v="44580"/>
    <s v="Y"/>
    <x v="0"/>
    <s v="7670356"/>
    <s v="N/A"/>
    <m/>
    <s v=""/>
    <n v="121338843"/>
    <m/>
    <s v="     "/>
    <x v="0"/>
    <s v="PG&amp;E"/>
    <m/>
    <m/>
    <m/>
    <s v="D"/>
    <m/>
    <s v="Structure-PG&amp;E only"/>
    <m/>
    <s v="Unknown"/>
    <s v="40.a. Unknown"/>
    <s v="Unknown"/>
    <m/>
    <m/>
    <m/>
    <m/>
    <m/>
    <m/>
    <s v="Yes"/>
    <s v="Overhead"/>
    <x v="0"/>
    <s v="Pole"/>
    <m/>
    <s v="100292299"/>
    <s v="     "/>
    <s v="Non-HFTD"/>
    <x v="0"/>
    <m/>
    <m/>
    <n v="37.615000000000002"/>
    <n v="-122.408"/>
    <s v="San Mateo"/>
    <s v=""/>
    <m/>
    <m/>
    <m/>
    <x v="0"/>
    <s v="San Bruno FD"/>
    <m/>
    <m/>
    <m/>
    <s v="No"/>
    <m/>
    <m/>
    <m/>
    <m/>
    <m/>
    <m/>
    <m/>
    <s v="N"/>
    <s v="N"/>
    <m/>
    <m/>
    <s v="     "/>
    <m/>
    <m/>
    <m/>
    <m/>
    <m/>
    <m/>
    <m/>
    <m/>
    <m/>
    <m/>
    <m/>
    <m/>
    <m/>
    <m/>
    <m/>
    <m/>
    <m/>
    <m/>
    <m/>
  </r>
  <r>
    <s v="SAP201518331"/>
    <s v="     "/>
    <n v="42142"/>
    <s v="5/18"/>
    <x v="0"/>
    <m/>
    <s v="21"/>
    <n v="2"/>
    <s v="5"/>
    <x v="2"/>
    <n v="42140"/>
    <m/>
    <s v="&quot;SW NE NW 32 26 27&quot; in Wasco; pole fire caused by lightning; replace down guy, crossarm, cutouts, and transformer; transformer failed"/>
    <s v="     "/>
    <s v="SAP"/>
    <n v="44580"/>
    <s v="Y"/>
    <x v="0"/>
    <s v="1235567"/>
    <s v="15-0034644"/>
    <m/>
    <s v="T003400492"/>
    <n v="110398203"/>
    <m/>
    <s v="     "/>
    <x v="0"/>
    <s v="PG&amp;E"/>
    <m/>
    <m/>
    <m/>
    <s v="D"/>
    <m/>
    <s v="Structure-PG&amp;E only"/>
    <m/>
    <s v="Weather - Lightning"/>
    <s v="39.a. All Other"/>
    <s v="Weather"/>
    <s v="Weather - Lightning"/>
    <s v="Weather - Lightning"/>
    <m/>
    <m/>
    <m/>
    <s v="Line to Ground"/>
    <s v="No"/>
    <s v="Overhead"/>
    <x v="0"/>
    <s v="Transformer"/>
    <m/>
    <s v="103382612"/>
    <s v="     "/>
    <s v="Non-HFTD"/>
    <x v="0"/>
    <m/>
    <m/>
    <n v="35.627699999999997"/>
    <n v="-119.093"/>
    <s v="Kern"/>
    <s v="FAMOSO-1101"/>
    <m/>
    <m/>
    <s v="FAMOSO 11012686"/>
    <x v="0"/>
    <m/>
    <m/>
    <m/>
    <m/>
    <s v="No"/>
    <m/>
    <m/>
    <m/>
    <m/>
    <m/>
    <m/>
    <m/>
    <s v="N"/>
    <s v="N"/>
    <m/>
    <m/>
    <s v="     "/>
    <m/>
    <m/>
    <m/>
    <m/>
    <m/>
    <m/>
    <m/>
    <m/>
    <m/>
    <m/>
    <m/>
    <m/>
    <m/>
    <m/>
    <m/>
    <m/>
    <m/>
    <m/>
    <m/>
  </r>
  <r>
    <s v="SAP201518333"/>
    <s v="     "/>
    <n v="42142"/>
    <s v="5/18"/>
    <x v="0"/>
    <m/>
    <s v="21"/>
    <n v="2"/>
    <s v="5"/>
    <x v="2"/>
    <n v="42140"/>
    <m/>
    <s v="pole fire; bird's nest damaged line recloser"/>
    <s v="     "/>
    <s v="SAP"/>
    <n v="44580"/>
    <s v="Y"/>
    <x v="0"/>
    <s v="1235512"/>
    <s v="15-0034634"/>
    <m/>
    <s v="T003400451"/>
    <n v="110398225"/>
    <m/>
    <s v="     "/>
    <x v="0"/>
    <s v="PG&amp;E"/>
    <m/>
    <m/>
    <m/>
    <s v="D"/>
    <m/>
    <s v="Structure-PG&amp;E only"/>
    <m/>
    <s v="Contact - Animal - Nest"/>
    <s v="33.e. Other contact from object"/>
    <s v="Contact - Nest"/>
    <s v="Nest Contact"/>
    <s v="Nest Contact"/>
    <m/>
    <s v="Nest Contact"/>
    <s v="Recloser"/>
    <s v="Line to Ground"/>
    <s v="No"/>
    <s v="Overhead"/>
    <x v="0"/>
    <s v="Recloser"/>
    <m/>
    <s v="100649658"/>
    <s v="     "/>
    <s v="Non-HFTD"/>
    <x v="0"/>
    <m/>
    <m/>
    <n v="35.875700000000002"/>
    <n v="-119.57299999999999"/>
    <s v="Kings"/>
    <s v="ANGIOLA-1103"/>
    <m/>
    <m/>
    <s v="ANGIOLA 1103CB"/>
    <x v="0"/>
    <m/>
    <m/>
    <m/>
    <m/>
    <s v="No"/>
    <m/>
    <m/>
    <m/>
    <m/>
    <m/>
    <m/>
    <m/>
    <s v="N"/>
    <s v="N"/>
    <m/>
    <m/>
    <s v="     "/>
    <m/>
    <m/>
    <m/>
    <m/>
    <m/>
    <m/>
    <m/>
    <m/>
    <m/>
    <m/>
    <m/>
    <m/>
    <m/>
    <m/>
    <m/>
    <m/>
    <m/>
    <m/>
    <m/>
  </r>
  <r>
    <s v="20160048"/>
    <s v="     "/>
    <n v="42508"/>
    <s v="5/18"/>
    <x v="0"/>
    <n v="0.83611111111111114"/>
    <s v="21"/>
    <n v="2"/>
    <s v="5"/>
    <x v="6"/>
    <n v="42508"/>
    <n v="0.83611111111111114"/>
    <s v="unknown cause, center phase broke"/>
    <s v="     "/>
    <m/>
    <m/>
    <s v="N"/>
    <x v="0"/>
    <s v="1472360"/>
    <s v="16-0036905"/>
    <m/>
    <m/>
    <m/>
    <m/>
    <s v="     "/>
    <x v="1"/>
    <s v="PG&amp;E"/>
    <m/>
    <s v="Vegetation"/>
    <m/>
    <s v="D"/>
    <m/>
    <s v="&lt;3 meters of linear travel"/>
    <s v="Square Feet: ; Acreage: "/>
    <s v="Equipment - PG&amp;E"/>
    <s v="34.b. Conductor damage or failure"/>
    <s v="Equipment - PG&amp;E"/>
    <s v="All types of equipment / facility failure"/>
    <s v="Conductor"/>
    <s v="Conductor"/>
    <m/>
    <m/>
    <s v="Line to Ground,None"/>
    <s v="PACIFIC BELL"/>
    <s v="Overhead"/>
    <x v="3"/>
    <s v="Conductor"/>
    <m/>
    <s v="102307139"/>
    <s v="     "/>
    <s v="Non-HFTD"/>
    <x v="0"/>
    <n v="246"/>
    <m/>
    <n v="40.477899999999998"/>
    <n v="-122.40300000000001"/>
    <s v="Shasta"/>
    <s v="JESSUP-1101"/>
    <s v="103441101"/>
    <n v="12000"/>
    <s v="JESSUP 110168362"/>
    <x v="1"/>
    <s v="County"/>
    <s v="Herbaceous"/>
    <m/>
    <m/>
    <s v="No"/>
    <m/>
    <m/>
    <m/>
    <m/>
    <m/>
    <m/>
    <m/>
    <s v="N"/>
    <s v="N"/>
    <m/>
    <m/>
    <s v="     "/>
    <m/>
    <m/>
    <m/>
    <m/>
    <m/>
    <m/>
    <m/>
    <m/>
    <m/>
    <m/>
    <m/>
    <m/>
    <m/>
    <m/>
    <m/>
    <m/>
    <m/>
    <m/>
    <m/>
  </r>
  <r>
    <s v="SAP201614911"/>
    <s v="     "/>
    <n v="42508"/>
    <s v="5/18"/>
    <x v="0"/>
    <m/>
    <s v="21"/>
    <n v="2"/>
    <s v="5"/>
    <x v="6"/>
    <n v="42506"/>
    <m/>
    <s v="pole fire; failed fuse 21493; wire down"/>
    <s v="     "/>
    <s v="SAP"/>
    <n v="44580"/>
    <s v="Y"/>
    <x v="0"/>
    <s v="1470362"/>
    <s v="16-0036297"/>
    <m/>
    <s v="T003692054"/>
    <n v="111638232"/>
    <m/>
    <s v="     "/>
    <x v="0"/>
    <s v="PG&amp;E"/>
    <m/>
    <m/>
    <m/>
    <s v="D"/>
    <m/>
    <s v="Structure-PG&amp;E only"/>
    <m/>
    <s v="Equipment - PG&amp;E"/>
    <s v="34.c. Fuse damage or failure"/>
    <s v="Equipment - PG&amp;E"/>
    <s v="Fuse failure - all"/>
    <s v="Fuse failure - all"/>
    <s v="Fuse"/>
    <m/>
    <m/>
    <s v="Line to Ground"/>
    <s v="No"/>
    <s v="Overhead"/>
    <x v="0"/>
    <s v="Fuse"/>
    <m/>
    <s v="101651644"/>
    <s v="     "/>
    <s v="Non-HFTD"/>
    <x v="0"/>
    <m/>
    <m/>
    <n v="38.5886"/>
    <n v="-121.997"/>
    <s v="Yolo"/>
    <s v="PUTAH-CREEK-1105"/>
    <m/>
    <m/>
    <s v="PUTAH CREEK 11058812"/>
    <x v="0"/>
    <m/>
    <m/>
    <m/>
    <m/>
    <s v="No"/>
    <m/>
    <m/>
    <m/>
    <m/>
    <m/>
    <m/>
    <m/>
    <s v="N"/>
    <s v="N"/>
    <m/>
    <m/>
    <s v="     "/>
    <m/>
    <m/>
    <m/>
    <m/>
    <m/>
    <m/>
    <m/>
    <m/>
    <m/>
    <m/>
    <m/>
    <m/>
    <m/>
    <m/>
    <m/>
    <m/>
    <m/>
    <m/>
    <m/>
  </r>
  <r>
    <s v="20160047"/>
    <s v="     "/>
    <n v="42508"/>
    <s v="5/18"/>
    <x v="0"/>
    <n v="0.65625"/>
    <s v="21"/>
    <n v="2"/>
    <s v="5"/>
    <x v="6"/>
    <n v="42508"/>
    <n v="0.65625"/>
    <s v="tree caught fire and caught pole on fire"/>
    <s v="     "/>
    <m/>
    <m/>
    <s v="N"/>
    <x v="0"/>
    <s v="1472168"/>
    <s v="16-0036852"/>
    <m/>
    <m/>
    <n v="111647942"/>
    <m/>
    <s v="     "/>
    <x v="1"/>
    <s v="PG&amp;E"/>
    <m/>
    <s v="Vegetation"/>
    <m/>
    <s v="D"/>
    <m/>
    <s v="&lt;0.25"/>
    <s v="Square Feet: ; Acreage: "/>
    <s v="Equipment - PG&amp;E"/>
    <s v="34.h. Crossarm damage or failure"/>
    <s v="Equipment - PG&amp;E"/>
    <s v="All types of equipment / facility failure"/>
    <s v="Crossarm"/>
    <s v="Crossarm"/>
    <m/>
    <m/>
    <s v="Force Out"/>
    <m/>
    <s v="Overhead"/>
    <x v="3"/>
    <s v="Conductor"/>
    <m/>
    <s v="101901773"/>
    <s v="     "/>
    <s v="Non-HFTD"/>
    <x v="0"/>
    <m/>
    <m/>
    <n v="35.555"/>
    <n v="-120.68"/>
    <s v="San Luis Obispo"/>
    <s v="TEMPLETON-2113"/>
    <s v="183052109"/>
    <n v="21000"/>
    <s v="TEMPLETON 2108CB"/>
    <x v="1"/>
    <s v="Atascadero FD"/>
    <s v="Herbaceous"/>
    <m/>
    <m/>
    <s v="No"/>
    <m/>
    <m/>
    <m/>
    <m/>
    <m/>
    <m/>
    <m/>
    <s v="N"/>
    <s v="N"/>
    <m/>
    <m/>
    <s v="     "/>
    <m/>
    <m/>
    <m/>
    <m/>
    <m/>
    <m/>
    <m/>
    <m/>
    <m/>
    <m/>
    <m/>
    <m/>
    <m/>
    <m/>
    <m/>
    <m/>
    <m/>
    <m/>
    <m/>
  </r>
  <r>
    <s v="MIA20186647"/>
    <s v="     "/>
    <n v="43238"/>
    <s v="5/18"/>
    <x v="0"/>
    <n v="0.63645833333333335"/>
    <s v="20"/>
    <n v="2"/>
    <s v="5"/>
    <x v="1"/>
    <n v="43238"/>
    <n v="0.63611111111111107"/>
    <s v="KFN2: Sent for Tman contact"/>
    <s v="     "/>
    <s v="FAS"/>
    <n v="44252"/>
    <s v="Y"/>
    <x v="0"/>
    <s v="89355"/>
    <s v="N/A"/>
    <m/>
    <s v="T004323340"/>
    <m/>
    <m/>
    <s v="     "/>
    <x v="0"/>
    <s v="PG&amp;E"/>
    <m/>
    <m/>
    <m/>
    <s v="D"/>
    <m/>
    <s v="&lt;3 meters of linear travel"/>
    <m/>
    <s v="Equipment - PG&amp;E"/>
    <s v="34.m. Connection device damage or failure"/>
    <s v="Equipment - PG&amp;E"/>
    <s v="All types of equipment / facility failure"/>
    <s v="Splice/Clamp/Connector"/>
    <s v="Splice/Clamp/Connector"/>
    <m/>
    <m/>
    <m/>
    <s v="No"/>
    <s v="Overhead"/>
    <x v="0"/>
    <m/>
    <m/>
    <s v="101693940"/>
    <s v="     "/>
    <s v="Non-HFTD"/>
    <x v="0"/>
    <m/>
    <m/>
    <n v="36.942599999999999"/>
    <n v="-121.81399999999999"/>
    <s v="Santa Cruz"/>
    <s v="ROB-ROY-2104"/>
    <s v="83692104"/>
    <n v="21000"/>
    <s v="ROB-ROY-210410714"/>
    <x v="1"/>
    <m/>
    <s v="Rural"/>
    <m/>
    <m/>
    <s v="No"/>
    <m/>
    <m/>
    <m/>
    <m/>
    <m/>
    <m/>
    <m/>
    <s v="N"/>
    <s v="N"/>
    <m/>
    <m/>
    <s v="     "/>
    <m/>
    <m/>
    <m/>
    <m/>
    <m/>
    <m/>
    <m/>
    <m/>
    <m/>
    <m/>
    <m/>
    <m/>
    <m/>
    <m/>
    <m/>
    <m/>
    <m/>
    <m/>
    <m/>
  </r>
  <r>
    <s v="20190167"/>
    <s v="     "/>
    <n v="43603"/>
    <s v="5/18"/>
    <x v="0"/>
    <m/>
    <s v="20"/>
    <n v="2"/>
    <s v="5"/>
    <x v="3"/>
    <n v="43603"/>
    <m/>
    <s v="Pole burned due to birds nest, self extinguished"/>
    <s v="     "/>
    <s v="FAS"/>
    <m/>
    <s v="N"/>
    <x v="0"/>
    <s v="384636"/>
    <s v="19-0053775"/>
    <m/>
    <s v="T004646429"/>
    <n v="0"/>
    <m/>
    <s v="     "/>
    <x v="0"/>
    <s v="PG&amp;E"/>
    <m/>
    <m/>
    <m/>
    <s v="D"/>
    <m/>
    <s v="Structure-only"/>
    <m/>
    <s v="Contact - Animal - Other"/>
    <s v="33.b. Animal contact"/>
    <s v="Contact - Animal"/>
    <s v="Contact from object"/>
    <s v="Contact - Animal"/>
    <m/>
    <s v="Contact - Animal"/>
    <m/>
    <s v="Line to Line"/>
    <m/>
    <s v="Overhead"/>
    <x v="0"/>
    <m/>
    <m/>
    <s v="254201103-2101556564{56686}"/>
    <s v="     "/>
    <s v="Non-HFTD"/>
    <x v="0"/>
    <n v="445"/>
    <m/>
    <n v="35.543300000000002"/>
    <n v="-118.381"/>
    <s v="KERN"/>
    <s v="GOOSE-LAKE-1103"/>
    <m/>
    <m/>
    <s v="GOOSE LAKE 110356686"/>
    <x v="0"/>
    <m/>
    <m/>
    <m/>
    <m/>
    <s v="No"/>
    <m/>
    <m/>
    <m/>
    <m/>
    <m/>
    <m/>
    <m/>
    <s v="N"/>
    <s v="N"/>
    <m/>
    <m/>
    <s v="     "/>
    <m/>
    <m/>
    <m/>
    <m/>
    <m/>
    <m/>
    <m/>
    <m/>
    <m/>
    <m/>
    <m/>
    <m/>
    <m/>
    <m/>
    <m/>
    <m/>
    <m/>
    <m/>
    <m/>
  </r>
  <r>
    <s v="20200417"/>
    <s v="     "/>
    <n v="43969"/>
    <s v="5/18"/>
    <x v="0"/>
    <n v="0.44513888888888886"/>
    <s v="21"/>
    <n v="2"/>
    <s v="5"/>
    <x v="4"/>
    <n v="43969"/>
    <n v="0.46527777777777779"/>
    <s v="On May 18, 2020 at 1041 hours, a PG&amp;E Troubleman was dispatched to the Big Meadows 2101 Distribution Circuit at 1192 N Valley Road, Greenville in response to a pole fire. Initial analysis indicates PG&amp;E equipment failure caused the ignition. The Troubleman reports that of the six cutouts on the pole, two were broken so the insulation value was not there. The fire was contained to the pole and was suppress by PG&amp;E Troubleman."/>
    <s v="     "/>
    <s v="FAS"/>
    <m/>
    <s v="N"/>
    <x v="0"/>
    <s v="915962"/>
    <s v="20-0051305"/>
    <m/>
    <s v="T004963792"/>
    <m/>
    <m/>
    <s v="     "/>
    <x v="0"/>
    <s v="PG&amp;E"/>
    <m/>
    <s v="Other"/>
    <m/>
    <s v="D"/>
    <s v="D"/>
    <s v="Structure-only"/>
    <m/>
    <s v="Equipment - PG&amp;E"/>
    <s v="34.c. Fuse damage or failure"/>
    <s v="Equipment - PG&amp;E"/>
    <s v="All types of equipment / facility failure"/>
    <s v="Fuse failure - all"/>
    <s v="Fuse"/>
    <m/>
    <m/>
    <s v="Force Out"/>
    <m/>
    <s v="Overhead"/>
    <x v="3"/>
    <s v="Fuse"/>
    <s v="Pole, Cutouts"/>
    <s v="Pole ID: 103652516"/>
    <s v="     "/>
    <s v="Non-HFTD"/>
    <x v="0"/>
    <n v="285"/>
    <m/>
    <n v="40.149099999999997"/>
    <n v="-120.93600000000001"/>
    <s v="Plumas"/>
    <s v="BIG-MEADOWS-2101"/>
    <m/>
    <n v="21000"/>
    <m/>
    <x v="0"/>
    <s v="PG&amp;E Troubleman"/>
    <s v="Herbaceous"/>
    <m/>
    <m/>
    <s v="No"/>
    <m/>
    <m/>
    <m/>
    <m/>
    <m/>
    <m/>
    <m/>
    <s v="N"/>
    <s v="N"/>
    <m/>
    <m/>
    <s v="     "/>
    <m/>
    <m/>
    <m/>
    <m/>
    <m/>
    <m/>
    <m/>
    <m/>
    <m/>
    <m/>
    <m/>
    <m/>
    <m/>
    <m/>
    <m/>
    <m/>
    <m/>
    <m/>
    <m/>
  </r>
  <r>
    <s v="20200418"/>
    <s v="     "/>
    <n v="43969"/>
    <s v="5/18"/>
    <x v="0"/>
    <n v="0.49652777777777779"/>
    <s v="21"/>
    <n v="2"/>
    <s v="5"/>
    <x v="4"/>
    <n v="43969"/>
    <n v="0.49375000000000002"/>
    <s v="On May 18, 2020 at 1154 hours, a PG&amp;E Troubleman was dispatched to the Old River 1101 Distribution Circuit on Milux Road, Bakersfield in response to an outage and pole fire. Initial analysis indicates a birds nest on top of the transformer caused a flash resulting in the ignition and an outage to 14 customers. The fire was contained on the pole and pole top fell over on secondary conductor. Fire was suppress by PG&amp;E Safety &amp; Infrastructure Protection Team. The conductor remained intact but the pole and transformer warrant repair."/>
    <s v="     "/>
    <s v="FAS"/>
    <m/>
    <s v="N"/>
    <x v="0"/>
    <s v="916066"/>
    <s v="20-0051337"/>
    <m/>
    <s v="T004963901"/>
    <n v="119039884"/>
    <m/>
    <s v="     "/>
    <x v="0"/>
    <s v="PG&amp;E"/>
    <m/>
    <s v="Other"/>
    <m/>
    <s v="D"/>
    <s v="D"/>
    <s v="Structure-only"/>
    <m/>
    <s v="Contact - Animal - Nest"/>
    <s v="33.e. Other contact from object"/>
    <s v="Contact - Nest"/>
    <s v="Contact from object"/>
    <s v="Contact - Nest"/>
    <m/>
    <s v="Contact - Nest"/>
    <s v="Transformer"/>
    <s v="Force Out"/>
    <m/>
    <s v="Overhead"/>
    <x v="3"/>
    <s v="Transformer"/>
    <s v="Pole, Transformer"/>
    <s v="CGC: 516575659596"/>
    <s v="     "/>
    <s v="Non-HFTD"/>
    <x v="0"/>
    <m/>
    <m/>
    <n v="35.131999999999998"/>
    <n v="-119.146"/>
    <s v="Kern"/>
    <s v="OLD-RIVER-1101"/>
    <m/>
    <n v="12000"/>
    <m/>
    <x v="0"/>
    <s v="PG&amp;E SIPT"/>
    <s v="Agriculture"/>
    <m/>
    <m/>
    <s v="No"/>
    <m/>
    <m/>
    <m/>
    <m/>
    <m/>
    <m/>
    <m/>
    <s v="N"/>
    <s v="N"/>
    <m/>
    <m/>
    <s v="     "/>
    <m/>
    <m/>
    <m/>
    <m/>
    <m/>
    <m/>
    <m/>
    <m/>
    <m/>
    <m/>
    <m/>
    <m/>
    <m/>
    <m/>
    <m/>
    <m/>
    <m/>
    <m/>
    <m/>
  </r>
  <r>
    <s v="20201813"/>
    <s v="     "/>
    <n v="43969"/>
    <s v="5/18"/>
    <x v="0"/>
    <n v="0.21111111111111111"/>
    <s v="21"/>
    <n v="2"/>
    <s v="5"/>
    <x v="4"/>
    <n v="43969"/>
    <n v="0.26666666666666666"/>
    <s v="No fire mentioned, found burnt pole "/>
    <s v="     "/>
    <s v="FAS"/>
    <m/>
    <s v="Y"/>
    <x v="0"/>
    <s v="915632"/>
    <s v="20-0051120"/>
    <m/>
    <s v="T004963428"/>
    <n v="119038273"/>
    <m/>
    <s v="     "/>
    <x v="0"/>
    <s v="PG&amp;E"/>
    <m/>
    <s v="Building"/>
    <m/>
    <s v="D"/>
    <m/>
    <s v="Structure-PG&amp;E only"/>
    <m/>
    <s v="Unknown"/>
    <s v="40.a. Unknown"/>
    <s v="Unknown"/>
    <m/>
    <m/>
    <m/>
    <m/>
    <m/>
    <s v="Force Out"/>
    <m/>
    <s v="Overhead"/>
    <x v="3"/>
    <s v="Pole"/>
    <m/>
    <s v="100236528"/>
    <s v="     "/>
    <s v="Non-HFTD"/>
    <x v="0"/>
    <m/>
    <m/>
    <n v="35.3003"/>
    <n v="-119.914"/>
    <s v="San Luis Obispo"/>
    <s v="CARRIZO-PLAINS-1101"/>
    <m/>
    <n v="12000"/>
    <m/>
    <x v="0"/>
    <s v="Self Extinguished"/>
    <s v="Herbaceous"/>
    <m/>
    <m/>
    <s v="No"/>
    <m/>
    <m/>
    <m/>
    <m/>
    <m/>
    <m/>
    <m/>
    <s v="N"/>
    <s v="N"/>
    <m/>
    <m/>
    <s v="     "/>
    <m/>
    <m/>
    <m/>
    <m/>
    <m/>
    <m/>
    <m/>
    <m/>
    <m/>
    <m/>
    <m/>
    <m/>
    <m/>
    <m/>
    <m/>
    <m/>
    <m/>
    <m/>
    <m/>
  </r>
  <r>
    <s v="20201837"/>
    <s v="     "/>
    <n v="43969"/>
    <s v="5/18"/>
    <x v="0"/>
    <n v="0.37291666666666667"/>
    <s v="21"/>
    <n v="2"/>
    <s v="5"/>
    <x v="4"/>
    <n v="43969"/>
    <n v="0.3659722222222222"/>
    <s v="Tman doesn't know fire cause; 2/25/21, called FD"/>
    <s v="     "/>
    <s v="FAS"/>
    <m/>
    <s v="Y"/>
    <x v="0"/>
    <s v="915800"/>
    <s v="20-0051263"/>
    <m/>
    <s v="T004963640"/>
    <n v="119039623"/>
    <m/>
    <s v="     "/>
    <x v="0"/>
    <s v="PG&amp;E"/>
    <m/>
    <s v="Other"/>
    <m/>
    <s v="D"/>
    <m/>
    <s v="Structure-PG&amp;E only"/>
    <m/>
    <s v="Unknown"/>
    <s v="40.a. Unknown"/>
    <s v="Unknown"/>
    <m/>
    <m/>
    <m/>
    <m/>
    <m/>
    <s v="Three Phase Fault"/>
    <m/>
    <s v="Overhead"/>
    <x v="3"/>
    <s v="Pole"/>
    <m/>
    <s v="100254260"/>
    <s v="     "/>
    <s v="Non-HFTD"/>
    <x v="0"/>
    <m/>
    <m/>
    <n v="35.352200000000003"/>
    <n v="-119.048"/>
    <s v="Kern"/>
    <s v="STOCKDALE-2110"/>
    <m/>
    <n v="21000"/>
    <m/>
    <x v="0"/>
    <s v="Unknown"/>
    <s v="Urban"/>
    <m/>
    <m/>
    <s v="No"/>
    <m/>
    <m/>
    <m/>
    <m/>
    <m/>
    <m/>
    <m/>
    <s v="N"/>
    <s v="N"/>
    <m/>
    <m/>
    <s v="     "/>
    <m/>
    <m/>
    <m/>
    <m/>
    <m/>
    <m/>
    <m/>
    <m/>
    <m/>
    <m/>
    <m/>
    <m/>
    <m/>
    <m/>
    <m/>
    <m/>
    <m/>
    <m/>
    <m/>
  </r>
  <r>
    <s v="20210606"/>
    <s v="     "/>
    <n v="44334"/>
    <s v="5/18"/>
    <x v="0"/>
    <n v="0.27291666666666664"/>
    <s v="21"/>
    <n v="2"/>
    <s v="5"/>
    <x v="5"/>
    <n v="44334"/>
    <m/>
    <s v="Primary wires down incident due to bird contact, resulted in an ignition The ensuing fire was 3 meters - 0.25 acre in size. AGFC notes: Looks like this might have affected Transmission lines as well as Distribution. I've added in the email I came across in the trans sub emails along with the Interuption and Work Card Reports to the folder URL. This information is preliminary."/>
    <s v="     "/>
    <s v="FAS"/>
    <m/>
    <s v="N"/>
    <x v="0"/>
    <m/>
    <s v="21-0062523.1(4 outages)"/>
    <m/>
    <s v="T005292553"/>
    <n v="102069000"/>
    <m/>
    <s v="     "/>
    <x v="1"/>
    <s v="PG&amp;E"/>
    <m/>
    <s v="Other"/>
    <s v="Bird"/>
    <s v="D"/>
    <s v="D"/>
    <s v="&lt;0.25"/>
    <m/>
    <s v="Contact - Animal - Bird"/>
    <s v="33.b. Animal contact"/>
    <s v="Contact - Bird"/>
    <s v="Contact from object"/>
    <s v="Animal contact"/>
    <m/>
    <s v="Animal contact"/>
    <s v="Conductor - Primary"/>
    <s v="Line to Line,Multi-Fault"/>
    <s v="N"/>
    <s v="Overhead"/>
    <x v="3"/>
    <s v="Conductor - Primary"/>
    <s v="Conductor - Primary, Transformer"/>
    <s v="102068756"/>
    <s v="     "/>
    <s v="Non-HFTD"/>
    <x v="0"/>
    <m/>
    <m/>
    <n v="37.756700000000002"/>
    <n v="-121.346"/>
    <s v="San Joaquin"/>
    <s v="BANTA-1101"/>
    <m/>
    <n v="12000"/>
    <m/>
    <x v="0"/>
    <s v="Tracy FD"/>
    <s v="Agriculture"/>
    <m/>
    <m/>
    <s v="No"/>
    <m/>
    <m/>
    <m/>
    <m/>
    <m/>
    <m/>
    <m/>
    <s v="N"/>
    <s v="N"/>
    <m/>
    <m/>
    <s v="     "/>
    <m/>
    <m/>
    <m/>
    <m/>
    <m/>
    <m/>
    <m/>
    <m/>
    <m/>
    <m/>
    <m/>
    <m/>
    <m/>
    <m/>
    <m/>
    <m/>
    <m/>
    <m/>
    <m/>
  </r>
  <r>
    <s v="20210810"/>
    <s v="     "/>
    <n v="44334"/>
    <s v="5/18"/>
    <x v="0"/>
    <n v="0.5444444444444444"/>
    <s v="21"/>
    <n v="2"/>
    <s v="5"/>
    <x v="5"/>
    <n v="44334"/>
    <m/>
    <s v="Veg Management Notes: Evidence of Non-Utility vegetation management operations at the site of the outage involving the removal of Eucalyptus trees with heavy equipment. According to a witness on 5/19/2021, the outage occurred due to a section of a Eucalyptus tree failing into the conductors by a 3rd party contractor. The section of a Eucalyptus tree adjacent to the conductors was struck by a tree that was removed at the base and being transferred by a feller buncher to a landing zone. The removed/cut Eucalyptus tree was in the grapple of the feller buncher when it hit the upper canopy of a Eucalyptus tree nearby and caused a section of it to fail into two of three phases on the adjacent electrical facilities. The contact from the force of the tree branch on the two phases caused sparks that ignited dry-dead grass below the conductors. The fire was extinguished by employees working in the area without a call or response from the local fire department. This information is preliminary. OIS: 1352489; ILIS: 21-0062840; FOID: T005293030; Circuit ID: 182821103"/>
    <s v="     "/>
    <s v="FAS"/>
    <m/>
    <s v="Y"/>
    <x v="0"/>
    <m/>
    <s v="21-0062840"/>
    <m/>
    <s v="T005293030"/>
    <m/>
    <m/>
    <s v="     "/>
    <x v="1"/>
    <s v="PG&amp;E"/>
    <m/>
    <s v="Vegetation"/>
    <m/>
    <s v="D"/>
    <s v="D"/>
    <s v="&lt;0.25"/>
    <s v="10ft by 7ft"/>
    <s v="Contact - 3rd Party"/>
    <s v="33.a. Veg. contact"/>
    <s v="Contact - 3rd Party"/>
    <s v="Contact from object"/>
    <s v="Veg. contact"/>
    <m/>
    <s v="Veg. contact"/>
    <s v="Conductor - Primary"/>
    <s v="Three Phase Fault"/>
    <s v="Y"/>
    <s v="Overhead"/>
    <x v="3"/>
    <s v="Conductor - Primary"/>
    <s v="Conductor"/>
    <s v="182821103"/>
    <s v="     "/>
    <s v="Non-HFTD"/>
    <x v="0"/>
    <m/>
    <m/>
    <n v="35.040100000000002"/>
    <n v="-120.547"/>
    <s v="San Luis Obispo"/>
    <s v="MESA-1103"/>
    <m/>
    <n v="12000"/>
    <m/>
    <x v="0"/>
    <s v="Employees"/>
    <s v="Agriculture"/>
    <m/>
    <m/>
    <s v="No"/>
    <m/>
    <m/>
    <m/>
    <m/>
    <m/>
    <m/>
    <m/>
    <s v="N"/>
    <s v="N"/>
    <m/>
    <m/>
    <s v="     "/>
    <s v="34.04016700"/>
    <s v="-120.54685100"/>
    <s v="May 19 2021 12:00AM"/>
    <s v="Unverified"/>
    <s v="Evidence of 3rd party caused outage. Witness stated on 5/19/21 that one of the equipment operators was cutting a eucalyptus tree and while moving the tree it contacted another tree causing a branch to break off and cross phase the lines. Sparks from the conductors contacting each other caused a small grass fire that was put out by other members of the same crew from Justins Tree Service (JTS). PG&amp;E will pursue vegetation work on the property and SSD to reduce the risk of additional outages in this area. _x000d__x000a_"/>
    <s v="EUCA"/>
    <m/>
    <m/>
    <m/>
    <s v="None"/>
    <s v="None"/>
    <s v="N"/>
    <s v="1"/>
    <m/>
    <s v="Valley"/>
    <s v="D"/>
    <m/>
    <m/>
    <s v="0"/>
  </r>
  <r>
    <s v="20210610"/>
    <s v="     "/>
    <n v="44334"/>
    <s v="5/18"/>
    <x v="0"/>
    <n v="0.22847222222222222"/>
    <s v="21"/>
    <n v="2"/>
    <s v="5"/>
    <x v="5"/>
    <n v="44334"/>
    <m/>
    <s v="Blown Jumper on the Fulton-Hopland 60 kV  Transmission line, resulted in an ignition.  Also, trouble on the Windsor-Fitch mountain 60 KV line.  The ensuing fire was 3 meter - 0.25 acre in size. This information is preliminary. S7RM- a CAP (#121366183) was created as a result of this incident.  It has been suggested to get the jumper to ATS for failure analysis however there is no identifing information on who was the T-man who responded to this incident.  Photo added on 6/8/2021-s7rm. "/>
    <s v="     "/>
    <s v="Trans-Sub Email"/>
    <m/>
    <s v="N"/>
    <x v="0"/>
    <m/>
    <m/>
    <s v="T21-005837"/>
    <m/>
    <m/>
    <m/>
    <s v="     "/>
    <x v="1"/>
    <s v="PG&amp;E"/>
    <m/>
    <s v="Other"/>
    <s v="Jumper"/>
    <s v="T"/>
    <s v="T"/>
    <s v="&lt;0.25"/>
    <s v="50 square foot"/>
    <s v="Equipment - PG&amp;E"/>
    <s v="34.m. Connection device damage or failure"/>
    <s v="Equipment - PG&amp;E"/>
    <s v="All types of equipment / facility failure"/>
    <s v="Splice/Clamp/Connector"/>
    <s v="Jumper"/>
    <m/>
    <m/>
    <m/>
    <s v="N"/>
    <s v="Overhead"/>
    <x v="4"/>
    <s v="Jumper"/>
    <s v="Jumper"/>
    <s v="45002112"/>
    <s v="     "/>
    <s v="Non-HFTD"/>
    <x v="0"/>
    <m/>
    <m/>
    <n v="38.496699999999997"/>
    <n v="-122.762"/>
    <s v="Sonoma"/>
    <s v="FULTON-HOPLAND-60KV"/>
    <m/>
    <n v="60000"/>
    <s v="N/A"/>
    <x v="0"/>
    <s v="Employee"/>
    <s v="Urban"/>
    <m/>
    <m/>
    <s v="No"/>
    <m/>
    <m/>
    <m/>
    <m/>
    <m/>
    <m/>
    <m/>
    <s v="N"/>
    <s v="N"/>
    <m/>
    <m/>
    <s v="     "/>
    <m/>
    <m/>
    <m/>
    <m/>
    <m/>
    <m/>
    <m/>
    <m/>
    <m/>
    <m/>
    <m/>
    <m/>
    <m/>
    <m/>
    <m/>
    <m/>
    <m/>
    <m/>
    <m/>
  </r>
  <r>
    <s v="20150068"/>
    <s v="     "/>
    <n v="42143"/>
    <s v="5/19"/>
    <x v="0"/>
    <n v="0.56319444444444444"/>
    <s v="21"/>
    <n v="2"/>
    <s v="5"/>
    <x v="2"/>
    <n v="42143"/>
    <n v="0.56319444444444444"/>
    <m/>
    <s v="     "/>
    <m/>
    <m/>
    <s v="N"/>
    <x v="0"/>
    <s v="1236969"/>
    <s v="15-0035210"/>
    <m/>
    <m/>
    <m/>
    <m/>
    <s v="     "/>
    <x v="1"/>
    <s v="PG&amp;E"/>
    <m/>
    <s v="Vegetation"/>
    <m/>
    <s v="D"/>
    <m/>
    <s v="&lt;3 meters of linear travel"/>
    <s v="Square Feet: ; Acreage: "/>
    <s v="Equipment - PG&amp;E"/>
    <s v="34.e. Switch damage or failure"/>
    <s v="Equipment - PG&amp;E"/>
    <s v="All types of equipment / facility failure"/>
    <s v="Switch"/>
    <s v="Switch"/>
    <m/>
    <m/>
    <s v="Line to Line"/>
    <s v="PACIFIC BELL"/>
    <s v="Overhead"/>
    <x v="3"/>
    <s v="Switch"/>
    <m/>
    <s v="100476269"/>
    <s v="     "/>
    <s v="Non-HFTD"/>
    <x v="0"/>
    <m/>
    <m/>
    <n v="37.927300000000002"/>
    <n v="-122.086"/>
    <s v="Contra Costa"/>
    <s v="LAKEWOOD-2107"/>
    <s v="13532107"/>
    <n v="21000"/>
    <s v="LAKEWOOD 210769586"/>
    <x v="0"/>
    <s v="CONTRA COSTA   FIRE"/>
    <s v="Urban"/>
    <m/>
    <m/>
    <s v="No"/>
    <m/>
    <m/>
    <m/>
    <m/>
    <m/>
    <m/>
    <m/>
    <s v="N"/>
    <s v="N"/>
    <m/>
    <m/>
    <s v="     "/>
    <m/>
    <m/>
    <m/>
    <m/>
    <m/>
    <m/>
    <m/>
    <m/>
    <m/>
    <m/>
    <m/>
    <m/>
    <m/>
    <m/>
    <m/>
    <m/>
    <m/>
    <m/>
    <m/>
  </r>
  <r>
    <s v="20160050"/>
    <s v="     "/>
    <n v="42509"/>
    <s v="5/19"/>
    <x v="0"/>
    <n v="0.7729166666666667"/>
    <s v="21"/>
    <n v="2"/>
    <s v="5"/>
    <x v="6"/>
    <n v="42509"/>
    <n v="0.7729166666666667"/>
    <s v="1 PHASE OF 6 SOL. CU. DOWN,BROKE AT CONNECTOR.ISOLATED SW LOG 16-37236.STARTED SMALL GRASS FIRE ONLY. 200 SQ FT.. NO PROPERTY DAMAGE.CREW TO REPAIR"/>
    <s v="     "/>
    <m/>
    <m/>
    <s v="N"/>
    <x v="0"/>
    <s v="1473062"/>
    <s v="16-0037236"/>
    <m/>
    <m/>
    <n v="111651011"/>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m/>
    <s v="Overhead"/>
    <x v="3"/>
    <s v="Conductor"/>
    <m/>
    <s v="102342932"/>
    <s v="     "/>
    <s v="Non-HFTD"/>
    <x v="0"/>
    <m/>
    <m/>
    <n v="37.74"/>
    <n v="-120.803"/>
    <s v="Stanislaus"/>
    <s v="COTTLE-1703"/>
    <s v="163711708"/>
    <n v="17000"/>
    <s v="N/A"/>
    <x v="0"/>
    <s v="OAKDALE F.D."/>
    <s v="Herbaceous"/>
    <m/>
    <m/>
    <s v="No"/>
    <m/>
    <m/>
    <m/>
    <m/>
    <m/>
    <m/>
    <m/>
    <s v="N"/>
    <s v="N"/>
    <m/>
    <m/>
    <s v="     "/>
    <m/>
    <m/>
    <m/>
    <m/>
    <m/>
    <m/>
    <m/>
    <m/>
    <m/>
    <m/>
    <m/>
    <m/>
    <m/>
    <m/>
    <m/>
    <m/>
    <m/>
    <m/>
    <m/>
  </r>
  <r>
    <s v="20170053"/>
    <s v="     "/>
    <n v="42874"/>
    <s v="5/19"/>
    <x v="0"/>
    <n v="0.40069444444444446"/>
    <s v="20"/>
    <n v="2"/>
    <s v="5"/>
    <x v="0"/>
    <n v="42874"/>
    <m/>
    <s v="FIRE BURNED 350 ALUM SECONDARY RISER. CUT RISER IN CLEAR AND ENERGIZED OTHER CUSTOMERS. CREW TO REPLACED SECONDARY RISER TO SPLICE BOX. UNKNOWN CAUSE TO FIRE."/>
    <s v="     "/>
    <m/>
    <m/>
    <s v="N"/>
    <x v="0"/>
    <s v="1785388"/>
    <m/>
    <m/>
    <m/>
    <m/>
    <m/>
    <s v="     "/>
    <x v="1"/>
    <s v="PG&amp;E"/>
    <m/>
    <s v="Vegetation"/>
    <m/>
    <s v="D"/>
    <m/>
    <s v="&lt;0.25"/>
    <s v="Square Feet: ; Acreage: "/>
    <s v="Equipment - PG&amp;E"/>
    <s v="34.b. Conductor damage or failure"/>
    <s v="Equipment - PG&amp;E"/>
    <s v="All types of equipment / facility failure"/>
    <s v="Conductor"/>
    <s v="Conductor"/>
    <m/>
    <m/>
    <m/>
    <s v="Unknown"/>
    <s v="Overhead"/>
    <x v="1"/>
    <s v="Conductor"/>
    <m/>
    <s v="101534483"/>
    <s v="     "/>
    <s v="Non-HFTD"/>
    <x v="0"/>
    <m/>
    <m/>
    <n v="40.0334"/>
    <n v="-122.099"/>
    <s v="Tehama"/>
    <s v="LOS-MOLINOS-1101"/>
    <s v="103481101"/>
    <m/>
    <s v="N/A"/>
    <x v="0"/>
    <s v="INCIDENT NUMBER 004751"/>
    <s v="Urban"/>
    <m/>
    <m/>
    <s v="No"/>
    <m/>
    <m/>
    <m/>
    <m/>
    <m/>
    <m/>
    <m/>
    <s v="N"/>
    <s v="N"/>
    <m/>
    <m/>
    <s v="     "/>
    <m/>
    <m/>
    <m/>
    <m/>
    <m/>
    <m/>
    <m/>
    <m/>
    <m/>
    <m/>
    <m/>
    <m/>
    <m/>
    <m/>
    <m/>
    <m/>
    <m/>
    <m/>
    <m/>
  </r>
  <r>
    <s v="20170054"/>
    <s v="     "/>
    <n v="42874"/>
    <s v="5/19"/>
    <x v="0"/>
    <n v="0.45277777777777778"/>
    <s v="20"/>
    <n v="2"/>
    <s v="5"/>
    <x v="0"/>
    <n v="42874"/>
    <m/>
    <s v="GRASS FIRE UNDER TRANSMISSION / NOTIFIED TRANSMISSION DEPT AND STOOD BY UNTIL THEY ARRIVED"/>
    <s v="     "/>
    <m/>
    <m/>
    <s v="N"/>
    <x v="0"/>
    <m/>
    <m/>
    <s v="INT-09669"/>
    <m/>
    <m/>
    <m/>
    <s v="     "/>
    <x v="1"/>
    <s v="PG&amp;E"/>
    <m/>
    <s v="Vegetation"/>
    <m/>
    <s v="T"/>
    <m/>
    <s v="10-99"/>
    <s v="Square Feet: ; Acreage: 12"/>
    <s v="Equipment - PG&amp;E"/>
    <s v="34.o. Other"/>
    <s v="Equipment - PG&amp;E"/>
    <s v="All types of equipment / facility failure"/>
    <m/>
    <m/>
    <m/>
    <m/>
    <m/>
    <s v="Unknown"/>
    <s v="Overhead"/>
    <x v="4"/>
    <s v="Conductor"/>
    <m/>
    <s v="Pole 044/004"/>
    <s v="     "/>
    <s v="Non-HFTD"/>
    <x v="0"/>
    <m/>
    <m/>
    <n v="37.208599999999997"/>
    <n v="-121.09699999999999"/>
    <s v="Merced"/>
    <s v="MILLER-#1-115-/-TESLA-SALADO-#1"/>
    <s v="ETL.3992"/>
    <n v="115000"/>
    <s v="N/A"/>
    <x v="0"/>
    <s v="Cal Fire"/>
    <s v="Herbaceous"/>
    <m/>
    <m/>
    <s v="No"/>
    <m/>
    <m/>
    <m/>
    <m/>
    <m/>
    <m/>
    <m/>
    <s v="N"/>
    <s v="N"/>
    <m/>
    <m/>
    <s v="     "/>
    <m/>
    <m/>
    <m/>
    <m/>
    <m/>
    <m/>
    <m/>
    <m/>
    <m/>
    <m/>
    <m/>
    <m/>
    <m/>
    <m/>
    <m/>
    <m/>
    <m/>
    <m/>
    <m/>
  </r>
  <r>
    <s v="SAP201711870"/>
    <s v="     "/>
    <n v="42874"/>
    <s v="5/19"/>
    <x v="0"/>
    <m/>
    <s v="20"/>
    <n v="2"/>
    <s v="5"/>
    <x v="0"/>
    <n v="42872"/>
    <m/>
    <s v="Pole repaired due to pole fire"/>
    <s v="     "/>
    <s v="SAP"/>
    <n v="44580"/>
    <s v="Y"/>
    <x v="0"/>
    <s v="1783702"/>
    <s v="N/A"/>
    <m/>
    <s v="T004037130"/>
    <n v="112875818"/>
    <m/>
    <s v="     "/>
    <x v="0"/>
    <s v="PG&amp;E"/>
    <m/>
    <m/>
    <m/>
    <s v="D"/>
    <m/>
    <s v="Structure-PG&amp;E only"/>
    <m/>
    <s v="Contamination"/>
    <s v="36.a. Contamination"/>
    <s v="Equipment - PG&amp;E"/>
    <s v="Insulator failure"/>
    <s v="Insulator failure"/>
    <m/>
    <m/>
    <m/>
    <m/>
    <s v="Yes"/>
    <s v="Overhead"/>
    <x v="0"/>
    <s v="Pole"/>
    <m/>
    <s v="101779134"/>
    <s v="     "/>
    <s v="Non-HFTD"/>
    <x v="0"/>
    <m/>
    <m/>
    <n v="36.611699999999999"/>
    <n v="-121.84099999999999"/>
    <s v="Monterey"/>
    <s v="DEL-MONTE-2102"/>
    <m/>
    <m/>
    <m/>
    <x v="0"/>
    <s v="Fremont FD"/>
    <m/>
    <m/>
    <m/>
    <s v="No"/>
    <m/>
    <m/>
    <m/>
    <m/>
    <m/>
    <m/>
    <m/>
    <s v="N"/>
    <s v="N"/>
    <m/>
    <m/>
    <s v="     "/>
    <m/>
    <m/>
    <m/>
    <m/>
    <m/>
    <m/>
    <m/>
    <m/>
    <m/>
    <m/>
    <m/>
    <m/>
    <m/>
    <m/>
    <m/>
    <m/>
    <m/>
    <m/>
    <m/>
  </r>
  <r>
    <s v="SAP201711863"/>
    <s v="     "/>
    <n v="42874"/>
    <s v="5/19"/>
    <x v="0"/>
    <m/>
    <s v="20"/>
    <n v="2"/>
    <s v="5"/>
    <x v="0"/>
    <n v="42872"/>
    <m/>
    <s v="pole fire; failed transformer; meter 1005533255"/>
    <s v="     "/>
    <s v="SAP"/>
    <n v="44580"/>
    <s v="Y"/>
    <x v="0"/>
    <m/>
    <s v="17-0048432"/>
    <m/>
    <s v="T004037104"/>
    <n v="112875540"/>
    <m/>
    <s v="     "/>
    <x v="0"/>
    <s v="PG&amp;E"/>
    <m/>
    <m/>
    <m/>
    <s v="D"/>
    <m/>
    <s v="Structure-PG&amp;E only"/>
    <m/>
    <s v="Equipment - PG&amp;E"/>
    <s v="34.n. Transformer damage or failure"/>
    <s v="Equipment - PG&amp;E"/>
    <s v="Transformer failure"/>
    <s v="Transformer failure"/>
    <s v="Transformer"/>
    <m/>
    <m/>
    <s v="Line to Ground"/>
    <s v="Yes"/>
    <s v="Overhead"/>
    <x v="0"/>
    <s v="Transformer"/>
    <m/>
    <s v="100313170"/>
    <s v="     "/>
    <s v="Non-HFTD"/>
    <x v="0"/>
    <m/>
    <m/>
    <n v="37.618699999999997"/>
    <n v="-122.411"/>
    <s v="San Mateo"/>
    <s v="MILLBRAE-1108"/>
    <m/>
    <m/>
    <s v="MILLBRAE 11086299"/>
    <x v="0"/>
    <m/>
    <m/>
    <m/>
    <m/>
    <s v="No"/>
    <m/>
    <m/>
    <m/>
    <m/>
    <m/>
    <m/>
    <m/>
    <s v="N"/>
    <s v="N"/>
    <m/>
    <m/>
    <s v="     "/>
    <m/>
    <m/>
    <m/>
    <m/>
    <m/>
    <m/>
    <m/>
    <m/>
    <m/>
    <m/>
    <m/>
    <m/>
    <m/>
    <m/>
    <m/>
    <m/>
    <m/>
    <m/>
    <m/>
  </r>
  <r>
    <s v="20180186"/>
    <s v="     "/>
    <n v="43239"/>
    <s v="5/19"/>
    <x v="0"/>
    <n v="0.96408564814814812"/>
    <s v="20"/>
    <n v="2"/>
    <s v="5"/>
    <x v="1"/>
    <n v="43239"/>
    <n v="0.87638888888888888"/>
    <s v="ILIS - &quot;MYLAR BALLOON CAUSED WIRE TO BURN DOWN MID SPAN&quot;"/>
    <s v="     "/>
    <s v="FAS"/>
    <m/>
    <s v="N"/>
    <x v="0"/>
    <s v="89903"/>
    <s v="18-0042560"/>
    <m/>
    <m/>
    <m/>
    <m/>
    <s v="     "/>
    <x v="1"/>
    <s v="PG&amp;E"/>
    <m/>
    <m/>
    <m/>
    <s v="D"/>
    <m/>
    <s v="10-99"/>
    <m/>
    <s v="Contact - 3rd Party"/>
    <s v="33.c. Balloon contact"/>
    <s v="Contact - 3rd Party"/>
    <s v="Contact from object"/>
    <s v="Contact - Balloon"/>
    <m/>
    <s v="Contact - Balloon"/>
    <s v="Conductor"/>
    <s v="Line to Line"/>
    <m/>
    <s v="Overhead"/>
    <x v="3"/>
    <m/>
    <m/>
    <s v="1105/2"/>
    <s v="     "/>
    <s v="Non-HFTD"/>
    <x v="0"/>
    <m/>
    <m/>
    <n v="36.881"/>
    <n v="-120.16500000000001"/>
    <s v="Madera"/>
    <s v="EL-PECO-1106"/>
    <s v="253981106"/>
    <n v="11000"/>
    <s v="N/A"/>
    <x v="0"/>
    <m/>
    <s v="Agriculture"/>
    <m/>
    <m/>
    <s v="No"/>
    <s v="10"/>
    <m/>
    <m/>
    <m/>
    <m/>
    <m/>
    <m/>
    <s v="N"/>
    <s v="N"/>
    <m/>
    <m/>
    <s v="     "/>
    <m/>
    <m/>
    <m/>
    <m/>
    <m/>
    <m/>
    <m/>
    <m/>
    <m/>
    <m/>
    <m/>
    <m/>
    <m/>
    <m/>
    <m/>
    <m/>
    <m/>
    <m/>
    <m/>
  </r>
  <r>
    <s v="EIR20180128"/>
    <s v="     "/>
    <n v="43239"/>
    <s v="5/19"/>
    <x v="0"/>
    <m/>
    <s v="20"/>
    <n v="2"/>
    <s v="5"/>
    <x v="1"/>
    <m/>
    <m/>
    <s v="On May 19, 2018, at approximately 0939 hours, a crop duster made contact with the bottom phase of PG&amp;E’s Rio Oso – Nicolaus 115 kV transmission line between structures 42/320 and 41/319 near the intersection of Pleasant Grove Road and Cornelius Avenue in unincorporated Pleasant Grove, Sutter County. The conductor fell to the ground. A small grass fire occurred as a result, which was contained by the fire department._x000d__x000a__x000d__x000a_Attached with this incident report are the following patrol and inspection records for Rio Oso – Nicolaus 115 kV line:_x000d__x000a__x000d__x000a_   •  _x0009_2009 and 2014 detailed inspection records (Attachments 1 and 2)_x000d__x000a_   •  _x0009_2016 and 2017 air patrol records (Attachments 3 and 4)_x000d__x000a__x000d__x000a_PG&amp;E replaced the fallen conductor per the attached work order (Attachment 5)._x000d__x000a__x000d__x000a_There were no reports of injuries or any damage to the plane due to the incident. There was no customer outage due to the incident. PG&amp;E reported this incident to the CPUC in accordance with PG&amp;E’s response to the CPUC’s Notice of Violation involving an aircraft strike in the City of Williams on 9/23/13."/>
    <s v="     "/>
    <s v="EIR Ignitions Tracker"/>
    <n v="44288"/>
    <s v="Y"/>
    <x v="0"/>
    <m/>
    <m/>
    <m/>
    <m/>
    <n v="114620584"/>
    <s v="EI180519A"/>
    <s v="     "/>
    <x v="1"/>
    <s v="PG&amp;E"/>
    <m/>
    <s v="Vegetation"/>
    <m/>
    <s v="D"/>
    <m/>
    <s v="Unknown"/>
    <m/>
    <s v="Contact - Customer (Equip/Structure/Veg)"/>
    <s v="33.e. Other contact from object"/>
    <s v="Contact - 3rd Party"/>
    <m/>
    <s v="Contact from object"/>
    <m/>
    <s v="Contact from object"/>
    <s v="Conductor - All"/>
    <m/>
    <s v="No"/>
    <s v="Overhead"/>
    <x v="4"/>
    <s v="Conductor - All"/>
    <m/>
    <s v="SAP Equip Rec #: 40762677"/>
    <s v="     "/>
    <s v="Non-HFTD"/>
    <x v="0"/>
    <m/>
    <m/>
    <n v="38.926699999999997"/>
    <n v="-121.491"/>
    <s v="Sutter"/>
    <s v="EAST-NICOLAUS-1102"/>
    <m/>
    <n v="12000"/>
    <s v="N/A"/>
    <x v="0"/>
    <m/>
    <s v="Agriculture"/>
    <m/>
    <m/>
    <s v="No"/>
    <m/>
    <m/>
    <m/>
    <m/>
    <m/>
    <m/>
    <m/>
    <s v="N"/>
    <s v="N"/>
    <m/>
    <m/>
    <s v="     "/>
    <m/>
    <m/>
    <m/>
    <m/>
    <m/>
    <m/>
    <m/>
    <m/>
    <m/>
    <m/>
    <m/>
    <m/>
    <m/>
    <m/>
    <m/>
    <m/>
    <m/>
    <m/>
    <m/>
  </r>
  <r>
    <s v="20180179"/>
    <s v="     "/>
    <n v="43239"/>
    <s v="5/19"/>
    <x v="0"/>
    <m/>
    <s v="20"/>
    <n v="2"/>
    <s v="5"/>
    <x v="1"/>
    <m/>
    <m/>
    <s v="bird droppings caused flashed insulator."/>
    <s v="     "/>
    <s v="Charles"/>
    <m/>
    <s v="N"/>
    <x v="0"/>
    <m/>
    <m/>
    <s v="INT-11018"/>
    <m/>
    <m/>
    <m/>
    <s v="     "/>
    <x v="1"/>
    <s v="PG&amp;E"/>
    <m/>
    <m/>
    <m/>
    <s v="T"/>
    <m/>
    <s v="Unknown"/>
    <m/>
    <s v="Contact - 3rd Party"/>
    <s v="33.e. Other contact from object"/>
    <s v="Contact - 3rd Party"/>
    <s v="Contact from object"/>
    <s v="Contact - 3rd Party"/>
    <m/>
    <s v="Contact - 3rd Party"/>
    <s v="Insulator"/>
    <m/>
    <m/>
    <m/>
    <x v="4"/>
    <m/>
    <m/>
    <m/>
    <s v="     "/>
    <s v="Non-HFTD"/>
    <x v="0"/>
    <m/>
    <m/>
    <n v="38.932600000000001"/>
    <n v="-121.494"/>
    <s v="Sutter"/>
    <s v="RIO-OSO-NICOLAUS"/>
    <s v="ETL.3440"/>
    <n v="115000"/>
    <s v="N/A"/>
    <x v="0"/>
    <m/>
    <s v="Agriculture"/>
    <m/>
    <m/>
    <s v="No"/>
    <m/>
    <m/>
    <m/>
    <m/>
    <m/>
    <m/>
    <m/>
    <s v="N"/>
    <s v="N"/>
    <m/>
    <m/>
    <s v="     "/>
    <m/>
    <m/>
    <m/>
    <m/>
    <m/>
    <m/>
    <m/>
    <m/>
    <m/>
    <m/>
    <m/>
    <m/>
    <m/>
    <m/>
    <m/>
    <m/>
    <m/>
    <m/>
    <m/>
  </r>
  <r>
    <s v="20180182"/>
    <s v="     "/>
    <n v="43239"/>
    <s v="5/19"/>
    <x v="0"/>
    <n v="0.58363425925925927"/>
    <s v="20"/>
    <n v="2"/>
    <s v="5"/>
    <x v="1"/>
    <n v="43239"/>
    <n v="0.58194444444444449"/>
    <s v="&quot;Wire dwn due to palm branch&quot;"/>
    <s v="     "/>
    <s v="FAS"/>
    <m/>
    <s v="N"/>
    <x v="0"/>
    <s v="89787"/>
    <s v="18-0042540"/>
    <m/>
    <m/>
    <m/>
    <m/>
    <s v="     "/>
    <x v="1"/>
    <s v="PG&amp;E"/>
    <m/>
    <m/>
    <m/>
    <s v="D"/>
    <m/>
    <s v="&lt;0.25"/>
    <m/>
    <s v="Vegetation"/>
    <s v="33.a. Veg. contact"/>
    <s v="Vegetation"/>
    <s v="Contact from object"/>
    <s v="Vegetation"/>
    <m/>
    <s v="Contact - Vegetation"/>
    <s v="Conductor"/>
    <s v="Open Circuit"/>
    <m/>
    <s v="Overhead"/>
    <x v="3"/>
    <m/>
    <m/>
    <s v="WIRE DOWN 2 SP LD SD 7995"/>
    <s v="     "/>
    <s v="Non-HFTD"/>
    <x v="0"/>
    <m/>
    <m/>
    <n v="36.4709"/>
    <n v="-121.46599999999999"/>
    <s v="Monterey"/>
    <s v="CAMPHORA-1101"/>
    <s v="182071101"/>
    <n v="11000"/>
    <s v="CAMPHORA 110122412"/>
    <x v="0"/>
    <m/>
    <s v="Barren/Other"/>
    <m/>
    <m/>
    <s v="No"/>
    <m/>
    <m/>
    <m/>
    <m/>
    <m/>
    <m/>
    <m/>
    <s v="N"/>
    <s v="N"/>
    <m/>
    <m/>
    <s v="     "/>
    <s v="36.47064700"/>
    <s v="-121.46685600"/>
    <s v="May 23 2018 12:00AM"/>
    <s v="PalmFrond"/>
    <s v="Unknown"/>
    <s v="PALM"/>
    <s v="60"/>
    <s v="22"/>
    <s v="17"/>
    <m/>
    <m/>
    <m/>
    <m/>
    <m/>
    <m/>
    <m/>
    <s v="CrossArm"/>
    <s v="BareWire"/>
    <s v="0"/>
  </r>
  <r>
    <s v="20190170"/>
    <s v="     "/>
    <n v="43604"/>
    <s v="5/19"/>
    <x v="0"/>
    <m/>
    <s v="21"/>
    <n v="2"/>
    <s v="5"/>
    <x v="3"/>
    <m/>
    <m/>
    <s v="Primary elbow burnt, contained to structure, self extinguished"/>
    <s v="     "/>
    <s v="FAS"/>
    <m/>
    <s v="N"/>
    <x v="0"/>
    <m/>
    <m/>
    <m/>
    <s v="9503678010"/>
    <n v="0"/>
    <m/>
    <s v="     "/>
    <x v="0"/>
    <s v="PG&amp;E"/>
    <m/>
    <m/>
    <m/>
    <s v="D"/>
    <m/>
    <s v="Structure-only"/>
    <m/>
    <s v="Equipment - PG&amp;E"/>
    <s v="34.o. Other"/>
    <s v="Equipment - PG&amp;E"/>
    <m/>
    <m/>
    <s v="Conductor - Primary"/>
    <m/>
    <m/>
    <m/>
    <m/>
    <s v="Subsurface"/>
    <x v="0"/>
    <s v="Conductor - Primary"/>
    <m/>
    <s v=""/>
    <s v="     "/>
    <s v="Non-HFTD"/>
    <x v="0"/>
    <m/>
    <m/>
    <n v="38.004300000000001"/>
    <n v="-121.327"/>
    <s v="SAN JOAQUIN"/>
    <m/>
    <m/>
    <m/>
    <m/>
    <x v="0"/>
    <m/>
    <m/>
    <m/>
    <m/>
    <s v="No"/>
    <m/>
    <m/>
    <m/>
    <m/>
    <m/>
    <m/>
    <m/>
    <s v="N"/>
    <s v="N"/>
    <m/>
    <m/>
    <s v="     "/>
    <m/>
    <m/>
    <m/>
    <m/>
    <m/>
    <m/>
    <m/>
    <m/>
    <m/>
    <m/>
    <m/>
    <m/>
    <m/>
    <m/>
    <m/>
    <m/>
    <m/>
    <m/>
    <m/>
  </r>
  <r>
    <s v="20190169"/>
    <s v="     "/>
    <n v="43604"/>
    <s v="5/19"/>
    <x v="0"/>
    <m/>
    <s v="21"/>
    <n v="2"/>
    <s v="5"/>
    <x v="3"/>
    <n v="43604"/>
    <m/>
    <s v="Line to ground, fire less than 1 meter"/>
    <s v="     "/>
    <s v="FAS"/>
    <m/>
    <s v="N"/>
    <x v="0"/>
    <s v="385432"/>
    <s v="19-0054023"/>
    <m/>
    <s v="T004647257"/>
    <n v="0"/>
    <m/>
    <s v="     "/>
    <x v="0"/>
    <s v="PG&amp;E"/>
    <m/>
    <m/>
    <m/>
    <s v="D"/>
    <m/>
    <s v="&lt;3 meters of linear travel"/>
    <m/>
    <s v="Equipment - PG&amp;E"/>
    <s v="34.o. Other"/>
    <s v="Equipment - PG&amp;E"/>
    <m/>
    <m/>
    <s v="Fuse"/>
    <m/>
    <m/>
    <s v="Line to Ground"/>
    <m/>
    <s v="Overhead"/>
    <x v="0"/>
    <s v="Fuse"/>
    <m/>
    <s v="083531107-2101575840{70553}"/>
    <s v="     "/>
    <s v="Non-HFTD"/>
    <x v="0"/>
    <m/>
    <m/>
    <n v="37.3643"/>
    <n v="-121.809"/>
    <s v="SANTA CLARA"/>
    <s v="MC-KEE-1107"/>
    <m/>
    <m/>
    <s v="MC KEE 1107XR032"/>
    <x v="0"/>
    <s v="san jose"/>
    <m/>
    <m/>
    <m/>
    <s v="No"/>
    <m/>
    <m/>
    <m/>
    <m/>
    <m/>
    <m/>
    <m/>
    <s v="N"/>
    <s v="N"/>
    <m/>
    <m/>
    <s v="     "/>
    <m/>
    <m/>
    <m/>
    <m/>
    <m/>
    <m/>
    <m/>
    <m/>
    <m/>
    <m/>
    <m/>
    <m/>
    <m/>
    <m/>
    <m/>
    <m/>
    <m/>
    <m/>
    <m/>
  </r>
  <r>
    <s v="SAP20195987"/>
    <s v="     "/>
    <n v="43604"/>
    <s v="5/19"/>
    <x v="0"/>
    <m/>
    <s v="21"/>
    <n v="2"/>
    <s v="5"/>
    <x v="3"/>
    <n v="43602"/>
    <m/>
    <s v="UNKNOWN NORTH/CEDAR BY BRIDGE , FRESNO; POLE CAUGHT FIRE NEAR TRANSFORMER BOLTS. TOP BURNED OFF"/>
    <s v="     "/>
    <s v="SAP"/>
    <n v="44580"/>
    <s v="Y"/>
    <x v="0"/>
    <s v="383843"/>
    <s v="19-0053439"/>
    <m/>
    <s v="T004645539"/>
    <n v="117267262"/>
    <m/>
    <s v="     "/>
    <x v="0"/>
    <s v="PG&amp;E"/>
    <m/>
    <m/>
    <m/>
    <s v="D"/>
    <m/>
    <s v="Structure-PG&amp;E only"/>
    <m/>
    <s v="Equipment - PG&amp;E"/>
    <s v="34.m. Connection device damage or failure"/>
    <s v="Equipment - PG&amp;E"/>
    <s v="Splice/Clamp/Connector"/>
    <s v="Splice/Clamp/Connector"/>
    <s v="Pole"/>
    <m/>
    <m/>
    <s v="Multi-Fault"/>
    <s v="Unknown"/>
    <s v="Overhead"/>
    <x v="0"/>
    <s v="Pole"/>
    <m/>
    <s v="100793616"/>
    <s v="     "/>
    <s v="Non-HFTD"/>
    <x v="0"/>
    <m/>
    <m/>
    <n v="36.693300000000001"/>
    <n v="-119.726"/>
    <s v="Fresno"/>
    <s v="MALAGA-1111"/>
    <m/>
    <m/>
    <s v="N/A"/>
    <x v="0"/>
    <m/>
    <m/>
    <m/>
    <m/>
    <s v="No"/>
    <m/>
    <m/>
    <m/>
    <m/>
    <m/>
    <m/>
    <m/>
    <s v="N"/>
    <s v="N"/>
    <m/>
    <m/>
    <s v="     "/>
    <m/>
    <m/>
    <m/>
    <m/>
    <m/>
    <m/>
    <m/>
    <m/>
    <m/>
    <m/>
    <m/>
    <m/>
    <m/>
    <m/>
    <m/>
    <m/>
    <m/>
    <m/>
    <m/>
  </r>
  <r>
    <s v="20200422"/>
    <s v="     "/>
    <n v="43970"/>
    <s v="5/19"/>
    <x v="0"/>
    <n v="0.60138888888888886"/>
    <s v="21"/>
    <n v="2"/>
    <s v="5"/>
    <x v="4"/>
    <m/>
    <m/>
    <s v="On May 19, 2020 at 1431 hours, a PG&amp;E troubleman was dispatched to the Hollister 2101 Distribution Circuit on Line st. in Hollister for reports of fire. Initial analysis indicates that a tree in the area caused secondary to make contact together causing an arc that resulted in a small grass fire. No wires came down in this incident. The troubleman trimmed the tree that was growing into line and also added a second spreader bracket. Hollister FD stated that the customer had already extinguished the fire with a garden house before they arrived on scene."/>
    <s v="     "/>
    <s v="FAS"/>
    <m/>
    <s v="N"/>
    <x v="0"/>
    <m/>
    <m/>
    <m/>
    <s v="9999496"/>
    <m/>
    <m/>
    <s v="     "/>
    <x v="0"/>
    <s v="PG&amp;E"/>
    <m/>
    <s v="Vegetation"/>
    <m/>
    <s v="D"/>
    <s v="D"/>
    <s v="&lt;3 meters of linear travel"/>
    <m/>
    <s v="Vegetation"/>
    <s v="33.a. Veg. contact"/>
    <s v="Vegetation"/>
    <s v="Contact from object"/>
    <s v="Contact - Vegetation"/>
    <m/>
    <s v="Contact - Vegetation"/>
    <s v="Conductor - Racked Secondary"/>
    <m/>
    <m/>
    <s v="Overhead"/>
    <x v="1"/>
    <s v="Conductor - Racked Secondary"/>
    <m/>
    <s v="Circuit ID: 182492101"/>
    <s v="     "/>
    <s v="Non-HFTD"/>
    <x v="0"/>
    <m/>
    <m/>
    <n v="36.851599999999998"/>
    <n v="-121.413"/>
    <s v="San Benito"/>
    <s v="HOLLISTER-2101"/>
    <m/>
    <n v="21000"/>
    <s v="N/A"/>
    <x v="0"/>
    <s v="Hollister FD"/>
    <s v="Urban"/>
    <m/>
    <m/>
    <s v="No"/>
    <m/>
    <m/>
    <m/>
    <m/>
    <m/>
    <m/>
    <m/>
    <s v="N"/>
    <s v="N"/>
    <m/>
    <m/>
    <s v="     "/>
    <m/>
    <m/>
    <m/>
    <m/>
    <m/>
    <m/>
    <m/>
    <m/>
    <m/>
    <m/>
    <m/>
    <m/>
    <m/>
    <m/>
    <m/>
    <m/>
    <m/>
    <m/>
    <m/>
  </r>
  <r>
    <s v="20210614"/>
    <s v="     "/>
    <n v="44335"/>
    <s v="5/19"/>
    <x v="0"/>
    <n v="0.80555555555555558"/>
    <s v="21"/>
    <n v="2"/>
    <s v="5"/>
    <x v="5"/>
    <n v="44335"/>
    <m/>
    <s v="Open wire secondary overhead conductors making contact with eachother resulted in sparks to fall to ground and igniting a small fire. The ensuing fire was 1 meter - 3 meters in size. This information is preliminary."/>
    <s v="     "/>
    <s v="FAS"/>
    <m/>
    <s v="N"/>
    <x v="0"/>
    <m/>
    <s v="21-0063593"/>
    <m/>
    <s v="T005294507"/>
    <n v="121364000"/>
    <m/>
    <s v="     "/>
    <x v="1"/>
    <s v="PG&amp;E"/>
    <m/>
    <s v="Vegetation"/>
    <m/>
    <s v="D"/>
    <s v="D"/>
    <s v="&lt;3 meters of linear travel"/>
    <m/>
    <s v="Equipment - PG&amp;E"/>
    <s v="34.o. Other"/>
    <s v="Equipment - PG&amp;E"/>
    <s v="Weather"/>
    <s v="Wire-to-wire contact"/>
    <s v="Conductor - Open Wire Secondary"/>
    <m/>
    <m/>
    <m/>
    <s v="Y"/>
    <s v="Overhead"/>
    <x v="1"/>
    <s v="Conductor - Open Wire Secondary"/>
    <s v="Conductor"/>
    <s v="102015824"/>
    <s v="     "/>
    <s v="Non-HFTD"/>
    <x v="0"/>
    <m/>
    <m/>
    <n v="38.465499999999999"/>
    <n v="-122.714"/>
    <s v="Sonoma"/>
    <s v="MONROE-2107"/>
    <m/>
    <m/>
    <s v="N/A"/>
    <x v="0"/>
    <s v="Local FD"/>
    <s v="Hardwood Forest"/>
    <m/>
    <m/>
    <s v="No"/>
    <m/>
    <m/>
    <m/>
    <m/>
    <m/>
    <m/>
    <m/>
    <s v="N"/>
    <s v="N"/>
    <m/>
    <m/>
    <s v="     "/>
    <m/>
    <m/>
    <m/>
    <m/>
    <m/>
    <m/>
    <m/>
    <m/>
    <m/>
    <m/>
    <m/>
    <m/>
    <m/>
    <m/>
    <m/>
    <m/>
    <m/>
    <m/>
    <m/>
  </r>
  <r>
    <s v="20210615"/>
    <s v="     "/>
    <n v="44335"/>
    <s v="5/19"/>
    <x v="0"/>
    <n v="0.87291666666666667"/>
    <s v="21"/>
    <n v="2"/>
    <s v="5"/>
    <x v="5"/>
    <n v="44335"/>
    <m/>
    <s v="Mylar balloon flew into center phase overhead conductor, resulting in an ignition. The ensuing fire was 0.25 acre to 10 acres in size. This information is preliminary."/>
    <s v="     "/>
    <s v="FAS"/>
    <m/>
    <s v="N"/>
    <x v="0"/>
    <m/>
    <m/>
    <m/>
    <s v="T005294569"/>
    <m/>
    <m/>
    <s v="     "/>
    <x v="1"/>
    <s v="PG&amp;E"/>
    <m/>
    <s v="Other"/>
    <s v="Balloon"/>
    <s v="D"/>
    <s v="D"/>
    <s v="0.26-9.99"/>
    <s v="ABOUT 1 ACRE TOTAL "/>
    <s v="Contact - 3rd Party"/>
    <s v="33.c. Balloon contact"/>
    <s v="Contact - 3rd Party"/>
    <s v="Contact from object"/>
    <s v="Balloon contact"/>
    <m/>
    <s v="Balloon contact"/>
    <s v="Conductor - Primary"/>
    <m/>
    <s v="Y"/>
    <s v="Overhead"/>
    <x v="3"/>
    <s v="Conductor - Primary"/>
    <m/>
    <s v="101647176"/>
    <s v="     "/>
    <s v="Non-HFTD"/>
    <x v="0"/>
    <m/>
    <m/>
    <n v="38.495399999999997"/>
    <n v="-121.74299999999999"/>
    <s v="Solano"/>
    <s v="DAVIS-1107"/>
    <m/>
    <n v="12000"/>
    <m/>
    <x v="0"/>
    <s v="Dixon FD"/>
    <s v="Agriculture"/>
    <m/>
    <m/>
    <s v="No"/>
    <m/>
    <m/>
    <m/>
    <m/>
    <m/>
    <m/>
    <m/>
    <s v="N"/>
    <s v="N"/>
    <m/>
    <m/>
    <s v="     "/>
    <m/>
    <m/>
    <m/>
    <m/>
    <m/>
    <m/>
    <m/>
    <m/>
    <m/>
    <m/>
    <m/>
    <m/>
    <m/>
    <m/>
    <m/>
    <m/>
    <m/>
    <m/>
    <m/>
  </r>
  <r>
    <s v="20210616"/>
    <s v="     "/>
    <n v="44335"/>
    <s v="5/19"/>
    <x v="0"/>
    <n v="0.95138888888888884"/>
    <s v="21"/>
    <n v="2"/>
    <s v="5"/>
    <x v="5"/>
    <n v="44335"/>
    <m/>
    <s v="Tree branch fell into overhead conductor resulting in a wires down ignition. The ensuing fire was less than one meter in size. This information is preliminary. OIS: 1354098; ILIS: 21-0063611.2(2 outages); FOID: T005294632, T005294627, T005294633; EC: 121364576, 121364575 (Cxl); PM Order: 44811083; Circuit ID: 103081103, SAP ID: 100346334, 103081103"/>
    <s v="     "/>
    <s v="FAS"/>
    <m/>
    <s v="N"/>
    <x v="0"/>
    <m/>
    <s v="21-0063611.2(2 outages)"/>
    <m/>
    <s v="T005294632, T005294627, T005294633"/>
    <m/>
    <m/>
    <s v="     "/>
    <x v="1"/>
    <s v="PG&amp;E"/>
    <m/>
    <s v="Vegetation"/>
    <m/>
    <s v="D"/>
    <s v="D"/>
    <s v="&lt;0.25"/>
    <s v="10' x 2'"/>
    <s v="Vegetation"/>
    <s v="33.a. Veg. contact"/>
    <s v="Vegetation"/>
    <s v="Contact from object"/>
    <s v="Veg. contact"/>
    <m/>
    <s v="Veg. contact"/>
    <s v="Conductor - Primary"/>
    <s v="Line to Line,Open Circuit"/>
    <s v="Y"/>
    <s v="Overhead"/>
    <x v="3"/>
    <s v="Conductor - Primary"/>
    <s v="Conductor, Transformer"/>
    <s v="100346334"/>
    <s v="     "/>
    <s v="Non-HFTD"/>
    <x v="0"/>
    <m/>
    <m/>
    <n v="39.6464"/>
    <n v="-121.759"/>
    <s v="Butte"/>
    <s v="BUTTE-1103"/>
    <m/>
    <n v="12000"/>
    <m/>
    <x v="0"/>
    <s v="Cal Fire"/>
    <s v="Hardwood Woodland"/>
    <m/>
    <m/>
    <s v="No"/>
    <m/>
    <m/>
    <m/>
    <m/>
    <m/>
    <m/>
    <m/>
    <s v="N"/>
    <s v="N"/>
    <m/>
    <m/>
    <s v="     "/>
    <m/>
    <m/>
    <m/>
    <m/>
    <m/>
    <m/>
    <m/>
    <m/>
    <m/>
    <m/>
    <m/>
    <m/>
    <m/>
    <m/>
    <m/>
    <m/>
    <m/>
    <m/>
    <m/>
  </r>
  <r>
    <s v="20212379"/>
    <s v="     "/>
    <n v="44335"/>
    <s v="5/19"/>
    <x v="0"/>
    <m/>
    <s v="21"/>
    <n v="2"/>
    <s v="5"/>
    <x v="5"/>
    <n v="44333"/>
    <m/>
    <s v="1133 Hedgeside Ave in Napa; cause of equipment failure in SAP says &quot;fire&quot;"/>
    <s v="     "/>
    <s v="SAP"/>
    <m/>
    <s v="Y"/>
    <x v="0"/>
    <m/>
    <m/>
    <m/>
    <s v="Unknown"/>
    <n v="121345000"/>
    <m/>
    <s v="     "/>
    <x v="0"/>
    <s v="PG&amp;E"/>
    <m/>
    <m/>
    <m/>
    <s v="D"/>
    <m/>
    <s v="Structure-PG&amp;E only"/>
    <m/>
    <s v="Vegetation"/>
    <s v="33.a. Veg. contact"/>
    <s v="Vegetation"/>
    <s v="Contact from object"/>
    <s v="Veg. contact"/>
    <m/>
    <s v="Veg. contact"/>
    <s v="Conductor - Primary"/>
    <m/>
    <s v="N"/>
    <s v="Overhead"/>
    <x v="0"/>
    <s v="Conductor - Primary"/>
    <m/>
    <s v="102283755"/>
    <s v="     "/>
    <s v="Non-HFTD"/>
    <x v="0"/>
    <m/>
    <m/>
    <n v="38.3384"/>
    <n v="-122.27"/>
    <s v="Napa"/>
    <s v="PUEBLO-1104"/>
    <m/>
    <n v="12000"/>
    <m/>
    <x v="0"/>
    <s v="Self Extinguished"/>
    <s v="Hardwood Forest"/>
    <m/>
    <m/>
    <s v="No"/>
    <m/>
    <m/>
    <m/>
    <m/>
    <m/>
    <m/>
    <m/>
    <s v="N"/>
    <s v="N"/>
    <m/>
    <m/>
    <s v="     "/>
    <m/>
    <m/>
    <m/>
    <m/>
    <m/>
    <m/>
    <m/>
    <m/>
    <m/>
    <m/>
    <m/>
    <m/>
    <m/>
    <m/>
    <m/>
    <m/>
    <m/>
    <m/>
    <m/>
  </r>
  <r>
    <s v="SAP20210180"/>
    <s v="     "/>
    <n v="44335"/>
    <s v="5/19"/>
    <x v="0"/>
    <m/>
    <s v="21"/>
    <n v="2"/>
    <s v="5"/>
    <x v="5"/>
    <n v="44333"/>
    <m/>
    <s v="1133 Hedgeside Ave in Napa; cause of equipment failure in SAP says &quot;fire&quot;"/>
    <s v="     "/>
    <s v="SAP"/>
    <n v="44580"/>
    <s v="Y"/>
    <x v="0"/>
    <m/>
    <s v="N/A"/>
    <m/>
    <s v="Unknown"/>
    <n v="121345491"/>
    <m/>
    <s v="     "/>
    <x v="0"/>
    <s v="PG&amp;E"/>
    <m/>
    <m/>
    <m/>
    <s v="D"/>
    <m/>
    <s v="Structure-PG&amp;E only"/>
    <m/>
    <s v="Vegetation"/>
    <s v="33.a. Veg. contact"/>
    <s v="Vegetation"/>
    <s v="Veg. contact"/>
    <s v="Veg. contact"/>
    <m/>
    <s v="Veg. contact"/>
    <s v="Conductor - Primary"/>
    <m/>
    <s v="No"/>
    <s v="Overhead"/>
    <x v="0"/>
    <s v="Conductor - Primary"/>
    <m/>
    <s v="102283755"/>
    <s v="     "/>
    <s v="Non-HFTD"/>
    <x v="0"/>
    <m/>
    <m/>
    <n v="38.3384"/>
    <n v="-122.27"/>
    <s v="Napa"/>
    <s v="PUEBLO-1104"/>
    <m/>
    <m/>
    <m/>
    <x v="0"/>
    <m/>
    <m/>
    <m/>
    <m/>
    <s v="No"/>
    <m/>
    <m/>
    <m/>
    <m/>
    <m/>
    <m/>
    <m/>
    <s v="N"/>
    <s v="N"/>
    <m/>
    <m/>
    <s v="     "/>
    <m/>
    <m/>
    <m/>
    <m/>
    <m/>
    <m/>
    <m/>
    <m/>
    <m/>
    <m/>
    <m/>
    <m/>
    <m/>
    <m/>
    <m/>
    <m/>
    <m/>
    <m/>
    <m/>
  </r>
  <r>
    <s v="20210611"/>
    <s v="     "/>
    <n v="44335"/>
    <s v="5/19"/>
    <x v="0"/>
    <n v="0.73402777777777772"/>
    <s v="21"/>
    <n v="2"/>
    <s v="5"/>
    <x v="5"/>
    <n v="44335"/>
    <m/>
    <s v="Troubleman found burnt distribution conductor on a transmission overhead with distribution underbuild pole. The conductor looks to have burnt under the bird guard. The ensuing fire was 0.25 acre - 10 acres in size. This information is preliminary."/>
    <s v="     "/>
    <s v="FAS"/>
    <m/>
    <s v="N"/>
    <x v="0"/>
    <m/>
    <m/>
    <m/>
    <s v="T005294378"/>
    <n v="121364000"/>
    <m/>
    <s v="     "/>
    <x v="1"/>
    <s v="PG&amp;E"/>
    <m/>
    <s v="Vegetation"/>
    <m/>
    <s v="D"/>
    <s v="D"/>
    <s v="0.26-9.99"/>
    <m/>
    <s v="Equipment - PG&amp;E"/>
    <s v="34.b. Conductor damage or failure"/>
    <s v="Equipment - PG&amp;E"/>
    <s v="All types of equipment / facility failure"/>
    <s v="Conductor failure-all"/>
    <s v="Conductor - Primary"/>
    <m/>
    <m/>
    <m/>
    <s v="Y"/>
    <s v="Overhead"/>
    <x v="3"/>
    <s v="Conductor - Primary"/>
    <s v="Conductor, insulator"/>
    <s v="100034683"/>
    <s v="     "/>
    <s v="Non-HFTD"/>
    <x v="0"/>
    <m/>
    <m/>
    <n v="38.925600000000003"/>
    <n v="-121.377"/>
    <s v="Placer"/>
    <s v="WHEATLAND-1104"/>
    <m/>
    <n v="12000"/>
    <m/>
    <x v="0"/>
    <s v="Cal Fire"/>
    <s v="Urban"/>
    <m/>
    <m/>
    <s v="No"/>
    <m/>
    <m/>
    <m/>
    <m/>
    <m/>
    <m/>
    <m/>
    <s v="N"/>
    <s v="N"/>
    <m/>
    <m/>
    <s v="     "/>
    <m/>
    <m/>
    <m/>
    <m/>
    <m/>
    <m/>
    <m/>
    <m/>
    <m/>
    <m/>
    <m/>
    <m/>
    <m/>
    <m/>
    <m/>
    <m/>
    <m/>
    <m/>
    <m/>
  </r>
  <r>
    <s v="SAP201421685"/>
    <s v="     "/>
    <n v="41761"/>
    <s v="5/2"/>
    <x v="0"/>
    <m/>
    <s v="18"/>
    <n v="2"/>
    <s v="5"/>
    <x v="7"/>
    <n v="41759"/>
    <m/>
    <s v="ng connection; started grass fire; burnt down conductors"/>
    <s v="     "/>
    <s v="SAP"/>
    <n v="44580"/>
    <s v="Y"/>
    <x v="0"/>
    <s v="1008212"/>
    <s v="14-0028420"/>
    <m/>
    <s v="T003110026"/>
    <n v="107979620"/>
    <m/>
    <s v="     "/>
    <x v="1"/>
    <s v="PG&amp;E"/>
    <m/>
    <m/>
    <m/>
    <s v="D"/>
    <m/>
    <s v="&lt;0.25"/>
    <m/>
    <s v="Equipment - PG&amp;E"/>
    <s v="34.m. Connection device damage or failure"/>
    <s v="Equipment - PG&amp;E"/>
    <s v="Splice/Clamp/Connector"/>
    <s v="Splice/Clamp/Connector"/>
    <s v="Conductor - All"/>
    <m/>
    <m/>
    <s v="Open Circuit"/>
    <s v="No"/>
    <s v="Overhead"/>
    <x v="0"/>
    <s v="Conductor - All"/>
    <m/>
    <s v="102065481"/>
    <s v="     "/>
    <s v="Non-HFTD"/>
    <x v="0"/>
    <m/>
    <m/>
    <n v="37.718800000000002"/>
    <n v="-121.51300000000001"/>
    <s v="San Joaquin"/>
    <s v="LAMMERS-1101"/>
    <m/>
    <m/>
    <s v="LAMMERS 110113686"/>
    <x v="0"/>
    <m/>
    <m/>
    <m/>
    <m/>
    <s v="No"/>
    <m/>
    <m/>
    <m/>
    <m/>
    <m/>
    <m/>
    <m/>
    <s v="N"/>
    <s v="N"/>
    <m/>
    <m/>
    <s v="     "/>
    <m/>
    <m/>
    <m/>
    <m/>
    <m/>
    <m/>
    <m/>
    <m/>
    <m/>
    <m/>
    <m/>
    <m/>
    <m/>
    <m/>
    <m/>
    <m/>
    <m/>
    <m/>
    <m/>
  </r>
  <r>
    <s v="20150052"/>
    <s v="     "/>
    <n v="42126"/>
    <s v="5/2"/>
    <x v="0"/>
    <n v="0.72916666666666663"/>
    <s v="18"/>
    <n v="2"/>
    <s v="5"/>
    <x v="2"/>
    <n v="42126"/>
    <n v="0.72083333333333333"/>
    <s v="SKY DIVER GOT INTO POWER LINES  MADE  EC TAG FOR OM&amp;C CREW TO REPLACE WIRE"/>
    <s v="     "/>
    <m/>
    <m/>
    <s v="N"/>
    <x v="0"/>
    <s v="1228494"/>
    <s v="15-0031286"/>
    <m/>
    <m/>
    <n v="110363914"/>
    <m/>
    <s v="     "/>
    <x v="1"/>
    <s v="PG&amp;E"/>
    <m/>
    <s v="Vegetation"/>
    <m/>
    <s v="D"/>
    <m/>
    <s v="&lt;0.25"/>
    <s v="Square Feet: ; Acreage: "/>
    <s v="Contact - Animal - Other"/>
    <s v="33.b. Animal contact"/>
    <s v="Contact - Animal"/>
    <s v="All types of equipment / facility failure"/>
    <s v="Contact - Animal"/>
    <m/>
    <s v="Contact - Animal"/>
    <s v="Conductor"/>
    <s v="Line to Line"/>
    <s v="PACIFIC BELL"/>
    <s v="Overhead"/>
    <x v="3"/>
    <s v="Conductor"/>
    <m/>
    <s v="103765745"/>
    <s v="     "/>
    <s v="Non-HFTD"/>
    <x v="0"/>
    <m/>
    <m/>
    <n v="38.203800000000001"/>
    <n v="-121.264"/>
    <s v="San Joaquin"/>
    <s v="LODI-1102"/>
    <s v="162111102"/>
    <n v="12000"/>
    <s v="LODI 1102CB"/>
    <x v="0"/>
    <m/>
    <s v="Urban"/>
    <m/>
    <m/>
    <s v="No"/>
    <m/>
    <m/>
    <m/>
    <m/>
    <m/>
    <m/>
    <m/>
    <s v="N"/>
    <s v="N"/>
    <m/>
    <m/>
    <s v="     "/>
    <m/>
    <m/>
    <m/>
    <m/>
    <m/>
    <m/>
    <m/>
    <m/>
    <m/>
    <m/>
    <m/>
    <m/>
    <m/>
    <m/>
    <m/>
    <m/>
    <m/>
    <m/>
    <m/>
  </r>
  <r>
    <s v="20160033"/>
    <s v="     "/>
    <n v="42492"/>
    <s v="5/2"/>
    <x v="0"/>
    <n v="0.4201388888888889"/>
    <s v="19"/>
    <n v="2"/>
    <s v="5"/>
    <x v="6"/>
    <n v="42492"/>
    <n v="0.4201388888888889"/>
    <s v="FOUND BURNT SNAKE @ BASE OF POLE @ EDGE OF FIRE LINE - S.P. TX FLASHED NG - CUT IN CLEAR -TAG SENT FOR CREW"/>
    <s v="     "/>
    <m/>
    <m/>
    <s v="N"/>
    <x v="0"/>
    <s v="1463191"/>
    <s v="16-0033214"/>
    <m/>
    <m/>
    <m/>
    <m/>
    <s v="     "/>
    <x v="1"/>
    <s v="PG&amp;E"/>
    <m/>
    <s v="Vegetation"/>
    <m/>
    <s v="D"/>
    <m/>
    <s v="&lt;0.25"/>
    <s v="Square Feet: ; Acreage: "/>
    <s v="Contact - Animal - Other"/>
    <s v="33.b. Animal contact"/>
    <s v="Contact - Animal"/>
    <s v="All types of equipment / facility failure"/>
    <s v="Contact - Animal"/>
    <m/>
    <s v="Contact - Animal"/>
    <s v="Conductor"/>
    <s v="Line to Line"/>
    <s v="CALAVERAS TELEPHONE"/>
    <s v="Overhead"/>
    <x v="3"/>
    <s v="Conductor"/>
    <m/>
    <s v="101283625"/>
    <s v="     "/>
    <s v="Non-HFTD"/>
    <x v="0"/>
    <n v="320"/>
    <m/>
    <n v="37.9148"/>
    <n v="-120.61799999999999"/>
    <s v="Calaveras"/>
    <s v="PEORIA-FLAT-1704"/>
    <s v="163781704"/>
    <n v="17000"/>
    <s v="PEORIA 170459596"/>
    <x v="0"/>
    <s v="Cal Fire"/>
    <s v="Urban"/>
    <m/>
    <m/>
    <s v="No"/>
    <m/>
    <m/>
    <m/>
    <m/>
    <m/>
    <m/>
    <m/>
    <s v="N"/>
    <s v="N"/>
    <m/>
    <m/>
    <s v="     "/>
    <m/>
    <m/>
    <m/>
    <m/>
    <m/>
    <m/>
    <m/>
    <m/>
    <m/>
    <m/>
    <m/>
    <m/>
    <m/>
    <m/>
    <m/>
    <m/>
    <m/>
    <m/>
    <m/>
  </r>
  <r>
    <s v="MIA20178700"/>
    <s v="     "/>
    <n v="42857"/>
    <s v="5/2"/>
    <x v="0"/>
    <n v="0.91326388888888888"/>
    <s v="18"/>
    <n v="2"/>
    <s v="5"/>
    <x v="0"/>
    <n v="42857"/>
    <n v="0.91319444444444442"/>
    <s v="L7SF: GIL: 2P S/O FOREST OFF SWANSTON (1 POLE EOF RCO 40799 GI) in Gilroy; overhead transformer on fire; cause is because it blew/failed"/>
    <s v="     "/>
    <s v="FAS"/>
    <n v="44250"/>
    <s v="Y"/>
    <x v="0"/>
    <s v="1772929"/>
    <s v="17-0044732"/>
    <m/>
    <s v="T004025008"/>
    <n v="112830809"/>
    <m/>
    <s v="     "/>
    <x v="0"/>
    <s v="PG&amp;E"/>
    <m/>
    <m/>
    <m/>
    <s v="D"/>
    <m/>
    <s v="Structure-PG&amp;E only"/>
    <m/>
    <s v="Equipment - PG&amp;E"/>
    <s v="34.n. Transformer damage or failure"/>
    <s v="Equipment - PG&amp;E"/>
    <s v="All types of equipment / facility failure"/>
    <s v="Transformer failure"/>
    <s v="Transformer"/>
    <m/>
    <m/>
    <s v="Force Out"/>
    <s v="Yes"/>
    <s v="Overhead"/>
    <x v="0"/>
    <m/>
    <m/>
    <s v="CGC:316867019105 "/>
    <s v="     "/>
    <s v="Non-HFTD"/>
    <x v="0"/>
    <m/>
    <m/>
    <n v="37.0197"/>
    <n v="-121.574"/>
    <s v="Santa Clara"/>
    <s v="LLAGAS-2103"/>
    <s v="83182103"/>
    <n v="21000"/>
    <s v="LLAGAS 2103CB"/>
    <x v="0"/>
    <s v="Gilroy Fire Department"/>
    <s v="Urban"/>
    <m/>
    <m/>
    <s v="No"/>
    <m/>
    <m/>
    <m/>
    <m/>
    <m/>
    <m/>
    <m/>
    <s v="N"/>
    <s v="N"/>
    <m/>
    <m/>
    <s v="     "/>
    <m/>
    <m/>
    <m/>
    <m/>
    <m/>
    <m/>
    <m/>
    <m/>
    <m/>
    <m/>
    <m/>
    <m/>
    <m/>
    <m/>
    <m/>
    <m/>
    <m/>
    <m/>
    <m/>
  </r>
  <r>
    <s v="MIA20176551"/>
    <s v="     "/>
    <n v="42857"/>
    <s v="5/2"/>
    <x v="0"/>
    <n v="0.85798611111111112"/>
    <s v="18"/>
    <n v="2"/>
    <s v="5"/>
    <x v="0"/>
    <n v="42857"/>
    <n v="0.85763888888888884"/>
    <s v="Buss wire burnt up on TX caused fire"/>
    <s v="     "/>
    <s v="FAS"/>
    <n v="44249"/>
    <s v="Y"/>
    <x v="0"/>
    <s v="1772884"/>
    <s v="17-0044685"/>
    <m/>
    <s v="T004024978"/>
    <n v="112830486"/>
    <m/>
    <s v="     "/>
    <x v="0"/>
    <s v="PG&amp;E"/>
    <m/>
    <m/>
    <m/>
    <s v="D"/>
    <m/>
    <s v="Unknown"/>
    <m/>
    <s v="Equipment - PG&amp;E"/>
    <s v="34.o. Other"/>
    <s v="Equipment - PG&amp;E"/>
    <s v="All types of equipment / facility failure"/>
    <s v="Equipment failure - Other"/>
    <s v="Transformer"/>
    <m/>
    <m/>
    <s v="Line to Ground"/>
    <s v="No"/>
    <s v="Overhead"/>
    <x v="0"/>
    <m/>
    <m/>
    <s v="516970067362 "/>
    <s v="     "/>
    <s v="Non-HFTD"/>
    <x v="0"/>
    <m/>
    <m/>
    <n v="35.346699999999998"/>
    <n v="-119.017"/>
    <s v="Kern"/>
    <s v="WESTPARK-1108"/>
    <s v="253701108"/>
    <n v="11000"/>
    <s v="WESTPARK 110849640"/>
    <x v="0"/>
    <m/>
    <s v="Urban"/>
    <m/>
    <m/>
    <s v="No"/>
    <m/>
    <m/>
    <m/>
    <m/>
    <m/>
    <m/>
    <m/>
    <s v="N"/>
    <s v="N"/>
    <m/>
    <m/>
    <s v="     "/>
    <m/>
    <m/>
    <m/>
    <m/>
    <m/>
    <m/>
    <m/>
    <m/>
    <m/>
    <m/>
    <m/>
    <m/>
    <m/>
    <m/>
    <m/>
    <m/>
    <m/>
    <m/>
    <m/>
  </r>
  <r>
    <s v="20180144"/>
    <s v="     "/>
    <n v="43222"/>
    <s v="5/2"/>
    <x v="0"/>
    <n v="0.82291666666666663"/>
    <s v="18"/>
    <n v="2"/>
    <s v="5"/>
    <x v="1"/>
    <n v="43222"/>
    <n v="0.82291666666666663"/>
    <s v="&quot;BRANCH FELL FROM TREE IN POWER LINES CAUSING A FIRE&quot;"/>
    <s v="     "/>
    <s v="FAS"/>
    <m/>
    <s v="N"/>
    <x v="0"/>
    <s v="78523"/>
    <s v="18-0037842"/>
    <m/>
    <m/>
    <m/>
    <m/>
    <s v="     "/>
    <x v="0"/>
    <s v="PG&amp;E"/>
    <m/>
    <m/>
    <m/>
    <s v="D"/>
    <m/>
    <s v="Structure-PG&amp;E only"/>
    <m/>
    <s v="Vegetation"/>
    <s v="33.a. Veg. contact"/>
    <s v="Vegetation"/>
    <s v="Contact from object"/>
    <s v="Vegetation"/>
    <m/>
    <s v="Contact - Vegetation"/>
    <m/>
    <s v="Line to Ground"/>
    <m/>
    <s v="Overhead"/>
    <x v="3"/>
    <m/>
    <m/>
    <s v="1886"/>
    <s v="     "/>
    <s v="Non-HFTD"/>
    <x v="0"/>
    <m/>
    <m/>
    <n v="37.987900000000003"/>
    <n v="-122.124"/>
    <s v="Contra Costa"/>
    <s v="ALHAMBRA-1101"/>
    <s v="014101101"/>
    <n v="11000"/>
    <s v="ALHAMBRA 1101CB"/>
    <x v="0"/>
    <m/>
    <s v="Urban"/>
    <m/>
    <m/>
    <s v="No"/>
    <m/>
    <m/>
    <m/>
    <m/>
    <m/>
    <m/>
    <m/>
    <s v="N"/>
    <s v="N"/>
    <m/>
    <m/>
    <s v="     "/>
    <s v="37.98886000"/>
    <s v="-122.12251000"/>
    <s v="May  4 2018 12:00AM"/>
    <s v="BranchFail"/>
    <s v="65ft valley oak 10ft from lines had a 2in dbh limb fall onto HV facilities causing outage."/>
    <s v="OAKV"/>
    <s v="65"/>
    <s v="23"/>
    <s v="10"/>
    <s v="None"/>
    <s v="None"/>
    <s v="N"/>
    <s v="1"/>
    <m/>
    <s v="Plain"/>
    <s v="A"/>
    <s v="CrossArm"/>
    <s v="BareWire"/>
    <s v="0"/>
  </r>
  <r>
    <s v="MIA20188270"/>
    <s v="     "/>
    <n v="43222"/>
    <s v="5/2"/>
    <x v="0"/>
    <n v="0.42353009259259261"/>
    <s v="18"/>
    <n v="2"/>
    <s v="5"/>
    <x v="1"/>
    <n v="43222"/>
    <n v="0.42291666666666666"/>
    <s v="PGE Attributes fire, Ungrounded cap bank tracking to pole butt causing fire"/>
    <s v="     "/>
    <s v="FAS"/>
    <n v="44245"/>
    <s v="Y"/>
    <x v="0"/>
    <s v="1413500"/>
    <s v="N/A"/>
    <m/>
    <s v="T004311920"/>
    <m/>
    <m/>
    <s v="     "/>
    <x v="0"/>
    <s v="PG&amp;E"/>
    <m/>
    <m/>
    <m/>
    <s v="D"/>
    <m/>
    <s v="Structure-PG&amp;E only"/>
    <m/>
    <s v="Equipment - PG&amp;E"/>
    <s v="34.f. Pole damage or failure"/>
    <s v="Equipment - PG&amp;E"/>
    <s v="All types of equipment / facility failure"/>
    <s v="Pole failure"/>
    <s v="Capacitor Bank"/>
    <m/>
    <m/>
    <m/>
    <s v="No"/>
    <s v="Underground"/>
    <x v="0"/>
    <m/>
    <m/>
    <s v="12541115"/>
    <s v="     "/>
    <s v="Non-HFTD"/>
    <x v="0"/>
    <m/>
    <m/>
    <n v="37.822800000000001"/>
    <n v="-122.25"/>
    <s v="Alameda"/>
    <s v="OAKLAND-X-1115"/>
    <m/>
    <n v="11000"/>
    <m/>
    <x v="0"/>
    <s v="Oakland Fire"/>
    <s v="Urban"/>
    <m/>
    <m/>
    <s v="No"/>
    <m/>
    <m/>
    <m/>
    <m/>
    <m/>
    <m/>
    <m/>
    <s v="N"/>
    <s v="N"/>
    <m/>
    <m/>
    <s v="     "/>
    <m/>
    <m/>
    <m/>
    <m/>
    <m/>
    <m/>
    <m/>
    <m/>
    <m/>
    <m/>
    <m/>
    <m/>
    <m/>
    <m/>
    <m/>
    <m/>
    <m/>
    <m/>
    <m/>
  </r>
  <r>
    <s v="20200349"/>
    <s v="     "/>
    <n v="43953"/>
    <s v="5/2"/>
    <x v="0"/>
    <n v="0.58611111111111114"/>
    <s v="18"/>
    <n v="2"/>
    <s v="5"/>
    <x v="4"/>
    <n v="43953"/>
    <n v="0.5854166666666667"/>
    <s v="On May 2, 2020 at 1404 hours, a PG&amp;E Troubleman was dispatched to the Reedley 1106 Distribution Circuit on Clayton Avenue in Reedley in response to an outage and upon arrival at 22410 Clayton Avenue, the Troubleman observed smoke coming from the pole. Initial analysis indicates PG&amp;E equipment failed due to contact from 3rd party patio umbrella caused the ignition. The umbrella frame was observed on the ground with flash marks on it and the umbrella canopy was stuck on the wire. The ignition resulted in an outage of 116 customers and approximately one third acre fire, that was suppress by Cal Fire. The conductor had arc marks but did not warrant repair. Troubleman had to replace the 2 fuses that blew and remove the umbrella canopy from the conductor."/>
    <s v="     "/>
    <s v="FAS"/>
    <m/>
    <s v="N"/>
    <x v="0"/>
    <s v="905947"/>
    <s v="20-0046606"/>
    <m/>
    <s v="T004953422"/>
    <m/>
    <m/>
    <s v="     "/>
    <x v="1"/>
    <s v="PG&amp;E"/>
    <m/>
    <s v="Vegetation"/>
    <m/>
    <s v="D"/>
    <s v="D"/>
    <s v="0.26-9.99"/>
    <s v="1/3 acre"/>
    <s v="Contact - Customer (Equip/Structure/Veg)"/>
    <s v="33.e. Other contact from object"/>
    <s v="Contact - 3rd Party"/>
    <s v="Contact from object"/>
    <s v="Contact - Other"/>
    <m/>
    <s v="Contact - Other"/>
    <s v="Conductor - Primary"/>
    <s v="Line to Line"/>
    <m/>
    <s v="Overhead"/>
    <x v="3"/>
    <s v="Conductor - Primary"/>
    <s v="Fuse"/>
    <s v="Circuit ID: 252341106"/>
    <s v="     "/>
    <s v="Non-HFTD"/>
    <x v="0"/>
    <m/>
    <m/>
    <n v="36.640099999999997"/>
    <n v="-119.386"/>
    <s v="Fresno"/>
    <s v="REEDLEY-1106"/>
    <m/>
    <n v="12000"/>
    <m/>
    <x v="0"/>
    <s v="Cal Fire"/>
    <s v="Agriculture"/>
    <m/>
    <m/>
    <s v="No"/>
    <m/>
    <m/>
    <m/>
    <m/>
    <m/>
    <m/>
    <m/>
    <s v="N"/>
    <s v="N"/>
    <m/>
    <m/>
    <s v="     "/>
    <m/>
    <m/>
    <m/>
    <m/>
    <m/>
    <m/>
    <m/>
    <m/>
    <m/>
    <m/>
    <m/>
    <m/>
    <m/>
    <m/>
    <m/>
    <m/>
    <m/>
    <m/>
    <m/>
  </r>
  <r>
    <s v="20200348"/>
    <s v="     "/>
    <n v="43953"/>
    <s v="5/2"/>
    <x v="0"/>
    <n v="0.48749999999999999"/>
    <s v="18"/>
    <n v="2"/>
    <s v="5"/>
    <x v="4"/>
    <n v="43953"/>
    <n v="0.48680555555555555"/>
    <s v="On May 2, 2020 at 11:42 hours, a PG&amp;E troubleman was dispatched to the Fairway 1108 Distribution Circuit in the city of Santa Maria, for reports of an outage due to wires down. Upon arrival the troubleman observed wires down at pole 101864379, switch 1039 was opened to de-energize lines. conductors were repaired and power was restored to 9 customers at 1625 hours on May 2, 2020. Initial analysis indicates that conductor failure resulted in a 3 meter - 0.25 acre fire, cause of equipment failure is unknown. Satna Maria fire department arrived to extinguish fire. "/>
    <s v="     "/>
    <s v="FAS"/>
    <m/>
    <s v="N"/>
    <x v="0"/>
    <s v="905903"/>
    <s v="20-0046588"/>
    <m/>
    <s v="T004953354"/>
    <n v="118976338"/>
    <m/>
    <s v="     "/>
    <x v="1"/>
    <s v="PG&amp;E"/>
    <m/>
    <s v="Vegetation"/>
    <m/>
    <s v="D"/>
    <s v="D"/>
    <s v="&lt;0.25"/>
    <m/>
    <s v="Equipment - PG&amp;E"/>
    <s v="34.b. Conductor damage or failure"/>
    <s v="Equipment - PG&amp;E"/>
    <s v="All types of equipment / facility failure"/>
    <s v="Conductor failure-all"/>
    <s v="Conductor - Primary"/>
    <m/>
    <m/>
    <s v="Line to Ground"/>
    <m/>
    <s v="Overhead"/>
    <x v="3"/>
    <s v="Conductor - Primary"/>
    <m/>
    <s v="Circuit ID: 182061108"/>
    <s v="     "/>
    <s v="Non-HFTD"/>
    <x v="0"/>
    <m/>
    <m/>
    <n v="34.886899999999997"/>
    <n v="-120.411"/>
    <s v="Santa Barbara"/>
    <s v="FAIRWAY-1108"/>
    <m/>
    <n v="12000"/>
    <m/>
    <x v="0"/>
    <s v="Santa Maria FD"/>
    <s v="Shrub"/>
    <m/>
    <m/>
    <s v="No"/>
    <m/>
    <m/>
    <m/>
    <m/>
    <m/>
    <m/>
    <m/>
    <s v="N"/>
    <s v="N"/>
    <m/>
    <m/>
    <s v="     "/>
    <m/>
    <m/>
    <m/>
    <m/>
    <m/>
    <m/>
    <m/>
    <m/>
    <m/>
    <m/>
    <m/>
    <m/>
    <m/>
    <m/>
    <m/>
    <m/>
    <m/>
    <m/>
    <m/>
  </r>
  <r>
    <s v="20201817"/>
    <s v="     "/>
    <n v="43953"/>
    <s v="5/2"/>
    <x v="0"/>
    <n v="0.33680555555555558"/>
    <s v="18"/>
    <n v="2"/>
    <s v="5"/>
    <x v="4"/>
    <m/>
    <m/>
    <s v="POLE SMOKING/ WAS ON FIRE /POLE #267;  _x000a__x000a__x000a__x000a_TRINITY .5 MILES N/O FORD _x000a__x000a__x000a__x000a_I FOUND THE POLE AND IT WAS SMOLDERING I PUT IT OUT W/ MY WATER CAN THERE WAS 2 FUSES_x000a_BLOWN AND 2 CAP UNITS BLOWN UP I OPENED THE LAST FUSE AND CALLED TOM BAKER FOR A_x000a_CREW THE POLE IS BURNED 1/4 - 1/2 THROUGH"/>
    <s v="     "/>
    <s v="FAS"/>
    <m/>
    <s v="Y"/>
    <x v="0"/>
    <m/>
    <m/>
    <m/>
    <s v="T004953235"/>
    <n v="118976070"/>
    <m/>
    <s v="     "/>
    <x v="0"/>
    <s v="PG&amp;E"/>
    <m/>
    <s v="Building"/>
    <m/>
    <s v="D"/>
    <m/>
    <s v="Structure-PG&amp;E only"/>
    <m/>
    <s v="Equipment - Overloaded"/>
    <s v="34.c. Fuse damage or failure"/>
    <s v="Equipment - PG&amp;E"/>
    <s v="All types of equipment / facility failure"/>
    <s v="Fuse failure - all"/>
    <s v="Capacitor Bank"/>
    <m/>
    <m/>
    <m/>
    <m/>
    <s v="Overhead"/>
    <x v="3"/>
    <s v="Capacitor Bank"/>
    <m/>
    <s v="Capacitor: 267K"/>
    <s v="     "/>
    <s v="Non-HFTD"/>
    <x v="0"/>
    <m/>
    <m/>
    <n v="36.321899999999999"/>
    <n v="-120.121"/>
    <s v="Fresno"/>
    <s v="CALFLAX-1104"/>
    <m/>
    <n v="12000"/>
    <m/>
    <x v="0"/>
    <s v="PG&amp;E Employee"/>
    <s v="Agriculture"/>
    <m/>
    <m/>
    <s v="No"/>
    <m/>
    <m/>
    <m/>
    <m/>
    <m/>
    <m/>
    <m/>
    <s v="N"/>
    <s v="N"/>
    <m/>
    <m/>
    <s v="     "/>
    <m/>
    <m/>
    <m/>
    <m/>
    <m/>
    <m/>
    <m/>
    <m/>
    <m/>
    <m/>
    <m/>
    <m/>
    <m/>
    <m/>
    <m/>
    <m/>
    <m/>
    <m/>
    <m/>
  </r>
  <r>
    <s v="20210474"/>
    <s v="     "/>
    <n v="44318"/>
    <s v="5/2"/>
    <x v="0"/>
    <n v="0.80486111111111114"/>
    <s v="19"/>
    <n v="2"/>
    <s v="5"/>
    <x v="5"/>
    <n v="44318"/>
    <m/>
    <s v="Tree branch blew into overhead  open wire secondary conductors, resulting in a small ignition less than one meter in size. EOC preliminary: On 5/2/2021, at approximately 7:18 PM, a tree branch was hanging approximately 10' above an open wire racked secondary and as the wind blew, the tree was getting pushed into the wire causing arcing. The troubleman stated he disconnected service at the transformer, cut the branches back, and reconnected the service. He noticed very little, if any burning on the tree. One customer was affected by the vegetation contact and power was restored at 8:21 PM. There was no fire or police agencies on scene, no media, no injuries or fatalities, and no property damage. OIS: 1339347; FOID: T005279135; Circuit ID: 042561105"/>
    <s v="     "/>
    <s v="FAS"/>
    <m/>
    <s v="Y"/>
    <x v="0"/>
    <m/>
    <m/>
    <m/>
    <s v="T005279135"/>
    <m/>
    <m/>
    <s v="     "/>
    <x v="0"/>
    <s v="PG&amp;E"/>
    <m/>
    <s v="Vegetation"/>
    <s v="Conductor"/>
    <s v="D"/>
    <s v="D"/>
    <s v="&lt;3 meters of linear travel"/>
    <m/>
    <s v="Vegetation"/>
    <s v="33.a. Veg. contact"/>
    <s v="Vegetation"/>
    <s v="Contact from object"/>
    <s v="Veg. contact"/>
    <m/>
    <s v="Veg. contact"/>
    <s v="Conductor - Open Wire Secondary"/>
    <m/>
    <s v="Y"/>
    <s v="Overhead"/>
    <x v="1"/>
    <s v="Conductor - Open Wire Secondary"/>
    <s v="Conductor"/>
    <s v="42561105"/>
    <s v="     "/>
    <s v="Non-HFTD"/>
    <x v="0"/>
    <m/>
    <m/>
    <n v="38.482500000000002"/>
    <n v="-122.824"/>
    <s v="Sonoma"/>
    <s v="FULTON-1105"/>
    <m/>
    <n v="12000"/>
    <s v="N/A"/>
    <x v="0"/>
    <s v="Santa Rosa FD"/>
    <s v="Herbaceous"/>
    <m/>
    <m/>
    <s v="No"/>
    <m/>
    <m/>
    <m/>
    <m/>
    <m/>
    <m/>
    <m/>
    <s v="N"/>
    <s v="N"/>
    <m/>
    <m/>
    <s v="     "/>
    <m/>
    <m/>
    <m/>
    <m/>
    <m/>
    <m/>
    <m/>
    <m/>
    <m/>
    <m/>
    <m/>
    <m/>
    <m/>
    <m/>
    <m/>
    <m/>
    <m/>
    <m/>
    <m/>
  </r>
  <r>
    <s v="20210470"/>
    <s v="     "/>
    <n v="44318"/>
    <s v="5/2"/>
    <x v="0"/>
    <n v="0.96319444444444446"/>
    <s v="19"/>
    <n v="2"/>
    <s v="5"/>
    <x v="5"/>
    <n v="44318"/>
    <m/>
    <s v="Distribution underbuild crossarm failure resulted in overhead conductors to make contact with each other igniting a gass fire. The ensuing fire was 0.25 acre - 10 acres in size. EOC preliminary: On 5/2/2021, at approximately 2355 hours, a troubleman responded to an approximate 1/4 acres grass fire located between structures 001/026 and 001/027 on the Ultrapower (Ogle) Tap-115kV circuit in Bakersfield. The troubleman observed a distribution underbuid cross-arm burned in half, causing the wires to contact each other. The outage interrupted service for 13 customers and the power was restored on 5/3/21 at approximately 1055 hours.  The fire supressing agency was no longer on scene when the troubleman arrived. There was no media and no agencies on scene, no injuries or fatalities associated with the incident, and no reports of property damage. This information is preliminary."/>
    <s v="     "/>
    <s v="FAS"/>
    <m/>
    <s v="N"/>
    <x v="0"/>
    <m/>
    <s v="21-0055942.1(2 outages)"/>
    <m/>
    <s v="T005279198"/>
    <n v="120920000"/>
    <m/>
    <s v="     "/>
    <x v="1"/>
    <s v="PG&amp;E"/>
    <m/>
    <s v="Other"/>
    <s v="Crossarm"/>
    <s v="D"/>
    <s v="D"/>
    <s v="&lt;0.25"/>
    <s v="A 1/4 Acre. "/>
    <s v="Equipment - PG&amp;E"/>
    <s v="34.h. Crossarm damage or failure"/>
    <s v="Equipment - PG&amp;E"/>
    <s v="All types of equipment / facility failure"/>
    <s v="Crossarm failure"/>
    <s v="Conductor - Primary"/>
    <m/>
    <m/>
    <s v="Force Out,Line to Line"/>
    <s v="N"/>
    <s v="Overhead"/>
    <x v="3"/>
    <s v="Conductor - Primary"/>
    <s v="Crossarm"/>
    <s v="40652979"/>
    <s v="     "/>
    <s v="Non-HFTD"/>
    <x v="0"/>
    <m/>
    <m/>
    <n v="35.544400000000003"/>
    <n v="-119.083"/>
    <s v="Kern"/>
    <s v="LERDO-1116"/>
    <m/>
    <n v="12000"/>
    <m/>
    <x v="0"/>
    <s v="Unknown"/>
    <s v="Desert Shrub"/>
    <m/>
    <m/>
    <s v="No"/>
    <m/>
    <m/>
    <m/>
    <m/>
    <m/>
    <m/>
    <m/>
    <s v="N"/>
    <s v="N"/>
    <m/>
    <m/>
    <s v="     "/>
    <m/>
    <m/>
    <m/>
    <m/>
    <m/>
    <m/>
    <m/>
    <m/>
    <m/>
    <m/>
    <m/>
    <m/>
    <m/>
    <m/>
    <m/>
    <m/>
    <m/>
    <m/>
    <m/>
  </r>
  <r>
    <s v="20210472"/>
    <s v="     "/>
    <n v="44318"/>
    <s v="5/2"/>
    <x v="0"/>
    <n v="0.63611111111111107"/>
    <s v="19"/>
    <n v="2"/>
    <s v="5"/>
    <x v="5"/>
    <n v="44318"/>
    <m/>
    <s v="The information is preliminary. PG&amp;E requested an incident fire report that was requested on 05/05, 2021 and received on 5/14/21. Overhead open jumper and floating conductor at structure 100/439 on the LOS BANOS-MERCY SPRINGS SW STA-70kV Transmission circuit, resulted in an ignition. The ensuing fire was 10 acres - 100 acres in size. This information is preliminary."/>
    <s v="     "/>
    <s v="Trans-Sub Email"/>
    <m/>
    <s v="N"/>
    <x v="0"/>
    <m/>
    <m/>
    <s v="INT-14785"/>
    <m/>
    <m/>
    <m/>
    <s v="     "/>
    <x v="1"/>
    <s v="PG&amp;E"/>
    <m/>
    <s v="Vegetation"/>
    <m/>
    <s v="T"/>
    <s v="T"/>
    <s v="10-99"/>
    <s v="54 acres"/>
    <s v="Equipment - PG&amp;E"/>
    <s v="34.m. Connection device damage or failure"/>
    <s v="Equipment - PG&amp;E"/>
    <s v="All types of equipment / facility failure"/>
    <s v="Splice/Clamp/Connector"/>
    <s v="Jumper"/>
    <m/>
    <m/>
    <m/>
    <s v="N"/>
    <s v="Overhead"/>
    <x v="4"/>
    <s v="Jumper"/>
    <s v="Jumper"/>
    <s v="40858041"/>
    <s v="     "/>
    <s v="Non-HFTD"/>
    <x v="0"/>
    <m/>
    <m/>
    <n v="36.9405"/>
    <n v="-120.858"/>
    <s v="Merced"/>
    <s v="LOS-BANOS-MERCY-SPRINGS-SW-STA-70KV"/>
    <m/>
    <n v="70000"/>
    <s v="N/A"/>
    <x v="0"/>
    <s v="Cal Fire"/>
    <s v="Herbaceous"/>
    <m/>
    <m/>
    <s v="No"/>
    <m/>
    <m/>
    <m/>
    <m/>
    <m/>
    <s v="BANOS"/>
    <m/>
    <s v="N"/>
    <s v="N"/>
    <m/>
    <m/>
    <s v="     "/>
    <m/>
    <m/>
    <m/>
    <m/>
    <m/>
    <m/>
    <m/>
    <m/>
    <m/>
    <m/>
    <m/>
    <m/>
    <m/>
    <m/>
    <m/>
    <m/>
    <m/>
    <m/>
    <m/>
  </r>
  <r>
    <s v="20212418"/>
    <s v="     "/>
    <n v="44318"/>
    <s v="5/2"/>
    <x v="0"/>
    <m/>
    <s v="19"/>
    <n v="2"/>
    <s v="5"/>
    <x v="5"/>
    <n v="44316"/>
    <m/>
    <s v="Pole fire; no cause listed; Going to contact Tman"/>
    <s v="     "/>
    <s v="SAP"/>
    <m/>
    <s v="Y"/>
    <x v="0"/>
    <m/>
    <m/>
    <m/>
    <s v="T005277760"/>
    <n v="120908000"/>
    <m/>
    <s v="     "/>
    <x v="0"/>
    <s v="PG&amp;E"/>
    <m/>
    <m/>
    <m/>
    <s v="D"/>
    <m/>
    <s v="Structure-PG&amp;E only"/>
    <m/>
    <s v="Unknown"/>
    <s v="40.a. Unknown"/>
    <s v="Unknown"/>
    <m/>
    <m/>
    <m/>
    <m/>
    <m/>
    <m/>
    <s v="Y"/>
    <s v="Overhead"/>
    <x v="0"/>
    <s v="Pole"/>
    <m/>
    <s v="101714068"/>
    <s v="     "/>
    <s v="Non-HFTD"/>
    <x v="0"/>
    <m/>
    <m/>
    <n v="36.738799999999998"/>
    <n v="-121.77"/>
    <s v="Monterey"/>
    <m/>
    <m/>
    <m/>
    <m/>
    <x v="0"/>
    <s v="Self Extinguished"/>
    <s v="Barren/Other"/>
    <m/>
    <m/>
    <s v="No"/>
    <m/>
    <m/>
    <m/>
    <m/>
    <m/>
    <m/>
    <m/>
    <s v="N"/>
    <s v="N"/>
    <m/>
    <m/>
    <s v="     "/>
    <m/>
    <m/>
    <m/>
    <m/>
    <m/>
    <m/>
    <m/>
    <m/>
    <m/>
    <m/>
    <m/>
    <m/>
    <m/>
    <m/>
    <m/>
    <m/>
    <m/>
    <m/>
    <m/>
  </r>
  <r>
    <s v="SAP20210329"/>
    <s v="     "/>
    <n v="44318"/>
    <s v="5/2"/>
    <x v="0"/>
    <m/>
    <s v="19"/>
    <n v="2"/>
    <s v="5"/>
    <x v="5"/>
    <n v="44316"/>
    <m/>
    <s v="Pole fire; no cause listed; Going to contact Tman"/>
    <s v="     "/>
    <s v="SAP"/>
    <n v="44580"/>
    <s v="Y"/>
    <x v="0"/>
    <s v="7582006"/>
    <s v="N/A"/>
    <m/>
    <s v="T005277760"/>
    <n v="120908472"/>
    <m/>
    <s v="     "/>
    <x v="0"/>
    <s v="PG&amp;E"/>
    <m/>
    <m/>
    <m/>
    <s v="D"/>
    <m/>
    <s v="Structure-PG&amp;E only"/>
    <m/>
    <s v="Unknown"/>
    <s v="40.a. Unknown"/>
    <s v="Unknown"/>
    <m/>
    <m/>
    <m/>
    <m/>
    <m/>
    <m/>
    <s v="Yes"/>
    <s v="Overhead"/>
    <x v="0"/>
    <s v="Pole"/>
    <m/>
    <s v="101714068"/>
    <s v="     "/>
    <s v="Non-HFTD"/>
    <x v="0"/>
    <m/>
    <m/>
    <n v="36.738799999999998"/>
    <n v="-121.77"/>
    <s v="Monterey"/>
    <s v=""/>
    <m/>
    <m/>
    <m/>
    <x v="0"/>
    <m/>
    <m/>
    <m/>
    <m/>
    <s v="No"/>
    <m/>
    <m/>
    <m/>
    <m/>
    <m/>
    <m/>
    <m/>
    <s v="N"/>
    <s v="N"/>
    <m/>
    <m/>
    <s v="     "/>
    <m/>
    <m/>
    <m/>
    <m/>
    <m/>
    <m/>
    <m/>
    <m/>
    <m/>
    <m/>
    <m/>
    <m/>
    <m/>
    <m/>
    <m/>
    <m/>
    <m/>
    <m/>
    <m/>
  </r>
  <r>
    <s v="SAP201421469"/>
    <s v="     "/>
    <n v="41779"/>
    <s v="5/20"/>
    <x v="0"/>
    <m/>
    <s v="21"/>
    <n v="2"/>
    <s v="5"/>
    <x v="7"/>
    <n v="41777"/>
    <m/>
    <s v="pole fire; failed line recloser 3104; burned transformer; meter 1006730153"/>
    <s v="     "/>
    <s v="SAP"/>
    <n v="44580"/>
    <s v="Y"/>
    <x v="0"/>
    <s v="1020217"/>
    <s v="14-0032650"/>
    <m/>
    <s v="T003121808"/>
    <n v="108147230"/>
    <m/>
    <s v="     "/>
    <x v="0"/>
    <s v="PG&amp;E"/>
    <m/>
    <m/>
    <m/>
    <s v="D"/>
    <m/>
    <s v="Structure-PG&amp;E only"/>
    <m/>
    <s v="Equipment - PG&amp;E"/>
    <s v="34.j. Recloser damage or failure"/>
    <s v="Equipment - PG&amp;E"/>
    <s v="Recloser failure"/>
    <s v="Recloser failure"/>
    <s v="Transformer"/>
    <m/>
    <m/>
    <s v="Line to Ground"/>
    <s v="No"/>
    <s v="Overhead"/>
    <x v="0"/>
    <s v="Transformer"/>
    <m/>
    <s v="101614979"/>
    <s v="     "/>
    <s v="Non-HFTD"/>
    <x v="0"/>
    <m/>
    <m/>
    <n v="39.401899999999998"/>
    <n v="-121.964"/>
    <s v="Glenn"/>
    <s v="RICE-1102"/>
    <m/>
    <m/>
    <s v="RICE 1102CB"/>
    <x v="0"/>
    <s v="Willows FD"/>
    <m/>
    <m/>
    <m/>
    <s v="No"/>
    <m/>
    <m/>
    <m/>
    <m/>
    <m/>
    <m/>
    <m/>
    <s v="N"/>
    <s v="N"/>
    <m/>
    <m/>
    <s v="     "/>
    <m/>
    <m/>
    <m/>
    <m/>
    <m/>
    <m/>
    <m/>
    <m/>
    <m/>
    <m/>
    <m/>
    <m/>
    <m/>
    <m/>
    <m/>
    <m/>
    <m/>
    <m/>
    <m/>
  </r>
  <r>
    <s v="20160053"/>
    <s v="     "/>
    <n v="42510"/>
    <s v="5/20"/>
    <x v="0"/>
    <n v="0.78749999999999998"/>
    <s v="21"/>
    <n v="2"/>
    <s v="5"/>
    <x v="6"/>
    <n v="42510"/>
    <n v="0.78749999999999998"/>
    <s v="UNKNOWN CB OUTAGE. POSSIBLY A BIRD. BUT NOTHING FOUND BY SJFD OR US."/>
    <s v="     "/>
    <m/>
    <m/>
    <s v="N"/>
    <x v="0"/>
    <s v="1473948"/>
    <s v="16-0037507"/>
    <m/>
    <m/>
    <m/>
    <m/>
    <s v="     "/>
    <x v="1"/>
    <s v="PG&amp;E"/>
    <m/>
    <s v="Vegetation"/>
    <m/>
    <s v="D"/>
    <m/>
    <s v="0.26-9.99"/>
    <s v="Square Feet: ; Acreage: 2.5"/>
    <s v="Equipment - PG&amp;E"/>
    <s v="34.o. Other"/>
    <s v="Equipment - PG&amp;E"/>
    <s v="All types of equipment / facility failure"/>
    <m/>
    <m/>
    <m/>
    <m/>
    <s v="Three Phase Fault"/>
    <m/>
    <s v="Overhead"/>
    <x v="3"/>
    <s v="Unknown"/>
    <m/>
    <s v="103457021"/>
    <s v="     "/>
    <s v="Non-HFTD"/>
    <x v="0"/>
    <m/>
    <m/>
    <n v="37.3035"/>
    <n v="-121.84"/>
    <s v="Santa Clara"/>
    <s v="EVERGREEN-2105"/>
    <s v="82012101"/>
    <n v="21000"/>
    <s v="N/A"/>
    <x v="0"/>
    <s v="San Jose FD"/>
    <s v="Urban"/>
    <m/>
    <m/>
    <s v="No"/>
    <m/>
    <m/>
    <m/>
    <m/>
    <m/>
    <m/>
    <m/>
    <s v="N"/>
    <s v="N"/>
    <m/>
    <m/>
    <s v="     "/>
    <m/>
    <m/>
    <m/>
    <m/>
    <m/>
    <m/>
    <m/>
    <m/>
    <m/>
    <m/>
    <m/>
    <m/>
    <m/>
    <m/>
    <m/>
    <m/>
    <m/>
    <m/>
    <m/>
  </r>
  <r>
    <s v="20160054"/>
    <s v="     "/>
    <n v="42510"/>
    <s v="5/20"/>
    <x v="0"/>
    <n v="0.86319444444444449"/>
    <s v="21"/>
    <n v="2"/>
    <s v="5"/>
    <x v="6"/>
    <m/>
    <m/>
    <s v="0"/>
    <s v="     "/>
    <m/>
    <m/>
    <s v="N"/>
    <x v="0"/>
    <s v="1474023"/>
    <m/>
    <m/>
    <m/>
    <m/>
    <m/>
    <s v="     "/>
    <x v="1"/>
    <s v="PG&amp;E"/>
    <m/>
    <s v="Vegetation"/>
    <m/>
    <s v="D"/>
    <m/>
    <s v="0.26-9.99"/>
    <s v="Square Feet: ; Acreage: 1.5"/>
    <s v="Equipment - PG&amp;E"/>
    <s v="34.o. Other"/>
    <s v="Equipment - PG&amp;E"/>
    <s v="All types of equipment / facility failure"/>
    <m/>
    <m/>
    <m/>
    <m/>
    <m/>
    <s v="PACIFIC BELL"/>
    <s v="Overhead"/>
    <x v="1"/>
    <s v="Unknown"/>
    <m/>
    <s v="101897769"/>
    <s v="     "/>
    <s v="Non-HFTD"/>
    <x v="0"/>
    <m/>
    <m/>
    <n v="35.496499999999997"/>
    <n v="-120.681"/>
    <s v="San Luis Obispo"/>
    <s v="TEMPLETON-2108"/>
    <s v="183052108"/>
    <m/>
    <s v="N/A"/>
    <x v="0"/>
    <s v="Atascadero FD"/>
    <s v="Urban"/>
    <m/>
    <m/>
    <s v="No"/>
    <m/>
    <m/>
    <m/>
    <m/>
    <m/>
    <m/>
    <m/>
    <s v="N"/>
    <s v="N"/>
    <m/>
    <m/>
    <s v="     "/>
    <m/>
    <m/>
    <m/>
    <m/>
    <m/>
    <m/>
    <m/>
    <m/>
    <m/>
    <m/>
    <m/>
    <m/>
    <m/>
    <m/>
    <m/>
    <m/>
    <m/>
    <m/>
    <m/>
  </r>
  <r>
    <s v="MIA20161115"/>
    <s v="     "/>
    <n v="42510"/>
    <s v="5/20"/>
    <x v="0"/>
    <n v="0.70990740740740743"/>
    <s v="21"/>
    <n v="2"/>
    <s v="5"/>
    <x v="6"/>
    <n v="42510"/>
    <n v="0.70972222222222225"/>
    <s v="2570 BODEGA AVE in Petaluma; TREE FELL DAMAGING SERV"/>
    <s v="     "/>
    <s v="FAS"/>
    <n v="44247"/>
    <s v="Y"/>
    <x v="0"/>
    <s v="1473833"/>
    <s v="N/A"/>
    <m/>
    <s v="T003696073"/>
    <n v="111653969"/>
    <m/>
    <s v="     "/>
    <x v="1"/>
    <s v="PG&amp;E"/>
    <m/>
    <m/>
    <m/>
    <s v="D"/>
    <m/>
    <s v="&lt;3 meters of linear travel"/>
    <m/>
    <s v="Vegetation"/>
    <s v="33.a. Veg. contact"/>
    <s v="Vegetation"/>
    <s v="Contact from object"/>
    <s v="Contact - Vegetation"/>
    <m/>
    <s v="Contact - Vegetation"/>
    <s v="Conductor"/>
    <m/>
    <s v="Yes"/>
    <s v="Overhead"/>
    <x v="0"/>
    <m/>
    <m/>
    <s v="101981630"/>
    <s v="     "/>
    <s v="Non-HFTD"/>
    <x v="0"/>
    <m/>
    <m/>
    <n v="38.238999999999997"/>
    <n v="-122.67400000000001"/>
    <s v="Sonoma"/>
    <s v="PETALUMA-C-1108"/>
    <s v="42631108"/>
    <n v="11000"/>
    <m/>
    <x v="0"/>
    <m/>
    <s v="Urban"/>
    <m/>
    <m/>
    <s v="No"/>
    <m/>
    <m/>
    <m/>
    <m/>
    <m/>
    <m/>
    <m/>
    <s v="N"/>
    <s v="N"/>
    <m/>
    <m/>
    <s v="     "/>
    <m/>
    <m/>
    <m/>
    <m/>
    <m/>
    <m/>
    <m/>
    <m/>
    <m/>
    <m/>
    <m/>
    <m/>
    <m/>
    <m/>
    <m/>
    <m/>
    <m/>
    <m/>
    <m/>
  </r>
  <r>
    <s v="SAP201614890"/>
    <s v="     "/>
    <n v="42510"/>
    <s v="5/20"/>
    <x v="0"/>
    <m/>
    <s v="21"/>
    <n v="2"/>
    <s v="5"/>
    <x v="6"/>
    <n v="42508"/>
    <m/>
    <s v="bird's nest caused pole fire; flashed transformer; burnt crossarm"/>
    <s v="     "/>
    <s v="SAP"/>
    <n v="44580"/>
    <s v="Y"/>
    <x v="0"/>
    <s v="1472198"/>
    <s v="N/A"/>
    <m/>
    <s v="T003694039"/>
    <n v="111647970"/>
    <m/>
    <s v="     "/>
    <x v="0"/>
    <s v="PG&amp;E"/>
    <m/>
    <m/>
    <m/>
    <s v="D"/>
    <m/>
    <s v="Structure-PG&amp;E only"/>
    <m/>
    <s v="Contact - Animal - Nest"/>
    <s v="33.e. Other contact from object"/>
    <s v="Contact - Nest"/>
    <s v="Nest Contact"/>
    <s v="Nest Contact"/>
    <m/>
    <s v="Nest Contact"/>
    <s v="Transformer"/>
    <m/>
    <s v="No"/>
    <s v="Overhead"/>
    <x v="0"/>
    <s v="Transformer"/>
    <m/>
    <s v="103146753"/>
    <s v="     "/>
    <s v="Non-HFTD"/>
    <x v="0"/>
    <m/>
    <m/>
    <n v="35.821100000000001"/>
    <n v="-119.483"/>
    <s v="Tulare"/>
    <s v="ALPAUGH-1106"/>
    <m/>
    <m/>
    <m/>
    <x v="0"/>
    <m/>
    <m/>
    <m/>
    <m/>
    <s v="No"/>
    <m/>
    <m/>
    <m/>
    <m/>
    <m/>
    <m/>
    <m/>
    <s v="N"/>
    <s v="N"/>
    <m/>
    <m/>
    <s v="     "/>
    <m/>
    <m/>
    <m/>
    <m/>
    <m/>
    <m/>
    <m/>
    <m/>
    <m/>
    <m/>
    <m/>
    <m/>
    <m/>
    <m/>
    <m/>
    <m/>
    <m/>
    <m/>
    <m/>
  </r>
  <r>
    <s v="20170055"/>
    <s v="     "/>
    <n v="42875"/>
    <s v="5/20"/>
    <x v="0"/>
    <n v="0.51388888888888884"/>
    <s v="20"/>
    <n v="2"/>
    <s v="5"/>
    <x v="0"/>
    <n v="42875"/>
    <m/>
    <s v="SEC RISER BURNED UP CALLED FOR CREW TO REPLACE"/>
    <s v="     "/>
    <m/>
    <m/>
    <s v="N"/>
    <x v="0"/>
    <s v="1786096"/>
    <m/>
    <m/>
    <m/>
    <m/>
    <m/>
    <s v="     "/>
    <x v="1"/>
    <s v="PG&amp;E"/>
    <m/>
    <s v="Vegetation"/>
    <m/>
    <s v="D"/>
    <m/>
    <s v="&lt;0.25"/>
    <s v="Square Feet: ; Acreage: "/>
    <s v="Equipment - PG&amp;E"/>
    <s v="34.b. Conductor damage or failure"/>
    <s v="Equipment - PG&amp;E"/>
    <s v="All types of equipment / facility failure"/>
    <s v="Conductor"/>
    <s v="Conductor"/>
    <m/>
    <m/>
    <m/>
    <s v="Unknown"/>
    <s v="Overhead"/>
    <x v="1"/>
    <s v="Conductor"/>
    <m/>
    <s v="100649202"/>
    <s v="     "/>
    <s v="Non-HFTD"/>
    <x v="0"/>
    <m/>
    <m/>
    <n v="36.652799999999999"/>
    <n v="-119.801"/>
    <s v="Fresno"/>
    <s v="BOWLES-1103"/>
    <s v="253531103"/>
    <m/>
    <s v="N/A"/>
    <x v="0"/>
    <s v="Cal Fire"/>
    <s v="Agriculture"/>
    <m/>
    <m/>
    <s v="No"/>
    <m/>
    <m/>
    <m/>
    <m/>
    <m/>
    <m/>
    <m/>
    <s v="N"/>
    <s v="N"/>
    <m/>
    <m/>
    <s v="     "/>
    <m/>
    <m/>
    <m/>
    <m/>
    <m/>
    <m/>
    <m/>
    <m/>
    <m/>
    <m/>
    <m/>
    <m/>
    <m/>
    <m/>
    <m/>
    <m/>
    <m/>
    <m/>
    <m/>
  </r>
  <r>
    <s v="MIA20184060"/>
    <s v="     "/>
    <n v="43240"/>
    <s v="5/20"/>
    <x v="0"/>
    <n v="0.73221064814814818"/>
    <s v="21"/>
    <n v="2"/>
    <s v="5"/>
    <x v="1"/>
    <n v="43240"/>
    <n v="0.7319444444444444"/>
    <s v="veg in wire causing fire "/>
    <s v="     "/>
    <s v="FAS"/>
    <n v="44244"/>
    <s v="Y"/>
    <x v="0"/>
    <m/>
    <m/>
    <m/>
    <s v="4524608190"/>
    <n v="114621138"/>
    <m/>
    <s v="     "/>
    <x v="0"/>
    <s v="PG&amp;E"/>
    <m/>
    <m/>
    <m/>
    <s v="D"/>
    <m/>
    <s v="Unknown"/>
    <m/>
    <s v="Vegetation"/>
    <s v="33.a. Veg. contact"/>
    <s v="Vegetation"/>
    <s v="Contact from object"/>
    <s v="Contact - Vegetation"/>
    <m/>
    <s v="Contact - Vegetation"/>
    <s v="Conductor"/>
    <m/>
    <s v="Yes"/>
    <s v="Overhead"/>
    <x v="0"/>
    <m/>
    <m/>
    <s v="62131106"/>
    <s v="     "/>
    <s v="Non-HFTD"/>
    <x v="0"/>
    <m/>
    <m/>
    <n v="38.254800000000003"/>
    <n v="-122.04900000000001"/>
    <s v="Solano"/>
    <s v="SUISUN-1106"/>
    <s v="62131106"/>
    <n v="11000"/>
    <m/>
    <x v="0"/>
    <m/>
    <s v="Urban"/>
    <m/>
    <m/>
    <s v="No"/>
    <m/>
    <m/>
    <m/>
    <m/>
    <m/>
    <m/>
    <m/>
    <s v="N"/>
    <s v="N"/>
    <m/>
    <m/>
    <s v="     "/>
    <m/>
    <m/>
    <m/>
    <m/>
    <m/>
    <m/>
    <m/>
    <m/>
    <m/>
    <m/>
    <m/>
    <m/>
    <m/>
    <m/>
    <m/>
    <m/>
    <m/>
    <m/>
    <m/>
  </r>
  <r>
    <s v="20180188"/>
    <s v="     "/>
    <n v="43240"/>
    <s v="5/20"/>
    <x v="0"/>
    <n v="0.67450231481481482"/>
    <s v="21"/>
    <n v="2"/>
    <s v="5"/>
    <x v="1"/>
    <n v="43240"/>
    <n v="0.71805555555555556"/>
    <s v="ILIS - cause = &quot;3rd Party, Gun Shot&quot;.  FAS - &quot;GRASS FIRE DUE TO GUN SHOT 4 ACSR CONDUCTOR FALLING TO GROUND&quot;"/>
    <s v="     "/>
    <s v="FAS"/>
    <m/>
    <s v="N"/>
    <x v="0"/>
    <s v="90258"/>
    <s v="18-0042645"/>
    <m/>
    <m/>
    <m/>
    <m/>
    <s v="     "/>
    <x v="1"/>
    <s v="PG&amp;E"/>
    <m/>
    <m/>
    <m/>
    <s v="D"/>
    <m/>
    <s v="0.26-9.99"/>
    <m/>
    <s v="Contact - 3rd Party"/>
    <s v="33.e. Other contact from object"/>
    <s v="Contact - 3rd Party"/>
    <s v="Contact from object"/>
    <s v="Contact - 3rd Party"/>
    <m/>
    <s v="Contact - 3rd Party"/>
    <s v="Insulator"/>
    <s v="Force Out"/>
    <m/>
    <s v="Overhead"/>
    <x v="3"/>
    <m/>
    <m/>
    <s v="WIRE DOWN 1P/E/OF MTR# 1009973687"/>
    <s v="     "/>
    <s v="Non-HFTD"/>
    <x v="0"/>
    <m/>
    <m/>
    <n v="36.590400000000002"/>
    <n v="-119.27500000000001"/>
    <s v="Tulare"/>
    <s v="REEDLEY-1104"/>
    <s v="252341104"/>
    <n v="11000"/>
    <s v="REEDLEY 1104274990"/>
    <x v="0"/>
    <m/>
    <s v="Agriculture"/>
    <m/>
    <m/>
    <s v="No"/>
    <m/>
    <m/>
    <m/>
    <m/>
    <m/>
    <m/>
    <m/>
    <s v="N"/>
    <s v="N"/>
    <m/>
    <m/>
    <s v="     "/>
    <m/>
    <m/>
    <m/>
    <m/>
    <m/>
    <m/>
    <m/>
    <m/>
    <m/>
    <m/>
    <m/>
    <m/>
    <m/>
    <m/>
    <m/>
    <m/>
    <m/>
    <m/>
    <m/>
  </r>
  <r>
    <s v="MIA20191452"/>
    <s v="     "/>
    <n v="43605"/>
    <s v="5/20"/>
    <x v="0"/>
    <n v="0.58783564814814815"/>
    <s v="21"/>
    <n v="2"/>
    <s v="5"/>
    <x v="3"/>
    <n v="43605"/>
    <n v="0.58750000000000002"/>
    <s v="POLE TO POLE WIRE CAUGHT FIRE ALONG WITH HALF OF POLE ON GROUND . AXS OK  /_x000a_XST: HWY 33 . FIRE AND WIRE DOWN."/>
    <s v="     "/>
    <s v="FAS"/>
    <n v="44250"/>
    <s v="Y"/>
    <x v="0"/>
    <s v="386245"/>
    <s v="19-0054389"/>
    <m/>
    <s v="T004648396"/>
    <n v="117282951"/>
    <m/>
    <s v="     "/>
    <x v="0"/>
    <s v="PG&amp;E"/>
    <m/>
    <m/>
    <m/>
    <s v="D"/>
    <m/>
    <s v="Structure-PG&amp;E only"/>
    <m/>
    <s v="Weather - Lightning"/>
    <s v="39.a. All Other"/>
    <s v="Weather"/>
    <s v="Weather"/>
    <s v="Weather - Lightning"/>
    <m/>
    <m/>
    <m/>
    <s v="Force Out"/>
    <s v="Yes"/>
    <s v="Overhead"/>
    <x v="0"/>
    <m/>
    <m/>
    <s v="103581079"/>
    <s v="     "/>
    <s v="Non-HFTD"/>
    <x v="0"/>
    <m/>
    <m/>
    <n v="36.545299999999997"/>
    <n v="-120.405"/>
    <s v="Fresno"/>
    <s v="GIFFEN-1102"/>
    <m/>
    <n v="11000"/>
    <s v="GIFFEN 1102CB"/>
    <x v="0"/>
    <m/>
    <s v="Rural"/>
    <m/>
    <m/>
    <s v="No"/>
    <m/>
    <m/>
    <m/>
    <m/>
    <m/>
    <m/>
    <m/>
    <s v="N"/>
    <s v="N"/>
    <m/>
    <m/>
    <s v="     "/>
    <m/>
    <m/>
    <m/>
    <m/>
    <m/>
    <m/>
    <m/>
    <m/>
    <m/>
    <m/>
    <m/>
    <m/>
    <m/>
    <m/>
    <m/>
    <m/>
    <m/>
    <m/>
    <m/>
  </r>
  <r>
    <s v="MIA201912189"/>
    <s v="     "/>
    <n v="43605"/>
    <s v="5/20"/>
    <x v="0"/>
    <n v="0.75527777777777783"/>
    <s v="21"/>
    <n v="2"/>
    <s v="5"/>
    <x v="3"/>
    <n v="43605"/>
    <n v="0.75486111111111109"/>
    <s v="Pole fire. Burned/flashed. Per notification, replaced full set. KRJ7- Updated fire/lat long, other utilities, and facility identification. Put in-progress, please reach out to Troubleman to determine what asset/equipment failed to cause the fire, ask for "/>
    <s v="     "/>
    <s v="FAS"/>
    <n v="44243"/>
    <s v="Y"/>
    <x v="0"/>
    <s v="386467"/>
    <s v="19-0054516"/>
    <m/>
    <s v="T004648673"/>
    <n v="117288507"/>
    <m/>
    <s v="     "/>
    <x v="0"/>
    <s v="PG&amp;E"/>
    <m/>
    <m/>
    <m/>
    <s v="D"/>
    <m/>
    <s v="Structure-PG&amp;E only"/>
    <m/>
    <s v="Equipment - PG&amp;E"/>
    <s v="34.o. Other"/>
    <s v="Equipment - PG&amp;E"/>
    <s v="All types of equipment / facility failure"/>
    <s v="Equipment failure - Other"/>
    <s v="Pole"/>
    <m/>
    <m/>
    <s v="Line to Ground"/>
    <s v="Yes"/>
    <s v="Overhead"/>
    <x v="0"/>
    <m/>
    <m/>
    <s v="103944592"/>
    <s v="     "/>
    <s v="Non-HFTD"/>
    <x v="0"/>
    <m/>
    <m/>
    <n v="37.403799999999997"/>
    <n v="-120.59"/>
    <s v="Merced"/>
    <s v="ATWATER-1103"/>
    <s v="253611103"/>
    <n v="11000"/>
    <s v="ATWATER 11037170"/>
    <x v="0"/>
    <m/>
    <s v="Rural"/>
    <m/>
    <m/>
    <s v="No"/>
    <m/>
    <m/>
    <m/>
    <m/>
    <m/>
    <m/>
    <m/>
    <s v="N"/>
    <s v="N"/>
    <m/>
    <m/>
    <s v="     "/>
    <m/>
    <m/>
    <m/>
    <m/>
    <m/>
    <m/>
    <m/>
    <m/>
    <m/>
    <m/>
    <m/>
    <m/>
    <m/>
    <m/>
    <m/>
    <m/>
    <m/>
    <m/>
    <m/>
  </r>
  <r>
    <s v="20190174"/>
    <s v="     "/>
    <n v="43605"/>
    <s v="5/20"/>
    <x v="0"/>
    <m/>
    <s v="21"/>
    <n v="2"/>
    <s v="5"/>
    <x v="3"/>
    <n v="43605"/>
    <m/>
    <s v="Equipment failure, fire less than 1 meter, self extinguished"/>
    <s v="     "/>
    <s v="FAS"/>
    <m/>
    <s v="N"/>
    <x v="0"/>
    <s v="385737"/>
    <s v="19-0054160"/>
    <m/>
    <s v="T004647668"/>
    <n v="117274880"/>
    <m/>
    <s v="     "/>
    <x v="0"/>
    <s v="PG&amp;E"/>
    <m/>
    <m/>
    <m/>
    <s v="D"/>
    <m/>
    <s v="&lt;3 meters of linear travel"/>
    <m/>
    <s v="Equipment - PG&amp;E"/>
    <s v="34.o. Other"/>
    <s v="Equipment - PG&amp;E"/>
    <m/>
    <m/>
    <s v="Fuse"/>
    <m/>
    <m/>
    <s v="Line to Ground"/>
    <m/>
    <s v="Overhead"/>
    <x v="0"/>
    <s v="Fuse"/>
    <m/>
    <s v="182401101-2100620688{8039}"/>
    <s v="     "/>
    <s v="Non-HFTD"/>
    <x v="0"/>
    <m/>
    <m/>
    <n v="36.671100000000003"/>
    <n v="-121.783"/>
    <s v="MONTEREY"/>
    <s v="FORT-ORD-1101"/>
    <m/>
    <m/>
    <s v="FORT ORD 1101CB"/>
    <x v="0"/>
    <m/>
    <m/>
    <m/>
    <m/>
    <s v="No"/>
    <m/>
    <m/>
    <m/>
    <m/>
    <m/>
    <m/>
    <m/>
    <s v="N"/>
    <s v="N"/>
    <m/>
    <m/>
    <s v="     "/>
    <m/>
    <m/>
    <m/>
    <m/>
    <m/>
    <m/>
    <m/>
    <m/>
    <m/>
    <m/>
    <m/>
    <m/>
    <m/>
    <m/>
    <m/>
    <m/>
    <m/>
    <m/>
    <m/>
  </r>
  <r>
    <s v="20200425"/>
    <s v="     "/>
    <n v="43971"/>
    <s v="5/20"/>
    <x v="0"/>
    <n v="0.77569444444444446"/>
    <s v="21"/>
    <n v="2"/>
    <s v="5"/>
    <x v="4"/>
    <n v="43971"/>
    <n v="0.77222222222222225"/>
    <s v="On May 20, 2020 at 1837 hours, a PG&amp;E Troubleman was dispatched to the Taft 1103 Distribution Circuit at 1616 Kern Street, Taft in response to an outage and wire down. Initial analysis indicates bird contact caused the ignition. A crow carcass was found by the Troubleman at the base of a pole where the conductor was broken that resulted in a small grass fire and an outage to 1536 customers. Fire was suppress by Taft Fire Department."/>
    <s v="     "/>
    <s v="FAS"/>
    <m/>
    <s v="N"/>
    <x v="0"/>
    <s v="918646"/>
    <s v="20-0052649"/>
    <m/>
    <s v="T004966095"/>
    <n v="119050271"/>
    <m/>
    <s v="     "/>
    <x v="1"/>
    <s v="PG&amp;E"/>
    <m/>
    <s v="Vegetation"/>
    <m/>
    <s v="D"/>
    <s v="D"/>
    <s v="&lt;0.25"/>
    <m/>
    <s v="Contact - Animal - Bird"/>
    <s v="33.b. Animal contact"/>
    <s v="Contact - Bird"/>
    <s v="Contact from object"/>
    <s v="Contact - Animal"/>
    <m/>
    <s v="Contact - Animal"/>
    <s v="Conductor - Primary"/>
    <s v="Multi-Fault"/>
    <m/>
    <s v="Overhead"/>
    <x v="3"/>
    <s v="Conductor - Primary"/>
    <s v="Conductor - Primary"/>
    <s v="Circuit ID: 252081103"/>
    <s v="     "/>
    <s v="Non-HFTD"/>
    <x v="0"/>
    <m/>
    <m/>
    <n v="35.155900000000003"/>
    <n v="-119.48399999999999"/>
    <s v="Kern"/>
    <s v="TAFT-1103"/>
    <m/>
    <n v="12000"/>
    <m/>
    <x v="0"/>
    <s v="Taft FD"/>
    <s v="Urban"/>
    <m/>
    <m/>
    <s v="No"/>
    <m/>
    <m/>
    <m/>
    <m/>
    <m/>
    <m/>
    <m/>
    <s v="N"/>
    <s v="N"/>
    <m/>
    <m/>
    <s v="     "/>
    <m/>
    <m/>
    <m/>
    <m/>
    <m/>
    <m/>
    <m/>
    <m/>
    <m/>
    <m/>
    <m/>
    <m/>
    <m/>
    <m/>
    <m/>
    <m/>
    <m/>
    <m/>
    <m/>
  </r>
  <r>
    <s v="SAP20203198"/>
    <s v="     "/>
    <n v="43971"/>
    <s v="5/20"/>
    <x v="0"/>
    <m/>
    <s v="21"/>
    <n v="2"/>
    <s v="5"/>
    <x v="4"/>
    <n v="43969"/>
    <m/>
    <s v="Bethel and Jensen in Sanger; pole fire; burned pothead; D4433; fuse failed"/>
    <s v="     "/>
    <s v="SAP"/>
    <n v="44580"/>
    <s v="Y"/>
    <x v="0"/>
    <s v="915592"/>
    <s v="20-0051103.1"/>
    <m/>
    <s v="T004963410"/>
    <n v="119038098"/>
    <m/>
    <s v="     "/>
    <x v="0"/>
    <s v="PG&amp;E"/>
    <m/>
    <m/>
    <m/>
    <s v="D"/>
    <m/>
    <s v="Structure-PG&amp;E only"/>
    <m/>
    <s v="Equipment - PG&amp;E"/>
    <s v="34.c. Fuse damage or failure"/>
    <s v="Equipment - PG&amp;E"/>
    <s v="Fuse failure - all"/>
    <s v="Fuse failure - all"/>
    <s v="Pothead"/>
    <m/>
    <m/>
    <s v="Line to Ground,Force Out"/>
    <s v="Yes"/>
    <s v="Overhead"/>
    <x v="0"/>
    <s v="Pothead"/>
    <m/>
    <s v="100769457"/>
    <s v="     "/>
    <s v="Non-HFTD"/>
    <x v="0"/>
    <m/>
    <m/>
    <n v="36.708199999999998"/>
    <n v="-119.57599999999999"/>
    <s v="Fresno"/>
    <s v="SANGER-1104"/>
    <m/>
    <m/>
    <m/>
    <x v="0"/>
    <s v="Sanger FD"/>
    <m/>
    <m/>
    <m/>
    <s v="No"/>
    <m/>
    <m/>
    <m/>
    <m/>
    <m/>
    <m/>
    <m/>
    <s v="N"/>
    <s v="N"/>
    <m/>
    <m/>
    <s v="     "/>
    <m/>
    <m/>
    <m/>
    <m/>
    <m/>
    <m/>
    <m/>
    <m/>
    <m/>
    <m/>
    <m/>
    <m/>
    <m/>
    <m/>
    <m/>
    <m/>
    <m/>
    <m/>
    <m/>
  </r>
  <r>
    <s v="SAP20203199"/>
    <s v="     "/>
    <n v="43971"/>
    <s v="5/20"/>
    <x v="0"/>
    <m/>
    <s v="21"/>
    <n v="2"/>
    <s v="5"/>
    <x v="4"/>
    <n v="43969"/>
    <m/>
    <s v="pole fire called to repair F4TDXKG"/>
    <s v="     "/>
    <s v="SAP"/>
    <n v="44580"/>
    <s v="Y"/>
    <x v="0"/>
    <m/>
    <s v="20-0051118"/>
    <m/>
    <s v="T004963441, T004950556"/>
    <n v="119038270"/>
    <m/>
    <s v="     "/>
    <x v="1"/>
    <s v="PG&amp;E"/>
    <m/>
    <m/>
    <m/>
    <s v="D"/>
    <m/>
    <s v="&lt;0.25"/>
    <m/>
    <s v="Equipment - PG&amp;E"/>
    <s v="34.m. Connection device damage or failure"/>
    <s v="Equipment - PG&amp;E"/>
    <s v="Splice/Clamp/Connector"/>
    <s v="Splice/Clamp/Connector"/>
    <s v="Pole"/>
    <m/>
    <m/>
    <s v="Line to Ground"/>
    <s v="Yes"/>
    <s v="Overhead"/>
    <x v="0"/>
    <s v="Pole"/>
    <m/>
    <s v="100856018"/>
    <s v="     "/>
    <s v="Non-HFTD"/>
    <x v="0"/>
    <m/>
    <m/>
    <n v="36.799900000000001"/>
    <n v="-119.824"/>
    <s v="Fresno"/>
    <s v="ASHLAN-AVE-2118"/>
    <m/>
    <m/>
    <m/>
    <x v="0"/>
    <m/>
    <m/>
    <m/>
    <m/>
    <s v="No"/>
    <m/>
    <m/>
    <m/>
    <m/>
    <m/>
    <m/>
    <m/>
    <s v="N"/>
    <s v="N"/>
    <m/>
    <m/>
    <s v="     "/>
    <m/>
    <m/>
    <m/>
    <m/>
    <m/>
    <m/>
    <m/>
    <m/>
    <m/>
    <m/>
    <m/>
    <m/>
    <m/>
    <m/>
    <m/>
    <m/>
    <m/>
    <m/>
    <m/>
  </r>
  <r>
    <s v="20210811"/>
    <s v="     "/>
    <n v="44336"/>
    <s v="5/20"/>
    <x v="0"/>
    <n v="0.65416666666666667"/>
    <s v="21"/>
    <n v="2"/>
    <s v="5"/>
    <x v="5"/>
    <n v="44336"/>
    <m/>
    <s v="Tree limbs grew into vertical rack secondary lines pushing them together coupled with breezy winds causing one of the lines to burn down igniting a 20 X 140 ft fire. This information is preliminary. OIS: 1354789; ILIS: 21-0064106; FOID: T005295590 (NDS5), T005295513 (NDS5); Circuit ID: 252051113, SAP Eqp ID: 104016291"/>
    <s v="     "/>
    <s v="FAS"/>
    <m/>
    <s v="Y"/>
    <x v="0"/>
    <m/>
    <s v="21-0064106"/>
    <m/>
    <s v="T005295590, T005295513"/>
    <m/>
    <m/>
    <s v="     "/>
    <x v="1"/>
    <s v="PG&amp;E"/>
    <m/>
    <s v="Vegetation"/>
    <m/>
    <s v="D"/>
    <s v="D"/>
    <s v="0.26-9.99"/>
    <s v="20 X 140 ft"/>
    <s v="Vegetation"/>
    <s v="33.a. Veg. contact"/>
    <s v="Vegetation"/>
    <s v="Weather"/>
    <s v="Veg. contact"/>
    <m/>
    <s v="Veg. contact"/>
    <s v="Conductor - Open Wire Secondary"/>
    <s v="Line to Ground"/>
    <s v="Y"/>
    <s v="Overhead"/>
    <x v="1"/>
    <s v="Conductor - Open Wire Secondary"/>
    <s v="Conductor"/>
    <s v="104016291"/>
    <s v="     "/>
    <s v="Non-HFTD"/>
    <x v="0"/>
    <m/>
    <m/>
    <n v="36.784500000000001"/>
    <n v="-119.876"/>
    <s v="Fresno"/>
    <s v="ASHLAN-AVE-1113"/>
    <m/>
    <m/>
    <s v="N/A"/>
    <x v="0"/>
    <s v="Fresno FD"/>
    <s v="Urban"/>
    <s v="Grass fuel model"/>
    <m/>
    <s v="No"/>
    <m/>
    <m/>
    <m/>
    <m/>
    <m/>
    <m/>
    <m/>
    <s v="N"/>
    <s v="N"/>
    <m/>
    <m/>
    <s v="     "/>
    <s v="36.78461200"/>
    <s v="-119.87634800"/>
    <s v="May 25 2021 12:00AM"/>
    <s v="TreeGrew"/>
    <s v="Tree was overall in good health. Green canopy w/ no defects. Outage caused by tree forcing Sec. Ln together. Customer states Sec Ln was down. Large fire on site caused by Outage."/>
    <s v="EUCA"/>
    <s v="16"/>
    <s v="16"/>
    <s v="10"/>
    <m/>
    <m/>
    <m/>
    <m/>
    <m/>
    <m/>
    <m/>
    <s v="Vertical"/>
    <s v="BareWire"/>
    <s v="0"/>
  </r>
  <r>
    <s v="20210619"/>
    <s v="     "/>
    <n v="44336"/>
    <s v="5/20"/>
    <x v="0"/>
    <n v="0.42083333333333334"/>
    <s v="21"/>
    <n v="2"/>
    <s v="5"/>
    <x v="5"/>
    <n v="44336"/>
    <m/>
    <s v="Customer canopy blew into overhead primary circuit, resulting in a wires down ignition. The ensuing fire was 1 meter - &lt; 3 meters in size. This information is preliminary."/>
    <s v="     "/>
    <s v="FAS"/>
    <m/>
    <s v="N"/>
    <x v="0"/>
    <m/>
    <s v="21-0063747.1(2 outages)"/>
    <m/>
    <s v="T005295030, T005295031"/>
    <n v="121367000"/>
    <m/>
    <s v="     "/>
    <x v="1"/>
    <s v="PG&amp;E"/>
    <m/>
    <s v="Other"/>
    <s v="Canopy Fabric"/>
    <s v="D"/>
    <s v="D"/>
    <s v="&lt;3 meters of linear travel"/>
    <m/>
    <s v="Contact - 3rd Party"/>
    <s v="33.e. Other contact from object"/>
    <s v="Contact - 3rd Party"/>
    <s v="Contact from object"/>
    <s v="Contact from Object - Other"/>
    <m/>
    <s v="Contact from Object - Other"/>
    <s v="Conductor - Primary"/>
    <s v="Line to Ground,Force Out,Multi-Fault"/>
    <s v="Y"/>
    <s v="Overhead"/>
    <x v="3"/>
    <s v="Conductor - Primary"/>
    <s v="Conductor"/>
    <s v="100221325"/>
    <s v="     "/>
    <s v="Non-HFTD"/>
    <x v="0"/>
    <m/>
    <m/>
    <n v="35.133200000000002"/>
    <n v="-119.46299999999999"/>
    <s v="Kern"/>
    <s v="TAFT-1101"/>
    <m/>
    <n v="12000"/>
    <m/>
    <x v="0"/>
    <s v="Kern County FD"/>
    <s v="Urban"/>
    <m/>
    <m/>
    <s v="No"/>
    <m/>
    <m/>
    <m/>
    <m/>
    <m/>
    <m/>
    <m/>
    <s v="N"/>
    <s v="N"/>
    <m/>
    <m/>
    <s v="     "/>
    <m/>
    <m/>
    <m/>
    <m/>
    <m/>
    <m/>
    <m/>
    <m/>
    <m/>
    <m/>
    <m/>
    <m/>
    <m/>
    <m/>
    <m/>
    <m/>
    <m/>
    <m/>
    <m/>
  </r>
  <r>
    <s v="20150069"/>
    <s v="     "/>
    <n v="42145"/>
    <s v="5/21"/>
    <x v="0"/>
    <n v="0.25138888888888888"/>
    <s v="21"/>
    <n v="2"/>
    <s v="5"/>
    <x v="2"/>
    <m/>
    <m/>
    <m/>
    <s v="     "/>
    <m/>
    <m/>
    <s v="N"/>
    <x v="0"/>
    <m/>
    <m/>
    <m/>
    <m/>
    <m/>
    <m/>
    <s v="     "/>
    <x v="1"/>
    <s v="PG&amp;E"/>
    <m/>
    <s v="Vegetation"/>
    <m/>
    <s v="D"/>
    <m/>
    <s v="&lt;0.25"/>
    <s v="Square Feet: 40 x 20; Acreage: "/>
    <s v="Equipment - PG&amp;E"/>
    <s v="34.o. Other"/>
    <s v="Equipment - PG&amp;E"/>
    <s v="All types of equipment / facility failure"/>
    <m/>
    <m/>
    <m/>
    <m/>
    <m/>
    <s v="0"/>
    <s v="Overhead"/>
    <x v="1"/>
    <s v="Unknown"/>
    <m/>
    <s v="3 pole structure east side 101 south of central"/>
    <s v="     "/>
    <s v="Non-HFTD"/>
    <x v="0"/>
    <m/>
    <m/>
    <n v="36.215200000000003"/>
    <n v="-121.16500000000001"/>
    <s v="Monterey"/>
    <s v="LOS-OSITOS-2102"/>
    <s v="182082102"/>
    <m/>
    <s v="N/A"/>
    <x v="0"/>
    <s v="Cal Fire Dept"/>
    <s v="Herbaceous"/>
    <m/>
    <m/>
    <s v="No"/>
    <m/>
    <m/>
    <m/>
    <m/>
    <m/>
    <m/>
    <m/>
    <s v="N"/>
    <s v="N"/>
    <m/>
    <m/>
    <s v="     "/>
    <m/>
    <m/>
    <m/>
    <m/>
    <m/>
    <m/>
    <m/>
    <m/>
    <m/>
    <m/>
    <m/>
    <m/>
    <m/>
    <m/>
    <m/>
    <m/>
    <m/>
    <m/>
    <m/>
  </r>
  <r>
    <s v="20160055"/>
    <s v="     "/>
    <n v="42511"/>
    <s v="5/21"/>
    <x v="0"/>
    <n v="0.73888888888888893"/>
    <s v="21"/>
    <n v="2"/>
    <s v="5"/>
    <x v="6"/>
    <m/>
    <m/>
    <s v="CALLED CREW TO INSTALL TEMP S.B. ON CENTER PHASE (COE#284642)"/>
    <s v="     "/>
    <m/>
    <m/>
    <s v="N"/>
    <x v="0"/>
    <m/>
    <m/>
    <m/>
    <s v="T003696775"/>
    <m/>
    <m/>
    <s v="     "/>
    <x v="1"/>
    <s v="PG&amp;E"/>
    <m/>
    <s v="Vegetation"/>
    <m/>
    <s v="D"/>
    <m/>
    <s v="&lt;0.25"/>
    <s v="Square Feet: ; Acreage: "/>
    <s v="Equipment - PG&amp;E"/>
    <s v="34.e. Switch damage or failure"/>
    <s v="Equipment - PG&amp;E"/>
    <s v="All types of equipment / facility failure"/>
    <s v="Switch"/>
    <s v="Switch"/>
    <m/>
    <m/>
    <m/>
    <m/>
    <s v="Overhead"/>
    <x v="1"/>
    <s v="Other"/>
    <m/>
    <s v="101162897"/>
    <s v="     "/>
    <s v="Non-HFTD"/>
    <x v="0"/>
    <m/>
    <m/>
    <n v="37.369"/>
    <n v="-120.67700000000001"/>
    <s v="Merced"/>
    <s v="ATWATER-1108"/>
    <s v="253611108"/>
    <n v="12000"/>
    <s v="N/A"/>
    <x v="0"/>
    <s v="Cal Fire"/>
    <s v="Agriculture"/>
    <m/>
    <m/>
    <s v="No"/>
    <m/>
    <m/>
    <m/>
    <m/>
    <m/>
    <m/>
    <m/>
    <s v="N"/>
    <s v="N"/>
    <m/>
    <m/>
    <s v="     "/>
    <m/>
    <m/>
    <m/>
    <m/>
    <m/>
    <m/>
    <m/>
    <m/>
    <m/>
    <m/>
    <m/>
    <m/>
    <m/>
    <m/>
    <m/>
    <m/>
    <m/>
    <m/>
    <m/>
  </r>
  <r>
    <s v="20170057"/>
    <s v="     "/>
    <n v="42876"/>
    <s v="5/21"/>
    <x v="0"/>
    <n v="0.94930555555555551"/>
    <s v="21"/>
    <n v="2"/>
    <s v="5"/>
    <x v="0"/>
    <n v="42876"/>
    <m/>
    <s v="OWL PERCHED ON S/P TRANSFORMER WITH BARE JUMPERS, RELAYED CIRCUIT. OWL FELL TO GROUND AND STARTED SMALL FIRE. mADE EC TAG FOR COVERED JUMPERS &amp; PERCH GAURDS"/>
    <s v="     "/>
    <m/>
    <m/>
    <s v="N"/>
    <x v="0"/>
    <s v="1787132"/>
    <s v="17-0050493"/>
    <m/>
    <m/>
    <m/>
    <m/>
    <s v="     "/>
    <x v="1"/>
    <s v="PG&amp;E"/>
    <m/>
    <s v="Vegetation"/>
    <m/>
    <s v="D"/>
    <m/>
    <s v="&lt;3 meters of linear travel"/>
    <s v="Square Feet: ; Acreage: "/>
    <s v="Contact - Animal - Bird"/>
    <s v="33.b. Animal contact"/>
    <s v="Contact - Bird"/>
    <s v="All types of equipment / facility failure"/>
    <s v="Contact - Animal"/>
    <m/>
    <s v="Contact - Animal"/>
    <s v="Transformer"/>
    <s v="None"/>
    <s v="PACIFIC BELL"/>
    <s v="Overhead"/>
    <x v="3"/>
    <s v="Transformer"/>
    <m/>
    <s v="102238142"/>
    <s v="     "/>
    <s v="Non-HFTD"/>
    <x v="0"/>
    <m/>
    <m/>
    <n v="38.064500000000002"/>
    <n v="-122.57"/>
    <s v="Marin"/>
    <s v="IGNACIO-1101"/>
    <s v="42481101"/>
    <n v="12000"/>
    <s v="IGNACIO 11011264"/>
    <x v="0"/>
    <s v="Unknown"/>
    <s v="Hardwood Forest"/>
    <m/>
    <m/>
    <s v="No"/>
    <m/>
    <m/>
    <m/>
    <m/>
    <m/>
    <m/>
    <m/>
    <s v="N"/>
    <s v="N"/>
    <m/>
    <m/>
    <s v="     "/>
    <m/>
    <m/>
    <m/>
    <m/>
    <m/>
    <m/>
    <m/>
    <m/>
    <m/>
    <m/>
    <m/>
    <m/>
    <m/>
    <m/>
    <m/>
    <m/>
    <m/>
    <m/>
    <m/>
  </r>
  <r>
    <s v="20170056"/>
    <s v="     "/>
    <n v="42876"/>
    <s v="5/21"/>
    <x v="0"/>
    <n v="0.48333333333333334"/>
    <s v="21"/>
    <n v="2"/>
    <s v="5"/>
    <x v="0"/>
    <n v="42876"/>
    <n v="0.48333333333333334"/>
    <s v="OJ 4 spans ss/o meter # 1004500090"/>
    <s v="     "/>
    <m/>
    <m/>
    <s v="N"/>
    <x v="0"/>
    <s v="1786629"/>
    <s v="17-0049454"/>
    <m/>
    <m/>
    <n v="112887391"/>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0379216"/>
    <s v="     "/>
    <s v="Non-HFTD"/>
    <x v="0"/>
    <m/>
    <m/>
    <n v="39.427700000000002"/>
    <n v="-121.69799999999999"/>
    <s v="Butte"/>
    <s v="PEACHTON-1102"/>
    <s v="103241102"/>
    <n v="12000"/>
    <s v="PEACHTON 1102CB"/>
    <x v="0"/>
    <s v="Unknown"/>
    <s v="Agriculture"/>
    <m/>
    <m/>
    <s v="No"/>
    <m/>
    <m/>
    <m/>
    <m/>
    <m/>
    <m/>
    <m/>
    <s v="N"/>
    <s v="N"/>
    <m/>
    <m/>
    <s v="     "/>
    <m/>
    <m/>
    <m/>
    <m/>
    <m/>
    <m/>
    <m/>
    <m/>
    <m/>
    <m/>
    <m/>
    <m/>
    <m/>
    <m/>
    <m/>
    <m/>
    <m/>
    <m/>
    <m/>
  </r>
  <r>
    <s v="20190178"/>
    <s v="     "/>
    <n v="43606"/>
    <s v="5/21"/>
    <x v="0"/>
    <m/>
    <s v="21"/>
    <n v="2"/>
    <s v="5"/>
    <x v="3"/>
    <n v="43606"/>
    <n v="0.67361111111111116"/>
    <s v="Fuse blows and causes line to ground"/>
    <s v="     "/>
    <s v="FAS"/>
    <m/>
    <s v="N"/>
    <x v="0"/>
    <s v="387271"/>
    <s v="19-0055013"/>
    <m/>
    <s v="T004649575"/>
    <n v="117297630"/>
    <m/>
    <s v="     "/>
    <x v="1"/>
    <s v="PG&amp;E"/>
    <m/>
    <m/>
    <m/>
    <s v="D"/>
    <s v="D"/>
    <s v="&lt;0.25"/>
    <m/>
    <s v="Unknown"/>
    <s v="34.c. Fuse damage or failure"/>
    <s v="Unknown"/>
    <s v="All types of equipment / facility failure"/>
    <s v="Fuse failure - all"/>
    <m/>
    <m/>
    <m/>
    <s v="Line to Ground"/>
    <m/>
    <s v="Overhead"/>
    <x v="0"/>
    <s v="Fuse"/>
    <m/>
    <s v="15553"/>
    <s v="     "/>
    <s v="Non-HFTD"/>
    <x v="0"/>
    <m/>
    <m/>
    <n v="38.013199999999998"/>
    <n v="-121.854"/>
    <s v="CONTRA COSTA"/>
    <s v="KIRKER-2109"/>
    <m/>
    <m/>
    <s v="KIRKER 2109CB"/>
    <x v="0"/>
    <m/>
    <s v="Urban"/>
    <m/>
    <m/>
    <s v="No"/>
    <m/>
    <m/>
    <m/>
    <m/>
    <m/>
    <m/>
    <m/>
    <s v="N"/>
    <s v="N"/>
    <m/>
    <m/>
    <s v="     "/>
    <m/>
    <m/>
    <m/>
    <m/>
    <m/>
    <m/>
    <m/>
    <m/>
    <m/>
    <m/>
    <m/>
    <m/>
    <m/>
    <m/>
    <m/>
    <m/>
    <m/>
    <m/>
    <m/>
  </r>
  <r>
    <s v="20190177"/>
    <s v="     "/>
    <n v="43606"/>
    <s v="5/21"/>
    <x v="0"/>
    <m/>
    <s v="21"/>
    <n v="2"/>
    <s v="5"/>
    <x v="3"/>
    <n v="43606"/>
    <m/>
    <s v="WIND BLOWING WIRES TOUCHING AND ARCING"/>
    <s v="     "/>
    <s v="FAS"/>
    <m/>
    <s v="N"/>
    <x v="0"/>
    <s v="387232"/>
    <m/>
    <m/>
    <s v="T004649574"/>
    <n v="0"/>
    <m/>
    <s v="     "/>
    <x v="1"/>
    <s v="PG&amp;E"/>
    <m/>
    <m/>
    <m/>
    <s v="D"/>
    <s v="D"/>
    <s v="&lt;3 meters of linear travel"/>
    <m/>
    <s v="Vegetation"/>
    <s v="33.a. Veg. contact"/>
    <s v="Vegetation"/>
    <s v="Contact from object"/>
    <s v="Contact - Vegetation"/>
    <m/>
    <s v="Contact - Vegetation"/>
    <s v="Conductor - Primary"/>
    <m/>
    <m/>
    <s v="Overhead"/>
    <x v="3"/>
    <s v="Conductor - Primary"/>
    <m/>
    <s v="182571102 "/>
    <s v="     "/>
    <s v="Non-HFTD"/>
    <x v="0"/>
    <m/>
    <m/>
    <n v="34.8658"/>
    <n v="-120.42100000000001"/>
    <s v="SANTA BARBARA"/>
    <s v="DIVIDE-1102"/>
    <m/>
    <m/>
    <m/>
    <x v="0"/>
    <s v="Santa Barbara FD"/>
    <s v="Urban"/>
    <m/>
    <m/>
    <s v="No"/>
    <m/>
    <m/>
    <m/>
    <m/>
    <m/>
    <m/>
    <m/>
    <s v="N"/>
    <s v="N"/>
    <m/>
    <m/>
    <s v="     "/>
    <m/>
    <m/>
    <m/>
    <m/>
    <m/>
    <m/>
    <m/>
    <m/>
    <m/>
    <m/>
    <m/>
    <m/>
    <m/>
    <m/>
    <m/>
    <m/>
    <m/>
    <m/>
    <m/>
  </r>
  <r>
    <s v="20201812"/>
    <s v="     "/>
    <n v="43972"/>
    <s v="5/21"/>
    <x v="0"/>
    <n v="0.58263888888888893"/>
    <s v="21"/>
    <n v="2"/>
    <s v="5"/>
    <x v="4"/>
    <m/>
    <m/>
    <s v="PGE Attributed, fire was caused by a PG&amp;E asset. Pt 57 600 amp solid blade  Cut out"/>
    <s v="     "/>
    <s v="FAS"/>
    <m/>
    <s v="Y"/>
    <x v="0"/>
    <s v="919151"/>
    <m/>
    <m/>
    <s v="T004966618"/>
    <n v="119053235"/>
    <m/>
    <s v="     "/>
    <x v="1"/>
    <s v="PG&amp;E"/>
    <m/>
    <m/>
    <m/>
    <s v="D"/>
    <m/>
    <s v="0.26-9.99"/>
    <m/>
    <s v="Equipment - PG&amp;E"/>
    <s v="34.c. Fuse damage or failure"/>
    <s v="Equipment - PG&amp;E"/>
    <s v="All types of equipment / facility failure"/>
    <s v="Fuse failure - all"/>
    <s v="Fuse"/>
    <m/>
    <m/>
    <m/>
    <m/>
    <s v="Overhead"/>
    <x v="3"/>
    <s v="Fuse"/>
    <m/>
    <s v="182261104"/>
    <s v="     "/>
    <s v="Non-HFTD"/>
    <x v="0"/>
    <m/>
    <m/>
    <n v="36.659399999999998"/>
    <n v="-121.613"/>
    <s v="Monterey"/>
    <s v="BUENA-VISTA-1104"/>
    <m/>
    <n v="12000"/>
    <m/>
    <x v="0"/>
    <s v="Salinas FD"/>
    <s v="Urban"/>
    <m/>
    <m/>
    <s v="No"/>
    <m/>
    <m/>
    <m/>
    <m/>
    <m/>
    <m/>
    <m/>
    <s v="N"/>
    <s v="N"/>
    <m/>
    <m/>
    <s v="     "/>
    <m/>
    <m/>
    <m/>
    <m/>
    <m/>
    <m/>
    <m/>
    <m/>
    <m/>
    <m/>
    <m/>
    <m/>
    <m/>
    <m/>
    <m/>
    <m/>
    <m/>
    <m/>
    <m/>
  </r>
  <r>
    <s v="20210633"/>
    <s v="     "/>
    <n v="44337"/>
    <s v="5/21"/>
    <x v="0"/>
    <n v="0.57916666666666672"/>
    <s v="21"/>
    <n v="2"/>
    <s v="5"/>
    <x v="5"/>
    <n v="44337"/>
    <m/>
    <s v="Third party canopy made contact with overhead open wire secondary conductors. The ensuing fire was originally marked 1 meter - &lt; 3 meters in size, but it looks more like 3 meter - 0.25 acre. This information is preliminary. "/>
    <s v="     "/>
    <s v="FAS"/>
    <m/>
    <s v="N"/>
    <x v="0"/>
    <m/>
    <s v="21-0064537"/>
    <m/>
    <s v="T005296562"/>
    <n v="121378000"/>
    <m/>
    <s v="     "/>
    <x v="1"/>
    <s v="PG&amp;E"/>
    <m/>
    <s v="Vegetation"/>
    <m/>
    <s v="D"/>
    <s v="D"/>
    <s v="&lt;0.25"/>
    <s v="15'X30'"/>
    <s v="Contact - 3rd Party"/>
    <s v="33.e. Other contact from object"/>
    <s v="Contact - 3rd Party"/>
    <s v="Contact from object"/>
    <s v="Contact from Object - Other"/>
    <m/>
    <s v="Contact from Object - Other"/>
    <s v="Conductor - Open Wire Secondary"/>
    <s v="Force Out"/>
    <s v="Y"/>
    <s v="Overhead"/>
    <x v="1"/>
    <s v="Conductor - Open Wire Secondary"/>
    <s v="Conductor, connector"/>
    <s v="100886300"/>
    <s v="     "/>
    <s v="Non-HFTD"/>
    <x v="0"/>
    <m/>
    <m/>
    <n v="36.607900000000001"/>
    <n v="-119.548"/>
    <s v="Fresno"/>
    <s v="PARLIER-1104"/>
    <m/>
    <m/>
    <s v="N/A"/>
    <x v="0"/>
    <s v="Fresno County FD"/>
    <s v="Urban"/>
    <m/>
    <m/>
    <s v="No"/>
    <m/>
    <m/>
    <m/>
    <m/>
    <m/>
    <m/>
    <m/>
    <s v="N"/>
    <s v="N"/>
    <m/>
    <m/>
    <s v="     "/>
    <m/>
    <m/>
    <m/>
    <m/>
    <m/>
    <m/>
    <m/>
    <m/>
    <m/>
    <m/>
    <m/>
    <m/>
    <m/>
    <m/>
    <m/>
    <m/>
    <m/>
    <m/>
    <m/>
  </r>
  <r>
    <s v="20210629"/>
    <s v="     "/>
    <n v="44337"/>
    <s v="5/21"/>
    <x v="0"/>
    <n v="0.31944444444444442"/>
    <s v="21"/>
    <n v="2"/>
    <s v="5"/>
    <x v="5"/>
    <n v="44337"/>
    <m/>
    <s v="Two spans, three phases of overhead primary conductors failed, resulting in a wires down incident that ignited a small fire. The ensuing fire was 3 meters - 0.25 acre in size. This information is preliminary."/>
    <s v="     "/>
    <s v="FAS"/>
    <m/>
    <s v="N"/>
    <x v="0"/>
    <m/>
    <s v="21-0064199"/>
    <m/>
    <s v="T005296081, T005296082"/>
    <n v="121374000"/>
    <m/>
    <s v="     "/>
    <x v="1"/>
    <s v="PG&amp;E"/>
    <m/>
    <s v="Vegetation"/>
    <m/>
    <s v="D"/>
    <s v="D"/>
    <s v="&lt;3 meters of linear travel"/>
    <m/>
    <s v="Equipment - PG&amp;E"/>
    <s v="34.b. Conductor damage or failure"/>
    <s v="Equipment - PG&amp;E"/>
    <s v="All types of equipment / facility failure"/>
    <s v="Conductor failure-all"/>
    <s v="Conductor - Primary"/>
    <m/>
    <m/>
    <s v="Line to Line"/>
    <s v="N"/>
    <s v="Overhead"/>
    <x v="3"/>
    <s v="Conductor - Primary"/>
    <s v="Conductor"/>
    <s v="102247814"/>
    <s v="     "/>
    <s v="Non-HFTD"/>
    <x v="0"/>
    <m/>
    <m/>
    <n v="38.008499999999998"/>
    <n v="-122.541"/>
    <s v="Marin"/>
    <s v="LAS-GALLINAS-A-1107"/>
    <m/>
    <n v="12000"/>
    <m/>
    <x v="0"/>
    <s v="San Rafael FD"/>
    <s v="Urban"/>
    <m/>
    <m/>
    <s v="No"/>
    <m/>
    <m/>
    <m/>
    <m/>
    <m/>
    <m/>
    <m/>
    <s v="N"/>
    <s v="N"/>
    <m/>
    <m/>
    <s v="     "/>
    <m/>
    <m/>
    <m/>
    <m/>
    <m/>
    <m/>
    <m/>
    <m/>
    <m/>
    <m/>
    <m/>
    <m/>
    <m/>
    <m/>
    <m/>
    <m/>
    <m/>
    <m/>
    <m/>
  </r>
  <r>
    <s v="MIA20141934"/>
    <s v="     "/>
    <n v="41781"/>
    <s v="5/22"/>
    <x v="0"/>
    <n v="0.94344907407407408"/>
    <s v="21"/>
    <n v="2"/>
    <s v="5"/>
    <x v="7"/>
    <n v="41781"/>
    <n v="0.94305555555555554"/>
    <s v="TX on fire"/>
    <s v="     "/>
    <s v="FAS"/>
    <n v="44259"/>
    <s v="Y"/>
    <x v="0"/>
    <s v="1022756"/>
    <s v="14-0033875"/>
    <m/>
    <s v="T003124987"/>
    <n v="108158275"/>
    <m/>
    <s v="     "/>
    <x v="0"/>
    <s v="PG&amp;E"/>
    <m/>
    <m/>
    <m/>
    <s v="D"/>
    <m/>
    <s v="Structure-PG&amp;E only"/>
    <m/>
    <s v="Equipment - PG&amp;E"/>
    <s v="34.n. Transformer damage or failure"/>
    <s v="Equipment - PG&amp;E"/>
    <s v="All types of equipment / facility failure"/>
    <s v="Transformer failure"/>
    <s v="Transformer"/>
    <m/>
    <m/>
    <s v="Line to Ground"/>
    <s v="No"/>
    <s v="Underground"/>
    <x v="0"/>
    <m/>
    <m/>
    <s v="512762853941 "/>
    <s v="     "/>
    <s v="Non-HFTD"/>
    <x v="0"/>
    <m/>
    <m/>
    <n v="34.958199999999998"/>
    <n v="-120.417"/>
    <s v="Santa Barbara"/>
    <s v="SANTA-MARIA-1112"/>
    <s v="182671112"/>
    <n v="11000"/>
    <s v="N/A"/>
    <x v="0"/>
    <m/>
    <s v="Urban"/>
    <m/>
    <m/>
    <s v="No"/>
    <m/>
    <m/>
    <m/>
    <m/>
    <m/>
    <m/>
    <m/>
    <s v="N"/>
    <s v="N"/>
    <m/>
    <m/>
    <s v="     "/>
    <m/>
    <m/>
    <m/>
    <m/>
    <m/>
    <m/>
    <m/>
    <m/>
    <m/>
    <m/>
    <m/>
    <m/>
    <m/>
    <m/>
    <m/>
    <m/>
    <m/>
    <m/>
    <m/>
  </r>
  <r>
    <s v="MIA20157201"/>
    <s v="     "/>
    <n v="42146"/>
    <s v="5/22"/>
    <x v="0"/>
    <n v="0.25710648148148146"/>
    <s v="21"/>
    <n v="2"/>
    <s v="5"/>
    <x v="2"/>
    <n v="42146"/>
    <n v="0.25694444444444442"/>
    <s v="Pole burnt by rain and crow nest"/>
    <s v="     "/>
    <s v="FAS"/>
    <n v="44259"/>
    <s v="Y"/>
    <x v="0"/>
    <s v="1238263"/>
    <s v="15-0035866"/>
    <m/>
    <s v="T003404072"/>
    <n v="110408543"/>
    <m/>
    <s v="     "/>
    <x v="0"/>
    <s v="PG&amp;E"/>
    <m/>
    <m/>
    <m/>
    <s v="D"/>
    <m/>
    <s v="&lt;3 meters of linear travel"/>
    <m/>
    <s v="Contact - Animal - Nest"/>
    <s v="33.e. Other contact from object"/>
    <s v="Contact - Nest"/>
    <s v="Contact from object"/>
    <s v="Contact - Nest"/>
    <m/>
    <s v="Contact - Nest"/>
    <s v="Pole"/>
    <s v="Line to Ground"/>
    <s v="No"/>
    <s v="Overhead"/>
    <x v="0"/>
    <m/>
    <m/>
    <s v="103809575"/>
    <s v="     "/>
    <s v="Non-HFTD"/>
    <x v="0"/>
    <m/>
    <m/>
    <n v="35.411299999999997"/>
    <n v="-119.35899999999999"/>
    <s v="Kern"/>
    <s v="TUPMAN-1104"/>
    <s v="254561104"/>
    <n v="11000"/>
    <s v="N/A"/>
    <x v="0"/>
    <m/>
    <s v="Rural"/>
    <m/>
    <m/>
    <s v="No"/>
    <m/>
    <m/>
    <m/>
    <m/>
    <m/>
    <m/>
    <m/>
    <s v="N"/>
    <s v="N"/>
    <m/>
    <m/>
    <s v="     "/>
    <m/>
    <m/>
    <m/>
    <m/>
    <m/>
    <m/>
    <m/>
    <m/>
    <m/>
    <m/>
    <m/>
    <m/>
    <m/>
    <m/>
    <m/>
    <m/>
    <m/>
    <m/>
    <m/>
  </r>
  <r>
    <s v="20170059"/>
    <s v="     "/>
    <n v="42877"/>
    <s v="5/22"/>
    <x v="0"/>
    <n v="0.74444444444444446"/>
    <s v="21"/>
    <n v="2"/>
    <s v="5"/>
    <x v="0"/>
    <n v="42877"/>
    <n v="0.74444444444444446"/>
    <s v="WIRE DOWN, 2 PHASES...ALSO J215 IS DAmaged"/>
    <s v="     "/>
    <m/>
    <m/>
    <s v="N"/>
    <x v="0"/>
    <s v="1788118"/>
    <s v="17-0049776"/>
    <m/>
    <m/>
    <n v="112893636"/>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2119359"/>
    <s v="     "/>
    <s v="Non-HFTD"/>
    <x v="0"/>
    <m/>
    <m/>
    <n v="37.7545"/>
    <n v="-121.419"/>
    <s v="San Joaquin"/>
    <s v="TRACY-1102"/>
    <s v="162881102"/>
    <n v="12000"/>
    <s v="TRACY 1109CB"/>
    <x v="0"/>
    <s v="TRACY"/>
    <s v="Urban"/>
    <m/>
    <m/>
    <s v="No"/>
    <m/>
    <m/>
    <m/>
    <m/>
    <m/>
    <m/>
    <m/>
    <s v="N"/>
    <s v="N"/>
    <m/>
    <m/>
    <s v="     "/>
    <m/>
    <m/>
    <m/>
    <m/>
    <m/>
    <m/>
    <m/>
    <m/>
    <m/>
    <m/>
    <m/>
    <m/>
    <m/>
    <m/>
    <m/>
    <m/>
    <m/>
    <m/>
    <m/>
  </r>
  <r>
    <s v="20170058"/>
    <s v="     "/>
    <n v="42877"/>
    <s v="5/22"/>
    <x v="0"/>
    <n v="0.23541666666666666"/>
    <s v="21"/>
    <n v="2"/>
    <s v="5"/>
    <x v="0"/>
    <m/>
    <m/>
    <s v="job in progress to remove regulators pm 31295497"/>
    <s v="     "/>
    <m/>
    <m/>
    <s v="N"/>
    <x v="0"/>
    <m/>
    <m/>
    <m/>
    <m/>
    <m/>
    <m/>
    <s v="     "/>
    <x v="1"/>
    <s v="PG&amp;E"/>
    <m/>
    <s v="Vegetation"/>
    <m/>
    <s v="D"/>
    <m/>
    <s v="&lt;0.25"/>
    <s v="Square Feet: ; Acreage: "/>
    <s v="Equipment - PG&amp;E"/>
    <s v="34.i._x0009_Voltage regulator / booster damage or failure"/>
    <s v="Equipment - PG&amp;E"/>
    <s v="All types of equipment / facility failure"/>
    <s v="Voltage Regulator"/>
    <s v="Voltage Regulator"/>
    <m/>
    <m/>
    <m/>
    <s v="Unknown"/>
    <s v="Overhead"/>
    <x v="3"/>
    <s v="Other"/>
    <m/>
    <s v="101770874"/>
    <s v="     "/>
    <s v="Non-HFTD"/>
    <x v="0"/>
    <m/>
    <m/>
    <n v="36.375300000000003"/>
    <n v="-121.048"/>
    <s v="San Benito"/>
    <s v="LOS-OSITOS-2103"/>
    <s v="182082103"/>
    <n v="21000"/>
    <s v="N/A"/>
    <x v="1"/>
    <s v="Unknown"/>
    <s v="Herbaceous"/>
    <m/>
    <m/>
    <s v="No"/>
    <m/>
    <m/>
    <m/>
    <m/>
    <m/>
    <m/>
    <m/>
    <s v="N"/>
    <s v="N"/>
    <m/>
    <m/>
    <s v="     "/>
    <m/>
    <m/>
    <m/>
    <m/>
    <m/>
    <m/>
    <m/>
    <m/>
    <m/>
    <m/>
    <m/>
    <m/>
    <m/>
    <m/>
    <m/>
    <m/>
    <m/>
    <m/>
    <m/>
  </r>
  <r>
    <s v="MIA20184968"/>
    <s v="     "/>
    <n v="43242"/>
    <s v="5/22"/>
    <x v="0"/>
    <n v="0.66971064814814818"/>
    <s v="21"/>
    <n v="2"/>
    <s v="5"/>
    <x v="1"/>
    <n v="43242"/>
    <n v="0.6694444444444444"/>
    <s v="Customer reported fire at pole and sparking. FAS reports assisted other T-Man with burned Pt. 44 and jumper at riser. OIS reports cut out fuses, pole fire. "/>
    <s v="     "/>
    <s v="FAS"/>
    <n v="44244"/>
    <s v="Y"/>
    <x v="0"/>
    <s v="92056"/>
    <s v="18-0043318"/>
    <m/>
    <s v="T004325882"/>
    <m/>
    <m/>
    <s v="     "/>
    <x v="0"/>
    <s v="PG&amp;E"/>
    <m/>
    <m/>
    <m/>
    <s v="D"/>
    <m/>
    <s v="Structure-PG&amp;E only"/>
    <m/>
    <s v="Equipment - PG&amp;E"/>
    <s v="34.o. Other"/>
    <s v="Equipment - PG&amp;E"/>
    <s v="All types of equipment / facility failure"/>
    <s v="Equipment failure - Other"/>
    <s v="Jumper"/>
    <m/>
    <m/>
    <s v="Force Out,Open Circuit"/>
    <s v="No"/>
    <s v="Overhead"/>
    <x v="0"/>
    <m/>
    <m/>
    <s v="254611105"/>
    <s v="     "/>
    <s v="Non-HFTD"/>
    <x v="0"/>
    <m/>
    <m/>
    <n v="36.974499999999999"/>
    <n v="-120.09"/>
    <s v="Madera"/>
    <s v="STOREY-1105"/>
    <s v="254611105"/>
    <n v="11000"/>
    <s v="STOREY 11059550"/>
    <x v="0"/>
    <m/>
    <s v="Urban"/>
    <m/>
    <m/>
    <s v="No"/>
    <m/>
    <m/>
    <m/>
    <m/>
    <m/>
    <m/>
    <m/>
    <s v="N"/>
    <s v="N"/>
    <m/>
    <m/>
    <s v="     "/>
    <m/>
    <m/>
    <m/>
    <m/>
    <m/>
    <m/>
    <m/>
    <m/>
    <m/>
    <m/>
    <m/>
    <m/>
    <m/>
    <m/>
    <m/>
    <m/>
    <m/>
    <m/>
    <m/>
  </r>
  <r>
    <s v="20180190"/>
    <s v="     "/>
    <n v="43242"/>
    <s v="5/22"/>
    <x v="0"/>
    <n v="0.66087962962962965"/>
    <s v="21"/>
    <n v="2"/>
    <s v="5"/>
    <x v="1"/>
    <m/>
    <m/>
    <s v="OIS TR - outage engineer noted &quot;ELEC CONNECTOR CAUGHT FIR&quot;.  T-men noted - &quot;REPAIRED BURNT CONNECTIONS AT POLE&quot;"/>
    <s v="     "/>
    <s v="FAS"/>
    <m/>
    <s v="N"/>
    <x v="0"/>
    <s v="92036"/>
    <m/>
    <m/>
    <m/>
    <m/>
    <m/>
    <s v="     "/>
    <x v="1"/>
    <s v="PG&amp;E"/>
    <m/>
    <m/>
    <m/>
    <s v="D"/>
    <m/>
    <s v="&lt;3 meters of linear travel"/>
    <m/>
    <s v="Equipment - PG&amp;E"/>
    <s v="34.o. Other"/>
    <s v="Equipment - PG&amp;E"/>
    <s v="All types of equipment / facility failure"/>
    <s v="Other"/>
    <s v="Splice/Clamp/Connector"/>
    <m/>
    <m/>
    <m/>
    <m/>
    <m/>
    <x v="3"/>
    <s v="Splice/Clamp/Connector"/>
    <m/>
    <m/>
    <s v="     "/>
    <s v="Non-HFTD"/>
    <x v="0"/>
    <m/>
    <m/>
    <n v="38.354300000000002"/>
    <n v="-121.75"/>
    <s v="Solano"/>
    <s v="DIXON-1103"/>
    <s v="062061103"/>
    <n v="11000"/>
    <m/>
    <x v="0"/>
    <m/>
    <s v="Agriculture"/>
    <m/>
    <m/>
    <s v="No"/>
    <m/>
    <m/>
    <m/>
    <m/>
    <m/>
    <m/>
    <m/>
    <s v="N"/>
    <s v="N"/>
    <m/>
    <m/>
    <s v="     "/>
    <m/>
    <m/>
    <m/>
    <m/>
    <m/>
    <m/>
    <m/>
    <m/>
    <m/>
    <m/>
    <m/>
    <m/>
    <m/>
    <m/>
    <m/>
    <m/>
    <m/>
    <m/>
    <m/>
  </r>
  <r>
    <s v="20180189"/>
    <s v="     "/>
    <n v="43242"/>
    <s v="5/22"/>
    <x v="0"/>
    <n v="0.3513310185185185"/>
    <s v="21"/>
    <n v="2"/>
    <s v="5"/>
    <x v="1"/>
    <n v="43242"/>
    <n v="0.34305555555555556"/>
    <s v="wire-down but cause was not documented in FAS/ILIS/OIS"/>
    <s v="     "/>
    <s v="FAS"/>
    <m/>
    <s v="N"/>
    <x v="0"/>
    <s v="91428"/>
    <s v="18-0043080"/>
    <m/>
    <m/>
    <m/>
    <m/>
    <s v="     "/>
    <x v="1"/>
    <s v="PG&amp;E"/>
    <m/>
    <m/>
    <m/>
    <s v="D"/>
    <m/>
    <s v="&lt;3 meters of linear travel"/>
    <m/>
    <s v="Unknown - Info N/A"/>
    <s v="40.a. Unknown"/>
    <s v="Unknown"/>
    <s v="Other"/>
    <s v="Unknown"/>
    <m/>
    <m/>
    <m/>
    <s v="Line to Ground"/>
    <m/>
    <s v="Overhead"/>
    <x v="3"/>
    <m/>
    <m/>
    <s v="WIRE DOWN @ 2210 KUSEL RD, OROVILLE"/>
    <s v="     "/>
    <s v="Non-HFTD"/>
    <x v="0"/>
    <m/>
    <m/>
    <n v="39.4602"/>
    <n v="-121.54900000000001"/>
    <s v="Butte"/>
    <s v="WYANDOTTE-1109"/>
    <s v="102911109"/>
    <n v="11000"/>
    <s v="WYANDOTTE 11091040"/>
    <x v="0"/>
    <m/>
    <s v="Urban"/>
    <m/>
    <m/>
    <s v="No"/>
    <m/>
    <m/>
    <m/>
    <m/>
    <m/>
    <m/>
    <m/>
    <s v="N"/>
    <s v="N"/>
    <m/>
    <m/>
    <s v="     "/>
    <m/>
    <m/>
    <m/>
    <m/>
    <m/>
    <m/>
    <m/>
    <m/>
    <m/>
    <m/>
    <m/>
    <m/>
    <m/>
    <m/>
    <m/>
    <m/>
    <m/>
    <m/>
    <m/>
  </r>
  <r>
    <s v="CAP20192688"/>
    <s v="     "/>
    <n v="43607"/>
    <s v="5/22"/>
    <x v="0"/>
    <n v="0.60972222222222228"/>
    <s v="21"/>
    <n v="2"/>
    <s v="5"/>
    <x v="3"/>
    <m/>
    <m/>
    <s v="298 Rengstorff Ave and 2040 California Ave in Mountain View; 5/20/2019; centerphase cutout blew open; porcelain pothead on fire; pole fire"/>
    <s v="     "/>
    <s v="CAP"/>
    <n v="44358"/>
    <s v="Y"/>
    <x v="0"/>
    <s v="386530"/>
    <s v="19-0054532"/>
    <m/>
    <m/>
    <m/>
    <m/>
    <s v="     "/>
    <x v="0"/>
    <s v="PG&amp;E"/>
    <m/>
    <m/>
    <m/>
    <s v="D"/>
    <m/>
    <s v="Structure-PG&amp;E only"/>
    <m/>
    <s v="Utility work / Operation"/>
    <s v="37.a. Utility work / Operation"/>
    <m/>
    <s v="Utility work / Operation"/>
    <m/>
    <m/>
    <m/>
    <m/>
    <s v="Force Out"/>
    <s v="Yes"/>
    <s v="Overhead"/>
    <x v="0"/>
    <s v="Other"/>
    <m/>
    <s v="082031105"/>
    <s v="     "/>
    <s v="Non-HFTD"/>
    <x v="0"/>
    <m/>
    <m/>
    <n v="37.3992"/>
    <n v="-122.1"/>
    <s v="Santa Clara"/>
    <s v="MOUNTAIN-VIEW-1105"/>
    <m/>
    <m/>
    <s v="MOUNTAIN VIEW 110560110"/>
    <x v="0"/>
    <m/>
    <m/>
    <m/>
    <m/>
    <s v="No"/>
    <m/>
    <m/>
    <m/>
    <m/>
    <m/>
    <m/>
    <m/>
    <s v="N"/>
    <s v="N"/>
    <m/>
    <m/>
    <s v="     "/>
    <m/>
    <m/>
    <m/>
    <m/>
    <m/>
    <m/>
    <m/>
    <m/>
    <m/>
    <m/>
    <m/>
    <m/>
    <m/>
    <m/>
    <m/>
    <m/>
    <m/>
    <m/>
    <m/>
  </r>
  <r>
    <s v="20200433"/>
    <s v="     "/>
    <n v="43973"/>
    <s v="5/22"/>
    <x v="0"/>
    <n v="0.76458333333333328"/>
    <s v="21"/>
    <n v="2"/>
    <s v="5"/>
    <x v="4"/>
    <n v="43973"/>
    <n v="0.7583333333333333"/>
    <s v="On May 22, 2020 at 1831 hours, a PG&amp;E Troubleman was dispatched to the Butte 1103 Distribution Circuit at 1825 Mello Way, Durham in response to a blown transformer. Initial analysis indicates bird contact caused the ignition. A turkey vulture carcass was found across the transformer bushing mounted fuses resulting in an outage to 2 customers and a small grass fire. The Troubleman removed the bird and replaced the bushing mount fuses. Fire was suppress by the Butte County Fire Department."/>
    <s v="     "/>
    <s v="FAS"/>
    <m/>
    <s v="N"/>
    <x v="0"/>
    <s v="920050"/>
    <s v="20-0053537"/>
    <m/>
    <s v="T004967500"/>
    <m/>
    <m/>
    <s v="     "/>
    <x v="1"/>
    <s v="PG&amp;E"/>
    <m/>
    <s v="Vegetation"/>
    <m/>
    <s v="D"/>
    <s v="D"/>
    <s v="&lt;3 meters of linear travel"/>
    <m/>
    <s v="Contact - Animal - Bird"/>
    <s v="33.b. Animal contact"/>
    <s v="Contact - Bird"/>
    <s v="Contact from object"/>
    <s v="Contact - Animal"/>
    <m/>
    <s v="Contact - Animal"/>
    <s v="Bushing Mounted Cutout"/>
    <s v="Line to Ground"/>
    <m/>
    <s v="Overhead"/>
    <x v="3"/>
    <s v="Bushing Mounted Cutout"/>
    <s v="Bushing Mounted Cutout"/>
    <s v="CGC 220634572748"/>
    <s v="     "/>
    <s v="Non-HFTD"/>
    <x v="0"/>
    <m/>
    <m/>
    <n v="39.6629"/>
    <n v="-121.776"/>
    <s v="Butte"/>
    <s v="BUTTE-1103"/>
    <m/>
    <n v="12000"/>
    <m/>
    <x v="0"/>
    <s v="Butte County FD"/>
    <s v="Agriculture"/>
    <m/>
    <m/>
    <s v="No"/>
    <m/>
    <m/>
    <m/>
    <m/>
    <m/>
    <m/>
    <m/>
    <s v="N"/>
    <s v="N"/>
    <m/>
    <m/>
    <s v="     "/>
    <m/>
    <m/>
    <m/>
    <m/>
    <m/>
    <m/>
    <m/>
    <m/>
    <m/>
    <m/>
    <m/>
    <m/>
    <m/>
    <m/>
    <m/>
    <m/>
    <m/>
    <m/>
    <m/>
  </r>
  <r>
    <s v="FAS264346"/>
    <s v="     "/>
    <n v="43973"/>
    <s v="5/22"/>
    <x v="0"/>
    <m/>
    <s v="21"/>
    <n v="2"/>
    <s v="5"/>
    <x v="4"/>
    <m/>
    <m/>
    <s v="&quot;possible fire at overhead switch 1621&quot;"/>
    <s v="     "/>
    <s v="FAS"/>
    <n v="44580"/>
    <s v="Y"/>
    <x v="0"/>
    <s v="5338927"/>
    <s v="N/A"/>
    <m/>
    <s v="9316927"/>
    <n v="119059965"/>
    <m/>
    <s v="     "/>
    <x v="1"/>
    <s v="PG&amp;E"/>
    <m/>
    <m/>
    <m/>
    <s v="D"/>
    <m/>
    <s v="&lt;0.25"/>
    <m/>
    <s v="Equipment - PG&amp;E"/>
    <s v="34.e. Switch damage or failure"/>
    <s v="Equipment - PG&amp;E"/>
    <s v="Switch failure"/>
    <s v="Switch failure"/>
    <s v="Switch"/>
    <m/>
    <m/>
    <m/>
    <s v="No"/>
    <s v="Overhead"/>
    <x v="0"/>
    <s v="Switch"/>
    <m/>
    <s v="100232387"/>
    <s v="     "/>
    <s v="Non-HFTD"/>
    <x v="0"/>
    <m/>
    <m/>
    <n v="34.8553"/>
    <n v="-119.486"/>
    <s v="Santa Barbara"/>
    <s v="CUYAMA-2101"/>
    <m/>
    <m/>
    <m/>
    <x v="0"/>
    <m/>
    <m/>
    <m/>
    <m/>
    <s v="No"/>
    <m/>
    <m/>
    <m/>
    <m/>
    <m/>
    <m/>
    <m/>
    <s v="N"/>
    <s v="N"/>
    <m/>
    <m/>
    <s v="     "/>
    <m/>
    <m/>
    <m/>
    <m/>
    <m/>
    <m/>
    <m/>
    <m/>
    <m/>
    <m/>
    <m/>
    <m/>
    <m/>
    <m/>
    <m/>
    <m/>
    <m/>
    <m/>
    <m/>
  </r>
  <r>
    <s v="20210641"/>
    <s v="     "/>
    <n v="44338"/>
    <s v="5/22"/>
    <x v="0"/>
    <n v="0.69374999999999998"/>
    <s v="21"/>
    <n v="2"/>
    <s v="5"/>
    <x v="5"/>
    <n v="44338"/>
    <m/>
    <s v="Grass fire by deadend transformer pole with 2 of 3 blown fuses. The ensuing fire was marked as less than one meter but the photos show this was actaully 3 meters - 0.25 acre in size. This information is preliminary."/>
    <s v="     "/>
    <s v="FAS"/>
    <m/>
    <s v="N"/>
    <x v="0"/>
    <m/>
    <s v="21-0064768"/>
    <m/>
    <s v="T005297350, T005297353"/>
    <m/>
    <m/>
    <s v="     "/>
    <x v="1"/>
    <s v="PG&amp;E"/>
    <m/>
    <s v="Vegetation"/>
    <m/>
    <s v="D"/>
    <s v="D"/>
    <s v="0.26-9.99"/>
    <m/>
    <s v="Unknown"/>
    <s v="40.a. Unknown"/>
    <s v="Unknown"/>
    <m/>
    <m/>
    <m/>
    <m/>
    <m/>
    <s v="Line to Line"/>
    <s v="N"/>
    <s v="Overhead"/>
    <x v="3"/>
    <s v="Fuse"/>
    <m/>
    <s v="103173875"/>
    <s v="     "/>
    <s v="Non-HFTD"/>
    <x v="0"/>
    <m/>
    <m/>
    <n v="37.491599999999998"/>
    <n v="-120.60599999999999"/>
    <s v="Merced"/>
    <s v="CRESSEY-2104"/>
    <m/>
    <n v="21000"/>
    <m/>
    <x v="0"/>
    <s v="Cal Fire"/>
    <s v="Agriculture"/>
    <m/>
    <m/>
    <s v="No"/>
    <m/>
    <m/>
    <m/>
    <m/>
    <m/>
    <m/>
    <m/>
    <s v="N"/>
    <s v="N"/>
    <m/>
    <m/>
    <s v="     "/>
    <m/>
    <m/>
    <m/>
    <m/>
    <m/>
    <m/>
    <m/>
    <m/>
    <m/>
    <m/>
    <m/>
    <m/>
    <m/>
    <m/>
    <m/>
    <m/>
    <m/>
    <m/>
    <m/>
  </r>
  <r>
    <s v="20210637"/>
    <s v="     "/>
    <n v="44338"/>
    <s v="5/22"/>
    <x v="0"/>
    <n v="0.37013888888888891"/>
    <s v="21"/>
    <n v="2"/>
    <s v="5"/>
    <x v="5"/>
    <m/>
    <m/>
    <s v="Overhead connector burned out, resulting in a small ignition. The fire was originally marked as 1 meter - &lt; 3 meters, but the photos show 3 meters - 0.25 acre. S7RM- no EC tag or ILIS information found related to this incident.  "/>
    <s v="     "/>
    <s v="FAS"/>
    <m/>
    <s v="N"/>
    <x v="0"/>
    <m/>
    <m/>
    <m/>
    <s v="T005297086"/>
    <m/>
    <m/>
    <s v="     "/>
    <x v="1"/>
    <s v="PG&amp;E"/>
    <m/>
    <s v="Vegetation"/>
    <m/>
    <s v="D"/>
    <s v="D"/>
    <s v="&lt;0.25"/>
    <s v="6 feet X 50 feet along the road."/>
    <s v="Equipment - PG&amp;E"/>
    <s v="34.m. Connection device damage or failure"/>
    <s v="Equipment - PG&amp;E"/>
    <s v="All types of equipment / facility failure"/>
    <s v="Splice/Clamp/Connector"/>
    <s v="Splice/Clamp/Connector"/>
    <m/>
    <m/>
    <m/>
    <s v="Y"/>
    <s v="Overhead"/>
    <x v="1"/>
    <s v="Splice/Clamp/Connector"/>
    <s v="Connector"/>
    <s v="101221759"/>
    <s v="     "/>
    <s v="Non-HFTD"/>
    <x v="0"/>
    <m/>
    <m/>
    <n v="36.909399999999998"/>
    <n v="-119.965"/>
    <s v="Madera"/>
    <s v="BORDEN-1101"/>
    <m/>
    <m/>
    <s v="N/A"/>
    <x v="0"/>
    <s v="Customer"/>
    <s v="Agriculture"/>
    <m/>
    <m/>
    <s v="No"/>
    <m/>
    <m/>
    <m/>
    <m/>
    <m/>
    <m/>
    <m/>
    <s v="N"/>
    <s v="N"/>
    <m/>
    <m/>
    <s v="     "/>
    <m/>
    <m/>
    <m/>
    <m/>
    <m/>
    <m/>
    <m/>
    <m/>
    <m/>
    <m/>
    <m/>
    <m/>
    <m/>
    <m/>
    <m/>
    <m/>
    <m/>
    <m/>
    <m/>
  </r>
  <r>
    <s v="20210635"/>
    <s v="     "/>
    <n v="44338"/>
    <s v="5/22"/>
    <x v="0"/>
    <n v="0.13263888888888889"/>
    <s v="21"/>
    <n v="2"/>
    <s v="5"/>
    <x v="5"/>
    <n v="44338"/>
    <m/>
    <s v="Transformer fire due to unknown cause. The ensuing fire was limited to PG&amp;E assets. This information is preliminary."/>
    <s v="     "/>
    <s v="FAS"/>
    <m/>
    <s v="N"/>
    <x v="0"/>
    <m/>
    <s v="21-0064682"/>
    <m/>
    <s v="T005296951"/>
    <n v="121379000"/>
    <m/>
    <s v="     "/>
    <x v="0"/>
    <s v="PG&amp;E"/>
    <m/>
    <s v="Other"/>
    <s v="Transformer"/>
    <s v="D"/>
    <s v="D"/>
    <s v="&lt;3 meters of linear travel"/>
    <s v="Confined to Pole. "/>
    <s v="Contamination"/>
    <s v="36.a. Contamination"/>
    <s v="Equipment - PG&amp;E"/>
    <s v="Contamination"/>
    <s v="Tracking"/>
    <m/>
    <m/>
    <m/>
    <s v="Line to Ground"/>
    <s v="Y"/>
    <s v="Overhead"/>
    <x v="3"/>
    <s v="Insulator"/>
    <s v="Transformer, cutout, insulator"/>
    <s v="102293645"/>
    <s v="     "/>
    <s v="Non-HFTD"/>
    <x v="0"/>
    <m/>
    <m/>
    <n v="38.159500000000001"/>
    <n v="-122.937"/>
    <s v="Marin"/>
    <s v="OLEMA-1101"/>
    <m/>
    <n v="12000"/>
    <m/>
    <x v="0"/>
    <s v="Self Extinguished"/>
    <s v="Barren/Other"/>
    <m/>
    <m/>
    <s v="No"/>
    <m/>
    <m/>
    <m/>
    <m/>
    <m/>
    <m/>
    <m/>
    <s v="N"/>
    <s v="N"/>
    <m/>
    <m/>
    <s v="     "/>
    <m/>
    <m/>
    <m/>
    <m/>
    <m/>
    <m/>
    <m/>
    <m/>
    <m/>
    <m/>
    <m/>
    <m/>
    <m/>
    <m/>
    <m/>
    <m/>
    <m/>
    <m/>
    <m/>
  </r>
  <r>
    <s v="EIR20140002"/>
    <s v="     "/>
    <n v="41782"/>
    <s v="5/23"/>
    <x v="0"/>
    <m/>
    <s v="21"/>
    <n v="2"/>
    <s v="5"/>
    <x v="7"/>
    <n v="41782"/>
    <n v="0.37083333333333335"/>
    <s v="Pole fire at Arch and Garfield in San Francisco at 8:54AM on 5/23/2014. 2 OH circuits impacted (Randolph 403 (4KV) and L 1103 (12KV). Initial estimate of 1,200 customers."/>
    <s v="     "/>
    <s v="EIR Ignitions Tracker"/>
    <n v="44288"/>
    <s v="Y"/>
    <x v="0"/>
    <s v="1022852, 1022891, 1023160"/>
    <s v="14-0033940"/>
    <m/>
    <s v="[T003125143, T003125145, T003125146, T003125147], [T003125183, T003125184], [T003125622, T003125631]"/>
    <n v="108159104"/>
    <s v="EI140523A"/>
    <s v="     "/>
    <x v="0"/>
    <s v="PG&amp;E"/>
    <m/>
    <s v="Other"/>
    <m/>
    <s v="D"/>
    <m/>
    <s v="Structure-PG&amp;E only"/>
    <m/>
    <s v="Contamination"/>
    <s v="36.a. Contamination"/>
    <s v="Equipment - PG&amp;E"/>
    <m/>
    <s v="Contamination"/>
    <m/>
    <m/>
    <m/>
    <s v="Line to Line"/>
    <s v="Yes"/>
    <s v="Overhead"/>
    <x v="0"/>
    <s v="Conductor - Primary"/>
    <m/>
    <s v="22590403"/>
    <s v="     "/>
    <s v="Non-HFTD"/>
    <x v="0"/>
    <m/>
    <m/>
    <n v="37.719700000000003"/>
    <n v="-122.467"/>
    <s v="San Francisco"/>
    <s v="SF-L-1103"/>
    <m/>
    <n v="12000"/>
    <s v="RANDOLPH 0402CB"/>
    <x v="0"/>
    <m/>
    <s v="Urban"/>
    <m/>
    <m/>
    <s v="No"/>
    <m/>
    <m/>
    <m/>
    <m/>
    <m/>
    <m/>
    <m/>
    <s v="N"/>
    <s v="N"/>
    <m/>
    <m/>
    <s v="     "/>
    <m/>
    <m/>
    <m/>
    <m/>
    <m/>
    <m/>
    <m/>
    <m/>
    <m/>
    <m/>
    <m/>
    <m/>
    <m/>
    <m/>
    <m/>
    <m/>
    <m/>
    <m/>
    <m/>
  </r>
  <r>
    <s v="MIA20140026"/>
    <s v="     "/>
    <n v="41782"/>
    <s v="5/23"/>
    <x v="0"/>
    <n v="0.45069444444444445"/>
    <s v="21"/>
    <n v="2"/>
    <s v="5"/>
    <x v="7"/>
    <n v="41782"/>
    <n v="0.45069444444444445"/>
    <s v="cause: overload; connector/splice burned/flashed; SERVICE LINE BURNT AT THE WEATHER HEAD."/>
    <s v="     "/>
    <s v="FAS"/>
    <n v="44266"/>
    <s v="Y"/>
    <x v="0"/>
    <s v="1022938"/>
    <s v="N/A"/>
    <m/>
    <s v="T003125236"/>
    <m/>
    <m/>
    <s v="     "/>
    <x v="0"/>
    <s v="PG&amp;E"/>
    <m/>
    <m/>
    <m/>
    <s v="D"/>
    <m/>
    <s v="Structure-PG&amp;E only"/>
    <m/>
    <s v="Equipment - Overloaded"/>
    <s v="34.m. Connection device damage or failure"/>
    <s v="Equipment - PG&amp;E"/>
    <s v="All types of equipment / facility failure"/>
    <s v="Splice/Clamp/Connector"/>
    <s v="Splice/Clamp/Connector"/>
    <m/>
    <m/>
    <m/>
    <s v="No"/>
    <s v="Overhead"/>
    <x v="0"/>
    <m/>
    <m/>
    <s v="252711106"/>
    <s v="     "/>
    <s v="Non-HFTD"/>
    <x v="0"/>
    <m/>
    <m/>
    <n v="36.624699999999997"/>
    <n v="-120.05200000000001"/>
    <s v="Fresno"/>
    <s v="KERMAN-1106"/>
    <m/>
    <n v="11000"/>
    <m/>
    <x v="0"/>
    <m/>
    <s v="Rural"/>
    <m/>
    <m/>
    <s v="No"/>
    <m/>
    <m/>
    <m/>
    <m/>
    <m/>
    <m/>
    <m/>
    <s v="N"/>
    <s v="N"/>
    <m/>
    <m/>
    <s v="     "/>
    <m/>
    <m/>
    <m/>
    <m/>
    <m/>
    <m/>
    <m/>
    <m/>
    <m/>
    <m/>
    <m/>
    <m/>
    <m/>
    <m/>
    <m/>
    <m/>
    <m/>
    <m/>
    <m/>
  </r>
  <r>
    <s v="20160057"/>
    <s v="     "/>
    <n v="42513"/>
    <s v="5/23"/>
    <x v="0"/>
    <n v="0.67222222222222228"/>
    <s v="22"/>
    <n v="2"/>
    <s v="5"/>
    <x v="6"/>
    <n v="42513"/>
    <n v="0.67222222222222228"/>
    <s v="MADE SAFE.  MADE E.C. TAG. REFER TO CREW."/>
    <s v="     "/>
    <m/>
    <m/>
    <s v="N"/>
    <x v="0"/>
    <s v="1475421"/>
    <s v="16-0037909"/>
    <m/>
    <m/>
    <n v="111657228"/>
    <m/>
    <s v="     "/>
    <x v="1"/>
    <s v="PG&amp;E"/>
    <m/>
    <s v="Vegetation"/>
    <m/>
    <s v="D"/>
    <m/>
    <s v="&lt;0.25"/>
    <s v="Square Feet: ; Acreage: "/>
    <s v="Contact - 3rd Party"/>
    <s v="33.c. Balloon contact"/>
    <s v="Contact - 3rd Party"/>
    <s v="All types of equipment / facility failure"/>
    <s v="Contact - Balloon"/>
    <m/>
    <s v="Contact - Balloon"/>
    <s v="Conductor"/>
    <s v="Line to Ground"/>
    <s v="PACIFIC BELL"/>
    <s v="Overhead"/>
    <x v="3"/>
    <s v="Conductor"/>
    <m/>
    <s v="100472785"/>
    <s v="     "/>
    <s v="Non-HFTD"/>
    <x v="0"/>
    <m/>
    <m/>
    <n v="37.953699999999998"/>
    <n v="-121.65900000000001"/>
    <s v="Contra Costa"/>
    <s v="BALFOUR-1101"/>
    <s v="14321101"/>
    <n v="12000"/>
    <s v="BALFOUR 1101744523"/>
    <x v="0"/>
    <s v="Contra Costa County FD"/>
    <s v="Urban"/>
    <m/>
    <m/>
    <s v="No"/>
    <m/>
    <m/>
    <m/>
    <m/>
    <m/>
    <m/>
    <m/>
    <s v="N"/>
    <s v="N"/>
    <m/>
    <m/>
    <s v="     "/>
    <m/>
    <m/>
    <m/>
    <m/>
    <m/>
    <m/>
    <m/>
    <m/>
    <m/>
    <m/>
    <m/>
    <m/>
    <m/>
    <m/>
    <m/>
    <m/>
    <m/>
    <m/>
    <m/>
  </r>
  <r>
    <s v="20160056"/>
    <s v="     "/>
    <n v="42513"/>
    <s v="5/23"/>
    <x v="0"/>
    <n v="0.53611111111111109"/>
    <s v="22"/>
    <n v="2"/>
    <s v="5"/>
    <x v="6"/>
    <n v="42513"/>
    <n v="0.53611111111111109"/>
    <s v="WIRE WEAS ON GROUND WITH BURNT MARKS ON GROUND. SMALL GRASS FIRE WAS OUT WHEN I ARRIVED. LOOKS LIKE WIRE WAS GUN SHOOT AND SEPERATED THERE. UNABLE TO REDUCE OUTAGE DO TO LOCATION OF WIRE DOWN. SET UP CLERANCE LIMITS FOR CREW CALLED FOR CREW"/>
    <s v="     "/>
    <m/>
    <m/>
    <s v="N"/>
    <x v="0"/>
    <s v="1475282"/>
    <s v="16-0037850"/>
    <m/>
    <m/>
    <m/>
    <m/>
    <s v="     "/>
    <x v="1"/>
    <s v="PG&amp;E"/>
    <m/>
    <s v="Vegetation"/>
    <m/>
    <s v="D"/>
    <m/>
    <s v="&lt;3 meters of linear travel"/>
    <s v="Square Feet: ; Acreage: "/>
    <s v="Equipment - PG&amp;E"/>
    <s v="34.b. Conductor damage or failure"/>
    <s v="Equipment - PG&amp;E"/>
    <s v="All types of equipment / facility failure"/>
    <s v="Conductor"/>
    <s v="Conductor"/>
    <m/>
    <m/>
    <s v="Line to Ground"/>
    <m/>
    <s v="Overhead"/>
    <x v="3"/>
    <s v="Conductor"/>
    <m/>
    <s v="101593014"/>
    <s v="     "/>
    <s v="Non-HFTD"/>
    <x v="0"/>
    <m/>
    <m/>
    <n v="38.552900000000001"/>
    <n v="-121.629"/>
    <s v="Yolo"/>
    <s v="DAVIS-1110"/>
    <s v="62041101"/>
    <n v="12000"/>
    <s v="DAVIS 11016032"/>
    <x v="0"/>
    <s v="N.A."/>
    <s v="Agriculture"/>
    <m/>
    <m/>
    <s v="No"/>
    <m/>
    <m/>
    <m/>
    <m/>
    <m/>
    <m/>
    <m/>
    <s v="N"/>
    <s v="N"/>
    <m/>
    <m/>
    <s v="     "/>
    <m/>
    <m/>
    <m/>
    <m/>
    <m/>
    <m/>
    <m/>
    <m/>
    <m/>
    <m/>
    <m/>
    <m/>
    <m/>
    <m/>
    <m/>
    <m/>
    <m/>
    <m/>
    <m/>
  </r>
  <r>
    <s v="MIA20175049"/>
    <s v="     "/>
    <n v="42878"/>
    <s v="5/23"/>
    <x v="0"/>
    <n v="0.78285879629629629"/>
    <s v="21"/>
    <n v="2"/>
    <s v="5"/>
    <x v="0"/>
    <n v="42878"/>
    <n v="0.78263888888888888"/>
    <s v="arching wire caused grass fire - a grass fire reported by FD right off of County Rd 89 in Cottonwood on 5/13/2017 18:47pm, fire report in the folder "/>
    <s v="     "/>
    <s v="FAS"/>
    <n v="44266"/>
    <s v="Y"/>
    <x v="0"/>
    <m/>
    <m/>
    <m/>
    <s v="T004042467"/>
    <m/>
    <m/>
    <s v="     "/>
    <x v="1"/>
    <s v="PG&amp;E"/>
    <m/>
    <m/>
    <m/>
    <s v="D"/>
    <m/>
    <s v="Unknown"/>
    <m/>
    <s v="Equipment - PG&amp;E"/>
    <s v="34.e. Switch damage or failure"/>
    <s v="Equipment - PG&amp;E"/>
    <s v="All types of equipment / facility failure"/>
    <s v="Switch failure"/>
    <s v="Switch"/>
    <m/>
    <m/>
    <m/>
    <s v="Yes"/>
    <s v="Overhead"/>
    <x v="0"/>
    <m/>
    <m/>
    <s v="SW 21365"/>
    <s v="     "/>
    <s v="Non-HFTD"/>
    <x v="0"/>
    <m/>
    <m/>
    <n v="38.657800000000002"/>
    <n v="-121.971"/>
    <s v="Yolo"/>
    <s v="MADISON-1105"/>
    <s v="63171105"/>
    <n v="11000"/>
    <m/>
    <x v="0"/>
    <s v="MADISON FD("/>
    <s v="Agriculture"/>
    <m/>
    <m/>
    <s v="No"/>
    <m/>
    <m/>
    <m/>
    <m/>
    <m/>
    <m/>
    <m/>
    <s v="N"/>
    <s v="N"/>
    <m/>
    <m/>
    <s v="     "/>
    <m/>
    <m/>
    <m/>
    <m/>
    <m/>
    <m/>
    <m/>
    <m/>
    <m/>
    <m/>
    <m/>
    <m/>
    <m/>
    <m/>
    <m/>
    <m/>
    <m/>
    <m/>
    <m/>
  </r>
  <r>
    <s v="20180194"/>
    <s v="     "/>
    <n v="43243"/>
    <s v="5/23"/>
    <x v="0"/>
    <n v="0.65069444444444446"/>
    <s v="21"/>
    <n v="2"/>
    <s v="5"/>
    <x v="1"/>
    <n v="43243"/>
    <n v="0.65069444444444446"/>
    <s v="FAS note - &quot;bird flew into line&quot;, caused pole damage and wire-down"/>
    <s v="     "/>
    <s v="FAS"/>
    <m/>
    <s v="N"/>
    <x v="0"/>
    <s v="92788"/>
    <s v="18-0043760"/>
    <m/>
    <m/>
    <m/>
    <m/>
    <s v="     "/>
    <x v="1"/>
    <s v="PG&amp;E"/>
    <m/>
    <m/>
    <m/>
    <s v="D"/>
    <m/>
    <s v="10-99"/>
    <m/>
    <s v="Contact - Animal - Bird"/>
    <s v="33.b. Animal contact"/>
    <s v="Contact - Bird"/>
    <s v="Contact from object"/>
    <s v="Contact - Animal"/>
    <m/>
    <s v="Contact - Animal"/>
    <s v="Conductor"/>
    <s v="Force Out"/>
    <m/>
    <s v="Overhead"/>
    <x v="3"/>
    <m/>
    <m/>
    <s v="78448"/>
    <s v="     "/>
    <s v="Non-HFTD"/>
    <x v="0"/>
    <m/>
    <m/>
    <n v="37.0197"/>
    <n v="-119.73"/>
    <s v="Madera"/>
    <s v="WOODWARD-2108"/>
    <s v="255292108"/>
    <n v="21000"/>
    <s v="WOODWARD 210878448"/>
    <x v="0"/>
    <m/>
    <s v="Herbaceous"/>
    <m/>
    <m/>
    <s v="No"/>
    <s v="56"/>
    <m/>
    <m/>
    <m/>
    <m/>
    <s v="EXPERIMENTAL"/>
    <m/>
    <s v="N"/>
    <s v="N"/>
    <m/>
    <m/>
    <s v="     "/>
    <m/>
    <m/>
    <m/>
    <m/>
    <m/>
    <m/>
    <m/>
    <m/>
    <m/>
    <m/>
    <m/>
    <m/>
    <m/>
    <m/>
    <m/>
    <m/>
    <m/>
    <m/>
    <m/>
  </r>
  <r>
    <s v="20180193"/>
    <s v="     "/>
    <n v="43243"/>
    <s v="5/23"/>
    <x v="0"/>
    <n v="0.5854166666666667"/>
    <s v="21"/>
    <n v="2"/>
    <s v="5"/>
    <x v="1"/>
    <n v="43243"/>
    <n v="0.5854166666666667"/>
    <s v="ILIS cause - &quot;3rd Party, Vehicle&quot;.  Causing veg fire and damage to PG&amp;E pole."/>
    <s v="     "/>
    <s v="FAS"/>
    <m/>
    <s v="N"/>
    <x v="0"/>
    <s v="92725"/>
    <s v="18-0043671"/>
    <m/>
    <m/>
    <m/>
    <m/>
    <s v="     "/>
    <x v="1"/>
    <s v="PG&amp;E"/>
    <m/>
    <m/>
    <m/>
    <s v="D"/>
    <m/>
    <s v="&lt;0.25"/>
    <m/>
    <s v="Contact - 3rd Party"/>
    <s v="33.d. Vehicle contact"/>
    <s v="Contact - 3rd Party"/>
    <s v="Contact from object"/>
    <s v="Contact - Vehicle"/>
    <m/>
    <s v="Contact - Vehicle"/>
    <s v="Pole"/>
    <s v="Multi-Fault"/>
    <m/>
    <s v="Overhead"/>
    <x v="3"/>
    <m/>
    <m/>
    <s v="11820"/>
    <s v="     "/>
    <s v="Non-HFTD"/>
    <x v="0"/>
    <m/>
    <m/>
    <n v="37.363599999999998"/>
    <n v="-120.503"/>
    <s v="Merced"/>
    <s v="EL-CAPITAN-1103"/>
    <s v="253881103"/>
    <n v="11000"/>
    <s v="EL CAPITAN 1103CB"/>
    <x v="0"/>
    <m/>
    <s v="Agriculture"/>
    <m/>
    <m/>
    <s v="No"/>
    <m/>
    <m/>
    <m/>
    <m/>
    <m/>
    <m/>
    <m/>
    <s v="N"/>
    <s v="N"/>
    <m/>
    <m/>
    <s v="     "/>
    <m/>
    <m/>
    <m/>
    <m/>
    <m/>
    <m/>
    <m/>
    <m/>
    <m/>
    <m/>
    <m/>
    <m/>
    <m/>
    <m/>
    <m/>
    <m/>
    <m/>
    <m/>
    <m/>
  </r>
  <r>
    <s v="20200437"/>
    <s v="     "/>
    <n v="43974"/>
    <s v="5/23"/>
    <x v="0"/>
    <n v="0.4909722222222222"/>
    <s v="21"/>
    <n v="2"/>
    <s v="5"/>
    <x v="4"/>
    <n v="43974"/>
    <n v="0.53472222222222221"/>
    <s v="On May 23, 2020 at 1147 hours a PG&amp;E troubleman was dispatched to the Tulare Lake 2108 Distribution Circuit near 25th Ave in Kattleman City for reports of a pole fire. Upon arrival, the troubleman observed a PG&amp;E pole with capacitor attached to it was burnt, along with surrounds vegetation. Initial analysis indicates a birds nest was found on top of the capacitor caused it to fail and start a pole fire that resulted in a wildfire of 42 acres burned. No structures, injuries or fatalities occurred in this incident. The trouble created an EC tag for the damaged equipment to be replaced. Power was restored to 38 customers at 2104 hours on May 23, 2020. Cal Fire was already on site and suppressing the fire when the troubleman arrived."/>
    <s v="     "/>
    <s v="FAS"/>
    <m/>
    <s v="N"/>
    <x v="0"/>
    <s v="920280"/>
    <s v="20-0053617"/>
    <m/>
    <s v="T004967694"/>
    <n v="119060978"/>
    <m/>
    <s v="     "/>
    <x v="1"/>
    <s v="PG&amp;E"/>
    <m/>
    <s v="Vegetation"/>
    <m/>
    <s v="D"/>
    <s v="D"/>
    <s v="10-99"/>
    <s v="43 acres reported by cal fire"/>
    <s v="Contact - Animal - Nest"/>
    <s v="33.e. Other contact from object"/>
    <s v="Contact - Nest"/>
    <s v="Contact from object"/>
    <s v="Contact - Nest"/>
    <m/>
    <s v="Contact - Nest"/>
    <s v="Capacitor Bank"/>
    <s v="Force Out"/>
    <m/>
    <s v="Overhead"/>
    <x v="3"/>
    <s v="Capacitor Bank"/>
    <s v="Pole"/>
    <s v="Capacitor: 96C Circuit ID: 252952108"/>
    <s v="     "/>
    <s v="Non-HFTD"/>
    <x v="0"/>
    <m/>
    <m/>
    <n v="35.861800000000002"/>
    <n v="-119.91200000000001"/>
    <s v="Kings"/>
    <s v="TULARE-LAKE-2108"/>
    <m/>
    <n v="12000"/>
    <m/>
    <x v="0"/>
    <s v="Cal Fire"/>
    <s v="Herbaceous"/>
    <m/>
    <m/>
    <s v="Yes"/>
    <s v="43"/>
    <s v="0"/>
    <s v="0"/>
    <s v="0"/>
    <s v="0"/>
    <m/>
    <m/>
    <s v="N"/>
    <s v="N"/>
    <m/>
    <m/>
    <s v="     "/>
    <m/>
    <m/>
    <m/>
    <m/>
    <m/>
    <m/>
    <m/>
    <m/>
    <m/>
    <m/>
    <m/>
    <m/>
    <m/>
    <m/>
    <m/>
    <m/>
    <m/>
    <m/>
    <m/>
  </r>
  <r>
    <s v="20200436"/>
    <s v="     "/>
    <n v="43974"/>
    <s v="5/23"/>
    <x v="0"/>
    <n v="0.37916666666666665"/>
    <s v="21"/>
    <n v="2"/>
    <s v="5"/>
    <x v="4"/>
    <n v="43974"/>
    <n v="0.40763888888888888"/>
    <s v="troubleman stated that the fire did not burn beyond the pole, making it not reportable"/>
    <s v="     "/>
    <s v="FAS"/>
    <m/>
    <s v="N"/>
    <x v="0"/>
    <s v="920178"/>
    <s v="20-0053589"/>
    <m/>
    <s v="T004967628"/>
    <n v="119060466"/>
    <m/>
    <s v="     "/>
    <x v="0"/>
    <s v="PG&amp;E"/>
    <m/>
    <s v="Vegetation"/>
    <m/>
    <s v="D"/>
    <s v="D"/>
    <s v="Structure-only"/>
    <m/>
    <s v="Equipment - PG&amp;E"/>
    <s v="34.h. Crossarm damage or failure"/>
    <s v="Equipment - PG&amp;E"/>
    <s v="All types of equipment / facility failure"/>
    <s v="Crossarm failure"/>
    <s v="Crossarm"/>
    <m/>
    <m/>
    <s v="Force Out"/>
    <m/>
    <s v="Overhead"/>
    <x v="1"/>
    <s v="Crossarm"/>
    <s v="Secondary and Primary Crossarm"/>
    <s v="Pole ID: 100923197"/>
    <s v="     "/>
    <s v="Non-HFTD"/>
    <x v="0"/>
    <m/>
    <m/>
    <n v="37.684899999999999"/>
    <n v="-122.15"/>
    <s v="Alameda"/>
    <s v="GRANT-1105"/>
    <m/>
    <n v="12000"/>
    <s v="N/A"/>
    <x v="0"/>
    <s v="Alameda FD"/>
    <s v="Urban"/>
    <m/>
    <m/>
    <s v="No"/>
    <m/>
    <m/>
    <m/>
    <m/>
    <m/>
    <m/>
    <m/>
    <s v="N"/>
    <s v="N"/>
    <m/>
    <m/>
    <s v="     "/>
    <m/>
    <m/>
    <m/>
    <m/>
    <m/>
    <m/>
    <m/>
    <m/>
    <m/>
    <m/>
    <m/>
    <m/>
    <m/>
    <m/>
    <m/>
    <m/>
    <m/>
    <m/>
    <m/>
  </r>
  <r>
    <s v="MIA20141602"/>
    <s v="     "/>
    <n v="41783"/>
    <s v="5/24"/>
    <x v="0"/>
    <n v="0.66540509259259262"/>
    <s v="21"/>
    <n v="2"/>
    <s v="5"/>
    <x v="7"/>
    <n v="41783"/>
    <n v="0.66527777777777775"/>
    <s v="PWR-Y AUBREY FROM FRESNO FIRE  DEPT; tree grew into line; secondary burned open; RACK SECONDARY  BURNED DOWN IN TREES 2 WIRES 1 SPAN CREW TO MAKE REPAIRS"/>
    <s v="     "/>
    <s v="FAS"/>
    <n v="44266"/>
    <s v="Y"/>
    <x v="0"/>
    <s v="1023529"/>
    <s v="N/A"/>
    <m/>
    <s v="T003125835"/>
    <n v="108160527"/>
    <m/>
    <s v="     "/>
    <x v="0"/>
    <s v="PG&amp;E"/>
    <m/>
    <m/>
    <m/>
    <s v="D"/>
    <m/>
    <s v="Unknown"/>
    <m/>
    <s v="Vegetation"/>
    <s v="33.a. Veg. contact"/>
    <s v="Vegetation"/>
    <s v="Contact from object"/>
    <s v="Contact - Vegetation"/>
    <m/>
    <s v="Contact - Vegetation"/>
    <s v="Conductor - Insulated Secondary"/>
    <m/>
    <s v="Yes"/>
    <s v="Overhead"/>
    <x v="0"/>
    <m/>
    <m/>
    <s v="252052118"/>
    <s v="     "/>
    <s v="Non-HFTD"/>
    <x v="0"/>
    <m/>
    <m/>
    <n v="36.800899999999999"/>
    <n v="-119.803"/>
    <s v="Fresno"/>
    <s v="ASHLAN-AVE-2118"/>
    <m/>
    <n v="21000"/>
    <m/>
    <x v="0"/>
    <s v="Fresno Fire Dept."/>
    <s v="Urban"/>
    <m/>
    <m/>
    <s v="No"/>
    <m/>
    <m/>
    <m/>
    <m/>
    <m/>
    <m/>
    <m/>
    <s v="N"/>
    <s v="N"/>
    <m/>
    <m/>
    <s v="     "/>
    <m/>
    <m/>
    <m/>
    <m/>
    <m/>
    <m/>
    <m/>
    <m/>
    <m/>
    <m/>
    <m/>
    <m/>
    <m/>
    <m/>
    <m/>
    <m/>
    <m/>
    <m/>
    <m/>
  </r>
  <r>
    <s v="MIA20146260"/>
    <s v="     "/>
    <n v="41783"/>
    <s v="5/24"/>
    <x v="0"/>
    <n v="0.97769675925925925"/>
    <s v="21"/>
    <n v="2"/>
    <s v="5"/>
    <x v="7"/>
    <n v="41783"/>
    <n v="0.9770833333333333"/>
    <s v="RUH2 -  TRANF FIRE; cause: vandalism - service conductor burned open; GROW HOUSE. FND OH SVC BURNING, CUT IN CLEAR. JESS FROM REV. PRO. ONSITE. REMOVED MTR"/>
    <s v="     "/>
    <s v="FAS"/>
    <n v="44266"/>
    <s v="Y"/>
    <x v="0"/>
    <s v="1023611"/>
    <s v="N/A"/>
    <m/>
    <s v="T003125932"/>
    <m/>
    <m/>
    <s v="     "/>
    <x v="0"/>
    <s v="PG&amp;E"/>
    <m/>
    <m/>
    <m/>
    <s v="D"/>
    <m/>
    <s v="Structure-PG&amp;E only"/>
    <m/>
    <s v="Contact - Customer (Equip/Structure/Veg)"/>
    <s v="33.e. Other contact from object"/>
    <s v="Contact - 3rd Party"/>
    <s v="Contact from object"/>
    <s v="Vandalism"/>
    <m/>
    <s v="Vandalism"/>
    <s v="Conductor"/>
    <m/>
    <s v="Yes"/>
    <s v="Overhead"/>
    <x v="0"/>
    <m/>
    <m/>
    <s v="82012103"/>
    <s v="     "/>
    <s v="Non-HFTD"/>
    <x v="0"/>
    <m/>
    <m/>
    <n v="37.288200000000003"/>
    <n v="-121.82599999999999"/>
    <s v="Santa Clara"/>
    <s v="EVERGREEN-2103"/>
    <s v="82012103"/>
    <n v="21000"/>
    <m/>
    <x v="0"/>
    <m/>
    <s v="Urban"/>
    <m/>
    <m/>
    <s v="No"/>
    <m/>
    <m/>
    <m/>
    <m/>
    <m/>
    <m/>
    <m/>
    <s v="N"/>
    <s v="N"/>
    <m/>
    <m/>
    <s v="     "/>
    <m/>
    <m/>
    <m/>
    <m/>
    <m/>
    <m/>
    <m/>
    <m/>
    <m/>
    <m/>
    <m/>
    <m/>
    <m/>
    <m/>
    <m/>
    <m/>
    <m/>
    <m/>
    <m/>
  </r>
  <r>
    <s v="MIA20144151"/>
    <s v="     "/>
    <n v="41783"/>
    <s v="5/24"/>
    <x v="0"/>
    <n v="0.45817129629629627"/>
    <s v="21"/>
    <n v="2"/>
    <s v="5"/>
    <x v="7"/>
    <m/>
    <m/>
    <s v="SMOKING/DANGLING LINE; ON STAND BY FOR T-LINE, TRANSMISSION POLE BURNED DOWN CONDUCTOR 20' OFF OF GROUND"/>
    <s v="     "/>
    <s v="FAS"/>
    <n v="44266"/>
    <s v="Y"/>
    <x v="0"/>
    <m/>
    <s v="N/A"/>
    <m/>
    <s v="122298"/>
    <m/>
    <m/>
    <s v="     "/>
    <x v="0"/>
    <s v="PG&amp;E"/>
    <m/>
    <m/>
    <m/>
    <s v="D"/>
    <m/>
    <s v="Structure-PG&amp;E only"/>
    <m/>
    <s v="Equipment - PG&amp;E"/>
    <s v="34.f. Pole damage or failure"/>
    <s v="Equipment - PG&amp;E"/>
    <s v="All types of equipment / facility failure"/>
    <s v="Pole failure"/>
    <s v="Pole"/>
    <m/>
    <m/>
    <m/>
    <m/>
    <s v="Overhead"/>
    <x v="0"/>
    <m/>
    <m/>
    <m/>
    <s v="     "/>
    <s v="Non-HFTD"/>
    <x v="0"/>
    <m/>
    <m/>
    <m/>
    <m/>
    <m/>
    <m/>
    <m/>
    <m/>
    <m/>
    <x v="0"/>
    <m/>
    <m/>
    <m/>
    <m/>
    <s v="No"/>
    <m/>
    <m/>
    <m/>
    <m/>
    <m/>
    <m/>
    <m/>
    <s v="N"/>
    <s v="N"/>
    <m/>
    <m/>
    <s v="     "/>
    <m/>
    <m/>
    <m/>
    <m/>
    <m/>
    <m/>
    <m/>
    <m/>
    <m/>
    <m/>
    <m/>
    <m/>
    <m/>
    <m/>
    <m/>
    <m/>
    <m/>
    <m/>
    <m/>
  </r>
  <r>
    <s v="SAP201518275"/>
    <s v="     "/>
    <n v="42148"/>
    <s v="5/24"/>
    <x v="0"/>
    <m/>
    <s v="22"/>
    <n v="2"/>
    <s v="5"/>
    <x v="2"/>
    <n v="42146"/>
    <m/>
    <s v="Pole replaced due to pole fire; bird's nest"/>
    <s v="     "/>
    <s v="SAP"/>
    <n v="44580"/>
    <s v="Y"/>
    <x v="0"/>
    <s v="1238297"/>
    <s v="N/A"/>
    <m/>
    <s v="T003404145"/>
    <n v="110408838"/>
    <m/>
    <s v="     "/>
    <x v="0"/>
    <s v="PG&amp;E"/>
    <m/>
    <m/>
    <m/>
    <s v="D"/>
    <m/>
    <s v="Structure-PG&amp;E only"/>
    <m/>
    <s v="Contact - Animal - Nest"/>
    <s v="33.e. Other contact from object"/>
    <s v="Contact - Nest"/>
    <s v="Nest Contact"/>
    <s v="Nest Contact"/>
    <m/>
    <s v="Nest Contact"/>
    <s v="Pole"/>
    <m/>
    <s v="No"/>
    <s v="Overhead"/>
    <x v="0"/>
    <s v="Pole"/>
    <m/>
    <s v="103366981"/>
    <s v="     "/>
    <s v="Non-HFTD"/>
    <x v="0"/>
    <m/>
    <m/>
    <n v="35.070999999999998"/>
    <n v="-118.82"/>
    <s v="Kern"/>
    <s v="SAN-BERNARD-1101"/>
    <m/>
    <m/>
    <m/>
    <x v="0"/>
    <m/>
    <m/>
    <m/>
    <m/>
    <s v="No"/>
    <m/>
    <m/>
    <m/>
    <m/>
    <m/>
    <m/>
    <m/>
    <s v="N"/>
    <s v="N"/>
    <m/>
    <m/>
    <s v="     "/>
    <m/>
    <m/>
    <m/>
    <m/>
    <m/>
    <m/>
    <m/>
    <m/>
    <m/>
    <m/>
    <m/>
    <m/>
    <m/>
    <m/>
    <m/>
    <m/>
    <m/>
    <m/>
    <m/>
  </r>
  <r>
    <s v="20150071"/>
    <s v="     "/>
    <n v="42148"/>
    <s v="5/24"/>
    <x v="0"/>
    <n v="0.45763888888888887"/>
    <s v="22"/>
    <n v="2"/>
    <s v="5"/>
    <x v="2"/>
    <n v="42148"/>
    <n v="0.45763888888888887"/>
    <m/>
    <s v="     "/>
    <m/>
    <m/>
    <s v="N"/>
    <x v="0"/>
    <s v="1239022"/>
    <s v="15-0036228"/>
    <m/>
    <m/>
    <m/>
    <m/>
    <s v="     "/>
    <x v="1"/>
    <s v="PG&amp;E"/>
    <m/>
    <s v="Vegetation"/>
    <m/>
    <s v="D"/>
    <m/>
    <s v="0.26-9.99"/>
    <s v="Square Feet: ; Acreage: 0.5"/>
    <s v="Contact - Animal - Bird"/>
    <s v="33.b. Animal contact"/>
    <s v="Contact - Bird"/>
    <s v="All types of equipment / facility failure"/>
    <s v="Contact - Animal"/>
    <m/>
    <s v="Contact - Animal"/>
    <s v="Conductor"/>
    <s v="Line to Line"/>
    <s v="PACIFIC BELL"/>
    <s v="Overhead"/>
    <x v="3"/>
    <s v="Conductor"/>
    <m/>
    <s v="101734774"/>
    <s v="     "/>
    <s v="Non-HFTD"/>
    <x v="0"/>
    <m/>
    <m/>
    <n v="36.201300000000003"/>
    <n v="-121.161"/>
    <s v="Monterey"/>
    <s v="KING-CITY-1103"/>
    <s v="182031103"/>
    <n v="12000"/>
    <s v="KING CITY 11037038"/>
    <x v="0"/>
    <s v="king city fire department"/>
    <s v="Herbaceous"/>
    <m/>
    <m/>
    <s v="No"/>
    <m/>
    <m/>
    <m/>
    <m/>
    <m/>
    <m/>
    <m/>
    <s v="N"/>
    <s v="N"/>
    <m/>
    <m/>
    <s v="     "/>
    <m/>
    <m/>
    <m/>
    <m/>
    <m/>
    <m/>
    <m/>
    <m/>
    <m/>
    <m/>
    <m/>
    <m/>
    <m/>
    <m/>
    <m/>
    <m/>
    <m/>
    <m/>
    <m/>
  </r>
  <r>
    <s v="SAP201518281"/>
    <s v="     "/>
    <n v="42148"/>
    <s v="5/24"/>
    <x v="0"/>
    <m/>
    <s v="22"/>
    <n v="2"/>
    <s v="5"/>
    <x v="2"/>
    <n v="42146"/>
    <m/>
    <s v="Pole replaced due to pole fire"/>
    <s v="     "/>
    <s v="SAP"/>
    <n v="44580"/>
    <s v="Y"/>
    <x v="0"/>
    <s v="1238431"/>
    <s v="N/A"/>
    <m/>
    <s v="T003404323"/>
    <n v="110409297"/>
    <m/>
    <s v="     "/>
    <x v="0"/>
    <s v="PG&amp;E"/>
    <m/>
    <m/>
    <m/>
    <s v="D"/>
    <m/>
    <s v="Structure-PG&amp;E only"/>
    <m/>
    <s v="Equipment - PG&amp;E"/>
    <s v="34.g. Insulator and brushing damage or failure"/>
    <s v="Equipment - PG&amp;E"/>
    <s v="Insulator failure"/>
    <s v="Insulator failure"/>
    <s v="Insulator"/>
    <m/>
    <m/>
    <m/>
    <s v="Yes"/>
    <s v="Overhead"/>
    <x v="0"/>
    <s v="Insulator"/>
    <m/>
    <s v="100161361"/>
    <s v="     "/>
    <s v="Non-HFTD"/>
    <x v="0"/>
    <m/>
    <m/>
    <n v="35.406799999999997"/>
    <n v="-119.021"/>
    <s v="Kern"/>
    <s v="KERN-OIL-1114"/>
    <m/>
    <m/>
    <m/>
    <x v="0"/>
    <s v="KCFD"/>
    <m/>
    <m/>
    <m/>
    <s v="No"/>
    <m/>
    <m/>
    <m/>
    <m/>
    <m/>
    <m/>
    <m/>
    <s v="N"/>
    <s v="N"/>
    <m/>
    <m/>
    <s v="     "/>
    <m/>
    <m/>
    <m/>
    <m/>
    <m/>
    <m/>
    <m/>
    <m/>
    <m/>
    <m/>
    <m/>
    <m/>
    <m/>
    <m/>
    <m/>
    <m/>
    <m/>
    <m/>
    <m/>
  </r>
  <r>
    <s v="SAP201518278"/>
    <s v="     "/>
    <n v="42148"/>
    <s v="5/24"/>
    <x v="0"/>
    <m/>
    <s v="22"/>
    <n v="2"/>
    <s v="5"/>
    <x v="2"/>
    <n v="42146"/>
    <m/>
    <s v="Crossarm replaced due to pole fire; bird hit transformer; blown fuse 19963"/>
    <s v="     "/>
    <s v="SAP"/>
    <n v="44580"/>
    <s v="Y"/>
    <x v="0"/>
    <s v="1238570"/>
    <s v="15-0036089"/>
    <m/>
    <s v="T003404534"/>
    <n v="110409771"/>
    <m/>
    <s v="     "/>
    <x v="0"/>
    <s v="PG&amp;E"/>
    <m/>
    <m/>
    <m/>
    <s v="D"/>
    <m/>
    <s v="Structure-PG&amp;E only"/>
    <m/>
    <s v="Contact - Animal - Other"/>
    <s v="33.b. Animal contact"/>
    <s v="Contact - Animal"/>
    <s v="Animal contact"/>
    <s v="Animal contact"/>
    <m/>
    <s v="Animal contact"/>
    <s v="Transformer"/>
    <s v="Line to Line"/>
    <s v="No"/>
    <s v="Overhead"/>
    <x v="0"/>
    <s v="Transformer"/>
    <m/>
    <s v="100164383"/>
    <s v="     "/>
    <s v="Non-HFTD"/>
    <x v="0"/>
    <m/>
    <m/>
    <n v="35.155700000000003"/>
    <n v="-119.217"/>
    <s v="Kern"/>
    <s v="COPUS-1103"/>
    <m/>
    <m/>
    <s v="COPUS 11034801"/>
    <x v="0"/>
    <m/>
    <m/>
    <m/>
    <m/>
    <s v="No"/>
    <m/>
    <m/>
    <m/>
    <m/>
    <m/>
    <m/>
    <m/>
    <s v="N"/>
    <s v="N"/>
    <m/>
    <m/>
    <s v="     "/>
    <m/>
    <m/>
    <m/>
    <m/>
    <m/>
    <m/>
    <m/>
    <m/>
    <m/>
    <m/>
    <m/>
    <m/>
    <m/>
    <m/>
    <m/>
    <m/>
    <m/>
    <m/>
    <m/>
  </r>
  <r>
    <s v="MIA20162085"/>
    <s v="     "/>
    <n v="42514"/>
    <s v="5/24"/>
    <x v="0"/>
    <n v="0.52129629629629626"/>
    <s v="22"/>
    <n v="2"/>
    <s v="5"/>
    <x v="6"/>
    <n v="42514"/>
    <n v="0.52083333333333337"/>
    <s v="Nest caused burnt arrester"/>
    <s v="     "/>
    <s v="FAS"/>
    <n v="44250"/>
    <s v="Y"/>
    <x v="0"/>
    <s v="1475911"/>
    <s v="16-0038168"/>
    <m/>
    <s v="T003698318"/>
    <n v="111660273"/>
    <m/>
    <s v="     "/>
    <x v="0"/>
    <s v="PG&amp;E"/>
    <m/>
    <m/>
    <m/>
    <s v="D"/>
    <m/>
    <s v="Structure-PG&amp;E only"/>
    <m/>
    <s v="Contact - Animal - Nest"/>
    <s v="33.e. Other contact from object"/>
    <s v="Contact - Nest"/>
    <s v="Contact from object"/>
    <s v="Contact - Nest"/>
    <m/>
    <s v="Contact - Nest"/>
    <s v="Riser"/>
    <s v="Line to Line"/>
    <s v="No"/>
    <s v="Overhead"/>
    <x v="0"/>
    <m/>
    <m/>
    <s v="100232618"/>
    <s v="     "/>
    <s v="Non-HFTD"/>
    <x v="0"/>
    <m/>
    <m/>
    <n v="35.348199999999999"/>
    <n v="-120.005"/>
    <s v="San Luis Obispo"/>
    <s v="CARRIZO-PLAINS-1101"/>
    <m/>
    <n v="11000"/>
    <s v="CARRIZO PLAINS 1101384116"/>
    <x v="0"/>
    <m/>
    <s v="Highly Rural"/>
    <m/>
    <m/>
    <s v="No"/>
    <m/>
    <m/>
    <m/>
    <m/>
    <m/>
    <m/>
    <m/>
    <s v="N"/>
    <s v="N"/>
    <m/>
    <m/>
    <s v="     "/>
    <m/>
    <m/>
    <m/>
    <m/>
    <m/>
    <m/>
    <m/>
    <m/>
    <m/>
    <m/>
    <m/>
    <m/>
    <m/>
    <m/>
    <m/>
    <m/>
    <m/>
    <m/>
    <m/>
  </r>
  <r>
    <s v="SAP201711817"/>
    <s v="     "/>
    <n v="42879"/>
    <s v="5/24"/>
    <x v="0"/>
    <m/>
    <s v="21"/>
    <n v="2"/>
    <s v="5"/>
    <x v="0"/>
    <n v="42877"/>
    <m/>
    <s v="fire in underground splice box damaged streetlight wire; meter 1005966241"/>
    <s v="     "/>
    <s v="SAP"/>
    <n v="44580"/>
    <s v="Y"/>
    <x v="0"/>
    <s v="1787863"/>
    <s v="17-0049761"/>
    <m/>
    <s v="T004041273"/>
    <n v="112893588"/>
    <m/>
    <s v="     "/>
    <x v="0"/>
    <s v="PG&amp;E"/>
    <m/>
    <m/>
    <m/>
    <s v="D"/>
    <m/>
    <s v="Structure-PG&amp;E only"/>
    <m/>
    <s v="Equipment - PG&amp;E"/>
    <s v="34.m. Connection device damage or failure"/>
    <s v="Equipment - PG&amp;E"/>
    <s v="Splice/Clamp/Connector"/>
    <s v="Splice/Clamp/Connector"/>
    <s v="Splice/Clamp/Connector"/>
    <m/>
    <m/>
    <s v="Line to Ground"/>
    <s v="No"/>
    <s v="Underground"/>
    <x v="0"/>
    <s v="Splice/Clamp/Connector"/>
    <m/>
    <s v="103255321"/>
    <s v="     "/>
    <s v="Non-HFTD"/>
    <x v="0"/>
    <m/>
    <m/>
    <n v="36.290599999999998"/>
    <n v="-119.79"/>
    <s v="Kings"/>
    <s v="LEMOORE-1102"/>
    <m/>
    <m/>
    <s v="N/A"/>
    <x v="0"/>
    <m/>
    <m/>
    <m/>
    <m/>
    <s v="No"/>
    <m/>
    <m/>
    <m/>
    <m/>
    <m/>
    <m/>
    <m/>
    <s v="N"/>
    <s v="N"/>
    <m/>
    <m/>
    <s v="     "/>
    <m/>
    <m/>
    <m/>
    <m/>
    <m/>
    <m/>
    <m/>
    <m/>
    <m/>
    <m/>
    <m/>
    <m/>
    <m/>
    <m/>
    <m/>
    <m/>
    <m/>
    <m/>
    <m/>
  </r>
  <r>
    <s v="MIA201812521"/>
    <s v="     "/>
    <n v="43244"/>
    <s v="5/24"/>
    <x v="0"/>
    <n v="0.55208333333333337"/>
    <s v="21"/>
    <n v="2"/>
    <s v="5"/>
    <x v="1"/>
    <n v="43244"/>
    <n v="0.55208333333333337"/>
    <s v="FAS states a mylar balloon was found stuck in the transmission tower that sparked and caused a small fire that was put out by local FD. Waiting on escalation."/>
    <s v="     "/>
    <s v="FAS"/>
    <n v="44253"/>
    <s v="Y"/>
    <x v="0"/>
    <m/>
    <s v="N/A"/>
    <m/>
    <s v="T004327333"/>
    <m/>
    <m/>
    <s v="     "/>
    <x v="0"/>
    <s v="PG&amp;E"/>
    <m/>
    <m/>
    <m/>
    <s v="D"/>
    <m/>
    <s v="Unknown"/>
    <m/>
    <s v="Contact - 3rd Party"/>
    <s v="33.c. Balloon contact"/>
    <s v="Contact - 3rd Party"/>
    <s v="Contact from object"/>
    <s v="Contact - Balloon"/>
    <m/>
    <s v="Contact - Balloon"/>
    <s v="Other"/>
    <m/>
    <m/>
    <s v="Overhead"/>
    <x v="0"/>
    <m/>
    <m/>
    <m/>
    <s v="     "/>
    <s v="Non-HFTD"/>
    <x v="0"/>
    <m/>
    <m/>
    <n v="37.037799999999997"/>
    <n v="-121.598"/>
    <s v="Santa Clara"/>
    <s v="MORGAN-HILL-2105"/>
    <s v="83242105"/>
    <n v="21000"/>
    <s v="N/A"/>
    <x v="1"/>
    <s v="Gilroy Fire Department"/>
    <s v="Rural"/>
    <m/>
    <m/>
    <s v="No"/>
    <m/>
    <m/>
    <m/>
    <m/>
    <m/>
    <m/>
    <m/>
    <s v="N"/>
    <s v="N"/>
    <m/>
    <m/>
    <s v="     "/>
    <m/>
    <m/>
    <m/>
    <m/>
    <m/>
    <m/>
    <m/>
    <m/>
    <m/>
    <m/>
    <m/>
    <m/>
    <m/>
    <m/>
    <m/>
    <m/>
    <m/>
    <m/>
    <m/>
  </r>
  <r>
    <s v="20180196"/>
    <s v="     "/>
    <n v="43244"/>
    <s v="5/24"/>
    <x v="0"/>
    <m/>
    <s v="21"/>
    <n v="2"/>
    <s v="5"/>
    <x v="1"/>
    <m/>
    <m/>
    <s v="OIS TR - cus noted &quot;FIRE CAUSED DMG TO POLE AND TRANSFORMER&quot;.  Based on this info and size of fire (100+ acres), equipment damage should be the result of a major fire in the area"/>
    <s v="     "/>
    <s v="FAS"/>
    <m/>
    <s v="N"/>
    <x v="0"/>
    <s v="93310"/>
    <m/>
    <m/>
    <m/>
    <m/>
    <m/>
    <s v="     "/>
    <x v="1"/>
    <s v="PG&amp;E"/>
    <m/>
    <m/>
    <m/>
    <s v="D"/>
    <m/>
    <s v="100-299"/>
    <m/>
    <s v="Other: Part of Another Fire"/>
    <s v="39.a. All Other"/>
    <s v="Other Fire"/>
    <s v="Other"/>
    <s v="Other"/>
    <m/>
    <m/>
    <m/>
    <m/>
    <m/>
    <m/>
    <x v="3"/>
    <m/>
    <m/>
    <m/>
    <s v="     "/>
    <s v="Non-HFTD"/>
    <x v="0"/>
    <m/>
    <m/>
    <n v="35.505800000000001"/>
    <n v="-120.096"/>
    <s v="San Luis Obispo"/>
    <s v="CHOLAME-2102"/>
    <s v="182562102"/>
    <n v="21000"/>
    <m/>
    <x v="0"/>
    <m/>
    <s v="Herbaceous"/>
    <m/>
    <m/>
    <s v="No"/>
    <s v="100"/>
    <m/>
    <m/>
    <m/>
    <m/>
    <s v="WATER"/>
    <m/>
    <s v="N"/>
    <s v="N"/>
    <m/>
    <m/>
    <s v="     "/>
    <m/>
    <m/>
    <m/>
    <m/>
    <m/>
    <m/>
    <m/>
    <m/>
    <m/>
    <m/>
    <m/>
    <m/>
    <m/>
    <m/>
    <m/>
    <m/>
    <m/>
    <m/>
    <m/>
  </r>
  <r>
    <s v="20190188"/>
    <s v="     "/>
    <n v="43609"/>
    <s v="5/24"/>
    <x v="0"/>
    <m/>
    <s v="21"/>
    <n v="2"/>
    <s v="5"/>
    <x v="3"/>
    <n v="43609"/>
    <m/>
    <s v="WIRE ABOVE 130 TRISH DR ON LEFT SIDE SPARKED, Tree grew into line and sparked"/>
    <s v="     "/>
    <s v="FAS"/>
    <m/>
    <s v="N"/>
    <x v="0"/>
    <s v="389503"/>
    <m/>
    <m/>
    <s v="T004652279"/>
    <n v="0"/>
    <m/>
    <s v="     "/>
    <x v="1"/>
    <s v="PG&amp;E"/>
    <m/>
    <m/>
    <m/>
    <s v="D"/>
    <s v="D"/>
    <s v="&lt;0.25"/>
    <m/>
    <s v="Vegetation"/>
    <s v="33.a. Veg. contact"/>
    <s v="Vegetation"/>
    <s v="Contact from object"/>
    <s v="Contact - Vegetation"/>
    <m/>
    <s v="Contact - Vegetation"/>
    <s v="Conductor - Primary"/>
    <m/>
    <m/>
    <s v="Overhead"/>
    <x v="3"/>
    <s v="Conductor - Primary"/>
    <m/>
    <s v="043201101 "/>
    <s v="     "/>
    <s v="Non-HFTD"/>
    <x v="0"/>
    <m/>
    <m/>
    <n v="38.112099999999998"/>
    <n v="-122.621"/>
    <s v="MARIN"/>
    <s v="STAFFORD-1101"/>
    <m/>
    <m/>
    <m/>
    <x v="0"/>
    <s v="Novato FD"/>
    <s v="Urban"/>
    <m/>
    <m/>
    <s v="No"/>
    <m/>
    <m/>
    <m/>
    <m/>
    <m/>
    <m/>
    <m/>
    <s v="N"/>
    <s v="N"/>
    <m/>
    <m/>
    <s v="     "/>
    <m/>
    <m/>
    <m/>
    <m/>
    <m/>
    <m/>
    <m/>
    <m/>
    <m/>
    <m/>
    <m/>
    <m/>
    <m/>
    <m/>
    <m/>
    <m/>
    <m/>
    <m/>
    <m/>
  </r>
  <r>
    <s v="20190189"/>
    <s v="     "/>
    <n v="43609"/>
    <s v="5/24"/>
    <x v="0"/>
    <m/>
    <s v="21"/>
    <n v="2"/>
    <s v="5"/>
    <x v="3"/>
    <n v="43609"/>
    <m/>
    <s v="FD THINKS A BIRD FLEW  INTRO TRANSFORMER AND CAUSED FIRE_x000d__x000a_AT BOTTOM OF POLE; Mike Best Comments: T-men marked incident cause as &quot;animal&quot;.  OIS TR - &quot;FD THINKS A BIRD FLEW INTRO TRANSFORMER AND CAUSED FIRE AT BOTTOM OF POLE, POWER IS COMPLETELY OUT, FIRE ALREADY OUT, FD NO LONGER PRESENT, NO ONE INJURED.&quot;"/>
    <s v="     "/>
    <s v="FAS"/>
    <m/>
    <s v="N"/>
    <x v="0"/>
    <s v="389807"/>
    <m/>
    <m/>
    <s v="T004652628"/>
    <n v="0"/>
    <m/>
    <s v="     "/>
    <x v="1"/>
    <s v="PG&amp;E"/>
    <m/>
    <m/>
    <m/>
    <s v="D"/>
    <s v="D"/>
    <s v="&lt;3 meters of linear travel"/>
    <m/>
    <s v="Contact - Animal - Bird"/>
    <s v="33.b. Animal contact"/>
    <s v="Contact - Bird"/>
    <s v="Contact from object"/>
    <s v="Contact - Animal"/>
    <m/>
    <s v="Contact - Animal"/>
    <s v="Transformer"/>
    <m/>
    <m/>
    <s v="Overhead"/>
    <x v="3"/>
    <s v="Transformer"/>
    <m/>
    <s v="3015781291"/>
    <s v="     "/>
    <s v="Non-HFTD"/>
    <x v="0"/>
    <m/>
    <m/>
    <n v="37.0779"/>
    <n v="-120.881"/>
    <s v="MERCED"/>
    <s v="CANAL-1102"/>
    <m/>
    <m/>
    <m/>
    <x v="0"/>
    <s v="Los Banos FD"/>
    <s v="Water"/>
    <m/>
    <m/>
    <s v="No"/>
    <m/>
    <m/>
    <m/>
    <m/>
    <m/>
    <m/>
    <m/>
    <s v="N"/>
    <s v="N"/>
    <m/>
    <m/>
    <s v="     "/>
    <m/>
    <m/>
    <m/>
    <m/>
    <m/>
    <m/>
    <m/>
    <m/>
    <m/>
    <m/>
    <m/>
    <m/>
    <m/>
    <m/>
    <m/>
    <m/>
    <m/>
    <m/>
    <m/>
  </r>
  <r>
    <s v="20200442"/>
    <s v="     "/>
    <n v="43975"/>
    <s v="5/24"/>
    <x v="0"/>
    <n v="0.55833333333333335"/>
    <s v="22"/>
    <n v="2"/>
    <s v="5"/>
    <x v="4"/>
    <n v="43975"/>
    <n v="0.57708333333333328"/>
    <s v="On May 24, 2020 at 1324 hours, a PG&amp;E Troubleman was dispatched to the Kettleman Hills 2104 Distribution Circuit on Highway 33 east of Yolo Avenue, Coalinga in response to a pole fire. Initial analysis indicates a birds nest on top of the transformer caused a flash resulting in the ignition and an outage to 1 customers. Fire was suppress by Cal Fire and a total of 27 acres was burned.  PG&amp;E crew replaced the burnt pole, transformer, crossarm and insulator on May 24, 2020 at 1917 hours. PG&amp;E crew replaced the burnt pole, transformer, crossarm and insulator on May 25, 2020."/>
    <s v="     "/>
    <s v="FAS"/>
    <m/>
    <s v="N"/>
    <x v="0"/>
    <s v="920567"/>
    <s v="20-0053699"/>
    <m/>
    <s v="T004968069"/>
    <m/>
    <m/>
    <s v="     "/>
    <x v="1"/>
    <s v="PG&amp;E"/>
    <m/>
    <s v="Vegetation"/>
    <m/>
    <s v="D"/>
    <s v="D"/>
    <s v="10-99"/>
    <m/>
    <s v="Contact - Animal - Nest"/>
    <s v="33.e. Other contact from object"/>
    <s v="Contact - Nest"/>
    <s v="Contact from object"/>
    <s v="Contact - Nest"/>
    <m/>
    <s v="Contact - Nest"/>
    <s v="Transformer"/>
    <s v="Line to Ground"/>
    <m/>
    <s v="Overhead"/>
    <x v="3"/>
    <s v="Transformer"/>
    <s v="Pole, Crossarm, Transformer, Insulator"/>
    <s v="CGC: 416390327020"/>
    <s v="     "/>
    <s v="Non-HFTD"/>
    <x v="0"/>
    <m/>
    <m/>
    <n v="36.068800000000003"/>
    <n v="-120.22199999999999"/>
    <s v="Fresno"/>
    <s v="KETTLEMAN-HILLS-2104"/>
    <m/>
    <n v="21000"/>
    <m/>
    <x v="0"/>
    <s v="Cal Fire"/>
    <s v="Agriculture"/>
    <m/>
    <m/>
    <s v="No"/>
    <s v="10"/>
    <s v="0"/>
    <s v="0"/>
    <s v="0"/>
    <s v="0"/>
    <m/>
    <m/>
    <s v="N"/>
    <s v="N"/>
    <m/>
    <m/>
    <s v="     "/>
    <m/>
    <m/>
    <m/>
    <m/>
    <m/>
    <m/>
    <m/>
    <m/>
    <m/>
    <m/>
    <m/>
    <m/>
    <m/>
    <m/>
    <m/>
    <m/>
    <m/>
    <m/>
    <m/>
  </r>
  <r>
    <s v="20200440"/>
    <s v="     "/>
    <n v="43975"/>
    <s v="5/24"/>
    <x v="0"/>
    <n v="0.31874999999999998"/>
    <s v="22"/>
    <n v="2"/>
    <s v="5"/>
    <x v="4"/>
    <m/>
    <m/>
    <s v="On May 24, 2020 at 0739 hours, a PG&amp;E troubleman was dispatched to the Meadow Lane 2110 Distribution Circuit at 2316 Stanwell Dr in Concord for reports of a wires down pole fire. Initial analysis indicates vegetation grew into conductor causing it fall to ground and igniting a nearby dumpster, Conex container and damaging a vehicle. The troubleman issued a EC tag for repairs to be made to the downed wire. No ILIS report was found for this incident. Contra Costa FD was dispatched to extinguish the fire."/>
    <s v="     "/>
    <s v="FAS"/>
    <m/>
    <s v="N"/>
    <x v="0"/>
    <m/>
    <m/>
    <m/>
    <s v="T004967956"/>
    <n v="119061462"/>
    <m/>
    <s v="     "/>
    <x v="1"/>
    <s v="PG&amp;E"/>
    <m/>
    <s v="Vegetation"/>
    <m/>
    <s v="D"/>
    <s v="D"/>
    <s v="&lt;0.25"/>
    <m/>
    <s v="Vegetation"/>
    <s v="33.a. Veg. contact"/>
    <s v="Vegetation"/>
    <s v="Contact from object"/>
    <s v="Contact - Vegetation"/>
    <m/>
    <s v="Contact - Vegetation"/>
    <s v="Conductor - Primary"/>
    <m/>
    <m/>
    <s v="Overhead"/>
    <x v="3"/>
    <s v="Conductor - Primary"/>
    <m/>
    <s v="Circuit ID: 014302110"/>
    <s v="     "/>
    <s v="Non-HFTD"/>
    <x v="0"/>
    <m/>
    <m/>
    <n v="37.981400000000001"/>
    <n v="-122.04900000000001"/>
    <s v="Contra Costa"/>
    <s v="MEADOW-LANE-2110"/>
    <m/>
    <n v="21000"/>
    <m/>
    <x v="0"/>
    <s v="Contra Costa County FD"/>
    <s v="Urban"/>
    <m/>
    <m/>
    <s v="No"/>
    <m/>
    <m/>
    <m/>
    <m/>
    <m/>
    <m/>
    <m/>
    <s v="N"/>
    <s v="N"/>
    <m/>
    <m/>
    <s v="     "/>
    <m/>
    <m/>
    <m/>
    <m/>
    <m/>
    <m/>
    <m/>
    <m/>
    <m/>
    <m/>
    <m/>
    <m/>
    <m/>
    <m/>
    <m/>
    <m/>
    <m/>
    <m/>
    <m/>
  </r>
  <r>
    <s v="20210646"/>
    <s v="     "/>
    <n v="44340"/>
    <s v="5/24"/>
    <x v="0"/>
    <n v="0.42499999999999999"/>
    <s v="22"/>
    <n v="2"/>
    <s v="5"/>
    <x v="5"/>
    <n v="44340"/>
    <m/>
    <s v="Third party vehicle made contact with overhead communication lines causing the pole to brake and overhead lines on ground. The ensuing fire was 0.25 acre - 10 acres in size. This information is preliminary."/>
    <s v="     "/>
    <s v="FAS"/>
    <m/>
    <s v="N"/>
    <x v="0"/>
    <m/>
    <s v="21-0065048"/>
    <m/>
    <s v="T005298222, T005298231"/>
    <m/>
    <m/>
    <s v="     "/>
    <x v="1"/>
    <s v="PG&amp;E"/>
    <m/>
    <s v="Vegetation"/>
    <m/>
    <s v="D"/>
    <s v="D"/>
    <s v="0.26-9.99"/>
    <s v="Between  1/2 acre and 1 acre if I had to estimate&quot;"/>
    <s v="Contact - 3rd Party"/>
    <s v="33.d. Vehicle contact"/>
    <s v="Contact - 3rd Party"/>
    <s v="Contact from object"/>
    <s v="Vehicle contact"/>
    <m/>
    <s v="Vehicle contact"/>
    <s v="Conductor - Primary"/>
    <s v="Three Phase Fault"/>
    <s v="Y"/>
    <s v="Overhead"/>
    <x v="3"/>
    <s v="Conductor - Primary"/>
    <s v="Poles, conductor, crossarms"/>
    <m/>
    <s v="     "/>
    <s v="Non-HFTD"/>
    <x v="0"/>
    <m/>
    <m/>
    <n v="38.691099999999999"/>
    <n v="-121.783"/>
    <s v="Yolo"/>
    <s v="DAVIS-1106"/>
    <m/>
    <n v="12000"/>
    <m/>
    <x v="0"/>
    <s v="Davis FD"/>
    <s v="Urban"/>
    <m/>
    <m/>
    <s v="No"/>
    <m/>
    <m/>
    <m/>
    <m/>
    <m/>
    <m/>
    <m/>
    <s v="N"/>
    <s v="N"/>
    <m/>
    <m/>
    <s v="     "/>
    <m/>
    <m/>
    <m/>
    <m/>
    <m/>
    <m/>
    <m/>
    <m/>
    <m/>
    <m/>
    <m/>
    <m/>
    <m/>
    <m/>
    <m/>
    <m/>
    <m/>
    <m/>
    <m/>
  </r>
  <r>
    <s v="20210648"/>
    <s v="     "/>
    <n v="44340"/>
    <s v="5/24"/>
    <x v="0"/>
    <n v="0.9243055555555556"/>
    <s v="22"/>
    <n v="2"/>
    <s v="5"/>
    <x v="5"/>
    <n v="44340"/>
    <m/>
    <s v="Mylar balloon flew into overhead lines resulting in an ignition. The ensuing fire was less than one meter in size. This information is preliminary."/>
    <s v="     "/>
    <s v="FAS"/>
    <m/>
    <s v="N"/>
    <x v="0"/>
    <m/>
    <s v="21-0065450.2(2 outages)"/>
    <m/>
    <s v="T005298815, T005298814"/>
    <n v="121392000"/>
    <m/>
    <s v="     "/>
    <x v="0"/>
    <s v="PG&amp;E"/>
    <m/>
    <s v="Other"/>
    <s v="Conductor"/>
    <s v="D"/>
    <s v="D"/>
    <s v="Structure-only"/>
    <m/>
    <s v="Contact - 3rd Party"/>
    <s v="33.c. Balloon contact"/>
    <s v="Contact - 3rd Party"/>
    <s v="Contact from object"/>
    <s v="Balloon contact"/>
    <m/>
    <s v="Balloon contact"/>
    <s v="Transformer"/>
    <s v="Line to Ground"/>
    <s v="Y"/>
    <s v="Overhead"/>
    <x v="3"/>
    <s v="Transformer"/>
    <s v="transformer, crossarm, cutouts, secondary crossarm"/>
    <s v="101453916"/>
    <s v="     "/>
    <s v="Non-HFTD"/>
    <x v="0"/>
    <m/>
    <m/>
    <n v="37.853700000000003"/>
    <n v="-122.268"/>
    <s v="Alameda"/>
    <s v="OAKLAND-D-1112"/>
    <m/>
    <n v="12000"/>
    <m/>
    <x v="0"/>
    <s v="Berkeley FD"/>
    <s v="Urban"/>
    <m/>
    <m/>
    <s v="No"/>
    <m/>
    <m/>
    <m/>
    <m/>
    <m/>
    <m/>
    <m/>
    <s v="N"/>
    <s v="N"/>
    <m/>
    <m/>
    <s v="     "/>
    <m/>
    <m/>
    <m/>
    <m/>
    <m/>
    <m/>
    <m/>
    <m/>
    <m/>
    <m/>
    <m/>
    <m/>
    <m/>
    <m/>
    <m/>
    <m/>
    <m/>
    <m/>
    <m/>
  </r>
  <r>
    <s v="20210940"/>
    <s v="     "/>
    <n v="44340"/>
    <s v="5/24"/>
    <x v="0"/>
    <n v="0.36458333333333331"/>
    <s v="22"/>
    <n v="2"/>
    <s v="5"/>
    <x v="5"/>
    <n v="44340"/>
    <m/>
    <s v="Manning Ave and S. Cornelia Ave in Raisin City; bird's nest made regulator/CT catch fire; pole fire; crossarm damaged"/>
    <s v="     "/>
    <s v="FAS"/>
    <m/>
    <s v="Y"/>
    <x v="0"/>
    <m/>
    <s v="21-0064963"/>
    <m/>
    <s v="T005298090, T005298066"/>
    <n v="121388000"/>
    <m/>
    <s v="     "/>
    <x v="0"/>
    <s v="PG&amp;E"/>
    <m/>
    <s v="Other"/>
    <s v="Crossarm, Bird nest"/>
    <s v="D"/>
    <s v="D"/>
    <s v="Structure-PG&amp;E only"/>
    <m/>
    <s v="Contact - Animal - Nest"/>
    <s v="33.e. Other contact from object"/>
    <s v="Contact - Nest"/>
    <s v="Contact from object"/>
    <s v="Nest Contact"/>
    <m/>
    <s v="Nest Contact"/>
    <s v="Voltage Regulator"/>
    <s v="Line to Ground"/>
    <s v="N"/>
    <s v="Overhead"/>
    <x v="3"/>
    <s v="Voltage Regulator"/>
    <s v="Crossarm, insulator, tranformer"/>
    <s v="103950738"/>
    <s v="     "/>
    <s v="Non-HFTD"/>
    <x v="0"/>
    <m/>
    <m/>
    <n v="36.611699999999999"/>
    <n v="-119.881"/>
    <s v="Fresno"/>
    <s v="MC-MULLIN-1106"/>
    <m/>
    <n v="12000"/>
    <m/>
    <x v="0"/>
    <s v="Unknown"/>
    <s v="Agriculture"/>
    <s v="Fire-resistive fuel bed"/>
    <s v="Dirt"/>
    <s v="No"/>
    <m/>
    <m/>
    <m/>
    <m/>
    <m/>
    <m/>
    <m/>
    <s v="N"/>
    <s v="N"/>
    <m/>
    <m/>
    <s v="     "/>
    <m/>
    <m/>
    <m/>
    <m/>
    <m/>
    <m/>
    <m/>
    <m/>
    <m/>
    <m/>
    <m/>
    <m/>
    <m/>
    <m/>
    <m/>
    <m/>
    <m/>
    <m/>
    <m/>
  </r>
  <r>
    <s v="MIA20141111"/>
    <s v="     "/>
    <n v="41784"/>
    <s v="5/25"/>
    <x v="0"/>
    <n v="0.86935185185185182"/>
    <s v="22"/>
    <n v="2"/>
    <s v="5"/>
    <x v="7"/>
    <n v="41784"/>
    <n v="0.86875000000000002"/>
    <s v="6323 W DRY CREEK RD in Healdsburg; tree grew into secondary line but this didn't cause the veg fire"/>
    <s v="     "/>
    <s v="FAS"/>
    <n v="44265"/>
    <s v="Y"/>
    <x v="0"/>
    <s v="1024008"/>
    <s v="N/A"/>
    <m/>
    <s v="T003126252"/>
    <m/>
    <m/>
    <s v="     "/>
    <x v="1"/>
    <s v="PG&amp;E"/>
    <m/>
    <m/>
    <m/>
    <s v="D"/>
    <m/>
    <s v="&lt;0.25"/>
    <m/>
    <s v="Vegetation"/>
    <s v="33.a. Veg. contact"/>
    <s v="Vegetation"/>
    <s v="Contact from object"/>
    <s v="Contact - Vegetation"/>
    <m/>
    <s v="Contact - Vegetation"/>
    <s v="Conductor"/>
    <m/>
    <s v="Yes"/>
    <s v="Overhead"/>
    <x v="0"/>
    <m/>
    <m/>
    <s v="042891101 "/>
    <s v="     "/>
    <s v="Non-HFTD"/>
    <x v="0"/>
    <m/>
    <m/>
    <n v="38.6783"/>
    <n v="-122.953"/>
    <s v="Sonoma"/>
    <s v="GEYSERVILLE-1101"/>
    <s v="42891101"/>
    <n v="11000"/>
    <s v="GEYSERVILLE-110135492"/>
    <x v="1"/>
    <m/>
    <s v="Herbaceous"/>
    <m/>
    <m/>
    <s v="No"/>
    <m/>
    <m/>
    <m/>
    <m/>
    <m/>
    <m/>
    <m/>
    <s v="N"/>
    <s v="N"/>
    <m/>
    <m/>
    <s v="     "/>
    <m/>
    <m/>
    <m/>
    <m/>
    <m/>
    <m/>
    <m/>
    <m/>
    <m/>
    <m/>
    <m/>
    <m/>
    <m/>
    <m/>
    <m/>
    <m/>
    <m/>
    <m/>
    <m/>
  </r>
  <r>
    <s v="SAP201421395"/>
    <s v="     "/>
    <n v="41784"/>
    <s v="5/25"/>
    <x v="0"/>
    <m/>
    <s v="22"/>
    <n v="2"/>
    <s v="5"/>
    <x v="7"/>
    <n v="41782"/>
    <m/>
    <s v="Crossarm replaced due to pole fire; earthquake made insulator fail; open fuse 46055"/>
    <s v="     "/>
    <s v="SAP"/>
    <n v="44580"/>
    <s v="Y"/>
    <x v="0"/>
    <s v="1022945"/>
    <s v="14-0033982"/>
    <m/>
    <s v="T003125251"/>
    <n v="108159065"/>
    <m/>
    <s v="     "/>
    <x v="0"/>
    <s v="PG&amp;E"/>
    <m/>
    <m/>
    <m/>
    <s v="D"/>
    <m/>
    <s v="Structure-PG&amp;E only"/>
    <m/>
    <s v="Equipment - PG&amp;E"/>
    <s v="34.o. Other"/>
    <s v="Equipment - PG&amp;E"/>
    <s v="Other"/>
    <s v="Other"/>
    <s v="Insulator"/>
    <m/>
    <m/>
    <s v="None"/>
    <s v="Yes"/>
    <s v="Overhead"/>
    <x v="0"/>
    <s v="Insulator"/>
    <m/>
    <m/>
    <s v="     "/>
    <s v="Non-HFTD"/>
    <x v="0"/>
    <m/>
    <m/>
    <n v="34.960500000000003"/>
    <n v="-120.423"/>
    <s v="Santa Barbara"/>
    <s v="SANTA-MARIA-1108"/>
    <m/>
    <m/>
    <s v="SANTA MARIA 1108M120"/>
    <x v="0"/>
    <m/>
    <m/>
    <m/>
    <m/>
    <s v="No"/>
    <m/>
    <m/>
    <m/>
    <m/>
    <m/>
    <m/>
    <m/>
    <s v="N"/>
    <s v="N"/>
    <m/>
    <m/>
    <s v="     "/>
    <m/>
    <m/>
    <m/>
    <m/>
    <m/>
    <m/>
    <m/>
    <m/>
    <m/>
    <m/>
    <m/>
    <m/>
    <m/>
    <m/>
    <m/>
    <m/>
    <m/>
    <m/>
    <m/>
  </r>
  <r>
    <s v="MIA20150501"/>
    <s v="     "/>
    <n v="42149"/>
    <s v="5/25"/>
    <x v="0"/>
    <n v="0.15557870370370369"/>
    <s v="22"/>
    <n v="2"/>
    <s v="5"/>
    <x v="2"/>
    <n v="42149"/>
    <n v="0.15555555555555556"/>
    <s v="L7SF: 180 BELCREST AVENUE / 93 ROCKFORD AVE in Daly City; pole fire at the secondary arm; equip.#41707665; cause not given; WAITING ON TMAN"/>
    <s v="     "/>
    <s v="FAS"/>
    <n v="44267"/>
    <s v="Y"/>
    <x v="0"/>
    <s v="1239135"/>
    <s v="N/A"/>
    <m/>
    <s v="T003405250"/>
    <n v="110410594"/>
    <m/>
    <s v="     "/>
    <x v="0"/>
    <s v="PG&amp;E"/>
    <m/>
    <m/>
    <m/>
    <s v="D"/>
    <m/>
    <s v="Structure-PG&amp;E only"/>
    <m/>
    <s v="Equipment - PG&amp;E"/>
    <s v="34.g. Insulator and brushing damage or failure"/>
    <s v="Equipment - PG&amp;E"/>
    <s v="All types of equipment / facility failure"/>
    <s v="Insulator failure"/>
    <s v="Crossarm"/>
    <m/>
    <m/>
    <m/>
    <s v="No"/>
    <s v="Overhead"/>
    <x v="0"/>
    <m/>
    <m/>
    <s v="100284143"/>
    <s v="     "/>
    <s v="Non-HFTD"/>
    <x v="0"/>
    <m/>
    <m/>
    <n v="37.664700000000003"/>
    <n v="-122.492"/>
    <s v="San Mateo"/>
    <s v="DALY-CITY-1112"/>
    <m/>
    <n v="11000"/>
    <m/>
    <x v="0"/>
    <m/>
    <s v="Urban"/>
    <m/>
    <m/>
    <s v="No"/>
    <m/>
    <m/>
    <m/>
    <m/>
    <m/>
    <m/>
    <m/>
    <s v="N"/>
    <s v="N"/>
    <m/>
    <m/>
    <s v="     "/>
    <m/>
    <m/>
    <m/>
    <m/>
    <m/>
    <m/>
    <m/>
    <m/>
    <m/>
    <m/>
    <m/>
    <m/>
    <m/>
    <m/>
    <m/>
    <m/>
    <m/>
    <m/>
    <m/>
  </r>
  <r>
    <s v="20150072"/>
    <s v="     "/>
    <n v="42149"/>
    <s v="5/25"/>
    <x v="0"/>
    <n v="0.1125"/>
    <s v="22"/>
    <n v="2"/>
    <s v="5"/>
    <x v="2"/>
    <n v="42149"/>
    <n v="0.1125"/>
    <s v="Relayed - 05/25/15, 0242 RioOso-Woodland #1 relayed, tested OK; MOM KnightsLanding (1,111); weather clear; A-G fault 3.9 mi from Zamora Jct twds Madison near structure 028/176, +/- 1.5 mi; patrol rpts flashed/ broken insulators @ 29/177 that started a sma"/>
    <s v="     "/>
    <m/>
    <m/>
    <s v="N"/>
    <x v="0"/>
    <m/>
    <m/>
    <m/>
    <m/>
    <m/>
    <m/>
    <s v="     "/>
    <x v="1"/>
    <s v="PG&amp;E"/>
    <m/>
    <s v="Vegetation"/>
    <m/>
    <s v="T"/>
    <m/>
    <s v="0.26-9.99"/>
    <s v="Square Feet: ; Acreage: "/>
    <s v="Equipment - PG&amp;E"/>
    <s v="34.o. Other"/>
    <s v="Equipment - PG&amp;E"/>
    <s v="All types of equipment / facility failure"/>
    <m/>
    <m/>
    <m/>
    <m/>
    <m/>
    <m/>
    <s v="Overhead"/>
    <x v="4"/>
    <s v="Unknown"/>
    <m/>
    <s v="Str. 029/177"/>
    <s v="     "/>
    <s v="Non-HFTD"/>
    <x v="0"/>
    <m/>
    <m/>
    <n v="38.7027"/>
    <n v="-121.9"/>
    <s v="Yolo"/>
    <s v="RIO-OSO-WOODLAND-#1-115"/>
    <s v="ETL.3470"/>
    <n v="115000"/>
    <s v="N/A"/>
    <x v="0"/>
    <m/>
    <s v="Agriculture"/>
    <m/>
    <m/>
    <s v="No"/>
    <m/>
    <m/>
    <m/>
    <m/>
    <m/>
    <m/>
    <m/>
    <s v="N"/>
    <s v="N"/>
    <m/>
    <m/>
    <s v="     "/>
    <m/>
    <m/>
    <m/>
    <m/>
    <m/>
    <m/>
    <m/>
    <m/>
    <m/>
    <m/>
    <m/>
    <m/>
    <m/>
    <m/>
    <m/>
    <m/>
    <m/>
    <m/>
    <m/>
  </r>
  <r>
    <s v="SAP201518272"/>
    <s v="     "/>
    <n v="42149"/>
    <s v="5/25"/>
    <x v="0"/>
    <m/>
    <s v="22"/>
    <n v="2"/>
    <s v="5"/>
    <x v="2"/>
    <n v="42147"/>
    <m/>
    <s v="Pole replaced due to pole fire; failed fuse 14221"/>
    <s v="     "/>
    <s v="SAP"/>
    <n v="44580"/>
    <s v="Y"/>
    <x v="0"/>
    <s v="1238766"/>
    <s v="15-0036149"/>
    <m/>
    <s v="T003404807"/>
    <n v="110410365"/>
    <m/>
    <s v="     "/>
    <x v="0"/>
    <s v="PG&amp;E"/>
    <m/>
    <m/>
    <m/>
    <s v="D"/>
    <m/>
    <s v="Structure-PG&amp;E only"/>
    <m/>
    <s v="Equipment - PG&amp;E"/>
    <s v="34.c. Fuse damage or failure"/>
    <s v="Equipment - PG&amp;E"/>
    <s v="Fuse failure - all"/>
    <s v="Fuse failure - all"/>
    <s v="Fuse"/>
    <m/>
    <m/>
    <s v="Line to Line"/>
    <s v="Yes"/>
    <s v="Overhead"/>
    <x v="0"/>
    <s v="Fuse"/>
    <m/>
    <s v="103374252"/>
    <s v="     "/>
    <s v="Non-HFTD"/>
    <x v="0"/>
    <m/>
    <m/>
    <n v="35.4407"/>
    <n v="-119.767"/>
    <s v="Kern"/>
    <s v="TEMBLOR-1104"/>
    <m/>
    <m/>
    <s v="TEMBLOR 110437696"/>
    <x v="0"/>
    <m/>
    <m/>
    <m/>
    <m/>
    <s v="No"/>
    <m/>
    <m/>
    <m/>
    <m/>
    <m/>
    <m/>
    <m/>
    <s v="N"/>
    <s v="N"/>
    <m/>
    <m/>
    <s v="     "/>
    <m/>
    <m/>
    <m/>
    <m/>
    <m/>
    <m/>
    <m/>
    <m/>
    <m/>
    <m/>
    <m/>
    <m/>
    <m/>
    <m/>
    <m/>
    <m/>
    <m/>
    <m/>
    <m/>
  </r>
  <r>
    <s v="SAP201614856"/>
    <s v="     "/>
    <n v="42515"/>
    <s v="5/25"/>
    <x v="0"/>
    <m/>
    <s v="22"/>
    <n v="2"/>
    <s v="5"/>
    <x v="6"/>
    <n v="42513"/>
    <m/>
    <s v="secondary crossarm on fire; failed fuse"/>
    <s v="     "/>
    <s v="SAP"/>
    <n v="44580"/>
    <s v="Y"/>
    <x v="0"/>
    <s v="1475524"/>
    <s v="16-0037931"/>
    <m/>
    <s v="T003697856"/>
    <n v="111657396"/>
    <m/>
    <s v="     "/>
    <x v="0"/>
    <s v="PG&amp;E"/>
    <m/>
    <m/>
    <m/>
    <s v="D"/>
    <m/>
    <s v="Structure-PG&amp;E only"/>
    <m/>
    <s v="Equipment - PG&amp;E"/>
    <s v="34.c. Fuse damage or failure"/>
    <s v="Equipment - PG&amp;E"/>
    <s v="Fuse failure - all"/>
    <s v="Fuse failure - all"/>
    <s v="Crossarm"/>
    <m/>
    <m/>
    <s v="Line to Ground"/>
    <s v="Yes"/>
    <s v="Overhead"/>
    <x v="0"/>
    <s v="Crossarm"/>
    <m/>
    <s v="103816225"/>
    <s v="     "/>
    <s v="Non-HFTD"/>
    <x v="0"/>
    <m/>
    <m/>
    <n v="37.594700000000003"/>
    <n v="-122.501"/>
    <s v="San Mateo"/>
    <s v="PACIFICA-1104"/>
    <m/>
    <m/>
    <s v="PACIFICA 110410195"/>
    <x v="0"/>
    <s v="Pacifica FD"/>
    <m/>
    <m/>
    <m/>
    <s v="No"/>
    <m/>
    <m/>
    <m/>
    <m/>
    <m/>
    <m/>
    <m/>
    <s v="N"/>
    <s v="N"/>
    <m/>
    <m/>
    <s v="     "/>
    <m/>
    <m/>
    <m/>
    <m/>
    <m/>
    <m/>
    <m/>
    <m/>
    <m/>
    <m/>
    <m/>
    <m/>
    <m/>
    <m/>
    <m/>
    <m/>
    <m/>
    <m/>
    <m/>
  </r>
  <r>
    <s v="20170061"/>
    <s v="     "/>
    <n v="42880"/>
    <s v="5/25"/>
    <x v="0"/>
    <n v="0.46458333333333335"/>
    <s v="21"/>
    <n v="2"/>
    <s v="5"/>
    <x v="0"/>
    <n v="42880"/>
    <n v="0.46458333333333335"/>
    <s v="POT HEAD FAILED CAUSING 3 FUSES TO BLOW AND STARTED FIRE AT BASE OF POLE"/>
    <s v="     "/>
    <m/>
    <m/>
    <s v="N"/>
    <x v="0"/>
    <s v="1790367"/>
    <s v="17-0050610"/>
    <m/>
    <m/>
    <n v="112903254"/>
    <s v="EI170525A"/>
    <s v="     "/>
    <x v="1"/>
    <s v="PG&amp;E"/>
    <m/>
    <s v="Vegetation"/>
    <s v="Fence, Goats"/>
    <s v="D"/>
    <m/>
    <s v="0.26-9.99"/>
    <s v="Square Feet: ; Acreage: 6"/>
    <s v="Equipment - PG&amp;E"/>
    <s v="34.n. Transformer damage or failure"/>
    <s v="Equipment - PG&amp;E"/>
    <s v="All types of equipment / facility failure"/>
    <s v="Transformer"/>
    <s v="Transformer"/>
    <m/>
    <m/>
    <s v="Line to Ground"/>
    <s v="Unknown"/>
    <s v="Overhead"/>
    <x v="3"/>
    <s v="Transformer"/>
    <m/>
    <s v="100557380"/>
    <s v="     "/>
    <s v="Non-HFTD"/>
    <x v="0"/>
    <m/>
    <m/>
    <n v="37.452599999999997"/>
    <n v="-121.889"/>
    <s v="Santa Clara"/>
    <s v="MILPITAS-1105"/>
    <s v="82831105"/>
    <n v="12000"/>
    <s v="N/A"/>
    <x v="0"/>
    <s v="ERIC EMMANUELE OFFICE (408)586-3365 DIRECT (408)586-3383"/>
    <s v="Herbaceous"/>
    <m/>
    <m/>
    <s v="No"/>
    <m/>
    <m/>
    <m/>
    <m/>
    <m/>
    <m/>
    <m/>
    <s v="N"/>
    <s v="N"/>
    <m/>
    <m/>
    <s v="     "/>
    <m/>
    <m/>
    <m/>
    <m/>
    <m/>
    <m/>
    <m/>
    <m/>
    <m/>
    <m/>
    <m/>
    <m/>
    <m/>
    <m/>
    <m/>
    <m/>
    <m/>
    <m/>
    <m/>
  </r>
  <r>
    <s v="20180197"/>
    <s v="     "/>
    <n v="43245"/>
    <s v="5/25"/>
    <x v="0"/>
    <n v="0.43958333333333333"/>
    <s v="21"/>
    <n v="2"/>
    <s v="5"/>
    <x v="1"/>
    <n v="43245"/>
    <n v="0.43958333333333333"/>
    <s v="ILIS - &quot;POLE TOP FIRE DUE TO DRY CONDITIONS AND RAIN&quot;, causing wire-down"/>
    <s v="     "/>
    <s v="FAS"/>
    <m/>
    <s v="N"/>
    <x v="0"/>
    <s v="93873"/>
    <s v="18-0044524"/>
    <m/>
    <m/>
    <m/>
    <m/>
    <s v="     "/>
    <x v="0"/>
    <s v="PG&amp;E"/>
    <m/>
    <m/>
    <m/>
    <s v="D"/>
    <m/>
    <s v="Structure-only"/>
    <m/>
    <s v="Equipment - PG&amp;E"/>
    <s v="34.f. Pole damage or failure"/>
    <s v="Equipment - PG&amp;E"/>
    <s v="All types of equipment / facility failure"/>
    <s v="Pole"/>
    <s v="Pole"/>
    <m/>
    <m/>
    <s v="Force Out"/>
    <m/>
    <s v="Overhead"/>
    <x v="3"/>
    <s v="Pole"/>
    <m/>
    <s v="68619"/>
    <s v="     "/>
    <s v="Non-HFTD"/>
    <x v="0"/>
    <m/>
    <m/>
    <n v="39.785299999999999"/>
    <n v="-122.05200000000001"/>
    <s v="Glenn"/>
    <s v="CAPAY-1102"/>
    <s v="102111102"/>
    <n v="11000"/>
    <s v="CAPAY 110286444"/>
    <x v="0"/>
    <m/>
    <s v="Rural"/>
    <m/>
    <m/>
    <s v="No"/>
    <m/>
    <m/>
    <m/>
    <m/>
    <m/>
    <m/>
    <m/>
    <s v="N"/>
    <s v="N"/>
    <m/>
    <m/>
    <s v="     "/>
    <m/>
    <m/>
    <m/>
    <m/>
    <m/>
    <m/>
    <m/>
    <m/>
    <m/>
    <m/>
    <m/>
    <m/>
    <m/>
    <m/>
    <m/>
    <m/>
    <m/>
    <m/>
    <m/>
  </r>
  <r>
    <s v="MIA20180992"/>
    <s v="     "/>
    <n v="43245"/>
    <s v="5/25"/>
    <x v="0"/>
    <n v="0.2111574074074074"/>
    <s v="21"/>
    <n v="2"/>
    <s v="5"/>
    <x v="1"/>
    <n v="43245"/>
    <n v="0.21111111111111111"/>
    <s v="Birds nest on pole and branches into phases causing outage and pole top to be burned."/>
    <s v="     "/>
    <s v="FAS"/>
    <n v="44244"/>
    <s v="Y"/>
    <x v="0"/>
    <s v="93647"/>
    <s v="18-0044361"/>
    <m/>
    <s v="T004327635"/>
    <n v="114636052"/>
    <m/>
    <s v="     "/>
    <x v="0"/>
    <s v="PG&amp;E"/>
    <m/>
    <m/>
    <m/>
    <s v="D"/>
    <m/>
    <s v="Structure-PG&amp;E only"/>
    <m/>
    <s v="Contact - Animal - Nest"/>
    <s v="33.e. Other contact from object"/>
    <s v="Contact - Nest"/>
    <s v="Contact from object"/>
    <s v="Contact - Nest"/>
    <m/>
    <s v="Contact - Nest"/>
    <s v="Pole"/>
    <s v="Line to Line"/>
    <s v="Yes"/>
    <s v="Overhead"/>
    <x v="0"/>
    <m/>
    <m/>
    <s v="Pole ID: 101196518"/>
    <s v="     "/>
    <s v="Non-HFTD"/>
    <x v="0"/>
    <m/>
    <m/>
    <n v="37.508699999999997"/>
    <n v="-120.453"/>
    <s v="Merced"/>
    <s v="CRESSEY-2103"/>
    <s v="254702103"/>
    <n v="21000"/>
    <s v="CRESSEY 2103421930"/>
    <x v="0"/>
    <m/>
    <s v="Rural"/>
    <m/>
    <m/>
    <s v="No"/>
    <m/>
    <m/>
    <m/>
    <m/>
    <m/>
    <m/>
    <m/>
    <s v="N"/>
    <s v="N"/>
    <m/>
    <m/>
    <s v="     "/>
    <m/>
    <m/>
    <m/>
    <m/>
    <m/>
    <m/>
    <m/>
    <m/>
    <m/>
    <m/>
    <m/>
    <m/>
    <m/>
    <m/>
    <m/>
    <m/>
    <m/>
    <m/>
    <m/>
  </r>
  <r>
    <s v="20180199"/>
    <s v="     "/>
    <n v="43245"/>
    <s v="5/25"/>
    <x v="0"/>
    <m/>
    <s v="21"/>
    <n v="2"/>
    <s v="5"/>
    <x v="1"/>
    <m/>
    <m/>
    <s v="Wire-down center phase, broken at connector"/>
    <s v="     "/>
    <s v="FAS"/>
    <m/>
    <s v="N"/>
    <x v="0"/>
    <s v="93951"/>
    <m/>
    <m/>
    <m/>
    <m/>
    <m/>
    <s v="     "/>
    <x v="1"/>
    <s v="PG&amp;E"/>
    <m/>
    <m/>
    <m/>
    <s v="D"/>
    <m/>
    <s v="&lt;3 meters of linear travel"/>
    <m/>
    <s v="Equipment - PG&amp;E"/>
    <s v="34.o. Other"/>
    <s v="Equipment - PG&amp;E"/>
    <s v="All types of equipment / facility failure"/>
    <s v="Other"/>
    <s v="Splice/Clamp/Connector"/>
    <m/>
    <m/>
    <m/>
    <m/>
    <m/>
    <x v="1"/>
    <s v="Splice/Clamp/Connector"/>
    <m/>
    <m/>
    <s v="     "/>
    <s v="Non-HFTD"/>
    <x v="0"/>
    <m/>
    <m/>
    <n v="36.7134"/>
    <n v="-119.43899999999999"/>
    <s v="Fresno"/>
    <s v="WAHTOKE-1108"/>
    <s v="254531108"/>
    <n v="750"/>
    <s v="N/A"/>
    <x v="0"/>
    <m/>
    <s v="Agriculture"/>
    <m/>
    <m/>
    <s v="No"/>
    <m/>
    <m/>
    <m/>
    <m/>
    <m/>
    <m/>
    <m/>
    <s v="N"/>
    <s v="N"/>
    <m/>
    <m/>
    <s v="     "/>
    <m/>
    <m/>
    <m/>
    <m/>
    <m/>
    <m/>
    <m/>
    <m/>
    <m/>
    <m/>
    <m/>
    <m/>
    <m/>
    <m/>
    <m/>
    <m/>
    <m/>
    <m/>
    <m/>
  </r>
  <r>
    <s v="20190195"/>
    <s v="     "/>
    <n v="43610"/>
    <s v="5/25"/>
    <x v="0"/>
    <m/>
    <s v="21"/>
    <n v="2"/>
    <s v="5"/>
    <x v="3"/>
    <n v="43610"/>
    <n v="0.76736111111111116"/>
    <s v="EXCAVATOR HIT THE LINE WIRE DOWN - NO INJURIES"/>
    <s v="     "/>
    <s v="FAS"/>
    <m/>
    <s v="N"/>
    <x v="0"/>
    <s v="390266"/>
    <s v="19-0057638"/>
    <m/>
    <s v="T004653150"/>
    <n v="117314917"/>
    <m/>
    <s v="     "/>
    <x v="1"/>
    <s v="PG&amp;E"/>
    <m/>
    <m/>
    <m/>
    <s v="D"/>
    <s v="D"/>
    <s v="0.26-9.99"/>
    <m/>
    <s v="Contact - 3rd Party"/>
    <s v="33.d. Vehicle contact"/>
    <s v="Contact - 3rd Party"/>
    <s v="Contact from object"/>
    <s v="Contact - Vehicle"/>
    <m/>
    <s v="Contact - Vehicle"/>
    <s v="Conductor - Primary"/>
    <s v="Line to Line"/>
    <m/>
    <s v="Overhead"/>
    <x v="3"/>
    <s v="Conductor - Primary"/>
    <m/>
    <s v="254611104 "/>
    <s v="     "/>
    <s v="Non-HFTD"/>
    <x v="0"/>
    <m/>
    <m/>
    <n v="37.011600000000001"/>
    <n v="-120.129"/>
    <s v="MADERA"/>
    <s v="STOREY-1104"/>
    <m/>
    <m/>
    <s v="STOREY 1104CB"/>
    <x v="0"/>
    <m/>
    <s v="Agriculture"/>
    <m/>
    <m/>
    <s v="No"/>
    <m/>
    <m/>
    <m/>
    <m/>
    <m/>
    <m/>
    <m/>
    <s v="N"/>
    <s v="N"/>
    <m/>
    <m/>
    <s v="     "/>
    <m/>
    <m/>
    <m/>
    <m/>
    <m/>
    <m/>
    <m/>
    <m/>
    <m/>
    <m/>
    <m/>
    <m/>
    <m/>
    <m/>
    <m/>
    <m/>
    <m/>
    <m/>
    <m/>
  </r>
  <r>
    <s v="20190196"/>
    <s v="     "/>
    <n v="43610"/>
    <s v="5/25"/>
    <x v="0"/>
    <m/>
    <s v="21"/>
    <n v="2"/>
    <s v="5"/>
    <x v="3"/>
    <n v="43610"/>
    <n v="0.86319444444444449"/>
    <s v="wire came apart below chance clamp, unknown cause"/>
    <s v="     "/>
    <s v="FAS"/>
    <m/>
    <s v="N"/>
    <x v="0"/>
    <s v="390301"/>
    <s v="19-0057650"/>
    <m/>
    <s v="T004653187"/>
    <n v="0"/>
    <m/>
    <s v="     "/>
    <x v="1"/>
    <s v="PG&amp;E"/>
    <m/>
    <m/>
    <m/>
    <s v="D"/>
    <s v="D"/>
    <s v="0.26-9.99"/>
    <m/>
    <s v="Equipment - PG&amp;E"/>
    <s v="34.b. Conductor damage or failure"/>
    <s v="Equipment - PG&amp;E"/>
    <s v="All types of equipment / facility failure"/>
    <s v="Conductor failure-all"/>
    <s v="Conductor - Primary"/>
    <m/>
    <m/>
    <s v="Line to Ground"/>
    <m/>
    <s v="Overhead"/>
    <x v="3"/>
    <s v="Conductor - Primary"/>
    <m/>
    <s v="153761102 "/>
    <s v="     "/>
    <s v="Non-HFTD"/>
    <x v="0"/>
    <m/>
    <m/>
    <n v="38.779899999999998"/>
    <n v="-121.518"/>
    <s v="SACRAMENTO"/>
    <s v="CATLETT-1102"/>
    <m/>
    <m/>
    <s v="CATLETT 11022506"/>
    <x v="0"/>
    <s v="Pleasant Grove FD"/>
    <s v="Agriculture"/>
    <m/>
    <m/>
    <s v="No"/>
    <m/>
    <m/>
    <m/>
    <m/>
    <m/>
    <m/>
    <m/>
    <s v="N"/>
    <s v="N"/>
    <m/>
    <m/>
    <s v="     "/>
    <m/>
    <m/>
    <m/>
    <m/>
    <m/>
    <m/>
    <m/>
    <m/>
    <m/>
    <m/>
    <m/>
    <m/>
    <m/>
    <m/>
    <m/>
    <m/>
    <m/>
    <m/>
    <m/>
  </r>
  <r>
    <s v="20200449"/>
    <s v="     "/>
    <n v="43976"/>
    <s v="5/25"/>
    <x v="0"/>
    <n v="0.86944444444444446"/>
    <s v="22"/>
    <n v="2"/>
    <s v="5"/>
    <x v="4"/>
    <n v="43976"/>
    <n v="0.86250000000000004"/>
    <s v="On May 25, 2020 at 2052 hours, a PG&amp;E Troubleman was sent to patrol the Nortech 2110 circuit around Nortech Parkway in Alviso. A jumper had burned open causing a fuse to open and an outage. A fire between 1 and 3 meters was started. San Jose Fire Department responded to the scene. Repairs were complete the next day. "/>
    <s v="     "/>
    <s v="FAS"/>
    <m/>
    <s v="N"/>
    <x v="0"/>
    <s v="921150"/>
    <s v="20-0053868"/>
    <m/>
    <s v="T004968742"/>
    <n v="119062029"/>
    <m/>
    <s v="     "/>
    <x v="1"/>
    <s v="PG&amp;E"/>
    <m/>
    <s v="Vegetation"/>
    <m/>
    <s v="D"/>
    <s v="D"/>
    <s v="&lt;3 meters of linear travel"/>
    <m/>
    <s v="Equipment - PG&amp;E"/>
    <s v="34.o. Other"/>
    <s v="Equipment - PG&amp;E"/>
    <s v="All types of equipment / facility failure"/>
    <s v="Equipment failure - Other"/>
    <s v="Jumper"/>
    <m/>
    <m/>
    <s v="Open Circuit,Force Out"/>
    <m/>
    <s v="Overhead"/>
    <x v="3"/>
    <s v="Jumper"/>
    <s v="Jumper, Fuse"/>
    <s v="Pole ID:100559342"/>
    <s v="     "/>
    <s v="Non-HFTD"/>
    <x v="0"/>
    <m/>
    <m/>
    <n v="37.431399999999996"/>
    <n v="-121.964"/>
    <s v="Santa Clara"/>
    <s v="NORTECH-2110"/>
    <m/>
    <n v="21000"/>
    <m/>
    <x v="0"/>
    <s v="San Jose FD"/>
    <s v="Wetland"/>
    <m/>
    <m/>
    <s v="No"/>
    <m/>
    <m/>
    <m/>
    <m/>
    <m/>
    <m/>
    <m/>
    <s v="N"/>
    <s v="N"/>
    <m/>
    <m/>
    <s v="     "/>
    <m/>
    <m/>
    <m/>
    <m/>
    <m/>
    <m/>
    <m/>
    <m/>
    <m/>
    <m/>
    <m/>
    <m/>
    <m/>
    <m/>
    <m/>
    <m/>
    <m/>
    <m/>
    <m/>
  </r>
  <r>
    <s v="20200448"/>
    <s v="     "/>
    <n v="43976"/>
    <s v="5/25"/>
    <x v="0"/>
    <n v="0.63611111111111107"/>
    <s v="22"/>
    <n v="2"/>
    <s v="5"/>
    <x v="4"/>
    <n v="43976"/>
    <n v="0.63263888888888886"/>
    <s v="On May 25, 2020 at 1516 hours, a PG&amp;E Troubleman was disptached to the Dixon 1106 circuit in response to a carpole. The carpole caused a wire down and a fire between 3 meters and .25 acres. Fire Department was on scene. An A tag was created for the necessary repairs. "/>
    <s v="     "/>
    <s v="FAS"/>
    <m/>
    <s v="N"/>
    <x v="0"/>
    <s v="920945"/>
    <s v="20-0053817"/>
    <m/>
    <s v="T004968488"/>
    <n v="119062041"/>
    <m/>
    <s v="     "/>
    <x v="1"/>
    <s v="PG&amp;E"/>
    <m/>
    <s v="Vegetation"/>
    <m/>
    <s v="D"/>
    <s v="D"/>
    <s v="&lt;0.25"/>
    <m/>
    <s v="Contact - 3rd Party"/>
    <s v="33.d. Vehicle contact"/>
    <s v="Contact - 3rd Party"/>
    <s v="Contact from object"/>
    <s v="Contact - Vehicle"/>
    <m/>
    <s v="Contact - Vehicle"/>
    <s v="Conductor - Primary"/>
    <s v="Multi-Fault"/>
    <m/>
    <s v="Overhead"/>
    <x v="3"/>
    <s v="Conductor - Primary"/>
    <s v="Pole, Guy, Anchor, Conductor "/>
    <s v="62061106"/>
    <s v="     "/>
    <s v="Non-HFTD"/>
    <x v="0"/>
    <m/>
    <m/>
    <n v="38.442900000000002"/>
    <n v="-121.85899999999999"/>
    <s v="Solano"/>
    <s v="DIXON-1106"/>
    <m/>
    <n v="12000"/>
    <m/>
    <x v="0"/>
    <s v="Unknown"/>
    <s v="Agriculture"/>
    <m/>
    <m/>
    <s v="No"/>
    <m/>
    <m/>
    <m/>
    <m/>
    <m/>
    <m/>
    <m/>
    <s v="N"/>
    <s v="N"/>
    <m/>
    <m/>
    <s v="     "/>
    <m/>
    <m/>
    <m/>
    <m/>
    <m/>
    <m/>
    <m/>
    <m/>
    <m/>
    <m/>
    <m/>
    <m/>
    <m/>
    <m/>
    <m/>
    <m/>
    <m/>
    <m/>
    <m/>
  </r>
  <r>
    <s v="20200443"/>
    <s v="     "/>
    <n v="43976"/>
    <s v="5/25"/>
    <x v="0"/>
    <n v="3.1944444444444442E-2"/>
    <s v="22"/>
    <n v="2"/>
    <s v="5"/>
    <x v="4"/>
    <n v="43976"/>
    <n v="1.1111111111111112E-2"/>
    <s v="On May 25, 2020 at 0046 hours, a PG&amp;E Troubleman was dispatched to the West Sacramento 1105 Distribution Circuit on Del Monte Street, west of Shore Street in West Sacramento. Initial analysis indicates a PG&amp;E equipment failure caused the ignition. The lid blew off the streamline transformer and the fire was contained to the transformer. Fire was suppress by West Sacramento Fire Department."/>
    <s v="     "/>
    <s v="FAS"/>
    <m/>
    <s v="N"/>
    <x v="0"/>
    <s v="920730"/>
    <s v="20-0053758"/>
    <m/>
    <s v="T004968239"/>
    <n v="119061638"/>
    <m/>
    <s v="     "/>
    <x v="0"/>
    <s v="PG&amp;E"/>
    <m/>
    <s v="Other"/>
    <m/>
    <s v="D"/>
    <s v="D"/>
    <s v="Structure-only"/>
    <s v="Transformer only"/>
    <s v="Equipment - PG&amp;E"/>
    <s v="34.n. Transformer damage or failure"/>
    <s v="Equipment - PG&amp;E"/>
    <s v="All types of equipment / facility failure"/>
    <s v="Transformer failure"/>
    <s v="Transformer"/>
    <m/>
    <m/>
    <s v="Line to Ground"/>
    <m/>
    <s v="Overhead"/>
    <x v="3"/>
    <s v="Transformer"/>
    <s v="Transformer"/>
    <s v="CGC 221295032942"/>
    <s v="     "/>
    <s v="Non-HFTD"/>
    <x v="0"/>
    <m/>
    <m/>
    <n v="38.569899999999997"/>
    <n v="-121.548"/>
    <s v="Yolo"/>
    <s v="WEST-SACRAMENTO-1105"/>
    <m/>
    <n v="12000"/>
    <m/>
    <x v="0"/>
    <s v="West Sacramento FD"/>
    <s v="Urban"/>
    <m/>
    <m/>
    <s v="No"/>
    <m/>
    <m/>
    <m/>
    <m/>
    <m/>
    <m/>
    <m/>
    <s v="N"/>
    <s v="N"/>
    <m/>
    <m/>
    <s v="     "/>
    <m/>
    <m/>
    <m/>
    <m/>
    <m/>
    <m/>
    <m/>
    <m/>
    <m/>
    <m/>
    <m/>
    <m/>
    <m/>
    <m/>
    <m/>
    <m/>
    <m/>
    <m/>
    <m/>
  </r>
  <r>
    <s v="20210652"/>
    <s v="     "/>
    <n v="44341"/>
    <s v="5/25"/>
    <x v="0"/>
    <n v="0.41805555555555557"/>
    <s v="22"/>
    <n v="2"/>
    <s v="5"/>
    <x v="5"/>
    <n v="44341"/>
    <m/>
    <s v="Found dead bird on Line Recloser, found flashed lightning arrestor &amp; PT. Appears bird contact started small fire &amp; burnt pole (surface damage only). Fire also damaged the ground run, 4 pin voltage sensor cord, SCADA cord and device markings. Created COE 307842 to have repairs made. Completed fire information page &amp; bird report form. The ensuing fire was 3 meter - 0.25 acre in size. This information is preliminary. OIS: 1358322; FOID: T005299236 (JPBP); CE Tag: 121394655 - Pin: 307842;  Circuit ID: 253142101, SAP ID: 44510311, 103874683; Division/District: Kern; County: Santa Barbara; Bird Incident Report ID: 25259; Bird Incident #: 4TV0525211000"/>
    <s v="     "/>
    <s v="FAS"/>
    <m/>
    <s v="N"/>
    <x v="0"/>
    <m/>
    <m/>
    <m/>
    <s v="T005299236"/>
    <n v="121395000"/>
    <m/>
    <s v="     "/>
    <x v="1"/>
    <s v="PG&amp;E"/>
    <m/>
    <s v="Other"/>
    <s v="Bird"/>
    <s v="D"/>
    <s v="D"/>
    <s v="&lt;0.25"/>
    <m/>
    <s v="Contact - Animal - Bird"/>
    <s v="33.b. Animal contact"/>
    <s v="Contact - Bird"/>
    <s v="Contact from object"/>
    <s v="Animal contact"/>
    <m/>
    <s v="Animal contact"/>
    <s v="Recloser"/>
    <m/>
    <s v="N"/>
    <s v="Overhead"/>
    <x v="3"/>
    <s v="Recloser"/>
    <s v="Recloser, Controller, Lightning Arrestor, PT, Pole, Ground Run, Voltage Sensor Cord, Scada Antenna Cord, Device Markings, Pole"/>
    <s v="103874683"/>
    <s v="     "/>
    <s v="Non-HFTD"/>
    <x v="0"/>
    <m/>
    <m/>
    <n v="34.927399999999999"/>
    <n v="-119.595"/>
    <s v="Santa Barbara"/>
    <s v="CUYAMA-2101"/>
    <m/>
    <n v="21000"/>
    <m/>
    <x v="0"/>
    <s v="Santa Barbara FD"/>
    <s v="Shrub"/>
    <m/>
    <m/>
    <s v="No"/>
    <m/>
    <m/>
    <m/>
    <m/>
    <m/>
    <m/>
    <m/>
    <s v="N"/>
    <s v="N"/>
    <m/>
    <m/>
    <s v="     "/>
    <m/>
    <m/>
    <m/>
    <m/>
    <m/>
    <m/>
    <m/>
    <m/>
    <m/>
    <m/>
    <m/>
    <m/>
    <m/>
    <m/>
    <m/>
    <m/>
    <m/>
    <m/>
    <m/>
  </r>
  <r>
    <s v="20210651"/>
    <s v="     "/>
    <n v="44341"/>
    <s v="5/25"/>
    <x v="0"/>
    <n v="0.4152777777777778"/>
    <s v="22"/>
    <n v="2"/>
    <s v="5"/>
    <x v="5"/>
    <n v="44341"/>
    <m/>
    <s v="Responding troubleman found burnt secondary riser molding with burnt surrounding vegetation. The ensuing fire was 1 meter - &lt; 3 meters in size. Troubleman created corrective tag for damaged assets. This information is preliminary."/>
    <s v="     "/>
    <s v="FAS"/>
    <m/>
    <s v="N"/>
    <x v="0"/>
    <m/>
    <m/>
    <m/>
    <s v="T005299230"/>
    <n v="121394000"/>
    <m/>
    <s v="     "/>
    <x v="1"/>
    <s v="PG&amp;E"/>
    <m/>
    <s v="Other"/>
    <s v="Molding"/>
    <s v="D"/>
    <s v="D"/>
    <s v="&lt;3 meters of linear travel"/>
    <m/>
    <s v="Equipment - PG&amp;E"/>
    <s v="34.o. Other"/>
    <s v="Equipment - PG&amp;E"/>
    <s v="All types of equipment / facility failure"/>
    <s v="Riser Failure"/>
    <s v="Riser"/>
    <m/>
    <m/>
    <m/>
    <s v="Y"/>
    <s v="Overhead"/>
    <x v="1"/>
    <s v="Riser"/>
    <s v="Molding"/>
    <s v="100839321"/>
    <s v="     "/>
    <s v="Non-HFTD"/>
    <x v="0"/>
    <m/>
    <m/>
    <n v="36.729500000000002"/>
    <n v="-119.746"/>
    <s v="Fresno"/>
    <s v="CALIFORNIA-AVE-1108"/>
    <m/>
    <m/>
    <s v="N/A"/>
    <x v="0"/>
    <s v="Fire Department"/>
    <s v="Urban"/>
    <s v="Grass fuel model"/>
    <m/>
    <s v="No"/>
    <m/>
    <m/>
    <m/>
    <m/>
    <m/>
    <m/>
    <m/>
    <s v="N"/>
    <s v="N"/>
    <m/>
    <m/>
    <s v="     "/>
    <m/>
    <m/>
    <m/>
    <m/>
    <m/>
    <m/>
    <m/>
    <m/>
    <m/>
    <m/>
    <m/>
    <m/>
    <m/>
    <m/>
    <m/>
    <m/>
    <m/>
    <m/>
    <m/>
  </r>
  <r>
    <s v="20210939"/>
    <s v="     "/>
    <n v="44341"/>
    <s v="5/25"/>
    <x v="0"/>
    <n v="0.25624999999999998"/>
    <s v="22"/>
    <n v="2"/>
    <s v="5"/>
    <x v="5"/>
    <n v="44341"/>
    <m/>
    <s v="660 Clipper St in San Francisco; transformer blew starting pole fire; LOG 211450370; damaged crossarm"/>
    <s v="     "/>
    <s v="FAS"/>
    <m/>
    <s v="Y"/>
    <x v="0"/>
    <m/>
    <m/>
    <m/>
    <s v="T005298911"/>
    <n v="121393000"/>
    <m/>
    <s v="     "/>
    <x v="0"/>
    <s v="PG&amp;E"/>
    <m/>
    <s v="Other"/>
    <s v="PG&amp;E Pole"/>
    <s v="D"/>
    <s v="D"/>
    <s v="Structure-PG&amp;E only"/>
    <m/>
    <s v="Equipment - PG&amp;E"/>
    <s v="34.n. Transformer damage or failure"/>
    <s v="Equipment - PG&amp;E"/>
    <s v="All types of equipment / facility failure"/>
    <s v="Transformer failure"/>
    <s v="Transformer"/>
    <m/>
    <m/>
    <m/>
    <s v="Y"/>
    <s v="Overhead"/>
    <x v="3"/>
    <s v="Transformer"/>
    <s v="Crossarm, Hardware/Framing"/>
    <s v="101838516"/>
    <s v="     "/>
    <s v="Non-HFTD"/>
    <x v="0"/>
    <m/>
    <m/>
    <n v="37.748600000000003"/>
    <n v="-122.43899999999999"/>
    <s v="San Francisco"/>
    <s v="SF-E-1107"/>
    <m/>
    <n v="12000"/>
    <m/>
    <x v="0"/>
    <s v="City/County Fire Agency"/>
    <s v="Urban"/>
    <m/>
    <m/>
    <s v="No"/>
    <m/>
    <m/>
    <m/>
    <m/>
    <m/>
    <m/>
    <m/>
    <s v="N"/>
    <s v="N"/>
    <m/>
    <m/>
    <s v="     "/>
    <m/>
    <m/>
    <m/>
    <m/>
    <m/>
    <m/>
    <m/>
    <m/>
    <m/>
    <m/>
    <m/>
    <m/>
    <m/>
    <m/>
    <m/>
    <m/>
    <m/>
    <m/>
    <m/>
  </r>
  <r>
    <s v="MIA20157579"/>
    <s v="     "/>
    <n v="42150"/>
    <s v="5/26"/>
    <x v="0"/>
    <n v="0.25403935185185184"/>
    <s v="22"/>
    <n v="2"/>
    <s v="5"/>
    <x v="2"/>
    <m/>
    <m/>
    <s v="_x000a_FRESNO COUNTY FIRE ; POLE ON FIRE. PLEASE CHECK ASAP; CAUSE: animal - capacitor burned/flashed; CROWS NEST CAUGHT FIRE, BURNED CAP BANK AND POLE, POLE IS BURNT BUT SOUND, CAP BANK_x000a_NEEDS TO BE REPLACED"/>
    <s v="     "/>
    <s v="FAS"/>
    <n v="44256"/>
    <s v="Y"/>
    <x v="0"/>
    <m/>
    <s v="N/A"/>
    <m/>
    <s v="T003405552, 117577"/>
    <n v="110410726"/>
    <m/>
    <s v="     "/>
    <x v="0"/>
    <s v="PG&amp;E"/>
    <m/>
    <m/>
    <m/>
    <s v="D"/>
    <m/>
    <s v="Structure-PG&amp;E only"/>
    <m/>
    <s v="Contact - Animal - Nest"/>
    <s v="33.e. Other contact from object"/>
    <s v="Contact - Nest"/>
    <s v="Contact from object"/>
    <s v="Contact - Nest"/>
    <m/>
    <s v="Contact - Nest"/>
    <s v="Capacitor Bank"/>
    <m/>
    <s v="No"/>
    <s v="Overhead"/>
    <x v="0"/>
    <m/>
    <m/>
    <s v="189K"/>
    <s v="     "/>
    <s v="Non-HFTD"/>
    <x v="0"/>
    <m/>
    <m/>
    <n v="36.166200000000003"/>
    <n v="-120.254"/>
    <s v="Fresno"/>
    <s v="COALINGA-NO-2-1106"/>
    <m/>
    <n v="11000"/>
    <m/>
    <x v="0"/>
    <s v="Fresno County Fire Dept."/>
    <s v="Highly Rural"/>
    <m/>
    <m/>
    <s v="No"/>
    <m/>
    <m/>
    <m/>
    <m/>
    <m/>
    <m/>
    <m/>
    <s v="N"/>
    <s v="N"/>
    <m/>
    <m/>
    <s v="     "/>
    <m/>
    <m/>
    <m/>
    <m/>
    <m/>
    <m/>
    <m/>
    <m/>
    <m/>
    <m/>
    <m/>
    <m/>
    <m/>
    <m/>
    <m/>
    <m/>
    <m/>
    <m/>
    <m/>
  </r>
  <r>
    <s v="20150073"/>
    <s v="     "/>
    <n v="42150"/>
    <s v="5/26"/>
    <x v="0"/>
    <n v="0.2388888888888889"/>
    <s v="22"/>
    <n v="2"/>
    <s v="5"/>
    <x v="2"/>
    <m/>
    <m/>
    <m/>
    <s v="     "/>
    <m/>
    <m/>
    <s v="N"/>
    <x v="0"/>
    <m/>
    <m/>
    <m/>
    <m/>
    <m/>
    <m/>
    <s v="     "/>
    <x v="1"/>
    <s v="PG&amp;E"/>
    <m/>
    <s v="Vegetation"/>
    <m/>
    <s v="D"/>
    <m/>
    <s v="&lt;0.25"/>
    <s v="Square Feet: ; Acreage: "/>
    <s v="Contact - Animal - Other"/>
    <s v="33.b. Animal contact"/>
    <s v="Contact - Animal"/>
    <s v="All types of equipment / facility failure"/>
    <s v="Contact - Animal"/>
    <m/>
    <s v="Contact - Animal"/>
    <s v="Conductor"/>
    <m/>
    <s v="0"/>
    <s v="Overhead"/>
    <x v="1"/>
    <s v="Conductor"/>
    <m/>
    <s v="OFF PHELPS 2 MILES E/O CALAVERAS"/>
    <s v="     "/>
    <s v="Non-HFTD"/>
    <x v="0"/>
    <m/>
    <m/>
    <n v="36.1661"/>
    <n v="-120.253"/>
    <s v="Fresno"/>
    <s v="COALINGA-NO.-2-1106?"/>
    <s v="252381106"/>
    <m/>
    <s v="N/A"/>
    <x v="0"/>
    <s v="FRESNO COUNTY FIRE DEPT."/>
    <s v="Desert Shrub"/>
    <m/>
    <m/>
    <s v="No"/>
    <m/>
    <m/>
    <m/>
    <m/>
    <m/>
    <m/>
    <m/>
    <s v="N"/>
    <s v="N"/>
    <m/>
    <m/>
    <s v="     "/>
    <m/>
    <m/>
    <m/>
    <m/>
    <m/>
    <m/>
    <m/>
    <m/>
    <m/>
    <m/>
    <m/>
    <m/>
    <m/>
    <m/>
    <m/>
    <m/>
    <m/>
    <m/>
    <m/>
  </r>
  <r>
    <s v="SAP201518265"/>
    <s v="     "/>
    <n v="42150"/>
    <s v="5/26"/>
    <x v="0"/>
    <m/>
    <s v="22"/>
    <n v="2"/>
    <s v="5"/>
    <x v="2"/>
    <n v="42148"/>
    <m/>
    <s v="pole fire caused by lightning; 2 miles n/o meter 1008907740; wire on ground"/>
    <s v="     "/>
    <s v="SAP"/>
    <n v="44580"/>
    <s v="Y"/>
    <x v="0"/>
    <s v="1238929"/>
    <s v="15-0036190"/>
    <m/>
    <s v="T003404988"/>
    <n v="110410494"/>
    <m/>
    <s v="     "/>
    <x v="0"/>
    <s v="PG&amp;E"/>
    <m/>
    <m/>
    <m/>
    <s v="D"/>
    <m/>
    <s v="Structure-PG&amp;E only"/>
    <m/>
    <s v="Weather - Lightning"/>
    <s v="39.a. All Other"/>
    <s v="Weather"/>
    <s v="Weather - Lightning"/>
    <s v="Weather - Lightning"/>
    <m/>
    <m/>
    <m/>
    <s v="Line to Line"/>
    <s v="No"/>
    <s v="Overhead"/>
    <x v="0"/>
    <s v="Pole"/>
    <m/>
    <s v="100650230"/>
    <s v="     "/>
    <s v="Non-HFTD"/>
    <x v="0"/>
    <m/>
    <m/>
    <n v="35.834000000000003"/>
    <n v="-119.949"/>
    <s v="Kings"/>
    <s v="DEVILS-DEN-1101"/>
    <m/>
    <m/>
    <s v="DEVILS DEN 11019470"/>
    <x v="0"/>
    <m/>
    <m/>
    <m/>
    <m/>
    <s v="No"/>
    <m/>
    <m/>
    <m/>
    <m/>
    <m/>
    <m/>
    <m/>
    <s v="N"/>
    <s v="N"/>
    <m/>
    <m/>
    <s v="     "/>
    <m/>
    <m/>
    <m/>
    <m/>
    <m/>
    <m/>
    <m/>
    <m/>
    <m/>
    <m/>
    <m/>
    <m/>
    <m/>
    <m/>
    <m/>
    <m/>
    <m/>
    <m/>
    <m/>
  </r>
  <r>
    <s v="20160059"/>
    <s v="     "/>
    <n v="42516"/>
    <s v="5/26"/>
    <x v="0"/>
    <n v="0.73750000000000004"/>
    <s v="22"/>
    <n v="2"/>
    <s v="5"/>
    <x v="6"/>
    <n v="42516"/>
    <n v="0.73750000000000004"/>
    <s v="POWER OK. CREW TO REPLACE BROKEN CROSSARM.  GRASS FIRE"/>
    <s v="     "/>
    <m/>
    <m/>
    <s v="N"/>
    <x v="0"/>
    <s v="1477868"/>
    <s v="16-0038844"/>
    <m/>
    <m/>
    <m/>
    <m/>
    <s v="     "/>
    <x v="1"/>
    <s v="PG&amp;E"/>
    <m/>
    <s v="Vegetation"/>
    <m/>
    <s v="D"/>
    <m/>
    <s v="0.26-9.99"/>
    <s v="Square Feet: ; Acreage: "/>
    <s v="Equipment - PG&amp;E"/>
    <s v="34.h. Crossarm damage or failure"/>
    <s v="Equipment - PG&amp;E"/>
    <s v="All types of equipment / facility failure"/>
    <s v="Crossarm"/>
    <s v="Crossarm"/>
    <m/>
    <m/>
    <s v="Line to Line"/>
    <m/>
    <s v="Overhead"/>
    <x v="3"/>
    <s v="Conductor"/>
    <m/>
    <s v="100207252"/>
    <s v="     "/>
    <s v="Non-HFTD"/>
    <x v="0"/>
    <m/>
    <m/>
    <n v="35.546700000000001"/>
    <n v="-119.09399999999999"/>
    <s v="Kern"/>
    <s v="LERDO-1107"/>
    <s v="253491116"/>
    <n v="12000"/>
    <s v="LERDO 1116CB"/>
    <x v="0"/>
    <s v="BCFD/KCFD"/>
    <s v="Desert Shrub"/>
    <m/>
    <m/>
    <s v="No"/>
    <m/>
    <m/>
    <m/>
    <m/>
    <m/>
    <m/>
    <m/>
    <s v="N"/>
    <s v="N"/>
    <m/>
    <m/>
    <s v="     "/>
    <m/>
    <m/>
    <m/>
    <m/>
    <m/>
    <m/>
    <m/>
    <m/>
    <m/>
    <m/>
    <m/>
    <m/>
    <m/>
    <m/>
    <m/>
    <m/>
    <m/>
    <m/>
    <m/>
  </r>
  <r>
    <s v="20180200"/>
    <s v="     "/>
    <n v="43246"/>
    <s v="5/26"/>
    <x v="0"/>
    <n v="0.4777777777777778"/>
    <s v="21"/>
    <n v="2"/>
    <s v="5"/>
    <x v="1"/>
    <n v="43246"/>
    <n v="0.4777777777777778"/>
    <s v="Balloons"/>
    <s v="     "/>
    <s v="FAS"/>
    <m/>
    <s v="N"/>
    <x v="0"/>
    <s v="94464"/>
    <s v="18-0044638"/>
    <m/>
    <m/>
    <m/>
    <m/>
    <s v="     "/>
    <x v="1"/>
    <s v="PG&amp;E"/>
    <m/>
    <m/>
    <m/>
    <s v="D"/>
    <m/>
    <s v="0.26-9.99"/>
    <m/>
    <s v="Contact - 3rd Party"/>
    <s v="33.c. Balloon contact"/>
    <s v="Contact - 3rd Party"/>
    <s v="Contact from object"/>
    <s v="Contact - Balloon"/>
    <m/>
    <s v="Contact - Balloon"/>
    <s v="Fuse"/>
    <s v="Line to Ground"/>
    <m/>
    <s v="Overhead"/>
    <x v="3"/>
    <m/>
    <m/>
    <s v="7097"/>
    <s v="     "/>
    <s v="Non-HFTD"/>
    <x v="0"/>
    <m/>
    <m/>
    <n v="37.521900000000002"/>
    <n v="-120.628"/>
    <s v="Merced"/>
    <s v="CRESSEY-2104"/>
    <s v="254702104"/>
    <n v="21000"/>
    <s v="CRESSEY 21049880"/>
    <x v="0"/>
    <m/>
    <s v="Herbaceous"/>
    <m/>
    <m/>
    <s v="No"/>
    <m/>
    <m/>
    <m/>
    <m/>
    <m/>
    <m/>
    <m/>
    <s v="N"/>
    <s v="N"/>
    <m/>
    <m/>
    <s v="     "/>
    <m/>
    <m/>
    <m/>
    <m/>
    <m/>
    <m/>
    <m/>
    <m/>
    <m/>
    <m/>
    <m/>
    <m/>
    <m/>
    <m/>
    <m/>
    <m/>
    <m/>
    <m/>
    <m/>
  </r>
  <r>
    <s v="20200458"/>
    <s v="     "/>
    <n v="43977"/>
    <s v="5/26"/>
    <x v="0"/>
    <n v="0.74722222222222223"/>
    <s v="22"/>
    <n v="2"/>
    <s v="5"/>
    <x v="4"/>
    <n v="43977"/>
    <m/>
    <s v="On May 26, 2020 at 1756 hours, an overhead transformer failed catastrophically due to an overloaded circuit.  The overloaded circuit caused two transformers to fail. The failure resulted in a line to ground fault, causing an ignition.  The ensuing fire was &lt;1 linear meter in size.  (EC#119065999/SAP ID#100533795) (EC#119065997/SAPID#100556107) were created to replace transformers.  Crew repaired transformer, cut outs and molding on 5/26/20.  All customers were restored to power attributable to PG&amp;E assets. "/>
    <s v="     "/>
    <s v="FAS"/>
    <m/>
    <s v="N"/>
    <x v="0"/>
    <s v="922168"/>
    <s v="20-0054369"/>
    <m/>
    <s v="T004969773"/>
    <m/>
    <m/>
    <s v="     "/>
    <x v="0"/>
    <s v="PG&amp;E"/>
    <m/>
    <s v="Other"/>
    <m/>
    <s v="D"/>
    <m/>
    <s v="&lt;3 meters of linear travel"/>
    <m/>
    <s v="Equipment - Overloaded"/>
    <s v="34.n. Transformer damage or failure"/>
    <s v="Equipment - PG&amp;E"/>
    <s v="All types of equipment / facility failure"/>
    <s v="Transformer failure"/>
    <s v="Transformer"/>
    <m/>
    <m/>
    <s v="Line to Ground"/>
    <m/>
    <s v="Overhead"/>
    <x v="0"/>
    <s v="Transformer"/>
    <m/>
    <s v="An overhead transformer failed catastrophically, possibly due to an overloaded circuit. The failure resulted in a line to ground fault, causing an ignition. The ensuing fire was &lt; 1 linear meter in size."/>
    <s v="     "/>
    <s v="Non-HFTD"/>
    <x v="0"/>
    <m/>
    <m/>
    <n v="37.32"/>
    <n v="-121.997"/>
    <s v="Santa Clara"/>
    <s v="SARATOGA-1114"/>
    <m/>
    <n v="12000"/>
    <m/>
    <x v="0"/>
    <s v="Cupertino FD"/>
    <s v="Urban"/>
    <m/>
    <m/>
    <s v="No"/>
    <m/>
    <m/>
    <m/>
    <m/>
    <m/>
    <m/>
    <m/>
    <s v="N"/>
    <s v="N"/>
    <m/>
    <m/>
    <s v="     "/>
    <m/>
    <m/>
    <m/>
    <m/>
    <m/>
    <m/>
    <m/>
    <m/>
    <m/>
    <m/>
    <m/>
    <m/>
    <m/>
    <m/>
    <m/>
    <m/>
    <m/>
    <m/>
    <m/>
  </r>
  <r>
    <s v="20200457"/>
    <s v="     "/>
    <n v="43977"/>
    <s v="5/26"/>
    <x v="0"/>
    <n v="0.73958333333333337"/>
    <s v="22"/>
    <n v="2"/>
    <s v="5"/>
    <x v="4"/>
    <n v="43977"/>
    <n v="0.73750000000000004"/>
    <s v="On May 26, 2020 at 1745 hours, a PG&amp;E Troubleman was dispatched to patrol the Neward 1106 circuit near Silver Reef Drive in Fremont. There were primary wires down which started a fire between 3 meters and .25 acres. The fire burnt part of a fence and the Fremot Fire Department responded. Repairs were complete by 0545 hours the next morning on 5/27/2020. "/>
    <s v="     "/>
    <s v="FAS"/>
    <m/>
    <s v="N"/>
    <x v="0"/>
    <s v="922158"/>
    <s v="20-0054343"/>
    <m/>
    <s v="T004969757"/>
    <n v="119066117"/>
    <m/>
    <s v="     "/>
    <x v="1"/>
    <s v="PG&amp;E"/>
    <m/>
    <s v="Vegetation"/>
    <m/>
    <s v="D"/>
    <s v="D"/>
    <s v="&lt;0.25"/>
    <m/>
    <s v="Equipment - PG&amp;E"/>
    <s v="34.b. Conductor damage or failure"/>
    <s v="Equipment - PG&amp;E"/>
    <s v="All types of equipment / facility failure"/>
    <s v="Conductor failure-all"/>
    <s v="Conductor - Primary"/>
    <m/>
    <m/>
    <s v="Line to Ground"/>
    <m/>
    <s v="Overhead"/>
    <x v="3"/>
    <s v="Conductor - Primary"/>
    <s v="Conductor, Solid Blades"/>
    <s v="Circuit ID: 12221106, SB 9129"/>
    <s v="     "/>
    <s v="Non-HFTD"/>
    <x v="0"/>
    <m/>
    <m/>
    <n v="37.5289"/>
    <n v="-121.988"/>
    <s v="Alameda"/>
    <s v="NEWARK-1106"/>
    <m/>
    <n v="12000"/>
    <m/>
    <x v="0"/>
    <s v="Fremont FD"/>
    <s v="Urban"/>
    <m/>
    <m/>
    <s v="No"/>
    <m/>
    <m/>
    <m/>
    <m/>
    <m/>
    <m/>
    <m/>
    <s v="N"/>
    <s v="N"/>
    <m/>
    <m/>
    <s v="     "/>
    <m/>
    <m/>
    <m/>
    <m/>
    <m/>
    <m/>
    <m/>
    <m/>
    <m/>
    <m/>
    <m/>
    <m/>
    <m/>
    <m/>
    <m/>
    <m/>
    <m/>
    <m/>
    <m/>
  </r>
  <r>
    <s v="20200459"/>
    <s v="     "/>
    <n v="43977"/>
    <s v="5/26"/>
    <x v="0"/>
    <n v="0.75763888888888886"/>
    <s v="22"/>
    <n v="2"/>
    <s v="5"/>
    <x v="4"/>
    <n v="43977"/>
    <m/>
    <s v="On May 26, 2020 at 18:11 a PG&amp;E Trouble man was dispatched on OIS 922192 to the West Sacramento 1109 Distribution circuit at 800 Fairway Dr, West Sacramento in response to transformer fire. Initial analysis indicates PGE had a failed overloaded transformer on SAP ID 101606367. The overloaded transformer burned open the connection causing a grass fire &lt; 1 linear meter in size and also damaging a wood fence. Sacramento fire dept extinguished fire. PG&amp;E crew replaced two transformers on SAP ID 101606367 and 101660196 on Electric Corrective 119066054 on 5/27/2020. Ignition attributable to PG&amp;E asset. "/>
    <s v="     "/>
    <s v="FAS"/>
    <m/>
    <s v="N"/>
    <x v="0"/>
    <s v="922192"/>
    <m/>
    <m/>
    <s v="T004969796"/>
    <n v="119066054"/>
    <m/>
    <s v="     "/>
    <x v="0"/>
    <s v="PG&amp;E"/>
    <m/>
    <s v="Vegetation"/>
    <m/>
    <s v="D"/>
    <s v="D"/>
    <s v="Structure-only"/>
    <m/>
    <s v="Equipment - Overloaded"/>
    <s v="34.n. Transformer damage or failure"/>
    <s v="Equipment - PG&amp;E"/>
    <s v="All types of equipment / facility failure"/>
    <s v="Transformer failure"/>
    <s v="Transformer"/>
    <m/>
    <m/>
    <m/>
    <m/>
    <s v="Overhead"/>
    <x v="3"/>
    <s v="Transformer"/>
    <s v="Transformer"/>
    <s v="Sap ID 101606367, 101660196"/>
    <s v="     "/>
    <s v="Non-HFTD"/>
    <x v="0"/>
    <m/>
    <m/>
    <n v="38.592199999999998"/>
    <n v="-121.52200000000001"/>
    <s v="Yolo"/>
    <s v="WEST-SACRAMENTO-1109"/>
    <m/>
    <n v="12000"/>
    <m/>
    <x v="0"/>
    <s v="Unknown"/>
    <s v="Urban"/>
    <m/>
    <m/>
    <s v="No"/>
    <m/>
    <m/>
    <m/>
    <m/>
    <m/>
    <m/>
    <m/>
    <s v="N"/>
    <s v="N"/>
    <m/>
    <m/>
    <s v="     "/>
    <m/>
    <m/>
    <m/>
    <m/>
    <m/>
    <m/>
    <m/>
    <m/>
    <m/>
    <m/>
    <m/>
    <m/>
    <m/>
    <m/>
    <m/>
    <m/>
    <m/>
    <m/>
    <m/>
  </r>
  <r>
    <s v="20200463"/>
    <s v="     "/>
    <n v="43977"/>
    <s v="5/26"/>
    <x v="0"/>
    <n v="0.90555555555555556"/>
    <s v="22"/>
    <n v="2"/>
    <s v="5"/>
    <x v="4"/>
    <n v="43977"/>
    <n v="0.90416666666666667"/>
    <s v="On May 26, 2020 at 2144 hours, a PG&amp;E Troubleman was dispatched to the Vallejo B 1101 Distribution Circuit at 110 Wedgewood Court, Vallejo in response to a blown transformer. Initial analysis indicates PG&amp;E equipment failure caused the ignition resulting in an outage to 189 customers and damage to the pole, transformer and crossarm. Fire was suppress by Vallejo Fire Department."/>
    <s v="     "/>
    <s v="FAS"/>
    <m/>
    <s v="N"/>
    <x v="0"/>
    <s v="922670"/>
    <s v="20-0054464"/>
    <m/>
    <s v="T004970388"/>
    <n v="119066265"/>
    <m/>
    <s v="     "/>
    <x v="0"/>
    <s v="PG&amp;E"/>
    <m/>
    <s v="Other"/>
    <m/>
    <s v="D"/>
    <s v="D"/>
    <s v="Structure-only"/>
    <m/>
    <s v="Equipment - PG&amp;E"/>
    <s v="34.n. Transformer damage or failure"/>
    <s v="Equipment - PG&amp;E"/>
    <s v="All types of equipment / facility failure"/>
    <s v="Transformer failure"/>
    <s v="Transformer"/>
    <m/>
    <m/>
    <s v="Force Out"/>
    <m/>
    <s v="Overhead"/>
    <x v="3"/>
    <s v="Transformer"/>
    <s v="Pole, Crossarm, Transformer"/>
    <s v="CGC: 219398516083 "/>
    <s v="     "/>
    <s v="Non-HFTD"/>
    <x v="0"/>
    <m/>
    <m/>
    <n v="38.108199999999997"/>
    <n v="-122.21"/>
    <s v="Solano"/>
    <s v="VALLEJO-B-1101"/>
    <m/>
    <n v="12000"/>
    <m/>
    <x v="0"/>
    <s v="Vallejo FD"/>
    <s v="Urban"/>
    <m/>
    <m/>
    <s v="No"/>
    <m/>
    <m/>
    <m/>
    <m/>
    <m/>
    <m/>
    <m/>
    <s v="N"/>
    <s v="N"/>
    <m/>
    <m/>
    <s v="     "/>
    <m/>
    <m/>
    <m/>
    <m/>
    <m/>
    <m/>
    <m/>
    <m/>
    <m/>
    <m/>
    <m/>
    <m/>
    <m/>
    <m/>
    <m/>
    <m/>
    <m/>
    <m/>
    <m/>
  </r>
  <r>
    <s v="20201811"/>
    <s v="     "/>
    <n v="43977"/>
    <s v="5/26"/>
    <x v="0"/>
    <n v="0.8833333333333333"/>
    <s v="22"/>
    <n v="2"/>
    <s v="5"/>
    <x v="4"/>
    <n v="43977"/>
    <n v="0.87013888888888891"/>
    <s v="FAS OFC remarks state the pole to pole wire started sparking in backyard and lead to a pole fire. EC tag stated a conductor was to be replaced. Customer was already calling 911 with SJ FD en route."/>
    <s v="     "/>
    <s v="FAS"/>
    <m/>
    <s v="Y"/>
    <x v="0"/>
    <s v="922531"/>
    <s v="20-0054446"/>
    <m/>
    <s v="T004970183"/>
    <n v="119066223"/>
    <m/>
    <s v="     "/>
    <x v="0"/>
    <s v="PG&amp;E"/>
    <m/>
    <s v="Building"/>
    <m/>
    <s v="D"/>
    <m/>
    <s v="Structure-PG&amp;E only"/>
    <m/>
    <s v="Equipment - Overloaded"/>
    <s v="34.b. Conductor damage or failure"/>
    <s v="Equipment - PG&amp;E"/>
    <s v="All types of equipment / facility failure"/>
    <s v="Conductor failure-all"/>
    <s v="Conductor - All"/>
    <m/>
    <m/>
    <s v="Force Out"/>
    <m/>
    <s v="Overhead"/>
    <x v="3"/>
    <s v="Conductor - All"/>
    <m/>
    <s v="082311102 "/>
    <s v="     "/>
    <s v="Non-HFTD"/>
    <x v="0"/>
    <m/>
    <m/>
    <n v="37.285699999999999"/>
    <n v="-121.886"/>
    <s v="Santa Clara"/>
    <s v="ALMADEN-1102"/>
    <m/>
    <n v="12000"/>
    <m/>
    <x v="0"/>
    <s v="San Jose Fire Department"/>
    <s v="Urban"/>
    <m/>
    <m/>
    <s v="No"/>
    <m/>
    <m/>
    <m/>
    <m/>
    <m/>
    <m/>
    <m/>
    <s v="N"/>
    <s v="N"/>
    <m/>
    <m/>
    <s v="     "/>
    <m/>
    <m/>
    <m/>
    <m/>
    <m/>
    <m/>
    <m/>
    <m/>
    <m/>
    <m/>
    <m/>
    <m/>
    <m/>
    <m/>
    <m/>
    <m/>
    <m/>
    <m/>
    <m/>
  </r>
  <r>
    <s v="20200456"/>
    <s v="     "/>
    <n v="43977"/>
    <s v="5/26"/>
    <x v="0"/>
    <n v="0.72361111111111109"/>
    <s v="22"/>
    <n v="2"/>
    <s v="5"/>
    <x v="4"/>
    <n v="43977"/>
    <n v="0.72291666666666665"/>
    <s v="On May 26, 2020 at 1722 hours, a PG&amp;E Troubleman was dispatched to patrol the Mt Eden 1109 circuit due to report of line on fire. A fire between 3 meters and .25 acres started at the base of the pole. Alemeda Fire Department responded to the scene. Repairs were complete by 0545 hours on 5/27/2020. "/>
    <s v="     "/>
    <s v="FAS"/>
    <m/>
    <s v="N"/>
    <x v="0"/>
    <s v="922114"/>
    <m/>
    <m/>
    <s v="T004969715"/>
    <n v="119066087"/>
    <m/>
    <s v="     "/>
    <x v="1"/>
    <s v="PG&amp;E"/>
    <m/>
    <s v="Vegetation"/>
    <m/>
    <s v="D"/>
    <s v="D"/>
    <s v="&lt;0.25"/>
    <m/>
    <s v="Equipment - PG&amp;E"/>
    <s v="34.b. Conductor damage or failure"/>
    <s v="Equipment - PG&amp;E"/>
    <s v="All types of equipment / facility failure"/>
    <s v="Conductor failure-all"/>
    <s v="Crossarm"/>
    <m/>
    <m/>
    <m/>
    <m/>
    <s v="Overhead"/>
    <x v="1"/>
    <s v="Crossarm"/>
    <s v="Crossarm"/>
    <s v="Pole ID: 100958943"/>
    <s v="     "/>
    <s v="Non-HFTD"/>
    <x v="0"/>
    <m/>
    <m/>
    <n v="37.642400000000002"/>
    <n v="-122.083"/>
    <s v="Alameda"/>
    <s v="MT-EDEN-1109"/>
    <m/>
    <n v="12000"/>
    <s v="N/A"/>
    <x v="0"/>
    <s v="Alameda County FD"/>
    <s v="Urban"/>
    <m/>
    <m/>
    <s v="No"/>
    <m/>
    <m/>
    <m/>
    <m/>
    <m/>
    <m/>
    <m/>
    <s v="N"/>
    <s v="N"/>
    <m/>
    <m/>
    <s v="     "/>
    <m/>
    <m/>
    <m/>
    <m/>
    <m/>
    <m/>
    <m/>
    <m/>
    <m/>
    <m/>
    <m/>
    <m/>
    <m/>
    <m/>
    <m/>
    <m/>
    <m/>
    <m/>
    <m/>
  </r>
  <r>
    <s v="20200452"/>
    <s v="     "/>
    <n v="43977"/>
    <s v="5/26"/>
    <x v="0"/>
    <n v="0.5229166666666667"/>
    <s v="22"/>
    <n v="2"/>
    <s v="5"/>
    <x v="4"/>
    <m/>
    <m/>
    <s v="On May 26, 2020 a PG&amp;E Troubleman was dispatched to the Cantua 1103 Distribution Circuit on W El Progresso Ave in the city of Three Rocks for reports of arcing wires. Upon arrival, the trouble found the conductor and neutral were touching resulting in a vegetation fire. Initial analysis indicates that 1 hot leg and the neutral touched which caused wire to arc and ignite a small grass fire in the alley adjacent to conductor. Local fire department was on site to extinguish the fire and the troubleman made repairs to the damged conductor. "/>
    <s v="     "/>
    <s v="FAS"/>
    <m/>
    <s v="N"/>
    <x v="0"/>
    <s v="921658"/>
    <m/>
    <m/>
    <s v="T004969297"/>
    <m/>
    <m/>
    <s v="     "/>
    <x v="1"/>
    <s v="PG&amp;E"/>
    <m/>
    <s v="Vegetation"/>
    <m/>
    <s v="D"/>
    <s v="D"/>
    <s v="&lt;0.25"/>
    <m/>
    <s v="Wire-Wire Contact"/>
    <s v="35.a. Wire-to-wire contact / contamination"/>
    <s v="Wire-Wire Contact"/>
    <s v="Contact from object"/>
    <s v="Veg. contact"/>
    <m/>
    <m/>
    <m/>
    <m/>
    <m/>
    <s v="Overhead"/>
    <x v="2"/>
    <s v="Service Drop"/>
    <m/>
    <s v="Circuit ID: 253591103"/>
    <s v="     "/>
    <s v="Non-HFTD"/>
    <x v="0"/>
    <m/>
    <m/>
    <n v="36.503399999999999"/>
    <n v="-120.392"/>
    <s v="Fresno"/>
    <s v="CANTUA-1103"/>
    <m/>
    <n v="12000"/>
    <s v="N/A"/>
    <x v="0"/>
    <s v="Cantua Creek FD"/>
    <s v="Urban"/>
    <m/>
    <m/>
    <s v="No"/>
    <m/>
    <m/>
    <m/>
    <m/>
    <m/>
    <m/>
    <m/>
    <s v="N"/>
    <s v="N"/>
    <m/>
    <m/>
    <s v="     "/>
    <m/>
    <m/>
    <m/>
    <m/>
    <m/>
    <m/>
    <m/>
    <m/>
    <m/>
    <m/>
    <m/>
    <m/>
    <m/>
    <m/>
    <m/>
    <m/>
    <m/>
    <m/>
    <m/>
  </r>
  <r>
    <s v="20200450"/>
    <s v="     "/>
    <n v="43977"/>
    <s v="5/26"/>
    <x v="0"/>
    <n v="0.47430555555555554"/>
    <s v="22"/>
    <n v="2"/>
    <s v="5"/>
    <x v="4"/>
    <m/>
    <m/>
    <s v="On May 26, 2020 at 1123 hours, a PG&amp;E Troubleman was dispatched to the Colony 1102 Distribution Circuit at 5261 Liberty RD in Galt for reports of wires down power okay. Initial analysis indicates that electrical overload caused connector on secondary conductor failed resulting in a 3 meter - 0.25 acre vegetation fire. Troubleman made repairs to the failed connector. Stockton FD was on site to extinguish the fire. "/>
    <s v="     "/>
    <s v="FAS"/>
    <m/>
    <s v="N"/>
    <x v="0"/>
    <s v="921557"/>
    <m/>
    <m/>
    <s v="T004969204"/>
    <m/>
    <m/>
    <s v="     "/>
    <x v="1"/>
    <s v="PG&amp;E"/>
    <m/>
    <s v="Vegetation"/>
    <m/>
    <s v="D"/>
    <s v="D"/>
    <s v="&lt;0.25"/>
    <s v="secondary connection failed started grass fire 20'x150' made repairs to same poweer restored"/>
    <s v="Equipment - Overloaded"/>
    <s v="34.m. Connection device damage or failure"/>
    <s v="Equipment - PG&amp;E"/>
    <s v="All types of equipment / facility failure"/>
    <s v="Splice/Clamp/Connector"/>
    <s v="Splice/Clamp/Connector"/>
    <m/>
    <m/>
    <m/>
    <m/>
    <s v="Overhead"/>
    <x v="1"/>
    <s v="Splice/Clamp/Connector"/>
    <m/>
    <s v="Circuit ID: 162231102"/>
    <s v="     "/>
    <s v="Non-HFTD"/>
    <x v="0"/>
    <m/>
    <m/>
    <n v="38.234499999999997"/>
    <n v="-121.254"/>
    <s v="San Joaquin"/>
    <s v="COLONY-1102"/>
    <m/>
    <n v="12000"/>
    <s v="N/A"/>
    <x v="0"/>
    <s v="Stockton FD"/>
    <s v="Herbaceous"/>
    <m/>
    <m/>
    <s v="No"/>
    <m/>
    <m/>
    <m/>
    <m/>
    <m/>
    <m/>
    <m/>
    <s v="N"/>
    <s v="N"/>
    <m/>
    <m/>
    <s v="     "/>
    <m/>
    <m/>
    <m/>
    <m/>
    <m/>
    <m/>
    <m/>
    <m/>
    <m/>
    <m/>
    <m/>
    <m/>
    <m/>
    <m/>
    <m/>
    <m/>
    <m/>
    <m/>
    <m/>
  </r>
  <r>
    <s v="20200453"/>
    <s v="     "/>
    <n v="43977"/>
    <s v="5/26"/>
    <x v="0"/>
    <n v="0.54791666666666672"/>
    <s v="22"/>
    <n v="2"/>
    <s v="5"/>
    <x v="4"/>
    <n v="43977"/>
    <n v="0.50277777777777777"/>
    <s v="On May 26, 2020 at 1211 hours, a PG&amp;E Troubleman was dispatched to the Malaga 1108 Distribution Circuit at 4460 South Chestnut Avenue in Fresno in a response to a blown transformer. Initial analysis indicates PG&amp;E equipment failure caused the ignition. The Troubleman reported that the transformer had a bad OD bank and service burned up starting a small grass fire. Fire was suppress by the customer and no response by the fire department."/>
    <s v="     "/>
    <s v="FAS"/>
    <m/>
    <s v="N"/>
    <x v="0"/>
    <s v="921636"/>
    <s v="20-0054238"/>
    <m/>
    <s v="T004969344"/>
    <m/>
    <m/>
    <s v="     "/>
    <x v="1"/>
    <s v="PG&amp;E"/>
    <m/>
    <s v="Vegetation"/>
    <m/>
    <s v="D"/>
    <s v="D"/>
    <s v="&lt;3 meters of linear travel"/>
    <m/>
    <s v="Equipment - PG&amp;E"/>
    <s v="34.n. Transformer damage or failure"/>
    <s v="Equipment - PG&amp;E"/>
    <s v="All types of equipment / facility failure"/>
    <s v="Transformer failure"/>
    <s v="Transformer"/>
    <m/>
    <m/>
    <s v="Line to Ground"/>
    <m/>
    <s v="Overhead"/>
    <x v="3"/>
    <s v="Transformer"/>
    <s v="Transformers, Conductor"/>
    <s v="CGC: 417841248735, CGC: 417841248736,"/>
    <s v="     "/>
    <s v="Non-HFTD"/>
    <x v="0"/>
    <m/>
    <m/>
    <n v="36.669400000000003"/>
    <n v="-119.73699999999999"/>
    <s v="Fresno"/>
    <s v="MALAGA-1108"/>
    <m/>
    <n v="12000"/>
    <m/>
    <x v="0"/>
    <s v="Customer"/>
    <s v="Urban"/>
    <m/>
    <m/>
    <s v="No"/>
    <m/>
    <m/>
    <m/>
    <m/>
    <m/>
    <m/>
    <m/>
    <s v="N"/>
    <s v="N"/>
    <m/>
    <m/>
    <s v="     "/>
    <m/>
    <m/>
    <m/>
    <m/>
    <m/>
    <m/>
    <m/>
    <m/>
    <m/>
    <m/>
    <m/>
    <m/>
    <m/>
    <m/>
    <m/>
    <m/>
    <m/>
    <m/>
    <m/>
  </r>
  <r>
    <s v="20200455"/>
    <s v="     "/>
    <n v="43977"/>
    <s v="5/26"/>
    <x v="0"/>
    <n v="0.66597222222222219"/>
    <s v="22"/>
    <n v="2"/>
    <s v="5"/>
    <x v="4"/>
    <n v="43977"/>
    <n v="0.66319444444444442"/>
    <s v="On May 26, 2020 at 1559 hours, a PG&amp;E Troubleman was dispatched to patrol the Newark 2107 circuit. A 600 Amp underground splice failed and caused a fire between 3 meters and .25 acres. Fremont Fire Department responded to the scene. Repairs were complete by the next day, 5/27/2020. "/>
    <s v="     "/>
    <s v="FAS"/>
    <m/>
    <s v="N"/>
    <x v="0"/>
    <s v="921978"/>
    <s v="20-0054302"/>
    <m/>
    <s v="T004969587"/>
    <n v="119065927"/>
    <m/>
    <s v="     "/>
    <x v="1"/>
    <s v="PG&amp;E"/>
    <m/>
    <s v="Vegetation"/>
    <m/>
    <s v="D"/>
    <s v="D"/>
    <s v="&lt;0.25"/>
    <m/>
    <s v="Equipment - Overloaded"/>
    <s v="34.m. Connection device damage or failure"/>
    <s v="Equipment - PG&amp;E"/>
    <s v="All types of equipment / facility failure"/>
    <s v="Splice/Clamp/Connector"/>
    <s v="Splice/Clamp/Connector"/>
    <m/>
    <m/>
    <s v="Line to Ground,Force Out"/>
    <m/>
    <s v="Underground"/>
    <x v="3"/>
    <s v="Splice/Clamp/Connector"/>
    <m/>
    <s v="Circuit ID: 012222107"/>
    <s v="     "/>
    <s v="Non-HFTD"/>
    <x v="0"/>
    <m/>
    <m/>
    <n v="37.509700000000002"/>
    <n v="-121.955"/>
    <s v="Alameda"/>
    <s v="NEWARK-2107"/>
    <m/>
    <n v="21000"/>
    <m/>
    <x v="0"/>
    <s v="Fremont FD"/>
    <s v="Urban"/>
    <m/>
    <m/>
    <s v="No"/>
    <m/>
    <m/>
    <m/>
    <m/>
    <m/>
    <m/>
    <m/>
    <s v="N"/>
    <s v="N"/>
    <m/>
    <m/>
    <s v="     "/>
    <m/>
    <m/>
    <m/>
    <m/>
    <m/>
    <m/>
    <m/>
    <m/>
    <m/>
    <m/>
    <m/>
    <m/>
    <m/>
    <m/>
    <m/>
    <m/>
    <m/>
    <m/>
    <m/>
  </r>
  <r>
    <s v="20200454"/>
    <s v="     "/>
    <n v="43977"/>
    <s v="5/26"/>
    <x v="0"/>
    <n v="0.6"/>
    <s v="22"/>
    <n v="2"/>
    <s v="5"/>
    <x v="4"/>
    <n v="43977"/>
    <n v="0.59930555555555554"/>
    <s v="On May 26, 2020 at 1424 hours, a PG&amp;E Troubleman was dispatched to patrol the Orosi 1101 due to a power loss. Two transformers failed and had caused a fire between 3 meters and .25 meters. The fire was along a ditch and was self extiguished. The necessary repairs were complete by the next day, 5/27/2020. "/>
    <s v="     "/>
    <s v="FAS"/>
    <m/>
    <s v="N"/>
    <x v="0"/>
    <s v="921826"/>
    <s v="20-0054255"/>
    <m/>
    <s v="T004969435"/>
    <n v="119065112"/>
    <m/>
    <s v="     "/>
    <x v="1"/>
    <s v="PG&amp;E"/>
    <m/>
    <s v="Vegetation"/>
    <m/>
    <s v="D"/>
    <s v="D"/>
    <s v="&lt;0.25"/>
    <s v="BURNED ALONG DITCH BANK"/>
    <s v="Equipment - PG&amp;E"/>
    <s v="34.n. Transformer damage or failure"/>
    <s v="Equipment - PG&amp;E"/>
    <s v="All types of equipment / facility failure"/>
    <s v="Transformer failure"/>
    <s v="Transformer"/>
    <m/>
    <m/>
    <s v="Line to Line"/>
    <m/>
    <s v="Overhead"/>
    <x v="3"/>
    <s v="Transformer"/>
    <s v="Transformer, Conductor, Insulators"/>
    <s v="GCG: 419185242990"/>
    <s v="     "/>
    <s v="Non-HFTD"/>
    <x v="0"/>
    <m/>
    <m/>
    <n v="36.514200000000002"/>
    <n v="-119.27800000000001"/>
    <s v="Tulare"/>
    <s v="OROSI-1101"/>
    <m/>
    <n v="12000"/>
    <m/>
    <x v="0"/>
    <s v="Self Extinguished"/>
    <s v="Agriculture"/>
    <m/>
    <m/>
    <s v="No"/>
    <m/>
    <m/>
    <m/>
    <m/>
    <m/>
    <m/>
    <m/>
    <s v="N"/>
    <s v="N"/>
    <m/>
    <m/>
    <s v="     "/>
    <m/>
    <m/>
    <m/>
    <m/>
    <m/>
    <m/>
    <m/>
    <m/>
    <m/>
    <m/>
    <m/>
    <m/>
    <m/>
    <m/>
    <m/>
    <m/>
    <m/>
    <m/>
    <m/>
  </r>
  <r>
    <s v="20210654"/>
    <s v="     "/>
    <n v="44342"/>
    <s v="5/26"/>
    <x v="0"/>
    <n v="0.2986111111111111"/>
    <s v="22"/>
    <n v="2"/>
    <s v="5"/>
    <x v="5"/>
    <n v="44342"/>
    <m/>
    <s v="Third party vehicle possibly made contact with city street light. The responding troubleman found wires down on ground and reports a 1 meter - &lt; 3 meter grass fire that was self extinguished. This information is preliminary."/>
    <s v="     "/>
    <s v="FAS"/>
    <m/>
    <s v="N"/>
    <x v="0"/>
    <m/>
    <s v="21-0066120"/>
    <m/>
    <s v="T005299874, T005299876"/>
    <n v="121400000"/>
    <m/>
    <s v="     "/>
    <x v="1"/>
    <s v="PG&amp;E"/>
    <m/>
    <s v="Vegetation"/>
    <m/>
    <s v="D"/>
    <s v="D"/>
    <s v="&lt;0.25"/>
    <s v="about 5 X 10 feet along the road"/>
    <s v="Contact - 3rd Party"/>
    <s v="33.d. Vehicle contact"/>
    <s v="Contact - 3rd Party"/>
    <s v="Contact from object"/>
    <s v="Vehicle contact"/>
    <m/>
    <s v="Vehicle contact"/>
    <s v="Conductor - Primary"/>
    <s v="Line to Ground"/>
    <s v="Y"/>
    <s v="Overhead"/>
    <x v="3"/>
    <s v="Conductor - Primary"/>
    <s v="crossarm, insulator, conductor, guy line"/>
    <s v="100638264"/>
    <s v="     "/>
    <s v="Non-HFTD"/>
    <x v="0"/>
    <m/>
    <m/>
    <n v="36.7928"/>
    <n v="-119.827"/>
    <s v="Fresno"/>
    <s v="ASHLAN-AVE-1109"/>
    <m/>
    <n v="12000"/>
    <m/>
    <x v="0"/>
    <s v="Fresno FD "/>
    <s v="Urban"/>
    <m/>
    <m/>
    <s v="No"/>
    <m/>
    <m/>
    <m/>
    <m/>
    <m/>
    <m/>
    <m/>
    <s v="N"/>
    <s v="N"/>
    <m/>
    <m/>
    <s v="     "/>
    <m/>
    <m/>
    <m/>
    <m/>
    <m/>
    <m/>
    <m/>
    <m/>
    <m/>
    <m/>
    <m/>
    <m/>
    <m/>
    <m/>
    <m/>
    <m/>
    <m/>
    <m/>
    <m/>
  </r>
  <r>
    <s v="20212402"/>
    <s v="     "/>
    <n v="44342"/>
    <s v="5/26"/>
    <x v="0"/>
    <m/>
    <s v="22"/>
    <n v="2"/>
    <s v="5"/>
    <x v="5"/>
    <n v="44340"/>
    <m/>
    <s v="Bird nest caught on fire and flashed transformer;"/>
    <s v="     "/>
    <s v="SAP"/>
    <m/>
    <s v="Y"/>
    <x v="0"/>
    <m/>
    <m/>
    <m/>
    <s v="T005298066"/>
    <n v="121388000"/>
    <m/>
    <s v="     "/>
    <x v="0"/>
    <s v="PG&amp;E"/>
    <m/>
    <m/>
    <m/>
    <s v="D"/>
    <m/>
    <s v="Structure-PG&amp;E only"/>
    <m/>
    <s v="Contact - Animal - Nest"/>
    <s v="33.e. Other contact from object"/>
    <s v="Contact - Nest"/>
    <s v="All types of equipment / facility failure"/>
    <s v="Transformer failure"/>
    <m/>
    <s v="Transformer failure"/>
    <s v="Crossarm"/>
    <m/>
    <s v="N"/>
    <s v="Overhead"/>
    <x v="0"/>
    <s v="Crossarm"/>
    <m/>
    <s v="103950738"/>
    <s v="     "/>
    <s v="Non-HFTD"/>
    <x v="0"/>
    <m/>
    <m/>
    <n v="36.606699999999996"/>
    <n v="-119.881"/>
    <s v="Fresno"/>
    <s v="MC-MULLIN-1106"/>
    <m/>
    <n v="12000"/>
    <m/>
    <x v="0"/>
    <s v="City/County Fire Agency"/>
    <s v="Agriculture"/>
    <m/>
    <m/>
    <s v="No"/>
    <m/>
    <m/>
    <m/>
    <m/>
    <m/>
    <m/>
    <m/>
    <s v="N"/>
    <s v="N"/>
    <m/>
    <m/>
    <s v="     "/>
    <m/>
    <m/>
    <m/>
    <m/>
    <m/>
    <m/>
    <m/>
    <m/>
    <m/>
    <m/>
    <m/>
    <m/>
    <m/>
    <m/>
    <m/>
    <m/>
    <m/>
    <m/>
    <m/>
  </r>
  <r>
    <s v="SAP20210104"/>
    <s v="     "/>
    <n v="44342"/>
    <s v="5/26"/>
    <x v="0"/>
    <m/>
    <s v="22"/>
    <n v="2"/>
    <s v="5"/>
    <x v="5"/>
    <n v="44340"/>
    <m/>
    <s v="Bird nest caught on fire and flashed transformer;"/>
    <s v="     "/>
    <s v="SAP"/>
    <n v="44580"/>
    <s v="Y"/>
    <x v="0"/>
    <s v="1357144"/>
    <s v="N/A"/>
    <m/>
    <s v="T005298066"/>
    <n v="121388130"/>
    <m/>
    <s v="     "/>
    <x v="0"/>
    <s v="PG&amp;E"/>
    <m/>
    <m/>
    <m/>
    <s v="D"/>
    <m/>
    <s v="Structure-PG&amp;E only"/>
    <m/>
    <s v="Contact - Animal - Nest"/>
    <s v="33.e. Other contact from object"/>
    <s v="Contact - Nest"/>
    <s v="Transformer failure"/>
    <s v="Transformer failure"/>
    <m/>
    <s v="Transformer failure"/>
    <s v="Crossarm"/>
    <m/>
    <s v="No"/>
    <s v="Overhead"/>
    <x v="0"/>
    <s v="Crossarm"/>
    <m/>
    <s v="103950738"/>
    <s v="     "/>
    <s v="Non-HFTD"/>
    <x v="0"/>
    <m/>
    <m/>
    <n v="36.606699999999996"/>
    <n v="-119.881"/>
    <s v="Fresno"/>
    <s v="MC-MULLIN-1106"/>
    <m/>
    <m/>
    <m/>
    <x v="0"/>
    <s v="Fresno County FD"/>
    <m/>
    <m/>
    <m/>
    <s v="No"/>
    <m/>
    <m/>
    <m/>
    <m/>
    <m/>
    <m/>
    <m/>
    <s v="N"/>
    <s v="N"/>
    <m/>
    <m/>
    <s v="     "/>
    <m/>
    <m/>
    <m/>
    <m/>
    <m/>
    <m/>
    <m/>
    <m/>
    <m/>
    <m/>
    <m/>
    <m/>
    <m/>
    <m/>
    <m/>
    <m/>
    <m/>
    <m/>
    <m/>
  </r>
  <r>
    <s v="20150074"/>
    <s v="     "/>
    <n v="42151"/>
    <s v="5/27"/>
    <x v="0"/>
    <n v="4.3055555555555555E-2"/>
    <s v="22"/>
    <n v="2"/>
    <s v="5"/>
    <x v="2"/>
    <n v="42151"/>
    <n v="4.3055555555555555E-2"/>
    <m/>
    <s v="     "/>
    <m/>
    <m/>
    <s v="N"/>
    <x v="0"/>
    <s v="1239928"/>
    <s v="15-0036578"/>
    <m/>
    <m/>
    <n v="110412112"/>
    <m/>
    <s v="     "/>
    <x v="1"/>
    <s v="PG&amp;E"/>
    <m/>
    <s v="Vegetation"/>
    <m/>
    <s v="D"/>
    <m/>
    <s v="0.26-9.99"/>
    <s v="Square Feet: ; Acreage: 1"/>
    <s v="Equipment - PG&amp;E"/>
    <s v="34.b. Conductor damage or failure"/>
    <s v="Equipment - PG&amp;E"/>
    <s v="All types of equipment / facility failure"/>
    <s v="Conductor"/>
    <s v="Conductor"/>
    <m/>
    <m/>
    <s v="Line to Ground"/>
    <s v="Verizon"/>
    <s v="Overhead"/>
    <x v="3"/>
    <s v="Conductor"/>
    <m/>
    <s v="Open field by Riser 7465, Zumwalt Ave S/O Manning Ave, Reedley"/>
    <s v="     "/>
    <s v="Non-HFTD"/>
    <x v="0"/>
    <m/>
    <m/>
    <n v="36.598599999999998"/>
    <n v="-119.422"/>
    <s v="Fresno"/>
    <s v="REEDLEY-1106"/>
    <s v="252341106"/>
    <n v="12000"/>
    <s v="N/A"/>
    <x v="0"/>
    <s v="Reedley Fire /dept"/>
    <s v="Agriculture"/>
    <m/>
    <m/>
    <s v="No"/>
    <m/>
    <m/>
    <m/>
    <m/>
    <m/>
    <m/>
    <m/>
    <s v="N"/>
    <s v="N"/>
    <m/>
    <m/>
    <s v="     "/>
    <m/>
    <m/>
    <m/>
    <m/>
    <m/>
    <m/>
    <m/>
    <m/>
    <m/>
    <m/>
    <m/>
    <m/>
    <m/>
    <m/>
    <m/>
    <m/>
    <m/>
    <m/>
    <m/>
  </r>
  <r>
    <s v="20160060"/>
    <s v="     "/>
    <n v="42517"/>
    <s v="5/27"/>
    <x v="0"/>
    <n v="0.12569444444444444"/>
    <s v="22"/>
    <n v="2"/>
    <s v="5"/>
    <x v="6"/>
    <n v="42517"/>
    <n v="0.12569444444444444"/>
    <s v="Called for crew to repair downed wire"/>
    <s v="     "/>
    <m/>
    <m/>
    <s v="N"/>
    <x v="0"/>
    <s v="1477895"/>
    <s v="16-0038874"/>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PACIFIC BELL"/>
    <s v="Overhead"/>
    <x v="3"/>
    <s v="Conductor"/>
    <m/>
    <s v="102217012"/>
    <s v="     "/>
    <s v="Non-HFTD"/>
    <x v="0"/>
    <m/>
    <m/>
    <n v="38.093499999999999"/>
    <n v="-122.23399999999999"/>
    <s v="Solano"/>
    <s v="NORTH-TOWER-1104"/>
    <s v="42041104"/>
    <n v="12000"/>
    <s v="NORTH TOWER 1104626"/>
    <x v="0"/>
    <s v="Vallejo FD"/>
    <s v="Urban"/>
    <m/>
    <m/>
    <s v="No"/>
    <m/>
    <m/>
    <m/>
    <m/>
    <m/>
    <m/>
    <m/>
    <s v="N"/>
    <s v="N"/>
    <m/>
    <m/>
    <s v="     "/>
    <m/>
    <m/>
    <m/>
    <m/>
    <m/>
    <m/>
    <m/>
    <m/>
    <m/>
    <m/>
    <m/>
    <m/>
    <m/>
    <m/>
    <m/>
    <m/>
    <m/>
    <m/>
    <m/>
  </r>
  <r>
    <s v="20190202"/>
    <s v="     "/>
    <n v="43612"/>
    <s v="5/27"/>
    <x v="0"/>
    <m/>
    <s v="22"/>
    <n v="2"/>
    <s v="5"/>
    <x v="3"/>
    <n v="43612"/>
    <m/>
    <s v="Wire down, fire less than 1 meter"/>
    <s v="     "/>
    <s v="FAS"/>
    <m/>
    <s v="N"/>
    <x v="0"/>
    <s v="391370"/>
    <s v="19-0058001"/>
    <m/>
    <s v="T004654205"/>
    <n v="0"/>
    <m/>
    <s v="     "/>
    <x v="0"/>
    <s v="PG&amp;E"/>
    <m/>
    <m/>
    <m/>
    <s v="D"/>
    <m/>
    <s v="&lt;3 meters of linear travel"/>
    <m/>
    <s v="Equipment - PG&amp;E"/>
    <s v="34.o. Other"/>
    <s v="Equipment - PG&amp;E"/>
    <m/>
    <m/>
    <s v="Conductor - Primary"/>
    <m/>
    <m/>
    <s v="Force Out,Line to Ground"/>
    <m/>
    <s v="Overhead"/>
    <x v="0"/>
    <s v="Conductor - Primary"/>
    <m/>
    <s v="102931102-2101031354{9026}"/>
    <s v="     "/>
    <s v="Non-HFTD"/>
    <x v="0"/>
    <n v="246"/>
    <m/>
    <n v="40.388599999999997"/>
    <n v="-122.39700000000001"/>
    <s v="SHASTA"/>
    <s v="COTTONWOOD-1102"/>
    <m/>
    <m/>
    <s v="COTTONWOOD 11029026"/>
    <x v="0"/>
    <s v="unk"/>
    <m/>
    <m/>
    <m/>
    <s v="No"/>
    <m/>
    <m/>
    <m/>
    <m/>
    <m/>
    <m/>
    <m/>
    <s v="N"/>
    <s v="N"/>
    <m/>
    <m/>
    <s v="     "/>
    <m/>
    <m/>
    <m/>
    <m/>
    <m/>
    <m/>
    <m/>
    <m/>
    <m/>
    <m/>
    <m/>
    <m/>
    <m/>
    <m/>
    <m/>
    <m/>
    <m/>
    <m/>
    <m/>
  </r>
  <r>
    <s v="20190201"/>
    <s v="     "/>
    <n v="43612"/>
    <s v="5/27"/>
    <x v="0"/>
    <m/>
    <s v="22"/>
    <n v="2"/>
    <s v="5"/>
    <x v="3"/>
    <m/>
    <m/>
    <s v="FAS indicated LT ARESSTORS FAILED WHEN ENERGIZED. STARTED A FIRE AND BURNED APX 7 ACRES. RECLOSER FLASHED AND TMAN PLACED ON COE. SAP: CF Notification 117325694, PM 35128577. Appears recloser failed according to SAP Tag."/>
    <s v="     "/>
    <s v="FAS"/>
    <m/>
    <s v="N"/>
    <x v="1"/>
    <m/>
    <m/>
    <m/>
    <s v="T004654180"/>
    <n v="0"/>
    <m/>
    <s v="     "/>
    <x v="1"/>
    <s v="PG&amp;E"/>
    <m/>
    <m/>
    <m/>
    <s v="D"/>
    <s v="D"/>
    <s v="0.26-9.99"/>
    <m/>
    <s v="Equipment - PG&amp;E"/>
    <s v="34.d. Lightning arrestor damage or failure"/>
    <s v="Equipment - PG&amp;E"/>
    <s v="All types of equipment / facility failure"/>
    <s v="Lightning arrestor failure"/>
    <s v="Recloser"/>
    <m/>
    <m/>
    <m/>
    <m/>
    <s v="Overhead"/>
    <x v="0"/>
    <s v="Recloser"/>
    <m/>
    <s v="702250"/>
    <s v="     "/>
    <s v="Non-HFTD"/>
    <x v="0"/>
    <m/>
    <m/>
    <n v="36.249499999999998"/>
    <n v="-120.30200000000001"/>
    <s v="FRESNO"/>
    <s v="COALINGA-NO-2-1107"/>
    <m/>
    <m/>
    <m/>
    <x v="0"/>
    <m/>
    <s v="Herbaceous"/>
    <m/>
    <m/>
    <s v="No"/>
    <m/>
    <m/>
    <m/>
    <m/>
    <m/>
    <m/>
    <m/>
    <s v="N"/>
    <s v="N"/>
    <m/>
    <m/>
    <s v="     "/>
    <m/>
    <m/>
    <m/>
    <m/>
    <m/>
    <m/>
    <m/>
    <m/>
    <m/>
    <m/>
    <m/>
    <m/>
    <m/>
    <m/>
    <m/>
    <m/>
    <m/>
    <m/>
    <m/>
  </r>
  <r>
    <s v="20200467"/>
    <s v="     "/>
    <n v="43978"/>
    <s v="5/27"/>
    <x v="0"/>
    <n v="0.65694444444444444"/>
    <s v="22"/>
    <n v="2"/>
    <s v="5"/>
    <x v="4"/>
    <n v="43978"/>
    <n v="0.67222222222222228"/>
    <s v="On May 27, 2020 at 1546 hours, a PG&amp;E Troubleman was dispatched to the Oleta 1101 Distribution Circuit on Highway 16 and Long Gate Road, Plymouth in response to arcing wires. Initial analysis indicates vegetation contact caused the ignition. A tree fell resulting in the primary conductors resulting in a wire down starting an ignition causing an outage to 112 customers. Fire was suppress by Cal Fire."/>
    <s v="     "/>
    <s v="FAS"/>
    <m/>
    <s v="N"/>
    <x v="0"/>
    <s v="923549"/>
    <s v="20-0054876"/>
    <m/>
    <s v="T004971256"/>
    <n v="119070928"/>
    <m/>
    <s v="     "/>
    <x v="1"/>
    <s v="PG&amp;E"/>
    <m/>
    <s v="Vegetation"/>
    <m/>
    <s v="D"/>
    <s v="D"/>
    <s v="0.26-9.99"/>
    <m/>
    <s v="Vegetation"/>
    <s v="33.a. Veg. contact"/>
    <s v="Vegetation"/>
    <s v="Contact from object"/>
    <s v="Contact - Vegetation"/>
    <m/>
    <s v="Contact - Vegetation"/>
    <s v="Conductor - Primary"/>
    <s v="Line to Ground"/>
    <m/>
    <s v="Overhead"/>
    <x v="3"/>
    <s v="Conductor - Primary"/>
    <s v="Crossarm, Conductor - Primary"/>
    <s v="Circuit ID: 163541101"/>
    <s v="     "/>
    <s v="Non-HFTD"/>
    <x v="0"/>
    <m/>
    <m/>
    <n v="38.471299999999999"/>
    <n v="-120.98"/>
    <s v="Amador"/>
    <s v="OLETA-1101"/>
    <m/>
    <n v="12000"/>
    <m/>
    <x v="0"/>
    <s v="Cal Fire"/>
    <s v="Shrub"/>
    <m/>
    <m/>
    <s v="No"/>
    <m/>
    <m/>
    <m/>
    <m/>
    <m/>
    <m/>
    <m/>
    <s v="N"/>
    <s v="N"/>
    <m/>
    <m/>
    <s v="     "/>
    <s v="38.28240000"/>
    <s v="-120.58590000"/>
    <s v="May 28 2020 12:00AM"/>
    <s v="TrunkFail"/>
    <s v="Green Grey Pine broke off at 23ft., hitting outside phase of 12 kv. This tore the phase down and started a 7 acre fire"/>
    <s v="PING"/>
    <s v="71"/>
    <s v="19"/>
    <s v="62"/>
    <s v="Slight"/>
    <s v="None"/>
    <s v="N"/>
    <s v="1"/>
    <m/>
    <s v="Valley"/>
    <s v="D"/>
    <s v="CrossArm"/>
    <s v="BareWire"/>
    <s v="1"/>
  </r>
  <r>
    <s v="20200468"/>
    <s v="     "/>
    <n v="43978"/>
    <s v="5/27"/>
    <x v="0"/>
    <n v="0.66666666666666663"/>
    <s v="22"/>
    <n v="2"/>
    <s v="5"/>
    <x v="4"/>
    <n v="43978"/>
    <n v="0.66388888888888886"/>
    <s v="On May 27, 2020 at 1600 hours, a PG&amp;E Troubleman was dispatched to the Vacaville 1108 Distribution Circuit north of 6708 Pleasants Valley Road in Vacaville in response to an outage and wire down. Initial analysis indicates vegetation contact caused the ignition. The Troubleman reported that a large branch from an oak tree broke off the tree resulting in an broken pole and wire down causing an ignition and an outage to 244 customers. The ensuing fire was approximately 7 acres in size and the fire was suppress by Cal Fire. "/>
    <s v="     "/>
    <s v="FAS"/>
    <m/>
    <s v="N"/>
    <x v="0"/>
    <s v="923528"/>
    <s v="20-0054892"/>
    <m/>
    <s v="T004971275"/>
    <m/>
    <m/>
    <s v="     "/>
    <x v="1"/>
    <s v="PG&amp;E"/>
    <m/>
    <s v="Vegetation"/>
    <m/>
    <s v="D"/>
    <s v="D"/>
    <s v="0.26-9.99"/>
    <m/>
    <s v="Vegetation"/>
    <s v="33.a. Veg. contact"/>
    <s v="Vegetation"/>
    <s v="Contact from object"/>
    <s v="Contact - Vegetation"/>
    <m/>
    <s v="Contact - Vegetation"/>
    <s v="Pole"/>
    <s v="Open Circuit"/>
    <m/>
    <s v="Overhead"/>
    <x v="3"/>
    <s v="Pole"/>
    <s v="Pole, Transformer, Pole"/>
    <s v="Pole ID: 103853743; Pole ID: 101666073"/>
    <s v="     "/>
    <s v="Non-HFTD"/>
    <x v="0"/>
    <m/>
    <m/>
    <n v="38.403300000000002"/>
    <n v="-122.041"/>
    <s v="Solano"/>
    <s v="VACAVILLE-1108"/>
    <m/>
    <n v="12000"/>
    <s v="VACAVILLE 110838316"/>
    <x v="1"/>
    <s v="Vacaville Fire Protection District"/>
    <s v="Agriculture"/>
    <m/>
    <m/>
    <s v="Yes"/>
    <s v="7"/>
    <m/>
    <m/>
    <m/>
    <m/>
    <m/>
    <m/>
    <s v="N"/>
    <s v="N"/>
    <m/>
    <m/>
    <s v="     "/>
    <s v="38.40410000"/>
    <s v="-122.04040000"/>
    <s v="May 28 2020 12:00AM"/>
    <s v="TrunkFail"/>
    <s v="ON 5/28/20 AT 1:00 PM, ALN0 INVESTIGATED THE OUTAGE LOCATION. A 65 TALL BY 50 DBH LIVE OAK HAD SPLIT AT THE TRUNK 10 UP FROM THE GROUND. THE TREE APPEARED HEALTHY ON THE BARK AND FOLIAGE, BUT AT THE BREAK THE INTERIOR OF THE TRUNK APPEARED TO BE HOLLOW AND DEFECTED. IT FELL INTO THE LINES AND TOOK THE EQUIPMENT OUT."/>
    <s v="OAKI"/>
    <s v="65"/>
    <s v="50"/>
    <s v="20"/>
    <s v="None"/>
    <s v="Severe"/>
    <s v="N"/>
    <s v="1"/>
    <m/>
    <s v="Valley"/>
    <s v="D"/>
    <s v="CrossArm"/>
    <s v="BareWire"/>
    <s v="2"/>
  </r>
  <r>
    <s v="20200464"/>
    <s v="     "/>
    <n v="43978"/>
    <s v="5/27"/>
    <x v="0"/>
    <n v="0.31527777777777777"/>
    <s v="22"/>
    <n v="2"/>
    <s v="5"/>
    <x v="4"/>
    <n v="43978"/>
    <n v="0.31388888888888888"/>
    <s v="On May 27, 2020 at 0734 hours, a PG&amp;E Troubleman was dispatched to the San Leandro 1108 Distribution Circuit at 876 Barri Drive, San Leandro in response to an outage and blown transformer. Initial analysis indicates that vegetation contact caused the ignition. The Troubleman reported that a tree had grown into the secondary wires that resulted in a fire on the crossarm and the transformer was taken offline. The fire was contained the structure and the fire was suppress by Alameda County Fire Department."/>
    <s v="     "/>
    <s v="FAS"/>
    <m/>
    <s v="N"/>
    <x v="0"/>
    <s v="922833"/>
    <s v="20-0054551"/>
    <m/>
    <s v="T004970537"/>
    <n v="119067111"/>
    <m/>
    <s v="     "/>
    <x v="0"/>
    <s v="PG&amp;E"/>
    <m/>
    <s v="Vegetation"/>
    <m/>
    <s v="D"/>
    <s v="D"/>
    <s v="Structure-only"/>
    <m/>
    <s v="Vegetation"/>
    <s v="33.a. Veg. contact"/>
    <s v="Vegetation"/>
    <s v="Contact from object"/>
    <s v="Contact - Vegetation"/>
    <m/>
    <s v="Contact - Vegetation"/>
    <s v="Conductor - Secondary"/>
    <s v="Force Out"/>
    <m/>
    <s v="Overhead"/>
    <x v="1"/>
    <s v="Conductor - Secondary"/>
    <s v="Crossarm"/>
    <s v="Circuit ID: 013111108"/>
    <s v="     "/>
    <s v="Non-HFTD"/>
    <x v="0"/>
    <m/>
    <m/>
    <n v="37.702100000000002"/>
    <n v="-122.149"/>
    <s v="Alameda"/>
    <s v="SAN-LEANDRO-1108"/>
    <m/>
    <n v="12000"/>
    <s v="N/A"/>
    <x v="0"/>
    <s v="Alameda County FD"/>
    <s v="Urban"/>
    <m/>
    <m/>
    <s v="No"/>
    <m/>
    <m/>
    <m/>
    <m/>
    <m/>
    <m/>
    <m/>
    <s v="N"/>
    <s v="N"/>
    <m/>
    <m/>
    <s v="     "/>
    <m/>
    <m/>
    <m/>
    <m/>
    <m/>
    <m/>
    <m/>
    <m/>
    <m/>
    <m/>
    <m/>
    <m/>
    <m/>
    <m/>
    <m/>
    <m/>
    <m/>
    <m/>
    <m/>
  </r>
  <r>
    <s v="SAP20203113"/>
    <s v="     "/>
    <n v="43978"/>
    <s v="5/27"/>
    <x v="0"/>
    <m/>
    <s v="22"/>
    <n v="2"/>
    <s v="5"/>
    <x v="4"/>
    <n v="43976"/>
    <m/>
    <s v="61 SEACLIFF AVE, DALY CITY; Burnt primary cross arm with no cause listed"/>
    <s v="     "/>
    <s v="SAP"/>
    <n v="44580"/>
    <s v="Y"/>
    <x v="0"/>
    <s v="920752"/>
    <s v="N/A"/>
    <m/>
    <s v="T004968252"/>
    <n v="119061639"/>
    <m/>
    <s v="     "/>
    <x v="0"/>
    <s v="PG&amp;E"/>
    <m/>
    <m/>
    <m/>
    <s v="D"/>
    <m/>
    <s v="Structure-PG&amp;E only"/>
    <m/>
    <s v="Unknown"/>
    <s v="40.a. Unknown"/>
    <s v="Unknown"/>
    <m/>
    <m/>
    <m/>
    <m/>
    <m/>
    <m/>
    <s v="Yes"/>
    <s v="Overhead"/>
    <x v="0"/>
    <s v="Crossarm"/>
    <m/>
    <s v="100314930"/>
    <s v="     "/>
    <s v="Non-HFTD"/>
    <x v="0"/>
    <m/>
    <m/>
    <n v="37.688400000000001"/>
    <n v="-122.494"/>
    <s v="San Mateo"/>
    <s v="DALY-CITY-1112"/>
    <m/>
    <m/>
    <m/>
    <x v="0"/>
    <s v="Daly City FD"/>
    <m/>
    <m/>
    <m/>
    <s v="No"/>
    <m/>
    <m/>
    <m/>
    <m/>
    <m/>
    <m/>
    <m/>
    <s v="N"/>
    <s v="N"/>
    <m/>
    <m/>
    <s v="     "/>
    <m/>
    <m/>
    <m/>
    <m/>
    <m/>
    <m/>
    <m/>
    <m/>
    <m/>
    <m/>
    <m/>
    <m/>
    <m/>
    <m/>
    <m/>
    <m/>
    <m/>
    <m/>
    <m/>
  </r>
  <r>
    <s v="20210659"/>
    <s v="     "/>
    <n v="44343"/>
    <s v="5/27"/>
    <x v="0"/>
    <n v="0.39652777777777776"/>
    <s v="22"/>
    <n v="2"/>
    <s v="5"/>
    <x v="5"/>
    <n v="44343"/>
    <m/>
    <s v="On May 27, 2021 at 1035 hours, PG&amp;E received a EIR Hotline voicemail from Paul Bedell (P2B5) with the Central DCC, in regard to a fire. The PG&amp;E Troubleman, Dave Hansel (D6HA), patrolled the Highway 110 Distribution Circuit number 042651105, near 4 Eucalyptus Drive in American Canyon. He observed a 25' x 50' brush and marshland fire four spans load-side of LR 8962 and 1-span of wire down five spans load-side of LR 8962. Initial analysis by the troubleman indicates that the ignition was caused by an overhead 4ACSR automatic splice failure mid-span. The American Canyon Fire Department responded to and extinguished the fire. The outage began on May 27, 2021 at 0931 is currently affecting three customers at this time. The EC tag # 121408393 was submitted for repairs. No known injuries and only known damage is brush and marshland. This information is preliminary."/>
    <s v="     "/>
    <s v="FAS"/>
    <m/>
    <s v="N"/>
    <x v="0"/>
    <m/>
    <s v="21-0066786"/>
    <m/>
    <s v="T005300906"/>
    <n v="121408000"/>
    <m/>
    <s v="     "/>
    <x v="1"/>
    <s v="PG&amp;E"/>
    <m/>
    <s v="Vegetation"/>
    <m/>
    <s v="D"/>
    <s v="D"/>
    <s v="&lt;0.25"/>
    <s v="25 X 50 feet in size"/>
    <s v="Equipment - PG&amp;E"/>
    <s v="34.m. Connection device damage or failure"/>
    <s v="Equipment - PG&amp;E"/>
    <s v="All types of equipment / facility failure"/>
    <s v="Splice/Clamp/Connector"/>
    <s v="Automatic Wire Splice"/>
    <m/>
    <m/>
    <s v="Line to Ground"/>
    <s v="Y"/>
    <s v="Overhead"/>
    <x v="3"/>
    <s v="Automatic Wire Splice"/>
    <s v="Conductor"/>
    <s v="102272438"/>
    <s v="     "/>
    <s v="Non-HFTD"/>
    <x v="0"/>
    <m/>
    <m/>
    <n v="38.180500000000002"/>
    <n v="-122.273"/>
    <s v="Napa"/>
    <s v="HIGHWAY-1105"/>
    <m/>
    <n v="12000"/>
    <m/>
    <x v="0"/>
    <s v="American Canyon FD"/>
    <s v="Herbaceous"/>
    <m/>
    <m/>
    <s v="No"/>
    <m/>
    <m/>
    <m/>
    <m/>
    <m/>
    <m/>
    <m/>
    <s v="N"/>
    <s v="N"/>
    <m/>
    <m/>
    <s v="     "/>
    <m/>
    <m/>
    <m/>
    <m/>
    <m/>
    <m/>
    <m/>
    <m/>
    <m/>
    <m/>
    <m/>
    <m/>
    <m/>
    <m/>
    <m/>
    <m/>
    <m/>
    <m/>
    <m/>
  </r>
  <r>
    <s v="20210664"/>
    <s v="     "/>
    <n v="44343"/>
    <s v="5/27"/>
    <x v="0"/>
    <n v="0.63888888888888884"/>
    <s v="22"/>
    <n v="2"/>
    <s v="5"/>
    <x v="5"/>
    <n v="44343"/>
    <m/>
    <s v="Tree fell into overhead service drop, resulting in an ignition. The ensuing fire was 1 meter - &lt; 3 meters in size. This information is preliminary. OIS: 1360138; FOID: T005301222 (M2SK), T005301216 (M2SK-Cxl), T005301226 (KDMB-Cxl); Circuit ID: 102911110, SAP ID: 100373050; Division: North Valley; District: Oroville; County: Butte"/>
    <s v="     "/>
    <s v="FAS"/>
    <m/>
    <s v="N"/>
    <x v="0"/>
    <m/>
    <m/>
    <m/>
    <s v="T005301222, T005301226,  T005301216"/>
    <m/>
    <m/>
    <s v="     "/>
    <x v="1"/>
    <s v="PG&amp;E"/>
    <m/>
    <s v="Vegetation"/>
    <m/>
    <s v="D"/>
    <s v="D"/>
    <s v="&lt;3 meters of linear travel"/>
    <m/>
    <s v="Vegetation"/>
    <s v="33.a. Veg. contact"/>
    <s v="Vegetation"/>
    <s v="Contact from object"/>
    <s v="Veg. contact"/>
    <m/>
    <s v="Veg. contact"/>
    <s v="Service Drop"/>
    <m/>
    <s v="Y"/>
    <s v="Overhead"/>
    <x v="2"/>
    <s v="Service Drop"/>
    <s v="Service conductor"/>
    <s v="100373050"/>
    <s v="     "/>
    <s v="Non-HFTD"/>
    <x v="0"/>
    <m/>
    <m/>
    <n v="39.497900000000001"/>
    <n v="-121.52800000000001"/>
    <s v="Butte"/>
    <s v="WYANDOTTE-1110"/>
    <m/>
    <m/>
    <s v="N/A"/>
    <x v="0"/>
    <s v="Oroville FD"/>
    <s v="Urban"/>
    <m/>
    <m/>
    <s v="No"/>
    <m/>
    <m/>
    <m/>
    <m/>
    <m/>
    <m/>
    <m/>
    <s v="N"/>
    <s v="N"/>
    <m/>
    <m/>
    <s v="     "/>
    <m/>
    <m/>
    <m/>
    <m/>
    <m/>
    <m/>
    <m/>
    <m/>
    <m/>
    <m/>
    <m/>
    <m/>
    <m/>
    <m/>
    <m/>
    <m/>
    <m/>
    <m/>
    <m/>
  </r>
  <r>
    <s v="20210658"/>
    <s v="     "/>
    <n v="44343"/>
    <s v="5/27"/>
    <x v="0"/>
    <n v="0.39374999999999999"/>
    <s v="22"/>
    <n v="2"/>
    <s v="5"/>
    <x v="5"/>
    <n v="44343"/>
    <m/>
    <s v="Overhead secondary connector failed and ignited a small grass fire at the base of the pole. The responding troubleman opened the transformer and replaced connectors. The ensuing fire was less than one meter in size. This information is preliminary."/>
    <s v="     "/>
    <s v="FAS"/>
    <m/>
    <s v="N"/>
    <x v="0"/>
    <m/>
    <s v="21-0066886"/>
    <m/>
    <s v="T005300876"/>
    <m/>
    <m/>
    <s v="     "/>
    <x v="0"/>
    <s v="PG&amp;E"/>
    <m/>
    <s v="Vegetation"/>
    <s v="Splice/Connector"/>
    <s v="D"/>
    <s v="D"/>
    <s v="&lt;3 meters of linear travel"/>
    <s v="cust called due to small fire at base of pole that she had already extiguished ,,found burnt connector/ secondary,, had caused small grass fire"/>
    <s v="Equipment - PG&amp;E"/>
    <s v="34.m. Connection device damage or failure"/>
    <s v="Equipment - PG&amp;E"/>
    <s v="All types of equipment / facility failure"/>
    <s v="Splice/Clamp/Connector"/>
    <s v="Splice/Clamp/Connector"/>
    <m/>
    <m/>
    <s v="Line to Ground"/>
    <s v="N"/>
    <s v="Overhead"/>
    <x v="1"/>
    <s v="Splice/Clamp/Connector"/>
    <s v="Splice/Connector"/>
    <s v="100632026"/>
    <s v="     "/>
    <s v="Non-HFTD"/>
    <x v="0"/>
    <m/>
    <m/>
    <n v="36.744599999999998"/>
    <n v="-119.846"/>
    <s v="Fresno"/>
    <s v="WEST-FRESNO-1111"/>
    <m/>
    <m/>
    <s v="N/A"/>
    <x v="0"/>
    <s v="Customer"/>
    <s v="Urban"/>
    <s v="Grass fuel model"/>
    <s v="Weeds"/>
    <s v="No"/>
    <m/>
    <m/>
    <m/>
    <m/>
    <m/>
    <m/>
    <m/>
    <s v="N"/>
    <s v="N"/>
    <m/>
    <m/>
    <s v="     "/>
    <m/>
    <m/>
    <m/>
    <m/>
    <m/>
    <m/>
    <m/>
    <m/>
    <m/>
    <m/>
    <m/>
    <m/>
    <m/>
    <m/>
    <m/>
    <m/>
    <m/>
    <m/>
    <m/>
  </r>
  <r>
    <s v="20212374"/>
    <s v="     "/>
    <n v="44343"/>
    <s v="5/27"/>
    <x v="0"/>
    <m/>
    <s v="22"/>
    <n v="2"/>
    <s v="5"/>
    <x v="5"/>
    <n v="44341"/>
    <m/>
    <s v="660 CLIPPER ST, SAN FRANCISC; Transformer blew and lead to a pole fire; "/>
    <s v="     "/>
    <s v="SAP"/>
    <m/>
    <s v="Y"/>
    <x v="0"/>
    <m/>
    <m/>
    <m/>
    <s v="T005298911"/>
    <n v="121393000"/>
    <m/>
    <s v="     "/>
    <x v="0"/>
    <s v="PG&amp;E"/>
    <m/>
    <m/>
    <m/>
    <s v="D"/>
    <m/>
    <s v="Structure-PG&amp;E only"/>
    <m/>
    <s v="Equipment - PG&amp;E"/>
    <s v="34.n. Transformer damage or failure"/>
    <s v="Equipment - PG&amp;E"/>
    <s v="All types of equipment / facility failure"/>
    <s v="Transformer failure"/>
    <s v="Crossarm"/>
    <m/>
    <m/>
    <m/>
    <s v="Y"/>
    <s v="Overhead"/>
    <x v="0"/>
    <s v="Crossarm"/>
    <m/>
    <m/>
    <s v="     "/>
    <s v="Non-HFTD"/>
    <x v="0"/>
    <m/>
    <m/>
    <n v="37.7485"/>
    <n v="-122.43899999999999"/>
    <s v="San Francisco"/>
    <s v="SF-E-1107"/>
    <m/>
    <n v="12000"/>
    <m/>
    <x v="0"/>
    <s v="City/County Fire Agency"/>
    <s v="Urban"/>
    <m/>
    <m/>
    <s v="No"/>
    <m/>
    <m/>
    <m/>
    <m/>
    <m/>
    <m/>
    <m/>
    <s v="N"/>
    <s v="N"/>
    <m/>
    <m/>
    <s v="     "/>
    <m/>
    <m/>
    <m/>
    <m/>
    <m/>
    <m/>
    <m/>
    <m/>
    <m/>
    <m/>
    <m/>
    <m/>
    <m/>
    <m/>
    <m/>
    <m/>
    <m/>
    <m/>
    <m/>
  </r>
  <r>
    <s v="SAP20210092"/>
    <s v="     "/>
    <n v="44343"/>
    <s v="5/27"/>
    <x v="0"/>
    <m/>
    <s v="22"/>
    <n v="2"/>
    <s v="5"/>
    <x v="5"/>
    <n v="44341"/>
    <m/>
    <s v="660 CLIPPER ST, SAN FRANCISC; Transformer blew and lead to a pole fire; "/>
    <s v="     "/>
    <s v="SAP"/>
    <n v="44580"/>
    <s v="Y"/>
    <x v="0"/>
    <s v="1358004"/>
    <s v="N/A"/>
    <m/>
    <s v="T005298911"/>
    <n v="121392824"/>
    <m/>
    <s v="     "/>
    <x v="0"/>
    <s v="PG&amp;E"/>
    <m/>
    <m/>
    <m/>
    <s v="D"/>
    <m/>
    <s v="Structure-PG&amp;E only"/>
    <m/>
    <s v="Equipment - PG&amp;E"/>
    <s v="34.n. Transformer damage or failure"/>
    <s v="Equipment - PG&amp;E"/>
    <s v="Transformer failure"/>
    <s v="Transformer failure"/>
    <s v="Crossarm"/>
    <m/>
    <m/>
    <m/>
    <s v="Yes"/>
    <s v="Overhead"/>
    <x v="0"/>
    <s v="Crossarm"/>
    <m/>
    <m/>
    <s v="     "/>
    <s v="Non-HFTD"/>
    <x v="0"/>
    <m/>
    <m/>
    <n v="37.7485"/>
    <n v="-122.43899999999999"/>
    <s v="San Francisco"/>
    <s v="SF-E-1107"/>
    <m/>
    <m/>
    <m/>
    <x v="0"/>
    <s v="SFFD"/>
    <m/>
    <m/>
    <m/>
    <s v="No"/>
    <m/>
    <m/>
    <m/>
    <m/>
    <m/>
    <m/>
    <m/>
    <s v="N"/>
    <s v="N"/>
    <m/>
    <m/>
    <s v="     "/>
    <m/>
    <m/>
    <m/>
    <m/>
    <m/>
    <m/>
    <m/>
    <m/>
    <m/>
    <m/>
    <m/>
    <m/>
    <m/>
    <m/>
    <m/>
    <m/>
    <m/>
    <m/>
    <m/>
  </r>
  <r>
    <s v="20150076"/>
    <s v="     "/>
    <n v="42152"/>
    <s v="5/28"/>
    <x v="0"/>
    <n v="0.71458333333333335"/>
    <s v="22"/>
    <n v="2"/>
    <s v="5"/>
    <x v="2"/>
    <n v="42152"/>
    <n v="0.71458333333333335"/>
    <m/>
    <s v="     "/>
    <m/>
    <m/>
    <s v="N"/>
    <x v="0"/>
    <s v="1240790"/>
    <s v="15-0037102"/>
    <m/>
    <m/>
    <n v="110416179"/>
    <s v="EI150528A"/>
    <s v="     "/>
    <x v="1"/>
    <s v="PG&amp;E"/>
    <m/>
    <s v="Vegetation"/>
    <m/>
    <s v="D"/>
    <m/>
    <s v="&lt;0.25"/>
    <s v="Square Feet: ; Acreage: "/>
    <s v="Equipment - PG&amp;E"/>
    <s v="34.n. Transformer damage or failure"/>
    <s v="Equipment - PG&amp;E"/>
    <s v="All types of equipment / facility failure"/>
    <s v="Transformer"/>
    <s v="Transformer"/>
    <m/>
    <m/>
    <s v="Line to Line,Multi-Fault"/>
    <s v="PACIFIC BELL"/>
    <s v="Overhead"/>
    <x v="1"/>
    <s v="Transformer"/>
    <m/>
    <s v="101492440"/>
    <s v="     "/>
    <s v="Non-HFTD"/>
    <x v="0"/>
    <n v="246"/>
    <m/>
    <n v="40.394199999999998"/>
    <n v="-122.289"/>
    <s v="Shasta"/>
    <s v="COTTONWOOD-1102"/>
    <s v="102931102"/>
    <m/>
    <s v="N/A"/>
    <x v="0"/>
    <m/>
    <s v="Urban"/>
    <m/>
    <m/>
    <s v="No"/>
    <m/>
    <m/>
    <m/>
    <m/>
    <m/>
    <m/>
    <m/>
    <s v="N"/>
    <s v="N"/>
    <m/>
    <m/>
    <s v="     "/>
    <m/>
    <m/>
    <m/>
    <m/>
    <m/>
    <m/>
    <m/>
    <m/>
    <m/>
    <m/>
    <m/>
    <m/>
    <m/>
    <m/>
    <m/>
    <m/>
    <m/>
    <m/>
    <m/>
  </r>
  <r>
    <s v="20160061"/>
    <s v="     "/>
    <n v="42518"/>
    <s v="5/28"/>
    <x v="0"/>
    <n v="0.66180555555555554"/>
    <s v="22"/>
    <n v="2"/>
    <s v="5"/>
    <x v="6"/>
    <m/>
    <m/>
    <s v="F4TCGBB CAP BANK LAUNCHED FUSE CREW ONSITE CUT IN CLEAR COE #284698"/>
    <s v="     "/>
    <m/>
    <m/>
    <s v="N"/>
    <x v="0"/>
    <m/>
    <m/>
    <m/>
    <m/>
    <m/>
    <m/>
    <s v="     "/>
    <x v="1"/>
    <s v="PG&amp;E"/>
    <m/>
    <s v="Vegetation"/>
    <m/>
    <s v="D"/>
    <m/>
    <s v="&lt;0.25"/>
    <s v="Square Feet: ; Acreage: "/>
    <s v="Equipment - PG&amp;E"/>
    <s v="34.a. Capacitor bank damage or failure"/>
    <s v="Equipment - PG&amp;E"/>
    <s v="All types of equipment / facility failure"/>
    <s v="Capacitor Bank"/>
    <s v="Capacitor Bank"/>
    <m/>
    <m/>
    <m/>
    <m/>
    <s v="Overhead"/>
    <x v="3"/>
    <s v="Capacitor Bank"/>
    <m/>
    <s v="103297542"/>
    <s v="     "/>
    <s v="Non-HFTD"/>
    <x v="0"/>
    <m/>
    <m/>
    <n v="36.720199999999998"/>
    <n v="-119.71299999999999"/>
    <s v="Fresno"/>
    <s v="CALIFORNIA-AVE-1103"/>
    <s v="254251104"/>
    <n v="12000"/>
    <m/>
    <x v="0"/>
    <s v="Fresno FD"/>
    <s v="Agriculture"/>
    <m/>
    <m/>
    <s v="No"/>
    <m/>
    <m/>
    <m/>
    <m/>
    <m/>
    <m/>
    <m/>
    <s v="N"/>
    <s v="N"/>
    <m/>
    <m/>
    <s v="     "/>
    <m/>
    <m/>
    <m/>
    <m/>
    <m/>
    <m/>
    <m/>
    <m/>
    <m/>
    <m/>
    <m/>
    <m/>
    <m/>
    <m/>
    <m/>
    <m/>
    <m/>
    <m/>
    <m/>
  </r>
  <r>
    <s v="20180203"/>
    <s v="     "/>
    <n v="43248"/>
    <s v="5/28"/>
    <x v="0"/>
    <n v="8.0555555555555561E-2"/>
    <s v="22"/>
    <n v="2"/>
    <s v="5"/>
    <x v="1"/>
    <n v="43248"/>
    <n v="8.0555555555555561E-2"/>
    <s v="Exact cause of fire unknown.  &quot;STRUCTURE/VEG FIRE. FOUND WIRE DOWN. DE-ENERGIZED TX FOR FIRE DEPT&quot;/repaired secondary."/>
    <s v="     "/>
    <s v="FAS"/>
    <m/>
    <s v="N"/>
    <x v="0"/>
    <s v="94960"/>
    <s v="18-0044791"/>
    <m/>
    <m/>
    <m/>
    <m/>
    <s v="     "/>
    <x v="1"/>
    <s v="PG&amp;E"/>
    <m/>
    <m/>
    <m/>
    <s v="D"/>
    <m/>
    <s v="&lt;3 meters of linear travel"/>
    <m/>
    <s v="Unknown - Info N/A"/>
    <s v="40.a. Unknown"/>
    <s v="Unknown"/>
    <s v="Other"/>
    <s v="Unknown"/>
    <m/>
    <m/>
    <m/>
    <s v="Force Out"/>
    <m/>
    <s v="Overhead"/>
    <x v="1"/>
    <m/>
    <m/>
    <s v="MTR#1009405932"/>
    <s v="     "/>
    <s v="Non-HFTD"/>
    <x v="0"/>
    <m/>
    <m/>
    <n v="35.3919"/>
    <n v="-120.608"/>
    <s v="San Luis Obispo"/>
    <s v="ATASCADERO-1103"/>
    <s v="182541103"/>
    <n v="750"/>
    <s v="N/A"/>
    <x v="1"/>
    <m/>
    <s v="Urban"/>
    <m/>
    <m/>
    <s v="No"/>
    <m/>
    <m/>
    <m/>
    <m/>
    <m/>
    <m/>
    <m/>
    <s v="N"/>
    <s v="N"/>
    <m/>
    <m/>
    <s v="     "/>
    <m/>
    <m/>
    <m/>
    <m/>
    <m/>
    <m/>
    <m/>
    <m/>
    <m/>
    <m/>
    <m/>
    <m/>
    <m/>
    <m/>
    <m/>
    <m/>
    <m/>
    <m/>
    <m/>
  </r>
  <r>
    <s v="CAP20192608"/>
    <s v="     "/>
    <n v="43613"/>
    <s v="5/28"/>
    <x v="0"/>
    <n v="0.51944444444444449"/>
    <s v="22"/>
    <n v="2"/>
    <s v="5"/>
    <x v="3"/>
    <m/>
    <m/>
    <s v="pole fire caused by rain and crow's nest; 5/26/2019; lightning strike could have been involved as well; 1 OF 3 BLOWN AT 9821F DUE TO LIGHTNING STRIKE AT 704170; Transmission Pole broke and twisted into the distribution line"/>
    <s v="     "/>
    <s v="CAP"/>
    <n v="44358"/>
    <s v="Y"/>
    <x v="0"/>
    <s v="391014"/>
    <s v="19-0057851"/>
    <s v="INT-12295"/>
    <s v="T004653832, T004654017"/>
    <m/>
    <m/>
    <s v="     "/>
    <x v="0"/>
    <s v="PG&amp;E"/>
    <m/>
    <m/>
    <m/>
    <s v="T"/>
    <m/>
    <s v="Structure-PG&amp;E only"/>
    <m/>
    <s v="Contamination"/>
    <s v="36.a. Contamination"/>
    <s v="Equipment - PG&amp;E"/>
    <s v="Contamination"/>
    <m/>
    <m/>
    <m/>
    <m/>
    <s v="Three Phase Fault,Line to Ground"/>
    <s v="No"/>
    <s v="Overhead"/>
    <x v="0"/>
    <s v="Fuse"/>
    <m/>
    <s v="014/010, North of LR#70250"/>
    <s v="     "/>
    <s v="Non-HFTD"/>
    <x v="0"/>
    <m/>
    <m/>
    <n v="36.2498"/>
    <n v="-120.301"/>
    <s v="Fresno"/>
    <s v="SCHINDLER-COALINGA-#2-70KV-/-COALINGA-NO-2-1107"/>
    <m/>
    <m/>
    <s v="COALINGA NO 2 110770250"/>
    <x v="0"/>
    <m/>
    <m/>
    <m/>
    <m/>
    <s v="No"/>
    <m/>
    <m/>
    <m/>
    <m/>
    <m/>
    <m/>
    <m/>
    <s v="N"/>
    <s v="N"/>
    <m/>
    <m/>
    <s v="     "/>
    <m/>
    <m/>
    <m/>
    <m/>
    <m/>
    <m/>
    <m/>
    <m/>
    <m/>
    <m/>
    <m/>
    <m/>
    <m/>
    <m/>
    <m/>
    <m/>
    <m/>
    <m/>
    <m/>
  </r>
  <r>
    <s v="20190204"/>
    <s v="     "/>
    <n v="43613"/>
    <s v="5/28"/>
    <x v="0"/>
    <m/>
    <s v="22"/>
    <n v="2"/>
    <s v="5"/>
    <x v="3"/>
    <n v="43613"/>
    <n v="0.57430555555555551"/>
    <s v="EC 117330040 located in SAP.  3 phases, 1 span primary down from tower to wood pole per SAP. EC. PM 31447262. Lat/Long  appears incorrect. Called Mountain View Fire and they aren t showing the incident. Unable to verify Lat Long. Conflicting information. ILIS states: WINDS IN AREA.  CONNECTOR FAILED CAUSING WIRE TO HANG DOWN ONTO TRANSMISSION TOWER. Called Sunnyvale DPS Case 190-3800. They stated two seperate fires due to hanging wire. One was 40 x10  and the other was smaller. Small fire was rear of twin creeks - 969 E Carribian and one 904 E Carribean near Bayland Park.  Unable to verify Lat/Long as they appear incorrect. Updated Moutain View Fire to Sunnyvale DPS."/>
    <s v="     "/>
    <s v="FAS"/>
    <m/>
    <s v="N"/>
    <x v="0"/>
    <s v="391894"/>
    <s v="19-0058574"/>
    <m/>
    <s v="T004654894"/>
    <n v="117330040"/>
    <m/>
    <s v="     "/>
    <x v="1"/>
    <s v="PG&amp;E"/>
    <m/>
    <m/>
    <m/>
    <s v="D"/>
    <s v="D"/>
    <s v="0.26-9.99"/>
    <m/>
    <s v="Weather - High Wind"/>
    <s v="39.a. All Other"/>
    <s v="Weather"/>
    <s v="Other"/>
    <s v="Other"/>
    <m/>
    <m/>
    <m/>
    <s v="Line to Line"/>
    <m/>
    <s v="Overhead"/>
    <x v="3"/>
    <s v="Circuit Breaker"/>
    <m/>
    <s v="1110/2"/>
    <s v="     "/>
    <s v="Non-HFTD"/>
    <x v="0"/>
    <m/>
    <m/>
    <n v="37.39"/>
    <n v="-122.01"/>
    <s v="SANTA CLARA"/>
    <s v="LAWRENCE-1110"/>
    <m/>
    <m/>
    <s v="LAWRENCE 1103CB"/>
    <x v="0"/>
    <s v="Mountain View FD"/>
    <s v="Urban"/>
    <m/>
    <m/>
    <s v="No"/>
    <m/>
    <m/>
    <m/>
    <m/>
    <m/>
    <m/>
    <m/>
    <s v="N"/>
    <s v="N"/>
    <m/>
    <m/>
    <s v="     "/>
    <m/>
    <m/>
    <m/>
    <m/>
    <m/>
    <m/>
    <m/>
    <m/>
    <m/>
    <m/>
    <m/>
    <m/>
    <m/>
    <m/>
    <m/>
    <m/>
    <m/>
    <m/>
    <m/>
  </r>
  <r>
    <s v="20200492"/>
    <s v="     "/>
    <n v="43979"/>
    <s v="5/28"/>
    <x v="0"/>
    <n v="0.79374999999999996"/>
    <s v="22"/>
    <n v="2"/>
    <s v="5"/>
    <x v="4"/>
    <n v="43979"/>
    <n v="0.79166666666666663"/>
    <s v="On May 28, 2020 at 1903 hours, a PG&amp;E Troubleman was dispatched to the Silverado 2102 21kV Distribution Circuit on Silverado Road north of Zinfandel Lane, St. Helena in response to a pole fire and wire down. Initial analysis indicates vegetation contact caused the ignition. PG&amp;E Troubleman reports that an oak tree fell which hit another tree that ended up resting on the primary conductor and continued to burn until it reached the ground starting a small brush fire.  The ignition resulted in an outage to 1109 customers and approximately 0.5 acre fire. Fire was suppressed by Cal Fire. The damaged primary conductor was repaired by PG&amp;E crew on May 29, 2020."/>
    <s v="     "/>
    <s v="FAS"/>
    <m/>
    <s v="N"/>
    <x v="0"/>
    <s v="924773"/>
    <s v="20-0055430"/>
    <m/>
    <s v="T004972715"/>
    <n v="119076567"/>
    <m/>
    <s v="     "/>
    <x v="1"/>
    <s v="PG&amp;E"/>
    <m/>
    <s v="Vegetation"/>
    <m/>
    <s v="D"/>
    <s v="D"/>
    <s v="0.26-9.99"/>
    <m/>
    <s v="Vegetation"/>
    <s v="33.a. Veg. contact"/>
    <s v="Vegetation"/>
    <s v="Contact from object"/>
    <s v="Contact - Vegetation"/>
    <m/>
    <s v="Contact - Vegetation"/>
    <s v="Conductor - Primary"/>
    <s v="Force Out"/>
    <m/>
    <s v="Overhead"/>
    <x v="3"/>
    <s v="Conductor - Primary"/>
    <s v="Conductor"/>
    <s v="Circuit ID: 043432102 "/>
    <s v="     "/>
    <s v="Non-HFTD"/>
    <x v="0"/>
    <m/>
    <m/>
    <n v="38.498600000000003"/>
    <n v="-122.432"/>
    <s v="Napa"/>
    <s v="SILVERADO-2102"/>
    <m/>
    <n v="21000"/>
    <s v="SILVERADO 2102714"/>
    <x v="1"/>
    <s v="Cal Fire"/>
    <s v="Hardwood Forest"/>
    <m/>
    <m/>
    <s v="No"/>
    <m/>
    <m/>
    <m/>
    <m/>
    <m/>
    <s v="POPE"/>
    <m/>
    <s v="N"/>
    <s v="N"/>
    <m/>
    <m/>
    <s v="     "/>
    <s v="38.49882500"/>
    <s v="-122.43164100"/>
    <s v="May 29 2020 12:00AM"/>
    <s v="TrunkFail"/>
    <s v="GREEN COAST LIVE OAK 45FT TALL X 16IN DBH,APPEARS TO HAVE BEEN HIT BY OTHER TREES  THAT SLIT AT BASE._x000d__x000a_PER T MAN OUTAGE REPORT TREE HIT PRIMARY LINE CAUSING OUTAGE."/>
    <s v="OAKL"/>
    <s v="45"/>
    <s v="16"/>
    <s v="30"/>
    <s v="Slight"/>
    <s v="None"/>
    <s v="N"/>
    <s v="1"/>
    <m/>
    <s v="Plain"/>
    <s v="D"/>
    <s v="CrossArm"/>
    <s v="BareWire"/>
    <s v="1"/>
  </r>
  <r>
    <s v="20200547"/>
    <s v="     "/>
    <n v="43979"/>
    <s v="5/28"/>
    <x v="0"/>
    <n v="0.53263888888888888"/>
    <s v="22"/>
    <n v="2"/>
    <s v="5"/>
    <x v="4"/>
    <m/>
    <m/>
    <s v="On May 28, 2020 at 1247 hours, PG&amp;E sent service personell to reconnect service at the corners of Beacon Avenue and Liberty Street in Fremont. A developer hit a street light conduit and damaged the wire. The wire started a fire between one and three meters. Fremont fire department responded to the fire. "/>
    <s v="     "/>
    <s v="FAS"/>
    <m/>
    <s v="N"/>
    <x v="0"/>
    <m/>
    <m/>
    <m/>
    <s v="2153865236"/>
    <m/>
    <m/>
    <s v="     "/>
    <x v="1"/>
    <s v="PG&amp;E"/>
    <m/>
    <s v="Vegetation"/>
    <m/>
    <s v="D"/>
    <s v="D"/>
    <s v="&lt;3 meters of linear travel"/>
    <m/>
    <s v="Contact - 3rd Party"/>
    <s v="33.e. Other contact from object"/>
    <s v="Contact - 3rd Party"/>
    <s v="Contact from object"/>
    <s v="Contact - Other"/>
    <m/>
    <s v="Contact - Other"/>
    <s v="Conductor - Secondary"/>
    <m/>
    <m/>
    <s v="Underground"/>
    <x v="1"/>
    <s v="Conductor - Secondary"/>
    <m/>
    <s v="014351108 "/>
    <s v="     "/>
    <s v="Non-HFTD"/>
    <x v="0"/>
    <m/>
    <m/>
    <n v="37.549799999999998"/>
    <n v="-121.98099999999999"/>
    <s v="Alameda"/>
    <s v="FREMONT-1108"/>
    <m/>
    <n v="12000"/>
    <s v="N/A"/>
    <x v="0"/>
    <s v="Fremont FD"/>
    <s v="Urban"/>
    <m/>
    <m/>
    <s v="No"/>
    <m/>
    <m/>
    <m/>
    <m/>
    <m/>
    <m/>
    <m/>
    <s v="N"/>
    <s v="N"/>
    <m/>
    <m/>
    <s v="     "/>
    <m/>
    <m/>
    <m/>
    <m/>
    <m/>
    <m/>
    <m/>
    <m/>
    <m/>
    <m/>
    <m/>
    <m/>
    <m/>
    <m/>
    <m/>
    <m/>
    <m/>
    <m/>
    <m/>
  </r>
  <r>
    <s v="20210667"/>
    <s v="     "/>
    <n v="44344"/>
    <s v="5/28"/>
    <x v="0"/>
    <n v="0.28888888888888886"/>
    <s v="22"/>
    <n v="2"/>
    <s v="5"/>
    <x v="5"/>
    <n v="44344"/>
    <m/>
    <s v="Transmission overhead with Distribution underbuild pole burnt in half at the distribution crossarm level. Multiple spans of distribution lines down on ground. On 5/30/2021 Dave Gregory sent over email that shows notes from CAP stating the ignition cause was possibly poor or missing bond on the distribution or guy hardware. The ensuing fire was limited to PG&amp;E assets. This information is preliminary."/>
    <s v="     "/>
    <s v="FAS"/>
    <m/>
    <s v="N"/>
    <x v="0"/>
    <m/>
    <s v="21-0067164"/>
    <m/>
    <s v="T005301524"/>
    <n v="121422000"/>
    <m/>
    <s v="     "/>
    <x v="0"/>
    <s v="PG&amp;E"/>
    <m/>
    <s v="Other"/>
    <s v="Pole, conductor"/>
    <s v="D"/>
    <s v="D"/>
    <s v="Structure-PG&amp;E only"/>
    <s v="assets only"/>
    <s v="Equipment - PG&amp;E"/>
    <s v="34.o. Other"/>
    <s v="Equipment - PG&amp;E"/>
    <s v="All types of equipment / facility failure"/>
    <s v="Equipment failure - Other"/>
    <s v="Pole"/>
    <m/>
    <m/>
    <s v="Three Phase Fault"/>
    <s v="Y"/>
    <s v="Overhead"/>
    <x v="3"/>
    <s v="Pole"/>
    <s v="Conductor, Pole"/>
    <s v="101767782"/>
    <s v="     "/>
    <s v="Non-HFTD"/>
    <x v="0"/>
    <m/>
    <m/>
    <n v="36.576700000000002"/>
    <n v="-121.51"/>
    <s v="Monterey"/>
    <s v="SPENCE-1104"/>
    <m/>
    <n v="12000"/>
    <m/>
    <x v="0"/>
    <s v="Employee"/>
    <s v="Urban"/>
    <s v="Other"/>
    <s v="Dirt"/>
    <s v="No"/>
    <m/>
    <m/>
    <m/>
    <m/>
    <m/>
    <m/>
    <m/>
    <s v="N"/>
    <s v="N"/>
    <m/>
    <m/>
    <s v="     "/>
    <m/>
    <m/>
    <m/>
    <m/>
    <m/>
    <m/>
    <m/>
    <m/>
    <m/>
    <m/>
    <m/>
    <m/>
    <m/>
    <m/>
    <m/>
    <m/>
    <m/>
    <m/>
    <m/>
  </r>
  <r>
    <s v="20210669"/>
    <s v="     "/>
    <n v="44344"/>
    <s v="5/28"/>
    <x v="0"/>
    <n v="0.37847222222222221"/>
    <s v="22"/>
    <n v="2"/>
    <s v="5"/>
    <x v="5"/>
    <m/>
    <m/>
    <s v="Overhead splice failed, resulting in a wires down incident and igniting a small grass fire. The ensuing fire was 1 meter - &lt; 3 meters in size. This information is preliminary."/>
    <s v="     "/>
    <s v="FAS"/>
    <m/>
    <s v="N"/>
    <x v="0"/>
    <m/>
    <m/>
    <m/>
    <s v="T005301662"/>
    <n v="121422000"/>
    <m/>
    <s v="     "/>
    <x v="1"/>
    <s v="PG&amp;E"/>
    <m/>
    <s v="Vegetation"/>
    <m/>
    <s v="D"/>
    <s v="D"/>
    <s v="&lt;3 meters of linear travel"/>
    <m/>
    <s v="Equipment - PG&amp;E"/>
    <s v="34.m. Connection device damage or failure"/>
    <s v="Equipment - PG&amp;E"/>
    <s v="All types of equipment / facility failure"/>
    <s v="Splice/Clamp/Connector"/>
    <s v="Splice/Clamp/Connector"/>
    <m/>
    <m/>
    <m/>
    <s v="N"/>
    <s v="Overhead"/>
    <x v="3"/>
    <s v="Splice/Clamp/Connector"/>
    <s v="Conductor"/>
    <s v="103211934"/>
    <s v="     "/>
    <s v="Non-HFTD"/>
    <x v="0"/>
    <m/>
    <m/>
    <n v="36.748800000000003"/>
    <n v="-120.369"/>
    <s v="Fresno"/>
    <s v="MENDOTA-1102"/>
    <m/>
    <n v="12000"/>
    <m/>
    <x v="0"/>
    <s v="Unknown"/>
    <s v="Agriculture"/>
    <m/>
    <m/>
    <s v="No"/>
    <m/>
    <m/>
    <m/>
    <m/>
    <m/>
    <m/>
    <m/>
    <s v="N"/>
    <s v="N"/>
    <m/>
    <m/>
    <s v="     "/>
    <m/>
    <m/>
    <m/>
    <m/>
    <m/>
    <m/>
    <m/>
    <m/>
    <m/>
    <m/>
    <m/>
    <m/>
    <m/>
    <m/>
    <m/>
    <m/>
    <m/>
    <m/>
    <m/>
  </r>
  <r>
    <s v="20210668"/>
    <s v="     "/>
    <n v="44344"/>
    <s v="5/28"/>
    <x v="0"/>
    <n v="0.18055555555555555"/>
    <s v="22"/>
    <n v="2"/>
    <s v="5"/>
    <x v="5"/>
    <n v="44344"/>
    <m/>
    <s v="Distribution pole burnt in half near the top insulators. The troubleman marked the weather as foggy conditions, so the initiating cause could be due to tracking. No wires down on ground. The ensuing fire was limited to PG&amp;E assets. This information is preliminary."/>
    <s v="     "/>
    <s v="FAS"/>
    <m/>
    <s v="N"/>
    <x v="0"/>
    <m/>
    <s v="21-0067288"/>
    <m/>
    <s v="T005301547"/>
    <n v="121421000"/>
    <m/>
    <s v="     "/>
    <x v="0"/>
    <s v="PG&amp;E"/>
    <m/>
    <s v="Other"/>
    <s v="Pole/Crossarm"/>
    <s v="D"/>
    <s v="D"/>
    <s v="Structure-PG&amp;E only"/>
    <m/>
    <s v="Contamination"/>
    <s v="36.a. Contamination"/>
    <s v="Equipment - PG&amp;E"/>
    <s v="Contamination"/>
    <s v="Tracking"/>
    <m/>
    <m/>
    <m/>
    <s v="Line to Line"/>
    <s v="Y"/>
    <s v="Overhead"/>
    <x v="3"/>
    <s v="Pole"/>
    <s v="Pole, anchor, guy, crossarm"/>
    <s v="101746567"/>
    <s v="     "/>
    <s v="Non-HFTD"/>
    <x v="0"/>
    <m/>
    <m/>
    <n v="36.620600000000003"/>
    <n v="-121.568"/>
    <s v="Monterey"/>
    <s v="SPENCE-1105"/>
    <m/>
    <n v="12000"/>
    <m/>
    <x v="0"/>
    <s v="Employee"/>
    <s v="Herbaceous"/>
    <m/>
    <m/>
    <s v="No"/>
    <m/>
    <m/>
    <m/>
    <m/>
    <m/>
    <m/>
    <m/>
    <s v="N"/>
    <s v="N"/>
    <m/>
    <m/>
    <s v="     "/>
    <m/>
    <m/>
    <m/>
    <m/>
    <m/>
    <m/>
    <m/>
    <m/>
    <m/>
    <m/>
    <m/>
    <m/>
    <m/>
    <m/>
    <m/>
    <m/>
    <m/>
    <m/>
    <m/>
  </r>
  <r>
    <s v="20212407"/>
    <s v="     "/>
    <n v="44344"/>
    <s v="5/28"/>
    <x v="0"/>
    <m/>
    <s v="22"/>
    <n v="2"/>
    <s v="5"/>
    <x v="5"/>
    <n v="44342"/>
    <m/>
    <s v="Pole fire and low hanging wires are mentioned in the FAS; No mention of cause; Going to contact Tman.; Tman replied &quot;Insulators failed. The crossarm caught on fire. Somebody called. Crew showed up to make repairs. De energized the line.&quot;"/>
    <s v="     "/>
    <s v="SAP"/>
    <m/>
    <s v="Y"/>
    <x v="0"/>
    <m/>
    <m/>
    <m/>
    <s v="244547944"/>
    <n v="121400000"/>
    <m/>
    <s v="     "/>
    <x v="0"/>
    <s v="PG&amp;E"/>
    <m/>
    <m/>
    <m/>
    <s v="D"/>
    <m/>
    <s v="Structure-PG&amp;E only"/>
    <m/>
    <s v="Equipment - PG&amp;E"/>
    <s v="34.g. Insulator and brushing damage or failure"/>
    <s v="Equipment - PG&amp;E"/>
    <s v="All types of equipment / facility failure"/>
    <s v="Insulator failure"/>
    <s v="Pole"/>
    <m/>
    <m/>
    <m/>
    <s v="Y"/>
    <s v="Overhead"/>
    <x v="0"/>
    <s v="Pole"/>
    <m/>
    <s v="101723454"/>
    <s v="     "/>
    <s v="Non-HFTD"/>
    <x v="0"/>
    <m/>
    <m/>
    <n v="36.694000000000003"/>
    <n v="-121.645"/>
    <s v="Monterey"/>
    <s v="SALINAS-1102"/>
    <m/>
    <n v="12000"/>
    <m/>
    <x v="0"/>
    <s v="Self Extinguished"/>
    <s v="Urban"/>
    <m/>
    <m/>
    <s v="No"/>
    <m/>
    <m/>
    <m/>
    <m/>
    <m/>
    <m/>
    <m/>
    <s v="N"/>
    <s v="N"/>
    <m/>
    <m/>
    <s v="     "/>
    <m/>
    <m/>
    <m/>
    <m/>
    <m/>
    <m/>
    <m/>
    <m/>
    <m/>
    <m/>
    <m/>
    <m/>
    <m/>
    <m/>
    <m/>
    <m/>
    <m/>
    <m/>
    <m/>
  </r>
  <r>
    <s v="SAP20210083"/>
    <s v="     "/>
    <n v="44344"/>
    <s v="5/28"/>
    <x v="0"/>
    <m/>
    <s v="22"/>
    <n v="2"/>
    <s v="5"/>
    <x v="5"/>
    <n v="44342"/>
    <m/>
    <s v="Pole fire and low hanging wires are mentioned in the FAS; No mention of cause; Going to contact Tman.; Tman replied &quot;Insulators failed. The crossarm caught on fire. Somebody called. Crew showed up to make repairs. De energized the line.&quot;"/>
    <s v="     "/>
    <s v="SAP"/>
    <n v="44580"/>
    <s v="Y"/>
    <x v="0"/>
    <m/>
    <s v="N/A"/>
    <m/>
    <s v="244547944"/>
    <n v="121399823"/>
    <m/>
    <s v="     "/>
    <x v="0"/>
    <s v="PG&amp;E"/>
    <m/>
    <m/>
    <m/>
    <s v="D"/>
    <m/>
    <s v="Structure-PG&amp;E only"/>
    <m/>
    <s v="Equipment - PG&amp;E"/>
    <s v="34.g. Insulator and brushing damage or failure"/>
    <s v="Equipment - PG&amp;E"/>
    <s v="Insulator failure"/>
    <s v="Insulator failure"/>
    <s v="Pole"/>
    <m/>
    <m/>
    <m/>
    <s v="Yes"/>
    <s v="Overhead"/>
    <x v="0"/>
    <s v="Pole"/>
    <m/>
    <s v="101723454"/>
    <s v="     "/>
    <s v="Non-HFTD"/>
    <x v="0"/>
    <m/>
    <m/>
    <n v="36.694000000000003"/>
    <n v="-121.645"/>
    <s v="Monterey"/>
    <s v="SALINAS-1102"/>
    <m/>
    <m/>
    <m/>
    <x v="0"/>
    <m/>
    <m/>
    <m/>
    <m/>
    <s v="No"/>
    <m/>
    <m/>
    <m/>
    <m/>
    <m/>
    <m/>
    <m/>
    <s v="N"/>
    <s v="N"/>
    <m/>
    <m/>
    <s v="     "/>
    <m/>
    <m/>
    <m/>
    <m/>
    <m/>
    <m/>
    <m/>
    <m/>
    <m/>
    <m/>
    <m/>
    <m/>
    <m/>
    <m/>
    <m/>
    <m/>
    <m/>
    <m/>
    <m/>
  </r>
  <r>
    <s v="20150077"/>
    <s v="     "/>
    <n v="42153"/>
    <s v="5/29"/>
    <x v="0"/>
    <n v="0.47986111111111113"/>
    <s v="22"/>
    <n v="2"/>
    <s v="5"/>
    <x v="2"/>
    <n v="42153"/>
    <n v="0.47986111111111113"/>
    <m/>
    <s v="     "/>
    <m/>
    <m/>
    <s v="N"/>
    <x v="0"/>
    <s v="1241022"/>
    <s v="15-0037249"/>
    <m/>
    <m/>
    <m/>
    <m/>
    <s v="     "/>
    <x v="1"/>
    <s v="PG&amp;E"/>
    <m/>
    <s v="Vegetation"/>
    <m/>
    <s v="D"/>
    <m/>
    <s v="&lt;0.25"/>
    <s v="Square Feet: ; Acreage: "/>
    <s v="Contact - 3rd Party"/>
    <s v="33.d. Vehicle contact"/>
    <s v="Contact - 3rd Party"/>
    <s v="All types of equipment / facility failure"/>
    <s v="Contact - Vehicle"/>
    <m/>
    <s v="Contact - Vehicle"/>
    <s v="Pole"/>
    <s v="Line to Ground"/>
    <m/>
    <s v="Overhead"/>
    <x v="3"/>
    <s v="Conductor"/>
    <m/>
    <s v="100616133"/>
    <s v="     "/>
    <s v="Non-HFTD"/>
    <x v="0"/>
    <m/>
    <m/>
    <n v="36.963999999999999"/>
    <n v="-121.533"/>
    <s v="Santa Clara"/>
    <s v="LLAGAS-2106"/>
    <s v="83182104"/>
    <n v="21000"/>
    <s v="LLAGAS 2106CB"/>
    <x v="0"/>
    <s v="Cal Fire Dept"/>
    <s v="Urban"/>
    <m/>
    <m/>
    <s v="No"/>
    <m/>
    <m/>
    <m/>
    <m/>
    <m/>
    <m/>
    <m/>
    <s v="N"/>
    <s v="N"/>
    <m/>
    <m/>
    <s v="     "/>
    <m/>
    <m/>
    <m/>
    <m/>
    <m/>
    <m/>
    <m/>
    <m/>
    <m/>
    <m/>
    <m/>
    <m/>
    <m/>
    <m/>
    <m/>
    <m/>
    <m/>
    <m/>
    <m/>
  </r>
  <r>
    <s v="20160063"/>
    <s v="     "/>
    <n v="42519"/>
    <s v="5/29"/>
    <x v="0"/>
    <n v="0.76944444444444449"/>
    <s v="23"/>
    <n v="2"/>
    <s v="5"/>
    <x v="6"/>
    <n v="42519"/>
    <n v="0.76944444444444449"/>
    <s v="F4TJKCK     WOOD PIN FELL OUT OF ARM  AND PULLED SECONDARY TOGETHER , CAUGHT FENCE ON FIRE"/>
    <s v="     "/>
    <m/>
    <m/>
    <s v="N"/>
    <x v="0"/>
    <s v="1478978"/>
    <m/>
    <m/>
    <m/>
    <m/>
    <m/>
    <s v="     "/>
    <x v="1"/>
    <s v="PG&amp;E"/>
    <m/>
    <s v="Vegetation"/>
    <m/>
    <s v="D"/>
    <m/>
    <s v="&lt;3 meters of linear travel"/>
    <s v="Square Feet: ; Acreage: "/>
    <s v="Wire-Wire Contact"/>
    <s v="35.a. Wire-to-wire contact / contamination"/>
    <s v="Wire-Wire Contact"/>
    <s v="All types of equipment / facility failure"/>
    <s v="Crossarm"/>
    <s v="Crossarm"/>
    <m/>
    <m/>
    <m/>
    <s v="PACIFIC BELL"/>
    <s v="Overhead"/>
    <x v="1"/>
    <s v="Conductor"/>
    <m/>
    <s v="100839020"/>
    <s v="     "/>
    <s v="Non-HFTD"/>
    <x v="0"/>
    <m/>
    <m/>
    <n v="36.795000000000002"/>
    <n v="-119.77200000000001"/>
    <s v="Fresno"/>
    <s v="MANCHESTER-1111"/>
    <s v="253921111"/>
    <m/>
    <s v="N/A"/>
    <x v="0"/>
    <s v="N.A."/>
    <s v="Urban"/>
    <m/>
    <m/>
    <s v="No"/>
    <m/>
    <m/>
    <m/>
    <m/>
    <m/>
    <m/>
    <m/>
    <s v="N"/>
    <s v="N"/>
    <m/>
    <m/>
    <s v="     "/>
    <m/>
    <m/>
    <m/>
    <m/>
    <m/>
    <m/>
    <m/>
    <m/>
    <m/>
    <m/>
    <m/>
    <m/>
    <m/>
    <m/>
    <m/>
    <m/>
    <m/>
    <m/>
    <m/>
  </r>
  <r>
    <s v="20170064"/>
    <s v="     "/>
    <n v="42884"/>
    <s v="5/29"/>
    <x v="0"/>
    <m/>
    <s v="22"/>
    <n v="2"/>
    <s v="5"/>
    <x v="0"/>
    <n v="42884"/>
    <n v="0.8125"/>
    <s v="0"/>
    <s v="     "/>
    <m/>
    <m/>
    <s v="N"/>
    <x v="0"/>
    <s v="1792792"/>
    <s v="17-0051324"/>
    <m/>
    <m/>
    <n v="112909401"/>
    <m/>
    <s v="     "/>
    <x v="1"/>
    <s v="PG&amp;E"/>
    <m/>
    <s v="Vegetation"/>
    <m/>
    <s v="D"/>
    <m/>
    <s v="0.26-9.99"/>
    <s v="Square Feet: ; Acreage: 3.5"/>
    <s v="Vegetation"/>
    <s v="33.a. Veg. contact"/>
    <s v="Vegetation"/>
    <s v="All types of equipment / facility failure"/>
    <s v="Contact - Vegetation"/>
    <m/>
    <s v="Contact - Vegetation"/>
    <s v="Conductor"/>
    <s v="Force Out"/>
    <s v="PACIFIC BELL"/>
    <s v="Overhead"/>
    <x v="3"/>
    <s v="Conductor"/>
    <m/>
    <s v="101304842"/>
    <s v="     "/>
    <s v="Non-HFTD"/>
    <x v="0"/>
    <n v="300"/>
    <m/>
    <n v="39.224499999999999"/>
    <n v="-121.375"/>
    <s v="Yuba"/>
    <s v="BROWNS-VALLEY-1101"/>
    <s v="152921101"/>
    <n v="12000"/>
    <s v="BROWNS VALLEY 110197188"/>
    <x v="0"/>
    <s v="Cal Fire"/>
    <s v="Herbaceous"/>
    <m/>
    <m/>
    <s v="No"/>
    <m/>
    <m/>
    <m/>
    <m/>
    <m/>
    <m/>
    <m/>
    <s v="N"/>
    <s v="N"/>
    <m/>
    <m/>
    <s v="     "/>
    <s v="39.22184000"/>
    <s v="-121.38234000"/>
    <s v="May 30 2017 12:00AM"/>
    <s v="TrunkFail"/>
    <s v="Heathy green 40 x 25 2xstem Live Oak tree split at the base causing the line side spar to fall into the 12Kv lines.  There were no signs of defect or rot."/>
    <s v="OAKL"/>
    <s v="40"/>
    <s v="25"/>
    <s v="30"/>
    <s v="Slight"/>
    <s v="None"/>
    <s v="N"/>
    <s v="1"/>
    <m/>
    <s v="Valley"/>
    <s v="A"/>
    <s v="CrossArm"/>
    <s v="BareWire"/>
    <s v="2"/>
  </r>
  <r>
    <s v="MIA20182101"/>
    <s v="     "/>
    <n v="43249"/>
    <s v="5/29"/>
    <x v="0"/>
    <n v="0.83077546296296301"/>
    <s v="22"/>
    <n v="2"/>
    <s v="5"/>
    <x v="1"/>
    <n v="43249"/>
    <n v="0.8305555555555556"/>
    <s v="TX buring/sparking causing grass fire"/>
    <s v="     "/>
    <s v="FAS"/>
    <n v="44245"/>
    <s v="Y"/>
    <x v="0"/>
    <s v="96456"/>
    <s v="18-0045435"/>
    <m/>
    <s v="T004330538"/>
    <n v="114643249"/>
    <m/>
    <s v="     "/>
    <x v="0"/>
    <s v="PG&amp;E"/>
    <m/>
    <m/>
    <m/>
    <s v="D"/>
    <m/>
    <s v="&lt;3 meters of linear travel"/>
    <m/>
    <s v="Equipment - PG&amp;E"/>
    <s v="34.n. Transformer damage or failure"/>
    <s v="Equipment - PG&amp;E"/>
    <s v="All types of equipment / facility failure"/>
    <s v="Transformer failure"/>
    <s v="Fuse"/>
    <m/>
    <m/>
    <s v="Force Out"/>
    <s v="Yes"/>
    <s v="Overhead"/>
    <x v="0"/>
    <m/>
    <m/>
    <s v="13489"/>
    <s v="     "/>
    <s v="Non-HFTD"/>
    <x v="0"/>
    <m/>
    <m/>
    <n v="35.364899999999999"/>
    <n v="-118.983"/>
    <s v="Kern"/>
    <s v="BAKERSFIELD-2106"/>
    <s v="253372106"/>
    <n v="21000"/>
    <s v="BAKERSFIELD 21061883"/>
    <x v="0"/>
    <s v="Kern County Fire"/>
    <s v="Urban"/>
    <m/>
    <m/>
    <s v="No"/>
    <m/>
    <m/>
    <m/>
    <m/>
    <m/>
    <m/>
    <m/>
    <s v="N"/>
    <s v="N"/>
    <m/>
    <m/>
    <s v="     "/>
    <m/>
    <m/>
    <m/>
    <m/>
    <m/>
    <m/>
    <m/>
    <m/>
    <m/>
    <m/>
    <m/>
    <m/>
    <m/>
    <m/>
    <m/>
    <m/>
    <m/>
    <m/>
    <m/>
  </r>
  <r>
    <s v="20180207"/>
    <s v="     "/>
    <n v="43249"/>
    <s v="5/29"/>
    <x v="0"/>
    <n v="0.83077546296296301"/>
    <s v="22"/>
    <n v="2"/>
    <s v="5"/>
    <x v="1"/>
    <n v="43249"/>
    <n v="0.85277777777777775"/>
    <s v="FAS note - &quot;FOUND 25KVA TX BURNING/SMOKING, UPON DE ENERGIZING, PARALLEL TX BEGAN TO SPARK CAUSING GRASS FIRE; 3'X6' DIAMETER&quot;"/>
    <s v="     "/>
    <s v="FAS"/>
    <m/>
    <s v="N"/>
    <x v="0"/>
    <s v="96456"/>
    <s v="18-0045435"/>
    <m/>
    <m/>
    <m/>
    <m/>
    <s v="     "/>
    <x v="0"/>
    <s v="PG&amp;E"/>
    <m/>
    <m/>
    <m/>
    <s v="D"/>
    <m/>
    <s v="&lt;3 meters of linear travel"/>
    <m/>
    <s v="Equipment - PG&amp;E"/>
    <s v="34.n. Transformer damage or failure"/>
    <s v="Equipment - PG&amp;E"/>
    <s v="All types of equipment / facility failure"/>
    <s v="Transformer"/>
    <s v="Transformer"/>
    <m/>
    <m/>
    <s v="Force Out"/>
    <m/>
    <s v="Overhead"/>
    <x v="3"/>
    <s v="Transformer"/>
    <m/>
    <s v="13489"/>
    <s v="     "/>
    <s v="Non-HFTD"/>
    <x v="0"/>
    <m/>
    <m/>
    <n v="35.365699999999997"/>
    <n v="-118.983"/>
    <s v="Kern"/>
    <s v="BAKERSFIELD-2106"/>
    <s v="253372106"/>
    <n v="21000"/>
    <s v="BAKERSFIELD 21061883"/>
    <x v="0"/>
    <m/>
    <s v="Urban"/>
    <m/>
    <m/>
    <s v="No"/>
    <m/>
    <m/>
    <m/>
    <m/>
    <m/>
    <m/>
    <m/>
    <s v="N"/>
    <s v="N"/>
    <m/>
    <m/>
    <s v="     "/>
    <m/>
    <m/>
    <m/>
    <m/>
    <m/>
    <m/>
    <m/>
    <m/>
    <m/>
    <m/>
    <m/>
    <m/>
    <m/>
    <m/>
    <m/>
    <m/>
    <m/>
    <m/>
    <m/>
  </r>
  <r>
    <s v="20180206"/>
    <s v="     "/>
    <n v="43249"/>
    <s v="5/29"/>
    <x v="0"/>
    <m/>
    <s v="22"/>
    <n v="2"/>
    <s v="5"/>
    <x v="1"/>
    <m/>
    <m/>
    <s v="Cus RV in driveway caught on fire - no damage to PG&amp;E equipment"/>
    <s v="     "/>
    <s v="FAS"/>
    <m/>
    <s v="N"/>
    <x v="0"/>
    <s v="96565"/>
    <m/>
    <m/>
    <m/>
    <m/>
    <m/>
    <s v="     "/>
    <x v="0"/>
    <s v="PG&amp;E"/>
    <m/>
    <m/>
    <m/>
    <s v="D"/>
    <m/>
    <s v="Structure-only"/>
    <m/>
    <s v="Contact - Customer (Equip/Structure/Veg)"/>
    <s v="33.e. Other contact from object"/>
    <s v="Contact - 3rd Party"/>
    <s v="Contact from object"/>
    <s v="Contact - Other"/>
    <m/>
    <s v="Contact - Other"/>
    <m/>
    <m/>
    <m/>
    <m/>
    <x v="3"/>
    <m/>
    <m/>
    <m/>
    <s v="     "/>
    <s v="Non-HFTD"/>
    <x v="0"/>
    <m/>
    <m/>
    <n v="40.134500000000003"/>
    <n v="-122.21299999999999"/>
    <s v="Tehama"/>
    <s v="TYLER-1104"/>
    <s v="103571104"/>
    <n v="11000"/>
    <m/>
    <x v="0"/>
    <m/>
    <s v="Rural"/>
    <m/>
    <m/>
    <s v="No"/>
    <m/>
    <m/>
    <m/>
    <m/>
    <m/>
    <m/>
    <m/>
    <s v="N"/>
    <s v="N"/>
    <m/>
    <m/>
    <s v="     "/>
    <m/>
    <m/>
    <m/>
    <m/>
    <m/>
    <m/>
    <m/>
    <m/>
    <m/>
    <m/>
    <m/>
    <m/>
    <m/>
    <m/>
    <m/>
    <m/>
    <m/>
    <m/>
    <m/>
  </r>
  <r>
    <s v="20180204"/>
    <s v="     "/>
    <n v="43249"/>
    <s v="5/29"/>
    <x v="0"/>
    <n v="0.66111111111111109"/>
    <s v="22"/>
    <n v="2"/>
    <s v="5"/>
    <x v="1"/>
    <n v="43249"/>
    <n v="0.66111111111111109"/>
    <s v="Fire case - &quot;600 amp splice gone bad&quot;"/>
    <s v="     "/>
    <s v="FAS"/>
    <m/>
    <s v="N"/>
    <x v="0"/>
    <s v="96260"/>
    <s v="18-0045397"/>
    <m/>
    <m/>
    <m/>
    <m/>
    <s v="     "/>
    <x v="1"/>
    <s v="PG&amp;E"/>
    <m/>
    <m/>
    <m/>
    <s v="D"/>
    <m/>
    <s v="&lt;0.25"/>
    <m/>
    <s v="Equipment - PG&amp;E"/>
    <s v="34.o. Other"/>
    <s v="Equipment - PG&amp;E"/>
    <s v="All types of equipment / facility failure"/>
    <s v="Other"/>
    <s v="Automatic Wire Splice"/>
    <m/>
    <m/>
    <s v="Line to Ground"/>
    <m/>
    <s v="Underground"/>
    <x v="3"/>
    <s v="Automatic Wire Splice"/>
    <m/>
    <s v="2107/2"/>
    <s v="     "/>
    <s v="Non-HFTD"/>
    <x v="0"/>
    <m/>
    <m/>
    <n v="37.5092"/>
    <n v="-121.95399999999999"/>
    <s v="Alameda"/>
    <s v="NEWARK-21KV-2107"/>
    <s v="012232107"/>
    <n v="21000"/>
    <s v="N/A"/>
    <x v="0"/>
    <m/>
    <s v="Urban"/>
    <m/>
    <m/>
    <s v="No"/>
    <m/>
    <m/>
    <m/>
    <m/>
    <m/>
    <m/>
    <m/>
    <s v="N"/>
    <s v="N"/>
    <m/>
    <m/>
    <s v="     "/>
    <m/>
    <m/>
    <m/>
    <m/>
    <m/>
    <m/>
    <m/>
    <m/>
    <m/>
    <m/>
    <m/>
    <m/>
    <m/>
    <m/>
    <m/>
    <m/>
    <m/>
    <m/>
    <m/>
  </r>
  <r>
    <s v="20190212"/>
    <s v="     "/>
    <n v="43614"/>
    <s v="5/29"/>
    <x v="0"/>
    <m/>
    <s v="22"/>
    <n v="2"/>
    <s v="5"/>
    <x v="3"/>
    <n v="43614"/>
    <m/>
    <s v="Duplicate of index #213"/>
    <s v="     "/>
    <s v="EIR"/>
    <m/>
    <s v="N"/>
    <x v="1"/>
    <s v="392695"/>
    <m/>
    <m/>
    <s v="T004655868"/>
    <n v="0"/>
    <s v="EI190529A"/>
    <s v="     "/>
    <x v="0"/>
    <s v="PG&amp;E"/>
    <m/>
    <m/>
    <m/>
    <s v="S"/>
    <m/>
    <s v="Structure-only"/>
    <m/>
    <s v="Equipment - PG&amp;E"/>
    <s v="34.o. Other"/>
    <s v="Equipment - PG&amp;E"/>
    <m/>
    <m/>
    <s v="Transformer"/>
    <m/>
    <m/>
    <m/>
    <m/>
    <s v="Other (Comments)"/>
    <x v="0"/>
    <s v="Transformer"/>
    <m/>
    <s v="10353-2100900960{1103/2}"/>
    <s v="     "/>
    <s v="Non-HFTD"/>
    <x v="0"/>
    <m/>
    <m/>
    <n v="40.138500000000001"/>
    <n v="-122.209"/>
    <s v="TEHAMA"/>
    <s v="TYLER-SUB"/>
    <m/>
    <m/>
    <m/>
    <x v="0"/>
    <m/>
    <m/>
    <m/>
    <m/>
    <s v="No"/>
    <m/>
    <m/>
    <m/>
    <m/>
    <m/>
    <m/>
    <m/>
    <s v="N"/>
    <s v="N"/>
    <m/>
    <m/>
    <s v="     "/>
    <m/>
    <m/>
    <m/>
    <m/>
    <m/>
    <m/>
    <m/>
    <m/>
    <m/>
    <m/>
    <m/>
    <m/>
    <m/>
    <m/>
    <m/>
    <m/>
    <m/>
    <m/>
    <m/>
  </r>
  <r>
    <s v="EIR20190168"/>
    <s v="     "/>
    <n v="43614"/>
    <s v="5/29"/>
    <x v="0"/>
    <m/>
    <s v="22"/>
    <n v="2"/>
    <s v="5"/>
    <x v="3"/>
    <m/>
    <m/>
    <s v="On May 29, 2019 at approximately 1250, PG&amp;E's Tyler Substation in Red Bluff experienced an outage impacting approximately 3415 customers. Smoke and fire were observed at the Substation. All affected customers were restored by 1425. The cause of the outage is unknown at this time. PG&amp;E is reporting this incident under the property damage criterion. This information is preliminary."/>
    <s v="     "/>
    <s v="EIR Ignitions Tracker"/>
    <n v="44288"/>
    <s v="Y"/>
    <x v="0"/>
    <s v="392698"/>
    <s v="19-0059088"/>
    <m/>
    <s v="T004655875"/>
    <m/>
    <s v="EI190529A"/>
    <s v="     "/>
    <x v="0"/>
    <s v="PG&amp;E"/>
    <m/>
    <s v="Other"/>
    <m/>
    <s v="S"/>
    <m/>
    <s v="Structure-PG&amp;E only"/>
    <m/>
    <s v="Equipment - PG&amp;E"/>
    <s v="34.o. Other"/>
    <s v="Equipment - PG&amp;E"/>
    <m/>
    <s v="All types of equipment / facility failure"/>
    <s v="Transformer"/>
    <m/>
    <m/>
    <s v="Line to Ground"/>
    <s v="No"/>
    <s v="Overhead"/>
    <x v="0"/>
    <s v="Transformer"/>
    <m/>
    <s v="103571103, 103571104, 103571105"/>
    <s v="     "/>
    <s v="Non-HFTD"/>
    <x v="0"/>
    <m/>
    <m/>
    <n v="40.138599999999997"/>
    <n v="-122.208"/>
    <s v="Tehama"/>
    <s v="COTTONWOOD-#2"/>
    <m/>
    <n v="12000"/>
    <s v="N/A"/>
    <x v="0"/>
    <s v="Tehama County FD; FAS doc says &quot;self extinguished&quot;"/>
    <s v="Herbaceous"/>
    <m/>
    <m/>
    <s v="No"/>
    <m/>
    <m/>
    <m/>
    <m/>
    <m/>
    <m/>
    <m/>
    <s v="N"/>
    <s v="N"/>
    <m/>
    <m/>
    <s v="     "/>
    <m/>
    <m/>
    <m/>
    <m/>
    <m/>
    <m/>
    <m/>
    <m/>
    <m/>
    <m/>
    <m/>
    <m/>
    <m/>
    <m/>
    <m/>
    <m/>
    <m/>
    <m/>
    <m/>
  </r>
  <r>
    <s v="20190215"/>
    <s v="     "/>
    <n v="43614"/>
    <s v="5/29"/>
    <x v="0"/>
    <m/>
    <s v="22"/>
    <n v="2"/>
    <s v="5"/>
    <x v="3"/>
    <n v="43614"/>
    <m/>
    <s v="Transformer fire, small fire at base of pole, limited to structure"/>
    <s v="     "/>
    <s v="FAS"/>
    <m/>
    <s v="N"/>
    <x v="0"/>
    <s v="392911"/>
    <s v="19-0059227"/>
    <m/>
    <s v="T004656115"/>
    <n v="0"/>
    <m/>
    <s v="     "/>
    <x v="0"/>
    <s v="PG&amp;E"/>
    <m/>
    <m/>
    <m/>
    <s v="D"/>
    <m/>
    <s v="Structure-only"/>
    <m/>
    <s v="Equipment - PG&amp;E"/>
    <s v="34.o. Other"/>
    <s v="Equipment - PG&amp;E"/>
    <m/>
    <m/>
    <s v="Line Recloser"/>
    <m/>
    <m/>
    <s v="Line to Ground"/>
    <m/>
    <s v="Overhead"/>
    <x v="0"/>
    <s v="Line Recloser"/>
    <m/>
    <s v="162611707-2100002941{12616}"/>
    <s v="     "/>
    <s v="Non-HFTD"/>
    <x v="0"/>
    <m/>
    <m/>
    <n v="37.777799999999999"/>
    <n v="-121.18600000000001"/>
    <s v="SAN JOAQUIN"/>
    <s v="MANTECA-1707"/>
    <m/>
    <m/>
    <s v="MANTECA 170712616"/>
    <x v="0"/>
    <s v="mantweca fire dept"/>
    <m/>
    <m/>
    <m/>
    <s v="No"/>
    <m/>
    <m/>
    <m/>
    <m/>
    <m/>
    <m/>
    <m/>
    <s v="N"/>
    <s v="N"/>
    <m/>
    <m/>
    <s v="     "/>
    <m/>
    <m/>
    <m/>
    <m/>
    <m/>
    <m/>
    <m/>
    <m/>
    <m/>
    <m/>
    <m/>
    <m/>
    <m/>
    <m/>
    <m/>
    <m/>
    <m/>
    <m/>
    <m/>
  </r>
  <r>
    <s v="20190216"/>
    <s v="     "/>
    <n v="43614"/>
    <s v="5/29"/>
    <x v="0"/>
    <m/>
    <s v="22"/>
    <n v="2"/>
    <s v="5"/>
    <x v="3"/>
    <m/>
    <m/>
    <s v="FAS indictes bird contact that caused a wildland fire. Downloaded FO  T004656196  which indictes:_x000d__x000a_AXS-OK FD ONS ACTIVE GRASS FIRE BLOWN TRANS BEHIND RES. Unable to confirm Lat/Long of fire. Used Google earth and found a tranformer replaced on 5/30/19. Reviewed PM number in SAP. I located EC Tag 117341194. Photos attached to PM showed dead bird next to transformer and evidence of fire. Updated Lat/Long to more acccurate figures based upon pole report for Pole SAP ID 100751701. Added curcuit.; Mike Best Comments: "/>
    <s v="     "/>
    <s v="FAS"/>
    <m/>
    <s v="N"/>
    <x v="0"/>
    <m/>
    <m/>
    <m/>
    <s v="T004656196"/>
    <n v="0"/>
    <m/>
    <s v="     "/>
    <x v="1"/>
    <s v="PG&amp;E"/>
    <m/>
    <m/>
    <m/>
    <s v="D"/>
    <s v="D"/>
    <s v="0.26-9.99"/>
    <m/>
    <s v="Contact - Animal - Bird"/>
    <s v="33.b. Animal contact"/>
    <s v="Contact - Bird"/>
    <s v="Contact from object"/>
    <s v="Contact - Animal"/>
    <m/>
    <s v="Contact - Animal"/>
    <s v="Transformer"/>
    <m/>
    <m/>
    <s v="Overhead"/>
    <x v="3"/>
    <s v="Transformer"/>
    <m/>
    <s v="4Tj0529191913"/>
    <s v="     "/>
    <s v="Non-HFTD"/>
    <x v="0"/>
    <m/>
    <m/>
    <n v="36.560200000000002"/>
    <n v="-119.286"/>
    <s v="TULARE"/>
    <s v="OROSI-1103"/>
    <m/>
    <m/>
    <m/>
    <x v="0"/>
    <s v="Tulare County FD"/>
    <s v="Agriculture"/>
    <m/>
    <m/>
    <s v="No"/>
    <m/>
    <m/>
    <m/>
    <m/>
    <m/>
    <m/>
    <m/>
    <s v="N"/>
    <s v="N"/>
    <m/>
    <m/>
    <s v="     "/>
    <m/>
    <m/>
    <m/>
    <m/>
    <m/>
    <m/>
    <m/>
    <m/>
    <m/>
    <m/>
    <m/>
    <m/>
    <m/>
    <m/>
    <m/>
    <m/>
    <m/>
    <m/>
    <m/>
  </r>
  <r>
    <s v="20190213"/>
    <s v="     "/>
    <n v="43614"/>
    <s v="5/29"/>
    <x v="0"/>
    <m/>
    <s v="22"/>
    <n v="2"/>
    <s v="5"/>
    <x v="3"/>
    <n v="43614"/>
    <n v="0.53611111111111109"/>
    <s v="Red Bluff Substation EIR: EI190529A"/>
    <s v="     "/>
    <s v="EIR"/>
    <m/>
    <s v="N"/>
    <x v="0"/>
    <s v="392698"/>
    <s v="19-0059088"/>
    <m/>
    <s v="T004655875"/>
    <n v="0"/>
    <s v="EI190529A"/>
    <s v="     "/>
    <x v="1"/>
    <s v="PG&amp;E"/>
    <m/>
    <m/>
    <m/>
    <s v="S"/>
    <m/>
    <s v="&lt;3 meters of linear travel"/>
    <s v="BK 2 TYLER SUB"/>
    <s v="Equipment - PG&amp;E"/>
    <s v="34.o. Other"/>
    <s v="Equipment - PG&amp;E"/>
    <s v="All types of equipment / facility failure"/>
    <s v="Other"/>
    <s v="Transformer"/>
    <m/>
    <m/>
    <s v="Line to Ground"/>
    <m/>
    <s v="Pad mount"/>
    <x v="1"/>
    <s v="Transformer"/>
    <m/>
    <s v="10357{Tyler}"/>
    <s v="     "/>
    <s v="Non-HFTD"/>
    <x v="0"/>
    <m/>
    <m/>
    <n v="40.1387"/>
    <n v="-122.209"/>
    <s v="TEHAMA"/>
    <s v="TYLER-SUB"/>
    <m/>
    <m/>
    <s v="N/A"/>
    <x v="0"/>
    <m/>
    <s v="Herbaceous"/>
    <m/>
    <m/>
    <s v="No"/>
    <m/>
    <m/>
    <m/>
    <m/>
    <m/>
    <m/>
    <m/>
    <s v="N"/>
    <s v="N"/>
    <m/>
    <m/>
    <s v="     "/>
    <m/>
    <m/>
    <m/>
    <m/>
    <m/>
    <m/>
    <m/>
    <m/>
    <m/>
    <m/>
    <m/>
    <m/>
    <m/>
    <m/>
    <m/>
    <m/>
    <m/>
    <m/>
    <m/>
  </r>
  <r>
    <s v="20200478"/>
    <s v="     "/>
    <n v="43980"/>
    <s v="5/29"/>
    <x v="0"/>
    <n v="0.70277777777777772"/>
    <s v="22"/>
    <n v="2"/>
    <s v="5"/>
    <x v="4"/>
    <n v="43980"/>
    <n v="0.69444444444444442"/>
    <s v="On May 29, 2020 at 1647 hours, a PG&amp;E Troubleman was dispatched to the San Jose 1116-B Distribution Circuit at Coleman Avenue and University Avenue, San Jose in response to an outage of 2707 customers and grass fire under powerlines. San Jose Fire Department was notified of a vegetation fire in addition to an explosion and arcing power lines. San Jose Fire Department has not determined an ignition cause although the origin of the fire is in the area below the powerlines. Initial analysis suspects PG&amp;E equipment caused the ignition due to strong winds causing conductors from San Jose B-1117/2 primary distribution circuit to contact primary distribution conductors from San Jose B-1116/2. Approximately 36 acres was burned including 12 large homeless encampments and no additional structures were destroyed. No corrective tags were created as equipment does not warrant repairs. Fire was suppressed by San Jose Fire Department."/>
    <s v="     "/>
    <s v="FAS"/>
    <m/>
    <s v="N"/>
    <x v="0"/>
    <m/>
    <s v="20-0055741"/>
    <m/>
    <s v="T004973558"/>
    <m/>
    <m/>
    <s v="     "/>
    <x v="1"/>
    <s v="PG&amp;E"/>
    <m/>
    <s v="Vegetation"/>
    <m/>
    <s v="D"/>
    <s v="D"/>
    <s v="10-99"/>
    <s v="2-3 acres"/>
    <s v="Wire-Wire Contact"/>
    <s v="35.a. Wire-to-wire contact / contamination"/>
    <s v="Wire-Wire Contact"/>
    <s v="Weather"/>
    <s v="Weather - High Winds"/>
    <m/>
    <m/>
    <m/>
    <s v="Line to Line"/>
    <m/>
    <s v="Overhead"/>
    <x v="3"/>
    <s v="Conductor - Primary"/>
    <m/>
    <s v="Circuit ID: 082261116 and 082261117 "/>
    <s v="     "/>
    <s v="Non-HFTD"/>
    <x v="0"/>
    <m/>
    <m/>
    <n v="37.345199999999998"/>
    <n v="-121.914"/>
    <s v="Santa Clara"/>
    <s v="SAN-JOSE-B-1116"/>
    <m/>
    <n v="12000"/>
    <m/>
    <x v="0"/>
    <s v="San Jose FD"/>
    <s v="Urban"/>
    <m/>
    <m/>
    <s v="No"/>
    <s v="36"/>
    <s v="0"/>
    <s v="0"/>
    <s v="0"/>
    <s v="0"/>
    <m/>
    <m/>
    <s v="N"/>
    <s v="N"/>
    <m/>
    <m/>
    <s v="     "/>
    <m/>
    <m/>
    <m/>
    <m/>
    <m/>
    <m/>
    <m/>
    <m/>
    <m/>
    <m/>
    <m/>
    <m/>
    <m/>
    <m/>
    <m/>
    <m/>
    <m/>
    <m/>
    <m/>
  </r>
  <r>
    <s v="20200473"/>
    <s v="     "/>
    <n v="43980"/>
    <s v="5/29"/>
    <x v="0"/>
    <n v="0.48680555555555555"/>
    <s v="22"/>
    <n v="2"/>
    <s v="5"/>
    <x v="4"/>
    <n v="43980"/>
    <n v="0.4777777777777778"/>
    <s v="On May 29, 2020 at 11:41 hours, PG&amp;E Troubleman was dispatch to an outage on the Templeton 2109 circuit. A pole supporting two transformers had broke and caused a fire between .25 and 10 acres. The broken pole was scheduled to be replaced before 6/30/2020 due to leaning. Cal Fire responded to the scene. The repair team left the scene at 0545 hours. "/>
    <s v="     "/>
    <s v="FAS"/>
    <m/>
    <s v="N"/>
    <x v="0"/>
    <s v="925255"/>
    <s v="20-0055588"/>
    <m/>
    <s v="T004973229"/>
    <n v="119019978"/>
    <m/>
    <s v="     "/>
    <x v="1"/>
    <s v="PG&amp;E"/>
    <m/>
    <s v="Vegetation"/>
    <m/>
    <s v="D"/>
    <s v="D"/>
    <s v="0.26-9.99"/>
    <m/>
    <s v="Equipment - PG&amp;E"/>
    <s v="34.f. Pole damage or failure"/>
    <s v="Equipment - PG&amp;E"/>
    <s v="All types of equipment / facility failure"/>
    <s v="Pole failure"/>
    <s v="Pole"/>
    <m/>
    <m/>
    <s v="Three Phase Fault"/>
    <m/>
    <s v="Overhead"/>
    <x v="3"/>
    <s v="Pole"/>
    <s v="(Pole, Crossarm, Insulator, Guy, Cutout), Transformer, Conductor"/>
    <s v="Pole ID: 101940022, GCG: 512198677918, Circuit ID: 183052109"/>
    <s v="     "/>
    <s v="Non-HFTD"/>
    <x v="0"/>
    <m/>
    <m/>
    <n v="35.609499999999997"/>
    <n v="-120.626"/>
    <s v="San Luis Obispo"/>
    <s v="TEMPLETON-2109"/>
    <m/>
    <n v="21000"/>
    <m/>
    <x v="0"/>
    <s v="Cal Fire"/>
    <s v="Herbaceous"/>
    <m/>
    <m/>
    <s v="No"/>
    <m/>
    <m/>
    <m/>
    <m/>
    <m/>
    <m/>
    <m/>
    <s v="N"/>
    <s v="N"/>
    <m/>
    <m/>
    <s v="     "/>
    <m/>
    <m/>
    <m/>
    <m/>
    <m/>
    <m/>
    <m/>
    <m/>
    <m/>
    <m/>
    <m/>
    <m/>
    <m/>
    <m/>
    <m/>
    <m/>
    <m/>
    <m/>
    <m/>
  </r>
  <r>
    <s v="20210679"/>
    <s v="     "/>
    <n v="44345"/>
    <s v="5/29"/>
    <x v="0"/>
    <n v="0.59722222222222221"/>
    <s v="22"/>
    <n v="2"/>
    <s v="5"/>
    <x v="5"/>
    <n v="44345"/>
    <m/>
    <s v="Pole fire and burned/flashed cap bank caused by crows nest. The ensuing fire was limited to PG&amp;E assets. On May 29th, 2021 at 14:20 hours, a PG&amp;E Troubleman was dispatched to the Tulare Lake 1108 12kV Distribution Circuit near Hwy 43 south of Kettleman City in response to an outage. Initial analysis indicates a crows nest caused the ignition. The ensuing fire was less than a meter in size and the fire was suppressed by PG&amp;E employee. PG&amp;E Troubleman replaced the capacitor on 05/29, 2021."/>
    <s v="     "/>
    <s v="FAS"/>
    <m/>
    <s v="N"/>
    <x v="0"/>
    <m/>
    <s v="21-0067741"/>
    <m/>
    <s v="T005302515"/>
    <n v="121432000"/>
    <m/>
    <s v="     "/>
    <x v="0"/>
    <s v="PG&amp;E"/>
    <m/>
    <s v="Other"/>
    <s v="PG&amp;E Pole"/>
    <s v="D"/>
    <s v="D"/>
    <s v="&lt;3 meters of linear travel"/>
    <s v="&gt;1 meter"/>
    <s v="Contact - Animal - Nest"/>
    <s v="33.e. Other contact from object"/>
    <s v="Contact - Nest"/>
    <s v="Contact from object"/>
    <s v="Nest Contact"/>
    <m/>
    <s v="Nest Contact"/>
    <s v="Capacitor Bank"/>
    <s v="Line to Line"/>
    <s v="N"/>
    <s v="Overhead"/>
    <x v="3"/>
    <s v="Capacitor Bank"/>
    <s v="Pole, Capacitor bank"/>
    <s v="104041431"/>
    <s v="     "/>
    <s v="Non-HFTD"/>
    <x v="0"/>
    <m/>
    <m/>
    <n v="35.8626"/>
    <n v="-119.91200000000001"/>
    <s v="Kings"/>
    <s v="TULARE-LAKE-1108"/>
    <m/>
    <n v="21000"/>
    <m/>
    <x v="0"/>
    <s v="Employee"/>
    <s v="Herbaceous"/>
    <s v="Fire-resistive fuel bed"/>
    <m/>
    <s v="No"/>
    <m/>
    <m/>
    <m/>
    <m/>
    <m/>
    <m/>
    <m/>
    <s v="N"/>
    <s v="N"/>
    <m/>
    <m/>
    <s v="     "/>
    <m/>
    <m/>
    <m/>
    <m/>
    <m/>
    <m/>
    <m/>
    <m/>
    <m/>
    <m/>
    <m/>
    <m/>
    <m/>
    <m/>
    <m/>
    <m/>
    <m/>
    <m/>
    <m/>
  </r>
  <r>
    <s v="20210675"/>
    <s v="     "/>
    <n v="44345"/>
    <s v="5/29"/>
    <x v="0"/>
    <n v="0.43055555555555558"/>
    <s v="22"/>
    <n v="2"/>
    <s v="5"/>
    <x v="5"/>
    <n v="44345"/>
    <m/>
    <s v="Pole top caught fire possibly due to transformer failure. ILIS record shows Transformer failed/faulted. The ensuing fire was limited to PG&amp;E assets. This information is preliminary."/>
    <s v="     "/>
    <s v="FAS"/>
    <m/>
    <s v="N"/>
    <x v="0"/>
    <m/>
    <s v="21-0067697"/>
    <m/>
    <s v="T005302381"/>
    <n v="121431000"/>
    <m/>
    <s v="     "/>
    <x v="0"/>
    <s v="PG&amp;E"/>
    <m/>
    <s v="Other"/>
    <s v="Transformer"/>
    <s v="D"/>
    <s v="D"/>
    <s v="Structure-PG&amp;E only"/>
    <m/>
    <s v="Equipment - PG&amp;E"/>
    <s v="34.n. Transformer damage or failure"/>
    <s v="Equipment - PG&amp;E"/>
    <s v="All types of equipment / facility failure"/>
    <s v="Transformer failure"/>
    <s v="Transformer"/>
    <m/>
    <m/>
    <s v="Line to Line"/>
    <s v="Y"/>
    <s v="Overhead"/>
    <x v="3"/>
    <s v="Transformer"/>
    <s v="Transformer, Pole"/>
    <s v="101813499"/>
    <s v="     "/>
    <s v="Non-HFTD"/>
    <x v="0"/>
    <m/>
    <m/>
    <n v="37.728700000000003"/>
    <n v="-122.43300000000001"/>
    <s v="San Francisco"/>
    <s v="SF-H-1108"/>
    <m/>
    <n v="12000"/>
    <m/>
    <x v="0"/>
    <s v="Employee"/>
    <s v="Urban"/>
    <s v="Fire-resistive fuel bed"/>
    <s v="Cement/Asphalt"/>
    <s v="No"/>
    <m/>
    <m/>
    <m/>
    <m/>
    <m/>
    <m/>
    <m/>
    <s v="N"/>
    <s v="N"/>
    <m/>
    <m/>
    <s v="     "/>
    <m/>
    <m/>
    <m/>
    <m/>
    <m/>
    <m/>
    <m/>
    <m/>
    <m/>
    <m/>
    <m/>
    <m/>
    <m/>
    <m/>
    <m/>
    <m/>
    <m/>
    <m/>
    <m/>
  </r>
  <r>
    <s v="20212383"/>
    <s v="     "/>
    <n v="44345"/>
    <s v="5/29"/>
    <x v="0"/>
    <m/>
    <s v="22"/>
    <n v="2"/>
    <s v="5"/>
    <x v="5"/>
    <n v="44343"/>
    <m/>
    <s v="Crossarm burned with no mention of cause; Contacting Tman for more details."/>
    <s v="     "/>
    <s v="SAP"/>
    <m/>
    <s v="Y"/>
    <x v="0"/>
    <m/>
    <s v="21-0066992"/>
    <m/>
    <s v="T005301207"/>
    <n v="121417000"/>
    <m/>
    <s v="     "/>
    <x v="0"/>
    <s v="PG&amp;E"/>
    <m/>
    <m/>
    <m/>
    <s v="D"/>
    <m/>
    <s v="Structure-PG&amp;E only"/>
    <m/>
    <s v="Unknown"/>
    <s v="40.a. Unknown"/>
    <s v="Unknown"/>
    <m/>
    <m/>
    <m/>
    <m/>
    <m/>
    <s v="Force Out"/>
    <s v="Y"/>
    <s v="Overhead"/>
    <x v="0"/>
    <s v="Crossarm"/>
    <m/>
    <s v="100923220"/>
    <s v="     "/>
    <s v="Non-HFTD"/>
    <x v="0"/>
    <m/>
    <m/>
    <n v="37.682099999999998"/>
    <n v="-122.15"/>
    <s v="Alameda"/>
    <s v="GRANT-1105"/>
    <m/>
    <n v="12000"/>
    <m/>
    <x v="0"/>
    <s v="Self Extinguished"/>
    <s v="Urban"/>
    <m/>
    <m/>
    <s v="No"/>
    <m/>
    <m/>
    <m/>
    <m/>
    <m/>
    <m/>
    <m/>
    <s v="N"/>
    <s v="N"/>
    <m/>
    <m/>
    <s v="     "/>
    <m/>
    <m/>
    <m/>
    <m/>
    <m/>
    <m/>
    <m/>
    <m/>
    <m/>
    <m/>
    <m/>
    <m/>
    <m/>
    <m/>
    <m/>
    <m/>
    <m/>
    <m/>
    <m/>
  </r>
  <r>
    <s v="SAP20210080"/>
    <s v="     "/>
    <n v="44345"/>
    <s v="5/29"/>
    <x v="0"/>
    <m/>
    <s v="22"/>
    <n v="2"/>
    <s v="5"/>
    <x v="5"/>
    <n v="44343"/>
    <m/>
    <s v="Crossarm burned with no mention of cause; Contacting Tman for more details."/>
    <s v="     "/>
    <s v="SAP"/>
    <n v="44580"/>
    <s v="Y"/>
    <x v="0"/>
    <s v="1360120"/>
    <s v="21-0066992"/>
    <m/>
    <s v="T005301207"/>
    <n v="121417290"/>
    <m/>
    <s v="     "/>
    <x v="0"/>
    <s v="PG&amp;E"/>
    <m/>
    <m/>
    <m/>
    <s v="D"/>
    <m/>
    <s v="Structure-PG&amp;E only"/>
    <m/>
    <s v="Unknown"/>
    <s v="40.a. Unknown"/>
    <s v="Unknown"/>
    <m/>
    <m/>
    <m/>
    <m/>
    <m/>
    <s v="Force Out"/>
    <s v="Yes"/>
    <s v="Overhead"/>
    <x v="0"/>
    <s v="Crossarm"/>
    <m/>
    <s v="100923220"/>
    <s v="     "/>
    <s v="Non-HFTD"/>
    <x v="0"/>
    <m/>
    <m/>
    <n v="37.682099999999998"/>
    <n v="-122.15"/>
    <s v="Alameda"/>
    <s v="GRANT-1105"/>
    <m/>
    <m/>
    <m/>
    <x v="0"/>
    <m/>
    <m/>
    <m/>
    <m/>
    <s v="No"/>
    <m/>
    <m/>
    <m/>
    <m/>
    <m/>
    <m/>
    <m/>
    <s v="N"/>
    <s v="N"/>
    <m/>
    <m/>
    <s v="     "/>
    <m/>
    <m/>
    <m/>
    <m/>
    <m/>
    <m/>
    <m/>
    <m/>
    <m/>
    <m/>
    <m/>
    <m/>
    <m/>
    <m/>
    <m/>
    <m/>
    <m/>
    <m/>
    <m/>
  </r>
  <r>
    <s v="MIA20152128"/>
    <s v="     "/>
    <n v="42127"/>
    <s v="5/3"/>
    <x v="0"/>
    <n v="0.33199074074074075"/>
    <s v="19"/>
    <n v="2"/>
    <s v="5"/>
    <x v="2"/>
    <n v="42127"/>
    <n v="0.33194444444444443"/>
    <s v="FAS states old weatherhead connections were the cause of a cable box fire."/>
    <s v="     "/>
    <s v="FAS"/>
    <n v="44258"/>
    <s v="Y"/>
    <x v="0"/>
    <m/>
    <s v="N/A"/>
    <m/>
    <s v="2119364791"/>
    <m/>
    <m/>
    <s v="     "/>
    <x v="0"/>
    <s v="PG&amp;E"/>
    <m/>
    <m/>
    <m/>
    <s v="D"/>
    <m/>
    <s v="&lt;3 meters of linear travel"/>
    <m/>
    <s v="Equipment - PG&amp;E"/>
    <s v="34.m. Connection device damage or failure"/>
    <s v="Equipment - PG&amp;E"/>
    <s v="All types of equipment / facility failure"/>
    <s v="Splice/Clamp/Connector"/>
    <s v="Splice/Clamp/Connector"/>
    <m/>
    <m/>
    <m/>
    <s v="Yes"/>
    <s v="Overhead"/>
    <x v="0"/>
    <m/>
    <m/>
    <s v="100958904"/>
    <s v="     "/>
    <s v="Non-HFTD"/>
    <x v="0"/>
    <m/>
    <m/>
    <n v="37.715299999999999"/>
    <n v="-122.133"/>
    <s v="Alameda"/>
    <s v="SAN-LEANDRO-U-1114"/>
    <m/>
    <n v="11000"/>
    <m/>
    <x v="0"/>
    <m/>
    <s v="Urban"/>
    <m/>
    <m/>
    <s v="No"/>
    <m/>
    <m/>
    <m/>
    <m/>
    <m/>
    <m/>
    <m/>
    <s v="N"/>
    <s v="N"/>
    <m/>
    <m/>
    <s v="     "/>
    <m/>
    <m/>
    <m/>
    <m/>
    <m/>
    <m/>
    <m/>
    <m/>
    <m/>
    <m/>
    <m/>
    <m/>
    <m/>
    <m/>
    <m/>
    <m/>
    <m/>
    <m/>
    <m/>
  </r>
  <r>
    <s v="20170031"/>
    <s v="     "/>
    <n v="42858"/>
    <s v="5/3"/>
    <x v="0"/>
    <n v="0.53541666666666665"/>
    <s v="18"/>
    <n v="2"/>
    <s v="5"/>
    <x v="0"/>
    <n v="42858"/>
    <n v="0.53541666666666665"/>
    <s v="CREW TO REPL POLE &amp; WIRE BURNED BY GRASS FIR CAUSED BY WIRE DWN. APPEARS WIRE CAME DWN DUE TO BREAK AT END OD ARMOUR ROD."/>
    <s v="     "/>
    <m/>
    <m/>
    <s v="N"/>
    <x v="0"/>
    <s v="1773424"/>
    <s v="17-0044911"/>
    <m/>
    <m/>
    <m/>
    <m/>
    <s v="     "/>
    <x v="1"/>
    <s v="PG&amp;E"/>
    <m/>
    <s v="Vegetation"/>
    <m/>
    <s v="D"/>
    <m/>
    <s v="&lt;0.25"/>
    <s v="Square Feet: ; Acreage: "/>
    <s v="Equipment - PG&amp;E"/>
    <s v="34.b. Conductor damage or failure"/>
    <s v="Equipment - PG&amp;E"/>
    <s v="All types of equipment / facility failure"/>
    <s v="Conductor"/>
    <s v="Conductor"/>
    <m/>
    <m/>
    <s v="Line to Ground"/>
    <s v="None"/>
    <s v="Overhead"/>
    <x v="3"/>
    <s v="Conductor"/>
    <m/>
    <s v="103834798"/>
    <s v="     "/>
    <s v="Non-HFTD"/>
    <x v="0"/>
    <m/>
    <m/>
    <n v="38.190800000000003"/>
    <n v="-121.66200000000001"/>
    <s v="Solano"/>
    <s v="GRAND-ISLAND-2226"/>
    <s v="62462226"/>
    <n v="21000"/>
    <s v="GRAND ISLAND 2224CB"/>
    <x v="0"/>
    <s v="Unknown"/>
    <s v="Agriculture"/>
    <m/>
    <m/>
    <s v="No"/>
    <m/>
    <m/>
    <m/>
    <m/>
    <m/>
    <m/>
    <m/>
    <s v="N"/>
    <s v="N"/>
    <m/>
    <m/>
    <s v="     "/>
    <m/>
    <m/>
    <m/>
    <m/>
    <m/>
    <m/>
    <m/>
    <m/>
    <m/>
    <m/>
    <m/>
    <m/>
    <m/>
    <m/>
    <m/>
    <m/>
    <m/>
    <m/>
    <m/>
  </r>
  <r>
    <s v="MIA20174090"/>
    <s v="     "/>
    <n v="42858"/>
    <s v="5/3"/>
    <x v="0"/>
    <n v="0.5455902777777778"/>
    <s v="18"/>
    <n v="2"/>
    <s v="5"/>
    <x v="0"/>
    <n v="42858"/>
    <n v="0.54513888888888884"/>
    <s v="pole fire causing by wire down "/>
    <s v="     "/>
    <s v="FAS"/>
    <n v="44247"/>
    <s v="Y"/>
    <x v="0"/>
    <s v="1773424"/>
    <s v="17-0044911"/>
    <m/>
    <s v="T004025623"/>
    <n v="112833864"/>
    <m/>
    <s v="     "/>
    <x v="1"/>
    <s v="PG&amp;E"/>
    <m/>
    <m/>
    <m/>
    <s v="D"/>
    <m/>
    <s v="&lt;0.25"/>
    <m/>
    <s v="Equipment - PG&amp;E"/>
    <s v="34.m. Connection device damage or failure"/>
    <s v="Equipment - PG&amp;E"/>
    <s v="All types of equipment / facility failure"/>
    <s v="Splice/Clamp/Connector"/>
    <s v="Conductor - Primary"/>
    <m/>
    <m/>
    <s v="Line to Ground"/>
    <s v="No"/>
    <s v="Overhead"/>
    <x v="0"/>
    <m/>
    <m/>
    <s v="62462226"/>
    <s v="     "/>
    <s v="Non-HFTD"/>
    <x v="0"/>
    <m/>
    <m/>
    <n v="38.231499999999997"/>
    <n v="-121.59099999999999"/>
    <s v="Sacramento"/>
    <s v="GRAND-ISLAND-2225"/>
    <s v="62462225"/>
    <n v="22000"/>
    <s v="GRAND ISLAND 2224CB"/>
    <x v="0"/>
    <s v="Rio Vista FD"/>
    <s v="Agriculture"/>
    <m/>
    <m/>
    <s v="No"/>
    <m/>
    <m/>
    <m/>
    <m/>
    <m/>
    <m/>
    <m/>
    <s v="N"/>
    <s v="N"/>
    <m/>
    <m/>
    <s v="     "/>
    <m/>
    <m/>
    <m/>
    <m/>
    <m/>
    <m/>
    <m/>
    <m/>
    <m/>
    <m/>
    <m/>
    <m/>
    <m/>
    <m/>
    <m/>
    <m/>
    <m/>
    <m/>
    <m/>
  </r>
  <r>
    <s v="MIA20178201"/>
    <s v="     "/>
    <n v="42858"/>
    <s v="5/3"/>
    <x v="0"/>
    <n v="0.4198263888888889"/>
    <s v="18"/>
    <n v="2"/>
    <s v="5"/>
    <x v="0"/>
    <n v="42858"/>
    <n v="0.41944444444444445"/>
    <s v="HXWD FAS only. Squirrel contact with transformer bushing caused veg fire. No outage. De-energized old bank idle facilities. Clovis FD extinguished around .25 acres veg fire. "/>
    <s v="     "/>
    <s v="FAS"/>
    <n v="44251"/>
    <s v="Y"/>
    <x v="0"/>
    <m/>
    <s v="N/A"/>
    <m/>
    <s v="T004025413"/>
    <m/>
    <m/>
    <s v="     "/>
    <x v="1"/>
    <s v="PG&amp;E"/>
    <m/>
    <m/>
    <m/>
    <s v="D"/>
    <m/>
    <s v="&lt;0.25"/>
    <m/>
    <s v="Contact - Animal - Other"/>
    <s v="33.b. Animal contact"/>
    <s v="Contact - Animal"/>
    <s v="Contact from object"/>
    <s v="Contact - Animal"/>
    <m/>
    <s v="Contact - Animal"/>
    <s v="Transformer"/>
    <m/>
    <s v="Yes"/>
    <s v="Overhead"/>
    <x v="0"/>
    <m/>
    <m/>
    <s v="100770906"/>
    <s v="     "/>
    <s v="Non-HFTD"/>
    <x v="0"/>
    <m/>
    <m/>
    <n v="36.816099999999999"/>
    <n v="-119.63200000000001"/>
    <s v="Fresno"/>
    <s v="CLOVIS-1108"/>
    <s v="254081108"/>
    <n v="11000"/>
    <m/>
    <x v="0"/>
    <s v="Clovis Fire Dept."/>
    <s v="Agriculture"/>
    <m/>
    <m/>
    <s v="No"/>
    <m/>
    <m/>
    <m/>
    <m/>
    <m/>
    <m/>
    <m/>
    <s v="N"/>
    <s v="N"/>
    <m/>
    <m/>
    <s v="     "/>
    <m/>
    <m/>
    <m/>
    <m/>
    <m/>
    <m/>
    <m/>
    <m/>
    <m/>
    <m/>
    <m/>
    <m/>
    <m/>
    <m/>
    <m/>
    <m/>
    <m/>
    <m/>
    <m/>
  </r>
  <r>
    <s v="20170030"/>
    <s v="     "/>
    <n v="42858"/>
    <s v="5/3"/>
    <x v="0"/>
    <m/>
    <s v="18"/>
    <n v="2"/>
    <s v="5"/>
    <x v="0"/>
    <n v="42858"/>
    <n v="0.41944444444444445"/>
    <s v="squirell contact at tx bushing causing veg. fire no outage deenergized od bank idel facilities"/>
    <s v="     "/>
    <m/>
    <m/>
    <s v="N"/>
    <x v="0"/>
    <m/>
    <s v="17-0044998"/>
    <m/>
    <m/>
    <m/>
    <m/>
    <s v="     "/>
    <x v="1"/>
    <s v="PG&amp;E"/>
    <m/>
    <s v="Vegetation"/>
    <m/>
    <s v="D"/>
    <m/>
    <s v="&lt;0.25"/>
    <s v="Square Feet: ; Acreage: "/>
    <s v="Contact - Animal - Other"/>
    <s v="33.b. Animal contact"/>
    <s v="Contact - Animal"/>
    <s v="All types of equipment / facility failure"/>
    <s v="Contact - Animal"/>
    <m/>
    <s v="Contact - Animal"/>
    <s v="Conductor"/>
    <s v="Line to Ground"/>
    <s v="PACIFIC BELL"/>
    <s v="Overhead"/>
    <x v="3"/>
    <s v="Conductor"/>
    <m/>
    <s v="100770906"/>
    <s v="     "/>
    <s v="Non-HFTD"/>
    <x v="0"/>
    <m/>
    <m/>
    <n v="36.816099999999999"/>
    <n v="-119.63200000000001"/>
    <s v="Fresno"/>
    <s v="CLOVIS-1108"/>
    <s v="254081108"/>
    <n v="12000"/>
    <s v="CLOVIS 1108402640"/>
    <x v="0"/>
    <s v="eng 44 Eric connors 559-324-2294"/>
    <s v="Agriculture"/>
    <m/>
    <m/>
    <s v="No"/>
    <m/>
    <m/>
    <m/>
    <m/>
    <m/>
    <m/>
    <m/>
    <s v="N"/>
    <s v="N"/>
    <m/>
    <m/>
    <s v="     "/>
    <m/>
    <m/>
    <m/>
    <m/>
    <m/>
    <m/>
    <m/>
    <m/>
    <m/>
    <m/>
    <m/>
    <m/>
    <m/>
    <m/>
    <m/>
    <m/>
    <m/>
    <m/>
    <m/>
  </r>
  <r>
    <s v="SAP201712030"/>
    <s v="     "/>
    <n v="42858"/>
    <s v="5/3"/>
    <x v="0"/>
    <m/>
    <s v="18"/>
    <n v="2"/>
    <s v="5"/>
    <x v="0"/>
    <n v="42856"/>
    <m/>
    <s v="transformer caught on fire; replace high side leads; bushings blew off"/>
    <s v="     "/>
    <s v="SAP"/>
    <n v="44580"/>
    <s v="Y"/>
    <x v="0"/>
    <s v="1771692"/>
    <s v="N/A"/>
    <m/>
    <s v="T004023732"/>
    <n v="112823528"/>
    <m/>
    <s v="     "/>
    <x v="0"/>
    <s v="PG&amp;E"/>
    <m/>
    <m/>
    <m/>
    <s v="D"/>
    <m/>
    <s v="Structure-PG&amp;E only"/>
    <m/>
    <s v="Equipment - PG&amp;E"/>
    <s v="34.n. Transformer damage or failure"/>
    <s v="Equipment - PG&amp;E"/>
    <s v="Transformer failure"/>
    <s v="Transformer failure"/>
    <s v="Transformer"/>
    <m/>
    <m/>
    <m/>
    <s v="No"/>
    <s v="Overhead"/>
    <x v="0"/>
    <s v="Transformer"/>
    <m/>
    <s v="100809269"/>
    <s v="     "/>
    <s v="Non-HFTD"/>
    <x v="0"/>
    <m/>
    <m/>
    <n v="36.765300000000003"/>
    <n v="-119.73399999999999"/>
    <s v="Fresno"/>
    <s v="BARTON-1104/1102"/>
    <m/>
    <m/>
    <m/>
    <x v="0"/>
    <m/>
    <m/>
    <m/>
    <m/>
    <s v="No"/>
    <m/>
    <m/>
    <m/>
    <m/>
    <m/>
    <m/>
    <m/>
    <s v="N"/>
    <s v="N"/>
    <m/>
    <m/>
    <s v="     "/>
    <m/>
    <m/>
    <m/>
    <m/>
    <m/>
    <m/>
    <m/>
    <m/>
    <m/>
    <m/>
    <m/>
    <m/>
    <m/>
    <m/>
    <m/>
    <m/>
    <m/>
    <m/>
    <m/>
  </r>
  <r>
    <s v="20180146"/>
    <s v="     "/>
    <n v="43223"/>
    <s v="5/3"/>
    <x v="0"/>
    <n v="0.98611111111111116"/>
    <s v="18"/>
    <n v="2"/>
    <s v="5"/>
    <x v="1"/>
    <n v="43223"/>
    <n v="0.98611111111111116"/>
    <s v="&quot; 1 POLE SOURCE SIDE OF 14829, CONNECTER FAILED CAUSING WIRE DOWN. TMAN FOUND WIRE DOWN AND ENERGIZED&quot;"/>
    <s v="     "/>
    <s v="FAS"/>
    <m/>
    <s v="N"/>
    <x v="0"/>
    <s v="79224"/>
    <s v="18-0038160"/>
    <m/>
    <m/>
    <m/>
    <m/>
    <s v="     "/>
    <x v="0"/>
    <s v="PG&amp;E"/>
    <m/>
    <m/>
    <m/>
    <s v="D"/>
    <m/>
    <s v="&lt;3 meters of linear travel"/>
    <m/>
    <s v="Equipment - PG&amp;E"/>
    <s v="34.o. Other"/>
    <s v="Equipment - PG&amp;E"/>
    <s v="All types of equipment / facility failure"/>
    <s v="Other"/>
    <s v="Splice/Clamp/Connector"/>
    <m/>
    <m/>
    <s v="Open Circuit"/>
    <m/>
    <s v="Overhead"/>
    <x v="3"/>
    <s v="Splice/Clamp/Connector"/>
    <m/>
    <s v="WIRE DOWN 1 SS 14829"/>
    <s v="     "/>
    <s v="Non-HFTD"/>
    <x v="0"/>
    <n v="508"/>
    <m/>
    <n v="35.545999999999999"/>
    <n v="-121.072"/>
    <s v="San Luis Obispo"/>
    <s v="PERRY-1101"/>
    <s v="183071101"/>
    <n v="11000"/>
    <s v="PERRY 1101V74"/>
    <x v="1"/>
    <m/>
    <s v="Rural"/>
    <m/>
    <m/>
    <s v="No"/>
    <m/>
    <m/>
    <m/>
    <m/>
    <m/>
    <m/>
    <m/>
    <s v="N"/>
    <s v="N"/>
    <m/>
    <m/>
    <s v="     "/>
    <m/>
    <m/>
    <m/>
    <m/>
    <m/>
    <m/>
    <m/>
    <m/>
    <m/>
    <m/>
    <m/>
    <m/>
    <m/>
    <m/>
    <m/>
    <m/>
    <m/>
    <m/>
    <m/>
  </r>
  <r>
    <s v="20190134"/>
    <s v="     "/>
    <n v="43588"/>
    <s v="5/3"/>
    <x v="0"/>
    <n v="0.79980324074074072"/>
    <s v="18"/>
    <n v="2"/>
    <s v="5"/>
    <x v="3"/>
    <m/>
    <m/>
    <s v="Pole Fire"/>
    <s v="     "/>
    <s v="FAS"/>
    <m/>
    <s v="N"/>
    <x v="0"/>
    <m/>
    <m/>
    <m/>
    <m/>
    <n v="0"/>
    <m/>
    <s v="     "/>
    <x v="1"/>
    <s v="PG&amp;E"/>
    <m/>
    <m/>
    <m/>
    <s v="D"/>
    <m/>
    <s v="&lt;0.25"/>
    <m/>
    <s v="Unknown - Info N/A"/>
    <s v="40.a. Unknown"/>
    <s v="Unknown"/>
    <m/>
    <m/>
    <m/>
    <m/>
    <m/>
    <m/>
    <m/>
    <s v="Overhead"/>
    <x v="3"/>
    <s v="Other"/>
    <s v="Triplex Riser"/>
    <s v="100894245"/>
    <s v="     "/>
    <s v="Non-HFTD"/>
    <x v="0"/>
    <m/>
    <m/>
    <n v="36.500100000000003"/>
    <n v="-119.539"/>
    <s v="FRESNO"/>
    <s v="KINGSBURG-1111"/>
    <m/>
    <m/>
    <m/>
    <x v="0"/>
    <s v="Tulare County FD"/>
    <s v="Agriculture"/>
    <m/>
    <m/>
    <s v="No"/>
    <m/>
    <m/>
    <m/>
    <m/>
    <m/>
    <m/>
    <m/>
    <s v="N"/>
    <s v="N"/>
    <m/>
    <m/>
    <s v="     "/>
    <m/>
    <m/>
    <m/>
    <m/>
    <m/>
    <m/>
    <m/>
    <m/>
    <m/>
    <m/>
    <m/>
    <m/>
    <m/>
    <m/>
    <m/>
    <m/>
    <m/>
    <m/>
    <m/>
  </r>
  <r>
    <s v="20190135"/>
    <s v="     "/>
    <n v="43588"/>
    <s v="5/3"/>
    <x v="0"/>
    <n v="0.89848379629629627"/>
    <s v="18"/>
    <n v="2"/>
    <s v="5"/>
    <x v="3"/>
    <n v="43588"/>
    <n v="0.89444444444444449"/>
    <s v="car-pole"/>
    <s v="     "/>
    <s v="FAS"/>
    <m/>
    <s v="N"/>
    <x v="0"/>
    <s v="373463"/>
    <s v="19-0048792"/>
    <m/>
    <s v="T004633800"/>
    <n v="0"/>
    <m/>
    <s v="     "/>
    <x v="1"/>
    <s v="PG&amp;E"/>
    <m/>
    <m/>
    <m/>
    <s v="D"/>
    <m/>
    <s v="&lt;0.25"/>
    <m/>
    <s v="Contact - 3rd Party"/>
    <s v="33.d. Vehicle contact"/>
    <s v="Contact - 3rd Party"/>
    <s v="Contact from object"/>
    <s v="Contact - Vehicle"/>
    <m/>
    <s v="Contact - Vehicle"/>
    <s v="Pole"/>
    <s v="Three Phase Fault"/>
    <m/>
    <s v="Overhead"/>
    <x v="3"/>
    <s v="Pole"/>
    <m/>
    <s v="103270078"/>
    <s v="     "/>
    <s v="Non-HFTD"/>
    <x v="0"/>
    <m/>
    <m/>
    <n v="36.750500000000002"/>
    <n v="-119.7"/>
    <s v="FRESNO"/>
    <s v="BARTON-1115"/>
    <m/>
    <m/>
    <s v="BARTON 111577150"/>
    <x v="0"/>
    <s v="Fresno FD"/>
    <s v="Urban"/>
    <m/>
    <m/>
    <s v="No"/>
    <m/>
    <m/>
    <m/>
    <m/>
    <m/>
    <m/>
    <m/>
    <s v="N"/>
    <s v="N"/>
    <m/>
    <m/>
    <s v="     "/>
    <m/>
    <m/>
    <m/>
    <m/>
    <m/>
    <m/>
    <m/>
    <m/>
    <m/>
    <m/>
    <m/>
    <m/>
    <m/>
    <m/>
    <m/>
    <m/>
    <m/>
    <m/>
    <m/>
  </r>
  <r>
    <s v="MIA201910504"/>
    <s v="     "/>
    <n v="43588"/>
    <s v="5/3"/>
    <x v="0"/>
    <n v="0.79980324074074072"/>
    <s v="18"/>
    <n v="2"/>
    <s v="5"/>
    <x v="3"/>
    <n v="43588"/>
    <n v="0.7993055555555556"/>
    <s v="FD ONS FOR GRASS FIRE/ MULT POLES ON FIRE. WORRIED LINES WILL GO DOWN ON FWY IN_x000a_POLES BREAK.; CHP(FIRE DEPT); POLE FIRE BURNT 1/0 TRIPLEX RISER NEEDS TO BE REPLACED; Tulare County FD is the suppressing agency; cause unknown"/>
    <s v="     "/>
    <s v="FAS"/>
    <n v="44250"/>
    <s v="Y"/>
    <x v="0"/>
    <m/>
    <s v="N/A"/>
    <m/>
    <s v="T004633771"/>
    <n v="117158069"/>
    <m/>
    <s v="     "/>
    <x v="1"/>
    <s v="PG&amp;E"/>
    <m/>
    <m/>
    <m/>
    <s v="D"/>
    <m/>
    <s v="&lt;0.25"/>
    <m/>
    <s v="Equipment - PG&amp;E"/>
    <s v="34.c. Fuse damage or failure"/>
    <s v="Equipment - PG&amp;E"/>
    <s v="All types of equipment / facility failure"/>
    <s v="Fuse failure - all"/>
    <s v="Pole"/>
    <m/>
    <m/>
    <m/>
    <s v="Yes"/>
    <s v="Overhead"/>
    <x v="0"/>
    <m/>
    <m/>
    <s v="100894245"/>
    <s v="     "/>
    <s v="Non-HFTD"/>
    <x v="0"/>
    <m/>
    <m/>
    <n v="36.5"/>
    <n v="-119.539"/>
    <s v="Tulare"/>
    <s v="KINGSBURG-1111"/>
    <s v="252241110"/>
    <n v="11000"/>
    <m/>
    <x v="0"/>
    <s v="Tulare Fire Dept."/>
    <s v="Agriculture"/>
    <m/>
    <m/>
    <s v="No"/>
    <m/>
    <m/>
    <m/>
    <m/>
    <m/>
    <m/>
    <m/>
    <s v="N"/>
    <s v="N"/>
    <m/>
    <m/>
    <s v="     "/>
    <m/>
    <m/>
    <m/>
    <m/>
    <m/>
    <m/>
    <m/>
    <m/>
    <m/>
    <m/>
    <m/>
    <m/>
    <m/>
    <m/>
    <m/>
    <m/>
    <m/>
    <m/>
    <m/>
  </r>
  <r>
    <s v="20190133"/>
    <s v="     "/>
    <n v="43588"/>
    <s v="5/3"/>
    <x v="0"/>
    <m/>
    <s v="18"/>
    <n v="2"/>
    <s v="5"/>
    <x v="3"/>
    <n v="43588"/>
    <n v="0.65625"/>
    <s v="ILIS indicates Car Pole Incident. Pole damaged and conductors wire down.  Downloaded FAS T004633673. Confirmed location and suppressing agency. Obtained damage claim confirmed truck hit pole downed lines."/>
    <s v="     "/>
    <s v="FAS"/>
    <m/>
    <s v="N"/>
    <x v="0"/>
    <s v="373351"/>
    <s v="19-0048754"/>
    <m/>
    <s v="T004633673"/>
    <n v="0"/>
    <m/>
    <s v="     "/>
    <x v="1"/>
    <s v="PG&amp;E"/>
    <m/>
    <m/>
    <m/>
    <s v="D"/>
    <s v="D"/>
    <s v="&lt;0.25"/>
    <m/>
    <s v="Contact - 3rd Party"/>
    <s v="33.d. Vehicle contact"/>
    <s v="Contact - 3rd Party"/>
    <s v="Contact from object"/>
    <s v="Contact - Vehicle"/>
    <m/>
    <s v="Contact - Vehicle"/>
    <s v="Pole"/>
    <s v="Line to Line,Line to Ground"/>
    <m/>
    <s v="Overhead"/>
    <x v="3"/>
    <s v="Pole"/>
    <s v="Conductors"/>
    <s v="100360352"/>
    <s v="     "/>
    <s v="Non-HFTD"/>
    <x v="0"/>
    <m/>
    <m/>
    <n v="39.494300000000003"/>
    <n v="-121.68899999999999"/>
    <s v="BUTTE"/>
    <s v="TRES-VIAS-1101"/>
    <m/>
    <m/>
    <s v="TRES VIAS 11011970"/>
    <x v="0"/>
    <s v="Richvale FD"/>
    <s v="Agriculture"/>
    <m/>
    <m/>
    <s v="No"/>
    <m/>
    <m/>
    <m/>
    <m/>
    <m/>
    <m/>
    <m/>
    <s v="N"/>
    <s v="N"/>
    <m/>
    <m/>
    <s v="     "/>
    <m/>
    <m/>
    <m/>
    <m/>
    <m/>
    <m/>
    <m/>
    <m/>
    <m/>
    <m/>
    <m/>
    <m/>
    <m/>
    <m/>
    <m/>
    <m/>
    <m/>
    <m/>
    <m/>
  </r>
  <r>
    <s v="20190132"/>
    <s v="     "/>
    <n v="43588"/>
    <s v="5/3"/>
    <x v="0"/>
    <m/>
    <s v="18"/>
    <n v="2"/>
    <s v="5"/>
    <x v="3"/>
    <n v="43588"/>
    <n v="0.57430555555555551"/>
    <s v="ILIS indicates 3rd party vehicle (loader) -pole which struck anchor/guy and downed conductor FO Tag T004633564. Wrapped around primary causing a fire.Supressing agency indicated &quot;Water&quot; but it appears Cal Fire is the contact. Updated to Cal Fire for Suppresing Agency per FAS Tag. EC 117156883. PM 43763391."/>
    <s v="     "/>
    <s v="FAS"/>
    <m/>
    <s v="N"/>
    <x v="0"/>
    <s v="373278"/>
    <s v="19-0048693"/>
    <m/>
    <s v="T004633564"/>
    <n v="117156882"/>
    <m/>
    <s v="     "/>
    <x v="1"/>
    <s v="PG&amp;E"/>
    <m/>
    <m/>
    <m/>
    <s v="D"/>
    <s v="D"/>
    <s v="&lt;0.25"/>
    <m/>
    <s v="Contact - 3rd Party"/>
    <s v="33.d. Vehicle contact"/>
    <s v="Contact - 3rd Party"/>
    <s v="Contact from object"/>
    <s v="Contact - Vehicle"/>
    <m/>
    <s v="Contact - Vehicle"/>
    <s v="Guy/Span Wire"/>
    <s v="Force Out"/>
    <m/>
    <s v="Overhead"/>
    <x v="3"/>
    <s v="Guy/Span Wire"/>
    <m/>
    <s v="103794549"/>
    <s v="     "/>
    <s v="Non-HFTD"/>
    <x v="0"/>
    <m/>
    <m/>
    <n v="37.055300000000003"/>
    <n v="-120.336"/>
    <s v="MADERA"/>
    <s v="DAIRYLAND-1102"/>
    <m/>
    <m/>
    <s v="DAIRYLAND 1102CB"/>
    <x v="0"/>
    <m/>
    <s v="Agriculture"/>
    <m/>
    <m/>
    <s v="No"/>
    <m/>
    <m/>
    <m/>
    <m/>
    <m/>
    <m/>
    <m/>
    <s v="N"/>
    <s v="N"/>
    <m/>
    <m/>
    <s v="     "/>
    <m/>
    <m/>
    <m/>
    <m/>
    <m/>
    <m/>
    <m/>
    <m/>
    <m/>
    <m/>
    <m/>
    <m/>
    <m/>
    <m/>
    <m/>
    <m/>
    <m/>
    <m/>
    <m/>
  </r>
  <r>
    <s v="20212387"/>
    <s v="     "/>
    <n v="44319"/>
    <s v="5/3"/>
    <x v="0"/>
    <m/>
    <s v="19"/>
    <n v="2"/>
    <s v="5"/>
    <x v="5"/>
    <n v="44317"/>
    <m/>
    <s v="Burnt crossarm was replaced; No mention of how it was burned; Going to contact Tman"/>
    <s v="     "/>
    <s v="SAP"/>
    <m/>
    <s v="Y"/>
    <x v="0"/>
    <m/>
    <s v="21-0055818"/>
    <m/>
    <s v="T005278731"/>
    <n v="120916000"/>
    <m/>
    <s v="     "/>
    <x v="0"/>
    <s v="PG&amp;E"/>
    <m/>
    <m/>
    <m/>
    <s v="D"/>
    <m/>
    <s v="Structure-PG&amp;E only"/>
    <m/>
    <s v="Contamination"/>
    <s v="36.a. Contamination"/>
    <s v="Equipment - PG&amp;E"/>
    <s v="Contamination"/>
    <s v="Contamination"/>
    <m/>
    <m/>
    <m/>
    <s v="Force Out,None"/>
    <s v="N"/>
    <s v="Overhead"/>
    <x v="0"/>
    <s v="Crossarm"/>
    <m/>
    <s v="101848320"/>
    <s v="     "/>
    <s v="Non-HFTD"/>
    <x v="0"/>
    <m/>
    <m/>
    <n v="35.3855"/>
    <n v="-120.857"/>
    <s v="San Luis Obispo"/>
    <s v="MORRO-BAY-1101"/>
    <m/>
    <n v="12000"/>
    <m/>
    <x v="0"/>
    <s v="Self Extinguished"/>
    <s v="Urban"/>
    <m/>
    <m/>
    <s v="No"/>
    <m/>
    <m/>
    <m/>
    <m/>
    <m/>
    <m/>
    <m/>
    <s v="N"/>
    <s v="N"/>
    <m/>
    <m/>
    <s v="     "/>
    <m/>
    <m/>
    <m/>
    <m/>
    <m/>
    <m/>
    <m/>
    <m/>
    <m/>
    <m/>
    <m/>
    <m/>
    <m/>
    <m/>
    <m/>
    <m/>
    <m/>
    <m/>
    <m/>
  </r>
  <r>
    <s v="SAP20210320"/>
    <s v="     "/>
    <n v="44319"/>
    <s v="5/3"/>
    <x v="0"/>
    <m/>
    <s v="19"/>
    <n v="2"/>
    <s v="5"/>
    <x v="5"/>
    <n v="44317"/>
    <m/>
    <s v="Burnt crossarm was replaced; No mention of how it was burned; Going to contact Tman"/>
    <s v="     "/>
    <s v="SAP"/>
    <n v="44580"/>
    <s v="Y"/>
    <x v="0"/>
    <s v="1338990"/>
    <s v="21-0055818"/>
    <m/>
    <s v="T005278731"/>
    <n v="120915581"/>
    <m/>
    <s v="     "/>
    <x v="0"/>
    <s v="PG&amp;E"/>
    <m/>
    <m/>
    <m/>
    <s v="D"/>
    <m/>
    <s v="Structure-PG&amp;E only"/>
    <m/>
    <s v="Contamination"/>
    <s v="36.a. Contamination"/>
    <s v="Equipment - PG&amp;E"/>
    <s v="Contamination"/>
    <s v="Contamination"/>
    <m/>
    <m/>
    <m/>
    <s v="Force Out,None"/>
    <s v="No"/>
    <s v="Overhead"/>
    <x v="0"/>
    <s v="Crossarm"/>
    <m/>
    <s v="101848320"/>
    <s v="     "/>
    <s v="Non-HFTD"/>
    <x v="0"/>
    <m/>
    <m/>
    <n v="35.3855"/>
    <n v="-120.857"/>
    <s v="San Luis Obispo"/>
    <s v="MORRO-BAY-1101"/>
    <m/>
    <m/>
    <m/>
    <x v="0"/>
    <m/>
    <m/>
    <m/>
    <m/>
    <s v="No"/>
    <m/>
    <m/>
    <m/>
    <m/>
    <m/>
    <m/>
    <m/>
    <s v="N"/>
    <s v="N"/>
    <m/>
    <m/>
    <s v="     "/>
    <m/>
    <m/>
    <m/>
    <m/>
    <m/>
    <m/>
    <m/>
    <m/>
    <m/>
    <m/>
    <m/>
    <m/>
    <m/>
    <m/>
    <m/>
    <m/>
    <m/>
    <m/>
    <m/>
  </r>
  <r>
    <s v="MIA20145262"/>
    <s v="     "/>
    <n v="41789"/>
    <s v="5/30"/>
    <x v="0"/>
    <n v="0.90125"/>
    <s v="22"/>
    <n v="2"/>
    <s v="5"/>
    <x v="7"/>
    <n v="41789"/>
    <n v="0.90069444444444446"/>
    <s v="YCC3 - Not attributable to PG&amp;E, no PG&amp;E equipment damaged; krj7- PGE streetlight, yes atttriubtable"/>
    <s v="     "/>
    <s v="FAS"/>
    <n v="44263"/>
    <s v="Y"/>
    <x v="0"/>
    <s v="1026660"/>
    <s v="N/A"/>
    <m/>
    <s v="T003129444"/>
    <m/>
    <m/>
    <s v="     "/>
    <x v="0"/>
    <s v="PG&amp;E"/>
    <m/>
    <m/>
    <m/>
    <s v="D"/>
    <m/>
    <m/>
    <m/>
    <s v="Contact - Animal - Nest"/>
    <s v="33.e. Other contact from object"/>
    <s v="Contact - Nest"/>
    <s v="Contact from object"/>
    <s v="Contact - Nest"/>
    <m/>
    <s v="Contact - Nest"/>
    <m/>
    <m/>
    <m/>
    <m/>
    <x v="0"/>
    <m/>
    <m/>
    <m/>
    <s v="     "/>
    <s v="Non-HFTD"/>
    <x v="0"/>
    <m/>
    <m/>
    <n v="36.9572"/>
    <n v="-120.04600000000001"/>
    <s v="Madera"/>
    <s v="STOREY-1107"/>
    <s v="254611107"/>
    <n v="11000"/>
    <m/>
    <x v="0"/>
    <m/>
    <s v="Urban"/>
    <m/>
    <m/>
    <s v="No"/>
    <m/>
    <m/>
    <m/>
    <m/>
    <m/>
    <m/>
    <m/>
    <s v="N"/>
    <s v="N"/>
    <m/>
    <m/>
    <s v="     "/>
    <m/>
    <m/>
    <m/>
    <m/>
    <m/>
    <m/>
    <m/>
    <m/>
    <m/>
    <m/>
    <m/>
    <m/>
    <m/>
    <m/>
    <m/>
    <m/>
    <m/>
    <m/>
    <m/>
  </r>
  <r>
    <s v="SAP201421349"/>
    <s v="     "/>
    <n v="41789"/>
    <s v="5/30"/>
    <x v="0"/>
    <m/>
    <s v="22"/>
    <n v="2"/>
    <s v="5"/>
    <x v="7"/>
    <n v="41787"/>
    <m/>
    <s v="blown switch; damaged cable; fire"/>
    <s v="     "/>
    <s v="SAP"/>
    <n v="44580"/>
    <s v="Y"/>
    <x v="0"/>
    <m/>
    <s v="14-0034711.1"/>
    <m/>
    <s v="T003127834"/>
    <n v="108163781"/>
    <m/>
    <s v="     "/>
    <x v="0"/>
    <s v="PG&amp;E"/>
    <m/>
    <m/>
    <m/>
    <s v="D"/>
    <m/>
    <s v="Structure-PG&amp;E only"/>
    <m/>
    <s v="Equipment - PG&amp;E"/>
    <s v="34.e. Switch damage or failure"/>
    <s v="Equipment - PG&amp;E"/>
    <s v="Switch failure"/>
    <s v="Switch failure"/>
    <s v="Switch"/>
    <m/>
    <m/>
    <s v="None,Line to Ground"/>
    <s v="No"/>
    <s v="Underground"/>
    <x v="0"/>
    <s v="Switch"/>
    <m/>
    <m/>
    <s v="     "/>
    <s v="Non-HFTD"/>
    <x v="0"/>
    <m/>
    <m/>
    <n v="37.7057"/>
    <n v="-121.714"/>
    <s v="Alameda"/>
    <s v="LAS-POSITAS-2110"/>
    <m/>
    <m/>
    <m/>
    <x v="0"/>
    <m/>
    <m/>
    <m/>
    <m/>
    <s v="No"/>
    <m/>
    <m/>
    <m/>
    <m/>
    <m/>
    <m/>
    <m/>
    <s v="N"/>
    <s v="N"/>
    <m/>
    <m/>
    <s v="     "/>
    <m/>
    <m/>
    <m/>
    <m/>
    <m/>
    <m/>
    <m/>
    <m/>
    <m/>
    <m/>
    <m/>
    <m/>
    <m/>
    <m/>
    <m/>
    <m/>
    <m/>
    <m/>
    <m/>
  </r>
  <r>
    <s v="20150081"/>
    <s v="     "/>
    <n v="42154"/>
    <s v="5/30"/>
    <x v="0"/>
    <n v="0.73263888888888884"/>
    <s v="22"/>
    <n v="2"/>
    <s v="5"/>
    <x v="2"/>
    <n v="42154"/>
    <n v="0.71180555555555558"/>
    <m/>
    <s v="     "/>
    <m/>
    <m/>
    <s v="N"/>
    <x v="0"/>
    <s v="1241471"/>
    <s v="15-0037426"/>
    <m/>
    <m/>
    <n v="110419220"/>
    <m/>
    <s v="     "/>
    <x v="1"/>
    <s v="PG&amp;E"/>
    <m/>
    <s v="Vegetation"/>
    <m/>
    <s v="D"/>
    <m/>
    <s v="&lt;3 meters of linear travel"/>
    <s v="Square Feet: 20x50; Acreage: "/>
    <s v="Contact - Animal - Bird"/>
    <s v="33.b. Animal contact"/>
    <s v="Contact - Bird"/>
    <s v="All types of equipment / facility failure"/>
    <s v="Contact - Animal"/>
    <m/>
    <s v="Contact - Animal"/>
    <s v="Conductor"/>
    <s v="Line to Line"/>
    <s v="0"/>
    <s v="Overhead"/>
    <x v="3"/>
    <s v="Conductor"/>
    <m/>
    <s v="100 placerville dr behind maint shop, Placerville"/>
    <s v="     "/>
    <s v="Non-HFTD"/>
    <x v="0"/>
    <n v="340"/>
    <m/>
    <n v="38.7254"/>
    <n v="-120.833"/>
    <s v="El Dorado"/>
    <s v="PLACERVILLE-1111"/>
    <s v="152261103"/>
    <n v="12000"/>
    <s v="PLACERVILLE 11118582"/>
    <x v="0"/>
    <s v="El Dorado County FD"/>
    <s v="Urban"/>
    <m/>
    <m/>
    <s v="No"/>
    <m/>
    <m/>
    <m/>
    <m/>
    <m/>
    <m/>
    <m/>
    <s v="N"/>
    <s v="N"/>
    <m/>
    <m/>
    <s v="     "/>
    <m/>
    <m/>
    <m/>
    <m/>
    <m/>
    <m/>
    <m/>
    <m/>
    <m/>
    <m/>
    <m/>
    <m/>
    <m/>
    <m/>
    <m/>
    <m/>
    <m/>
    <m/>
    <m/>
  </r>
  <r>
    <s v="20150079"/>
    <s v="     "/>
    <n v="42154"/>
    <s v="5/30"/>
    <x v="0"/>
    <n v="0.46111111111111114"/>
    <s v="22"/>
    <n v="2"/>
    <s v="5"/>
    <x v="2"/>
    <n v="42154"/>
    <n v="0.46111111111111114"/>
    <m/>
    <s v="     "/>
    <m/>
    <m/>
    <s v="N"/>
    <x v="0"/>
    <s v="1241379"/>
    <s v="15-0037404"/>
    <m/>
    <m/>
    <n v="110419162"/>
    <m/>
    <s v="     "/>
    <x v="1"/>
    <s v="PG&amp;E"/>
    <m/>
    <s v="Vegetation"/>
    <m/>
    <s v="D"/>
    <m/>
    <s v="0.26-9.99"/>
    <s v="Square Feet: ; Acreage: 1"/>
    <s v="Contact - 3rd Party"/>
    <s v="33.d. Vehicle contact"/>
    <s v="Contact - 3rd Party"/>
    <s v="All types of equipment / facility failure"/>
    <s v="Contact - Vehicle"/>
    <m/>
    <s v="Contact - Vehicle"/>
    <s v="Pole"/>
    <s v="Line to Ground"/>
    <s v="0"/>
    <s v="Overhead"/>
    <x v="3"/>
    <s v="Conductor"/>
    <m/>
    <s v="100643725"/>
    <s v="     "/>
    <s v="Non-HFTD"/>
    <x v="0"/>
    <m/>
    <m/>
    <n v="36.902299999999997"/>
    <n v="-119.774"/>
    <s v="Fresno"/>
    <s v="RIVER-ROCK-1101"/>
    <s v="255251101"/>
    <n v="12000"/>
    <s v="RIVER ROCK 1101CB"/>
    <x v="0"/>
    <m/>
    <s v="Urban"/>
    <m/>
    <m/>
    <s v="No"/>
    <m/>
    <m/>
    <m/>
    <m/>
    <m/>
    <m/>
    <m/>
    <s v="N"/>
    <s v="N"/>
    <m/>
    <m/>
    <s v="     "/>
    <m/>
    <m/>
    <m/>
    <m/>
    <m/>
    <m/>
    <m/>
    <m/>
    <m/>
    <m/>
    <m/>
    <m/>
    <m/>
    <m/>
    <m/>
    <m/>
    <m/>
    <m/>
    <m/>
  </r>
  <r>
    <s v="SAP201518240"/>
    <s v="     "/>
    <n v="42154"/>
    <s v="5/30"/>
    <x v="0"/>
    <m/>
    <s v="22"/>
    <n v="2"/>
    <s v="5"/>
    <x v="2"/>
    <n v="42152"/>
    <m/>
    <s v="transformer went to ground starting fire at several gas meters; &quot;bad customer GFI&quot;"/>
    <s v="     "/>
    <s v="SAP"/>
    <n v="44580"/>
    <s v="Y"/>
    <x v="0"/>
    <s v="1240764"/>
    <s v="N/A"/>
    <m/>
    <s v="T003407391"/>
    <n v="110416178"/>
    <m/>
    <s v="     "/>
    <x v="0"/>
    <s v="PG&amp;E"/>
    <m/>
    <m/>
    <m/>
    <s v="D"/>
    <m/>
    <s v="Structure-PG&amp;E only"/>
    <m/>
    <s v="Equipment - PG&amp;E"/>
    <s v="34.n. Transformer damage or failure"/>
    <s v="Equipment - PG&amp;E"/>
    <s v="Transformer failure"/>
    <s v="Transformer failure"/>
    <s v="Transformer"/>
    <m/>
    <m/>
    <m/>
    <s v="Yes"/>
    <s v="Overhead"/>
    <x v="0"/>
    <s v="Transformer"/>
    <m/>
    <s v="103132019"/>
    <s v="     "/>
    <s v="Non-HFTD"/>
    <x v="0"/>
    <m/>
    <m/>
    <n v="40.394199999999998"/>
    <n v="-122.289"/>
    <s v="Shasta"/>
    <s v="COTTONWOOD-1102"/>
    <m/>
    <m/>
    <m/>
    <x v="0"/>
    <m/>
    <m/>
    <m/>
    <m/>
    <s v="No"/>
    <m/>
    <m/>
    <m/>
    <m/>
    <m/>
    <m/>
    <m/>
    <s v="N"/>
    <s v="N"/>
    <m/>
    <m/>
    <s v="     "/>
    <m/>
    <m/>
    <m/>
    <m/>
    <m/>
    <m/>
    <m/>
    <m/>
    <m/>
    <m/>
    <m/>
    <m/>
    <m/>
    <m/>
    <m/>
    <m/>
    <m/>
    <m/>
    <m/>
  </r>
  <r>
    <s v="20150078"/>
    <s v="     "/>
    <n v="42154"/>
    <s v="5/30"/>
    <x v="0"/>
    <n v="0.37916666666666665"/>
    <s v="22"/>
    <n v="2"/>
    <s v="5"/>
    <x v="2"/>
    <n v="42154"/>
    <n v="0.37916666666666665"/>
    <m/>
    <s v="     "/>
    <m/>
    <m/>
    <s v="N"/>
    <x v="0"/>
    <s v="1241328"/>
    <s v="15-0037391"/>
    <m/>
    <m/>
    <n v="110419047"/>
    <m/>
    <s v="     "/>
    <x v="1"/>
    <s v="PG&amp;E"/>
    <m/>
    <s v="Vegetation"/>
    <m/>
    <s v="D"/>
    <m/>
    <s v="&lt;0.25"/>
    <s v="Square Feet: 10 x 100; Acreage: "/>
    <s v="Contact - Animal - Other"/>
    <s v="33.b. Animal contact"/>
    <s v="Contact - Animal"/>
    <s v="All types of equipment / facility failure"/>
    <s v="Contact - Animal"/>
    <m/>
    <s v="Contact - Animal"/>
    <s v="Conductor"/>
    <s v="Line to Ground"/>
    <m/>
    <s v="Overhead"/>
    <x v="3"/>
    <s v="Conductor"/>
    <m/>
    <m/>
    <s v="     "/>
    <s v="Non-HFTD"/>
    <x v="0"/>
    <m/>
    <m/>
    <n v="39.474299999999999"/>
    <n v="-121.69799999999999"/>
    <s v="Butte"/>
    <s v="TRES-VIAS-1101"/>
    <s v="103251101"/>
    <n v="12000"/>
    <s v="TRES VIAS 1101CB"/>
    <x v="0"/>
    <m/>
    <s v="Agriculture"/>
    <m/>
    <m/>
    <s v="No"/>
    <m/>
    <m/>
    <m/>
    <m/>
    <m/>
    <m/>
    <m/>
    <s v="N"/>
    <s v="N"/>
    <m/>
    <m/>
    <s v="     "/>
    <m/>
    <m/>
    <m/>
    <m/>
    <m/>
    <m/>
    <m/>
    <m/>
    <m/>
    <m/>
    <m/>
    <m/>
    <m/>
    <m/>
    <m/>
    <m/>
    <m/>
    <m/>
    <m/>
  </r>
  <r>
    <s v="20160064"/>
    <s v="     "/>
    <n v="42520"/>
    <s v="5/30"/>
    <x v="0"/>
    <n v="0.85902777777777772"/>
    <s v="23"/>
    <n v="2"/>
    <s v="5"/>
    <x v="6"/>
    <n v="42520"/>
    <n v="0.85902777777777772"/>
    <s v="ISOLATED HAZ. CALLED FOR CREW"/>
    <s v="     "/>
    <m/>
    <m/>
    <s v="N"/>
    <x v="0"/>
    <s v="1479270"/>
    <s v="16-0039739"/>
    <m/>
    <m/>
    <n v="111671436"/>
    <m/>
    <s v="     "/>
    <x v="1"/>
    <s v="PG&amp;E"/>
    <m/>
    <s v="Vegetation"/>
    <m/>
    <s v="D"/>
    <m/>
    <s v="&lt;0.25"/>
    <s v="Square Feet: ; Acreage: "/>
    <s v="Equipment - PG&amp;E"/>
    <s v="34.f. Pole damage or failure"/>
    <s v="Equipment - PG&amp;E"/>
    <s v="All types of equipment / facility failure"/>
    <s v="Pole"/>
    <s v="Pole"/>
    <m/>
    <m/>
    <s v="Line to Line"/>
    <m/>
    <s v="Overhead"/>
    <x v="1"/>
    <s v="Conductor"/>
    <m/>
    <s v="100118357"/>
    <s v="     "/>
    <s v="Non-HFTD"/>
    <x v="0"/>
    <m/>
    <m/>
    <n v="35.456200000000003"/>
    <n v="-118.93300000000001"/>
    <s v="Kern"/>
    <s v="KERN-OIL-1106"/>
    <s v="252721106"/>
    <m/>
    <s v="N/A"/>
    <x v="0"/>
    <s v="County"/>
    <s v="Herbaceous"/>
    <m/>
    <m/>
    <s v="No"/>
    <m/>
    <m/>
    <m/>
    <m/>
    <m/>
    <m/>
    <m/>
    <s v="N"/>
    <s v="N"/>
    <m/>
    <m/>
    <s v="     "/>
    <m/>
    <m/>
    <m/>
    <m/>
    <m/>
    <m/>
    <m/>
    <m/>
    <m/>
    <m/>
    <m/>
    <m/>
    <m/>
    <m/>
    <m/>
    <m/>
    <m/>
    <m/>
    <m/>
  </r>
  <r>
    <s v="20170065"/>
    <s v="     "/>
    <n v="42885"/>
    <s v="5/30"/>
    <x v="0"/>
    <n v="0.4861111111111111"/>
    <s v="22"/>
    <n v="2"/>
    <s v="5"/>
    <x v="0"/>
    <n v="42885"/>
    <n v="0.4861111111111111"/>
    <m/>
    <s v="     "/>
    <m/>
    <m/>
    <s v="N"/>
    <x v="0"/>
    <s v="1793252"/>
    <s v="17-0051473"/>
    <m/>
    <m/>
    <m/>
    <m/>
    <s v="     "/>
    <x v="1"/>
    <s v="PG&amp;E"/>
    <m/>
    <s v="Vegetation"/>
    <m/>
    <s v="D"/>
    <m/>
    <s v="&lt;0.25"/>
    <s v="Square Feet: ; Acreage: "/>
    <s v="Contact - Animal - Bird"/>
    <s v="33.b. Animal contact"/>
    <s v="Contact - Bird"/>
    <s v="All types of equipment / facility failure"/>
    <s v="Contact - Animal"/>
    <m/>
    <s v="Contact - Animal"/>
    <s v="Conductor"/>
    <s v="Line to Line"/>
    <s v="Unknown"/>
    <s v="Overhead"/>
    <x v="3"/>
    <s v="Conductor"/>
    <m/>
    <s v="101707398"/>
    <s v="     "/>
    <s v="Non-HFTD"/>
    <x v="0"/>
    <m/>
    <m/>
    <n v="36.8005"/>
    <n v="-121.77"/>
    <s v="Monterey"/>
    <s v="DOLAN-ROAD-1101"/>
    <s v="182381103"/>
    <n v="12000"/>
    <s v="DOLAN ROAD 11013048"/>
    <x v="0"/>
    <s v="N.A."/>
    <s v="Herbaceous"/>
    <m/>
    <m/>
    <s v="No"/>
    <m/>
    <m/>
    <m/>
    <m/>
    <m/>
    <m/>
    <m/>
    <s v="N"/>
    <s v="N"/>
    <m/>
    <m/>
    <s v="     "/>
    <m/>
    <m/>
    <m/>
    <m/>
    <m/>
    <m/>
    <m/>
    <m/>
    <m/>
    <m/>
    <m/>
    <m/>
    <m/>
    <m/>
    <m/>
    <m/>
    <m/>
    <m/>
    <m/>
  </r>
  <r>
    <s v="20180211"/>
    <s v="     "/>
    <n v="43250"/>
    <s v="5/30"/>
    <x v="0"/>
    <n v="0.70694444444444449"/>
    <s v="22"/>
    <n v="2"/>
    <s v="5"/>
    <x v="1"/>
    <m/>
    <m/>
    <s v="Car fire"/>
    <s v="     "/>
    <s v="FAS"/>
    <m/>
    <s v="N"/>
    <x v="0"/>
    <m/>
    <m/>
    <m/>
    <m/>
    <m/>
    <m/>
    <s v="     "/>
    <x v="0"/>
    <s v="PG&amp;E"/>
    <m/>
    <m/>
    <m/>
    <s v="D"/>
    <m/>
    <s v="&lt;0.25"/>
    <m/>
    <s v="Contact - 3rd Party"/>
    <s v="33.e. Other contact from object"/>
    <s v="Contact - 3rd Party"/>
    <s v="Contact from object"/>
    <s v="Contact - 3rd Party"/>
    <m/>
    <s v="Contact - 3rd Party"/>
    <m/>
    <m/>
    <m/>
    <m/>
    <x v="3"/>
    <m/>
    <m/>
    <m/>
    <s v="     "/>
    <s v="Non-HFTD"/>
    <x v="0"/>
    <m/>
    <m/>
    <n v="38.3247"/>
    <n v="-121.82299999999999"/>
    <s v="Solano"/>
    <s v="PEABODY-2107"/>
    <s v="063642107"/>
    <n v="21000"/>
    <m/>
    <x v="0"/>
    <m/>
    <s v="Rural"/>
    <m/>
    <m/>
    <s v="No"/>
    <m/>
    <m/>
    <m/>
    <m/>
    <m/>
    <m/>
    <m/>
    <s v="N"/>
    <s v="N"/>
    <m/>
    <m/>
    <s v="     "/>
    <m/>
    <m/>
    <m/>
    <m/>
    <m/>
    <m/>
    <m/>
    <m/>
    <m/>
    <m/>
    <m/>
    <m/>
    <m/>
    <m/>
    <m/>
    <m/>
    <m/>
    <m/>
    <m/>
  </r>
  <r>
    <s v="20180210"/>
    <s v="     "/>
    <n v="43250"/>
    <s v="5/30"/>
    <x v="0"/>
    <n v="0.55576388888888884"/>
    <s v="22"/>
    <n v="2"/>
    <s v="5"/>
    <x v="1"/>
    <n v="43250"/>
    <n v="0.54166666666666663"/>
    <s v="Two fallen poles might have been cause of fire"/>
    <s v="     "/>
    <s v="FAS"/>
    <m/>
    <s v="N"/>
    <x v="0"/>
    <s v="97097"/>
    <s v="18-0045687"/>
    <m/>
    <m/>
    <m/>
    <m/>
    <s v="     "/>
    <x v="1"/>
    <s v="PG&amp;E"/>
    <m/>
    <m/>
    <m/>
    <s v="D"/>
    <m/>
    <s v="0.26-9.99"/>
    <m/>
    <s v="Equipment - PG&amp;E"/>
    <s v="34.f. Pole damage or failure"/>
    <s v="Equipment - PG&amp;E"/>
    <s v="All types of equipment / facility failure"/>
    <s v="Pole"/>
    <s v="Pole"/>
    <m/>
    <m/>
    <s v="Three Phase Fault"/>
    <m/>
    <s v="Overhead"/>
    <x v="3"/>
    <s v="Pole"/>
    <m/>
    <s v="9382"/>
    <s v="     "/>
    <s v="Non-HFTD"/>
    <x v="0"/>
    <m/>
    <m/>
    <n v="38.527500000000003"/>
    <n v="-121.821"/>
    <s v="Solano"/>
    <s v="DAVIS-1107"/>
    <s v="062041107"/>
    <n v="11000"/>
    <s v="DAVIS 11079382"/>
    <x v="0"/>
    <m/>
    <s v="Agriculture"/>
    <m/>
    <m/>
    <s v="No"/>
    <m/>
    <m/>
    <m/>
    <m/>
    <m/>
    <m/>
    <m/>
    <s v="N"/>
    <s v="N"/>
    <m/>
    <m/>
    <s v="     "/>
    <m/>
    <m/>
    <m/>
    <m/>
    <m/>
    <m/>
    <m/>
    <m/>
    <m/>
    <m/>
    <m/>
    <m/>
    <m/>
    <m/>
    <m/>
    <m/>
    <m/>
    <m/>
    <m/>
  </r>
  <r>
    <s v="20180208"/>
    <s v="     "/>
    <n v="43250"/>
    <s v="5/30"/>
    <x v="0"/>
    <n v="0.20943287037037037"/>
    <s v="22"/>
    <n v="2"/>
    <s v="5"/>
    <x v="1"/>
    <m/>
    <m/>
    <s v="FAS note - &quot;center phase bird guard burned up. went out on its own&quot;"/>
    <s v="     "/>
    <s v="FAS"/>
    <m/>
    <s v="N"/>
    <x v="0"/>
    <s v="96619"/>
    <m/>
    <m/>
    <m/>
    <m/>
    <m/>
    <s v="     "/>
    <x v="0"/>
    <s v="PG&amp;E"/>
    <m/>
    <m/>
    <m/>
    <s v="D"/>
    <m/>
    <s v="Structure-PG&amp;E only"/>
    <m/>
    <s v="Equipment - PG&amp;E"/>
    <s v="34.o. Other"/>
    <s v="Equipment - PG&amp;E"/>
    <s v="All types of equipment / facility failure"/>
    <s v="Other"/>
    <s v="Other"/>
    <m/>
    <m/>
    <m/>
    <m/>
    <m/>
    <x v="3"/>
    <s v="Other"/>
    <s v="bird guard"/>
    <m/>
    <s v="     "/>
    <s v="Non-HFTD"/>
    <x v="0"/>
    <m/>
    <m/>
    <n v="34.9621"/>
    <n v="-120.444"/>
    <s v="Santa Barbara"/>
    <s v="SANTA-MARIA-1106"/>
    <s v="182671106"/>
    <n v="11000"/>
    <m/>
    <x v="0"/>
    <m/>
    <s v="Urban"/>
    <m/>
    <m/>
    <s v="No"/>
    <m/>
    <m/>
    <m/>
    <m/>
    <m/>
    <m/>
    <m/>
    <s v="N"/>
    <s v="N"/>
    <m/>
    <m/>
    <s v="     "/>
    <m/>
    <m/>
    <m/>
    <m/>
    <m/>
    <m/>
    <m/>
    <m/>
    <m/>
    <m/>
    <m/>
    <m/>
    <m/>
    <m/>
    <m/>
    <m/>
    <m/>
    <m/>
    <m/>
  </r>
  <r>
    <s v="20190227"/>
    <s v="     "/>
    <n v="43615"/>
    <s v="5/30"/>
    <x v="0"/>
    <m/>
    <s v="22"/>
    <n v="2"/>
    <s v="5"/>
    <x v="3"/>
    <n v="43615"/>
    <m/>
    <s v="FAS Indicates2/18/2020 COE PIN 298575 GENERATED FOR BURNED OPEN JUMPER ON K215.  CAME ACROSS ISSUE W/ LAT AND LONG NOT BEING ACCEPTED ON IGNITION FIRE TAB.  NO TRAINING WAS GIVEN FOR ISSUES THAT MAY OCCUR IN THE FIELD WITH TRYING TO ENTER INFOR MATION IN THE IGNITION FIRE TAB. K215 Capacitor Downloaded CE Notification. "/>
    <s v="     "/>
    <s v="FAS"/>
    <m/>
    <s v="N"/>
    <x v="0"/>
    <s v="393213"/>
    <m/>
    <m/>
    <s v="T004656409"/>
    <n v="0"/>
    <m/>
    <s v="     "/>
    <x v="1"/>
    <s v="PG&amp;E"/>
    <m/>
    <m/>
    <m/>
    <s v="D"/>
    <s v="D"/>
    <s v="&lt;0.25"/>
    <m/>
    <s v="Equipment - PG&amp;E"/>
    <s v="34.o. Other"/>
    <s v="Equipment - PG&amp;E"/>
    <s v="All types of equipment / facility failure"/>
    <s v="Equipment failure - Other"/>
    <s v="Jumper"/>
    <m/>
    <m/>
    <m/>
    <m/>
    <s v="Overhead"/>
    <x v="0"/>
    <s v="Jumper"/>
    <s v="Jumper, Capacitor"/>
    <s v="K215"/>
    <s v="     "/>
    <s v="Non-HFTD"/>
    <x v="0"/>
    <m/>
    <m/>
    <n v="37.354500000000002"/>
    <n v="-121.87"/>
    <s v="SANTA CLARA"/>
    <s v="MABURY-1104"/>
    <m/>
    <m/>
    <m/>
    <x v="0"/>
    <s v="San Jose FD"/>
    <s v="Urban"/>
    <m/>
    <m/>
    <s v="No"/>
    <m/>
    <m/>
    <m/>
    <m/>
    <m/>
    <m/>
    <m/>
    <s v="N"/>
    <s v="N"/>
    <m/>
    <m/>
    <s v="     "/>
    <m/>
    <m/>
    <m/>
    <m/>
    <m/>
    <m/>
    <m/>
    <m/>
    <m/>
    <m/>
    <m/>
    <m/>
    <m/>
    <m/>
    <m/>
    <m/>
    <m/>
    <m/>
    <m/>
  </r>
  <r>
    <s v="20190232"/>
    <s v="     "/>
    <n v="43615"/>
    <s v="5/30"/>
    <x v="0"/>
    <m/>
    <s v="22"/>
    <n v="2"/>
    <s v="5"/>
    <x v="3"/>
    <n v="43615"/>
    <n v="0.98541666666666672"/>
    <s v="FAS indicates:&quot; cround fire due to 1 phase of 397 primary coming untied from insulator (Aluminum Hand tie) and making contact with dry veg on ground . per fire dept 55 acres ground vegetation and some fence posts burnt no structures&quot;. Conductor fell and was about 8&quot; from ground which made contact with a bush &amp; started fire.   **it appears the tie wire issue was discovered during an inspection (EC 116607553 on 2/26/19 with a required due date of 2/26/20.  The deficiency wasn t remied before the failure - EC 117355065. All EC s in folder."/>
    <s v="     "/>
    <s v="FAS"/>
    <m/>
    <s v="N"/>
    <x v="0"/>
    <s v="394089"/>
    <s v="19-0060556"/>
    <m/>
    <s v="T004657380"/>
    <n v="117355065"/>
    <m/>
    <s v="     "/>
    <x v="1"/>
    <s v="PG&amp;E"/>
    <m/>
    <m/>
    <m/>
    <s v="D"/>
    <s v="D"/>
    <s v="10-99"/>
    <m/>
    <s v="Equipment - PG&amp;E"/>
    <s v="34.o. Other"/>
    <s v="Equipment - PG&amp;E"/>
    <s v="All types of equipment / facility failure"/>
    <s v="Other"/>
    <s v="Tie Wire"/>
    <m/>
    <m/>
    <s v="Force Out"/>
    <m/>
    <s v="Overhead"/>
    <x v="3"/>
    <s v="Tie Wire"/>
    <s v="Tie Wire"/>
    <s v="100127383"/>
    <s v="     "/>
    <s v="Non-HFTD"/>
    <x v="0"/>
    <m/>
    <m/>
    <n v="35.537999999999997"/>
    <n v="-119.806"/>
    <s v="KERN"/>
    <s v="CARNERAS-1103"/>
    <m/>
    <m/>
    <s v="N/A"/>
    <x v="0"/>
    <s v="Kern County FD"/>
    <s v="Herbaceous"/>
    <m/>
    <m/>
    <s v="No"/>
    <s v="53"/>
    <m/>
    <m/>
    <m/>
    <m/>
    <m/>
    <m/>
    <s v="N"/>
    <s v="N"/>
    <m/>
    <m/>
    <s v="     "/>
    <m/>
    <m/>
    <m/>
    <m/>
    <m/>
    <m/>
    <m/>
    <m/>
    <m/>
    <m/>
    <m/>
    <m/>
    <m/>
    <m/>
    <m/>
    <m/>
    <m/>
    <m/>
    <m/>
  </r>
  <r>
    <s v="20190231"/>
    <s v="     "/>
    <n v="43615"/>
    <s v="5/30"/>
    <x v="0"/>
    <m/>
    <s v="22"/>
    <n v="2"/>
    <s v="5"/>
    <x v="3"/>
    <n v="43615"/>
    <n v="0.63124999999999998"/>
    <s v="Updated Suppressing Agency to Cal Fire. Builiding, farm equipment mobile home, barn burned. 7 acres per PEA. EII indicates 3rd party excavating equipment hit a PG&amp;E down guy resulting in fire."/>
    <s v="     "/>
    <s v="EIR"/>
    <m/>
    <s v="N"/>
    <x v="0"/>
    <s v="393711"/>
    <s v="19-0060214"/>
    <m/>
    <s v="T004657013"/>
    <n v="0"/>
    <s v="EI190530A"/>
    <s v="     "/>
    <x v="1"/>
    <s v="PG&amp;E"/>
    <m/>
    <m/>
    <m/>
    <s v="D"/>
    <s v="D"/>
    <s v="0.26-9.99"/>
    <m/>
    <s v="Contact - 3rd Party"/>
    <s v="33.d. Vehicle contact"/>
    <s v="Contact - 3rd Party"/>
    <s v="Contact from object"/>
    <s v="Contact - Vehicle"/>
    <m/>
    <s v="Contact - Vehicle"/>
    <s v="Pole"/>
    <s v="Three Phase Fault"/>
    <m/>
    <s v="Overhead"/>
    <x v="0"/>
    <s v="Pole"/>
    <s v="Crossarm/Transformer/Cutout/Guy/Insulator."/>
    <s v="101222476"/>
    <s v="     "/>
    <s v="Non-HFTD"/>
    <x v="0"/>
    <m/>
    <m/>
    <n v="36.895299999999999"/>
    <n v="-119.96299999999999"/>
    <s v="MADERA"/>
    <s v="BORDEN-1103"/>
    <m/>
    <m/>
    <s v="BORDEN 11035210"/>
    <x v="0"/>
    <m/>
    <s v="Agriculture"/>
    <m/>
    <m/>
    <s v="No"/>
    <m/>
    <m/>
    <m/>
    <m/>
    <m/>
    <m/>
    <m/>
    <s v="N"/>
    <s v="N"/>
    <m/>
    <m/>
    <s v="     "/>
    <m/>
    <m/>
    <m/>
    <m/>
    <m/>
    <m/>
    <m/>
    <m/>
    <m/>
    <m/>
    <m/>
    <m/>
    <m/>
    <m/>
    <m/>
    <m/>
    <m/>
    <m/>
    <m/>
  </r>
  <r>
    <s v="20210683"/>
    <s v="     "/>
    <n v="44346"/>
    <s v="5/30"/>
    <x v="0"/>
    <n v="6.0416666666666667E-2"/>
    <s v="23"/>
    <n v="2"/>
    <s v="5"/>
    <x v="5"/>
    <n v="44346"/>
    <m/>
    <s v="Tree fell into overhead primary circuit, resulting in a wires down incident. The ensuing fire was 0.25 acre - 10 acres in size. This information is preliminary. OIS: 1361517; ILIS: 21-0067785; FOID: T005302730; EC: 121432069; PM: 31541661; Circuit ID: 192401101, SAP Pole ID: 101011009; Division: Humboldt; County: Humboldt"/>
    <s v="     "/>
    <s v="FAS"/>
    <m/>
    <s v="N"/>
    <x v="0"/>
    <m/>
    <s v="21-0067785"/>
    <m/>
    <s v="T005302730"/>
    <n v="121432000"/>
    <m/>
    <s v="     "/>
    <x v="1"/>
    <s v="PG&amp;E"/>
    <m/>
    <s v="Vegetation"/>
    <m/>
    <s v="D"/>
    <s v="D"/>
    <s v="&lt;0.25"/>
    <s v="Approximately 7,900 sq-ft"/>
    <s v="Vegetation"/>
    <s v="33.a. Veg. contact"/>
    <s v="Vegetation"/>
    <s v="Contact from object"/>
    <s v="Veg. contact"/>
    <m/>
    <s v="Veg. contact"/>
    <s v="Conductor - Primary"/>
    <s v="Line to Ground"/>
    <s v="Y"/>
    <s v="Overhead"/>
    <x v="3"/>
    <s v="Conductor - Primary"/>
    <s v="Conductor, Crossarm, Insulators"/>
    <s v="101011009"/>
    <s v="     "/>
    <s v="Non-HFTD"/>
    <x v="0"/>
    <n v="113"/>
    <m/>
    <n v="41.0867"/>
    <n v="-123.708"/>
    <s v="Humboldt"/>
    <s v="HOOPA-1101"/>
    <m/>
    <n v="12000"/>
    <m/>
    <x v="0"/>
    <s v="Fire Department"/>
    <s v="Hardwood Forest"/>
    <m/>
    <m/>
    <s v="No"/>
    <m/>
    <m/>
    <m/>
    <m/>
    <m/>
    <m/>
    <m/>
    <s v="N"/>
    <s v="N"/>
    <m/>
    <m/>
    <s v="     "/>
    <s v="41.08668700"/>
    <s v="-123.70860000"/>
    <s v="Jun  3 2021 12:00AM"/>
    <s v="TrunkFail"/>
    <s v="PI found evidence of 12KV conductor on the ground. PI found evidence of brush fire near outage investigation. A large black oak with significant rot on the root bowl of the tree broke approximately 4.5 feet underground causing the tree to fail. The tree likely fell on to the 12KV conductors bringing at least one conductor to the ground leaving a burn mark. The conductor on the ground likely cause a brush fire"/>
    <s v="OAKK"/>
    <s v="100"/>
    <s v="45"/>
    <s v="90"/>
    <s v="Slight"/>
    <s v="Moderate"/>
    <s v="Y"/>
    <s v="1"/>
    <m/>
    <s v="Valley"/>
    <s v="D"/>
    <s v="CrossArm"/>
    <s v="BareWire"/>
    <s v="3"/>
  </r>
  <r>
    <s v="20210684"/>
    <s v="     "/>
    <n v="44346"/>
    <s v="5/30"/>
    <x v="0"/>
    <n v="0.50069444444444444"/>
    <s v="23"/>
    <n v="2"/>
    <s v="5"/>
    <x v="5"/>
    <n v="44346"/>
    <m/>
    <s v="Troubleman made B Tag for hollow pole top, CN conn to vertical run was broken but no shiny spots and did not arc when pushed against the CN, fire was 6 ft X 10ft near base of pole, cust saw pole arc. This information is preliminary."/>
    <s v="     "/>
    <s v="FAS"/>
    <m/>
    <s v="N"/>
    <x v="0"/>
    <m/>
    <m/>
    <m/>
    <s v="T005302886"/>
    <m/>
    <m/>
    <s v="     "/>
    <x v="1"/>
    <s v="PG&amp;E"/>
    <m/>
    <s v="Vegetation"/>
    <s v="Pole"/>
    <s v="D"/>
    <s v="D"/>
    <s v="&lt;0.25"/>
    <s v="6ft X 10Ft cust put fire out"/>
    <s v="Equipment - PG&amp;E"/>
    <s v="34.m. Connection device damage or failure"/>
    <s v="Equipment - PG&amp;E"/>
    <s v="All types of equipment / facility failure"/>
    <s v="Splice/Clamp/Connector"/>
    <s v="Splice/Clamp/Connector"/>
    <m/>
    <m/>
    <m/>
    <s v="Y"/>
    <s v="Overhead"/>
    <x v="3"/>
    <s v="Splice/Clamp/Connector"/>
    <s v="Pole"/>
    <s v="100610940"/>
    <s v="     "/>
    <s v="Non-HFTD"/>
    <x v="0"/>
    <m/>
    <m/>
    <n v="37.016500000000001"/>
    <n v="-121.545"/>
    <s v="Santa Clara"/>
    <s v="LLAGAS-2101"/>
    <m/>
    <n v="21000"/>
    <m/>
    <x v="0"/>
    <s v="Customer"/>
    <s v="Herbaceous"/>
    <s v="Grass fuel model"/>
    <m/>
    <s v="No"/>
    <m/>
    <m/>
    <m/>
    <m/>
    <m/>
    <m/>
    <m/>
    <s v="N"/>
    <s v="N"/>
    <m/>
    <m/>
    <s v="     "/>
    <m/>
    <m/>
    <m/>
    <m/>
    <m/>
    <m/>
    <m/>
    <m/>
    <m/>
    <m/>
    <m/>
    <m/>
    <m/>
    <m/>
    <m/>
    <m/>
    <m/>
    <m/>
    <m/>
  </r>
  <r>
    <s v="20210685"/>
    <s v="     "/>
    <n v="44346"/>
    <s v="5/30"/>
    <x v="0"/>
    <n v="0.50902777777777775"/>
    <s v="23"/>
    <n v="2"/>
    <s v="5"/>
    <x v="5"/>
    <m/>
    <m/>
    <s v="Customer stealing power, overloaded cable resulting in an ignition. Troubleman states crew will need to install conduit and new UG cable and the customer will have to replace panel. This information is preliminary."/>
    <s v="     "/>
    <s v="FAS"/>
    <m/>
    <s v="N"/>
    <x v="0"/>
    <m/>
    <m/>
    <m/>
    <s v="6547324369"/>
    <m/>
    <m/>
    <s v="     "/>
    <x v="1"/>
    <s v="PG&amp;E"/>
    <m/>
    <s v="Other"/>
    <s v="Conductor"/>
    <s v="D"/>
    <s v="D"/>
    <s v="Structure-only"/>
    <m/>
    <s v="Equipment - Overloaded"/>
    <s v="34.b. Conductor damage or failure"/>
    <s v="Equipment - PG&amp;E"/>
    <s v="All types of equipment / facility failure"/>
    <s v="Conductor failure-all"/>
    <s v="Conductor - Underground Service"/>
    <m/>
    <m/>
    <m/>
    <s v="N"/>
    <s v="Underground"/>
    <x v="2"/>
    <s v="Conductor - Underground Service"/>
    <s v="Conductor"/>
    <s v="40367895"/>
    <s v="     "/>
    <s v="Non-HFTD"/>
    <x v="0"/>
    <m/>
    <m/>
    <n v="35.409100000000002"/>
    <n v="-118.94499999999999"/>
    <s v="Kern"/>
    <s v="COLUMBUS-1103"/>
    <m/>
    <m/>
    <s v="N/A"/>
    <x v="0"/>
    <s v="Bakersfield FD"/>
    <s v="Urban"/>
    <m/>
    <m/>
    <s v="No"/>
    <m/>
    <m/>
    <m/>
    <m/>
    <m/>
    <m/>
    <m/>
    <s v="N"/>
    <s v="N"/>
    <m/>
    <m/>
    <s v="     "/>
    <m/>
    <m/>
    <m/>
    <m/>
    <m/>
    <m/>
    <m/>
    <m/>
    <m/>
    <m/>
    <m/>
    <m/>
    <m/>
    <m/>
    <m/>
    <m/>
    <m/>
    <m/>
    <m/>
  </r>
  <r>
    <s v="20212382"/>
    <s v="     "/>
    <n v="44346"/>
    <s v="5/30"/>
    <x v="0"/>
    <m/>
    <s v="23"/>
    <n v="2"/>
    <s v="5"/>
    <x v="5"/>
    <n v="44344"/>
    <m/>
    <s v="Cutout failed and caught on fire along with crosssarm. Fire did not spread to rest of pole or ground."/>
    <s v="     "/>
    <s v="SAP"/>
    <m/>
    <s v="Y"/>
    <x v="0"/>
    <m/>
    <s v="21-0067576"/>
    <m/>
    <s v="T005302035"/>
    <n v="121428000"/>
    <m/>
    <s v="     "/>
    <x v="0"/>
    <s v="PG&amp;E"/>
    <m/>
    <m/>
    <m/>
    <s v="D"/>
    <m/>
    <s v="Structure-PG&amp;E only"/>
    <m/>
    <s v="Equipment - PG&amp;E"/>
    <s v="34.c. Fuse damage or failure"/>
    <s v="Equipment - PG&amp;E"/>
    <s v="All types of equipment / facility failure"/>
    <s v="Fuse failure - all"/>
    <s v="Crossarm"/>
    <m/>
    <m/>
    <s v="Line to Ground"/>
    <s v="N"/>
    <s v="Overhead"/>
    <x v="0"/>
    <s v="Crossarm"/>
    <m/>
    <s v="104040368"/>
    <s v="     "/>
    <s v="Non-HFTD"/>
    <x v="0"/>
    <m/>
    <m/>
    <n v="36.363700000000001"/>
    <n v="-119.812"/>
    <s v="Kings"/>
    <s v="CAMDEN-1103"/>
    <m/>
    <n v="12000"/>
    <m/>
    <x v="0"/>
    <s v="Self Extinguished"/>
    <s v="Agriculture"/>
    <m/>
    <m/>
    <s v="No"/>
    <m/>
    <m/>
    <m/>
    <m/>
    <m/>
    <m/>
    <m/>
    <s v="N"/>
    <s v="N"/>
    <m/>
    <m/>
    <s v="     "/>
    <m/>
    <m/>
    <m/>
    <m/>
    <m/>
    <m/>
    <m/>
    <m/>
    <m/>
    <m/>
    <m/>
    <m/>
    <m/>
    <m/>
    <m/>
    <m/>
    <m/>
    <m/>
    <m/>
  </r>
  <r>
    <s v="SAP20210066"/>
    <s v="     "/>
    <n v="44346"/>
    <s v="5/30"/>
    <x v="0"/>
    <m/>
    <s v="23"/>
    <n v="2"/>
    <s v="5"/>
    <x v="5"/>
    <n v="44344"/>
    <m/>
    <s v="3026 W Bullard Ave in Fresno; car hit pole; D4743; pics show burnt pole"/>
    <s v="     "/>
    <s v="SAP"/>
    <n v="44580"/>
    <s v="Y"/>
    <x v="0"/>
    <s v="1360318"/>
    <s v="21-0067103.1"/>
    <m/>
    <s v="T005301446"/>
    <n v="121419841"/>
    <m/>
    <s v="     "/>
    <x v="0"/>
    <s v="PG&amp;E"/>
    <m/>
    <m/>
    <m/>
    <s v="D"/>
    <m/>
    <s v="Structure-PG&amp;E only"/>
    <m/>
    <s v="Contact - 3rd Party"/>
    <s v="33.d. Vehicle contact"/>
    <s v="Contact - 3rd Party"/>
    <s v="Vehicle contact"/>
    <s v="Vehicle contact"/>
    <m/>
    <s v="Vehicle contact"/>
    <s v="Pole"/>
    <s v="Line to Ground,Force Out"/>
    <s v="Yes"/>
    <s v="Overhead"/>
    <x v="0"/>
    <s v="Pole"/>
    <m/>
    <s v="100624945"/>
    <s v="     "/>
    <s v="Non-HFTD"/>
    <x v="0"/>
    <m/>
    <m/>
    <n v="36.822800000000001"/>
    <n v="-119.84699999999999"/>
    <s v="Fresno"/>
    <s v="FIGARDEN-2103"/>
    <m/>
    <m/>
    <m/>
    <x v="0"/>
    <m/>
    <m/>
    <m/>
    <m/>
    <s v="No"/>
    <m/>
    <m/>
    <m/>
    <m/>
    <m/>
    <m/>
    <m/>
    <s v="N"/>
    <s v="N"/>
    <m/>
    <m/>
    <s v="     "/>
    <m/>
    <m/>
    <m/>
    <m/>
    <m/>
    <m/>
    <m/>
    <m/>
    <m/>
    <m/>
    <m/>
    <m/>
    <m/>
    <m/>
    <m/>
    <m/>
    <m/>
    <m/>
    <m/>
  </r>
  <r>
    <s v="20212371"/>
    <s v="     "/>
    <n v="44346"/>
    <s v="5/30"/>
    <x v="0"/>
    <m/>
    <s v="23"/>
    <n v="2"/>
    <s v="5"/>
    <x v="5"/>
    <n v="44344"/>
    <m/>
    <s v="3026 W Bullard Ave in Fresno; car hit pole; D4743; pics show burnt pole"/>
    <s v="     "/>
    <s v="SAP"/>
    <m/>
    <s v="Y"/>
    <x v="0"/>
    <m/>
    <s v="21-0067103.1"/>
    <m/>
    <s v="T005301446"/>
    <n v="121420000"/>
    <m/>
    <s v="     "/>
    <x v="0"/>
    <s v="PG&amp;E"/>
    <m/>
    <m/>
    <m/>
    <s v="D"/>
    <m/>
    <s v="Structure-PG&amp;E only"/>
    <m/>
    <s v="Contact - 3rd Party"/>
    <s v="33.d. Vehicle contact"/>
    <s v="Contact - 3rd Party"/>
    <s v="Contact from object"/>
    <s v="Vehicle contact"/>
    <m/>
    <s v="Vehicle contact"/>
    <s v="Pole"/>
    <s v="Line to Ground,Force Out"/>
    <s v="Y"/>
    <s v="Overhead"/>
    <x v="0"/>
    <s v="Pole"/>
    <m/>
    <s v="100624945"/>
    <s v="     "/>
    <s v="Non-HFTD"/>
    <x v="0"/>
    <m/>
    <m/>
    <n v="36.822800000000001"/>
    <n v="-119.84699999999999"/>
    <s v="Fresno"/>
    <s v="FIGARDEN-2103"/>
    <m/>
    <n v="21000"/>
    <m/>
    <x v="0"/>
    <s v="Unknown"/>
    <s v="Urban"/>
    <m/>
    <m/>
    <s v="No"/>
    <m/>
    <m/>
    <m/>
    <m/>
    <m/>
    <m/>
    <m/>
    <s v="N"/>
    <s v="N"/>
    <m/>
    <m/>
    <s v="     "/>
    <m/>
    <m/>
    <m/>
    <m/>
    <m/>
    <m/>
    <m/>
    <m/>
    <m/>
    <m/>
    <m/>
    <m/>
    <m/>
    <m/>
    <m/>
    <m/>
    <m/>
    <m/>
    <m/>
  </r>
  <r>
    <s v="SAP20210068"/>
    <s v="     "/>
    <n v="44346"/>
    <s v="5/30"/>
    <x v="0"/>
    <m/>
    <s v="23"/>
    <n v="2"/>
    <s v="5"/>
    <x v="5"/>
    <n v="44344"/>
    <m/>
    <s v="Cutout failed and caught on fire along with crosssarm. Fire did not spread to rest of pole or ground."/>
    <s v="     "/>
    <s v="SAP"/>
    <n v="44580"/>
    <s v="Y"/>
    <x v="0"/>
    <s v="1360863"/>
    <s v="21-0067576"/>
    <m/>
    <s v="T005302035"/>
    <n v="121427755"/>
    <m/>
    <s v="     "/>
    <x v="0"/>
    <s v="PG&amp;E"/>
    <m/>
    <m/>
    <m/>
    <s v="D"/>
    <m/>
    <s v="Structure-PG&amp;E only"/>
    <m/>
    <s v="Equipment - PG&amp;E"/>
    <s v="34.c. Fuse damage or failure"/>
    <s v="Equipment - PG&amp;E"/>
    <s v="Fuse failure - all"/>
    <s v="Fuse failure - all"/>
    <s v="Crossarm"/>
    <m/>
    <m/>
    <s v="Line to Ground"/>
    <s v="No"/>
    <s v="Overhead"/>
    <x v="0"/>
    <s v="Crossarm"/>
    <m/>
    <s v="104040368"/>
    <s v="     "/>
    <s v="Non-HFTD"/>
    <x v="0"/>
    <m/>
    <m/>
    <n v="36.363700000000001"/>
    <n v="-119.812"/>
    <s v="Kings"/>
    <s v="CAMDEN-1103"/>
    <m/>
    <m/>
    <m/>
    <x v="0"/>
    <m/>
    <m/>
    <m/>
    <m/>
    <s v="No"/>
    <m/>
    <m/>
    <m/>
    <m/>
    <m/>
    <m/>
    <m/>
    <s v="N"/>
    <s v="N"/>
    <m/>
    <m/>
    <s v="     "/>
    <m/>
    <m/>
    <m/>
    <m/>
    <m/>
    <m/>
    <m/>
    <m/>
    <m/>
    <m/>
    <m/>
    <m/>
    <m/>
    <m/>
    <m/>
    <m/>
    <m/>
    <m/>
    <m/>
  </r>
  <r>
    <s v="20150085"/>
    <s v="     "/>
    <n v="42155"/>
    <s v="5/31"/>
    <x v="0"/>
    <n v="0.47986111111111113"/>
    <s v="23"/>
    <n v="2"/>
    <s v="5"/>
    <x v="2"/>
    <m/>
    <m/>
    <m/>
    <s v="     "/>
    <m/>
    <m/>
    <s v="N"/>
    <x v="0"/>
    <m/>
    <m/>
    <m/>
    <m/>
    <m/>
    <m/>
    <s v="     "/>
    <x v="1"/>
    <s v="PG&amp;E"/>
    <m/>
    <s v="Vegetation"/>
    <m/>
    <s v="D"/>
    <m/>
    <s v="&lt;0.25"/>
    <s v="Square Feet: 50x100; Acreage: "/>
    <s v="Vegetation"/>
    <s v="33.a. Veg. contact"/>
    <s v="Vegetation"/>
    <s v="All types of equipment / facility failure"/>
    <s v="Contact - Vegetation"/>
    <m/>
    <s v="Contact - Vegetation"/>
    <s v="Conductor"/>
    <m/>
    <s v="PACIFIC BELL"/>
    <s v="Overhead"/>
    <x v="1"/>
    <s v="Conductor"/>
    <m/>
    <s v="101152842"/>
    <s v="     "/>
    <s v="Non-HFTD"/>
    <x v="0"/>
    <m/>
    <m/>
    <n v="37.273200000000003"/>
    <n v="-120.471"/>
    <s v="Merced"/>
    <s v="MERCED-1116"/>
    <s v="252801116"/>
    <m/>
    <s v="N/A"/>
    <x v="0"/>
    <s v="Cal Fire Dept"/>
    <s v="Herbaceous"/>
    <m/>
    <m/>
    <s v="No"/>
    <m/>
    <m/>
    <m/>
    <m/>
    <m/>
    <m/>
    <m/>
    <s v="N"/>
    <s v="N"/>
    <m/>
    <m/>
    <s v="     "/>
    <m/>
    <m/>
    <m/>
    <m/>
    <m/>
    <m/>
    <m/>
    <m/>
    <m/>
    <m/>
    <m/>
    <m/>
    <m/>
    <m/>
    <m/>
    <m/>
    <m/>
    <m/>
    <m/>
  </r>
  <r>
    <s v="20150086"/>
    <s v="     "/>
    <n v="42155"/>
    <s v="5/31"/>
    <x v="0"/>
    <n v="0.49652777777777779"/>
    <s v="23"/>
    <n v="2"/>
    <s v="5"/>
    <x v="2"/>
    <m/>
    <m/>
    <m/>
    <s v="     "/>
    <m/>
    <m/>
    <s v="N"/>
    <x v="0"/>
    <s v="1241729"/>
    <m/>
    <m/>
    <m/>
    <m/>
    <m/>
    <s v="     "/>
    <x v="1"/>
    <s v="PG&amp;E"/>
    <m/>
    <s v="Vegetation"/>
    <m/>
    <s v="D"/>
    <m/>
    <s v="&lt;3 meters of linear travel"/>
    <s v="Square Feet: 150 Sq. Ft.; Acreage: "/>
    <s v="Equipment - PG&amp;E"/>
    <s v="34.m. Connection device damage or failure"/>
    <s v="Equipment - PG&amp;E"/>
    <s v="All types of equipment / facility failure"/>
    <s v="Splice/Clamp/Connector"/>
    <s v="Splice/Clamp/Connector"/>
    <m/>
    <m/>
    <m/>
    <s v="None"/>
    <s v="Overhead"/>
    <x v="1"/>
    <s v="Conductor"/>
    <m/>
    <s v="102340604"/>
    <s v="     "/>
    <s v="Non-HFTD"/>
    <x v="0"/>
    <m/>
    <m/>
    <n v="37.721800000000002"/>
    <n v="-120.79300000000001"/>
    <s v="Stanislaus"/>
    <s v="COTTLE-1703"/>
    <s v="163711708"/>
    <m/>
    <s v="N/A"/>
    <x v="0"/>
    <s v="NONE"/>
    <s v="Agriculture"/>
    <m/>
    <m/>
    <s v="No"/>
    <m/>
    <m/>
    <m/>
    <m/>
    <m/>
    <m/>
    <m/>
    <s v="N"/>
    <s v="N"/>
    <m/>
    <m/>
    <s v="     "/>
    <m/>
    <m/>
    <m/>
    <m/>
    <m/>
    <m/>
    <m/>
    <m/>
    <m/>
    <m/>
    <m/>
    <m/>
    <m/>
    <m/>
    <m/>
    <m/>
    <m/>
    <m/>
    <m/>
  </r>
  <r>
    <s v="MIA20157908"/>
    <s v="     "/>
    <n v="42155"/>
    <s v="5/31"/>
    <x v="0"/>
    <n v="0.5140393518518519"/>
    <s v="23"/>
    <n v="2"/>
    <s v="5"/>
    <x v="2"/>
    <n v="42155"/>
    <n v="0.51388888888888884"/>
    <s v="S1ZE-CORRODED COPPER SECONDARY TRANSFORMER LEAD_x000a_CORRODED.CAUSED OUTAGE &amp; 150 SQ FT GRASS FIRE AT BASE OF POLE"/>
    <s v="     "/>
    <s v="FAS"/>
    <n v="44264"/>
    <s v="Y"/>
    <x v="0"/>
    <s v="1241729"/>
    <s v="15-0037875"/>
    <m/>
    <s v="T003408619"/>
    <n v="110419592"/>
    <m/>
    <s v="     "/>
    <x v="1"/>
    <s v="PG&amp;E"/>
    <m/>
    <m/>
    <m/>
    <s v="D"/>
    <m/>
    <s v="&lt;3 meters of linear travel"/>
    <m/>
    <s v="Equipment - PG&amp;E"/>
    <s v="34.b. Conductor damage or failure"/>
    <s v="Equipment - PG&amp;E"/>
    <s v="All types of equipment / facility failure"/>
    <s v="Conductor failure-all"/>
    <s v="Conductor"/>
    <m/>
    <m/>
    <s v="Line to Ground"/>
    <s v="No"/>
    <s v="Overhead"/>
    <x v="0"/>
    <m/>
    <m/>
    <s v="16371-1703"/>
    <s v="     "/>
    <s v="Non-HFTD"/>
    <x v="0"/>
    <m/>
    <m/>
    <n v="37.721899999999998"/>
    <n v="-120.79300000000001"/>
    <s v="Stanislaus"/>
    <s v="COTTLE-1708"/>
    <m/>
    <n v="17000"/>
    <s v="WILSON 1103CB"/>
    <x v="0"/>
    <m/>
    <s v="Agriculture"/>
    <m/>
    <m/>
    <s v="No"/>
    <m/>
    <m/>
    <m/>
    <m/>
    <m/>
    <m/>
    <m/>
    <s v="N"/>
    <s v="N"/>
    <m/>
    <m/>
    <s v="     "/>
    <m/>
    <m/>
    <s v="Jun  2 2015 12:00PM"/>
    <s v="Unverified"/>
    <s v="Transformer / Service drop outage VM does not inspect for service drop outages, customers responsibility to maintain trees for service, unavoidable, please close."/>
    <m/>
    <m/>
    <m/>
    <m/>
    <m/>
    <m/>
    <m/>
    <m/>
    <m/>
    <m/>
    <m/>
    <m/>
    <m/>
    <m/>
  </r>
  <r>
    <s v="20150082"/>
    <s v="     "/>
    <n v="42155"/>
    <s v="5/31"/>
    <x v="0"/>
    <n v="1.5972222222222221E-2"/>
    <s v="23"/>
    <n v="2"/>
    <s v="5"/>
    <x v="2"/>
    <m/>
    <m/>
    <m/>
    <s v="     "/>
    <m/>
    <m/>
    <s v="N"/>
    <x v="0"/>
    <s v="1241619"/>
    <m/>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m/>
    <s v="PACIFIC BELL"/>
    <s v="Overhead"/>
    <x v="1"/>
    <s v="Conductor"/>
    <m/>
    <s v="101157239"/>
    <s v="     "/>
    <s v="Non-HFTD"/>
    <x v="0"/>
    <m/>
    <m/>
    <n v="37.296599999999998"/>
    <n v="-120.468"/>
    <s v="Merced"/>
    <s v="EL-CAPITAN-1106"/>
    <s v="253881106"/>
    <m/>
    <s v="N/A"/>
    <x v="0"/>
    <s v="HAD LEFT SCENE BEFORE ARRIVAL"/>
    <s v="Urban"/>
    <m/>
    <m/>
    <s v="No"/>
    <m/>
    <m/>
    <m/>
    <m/>
    <m/>
    <m/>
    <m/>
    <s v="N"/>
    <s v="N"/>
    <m/>
    <m/>
    <s v="     "/>
    <m/>
    <m/>
    <m/>
    <m/>
    <m/>
    <m/>
    <m/>
    <m/>
    <m/>
    <m/>
    <m/>
    <m/>
    <m/>
    <m/>
    <m/>
    <m/>
    <m/>
    <m/>
    <m/>
  </r>
  <r>
    <s v="20150083"/>
    <s v="     "/>
    <n v="42155"/>
    <s v="5/31"/>
    <x v="0"/>
    <n v="0.29652777777777778"/>
    <s v="23"/>
    <n v="2"/>
    <s v="5"/>
    <x v="2"/>
    <n v="42155"/>
    <n v="0.29652777777777778"/>
    <m/>
    <s v="     "/>
    <m/>
    <m/>
    <s v="N"/>
    <x v="0"/>
    <s v="1241675"/>
    <s v="15-0037465"/>
    <m/>
    <m/>
    <m/>
    <m/>
    <s v="     "/>
    <x v="1"/>
    <s v="PG&amp;E"/>
    <m/>
    <s v="Vegetation"/>
    <m/>
    <s v="D"/>
    <m/>
    <s v="0.26-9.99"/>
    <s v="Square Feet: ; Acreage: 0.5"/>
    <s v="Equipment - PG&amp;E"/>
    <s v="34.o. Other"/>
    <s v="Equipment - PG&amp;E"/>
    <s v="All types of equipment / facility failure"/>
    <m/>
    <m/>
    <m/>
    <m/>
    <s v="Line to Line"/>
    <s v="0"/>
    <s v="Overhead"/>
    <x v="3"/>
    <s v="Unknown"/>
    <m/>
    <s v="3700 Sankey Rd, Pleasant Grove"/>
    <s v="     "/>
    <s v="Non-HFTD"/>
    <x v="0"/>
    <m/>
    <m/>
    <n v="38.782400000000003"/>
    <n v="-121.48"/>
    <s v="Sutter"/>
    <s v="CATLETT-1102"/>
    <s v="153761102"/>
    <n v="12000"/>
    <s v="CATLETT 11022512"/>
    <x v="0"/>
    <s v="Pleasnt Grove Fire Dept  Station #"/>
    <s v="Urban"/>
    <m/>
    <m/>
    <s v="Yes"/>
    <m/>
    <m/>
    <m/>
    <m/>
    <m/>
    <m/>
    <m/>
    <s v="N"/>
    <s v="N"/>
    <m/>
    <m/>
    <s v="     "/>
    <m/>
    <m/>
    <m/>
    <m/>
    <m/>
    <m/>
    <m/>
    <m/>
    <m/>
    <m/>
    <m/>
    <m/>
    <m/>
    <m/>
    <m/>
    <m/>
    <m/>
    <m/>
    <m/>
  </r>
  <r>
    <s v="20150084"/>
    <s v="     "/>
    <n v="42155"/>
    <s v="5/31"/>
    <x v="0"/>
    <n v="0.39374999999999999"/>
    <s v="23"/>
    <n v="2"/>
    <s v="5"/>
    <x v="2"/>
    <m/>
    <m/>
    <m/>
    <s v="     "/>
    <m/>
    <m/>
    <s v="N"/>
    <x v="0"/>
    <s v="1241696"/>
    <m/>
    <m/>
    <m/>
    <m/>
    <m/>
    <s v="     "/>
    <x v="1"/>
    <s v="PG&amp;E"/>
    <m/>
    <s v="Vegetation"/>
    <m/>
    <s v="D"/>
    <m/>
    <s v="&lt;0.25"/>
    <s v="Square Feet: ; Acreage: "/>
    <s v="Contact - 3rd Party"/>
    <s v="33.c. Balloon contact"/>
    <s v="Contact - 3rd Party"/>
    <s v="All types of equipment / facility failure"/>
    <s v="Contact - Balloon"/>
    <m/>
    <s v="Contact - Balloon"/>
    <s v="Conductor"/>
    <m/>
    <s v="PACIFIC BELL"/>
    <s v="Overhead"/>
    <x v="3"/>
    <s v="Conductor"/>
    <m/>
    <s v="102057703"/>
    <s v="     "/>
    <s v="Non-HFTD"/>
    <x v="0"/>
    <m/>
    <m/>
    <n v="37.977400000000003"/>
    <n v="-121.327"/>
    <s v="San Joaquin"/>
    <s v="COUNTRY-CLUB-1101"/>
    <s v="163121101"/>
    <n v="12000"/>
    <m/>
    <x v="0"/>
    <m/>
    <s v="Urban"/>
    <m/>
    <m/>
    <s v="No"/>
    <m/>
    <m/>
    <m/>
    <m/>
    <m/>
    <m/>
    <m/>
    <s v="N"/>
    <s v="N"/>
    <m/>
    <m/>
    <s v="     "/>
    <m/>
    <m/>
    <m/>
    <m/>
    <m/>
    <m/>
    <m/>
    <m/>
    <m/>
    <m/>
    <m/>
    <m/>
    <m/>
    <m/>
    <m/>
    <m/>
    <m/>
    <m/>
    <m/>
  </r>
  <r>
    <s v="20160067"/>
    <s v="     "/>
    <n v="42521"/>
    <s v="5/31"/>
    <x v="0"/>
    <n v="0.41041666666666665"/>
    <s v="23"/>
    <n v="2"/>
    <s v="5"/>
    <x v="6"/>
    <m/>
    <m/>
    <s v="WIRE DOWN CREW TO REPAIR"/>
    <s v="     "/>
    <m/>
    <m/>
    <s v="N"/>
    <x v="0"/>
    <s v="1479545"/>
    <m/>
    <m/>
    <m/>
    <m/>
    <m/>
    <s v="     "/>
    <x v="1"/>
    <s v="PG&amp;E"/>
    <m/>
    <s v="Vegetation"/>
    <m/>
    <s v="D"/>
    <m/>
    <s v="&lt;0.25"/>
    <s v="Square Feet: ; Acreage: "/>
    <s v="Equipment - PG&amp;E"/>
    <s v="34.m. Connection device damage or failure"/>
    <s v="Equipment - PG&amp;E"/>
    <s v="All types of equipment / facility failure"/>
    <s v="Splice/Clamp/Connector"/>
    <s v="Splice/Clamp/Connector"/>
    <m/>
    <m/>
    <m/>
    <m/>
    <s v="Overhead"/>
    <x v="1"/>
    <s v="Conductor"/>
    <m/>
    <s v="100168140"/>
    <s v="     "/>
    <s v="Non-HFTD"/>
    <x v="0"/>
    <m/>
    <m/>
    <n v="35.731400000000001"/>
    <n v="-119.86799999999999"/>
    <s v="Kern"/>
    <s v="TWISSELMAN-1102"/>
    <s v="254401102"/>
    <m/>
    <s v="N/A"/>
    <x v="0"/>
    <s v="N.A."/>
    <s v="Agriculture"/>
    <m/>
    <m/>
    <s v="No"/>
    <m/>
    <m/>
    <m/>
    <m/>
    <m/>
    <m/>
    <m/>
    <s v="N"/>
    <s v="N"/>
    <m/>
    <m/>
    <s v="     "/>
    <m/>
    <m/>
    <m/>
    <m/>
    <m/>
    <m/>
    <m/>
    <m/>
    <m/>
    <m/>
    <m/>
    <m/>
    <m/>
    <m/>
    <m/>
    <m/>
    <m/>
    <m/>
    <m/>
  </r>
  <r>
    <s v="20160068"/>
    <s v="     "/>
    <n v="42521"/>
    <s v="5/31"/>
    <x v="0"/>
    <n v="0.43055555555555558"/>
    <s v="23"/>
    <n v="2"/>
    <s v="5"/>
    <x v="6"/>
    <n v="42521"/>
    <n v="0.43055555555555558"/>
    <s v="LCO 4963 open &amp; T-MOL @ 1020 for crew to mk repairs to wire dwn here. Made EC tag on wrong OIS # correct OIS# is 1479619. XCrew enroute to repair wire dwn here."/>
    <s v="     "/>
    <m/>
    <m/>
    <s v="N"/>
    <x v="0"/>
    <s v="1479619"/>
    <s v="16-0039857"/>
    <m/>
    <m/>
    <m/>
    <m/>
    <s v="     "/>
    <x v="1"/>
    <s v="PG&amp;E"/>
    <m/>
    <s v="Vegetation"/>
    <m/>
    <s v="D"/>
    <m/>
    <s v="&lt;0.25"/>
    <s v="Square Feet: ; Acreage: "/>
    <s v="Equipment - PG&amp;E"/>
    <s v="34.b. Conductor damage or failure"/>
    <s v="Equipment - PG&amp;E"/>
    <s v="All types of equipment / facility failure"/>
    <s v="Conductor"/>
    <s v="Conductor"/>
    <m/>
    <m/>
    <s v="Line to Ground"/>
    <m/>
    <s v="Overhead"/>
    <x v="3"/>
    <s v="Conductor"/>
    <m/>
    <s v="101642880"/>
    <s v="     "/>
    <s v="Non-HFTD"/>
    <x v="0"/>
    <m/>
    <m/>
    <n v="39.193899999999999"/>
    <n v="-122.09699999999999"/>
    <s v="Colusa"/>
    <s v="WILLIAMS-1102"/>
    <s v="62051102"/>
    <n v="12000"/>
    <s v="WILLIAMS 110249008"/>
    <x v="0"/>
    <s v="Williams FD "/>
    <s v="Agriculture"/>
    <m/>
    <m/>
    <s v="No"/>
    <m/>
    <m/>
    <m/>
    <m/>
    <m/>
    <m/>
    <m/>
    <s v="N"/>
    <s v="N"/>
    <m/>
    <m/>
    <s v="     "/>
    <m/>
    <m/>
    <m/>
    <m/>
    <m/>
    <m/>
    <m/>
    <m/>
    <m/>
    <m/>
    <m/>
    <m/>
    <m/>
    <m/>
    <m/>
    <m/>
    <m/>
    <m/>
    <m/>
  </r>
  <r>
    <s v="20160066"/>
    <s v="     "/>
    <n v="42521"/>
    <s v="5/31"/>
    <x v="0"/>
    <n v="0.35"/>
    <s v="23"/>
    <n v="2"/>
    <s v="5"/>
    <x v="6"/>
    <n v="42521"/>
    <n v="0.35"/>
    <m/>
    <s v="     "/>
    <m/>
    <m/>
    <s v="N"/>
    <x v="0"/>
    <s v="1479450"/>
    <s v="16-0039786"/>
    <m/>
    <m/>
    <m/>
    <m/>
    <s v="     "/>
    <x v="1"/>
    <s v="PG&amp;E"/>
    <m/>
    <s v="Vegetation"/>
    <m/>
    <s v="D"/>
    <m/>
    <s v="&lt;0.25"/>
    <s v="Square Feet: ; Acreage: "/>
    <s v="Equipment - PG&amp;E"/>
    <s v="34.g. Insulator and brushing damage or failure"/>
    <s v="Equipment - PG&amp;E"/>
    <s v="All types of equipment / facility failure"/>
    <s v="Insulator"/>
    <s v="Insulator"/>
    <m/>
    <m/>
    <s v="Line to Ground"/>
    <m/>
    <s v="Overhead"/>
    <x v="3"/>
    <s v="Conductor"/>
    <m/>
    <s v="100170377"/>
    <s v="     "/>
    <s v="Non-HFTD"/>
    <x v="0"/>
    <m/>
    <m/>
    <n v="35.730800000000002"/>
    <n v="-119.89700000000001"/>
    <s v="Kern"/>
    <s v="DEVILS-DEN-1102"/>
    <s v="253451102"/>
    <n v="12000"/>
    <s v="N/A"/>
    <x v="0"/>
    <s v="Unknown"/>
    <s v="Agriculture"/>
    <m/>
    <m/>
    <s v="No"/>
    <m/>
    <m/>
    <m/>
    <m/>
    <m/>
    <m/>
    <m/>
    <s v="N"/>
    <s v="N"/>
    <m/>
    <m/>
    <s v="     "/>
    <m/>
    <m/>
    <m/>
    <m/>
    <m/>
    <m/>
    <m/>
    <m/>
    <m/>
    <m/>
    <m/>
    <m/>
    <m/>
    <m/>
    <m/>
    <m/>
    <m/>
    <m/>
    <m/>
  </r>
  <r>
    <s v="20170067"/>
    <s v="     "/>
    <n v="42886"/>
    <s v="5/31"/>
    <x v="0"/>
    <n v="0.22500000000000001"/>
    <s v="22"/>
    <n v="2"/>
    <s v="5"/>
    <x v="0"/>
    <n v="42886"/>
    <n v="0.22500000000000001"/>
    <s v="0"/>
    <s v="     "/>
    <m/>
    <m/>
    <s v="N"/>
    <x v="0"/>
    <s v="1793669"/>
    <s v="17-0051631"/>
    <m/>
    <m/>
    <m/>
    <m/>
    <s v="     "/>
    <x v="1"/>
    <s v="PG&amp;E"/>
    <m/>
    <s v="Vegetation"/>
    <m/>
    <s v="D"/>
    <m/>
    <s v="&lt;0.25"/>
    <s v="Square Feet: ; Acreage: "/>
    <s v="Equipment - PG&amp;E"/>
    <s v="34.b. Conductor damage or failure"/>
    <s v="Equipment - PG&amp;E"/>
    <s v="All types of equipment / facility failure"/>
    <s v="Conductor"/>
    <s v="Conductor"/>
    <m/>
    <m/>
    <s v="Line to Ground,Line to Line"/>
    <s v="Unknown"/>
    <s v="Overhead"/>
    <x v="3"/>
    <s v="Conductor"/>
    <m/>
    <s v="101113852"/>
    <s v="     "/>
    <s v="Non-HFTD"/>
    <x v="0"/>
    <m/>
    <m/>
    <n v="37.027500000000003"/>
    <n v="-120.071"/>
    <s v="Madera"/>
    <s v="STOREY-1109"/>
    <s v="254611109"/>
    <n v="12000"/>
    <s v="STOREY 11095140"/>
    <x v="0"/>
    <s v="Unknown"/>
    <s v="Urban"/>
    <m/>
    <m/>
    <s v="No"/>
    <m/>
    <m/>
    <m/>
    <m/>
    <m/>
    <m/>
    <m/>
    <s v="N"/>
    <s v="N"/>
    <m/>
    <m/>
    <s v="     "/>
    <m/>
    <m/>
    <m/>
    <m/>
    <m/>
    <m/>
    <m/>
    <m/>
    <m/>
    <m/>
    <m/>
    <m/>
    <m/>
    <m/>
    <m/>
    <m/>
    <m/>
    <m/>
    <m/>
  </r>
  <r>
    <s v="20170066"/>
    <s v="     "/>
    <n v="42886"/>
    <s v="5/31"/>
    <x v="0"/>
    <n v="8.7499999999999994E-2"/>
    <s v="22"/>
    <n v="2"/>
    <s v="5"/>
    <x v="0"/>
    <n v="42886"/>
    <n v="8.7499999999999994E-2"/>
    <s v="Removed mylar balloons, refused ok @ 0403"/>
    <s v="     "/>
    <m/>
    <m/>
    <s v="N"/>
    <x v="0"/>
    <s v="1793635"/>
    <s v="17-0051624"/>
    <m/>
    <m/>
    <m/>
    <m/>
    <s v="     "/>
    <x v="1"/>
    <s v="PG&amp;E"/>
    <m/>
    <s v="Vegetation"/>
    <m/>
    <s v="D"/>
    <m/>
    <s v="&lt;0.25"/>
    <s v="Square Feet: ; Acreage: "/>
    <s v="Contact - 3rd Party"/>
    <s v="33.c. Balloon contact"/>
    <s v="Contact - 3rd Party"/>
    <s v="All types of equipment / facility failure"/>
    <s v="Contact - Balloon"/>
    <m/>
    <s v="Contact - Balloon"/>
    <s v="Conductor"/>
    <s v="Line to Ground"/>
    <s v="ROSEVILLE"/>
    <s v="Overhead"/>
    <x v="3"/>
    <s v="Conductor"/>
    <m/>
    <s v="100063341"/>
    <s v="     "/>
    <s v="Non-HFTD"/>
    <x v="0"/>
    <m/>
    <m/>
    <n v="38.753999999999998"/>
    <n v="-121.224"/>
    <s v="Placer"/>
    <s v="HORSESHOE-1106"/>
    <s v="152571106"/>
    <n v="12000"/>
    <s v="HORSESHOE 11061826"/>
    <x v="0"/>
    <s v="Placer Co. fire"/>
    <s v="Herbaceous"/>
    <m/>
    <m/>
    <s v="No"/>
    <m/>
    <m/>
    <m/>
    <m/>
    <m/>
    <m/>
    <m/>
    <s v="N"/>
    <s v="N"/>
    <m/>
    <m/>
    <s v="     "/>
    <m/>
    <m/>
    <m/>
    <m/>
    <m/>
    <m/>
    <m/>
    <m/>
    <m/>
    <m/>
    <m/>
    <m/>
    <m/>
    <m/>
    <m/>
    <m/>
    <m/>
    <m/>
    <m/>
  </r>
  <r>
    <s v="20180212"/>
    <s v="     "/>
    <n v="43251"/>
    <s v="5/31"/>
    <x v="0"/>
    <m/>
    <s v="22"/>
    <n v="2"/>
    <s v="5"/>
    <x v="1"/>
    <m/>
    <m/>
    <s v="Pole failure, per T-men remarks &quot;pole rotted off fell over caused outage and veg fire&quot;"/>
    <s v="     "/>
    <s v="FAS"/>
    <m/>
    <s v="N"/>
    <x v="0"/>
    <s v="98051"/>
    <m/>
    <m/>
    <m/>
    <m/>
    <m/>
    <s v="     "/>
    <x v="1"/>
    <s v="PG&amp;E"/>
    <m/>
    <m/>
    <m/>
    <s v="D"/>
    <m/>
    <s v="&lt;0.25"/>
    <m/>
    <s v="Equipment - PG&amp;E"/>
    <s v="34.f. Pole damage or failure"/>
    <s v="Equipment - PG&amp;E"/>
    <s v="All types of equipment / facility failure"/>
    <s v="Pole"/>
    <s v="Pole"/>
    <m/>
    <m/>
    <m/>
    <m/>
    <m/>
    <x v="3"/>
    <s v="Pole"/>
    <m/>
    <m/>
    <s v="     "/>
    <s v="Non-HFTD"/>
    <x v="0"/>
    <m/>
    <m/>
    <n v="36.771099999999997"/>
    <n v="-119.742"/>
    <s v="Fresno"/>
    <s v="BARTON-1116"/>
    <s v="253571116"/>
    <n v="11000"/>
    <m/>
    <x v="0"/>
    <m/>
    <s v="Urban"/>
    <m/>
    <m/>
    <s v="No"/>
    <m/>
    <m/>
    <m/>
    <m/>
    <m/>
    <m/>
    <m/>
    <s v="N"/>
    <s v="N"/>
    <m/>
    <m/>
    <s v="     "/>
    <m/>
    <m/>
    <m/>
    <m/>
    <m/>
    <m/>
    <m/>
    <m/>
    <m/>
    <m/>
    <m/>
    <m/>
    <m/>
    <m/>
    <m/>
    <m/>
    <m/>
    <m/>
    <m/>
  </r>
  <r>
    <s v="MIA201811477"/>
    <s v="     "/>
    <n v="43251"/>
    <s v="5/31"/>
    <x v="0"/>
    <n v="0.37493055555555554"/>
    <s v="22"/>
    <n v="2"/>
    <s v="5"/>
    <x v="1"/>
    <n v="43251"/>
    <n v="0.37430555555555556"/>
    <s v="RUH2 - left message w fire dept on 2/24/21 - awaiting response - rec'd return call, awaiting confirmation that they have the report available; report rec'd; JZCY - Please request a fire report from Kings County FD. BALLONS IN WIRES CAUSED GRASS FIRE. FD R"/>
    <s v="     "/>
    <s v="FAS"/>
    <n v="44251"/>
    <s v="Y"/>
    <x v="0"/>
    <m/>
    <s v="N/A"/>
    <m/>
    <s v="T004332047"/>
    <m/>
    <m/>
    <s v="     "/>
    <x v="1"/>
    <s v="PG&amp;E"/>
    <m/>
    <m/>
    <m/>
    <s v="D"/>
    <m/>
    <s v="&lt;0.25"/>
    <m/>
    <s v="Contact - 3rd Party"/>
    <s v="33.c. Balloon contact"/>
    <s v="Contact - 3rd Party"/>
    <s v="Contact from object"/>
    <s v="Contact - Balloon"/>
    <m/>
    <s v="Contact - Balloon"/>
    <s v="Conductor - Primary"/>
    <m/>
    <s v="No"/>
    <s v="Overhead"/>
    <x v="0"/>
    <m/>
    <m/>
    <s v="252681104 "/>
    <s v="     "/>
    <s v="Non-HFTD"/>
    <x v="0"/>
    <m/>
    <m/>
    <n v="36.161200000000001"/>
    <n v="-119.869"/>
    <s v="Kings"/>
    <s v="HENRIETTA-1104"/>
    <s v="252681104"/>
    <n v="11000"/>
    <m/>
    <x v="0"/>
    <s v="Kings County Fire Dept."/>
    <s v="Agriculture"/>
    <m/>
    <m/>
    <s v="No"/>
    <m/>
    <m/>
    <m/>
    <m/>
    <m/>
    <m/>
    <m/>
    <s v="N"/>
    <s v="N"/>
    <m/>
    <m/>
    <s v="     "/>
    <m/>
    <m/>
    <m/>
    <m/>
    <m/>
    <m/>
    <m/>
    <m/>
    <m/>
    <m/>
    <m/>
    <m/>
    <m/>
    <m/>
    <m/>
    <m/>
    <m/>
    <m/>
    <m/>
  </r>
  <r>
    <s v="20180213"/>
    <s v="     "/>
    <n v="43251"/>
    <s v="5/31"/>
    <x v="0"/>
    <m/>
    <s v="22"/>
    <n v="2"/>
    <s v="5"/>
    <x v="1"/>
    <m/>
    <m/>
    <s v="&quot;burnt connection @ center phase arching&quot;"/>
    <s v="     "/>
    <s v="FAS"/>
    <m/>
    <s v="N"/>
    <x v="0"/>
    <m/>
    <m/>
    <m/>
    <m/>
    <m/>
    <m/>
    <s v="     "/>
    <x v="1"/>
    <s v="PG&amp;E"/>
    <m/>
    <m/>
    <m/>
    <s v="D"/>
    <m/>
    <s v="&lt;0.25"/>
    <m/>
    <s v="Equipment - PG&amp;E"/>
    <s v="34.o. Other"/>
    <s v="Equipment - PG&amp;E"/>
    <s v="All types of equipment / facility failure"/>
    <s v="Other"/>
    <s v="Splice/Clamp/Connector"/>
    <m/>
    <m/>
    <m/>
    <m/>
    <m/>
    <x v="3"/>
    <s v="Splice/Clamp/Connector"/>
    <m/>
    <m/>
    <s v="     "/>
    <s v="Non-HFTD"/>
    <x v="0"/>
    <m/>
    <m/>
    <n v="38.974899999999998"/>
    <n v="-121.61"/>
    <s v="Sutter"/>
    <s v="TUDOR-1101"/>
    <s v="153711101"/>
    <n v="11000"/>
    <m/>
    <x v="0"/>
    <m/>
    <s v="Agriculture"/>
    <m/>
    <m/>
    <s v="No"/>
    <m/>
    <m/>
    <m/>
    <m/>
    <m/>
    <m/>
    <m/>
    <s v="N"/>
    <s v="N"/>
    <m/>
    <m/>
    <s v="     "/>
    <m/>
    <m/>
    <m/>
    <m/>
    <m/>
    <m/>
    <m/>
    <m/>
    <m/>
    <m/>
    <m/>
    <m/>
    <m/>
    <m/>
    <m/>
    <m/>
    <m/>
    <m/>
    <m/>
  </r>
  <r>
    <s v="20180215"/>
    <s v="     "/>
    <n v="43251"/>
    <s v="5/31"/>
    <x v="0"/>
    <m/>
    <s v="22"/>
    <n v="2"/>
    <s v="5"/>
    <x v="1"/>
    <m/>
    <m/>
    <s v="Sparks possibly came from connector, per T-men's description of oil field worker's remarks"/>
    <s v="     "/>
    <s v="FAS"/>
    <m/>
    <s v="N"/>
    <x v="0"/>
    <m/>
    <m/>
    <m/>
    <m/>
    <m/>
    <m/>
    <s v="     "/>
    <x v="1"/>
    <s v="PG&amp;E"/>
    <m/>
    <m/>
    <m/>
    <s v="D"/>
    <m/>
    <s v="&lt;0.25"/>
    <m/>
    <s v="Equipment - PG&amp;E"/>
    <s v="34.o. Other"/>
    <s v="Equipment - PG&amp;E"/>
    <s v="All types of equipment / facility failure"/>
    <s v="Other"/>
    <s v="Splice/Clamp/Connector"/>
    <m/>
    <m/>
    <m/>
    <m/>
    <m/>
    <x v="3"/>
    <s v="Splice/Clamp/Connector"/>
    <m/>
    <m/>
    <s v="     "/>
    <s v="Non-HFTD"/>
    <x v="0"/>
    <m/>
    <m/>
    <n v="35.4848"/>
    <n v="-119.047"/>
    <s v="Kern"/>
    <s v="KERN-OIL-1104"/>
    <s v="252721104"/>
    <n v="11000"/>
    <m/>
    <x v="0"/>
    <m/>
    <s v="Herbaceous"/>
    <m/>
    <m/>
    <s v="No"/>
    <m/>
    <m/>
    <m/>
    <m/>
    <m/>
    <m/>
    <m/>
    <s v="N"/>
    <s v="N"/>
    <m/>
    <m/>
    <s v="     "/>
    <m/>
    <m/>
    <m/>
    <m/>
    <m/>
    <m/>
    <m/>
    <m/>
    <m/>
    <m/>
    <m/>
    <m/>
    <m/>
    <m/>
    <m/>
    <m/>
    <m/>
    <m/>
    <m/>
  </r>
  <r>
    <s v="20180214"/>
    <s v="     "/>
    <n v="43251"/>
    <s v="5/31"/>
    <x v="0"/>
    <m/>
    <s v="22"/>
    <n v="2"/>
    <s v="5"/>
    <x v="1"/>
    <m/>
    <m/>
    <s v="Balloons"/>
    <s v="     "/>
    <s v="FAS"/>
    <m/>
    <s v="N"/>
    <x v="0"/>
    <m/>
    <m/>
    <m/>
    <m/>
    <m/>
    <m/>
    <s v="     "/>
    <x v="1"/>
    <s v="PG&amp;E"/>
    <m/>
    <m/>
    <m/>
    <s v="D"/>
    <m/>
    <s v="&lt;0.25"/>
    <m/>
    <s v="Contact - 3rd Party"/>
    <s v="33.c. Balloon contact"/>
    <s v="Contact - 3rd Party"/>
    <s v="Contact from object"/>
    <s v="Contact - Balloon"/>
    <m/>
    <s v="Contact - Balloon"/>
    <s v="Conductor"/>
    <m/>
    <m/>
    <m/>
    <x v="3"/>
    <m/>
    <m/>
    <m/>
    <s v="     "/>
    <s v="Non-HFTD"/>
    <x v="0"/>
    <m/>
    <m/>
    <n v="36.167299999999997"/>
    <n v="-119.861"/>
    <s v="Kings"/>
    <s v="HENRIETTA-1104"/>
    <s v="252681104"/>
    <n v="11000"/>
    <m/>
    <x v="0"/>
    <m/>
    <s v="Agriculture"/>
    <m/>
    <m/>
    <s v="No"/>
    <m/>
    <m/>
    <m/>
    <m/>
    <m/>
    <m/>
    <m/>
    <s v="N"/>
    <s v="N"/>
    <m/>
    <m/>
    <s v="     "/>
    <m/>
    <m/>
    <m/>
    <m/>
    <m/>
    <m/>
    <m/>
    <m/>
    <m/>
    <m/>
    <m/>
    <m/>
    <m/>
    <m/>
    <m/>
    <m/>
    <m/>
    <m/>
    <m/>
  </r>
  <r>
    <s v="20190239"/>
    <s v="     "/>
    <n v="43616"/>
    <s v="5/31"/>
    <x v="0"/>
    <m/>
    <s v="22"/>
    <n v="2"/>
    <s v="5"/>
    <x v="3"/>
    <n v="43616"/>
    <n v="0.49444444444444446"/>
    <s v="Open EC 117367471 located in SAP for Pole replacment  and replacment of all spark arrestors at FUCU 9318. Tman remarks: Upon arrival verfied location and found #3 blown of 3 at FUCO 9318. Removed fuse and inspected pole. Found #3 arrestor blown up and signs of arcing. COntacted DO and given permission to close with 80T for a test. Closed for a test and held. Reported back to DO and checked volts good at TX at EOL. Took pictures and created B tag for repairs to be made. No FD onsite but fire completely out. No problems with PGE facilities at this time "/>
    <s v="     "/>
    <s v="FAS"/>
    <m/>
    <s v="N"/>
    <x v="0"/>
    <s v="394248"/>
    <s v="19-0060863"/>
    <m/>
    <s v="T004658042"/>
    <n v="0"/>
    <m/>
    <s v="     "/>
    <x v="1"/>
    <s v="PG&amp;E"/>
    <m/>
    <m/>
    <m/>
    <s v="D"/>
    <s v="D"/>
    <s v="&lt;0.25"/>
    <m/>
    <s v="Equipment - PG&amp;E"/>
    <s v="34.d. Lightning arrestor damage or failure"/>
    <s v="Equipment - PG&amp;E"/>
    <s v="All types of equipment / facility failure"/>
    <s v="Lightning arrestor failure"/>
    <s v="Fuse"/>
    <m/>
    <m/>
    <s v="Line to Ground"/>
    <m/>
    <s v="Overhead"/>
    <x v="0"/>
    <s v="Fuse"/>
    <m/>
    <s v="100337543"/>
    <s v="     "/>
    <s v="Non-HFTD"/>
    <x v="0"/>
    <m/>
    <m/>
    <n v="34.985599999999998"/>
    <n v="-118.90900000000001"/>
    <s v="KERN"/>
    <s v="TEJON-1106"/>
    <m/>
    <m/>
    <s v="TEJON 11062436"/>
    <x v="0"/>
    <m/>
    <s v="Urban"/>
    <m/>
    <m/>
    <s v="No"/>
    <m/>
    <m/>
    <m/>
    <m/>
    <m/>
    <m/>
    <m/>
    <s v="N"/>
    <s v="N"/>
    <m/>
    <m/>
    <s v="     "/>
    <m/>
    <m/>
    <m/>
    <m/>
    <m/>
    <m/>
    <m/>
    <m/>
    <m/>
    <m/>
    <m/>
    <m/>
    <m/>
    <m/>
    <m/>
    <m/>
    <m/>
    <m/>
    <m/>
  </r>
  <r>
    <s v="20201810"/>
    <s v="     "/>
    <n v="43982"/>
    <s v="5/31"/>
    <x v="0"/>
    <n v="0.3611111111111111"/>
    <s v="23"/>
    <n v="2"/>
    <s v="5"/>
    <x v="4"/>
    <m/>
    <m/>
    <s v="a small possible fire causing by pole', but no fire when crew on site - need more info about fire"/>
    <s v="     "/>
    <s v="FAS"/>
    <m/>
    <s v="Y"/>
    <x v="0"/>
    <s v="926754"/>
    <m/>
    <m/>
    <s v="T004974836"/>
    <n v="119084724"/>
    <m/>
    <s v="     "/>
    <x v="0"/>
    <s v="PG&amp;E"/>
    <m/>
    <m/>
    <m/>
    <s v="D"/>
    <m/>
    <s v="Unknown"/>
    <m/>
    <s v="Equipment - PG&amp;E"/>
    <s v="34.m. Connection device damage or failure"/>
    <s v="Equipment - PG&amp;E"/>
    <s v="All types of equipment / facility failure"/>
    <s v="Splice/Clamp/Connector"/>
    <s v="Transformer"/>
    <m/>
    <m/>
    <m/>
    <m/>
    <s v="Overhead"/>
    <x v="3"/>
    <s v="Transformer"/>
    <m/>
    <s v="62031102"/>
    <s v="     "/>
    <s v="Non-HFTD"/>
    <x v="0"/>
    <m/>
    <m/>
    <n v="38.686700000000002"/>
    <n v="-121.792"/>
    <s v="Yolo"/>
    <s v="WOODLAND-1102"/>
    <m/>
    <n v="12000"/>
    <m/>
    <x v="0"/>
    <s v="Self Extinguished"/>
    <s v="Urban"/>
    <m/>
    <m/>
    <s v="No"/>
    <m/>
    <m/>
    <m/>
    <m/>
    <m/>
    <m/>
    <m/>
    <s v="N"/>
    <s v="N"/>
    <m/>
    <m/>
    <s v="     "/>
    <m/>
    <m/>
    <m/>
    <m/>
    <m/>
    <m/>
    <m/>
    <m/>
    <m/>
    <m/>
    <m/>
    <m/>
    <m/>
    <m/>
    <m/>
    <m/>
    <m/>
    <m/>
    <m/>
  </r>
  <r>
    <s v="20200483"/>
    <s v="     "/>
    <n v="43982"/>
    <s v="5/31"/>
    <x v="0"/>
    <n v="0.2298611111111111"/>
    <s v="23"/>
    <n v="2"/>
    <s v="5"/>
    <x v="4"/>
    <n v="43982"/>
    <m/>
    <s v="On May 31, 2020 at 05:31 hours at T-man was dispatched to the Cholame 1101 Distribution Circuit at 1480 Truesdale Road, Shandon in response to OIS 926714. Initial analysis indicates an overhead jumper failed on SAP ID 101866099 resulting in a &lt; 1 linear meter fire in size. The fire had self-extinguished when the T-man arrived. PG&amp;E crews repaired overhead jumper on A priority Electric Corrective 119084704. This ignition was found to be attributable to PG&amp;E assets. This information is preliminary."/>
    <s v="     "/>
    <s v="FAS"/>
    <m/>
    <s v="N"/>
    <x v="0"/>
    <s v="926714"/>
    <m/>
    <m/>
    <s v="T004974761"/>
    <n v="119084704"/>
    <m/>
    <s v="     "/>
    <x v="0"/>
    <s v="PG&amp;E"/>
    <m/>
    <s v="Vegetation"/>
    <m/>
    <s v="D"/>
    <s v="D"/>
    <s v="&lt;3 meters of linear travel"/>
    <m/>
    <s v="Equipment - PG&amp;E"/>
    <s v="34.b. Conductor damage or failure"/>
    <s v="Equipment - PG&amp;E"/>
    <s v="All types of equipment / facility failure"/>
    <s v="Conductor failure-all"/>
    <s v="Jumper"/>
    <m/>
    <m/>
    <m/>
    <m/>
    <s v="Overhead"/>
    <x v="3"/>
    <s v="Jumper"/>
    <s v="Jumpers"/>
    <s v="101866099"/>
    <s v="     "/>
    <s v="Non-HFTD"/>
    <x v="0"/>
    <m/>
    <m/>
    <n v="35.640999999999998"/>
    <n v="-120.377"/>
    <s v="San Luis Obispo"/>
    <s v="CHOLAME-1101"/>
    <m/>
    <n v="12000"/>
    <m/>
    <x v="0"/>
    <s v="Self Extinguished"/>
    <s v="Herbaceous"/>
    <m/>
    <m/>
    <s v="No"/>
    <m/>
    <m/>
    <m/>
    <m/>
    <m/>
    <m/>
    <m/>
    <s v="N"/>
    <s v="N"/>
    <m/>
    <m/>
    <s v="     "/>
    <m/>
    <m/>
    <m/>
    <m/>
    <m/>
    <m/>
    <m/>
    <m/>
    <m/>
    <m/>
    <m/>
    <m/>
    <m/>
    <m/>
    <m/>
    <m/>
    <m/>
    <m/>
    <m/>
  </r>
  <r>
    <s v="SAP20210059"/>
    <s v="     "/>
    <n v="44347"/>
    <s v="5/31"/>
    <x v="0"/>
    <m/>
    <s v="23"/>
    <n v="2"/>
    <s v="5"/>
    <x v="5"/>
    <n v="44345"/>
    <m/>
    <s v="Pole fire occurred leading to a broken pole replacement; Contacting Tman for details on cause of pole fire."/>
    <s v="     "/>
    <s v="SAP"/>
    <n v="44580"/>
    <s v="Y"/>
    <x v="0"/>
    <s v="1361240"/>
    <s v="21-0067720"/>
    <m/>
    <s v="T005302446"/>
    <n v="121430916"/>
    <m/>
    <s v="     "/>
    <x v="0"/>
    <s v="PG&amp;E"/>
    <m/>
    <m/>
    <m/>
    <s v="D"/>
    <m/>
    <s v="Structure-PG&amp;E only"/>
    <m/>
    <s v="Unknown"/>
    <s v="40.a. Unknown"/>
    <s v="Unknown"/>
    <m/>
    <m/>
    <m/>
    <m/>
    <m/>
    <s v="Three Phase Fault"/>
    <s v="Yes"/>
    <s v="Overhead"/>
    <x v="0"/>
    <s v="Pole"/>
    <m/>
    <s v="104039757"/>
    <s v="     "/>
    <s v="Non-HFTD"/>
    <x v="0"/>
    <m/>
    <m/>
    <n v="36.6526"/>
    <n v="-121.68"/>
    <s v="Monterey"/>
    <s v="SALINAS-1104"/>
    <m/>
    <m/>
    <m/>
    <x v="0"/>
    <s v="Salinas FD"/>
    <m/>
    <m/>
    <m/>
    <s v="No"/>
    <m/>
    <m/>
    <m/>
    <m/>
    <m/>
    <m/>
    <m/>
    <s v="N"/>
    <s v="N"/>
    <m/>
    <m/>
    <s v="     "/>
    <m/>
    <m/>
    <m/>
    <m/>
    <m/>
    <m/>
    <m/>
    <m/>
    <m/>
    <m/>
    <m/>
    <m/>
    <m/>
    <m/>
    <m/>
    <m/>
    <m/>
    <m/>
    <m/>
  </r>
  <r>
    <s v="20212405"/>
    <s v="     "/>
    <n v="44347"/>
    <s v="5/31"/>
    <x v="0"/>
    <m/>
    <s v="23"/>
    <n v="2"/>
    <s v="5"/>
    <x v="5"/>
    <n v="44345"/>
    <m/>
    <s v="Pole fire occurred leading to a broken pole replacement; Contacting Tman for details on cause of pole fire."/>
    <s v="     "/>
    <s v="SAP"/>
    <m/>
    <s v="Y"/>
    <x v="0"/>
    <m/>
    <s v="21-0067720"/>
    <m/>
    <s v="T005302446"/>
    <n v="121431000"/>
    <m/>
    <s v="     "/>
    <x v="0"/>
    <s v="PG&amp;E"/>
    <m/>
    <m/>
    <m/>
    <s v="D"/>
    <m/>
    <s v="Structure-PG&amp;E only"/>
    <m/>
    <s v="Unknown"/>
    <s v="40.a. Unknown"/>
    <s v="Unknown"/>
    <m/>
    <m/>
    <m/>
    <m/>
    <m/>
    <s v="Three Phase Fault"/>
    <s v="Y"/>
    <s v="Overhead"/>
    <x v="0"/>
    <s v="Pole"/>
    <m/>
    <s v="104039757"/>
    <s v="     "/>
    <s v="Non-HFTD"/>
    <x v="0"/>
    <m/>
    <m/>
    <n v="36.6526"/>
    <n v="-121.68"/>
    <s v="Monterey"/>
    <s v="SALINAS-1104"/>
    <m/>
    <n v="12000"/>
    <m/>
    <x v="0"/>
    <s v="City/County Fire Agency"/>
    <s v="Urban"/>
    <m/>
    <m/>
    <s v="No"/>
    <m/>
    <m/>
    <m/>
    <m/>
    <m/>
    <m/>
    <m/>
    <s v="N"/>
    <s v="N"/>
    <m/>
    <m/>
    <s v="     "/>
    <m/>
    <m/>
    <m/>
    <m/>
    <m/>
    <m/>
    <m/>
    <m/>
    <m/>
    <m/>
    <m/>
    <m/>
    <m/>
    <m/>
    <m/>
    <m/>
    <m/>
    <m/>
    <m/>
  </r>
  <r>
    <s v="20170032"/>
    <s v="     "/>
    <n v="42859"/>
    <s v="5/4"/>
    <x v="0"/>
    <n v="0.67986111111111114"/>
    <s v="18"/>
    <n v="2"/>
    <s v="5"/>
    <x v="0"/>
    <n v="42859"/>
    <n v="0.67986111111111114"/>
    <s v="9 SPANS #6 DOWN OR ANEALED."/>
    <s v="     "/>
    <m/>
    <m/>
    <s v="N"/>
    <x v="0"/>
    <s v="1774877"/>
    <s v="17-0045385"/>
    <m/>
    <m/>
    <n v="112837431"/>
    <m/>
    <s v="     "/>
    <x v="1"/>
    <s v="PG&amp;E"/>
    <m/>
    <s v="Vegetation"/>
    <m/>
    <s v="D"/>
    <m/>
    <s v="&lt;0.25"/>
    <s v="Square Feet: ; Acreage: "/>
    <s v="Contact - Animal - Bird"/>
    <s v="33.b. Animal contact"/>
    <s v="Contact - Bird"/>
    <s v="All types of equipment / facility failure"/>
    <s v="Contact - Animal"/>
    <m/>
    <s v="Contact - Animal"/>
    <s v="Conductor"/>
    <s v="Open Circuit"/>
    <s v="Unknown"/>
    <s v="Overhead"/>
    <x v="3"/>
    <s v="Conductor"/>
    <m/>
    <s v="101934476"/>
    <s v="     "/>
    <s v="Non-HFTD"/>
    <x v="0"/>
    <m/>
    <m/>
    <n v="35.557299999999998"/>
    <n v="-120.753"/>
    <s v="San Luis Obispo"/>
    <s v="TEMPLETON-2110"/>
    <s v="183052110"/>
    <n v="21000"/>
    <s v="TEMPLETON 2110307832"/>
    <x v="1"/>
    <s v="Unknown"/>
    <s v="Agriculture"/>
    <m/>
    <m/>
    <s v="No"/>
    <m/>
    <m/>
    <m/>
    <m/>
    <m/>
    <m/>
    <m/>
    <s v="N"/>
    <s v="N"/>
    <m/>
    <m/>
    <s v="     "/>
    <m/>
    <m/>
    <m/>
    <m/>
    <m/>
    <m/>
    <m/>
    <m/>
    <m/>
    <m/>
    <m/>
    <m/>
    <m/>
    <m/>
    <m/>
    <m/>
    <m/>
    <m/>
    <m/>
  </r>
  <r>
    <s v="20190137"/>
    <s v="     "/>
    <n v="43589"/>
    <s v="5/4"/>
    <x v="0"/>
    <n v="0.99449074074074073"/>
    <s v="18"/>
    <n v="2"/>
    <s v="5"/>
    <x v="3"/>
    <n v="43589"/>
    <n v="0.97152777777777777"/>
    <s v="Gun shot apparently caused wire down "/>
    <s v="     "/>
    <s v="FAS"/>
    <m/>
    <s v="N"/>
    <x v="0"/>
    <s v="373919"/>
    <s v="19-0048958"/>
    <m/>
    <s v="T004634266"/>
    <n v="117162632"/>
    <m/>
    <s v="     "/>
    <x v="1"/>
    <s v="PG&amp;E"/>
    <m/>
    <m/>
    <m/>
    <s v="D"/>
    <s v="D"/>
    <s v="0.26-9.99"/>
    <m/>
    <s v="Contact - 3rd Party"/>
    <s v="33.e. Other contact from object"/>
    <s v="Contact - 3rd Party"/>
    <s v="Contact from object"/>
    <s v="Contact - Other"/>
    <m/>
    <s v="Contact - Other"/>
    <s v="Recloser"/>
    <s v="Line to Ground"/>
    <m/>
    <s v="Overhead"/>
    <x v="3"/>
    <s v="Recloser"/>
    <m/>
    <s v="3302"/>
    <s v="     "/>
    <s v="Non-HFTD"/>
    <x v="0"/>
    <m/>
    <m/>
    <n v="39.959200000000003"/>
    <n v="-121.94"/>
    <s v="TEHAMA"/>
    <s v="LOS-MOLINOS-1102"/>
    <m/>
    <m/>
    <s v="LOS MOLINOS 1102CB"/>
    <x v="0"/>
    <m/>
    <s v="Herbaceous"/>
    <m/>
    <m/>
    <s v="No"/>
    <m/>
    <m/>
    <m/>
    <m/>
    <m/>
    <m/>
    <m/>
    <s v="N"/>
    <s v="N"/>
    <m/>
    <m/>
    <s v="     "/>
    <m/>
    <m/>
    <m/>
    <m/>
    <m/>
    <m/>
    <m/>
    <m/>
    <m/>
    <m/>
    <m/>
    <m/>
    <m/>
    <m/>
    <m/>
    <m/>
    <m/>
    <m/>
    <m/>
  </r>
  <r>
    <s v="20190136"/>
    <s v="     "/>
    <n v="43589"/>
    <s v="5/4"/>
    <x v="0"/>
    <n v="0.26535879629629627"/>
    <s v="18"/>
    <n v="2"/>
    <s v="5"/>
    <x v="3"/>
    <m/>
    <m/>
    <s v="Possible bird strike on transmission line"/>
    <s v="     "/>
    <s v="FAS"/>
    <m/>
    <s v="N"/>
    <x v="0"/>
    <m/>
    <s v="N/A"/>
    <s v="INT-12207"/>
    <m/>
    <n v="0"/>
    <m/>
    <s v="     "/>
    <x v="1"/>
    <s v="PG&amp;E"/>
    <m/>
    <m/>
    <m/>
    <s v="T"/>
    <s v="T"/>
    <s v="0.26-9.99"/>
    <m/>
    <s v="Contact - Animal - Other"/>
    <s v="33.b. Animal contact"/>
    <s v="Contact - Animal"/>
    <s v="Contact from object"/>
    <s v="Contact - Animal"/>
    <m/>
    <s v="Contact - Animal"/>
    <s v="Pole"/>
    <m/>
    <m/>
    <s v="Overhead"/>
    <x v="4"/>
    <s v="Pole"/>
    <m/>
    <s v="Tower 4/35"/>
    <s v="     "/>
    <s v="Non-HFTD"/>
    <x v="0"/>
    <m/>
    <m/>
    <n v="36.0473"/>
    <n v="-120.919"/>
    <s v="MONTEREY"/>
    <s v="MORAGA-SAN-LEANDRO-#2-115KV"/>
    <m/>
    <n v="115000"/>
    <s v="N/A"/>
    <x v="0"/>
    <m/>
    <s v="Herbaceous"/>
    <m/>
    <m/>
    <s v="No"/>
    <m/>
    <m/>
    <m/>
    <m/>
    <m/>
    <m/>
    <m/>
    <s v="N"/>
    <s v="N"/>
    <m/>
    <m/>
    <s v="     "/>
    <m/>
    <m/>
    <m/>
    <m/>
    <m/>
    <m/>
    <m/>
    <m/>
    <m/>
    <m/>
    <m/>
    <m/>
    <m/>
    <m/>
    <m/>
    <m/>
    <m/>
    <m/>
    <m/>
  </r>
  <r>
    <s v="20200357"/>
    <s v="     "/>
    <n v="43955"/>
    <s v="5/4"/>
    <x v="0"/>
    <n v="0.76736111111111116"/>
    <s v="19"/>
    <n v="2"/>
    <s v="5"/>
    <x v="4"/>
    <n v="43955"/>
    <n v="0.7631944444444444"/>
    <s v="On May 4, 2020 at 1825 hours, a PG&amp;E troubleman was dispatched to the Fulton 1107 Distribution Circuit at 3920 Barnes RD in Santa Rosa for report of wires down outage. Wires down caused a vegetation fire between 3 meters - 0.25 acres. Suspected initiating cause is unknown.  Power was restored at 0050 hours. Fire department arrived to extinguish fire. "/>
    <s v="     "/>
    <s v="FAS"/>
    <m/>
    <s v="N"/>
    <x v="0"/>
    <s v="907099"/>
    <s v="20-0047103"/>
    <m/>
    <s v="T004954552"/>
    <n v="118981773"/>
    <m/>
    <s v="     "/>
    <x v="1"/>
    <s v="PG&amp;E"/>
    <m/>
    <s v="Vegetation"/>
    <m/>
    <s v="D"/>
    <s v="D"/>
    <s v="&lt;0.25"/>
    <m/>
    <s v="Equipment - PG&amp;E"/>
    <s v="34.b. Conductor damage or failure"/>
    <s v="Equipment - PG&amp;E"/>
    <s v="All types of equipment / facility failure"/>
    <s v="Conductor failure-all"/>
    <s v="Conductor - Primary"/>
    <m/>
    <m/>
    <s v="Line to Line"/>
    <m/>
    <s v="Overhead"/>
    <x v="3"/>
    <s v="Conductor - Primary"/>
    <m/>
    <s v="Circuit ID: 042561107"/>
    <s v="     "/>
    <s v="Non-HFTD"/>
    <x v="0"/>
    <m/>
    <m/>
    <n v="38.485700000000001"/>
    <n v="-122.761"/>
    <s v="Sonoma"/>
    <s v="FULTON-1107"/>
    <m/>
    <n v="12000"/>
    <s v="FULTON 1107CB"/>
    <x v="1"/>
    <s v="Santa Rosa FD"/>
    <s v="Herbaceous"/>
    <m/>
    <m/>
    <s v="No"/>
    <m/>
    <m/>
    <m/>
    <m/>
    <m/>
    <m/>
    <m/>
    <s v="N"/>
    <s v="N"/>
    <m/>
    <m/>
    <s v="     "/>
    <m/>
    <m/>
    <m/>
    <m/>
    <m/>
    <m/>
    <m/>
    <m/>
    <m/>
    <m/>
    <m/>
    <m/>
    <m/>
    <m/>
    <m/>
    <m/>
    <m/>
    <m/>
    <m/>
  </r>
  <r>
    <s v="20200355"/>
    <s v="     "/>
    <n v="43955"/>
    <s v="5/4"/>
    <x v="0"/>
    <n v="0.49166666666666664"/>
    <s v="19"/>
    <n v="2"/>
    <s v="5"/>
    <x v="4"/>
    <m/>
    <m/>
    <s v="On May 4, 2020, a meter tech was dispatched to do a pole repair.  Initial analysis indicated a customer owned pole and PG&amp;E primary conductor was damaged due a hawk nest igniting on equipment. Several burned juvenile sized hawks were found at the base of the pole. Because this was a customer owned pole a WR Notification# 119530152, PM 44411048 was submitted on 7/30/2020 by customer to re-attach service. Pole and primary conductor were repaired on 9/2/2020.  Additional analysis shows that a bird incident report #4BX0817200300 was created on 8/17/2020 for OIS# 1014323 for another raptor kill which was an owl.  SAP ID #101915673  EC Notification #119815728. SAP ID# 103813456  EC Notification #119815861/#119815863, SAP ID# 101915672 EC #119815866 were created to bird guards assets, which meets the CA Fish &amp; Game Compliance requirements to bird guard 5 spans from Incident Pole."/>
    <s v="     "/>
    <s v="FAS"/>
    <m/>
    <s v="N"/>
    <x v="0"/>
    <m/>
    <m/>
    <m/>
    <s v="455435762"/>
    <m/>
    <m/>
    <s v="     "/>
    <x v="0"/>
    <s v="PG&amp;E"/>
    <m/>
    <s v="Other"/>
    <m/>
    <s v="D"/>
    <m/>
    <s v="Structure-only"/>
    <m/>
    <s v="Contact - Animal - Bird"/>
    <s v="33.b. Animal contact"/>
    <s v="Contact - Bird"/>
    <s v="Contact from object"/>
    <s v="Contact - Animal"/>
    <m/>
    <s v="Contact - Animal"/>
    <s v="Pole"/>
    <m/>
    <m/>
    <s v="Overhead"/>
    <x v="0"/>
    <s v="Pole"/>
    <m/>
    <m/>
    <s v="     "/>
    <s v="Non-HFTD"/>
    <x v="0"/>
    <m/>
    <m/>
    <n v="34.915700000000001"/>
    <n v="-120.455"/>
    <s v="Santa Barbara"/>
    <s v="FAIRWAY-1107"/>
    <m/>
    <n v="12000"/>
    <m/>
    <x v="0"/>
    <m/>
    <s v="Urban"/>
    <m/>
    <m/>
    <s v="No"/>
    <m/>
    <m/>
    <m/>
    <m/>
    <m/>
    <m/>
    <m/>
    <s v="N"/>
    <s v="N"/>
    <m/>
    <m/>
    <s v="     "/>
    <m/>
    <m/>
    <m/>
    <m/>
    <m/>
    <m/>
    <m/>
    <m/>
    <m/>
    <m/>
    <m/>
    <m/>
    <m/>
    <m/>
    <m/>
    <m/>
    <m/>
    <m/>
    <m/>
  </r>
  <r>
    <s v="20210486"/>
    <s v="     "/>
    <n v="44320"/>
    <s v="5/4"/>
    <x v="0"/>
    <n v="0.92569444444444449"/>
    <s v="19"/>
    <n v="2"/>
    <s v="5"/>
    <x v="5"/>
    <n v="44320"/>
    <m/>
    <s v="Primary overhead conductor failed and fell to ground, resulting in an ignition. The ensuing fire was 0.25 acre - 10 acres in size."/>
    <s v="     "/>
    <s v="FAS"/>
    <m/>
    <s v="N"/>
    <x v="0"/>
    <m/>
    <s v="21-0057026"/>
    <m/>
    <s v="T005281173"/>
    <n v="120934000"/>
    <m/>
    <s v="     "/>
    <x v="1"/>
    <s v="PG&amp;E"/>
    <m/>
    <s v="Vegetation"/>
    <m/>
    <s v="D"/>
    <s v="D"/>
    <s v="0.26-9.99"/>
    <s v="FD estimated 3 acres grass burnt"/>
    <s v="Equipment - PG&amp;E"/>
    <s v="34.b. Conductor damage or failure"/>
    <s v="Equipment - PG&amp;E"/>
    <s v="All types of equipment / facility failure"/>
    <s v="Conductor failure-all"/>
    <s v="Conductor - Primary"/>
    <m/>
    <m/>
    <s v="Line to Ground"/>
    <s v="N"/>
    <s v="Overhead"/>
    <x v="3"/>
    <s v="Conductor - Primary"/>
    <s v="Conductor"/>
    <s v="101071760"/>
    <s v="     "/>
    <s v="Non-HFTD"/>
    <x v="0"/>
    <m/>
    <m/>
    <n v="37.187199999999997"/>
    <n v="-120.538"/>
    <s v="Merced"/>
    <s v="EL-NIDO-1104"/>
    <m/>
    <n v="12000"/>
    <m/>
    <x v="0"/>
    <s v="Cal Fire"/>
    <s v="Herbaceous"/>
    <m/>
    <m/>
    <s v="No"/>
    <m/>
    <m/>
    <m/>
    <m/>
    <m/>
    <m/>
    <m/>
    <s v="N"/>
    <s v="N"/>
    <m/>
    <m/>
    <s v="     "/>
    <m/>
    <m/>
    <m/>
    <m/>
    <m/>
    <m/>
    <m/>
    <m/>
    <m/>
    <m/>
    <m/>
    <m/>
    <m/>
    <m/>
    <m/>
    <m/>
    <m/>
    <m/>
    <m/>
  </r>
  <r>
    <s v="20210492"/>
    <s v="     "/>
    <n v="44320"/>
    <s v="5/4"/>
    <x v="0"/>
    <n v="0.72777777777777775"/>
    <s v="19"/>
    <n v="2"/>
    <s v="5"/>
    <x v="5"/>
    <n v="44320"/>
    <m/>
    <s v="Responding troubleman found 3 fuses blown upon arrival and burnt riser molding and charing at the base of the pole. There was a fire a few feet north of the riser pole, but it is unknown at this time if the cause of the fire is attributable to PG&amp;E assets. The responding troubleman was not able to confirm the cause and stated it was too smokey to see if any structures were damaged. This information is preliminary. S7RM- According to the Fire Incident report from CCCFPD, the cause of this incident is &quot;undetermined&quot; with no obvious source of ignition."/>
    <s v="     "/>
    <s v="FAS"/>
    <m/>
    <s v="Y"/>
    <x v="0"/>
    <m/>
    <s v="21-0056959"/>
    <m/>
    <s v="T005281030"/>
    <m/>
    <m/>
    <s v="     "/>
    <x v="1"/>
    <s v="PG&amp;E"/>
    <m/>
    <s v="Vegetation"/>
    <m/>
    <s v="D"/>
    <s v="D"/>
    <s v="0.26-9.99"/>
    <s v="At base of pole and a few feet North"/>
    <s v="Equipment - PG&amp;E"/>
    <s v="34.e. Switch damage or failure"/>
    <s v="Equipment - PG&amp;E"/>
    <s v="All types of equipment / facility failure"/>
    <s v="Switch failure"/>
    <s v="Switch"/>
    <m/>
    <m/>
    <s v="Three Phase Fault"/>
    <s v="Y"/>
    <s v="Overhead"/>
    <x v="3"/>
    <s v="Switch"/>
    <s v="Conductor, Switch"/>
    <s v="100450430"/>
    <s v="     "/>
    <s v="Non-HFTD"/>
    <x v="0"/>
    <m/>
    <m/>
    <n v="38.027099999999997"/>
    <n v="-121.923"/>
    <s v="Contra Costa"/>
    <s v="KIRKER-2107"/>
    <m/>
    <n v="12000"/>
    <m/>
    <x v="0"/>
    <s v="Contra Costa County FD"/>
    <s v="Urban"/>
    <m/>
    <m/>
    <s v="No"/>
    <m/>
    <m/>
    <m/>
    <m/>
    <m/>
    <s v="ARCO"/>
    <m/>
    <s v="N"/>
    <s v="N"/>
    <m/>
    <m/>
    <s v="     "/>
    <m/>
    <m/>
    <m/>
    <m/>
    <m/>
    <m/>
    <m/>
    <m/>
    <m/>
    <m/>
    <m/>
    <m/>
    <m/>
    <m/>
    <m/>
    <m/>
    <m/>
    <m/>
    <m/>
  </r>
  <r>
    <s v="20210479"/>
    <s v="     "/>
    <n v="44320"/>
    <s v="5/4"/>
    <x v="0"/>
    <n v="3.5416666666666666E-2"/>
    <s v="19"/>
    <n v="2"/>
    <s v="5"/>
    <x v="5"/>
    <n v="44320"/>
    <m/>
    <s v="Riser failure resulted in a pole fire ignition. The ensuing fire wa 1 meter - 3 meters in size. 2 EC tags created for this incident.  EC # 120926362 was cancelled, EC # 120926364 is the correct one. "/>
    <s v="     "/>
    <s v="FAS"/>
    <m/>
    <s v="N"/>
    <x v="0"/>
    <m/>
    <s v="21-0056427"/>
    <m/>
    <s v="T005280256"/>
    <n v="120926000"/>
    <m/>
    <s v="     "/>
    <x v="1"/>
    <s v="PG&amp;E"/>
    <m/>
    <s v="Other"/>
    <s v="Riser"/>
    <s v="D"/>
    <s v="D"/>
    <s v="&lt;3 meters of linear travel"/>
    <m/>
    <s v="Equipment - PG&amp;E"/>
    <s v="34.o. Other"/>
    <s v="Equipment - PG&amp;E"/>
    <s v="All types of equipment / facility failure"/>
    <s v="Riser Failure"/>
    <s v="Riser"/>
    <m/>
    <m/>
    <s v="Line to Ground"/>
    <s v="Y"/>
    <s v="Overhead"/>
    <x v="3"/>
    <s v="Riser"/>
    <s v="Conductor, Pot heads"/>
    <s v="14091102"/>
    <s v="     "/>
    <s v="Non-HFTD"/>
    <x v="0"/>
    <m/>
    <m/>
    <n v="37.681800000000003"/>
    <n v="-122.048"/>
    <s v="Alameda"/>
    <s v="CASTRO-VALLEY-1102"/>
    <m/>
    <n v="12000"/>
    <m/>
    <x v="0"/>
    <s v="Hayward FD"/>
    <s v="Urban"/>
    <m/>
    <m/>
    <s v="No"/>
    <m/>
    <m/>
    <m/>
    <m/>
    <m/>
    <m/>
    <m/>
    <s v="N"/>
    <s v="N"/>
    <m/>
    <m/>
    <s v="     "/>
    <m/>
    <m/>
    <m/>
    <m/>
    <m/>
    <m/>
    <m/>
    <m/>
    <m/>
    <m/>
    <m/>
    <m/>
    <m/>
    <m/>
    <m/>
    <m/>
    <m/>
    <m/>
    <m/>
  </r>
  <r>
    <s v="20210481"/>
    <s v="     "/>
    <n v="44320"/>
    <s v="5/4"/>
    <x v="0"/>
    <n v="0.34166666666666667"/>
    <s v="19"/>
    <n v="2"/>
    <s v="5"/>
    <x v="5"/>
    <n v="44320"/>
    <m/>
    <s v="Tree grew into overhead secondary circuit, resulting in a wire down and small grass fire. The ensuing fire was less than one meter in size. OIS: 1340393; FOID: T005280484 (VLD4, Valerie Decker), T005280482 (FTG1, Francisco Gumataotao Jr.), T005280407, T005280486; EC: 120928415; PM: 31539337; Circuit ID: 063642107, SAP Pole ID: 101664935"/>
    <s v="     "/>
    <s v="FAS"/>
    <m/>
    <s v="N"/>
    <x v="0"/>
    <m/>
    <m/>
    <m/>
    <s v="T005280484, T005280482, T005280407, T005280486"/>
    <n v="120928000"/>
    <m/>
    <s v="     "/>
    <x v="0"/>
    <s v="PG&amp;E"/>
    <m/>
    <s v="Vegetation"/>
    <s v="Conductor, Cutouts"/>
    <s v="D"/>
    <s v="D"/>
    <s v="&lt;3 meters of linear travel"/>
    <m/>
    <s v="Vegetation"/>
    <s v="33.a. Veg. contact"/>
    <s v="Vegetation"/>
    <s v="Contact from object"/>
    <s v="Veg. contact"/>
    <m/>
    <s v="Veg. contact"/>
    <s v="Conductor - Open Wire Secondary"/>
    <m/>
    <s v="Y"/>
    <s v="Overhead"/>
    <x v="1"/>
    <s v="Conductor - Open Wire Secondary"/>
    <s v="Conductor, Cutouts"/>
    <s v="101664935"/>
    <s v="     "/>
    <s v="Non-HFTD"/>
    <x v="0"/>
    <m/>
    <m/>
    <n v="38.083799999999997"/>
    <n v="-121.851"/>
    <s v="Solano"/>
    <s v="PEABODY-2107"/>
    <m/>
    <n v="12000"/>
    <s v="N/A"/>
    <x v="0"/>
    <s v="Self Extinguished"/>
    <s v="Herbaceous"/>
    <m/>
    <m/>
    <s v="No"/>
    <m/>
    <m/>
    <m/>
    <m/>
    <m/>
    <m/>
    <m/>
    <s v="N"/>
    <s v="Y"/>
    <s v="202105021800"/>
    <s v="202105021800"/>
    <s v="     "/>
    <m/>
    <m/>
    <m/>
    <m/>
    <m/>
    <m/>
    <m/>
    <m/>
    <m/>
    <m/>
    <m/>
    <m/>
    <m/>
    <m/>
    <m/>
    <m/>
    <m/>
    <m/>
    <m/>
  </r>
  <r>
    <s v="SAP201712011"/>
    <s v="     "/>
    <n v="42860"/>
    <s v="5/5"/>
    <x v="0"/>
    <m/>
    <s v="18"/>
    <n v="2"/>
    <s v="5"/>
    <x v="0"/>
    <n v="42858"/>
    <m/>
    <s v="Pole replaced by helicopter or parmeter equip due to pole fire"/>
    <s v="     "/>
    <s v="SAP"/>
    <n v="44580"/>
    <s v="Y"/>
    <x v="0"/>
    <m/>
    <s v="17-0044848"/>
    <m/>
    <s v="T004025484, T004025285"/>
    <n v="112833056"/>
    <m/>
    <s v="     "/>
    <x v="0"/>
    <s v="PG&amp;E"/>
    <m/>
    <m/>
    <m/>
    <s v="D"/>
    <m/>
    <s v="Structure-PG&amp;E only"/>
    <m/>
    <s v="Equipment - PG&amp;E"/>
    <s v="34.h. Crossarm damage or failure"/>
    <s v="Equipment - PG&amp;E"/>
    <s v="Crossarm failure"/>
    <s v="Crossarm failure"/>
    <s v="Pole"/>
    <m/>
    <m/>
    <s v="Force Out"/>
    <s v="No"/>
    <s v="Overhead"/>
    <x v="0"/>
    <s v="Pole"/>
    <m/>
    <s v="102294201"/>
    <s v="     "/>
    <s v="Non-HFTD"/>
    <x v="0"/>
    <m/>
    <m/>
    <n v="38.117199999999997"/>
    <n v="-122.82"/>
    <s v="Marin"/>
    <s v="OLEMA-1101"/>
    <m/>
    <m/>
    <s v="OLEMA 1101512"/>
    <x v="0"/>
    <m/>
    <m/>
    <m/>
    <m/>
    <s v="No"/>
    <m/>
    <m/>
    <m/>
    <m/>
    <m/>
    <m/>
    <m/>
    <s v="N"/>
    <s v="N"/>
    <m/>
    <m/>
    <s v="     "/>
    <m/>
    <m/>
    <m/>
    <m/>
    <m/>
    <m/>
    <m/>
    <m/>
    <m/>
    <m/>
    <m/>
    <m/>
    <m/>
    <m/>
    <m/>
    <m/>
    <m/>
    <m/>
    <m/>
  </r>
  <r>
    <s v="20190138"/>
    <s v="     "/>
    <n v="43590"/>
    <s v="5/5"/>
    <x v="0"/>
    <n v="0.29182870370370373"/>
    <s v="19"/>
    <n v="2"/>
    <s v="5"/>
    <x v="3"/>
    <n v="43590"/>
    <n v="0.27777777777777779"/>
    <s v="Military truck antenna hit conductor and knocked it down"/>
    <s v="     "/>
    <s v="FAS"/>
    <m/>
    <s v="N"/>
    <x v="0"/>
    <s v="373999"/>
    <s v="19-0048987"/>
    <m/>
    <s v="T004634313"/>
    <n v="117162626"/>
    <m/>
    <s v="     "/>
    <x v="1"/>
    <s v="PG&amp;E"/>
    <m/>
    <m/>
    <m/>
    <s v="D"/>
    <s v="D"/>
    <s v="10-99"/>
    <m/>
    <s v="Contact - 3rd Party"/>
    <s v="33.d. Vehicle contact"/>
    <s v="Contact - 3rd Party"/>
    <s v="Contact from object"/>
    <s v="Contact - Vehicle"/>
    <m/>
    <s v="Contact - Vehicle"/>
    <s v="Conductor - Primary"/>
    <s v="Three Phase Fault"/>
    <m/>
    <s v="Overhead"/>
    <x v="3"/>
    <s v="Conductor - Primary"/>
    <m/>
    <s v="252021101"/>
    <s v="     "/>
    <s v="Non-HFTD"/>
    <x v="0"/>
    <m/>
    <m/>
    <n v="35.673699999999997"/>
    <n v="-120.087"/>
    <s v="KERN"/>
    <s v="ANTELOPE-1101"/>
    <m/>
    <m/>
    <s v="ANTELOPE 11011631"/>
    <x v="0"/>
    <s v="Kern County FD"/>
    <s v="Agriculture"/>
    <m/>
    <m/>
    <s v="Yes"/>
    <s v="13"/>
    <m/>
    <m/>
    <m/>
    <m/>
    <m/>
    <m/>
    <s v="N"/>
    <s v="N"/>
    <m/>
    <m/>
    <s v="     "/>
    <m/>
    <m/>
    <m/>
    <m/>
    <m/>
    <m/>
    <m/>
    <m/>
    <m/>
    <m/>
    <m/>
    <m/>
    <m/>
    <m/>
    <m/>
    <m/>
    <m/>
    <m/>
    <m/>
  </r>
  <r>
    <s v="20200359"/>
    <s v="     "/>
    <n v="43956"/>
    <s v="5/5"/>
    <x v="0"/>
    <n v="0.41319444444444442"/>
    <s v="19"/>
    <n v="2"/>
    <s v="5"/>
    <x v="4"/>
    <n v="43956"/>
    <n v="0.2326388888888889"/>
    <s v="On May 5, 2020 at 0556 hours, a PG&amp;E Troubleman was dispatched to the Santa Ynez 1102 Distribution Circuit near 125 N. Refugio Road, Santa Ynez in response to an outage and wire down. Initial analysis indicates PG&amp;E equipment failure caused the ignition. A bump sleeve connector failed that resulted in a wire down igniting a brush fire. Fire was suppress by Santa Barbara fire department. Repairs were made by PG&amp;E crew on May 5, 2020 to replace the conductor."/>
    <s v="     "/>
    <s v="FAS"/>
    <m/>
    <s v="N"/>
    <x v="0"/>
    <m/>
    <s v="20-0047223"/>
    <m/>
    <s v="T004954881"/>
    <n v="118983153"/>
    <m/>
    <s v="     "/>
    <x v="1"/>
    <s v="PG&amp;E"/>
    <m/>
    <s v="Vegetation"/>
    <m/>
    <s v="D"/>
    <s v="D"/>
    <s v="&lt;0.25"/>
    <m/>
    <s v="Equipment - PG&amp;E"/>
    <s v="34.m. Connection device damage or failure"/>
    <s v="Equipment - PG&amp;E"/>
    <s v="All types of equipment / facility failure"/>
    <s v="Splice/Clamp/Connector"/>
    <s v="Splice/Clamp/Connector"/>
    <m/>
    <m/>
    <s v="Line to Ground"/>
    <m/>
    <s v="Overhead"/>
    <x v="3"/>
    <s v="Splice/Clamp/Connector"/>
    <s v="Conductor - Primary"/>
    <s v="Circuit ID: 182721102 "/>
    <s v="     "/>
    <s v="Non-HFTD"/>
    <x v="0"/>
    <n v="512"/>
    <m/>
    <n v="34.585700000000003"/>
    <n v="-120.107"/>
    <s v="Santa Barbara"/>
    <s v="SANTA-YNEZ-1102"/>
    <m/>
    <n v="12000"/>
    <m/>
    <x v="0"/>
    <s v="Santa Barbara County FD"/>
    <s v="Herbaceous"/>
    <m/>
    <m/>
    <s v="No"/>
    <m/>
    <m/>
    <m/>
    <m/>
    <m/>
    <m/>
    <m/>
    <s v="N"/>
    <s v="N"/>
    <m/>
    <m/>
    <s v="     "/>
    <m/>
    <m/>
    <m/>
    <m/>
    <m/>
    <m/>
    <m/>
    <m/>
    <m/>
    <m/>
    <m/>
    <m/>
    <m/>
    <m/>
    <m/>
    <m/>
    <m/>
    <m/>
    <m/>
  </r>
  <r>
    <s v="20210497"/>
    <s v="     "/>
    <n v="44321"/>
    <s v="5/5"/>
    <x v="0"/>
    <n v="0.54513888888888884"/>
    <s v="19"/>
    <n v="2"/>
    <s v="5"/>
    <x v="5"/>
    <n v="44321"/>
    <m/>
    <s v="Third party vehicle with tall antenna hit communication lines causing racked secondary to come together resulting in arcing that ignitions 2 small grass fires and blew two fuses. The ensuing fire was 3 meters - 0.25 acre in size. AGFC notes: troubleman marked this ignition as less than one meter but the photos clearly show the burnt grass was greater than a meter. I've corrected the fire size to 3 meter - 0.25 acre.  S7RM- spoke to Troubleman on 5/13/2021-he gave clarifing information regarding fire and indicated that he switched out 2 fuses in the field-no EC tag created for this incident.  "/>
    <s v="     "/>
    <s v="FAS"/>
    <m/>
    <s v="N"/>
    <x v="0"/>
    <m/>
    <s v="21-0057465"/>
    <m/>
    <s v="T005281781"/>
    <m/>
    <m/>
    <s v="     "/>
    <x v="1"/>
    <s v="PG&amp;E"/>
    <m/>
    <s v="Vegetation"/>
    <m/>
    <s v="D"/>
    <s v="D"/>
    <s v="&lt;0.25"/>
    <s v="In bushes and grass-about a 1/4 acre."/>
    <s v="Contact - 3rd Party"/>
    <s v="33.d. Vehicle contact"/>
    <s v="Contact - 3rd Party"/>
    <s v="Contact from object"/>
    <s v="Vehicle contact"/>
    <m/>
    <s v="Vehicle contact"/>
    <s v="Conductor - Racked Secondary"/>
    <s v="Line to Ground"/>
    <s v="Y"/>
    <s v="Overhead"/>
    <x v="1"/>
    <s v="Conductor - Racked Secondary"/>
    <s v="fuses"/>
    <s v="163741102"/>
    <s v="     "/>
    <s v="Non-HFTD"/>
    <x v="0"/>
    <m/>
    <m/>
    <n v="37.743299999999998"/>
    <n v="-121.51300000000001"/>
    <s v="San Joaquin"/>
    <s v="HERDLYN-1102"/>
    <m/>
    <m/>
    <s v="N/A"/>
    <x v="0"/>
    <s v="Customer"/>
    <s v="Urban"/>
    <m/>
    <m/>
    <s v="No"/>
    <m/>
    <m/>
    <m/>
    <m/>
    <m/>
    <m/>
    <m/>
    <s v="N"/>
    <s v="N"/>
    <m/>
    <m/>
    <s v="     "/>
    <m/>
    <m/>
    <m/>
    <m/>
    <m/>
    <m/>
    <m/>
    <m/>
    <m/>
    <m/>
    <m/>
    <m/>
    <m/>
    <m/>
    <m/>
    <m/>
    <m/>
    <m/>
    <m/>
  </r>
  <r>
    <s v="20210500"/>
    <s v="     "/>
    <n v="44321"/>
    <s v="5/5"/>
    <x v="0"/>
    <n v="0.59583333333333333"/>
    <s v="19"/>
    <n v="2"/>
    <s v="5"/>
    <x v="5"/>
    <n v="44321"/>
    <m/>
    <s v="Vegetation fire with unknown cause at this time. See EOC summary for a detailed description on ignition event. EOC Preliminary: On May, 5, 2021, at approximately 1408 hours, two load side cut-out fuses were tripped on the Sunol 1101 12 kV circuit as a result of the Andrade fire in Sunol, CA. The fire was located near the intersection of 680 and Andrade Rd. The fire, as of 1520 hours, was approximately 1.5 acres in size and was burning in an empty, grassy field. The outage associated with the tripped fuses interrupted the service of 735 customers. The responding troubleman stated that there was no property damage or injuries associated with the ignition. The troubleman inspected the line and did not observe any vegetation or animals or birds that may have contacted the circuit and tripped the fuses. The troubleman stated that there was no indication that the ignition was attributable to PG&amp;E assets and the suppressing agencies also did not believe the ignition originated from PG&amp;E assets and the fuses may have tripped due to smoke or heat from the fire. The troubleman also stated that no PG&amp;E poles were damaged by the ignition. The troubleman observed a slight breeze in the location of the fire but did not indicate that the winds were excessive in nature. The Livermore-Pleasanton FD and Cal Fire were on scene supressing the ignition. The troubleman stated that he left a note for the repair crew to retain the tripped fuses for further evaluation. This information is preliminary.   Ordered Fire Report 7/14 w/ CalFire; Other companies assiciated show communication lines. Spoke to CalFire admin who said there was no mention of PG&amp;E assets as cause for the fire in the fire report. Full Report is being sent."/>
    <s v="     "/>
    <s v="FAS"/>
    <m/>
    <s v="N"/>
    <x v="0"/>
    <m/>
    <s v="21-0057442"/>
    <m/>
    <s v="T005281857"/>
    <n v="120939000"/>
    <m/>
    <s v="     "/>
    <x v="1"/>
    <s v="PG&amp;E"/>
    <m/>
    <s v="Vegetation"/>
    <m/>
    <s v="D"/>
    <s v="D"/>
    <s v="0.26-9.99"/>
    <s v="2 arces"/>
    <s v="Equipment - Overloaded"/>
    <s v="34.c. Fuse damage or failure"/>
    <s v="Equipment - PG&amp;E"/>
    <s v="All types of equipment / facility failure"/>
    <s v="Fuse failure - all"/>
    <s v="Fuse"/>
    <m/>
    <m/>
    <s v="Line to Line"/>
    <s v="Y"/>
    <s v="Overhead"/>
    <x v="3"/>
    <s v="Fuse"/>
    <m/>
    <s v="100942112"/>
    <s v="     "/>
    <s v="Non-HFTD"/>
    <x v="0"/>
    <n v="530"/>
    <m/>
    <n v="37.576099999999997"/>
    <n v="-121.88200000000001"/>
    <s v="Alameda"/>
    <s v="SUNOL-1101"/>
    <m/>
    <n v="12000"/>
    <m/>
    <x v="0"/>
    <s v="Cal Fire/Livermore/Pleasanton FD"/>
    <s v="Herbaceous"/>
    <s v="Grass fuel model"/>
    <m/>
    <s v="No"/>
    <m/>
    <m/>
    <m/>
    <m/>
    <m/>
    <s v="ANDRADE"/>
    <m/>
    <s v="N"/>
    <s v="N"/>
    <m/>
    <m/>
    <s v="     "/>
    <m/>
    <m/>
    <m/>
    <m/>
    <m/>
    <m/>
    <m/>
    <m/>
    <m/>
    <m/>
    <m/>
    <m/>
    <m/>
    <m/>
    <m/>
    <m/>
    <m/>
    <m/>
    <m/>
  </r>
  <r>
    <s v="20210494"/>
    <s v="     "/>
    <n v="44321"/>
    <s v="5/5"/>
    <x v="0"/>
    <n v="0.41597222222222224"/>
    <s v="19"/>
    <n v="2"/>
    <s v="5"/>
    <x v="5"/>
    <n v="44321"/>
    <m/>
    <s v="Failed bump sleeve resulted in an wires down incident and an ignition. The ensuing fire was 0.25 acre to 10 acres in size. This information is preliminary."/>
    <s v="     "/>
    <s v="FAS"/>
    <m/>
    <s v="N"/>
    <x v="0"/>
    <m/>
    <s v="21-0057235"/>
    <m/>
    <s v="T005281578"/>
    <n v="120936000"/>
    <m/>
    <s v="     "/>
    <x v="1"/>
    <s v="PG&amp;E"/>
    <m/>
    <s v="Other"/>
    <s v="Transformer"/>
    <s v="D"/>
    <s v="D"/>
    <s v="0.26-9.99"/>
    <s v="Less than one acre."/>
    <s v="Equipment - PG&amp;E"/>
    <s v="34.m. Connection device damage or failure"/>
    <s v="Equipment - PG&amp;E"/>
    <s v="All types of equipment / facility failure"/>
    <s v="Splice/Clamp/Connector"/>
    <s v="Automatic Wire Splice"/>
    <m/>
    <m/>
    <s v="Line to Ground"/>
    <s v="Y"/>
    <s v="Overhead"/>
    <x v="3"/>
    <s v="Automatic Wire Splice"/>
    <s v="Conductor"/>
    <s v="101715502"/>
    <s v="     "/>
    <s v="Non-HFTD"/>
    <x v="0"/>
    <m/>
    <m/>
    <n v="36.791200000000003"/>
    <n v="-121.727"/>
    <s v="Monterey"/>
    <s v="DOLAN-ROAD-1101"/>
    <m/>
    <n v="12000"/>
    <m/>
    <x v="0"/>
    <s v="North County FD"/>
    <s v="Herbaceous"/>
    <m/>
    <m/>
    <s v="No"/>
    <m/>
    <m/>
    <m/>
    <m/>
    <m/>
    <m/>
    <m/>
    <s v="N"/>
    <s v="N"/>
    <m/>
    <m/>
    <s v="     "/>
    <m/>
    <m/>
    <m/>
    <m/>
    <m/>
    <m/>
    <m/>
    <m/>
    <m/>
    <m/>
    <m/>
    <m/>
    <m/>
    <m/>
    <m/>
    <m/>
    <m/>
    <m/>
    <m/>
  </r>
  <r>
    <s v="20150054"/>
    <s v="     "/>
    <n v="42130"/>
    <s v="5/6"/>
    <x v="0"/>
    <n v="0.96527777777777779"/>
    <s v="19"/>
    <n v="2"/>
    <s v="5"/>
    <x v="2"/>
    <n v="42130"/>
    <n v="0.96527777777777779"/>
    <s v=" "/>
    <s v="     "/>
    <m/>
    <m/>
    <s v="N"/>
    <x v="0"/>
    <s v="1230175"/>
    <s v="15-0032339"/>
    <m/>
    <m/>
    <m/>
    <m/>
    <s v="     "/>
    <x v="1"/>
    <s v="PG&amp;E"/>
    <m/>
    <s v="Vegetation"/>
    <m/>
    <s v="D"/>
    <m/>
    <s v="0.26-9.99"/>
    <s v="Square Feet: ; Acreage: 2.5"/>
    <s v="Equipment - PG&amp;E"/>
    <s v="34.d. Lightning arrestor damage or failure"/>
    <s v="Equipment - PG&amp;E"/>
    <s v="All types of equipment / facility failure"/>
    <s v="Lightning Arrestor"/>
    <s v="Lightning Arrestor"/>
    <m/>
    <m/>
    <s v="Line to Line"/>
    <s v="0"/>
    <s v="Overhead"/>
    <x v="3"/>
    <s v="Lightning Arrestor"/>
    <m/>
    <s v="BLACK BUTTE"/>
    <s v="     "/>
    <s v="Non-HFTD"/>
    <x v="0"/>
    <m/>
    <m/>
    <n v="39.810400000000001"/>
    <n v="-122.32899999999999"/>
    <s v="Tehama"/>
    <s v="GLENN-1101"/>
    <s v="102601101"/>
    <n v="12000"/>
    <s v="GLENN 110137496"/>
    <x v="0"/>
    <s v="Cal Fire Dept"/>
    <s v="Herbaceous"/>
    <m/>
    <m/>
    <s v="No"/>
    <m/>
    <m/>
    <m/>
    <m/>
    <m/>
    <m/>
    <m/>
    <s v="N"/>
    <s v="N"/>
    <m/>
    <m/>
    <s v="     "/>
    <m/>
    <m/>
    <m/>
    <m/>
    <m/>
    <m/>
    <m/>
    <m/>
    <m/>
    <m/>
    <m/>
    <m/>
    <m/>
    <m/>
    <m/>
    <m/>
    <m/>
    <m/>
    <m/>
  </r>
  <r>
    <s v="MIA20161327"/>
    <s v="     "/>
    <n v="42496"/>
    <s v="5/6"/>
    <x v="0"/>
    <n v="0.88356481481481486"/>
    <s v="19"/>
    <n v="2"/>
    <s v="5"/>
    <x v="6"/>
    <n v="42496"/>
    <n v="0.8833333333333333"/>
    <s v="L7SF: 11545 COLUMBET AVE in Gilroy; POLE FIRE- TX VERTICAL RUN BURNED UP; connector burned"/>
    <s v="     "/>
    <s v="FAS"/>
    <n v="44250"/>
    <s v="Y"/>
    <x v="0"/>
    <s v="1466204"/>
    <s v="N/A"/>
    <m/>
    <s v="T003686730"/>
    <n v="111614862"/>
    <m/>
    <s v="     "/>
    <x v="0"/>
    <s v="PG&amp;E"/>
    <m/>
    <m/>
    <m/>
    <s v="D"/>
    <m/>
    <s v="Structure-PG&amp;E only"/>
    <m/>
    <s v="Contamination"/>
    <s v="36.a. Contamination"/>
    <s v="Equipment - PG&amp;E"/>
    <s v="Other"/>
    <s v="Contamination"/>
    <m/>
    <m/>
    <m/>
    <m/>
    <s v="Yes"/>
    <s v="Overhead"/>
    <x v="0"/>
    <m/>
    <m/>
    <s v="100608790"/>
    <s v="     "/>
    <s v="Non-HFTD"/>
    <x v="0"/>
    <m/>
    <m/>
    <n v="37.070099999999996"/>
    <n v="-121.58"/>
    <s v="Santa Clara"/>
    <s v="MORGAN-HILL-2106"/>
    <s v="83242106"/>
    <n v="21000"/>
    <m/>
    <x v="0"/>
    <m/>
    <s v="Rural"/>
    <m/>
    <m/>
    <s v="No"/>
    <m/>
    <m/>
    <m/>
    <m/>
    <m/>
    <m/>
    <m/>
    <s v="N"/>
    <s v="N"/>
    <m/>
    <m/>
    <s v="     "/>
    <m/>
    <m/>
    <m/>
    <m/>
    <m/>
    <m/>
    <m/>
    <m/>
    <m/>
    <m/>
    <m/>
    <m/>
    <m/>
    <m/>
    <m/>
    <m/>
    <m/>
    <m/>
    <m/>
  </r>
  <r>
    <s v="20170037"/>
    <s v="     "/>
    <n v="42861"/>
    <s v="5/6"/>
    <x v="0"/>
    <n v="0.625"/>
    <s v="18"/>
    <n v="2"/>
    <s v="5"/>
    <x v="0"/>
    <n v="42861"/>
    <n v="0.625"/>
    <s v="crew to make repairs"/>
    <s v="     "/>
    <m/>
    <m/>
    <s v="N"/>
    <x v="0"/>
    <s v="1776547"/>
    <s v="17-0045831"/>
    <m/>
    <m/>
    <m/>
    <m/>
    <s v="     "/>
    <x v="1"/>
    <s v="PG&amp;E"/>
    <m/>
    <s v="Vegetation"/>
    <m/>
    <s v="D"/>
    <m/>
    <s v="0.26-9.99"/>
    <s v="Square Feet: ; Acreage: "/>
    <s v="Vegetation"/>
    <s v="33.a. Veg. contact"/>
    <s v="Vegetation"/>
    <s v="All types of equipment / facility failure"/>
    <s v="Contact - Vegetation"/>
    <m/>
    <s v="Contact - Vegetation"/>
    <s v="Conductor"/>
    <s v="Three Phase Fault,Force Out"/>
    <s v="Unknown"/>
    <s v="Overhead"/>
    <x v="3"/>
    <s v="Conductor"/>
    <m/>
    <s v="102185559"/>
    <s v="     "/>
    <s v="Non-HFTD"/>
    <x v="0"/>
    <m/>
    <m/>
    <n v="39.245800000000003"/>
    <n v="-123.779"/>
    <s v="Mendocino"/>
    <s v="BIG-RIVER-1101"/>
    <s v="42981101"/>
    <n v="12000"/>
    <s v="BIG RIVER 11013002"/>
    <x v="0"/>
    <s v="Cal Fire"/>
    <s v="Conifer Forest"/>
    <m/>
    <m/>
    <s v="No"/>
    <m/>
    <m/>
    <m/>
    <m/>
    <m/>
    <m/>
    <m/>
    <s v="N"/>
    <s v="N"/>
    <m/>
    <m/>
    <s v="     "/>
    <s v="39.14482700"/>
    <s v="-123.46413500"/>
    <s v="May 10 2017 12:00AM"/>
    <s v="RootsFail"/>
    <s v="The outage occurred around 3:00pm on 5-6-17. The area around the outage contains brush, Firs and Bishop Pines. The trees that burned were a mixture of alive and dead. The fire burned South to North burning brush and the trees. The fire started on 5540 Highway 1, stopping on 5580 Highway 1.  PG&amp;E got to the location around 5:11pm on 5-6-17 to do their work. I arrived to do my investigation on 5-10-17 around 2:00pm."/>
    <s v="PINB"/>
    <s v="65"/>
    <s v="17"/>
    <s v="50"/>
    <s v="Slight"/>
    <s v="None"/>
    <s v="N"/>
    <s v="1"/>
    <m/>
    <s v="Hillside"/>
    <s v="A"/>
    <s v="CrossArm"/>
    <s v="BareWire"/>
    <s v="0"/>
  </r>
  <r>
    <s v="20170038"/>
    <s v="     "/>
    <n v="42861"/>
    <s v="5/6"/>
    <x v="0"/>
    <n v="0.99027777777777781"/>
    <s v="18"/>
    <n v="2"/>
    <s v="5"/>
    <x v="0"/>
    <n v="42861"/>
    <n v="0.99027777777777781"/>
    <s v="CAR POLE WIRE DOWN NO OUTAGE"/>
    <s v="     "/>
    <m/>
    <m/>
    <s v="N"/>
    <x v="0"/>
    <s v="1776745"/>
    <s v="17-0045905"/>
    <m/>
    <m/>
    <m/>
    <m/>
    <s v="     "/>
    <x v="1"/>
    <s v="PG&amp;E"/>
    <m/>
    <s v="Vegetation"/>
    <m/>
    <s v="D"/>
    <m/>
    <s v="10-99"/>
    <s v="Square Feet: ; Acreage: 40"/>
    <s v="Contact - 3rd Party"/>
    <s v="33.d. Vehicle contact"/>
    <s v="Contact - 3rd Party"/>
    <s v="All types of equipment / facility failure"/>
    <s v="Contact - Vehicle"/>
    <m/>
    <s v="Contact - Vehicle"/>
    <s v="Pole"/>
    <s v="Line to Ground"/>
    <s v="PACIFIC BELL"/>
    <s v="Overhead"/>
    <x v="3"/>
    <s v="Conductor"/>
    <m/>
    <s v="100741510"/>
    <s v="     "/>
    <s v="Non-HFTD"/>
    <x v="0"/>
    <m/>
    <m/>
    <n v="36.165399999999998"/>
    <n v="-120.374"/>
    <s v="Fresno"/>
    <s v="COALINGA-NO-1-1108"/>
    <s v="252161108"/>
    <n v="12000"/>
    <s v="COALINGA NO 1 1108CB"/>
    <x v="0"/>
    <s v="Cal Fire"/>
    <s v="Herbaceous"/>
    <m/>
    <m/>
    <s v="Yes"/>
    <s v="100"/>
    <m/>
    <m/>
    <m/>
    <m/>
    <m/>
    <m/>
    <s v="N"/>
    <s v="N"/>
    <m/>
    <m/>
    <s v="     "/>
    <m/>
    <m/>
    <m/>
    <m/>
    <m/>
    <m/>
    <m/>
    <m/>
    <m/>
    <m/>
    <m/>
    <m/>
    <m/>
    <m/>
    <m/>
    <m/>
    <m/>
    <m/>
    <m/>
  </r>
  <r>
    <s v="20170036"/>
    <s v="     "/>
    <n v="42861"/>
    <s v="5/6"/>
    <x v="0"/>
    <n v="0.52986111111111112"/>
    <s v="18"/>
    <n v="2"/>
    <s v="5"/>
    <x v="0"/>
    <n v="42861"/>
    <n v="0.52986111111111112"/>
    <s v="2 trouble locations; 1 wire down, 1 broken cross arm"/>
    <s v="     "/>
    <m/>
    <m/>
    <s v="N"/>
    <x v="0"/>
    <s v="1776214"/>
    <s v="17-0045788"/>
    <m/>
    <m/>
    <m/>
    <m/>
    <s v="     "/>
    <x v="1"/>
    <s v="PG&amp;E"/>
    <m/>
    <s v="Vegetation"/>
    <m/>
    <s v="D"/>
    <m/>
    <s v="&lt;0.25"/>
    <s v="Square Feet: ; Acreage: "/>
    <s v="Vegetation"/>
    <s v="33.a. Veg. contact"/>
    <s v="Vegetation"/>
    <s v="All types of equipment / facility failure"/>
    <s v="Contact - Vegetation"/>
    <m/>
    <s v="Contact - Vegetation"/>
    <s v="Conductor"/>
    <s v="Three Phase Fault"/>
    <s v="Unknown"/>
    <s v="Overhead"/>
    <x v="3"/>
    <s v="Conductor"/>
    <m/>
    <s v="100998152"/>
    <s v="     "/>
    <s v="Non-HFTD"/>
    <x v="0"/>
    <m/>
    <m/>
    <n v="40.762300000000003"/>
    <n v="-124.16200000000001"/>
    <s v="Humboldt"/>
    <s v="STATION-E-EUREKA-1104"/>
    <s v="192331104"/>
    <n v="12000"/>
    <s v="EUREKA E 110429676"/>
    <x v="0"/>
    <s v="Unknown"/>
    <s v="Herbaceous"/>
    <m/>
    <m/>
    <s v="No"/>
    <m/>
    <m/>
    <m/>
    <m/>
    <m/>
    <m/>
    <m/>
    <s v="N"/>
    <s v="N"/>
    <m/>
    <m/>
    <s v="     "/>
    <s v="40.76227000"/>
    <s v="-124.16195000"/>
    <s v="May 11 2017 12:00AM"/>
    <s v="BranchFail"/>
    <s v="A green limb from a redwood broke off the main trunk and fell into the 12 kv lines below."/>
    <s v="REDW"/>
    <s v="65"/>
    <s v="16"/>
    <s v="8"/>
    <s v="Slight"/>
    <s v="None"/>
    <s v="N"/>
    <s v="1"/>
    <m/>
    <s v="Valley"/>
    <s v="A"/>
    <s v="CrossArm"/>
    <s v="BareWire"/>
    <s v="0"/>
  </r>
  <r>
    <s v="20170034"/>
    <s v="     "/>
    <n v="42861"/>
    <s v="5/6"/>
    <x v="0"/>
    <n v="8.0555555555555561E-2"/>
    <s v="18"/>
    <n v="2"/>
    <s v="5"/>
    <x v="0"/>
    <n v="42861"/>
    <n v="8.0555555555555561E-2"/>
    <s v="Car-pole."/>
    <s v="     "/>
    <m/>
    <m/>
    <s v="N"/>
    <x v="0"/>
    <s v="1775972"/>
    <s v="17-0045735"/>
    <m/>
    <m/>
    <m/>
    <m/>
    <s v="     "/>
    <x v="1"/>
    <s v="PG&amp;E"/>
    <m/>
    <s v="Vegetation"/>
    <m/>
    <s v="D"/>
    <m/>
    <s v="&lt;0.25"/>
    <s v="Square Feet: ; Acreage: "/>
    <s v="Contact - 3rd Party"/>
    <s v="33.d. Vehicle contact"/>
    <s v="Contact - 3rd Party"/>
    <s v="All types of equipment / facility failure"/>
    <s v="Contact - Vehicle"/>
    <m/>
    <s v="Contact - Vehicle"/>
    <s v="Pole"/>
    <s v="Line to Ground"/>
    <s v="Unknown"/>
    <s v="Overhead"/>
    <x v="3"/>
    <s v="Conductor"/>
    <m/>
    <s v="103834182"/>
    <s v="     "/>
    <s v="Non-HFTD"/>
    <x v="0"/>
    <m/>
    <m/>
    <n v="37.33"/>
    <n v="-120.833"/>
    <s v="Merced"/>
    <s v="LIVINGSTON-1105"/>
    <s v="252261105"/>
    <n v="12000"/>
    <s v="LIVINGSTON 110529612"/>
    <x v="0"/>
    <s v="Unknown"/>
    <s v="Herbaceous"/>
    <m/>
    <m/>
    <s v="No"/>
    <m/>
    <m/>
    <m/>
    <m/>
    <m/>
    <m/>
    <m/>
    <s v="N"/>
    <s v="N"/>
    <m/>
    <m/>
    <s v="     "/>
    <m/>
    <m/>
    <m/>
    <m/>
    <m/>
    <m/>
    <m/>
    <m/>
    <m/>
    <m/>
    <m/>
    <m/>
    <m/>
    <m/>
    <m/>
    <m/>
    <m/>
    <m/>
    <m/>
  </r>
  <r>
    <s v="MIA20188202"/>
    <s v="     "/>
    <n v="43226"/>
    <s v="5/6"/>
    <x v="0"/>
    <n v="0.74864583333333334"/>
    <s v="19"/>
    <n v="2"/>
    <s v="5"/>
    <x v="1"/>
    <n v="43226"/>
    <n v="0.74861111111111112"/>
    <s v="ARCING LINES CAUSED VEG FIRE, PWR-Y; trees rubbing on service to well pump meter #5000050495 caused service to spark and caused small fire due to service arcking  pole to meter  repaired  service and trimmed tree for fire dept they put all blame on owner "/>
    <s v="     "/>
    <s v="FAS"/>
    <n v="44257"/>
    <s v="Y"/>
    <x v="0"/>
    <s v="80357"/>
    <s v="N/A"/>
    <m/>
    <s v="T004314277"/>
    <m/>
    <m/>
    <s v="     "/>
    <x v="0"/>
    <s v="PG&amp;E"/>
    <m/>
    <m/>
    <m/>
    <s v="D"/>
    <m/>
    <s v="&lt;3 meters of linear travel"/>
    <m/>
    <s v="Vegetation"/>
    <s v="33.a. Veg. contact"/>
    <s v="Vegetation"/>
    <s v="Contact from object"/>
    <s v="Contact - Vegetation"/>
    <m/>
    <s v="Contact - Vegetation"/>
    <s v="Conductor"/>
    <m/>
    <s v="Yes"/>
    <s v="Overhead"/>
    <x v="0"/>
    <m/>
    <m/>
    <s v="252701104"/>
    <s v="     "/>
    <s v="Non-HFTD"/>
    <x v="0"/>
    <m/>
    <m/>
    <n v="36.707999999999998"/>
    <n v="-119.86499999999999"/>
    <s v="Fresno"/>
    <s v="KEARNEY-1104"/>
    <m/>
    <n v="11000"/>
    <m/>
    <x v="0"/>
    <m/>
    <s v="Rural"/>
    <m/>
    <m/>
    <s v="No"/>
    <m/>
    <m/>
    <m/>
    <m/>
    <m/>
    <m/>
    <m/>
    <s v="N"/>
    <s v="N"/>
    <m/>
    <m/>
    <s v="     "/>
    <m/>
    <m/>
    <m/>
    <m/>
    <m/>
    <m/>
    <m/>
    <m/>
    <m/>
    <m/>
    <m/>
    <m/>
    <m/>
    <m/>
    <m/>
    <m/>
    <m/>
    <m/>
    <m/>
  </r>
  <r>
    <s v="20180149"/>
    <s v="     "/>
    <n v="43226"/>
    <s v="5/6"/>
    <x v="0"/>
    <n v="0.62638888888888888"/>
    <s v="19"/>
    <n v="2"/>
    <s v="5"/>
    <x v="1"/>
    <n v="43226"/>
    <n v="0.62638888888888888"/>
    <s v="&quot;REMOVED BALLOONS FROM LINE. SMALL GRASS FIRE ON DITCH BANK&quot;"/>
    <s v="     "/>
    <s v="FAS"/>
    <m/>
    <s v="N"/>
    <x v="0"/>
    <s v="80316"/>
    <s v="18-0038644"/>
    <m/>
    <m/>
    <m/>
    <m/>
    <s v="     "/>
    <x v="1"/>
    <s v="PG&amp;E"/>
    <m/>
    <m/>
    <m/>
    <s v="D"/>
    <m/>
    <s v="&lt;0.25"/>
    <m/>
    <s v="Contact - 3rd Party"/>
    <s v="33.c. Balloon contact"/>
    <s v="Contact - 3rd Party"/>
    <s v="Contact from object"/>
    <s v="Contact - Balloon"/>
    <m/>
    <s v="Contact - Balloon"/>
    <s v="Conductor"/>
    <s v="Force Out"/>
    <m/>
    <s v="Overhead"/>
    <x v="3"/>
    <m/>
    <m/>
    <s v="4104"/>
    <s v="     "/>
    <s v="Non-HFTD"/>
    <x v="0"/>
    <m/>
    <m/>
    <n v="39.1449"/>
    <n v="-122.08"/>
    <s v="Colusa"/>
    <s v="WILLIAMS-1102"/>
    <s v="062051102"/>
    <n v="11000"/>
    <s v="WILLIAMS 110230222"/>
    <x v="0"/>
    <m/>
    <s v="Urban"/>
    <m/>
    <m/>
    <s v="No"/>
    <m/>
    <m/>
    <m/>
    <m/>
    <m/>
    <m/>
    <m/>
    <s v="N"/>
    <s v="N"/>
    <m/>
    <m/>
    <s v="     "/>
    <m/>
    <m/>
    <m/>
    <m/>
    <m/>
    <m/>
    <m/>
    <m/>
    <m/>
    <m/>
    <m/>
    <m/>
    <m/>
    <m/>
    <m/>
    <m/>
    <m/>
    <m/>
    <m/>
  </r>
  <r>
    <s v="20190139"/>
    <s v="     "/>
    <n v="43591"/>
    <s v="5/6"/>
    <x v="0"/>
    <m/>
    <s v="19"/>
    <n v="2"/>
    <s v="5"/>
    <x v="3"/>
    <n v="43591"/>
    <m/>
    <s v="Crossarm fire, PG&amp;E asset only, self extinguished"/>
    <s v="     "/>
    <s v="FAS"/>
    <m/>
    <s v="N"/>
    <x v="0"/>
    <s v="375077"/>
    <s v="19-0049501"/>
    <m/>
    <m/>
    <n v="117173951"/>
    <m/>
    <s v="     "/>
    <x v="0"/>
    <s v="PG&amp;E"/>
    <m/>
    <m/>
    <m/>
    <s v="D"/>
    <m/>
    <s v="Structure-PG&amp;E only"/>
    <m/>
    <s v="Equipment - PG&amp;E"/>
    <s v="34.o. Other"/>
    <s v="Equipment - PG&amp;E"/>
    <m/>
    <m/>
    <s v="Circuit Breaker"/>
    <m/>
    <m/>
    <s v="Line to Ground"/>
    <m/>
    <m/>
    <x v="0"/>
    <s v="Circuit Breaker"/>
    <m/>
    <s v="18230-2100561375{412/2}"/>
    <s v="     "/>
    <s v="Non-HFTD"/>
    <x v="0"/>
    <m/>
    <m/>
    <n v="36.671700000000001"/>
    <n v="-120.371"/>
    <s v="MONTEREY"/>
    <s v="INDUSTRIAL-ACRES-0412"/>
    <m/>
    <m/>
    <s v="INDUSTRIAL ACRES 0415CB"/>
    <x v="0"/>
    <m/>
    <m/>
    <m/>
    <m/>
    <s v="No"/>
    <m/>
    <m/>
    <m/>
    <m/>
    <m/>
    <m/>
    <m/>
    <s v="N"/>
    <s v="N"/>
    <m/>
    <m/>
    <s v="     "/>
    <m/>
    <m/>
    <m/>
    <m/>
    <m/>
    <m/>
    <m/>
    <m/>
    <m/>
    <m/>
    <m/>
    <m/>
    <m/>
    <m/>
    <m/>
    <m/>
    <m/>
    <m/>
    <m/>
  </r>
  <r>
    <s v="20200369"/>
    <s v="     "/>
    <n v="43957"/>
    <s v="5/6"/>
    <x v="0"/>
    <n v="0.59097222222222223"/>
    <s v="19"/>
    <n v="2"/>
    <s v="5"/>
    <x v="4"/>
    <n v="43957"/>
    <n v="0.59027777777777779"/>
    <s v="On May 6, 2020 at 1411 hours, a PG&amp;E troubleman was dispatched to the Dairyland 1113 Distribution Circuit near 19835 Berenda Blvd off of HWY 99 in Madera for reports of an outage. Troubleman found awac lashing secondary wire hard worn into hot leg. While checking the wire, a spark started a vegetation fire the size of 0.25 - 10 acres. Troubleman called 911 and attempted to contain the fire until fire department arrived. Cal fire arrived just shortly after to extinguish the fire. Power was restored to 3 customers at 1830 hours on May 6, 2020 and a EC Tag was issued for repairs to be made to damaged conductor. "/>
    <s v="     "/>
    <s v="FAS"/>
    <m/>
    <s v="N"/>
    <x v="0"/>
    <s v="908291"/>
    <s v="20-0047892"/>
    <m/>
    <s v="T004955900"/>
    <m/>
    <m/>
    <s v="     "/>
    <x v="1"/>
    <s v="PG&amp;E"/>
    <m/>
    <s v="Vegetation"/>
    <m/>
    <s v="D"/>
    <s v="D"/>
    <s v="0.26-9.99"/>
    <s v="Called for no power to meters at 2 locations. Checked and found bad connectors on awac repair. Replaced connectors. Customer still had 1 leg out. TTraced back and found awac Lashing wire had worn into hot leg while checking spark started vegitaion fire. C"/>
    <s v="Equipment - PG&amp;E"/>
    <s v="34.b. Conductor damage or failure"/>
    <s v="Equipment - PG&amp;E"/>
    <s v="All types of equipment / facility failure"/>
    <s v="Conductor failure-all"/>
    <s v="Conductor - Secondary"/>
    <m/>
    <m/>
    <s v="Line to Ground"/>
    <m/>
    <s v="Overhead"/>
    <x v="1"/>
    <s v="Conductor - Secondary"/>
    <m/>
    <s v="Circuit ID: 252421113"/>
    <s v="     "/>
    <s v="Non-HFTD"/>
    <x v="0"/>
    <m/>
    <m/>
    <n v="37.0383"/>
    <n v="-120.152"/>
    <s v="Madera"/>
    <s v="DAIRYLAND-1113"/>
    <m/>
    <n v="12000"/>
    <s v="N/A"/>
    <x v="0"/>
    <s v="Cal Fire"/>
    <s v="Agriculture"/>
    <m/>
    <m/>
    <s v="No"/>
    <m/>
    <m/>
    <m/>
    <m/>
    <m/>
    <m/>
    <m/>
    <s v="N"/>
    <s v="N"/>
    <m/>
    <m/>
    <s v="     "/>
    <m/>
    <m/>
    <m/>
    <m/>
    <m/>
    <m/>
    <m/>
    <m/>
    <m/>
    <m/>
    <m/>
    <m/>
    <m/>
    <m/>
    <m/>
    <m/>
    <m/>
    <m/>
    <m/>
  </r>
  <r>
    <s v="20210508"/>
    <s v="     "/>
    <n v="44322"/>
    <s v="5/6"/>
    <x v="0"/>
    <n v="0.55902777777777779"/>
    <s v="19"/>
    <n v="2"/>
    <s v="5"/>
    <x v="5"/>
    <n v="44322"/>
    <m/>
    <s v="Troubleman found secondary crossarm broken with one phase floating that made contact with neutrals, resulting in a small grass fire and burning communication line. The ensuing fire was less than one meter in size."/>
    <s v="     "/>
    <s v="FAS"/>
    <m/>
    <s v="N"/>
    <x v="0"/>
    <m/>
    <s v="21-0058049"/>
    <m/>
    <s v="T005282851"/>
    <n v="120946000"/>
    <m/>
    <s v="     "/>
    <x v="0"/>
    <s v="PG&amp;E"/>
    <m/>
    <s v="Other"/>
    <s v="Crossarm"/>
    <s v="D"/>
    <s v="D"/>
    <s v="&lt;3 meters of linear travel"/>
    <s v="Less than one Meter. "/>
    <s v="Equipment - PG&amp;E"/>
    <s v="34.h. Crossarm damage or failure"/>
    <s v="Equipment - PG&amp;E"/>
    <s v="All types of equipment / facility failure"/>
    <s v="Crossarm failure"/>
    <s v="Conductor - Racked Secondary"/>
    <m/>
    <m/>
    <s v="Force Out"/>
    <s v="Y"/>
    <s v="Overhead"/>
    <x v="1"/>
    <s v="Conductor - Racked Secondary"/>
    <s v="Crossarm"/>
    <s v="100866663"/>
    <s v="     "/>
    <s v="Non-HFTD"/>
    <x v="0"/>
    <m/>
    <m/>
    <n v="36.793999999999997"/>
    <n v="-119.756"/>
    <s v="Fresno"/>
    <s v="MANCHESTER-1101"/>
    <m/>
    <n v="12000"/>
    <s v="N/A"/>
    <x v="0"/>
    <s v="Self Extinguished"/>
    <s v="Urban"/>
    <m/>
    <m/>
    <s v="No"/>
    <m/>
    <m/>
    <m/>
    <m/>
    <m/>
    <m/>
    <m/>
    <s v="N"/>
    <s v="N"/>
    <m/>
    <m/>
    <s v="     "/>
    <m/>
    <m/>
    <m/>
    <m/>
    <m/>
    <m/>
    <m/>
    <m/>
    <m/>
    <m/>
    <m/>
    <m/>
    <m/>
    <m/>
    <m/>
    <m/>
    <m/>
    <m/>
    <m/>
  </r>
  <r>
    <s v="20210510"/>
    <s v="     "/>
    <n v="44322"/>
    <s v="5/6"/>
    <x v="0"/>
    <n v="0.8305555555555556"/>
    <s v="19"/>
    <n v="2"/>
    <s v="5"/>
    <x v="5"/>
    <n v="44322"/>
    <m/>
    <s v="1/0 AL overhead secondary conductors slapped together, resulting in a small grass fire. The ensuing fire was 3 meters - 0.25 acre in size. OIS: 1342877, 1342917; ILIS: 21-0058167, 21-0058191; FOID: T005283013, 0004841709, T005283052, T005283090; Lan ID: KAC9; EC: 120946423 (Signed off by: ACGA-Arnold Gonzalez Jr), 120946224; PM: 35248699, 44777624; Circuit ID: 182731102; SAP ID: 101745842"/>
    <s v="     "/>
    <s v="FAS"/>
    <m/>
    <s v="N"/>
    <x v="0"/>
    <m/>
    <s v="21-0058167, 21-0058191"/>
    <m/>
    <s v="T005283013, 0004841709, T005283052, T005283090"/>
    <m/>
    <m/>
    <s v="     "/>
    <x v="1"/>
    <s v="PG&amp;E"/>
    <m/>
    <s v="Vegetation"/>
    <m/>
    <s v="D"/>
    <s v="D"/>
    <s v="&lt;0.25"/>
    <m/>
    <s v="Equipment - PG&amp;E"/>
    <s v="34.o. Other"/>
    <s v="Equipment - PG&amp;E"/>
    <s v="Weather"/>
    <s v="Wire-to-wire contact"/>
    <s v="Conductor - Open Wire Secondary"/>
    <m/>
    <m/>
    <s v="Line to Ground"/>
    <s v="Y"/>
    <s v="Overhead"/>
    <x v="1"/>
    <s v="Conductor - Open Wire Secondary"/>
    <s v="Conductors, Transformer, Cutouts"/>
    <s v="101745842"/>
    <s v="     "/>
    <s v="Non-HFTD"/>
    <x v="0"/>
    <m/>
    <m/>
    <n v="36.597000000000001"/>
    <n v="-121.63200000000001"/>
    <s v="Monterey"/>
    <s v="RESERVATION-ROAD-1102"/>
    <m/>
    <m/>
    <s v="N/A"/>
    <x v="0"/>
    <s v="Monterey Regional FD"/>
    <s v="Urban"/>
    <m/>
    <m/>
    <s v="No"/>
    <m/>
    <m/>
    <m/>
    <m/>
    <m/>
    <m/>
    <m/>
    <s v="N"/>
    <s v="N"/>
    <m/>
    <m/>
    <s v="     "/>
    <m/>
    <m/>
    <m/>
    <m/>
    <m/>
    <m/>
    <m/>
    <m/>
    <m/>
    <m/>
    <m/>
    <m/>
    <m/>
    <m/>
    <m/>
    <m/>
    <m/>
    <m/>
    <m/>
  </r>
  <r>
    <s v="20210608"/>
    <s v="     "/>
    <n v="44322"/>
    <s v="5/6"/>
    <x v="0"/>
    <n v="0.51041666666666663"/>
    <s v="19"/>
    <n v="2"/>
    <s v="5"/>
    <x v="5"/>
    <m/>
    <m/>
    <s v="An arc flash occurred while a PG&amp;E employee was performing work on a meter at Madera Airport. The arc ignited a grass fire roughly 3 meter - 0.25 acre in size. AGFC notes: this ignition was brought to the EII teams attention through CAP 121189280. I spoke with the employee who created the CAP item and he stated he will forward my information over to the supervisor and send over any photos he has. The employee who was involved with this incident is going to be out on scheduled leave for 6 to 8 weeks. This information is preliminary. "/>
    <s v="     "/>
    <s v="Other"/>
    <m/>
    <s v="Y"/>
    <x v="0"/>
    <m/>
    <m/>
    <m/>
    <s v="4790097407, 4792005367, X315984029"/>
    <m/>
    <m/>
    <s v="     "/>
    <x v="1"/>
    <s v="PG&amp;E"/>
    <m/>
    <s v="Vegetation"/>
    <m/>
    <s v="D"/>
    <s v="D"/>
    <s v="&lt;0.25"/>
    <m/>
    <s v="Utility work / Operation"/>
    <s v="37.a. Utility work / Operation"/>
    <m/>
    <s v="Utility work / Operation"/>
    <s v="Other"/>
    <m/>
    <m/>
    <m/>
    <m/>
    <s v="N"/>
    <s v="Padmounted"/>
    <x v="2"/>
    <s v="Other"/>
    <m/>
    <s v="254611104"/>
    <s v="     "/>
    <s v="Non-HFTD"/>
    <x v="0"/>
    <m/>
    <m/>
    <n v="36.990600000000001"/>
    <n v="-120.111"/>
    <s v="Madera"/>
    <s v="STOREY-1104"/>
    <m/>
    <m/>
    <s v="N/A"/>
    <x v="0"/>
    <s v="Third Party Contractor"/>
    <s v="Urban"/>
    <s v="Grass fuel model"/>
    <m/>
    <s v="No"/>
    <m/>
    <m/>
    <m/>
    <m/>
    <m/>
    <m/>
    <m/>
    <s v="N"/>
    <s v="N"/>
    <m/>
    <m/>
    <s v="     "/>
    <m/>
    <m/>
    <m/>
    <m/>
    <m/>
    <m/>
    <m/>
    <m/>
    <m/>
    <m/>
    <m/>
    <m/>
    <m/>
    <m/>
    <m/>
    <m/>
    <m/>
    <m/>
    <m/>
  </r>
  <r>
    <s v="20212390"/>
    <s v="     "/>
    <n v="44322"/>
    <s v="5/6"/>
    <x v="0"/>
    <m/>
    <s v="19"/>
    <n v="2"/>
    <s v="5"/>
    <x v="5"/>
    <n v="44320"/>
    <m/>
    <s v="NG switch 3 fuses blew at bottom of pole"/>
    <s v="     "/>
    <s v="SAP"/>
    <m/>
    <s v="Y"/>
    <x v="0"/>
    <m/>
    <s v="21-0056959"/>
    <m/>
    <s v="T005281030"/>
    <n v="120933000"/>
    <m/>
    <s v="     "/>
    <x v="0"/>
    <s v="PG&amp;E"/>
    <m/>
    <m/>
    <m/>
    <s v="D"/>
    <m/>
    <s v="Structure-PG&amp;E only"/>
    <m/>
    <s v="Equipment - PG&amp;E"/>
    <s v="34.e. Switch damage or failure"/>
    <s v="Equipment - PG&amp;E"/>
    <s v="All types of equipment / facility failure"/>
    <s v="Switch failure"/>
    <s v="Riser"/>
    <m/>
    <m/>
    <s v="Three Phase Fault"/>
    <s v="Y"/>
    <s v="Underground"/>
    <x v="0"/>
    <s v="Riser"/>
    <m/>
    <s v="100450430"/>
    <s v="     "/>
    <s v="Non-HFTD"/>
    <x v="0"/>
    <m/>
    <m/>
    <n v="38.026800000000001"/>
    <n v="-121.923"/>
    <s v="Contra Costa"/>
    <s v="KIRKER-2107"/>
    <m/>
    <n v="21000"/>
    <m/>
    <x v="0"/>
    <s v="Self Extinguished"/>
    <s v="Urban"/>
    <m/>
    <m/>
    <s v="No"/>
    <m/>
    <m/>
    <m/>
    <m/>
    <m/>
    <m/>
    <m/>
    <s v="N"/>
    <s v="N"/>
    <m/>
    <m/>
    <s v="     "/>
    <m/>
    <m/>
    <m/>
    <m/>
    <m/>
    <m/>
    <m/>
    <m/>
    <m/>
    <m/>
    <m/>
    <m/>
    <m/>
    <m/>
    <m/>
    <m/>
    <m/>
    <m/>
    <m/>
  </r>
  <r>
    <s v="SAP20210305"/>
    <s v="     "/>
    <n v="44322"/>
    <s v="5/6"/>
    <x v="0"/>
    <m/>
    <s v="19"/>
    <n v="2"/>
    <s v="5"/>
    <x v="5"/>
    <n v="44320"/>
    <m/>
    <s v="NG switch 3 fuses blew at bottom of pole"/>
    <s v="     "/>
    <s v="SAP"/>
    <n v="44580"/>
    <s v="Y"/>
    <x v="0"/>
    <s v="1340978"/>
    <s v="21-0056959"/>
    <m/>
    <s v="T005281030"/>
    <n v="120933369"/>
    <m/>
    <s v="     "/>
    <x v="0"/>
    <s v="PG&amp;E"/>
    <m/>
    <m/>
    <m/>
    <s v="D"/>
    <m/>
    <s v="Structure-PG&amp;E only"/>
    <m/>
    <s v="Equipment - PG&amp;E"/>
    <s v="34.e. Switch damage or failure"/>
    <s v="Equipment - PG&amp;E"/>
    <s v="Switch failure"/>
    <s v="Switch failure"/>
    <s v="Riser"/>
    <m/>
    <m/>
    <s v="Three Phase Fault"/>
    <s v="Yes"/>
    <s v="Underground"/>
    <x v="0"/>
    <s v="Riser"/>
    <m/>
    <s v="100450430"/>
    <s v="     "/>
    <s v="Non-HFTD"/>
    <x v="0"/>
    <m/>
    <m/>
    <n v="38.026800000000001"/>
    <n v="-121.923"/>
    <s v="Contra Costa"/>
    <s v="KIRKER-2107"/>
    <m/>
    <m/>
    <m/>
    <x v="0"/>
    <m/>
    <m/>
    <m/>
    <m/>
    <s v="No"/>
    <m/>
    <m/>
    <m/>
    <m/>
    <m/>
    <m/>
    <m/>
    <s v="N"/>
    <s v="N"/>
    <m/>
    <m/>
    <s v="     "/>
    <m/>
    <m/>
    <m/>
    <m/>
    <m/>
    <m/>
    <m/>
    <m/>
    <m/>
    <m/>
    <m/>
    <m/>
    <m/>
    <m/>
    <m/>
    <m/>
    <m/>
    <m/>
    <m/>
  </r>
  <r>
    <s v="MIA20144142"/>
    <s v="     "/>
    <n v="41766"/>
    <s v="5/7"/>
    <x v="0"/>
    <n v="0.18869212962962964"/>
    <s v="19"/>
    <n v="2"/>
    <s v="5"/>
    <x v="7"/>
    <n v="41766"/>
    <n v="0.18819444444444444"/>
    <s v=" TRANSFX BLEW ARCING PER F RESNO FIRE ENROUTE; service conductor burned open; ARCING WIRES IN TREE SVC BURNED OPEN, REPLACED PART OF SVC FROM SVC POLE TO_x000a_WRHD"/>
    <s v="     "/>
    <s v="FAS"/>
    <n v="44266"/>
    <s v="Y"/>
    <x v="0"/>
    <s v="1011327"/>
    <s v="N/A"/>
    <m/>
    <s v="T003114158"/>
    <m/>
    <m/>
    <s v="     "/>
    <x v="0"/>
    <s v="PG&amp;E"/>
    <m/>
    <m/>
    <m/>
    <s v="D"/>
    <m/>
    <s v="Structure-PG&amp;E only"/>
    <m/>
    <s v="Equipment - PG&amp;E"/>
    <s v="34.b. Conductor damage or failure"/>
    <s v="Equipment - PG&amp;E"/>
    <s v="All types of equipment / facility failure"/>
    <s v="Conductor failure-all"/>
    <s v="Conductor"/>
    <m/>
    <m/>
    <m/>
    <s v="No"/>
    <s v="Overhead"/>
    <x v="0"/>
    <m/>
    <m/>
    <s v="254411106"/>
    <s v="     "/>
    <s v="Non-HFTD"/>
    <x v="0"/>
    <m/>
    <m/>
    <n v="36.648499999999999"/>
    <n v="-119.88"/>
    <s v="Fresno"/>
    <s v="MC-MULLIN-1106"/>
    <m/>
    <n v="11000"/>
    <m/>
    <x v="0"/>
    <s v="Fresno Fire Dept."/>
    <s v="Rural"/>
    <m/>
    <m/>
    <s v="No"/>
    <m/>
    <m/>
    <m/>
    <m/>
    <m/>
    <m/>
    <m/>
    <s v="N"/>
    <s v="N"/>
    <m/>
    <m/>
    <s v="     "/>
    <m/>
    <m/>
    <m/>
    <m/>
    <m/>
    <m/>
    <m/>
    <m/>
    <m/>
    <m/>
    <m/>
    <m/>
    <m/>
    <m/>
    <m/>
    <m/>
    <m/>
    <m/>
    <m/>
  </r>
  <r>
    <s v="20150055"/>
    <s v="     "/>
    <n v="42131"/>
    <s v="5/7"/>
    <x v="0"/>
    <n v="0.33750000000000002"/>
    <s v="19"/>
    <n v="2"/>
    <s v="5"/>
    <x v="2"/>
    <n v="42131"/>
    <n v="0.33750000000000002"/>
    <s v="Found rodent at base of ple, Opend fused at trans,rmvd mtr 90394T, svc inactive frm back in &quot;09&quot;,area burned  230x150 , grass only.Fire caused by flaming rodent hitting the ground. No dmge to Pg&amp;e or cust equip. Pwr ok."/>
    <s v="     "/>
    <m/>
    <m/>
    <s v="N"/>
    <x v="0"/>
    <s v="1230475"/>
    <m/>
    <m/>
    <m/>
    <m/>
    <m/>
    <s v="     "/>
    <x v="1"/>
    <s v="PG&amp;E"/>
    <m/>
    <s v="Vegetation"/>
    <m/>
    <s v="D"/>
    <m/>
    <s v="&lt;0.25"/>
    <s v="Square Feet: 230 x 150; Acreage: "/>
    <s v="Contact From Object"/>
    <s v="33.b. Animal contact"/>
    <s v="Contact - 3rd Party"/>
    <s v="All types of equipment / facility failure"/>
    <s v="Animal"/>
    <s v="N.A."/>
    <s v="Animal contact"/>
    <s v="Conductor"/>
    <m/>
    <s v="0"/>
    <s v="Overhead"/>
    <x v="1"/>
    <s v="Conductor"/>
    <m/>
    <s v="101331086"/>
    <s v="     "/>
    <s v="Non-HFTD"/>
    <x v="0"/>
    <m/>
    <m/>
    <n v="39.238"/>
    <n v="-121.58799999999999"/>
    <s v="Yuba"/>
    <s v="HONCUT-1102"/>
    <s v="103211102"/>
    <n v="750"/>
    <s v="N/A"/>
    <x v="0"/>
    <m/>
    <s v="Rural"/>
    <m/>
    <m/>
    <s v="No"/>
    <m/>
    <m/>
    <m/>
    <m/>
    <m/>
    <m/>
    <m/>
    <s v="N"/>
    <s v="N"/>
    <m/>
    <m/>
    <s v="     "/>
    <m/>
    <m/>
    <m/>
    <m/>
    <m/>
    <m/>
    <m/>
    <m/>
    <m/>
    <m/>
    <m/>
    <m/>
    <m/>
    <m/>
    <m/>
    <m/>
    <m/>
    <m/>
    <m/>
  </r>
  <r>
    <s v="MIA20152653"/>
    <s v="     "/>
    <n v="42131"/>
    <s v="5/7"/>
    <x v="0"/>
    <n v="0.32623842592592595"/>
    <s v="19"/>
    <n v="2"/>
    <s v="5"/>
    <x v="2"/>
    <m/>
    <m/>
    <s v="OVERGROWN CUST VEG AT CUST SERVICE POLE CAUSED CONNECTIONS TO SLAP TOGETHER CAUSING ARCING &amp;ONE ACRE VEG FIRE HER"/>
    <s v="     "/>
    <s v="FAS"/>
    <n v="44253"/>
    <s v="Y"/>
    <x v="0"/>
    <m/>
    <m/>
    <m/>
    <s v="764903769"/>
    <m/>
    <m/>
    <s v="     "/>
    <x v="0"/>
    <s v="PG&amp;E"/>
    <m/>
    <m/>
    <m/>
    <s v="D"/>
    <m/>
    <s v="Unknown"/>
    <m/>
    <s v="Vegetation"/>
    <s v="33.a. Veg. contact"/>
    <s v="Vegetation"/>
    <s v="Contact from object"/>
    <s v="Contact - Vegetation"/>
    <m/>
    <s v="Contact - Vegetation"/>
    <s v="Conductor"/>
    <m/>
    <s v="Yes"/>
    <s v="Overhead"/>
    <x v="0"/>
    <m/>
    <m/>
    <s v="103571104"/>
    <s v="     "/>
    <s v="Non-HFTD"/>
    <x v="0"/>
    <m/>
    <m/>
    <m/>
    <m/>
    <m/>
    <s v="TYLER-1104"/>
    <s v="103571104"/>
    <n v="11000"/>
    <m/>
    <x v="0"/>
    <m/>
    <m/>
    <m/>
    <m/>
    <s v="No"/>
    <m/>
    <m/>
    <m/>
    <m/>
    <m/>
    <m/>
    <m/>
    <s v="N"/>
    <s v="N"/>
    <m/>
    <m/>
    <s v="     "/>
    <m/>
    <m/>
    <m/>
    <m/>
    <m/>
    <m/>
    <m/>
    <m/>
    <m/>
    <m/>
    <m/>
    <m/>
    <m/>
    <m/>
    <m/>
    <m/>
    <m/>
    <m/>
    <m/>
  </r>
  <r>
    <s v="MIA20177957"/>
    <s v="     "/>
    <n v="42862"/>
    <s v="5/7"/>
    <x v="0"/>
    <n v="0.70005787037037037"/>
    <s v="19"/>
    <n v="2"/>
    <s v="5"/>
    <x v="0"/>
    <n v="42862"/>
    <n v="0.7"/>
    <s v="JZCY - Report request sent to Santa Clara FD. FAS and OIS. Capacitor bank blew causing fire at base of pole. Took bank off line. Unknown who extinguished and exact fire size. "/>
    <s v="     "/>
    <s v="FAS"/>
    <n v="44246"/>
    <s v="Y"/>
    <x v="0"/>
    <s v="1777208"/>
    <s v="N/A"/>
    <m/>
    <s v="T004029685"/>
    <m/>
    <m/>
    <s v="     "/>
    <x v="0"/>
    <s v="PG&amp;E"/>
    <m/>
    <m/>
    <m/>
    <s v="D"/>
    <m/>
    <s v="Unknown"/>
    <m/>
    <s v="Equipment - PG&amp;E"/>
    <s v="34.o. Other"/>
    <s v="Equipment - PG&amp;E"/>
    <s v="All types of equipment / facility failure"/>
    <s v="Equipment failure - Other"/>
    <s v="Capacitor Bank"/>
    <m/>
    <m/>
    <m/>
    <s v="No"/>
    <s v="Overhead"/>
    <x v="0"/>
    <m/>
    <m/>
    <s v="83371107"/>
    <s v="     "/>
    <s v="Non-HFTD"/>
    <x v="0"/>
    <m/>
    <m/>
    <n v="37.276200000000003"/>
    <n v="-122.014"/>
    <s v="Santa Clara"/>
    <s v="SARATOGA-1107"/>
    <m/>
    <n v="11000"/>
    <m/>
    <x v="0"/>
    <m/>
    <s v="Urban"/>
    <m/>
    <m/>
    <s v="No"/>
    <m/>
    <m/>
    <m/>
    <m/>
    <m/>
    <m/>
    <m/>
    <s v="N"/>
    <s v="N"/>
    <m/>
    <m/>
    <s v="     "/>
    <m/>
    <m/>
    <m/>
    <m/>
    <m/>
    <m/>
    <m/>
    <m/>
    <m/>
    <m/>
    <m/>
    <m/>
    <m/>
    <m/>
    <m/>
    <m/>
    <m/>
    <m/>
    <m/>
  </r>
  <r>
    <s v="MIA20174984"/>
    <s v="     "/>
    <n v="42862"/>
    <s v="5/7"/>
    <x v="0"/>
    <n v="0.80045138888888889"/>
    <s v="19"/>
    <n v="2"/>
    <s v="5"/>
    <x v="0"/>
    <n v="42862"/>
    <n v="0.8"/>
    <s v="FAS only. Bird in riser caused .25 acre fire. Cal Fire extinguished. "/>
    <s v="     "/>
    <s v="FAS"/>
    <n v="44246"/>
    <s v="Y"/>
    <x v="0"/>
    <m/>
    <s v="N/A"/>
    <m/>
    <s v="T004029735"/>
    <m/>
    <m/>
    <s v="     "/>
    <x v="1"/>
    <s v="PG&amp;E"/>
    <m/>
    <m/>
    <m/>
    <s v="D"/>
    <m/>
    <s v="&lt;0.25"/>
    <m/>
    <s v="Contact - Animal - Nest"/>
    <s v="33.e. Other contact from object"/>
    <s v="Contact - Nest"/>
    <s v="Contact from object"/>
    <s v="Contact - Nest"/>
    <m/>
    <s v="Contact - Nest"/>
    <s v="Riser"/>
    <m/>
    <s v="No"/>
    <s v="Overhead"/>
    <x v="0"/>
    <m/>
    <m/>
    <s v="254611105"/>
    <s v="     "/>
    <s v="Non-HFTD"/>
    <x v="0"/>
    <m/>
    <m/>
    <n v="37.0672"/>
    <n v="-120.054"/>
    <s v="Madera"/>
    <s v="STOREY-1109"/>
    <s v="254611109"/>
    <n v="11000"/>
    <m/>
    <x v="0"/>
    <m/>
    <s v="Agriculture"/>
    <m/>
    <m/>
    <s v="No"/>
    <m/>
    <m/>
    <m/>
    <m/>
    <m/>
    <m/>
    <m/>
    <s v="N"/>
    <s v="N"/>
    <m/>
    <m/>
    <s v="     "/>
    <m/>
    <m/>
    <m/>
    <m/>
    <m/>
    <m/>
    <m/>
    <m/>
    <m/>
    <m/>
    <m/>
    <m/>
    <m/>
    <m/>
    <m/>
    <m/>
    <m/>
    <m/>
    <m/>
  </r>
  <r>
    <s v="MIA201710747"/>
    <s v="     "/>
    <n v="42862"/>
    <s v="5/7"/>
    <x v="0"/>
    <n v="0.35396990740740741"/>
    <s v="19"/>
    <n v="2"/>
    <s v="5"/>
    <x v="0"/>
    <n v="42862"/>
    <n v="0.35347222222222224"/>
    <s v="Burnt pole; PGE attributable, cause unknown; re-escalation"/>
    <s v="     "/>
    <s v="FAS"/>
    <n v="44257"/>
    <s v="Y"/>
    <x v="0"/>
    <m/>
    <s v="N/A"/>
    <m/>
    <s v="T004029259"/>
    <n v="112842708"/>
    <m/>
    <s v="     "/>
    <x v="0"/>
    <s v="PG&amp;E"/>
    <m/>
    <m/>
    <m/>
    <s v="D"/>
    <m/>
    <s v="&lt;3 meters of linear travel"/>
    <m/>
    <s v="Unknown"/>
    <s v="40.a. Unknown"/>
    <s v="Unknown"/>
    <s v="Other"/>
    <s v="Unknown"/>
    <m/>
    <m/>
    <m/>
    <m/>
    <s v="No"/>
    <s v="Overhead"/>
    <x v="0"/>
    <m/>
    <m/>
    <s v="103832228"/>
    <s v="     "/>
    <s v="Non-HFTD"/>
    <x v="0"/>
    <m/>
    <m/>
    <n v="35.64"/>
    <n v="-120.014"/>
    <s v="Kern"/>
    <s v="ANTELOPE-1101"/>
    <s v="252021101"/>
    <n v="11000"/>
    <m/>
    <x v="0"/>
    <m/>
    <s v="Highly Rural"/>
    <m/>
    <m/>
    <s v="No"/>
    <m/>
    <m/>
    <m/>
    <m/>
    <m/>
    <m/>
    <m/>
    <s v="N"/>
    <s v="N"/>
    <m/>
    <m/>
    <s v="     "/>
    <m/>
    <m/>
    <m/>
    <m/>
    <m/>
    <m/>
    <m/>
    <m/>
    <m/>
    <m/>
    <m/>
    <m/>
    <m/>
    <m/>
    <m/>
    <m/>
    <m/>
    <m/>
    <m/>
  </r>
  <r>
    <s v="MIA201710703"/>
    <s v="     "/>
    <n v="42862"/>
    <s v="5/7"/>
    <x v="0"/>
    <n v="0.38590277777777776"/>
    <s v="19"/>
    <n v="2"/>
    <s v="5"/>
    <x v="0"/>
    <n v="42862"/>
    <n v="0.38541666666666669"/>
    <s v="1647 MAD RIVER RD in Arcata; tree is not on wire; tree limb did fall and contacted 12kv yesterday, limb removed by another Tman. tree is smoldering internally and fire dept cannot completely extinguish"/>
    <s v="     "/>
    <s v="FAS"/>
    <n v="44245"/>
    <s v="Y"/>
    <x v="0"/>
    <s v="1776936"/>
    <s v="N/A"/>
    <m/>
    <s v="T004029307"/>
    <m/>
    <m/>
    <s v="     "/>
    <x v="1"/>
    <s v="PG&amp;E"/>
    <m/>
    <m/>
    <m/>
    <s v="D"/>
    <m/>
    <s v="&lt;3 meters of linear travel"/>
    <m/>
    <s v="Vegetation"/>
    <s v="33.a. Veg. contact"/>
    <s v="Vegetation"/>
    <s v="Contact from object"/>
    <s v="Contact - Vegetation"/>
    <m/>
    <s v="Contact - Vegetation"/>
    <s v="Conductor"/>
    <m/>
    <s v="Unknown"/>
    <s v="Overhead"/>
    <x v="0"/>
    <m/>
    <m/>
    <s v="FuseOper #: 48382"/>
    <s v="     "/>
    <s v="Non-HFTD"/>
    <x v="0"/>
    <m/>
    <m/>
    <n v="40.912199999999999"/>
    <n v="-124.10599999999999"/>
    <s v="Humboldt"/>
    <s v="ARCATA-1105"/>
    <s v="192021105"/>
    <n v="11000"/>
    <m/>
    <x v="0"/>
    <s v="Arcata FD"/>
    <s v="Herbaceous"/>
    <m/>
    <m/>
    <s v="No"/>
    <m/>
    <m/>
    <m/>
    <m/>
    <m/>
    <m/>
    <m/>
    <s v="N"/>
    <s v="N"/>
    <m/>
    <m/>
    <s v="     "/>
    <m/>
    <m/>
    <m/>
    <m/>
    <m/>
    <m/>
    <m/>
    <m/>
    <m/>
    <m/>
    <m/>
    <m/>
    <m/>
    <m/>
    <m/>
    <m/>
    <m/>
    <m/>
    <m/>
  </r>
  <r>
    <s v="MIA201811695"/>
    <s v="     "/>
    <n v="43227"/>
    <s v="5/7"/>
    <x v="0"/>
    <n v="0.88427083333333334"/>
    <s v="19"/>
    <n v="2"/>
    <s v="5"/>
    <x v="1"/>
    <n v="43227"/>
    <n v="0.88402777777777775"/>
    <s v="41WIRE DOWN 1 UTILITY POLE EAST OF THE RESIDENCE.  RED GLOW WHERE WIRE IS BURNING. RACOON AT BOTTOM OF POLE, PWR-N; A RACOON GOT ON THE 9&quot; BRACKETS 1 POLE W/O 8576F AND CROSS PHASED THE CENTER &amp;_x000a_ROADSIDE PHASES AND BURNED BOTH OF THEM DOWN BLEW 1 OF 3 "/>
    <s v="     "/>
    <s v="FAS"/>
    <n v="44257"/>
    <s v="Y"/>
    <x v="0"/>
    <s v="81217"/>
    <s v="18-0039024"/>
    <m/>
    <s v="T004315094"/>
    <n v="114574017"/>
    <m/>
    <s v="     "/>
    <x v="0"/>
    <s v="PG&amp;E"/>
    <m/>
    <m/>
    <m/>
    <s v="D"/>
    <m/>
    <s v="Structure-PG&amp;E only"/>
    <m/>
    <s v="Contact - Animal - Other"/>
    <s v="33.b. Animal contact"/>
    <s v="Contact - Animal"/>
    <s v="Contact from object"/>
    <s v="Contact - Animal"/>
    <m/>
    <s v="Contact - Animal"/>
    <s v="Fuse"/>
    <s v="Line to Ground"/>
    <s v="No"/>
    <s v="Overhead"/>
    <x v="0"/>
    <m/>
    <m/>
    <s v="8978F"/>
    <s v="     "/>
    <s v="Non-HFTD"/>
    <x v="0"/>
    <m/>
    <m/>
    <n v="36.372999999999998"/>
    <n v="-119.809"/>
    <s v="Kings"/>
    <s v="CAMDEN-1103"/>
    <m/>
    <n v="11000"/>
    <s v="CAMDEN 11036570"/>
    <x v="0"/>
    <m/>
    <s v="Rural"/>
    <m/>
    <m/>
    <s v="No"/>
    <m/>
    <m/>
    <m/>
    <m/>
    <m/>
    <m/>
    <m/>
    <s v="N"/>
    <s v="N"/>
    <m/>
    <m/>
    <s v="     "/>
    <m/>
    <m/>
    <m/>
    <m/>
    <m/>
    <m/>
    <m/>
    <m/>
    <m/>
    <m/>
    <m/>
    <m/>
    <m/>
    <m/>
    <m/>
    <m/>
    <m/>
    <m/>
    <m/>
  </r>
  <r>
    <s v="20190140"/>
    <s v="     "/>
    <n v="43592"/>
    <s v="5/7"/>
    <x v="0"/>
    <n v="0.85909722222222218"/>
    <s v="19"/>
    <n v="2"/>
    <s v="5"/>
    <x v="3"/>
    <n v="43592"/>
    <n v="0.8979166666666667"/>
    <s v="Ignition caused by PGE equipment"/>
    <s v="     "/>
    <s v="FAS"/>
    <m/>
    <s v="N"/>
    <x v="0"/>
    <s v="376037"/>
    <s v="19-0049826"/>
    <m/>
    <s v="T004636342"/>
    <n v="117181826"/>
    <m/>
    <s v="     "/>
    <x v="1"/>
    <s v="PG&amp;E"/>
    <m/>
    <m/>
    <m/>
    <s v="D"/>
    <s v="D"/>
    <s v="&lt;0.25"/>
    <m/>
    <s v="Equipment - PG&amp;E"/>
    <s v="34.e. Switch damage or failure"/>
    <s v="Equipment - PG&amp;E"/>
    <s v="All types of equipment / facility failure"/>
    <s v="Switch failure"/>
    <s v="Fuse"/>
    <m/>
    <m/>
    <s v="Force Out"/>
    <m/>
    <s v="Overhead"/>
    <x v="0"/>
    <s v="Fuse"/>
    <m/>
    <s v="7927F"/>
    <s v="     "/>
    <s v="Non-HFTD"/>
    <x v="0"/>
    <m/>
    <m/>
    <n v="36.457999999999998"/>
    <n v="-119.349"/>
    <s v="TULARE"/>
    <s v="DINUBA-1105"/>
    <m/>
    <m/>
    <s v="DINUBA 11057030"/>
    <x v="0"/>
    <s v="Tulare County FD"/>
    <s v="Agriculture"/>
    <m/>
    <m/>
    <s v="No"/>
    <m/>
    <m/>
    <m/>
    <m/>
    <m/>
    <m/>
    <m/>
    <s v="N"/>
    <s v="N"/>
    <m/>
    <m/>
    <s v="     "/>
    <m/>
    <m/>
    <m/>
    <m/>
    <m/>
    <m/>
    <m/>
    <m/>
    <m/>
    <m/>
    <m/>
    <m/>
    <m/>
    <m/>
    <m/>
    <m/>
    <m/>
    <m/>
    <m/>
  </r>
  <r>
    <s v="20200378"/>
    <s v="     "/>
    <n v="43958"/>
    <s v="5/7"/>
    <x v="0"/>
    <n v="0.74444444444444446"/>
    <s v="19"/>
    <n v="2"/>
    <s v="5"/>
    <x v="4"/>
    <n v="43958"/>
    <n v="0.7416666666666667"/>
    <s v="On May 7, 2020 at 1752 hours, a PG&amp;E troubleman was dispatched to the Atwater 1102 Distribution Circuit on Rose ave in Atwater for reports of a complete out hazard. Initial analysis indicates third party contact resulted in an ignition. A third party vehicle made contact with PG&amp;E distribution pole causing the pole and overhead primary conductors to fall to ground igniting the surrounding vegetation and two vehicles. The ensuing fire was 3 meters - 0.25 acre in size and was extinguished by Merced County Cal Fire. A PG&amp;E crew replaced all damaged assets on May 7, 2020."/>
    <s v="     "/>
    <s v="FAS"/>
    <m/>
    <s v="N"/>
    <x v="0"/>
    <s v="909154"/>
    <s v="20-0048275"/>
    <m/>
    <s v="T004956856"/>
    <n v="118998343"/>
    <m/>
    <s v="     "/>
    <x v="1"/>
    <s v="PG&amp;E"/>
    <m/>
    <s v="Vegetation"/>
    <m/>
    <s v="D"/>
    <s v="D"/>
    <s v="&lt;0.25"/>
    <s v="2 vehicles"/>
    <s v="Contact - 3rd Party"/>
    <s v="33.d. Vehicle contact"/>
    <s v="Contact - 3rd Party"/>
    <s v="Contact from object"/>
    <s v="Contact - Vehicle"/>
    <m/>
    <s v="Contact - Vehicle"/>
    <s v="Pole"/>
    <s v="Three Phase Fault"/>
    <m/>
    <s v="Overhead"/>
    <x v="3"/>
    <s v="Pole"/>
    <s v="Pole, Crossarm, Cutout, Hardwar/Framing, Conductors, Ground, Transformer"/>
    <s v="Circuit ID: 253611102 Pole ID: 103981165"/>
    <s v="     "/>
    <s v="Non-HFTD"/>
    <x v="0"/>
    <m/>
    <m/>
    <n v="37.324100000000001"/>
    <n v="-120.687"/>
    <s v="Merced"/>
    <s v="ATWATER-1102"/>
    <m/>
    <n v="12000"/>
    <m/>
    <x v="0"/>
    <s v="Merced County Cal Fire"/>
    <s v="Herbaceous"/>
    <m/>
    <m/>
    <s v="No"/>
    <m/>
    <m/>
    <m/>
    <m/>
    <m/>
    <m/>
    <m/>
    <s v="N"/>
    <s v="N"/>
    <m/>
    <m/>
    <s v="     "/>
    <m/>
    <m/>
    <m/>
    <m/>
    <m/>
    <m/>
    <m/>
    <m/>
    <m/>
    <m/>
    <m/>
    <m/>
    <m/>
    <m/>
    <m/>
    <m/>
    <m/>
    <m/>
    <m/>
  </r>
  <r>
    <s v="20200376"/>
    <s v="     "/>
    <n v="43958"/>
    <s v="5/7"/>
    <x v="0"/>
    <n v="0.55902777777777779"/>
    <s v="19"/>
    <n v="2"/>
    <s v="5"/>
    <x v="4"/>
    <n v="43958"/>
    <n v="0.59097222222222223"/>
    <s v="On May 7, 2020 at 1325 hours, a PG&amp;E troubleman was dispatched to the Codelia 1104 Distribution Circuit Noyce Slough Road near Grizzly Island to reports of wire down outage and fire. Initial analysis indicates PG&amp;E equipment failure was caused by a failed bump sleeve, which resulted in a fire 3 meters - 0.25 acres in size. EC Tag was created for conductor to be replaced and power was restored to 10 customers at 1900 hours on May 7, 2020. Suisun City Fire Department was dispatched to extinguish fire. "/>
    <s v="     "/>
    <s v="FAS"/>
    <m/>
    <s v="N"/>
    <x v="0"/>
    <s v="908878"/>
    <s v="20-0048197"/>
    <m/>
    <s v="T004956642"/>
    <n v="118996424"/>
    <m/>
    <s v="     "/>
    <x v="1"/>
    <s v="PG&amp;E"/>
    <m/>
    <s v="Vegetation"/>
    <m/>
    <s v="D"/>
    <s v="D"/>
    <s v="&lt;0.25"/>
    <m/>
    <s v="Equipment - PG&amp;E"/>
    <s v="34.m. Connection device damage or failure"/>
    <s v="Equipment - PG&amp;E"/>
    <s v="All types of equipment / facility failure"/>
    <s v="Splice/Clamp/Connector"/>
    <s v="Splice/Clamp/Connector"/>
    <m/>
    <m/>
    <s v="Line to Ground"/>
    <m/>
    <s v="Overhead"/>
    <x v="3"/>
    <s v="Splice/Clamp/Connector"/>
    <m/>
    <s v="Circuit ID: 062701104"/>
    <s v="     "/>
    <s v="Non-HFTD"/>
    <x v="0"/>
    <m/>
    <m/>
    <n v="38.107199999999999"/>
    <n v="-121.989"/>
    <s v="Solano"/>
    <s v="CORDELIA-1104"/>
    <m/>
    <n v="12000"/>
    <m/>
    <x v="0"/>
    <s v="Suisun FD"/>
    <s v="Wetland"/>
    <m/>
    <m/>
    <s v="No"/>
    <m/>
    <m/>
    <m/>
    <m/>
    <m/>
    <m/>
    <m/>
    <s v="N"/>
    <s v="N"/>
    <m/>
    <m/>
    <s v="     "/>
    <m/>
    <m/>
    <m/>
    <m/>
    <m/>
    <m/>
    <m/>
    <m/>
    <m/>
    <m/>
    <m/>
    <m/>
    <m/>
    <m/>
    <m/>
    <m/>
    <m/>
    <m/>
    <m/>
  </r>
  <r>
    <s v="SAP20203327"/>
    <s v="     "/>
    <n v="43958"/>
    <s v="5/7"/>
    <x v="0"/>
    <m/>
    <s v="19"/>
    <n v="2"/>
    <s v="5"/>
    <x v="4"/>
    <n v="43956"/>
    <m/>
    <s v="Burbank St in Shafter; veg fire; found live wires down; truck struck wires and damaged insulation causing fire"/>
    <s v="     "/>
    <s v="SAP"/>
    <n v="44580"/>
    <s v="Y"/>
    <x v="0"/>
    <s v="5255601"/>
    <s v="N/A"/>
    <m/>
    <s v="T004954643"/>
    <n v="118982083"/>
    <m/>
    <s v="     "/>
    <x v="0"/>
    <s v="PG&amp;E"/>
    <m/>
    <m/>
    <m/>
    <s v="D"/>
    <m/>
    <s v="Unknown"/>
    <m/>
    <s v="Contact - Customer (Equip/Structure/Veg)"/>
    <s v="33.e. Other contact from object"/>
    <s v="Contact - 3rd Party"/>
    <s v="Contact from Object - Other"/>
    <s v="Contact from Object - Other"/>
    <m/>
    <s v="Contact from Object - Other"/>
    <s v="Insulator"/>
    <m/>
    <s v="No"/>
    <s v="Overhead"/>
    <x v="0"/>
    <s v="Insulator"/>
    <m/>
    <s v="103138825"/>
    <s v="     "/>
    <s v="Non-HFTD"/>
    <x v="0"/>
    <m/>
    <m/>
    <n v="35.4788"/>
    <n v="-119.187"/>
    <s v="Kern"/>
    <s v="LERDO-1111"/>
    <m/>
    <m/>
    <m/>
    <x v="0"/>
    <s v="Kern County FD"/>
    <m/>
    <m/>
    <m/>
    <s v="No"/>
    <m/>
    <m/>
    <m/>
    <m/>
    <m/>
    <m/>
    <m/>
    <s v="N"/>
    <s v="N"/>
    <m/>
    <m/>
    <s v="     "/>
    <m/>
    <m/>
    <m/>
    <m/>
    <m/>
    <m/>
    <m/>
    <m/>
    <m/>
    <m/>
    <m/>
    <m/>
    <m/>
    <m/>
    <m/>
    <m/>
    <m/>
    <m/>
    <m/>
  </r>
  <r>
    <s v="20201815"/>
    <s v="     "/>
    <n v="43958"/>
    <s v="5/7"/>
    <x v="0"/>
    <n v="0.52847222222222223"/>
    <s v="19"/>
    <n v="2"/>
    <s v="5"/>
    <x v="4"/>
    <m/>
    <m/>
    <s v="PER METER TECH, LOOKS LIKE THE PRIMARY CONNECTIONS AT TRANSFORMER MAY BE BURNT. WIRE LOOKS OK AND_x000a_JUST WANTS IT INSPECTED TO BE SURE NO PROBLEM; FOUND ARCED/MELTED PRI CONN ON 3PH TX, FIRST NOTICED BY METER TECH. MADE E.C. TAG AND CALLED CREW TO_x000a_REPLACE. TX AND AG PUMP STILL IN SVC."/>
    <s v="     "/>
    <s v="FAS"/>
    <m/>
    <s v="Y"/>
    <x v="0"/>
    <m/>
    <m/>
    <m/>
    <s v="2308925205"/>
    <n v="118995829"/>
    <m/>
    <s v="     "/>
    <x v="0"/>
    <s v="PG&amp;E"/>
    <m/>
    <s v="Building"/>
    <m/>
    <s v="D"/>
    <m/>
    <s v="Structure-PG&amp;E only"/>
    <m/>
    <s v="Equipment - PG&amp;E"/>
    <s v="34.m. Connection device damage or failure"/>
    <s v="Equipment - PG&amp;E"/>
    <s v="All types of equipment / facility failure"/>
    <s v="Splice/Clamp/Connector"/>
    <s v="Splice/Clamp/Connector"/>
    <m/>
    <m/>
    <m/>
    <m/>
    <s v="Overhead"/>
    <x v="3"/>
    <s v="Splice/Clamp/Connector"/>
    <m/>
    <s v="Transformer serial number: 20A080169"/>
    <s v="     "/>
    <s v="Non-HFTD"/>
    <x v="0"/>
    <m/>
    <m/>
    <n v="36.655299999999997"/>
    <n v="-119.908"/>
    <s v="Fresno"/>
    <s v="MC-MULLIN-1106"/>
    <m/>
    <n v="12000"/>
    <m/>
    <x v="0"/>
    <s v="Self Extinguished"/>
    <s v="Agriculture"/>
    <m/>
    <m/>
    <s v="No"/>
    <m/>
    <m/>
    <m/>
    <m/>
    <m/>
    <m/>
    <m/>
    <s v="N"/>
    <s v="N"/>
    <m/>
    <m/>
    <s v="     "/>
    <m/>
    <m/>
    <m/>
    <m/>
    <m/>
    <m/>
    <m/>
    <m/>
    <m/>
    <m/>
    <m/>
    <m/>
    <m/>
    <m/>
    <m/>
    <m/>
    <m/>
    <m/>
    <m/>
  </r>
  <r>
    <s v="20210516"/>
    <s v="     "/>
    <n v="44323"/>
    <s v="5/7"/>
    <x v="0"/>
    <n v="0.46736111111111112"/>
    <s v="19"/>
    <n v="2"/>
    <s v="5"/>
    <x v="5"/>
    <n v="44323"/>
    <m/>
    <s v="Pole fire on Transmission overhead with Distribution underbuild pole on the San Bernard - Tejon 70kv Tline &amp; Tejon 1105 distribution circuit. Kern County FD was on scene to extinguish the fire. The ensuing fire was limited to PG&amp;E assets. This information is preliminary. S7RM- an LC Notification tag was created for this incident to replace pole # 005/095 with an estimated completion date of 08/10/2021."/>
    <s v="     "/>
    <s v="FAS"/>
    <m/>
    <s v="N"/>
    <x v="0"/>
    <m/>
    <m/>
    <m/>
    <s v="T005283539"/>
    <n v="121001000"/>
    <m/>
    <s v="     "/>
    <x v="0"/>
    <s v="PG&amp;E"/>
    <m/>
    <s v="Vegetation"/>
    <s v="Pole"/>
    <s v="D"/>
    <s v="D"/>
    <s v="0.26-9.99"/>
    <s v="Involved the pole and less than one foot radius around base of pole"/>
    <s v="Equipment - PG&amp;E"/>
    <s v="34.f. Pole damage or failure"/>
    <s v="Equipment - PG&amp;E"/>
    <s v="All types of equipment / facility failure"/>
    <s v="Pole failure"/>
    <s v="Pole"/>
    <m/>
    <m/>
    <m/>
    <s v="Y"/>
    <s v="Overhead"/>
    <x v="3"/>
    <s v="Pole"/>
    <s v="Pole"/>
    <m/>
    <s v="     "/>
    <s v="Non-HFTD"/>
    <x v="0"/>
    <m/>
    <m/>
    <n v="35.030299999999997"/>
    <n v="-118.93600000000001"/>
    <s v="Kern"/>
    <s v="TEJON-1105"/>
    <m/>
    <n v="12000"/>
    <m/>
    <x v="0"/>
    <s v="Kern County FD"/>
    <s v="Agriculture"/>
    <m/>
    <m/>
    <s v="No"/>
    <m/>
    <m/>
    <m/>
    <m/>
    <m/>
    <m/>
    <m/>
    <s v="N"/>
    <s v="N"/>
    <m/>
    <m/>
    <s v="     "/>
    <m/>
    <m/>
    <m/>
    <m/>
    <m/>
    <m/>
    <m/>
    <m/>
    <m/>
    <m/>
    <m/>
    <m/>
    <m/>
    <m/>
    <m/>
    <m/>
    <m/>
    <m/>
    <m/>
  </r>
  <r>
    <s v="SAP20210290"/>
    <s v="     "/>
    <n v="44323"/>
    <s v="5/7"/>
    <x v="0"/>
    <m/>
    <s v="19"/>
    <n v="2"/>
    <s v="5"/>
    <x v="5"/>
    <n v="44321"/>
    <m/>
    <s v="Cutout failure lead to fire"/>
    <s v="     "/>
    <s v="SAP"/>
    <n v="44580"/>
    <s v="Y"/>
    <x v="0"/>
    <m/>
    <s v="N/A"/>
    <m/>
    <s v="1541833"/>
    <n v="120939109"/>
    <m/>
    <s v="     "/>
    <x v="0"/>
    <s v="PG&amp;E"/>
    <m/>
    <m/>
    <m/>
    <s v="D"/>
    <m/>
    <s v="Unknown"/>
    <m/>
    <s v="Equipment - PG&amp;E"/>
    <s v="34.c. Fuse damage or failure"/>
    <s v="Equipment - PG&amp;E"/>
    <s v="Fuse failure - all"/>
    <s v="Fuse failure - all"/>
    <s v="Splice/Clamp/Connector"/>
    <m/>
    <m/>
    <m/>
    <m/>
    <s v="Overhead"/>
    <x v="0"/>
    <s v="Splice/Clamp/Connector"/>
    <m/>
    <m/>
    <s v="     "/>
    <s v="Non-HFTD"/>
    <x v="0"/>
    <m/>
    <m/>
    <n v="37.576000000000001"/>
    <n v="-121.88200000000001"/>
    <s v="Alameda"/>
    <s v="SUNOL-1101"/>
    <m/>
    <m/>
    <m/>
    <x v="0"/>
    <s v="Alameda County FD"/>
    <m/>
    <m/>
    <m/>
    <s v="No"/>
    <m/>
    <m/>
    <m/>
    <m/>
    <m/>
    <m/>
    <m/>
    <s v="N"/>
    <s v="N"/>
    <m/>
    <m/>
    <s v="     "/>
    <m/>
    <m/>
    <m/>
    <m/>
    <m/>
    <m/>
    <m/>
    <m/>
    <m/>
    <m/>
    <m/>
    <m/>
    <m/>
    <m/>
    <m/>
    <m/>
    <m/>
    <m/>
    <m/>
  </r>
  <r>
    <s v="20212417"/>
    <s v="     "/>
    <n v="44323"/>
    <s v="5/7"/>
    <x v="0"/>
    <m/>
    <s v="19"/>
    <n v="2"/>
    <s v="5"/>
    <x v="5"/>
    <n v="44321"/>
    <m/>
    <s v="Cutout failure lead to fire"/>
    <s v="     "/>
    <s v="SAP"/>
    <m/>
    <s v="Y"/>
    <x v="0"/>
    <m/>
    <m/>
    <m/>
    <s v="1541833"/>
    <n v="120939000"/>
    <m/>
    <s v="     "/>
    <x v="0"/>
    <s v="PG&amp;E"/>
    <m/>
    <m/>
    <m/>
    <s v="D"/>
    <m/>
    <s v="Unknown"/>
    <m/>
    <s v="Equipment - PG&amp;E"/>
    <s v="34.c. Fuse damage or failure"/>
    <s v="Equipment - PG&amp;E"/>
    <s v="All types of equipment / facility failure"/>
    <s v="Fuse failure - all"/>
    <s v="Splice/Clamp/Connector"/>
    <m/>
    <m/>
    <m/>
    <m/>
    <s v="Overhead"/>
    <x v="0"/>
    <s v="Splice/Clamp/Connector"/>
    <m/>
    <m/>
    <s v="     "/>
    <s v="Non-HFTD"/>
    <x v="0"/>
    <m/>
    <m/>
    <n v="37.576000000000001"/>
    <n v="-121.88200000000001"/>
    <s v="Alameda"/>
    <s v="SUNOL-1101"/>
    <m/>
    <n v="12000"/>
    <m/>
    <x v="0"/>
    <s v="City/County Fire Agency"/>
    <s v="Herbaceous"/>
    <m/>
    <m/>
    <s v="No"/>
    <m/>
    <m/>
    <m/>
    <m/>
    <m/>
    <m/>
    <m/>
    <s v="N"/>
    <s v="N"/>
    <m/>
    <m/>
    <s v="     "/>
    <m/>
    <m/>
    <m/>
    <m/>
    <m/>
    <m/>
    <m/>
    <m/>
    <m/>
    <m/>
    <m/>
    <m/>
    <m/>
    <m/>
    <m/>
    <m/>
    <m/>
    <m/>
    <m/>
  </r>
  <r>
    <s v="20150056"/>
    <s v="     "/>
    <n v="42132"/>
    <s v="5/8"/>
    <x v="0"/>
    <n v="0.24652777777777779"/>
    <s v="19"/>
    <n v="2"/>
    <s v="5"/>
    <x v="2"/>
    <n v="42132"/>
    <n v="0.24652777777777779"/>
    <s v="0"/>
    <s v="     "/>
    <m/>
    <m/>
    <s v="N"/>
    <x v="0"/>
    <s v="1231758"/>
    <s v="15-0032846"/>
    <m/>
    <m/>
    <n v="110375239"/>
    <m/>
    <s v="     "/>
    <x v="1"/>
    <s v="PG&amp;E"/>
    <m/>
    <s v="Vegetation"/>
    <m/>
    <s v="D"/>
    <m/>
    <s v="0.26-9.99"/>
    <s v="Square Feet: ; Acreage: 0.5"/>
    <s v="Equipment - PG&amp;E"/>
    <s v="34.c. Fuse damage or failure"/>
    <s v="Equipment - PG&amp;E"/>
    <s v="All types of equipment / facility failure"/>
    <s v="Fuse"/>
    <s v="Fuse"/>
    <m/>
    <m/>
    <s v="Line to Ground"/>
    <s v="0"/>
    <s v="Overhead"/>
    <x v="1"/>
    <s v="Fuse"/>
    <m/>
    <s v="mtr # 03650R"/>
    <s v="     "/>
    <s v="Non-HFTD"/>
    <x v="0"/>
    <m/>
    <m/>
    <n v="38.775500000000001"/>
    <n v="-121.506"/>
    <s v="Sutter"/>
    <s v="CATLETT-1101"/>
    <s v="153761105"/>
    <m/>
    <s v="N/A"/>
    <x v="0"/>
    <s v="fire dept"/>
    <s v="Agriculture"/>
    <m/>
    <m/>
    <s v="No"/>
    <m/>
    <m/>
    <m/>
    <m/>
    <m/>
    <m/>
    <m/>
    <s v="N"/>
    <s v="N"/>
    <m/>
    <m/>
    <s v="     "/>
    <m/>
    <m/>
    <m/>
    <m/>
    <m/>
    <m/>
    <m/>
    <m/>
    <m/>
    <m/>
    <m/>
    <m/>
    <m/>
    <m/>
    <m/>
    <m/>
    <m/>
    <m/>
    <m/>
  </r>
  <r>
    <s v="MIA20175050"/>
    <s v="     "/>
    <n v="42863"/>
    <s v="5/8"/>
    <x v="0"/>
    <n v="0.78234953703703702"/>
    <s v="19"/>
    <n v="2"/>
    <s v="5"/>
    <x v="0"/>
    <n v="42863"/>
    <n v="0.78194444444444444"/>
    <s v="KRJ7- fire report did not indicate fire on ground only pge pole. JZCY - Please request a fire report from the Woodland FD; equipment failure causing fire. S1ZE - fire report saved to the folder, but fire size was not documented "/>
    <s v="     "/>
    <s v="FAS"/>
    <n v="44251"/>
    <s v="Y"/>
    <x v="0"/>
    <s v="1778061"/>
    <s v="17-0046322"/>
    <m/>
    <s v="T004030704"/>
    <n v="112845612"/>
    <m/>
    <s v="     "/>
    <x v="0"/>
    <s v="PG&amp;E"/>
    <m/>
    <m/>
    <m/>
    <s v="D"/>
    <m/>
    <s v="Structure-PG&amp;E only"/>
    <m/>
    <s v="Equipment - PG&amp;E"/>
    <s v="34.a. Capacitor bank damage or failure"/>
    <s v="Equipment - PG&amp;E"/>
    <s v="All types of equipment / facility failure"/>
    <s v="Capacitor bank failure"/>
    <s v="Capacitor Bank"/>
    <m/>
    <m/>
    <s v="Force Out"/>
    <s v="Yes"/>
    <s v="Overhead"/>
    <x v="0"/>
    <m/>
    <m/>
    <s v="C2226"/>
    <s v="     "/>
    <s v="Non-HFTD"/>
    <x v="0"/>
    <m/>
    <m/>
    <n v="38.668999999999997"/>
    <n v="-121.789"/>
    <s v="Yolo"/>
    <s v="WOODLAND-1107"/>
    <s v="62031107"/>
    <n v="11000"/>
    <s v="N/A"/>
    <x v="0"/>
    <s v="Woodland fire dept"/>
    <s v="Urban"/>
    <m/>
    <m/>
    <s v="No"/>
    <m/>
    <m/>
    <m/>
    <m/>
    <m/>
    <m/>
    <m/>
    <s v="N"/>
    <s v="N"/>
    <m/>
    <m/>
    <s v="     "/>
    <m/>
    <m/>
    <m/>
    <m/>
    <m/>
    <m/>
    <m/>
    <m/>
    <m/>
    <m/>
    <m/>
    <m/>
    <m/>
    <m/>
    <m/>
    <m/>
    <m/>
    <m/>
    <m/>
  </r>
  <r>
    <s v="20180155"/>
    <s v="     "/>
    <n v="43228"/>
    <s v="5/8"/>
    <x v="0"/>
    <n v="0.74236111111111114"/>
    <s v="19"/>
    <n v="2"/>
    <s v="5"/>
    <x v="1"/>
    <n v="43228"/>
    <n v="0.74236111111111114"/>
    <s v="&quot;TREE GREW INTO SECONDARY GETTING WIRES TOGETHER WHEN WIND BLOWS&quot;"/>
    <s v="     "/>
    <s v="FAS"/>
    <m/>
    <s v="N"/>
    <x v="0"/>
    <s v="81854"/>
    <s v="18-0039383"/>
    <m/>
    <m/>
    <m/>
    <m/>
    <s v="     "/>
    <x v="1"/>
    <s v="PG&amp;E"/>
    <m/>
    <m/>
    <m/>
    <s v="D"/>
    <m/>
    <s v="&lt;3 meters of linear travel"/>
    <m/>
    <s v="Vegetation"/>
    <s v="33.a. Veg. contact"/>
    <s v="Vegetation"/>
    <s v="Contact from object"/>
    <s v="Vegetation"/>
    <m/>
    <s v="Contact - Vegetation"/>
    <s v="Conductor - Secondary"/>
    <s v="Line to Ground"/>
    <m/>
    <s v="Overhead"/>
    <x v="1"/>
    <m/>
    <m/>
    <s v="MTR#1008106114"/>
    <s v="     "/>
    <s v="Non-HFTD"/>
    <x v="0"/>
    <m/>
    <m/>
    <n v="38.2545"/>
    <n v="-122.453"/>
    <s v="Sonoma"/>
    <s v="SONOMA-1107"/>
    <s v="042721107"/>
    <n v="750"/>
    <s v="N/A"/>
    <x v="0"/>
    <m/>
    <s v="Urban"/>
    <m/>
    <m/>
    <s v="No"/>
    <m/>
    <m/>
    <m/>
    <m/>
    <m/>
    <m/>
    <m/>
    <s v="N"/>
    <s v="N"/>
    <m/>
    <m/>
    <s v="     "/>
    <s v="38.25463210"/>
    <s v="-122.45286130"/>
    <s v="May 10 2018  9:20AM"/>
    <s v="TreeGrew"/>
    <s v="Locust tree covered in Ivy appears to have grown into stacked/vertical secondary line causing contact and arcing between lines. 1 spacer had been or was broken during event."/>
    <s v="LOCH"/>
    <s v="35"/>
    <s v="16"/>
    <s v="0"/>
    <m/>
    <m/>
    <m/>
    <m/>
    <m/>
    <m/>
    <m/>
    <s v="Vertical"/>
    <s v="BareWire"/>
    <s v="6"/>
  </r>
  <r>
    <s v="20180151"/>
    <s v="     "/>
    <n v="43228"/>
    <s v="5/8"/>
    <x v="0"/>
    <m/>
    <s v="19"/>
    <n v="2"/>
    <s v="5"/>
    <x v="1"/>
    <m/>
    <m/>
    <s v="OIS indicates cause is unknown; no other info available except for damaged equipment quantity"/>
    <s v="     "/>
    <s v="FAS"/>
    <m/>
    <s v="N"/>
    <x v="0"/>
    <s v="81246"/>
    <m/>
    <m/>
    <m/>
    <m/>
    <m/>
    <s v="     "/>
    <x v="0"/>
    <s v="PG&amp;E"/>
    <m/>
    <m/>
    <m/>
    <s v="D"/>
    <m/>
    <s v="Structure-only"/>
    <m/>
    <s v="Equipment - PG&amp;E"/>
    <s v="34.n. Transformer damage or failure"/>
    <s v="Equipment - PG&amp;E"/>
    <s v="All types of equipment / facility failure"/>
    <s v="Transformer"/>
    <s v="Transformer"/>
    <m/>
    <m/>
    <m/>
    <m/>
    <m/>
    <x v="3"/>
    <s v="Transformer"/>
    <m/>
    <m/>
    <s v="     "/>
    <s v="Non-HFTD"/>
    <x v="0"/>
    <m/>
    <m/>
    <n v="38.055999999999997"/>
    <n v="-121.256"/>
    <s v="San Joaquin"/>
    <s v="EIGHT-MILE-2102"/>
    <s v="163912102"/>
    <n v="21000"/>
    <m/>
    <x v="0"/>
    <m/>
    <s v="Urban"/>
    <m/>
    <m/>
    <s v="No"/>
    <m/>
    <m/>
    <m/>
    <m/>
    <m/>
    <m/>
    <m/>
    <s v="N"/>
    <s v="N"/>
    <m/>
    <m/>
    <s v="     "/>
    <m/>
    <m/>
    <m/>
    <m/>
    <m/>
    <m/>
    <m/>
    <m/>
    <m/>
    <m/>
    <m/>
    <m/>
    <m/>
    <m/>
    <m/>
    <m/>
    <m/>
    <m/>
    <m/>
  </r>
  <r>
    <s v="20200383"/>
    <s v="     "/>
    <n v="43959"/>
    <s v="5/8"/>
    <x v="0"/>
    <n v="0.53749999999999998"/>
    <s v="19"/>
    <n v="2"/>
    <s v="5"/>
    <x v="4"/>
    <m/>
    <m/>
    <s v="On May 8, 2020 at 1254 hours, a PG&amp;E troubleman was dispatched to the Avenal 2101 Distribution Circuit near the town of Avenal for reports of pole fire. Upon arrival, the troubleman observed both the capacitor and pole had been burned. Initial analysis indicates that a birds nest caused capacitor 156K to burn/flash, which caused the pole to catch fire and small area of vegetation around the base. Troubleman created a COE for replacement of damaged equipment. Troubleman extinguished the fire at capacitor location, but reported that the vegetation at the base of pole had self-extinguished by the time he arrived. "/>
    <s v="     "/>
    <s v="FAS"/>
    <m/>
    <s v="N"/>
    <x v="0"/>
    <m/>
    <m/>
    <m/>
    <s v="T004957414"/>
    <n v="119002237"/>
    <m/>
    <s v="     "/>
    <x v="1"/>
    <s v="PG&amp;E"/>
    <m/>
    <s v="Vegetation"/>
    <m/>
    <s v="D"/>
    <s v="D"/>
    <s v="&lt;0.25"/>
    <m/>
    <s v="Contact - Animal - Nest"/>
    <s v="33.e. Other contact from object"/>
    <s v="Contact - Nest"/>
    <s v="Contact from object"/>
    <s v="Contact - Nest"/>
    <m/>
    <s v="Contact - Nest"/>
    <s v="Capacitor Bank"/>
    <m/>
    <m/>
    <s v="Overhead"/>
    <x v="3"/>
    <s v="Capacitor Bank"/>
    <s v="Pole"/>
    <s v="Capacitor: 156K Circuit ID: 255002101"/>
    <s v="     "/>
    <s v="Non-HFTD"/>
    <x v="0"/>
    <m/>
    <m/>
    <n v="35.942399999999999"/>
    <n v="-120.09099999999999"/>
    <s v="Kings"/>
    <s v="AVENAL-2101"/>
    <m/>
    <n v="21000"/>
    <m/>
    <x v="0"/>
    <s v="Self Extinguished"/>
    <s v="Agriculture"/>
    <m/>
    <m/>
    <s v="No"/>
    <m/>
    <m/>
    <m/>
    <m/>
    <m/>
    <m/>
    <m/>
    <s v="N"/>
    <s v="N"/>
    <m/>
    <m/>
    <s v="     "/>
    <m/>
    <m/>
    <m/>
    <m/>
    <m/>
    <m/>
    <m/>
    <m/>
    <m/>
    <m/>
    <m/>
    <m/>
    <m/>
    <m/>
    <m/>
    <m/>
    <m/>
    <m/>
    <m/>
  </r>
  <r>
    <s v="20210521"/>
    <s v="     "/>
    <n v="44324"/>
    <s v="5/8"/>
    <x v="0"/>
    <n v="0.26041666666666669"/>
    <s v="19"/>
    <n v="2"/>
    <s v="5"/>
    <x v="5"/>
    <n v="44324"/>
    <m/>
    <s v="Tree fell onto overhead circuit, breaking a crossarm and damaging transformer, resulting in an ignition. The ensuing fire was 1 meter - 3 meters in size. This information is preliminary. OIS: 1343703; ILIS: 21-0058797; FOID: T005283989 (TCF5); EC: 120952858; PM: 35249003; Device: Fuse 8353; Circuit ID: 153701105, SAP Pole ID: 100042100"/>
    <s v="     "/>
    <s v="FAS"/>
    <m/>
    <s v="N"/>
    <x v="0"/>
    <m/>
    <s v="21-0058797"/>
    <m/>
    <s v="T005283989"/>
    <n v="120953000"/>
    <m/>
    <s v="     "/>
    <x v="1"/>
    <s v="PG&amp;E"/>
    <m/>
    <s v="Vegetation"/>
    <m/>
    <s v="D"/>
    <s v="D"/>
    <s v="&lt;0.25"/>
    <m/>
    <s v="Vegetation"/>
    <s v="33.a. Veg. contact"/>
    <s v="Vegetation"/>
    <s v="Contact from object"/>
    <s v="Weather - High Winds"/>
    <m/>
    <s v="Weather - High Winds"/>
    <s v="Conductor - Primary"/>
    <s v="Line to Ground"/>
    <s v="Y"/>
    <s v="Overhead"/>
    <x v="3"/>
    <s v="Conductor - Primary"/>
    <s v="Conductor, Insulators, Preforms, Connectors, Crossarms, Bracket, Transformers, Cutouts"/>
    <s v="100042100"/>
    <s v="     "/>
    <s v="Non-HFTD"/>
    <x v="0"/>
    <m/>
    <m/>
    <n v="38.884599999999999"/>
    <n v="-121.393"/>
    <s v="Placer"/>
    <s v="LINCOLN-1105"/>
    <m/>
    <n v="12000"/>
    <m/>
    <x v="0"/>
    <s v="Cal Fire"/>
    <s v="Urban"/>
    <m/>
    <m/>
    <s v="No"/>
    <m/>
    <m/>
    <m/>
    <m/>
    <m/>
    <m/>
    <m/>
    <s v="N"/>
    <s v="Y"/>
    <s v="202105080600"/>
    <s v="202105111950"/>
    <s v="     "/>
    <s v="38.88457200"/>
    <s v="-121.39349200"/>
    <s v="May 10 2021 12:00AM"/>
    <s v="BranchFail"/>
    <s v="Ryan Requejo (R0RN) w/ACRT Pacific went to location on 5/10/2021 at 06:00pm. Upon inspection he observed a eucalyptus  with a failed limb. The limb failed at approximately eighteen feet above the base of trunk. The failed limb was present and on the ground and had scorch marks present. The primary conductors also had scorch marks across two of the three phases. There was a patch of scorched earth below conductors approximately 5 feet by 7 feet"/>
    <s v="EUCB"/>
    <s v="80"/>
    <s v="55"/>
    <s v="20"/>
    <s v="None"/>
    <s v="None"/>
    <s v="N"/>
    <s v="1"/>
    <m/>
    <s v="Plain"/>
    <s v="D"/>
    <s v="CrossArm"/>
    <s v="BareWire"/>
    <s v="3"/>
  </r>
  <r>
    <s v="20210518"/>
    <s v="     "/>
    <n v="44324"/>
    <s v="5/8"/>
    <x v="0"/>
    <n v="7.3611111111111113E-2"/>
    <s v="19"/>
    <n v="2"/>
    <s v="5"/>
    <x v="5"/>
    <n v="44324"/>
    <m/>
    <s v="Tree branch fell onto overhead circuit resulting in a grass fire. The ensuing fire was 0.25 acre - 10 acres in size. EOC preliminary: At 06:12 the hotline received a call of a 2.5 acre vegetation fire in Yolo county on County Road 79 and Highway 16 with an outage of 27 customers on the MADISON 2101 (OIS 1343686).  This was confirmed in ILIS event Log 21-0058788.  The cause was a tree branch fell in the line.  I called Ashely Roberts at 6:36 and she confirmed that it was a windy night.  I called T-man Kevin Knorr at 6:42 707-249-3330 he confirmed that the grass fire was only 2.5 acres and that there was no media, injuries or fatalities, and no media on site.  Determined non-reportable at 6:44 AM. This information is preliminary. OIS: 1343686; ILIS: 21-0058788; FOID: T005283937 (KMKO); EC: 120952236; PM: 31539849; Circuit ID: 063172101, SAP Pole ID: 101602481; Cal Fire Incident # LNU 7374"/>
    <s v="     "/>
    <s v="FAS"/>
    <m/>
    <s v="N"/>
    <x v="0"/>
    <m/>
    <s v="21-0058788"/>
    <m/>
    <s v="T005283937"/>
    <n v="120952000"/>
    <m/>
    <s v="     "/>
    <x v="1"/>
    <s v="PG&amp;E"/>
    <m/>
    <s v="Vegetation"/>
    <m/>
    <s v="D"/>
    <s v="D"/>
    <s v="0.26-9.99"/>
    <s v="2.5"/>
    <s v="Vegetation"/>
    <s v="33.a. Veg. contact"/>
    <s v="Vegetation"/>
    <s v="Contact from object"/>
    <s v="Weather - High Winds"/>
    <m/>
    <s v="Weather - High Winds"/>
    <s v="Conductor - Primary"/>
    <s v="Line to Line"/>
    <s v="Y"/>
    <s v="Overhead"/>
    <x v="3"/>
    <s v="Conductor - Primary"/>
    <s v="Conductor"/>
    <s v="101602481"/>
    <s v="     "/>
    <s v="Non-HFTD"/>
    <x v="0"/>
    <m/>
    <m/>
    <n v="38.715499999999999"/>
    <n v="-122.124"/>
    <s v="Yolo"/>
    <s v="MADISON-2101"/>
    <m/>
    <n v="21000"/>
    <m/>
    <x v="0"/>
    <s v="Cal Fire"/>
    <s v="Agriculture"/>
    <m/>
    <m/>
    <s v="No"/>
    <m/>
    <m/>
    <m/>
    <m/>
    <m/>
    <m/>
    <m/>
    <s v="N"/>
    <s v="Y"/>
    <s v="202105080600"/>
    <s v="202105111950"/>
    <s v="     "/>
    <s v="38.76163000"/>
    <s v="-122.12470000"/>
    <s v="May 13 2021 12:00AM"/>
    <s v="Unverified"/>
    <s v="JVW0 arrived at the address, 20690 Co Rd 79B and was able to locate evidence of fire. JVW0 spoke with TMAN Kevin Knorr and he said that severe winds caused a pine tree to lose a branch. This branch struck the primaries and caused the lines to come down, causing an outage. There were no branches on the ground, the owner had their Gardner clean everything up."/>
    <m/>
    <m/>
    <m/>
    <m/>
    <m/>
    <m/>
    <m/>
    <m/>
    <m/>
    <m/>
    <m/>
    <m/>
    <m/>
    <s v="2"/>
  </r>
  <r>
    <s v="20210519"/>
    <s v="     "/>
    <n v="44324"/>
    <s v="5/8"/>
    <x v="0"/>
    <n v="0.11597222222222223"/>
    <s v="19"/>
    <n v="2"/>
    <s v="5"/>
    <x v="5"/>
    <m/>
    <m/>
    <s v="Primary overhead conductors slapped together due to strong winds  and resulted in a grass fire. The ensuing fire was 3 meters - 0.25 acre in size. Only 1 customer affected - No Ilis generated. This information is preliminary."/>
    <s v="     "/>
    <s v="FAS"/>
    <m/>
    <s v="N"/>
    <x v="0"/>
    <m/>
    <m/>
    <m/>
    <s v="T005283947"/>
    <n v="120952000"/>
    <m/>
    <s v="     "/>
    <x v="1"/>
    <s v="PG&amp;E"/>
    <m/>
    <s v="Vegetation"/>
    <m/>
    <s v="D"/>
    <s v="D"/>
    <s v="&lt;0.25"/>
    <s v="3 meters - .25 acres; Crew Foreman says he estimates it was a 30'x30' area"/>
    <s v="Equipment - PG&amp;E"/>
    <s v="34.o. Other"/>
    <s v="Equipment - PG&amp;E"/>
    <s v="Weather"/>
    <s v="Wire-to-wire contact"/>
    <s v="Conductor - Primary"/>
    <m/>
    <m/>
    <m/>
    <s v="Y"/>
    <s v="Overhead"/>
    <x v="3"/>
    <s v="Conductor - Primary"/>
    <s v="Conductor, crossarm"/>
    <s v="101209830"/>
    <s v="     "/>
    <s v="Non-HFTD"/>
    <x v="0"/>
    <m/>
    <m/>
    <n v="37.559899999999999"/>
    <n v="-121.179"/>
    <s v="Stanislaus"/>
    <s v="WESTLEY-1103"/>
    <m/>
    <n v="12000"/>
    <m/>
    <x v="0"/>
    <s v="West Stanislaus FD "/>
    <s v="Agriculture"/>
    <m/>
    <m/>
    <s v="No"/>
    <m/>
    <m/>
    <m/>
    <m/>
    <m/>
    <m/>
    <m/>
    <s v="N"/>
    <s v="N"/>
    <m/>
    <m/>
    <s v="     "/>
    <m/>
    <m/>
    <m/>
    <m/>
    <m/>
    <m/>
    <m/>
    <m/>
    <m/>
    <m/>
    <m/>
    <m/>
    <m/>
    <m/>
    <m/>
    <m/>
    <m/>
    <m/>
    <m/>
  </r>
  <r>
    <s v="20210569"/>
    <s v="     "/>
    <n v="44324"/>
    <s v="5/8"/>
    <x v="0"/>
    <n v="0.18194444444444444"/>
    <s v="19"/>
    <n v="2"/>
    <s v="5"/>
    <x v="5"/>
    <n v="44324"/>
    <m/>
    <s v="Tree fell into overhead circuit resulting in a wires down incident and an ignition. The ensuing fire was 3 meter - 0.25 acre in size. This information is preliminary. OIS: 1343697; ILIS: 21-0058791; FOID: T005283999 (JMKY), T005283955 (Cxl), T005283953 (ADF0-Assist); EC: 120952066; PM: 35248983; Circuit ID: 152111103, SAP Pole ID: 101315956"/>
    <s v="     "/>
    <s v="FAS"/>
    <m/>
    <s v="N"/>
    <x v="0"/>
    <m/>
    <s v="21-0058791"/>
    <m/>
    <s v="T005283999, T005283955, T005283953"/>
    <n v="120952000"/>
    <m/>
    <s v="     "/>
    <x v="1"/>
    <s v="PG&amp;E"/>
    <m/>
    <s v="Vegetation"/>
    <m/>
    <s v="D"/>
    <s v="D"/>
    <s v="&lt;0.25"/>
    <s v="approximately 100' x 60'"/>
    <s v="Vegetation"/>
    <s v="33.a. Veg. contact"/>
    <s v="Vegetation"/>
    <s v="Contact from object"/>
    <s v="Weather - High Winds"/>
    <m/>
    <s v="Weather - High Winds"/>
    <s v="Conductor - Primary"/>
    <s v="Line to Ground"/>
    <s v="Y"/>
    <s v="Overhead"/>
    <x v="3"/>
    <s v="Conductor - Primary"/>
    <s v="Conductor"/>
    <s v="101315956"/>
    <s v="     "/>
    <s v="Non-HFTD"/>
    <x v="0"/>
    <m/>
    <m/>
    <n v="39.1128"/>
    <n v="-121.699"/>
    <s v="Sutter"/>
    <s v="BARRY-1103"/>
    <m/>
    <n v="12000"/>
    <m/>
    <x v="0"/>
    <s v="Yuba FD"/>
    <s v="Agriculture"/>
    <m/>
    <m/>
    <s v="No"/>
    <m/>
    <m/>
    <m/>
    <m/>
    <m/>
    <m/>
    <m/>
    <s v="N"/>
    <s v="Y"/>
    <s v="202105080600"/>
    <s v="202105111950"/>
    <s v="     "/>
    <s v="39.11320000"/>
    <s v="-121.69910000"/>
    <s v="May 10 2021 12:00AM"/>
    <s v="RootsFail"/>
    <s v="Healthy green 77 foot X 37&quot; diameter 3X-stem Red Gum Eucalyptus uprooted in shallow soil in strong north wind event causing tree to fall into primary 12kV lines and igniting a small 100ft Long X 60ft wide wood &amp; debris fire under the lines.  No defects present on root ball (Last Inspection was 02/02/2021 Next Inspection Feb&gt;March 2022) Contractor Assist tag made 05/10/2021 to top clear overhangs and remove 22 Red Gum Eucalyptus near the primary lines Rte#1501/331"/>
    <s v="EUCC"/>
    <s v="77"/>
    <s v="37"/>
    <s v="45"/>
    <s v="Moderate"/>
    <s v="None"/>
    <s v="N"/>
    <s v="1"/>
    <m/>
    <s v="Valley"/>
    <s v="D"/>
    <s v="CrossArm"/>
    <s v="BareWire"/>
    <s v="0"/>
  </r>
  <r>
    <s v="SAP201421583"/>
    <s v="     "/>
    <n v="41768"/>
    <s v="5/9"/>
    <x v="0"/>
    <m/>
    <s v="19"/>
    <n v="2"/>
    <s v="5"/>
    <x v="7"/>
    <n v="41766"/>
    <m/>
    <s v="nest caused pole fire; flashed bushing on transformer"/>
    <s v="     "/>
    <s v="SAP"/>
    <n v="44580"/>
    <s v="Y"/>
    <x v="0"/>
    <s v="1011515"/>
    <s v="14-0029978"/>
    <m/>
    <s v="T003114424"/>
    <n v="107996142"/>
    <m/>
    <s v="     "/>
    <x v="0"/>
    <s v="PG&amp;E"/>
    <m/>
    <m/>
    <m/>
    <s v="D"/>
    <m/>
    <s v="Structure-PG&amp;E only"/>
    <m/>
    <s v="Contact - Animal - Nest"/>
    <s v="33.e. Other contact from object"/>
    <s v="Contact - Nest"/>
    <s v="Nest Contact"/>
    <s v="Nest Contact"/>
    <m/>
    <s v="Nest Contact"/>
    <s v="Transformer"/>
    <s v="None"/>
    <s v="No"/>
    <s v="Overhead"/>
    <x v="0"/>
    <s v="Transformer"/>
    <m/>
    <s v="100151705"/>
    <s v="     "/>
    <s v="Non-HFTD"/>
    <x v="0"/>
    <m/>
    <m/>
    <n v="35.309600000000003"/>
    <n v="-119.289"/>
    <s v="Kern"/>
    <s v="NORCO-1101"/>
    <m/>
    <m/>
    <s v="NORCO 1101CB"/>
    <x v="0"/>
    <s v="Kern County FD"/>
    <m/>
    <m/>
    <m/>
    <s v="No"/>
    <m/>
    <m/>
    <m/>
    <m/>
    <m/>
    <m/>
    <m/>
    <s v="N"/>
    <s v="N"/>
    <m/>
    <m/>
    <s v="     "/>
    <m/>
    <m/>
    <m/>
    <m/>
    <m/>
    <m/>
    <m/>
    <m/>
    <m/>
    <m/>
    <m/>
    <m/>
    <m/>
    <m/>
    <m/>
    <m/>
    <m/>
    <m/>
    <m/>
  </r>
  <r>
    <s v="20160034"/>
    <s v="     "/>
    <n v="42499"/>
    <s v="5/9"/>
    <x v="0"/>
    <n v="0.71180555555555558"/>
    <s v="20"/>
    <n v="2"/>
    <s v="5"/>
    <x v="6"/>
    <m/>
    <m/>
    <s v="ISSUE A TAG FOR NG PIN TERMINAL. NOTIFIED ON CALL OF FIRST AM OKAY"/>
    <s v="     "/>
    <m/>
    <m/>
    <s v="N"/>
    <x v="0"/>
    <s v="1467222"/>
    <m/>
    <m/>
    <s v="T003688062"/>
    <n v="111618662"/>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m/>
    <m/>
    <s v="Overhead"/>
    <x v="1"/>
    <s v="Other"/>
    <m/>
    <s v="100663426"/>
    <s v="     "/>
    <s v="Non-HFTD"/>
    <x v="0"/>
    <m/>
    <m/>
    <n v="35.985999999999997"/>
    <n v="-119.429"/>
    <s v="Tulare"/>
    <s v="ALPAUGH-1103"/>
    <s v="254001103"/>
    <m/>
    <s v="N/A"/>
    <x v="0"/>
    <s v="Unknown"/>
    <s v="Agriculture"/>
    <m/>
    <m/>
    <s v="No"/>
    <m/>
    <m/>
    <m/>
    <m/>
    <m/>
    <m/>
    <m/>
    <s v="N"/>
    <s v="N"/>
    <m/>
    <m/>
    <s v="     "/>
    <m/>
    <m/>
    <m/>
    <m/>
    <m/>
    <m/>
    <m/>
    <m/>
    <m/>
    <m/>
    <m/>
    <m/>
    <m/>
    <m/>
    <m/>
    <m/>
    <m/>
    <m/>
    <m/>
  </r>
  <r>
    <s v="SAP201614976"/>
    <s v="     "/>
    <n v="42499"/>
    <s v="5/9"/>
    <x v="0"/>
    <m/>
    <s v="20"/>
    <n v="2"/>
    <s v="5"/>
    <x v="6"/>
    <n v="42497"/>
    <m/>
    <s v="pole fire; failed line recloser 3630; 2 w/o meter 1010033021"/>
    <s v="     "/>
    <s v="SAP"/>
    <n v="44580"/>
    <s v="Y"/>
    <x v="0"/>
    <s v="1466494"/>
    <s v="16-0034663"/>
    <m/>
    <s v="T003687101"/>
    <n v="111615636"/>
    <m/>
    <s v="     "/>
    <x v="0"/>
    <s v="PG&amp;E"/>
    <m/>
    <m/>
    <m/>
    <s v="D"/>
    <m/>
    <s v="Structure-PG&amp;E only"/>
    <m/>
    <s v="Equipment - PG&amp;E"/>
    <s v="34.j. Recloser damage or failure"/>
    <s v="Equipment - PG&amp;E"/>
    <s v="Recloser failure"/>
    <s v="Recloser failure"/>
    <s v="Pole"/>
    <m/>
    <m/>
    <s v="Line to Ground"/>
    <s v="No"/>
    <s v="Overhead"/>
    <x v="0"/>
    <s v="Pole"/>
    <m/>
    <s v="103807119"/>
    <s v="     "/>
    <s v="Non-HFTD"/>
    <x v="0"/>
    <m/>
    <m/>
    <n v="36.669199999999996"/>
    <n v="-120.553"/>
    <s v="Fresno"/>
    <s v="MENDOTA-1104"/>
    <m/>
    <m/>
    <s v="MENDOTA 1104CB"/>
    <x v="0"/>
    <m/>
    <m/>
    <m/>
    <m/>
    <s v="No"/>
    <m/>
    <m/>
    <m/>
    <m/>
    <m/>
    <m/>
    <m/>
    <s v="N"/>
    <s v="N"/>
    <m/>
    <m/>
    <s v="     "/>
    <m/>
    <m/>
    <m/>
    <m/>
    <m/>
    <m/>
    <m/>
    <m/>
    <m/>
    <m/>
    <m/>
    <m/>
    <m/>
    <m/>
    <m/>
    <m/>
    <m/>
    <m/>
    <m/>
  </r>
  <r>
    <s v="20170040"/>
    <s v="     "/>
    <n v="42864"/>
    <s v="5/9"/>
    <x v="0"/>
    <m/>
    <s v="19"/>
    <n v="2"/>
    <s v="5"/>
    <x v="0"/>
    <m/>
    <m/>
    <s v="pole is ok,small fire to north of pole"/>
    <s v="     "/>
    <m/>
    <m/>
    <s v="N"/>
    <x v="0"/>
    <m/>
    <m/>
    <m/>
    <m/>
    <m/>
    <m/>
    <s v="     "/>
    <x v="1"/>
    <s v="PG&amp;E"/>
    <m/>
    <s v="Vegetation"/>
    <m/>
    <s v="D"/>
    <m/>
    <s v="&lt;0.25"/>
    <s v="Square Feet: ; Acreage: "/>
    <s v="Equipment - PG&amp;E"/>
    <s v="34.f. Pole damage or failure"/>
    <s v="Equipment - PG&amp;E"/>
    <s v="All types of equipment / facility failure"/>
    <s v="Pole"/>
    <s v="Pole"/>
    <m/>
    <m/>
    <m/>
    <s v="Unknown"/>
    <s v="Overhead"/>
    <x v="3"/>
    <s v="Conductor"/>
    <m/>
    <s v="100404826"/>
    <s v="     "/>
    <s v="Non-HFTD"/>
    <x v="0"/>
    <m/>
    <m/>
    <n v="39.546500000000002"/>
    <n v="-121.857"/>
    <s v="Butte"/>
    <s v="ESQUON-1101"/>
    <s v="102171101"/>
    <n v="12000"/>
    <m/>
    <x v="0"/>
    <s v="Unknown"/>
    <s v="Urban"/>
    <m/>
    <m/>
    <s v="No"/>
    <m/>
    <m/>
    <m/>
    <m/>
    <m/>
    <m/>
    <m/>
    <s v="N"/>
    <s v="N"/>
    <m/>
    <m/>
    <s v="     "/>
    <m/>
    <m/>
    <m/>
    <m/>
    <m/>
    <m/>
    <m/>
    <m/>
    <m/>
    <m/>
    <m/>
    <m/>
    <m/>
    <m/>
    <m/>
    <m/>
    <m/>
    <m/>
    <m/>
  </r>
  <r>
    <s v="20170039"/>
    <s v="     "/>
    <n v="42864"/>
    <s v="5/9"/>
    <x v="0"/>
    <n v="0.46875"/>
    <s v="19"/>
    <n v="2"/>
    <s v="5"/>
    <x v="0"/>
    <n v="42864"/>
    <n v="0.46875"/>
    <s v="TRACTOR HIT TRANSFORMER  POLE, POLE AND CONDUCTOR ON GROUND, OIL SPILL. CREW TO MAKE REPAIRS."/>
    <s v="     "/>
    <m/>
    <m/>
    <s v="N"/>
    <x v="0"/>
    <s v="1778572"/>
    <s v="17-0046509"/>
    <m/>
    <m/>
    <m/>
    <m/>
    <s v="     "/>
    <x v="1"/>
    <s v="PG&amp;E"/>
    <m/>
    <s v="Vegetation"/>
    <m/>
    <s v="D"/>
    <m/>
    <s v="&lt;3 meters of linear travel"/>
    <s v="Square Feet: ; Acreage: "/>
    <s v="Contact - 3rd Party"/>
    <s v="33.d. Vehicle contact"/>
    <s v="Contact - 3rd Party"/>
    <s v="All types of equipment / facility failure"/>
    <s v="Contact - Vehicle"/>
    <m/>
    <s v="Contact - Vehicle"/>
    <s v="Pole"/>
    <s v="Multi-Fault"/>
    <s v="PACIFIC BELL"/>
    <s v="Overhead"/>
    <x v="3"/>
    <s v="Conductor"/>
    <m/>
    <s v="101531151"/>
    <s v="     "/>
    <s v="Non-HFTD"/>
    <x v="0"/>
    <m/>
    <m/>
    <n v="40.059699999999999"/>
    <n v="-122.18899999999999"/>
    <s v="Tehama"/>
    <s v="GERBER-1102"/>
    <s v="103391102"/>
    <n v="12000"/>
    <s v="GERBER 1102CB"/>
    <x v="0"/>
    <s v="N.A."/>
    <s v="Urban"/>
    <m/>
    <m/>
    <s v="No"/>
    <m/>
    <m/>
    <m/>
    <m/>
    <m/>
    <m/>
    <m/>
    <s v="N"/>
    <s v="N"/>
    <m/>
    <m/>
    <s v="     "/>
    <m/>
    <m/>
    <m/>
    <m/>
    <m/>
    <m/>
    <m/>
    <m/>
    <m/>
    <m/>
    <m/>
    <m/>
    <m/>
    <m/>
    <m/>
    <m/>
    <m/>
    <m/>
    <m/>
  </r>
  <r>
    <s v="SAP201711969"/>
    <s v="     "/>
    <n v="42864"/>
    <s v="5/9"/>
    <x v="0"/>
    <m/>
    <s v="19"/>
    <n v="2"/>
    <s v="5"/>
    <x v="0"/>
    <n v="42862"/>
    <m/>
    <s v="Line recloser damaged due to bird nest catching fire"/>
    <s v="     "/>
    <s v="SAP"/>
    <n v="44580"/>
    <s v="Y"/>
    <x v="0"/>
    <s v="1776826"/>
    <s v="17-0045928"/>
    <m/>
    <s v="T004029137"/>
    <n v="112842675"/>
    <m/>
    <s v="     "/>
    <x v="0"/>
    <s v="PG&amp;E"/>
    <m/>
    <m/>
    <m/>
    <s v="D"/>
    <m/>
    <s v="Structure-PG&amp;E only"/>
    <m/>
    <s v="Contact - Animal - Nest"/>
    <s v="33.e. Other contact from object"/>
    <s v="Contact - Nest"/>
    <s v="Nest Contact"/>
    <s v="Nest Contact"/>
    <m/>
    <s v="Nest Contact"/>
    <s v="Recloser"/>
    <s v="Line to Line"/>
    <s v="No"/>
    <s v="Overhead"/>
    <x v="0"/>
    <s v="Recloser"/>
    <m/>
    <s v="100131914"/>
    <s v="     "/>
    <s v="Non-HFTD"/>
    <x v="0"/>
    <m/>
    <m/>
    <n v="35.6417"/>
    <n v="-119.90300000000001"/>
    <s v="Kern"/>
    <s v="BLACKWELL-1102"/>
    <m/>
    <m/>
    <s v="BLACKWELL 1102CB"/>
    <x v="0"/>
    <m/>
    <m/>
    <m/>
    <m/>
    <s v="No"/>
    <m/>
    <m/>
    <m/>
    <m/>
    <m/>
    <m/>
    <m/>
    <s v="N"/>
    <s v="N"/>
    <m/>
    <m/>
    <s v="     "/>
    <m/>
    <m/>
    <m/>
    <m/>
    <m/>
    <m/>
    <m/>
    <m/>
    <m/>
    <m/>
    <m/>
    <m/>
    <m/>
    <m/>
    <m/>
    <m/>
    <m/>
    <m/>
    <m/>
  </r>
  <r>
    <s v="SAP201711966"/>
    <s v="     "/>
    <n v="42864"/>
    <s v="5/9"/>
    <x v="0"/>
    <m/>
    <s v="19"/>
    <n v="2"/>
    <s v="5"/>
    <x v="0"/>
    <n v="42862"/>
    <m/>
    <s v="Crossarm replaced due to pole fire"/>
    <s v="     "/>
    <s v="SAP"/>
    <n v="44580"/>
    <s v="Y"/>
    <x v="0"/>
    <s v="1776867"/>
    <s v="17-0045951"/>
    <m/>
    <s v="T004029165"/>
    <n v="112842674"/>
    <m/>
    <s v="     "/>
    <x v="0"/>
    <s v="PG&amp;E"/>
    <m/>
    <m/>
    <m/>
    <s v="D"/>
    <m/>
    <s v="Structure-PG&amp;E only"/>
    <m/>
    <s v="Equipment - PG&amp;E"/>
    <s v="34.h. Crossarm damage or failure"/>
    <s v="Equipment - PG&amp;E"/>
    <s v="Crossarm failure"/>
    <s v="Crossarm failure"/>
    <s v="Pole"/>
    <m/>
    <m/>
    <s v="Line to Line"/>
    <s v="Yes"/>
    <s v="Overhead"/>
    <x v="0"/>
    <s v="Pole"/>
    <m/>
    <s v="103772454"/>
    <s v="     "/>
    <s v="Non-HFTD"/>
    <x v="0"/>
    <m/>
    <m/>
    <n v="36.6693"/>
    <n v="-119.422"/>
    <s v="Fresno"/>
    <s v="WAHTOKE-1108"/>
    <m/>
    <m/>
    <s v="REEDLEY 11067260"/>
    <x v="0"/>
    <m/>
    <m/>
    <m/>
    <m/>
    <s v="No"/>
    <m/>
    <m/>
    <m/>
    <m/>
    <m/>
    <m/>
    <m/>
    <s v="N"/>
    <s v="N"/>
    <m/>
    <m/>
    <s v="     "/>
    <m/>
    <m/>
    <m/>
    <m/>
    <m/>
    <m/>
    <m/>
    <m/>
    <m/>
    <m/>
    <m/>
    <m/>
    <m/>
    <m/>
    <m/>
    <m/>
    <m/>
    <m/>
    <m/>
  </r>
  <r>
    <s v="SAP201711965"/>
    <s v="     "/>
    <n v="42864"/>
    <s v="5/9"/>
    <x v="0"/>
    <m/>
    <s v="19"/>
    <n v="2"/>
    <s v="5"/>
    <x v="0"/>
    <n v="42862"/>
    <m/>
    <s v="pole fire; pothead D1749 tracking"/>
    <s v="     "/>
    <s v="SAP"/>
    <n v="44580"/>
    <s v="Y"/>
    <x v="0"/>
    <s v="1776827"/>
    <s v="17-0045927"/>
    <m/>
    <s v="T004029125"/>
    <n v="112842664"/>
    <m/>
    <s v="     "/>
    <x v="0"/>
    <s v="PG&amp;E"/>
    <m/>
    <m/>
    <m/>
    <s v="D"/>
    <m/>
    <s v="Structure-PG&amp;E only"/>
    <m/>
    <s v="Contamination"/>
    <s v="36.a. Contamination"/>
    <s v="Equipment - PG&amp;E"/>
    <s v="Contamination"/>
    <s v="Contamination"/>
    <m/>
    <m/>
    <m/>
    <s v="Force Out"/>
    <s v="Yes"/>
    <s v="Overhead"/>
    <x v="0"/>
    <s v="Pothead"/>
    <m/>
    <s v="100833031"/>
    <s v="     "/>
    <s v="Non-HFTD"/>
    <x v="0"/>
    <m/>
    <m/>
    <n v="36.809800000000003"/>
    <n v="-119.8"/>
    <s v="Fresno"/>
    <s v="ASHLAN-AVE-2119"/>
    <m/>
    <m/>
    <s v="ASHLAN AVE 2119S60"/>
    <x v="0"/>
    <s v="Fresno FD"/>
    <m/>
    <m/>
    <m/>
    <s v="No"/>
    <m/>
    <m/>
    <m/>
    <m/>
    <m/>
    <m/>
    <m/>
    <s v="N"/>
    <s v="N"/>
    <m/>
    <m/>
    <s v="     "/>
    <m/>
    <m/>
    <m/>
    <m/>
    <m/>
    <m/>
    <m/>
    <m/>
    <m/>
    <m/>
    <m/>
    <m/>
    <m/>
    <m/>
    <m/>
    <m/>
    <m/>
    <m/>
    <m/>
  </r>
  <r>
    <s v="MIA20185844"/>
    <s v="     "/>
    <n v="43229"/>
    <s v="5/9"/>
    <x v="0"/>
    <n v="0.57469907407407406"/>
    <s v="19"/>
    <n v="2"/>
    <s v="5"/>
    <x v="1"/>
    <n v="43229"/>
    <n v="0.57430555555555551"/>
    <s v="CB failure caused small grass fire"/>
    <s v="     "/>
    <s v="FAS"/>
    <n v="44251"/>
    <s v="Y"/>
    <x v="0"/>
    <m/>
    <s v="N/A"/>
    <m/>
    <s v="T004316419"/>
    <n v="114584298"/>
    <m/>
    <s v="     "/>
    <x v="0"/>
    <s v="PG&amp;E"/>
    <m/>
    <m/>
    <m/>
    <s v="D"/>
    <m/>
    <s v="&lt;0.25"/>
    <m/>
    <s v="Equipment - PG&amp;E"/>
    <s v="34.a. Capacitor bank damage or failure"/>
    <s v="Equipment - PG&amp;E"/>
    <s v="All types of equipment / facility failure"/>
    <s v="Capacitor bank failure"/>
    <s v="Fuse"/>
    <m/>
    <m/>
    <m/>
    <s v="No"/>
    <s v="Overhead"/>
    <x v="0"/>
    <m/>
    <m/>
    <s v="L1249"/>
    <s v="     "/>
    <s v="Non-HFTD"/>
    <x v="0"/>
    <m/>
    <m/>
    <n v="35.400100000000002"/>
    <n v="-118.898"/>
    <s v="Kern"/>
    <s v="CAL-WATER-1103"/>
    <m/>
    <n v="11000"/>
    <m/>
    <x v="0"/>
    <s v="Kern County Fire"/>
    <s v="Rural"/>
    <m/>
    <m/>
    <s v="No"/>
    <m/>
    <m/>
    <m/>
    <m/>
    <m/>
    <m/>
    <m/>
    <s v="N"/>
    <s v="N"/>
    <m/>
    <m/>
    <s v="     "/>
    <m/>
    <m/>
    <m/>
    <m/>
    <m/>
    <m/>
    <m/>
    <m/>
    <m/>
    <m/>
    <m/>
    <m/>
    <m/>
    <m/>
    <m/>
    <m/>
    <m/>
    <m/>
    <m/>
  </r>
  <r>
    <s v="20180158"/>
    <s v="     "/>
    <n v="43229"/>
    <s v="5/9"/>
    <x v="0"/>
    <m/>
    <s v="19"/>
    <n v="2"/>
    <s v="5"/>
    <x v="1"/>
    <m/>
    <m/>
    <s v="&quot;L1249 n.g. blew 2 fuses and caused small grass fire&quot;"/>
    <s v="     "/>
    <s v="FAS"/>
    <m/>
    <s v="N"/>
    <x v="0"/>
    <m/>
    <m/>
    <m/>
    <m/>
    <m/>
    <m/>
    <s v="     "/>
    <x v="1"/>
    <s v="PG&amp;E"/>
    <m/>
    <m/>
    <m/>
    <s v="D"/>
    <m/>
    <s v="&lt;0.25"/>
    <m/>
    <s v="Equipment - PG&amp;E"/>
    <s v="34.a. Capacitor bank damage or failure"/>
    <s v="Equipment - PG&amp;E"/>
    <s v="All types of equipment / facility failure"/>
    <s v="Capacitor Bank"/>
    <s v="Capacitor Bank"/>
    <m/>
    <m/>
    <m/>
    <m/>
    <m/>
    <x v="3"/>
    <s v="Capacitor Bank"/>
    <m/>
    <m/>
    <s v="     "/>
    <s v="Non-HFTD"/>
    <x v="0"/>
    <m/>
    <m/>
    <n v="35.400100000000002"/>
    <n v="-118.89700000000001"/>
    <s v="Kern"/>
    <s v="CAL-WATER-1103"/>
    <s v="255451103"/>
    <n v="11000"/>
    <m/>
    <x v="0"/>
    <m/>
    <s v="Herbaceous"/>
    <m/>
    <m/>
    <s v="No"/>
    <m/>
    <m/>
    <m/>
    <m/>
    <m/>
    <m/>
    <m/>
    <s v="N"/>
    <s v="N"/>
    <m/>
    <m/>
    <s v="     "/>
    <m/>
    <m/>
    <m/>
    <m/>
    <m/>
    <m/>
    <m/>
    <m/>
    <m/>
    <m/>
    <m/>
    <m/>
    <m/>
    <m/>
    <m/>
    <m/>
    <m/>
    <m/>
    <m/>
  </r>
  <r>
    <s v="MIA201812543"/>
    <s v="     "/>
    <n v="43229"/>
    <s v="5/9"/>
    <x v="0"/>
    <n v="0.53824074074074069"/>
    <s v="19"/>
    <n v="2"/>
    <s v="5"/>
    <x v="1"/>
    <n v="43229"/>
    <n v="0.53819444444444442"/>
    <s v="2261 KENSINGTON WAY in Stockton; small grass fire; FLD says &quot;customer tree branch fell into secondary burning two services appart&quot;"/>
    <s v="     "/>
    <s v="FAS"/>
    <n v="44257"/>
    <s v="Y"/>
    <x v="0"/>
    <s v="82439"/>
    <s v="N/A"/>
    <m/>
    <s v="T004316366"/>
    <m/>
    <m/>
    <s v="     "/>
    <x v="0"/>
    <s v="PG&amp;E"/>
    <m/>
    <m/>
    <m/>
    <s v="D"/>
    <m/>
    <s v="&lt;3 meters of linear travel"/>
    <m/>
    <s v="Vegetation"/>
    <s v="33.a. Veg. contact"/>
    <s v="Vegetation"/>
    <s v="Contact from object"/>
    <s v="Contact - Vegetation"/>
    <m/>
    <s v="Contact - Vegetation"/>
    <s v="Conductor"/>
    <m/>
    <s v="Yes"/>
    <s v="Overhead"/>
    <x v="0"/>
    <m/>
    <m/>
    <s v="103761589"/>
    <s v="     "/>
    <s v="Non-HFTD"/>
    <x v="0"/>
    <m/>
    <m/>
    <n v="37.969700000000003"/>
    <n v="-121.30800000000001"/>
    <s v="San Joaquin"/>
    <s v="STOCKTON-A-1109"/>
    <m/>
    <n v="11000"/>
    <m/>
    <x v="0"/>
    <s v="Stockton FD"/>
    <s v="Urban"/>
    <m/>
    <m/>
    <s v="No"/>
    <m/>
    <m/>
    <m/>
    <m/>
    <m/>
    <m/>
    <m/>
    <s v="N"/>
    <s v="N"/>
    <m/>
    <m/>
    <s v="     "/>
    <m/>
    <m/>
    <m/>
    <m/>
    <m/>
    <m/>
    <m/>
    <m/>
    <m/>
    <m/>
    <m/>
    <m/>
    <m/>
    <m/>
    <m/>
    <m/>
    <m/>
    <m/>
    <m/>
  </r>
  <r>
    <s v="SAP20203312"/>
    <s v="     "/>
    <n v="43960"/>
    <s v="5/9"/>
    <x v="0"/>
    <m/>
    <s v="19"/>
    <n v="2"/>
    <s v="5"/>
    <x v="4"/>
    <n v="43958"/>
    <m/>
    <s v="25310 68th Ave in Los Molinos / Dairyville; broken conductor due to bird; started veg fire"/>
    <s v="     "/>
    <s v="SAP"/>
    <n v="44580"/>
    <s v="Y"/>
    <x v="0"/>
    <s v="908575"/>
    <s v="20-0047982"/>
    <m/>
    <s v="T004956184"/>
    <n v="118993801"/>
    <m/>
    <s v="     "/>
    <x v="0"/>
    <s v="PG&amp;E"/>
    <m/>
    <m/>
    <m/>
    <s v="D"/>
    <m/>
    <s v="&lt;3 meters of linear travel"/>
    <m/>
    <s v="Contact - Animal - Bird"/>
    <s v="33.b. Animal contact"/>
    <s v="Contact - Bird"/>
    <s v="Animal contact"/>
    <s v="Animal contact"/>
    <m/>
    <s v="Animal contact"/>
    <s v="Conductor - All"/>
    <s v="Line to Line"/>
    <s v="No"/>
    <s v="Overhead"/>
    <x v="0"/>
    <s v="Conductor - All"/>
    <m/>
    <s v="101525458"/>
    <s v="     "/>
    <s v="Non-HFTD"/>
    <x v="0"/>
    <m/>
    <m/>
    <n v="40.113"/>
    <n v="-122.095"/>
    <s v="Tehama"/>
    <s v="LOS-MOLINOS-1101"/>
    <m/>
    <m/>
    <m/>
    <x v="0"/>
    <m/>
    <m/>
    <m/>
    <m/>
    <s v="No"/>
    <m/>
    <m/>
    <m/>
    <m/>
    <m/>
    <m/>
    <m/>
    <s v="N"/>
    <s v="N"/>
    <m/>
    <m/>
    <s v="     "/>
    <m/>
    <m/>
    <m/>
    <m/>
    <m/>
    <m/>
    <m/>
    <m/>
    <m/>
    <m/>
    <m/>
    <m/>
    <m/>
    <m/>
    <m/>
    <m/>
    <m/>
    <m/>
    <m/>
  </r>
  <r>
    <s v="20210534"/>
    <s v="     "/>
    <n v="44325"/>
    <s v="5/9"/>
    <x v="0"/>
    <n v="0.64722222222222225"/>
    <s v="20"/>
    <n v="2"/>
    <s v="5"/>
    <x v="5"/>
    <n v="44325"/>
    <m/>
    <s v="Voltage regulator failed and ignited a small fire, due to bird contact. The ensuing fire was 1 meter - 3 meters in size. This information is preliminary."/>
    <s v="     "/>
    <s v="FAS"/>
    <m/>
    <s v="N"/>
    <x v="0"/>
    <m/>
    <m/>
    <m/>
    <s v="T005284954"/>
    <n v="121035000"/>
    <m/>
    <s v="     "/>
    <x v="1"/>
    <s v="PG&amp;E"/>
    <m/>
    <s v="Other"/>
    <s v="Bird"/>
    <s v="D"/>
    <s v="D"/>
    <s v="&lt;3 meters of linear travel"/>
    <m/>
    <s v="Contact - Animal - Bird"/>
    <s v="33.b. Animal contact"/>
    <s v="Contact - Bird"/>
    <s v="Contact from object"/>
    <s v="Animal contact"/>
    <m/>
    <s v="Animal contact"/>
    <s v="Voltage Regulator"/>
    <m/>
    <s v="Y"/>
    <s v="Overhead"/>
    <x v="3"/>
    <s v="Voltage Regulator"/>
    <s v="Voltage Regulator"/>
    <s v="102149733"/>
    <s v="     "/>
    <s v="Non-HFTD"/>
    <x v="0"/>
    <n v="175"/>
    <m/>
    <n v="39.093000000000004"/>
    <n v="-122.96599999999999"/>
    <s v="Lake"/>
    <s v="HARTLEY-1101"/>
    <m/>
    <n v="12000"/>
    <m/>
    <x v="0"/>
    <s v="Customer"/>
    <s v="Agriculture"/>
    <m/>
    <m/>
    <s v="No"/>
    <m/>
    <m/>
    <m/>
    <m/>
    <m/>
    <m/>
    <m/>
    <s v="N"/>
    <s v="N"/>
    <m/>
    <m/>
    <s v="     "/>
    <m/>
    <m/>
    <m/>
    <m/>
    <m/>
    <m/>
    <m/>
    <m/>
    <m/>
    <m/>
    <m/>
    <m/>
    <m/>
    <m/>
    <m/>
    <m/>
    <m/>
    <m/>
    <m/>
  </r>
  <r>
    <s v="20210537"/>
    <s v="     "/>
    <n v="44325"/>
    <s v="5/9"/>
    <x v="0"/>
    <n v="0.82708333333333328"/>
    <s v="20"/>
    <n v="2"/>
    <s v="5"/>
    <x v="5"/>
    <n v="44325"/>
    <m/>
    <s v="Wire down due to unknown cause resulted in an ignition. The ensuing fire was 1 meter - &lt; 3 meters in size. This information is preliminary."/>
    <s v="     "/>
    <s v="FAS"/>
    <m/>
    <s v="N"/>
    <x v="0"/>
    <m/>
    <s v="21-0059033"/>
    <m/>
    <s v="T005285043"/>
    <n v="120955000"/>
    <m/>
    <s v="     "/>
    <x v="1"/>
    <s v="PG&amp;E"/>
    <m/>
    <s v="Vegetation"/>
    <m/>
    <s v="D"/>
    <s v="D"/>
    <s v="&lt;3 meters of linear travel"/>
    <m/>
    <s v="Equipment - PG&amp;E"/>
    <s v="34.o. Other"/>
    <s v="Equipment - PG&amp;E"/>
    <s v="Weather"/>
    <s v="Weather - High Winds"/>
    <s v="Conductor - Primary"/>
    <m/>
    <m/>
    <s v="Line to Ground"/>
    <s v="Y"/>
    <s v="Overhead"/>
    <x v="3"/>
    <s v="Conductor - Primary"/>
    <s v="Conductor"/>
    <s v="101591116"/>
    <s v="     "/>
    <s v="Non-HFTD"/>
    <x v="0"/>
    <m/>
    <m/>
    <n v="38.649500000000003"/>
    <n v="-122.03"/>
    <s v="Yolo"/>
    <s v="MADISON-1105"/>
    <m/>
    <n v="12000"/>
    <m/>
    <x v="0"/>
    <s v="Esparto FD"/>
    <s v="Agriculture"/>
    <s v="Grass fuel model"/>
    <m/>
    <s v="No"/>
    <m/>
    <m/>
    <m/>
    <m/>
    <m/>
    <m/>
    <m/>
    <s v="N"/>
    <s v="Y"/>
    <s v="202105080600"/>
    <s v="202105111950"/>
    <s v="     "/>
    <m/>
    <m/>
    <m/>
    <m/>
    <m/>
    <m/>
    <m/>
    <m/>
    <m/>
    <m/>
    <m/>
    <m/>
    <m/>
    <m/>
    <m/>
    <m/>
    <m/>
    <m/>
    <m/>
  </r>
  <r>
    <s v="20210532"/>
    <s v="     "/>
    <n v="44325"/>
    <s v="5/9"/>
    <x v="0"/>
    <n v="0.60763888888888884"/>
    <s v="20"/>
    <n v="2"/>
    <s v="5"/>
    <x v="5"/>
    <n v="44325"/>
    <m/>
    <s v="Third party roof was ripped off due to Whirlwind and a 2x4 made contact with overhead circuit, resulting in a wires down incident and igniting a small fire. The ensuing fire was 1 meter - 3 meters in size. EOC preliminary: on 5/9 at 15:06 the hotline received a call of a wire down and a vegetation fire in Livermore at 9009 Tesla Rd. on Vasco-1102 ILIS 21-0059010 OIS 1344440.  At 15:14 I spoke to Beinvendo and he confirmed this as well as he was not aware of any injuries or fatalities, media on site, and the property damage appears to be a small shed and a field as well as damage to a pole. _x000a_At 15:23 I called T-man Eli Rodriguez at 408-472-3608 and left a message to call me back and confirm the details. _x000a_At 15:30 the hotline received a call from Eric Sutphin 415.746.0410 from the HAWC called at let us know that a roof was blown off a shed and flew into our line by wind.  Our line may have caused the fire.  No further intel.  _x000a_Waiting on T-man to return the call to determine reportability _x000a_At 15:45 Eli called.  Tornado came through and ripped roof off the shed of a customer.  Roofing flew as far as 200 - 300 Feet.  2X4 flew into line and is currently still there.  The fire appears to be due to our lines.  Our lines were down due to the flying roof.  Eli confirmed that this is not reportable. This information is preliminary."/>
    <s v="     "/>
    <s v="FAS"/>
    <m/>
    <s v="N"/>
    <x v="0"/>
    <m/>
    <s v="21-0059010"/>
    <m/>
    <s v="T005284940"/>
    <n v="120954000"/>
    <m/>
    <s v="     "/>
    <x v="1"/>
    <s v="PG&amp;E"/>
    <m/>
    <s v="Vegetation"/>
    <m/>
    <s v="D"/>
    <s v="D"/>
    <s v="0.26-9.99"/>
    <s v="Around 5 acres"/>
    <s v="Contact - 3rd Party"/>
    <s v="33.e. Other contact from object"/>
    <s v="Contact - 3rd Party"/>
    <s v="Weather"/>
    <s v="Contact from Object - Other"/>
    <m/>
    <s v="Contact from Object - Other"/>
    <s v="Conductor - Primary"/>
    <s v="Line to Ground"/>
    <s v="Y"/>
    <s v="Overhead"/>
    <x v="3"/>
    <s v="Conductor - Primary"/>
    <s v="Conductor, cross arm"/>
    <s v="100925429"/>
    <s v="     "/>
    <s v="Non-HFTD"/>
    <x v="0"/>
    <m/>
    <m/>
    <n v="37.663600000000002"/>
    <n v="-121.681"/>
    <s v="Alameda"/>
    <s v="VASCO-1102"/>
    <m/>
    <n v="12000"/>
    <m/>
    <x v="0"/>
    <s v="Cal Fire"/>
    <s v="Urban"/>
    <m/>
    <m/>
    <s v="No"/>
    <m/>
    <m/>
    <m/>
    <m/>
    <m/>
    <s v="CROSS"/>
    <m/>
    <s v="N"/>
    <s v="Y"/>
    <s v="202105080600"/>
    <s v="202105111953"/>
    <s v="     "/>
    <m/>
    <m/>
    <m/>
    <m/>
    <m/>
    <m/>
    <m/>
    <m/>
    <m/>
    <m/>
    <m/>
    <m/>
    <m/>
    <m/>
    <m/>
    <m/>
    <m/>
    <m/>
    <m/>
  </r>
  <r>
    <s v="SAP20210275"/>
    <s v="     "/>
    <n v="44325"/>
    <s v="5/9"/>
    <x v="0"/>
    <m/>
    <s v="20"/>
    <n v="2"/>
    <s v="5"/>
    <x v="5"/>
    <n v="44323"/>
    <m/>
    <s v="Bad cutout caught fire; Cause was unknown to Tman"/>
    <s v="     "/>
    <s v="SAP"/>
    <n v="44580"/>
    <s v="Y"/>
    <x v="0"/>
    <s v="1343651"/>
    <s v="N/A"/>
    <m/>
    <s v=""/>
    <n v="120952126"/>
    <m/>
    <s v="     "/>
    <x v="0"/>
    <s v="PG&amp;E"/>
    <m/>
    <m/>
    <m/>
    <s v="D"/>
    <m/>
    <s v="Structure-PG&amp;E only"/>
    <m/>
    <s v="Equipment - PG&amp;E"/>
    <s v="34.c. Fuse damage or failure"/>
    <s v="Equipment - PG&amp;E"/>
    <s v="Fuse failure - all"/>
    <s v="Fuse failure - all"/>
    <s v="Fuse"/>
    <m/>
    <m/>
    <m/>
    <s v="Yes"/>
    <s v="Overhead"/>
    <x v="0"/>
    <s v="Fuse"/>
    <m/>
    <s v="101450473"/>
    <s v="     "/>
    <s v="Non-HFTD"/>
    <x v="0"/>
    <m/>
    <m/>
    <n v="37.862900000000003"/>
    <n v="-122.29900000000001"/>
    <s v="Alameda"/>
    <s v="OAKLAND-D-1106"/>
    <m/>
    <m/>
    <m/>
    <x v="0"/>
    <m/>
    <m/>
    <m/>
    <m/>
    <s v="No"/>
    <m/>
    <m/>
    <m/>
    <m/>
    <m/>
    <m/>
    <m/>
    <s v="N"/>
    <s v="N"/>
    <m/>
    <m/>
    <s v="     "/>
    <m/>
    <m/>
    <m/>
    <m/>
    <m/>
    <m/>
    <m/>
    <m/>
    <m/>
    <m/>
    <m/>
    <m/>
    <m/>
    <m/>
    <m/>
    <m/>
    <m/>
    <m/>
    <m/>
  </r>
  <r>
    <s v="20212408"/>
    <s v="     "/>
    <n v="44325"/>
    <s v="5/9"/>
    <x v="0"/>
    <m/>
    <s v="20"/>
    <n v="2"/>
    <s v="5"/>
    <x v="5"/>
    <n v="44323"/>
    <m/>
    <s v="Bad cutout caught fire; Cause was unknown to Tman"/>
    <s v="     "/>
    <s v="SAP"/>
    <m/>
    <s v="Y"/>
    <x v="0"/>
    <m/>
    <m/>
    <m/>
    <m/>
    <n v="120952000"/>
    <m/>
    <s v="     "/>
    <x v="0"/>
    <s v="PG&amp;E"/>
    <m/>
    <m/>
    <m/>
    <s v="D"/>
    <m/>
    <s v="Structure-PG&amp;E only"/>
    <m/>
    <s v="Equipment - PG&amp;E"/>
    <s v="34.c. Fuse damage or failure"/>
    <s v="Equipment - PG&amp;E"/>
    <s v="All types of equipment / facility failure"/>
    <s v="Fuse failure - all"/>
    <s v="Fuse"/>
    <m/>
    <m/>
    <m/>
    <s v="Y"/>
    <s v="Overhead"/>
    <x v="0"/>
    <s v="Fuse"/>
    <m/>
    <s v="101450473"/>
    <s v="     "/>
    <s v="Non-HFTD"/>
    <x v="0"/>
    <m/>
    <m/>
    <n v="37.862900000000003"/>
    <n v="-122.29900000000001"/>
    <s v="Alameda"/>
    <s v="OAKLAND-D-1106"/>
    <m/>
    <n v="12000"/>
    <m/>
    <x v="0"/>
    <s v="Self Extinguished"/>
    <s v="Urban"/>
    <m/>
    <m/>
    <s v="No"/>
    <m/>
    <m/>
    <m/>
    <m/>
    <m/>
    <m/>
    <m/>
    <s v="N"/>
    <s v="N"/>
    <m/>
    <m/>
    <s v="     "/>
    <m/>
    <m/>
    <m/>
    <m/>
    <m/>
    <m/>
    <m/>
    <m/>
    <m/>
    <m/>
    <m/>
    <m/>
    <m/>
    <m/>
    <m/>
    <m/>
    <m/>
    <m/>
    <m/>
  </r>
  <r>
    <s v="MIA20153766"/>
    <s v="     "/>
    <n v="42156"/>
    <s v="6/1"/>
    <x v="0"/>
    <n v="0.44944444444444442"/>
    <s v="23"/>
    <n v="2"/>
    <s v="6"/>
    <x v="2"/>
    <n v="42156"/>
    <n v="0.44930555555555557"/>
    <s v="FAS stated tree abrasion caused service to burn down."/>
    <s v="     "/>
    <s v="FAS"/>
    <n v="44257"/>
    <s v="Y"/>
    <x v="0"/>
    <s v="1242121"/>
    <s v="N/A"/>
    <m/>
    <s v="T003409088"/>
    <n v="110420357"/>
    <m/>
    <s v="     "/>
    <x v="0"/>
    <s v="PG&amp;E"/>
    <m/>
    <m/>
    <m/>
    <s v="D"/>
    <m/>
    <s v="Structure-PG&amp;E only"/>
    <m/>
    <s v="Vegetation"/>
    <s v="33.a. Veg. contact"/>
    <s v="Vegetation"/>
    <s v="Contact from object"/>
    <s v="Contact - Vegetation"/>
    <m/>
    <s v="Contact - Vegetation"/>
    <s v="Service Drop"/>
    <m/>
    <s v="Yes"/>
    <s v="Overhead"/>
    <x v="0"/>
    <m/>
    <m/>
    <s v="Meter: 1008208991"/>
    <s v="     "/>
    <s v="Non-HFTD"/>
    <x v="0"/>
    <m/>
    <m/>
    <n v="37.921300000000002"/>
    <n v="-122.509"/>
    <s v="Marin"/>
    <s v="GREENBRAE-1104"/>
    <m/>
    <n v="11000"/>
    <m/>
    <x v="0"/>
    <s v="Corte Madera Fire Department"/>
    <s v="Urban"/>
    <m/>
    <m/>
    <s v="No"/>
    <m/>
    <m/>
    <m/>
    <m/>
    <m/>
    <m/>
    <m/>
    <s v="N"/>
    <s v="N"/>
    <m/>
    <m/>
    <s v="     "/>
    <m/>
    <m/>
    <m/>
    <m/>
    <m/>
    <m/>
    <m/>
    <m/>
    <m/>
    <m/>
    <m/>
    <m/>
    <m/>
    <m/>
    <m/>
    <m/>
    <m/>
    <m/>
    <m/>
  </r>
  <r>
    <s v="20160070"/>
    <s v="     "/>
    <n v="42522"/>
    <s v="6/1"/>
    <x v="0"/>
    <n v="0.93819444444444444"/>
    <s v="23"/>
    <n v="2"/>
    <s v="6"/>
    <x v="6"/>
    <n v="42522"/>
    <n v="0.93819444444444444"/>
    <m/>
    <s v="     "/>
    <m/>
    <m/>
    <s v="N"/>
    <x v="0"/>
    <m/>
    <m/>
    <m/>
    <m/>
    <m/>
    <m/>
    <s v="     "/>
    <x v="1"/>
    <s v="PG&amp;E"/>
    <m/>
    <s v="Vegetation"/>
    <m/>
    <s v="T"/>
    <m/>
    <s v="0.26-9.99"/>
    <s v="Square Feet: ; Acreage: 1"/>
    <s v="Contact - Animal - Bird"/>
    <s v="33.b. Animal contact"/>
    <s v="Contact - Bird"/>
    <s v="All types of equipment / facility failure"/>
    <s v="Contact - Animal"/>
    <m/>
    <s v="Contact - Animal"/>
    <s v="Conductor"/>
    <m/>
    <m/>
    <s v="Overhead"/>
    <x v="4"/>
    <s v="Conductor"/>
    <m/>
    <s v="102343418"/>
    <s v="     "/>
    <s v="Non-HFTD"/>
    <x v="0"/>
    <m/>
    <m/>
    <n v="37.928100000000001"/>
    <n v="-120.754"/>
    <s v="Calaveras"/>
    <s v="STANISLAUS-MELONES-SW-STA-RIVERBANK-JCT-SW-STA-115"/>
    <s v="ETL.3830"/>
    <n v="115000"/>
    <s v="N/A"/>
    <x v="0"/>
    <s v="Unknown"/>
    <s v="Herbaceous"/>
    <m/>
    <m/>
    <s v="No"/>
    <m/>
    <m/>
    <m/>
    <m/>
    <m/>
    <m/>
    <m/>
    <s v="N"/>
    <s v="N"/>
    <m/>
    <m/>
    <s v="     "/>
    <m/>
    <m/>
    <m/>
    <m/>
    <m/>
    <m/>
    <m/>
    <m/>
    <m/>
    <m/>
    <m/>
    <m/>
    <m/>
    <m/>
    <m/>
    <m/>
    <m/>
    <m/>
    <m/>
  </r>
  <r>
    <s v="20160069"/>
    <s v="     "/>
    <n v="42522"/>
    <s v="6/1"/>
    <x v="0"/>
    <n v="0.58333333333333337"/>
    <s v="23"/>
    <n v="2"/>
    <s v="6"/>
    <x v="6"/>
    <n v="42522"/>
    <n v="0.58333333333333337"/>
    <s v="crew pulling in fiber optic the messenger contacted 12kv lines locked out the breaker"/>
    <s v="     "/>
    <m/>
    <m/>
    <s v="N"/>
    <x v="0"/>
    <s v="1480827"/>
    <s v="16-0040266"/>
    <m/>
    <m/>
    <m/>
    <m/>
    <s v="     "/>
    <x v="1"/>
    <s v="PG&amp;E"/>
    <m/>
    <s v="Vegetation"/>
    <m/>
    <s v="D"/>
    <m/>
    <s v="0.26-9.99"/>
    <s v="Square Feet: ; Acreage: "/>
    <s v="Contact - Animal - Other"/>
    <s v="33.b. Animal contact"/>
    <s v="Contact - Animal"/>
    <s v="All types of equipment / facility failure"/>
    <s v="Contact - Animal"/>
    <m/>
    <s v="Contact - Animal"/>
    <s v="Conductor"/>
    <s v="Line to Line"/>
    <s v="PACIFIC BELL"/>
    <s v="Overhead"/>
    <x v="3"/>
    <s v="Conductor"/>
    <m/>
    <s v="101712734"/>
    <s v="     "/>
    <s v="Non-HFTD"/>
    <x v="0"/>
    <m/>
    <m/>
    <n v="36.797699999999999"/>
    <n v="-121.732"/>
    <s v="Monterey"/>
    <s v="DOLAN-ROAD-1101"/>
    <s v="182381101"/>
    <n v="12000"/>
    <s v="N/A"/>
    <x v="0"/>
    <s v="cal fire and north county"/>
    <s v="Herbaceous"/>
    <m/>
    <m/>
    <s v="No"/>
    <m/>
    <m/>
    <m/>
    <m/>
    <m/>
    <m/>
    <m/>
    <s v="N"/>
    <s v="N"/>
    <m/>
    <m/>
    <s v="     "/>
    <m/>
    <m/>
    <m/>
    <m/>
    <m/>
    <m/>
    <m/>
    <m/>
    <m/>
    <m/>
    <m/>
    <m/>
    <m/>
    <m/>
    <m/>
    <m/>
    <m/>
    <m/>
    <m/>
  </r>
  <r>
    <s v="20170070"/>
    <s v="     "/>
    <n v="42887"/>
    <s v="6/1"/>
    <x v="0"/>
    <n v="0.92638888888888893"/>
    <s v="22"/>
    <n v="2"/>
    <s v="6"/>
    <x v="0"/>
    <n v="42887"/>
    <n v="0.92638888888888893"/>
    <s v="Crew to make repairs @ riser c/o's 24409"/>
    <s v="     "/>
    <m/>
    <m/>
    <s v="N"/>
    <x v="0"/>
    <s v="1795243"/>
    <s v="17-0052182"/>
    <m/>
    <m/>
    <n v="112918856"/>
    <m/>
    <s v="     "/>
    <x v="1"/>
    <s v="PG&amp;E"/>
    <m/>
    <s v="Vegetation"/>
    <m/>
    <s v="D"/>
    <m/>
    <s v="&lt;3 meters of linear travel"/>
    <s v="Square Feet: ; Acreage: "/>
    <s v="Equipment - PG&amp;E"/>
    <s v="34.d. Lightning arrestor damage or failure"/>
    <s v="Equipment - PG&amp;E"/>
    <s v="All types of equipment / facility failure"/>
    <s v="Lightning Arrestor"/>
    <s v="Lightning Arrestor"/>
    <m/>
    <m/>
    <s v="Line to Ground"/>
    <s v="Unknown"/>
    <s v="Overhead"/>
    <x v="3"/>
    <s v="Lightning Arrestor"/>
    <m/>
    <s v="101732390"/>
    <s v="     "/>
    <s v="Non-HFTD"/>
    <x v="0"/>
    <m/>
    <m/>
    <n v="36.6539"/>
    <n v="-121.629"/>
    <s v="Monterey"/>
    <s v="BUENA-VISTA-1106"/>
    <s v="182261104"/>
    <n v="12000"/>
    <s v="BUENA VISTA 1104CB"/>
    <x v="0"/>
    <s v="Salinas FD"/>
    <s v="Urban"/>
    <m/>
    <m/>
    <s v="No"/>
    <m/>
    <m/>
    <m/>
    <m/>
    <m/>
    <m/>
    <m/>
    <s v="N"/>
    <s v="N"/>
    <m/>
    <m/>
    <s v="     "/>
    <m/>
    <m/>
    <m/>
    <m/>
    <m/>
    <m/>
    <m/>
    <m/>
    <m/>
    <m/>
    <m/>
    <m/>
    <m/>
    <m/>
    <m/>
    <m/>
    <m/>
    <m/>
    <m/>
  </r>
  <r>
    <s v="20170069"/>
    <s v="     "/>
    <n v="42887"/>
    <s v="6/1"/>
    <x v="0"/>
    <n v="0.89930555555555558"/>
    <s v="22"/>
    <n v="2"/>
    <s v="6"/>
    <x v="0"/>
    <n v="42887"/>
    <n v="0.90972222222222221"/>
    <s v="0"/>
    <s v="     "/>
    <m/>
    <m/>
    <s v="N"/>
    <x v="0"/>
    <s v="1795257"/>
    <s v="17-0052160"/>
    <m/>
    <m/>
    <n v="112922262"/>
    <m/>
    <s v="     "/>
    <x v="1"/>
    <s v="PG&amp;E"/>
    <m/>
    <s v="Vegetation"/>
    <m/>
    <s v="D"/>
    <m/>
    <s v="&lt;3 meters of linear travel"/>
    <s v="Square Feet: ; Acreage: "/>
    <s v="Equipment - PG&amp;E"/>
    <s v="34.b. Conductor damage or failure"/>
    <s v="Equipment - PG&amp;E"/>
    <s v="All types of equipment / facility failure"/>
    <s v="Conductor"/>
    <s v="Conductor"/>
    <m/>
    <m/>
    <s v="Open Circuit"/>
    <s v="FRONTIER COMMUNICATI"/>
    <s v="Overhead"/>
    <x v="3"/>
    <s v="Conductor"/>
    <m/>
    <s v="101550337"/>
    <s v="     "/>
    <s v="Non-HFTD"/>
    <x v="0"/>
    <n v="249"/>
    <m/>
    <n v="41.055700000000002"/>
    <n v="-121.387"/>
    <s v="Shasta"/>
    <s v="MC-ARTHUR-1101"/>
    <s v="103491101"/>
    <n v="12000"/>
    <s v="MC ARTHUR 110138998"/>
    <x v="0"/>
    <s v="Unknown"/>
    <s v="Agriculture"/>
    <m/>
    <m/>
    <s v="No"/>
    <m/>
    <m/>
    <m/>
    <m/>
    <m/>
    <m/>
    <m/>
    <s v="N"/>
    <s v="N"/>
    <m/>
    <m/>
    <s v="     "/>
    <m/>
    <m/>
    <m/>
    <m/>
    <m/>
    <m/>
    <m/>
    <m/>
    <m/>
    <m/>
    <m/>
    <m/>
    <m/>
    <m/>
    <m/>
    <m/>
    <m/>
    <m/>
    <m/>
  </r>
  <r>
    <s v="20170068"/>
    <s v="     "/>
    <n v="42887"/>
    <s v="6/1"/>
    <x v="0"/>
    <n v="0.38263888888888886"/>
    <s v="22"/>
    <n v="2"/>
    <s v="6"/>
    <x v="0"/>
    <n v="42887"/>
    <n v="0.38263888888888886"/>
    <s v="0"/>
    <s v="     "/>
    <m/>
    <m/>
    <s v="N"/>
    <x v="0"/>
    <s v="1794474"/>
    <s v="17-0052002"/>
    <m/>
    <m/>
    <n v="112917241"/>
    <m/>
    <s v="     "/>
    <x v="1"/>
    <s v="PG&amp;E"/>
    <m/>
    <s v="Vegetation"/>
    <m/>
    <s v="D"/>
    <m/>
    <s v="&lt;0.25"/>
    <s v="Square Feet: 15 x 20; Acreage: "/>
    <s v="Contact - Animal - Bird"/>
    <s v="33.b. Animal contact"/>
    <s v="Contact - Bird"/>
    <s v="All types of equipment / facility failure"/>
    <s v="Contact - Animal"/>
    <m/>
    <s v="Contact - Animal"/>
    <s v="Conductor"/>
    <s v="Line to Ground"/>
    <s v="Unknown"/>
    <s v="Overhead"/>
    <x v="3"/>
    <s v="Conductor"/>
    <m/>
    <s v="101546068"/>
    <s v="     "/>
    <s v="Non-HFTD"/>
    <x v="0"/>
    <m/>
    <m/>
    <n v="40.183"/>
    <n v="-122.267"/>
    <s v="Tehama"/>
    <s v="RED-BLUFF-1101"/>
    <s v="103541101"/>
    <n v="12000"/>
    <s v="RED BLUFF 11011334"/>
    <x v="0"/>
    <s v="MARK FRITZ"/>
    <s v="Herbaceous"/>
    <m/>
    <m/>
    <s v="Yes"/>
    <m/>
    <m/>
    <m/>
    <m/>
    <m/>
    <m/>
    <m/>
    <s v="N"/>
    <s v="N"/>
    <m/>
    <m/>
    <s v="     "/>
    <m/>
    <m/>
    <m/>
    <m/>
    <m/>
    <m/>
    <m/>
    <m/>
    <m/>
    <m/>
    <m/>
    <m/>
    <m/>
    <m/>
    <m/>
    <m/>
    <m/>
    <m/>
    <m/>
  </r>
  <r>
    <s v="20190243"/>
    <s v="     "/>
    <n v="43617"/>
    <s v="6/1"/>
    <x v="0"/>
    <m/>
    <s v="22"/>
    <n v="2"/>
    <s v="6"/>
    <x v="3"/>
    <n v="43617"/>
    <n v="0.2722222222222222"/>
    <s v="EC  117370533. Vehicle struck  Pole. Fire location by Tman described as: under slack span to c\o6011, grassy area 20'x40'. EC Tag in folder."/>
    <s v="     "/>
    <s v="FAS"/>
    <m/>
    <s v="N"/>
    <x v="0"/>
    <s v="394979"/>
    <s v="19-0061080"/>
    <m/>
    <s v="T004658496"/>
    <n v="0"/>
    <m/>
    <s v="     "/>
    <x v="1"/>
    <s v="PG&amp;E"/>
    <m/>
    <m/>
    <m/>
    <s v="D"/>
    <s v="D"/>
    <s v="&lt;0.25"/>
    <m/>
    <s v="Contact - 3rd Party"/>
    <s v="33.d. Vehicle contact"/>
    <s v="Contact - 3rd Party"/>
    <s v="Contact from object"/>
    <s v="Contact - Vehicle"/>
    <m/>
    <s v="Contact - Vehicle"/>
    <s v="Pole"/>
    <s v="Line to Ground"/>
    <m/>
    <s v="Overhead"/>
    <x v="0"/>
    <s v="Pole"/>
    <m/>
    <s v="103848169"/>
    <s v="     "/>
    <s v="Non-HFTD"/>
    <x v="0"/>
    <m/>
    <m/>
    <n v="38.07"/>
    <n v="-122.128"/>
    <s v="SOLANO"/>
    <s v="BAHIA-1103"/>
    <m/>
    <m/>
    <s v="BAHIA 1103CB"/>
    <x v="0"/>
    <s v="Benicia FD"/>
    <s v="Urban"/>
    <m/>
    <m/>
    <s v="No"/>
    <m/>
    <m/>
    <m/>
    <m/>
    <m/>
    <m/>
    <m/>
    <s v="N"/>
    <s v="N"/>
    <m/>
    <m/>
    <s v="     "/>
    <m/>
    <m/>
    <m/>
    <m/>
    <m/>
    <m/>
    <m/>
    <m/>
    <m/>
    <m/>
    <m/>
    <m/>
    <m/>
    <m/>
    <m/>
    <m/>
    <m/>
    <m/>
    <m/>
  </r>
  <r>
    <s v="20190244"/>
    <s v="     "/>
    <n v="43617"/>
    <s v="6/1"/>
    <x v="0"/>
    <m/>
    <s v="22"/>
    <n v="2"/>
    <s v="6"/>
    <x v="3"/>
    <n v="43617"/>
    <m/>
    <s v="Tman Notes: RUCK ACCESSIBLE ON CANAL REAR OF 1650 E BLOSSOM ST NEED 100  7\32 GUY FOR MESSANGER AND REROUTE SERVICE TREE GREW OVER SERVICE PULLING MESSENGER INTO OPEN WIRE SECONDARY BURNT DOWN MESSENGER. Updated Lat/Long from CPUC Fire Tap Outlage Location TTR of 1650 E Blossom Street. "/>
    <s v="     "/>
    <s v="FAS"/>
    <m/>
    <s v="N"/>
    <x v="0"/>
    <s v="395203"/>
    <m/>
    <m/>
    <s v="T004659094"/>
    <n v="0"/>
    <m/>
    <s v="     "/>
    <x v="1"/>
    <s v="PG&amp;E"/>
    <m/>
    <m/>
    <m/>
    <s v="D"/>
    <s v="D"/>
    <s v="&lt;3 meters of linear travel"/>
    <m/>
    <s v="Vegetation"/>
    <s v="33.a. Veg. contact"/>
    <s v="Vegetation"/>
    <s v="Contact from object"/>
    <s v="Contact - Vegetation"/>
    <m/>
    <s v="Contact - Vegetation"/>
    <s v="Service Drop"/>
    <m/>
    <m/>
    <s v="Overhead"/>
    <x v="1"/>
    <s v="Service Drop"/>
    <s v="Wire Messenger, secondary conductor"/>
    <s v="254041101 "/>
    <s v="     "/>
    <s v="Non-HFTD"/>
    <x v="0"/>
    <m/>
    <m/>
    <n v="36.987099999999998"/>
    <n v="-120.623"/>
    <s v="MERCED"/>
    <s v="DOS-PALOS-1101"/>
    <m/>
    <m/>
    <s v="N/A"/>
    <x v="0"/>
    <m/>
    <s v="Water"/>
    <m/>
    <m/>
    <s v="No"/>
    <m/>
    <m/>
    <m/>
    <m/>
    <m/>
    <m/>
    <m/>
    <s v="N"/>
    <s v="N"/>
    <m/>
    <m/>
    <s v="     "/>
    <m/>
    <m/>
    <m/>
    <m/>
    <m/>
    <m/>
    <m/>
    <m/>
    <m/>
    <m/>
    <m/>
    <m/>
    <m/>
    <m/>
    <m/>
    <m/>
    <m/>
    <m/>
    <m/>
  </r>
  <r>
    <s v="20201591"/>
    <s v="     "/>
    <n v="43983"/>
    <s v="6/1"/>
    <x v="0"/>
    <n v="0.74513888888888891"/>
    <s v="23"/>
    <n v="2"/>
    <s v="6"/>
    <x v="4"/>
    <n v="43983"/>
    <n v="0.7416666666666667"/>
    <s v="On June 1, 2020 at 1753 hours, a PG&amp;E Troubleman was dispatched to the Live Oak 1104 12kV Distribution Circuit in the vicinity of N Butte Road and West Butte Road, Live Oak in response to an outage. Initial analysis indicates vegetation contact caused the ignition. A green Fremont Cottonwood approximately 60' in height on the bank of an irrigation ditch uprooted. This tree then struck a 12&quot; diameter limb on an adjacent cottonwood, breaking the limb, and one or both trees came in contact with the transformer pole, a service drop, and the primary conductor.  The subject tree had 30' of clearance from the conductor and was last inspected on May 4, 2020. The ensuing fire was approximately 2,000' in size and the fire was suppressed by Sutter County Fire Department. PG&amp;E Crew, PG&amp;E Troubleman replaced ground run for transformer and lightning arrestors, replaced burnt cutouts and lightning arrestors on June 1, 2020. On June 2, 2020 PG&amp;E Crew replaced 2 25kva transformers on OD bank, cutout covers, ground run and replaced 70' of 1/0 aluminum service wire."/>
    <s v="     "/>
    <s v="FAS"/>
    <m/>
    <s v="Y"/>
    <x v="0"/>
    <s v="927783"/>
    <s v="20-0056392"/>
    <m/>
    <s v="T004975967"/>
    <m/>
    <m/>
    <s v="     "/>
    <x v="1"/>
    <s v="PG&amp;E"/>
    <m/>
    <s v="Vegetation"/>
    <m/>
    <s v="D"/>
    <s v="D"/>
    <s v="&lt;0.25"/>
    <s v="2000 SQ FT"/>
    <s v="Vegetation"/>
    <s v="33.a. Veg. contact"/>
    <s v="Vegetation"/>
    <s v="Contact from object"/>
    <s v="Contact - Vegetation"/>
    <m/>
    <s v="Contact - Vegetation"/>
    <s v="Conductor - Primary"/>
    <s v="Force Out"/>
    <m/>
    <s v="Overhead"/>
    <x v="3"/>
    <s v="Conductor - Primary"/>
    <s v="Ground Run, Cutouts, Lightning Arrestors, Transformers, Service Wire"/>
    <s v="Circuit ID: 153771104 "/>
    <s v="     "/>
    <s v="Non-HFTD"/>
    <x v="0"/>
    <m/>
    <m/>
    <n v="39.3048"/>
    <n v="-121.85"/>
    <s v="Butte"/>
    <s v="LIVE-OAK-1104"/>
    <m/>
    <n v="12000"/>
    <m/>
    <x v="0"/>
    <s v="Sutter County FD"/>
    <s v="Hardwood Woodland"/>
    <m/>
    <m/>
    <s v="No"/>
    <m/>
    <m/>
    <m/>
    <m/>
    <m/>
    <m/>
    <m/>
    <s v="N"/>
    <s v="N"/>
    <m/>
    <m/>
    <s v="     "/>
    <s v="39.30555400"/>
    <s v="-121.84996600"/>
    <s v="Jun  4 2020 12:00AM"/>
    <s v="RootsFail"/>
    <s v="Healthy , green 60 tall 26 &quot; diameter 2X stem Cottonwood on the cut bank of an irrigation ditch uprooted. This tree then struck a 12&quot; diameter limb on an adjacent cottonwood, breaking this limb, and one or both trees came in contact with a transformer pole, a service drop and possibly the 12 kV lines. A fire started at the site and burned approximately 2000 square feet. Outage should have been limited to 2 meters. Fuse #9501 failed to operate."/>
    <s v="COTT"/>
    <s v="60"/>
    <s v="26"/>
    <s v="40"/>
    <s v="Slight"/>
    <s v="None"/>
    <s v="N"/>
    <s v="1"/>
    <m/>
    <s v="Valley"/>
    <s v="D"/>
    <s v="CrossArm"/>
    <s v="BareWire"/>
    <s v="0"/>
  </r>
  <r>
    <s v="20200491"/>
    <s v="     "/>
    <n v="43983"/>
    <s v="6/1"/>
    <x v="0"/>
    <n v="0.50555555555555554"/>
    <s v="23"/>
    <n v="2"/>
    <s v="6"/>
    <x v="4"/>
    <n v="43983"/>
    <n v="0.52013888888888893"/>
    <s v="On June 1,2020 at 1208 hours a PG&amp;E Troubleman was dispatched to the North Tower 1104 circuit. A fire had broke out at pole SAP # 102264699 between .25 and 10 acres. A switch presumedly failed and caused a spark. This switch had been previously flagged on 2/15/2020 as damaged, needing to be repaired, but had not yet been repaired.  Around the same time as the fire, a mylar balloon came into contact with the same circuit at another location. Indications show that this possibly sent an increased load to the damaged switch and caused a spark, initiating the fire. Vallejo Fire Department responded to the fire. Repairs were complete on 6/2/2020."/>
    <s v="     "/>
    <s v="FAS"/>
    <m/>
    <s v="N"/>
    <x v="0"/>
    <s v="927405"/>
    <s v="20-0056252"/>
    <m/>
    <s v="T004975607, T004975608"/>
    <n v="119088348"/>
    <m/>
    <s v="     "/>
    <x v="1"/>
    <s v="PG&amp;E"/>
    <m/>
    <s v="Vegetation"/>
    <m/>
    <s v="D"/>
    <s v="D"/>
    <s v="0.26-9.99"/>
    <m/>
    <s v="Equipment - PG&amp;E"/>
    <s v="34.e. Switch damage or failure"/>
    <s v="Equipment - PG&amp;E"/>
    <s v="All types of equipment / facility failure"/>
    <s v="Switch failure"/>
    <s v="Switch"/>
    <m/>
    <m/>
    <s v="Line to Ground"/>
    <m/>
    <s v="Overhead"/>
    <x v="3"/>
    <s v="Switch"/>
    <s v="Switch, Conductor"/>
    <s v="719"/>
    <s v="     "/>
    <s v="Non-HFTD"/>
    <x v="0"/>
    <m/>
    <m/>
    <n v="38.074800000000003"/>
    <n v="-122.229"/>
    <s v="Solano"/>
    <s v="NORTH-TOWER-1104"/>
    <m/>
    <n v="12000"/>
    <m/>
    <x v="0"/>
    <s v="Vallejo FD"/>
    <s v="Urban"/>
    <m/>
    <m/>
    <s v="No"/>
    <m/>
    <m/>
    <m/>
    <m/>
    <m/>
    <m/>
    <m/>
    <s v="N"/>
    <s v="N"/>
    <m/>
    <m/>
    <s v="     "/>
    <m/>
    <m/>
    <m/>
    <m/>
    <m/>
    <m/>
    <m/>
    <m/>
    <m/>
    <m/>
    <m/>
    <m/>
    <m/>
    <m/>
    <m/>
    <m/>
    <m/>
    <m/>
    <m/>
  </r>
  <r>
    <s v="20200490"/>
    <s v="     "/>
    <n v="43983"/>
    <s v="6/1"/>
    <x v="0"/>
    <n v="0.40347222222222223"/>
    <s v="23"/>
    <n v="2"/>
    <s v="6"/>
    <x v="4"/>
    <n v="43983"/>
    <m/>
    <s v="On June 1, 2020 at 9:41 hours a Trouble man responded to OIS 927229 on distribution circuit Figarden 2112 at 7695 Van Ness Blvd, Fresno. Initial analysis indicates 2 of 3 fuses were blown on cutout D7618 SAP ID 100633897. The fire was &lt; 1 linear meter in size and was extinguished by the Fresno Fire Dept. T-man re-fused and restored power, with no further issue. Ignition found to be attributable to PG&amp;E assets. This information is preliminary."/>
    <s v="     "/>
    <s v="FAS"/>
    <m/>
    <s v="N"/>
    <x v="0"/>
    <s v="927229"/>
    <m/>
    <m/>
    <s v="T004975393"/>
    <m/>
    <m/>
    <s v="     "/>
    <x v="0"/>
    <s v="PG&amp;E"/>
    <m/>
    <s v="Other"/>
    <m/>
    <s v="D"/>
    <s v="D"/>
    <s v="&lt;3 meters of linear travel"/>
    <m/>
    <s v="Equipment - PG&amp;E"/>
    <s v="34.c. Fuse damage or failure"/>
    <s v="Equipment - PG&amp;E"/>
    <s v="All types of equipment / facility failure"/>
    <s v="Fuse failure - all"/>
    <s v="Fuse"/>
    <m/>
    <m/>
    <m/>
    <m/>
    <s v="Overhead"/>
    <x v="3"/>
    <s v="Fuse"/>
    <s v="Fuses"/>
    <s v="100633897/D7618"/>
    <s v="     "/>
    <s v="Non-HFTD"/>
    <x v="0"/>
    <m/>
    <m/>
    <n v="36.8504"/>
    <n v="-119.839"/>
    <s v="Fresno"/>
    <s v="FIGARDEN-2112"/>
    <m/>
    <n v="21000"/>
    <m/>
    <x v="0"/>
    <s v="Fresno FD"/>
    <s v="Urban"/>
    <m/>
    <m/>
    <s v="No"/>
    <m/>
    <m/>
    <m/>
    <m/>
    <m/>
    <m/>
    <m/>
    <s v="N"/>
    <s v="N"/>
    <m/>
    <m/>
    <s v="     "/>
    <m/>
    <m/>
    <m/>
    <m/>
    <m/>
    <m/>
    <m/>
    <m/>
    <m/>
    <m/>
    <m/>
    <m/>
    <m/>
    <m/>
    <m/>
    <m/>
    <m/>
    <m/>
    <m/>
  </r>
  <r>
    <s v="20210702"/>
    <s v="     "/>
    <n v="44348"/>
    <s v="6/1"/>
    <x v="0"/>
    <n v="0.70486111111111116"/>
    <s v="23"/>
    <n v="2"/>
    <s v="6"/>
    <x v="5"/>
    <n v="44348"/>
    <m/>
    <s v="Transformer flashed over due to bird nest contact, resulting in a 1 acre grass fire. This information is preliminary."/>
    <s v="     "/>
    <s v="FAS"/>
    <m/>
    <s v="N"/>
    <x v="0"/>
    <m/>
    <s v="21-0068594"/>
    <m/>
    <s v="T005304558"/>
    <n v="121440000"/>
    <m/>
    <s v="     "/>
    <x v="1"/>
    <s v="PG&amp;E"/>
    <m/>
    <s v="Other"/>
    <s v="Transformer, Nest"/>
    <s v="D"/>
    <s v="D"/>
    <s v="0.26-9.99"/>
    <m/>
    <s v="Contact - Animal - Nest"/>
    <s v="33.e. Other contact from object"/>
    <s v="Contact - Nest"/>
    <s v="Contact from object"/>
    <s v="Nest Contact"/>
    <m/>
    <s v="Nest Contact"/>
    <s v="Transformer Bushing"/>
    <s v="Line to Ground"/>
    <s v="N"/>
    <s v="Overhead"/>
    <x v="3"/>
    <s v="Transformer Bushing"/>
    <s v="Transformer, Pole"/>
    <s v="103265362"/>
    <s v="     "/>
    <s v="Non-HFTD"/>
    <x v="0"/>
    <m/>
    <m/>
    <n v="35.633299999999998"/>
    <n v="-119.758"/>
    <s v="Kern"/>
    <s v="TWISSELMAN-2105"/>
    <m/>
    <n v="21000"/>
    <m/>
    <x v="0"/>
    <s v="BLM Fire"/>
    <s v="Herbaceous"/>
    <s v="Grass fuel model"/>
    <m/>
    <s v="No"/>
    <m/>
    <m/>
    <m/>
    <m/>
    <m/>
    <m/>
    <m/>
    <s v="N"/>
    <s v="N"/>
    <m/>
    <m/>
    <s v="     "/>
    <m/>
    <m/>
    <m/>
    <m/>
    <m/>
    <m/>
    <m/>
    <m/>
    <m/>
    <m/>
    <m/>
    <m/>
    <m/>
    <m/>
    <m/>
    <m/>
    <m/>
    <m/>
    <m/>
  </r>
  <r>
    <s v="20210704"/>
    <s v="     "/>
    <n v="44348"/>
    <s v="6/1"/>
    <x v="0"/>
    <n v="0.84791666666666665"/>
    <s v="23"/>
    <n v="2"/>
    <s v="6"/>
    <x v="5"/>
    <n v="44348"/>
    <m/>
    <s v="Overhead primary conductor failed due to unknown cause, resulting in a wires down incident that ignited a small grass fire. The ensuing fire was 3 meter - 0.25 acre in size. EOC preliminary notes: On June 1, 2021 at 2134 hours, PG&amp;E’s Electric Incident Reporting On-Call Team received a voicemail from Ashley Robertson (A6RD), Wildfire Safety Operations Center Supervisor with the Hawk Team, in regard to the Capacity fire. The PG&amp;E Troubleman patrolled the Tejon 1103 Distribution Circuit number 252931103, two miles south of Sebastian Road and west of Rancho Drive in Arvin (Kern County). They observed line recloser 984740 open, a conductor broken at midspan and down on the ground at the very last tap-line to the east, and an approximately 15' x 200' strip of a smoldering grass fire. Initial analysis indicates the ignition was caused by overhead equipment failure. The Kern County Fire Department responded to and extinguished the fire.  The outage began on June 1, 2021 at 2014 hours. There are no known injuries, property damage, or media outlets on site. This information is preliminary. OIS: 1363425; ILIS: 21-0068625. This information is preliminary."/>
    <s v="     "/>
    <s v="FAS"/>
    <m/>
    <s v="N"/>
    <x v="0"/>
    <m/>
    <s v="21-0068625"/>
    <m/>
    <s v="T005304749"/>
    <n v="121441000"/>
    <m/>
    <s v="     "/>
    <x v="1"/>
    <s v="PG&amp;E"/>
    <m/>
    <s v="Vegetation"/>
    <m/>
    <s v="D"/>
    <s v="D"/>
    <s v="&lt;0.25"/>
    <m/>
    <s v="Equipment - PG&amp;E"/>
    <s v="34.b. Conductor damage or failure"/>
    <s v="Equipment - PG&amp;E"/>
    <s v="All types of equipment / facility failure"/>
    <s v="Conductor failure-all"/>
    <s v="Conductor - Primary"/>
    <m/>
    <m/>
    <s v="Line to Ground"/>
    <s v="N"/>
    <s v="Overhead"/>
    <x v="3"/>
    <s v="Conductor - Primary"/>
    <m/>
    <s v="100197971"/>
    <s v="     "/>
    <s v="Non-HFTD"/>
    <x v="0"/>
    <m/>
    <m/>
    <n v="35.018000000000001"/>
    <n v="-118.84699999999999"/>
    <s v="Kern"/>
    <s v="SAN-BERNARD-1101"/>
    <m/>
    <n v="12000"/>
    <m/>
    <x v="0"/>
    <s v="Kern County FD"/>
    <s v="Agriculture"/>
    <s v="Grass fuel model"/>
    <m/>
    <s v="No"/>
    <m/>
    <m/>
    <m/>
    <m/>
    <m/>
    <m/>
    <m/>
    <s v="N"/>
    <s v="N"/>
    <m/>
    <m/>
    <s v="     "/>
    <m/>
    <m/>
    <m/>
    <m/>
    <m/>
    <m/>
    <m/>
    <m/>
    <m/>
    <m/>
    <m/>
    <m/>
    <m/>
    <m/>
    <m/>
    <m/>
    <m/>
    <m/>
    <m/>
  </r>
  <r>
    <s v="20210701"/>
    <s v="     "/>
    <n v="44348"/>
    <s v="6/1"/>
    <x v="0"/>
    <n v="0.62986111111111109"/>
    <s v="23"/>
    <n v="2"/>
    <s v="6"/>
    <x v="5"/>
    <m/>
    <m/>
    <s v="Capacitor bank flashed over due to bird nest contact, resulting in a grass fire. The troubleman created 2 EC tags and COE tags for the damaged assets. The ensuing fire was 0.25 acre - 10 acres in size. This information is preliminary."/>
    <s v="     "/>
    <s v="FAS"/>
    <m/>
    <s v="N"/>
    <x v="0"/>
    <m/>
    <m/>
    <m/>
    <s v="T005304374, T005304382, T005304459"/>
    <m/>
    <m/>
    <s v="     "/>
    <x v="1"/>
    <s v="PG&amp;E"/>
    <m/>
    <s v="Other"/>
    <s v="Capacitor bank, Nest"/>
    <s v="D"/>
    <s v="D"/>
    <s v="0.26-9.99"/>
    <m/>
    <s v="Contact - Animal - Nest"/>
    <s v="33.e. Other contact from object"/>
    <s v="Contact - Nest"/>
    <s v="Contact from object"/>
    <s v="Nest Contact"/>
    <m/>
    <s v="Nest Contact"/>
    <s v="Capacitor Bank"/>
    <m/>
    <s v="N"/>
    <s v="Overhead"/>
    <x v="3"/>
    <s v="Capacitor Bank"/>
    <s v="Capacitor bank, Poles"/>
    <s v="103768563"/>
    <s v="     "/>
    <s v="Non-HFTD"/>
    <x v="0"/>
    <m/>
    <m/>
    <n v="35.749400000000001"/>
    <n v="-119.477"/>
    <s v="Kern"/>
    <s v="SMYRNA-1101"/>
    <m/>
    <n v="12000"/>
    <m/>
    <x v="0"/>
    <s v="Kern County FD"/>
    <s v="Herbaceous"/>
    <s v="Brush fuel model"/>
    <m/>
    <s v="No"/>
    <m/>
    <m/>
    <m/>
    <m/>
    <m/>
    <m/>
    <m/>
    <s v="N"/>
    <s v="N"/>
    <m/>
    <m/>
    <s v="     "/>
    <m/>
    <m/>
    <m/>
    <m/>
    <m/>
    <m/>
    <m/>
    <m/>
    <m/>
    <m/>
    <m/>
    <m/>
    <m/>
    <m/>
    <m/>
    <m/>
    <m/>
    <m/>
    <m/>
  </r>
  <r>
    <s v="20210699"/>
    <s v="     "/>
    <n v="44348"/>
    <s v="6/1"/>
    <x v="0"/>
    <n v="0.37291666666666667"/>
    <s v="23"/>
    <n v="2"/>
    <s v="6"/>
    <x v="5"/>
    <n v="44348"/>
    <m/>
    <s v="Pole fire due likely due to tracking from fog. The ensuing fire was limited to PG&amp;E assets. This information is preliminary."/>
    <s v="     "/>
    <s v="FAS"/>
    <m/>
    <s v="N"/>
    <x v="0"/>
    <m/>
    <s v="21-0068186"/>
    <m/>
    <s v="T005303970"/>
    <n v="121436000"/>
    <m/>
    <s v="     "/>
    <x v="0"/>
    <s v="PG&amp;E"/>
    <m/>
    <s v="Other"/>
    <s v="Pole"/>
    <s v="D"/>
    <s v="D"/>
    <s v="Structure-PG&amp;E only"/>
    <s v="Confined to Pole. "/>
    <s v="Contamination"/>
    <s v="36.a. Contamination"/>
    <s v="Equipment - PG&amp;E"/>
    <s v="Contamination"/>
    <s v="Tracking"/>
    <m/>
    <m/>
    <m/>
    <s v="Line to Line"/>
    <s v="Y"/>
    <s v="Overhead"/>
    <x v="3"/>
    <s v="Pole"/>
    <s v="Pole, transformer"/>
    <s v="101435464"/>
    <s v="     "/>
    <s v="Non-HFTD"/>
    <x v="0"/>
    <m/>
    <m/>
    <n v="37.9557"/>
    <n v="-122.325"/>
    <s v="Contra Costa"/>
    <s v="EL-CERRITO-G-1112"/>
    <m/>
    <n v="12000"/>
    <m/>
    <x v="0"/>
    <s v="Employee/Contra Costa County FD"/>
    <s v="Urban"/>
    <m/>
    <m/>
    <s v="No"/>
    <m/>
    <m/>
    <m/>
    <m/>
    <m/>
    <m/>
    <m/>
    <s v="N"/>
    <s v="N"/>
    <m/>
    <m/>
    <s v="     "/>
    <m/>
    <m/>
    <m/>
    <m/>
    <m/>
    <m/>
    <m/>
    <m/>
    <m/>
    <m/>
    <m/>
    <m/>
    <m/>
    <m/>
    <m/>
    <m/>
    <m/>
    <m/>
    <m/>
  </r>
  <r>
    <s v="20210700"/>
    <s v="     "/>
    <n v="44348"/>
    <s v="6/1"/>
    <x v="0"/>
    <n v="0.50555555555555554"/>
    <s v="23"/>
    <n v="2"/>
    <s v="6"/>
    <x v="5"/>
    <n v="44348"/>
    <m/>
    <s v="4 acsr overhead primary conductor failed due to unknown cause, resulting in an ignition. The ensuing fire was 3 meters - 0.25 acre in size. This information is preliminary. - cfmd - Shot gun wire shooting, not due to a failed splice.  Attributable to PG&amp;E assets"/>
    <s v="     "/>
    <s v="FAS"/>
    <m/>
    <s v="N"/>
    <x v="0"/>
    <m/>
    <m/>
    <m/>
    <s v="T005304251"/>
    <m/>
    <m/>
    <s v="     "/>
    <x v="1"/>
    <s v="PG&amp;E"/>
    <m/>
    <s v="Vegetation"/>
    <m/>
    <s v="D"/>
    <s v="D"/>
    <s v="&lt;0.25"/>
    <m/>
    <s v="Equipment - PG&amp;E"/>
    <s v="34.b. Conductor damage or failure"/>
    <s v="Equipment - PG&amp;E"/>
    <s v="All types of equipment / facility failure"/>
    <s v="Conductor failure-all"/>
    <s v="Conductor - Primary"/>
    <m/>
    <m/>
    <m/>
    <s v="N"/>
    <s v="Overhead"/>
    <x v="3"/>
    <s v="Conductor - Primary"/>
    <s v="Conductor, cutouts, fuses"/>
    <s v="101093547"/>
    <s v="     "/>
    <s v="Non-HFTD"/>
    <x v="0"/>
    <m/>
    <m/>
    <n v="36.850999999999999"/>
    <n v="-120.31399999999999"/>
    <s v="Madera"/>
    <s v="NEWHALL-1109"/>
    <m/>
    <n v="12000"/>
    <m/>
    <x v="0"/>
    <s v="Madera FD"/>
    <s v="Herbaceous"/>
    <m/>
    <m/>
    <s v="No"/>
    <m/>
    <m/>
    <m/>
    <m/>
    <m/>
    <m/>
    <m/>
    <s v="N"/>
    <s v="N"/>
    <m/>
    <m/>
    <s v="     "/>
    <m/>
    <m/>
    <m/>
    <m/>
    <m/>
    <m/>
    <m/>
    <m/>
    <m/>
    <m/>
    <m/>
    <m/>
    <m/>
    <m/>
    <m/>
    <m/>
    <m/>
    <m/>
    <m/>
  </r>
  <r>
    <s v="20140001"/>
    <s v="     "/>
    <n v="41800"/>
    <s v="6/10"/>
    <x v="0"/>
    <n v="0.63472222222222219"/>
    <s v="24"/>
    <n v="2"/>
    <s v="6"/>
    <x v="7"/>
    <n v="41800"/>
    <n v="0.63472222222222219"/>
    <s v="Conveyor belt for rock crushing made contact with primary"/>
    <s v="     "/>
    <m/>
    <m/>
    <s v="N"/>
    <x v="0"/>
    <s v="1032465"/>
    <s v="14-0037625"/>
    <m/>
    <m/>
    <n v="108191499"/>
    <m/>
    <s v="     "/>
    <x v="1"/>
    <s v="PG&amp;E"/>
    <m/>
    <s v="Vegetation"/>
    <m/>
    <s v="D"/>
    <m/>
    <s v="&lt;0.25"/>
    <s v="Square Feet: 20x50; Acreage: "/>
    <s v="Contact - Animal - Other"/>
    <s v="33.b. Animal contact"/>
    <s v="Contact - Animal"/>
    <s v="All types of equipment / facility failure"/>
    <s v="Contact - Animal"/>
    <m/>
    <s v="Contact - Animal"/>
    <s v="Conductor"/>
    <s v="Line to Ground"/>
    <m/>
    <s v="Overhead"/>
    <x v="3"/>
    <s v="Conductor"/>
    <m/>
    <s v="101545144"/>
    <s v="     "/>
    <s v="Non-HFTD"/>
    <x v="0"/>
    <m/>
    <m/>
    <n v="40.206000000000003"/>
    <n v="-122.253"/>
    <s v="Tehama"/>
    <s v="RED-BLUFF-1104"/>
    <s v="103541104"/>
    <n v="12000"/>
    <s v="RED BLUFF 11041302"/>
    <x v="0"/>
    <s v="Red Bluff FD"/>
    <s v="Herbaceous"/>
    <m/>
    <m/>
    <s v="No"/>
    <m/>
    <m/>
    <m/>
    <m/>
    <m/>
    <m/>
    <m/>
    <s v="N"/>
    <s v="N"/>
    <m/>
    <m/>
    <s v="     "/>
    <m/>
    <m/>
    <m/>
    <m/>
    <m/>
    <m/>
    <m/>
    <m/>
    <m/>
    <m/>
    <m/>
    <m/>
    <m/>
    <m/>
    <m/>
    <m/>
    <m/>
    <m/>
    <m/>
  </r>
  <r>
    <s v="MIA20141395"/>
    <s v="     "/>
    <n v="41800"/>
    <s v="6/10"/>
    <x v="0"/>
    <n v="4.2453703703703702E-2"/>
    <s v="24"/>
    <n v="2"/>
    <s v="6"/>
    <x v="7"/>
    <n v="41800"/>
    <n v="4.2361111111111113E-2"/>
    <s v="2611 BOLIER AVE in Mckinleyville; insulators on fire; pole fire"/>
    <s v="     "/>
    <s v="FAS"/>
    <n v="44265"/>
    <s v="Y"/>
    <x v="0"/>
    <s v="1032073"/>
    <s v="N/A"/>
    <m/>
    <s v="T003135531"/>
    <n v="108187481"/>
    <m/>
    <s v="     "/>
    <x v="0"/>
    <s v="PG&amp;E"/>
    <m/>
    <m/>
    <m/>
    <s v="D"/>
    <m/>
    <s v="Structure-PG&amp;E only"/>
    <m/>
    <s v="Equipment - PG&amp;E"/>
    <s v="34.g. Insulator and brushing damage or failure"/>
    <s v="Equipment - PG&amp;E"/>
    <s v="All types of equipment / facility failure"/>
    <s v="Insulator failure"/>
    <s v="Insulator"/>
    <m/>
    <m/>
    <m/>
    <s v="Yes"/>
    <s v="Overhead"/>
    <x v="0"/>
    <m/>
    <m/>
    <s v="100965664"/>
    <s v="     "/>
    <s v="Non-HFTD"/>
    <x v="0"/>
    <m/>
    <m/>
    <n v="40.953400000000002"/>
    <n v="-124.12"/>
    <s v="Humboldt"/>
    <s v="ARCATA-1105"/>
    <m/>
    <n v="11000"/>
    <m/>
    <x v="0"/>
    <m/>
    <s v="Urban"/>
    <m/>
    <m/>
    <s v="No"/>
    <m/>
    <m/>
    <m/>
    <m/>
    <m/>
    <m/>
    <m/>
    <s v="N"/>
    <s v="N"/>
    <m/>
    <m/>
    <s v="     "/>
    <m/>
    <m/>
    <m/>
    <m/>
    <m/>
    <m/>
    <m/>
    <m/>
    <m/>
    <m/>
    <m/>
    <m/>
    <m/>
    <m/>
    <m/>
    <m/>
    <m/>
    <m/>
    <m/>
  </r>
  <r>
    <s v="20150118"/>
    <s v="     "/>
    <n v="42165"/>
    <s v="6/10"/>
    <x v="0"/>
    <n v="0.70972222222222225"/>
    <s v="24"/>
    <n v="2"/>
    <s v="6"/>
    <x v="2"/>
    <m/>
    <m/>
    <s v="0"/>
    <s v="     "/>
    <m/>
    <m/>
    <s v="N"/>
    <x v="0"/>
    <s v="1248720"/>
    <m/>
    <m/>
    <m/>
    <m/>
    <m/>
    <s v="     "/>
    <x v="1"/>
    <s v="PG&amp;E"/>
    <m/>
    <s v="Vegetation"/>
    <m/>
    <s v="D"/>
    <m/>
    <s v="&lt;3 meters of linear travel"/>
    <s v="Square Feet: ; Acreage: "/>
    <s v="Equipment - PG&amp;E"/>
    <s v="34.o. Other"/>
    <s v="Equipment - PG&amp;E"/>
    <s v="All types of equipment / facility failure"/>
    <m/>
    <m/>
    <m/>
    <m/>
    <m/>
    <s v="PACIFIC BELL"/>
    <s v="Overhead"/>
    <x v="1"/>
    <s v="Conductor"/>
    <m/>
    <s v="101216691"/>
    <s v="     "/>
    <s v="Non-HFTD"/>
    <x v="0"/>
    <m/>
    <m/>
    <n v="36.967100000000002"/>
    <n v="-120.03100000000001"/>
    <s v="Madera"/>
    <s v="STOREY-1108"/>
    <s v="254611108"/>
    <m/>
    <s v="N/A"/>
    <x v="0"/>
    <m/>
    <s v="Urban"/>
    <m/>
    <m/>
    <s v="No"/>
    <m/>
    <m/>
    <m/>
    <m/>
    <m/>
    <m/>
    <m/>
    <s v="N"/>
    <s v="N"/>
    <m/>
    <m/>
    <s v="     "/>
    <m/>
    <m/>
    <m/>
    <m/>
    <m/>
    <m/>
    <m/>
    <m/>
    <m/>
    <m/>
    <m/>
    <m/>
    <m/>
    <m/>
    <m/>
    <m/>
    <m/>
    <m/>
    <m/>
  </r>
  <r>
    <s v="20150119"/>
    <s v="     "/>
    <n v="42165"/>
    <s v="6/10"/>
    <x v="0"/>
    <n v="0.90486111111111112"/>
    <s v="24"/>
    <n v="2"/>
    <s v="6"/>
    <x v="2"/>
    <n v="42165"/>
    <n v="0.90486111111111112"/>
    <s v="NEED CREW TO REPAIR WIRE DOWN...CAUSED BY CUSTOMER TREE"/>
    <s v="     "/>
    <m/>
    <m/>
    <s v="N"/>
    <x v="0"/>
    <s v="1248865"/>
    <s v="15-0040240"/>
    <m/>
    <m/>
    <n v="110448837"/>
    <m/>
    <s v="     "/>
    <x v="1"/>
    <s v="PG&amp;E"/>
    <m/>
    <s v="Vegetation"/>
    <m/>
    <s v="D"/>
    <m/>
    <s v="&lt;3 meters of linear travel"/>
    <s v="Square Feet: ; Acreage: "/>
    <s v="Vegetation"/>
    <s v="33.a. Veg. contact"/>
    <s v="Vegetation"/>
    <s v="All types of equipment / facility failure"/>
    <s v="Contact - Vegetation"/>
    <m/>
    <s v="Contact - Vegetation"/>
    <s v="Conductor"/>
    <s v="Line to Line"/>
    <s v="PACIFIC BELL"/>
    <s v="Overhead"/>
    <x v="3"/>
    <s v="Conductor"/>
    <m/>
    <s v="100927124"/>
    <s v="     "/>
    <s v="Non-HFTD"/>
    <x v="0"/>
    <m/>
    <m/>
    <n v="37.638100000000001"/>
    <n v="-121.89400000000001"/>
    <s v="Alameda"/>
    <s v="RADUM-1105"/>
    <s v="13151105"/>
    <n v="12000"/>
    <s v="RADUM 1105806392"/>
    <x v="0"/>
    <s v="PLEASANTON FIRE DEPT"/>
    <s v="Urban"/>
    <m/>
    <m/>
    <s v="No"/>
    <m/>
    <m/>
    <m/>
    <m/>
    <m/>
    <m/>
    <m/>
    <s v="N"/>
    <s v="N"/>
    <m/>
    <m/>
    <s v="     "/>
    <m/>
    <m/>
    <s v="Jun 15 2015 12:00AM"/>
    <s v="TrunkFail"/>
    <s v="Limb/codominant top split off at attachment to mainstem &amp; brought down 1 of 3 phases"/>
    <s v="OAKC"/>
    <s v="47"/>
    <s v="26"/>
    <s v="30"/>
    <s v="Slight"/>
    <s v="None"/>
    <s v="N"/>
    <s v="1"/>
    <m/>
    <s v="Hillside"/>
    <s v="B"/>
    <s v="CrossArm"/>
    <s v="BareWire"/>
    <s v="2"/>
  </r>
  <r>
    <s v="20150117"/>
    <s v="     "/>
    <n v="42165"/>
    <s v="6/10"/>
    <x v="0"/>
    <n v="0.5"/>
    <s v="24"/>
    <n v="2"/>
    <s v="6"/>
    <x v="2"/>
    <n v="42165"/>
    <n v="0.5"/>
    <s v="Wire dwn from RCO Pole # 8149 to de 1 of 2 #4 ASCR dwn, taps open &amp; wire is cleared for safety, started grass fire behind K-Mart bldg on WS Gray ave @ SNRR Need crew to mk repairs to wire dwn here."/>
    <s v="     "/>
    <m/>
    <m/>
    <s v="N"/>
    <x v="0"/>
    <s v="1248542"/>
    <s v="15-0040075"/>
    <m/>
    <m/>
    <m/>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0"/>
    <s v="Overhead"/>
    <x v="3"/>
    <s v="Conductor"/>
    <m/>
    <s v="101320887"/>
    <s v="     "/>
    <s v="Non-HFTD"/>
    <x v="0"/>
    <m/>
    <m/>
    <n v="39.137599999999999"/>
    <n v="-121.631"/>
    <s v="Sutter"/>
    <s v="HARTER-1107"/>
    <s v="152851107"/>
    <n v="12000"/>
    <s v="HARTER 1107CB"/>
    <x v="0"/>
    <s v="Yuba City FD"/>
    <s v="Urban"/>
    <m/>
    <m/>
    <s v="No"/>
    <m/>
    <m/>
    <m/>
    <m/>
    <m/>
    <m/>
    <m/>
    <s v="N"/>
    <s v="N"/>
    <m/>
    <m/>
    <s v="     "/>
    <m/>
    <m/>
    <m/>
    <m/>
    <m/>
    <m/>
    <m/>
    <m/>
    <m/>
    <m/>
    <m/>
    <m/>
    <m/>
    <m/>
    <m/>
    <m/>
    <m/>
    <m/>
    <m/>
  </r>
  <r>
    <s v="SAP201518146"/>
    <s v="     "/>
    <n v="42165"/>
    <s v="6/10"/>
    <x v="0"/>
    <m/>
    <s v="24"/>
    <n v="2"/>
    <s v="6"/>
    <x v="2"/>
    <n v="42163"/>
    <m/>
    <s v="Pole replaced due to pole fire; broken pole"/>
    <s v="     "/>
    <s v="SAP"/>
    <n v="44580"/>
    <s v="Y"/>
    <x v="0"/>
    <s v="1246937"/>
    <s v="N/A"/>
    <m/>
    <s v="T003414619"/>
    <n v="110434546"/>
    <m/>
    <s v="     "/>
    <x v="0"/>
    <s v="PG&amp;E"/>
    <m/>
    <m/>
    <m/>
    <s v="D"/>
    <m/>
    <s v="Structure-PG&amp;E only"/>
    <m/>
    <s v="Equipment - PG&amp;E"/>
    <s v="34.f. Pole damage or failure"/>
    <s v="Equipment - PG&amp;E"/>
    <s v="Pole failure"/>
    <s v="Pole failure"/>
    <s v="Pole"/>
    <m/>
    <m/>
    <m/>
    <s v="Yes"/>
    <s v="Overhead"/>
    <x v="0"/>
    <s v="Pole"/>
    <m/>
    <s v="103770846"/>
    <s v="     "/>
    <s v="Non-HFTD"/>
    <x v="0"/>
    <m/>
    <m/>
    <n v="36.927300000000002"/>
    <n v="-120.092"/>
    <s v="Madera"/>
    <s v="MADERA-1112"/>
    <m/>
    <m/>
    <m/>
    <x v="0"/>
    <m/>
    <m/>
    <m/>
    <m/>
    <s v="No"/>
    <m/>
    <m/>
    <m/>
    <m/>
    <m/>
    <m/>
    <m/>
    <s v="N"/>
    <s v="N"/>
    <m/>
    <m/>
    <s v="     "/>
    <m/>
    <m/>
    <m/>
    <m/>
    <m/>
    <m/>
    <m/>
    <m/>
    <m/>
    <m/>
    <m/>
    <m/>
    <m/>
    <m/>
    <m/>
    <m/>
    <m/>
    <m/>
    <m/>
  </r>
  <r>
    <s v="SAP201518147"/>
    <s v="     "/>
    <n v="42165"/>
    <s v="6/10"/>
    <x v="0"/>
    <m/>
    <s v="24"/>
    <n v="2"/>
    <s v="6"/>
    <x v="2"/>
    <n v="42163"/>
    <m/>
    <s v="Mesa Verde Rd in King City; pole fire due to tracking"/>
    <s v="     "/>
    <s v="SAP"/>
    <n v="44580"/>
    <s v="Y"/>
    <x v="0"/>
    <m/>
    <s v="N/A"/>
    <m/>
    <s v="612151846"/>
    <n v="110604836"/>
    <m/>
    <s v="     "/>
    <x v="0"/>
    <s v="PG&amp;E"/>
    <m/>
    <m/>
    <m/>
    <s v="D"/>
    <m/>
    <s v="Structure-PG&amp;E only"/>
    <m/>
    <s v="Contamination"/>
    <s v="36.a. Contamination"/>
    <s v="Equipment - PG&amp;E"/>
    <s v="Contamination"/>
    <s v="Contamination"/>
    <m/>
    <m/>
    <m/>
    <m/>
    <s v="No"/>
    <s v="Overhead"/>
    <x v="0"/>
    <s v="Pole"/>
    <m/>
    <m/>
    <s v="     "/>
    <s v="Non-HFTD"/>
    <x v="0"/>
    <m/>
    <m/>
    <n v="36.181699999999999"/>
    <n v="-121.071"/>
    <s v="Monterey"/>
    <s v="KING-CITY-1106"/>
    <m/>
    <m/>
    <m/>
    <x v="0"/>
    <m/>
    <m/>
    <m/>
    <m/>
    <s v="No"/>
    <m/>
    <m/>
    <m/>
    <m/>
    <m/>
    <m/>
    <m/>
    <s v="N"/>
    <s v="N"/>
    <m/>
    <m/>
    <s v="     "/>
    <m/>
    <m/>
    <m/>
    <m/>
    <m/>
    <m/>
    <m/>
    <m/>
    <m/>
    <m/>
    <m/>
    <m/>
    <m/>
    <m/>
    <m/>
    <m/>
    <m/>
    <m/>
    <m/>
  </r>
  <r>
    <s v="20160098"/>
    <s v="     "/>
    <n v="42531"/>
    <s v="6/10"/>
    <x v="0"/>
    <n v="0.35069444444444442"/>
    <s v="24"/>
    <n v="2"/>
    <s v="6"/>
    <x v="6"/>
    <n v="42531"/>
    <n v="0.35069444444444442"/>
    <s v="F4TA7M1 2 OF 3 BLOWN #2 AND #3 SQUIRREL, REFUSED 40T AT D1820 AND HELD CHK PWR OK AT 0914, INSTALLED SQUIRREL GUARD ON POLE ALSO"/>
    <s v="     "/>
    <m/>
    <m/>
    <s v="N"/>
    <x v="0"/>
    <s v="1486454"/>
    <s v="16-0042388"/>
    <m/>
    <m/>
    <m/>
    <m/>
    <s v="     "/>
    <x v="1"/>
    <s v="PG&amp;E"/>
    <m/>
    <s v="Vegetation"/>
    <m/>
    <s v="D"/>
    <m/>
    <s v="&lt;0.25"/>
    <s v="Square Feet: ; Acreage: "/>
    <s v="Contact - Animal - Other"/>
    <s v="33.b. Animal contact"/>
    <s v="Contact - Animal"/>
    <s v="All types of equipment / facility failure"/>
    <s v="Contact - Animal"/>
    <m/>
    <s v="Contact - Animal"/>
    <s v="Conductor"/>
    <s v="Line to Line"/>
    <m/>
    <s v="Overhead"/>
    <x v="3"/>
    <s v="Conductor"/>
    <m/>
    <s v="102309139"/>
    <s v="     "/>
    <s v="Non-HFTD"/>
    <x v="0"/>
    <m/>
    <m/>
    <n v="36.729599999999998"/>
    <n v="-119.7"/>
    <s v="Fresno"/>
    <s v="MALAGA-1110"/>
    <s v="254251110"/>
    <n v="12000"/>
    <s v="MALAGA 1110CB"/>
    <x v="0"/>
    <s v="Fresno FD"/>
    <s v="Urban"/>
    <m/>
    <m/>
    <s v="No"/>
    <m/>
    <m/>
    <m/>
    <m/>
    <m/>
    <m/>
    <m/>
    <s v="N"/>
    <s v="N"/>
    <m/>
    <m/>
    <s v="     "/>
    <m/>
    <m/>
    <m/>
    <m/>
    <m/>
    <m/>
    <m/>
    <m/>
    <m/>
    <m/>
    <m/>
    <m/>
    <m/>
    <m/>
    <m/>
    <m/>
    <m/>
    <m/>
    <m/>
  </r>
  <r>
    <s v="MIA20187922"/>
    <s v="     "/>
    <n v="43261"/>
    <s v="6/10"/>
    <x v="0"/>
    <n v="0.71940972222222221"/>
    <s v="24"/>
    <n v="2"/>
    <s v="6"/>
    <x v="1"/>
    <n v="43261"/>
    <n v="0.71875"/>
    <s v="Service connector came down, started fire. Fire size less than 1 meter, customer extinguished. "/>
    <s v="     "/>
    <s v="FAS"/>
    <n v="44243"/>
    <s v="Y"/>
    <x v="0"/>
    <s v="105897"/>
    <s v="N/A"/>
    <m/>
    <s v="T004340719"/>
    <n v="114686950"/>
    <m/>
    <s v="     "/>
    <x v="0"/>
    <s v="PG&amp;E"/>
    <m/>
    <m/>
    <m/>
    <s v="D"/>
    <m/>
    <s v="&lt;3 meters of linear travel"/>
    <m/>
    <s v="Equipment - PG&amp;E"/>
    <s v="34.o. Other"/>
    <s v="Equipment - PG&amp;E"/>
    <s v="All types of equipment / facility failure"/>
    <s v="Equipment failure - Other"/>
    <s v="Service Connector"/>
    <m/>
    <m/>
    <m/>
    <s v="Unknown"/>
    <s v="Overhead"/>
    <x v="0"/>
    <m/>
    <m/>
    <s v="110154845"/>
    <s v="     "/>
    <s v="Non-HFTD"/>
    <x v="0"/>
    <m/>
    <m/>
    <n v="38.014699999999998"/>
    <n v="-121.872"/>
    <s v="Contra Costa"/>
    <s v="KIRKER-2108"/>
    <m/>
    <n v="21000"/>
    <m/>
    <x v="0"/>
    <s v="Customer"/>
    <s v="Urban"/>
    <m/>
    <m/>
    <s v="No"/>
    <m/>
    <m/>
    <m/>
    <m/>
    <m/>
    <m/>
    <m/>
    <s v="N"/>
    <s v="N"/>
    <m/>
    <m/>
    <s v="     "/>
    <m/>
    <m/>
    <m/>
    <m/>
    <m/>
    <m/>
    <m/>
    <m/>
    <m/>
    <m/>
    <m/>
    <m/>
    <m/>
    <m/>
    <m/>
    <m/>
    <m/>
    <m/>
    <m/>
  </r>
  <r>
    <s v="20190333"/>
    <s v="     "/>
    <n v="43626"/>
    <s v="6/10"/>
    <x v="0"/>
    <m/>
    <s v="24"/>
    <n v="2"/>
    <s v="6"/>
    <x v="3"/>
    <n v="43626"/>
    <m/>
    <s v="Burnt Transformer lead"/>
    <s v="     "/>
    <s v="FAS"/>
    <m/>
    <s v="N"/>
    <x v="0"/>
    <s v="403964"/>
    <m/>
    <m/>
    <s v="T004669031"/>
    <n v="0"/>
    <m/>
    <s v="     "/>
    <x v="1"/>
    <s v="PG&amp;E"/>
    <m/>
    <m/>
    <m/>
    <s v="D"/>
    <m/>
    <s v="&lt;3 meters of linear travel"/>
    <m/>
    <s v="Equipment - PG&amp;E"/>
    <s v="34.n. Transformer damage or failure"/>
    <s v="Equipment - PG&amp;E"/>
    <s v="All types of equipment / facility failure"/>
    <s v="Transformer failure"/>
    <s v="Transformer"/>
    <m/>
    <m/>
    <m/>
    <m/>
    <s v="Overhead"/>
    <x v="0"/>
    <s v="Transformer"/>
    <m/>
    <s v="315893027963"/>
    <s v="     "/>
    <s v="Non-HFTD"/>
    <x v="0"/>
    <m/>
    <m/>
    <n v="37.259500000000003"/>
    <n v="-121.91200000000001"/>
    <s v="SANTA CLARA"/>
    <s v="HICKS-1113"/>
    <m/>
    <m/>
    <m/>
    <x v="0"/>
    <s v="San Jose FD"/>
    <s v="Urban"/>
    <m/>
    <m/>
    <s v="No"/>
    <m/>
    <m/>
    <m/>
    <m/>
    <m/>
    <m/>
    <m/>
    <s v="N"/>
    <s v="N"/>
    <m/>
    <m/>
    <s v="     "/>
    <m/>
    <m/>
    <m/>
    <m/>
    <m/>
    <m/>
    <m/>
    <m/>
    <m/>
    <m/>
    <m/>
    <m/>
    <m/>
    <m/>
    <m/>
    <m/>
    <m/>
    <m/>
    <m/>
  </r>
  <r>
    <s v="20190328"/>
    <s v="     "/>
    <n v="43626"/>
    <s v="6/10"/>
    <x v="0"/>
    <m/>
    <s v="24"/>
    <n v="2"/>
    <s v="6"/>
    <x v="3"/>
    <n v="43626"/>
    <m/>
    <s v="Transformer failed, caused ignition"/>
    <s v="     "/>
    <s v="FAS"/>
    <m/>
    <s v="N"/>
    <x v="0"/>
    <s v="403736"/>
    <m/>
    <m/>
    <s v="T004668755"/>
    <n v="0"/>
    <m/>
    <s v="     "/>
    <x v="1"/>
    <s v="PG&amp;E"/>
    <m/>
    <m/>
    <m/>
    <s v="D"/>
    <m/>
    <s v="&lt;3 meters of linear travel"/>
    <m/>
    <s v="Equipment - PG&amp;E"/>
    <s v="34.n. Transformer damage or failure"/>
    <s v="Equipment - PG&amp;E"/>
    <s v="All types of equipment / facility failure"/>
    <s v="Transformer failure"/>
    <s v="Transformer"/>
    <m/>
    <m/>
    <m/>
    <m/>
    <s v="Overhead"/>
    <x v="3"/>
    <s v="Transformer"/>
    <m/>
    <s v="315977228341"/>
    <s v="     "/>
    <s v="Non-HFTD"/>
    <x v="0"/>
    <m/>
    <m/>
    <n v="37.269799999999996"/>
    <n v="-121.881"/>
    <s v="SANTA CLARA"/>
    <s v="ALMADEN-1111"/>
    <m/>
    <m/>
    <m/>
    <x v="0"/>
    <s v="San Jose FD"/>
    <s v="Urban"/>
    <m/>
    <m/>
    <s v="No"/>
    <m/>
    <m/>
    <m/>
    <m/>
    <m/>
    <m/>
    <m/>
    <s v="N"/>
    <s v="N"/>
    <m/>
    <m/>
    <s v="     "/>
    <m/>
    <m/>
    <m/>
    <m/>
    <m/>
    <m/>
    <m/>
    <m/>
    <m/>
    <m/>
    <m/>
    <m/>
    <m/>
    <m/>
    <m/>
    <m/>
    <m/>
    <m/>
    <m/>
  </r>
  <r>
    <s v="MIA20192371"/>
    <s v="     "/>
    <n v="43626"/>
    <s v="6/10"/>
    <x v="0"/>
    <n v="0.87928240740740737"/>
    <s v="24"/>
    <n v="2"/>
    <s v="6"/>
    <x v="3"/>
    <n v="43626"/>
    <n v="0.87916666666666665"/>
    <s v="PGE Attributed, dropped out service per mpfd. customers bushes have grown around service damaging service causing it to arc and start a fire in_x000a_bushes"/>
    <s v="     "/>
    <s v="FAS"/>
    <n v="44251"/>
    <s v="Y"/>
    <x v="0"/>
    <m/>
    <s v="N/A"/>
    <m/>
    <s v="6456095925"/>
    <m/>
    <m/>
    <s v="     "/>
    <x v="0"/>
    <s v="PG&amp;E"/>
    <m/>
    <m/>
    <m/>
    <s v="D"/>
    <m/>
    <s v="&lt;3 meters of linear travel"/>
    <m/>
    <s v="Vegetation"/>
    <s v="33.a. Veg. contact"/>
    <s v="Vegetation"/>
    <s v="Contact from object"/>
    <s v="Contact - Vegetation"/>
    <m/>
    <s v="Contact - Vegetation"/>
    <s v="Conductor - Primary"/>
    <m/>
    <s v="Yes"/>
    <s v="Overhead"/>
    <x v="0"/>
    <m/>
    <m/>
    <s v="24020402"/>
    <s v="     "/>
    <s v="Non-HFTD"/>
    <x v="0"/>
    <m/>
    <m/>
    <n v="37.464399999999998"/>
    <n v="-122.14700000000001"/>
    <s v="San Mateo"/>
    <s v="BELLE-HAVEN-0402"/>
    <m/>
    <n v="4000"/>
    <m/>
    <x v="0"/>
    <s v="N/A"/>
    <s v="Urban"/>
    <m/>
    <m/>
    <s v="No"/>
    <m/>
    <m/>
    <m/>
    <m/>
    <m/>
    <m/>
    <m/>
    <s v="N"/>
    <s v="N"/>
    <m/>
    <m/>
    <s v="     "/>
    <m/>
    <m/>
    <m/>
    <m/>
    <m/>
    <m/>
    <m/>
    <m/>
    <m/>
    <m/>
    <m/>
    <m/>
    <m/>
    <m/>
    <m/>
    <m/>
    <m/>
    <m/>
    <m/>
  </r>
  <r>
    <s v="20190327"/>
    <s v="     "/>
    <n v="43626"/>
    <s v="6/10"/>
    <x v="0"/>
    <m/>
    <s v="24"/>
    <n v="2"/>
    <s v="6"/>
    <x v="3"/>
    <n v="43626"/>
    <n v="0.48819444444444443"/>
    <s v="Tractor pushed large cotton tree over onto line and broke 4ACSR"/>
    <s v="     "/>
    <s v="FAS"/>
    <m/>
    <s v="N"/>
    <x v="0"/>
    <s v="403618"/>
    <s v="19-0065293"/>
    <m/>
    <s v="T004668584"/>
    <n v="117429569"/>
    <m/>
    <s v="     "/>
    <x v="1"/>
    <s v="PG&amp;E"/>
    <m/>
    <m/>
    <m/>
    <s v="D"/>
    <m/>
    <s v="&lt;0.25"/>
    <m/>
    <s v="Contact - 3rd Party"/>
    <s v="33.d. Vehicle contact"/>
    <s v="Contact - 3rd Party"/>
    <s v="Contact from object"/>
    <s v="Contact - Vehicle"/>
    <m/>
    <s v="Contact - Vehicle"/>
    <s v="Conductor - Primary"/>
    <s v="Line to Ground"/>
    <m/>
    <s v="Overhead"/>
    <x v="3"/>
    <s v="Conductor - Primary"/>
    <m/>
    <s v="253611102"/>
    <s v="     "/>
    <s v="Non-HFTD"/>
    <x v="0"/>
    <m/>
    <m/>
    <n v="37.273499999999999"/>
    <n v="-120.633"/>
    <s v="MERCED"/>
    <s v="ATWATER-1102"/>
    <m/>
    <m/>
    <s v="ATWATER 11027160"/>
    <x v="0"/>
    <m/>
    <s v="Herbaceous"/>
    <m/>
    <m/>
    <s v="No"/>
    <m/>
    <m/>
    <m/>
    <m/>
    <m/>
    <m/>
    <m/>
    <s v="N"/>
    <s v="N"/>
    <m/>
    <m/>
    <s v="     "/>
    <m/>
    <m/>
    <m/>
    <m/>
    <m/>
    <m/>
    <m/>
    <m/>
    <m/>
    <m/>
    <m/>
    <m/>
    <m/>
    <m/>
    <m/>
    <m/>
    <m/>
    <m/>
    <m/>
  </r>
  <r>
    <s v="20190331"/>
    <s v="     "/>
    <n v="43626"/>
    <s v="6/10"/>
    <x v="0"/>
    <m/>
    <s v="24"/>
    <n v="2"/>
    <s v="6"/>
    <x v="3"/>
    <n v="43626"/>
    <m/>
    <s v="Vegetation into line, less than 1 meter"/>
    <s v="     "/>
    <s v="FAS"/>
    <m/>
    <s v="N"/>
    <x v="0"/>
    <s v="403901"/>
    <m/>
    <m/>
    <s v="T004668911"/>
    <n v="0"/>
    <m/>
    <s v="     "/>
    <x v="0"/>
    <s v="PG&amp;E"/>
    <m/>
    <m/>
    <m/>
    <s v="D"/>
    <m/>
    <s v="&lt;3 meters of linear travel"/>
    <m/>
    <s v="Vegetation"/>
    <s v="33.a. Veg. contact"/>
    <s v="Vegetation"/>
    <s v="Contact from object"/>
    <s v="Contact - Vegetation"/>
    <m/>
    <s v="Contact - Vegetation"/>
    <m/>
    <m/>
    <m/>
    <s v="Overhead"/>
    <x v="0"/>
    <m/>
    <m/>
    <s v="315645317511"/>
    <s v="     "/>
    <s v="Non-HFTD"/>
    <x v="0"/>
    <m/>
    <m/>
    <n v="36.9711"/>
    <n v="-121.992"/>
    <s v="SANTA CRUZ"/>
    <s v="PAUL-SWEET-2107"/>
    <m/>
    <m/>
    <m/>
    <x v="0"/>
    <s v="8314205280"/>
    <m/>
    <m/>
    <m/>
    <s v="No"/>
    <m/>
    <m/>
    <m/>
    <m/>
    <m/>
    <m/>
    <m/>
    <s v="N"/>
    <s v="N"/>
    <m/>
    <m/>
    <s v="     "/>
    <m/>
    <m/>
    <m/>
    <m/>
    <m/>
    <m/>
    <m/>
    <m/>
    <m/>
    <m/>
    <m/>
    <m/>
    <m/>
    <m/>
    <m/>
    <m/>
    <m/>
    <m/>
    <m/>
  </r>
  <r>
    <s v="20190332"/>
    <s v="     "/>
    <n v="43626"/>
    <s v="6/10"/>
    <x v="0"/>
    <m/>
    <s v="24"/>
    <n v="2"/>
    <s v="6"/>
    <x v="3"/>
    <n v="43626"/>
    <n v="0.65555555555555556"/>
    <s v="CONNECTOR OR SPLICE BLOWN/FAILED"/>
    <s v="     "/>
    <s v="FAS"/>
    <m/>
    <s v="N"/>
    <x v="0"/>
    <s v="404004"/>
    <m/>
    <m/>
    <s v="T004668996"/>
    <n v="0"/>
    <m/>
    <s v="     "/>
    <x v="1"/>
    <s v="PG&amp;E"/>
    <m/>
    <m/>
    <m/>
    <s v="D"/>
    <m/>
    <s v="&lt;0.25"/>
    <m/>
    <s v="Equipment - PG&amp;E"/>
    <s v="34.b. Conductor damage or failure"/>
    <s v="Equipment - PG&amp;E"/>
    <s v="All types of equipment / facility failure"/>
    <s v="Conductor failure-all"/>
    <s v="Splice/Clamp/Connector"/>
    <m/>
    <m/>
    <m/>
    <m/>
    <s v="Subsurface"/>
    <x v="1"/>
    <s v="Splice/Clamp/Connector"/>
    <m/>
    <s v="Circuit Id 014722109 "/>
    <s v="     "/>
    <s v="Non-HFTD"/>
    <x v="0"/>
    <m/>
    <m/>
    <n v="37.492899999999999"/>
    <n v="-121.90900000000001"/>
    <s v="ALAMEDA"/>
    <s v="DIXON-LANDING-2109"/>
    <m/>
    <m/>
    <s v="N/A"/>
    <x v="0"/>
    <s v="Fresno FD"/>
    <s v="Urban"/>
    <m/>
    <m/>
    <s v="No"/>
    <m/>
    <m/>
    <m/>
    <m/>
    <m/>
    <m/>
    <m/>
    <s v="N"/>
    <s v="N"/>
    <m/>
    <m/>
    <s v="     "/>
    <m/>
    <m/>
    <m/>
    <m/>
    <m/>
    <m/>
    <m/>
    <m/>
    <m/>
    <m/>
    <m/>
    <m/>
    <m/>
    <m/>
    <m/>
    <m/>
    <m/>
    <m/>
    <m/>
  </r>
  <r>
    <s v="20190336"/>
    <s v="     "/>
    <n v="43626"/>
    <s v="6/10"/>
    <x v="0"/>
    <m/>
    <s v="24"/>
    <n v="2"/>
    <s v="6"/>
    <x v="3"/>
    <n v="43626"/>
    <n v="0.78472222222222221"/>
    <s v="bird landed on arresstor and it blew causing ignition; Mike Best Comments: Bird caused lightning arrestor to blow."/>
    <s v="     "/>
    <s v="FAS"/>
    <m/>
    <s v="N"/>
    <x v="0"/>
    <s v="404508"/>
    <s v="19-0065545"/>
    <m/>
    <s v="T004669372"/>
    <n v="0"/>
    <m/>
    <s v="     "/>
    <x v="1"/>
    <s v="PG&amp;E"/>
    <m/>
    <m/>
    <m/>
    <s v="D"/>
    <m/>
    <s v="&lt;3 meters of linear travel"/>
    <m/>
    <s v="Contact - Animal - Bird"/>
    <s v="33.b. Animal contact"/>
    <s v="Contact - Bird"/>
    <s v="Contact from object"/>
    <s v="Contact - Animal"/>
    <m/>
    <s v="Contact - Animal"/>
    <s v="Lightning Arrestor"/>
    <s v="Line to Ground"/>
    <m/>
    <s v="Overhead"/>
    <x v="3"/>
    <s v="Lightning Arrestor"/>
    <m/>
    <s v="4Tk0610191850"/>
    <s v="     "/>
    <s v="Non-HFTD"/>
    <x v="0"/>
    <m/>
    <m/>
    <n v="36.742800000000003"/>
    <n v="-120.096"/>
    <s v="FRESNO"/>
    <s v="KERMAN-1102"/>
    <m/>
    <m/>
    <s v="KERMAN 110286102"/>
    <x v="0"/>
    <m/>
    <s v="Agriculture"/>
    <m/>
    <m/>
    <s v="No"/>
    <m/>
    <m/>
    <m/>
    <m/>
    <m/>
    <m/>
    <m/>
    <s v="N"/>
    <s v="N"/>
    <m/>
    <m/>
    <s v="     "/>
    <m/>
    <m/>
    <m/>
    <m/>
    <m/>
    <m/>
    <m/>
    <m/>
    <m/>
    <m/>
    <m/>
    <m/>
    <m/>
    <m/>
    <m/>
    <m/>
    <m/>
    <m/>
    <m/>
  </r>
  <r>
    <s v="20200567"/>
    <s v="     "/>
    <n v="43992"/>
    <s v="6/10"/>
    <x v="0"/>
    <n v="0.70208333333333328"/>
    <s v="24"/>
    <n v="2"/>
    <s v="6"/>
    <x v="4"/>
    <n v="43992"/>
    <n v="0.71666666666666667"/>
    <s v="On June 10, 2020 at 1651 hours a PG&amp;E Troubleman was dispatched to the Davis 1106 Distribution Circuit on RD 29 in the city of Woodland and observed a regulator on fire and small grass fire under pole. Initial analysis indicates that the regulator failure caused the pole fire and a 1 to 3 meter grass fire. LR 11072 was opened, deenergizing the regulator. Power was restored to 61 customers at 1801 hours on June 10, 2020. An EC Tag was created for the damaged regulator to be replaced. Davis fire department was on site to extinguish the fire."/>
    <s v="     "/>
    <s v="FAS"/>
    <m/>
    <s v="N"/>
    <x v="0"/>
    <s v="936321"/>
    <s v="20-0059860"/>
    <m/>
    <s v="T004985074"/>
    <n v="119144667"/>
    <m/>
    <s v="     "/>
    <x v="1"/>
    <s v="PG&amp;E"/>
    <m/>
    <s v="Vegetation"/>
    <m/>
    <s v="D"/>
    <s v="D"/>
    <s v="&lt;3 meters of linear travel"/>
    <m/>
    <s v="Equipment - PG&amp;E"/>
    <s v="34.i._x0009_Voltage regulator / booster damage or failure"/>
    <s v="Equipment - PG&amp;E"/>
    <s v="All types of equipment / facility failure"/>
    <s v="Voltage Regulator failure"/>
    <s v="Voltage Regulator"/>
    <m/>
    <m/>
    <s v="Force Out"/>
    <m/>
    <s v="Overhead"/>
    <x v="3"/>
    <s v="Voltage Regulator"/>
    <m/>
    <s v="R698"/>
    <s v="     "/>
    <s v="Non-HFTD"/>
    <x v="0"/>
    <m/>
    <m/>
    <n v="38.589599999999997"/>
    <n v="-121.714"/>
    <s v="Yolo"/>
    <s v="DAVIS-1106"/>
    <m/>
    <n v="12000"/>
    <m/>
    <x v="0"/>
    <s v="Davis FD"/>
    <s v="Agriculture"/>
    <m/>
    <m/>
    <s v="No"/>
    <m/>
    <m/>
    <m/>
    <m/>
    <m/>
    <m/>
    <m/>
    <s v="N"/>
    <s v="N"/>
    <m/>
    <m/>
    <s v="     "/>
    <m/>
    <m/>
    <m/>
    <m/>
    <m/>
    <m/>
    <m/>
    <m/>
    <m/>
    <m/>
    <m/>
    <m/>
    <m/>
    <m/>
    <m/>
    <m/>
    <m/>
    <m/>
    <m/>
  </r>
  <r>
    <s v="20200569"/>
    <s v="     "/>
    <n v="43992"/>
    <s v="6/10"/>
    <x v="0"/>
    <n v="0.99930555555555556"/>
    <s v="24"/>
    <n v="2"/>
    <s v="6"/>
    <x v="4"/>
    <n v="43992"/>
    <n v="0.99027777777777781"/>
    <s v="On June 11, 2020 at 0045 hours, a PG&amp;E Troubleman patrolling the Herdlyn 1102 Distribution Circuit near 2670 Mountain House Rd, Mountain House, CA 95391 (California Aqueduct) observed mylar metallic balloons contacting a primary circuit, resulting in a line to line fault. Fuse number 8069-80H Type T was found open at positions 1 and 3. The ensuing vegetation fire was 0.25 - 10 acres. Cal Fire responded to and extinguished the fire. On June 11, 2020 at 0125 hours, the fire was out and the balloons were not there. The 8T fuse number 8069 was closed. The repairs were completed by 0141 and the outage was resolved by 0143 on June 11, 2020."/>
    <s v="     "/>
    <s v="FAS"/>
    <m/>
    <s v="N"/>
    <x v="0"/>
    <s v="936439"/>
    <s v="20-0060009"/>
    <m/>
    <s v="T004985269"/>
    <m/>
    <m/>
    <s v="     "/>
    <x v="1"/>
    <s v="PG&amp;E"/>
    <m/>
    <s v="Vegetation"/>
    <m/>
    <s v="D"/>
    <s v="D"/>
    <s v="0.26-9.99"/>
    <m/>
    <s v="Contact - 3rd Party"/>
    <s v="33.c. Balloon contact"/>
    <s v="Contact - 3rd Party"/>
    <s v="Contact from object"/>
    <s v="Contact - Balloon"/>
    <m/>
    <s v="Contact - Balloon"/>
    <s v="Conductor - Primary"/>
    <s v="Line to Line"/>
    <m/>
    <s v="Overhead"/>
    <x v="3"/>
    <s v="Conductor - Primary"/>
    <s v="Conductor - Primary, Fuse"/>
    <s v="Circuit ID: 163741102, Pole ID: 102051395"/>
    <s v="     "/>
    <s v="Non-HFTD"/>
    <x v="0"/>
    <m/>
    <m/>
    <n v="37.764600000000002"/>
    <n v="-121.584"/>
    <s v="San Joaquin"/>
    <s v="HERDLYN-1102"/>
    <m/>
    <n v="12000"/>
    <m/>
    <x v="0"/>
    <s v="Cal Fire"/>
    <s v="Herbaceous"/>
    <m/>
    <m/>
    <s v="No"/>
    <m/>
    <m/>
    <m/>
    <m/>
    <m/>
    <m/>
    <m/>
    <s v="N"/>
    <s v="N"/>
    <m/>
    <m/>
    <s v="     "/>
    <m/>
    <m/>
    <m/>
    <m/>
    <m/>
    <m/>
    <m/>
    <m/>
    <m/>
    <m/>
    <m/>
    <m/>
    <m/>
    <m/>
    <m/>
    <m/>
    <m/>
    <m/>
    <m/>
  </r>
  <r>
    <s v="20210771"/>
    <s v="     "/>
    <n v="44357"/>
    <s v="6/10"/>
    <x v="0"/>
    <n v="0.68611111111111112"/>
    <s v="24"/>
    <n v="2"/>
    <s v="6"/>
    <x v="5"/>
    <n v="44357"/>
    <m/>
    <s v="Pole fire with photos showing wires down. The ensuing fire was 3 meters - 0.25 acres in size. This information is preliminary."/>
    <s v="     "/>
    <s v="FAS"/>
    <m/>
    <s v="N"/>
    <x v="0"/>
    <m/>
    <m/>
    <m/>
    <s v="T005312447"/>
    <n v="121516000"/>
    <m/>
    <s v="     "/>
    <x v="1"/>
    <s v="PG&amp;E"/>
    <m/>
    <s v="Other"/>
    <s v="Pole"/>
    <s v="D"/>
    <s v="D"/>
    <s v="&lt;0.25"/>
    <m/>
    <s v="Equipment - PG&amp;E"/>
    <s v="34.f. Pole damage or failure"/>
    <s v="Equipment - PG&amp;E"/>
    <s v="All types of equipment / facility failure"/>
    <s v="Pole failure"/>
    <s v="Pole"/>
    <m/>
    <m/>
    <m/>
    <s v="N"/>
    <s v="Overhead"/>
    <x v="3"/>
    <s v="Pole"/>
    <s v="Pole"/>
    <s v="101102187"/>
    <s v="     "/>
    <s v="Non-HFTD"/>
    <x v="0"/>
    <m/>
    <m/>
    <n v="36.618099999999998"/>
    <n v="-120.416"/>
    <s v="Fresno"/>
    <s v="MENDOTA-1102"/>
    <m/>
    <n v="12000"/>
    <m/>
    <x v="0"/>
    <s v="Self Extinguished"/>
    <s v="Agriculture"/>
    <s v="Grass fuel model"/>
    <m/>
    <s v="No"/>
    <m/>
    <m/>
    <m/>
    <m/>
    <m/>
    <m/>
    <m/>
    <s v="N"/>
    <s v="N"/>
    <m/>
    <m/>
    <s v="     "/>
    <m/>
    <m/>
    <m/>
    <m/>
    <m/>
    <m/>
    <m/>
    <m/>
    <m/>
    <m/>
    <m/>
    <m/>
    <m/>
    <m/>
    <m/>
    <m/>
    <m/>
    <m/>
    <m/>
  </r>
  <r>
    <s v="20210763"/>
    <s v="     "/>
    <n v="44357"/>
    <s v="6/10"/>
    <x v="0"/>
    <n v="6.5277777777777782E-2"/>
    <s v="24"/>
    <n v="2"/>
    <s v="6"/>
    <x v="5"/>
    <n v="44357"/>
    <m/>
    <s v="Pole fire due to 1/0 riser cable failed which ignited the pole on fire. The ensuing fire was limited to PG&amp;E assets. Troubleman created tag for damaged  riser cable. This information is preliminary. On June 6th, 2021 at 01:34 hours, a PG&amp;E Troubleman was dispatched to the Merced-2102 12kV Distribution Circuit on O Street in the vicinity of Merced in response to pole fire. Initial analysis indicates a riser failed.  The ensuing fire was less than 1 meter in size and the fire was suppressed by Merced Fire Department. PG&amp;E Crew  replaced the conductor, elbow, and connector on June 10th, 2021.  "/>
    <s v="     "/>
    <s v="FAS"/>
    <m/>
    <s v="N"/>
    <x v="0"/>
    <m/>
    <s v="21-0072380"/>
    <m/>
    <s v="T005311798"/>
    <n v="121501000"/>
    <m/>
    <s v="     "/>
    <x v="0"/>
    <s v="PG&amp;E"/>
    <m/>
    <s v="Other"/>
    <s v="PG&amp;E Pole"/>
    <s v="D"/>
    <s v="D"/>
    <s v="Structure-PG&amp;E only"/>
    <s v="POLE AND CABLE POLE OK"/>
    <s v="Equipment - PG&amp;E"/>
    <s v="34.o. Other"/>
    <s v="Equipment - PG&amp;E"/>
    <s v="All types of equipment / facility failure"/>
    <s v="Riser Failure"/>
    <s v="Riser"/>
    <m/>
    <m/>
    <s v="Three Phase Fault"/>
    <s v="Y"/>
    <s v="Overhead"/>
    <x v="3"/>
    <s v="Riser"/>
    <s v="Conductor, Elbow, Splice "/>
    <s v="104015477"/>
    <s v="     "/>
    <s v="Non-HFTD"/>
    <x v="0"/>
    <m/>
    <m/>
    <n v="37.304499999999997"/>
    <n v="-120.49"/>
    <s v="Merced"/>
    <s v="MERCED-2102"/>
    <m/>
    <n v="21000"/>
    <m/>
    <x v="0"/>
    <s v="Merced County FD"/>
    <s v="Urban"/>
    <s v="Fire-resistive fuel bed"/>
    <m/>
    <s v="No"/>
    <m/>
    <m/>
    <m/>
    <m/>
    <m/>
    <m/>
    <m/>
    <s v="N"/>
    <s v="N"/>
    <m/>
    <m/>
    <s v="     "/>
    <m/>
    <m/>
    <m/>
    <m/>
    <m/>
    <m/>
    <m/>
    <m/>
    <m/>
    <m/>
    <m/>
    <m/>
    <m/>
    <m/>
    <m/>
    <m/>
    <m/>
    <m/>
    <m/>
  </r>
  <r>
    <s v="20150120"/>
    <s v="     "/>
    <n v="42166"/>
    <s v="6/11"/>
    <x v="0"/>
    <n v="0.77222222222222225"/>
    <s v="24"/>
    <n v="2"/>
    <s v="6"/>
    <x v="2"/>
    <n v="42166"/>
    <n v="0.77222222222222225"/>
    <s v="NEW SW IN STALLED"/>
    <s v="     "/>
    <m/>
    <m/>
    <s v="N"/>
    <x v="0"/>
    <s v="1249482"/>
    <s v="15-0040519"/>
    <m/>
    <m/>
    <n v="110450418"/>
    <m/>
    <s v="     "/>
    <x v="1"/>
    <s v="PG&amp;E"/>
    <m/>
    <s v="Vegetation"/>
    <m/>
    <s v="D"/>
    <m/>
    <s v="&lt;0.25"/>
    <s v="Square Feet: ; Acreage: "/>
    <s v="Equipment - PG&amp;E"/>
    <s v="34.e. Switch damage or failure"/>
    <s v="Equipment - PG&amp;E"/>
    <s v="All types of equipment / facility failure"/>
    <s v="Switch"/>
    <s v="Switch"/>
    <m/>
    <m/>
    <s v="Line to Ground"/>
    <s v="0"/>
    <s v="Overhead"/>
    <x v="3"/>
    <s v="Switch"/>
    <m/>
    <s v="103661493"/>
    <s v="     "/>
    <s v="Non-HFTD"/>
    <x v="0"/>
    <m/>
    <m/>
    <n v="38.822099999999999"/>
    <n v="-121.306"/>
    <s v="Placer"/>
    <s v="PLEASANT-GROVE-2104"/>
    <s v="152442103"/>
    <n v="21000"/>
    <s v="PLEASANT GROVE 2103CB"/>
    <x v="0"/>
    <s v="CITY OF ROCKLIN/ CAL FIRE"/>
    <s v="Urban"/>
    <m/>
    <m/>
    <s v="No"/>
    <m/>
    <m/>
    <m/>
    <m/>
    <m/>
    <m/>
    <m/>
    <s v="N"/>
    <s v="N"/>
    <m/>
    <m/>
    <s v="     "/>
    <m/>
    <m/>
    <m/>
    <m/>
    <m/>
    <m/>
    <m/>
    <m/>
    <m/>
    <m/>
    <m/>
    <m/>
    <m/>
    <m/>
    <m/>
    <m/>
    <m/>
    <m/>
    <m/>
  </r>
  <r>
    <s v="SAP201518138"/>
    <s v="     "/>
    <n v="42166"/>
    <s v="6/11"/>
    <x v="0"/>
    <m/>
    <s v="24"/>
    <n v="2"/>
    <s v="6"/>
    <x v="2"/>
    <n v="42164"/>
    <m/>
    <s v="Hwy 166 and New Cuyama in New Cuyama; transformer caught fire; T644"/>
    <s v="     "/>
    <s v="SAP"/>
    <n v="44580"/>
    <s v="Y"/>
    <x v="0"/>
    <m/>
    <s v="N/A"/>
    <m/>
    <s v="Unknown"/>
    <n v="110438403"/>
    <m/>
    <s v="     "/>
    <x v="0"/>
    <s v="PG&amp;E"/>
    <m/>
    <m/>
    <m/>
    <s v="D"/>
    <m/>
    <s v="Structure-PG&amp;E only"/>
    <m/>
    <s v="Equipment - PG&amp;E"/>
    <s v="34.n. Transformer damage or failure"/>
    <s v="Equipment - PG&amp;E"/>
    <s v="Transformer failure"/>
    <s v="Transformer failure"/>
    <s v="Transformer"/>
    <m/>
    <m/>
    <m/>
    <s v="No"/>
    <s v="Overhead"/>
    <x v="0"/>
    <s v="Transformer"/>
    <m/>
    <s v="103791406"/>
    <s v="     "/>
    <s v="Non-HFTD"/>
    <x v="0"/>
    <m/>
    <m/>
    <n v="34.968299999999999"/>
    <n v="-119.742"/>
    <s v="Santa Barbara"/>
    <s v="CUYAMA-1103"/>
    <m/>
    <m/>
    <m/>
    <x v="0"/>
    <m/>
    <m/>
    <m/>
    <m/>
    <s v="No"/>
    <m/>
    <m/>
    <m/>
    <m/>
    <m/>
    <m/>
    <m/>
    <s v="N"/>
    <s v="N"/>
    <m/>
    <m/>
    <s v="     "/>
    <m/>
    <m/>
    <m/>
    <m/>
    <m/>
    <m/>
    <m/>
    <m/>
    <m/>
    <m/>
    <m/>
    <m/>
    <m/>
    <m/>
    <m/>
    <m/>
    <m/>
    <m/>
    <m/>
  </r>
  <r>
    <s v="EIR20170073"/>
    <s v="     "/>
    <n v="42897"/>
    <s v="6/11"/>
    <x v="0"/>
    <m/>
    <s v="24"/>
    <n v="2"/>
    <s v="6"/>
    <x v="0"/>
    <n v="42897"/>
    <n v="4.027777777777778E-2"/>
    <s v="On Sunday, June 11, 2017 at approximately 0058 hours, an underground 12KV cable failure occurred in Vault 31 located on West 3rd and Broadway in Chico resulting in a fire contained within the vault and power outage.  _x000d__x000a__x000d__x000a_The incident caused a sustained interruption affecting 129 commercial customers on the Chico B-1106 12kV circuit.  PG&amp;E implemented switching procedures and restored electric service to 85 customers by 0938 hours.  The remaining 44 customers were restored by Wednesday, June 12, 2017 at 1310 hours.  _x000d__x000a__x000d__x000a_PG&amp;E replaced conductor and conduit needed due to the incident per the attached EC Notification #112952227 (Attachment 5)._x000d__x000a__x000d__x000a_This incident was reported under the Media criterion as there were reports of News Media on site.  There were no reports of any injuries or property damage.  _x000d__x000a__x000d__x000a_CPUC performed a site visit on Tuesday, June 13, 2017 with PG&amp;E. _x000d__x000a__x000d__x000a_Attached with this incident report are the following records:_x000d__x000a__x000d__x000a_     •_x0009_  2016 and 2013 inspection records (Attachments 1 and 2)_x000d__x000a_     •_x0009_  2015 and 2014 patrol records (Attachments 3 and 4)_x000d__x000a_     •  _x0009_EC Notification (Attachment 5)"/>
    <s v="     "/>
    <s v="EIR Ignitions Tracker"/>
    <n v="44288"/>
    <s v="Y"/>
    <x v="0"/>
    <s v="1801491, 1802770"/>
    <s v="17-0054248"/>
    <m/>
    <s v="T004055209"/>
    <n v="112952227"/>
    <s v="EI170611A"/>
    <s v="     "/>
    <x v="0"/>
    <s v="PG&amp;E"/>
    <m/>
    <s v="Other"/>
    <m/>
    <s v="D"/>
    <m/>
    <s v="Structure-PG&amp;E only"/>
    <m/>
    <s v="Equipment - PG&amp;E"/>
    <s v="34.o. Other"/>
    <s v="Equipment - PG&amp;E"/>
    <m/>
    <s v="All types of equipment / facility failure"/>
    <s v="Transformer"/>
    <m/>
    <m/>
    <s v="Three Phase Fault"/>
    <s v="No"/>
    <s v="Underground"/>
    <x v="0"/>
    <s v="Transformer"/>
    <m/>
    <s v="102491106"/>
    <s v="     "/>
    <s v="Non-HFTD"/>
    <x v="0"/>
    <m/>
    <m/>
    <n v="39.726799999999997"/>
    <n v="-121.842"/>
    <s v="Butte"/>
    <s v="CHICO-B-1106"/>
    <m/>
    <n v="12000"/>
    <s v="CHICO B 1106CB"/>
    <x v="0"/>
    <m/>
    <s v="Urban"/>
    <m/>
    <m/>
    <s v="No"/>
    <m/>
    <m/>
    <m/>
    <m/>
    <m/>
    <m/>
    <m/>
    <s v="N"/>
    <s v="N"/>
    <m/>
    <m/>
    <s v="     "/>
    <m/>
    <m/>
    <m/>
    <m/>
    <m/>
    <m/>
    <m/>
    <m/>
    <m/>
    <m/>
    <m/>
    <m/>
    <m/>
    <m/>
    <m/>
    <m/>
    <m/>
    <m/>
    <m/>
  </r>
  <r>
    <s v="20180274"/>
    <s v="     "/>
    <n v="43262"/>
    <s v="6/11"/>
    <x v="0"/>
    <n v="0.59722222222222221"/>
    <s v="24"/>
    <n v="2"/>
    <s v="6"/>
    <x v="1"/>
    <n v="43262"/>
    <n v="0.59722222222222221"/>
    <s v="Per ILIS and FAS note, cause was 3rd party - dig-in/boring"/>
    <s v="     "/>
    <s v="FAS"/>
    <m/>
    <s v="N"/>
    <x v="0"/>
    <s v="106539"/>
    <s v="18-0049689"/>
    <m/>
    <m/>
    <m/>
    <m/>
    <s v="     "/>
    <x v="1"/>
    <s v="PG&amp;E"/>
    <m/>
    <m/>
    <m/>
    <s v="D"/>
    <m/>
    <s v="0.26-9.99"/>
    <m/>
    <s v="Contact - 3rd Party"/>
    <s v="33.e. Other contact from object"/>
    <s v="Contact - 3rd Party"/>
    <s v="Contact from object"/>
    <s v="Contact - 3rd Party"/>
    <m/>
    <s v="Contact - 3rd Party"/>
    <s v="Conductor"/>
    <s v="Three Phase Fault"/>
    <m/>
    <s v="Overhead"/>
    <x v="3"/>
    <m/>
    <m/>
    <s v="1105/2"/>
    <s v="     "/>
    <s v="Non-HFTD"/>
    <x v="0"/>
    <m/>
    <m/>
    <n v="38.900599999999997"/>
    <n v="-121.294"/>
    <s v="Placer"/>
    <s v="LINCOLN-1105"/>
    <s v="153701105"/>
    <n v="11000"/>
    <s v="LINCOLN 1104CB"/>
    <x v="0"/>
    <m/>
    <s v="Urban"/>
    <m/>
    <m/>
    <s v="No"/>
    <m/>
    <m/>
    <m/>
    <m/>
    <m/>
    <m/>
    <m/>
    <s v="N"/>
    <s v="N"/>
    <m/>
    <m/>
    <s v="     "/>
    <m/>
    <m/>
    <m/>
    <m/>
    <m/>
    <m/>
    <m/>
    <m/>
    <m/>
    <m/>
    <m/>
    <m/>
    <m/>
    <m/>
    <m/>
    <m/>
    <m/>
    <m/>
    <m/>
  </r>
  <r>
    <s v="20180275"/>
    <s v="     "/>
    <n v="43262"/>
    <s v="6/11"/>
    <x v="0"/>
    <m/>
    <s v="24"/>
    <n v="2"/>
    <s v="6"/>
    <x v="1"/>
    <m/>
    <m/>
    <s v="Cus tractor hit service wire and caused fire, resulting in veg fire"/>
    <s v="     "/>
    <s v="FAS"/>
    <m/>
    <s v="N"/>
    <x v="0"/>
    <s v="106674"/>
    <m/>
    <m/>
    <m/>
    <m/>
    <m/>
    <s v="     "/>
    <x v="1"/>
    <s v="PG&amp;E"/>
    <m/>
    <m/>
    <m/>
    <s v="D"/>
    <m/>
    <s v="&lt;0.25"/>
    <m/>
    <s v="Contact - 3rd Party"/>
    <s v="33.e. Other contact from object"/>
    <s v="Contact - 3rd Party"/>
    <s v="Contact from object"/>
    <s v="Contact - 3rd Party"/>
    <m/>
    <s v="Contact - 3rd Party"/>
    <s v="Service Drop"/>
    <m/>
    <m/>
    <m/>
    <x v="1"/>
    <m/>
    <m/>
    <m/>
    <s v="     "/>
    <s v="Non-HFTD"/>
    <x v="0"/>
    <n v="585"/>
    <m/>
    <n v="34.741799999999998"/>
    <n v="-120.062"/>
    <s v="Santa Barbara"/>
    <s v="ZACA-1101"/>
    <s v="182681101"/>
    <n v="750"/>
    <s v="N/A"/>
    <x v="0"/>
    <m/>
    <s v="Hardwood Woodland"/>
    <m/>
    <m/>
    <s v="No"/>
    <m/>
    <m/>
    <m/>
    <m/>
    <m/>
    <m/>
    <m/>
    <s v="N"/>
    <s v="Y"/>
    <s v="201806091900"/>
    <s v="201806111700"/>
    <s v="     "/>
    <m/>
    <m/>
    <m/>
    <m/>
    <m/>
    <m/>
    <m/>
    <m/>
    <m/>
    <m/>
    <m/>
    <m/>
    <m/>
    <m/>
    <m/>
    <m/>
    <m/>
    <m/>
    <m/>
  </r>
  <r>
    <s v="20190344"/>
    <s v="     "/>
    <n v="43627"/>
    <s v="6/11"/>
    <x v="0"/>
    <m/>
    <s v="24"/>
    <n v="2"/>
    <s v="6"/>
    <x v="3"/>
    <n v="43627"/>
    <n v="0.14930555555555555"/>
    <s v="unkown ingition source. Tree and pole both on fire with wires down"/>
    <s v="     "/>
    <s v="FAS"/>
    <m/>
    <s v="N"/>
    <x v="0"/>
    <s v="404960"/>
    <s v="19-0065825"/>
    <m/>
    <s v="T004669946"/>
    <n v="117431308"/>
    <m/>
    <s v="     "/>
    <x v="1"/>
    <s v="PG&amp;E"/>
    <m/>
    <m/>
    <m/>
    <s v="D"/>
    <m/>
    <s v="&lt;3 meters of linear travel"/>
    <s v="tree"/>
    <s v="Unknown"/>
    <s v="40.a. Unknown"/>
    <s v="Unknown"/>
    <s v="Other"/>
    <s v="Other"/>
    <m/>
    <m/>
    <m/>
    <s v="Open Circuit"/>
    <m/>
    <s v="Overhead"/>
    <x v="3"/>
    <s v="Conductor - Primary"/>
    <m/>
    <s v="13020402"/>
    <s v="     "/>
    <s v="Non-HFTD"/>
    <x v="0"/>
    <m/>
    <m/>
    <n v="37.936999999999998"/>
    <n v="-122.339"/>
    <s v="CONTRA COSTA"/>
    <s v="BARRETT-0402"/>
    <m/>
    <m/>
    <s v="BARRETT 0402CB"/>
    <x v="0"/>
    <s v="Richmond FD"/>
    <s v="Urban"/>
    <m/>
    <m/>
    <s v="No"/>
    <m/>
    <m/>
    <m/>
    <m/>
    <m/>
    <m/>
    <m/>
    <s v="N"/>
    <s v="N"/>
    <m/>
    <m/>
    <s v="     "/>
    <m/>
    <m/>
    <m/>
    <m/>
    <m/>
    <m/>
    <m/>
    <m/>
    <m/>
    <m/>
    <m/>
    <m/>
    <m/>
    <m/>
    <m/>
    <m/>
    <m/>
    <m/>
    <m/>
  </r>
  <r>
    <s v="20190346"/>
    <s v="     "/>
    <n v="43627"/>
    <s v="6/11"/>
    <x v="0"/>
    <m/>
    <s v="24"/>
    <n v="2"/>
    <s v="6"/>
    <x v="3"/>
    <n v="43627"/>
    <n v="0.52222222222222225"/>
    <s v="tree (italian cypress) grew into line and came into contact with conductor"/>
    <s v="     "/>
    <s v="EIR"/>
    <m/>
    <s v="N"/>
    <x v="0"/>
    <s v="405693"/>
    <s v="19-0065998"/>
    <m/>
    <s v="T004670754"/>
    <n v="0"/>
    <s v="EI190611A"/>
    <s v="     "/>
    <x v="1"/>
    <s v="PG&amp;E"/>
    <m/>
    <m/>
    <m/>
    <s v="D"/>
    <m/>
    <s v="0.26-9.99"/>
    <m/>
    <s v="Vegetation"/>
    <s v="33.a. Veg. contact"/>
    <s v="Vegetation"/>
    <s v="Contact from object"/>
    <s v="Contact - Vegetation"/>
    <m/>
    <s v="Contact - Vegetation"/>
    <s v="Conductor - Primary"/>
    <s v="Line to Ground"/>
    <m/>
    <s v="Overhead"/>
    <x v="3"/>
    <s v="Conductor - Primary"/>
    <m/>
    <s v="83531107"/>
    <s v="     "/>
    <s v="Non-HFTD"/>
    <x v="0"/>
    <m/>
    <m/>
    <n v="37.3735"/>
    <n v="-121.816"/>
    <s v="SANTA CLARA"/>
    <s v="MC-KEE-1107"/>
    <m/>
    <m/>
    <s v="MC KEE 1107XR032"/>
    <x v="0"/>
    <s v="San Jose FD"/>
    <s v="Urban"/>
    <m/>
    <m/>
    <s v="No"/>
    <m/>
    <m/>
    <m/>
    <m/>
    <m/>
    <m/>
    <m/>
    <s v="N"/>
    <s v="N"/>
    <m/>
    <m/>
    <s v="     "/>
    <m/>
    <m/>
    <m/>
    <m/>
    <m/>
    <m/>
    <m/>
    <m/>
    <m/>
    <m/>
    <m/>
    <m/>
    <m/>
    <m/>
    <m/>
    <m/>
    <m/>
    <m/>
    <m/>
  </r>
  <r>
    <s v="MIA20197139"/>
    <s v="     "/>
    <n v="43627"/>
    <s v="6/11"/>
    <x v="0"/>
    <n v="0.91945601851851855"/>
    <s v="24"/>
    <n v="2"/>
    <s v="6"/>
    <x v="3"/>
    <n v="43627"/>
    <n v="0.92013888888888884"/>
    <s v="FAS reports fire or explosion. Per notification, repaired burnt service and connections mid span. "/>
    <s v="     "/>
    <s v="FAS"/>
    <n v="44237"/>
    <s v="Y"/>
    <x v="0"/>
    <s v="407004"/>
    <s v="N/A"/>
    <m/>
    <s v="T004672069"/>
    <n v="117436397"/>
    <m/>
    <s v="     "/>
    <x v="0"/>
    <s v="PG&amp;E"/>
    <m/>
    <m/>
    <m/>
    <s v="D"/>
    <m/>
    <s v="Structure-PG&amp;E only"/>
    <m/>
    <s v="Equipment - PG&amp;E"/>
    <s v="34.o. Other"/>
    <s v="Equipment - PG&amp;E"/>
    <s v="All types of equipment / facility failure"/>
    <s v="Equipment failure - Other"/>
    <s v="Service Connector"/>
    <m/>
    <m/>
    <m/>
    <s v="Yes"/>
    <s v="Overhead"/>
    <x v="0"/>
    <m/>
    <m/>
    <s v="100514485"/>
    <s v="     "/>
    <s v="Non-HFTD"/>
    <x v="0"/>
    <m/>
    <m/>
    <n v="37.239100000000001"/>
    <n v="-121.967"/>
    <s v="Santa Clara"/>
    <s v="VASONA-1102"/>
    <s v="83771102"/>
    <n v="11000"/>
    <m/>
    <x v="0"/>
    <m/>
    <s v="Urban"/>
    <m/>
    <m/>
    <s v="No"/>
    <m/>
    <m/>
    <m/>
    <m/>
    <m/>
    <m/>
    <m/>
    <s v="N"/>
    <s v="N"/>
    <m/>
    <m/>
    <s v="     "/>
    <m/>
    <m/>
    <m/>
    <m/>
    <m/>
    <m/>
    <m/>
    <m/>
    <m/>
    <m/>
    <m/>
    <m/>
    <m/>
    <m/>
    <m/>
    <m/>
    <m/>
    <m/>
    <m/>
  </r>
  <r>
    <s v="20190348"/>
    <s v="     "/>
    <n v="43627"/>
    <s v="6/11"/>
    <x v="0"/>
    <m/>
    <s v="24"/>
    <n v="2"/>
    <s v="6"/>
    <x v="3"/>
    <n v="43627"/>
    <m/>
    <s v="transformer blown/failed"/>
    <s v="     "/>
    <s v="FAS"/>
    <m/>
    <s v="N"/>
    <x v="0"/>
    <s v="406075"/>
    <m/>
    <m/>
    <s v="T004671160"/>
    <n v="0"/>
    <m/>
    <s v="     "/>
    <x v="1"/>
    <s v="PG&amp;E"/>
    <m/>
    <m/>
    <m/>
    <s v="D"/>
    <m/>
    <s v="&lt;0.25"/>
    <m/>
    <s v="Equipment - PG&amp;E"/>
    <s v="34.n. Transformer damage or failure"/>
    <s v="Equipment - PG&amp;E"/>
    <s v="All types of equipment / facility failure"/>
    <s v="Transformer failure"/>
    <s v="Transformer"/>
    <m/>
    <m/>
    <m/>
    <m/>
    <s v="Overhead"/>
    <x v="0"/>
    <s v="Transformer"/>
    <m/>
    <s v="314364543100"/>
    <s v="     "/>
    <s v="Non-HFTD"/>
    <x v="0"/>
    <m/>
    <m/>
    <n v="37.668900000000001"/>
    <n v="-122.449"/>
    <s v="SAN MATEO"/>
    <s v="DALY-CITY-1105"/>
    <m/>
    <m/>
    <m/>
    <x v="0"/>
    <s v="Colma FD"/>
    <s v="Urban"/>
    <m/>
    <m/>
    <s v="No"/>
    <m/>
    <m/>
    <m/>
    <m/>
    <m/>
    <m/>
    <m/>
    <s v="N"/>
    <s v="N"/>
    <m/>
    <m/>
    <s v="     "/>
    <m/>
    <m/>
    <m/>
    <m/>
    <m/>
    <m/>
    <m/>
    <m/>
    <m/>
    <m/>
    <m/>
    <m/>
    <m/>
    <m/>
    <m/>
    <m/>
    <m/>
    <m/>
    <m/>
  </r>
  <r>
    <s v="20190349"/>
    <s v="     "/>
    <n v="43627"/>
    <s v="6/11"/>
    <x v="0"/>
    <m/>
    <s v="24"/>
    <n v="2"/>
    <s v="6"/>
    <x v="3"/>
    <n v="43627"/>
    <n v="0.68819444444444444"/>
    <s v="Pole caught on fire near 4315 E Princeton Avenute"/>
    <s v="     "/>
    <s v="FAS"/>
    <m/>
    <s v="N"/>
    <x v="0"/>
    <s v="406255"/>
    <s v="19-0066149"/>
    <m/>
    <s v="T004671300"/>
    <n v="0"/>
    <m/>
    <s v="     "/>
    <x v="1"/>
    <s v="PG&amp;E"/>
    <m/>
    <m/>
    <m/>
    <s v="D"/>
    <m/>
    <s v="&lt;0.25"/>
    <m/>
    <s v="Equipment - PG&amp;E"/>
    <s v="34.o. Other"/>
    <s v="Equipment - PG&amp;E"/>
    <s v="All types of equipment / facility failure"/>
    <s v="Equipment failure - Other"/>
    <s v="Fuse"/>
    <m/>
    <m/>
    <s v="Force Out"/>
    <m/>
    <s v="Overhead"/>
    <x v="3"/>
    <s v="Fuse"/>
    <s v="Pole caught fire "/>
    <s v="D9876"/>
    <s v="     "/>
    <s v="Non-HFTD"/>
    <x v="0"/>
    <m/>
    <m/>
    <n v="36.776000000000003"/>
    <n v="-119.75"/>
    <s v="FRESNO"/>
    <s v="BARTON-1109"/>
    <m/>
    <m/>
    <s v="BARTON 1109R3140"/>
    <x v="0"/>
    <s v="Fresno FD"/>
    <s v="Urban"/>
    <m/>
    <m/>
    <s v="No"/>
    <m/>
    <m/>
    <m/>
    <m/>
    <m/>
    <m/>
    <m/>
    <s v="N"/>
    <s v="N"/>
    <m/>
    <m/>
    <s v="     "/>
    <m/>
    <m/>
    <m/>
    <m/>
    <m/>
    <m/>
    <m/>
    <m/>
    <m/>
    <m/>
    <m/>
    <m/>
    <m/>
    <m/>
    <m/>
    <m/>
    <m/>
    <m/>
    <m/>
  </r>
  <r>
    <s v="20190351"/>
    <s v="     "/>
    <n v="43627"/>
    <s v="6/11"/>
    <x v="0"/>
    <m/>
    <s v="24"/>
    <n v="2"/>
    <s v="6"/>
    <x v="3"/>
    <n v="43627"/>
    <m/>
    <s v="Small spot fire from failed secondary conductor"/>
    <s v="     "/>
    <s v="FAS"/>
    <m/>
    <s v="N"/>
    <x v="0"/>
    <s v="406529"/>
    <s v="19-0066226"/>
    <m/>
    <s v="T004671545"/>
    <n v="0"/>
    <m/>
    <s v="     "/>
    <x v="0"/>
    <s v="PG&amp;E"/>
    <m/>
    <m/>
    <m/>
    <s v="D"/>
    <m/>
    <s v="&lt;3 meters of linear travel"/>
    <m/>
    <s v="Equipment - PG&amp;E"/>
    <s v="34.o. Other"/>
    <s v="Equipment - PG&amp;E"/>
    <m/>
    <m/>
    <s v="Transformer"/>
    <m/>
    <m/>
    <s v="Line to Ground"/>
    <m/>
    <s v="Overhead"/>
    <x v="0"/>
    <s v="Transformer"/>
    <m/>
    <s v="218392341025"/>
    <s v="     "/>
    <s v="Non-HFTD"/>
    <x v="0"/>
    <n v="175"/>
    <m/>
    <n v="38.8003"/>
    <n v="-122.565"/>
    <s v="EL DORADO"/>
    <s v="MIDDLETOWN-1102"/>
    <m/>
    <m/>
    <s v="MIDDLETOWN 1102998"/>
    <x v="0"/>
    <m/>
    <m/>
    <m/>
    <m/>
    <s v="No"/>
    <m/>
    <m/>
    <m/>
    <m/>
    <m/>
    <m/>
    <m/>
    <s v="N"/>
    <s v="N"/>
    <m/>
    <m/>
    <s v="     "/>
    <m/>
    <m/>
    <m/>
    <m/>
    <m/>
    <m/>
    <m/>
    <m/>
    <m/>
    <m/>
    <m/>
    <m/>
    <m/>
    <m/>
    <m/>
    <m/>
    <m/>
    <m/>
    <m/>
  </r>
  <r>
    <s v="20190350"/>
    <s v="     "/>
    <n v="43627"/>
    <s v="6/11"/>
    <x v="0"/>
    <m/>
    <s v="24"/>
    <n v="2"/>
    <s v="6"/>
    <x v="3"/>
    <n v="43627"/>
    <n v="0.69722222222222219"/>
    <s v="tranformer blew and caused pole fire"/>
    <s v="     "/>
    <s v="FAS"/>
    <m/>
    <s v="N"/>
    <x v="0"/>
    <s v="406466"/>
    <s v="19-0066424"/>
    <m/>
    <s v="T004671412"/>
    <n v="0"/>
    <m/>
    <s v="     "/>
    <x v="1"/>
    <s v="PG&amp;E"/>
    <m/>
    <m/>
    <m/>
    <s v="D"/>
    <m/>
    <s v="&lt;3 meters of linear travel"/>
    <m/>
    <s v="Equipment - PG&amp;E"/>
    <s v="34.n. Transformer damage or failure"/>
    <s v="Equipment - PG&amp;E"/>
    <s v="All types of equipment / facility failure"/>
    <s v="Transformer failure"/>
    <s v="Transformer"/>
    <m/>
    <m/>
    <s v="Line to Ground"/>
    <m/>
    <s v="Overhead"/>
    <x v="3"/>
    <s v="Transformer"/>
    <m/>
    <s v="418483253125 "/>
    <s v="     "/>
    <s v="Non-HFTD"/>
    <x v="0"/>
    <m/>
    <m/>
    <n v="36.791699999999999"/>
    <n v="-119.518"/>
    <s v="FRESNO"/>
    <s v="RAINBOW-1106"/>
    <m/>
    <m/>
    <s v="RAINBOW 1106D7399"/>
    <x v="0"/>
    <s v="California Department of Forestry"/>
    <s v="Agriculture"/>
    <m/>
    <m/>
    <s v="No"/>
    <m/>
    <m/>
    <m/>
    <m/>
    <m/>
    <m/>
    <m/>
    <s v="N"/>
    <s v="N"/>
    <m/>
    <m/>
    <s v="     "/>
    <m/>
    <m/>
    <m/>
    <m/>
    <m/>
    <m/>
    <m/>
    <m/>
    <m/>
    <m/>
    <m/>
    <m/>
    <m/>
    <m/>
    <m/>
    <m/>
    <m/>
    <m/>
    <m/>
  </r>
  <r>
    <s v="20190345"/>
    <s v="     "/>
    <n v="43627"/>
    <s v="6/11"/>
    <x v="0"/>
    <m/>
    <s v="24"/>
    <n v="2"/>
    <s v="6"/>
    <x v="3"/>
    <n v="43627"/>
    <m/>
    <s v="Tree came in contact with wire"/>
    <s v="     "/>
    <s v="FAS"/>
    <m/>
    <s v="N"/>
    <x v="0"/>
    <s v="405201"/>
    <m/>
    <m/>
    <s v="T004670293"/>
    <n v="0"/>
    <m/>
    <s v="     "/>
    <x v="1"/>
    <s v="PG&amp;E"/>
    <m/>
    <m/>
    <m/>
    <s v="D"/>
    <m/>
    <s v="&lt;3 meters of linear travel"/>
    <s v="Trees only."/>
    <s v="Vegetation"/>
    <s v="33.a. Veg. contact"/>
    <s v="Vegetation"/>
    <s v="Contact from object"/>
    <s v="Contact - Vegetation"/>
    <m/>
    <s v="Contact - Vegetation"/>
    <s v="Conductor - Primary"/>
    <m/>
    <m/>
    <s v="Overhead"/>
    <x v="3"/>
    <s v="Conductor - Primary"/>
    <m/>
    <s v="83252107"/>
    <s v="     "/>
    <s v="Non-HFTD"/>
    <x v="0"/>
    <m/>
    <m/>
    <n v="36.970799999999997"/>
    <n v="-121.992"/>
    <s v="SANTA CRUZ"/>
    <s v="PAUL-SWEET-2107"/>
    <m/>
    <m/>
    <m/>
    <x v="0"/>
    <s v="Santa Cruz FD"/>
    <s v="Urban"/>
    <m/>
    <m/>
    <s v="No"/>
    <m/>
    <m/>
    <m/>
    <m/>
    <m/>
    <m/>
    <m/>
    <s v="N"/>
    <s v="N"/>
    <m/>
    <m/>
    <s v="     "/>
    <m/>
    <m/>
    <m/>
    <m/>
    <m/>
    <m/>
    <m/>
    <m/>
    <m/>
    <m/>
    <m/>
    <m/>
    <m/>
    <m/>
    <m/>
    <m/>
    <m/>
    <m/>
    <m/>
  </r>
  <r>
    <s v="20200575"/>
    <s v="     "/>
    <n v="43993"/>
    <s v="6/11"/>
    <x v="0"/>
    <n v="0.83194444444444449"/>
    <s v="24"/>
    <n v="2"/>
    <s v="6"/>
    <x v="4"/>
    <n v="43993"/>
    <n v="0.82708333333333328"/>
    <s v="On June 11, 2020 at 1958 hours, a PG&amp;E Troubleman was dispatched to the Lakeview 1103 12kV Distribution Circuit on Old River Road, Bakersfield in response to a wire down outage. Initial analysis indicates PG&amp;E equipment failure caused the ignition. It is suspected a compression sleeve splice failed resulting in a wire down causing a fire 3 meters - 0.25 acres and an outage to 71 customers. Fire was suppressed by Kern County Fire Department. This information is preliminary and under further investigation by Electric Incident Investigations."/>
    <s v="     "/>
    <s v="FAS"/>
    <m/>
    <s v="N"/>
    <x v="0"/>
    <s v="937263"/>
    <s v="20-0060417"/>
    <m/>
    <s v="T004986205"/>
    <n v="119154162"/>
    <s v="EI200611A"/>
    <s v="     "/>
    <x v="1"/>
    <s v="PG&amp;E"/>
    <m/>
    <s v="Vegetation"/>
    <m/>
    <s v="D"/>
    <s v="D"/>
    <s v="&lt;0.25"/>
    <m/>
    <s v="Equipment - PG&amp;E"/>
    <s v="34.m. Connection device damage or failure"/>
    <s v="Equipment - PG&amp;E"/>
    <s v="All types of equipment / facility failure"/>
    <s v="Splice/Clamp/Connector"/>
    <s v="Splice/Clamp/Connector"/>
    <m/>
    <m/>
    <s v="Line to Ground"/>
    <m/>
    <s v="Overhead"/>
    <x v="3"/>
    <s v="Splice/Clamp/Connector"/>
    <s v="Conductor - Primary"/>
    <s v="Circuit ID: 253411103 "/>
    <s v="     "/>
    <s v="Non-HFTD"/>
    <x v="0"/>
    <m/>
    <m/>
    <n v="35.07"/>
    <n v="-119.131"/>
    <s v="Kern"/>
    <s v="LAKEVIEW-1103"/>
    <m/>
    <n v="12000"/>
    <m/>
    <x v="0"/>
    <s v="Kern County FD"/>
    <s v="Urban"/>
    <m/>
    <m/>
    <s v="No"/>
    <m/>
    <m/>
    <m/>
    <m/>
    <m/>
    <m/>
    <m/>
    <s v="N"/>
    <s v="N"/>
    <m/>
    <m/>
    <s v="     "/>
    <m/>
    <m/>
    <m/>
    <m/>
    <m/>
    <m/>
    <m/>
    <m/>
    <m/>
    <m/>
    <m/>
    <m/>
    <m/>
    <m/>
    <m/>
    <m/>
    <m/>
    <m/>
    <m/>
  </r>
  <r>
    <s v="20200571"/>
    <s v="     "/>
    <n v="43993"/>
    <s v="6/11"/>
    <x v="0"/>
    <n v="0.45069444444444445"/>
    <s v="24"/>
    <n v="2"/>
    <s v="6"/>
    <x v="4"/>
    <n v="43993"/>
    <n v="0.44166666666666665"/>
    <s v="On June 11, 2020 at 1049 hours, a PG&amp;E Troubleman was dispatched to the Corning 1104 Distribution Circuit on South Avenue, Corning in response to an outage and wire down. Initial analysis indicates third-party contact caused the ignition. A garbage truck backed into a guy wire that resulted in a broken pole and primary wire down resulting in an outage to 17 customers and approximately 10' in diameter fire. Fire was suppress by Cal Fire"/>
    <s v="     "/>
    <s v="FAS"/>
    <m/>
    <s v="N"/>
    <x v="0"/>
    <s v="936805"/>
    <s v="20-0060179"/>
    <m/>
    <s v="719625521, T004985670"/>
    <m/>
    <m/>
    <s v="     "/>
    <x v="1"/>
    <s v="PG&amp;E"/>
    <m/>
    <s v="Vegetation"/>
    <m/>
    <s v="D"/>
    <s v="D"/>
    <s v="&lt;0.25"/>
    <m/>
    <s v="Contact - 3rd Party"/>
    <s v="33.d. Vehicle contact"/>
    <s v="Contact - 3rd Party"/>
    <s v="Contact from object"/>
    <s v="Contact - Vehicle"/>
    <m/>
    <s v="Contact - Vehicle"/>
    <s v="Guy/Span Wire"/>
    <s v="Three Phase Fault"/>
    <m/>
    <s v="Overhead"/>
    <x v="3"/>
    <s v="Guy/Span Wire"/>
    <s v="Guy, Pole, Crossarm, Hardware/Framing, Conductor - Primary"/>
    <s v="Pole ID: 101501232"/>
    <s v="     "/>
    <s v="Non-HFTD"/>
    <x v="0"/>
    <m/>
    <m/>
    <n v="39.907400000000003"/>
    <n v="-122.086"/>
    <s v="Tehama"/>
    <s v="CORNING-1104"/>
    <m/>
    <n v="12000"/>
    <m/>
    <x v="0"/>
    <s v="Cal Fire"/>
    <s v="Agriculture"/>
    <m/>
    <m/>
    <s v="No"/>
    <m/>
    <m/>
    <m/>
    <m/>
    <m/>
    <m/>
    <m/>
    <s v="N"/>
    <s v="N"/>
    <m/>
    <m/>
    <s v="     "/>
    <m/>
    <m/>
    <m/>
    <m/>
    <m/>
    <m/>
    <m/>
    <m/>
    <m/>
    <m/>
    <m/>
    <m/>
    <m/>
    <m/>
    <m/>
    <m/>
    <m/>
    <m/>
    <m/>
  </r>
  <r>
    <s v="20200570"/>
    <s v="     "/>
    <n v="43993"/>
    <s v="6/11"/>
    <x v="0"/>
    <n v="0.34097222222222223"/>
    <s v="24"/>
    <n v="2"/>
    <s v="6"/>
    <x v="4"/>
    <n v="43993"/>
    <n v="0.3298611111111111"/>
    <s v="On June 11, 2020 at 0811 hours, a PG&amp;E troubleman was dispatched to the Dinuba 1105 Distribution Circuit in Dinuba, for reports of a complete outage. Upon arrival, the troubleman found vegetation fire had burned through the base of the pole causing the three phase pole to fall. Initial analysis indicates the cause of the fire is unknown, but it was recorded as PG&amp;E equipment failure being the cause of the ignition. An EC tag was created for the replacement of the pole to be made. It's reported that the small vegetation fire had self-extinguished."/>
    <s v="     "/>
    <s v="FAS"/>
    <m/>
    <s v="N"/>
    <x v="0"/>
    <s v="936550"/>
    <s v="20-0060099"/>
    <m/>
    <s v="T004985412"/>
    <n v="119146137"/>
    <m/>
    <s v="     "/>
    <x v="1"/>
    <s v="PG&amp;E"/>
    <m/>
    <s v="Vegetation"/>
    <m/>
    <s v="D"/>
    <s v="D"/>
    <s v="&lt;0.25"/>
    <m/>
    <s v="Equipment - PG&amp;E"/>
    <s v="34.f. Pole damage or failure"/>
    <s v="Equipment - PG&amp;E"/>
    <s v="All types of equipment / facility failure"/>
    <s v="Pole failure"/>
    <s v="Pole"/>
    <m/>
    <m/>
    <s v="Force Out"/>
    <m/>
    <s v="Overhead"/>
    <x v="3"/>
    <s v="Pole"/>
    <m/>
    <s v="Circuit ID: 254091105"/>
    <s v="     "/>
    <s v="Non-HFTD"/>
    <x v="0"/>
    <m/>
    <m/>
    <n v="36.4392"/>
    <n v="-119.426"/>
    <s v="Tulare"/>
    <s v="DINUBA-1105"/>
    <m/>
    <n v="12000"/>
    <m/>
    <x v="0"/>
    <s v="Self Extinguished"/>
    <s v="Agriculture"/>
    <m/>
    <m/>
    <s v="No"/>
    <m/>
    <m/>
    <m/>
    <m/>
    <m/>
    <m/>
    <m/>
    <s v="N"/>
    <s v="N"/>
    <m/>
    <m/>
    <s v="     "/>
    <m/>
    <m/>
    <m/>
    <m/>
    <m/>
    <m/>
    <m/>
    <m/>
    <m/>
    <m/>
    <m/>
    <m/>
    <m/>
    <m/>
    <m/>
    <m/>
    <m/>
    <m/>
    <m/>
  </r>
  <r>
    <s v="20210779"/>
    <s v="     "/>
    <n v="44358"/>
    <s v="6/11"/>
    <x v="0"/>
    <n v="0.8256944444444444"/>
    <s v="24"/>
    <n v="2"/>
    <s v="6"/>
    <x v="5"/>
    <n v="44358"/>
    <m/>
    <s v="Wires down incident due to tree falling through overhead circuit and ignited a small fire. The ensuing fire was 3 meter - 0.25 acre in size. This information is preliminary."/>
    <s v="     "/>
    <s v="FAS"/>
    <m/>
    <s v="N"/>
    <x v="0"/>
    <m/>
    <s v="21-0073391"/>
    <m/>
    <s v="T005313271"/>
    <n v="121524000"/>
    <m/>
    <s v="     "/>
    <x v="1"/>
    <s v="PG&amp;E"/>
    <m/>
    <s v="Vegetation"/>
    <m/>
    <s v="D"/>
    <s v="D"/>
    <s v="&lt;0.25"/>
    <m/>
    <s v="Vegetation"/>
    <s v="33.a. Veg. contact"/>
    <s v="Vegetation"/>
    <s v="Contact from object"/>
    <s v="Veg. contact"/>
    <m/>
    <s v="Veg. contact"/>
    <s v="Conductor - Primary"/>
    <s v="Line to Ground"/>
    <s v="Y"/>
    <s v="Overhead"/>
    <x v="3"/>
    <s v="Conductor - Primary"/>
    <s v="Conductor"/>
    <s v="101000593"/>
    <s v="     "/>
    <s v="Non-HFTD"/>
    <x v="0"/>
    <m/>
    <m/>
    <n v="40.618499999999997"/>
    <n v="-124.18300000000001"/>
    <s v="Humboldt"/>
    <s v="EEL-RIVER-1102"/>
    <m/>
    <n v="12000"/>
    <m/>
    <x v="0"/>
    <s v="Cal Fire"/>
    <s v="Herbaceous"/>
    <s v="Grass fuel model"/>
    <m/>
    <s v="No"/>
    <m/>
    <m/>
    <m/>
    <m/>
    <m/>
    <m/>
    <m/>
    <s v="N"/>
    <s v="N"/>
    <m/>
    <m/>
    <s v="     "/>
    <s v="40.61869260"/>
    <s v="-124.18395860"/>
    <s v="Jun 17 2021 12:00AM"/>
    <s v="BranchFail"/>
    <s v="PI and VPM inspected the fault area to find that a limb failed on a healthy pine tree. The limb fell striking the 12KV conductors bring the conductors to the ground causing the outage and a small vegetation fire in a ravine. There was no structural or property damage."/>
    <s v="PINE"/>
    <s v="100"/>
    <s v="55"/>
    <s v="15"/>
    <s v="None"/>
    <s v="None"/>
    <s v="N"/>
    <s v="1"/>
    <m/>
    <s v="Hillside"/>
    <s v="A"/>
    <s v="CrossArm"/>
    <s v="BareWire"/>
    <s v="3"/>
  </r>
  <r>
    <s v="20210778"/>
    <s v="     "/>
    <n v="44358"/>
    <s v="6/11"/>
    <x v="0"/>
    <n v="0.67291666666666672"/>
    <s v="24"/>
    <n v="2"/>
    <s v="6"/>
    <x v="5"/>
    <n v="44358"/>
    <m/>
    <s v="Initial EIR: EI210611A - Watsonville - Property Damage Summary: On June 11, 2021 at approximately 1620 hours PG&amp;E’s Electric Incident Reporting On-Call Team received a report of a vegetation fire in Watsonville. A customer on San Juan Road at Quail Hollow Lane reported hearing a pop and seeing sparks from a PG&amp;E overhead pole-mounted distribution transformer when the fire started. An outage affecting approximately 5 customers on the Green Valley 2101 Circuit occurred when the responding troubleman deenergized the transformer. The fire burned approximately one acre and was contained by CalFire. According to the CalFire Incident Commander the fire damaged approximately 500 ornamental eucalyptus trees with a value expected to exceed $50,000. No Injuries were reported. This information is preliminary. Troubleman field notes say that a customer reported turning on a breaker to test a fire pump and heard a loud bang then saw sparks coming down from an overhead transformer pole. The ensuing fire was 0.25 acre - 10 acres in size.  EOC Preliminary notes: Bush fire in Watsonville, approximately one acre. The fire is contained, expected to be out by 19:30 on 6/11/21. Customers reported hearing a pop and seeing sparks when they turned their breaker back on after monthly testing of their water system. Troubleman and Foreman believe a corroded transformer connection on the secondary conductor may be the source of the sparks. CalFire IC reported property damage to approx. 500 decorative eucalyptus trees valued at $300/ea. Confirmed with Veg Management that this estimate is within reason and that there appears to be an orchard near the incident location. Determined EIR reportable under the property damage criterion at 21:35. This information is preliminary. 7/8 cfmd: 20 Day due 7/12"/>
    <s v="     "/>
    <s v="FAS"/>
    <m/>
    <s v="N"/>
    <x v="0"/>
    <m/>
    <m/>
    <m/>
    <s v="T005313171"/>
    <m/>
    <s v="EI210611A"/>
    <s v="     "/>
    <x v="1"/>
    <s v="PG&amp;E"/>
    <m/>
    <s v="Vegetation"/>
    <m/>
    <s v="D"/>
    <s v="D"/>
    <s v="0.26-9.99"/>
    <m/>
    <s v="Equipment - PG&amp;E"/>
    <s v="34.m. Connection device damage or failure"/>
    <s v="Equipment - PG&amp;E"/>
    <s v="All types of equipment / facility failure"/>
    <s v="Splice/Clamp/Connector"/>
    <s v="Splice/Clamp/Connector"/>
    <m/>
    <m/>
    <m/>
    <s v="Y"/>
    <s v="Overhead"/>
    <x v="1"/>
    <s v="Splice/Clamp/Connector"/>
    <m/>
    <s v="101709327"/>
    <s v="     "/>
    <s v="Non-HFTD"/>
    <x v="0"/>
    <m/>
    <m/>
    <n v="36.863700000000001"/>
    <n v="-121.675"/>
    <s v="Santa Cruz"/>
    <s v="GREEN-VALLEY-2101"/>
    <m/>
    <m/>
    <s v="N/A"/>
    <x v="0"/>
    <s v="Cal Fire"/>
    <s v="Urban"/>
    <m/>
    <m/>
    <s v="No"/>
    <m/>
    <m/>
    <m/>
    <m/>
    <m/>
    <s v="AROMAS"/>
    <m/>
    <s v="N"/>
    <s v="N"/>
    <m/>
    <m/>
    <s v="     "/>
    <m/>
    <m/>
    <m/>
    <m/>
    <m/>
    <m/>
    <m/>
    <m/>
    <m/>
    <m/>
    <m/>
    <m/>
    <m/>
    <m/>
    <m/>
    <m/>
    <m/>
    <m/>
    <m/>
  </r>
  <r>
    <s v="EIR20140003"/>
    <s v="     "/>
    <n v="41802"/>
    <s v="6/12"/>
    <x v="0"/>
    <m/>
    <s v="24"/>
    <n v="2"/>
    <s v="6"/>
    <x v="7"/>
    <n v="41802"/>
    <n v="0.25833333333333336"/>
    <s v="On June 12, 2014 at 0612 hours, PG&amp;E de-energized Daly City 1111 12 kV circuit affecting 2,242 customers to isolate fire on a pole in front of 3918 Pacheco Street in the City of San Francisco. PG&amp;E implemented switching procedures and restored service to:_x000a_   •  _x0009_2,081 customers by 0628 hours, and_x000a_   •  _x0009_the remaining 161 customers by 0904 hours the same day_x000a_PG&amp;E crew reinforced the damaged pole by fastening two cross arms in the upright position upon the vertical structure to maintain the existing pole height (see attached pictures) and replaced the cutouts per the attached EC notification 108194048. _x000a_Enclosed with this final incident report are the following:_x000a_   •  _x0009_Pictures taken at the incident site_x000a_   •  _x0009_2013 and 2014 patrol records_x000a_   •  _x0009_2006 and 2011 inspection records_x000a_There were no injuries reported due to this incident.  PG&amp;E reported this incident to the CPUC at 0852 hours under the Media criteria after PG&amp;E’s external communications department received inquiries from the following media affiliates: Bay City News @ 0631 hours, KCBS @ 0656 hours and KTVU @ 0711 hours."/>
    <s v="     "/>
    <s v="EIR Ignitions Tracker"/>
    <n v="44288"/>
    <s v="Y"/>
    <x v="0"/>
    <s v="1033345"/>
    <s v="14-0037919"/>
    <m/>
    <s v="T003137136, T003137164"/>
    <n v="108194048"/>
    <s v="EI140612A"/>
    <s v="     "/>
    <x v="0"/>
    <s v="PG&amp;E"/>
    <m/>
    <s v="Other"/>
    <m/>
    <s v="D"/>
    <m/>
    <s v="Structure-PG&amp;E only"/>
    <m/>
    <s v="Equipment - PG&amp;E"/>
    <s v="34.o. Other"/>
    <s v="Equipment - PG&amp;E"/>
    <m/>
    <s v="All types of equipment / facility failure"/>
    <s v="Crossarm"/>
    <m/>
    <m/>
    <s v="None"/>
    <s v="Yes"/>
    <s v="Overhead"/>
    <x v="0"/>
    <s v="Crossarm"/>
    <m/>
    <s v="101810953"/>
    <s v="     "/>
    <s v="Non-HFTD"/>
    <x v="0"/>
    <m/>
    <m/>
    <n v="37.745899999999999"/>
    <n v="-122.499"/>
    <s v="San Francisco"/>
    <s v="DALY-CITY-1111"/>
    <m/>
    <n v="12000"/>
    <m/>
    <x v="0"/>
    <s v="SF FD"/>
    <s v="Urban"/>
    <m/>
    <m/>
    <s v="No"/>
    <m/>
    <m/>
    <m/>
    <m/>
    <m/>
    <m/>
    <m/>
    <s v="N"/>
    <s v="N"/>
    <m/>
    <m/>
    <s v="     "/>
    <m/>
    <m/>
    <m/>
    <m/>
    <m/>
    <m/>
    <m/>
    <m/>
    <m/>
    <m/>
    <m/>
    <m/>
    <m/>
    <m/>
    <m/>
    <m/>
    <m/>
    <m/>
    <m/>
  </r>
  <r>
    <s v="20140002"/>
    <s v="     "/>
    <n v="41802"/>
    <s v="6/12"/>
    <x v="0"/>
    <n v="0.27083333333333331"/>
    <s v="24"/>
    <n v="2"/>
    <s v="6"/>
    <x v="7"/>
    <n v="41802"/>
    <n v="0.27083333333333331"/>
    <s v="JENSEN RPTS 311 OPEN, FIRE DEPARTMENT IS WITH HIM, WIRE DOWN BEYOND 311, GRASS FIRE IN SAMUEL P TAYLOR PARK.  NTFD TMAN SUPERVISOR OTT REID."/>
    <s v="     "/>
    <m/>
    <m/>
    <s v="N"/>
    <x v="0"/>
    <s v="1033358"/>
    <s v="14-0037920"/>
    <m/>
    <m/>
    <n v="108194629"/>
    <m/>
    <s v="     "/>
    <x v="1"/>
    <s v="PG&amp;E"/>
    <m/>
    <s v="Vegetation"/>
    <m/>
    <s v="D"/>
    <m/>
    <s v="10-99"/>
    <s v="Square Feet: ; Acreage: 40"/>
    <s v="Equipment - PG&amp;E"/>
    <s v="34.h. Crossarm damage or failure"/>
    <s v="Equipment - PG&amp;E"/>
    <s v="All types of equipment / facility failure"/>
    <s v="Crossarm"/>
    <s v="Crossarm"/>
    <m/>
    <m/>
    <s v="Line to Ground"/>
    <s v="AT&amp;T"/>
    <s v="Overhead"/>
    <x v="3"/>
    <s v="Conductor"/>
    <m/>
    <s v="102230371"/>
    <s v="     "/>
    <s v="Non-HFTD"/>
    <x v="0"/>
    <n v="180"/>
    <m/>
    <n v="38.043700000000001"/>
    <n v="-122.746"/>
    <s v="Marin"/>
    <s v="OLEMA-1101"/>
    <s v="42291101"/>
    <n v="12000"/>
    <s v="OLEMA 1101416"/>
    <x v="0"/>
    <s v="Cal Fire et al"/>
    <s v="Hardwood Woodland"/>
    <m/>
    <m/>
    <s v="No"/>
    <m/>
    <m/>
    <m/>
    <m/>
    <m/>
    <m/>
    <m/>
    <s v="N"/>
    <s v="N"/>
    <m/>
    <m/>
    <s v="     "/>
    <m/>
    <m/>
    <m/>
    <m/>
    <m/>
    <m/>
    <m/>
    <m/>
    <m/>
    <m/>
    <m/>
    <m/>
    <m/>
    <m/>
    <m/>
    <m/>
    <m/>
    <m/>
    <m/>
  </r>
  <r>
    <s v="20150123"/>
    <s v="     "/>
    <n v="42167"/>
    <s v="6/12"/>
    <x v="0"/>
    <n v="0.45"/>
    <s v="24"/>
    <n v="2"/>
    <s v="6"/>
    <x v="2"/>
    <n v="42167"/>
    <n v="0.45"/>
    <s v="CREW TO FIX WIRE DOWN"/>
    <s v="     "/>
    <m/>
    <m/>
    <s v="N"/>
    <x v="0"/>
    <s v="1249785"/>
    <s v="15-0040663"/>
    <m/>
    <m/>
    <n v="110451406"/>
    <m/>
    <s v="     "/>
    <x v="1"/>
    <s v="PG&amp;E"/>
    <m/>
    <s v="Vegetation"/>
    <m/>
    <s v="D"/>
    <m/>
    <s v="&lt;0.25"/>
    <s v="Square Feet: 10 x 60; Acreage: "/>
    <s v="Equipment - PG&amp;E"/>
    <s v="34.m. Connection device damage or failure"/>
    <s v="Equipment - PG&amp;E"/>
    <s v="All types of equipment / facility failure"/>
    <s v="Splice/Clamp/Connector"/>
    <s v="Splice/Clamp/Connector"/>
    <m/>
    <m/>
    <s v="Line to Ground"/>
    <s v="PACIFIC BELL"/>
    <s v="Overhead"/>
    <x v="3"/>
    <s v="Conductor"/>
    <m/>
    <s v="102023459"/>
    <s v="     "/>
    <s v="Non-HFTD"/>
    <x v="0"/>
    <m/>
    <m/>
    <n v="38.427300000000002"/>
    <n v="-122.85899999999999"/>
    <s v="Sonoma"/>
    <s v="MOLINO-1102"/>
    <s v="42571102"/>
    <n v="12000"/>
    <s v="MOLINO 1102CB"/>
    <x v="1"/>
    <s v="GRATON FIRE DEP."/>
    <s v="Urban"/>
    <m/>
    <m/>
    <s v="No"/>
    <m/>
    <m/>
    <m/>
    <m/>
    <m/>
    <m/>
    <m/>
    <s v="N"/>
    <s v="N"/>
    <m/>
    <m/>
    <s v="     "/>
    <m/>
    <m/>
    <m/>
    <m/>
    <m/>
    <m/>
    <m/>
    <m/>
    <m/>
    <m/>
    <m/>
    <m/>
    <m/>
    <m/>
    <m/>
    <m/>
    <m/>
    <m/>
    <m/>
  </r>
  <r>
    <s v="20150125"/>
    <s v="     "/>
    <n v="42167"/>
    <s v="6/12"/>
    <x v="0"/>
    <n v="0.66736111111111107"/>
    <s v="24"/>
    <n v="2"/>
    <s v="6"/>
    <x v="2"/>
    <n v="42167"/>
    <n v="0.66736111111111107"/>
    <s v="0"/>
    <s v="     "/>
    <m/>
    <m/>
    <s v="N"/>
    <x v="0"/>
    <s v="1249979"/>
    <s v="15-0040749"/>
    <m/>
    <m/>
    <m/>
    <m/>
    <s v="     "/>
    <x v="1"/>
    <s v="PG&amp;E"/>
    <m/>
    <s v="Vegetation"/>
    <m/>
    <s v="D"/>
    <m/>
    <s v="&lt;3 meters of linear travel"/>
    <s v="Square Feet: ; Acreage: "/>
    <s v="Equipment - PG&amp;E"/>
    <s v="34.n. Transformer damage or failure"/>
    <s v="Equipment - PG&amp;E"/>
    <s v="All types of equipment / facility failure"/>
    <s v="Transformer"/>
    <s v="Transformer"/>
    <m/>
    <m/>
    <s v="Line to Ground"/>
    <s v="PACIFIC BELL"/>
    <s v="Overhead"/>
    <x v="1"/>
    <s v="Transformer"/>
    <m/>
    <s v="100478251"/>
    <s v="     "/>
    <s v="Non-HFTD"/>
    <x v="0"/>
    <m/>
    <m/>
    <n v="37.925199999999997"/>
    <n v="-122.078"/>
    <s v="Contra Costa"/>
    <s v="LAKEWOOD-1102"/>
    <s v="13531102"/>
    <m/>
    <s v="N/A"/>
    <x v="0"/>
    <s v="WALNUT CREEK  FIRE"/>
    <s v="Urban"/>
    <m/>
    <m/>
    <s v="No"/>
    <m/>
    <m/>
    <m/>
    <m/>
    <m/>
    <m/>
    <m/>
    <s v="N"/>
    <s v="N"/>
    <m/>
    <m/>
    <s v="     "/>
    <m/>
    <m/>
    <m/>
    <m/>
    <m/>
    <m/>
    <m/>
    <m/>
    <m/>
    <m/>
    <m/>
    <m/>
    <m/>
    <m/>
    <m/>
    <m/>
    <m/>
    <m/>
    <m/>
  </r>
  <r>
    <s v="SAP201518132"/>
    <s v="     "/>
    <n v="42167"/>
    <s v="6/12"/>
    <x v="0"/>
    <m/>
    <s v="24"/>
    <n v="2"/>
    <s v="6"/>
    <x v="2"/>
    <n v="42165"/>
    <m/>
    <s v="pole fire; replaced pole and transformer bank; caused by tracking; failed fuse; broken conductor"/>
    <s v="     "/>
    <s v="SAP"/>
    <n v="44580"/>
    <s v="Y"/>
    <x v="0"/>
    <s v="1248662"/>
    <s v="15-0040158"/>
    <m/>
    <s v="T003416758"/>
    <n v="110448083"/>
    <m/>
    <s v="     "/>
    <x v="0"/>
    <s v="PG&amp;E"/>
    <m/>
    <m/>
    <m/>
    <s v="D"/>
    <m/>
    <s v="Structure-PG&amp;E only"/>
    <m/>
    <s v="Contamination"/>
    <s v="36.a. Contamination"/>
    <s v="Equipment - PG&amp;E"/>
    <s v="Contamination"/>
    <s v="Contamination"/>
    <m/>
    <m/>
    <m/>
    <s v="Three Phase Fault"/>
    <s v="No"/>
    <s v="Overhead"/>
    <x v="0"/>
    <s v="Transformer"/>
    <m/>
    <s v="100189780"/>
    <s v="     "/>
    <s v="Non-HFTD"/>
    <x v="0"/>
    <m/>
    <m/>
    <n v="34.963200000000001"/>
    <n v="-119.779"/>
    <s v="Santa Barbara"/>
    <s v="CUYAMA-1103"/>
    <m/>
    <m/>
    <s v="CUYAMA 11031635"/>
    <x v="0"/>
    <m/>
    <m/>
    <m/>
    <m/>
    <s v="No"/>
    <m/>
    <m/>
    <m/>
    <m/>
    <m/>
    <m/>
    <m/>
    <s v="N"/>
    <s v="N"/>
    <m/>
    <m/>
    <s v="     "/>
    <m/>
    <m/>
    <m/>
    <m/>
    <m/>
    <m/>
    <m/>
    <m/>
    <m/>
    <m/>
    <m/>
    <m/>
    <m/>
    <m/>
    <m/>
    <m/>
    <m/>
    <m/>
    <m/>
  </r>
  <r>
    <s v="SAP201518130"/>
    <s v="     "/>
    <n v="42167"/>
    <s v="6/12"/>
    <x v="0"/>
    <m/>
    <s v="24"/>
    <n v="2"/>
    <s v="6"/>
    <x v="2"/>
    <n v="42165"/>
    <m/>
    <s v="pole fire; burnt crossarm; failed fuse 9704"/>
    <s v="     "/>
    <s v="SAP"/>
    <n v="44580"/>
    <s v="Y"/>
    <x v="0"/>
    <s v="1248216"/>
    <s v="15-0039933"/>
    <m/>
    <s v="T003416154"/>
    <n v="110446889"/>
    <m/>
    <s v="     "/>
    <x v="0"/>
    <s v="PG&amp;E"/>
    <m/>
    <m/>
    <m/>
    <s v="D"/>
    <m/>
    <s v="Structure-PG&amp;E only"/>
    <m/>
    <s v="Equipment - PG&amp;E"/>
    <s v="34.c. Fuse damage or failure"/>
    <s v="Equipment - PG&amp;E"/>
    <s v="Fuse failure - all"/>
    <s v="Fuse failure - all"/>
    <s v="Crossarm"/>
    <m/>
    <m/>
    <s v="Line to Ground"/>
    <s v="Yes"/>
    <s v="Overhead"/>
    <x v="0"/>
    <s v="Crossarm"/>
    <m/>
    <m/>
    <s v="     "/>
    <s v="Non-HFTD"/>
    <x v="0"/>
    <m/>
    <m/>
    <n v="37.630899999999997"/>
    <n v="-122.089"/>
    <s v="Alameda"/>
    <s v="MT.EDEN-1108"/>
    <m/>
    <m/>
    <s v="MT EDEN 1108CB"/>
    <x v="0"/>
    <m/>
    <m/>
    <m/>
    <m/>
    <s v="No"/>
    <m/>
    <m/>
    <m/>
    <m/>
    <m/>
    <m/>
    <m/>
    <s v="N"/>
    <s v="N"/>
    <m/>
    <m/>
    <s v="     "/>
    <m/>
    <m/>
    <m/>
    <m/>
    <m/>
    <m/>
    <m/>
    <m/>
    <m/>
    <m/>
    <m/>
    <m/>
    <m/>
    <m/>
    <m/>
    <m/>
    <m/>
    <m/>
    <m/>
  </r>
  <r>
    <s v="20150122"/>
    <s v="     "/>
    <n v="42167"/>
    <s v="6/12"/>
    <x v="0"/>
    <n v="0.39166666666666666"/>
    <s v="24"/>
    <n v="2"/>
    <s v="6"/>
    <x v="2"/>
    <n v="42167"/>
    <n v="0.39166666666666666"/>
    <s v="Y2TBAWA  FOUND WIRE DOWN 1 POLE E/O AS 6439. TAP  TOWARDS FCO'S 13124. WIRE ENERGIZED AND ON GROUND. DEENERGIZED LINE CUT IN CLEAR . RENERGIZED. 1 CUSTOMER STILL OUT"/>
    <s v="     "/>
    <m/>
    <m/>
    <s v="N"/>
    <x v="0"/>
    <m/>
    <m/>
    <m/>
    <m/>
    <m/>
    <m/>
    <s v="     "/>
    <x v="1"/>
    <s v="PG&amp;E"/>
    <m/>
    <s v="Vegetation"/>
    <m/>
    <s v="D"/>
    <m/>
    <s v="&lt;3 meters of linear travel"/>
    <s v="Square Feet: ; Acreage: "/>
    <s v="Equipment - PG&amp;E"/>
    <s v="34.o. Other"/>
    <s v="Equipment - PG&amp;E"/>
    <s v="All types of equipment / facility failure"/>
    <m/>
    <m/>
    <m/>
    <m/>
    <m/>
    <s v="0"/>
    <s v="Overhead"/>
    <x v="1"/>
    <s v="Conductor"/>
    <m/>
    <s v="103204949"/>
    <s v="     "/>
    <s v="Non-HFTD"/>
    <x v="0"/>
    <m/>
    <m/>
    <n v="37.076099999999997"/>
    <n v="-120.2"/>
    <s v="Madera"/>
    <s v="CHOWCHILLA-1101"/>
    <s v="254101104"/>
    <m/>
    <s v="N/A"/>
    <x v="0"/>
    <m/>
    <s v="Agriculture"/>
    <m/>
    <m/>
    <s v="No"/>
    <m/>
    <m/>
    <m/>
    <m/>
    <m/>
    <m/>
    <m/>
    <s v="N"/>
    <s v="N"/>
    <m/>
    <m/>
    <s v="     "/>
    <m/>
    <m/>
    <m/>
    <m/>
    <m/>
    <m/>
    <m/>
    <m/>
    <m/>
    <m/>
    <m/>
    <m/>
    <m/>
    <m/>
    <m/>
    <m/>
    <m/>
    <m/>
    <m/>
  </r>
  <r>
    <s v="20150121"/>
    <s v="     "/>
    <n v="42167"/>
    <s v="6/12"/>
    <x v="0"/>
    <n v="0.37777777777777777"/>
    <s v="24"/>
    <n v="2"/>
    <s v="6"/>
    <x v="2"/>
    <n v="42167"/>
    <n v="0.37777777777777777"/>
    <s v="MICHAUD AVAITION OUT OF WILLOWS AIRPORT STRUCK MIDDLE PHASE OF OF OVERHEAD LINE TEARING DOWN TWO SPANS OF #6CU AND CAUSING SMALL FIRE"/>
    <s v="     "/>
    <m/>
    <m/>
    <s v="N"/>
    <x v="0"/>
    <s v="1249729"/>
    <s v="15-0040626"/>
    <m/>
    <m/>
    <n v="110451230"/>
    <m/>
    <s v="     "/>
    <x v="1"/>
    <s v="PG&amp;E"/>
    <m/>
    <s v="Vegetation"/>
    <m/>
    <s v="D"/>
    <m/>
    <s v="&lt;0.25"/>
    <s v="Square Feet: ; Acreage: "/>
    <s v="Contact - Animal - Other"/>
    <s v="33.b. Animal contact"/>
    <s v="Contact - Animal"/>
    <s v="All types of equipment / facility failure"/>
    <s v="Contact - Animal"/>
    <m/>
    <s v="Contact - Animal"/>
    <s v="Conductor"/>
    <s v="Line to Line"/>
    <s v="0"/>
    <s v="Overhead"/>
    <x v="3"/>
    <s v="Conductor"/>
    <m/>
    <s v="100326792"/>
    <s v="     "/>
    <s v="Non-HFTD"/>
    <x v="0"/>
    <m/>
    <m/>
    <n v="39.393999999999998"/>
    <n v="-122.23"/>
    <s v="Glenn"/>
    <s v="LOGAN-CREEK-2102"/>
    <s v="103142102"/>
    <n v="21000"/>
    <s v="N/A"/>
    <x v="0"/>
    <s v="Willows FD"/>
    <s v="Agriculture"/>
    <m/>
    <m/>
    <s v="No"/>
    <m/>
    <m/>
    <m/>
    <m/>
    <m/>
    <m/>
    <m/>
    <s v="N"/>
    <s v="N"/>
    <m/>
    <m/>
    <s v="     "/>
    <m/>
    <m/>
    <m/>
    <m/>
    <m/>
    <m/>
    <m/>
    <m/>
    <m/>
    <m/>
    <m/>
    <m/>
    <m/>
    <m/>
    <m/>
    <m/>
    <m/>
    <m/>
    <m/>
  </r>
  <r>
    <s v="20160105"/>
    <s v="     "/>
    <n v="42533"/>
    <s v="6/12"/>
    <x v="0"/>
    <n v="0.54861111111111116"/>
    <s v="25"/>
    <n v="2"/>
    <s v="6"/>
    <x v="6"/>
    <n v="42533"/>
    <n v="0.54861111111111116"/>
    <s v="GSR standby for Tmen arrival. FFD on scene, indicate small grass fire in front lawn. Extinguish by FD. Tmen request further standby for safety help.Released by Tmen."/>
    <s v="     "/>
    <m/>
    <m/>
    <s v="N"/>
    <x v="0"/>
    <s v="1487580"/>
    <s v="16-0042721"/>
    <m/>
    <m/>
    <m/>
    <m/>
    <s v="     "/>
    <x v="1"/>
    <s v="PG&amp;E"/>
    <m/>
    <s v="Vegetation"/>
    <m/>
    <s v="D"/>
    <m/>
    <s v="&lt;3 meters of linear travel"/>
    <s v="Square Feet: ; Acreage: "/>
    <s v="Contact - 3rd Party"/>
    <s v="33.c. Balloon contact"/>
    <s v="Contact - 3rd Party"/>
    <s v="All types of equipment / facility failure"/>
    <s v="Contact - Balloon"/>
    <m/>
    <s v="Contact - Balloon"/>
    <s v="Conductor"/>
    <s v="Line to Line"/>
    <s v="PACIFIC BELL"/>
    <s v="Overhead"/>
    <x v="3"/>
    <s v="Conductor"/>
    <m/>
    <s v="101557178"/>
    <s v="     "/>
    <s v="Non-HFTD"/>
    <x v="0"/>
    <m/>
    <m/>
    <n v="38.253500000000003"/>
    <n v="-122.063"/>
    <s v="Solano"/>
    <s v="SUISUN-1108"/>
    <s v="62131108"/>
    <n v="12000"/>
    <s v="SUISUN 1108CB"/>
    <x v="0"/>
    <s v="Fairfield FD"/>
    <s v="Urban"/>
    <m/>
    <m/>
    <s v="No"/>
    <m/>
    <m/>
    <m/>
    <m/>
    <m/>
    <m/>
    <m/>
    <s v="N"/>
    <s v="N"/>
    <m/>
    <m/>
    <s v="     "/>
    <m/>
    <m/>
    <m/>
    <m/>
    <m/>
    <m/>
    <m/>
    <m/>
    <m/>
    <m/>
    <m/>
    <m/>
    <m/>
    <m/>
    <m/>
    <m/>
    <m/>
    <m/>
    <m/>
  </r>
  <r>
    <s v="20160104"/>
    <s v="     "/>
    <n v="42533"/>
    <s v="6/12"/>
    <x v="0"/>
    <n v="0.49444444444444446"/>
    <s v="25"/>
    <n v="2"/>
    <s v="6"/>
    <x v="6"/>
    <n v="42533"/>
    <n v="0.49444444444444446"/>
    <s v="CREW TO REPLACE 1 SPAN #6 SOL 3WIRES 300'"/>
    <s v="     "/>
    <m/>
    <m/>
    <s v="N"/>
    <x v="0"/>
    <s v="1487616"/>
    <s v="16-0042724"/>
    <m/>
    <m/>
    <m/>
    <m/>
    <s v="     "/>
    <x v="1"/>
    <s v="PG&amp;E"/>
    <m/>
    <s v="Vegetation"/>
    <m/>
    <s v="D"/>
    <m/>
    <s v="0.26-9.99"/>
    <s v="Square Feet: ; Acreage: 4"/>
    <s v="Vegetation"/>
    <s v="33.a. Veg. contact"/>
    <s v="Vegetation"/>
    <s v="All types of equipment / facility failure"/>
    <s v="Contact - Vegetation"/>
    <m/>
    <s v="Contact - Vegetation"/>
    <s v="Conductor"/>
    <s v="Multi-Fault"/>
    <m/>
    <s v="Overhead"/>
    <x v="3"/>
    <s v="Conductor"/>
    <m/>
    <s v="100405660"/>
    <s v="     "/>
    <s v="Non-HFTD"/>
    <x v="0"/>
    <m/>
    <m/>
    <n v="39.679900000000004"/>
    <n v="-122.322"/>
    <s v="Glenn"/>
    <s v="LOGAN-CREEK-2102"/>
    <s v="103142102"/>
    <n v="21000"/>
    <s v="LOGAN CREEK 21022442"/>
    <x v="0"/>
    <s v="Cal Fire/ORLAND"/>
    <s v="Agriculture"/>
    <m/>
    <m/>
    <s v="No"/>
    <m/>
    <m/>
    <m/>
    <m/>
    <m/>
    <m/>
    <m/>
    <s v="N"/>
    <s v="Y"/>
    <s v="201606111200"/>
    <s v="201606122100"/>
    <s v="     "/>
    <s v="39.67992330"/>
    <s v="-122.32165000"/>
    <s v="Jun 13 2016 12:00AM"/>
    <s v="TrunkFail"/>
    <s v="Eucalyptus-blue gum had a 60ft long, 14inch diameter stem fail Southward into lines.  Tree and limb that failed is live, green and healthy appearing.  The stem failed at the fork with another co-dominant leader, but no defects or decay is present in the wood where the break was.  Failure likely due to strong winds reported by customer.  Approximate 3-5 acre fire in pasture occurred from wire down."/>
    <s v="EUCB"/>
    <s v="80"/>
    <s v="49"/>
    <s v="50"/>
    <s v="Moderate"/>
    <s v="None"/>
    <s v="N"/>
    <s v="1"/>
    <m/>
    <s v="Valley"/>
    <s v="D"/>
    <s v="CrossArm"/>
    <s v="BareWire"/>
    <s v="3"/>
  </r>
  <r>
    <s v="20160109"/>
    <s v="     "/>
    <n v="42533"/>
    <s v="6/12"/>
    <x v="0"/>
    <n v="0.83333333333333337"/>
    <s v="25"/>
    <n v="2"/>
    <s v="6"/>
    <x v="6"/>
    <n v="42533"/>
    <n v="0.83333333333333337"/>
    <s v="BALLONS IN TOWER STARTED GRASS FIRE"/>
    <s v="     "/>
    <m/>
    <m/>
    <s v="N"/>
    <x v="0"/>
    <m/>
    <m/>
    <m/>
    <m/>
    <m/>
    <m/>
    <s v="     "/>
    <x v="1"/>
    <s v="PG&amp;E"/>
    <m/>
    <s v="Vegetation"/>
    <m/>
    <s v="T"/>
    <m/>
    <s v="10-99"/>
    <s v="Square Feet: ; Acreage: 12"/>
    <s v="Contact - 3rd Party"/>
    <s v="33.c. Balloon contact"/>
    <s v="Contact - 3rd Party"/>
    <s v="All types of equipment / facility failure"/>
    <s v="Contact - Balloon"/>
    <m/>
    <s v="Contact - Balloon"/>
    <s v="Conductor"/>
    <m/>
    <s v="None"/>
    <s v="Overhead"/>
    <x v="4"/>
    <s v="Conductor"/>
    <m/>
    <s v="103434547"/>
    <s v="     "/>
    <s v="Non-HFTD"/>
    <x v="0"/>
    <m/>
    <m/>
    <n v="37.269399999999997"/>
    <n v="-121.789"/>
    <s v="Santa Clara"/>
    <s v="STONE-EVERGREEN-METCALF-115"/>
    <s v="ETL.2530"/>
    <n v="115000"/>
    <s v="N/A"/>
    <x v="0"/>
    <s v="San Jose FD"/>
    <s v="Urban"/>
    <m/>
    <m/>
    <s v="No"/>
    <m/>
    <m/>
    <m/>
    <m/>
    <m/>
    <m/>
    <m/>
    <s v="N"/>
    <s v="N"/>
    <m/>
    <m/>
    <s v="     "/>
    <m/>
    <m/>
    <m/>
    <m/>
    <m/>
    <m/>
    <m/>
    <m/>
    <m/>
    <m/>
    <m/>
    <m/>
    <m/>
    <m/>
    <m/>
    <m/>
    <m/>
    <m/>
    <m/>
  </r>
  <r>
    <s v="20160108"/>
    <s v="     "/>
    <n v="42533"/>
    <s v="6/12"/>
    <x v="0"/>
    <n v="0.80486111111111114"/>
    <s v="25"/>
    <n v="2"/>
    <s v="6"/>
    <x v="6"/>
    <n v="42533"/>
    <n v="0.80486111111111114"/>
    <s v="Car pole @ OH Sw pole 1701 crew enroute to replace Sw pole and de xarm 2P S/O car pole 1701, emg Sw Log16-42737 to clear for crew to mk repairs"/>
    <s v="     "/>
    <m/>
    <m/>
    <s v="N"/>
    <x v="0"/>
    <s v="1487713"/>
    <s v="16-0042737"/>
    <m/>
    <m/>
    <m/>
    <m/>
    <s v="     "/>
    <x v="1"/>
    <s v="PG&amp;E"/>
    <m/>
    <s v="Vegetation"/>
    <m/>
    <s v="D"/>
    <m/>
    <s v="&lt;0.25"/>
    <s v="Square Feet: ; Acreage: "/>
    <s v="Contact - 3rd Party"/>
    <s v="33.d. Vehicle contact"/>
    <s v="Contact - 3rd Party"/>
    <s v="All types of equipment / facility failure"/>
    <s v="Contact - Vehicle"/>
    <m/>
    <s v="Contact - Vehicle"/>
    <s v="Pole"/>
    <s v="Line to Line"/>
    <s v="PACIFIC BELL"/>
    <s v="Overhead"/>
    <x v="3"/>
    <s v="Conductor"/>
    <m/>
    <s v="101312163"/>
    <s v="     "/>
    <s v="Non-HFTD"/>
    <x v="0"/>
    <m/>
    <m/>
    <n v="39.159100000000002"/>
    <n v="-121.589"/>
    <s v="Yuba"/>
    <s v="EAST-MARYSVILLE-1105"/>
    <s v="152331105"/>
    <n v="12000"/>
    <s v="EAST MARYSVILLE 1105CB"/>
    <x v="0"/>
    <s v="Marysville FD"/>
    <s v="Urban"/>
    <m/>
    <m/>
    <s v="No"/>
    <m/>
    <m/>
    <m/>
    <m/>
    <m/>
    <m/>
    <m/>
    <s v="N"/>
    <s v="N"/>
    <m/>
    <m/>
    <s v="     "/>
    <m/>
    <m/>
    <m/>
    <m/>
    <m/>
    <m/>
    <m/>
    <m/>
    <m/>
    <m/>
    <m/>
    <m/>
    <m/>
    <m/>
    <m/>
    <m/>
    <m/>
    <m/>
    <m/>
  </r>
  <r>
    <s v="20160102"/>
    <s v="     "/>
    <n v="42533"/>
    <s v="6/12"/>
    <x v="0"/>
    <n v="0.33402777777777776"/>
    <s v="25"/>
    <n v="2"/>
    <s v="6"/>
    <x v="6"/>
    <n v="42533"/>
    <n v="0.33402777777777776"/>
    <s v="BURNED OFF POLE. ISSUED EC TAG FOR CREW TO REPLACE POLE AND O.D. BANK. A SMALL PORTION OF THE CUST FENCE WAS BURNED"/>
    <s v="     "/>
    <m/>
    <m/>
    <s v="N"/>
    <x v="0"/>
    <s v="1487419"/>
    <s v="16-0042672"/>
    <m/>
    <m/>
    <m/>
    <m/>
    <s v="     "/>
    <x v="1"/>
    <s v="PG&amp;E"/>
    <m/>
    <s v="Vegetation"/>
    <m/>
    <s v="D"/>
    <m/>
    <s v="&lt;3 meters of linear travel"/>
    <s v="Square Feet: ; Acreage: "/>
    <s v="Equipment - PG&amp;E"/>
    <s v="34.n. Transformer damage or failure"/>
    <s v="Equipment - PG&amp;E"/>
    <s v="All types of equipment / facility failure"/>
    <s v="Transformer"/>
    <s v="Transformer"/>
    <m/>
    <m/>
    <s v="Line to Ground"/>
    <m/>
    <s v="Overhead"/>
    <x v="3"/>
    <s v="Conductor"/>
    <m/>
    <s v="100668862"/>
    <s v="     "/>
    <s v="Non-HFTD"/>
    <x v="0"/>
    <m/>
    <m/>
    <n v="36.593600000000002"/>
    <n v="-119.989"/>
    <s v="Fresno"/>
    <s v="MCMULLIN-1104"/>
    <s v="254411104"/>
    <n v="12000"/>
    <s v="N/A"/>
    <x v="0"/>
    <s v="Cal Fire"/>
    <s v="Agriculture"/>
    <m/>
    <m/>
    <s v="No"/>
    <m/>
    <m/>
    <m/>
    <m/>
    <m/>
    <m/>
    <m/>
    <s v="N"/>
    <s v="N"/>
    <m/>
    <m/>
    <s v="     "/>
    <m/>
    <m/>
    <m/>
    <m/>
    <m/>
    <m/>
    <m/>
    <m/>
    <m/>
    <m/>
    <m/>
    <m/>
    <m/>
    <m/>
    <m/>
    <m/>
    <m/>
    <m/>
    <m/>
  </r>
  <r>
    <s v="MIA201610312"/>
    <s v="     "/>
    <n v="42533"/>
    <s v="6/12"/>
    <x v="0"/>
    <n v="0.34067129629629628"/>
    <s v="25"/>
    <n v="2"/>
    <s v="6"/>
    <x v="6"/>
    <n v="42533"/>
    <n v="0.34027777777777779"/>
    <s v="L7SF: 10467 S WESTLAWN AVE (MTR#1009930484) in Fresno; pole fire; burned off transformer on ground; pole broken by lightning; small bit of cust fence burned"/>
    <s v="     "/>
    <s v="FAS"/>
    <n v="44248"/>
    <s v="Y"/>
    <x v="0"/>
    <s v="1487419"/>
    <s v="16-0042672"/>
    <m/>
    <s v="T003711107"/>
    <n v="111712238"/>
    <m/>
    <s v="     "/>
    <x v="1"/>
    <s v="PG&amp;E"/>
    <m/>
    <m/>
    <m/>
    <s v="D"/>
    <m/>
    <s v="&lt;3 meters of linear travel"/>
    <m/>
    <s v="Weather - Lightning"/>
    <s v="39.a. All Other"/>
    <s v="Weather"/>
    <s v="Weather"/>
    <s v="Weather - Lightning"/>
    <m/>
    <m/>
    <m/>
    <s v="Line to Ground"/>
    <s v="Yes"/>
    <s v="Overhead"/>
    <x v="0"/>
    <m/>
    <m/>
    <s v="100669319"/>
    <s v="     "/>
    <s v="Non-HFTD"/>
    <x v="0"/>
    <m/>
    <m/>
    <n v="36.584200000000003"/>
    <n v="-119.953"/>
    <s v="Fresno"/>
    <s v="MC-MULLIN-1106"/>
    <m/>
    <n v="11000"/>
    <s v="N/A"/>
    <x v="0"/>
    <m/>
    <s v="Agriculture"/>
    <m/>
    <m/>
    <s v="No"/>
    <m/>
    <m/>
    <m/>
    <m/>
    <m/>
    <m/>
    <m/>
    <s v="N"/>
    <s v="N"/>
    <m/>
    <m/>
    <s v="     "/>
    <m/>
    <m/>
    <m/>
    <m/>
    <m/>
    <m/>
    <m/>
    <m/>
    <m/>
    <m/>
    <m/>
    <m/>
    <m/>
    <m/>
    <m/>
    <m/>
    <m/>
    <m/>
    <m/>
  </r>
  <r>
    <s v="20170090"/>
    <s v="     "/>
    <n v="42898"/>
    <s v="6/12"/>
    <x v="0"/>
    <m/>
    <s v="24"/>
    <n v="2"/>
    <s v="6"/>
    <x v="0"/>
    <n v="42898"/>
    <n v="0.64444444444444449"/>
    <s v="0"/>
    <s v="     "/>
    <m/>
    <m/>
    <s v="N"/>
    <x v="0"/>
    <s v="1803001"/>
    <s v="17-0054668"/>
    <m/>
    <m/>
    <n v="112955511"/>
    <m/>
    <s v="     "/>
    <x v="1"/>
    <s v="PG&amp;E"/>
    <m/>
    <s v="Vegetation"/>
    <m/>
    <s v="D"/>
    <m/>
    <s v="&lt;3 meters of linear travel"/>
    <s v="Square Feet: ; Acreage: "/>
    <s v="Contact - 3rd Party"/>
    <s v="33.c. Balloon contact"/>
    <s v="Contact - 3rd Party"/>
    <s v="All types of equipment / facility failure"/>
    <s v="Contact - Balloon"/>
    <m/>
    <s v="Contact - Balloon"/>
    <s v="Conductor"/>
    <s v="Line to Ground"/>
    <s v="Unknown"/>
    <s v="Overhead"/>
    <x v="3"/>
    <s v="Conductor"/>
    <m/>
    <s v="101136946"/>
    <s v="     "/>
    <s v="Non-HFTD"/>
    <x v="0"/>
    <m/>
    <m/>
    <n v="36.967199999999998"/>
    <n v="-120.093"/>
    <s v="Madera"/>
    <s v="STOREY-1105"/>
    <s v="254611105"/>
    <n v="12000"/>
    <s v="N/A"/>
    <x v="0"/>
    <s v="Unknown"/>
    <s v="Herbaceous"/>
    <m/>
    <m/>
    <s v="No"/>
    <m/>
    <m/>
    <m/>
    <m/>
    <m/>
    <m/>
    <m/>
    <s v="N"/>
    <s v="N"/>
    <m/>
    <m/>
    <s v="     "/>
    <m/>
    <m/>
    <m/>
    <m/>
    <m/>
    <m/>
    <m/>
    <m/>
    <m/>
    <m/>
    <m/>
    <m/>
    <m/>
    <m/>
    <m/>
    <m/>
    <m/>
    <m/>
    <m/>
  </r>
  <r>
    <s v="20170091"/>
    <s v="     "/>
    <n v="42898"/>
    <s v="6/12"/>
    <x v="0"/>
    <m/>
    <s v="24"/>
    <n v="2"/>
    <s v="6"/>
    <x v="0"/>
    <n v="42898"/>
    <n v="0.75277777777777777"/>
    <s v="CROWS NEST ON TOP OF TRANSFORMER CAUGHT ON FIRE. BAD ORDER POT AND OIL SPILL"/>
    <s v="     "/>
    <m/>
    <m/>
    <s v="N"/>
    <x v="0"/>
    <s v="1803150"/>
    <m/>
    <m/>
    <m/>
    <m/>
    <m/>
    <s v="     "/>
    <x v="1"/>
    <s v="PG&amp;E"/>
    <m/>
    <s v="Vegetation"/>
    <m/>
    <s v="D"/>
    <m/>
    <s v="&lt;3 meters of linear travel"/>
    <s v="Square Feet: ; Acreage: "/>
    <s v="Contact - Animal - Other"/>
    <s v="33.b. Animal contact"/>
    <s v="Contact - Animal"/>
    <s v="All types of equipment / facility failure"/>
    <s v="Contact - Animal"/>
    <m/>
    <s v="Contact - Animal"/>
    <s v="Transformer"/>
    <m/>
    <s v="Unknown"/>
    <s v="Overhead"/>
    <x v="3"/>
    <s v="Transformer"/>
    <m/>
    <s v="103371824"/>
    <s v="     "/>
    <s v="Non-HFTD"/>
    <x v="0"/>
    <m/>
    <m/>
    <n v="35.363799999999998"/>
    <n v="-118.82599999999999"/>
    <s v="Kern"/>
    <s v="LAMONT-1104"/>
    <s v="253911104"/>
    <n v="12000"/>
    <m/>
    <x v="0"/>
    <s v="N.A."/>
    <s v="Agriculture"/>
    <m/>
    <m/>
    <s v="No"/>
    <m/>
    <m/>
    <m/>
    <m/>
    <m/>
    <m/>
    <m/>
    <s v="N"/>
    <s v="N"/>
    <m/>
    <m/>
    <s v="     "/>
    <m/>
    <m/>
    <m/>
    <m/>
    <m/>
    <m/>
    <m/>
    <m/>
    <m/>
    <m/>
    <m/>
    <m/>
    <m/>
    <m/>
    <m/>
    <m/>
    <m/>
    <m/>
    <m/>
  </r>
  <r>
    <s v="MIA20181274"/>
    <s v="     "/>
    <n v="43263"/>
    <s v="6/12"/>
    <x v="0"/>
    <n v="0.37487268518518518"/>
    <s v="24"/>
    <n v="2"/>
    <s v="6"/>
    <x v="1"/>
    <n v="43263"/>
    <n v="0.37430555555555556"/>
    <s v="FAS states a crow caused insulators to flash and grass fire that was over 10 acres. Going to request fire incident report. Waiting on reply from CalFire."/>
    <s v="     "/>
    <s v="FAS"/>
    <n v="44257"/>
    <s v="Y"/>
    <x v="0"/>
    <s v="106991"/>
    <s v="18-0050070"/>
    <m/>
    <s v="T004341947"/>
    <n v="114691668"/>
    <m/>
    <s v="     "/>
    <x v="1"/>
    <s v="PG&amp;E"/>
    <m/>
    <m/>
    <m/>
    <s v="D"/>
    <m/>
    <s v="Oct-99"/>
    <m/>
    <s v="Contact - Animal - Bird"/>
    <s v="33.b. Animal contact"/>
    <s v="Contact - Bird"/>
    <s v="Contact from object"/>
    <s v="Contact - Animal"/>
    <m/>
    <s v="Contact - Animal"/>
    <s v="Insulator"/>
    <s v="Line to Line"/>
    <s v="No"/>
    <s v="Overhead"/>
    <x v="0"/>
    <m/>
    <m/>
    <s v="100649765"/>
    <s v="     "/>
    <s v="Non-HFTD"/>
    <x v="0"/>
    <m/>
    <m/>
    <n v="35.861600000000003"/>
    <n v="-119.893"/>
    <s v="Kings"/>
    <s v="TULARE-LAKE-1108"/>
    <m/>
    <n v="11000"/>
    <s v="TULARE LAKE 210854074"/>
    <x v="0"/>
    <s v="Coalinga Station"/>
    <s v="Agriculture"/>
    <m/>
    <m/>
    <s v="No"/>
    <m/>
    <m/>
    <m/>
    <m/>
    <m/>
    <m/>
    <m/>
    <s v="N"/>
    <s v="N"/>
    <m/>
    <m/>
    <s v="     "/>
    <m/>
    <m/>
    <m/>
    <m/>
    <m/>
    <m/>
    <m/>
    <m/>
    <m/>
    <m/>
    <m/>
    <m/>
    <m/>
    <m/>
    <m/>
    <m/>
    <m/>
    <m/>
    <m/>
  </r>
  <r>
    <s v="20180278"/>
    <s v="     "/>
    <n v="43263"/>
    <s v="6/12"/>
    <x v="0"/>
    <n v="0.37152777777777779"/>
    <s v="24"/>
    <n v="2"/>
    <s v="6"/>
    <x v="1"/>
    <n v="43263"/>
    <n v="0.37152777777777779"/>
    <s v="&quot;Crow caused flashed insulators and grass fire&quot; - found dead crow"/>
    <s v="     "/>
    <s v="FAS"/>
    <m/>
    <s v="N"/>
    <x v="0"/>
    <s v="106991"/>
    <s v="18-0050070"/>
    <m/>
    <m/>
    <m/>
    <m/>
    <s v="     "/>
    <x v="1"/>
    <s v="PG&amp;E"/>
    <m/>
    <m/>
    <m/>
    <s v="D"/>
    <m/>
    <s v="10-99"/>
    <m/>
    <s v="Contact - Animal - Bird"/>
    <s v="33.b. Animal contact"/>
    <s v="Contact - Bird"/>
    <s v="Contact from object"/>
    <s v="Contact - Animal"/>
    <m/>
    <s v="Contact - Animal"/>
    <s v="Insulator"/>
    <s v="Line to Line"/>
    <m/>
    <s v="Overhead"/>
    <x v="3"/>
    <m/>
    <m/>
    <s v="8644F"/>
    <s v="     "/>
    <s v="Non-HFTD"/>
    <x v="0"/>
    <m/>
    <m/>
    <n v="35.850700000000003"/>
    <n v="-119.89100000000001"/>
    <s v="Kings"/>
    <s v="TULARE-LAKE-1108"/>
    <s v="252951108"/>
    <n v="11000"/>
    <s v="TULARE LAKE 210854074"/>
    <x v="0"/>
    <m/>
    <s v="Herbaceous"/>
    <m/>
    <m/>
    <s v="No"/>
    <s v="10"/>
    <m/>
    <m/>
    <m/>
    <m/>
    <m/>
    <m/>
    <s v="N"/>
    <s v="N"/>
    <m/>
    <m/>
    <s v="     "/>
    <m/>
    <m/>
    <m/>
    <m/>
    <m/>
    <m/>
    <m/>
    <m/>
    <m/>
    <m/>
    <m/>
    <m/>
    <m/>
    <m/>
    <m/>
    <m/>
    <m/>
    <m/>
    <m/>
  </r>
  <r>
    <s v="20180281"/>
    <s v="     "/>
    <n v="43263"/>
    <s v="6/12"/>
    <x v="0"/>
    <m/>
    <s v="24"/>
    <n v="2"/>
    <s v="6"/>
    <x v="1"/>
    <m/>
    <m/>
    <m/>
    <s v="     "/>
    <s v="FAS"/>
    <m/>
    <s v="N"/>
    <x v="0"/>
    <m/>
    <m/>
    <m/>
    <m/>
    <m/>
    <m/>
    <s v="     "/>
    <x v="1"/>
    <s v="PG&amp;E"/>
    <m/>
    <m/>
    <m/>
    <s v="D"/>
    <m/>
    <s v="&lt;3 meters of linear travel"/>
    <m/>
    <s v="Unknown"/>
    <s v="40.a. Unknown"/>
    <s v="Unknown"/>
    <s v="Other"/>
    <s v="Unknown"/>
    <m/>
    <m/>
    <m/>
    <m/>
    <m/>
    <m/>
    <x v="3"/>
    <m/>
    <m/>
    <m/>
    <s v="     "/>
    <s v="Non-HFTD"/>
    <x v="0"/>
    <m/>
    <m/>
    <n v="38.588999999999999"/>
    <n v="-121.52"/>
    <s v="Yolo"/>
    <s v="WEST-SACRAMENTO-1110"/>
    <s v="063131110"/>
    <n v="11000"/>
    <m/>
    <x v="0"/>
    <m/>
    <s v="Urban"/>
    <m/>
    <m/>
    <s v="No"/>
    <m/>
    <m/>
    <m/>
    <m/>
    <m/>
    <m/>
    <m/>
    <s v="N"/>
    <s v="N"/>
    <m/>
    <m/>
    <s v="     "/>
    <m/>
    <m/>
    <m/>
    <m/>
    <m/>
    <m/>
    <m/>
    <m/>
    <m/>
    <m/>
    <m/>
    <m/>
    <m/>
    <m/>
    <m/>
    <m/>
    <m/>
    <m/>
    <m/>
  </r>
  <r>
    <s v="20180280"/>
    <s v="     "/>
    <n v="43263"/>
    <s v="6/12"/>
    <x v="0"/>
    <m/>
    <s v="24"/>
    <n v="2"/>
    <s v="6"/>
    <x v="1"/>
    <m/>
    <m/>
    <s v="Bird contact resulted in a spark, which caused fire.  Some cus equipment also got damaged"/>
    <s v="     "/>
    <s v="FAS"/>
    <m/>
    <s v="N"/>
    <x v="0"/>
    <s v="107441"/>
    <m/>
    <m/>
    <m/>
    <m/>
    <m/>
    <s v="     "/>
    <x v="0"/>
    <s v="PG&amp;E"/>
    <m/>
    <m/>
    <m/>
    <s v="D"/>
    <m/>
    <s v="&lt;3 meters of linear travel"/>
    <m/>
    <s v="Contact - Animal - Bird"/>
    <s v="33.b. Animal contact"/>
    <s v="Contact - Bird"/>
    <s v="Contact from object"/>
    <s v="Contact - Animal"/>
    <m/>
    <s v="Contact - Animal"/>
    <m/>
    <m/>
    <m/>
    <m/>
    <x v="3"/>
    <m/>
    <m/>
    <m/>
    <s v="     "/>
    <s v="Non-HFTD"/>
    <x v="0"/>
    <m/>
    <m/>
    <n v="36.653399999999998"/>
    <n v="-119.574"/>
    <s v="Fresno"/>
    <s v="MC-CALL-1107"/>
    <s v="254121107"/>
    <n v="11000"/>
    <m/>
    <x v="0"/>
    <m/>
    <s v="Rural"/>
    <m/>
    <m/>
    <s v="No"/>
    <m/>
    <m/>
    <m/>
    <m/>
    <m/>
    <m/>
    <m/>
    <s v="N"/>
    <s v="N"/>
    <m/>
    <m/>
    <s v="     "/>
    <m/>
    <m/>
    <m/>
    <m/>
    <m/>
    <m/>
    <m/>
    <m/>
    <m/>
    <m/>
    <m/>
    <m/>
    <m/>
    <m/>
    <m/>
    <m/>
    <m/>
    <m/>
    <m/>
  </r>
  <r>
    <s v="20190355"/>
    <s v="     "/>
    <n v="43628"/>
    <s v="6/12"/>
    <x v="0"/>
    <m/>
    <s v="24"/>
    <n v="2"/>
    <s v="6"/>
    <x v="3"/>
    <m/>
    <m/>
    <s v="Service burnt down due to illegal bypass"/>
    <s v="     "/>
    <s v="FAS"/>
    <m/>
    <s v="N"/>
    <x v="0"/>
    <m/>
    <m/>
    <m/>
    <s v="6689103729"/>
    <n v="0"/>
    <m/>
    <s v="     "/>
    <x v="0"/>
    <s v="PG&amp;E"/>
    <m/>
    <m/>
    <m/>
    <s v="D"/>
    <m/>
    <s v="Structure-only"/>
    <m/>
    <s v="Equipment - PG&amp;E"/>
    <s v="34.o. Other"/>
    <s v="Equipment - PG&amp;E"/>
    <m/>
    <m/>
    <s v="Service Drop"/>
    <m/>
    <m/>
    <m/>
    <m/>
    <s v="Overhead"/>
    <x v="0"/>
    <s v="Service Drop"/>
    <m/>
    <s v=""/>
    <s v="     "/>
    <s v="Non-HFTD"/>
    <x v="0"/>
    <m/>
    <m/>
    <n v="35.366799999999998"/>
    <n v="-119.19499999999999"/>
    <s v="KERN"/>
    <m/>
    <m/>
    <m/>
    <m/>
    <x v="0"/>
    <s v="kern County Fire Department"/>
    <m/>
    <m/>
    <m/>
    <s v="No"/>
    <m/>
    <m/>
    <m/>
    <m/>
    <m/>
    <m/>
    <m/>
    <s v="N"/>
    <s v="N"/>
    <m/>
    <m/>
    <s v="     "/>
    <m/>
    <m/>
    <m/>
    <m/>
    <m/>
    <m/>
    <m/>
    <m/>
    <m/>
    <m/>
    <m/>
    <m/>
    <m/>
    <m/>
    <m/>
    <m/>
    <m/>
    <m/>
    <m/>
  </r>
  <r>
    <s v="20190354"/>
    <s v="     "/>
    <n v="43628"/>
    <s v="6/12"/>
    <x v="0"/>
    <m/>
    <s v="24"/>
    <n v="2"/>
    <s v="6"/>
    <x v="3"/>
    <n v="43628"/>
    <m/>
    <s v="FAS report says customer equipment caused incident"/>
    <s v="     "/>
    <s v="FAS"/>
    <m/>
    <s v="N"/>
    <x v="0"/>
    <s v="407270"/>
    <m/>
    <m/>
    <s v="T004672459"/>
    <n v="0"/>
    <m/>
    <s v="     "/>
    <x v="1"/>
    <s v="PG&amp;E"/>
    <m/>
    <m/>
    <m/>
    <s v="D"/>
    <m/>
    <s v="&lt;3 meters of linear travel"/>
    <m/>
    <s v="Contact - Customer (Equip/Structure/Veg)"/>
    <s v="33.e. Other contact from object"/>
    <s v="Contact - 3rd Party"/>
    <s v="Contact from object"/>
    <s v="Contact - Other"/>
    <m/>
    <s v="Contact - Other"/>
    <s v="Transformer"/>
    <m/>
    <m/>
    <s v="Overhead"/>
    <x v="0"/>
    <s v="Transformer"/>
    <m/>
    <s v="220003830547 "/>
    <s v="     "/>
    <s v="Non-HFTD"/>
    <x v="0"/>
    <m/>
    <m/>
    <n v="38.505200000000002"/>
    <n v="-122"/>
    <s v="YOLO"/>
    <s v="PUTAH-CREEK-1102"/>
    <m/>
    <m/>
    <s v="N/A"/>
    <x v="1"/>
    <m/>
    <s v="Agriculture"/>
    <m/>
    <m/>
    <s v="No"/>
    <m/>
    <m/>
    <m/>
    <m/>
    <m/>
    <m/>
    <m/>
    <s v="N"/>
    <s v="N"/>
    <m/>
    <m/>
    <s v="     "/>
    <m/>
    <m/>
    <m/>
    <m/>
    <m/>
    <m/>
    <m/>
    <m/>
    <m/>
    <m/>
    <m/>
    <m/>
    <m/>
    <m/>
    <m/>
    <m/>
    <m/>
    <m/>
    <m/>
  </r>
  <r>
    <s v="MIA201911392"/>
    <s v="     "/>
    <n v="43628"/>
    <s v="6/12"/>
    <x v="0"/>
    <n v="0.88637731481481485"/>
    <s v="24"/>
    <n v="2"/>
    <s v="6"/>
    <x v="3"/>
    <n v="43628"/>
    <n v="0.88611111111111107"/>
    <s v="&quot;Customer had seen sparking during earlier outage.  No sign of problem.  Pole is burnt at top and at ground run and south transformer is seeping&quot;"/>
    <s v="     "/>
    <s v="FAS"/>
    <n v="44243"/>
    <s v="Y"/>
    <x v="0"/>
    <m/>
    <m/>
    <m/>
    <s v="7083478543"/>
    <n v="117441491"/>
    <m/>
    <s v="     "/>
    <x v="0"/>
    <s v="PG&amp;E"/>
    <m/>
    <m/>
    <m/>
    <s v="D"/>
    <m/>
    <s v="Unknown"/>
    <m/>
    <s v="Equipment - PG&amp;E"/>
    <s v="34.j. Recloser damage or failure"/>
    <s v="Equipment - PG&amp;E"/>
    <s v="All types of equipment / facility failure"/>
    <s v="Recloser failure"/>
    <s v="Pole"/>
    <m/>
    <m/>
    <m/>
    <s v="Yes"/>
    <s v="Overhead"/>
    <x v="0"/>
    <m/>
    <m/>
    <s v="100164451"/>
    <s v="     "/>
    <s v="Non-HFTD"/>
    <x v="0"/>
    <m/>
    <m/>
    <n v="35.375100000000003"/>
    <n v="-118.992"/>
    <s v="Kern"/>
    <s v="BAKERSFIELD-2106"/>
    <m/>
    <n v="21000"/>
    <m/>
    <x v="0"/>
    <s v="Kern County Fire"/>
    <s v="Urban"/>
    <m/>
    <m/>
    <s v="No"/>
    <m/>
    <m/>
    <m/>
    <m/>
    <m/>
    <m/>
    <m/>
    <s v="N"/>
    <s v="N"/>
    <m/>
    <m/>
    <s v="     "/>
    <m/>
    <m/>
    <m/>
    <m/>
    <m/>
    <m/>
    <m/>
    <m/>
    <m/>
    <m/>
    <m/>
    <m/>
    <m/>
    <m/>
    <m/>
    <m/>
    <m/>
    <m/>
    <m/>
  </r>
  <r>
    <s v="20190358"/>
    <s v="     "/>
    <n v="43628"/>
    <s v="6/12"/>
    <x v="0"/>
    <m/>
    <s v="24"/>
    <n v="2"/>
    <s v="6"/>
    <x v="3"/>
    <n v="43628"/>
    <n v="0.54861111111111116"/>
    <s v="transformer lid blew off and caused ignition"/>
    <s v="     "/>
    <s v="FAS"/>
    <m/>
    <s v="N"/>
    <x v="0"/>
    <s v="407729"/>
    <s v="19-0066727"/>
    <m/>
    <s v="T004673045"/>
    <n v="0"/>
    <m/>
    <s v="     "/>
    <x v="1"/>
    <s v="PG&amp;E"/>
    <m/>
    <m/>
    <m/>
    <s v="D"/>
    <m/>
    <s v="&lt;0.25"/>
    <m/>
    <s v="Equipment - PG&amp;E"/>
    <s v="34.n. Transformer damage or failure"/>
    <s v="Equipment - PG&amp;E"/>
    <s v="All types of equipment / facility failure"/>
    <s v="Transformer failure"/>
    <s v="Transformer"/>
    <m/>
    <m/>
    <s v="Line to Line"/>
    <m/>
    <s v="Overhead"/>
    <x v="0"/>
    <s v="Transformer"/>
    <m/>
    <s v="317662554392 "/>
    <s v="     "/>
    <s v="Non-HFTD"/>
    <x v="0"/>
    <m/>
    <m/>
    <n v="37.991399999999999"/>
    <n v="-121.312"/>
    <s v="SAN JOAQUIN"/>
    <s v="COUNTRY-CLUB-1105"/>
    <m/>
    <m/>
    <s v="COUNTRY CLUB 0401CB"/>
    <x v="0"/>
    <s v="San Francisco FD"/>
    <s v="Herbaceous"/>
    <m/>
    <m/>
    <s v="No"/>
    <m/>
    <m/>
    <m/>
    <m/>
    <m/>
    <m/>
    <m/>
    <s v="N"/>
    <s v="N"/>
    <m/>
    <m/>
    <s v="     "/>
    <m/>
    <m/>
    <m/>
    <m/>
    <m/>
    <m/>
    <m/>
    <m/>
    <m/>
    <m/>
    <m/>
    <m/>
    <m/>
    <m/>
    <m/>
    <m/>
    <m/>
    <m/>
    <m/>
  </r>
  <r>
    <s v="20190357"/>
    <s v="     "/>
    <n v="43628"/>
    <s v="6/12"/>
    <x v="0"/>
    <m/>
    <s v="24"/>
    <n v="2"/>
    <s v="6"/>
    <x v="3"/>
    <m/>
    <m/>
    <s v="Balloon hit transmission lines and caused ignition"/>
    <s v="     "/>
    <s v="FAS"/>
    <m/>
    <s v="N"/>
    <x v="0"/>
    <m/>
    <m/>
    <s v="INT-12360"/>
    <s v="T004672976"/>
    <n v="0"/>
    <m/>
    <s v="     "/>
    <x v="1"/>
    <s v="PG&amp;E"/>
    <m/>
    <m/>
    <m/>
    <s v="T"/>
    <m/>
    <s v="0.26-9.99"/>
    <m/>
    <s v="Contact - 3rd Party"/>
    <s v="33.c. Balloon contact"/>
    <s v="Contact - 3rd Party"/>
    <s v="Contact from object"/>
    <s v="Contact - Balloon"/>
    <m/>
    <s v="Contact - Balloon"/>
    <s v="Conductor - Transmission"/>
    <m/>
    <m/>
    <s v="Overhead"/>
    <x v="4"/>
    <s v="Conductor - Transmission"/>
    <s v="No recorded damage"/>
    <s v="Unknown"/>
    <s v="     "/>
    <s v="Non-HFTD"/>
    <x v="0"/>
    <m/>
    <m/>
    <n v="38.146299999999997"/>
    <n v="-122.16800000000001"/>
    <s v="SOLANO"/>
    <s v="IGNACIO-MARE-ISLAND-#2"/>
    <m/>
    <n v="115000"/>
    <s v="N/A"/>
    <x v="0"/>
    <m/>
    <s v="Herbaceous"/>
    <m/>
    <m/>
    <s v="No"/>
    <m/>
    <m/>
    <m/>
    <m/>
    <m/>
    <m/>
    <m/>
    <s v="N"/>
    <s v="N"/>
    <m/>
    <m/>
    <s v="     "/>
    <m/>
    <m/>
    <m/>
    <m/>
    <m/>
    <m/>
    <m/>
    <m/>
    <m/>
    <m/>
    <m/>
    <m/>
    <m/>
    <m/>
    <m/>
    <m/>
    <m/>
    <m/>
    <m/>
  </r>
  <r>
    <s v="20200580"/>
    <s v="     "/>
    <n v="43994"/>
    <s v="6/12"/>
    <x v="0"/>
    <n v="0.75277777777777777"/>
    <s v="24"/>
    <n v="2"/>
    <s v="6"/>
    <x v="4"/>
    <n v="43994"/>
    <n v="0.74583333333333335"/>
    <s v="On June 12, 2020 at 1804 hours, a PG&amp;E troubleman was dispatched to the Wahtoke 1107 Distribution Circuit on South Reed Ave and observed primary conductors and pole down on ground due to vegetation contact. Initial analysis indicates that a large eucalyptus tree fell across three phases of primary conductors bringing down an entire PG&amp;E pole with it. This resulted in damage to multiple assets attached to the pole and a small 1 meter to 3 meter fire. Fire Department was on site but it's reported that the fire was self extinguished. The troubleman created a EC tag for the damaged assets to be replaced and marked this as Priority A. Power was resoted to all 2251 customer at 0251 hours on June 13, 2020."/>
    <s v="     "/>
    <s v="FAS"/>
    <m/>
    <s v="N"/>
    <x v="0"/>
    <s v="938148"/>
    <s v="20-0060776"/>
    <m/>
    <s v="T004987153"/>
    <n v="119160989"/>
    <m/>
    <s v="     "/>
    <x v="1"/>
    <s v="PG&amp;E"/>
    <m/>
    <s v="Vegetation"/>
    <m/>
    <s v="D"/>
    <s v="D"/>
    <s v="&lt;3 meters of linear travel"/>
    <m/>
    <s v="Vegetation"/>
    <s v="33.a. Veg. contact"/>
    <s v="Vegetation"/>
    <s v="Contact from object"/>
    <s v="Contact - Vegetation"/>
    <m/>
    <s v="Contact - Vegetation"/>
    <s v="Conductor - Primary"/>
    <s v="Three Phase Fault"/>
    <m/>
    <s v="Overhead"/>
    <x v="3"/>
    <s v="Conductor - Primary"/>
    <s v="Pole, Crossarm, Insulator, Hardware Framing, Cutout"/>
    <s v="Circuit ID: 254531107"/>
    <s v="     "/>
    <s v="Non-HFTD"/>
    <x v="0"/>
    <m/>
    <m/>
    <n v="36.585099999999997"/>
    <n v="-119.458"/>
    <s v="Fresno"/>
    <s v="WAHTOKE-1107"/>
    <m/>
    <n v="12000"/>
    <m/>
    <x v="0"/>
    <s v="Self Extinguished"/>
    <s v="Hardwood Woodland"/>
    <m/>
    <m/>
    <s v="No"/>
    <m/>
    <m/>
    <m/>
    <m/>
    <m/>
    <m/>
    <m/>
    <s v="N"/>
    <s v="N"/>
    <m/>
    <m/>
    <s v="     "/>
    <s v="36.35700000"/>
    <s v="-119.22900000"/>
    <s v="Jun 15 2020 12:00AM"/>
    <s v="RootsFail"/>
    <s v="OVER MATURE BLUE GUM UPROOTED DURING STRONG WINDS. TREE WAS REMOVED AND STUMP GROUND PRIOR TO INVSTIGATION. TREE IFORMATION WAS GATHERED FROM PAST PI INSPECTIONS AND SURROUNDING TREES. WAS LAST TRIMMED 4/8/20 TO THE SIDE 20FT"/>
    <s v="EUCB"/>
    <s v="75"/>
    <s v="43"/>
    <s v="45"/>
    <s v="None"/>
    <s v="Moderate"/>
    <s v="N"/>
    <s v="1"/>
    <m/>
    <s v="Other"/>
    <s v="A"/>
    <s v="Triangle"/>
    <s v="BareWire"/>
    <s v="0"/>
  </r>
  <r>
    <s v="20200581"/>
    <s v="     "/>
    <n v="43994"/>
    <s v="6/12"/>
    <x v="0"/>
    <n v="0.81041666666666667"/>
    <s v="24"/>
    <n v="2"/>
    <s v="6"/>
    <x v="4"/>
    <n v="43994"/>
    <n v="0.84027777777777779"/>
    <s v="On June 12, 2020 at 2003 hours, a PG&amp;E Troubleman patrolled the Atwater 1102 12kV Distribution Circuit number 253611102, near 10632 Rose Avenue in Atwater. He observed a damaged primary overhead SP single-phase transformer jumper on the crossarm and a 40' wood class three pole that was almost burnt all the way through. Initial analysis indicates the pole was burnt between the transformer and crossarm, due to tracking. The 312-minute outage affected 28 customers. All the repairs were completed and the line was returned to service on June 13, 2020. This ignition did not meet the reporting criteria, because it didn't burn material other than PG&amp;E assets and the fire was not greater than one linear meter. This information is preliminary."/>
    <s v="     "/>
    <s v="FAS"/>
    <m/>
    <s v="N"/>
    <x v="0"/>
    <s v="938227"/>
    <s v="20-0060805"/>
    <m/>
    <s v="T004987248"/>
    <n v="119161013"/>
    <m/>
    <s v="     "/>
    <x v="0"/>
    <s v="PG&amp;E"/>
    <m/>
    <s v="Other"/>
    <m/>
    <s v="D"/>
    <s v="D"/>
    <s v="Structure-only"/>
    <m/>
    <s v="Equipment - PG&amp;E"/>
    <s v="36.a. Contamination"/>
    <s v="Equipment - PG&amp;E"/>
    <s v="Contamination"/>
    <s v="Tracking"/>
    <s v="Jumper"/>
    <m/>
    <m/>
    <s v="Force Out"/>
    <m/>
    <s v="Overhead"/>
    <x v="3"/>
    <s v="Jumper"/>
    <s v="Pole, Transformer"/>
    <s v="Circuit ID: 253611102; SAP ID: 101144813"/>
    <s v="     "/>
    <s v="Non-HFTD"/>
    <x v="0"/>
    <m/>
    <m/>
    <n v="37.324199999999998"/>
    <n v="-120.681"/>
    <s v="Merced"/>
    <s v="ATWATER-1102"/>
    <m/>
    <n v="12000"/>
    <m/>
    <x v="0"/>
    <s v="Unknown"/>
    <s v="Agriculture"/>
    <m/>
    <m/>
    <s v="No"/>
    <m/>
    <m/>
    <m/>
    <m/>
    <m/>
    <m/>
    <m/>
    <s v="N"/>
    <s v="N"/>
    <m/>
    <m/>
    <s v="     "/>
    <m/>
    <m/>
    <m/>
    <m/>
    <m/>
    <m/>
    <m/>
    <m/>
    <m/>
    <m/>
    <m/>
    <m/>
    <m/>
    <m/>
    <m/>
    <m/>
    <m/>
    <m/>
    <m/>
  </r>
  <r>
    <s v="20200578"/>
    <s v="     "/>
    <n v="43994"/>
    <s v="6/12"/>
    <x v="0"/>
    <n v="0.52013888888888893"/>
    <s v="24"/>
    <n v="2"/>
    <s v="6"/>
    <x v="4"/>
    <n v="43994"/>
    <n v="0.5493055555555556"/>
    <s v="On June 12, 2020 a troubleman was dispatched to the EL NIDO 1104 distribution circuit on West Sandy Mush Rd, outside the city of Merced for reports of arcing wires hazard. Initial analysis indicates regulator R5418 failed and was found single phasing, which resulted in a grass fire and a sustained outage to 187 customers for 28 minutes. Switch 4072 was opened along with Line Recloser 4470 to de-energize the line and make safe. The troubleman created a &quot;Priority A&quot; EC notification and corrective work was completed on June 12, 2020. Power was restored to all 187 customers by 1345 hours on June 12, 2020.  Merced Fire Department was on scene to extinguish the fire."/>
    <s v="     "/>
    <s v="FAS"/>
    <m/>
    <s v="N"/>
    <x v="0"/>
    <s v="937873"/>
    <s v="20-0060641"/>
    <m/>
    <s v="T004986784"/>
    <n v="119159987"/>
    <m/>
    <s v="     "/>
    <x v="1"/>
    <s v="PG&amp;E"/>
    <m/>
    <s v="Vegetation"/>
    <m/>
    <s v="D"/>
    <s v="D"/>
    <s v="0.26-9.99"/>
    <m/>
    <s v="Equipment - PG&amp;E"/>
    <s v="34.i._x0009_Voltage regulator / booster damage or failure"/>
    <s v="Equipment - PG&amp;E"/>
    <s v="All types of equipment / facility failure"/>
    <s v="Voltage Regulator failure"/>
    <s v="Voltage Regulator"/>
    <m/>
    <m/>
    <s v="Force Out"/>
    <m/>
    <s v="Overhead"/>
    <x v="3"/>
    <s v="Voltage Regulator"/>
    <m/>
    <s v="R5418"/>
    <s v="     "/>
    <s v="Non-HFTD"/>
    <x v="0"/>
    <m/>
    <m/>
    <n v="37.185899999999997"/>
    <n v="-120.59"/>
    <s v="Merced"/>
    <s v="EL-NIDO-1104"/>
    <m/>
    <n v="12000"/>
    <m/>
    <x v="0"/>
    <s v="Merced FD"/>
    <s v="Herbaceous"/>
    <m/>
    <m/>
    <s v="No"/>
    <m/>
    <m/>
    <m/>
    <m/>
    <m/>
    <m/>
    <m/>
    <s v="N"/>
    <s v="N"/>
    <m/>
    <m/>
    <s v="     "/>
    <m/>
    <m/>
    <m/>
    <m/>
    <m/>
    <m/>
    <m/>
    <m/>
    <m/>
    <m/>
    <m/>
    <m/>
    <m/>
    <m/>
    <m/>
    <m/>
    <m/>
    <m/>
    <m/>
  </r>
  <r>
    <s v="20140003"/>
    <s v="     "/>
    <n v="41803"/>
    <s v="6/13"/>
    <x v="0"/>
    <n v="0.38819444444444445"/>
    <s v="24"/>
    <n v="2"/>
    <s v="6"/>
    <x v="7"/>
    <n v="41803"/>
    <n v="0.38819444444444445"/>
    <m/>
    <s v="     "/>
    <m/>
    <m/>
    <s v="N"/>
    <x v="0"/>
    <s v="1034055"/>
    <s v="14-0038197"/>
    <m/>
    <m/>
    <n v="108196448"/>
    <m/>
    <s v="     "/>
    <x v="1"/>
    <s v="PG&amp;E"/>
    <m/>
    <s v="Vegetation"/>
    <m/>
    <s v="D"/>
    <m/>
    <s v="&lt;0.25"/>
    <s v="Square Feet: ; Acreage: "/>
    <s v="Contact - 3rd Party"/>
    <s v="33.d. Vehicle contact"/>
    <s v="Contact - 3rd Party"/>
    <s v="All types of equipment / facility failure"/>
    <s v="Contact - Vehicle"/>
    <m/>
    <s v="Contact - Vehicle"/>
    <s v="Pole"/>
    <s v="Three Phase Fault"/>
    <s v="AT&amp;T"/>
    <s v="Overhead"/>
    <x v="3"/>
    <s v="Conductor"/>
    <m/>
    <s v="101703071"/>
    <s v="     "/>
    <s v="Non-HFTD"/>
    <x v="0"/>
    <m/>
    <m/>
    <n v="36.933500000000002"/>
    <n v="-121.389"/>
    <s v="San Benito"/>
    <s v="HOLLISTER-2104"/>
    <s v="182492104"/>
    <n v="21000"/>
    <s v="HOLLISTER 21044046"/>
    <x v="0"/>
    <s v="Hollister FD"/>
    <s v="Urban"/>
    <m/>
    <m/>
    <s v="No"/>
    <m/>
    <m/>
    <m/>
    <m/>
    <m/>
    <m/>
    <m/>
    <s v="N"/>
    <s v="N"/>
    <m/>
    <m/>
    <s v="     "/>
    <m/>
    <m/>
    <m/>
    <m/>
    <m/>
    <m/>
    <m/>
    <m/>
    <m/>
    <m/>
    <m/>
    <m/>
    <m/>
    <m/>
    <m/>
    <m/>
    <m/>
    <m/>
    <m/>
  </r>
  <r>
    <s v="SAP201421239"/>
    <s v="     "/>
    <n v="41803"/>
    <s v="6/13"/>
    <x v="0"/>
    <m/>
    <s v="24"/>
    <n v="2"/>
    <s v="6"/>
    <x v="7"/>
    <n v="41801"/>
    <m/>
    <s v="Crossarm replaced due to pole fire; failed fuse 4787"/>
    <s v="     "/>
    <s v="SAP"/>
    <n v="44580"/>
    <s v="Y"/>
    <x v="0"/>
    <m/>
    <s v="14-0037813"/>
    <m/>
    <s v="T003136755"/>
    <n v="108193341"/>
    <m/>
    <s v="     "/>
    <x v="0"/>
    <s v="PG&amp;E"/>
    <m/>
    <m/>
    <m/>
    <s v="D"/>
    <m/>
    <s v="Structure-PG&amp;E only"/>
    <m/>
    <s v="Equipment - PG&amp;E"/>
    <s v="34.c. Fuse damage or failure"/>
    <s v="Equipment - PG&amp;E"/>
    <s v="Fuse failure - all"/>
    <s v="Fuse failure - all"/>
    <s v="Crossarm"/>
    <m/>
    <m/>
    <s v="Line to Ground"/>
    <s v="Yes"/>
    <s v="Overhead"/>
    <x v="0"/>
    <s v="Crossarm"/>
    <m/>
    <s v="101851403"/>
    <s v="     "/>
    <s v="Non-HFTD"/>
    <x v="0"/>
    <m/>
    <m/>
    <n v="35.3628"/>
    <n v="-120.84399999999999"/>
    <s v="San Luis Obispo"/>
    <s v="MORRO-BAY-1101"/>
    <m/>
    <m/>
    <s v="MORRO BAY 1101W02"/>
    <x v="0"/>
    <m/>
    <m/>
    <m/>
    <m/>
    <s v="No"/>
    <m/>
    <m/>
    <m/>
    <m/>
    <m/>
    <m/>
    <m/>
    <s v="N"/>
    <s v="N"/>
    <m/>
    <m/>
    <s v="     "/>
    <m/>
    <m/>
    <m/>
    <m/>
    <m/>
    <m/>
    <m/>
    <m/>
    <m/>
    <m/>
    <m/>
    <m/>
    <m/>
    <m/>
    <m/>
    <m/>
    <m/>
    <m/>
    <m/>
  </r>
  <r>
    <s v="MIA20154510"/>
    <s v="     "/>
    <n v="42168"/>
    <s v="6/13"/>
    <x v="0"/>
    <n v="0.34781250000000002"/>
    <s v="24"/>
    <n v="2"/>
    <s v="6"/>
    <x v="2"/>
    <n v="42168"/>
    <n v="0.34722222222222221"/>
    <s v="S1ZE - burnt open connector caused fire "/>
    <s v="     "/>
    <s v="FAS"/>
    <n v="44264"/>
    <s v="Y"/>
    <x v="0"/>
    <m/>
    <m/>
    <m/>
    <s v="4408167567"/>
    <m/>
    <m/>
    <s v="     "/>
    <x v="1"/>
    <s v="PG&amp;E"/>
    <m/>
    <m/>
    <m/>
    <s v="D"/>
    <m/>
    <s v="&lt;0.25"/>
    <m/>
    <s v="Equipment - PG&amp;E"/>
    <s v="34.m. Connection device damage or failure"/>
    <s v="Equipment - PG&amp;E"/>
    <s v="All types of equipment / facility failure"/>
    <s v="Splice/Clamp/Connector"/>
    <s v="Splice/Clamp/Connector"/>
    <m/>
    <m/>
    <m/>
    <s v="No"/>
    <s v="Overhead"/>
    <x v="0"/>
    <m/>
    <m/>
    <s v="253611103"/>
    <s v="     "/>
    <s v="Non-HFTD"/>
    <x v="0"/>
    <m/>
    <m/>
    <n v="37.404499999999999"/>
    <n v="-120.643"/>
    <s v="Merced"/>
    <s v="ATWATER-1103"/>
    <s v="253611103"/>
    <n v="11000"/>
    <m/>
    <x v="0"/>
    <m/>
    <s v="Agriculture"/>
    <m/>
    <m/>
    <s v="No"/>
    <m/>
    <m/>
    <m/>
    <m/>
    <m/>
    <m/>
    <m/>
    <s v="N"/>
    <s v="N"/>
    <m/>
    <m/>
    <s v="     "/>
    <m/>
    <m/>
    <m/>
    <m/>
    <m/>
    <m/>
    <m/>
    <m/>
    <m/>
    <m/>
    <m/>
    <m/>
    <m/>
    <m/>
    <m/>
    <m/>
    <m/>
    <m/>
    <m/>
  </r>
  <r>
    <s v="20150127"/>
    <s v="     "/>
    <n v="42168"/>
    <s v="6/13"/>
    <x v="0"/>
    <n v="0.53472222222222221"/>
    <s v="24"/>
    <n v="2"/>
    <s v="6"/>
    <x v="2"/>
    <m/>
    <m/>
    <s v="1/0 al sec down. TX's are off. Info to on call for crew"/>
    <s v="     "/>
    <m/>
    <m/>
    <s v="N"/>
    <x v="0"/>
    <s v="1250346"/>
    <m/>
    <m/>
    <m/>
    <m/>
    <m/>
    <s v="     "/>
    <x v="1"/>
    <s v="PG&amp;E"/>
    <m/>
    <s v="Vegetation"/>
    <m/>
    <s v="D"/>
    <m/>
    <s v="&lt;3 meters of linear travel"/>
    <s v="Square Feet: ; Acreage: "/>
    <s v="Equipment - PG&amp;E"/>
    <s v="34.b. Conductor damage or failure"/>
    <s v="Equipment - PG&amp;E"/>
    <s v="All types of equipment / facility failure"/>
    <s v="Conductor"/>
    <s v="Conductor"/>
    <m/>
    <m/>
    <m/>
    <s v="0"/>
    <s v="Overhead"/>
    <x v="1"/>
    <s v="Conductor"/>
    <m/>
    <s v="103779942"/>
    <s v="     "/>
    <s v="Non-HFTD"/>
    <x v="0"/>
    <m/>
    <m/>
    <n v="35.272199999999998"/>
    <n v="-118.91200000000001"/>
    <s v="Kern"/>
    <s v="LAMONT-1106"/>
    <s v="253911106"/>
    <m/>
    <s v="N/A"/>
    <x v="0"/>
    <s v="Kern Co Fire Dept"/>
    <s v="Urban"/>
    <m/>
    <m/>
    <s v="No"/>
    <m/>
    <m/>
    <m/>
    <m/>
    <m/>
    <m/>
    <m/>
    <s v="N"/>
    <s v="N"/>
    <m/>
    <m/>
    <s v="     "/>
    <m/>
    <m/>
    <m/>
    <m/>
    <m/>
    <m/>
    <m/>
    <m/>
    <m/>
    <m/>
    <m/>
    <m/>
    <m/>
    <m/>
    <m/>
    <m/>
    <m/>
    <m/>
    <m/>
  </r>
  <r>
    <s v="SAP201518115"/>
    <s v="     "/>
    <n v="42168"/>
    <s v="6/13"/>
    <x v="0"/>
    <m/>
    <s v="24"/>
    <n v="2"/>
    <s v="6"/>
    <x v="2"/>
    <n v="42166"/>
    <m/>
    <s v="T9323; replaced enclosure and transformer damaged &quot;in fire&quot;; failed underground fuse 9447"/>
    <s v="     "/>
    <s v="SAP"/>
    <n v="44580"/>
    <s v="Y"/>
    <x v="0"/>
    <m/>
    <s v="15-0040529"/>
    <m/>
    <s v="T003417813"/>
    <n v="110450468"/>
    <m/>
    <s v="     "/>
    <x v="0"/>
    <s v="PG&amp;E"/>
    <m/>
    <m/>
    <m/>
    <s v="D"/>
    <m/>
    <s v="Structure-PG&amp;E only"/>
    <m/>
    <s v="Equipment - PG&amp;E"/>
    <s v="34.c. Fuse damage or failure"/>
    <s v="Equipment - PG&amp;E"/>
    <s v="Fuse failure - all"/>
    <s v="Fuse failure - all"/>
    <s v="Transformer"/>
    <m/>
    <m/>
    <s v="Line to Ground"/>
    <s v="No"/>
    <s v="Underground"/>
    <x v="0"/>
    <s v="Transformer"/>
    <m/>
    <s v="100599455"/>
    <s v="     "/>
    <s v="Non-HFTD"/>
    <x v="0"/>
    <m/>
    <m/>
    <n v="37.227400000000003"/>
    <n v="-121.872"/>
    <s v="Santa Clara"/>
    <s v="HICKS-2105"/>
    <m/>
    <m/>
    <s v="HICKS 2105CB"/>
    <x v="0"/>
    <m/>
    <m/>
    <m/>
    <m/>
    <s v="No"/>
    <m/>
    <m/>
    <m/>
    <m/>
    <m/>
    <m/>
    <m/>
    <s v="N"/>
    <s v="N"/>
    <m/>
    <m/>
    <s v="     "/>
    <m/>
    <m/>
    <m/>
    <m/>
    <m/>
    <m/>
    <m/>
    <m/>
    <m/>
    <m/>
    <m/>
    <m/>
    <m/>
    <m/>
    <m/>
    <m/>
    <m/>
    <m/>
    <m/>
  </r>
  <r>
    <s v="20160110"/>
    <s v="     "/>
    <n v="42534"/>
    <s v="6/13"/>
    <x v="0"/>
    <n v="0.24374999999999999"/>
    <s v="25"/>
    <n v="2"/>
    <s v="6"/>
    <x v="6"/>
    <n v="42534"/>
    <n v="0.24374999999999999"/>
    <s v="0"/>
    <s v="     "/>
    <m/>
    <m/>
    <s v="N"/>
    <x v="0"/>
    <s v="1487821"/>
    <s v="16-0042781"/>
    <m/>
    <m/>
    <m/>
    <m/>
    <s v="     "/>
    <x v="1"/>
    <s v="PG&amp;E"/>
    <m/>
    <s v="Vegetation"/>
    <m/>
    <s v="D"/>
    <m/>
    <s v="&lt;3 meters of linear travel"/>
    <s v="Square Feet: ; Acreage: "/>
    <s v="Equipment - PG&amp;E"/>
    <s v="34.n. Transformer damage or failure"/>
    <s v="Equipment - PG&amp;E"/>
    <s v="All types of equipment / facility failure"/>
    <s v="Transformer"/>
    <s v="Transformer"/>
    <m/>
    <m/>
    <s v="Line to Line"/>
    <m/>
    <s v="Overhead"/>
    <x v="3"/>
    <s v="Transformer"/>
    <m/>
    <s v="101617882"/>
    <s v="     "/>
    <s v="Non-HFTD"/>
    <x v="0"/>
    <m/>
    <m/>
    <n v="39.464100000000002"/>
    <n v="-121.886"/>
    <s v="Glenn"/>
    <s v="RICE-1103"/>
    <s v="62831101"/>
    <n v="12000"/>
    <s v="RICE 1101247272"/>
    <x v="0"/>
    <s v="COLUSA GLENN FIRE"/>
    <s v="Wetland"/>
    <m/>
    <m/>
    <s v="No"/>
    <m/>
    <m/>
    <m/>
    <m/>
    <m/>
    <m/>
    <m/>
    <s v="N"/>
    <s v="N"/>
    <m/>
    <m/>
    <s v="     "/>
    <m/>
    <m/>
    <m/>
    <m/>
    <m/>
    <m/>
    <m/>
    <m/>
    <m/>
    <m/>
    <m/>
    <m/>
    <m/>
    <m/>
    <m/>
    <m/>
    <m/>
    <m/>
    <m/>
  </r>
  <r>
    <s v="20180286"/>
    <s v="     "/>
    <n v="43264"/>
    <s v="6/13"/>
    <x v="0"/>
    <n v="0.94444444444444442"/>
    <s v="24"/>
    <n v="2"/>
    <s v="6"/>
    <x v="1"/>
    <n v="43264"/>
    <n v="0.94444444444444442"/>
    <s v="Burnt regulator caused fire"/>
    <s v="     "/>
    <s v="FAS"/>
    <m/>
    <s v="N"/>
    <x v="0"/>
    <s v="108767"/>
    <s v="18-0050782"/>
    <m/>
    <m/>
    <m/>
    <s v="EI180613A"/>
    <s v="     "/>
    <x v="1"/>
    <s v="PG&amp;E"/>
    <m/>
    <m/>
    <m/>
    <s v="D"/>
    <m/>
    <s v="&lt;0.25"/>
    <m/>
    <s v="Equipment - PG&amp;E"/>
    <s v="34.o. Other"/>
    <s v="Equipment - PG&amp;E"/>
    <s v="All types of equipment / facility failure"/>
    <s v="Other"/>
    <s v="Voltage Regulator"/>
    <m/>
    <m/>
    <s v="Line to Ground"/>
    <m/>
    <s v="Overhead"/>
    <x v="3"/>
    <s v="Voltage Regulator"/>
    <m/>
    <s v="1104/2"/>
    <s v="     "/>
    <s v="Non-HFTD"/>
    <x v="0"/>
    <m/>
    <m/>
    <n v="38.448900000000002"/>
    <n v="-122.66800000000001"/>
    <s v="Sonoma"/>
    <s v="RINCON-1104"/>
    <s v="043321104"/>
    <n v="11000"/>
    <s v="RINCON 1103CB"/>
    <x v="0"/>
    <m/>
    <s v="Hardwood Forest"/>
    <m/>
    <m/>
    <s v="No"/>
    <m/>
    <m/>
    <m/>
    <m/>
    <m/>
    <m/>
    <m/>
    <s v="N"/>
    <s v="N"/>
    <m/>
    <m/>
    <s v="     "/>
    <m/>
    <m/>
    <m/>
    <m/>
    <m/>
    <m/>
    <m/>
    <m/>
    <m/>
    <m/>
    <m/>
    <m/>
    <m/>
    <m/>
    <m/>
    <m/>
    <m/>
    <m/>
    <m/>
  </r>
  <r>
    <s v="20180285"/>
    <s v="     "/>
    <n v="43264"/>
    <s v="6/13"/>
    <x v="0"/>
    <m/>
    <s v="24"/>
    <n v="2"/>
    <s v="6"/>
    <x v="1"/>
    <m/>
    <m/>
    <s v="&quot;LARGE REDWOOD LIMB FELL INTO OPEN WIRE SECONDARY. STARTED SMALL VEG FIRE.&quot;"/>
    <s v="     "/>
    <s v="FAS"/>
    <m/>
    <s v="N"/>
    <x v="0"/>
    <s v="108636"/>
    <m/>
    <m/>
    <m/>
    <m/>
    <m/>
    <s v="     "/>
    <x v="1"/>
    <s v="PG&amp;E"/>
    <m/>
    <m/>
    <m/>
    <s v="D"/>
    <m/>
    <s v="&lt;3 meters of linear travel"/>
    <m/>
    <s v="Vegetation"/>
    <s v="33.a. Veg. contact"/>
    <s v="Vegetation"/>
    <s v="Contact from object"/>
    <s v="Vegetation"/>
    <m/>
    <s v="Contact - Vegetation"/>
    <s v="Conductor - Open Wire Secondary"/>
    <m/>
    <m/>
    <m/>
    <x v="1"/>
    <m/>
    <m/>
    <m/>
    <s v="     "/>
    <s v="Non-HFTD"/>
    <x v="0"/>
    <n v="180"/>
    <m/>
    <n v="38.5214"/>
    <n v="-122.983"/>
    <s v="Sonoma"/>
    <s v="MONTE-RIO-1113"/>
    <s v="042811113"/>
    <n v="750"/>
    <s v="N/A"/>
    <x v="0"/>
    <m/>
    <s v="Conifer Forest"/>
    <m/>
    <m/>
    <s v="No"/>
    <m/>
    <m/>
    <m/>
    <m/>
    <m/>
    <m/>
    <m/>
    <s v="N"/>
    <s v="N"/>
    <m/>
    <m/>
    <s v="     "/>
    <m/>
    <m/>
    <m/>
    <m/>
    <m/>
    <m/>
    <m/>
    <m/>
    <m/>
    <m/>
    <m/>
    <m/>
    <m/>
    <m/>
    <m/>
    <m/>
    <m/>
    <m/>
    <m/>
  </r>
  <r>
    <s v="20180283"/>
    <s v="     "/>
    <n v="43264"/>
    <s v="6/13"/>
    <x v="0"/>
    <m/>
    <s v="24"/>
    <n v="2"/>
    <s v="6"/>
    <x v="1"/>
    <m/>
    <m/>
    <s v="Appears that PG&amp;E equipment sparking and started fire, but unclear what caused the sparking and exactly which piece(s) of equipment was involved"/>
    <s v="     "/>
    <s v="FAS"/>
    <m/>
    <s v="N"/>
    <x v="0"/>
    <s v="108528"/>
    <m/>
    <m/>
    <m/>
    <m/>
    <m/>
    <s v="     "/>
    <x v="0"/>
    <s v="PG&amp;E"/>
    <m/>
    <m/>
    <m/>
    <s v="D"/>
    <m/>
    <s v="&lt;3 meters of linear travel"/>
    <m/>
    <s v="Equipment - PG&amp;E"/>
    <s v="34.n. Transformer damage or failure"/>
    <s v="Equipment - PG&amp;E"/>
    <s v="All types of equipment / facility failure"/>
    <s v="Transformer"/>
    <s v="Transformer"/>
    <m/>
    <m/>
    <m/>
    <m/>
    <m/>
    <x v="3"/>
    <s v="Transformer"/>
    <m/>
    <m/>
    <s v="     "/>
    <s v="Non-HFTD"/>
    <x v="0"/>
    <n v="430"/>
    <m/>
    <n v="36.726500000000001"/>
    <n v="-119.248"/>
    <s v="Fresno"/>
    <s v="TIVY-VALLEY-1107"/>
    <s v="252941107"/>
    <n v="11000"/>
    <s v="TIVY-VALLEY-1107584840"/>
    <x v="1"/>
    <m/>
    <s v="Rural"/>
    <m/>
    <m/>
    <s v="No"/>
    <m/>
    <m/>
    <m/>
    <m/>
    <m/>
    <m/>
    <m/>
    <s v="N"/>
    <s v="N"/>
    <m/>
    <m/>
    <s v="     "/>
    <m/>
    <m/>
    <m/>
    <m/>
    <m/>
    <m/>
    <m/>
    <m/>
    <m/>
    <m/>
    <m/>
    <m/>
    <m/>
    <m/>
    <m/>
    <m/>
    <m/>
    <m/>
    <m/>
  </r>
  <r>
    <s v="20190368"/>
    <s v="     "/>
    <n v="43629"/>
    <s v="6/13"/>
    <x v="0"/>
    <m/>
    <s v="24"/>
    <n v="2"/>
    <s v="6"/>
    <x v="3"/>
    <n v="43629"/>
    <m/>
    <s v="Third party fire under line, not attributable to PG&amp;E"/>
    <s v="     "/>
    <s v="FAS"/>
    <m/>
    <s v="N"/>
    <x v="0"/>
    <s v="409213"/>
    <s v="19-0067299"/>
    <m/>
    <s v="T004674612"/>
    <n v="117444117"/>
    <m/>
    <s v="     "/>
    <x v="0"/>
    <s v="PG&amp;E"/>
    <m/>
    <m/>
    <m/>
    <s v="D"/>
    <m/>
    <s v="0.26-9.99"/>
    <m/>
    <s v="Contact - Customer (Equip/Structure/Veg)"/>
    <s v="33.e. Other contact from object"/>
    <s v="Contact - 3rd Party"/>
    <m/>
    <m/>
    <m/>
    <m/>
    <m/>
    <s v="Line to Ground"/>
    <m/>
    <s v="Overhead"/>
    <x v="0"/>
    <m/>
    <m/>
    <s v="252261106-2101552929{8857}"/>
    <s v="     "/>
    <s v="Non-HFTD"/>
    <x v="0"/>
    <m/>
    <m/>
    <n v="37.385300000000001"/>
    <n v="-120.77800000000001"/>
    <s v="MERCED"/>
    <s v="LIVINGSTON-1106"/>
    <m/>
    <m/>
    <s v="LIVINGSTON 1106CB"/>
    <x v="0"/>
    <s v="SCOTT DAVIS 2096345007"/>
    <m/>
    <m/>
    <m/>
    <s v="No"/>
    <m/>
    <m/>
    <m/>
    <m/>
    <m/>
    <m/>
    <m/>
    <s v="N"/>
    <s v="N"/>
    <m/>
    <m/>
    <s v="     "/>
    <m/>
    <m/>
    <m/>
    <m/>
    <m/>
    <m/>
    <m/>
    <m/>
    <m/>
    <m/>
    <m/>
    <m/>
    <m/>
    <m/>
    <m/>
    <m/>
    <m/>
    <m/>
    <m/>
  </r>
  <r>
    <s v="20200584"/>
    <s v="     "/>
    <n v="43995"/>
    <s v="6/13"/>
    <x v="0"/>
    <n v="0.74027777777777781"/>
    <s v="24"/>
    <n v="2"/>
    <s v="6"/>
    <x v="4"/>
    <n v="43995"/>
    <n v="0.73333333333333328"/>
    <s v="On June 13, 2020 at 1746 hours, a PG&amp;E troubleman was dispatched to Cherry Creek Road in Cloverdale in response to a customer call regarding a loose power line on the Cloverdale 1101 Circuit.  When the troubleman arrived on site, he saw that the customers had extinguished an approximately 30 by 30 foot grass fire. The customers reported seeing sparks from the line starting the fire. Above the area of the fire, the troubleman saw open wire secondary conductors in vertical rack configuration. The preform that attached the top (neutral) conductor to the rack had failed, causing the neutral conductor to hang into the hot leg conductors below it. The troubleman observed pitting on the conductors indicative of arcing. The troubleman repaired the conductor and preform before leaving the site."/>
    <s v="     "/>
    <s v="FAS"/>
    <m/>
    <s v="N"/>
    <x v="0"/>
    <s v="938665"/>
    <m/>
    <m/>
    <s v="T004987783"/>
    <m/>
    <m/>
    <s v="     "/>
    <x v="1"/>
    <s v="PG&amp;E"/>
    <m/>
    <s v="Vegetation"/>
    <m/>
    <s v="D"/>
    <m/>
    <s v="&lt;0.25"/>
    <s v="Approximately 30 by 30 feet"/>
    <s v="Equipment - PG&amp;E"/>
    <s v="34.o. Other"/>
    <s v="Equipment - PG&amp;E"/>
    <s v="All types of equipment / facility failure"/>
    <s v="Equipment failure - Other"/>
    <s v="Conductor - Racked Secondary"/>
    <m/>
    <m/>
    <m/>
    <m/>
    <s v="Overhead"/>
    <x v="1"/>
    <s v="Conductor - Racked Secondary"/>
    <s v="Secondary Preform"/>
    <s v="Circuit ID: 042821101 "/>
    <s v="     "/>
    <s v="Non-HFTD"/>
    <x v="0"/>
    <m/>
    <m/>
    <n v="38.7943"/>
    <n v="-123.02200000000001"/>
    <s v="Sonoma"/>
    <s v="CLOVERDALE-1101"/>
    <m/>
    <n v="12000"/>
    <s v="N/A"/>
    <x v="0"/>
    <s v="Customer"/>
    <s v="Urban"/>
    <m/>
    <m/>
    <s v="No"/>
    <m/>
    <m/>
    <m/>
    <m/>
    <m/>
    <m/>
    <m/>
    <s v="N"/>
    <s v="N"/>
    <m/>
    <m/>
    <s v="     "/>
    <m/>
    <m/>
    <m/>
    <m/>
    <m/>
    <m/>
    <m/>
    <m/>
    <m/>
    <m/>
    <m/>
    <m/>
    <m/>
    <m/>
    <m/>
    <m/>
    <m/>
    <m/>
    <m/>
  </r>
  <r>
    <s v="20200583"/>
    <s v="     "/>
    <n v="43995"/>
    <s v="6/13"/>
    <x v="0"/>
    <n v="0.3527777777777778"/>
    <s v="24"/>
    <n v="2"/>
    <s v="6"/>
    <x v="4"/>
    <n v="43995"/>
    <n v="0.35"/>
    <s v="On June 13, 2020 at 0828 hours, a PG&amp;E troubleman was dispatched to the Vasco 1102 Distribution Circuit off Mines Rd in Livermore and observed wires down on ground just north of Regulator MR800. Initial analysis indicates the primary conductor failed and fell to ground due to unknown cause. This failure resulted in a vegetation fire and an outage to 227 customers. The responding troubleman issued a Priority A EC tag for the damaged primary conductor to be repaired and power was restored to all 227 customers at 1824 hours on June 13, 2020. Livermore Fire Departments was on site and extinguished the fire. "/>
    <s v="     "/>
    <s v="FAS"/>
    <m/>
    <s v="N"/>
    <x v="0"/>
    <s v="938394"/>
    <s v="20-0060875"/>
    <m/>
    <s v="T004987518"/>
    <n v="119162104"/>
    <m/>
    <s v="     "/>
    <x v="1"/>
    <s v="PG&amp;E"/>
    <m/>
    <s v="Vegetation"/>
    <m/>
    <s v="D"/>
    <s v="D"/>
    <s v="&lt;0.25"/>
    <m/>
    <s v="Equipment - PG&amp;E"/>
    <s v="34.b. Conductor damage or failure"/>
    <s v="Equipment - PG&amp;E"/>
    <s v="All types of equipment / facility failure"/>
    <s v="Conductor failure-all"/>
    <s v="Conductor - Primary"/>
    <m/>
    <m/>
    <s v="Line to Ground"/>
    <m/>
    <s v="Overhead"/>
    <x v="3"/>
    <s v="Conductor - Primary"/>
    <m/>
    <s v="Circuit ID: 013751102 Pole ID: 100953822"/>
    <s v="     "/>
    <s v="Non-HFTD"/>
    <x v="0"/>
    <m/>
    <m/>
    <n v="37.648600000000002"/>
    <n v="-121.721"/>
    <s v="Alameda"/>
    <s v="VASCO-1102"/>
    <m/>
    <n v="12000"/>
    <s v="N/A"/>
    <x v="1"/>
    <s v="Livermore FD"/>
    <s v="Hardwood Woodland"/>
    <m/>
    <m/>
    <s v="No"/>
    <m/>
    <m/>
    <m/>
    <m/>
    <m/>
    <m/>
    <m/>
    <s v="N"/>
    <s v="N"/>
    <m/>
    <m/>
    <s v="     "/>
    <m/>
    <m/>
    <m/>
    <m/>
    <m/>
    <m/>
    <m/>
    <m/>
    <m/>
    <m/>
    <m/>
    <m/>
    <m/>
    <m/>
    <m/>
    <m/>
    <m/>
    <m/>
    <m/>
  </r>
  <r>
    <s v="20200582"/>
    <s v="     "/>
    <n v="43995"/>
    <s v="6/13"/>
    <x v="0"/>
    <n v="0.29097222222222224"/>
    <s v="24"/>
    <n v="2"/>
    <s v="6"/>
    <x v="4"/>
    <m/>
    <m/>
    <s v="On June 13, 2020 at 0659 hours, a PG&amp;E troubleman was dispatched to the Cholame 2102 Distribution Circuit in the city of Santa Margarita and observed a vegetation fire at the base of a PG&amp;E pole. Initial analysis indicates that a blown jumper on C417 failed due to unkown cause. The failure resulted in a grass fire of .025 acre - 10 acres in size. The responding troubleman issued a CE notification tag for the damaged assets to be replaced. No outage was reported with this incident. Cal Fire was on site to extinguish the fire. "/>
    <s v="     "/>
    <s v="FAS"/>
    <m/>
    <s v="N"/>
    <x v="0"/>
    <m/>
    <m/>
    <m/>
    <s v="T004987447"/>
    <n v="119161665"/>
    <m/>
    <s v="     "/>
    <x v="1"/>
    <s v="PG&amp;E"/>
    <m/>
    <s v="Vegetation"/>
    <m/>
    <s v="D"/>
    <s v="D"/>
    <s v="0.26-9.99"/>
    <m/>
    <s v="Equipment - PG&amp;E"/>
    <s v="34.a. Capacitor bank damage or failure"/>
    <s v="Equipment - PG&amp;E"/>
    <s v="All types of equipment / facility failure"/>
    <s v="Capacitor bank failure"/>
    <s v="Jumper"/>
    <m/>
    <m/>
    <m/>
    <m/>
    <s v="Overhead"/>
    <x v="3"/>
    <s v="Jumper"/>
    <m/>
    <s v="Pole: 101939254 Circuit ID: 182562102"/>
    <s v="     "/>
    <s v="Non-HFTD"/>
    <x v="0"/>
    <m/>
    <m/>
    <n v="35.493000000000002"/>
    <n v="-120.21299999999999"/>
    <s v="San Luis Obispo"/>
    <s v="CHOLAME-2102"/>
    <m/>
    <n v="21000"/>
    <m/>
    <x v="0"/>
    <s v="Cal Fire"/>
    <s v="Agriculture"/>
    <m/>
    <m/>
    <s v="No"/>
    <m/>
    <m/>
    <m/>
    <m/>
    <m/>
    <m/>
    <m/>
    <s v="N"/>
    <s v="N"/>
    <m/>
    <m/>
    <s v="     "/>
    <m/>
    <m/>
    <m/>
    <m/>
    <m/>
    <m/>
    <m/>
    <m/>
    <m/>
    <m/>
    <m/>
    <m/>
    <m/>
    <m/>
    <m/>
    <m/>
    <m/>
    <m/>
    <m/>
  </r>
  <r>
    <s v="20210789"/>
    <s v="     "/>
    <n v="44360"/>
    <s v="6/13"/>
    <x v="0"/>
    <n v="0.74791666666666667"/>
    <s v="25"/>
    <n v="2"/>
    <s v="6"/>
    <x v="5"/>
    <n v="44360"/>
    <m/>
    <s v="Tree branch fell into overhead circuit, resulting in a wires down incident and a small less than one meter fire. This information is preliminary. OIS: 1372215; ILIS: 21-0073651; FOID: T005314229 (R5SQ); EC: 121529737; PM: 44856451 (&quot;TAG WAS INITIALLY CAP PM 31543375 BUT CONVERTED TO EXPENSE 44856451 PER JULIE P.&quot;); Circuit ID: 083671113, SAP ID: 100531272; ILIS Correction Email sent on 06/15/2021; Division: De Anza; County: Santa Clara "/>
    <s v="     "/>
    <s v="FAS"/>
    <m/>
    <s v="N"/>
    <x v="0"/>
    <m/>
    <s v="21-0073651"/>
    <m/>
    <s v="T005314229"/>
    <n v="121530000"/>
    <m/>
    <s v="     "/>
    <x v="0"/>
    <s v="PG&amp;E"/>
    <m/>
    <s v="Vegetation"/>
    <s v="Secondary, Service Drop, Down Span Guy"/>
    <s v="D"/>
    <s v="D"/>
    <s v="&lt;3 meters of linear travel"/>
    <m/>
    <s v="Vegetation"/>
    <s v="33.a. Veg. contact"/>
    <s v="Vegetation"/>
    <s v="Contact from object"/>
    <s v="Veg. contact"/>
    <m/>
    <s v="Veg. contact"/>
    <s v="Conductor - Insulated Secondary"/>
    <s v="Force Out"/>
    <s v="Y"/>
    <s v="Overhead"/>
    <x v="1"/>
    <s v="Conductor - Insulated Secondary"/>
    <s v="Secondary, Service Drop, Down Span Guy"/>
    <s v="100531272"/>
    <s v="     "/>
    <s v="Non-HFTD"/>
    <x v="0"/>
    <m/>
    <m/>
    <n v="37.356200000000001"/>
    <n v="-122.038"/>
    <s v="Santa Clara"/>
    <s v="WOLFE-1113"/>
    <m/>
    <n v="12000"/>
    <s v="N/A"/>
    <x v="0"/>
    <s v="Sunnyvale FD"/>
    <s v="Urban"/>
    <s v="Timber fuel model"/>
    <m/>
    <s v="No"/>
    <m/>
    <m/>
    <m/>
    <m/>
    <m/>
    <m/>
    <m/>
    <s v="N"/>
    <s v="N"/>
    <m/>
    <m/>
    <s v="     "/>
    <s v="37.35602810"/>
    <s v="-122.03830780"/>
    <s v="Jul 12 2021 12:00AM"/>
    <s v="BranchFail"/>
    <s v="Evidence suggest that secondary lines were worn through by Redwood branches causing a line to break and come down when a branch broke."/>
    <s v="REDW"/>
    <s v="70"/>
    <s v="30"/>
    <s v="0"/>
    <s v="None"/>
    <s v="None"/>
    <s v="N"/>
    <s v="1"/>
    <m/>
    <s v="Plain"/>
    <s v="D"/>
    <s v="Vertical"/>
    <s v="TreeWire"/>
    <s v="3"/>
  </r>
  <r>
    <s v="20210788"/>
    <s v="     "/>
    <n v="44360"/>
    <s v="6/13"/>
    <x v="0"/>
    <n v="0.72291666666666665"/>
    <s v="25"/>
    <n v="2"/>
    <s v="6"/>
    <x v="5"/>
    <n v="44360"/>
    <m/>
    <s v="Mylar balloon flew into overhead circuit resulting in an ignition. The ensuing fire was 3 meters - 0.25 acre fire. This information is preliminary."/>
    <s v="     "/>
    <s v="FAS"/>
    <m/>
    <s v="N"/>
    <x v="0"/>
    <m/>
    <m/>
    <m/>
    <s v="T005314220"/>
    <m/>
    <m/>
    <s v="     "/>
    <x v="1"/>
    <s v="PG&amp;E"/>
    <m/>
    <s v="Other"/>
    <s v="Balloon"/>
    <s v="D"/>
    <s v="D"/>
    <s v="&lt;0.25"/>
    <m/>
    <s v="Contact - 3rd Party"/>
    <s v="33.c. Balloon contact"/>
    <s v="Contact - 3rd Party"/>
    <s v="Contact from object"/>
    <s v="Balloon contact"/>
    <m/>
    <s v="Balloon contact"/>
    <s v="Conductor - Primary"/>
    <m/>
    <s v="Y"/>
    <s v="Overhead"/>
    <x v="3"/>
    <s v="Conductor - Primary"/>
    <m/>
    <s v="100623036"/>
    <s v="     "/>
    <s v="Non-HFTD"/>
    <x v="0"/>
    <m/>
    <m/>
    <n v="37.059899999999999"/>
    <n v="-121.596"/>
    <s v="Santa Clara"/>
    <s v="MORGAN-HILL-2110"/>
    <m/>
    <n v="21000"/>
    <m/>
    <x v="0"/>
    <s v="Cal Fire"/>
    <s v="Urban"/>
    <m/>
    <m/>
    <s v="No"/>
    <m/>
    <m/>
    <m/>
    <m/>
    <m/>
    <m/>
    <m/>
    <s v="N"/>
    <s v="N"/>
    <m/>
    <m/>
    <s v="     "/>
    <m/>
    <m/>
    <m/>
    <m/>
    <m/>
    <m/>
    <m/>
    <m/>
    <m/>
    <m/>
    <m/>
    <m/>
    <m/>
    <m/>
    <m/>
    <m/>
    <m/>
    <m/>
    <m/>
  </r>
  <r>
    <s v="20140005"/>
    <s v="     "/>
    <n v="41804"/>
    <s v="6/14"/>
    <x v="0"/>
    <n v="0.45902777777777776"/>
    <s v="24"/>
    <n v="2"/>
    <s v="6"/>
    <x v="7"/>
    <n v="41804"/>
    <n v="0.45902777777777776"/>
    <s v="connector/hardware at pole"/>
    <s v="     "/>
    <m/>
    <m/>
    <s v="N"/>
    <x v="0"/>
    <m/>
    <m/>
    <m/>
    <m/>
    <m/>
    <m/>
    <s v="     "/>
    <x v="1"/>
    <s v="PG&amp;E"/>
    <m/>
    <s v="Vegetation"/>
    <m/>
    <s v="T"/>
    <m/>
    <s v="10-99"/>
    <s v="Square Feet: ; Acreage: 11"/>
    <s v="Equipment - PG&amp;E"/>
    <s v="34.h. Crossarm damage or failure"/>
    <s v="Equipment - PG&amp;E"/>
    <s v="All types of equipment / facility failure"/>
    <s v="Crossarm"/>
    <s v="Crossarm"/>
    <m/>
    <m/>
    <m/>
    <s v="None"/>
    <s v="Overhead"/>
    <x v="4"/>
    <s v="Conductor"/>
    <m/>
    <s v="Pole 000/013"/>
    <s v="     "/>
    <s v="Non-HFTD"/>
    <x v="0"/>
    <n v="490"/>
    <m/>
    <n v="37.130899999999997"/>
    <n v="-121.092"/>
    <s v="Merced"/>
    <s v="LOS-BANOS-PACHECO-70"/>
    <s v="ETL.8960"/>
    <n v="70000"/>
    <s v="N/A"/>
    <x v="0"/>
    <s v="Cal Fire Dept"/>
    <s v="Herbaceous"/>
    <m/>
    <m/>
    <s v="No"/>
    <m/>
    <m/>
    <m/>
    <m/>
    <m/>
    <m/>
    <m/>
    <s v="N"/>
    <s v="N"/>
    <m/>
    <m/>
    <s v="     "/>
    <m/>
    <m/>
    <m/>
    <m/>
    <m/>
    <m/>
    <m/>
    <m/>
    <m/>
    <m/>
    <m/>
    <m/>
    <m/>
    <m/>
    <m/>
    <m/>
    <m/>
    <m/>
    <m/>
  </r>
  <r>
    <s v="20140004"/>
    <s v="     "/>
    <n v="41804"/>
    <s v="6/14"/>
    <x v="0"/>
    <n v="0.3659722222222222"/>
    <s v="24"/>
    <n v="2"/>
    <s v="6"/>
    <x v="7"/>
    <n v="41804"/>
    <n v="0.3659722222222222"/>
    <s v="wire on ground burning, hawk found in tree under pole, crew to replace 2 spans wire down"/>
    <s v="     "/>
    <m/>
    <m/>
    <s v="N"/>
    <x v="0"/>
    <s v="1034552"/>
    <s v="14-0038386"/>
    <m/>
    <m/>
    <n v="108197791"/>
    <m/>
    <s v="     "/>
    <x v="1"/>
    <s v="PG&amp;E"/>
    <m/>
    <s v="Vegetation"/>
    <m/>
    <s v="D"/>
    <m/>
    <s v="&lt;3 meters of linear travel"/>
    <s v="Square Feet: ; Acreage: "/>
    <s v="Contact - Animal - Bird"/>
    <s v="33.b. Animal contact"/>
    <s v="Contact - Bird"/>
    <s v="All types of equipment / facility failure"/>
    <s v="Contact - Animal"/>
    <m/>
    <s v="Contact - Animal"/>
    <s v="Conductor"/>
    <s v="Line to Ground"/>
    <s v="AT&amp;T"/>
    <s v="Overhead"/>
    <x v="3"/>
    <s v="Conductor"/>
    <m/>
    <s v="100275552"/>
    <s v="     "/>
    <s v="Non-HFTD"/>
    <x v="0"/>
    <m/>
    <m/>
    <n v="37.418999999999997"/>
    <n v="-122.181"/>
    <s v="Santa Clara"/>
    <s v="MENLO-1103"/>
    <s v="24131103"/>
    <n v="12000"/>
    <s v="MENLO 0401CB"/>
    <x v="1"/>
    <m/>
    <s v="Urban"/>
    <m/>
    <m/>
    <s v="No"/>
    <m/>
    <m/>
    <m/>
    <m/>
    <m/>
    <m/>
    <m/>
    <s v="N"/>
    <s v="N"/>
    <m/>
    <m/>
    <s v="     "/>
    <m/>
    <m/>
    <m/>
    <m/>
    <m/>
    <m/>
    <m/>
    <m/>
    <m/>
    <m/>
    <m/>
    <m/>
    <m/>
    <m/>
    <m/>
    <m/>
    <m/>
    <m/>
    <m/>
  </r>
  <r>
    <s v="20150129"/>
    <s v="     "/>
    <n v="42169"/>
    <s v="6/14"/>
    <x v="0"/>
    <n v="0.57638888888888884"/>
    <s v="25"/>
    <n v="2"/>
    <s v="6"/>
    <x v="2"/>
    <n v="42169"/>
    <n v="0.57638888888888884"/>
    <s v="bad 25 kva conv tx, ocs notified, crew to repl asap"/>
    <s v="     "/>
    <m/>
    <m/>
    <s v="N"/>
    <x v="0"/>
    <s v="1250721"/>
    <s v="15-0040928"/>
    <m/>
    <m/>
    <n v="110452811"/>
    <m/>
    <s v="     "/>
    <x v="1"/>
    <s v="PG&amp;E"/>
    <m/>
    <s v="Vegetation"/>
    <m/>
    <s v="D"/>
    <m/>
    <s v="0.26-9.99"/>
    <s v="Square Feet: ; Acreage: 5"/>
    <s v="Contact - Animal - Other"/>
    <s v="33.b. Animal contact"/>
    <s v="Contact - Animal"/>
    <s v="All types of equipment / facility failure"/>
    <s v="Contact - Animal"/>
    <m/>
    <s v="Contact - Animal"/>
    <s v="Conductor"/>
    <s v="Line to Line"/>
    <s v="0"/>
    <s v="Overhead"/>
    <x v="3"/>
    <s v="Conductor"/>
    <m/>
    <s v="12915 mesa, madera"/>
    <s v="     "/>
    <s v="Non-HFTD"/>
    <x v="0"/>
    <m/>
    <m/>
    <n v="36.936300000000003"/>
    <n v="-119.87"/>
    <s v="Madera"/>
    <s v="CASSIDY-2107"/>
    <s v="254272107"/>
    <n v="21000"/>
    <s v="CASSIDY 2107CB"/>
    <x v="0"/>
    <s v="Cal Fire Dept"/>
    <s v="Urban"/>
    <m/>
    <m/>
    <s v="No"/>
    <m/>
    <m/>
    <m/>
    <m/>
    <m/>
    <m/>
    <m/>
    <s v="N"/>
    <s v="N"/>
    <m/>
    <m/>
    <s v="     "/>
    <m/>
    <m/>
    <m/>
    <m/>
    <m/>
    <m/>
    <m/>
    <m/>
    <m/>
    <m/>
    <m/>
    <m/>
    <m/>
    <m/>
    <m/>
    <m/>
    <m/>
    <m/>
    <m/>
  </r>
  <r>
    <s v="20150128"/>
    <s v="     "/>
    <n v="42169"/>
    <s v="6/14"/>
    <x v="0"/>
    <n v="0.5131944444444444"/>
    <s v="25"/>
    <n v="2"/>
    <s v="6"/>
    <x v="2"/>
    <m/>
    <m/>
    <s v="OPEN WIRE SEC BURNED OPEN AND CROSS PHASED, OPEN TX TO SEPERATE AND REPAIR, CLOSED TX OK, VOLTS 122-121-243"/>
    <s v="     "/>
    <m/>
    <m/>
    <s v="N"/>
    <x v="0"/>
    <s v="1250697"/>
    <m/>
    <m/>
    <m/>
    <m/>
    <m/>
    <s v="     "/>
    <x v="1"/>
    <s v="PG&amp;E"/>
    <m/>
    <s v="Vegetation"/>
    <m/>
    <s v="D"/>
    <m/>
    <s v="&lt;3 meters of linear travel"/>
    <s v="Square Feet: ; Acreage: "/>
    <s v="Equipment - PG&amp;E"/>
    <s v="34.o. Other"/>
    <s v="Equipment - PG&amp;E"/>
    <s v="All types of equipment / facility failure"/>
    <s v="Wire-Wire Contact"/>
    <m/>
    <s v="Wire-Wire Contact"/>
    <m/>
    <m/>
    <s v="PACIFIC BELL"/>
    <s v="Overhead"/>
    <x v="1"/>
    <s v="Conductor"/>
    <m/>
    <s v="100426666"/>
    <s v="     "/>
    <s v="Non-HFTD"/>
    <x v="0"/>
    <m/>
    <m/>
    <n v="39.743200000000002"/>
    <n v="-121.842"/>
    <s v="Butte"/>
    <s v="CHICO-STATION-C-0401"/>
    <s v="102650401"/>
    <m/>
    <s v="N/A"/>
    <x v="0"/>
    <s v="Chico FD"/>
    <s v="Urban"/>
    <m/>
    <m/>
    <s v="No"/>
    <m/>
    <m/>
    <m/>
    <m/>
    <m/>
    <m/>
    <m/>
    <s v="N"/>
    <s v="N"/>
    <m/>
    <m/>
    <s v="     "/>
    <m/>
    <m/>
    <m/>
    <m/>
    <m/>
    <m/>
    <m/>
    <m/>
    <m/>
    <m/>
    <m/>
    <m/>
    <m/>
    <m/>
    <m/>
    <m/>
    <m/>
    <m/>
    <m/>
  </r>
  <r>
    <s v="20170093"/>
    <s v="     "/>
    <n v="42900"/>
    <s v="6/14"/>
    <x v="0"/>
    <m/>
    <s v="24"/>
    <n v="2"/>
    <s v="6"/>
    <x v="0"/>
    <n v="42900"/>
    <n v="0.93263888888888891"/>
    <s v="0"/>
    <s v="     "/>
    <m/>
    <m/>
    <s v="N"/>
    <x v="0"/>
    <m/>
    <s v="17-0055350"/>
    <m/>
    <m/>
    <m/>
    <m/>
    <s v="     "/>
    <x v="1"/>
    <s v="PG&amp;E"/>
    <m/>
    <s v="Vegetation"/>
    <m/>
    <s v="D"/>
    <m/>
    <s v="&lt;3 meters of linear travel"/>
    <s v="Square Feet: 10x10; Acreage: "/>
    <s v="Equipment - PG&amp;E"/>
    <s v="34.c. Fuse damage or failure"/>
    <s v="Equipment - PG&amp;E"/>
    <s v="All types of equipment / facility failure"/>
    <s v="Fuse"/>
    <s v="Fuse"/>
    <m/>
    <m/>
    <s v="Force Out"/>
    <s v="PACIFIC BELL"/>
    <s v="Overhead"/>
    <x v="3"/>
    <s v="Fuse"/>
    <m/>
    <s v="100324481"/>
    <s v="     "/>
    <s v="Non-HFTD"/>
    <x v="0"/>
    <n v="280"/>
    <m/>
    <n v="39.755899999999997"/>
    <n v="-121.593"/>
    <s v="Butte"/>
    <s v="PARADISE-1104"/>
    <s v="102831104"/>
    <n v="12000"/>
    <s v="PARADISE 1104457900"/>
    <x v="0"/>
    <s v="Unknown"/>
    <s v="Hardwood Forest"/>
    <m/>
    <m/>
    <s v="Yes"/>
    <m/>
    <m/>
    <m/>
    <m/>
    <m/>
    <m/>
    <m/>
    <s v="N"/>
    <s v="N"/>
    <m/>
    <m/>
    <s v="     "/>
    <m/>
    <m/>
    <m/>
    <m/>
    <m/>
    <m/>
    <m/>
    <m/>
    <m/>
    <m/>
    <m/>
    <m/>
    <m/>
    <m/>
    <m/>
    <m/>
    <m/>
    <m/>
    <m/>
  </r>
  <r>
    <s v="20180293"/>
    <s v="     "/>
    <n v="43265"/>
    <s v="6/14"/>
    <x v="0"/>
    <n v="0.67500000000000004"/>
    <s v="24"/>
    <n v="2"/>
    <s v="6"/>
    <x v="1"/>
    <n v="43265"/>
    <n v="0.67500000000000004"/>
    <s v="ILIS cause - &quot;Vegetation, Tree - fell into line&quot;"/>
    <s v="     "/>
    <s v="FAS"/>
    <m/>
    <s v="N"/>
    <x v="0"/>
    <s v="109480"/>
    <s v="18-0051223"/>
    <m/>
    <m/>
    <m/>
    <m/>
    <s v="     "/>
    <x v="1"/>
    <s v="PG&amp;E"/>
    <m/>
    <m/>
    <m/>
    <s v="D"/>
    <m/>
    <s v="&lt;3 meters of linear travel"/>
    <m/>
    <s v="Vegetation"/>
    <s v="33.a. Veg. contact"/>
    <s v="Vegetation"/>
    <s v="Contact from object"/>
    <s v="Vegetation"/>
    <m/>
    <s v="Contact - Vegetation"/>
    <s v="Conductor"/>
    <s v="Line to Ground"/>
    <m/>
    <s v="Overhead"/>
    <x v="3"/>
    <m/>
    <m/>
    <s v="1504"/>
    <s v="     "/>
    <s v="Non-HFTD"/>
    <x v="0"/>
    <n v="105"/>
    <m/>
    <n v="40.42"/>
    <n v="-123.949"/>
    <s v="Humboldt"/>
    <s v="RIO-DELL-1102"/>
    <s v="192251102"/>
    <n v="11000"/>
    <s v="RIO DELL 1102772210"/>
    <x v="0"/>
    <m/>
    <s v="Agriculture"/>
    <m/>
    <m/>
    <s v="No"/>
    <m/>
    <m/>
    <m/>
    <m/>
    <m/>
    <m/>
    <m/>
    <s v="N"/>
    <s v="N"/>
    <m/>
    <m/>
    <s v="     "/>
    <s v="40.44250000"/>
    <s v="-124.01805600"/>
    <s v="Jun 18 2018 12:00AM"/>
    <s v="TrunkFail"/>
    <s v="A healthy redwood growing next to an old stump failed at the base and fell through the lines. The tree was unable to root property and had a trunk defect due to the location at the stump. The tree also broke the top out of an adjacent redwood on its fall."/>
    <s v="REDW"/>
    <s v="65"/>
    <s v="13"/>
    <s v="40"/>
    <s v="Slight"/>
    <s v="None"/>
    <s v="N"/>
    <s v="1"/>
    <m/>
    <s v="Hillside"/>
    <s v="B"/>
    <s v="CrossArm"/>
    <s v="BareWire"/>
    <s v="12"/>
  </r>
  <r>
    <s v="20180289"/>
    <s v="     "/>
    <n v="43265"/>
    <s v="6/14"/>
    <x v="0"/>
    <n v="0.60069444444444442"/>
    <s v="24"/>
    <n v="2"/>
    <s v="6"/>
    <x v="1"/>
    <n v="43265"/>
    <n v="0.60069444444444442"/>
    <s v="ILIS cause - &quot;3rd Party, Tree - cutting, 3rd party&quot; / &quot;TREE CREW HIT LINE WITH BUCKET TRUCK TOOK DOWN ONE PHASE&quot;"/>
    <s v="     "/>
    <s v="FAS"/>
    <m/>
    <s v="N"/>
    <x v="0"/>
    <s v="109337"/>
    <s v="18-0051129"/>
    <m/>
    <m/>
    <m/>
    <m/>
    <s v="     "/>
    <x v="1"/>
    <s v="PG&amp;E"/>
    <m/>
    <m/>
    <m/>
    <s v="D"/>
    <m/>
    <s v="&lt;0.25"/>
    <m/>
    <s v="Contact - 3rd Party"/>
    <s v="33.e. Other contact from object"/>
    <s v="Contact - 3rd Party"/>
    <s v="Contact from object"/>
    <s v="Contact - 3rd Party"/>
    <m/>
    <s v="Contact - 3rd Party"/>
    <s v="Conductor"/>
    <s v="Line to Ground"/>
    <m/>
    <s v="Overhead"/>
    <x v="3"/>
    <m/>
    <m/>
    <s v="1954"/>
    <s v="     "/>
    <s v="Non-HFTD"/>
    <x v="0"/>
    <m/>
    <m/>
    <n v="39.523800000000001"/>
    <n v="-121.462"/>
    <s v="Butte"/>
    <s v="WYANDOTTE-1110"/>
    <s v="102911110"/>
    <n v="11000"/>
    <s v="WYANDOTTE 11101954"/>
    <x v="0"/>
    <m/>
    <s v="Hardwood Woodland"/>
    <m/>
    <m/>
    <s v="No"/>
    <m/>
    <m/>
    <m/>
    <m/>
    <m/>
    <m/>
    <m/>
    <s v="N"/>
    <s v="N"/>
    <m/>
    <m/>
    <s v="     "/>
    <s v="39.49847000"/>
    <s v="-121.52852000"/>
    <s v="Jun 15 2018 12:00AM"/>
    <s v="3rdParty"/>
    <s v="Reviewed location and saw one conductor broke out and laying in the trees.  ILIS reports that a 3rd party contractor hit the conductor with their bucket. The form is forcing me to pick a reason for the outage, none apply in this case. Options are No evidence of outage, bad outage directions or did not go into field."/>
    <m/>
    <m/>
    <m/>
    <m/>
    <m/>
    <m/>
    <m/>
    <m/>
    <m/>
    <m/>
    <m/>
    <m/>
    <m/>
    <m/>
  </r>
  <r>
    <s v="20190373"/>
    <s v="     "/>
    <n v="43630"/>
    <s v="6/14"/>
    <x v="0"/>
    <m/>
    <s v="24"/>
    <n v="2"/>
    <s v="6"/>
    <x v="3"/>
    <n v="43630"/>
    <m/>
    <s v="Service connector burned, fire less than 1 meter"/>
    <s v="     "/>
    <s v="FAS"/>
    <m/>
    <s v="N"/>
    <x v="0"/>
    <s v="411720"/>
    <m/>
    <m/>
    <s v="T004675599"/>
    <n v="0"/>
    <m/>
    <s v="     "/>
    <x v="0"/>
    <s v="PG&amp;E"/>
    <m/>
    <m/>
    <m/>
    <s v="D"/>
    <m/>
    <s v="&lt;3 meters of linear travel"/>
    <m/>
    <s v="Equipment - PG&amp;E"/>
    <s v="34.o. Other"/>
    <s v="Equipment - PG&amp;E"/>
    <m/>
    <m/>
    <s v="Splice/Clamp/Connector"/>
    <m/>
    <m/>
    <m/>
    <m/>
    <s v="Overhead"/>
    <x v="0"/>
    <s v="Splice/Clamp/Connector"/>
    <m/>
    <s v="220386359608"/>
    <s v="     "/>
    <s v="Non-HFTD"/>
    <x v="0"/>
    <m/>
    <m/>
    <n v="39.299399999999999"/>
    <n v="-121.864"/>
    <s v="SUTTER"/>
    <s v="LIVE-OAK-1104"/>
    <m/>
    <m/>
    <m/>
    <x v="0"/>
    <m/>
    <m/>
    <m/>
    <m/>
    <s v="No"/>
    <m/>
    <m/>
    <m/>
    <m/>
    <m/>
    <m/>
    <m/>
    <s v="N"/>
    <s v="N"/>
    <m/>
    <m/>
    <s v="     "/>
    <m/>
    <m/>
    <m/>
    <m/>
    <m/>
    <m/>
    <m/>
    <m/>
    <m/>
    <m/>
    <m/>
    <m/>
    <m/>
    <m/>
    <m/>
    <m/>
    <m/>
    <m/>
    <m/>
  </r>
  <r>
    <s v="20190374"/>
    <s v="     "/>
    <n v="43630"/>
    <s v="6/14"/>
    <x v="0"/>
    <m/>
    <s v="24"/>
    <n v="2"/>
    <s v="6"/>
    <x v="3"/>
    <n v="43630"/>
    <n v="0.62152777777777779"/>
    <s v="branch fell onto line caused wire down and ignition"/>
    <s v="     "/>
    <s v="FAS"/>
    <m/>
    <s v="N"/>
    <x v="0"/>
    <s v="412490"/>
    <s v="19-0067841"/>
    <m/>
    <s v="T004675763"/>
    <n v="0"/>
    <m/>
    <s v="     "/>
    <x v="1"/>
    <s v="PG&amp;E"/>
    <m/>
    <m/>
    <m/>
    <s v="D"/>
    <m/>
    <s v="&lt;3 meters of linear travel"/>
    <m/>
    <s v="Vegetation"/>
    <s v="33.a. Veg. contact"/>
    <s v="Vegetation"/>
    <s v="Contact from object"/>
    <s v="Contact - Vegetation"/>
    <m/>
    <s v="Contact - Vegetation"/>
    <s v="Conductor - Primary"/>
    <s v="Line to Ground"/>
    <m/>
    <s v="Overhead"/>
    <x v="3"/>
    <s v="Conductor - Primary"/>
    <m/>
    <s v="42011109"/>
    <s v="     "/>
    <s v="Non-HFTD"/>
    <x v="0"/>
    <m/>
    <m/>
    <n v="37.984400000000001"/>
    <n v="-122.514"/>
    <s v="MARIN"/>
    <s v="SAN-RAFAEL-1109"/>
    <m/>
    <m/>
    <s v="SAN RAFAEL 110991742"/>
    <x v="0"/>
    <s v="San Rafael FD"/>
    <s v="Urban"/>
    <m/>
    <m/>
    <s v="No"/>
    <m/>
    <m/>
    <m/>
    <m/>
    <m/>
    <m/>
    <m/>
    <s v="N"/>
    <s v="N"/>
    <m/>
    <m/>
    <s v="     "/>
    <s v="37.98442830"/>
    <s v="-122.51429500"/>
    <s v="Jun 24 2019 12:00AM"/>
    <s v="Unverified"/>
    <s v="i could find no evidence of tree failure in the vicinity. no branch, no wire down. no debris left."/>
    <m/>
    <m/>
    <m/>
    <m/>
    <m/>
    <m/>
    <m/>
    <m/>
    <m/>
    <m/>
    <m/>
    <m/>
    <m/>
    <m/>
  </r>
  <r>
    <s v="20210804"/>
    <s v="     "/>
    <n v="44361"/>
    <s v="6/14"/>
    <x v="0"/>
    <n v="0.51944444444444449"/>
    <s v="25"/>
    <n v="2"/>
    <s v="6"/>
    <x v="5"/>
    <n v="44361"/>
    <m/>
    <s v="A transformer lid blew off and resulted in an ignition at the base of the distribution pole. The ensuing fire was 3 meters - 0.25 acre in size. This information is preliminary."/>
    <s v="     "/>
    <s v="FAS"/>
    <m/>
    <s v="N"/>
    <x v="0"/>
    <m/>
    <s v="21-0074097"/>
    <m/>
    <s v="T005314975"/>
    <n v="121534000"/>
    <m/>
    <s v="     "/>
    <x v="1"/>
    <s v="PG&amp;E"/>
    <m/>
    <s v="Vegetation"/>
    <m/>
    <s v="D"/>
    <s v="D"/>
    <s v="&lt;0.25"/>
    <s v="AROUND BASE OF POLE"/>
    <s v="Equipment - PG&amp;E"/>
    <s v="34.n. Transformer damage or failure"/>
    <s v="Equipment - PG&amp;E"/>
    <s v="All types of equipment / facility failure"/>
    <s v="Transformer failure"/>
    <s v="Transformer"/>
    <m/>
    <m/>
    <s v="None"/>
    <s v="N"/>
    <s v="Overhead"/>
    <x v="3"/>
    <s v="Transformer"/>
    <s v="Transformer"/>
    <s v="101593080"/>
    <s v="     "/>
    <s v="Non-HFTD"/>
    <x v="0"/>
    <m/>
    <m/>
    <n v="38.535800000000002"/>
    <n v="-121.64100000000001"/>
    <s v="Yolo"/>
    <s v="DAVIS-1101"/>
    <m/>
    <n v="12000"/>
    <m/>
    <x v="0"/>
    <s v="Customer"/>
    <s v="Agriculture"/>
    <m/>
    <m/>
    <s v="No"/>
    <m/>
    <m/>
    <m/>
    <m/>
    <m/>
    <m/>
    <m/>
    <s v="N"/>
    <s v="N"/>
    <m/>
    <m/>
    <s v="     "/>
    <m/>
    <m/>
    <m/>
    <m/>
    <m/>
    <m/>
    <m/>
    <m/>
    <m/>
    <m/>
    <m/>
    <m/>
    <m/>
    <m/>
    <m/>
    <m/>
    <m/>
    <m/>
    <m/>
  </r>
  <r>
    <s v="20210805"/>
    <s v="     "/>
    <n v="44361"/>
    <s v="6/14"/>
    <x v="0"/>
    <n v="0.53402777777777777"/>
    <s v="25"/>
    <n v="2"/>
    <s v="6"/>
    <x v="5"/>
    <n v="44361"/>
    <m/>
    <s v="Balloon flew into overhead circuit and ignited a 0.25 acre - 10 acre fire.  Troubleman reports that a connector failed as a result of the balloon contact with equipment. This information is preliminary."/>
    <s v="     "/>
    <s v="FAS"/>
    <m/>
    <s v="N"/>
    <x v="0"/>
    <m/>
    <s v="21-0074023"/>
    <m/>
    <s v="T005315020"/>
    <m/>
    <m/>
    <s v="     "/>
    <x v="1"/>
    <s v="PG&amp;E"/>
    <m/>
    <s v="Other"/>
    <s v="Balloon"/>
    <s v="D"/>
    <s v="D"/>
    <s v="0.26-9.99"/>
    <m/>
    <s v="Contact - 3rd Party"/>
    <s v="33.c. Balloon contact"/>
    <s v="Contact - 3rd Party"/>
    <s v="Contact from object"/>
    <s v="Balloon contact"/>
    <m/>
    <s v="Balloon contact"/>
    <s v="Splice/Clamp/Connector"/>
    <s v="Multi-Fault"/>
    <s v="Y"/>
    <s v="Overhead"/>
    <x v="3"/>
    <s v="Splice/Clamp/Connector"/>
    <s v="Cutout, Crossarm"/>
    <m/>
    <s v="     "/>
    <s v="Non-HFTD"/>
    <x v="0"/>
    <m/>
    <m/>
    <n v="37.656700000000001"/>
    <n v="-122.04900000000001"/>
    <s v="Alameda"/>
    <s v="CASTRO-VALLEY-1102"/>
    <m/>
    <n v="12000"/>
    <m/>
    <x v="0"/>
    <s v="Hayward FD"/>
    <s v="Urban"/>
    <s v="Grass fuel model"/>
    <m/>
    <s v="No"/>
    <m/>
    <m/>
    <m/>
    <m/>
    <m/>
    <m/>
    <m/>
    <s v="N"/>
    <s v="N"/>
    <m/>
    <m/>
    <s v="     "/>
    <m/>
    <m/>
    <m/>
    <m/>
    <m/>
    <m/>
    <m/>
    <m/>
    <m/>
    <m/>
    <m/>
    <m/>
    <m/>
    <m/>
    <m/>
    <m/>
    <m/>
    <m/>
    <m/>
  </r>
  <r>
    <s v="20210803"/>
    <s v="     "/>
    <n v="44361"/>
    <s v="6/14"/>
    <x v="0"/>
    <n v="0.50347222222222221"/>
    <s v="25"/>
    <n v="2"/>
    <s v="6"/>
    <x v="5"/>
    <m/>
    <m/>
    <s v="Initial EIR: EI210614A - San Jose - Media Summary: CPUC Electrical Incident EI210614A, Media. On June 14, 2021 at approximately 1130 am the Swift-Metcalf 115 kV line relayed momentarily. A responding troubleman observed Mylar balloons tangled near the top of tower 6/42 on the Swift-Metcalf 115kV line and observed firefighters suppressing a grass fire on the hills nearby. Tower 6/42 is located near Promenade Court and Piercy Ranch Rd in San Jose. CALFIRE reports on June 14, 2021 that the fire is 100% contained. This information is preliminary. EOC preliminary notes: A 30-acre grass fire in San Jose started as a result of a mylar balloon contacting a transmission tower. The fire was contained as of 13:15 and there are no reports of injury or property damage. This event does not meet the Media criterion and was determined to be non-EIR reportable. AGFC notes: photos taken by troubleman show the balloon was on tower 06/42 on the SWIFT-METCALF 115kV Transmission line. This information is preliminary. "/>
    <s v="     "/>
    <s v="TOTL"/>
    <m/>
    <s v="N"/>
    <x v="0"/>
    <m/>
    <m/>
    <s v="INT-14896"/>
    <s v="T005314947"/>
    <n v="121537000"/>
    <s v="EI210614A"/>
    <s v="     "/>
    <x v="1"/>
    <s v="PG&amp;E"/>
    <m/>
    <s v="Other"/>
    <s v="Balloon"/>
    <s v="T"/>
    <s v="T"/>
    <s v="10-99"/>
    <m/>
    <s v="Contact - 3rd Party"/>
    <s v="33.c. Balloon contact"/>
    <s v="Contact - 3rd Party"/>
    <s v="Contact from object"/>
    <s v="Balloon contact"/>
    <m/>
    <s v="Balloon contact"/>
    <s v="Conductor - Transmission"/>
    <m/>
    <s v="N"/>
    <s v="Overhead"/>
    <x v="4"/>
    <s v="Conductor - Transmission"/>
    <m/>
    <s v="40602547"/>
    <s v="     "/>
    <s v="Non-HFTD"/>
    <x v="0"/>
    <m/>
    <m/>
    <n v="37.249299999999998"/>
    <n v="-121.762"/>
    <s v="Santa Clara"/>
    <s v="SWIFT-METCALF-115KV"/>
    <m/>
    <n v="115000"/>
    <s v="N/A"/>
    <x v="0"/>
    <s v="San Jose FD"/>
    <s v="Herbaceous"/>
    <s v="Grass fuel model"/>
    <m/>
    <s v="No"/>
    <m/>
    <m/>
    <m/>
    <m/>
    <m/>
    <m/>
    <m/>
    <s v="N"/>
    <s v="N"/>
    <m/>
    <m/>
    <s v="     "/>
    <m/>
    <m/>
    <m/>
    <m/>
    <m/>
    <m/>
    <m/>
    <m/>
    <m/>
    <m/>
    <m/>
    <m/>
    <m/>
    <m/>
    <m/>
    <m/>
    <m/>
    <m/>
    <m/>
  </r>
  <r>
    <s v="20210802"/>
    <s v="     "/>
    <n v="44361"/>
    <s v="6/14"/>
    <x v="0"/>
    <n v="9.930555555555555E-2"/>
    <s v="25"/>
    <n v="2"/>
    <s v="6"/>
    <x v="5"/>
    <n v="44361"/>
    <m/>
    <s v="Crossarm fire possibly due to tracker from list rain/foggy weather. The ensuing fire was limited to PG&amp;E assets. This information is preliminary."/>
    <s v="     "/>
    <s v="FAS"/>
    <m/>
    <s v="N"/>
    <x v="0"/>
    <m/>
    <s v="21-0073682"/>
    <m/>
    <s v="T005314387, T005314400, T005314479, T005314499"/>
    <n v="121531000"/>
    <m/>
    <s v="     "/>
    <x v="0"/>
    <s v="PG&amp;E"/>
    <m/>
    <s v="Other"/>
    <s v="Cutout, Crossarm"/>
    <s v="D"/>
    <s v="D"/>
    <s v="Structure-PG&amp;E only"/>
    <m/>
    <s v="Contamination"/>
    <s v="36.a. Contamination"/>
    <s v="Equipment - PG&amp;E"/>
    <s v="Contamination"/>
    <s v="Tracking"/>
    <m/>
    <m/>
    <m/>
    <s v="Force Out"/>
    <s v="Y"/>
    <s v="Overhead"/>
    <x v="3"/>
    <s v="Insulator"/>
    <s v="Cutout, Crossarm"/>
    <s v="102218084"/>
    <s v="     "/>
    <s v="Non-HFTD"/>
    <x v="0"/>
    <m/>
    <m/>
    <n v="38.094200000000001"/>
    <n v="-122.22"/>
    <s v="Solano"/>
    <s v="NORTH-TOWER-1102"/>
    <m/>
    <n v="12000"/>
    <m/>
    <x v="0"/>
    <s v="Vallejo FD"/>
    <s v="Urban"/>
    <s v="Brush fuel model"/>
    <m/>
    <s v="No"/>
    <m/>
    <m/>
    <m/>
    <m/>
    <m/>
    <m/>
    <m/>
    <s v="N"/>
    <s v="N"/>
    <m/>
    <m/>
    <s v="     "/>
    <m/>
    <m/>
    <m/>
    <m/>
    <m/>
    <m/>
    <m/>
    <m/>
    <m/>
    <m/>
    <m/>
    <m/>
    <m/>
    <m/>
    <m/>
    <m/>
    <m/>
    <m/>
    <m/>
  </r>
  <r>
    <s v="20210800"/>
    <s v="     "/>
    <n v="44361"/>
    <s v="6/14"/>
    <x v="0"/>
    <n v="0.13819444444444445"/>
    <s v="25"/>
    <n v="2"/>
    <s v="6"/>
    <x v="5"/>
    <n v="44361"/>
    <m/>
    <s v="Crossarm resulted in a wires down incident that ignited a small fire and damage to third party vehicle. This information is preliminary."/>
    <s v="     "/>
    <s v="FAS"/>
    <m/>
    <s v="N"/>
    <x v="0"/>
    <m/>
    <s v="21-0073679"/>
    <m/>
    <s v="T005314397, T005314408, T005214413"/>
    <m/>
    <m/>
    <s v="     "/>
    <x v="1"/>
    <s v="PG&amp;E"/>
    <m/>
    <s v="Other"/>
    <s v="Crossarm"/>
    <s v="D"/>
    <s v="D"/>
    <s v="&lt;3 meters of linear travel"/>
    <m/>
    <s v="Equipment - PG&amp;E"/>
    <s v="34.h. Crossarm damage or failure"/>
    <s v="Equipment - PG&amp;E"/>
    <s v="All types of equipment / facility failure"/>
    <s v="Crossarm failure"/>
    <s v="Crossarm"/>
    <m/>
    <m/>
    <s v="Multi-Fault"/>
    <s v="Y"/>
    <s v="Overhead"/>
    <x v="3"/>
    <s v="Crossarm"/>
    <s v="Crossarm, Conductor - Primary"/>
    <s v="102244622"/>
    <s v="     "/>
    <s v="Non-HFTD"/>
    <x v="0"/>
    <m/>
    <m/>
    <n v="38.139600000000002"/>
    <n v="-122.251"/>
    <s v="Solano"/>
    <s v="HIGHWAY-1106"/>
    <m/>
    <n v="12000"/>
    <m/>
    <x v="0"/>
    <s v="Vallejo FD"/>
    <s v="Urban"/>
    <s v="Fire-resistive fuel bed"/>
    <m/>
    <s v="No"/>
    <m/>
    <m/>
    <m/>
    <m/>
    <m/>
    <m/>
    <m/>
    <s v="N"/>
    <s v="N"/>
    <m/>
    <m/>
    <s v="     "/>
    <m/>
    <m/>
    <m/>
    <m/>
    <m/>
    <m/>
    <m/>
    <m/>
    <m/>
    <m/>
    <m/>
    <m/>
    <m/>
    <m/>
    <m/>
    <m/>
    <m/>
    <m/>
    <m/>
  </r>
  <r>
    <s v="20210801"/>
    <s v="     "/>
    <n v="44361"/>
    <s v="6/14"/>
    <x v="0"/>
    <n v="0.23472222222222222"/>
    <s v="25"/>
    <n v="2"/>
    <s v="6"/>
    <x v="5"/>
    <n v="44361"/>
    <m/>
    <s v="Pole fire resulted in a small less than one meter fire that was limited to PG&amp;E assets. This information is preliminary."/>
    <s v="     "/>
    <s v="FAS"/>
    <m/>
    <s v="N"/>
    <x v="0"/>
    <m/>
    <s v="21-0073695"/>
    <m/>
    <s v="T005314430, T005314432"/>
    <n v="121531000"/>
    <m/>
    <s v="     "/>
    <x v="0"/>
    <s v="PG&amp;E"/>
    <m/>
    <s v="Other"/>
    <s v="Pole"/>
    <s v="D"/>
    <s v="D"/>
    <s v="Structure-PG&amp;E only"/>
    <m/>
    <s v="Equipment - PG&amp;E"/>
    <s v="34.f. Pole damage or failure"/>
    <s v="Equipment - PG&amp;E"/>
    <s v="All types of equipment / facility failure"/>
    <s v="Pole failure"/>
    <s v="Pole"/>
    <m/>
    <m/>
    <s v="Line to Ground"/>
    <s v="Y"/>
    <s v="Overhead"/>
    <x v="3"/>
    <s v="Pole"/>
    <s v="Pole"/>
    <s v="101343527"/>
    <s v="     "/>
    <s v="Non-HFTD"/>
    <x v="0"/>
    <m/>
    <m/>
    <n v="37.739699999999999"/>
    <n v="-122.17700000000001"/>
    <s v="Alameda"/>
    <s v="EDES-1114"/>
    <m/>
    <n v="12000"/>
    <m/>
    <x v="0"/>
    <s v="ALCO FD"/>
    <s v="Urban"/>
    <m/>
    <m/>
    <s v="No"/>
    <m/>
    <m/>
    <m/>
    <m/>
    <m/>
    <m/>
    <m/>
    <s v="N"/>
    <s v="N"/>
    <m/>
    <m/>
    <s v="     "/>
    <m/>
    <m/>
    <m/>
    <m/>
    <m/>
    <m/>
    <m/>
    <m/>
    <m/>
    <m/>
    <m/>
    <m/>
    <m/>
    <m/>
    <m/>
    <m/>
    <m/>
    <m/>
    <m/>
  </r>
  <r>
    <s v="20140007"/>
    <s v="     "/>
    <n v="41805"/>
    <s v="6/15"/>
    <x v="0"/>
    <n v="0.72777777777777775"/>
    <s v="25"/>
    <n v="2"/>
    <s v="6"/>
    <x v="7"/>
    <n v="41805"/>
    <n v="0.72777777777777775"/>
    <m/>
    <s v="     "/>
    <m/>
    <m/>
    <s v="N"/>
    <x v="0"/>
    <s v="1034970"/>
    <s v="14-0038485"/>
    <m/>
    <m/>
    <n v="108198905"/>
    <m/>
    <s v="     "/>
    <x v="1"/>
    <s v="PG&amp;E"/>
    <m/>
    <s v="Vegetation"/>
    <m/>
    <s v="D"/>
    <m/>
    <s v="&lt;3 meters of linear travel"/>
    <s v="Square Feet: ; Acreage: "/>
    <s v="Equipment - PG&amp;E"/>
    <s v="34.o. Other"/>
    <s v="Equipment - PG&amp;E"/>
    <s v="All types of equipment / facility failure"/>
    <s v="Wire-Wire Contact"/>
    <m/>
    <s v="Wire-Wire Contact"/>
    <m/>
    <s v="Line to Ground"/>
    <m/>
    <s v="Overhead"/>
    <x v="1"/>
    <s v="Conductor"/>
    <m/>
    <s v="4239 Teakwood Ct, Concord"/>
    <s v="     "/>
    <s v="Non-HFTD"/>
    <x v="0"/>
    <m/>
    <m/>
    <n v="37.970799999999997"/>
    <n v="-121.985"/>
    <s v="Contra Costa"/>
    <s v="CLAYTON-2217"/>
    <s v="12022217"/>
    <m/>
    <s v="N/A"/>
    <x v="0"/>
    <m/>
    <s v="Urban"/>
    <m/>
    <m/>
    <s v="No"/>
    <m/>
    <m/>
    <m/>
    <m/>
    <m/>
    <m/>
    <m/>
    <s v="N"/>
    <s v="N"/>
    <m/>
    <m/>
    <s v="     "/>
    <m/>
    <m/>
    <m/>
    <m/>
    <m/>
    <m/>
    <m/>
    <m/>
    <m/>
    <m/>
    <m/>
    <m/>
    <m/>
    <m/>
    <m/>
    <m/>
    <m/>
    <m/>
    <m/>
  </r>
  <r>
    <s v="20140008"/>
    <s v="     "/>
    <n v="41805"/>
    <s v="6/15"/>
    <x v="0"/>
    <n v="0.87152777777777779"/>
    <s v="25"/>
    <n v="2"/>
    <s v="6"/>
    <x v="7"/>
    <n v="41805"/>
    <n v="0.87152777777777779"/>
    <s v="REGINATO RPTS POLE, TRANSF AND WIRE ON THE GRD 1 E/OF MTR# 1008052848"/>
    <s v="     "/>
    <m/>
    <m/>
    <s v="N"/>
    <x v="0"/>
    <s v="1035020"/>
    <s v="14-0038499"/>
    <m/>
    <m/>
    <n v="108198964"/>
    <m/>
    <s v="     "/>
    <x v="1"/>
    <s v="PG&amp;E"/>
    <m/>
    <s v="Vegetation"/>
    <m/>
    <s v="D"/>
    <m/>
    <s v="&lt;0.25"/>
    <s v="Square Feet: ; Acreage: "/>
    <s v="Contact - 3rd Party"/>
    <s v="33.d. Vehicle contact"/>
    <s v="Contact - 3rd Party"/>
    <s v="All types of equipment / facility failure"/>
    <s v="Contact - Vehicle"/>
    <m/>
    <s v="Contact - Vehicle"/>
    <s v="Pole"/>
    <s v="Line to Line"/>
    <m/>
    <s v="Overhead"/>
    <x v="3"/>
    <s v="Conductor"/>
    <m/>
    <s v="101500605"/>
    <s v="     "/>
    <s v="Non-HFTD"/>
    <x v="0"/>
    <m/>
    <m/>
    <n v="39.887900000000002"/>
    <n v="-122.197"/>
    <s v="Tehama"/>
    <s v="CORNING-1101"/>
    <s v="103331101"/>
    <n v="12000"/>
    <s v="CORNING 11011440"/>
    <x v="0"/>
    <s v="Cal Fire Dept"/>
    <s v="Agriculture"/>
    <m/>
    <m/>
    <s v="No"/>
    <m/>
    <m/>
    <m/>
    <m/>
    <m/>
    <m/>
    <m/>
    <s v="N"/>
    <s v="N"/>
    <m/>
    <m/>
    <s v="     "/>
    <m/>
    <m/>
    <m/>
    <m/>
    <m/>
    <m/>
    <m/>
    <m/>
    <m/>
    <m/>
    <m/>
    <m/>
    <m/>
    <m/>
    <m/>
    <m/>
    <m/>
    <m/>
    <m/>
  </r>
  <r>
    <s v="20140006"/>
    <s v="     "/>
    <n v="41805"/>
    <s v="6/15"/>
    <x v="0"/>
    <n v="0.40763888888888888"/>
    <s v="25"/>
    <n v="2"/>
    <s v="6"/>
    <x v="7"/>
    <n v="41805"/>
    <n v="0.40763888888888888"/>
    <s v="V AGBALOG RPTS FIRE IS SOURCE SIDE OF 30285 AFTER ALL.  ALSO RPTS 1 OF 2 FU BLOWN @ 21101.  GIVEN OK TO OPEN REMAINING FU @ 21101  (OIS# 1034871)"/>
    <s v="     "/>
    <m/>
    <m/>
    <s v="N"/>
    <x v="0"/>
    <s v="1034871"/>
    <s v="14-0038466"/>
    <m/>
    <m/>
    <n v="108198869"/>
    <m/>
    <s v="     "/>
    <x v="1"/>
    <s v="PG&amp;E"/>
    <m/>
    <s v="Vegetation"/>
    <m/>
    <s v="D"/>
    <m/>
    <s v="&lt;0.25"/>
    <s v="Square Feet: ; Acreage: "/>
    <s v="Vegetation"/>
    <s v="33.a. Veg. contact"/>
    <s v="Vegetation"/>
    <s v="All types of equipment / facility failure"/>
    <s v="Contact - Vegetation"/>
    <m/>
    <s v="Contact - Vegetation"/>
    <s v="Conductor"/>
    <s v="None"/>
    <m/>
    <s v="Overhead"/>
    <x v="3"/>
    <s v="Conductor"/>
    <m/>
    <s v="23633 Schulties Rd, Los Gatos"/>
    <s v="     "/>
    <s v="Non-HFTD"/>
    <x v="0"/>
    <n v="520"/>
    <m/>
    <n v="37.130800000000001"/>
    <n v="-121.971"/>
    <s v="Santa Cruz"/>
    <s v="LOS-GATOS-1106"/>
    <s v="82021106"/>
    <n v="12000"/>
    <s v="LOS GATOS 1106LA64"/>
    <x v="1"/>
    <m/>
    <s v="Conifer Forest"/>
    <m/>
    <m/>
    <s v="No"/>
    <m/>
    <m/>
    <m/>
    <m/>
    <m/>
    <m/>
    <m/>
    <s v="N"/>
    <s v="N"/>
    <m/>
    <m/>
    <s v="     "/>
    <s v="37.13268200"/>
    <s v="-121.97302100"/>
    <s v="Jun 16 2014 12:00AM"/>
    <s v="TrunkFail"/>
    <s v="Tan Oak (previously dead) fell across phone line one span past end of pri/xfr pole."/>
    <s v="TAN"/>
    <s v="40"/>
    <s v="12"/>
    <s v="20"/>
    <s v="Slight"/>
    <s v="Severe"/>
    <s v="Y"/>
    <s v="1"/>
    <m/>
    <s v="Other"/>
    <s v="B"/>
    <s v="Other"/>
    <s v="TreeWire"/>
    <s v="0"/>
  </r>
  <r>
    <s v="MIA20140935"/>
    <s v="     "/>
    <n v="41805"/>
    <s v="6/15"/>
    <x v="0"/>
    <n v="0.55641203703703701"/>
    <s v="25"/>
    <n v="2"/>
    <s v="6"/>
    <x v="7"/>
    <m/>
    <m/>
    <s v="RUH2 - POPPING AND CRACKLING NOISES, SUSPECT ED AS CAUSE OF FIRE ON MON; SHUT OFF O.H SP TX. CALLED FOR CREW TO REPLACE BAD TX-SEC CONNS. MAY HAVE CAUSED FIRE_x000a_EARLIER IN THE WK."/>
    <s v="     "/>
    <s v="FAS"/>
    <n v="44266"/>
    <s v="Y"/>
    <x v="0"/>
    <s v="1034935"/>
    <s v="N/A"/>
    <m/>
    <s v="T003138847, 8829682002"/>
    <n v="108198888"/>
    <m/>
    <s v="     "/>
    <x v="0"/>
    <s v="PG&amp;E"/>
    <m/>
    <m/>
    <m/>
    <s v="D"/>
    <m/>
    <s v="Structure-PG&amp;E only"/>
    <m/>
    <s v="Equipment - PG&amp;E"/>
    <s v="34.n. Transformer damage or failure"/>
    <s v="Equipment - PG&amp;E"/>
    <s v="All types of equipment / facility failure"/>
    <s v="Transformer failure"/>
    <s v="Transformer"/>
    <m/>
    <m/>
    <m/>
    <s v="Yes"/>
    <s v="Overhead"/>
    <x v="0"/>
    <m/>
    <m/>
    <s v="100522836"/>
    <s v="     "/>
    <s v="Non-HFTD"/>
    <x v="0"/>
    <m/>
    <m/>
    <n v="37.305100000000003"/>
    <n v="-122.023"/>
    <s v="Santa Clara"/>
    <s v="SARATOGA-1113"/>
    <m/>
    <n v="11000"/>
    <m/>
    <x v="0"/>
    <m/>
    <s v="Urban"/>
    <m/>
    <m/>
    <s v="No"/>
    <m/>
    <m/>
    <m/>
    <m/>
    <m/>
    <m/>
    <m/>
    <s v="N"/>
    <s v="N"/>
    <m/>
    <m/>
    <s v="     "/>
    <m/>
    <m/>
    <m/>
    <m/>
    <m/>
    <m/>
    <m/>
    <m/>
    <m/>
    <m/>
    <m/>
    <m/>
    <m/>
    <m/>
    <m/>
    <m/>
    <m/>
    <m/>
    <m/>
  </r>
  <r>
    <s v="SAP201518091"/>
    <s v="     "/>
    <n v="42170"/>
    <s v="6/15"/>
    <x v="0"/>
    <m/>
    <s v="25"/>
    <n v="2"/>
    <s v="6"/>
    <x v="2"/>
    <n v="42168"/>
    <m/>
    <s v="car hit pole; secondary riser caught fire"/>
    <s v="     "/>
    <s v="SAP"/>
    <n v="44580"/>
    <s v="Y"/>
    <x v="0"/>
    <s v="1250232"/>
    <s v="N/A"/>
    <m/>
    <s v="T003418828"/>
    <n v="110452514"/>
    <m/>
    <s v="     "/>
    <x v="0"/>
    <s v="PG&amp;E"/>
    <m/>
    <m/>
    <m/>
    <s v="D"/>
    <m/>
    <s v="Structure-PG&amp;E only"/>
    <m/>
    <s v="Contact - 3rd Party"/>
    <s v="33.d. Vehicle contact"/>
    <s v="Contact - 3rd Party"/>
    <s v="Vehicle contact"/>
    <s v="Vehicle contact"/>
    <m/>
    <s v="Vehicle contact"/>
    <s v="Riser"/>
    <m/>
    <s v="Yes"/>
    <s v="Overhead"/>
    <x v="0"/>
    <s v="Riser"/>
    <m/>
    <m/>
    <s v="     "/>
    <s v="Non-HFTD"/>
    <x v="0"/>
    <m/>
    <m/>
    <n v="37.700400000000002"/>
    <n v="-122.111"/>
    <s v="Alameda"/>
    <s v="STATION-U-1107"/>
    <m/>
    <m/>
    <m/>
    <x v="0"/>
    <m/>
    <m/>
    <m/>
    <m/>
    <s v="No"/>
    <m/>
    <m/>
    <m/>
    <m/>
    <m/>
    <m/>
    <m/>
    <s v="N"/>
    <s v="N"/>
    <m/>
    <m/>
    <s v="     "/>
    <m/>
    <m/>
    <m/>
    <m/>
    <m/>
    <m/>
    <m/>
    <m/>
    <m/>
    <m/>
    <m/>
    <m/>
    <m/>
    <m/>
    <m/>
    <m/>
    <m/>
    <m/>
    <m/>
  </r>
  <r>
    <s v="20160113"/>
    <s v="     "/>
    <n v="42536"/>
    <s v="6/15"/>
    <x v="0"/>
    <n v="0.57222222222222219"/>
    <s v="25"/>
    <n v="2"/>
    <s v="6"/>
    <x v="6"/>
    <n v="42536"/>
    <m/>
    <s v="TREE TOOK SERV DOWN X/HOEN AVE ALSO DAMAGED SEC NEUTRAL. TX FUSES BLOWN"/>
    <s v="     "/>
    <m/>
    <m/>
    <s v="N"/>
    <x v="0"/>
    <s v="1489507"/>
    <m/>
    <m/>
    <m/>
    <m/>
    <m/>
    <s v="     "/>
    <x v="1"/>
    <s v="PG&amp;E"/>
    <m/>
    <s v="Vegetation"/>
    <m/>
    <s v="D"/>
    <m/>
    <s v="&lt;3 meters of linear travel"/>
    <s v="Square Feet: ; Acreage: "/>
    <s v="Vegetation"/>
    <s v="33.a. Veg. contact"/>
    <s v="Vegetation"/>
    <s v="All types of equipment / facility failure"/>
    <s v="Contact - Vegetation"/>
    <m/>
    <s v="Contact - Vegetation"/>
    <s v="Conductor"/>
    <m/>
    <s v="PACIFIC BELL"/>
    <s v="Overhead"/>
    <x v="1"/>
    <s v="Conductor"/>
    <m/>
    <s v="102024321"/>
    <s v="     "/>
    <s v="Non-HFTD"/>
    <x v="0"/>
    <m/>
    <m/>
    <n v="38.4375"/>
    <n v="-122.67700000000001"/>
    <s v="Sonoma"/>
    <s v="SANTA-ROSA-A-1110"/>
    <s v="42151110"/>
    <m/>
    <s v="N/A"/>
    <x v="0"/>
    <s v="N.A."/>
    <s v="Urban"/>
    <m/>
    <m/>
    <s v="No"/>
    <m/>
    <m/>
    <m/>
    <m/>
    <m/>
    <m/>
    <m/>
    <s v="N"/>
    <s v="N"/>
    <m/>
    <m/>
    <s v="     "/>
    <m/>
    <m/>
    <m/>
    <m/>
    <m/>
    <m/>
    <m/>
    <m/>
    <m/>
    <m/>
    <m/>
    <m/>
    <m/>
    <m/>
    <m/>
    <m/>
    <m/>
    <m/>
    <m/>
  </r>
  <r>
    <s v="20160111"/>
    <s v="     "/>
    <n v="42536"/>
    <s v="6/15"/>
    <x v="0"/>
    <n v="0.61111111111111116"/>
    <s v="25"/>
    <n v="2"/>
    <s v="6"/>
    <x v="6"/>
    <n v="42536"/>
    <n v="0.61111111111111116"/>
    <m/>
    <s v="     "/>
    <m/>
    <m/>
    <s v="N"/>
    <x v="0"/>
    <s v="1489559"/>
    <s v="16-0043512"/>
    <m/>
    <m/>
    <m/>
    <m/>
    <s v="     "/>
    <x v="1"/>
    <s v="PG&amp;E"/>
    <m/>
    <s v="Vegetation"/>
    <m/>
    <s v="D"/>
    <m/>
    <s v="&lt;0.25"/>
    <s v="Square Feet: ; Acreage: "/>
    <s v="Vegetation"/>
    <s v="33.a. Veg. contact"/>
    <s v="Vegetation"/>
    <s v="All types of equipment / facility failure"/>
    <s v="Contact - Vegetation"/>
    <m/>
    <s v="Contact - Vegetation"/>
    <s v="Conductor"/>
    <s v="Line to Ground"/>
    <m/>
    <s v="Overhead"/>
    <x v="1"/>
    <s v="Conductor"/>
    <m/>
    <m/>
    <s v="     "/>
    <s v="Non-HFTD"/>
    <x v="0"/>
    <m/>
    <m/>
    <n v="38.307899999999997"/>
    <n v="-122.655"/>
    <s v="Sonoma"/>
    <s v="PENNGROVE-1101"/>
    <s v="43471101"/>
    <m/>
    <s v="N/A"/>
    <x v="0"/>
    <s v="Cal Fire"/>
    <s v="Herbaceous"/>
    <m/>
    <m/>
    <s v="No"/>
    <m/>
    <m/>
    <m/>
    <m/>
    <m/>
    <m/>
    <m/>
    <s v="N"/>
    <s v="N"/>
    <m/>
    <m/>
    <s v="     "/>
    <s v="38.30792600"/>
    <s v="-122.65530000"/>
    <s v="Jun 17 2016 12:00AM"/>
    <s v="TreeGrew"/>
    <s v="Service drop. Lines go only to one home. Long springy branches on a young cottonwood tree smacked the lines in the wind and caused lines to disconnect and fall to ground. The hot lines caused a smoldering fire that was extinguished by Cal Fire."/>
    <s v="COTB"/>
    <s v="40"/>
    <s v="14"/>
    <s v="8"/>
    <m/>
    <m/>
    <m/>
    <m/>
    <m/>
    <m/>
    <m/>
    <s v="Vertical"/>
    <s v="BareWire"/>
    <s v="0"/>
  </r>
  <r>
    <s v="SAP201614659"/>
    <s v="     "/>
    <n v="42536"/>
    <s v="6/15"/>
    <x v="0"/>
    <m/>
    <s v="25"/>
    <n v="2"/>
    <s v="6"/>
    <x v="6"/>
    <n v="42534"/>
    <m/>
    <s v="pole fire; failed switch 2261; meter 5000157809"/>
    <s v="     "/>
    <s v="SAP"/>
    <n v="44580"/>
    <s v="Y"/>
    <x v="0"/>
    <s v="1488130"/>
    <s v="16-0042888"/>
    <m/>
    <s v="T003711902"/>
    <n v="111714086"/>
    <m/>
    <s v="     "/>
    <x v="0"/>
    <s v="PG&amp;E"/>
    <m/>
    <m/>
    <m/>
    <s v="D"/>
    <m/>
    <s v="Structure-PG&amp;E only"/>
    <m/>
    <s v="Equipment - PG&amp;E"/>
    <s v="34.e. Switch damage or failure"/>
    <s v="Equipment - PG&amp;E"/>
    <s v="Switch failure"/>
    <s v="Switch failure"/>
    <s v="Switch"/>
    <m/>
    <m/>
    <s v="Force Out"/>
    <s v="Yes"/>
    <s v="Overhead"/>
    <x v="0"/>
    <s v="Switch"/>
    <m/>
    <s v="102147859"/>
    <s v="     "/>
    <s v="Non-HFTD"/>
    <x v="0"/>
    <m/>
    <m/>
    <n v="38.968699999999998"/>
    <n v="-122.651"/>
    <s v="Lake"/>
    <s v="REDBUD-1102"/>
    <m/>
    <m/>
    <s v="REDBUD 110244119"/>
    <x v="0"/>
    <m/>
    <m/>
    <m/>
    <m/>
    <s v="No"/>
    <m/>
    <m/>
    <m/>
    <m/>
    <m/>
    <m/>
    <m/>
    <s v="N"/>
    <s v="N"/>
    <m/>
    <m/>
    <s v="     "/>
    <m/>
    <m/>
    <m/>
    <m/>
    <m/>
    <m/>
    <m/>
    <m/>
    <m/>
    <m/>
    <m/>
    <m/>
    <m/>
    <m/>
    <m/>
    <m/>
    <m/>
    <m/>
    <m/>
  </r>
  <r>
    <s v="20170099"/>
    <s v="     "/>
    <n v="42901"/>
    <s v="6/15"/>
    <x v="0"/>
    <n v="0.72083333333333333"/>
    <s v="24"/>
    <n v="2"/>
    <s v="6"/>
    <x v="0"/>
    <n v="42901"/>
    <n v="0.72083333333333333"/>
    <s v="Called for crew"/>
    <s v="     "/>
    <m/>
    <m/>
    <s v="N"/>
    <x v="0"/>
    <s v="1805351"/>
    <s v="17-0055589"/>
    <m/>
    <m/>
    <n v="112967797"/>
    <m/>
    <s v="     "/>
    <x v="1"/>
    <s v="PG&amp;E"/>
    <m/>
    <s v="Vegetation"/>
    <m/>
    <s v="D"/>
    <m/>
    <s v="&lt;0.25"/>
    <s v="Square Feet: ; Acreage: "/>
    <s v="Vegetation"/>
    <s v="33.a. Veg. contact"/>
    <s v="Vegetation"/>
    <s v="All types of equipment / facility failure"/>
    <s v="Contact - Vegetation"/>
    <m/>
    <s v="Contact - Vegetation"/>
    <s v="Conductor"/>
    <s v="Line to Line"/>
    <s v="Unknown"/>
    <s v="Overhead"/>
    <x v="3"/>
    <s v="Conductor"/>
    <m/>
    <s v="100058437"/>
    <s v="     "/>
    <s v="Non-HFTD"/>
    <x v="0"/>
    <m/>
    <m/>
    <n v="38.796999999999997"/>
    <n v="-121.20699999999999"/>
    <s v="Placer"/>
    <s v="DELMAR-2106"/>
    <s v="152582106"/>
    <n v="21000"/>
    <s v="DEL MAR 21061686"/>
    <x v="0"/>
    <s v="Cal Fire"/>
    <s v="Hardwood Woodland"/>
    <m/>
    <m/>
    <s v="No"/>
    <m/>
    <m/>
    <m/>
    <m/>
    <m/>
    <m/>
    <m/>
    <s v="N"/>
    <s v="N"/>
    <m/>
    <m/>
    <s v="     "/>
    <m/>
    <m/>
    <s v="Jun 19 2017 12:00AM"/>
    <s v="Unverified"/>
    <s v="While attempting to locate tree that caused outage, inspector was confronted by individual who resides on adjacent parcel and threatened. Fearing for his safety, inspector promptly left and notified his supervisor. Situation was brought to the attention of Corporate Security. Due to extreme sensitivity and volatility of individual on adjacent premises, outage investigation will not be completed as conditions are not currently safe to do so."/>
    <m/>
    <m/>
    <m/>
    <m/>
    <m/>
    <m/>
    <m/>
    <m/>
    <m/>
    <m/>
    <m/>
    <m/>
    <m/>
    <m/>
  </r>
  <r>
    <s v="20170098"/>
    <s v="     "/>
    <n v="42901"/>
    <s v="6/15"/>
    <x v="0"/>
    <m/>
    <s v="24"/>
    <n v="2"/>
    <s v="6"/>
    <x v="0"/>
    <n v="42901"/>
    <n v="0.68125000000000002"/>
    <s v="EC TAG SENT IN FOR CREW. WILL NOTIFY CONSTRUCTION ON CALL"/>
    <s v="     "/>
    <m/>
    <m/>
    <s v="N"/>
    <x v="0"/>
    <s v="1805298"/>
    <m/>
    <m/>
    <m/>
    <m/>
    <m/>
    <s v="     "/>
    <x v="1"/>
    <s v="PG&amp;E"/>
    <m/>
    <s v="Vegetation"/>
    <m/>
    <s v="D"/>
    <m/>
    <s v="&lt;3 meters of linear travel"/>
    <s v="Square Feet: ; Acreage: "/>
    <s v="Vegetation"/>
    <s v="33.a. Veg. contact"/>
    <s v="Vegetation"/>
    <s v="All types of equipment / facility failure"/>
    <s v="Contact - Vegetation"/>
    <m/>
    <s v="Contact - Vegetation"/>
    <s v="Conductor"/>
    <m/>
    <s v="Unknown"/>
    <s v="Overhead"/>
    <x v="1"/>
    <s v="Conductor"/>
    <m/>
    <s v="101957366"/>
    <s v="     "/>
    <s v="Non-HFTD"/>
    <x v="0"/>
    <m/>
    <m/>
    <n v="38.708799999999997"/>
    <n v="-122.902"/>
    <s v="Sonoma"/>
    <s v="GEYSERVILLE-1102"/>
    <s v="42891102"/>
    <m/>
    <s v="N/A"/>
    <x v="1"/>
    <s v="Unknown"/>
    <s v="Urban"/>
    <m/>
    <m/>
    <s v="No"/>
    <m/>
    <m/>
    <m/>
    <m/>
    <m/>
    <m/>
    <m/>
    <s v="N"/>
    <s v="N"/>
    <m/>
    <m/>
    <s v="     "/>
    <m/>
    <m/>
    <m/>
    <m/>
    <m/>
    <m/>
    <m/>
    <m/>
    <m/>
    <m/>
    <m/>
    <m/>
    <m/>
    <m/>
    <m/>
    <m/>
    <m/>
    <m/>
    <m/>
  </r>
  <r>
    <s v="20170095"/>
    <s v="     "/>
    <n v="42901"/>
    <s v="6/15"/>
    <x v="0"/>
    <n v="0.20972222222222223"/>
    <s v="24"/>
    <n v="2"/>
    <s v="6"/>
    <x v="0"/>
    <n v="42901"/>
    <n v="0.20972222222222223"/>
    <s v="0"/>
    <s v="     "/>
    <m/>
    <m/>
    <s v="N"/>
    <x v="0"/>
    <s v="1804819"/>
    <s v="17-0055368"/>
    <m/>
    <m/>
    <n v="112965167"/>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3"/>
    <s v="Conductor"/>
    <m/>
    <s v="101712958"/>
    <s v="     "/>
    <s v="Non-HFTD"/>
    <x v="0"/>
    <m/>
    <m/>
    <n v="36.826099999999997"/>
    <n v="-121.675"/>
    <s v="Monterey"/>
    <s v="PRUNEDALE-1110"/>
    <s v="182961110"/>
    <n v="12000"/>
    <s v="PRUNEDALE 11103716"/>
    <x v="0"/>
    <s v="Cal Fire"/>
    <s v="Hardwood Woodland"/>
    <m/>
    <m/>
    <s v="No"/>
    <m/>
    <m/>
    <m/>
    <m/>
    <m/>
    <m/>
    <m/>
    <s v="N"/>
    <s v="N"/>
    <m/>
    <m/>
    <s v="     "/>
    <s v="36.82700000"/>
    <s v="-121.67320000"/>
    <s v="Jun 16 2017 12:00AM"/>
    <s v="RootsFail"/>
    <s v="Mulistem eucalyptus uprooted"/>
    <s v="EUCA"/>
    <s v="90"/>
    <s v="65"/>
    <s v="60"/>
    <s v="None"/>
    <s v="None"/>
    <s v="N"/>
    <s v="1"/>
    <m/>
    <s v="Hillside"/>
    <s v="B"/>
    <s v="CrossArm"/>
    <s v="BareWire"/>
    <s v="1"/>
  </r>
  <r>
    <s v="MIA20184113"/>
    <s v="     "/>
    <n v="43266"/>
    <s v="6/15"/>
    <x v="0"/>
    <n v="0.30783564814814812"/>
    <s v="24"/>
    <n v="2"/>
    <s v="6"/>
    <x v="1"/>
    <n v="43266"/>
    <n v="0.30763888888888891"/>
    <s v="repair burnt line - no fire mentioned "/>
    <s v="     "/>
    <s v="FAS"/>
    <n v="44244"/>
    <s v="Y"/>
    <x v="0"/>
    <s v="109704"/>
    <m/>
    <m/>
    <s v="T004344761"/>
    <m/>
    <m/>
    <s v="     "/>
    <x v="0"/>
    <s v="PG&amp;E"/>
    <m/>
    <m/>
    <m/>
    <s v="D"/>
    <m/>
    <s v="Structure-PG&amp;E only"/>
    <m/>
    <s v="Equipment - PG&amp;E"/>
    <s v="34.b. Conductor damage or failure"/>
    <s v="Equipment - PG&amp;E"/>
    <s v="All types of equipment / facility failure"/>
    <s v="Conductor failure-all"/>
    <s v="Conductor - Underground Service"/>
    <m/>
    <m/>
    <m/>
    <s v="No"/>
    <s v="Underground"/>
    <x v="0"/>
    <m/>
    <m/>
    <s v="103630114"/>
    <s v="     "/>
    <s v="Non-HFTD"/>
    <x v="0"/>
    <m/>
    <m/>
    <n v="37.987699999999997"/>
    <n v="-121.83499999999999"/>
    <s v="Contra Costa"/>
    <s v="CONTRA-COSTA-2104"/>
    <m/>
    <n v="21000"/>
    <m/>
    <x v="0"/>
    <m/>
    <s v="Urban"/>
    <m/>
    <m/>
    <s v="No"/>
    <m/>
    <m/>
    <m/>
    <m/>
    <m/>
    <m/>
    <m/>
    <s v="N"/>
    <s v="N"/>
    <m/>
    <m/>
    <s v="     "/>
    <m/>
    <m/>
    <m/>
    <m/>
    <m/>
    <m/>
    <m/>
    <m/>
    <m/>
    <m/>
    <m/>
    <m/>
    <m/>
    <m/>
    <m/>
    <m/>
    <m/>
    <m/>
    <m/>
  </r>
  <r>
    <s v="20180298"/>
    <s v="     "/>
    <n v="43266"/>
    <s v="6/15"/>
    <x v="0"/>
    <n v="0.41041666666666665"/>
    <s v="24"/>
    <n v="2"/>
    <s v="6"/>
    <x v="1"/>
    <n v="43266"/>
    <n v="0.41041666666666665"/>
    <s v="ILIS cause - &quot;3rd Party, Tree - cutting, 3rd party&quot;"/>
    <s v="     "/>
    <s v="FAS"/>
    <m/>
    <s v="N"/>
    <x v="0"/>
    <s v="110017"/>
    <s v="18-0051354"/>
    <m/>
    <m/>
    <m/>
    <m/>
    <s v="     "/>
    <x v="0"/>
    <s v="PG&amp;E"/>
    <m/>
    <m/>
    <m/>
    <s v="D"/>
    <m/>
    <s v="&lt;0.25"/>
    <m/>
    <s v="Contact - 3rd Party"/>
    <s v="33.e. Other contact from object"/>
    <s v="Contact - 3rd Party"/>
    <s v="Contact from object"/>
    <s v="Contact - 3rd Party"/>
    <m/>
    <s v="Contact - 3rd Party"/>
    <m/>
    <s v="Line to Line"/>
    <m/>
    <s v="Overhead"/>
    <x v="3"/>
    <m/>
    <m/>
    <s v="5100"/>
    <s v="     "/>
    <s v="Non-HFTD"/>
    <x v="0"/>
    <m/>
    <m/>
    <n v="37.603099999999998"/>
    <n v="-122.396"/>
    <s v="San Mateo"/>
    <s v="MILLBRAE-0401"/>
    <s v="022690401"/>
    <n v="4000"/>
    <s v="SAN JOAQUIN #3 11035100"/>
    <x v="0"/>
    <m/>
    <s v="Urban"/>
    <m/>
    <m/>
    <s v="No"/>
    <m/>
    <m/>
    <m/>
    <m/>
    <m/>
    <m/>
    <m/>
    <s v="N"/>
    <s v="N"/>
    <m/>
    <m/>
    <s v="     "/>
    <s v="37.19875000"/>
    <s v="-119.46936300"/>
    <s v="Jun 18 2018 12:00AM"/>
    <s v="3rdParty"/>
    <s v="3rd party cut a live healthy grey pine. While cutting the tree fell the wrong direction into a triplex single service drop."/>
    <s v="PING"/>
    <s v="75"/>
    <s v="21"/>
    <s v="60"/>
    <m/>
    <m/>
    <m/>
    <m/>
    <m/>
    <m/>
    <m/>
    <s v="Other"/>
    <s v="TreeWire"/>
    <s v="0"/>
  </r>
  <r>
    <s v="20180295"/>
    <s v="     "/>
    <n v="43266"/>
    <s v="6/15"/>
    <x v="0"/>
    <m/>
    <s v="24"/>
    <n v="2"/>
    <s v="6"/>
    <x v="1"/>
    <m/>
    <m/>
    <s v="Pole fire due to - ARCHING/FAILED P.T. ON CAP BANK TV160'"/>
    <s v="     "/>
    <s v="FAS"/>
    <m/>
    <s v="N"/>
    <x v="0"/>
    <s v="109747"/>
    <m/>
    <m/>
    <m/>
    <m/>
    <m/>
    <s v="     "/>
    <x v="0"/>
    <s v="PG&amp;E"/>
    <m/>
    <m/>
    <m/>
    <s v="D"/>
    <m/>
    <s v="Structure-PG&amp;E only"/>
    <m/>
    <s v="Equipment - PG&amp;E"/>
    <s v="34.a. Capacitor bank damage or failure"/>
    <s v="Equipment - PG&amp;E"/>
    <s v="All types of equipment / facility failure"/>
    <s v="Capacitor Bank"/>
    <s v="Capacitor Bank"/>
    <m/>
    <m/>
    <m/>
    <m/>
    <m/>
    <x v="3"/>
    <s v="Capacitor Bank"/>
    <m/>
    <m/>
    <s v="     "/>
    <s v="Non-HFTD"/>
    <x v="0"/>
    <m/>
    <m/>
    <n v="37.645099999999999"/>
    <n v="-122.104"/>
    <s v="Alameda"/>
    <s v="MT-EDEN-1105"/>
    <s v="013761105"/>
    <n v="11000"/>
    <m/>
    <x v="0"/>
    <m/>
    <s v="Urban"/>
    <m/>
    <m/>
    <s v="No"/>
    <m/>
    <m/>
    <m/>
    <m/>
    <m/>
    <m/>
    <m/>
    <s v="N"/>
    <s v="N"/>
    <m/>
    <m/>
    <s v="     "/>
    <m/>
    <m/>
    <m/>
    <m/>
    <m/>
    <m/>
    <m/>
    <m/>
    <m/>
    <m/>
    <m/>
    <m/>
    <m/>
    <m/>
    <m/>
    <m/>
    <m/>
    <m/>
    <m/>
  </r>
  <r>
    <s v="20200590"/>
    <s v="     "/>
    <n v="43997"/>
    <s v="6/15"/>
    <x v="0"/>
    <n v="0.65138888888888891"/>
    <s v="25"/>
    <n v="2"/>
    <s v="6"/>
    <x v="4"/>
    <n v="43997"/>
    <n v="0.65069444444444446"/>
    <s v="On June 15, 2020 at 1538 hours, a PG&amp;E Troubleman was dispatched to the Penryn 1105 Distribution Circuit near 2211 Swetzer Road, Penryn in response to a pole fire. Initial analysis indicates animal contact caused the ignition. A squirrel cross phased on a potential transformer on primary circuit resulting in an approximate 3' fire. There was no outage associated and the ignition did not damage any PG&amp;E assets and did not warrant any repair. PG&amp;E Troubleman added to an existing tag to change out bird guard on potential transformer due to woodpeckers filling it with acorns. Fire was suppressed by Penryn Fire Department."/>
    <s v="     "/>
    <s v="FAS"/>
    <m/>
    <s v="N"/>
    <x v="0"/>
    <s v="939671"/>
    <m/>
    <m/>
    <s v="T004988900"/>
    <m/>
    <m/>
    <s v="     "/>
    <x v="1"/>
    <s v="PG&amp;E"/>
    <m/>
    <s v="Vegetation"/>
    <m/>
    <s v="D"/>
    <m/>
    <s v="&lt;3 meters of linear travel"/>
    <s v="Approx 3'"/>
    <s v="Contact - Animal - Other"/>
    <s v="33.b. Animal contact"/>
    <s v="Contact - Animal"/>
    <s v="Contact from object"/>
    <s v="Contact - Animal"/>
    <m/>
    <s v="Contact - Animal"/>
    <s v="Transformer"/>
    <m/>
    <m/>
    <s v="Overhead"/>
    <x v="3"/>
    <s v="Transformer"/>
    <m/>
    <s v="CGC: 222344443296 "/>
    <s v="     "/>
    <s v="Non-HFTD"/>
    <x v="0"/>
    <m/>
    <m/>
    <n v="38.852699999999999"/>
    <n v="-121.17700000000001"/>
    <s v="Placer"/>
    <s v="PENRYN-1105"/>
    <m/>
    <n v="12000"/>
    <m/>
    <x v="0"/>
    <s v="Penryn FD"/>
    <s v="Urban"/>
    <m/>
    <m/>
    <s v="No"/>
    <m/>
    <m/>
    <m/>
    <m/>
    <m/>
    <m/>
    <m/>
    <s v="N"/>
    <s v="N"/>
    <m/>
    <m/>
    <s v="     "/>
    <m/>
    <m/>
    <m/>
    <m/>
    <m/>
    <m/>
    <m/>
    <m/>
    <m/>
    <m/>
    <m/>
    <m/>
    <m/>
    <m/>
    <m/>
    <m/>
    <m/>
    <m/>
    <m/>
  </r>
  <r>
    <s v="20200589"/>
    <s v="     "/>
    <n v="43997"/>
    <s v="6/15"/>
    <x v="0"/>
    <n v="0.45069444444444445"/>
    <s v="25"/>
    <n v="2"/>
    <s v="6"/>
    <x v="4"/>
    <n v="43997"/>
    <n v="0.33402777777777776"/>
    <s v="On June 15, 2020 at 0800 hours, PG&amp;E was advised of possible trouble on the Lakeview 1106 12kV Distribution Circuit resulting in an outage. PG&amp;E Troubleman was dispatched at approximately 1050 hours near Maricopa Highway in Bakersfield. Initial analysis indicates third-party contact caused the ignition. A kite contacted the primary conductors resulting in a 10 – 100 acre grass fire.  The troubleman repaired the fuses and restored service the same day. A tag was created to replace a damaged vibration damper. Fire was suppressed by Kern County Fire Department. "/>
    <s v="     "/>
    <s v="FAS"/>
    <m/>
    <s v="N"/>
    <x v="0"/>
    <s v="939373"/>
    <s v="20-0061217"/>
    <m/>
    <s v="T004988519"/>
    <m/>
    <m/>
    <s v="     "/>
    <x v="1"/>
    <s v="PG&amp;E"/>
    <m/>
    <s v="Vegetation"/>
    <m/>
    <s v="D"/>
    <s v="D"/>
    <s v="10-99"/>
    <m/>
    <s v="Contact - 3rd Party"/>
    <s v="33.e. Other contact from object"/>
    <s v="Contact - 3rd Party"/>
    <s v="Contact from object"/>
    <s v="Contact - Other"/>
    <m/>
    <s v="Contact - Other"/>
    <s v="Conductor - Primary"/>
    <s v="Line to Ground"/>
    <m/>
    <s v="Overhead"/>
    <x v="3"/>
    <s v="Conductor - Primary"/>
    <s v="Conductor Primary, Fuses, Vibration Damper"/>
    <s v="Circuit ID: 253411106 "/>
    <s v="     "/>
    <s v="Non-HFTD"/>
    <x v="0"/>
    <m/>
    <m/>
    <n v="35.0092"/>
    <n v="-119.06699999999999"/>
    <s v="Kern"/>
    <s v="LAKEVIEW-1106"/>
    <m/>
    <n v="12000"/>
    <m/>
    <x v="0"/>
    <s v="Kern County FD"/>
    <s v="Herbaceous"/>
    <m/>
    <m/>
    <s v="No"/>
    <s v="10"/>
    <s v="0"/>
    <s v="0"/>
    <s v="0"/>
    <s v="0"/>
    <m/>
    <m/>
    <s v="N"/>
    <s v="N"/>
    <m/>
    <m/>
    <s v="     "/>
    <m/>
    <m/>
    <m/>
    <m/>
    <m/>
    <m/>
    <m/>
    <m/>
    <m/>
    <m/>
    <m/>
    <m/>
    <m/>
    <m/>
    <m/>
    <m/>
    <m/>
    <m/>
    <m/>
  </r>
  <r>
    <s v="20201803"/>
    <s v="     "/>
    <n v="43997"/>
    <s v="6/15"/>
    <x v="0"/>
    <n v="0.41388888888888886"/>
    <s v="25"/>
    <n v="2"/>
    <s v="6"/>
    <x v="4"/>
    <n v="43997"/>
    <n v="0.24652777777777779"/>
    <s v="HXWD Kite in primary caused caused grass fire cleared by PG&amp;E employee. Unknown size. "/>
    <s v="     "/>
    <s v="FAS"/>
    <m/>
    <s v="Y"/>
    <x v="0"/>
    <s v="939373"/>
    <s v="20-0061217"/>
    <m/>
    <s v="1421434"/>
    <m/>
    <m/>
    <s v="     "/>
    <x v="2"/>
    <s v="PG&amp;E"/>
    <m/>
    <s v="Other"/>
    <m/>
    <s v="D"/>
    <m/>
    <s v="Unknown"/>
    <m/>
    <s v="Contact - 3rd Party"/>
    <s v="33.e. Other contact from object"/>
    <s v="Contact - 3rd Party"/>
    <s v="Contact from object"/>
    <s v="Other"/>
    <m/>
    <s v="Other"/>
    <s v="Conductor - Primary"/>
    <s v="Line to Ground"/>
    <m/>
    <s v="Overhead"/>
    <x v="3"/>
    <s v="Conductor - Primary"/>
    <m/>
    <s v="100221433"/>
    <s v="     "/>
    <s v="Non-HFTD"/>
    <x v="0"/>
    <m/>
    <m/>
    <n v="35.0092"/>
    <n v="-119.068"/>
    <s v="Kern"/>
    <s v="LAKEVIEW-1106"/>
    <m/>
    <n v="12000"/>
    <m/>
    <x v="0"/>
    <s v="PG&amp;E Employee"/>
    <s v="Herbaceous"/>
    <m/>
    <m/>
    <s v="No"/>
    <m/>
    <m/>
    <m/>
    <m/>
    <m/>
    <m/>
    <m/>
    <s v="N"/>
    <s v="N"/>
    <m/>
    <m/>
    <s v="     "/>
    <m/>
    <m/>
    <m/>
    <m/>
    <m/>
    <m/>
    <m/>
    <m/>
    <m/>
    <m/>
    <m/>
    <m/>
    <m/>
    <m/>
    <m/>
    <m/>
    <m/>
    <m/>
    <m/>
  </r>
  <r>
    <s v="20210812"/>
    <s v="     "/>
    <n v="44362"/>
    <s v="6/15"/>
    <x v="0"/>
    <n v="0.55208333333333337"/>
    <s v="25"/>
    <n v="2"/>
    <s v="6"/>
    <x v="5"/>
    <n v="44362"/>
    <m/>
    <s v="Open wire secondary conductors got together due to walnut tree growing into overhead circuit and causing a small ignition. The ensuing fire was 1 meter - &lt; 3 meters in size. This information is preliminary. OIS: 1374481; FOID: T005315960 J0HF, T005315961 JBL8-Assist; EC Tag: 121541305; Pre-Existing EC: 119340770; Circuit ID: 103211102, SAP Pole ID: 101287967, 101287969, 101287968; County: Yuba; Division: Sacramento"/>
    <s v="     "/>
    <s v="FAS"/>
    <m/>
    <s v="N"/>
    <x v="0"/>
    <m/>
    <m/>
    <m/>
    <s v="T005315960, T005315961"/>
    <n v="121541000"/>
    <m/>
    <s v="     "/>
    <x v="1"/>
    <s v="PG&amp;E"/>
    <m/>
    <s v="Vegetation"/>
    <m/>
    <s v="D"/>
    <s v="D"/>
    <s v="&lt;0.25"/>
    <s v="1000 FT2"/>
    <s v="Vegetation"/>
    <s v="33.a. Veg. contact"/>
    <s v="Vegetation"/>
    <s v="Contact from object"/>
    <s v="Veg. contact"/>
    <m/>
    <s v="Veg. contact"/>
    <s v="Conductor - Open Wire Secondary"/>
    <m/>
    <s v="Y"/>
    <s v="Overhead"/>
    <x v="1"/>
    <s v="Conductor - Open Wire Secondary"/>
    <s v="Conductor, Pole"/>
    <s v="101287967"/>
    <s v="     "/>
    <s v="Non-HFTD"/>
    <x v="0"/>
    <m/>
    <m/>
    <n v="39.305500000000002"/>
    <n v="-121.595"/>
    <s v="Yuba"/>
    <s v="HONCUT-1102"/>
    <m/>
    <m/>
    <s v="N/A"/>
    <x v="0"/>
    <s v="Marysville FD"/>
    <s v="Agriculture"/>
    <m/>
    <m/>
    <s v="No"/>
    <m/>
    <m/>
    <m/>
    <m/>
    <m/>
    <m/>
    <m/>
    <s v="N"/>
    <s v="N"/>
    <m/>
    <m/>
    <s v="     "/>
    <m/>
    <m/>
    <m/>
    <m/>
    <m/>
    <m/>
    <m/>
    <m/>
    <m/>
    <m/>
    <m/>
    <m/>
    <m/>
    <m/>
    <m/>
    <m/>
    <m/>
    <m/>
    <m/>
  </r>
  <r>
    <s v="20140009"/>
    <s v="     "/>
    <n v="41806"/>
    <s v="6/16"/>
    <x v="0"/>
    <n v="0.65069444444444446"/>
    <s v="25"/>
    <n v="2"/>
    <s v="6"/>
    <x v="7"/>
    <m/>
    <m/>
    <s v="oak tree fell into srevice   fire started"/>
    <s v="     "/>
    <m/>
    <m/>
    <s v="N"/>
    <x v="0"/>
    <s v="1035362"/>
    <m/>
    <m/>
    <m/>
    <m/>
    <m/>
    <s v="     "/>
    <x v="1"/>
    <s v="PG&amp;E"/>
    <m/>
    <s v="Vegetation"/>
    <m/>
    <s v="D"/>
    <m/>
    <s v="&lt;0.25"/>
    <s v="Square Feet: ; Acreage: "/>
    <s v="Vegetation"/>
    <s v="33.a. Veg. contact"/>
    <s v="Vegetation"/>
    <s v="All types of equipment / facility failure"/>
    <s v="Contact - Vegetation"/>
    <m/>
    <s v="Contact - Vegetation"/>
    <s v="Conductor"/>
    <m/>
    <s v="AT&amp;T"/>
    <s v="Overhead"/>
    <x v="1"/>
    <s v="Conductor"/>
    <m/>
    <s v="101280871"/>
    <s v="     "/>
    <s v="Non-HFTD"/>
    <x v="0"/>
    <n v="320"/>
    <m/>
    <n v="38.168199999999999"/>
    <n v="-120.607"/>
    <s v="Calaveras"/>
    <s v="CALAVERAS-CEMENT-1101"/>
    <s v="162211101"/>
    <m/>
    <s v="N/A"/>
    <x v="0"/>
    <m/>
    <s v="Hardwood Woodland"/>
    <m/>
    <m/>
    <s v="No"/>
    <m/>
    <m/>
    <m/>
    <m/>
    <m/>
    <m/>
    <m/>
    <s v="N"/>
    <s v="N"/>
    <m/>
    <m/>
    <s v="     "/>
    <m/>
    <m/>
    <m/>
    <m/>
    <m/>
    <m/>
    <m/>
    <m/>
    <m/>
    <m/>
    <m/>
    <m/>
    <m/>
    <m/>
    <m/>
    <m/>
    <m/>
    <m/>
    <m/>
  </r>
  <r>
    <s v="MIA20156554"/>
    <s v="     "/>
    <n v="42171"/>
    <s v="6/16"/>
    <x v="0"/>
    <n v="0.82223379629629634"/>
    <s v="25"/>
    <n v="2"/>
    <s v="6"/>
    <x v="2"/>
    <n v="42171"/>
    <n v="0.82291666666666663"/>
    <s v="Cap Bank caught on fire; PGE Attributable, cause unknown"/>
    <s v="     "/>
    <s v="FAS"/>
    <n v="44264"/>
    <s v="Y"/>
    <x v="0"/>
    <s v="1251894"/>
    <s v="N/A"/>
    <m/>
    <s v="T003420919"/>
    <n v="110459518"/>
    <m/>
    <s v="     "/>
    <x v="0"/>
    <s v="PG&amp;E"/>
    <m/>
    <m/>
    <m/>
    <s v="D"/>
    <m/>
    <s v="Structure-PG&amp;E only"/>
    <m/>
    <s v="Equipment - PG&amp;E"/>
    <s v="34.a. Capacitor bank damage or failure"/>
    <s v="Equipment - PG&amp;E"/>
    <s v="All types of equipment / facility failure"/>
    <s v="Capacitor bank failure"/>
    <s v="Capacitor Bank"/>
    <m/>
    <m/>
    <m/>
    <s v="No"/>
    <s v="Overhead"/>
    <x v="0"/>
    <m/>
    <m/>
    <s v="L1251"/>
    <s v="     "/>
    <s v="Non-HFTD"/>
    <x v="0"/>
    <m/>
    <m/>
    <n v="35.423400000000001"/>
    <n v="-119.07899999999999"/>
    <s v="Kern"/>
    <s v="FRUITVALE-1104"/>
    <s v="253391104"/>
    <n v="11000"/>
    <m/>
    <x v="0"/>
    <m/>
    <s v="Urban"/>
    <m/>
    <m/>
    <s v="No"/>
    <m/>
    <m/>
    <m/>
    <m/>
    <m/>
    <m/>
    <m/>
    <s v="N"/>
    <s v="N"/>
    <m/>
    <m/>
    <s v="     "/>
    <m/>
    <m/>
    <m/>
    <m/>
    <m/>
    <m/>
    <m/>
    <m/>
    <m/>
    <m/>
    <m/>
    <m/>
    <m/>
    <m/>
    <m/>
    <m/>
    <m/>
    <m/>
    <m/>
  </r>
  <r>
    <s v="20150132"/>
    <s v="     "/>
    <n v="42171"/>
    <s v="6/16"/>
    <x v="0"/>
    <n v="0.47708333333333336"/>
    <s v="25"/>
    <n v="2"/>
    <s v="6"/>
    <x v="2"/>
    <n v="42171"/>
    <n v="0.47708333333333336"/>
    <s v="0"/>
    <s v="     "/>
    <m/>
    <m/>
    <s v="N"/>
    <x v="0"/>
    <s v="1251835"/>
    <s v="15-0041440"/>
    <m/>
    <m/>
    <n v="110457644"/>
    <m/>
    <s v="     "/>
    <x v="1"/>
    <s v="PG&amp;E"/>
    <m/>
    <s v="Vegetation"/>
    <m/>
    <s v="D"/>
    <m/>
    <s v="&lt;0.25"/>
    <s v="Square Feet: ; Acreage: 0.15"/>
    <s v="Vegetation"/>
    <s v="33.a. Veg. contact"/>
    <s v="Vegetation"/>
    <s v="All types of equipment / facility failure"/>
    <s v="Contact - Vegetation"/>
    <m/>
    <s v="Contact - Vegetation"/>
    <s v="Conductor"/>
    <s v="Line to Ground"/>
    <s v="PACIFIC BELL"/>
    <s v="Overhead"/>
    <x v="1"/>
    <s v="Conductor"/>
    <m/>
    <s v="102165174"/>
    <s v="     "/>
    <s v="Non-HFTD"/>
    <x v="0"/>
    <n v="175"/>
    <m/>
    <n v="39.038200000000003"/>
    <n v="-122.926"/>
    <s v="Lake"/>
    <s v="HARTLEY-1101"/>
    <s v="43211101"/>
    <m/>
    <s v="N/A"/>
    <x v="0"/>
    <s v="LAKEPORT FIRE"/>
    <s v="Urban"/>
    <m/>
    <m/>
    <s v="No"/>
    <m/>
    <m/>
    <m/>
    <m/>
    <m/>
    <m/>
    <m/>
    <s v="N"/>
    <s v="N"/>
    <m/>
    <m/>
    <s v="     "/>
    <s v="39.03816000"/>
    <s v="-122.92637000"/>
    <s v="Jun 19 2015 12:00AM"/>
    <s v="BranchFail"/>
    <s v="A healthy Eucalyptus tree in the S-W corner of 520 S. Smith St. lost a bottom branch, falling onto the Down Guy next to the tree and the Service line to ADD 520.  The Guy pole is also attached to a top pole to pole guy wire running to a Primary End Pole 15ft to the West.  The Primary End Pole was jolted and then shook a long span of Vertical Secondary conductors causing a cross phase and a spark to fly down onto a grassy field below.  A spotty, 150ft x 45ft fire ensued.  No injury or property damage."/>
    <s v="EUCA"/>
    <s v="50"/>
    <s v="36"/>
    <s v="15"/>
    <s v="None"/>
    <s v="None"/>
    <s v="N"/>
    <s v="1"/>
    <m/>
    <s v="Other"/>
    <s v="D"/>
    <s v="Vertical"/>
    <s v="BareWire"/>
    <s v="0"/>
  </r>
  <r>
    <s v="20150131"/>
    <s v="     "/>
    <n v="42171"/>
    <s v="6/16"/>
    <x v="0"/>
    <n v="0.44444444444444442"/>
    <s v="25"/>
    <n v="2"/>
    <s v="6"/>
    <x v="2"/>
    <n v="42171"/>
    <n v="0.44444444444444442"/>
    <s v="Relayed - 06/16/15, 1040 Martinez-Sobrante relayed, did not test due to scheduled non-test (PS15-0836, RE-INSULATE STRUCTURES 13/72 THRU 13/76); MOM Alhambra (6,708); weather clear; B-G fault 14.4 mi from Sobrante, +/- 1 mi; 1124 line returned to service;"/>
    <s v="     "/>
    <m/>
    <m/>
    <s v="N"/>
    <x v="0"/>
    <m/>
    <m/>
    <m/>
    <m/>
    <m/>
    <m/>
    <s v="     "/>
    <x v="1"/>
    <s v="PG&amp;E"/>
    <m/>
    <s v="Vegetation"/>
    <m/>
    <s v="T"/>
    <m/>
    <s v="0.26-9.99"/>
    <s v="Square Feet: ; Acreage: 1"/>
    <s v="Contact - Animal - Other"/>
    <s v="33.b. Animal contact"/>
    <s v="Contact - Animal"/>
    <s v="All types of equipment / facility failure"/>
    <s v="Contact - Animal"/>
    <m/>
    <s v="Contact - Animal"/>
    <s v="Conductor"/>
    <m/>
    <m/>
    <s v="Overhead"/>
    <x v="4"/>
    <s v="Conductor"/>
    <m/>
    <s v="Twr 008/058"/>
    <s v="     "/>
    <s v="Non-HFTD"/>
    <x v="0"/>
    <m/>
    <m/>
    <n v="38.0062"/>
    <n v="-122.10899999999999"/>
    <s v="Contra Costa"/>
    <s v="MARTINEZ-SOBRANTE-115"/>
    <s v="ETL.2270"/>
    <n v="115000"/>
    <s v="N/A"/>
    <x v="0"/>
    <m/>
    <s v="Urban"/>
    <m/>
    <m/>
    <s v="No"/>
    <m/>
    <m/>
    <m/>
    <m/>
    <m/>
    <m/>
    <m/>
    <s v="N"/>
    <s v="N"/>
    <m/>
    <m/>
    <s v="     "/>
    <m/>
    <m/>
    <m/>
    <m/>
    <m/>
    <m/>
    <m/>
    <m/>
    <m/>
    <m/>
    <m/>
    <m/>
    <m/>
    <m/>
    <m/>
    <m/>
    <m/>
    <m/>
    <m/>
  </r>
  <r>
    <s v="20160114"/>
    <s v="     "/>
    <n v="42537"/>
    <s v="6/16"/>
    <x v="0"/>
    <n v="0.7368055555555556"/>
    <s v="25"/>
    <n v="2"/>
    <s v="6"/>
    <x v="6"/>
    <n v="42537"/>
    <n v="0.7368055555555556"/>
    <s v="Per san jose fire on site cause was resident left water on for a week and flodded the area around the tree the area is saturated and the tree fell over thru the line resulting in a 1 acre grass fire"/>
    <s v="     "/>
    <m/>
    <m/>
    <s v="N"/>
    <x v="0"/>
    <s v="1490933"/>
    <s v="16-0043850"/>
    <m/>
    <m/>
    <n v="111724983"/>
    <m/>
    <s v="     "/>
    <x v="1"/>
    <s v="PG&amp;E"/>
    <m/>
    <s v="Vegetation"/>
    <m/>
    <s v="D"/>
    <m/>
    <s v="0.26-9.99"/>
    <s v="Square Feet: ; Acreage: 1"/>
    <s v="Vegetation"/>
    <s v="33.a. Veg. contact"/>
    <s v="Vegetation"/>
    <s v="All types of equipment / facility failure"/>
    <s v="Contact - Vegetation"/>
    <m/>
    <s v="Contact - Vegetation"/>
    <s v="Conductor"/>
    <s v="Line to Ground"/>
    <s v="PACIFIC BELL"/>
    <s v="Overhead"/>
    <x v="3"/>
    <s v="Conductor"/>
    <m/>
    <s v="100576793"/>
    <s v="     "/>
    <s v="Non-HFTD"/>
    <x v="0"/>
    <m/>
    <m/>
    <n v="37.340600000000002"/>
    <n v="-121.782"/>
    <s v="Santa Clara"/>
    <s v="SWIFT-2110"/>
    <s v="83392110"/>
    <n v="21000"/>
    <s v="SWIFT 2110XR366"/>
    <x v="1"/>
    <s v="San Jose FD"/>
    <s v="Herbaceous"/>
    <m/>
    <m/>
    <s v="No"/>
    <m/>
    <m/>
    <m/>
    <m/>
    <m/>
    <m/>
    <m/>
    <s v="N"/>
    <s v="N"/>
    <m/>
    <m/>
    <s v="     "/>
    <s v="37.34140700"/>
    <s v="-121.78130300"/>
    <s v="Jun 17 2016 12:00AM"/>
    <s v="RootsFail"/>
    <s v="Gray Pine uprooted and fell on primaries, taking them down and causing a fire after resident left garden hose on for 1 week. Soil was extremely saturated causing tree to uproot.  T-man Estrada has provided me photos of the tree and lines."/>
    <s v="PING"/>
    <s v="60"/>
    <s v="29"/>
    <s v="25"/>
    <s v="Slight"/>
    <s v="None"/>
    <s v="N"/>
    <s v="1"/>
    <m/>
    <s v="Hillside"/>
    <s v="A"/>
    <s v="CrossArm"/>
    <s v="BareWire"/>
    <s v="0"/>
  </r>
  <r>
    <s v="EIR20160051"/>
    <s v="     "/>
    <n v="42537"/>
    <s v="6/16"/>
    <x v="0"/>
    <m/>
    <s v="25"/>
    <n v="2"/>
    <s v="6"/>
    <x v="6"/>
    <m/>
    <m/>
    <s v="Summary: Preliminary information reported fire at Gregg Substations resulting outage to approximately 68,000 customers. ETOR unknown and cause unknown. PG&amp;E will provide update once information is available."/>
    <s v="     "/>
    <s v="EIR Ignitions Tracker"/>
    <n v="44288"/>
    <s v="Y"/>
    <x v="0"/>
    <m/>
    <m/>
    <m/>
    <m/>
    <n v="111727169"/>
    <s v="EI160616A"/>
    <s v="     "/>
    <x v="0"/>
    <s v="PG&amp;E"/>
    <m/>
    <s v="Other"/>
    <m/>
    <s v="S"/>
    <m/>
    <s v="Structure-PG&amp;E only"/>
    <m/>
    <s v="Equipment - PG&amp;E"/>
    <s v="34.o. Other"/>
    <s v="Equipment - PG&amp;E"/>
    <m/>
    <s v="All types of equipment / facility failure"/>
    <s v="Capacitor Bank"/>
    <m/>
    <m/>
    <m/>
    <s v="No"/>
    <s v="Overhead"/>
    <x v="0"/>
    <s v="Capacitor Bank"/>
    <m/>
    <s v="101127257"/>
    <s v="     "/>
    <s v="Non-HFTD"/>
    <x v="0"/>
    <m/>
    <m/>
    <n v="36.854100000000003"/>
    <n v="-119.916"/>
    <s v="Madera"/>
    <s v="HELMS-GREGG-#1"/>
    <m/>
    <n v="12000"/>
    <m/>
    <x v="0"/>
    <m/>
    <s v="Agriculture"/>
    <m/>
    <m/>
    <s v="No"/>
    <m/>
    <m/>
    <m/>
    <m/>
    <m/>
    <m/>
    <m/>
    <s v="N"/>
    <s v="N"/>
    <m/>
    <m/>
    <s v="     "/>
    <m/>
    <m/>
    <m/>
    <m/>
    <m/>
    <m/>
    <m/>
    <m/>
    <m/>
    <m/>
    <m/>
    <m/>
    <m/>
    <m/>
    <m/>
    <m/>
    <m/>
    <m/>
    <m/>
  </r>
  <r>
    <s v="20160116"/>
    <s v="     "/>
    <n v="42537"/>
    <s v="6/16"/>
    <x v="0"/>
    <n v="0.54652777777777772"/>
    <s v="25"/>
    <n v="2"/>
    <s v="6"/>
    <x v="6"/>
    <n v="42537"/>
    <n v="0.54652777777777772"/>
    <s v="need crew to replace jumpers and c/outs @ tx bank"/>
    <s v="     "/>
    <m/>
    <m/>
    <s v="N"/>
    <x v="0"/>
    <m/>
    <s v="16-0044374"/>
    <m/>
    <m/>
    <m/>
    <m/>
    <s v="     "/>
    <x v="1"/>
    <s v="PG&amp;E"/>
    <m/>
    <s v="Vegetation"/>
    <m/>
    <s v="D"/>
    <m/>
    <s v="0.26-9.99"/>
    <s v="Square Feet: ; Acreage: 1.5"/>
    <s v="Equipment - PG&amp;E"/>
    <s v="34.d. Lightning arrestor damage or failure"/>
    <s v="Equipment - PG&amp;E"/>
    <s v="All types of equipment / facility failure"/>
    <s v="Lightning Arrestor"/>
    <s v="Lightning Arrestor"/>
    <m/>
    <m/>
    <s v="None"/>
    <m/>
    <s v="Overhead"/>
    <x v="3"/>
    <s v="Lightning Arrestor"/>
    <m/>
    <s v="101329181"/>
    <s v="     "/>
    <s v="Non-HFTD"/>
    <x v="0"/>
    <m/>
    <m/>
    <n v="39.068100000000001"/>
    <n v="-121.661"/>
    <s v="Sutter"/>
    <s v="BARRY-1102"/>
    <s v="152111102"/>
    <n v="12000"/>
    <s v="BARRY 1103CB"/>
    <x v="0"/>
    <s v="Yuba City FD"/>
    <s v="Agriculture"/>
    <m/>
    <m/>
    <s v="No"/>
    <m/>
    <m/>
    <m/>
    <m/>
    <m/>
    <m/>
    <m/>
    <s v="N"/>
    <s v="N"/>
    <m/>
    <m/>
    <s v="     "/>
    <m/>
    <m/>
    <m/>
    <m/>
    <m/>
    <m/>
    <m/>
    <m/>
    <m/>
    <m/>
    <m/>
    <m/>
    <m/>
    <m/>
    <m/>
    <m/>
    <m/>
    <m/>
    <m/>
  </r>
  <r>
    <s v="MIA201614372"/>
    <s v="     "/>
    <n v="42537"/>
    <s v="6/16"/>
    <x v="0"/>
    <n v="0.27847222222222223"/>
    <s v="25"/>
    <n v="2"/>
    <s v="6"/>
    <x v="6"/>
    <m/>
    <m/>
    <s v="ILIS states pole fire, no indication of fire beyond PG&amp;E assets."/>
    <s v="     "/>
    <s v="ILIS"/>
    <n v="44267"/>
    <s v="Y"/>
    <x v="0"/>
    <s v="1489800"/>
    <s v="16-0043645"/>
    <m/>
    <s v="T003713837, T003713843"/>
    <n v="111723200"/>
    <m/>
    <s v="     "/>
    <x v="0"/>
    <s v="PG&amp;E"/>
    <m/>
    <m/>
    <m/>
    <s v="D"/>
    <m/>
    <s v="Structure-PG&amp;E only"/>
    <m/>
    <s v="Equipment - PG&amp;E"/>
    <s v="34.c. Fuse damage or failure"/>
    <s v="Equipment - PG&amp;E"/>
    <s v="All types of equipment / facility failure"/>
    <s v="Fuse failure - all"/>
    <s v="Fuse"/>
    <m/>
    <m/>
    <s v="Line to Line"/>
    <m/>
    <s v="Overhead"/>
    <x v="0"/>
    <m/>
    <m/>
    <s v="Fuse: 8787"/>
    <s v="     "/>
    <s v="Non-HFTD"/>
    <x v="0"/>
    <m/>
    <m/>
    <n v="38.365400000000001"/>
    <n v="-120.715"/>
    <m/>
    <s v="ELECTRA-1101"/>
    <s v="162161101"/>
    <n v="11000"/>
    <s v="ELECTRA 110161816"/>
    <x v="1"/>
    <m/>
    <m/>
    <m/>
    <m/>
    <s v="No"/>
    <m/>
    <m/>
    <m/>
    <m/>
    <m/>
    <m/>
    <m/>
    <s v="N"/>
    <s v="N"/>
    <m/>
    <m/>
    <s v="     "/>
    <m/>
    <m/>
    <m/>
    <m/>
    <m/>
    <m/>
    <m/>
    <m/>
    <m/>
    <m/>
    <m/>
    <m/>
    <m/>
    <m/>
    <m/>
    <m/>
    <m/>
    <m/>
    <m/>
  </r>
  <r>
    <s v="20160115"/>
    <s v="     "/>
    <n v="42537"/>
    <s v="6/16"/>
    <x v="0"/>
    <n v="0.30694444444444446"/>
    <s v="25"/>
    <n v="2"/>
    <s v="6"/>
    <x v="6"/>
    <n v="42537"/>
    <n v="0.30694444444444446"/>
    <s v="CAR POLE CAUSE TRANSF TO BLOW.  MADE E.C TAG MADE I.R.    CALL SCOTT WITH RR  WHEN REPAIR IS COMPLETE.   209-985-0002  REFER TO PEREZ CAR POLE  OIS # 1489810"/>
    <s v="     "/>
    <m/>
    <m/>
    <s v="N"/>
    <x v="0"/>
    <s v="1489810"/>
    <s v="16-0043642"/>
    <m/>
    <m/>
    <m/>
    <m/>
    <s v="     "/>
    <x v="1"/>
    <s v="PG&amp;E"/>
    <m/>
    <s v="Vegetation"/>
    <m/>
    <s v="D"/>
    <m/>
    <s v="&lt;0.25"/>
    <s v="Square Feet: ; Acreage: "/>
    <s v="Contact - 3rd Party"/>
    <s v="33.d. Vehicle contact"/>
    <s v="Contact - 3rd Party"/>
    <s v="All types of equipment / facility failure"/>
    <s v="Contact - Vehicle"/>
    <m/>
    <s v="Contact - Vehicle"/>
    <s v="Pole"/>
    <s v="Line to Line"/>
    <s v="PACIFIC BELL"/>
    <s v="Overhead"/>
    <x v="3"/>
    <s v="Conductor"/>
    <m/>
    <s v="100497743"/>
    <s v="     "/>
    <s v="Non-HFTD"/>
    <x v="0"/>
    <m/>
    <m/>
    <n v="37.867800000000003"/>
    <n v="-121.63800000000001"/>
    <s v="Contra Costa"/>
    <s v="BRENTWOOD-2105"/>
    <s v="14592105"/>
    <n v="21000"/>
    <s v="BRENTWOOD 2105B534R"/>
    <x v="0"/>
    <s v="Contra Costa County FD"/>
    <s v="Urban"/>
    <m/>
    <m/>
    <s v="No"/>
    <m/>
    <m/>
    <m/>
    <m/>
    <m/>
    <m/>
    <m/>
    <s v="N"/>
    <s v="N"/>
    <m/>
    <m/>
    <s v="     "/>
    <m/>
    <m/>
    <m/>
    <m/>
    <m/>
    <m/>
    <m/>
    <m/>
    <m/>
    <m/>
    <m/>
    <m/>
    <m/>
    <m/>
    <m/>
    <m/>
    <m/>
    <m/>
    <m/>
  </r>
  <r>
    <s v="20170100"/>
    <s v="     "/>
    <n v="42902"/>
    <s v="6/16"/>
    <x v="0"/>
    <n v="0.57638888888888884"/>
    <s v="24"/>
    <n v="2"/>
    <s v="6"/>
    <x v="0"/>
    <n v="42902"/>
    <n v="0.57638888888888884"/>
    <s v="PINE TREE FELL ON LINES CAUSING SMALL VEG FIRE."/>
    <s v="     "/>
    <m/>
    <m/>
    <s v="N"/>
    <x v="0"/>
    <s v="1806016"/>
    <s v="17-0055812"/>
    <m/>
    <m/>
    <m/>
    <m/>
    <s v="     "/>
    <x v="1"/>
    <s v="PG&amp;E"/>
    <m/>
    <s v="Vegetation"/>
    <m/>
    <s v="D"/>
    <m/>
    <s v="0.26-9.99"/>
    <s v="Square Feet: ; Acreage: "/>
    <s v="Vegetation"/>
    <s v="33.a. Veg. contact"/>
    <s v="Vegetation"/>
    <s v="All types of equipment / facility failure"/>
    <s v="Contact - Vegetation"/>
    <m/>
    <s v="Contact - Vegetation"/>
    <s v="Conductor"/>
    <s v="Line to Line"/>
    <s v="Unknown"/>
    <s v="Overhead"/>
    <x v="3"/>
    <s v="Conductor"/>
    <m/>
    <s v="101889864"/>
    <s v="     "/>
    <s v="Non-HFTD"/>
    <x v="0"/>
    <m/>
    <m/>
    <n v="35.450499999999998"/>
    <n v="-120.617"/>
    <s v="San Luis Obispo"/>
    <s v="TEMPLETON-2113"/>
    <s v="183052113"/>
    <n v="21000"/>
    <s v="TEMPLETON 2113A08"/>
    <x v="1"/>
    <s v="Unknown"/>
    <s v="Hardwood Woodland"/>
    <m/>
    <m/>
    <s v="No"/>
    <m/>
    <m/>
    <m/>
    <m/>
    <m/>
    <m/>
    <m/>
    <s v="N"/>
    <s v="N"/>
    <m/>
    <m/>
    <s v="     "/>
    <s v="35.45050000"/>
    <s v="-120.61690000"/>
    <s v="Jun 19 2017 12:00AM"/>
    <s v="BranchFail"/>
    <s v="EVIDENCE OF GREEN GRAY PINE FAILURE. EVIDENCE OF FIRE ACTIVITY NOTED. INVESTIGATION HAS BEEN COMPLETED."/>
    <s v="PING"/>
    <s v="70"/>
    <s v="26"/>
    <s v="25"/>
    <s v="Moderate"/>
    <s v="None"/>
    <s v="N"/>
    <s v="1"/>
    <m/>
    <s v="Hillside"/>
    <s v="B"/>
    <s v="CrossArm"/>
    <s v="TreeWire"/>
    <s v="0"/>
  </r>
  <r>
    <s v="20170102"/>
    <s v="     "/>
    <n v="42902"/>
    <s v="6/16"/>
    <x v="0"/>
    <n v="0.67847222222222225"/>
    <s v="24"/>
    <n v="2"/>
    <s v="6"/>
    <x v="0"/>
    <n v="42902"/>
    <n v="0.67847222222222225"/>
    <s v="VEHICLE CAUGHT OH SRV &amp; AT&amp;T LARGE CABLE ,SRV RPRD &amp; RMVD 12+ OF QUADPLEX &amp; RESADED TO 16.5' SRV WAS TO LOW @ STR XING/ 3RD PTRY FEDEX"/>
    <s v="     "/>
    <m/>
    <m/>
    <s v="N"/>
    <x v="0"/>
    <s v="1806161"/>
    <s v="17-0055836"/>
    <m/>
    <m/>
    <m/>
    <m/>
    <s v="     "/>
    <x v="1"/>
    <s v="PG&amp;E"/>
    <m/>
    <s v="Vegetation"/>
    <m/>
    <s v="D"/>
    <m/>
    <s v="&lt;3 meters of linear travel"/>
    <s v="Square Feet: ; Acreage: "/>
    <s v="Contact - 3rd Party"/>
    <s v="33.d. Vehicle contact"/>
    <s v="Contact - 3rd Party"/>
    <s v="All types of equipment / facility failure"/>
    <s v="Contact - Vehicle"/>
    <m/>
    <s v="Contact - Vehicle"/>
    <s v="Conductor"/>
    <s v="Line to Line"/>
    <s v="Unknown"/>
    <s v="Overhead"/>
    <x v="3"/>
    <s v="Conductor"/>
    <m/>
    <s v="100036908"/>
    <s v="     "/>
    <s v="Non-HFTD"/>
    <x v="0"/>
    <n v="330"/>
    <m/>
    <n v="39.2226"/>
    <n v="-121.004"/>
    <s v="Nevada"/>
    <s v="BRUNSWICK-1102"/>
    <s v="152481102"/>
    <n v="12000"/>
    <s v="BRUNSWICK 1102940"/>
    <x v="0"/>
    <s v="GVFIRE"/>
    <s v="Urban"/>
    <m/>
    <m/>
    <s v="No"/>
    <m/>
    <m/>
    <m/>
    <m/>
    <m/>
    <m/>
    <m/>
    <s v="N"/>
    <s v="N"/>
    <m/>
    <m/>
    <s v="     "/>
    <m/>
    <m/>
    <m/>
    <m/>
    <m/>
    <m/>
    <m/>
    <m/>
    <m/>
    <m/>
    <m/>
    <m/>
    <m/>
    <m/>
    <m/>
    <m/>
    <m/>
    <m/>
    <m/>
  </r>
  <r>
    <s v="20170103"/>
    <s v="     "/>
    <n v="42902"/>
    <s v="6/16"/>
    <x v="0"/>
    <n v="0.74930555555555556"/>
    <s v="24"/>
    <n v="2"/>
    <s v="6"/>
    <x v="0"/>
    <n v="42902"/>
    <n v="0.74930555555555556"/>
    <s v="CUST STATES WIND PUSHED TREES INTO LINE CAUSING SPARKS WHICH CAUSED THE FIRE THAT DAMAGED HER FENCE.  I DID NOT SEE ANY ARCHING.I SHUT OFF THE TX AND CALLED THE ONCALL SUPERVISOR TO GET A TREE CREW TO TRIM BRANCHES AWAY FROM SECONDARY."/>
    <s v="     "/>
    <m/>
    <m/>
    <s v="N"/>
    <x v="0"/>
    <s v="1806274"/>
    <s v="17-0055843"/>
    <m/>
    <m/>
    <n v="112971056"/>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1"/>
    <s v="Conductor"/>
    <m/>
    <s v="100555441"/>
    <s v="     "/>
    <s v="Non-HFTD"/>
    <x v="0"/>
    <m/>
    <m/>
    <n v="37.309399999999997"/>
    <n v="-122.047"/>
    <s v="Santa Clara"/>
    <s v="STELLING-1109"/>
    <s v="83481109"/>
    <m/>
    <s v="N/A"/>
    <x v="0"/>
    <s v="Unknown"/>
    <s v="Urban"/>
    <m/>
    <m/>
    <s v="No"/>
    <m/>
    <m/>
    <m/>
    <m/>
    <m/>
    <m/>
    <m/>
    <s v="N"/>
    <s v="N"/>
    <m/>
    <m/>
    <s v="     "/>
    <m/>
    <m/>
    <m/>
    <m/>
    <m/>
    <m/>
    <m/>
    <m/>
    <m/>
    <m/>
    <m/>
    <m/>
    <m/>
    <m/>
    <m/>
    <m/>
    <m/>
    <m/>
    <m/>
  </r>
  <r>
    <s v="20170101"/>
    <s v="     "/>
    <n v="42902"/>
    <s v="6/16"/>
    <x v="0"/>
    <m/>
    <s v="24"/>
    <n v="2"/>
    <s v="6"/>
    <x v="0"/>
    <n v="42902"/>
    <n v="0.59861111111111109"/>
    <s v="TREE GROW INTO LINES BRAKING THEM AND CAUSING A ARC THAT SRATED A SMALL FIRE"/>
    <s v="     "/>
    <m/>
    <m/>
    <s v="N"/>
    <x v="0"/>
    <s v="1806056"/>
    <m/>
    <m/>
    <m/>
    <m/>
    <m/>
    <s v="     "/>
    <x v="1"/>
    <s v="PG&amp;E"/>
    <m/>
    <s v="Vegetation"/>
    <m/>
    <s v="D"/>
    <m/>
    <s v="&lt;3 meters of linear travel"/>
    <s v="Square Feet: ; Acreage: "/>
    <s v="Vegetation"/>
    <s v="33.a. Veg. contact"/>
    <s v="Vegetation"/>
    <s v="All types of equipment / facility failure"/>
    <s v="Contact - Vegetation"/>
    <m/>
    <s v="Contact - Vegetation"/>
    <s v="Conductor"/>
    <m/>
    <s v="Unknown"/>
    <s v="Overhead"/>
    <x v="1"/>
    <s v="Conductor"/>
    <m/>
    <s v="101212782"/>
    <s v="     "/>
    <s v="Non-HFTD"/>
    <x v="0"/>
    <m/>
    <m/>
    <n v="36.844999999999999"/>
    <n v="-120.01900000000001"/>
    <s v="Madera"/>
    <s v="MADERA-1119"/>
    <s v="252761119"/>
    <m/>
    <s v="N/A"/>
    <x v="0"/>
    <s v="Cal Fire"/>
    <s v="Agriculture"/>
    <m/>
    <m/>
    <s v="No"/>
    <m/>
    <m/>
    <m/>
    <m/>
    <m/>
    <m/>
    <m/>
    <s v="N"/>
    <s v="N"/>
    <m/>
    <m/>
    <s v="     "/>
    <m/>
    <m/>
    <m/>
    <m/>
    <m/>
    <m/>
    <m/>
    <m/>
    <m/>
    <m/>
    <m/>
    <m/>
    <m/>
    <m/>
    <m/>
    <m/>
    <m/>
    <m/>
    <m/>
  </r>
  <r>
    <s v="20180305"/>
    <s v="     "/>
    <n v="43267"/>
    <s v="6/16"/>
    <x v="0"/>
    <n v="0.68611111111111112"/>
    <s v="24"/>
    <n v="2"/>
    <s v="6"/>
    <x v="1"/>
    <n v="43267"/>
    <n v="0.68611111111111112"/>
    <s v="OIS TR - cus reported &quot;PLAYGROUND ON FIRE, LINES ABOVE ON FIRE&quot;.  T-men indicated &quot;BURNT PLAYGROUND UP FOUND AWC BURNT IN 2&quot;  ILIS - &quot; T-MAN REPORTS POSSIBLE GUN SHOT SECONDARY&quot;"/>
    <s v="     "/>
    <s v="FAS"/>
    <m/>
    <s v="N"/>
    <x v="0"/>
    <s v="110932"/>
    <s v="18-0051660"/>
    <m/>
    <m/>
    <m/>
    <m/>
    <s v="     "/>
    <x v="1"/>
    <s v="PG&amp;E"/>
    <m/>
    <m/>
    <m/>
    <s v="D"/>
    <m/>
    <s v="&lt;0.25"/>
    <m/>
    <s v="Contact - 3rd Party"/>
    <s v="33.e. Other contact from object"/>
    <s v="Contact - 3rd Party"/>
    <s v="Contact from object"/>
    <s v="Contact - 3rd Party"/>
    <m/>
    <s v="Contact - 3rd Party"/>
    <s v="Conductor - Secondary"/>
    <s v="Line to Ground"/>
    <m/>
    <s v="Overhead"/>
    <x v="1"/>
    <m/>
    <m/>
    <s v="MTR#1008957054"/>
    <s v="     "/>
    <s v="Non-HFTD"/>
    <x v="0"/>
    <m/>
    <m/>
    <n v="37.074199999999998"/>
    <n v="-120.19199999999999"/>
    <s v="Madera"/>
    <s v="CHOWCHILLA-1104"/>
    <s v="254101104"/>
    <n v="750"/>
    <s v="N/A"/>
    <x v="0"/>
    <m/>
    <s v="Urban"/>
    <m/>
    <m/>
    <s v="No"/>
    <m/>
    <m/>
    <m/>
    <m/>
    <m/>
    <m/>
    <m/>
    <s v="N"/>
    <s v="N"/>
    <m/>
    <m/>
    <s v="     "/>
    <m/>
    <m/>
    <m/>
    <m/>
    <m/>
    <m/>
    <m/>
    <m/>
    <m/>
    <m/>
    <m/>
    <m/>
    <m/>
    <m/>
    <m/>
    <m/>
    <m/>
    <m/>
    <m/>
  </r>
  <r>
    <s v="20180304"/>
    <s v="     "/>
    <n v="43267"/>
    <s v="6/16"/>
    <x v="0"/>
    <n v="0.55347222222222225"/>
    <s v="24"/>
    <n v="2"/>
    <s v="6"/>
    <x v="1"/>
    <n v="43267"/>
    <n v="0.55347222222222225"/>
    <s v="Car pole with fire.  ILIS cause - &quot;3rd Party, Vehicle&quot;"/>
    <s v="     "/>
    <s v="FAS"/>
    <m/>
    <s v="N"/>
    <x v="0"/>
    <s v="110780"/>
    <s v="18-0051627"/>
    <m/>
    <m/>
    <m/>
    <m/>
    <s v="     "/>
    <x v="1"/>
    <s v="PG&amp;E"/>
    <m/>
    <m/>
    <m/>
    <s v="D"/>
    <m/>
    <s v="0.26-9.99"/>
    <m/>
    <s v="Contact - 3rd Party"/>
    <s v="33.d. Vehicle contact"/>
    <s v="Contact - 3rd Party"/>
    <s v="Contact from object"/>
    <s v="Contact - Vehicle"/>
    <m/>
    <s v="Contact - Vehicle"/>
    <s v="Splice/Clamp/Connector"/>
    <s v="Force Out,Multi-Fault"/>
    <m/>
    <s v="Overhead"/>
    <x v="3"/>
    <m/>
    <m/>
    <s v="1101/2"/>
    <s v="     "/>
    <s v="Non-HFTD"/>
    <x v="0"/>
    <m/>
    <m/>
    <n v="38.619700000000002"/>
    <n v="-121.846"/>
    <s v="Yolo"/>
    <s v="PLAINFIELD-1105"/>
    <s v="063441105"/>
    <n v="11000"/>
    <s v="PLAINFIELD 1106CB"/>
    <x v="0"/>
    <m/>
    <s v="Agriculture"/>
    <m/>
    <m/>
    <s v="No"/>
    <m/>
    <m/>
    <m/>
    <m/>
    <m/>
    <m/>
    <m/>
    <s v="N"/>
    <s v="N"/>
    <m/>
    <m/>
    <s v="     "/>
    <m/>
    <m/>
    <m/>
    <m/>
    <m/>
    <m/>
    <m/>
    <m/>
    <m/>
    <m/>
    <m/>
    <m/>
    <m/>
    <m/>
    <m/>
    <m/>
    <m/>
    <m/>
    <m/>
  </r>
  <r>
    <s v="MIA20188955"/>
    <s v="     "/>
    <n v="43267"/>
    <s v="6/16"/>
    <x v="0"/>
    <n v="0.76310185185185186"/>
    <s v="24"/>
    <n v="2"/>
    <s v="6"/>
    <x v="1"/>
    <n v="43267"/>
    <n v="0.76249999999999996"/>
    <s v="Conductor came down and burnt playground. Extinguished by CDF, just under .25 acres. "/>
    <s v="     "/>
    <s v="FAS"/>
    <n v="44243"/>
    <s v="Y"/>
    <x v="0"/>
    <s v="110932"/>
    <s v="18-0051660"/>
    <m/>
    <s v="T004346042"/>
    <n v="114707143"/>
    <m/>
    <s v="     "/>
    <x v="1"/>
    <s v="PG&amp;E"/>
    <m/>
    <m/>
    <m/>
    <s v="D"/>
    <m/>
    <s v="&lt;0.25"/>
    <m/>
    <s v="Equipment - PG&amp;E"/>
    <s v="34.o. Other"/>
    <s v="Equipment - PG&amp;E"/>
    <s v="All types of equipment / facility failure"/>
    <s v="Equipment failure - Other"/>
    <s v="Conductor - Primary"/>
    <m/>
    <m/>
    <s v="Line to Ground"/>
    <s v="Yes"/>
    <s v="Overhead"/>
    <x v="0"/>
    <m/>
    <m/>
    <s v="101133603"/>
    <s v="     "/>
    <s v="Non-HFTD"/>
    <x v="0"/>
    <m/>
    <m/>
    <n v="37.073700000000002"/>
    <n v="-120.19199999999999"/>
    <s v="Madera"/>
    <s v="CHOWCHILLA-1104"/>
    <s v="254101104"/>
    <n v="11000"/>
    <s v="CHOWCHILLA 110411680"/>
    <x v="0"/>
    <s v="CDF"/>
    <s v="Urban"/>
    <m/>
    <m/>
    <s v="No"/>
    <m/>
    <m/>
    <m/>
    <m/>
    <m/>
    <m/>
    <m/>
    <s v="N"/>
    <s v="N"/>
    <m/>
    <m/>
    <s v="     "/>
    <m/>
    <m/>
    <m/>
    <m/>
    <m/>
    <m/>
    <m/>
    <m/>
    <m/>
    <m/>
    <m/>
    <m/>
    <m/>
    <m/>
    <m/>
    <m/>
    <m/>
    <m/>
    <m/>
  </r>
  <r>
    <s v="20180310"/>
    <s v="     "/>
    <n v="43267"/>
    <s v="6/16"/>
    <x v="0"/>
    <n v="0.81736111111111109"/>
    <s v="24"/>
    <n v="2"/>
    <s v="6"/>
    <x v="1"/>
    <n v="43267"/>
    <n v="0.81736111111111109"/>
    <s v="ILIS cause - &quot;3rd Party, Vehicle&quot; / &quot;BELIEVES TRACTOR HIT POLE &quot;.  T-men noted &quot;crossarm failed&quot;.  Both sets of info is a bit conflicting"/>
    <s v="     "/>
    <s v="FAS"/>
    <m/>
    <s v="N"/>
    <x v="0"/>
    <s v="111067"/>
    <s v="18-0051673"/>
    <m/>
    <m/>
    <m/>
    <m/>
    <s v="     "/>
    <x v="1"/>
    <s v="PG&amp;E"/>
    <m/>
    <m/>
    <m/>
    <s v="D"/>
    <m/>
    <s v="&lt;3 meters of linear travel"/>
    <m/>
    <s v="Contact - 3rd Party"/>
    <s v="33.d. Vehicle contact"/>
    <s v="Contact - 3rd Party"/>
    <s v="Contact from object"/>
    <s v="Contact - Vehicle"/>
    <m/>
    <s v="Contact - Vehicle"/>
    <s v="Conductor"/>
    <s v="Line to Ground"/>
    <m/>
    <s v="Overhead"/>
    <x v="3"/>
    <m/>
    <m/>
    <s v="2331"/>
    <s v="     "/>
    <s v="Non-HFTD"/>
    <x v="0"/>
    <m/>
    <m/>
    <n v="38.697200000000002"/>
    <n v="-122.024"/>
    <s v="Yolo"/>
    <s v="MADISON-1103"/>
    <s v="063171103"/>
    <n v="11000"/>
    <s v="MADISON 1103CB"/>
    <x v="0"/>
    <m/>
    <s v="Urban"/>
    <m/>
    <m/>
    <s v="No"/>
    <m/>
    <m/>
    <m/>
    <m/>
    <m/>
    <m/>
    <m/>
    <s v="N"/>
    <s v="N"/>
    <m/>
    <m/>
    <s v="     "/>
    <m/>
    <m/>
    <m/>
    <m/>
    <m/>
    <m/>
    <m/>
    <m/>
    <m/>
    <m/>
    <m/>
    <m/>
    <m/>
    <m/>
    <m/>
    <m/>
    <m/>
    <m/>
    <m/>
  </r>
  <r>
    <s v="20180303"/>
    <s v="     "/>
    <n v="43267"/>
    <s v="6/16"/>
    <x v="0"/>
    <n v="0.41388888888888886"/>
    <s v="24"/>
    <n v="2"/>
    <s v="6"/>
    <x v="1"/>
    <n v="43267"/>
    <n v="0.41388888888888886"/>
    <s v="ILIS cause - &quot;Animal, Other&quot;"/>
    <s v="     "/>
    <s v="FAS"/>
    <m/>
    <s v="N"/>
    <x v="0"/>
    <s v="110683"/>
    <s v="18-0051610"/>
    <m/>
    <m/>
    <m/>
    <m/>
    <s v="     "/>
    <x v="1"/>
    <s v="PG&amp;E"/>
    <m/>
    <m/>
    <m/>
    <s v="D"/>
    <m/>
    <s v="&lt;3 meters of linear travel"/>
    <m/>
    <s v="Contact - Animal - Bird"/>
    <s v="33.b. Animal contact"/>
    <s v="Contact - Bird"/>
    <s v="Contact from object"/>
    <s v="Contact - Animal"/>
    <m/>
    <s v="Contact - Animal"/>
    <s v="Jumper"/>
    <s v="Line to Ground"/>
    <m/>
    <s v="Overhead"/>
    <x v="3"/>
    <m/>
    <m/>
    <s v="22542"/>
    <s v="     "/>
    <s v="Non-HFTD"/>
    <x v="0"/>
    <m/>
    <m/>
    <n v="38.655900000000003"/>
    <n v="-121.794"/>
    <s v="Yolo"/>
    <s v="WOODLAND-1112"/>
    <s v="062031112"/>
    <n v="11000"/>
    <s v="WOODLAND 111222552"/>
    <x v="0"/>
    <m/>
    <s v="Agriculture"/>
    <m/>
    <m/>
    <s v="No"/>
    <m/>
    <m/>
    <m/>
    <m/>
    <m/>
    <m/>
    <m/>
    <s v="N"/>
    <s v="N"/>
    <m/>
    <m/>
    <s v="     "/>
    <m/>
    <m/>
    <m/>
    <m/>
    <m/>
    <m/>
    <m/>
    <m/>
    <m/>
    <m/>
    <m/>
    <m/>
    <m/>
    <m/>
    <m/>
    <m/>
    <m/>
    <m/>
    <m/>
  </r>
  <r>
    <s v="20180308"/>
    <s v="     "/>
    <n v="43267"/>
    <s v="6/16"/>
    <x v="0"/>
    <m/>
    <s v="24"/>
    <n v="2"/>
    <s v="6"/>
    <x v="1"/>
    <m/>
    <m/>
    <s v="Tree grew into open secondary line - caused fire"/>
    <s v="     "/>
    <s v="FAS"/>
    <m/>
    <s v="N"/>
    <x v="0"/>
    <s v="111024"/>
    <m/>
    <m/>
    <m/>
    <m/>
    <m/>
    <s v="     "/>
    <x v="1"/>
    <s v="PG&amp;E"/>
    <m/>
    <m/>
    <m/>
    <s v="D"/>
    <m/>
    <s v="&lt;3 meters of linear travel"/>
    <m/>
    <s v="Vegetation"/>
    <s v="33.a. Veg. contact"/>
    <s v="Vegetation"/>
    <s v="Contact from object"/>
    <s v="Vegetation"/>
    <m/>
    <s v="Contact - Vegetation"/>
    <s v="Conductor - Open Wire Secondary"/>
    <m/>
    <m/>
    <m/>
    <x v="1"/>
    <m/>
    <m/>
    <m/>
    <s v="     "/>
    <s v="Non-HFTD"/>
    <x v="0"/>
    <m/>
    <m/>
    <n v="39.332099999999997"/>
    <n v="-121.53700000000001"/>
    <s v="Butte"/>
    <s v="HONCUT-1101"/>
    <s v="103211101"/>
    <n v="750"/>
    <s v="N/A"/>
    <x v="0"/>
    <m/>
    <s v="Urban"/>
    <m/>
    <m/>
    <s v="No"/>
    <m/>
    <m/>
    <m/>
    <m/>
    <m/>
    <m/>
    <m/>
    <s v="N"/>
    <s v="N"/>
    <m/>
    <m/>
    <s v="     "/>
    <m/>
    <m/>
    <m/>
    <m/>
    <m/>
    <m/>
    <m/>
    <m/>
    <m/>
    <m/>
    <m/>
    <m/>
    <m/>
    <m/>
    <m/>
    <m/>
    <m/>
    <m/>
    <m/>
  </r>
  <r>
    <s v="20180309"/>
    <s v="     "/>
    <n v="43267"/>
    <s v="6/16"/>
    <x v="0"/>
    <m/>
    <s v="24"/>
    <n v="2"/>
    <s v="6"/>
    <x v="1"/>
    <m/>
    <m/>
    <s v="T-men noted fire cause as &quot;wind &amp; customers tree @ rider pole&quot;.  Unclear what cause of fire was"/>
    <s v="     "/>
    <s v="FAS"/>
    <m/>
    <s v="N"/>
    <x v="0"/>
    <s v="111057"/>
    <m/>
    <m/>
    <m/>
    <m/>
    <m/>
    <s v="     "/>
    <x v="1"/>
    <s v="PG&amp;E"/>
    <m/>
    <m/>
    <m/>
    <s v="D"/>
    <m/>
    <s v="&lt;0.25"/>
    <m/>
    <s v="Unknown - Info N/A"/>
    <s v="40.a. Unknown"/>
    <s v="Unknown"/>
    <s v="Other"/>
    <s v="Unknown"/>
    <m/>
    <m/>
    <m/>
    <m/>
    <m/>
    <m/>
    <x v="1"/>
    <m/>
    <m/>
    <m/>
    <s v="     "/>
    <s v="Non-HFTD"/>
    <x v="0"/>
    <m/>
    <m/>
    <n v="38.752600000000001"/>
    <n v="-121.444"/>
    <s v="Placer"/>
    <s v="CATLETT-1102"/>
    <s v="153761102"/>
    <n v="750"/>
    <s v="N/A"/>
    <x v="0"/>
    <m/>
    <s v="Agriculture"/>
    <m/>
    <m/>
    <s v="No"/>
    <m/>
    <m/>
    <m/>
    <m/>
    <m/>
    <m/>
    <m/>
    <s v="N"/>
    <s v="N"/>
    <m/>
    <m/>
    <s v="     "/>
    <m/>
    <m/>
    <m/>
    <m/>
    <m/>
    <m/>
    <m/>
    <m/>
    <m/>
    <m/>
    <m/>
    <m/>
    <m/>
    <m/>
    <m/>
    <m/>
    <m/>
    <m/>
    <m/>
  </r>
  <r>
    <s v="20180306"/>
    <s v="     "/>
    <n v="43267"/>
    <s v="6/16"/>
    <x v="0"/>
    <m/>
    <s v="24"/>
    <n v="2"/>
    <s v="6"/>
    <x v="1"/>
    <m/>
    <m/>
    <s v="T-men FAS fire cause - &quot;PALM FROND FELL FROM TREE @ 220 DRYDEN DR&quot;"/>
    <s v="     "/>
    <s v="FAS"/>
    <m/>
    <s v="N"/>
    <x v="0"/>
    <s v="110998"/>
    <m/>
    <m/>
    <m/>
    <m/>
    <m/>
    <s v="     "/>
    <x v="1"/>
    <s v="PG&amp;E"/>
    <m/>
    <m/>
    <m/>
    <s v="D"/>
    <m/>
    <s v="&lt;0.25"/>
    <m/>
    <s v="Vegetation"/>
    <s v="33.a. Veg. contact"/>
    <s v="Vegetation"/>
    <s v="Contact from object"/>
    <s v="Vegetation"/>
    <m/>
    <s v="Contact - Vegetation"/>
    <s v="Conductor - Secondary"/>
    <m/>
    <m/>
    <m/>
    <x v="1"/>
    <m/>
    <m/>
    <m/>
    <s v="     "/>
    <s v="Non-HFTD"/>
    <x v="0"/>
    <m/>
    <m/>
    <n v="38.095700000000001"/>
    <n v="-122.211"/>
    <s v="Solano"/>
    <s v="NORTH-TOWER-1108"/>
    <s v="042041108"/>
    <n v="750"/>
    <s v="N/A"/>
    <x v="0"/>
    <m/>
    <s v="Urban"/>
    <m/>
    <m/>
    <s v="No"/>
    <m/>
    <m/>
    <m/>
    <m/>
    <m/>
    <m/>
    <m/>
    <s v="N"/>
    <s v="N"/>
    <m/>
    <m/>
    <s v="     "/>
    <m/>
    <m/>
    <m/>
    <m/>
    <m/>
    <m/>
    <m/>
    <m/>
    <m/>
    <m/>
    <m/>
    <m/>
    <m/>
    <m/>
    <m/>
    <m/>
    <m/>
    <m/>
    <m/>
  </r>
  <r>
    <s v="20180307"/>
    <s v="     "/>
    <n v="43267"/>
    <s v="6/16"/>
    <x v="0"/>
    <m/>
    <s v="24"/>
    <n v="2"/>
    <s v="6"/>
    <x v="1"/>
    <m/>
    <m/>
    <s v="&quot;tree rubbing on service caused service to burn down to the ground&quot; - unclear if what if tree belonged to customer or under PG&amp;E maintenance."/>
    <s v="     "/>
    <s v="FAS"/>
    <m/>
    <s v="N"/>
    <x v="0"/>
    <s v="111009"/>
    <m/>
    <m/>
    <m/>
    <m/>
    <m/>
    <s v="     "/>
    <x v="1"/>
    <s v="PG&amp;E"/>
    <m/>
    <m/>
    <m/>
    <s v="D"/>
    <m/>
    <s v="Structure-only"/>
    <m/>
    <s v="Vegetation"/>
    <s v="33.a. Veg. contact"/>
    <s v="Vegetation"/>
    <s v="Contact from object"/>
    <s v="Vegetation"/>
    <m/>
    <s v="Contact - Vegetation"/>
    <s v="Service Drop"/>
    <m/>
    <m/>
    <m/>
    <x v="1"/>
    <m/>
    <m/>
    <m/>
    <s v="     "/>
    <s v="Non-HFTD"/>
    <x v="0"/>
    <m/>
    <m/>
    <n v="39.133499999999998"/>
    <n v="-121.544"/>
    <s v="Yuba"/>
    <s v="MARYSVILLE-1108"/>
    <s v="152011108"/>
    <n v="750"/>
    <s v="N/A"/>
    <x v="0"/>
    <m/>
    <s v="Urban"/>
    <m/>
    <m/>
    <s v="No"/>
    <m/>
    <m/>
    <m/>
    <m/>
    <m/>
    <m/>
    <m/>
    <s v="N"/>
    <s v="N"/>
    <m/>
    <m/>
    <s v="     "/>
    <m/>
    <m/>
    <m/>
    <m/>
    <m/>
    <m/>
    <m/>
    <m/>
    <m/>
    <m/>
    <m/>
    <m/>
    <m/>
    <m/>
    <m/>
    <m/>
    <m/>
    <m/>
    <m/>
  </r>
  <r>
    <s v="20190384"/>
    <s v="     "/>
    <n v="43632"/>
    <s v="6/16"/>
    <x v="0"/>
    <m/>
    <s v="25"/>
    <n v="2"/>
    <s v="6"/>
    <x v="3"/>
    <n v="43632"/>
    <n v="0.46736111111111112"/>
    <s v="metallic balloon contacted conductor"/>
    <s v="     "/>
    <s v="FAS"/>
    <m/>
    <s v="N"/>
    <x v="0"/>
    <s v="416113"/>
    <s v="19-0068224"/>
    <m/>
    <s v="T004676771"/>
    <n v="0"/>
    <m/>
    <s v="     "/>
    <x v="1"/>
    <s v="PG&amp;E"/>
    <m/>
    <m/>
    <m/>
    <s v="D"/>
    <m/>
    <s v="0.26-9.99"/>
    <m/>
    <s v="Contact - 3rd Party"/>
    <s v="33.c. Balloon contact"/>
    <s v="Contact - 3rd Party"/>
    <s v="Contact from object"/>
    <s v="Contact - Balloon"/>
    <m/>
    <s v="Contact - Balloon"/>
    <s v="Conductor - Primary"/>
    <s v="Line to Line"/>
    <m/>
    <s v="Overhead"/>
    <x v="3"/>
    <s v="Conductor - Primary"/>
    <s v="No recorded damage"/>
    <s v="13859"/>
    <s v="     "/>
    <s v="Non-HFTD"/>
    <x v="0"/>
    <m/>
    <m/>
    <n v="35.417099999999998"/>
    <n v="-118.914"/>
    <s v="KERN"/>
    <s v="CAL-WATER-1103"/>
    <m/>
    <m/>
    <s v="CAL WATER 1103CB"/>
    <x v="0"/>
    <s v="Bakersfield FD"/>
    <s v="Herbaceous"/>
    <m/>
    <m/>
    <s v="No"/>
    <m/>
    <m/>
    <m/>
    <m/>
    <m/>
    <m/>
    <m/>
    <s v="N"/>
    <s v="N"/>
    <m/>
    <m/>
    <s v="     "/>
    <m/>
    <m/>
    <m/>
    <m/>
    <m/>
    <m/>
    <m/>
    <m/>
    <m/>
    <m/>
    <m/>
    <m/>
    <m/>
    <m/>
    <m/>
    <m/>
    <m/>
    <m/>
    <m/>
  </r>
  <r>
    <s v="20190383"/>
    <s v="     "/>
    <n v="43632"/>
    <s v="6/16"/>
    <x v="0"/>
    <m/>
    <s v="25"/>
    <n v="2"/>
    <s v="6"/>
    <x v="3"/>
    <n v="43632"/>
    <m/>
    <s v="tree fell into line and caused wire down; Per information from veg. mgmt's investigation, no fire occurred as a result of the contact"/>
    <s v="     "/>
    <s v="FAS"/>
    <m/>
    <s v="N"/>
    <x v="0"/>
    <s v="415833"/>
    <s v="19-0068216"/>
    <m/>
    <s v="T004676741"/>
    <n v="0"/>
    <m/>
    <s v="     "/>
    <x v="0"/>
    <s v="PG&amp;E"/>
    <m/>
    <m/>
    <m/>
    <s v="D"/>
    <m/>
    <s v="&lt;3 meters of linear travel"/>
    <m/>
    <s v="Vegetation"/>
    <s v="33.a. Veg. contact"/>
    <s v="Vegetation"/>
    <s v="Contact from object"/>
    <s v="Contact - Vegetation"/>
    <m/>
    <s v="Contact - Vegetation"/>
    <s v="Conductor - Primary"/>
    <s v="Multi-Fault"/>
    <m/>
    <s v="Overhead"/>
    <x v="0"/>
    <s v="Conductor - Primary"/>
    <m/>
    <s v="42251101"/>
    <s v="     "/>
    <s v="Non-HFTD"/>
    <x v="0"/>
    <n v="154"/>
    <m/>
    <n v="38.956800000000001"/>
    <n v="-123.104"/>
    <s v="MENDOCINO"/>
    <s v="HOPLAND-1101"/>
    <m/>
    <m/>
    <s v="HOPLAND 1101768"/>
    <x v="0"/>
    <s v="howard forest"/>
    <s v="Herbaceous"/>
    <m/>
    <m/>
    <s v="No"/>
    <m/>
    <m/>
    <m/>
    <m/>
    <m/>
    <m/>
    <m/>
    <s v="N"/>
    <s v="N"/>
    <m/>
    <m/>
    <s v="     "/>
    <s v="38.95681330"/>
    <s v="-123.10440500"/>
    <s v="Jun 19 2019 12:00AM"/>
    <s v="Unverified"/>
    <s v="Found area described on outage tag but all evidence of tree has been removed"/>
    <s v=""/>
    <m/>
    <m/>
    <m/>
    <m/>
    <m/>
    <m/>
    <m/>
    <m/>
    <m/>
    <m/>
    <m/>
    <m/>
    <m/>
  </r>
  <r>
    <s v="SAP20195607"/>
    <s v="     "/>
    <n v="43632"/>
    <s v="6/16"/>
    <x v="0"/>
    <m/>
    <s v="25"/>
    <n v="2"/>
    <s v="6"/>
    <x v="3"/>
    <n v="43630"/>
    <m/>
    <s v="656 Lakeview Dr in Watsonville; pole fire due to &quot;equipment failure&quot; but can't tell what equipment as of 10/1/2021; pitctures show burn mark in lower half of pole"/>
    <s v="     "/>
    <s v="SAP"/>
    <n v="44580"/>
    <s v="Y"/>
    <x v="0"/>
    <m/>
    <s v="N/A"/>
    <m/>
    <s v="N/A"/>
    <n v="117449345"/>
    <m/>
    <s v="     "/>
    <x v="0"/>
    <s v="PG&amp;E"/>
    <m/>
    <m/>
    <m/>
    <s v="D"/>
    <m/>
    <s v="Structure-PG&amp;E only"/>
    <m/>
    <s v="Equipment - PG&amp;E"/>
    <s v="34.o. Other"/>
    <s v="Equipment - PG&amp;E"/>
    <s v="Riser Failure"/>
    <s v="Riser Failure"/>
    <s v="Riser"/>
    <m/>
    <m/>
    <m/>
    <m/>
    <s v="Overhead"/>
    <x v="0"/>
    <s v="Riser"/>
    <m/>
    <s v="101696322"/>
    <s v="     "/>
    <s v="Non-HFTD"/>
    <x v="0"/>
    <m/>
    <m/>
    <n v="36.941400000000002"/>
    <n v="-121.721"/>
    <s v="Santa Cruz"/>
    <s v="GREEN-VALLEY-2101"/>
    <m/>
    <m/>
    <m/>
    <x v="0"/>
    <m/>
    <m/>
    <m/>
    <m/>
    <s v="No"/>
    <m/>
    <m/>
    <m/>
    <m/>
    <m/>
    <m/>
    <m/>
    <s v="N"/>
    <s v="N"/>
    <m/>
    <m/>
    <s v="     "/>
    <m/>
    <m/>
    <m/>
    <m/>
    <m/>
    <m/>
    <m/>
    <m/>
    <m/>
    <m/>
    <m/>
    <m/>
    <m/>
    <m/>
    <m/>
    <m/>
    <m/>
    <m/>
    <m/>
  </r>
  <r>
    <s v="20210878"/>
    <s v="     "/>
    <n v="44363"/>
    <s v="6/16"/>
    <x v="0"/>
    <n v="0.80902777777777779"/>
    <s v="25"/>
    <n v="2"/>
    <s v="6"/>
    <x v="5"/>
    <n v="44363"/>
    <m/>
    <s v="Bad fuse and fault tamer door melted open. OIS: 1375716, 1375717; ILIS: 21-0075283, 21-0075284; FOID: T005317188 (BXMP); Circuit ID: 255292108; Division: Yosemite; County: Madera; Transformer CGC: 322237220875"/>
    <s v="     "/>
    <s v="FAS"/>
    <m/>
    <s v="N"/>
    <x v="0"/>
    <m/>
    <s v="21-0075283, 21-0075284"/>
    <m/>
    <s v="T005317188, T005317189"/>
    <m/>
    <m/>
    <s v="     "/>
    <x v="0"/>
    <s v="PG&amp;E"/>
    <m/>
    <s v="Other"/>
    <s v="Fault Tamer"/>
    <s v="D"/>
    <s v="D"/>
    <s v="No Fire"/>
    <m/>
    <s v="No Fire"/>
    <s v="39.a. All Other"/>
    <s v="No Fire"/>
    <m/>
    <m/>
    <m/>
    <m/>
    <m/>
    <m/>
    <m/>
    <s v="Overhead"/>
    <x v="3"/>
    <m/>
    <m/>
    <m/>
    <s v="     "/>
    <s v="Non-HFTD"/>
    <x v="0"/>
    <m/>
    <m/>
    <n v="37.0702"/>
    <n v="-119.73399999999999"/>
    <s v="Madera"/>
    <s v="WOODWARD-2108"/>
    <m/>
    <n v="21000"/>
    <m/>
    <x v="0"/>
    <s v="Unknown"/>
    <s v="Herbaceous"/>
    <s v="Fire-resistive fuel bed"/>
    <m/>
    <s v="No"/>
    <m/>
    <m/>
    <m/>
    <m/>
    <m/>
    <m/>
    <m/>
    <s v="N"/>
    <s v="N"/>
    <m/>
    <m/>
    <s v="     "/>
    <m/>
    <m/>
    <m/>
    <m/>
    <m/>
    <m/>
    <m/>
    <m/>
    <m/>
    <m/>
    <m/>
    <m/>
    <m/>
    <m/>
    <m/>
    <m/>
    <m/>
    <m/>
    <m/>
  </r>
  <r>
    <s v="20210819"/>
    <s v="     "/>
    <n v="44363"/>
    <s v="6/16"/>
    <x v="0"/>
    <n v="0.84930555555555554"/>
    <s v="25"/>
    <n v="2"/>
    <s v="6"/>
    <x v="5"/>
    <n v="44363"/>
    <m/>
    <s v="Blown 600amp underground splice box resulted in a 0.25 - 10 acres fire. This information is preliminary.  (6/18/21 cfmdJessie Jenner, restoration supv): Fire size, 200 feet long by 100 feet wide, about an acre perhaps"/>
    <s v="     "/>
    <s v="FAS"/>
    <m/>
    <s v="N"/>
    <x v="0"/>
    <m/>
    <s v="21-0075281"/>
    <m/>
    <s v="T005317222"/>
    <n v="121551000"/>
    <m/>
    <s v="     "/>
    <x v="1"/>
    <s v="PG&amp;E"/>
    <m/>
    <s v="Other"/>
    <s v="Splice Box"/>
    <s v="D"/>
    <s v="D"/>
    <s v="0.26-9.99"/>
    <m/>
    <s v="Equipment - PG&amp;E"/>
    <s v="34.o. Other"/>
    <s v="Equipment - PG&amp;E"/>
    <s v="All types of equipment / facility failure"/>
    <s v="Underground Splice"/>
    <s v="Splice/Clamp/Connector"/>
    <m/>
    <m/>
    <s v="Line to Ground"/>
    <s v="N"/>
    <s v="Underground"/>
    <x v="3"/>
    <s v="Splice/Clamp/Connector"/>
    <s v="Conductor"/>
    <s v="107326575"/>
    <s v="     "/>
    <s v="Non-HFTD"/>
    <x v="0"/>
    <m/>
    <m/>
    <n v="36.887"/>
    <n v="-121.4"/>
    <s v="San Benito"/>
    <s v="HOLLISTER-2104"/>
    <m/>
    <n v="21000"/>
    <m/>
    <x v="0"/>
    <s v="Hollister FD"/>
    <s v="Herbaceous"/>
    <m/>
    <m/>
    <s v="No"/>
    <m/>
    <m/>
    <m/>
    <m/>
    <m/>
    <m/>
    <m/>
    <s v="N"/>
    <s v="N"/>
    <m/>
    <m/>
    <s v="     "/>
    <m/>
    <m/>
    <m/>
    <m/>
    <m/>
    <m/>
    <m/>
    <m/>
    <m/>
    <m/>
    <m/>
    <m/>
    <m/>
    <m/>
    <m/>
    <m/>
    <m/>
    <m/>
    <m/>
  </r>
  <r>
    <s v="20210815"/>
    <s v="     "/>
    <n v="44363"/>
    <s v="6/16"/>
    <x v="0"/>
    <n v="0.69097222222222221"/>
    <s v="25"/>
    <n v="2"/>
    <s v="6"/>
    <x v="5"/>
    <n v="44363"/>
    <m/>
    <s v="Third party vehicle contacted pole and caused a wires down incident that ignited a 0.25 acre - 10 acre fire. EOC preliminary review notes: A car hit a pole just west of Tracy, bringing the line down over the road and starting a small vegetation fire. 61 customers were affected on the Carbona-1101 12kV circuit. The fire burned beneath transmission lines, but there was no damage to the transmission equipment. The driver was able to walk away and CalFire has extinguished the fire. There are no known injuries/fatalities related to the wire down, property damage over $50,000, or media outlets on site. The incident was determined non-EIR reportable. This information is preliminary. "/>
    <s v="     "/>
    <s v="FAS"/>
    <m/>
    <s v="N"/>
    <x v="0"/>
    <m/>
    <s v="21-0075235"/>
    <m/>
    <s v="T005317063, T005317067, T005317101"/>
    <n v="121550000"/>
    <m/>
    <s v="     "/>
    <x v="1"/>
    <s v="PG&amp;E"/>
    <m/>
    <s v="Vegetation"/>
    <m/>
    <s v="D"/>
    <s v="D"/>
    <s v="0.26-9.99"/>
    <m/>
    <s v="Contact - 3rd Party"/>
    <s v="33.d. Vehicle contact"/>
    <s v="Contact - 3rd Party"/>
    <s v="Contact from object"/>
    <s v="Vehicle contact"/>
    <m/>
    <s v="Vehicle contact"/>
    <s v="Conductor - Primary"/>
    <s v="Three Phase Fault"/>
    <s v="Y"/>
    <s v="Overhead"/>
    <x v="3"/>
    <s v="Conductor - Primary"/>
    <s v="Conductor, Pole, Crossarm, Down Guy"/>
    <s v="103571927"/>
    <s v="     "/>
    <s v="Non-HFTD"/>
    <x v="0"/>
    <m/>
    <m/>
    <n v="37.659199999999998"/>
    <n v="-121.473"/>
    <s v="San Joaquin"/>
    <s v="CARBONA-1101"/>
    <m/>
    <n v="12000"/>
    <m/>
    <x v="0"/>
    <s v="Cal Fire"/>
    <s v="Hardwood Woodland"/>
    <s v="Grass fuel model"/>
    <m/>
    <s v="No"/>
    <m/>
    <m/>
    <m/>
    <m/>
    <m/>
    <m/>
    <m/>
    <s v="N"/>
    <s v="N"/>
    <m/>
    <m/>
    <s v="     "/>
    <m/>
    <m/>
    <m/>
    <m/>
    <m/>
    <m/>
    <m/>
    <m/>
    <m/>
    <m/>
    <m/>
    <m/>
    <m/>
    <m/>
    <m/>
    <m/>
    <m/>
    <m/>
    <m/>
  </r>
  <r>
    <s v="20140012"/>
    <s v="     "/>
    <n v="41807"/>
    <s v="6/17"/>
    <x v="0"/>
    <n v="0.69930555555555551"/>
    <s v="25"/>
    <n v="2"/>
    <s v="6"/>
    <x v="7"/>
    <n v="41807"/>
    <n v="0.69930555555555551"/>
    <s v="auto splice failed"/>
    <s v="     "/>
    <m/>
    <m/>
    <s v="N"/>
    <x v="0"/>
    <s v="1035898"/>
    <s v="14-0038966"/>
    <m/>
    <m/>
    <n v="108201707"/>
    <m/>
    <s v="     "/>
    <x v="1"/>
    <s v="PG&amp;E"/>
    <m/>
    <s v="Vegetation"/>
    <m/>
    <s v="D"/>
    <m/>
    <s v="&lt;3 meters of linear travel"/>
    <s v="Square Feet: 10x10; Acreage: "/>
    <s v="Equipment - PG&amp;E"/>
    <s v="34.m. Connection device damage or failure"/>
    <s v="Equipment - PG&amp;E"/>
    <s v="All types of equipment / facility failure"/>
    <s v="Splice/Clamp/Connector"/>
    <s v="Splice/Clamp/Connector"/>
    <m/>
    <m/>
    <s v="Open Circuit"/>
    <s v=" "/>
    <s v="Overhead"/>
    <x v="3"/>
    <s v="Conductor"/>
    <m/>
    <s v="101894765"/>
    <s v="     "/>
    <s v="Non-HFTD"/>
    <x v="0"/>
    <n v="512"/>
    <m/>
    <n v="34.686100000000003"/>
    <n v="-120.43300000000001"/>
    <s v="Santa Barbara"/>
    <s v="PURISIMA-1101"/>
    <s v="183101103"/>
    <n v="12000"/>
    <s v="CABRILLO 1103Y10"/>
    <x v="0"/>
    <m/>
    <s v="Urban"/>
    <m/>
    <m/>
    <s v="No"/>
    <m/>
    <m/>
    <m/>
    <m/>
    <m/>
    <m/>
    <m/>
    <s v="N"/>
    <s v="N"/>
    <m/>
    <m/>
    <s v="     "/>
    <m/>
    <m/>
    <m/>
    <m/>
    <m/>
    <m/>
    <m/>
    <m/>
    <m/>
    <m/>
    <m/>
    <m/>
    <m/>
    <m/>
    <m/>
    <m/>
    <m/>
    <m/>
    <m/>
  </r>
  <r>
    <s v="20140013"/>
    <s v="     "/>
    <n v="41807"/>
    <s v="6/17"/>
    <x v="0"/>
    <n v="0.89166666666666672"/>
    <s v="25"/>
    <n v="2"/>
    <s v="6"/>
    <x v="7"/>
    <n v="41807"/>
    <n v="0.89166666666666672"/>
    <m/>
    <s v="     "/>
    <m/>
    <m/>
    <s v="N"/>
    <x v="0"/>
    <m/>
    <m/>
    <m/>
    <m/>
    <m/>
    <m/>
    <s v="     "/>
    <x v="1"/>
    <s v="PG&amp;E"/>
    <m/>
    <s v="Vegetation"/>
    <m/>
    <s v="T"/>
    <m/>
    <s v="10-99"/>
    <s v="Square Feet: ; Acreage: 25"/>
    <s v="Contact - Animal - Bird"/>
    <s v="33.b. Animal contact"/>
    <s v="Contact - Bird"/>
    <s v="All types of equipment / facility failure"/>
    <s v="Contact - Animal"/>
    <m/>
    <s v="Contact - Animal"/>
    <s v="Conductor"/>
    <m/>
    <s v="None"/>
    <s v="Overhead"/>
    <x v="4"/>
    <s v="Conductor"/>
    <m/>
    <s v="Twr. 052/320"/>
    <s v="     "/>
    <s v="Non-HFTD"/>
    <x v="0"/>
    <m/>
    <m/>
    <n v="38.417999999999999"/>
    <n v="-121.14"/>
    <s v="Sacramento"/>
    <s v="GOLD-HILL-BELLOTA-LOCKEFORD-115"/>
    <s v="ETL.1690"/>
    <n v="115000"/>
    <s v="N/A"/>
    <x v="0"/>
    <m/>
    <s v="Herbaceous"/>
    <m/>
    <m/>
    <s v="No"/>
    <m/>
    <m/>
    <m/>
    <m/>
    <m/>
    <m/>
    <m/>
    <s v="N"/>
    <s v="N"/>
    <m/>
    <m/>
    <s v="     "/>
    <m/>
    <m/>
    <m/>
    <m/>
    <m/>
    <m/>
    <m/>
    <m/>
    <m/>
    <m/>
    <m/>
    <m/>
    <m/>
    <m/>
    <m/>
    <m/>
    <m/>
    <m/>
    <m/>
  </r>
  <r>
    <s v="20140010"/>
    <s v="     "/>
    <n v="41807"/>
    <s v="6/17"/>
    <x v="0"/>
    <n v="0.5756944444444444"/>
    <s v="25"/>
    <n v="2"/>
    <s v="6"/>
    <x v="7"/>
    <n v="41807"/>
    <n v="0.5756944444444444"/>
    <s v="Car hit tree, tree laying on overhead"/>
    <s v="     "/>
    <m/>
    <m/>
    <s v="N"/>
    <x v="0"/>
    <s v="1035854"/>
    <s v="14-0038937"/>
    <m/>
    <m/>
    <n v="108201682"/>
    <m/>
    <s v="     "/>
    <x v="1"/>
    <s v="PG&amp;E"/>
    <m/>
    <s v="Vegetation"/>
    <m/>
    <s v="D"/>
    <m/>
    <s v="&lt;3 meters of linear travel"/>
    <s v="Square Feet: ; Acreage: "/>
    <s v="Contact - 3rd Party"/>
    <s v="33.d. Vehicle contact"/>
    <s v="Contact - 3rd Party"/>
    <s v="All types of equipment / facility failure"/>
    <s v="Contact - Vehicle"/>
    <m/>
    <s v="Contact - Vehicle"/>
    <s v="Pole"/>
    <s v="Line to Ground"/>
    <s v="  "/>
    <s v="Overhead"/>
    <x v="3"/>
    <s v="Conductor"/>
    <m/>
    <s v="102247824"/>
    <s v="     "/>
    <s v="Non-HFTD"/>
    <x v="0"/>
    <n v="175"/>
    <m/>
    <n v="38.666800000000002"/>
    <n v="-122.596"/>
    <s v="Napa"/>
    <s v="MIDDLETOWN-1101"/>
    <s v="42711101"/>
    <n v="12000"/>
    <s v="MIDDLETOWN 1101612"/>
    <x v="1"/>
    <s v="Cal Fire Dept"/>
    <s v="Conifer Forest"/>
    <m/>
    <m/>
    <s v="No"/>
    <m/>
    <m/>
    <m/>
    <m/>
    <m/>
    <m/>
    <m/>
    <s v="N"/>
    <s v="N"/>
    <m/>
    <m/>
    <s v="     "/>
    <m/>
    <m/>
    <m/>
    <m/>
    <m/>
    <m/>
    <m/>
    <m/>
    <m/>
    <m/>
    <m/>
    <m/>
    <m/>
    <m/>
    <m/>
    <m/>
    <m/>
    <m/>
    <m/>
  </r>
  <r>
    <s v="20140011"/>
    <s v="     "/>
    <n v="41807"/>
    <s v="6/17"/>
    <x v="0"/>
    <n v="0.61805555555555558"/>
    <s v="25"/>
    <n v="2"/>
    <s v="6"/>
    <x v="7"/>
    <n v="41807"/>
    <n v="0.61805555555555558"/>
    <s v="5 DIFFERENT FIRE SPOTS ON GRD. OPEN WIRE SEC. GETTING TOGETHER.TRF  BLEW. TRIMED TREES AND INST. SPR. BR"/>
    <s v="     "/>
    <m/>
    <m/>
    <s v="N"/>
    <x v="0"/>
    <s v="1035838"/>
    <s v="14-0038950"/>
    <m/>
    <m/>
    <m/>
    <m/>
    <s v="     "/>
    <x v="1"/>
    <s v="PG&amp;E"/>
    <m/>
    <s v="Vegetation"/>
    <m/>
    <s v="D"/>
    <m/>
    <s v="&lt;0.25"/>
    <s v="Square Feet: ; Acreage: "/>
    <s v="Wire-Wire Contact"/>
    <s v="35.a. Wire-to-wire contact / contamination"/>
    <s v="Wire-Wire Contact"/>
    <s v="All types of equipment / facility failure"/>
    <s v="Veg. contact"/>
    <s v="N.A."/>
    <s v="Veg. contact"/>
    <m/>
    <s v="Line to Ground"/>
    <s v="AT&amp;T"/>
    <s v="Overhead"/>
    <x v="1"/>
    <s v="Conductor"/>
    <m/>
    <s v="100979528"/>
    <s v="     "/>
    <s v="Non-HFTD"/>
    <x v="0"/>
    <m/>
    <m/>
    <n v="40.960599999999999"/>
    <n v="-124.044"/>
    <s v="Humboldt"/>
    <s v="BLUE-LAKE-1102"/>
    <s v="192181102"/>
    <m/>
    <s v="N/A"/>
    <x v="0"/>
    <m/>
    <s v="Conifer Forest"/>
    <m/>
    <m/>
    <s v="No"/>
    <m/>
    <m/>
    <m/>
    <m/>
    <m/>
    <m/>
    <m/>
    <s v="N"/>
    <s v="N"/>
    <m/>
    <m/>
    <s v="     "/>
    <m/>
    <m/>
    <s v="Jun 18 2014 12:00AM"/>
    <s v="Unverified"/>
    <s v="The phases were blown together as a secondary conductor transitioned from horizontal to vertical rack.  As a result one end broke off of the insulator and started a small grass fire reaching approximately 4ft X 2ft."/>
    <m/>
    <m/>
    <m/>
    <m/>
    <m/>
    <m/>
    <m/>
    <m/>
    <m/>
    <m/>
    <m/>
    <m/>
    <m/>
    <m/>
  </r>
  <r>
    <s v="MIA20154584"/>
    <s v="     "/>
    <n v="42172"/>
    <s v="6/17"/>
    <x v="0"/>
    <n v="0.66811342592592593"/>
    <s v="25"/>
    <n v="2"/>
    <s v="6"/>
    <x v="2"/>
    <n v="42172"/>
    <n v="0.66805555555555551"/>
    <s v="S1ZE - veg contact caused service burnt and fire"/>
    <s v="     "/>
    <s v="FAS"/>
    <n v="44264"/>
    <s v="Y"/>
    <x v="0"/>
    <s v="1252382"/>
    <m/>
    <m/>
    <s v="T003421530"/>
    <n v="120524438"/>
    <m/>
    <s v="     "/>
    <x v="1"/>
    <s v="PG&amp;E"/>
    <m/>
    <m/>
    <m/>
    <s v="D"/>
    <m/>
    <s v="&lt;3 meters of linear travel"/>
    <m/>
    <s v="Vegetation"/>
    <s v="33.a. Veg. contact"/>
    <s v="Vegetation"/>
    <s v="Contact from object"/>
    <s v="Contact - Vegetation"/>
    <m/>
    <s v="Contact - Vegetation"/>
    <s v="Conductor"/>
    <m/>
    <s v="Yes"/>
    <s v="Overhead"/>
    <x v="0"/>
    <m/>
    <m/>
    <s v="25280-2101"/>
    <s v="     "/>
    <s v="Non-HFTD"/>
    <x v="0"/>
    <m/>
    <m/>
    <n v="37.351500000000001"/>
    <n v="-120.64100000000001"/>
    <s v="Merced"/>
    <s v="ATWATER-1108"/>
    <s v="253611108"/>
    <n v="11000"/>
    <m/>
    <x v="0"/>
    <m/>
    <s v="Agriculture"/>
    <m/>
    <m/>
    <s v="No"/>
    <m/>
    <m/>
    <m/>
    <m/>
    <m/>
    <m/>
    <m/>
    <s v="N"/>
    <s v="N"/>
    <m/>
    <m/>
    <s v="     "/>
    <m/>
    <m/>
    <m/>
    <m/>
    <m/>
    <m/>
    <m/>
    <m/>
    <m/>
    <m/>
    <m/>
    <m/>
    <m/>
    <m/>
    <m/>
    <m/>
    <m/>
    <m/>
    <m/>
  </r>
  <r>
    <s v="20150135"/>
    <s v="     "/>
    <n v="42172"/>
    <s v="6/17"/>
    <x v="0"/>
    <n v="0.77430555555555558"/>
    <s v="25"/>
    <n v="2"/>
    <s v="6"/>
    <x v="2"/>
    <n v="42172"/>
    <n v="0.77430555555555558"/>
    <s v="OPEN JUMPER AT DDE POLE"/>
    <s v="     "/>
    <m/>
    <m/>
    <s v="N"/>
    <x v="0"/>
    <s v="1252474"/>
    <s v="15-0041752"/>
    <m/>
    <m/>
    <n v="110460412"/>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None"/>
    <s v="PACIFIC BELL"/>
    <s v="Overhead"/>
    <x v="3"/>
    <s v="Conductor"/>
    <m/>
    <s v="100155778"/>
    <s v="     "/>
    <s v="Non-HFTD"/>
    <x v="0"/>
    <m/>
    <m/>
    <n v="35.330199999999998"/>
    <n v="-119.012"/>
    <s v="Kern"/>
    <s v="BAKERSFIELD-2109"/>
    <s v="253372109"/>
    <n v="21000"/>
    <s v="BAKERSFIELD 210917747"/>
    <x v="0"/>
    <s v="BCFD"/>
    <s v="Urban"/>
    <m/>
    <m/>
    <s v="No"/>
    <m/>
    <m/>
    <m/>
    <m/>
    <m/>
    <m/>
    <m/>
    <s v="N"/>
    <s v="N"/>
    <m/>
    <m/>
    <s v="     "/>
    <m/>
    <m/>
    <m/>
    <m/>
    <m/>
    <m/>
    <m/>
    <m/>
    <m/>
    <m/>
    <m/>
    <m/>
    <m/>
    <m/>
    <m/>
    <m/>
    <m/>
    <m/>
    <m/>
  </r>
  <r>
    <s v="20150134"/>
    <s v="     "/>
    <n v="42172"/>
    <s v="6/17"/>
    <x v="0"/>
    <n v="0.65902777777777777"/>
    <s v="25"/>
    <n v="2"/>
    <s v="6"/>
    <x v="2"/>
    <m/>
    <m/>
    <s v="FND 1/0 O.H SERVC BURNT &amp; ON GROUND.FND OLD KERNEY COPPER CNNCTRS AT W/H BURNT/MELTED.UNABLE TO TELL IF ANY DAMAGE TO SERVC AT FAIL POINT.FND SECOND LRGE A/C UNIT ON LOCKED UP BARN.NO EVIDENCE OF THEFT FND,BUT POSSIBLY WAY OVERLOADED.CONTAC"/>
    <s v="     "/>
    <m/>
    <m/>
    <s v="N"/>
    <x v="0"/>
    <s v="1252382"/>
    <m/>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m/>
    <s v="0"/>
    <s v="Overhead"/>
    <x v="1"/>
    <s v="Conductor"/>
    <m/>
    <s v="8503 LONGVIEW ATWATER"/>
    <s v="     "/>
    <s v="Non-HFTD"/>
    <x v="0"/>
    <m/>
    <m/>
    <n v="37.351599999999998"/>
    <n v="-120.642"/>
    <s v="Merced"/>
    <s v="ATWATER-1108"/>
    <s v="253611108"/>
    <m/>
    <s v="N/A"/>
    <x v="0"/>
    <s v="Cal Fire Dept"/>
    <s v="Agriculture"/>
    <m/>
    <m/>
    <s v="No"/>
    <m/>
    <m/>
    <m/>
    <m/>
    <m/>
    <m/>
    <m/>
    <s v="N"/>
    <s v="N"/>
    <m/>
    <m/>
    <s v="     "/>
    <m/>
    <m/>
    <m/>
    <m/>
    <m/>
    <m/>
    <m/>
    <m/>
    <m/>
    <m/>
    <m/>
    <m/>
    <m/>
    <m/>
    <m/>
    <m/>
    <m/>
    <m/>
    <m/>
  </r>
  <r>
    <s v="MIA20152839"/>
    <s v="     "/>
    <n v="42172"/>
    <s v="6/17"/>
    <x v="0"/>
    <n v="0.3168287037037037"/>
    <s v="25"/>
    <n v="2"/>
    <s v="6"/>
    <x v="2"/>
    <n v="42172"/>
    <n v="0.31666666666666665"/>
    <s v="L7SF: 422 SEAVIEW DR / 429 KENNETH DR in Aptos; pole fire at transformer level; cause not given; WAITING ON TMAN"/>
    <s v="     "/>
    <s v="FAS"/>
    <n v="44267"/>
    <s v="Y"/>
    <x v="0"/>
    <s v="1252024"/>
    <s v="N/A"/>
    <m/>
    <s v="T003421073"/>
    <n v="110458964"/>
    <m/>
    <s v="     "/>
    <x v="0"/>
    <s v="PG&amp;E"/>
    <m/>
    <m/>
    <m/>
    <s v="D"/>
    <m/>
    <s v="Structure-PG&amp;E only"/>
    <m/>
    <s v="Equipment - PG&amp;E"/>
    <s v="34.n. Transformer damage or failure"/>
    <s v="Equipment - PG&amp;E"/>
    <s v="All types of equipment / facility failure"/>
    <s v="Transformer failure"/>
    <s v="Transformer"/>
    <m/>
    <m/>
    <m/>
    <s v="No"/>
    <s v="Overhead"/>
    <x v="0"/>
    <m/>
    <m/>
    <s v="101795829"/>
    <s v="     "/>
    <s v="Non-HFTD"/>
    <x v="0"/>
    <m/>
    <m/>
    <n v="36.965299999999999"/>
    <n v="-121.89700000000001"/>
    <s v="Santa Cruz"/>
    <s v="ROB-ROY-2105"/>
    <s v="83692105"/>
    <n v="21000"/>
    <m/>
    <x v="0"/>
    <s v="Aptos FD"/>
    <s v="Urban"/>
    <m/>
    <m/>
    <s v="No"/>
    <m/>
    <m/>
    <m/>
    <m/>
    <m/>
    <m/>
    <m/>
    <s v="N"/>
    <s v="N"/>
    <m/>
    <m/>
    <s v="     "/>
    <m/>
    <m/>
    <m/>
    <m/>
    <m/>
    <m/>
    <m/>
    <m/>
    <m/>
    <m/>
    <m/>
    <m/>
    <m/>
    <m/>
    <m/>
    <m/>
    <m/>
    <m/>
    <m/>
  </r>
  <r>
    <s v="20150133"/>
    <s v="     "/>
    <n v="42172"/>
    <s v="6/17"/>
    <x v="0"/>
    <n v="0.43888888888888888"/>
    <s v="25"/>
    <n v="2"/>
    <s v="6"/>
    <x v="2"/>
    <n v="42172"/>
    <n v="0.43888888888888888"/>
    <s v="crews on Site for repairs"/>
    <s v="     "/>
    <m/>
    <m/>
    <s v="N"/>
    <x v="0"/>
    <s v="1252186"/>
    <s v="15-0041589"/>
    <m/>
    <m/>
    <n v="110459407"/>
    <m/>
    <s v="     "/>
    <x v="1"/>
    <s v="PG&amp;E"/>
    <m/>
    <s v="Vegetation"/>
    <m/>
    <s v="D"/>
    <m/>
    <s v="&lt;3 meters of linear travel"/>
    <s v="Square Feet: ; Acreage: "/>
    <s v="Contact - 3rd Party"/>
    <s v="33.d. Vehicle contact"/>
    <s v="Contact - 3rd Party"/>
    <s v="All types of equipment / facility failure"/>
    <s v="Contact - Vehicle"/>
    <m/>
    <s v="Contact - Vehicle"/>
    <s v="Pole"/>
    <s v="None,Line to Ground"/>
    <s v="0"/>
    <s v="Overhead"/>
    <x v="3"/>
    <s v="Conductor"/>
    <m/>
    <m/>
    <s v="     "/>
    <s v="Non-HFTD"/>
    <x v="0"/>
    <m/>
    <m/>
    <n v="37.768799999999999"/>
    <n v="-120.908"/>
    <s v="Stanislaus"/>
    <s v="RIVERBANK-1713"/>
    <s v="163191716"/>
    <n v="17000"/>
    <s v="N/A"/>
    <x v="0"/>
    <s v="Escalon fire dept."/>
    <s v="Agriculture"/>
    <m/>
    <m/>
    <s v="No"/>
    <m/>
    <m/>
    <m/>
    <m/>
    <m/>
    <m/>
    <m/>
    <s v="N"/>
    <s v="N"/>
    <m/>
    <m/>
    <s v="     "/>
    <m/>
    <m/>
    <m/>
    <m/>
    <m/>
    <m/>
    <m/>
    <m/>
    <m/>
    <m/>
    <m/>
    <m/>
    <m/>
    <m/>
    <m/>
    <m/>
    <m/>
    <m/>
    <m/>
  </r>
  <r>
    <s v="MIA20167501"/>
    <s v="     "/>
    <n v="42538"/>
    <s v="6/17"/>
    <x v="0"/>
    <n v="0.92398148148148151"/>
    <s v="25"/>
    <n v="2"/>
    <s v="6"/>
    <x v="6"/>
    <n v="42538"/>
    <n v="0.92361111111111116"/>
    <s v="Bird cover on the TX burned up from tracking, escalation"/>
    <s v="     "/>
    <s v="FAS"/>
    <n v="44251"/>
    <s v="Y"/>
    <x v="0"/>
    <s v="1491628"/>
    <m/>
    <m/>
    <s v="T003715111"/>
    <n v="111727654"/>
    <m/>
    <s v="     "/>
    <x v="0"/>
    <s v="PG&amp;E"/>
    <m/>
    <m/>
    <m/>
    <s v="D"/>
    <m/>
    <s v="Structure-PG&amp;E only"/>
    <m/>
    <s v="Contamination"/>
    <s v="36.a. Contamination"/>
    <s v="Equipment - PG&amp;E"/>
    <s v="Other"/>
    <s v="Contamination"/>
    <m/>
    <m/>
    <m/>
    <m/>
    <s v="Yes"/>
    <s v="Overhead"/>
    <x v="0"/>
    <m/>
    <m/>
    <s v="511474870465 "/>
    <s v="     "/>
    <s v="Non-HFTD"/>
    <x v="0"/>
    <m/>
    <m/>
    <n v="35.402799999999999"/>
    <n v="-120.86199999999999"/>
    <s v="San Luis Obispo"/>
    <s v="CAYUCOS-1102"/>
    <m/>
    <n v="11000"/>
    <m/>
    <x v="0"/>
    <m/>
    <s v="Urban"/>
    <m/>
    <m/>
    <s v="No"/>
    <m/>
    <m/>
    <m/>
    <m/>
    <m/>
    <m/>
    <m/>
    <s v="N"/>
    <s v="N"/>
    <m/>
    <m/>
    <s v="     "/>
    <m/>
    <m/>
    <m/>
    <m/>
    <m/>
    <m/>
    <m/>
    <m/>
    <m/>
    <m/>
    <m/>
    <m/>
    <m/>
    <m/>
    <m/>
    <m/>
    <m/>
    <m/>
    <m/>
  </r>
  <r>
    <s v="20160117"/>
    <s v="     "/>
    <n v="42538"/>
    <s v="6/17"/>
    <x v="0"/>
    <n v="0.47013888888888888"/>
    <s v="25"/>
    <n v="2"/>
    <s v="6"/>
    <x v="6"/>
    <n v="42538"/>
    <m/>
    <s v="0"/>
    <s v="     "/>
    <m/>
    <m/>
    <s v="N"/>
    <x v="0"/>
    <m/>
    <m/>
    <m/>
    <m/>
    <m/>
    <m/>
    <s v="     "/>
    <x v="1"/>
    <s v="PG&amp;E"/>
    <m/>
    <s v="Vegetation"/>
    <m/>
    <s v="D"/>
    <m/>
    <s v="0.26-9.99"/>
    <s v="Square Feet: ; Acreage: 2"/>
    <s v="Equipment - PG&amp;E"/>
    <s v="34.a. Capacitor bank damage or failure"/>
    <s v="Equipment - PG&amp;E"/>
    <s v="All types of equipment / facility failure"/>
    <s v="Capacitor Bank"/>
    <s v="Capacitor Bank"/>
    <m/>
    <m/>
    <m/>
    <m/>
    <s v="Overhead"/>
    <x v="3"/>
    <s v="Capacitor Bank"/>
    <m/>
    <s v="102312507"/>
    <s v="     "/>
    <s v="Non-HFTD"/>
    <x v="0"/>
    <m/>
    <m/>
    <n v="36.732500000000002"/>
    <n v="-120.405"/>
    <s v="Fresno"/>
    <s v="MENDOTA-1103"/>
    <s v="252311103"/>
    <n v="12000"/>
    <m/>
    <x v="0"/>
    <s v="Cal Fire"/>
    <s v="Agriculture"/>
    <m/>
    <m/>
    <s v="No"/>
    <m/>
    <m/>
    <m/>
    <m/>
    <m/>
    <m/>
    <m/>
    <s v="N"/>
    <s v="N"/>
    <m/>
    <m/>
    <s v="     "/>
    <m/>
    <m/>
    <m/>
    <m/>
    <m/>
    <m/>
    <m/>
    <m/>
    <m/>
    <m/>
    <m/>
    <m/>
    <m/>
    <m/>
    <m/>
    <m/>
    <m/>
    <m/>
    <m/>
  </r>
  <r>
    <s v="20170107"/>
    <s v="     "/>
    <n v="42903"/>
    <s v="6/17"/>
    <x v="0"/>
    <n v="0.65902777777777777"/>
    <s v="24"/>
    <n v="2"/>
    <s v="6"/>
    <x v="0"/>
    <n v="42903"/>
    <n v="0.65902777777777777"/>
    <s v="0"/>
    <s v="     "/>
    <m/>
    <m/>
    <s v="N"/>
    <x v="0"/>
    <s v="1806944"/>
    <s v="17-0055960"/>
    <m/>
    <m/>
    <m/>
    <m/>
    <s v="     "/>
    <x v="1"/>
    <s v="PG&amp;E"/>
    <m/>
    <s v="Vegetation"/>
    <m/>
    <s v="D"/>
    <m/>
    <s v="0.26-9.99"/>
    <s v="Square Feet: ; Acreage: 5"/>
    <s v="Contact - Animal - Bird"/>
    <s v="33.b. Animal contact"/>
    <s v="Contact - Bird"/>
    <s v="All types of equipment / facility failure"/>
    <s v="Contact - Animal"/>
    <m/>
    <s v="Contact - Animal"/>
    <s v="Conductor"/>
    <s v="Force Out,Line to Ground"/>
    <s v="Unknown"/>
    <s v="Overhead"/>
    <x v="3"/>
    <s v="Conductor"/>
    <m/>
    <s v="103406061"/>
    <s v="     "/>
    <s v="Non-HFTD"/>
    <x v="0"/>
    <m/>
    <m/>
    <n v="36.939"/>
    <n v="-119.685"/>
    <s v="Fresno"/>
    <s v="SHEPHERD-2111"/>
    <s v="252062111"/>
    <n v="21000"/>
    <s v="SHEPHERD 2111CB"/>
    <x v="0"/>
    <s v="Unknown"/>
    <s v="Agriculture"/>
    <m/>
    <m/>
    <s v="No"/>
    <m/>
    <m/>
    <m/>
    <m/>
    <m/>
    <m/>
    <m/>
    <s v="N"/>
    <s v="N"/>
    <m/>
    <m/>
    <s v="     "/>
    <m/>
    <m/>
    <m/>
    <m/>
    <m/>
    <m/>
    <m/>
    <m/>
    <m/>
    <m/>
    <m/>
    <m/>
    <m/>
    <m/>
    <m/>
    <m/>
    <m/>
    <m/>
    <m/>
  </r>
  <r>
    <s v="20170106"/>
    <s v="     "/>
    <n v="42903"/>
    <s v="6/17"/>
    <x v="0"/>
    <m/>
    <s v="24"/>
    <n v="2"/>
    <s v="6"/>
    <x v="0"/>
    <n v="42903"/>
    <n v="0.12013888888888889"/>
    <s v="Need crew to restore service to meter 1005454730."/>
    <s v="     "/>
    <m/>
    <m/>
    <s v="N"/>
    <x v="0"/>
    <m/>
    <m/>
    <m/>
    <m/>
    <m/>
    <m/>
    <s v="     "/>
    <x v="1"/>
    <s v="PG&amp;E"/>
    <m/>
    <s v="Vegetation"/>
    <m/>
    <s v="D"/>
    <m/>
    <s v="&lt;0.25"/>
    <s v="Square Feet: ; Acreage: "/>
    <s v="Contact - 3rd Party"/>
    <s v="33.d. Vehicle contact"/>
    <s v="Contact - 3rd Party"/>
    <s v="All types of equipment / facility failure"/>
    <s v="Contact - Vehicle"/>
    <m/>
    <s v="Contact - Vehicle"/>
    <s v="Pole"/>
    <m/>
    <s v="Unknown"/>
    <s v="Overhead"/>
    <x v="3"/>
    <s v="Conductor"/>
    <m/>
    <s v="101147424"/>
    <s v="     "/>
    <s v="Non-HFTD"/>
    <x v="0"/>
    <m/>
    <m/>
    <n v="37.335700000000003"/>
    <n v="-120.583"/>
    <s v="Merced"/>
    <s v="ATWATER-1106"/>
    <s v="253611106"/>
    <n v="12000"/>
    <m/>
    <x v="0"/>
    <s v="Unknown"/>
    <s v="Herbaceous"/>
    <m/>
    <m/>
    <s v="No"/>
    <m/>
    <m/>
    <m/>
    <m/>
    <m/>
    <m/>
    <m/>
    <s v="N"/>
    <s v="N"/>
    <m/>
    <m/>
    <s v="     "/>
    <m/>
    <m/>
    <m/>
    <m/>
    <m/>
    <m/>
    <m/>
    <m/>
    <m/>
    <m/>
    <m/>
    <m/>
    <m/>
    <m/>
    <m/>
    <m/>
    <m/>
    <m/>
    <m/>
  </r>
  <r>
    <s v="MIA20179112"/>
    <s v="     "/>
    <n v="42903"/>
    <s v="6/17"/>
    <x v="0"/>
    <n v="0.31472222222222224"/>
    <s v="24"/>
    <n v="2"/>
    <s v="6"/>
    <x v="0"/>
    <n v="42903"/>
    <n v="0.31458333333333333"/>
    <s v="FAS states a vehicle made contact with a guy wire causing the secondary to wrap and burn down."/>
    <s v="     "/>
    <s v="FAS"/>
    <n v="44250"/>
    <s v="Y"/>
    <x v="0"/>
    <s v="1806598"/>
    <s v="N/A"/>
    <m/>
    <s v="T004060602"/>
    <n v="112973657"/>
    <m/>
    <s v="     "/>
    <x v="0"/>
    <s v="PG&amp;E"/>
    <m/>
    <m/>
    <m/>
    <s v="D"/>
    <m/>
    <s v="Structure-PG&amp;E only"/>
    <m/>
    <s v="Contact - 3rd Party"/>
    <s v="33.d. Vehicle contact"/>
    <s v="Contact - 3rd Party"/>
    <s v="Contact from object"/>
    <s v="Contact - Vehicle"/>
    <m/>
    <s v="Contact - Vehicle"/>
    <s v="Conductor"/>
    <m/>
    <s v="Yes"/>
    <s v="Overhead"/>
    <x v="0"/>
    <m/>
    <m/>
    <s v="13501101"/>
    <s v="     "/>
    <s v="Non-HFTD"/>
    <x v="0"/>
    <m/>
    <m/>
    <n v="37.642099999999999"/>
    <n v="-122.05800000000001"/>
    <s v="Alameda"/>
    <s v="JARVIS-1101"/>
    <s v="13501101"/>
    <n v="11000"/>
    <m/>
    <x v="0"/>
    <s v="San Francisco Fire Department"/>
    <s v="Urban"/>
    <m/>
    <m/>
    <s v="No"/>
    <m/>
    <m/>
    <m/>
    <m/>
    <m/>
    <m/>
    <m/>
    <s v="N"/>
    <s v="N"/>
    <m/>
    <m/>
    <s v="     "/>
    <m/>
    <m/>
    <m/>
    <m/>
    <m/>
    <m/>
    <m/>
    <m/>
    <m/>
    <m/>
    <m/>
    <m/>
    <m/>
    <m/>
    <m/>
    <m/>
    <m/>
    <m/>
    <m/>
  </r>
  <r>
    <s v="20180315"/>
    <s v="     "/>
    <n v="43268"/>
    <s v="6/17"/>
    <x v="0"/>
    <n v="0.81319444444444444"/>
    <s v="25"/>
    <n v="2"/>
    <s v="6"/>
    <x v="1"/>
    <n v="43268"/>
    <n v="0.81319444444444444"/>
    <s v="&quot;LARGE PINE TREE BRANCH FELL IN LINES PUSHING 12KV LINES INTO SECONDARY&quot;"/>
    <s v="     "/>
    <s v="FAS"/>
    <m/>
    <s v="N"/>
    <x v="0"/>
    <s v="111551"/>
    <s v="18-0051786"/>
    <m/>
    <m/>
    <m/>
    <m/>
    <s v="     "/>
    <x v="0"/>
    <s v="PG&amp;E"/>
    <m/>
    <m/>
    <m/>
    <s v="D"/>
    <m/>
    <s v="&lt;3 meters of linear travel"/>
    <m/>
    <s v="Vegetation"/>
    <s v="33.a. Veg. contact"/>
    <s v="Vegetation"/>
    <s v="Contact from object"/>
    <s v="Vegetation"/>
    <m/>
    <s v="Contact - Vegetation"/>
    <m/>
    <s v="Force Out"/>
    <m/>
    <s v="Overhead"/>
    <x v="3"/>
    <m/>
    <m/>
    <s v="8624"/>
    <s v="     "/>
    <s v="Non-HFTD"/>
    <x v="0"/>
    <m/>
    <m/>
    <n v="38.020600000000002"/>
    <n v="-121.33199999999999"/>
    <s v="San Joaquin"/>
    <s v="HAMMER-1105"/>
    <s v="163301105"/>
    <n v="11000"/>
    <s v="HAMMER 1109CB"/>
    <x v="0"/>
    <m/>
    <s v="Urban"/>
    <m/>
    <m/>
    <s v="No"/>
    <m/>
    <m/>
    <m/>
    <m/>
    <m/>
    <m/>
    <m/>
    <s v="N"/>
    <s v="N"/>
    <m/>
    <m/>
    <s v="     "/>
    <s v="38.01842300"/>
    <s v="-121.33618700"/>
    <s v="Jun 21 2018 12:00AM"/>
    <s v="BranchFail"/>
    <s v="Mature Italian Stone Pine, 60x39, during strong winds, a 30ft limb with DBH of 10&quot;, detached at attachment, 40ft above ground and fell into 12kv lines pushing it into secondaries. Limb had a breath of 15ft. Outage had not occurred at this point. Power was shut down to safely remove limb from lines. Tree was last worked in 2003. Outage was unavoidable."/>
    <s v="PINE"/>
    <s v="60"/>
    <s v="39"/>
    <s v="12"/>
    <s v="None"/>
    <s v="None"/>
    <s v="N"/>
    <s v="1"/>
    <m/>
    <s v="Valley"/>
    <s v="D"/>
    <s v="CrossArm"/>
    <s v="BareWire"/>
    <s v="0"/>
  </r>
  <r>
    <s v="20180314"/>
    <s v="     "/>
    <n v="43268"/>
    <s v="6/17"/>
    <x v="0"/>
    <n v="0.66736111111111107"/>
    <s v="25"/>
    <n v="2"/>
    <s v="6"/>
    <x v="1"/>
    <n v="43268"/>
    <n v="0.66736111111111107"/>
    <s v="ILIS cause - &quot;3rd Party, Metallic Balloon&quot; / &quot;FIRE DEPT FOUND MYLAR BALOON ON GROUND&quot;"/>
    <s v="     "/>
    <s v="FAS"/>
    <m/>
    <s v="N"/>
    <x v="0"/>
    <s v="111514"/>
    <s v="18-0051778"/>
    <m/>
    <m/>
    <m/>
    <m/>
    <s v="     "/>
    <x v="1"/>
    <s v="PG&amp;E"/>
    <m/>
    <m/>
    <m/>
    <s v="D"/>
    <m/>
    <s v="0.26-9.99"/>
    <m/>
    <s v="Contact - 3rd Party"/>
    <s v="33.c. Balloon contact"/>
    <s v="Contact - 3rd Party"/>
    <s v="Contact from object"/>
    <s v="Contact - Balloon"/>
    <m/>
    <s v="Contact - Balloon"/>
    <s v="Conductor"/>
    <s v="Line to Line"/>
    <m/>
    <s v="Overhead"/>
    <x v="3"/>
    <m/>
    <m/>
    <s v="D7841"/>
    <s v="     "/>
    <s v="Non-HFTD"/>
    <x v="0"/>
    <m/>
    <m/>
    <n v="38.084200000000003"/>
    <n v="-120.94799999999999"/>
    <s v="San Joaquin"/>
    <s v="CORRAL-1101"/>
    <s v="162991101"/>
    <n v="11000"/>
    <s v="CORRAL 110175204"/>
    <x v="0"/>
    <m/>
    <s v="Herbaceous"/>
    <m/>
    <m/>
    <s v="No"/>
    <m/>
    <m/>
    <m/>
    <m/>
    <m/>
    <m/>
    <m/>
    <s v="N"/>
    <s v="N"/>
    <m/>
    <m/>
    <s v="     "/>
    <m/>
    <m/>
    <m/>
    <m/>
    <m/>
    <m/>
    <m/>
    <m/>
    <m/>
    <m/>
    <m/>
    <m/>
    <m/>
    <m/>
    <m/>
    <m/>
    <m/>
    <m/>
    <m/>
  </r>
  <r>
    <s v="20190391"/>
    <s v="     "/>
    <n v="43633"/>
    <s v="6/17"/>
    <x v="0"/>
    <m/>
    <s v="25"/>
    <n v="2"/>
    <s v="6"/>
    <x v="3"/>
    <n v="43633"/>
    <n v="0.75277777777777777"/>
    <s v="Pine Tree caused Line to Ground Fault. 1 wire down. Lat/Long Incorrect. Downloaded EC Tag 117457271 and updated Lat/Long. 13 spans from load side of Fuse. 7467"/>
    <s v="     "/>
    <s v="FAS"/>
    <m/>
    <s v="N"/>
    <x v="0"/>
    <s v="418035"/>
    <s v="19-0068786"/>
    <m/>
    <s v="T004677922"/>
    <n v="0"/>
    <m/>
    <s v="     "/>
    <x v="1"/>
    <s v="PG&amp;E"/>
    <m/>
    <m/>
    <m/>
    <s v="D"/>
    <s v="D"/>
    <s v="&lt;0.25"/>
    <m/>
    <s v="Vegetation"/>
    <s v="33.a. Veg. contact"/>
    <s v="Vegetation"/>
    <s v="Contact from object"/>
    <s v="Contact - Vegetation"/>
    <m/>
    <s v="Contact - Vegetation"/>
    <s v="Conductor - Primary"/>
    <s v="Line to Ground"/>
    <m/>
    <s v="Overhead"/>
    <x v="3"/>
    <s v="Conductor - Primary"/>
    <m/>
    <s v="42291101"/>
    <s v="     "/>
    <s v="Non-HFTD"/>
    <x v="0"/>
    <n v="185"/>
    <m/>
    <n v="38.098399999999998"/>
    <n v="-122.879"/>
    <s v="MARIN"/>
    <s v="OLEMA-1101"/>
    <m/>
    <m/>
    <s v="OLEMA 110150396"/>
    <x v="0"/>
    <s v="Marin County FD"/>
    <s v="Conifer Forest"/>
    <m/>
    <m/>
    <s v="No"/>
    <m/>
    <m/>
    <m/>
    <m/>
    <m/>
    <m/>
    <m/>
    <s v="N"/>
    <s v="N"/>
    <m/>
    <m/>
    <s v="     "/>
    <s v="38.09910000"/>
    <s v="-122.88350000"/>
    <s v="Jun 18 2019 12:00AM"/>
    <s v="TrunkFail"/>
    <s v="tree failed mid trunk. evidence indicates that the failed tree is now on ground with other trees. Recent tree work on effected trees."/>
    <s v="PINB"/>
    <s v="40"/>
    <s v="23"/>
    <s v="15"/>
    <s v="None"/>
    <s v="None"/>
    <s v="N"/>
    <s v="1"/>
    <m/>
    <s v="Hillside"/>
    <s v="B"/>
    <s v="CrossArm"/>
    <s v="BareWire"/>
    <s v="0"/>
  </r>
  <r>
    <s v="20190390"/>
    <s v="     "/>
    <n v="43633"/>
    <s v="6/17"/>
    <x v="0"/>
    <m/>
    <s v="25"/>
    <n v="2"/>
    <s v="6"/>
    <x v="3"/>
    <n v="43633"/>
    <n v="0.75138888888888888"/>
    <s v="Tree caused 4 spans of downed conductor and transformer."/>
    <s v="     "/>
    <s v="FAS"/>
    <m/>
    <s v="N"/>
    <x v="0"/>
    <s v="418034"/>
    <s v="19-0068776"/>
    <m/>
    <s v="T004677916"/>
    <n v="0"/>
    <m/>
    <s v="     "/>
    <x v="1"/>
    <s v="PG&amp;E"/>
    <m/>
    <m/>
    <m/>
    <s v="D"/>
    <s v="D"/>
    <s v="&lt;3 meters of linear travel"/>
    <m/>
    <s v="Vegetation"/>
    <s v="33.a. Veg. contact"/>
    <s v="Vegetation"/>
    <s v="Contact from object"/>
    <s v="Contact - Vegetation"/>
    <m/>
    <s v="Contact - Vegetation"/>
    <s v="Conductor - Primary"/>
    <s v="Three Phase Fault"/>
    <m/>
    <s v="Overhead"/>
    <x v="3"/>
    <s v="Conductor - Primary"/>
    <s v="Transformer "/>
    <s v="42721105"/>
    <s v="     "/>
    <s v="Non-HFTD"/>
    <x v="0"/>
    <m/>
    <m/>
    <n v="38.277799999999999"/>
    <n v="-122.438"/>
    <s v="SONOMA"/>
    <s v="SONOMA-1105"/>
    <m/>
    <m/>
    <s v="SONOMA 1105CB"/>
    <x v="0"/>
    <s v="Unknown"/>
    <s v="Urban"/>
    <m/>
    <m/>
    <s v="No"/>
    <m/>
    <m/>
    <m/>
    <m/>
    <m/>
    <m/>
    <m/>
    <s v="N"/>
    <s v="N"/>
    <m/>
    <m/>
    <s v="     "/>
    <s v="38.27343000"/>
    <s v="-122.43845000"/>
    <s v="Jun 24 2019 12:00AM"/>
    <s v="BranchFail"/>
    <s v="Long line side limb broke 8 from collar and fell thru the 12kV conductors. No internal or external defect indicators. Tree and limb green. The limb fell on a chain link fence, energizing a portion of the fence, and causing a small, non-significant fire of approx. 1x20 along the base of the fence."/>
    <s v="EUCB"/>
    <s v="100"/>
    <s v="35"/>
    <s v="25"/>
    <s v="None"/>
    <s v="None"/>
    <s v="N"/>
    <s v="1"/>
    <m/>
    <s v="Plain"/>
    <s v="D"/>
    <s v="Triangle"/>
    <s v="BareWire"/>
    <s v="4"/>
  </r>
  <r>
    <s v="20190393"/>
    <s v="     "/>
    <n v="43633"/>
    <s v="6/17"/>
    <x v="0"/>
    <m/>
    <s v="25"/>
    <n v="2"/>
    <s v="6"/>
    <x v="3"/>
    <m/>
    <m/>
    <s v="Lat/Long does not relate back to 350 Standard Street per FAS Tag, downloaded into folder. Unk asset number, failure drivers."/>
    <s v="     "/>
    <s v="FAS"/>
    <m/>
    <s v="N"/>
    <x v="0"/>
    <m/>
    <m/>
    <m/>
    <s v="6535093459"/>
    <n v="0"/>
    <m/>
    <s v="     "/>
    <x v="1"/>
    <s v="PG&amp;E"/>
    <m/>
    <m/>
    <m/>
    <s v="D"/>
    <s v="D"/>
    <s v="&lt;3 meters of linear travel"/>
    <m/>
    <s v="Equipment - PG&amp;E"/>
    <s v="34.o. Other"/>
    <s v="Equipment - PG&amp;E"/>
    <s v="All types of equipment / facility failure"/>
    <s v="Other"/>
    <s v="Unknown"/>
    <m/>
    <m/>
    <m/>
    <m/>
    <s v="Subsurface"/>
    <x v="0"/>
    <s v="Unknown"/>
    <m/>
    <s v="Unknown"/>
    <s v="     "/>
    <s v="Non-HFTD"/>
    <x v="0"/>
    <m/>
    <m/>
    <n v="35.404000000000003"/>
    <n v="-118.895"/>
    <s v="KERN"/>
    <s v="CAL-WATER-1103"/>
    <m/>
    <m/>
    <m/>
    <x v="0"/>
    <s v="Customer"/>
    <s v="Urban"/>
    <m/>
    <m/>
    <s v="No"/>
    <m/>
    <m/>
    <m/>
    <m/>
    <m/>
    <m/>
    <m/>
    <s v="N"/>
    <s v="N"/>
    <m/>
    <m/>
    <s v="     "/>
    <m/>
    <m/>
    <m/>
    <m/>
    <m/>
    <m/>
    <m/>
    <m/>
    <m/>
    <m/>
    <m/>
    <m/>
    <m/>
    <m/>
    <m/>
    <m/>
    <m/>
    <m/>
    <m/>
  </r>
  <r>
    <s v="20190392"/>
    <s v="     "/>
    <n v="43633"/>
    <s v="6/17"/>
    <x v="0"/>
    <m/>
    <s v="25"/>
    <n v="2"/>
    <s v="6"/>
    <x v="3"/>
    <n v="43633"/>
    <m/>
    <s v="OIS states fire investigator to determine cause. Secondary wire burnt unknown why. Lat/Long incorrect. Service is from the rear. Added Meter Badge Number as asset number from ED GIS. Lat Long updated to Pole SAP 100812532. Unk cause/Failure Drivers"/>
    <s v="     "/>
    <s v="FAS"/>
    <m/>
    <s v="N"/>
    <x v="0"/>
    <s v="418149"/>
    <m/>
    <m/>
    <s v="T004678037"/>
    <n v="0"/>
    <m/>
    <s v="     "/>
    <x v="1"/>
    <s v="PG&amp;E"/>
    <m/>
    <m/>
    <m/>
    <s v="D"/>
    <s v="D"/>
    <s v="&lt;0.25"/>
    <m/>
    <s v="Unknown"/>
    <s v="40.a. Unknown"/>
    <s v="Unknown"/>
    <m/>
    <m/>
    <m/>
    <m/>
    <m/>
    <m/>
    <m/>
    <s v="Overhead"/>
    <x v="1"/>
    <m/>
    <m/>
    <s v="1004291789"/>
    <s v="     "/>
    <s v="Non-HFTD"/>
    <x v="0"/>
    <m/>
    <m/>
    <n v="36.708399999999997"/>
    <n v="-119.764"/>
    <s v="FRESNO"/>
    <s v="RANCHERS-COTTON-1101"/>
    <m/>
    <m/>
    <s v="N/A"/>
    <x v="0"/>
    <s v="Fresno County FD"/>
    <s v="Urban"/>
    <m/>
    <m/>
    <s v="No"/>
    <m/>
    <m/>
    <m/>
    <m/>
    <m/>
    <m/>
    <m/>
    <s v="N"/>
    <s v="N"/>
    <m/>
    <m/>
    <s v="     "/>
    <m/>
    <m/>
    <m/>
    <m/>
    <m/>
    <m/>
    <m/>
    <m/>
    <m/>
    <m/>
    <m/>
    <m/>
    <m/>
    <m/>
    <m/>
    <m/>
    <m/>
    <m/>
    <m/>
  </r>
  <r>
    <s v="20190389"/>
    <s v="     "/>
    <n v="43633"/>
    <s v="6/17"/>
    <x v="0"/>
    <m/>
    <s v="25"/>
    <n v="2"/>
    <s v="6"/>
    <x v="3"/>
    <n v="43633"/>
    <n v="0.68680555555555556"/>
    <s v="1973 GLASS INSULATOR BROKE ON ANGLE POLE"/>
    <s v="     "/>
    <s v="FAS"/>
    <m/>
    <s v="N"/>
    <x v="0"/>
    <s v="417979"/>
    <s v="19-0068770"/>
    <m/>
    <s v="T004677850"/>
    <n v="0"/>
    <m/>
    <s v="     "/>
    <x v="1"/>
    <s v="PG&amp;E"/>
    <m/>
    <m/>
    <m/>
    <s v="D"/>
    <m/>
    <s v="&lt;0.25"/>
    <m/>
    <s v="Equipment - PG&amp;E"/>
    <s v="34.g. Insulator and brushing damage or failure"/>
    <s v="Equipment - PG&amp;E"/>
    <s v="All types of equipment / facility failure"/>
    <s v="Insulator failure"/>
    <s v="Insulator"/>
    <m/>
    <m/>
    <s v="Three Phase Fault"/>
    <m/>
    <s v="Overhead"/>
    <x v="0"/>
    <s v="Insulator"/>
    <s v="                                                         "/>
    <s v="12789"/>
    <s v="     "/>
    <s v="Non-HFTD"/>
    <x v="0"/>
    <m/>
    <m/>
    <n v="38.6676"/>
    <n v="-121.803"/>
    <s v="YOLO"/>
    <s v="WOODLAND-1110"/>
    <m/>
    <m/>
    <s v="WOODLAND 1110CB"/>
    <x v="0"/>
    <s v="Woodland FD"/>
    <s v="Agriculture"/>
    <m/>
    <m/>
    <s v="No"/>
    <m/>
    <m/>
    <m/>
    <m/>
    <m/>
    <m/>
    <m/>
    <s v="N"/>
    <s v="N"/>
    <m/>
    <m/>
    <s v="     "/>
    <m/>
    <m/>
    <m/>
    <m/>
    <m/>
    <m/>
    <m/>
    <m/>
    <m/>
    <m/>
    <m/>
    <m/>
    <m/>
    <m/>
    <m/>
    <m/>
    <m/>
    <m/>
    <m/>
  </r>
  <r>
    <s v="20200603"/>
    <s v="     "/>
    <n v="43999"/>
    <s v="6/17"/>
    <x v="0"/>
    <n v="0.53819444444444442"/>
    <s v="25"/>
    <n v="2"/>
    <s v="6"/>
    <x v="4"/>
    <n v="43999"/>
    <n v="0.53541666666666665"/>
    <s v="On June 17, 2020 at 1330 hours, PG&amp;E Troublemen patrolled the Marysville 1108 Distribution Circuit number 152011108, near 1751 Linda Ave in Linda (Marysville). They observed a tree that rubbed into an old secondary overhead service drop wire, which resulted in a spark and a small fire. Initial analysis indicates that upon inspection, the living 11' pecan tree had a fresh cut stem and was found to be in proximity of the service wire. The customer advised the wire dropped sparks on the dry grass covered ground and a few small spot fires ensued. The customer extinguished the flames. The 89-minute outage affected one customer. We replaced the service and trimmed the tree away from the new service. All the repairs were completed and the line was returned to service on June 17, 2020. This information is preliminary."/>
    <s v="     "/>
    <s v="FAS"/>
    <m/>
    <s v="N"/>
    <x v="0"/>
    <s v="941214"/>
    <m/>
    <m/>
    <s v="T004990644, T004990699, T004990717"/>
    <m/>
    <m/>
    <s v="     "/>
    <x v="1"/>
    <s v="PG&amp;E"/>
    <m/>
    <s v="Vegetation"/>
    <m/>
    <s v="D"/>
    <s v="D"/>
    <s v="&lt;0.25"/>
    <s v="approx 10 ft X 10 ft"/>
    <s v="Vegetation"/>
    <s v="33.a. Veg. contact"/>
    <s v="Vegetation"/>
    <s v="Contact from object"/>
    <s v="Contact - Vegetation"/>
    <m/>
    <s v="Contact - Vegetation"/>
    <s v="Service Drop"/>
    <m/>
    <m/>
    <s v="Overhead"/>
    <x v="1"/>
    <s v="Service Drop"/>
    <s v="Service Drop"/>
    <s v="Circuit ID: 152011108"/>
    <s v="     "/>
    <s v="Non-HFTD"/>
    <x v="0"/>
    <m/>
    <m/>
    <n v="39.130899999999997"/>
    <n v="-121.55200000000001"/>
    <s v="Yuba"/>
    <s v="MARYSVILLE-1108"/>
    <m/>
    <n v="750"/>
    <s v="N/A"/>
    <x v="0"/>
    <s v="Customer"/>
    <s v="Urban"/>
    <m/>
    <m/>
    <s v="No"/>
    <m/>
    <m/>
    <m/>
    <m/>
    <m/>
    <m/>
    <m/>
    <s v="N"/>
    <s v="Y"/>
    <s v="202006170600"/>
    <s v="202006190300"/>
    <s v="     "/>
    <m/>
    <m/>
    <m/>
    <m/>
    <m/>
    <m/>
    <m/>
    <m/>
    <m/>
    <m/>
    <m/>
    <m/>
    <m/>
    <m/>
    <m/>
    <m/>
    <m/>
    <m/>
    <m/>
  </r>
  <r>
    <s v="20200601"/>
    <s v="     "/>
    <n v="43999"/>
    <s v="6/17"/>
    <x v="0"/>
    <n v="0.47152777777777777"/>
    <s v="25"/>
    <n v="2"/>
    <s v="6"/>
    <x v="4"/>
    <n v="43999"/>
    <n v="0.46805555555555556"/>
    <s v="On June 17, 2020 at 1119 hours, a PG&amp;E troubleman was dispatched to the Highlands 1102 Distribution Circuit in the city of Clearlake and observed an secondary riser conductor had burnt at the base of a pole. Initial analysis indicates that the secondary riser burnt open at base of pole and melted the molding cover along with damaging the attached transformer. This equipment failure resulted in a small 1 meter - 3 meter vegetation fire. The troubleman created a EC Tag for the damaged assets to be replaced and power was restored to one customer on June 17, 2020. It's reported that the customer had suppressed the fire. "/>
    <s v="     "/>
    <s v="FAS"/>
    <m/>
    <s v="N"/>
    <x v="0"/>
    <s v="941131"/>
    <m/>
    <m/>
    <s v="T004990545"/>
    <n v="119180291"/>
    <m/>
    <s v="     "/>
    <x v="1"/>
    <s v="PG&amp;E"/>
    <m/>
    <s v="Vegetation"/>
    <m/>
    <s v="D"/>
    <s v="D"/>
    <s v="&lt;3 meters of linear travel"/>
    <m/>
    <s v="Equipment - PG&amp;E"/>
    <s v="34.o. Other"/>
    <s v="Equipment - PG&amp;E"/>
    <s v="All types of equipment / facility failure"/>
    <s v="Riser Failure"/>
    <s v="Conductor - Secondary"/>
    <m/>
    <m/>
    <m/>
    <m/>
    <s v="Underground"/>
    <x v="1"/>
    <s v="Conductor - Secondary"/>
    <s v="Transformer"/>
    <s v="Circuit ID: 043361102 Transformer: 218221047384"/>
    <s v="     "/>
    <s v="Non-HFTD"/>
    <x v="0"/>
    <n v="175"/>
    <m/>
    <n v="38.9664"/>
    <n v="-122.627"/>
    <s v="Lake"/>
    <s v="HIGHLANDS-1102"/>
    <m/>
    <n v="12000"/>
    <s v="N/A"/>
    <x v="0"/>
    <s v="Customer"/>
    <s v="Agriculture"/>
    <m/>
    <m/>
    <s v="No"/>
    <m/>
    <m/>
    <m/>
    <m/>
    <m/>
    <m/>
    <m/>
    <s v="N"/>
    <s v="N"/>
    <m/>
    <m/>
    <s v="     "/>
    <m/>
    <m/>
    <m/>
    <m/>
    <m/>
    <m/>
    <m/>
    <m/>
    <m/>
    <m/>
    <m/>
    <m/>
    <m/>
    <m/>
    <m/>
    <m/>
    <m/>
    <m/>
    <m/>
  </r>
  <r>
    <s v="20210832"/>
    <s v="     "/>
    <n v="44364"/>
    <s v="6/17"/>
    <x v="0"/>
    <n v="0.72152777777777777"/>
    <s v="25"/>
    <n v="2"/>
    <s v="6"/>
    <x v="5"/>
    <n v="44364"/>
    <m/>
    <s v="Secondary bussing burnt off below transformer bushing, transformer is okay, just needs new secondary leads and connectors. The ensuing fire was 3 meter - 0.25 acre in size. Troubleman marked this as less than one meter fire, but photo is larger than one meter. This information is preliminary."/>
    <s v="     "/>
    <s v="FAS"/>
    <m/>
    <s v="N"/>
    <x v="0"/>
    <m/>
    <m/>
    <m/>
    <s v="T005318115"/>
    <n v="121557000"/>
    <m/>
    <s v="     "/>
    <x v="1"/>
    <s v="PG&amp;E"/>
    <m/>
    <s v="Vegetation"/>
    <m/>
    <s v="D"/>
    <s v="D"/>
    <s v="&lt;0.25"/>
    <m/>
    <s v="Equipment - PG&amp;E"/>
    <s v="34.b. Conductor damage or failure"/>
    <s v="Equipment - PG&amp;E"/>
    <s v="All types of equipment / facility failure"/>
    <s v="Conductor failure-all"/>
    <s v="Conductor - Insulated Secondary"/>
    <m/>
    <m/>
    <m/>
    <s v="Y"/>
    <s v="Overhead"/>
    <x v="1"/>
    <s v="Conductor - Insulated Secondary"/>
    <s v="Conductor"/>
    <s v="100241990"/>
    <s v="     "/>
    <s v="Non-HFTD"/>
    <x v="0"/>
    <m/>
    <m/>
    <n v="35.417700000000004"/>
    <n v="-119.04"/>
    <s v="Kern"/>
    <s v="KERN-OIL-1109"/>
    <m/>
    <m/>
    <s v="N/A"/>
    <x v="0"/>
    <s v="Kern County FD"/>
    <s v="Urban"/>
    <s v="Grass fuel model"/>
    <m/>
    <s v="No"/>
    <m/>
    <m/>
    <m/>
    <m/>
    <m/>
    <m/>
    <m/>
    <s v="N"/>
    <s v="N"/>
    <m/>
    <m/>
    <s v="     "/>
    <m/>
    <m/>
    <m/>
    <m/>
    <m/>
    <m/>
    <m/>
    <m/>
    <m/>
    <m/>
    <m/>
    <m/>
    <m/>
    <m/>
    <m/>
    <m/>
    <m/>
    <m/>
    <m/>
  </r>
  <r>
    <s v="20210830"/>
    <s v="     "/>
    <n v="44364"/>
    <s v="6/17"/>
    <x v="0"/>
    <n v="0.62986111111111109"/>
    <s v="25"/>
    <n v="2"/>
    <s v="6"/>
    <x v="5"/>
    <n v="44364"/>
    <m/>
    <s v="Secondary overhead conductor failed and made contact with guy wire, resulting in a 30'x20' grass fire. EOC preliminary on call notes: Confirmed with Tman that a secondary contacted a messanger guy (pole to pole) wire, which caused a fire to burn a grass area about 20x30 feet. No structures burned or damaged. No media on site. No injury or fatality. This information is preliminary."/>
    <s v="     "/>
    <s v="FAS"/>
    <m/>
    <s v="N"/>
    <x v="0"/>
    <m/>
    <m/>
    <m/>
    <s v="T005317972"/>
    <n v="121556000"/>
    <m/>
    <s v="     "/>
    <x v="1"/>
    <s v="PG&amp;E"/>
    <m/>
    <s v="Vegetation"/>
    <m/>
    <s v="D"/>
    <s v="D"/>
    <s v="&lt;0.25"/>
    <s v="30' X 20'"/>
    <s v="Equipment - PG&amp;E"/>
    <s v="34.b. Conductor damage or failure"/>
    <s v="Equipment - PG&amp;E"/>
    <s v="All types of equipment / facility failure"/>
    <s v="Conductor failure-all"/>
    <s v="Conductor - Open Wire Secondary"/>
    <m/>
    <m/>
    <m/>
    <s v="Y"/>
    <s v="Overhead"/>
    <x v="1"/>
    <s v="Conductor - Open Wire Secondary"/>
    <s v="Conductor, Guy"/>
    <s v="100941617"/>
    <s v="     "/>
    <s v="Non-HFTD"/>
    <x v="0"/>
    <m/>
    <m/>
    <n v="37.543199999999999"/>
    <n v="-121.98699999999999"/>
    <s v="Alameda"/>
    <s v="NEWARK-12KV-1106"/>
    <m/>
    <m/>
    <s v="N/A"/>
    <x v="0"/>
    <s v="Fremont FD"/>
    <s v="Urban"/>
    <s v="Grass fuel model"/>
    <m/>
    <s v="No"/>
    <m/>
    <m/>
    <m/>
    <m/>
    <m/>
    <m/>
    <m/>
    <s v="N"/>
    <s v="N"/>
    <m/>
    <m/>
    <s v="     "/>
    <m/>
    <m/>
    <m/>
    <m/>
    <m/>
    <m/>
    <m/>
    <m/>
    <m/>
    <m/>
    <m/>
    <m/>
    <m/>
    <m/>
    <m/>
    <m/>
    <m/>
    <m/>
    <m/>
  </r>
  <r>
    <s v="20210831"/>
    <s v="     "/>
    <n v="44364"/>
    <s v="6/17"/>
    <x v="0"/>
    <n v="0.61875000000000002"/>
    <s v="25"/>
    <n v="2"/>
    <s v="6"/>
    <x v="5"/>
    <n v="44364"/>
    <m/>
    <s v="Secondary connector got hot and melted which ignited the surrounding vegetation around the base of service pole. The ensuing fire was 3 meter - 0.25 acre in size. Fire was marked as less than one meter but the troubleman comments say 6'x18'. This information is preliminary. "/>
    <s v="     "/>
    <s v="FAS"/>
    <m/>
    <s v="N"/>
    <x v="0"/>
    <m/>
    <m/>
    <m/>
    <s v="T005317948"/>
    <m/>
    <m/>
    <s v="     "/>
    <x v="1"/>
    <s v="PG&amp;E"/>
    <m/>
    <s v="Other"/>
    <s v="Material/Cloth"/>
    <s v="D"/>
    <s v="D"/>
    <s v="&lt;0.25"/>
    <s v="6' BY 18' AREA AT BASE OF POLE"/>
    <s v="Equipment - PG&amp;E"/>
    <s v="34.m. Connection device damage or failure"/>
    <s v="Equipment - PG&amp;E"/>
    <s v="All types of equipment / facility failure"/>
    <s v="Splice/Clamp/Connector"/>
    <s v="Splice/Clamp/Connector"/>
    <m/>
    <m/>
    <m/>
    <s v="N"/>
    <s v="Overhead"/>
    <x v="2"/>
    <s v="Splice/Clamp/Connector"/>
    <s v="Connector or Splice"/>
    <s v="103009107"/>
    <s v="     "/>
    <s v="Non-HFTD"/>
    <x v="0"/>
    <m/>
    <m/>
    <n v="35.736499999999999"/>
    <n v="-120.672"/>
    <s v="San Luis Obispo"/>
    <s v="SAN-MIGUEL-1104"/>
    <m/>
    <m/>
    <s v="N/A"/>
    <x v="0"/>
    <s v="Customer"/>
    <s v="Herbaceous"/>
    <m/>
    <m/>
    <s v="No"/>
    <m/>
    <m/>
    <m/>
    <m/>
    <m/>
    <m/>
    <m/>
    <s v="N"/>
    <s v="N"/>
    <m/>
    <m/>
    <s v="     "/>
    <m/>
    <m/>
    <m/>
    <m/>
    <m/>
    <m/>
    <m/>
    <m/>
    <m/>
    <m/>
    <m/>
    <m/>
    <m/>
    <m/>
    <m/>
    <m/>
    <m/>
    <m/>
    <m/>
  </r>
  <r>
    <s v="20210836"/>
    <s v="     "/>
    <n v="44364"/>
    <s v="6/17"/>
    <x v="0"/>
    <n v="0.88194444444444442"/>
    <s v="25"/>
    <n v="2"/>
    <s v="6"/>
    <x v="5"/>
    <n v="44364"/>
    <m/>
    <s v="Service rubbed along roof and got hot legs together. The ensuing fire was limited to PG&amp;E assets. This information is preliminary."/>
    <s v="     "/>
    <s v="FAS"/>
    <m/>
    <s v="N"/>
    <x v="0"/>
    <m/>
    <m/>
    <m/>
    <s v="T005318431"/>
    <m/>
    <m/>
    <s v="     "/>
    <x v="0"/>
    <s v="PG&amp;E"/>
    <m/>
    <s v="Other"/>
    <s v="Service, Service Drop"/>
    <s v="D"/>
    <m/>
    <s v="Structure-PG&amp;E only"/>
    <m/>
    <s v="Equipment - PG&amp;E"/>
    <s v="34.b. Conductor damage or failure"/>
    <s v="Equipment - PG&amp;E"/>
    <s v="All types of equipment / facility failure"/>
    <s v="Conductor failure-all"/>
    <s v="Service Drop"/>
    <m/>
    <m/>
    <m/>
    <m/>
    <s v="Overhead"/>
    <x v="2"/>
    <s v="Service Drop"/>
    <s v="Service, Service Drop"/>
    <m/>
    <s v="     "/>
    <s v="Non-HFTD"/>
    <x v="0"/>
    <m/>
    <m/>
    <n v="37.830599999999997"/>
    <n v="-122.285"/>
    <s v="Alameda"/>
    <s v="OAKLAND-D-1132"/>
    <m/>
    <n v="12000"/>
    <s v="N/A"/>
    <x v="0"/>
    <s v="Self Extinguished"/>
    <s v="Urban"/>
    <m/>
    <m/>
    <s v="No"/>
    <m/>
    <m/>
    <m/>
    <m/>
    <m/>
    <m/>
    <m/>
    <s v="N"/>
    <s v="N"/>
    <m/>
    <m/>
    <s v="     "/>
    <m/>
    <m/>
    <m/>
    <m/>
    <m/>
    <m/>
    <m/>
    <m/>
    <m/>
    <m/>
    <m/>
    <m/>
    <m/>
    <m/>
    <m/>
    <m/>
    <m/>
    <m/>
    <m/>
  </r>
  <r>
    <s v="20210835"/>
    <s v="     "/>
    <n v="44364"/>
    <s v="6/17"/>
    <x v="0"/>
    <n v="0.86250000000000004"/>
    <s v="25"/>
    <n v="2"/>
    <s v="6"/>
    <x v="5"/>
    <n v="44364"/>
    <m/>
    <s v="Overhead secondary conductor burnt midspan due to overload and resulted in a small 3 meter - 0.25 grass fire. This information is preliminary. "/>
    <s v="     "/>
    <s v="FAS"/>
    <m/>
    <s v="N"/>
    <x v="0"/>
    <m/>
    <m/>
    <m/>
    <s v="T005318398"/>
    <n v="121558000"/>
    <m/>
    <s v="     "/>
    <x v="1"/>
    <s v="PG&amp;E"/>
    <m/>
    <s v="Vegetation"/>
    <m/>
    <s v="D"/>
    <s v="D"/>
    <s v="&lt;0.25"/>
    <s v="Grass only, no structures."/>
    <s v="Equipment - Overloaded"/>
    <s v="34.b. Conductor damage or failure"/>
    <s v="Equipment - PG&amp;E"/>
    <s v="All types of equipment / facility failure"/>
    <s v="Conductor failure-all"/>
    <s v="Conductor - Open Wire Secondary"/>
    <m/>
    <m/>
    <m/>
    <s v="N"/>
    <s v="Overhead"/>
    <x v="1"/>
    <s v="Conductor - Open Wire Secondary"/>
    <m/>
    <s v="103793326"/>
    <s v="     "/>
    <s v="Non-HFTD"/>
    <x v="0"/>
    <m/>
    <m/>
    <n v="37.2607"/>
    <n v="-120.434"/>
    <s v="Merced"/>
    <s v="MERCED-1116"/>
    <m/>
    <m/>
    <s v="N/A"/>
    <x v="0"/>
    <s v="Cal Fire Merced County"/>
    <s v="Agriculture"/>
    <s v="Grass fuel model"/>
    <m/>
    <s v="No"/>
    <m/>
    <m/>
    <m/>
    <m/>
    <m/>
    <m/>
    <m/>
    <s v="N"/>
    <s v="N"/>
    <m/>
    <m/>
    <s v="     "/>
    <m/>
    <m/>
    <m/>
    <m/>
    <m/>
    <m/>
    <m/>
    <m/>
    <m/>
    <m/>
    <m/>
    <m/>
    <m/>
    <m/>
    <m/>
    <m/>
    <m/>
    <m/>
    <m/>
  </r>
  <r>
    <s v="20210833"/>
    <s v="     "/>
    <n v="44364"/>
    <s v="6/17"/>
    <x v="0"/>
    <n v="0.73124999999999996"/>
    <s v="25"/>
    <n v="2"/>
    <s v="6"/>
    <x v="5"/>
    <n v="44364"/>
    <m/>
    <s v="Balloon contact with overhead circuit caused switch load breaker hood to melt and ignite a small fire and damaging crossarm. The ensuing fire was less than one meter. This information is preliminary. "/>
    <s v="     "/>
    <s v="FAS"/>
    <m/>
    <s v="N"/>
    <x v="0"/>
    <m/>
    <s v="21-0075797"/>
    <m/>
    <s v="T005318176, T005318128"/>
    <n v="121557000"/>
    <m/>
    <s v="     "/>
    <x v="0"/>
    <s v="PG&amp;E"/>
    <m/>
    <s v="Other"/>
    <s v="Switch"/>
    <s v="D"/>
    <s v="D"/>
    <s v="&lt;3 meters of linear travel"/>
    <m/>
    <s v="Contact - 3rd Party"/>
    <s v="33.c. Balloon contact"/>
    <s v="Contact - 3rd Party"/>
    <s v="Contact from object"/>
    <s v="Balloon contact"/>
    <m/>
    <s v="Balloon contact"/>
    <s v="Switch"/>
    <s v="Force Out"/>
    <s v="Y"/>
    <s v="Overhead"/>
    <x v="3"/>
    <s v="Switch"/>
    <s v="Switch"/>
    <s v="102125164"/>
    <s v="     "/>
    <s v="Non-HFTD"/>
    <x v="0"/>
    <m/>
    <m/>
    <n v="37.734699999999997"/>
    <n v="-121.428"/>
    <s v="San Joaquin"/>
    <s v="TRACY-1105"/>
    <m/>
    <n v="12000"/>
    <m/>
    <x v="0"/>
    <s v="Tracy FD"/>
    <s v="Urban"/>
    <s v="Grass fuel model"/>
    <m/>
    <s v="No"/>
    <m/>
    <m/>
    <m/>
    <m/>
    <m/>
    <m/>
    <m/>
    <s v="N"/>
    <s v="N"/>
    <m/>
    <m/>
    <s v="     "/>
    <m/>
    <m/>
    <m/>
    <m/>
    <m/>
    <m/>
    <m/>
    <m/>
    <m/>
    <m/>
    <m/>
    <m/>
    <m/>
    <m/>
    <m/>
    <m/>
    <m/>
    <m/>
    <m/>
  </r>
  <r>
    <s v="20210825"/>
    <s v="     "/>
    <n v="44364"/>
    <s v="6/17"/>
    <x v="0"/>
    <n v="0.43333333333333335"/>
    <s v="25"/>
    <n v="2"/>
    <s v="6"/>
    <x v="5"/>
    <n v="44364"/>
    <m/>
    <s v="Troubleman found road phase jumper, P.T., fuse burnt/damaged. They had D.O. de-energize CB1105/2, cleared all jumpers on the high side of Capacitor Bank C1538 and opened fuses. COE pin #308114 created for damaged assets. The ensuing fire was 1 meter - &lt; 3 meters in size. This information is preliminary."/>
    <s v="     "/>
    <s v="FAS"/>
    <m/>
    <s v="N"/>
    <x v="0"/>
    <m/>
    <s v="21-0075517"/>
    <m/>
    <s v="T005317638, T005317649"/>
    <n v="121553000"/>
    <m/>
    <s v="     "/>
    <x v="1"/>
    <s v="PG&amp;E"/>
    <m/>
    <s v="Vegetation"/>
    <m/>
    <s v="D"/>
    <s v="D"/>
    <s v="&lt;3 meters of linear travel"/>
    <m/>
    <s v="Equipment - PG&amp;E"/>
    <s v="34.m. Connection device damage or failure"/>
    <s v="Equipment - PG&amp;E"/>
    <s v="All types of equipment / facility failure"/>
    <s v="Splice/Clamp/Connector"/>
    <s v="Jumper"/>
    <m/>
    <m/>
    <s v="Force Out"/>
    <s v="Y"/>
    <s v="Overhead"/>
    <x v="3"/>
    <s v="Jumper"/>
    <s v="Jumper, Potential Transformer, Current limiting fuse, Vacuum Switch (Kyle)"/>
    <s v="102123364"/>
    <s v="     "/>
    <s v="Non-HFTD"/>
    <x v="0"/>
    <m/>
    <m/>
    <n v="37.738100000000003"/>
    <n v="-121.437"/>
    <s v="San Joaquin"/>
    <s v="TRACY-1105"/>
    <m/>
    <n v="12000"/>
    <m/>
    <x v="0"/>
    <s v="Self Extinguished"/>
    <s v="Urban"/>
    <s v="Grass fuel model"/>
    <m/>
    <s v="No"/>
    <m/>
    <m/>
    <m/>
    <m/>
    <m/>
    <m/>
    <m/>
    <s v="N"/>
    <s v="N"/>
    <m/>
    <m/>
    <s v="     "/>
    <m/>
    <m/>
    <m/>
    <m/>
    <m/>
    <m/>
    <m/>
    <m/>
    <m/>
    <m/>
    <m/>
    <m/>
    <m/>
    <m/>
    <m/>
    <m/>
    <m/>
    <m/>
    <m/>
  </r>
  <r>
    <s v="20210829"/>
    <s v="     "/>
    <n v="44364"/>
    <s v="6/17"/>
    <x v="0"/>
    <n v="0.5805555555555556"/>
    <s v="25"/>
    <n v="2"/>
    <s v="6"/>
    <x v="5"/>
    <m/>
    <m/>
    <s v="Wires down incident resulted in a 6'x10' grass fire. Customer panel needs to be replaced with new riser hub to seal out weather. This information is preliminary."/>
    <s v="     "/>
    <s v="FAS"/>
    <m/>
    <s v="N"/>
    <x v="0"/>
    <m/>
    <m/>
    <m/>
    <s v="749605601"/>
    <n v="121556000"/>
    <m/>
    <s v="     "/>
    <x v="1"/>
    <s v="PG&amp;E"/>
    <m/>
    <s v="Vegetation"/>
    <m/>
    <s v="D"/>
    <s v="D"/>
    <s v="&lt;3 meters of linear travel"/>
    <m/>
    <s v="Equipment - PG&amp;E"/>
    <s v="34.b. Conductor damage or failure"/>
    <s v="Equipment - PG&amp;E"/>
    <s v="All types of equipment / facility failure"/>
    <s v="Conductor failure-all"/>
    <s v="Conductor - Primary"/>
    <m/>
    <m/>
    <m/>
    <s v="Y"/>
    <s v="Overhead"/>
    <x v="3"/>
    <s v="Conductor - Primary"/>
    <s v="Conductor, Crossarm"/>
    <s v="100659038"/>
    <s v="     "/>
    <s v="Non-HFTD"/>
    <x v="0"/>
    <m/>
    <m/>
    <n v="35.818899999999999"/>
    <n v="-119.46599999999999"/>
    <s v="Tulare"/>
    <s v="SMYRNA-1105"/>
    <m/>
    <n v="12000"/>
    <m/>
    <x v="0"/>
    <s v="Self Extinguished"/>
    <s v="Agriculture"/>
    <s v="Grass fuel model"/>
    <m/>
    <s v="No"/>
    <m/>
    <m/>
    <m/>
    <m/>
    <m/>
    <m/>
    <m/>
    <s v="N"/>
    <s v="N"/>
    <m/>
    <m/>
    <s v="     "/>
    <m/>
    <m/>
    <m/>
    <m/>
    <m/>
    <m/>
    <m/>
    <m/>
    <m/>
    <m/>
    <m/>
    <m/>
    <m/>
    <m/>
    <m/>
    <m/>
    <m/>
    <m/>
    <m/>
  </r>
  <r>
    <s v="20210826"/>
    <s v="     "/>
    <n v="44364"/>
    <s v="6/17"/>
    <x v="0"/>
    <n v="0.43402777777777779"/>
    <s v="25"/>
    <n v="2"/>
    <s v="6"/>
    <x v="5"/>
    <n v="44364"/>
    <m/>
    <s v="Tree branch fell onto overhead circuit and caused conductors to slap together. One of two phases down on ground, resulting in an ignition. The ensuing fire was 1 meter - &lt; 3 meters in size. Troubleman comments say they has additional photos and they created EC notification for damaged assets. This information is preliminary."/>
    <s v="     "/>
    <s v="FAS"/>
    <m/>
    <s v="N"/>
    <x v="0"/>
    <m/>
    <s v=" 21-0075561"/>
    <m/>
    <s v="T005317657, T005317758, T005317641, T005317754"/>
    <n v="121554000"/>
    <m/>
    <s v="     "/>
    <x v="1"/>
    <s v="PG&amp;E"/>
    <m/>
    <s v="Vegetation"/>
    <m/>
    <s v="D"/>
    <s v="D"/>
    <s v="&lt;0.25"/>
    <s v="5’x20’"/>
    <s v="Vegetation"/>
    <s v="33.a. Veg. contact"/>
    <s v="Vegetation"/>
    <s v="Contact from object"/>
    <s v="Veg. contact"/>
    <m/>
    <s v="Veg. contact"/>
    <s v="Conductor - Primary"/>
    <m/>
    <s v="Y"/>
    <s v="Overhead"/>
    <x v="3"/>
    <s v="Conductor - Primary"/>
    <s v="Conductor, Auto Dead End"/>
    <s v="101791681"/>
    <s v="     "/>
    <s v="Non-HFTD"/>
    <x v="0"/>
    <m/>
    <m/>
    <n v="36.9405"/>
    <n v="-121.706"/>
    <s v="Santa Cruz"/>
    <s v="GREEN-VALLEY-2101"/>
    <m/>
    <n v="21000"/>
    <m/>
    <x v="0"/>
    <s v="Watsonville FD"/>
    <s v="Agriculture"/>
    <m/>
    <m/>
    <s v="No"/>
    <m/>
    <m/>
    <m/>
    <m/>
    <m/>
    <m/>
    <m/>
    <s v="N"/>
    <s v="N"/>
    <m/>
    <m/>
    <s v="     "/>
    <m/>
    <m/>
    <m/>
    <m/>
    <m/>
    <m/>
    <m/>
    <m/>
    <m/>
    <m/>
    <m/>
    <m/>
    <m/>
    <m/>
    <m/>
    <m/>
    <m/>
    <m/>
    <m/>
  </r>
  <r>
    <s v="MIA20144927"/>
    <s v="     "/>
    <n v="41808"/>
    <s v="6/18"/>
    <x v="0"/>
    <n v="0.78136574074074072"/>
    <s v="25"/>
    <n v="2"/>
    <s v="6"/>
    <x v="7"/>
    <n v="41808"/>
    <n v="0.78125"/>
    <s v="Cap bank failed resulted 0.25 acre fire"/>
    <s v="     "/>
    <s v="FAS"/>
    <n v="44284"/>
    <s v="Y"/>
    <x v="0"/>
    <m/>
    <s v="N/A"/>
    <m/>
    <s v="T003140759"/>
    <m/>
    <m/>
    <s v="     "/>
    <x v="1"/>
    <s v="PG&amp;E"/>
    <m/>
    <m/>
    <m/>
    <s v="D"/>
    <m/>
    <s v="&lt;0.25"/>
    <m/>
    <s v="Equipment - PG&amp;E"/>
    <s v="34.a. Capacitor bank damage or failure"/>
    <s v="Equipment - PG&amp;E"/>
    <s v="All types of equipment / facility failure"/>
    <s v="Capacitor bank failure"/>
    <s v="Capacitor Bank"/>
    <m/>
    <m/>
    <m/>
    <s v="Yes"/>
    <s v="Overhead"/>
    <x v="0"/>
    <m/>
    <m/>
    <s v="101162540"/>
    <s v="     "/>
    <s v="Non-HFTD"/>
    <x v="0"/>
    <m/>
    <m/>
    <n v="37.319800000000001"/>
    <n v="-120.505"/>
    <s v="Merced"/>
    <s v="EL-CAPITAN-1105"/>
    <s v="253881105"/>
    <n v="11000"/>
    <m/>
    <x v="0"/>
    <m/>
    <s v="Urban"/>
    <m/>
    <m/>
    <s v="No"/>
    <m/>
    <m/>
    <m/>
    <m/>
    <m/>
    <m/>
    <m/>
    <s v="N"/>
    <s v="N"/>
    <m/>
    <m/>
    <s v="     "/>
    <m/>
    <m/>
    <m/>
    <m/>
    <m/>
    <m/>
    <m/>
    <m/>
    <m/>
    <m/>
    <m/>
    <m/>
    <m/>
    <m/>
    <m/>
    <m/>
    <m/>
    <m/>
    <m/>
  </r>
  <r>
    <s v="20140015"/>
    <s v="     "/>
    <n v="41808"/>
    <s v="6/18"/>
    <x v="0"/>
    <n v="0.77013888888888893"/>
    <s v="25"/>
    <n v="2"/>
    <s v="6"/>
    <x v="7"/>
    <m/>
    <m/>
    <s v="Capacitor control panel on pole may have started fire (C493?)"/>
    <s v="     "/>
    <m/>
    <m/>
    <s v="N"/>
    <x v="0"/>
    <m/>
    <m/>
    <m/>
    <m/>
    <m/>
    <m/>
    <s v="     "/>
    <x v="1"/>
    <s v="PG&amp;E"/>
    <m/>
    <s v="Vegetation"/>
    <m/>
    <s v="D"/>
    <m/>
    <s v="&lt;0.25"/>
    <s v="Square Feet: ; Acreage: 0.25"/>
    <s v="Equipment - PG&amp;E"/>
    <s v="34.a. Capacitor bank damage or failure"/>
    <s v="Equipment - PG&amp;E"/>
    <s v="All types of equipment / facility failure"/>
    <s v="Capacitor Bank"/>
    <s v="Capacitor Bank"/>
    <m/>
    <m/>
    <m/>
    <s v="AT&amp;T"/>
    <s v="Overhead"/>
    <x v="3"/>
    <s v="Capacitor Bank"/>
    <m/>
    <s v="101162090"/>
    <s v="     "/>
    <s v="Non-HFTD"/>
    <x v="0"/>
    <m/>
    <m/>
    <n v="37.317500000000003"/>
    <n v="-120.505"/>
    <s v="Merced"/>
    <s v="EL-CAPITAN-1106"/>
    <s v="253881103"/>
    <n v="12000"/>
    <m/>
    <x v="0"/>
    <s v="Cal Fire Dept"/>
    <s v="Urban"/>
    <m/>
    <m/>
    <s v="No"/>
    <m/>
    <m/>
    <m/>
    <m/>
    <m/>
    <m/>
    <m/>
    <s v="N"/>
    <s v="N"/>
    <m/>
    <m/>
    <s v="     "/>
    <m/>
    <m/>
    <m/>
    <m/>
    <m/>
    <m/>
    <m/>
    <m/>
    <m/>
    <m/>
    <m/>
    <m/>
    <m/>
    <m/>
    <m/>
    <m/>
    <m/>
    <m/>
    <m/>
  </r>
  <r>
    <s v="20140014"/>
    <s v="     "/>
    <n v="41808"/>
    <s v="6/18"/>
    <x v="0"/>
    <n v="0.41736111111111113"/>
    <s v="25"/>
    <n v="2"/>
    <s v="6"/>
    <x v="7"/>
    <n v="41808"/>
    <n v="0.41736111111111113"/>
    <s v="per t-man, surge from CB testing may have caused sparks where connector was on conductor"/>
    <s v="     "/>
    <m/>
    <m/>
    <s v="N"/>
    <x v="0"/>
    <s v="1036134"/>
    <s v="14-0039054"/>
    <m/>
    <m/>
    <n v="108203282"/>
    <m/>
    <s v="     "/>
    <x v="1"/>
    <s v="PG&amp;E"/>
    <m/>
    <s v="Vegetation"/>
    <m/>
    <s v="D"/>
    <m/>
    <s v="0.26-9.99"/>
    <s v="Square Feet: ; Acreage: 1"/>
    <s v="Equipment - PG&amp;E"/>
    <s v="34.m. Connection device damage or failure"/>
    <s v="Equipment - PG&amp;E"/>
    <s v="All types of equipment / facility failure"/>
    <s v="Splice/Clamp/Connector"/>
    <s v="Splice/Clamp/Connector"/>
    <m/>
    <m/>
    <s v="Line to Ground"/>
    <s v="Verizon"/>
    <s v="Overhead"/>
    <x v="3"/>
    <s v="Conductor"/>
    <m/>
    <s v="102085311"/>
    <s v="     "/>
    <s v="Non-HFTD"/>
    <x v="0"/>
    <m/>
    <m/>
    <n v="37.801099999999998"/>
    <n v="-121.202"/>
    <s v="San Joaquin"/>
    <s v="MANTECA-1704"/>
    <s v="162611702"/>
    <n v="17000"/>
    <s v="MANTECA 1704CB"/>
    <x v="0"/>
    <s v="Manteca FD"/>
    <s v="Urban"/>
    <m/>
    <m/>
    <s v="No"/>
    <m/>
    <m/>
    <m/>
    <m/>
    <m/>
    <m/>
    <m/>
    <s v="N"/>
    <s v="N"/>
    <m/>
    <m/>
    <s v="     "/>
    <m/>
    <m/>
    <m/>
    <m/>
    <m/>
    <m/>
    <m/>
    <m/>
    <m/>
    <m/>
    <m/>
    <m/>
    <m/>
    <m/>
    <m/>
    <m/>
    <m/>
    <m/>
    <m/>
  </r>
  <r>
    <s v="MIA201710332"/>
    <s v="     "/>
    <n v="42904"/>
    <s v="6/18"/>
    <x v="0"/>
    <n v="0.75516203703703699"/>
    <s v="25"/>
    <n v="2"/>
    <s v="6"/>
    <x v="0"/>
    <n v="42904"/>
    <n v="0.75486111111111109"/>
    <s v="FAS only. Dead tree branch made contact with primary lines. Sunnyvale FD on site. Unknown if Sunnyvale extinguished, fire size, if it burned anything else. "/>
    <s v="     "/>
    <s v="FAS"/>
    <n v="44246"/>
    <s v="Y"/>
    <x v="0"/>
    <m/>
    <s v="N/A"/>
    <m/>
    <s v="9007329434"/>
    <m/>
    <m/>
    <s v="     "/>
    <x v="0"/>
    <s v="PG&amp;E"/>
    <m/>
    <m/>
    <m/>
    <s v="D"/>
    <m/>
    <s v="Unknown"/>
    <m/>
    <s v="Vegetation"/>
    <s v="33.a. Veg. contact"/>
    <s v="Vegetation"/>
    <s v="Contact from object"/>
    <s v="Contact - Vegetation"/>
    <m/>
    <s v="Contact - Vegetation"/>
    <s v="Conductor - Primary"/>
    <m/>
    <s v="Yes"/>
    <s v="Overhead"/>
    <x v="0"/>
    <m/>
    <m/>
    <s v="100554280"/>
    <s v="     "/>
    <s v="Non-HFTD"/>
    <x v="0"/>
    <m/>
    <m/>
    <n v="37.359000000000002"/>
    <n v="-122.01600000000001"/>
    <s v="Santa Clara"/>
    <s v="BRITTON-1110"/>
    <m/>
    <n v="11000"/>
    <m/>
    <x v="0"/>
    <s v="Sunnyvale FD"/>
    <s v="Urban"/>
    <m/>
    <m/>
    <s v="No"/>
    <m/>
    <m/>
    <m/>
    <m/>
    <m/>
    <m/>
    <m/>
    <s v="N"/>
    <s v="N"/>
    <m/>
    <m/>
    <s v="     "/>
    <m/>
    <m/>
    <m/>
    <m/>
    <m/>
    <m/>
    <m/>
    <m/>
    <m/>
    <m/>
    <m/>
    <m/>
    <m/>
    <m/>
    <m/>
    <m/>
    <m/>
    <m/>
    <m/>
  </r>
  <r>
    <s v="20170109"/>
    <s v="     "/>
    <n v="42904"/>
    <s v="6/18"/>
    <x v="0"/>
    <m/>
    <s v="25"/>
    <n v="2"/>
    <s v="6"/>
    <x v="0"/>
    <n v="42904"/>
    <n v="0.54583333333333328"/>
    <s v="Called for crew to replace secondary x-arm and put back up 4cu sol secondary wire. Small fire started when tree limb fell and broke everything."/>
    <s v="     "/>
    <m/>
    <m/>
    <s v="N"/>
    <x v="0"/>
    <s v="1807692"/>
    <s v="17-0056102"/>
    <m/>
    <m/>
    <n v="112974280"/>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1"/>
    <s v="Conductor"/>
    <m/>
    <s v="100894729"/>
    <s v="     "/>
    <s v="Non-HFTD"/>
    <x v="0"/>
    <m/>
    <m/>
    <n v="36.7258"/>
    <n v="-119.791"/>
    <s v="Fresno"/>
    <s v="WEST-FRESNO-1104"/>
    <s v="253731104"/>
    <m/>
    <s v="N/A"/>
    <x v="0"/>
    <s v="Unknown"/>
    <s v="Urban"/>
    <m/>
    <m/>
    <s v="No"/>
    <m/>
    <m/>
    <m/>
    <m/>
    <m/>
    <m/>
    <m/>
    <s v="N"/>
    <s v="N"/>
    <m/>
    <m/>
    <s v="     "/>
    <s v="36.78593000"/>
    <s v="-119.62278000"/>
    <s v="Jun 19 2017 12:00AM"/>
    <s v="TrunkFail"/>
    <s v="OLDER CHINABERRYS TRUNK BROKE AT 2 FEET ABOVE GROUND LEVEL. IT HAD ROT INSIDE. THE LINE IT TOOK DOWN WAS THE SERVICE DROP ONLY. NO SECONDARY OR PRIMARY ABOVE. TREE WOULD NOT HAVE BEEN INSPECTED ON ROUTINE PATROL. THE PULLING OF THE SERVICE DROP PULLED SECONDARY LINES LOOSE AT THE CROSSARM AND THEY FELL TO THE GROUND CAUSING A 80 BY 20 FOOT GRASS FIRE. CONFIRM SECONDARY LINE ON GROUND"/>
    <s v="CHIN"/>
    <s v="25"/>
    <s v="21"/>
    <s v="7"/>
    <s v="None"/>
    <s v="None"/>
    <s v="N"/>
    <s v="1"/>
    <m/>
    <s v="Valley"/>
    <s v="D"/>
    <s v="Other"/>
    <s v="TreeWire"/>
    <s v="0"/>
  </r>
  <r>
    <s v="20170108"/>
    <s v="     "/>
    <n v="42904"/>
    <s v="6/18"/>
    <x v="0"/>
    <n v="0.99236111111111114"/>
    <s v="25"/>
    <n v="2"/>
    <s v="6"/>
    <x v="0"/>
    <n v="42904"/>
    <n v="0.99236111111111114"/>
    <m/>
    <s v="     "/>
    <m/>
    <m/>
    <s v="N"/>
    <x v="0"/>
    <s v="1809719"/>
    <s v="17-0056370"/>
    <m/>
    <m/>
    <n v="112974628"/>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2160857"/>
    <s v="     "/>
    <s v="Non-HFTD"/>
    <x v="0"/>
    <n v="170"/>
    <m/>
    <n v="39.194899999999997"/>
    <n v="-122.96299999999999"/>
    <s v="Lake"/>
    <s v="UPPER-LAKE-1101"/>
    <s v="42871101"/>
    <n v="12000"/>
    <s v="UPPER LAKE 1101412"/>
    <x v="0"/>
    <s v="N.A."/>
    <s v="Agriculture"/>
    <m/>
    <m/>
    <s v="No"/>
    <m/>
    <m/>
    <m/>
    <m/>
    <m/>
    <m/>
    <m/>
    <s v="N"/>
    <s v="N"/>
    <m/>
    <m/>
    <s v="     "/>
    <s v="39.19494000"/>
    <s v="-122.96321000"/>
    <s v="Jun 21 2017 12:00AM"/>
    <s v="BranchFail"/>
    <s v="This outage was caused by a healthy Valley Oak limb. The healthy Valley Oak overhanging limb broke out and landed on the 12kV line. The limb brought one phase to the ground causing a 12 X 6 fire. The fire burned dry grass and did not cause any property damage. The limb showed no signs of defects or rot."/>
    <s v="OAKV"/>
    <s v="75"/>
    <s v="60"/>
    <s v="18"/>
    <s v="Moderate"/>
    <s v="None"/>
    <s v="N"/>
    <s v="1"/>
    <m/>
    <s v="Creek"/>
    <s v="C"/>
    <s v="CrossArm"/>
    <s v="BareWire"/>
    <s v="2"/>
  </r>
  <r>
    <s v="MIA20174213"/>
    <s v="     "/>
    <n v="42904"/>
    <s v="6/18"/>
    <x v="0"/>
    <n v="0.92531249999999998"/>
    <s v="25"/>
    <n v="2"/>
    <s v="6"/>
    <x v="0"/>
    <n v="42904"/>
    <n v="0.92500000000000004"/>
    <s v="XST OLD REDWOOD HWY/PLEASANT in Windsor; pole fire; voltage regulator (Reg 5611 #1) failed"/>
    <s v="     "/>
    <s v="FAS"/>
    <n v="44245"/>
    <s v="Y"/>
    <x v="0"/>
    <s v="1809532"/>
    <s v="N/A"/>
    <m/>
    <s v="T004063070"/>
    <n v="112974526"/>
    <m/>
    <s v="     "/>
    <x v="1"/>
    <s v="PG&amp;E"/>
    <m/>
    <m/>
    <m/>
    <s v="D"/>
    <m/>
    <s v="&lt;3 meters of linear travel"/>
    <m/>
    <s v="Equipment - PG&amp;E"/>
    <s v="34.i._x0009_Voltage regulator / booster damage or failure"/>
    <s v="Equipment - PG&amp;E"/>
    <s v="All types of equipment / facility failure"/>
    <s v="Voltage Regulator failure"/>
    <s v="Voltage Regulator"/>
    <m/>
    <m/>
    <m/>
    <s v="No"/>
    <s v="Overhead"/>
    <x v="0"/>
    <m/>
    <m/>
    <s v="60083"/>
    <s v="     "/>
    <s v="Non-HFTD"/>
    <x v="0"/>
    <m/>
    <m/>
    <n v="38.497300000000003"/>
    <n v="-122.761"/>
    <s v="Sonoma"/>
    <s v="FULTON-1103"/>
    <s v="42561103"/>
    <n v="11000"/>
    <m/>
    <x v="0"/>
    <s v="Windsor FD"/>
    <s v="Urban"/>
    <m/>
    <m/>
    <s v="No"/>
    <m/>
    <m/>
    <m/>
    <m/>
    <m/>
    <m/>
    <m/>
    <s v="N"/>
    <s v="N"/>
    <m/>
    <m/>
    <s v="     "/>
    <m/>
    <m/>
    <m/>
    <m/>
    <m/>
    <m/>
    <m/>
    <m/>
    <m/>
    <m/>
    <m/>
    <m/>
    <m/>
    <m/>
    <m/>
    <m/>
    <m/>
    <m/>
    <m/>
  </r>
  <r>
    <s v="20170113"/>
    <s v="     "/>
    <n v="42904"/>
    <s v="6/18"/>
    <x v="0"/>
    <n v="0.87986111111111109"/>
    <s v="25"/>
    <n v="2"/>
    <s v="6"/>
    <x v="0"/>
    <n v="42904"/>
    <n v="0.86111111111111116"/>
    <s v="drunk driver, energized wire on ground"/>
    <s v="     "/>
    <m/>
    <m/>
    <s v="N"/>
    <x v="0"/>
    <s v="1809487"/>
    <s v="17-0056327"/>
    <m/>
    <m/>
    <m/>
    <m/>
    <s v="     "/>
    <x v="1"/>
    <s v="PG&amp;E"/>
    <m/>
    <s v="Vegetation"/>
    <m/>
    <s v="D"/>
    <m/>
    <s v="&lt;0.25"/>
    <s v="Square Feet: ; Acreage: "/>
    <s v="Contact - 3rd Party"/>
    <s v="33.d. Vehicle contact"/>
    <s v="Contact - 3rd Party"/>
    <s v="All types of equipment / facility failure"/>
    <s v="Contact - Vehicle"/>
    <m/>
    <s v="Contact - Vehicle"/>
    <s v="Pole"/>
    <s v="Line to Ground"/>
    <s v="Unknown"/>
    <s v="Overhead"/>
    <x v="3"/>
    <s v="Conductor"/>
    <m/>
    <s v="102085809"/>
    <s v="     "/>
    <s v="Non-HFTD"/>
    <x v="0"/>
    <m/>
    <m/>
    <n v="37.839700000000001"/>
    <n v="-121.286"/>
    <s v="San Joaquin"/>
    <s v="FRENCH-CAMP-1102"/>
    <s v="163291102"/>
    <n v="12000"/>
    <s v="FRENCH CAMP 110211846"/>
    <x v="0"/>
    <s v="Unknown"/>
    <s v="Urban"/>
    <m/>
    <m/>
    <s v="No"/>
    <m/>
    <m/>
    <m/>
    <m/>
    <m/>
    <m/>
    <m/>
    <s v="N"/>
    <s v="N"/>
    <m/>
    <m/>
    <s v="     "/>
    <m/>
    <m/>
    <m/>
    <m/>
    <m/>
    <m/>
    <m/>
    <m/>
    <m/>
    <m/>
    <m/>
    <m/>
    <m/>
    <m/>
    <m/>
    <m/>
    <m/>
    <m/>
    <m/>
  </r>
  <r>
    <s v="20170111"/>
    <s v="     "/>
    <n v="42904"/>
    <s v="6/18"/>
    <x v="0"/>
    <m/>
    <s v="25"/>
    <n v="2"/>
    <s v="6"/>
    <x v="0"/>
    <n v="42904"/>
    <n v="0.75277777777777777"/>
    <s v="0"/>
    <s v="     "/>
    <m/>
    <m/>
    <s v="N"/>
    <x v="0"/>
    <s v="1808679"/>
    <s v="17-0056195"/>
    <m/>
    <m/>
    <m/>
    <m/>
    <s v="     "/>
    <x v="1"/>
    <s v="PG&amp;E"/>
    <m/>
    <s v="Vegetation"/>
    <m/>
    <s v="D"/>
    <m/>
    <s v="&lt;0.25"/>
    <s v="Square Feet: ; Acreage: "/>
    <s v="Equipment - PG&amp;E"/>
    <s v="34.k. Anchor / guy damage or failure"/>
    <s v="Equipment - PG&amp;E"/>
    <s v="All types of equipment / facility failure"/>
    <s v="Guy/Span Wire"/>
    <s v="Guy/Span Wire"/>
    <m/>
    <m/>
    <s v="Line to Ground"/>
    <s v="Unknown"/>
    <s v="Overhead"/>
    <x v="3"/>
    <s v="Conductor"/>
    <m/>
    <s v="100309893"/>
    <s v="     "/>
    <s v="Non-HFTD"/>
    <x v="0"/>
    <m/>
    <m/>
    <n v="37.551699999999997"/>
    <n v="-122.29300000000001"/>
    <s v="San Mateo"/>
    <s v="BAY-MEADOWS-2101"/>
    <s v="24012103"/>
    <n v="21000"/>
    <s v="BAY MEADOWS 1108CB"/>
    <x v="0"/>
    <s v="Unknown"/>
    <s v="Urban"/>
    <m/>
    <m/>
    <s v="No"/>
    <m/>
    <m/>
    <m/>
    <m/>
    <m/>
    <m/>
    <m/>
    <s v="N"/>
    <s v="N"/>
    <m/>
    <m/>
    <s v="     "/>
    <m/>
    <m/>
    <m/>
    <m/>
    <m/>
    <m/>
    <m/>
    <m/>
    <m/>
    <m/>
    <m/>
    <m/>
    <m/>
    <m/>
    <m/>
    <m/>
    <m/>
    <m/>
    <m/>
  </r>
  <r>
    <s v="20170110"/>
    <s v="     "/>
    <n v="42904"/>
    <s v="6/18"/>
    <x v="0"/>
    <m/>
    <s v="25"/>
    <n v="2"/>
    <s v="6"/>
    <x v="0"/>
    <n v="42904"/>
    <n v="0.54861111111111116"/>
    <s v="PT 1 STACK BROKE CAUSING GRASS FIRE IR FIRE DATA PICS AND MAP"/>
    <s v="     "/>
    <m/>
    <m/>
    <s v="N"/>
    <x v="0"/>
    <s v="1807733"/>
    <s v="17-0056142"/>
    <m/>
    <m/>
    <m/>
    <m/>
    <s v="     "/>
    <x v="1"/>
    <s v="PG&amp;E"/>
    <m/>
    <s v="Vegetation"/>
    <m/>
    <s v="D"/>
    <m/>
    <s v="&lt;0.25"/>
    <s v="Square Feet: ; Acreage: "/>
    <s v="Equipment - PG&amp;E"/>
    <s v="34.g. Insulator and brushing damage or failure"/>
    <s v="Equipment - PG&amp;E"/>
    <s v="All types of equipment / facility failure"/>
    <s v="Insulator"/>
    <s v="Insulator"/>
    <m/>
    <m/>
    <s v="Line to Line"/>
    <s v="PACIFIC BELL"/>
    <s v="Overhead"/>
    <x v="3"/>
    <s v="Conductor"/>
    <m/>
    <s v="102007208"/>
    <s v="     "/>
    <s v="Non-HFTD"/>
    <x v="0"/>
    <m/>
    <m/>
    <n v="38.237000000000002"/>
    <n v="-122.67"/>
    <s v="Sonoma"/>
    <s v="CORONA-1101"/>
    <s v="43491101"/>
    <n v="12000"/>
    <s v="PETALUMA C 1108CB"/>
    <x v="0"/>
    <s v="Unknown"/>
    <s v="Urban"/>
    <m/>
    <m/>
    <s v="No"/>
    <m/>
    <m/>
    <m/>
    <m/>
    <m/>
    <m/>
    <m/>
    <s v="N"/>
    <s v="N"/>
    <m/>
    <m/>
    <s v="     "/>
    <m/>
    <m/>
    <m/>
    <m/>
    <m/>
    <m/>
    <m/>
    <m/>
    <m/>
    <m/>
    <m/>
    <m/>
    <m/>
    <m/>
    <m/>
    <m/>
    <m/>
    <m/>
    <m/>
  </r>
  <r>
    <s v="20170112"/>
    <s v="     "/>
    <n v="42904"/>
    <s v="6/18"/>
    <x v="0"/>
    <m/>
    <s v="25"/>
    <n v="2"/>
    <s v="6"/>
    <x v="0"/>
    <n v="42904"/>
    <n v="0.84305555555555556"/>
    <s v="Lightning Arrestor failed at  # 1 Riser pothead on RCO 4789, caused fuse to blow, refused  RCO 4789 @ 2312 w 100T fuses and ck cust 3P Pwr OK."/>
    <s v="     "/>
    <m/>
    <m/>
    <s v="N"/>
    <x v="0"/>
    <s v="1809344"/>
    <s v="17-0056353"/>
    <m/>
    <m/>
    <m/>
    <m/>
    <s v="     "/>
    <x v="1"/>
    <s v="PG&amp;E"/>
    <m/>
    <s v="Vegetation"/>
    <m/>
    <s v="D"/>
    <m/>
    <s v="&lt;3 meters of linear travel"/>
    <s v="Square Feet: ; Acreage: "/>
    <s v="Equipment - PG&amp;E"/>
    <s v="34.d. Lightning arrestor damage or failure"/>
    <s v="Equipment - PG&amp;E"/>
    <s v="All types of equipment / facility failure"/>
    <s v="Lightning Arrestor"/>
    <s v="Lightning Arrestor"/>
    <m/>
    <m/>
    <s v="Line to Ground"/>
    <s v="None"/>
    <s v="Overhead"/>
    <x v="3"/>
    <s v="Lightning Arrestor"/>
    <m/>
    <s v="101650987"/>
    <s v="     "/>
    <s v="Non-HFTD"/>
    <x v="0"/>
    <m/>
    <m/>
    <n v="38.888399999999997"/>
    <n v="-122.02"/>
    <s v="Yolo"/>
    <s v="DUNNIGAN-1101"/>
    <s v="63811101"/>
    <n v="12000"/>
    <s v="DUNNIGAN 110199650"/>
    <x v="0"/>
    <s v="Unknown"/>
    <s v="Agriculture"/>
    <m/>
    <m/>
    <s v="No"/>
    <m/>
    <m/>
    <m/>
    <m/>
    <m/>
    <m/>
    <m/>
    <s v="N"/>
    <s v="Y"/>
    <s v="201706180600"/>
    <s v="201706190400"/>
    <s v="     "/>
    <m/>
    <m/>
    <m/>
    <m/>
    <m/>
    <m/>
    <m/>
    <m/>
    <m/>
    <m/>
    <m/>
    <m/>
    <m/>
    <m/>
    <m/>
    <m/>
    <m/>
    <m/>
    <m/>
  </r>
  <r>
    <s v="SAP201711595"/>
    <s v="     "/>
    <n v="42904"/>
    <s v="6/18"/>
    <x v="0"/>
    <m/>
    <s v="25"/>
    <n v="2"/>
    <s v="6"/>
    <x v="0"/>
    <n v="42902"/>
    <m/>
    <s v="transformer bushing spewing oil and caught fire; T3934"/>
    <s v="     "/>
    <s v="SAP"/>
    <n v="44580"/>
    <s v="Y"/>
    <x v="0"/>
    <s v="1805836"/>
    <s v="17-0055763"/>
    <m/>
    <s v="T004059850"/>
    <n v="112970150"/>
    <m/>
    <s v="     "/>
    <x v="0"/>
    <s v="PG&amp;E"/>
    <m/>
    <m/>
    <m/>
    <s v="D"/>
    <m/>
    <s v="Structure-PG&amp;E only"/>
    <m/>
    <s v="Equipment - PG&amp;E"/>
    <s v="34.e. Switch damage or failure"/>
    <s v="Equipment - PG&amp;E"/>
    <s v="Switch failure"/>
    <s v="Switch failure"/>
    <s v="Transformer"/>
    <m/>
    <m/>
    <s v="Force Out"/>
    <s v="Yes"/>
    <s v="Underground"/>
    <x v="0"/>
    <s v="Transformer"/>
    <m/>
    <s v="103296363"/>
    <s v="     "/>
    <s v="Non-HFTD"/>
    <x v="0"/>
    <m/>
    <m/>
    <n v="36.829799999999999"/>
    <n v="-119.84"/>
    <s v="Fresno"/>
    <s v="FIGARDEN-2109"/>
    <m/>
    <m/>
    <s v="FIGARDEN 2109CB"/>
    <x v="0"/>
    <m/>
    <m/>
    <m/>
    <m/>
    <s v="No"/>
    <m/>
    <m/>
    <m/>
    <m/>
    <m/>
    <m/>
    <m/>
    <s v="N"/>
    <s v="N"/>
    <m/>
    <m/>
    <s v="     "/>
    <m/>
    <m/>
    <m/>
    <m/>
    <m/>
    <m/>
    <m/>
    <m/>
    <m/>
    <m/>
    <m/>
    <m/>
    <m/>
    <m/>
    <m/>
    <m/>
    <m/>
    <m/>
    <m/>
  </r>
  <r>
    <s v="20170114"/>
    <s v="     "/>
    <n v="42904"/>
    <s v="6/18"/>
    <x v="0"/>
    <m/>
    <s v="25"/>
    <n v="2"/>
    <s v="6"/>
    <x v="0"/>
    <n v="42904"/>
    <n v="0.89097222222222228"/>
    <s v="Found 5611 #1 Blown &amp; on fire, Notify DO to Dump CIR, Crew needed to make safe and Jumper out NG Bypass SW. Stand by for crew to remove NG Reg,CO Arm, and jumper SW. ENG CIR when crew complete. Crew to replace REG @ later date. Oncall/DO no"/>
    <s v="     "/>
    <m/>
    <m/>
    <s v="N"/>
    <x v="0"/>
    <s v="1809532"/>
    <s v="17-0056290"/>
    <m/>
    <m/>
    <m/>
    <m/>
    <s v="     "/>
    <x v="1"/>
    <s v="PG&amp;E"/>
    <m/>
    <s v="Vegetation"/>
    <m/>
    <s v="D"/>
    <m/>
    <s v="&lt;3 meters of linear travel"/>
    <s v="Square Feet: ; Acreage: "/>
    <s v="Equipment - PG&amp;E"/>
    <s v="34.i._x0009_Voltage regulator / booster damage or failure"/>
    <s v="Equipment - PG&amp;E"/>
    <s v="All types of equipment / facility failure"/>
    <s v="Voltage Regulator"/>
    <s v="Voltage Regulator"/>
    <m/>
    <m/>
    <s v="Force Out"/>
    <s v="Unknown"/>
    <s v="Overhead"/>
    <x v="3"/>
    <s v="Other"/>
    <m/>
    <s v="102029435"/>
    <s v="     "/>
    <s v="Non-HFTD"/>
    <x v="0"/>
    <m/>
    <m/>
    <n v="38.539000000000001"/>
    <n v="-122.792"/>
    <s v="Sonoma"/>
    <s v="FULTON-1104"/>
    <s v="42561104"/>
    <n v="12000"/>
    <s v="N/A"/>
    <x v="0"/>
    <s v="Unknown"/>
    <s v="Urban"/>
    <m/>
    <m/>
    <s v="No"/>
    <m/>
    <m/>
    <m/>
    <m/>
    <m/>
    <m/>
    <m/>
    <s v="N"/>
    <s v="N"/>
    <m/>
    <m/>
    <s v="     "/>
    <m/>
    <m/>
    <m/>
    <m/>
    <m/>
    <m/>
    <m/>
    <m/>
    <m/>
    <m/>
    <m/>
    <m/>
    <m/>
    <m/>
    <m/>
    <m/>
    <m/>
    <m/>
    <m/>
  </r>
  <r>
    <s v="20170115"/>
    <s v="     "/>
    <n v="42904"/>
    <s v="6/18"/>
    <x v="0"/>
    <m/>
    <s v="25"/>
    <n v="2"/>
    <s v="6"/>
    <x v="0"/>
    <m/>
    <m/>
    <s v="repaired melted service"/>
    <s v="     "/>
    <m/>
    <m/>
    <s v="N"/>
    <x v="0"/>
    <m/>
    <m/>
    <m/>
    <m/>
    <m/>
    <m/>
    <s v="     "/>
    <x v="1"/>
    <s v="PG&amp;E"/>
    <m/>
    <s v="Vegetation"/>
    <m/>
    <s v="D"/>
    <m/>
    <s v="&lt;3 meters of linear travel"/>
    <s v="Square Feet: ; Acreage: "/>
    <s v="Equipment - PG&amp;E"/>
    <s v="34.b. Conductor damage or failure"/>
    <s v="Equipment - PG&amp;E"/>
    <s v="All types of equipment / facility failure"/>
    <s v="Conductor"/>
    <s v="Conductor"/>
    <m/>
    <m/>
    <m/>
    <s v="PACIFIC BELL"/>
    <s v="Overhead"/>
    <x v="3"/>
    <s v="Conductor"/>
    <m/>
    <s v="100780126"/>
    <s v="     "/>
    <s v="Non-HFTD"/>
    <x v="0"/>
    <m/>
    <m/>
    <n v="36.7575"/>
    <n v="-119.66500000000001"/>
    <s v="Fresno"/>
    <s v="AIRWAYS-1101"/>
    <s v="252041106"/>
    <n v="12000"/>
    <m/>
    <x v="0"/>
    <s v="Unknown"/>
    <s v="Urban"/>
    <m/>
    <m/>
    <s v="No"/>
    <m/>
    <m/>
    <m/>
    <m/>
    <m/>
    <m/>
    <m/>
    <s v="N"/>
    <s v="N"/>
    <m/>
    <m/>
    <s v="     "/>
    <m/>
    <m/>
    <m/>
    <m/>
    <m/>
    <m/>
    <m/>
    <m/>
    <m/>
    <m/>
    <m/>
    <m/>
    <m/>
    <m/>
    <m/>
    <m/>
    <m/>
    <m/>
    <m/>
  </r>
  <r>
    <s v="20170116"/>
    <s v="     "/>
    <n v="42904"/>
    <s v="6/18"/>
    <x v="0"/>
    <m/>
    <s v="25"/>
    <n v="2"/>
    <s v="6"/>
    <x v="0"/>
    <n v="42904"/>
    <n v="0.97013888888888888"/>
    <s v="car pole .made ec tag for crew"/>
    <s v="     "/>
    <m/>
    <m/>
    <s v="N"/>
    <x v="0"/>
    <s v="1809776"/>
    <s v="17-0056369"/>
    <m/>
    <m/>
    <m/>
    <m/>
    <s v="     "/>
    <x v="1"/>
    <s v="PG&amp;E"/>
    <m/>
    <s v="Vegetation"/>
    <m/>
    <s v="D"/>
    <m/>
    <s v="&lt;0.25"/>
    <s v="Square Feet: ; Acreage: "/>
    <s v="Contact - 3rd Party"/>
    <s v="33.d. Vehicle contact"/>
    <s v="Contact - 3rd Party"/>
    <s v="All types of equipment / facility failure"/>
    <s v="Contact - Vehicle"/>
    <m/>
    <s v="Contact - Vehicle"/>
    <s v="Pole"/>
    <s v="Three Phase Fault"/>
    <s v="Unknown"/>
    <s v="Overhead"/>
    <x v="3"/>
    <s v="Conductor"/>
    <m/>
    <s v="103782395"/>
    <s v="     "/>
    <s v="Non-HFTD"/>
    <x v="0"/>
    <m/>
    <m/>
    <n v="38.897300000000001"/>
    <n v="-121.295"/>
    <s v="Placer"/>
    <s v="LINCOLN-1102"/>
    <s v="153701102"/>
    <n v="12000"/>
    <s v="LINCOLN 1102CB"/>
    <x v="0"/>
    <s v="Unknown"/>
    <s v="Urban"/>
    <m/>
    <m/>
    <s v="No"/>
    <m/>
    <m/>
    <m/>
    <m/>
    <m/>
    <m/>
    <m/>
    <s v="N"/>
    <s v="Y"/>
    <s v="201706180600"/>
    <s v="201706190400"/>
    <s v="     "/>
    <m/>
    <m/>
    <m/>
    <m/>
    <m/>
    <m/>
    <m/>
    <m/>
    <m/>
    <m/>
    <m/>
    <m/>
    <m/>
    <m/>
    <m/>
    <m/>
    <m/>
    <m/>
    <m/>
  </r>
  <r>
    <s v="20180318"/>
    <s v="     "/>
    <n v="43269"/>
    <s v="6/18"/>
    <x v="0"/>
    <m/>
    <s v="25"/>
    <n v="2"/>
    <s v="6"/>
    <x v="1"/>
    <m/>
    <m/>
    <s v="&quot;tree branch fell into line&quot;"/>
    <s v="     "/>
    <s v="FAS"/>
    <m/>
    <s v="N"/>
    <x v="0"/>
    <s v="111790"/>
    <m/>
    <m/>
    <m/>
    <m/>
    <m/>
    <s v="     "/>
    <x v="1"/>
    <s v="PG&amp;E"/>
    <m/>
    <m/>
    <m/>
    <s v="D"/>
    <m/>
    <s v="&lt;3 meters of linear travel"/>
    <m/>
    <s v="Vegetation"/>
    <s v="33.a. Veg. contact"/>
    <s v="Vegetation"/>
    <s v="Contact from object"/>
    <s v="Vegetation"/>
    <m/>
    <s v="Contact - Vegetation"/>
    <s v="Conductor"/>
    <m/>
    <m/>
    <m/>
    <x v="3"/>
    <m/>
    <m/>
    <m/>
    <s v="     "/>
    <s v="Non-HFTD"/>
    <x v="0"/>
    <m/>
    <m/>
    <n v="35.527000000000001"/>
    <n v="-120.64700000000001"/>
    <s v="San Luis Obispo"/>
    <s v="TEMPLETON-2113"/>
    <s v="183052113"/>
    <n v="21000"/>
    <s v="TEMPLETON-2113A70"/>
    <x v="1"/>
    <m/>
    <s v="Herbaceous"/>
    <m/>
    <m/>
    <s v="No"/>
    <m/>
    <m/>
    <m/>
    <m/>
    <m/>
    <m/>
    <m/>
    <s v="N"/>
    <s v="N"/>
    <m/>
    <m/>
    <s v="     "/>
    <m/>
    <m/>
    <m/>
    <m/>
    <m/>
    <m/>
    <m/>
    <m/>
    <m/>
    <m/>
    <m/>
    <m/>
    <m/>
    <m/>
    <m/>
    <m/>
    <m/>
    <m/>
    <m/>
  </r>
  <r>
    <s v="20180317"/>
    <s v="     "/>
    <n v="43269"/>
    <s v="6/18"/>
    <x v="0"/>
    <n v="0.21875"/>
    <s v="25"/>
    <n v="2"/>
    <s v="6"/>
    <x v="1"/>
    <n v="43269"/>
    <n v="0.21875"/>
    <s v="ILIS - &quot; TURKEY FLEW INTO LINES CAUSING WIRE TO COME DOWN&quot;"/>
    <s v="     "/>
    <s v="FAS"/>
    <m/>
    <s v="N"/>
    <x v="0"/>
    <s v="111671"/>
    <s v="18-0051811"/>
    <m/>
    <m/>
    <m/>
    <m/>
    <s v="     "/>
    <x v="0"/>
    <s v="PG&amp;E"/>
    <m/>
    <m/>
    <m/>
    <s v="D"/>
    <m/>
    <s v="&lt;3 meters of linear travel"/>
    <m/>
    <s v="Contact - Animal - Bird"/>
    <s v="33.b. Animal contact"/>
    <s v="Contact - Bird"/>
    <s v="Contact from object"/>
    <s v="Contact - Animal"/>
    <m/>
    <s v="Contact - Animal"/>
    <m/>
    <s v="Line to Line"/>
    <m/>
    <s v="Overhead"/>
    <x v="3"/>
    <m/>
    <m/>
    <s v="1105/2"/>
    <s v="     "/>
    <s v="Non-HFTD"/>
    <x v="0"/>
    <m/>
    <m/>
    <n v="39.8048"/>
    <n v="-121.89100000000001"/>
    <s v="Butte"/>
    <s v="ANITA-1105"/>
    <s v="102841105"/>
    <n v="11000"/>
    <s v="ANITA 1101CB"/>
    <x v="0"/>
    <m/>
    <s v="Rural"/>
    <m/>
    <m/>
    <s v="No"/>
    <m/>
    <m/>
    <m/>
    <m/>
    <m/>
    <m/>
    <m/>
    <s v="N"/>
    <s v="N"/>
    <m/>
    <m/>
    <s v="     "/>
    <m/>
    <m/>
    <m/>
    <m/>
    <m/>
    <m/>
    <m/>
    <m/>
    <m/>
    <m/>
    <m/>
    <m/>
    <m/>
    <m/>
    <m/>
    <m/>
    <m/>
    <m/>
    <m/>
  </r>
  <r>
    <s v="20180321"/>
    <s v="     "/>
    <n v="43269"/>
    <s v="6/18"/>
    <x v="0"/>
    <m/>
    <s v="25"/>
    <n v="2"/>
    <s v="6"/>
    <x v="1"/>
    <m/>
    <m/>
    <s v="T-men found &quot;burnt connector arcing, causing small grass fire&quot;"/>
    <s v="     "/>
    <s v="FAS"/>
    <m/>
    <s v="N"/>
    <x v="0"/>
    <m/>
    <m/>
    <m/>
    <m/>
    <m/>
    <m/>
    <s v="     "/>
    <x v="1"/>
    <s v="PG&amp;E"/>
    <m/>
    <m/>
    <m/>
    <s v="D"/>
    <m/>
    <s v="&lt;0.25"/>
    <m/>
    <s v="Equipment - PG&amp;E"/>
    <s v="34.o. Other"/>
    <s v="Equipment - PG&amp;E"/>
    <s v="All types of equipment / facility failure"/>
    <s v="Other"/>
    <s v="Splice/Clamp/Connector"/>
    <m/>
    <m/>
    <m/>
    <m/>
    <m/>
    <x v="3"/>
    <s v="Splice/Clamp/Connector"/>
    <m/>
    <m/>
    <s v="     "/>
    <s v="Non-HFTD"/>
    <x v="0"/>
    <m/>
    <m/>
    <n v="37.805300000000003"/>
    <n v="-121.379"/>
    <s v="San Joaquin"/>
    <s v="TRACY-1102"/>
    <s v="162881102"/>
    <n v="11000"/>
    <m/>
    <x v="0"/>
    <m/>
    <s v="Agriculture"/>
    <m/>
    <m/>
    <s v="No"/>
    <m/>
    <m/>
    <m/>
    <m/>
    <m/>
    <m/>
    <m/>
    <s v="N"/>
    <s v="N"/>
    <m/>
    <m/>
    <s v="     "/>
    <m/>
    <m/>
    <m/>
    <m/>
    <m/>
    <m/>
    <m/>
    <m/>
    <m/>
    <m/>
    <m/>
    <m/>
    <m/>
    <m/>
    <m/>
    <m/>
    <m/>
    <m/>
    <m/>
  </r>
  <r>
    <s v="20180319"/>
    <s v="     "/>
    <n v="43269"/>
    <s v="6/18"/>
    <x v="0"/>
    <m/>
    <s v="25"/>
    <n v="2"/>
    <s v="6"/>
    <x v="1"/>
    <m/>
    <m/>
    <s v="T-men &quot;FD CALLING IT UNKNOWN&quot;.  Pole fire - pole and other equipment damaged"/>
    <s v="     "/>
    <s v="FAS"/>
    <m/>
    <s v="N"/>
    <x v="0"/>
    <s v="112336"/>
    <m/>
    <m/>
    <m/>
    <m/>
    <m/>
    <s v="     "/>
    <x v="0"/>
    <s v="PG&amp;E"/>
    <m/>
    <m/>
    <m/>
    <s v="D"/>
    <m/>
    <s v="&lt;3 meters of linear travel"/>
    <m/>
    <s v="Equipment - PG&amp;E"/>
    <s v="34.f. Pole damage or failure"/>
    <s v="Equipment - PG&amp;E"/>
    <s v="All types of equipment / facility failure"/>
    <s v="Pole"/>
    <s v="Pole"/>
    <m/>
    <m/>
    <m/>
    <m/>
    <m/>
    <x v="3"/>
    <s v="Pole"/>
    <m/>
    <m/>
    <s v="     "/>
    <s v="Non-HFTD"/>
    <x v="0"/>
    <m/>
    <m/>
    <n v="36.5976"/>
    <n v="-119.557"/>
    <s v="Fresno"/>
    <s v="PARLIER-1104"/>
    <s v="252291104"/>
    <n v="11000"/>
    <m/>
    <x v="0"/>
    <m/>
    <s v="Rural"/>
    <m/>
    <m/>
    <s v="No"/>
    <m/>
    <m/>
    <m/>
    <m/>
    <m/>
    <m/>
    <m/>
    <s v="N"/>
    <s v="N"/>
    <m/>
    <m/>
    <s v="     "/>
    <m/>
    <m/>
    <m/>
    <m/>
    <m/>
    <m/>
    <m/>
    <m/>
    <m/>
    <m/>
    <m/>
    <m/>
    <m/>
    <m/>
    <m/>
    <m/>
    <m/>
    <m/>
    <m/>
  </r>
  <r>
    <s v="20190401"/>
    <s v="     "/>
    <n v="43634"/>
    <s v="6/18"/>
    <x v="0"/>
    <m/>
    <s v="25"/>
    <n v="2"/>
    <s v="6"/>
    <x v="3"/>
    <n v="43634"/>
    <n v="0.80833333333333335"/>
    <s v="2 spans of wire down.  Obtained EC 117462877. NG tie wire."/>
    <s v="     "/>
    <s v="FAS"/>
    <m/>
    <s v="N"/>
    <x v="0"/>
    <s v="420658"/>
    <s v="19-0069403"/>
    <m/>
    <s v="T004678931"/>
    <n v="117462877"/>
    <m/>
    <s v="     "/>
    <x v="1"/>
    <s v="PG&amp;E"/>
    <m/>
    <m/>
    <m/>
    <s v="D"/>
    <s v="D"/>
    <s v="&lt;3 meters of linear travel"/>
    <m/>
    <s v="Equipment - PG&amp;E"/>
    <s v="34.o. Other"/>
    <s v="Equipment - PG&amp;E"/>
    <s v="All types of equipment / facility failure"/>
    <s v="Other"/>
    <s v="Crossarm"/>
    <m/>
    <m/>
    <s v="Line to Ground"/>
    <m/>
    <s v="Overhead"/>
    <x v="3"/>
    <s v="Crossarm"/>
    <s v="Insulators/Conductors/"/>
    <s v="100367422"/>
    <s v="     "/>
    <s v="Non-HFTD"/>
    <x v="0"/>
    <m/>
    <m/>
    <n v="39.681600000000003"/>
    <n v="-122.27200000000001"/>
    <s v="GLENN"/>
    <s v="LOGAN-CREEK-2102"/>
    <m/>
    <m/>
    <s v="LOGAN CREEK 21022442"/>
    <x v="0"/>
    <s v="Artois FD"/>
    <s v="Agriculture"/>
    <m/>
    <m/>
    <s v="No"/>
    <m/>
    <m/>
    <m/>
    <m/>
    <m/>
    <m/>
    <m/>
    <s v="N"/>
    <s v="N"/>
    <m/>
    <m/>
    <s v="     "/>
    <m/>
    <m/>
    <m/>
    <m/>
    <m/>
    <m/>
    <m/>
    <m/>
    <m/>
    <m/>
    <m/>
    <m/>
    <m/>
    <m/>
    <m/>
    <m/>
    <m/>
    <m/>
    <m/>
  </r>
  <r>
    <s v="20190400"/>
    <s v="     "/>
    <n v="43634"/>
    <s v="6/18"/>
    <x v="0"/>
    <m/>
    <s v="25"/>
    <n v="2"/>
    <s v="6"/>
    <x v="3"/>
    <n v="43634"/>
    <m/>
    <s v="Overhead service wire ignited leaves in gutter"/>
    <s v="     "/>
    <s v="FAS"/>
    <m/>
    <s v="N"/>
    <x v="0"/>
    <s v="420418"/>
    <m/>
    <m/>
    <s v="T004678829"/>
    <n v="0"/>
    <m/>
    <s v="     "/>
    <x v="0"/>
    <s v="PG&amp;E"/>
    <m/>
    <m/>
    <m/>
    <s v="D"/>
    <m/>
    <s v="Other"/>
    <s v="A FEW LEAVES IN GUTTER,NO STRUCTURAL DAMAGE"/>
    <s v="Equipment - PG&amp;E"/>
    <s v="34.o. Other"/>
    <s v="Equipment - PG&amp;E"/>
    <m/>
    <m/>
    <s v="Service Drop"/>
    <m/>
    <m/>
    <m/>
    <m/>
    <s v="Overhead"/>
    <x v="0"/>
    <s v="Service Drop"/>
    <m/>
    <s v="221288751895"/>
    <s v="     "/>
    <s v="Non-HFTD"/>
    <x v="0"/>
    <m/>
    <m/>
    <n v="39.090699999999998"/>
    <n v="-121.547"/>
    <s v="YUBA"/>
    <s v="OLIVEHURST-1102"/>
    <m/>
    <m/>
    <m/>
    <x v="0"/>
    <s v="OLIVEHURST FIRE"/>
    <m/>
    <m/>
    <m/>
    <s v="No"/>
    <m/>
    <m/>
    <m/>
    <m/>
    <m/>
    <m/>
    <m/>
    <s v="N"/>
    <s v="N"/>
    <m/>
    <m/>
    <s v="     "/>
    <m/>
    <m/>
    <m/>
    <m/>
    <m/>
    <m/>
    <m/>
    <m/>
    <m/>
    <m/>
    <m/>
    <m/>
    <m/>
    <m/>
    <m/>
    <m/>
    <m/>
    <m/>
    <m/>
  </r>
  <r>
    <s v="20190398"/>
    <s v="     "/>
    <n v="43634"/>
    <s v="6/18"/>
    <x v="0"/>
    <m/>
    <s v="25"/>
    <n v="2"/>
    <s v="6"/>
    <x v="3"/>
    <n v="43634"/>
    <n v="0.35069444444444442"/>
    <s v="Added Asset Number. Pole SAP ID 1024529. Confirmed Lat/Long."/>
    <s v="     "/>
    <s v="FAS"/>
    <m/>
    <s v="N"/>
    <x v="0"/>
    <s v="418251"/>
    <s v="19-0069041"/>
    <m/>
    <s v="T004678203"/>
    <n v="0"/>
    <m/>
    <s v="     "/>
    <x v="1"/>
    <s v="PG&amp;E"/>
    <m/>
    <m/>
    <m/>
    <s v="D"/>
    <s v="D"/>
    <s v="&lt;0.25"/>
    <m/>
    <s v="Equipment - PG&amp;E"/>
    <s v="34.n. Transformer damage or failure"/>
    <s v="Equipment - PG&amp;E"/>
    <s v="All types of equipment / facility failure"/>
    <s v="Transformer failure"/>
    <s v="Transformer"/>
    <m/>
    <m/>
    <s v="Line to Ground"/>
    <m/>
    <s v="Overhead"/>
    <x v="3"/>
    <s v="Transformer"/>
    <m/>
    <s v="321813417576"/>
    <s v="     "/>
    <s v="Non-HFTD"/>
    <x v="0"/>
    <m/>
    <m/>
    <n v="36.981200000000001"/>
    <n v="-119.88"/>
    <s v="MADERA"/>
    <s v="STOREY-1108"/>
    <m/>
    <m/>
    <s v="STOREY 11086460"/>
    <x v="0"/>
    <s v="Madera County FD"/>
    <s v="Urban"/>
    <m/>
    <m/>
    <s v="No"/>
    <m/>
    <m/>
    <m/>
    <m/>
    <m/>
    <m/>
    <m/>
    <s v="N"/>
    <s v="N"/>
    <m/>
    <m/>
    <s v="     "/>
    <m/>
    <m/>
    <m/>
    <m/>
    <m/>
    <m/>
    <m/>
    <m/>
    <m/>
    <m/>
    <m/>
    <m/>
    <m/>
    <m/>
    <m/>
    <m/>
    <m/>
    <m/>
    <m/>
  </r>
  <r>
    <s v="20200611"/>
    <s v="     "/>
    <n v="44000"/>
    <s v="6/18"/>
    <x v="0"/>
    <n v="0.67083333333333328"/>
    <s v="25"/>
    <n v="2"/>
    <s v="6"/>
    <x v="4"/>
    <n v="44000"/>
    <n v="0.66041666666666665"/>
    <s v="On June 18, 2020 at 1605 hours a PG&amp;E troubleman was dispatched to the Lincoln 1105 Distribution Circuit on Nelson Ln just west of Lincoln. Upon arrival the troubleman found Cal Fire on scene working to extinguish a grass fire caused by a blue heron bird flying into primary overhead conductors causing them to slap together and blowing 2 of 3 fuses at fuse 8331. The remaining fuse from fuse 8331 was opened along with line recloser 1276 &amp; 1278 to deenergize the line. No downed wires or damaged poles were reported during this event. Power was restored to all 178 customers at 1859 hours on June 18, 2020. Per Cal Fire website, the fire was 100% contained on June 18, 2020. Final acres burned came to 110 acres. "/>
    <s v="     "/>
    <s v="FAS"/>
    <m/>
    <s v="N"/>
    <x v="0"/>
    <m/>
    <s v="20-0062791"/>
    <m/>
    <s v="T004991754"/>
    <m/>
    <m/>
    <s v="     "/>
    <x v="1"/>
    <s v="PG&amp;E"/>
    <m/>
    <s v="Vegetation"/>
    <m/>
    <s v="D"/>
    <s v="D"/>
    <s v="10-99"/>
    <m/>
    <s v="Contact - Animal - Bird"/>
    <s v="33.b. Animal contact"/>
    <s v="Contact - Bird"/>
    <s v="Contact from object"/>
    <s v="Contact - Animal"/>
    <m/>
    <s v="Contact - Animal"/>
    <s v="Conductor - Primary"/>
    <s v="Line to Line"/>
    <m/>
    <s v="Overhead"/>
    <x v="3"/>
    <s v="Conductor - Primary"/>
    <m/>
    <s v="CircuitID: 153701105 Fuse: 8331"/>
    <s v="     "/>
    <s v="Non-HFTD"/>
    <x v="0"/>
    <m/>
    <m/>
    <n v="38.8904"/>
    <n v="-121.354"/>
    <s v="Placer"/>
    <s v="LINCOLN-1105"/>
    <m/>
    <n v="12000"/>
    <m/>
    <x v="0"/>
    <s v="Cal Fire"/>
    <s v="Herbaceous"/>
    <m/>
    <m/>
    <s v="No"/>
    <s v="110"/>
    <s v="0"/>
    <s v="0"/>
    <s v="0"/>
    <s v="0"/>
    <s v="NELSON"/>
    <m/>
    <s v="N"/>
    <s v="N"/>
    <m/>
    <m/>
    <s v="     "/>
    <m/>
    <m/>
    <m/>
    <m/>
    <m/>
    <m/>
    <m/>
    <m/>
    <m/>
    <m/>
    <m/>
    <m/>
    <m/>
    <m/>
    <m/>
    <m/>
    <m/>
    <m/>
    <m/>
  </r>
  <r>
    <s v="20210849"/>
    <s v="     "/>
    <n v="44365"/>
    <s v="6/18"/>
    <x v="0"/>
    <n v="0.73958333333333337"/>
    <s v="25"/>
    <n v="2"/>
    <s v="6"/>
    <x v="5"/>
    <n v="44365"/>
    <m/>
    <s v="Transformer blew top off, burned pole, burned down 1 phase open wire secondary along with fence. The ensuing fire was 3 meter - 0.25 acre in size. This information is preliminary."/>
    <s v="     "/>
    <s v="FAS"/>
    <m/>
    <s v="N"/>
    <x v="0"/>
    <m/>
    <s v="21-0076375"/>
    <m/>
    <s v="T005319677"/>
    <n v="121566000"/>
    <m/>
    <s v="     "/>
    <x v="1"/>
    <s v="PG&amp;E"/>
    <m/>
    <s v="Other"/>
    <s v="Fence"/>
    <s v="D"/>
    <s v="D"/>
    <s v="&lt;0.25"/>
    <m/>
    <s v="Equipment - PG&amp;E"/>
    <s v="34.n. Transformer damage or failure"/>
    <s v="Equipment - PG&amp;E"/>
    <s v="All types of equipment / facility failure"/>
    <s v="Transformer failure"/>
    <s v="Transformer"/>
    <m/>
    <m/>
    <s v="Line to Ground"/>
    <s v="Y"/>
    <s v="Overhead"/>
    <x v="3"/>
    <s v="Transformer"/>
    <s v="Transformer, pole"/>
    <s v="101130119"/>
    <s v="     "/>
    <s v="Non-HFTD"/>
    <x v="0"/>
    <m/>
    <m/>
    <n v="37.1111"/>
    <n v="-120.265"/>
    <s v="Madera"/>
    <s v="CHOWCHILLA-1101"/>
    <m/>
    <n v="12000"/>
    <m/>
    <x v="0"/>
    <s v="Cal Fire"/>
    <s v="Urban"/>
    <m/>
    <m/>
    <s v="No"/>
    <m/>
    <m/>
    <m/>
    <m/>
    <m/>
    <m/>
    <m/>
    <s v="N"/>
    <s v="N"/>
    <m/>
    <m/>
    <s v="     "/>
    <m/>
    <m/>
    <m/>
    <m/>
    <m/>
    <m/>
    <m/>
    <m/>
    <m/>
    <m/>
    <m/>
    <m/>
    <m/>
    <m/>
    <m/>
    <m/>
    <m/>
    <m/>
    <m/>
  </r>
  <r>
    <s v="20210846"/>
    <s v="     "/>
    <n v="44365"/>
    <s v="6/18"/>
    <x v="0"/>
    <n v="0.51041666666666663"/>
    <s v="25"/>
    <n v="2"/>
    <s v="6"/>
    <x v="5"/>
    <m/>
    <m/>
    <s v="Capacitor bank failed and caused pole fire. The ensuing fire was limited to PG&amp;E assets. This information is preliminary."/>
    <s v="     "/>
    <s v="FAS"/>
    <m/>
    <s v="N"/>
    <x v="0"/>
    <m/>
    <m/>
    <m/>
    <s v="T005319219"/>
    <n v="121578000"/>
    <m/>
    <s v="     "/>
    <x v="0"/>
    <s v="PG&amp;E"/>
    <m/>
    <s v="Other"/>
    <s v="Pole"/>
    <s v="D"/>
    <s v="D"/>
    <s v="&lt;3 meters of linear travel"/>
    <s v="&lt;1 meter"/>
    <s v="Equipment - PG&amp;E"/>
    <s v="34.a. Capacitor bank damage or failure"/>
    <s v="Equipment - PG&amp;E"/>
    <s v="All types of equipment / facility failure"/>
    <s v="Capacitor bank failure"/>
    <s v="Capacitor Bank"/>
    <m/>
    <m/>
    <m/>
    <s v="N"/>
    <s v="Overhead"/>
    <x v="3"/>
    <s v="Capacitor Bank"/>
    <s v="Capacitor Bank, Pole"/>
    <s v="104057566"/>
    <s v="     "/>
    <s v="Non-HFTD"/>
    <x v="0"/>
    <m/>
    <m/>
    <n v="40.013199999999998"/>
    <n v="-122.09699999999999"/>
    <s v="Tehama"/>
    <s v="LOS-MOLINOS-1102"/>
    <m/>
    <n v="12000"/>
    <m/>
    <x v="0"/>
    <s v="Cal Fire/Employee"/>
    <s v="Agriculture"/>
    <s v="Fire-resistive fuel bed"/>
    <s v="Dirt"/>
    <s v="No"/>
    <m/>
    <m/>
    <m/>
    <m/>
    <m/>
    <m/>
    <m/>
    <s v="N"/>
    <s v="N"/>
    <m/>
    <m/>
    <s v="     "/>
    <m/>
    <m/>
    <m/>
    <m/>
    <m/>
    <m/>
    <m/>
    <m/>
    <m/>
    <m/>
    <m/>
    <m/>
    <m/>
    <m/>
    <m/>
    <m/>
    <m/>
    <m/>
    <m/>
  </r>
  <r>
    <s v="20210851"/>
    <s v="     "/>
    <n v="44365"/>
    <s v="6/18"/>
    <x v="0"/>
    <n v="0.78819444444444442"/>
    <s v="25"/>
    <n v="2"/>
    <s v="6"/>
    <x v="5"/>
    <n v="44365"/>
    <m/>
    <s v="Underground transformer T2597 failed and caught fire inside of underground enclosure. The ensuing fire was limited to PG&amp;E assets. This information is preliminary.   7/16/2021 per CAL Fire, this fire is still under invetigation.  Please request a fire report at a later date."/>
    <s v="     "/>
    <s v="FAS"/>
    <m/>
    <s v="N"/>
    <x v="0"/>
    <m/>
    <s v="21-0076432"/>
    <m/>
    <s v="T005319801"/>
    <n v="121566000"/>
    <m/>
    <s v="     "/>
    <x v="0"/>
    <s v="PG&amp;E"/>
    <m/>
    <s v="Other"/>
    <s v="Pot destroyed cable in conduit, secondary wire, services damaged_x000a_severely in vault enclosure"/>
    <s v="D"/>
    <m/>
    <s v="Structure-PG&amp;E only"/>
    <s v="transformer and associated wires in vault enclosure, smoke but no flame above li"/>
    <s v="Equipment - PG&amp;E"/>
    <s v="34.n. Transformer damage or failure"/>
    <s v="Equipment - PG&amp;E"/>
    <s v="All types of equipment / facility failure"/>
    <s v="Transformer failure"/>
    <s v="Transformer"/>
    <m/>
    <m/>
    <s v="Line to Ground"/>
    <m/>
    <s v="Subsurface"/>
    <x v="3"/>
    <s v="Transformer"/>
    <s v="Pot destroyed cable in conduit, secondary wire, services damaged_x000a_severely in vault enclosure"/>
    <s v="107937739"/>
    <s v="     "/>
    <s v="Non-HFTD"/>
    <x v="0"/>
    <m/>
    <m/>
    <n v="39.755200000000002"/>
    <n v="-121.86799999999999"/>
    <s v="Butte"/>
    <s v="SYCAMORE-CREEK-1110"/>
    <m/>
    <n v="12000"/>
    <m/>
    <x v="0"/>
    <s v="Chico FD"/>
    <s v="Urban"/>
    <m/>
    <m/>
    <s v="No"/>
    <m/>
    <m/>
    <m/>
    <m/>
    <m/>
    <m/>
    <m/>
    <s v="N"/>
    <s v="N"/>
    <m/>
    <m/>
    <s v="     "/>
    <m/>
    <m/>
    <m/>
    <m/>
    <m/>
    <m/>
    <m/>
    <m/>
    <m/>
    <m/>
    <m/>
    <m/>
    <m/>
    <m/>
    <m/>
    <m/>
    <m/>
    <m/>
    <m/>
  </r>
  <r>
    <s v="20210850"/>
    <s v="     "/>
    <n v="44365"/>
    <s v="6/18"/>
    <x v="0"/>
    <n v="0.78611111111111109"/>
    <s v="25"/>
    <n v="2"/>
    <s v="6"/>
    <x v="5"/>
    <n v="44365"/>
    <m/>
    <s v="Deteriorated seconday flashed mid span, resulting in a 1 meter - &lt; 3 meter fire. Overhead transformer was also damaged. This information is preliminary.  Updates to CE, CD; Other companies on pole - CableTV;"/>
    <s v="     "/>
    <s v="FAS"/>
    <m/>
    <s v="N"/>
    <x v="0"/>
    <m/>
    <s v="21-0076431"/>
    <m/>
    <s v="T005319790"/>
    <n v="121566000"/>
    <m/>
    <s v="     "/>
    <x v="1"/>
    <s v="PG&amp;E"/>
    <m/>
    <s v="Vegetation"/>
    <m/>
    <s v="D"/>
    <s v="D"/>
    <s v="&lt;0.25"/>
    <m/>
    <s v="Equipment - PG&amp;E"/>
    <s v="34.b. Conductor damage or failure"/>
    <s v="Equipment - PG&amp;E"/>
    <s v="All types of equipment / facility failure"/>
    <s v="Conductor failure-all"/>
    <s v="Conductor - Open Wire Secondary"/>
    <m/>
    <m/>
    <s v="Line to Ground"/>
    <s v="Y"/>
    <s v="Overhead"/>
    <x v="1"/>
    <s v="Conductor - Open Wire Secondary"/>
    <m/>
    <s v="100743694"/>
    <s v="     "/>
    <s v="Non-HFTD"/>
    <x v="0"/>
    <m/>
    <m/>
    <n v="36.103099999999998"/>
    <n v="-119.574"/>
    <s v="Kings"/>
    <s v="CORCORAN-1112"/>
    <m/>
    <m/>
    <s v="N/A"/>
    <x v="0"/>
    <s v="Kings County FD"/>
    <s v="Urban"/>
    <s v="Grass fuel model"/>
    <m/>
    <s v="No"/>
    <m/>
    <m/>
    <m/>
    <m/>
    <m/>
    <m/>
    <m/>
    <s v="N"/>
    <s v="N"/>
    <m/>
    <m/>
    <s v="     "/>
    <m/>
    <m/>
    <m/>
    <m/>
    <m/>
    <m/>
    <m/>
    <m/>
    <m/>
    <m/>
    <m/>
    <m/>
    <m/>
    <m/>
    <m/>
    <m/>
    <m/>
    <m/>
    <m/>
  </r>
  <r>
    <s v="20210840"/>
    <s v="     "/>
    <n v="44365"/>
    <s v="6/18"/>
    <x v="0"/>
    <n v="0.35"/>
    <s v="25"/>
    <n v="2"/>
    <s v="6"/>
    <x v="5"/>
    <n v="44365"/>
    <m/>
    <s v="Overhead secondary connector failed at transformer, resulting in a 30 to 40 foot fire. This information is preliminary."/>
    <s v="     "/>
    <s v="FAS"/>
    <m/>
    <s v="N"/>
    <x v="0"/>
    <m/>
    <s v="21-0076146"/>
    <m/>
    <s v="T005318856, T005318860"/>
    <m/>
    <m/>
    <s v="     "/>
    <x v="1"/>
    <s v="PG&amp;E"/>
    <m/>
    <s v="Vegetation"/>
    <m/>
    <s v="D"/>
    <s v="D"/>
    <s v="&lt;0.25"/>
    <m/>
    <s v="Equipment - PG&amp;E"/>
    <s v="34.m. Connection device damage or failure"/>
    <s v="Equipment - PG&amp;E"/>
    <s v="All types of equipment / facility failure"/>
    <s v="Splice/Clamp/Connector"/>
    <s v="Splice/Clamp/Connector"/>
    <m/>
    <m/>
    <s v="Line to Ground"/>
    <s v="Y"/>
    <s v="Overhead"/>
    <x v="1"/>
    <s v="Splice/Clamp/Connector"/>
    <s v="Connector"/>
    <s v="102349547"/>
    <s v="     "/>
    <s v="Non-HFTD"/>
    <x v="0"/>
    <m/>
    <m/>
    <n v="38.772399999999998"/>
    <n v="-121.41500000000001"/>
    <s v="Placer"/>
    <s v="CATLETT-1102"/>
    <m/>
    <m/>
    <s v="N/A"/>
    <x v="0"/>
    <s v="Cal Fire"/>
    <s v="Agriculture"/>
    <s v="Brush fuel model"/>
    <m/>
    <s v="No"/>
    <m/>
    <m/>
    <m/>
    <m/>
    <m/>
    <m/>
    <m/>
    <s v="N"/>
    <s v="N"/>
    <m/>
    <m/>
    <s v="     "/>
    <m/>
    <m/>
    <m/>
    <m/>
    <m/>
    <m/>
    <m/>
    <m/>
    <m/>
    <m/>
    <m/>
    <m/>
    <m/>
    <m/>
    <m/>
    <m/>
    <m/>
    <m/>
    <m/>
  </r>
  <r>
    <s v="20210844"/>
    <s v="     "/>
    <n v="44365"/>
    <s v="6/18"/>
    <x v="0"/>
    <n v="0.48333333333333334"/>
    <s v="25"/>
    <n v="2"/>
    <s v="6"/>
    <x v="5"/>
    <m/>
    <m/>
    <s v="Capacitor bank C435 failed and troubleman found jumpers burnt open. The ensuing fire was less than one meter in size. This information is preliminary."/>
    <s v="     "/>
    <s v="FAS"/>
    <m/>
    <s v="N"/>
    <x v="0"/>
    <m/>
    <m/>
    <m/>
    <s v="T005319170"/>
    <n v="121563000"/>
    <m/>
    <s v="     "/>
    <x v="0"/>
    <s v="PG&amp;E"/>
    <m/>
    <s v="Other"/>
    <s v="Capacitor bank"/>
    <s v="D"/>
    <s v="D"/>
    <s v="Structure-PG&amp;E only"/>
    <m/>
    <s v="Equipment - PG&amp;E"/>
    <s v="34.a. Capacitor bank damage or failure"/>
    <s v="Equipment - PG&amp;E"/>
    <s v="All types of equipment / facility failure"/>
    <s v="Capacitor bank failure"/>
    <s v="Jumper"/>
    <m/>
    <m/>
    <m/>
    <s v="Y"/>
    <s v="Overhead"/>
    <x v="3"/>
    <s v="Jumper"/>
    <s v="Capacitor Bank"/>
    <s v="1003640441"/>
    <s v="     "/>
    <s v="Non-HFTD"/>
    <x v="0"/>
    <n v="246"/>
    <m/>
    <n v="40.570999999999998"/>
    <n v="-122.32599999999999"/>
    <s v="Shasta"/>
    <s v="OREGON-TRAIL-1104"/>
    <m/>
    <n v="12000"/>
    <m/>
    <x v="0"/>
    <s v="Unknown"/>
    <s v="Hardwood Woodland"/>
    <s v="Grass fuel model"/>
    <m/>
    <s v="No"/>
    <m/>
    <m/>
    <m/>
    <m/>
    <m/>
    <m/>
    <m/>
    <s v="N"/>
    <s v="N"/>
    <m/>
    <m/>
    <s v="     "/>
    <m/>
    <m/>
    <m/>
    <m/>
    <m/>
    <m/>
    <m/>
    <m/>
    <m/>
    <m/>
    <m/>
    <m/>
    <m/>
    <m/>
    <m/>
    <m/>
    <m/>
    <m/>
    <m/>
  </r>
  <r>
    <s v="20210843"/>
    <s v="     "/>
    <n v="44365"/>
    <s v="6/18"/>
    <x v="0"/>
    <n v="0.45833333333333331"/>
    <s v="25"/>
    <n v="2"/>
    <s v="6"/>
    <x v="5"/>
    <n v="44365"/>
    <m/>
    <s v="Third party vehicle made contact with communication lines which caused secondary conductors to get together. This resulted in a 10' x 10' fire. EOC preliminary on call notes: HAWC called about a 5x5 spot fire with mentions of palm trees on fire. ILIS says the cause of the outage is a car-pole. I tried calling the Tman to confirm no electric related injuries but he did not answer. I will follow up. I talked to the Tman at 1415 hours and he confirmed there were no injuries. He said a semi snagged communication lines and drove off, which caused secondaries to make contact. The fire happened at the pole with LR 4094. Tman said it was more like 10x10."/>
    <s v="     "/>
    <s v="FAS"/>
    <m/>
    <s v="N"/>
    <x v="0"/>
    <m/>
    <s v="21-0076142"/>
    <m/>
    <s v="T005319114"/>
    <n v="121565000"/>
    <m/>
    <s v="     "/>
    <x v="1"/>
    <s v="PG&amp;E"/>
    <m/>
    <s v="Vegetation"/>
    <m/>
    <s v="D"/>
    <s v="D"/>
    <s v="&lt;0.25"/>
    <m/>
    <s v="Contact - 3rd Party"/>
    <s v="33.d. Vehicle contact"/>
    <s v="Contact - 3rd Party"/>
    <s v="Contact from object"/>
    <s v="Vehicle contact"/>
    <m/>
    <s v="Vehicle contact"/>
    <s v="Recloser"/>
    <s v="Line to Line"/>
    <s v="Y"/>
    <s v="Overhead"/>
    <x v="3"/>
    <s v="Recloser"/>
    <s v="Pole, Crossarm, Cutout"/>
    <s v="100231372"/>
    <s v="     "/>
    <s v="Non-HFTD"/>
    <x v="0"/>
    <m/>
    <m/>
    <n v="35.295299999999997"/>
    <n v="-118.914"/>
    <s v="Kern"/>
    <s v="LAMONT-1106"/>
    <m/>
    <n v="12000"/>
    <m/>
    <x v="0"/>
    <s v="Fire Department"/>
    <s v="Urban"/>
    <m/>
    <m/>
    <s v="No"/>
    <m/>
    <m/>
    <m/>
    <m/>
    <m/>
    <m/>
    <m/>
    <s v="N"/>
    <s v="N"/>
    <m/>
    <m/>
    <s v="     "/>
    <m/>
    <m/>
    <m/>
    <m/>
    <m/>
    <m/>
    <m/>
    <m/>
    <m/>
    <m/>
    <m/>
    <m/>
    <m/>
    <m/>
    <m/>
    <m/>
    <m/>
    <m/>
    <m/>
  </r>
  <r>
    <s v="MIA20141622"/>
    <s v="     "/>
    <n v="41809"/>
    <s v="6/19"/>
    <x v="0"/>
    <n v="0.78921296296296295"/>
    <s v="25"/>
    <n v="2"/>
    <s v="6"/>
    <x v="7"/>
    <n v="41809"/>
    <n v="0.78888888888888886"/>
    <s v="Line opener jumper, grassfire,  no structure involved "/>
    <s v="     "/>
    <s v="FAS"/>
    <n v="44265"/>
    <s v="Y"/>
    <x v="0"/>
    <m/>
    <m/>
    <m/>
    <s v="1130394867"/>
    <n v="108205153"/>
    <m/>
    <s v="     "/>
    <x v="1"/>
    <s v="PG&amp;E"/>
    <m/>
    <m/>
    <m/>
    <s v="D"/>
    <m/>
    <s v="Unknown"/>
    <m/>
    <s v="Equipment - PG&amp;E"/>
    <s v="34.o. Other"/>
    <s v="Equipment - PG&amp;E"/>
    <s v="All types of equipment / facility failure"/>
    <s v="Equipment failure - Other"/>
    <s v="Jumper"/>
    <m/>
    <m/>
    <m/>
    <s v="No"/>
    <s v="Overhead"/>
    <x v="0"/>
    <m/>
    <m/>
    <s v="2589"/>
    <s v="     "/>
    <s v="Non-HFTD"/>
    <x v="0"/>
    <m/>
    <m/>
    <n v="38.780299999999997"/>
    <n v="-121.5"/>
    <s v="Sutter"/>
    <s v="CATLETT-1102"/>
    <s v="153761102"/>
    <n v="11000"/>
    <m/>
    <x v="0"/>
    <s v="Plesant Grove FD"/>
    <s v="Urban"/>
    <m/>
    <m/>
    <s v="No"/>
    <m/>
    <m/>
    <m/>
    <m/>
    <m/>
    <m/>
    <m/>
    <s v="N"/>
    <s v="N"/>
    <m/>
    <m/>
    <s v="     "/>
    <m/>
    <m/>
    <m/>
    <m/>
    <m/>
    <m/>
    <m/>
    <m/>
    <m/>
    <m/>
    <m/>
    <m/>
    <m/>
    <m/>
    <m/>
    <m/>
    <m/>
    <m/>
    <m/>
  </r>
  <r>
    <s v="20140017"/>
    <s v="     "/>
    <n v="41809"/>
    <s v="6/19"/>
    <x v="0"/>
    <n v="0.78749999999999998"/>
    <s v="25"/>
    <n v="2"/>
    <s v="6"/>
    <x v="7"/>
    <n v="41809"/>
    <n v="0.78749999999999998"/>
    <s v="BURNED OPEN JUMPER @ 3203 SNAKY OPEN DAUST RPTS BURNED OPEN JUMPER AT FLYING BELLS CAUSE GRASS FIRE"/>
    <s v="     "/>
    <m/>
    <m/>
    <s v="N"/>
    <x v="0"/>
    <s v="1036857"/>
    <s v="14-0039476"/>
    <m/>
    <m/>
    <m/>
    <m/>
    <s v="     "/>
    <x v="1"/>
    <s v="PG&amp;E"/>
    <m/>
    <s v="Vegetation"/>
    <m/>
    <s v="D"/>
    <m/>
    <s v="0.26-9.99"/>
    <s v="Square Feet: 100x200; Acreage: 0.45"/>
    <s v="Equipment - PG&amp;E"/>
    <s v="34.m. Connection device damage or failure"/>
    <s v="Equipment - PG&amp;E"/>
    <s v="All types of equipment / facility failure"/>
    <s v="Splice/Clamp/Connector"/>
    <s v="Splice/Clamp/Connector"/>
    <m/>
    <m/>
    <s v="Open Circuit"/>
    <s v="AT&amp;T"/>
    <s v="Overhead"/>
    <x v="3"/>
    <s v="Conductor"/>
    <m/>
    <s v="101297449"/>
    <s v="     "/>
    <s v="Non-HFTD"/>
    <x v="0"/>
    <m/>
    <m/>
    <n v="38.780200000000001"/>
    <n v="-121.501"/>
    <s v="Sutter"/>
    <s v="CATLETT-1102"/>
    <s v="153761102"/>
    <n v="12000"/>
    <s v="CATLETT 11022506"/>
    <x v="0"/>
    <m/>
    <s v="Urban"/>
    <m/>
    <m/>
    <s v="No"/>
    <m/>
    <m/>
    <m/>
    <m/>
    <m/>
    <m/>
    <m/>
    <s v="N"/>
    <s v="N"/>
    <m/>
    <m/>
    <s v="     "/>
    <m/>
    <m/>
    <m/>
    <m/>
    <m/>
    <m/>
    <m/>
    <m/>
    <m/>
    <m/>
    <m/>
    <m/>
    <m/>
    <m/>
    <m/>
    <m/>
    <m/>
    <m/>
    <m/>
  </r>
  <r>
    <s v="20140016"/>
    <s v="     "/>
    <n v="41809"/>
    <s v="6/19"/>
    <x v="0"/>
    <n v="0.68888888888888888"/>
    <s v="25"/>
    <n v="2"/>
    <s v="6"/>
    <x v="7"/>
    <m/>
    <m/>
    <s v="CALLED FOR CREW TO REPLACE SERVICE &amp; TREE CREW"/>
    <s v="     "/>
    <m/>
    <m/>
    <s v="N"/>
    <x v="0"/>
    <s v="1036816"/>
    <m/>
    <m/>
    <s v="T003141342"/>
    <n v="108205133"/>
    <m/>
    <s v="     "/>
    <x v="1"/>
    <s v="PG&amp;E"/>
    <m/>
    <s v="Vegetation"/>
    <m/>
    <s v="D"/>
    <m/>
    <s v="&lt;0.25"/>
    <s v="Square Feet: ; Acreage: "/>
    <s v="Equipment - PG&amp;E"/>
    <s v="34.o. Other"/>
    <s v="Equipment - PG&amp;E"/>
    <s v="All types of equipment / facility failure"/>
    <s v="Service Drop"/>
    <s v="Service Drop"/>
    <m/>
    <m/>
    <m/>
    <s v="AT&amp;T"/>
    <s v="Overhead"/>
    <x v="1"/>
    <s v="Service Drop"/>
    <m/>
    <s v="102133758"/>
    <s v="     "/>
    <s v="Non-HFTD"/>
    <x v="0"/>
    <m/>
    <m/>
    <n v="37.9315"/>
    <n v="-121.3"/>
    <s v="San Joaquin"/>
    <s v="STOCKTON-A-1110"/>
    <s v="162371110"/>
    <m/>
    <s v="N/A"/>
    <x v="0"/>
    <m/>
    <s v="Urban"/>
    <m/>
    <m/>
    <s v="No"/>
    <m/>
    <m/>
    <m/>
    <m/>
    <m/>
    <m/>
    <m/>
    <s v="N"/>
    <s v="N"/>
    <m/>
    <m/>
    <s v="     "/>
    <m/>
    <m/>
    <m/>
    <m/>
    <m/>
    <m/>
    <m/>
    <m/>
    <m/>
    <m/>
    <m/>
    <m/>
    <m/>
    <m/>
    <m/>
    <m/>
    <m/>
    <m/>
    <m/>
  </r>
  <r>
    <s v="20150137"/>
    <s v="     "/>
    <n v="42174"/>
    <s v="6/19"/>
    <x v="0"/>
    <n v="0.83958333333333335"/>
    <s v="25"/>
    <n v="2"/>
    <s v="6"/>
    <x v="2"/>
    <n v="42174"/>
    <n v="0.83958333333333335"/>
    <s v="911 call, met with fire batallon chief, fire out, suspecious. Fire apears to have started due to exposed service conductors @ rider pole. However, gentleman living in trailer at address was up on shed roof near service trimming tree when fi"/>
    <s v="     "/>
    <m/>
    <m/>
    <s v="N"/>
    <x v="0"/>
    <s v="1253555"/>
    <s v="15-0042237"/>
    <m/>
    <m/>
    <n v="110466381"/>
    <m/>
    <s v="     "/>
    <x v="1"/>
    <s v="PG&amp;E"/>
    <m/>
    <s v="Vegetation"/>
    <m/>
    <s v="D"/>
    <m/>
    <s v="&lt;0.25"/>
    <s v="Square Feet: ; Acreage: "/>
    <s v="Equipment - PG&amp;E"/>
    <s v="34.n. Transformer damage or failure"/>
    <s v="Equipment - PG&amp;E"/>
    <s v="All types of equipment / facility failure"/>
    <s v="Transformer"/>
    <s v="Transformer"/>
    <m/>
    <m/>
    <s v="Open Circuit"/>
    <s v="PACIFIC BELL"/>
    <s v="Overhead"/>
    <x v="1"/>
    <s v="Conductor"/>
    <m/>
    <s v="101308410"/>
    <s v="     "/>
    <s v="Non-HFTD"/>
    <x v="0"/>
    <m/>
    <m/>
    <n v="39.159700000000001"/>
    <n v="-121.48699999999999"/>
    <s v="Yuba"/>
    <s v="MARYSVILLE-1108"/>
    <s v="152011108"/>
    <m/>
    <s v="N/A"/>
    <x v="0"/>
    <s v="Cal Fire Dept"/>
    <s v="Agriculture"/>
    <m/>
    <m/>
    <s v="No"/>
    <m/>
    <m/>
    <m/>
    <m/>
    <m/>
    <m/>
    <m/>
    <s v="N"/>
    <s v="N"/>
    <m/>
    <m/>
    <s v="     "/>
    <m/>
    <m/>
    <m/>
    <m/>
    <m/>
    <m/>
    <m/>
    <m/>
    <m/>
    <m/>
    <m/>
    <m/>
    <m/>
    <m/>
    <m/>
    <m/>
    <m/>
    <m/>
    <m/>
  </r>
  <r>
    <s v="MIA20158998"/>
    <s v="     "/>
    <n v="42174"/>
    <s v="6/19"/>
    <x v="0"/>
    <n v="0.66214120370370366"/>
    <s v="25"/>
    <n v="2"/>
    <s v="6"/>
    <x v="2"/>
    <n v="42174"/>
    <n v="0.66180555555555554"/>
    <s v="Blew fuse causing 20 acre fire"/>
    <s v="     "/>
    <s v="FAS"/>
    <n v="44259"/>
    <s v="Y"/>
    <x v="0"/>
    <s v="1253359"/>
    <s v="N/A"/>
    <m/>
    <s v="T003422953"/>
    <m/>
    <m/>
    <s v="     "/>
    <x v="0"/>
    <s v="PG&amp;E"/>
    <m/>
    <m/>
    <m/>
    <s v="D"/>
    <m/>
    <s v="Oct-99"/>
    <m/>
    <s v="Equipment - PG&amp;E"/>
    <s v="34.h. Crossarm damage or failure"/>
    <s v="Equipment - PG&amp;E"/>
    <s v="All types of equipment / facility failure"/>
    <s v="Crossarm failure"/>
    <s v="Crossarm"/>
    <m/>
    <m/>
    <m/>
    <s v="No"/>
    <s v="Overhead"/>
    <x v="0"/>
    <m/>
    <m/>
    <s v="103397126"/>
    <s v="     "/>
    <s v="Non-HFTD"/>
    <x v="0"/>
    <m/>
    <m/>
    <n v="34.829799999999999"/>
    <n v="-120.428"/>
    <s v="Santa Barbara"/>
    <s v="DIVIDE-1101"/>
    <s v="182571101"/>
    <n v="11000"/>
    <m/>
    <x v="0"/>
    <s v="Santa Barbara FD"/>
    <s v="Rural"/>
    <m/>
    <m/>
    <s v="No"/>
    <m/>
    <m/>
    <m/>
    <m/>
    <m/>
    <m/>
    <m/>
    <s v="N"/>
    <s v="N"/>
    <m/>
    <m/>
    <s v="     "/>
    <m/>
    <m/>
    <m/>
    <m/>
    <m/>
    <m/>
    <m/>
    <m/>
    <m/>
    <m/>
    <m/>
    <m/>
    <m/>
    <m/>
    <m/>
    <m/>
    <m/>
    <m/>
    <m/>
  </r>
  <r>
    <s v="20150136"/>
    <s v="     "/>
    <n v="42174"/>
    <s v="6/19"/>
    <x v="0"/>
    <n v="0.50972222222222219"/>
    <s v="25"/>
    <n v="2"/>
    <s v="6"/>
    <x v="2"/>
    <n v="42174"/>
    <n v="0.50972222222222219"/>
    <s v="WOOD PECKER SHORTED OUT FROM CROSSARM TO CUT OU JUMPER WIRE, BLEW 1 OF 2 FUSES AT  6617 CAUSING 20 ACRE FIRE"/>
    <s v="     "/>
    <m/>
    <m/>
    <s v="N"/>
    <x v="0"/>
    <s v="1253359"/>
    <s v="15-0042163"/>
    <m/>
    <m/>
    <m/>
    <m/>
    <s v="     "/>
    <x v="1"/>
    <s v="PG&amp;E"/>
    <m/>
    <s v="Vegetation"/>
    <m/>
    <s v="D"/>
    <m/>
    <s v="10-99"/>
    <s v="Square Feet: ; Acreage: 20"/>
    <s v="Contact - Animal - Bird"/>
    <s v="33.b. Animal contact"/>
    <s v="Contact - Bird"/>
    <s v="All types of equipment / facility failure"/>
    <s v="Contact - Animal"/>
    <m/>
    <s v="Contact - Animal"/>
    <s v="Conductor"/>
    <s v="Line to Ground"/>
    <s v="0"/>
    <s v="Overhead"/>
    <x v="3"/>
    <s v="Conductor"/>
    <m/>
    <s v="103015189"/>
    <s v="     "/>
    <s v="Non-HFTD"/>
    <x v="0"/>
    <m/>
    <m/>
    <n v="34.835599999999999"/>
    <n v="-120.384"/>
    <s v="Santa Barbara"/>
    <s v="SISQUOC-1101"/>
    <s v="182571101"/>
    <n v="12000"/>
    <s v="DIVIDE 1101M78"/>
    <x v="0"/>
    <s v="Santa Barbara County FD"/>
    <s v="Shrub"/>
    <m/>
    <m/>
    <s v="Yes"/>
    <s v="10"/>
    <m/>
    <m/>
    <m/>
    <m/>
    <m/>
    <m/>
    <s v="N"/>
    <s v="N"/>
    <m/>
    <m/>
    <s v="     "/>
    <m/>
    <m/>
    <m/>
    <m/>
    <m/>
    <m/>
    <m/>
    <m/>
    <m/>
    <m/>
    <m/>
    <m/>
    <m/>
    <m/>
    <m/>
    <m/>
    <m/>
    <m/>
    <m/>
  </r>
  <r>
    <s v="20160120"/>
    <s v="     "/>
    <n v="42540"/>
    <s v="6/19"/>
    <x v="0"/>
    <n v="0.65972222222222221"/>
    <s v="26"/>
    <n v="2"/>
    <s v="6"/>
    <x v="6"/>
    <n v="42540"/>
    <n v="0.65972222222222221"/>
    <s v="BROKEN POLE, BURNT AT BASE WIRE DOWN. POLE LEANING ACCROSS RD. WAITED FOR CREW TO HOLD POLE BEFORE RE-ENERGIZING MAIN LINE. RE-ENERGIZED MAIN LINE SW 3023 @ 2125 CHKD CUST POWER OK 2128"/>
    <s v="     "/>
    <m/>
    <m/>
    <s v="N"/>
    <x v="0"/>
    <s v="1492315"/>
    <s v="16-0044329"/>
    <m/>
    <m/>
    <m/>
    <m/>
    <s v="     "/>
    <x v="1"/>
    <s v="PG&amp;E"/>
    <m/>
    <s v="Vegetation"/>
    <m/>
    <s v="D"/>
    <m/>
    <s v="&lt;0.25"/>
    <s v="Square Feet: ; Acreage: "/>
    <s v="Contact - 3rd Party"/>
    <s v="33.d. Vehicle contact"/>
    <s v="Contact - 3rd Party"/>
    <s v="All types of equipment / facility failure"/>
    <s v="Contact - Vehicle"/>
    <m/>
    <s v="Contact - Vehicle"/>
    <s v="Pole"/>
    <s v="Line to Ground"/>
    <m/>
    <s v="Overhead"/>
    <x v="3"/>
    <s v="Conductor"/>
    <m/>
    <s v="101582754"/>
    <s v="     "/>
    <s v="Non-HFTD"/>
    <x v="0"/>
    <m/>
    <m/>
    <n v="38.2425"/>
    <n v="-121.854"/>
    <s v="Solano"/>
    <s v="PEABODY-2107"/>
    <s v="63642107"/>
    <n v="21000"/>
    <s v="PEABODY 21078502"/>
    <x v="0"/>
    <s v="RIO VISTA MONTEZHUMA FIRE"/>
    <s v="Herbaceous"/>
    <m/>
    <m/>
    <s v="No"/>
    <m/>
    <m/>
    <m/>
    <m/>
    <m/>
    <m/>
    <m/>
    <s v="N"/>
    <s v="N"/>
    <m/>
    <m/>
    <s v="     "/>
    <m/>
    <m/>
    <m/>
    <m/>
    <m/>
    <m/>
    <m/>
    <m/>
    <m/>
    <m/>
    <m/>
    <m/>
    <m/>
    <m/>
    <m/>
    <m/>
    <m/>
    <m/>
    <m/>
  </r>
  <r>
    <s v="20170123"/>
    <s v="     "/>
    <n v="42905"/>
    <s v="6/19"/>
    <x v="0"/>
    <m/>
    <s v="25"/>
    <n v="2"/>
    <s v="6"/>
    <x v="0"/>
    <n v="42905"/>
    <n v="0.8354166666666667"/>
    <s v="0"/>
    <s v="     "/>
    <m/>
    <m/>
    <s v="N"/>
    <x v="0"/>
    <s v="1811578"/>
    <s v="17-0056796"/>
    <m/>
    <m/>
    <m/>
    <m/>
    <s v="     "/>
    <x v="1"/>
    <s v="PG&amp;E"/>
    <m/>
    <s v="Vegetation"/>
    <m/>
    <s v="D"/>
    <m/>
    <s v="&lt;0.25"/>
    <s v="Square Feet: ; Acreage: "/>
    <s v="Equipment - PG&amp;E"/>
    <s v="34.n. Transformer damage or failure"/>
    <s v="Equipment - PG&amp;E"/>
    <s v="All types of equipment / facility failure"/>
    <s v="Transformer"/>
    <s v="Transformer"/>
    <m/>
    <m/>
    <s v="Line to Line"/>
    <s v="Unknown"/>
    <s v="Overhead"/>
    <x v="3"/>
    <s v="Transformer"/>
    <m/>
    <s v="101233468"/>
    <s v="     "/>
    <s v="Non-HFTD"/>
    <x v="0"/>
    <m/>
    <m/>
    <n v="38.101199999999999"/>
    <n v="-120.87"/>
    <s v="Calaveras"/>
    <s v="CORRAL-1103"/>
    <s v="162991103"/>
    <n v="12000"/>
    <s v="CORRAL 1103936674"/>
    <x v="0"/>
    <s v="Unknown"/>
    <s v="Urban"/>
    <m/>
    <m/>
    <s v="No"/>
    <m/>
    <m/>
    <m/>
    <m/>
    <m/>
    <m/>
    <m/>
    <s v="N"/>
    <s v="N"/>
    <m/>
    <m/>
    <s v="     "/>
    <m/>
    <m/>
    <m/>
    <m/>
    <m/>
    <m/>
    <m/>
    <m/>
    <m/>
    <m/>
    <m/>
    <m/>
    <m/>
    <m/>
    <m/>
    <m/>
    <m/>
    <m/>
    <m/>
  </r>
  <r>
    <s v="20170121"/>
    <s v="     "/>
    <n v="42905"/>
    <s v="6/19"/>
    <x v="0"/>
    <n v="0.72986111111111107"/>
    <s v="25"/>
    <n v="2"/>
    <s v="6"/>
    <x v="0"/>
    <n v="42905"/>
    <n v="0.72986111111111107"/>
    <s v="0"/>
    <s v="     "/>
    <m/>
    <m/>
    <s v="N"/>
    <x v="0"/>
    <s v="1811202"/>
    <s v="17-0056755"/>
    <m/>
    <m/>
    <m/>
    <m/>
    <s v="     "/>
    <x v="1"/>
    <s v="PG&amp;E"/>
    <m/>
    <s v="Vegetation"/>
    <m/>
    <s v="D"/>
    <m/>
    <s v="&lt;3 meters of linear travel"/>
    <s v="Square Feet: ; Acreage: "/>
    <s v="Equipment - PG&amp;E"/>
    <s v="34.n. Transformer damage or failure"/>
    <s v="Equipment - PG&amp;E"/>
    <s v="All types of equipment / facility failure"/>
    <s v="Transformer"/>
    <s v="Transformer"/>
    <m/>
    <m/>
    <s v="Line to Ground"/>
    <s v="Unknown"/>
    <s v="Overhead"/>
    <x v="3"/>
    <s v="Transformer"/>
    <m/>
    <s v="101094343"/>
    <s v="     "/>
    <s v="Non-HFTD"/>
    <x v="0"/>
    <m/>
    <m/>
    <n v="36.762700000000002"/>
    <n v="-120.376"/>
    <s v="Fresno"/>
    <s v="MENDOTA-1103"/>
    <s v="252311103"/>
    <n v="12000"/>
    <s v="N/A"/>
    <x v="0"/>
    <s v="N.A."/>
    <s v="Urban"/>
    <m/>
    <m/>
    <s v="No"/>
    <m/>
    <m/>
    <m/>
    <m/>
    <m/>
    <m/>
    <m/>
    <s v="N"/>
    <s v="N"/>
    <m/>
    <m/>
    <s v="     "/>
    <m/>
    <m/>
    <m/>
    <m/>
    <m/>
    <m/>
    <m/>
    <m/>
    <m/>
    <m/>
    <m/>
    <m/>
    <m/>
    <m/>
    <m/>
    <m/>
    <m/>
    <m/>
    <m/>
  </r>
  <r>
    <s v="20170122"/>
    <s v="     "/>
    <n v="42905"/>
    <s v="6/19"/>
    <x v="0"/>
    <n v="0.75"/>
    <s v="25"/>
    <n v="2"/>
    <s v="6"/>
    <x v="0"/>
    <n v="42905"/>
    <n v="0.75"/>
    <s v="CUT ARRESTOR IN CLEAR &amp; REFUSE #1 @ 9943 W/ 15E OK"/>
    <s v="     "/>
    <m/>
    <m/>
    <s v="N"/>
    <x v="0"/>
    <s v="1811388"/>
    <s v="17-0056723"/>
    <m/>
    <m/>
    <m/>
    <m/>
    <s v="     "/>
    <x v="1"/>
    <s v="PG&amp;E"/>
    <m/>
    <s v="Vegetation"/>
    <m/>
    <s v="D"/>
    <m/>
    <s v="&lt;0.25"/>
    <s v="Square Feet: 400 sq ft; Acreage: "/>
    <s v="Equipment - PG&amp;E"/>
    <s v="34.d. Lightning arrestor damage or failure"/>
    <s v="Equipment - PG&amp;E"/>
    <s v="All types of equipment / facility failure"/>
    <s v="Lightning Arrestor"/>
    <s v="Lightning Arrestor"/>
    <m/>
    <m/>
    <s v="Line to Ground"/>
    <s v="PACIFIC BELL"/>
    <s v="Overhead"/>
    <x v="3"/>
    <s v="Lightning Arrestor"/>
    <m/>
    <s v="101594910"/>
    <s v="     "/>
    <s v="Non-HFTD"/>
    <x v="0"/>
    <m/>
    <m/>
    <n v="38.454999999999998"/>
    <n v="-121.824"/>
    <s v="Solano"/>
    <s v="DIXON-1105"/>
    <s v="62061105"/>
    <n v="12000"/>
    <s v="DIXON 1105CB"/>
    <x v="0"/>
    <s v="Unknown"/>
    <s v="Urban"/>
    <m/>
    <m/>
    <s v="No"/>
    <m/>
    <m/>
    <m/>
    <m/>
    <m/>
    <m/>
    <m/>
    <s v="N"/>
    <s v="N"/>
    <m/>
    <m/>
    <s v="     "/>
    <m/>
    <m/>
    <m/>
    <m/>
    <m/>
    <m/>
    <m/>
    <m/>
    <m/>
    <m/>
    <m/>
    <m/>
    <m/>
    <m/>
    <m/>
    <m/>
    <m/>
    <m/>
    <m/>
  </r>
  <r>
    <s v="20170118"/>
    <s v="     "/>
    <n v="42905"/>
    <s v="6/19"/>
    <x v="0"/>
    <m/>
    <s v="25"/>
    <n v="2"/>
    <s v="6"/>
    <x v="0"/>
    <n v="42905"/>
    <n v="0.57847222222222228"/>
    <s v="0"/>
    <s v="     "/>
    <m/>
    <m/>
    <s v="N"/>
    <x v="0"/>
    <s v="1810663"/>
    <s v="17-0056601"/>
    <m/>
    <m/>
    <m/>
    <m/>
    <s v="     "/>
    <x v="1"/>
    <s v="PG&amp;E"/>
    <m/>
    <s v="Vegetation"/>
    <m/>
    <s v="D"/>
    <m/>
    <s v="0.26-9.99"/>
    <s v="Square Feet: ; Acreage: "/>
    <s v="Contact - 3rd Party"/>
    <s v="33.d. Vehicle contact"/>
    <s v="Contact - 3rd Party"/>
    <s v="All types of equipment / facility failure"/>
    <s v="Contact - Vehicle"/>
    <m/>
    <s v="Contact - Vehicle"/>
    <s v="Pole"/>
    <s v="Force Out"/>
    <s v="Yes"/>
    <s v="Overhead"/>
    <x v="3"/>
    <s v="Conductor"/>
    <m/>
    <s v="103841797"/>
    <s v="     "/>
    <s v="Non-HFTD"/>
    <x v="0"/>
    <m/>
    <m/>
    <n v="39.906300000000002"/>
    <n v="-122.17700000000001"/>
    <s v="Tehama"/>
    <s v="CORNING-1104"/>
    <s v="103331103"/>
    <n v="12000"/>
    <s v="CORNING 110349740"/>
    <x v="0"/>
    <s v="Unknown"/>
    <s v="Urban"/>
    <m/>
    <m/>
    <s v="No"/>
    <m/>
    <m/>
    <m/>
    <m/>
    <m/>
    <m/>
    <m/>
    <s v="N"/>
    <s v="N"/>
    <m/>
    <m/>
    <s v="     "/>
    <m/>
    <m/>
    <m/>
    <m/>
    <m/>
    <m/>
    <m/>
    <m/>
    <m/>
    <m/>
    <m/>
    <m/>
    <m/>
    <m/>
    <m/>
    <m/>
    <m/>
    <m/>
    <m/>
  </r>
  <r>
    <s v="20170117"/>
    <s v="     "/>
    <n v="42905"/>
    <s v="6/19"/>
    <x v="0"/>
    <m/>
    <s v="25"/>
    <n v="2"/>
    <s v="6"/>
    <x v="0"/>
    <n v="42905"/>
    <n v="5.347222222222222E-2"/>
    <s v="LOOSE PG CONNECTION AT POLE. STARTED FIRE."/>
    <s v="     "/>
    <m/>
    <m/>
    <s v="N"/>
    <x v="0"/>
    <s v="1809854"/>
    <s v="17-0056407"/>
    <m/>
    <m/>
    <m/>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PACIFIC BELL"/>
    <s v="Overhead"/>
    <x v="3"/>
    <s v="Conductor"/>
    <m/>
    <s v="100252360"/>
    <s v="     "/>
    <s v="Non-HFTD"/>
    <x v="0"/>
    <m/>
    <m/>
    <n v="35.367600000000003"/>
    <n v="-118.955"/>
    <s v="Kern"/>
    <s v="BAKERSFIELD-2106"/>
    <s v="253372106"/>
    <n v="21000"/>
    <s v="BAKERSFIELD 21061883"/>
    <x v="0"/>
    <s v="Unknown"/>
    <s v="Urban"/>
    <m/>
    <m/>
    <s v="No"/>
    <m/>
    <m/>
    <m/>
    <m/>
    <m/>
    <m/>
    <m/>
    <s v="N"/>
    <s v="N"/>
    <m/>
    <m/>
    <s v="     "/>
    <m/>
    <m/>
    <m/>
    <m/>
    <m/>
    <m/>
    <m/>
    <m/>
    <m/>
    <m/>
    <m/>
    <m/>
    <m/>
    <m/>
    <m/>
    <m/>
    <m/>
    <m/>
    <m/>
  </r>
  <r>
    <s v="20170120"/>
    <s v="     "/>
    <n v="42905"/>
    <s v="6/19"/>
    <x v="0"/>
    <m/>
    <s v="25"/>
    <n v="2"/>
    <s v="6"/>
    <x v="0"/>
    <m/>
    <m/>
    <s v="0"/>
    <s v="     "/>
    <m/>
    <m/>
    <s v="N"/>
    <x v="0"/>
    <m/>
    <m/>
    <m/>
    <m/>
    <m/>
    <m/>
    <s v="     "/>
    <x v="1"/>
    <s v="PG&amp;E"/>
    <m/>
    <s v="Vegetation"/>
    <m/>
    <s v="D"/>
    <m/>
    <s v="&lt;0.25"/>
    <s v="Square Feet: ; Acreage: "/>
    <s v="Equipment - PG&amp;E"/>
    <s v="34.j. Recloser damage or failure"/>
    <s v="Equipment - PG&amp;E"/>
    <s v="All types of equipment / facility failure"/>
    <s v="Recloser"/>
    <s v="Recloser"/>
    <m/>
    <m/>
    <m/>
    <s v="Unknown"/>
    <s v="Overhead"/>
    <x v="3"/>
    <s v="Other"/>
    <m/>
    <s v="101282825"/>
    <s v="     "/>
    <s v="Non-HFTD"/>
    <x v="0"/>
    <n v="320"/>
    <m/>
    <n v="37.937800000000003"/>
    <n v="-120.60899999999999"/>
    <s v="Calaveras"/>
    <s v="PEORIA-FLAT-1704"/>
    <s v="163781704"/>
    <n v="17000"/>
    <m/>
    <x v="0"/>
    <s v="Unknown"/>
    <s v="Hardwood Woodland"/>
    <m/>
    <m/>
    <s v="No"/>
    <m/>
    <m/>
    <m/>
    <m/>
    <m/>
    <m/>
    <m/>
    <s v="N"/>
    <s v="N"/>
    <m/>
    <m/>
    <s v="     "/>
    <m/>
    <m/>
    <m/>
    <m/>
    <m/>
    <m/>
    <m/>
    <m/>
    <m/>
    <m/>
    <m/>
    <m/>
    <m/>
    <m/>
    <m/>
    <m/>
    <m/>
    <m/>
    <m/>
  </r>
  <r>
    <s v="20170119"/>
    <s v="     "/>
    <n v="42905"/>
    <s v="6/19"/>
    <x v="0"/>
    <m/>
    <s v="25"/>
    <n v="2"/>
    <s v="6"/>
    <x v="0"/>
    <n v="42905"/>
    <n v="0.6743055555555556"/>
    <s v="1 OF 2 BLOWN @ D6781 &amp; 2 OF 2 BLOWN @ EOL OH TX REFUSED OK , FIRE STARTED @ 1056 TENAYA OPENED SAME CALLED FOR CREW TO REPLACE"/>
    <s v="     "/>
    <m/>
    <m/>
    <s v="N"/>
    <x v="0"/>
    <s v="1810957"/>
    <s v="17-0056687"/>
    <m/>
    <m/>
    <m/>
    <m/>
    <s v="     "/>
    <x v="1"/>
    <s v="PG&amp;E"/>
    <m/>
    <s v="Building"/>
    <m/>
    <s v="D"/>
    <m/>
    <s v="Structure-only"/>
    <s v="Square Feet: ; Acreage: "/>
    <s v="Equipment - PG&amp;E"/>
    <s v="34.n. Transformer damage or failure"/>
    <s v="Equipment - PG&amp;E"/>
    <s v="All types of equipment / facility failure"/>
    <s v="Transformer"/>
    <s v="Transformer"/>
    <m/>
    <m/>
    <s v="Line to Ground"/>
    <s v="Unknown"/>
    <s v="Subsurface"/>
    <x v="3"/>
    <s v="Transformer"/>
    <m/>
    <s v="103582825"/>
    <s v="     "/>
    <s v="Non-HFTD"/>
    <x v="0"/>
    <m/>
    <m/>
    <n v="37.792700000000004"/>
    <n v="-121.23099999999999"/>
    <s v="San Joaquin"/>
    <s v="MANTECA-1706"/>
    <s v="162611706"/>
    <n v="17000"/>
    <s v="MANTECA 170636142"/>
    <x v="0"/>
    <s v="N.A."/>
    <s v="Urban"/>
    <m/>
    <m/>
    <s v="No"/>
    <m/>
    <m/>
    <m/>
    <m/>
    <m/>
    <m/>
    <m/>
    <s v="N"/>
    <s v="N"/>
    <m/>
    <m/>
    <s v="     "/>
    <m/>
    <m/>
    <m/>
    <m/>
    <m/>
    <m/>
    <m/>
    <m/>
    <m/>
    <m/>
    <m/>
    <m/>
    <m/>
    <m/>
    <m/>
    <m/>
    <m/>
    <m/>
    <m/>
  </r>
  <r>
    <s v="20180326"/>
    <s v="     "/>
    <n v="43270"/>
    <s v="6/19"/>
    <x v="0"/>
    <n v="0.48958333333333331"/>
    <s v="25"/>
    <n v="2"/>
    <s v="6"/>
    <x v="1"/>
    <n v="43270"/>
    <n v="0.48958333333333331"/>
    <s v="T-men: &quot;wire-down due to connection&quot; (?) - unclear what the cause of wire-down was"/>
    <s v="     "/>
    <s v="FAS"/>
    <m/>
    <s v="N"/>
    <x v="0"/>
    <s v="112900"/>
    <s v="18-0052302"/>
    <m/>
    <m/>
    <m/>
    <m/>
    <s v="     "/>
    <x v="1"/>
    <s v="PG&amp;E"/>
    <m/>
    <m/>
    <m/>
    <s v="D"/>
    <m/>
    <s v="&lt;3 meters of linear travel"/>
    <m/>
    <s v="Equipment - PG&amp;E"/>
    <s v="34.b. Conductor damage or failure"/>
    <s v="Equipment - PG&amp;E"/>
    <s v="All types of equipment / facility failure"/>
    <s v="Conductor"/>
    <s v="Conductor"/>
    <m/>
    <m/>
    <s v="Open Circuit"/>
    <m/>
    <s v="Overhead"/>
    <x v="3"/>
    <s v="Conductor - Primary"/>
    <m/>
    <s v="WIRE DOWN S/OF 9594F"/>
    <s v="     "/>
    <s v="Non-HFTD"/>
    <x v="0"/>
    <m/>
    <m/>
    <n v="35.985900000000001"/>
    <n v="-120.14700000000001"/>
    <s v="Kings"/>
    <s v="AVENAL-2101"/>
    <s v="255002101"/>
    <n v="21000"/>
    <s v="AVENAL 21019540"/>
    <x v="0"/>
    <m/>
    <s v="Agriculture"/>
    <m/>
    <m/>
    <s v="No"/>
    <m/>
    <m/>
    <m/>
    <m/>
    <m/>
    <m/>
    <m/>
    <s v="N"/>
    <s v="N"/>
    <m/>
    <m/>
    <s v="     "/>
    <m/>
    <m/>
    <m/>
    <m/>
    <m/>
    <m/>
    <m/>
    <m/>
    <m/>
    <m/>
    <m/>
    <m/>
    <m/>
    <m/>
    <m/>
    <m/>
    <m/>
    <m/>
    <m/>
  </r>
  <r>
    <s v="20180329"/>
    <s v="     "/>
    <n v="43270"/>
    <s v="6/19"/>
    <x v="0"/>
    <m/>
    <s v="25"/>
    <n v="2"/>
    <s v="6"/>
    <x v="1"/>
    <m/>
    <m/>
    <s v="&quot;TRACTOR MOWING DITCH HIT SERVICE WIRE AND BURNT DOWN WIRE AND STARTED GRASS FIRE&quot;"/>
    <s v="     "/>
    <s v="FAS"/>
    <m/>
    <s v="N"/>
    <x v="0"/>
    <m/>
    <m/>
    <m/>
    <m/>
    <m/>
    <m/>
    <s v="     "/>
    <x v="1"/>
    <s v="PG&amp;E"/>
    <m/>
    <m/>
    <m/>
    <s v="D"/>
    <m/>
    <s v="&lt;3 meters of linear travel"/>
    <m/>
    <s v="Contact - 3rd Party"/>
    <s v="33.e. Other contact from object"/>
    <s v="Contact - 3rd Party"/>
    <s v="Contact from object"/>
    <s v="Contact - 3rd Party"/>
    <m/>
    <s v="Contact - 3rd Party"/>
    <s v="Service Drop"/>
    <m/>
    <m/>
    <m/>
    <x v="1"/>
    <m/>
    <m/>
    <m/>
    <s v="     "/>
    <s v="Non-HFTD"/>
    <x v="0"/>
    <m/>
    <m/>
    <n v="38.530700000000003"/>
    <n v="-121.55"/>
    <s v="Yolo"/>
    <s v="DEEPWATER-1107"/>
    <s v="063621107"/>
    <n v="750"/>
    <s v="N/A"/>
    <x v="0"/>
    <m/>
    <s v="Urban"/>
    <m/>
    <m/>
    <s v="No"/>
    <m/>
    <m/>
    <m/>
    <m/>
    <m/>
    <m/>
    <m/>
    <s v="N"/>
    <s v="N"/>
    <m/>
    <m/>
    <s v="     "/>
    <m/>
    <m/>
    <m/>
    <m/>
    <m/>
    <m/>
    <m/>
    <m/>
    <m/>
    <m/>
    <m/>
    <m/>
    <m/>
    <m/>
    <m/>
    <m/>
    <m/>
    <m/>
    <m/>
  </r>
  <r>
    <s v="20190407"/>
    <s v="     "/>
    <n v="43635"/>
    <s v="6/19"/>
    <x v="0"/>
    <m/>
    <s v="25"/>
    <n v="2"/>
    <s v="6"/>
    <x v="3"/>
    <n v="43635"/>
    <n v="0.37222222222222223"/>
    <s v="Broken Wire."/>
    <s v="     "/>
    <s v="FAS"/>
    <m/>
    <s v="N"/>
    <x v="0"/>
    <s v="421042"/>
    <s v="19-0069581"/>
    <m/>
    <s v="T004679236"/>
    <n v="117464892"/>
    <m/>
    <s v="     "/>
    <x v="1"/>
    <s v="PG&amp;E"/>
    <m/>
    <m/>
    <m/>
    <s v="D"/>
    <s v="D"/>
    <s v="&lt;0.25"/>
    <m/>
    <s v="Equipment - PG&amp;E"/>
    <s v="34.b. Conductor damage or failure"/>
    <s v="Equipment - PG&amp;E"/>
    <s v="All types of equipment / facility failure"/>
    <s v="Conductor failure-all"/>
    <s v="Conductor - Primary"/>
    <m/>
    <m/>
    <s v="Line to Ground"/>
    <m/>
    <s v="Overhead"/>
    <x v="3"/>
    <s v="Conductor - Primary"/>
    <m/>
    <s v="102100188"/>
    <s v="     "/>
    <s v="Non-HFTD"/>
    <x v="0"/>
    <m/>
    <m/>
    <n v="37.792700000000004"/>
    <n v="-121.28700000000001"/>
    <s v="SAN JOAQUIN"/>
    <s v="VIERRA-1703"/>
    <m/>
    <m/>
    <s v="N/A"/>
    <x v="0"/>
    <s v="Lathrop FD"/>
    <s v="Urban"/>
    <m/>
    <m/>
    <s v="No"/>
    <m/>
    <m/>
    <m/>
    <m/>
    <m/>
    <m/>
    <m/>
    <s v="N"/>
    <s v="N"/>
    <m/>
    <m/>
    <s v="     "/>
    <m/>
    <m/>
    <m/>
    <m/>
    <m/>
    <m/>
    <m/>
    <m/>
    <m/>
    <m/>
    <m/>
    <m/>
    <m/>
    <m/>
    <m/>
    <m/>
    <m/>
    <m/>
    <m/>
  </r>
  <r>
    <s v="MIA20195918"/>
    <s v="     "/>
    <n v="43635"/>
    <s v="6/19"/>
    <x v="0"/>
    <n v="0.70469907407407406"/>
    <s v="25"/>
    <n v="2"/>
    <s v="6"/>
    <x v="3"/>
    <n v="43635"/>
    <n v="0.70416666666666672"/>
    <s v="PER FRESNO FD, VEG FIRE. BROKEN POLE DOWN. ONSITE REQ ETA.; bird found; replace blown fuse; black bird in fuse @ OD bank at end of line may have started small grass fire"/>
    <s v="     "/>
    <s v="FAS"/>
    <n v="44245"/>
    <s v="Y"/>
    <x v="0"/>
    <s v="421880"/>
    <s v="19-0069846"/>
    <m/>
    <s v="T004679840"/>
    <m/>
    <m/>
    <s v="     "/>
    <x v="0"/>
    <s v="PG&amp;E"/>
    <m/>
    <m/>
    <m/>
    <s v="D"/>
    <m/>
    <s v="&lt;3 meters of linear travel"/>
    <m/>
    <s v="Contact - Animal - Bird"/>
    <s v="33.b. Animal contact"/>
    <s v="Contact - Bird"/>
    <s v="Contact from object"/>
    <s v="Contact - Animal"/>
    <m/>
    <s v="Contact - Animal"/>
    <s v="Fuse"/>
    <s v="Line to Ground"/>
    <s v="No"/>
    <s v="Overhead"/>
    <x v="0"/>
    <m/>
    <m/>
    <s v="CGC: 418043951565 "/>
    <s v="     "/>
    <s v="Non-HFTD"/>
    <x v="0"/>
    <m/>
    <m/>
    <n v="36.748100000000001"/>
    <n v="-119.66800000000001"/>
    <s v="Fresno"/>
    <s v="BARTON-1115"/>
    <s v="253571115"/>
    <n v="11000"/>
    <s v="BARTON 111577150"/>
    <x v="0"/>
    <s v="Fresno Fire Dept."/>
    <s v="Urban"/>
    <m/>
    <m/>
    <s v="No"/>
    <m/>
    <m/>
    <m/>
    <m/>
    <m/>
    <m/>
    <m/>
    <s v="N"/>
    <s v="N"/>
    <m/>
    <m/>
    <s v="     "/>
    <m/>
    <m/>
    <m/>
    <m/>
    <m/>
    <m/>
    <m/>
    <m/>
    <m/>
    <m/>
    <m/>
    <m/>
    <m/>
    <m/>
    <m/>
    <m/>
    <m/>
    <m/>
    <m/>
  </r>
  <r>
    <s v="20190411"/>
    <s v="     "/>
    <n v="43635"/>
    <s v="6/19"/>
    <x v="0"/>
    <m/>
    <s v="25"/>
    <n v="2"/>
    <s v="6"/>
    <x v="3"/>
    <m/>
    <m/>
    <s v="Animal Contact "/>
    <s v="     "/>
    <s v="David Gregory"/>
    <m/>
    <s v="N"/>
    <x v="0"/>
    <m/>
    <m/>
    <s v="INT-12372"/>
    <m/>
    <n v="0"/>
    <m/>
    <s v="     "/>
    <x v="1"/>
    <s v="PG&amp;E"/>
    <m/>
    <m/>
    <m/>
    <s v="T"/>
    <m/>
    <s v="&lt;0.25"/>
    <s v="30' x 30' fire"/>
    <s v="Contact - Animal - Bird"/>
    <s v="33.b. Animal contact"/>
    <s v="Contact - Bird"/>
    <s v="Contact from object"/>
    <s v="Contact - Animal"/>
    <m/>
    <s v="Contact - Animal"/>
    <s v="Jumper"/>
    <m/>
    <m/>
    <s v="Overhead"/>
    <x v="4"/>
    <s v="Jumper"/>
    <m/>
    <s v="Unknown"/>
    <s v="     "/>
    <s v="Non-HFTD"/>
    <x v="0"/>
    <m/>
    <m/>
    <n v="35.383299999999998"/>
    <n v="-119.696"/>
    <s v="KERN"/>
    <s v="TEMBLOR-KERNRIDGE-115KV"/>
    <m/>
    <n v="115000"/>
    <s v="N/A"/>
    <x v="0"/>
    <s v="Third Party Field Worker"/>
    <s v="Herbaceous"/>
    <m/>
    <m/>
    <s v="No"/>
    <m/>
    <m/>
    <m/>
    <m/>
    <m/>
    <m/>
    <m/>
    <s v="N"/>
    <s v="N"/>
    <m/>
    <m/>
    <s v="     "/>
    <m/>
    <m/>
    <m/>
    <m/>
    <m/>
    <m/>
    <m/>
    <m/>
    <m/>
    <m/>
    <m/>
    <m/>
    <m/>
    <m/>
    <m/>
    <m/>
    <m/>
    <m/>
    <m/>
  </r>
  <r>
    <s v="20190410"/>
    <s v="     "/>
    <n v="43635"/>
    <s v="6/19"/>
    <x v="0"/>
    <m/>
    <s v="25"/>
    <n v="2"/>
    <s v="6"/>
    <x v="3"/>
    <n v="43635"/>
    <m/>
    <s v="Blackbird in fuse, small grass fire greater than 1 meter; Mike Best Comments: Bird contact."/>
    <s v="     "/>
    <s v="FAS"/>
    <m/>
    <s v="N"/>
    <x v="0"/>
    <s v="421880"/>
    <s v="19-0069846"/>
    <m/>
    <s v="T004679840"/>
    <n v="0"/>
    <m/>
    <s v="     "/>
    <x v="0"/>
    <s v="PG&amp;E"/>
    <m/>
    <m/>
    <m/>
    <s v="D"/>
    <m/>
    <s v="&lt;0.25"/>
    <m/>
    <s v="Contact - Animal - Bird"/>
    <s v="33.b. Animal contact"/>
    <s v="Contact - Bird"/>
    <m/>
    <m/>
    <m/>
    <m/>
    <s v="Fuse"/>
    <s v="Line to Ground"/>
    <m/>
    <s v="Overhead"/>
    <x v="0"/>
    <s v="Fuse"/>
    <m/>
    <s v="4Tj0619191652"/>
    <s v="     "/>
    <s v="Non-HFTD"/>
    <x v="0"/>
    <m/>
    <m/>
    <n v="36.748399999999997"/>
    <n v="-119.669"/>
    <s v="FRESNO"/>
    <s v="BARTON-1115"/>
    <m/>
    <m/>
    <s v="BARTON 111577150"/>
    <x v="0"/>
    <s v="tony reed "/>
    <s v="Agriculture"/>
    <m/>
    <m/>
    <s v="No"/>
    <m/>
    <m/>
    <m/>
    <m/>
    <m/>
    <m/>
    <m/>
    <s v="N"/>
    <s v="N"/>
    <m/>
    <m/>
    <s v="     "/>
    <m/>
    <m/>
    <m/>
    <m/>
    <m/>
    <m/>
    <m/>
    <m/>
    <m/>
    <m/>
    <m/>
    <m/>
    <m/>
    <m/>
    <m/>
    <m/>
    <m/>
    <m/>
    <m/>
  </r>
  <r>
    <s v="20190409"/>
    <s v="     "/>
    <n v="43635"/>
    <s v="6/19"/>
    <x v="0"/>
    <m/>
    <s v="25"/>
    <n v="2"/>
    <s v="6"/>
    <x v="3"/>
    <n v="43635"/>
    <n v="0.50069444444444444"/>
    <s v="Animal bird found.; Mike Best Comments: Bird contact, broken conductor."/>
    <s v="     "/>
    <s v="FAS"/>
    <m/>
    <s v="N"/>
    <x v="0"/>
    <s v="421343"/>
    <s v="19-0069679"/>
    <m/>
    <s v="T004679531"/>
    <n v="117466624"/>
    <m/>
    <s v="     "/>
    <x v="1"/>
    <s v="PG&amp;E"/>
    <m/>
    <m/>
    <m/>
    <s v="D"/>
    <s v="D"/>
    <s v="&lt;3 meters of linear travel"/>
    <m/>
    <s v="Contact - Animal - Bird"/>
    <s v="33.b. Animal contact"/>
    <s v="Contact - Bird"/>
    <s v="Contact from object"/>
    <s v="Contact - Animal"/>
    <m/>
    <s v="Contact - Animal"/>
    <s v="Conductor - Primary"/>
    <s v="Three Phase Fault"/>
    <m/>
    <s v="Overhead"/>
    <x v="3"/>
    <s v="Conductor - Primary"/>
    <s v="Insulator"/>
    <s v="69G0619191201"/>
    <s v="     "/>
    <s v="Non-HFTD"/>
    <x v="0"/>
    <m/>
    <m/>
    <n v="39.406999999999996"/>
    <n v="-122.229"/>
    <s v="GLENN"/>
    <s v="LOGAN-CREEK-2102"/>
    <m/>
    <m/>
    <s v="LOGAN CREEK 21022540"/>
    <x v="0"/>
    <s v="Willows FD"/>
    <s v="Urban"/>
    <m/>
    <m/>
    <s v="No"/>
    <m/>
    <m/>
    <m/>
    <m/>
    <m/>
    <m/>
    <m/>
    <s v="N"/>
    <s v="N"/>
    <m/>
    <m/>
    <s v="     "/>
    <m/>
    <m/>
    <m/>
    <m/>
    <m/>
    <m/>
    <m/>
    <m/>
    <m/>
    <m/>
    <m/>
    <m/>
    <m/>
    <m/>
    <m/>
    <m/>
    <m/>
    <m/>
    <m/>
  </r>
  <r>
    <s v="20200622"/>
    <s v="     "/>
    <n v="44001"/>
    <s v="6/19"/>
    <x v="0"/>
    <n v="0.49236111111111114"/>
    <s v="25"/>
    <n v="2"/>
    <s v="6"/>
    <x v="4"/>
    <m/>
    <m/>
    <s v="On June 19, 2020 at 1149 hours, a PG&amp;E Troubleman was dispatched to the Knights Landing 1101 circuit. A transformer failed and caused a fire between 3 meters and .25 acres. Woodland Fire Department responded to the fire. The troubleman made the necessary repairs. "/>
    <s v="     "/>
    <s v="FAS"/>
    <m/>
    <s v="N"/>
    <x v="0"/>
    <m/>
    <m/>
    <m/>
    <s v="1321534057"/>
    <m/>
    <m/>
    <s v="     "/>
    <x v="1"/>
    <s v="PG&amp;E"/>
    <m/>
    <s v="Vegetation"/>
    <m/>
    <s v="D"/>
    <s v="D"/>
    <s v="&lt;0.25"/>
    <m/>
    <s v="Equipment - PG&amp;E"/>
    <s v="34.n. Transformer damage or failure"/>
    <s v="Equipment - PG&amp;E"/>
    <s v="All types of equipment / facility failure"/>
    <s v="Transformer failure"/>
    <s v="Splice/Clamp/Connector"/>
    <m/>
    <m/>
    <m/>
    <m/>
    <s v="Overhead"/>
    <x v="1"/>
    <s v="Splice/Clamp/Connector"/>
    <s v="Secondary Bushing Connector on Transformer                                                                                                                                                                                                                     "/>
    <s v="GCG 220797240867"/>
    <s v="     "/>
    <s v="Non-HFTD"/>
    <x v="0"/>
    <m/>
    <m/>
    <n v="38.788699999999999"/>
    <n v="-121.72199999999999"/>
    <s v="Yolo"/>
    <s v="KNIGHTS-LANDING-1101"/>
    <m/>
    <n v="12000"/>
    <s v="N/A"/>
    <x v="0"/>
    <s v="Woodland FD"/>
    <s v="Herbaceous"/>
    <m/>
    <m/>
    <s v="No"/>
    <m/>
    <m/>
    <m/>
    <m/>
    <m/>
    <m/>
    <m/>
    <s v="N"/>
    <s v="N"/>
    <m/>
    <m/>
    <s v="     "/>
    <m/>
    <m/>
    <m/>
    <m/>
    <m/>
    <m/>
    <m/>
    <m/>
    <m/>
    <m/>
    <m/>
    <m/>
    <m/>
    <m/>
    <m/>
    <m/>
    <m/>
    <m/>
    <m/>
  </r>
  <r>
    <s v="20200621"/>
    <s v="     "/>
    <n v="44001"/>
    <s v="6/19"/>
    <x v="0"/>
    <n v="0.49861111111111112"/>
    <s v="25"/>
    <n v="2"/>
    <s v="6"/>
    <x v="4"/>
    <m/>
    <m/>
    <s v="On June 19, 2020 at 1227 hours, a PG&amp;E Gas Service Representative patrolled the Wyandotte 1106 12kV Distribution Circuit number 102911106, near 4425 Lincoln Boulevard in Oroville, CA. He observed a small 10x15 ft fire in the front yard and the squirrel remains. The GSR made the area safe and handed the incident to a PG&amp;E Troubleman. Initial analysis indicates a squirrel made contact with the line recloser 41270, causing the insulators to flash over. The switch and source side device are ok, but the line recloser was broken. Oroville Fire Department responded to and extinguished the fire. The EC Tag number 119188950 was submitted to replace the existing recloser package with a new Viper Scada line recloser package. This information is preliminary."/>
    <s v="     "/>
    <s v="FAS"/>
    <m/>
    <s v="N"/>
    <x v="0"/>
    <m/>
    <m/>
    <m/>
    <s v="T004992419, T004992411"/>
    <n v="119188950"/>
    <m/>
    <s v="     "/>
    <x v="1"/>
    <s v="PG&amp;E"/>
    <m/>
    <s v="Vegetation"/>
    <m/>
    <s v="D"/>
    <s v="D"/>
    <s v="&lt;3 meters of linear travel"/>
    <s v="SMALL 10X15 FT AREA IN FRONT YARD"/>
    <s v="Contact - Animal - Other"/>
    <s v="33.b. Animal contact"/>
    <s v="Contact - Animal"/>
    <s v="Contact from object"/>
    <s v="Contact - Animal"/>
    <m/>
    <s v="Contact - Animal"/>
    <s v="Recloser"/>
    <m/>
    <m/>
    <s v="Overhead"/>
    <x v="3"/>
    <s v="Recloser"/>
    <s v="Recloser"/>
    <s v="Recloser: 41270"/>
    <s v="     "/>
    <s v="Non-HFTD"/>
    <x v="0"/>
    <m/>
    <m/>
    <n v="39.488999999999997"/>
    <n v="-121.551"/>
    <s v="Butte"/>
    <s v="WYANDOTTE-1106"/>
    <m/>
    <n v="12000"/>
    <m/>
    <x v="0"/>
    <s v="Oroville FD"/>
    <s v="Urban"/>
    <m/>
    <m/>
    <s v="No"/>
    <m/>
    <m/>
    <m/>
    <m/>
    <m/>
    <m/>
    <m/>
    <s v="N"/>
    <s v="N"/>
    <m/>
    <m/>
    <s v="     "/>
    <m/>
    <m/>
    <m/>
    <m/>
    <m/>
    <m/>
    <m/>
    <m/>
    <m/>
    <m/>
    <m/>
    <m/>
    <m/>
    <m/>
    <m/>
    <m/>
    <m/>
    <m/>
    <m/>
  </r>
  <r>
    <s v="20200620"/>
    <s v="     "/>
    <n v="44001"/>
    <s v="6/19"/>
    <x v="0"/>
    <n v="0.38611111111111113"/>
    <s v="25"/>
    <n v="2"/>
    <s v="6"/>
    <x v="4"/>
    <n v="44001"/>
    <n v="0.38472222222222224"/>
    <s v="On June 19, 2020, a PG&amp;E Troubleman was dispatched to the East Nicolaus 1103 circuit. A connector at a service pole caused a fire between 3 meters and .25 acres. The fire was supressed by &quot;other party&quot; category. The troubleman completed the repair. "/>
    <s v="     "/>
    <s v="FAS"/>
    <m/>
    <s v="N"/>
    <x v="0"/>
    <s v="942520"/>
    <m/>
    <m/>
    <s v="T004992223"/>
    <m/>
    <m/>
    <s v="     "/>
    <x v="1"/>
    <s v="PG&amp;E"/>
    <m/>
    <s v="Vegetation"/>
    <m/>
    <s v="D"/>
    <s v="D"/>
    <s v="&lt;0.25"/>
    <m/>
    <s v="Equipment - PG&amp;E"/>
    <s v="34.m. Connection device damage or failure"/>
    <s v="Equipment - PG&amp;E"/>
    <s v="All types of equipment / facility failure"/>
    <s v="Splice/Clamp/Connector"/>
    <s v="Splice/Clamp/Connector"/>
    <m/>
    <m/>
    <m/>
    <m/>
    <s v="Overhead"/>
    <x v="2"/>
    <s v="Splice/Clamp/Connector"/>
    <s v="Connector"/>
    <s v="Pole ID: 100042731"/>
    <s v="     "/>
    <s v="Non-HFTD"/>
    <x v="0"/>
    <m/>
    <m/>
    <n v="38.903599999999997"/>
    <n v="-121.414"/>
    <s v="Placer"/>
    <s v="EAST-NICOLAUS-1103"/>
    <m/>
    <n v="12000"/>
    <s v="N/A"/>
    <x v="0"/>
    <s v="Unknown"/>
    <s v="Agriculture"/>
    <m/>
    <m/>
    <s v="No"/>
    <m/>
    <m/>
    <m/>
    <m/>
    <m/>
    <m/>
    <m/>
    <s v="N"/>
    <s v="N"/>
    <m/>
    <m/>
    <s v="     "/>
    <m/>
    <m/>
    <m/>
    <m/>
    <m/>
    <m/>
    <m/>
    <m/>
    <m/>
    <m/>
    <m/>
    <m/>
    <m/>
    <m/>
    <m/>
    <m/>
    <m/>
    <m/>
    <m/>
  </r>
  <r>
    <s v="SAP20202868"/>
    <s v="     "/>
    <n v="44001"/>
    <s v="6/19"/>
    <x v="0"/>
    <m/>
    <s v="25"/>
    <n v="2"/>
    <s v="6"/>
    <x v="4"/>
    <n v="43999"/>
    <m/>
    <s v="1300 Pinole Vista Rd in Pinole; electrical fire from underground wires"/>
    <s v="     "/>
    <s v="SAP"/>
    <n v="44580"/>
    <s v="Y"/>
    <x v="0"/>
    <m/>
    <s v="N/A"/>
    <m/>
    <s v="2581153603"/>
    <n v="119180010"/>
    <m/>
    <s v="     "/>
    <x v="0"/>
    <s v="PG&amp;E"/>
    <m/>
    <m/>
    <m/>
    <s v="D"/>
    <m/>
    <s v="Structure-PG&amp;E only"/>
    <m/>
    <s v="Equipment - PG&amp;E"/>
    <s v="34.b. Conductor damage or failure"/>
    <s v="Equipment - PG&amp;E"/>
    <s v="Conductor failure-all"/>
    <s v="Conductor failure-all"/>
    <s v="Conductor - Underground Service"/>
    <m/>
    <m/>
    <m/>
    <s v="No"/>
    <s v="Underground"/>
    <x v="0"/>
    <s v="Conductor - Underground Service"/>
    <m/>
    <s v="103049212"/>
    <s v="     "/>
    <s v="Non-HFTD"/>
    <x v="0"/>
    <m/>
    <m/>
    <n v="38.000599999999999"/>
    <n v="-122.28700000000001"/>
    <s v="Contra Costa"/>
    <s v="FRANKLIN-1102"/>
    <m/>
    <m/>
    <m/>
    <x v="0"/>
    <s v="Contra Costa County FD"/>
    <m/>
    <m/>
    <m/>
    <s v="No"/>
    <m/>
    <m/>
    <m/>
    <m/>
    <m/>
    <m/>
    <m/>
    <s v="N"/>
    <s v="N"/>
    <m/>
    <m/>
    <s v="     "/>
    <m/>
    <m/>
    <m/>
    <m/>
    <m/>
    <m/>
    <m/>
    <m/>
    <m/>
    <m/>
    <m/>
    <m/>
    <m/>
    <m/>
    <m/>
    <m/>
    <m/>
    <m/>
    <m/>
  </r>
  <r>
    <s v="20210856"/>
    <s v="     "/>
    <n v="44366"/>
    <s v="6/19"/>
    <x v="0"/>
    <n v="0.7729166666666667"/>
    <s v="25"/>
    <n v="2"/>
    <s v="6"/>
    <x v="5"/>
    <n v="44366"/>
    <m/>
    <s v="Pole fire due to 3 bolt brick melted connector failure. The ensuing fire was less than one meter in size. This information is preliminary."/>
    <s v="     "/>
    <s v="FAS"/>
    <m/>
    <s v="N"/>
    <x v="0"/>
    <m/>
    <s v="21-0076670"/>
    <m/>
    <s v="T005320879"/>
    <n v="121569000"/>
    <m/>
    <s v="     "/>
    <x v="0"/>
    <s v="PG&amp;E"/>
    <m/>
    <s v="Other"/>
    <s v="connector"/>
    <s v="D"/>
    <s v="D"/>
    <s v="&lt;3 meters of linear travel"/>
    <m/>
    <s v="Equipment - PG&amp;E"/>
    <s v="34.m. Connection device damage or failure"/>
    <s v="Equipment - PG&amp;E"/>
    <s v="All types of equipment / facility failure"/>
    <s v="Splice/Clamp/Connector"/>
    <s v="Splice/Clamp/Connector"/>
    <m/>
    <m/>
    <s v="Line to Ground"/>
    <m/>
    <s v="Overhead"/>
    <x v="0"/>
    <s v="Splice/Clamp/Connector"/>
    <s v="connector"/>
    <s v="102269374"/>
    <s v="     "/>
    <s v="Non-HFTD"/>
    <x v="0"/>
    <m/>
    <m/>
    <n v="38.307299999999998"/>
    <n v="-122.303"/>
    <s v="Napa"/>
    <s v="NAPA-1103"/>
    <m/>
    <n v="12000"/>
    <m/>
    <x v="0"/>
    <s v="Napa FD"/>
    <s v="Urban"/>
    <m/>
    <m/>
    <s v="No"/>
    <m/>
    <m/>
    <m/>
    <m/>
    <m/>
    <m/>
    <m/>
    <s v="N"/>
    <s v="N"/>
    <m/>
    <m/>
    <s v="     "/>
    <m/>
    <m/>
    <m/>
    <m/>
    <m/>
    <m/>
    <m/>
    <m/>
    <m/>
    <m/>
    <m/>
    <m/>
    <m/>
    <m/>
    <m/>
    <m/>
    <m/>
    <m/>
    <m/>
  </r>
  <r>
    <s v="20210853"/>
    <s v="     "/>
    <n v="44366"/>
    <s v="6/19"/>
    <x v="0"/>
    <n v="0.3611111111111111"/>
    <s v="25"/>
    <n v="2"/>
    <s v="6"/>
    <x v="5"/>
    <n v="44366"/>
    <m/>
    <s v="Rossmoor 1107 Fire: OIS: 1378849; FOID: T005320383 (JWAC), 2057877085 (JWAC); ILIS: 21-0076549; Circuit ID: 014161107, SAP Eqp ID: 103912939; PM: 35279133"/>
    <s v="     "/>
    <s v="FAS"/>
    <m/>
    <s v="N"/>
    <x v="0"/>
    <m/>
    <s v="21-0076549"/>
    <m/>
    <s v="2057877085, T005320383"/>
    <m/>
    <m/>
    <s v="     "/>
    <x v="1"/>
    <s v="PG&amp;E"/>
    <m/>
    <s v="Vegetation"/>
    <m/>
    <s v="D"/>
    <s v="D"/>
    <s v="0.26-9.99"/>
    <m/>
    <s v="Unknown"/>
    <s v="40.a. Unknown"/>
    <s v="Unknown"/>
    <m/>
    <m/>
    <m/>
    <m/>
    <m/>
    <s v="Line to Line"/>
    <s v="N"/>
    <s v="Overhead"/>
    <x v="3"/>
    <s v="Conductor - Primary"/>
    <m/>
    <s v="103912939"/>
    <s v="     "/>
    <s v="Non-HFTD"/>
    <x v="0"/>
    <m/>
    <m/>
    <n v="37.8688"/>
    <n v="-122.08"/>
    <s v="Contra Costa"/>
    <s v="ROSSMOOR-1107"/>
    <m/>
    <n v="12000"/>
    <m/>
    <x v="0"/>
    <s v="Contra Costa County FD/Cal Fire"/>
    <s v="Herbaceous"/>
    <m/>
    <m/>
    <s v="No"/>
    <m/>
    <m/>
    <m/>
    <m/>
    <m/>
    <m/>
    <m/>
    <s v="N"/>
    <s v="N"/>
    <m/>
    <m/>
    <s v="     "/>
    <m/>
    <m/>
    <m/>
    <m/>
    <m/>
    <m/>
    <m/>
    <m/>
    <m/>
    <m/>
    <m/>
    <m/>
    <m/>
    <m/>
    <m/>
    <m/>
    <m/>
    <m/>
    <m/>
  </r>
  <r>
    <s v="20210854"/>
    <s v="     "/>
    <n v="44366"/>
    <s v="6/19"/>
    <x v="0"/>
    <n v="0.39930555555555558"/>
    <s v="25"/>
    <n v="2"/>
    <s v="6"/>
    <x v="5"/>
    <n v="44366"/>
    <m/>
    <s v="Homeless were stealing power off 3 phase panel and started fire inside of tent which caused damage to quad service drop and burnt vegetation. The ensuing fire was 3 meter - 0.25 acre in size. This information is preliminary."/>
    <s v="     "/>
    <s v="FAS"/>
    <m/>
    <s v="N"/>
    <x v="0"/>
    <m/>
    <s v="21-0076617"/>
    <m/>
    <s v="T005320447"/>
    <m/>
    <m/>
    <s v="     "/>
    <x v="1"/>
    <s v="PG&amp;E"/>
    <m/>
    <s v="Other"/>
    <s v="Tent/Vegetation"/>
    <s v="D"/>
    <s v="D"/>
    <s v="&lt;0.25"/>
    <m/>
    <s v="Contact - 3rd Party"/>
    <s v="38.a. Vandalism / Theft"/>
    <s v="Contact - 3rd Party"/>
    <s v="Vandalism"/>
    <s v="Vandalism"/>
    <m/>
    <s v="Vandalism"/>
    <s v="Service Drop"/>
    <s v="Line to Ground"/>
    <s v="Y"/>
    <s v="Overhead"/>
    <x v="2"/>
    <s v="Service Drop"/>
    <s v="Service Drop"/>
    <s v="101716623"/>
    <s v="     "/>
    <s v="Non-HFTD"/>
    <x v="0"/>
    <m/>
    <m/>
    <n v="36.683100000000003"/>
    <n v="-121.649"/>
    <s v="Monterey"/>
    <s v="SALINAS-1105"/>
    <m/>
    <m/>
    <s v="N/A"/>
    <x v="0"/>
    <s v="Cal Fire"/>
    <s v="Urban"/>
    <m/>
    <m/>
    <s v="No"/>
    <m/>
    <m/>
    <m/>
    <m/>
    <m/>
    <m/>
    <m/>
    <s v="N"/>
    <s v="N"/>
    <m/>
    <m/>
    <s v="     "/>
    <m/>
    <m/>
    <m/>
    <m/>
    <m/>
    <m/>
    <m/>
    <m/>
    <m/>
    <m/>
    <m/>
    <m/>
    <m/>
    <m/>
    <m/>
    <m/>
    <m/>
    <m/>
    <m/>
  </r>
  <r>
    <s v="MIA20141805"/>
    <s v="     "/>
    <n v="41792"/>
    <s v="6/2"/>
    <x v="0"/>
    <n v="6.2037037037037035E-3"/>
    <s v="23"/>
    <n v="2"/>
    <s v="6"/>
    <x v="7"/>
    <n v="41792"/>
    <n v="5.5555555555555558E-3"/>
    <s v="YCC3 - escalation; 3/8, called FD and left a message"/>
    <s v="     "/>
    <s v="FAS"/>
    <n v="44267"/>
    <s v="Y"/>
    <x v="0"/>
    <m/>
    <s v="N/A"/>
    <m/>
    <s v="T003130021"/>
    <m/>
    <m/>
    <s v="     "/>
    <x v="0"/>
    <s v="PG&amp;E"/>
    <m/>
    <m/>
    <m/>
    <s v="D"/>
    <m/>
    <s v="Structure-PG&amp;E only"/>
    <m/>
    <s v="Contact - 3rd Party"/>
    <s v="33.e. Other contact from object"/>
    <s v="Contact - 3rd Party"/>
    <s v="Contact from object"/>
    <s v="Other"/>
    <m/>
    <s v="Other"/>
    <s v="Pole"/>
    <m/>
    <s v="No"/>
    <s v="Overhead"/>
    <x v="0"/>
    <m/>
    <m/>
    <m/>
    <s v="     "/>
    <s v="Non-HFTD"/>
    <x v="0"/>
    <m/>
    <m/>
    <n v="38.011899999999997"/>
    <n v="-121.815"/>
    <m/>
    <s v="CONTRA-COSTA-2103"/>
    <m/>
    <n v="21000"/>
    <m/>
    <x v="0"/>
    <s v="Contra Costa Fire"/>
    <m/>
    <m/>
    <m/>
    <s v="No"/>
    <m/>
    <m/>
    <m/>
    <m/>
    <m/>
    <m/>
    <m/>
    <s v="N"/>
    <s v="N"/>
    <m/>
    <m/>
    <s v="     "/>
    <m/>
    <m/>
    <m/>
    <m/>
    <m/>
    <m/>
    <m/>
    <m/>
    <m/>
    <m/>
    <m/>
    <m/>
    <m/>
    <m/>
    <m/>
    <m/>
    <m/>
    <m/>
    <m/>
  </r>
  <r>
    <s v="MIA20154585"/>
    <s v="     "/>
    <n v="42157"/>
    <s v="6/2"/>
    <x v="0"/>
    <n v="0.39827546296296296"/>
    <s v="23"/>
    <n v="2"/>
    <s v="6"/>
    <x v="2"/>
    <n v="42157"/>
    <n v="0.39791666666666664"/>
    <s v="S1ZE - trees in wire caused grass fire "/>
    <s v="     "/>
    <s v="FAS"/>
    <n v="44264"/>
    <s v="Y"/>
    <x v="0"/>
    <s v="1242580"/>
    <s v="15-0037875"/>
    <m/>
    <s v="T003409694"/>
    <n v="110424228"/>
    <m/>
    <s v="     "/>
    <x v="0"/>
    <s v="PG&amp;E"/>
    <m/>
    <m/>
    <m/>
    <s v="D"/>
    <m/>
    <s v="Unknown"/>
    <m/>
    <s v="Vegetation"/>
    <s v="33.a. Veg. contact"/>
    <s v="Vegetation"/>
    <s v="Contact from object"/>
    <s v="Contact - Vegetation"/>
    <m/>
    <s v="Contact - Vegetation"/>
    <s v="Conductor - Open Wire Secondary"/>
    <s v="Line to Ground"/>
    <s v="Yes"/>
    <s v="Overhead"/>
    <x v="0"/>
    <m/>
    <m/>
    <s v="25430-1103"/>
    <s v="     "/>
    <s v="Non-HFTD"/>
    <x v="0"/>
    <m/>
    <m/>
    <n v="37.2973"/>
    <n v="-120.381"/>
    <s v="Merced"/>
    <s v="WILSON-1103"/>
    <s v="254301103"/>
    <n v="11000"/>
    <s v="WILSON 1103CB"/>
    <x v="0"/>
    <m/>
    <s v="Rural"/>
    <m/>
    <m/>
    <s v="No"/>
    <m/>
    <m/>
    <m/>
    <m/>
    <m/>
    <m/>
    <m/>
    <s v="N"/>
    <s v="N"/>
    <m/>
    <m/>
    <s v="     "/>
    <m/>
    <m/>
    <s v="Jun  2 2015 12:00PM"/>
    <s v="Unverified"/>
    <s v="Transformer / Service drop outage VM does not inspect for service drop outages, customers responsibility to maintain trees for service, unavoidable, please close."/>
    <m/>
    <m/>
    <m/>
    <m/>
    <m/>
    <m/>
    <m/>
    <m/>
    <m/>
    <m/>
    <m/>
    <m/>
    <m/>
    <m/>
  </r>
  <r>
    <s v="20160073"/>
    <s v="     "/>
    <n v="42523"/>
    <s v="6/2"/>
    <x v="0"/>
    <n v="0.63541666666666663"/>
    <s v="23"/>
    <n v="2"/>
    <s v="6"/>
    <x v="6"/>
    <n v="42523"/>
    <m/>
    <s v="#4 ACSR BURNED OPEN AT THE RISER CONNECTION.STARTED SMALL GRASS FIRE."/>
    <s v="     "/>
    <m/>
    <m/>
    <s v="N"/>
    <x v="0"/>
    <s v="1481602"/>
    <s v="16-0040636"/>
    <m/>
    <m/>
    <m/>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Multi-Fault"/>
    <m/>
    <s v="Overhead"/>
    <x v="3"/>
    <s v="Conductor"/>
    <m/>
    <s v="101918537"/>
    <s v="     "/>
    <s v="Non-HFTD"/>
    <x v="0"/>
    <n v="512"/>
    <m/>
    <n v="34.588700000000003"/>
    <n v="-120.107"/>
    <s v="Santa Barbara"/>
    <s v="SANTA-YNEZ-1101"/>
    <s v="182721102"/>
    <n v="12000"/>
    <s v="SANTA YNEZ 1101CB"/>
    <x v="1"/>
    <s v="Santa Barbara County FD"/>
    <s v="Herbaceous"/>
    <m/>
    <m/>
    <s v="No"/>
    <m/>
    <m/>
    <m/>
    <m/>
    <m/>
    <m/>
    <m/>
    <s v="N"/>
    <s v="N"/>
    <m/>
    <m/>
    <s v="     "/>
    <m/>
    <m/>
    <m/>
    <m/>
    <m/>
    <m/>
    <m/>
    <m/>
    <m/>
    <m/>
    <m/>
    <m/>
    <m/>
    <m/>
    <m/>
    <m/>
    <m/>
    <m/>
    <m/>
  </r>
  <r>
    <s v="20160074"/>
    <s v="     "/>
    <n v="42523"/>
    <s v="6/2"/>
    <x v="0"/>
    <n v="0.70694444444444449"/>
    <s v="23"/>
    <n v="2"/>
    <s v="6"/>
    <x v="6"/>
    <n v="42523"/>
    <m/>
    <s v="ng service sleeve"/>
    <s v="     "/>
    <m/>
    <m/>
    <s v="N"/>
    <x v="0"/>
    <s v="1481605"/>
    <m/>
    <m/>
    <m/>
    <m/>
    <m/>
    <s v="     "/>
    <x v="1"/>
    <s v="PG&amp;E"/>
    <m/>
    <s v="Vegetation"/>
    <m/>
    <s v="D"/>
    <m/>
    <s v="&lt;0.25"/>
    <s v="Square Feet: ; Acreage: "/>
    <s v="Equipment - PG&amp;E"/>
    <s v="34.m. Connection device damage or failure"/>
    <s v="Equipment - PG&amp;E"/>
    <s v="All types of equipment / facility failure"/>
    <s v="Splice/Clamp/Connector"/>
    <s v="Splice/Clamp/Connector"/>
    <m/>
    <m/>
    <m/>
    <m/>
    <s v="Overhead"/>
    <x v="1"/>
    <s v="Conductor"/>
    <m/>
    <s v="101746812"/>
    <s v="     "/>
    <s v="Non-HFTD"/>
    <x v="0"/>
    <m/>
    <m/>
    <n v="36.585700000000003"/>
    <n v="-121.605"/>
    <s v="Monterey"/>
    <s v="RESERVATION-ROAD-1102"/>
    <s v="182731102"/>
    <m/>
    <s v="N/A"/>
    <x v="0"/>
    <s v="County"/>
    <s v="Herbaceous"/>
    <m/>
    <m/>
    <s v="No"/>
    <m/>
    <m/>
    <m/>
    <m/>
    <m/>
    <m/>
    <m/>
    <s v="N"/>
    <s v="N"/>
    <m/>
    <m/>
    <s v="     "/>
    <m/>
    <m/>
    <m/>
    <m/>
    <m/>
    <m/>
    <m/>
    <m/>
    <m/>
    <m/>
    <m/>
    <m/>
    <m/>
    <m/>
    <m/>
    <m/>
    <m/>
    <m/>
    <m/>
  </r>
  <r>
    <s v="20160071"/>
    <s v="     "/>
    <n v="42523"/>
    <s v="6/2"/>
    <x v="0"/>
    <n v="0.59930555555555554"/>
    <s v="23"/>
    <n v="2"/>
    <s v="6"/>
    <x v="6"/>
    <n v="42523"/>
    <n v="0.59930555555555554"/>
    <s v="HAD # 1 &amp; #  3 OF 3 FUSES BLOWN @ 3865. I PATROLLED &amp; FOUND 2 OF 3 TX FUSES BLOWN W/ TX &amp; JUMPERS FLASHED @ MTR # 1004793758. I OPENED THE # 2 REMAINING TX FUSE TO ISOLATE THE HAZARD. CAUSE UNKNOWN. WITH CHAD LAVEZZO ASSIST, HE PATROLLED 10"/>
    <s v="     "/>
    <m/>
    <m/>
    <s v="N"/>
    <x v="0"/>
    <s v="1481543"/>
    <s v="16-0040616"/>
    <m/>
    <m/>
    <m/>
    <m/>
    <s v="     "/>
    <x v="1"/>
    <s v="PG&amp;E"/>
    <m/>
    <s v="Vegetation"/>
    <m/>
    <s v="D"/>
    <m/>
    <s v="&lt;3 meters of linear travel"/>
    <s v="Square Feet: ; Acreage: "/>
    <s v="Equipment - PG&amp;E"/>
    <s v="34.n. Transformer damage or failure"/>
    <s v="Equipment - PG&amp;E"/>
    <s v="All types of equipment / facility failure"/>
    <s v="Transformer"/>
    <s v="Transformer"/>
    <m/>
    <m/>
    <s v="Line to Line"/>
    <m/>
    <s v="Overhead"/>
    <x v="3"/>
    <s v="Transformer"/>
    <m/>
    <s v="101557874"/>
    <s v="     "/>
    <s v="Non-HFTD"/>
    <x v="0"/>
    <m/>
    <m/>
    <n v="38.5901"/>
    <n v="-121.804"/>
    <s v="Yolo"/>
    <s v="PLAINFIELD-1101"/>
    <s v="63441101"/>
    <n v="12000"/>
    <s v="PLAINFIELD 110146254"/>
    <x v="0"/>
    <s v="Unknown"/>
    <s v="Hardwood Woodland"/>
    <m/>
    <m/>
    <s v="No"/>
    <m/>
    <m/>
    <m/>
    <m/>
    <m/>
    <m/>
    <m/>
    <s v="N"/>
    <s v="N"/>
    <m/>
    <m/>
    <s v="     "/>
    <m/>
    <m/>
    <m/>
    <m/>
    <m/>
    <m/>
    <m/>
    <m/>
    <m/>
    <m/>
    <m/>
    <m/>
    <m/>
    <m/>
    <m/>
    <m/>
    <m/>
    <m/>
    <m/>
  </r>
  <r>
    <s v="20160072"/>
    <s v="     "/>
    <n v="42523"/>
    <s v="6/2"/>
    <x v="0"/>
    <n v="0.62291666666666667"/>
    <s v="23"/>
    <n v="2"/>
    <s v="6"/>
    <x v="6"/>
    <n v="42523"/>
    <m/>
    <s v="palm tree caused sec to arc"/>
    <s v="     "/>
    <m/>
    <m/>
    <s v="N"/>
    <x v="0"/>
    <s v="1481535"/>
    <m/>
    <m/>
    <m/>
    <m/>
    <m/>
    <s v="     "/>
    <x v="1"/>
    <s v="PG&amp;E"/>
    <m/>
    <s v="Vegetation"/>
    <m/>
    <s v="D"/>
    <m/>
    <s v="&lt;3 meters of linear travel"/>
    <s v="Square Feet: ; Acreage: "/>
    <s v="Vegetation"/>
    <s v="33.a. Veg. contact"/>
    <s v="Vegetation"/>
    <s v="All types of equipment / facility failure"/>
    <s v="Contact - Vegetation"/>
    <m/>
    <s v="Contact - Vegetation"/>
    <s v="Conductor"/>
    <m/>
    <s v="VERIZON CALIFORNIA I"/>
    <s v="Overhead"/>
    <x v="1"/>
    <s v="Conductor"/>
    <m/>
    <s v="100607860"/>
    <s v="     "/>
    <s v="Non-HFTD"/>
    <x v="0"/>
    <m/>
    <m/>
    <n v="37.065199999999997"/>
    <n v="-121.565"/>
    <s v="Santa Clara"/>
    <s v="MORGAN-HILL-2106"/>
    <s v="83242106"/>
    <m/>
    <s v="N/A"/>
    <x v="0"/>
    <s v="Cal Fire"/>
    <s v="Urban"/>
    <m/>
    <m/>
    <s v="No"/>
    <m/>
    <m/>
    <m/>
    <m/>
    <m/>
    <m/>
    <m/>
    <s v="N"/>
    <s v="N"/>
    <m/>
    <m/>
    <s v="     "/>
    <m/>
    <m/>
    <m/>
    <m/>
    <m/>
    <m/>
    <m/>
    <m/>
    <m/>
    <m/>
    <m/>
    <m/>
    <m/>
    <m/>
    <m/>
    <m/>
    <m/>
    <m/>
    <m/>
  </r>
  <r>
    <s v="MIA20178339"/>
    <s v="     "/>
    <n v="42888"/>
    <s v="6/2"/>
    <x v="0"/>
    <n v="0.33893518518518517"/>
    <s v="22"/>
    <n v="2"/>
    <s v="6"/>
    <x v="0"/>
    <n v="42888"/>
    <n v="0.33888888888888891"/>
    <s v="KFN2: Sent for Tman contact"/>
    <s v="     "/>
    <s v="FAS"/>
    <n v="44252"/>
    <s v="Y"/>
    <x v="0"/>
    <s v="1795347"/>
    <s v="N/A"/>
    <m/>
    <s v="T004048965"/>
    <m/>
    <m/>
    <s v="     "/>
    <x v="0"/>
    <s v="PG&amp;E"/>
    <m/>
    <m/>
    <m/>
    <s v="D"/>
    <m/>
    <s v="&lt;3 meters of linear travel"/>
    <m/>
    <s v="Equipment - PG&amp;E"/>
    <s v="34.b. Conductor damage or failure"/>
    <s v="Equipment - PG&amp;E"/>
    <s v="All types of equipment / facility failure"/>
    <s v="Conductor failure-all"/>
    <s v="Service Drop"/>
    <m/>
    <m/>
    <m/>
    <s v="No"/>
    <s v="Overhead"/>
    <x v="0"/>
    <m/>
    <m/>
    <m/>
    <s v="     "/>
    <s v="Non-HFTD"/>
    <x v="0"/>
    <m/>
    <m/>
    <n v="37.730800000000002"/>
    <n v="-122.19799999999999"/>
    <s v="Alameda"/>
    <s v="EDES-1111"/>
    <m/>
    <n v="11000"/>
    <m/>
    <x v="0"/>
    <s v="Oakland"/>
    <s v="Rural"/>
    <m/>
    <m/>
    <s v="No"/>
    <m/>
    <m/>
    <m/>
    <m/>
    <m/>
    <m/>
    <m/>
    <s v="N"/>
    <s v="N"/>
    <m/>
    <m/>
    <s v="     "/>
    <m/>
    <m/>
    <m/>
    <m/>
    <m/>
    <m/>
    <m/>
    <m/>
    <m/>
    <m/>
    <m/>
    <m/>
    <m/>
    <m/>
    <m/>
    <m/>
    <m/>
    <m/>
    <m/>
  </r>
  <r>
    <s v="CAP20174947"/>
    <s v="     "/>
    <n v="42888"/>
    <s v="6/2"/>
    <x v="0"/>
    <n v="0.34722222222222221"/>
    <s v="22"/>
    <n v="2"/>
    <s v="6"/>
    <x v="0"/>
    <m/>
    <m/>
    <s v="pole fire; Highway 45 and County Rd 34 in Glenn; POLE FIRE CAUGHT XARM ON FIRE; cause from osprey's nest; 6/1/2017"/>
    <s v="     "/>
    <s v="CAP"/>
    <n v="44358"/>
    <s v="Y"/>
    <x v="0"/>
    <s v="1794781"/>
    <s v="17-0052112"/>
    <s v="INT-09705"/>
    <s v="T004048535"/>
    <n v="112918525"/>
    <m/>
    <s v="     "/>
    <x v="0"/>
    <s v="PG&amp;E"/>
    <m/>
    <m/>
    <m/>
    <s v="T"/>
    <m/>
    <s v="&lt;3 meters of linear travel"/>
    <m/>
    <s v="Contact - Animal - Nest"/>
    <s v="33.e. Other contact from object"/>
    <s v="Contact - Nest"/>
    <s v="Nest Contact"/>
    <m/>
    <m/>
    <s v="Nest Contact"/>
    <s v="Crossarm"/>
    <s v="Force Out"/>
    <s v="No"/>
    <s v="Overhead"/>
    <x v="0"/>
    <s v="Crossarm"/>
    <m/>
    <s v="019/372"/>
    <s v="     "/>
    <s v="Non-HFTD"/>
    <x v="0"/>
    <m/>
    <m/>
    <n v="39.608499999999999"/>
    <n v="-122.008"/>
    <s v="Glenn"/>
    <s v="GLENN-#2-60KV-LINE,-JACINTO-1101"/>
    <m/>
    <m/>
    <s v="JACINTO 1101CB"/>
    <x v="0"/>
    <s v="Willows FD, Hamilton FD"/>
    <m/>
    <m/>
    <m/>
    <s v="No"/>
    <m/>
    <m/>
    <m/>
    <m/>
    <m/>
    <m/>
    <m/>
    <s v="N"/>
    <s v="N"/>
    <m/>
    <m/>
    <s v="     "/>
    <m/>
    <m/>
    <m/>
    <m/>
    <m/>
    <m/>
    <m/>
    <m/>
    <m/>
    <m/>
    <m/>
    <m/>
    <m/>
    <m/>
    <m/>
    <m/>
    <m/>
    <m/>
    <m/>
  </r>
  <r>
    <s v="MIA201710848"/>
    <s v="     "/>
    <n v="42888"/>
    <s v="6/2"/>
    <x v="0"/>
    <n v="0.62229166666666669"/>
    <s v="22"/>
    <n v="2"/>
    <s v="6"/>
    <x v="0"/>
    <n v="42888"/>
    <n v="0.62222222222222223"/>
    <s v="FAS states a transformer blew leading to a service drop and structure fire that was put out by Kings County Fire Department."/>
    <s v="     "/>
    <s v="FAS"/>
    <n v="44250"/>
    <s v="Y"/>
    <x v="0"/>
    <s v="1795685"/>
    <s v="N/A"/>
    <m/>
    <s v="T004049313"/>
    <n v="112924160"/>
    <m/>
    <s v="     "/>
    <x v="1"/>
    <s v="PG&amp;E"/>
    <m/>
    <m/>
    <m/>
    <s v="D"/>
    <m/>
    <s v="&lt;0.25"/>
    <m/>
    <s v="Equipment - PG&amp;E"/>
    <s v="34.n. Transformer damage or failure"/>
    <s v="Equipment - PG&amp;E"/>
    <s v="All types of equipment / facility failure"/>
    <s v="Transformer failure"/>
    <s v="Transformer"/>
    <m/>
    <m/>
    <m/>
    <s v="Yes"/>
    <s v="Overhead"/>
    <x v="0"/>
    <m/>
    <m/>
    <s v="4.18E+11"/>
    <s v="     "/>
    <s v="Non-HFTD"/>
    <x v="0"/>
    <m/>
    <m/>
    <n v="36.118200000000002"/>
    <n v="-119.58"/>
    <s v="Kings"/>
    <s v="CORCORAN-1116"/>
    <s v="252171116"/>
    <n v="11000"/>
    <m/>
    <x v="0"/>
    <s v="Kings County Fire Department"/>
    <s v="Urban"/>
    <m/>
    <m/>
    <s v="No"/>
    <m/>
    <m/>
    <m/>
    <m/>
    <m/>
    <m/>
    <m/>
    <s v="N"/>
    <s v="N"/>
    <m/>
    <m/>
    <s v="     "/>
    <m/>
    <m/>
    <m/>
    <m/>
    <m/>
    <m/>
    <m/>
    <m/>
    <m/>
    <m/>
    <m/>
    <m/>
    <m/>
    <m/>
    <m/>
    <m/>
    <m/>
    <m/>
    <m/>
  </r>
  <r>
    <s v="SAP201711734"/>
    <s v="     "/>
    <n v="42888"/>
    <s v="6/2"/>
    <x v="0"/>
    <m/>
    <s v="22"/>
    <n v="2"/>
    <s v="6"/>
    <x v="0"/>
    <n v="42886"/>
    <m/>
    <s v="pole fire; dirty insulators and rain caused fire; failed fuse 22882"/>
    <s v="     "/>
    <s v="SAP"/>
    <n v="44580"/>
    <s v="Y"/>
    <x v="0"/>
    <s v="1794195"/>
    <s v="17-0051876"/>
    <m/>
    <s v="T004047926"/>
    <n v="112915718"/>
    <m/>
    <s v="     "/>
    <x v="0"/>
    <s v="PG&amp;E"/>
    <m/>
    <m/>
    <m/>
    <s v="D"/>
    <m/>
    <s v="Structure-PG&amp;E only"/>
    <m/>
    <s v="Contamination"/>
    <s v="36.a. Contamination"/>
    <s v="Equipment - PG&amp;E"/>
    <s v="Contamination"/>
    <s v="Contamination"/>
    <m/>
    <m/>
    <m/>
    <s v="Line to Ground"/>
    <s v="Yes"/>
    <s v="Overhead"/>
    <x v="0"/>
    <s v="Insulator"/>
    <m/>
    <s v="101101200"/>
    <s v="     "/>
    <s v="Non-HFTD"/>
    <x v="0"/>
    <m/>
    <m/>
    <n v="36.7819"/>
    <n v="-120.371"/>
    <s v="Fresno"/>
    <s v="FIREBAUGH-1101"/>
    <m/>
    <m/>
    <s v="FIREBAUGH 11013380"/>
    <x v="0"/>
    <m/>
    <m/>
    <m/>
    <m/>
    <s v="No"/>
    <m/>
    <m/>
    <m/>
    <m/>
    <m/>
    <m/>
    <m/>
    <s v="N"/>
    <s v="N"/>
    <m/>
    <m/>
    <s v="     "/>
    <m/>
    <m/>
    <m/>
    <m/>
    <m/>
    <m/>
    <m/>
    <m/>
    <m/>
    <m/>
    <m/>
    <m/>
    <m/>
    <m/>
    <m/>
    <m/>
    <m/>
    <m/>
    <m/>
  </r>
  <r>
    <s v="SAP201711735"/>
    <s v="     "/>
    <n v="42888"/>
    <s v="6/2"/>
    <x v="0"/>
    <m/>
    <s v="22"/>
    <n v="2"/>
    <s v="6"/>
    <x v="0"/>
    <n v="42886"/>
    <m/>
    <s v="Burnt pole replaced"/>
    <s v="     "/>
    <s v="SAP"/>
    <n v="44580"/>
    <s v="Y"/>
    <x v="0"/>
    <s v="1794219"/>
    <s v="17-0051899"/>
    <m/>
    <s v="T004047961"/>
    <n v="112915855"/>
    <m/>
    <s v="     "/>
    <x v="0"/>
    <s v="PG&amp;E"/>
    <m/>
    <m/>
    <m/>
    <s v="D"/>
    <m/>
    <s v="Structure-PG&amp;E only"/>
    <m/>
    <s v="Equipment - PG&amp;E"/>
    <s v="34.h. Crossarm damage or failure"/>
    <s v="Equipment - PG&amp;E"/>
    <s v="Crossarm failure"/>
    <s v="Crossarm failure"/>
    <s v="Pole"/>
    <m/>
    <m/>
    <s v="Line to Line"/>
    <s v="No"/>
    <s v="Overhead"/>
    <x v="0"/>
    <s v="Pole"/>
    <m/>
    <s v="100658296"/>
    <s v="     "/>
    <s v="Non-HFTD"/>
    <x v="0"/>
    <m/>
    <m/>
    <n v="36.042200000000001"/>
    <n v="-119.643"/>
    <s v="Kings"/>
    <s v="ANGIOLA-1102"/>
    <m/>
    <m/>
    <s v="ANGIOLA 11028280"/>
    <x v="0"/>
    <m/>
    <m/>
    <m/>
    <m/>
    <s v="No"/>
    <m/>
    <m/>
    <m/>
    <m/>
    <m/>
    <m/>
    <m/>
    <s v="N"/>
    <s v="N"/>
    <m/>
    <m/>
    <s v="     "/>
    <m/>
    <m/>
    <m/>
    <m/>
    <m/>
    <m/>
    <m/>
    <m/>
    <m/>
    <m/>
    <m/>
    <m/>
    <m/>
    <m/>
    <m/>
    <m/>
    <m/>
    <m/>
    <m/>
  </r>
  <r>
    <s v="SAP201711733"/>
    <s v="     "/>
    <n v="42888"/>
    <s v="6/2"/>
    <x v="0"/>
    <m/>
    <s v="22"/>
    <n v="2"/>
    <s v="6"/>
    <x v="0"/>
    <n v="42886"/>
    <m/>
    <s v="bird's nest on transformer caught pole top on fire; meter 1008052013"/>
    <s v="     "/>
    <s v="SAP"/>
    <n v="44580"/>
    <s v="Y"/>
    <x v="0"/>
    <s v="1793648"/>
    <s v="17-0051627"/>
    <m/>
    <s v="T004047201"/>
    <n v="112912409"/>
    <m/>
    <s v="     "/>
    <x v="0"/>
    <s v="PG&amp;E"/>
    <m/>
    <m/>
    <m/>
    <s v="D"/>
    <m/>
    <s v="Structure-PG&amp;E only"/>
    <m/>
    <s v="Contact - Animal - Nest"/>
    <s v="33.e. Other contact from object"/>
    <s v="Contact - Nest"/>
    <s v="Nest Contact"/>
    <s v="Nest Contact"/>
    <m/>
    <s v="Nest Contact"/>
    <s v="Transformer"/>
    <s v="Line to Ground"/>
    <s v="No"/>
    <s v="Overhead"/>
    <x v="0"/>
    <s v="Transformer"/>
    <m/>
    <s v="100369455"/>
    <s v="     "/>
    <s v="Non-HFTD"/>
    <x v="0"/>
    <m/>
    <m/>
    <n v="39.784700000000001"/>
    <n v="-122.29900000000001"/>
    <s v="Glenn"/>
    <s v="GLENN-1101"/>
    <m/>
    <m/>
    <s v="GLENN 110137496"/>
    <x v="0"/>
    <m/>
    <m/>
    <m/>
    <m/>
    <s v="No"/>
    <m/>
    <m/>
    <m/>
    <m/>
    <m/>
    <m/>
    <m/>
    <s v="N"/>
    <s v="N"/>
    <m/>
    <m/>
    <s v="     "/>
    <m/>
    <m/>
    <m/>
    <m/>
    <m/>
    <m/>
    <m/>
    <m/>
    <m/>
    <m/>
    <m/>
    <m/>
    <m/>
    <m/>
    <m/>
    <m/>
    <m/>
    <m/>
    <m/>
  </r>
  <r>
    <s v="20180221"/>
    <s v="     "/>
    <n v="43253"/>
    <s v="6/2"/>
    <x v="0"/>
    <n v="0.6743055555555556"/>
    <s v="22"/>
    <n v="2"/>
    <s v="6"/>
    <x v="1"/>
    <n v="43253"/>
    <n v="0.6743055555555556"/>
    <s v="ILIS cause - &quot;Vegetation, Tree - palm frond fell into line&quot;"/>
    <s v="     "/>
    <s v="FAS"/>
    <m/>
    <s v="N"/>
    <x v="0"/>
    <s v="99506"/>
    <s v="18-0046654"/>
    <m/>
    <m/>
    <m/>
    <m/>
    <s v="     "/>
    <x v="1"/>
    <s v="PG&amp;E"/>
    <m/>
    <m/>
    <m/>
    <s v="D"/>
    <m/>
    <s v="&lt;3 meters of linear travel"/>
    <m/>
    <s v="Vegetation"/>
    <s v="33.a. Veg. contact"/>
    <s v="Vegetation"/>
    <s v="Contact from object"/>
    <s v="Vegetation"/>
    <m/>
    <s v="Contact - Vegetation"/>
    <s v="Transformer"/>
    <s v="Line to Ground"/>
    <m/>
    <s v="Overhead"/>
    <x v="3"/>
    <m/>
    <m/>
    <s v="MTR#1007035565"/>
    <s v="     "/>
    <s v="Non-HFTD"/>
    <x v="0"/>
    <m/>
    <m/>
    <n v="37.315800000000003"/>
    <n v="-122.02200000000001"/>
    <s v="Santa Clara"/>
    <s v="SARATOGA-1113"/>
    <s v="083371113"/>
    <n v="11000"/>
    <s v="SARATOGA 111319114"/>
    <x v="0"/>
    <m/>
    <s v="Urban"/>
    <m/>
    <m/>
    <s v="No"/>
    <m/>
    <m/>
    <m/>
    <m/>
    <m/>
    <m/>
    <m/>
    <s v="N"/>
    <s v="N"/>
    <m/>
    <m/>
    <s v="     "/>
    <s v="37.31560000"/>
    <s v="-122.02224400"/>
    <s v="Jun  4 2018 12:00AM"/>
    <s v="TreeGrew"/>
    <s v="Date Palm fronds grew into primary and secondary-caused fire_x000d__x000a_"/>
    <s v="PALD"/>
    <s v="35"/>
    <s v="38"/>
    <s v="2"/>
    <m/>
    <m/>
    <m/>
    <m/>
    <m/>
    <m/>
    <m/>
    <s v="CrossArm"/>
    <s v="BareWire"/>
    <s v="0"/>
  </r>
  <r>
    <s v="20180220"/>
    <s v="     "/>
    <n v="43253"/>
    <s v="6/2"/>
    <x v="0"/>
    <n v="0.50138888888888888"/>
    <s v="22"/>
    <n v="2"/>
    <s v="6"/>
    <x v="1"/>
    <n v="43253"/>
    <n v="0.50138888888888888"/>
    <s v="ILIS - &quot;TMAN LYTLL REPORTS 2/2 BLOWN DUE TO BURNT OPEN JUMPER AT CUTOUTS&quot;"/>
    <s v="     "/>
    <s v="FAS"/>
    <m/>
    <s v="N"/>
    <x v="0"/>
    <s v="99387"/>
    <s v="18-0046635"/>
    <m/>
    <m/>
    <m/>
    <m/>
    <s v="     "/>
    <x v="1"/>
    <s v="PG&amp;E"/>
    <m/>
    <m/>
    <m/>
    <s v="D"/>
    <m/>
    <s v="&lt;0.25"/>
    <m/>
    <s v="Equipment - PG&amp;E"/>
    <s v="34.o. Other"/>
    <s v="Equipment - PG&amp;E"/>
    <s v="All types of equipment / facility failure"/>
    <s v="Other"/>
    <s v="Jumper"/>
    <m/>
    <m/>
    <s v="Line to Line"/>
    <m/>
    <s v="Overhead"/>
    <x v="3"/>
    <s v="Jumper"/>
    <m/>
    <s v="1261"/>
    <s v="     "/>
    <s v="Non-HFTD"/>
    <x v="0"/>
    <n v="246"/>
    <m/>
    <n v="40.455300000000001"/>
    <n v="-122.32"/>
    <s v="Shasta"/>
    <s v="JESSUP-1102"/>
    <s v="103441102"/>
    <n v="11000"/>
    <s v="JESSUP 1102936897"/>
    <x v="1"/>
    <m/>
    <s v="Agriculture"/>
    <m/>
    <m/>
    <s v="No"/>
    <m/>
    <m/>
    <m/>
    <m/>
    <m/>
    <m/>
    <m/>
    <s v="N"/>
    <s v="N"/>
    <m/>
    <m/>
    <s v="     "/>
    <m/>
    <m/>
    <m/>
    <m/>
    <m/>
    <m/>
    <m/>
    <m/>
    <m/>
    <m/>
    <m/>
    <m/>
    <m/>
    <m/>
    <m/>
    <m/>
    <m/>
    <m/>
    <m/>
  </r>
  <r>
    <s v="20180222"/>
    <s v="     "/>
    <n v="43253"/>
    <s v="6/2"/>
    <x v="0"/>
    <m/>
    <s v="22"/>
    <n v="2"/>
    <s v="6"/>
    <x v="1"/>
    <m/>
    <m/>
    <s v="T-men &quot;small fire @ base of pole&quot;.  Cause unknown."/>
    <s v="     "/>
    <s v="FAS"/>
    <m/>
    <s v="N"/>
    <x v="0"/>
    <s v="99804"/>
    <m/>
    <m/>
    <m/>
    <m/>
    <m/>
    <s v="     "/>
    <x v="1"/>
    <s v="PG&amp;E"/>
    <m/>
    <m/>
    <m/>
    <s v="D"/>
    <m/>
    <s v="&lt;3 meters of linear travel"/>
    <m/>
    <s v="Equipment - PG&amp;E"/>
    <s v="34.f. Pole damage or failure"/>
    <s v="Equipment - PG&amp;E"/>
    <s v="All types of equipment / facility failure"/>
    <s v="Pole"/>
    <s v="Pole"/>
    <m/>
    <m/>
    <m/>
    <m/>
    <m/>
    <x v="3"/>
    <s v="Pole"/>
    <m/>
    <m/>
    <s v="     "/>
    <s v="Non-HFTD"/>
    <x v="0"/>
    <m/>
    <m/>
    <n v="37.311"/>
    <n v="-121.907"/>
    <s v="Santa Clara"/>
    <s v="SAN-JOSE-A-1112"/>
    <s v="082251112"/>
    <n v="11000"/>
    <m/>
    <x v="0"/>
    <m/>
    <s v="Hardwood Woodland"/>
    <m/>
    <m/>
    <s v="No"/>
    <m/>
    <m/>
    <m/>
    <m/>
    <m/>
    <m/>
    <m/>
    <s v="N"/>
    <s v="N"/>
    <m/>
    <m/>
    <s v="     "/>
    <m/>
    <m/>
    <m/>
    <m/>
    <m/>
    <m/>
    <m/>
    <m/>
    <m/>
    <m/>
    <m/>
    <m/>
    <m/>
    <m/>
    <m/>
    <m/>
    <m/>
    <m/>
    <m/>
  </r>
  <r>
    <s v="MIA201911321"/>
    <s v="     "/>
    <n v="43618"/>
    <s v="6/2"/>
    <x v="0"/>
    <n v="0.35472222222222222"/>
    <s v="23"/>
    <n v="2"/>
    <s v="6"/>
    <x v="3"/>
    <n v="43618"/>
    <n v="0.35416666666666669"/>
    <s v="burnt fuse- no fire mentioned "/>
    <s v="     "/>
    <s v="FAS"/>
    <n v="44239"/>
    <s v="Y"/>
    <x v="0"/>
    <s v="395664"/>
    <s v="N/A"/>
    <m/>
    <s v="T004659629"/>
    <n v="117374875"/>
    <m/>
    <s v="     "/>
    <x v="0"/>
    <s v="PG&amp;E"/>
    <m/>
    <m/>
    <m/>
    <s v="D"/>
    <m/>
    <s v="Structure-PG&amp;E only"/>
    <m/>
    <s v="Equipment - PG&amp;E"/>
    <s v="34.c. Fuse damage or failure"/>
    <s v="Equipment - PG&amp;E"/>
    <s v="All types of equipment / facility failure"/>
    <s v="Fuse failure - all"/>
    <s v="Fuse"/>
    <m/>
    <m/>
    <m/>
    <s v="No"/>
    <s v="Overhead"/>
    <x v="0"/>
    <m/>
    <m/>
    <s v="100043499"/>
    <s v="     "/>
    <s v="Non-HFTD"/>
    <x v="0"/>
    <m/>
    <m/>
    <n v="38.882300000000001"/>
    <n v="-121.46899999999999"/>
    <s v="Sutter"/>
    <s v="EAST-NICOLAUS-1103"/>
    <s v="152151103"/>
    <n v="11000"/>
    <m/>
    <x v="0"/>
    <m/>
    <s v="Rural"/>
    <m/>
    <m/>
    <s v="No"/>
    <m/>
    <m/>
    <m/>
    <m/>
    <m/>
    <m/>
    <m/>
    <s v="N"/>
    <s v="N"/>
    <m/>
    <m/>
    <s v="     "/>
    <m/>
    <m/>
    <m/>
    <m/>
    <m/>
    <m/>
    <m/>
    <m/>
    <m/>
    <m/>
    <m/>
    <m/>
    <m/>
    <m/>
    <m/>
    <m/>
    <m/>
    <m/>
    <m/>
  </r>
  <r>
    <s v="20200498"/>
    <s v="     "/>
    <n v="43984"/>
    <s v="6/2"/>
    <x v="0"/>
    <n v="0.65972222222222221"/>
    <s v="23"/>
    <n v="2"/>
    <s v="6"/>
    <x v="4"/>
    <n v="43984"/>
    <n v="0.65833333333333333"/>
    <s v="On June 2, 2020 at 1550 hours, a PG&amp;E Troubleman was dispatched to the Lemoore 1103 Distribution Circuit on East Hanford Armona Road and 17th Avenue, Lemoore in response to arcing wires. Initial analysis indicates PG&amp;E equipment failure caused the ignition. A capacitor bank failed which melted a bird guard that resulted in arcing. One customer sustained an outage and the fire was suppress by Kings County Fire Department."/>
    <s v="     "/>
    <s v="FAS"/>
    <m/>
    <s v="N"/>
    <x v="0"/>
    <m/>
    <m/>
    <m/>
    <s v="T004976836"/>
    <n v="119097078"/>
    <m/>
    <s v="     "/>
    <x v="1"/>
    <s v="PG&amp;E"/>
    <m/>
    <s v="Vegetation"/>
    <m/>
    <s v="D"/>
    <s v="D"/>
    <s v="&lt;0.25"/>
    <s v="4' x 40'"/>
    <s v="Equipment - PG&amp;E"/>
    <s v="34.a. Capacitor bank damage or failure"/>
    <s v="Equipment - PG&amp;E"/>
    <s v="All types of equipment / facility failure"/>
    <s v="Capacitor bank failure"/>
    <s v="Capacitor Bank"/>
    <m/>
    <m/>
    <m/>
    <m/>
    <s v="Overhead"/>
    <x v="3"/>
    <s v="Capacitor Bank"/>
    <s v="Capacitor bank, cutouts"/>
    <s v="217C"/>
    <s v="     "/>
    <s v="Non-HFTD"/>
    <x v="0"/>
    <m/>
    <m/>
    <n v="36.313600000000001"/>
    <n v="-119.764"/>
    <s v="Kings"/>
    <s v="LEMOORE-1103"/>
    <m/>
    <n v="12000"/>
    <m/>
    <x v="0"/>
    <s v="Kings County FD"/>
    <s v="Agriculture"/>
    <m/>
    <m/>
    <s v="No"/>
    <m/>
    <m/>
    <m/>
    <m/>
    <m/>
    <m/>
    <m/>
    <s v="N"/>
    <s v="N"/>
    <m/>
    <m/>
    <s v="     "/>
    <m/>
    <m/>
    <m/>
    <m/>
    <m/>
    <m/>
    <m/>
    <m/>
    <m/>
    <m/>
    <m/>
    <m/>
    <m/>
    <m/>
    <m/>
    <m/>
    <m/>
    <m/>
    <m/>
  </r>
  <r>
    <s v="20200502"/>
    <s v="     "/>
    <n v="43984"/>
    <s v="6/2"/>
    <x v="0"/>
    <n v="0.87986111111111109"/>
    <s v="23"/>
    <n v="2"/>
    <s v="6"/>
    <x v="4"/>
    <n v="43984"/>
    <n v="0.87152777777777779"/>
    <s v="On June 2, 2020 at 2124 hours, a PG&amp;E Troubleman patrolled the Reedley 1106 12kV Distribution Circuit number 252341106, near 22350 Clayton Avenue in Reeley. He observed one of three fuses blown at 7913F #2 and a hot wire down on back feed. Initial analysis indicates a green 59' deodar cedar tree partially failed when a branch broke off and landed on the primary overhead conductor, which resulted in the energized line to hit the ground and an ignition ensued. No signs of decay on the limb or at the break point. Cal Fire responded to and extinguished the 130 square foot fire and a pine tree was left slightly scorched. The 248-minute outage affected 166 customers. All the repairs were completed and the line was returned to service on June 3, 2020. This information is preliminary."/>
    <s v="     "/>
    <s v="FAS"/>
    <m/>
    <s v="N"/>
    <x v="0"/>
    <m/>
    <s v="20-0056823"/>
    <m/>
    <s v="T004977038, T004977062"/>
    <n v="119097834"/>
    <m/>
    <s v="     "/>
    <x v="1"/>
    <s v="PG&amp;E"/>
    <m/>
    <s v="Vegetation"/>
    <m/>
    <s v="D"/>
    <s v="D"/>
    <s v="&lt;0.25"/>
    <s v="1 BULL PINE TREE BURNED; 130 square feet"/>
    <s v="Vegetation"/>
    <s v="33.a. Veg. contact"/>
    <s v="Vegetation"/>
    <s v="Contact from object"/>
    <s v="Contact - Vegetation"/>
    <m/>
    <s v="Contact - Vegetation"/>
    <s v="Conductor - Primary"/>
    <s v="Line to Ground"/>
    <m/>
    <s v="Overhead"/>
    <x v="3"/>
    <s v="Conductor - Primary"/>
    <s v="Primary Conductor"/>
    <s v="Circuit ID: 252341106, SAP ID: 100738071"/>
    <s v="     "/>
    <s v="Non-HFTD"/>
    <x v="0"/>
    <m/>
    <m/>
    <n v="36.6402"/>
    <n v="-119.38800000000001"/>
    <s v="Fresno"/>
    <s v="REEDLEY-1106"/>
    <m/>
    <n v="12000"/>
    <m/>
    <x v="0"/>
    <s v="Cal Fire"/>
    <s v="Agriculture"/>
    <m/>
    <m/>
    <s v="No"/>
    <m/>
    <m/>
    <m/>
    <m/>
    <m/>
    <m/>
    <m/>
    <s v="N"/>
    <s v="N"/>
    <m/>
    <m/>
    <s v="     "/>
    <s v="36.38240000"/>
    <s v="-119.23180000"/>
    <s v="Jun  3 2020 12:00AM"/>
    <s v="BranchFail"/>
    <s v="HEALTHY DEODORA CEDAR DROPPED A GREEN LIMB ONTO THE PRIMARY LINE BRINGING IT TO THE GROUND. NO DECAY ON LIMB. CONFIRM LINE ON GROUND. SMALL FIRE (130 SQUARE FT). SCORCHED THE BARK AND NEEDLES UP A PINE. NO STRUCTURAL DAMAGE TO THE TREE"/>
    <s v="DEOD"/>
    <s v="59"/>
    <s v="31"/>
    <s v="11"/>
    <s v="None"/>
    <s v="Slight"/>
    <s v="N"/>
    <s v="1"/>
    <m/>
    <s v="Valley"/>
    <s v="D"/>
    <s v="Triangle"/>
    <s v="BareWire"/>
    <m/>
  </r>
  <r>
    <s v="20200501"/>
    <s v="     "/>
    <n v="43984"/>
    <s v="6/2"/>
    <x v="0"/>
    <n v="0.80972222222222223"/>
    <s v="23"/>
    <n v="2"/>
    <s v="6"/>
    <x v="4"/>
    <n v="43984"/>
    <n v="0.80763888888888891"/>
    <s v="On June 2, 2020 at 1937 hours, a PG&amp;E Troubleman patrolled the Hicks 1115 12kV Distribution Circuit number 083431115, near 201 Lu Ray Drive in Los Gatos. He observed conductors that made contact and sparks, and a small fire in the bushes below. Initial analysis indicates the cause was a tree that grew into the line, which inevitably caused the branches to rub off the insulation over time and caused a cross-phase. That cross-phase then resulted in a broken service drop, which fell to the ground. The Santa Clara Fire Department responded to and extinguished the fire. We installed a new section of conductor and re-routed the service drop through the tree to ensure it is clear of branches. All the repairs were completed and the line was returned to service on June 2, 2020. This ignition did not meet the reporting criteria, because the fire was not greater than one linear meter. This information is preliminary."/>
    <s v="     "/>
    <s v="FAS"/>
    <m/>
    <s v="N"/>
    <x v="0"/>
    <s v="928915"/>
    <m/>
    <m/>
    <s v="T004976989"/>
    <m/>
    <m/>
    <s v="     "/>
    <x v="0"/>
    <s v="PG&amp;E"/>
    <m/>
    <s v="Vegetation"/>
    <m/>
    <s v="D"/>
    <s v="D"/>
    <s v="&lt;3 meters of linear travel"/>
    <m/>
    <s v="Vegetation"/>
    <s v="33.a. Veg. contact"/>
    <s v="Vegetation"/>
    <s v="Contact from object"/>
    <s v="Contact - Vegetation"/>
    <m/>
    <s v="Contact - Vegetation"/>
    <s v="Service Drop"/>
    <m/>
    <m/>
    <s v="Overhead"/>
    <x v="2"/>
    <s v="Service Drop"/>
    <s v="Service Drop"/>
    <s v="Circuit ID: 083431115"/>
    <s v="     "/>
    <s v="Non-HFTD"/>
    <x v="0"/>
    <m/>
    <m/>
    <n v="37.238999999999997"/>
    <n v="-121.946"/>
    <s v="Santa Clara"/>
    <s v="HICKS-1115"/>
    <m/>
    <n v="750"/>
    <s v="N/A"/>
    <x v="0"/>
    <s v="Santa Clara FD"/>
    <s v="Urban"/>
    <m/>
    <m/>
    <s v="No"/>
    <m/>
    <m/>
    <m/>
    <m/>
    <m/>
    <m/>
    <m/>
    <s v="N"/>
    <s v="N"/>
    <m/>
    <m/>
    <s v="     "/>
    <m/>
    <m/>
    <m/>
    <m/>
    <m/>
    <m/>
    <m/>
    <m/>
    <m/>
    <m/>
    <m/>
    <m/>
    <m/>
    <m/>
    <m/>
    <m/>
    <m/>
    <m/>
    <m/>
  </r>
  <r>
    <s v="20200495"/>
    <s v="     "/>
    <n v="43984"/>
    <s v="6/2"/>
    <x v="0"/>
    <n v="0.45"/>
    <s v="23"/>
    <n v="2"/>
    <s v="6"/>
    <x v="4"/>
    <n v="43984"/>
    <n v="0.43680555555555556"/>
    <s v="On June 2, 2020 at 1048 hours, a PG&amp;E Troubleman was dispatched to the Morro Bay 1101 circuit. A wire down caused a fire between one and three meters.  The wire down was due to a overhead splice failure. Cal Fire responded to the fire. The repairs were complete on the same day. "/>
    <s v="     "/>
    <s v="FAS"/>
    <m/>
    <s v="N"/>
    <x v="0"/>
    <s v="928321"/>
    <s v="20-0056618"/>
    <m/>
    <s v="T004976528"/>
    <n v="119096696"/>
    <m/>
    <s v="     "/>
    <x v="1"/>
    <s v="PG&amp;E"/>
    <m/>
    <s v="Vegetation"/>
    <m/>
    <s v="D"/>
    <s v="D"/>
    <s v="&lt;3 meters of linear travel"/>
    <m/>
    <s v="Equipment - PG&amp;E"/>
    <s v="34.m. Connection device damage or failure"/>
    <s v="Equipment - PG&amp;E"/>
    <s v="All types of equipment / facility failure"/>
    <s v="Splice/Clamp/Connector"/>
    <s v="Splice/Clamp/Connector"/>
    <m/>
    <m/>
    <s v="Line to Ground"/>
    <m/>
    <s v="Overhead"/>
    <x v="3"/>
    <s v="Splice/Clamp/Connector"/>
    <m/>
    <s v="Circuit ID 183011101"/>
    <s v="     "/>
    <s v="Non-HFTD"/>
    <x v="0"/>
    <m/>
    <m/>
    <n v="35.387799999999999"/>
    <n v="-120.82299999999999"/>
    <s v="San Luis Obispo"/>
    <s v="MORRO-BAY-1101"/>
    <m/>
    <n v="12000"/>
    <m/>
    <x v="0"/>
    <s v="Cal Fire"/>
    <s v="Agriculture"/>
    <m/>
    <m/>
    <s v="No"/>
    <m/>
    <m/>
    <m/>
    <m/>
    <m/>
    <m/>
    <m/>
    <s v="N"/>
    <s v="N"/>
    <m/>
    <m/>
    <s v="     "/>
    <m/>
    <m/>
    <m/>
    <m/>
    <m/>
    <m/>
    <m/>
    <m/>
    <m/>
    <m/>
    <m/>
    <m/>
    <m/>
    <m/>
    <m/>
    <m/>
    <m/>
    <m/>
    <m/>
  </r>
  <r>
    <s v="20201809"/>
    <s v="     "/>
    <n v="43984"/>
    <s v="6/2"/>
    <x v="0"/>
    <n v="0.23402777777777778"/>
    <s v="23"/>
    <n v="2"/>
    <s v="6"/>
    <x v="4"/>
    <m/>
    <m/>
    <s v="740 CARLTON AVE in Stockton; Pole fire due to NG Cap Bank"/>
    <s v="     "/>
    <s v="FAS"/>
    <m/>
    <s v="Y"/>
    <x v="0"/>
    <m/>
    <m/>
    <m/>
    <s v="9888051602"/>
    <n v="119091743"/>
    <m/>
    <s v="     "/>
    <x v="0"/>
    <s v="PG&amp;E"/>
    <m/>
    <s v="Building"/>
    <m/>
    <s v="D"/>
    <m/>
    <s v="Structure-PG&amp;E only"/>
    <m/>
    <s v="Equipment - PG&amp;E"/>
    <s v="34.a. Capacitor bank damage or failure"/>
    <s v="Equipment - PG&amp;E"/>
    <s v="All types of equipment / facility failure"/>
    <s v="Capacitor bank failure"/>
    <s v="Capacitor Bank"/>
    <m/>
    <m/>
    <m/>
    <m/>
    <s v="Overhead"/>
    <x v="3"/>
    <s v="Capacitor Bank"/>
    <m/>
    <s v="C2568"/>
    <s v="     "/>
    <s v="Non-HFTD"/>
    <x v="0"/>
    <m/>
    <m/>
    <n v="37.954999999999998"/>
    <n v="-121.325"/>
    <s v="San Joaquin"/>
    <s v="CHANNEL-1101"/>
    <m/>
    <n v="12000"/>
    <m/>
    <x v="0"/>
    <s v="Stockton FD"/>
    <s v="Urban"/>
    <m/>
    <m/>
    <s v="No"/>
    <m/>
    <m/>
    <m/>
    <m/>
    <m/>
    <m/>
    <m/>
    <s v="N"/>
    <s v="N"/>
    <m/>
    <m/>
    <s v="     "/>
    <m/>
    <m/>
    <m/>
    <m/>
    <m/>
    <m/>
    <m/>
    <m/>
    <m/>
    <m/>
    <m/>
    <m/>
    <m/>
    <m/>
    <m/>
    <m/>
    <m/>
    <m/>
    <m/>
  </r>
  <r>
    <s v="20200496"/>
    <s v="     "/>
    <n v="43984"/>
    <s v="6/2"/>
    <x v="0"/>
    <n v="0.49236111111111114"/>
    <s v="23"/>
    <n v="2"/>
    <s v="6"/>
    <x v="4"/>
    <n v="43984"/>
    <n v="0.50972222222222219"/>
    <s v="On June 6, 2020 at 1149 hours, a PG&amp;E troubleman was dispatched to the Jarvis 1106 Distribution Circuit near Transit Ave in Union City and observed a vegetation fire below a cap bank. Initial analysis indicates PG&amp;E equipment failure resulted in an ignition. The responding troubleman found that capacitor bank TV539 had failed, causing sparks and ignited a vegetation fire at the base of the distribution pole. The troubleman de-energized the circuit to make safe for fire. The ensuing fire was 3 meters - 0.25 acre in size and was extinguished by Alameda Fire Department. All damaged assets were repaired and replaced. "/>
    <s v="     "/>
    <s v="FAS"/>
    <m/>
    <s v="N"/>
    <x v="0"/>
    <s v="928389"/>
    <s v="20-0056591"/>
    <m/>
    <s v="T004976584"/>
    <n v="118650392"/>
    <m/>
    <s v="     "/>
    <x v="1"/>
    <s v="PG&amp;E"/>
    <m/>
    <s v="Vegetation"/>
    <m/>
    <s v="D"/>
    <s v="D"/>
    <s v="&lt;0.25"/>
    <m/>
    <s v="Equipment - PG&amp;E"/>
    <s v="34.a. Capacitor bank damage or failure"/>
    <s v="Equipment - PG&amp;E"/>
    <s v="All types of equipment / facility failure"/>
    <s v="Capacitor bank failure"/>
    <s v="Capacitor Bank"/>
    <m/>
    <m/>
    <s v="Force Out"/>
    <m/>
    <s v="Overhead"/>
    <x v="3"/>
    <s v="Capacitor Bank"/>
    <s v="Capacitor bank, cutouts"/>
    <s v="CAP Bank: TV539"/>
    <s v="     "/>
    <s v="Non-HFTD"/>
    <x v="0"/>
    <m/>
    <m/>
    <n v="37.5991"/>
    <n v="-122.042"/>
    <s v="Alameda"/>
    <s v="JARVIS-1106"/>
    <m/>
    <n v="12000"/>
    <m/>
    <x v="0"/>
    <s v="Alameda FD"/>
    <s v="Urban"/>
    <m/>
    <m/>
    <s v="No"/>
    <m/>
    <m/>
    <m/>
    <m/>
    <m/>
    <m/>
    <m/>
    <s v="N"/>
    <s v="N"/>
    <m/>
    <m/>
    <s v="     "/>
    <m/>
    <m/>
    <m/>
    <m/>
    <m/>
    <m/>
    <m/>
    <m/>
    <m/>
    <m/>
    <m/>
    <m/>
    <m/>
    <m/>
    <m/>
    <m/>
    <m/>
    <m/>
    <m/>
  </r>
  <r>
    <s v="20210712"/>
    <s v="     "/>
    <n v="44349"/>
    <s v="6/2"/>
    <x v="0"/>
    <n v="0.68888888888888888"/>
    <s v="23"/>
    <n v="2"/>
    <s v="6"/>
    <x v="5"/>
    <n v="44349"/>
    <m/>
    <s v="Metallic balloon flew into overhead circuit, resulting in an ignition. The ensuing fire was 3 meters - 0.25 acre in size. This information is preliminary."/>
    <s v="     "/>
    <s v="FAS"/>
    <m/>
    <s v="N"/>
    <x v="0"/>
    <m/>
    <s v="21-0069123"/>
    <m/>
    <s v="T005305616, T005305613"/>
    <m/>
    <m/>
    <s v="     "/>
    <x v="1"/>
    <s v="PG&amp;E"/>
    <m/>
    <s v="Vegetation"/>
    <m/>
    <s v="D"/>
    <s v="D"/>
    <s v="&lt;0.25"/>
    <m/>
    <s v="Contact - 3rd Party"/>
    <s v="33.c. Balloon contact"/>
    <s v="Contact - 3rd Party"/>
    <s v="Contact from object"/>
    <s v="Balloon contact"/>
    <m/>
    <s v="Balloon contact"/>
    <s v="Conductor - Primary"/>
    <s v="Line to Line"/>
    <s v="Y"/>
    <s v="Overhead"/>
    <x v="3"/>
    <s v="Conductor - Primary"/>
    <s v="Conductor"/>
    <s v="101969531"/>
    <s v="     "/>
    <s v="Non-HFTD"/>
    <x v="0"/>
    <m/>
    <m/>
    <n v="38.402000000000001"/>
    <n v="-122.73399999999999"/>
    <s v="Sonoma"/>
    <s v="BELLEVUE-1104"/>
    <m/>
    <n v="12000"/>
    <m/>
    <x v="0"/>
    <s v="Unknown - Other Party"/>
    <s v="Urban"/>
    <s v="Brush fuel model"/>
    <m/>
    <s v="No"/>
    <m/>
    <m/>
    <m/>
    <m/>
    <m/>
    <m/>
    <m/>
    <s v="N"/>
    <s v="N"/>
    <m/>
    <m/>
    <s v="     "/>
    <m/>
    <m/>
    <m/>
    <m/>
    <m/>
    <m/>
    <m/>
    <m/>
    <m/>
    <m/>
    <m/>
    <m/>
    <m/>
    <m/>
    <m/>
    <m/>
    <m/>
    <m/>
    <m/>
  </r>
  <r>
    <s v="20210710"/>
    <s v="     "/>
    <n v="44349"/>
    <s v="6/2"/>
    <x v="0"/>
    <n v="0.62361111111111112"/>
    <s v="23"/>
    <n v="2"/>
    <s v="6"/>
    <x v="5"/>
    <n v="44349"/>
    <m/>
    <s v="Customer overloaded service igniting a small grass fire below service in the back yard of the house due to melted/overloaded service. The ensuing fire was 1 meter - &lt; 3 meters in size. This information is preliminary."/>
    <s v="     "/>
    <s v="FAS"/>
    <m/>
    <s v="N"/>
    <x v="0"/>
    <m/>
    <m/>
    <m/>
    <s v="T005305537"/>
    <m/>
    <m/>
    <s v="     "/>
    <x v="1"/>
    <s v="PG&amp;E"/>
    <m/>
    <s v="Vegetation"/>
    <m/>
    <s v="D"/>
    <s v="D"/>
    <s v="&lt;3 meters of linear travel"/>
    <m/>
    <s v="Equipment - Overloaded"/>
    <s v="34.b. Conductor damage or failure"/>
    <s v="Equipment - PG&amp;E"/>
    <s v="All types of equipment / facility failure"/>
    <s v="Conductor failure-all"/>
    <s v="Service Drop"/>
    <m/>
    <m/>
    <m/>
    <s v="Y"/>
    <s v="Overhead"/>
    <x v="2"/>
    <s v="Service Drop"/>
    <s v="Service "/>
    <s v="101124451"/>
    <s v="     "/>
    <s v="Non-HFTD"/>
    <x v="0"/>
    <m/>
    <m/>
    <n v="36.922600000000003"/>
    <n v="-119.877"/>
    <s v="Madera"/>
    <s v="CASSIDY-2107"/>
    <m/>
    <m/>
    <s v="N/A"/>
    <x v="0"/>
    <s v="Unknown - Other Party"/>
    <s v="Urban"/>
    <s v="Grass fuel model"/>
    <m/>
    <s v="No"/>
    <m/>
    <m/>
    <m/>
    <m/>
    <m/>
    <m/>
    <m/>
    <s v="N"/>
    <s v="N"/>
    <m/>
    <m/>
    <s v="     "/>
    <m/>
    <m/>
    <m/>
    <m/>
    <m/>
    <m/>
    <m/>
    <m/>
    <m/>
    <m/>
    <m/>
    <m/>
    <m/>
    <m/>
    <m/>
    <m/>
    <m/>
    <m/>
    <m/>
  </r>
  <r>
    <s v="20210711"/>
    <s v="     "/>
    <n v="44349"/>
    <s v="6/2"/>
    <x v="0"/>
    <n v="0.92638888888888893"/>
    <s v="23"/>
    <n v="2"/>
    <s v="6"/>
    <x v="5"/>
    <n v="44349"/>
    <m/>
    <s v="Riser failed and burnt at the kellum along with the jumper burning open, resulting in a pole fire that was limited to PG&amp;E assets. This information is preliminary. On June 2nd, 2021 at 22:14 hours, a PG&amp;E Troubleman was dispatched to the (# voltage)kV Distribution Circuit Oakland D on Adams in the vicinity of Oakland in response to a pole fire. Initial analysis indicates a failed riser caused the ignition. The ensuing fire was isolated to PG&amp;E equipment and less than 1 meter in size and the fire was suppressed by self-extinguish. PG&amp;E Crew replaced a damaged riser on 06/02, 2021. "/>
    <s v="     "/>
    <s v="FAS"/>
    <m/>
    <s v="N"/>
    <x v="0"/>
    <m/>
    <s v="21-0069179"/>
    <m/>
    <s v="T005305840"/>
    <n v="121450000"/>
    <m/>
    <s v="     "/>
    <x v="0"/>
    <s v="PG&amp;E"/>
    <m/>
    <s v="Other"/>
    <s v="PG&amp;E Pole"/>
    <s v="D"/>
    <s v="D"/>
    <s v="Structure-PG&amp;E only"/>
    <s v="Riser failed &amp; burnt at the kellum. "/>
    <s v="Equipment - PG&amp;E"/>
    <s v="34.o. Other"/>
    <s v="Equipment - PG&amp;E"/>
    <s v="All types of equipment / facility failure"/>
    <s v="Riser Failure"/>
    <s v="Riser"/>
    <m/>
    <m/>
    <s v="Open Circuit"/>
    <s v="Y"/>
    <s v="Overhead"/>
    <x v="3"/>
    <s v="Riser"/>
    <s v="Riser "/>
    <s v="103804595"/>
    <s v="     "/>
    <s v="Non-HFTD"/>
    <x v="0"/>
    <m/>
    <m/>
    <n v="37.814300000000003"/>
    <n v="-122.256"/>
    <s v="Alameda"/>
    <s v="OAKLAND-D-1110"/>
    <m/>
    <n v="12000"/>
    <m/>
    <x v="0"/>
    <s v="Self Extinguished"/>
    <s v="Urban"/>
    <s v="Fire-resistive fuel bed"/>
    <m/>
    <s v="No"/>
    <m/>
    <m/>
    <m/>
    <m/>
    <m/>
    <m/>
    <m/>
    <s v="N"/>
    <s v="N"/>
    <m/>
    <m/>
    <s v="     "/>
    <m/>
    <m/>
    <m/>
    <m/>
    <m/>
    <m/>
    <m/>
    <m/>
    <m/>
    <m/>
    <m/>
    <m/>
    <m/>
    <m/>
    <m/>
    <m/>
    <m/>
    <m/>
    <m/>
  </r>
  <r>
    <s v="20210708"/>
    <s v="     "/>
    <n v="44349"/>
    <s v="6/2"/>
    <x v="0"/>
    <n v="0.51944444444444449"/>
    <s v="23"/>
    <n v="2"/>
    <s v="6"/>
    <x v="5"/>
    <m/>
    <m/>
    <s v="Initial EIR: EI210602A-McKinleyville-Property Damage: Summary: On June 2, 2021, PG&amp;E dispatched a troubleman to Sutter Road and Church Ave in McKinleyville after receiving a call from Cal Fire regarding a structure fire. This location is served by the Janes Creek 1101 12kV Overhead Distribution Circuit. Upon arrival the troubleman observed the service drop low and the service neutral compression sleeve was pulled apart. The Cal Fire investigator advised the troubleman that possibly a garbage or large box truck made contact with the overhead service. PG&amp;E is reporting this incident under the Property Damage criteria after determining that the damage is expected to exceed $50,000. This information is preliminary. AGFC original preliminary notes: Structure fire, possibly caused by third party garbage truck making contact with overhead service and pulling service neutral compression sleeve apart. Troubleman states the possible sequence of events is, 1. The customer left to work in the morning and the service was at proper height, then the truck turns around at 1200 and hits service and not knowing he hit it causing the service sleeve to pull apart and at 1230 fire starts. The ensuing fire was 3 meters - 0.25 acre in size. This information is preliminary; FOID: 0007298725; SAP Eqp ID: 100971586; Circuit ID: 192391101, JANES CREEK 1101; CGC: 114232759050; Division/County: Humboldt"/>
    <s v="     "/>
    <s v="FAS"/>
    <m/>
    <s v="N"/>
    <x v="0"/>
    <m/>
    <m/>
    <m/>
    <s v="7298725"/>
    <m/>
    <s v="EI210602A"/>
    <s v="     "/>
    <x v="1"/>
    <s v="PG&amp;E"/>
    <m/>
    <s v="Building"/>
    <m/>
    <s v="D"/>
    <s v="D"/>
    <s v="Structure-only"/>
    <m/>
    <s v="Contact - 3rd Party"/>
    <s v="33.d. Vehicle contact"/>
    <s v="Contact - 3rd Party"/>
    <s v="Contact from object"/>
    <s v="Vehicle contact"/>
    <m/>
    <s v="Vehicle contact"/>
    <s v="Service Drop"/>
    <m/>
    <s v="Y"/>
    <s v="Overhead"/>
    <x v="2"/>
    <s v="Service Drop"/>
    <s v="Service Drop"/>
    <s v="100971586"/>
    <s v="     "/>
    <s v="Non-HFTD"/>
    <x v="0"/>
    <m/>
    <m/>
    <n v="40.936"/>
    <n v="-124.089"/>
    <s v="Humboldt"/>
    <s v="JANES-CREEK-1101"/>
    <m/>
    <m/>
    <s v="N/A"/>
    <x v="0"/>
    <s v="Cal Fire, Arcata FPD"/>
    <s v="Urban"/>
    <s v="Grass fuel model"/>
    <m/>
    <s v="No"/>
    <m/>
    <m/>
    <m/>
    <m/>
    <m/>
    <m/>
    <m/>
    <s v="N"/>
    <s v="N"/>
    <m/>
    <m/>
    <s v="     "/>
    <m/>
    <m/>
    <m/>
    <m/>
    <m/>
    <m/>
    <m/>
    <m/>
    <m/>
    <m/>
    <m/>
    <m/>
    <m/>
    <m/>
    <m/>
    <m/>
    <m/>
    <m/>
    <m/>
  </r>
  <r>
    <s v="20212419"/>
    <s v="     "/>
    <n v="44349"/>
    <s v="6/2"/>
    <x v="0"/>
    <m/>
    <s v="23"/>
    <n v="2"/>
    <s v="6"/>
    <x v="5"/>
    <n v="44347"/>
    <m/>
    <s v="Pole fire at switch 953579 on the Peabody 2105 circuit in Sonoma. No indication of fire beyond PG&amp;E assets."/>
    <s v="     "/>
    <s v="SAP"/>
    <m/>
    <s v="Y"/>
    <x v="0"/>
    <m/>
    <s v="21-0067965"/>
    <m/>
    <s v="T005303286"/>
    <n v="121435000"/>
    <m/>
    <s v="     "/>
    <x v="0"/>
    <s v="PG&amp;E"/>
    <m/>
    <m/>
    <m/>
    <s v="D"/>
    <m/>
    <s v="Structure-PG&amp;E only"/>
    <m/>
    <s v="Equipment - PG&amp;E"/>
    <s v="34.e. Switch damage or failure"/>
    <s v="Equipment - PG&amp;E"/>
    <s v="All types of equipment / facility failure"/>
    <s v="Switch failure"/>
    <s v="Switch"/>
    <m/>
    <m/>
    <s v="Line to Ground"/>
    <s v="N"/>
    <s v="Underground"/>
    <x v="0"/>
    <s v="Switch"/>
    <m/>
    <s v="104038119"/>
    <s v="     "/>
    <s v="Non-HFTD"/>
    <x v="0"/>
    <m/>
    <m/>
    <n v="38.302300000000002"/>
    <n v="-121.95"/>
    <s v="Solano"/>
    <s v="PEABODY-2112"/>
    <m/>
    <n v="21000"/>
    <m/>
    <x v="0"/>
    <s v="Self Extinguished"/>
    <s v="Herbaceous"/>
    <m/>
    <m/>
    <s v="No"/>
    <m/>
    <m/>
    <m/>
    <m/>
    <m/>
    <m/>
    <m/>
    <s v="N"/>
    <s v="N"/>
    <m/>
    <m/>
    <s v="     "/>
    <m/>
    <m/>
    <m/>
    <m/>
    <m/>
    <m/>
    <m/>
    <m/>
    <m/>
    <m/>
    <m/>
    <m/>
    <m/>
    <m/>
    <m/>
    <m/>
    <m/>
    <m/>
    <m/>
  </r>
  <r>
    <s v="SAP20210041"/>
    <s v="     "/>
    <n v="44349"/>
    <s v="6/2"/>
    <x v="0"/>
    <m/>
    <s v="23"/>
    <n v="2"/>
    <s v="6"/>
    <x v="5"/>
    <n v="44347"/>
    <m/>
    <s v="Pole fire at switch 953579 on the Peabody 2105 circuit in Sonoma. No indication of fire beyond PG&amp;E assets."/>
    <s v="     "/>
    <s v="SAP"/>
    <n v="44580"/>
    <s v="Y"/>
    <x v="0"/>
    <s v="1362102"/>
    <s v="21-0067965"/>
    <m/>
    <s v="T005303286"/>
    <n v="121434828"/>
    <m/>
    <s v="     "/>
    <x v="0"/>
    <s v="PG&amp;E"/>
    <m/>
    <m/>
    <m/>
    <s v="D"/>
    <m/>
    <s v="Structure-PG&amp;E only"/>
    <m/>
    <s v="Equipment - PG&amp;E"/>
    <s v="34.e. Switch damage or failure"/>
    <s v="Equipment - PG&amp;E"/>
    <s v="Switch failure"/>
    <s v="Switch failure"/>
    <s v="Switch"/>
    <m/>
    <m/>
    <s v="Line to Ground"/>
    <s v="No"/>
    <s v="Underground"/>
    <x v="0"/>
    <s v="Switch"/>
    <m/>
    <s v="104038119"/>
    <s v="     "/>
    <s v="Non-HFTD"/>
    <x v="0"/>
    <m/>
    <m/>
    <n v="38.302300000000002"/>
    <n v="-121.95"/>
    <s v="Solano"/>
    <s v="PEABODY-2105"/>
    <m/>
    <m/>
    <m/>
    <x v="0"/>
    <m/>
    <m/>
    <m/>
    <m/>
    <s v="No"/>
    <m/>
    <m/>
    <m/>
    <m/>
    <m/>
    <m/>
    <m/>
    <s v="N"/>
    <s v="N"/>
    <m/>
    <m/>
    <s v="     "/>
    <m/>
    <m/>
    <m/>
    <m/>
    <m/>
    <m/>
    <m/>
    <m/>
    <m/>
    <m/>
    <m/>
    <m/>
    <m/>
    <m/>
    <m/>
    <m/>
    <m/>
    <m/>
    <m/>
  </r>
  <r>
    <s v="20210941"/>
    <s v="     "/>
    <n v="44349"/>
    <s v="6/2"/>
    <x v="0"/>
    <n v="7.0833333333333331E-2"/>
    <s v="23"/>
    <n v="2"/>
    <s v="6"/>
    <x v="5"/>
    <n v="44349"/>
    <m/>
    <s v="485 28th St / 28th St and Castro St in San Francisco; fire at pole; burned 10'doubles, crossarm, and splint pole top; cause unknown"/>
    <s v="     "/>
    <s v="FAS"/>
    <m/>
    <s v="Y"/>
    <x v="0"/>
    <m/>
    <m/>
    <m/>
    <s v="T005304880"/>
    <n v="121443000"/>
    <m/>
    <s v="     "/>
    <x v="0"/>
    <s v="PG&amp;E"/>
    <m/>
    <s v="Other"/>
    <s v="Pole,Crossarm"/>
    <s v="D"/>
    <s v="D"/>
    <s v="Structure-PG&amp;E only"/>
    <s v="Pole top and crossarm"/>
    <s v="Contamination"/>
    <s v="36.a. Contamination"/>
    <s v="Equipment - PG&amp;E"/>
    <s v="Contamination"/>
    <s v="Tracking"/>
    <m/>
    <m/>
    <m/>
    <m/>
    <s v="Y"/>
    <s v="Overhead"/>
    <x v="3"/>
    <s v="Pole"/>
    <s v="Pole, Crossarm"/>
    <s v="101827639"/>
    <s v="     "/>
    <s v="Non-HFTD"/>
    <x v="0"/>
    <m/>
    <m/>
    <n v="37.744799999999998"/>
    <n v="-122.43300000000001"/>
    <s v="San Francisco"/>
    <s v="SF-H-1109"/>
    <m/>
    <n v="12000"/>
    <m/>
    <x v="0"/>
    <s v="San Francisco FD"/>
    <s v="Urban"/>
    <s v="Fire-resistive fuel bed"/>
    <s v="Sidewalk/Street"/>
    <s v="No"/>
    <m/>
    <m/>
    <m/>
    <m/>
    <m/>
    <m/>
    <m/>
    <s v="N"/>
    <s v="N"/>
    <m/>
    <m/>
    <s v="     "/>
    <m/>
    <m/>
    <m/>
    <m/>
    <m/>
    <m/>
    <m/>
    <m/>
    <m/>
    <m/>
    <m/>
    <m/>
    <m/>
    <m/>
    <m/>
    <m/>
    <m/>
    <m/>
    <m/>
  </r>
  <r>
    <s v="20210706"/>
    <s v="     "/>
    <n v="44349"/>
    <s v="6/2"/>
    <x v="0"/>
    <n v="3.7499999999999999E-2"/>
    <s v="23"/>
    <n v="2"/>
    <s v="6"/>
    <x v="5"/>
    <n v="44349"/>
    <m/>
    <s v="Troubleman found a burnt 12kv primary crossarm that self extinguished. The ensuing fire was limited to PG&amp;E assets. The weather was marked as fog, looks like tracking could have been the driver to the ignition. This information is preliminary. "/>
    <s v="     "/>
    <s v="FAS"/>
    <m/>
    <s v="N"/>
    <x v="0"/>
    <m/>
    <s v="21-0068652"/>
    <m/>
    <s v="T005304885"/>
    <n v="121443000"/>
    <m/>
    <s v="     "/>
    <x v="0"/>
    <s v="PG&amp;E"/>
    <m/>
    <s v="Other"/>
    <s v="Crossarm"/>
    <s v="D"/>
    <s v="D"/>
    <s v="Structure-PG&amp;E only"/>
    <m/>
    <s v="Contamination"/>
    <s v="36.a. Contamination"/>
    <s v="Equipment - PG&amp;E"/>
    <s v="Contamination"/>
    <s v="Tracking"/>
    <m/>
    <m/>
    <m/>
    <s v="Force Out"/>
    <s v="Y"/>
    <s v="Overhead"/>
    <x v="3"/>
    <s v="Crossarm"/>
    <s v="crossarm"/>
    <s v="101820140"/>
    <s v="     "/>
    <s v="Non-HFTD"/>
    <x v="0"/>
    <m/>
    <m/>
    <n v="37.729300000000002"/>
    <n v="-122.434"/>
    <s v="San Francisco"/>
    <s v="SF-H-1108"/>
    <m/>
    <n v="12000"/>
    <m/>
    <x v="0"/>
    <s v="Self Extinguished"/>
    <s v="Urban"/>
    <s v="Fire-resistive fuel bed"/>
    <m/>
    <s v="No"/>
    <m/>
    <m/>
    <m/>
    <m/>
    <m/>
    <m/>
    <m/>
    <s v="N"/>
    <s v="N"/>
    <m/>
    <m/>
    <s v="     "/>
    <m/>
    <m/>
    <m/>
    <m/>
    <m/>
    <m/>
    <m/>
    <m/>
    <m/>
    <m/>
    <m/>
    <m/>
    <m/>
    <m/>
    <m/>
    <m/>
    <m/>
    <m/>
    <m/>
  </r>
  <r>
    <s v="MIA20145523"/>
    <s v="     "/>
    <n v="41810"/>
    <s v="6/20"/>
    <x v="0"/>
    <n v="0.5025115740740741"/>
    <s v="25"/>
    <n v="2"/>
    <s v="6"/>
    <x v="7"/>
    <n v="41810"/>
    <n v="0.50208333333333333"/>
    <s v="C-448 EXPLODED AND LITTLE GRASS FIRE"/>
    <s v="     "/>
    <s v="FAS"/>
    <n v="44265"/>
    <s v="Y"/>
    <x v="0"/>
    <m/>
    <m/>
    <m/>
    <s v="T003141790"/>
    <m/>
    <m/>
    <s v="     "/>
    <x v="1"/>
    <s v="PG&amp;E"/>
    <m/>
    <m/>
    <m/>
    <s v="D"/>
    <m/>
    <s v="Unknown"/>
    <m/>
    <s v="Equipment - PG&amp;E"/>
    <s v="34.a. Capacitor bank damage or failure"/>
    <s v="Equipment - PG&amp;E"/>
    <s v="All types of equipment / facility failure"/>
    <s v="Capacitor bank failure"/>
    <s v="Capacitor Bank"/>
    <m/>
    <m/>
    <m/>
    <s v="Yes"/>
    <s v="Overhead"/>
    <x v="0"/>
    <m/>
    <m/>
    <s v="C448"/>
    <s v="     "/>
    <s v="Non-HFTD"/>
    <x v="0"/>
    <m/>
    <m/>
    <n v="39.664700000000003"/>
    <n v="-122.197"/>
    <s v="Glenn"/>
    <s v="LOGAN-CREEK-2102"/>
    <s v="103142102"/>
    <n v="21000"/>
    <m/>
    <x v="0"/>
    <m/>
    <s v="Rural"/>
    <m/>
    <m/>
    <s v="No"/>
    <m/>
    <m/>
    <m/>
    <m/>
    <m/>
    <m/>
    <m/>
    <s v="N"/>
    <s v="N"/>
    <m/>
    <m/>
    <s v="     "/>
    <m/>
    <m/>
    <m/>
    <m/>
    <m/>
    <m/>
    <m/>
    <m/>
    <m/>
    <m/>
    <m/>
    <m/>
    <m/>
    <m/>
    <m/>
    <m/>
    <m/>
    <m/>
    <m/>
  </r>
  <r>
    <s v="20140020"/>
    <s v="     "/>
    <n v="41810"/>
    <s v="6/20"/>
    <x v="0"/>
    <n v="0.59375"/>
    <s v="25"/>
    <n v="2"/>
    <s v="6"/>
    <x v="7"/>
    <n v="41810"/>
    <n v="0.59375"/>
    <s v="KNAUP RPTS OAK BRANCH ACROSS LINES 1 N/OF FUCO 7875 - MAY BE ABLE TO KNOCK OFF WITH LONG STICK, FIRE DEPT ON SITE WITH SMALL VEG FIRE"/>
    <s v="     "/>
    <m/>
    <m/>
    <s v="N"/>
    <x v="0"/>
    <s v="1037337"/>
    <s v="14-0039667"/>
    <m/>
    <m/>
    <m/>
    <m/>
    <s v="     "/>
    <x v="1"/>
    <s v="PG&amp;E"/>
    <m/>
    <s v="Vegetation"/>
    <m/>
    <s v="D"/>
    <m/>
    <s v="&lt;0.25"/>
    <s v="Square Feet: ; Acreage: "/>
    <s v="Vegetation"/>
    <s v="33.a. Veg. contact"/>
    <s v="Vegetation"/>
    <s v="All types of equipment / facility failure"/>
    <s v="Contact - Vegetation"/>
    <m/>
    <s v="Contact - Vegetation"/>
    <s v="Conductor"/>
    <s v="Line to Ground"/>
    <s v="Frontier"/>
    <s v="Overhead"/>
    <x v="3"/>
    <s v="Conductor"/>
    <m/>
    <s v="101520035"/>
    <s v="     "/>
    <s v="Non-HFTD"/>
    <x v="0"/>
    <n v="250"/>
    <m/>
    <n v="40.780200000000001"/>
    <n v="-121.503"/>
    <s v="Shasta"/>
    <s v="RISING-RIVER-1101"/>
    <s v="103551101"/>
    <n v="12000"/>
    <s v="RISING RIVER 11019032"/>
    <x v="0"/>
    <m/>
    <s v="Conifer Forest"/>
    <m/>
    <m/>
    <s v="Yes"/>
    <m/>
    <m/>
    <m/>
    <m/>
    <m/>
    <m/>
    <m/>
    <s v="N"/>
    <s v="N"/>
    <m/>
    <m/>
    <s v="     "/>
    <s v="40.74653700"/>
    <s v="-121.47144300"/>
    <s v="Jun 23 2014 12:00AM"/>
    <s v="BranchFail"/>
    <s v="healthy green alder tree had green limb break out 20 up and cross phased. limb was 3&quot; diameter and 6-8 long, had no sign of defect or rot. _x000d__x000a_a fire was listed on the ILLIS report as being at the location. There was a fire there but it was 100+ feet from lines with now evidence as to how it started."/>
    <s v="ALD"/>
    <s v="65"/>
    <s v="33"/>
    <s v="12"/>
    <s v="Slight"/>
    <s v="None"/>
    <s v="N"/>
    <s v="1"/>
    <m/>
    <s v="Valley"/>
    <s v="D"/>
    <s v="Triangle"/>
    <s v="BareWire"/>
    <s v="0"/>
  </r>
  <r>
    <s v="20140019"/>
    <s v="     "/>
    <n v="41810"/>
    <s v="6/20"/>
    <x v="0"/>
    <n v="0.5"/>
    <s v="25"/>
    <n v="2"/>
    <s v="6"/>
    <x v="7"/>
    <m/>
    <m/>
    <s v="C-448 EXPLODED AND LITTLE GRASS FIRE.........."/>
    <s v="     "/>
    <m/>
    <m/>
    <s v="N"/>
    <x v="0"/>
    <m/>
    <m/>
    <m/>
    <m/>
    <m/>
    <m/>
    <s v="     "/>
    <x v="1"/>
    <s v="PG&amp;E"/>
    <m/>
    <s v="Vegetation"/>
    <m/>
    <s v="D"/>
    <m/>
    <s v="&lt;0.25"/>
    <s v="Square Feet: ; Acreage: "/>
    <s v="Equipment - PG&amp;E"/>
    <s v="34.a. Capacitor bank damage or failure"/>
    <s v="Equipment - PG&amp;E"/>
    <s v="All types of equipment / facility failure"/>
    <s v="Capacitor Bank"/>
    <s v="Capacitor Bank"/>
    <m/>
    <m/>
    <m/>
    <m/>
    <s v="Overhead"/>
    <x v="3"/>
    <s v="Capacitor Bank"/>
    <m/>
    <s v="100422609"/>
    <s v="     "/>
    <s v="Non-HFTD"/>
    <x v="0"/>
    <m/>
    <m/>
    <n v="39.6663"/>
    <n v="-122.197"/>
    <s v="Glenn"/>
    <s v="LOGAN-CREEK-2102"/>
    <s v="103142102"/>
    <n v="21000"/>
    <m/>
    <x v="0"/>
    <m/>
    <s v="Agriculture"/>
    <m/>
    <m/>
    <s v="No"/>
    <m/>
    <m/>
    <m/>
    <m/>
    <m/>
    <m/>
    <m/>
    <s v="N"/>
    <s v="N"/>
    <m/>
    <m/>
    <s v="     "/>
    <m/>
    <m/>
    <m/>
    <m/>
    <m/>
    <m/>
    <m/>
    <m/>
    <m/>
    <m/>
    <m/>
    <m/>
    <m/>
    <m/>
    <m/>
    <m/>
    <m/>
    <m/>
    <m/>
  </r>
  <r>
    <s v="MIA20140805"/>
    <s v="     "/>
    <n v="41810"/>
    <s v="6/20"/>
    <x v="0"/>
    <n v="0.38737268518518519"/>
    <s v="25"/>
    <n v="2"/>
    <s v="6"/>
    <x v="7"/>
    <n v="41810"/>
    <n v="0.38680555555555557"/>
    <s v="Pole fire"/>
    <s v="     "/>
    <s v="FAS"/>
    <n v="44259"/>
    <s v="Y"/>
    <x v="0"/>
    <s v="1037180"/>
    <s v="14-0039563"/>
    <m/>
    <s v="T003141632"/>
    <n v="108205961"/>
    <m/>
    <s v="     "/>
    <x v="0"/>
    <s v="PG&amp;E"/>
    <m/>
    <m/>
    <m/>
    <s v="D"/>
    <m/>
    <s v="Structure-PG&amp;E only"/>
    <m/>
    <s v="Unknown"/>
    <s v="40.a. Unknown"/>
    <s v="Unknown"/>
    <s v="Other"/>
    <s v="Unknown"/>
    <m/>
    <m/>
    <m/>
    <s v="None"/>
    <s v="Yes"/>
    <s v="Overhead"/>
    <x v="0"/>
    <m/>
    <m/>
    <s v="101899616"/>
    <s v="     "/>
    <s v="Non-HFTD"/>
    <x v="0"/>
    <n v="512"/>
    <m/>
    <n v="34.6601"/>
    <n v="-120.502"/>
    <s v="Santa Barbara"/>
    <s v="CABRILLO-1104"/>
    <m/>
    <n v="11000"/>
    <s v="CABRILLO 1104Y08"/>
    <x v="0"/>
    <s v="Santa Barbara FD"/>
    <s v="Rural"/>
    <m/>
    <m/>
    <s v="No"/>
    <m/>
    <m/>
    <m/>
    <m/>
    <m/>
    <m/>
    <m/>
    <s v="N"/>
    <s v="N"/>
    <m/>
    <m/>
    <s v="     "/>
    <m/>
    <m/>
    <m/>
    <m/>
    <m/>
    <m/>
    <m/>
    <m/>
    <m/>
    <m/>
    <m/>
    <m/>
    <m/>
    <m/>
    <m/>
    <m/>
    <m/>
    <m/>
    <m/>
  </r>
  <r>
    <s v="20140018"/>
    <s v="     "/>
    <n v="41810"/>
    <s v="6/20"/>
    <x v="0"/>
    <n v="0.40763888888888888"/>
    <s v="25"/>
    <n v="2"/>
    <s v="6"/>
    <x v="7"/>
    <n v="41810"/>
    <n v="0.40763888888888888"/>
    <s v="crew to repair wire down,--failed bump sleeve"/>
    <s v="     "/>
    <m/>
    <m/>
    <s v="N"/>
    <x v="0"/>
    <s v="1037159"/>
    <s v="14-0039556"/>
    <m/>
    <m/>
    <n v="108206003"/>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 "/>
    <s v="Overhead"/>
    <x v="3"/>
    <s v="Conductor"/>
    <m/>
    <s v="101862409"/>
    <s v="     "/>
    <s v="Non-HFTD"/>
    <x v="0"/>
    <m/>
    <m/>
    <n v="34.865099999999998"/>
    <n v="-120.321"/>
    <s v="Santa Barbara"/>
    <s v="SISQUOC-1101"/>
    <s v="182811101"/>
    <n v="12000"/>
    <s v="N/A"/>
    <x v="0"/>
    <m/>
    <s v="Herbaceous"/>
    <m/>
    <m/>
    <s v="No"/>
    <m/>
    <m/>
    <m/>
    <m/>
    <m/>
    <m/>
    <m/>
    <s v="N"/>
    <s v="N"/>
    <m/>
    <m/>
    <s v="     "/>
    <m/>
    <m/>
    <m/>
    <m/>
    <m/>
    <m/>
    <m/>
    <m/>
    <m/>
    <m/>
    <m/>
    <m/>
    <m/>
    <m/>
    <m/>
    <m/>
    <m/>
    <m/>
    <m/>
  </r>
  <r>
    <s v="20150138"/>
    <s v="     "/>
    <n v="42175"/>
    <s v="6/20"/>
    <x v="0"/>
    <n v="6.1111111111111109E-2"/>
    <s v="25"/>
    <n v="2"/>
    <s v="6"/>
    <x v="2"/>
    <n v="42175"/>
    <n v="6.1111111111111109E-2"/>
    <s v="ASSIST DO/GORDON WITH OUTAGE, GORDON IS PRIMARY TECH"/>
    <s v="     "/>
    <m/>
    <m/>
    <s v="N"/>
    <x v="0"/>
    <s v="1253604"/>
    <s v="15-0042245"/>
    <m/>
    <m/>
    <n v="110466532"/>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0"/>
    <s v="Overhead"/>
    <x v="3"/>
    <s v="Conductor"/>
    <m/>
    <m/>
    <s v="     "/>
    <s v="Non-HFTD"/>
    <x v="0"/>
    <m/>
    <m/>
    <n v="36.254800000000003"/>
    <n v="-119.643"/>
    <s v="Kings"/>
    <s v="GUERNSEY-1106"/>
    <s v="252661103"/>
    <n v="12000"/>
    <s v="GUERNSEY 1103941042"/>
    <x v="0"/>
    <s v="Cal Fire Dept"/>
    <s v="Agriculture"/>
    <m/>
    <m/>
    <s v="No"/>
    <m/>
    <m/>
    <m/>
    <m/>
    <m/>
    <m/>
    <m/>
    <s v="N"/>
    <s v="N"/>
    <m/>
    <m/>
    <s v="     "/>
    <m/>
    <m/>
    <m/>
    <m/>
    <m/>
    <m/>
    <m/>
    <m/>
    <m/>
    <m/>
    <m/>
    <m/>
    <m/>
    <m/>
    <m/>
    <m/>
    <m/>
    <m/>
    <m/>
  </r>
  <r>
    <s v="MIA20169674"/>
    <s v="     "/>
    <n v="42541"/>
    <s v="6/20"/>
    <x v="0"/>
    <n v="0.69620370370370366"/>
    <s v="26"/>
    <n v="2"/>
    <s v="6"/>
    <x v="6"/>
    <n v="42541"/>
    <n v="0.6958333333333333"/>
    <s v="ARCING WIRE DWN CAUS ING VEG FIRE;LOG 52056 - waiting for fire report "/>
    <s v="     "/>
    <s v="FAS"/>
    <n v="44267"/>
    <s v="Y"/>
    <x v="0"/>
    <m/>
    <m/>
    <m/>
    <s v="T003716434"/>
    <n v="111733621"/>
    <m/>
    <s v="     "/>
    <x v="1"/>
    <s v="PG&amp;E"/>
    <m/>
    <m/>
    <m/>
    <s v="D"/>
    <m/>
    <s v="100-299"/>
    <m/>
    <s v="Equipment - PG&amp;E"/>
    <s v="34.b. Conductor damage or failure"/>
    <s v="Equipment - PG&amp;E"/>
    <s v="All types of equipment / facility failure"/>
    <s v="Conductor failure-all"/>
    <s v="Pole"/>
    <m/>
    <m/>
    <m/>
    <s v="No"/>
    <s v="Overhead"/>
    <x v="0"/>
    <m/>
    <m/>
    <s v="3527"/>
    <s v="     "/>
    <s v="Non-HFTD"/>
    <x v="0"/>
    <m/>
    <m/>
    <n v="38.211399999999998"/>
    <n v="-121.95399999999999"/>
    <s v="Solano"/>
    <s v="PEABODY-2107"/>
    <s v="63642107"/>
    <n v="21000"/>
    <m/>
    <x v="0"/>
    <s v="SUISUN FIRE PROECTION DISTRICT"/>
    <s v="Herbaceous"/>
    <m/>
    <m/>
    <s v="No"/>
    <m/>
    <m/>
    <m/>
    <m/>
    <m/>
    <m/>
    <m/>
    <s v="N"/>
    <s v="N"/>
    <m/>
    <m/>
    <s v="     "/>
    <m/>
    <m/>
    <m/>
    <m/>
    <m/>
    <m/>
    <m/>
    <m/>
    <m/>
    <m/>
    <m/>
    <m/>
    <m/>
    <m/>
    <m/>
    <m/>
    <m/>
    <m/>
    <m/>
  </r>
  <r>
    <s v="SAP201614618"/>
    <s v="     "/>
    <n v="42541"/>
    <s v="6/20"/>
    <x v="0"/>
    <m/>
    <s v="26"/>
    <n v="2"/>
    <s v="6"/>
    <x v="6"/>
    <n v="42539"/>
    <m/>
    <s v="Crossarm replaced due to pole fire; failed fuse 84926"/>
    <s v="     "/>
    <s v="SAP"/>
    <n v="44580"/>
    <s v="Y"/>
    <x v="0"/>
    <s v="1491791"/>
    <s v="16-0044234"/>
    <m/>
    <s v="T003715294"/>
    <n v="111728353"/>
    <m/>
    <s v="     "/>
    <x v="0"/>
    <s v="PG&amp;E"/>
    <m/>
    <m/>
    <m/>
    <s v="D"/>
    <m/>
    <s v="Structure-PG&amp;E only"/>
    <m/>
    <s v="Equipment - PG&amp;E"/>
    <s v="34.c. Fuse damage or failure"/>
    <s v="Equipment - PG&amp;E"/>
    <s v="Fuse failure - all"/>
    <s v="Fuse failure - all"/>
    <s v="Fuse"/>
    <m/>
    <m/>
    <s v="Force Out"/>
    <s v="Yes"/>
    <s v="Overhead"/>
    <x v="0"/>
    <s v="Fuse"/>
    <m/>
    <s v="101848212"/>
    <s v="     "/>
    <s v="Non-HFTD"/>
    <x v="0"/>
    <m/>
    <m/>
    <n v="35.3872"/>
    <n v="-120.852"/>
    <s v="San Luis Obispo"/>
    <s v="MORRO-BAY-1101"/>
    <m/>
    <m/>
    <s v="MORRO BAY 1101V64"/>
    <x v="0"/>
    <m/>
    <m/>
    <m/>
    <m/>
    <s v="No"/>
    <m/>
    <m/>
    <m/>
    <m/>
    <m/>
    <m/>
    <m/>
    <s v="N"/>
    <s v="N"/>
    <m/>
    <m/>
    <s v="     "/>
    <m/>
    <m/>
    <m/>
    <m/>
    <m/>
    <m/>
    <m/>
    <m/>
    <m/>
    <m/>
    <m/>
    <m/>
    <m/>
    <m/>
    <m/>
    <m/>
    <m/>
    <m/>
    <m/>
  </r>
  <r>
    <s v="20160121"/>
    <s v="     "/>
    <n v="42541"/>
    <s v="6/20"/>
    <x v="0"/>
    <n v="0.58125000000000004"/>
    <s v="26"/>
    <n v="2"/>
    <s v="6"/>
    <x v="6"/>
    <n v="42541"/>
    <m/>
    <s v="F3TAAO9 OLEANDER TREE GREW INTO OPEN WIRE SEC,ARCING SEC, OPENED 2 TX TO KILL OPEN WIRE SEC., REPULLED SEC AND INSTALLED SPREADER BRACKETS, REFUSED OK CHKED PWR OK"/>
    <s v="     "/>
    <m/>
    <m/>
    <s v="N"/>
    <x v="0"/>
    <s v="1492780"/>
    <m/>
    <m/>
    <m/>
    <m/>
    <m/>
    <s v="     "/>
    <x v="1"/>
    <s v="PG&amp;E"/>
    <m/>
    <s v="Vegetation"/>
    <m/>
    <s v="D"/>
    <m/>
    <s v="&lt;3 meters of linear travel"/>
    <s v="Square Feet: ; Acreage: "/>
    <s v="Vegetation"/>
    <s v="33.a. Veg. contact"/>
    <s v="Vegetation"/>
    <s v="All types of equipment / facility failure"/>
    <s v="Contact - Vegetation"/>
    <m/>
    <s v="Contact - Vegetation"/>
    <s v="Conductor"/>
    <m/>
    <m/>
    <s v="Overhead"/>
    <x v="1"/>
    <s v="Conductor"/>
    <m/>
    <s v="103238848"/>
    <s v="     "/>
    <s v="Non-HFTD"/>
    <x v="0"/>
    <m/>
    <m/>
    <n v="36.535600000000002"/>
    <n v="-119.379"/>
    <s v="Tulare"/>
    <s v="DINUBA-1102"/>
    <s v="254091105"/>
    <m/>
    <s v="N/A"/>
    <x v="0"/>
    <s v="N.A."/>
    <s v="Urban"/>
    <m/>
    <m/>
    <s v="No"/>
    <m/>
    <m/>
    <m/>
    <m/>
    <m/>
    <m/>
    <m/>
    <s v="N"/>
    <s v="N"/>
    <m/>
    <m/>
    <s v="     "/>
    <m/>
    <m/>
    <m/>
    <m/>
    <m/>
    <m/>
    <m/>
    <m/>
    <m/>
    <m/>
    <m/>
    <m/>
    <m/>
    <m/>
    <m/>
    <m/>
    <m/>
    <m/>
    <m/>
  </r>
  <r>
    <s v="20170132"/>
    <s v="     "/>
    <n v="42906"/>
    <s v="6/20"/>
    <x v="0"/>
    <m/>
    <s v="25"/>
    <n v="2"/>
    <s v="6"/>
    <x v="0"/>
    <n v="42906"/>
    <n v="0.96944444444444444"/>
    <s v="Repair broken primary wire down"/>
    <s v="     "/>
    <m/>
    <m/>
    <s v="N"/>
    <x v="0"/>
    <s v="1813381"/>
    <s v="17-0057167"/>
    <m/>
    <m/>
    <m/>
    <m/>
    <s v="     "/>
    <x v="1"/>
    <s v="PG&amp;E"/>
    <m/>
    <s v="Vegetation"/>
    <m/>
    <s v="D"/>
    <m/>
    <s v="&lt;0.25"/>
    <s v="Square Feet: ; Acreage: "/>
    <s v="Equipment - PG&amp;E"/>
    <s v="34.m. Connection device damage or failure"/>
    <s v="Equipment - PG&amp;E"/>
    <s v="All types of equipment / facility failure"/>
    <s v="Splice/Clamp/Connector"/>
    <s v="Splice/Clamp/Connector"/>
    <m/>
    <m/>
    <s v="Open Circuit"/>
    <s v="Unknown"/>
    <s v="Overhead"/>
    <x v="3"/>
    <s v="Conductor"/>
    <m/>
    <s v="101873622"/>
    <s v="     "/>
    <s v="Non-HFTD"/>
    <x v="0"/>
    <n v="565"/>
    <m/>
    <n v="35.637500000000003"/>
    <n v="-120.857"/>
    <s v="San Luis Obispo"/>
    <s v="PASO-ROBLES-1104"/>
    <s v="182611104"/>
    <n v="12000"/>
    <s v="PASO ROBLES 1104R12"/>
    <x v="0"/>
    <s v="Unknown"/>
    <s v="Agriculture"/>
    <m/>
    <m/>
    <s v="No"/>
    <m/>
    <m/>
    <m/>
    <m/>
    <m/>
    <m/>
    <m/>
    <s v="N"/>
    <s v="N"/>
    <m/>
    <m/>
    <s v="     "/>
    <m/>
    <m/>
    <m/>
    <m/>
    <m/>
    <m/>
    <m/>
    <m/>
    <m/>
    <m/>
    <m/>
    <m/>
    <m/>
    <m/>
    <m/>
    <m/>
    <m/>
    <m/>
    <m/>
  </r>
  <r>
    <s v="20170126"/>
    <s v="     "/>
    <n v="42906"/>
    <s v="6/20"/>
    <x v="0"/>
    <m/>
    <s v="25"/>
    <n v="2"/>
    <s v="6"/>
    <x v="0"/>
    <n v="42906"/>
    <n v="0.42222222222222222"/>
    <s v="CREW TO REPLACE POLE AND REPAIR WIRE DOWN"/>
    <s v="     "/>
    <m/>
    <m/>
    <s v="N"/>
    <x v="0"/>
    <s v="1812360"/>
    <s v="17-0056980"/>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None"/>
    <s v="Overhead"/>
    <x v="3"/>
    <s v="Conductor"/>
    <m/>
    <s v="100023174"/>
    <s v="     "/>
    <s v="Non-HFTD"/>
    <x v="0"/>
    <n v="300"/>
    <m/>
    <n v="39.036700000000003"/>
    <n v="-121.07599999999999"/>
    <s v="Nevada"/>
    <s v="HIGGINS-1107"/>
    <s v="152691107"/>
    <n v="12000"/>
    <s v="HIGGINS 1107CB"/>
    <x v="0"/>
    <s v="JERRY GOOD  530 268-0844"/>
    <s v="Urban"/>
    <m/>
    <m/>
    <s v="No"/>
    <m/>
    <m/>
    <m/>
    <m/>
    <m/>
    <m/>
    <m/>
    <s v="N"/>
    <s v="N"/>
    <m/>
    <m/>
    <s v="     "/>
    <s v="39.38595000"/>
    <s v="-121.07753700"/>
    <s v="Jun 20 2017 11:00AM"/>
    <s v="TrunkFail"/>
    <s v="Large 91&quot;x80 Cottonwood Uprooted/ broke at the codominant junction causing half the tree to fall at the powerlines breaking all three phases and hitting the down guy breaking 1 pole. Othe half of tree had to be removed for line and buck section of line that compromised section was leaning towards."/>
    <s v="COTT"/>
    <s v="80"/>
    <s v="91"/>
    <s v="60"/>
    <s v="Moderate"/>
    <s v="None"/>
    <s v="N"/>
    <s v="1"/>
    <m/>
    <s v="Plain"/>
    <s v="D"/>
    <s v="Other"/>
    <s v="BareWire"/>
    <s v="0"/>
  </r>
  <r>
    <s v="20170128"/>
    <s v="     "/>
    <n v="42906"/>
    <s v="6/20"/>
    <x v="0"/>
    <m/>
    <s v="25"/>
    <n v="2"/>
    <s v="6"/>
    <x v="0"/>
    <n v="42906"/>
    <n v="0.68194444444444446"/>
    <s v="0"/>
    <s v="     "/>
    <m/>
    <m/>
    <s v="N"/>
    <x v="0"/>
    <s v="1812830"/>
    <s v="17-0057054"/>
    <m/>
    <m/>
    <n v="112980577"/>
    <m/>
    <s v="     "/>
    <x v="1"/>
    <s v="PG&amp;E"/>
    <m/>
    <s v="Vegetation"/>
    <m/>
    <s v="D"/>
    <m/>
    <s v="&lt;3 meters of linear travel"/>
    <s v="Square Feet: ; Acreage: "/>
    <s v="Vegetation"/>
    <s v="33.a. Veg. contact"/>
    <s v="Vegetation"/>
    <s v="All types of equipment / facility failure"/>
    <s v="Contact - Vegetation"/>
    <m/>
    <s v="Contact - Vegetation"/>
    <s v="Conductor"/>
    <s v="Line to Line,Force Out,Line to Ground"/>
    <s v="Unknown"/>
    <s v="Overhead"/>
    <x v="3"/>
    <s v="Conductor"/>
    <m/>
    <s v="100987107"/>
    <s v="     "/>
    <s v="Non-HFTD"/>
    <x v="0"/>
    <n v="105"/>
    <m/>
    <n v="40.1126"/>
    <n v="-123.768"/>
    <s v="Humboldt"/>
    <s v="GARBERVILLE-1101"/>
    <s v="192221101"/>
    <n v="12000"/>
    <s v="GARBERVILLE 1101CB"/>
    <x v="0"/>
    <s v="Cal Fire"/>
    <s v="Hardwood Forest"/>
    <m/>
    <m/>
    <s v="No"/>
    <m/>
    <m/>
    <m/>
    <m/>
    <m/>
    <m/>
    <m/>
    <s v="N"/>
    <s v="N"/>
    <m/>
    <m/>
    <s v="     "/>
    <s v="40.11261800"/>
    <s v="-123.76773600"/>
    <s v="Jun 21 2017 12:00AM"/>
    <s v="TrunkFail"/>
    <s v="Tree never made contact with 12kv: A ponderosa pine failed at the trunk and fell into the 60kv lines, breaking a crossarm and then bringing the 60kv in contact with the 12kv lines. See transmission outage #INT-09757 for more information."/>
    <s v="PINP"/>
    <s v="75"/>
    <s v="15"/>
    <s v="15"/>
    <s v="None"/>
    <s v="None"/>
    <s v="N"/>
    <s v="1"/>
    <m/>
    <s v="Hillside"/>
    <s v="B"/>
    <s v="CrossArm"/>
    <s v="BareWire"/>
    <m/>
  </r>
  <r>
    <s v="20170131"/>
    <s v="     "/>
    <n v="42906"/>
    <s v="6/20"/>
    <x v="0"/>
    <n v="0.86527777777777781"/>
    <s v="25"/>
    <n v="2"/>
    <s v="6"/>
    <x v="0"/>
    <n v="42906"/>
    <n v="0.86527777777777781"/>
    <s v="Called for Tree &amp; line crew to remove tree limb &amp; Hazard Tree leaning over line"/>
    <s v="     "/>
    <m/>
    <m/>
    <s v="N"/>
    <x v="0"/>
    <s v="1813323"/>
    <s v="17-0057117"/>
    <m/>
    <m/>
    <m/>
    <m/>
    <s v="     "/>
    <x v="1"/>
    <s v="PG&amp;E"/>
    <m/>
    <s v="Vegetation"/>
    <m/>
    <s v="D"/>
    <m/>
    <s v="&lt;0.25"/>
    <s v="Square Feet: ; Acreage: "/>
    <s v="Vegetation"/>
    <s v="33.a. Veg. contact"/>
    <s v="Vegetation"/>
    <s v="All types of equipment / facility failure"/>
    <s v="Contact - Vegetation"/>
    <m/>
    <s v="Contact - Vegetation"/>
    <s v="Conductor"/>
    <s v="Line to Line"/>
    <s v="PACIFIC BELL"/>
    <s v="Overhead"/>
    <x v="3"/>
    <s v="Conductor"/>
    <m/>
    <s v="100085621"/>
    <s v="     "/>
    <s v="Non-HFTD"/>
    <x v="0"/>
    <m/>
    <m/>
    <n v="38.907600000000002"/>
    <n v="-121.26"/>
    <s v="Placer"/>
    <s v="LINCOLN-1104"/>
    <s v="153701104"/>
    <n v="12000"/>
    <s v="LINCOLN 11042072"/>
    <x v="0"/>
    <s v="Cal Fire"/>
    <s v="Hardwood Woodland"/>
    <m/>
    <m/>
    <s v="No"/>
    <m/>
    <m/>
    <m/>
    <m/>
    <m/>
    <m/>
    <m/>
    <s v="N"/>
    <s v="N"/>
    <m/>
    <m/>
    <s v="     "/>
    <s v="38.90764000"/>
    <s v="-121.26030000"/>
    <s v="Jun 21 2017 12:00AM"/>
    <s v="BranchFail"/>
    <s v="Green 80ft x 25&quot; Gray Pine had a large spar break out 7sp load side of fuse pole#6253 falling into line, causing small 20ft x 40ft grass fire that CDF responded to &amp; put out fire. Vegetatuon Management Incident Report Form put in VM shared drive in Sacramento fires ACP folder. The tree was trimmed on WR#CSSA-1004-288 on 10/12/2016 for an FP-Trim-A to remove dead branches."/>
    <s v="PING"/>
    <s v="80"/>
    <s v="25"/>
    <s v="50"/>
    <s v="Moderate"/>
    <s v="None"/>
    <s v="N"/>
    <s v="1"/>
    <m/>
    <s v="Hillside"/>
    <s v="A"/>
    <s v="CrossArm"/>
    <s v="BareWire"/>
    <s v="1"/>
  </r>
  <r>
    <s v="MIA20178986"/>
    <s v="     "/>
    <n v="42906"/>
    <s v="6/20"/>
    <x v="0"/>
    <n v="0.55388888888888888"/>
    <s v="25"/>
    <n v="2"/>
    <s v="6"/>
    <x v="0"/>
    <n v="42906"/>
    <n v="0.55347222222222225"/>
    <s v="TX blew and caused pole fire"/>
    <s v="     "/>
    <s v="FAS"/>
    <n v="44249"/>
    <s v="Y"/>
    <x v="0"/>
    <s v="1812647"/>
    <s v="17-0057034"/>
    <m/>
    <s v="T004066222"/>
    <n v="112980162"/>
    <m/>
    <s v="     "/>
    <x v="0"/>
    <s v="PG&amp;E"/>
    <m/>
    <m/>
    <m/>
    <s v="D"/>
    <m/>
    <s v="Structure-PG&amp;E only"/>
    <m/>
    <s v="Equipment - PG&amp;E"/>
    <s v="34.n. Transformer damage or failure"/>
    <s v="Equipment - PG&amp;E"/>
    <s v="All types of equipment / facility failure"/>
    <s v="Transformer failure"/>
    <s v="Pole"/>
    <m/>
    <m/>
    <s v="Force Out"/>
    <s v="Yes"/>
    <s v="Overhead"/>
    <x v="0"/>
    <m/>
    <m/>
    <s v="101885535"/>
    <s v="     "/>
    <s v="Non-HFTD"/>
    <x v="0"/>
    <m/>
    <m/>
    <n v="34.9831"/>
    <n v="-120.571"/>
    <s v="San Luis Obispo"/>
    <s v="SANTA-MARIA-1110"/>
    <s v="182671110"/>
    <n v="11000"/>
    <s v="SANTA MARIA 1110M138"/>
    <x v="0"/>
    <m/>
    <s v="Rural"/>
    <m/>
    <m/>
    <s v="No"/>
    <m/>
    <m/>
    <m/>
    <m/>
    <m/>
    <m/>
    <m/>
    <s v="N"/>
    <s v="N"/>
    <m/>
    <m/>
    <s v="     "/>
    <m/>
    <m/>
    <m/>
    <m/>
    <m/>
    <m/>
    <m/>
    <m/>
    <m/>
    <m/>
    <m/>
    <m/>
    <m/>
    <m/>
    <m/>
    <m/>
    <m/>
    <m/>
    <m/>
  </r>
  <r>
    <s v="20170130"/>
    <s v="     "/>
    <n v="42906"/>
    <s v="6/20"/>
    <x v="0"/>
    <m/>
    <s v="25"/>
    <n v="2"/>
    <s v="6"/>
    <x v="0"/>
    <n v="42906"/>
    <n v="0.77013888888888893"/>
    <s v="0"/>
    <s v="     "/>
    <m/>
    <m/>
    <s v="N"/>
    <x v="0"/>
    <s v="1813156"/>
    <s v="17-0057106"/>
    <m/>
    <m/>
    <m/>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Unknown"/>
    <s v="Overhead"/>
    <x v="3"/>
    <s v="Conductor"/>
    <m/>
    <s v="102132644"/>
    <s v="     "/>
    <s v="Non-HFTD"/>
    <x v="0"/>
    <m/>
    <m/>
    <n v="37.928100000000001"/>
    <n v="-121.233"/>
    <s v="San Joaquin"/>
    <s v="WEBER-1109"/>
    <s v="163481109"/>
    <n v="12000"/>
    <s v="WEBER 1109CB"/>
    <x v="0"/>
    <s v="Unknown"/>
    <s v="Urban"/>
    <m/>
    <m/>
    <s v="No"/>
    <m/>
    <m/>
    <m/>
    <m/>
    <m/>
    <m/>
    <m/>
    <s v="N"/>
    <s v="N"/>
    <m/>
    <m/>
    <s v="     "/>
    <m/>
    <m/>
    <m/>
    <m/>
    <m/>
    <m/>
    <m/>
    <m/>
    <m/>
    <m/>
    <m/>
    <m/>
    <m/>
    <m/>
    <m/>
    <m/>
    <m/>
    <m/>
    <m/>
  </r>
  <r>
    <s v="SAP201711587"/>
    <s v="     "/>
    <n v="42906"/>
    <s v="6/20"/>
    <x v="0"/>
    <m/>
    <s v="25"/>
    <n v="2"/>
    <s v="6"/>
    <x v="0"/>
    <n v="42904"/>
    <m/>
    <s v="pole fire; ng primary neutral; failed fuse 11525"/>
    <s v="     "/>
    <s v="SAP"/>
    <n v="44580"/>
    <s v="Y"/>
    <x v="0"/>
    <s v="1808869"/>
    <s v="17-0056274"/>
    <m/>
    <s v="T004062414"/>
    <n v="112974502"/>
    <m/>
    <s v="     "/>
    <x v="0"/>
    <s v="PG&amp;E"/>
    <m/>
    <m/>
    <m/>
    <s v="D"/>
    <m/>
    <s v="Structure-PG&amp;E only"/>
    <m/>
    <s v="Equipment - PG&amp;E"/>
    <s v="34.c. Fuse damage or failure"/>
    <s v="Equipment - PG&amp;E"/>
    <s v="Fuse failure - all"/>
    <s v="Fuse failure - all"/>
    <s v="Conductor - All"/>
    <m/>
    <m/>
    <s v="Force Out"/>
    <s v="Yes"/>
    <s v="Overhead"/>
    <x v="0"/>
    <s v="Conductor - All"/>
    <m/>
    <s v="101160349"/>
    <s v="     "/>
    <s v="Non-HFTD"/>
    <x v="0"/>
    <m/>
    <m/>
    <n v="37.303100000000001"/>
    <n v="-120.452"/>
    <s v="Merced"/>
    <s v="MERCED-2102"/>
    <m/>
    <m/>
    <s v="MERCED 21026470"/>
    <x v="0"/>
    <m/>
    <m/>
    <m/>
    <m/>
    <s v="No"/>
    <m/>
    <m/>
    <m/>
    <m/>
    <m/>
    <m/>
    <m/>
    <s v="N"/>
    <s v="N"/>
    <m/>
    <m/>
    <s v="     "/>
    <m/>
    <m/>
    <m/>
    <m/>
    <m/>
    <m/>
    <m/>
    <m/>
    <m/>
    <m/>
    <m/>
    <m/>
    <m/>
    <m/>
    <m/>
    <m/>
    <m/>
    <m/>
    <m/>
  </r>
  <r>
    <s v="SAP201711585"/>
    <s v="     "/>
    <n v="42906"/>
    <s v="6/20"/>
    <x v="0"/>
    <m/>
    <s v="25"/>
    <n v="2"/>
    <s v="6"/>
    <x v="0"/>
    <n v="42904"/>
    <m/>
    <s v="Pole replaced due to pole fire"/>
    <s v="     "/>
    <s v="SAP"/>
    <n v="44580"/>
    <s v="Y"/>
    <x v="0"/>
    <s v="1807569"/>
    <s v="17-0056075"/>
    <m/>
    <s v="T004061476"/>
    <n v="112974238"/>
    <m/>
    <s v="     "/>
    <x v="0"/>
    <s v="PG&amp;E"/>
    <m/>
    <m/>
    <m/>
    <s v="D"/>
    <m/>
    <s v="Structure-PG&amp;E only"/>
    <m/>
    <s v="Equipment - PG&amp;E"/>
    <s v="34.n. Transformer damage or failure"/>
    <s v="Equipment - PG&amp;E"/>
    <s v="Transformer failure"/>
    <s v="Transformer failure"/>
    <s v="Pole"/>
    <m/>
    <m/>
    <s v="Force Out"/>
    <s v="Yes"/>
    <s v="Overhead"/>
    <x v="0"/>
    <s v="Pole"/>
    <m/>
    <s v="101239773"/>
    <s v="     "/>
    <s v="Non-HFTD"/>
    <x v="0"/>
    <m/>
    <m/>
    <n v="38.391500000000001"/>
    <n v="-120.804"/>
    <s v="Amador"/>
    <s v="MARTELL-1101"/>
    <m/>
    <m/>
    <s v="MARTELL 1101CB"/>
    <x v="0"/>
    <m/>
    <m/>
    <m/>
    <m/>
    <s v="No"/>
    <m/>
    <m/>
    <m/>
    <m/>
    <m/>
    <m/>
    <m/>
    <s v="N"/>
    <s v="N"/>
    <m/>
    <m/>
    <s v="     "/>
    <m/>
    <m/>
    <m/>
    <m/>
    <m/>
    <m/>
    <m/>
    <m/>
    <m/>
    <m/>
    <m/>
    <m/>
    <m/>
    <m/>
    <m/>
    <m/>
    <m/>
    <m/>
    <m/>
  </r>
  <r>
    <s v="20170124"/>
    <s v="     "/>
    <n v="42906"/>
    <s v="6/20"/>
    <x v="0"/>
    <m/>
    <s v="25"/>
    <n v="2"/>
    <s v="6"/>
    <x v="0"/>
    <n v="42906"/>
    <n v="3.4027777777777775E-2"/>
    <s v="omc to replace 4/0  Quad AWAC"/>
    <s v="     "/>
    <m/>
    <m/>
    <s v="N"/>
    <x v="0"/>
    <s v="1811902"/>
    <m/>
    <m/>
    <m/>
    <m/>
    <m/>
    <s v="     "/>
    <x v="1"/>
    <s v="PG&amp;E"/>
    <m/>
    <s v="Vegetation"/>
    <m/>
    <s v="D"/>
    <m/>
    <s v="&lt;3 meters of linear travel"/>
    <s v="Square Feet: ; Acreage: "/>
    <s v="Equipment - PG&amp;E"/>
    <s v="34.b. Conductor damage or failure"/>
    <s v="Equipment - PG&amp;E"/>
    <s v="All types of equipment / facility failure"/>
    <s v="Conductor"/>
    <s v="Conductor"/>
    <m/>
    <m/>
    <m/>
    <s v="PACIFIC BELL"/>
    <s v="Overhead"/>
    <x v="3"/>
    <s v="Conductor"/>
    <m/>
    <s v="100437523"/>
    <s v="     "/>
    <s v="Non-HFTD"/>
    <x v="0"/>
    <m/>
    <m/>
    <n v="39.749000000000002"/>
    <n v="-121.9"/>
    <s v="Butte"/>
    <s v="NORD-1103"/>
    <s v="103071103"/>
    <n v="12000"/>
    <m/>
    <x v="0"/>
    <s v="Cal Fire"/>
    <s v="Agriculture"/>
    <m/>
    <m/>
    <s v="No"/>
    <m/>
    <m/>
    <m/>
    <m/>
    <m/>
    <m/>
    <m/>
    <s v="N"/>
    <s v="N"/>
    <m/>
    <m/>
    <s v="     "/>
    <m/>
    <m/>
    <m/>
    <m/>
    <m/>
    <m/>
    <m/>
    <m/>
    <m/>
    <m/>
    <m/>
    <m/>
    <m/>
    <m/>
    <m/>
    <m/>
    <m/>
    <m/>
    <m/>
  </r>
  <r>
    <s v="20170125"/>
    <s v="     "/>
    <n v="42906"/>
    <s v="6/20"/>
    <x v="0"/>
    <m/>
    <s v="25"/>
    <n v="2"/>
    <s v="6"/>
    <x v="0"/>
    <n v="42906"/>
    <n v="0.37986111111111109"/>
    <s v="CREW TO REPAIR WIRE DOWN@SAP#101306700, 100'4ACSR AND BUMPS. OJ'S 1 S/T3003 TAGGED MOL. AFTER REPAIRS INSTALL 3PT44 W/S/B'S@OPEN JUMPER LOCATION. 3 HEAVY ARM BRACKETS OR CUTOUT ARM. ENTER@KNIFE RIVER ON HOOPER RD AND HEAD EAST TO THE WIRE D"/>
    <s v="     "/>
    <m/>
    <m/>
    <s v="N"/>
    <x v="0"/>
    <s v="1812283"/>
    <s v="17-0056925"/>
    <m/>
    <m/>
    <m/>
    <m/>
    <s v="     "/>
    <x v="1"/>
    <s v="PG&amp;E"/>
    <m/>
    <s v="Vegetation"/>
    <m/>
    <s v="D"/>
    <m/>
    <s v="&lt;0.25"/>
    <s v="Square Feet: ; Acreage: "/>
    <s v="Equipment - PG&amp;E"/>
    <s v="34.b. Conductor damage or failure"/>
    <s v="Equipment - PG&amp;E"/>
    <s v="All types of equipment / facility failure"/>
    <s v="Conductor"/>
    <s v="Conductor"/>
    <m/>
    <m/>
    <s v="Three Phase Fault"/>
    <s v="Unknown"/>
    <s v="Overhead"/>
    <x v="3"/>
    <s v="Conductor"/>
    <m/>
    <s v="101306700"/>
    <s v="     "/>
    <s v="Non-HFTD"/>
    <x v="0"/>
    <m/>
    <m/>
    <n v="39.197499999999998"/>
    <n v="-121.495"/>
    <s v="Yuba"/>
    <s v="EAST-MARYSVILLE-1108"/>
    <s v="152331108"/>
    <n v="12000"/>
    <s v="EAST MARYSVILLE 11081706"/>
    <x v="0"/>
    <s v="Unknown"/>
    <s v="Urban"/>
    <m/>
    <m/>
    <s v="No"/>
    <m/>
    <m/>
    <m/>
    <m/>
    <m/>
    <m/>
    <m/>
    <s v="N"/>
    <s v="N"/>
    <m/>
    <m/>
    <s v="     "/>
    <m/>
    <m/>
    <m/>
    <m/>
    <m/>
    <m/>
    <m/>
    <m/>
    <m/>
    <m/>
    <m/>
    <m/>
    <m/>
    <m/>
    <m/>
    <m/>
    <m/>
    <m/>
    <m/>
  </r>
  <r>
    <s v="20170127"/>
    <s v="     "/>
    <n v="42906"/>
    <s v="6/20"/>
    <x v="0"/>
    <m/>
    <s v="25"/>
    <n v="2"/>
    <s v="6"/>
    <x v="0"/>
    <n v="42906"/>
    <n v="0.56736111111111109"/>
    <s v="0"/>
    <s v="     "/>
    <m/>
    <m/>
    <s v="N"/>
    <x v="0"/>
    <s v="1812626"/>
    <s v="17-0057040"/>
    <m/>
    <m/>
    <m/>
    <m/>
    <s v="     "/>
    <x v="1"/>
    <s v="PG&amp;E"/>
    <m/>
    <s v="Vegetation"/>
    <m/>
    <s v="D"/>
    <m/>
    <s v="&lt;3 meters of linear travel"/>
    <s v="Square Feet: ; Acreage: "/>
    <s v="Equipment - PG&amp;E"/>
    <s v="34.a. Capacitor bank damage or failure"/>
    <s v="Equipment - PG&amp;E"/>
    <s v="All types of equipment / facility failure"/>
    <s v="Capacitor Bank"/>
    <s v="Capacitor Bank"/>
    <m/>
    <m/>
    <s v="Force Out"/>
    <s v="PACIFIC BELL"/>
    <s v="Overhead"/>
    <x v="3"/>
    <s v="Capacitor Bank"/>
    <m/>
    <s v="100476159"/>
    <s v="     "/>
    <s v="Non-HFTD"/>
    <x v="0"/>
    <m/>
    <m/>
    <n v="37.924700000000001"/>
    <n v="-122.09"/>
    <s v="Contra Costa"/>
    <s v="LAKEWOOD-1102"/>
    <s v="13531102"/>
    <n v="12000"/>
    <s v="LAKEWOOD 2110CB"/>
    <x v="0"/>
    <s v="contra costa fire"/>
    <s v="Urban"/>
    <m/>
    <m/>
    <s v="No"/>
    <m/>
    <m/>
    <m/>
    <m/>
    <m/>
    <m/>
    <m/>
    <s v="N"/>
    <s v="N"/>
    <m/>
    <m/>
    <s v="     "/>
    <m/>
    <m/>
    <m/>
    <m/>
    <m/>
    <m/>
    <m/>
    <m/>
    <m/>
    <m/>
    <m/>
    <m/>
    <m/>
    <m/>
    <m/>
    <m/>
    <m/>
    <m/>
    <m/>
  </r>
  <r>
    <s v="FAS2105892"/>
    <s v="     "/>
    <n v="43271"/>
    <s v="6/20"/>
    <x v="0"/>
    <m/>
    <s v="25"/>
    <n v="2"/>
    <s v="6"/>
    <x v="1"/>
    <m/>
    <m/>
    <s v="bird's nest caught pole bulb on fire"/>
    <s v="     "/>
    <s v="FAS"/>
    <n v="44580"/>
    <s v="Y"/>
    <x v="0"/>
    <m/>
    <s v="N/A"/>
    <m/>
    <s v="9023436"/>
    <m/>
    <m/>
    <s v="     "/>
    <x v="0"/>
    <s v="PG&amp;E"/>
    <m/>
    <m/>
    <m/>
    <s v="D"/>
    <m/>
    <s v="Structure-only"/>
    <m/>
    <s v="Contact - Animal - Nest"/>
    <s v="33.e. Other contact from object"/>
    <s v="Contact - Nest"/>
    <s v="Nest Contact"/>
    <s v="Nest Contact"/>
    <m/>
    <s v="Nest Contact"/>
    <s v="Other"/>
    <m/>
    <s v="Yes"/>
    <s v="Overhead"/>
    <x v="0"/>
    <s v="Other"/>
    <m/>
    <s v="102062299"/>
    <s v="     "/>
    <s v="Non-HFTD"/>
    <x v="0"/>
    <m/>
    <m/>
    <n v="37.982900000000001"/>
    <n v="-121.259"/>
    <s v="San Joaquin"/>
    <s v="CHEROKEE-1101"/>
    <m/>
    <m/>
    <m/>
    <x v="0"/>
    <m/>
    <m/>
    <m/>
    <m/>
    <s v="No"/>
    <m/>
    <m/>
    <m/>
    <m/>
    <m/>
    <m/>
    <m/>
    <s v="N"/>
    <s v="N"/>
    <m/>
    <m/>
    <s v="     "/>
    <m/>
    <m/>
    <m/>
    <m/>
    <m/>
    <m/>
    <m/>
    <m/>
    <m/>
    <m/>
    <m/>
    <m/>
    <m/>
    <m/>
    <m/>
    <m/>
    <m/>
    <m/>
    <m/>
  </r>
  <r>
    <s v="20190414"/>
    <s v="     "/>
    <n v="43636"/>
    <s v="6/20"/>
    <x v="0"/>
    <m/>
    <s v="25"/>
    <n v="2"/>
    <s v="6"/>
    <x v="3"/>
    <n v="43636"/>
    <n v="0.71597222222222223"/>
    <s v="Animal Contact, bird found; Mike Best Comments: Bird contact. Cross phased, caused blown transformer and blew lightning arrestor."/>
    <s v="     "/>
    <s v="FAS"/>
    <m/>
    <s v="N"/>
    <x v="0"/>
    <s v="424758"/>
    <s v="19-0070343"/>
    <m/>
    <s v="T004680904"/>
    <n v="117475418"/>
    <m/>
    <s v="     "/>
    <x v="1"/>
    <s v="PG&amp;E"/>
    <m/>
    <m/>
    <m/>
    <s v="D"/>
    <m/>
    <s v="&lt;3 meters of linear travel"/>
    <m/>
    <s v="Contact - Animal - Bird"/>
    <s v="33.b. Animal contact"/>
    <s v="Contact - Bird"/>
    <s v="Contact from object"/>
    <s v="Contact - Animal"/>
    <m/>
    <s v="Contact - Animal"/>
    <s v="Transformer"/>
    <s v="Line to Ground"/>
    <m/>
    <s v="Overhead"/>
    <x v="0"/>
    <s v="Transformer"/>
    <m/>
    <s v="5Tn0620191624"/>
    <s v="     "/>
    <s v="Non-HFTD"/>
    <x v="0"/>
    <m/>
    <m/>
    <n v="36.851399999999998"/>
    <n v="-120.05500000000001"/>
    <s v="MADERA"/>
    <s v="MADERA-1119"/>
    <m/>
    <m/>
    <s v="MADERA 11199540"/>
    <x v="0"/>
    <m/>
    <s v="Agriculture"/>
    <m/>
    <m/>
    <s v="No"/>
    <m/>
    <m/>
    <m/>
    <m/>
    <m/>
    <m/>
    <m/>
    <s v="N"/>
    <s v="N"/>
    <m/>
    <m/>
    <s v="     "/>
    <m/>
    <m/>
    <m/>
    <m/>
    <m/>
    <m/>
    <m/>
    <m/>
    <m/>
    <m/>
    <m/>
    <m/>
    <m/>
    <m/>
    <m/>
    <m/>
    <m/>
    <m/>
    <m/>
  </r>
  <r>
    <s v="MIA20191559"/>
    <s v="     "/>
    <n v="43636"/>
    <s v="6/20"/>
    <x v="0"/>
    <n v="1.0219907407407407E-2"/>
    <s v="25"/>
    <n v="2"/>
    <s v="6"/>
    <x v="3"/>
    <n v="43636"/>
    <n v="9.7222222222222224E-3"/>
    <s v="FAS states a blue light was seen leading to a pole fire that burned a cross arm and was put out by SFFD."/>
    <s v="     "/>
    <s v="FAS"/>
    <n v="44250"/>
    <s v="Y"/>
    <x v="0"/>
    <s v="422107"/>
    <s v="19-0070018"/>
    <m/>
    <s v="T004680039"/>
    <n v="117469165"/>
    <m/>
    <s v="     "/>
    <x v="0"/>
    <s v="PG&amp;E"/>
    <m/>
    <m/>
    <m/>
    <s v="D"/>
    <m/>
    <s v="Structure-PG&amp;E only"/>
    <m/>
    <s v="Equipment - PG&amp;E"/>
    <s v="34.o. Other"/>
    <s v="Equipment - PG&amp;E"/>
    <s v="All types of equipment / facility failure"/>
    <s v="Equipment failure - Other"/>
    <s v="Crossarm"/>
    <m/>
    <m/>
    <s v="Line to Ground"/>
    <s v="Yes"/>
    <s v="Overhead"/>
    <x v="0"/>
    <m/>
    <m/>
    <s v="Pole ID: 101817254"/>
    <s v="     "/>
    <s v="Non-HFTD"/>
    <x v="0"/>
    <m/>
    <m/>
    <n v="37.777500000000003"/>
    <n v="-122.461"/>
    <s v="San Francisco"/>
    <s v="SF-K-0410"/>
    <m/>
    <n v="4000"/>
    <s v="SF K 0405CB"/>
    <x v="0"/>
    <s v="San Francisco Fire Department"/>
    <s v="Urban"/>
    <m/>
    <m/>
    <s v="No"/>
    <m/>
    <m/>
    <m/>
    <m/>
    <m/>
    <m/>
    <m/>
    <s v="N"/>
    <s v="N"/>
    <m/>
    <m/>
    <s v="     "/>
    <m/>
    <m/>
    <m/>
    <m/>
    <m/>
    <m/>
    <m/>
    <m/>
    <m/>
    <m/>
    <m/>
    <m/>
    <m/>
    <m/>
    <m/>
    <m/>
    <m/>
    <m/>
    <m/>
  </r>
  <r>
    <s v="MIA20195021"/>
    <s v="     "/>
    <n v="43636"/>
    <s v="6/20"/>
    <x v="0"/>
    <n v="0.74353009259259262"/>
    <s v="25"/>
    <n v="2"/>
    <s v="6"/>
    <x v="3"/>
    <n v="43636"/>
    <n v="0.74305555555555558"/>
    <s v="No fire, Xarm burnt. Need crew to remove veg that is close to touching primary"/>
    <s v="     "/>
    <s v="FAS"/>
    <n v="44238"/>
    <s v="Y"/>
    <x v="0"/>
    <s v="425020"/>
    <s v="N/A"/>
    <m/>
    <s v="T004680953"/>
    <n v="117475658"/>
    <m/>
    <s v="     "/>
    <x v="0"/>
    <s v="PG&amp;E"/>
    <m/>
    <m/>
    <m/>
    <s v="D"/>
    <m/>
    <s v="Structure-PG&amp;E only"/>
    <m/>
    <s v="Vegetation"/>
    <s v="33.a. Veg. contact"/>
    <s v="Vegetation"/>
    <s v="Contact from object"/>
    <s v="Contact - Vegetation"/>
    <m/>
    <s v="Contact - Vegetation"/>
    <s v="Crossarm"/>
    <m/>
    <s v="Yes"/>
    <s v="Overhead"/>
    <x v="0"/>
    <m/>
    <m/>
    <s v="101698301"/>
    <s v="     "/>
    <s v="Non-HFTD"/>
    <x v="0"/>
    <m/>
    <m/>
    <n v="36.930599999999998"/>
    <n v="-121.85899999999999"/>
    <s v="Santa Cruz"/>
    <s v="ROB-ROY-2105"/>
    <s v="83692105"/>
    <n v="21000"/>
    <m/>
    <x v="0"/>
    <m/>
    <s v="Rural"/>
    <m/>
    <m/>
    <s v="No"/>
    <m/>
    <m/>
    <m/>
    <m/>
    <m/>
    <m/>
    <m/>
    <s v="N"/>
    <s v="N"/>
    <m/>
    <m/>
    <s v="     "/>
    <m/>
    <m/>
    <m/>
    <m/>
    <m/>
    <m/>
    <m/>
    <m/>
    <m/>
    <m/>
    <m/>
    <m/>
    <m/>
    <m/>
    <m/>
    <m/>
    <m/>
    <m/>
    <m/>
  </r>
  <r>
    <s v="FAS281941"/>
    <s v="     "/>
    <n v="43636"/>
    <s v="6/20"/>
    <x v="0"/>
    <m/>
    <s v="25"/>
    <n v="2"/>
    <s v="6"/>
    <x v="3"/>
    <m/>
    <m/>
    <s v="PG&amp;E vault on fire; ng secondary splice box"/>
    <s v="     "/>
    <s v="FAS"/>
    <n v="44580"/>
    <s v="Y"/>
    <x v="0"/>
    <m/>
    <s v="N/A"/>
    <m/>
    <s v="5048382"/>
    <n v="117474225"/>
    <m/>
    <s v="     "/>
    <x v="0"/>
    <s v="PG&amp;E"/>
    <m/>
    <m/>
    <m/>
    <s v="D"/>
    <m/>
    <s v="Structure-only"/>
    <m/>
    <s v="Equipment - PG&amp;E"/>
    <s v="34.b. Conductor damage or failure"/>
    <s v="Equipment - PG&amp;E"/>
    <s v="Conductor failure-all"/>
    <s v="Conductor failure-all"/>
    <s v="Conductor - Insulated Secondary"/>
    <m/>
    <m/>
    <m/>
    <s v="No"/>
    <s v="Underground"/>
    <x v="0"/>
    <s v="Conductor - Insulated Secondary"/>
    <m/>
    <s v="103751341"/>
    <s v="     "/>
    <s v="Non-HFTD"/>
    <x v="0"/>
    <m/>
    <m/>
    <n v="37.748199999999997"/>
    <n v="-122.173"/>
    <s v="Alameda"/>
    <s v="OAKLAND-J-1118"/>
    <m/>
    <m/>
    <m/>
    <x v="0"/>
    <s v="&quot;OFD&quot;"/>
    <m/>
    <m/>
    <m/>
    <s v="No"/>
    <m/>
    <m/>
    <m/>
    <m/>
    <m/>
    <m/>
    <m/>
    <s v="N"/>
    <s v="N"/>
    <m/>
    <m/>
    <s v="     "/>
    <m/>
    <m/>
    <m/>
    <m/>
    <m/>
    <m/>
    <m/>
    <m/>
    <m/>
    <m/>
    <m/>
    <m/>
    <m/>
    <m/>
    <m/>
    <m/>
    <m/>
    <m/>
    <m/>
  </r>
  <r>
    <s v="20190413"/>
    <s v="     "/>
    <n v="43636"/>
    <s v="6/20"/>
    <x v="0"/>
    <m/>
    <s v="25"/>
    <n v="2"/>
    <s v="6"/>
    <x v="3"/>
    <m/>
    <m/>
    <s v="tree grew into line"/>
    <s v="     "/>
    <s v="FAS"/>
    <m/>
    <s v="N"/>
    <x v="0"/>
    <m/>
    <m/>
    <m/>
    <s v="T004680087"/>
    <n v="0"/>
    <m/>
    <s v="     "/>
    <x v="1"/>
    <s v="PG&amp;E"/>
    <m/>
    <m/>
    <m/>
    <s v="D"/>
    <m/>
    <s v="&lt;0.25"/>
    <m/>
    <s v="Vegetation"/>
    <s v="33.a. Veg. contact"/>
    <s v="Vegetation"/>
    <s v="Contact from object"/>
    <s v="Contact - Vegetation"/>
    <m/>
    <s v="Contact - Vegetation"/>
    <s v="Conductor - Open Wire Secondary"/>
    <m/>
    <m/>
    <s v="Overhead"/>
    <x v="1"/>
    <s v="Conductor - Open Wire Secondary"/>
    <s v="No recorded damage"/>
    <s v="Unknown"/>
    <s v="     "/>
    <s v="Non-HFTD"/>
    <x v="0"/>
    <m/>
    <m/>
    <n v="38.3157"/>
    <n v="-121.893"/>
    <s v="SOLANO"/>
    <s v="PEABODY-2105"/>
    <m/>
    <m/>
    <s v="N/A"/>
    <x v="0"/>
    <s v="Unknown"/>
    <s v="Herbaceous"/>
    <m/>
    <m/>
    <s v="No"/>
    <m/>
    <m/>
    <m/>
    <m/>
    <m/>
    <m/>
    <m/>
    <s v="N"/>
    <s v="N"/>
    <m/>
    <m/>
    <s v="     "/>
    <m/>
    <m/>
    <m/>
    <m/>
    <m/>
    <m/>
    <m/>
    <m/>
    <m/>
    <m/>
    <m/>
    <m/>
    <m/>
    <m/>
    <m/>
    <m/>
    <m/>
    <m/>
    <m/>
  </r>
  <r>
    <s v="20190412"/>
    <s v="     "/>
    <n v="43636"/>
    <s v="6/20"/>
    <x v="0"/>
    <m/>
    <s v="25"/>
    <n v="2"/>
    <s v="6"/>
    <x v="3"/>
    <n v="43636"/>
    <m/>
    <s v="Fuse blew, burned tree, fire &lt; 1 meter"/>
    <s v="     "/>
    <s v="FAS"/>
    <m/>
    <s v="N"/>
    <x v="0"/>
    <s v="422112"/>
    <s v="19-0070021"/>
    <m/>
    <s v="T004680045"/>
    <n v="117468868"/>
    <m/>
    <s v="     "/>
    <x v="0"/>
    <s v="PG&amp;E"/>
    <m/>
    <m/>
    <m/>
    <s v="D"/>
    <m/>
    <s v="Structure-only"/>
    <m/>
    <s v="Vegetation"/>
    <s v="33.a. Veg. contact"/>
    <s v="Vegetation"/>
    <s v="Contact from object"/>
    <s v="Contact - Vegetation"/>
    <m/>
    <s v="Contact - Vegetation"/>
    <m/>
    <s v="Line to Ground"/>
    <m/>
    <s v="Overhead"/>
    <x v="0"/>
    <m/>
    <m/>
    <s v="083371114-2100495697{4203}"/>
    <s v="     "/>
    <s v="Non-HFTD"/>
    <x v="0"/>
    <m/>
    <m/>
    <n v="37.296999999999997"/>
    <n v="-122"/>
    <s v="SANTA CLARA"/>
    <s v="SARATOGA-1114"/>
    <m/>
    <m/>
    <s v="SARATOGA 1114CB"/>
    <x v="0"/>
    <s v="SAN JOSE FD"/>
    <m/>
    <m/>
    <m/>
    <s v="No"/>
    <m/>
    <m/>
    <m/>
    <m/>
    <m/>
    <m/>
    <m/>
    <s v="N"/>
    <s v="N"/>
    <m/>
    <m/>
    <s v="     "/>
    <s v="37.29705000"/>
    <s v="-122.00034810"/>
    <s v="Jul  4 2019 12:00AM"/>
    <s v="TrunkFail"/>
    <s v="EVIDENCE OF BUTT ROT-FUNGUS ON A MASSIVE 2XSTM OAK THAT HAD FALLEN ON THE LINES, TAKING OUT POLE. THE OWNER SHOWED ME PICTURES OF TREE DEBRIS AFTER EMERGENCY TREE CREW COMPLETED WORK. STUMP STILL ON SITE WITH SIGNIFICANT ROT IN BASE."/>
    <s v="OAKC"/>
    <s v="65"/>
    <s v="80"/>
    <s v="15"/>
    <s v="Severe"/>
    <s v="Slight"/>
    <s v="N"/>
    <s v="1"/>
    <m/>
    <s v="Hillside"/>
    <s v="B"/>
    <s v="CrossArm"/>
    <s v="BareWire"/>
    <s v="2"/>
  </r>
  <r>
    <s v="20200629"/>
    <s v="     "/>
    <n v="44002"/>
    <s v="6/20"/>
    <x v="0"/>
    <n v="0.72499999999999998"/>
    <s v="25"/>
    <n v="2"/>
    <s v="6"/>
    <x v="4"/>
    <m/>
    <m/>
    <s v="On June 20, 2020 at 1724 hours, a PG&amp;E troubleman was dispatched to the Honcut 1101 Distribution Circuit just off of Palermo-Honcut Highway near the city of Honcut and observed Cal Fire on scene working to extinguish a grass fire caused by PG&amp;E equipment failure. Initial analysis indicates that a secondary wire came off due to a transformer failure, igniting the surrounding grass vegetation. The troubleman reported that Cal Fire believed it was caused by bird contact but this is not confirmed, no bird or nest were found in the area by the troubleman. One pole nearby was burnt due to the fire. A &quot;Priority A&quot; EC tag was created for the damaged pole to be replaced. The troubleman repaired the secondary wire damaged on the transformer. The fire was extinguished by and held to 89 acres per Cal Fire website."/>
    <s v="     "/>
    <s v="FAS"/>
    <m/>
    <s v="N"/>
    <x v="0"/>
    <s v="943384"/>
    <m/>
    <m/>
    <s v="T004993130"/>
    <n v="119192592"/>
    <m/>
    <s v="     "/>
    <x v="1"/>
    <s v="PG&amp;E"/>
    <m/>
    <s v="Vegetation"/>
    <m/>
    <s v="D"/>
    <s v="D"/>
    <s v="10-99"/>
    <m/>
    <s v="Equipment - PG&amp;E"/>
    <s v="34.m. Connection device damage or failure"/>
    <s v="Equipment - PG&amp;E"/>
    <s v="All types of equipment / facility failure"/>
    <s v="Splice/Clamp/Connector"/>
    <s v="Splice/Clamp/Connector"/>
    <m/>
    <m/>
    <m/>
    <m/>
    <s v="Overhead"/>
    <x v="1"/>
    <s v="Splice/Clamp/Connector"/>
    <s v="Pole, Crossarm"/>
    <s v="Pole ID: 100414748 CircuitID: 103211101"/>
    <s v="     "/>
    <s v="Non-HFTD"/>
    <x v="0"/>
    <m/>
    <m/>
    <n v="39.365000000000002"/>
    <n v="-121.551"/>
    <s v="Butte"/>
    <s v="HONCUT-1101"/>
    <m/>
    <n v="12000"/>
    <s v="N/A"/>
    <x v="0"/>
    <s v="Cal Fire"/>
    <s v="Wetland"/>
    <m/>
    <m/>
    <s v="Yes"/>
    <s v="89"/>
    <s v="0"/>
    <s v="0"/>
    <s v="0"/>
    <s v="0"/>
    <s v="HONCUT"/>
    <m/>
    <s v="N"/>
    <s v="N"/>
    <m/>
    <m/>
    <s v="     "/>
    <m/>
    <m/>
    <m/>
    <m/>
    <m/>
    <m/>
    <m/>
    <m/>
    <m/>
    <m/>
    <m/>
    <m/>
    <m/>
    <m/>
    <m/>
    <m/>
    <m/>
    <m/>
    <m/>
  </r>
  <r>
    <s v="20200628"/>
    <s v="     "/>
    <n v="44002"/>
    <s v="6/20"/>
    <x v="0"/>
    <n v="0.70833333333333337"/>
    <s v="25"/>
    <n v="2"/>
    <s v="6"/>
    <x v="4"/>
    <n v="44002"/>
    <n v="0.70694444444444449"/>
    <s v="On June 20, 2020 at 1700 hours, a PG&amp;E troubleman was dispatched to the Gonzales 1104 Distribution off Alta street in the city of Gonzales for reports of a wire down outage. Initial analysis indicates the highside jumper to transformer cutout burned off, this event also damaged the secondary riser and busbar at base of pole. EC tag was created to replace all damaged equipment. Fire Department was dispatched to extinguish the fire. "/>
    <s v="     "/>
    <s v="FAS"/>
    <m/>
    <s v="N"/>
    <x v="0"/>
    <s v="943377"/>
    <m/>
    <m/>
    <s v="T004993124"/>
    <n v="119192594"/>
    <m/>
    <s v="     "/>
    <x v="1"/>
    <s v="PG&amp;E"/>
    <m/>
    <s v="Vegetation"/>
    <m/>
    <s v="D"/>
    <s v="D"/>
    <s v="&lt;3 meters of linear travel"/>
    <m/>
    <s v="Equipment - PG&amp;E"/>
    <s v="34.o. Other"/>
    <s v="Equipment - PG&amp;E"/>
    <s v="All types of equipment / facility failure"/>
    <s v="Equipment failure - Other"/>
    <s v="Jumper"/>
    <m/>
    <m/>
    <m/>
    <m/>
    <s v="Overhead"/>
    <x v="3"/>
    <s v="Jumper"/>
    <s v="Transformer, Cutouts, Riser, Buss bars"/>
    <s v="Circuit ID: 182131104"/>
    <s v="     "/>
    <s v="Non-HFTD"/>
    <x v="0"/>
    <m/>
    <m/>
    <n v="36.523000000000003"/>
    <n v="-121.465"/>
    <s v="Monterey"/>
    <s v="GONZALES-1104"/>
    <m/>
    <n v="12000"/>
    <m/>
    <x v="0"/>
    <s v="Gonzalez FD"/>
    <s v="Urban"/>
    <m/>
    <m/>
    <s v="No"/>
    <m/>
    <m/>
    <m/>
    <m/>
    <m/>
    <m/>
    <m/>
    <s v="N"/>
    <s v="N"/>
    <m/>
    <m/>
    <s v="     "/>
    <m/>
    <m/>
    <m/>
    <m/>
    <m/>
    <m/>
    <m/>
    <m/>
    <m/>
    <m/>
    <m/>
    <m/>
    <m/>
    <m/>
    <m/>
    <m/>
    <m/>
    <m/>
    <m/>
  </r>
  <r>
    <s v="20210874"/>
    <s v="     "/>
    <n v="44367"/>
    <s v="6/20"/>
    <x v="0"/>
    <n v="0.8125"/>
    <s v="26"/>
    <n v="2"/>
    <s v="6"/>
    <x v="5"/>
    <n v="44367"/>
    <m/>
    <s v="Underground switch SW-70907 failed, resulting in an ignition limited to PG&amp;E assets only. This information is preliminary."/>
    <s v="     "/>
    <s v="FAS"/>
    <m/>
    <s v="N"/>
    <x v="0"/>
    <m/>
    <s v="21-0076827"/>
    <m/>
    <s v="T005321454, T005321442, T005321418, T005321491"/>
    <n v="121572000"/>
    <m/>
    <s v="     "/>
    <x v="0"/>
    <s v="PG&amp;E"/>
    <m/>
    <s v="Other"/>
    <s v="Switch"/>
    <s v="D"/>
    <s v="D"/>
    <s v="Structure-PG&amp;E only"/>
    <m/>
    <s v="Equipment - PG&amp;E"/>
    <s v="34.e. Switch damage or failure"/>
    <s v="Equipment - PG&amp;E"/>
    <s v="All types of equipment / facility failure"/>
    <s v="Switch failure"/>
    <s v="Switch"/>
    <m/>
    <m/>
    <s v="Line to Ground"/>
    <s v="N"/>
    <s v="Subsurface"/>
    <x v="3"/>
    <s v="Switch"/>
    <s v="Switch, Elbow, Lid"/>
    <s v="43178552"/>
    <s v="     "/>
    <s v="Non-HFTD"/>
    <x v="0"/>
    <m/>
    <m/>
    <n v="37.6539"/>
    <n v="-121.863"/>
    <s v="Alameda"/>
    <s v="VINEYARD-2107"/>
    <m/>
    <n v="21000"/>
    <m/>
    <x v="0"/>
    <s v="Employee"/>
    <s v="Urban"/>
    <s v="Brush fuel model"/>
    <s v="Brush, shrubs"/>
    <s v="No"/>
    <m/>
    <m/>
    <m/>
    <m/>
    <m/>
    <m/>
    <m/>
    <s v="N"/>
    <s v="N"/>
    <m/>
    <m/>
    <s v="     "/>
    <m/>
    <m/>
    <m/>
    <m/>
    <m/>
    <m/>
    <m/>
    <m/>
    <m/>
    <m/>
    <m/>
    <m/>
    <m/>
    <m/>
    <m/>
    <m/>
    <m/>
    <m/>
    <m/>
  </r>
  <r>
    <s v="20210876"/>
    <s v="     "/>
    <n v="44367"/>
    <s v="6/20"/>
    <x v="0"/>
    <n v="0.8833333333333333"/>
    <s v="26"/>
    <n v="2"/>
    <s v="6"/>
    <x v="5"/>
    <n v="44367"/>
    <m/>
    <s v="One phase, one span of #6CU conductor fell to ground, resulting in a 3 meter - 0.25 acre fire. The cause of the conductor failure is unknown."/>
    <s v="     "/>
    <s v="FAS"/>
    <m/>
    <s v="N"/>
    <x v="0"/>
    <m/>
    <s v="21-0076845.2(3 outages)"/>
    <m/>
    <s v="T005321521"/>
    <n v="121572000"/>
    <m/>
    <s v="     "/>
    <x v="1"/>
    <s v="PG&amp;E"/>
    <m/>
    <s v="Vegetation"/>
    <s v="Conductor"/>
    <s v="D"/>
    <s v="D"/>
    <s v="&lt;0.25"/>
    <m/>
    <s v="Equipment - PG&amp;E"/>
    <s v="34.b. Conductor damage or failure"/>
    <s v="Equipment - PG&amp;E"/>
    <s v="All types of equipment / facility failure"/>
    <s v="Conductor failure-all"/>
    <s v="Conductor - Primary"/>
    <m/>
    <m/>
    <s v="Line to Ground"/>
    <s v="N"/>
    <s v="Overhead"/>
    <x v="3"/>
    <s v="Conductor - Primary"/>
    <s v="Conductor"/>
    <s v="101662269"/>
    <s v="     "/>
    <s v="Non-HFTD"/>
    <x v="0"/>
    <m/>
    <m/>
    <n v="38.432299999999998"/>
    <n v="-121.837"/>
    <s v="Solano"/>
    <s v="DIXON-1102"/>
    <m/>
    <n v="12000"/>
    <m/>
    <x v="0"/>
    <s v="Dixon FD"/>
    <s v="Agriculture"/>
    <m/>
    <m/>
    <s v="No"/>
    <m/>
    <m/>
    <m/>
    <m/>
    <m/>
    <m/>
    <m/>
    <s v="N"/>
    <s v="N"/>
    <m/>
    <m/>
    <s v="     "/>
    <m/>
    <m/>
    <m/>
    <m/>
    <m/>
    <m/>
    <m/>
    <m/>
    <m/>
    <m/>
    <m/>
    <m/>
    <m/>
    <m/>
    <m/>
    <m/>
    <m/>
    <m/>
    <m/>
  </r>
  <r>
    <s v="20210865"/>
    <s v="     "/>
    <n v="44367"/>
    <s v="6/20"/>
    <x v="0"/>
    <n v="0.57430555555555551"/>
    <s v="26"/>
    <n v="2"/>
    <s v="6"/>
    <x v="5"/>
    <n v="44367"/>
    <m/>
    <s v="Insulation melted on center phase of switch D544S, resulting in a small fire. The ensuing fire was 1 meter - &lt; 3 meters in size. AGFC preliminary notes: Troubleman marked this as less than one meter fire, but photos show larger than one meter burnt. I've corrected the fire size in the tracker. This information is preliminary."/>
    <s v="     "/>
    <s v="FAS"/>
    <m/>
    <s v="N"/>
    <x v="0"/>
    <m/>
    <m/>
    <m/>
    <s v="T005321316"/>
    <n v="121571000"/>
    <m/>
    <s v="     "/>
    <x v="1"/>
    <s v="PG&amp;E"/>
    <m/>
    <s v="Vegetation"/>
    <m/>
    <s v="D"/>
    <s v="D"/>
    <s v="&lt;3 meters of linear travel"/>
    <m/>
    <s v="Equipment - PG&amp;E"/>
    <s v="34.e. Switch damage or failure"/>
    <s v="Equipment - PG&amp;E"/>
    <s v="All types of equipment / facility failure"/>
    <s v="Switch failure"/>
    <s v="Switch"/>
    <m/>
    <m/>
    <m/>
    <s v="N"/>
    <s v="Overhead"/>
    <x v="3"/>
    <s v="Switch"/>
    <s v="Switch"/>
    <s v="103615344"/>
    <s v="     "/>
    <s v="Non-HFTD"/>
    <x v="0"/>
    <m/>
    <m/>
    <n v="37.782699999999998"/>
    <n v="-121.968"/>
    <s v="Contra Costa"/>
    <s v="RESEARCH-2101"/>
    <m/>
    <n v="21000"/>
    <m/>
    <x v="0"/>
    <s v="Employee"/>
    <s v="Urban"/>
    <s v="Grass fuel model"/>
    <m/>
    <s v="No"/>
    <m/>
    <m/>
    <m/>
    <m/>
    <m/>
    <m/>
    <m/>
    <s v="N"/>
    <s v="N"/>
    <m/>
    <m/>
    <s v="     "/>
    <m/>
    <m/>
    <m/>
    <m/>
    <m/>
    <m/>
    <m/>
    <m/>
    <m/>
    <m/>
    <m/>
    <m/>
    <m/>
    <m/>
    <m/>
    <m/>
    <m/>
    <m/>
    <m/>
  </r>
  <r>
    <s v="20210873"/>
    <s v="     "/>
    <n v="44367"/>
    <s v="6/20"/>
    <x v="0"/>
    <n v="0.80277777777777781"/>
    <s v="26"/>
    <n v="2"/>
    <s v="6"/>
    <x v="5"/>
    <n v="44367"/>
    <m/>
    <s v="Service conductor burnt in two and ignited a less than one meter grass fire in customer backyard. This information is preliminary."/>
    <s v="     "/>
    <s v="FAS"/>
    <m/>
    <s v="N"/>
    <x v="0"/>
    <m/>
    <m/>
    <m/>
    <s v="T005321441"/>
    <m/>
    <m/>
    <s v="     "/>
    <x v="0"/>
    <s v="PG&amp;E"/>
    <m/>
    <s v="Other"/>
    <s v="Service conductor"/>
    <s v="D"/>
    <s v="D"/>
    <s v="&lt;3 meters of linear travel"/>
    <m/>
    <s v="Equipment - PG&amp;E"/>
    <s v="34.b. Conductor damage or failure"/>
    <s v="Equipment - PG&amp;E"/>
    <s v="All types of equipment / facility failure"/>
    <s v="Conductor failure-all"/>
    <s v="Service Drop"/>
    <m/>
    <m/>
    <m/>
    <s v="Y"/>
    <s v="Overhead"/>
    <x v="2"/>
    <s v="Service Drop"/>
    <s v="Service conductor"/>
    <s v="100815257"/>
    <s v="     "/>
    <s v="Non-HFTD"/>
    <x v="0"/>
    <m/>
    <m/>
    <n v="36.737699999999997"/>
    <n v="-119.70099999999999"/>
    <s v="Fresno"/>
    <s v="MALAGA-1110"/>
    <m/>
    <n v="12000"/>
    <s v="N/A"/>
    <x v="0"/>
    <s v="Unknown"/>
    <s v="Urban"/>
    <s v="Grass fuel model"/>
    <m/>
    <s v="No"/>
    <m/>
    <m/>
    <m/>
    <m/>
    <m/>
    <m/>
    <m/>
    <s v="N"/>
    <s v="N"/>
    <m/>
    <m/>
    <s v="     "/>
    <m/>
    <m/>
    <m/>
    <m/>
    <m/>
    <m/>
    <m/>
    <m/>
    <m/>
    <m/>
    <m/>
    <m/>
    <m/>
    <m/>
    <m/>
    <m/>
    <m/>
    <m/>
    <m/>
  </r>
  <r>
    <s v="MIA20146617"/>
    <s v="     "/>
    <n v="41811"/>
    <s v="6/21"/>
    <x v="0"/>
    <n v="0.88245370370370368"/>
    <s v="25"/>
    <n v="2"/>
    <s v="6"/>
    <x v="7"/>
    <n v="41811"/>
    <n v="0.88194444444444442"/>
    <s v="WHISTLER WAY AND HEPBURN CIR in Stockton; in-ground j-box on fire; J-903; connector(s) blew"/>
    <s v="     "/>
    <s v="FAS"/>
    <n v="44265"/>
    <s v="Y"/>
    <x v="0"/>
    <s v="1037788"/>
    <s v="N/A"/>
    <m/>
    <s v="T003142450"/>
    <n v="108406511"/>
    <m/>
    <s v="     "/>
    <x v="0"/>
    <s v="PG&amp;E"/>
    <m/>
    <m/>
    <m/>
    <s v="D"/>
    <m/>
    <s v="Structure-PG&amp;E only"/>
    <m/>
    <s v="Equipment - PG&amp;E"/>
    <s v="34.m. Connection device damage or failure"/>
    <s v="Equipment - PG&amp;E"/>
    <s v="All types of equipment / facility failure"/>
    <s v="Splice/Clamp/Connector"/>
    <s v="Splice/Clamp/Connector"/>
    <m/>
    <m/>
    <m/>
    <s v="No"/>
    <s v="Underground"/>
    <x v="0"/>
    <m/>
    <m/>
    <s v="J-903"/>
    <s v="     "/>
    <s v="Non-HFTD"/>
    <x v="0"/>
    <m/>
    <m/>
    <n v="38.047699999999999"/>
    <n v="-121.355"/>
    <s v="San Joaquin"/>
    <s v="EIGHT-MILE-2104"/>
    <s v="163912104"/>
    <n v="21000"/>
    <m/>
    <x v="0"/>
    <m/>
    <s v="Urban"/>
    <m/>
    <m/>
    <s v="No"/>
    <m/>
    <m/>
    <m/>
    <m/>
    <m/>
    <m/>
    <m/>
    <s v="N"/>
    <s v="N"/>
    <m/>
    <m/>
    <s v="     "/>
    <m/>
    <m/>
    <m/>
    <m/>
    <m/>
    <m/>
    <m/>
    <m/>
    <m/>
    <m/>
    <m/>
    <m/>
    <m/>
    <m/>
    <m/>
    <m/>
    <m/>
    <m/>
    <m/>
  </r>
  <r>
    <s v="20140022"/>
    <s v="     "/>
    <n v="41811"/>
    <s v="6/21"/>
    <x v="0"/>
    <n v="0.60833333333333328"/>
    <s v="25"/>
    <n v="2"/>
    <s v="6"/>
    <x v="7"/>
    <n v="41811"/>
    <n v="0.60833333333333328"/>
    <s v="BOCK FOUND 2/2 BLOWN ON FUSE 1029 OPEN, FOUND WIRE ON GRD, NO  LOCATION TO OJ,  WIRE DOWN STARTED 4' GRASS FIRE, EXTINGUISHED BY CAL FIRE RPT # 4957, REQUEST CREW"/>
    <s v="     "/>
    <m/>
    <m/>
    <s v="N"/>
    <x v="0"/>
    <s v="1037718"/>
    <s v="14-0039764"/>
    <m/>
    <m/>
    <n v="108406438"/>
    <m/>
    <s v="     "/>
    <x v="1"/>
    <s v="PG&amp;E"/>
    <m/>
    <s v="Vegetation"/>
    <m/>
    <s v="D"/>
    <m/>
    <s v="&lt;3 meters of linear travel"/>
    <s v="Square Feet: ; Acreage: "/>
    <s v="Contact - 3rd Party"/>
    <s v="33.d. Vehicle contact"/>
    <s v="Contact - 3rd Party"/>
    <s v="All types of equipment / facility failure"/>
    <s v="Contact - Vehicle"/>
    <m/>
    <s v="Contact - Vehicle"/>
    <s v="Pole"/>
    <s v="Line to Line"/>
    <s v="AT&amp;T"/>
    <s v="Overhead"/>
    <x v="3"/>
    <s v="Conductor"/>
    <m/>
    <s v="102286053"/>
    <s v="     "/>
    <s v="Non-HFTD"/>
    <x v="0"/>
    <n v="175"/>
    <m/>
    <n v="38.364400000000003"/>
    <n v="-122.26300000000001"/>
    <s v="Napa"/>
    <s v="PUEBLO-1104"/>
    <s v="43291104"/>
    <n v="12000"/>
    <s v="PUEBLO 11041304"/>
    <x v="1"/>
    <s v="Cal Fire Dept"/>
    <s v="Shrub"/>
    <m/>
    <m/>
    <s v="Yes"/>
    <m/>
    <m/>
    <m/>
    <m/>
    <m/>
    <m/>
    <m/>
    <s v="N"/>
    <s v="N"/>
    <m/>
    <m/>
    <s v="     "/>
    <m/>
    <m/>
    <m/>
    <m/>
    <m/>
    <m/>
    <m/>
    <m/>
    <m/>
    <m/>
    <m/>
    <m/>
    <m/>
    <m/>
    <m/>
    <m/>
    <m/>
    <m/>
    <m/>
  </r>
  <r>
    <s v="20140021"/>
    <s v="     "/>
    <n v="41811"/>
    <s v="6/21"/>
    <x v="0"/>
    <n v="0.28402777777777777"/>
    <s v="25"/>
    <n v="2"/>
    <s v="6"/>
    <x v="7"/>
    <n v="41811"/>
    <n v="0.28402777777777777"/>
    <s v="KIKUCHI RPTS TREE FELL THRU LINES 1 SPAN SS OF 3111 WARM SPRINGS RD, GLEN ELLEN- FIRE WAS 20 X 30 AND IS OUT NOW"/>
    <s v="     "/>
    <m/>
    <m/>
    <s v="N"/>
    <x v="0"/>
    <s v="1037560"/>
    <s v="14-0039721"/>
    <m/>
    <m/>
    <m/>
    <m/>
    <s v="     "/>
    <x v="1"/>
    <s v="PG&amp;E"/>
    <m/>
    <s v="Vegetation"/>
    <m/>
    <s v="D"/>
    <m/>
    <s v="&lt;0.25"/>
    <s v="Square Feet: ; Acreage: "/>
    <s v="Vegetation"/>
    <s v="33.a. Veg. contact"/>
    <s v="Vegetation"/>
    <s v="All types of equipment / facility failure"/>
    <s v="Contact - Vegetation"/>
    <m/>
    <s v="Contact - Vegetation"/>
    <s v="Conductor"/>
    <s v="Line to Line"/>
    <s v=" "/>
    <s v="Overhead"/>
    <x v="3"/>
    <s v="Conductor"/>
    <m/>
    <s v="3111 WARM SPRINGS RD, GLEN ELLEN"/>
    <s v="     "/>
    <s v="Non-HFTD"/>
    <x v="0"/>
    <n v="180"/>
    <m/>
    <n v="38.375300000000003"/>
    <n v="-122.54900000000001"/>
    <s v="Sonoma"/>
    <s v="DUNBAR-1102"/>
    <s v="43071102"/>
    <n v="12000"/>
    <s v="DUNBAR 1102246"/>
    <x v="0"/>
    <m/>
    <s v="Hardwood Forest"/>
    <m/>
    <m/>
    <s v="No"/>
    <m/>
    <m/>
    <m/>
    <m/>
    <m/>
    <m/>
    <m/>
    <s v="N"/>
    <s v="N"/>
    <m/>
    <m/>
    <s v="     "/>
    <s v="38.37530000"/>
    <s v="-122.54940000"/>
    <s v="Jun 21 2014  2:00PM"/>
    <s v="TrunkFail"/>
    <s v="A green Valley Oak failed 25 feet above base and fell through the 12kv conductors. Two fires were started one was 6x10 feet and the other was 20x20 feet. No property damage. No evidence of rot."/>
    <s v="OAKV"/>
    <s v="70"/>
    <s v="25"/>
    <s v="40"/>
    <s v="Slight"/>
    <s v="None"/>
    <s v="N"/>
    <s v="1"/>
    <m/>
    <s v="Creek"/>
    <s v="A"/>
    <s v="CrossArm"/>
    <s v="BareWire"/>
    <s v="12"/>
  </r>
  <r>
    <s v="20150143"/>
    <s v="     "/>
    <n v="42176"/>
    <s v="6/21"/>
    <x v="0"/>
    <n v="0.52152777777777781"/>
    <s v="26"/>
    <n v="2"/>
    <s v="6"/>
    <x v="2"/>
    <n v="42176"/>
    <n v="0.52152777777777781"/>
    <s v="called for crew to replace trans  and jumper"/>
    <s v="     "/>
    <m/>
    <m/>
    <s v="N"/>
    <x v="0"/>
    <s v="1254185"/>
    <m/>
    <m/>
    <m/>
    <m/>
    <m/>
    <s v="     "/>
    <x v="1"/>
    <s v="PG&amp;E"/>
    <m/>
    <s v="Vegetation"/>
    <m/>
    <s v="D"/>
    <m/>
    <s v="&lt;3 meters of linear travel"/>
    <s v="Square Feet: ; Acreage: "/>
    <s v="Equipment/ Facility Failure"/>
    <s v="34.n. Transformer damage or failure"/>
    <s v="Equipment - PG&amp;E"/>
    <s v="All types of equipment / facility failure"/>
    <s v="Transformer"/>
    <s v="Transformer"/>
    <s v="N.A."/>
    <s v="N.A."/>
    <m/>
    <s v="PACIFIC BELL"/>
    <s v="Overhead"/>
    <x v="1"/>
    <s v="Transformer"/>
    <m/>
    <s v="100050933"/>
    <s v="     "/>
    <s v="Non-HFTD"/>
    <x v="0"/>
    <m/>
    <m/>
    <n v="38.831699999999998"/>
    <n v="-121.164"/>
    <s v="Placer"/>
    <s v="PENRYN-1103"/>
    <s v="152561103"/>
    <n v="750"/>
    <s v="N/A"/>
    <x v="0"/>
    <s v="penryn fire dept"/>
    <s v="Rural"/>
    <m/>
    <m/>
    <s v="No"/>
    <m/>
    <m/>
    <m/>
    <m/>
    <m/>
    <m/>
    <m/>
    <s v="N"/>
    <s v="N"/>
    <m/>
    <m/>
    <s v="     "/>
    <m/>
    <m/>
    <m/>
    <m/>
    <m/>
    <m/>
    <m/>
    <m/>
    <m/>
    <m/>
    <m/>
    <m/>
    <m/>
    <m/>
    <m/>
    <m/>
    <m/>
    <m/>
    <m/>
  </r>
  <r>
    <s v="20150142"/>
    <s v="     "/>
    <n v="42176"/>
    <s v="6/21"/>
    <x v="0"/>
    <n v="0.50694444444444442"/>
    <s v="26"/>
    <n v="2"/>
    <s v="6"/>
    <x v="2"/>
    <n v="42176"/>
    <n v="0.50694444444444442"/>
    <s v="MYLAR BALLOON CAUSED OUTAGE"/>
    <s v="     "/>
    <m/>
    <m/>
    <s v="N"/>
    <x v="0"/>
    <s v="1254174"/>
    <s v="15-0042347"/>
    <m/>
    <m/>
    <m/>
    <m/>
    <s v="     "/>
    <x v="1"/>
    <s v="PG&amp;E"/>
    <m/>
    <s v="Vegetation"/>
    <m/>
    <s v="D"/>
    <m/>
    <s v="&lt;0.25"/>
    <s v="Square Feet: ; Acreage: "/>
    <s v="Contact - 3rd Party"/>
    <s v="33.c. Balloon contact"/>
    <s v="Contact - 3rd Party"/>
    <s v="All types of equipment / facility failure"/>
    <s v="Contact - Balloon"/>
    <m/>
    <s v="Contact - Balloon"/>
    <s v="Conductor"/>
    <s v="Line to Line"/>
    <s v="0"/>
    <s v="Overhead"/>
    <x v="3"/>
    <s v="Conductor"/>
    <m/>
    <s v="KEY BLVD."/>
    <s v="     "/>
    <s v="Non-HFTD"/>
    <x v="0"/>
    <m/>
    <m/>
    <n v="37.927300000000002"/>
    <n v="-122.318"/>
    <s v="Contra Costa"/>
    <s v="WALL-0401"/>
    <s v="13471128"/>
    <n v="4000"/>
    <s v="WALL 0401CB"/>
    <x v="0"/>
    <s v="RICHMOND"/>
    <s v="Urban"/>
    <m/>
    <m/>
    <s v="No"/>
    <m/>
    <m/>
    <m/>
    <m/>
    <m/>
    <m/>
    <m/>
    <s v="N"/>
    <s v="N"/>
    <m/>
    <m/>
    <s v="     "/>
    <m/>
    <m/>
    <m/>
    <m/>
    <m/>
    <m/>
    <m/>
    <m/>
    <m/>
    <m/>
    <m/>
    <m/>
    <m/>
    <m/>
    <m/>
    <m/>
    <m/>
    <m/>
    <m/>
  </r>
  <r>
    <s v="20150144"/>
    <s v="     "/>
    <n v="42176"/>
    <s v="6/21"/>
    <x v="0"/>
    <n v="0.53194444444444444"/>
    <s v="26"/>
    <n v="2"/>
    <s v="6"/>
    <x v="2"/>
    <n v="42176"/>
    <n v="0.53194444444444444"/>
    <s v="MYLAR BALLOONS IN PRI.1 PHASE BROKEN,CREW TO REPAIR"/>
    <s v="     "/>
    <m/>
    <m/>
    <s v="N"/>
    <x v="0"/>
    <s v="1254197"/>
    <s v="15-0042350"/>
    <m/>
    <m/>
    <m/>
    <m/>
    <s v="     "/>
    <x v="1"/>
    <s v="PG&amp;E"/>
    <m/>
    <s v="Vegetation"/>
    <m/>
    <s v="D"/>
    <m/>
    <s v="&lt;0.25"/>
    <s v="Square Feet: ; Acreage: "/>
    <s v="Contact - 3rd Party"/>
    <s v="33.c. Balloon contact"/>
    <s v="Contact - 3rd Party"/>
    <s v="All types of equipment / facility failure"/>
    <s v="Contact - Balloon"/>
    <m/>
    <s v="Contact - Balloon"/>
    <s v="Conductor"/>
    <s v="Open Circuit,Three Phase Fault"/>
    <s v="0"/>
    <s v="Overhead"/>
    <x v="3"/>
    <s v="Conductor"/>
    <m/>
    <s v="102138737"/>
    <s v="     "/>
    <s v="Non-HFTD"/>
    <x v="0"/>
    <m/>
    <m/>
    <n v="38.0017"/>
    <n v="-121.298"/>
    <s v="San Joaquin"/>
    <s v="HAMMER-1106"/>
    <s v="163301106"/>
    <n v="12000"/>
    <s v="HAMMER 1106CB"/>
    <x v="0"/>
    <s v="STOCKTON F.D"/>
    <s v="Urban"/>
    <m/>
    <m/>
    <s v="No"/>
    <m/>
    <m/>
    <m/>
    <m/>
    <m/>
    <m/>
    <m/>
    <s v="N"/>
    <s v="N"/>
    <m/>
    <m/>
    <s v="     "/>
    <m/>
    <m/>
    <m/>
    <m/>
    <m/>
    <m/>
    <m/>
    <m/>
    <m/>
    <m/>
    <m/>
    <m/>
    <m/>
    <m/>
    <m/>
    <m/>
    <m/>
    <m/>
    <m/>
  </r>
  <r>
    <s v="20150139"/>
    <s v="     "/>
    <n v="42176"/>
    <s v="6/21"/>
    <x v="0"/>
    <n v="6.3888888888888884E-2"/>
    <s v="26"/>
    <n v="2"/>
    <s v="6"/>
    <x v="2"/>
    <n v="42176"/>
    <n v="6.3888888888888884E-2"/>
    <s v="Milar Baloon caused 1.7 acre  grass fire on 3 P tap heading west Off of Karchner Rd # 1004420864"/>
    <s v="     "/>
    <m/>
    <m/>
    <s v="N"/>
    <x v="0"/>
    <s v="1254049"/>
    <s v="15-0042321"/>
    <m/>
    <m/>
    <m/>
    <m/>
    <s v="     "/>
    <x v="1"/>
    <s v="PG&amp;E"/>
    <m/>
    <s v="Vegetation"/>
    <m/>
    <s v="D"/>
    <m/>
    <s v="0.26-9.99"/>
    <s v="Square Feet: ; Acreage: 2"/>
    <s v="Contact - 3rd Party"/>
    <s v="33.c. Balloon contact"/>
    <s v="Contact - 3rd Party"/>
    <s v="All types of equipment / facility failure"/>
    <s v="Contact - Balloon"/>
    <m/>
    <s v="Contact - Balloon"/>
    <s v="Conductor"/>
    <s v="Line to Line"/>
    <s v="0"/>
    <s v="Overhead"/>
    <x v="3"/>
    <s v="Conductor"/>
    <m/>
    <s v="100021218"/>
    <s v="     "/>
    <s v="Non-HFTD"/>
    <x v="0"/>
    <m/>
    <m/>
    <n v="39.008000000000003"/>
    <n v="-121.34399999999999"/>
    <s v="Placer"/>
    <s v="WHEATLAND-1104"/>
    <s v="152811104"/>
    <n v="12000"/>
    <s v="WHEATLAND 110436326"/>
    <x v="0"/>
    <s v="Cal Fire Dept"/>
    <s v="Urban"/>
    <m/>
    <m/>
    <s v="Yes"/>
    <m/>
    <m/>
    <m/>
    <m/>
    <m/>
    <m/>
    <m/>
    <s v="N"/>
    <s v="N"/>
    <m/>
    <m/>
    <s v="     "/>
    <m/>
    <m/>
    <m/>
    <m/>
    <m/>
    <m/>
    <m/>
    <m/>
    <m/>
    <m/>
    <m/>
    <m/>
    <m/>
    <m/>
    <m/>
    <m/>
    <m/>
    <m/>
    <m/>
  </r>
  <r>
    <s v="SAP201518049"/>
    <s v="     "/>
    <n v="42176"/>
    <s v="6/21"/>
    <x v="0"/>
    <m/>
    <s v="26"/>
    <n v="2"/>
    <s v="6"/>
    <x v="2"/>
    <n v="42174"/>
    <m/>
    <s v="open service contacted palm tree and started fire"/>
    <s v="     "/>
    <s v="SAP"/>
    <n v="44580"/>
    <s v="Y"/>
    <x v="0"/>
    <s v="1253543"/>
    <s v="N/A"/>
    <m/>
    <s v="T003423076"/>
    <n v="110466382"/>
    <m/>
    <s v="     "/>
    <x v="0"/>
    <s v="PG&amp;E"/>
    <m/>
    <m/>
    <m/>
    <s v="D"/>
    <m/>
    <s v="Structure-PG&amp;E only"/>
    <m/>
    <s v="Vegetation"/>
    <s v="33.a. Veg. contact"/>
    <s v="Vegetation"/>
    <s v="Veg. contact"/>
    <s v="Veg. contact"/>
    <m/>
    <s v="Veg. contact"/>
    <s v="Conductor - Open Wire Secondary"/>
    <m/>
    <s v="Yes"/>
    <s v="Overhead"/>
    <x v="0"/>
    <s v="Conductor - Open Wire Secondary"/>
    <m/>
    <s v="100165464"/>
    <s v="     "/>
    <s v="Non-HFTD"/>
    <x v="0"/>
    <m/>
    <m/>
    <n v="35.381799999999998"/>
    <n v="-119.018"/>
    <s v="Kern"/>
    <s v="BAKERSFIELD-1115"/>
    <m/>
    <m/>
    <m/>
    <x v="0"/>
    <m/>
    <m/>
    <m/>
    <m/>
    <s v="No"/>
    <m/>
    <m/>
    <m/>
    <m/>
    <m/>
    <m/>
    <m/>
    <s v="N"/>
    <s v="N"/>
    <m/>
    <m/>
    <s v="     "/>
    <m/>
    <m/>
    <m/>
    <m/>
    <m/>
    <m/>
    <m/>
    <m/>
    <m/>
    <m/>
    <m/>
    <m/>
    <m/>
    <m/>
    <m/>
    <m/>
    <m/>
    <m/>
    <m/>
  </r>
  <r>
    <s v="20150141"/>
    <s v="     "/>
    <n v="42176"/>
    <s v="6/21"/>
    <x v="0"/>
    <n v="0.50486111111111109"/>
    <s v="26"/>
    <n v="2"/>
    <s v="6"/>
    <x v="2"/>
    <m/>
    <m/>
    <s v="0"/>
    <s v="     "/>
    <m/>
    <m/>
    <s v="N"/>
    <x v="0"/>
    <s v="1254170"/>
    <m/>
    <m/>
    <m/>
    <m/>
    <m/>
    <s v="     "/>
    <x v="1"/>
    <s v="PG&amp;E"/>
    <m/>
    <s v="Vegetation"/>
    <m/>
    <s v="D"/>
    <m/>
    <s v="0.26-9.99"/>
    <s v="Square Feet: ; Acreage: 2"/>
    <s v="Equipment - PG&amp;E"/>
    <s v="34.m. Connection device damage or failure"/>
    <s v="Equipment - PG&amp;E"/>
    <s v="All types of equipment / facility failure"/>
    <s v="Splice/Clamp/Connector"/>
    <s v="Splice/Clamp/Connector"/>
    <m/>
    <m/>
    <m/>
    <s v="None"/>
    <s v="Overhead"/>
    <x v="3"/>
    <s v="Conductor"/>
    <m/>
    <m/>
    <s v="     "/>
    <s v="Non-HFTD"/>
    <x v="0"/>
    <m/>
    <m/>
    <n v="36.722499999999997"/>
    <n v="-121.767"/>
    <s v="Monterey"/>
    <s v="CASTROVILLE-2104"/>
    <s v="182352103"/>
    <n v="21000"/>
    <m/>
    <x v="0"/>
    <s v="NORTH COUNTY FIRE DEPARTMENT #1428"/>
    <s v="Hardwood Woodland"/>
    <m/>
    <m/>
    <s v="No"/>
    <m/>
    <m/>
    <m/>
    <m/>
    <m/>
    <m/>
    <m/>
    <s v="N"/>
    <s v="N"/>
    <m/>
    <m/>
    <s v="     "/>
    <m/>
    <m/>
    <m/>
    <m/>
    <m/>
    <m/>
    <m/>
    <m/>
    <m/>
    <m/>
    <m/>
    <m/>
    <m/>
    <m/>
    <m/>
    <m/>
    <m/>
    <m/>
    <m/>
  </r>
  <r>
    <s v="20150140"/>
    <s v="     "/>
    <n v="42176"/>
    <s v="6/21"/>
    <x v="0"/>
    <n v="0.13680555555555557"/>
    <s v="26"/>
    <n v="2"/>
    <s v="6"/>
    <x v="2"/>
    <n v="42176"/>
    <n v="0.13680555555555557"/>
    <s v="Relayed - 06/21/15, 0317 Pease-RioOso 115kV relayed, tested NG; MOM Olivehurst; weather clear; 0907 line cleared to replace Olivehurst MOAS-159 insulators, jumper out center phase &amp; cut potential transformer in clear; Olivehurst MOAS-159 PT is NG due to c"/>
    <s v="     "/>
    <m/>
    <m/>
    <s v="N"/>
    <x v="0"/>
    <m/>
    <m/>
    <m/>
    <m/>
    <m/>
    <m/>
    <s v="     "/>
    <x v="1"/>
    <s v="PG&amp;E"/>
    <m/>
    <s v="Vegetation"/>
    <m/>
    <s v="T"/>
    <m/>
    <s v="10-99"/>
    <s v="Square Feet: ; Acreage: 50"/>
    <s v="Equipment - PG&amp;E"/>
    <s v="34.n. Transformer damage or failure"/>
    <s v="Equipment - PG&amp;E"/>
    <s v="All types of equipment / facility failure"/>
    <s v="Transformer"/>
    <s v="Transformer"/>
    <m/>
    <m/>
    <m/>
    <s v="0"/>
    <s v="Overhead"/>
    <x v="4"/>
    <s v="Transformer"/>
    <m/>
    <s v="Transmission Sw 159 on the Pease - Rio-Oso 115kv line"/>
    <s v="     "/>
    <s v="Non-HFTD"/>
    <x v="0"/>
    <m/>
    <m/>
    <n v="39.095599999999997"/>
    <n v="-121.542"/>
    <s v="Yuba"/>
    <s v="PEASE-RIO-OSO-115"/>
    <s v="ETL.3210"/>
    <n v="115000"/>
    <s v="N/A"/>
    <x v="0"/>
    <s v="Wheatland FD"/>
    <s v="Urban"/>
    <m/>
    <m/>
    <s v="No"/>
    <m/>
    <m/>
    <m/>
    <m/>
    <m/>
    <m/>
    <m/>
    <s v="N"/>
    <s v="N"/>
    <m/>
    <m/>
    <s v="     "/>
    <m/>
    <m/>
    <m/>
    <m/>
    <m/>
    <m/>
    <m/>
    <m/>
    <m/>
    <m/>
    <m/>
    <m/>
    <m/>
    <m/>
    <m/>
    <m/>
    <m/>
    <m/>
    <m/>
  </r>
  <r>
    <s v="20160126"/>
    <s v="     "/>
    <n v="42542"/>
    <s v="6/21"/>
    <x v="0"/>
    <n v="0.75069444444444444"/>
    <s v="26"/>
    <n v="2"/>
    <s v="6"/>
    <x v="6"/>
    <n v="42542"/>
    <n v="0.75069444444444444"/>
    <s v="partial restore time is estimate. repair wire down due to tree limb broke, small veg fire"/>
    <s v="     "/>
    <m/>
    <m/>
    <s v="N"/>
    <x v="0"/>
    <s v="1493579"/>
    <s v="16-0044889"/>
    <m/>
    <m/>
    <n v="111735374"/>
    <m/>
    <s v="     "/>
    <x v="1"/>
    <s v="PG&amp;E"/>
    <m/>
    <s v="Vegetation"/>
    <m/>
    <s v="D"/>
    <m/>
    <s v="0.26-9.99"/>
    <s v="Square Feet: ; Acreage: "/>
    <s v="Vegetation"/>
    <s v="33.a. Veg. contact"/>
    <s v="Vegetation"/>
    <s v="All types of equipment / facility failure"/>
    <s v="Contact - Vegetation"/>
    <m/>
    <s v="Contact - Vegetation"/>
    <s v="Conductor"/>
    <s v="Line to Ground"/>
    <s v="PACIFIC BELL"/>
    <s v="Overhead"/>
    <x v="3"/>
    <s v="Conductor"/>
    <m/>
    <s v="102176908"/>
    <s v="     "/>
    <s v="Non-HFTD"/>
    <x v="0"/>
    <n v="154"/>
    <m/>
    <n v="39.285200000000003"/>
    <n v="-123.205"/>
    <s v="Mendocino"/>
    <s v="CALPELLA-1101"/>
    <s v="42951101"/>
    <n v="12000"/>
    <s v="CALPELLA 1101CB"/>
    <x v="0"/>
    <s v="Cal Fire/Redwood Valley FD"/>
    <s v="Agriculture"/>
    <m/>
    <m/>
    <s v="No"/>
    <m/>
    <m/>
    <m/>
    <m/>
    <m/>
    <m/>
    <m/>
    <s v="N"/>
    <s v="N"/>
    <m/>
    <m/>
    <s v="     "/>
    <s v="39.28526000"/>
    <s v="-123.20503000"/>
    <s v="Jun 22 2016 12:00AM"/>
    <s v="BranchFail"/>
    <s v="A large overhanging limb on a green healthy valley oak peeled off and fell into the lines. A small grass fire approximately 1 acre in size resulted from this outage. There was no apparent property damage due to the fire."/>
    <s v="OAKV"/>
    <s v="65"/>
    <s v="59"/>
    <s v="23"/>
    <s v="None"/>
    <s v="None"/>
    <s v="N"/>
    <s v="1"/>
    <m/>
    <s v="Plain"/>
    <s v="A"/>
    <s v="CrossArm"/>
    <s v="BareWire"/>
    <s v="0"/>
  </r>
  <r>
    <s v="MIA20176548"/>
    <s v="     "/>
    <n v="42907"/>
    <s v="6/21"/>
    <x v="0"/>
    <n v="0.58259259259259255"/>
    <s v="25"/>
    <n v="2"/>
    <s v="6"/>
    <x v="0"/>
    <n v="42907"/>
    <n v="0.58194444444444449"/>
    <s v="TX blew and caused fire"/>
    <s v="     "/>
    <s v="FAS"/>
    <n v="44249"/>
    <s v="Y"/>
    <x v="0"/>
    <s v="1814002"/>
    <s v="17-0057396"/>
    <m/>
    <s v="T004067651"/>
    <n v="112983587"/>
    <m/>
    <s v="     "/>
    <x v="0"/>
    <s v="PG&amp;E"/>
    <m/>
    <m/>
    <m/>
    <s v="D"/>
    <m/>
    <s v="Structure-PG&amp;E only"/>
    <m/>
    <s v="Equipment - PG&amp;E"/>
    <s v="34.n. Transformer damage or failure"/>
    <s v="Equipment - PG&amp;E"/>
    <s v="All types of equipment / facility failure"/>
    <s v="Transformer failure"/>
    <s v="Conductor"/>
    <m/>
    <m/>
    <s v="Line to Ground"/>
    <s v="Yes"/>
    <s v="Overhead"/>
    <x v="0"/>
    <m/>
    <m/>
    <s v="103936535"/>
    <s v="     "/>
    <s v="Non-HFTD"/>
    <x v="0"/>
    <m/>
    <m/>
    <n v="35.368600000000001"/>
    <n v="-118.999"/>
    <s v="Kern"/>
    <s v="BAKERSFIELD-2106"/>
    <m/>
    <n v="21000"/>
    <s v="BAKERSFIELD 210637524"/>
    <x v="0"/>
    <m/>
    <s v="Urban"/>
    <m/>
    <m/>
    <s v="No"/>
    <m/>
    <m/>
    <m/>
    <m/>
    <m/>
    <m/>
    <m/>
    <s v="N"/>
    <s v="N"/>
    <m/>
    <m/>
    <s v="     "/>
    <m/>
    <m/>
    <m/>
    <m/>
    <m/>
    <m/>
    <m/>
    <m/>
    <m/>
    <m/>
    <m/>
    <m/>
    <m/>
    <m/>
    <m/>
    <m/>
    <m/>
    <m/>
    <m/>
  </r>
  <r>
    <s v="20170134"/>
    <s v="     "/>
    <n v="42907"/>
    <s v="6/21"/>
    <x v="0"/>
    <m/>
    <s v="25"/>
    <n v="2"/>
    <s v="6"/>
    <x v="0"/>
    <n v="42907"/>
    <n v="0.6118055555555556"/>
    <s v="Burned open jumper, damaged cutout, sent ec tag for crew to repair."/>
    <s v="     "/>
    <m/>
    <m/>
    <s v="N"/>
    <x v="0"/>
    <s v="1813953"/>
    <s v="17-0057402"/>
    <m/>
    <m/>
    <m/>
    <m/>
    <s v="     "/>
    <x v="1"/>
    <s v="PG&amp;E"/>
    <m/>
    <s v="Vegetation"/>
    <m/>
    <s v="D"/>
    <m/>
    <s v="0.26-9.99"/>
    <s v="Square Feet: ; Acreage: "/>
    <s v="Equipment - PG&amp;E"/>
    <s v="34.n. Transformer damage or failure"/>
    <s v="Equipment - PG&amp;E"/>
    <s v="All types of equipment / facility failure"/>
    <s v="Transformer"/>
    <s v="Transformer"/>
    <m/>
    <m/>
    <s v="Line to Ground"/>
    <s v="PACIFIC BELL"/>
    <s v="Overhead"/>
    <x v="3"/>
    <s v="Transformer"/>
    <m/>
    <s v="100027499"/>
    <s v="     "/>
    <s v="Non-HFTD"/>
    <x v="0"/>
    <m/>
    <m/>
    <n v="38.992100000000001"/>
    <n v="-121.354"/>
    <s v="Placer"/>
    <s v="WHEATLAND-1104"/>
    <s v="152811104"/>
    <n v="12000"/>
    <s v="WHEATLAND 11041348"/>
    <x v="0"/>
    <s v="Cal Fire"/>
    <s v="Herbaceous"/>
    <m/>
    <m/>
    <s v="No"/>
    <m/>
    <m/>
    <m/>
    <m/>
    <m/>
    <m/>
    <m/>
    <s v="N"/>
    <s v="N"/>
    <m/>
    <m/>
    <s v="     "/>
    <m/>
    <m/>
    <m/>
    <m/>
    <m/>
    <m/>
    <m/>
    <m/>
    <m/>
    <m/>
    <m/>
    <m/>
    <m/>
    <m/>
    <m/>
    <m/>
    <m/>
    <m/>
    <m/>
  </r>
  <r>
    <s v="20170133"/>
    <s v="     "/>
    <n v="42907"/>
    <s v="6/21"/>
    <x v="0"/>
    <m/>
    <s v="25"/>
    <n v="2"/>
    <s v="6"/>
    <x v="0"/>
    <n v="42907"/>
    <n v="0.3576388888888889"/>
    <s v="CROP DUSTER ( JONES FLYING SERVICE)  PILOT FLEW UNDER BOTH TRANSMISSION AND DISTRIBUTION, STRUCK DISTRIBUTION MID-SPAN @ SAP DIST POLE 101625574, TAIL ROTOR CAUGHT ALL 3 PH'S OF 1/0 ACSR, FELL TO GROUND, LR 30332 RELAYED, THEN CTR PH BURNED"/>
    <s v="     "/>
    <m/>
    <m/>
    <s v="N"/>
    <x v="0"/>
    <s v="1813584"/>
    <s v="17-0057228"/>
    <m/>
    <m/>
    <m/>
    <m/>
    <s v="     "/>
    <x v="1"/>
    <s v="PG&amp;E"/>
    <m/>
    <s v="Vegetation"/>
    <m/>
    <s v="D"/>
    <m/>
    <s v="&lt;0.25"/>
    <s v="Square Feet: ; Acreage: "/>
    <s v="Contact - Animal - Other"/>
    <s v="33.b. Animal contact"/>
    <s v="Contact - Animal"/>
    <s v="All types of equipment / facility failure"/>
    <s v="Contact - Animal"/>
    <m/>
    <s v="Contact - Animal"/>
    <s v="Conductor"/>
    <s v="Line to Ground"/>
    <s v="Unknown"/>
    <s v="Overhead"/>
    <x v="3"/>
    <s v="Conductor"/>
    <m/>
    <s v="101637081"/>
    <s v="     "/>
    <s v="Non-HFTD"/>
    <x v="0"/>
    <m/>
    <m/>
    <n v="39.17"/>
    <n v="-122.157"/>
    <s v="Colusa"/>
    <s v="WILLIAMS-1102"/>
    <s v="62051102"/>
    <n v="12000"/>
    <s v="WILLIAMS 1102CB"/>
    <x v="0"/>
    <s v="Unknown"/>
    <s v="Herbaceous"/>
    <m/>
    <m/>
    <s v="No"/>
    <m/>
    <m/>
    <m/>
    <m/>
    <m/>
    <m/>
    <m/>
    <s v="N"/>
    <s v="N"/>
    <m/>
    <m/>
    <s v="     "/>
    <m/>
    <m/>
    <m/>
    <m/>
    <m/>
    <m/>
    <m/>
    <m/>
    <m/>
    <m/>
    <m/>
    <m/>
    <m/>
    <m/>
    <m/>
    <m/>
    <m/>
    <m/>
    <m/>
  </r>
  <r>
    <s v="20180332"/>
    <s v="     "/>
    <n v="43272"/>
    <s v="6/21"/>
    <x v="0"/>
    <n v="0.31805555555555554"/>
    <s v="25"/>
    <n v="2"/>
    <s v="6"/>
    <x v="1"/>
    <n v="43272"/>
    <n v="0.31805555555555554"/>
    <s v="T-men remarks - &quot;NO OBVIOUS CAUSE // CONDUCTOR BROKE AT SLEEVE MID SPAN&quot;, causing small fire, which was put out by CALFIRE"/>
    <s v="     "/>
    <s v="FAS"/>
    <m/>
    <s v="N"/>
    <x v="0"/>
    <s v="114219"/>
    <s v="18-0053023"/>
    <m/>
    <m/>
    <m/>
    <m/>
    <s v="     "/>
    <x v="0"/>
    <s v="PG&amp;E"/>
    <m/>
    <m/>
    <m/>
    <s v="D"/>
    <m/>
    <s v="&lt;3 meters of linear travel"/>
    <m/>
    <s v="Equipment - PG&amp;E"/>
    <s v="34.b. Conductor damage or failure"/>
    <s v="Equipment - PG&amp;E"/>
    <s v="All types of equipment / facility failure"/>
    <s v="Conductor"/>
    <s v="Conductor"/>
    <m/>
    <m/>
    <s v="Line to Ground"/>
    <m/>
    <s v="Overhead"/>
    <x v="3"/>
    <s v="Conductor - Primary"/>
    <m/>
    <s v="5076"/>
    <s v="     "/>
    <s v="Non-HFTD"/>
    <x v="0"/>
    <n v="500"/>
    <m/>
    <n v="37.062800000000003"/>
    <n v="-122.227"/>
    <s v="Santa Cruz"/>
    <s v="POINT-MORETTI-1101"/>
    <s v="082931101"/>
    <n v="11000"/>
    <s v="POINT MORETTI 110135874"/>
    <x v="0"/>
    <m/>
    <s v="Rural"/>
    <m/>
    <m/>
    <s v="No"/>
    <m/>
    <m/>
    <m/>
    <m/>
    <m/>
    <m/>
    <m/>
    <s v="N"/>
    <s v="N"/>
    <m/>
    <m/>
    <s v="     "/>
    <m/>
    <m/>
    <m/>
    <m/>
    <m/>
    <m/>
    <m/>
    <m/>
    <m/>
    <m/>
    <m/>
    <m/>
    <m/>
    <m/>
    <m/>
    <m/>
    <m/>
    <m/>
    <m/>
  </r>
  <r>
    <s v="20180333"/>
    <s v="     "/>
    <n v="43272"/>
    <s v="6/21"/>
    <x v="0"/>
    <n v="0.65763888888888888"/>
    <s v="25"/>
    <n v="2"/>
    <s v="6"/>
    <x v="1"/>
    <n v="43272"/>
    <n v="0.65763888888888888"/>
    <s v="ILIS - &quot;TREE WIRE INSULATION CAUGHT FIRE&quot;"/>
    <s v="     "/>
    <s v="FAS"/>
    <m/>
    <s v="N"/>
    <x v="0"/>
    <s v="114637"/>
    <s v="18-0053242"/>
    <m/>
    <m/>
    <m/>
    <m/>
    <s v="     "/>
    <x v="0"/>
    <s v="PG&amp;E"/>
    <m/>
    <m/>
    <m/>
    <s v="D"/>
    <m/>
    <s v="Structure-PG&amp;E only"/>
    <m/>
    <s v="Equipment - PG&amp;E"/>
    <s v="34.g. Insulator and brushing damage or failure"/>
    <s v="Equipment - PG&amp;E"/>
    <s v="All types of equipment / facility failure"/>
    <s v="Insulator"/>
    <s v="Insulator"/>
    <m/>
    <m/>
    <s v="Force Out"/>
    <m/>
    <s v="Overhead"/>
    <x v="3"/>
    <s v="Insulator"/>
    <m/>
    <s v="SA07"/>
    <s v="     "/>
    <s v="Non-HFTD"/>
    <x v="0"/>
    <n v="520"/>
    <m/>
    <n v="37.1509"/>
    <n v="-121.974"/>
    <s v="Santa Clara"/>
    <s v="LOS-GATOS-1106"/>
    <s v="082021106"/>
    <n v="11000"/>
    <s v="LOS GATOS 110660116"/>
    <x v="1"/>
    <m/>
    <s v="Rural"/>
    <m/>
    <m/>
    <s v="No"/>
    <m/>
    <m/>
    <m/>
    <m/>
    <m/>
    <m/>
    <m/>
    <s v="N"/>
    <s v="N"/>
    <m/>
    <m/>
    <s v="     "/>
    <m/>
    <m/>
    <m/>
    <m/>
    <m/>
    <m/>
    <m/>
    <m/>
    <m/>
    <m/>
    <m/>
    <m/>
    <m/>
    <m/>
    <m/>
    <m/>
    <m/>
    <m/>
    <m/>
  </r>
  <r>
    <s v="SAP20188643"/>
    <s v="     "/>
    <n v="43272"/>
    <s v="6/21"/>
    <x v="0"/>
    <m/>
    <s v="25"/>
    <n v="2"/>
    <s v="6"/>
    <x v="1"/>
    <n v="43270"/>
    <m/>
    <s v="2150 21st Ave in San Francisco; top of pole flaming; C659; fiberglass composite arm needed to be replaced; L1102"/>
    <s v="     "/>
    <s v="SAP"/>
    <n v="44580"/>
    <s v="Y"/>
    <x v="0"/>
    <s v="112474"/>
    <s v="N/A"/>
    <m/>
    <s v="T004347574"/>
    <n v="114710787"/>
    <m/>
    <s v="     "/>
    <x v="0"/>
    <s v="PG&amp;E"/>
    <m/>
    <m/>
    <m/>
    <s v="D"/>
    <m/>
    <s v="Structure-PG&amp;E only"/>
    <m/>
    <s v="Equipment - PG&amp;E"/>
    <s v="34.h. Crossarm damage or failure"/>
    <s v="Equipment - PG&amp;E"/>
    <s v="Crossarm failure"/>
    <s v="Crossarm failure"/>
    <s v="Pole"/>
    <m/>
    <m/>
    <m/>
    <s v="Yes"/>
    <s v="Overhead"/>
    <x v="0"/>
    <s v="Pole"/>
    <m/>
    <s v="101839490"/>
    <s v="     "/>
    <s v="Non-HFTD"/>
    <x v="0"/>
    <m/>
    <m/>
    <n v="37.747100000000003"/>
    <n v="-122.47799999999999"/>
    <s v="San Francisco"/>
    <s v="SF-L-1102"/>
    <m/>
    <m/>
    <m/>
    <x v="0"/>
    <m/>
    <m/>
    <m/>
    <m/>
    <s v="No"/>
    <m/>
    <m/>
    <m/>
    <m/>
    <m/>
    <m/>
    <m/>
    <s v="N"/>
    <s v="N"/>
    <m/>
    <m/>
    <s v="     "/>
    <m/>
    <m/>
    <m/>
    <m/>
    <m/>
    <m/>
    <m/>
    <m/>
    <m/>
    <m/>
    <m/>
    <m/>
    <m/>
    <m/>
    <m/>
    <m/>
    <m/>
    <m/>
    <m/>
  </r>
  <r>
    <s v="20180334"/>
    <s v="     "/>
    <n v="43272"/>
    <s v="6/21"/>
    <x v="0"/>
    <m/>
    <s v="25"/>
    <n v="2"/>
    <s v="6"/>
    <x v="1"/>
    <m/>
    <m/>
    <s v="T-men FAS - &quot;contractor hit service line with backhoe&quot;"/>
    <s v="     "/>
    <s v="FAS"/>
    <m/>
    <s v="N"/>
    <x v="0"/>
    <s v="114748"/>
    <m/>
    <m/>
    <m/>
    <m/>
    <m/>
    <s v="     "/>
    <x v="1"/>
    <s v="PG&amp;E"/>
    <m/>
    <m/>
    <m/>
    <s v="D"/>
    <m/>
    <s v="&lt;3 meters of linear travel"/>
    <m/>
    <s v="Contact - 3rd Party"/>
    <s v="33.e. Other contact from object"/>
    <s v="Contact - 3rd Party"/>
    <s v="Contact from object"/>
    <s v="Contact - 3rd Party"/>
    <m/>
    <s v="Contact - 3rd Party"/>
    <s v="Service Drop"/>
    <m/>
    <m/>
    <m/>
    <x v="1"/>
    <m/>
    <m/>
    <m/>
    <s v="     "/>
    <s v="Non-HFTD"/>
    <x v="0"/>
    <m/>
    <m/>
    <n v="38.805900000000001"/>
    <n v="-121.196"/>
    <s v="Placer"/>
    <s v="DEL-MAR-1103"/>
    <s v="152581103"/>
    <n v="750"/>
    <s v="N/A"/>
    <x v="0"/>
    <m/>
    <s v="Urban"/>
    <m/>
    <m/>
    <s v="No"/>
    <m/>
    <m/>
    <m/>
    <m/>
    <m/>
    <m/>
    <m/>
    <s v="N"/>
    <s v="N"/>
    <m/>
    <m/>
    <s v="     "/>
    <m/>
    <m/>
    <m/>
    <m/>
    <m/>
    <m/>
    <m/>
    <m/>
    <m/>
    <m/>
    <m/>
    <m/>
    <m/>
    <m/>
    <m/>
    <m/>
    <m/>
    <m/>
    <m/>
  </r>
  <r>
    <s v="20180337"/>
    <s v="     "/>
    <n v="43272"/>
    <s v="6/21"/>
    <x v="0"/>
    <m/>
    <s v="25"/>
    <n v="2"/>
    <s v="6"/>
    <x v="1"/>
    <m/>
    <m/>
    <s v="T-men remarks: &quot;fire burned 1/8 acre under power lines,CDF determined cause unknown,possible bird strike,no bird found… No wire down as indicated on tag.&quot;"/>
    <s v="     "/>
    <s v="FAS"/>
    <m/>
    <s v="N"/>
    <x v="0"/>
    <m/>
    <m/>
    <m/>
    <m/>
    <m/>
    <m/>
    <s v="     "/>
    <x v="1"/>
    <s v="PG&amp;E"/>
    <m/>
    <m/>
    <m/>
    <s v="D"/>
    <m/>
    <s v="&lt;0.25"/>
    <m/>
    <s v="Unknown - Info N/A"/>
    <s v="40.a. Unknown"/>
    <s v="Unknown"/>
    <s v="Other"/>
    <s v="Unknown"/>
    <m/>
    <m/>
    <m/>
    <m/>
    <m/>
    <m/>
    <x v="3"/>
    <m/>
    <m/>
    <m/>
    <s v="     "/>
    <s v="Non-HFTD"/>
    <x v="0"/>
    <m/>
    <m/>
    <n v="35.089599999999997"/>
    <n v="-119.629"/>
    <s v="San Luis Obispo"/>
    <s v="FELLOWS-2104"/>
    <s v="254242104"/>
    <n v="21000"/>
    <m/>
    <x v="0"/>
    <m/>
    <s v="Herbaceous"/>
    <m/>
    <m/>
    <s v="No"/>
    <m/>
    <m/>
    <m/>
    <m/>
    <m/>
    <m/>
    <m/>
    <s v="N"/>
    <s v="N"/>
    <m/>
    <m/>
    <s v="     "/>
    <m/>
    <m/>
    <m/>
    <m/>
    <m/>
    <m/>
    <m/>
    <m/>
    <m/>
    <m/>
    <m/>
    <m/>
    <m/>
    <m/>
    <m/>
    <m/>
    <m/>
    <m/>
    <m/>
  </r>
  <r>
    <s v="20190424"/>
    <s v="     "/>
    <n v="43637"/>
    <s v="6/21"/>
    <x v="0"/>
    <m/>
    <s v="25"/>
    <n v="2"/>
    <s v="6"/>
    <x v="3"/>
    <n v="43637"/>
    <m/>
    <s v="Fire department marks cause of ignition as undetermined"/>
    <s v="     "/>
    <s v="FAS"/>
    <m/>
    <s v="N"/>
    <x v="0"/>
    <s v="425933"/>
    <s v="19-0070831"/>
    <m/>
    <s v="T004681970"/>
    <n v="0"/>
    <m/>
    <s v="     "/>
    <x v="0"/>
    <s v="PG&amp;E"/>
    <m/>
    <m/>
    <m/>
    <s v="D"/>
    <m/>
    <s v="0.26-9.99"/>
    <m/>
    <s v="Unknown"/>
    <s v="34.c. Fuse damage or failure"/>
    <s v="Unknown"/>
    <s v="All types of equipment / facility failure"/>
    <s v="Fuse failure - all"/>
    <m/>
    <m/>
    <m/>
    <s v="Line to Ground"/>
    <m/>
    <s v="Overhead"/>
    <x v="0"/>
    <s v="Fuse"/>
    <m/>
    <s v="14345"/>
    <s v="     "/>
    <s v="Non-HFTD"/>
    <x v="0"/>
    <m/>
    <m/>
    <n v="37.6419"/>
    <n v="-122.119"/>
    <s v="ALAMEDA"/>
    <s v="SAN-LEANDRO-U-1116"/>
    <m/>
    <m/>
    <s v="SAN LEANDRO U 1116MR591"/>
    <x v="0"/>
    <s v="alameda"/>
    <s v="Urban"/>
    <m/>
    <m/>
    <s v="No"/>
    <m/>
    <m/>
    <m/>
    <m/>
    <m/>
    <m/>
    <m/>
    <s v="N"/>
    <s v="N"/>
    <m/>
    <m/>
    <s v="     "/>
    <m/>
    <m/>
    <m/>
    <m/>
    <m/>
    <m/>
    <m/>
    <m/>
    <m/>
    <m/>
    <m/>
    <m/>
    <m/>
    <m/>
    <m/>
    <m/>
    <m/>
    <m/>
    <m/>
  </r>
  <r>
    <s v="20190421"/>
    <s v="     "/>
    <n v="43637"/>
    <s v="6/21"/>
    <x v="0"/>
    <m/>
    <s v="25"/>
    <n v="2"/>
    <s v="6"/>
    <x v="3"/>
    <n v="43637"/>
    <n v="0.44930555555555557"/>
    <s v="Animal Contact, bird found; Mike Best Comments: "/>
    <s v="     "/>
    <s v="FAS"/>
    <m/>
    <s v="N"/>
    <x v="0"/>
    <s v="425534"/>
    <s v="19-0070659"/>
    <m/>
    <s v="T004681507"/>
    <n v="117478201"/>
    <m/>
    <s v="     "/>
    <x v="1"/>
    <s v="PG&amp;E"/>
    <m/>
    <m/>
    <m/>
    <s v="D"/>
    <m/>
    <s v="&lt;0.25"/>
    <m/>
    <s v="Contact - Animal - Bird"/>
    <s v="33.b. Animal contact"/>
    <s v="Contact - Bird"/>
    <s v="Contact from object"/>
    <s v="Contact - Animal"/>
    <m/>
    <s v="Contact - Animal"/>
    <s v="Conductor - Primary"/>
    <s v="Force Out"/>
    <m/>
    <s v="Underbuild"/>
    <x v="3"/>
    <s v="Conductor - Primary"/>
    <m/>
    <s v="6Fq0621191046"/>
    <s v="     "/>
    <s v="Non-HFTD"/>
    <x v="0"/>
    <m/>
    <m/>
    <n v="39.525100000000002"/>
    <n v="-121.68899999999999"/>
    <s v="BUTTE"/>
    <s v="TRES-VIAS-1101"/>
    <m/>
    <m/>
    <s v="TRES VIAS 1101CB"/>
    <x v="0"/>
    <s v="Butte County FD"/>
    <s v="Agriculture"/>
    <m/>
    <m/>
    <s v="No"/>
    <m/>
    <m/>
    <m/>
    <m/>
    <m/>
    <m/>
    <m/>
    <s v="N"/>
    <s v="Y"/>
    <s v="201906210600"/>
    <s v="201906230100"/>
    <s v="     "/>
    <m/>
    <m/>
    <m/>
    <m/>
    <m/>
    <m/>
    <m/>
    <m/>
    <m/>
    <m/>
    <m/>
    <m/>
    <m/>
    <m/>
    <m/>
    <m/>
    <m/>
    <m/>
    <m/>
  </r>
  <r>
    <s v="20190422"/>
    <s v="     "/>
    <n v="43637"/>
    <s v="6/21"/>
    <x v="0"/>
    <m/>
    <s v="25"/>
    <n v="2"/>
    <s v="6"/>
    <x v="3"/>
    <n v="43637"/>
    <n v="0.47847222222222224"/>
    <s v="pole broke and caused wire on ground"/>
    <s v="     "/>
    <s v="FAS"/>
    <m/>
    <s v="N"/>
    <x v="0"/>
    <s v="425581"/>
    <s v="19-0070703"/>
    <m/>
    <s v="T004681567"/>
    <n v="0"/>
    <m/>
    <s v="     "/>
    <x v="1"/>
    <s v="PG&amp;E"/>
    <m/>
    <m/>
    <m/>
    <s v="D"/>
    <m/>
    <s v="&lt;0.25"/>
    <m/>
    <s v="Weather - High Wind"/>
    <s v="34.f. Pole damage or failure"/>
    <s v="Weather"/>
    <s v="All types of equipment / facility failure"/>
    <s v="Pole failure"/>
    <m/>
    <m/>
    <m/>
    <s v="Line to Ground"/>
    <m/>
    <s v="Overhead"/>
    <x v="3"/>
    <s v="Pole"/>
    <m/>
    <s v="103954219"/>
    <s v="     "/>
    <s v="Non-HFTD"/>
    <x v="0"/>
    <m/>
    <m/>
    <n v="39.128799999999998"/>
    <n v="-121.477"/>
    <s v="YUBA"/>
    <s v="OLIVEHURST-1103"/>
    <m/>
    <m/>
    <s v="OLIVEHURST 11031238"/>
    <x v="0"/>
    <s v="Linda FD"/>
    <s v="Agriculture"/>
    <m/>
    <m/>
    <s v="No"/>
    <m/>
    <m/>
    <m/>
    <m/>
    <m/>
    <m/>
    <m/>
    <s v="N"/>
    <s v="Y"/>
    <s v="201906210600"/>
    <s v="201906230100"/>
    <s v="     "/>
    <m/>
    <m/>
    <m/>
    <m/>
    <m/>
    <m/>
    <m/>
    <m/>
    <m/>
    <m/>
    <m/>
    <m/>
    <m/>
    <m/>
    <m/>
    <m/>
    <m/>
    <m/>
    <m/>
  </r>
  <r>
    <s v="20190417"/>
    <s v="     "/>
    <n v="43637"/>
    <s v="6/21"/>
    <x v="0"/>
    <m/>
    <s v="25"/>
    <n v="2"/>
    <s v="6"/>
    <x v="3"/>
    <n v="43637"/>
    <n v="7.2916666666666671E-2"/>
    <s v="tree fell and broke pole and downed lines"/>
    <s v="     "/>
    <s v="FAS"/>
    <m/>
    <s v="N"/>
    <x v="0"/>
    <s v="425204"/>
    <s v="19-0070502"/>
    <m/>
    <s v="T004681126"/>
    <n v="117476554"/>
    <m/>
    <s v="     "/>
    <x v="1"/>
    <s v="PG&amp;E"/>
    <m/>
    <m/>
    <m/>
    <s v="D"/>
    <m/>
    <s v="&lt;0.25"/>
    <m/>
    <s v="Vegetation"/>
    <s v="33.a. Veg. contact"/>
    <s v="Vegetation"/>
    <s v="Contact from object"/>
    <s v="Contact - Vegetation"/>
    <m/>
    <s v="Contact - Vegetation"/>
    <s v="Pole"/>
    <s v="Line to Ground"/>
    <m/>
    <s v="Overhead"/>
    <x v="0"/>
    <s v="Pole"/>
    <m/>
    <s v="103957753"/>
    <s v="     "/>
    <s v="Non-HFTD"/>
    <x v="0"/>
    <n v="300"/>
    <m/>
    <n v="38.9026"/>
    <n v="-121.068"/>
    <s v="EL DORADO"/>
    <s v="PLACERVILLE-2106"/>
    <m/>
    <m/>
    <s v="PLACERVILLE 21067522"/>
    <x v="1"/>
    <m/>
    <s v="Urban"/>
    <m/>
    <m/>
    <s v="No"/>
    <m/>
    <m/>
    <m/>
    <m/>
    <m/>
    <m/>
    <m/>
    <s v="N"/>
    <s v="N"/>
    <m/>
    <m/>
    <s v="     "/>
    <s v="38.89295200"/>
    <s v="-120.84975800"/>
    <s v="Jun 25 2019 12:00AM"/>
    <s v="BranchFail"/>
    <s v="In regards to exactly what transpired, a large 90ft Black Oak 60ft away from primaries, had developed an approximately 70ft spar that had snapped from the trunk. This partial failure caused 6 total spans to go down and broke a T-pole as well as, igniting two small fires. The tree and spar itself were completely healthy and wasnt caused by any moderately to severe weather conditions or structural defects."/>
    <s v="OAKK"/>
    <s v="90"/>
    <s v="28"/>
    <s v="60"/>
    <s v="None"/>
    <s v="None"/>
    <s v="N"/>
    <s v="1"/>
    <m/>
    <s v="Plain"/>
    <s v="D"/>
    <s v="CrossArm"/>
    <s v="TreeWire"/>
    <m/>
  </r>
  <r>
    <s v="20201714"/>
    <s v="     "/>
    <n v="44003"/>
    <s v="6/21"/>
    <x v="0"/>
    <n v="0.89583333333333337"/>
    <s v="26"/>
    <n v="2"/>
    <s v="6"/>
    <x v="4"/>
    <m/>
    <m/>
    <s v="On June 21, 2020 around 2130 hours, a PG&amp;E Troubleman was dispatched to a structure fire on St. Marks Ct in Daly City, which is served by the Daly City 1112 distribution circuit. Initial analysis indicates PG&amp;E equipment failure caused the ignition. While on scene, the Troubleman measured a voltage issue at the location of the structure fire. The ensuing fire was greater than 1 linear meter. On June 21, the PG&amp;E Troubleman repaired a broken underground neutral. This incident was reported to the CPUC on June 22, 2020 under the property damage criterion. The information is preliminary, further investigation being performed by Electric Incident Investigations. Reference EI200621A."/>
    <s v="     "/>
    <s v="EIR"/>
    <m/>
    <s v="Y"/>
    <x v="0"/>
    <m/>
    <m/>
    <m/>
    <s v="5419634008"/>
    <m/>
    <s v="EI200621A"/>
    <s v="     "/>
    <x v="1"/>
    <s v="PG&amp;E"/>
    <m/>
    <s v="Building"/>
    <m/>
    <s v="D"/>
    <s v="D"/>
    <s v="Structure-only"/>
    <s v="damage to inside garage"/>
    <s v="Equipment - PG&amp;E"/>
    <s v="34.b. Conductor damage or failure"/>
    <s v="Equipment - PG&amp;E"/>
    <s v="All types of equipment / facility failure"/>
    <s v="Conductor failure-all"/>
    <s v="Conductor - Underground Service"/>
    <m/>
    <m/>
    <m/>
    <m/>
    <s v="Underground"/>
    <x v="2"/>
    <s v="Conductor - Underground Service"/>
    <s v="Conductor - Underground Service"/>
    <s v="Meter: 1005040526"/>
    <s v="     "/>
    <s v="Non-HFTD"/>
    <x v="0"/>
    <m/>
    <m/>
    <n v="37.683700000000002"/>
    <n v="-122.48099999999999"/>
    <s v="San Mateo"/>
    <s v="DALY-CITY-1112"/>
    <m/>
    <n v="750"/>
    <s v="N/A"/>
    <x v="0"/>
    <s v="North County Fire Authority"/>
    <s v="Urban"/>
    <m/>
    <m/>
    <s v="No"/>
    <m/>
    <m/>
    <m/>
    <m/>
    <m/>
    <m/>
    <m/>
    <s v="N"/>
    <s v="N"/>
    <m/>
    <m/>
    <s v="     "/>
    <m/>
    <m/>
    <m/>
    <m/>
    <m/>
    <m/>
    <m/>
    <m/>
    <m/>
    <m/>
    <m/>
    <m/>
    <m/>
    <m/>
    <m/>
    <m/>
    <m/>
    <m/>
    <m/>
  </r>
  <r>
    <s v="20200638"/>
    <s v="     "/>
    <n v="44003"/>
    <s v="6/21"/>
    <x v="0"/>
    <n v="0.99236111111111114"/>
    <s v="26"/>
    <n v="2"/>
    <s v="6"/>
    <x v="4"/>
    <n v="44003"/>
    <n v="0.96111111111111114"/>
    <s v="On June 21, 2020 at 2349 hours, a PG&amp;E troubleman was dispatched to the Goose Lake 2104 Distribution Circuit in Lost Hills and observed a small grass fire occurred at the base of a PG&amp;E pole. Initial analysis indicates that a bird made contact with the primary conductor causing a line to line fault and a small grass fire. Troubleman create B tag for the damaged conductor to be replaced. Power was restored to 12 customers at 0457 hours on June 22, 2020. The small grass fire was self extinguished.  "/>
    <s v="     "/>
    <s v="FAS"/>
    <m/>
    <s v="N"/>
    <x v="0"/>
    <s v="943883"/>
    <s v="20-0063446"/>
    <m/>
    <s v="T004993605"/>
    <n v="119193369"/>
    <m/>
    <s v="     "/>
    <x v="1"/>
    <s v="PG&amp;E"/>
    <m/>
    <s v="Vegetation"/>
    <m/>
    <s v="D"/>
    <s v="D"/>
    <s v="&lt;0.25"/>
    <m/>
    <s v="Contact - Animal - Bird"/>
    <s v="33.b. Animal contact"/>
    <s v="Contact - Bird"/>
    <s v="Contact from object"/>
    <s v="Contact - Animal"/>
    <m/>
    <s v="Contact - Animal"/>
    <s v="Conductor - Primary"/>
    <s v="Line to Line"/>
    <m/>
    <s v="Overhead"/>
    <x v="3"/>
    <s v="Conductor - Primary"/>
    <m/>
    <s v="Circuit ID: 254202104"/>
    <s v="     "/>
    <s v="Non-HFTD"/>
    <x v="0"/>
    <m/>
    <m/>
    <n v="35.616100000000003"/>
    <n v="-119.617"/>
    <s v="Kern"/>
    <s v="GOOSE-LAKE-2104"/>
    <m/>
    <n v="21000"/>
    <m/>
    <x v="0"/>
    <s v="Self Extinguished"/>
    <s v="Urban"/>
    <m/>
    <m/>
    <s v="No"/>
    <m/>
    <m/>
    <m/>
    <m/>
    <m/>
    <m/>
    <m/>
    <s v="N"/>
    <s v="N"/>
    <m/>
    <m/>
    <s v="     "/>
    <m/>
    <m/>
    <m/>
    <m/>
    <m/>
    <m/>
    <m/>
    <m/>
    <m/>
    <m/>
    <m/>
    <m/>
    <m/>
    <m/>
    <m/>
    <m/>
    <m/>
    <m/>
    <m/>
  </r>
  <r>
    <s v="20200636"/>
    <s v="     "/>
    <n v="44003"/>
    <s v="6/21"/>
    <x v="0"/>
    <n v="0.75277777777777777"/>
    <s v="26"/>
    <n v="2"/>
    <s v="6"/>
    <x v="4"/>
    <n v="44003"/>
    <n v="0.75208333333333333"/>
    <s v="On June 21, 2020 at 1804 hours, a PG&amp;E troubleman was dispatched to the Evergreen 2102 Distribution Circuit in San Jose for reports of a wires down outage. Inital analysis indicates one phase of secondary conductors failed and started a small vegetation fire along the fence line of the customers backyard. The troubleman safely de-energized the line and repairs were made to the damaged secondary conductor. Power was restored to 14 customers at 1930 hours on June 21, 2020. San Jose Fire Department was on site to extinguish the fire. "/>
    <s v="     "/>
    <s v="FAS"/>
    <m/>
    <s v="N"/>
    <x v="0"/>
    <s v="943785"/>
    <m/>
    <m/>
    <s v="T004993487"/>
    <m/>
    <m/>
    <s v="     "/>
    <x v="1"/>
    <s v="PG&amp;E"/>
    <m/>
    <s v="Vegetation"/>
    <m/>
    <s v="D"/>
    <s v="D"/>
    <s v="&lt;0.25"/>
    <m/>
    <s v="Equipment - PG&amp;E"/>
    <s v="34.b. Conductor damage or failure"/>
    <s v="Equipment - PG&amp;E"/>
    <s v="All types of equipment / facility failure"/>
    <s v="Conductor failure-all"/>
    <s v="Conductor - Secondary"/>
    <m/>
    <m/>
    <m/>
    <m/>
    <s v="Overhead"/>
    <x v="1"/>
    <s v="Conductor - Secondary"/>
    <m/>
    <s v="Circuit ID: 082012102"/>
    <s v="     "/>
    <s v="Non-HFTD"/>
    <x v="0"/>
    <m/>
    <m/>
    <n v="37.3264"/>
    <n v="-121.84"/>
    <s v="Santa Clara"/>
    <s v="EVERGREEN-2102"/>
    <m/>
    <n v="21000"/>
    <s v="N/A"/>
    <x v="0"/>
    <s v="San Jose FD"/>
    <s v="Urban"/>
    <m/>
    <m/>
    <s v="No"/>
    <m/>
    <m/>
    <m/>
    <m/>
    <m/>
    <m/>
    <m/>
    <s v="N"/>
    <s v="N"/>
    <m/>
    <m/>
    <s v="     "/>
    <m/>
    <m/>
    <m/>
    <m/>
    <m/>
    <m/>
    <m/>
    <m/>
    <m/>
    <m/>
    <m/>
    <m/>
    <m/>
    <m/>
    <m/>
    <m/>
    <m/>
    <m/>
    <m/>
  </r>
  <r>
    <s v="20200632"/>
    <s v="     "/>
    <n v="44003"/>
    <s v="6/21"/>
    <x v="0"/>
    <n v="0.35972222222222222"/>
    <s v="26"/>
    <n v="2"/>
    <s v="6"/>
    <x v="4"/>
    <m/>
    <m/>
    <s v="On June 21, 2020 at 0838 hours, a PG&amp;E troubleman was dispatched to the Tres Pinos 1111 Distribution Circuit near Blossom Lane in the city of Hollister and observed a small vegetation fire due to animal contact. Initial analysis indicates that a birds nest sitting on top of the transformer caused 2 of 3 fuses to blow along with the bushing cover to melt. This resulted in a 1 meter - 3 meter fire that burned a small patch of grass and a small portion of an old barn in the area. Hollister Fire Department was on site to extinguish the fire. The troubleman repaired both the damaged fuses and bushing cover. It was also reported that no outage occurred during this incident and the transformer will not need to be replaced. "/>
    <s v="     "/>
    <s v="FAS"/>
    <m/>
    <s v="N"/>
    <x v="0"/>
    <m/>
    <m/>
    <m/>
    <s v="5376300"/>
    <m/>
    <m/>
    <s v="     "/>
    <x v="1"/>
    <s v="PG&amp;E"/>
    <m/>
    <s v="Vegetation"/>
    <m/>
    <s v="D"/>
    <s v="D"/>
    <s v="&lt;3 meters of linear travel"/>
    <m/>
    <s v="Contact - Animal - Nest"/>
    <s v="33.e. Other contact from object"/>
    <s v="Contact - Nest"/>
    <s v="Contact from object"/>
    <s v="Contact - Nest"/>
    <m/>
    <s v="Contact - Nest"/>
    <s v="Fuse"/>
    <m/>
    <m/>
    <s v="Overhead"/>
    <x v="3"/>
    <s v="Fuse"/>
    <s v="bushing cover"/>
    <s v="Circuit ID: 183221111"/>
    <s v="     "/>
    <s v="Non-HFTD"/>
    <x v="0"/>
    <m/>
    <m/>
    <n v="36.805799999999998"/>
    <n v="-121.375"/>
    <s v="San Benito"/>
    <s v="TRES-PINOS-1111"/>
    <m/>
    <n v="12000"/>
    <m/>
    <x v="0"/>
    <s v="Hollister FD"/>
    <s v="Agriculture"/>
    <m/>
    <m/>
    <s v="No"/>
    <m/>
    <m/>
    <m/>
    <m/>
    <m/>
    <m/>
    <m/>
    <s v="N"/>
    <s v="N"/>
    <m/>
    <m/>
    <s v="     "/>
    <m/>
    <m/>
    <m/>
    <m/>
    <m/>
    <m/>
    <m/>
    <m/>
    <m/>
    <m/>
    <m/>
    <m/>
    <m/>
    <m/>
    <m/>
    <m/>
    <m/>
    <m/>
    <m/>
  </r>
  <r>
    <s v="20200635"/>
    <s v="     "/>
    <n v="44003"/>
    <s v="6/21"/>
    <x v="0"/>
    <n v="0.73055555555555551"/>
    <s v="26"/>
    <n v="2"/>
    <s v="6"/>
    <x v="4"/>
    <n v="44003"/>
    <n v="0.71111111111111114"/>
    <s v="On June 21, 2020 at 1732 hours, a PG&amp;E troubleman was dispatched to the San Benito 2102 Distribution Circuit in the city of San Benito and observed a mylar baloon on center phase of primary conductor. Initial analysis indicates that the mylar ballon made contact with the primary conductor and caused about a 28 acre grass fire. LR 75262 open and closed at 1705 hours resulting in a momentary outage of 20 cutomers. The responding troubleman removed the mylar baloon from the center phase and reported no damage to primary conductors. Cal fire was on site to extinguish the fire. "/>
    <s v="     "/>
    <s v="FAS"/>
    <m/>
    <s v="N"/>
    <x v="0"/>
    <m/>
    <s v="20-0063402"/>
    <m/>
    <s v="T004993471"/>
    <m/>
    <m/>
    <s v="     "/>
    <x v="1"/>
    <s v="PG&amp;E"/>
    <m/>
    <s v="Vegetation"/>
    <m/>
    <s v="D"/>
    <s v="D"/>
    <s v="10-99"/>
    <s v="28 acre"/>
    <s v="Contact - 3rd Party"/>
    <s v="33.c. Balloon contact"/>
    <s v="Contact - 3rd Party"/>
    <s v="Contact from object"/>
    <s v="Contact - Balloon"/>
    <m/>
    <s v="Contact - Balloon"/>
    <s v="Conductor - Primary"/>
    <s v="Line to Line"/>
    <m/>
    <s v="Overhead"/>
    <x v="3"/>
    <s v="Conductor - Primary"/>
    <m/>
    <s v="Circuit ID: 182742102"/>
    <s v="     "/>
    <s v="Non-HFTD"/>
    <x v="0"/>
    <m/>
    <m/>
    <n v="36.863199999999999"/>
    <n v="-121.491"/>
    <s v="San Benito"/>
    <s v="SAN-BENITO-2102"/>
    <m/>
    <n v="21000"/>
    <m/>
    <x v="0"/>
    <s v="Cal Fire"/>
    <s v="Herbaceous"/>
    <m/>
    <m/>
    <s v="No"/>
    <s v="28"/>
    <s v="0"/>
    <s v="0"/>
    <s v="0"/>
    <s v="0"/>
    <s v="VISTA"/>
    <m/>
    <s v="N"/>
    <s v="N"/>
    <m/>
    <m/>
    <s v="     "/>
    <m/>
    <m/>
    <m/>
    <m/>
    <m/>
    <m/>
    <m/>
    <m/>
    <m/>
    <m/>
    <m/>
    <m/>
    <m/>
    <m/>
    <m/>
    <m/>
    <m/>
    <m/>
    <m/>
  </r>
  <r>
    <s v="20210882"/>
    <s v="     "/>
    <n v="44368"/>
    <s v="6/21"/>
    <x v="0"/>
    <n v="0.75"/>
    <s v="26"/>
    <n v="2"/>
    <s v="6"/>
    <x v="5"/>
    <n v="44368"/>
    <m/>
    <s v="Third party vehicle made contact with PG&amp;E assets, resulting in a damaged open delta banks. The ensuing fire was less than one meter in size. This information is preliminary."/>
    <s v="     "/>
    <s v="FAS"/>
    <m/>
    <s v="N"/>
    <x v="0"/>
    <m/>
    <s v="21-0077223"/>
    <m/>
    <s v="T005322552"/>
    <n v="121576000"/>
    <m/>
    <s v="     "/>
    <x v="0"/>
    <s v="PG&amp;E"/>
    <m/>
    <s v="Other"/>
    <s v="Pole "/>
    <s v="D"/>
    <s v="D"/>
    <s v="&lt;3 meters of linear travel"/>
    <m/>
    <s v="Contact - 3rd Party"/>
    <s v="33.d. Vehicle contact"/>
    <s v="Contact - 3rd Party"/>
    <s v="Contact from object"/>
    <s v="Vehicle contact"/>
    <m/>
    <s v="Vehicle contact"/>
    <s v="Pole"/>
    <s v="None"/>
    <s v="Y"/>
    <s v="Overhead"/>
    <x v="3"/>
    <s v="Pole"/>
    <s v="Transformer"/>
    <s v="101134333"/>
    <s v="     "/>
    <s v="Non-HFTD"/>
    <x v="0"/>
    <m/>
    <m/>
    <n v="37.0182"/>
    <n v="-120.202"/>
    <s v="Madera"/>
    <s v="BONITA-1103"/>
    <m/>
    <n v="12000"/>
    <m/>
    <x v="0"/>
    <s v="Other (Comments)-nan"/>
    <s v="Agriculture"/>
    <m/>
    <m/>
    <s v="No"/>
    <m/>
    <m/>
    <m/>
    <m/>
    <m/>
    <m/>
    <m/>
    <s v="N"/>
    <s v="N"/>
    <m/>
    <m/>
    <s v="     "/>
    <m/>
    <m/>
    <m/>
    <m/>
    <m/>
    <m/>
    <m/>
    <m/>
    <m/>
    <m/>
    <m/>
    <m/>
    <m/>
    <m/>
    <m/>
    <m/>
    <m/>
    <m/>
    <m/>
  </r>
  <r>
    <s v="20210880"/>
    <s v="     "/>
    <n v="44368"/>
    <s v="6/21"/>
    <x v="0"/>
    <n v="0.45624999999999999"/>
    <s v="26"/>
    <n v="2"/>
    <s v="6"/>
    <x v="5"/>
    <n v="44368"/>
    <m/>
    <s v="Wires down due to unknown cause, resulted in a 1 meter - &lt; 3 meter grass fire. This information is preliminary."/>
    <s v="     "/>
    <s v="FAS"/>
    <m/>
    <s v="N"/>
    <x v="0"/>
    <m/>
    <s v="21-0077047"/>
    <m/>
    <s v="T005322059"/>
    <n v="31544300"/>
    <m/>
    <s v="     "/>
    <x v="1"/>
    <s v="PG&amp;E"/>
    <m/>
    <s v="Vegetation"/>
    <s v="Conductor"/>
    <s v="D"/>
    <s v="D"/>
    <s v="&lt;3 meters of linear travel"/>
    <s v="NONE "/>
    <s v="Equipment - PG&amp;E"/>
    <s v="34.b. Conductor damage or failure"/>
    <s v="Equipment - PG&amp;E"/>
    <s v="All types of equipment / facility failure"/>
    <s v="Conductor failure-all"/>
    <s v="Conductor - Primary"/>
    <m/>
    <m/>
    <s v="Force Out"/>
    <s v="N"/>
    <s v="Overhead"/>
    <x v="3"/>
    <s v="Conductor - Primary"/>
    <s v="Conductor"/>
    <s v="101602738"/>
    <s v="     "/>
    <s v="Non-HFTD"/>
    <x v="0"/>
    <m/>
    <m/>
    <n v="38.709099999999999"/>
    <n v="-121.855"/>
    <s v="Yolo"/>
    <s v="ZAMORA-1107"/>
    <m/>
    <n v="12000"/>
    <m/>
    <x v="0"/>
    <s v="Customer"/>
    <s v="Agriculture"/>
    <s v="Grass fuel model"/>
    <m/>
    <s v="No"/>
    <m/>
    <m/>
    <m/>
    <m/>
    <m/>
    <m/>
    <m/>
    <s v="N"/>
    <s v="N"/>
    <m/>
    <m/>
    <s v="     "/>
    <m/>
    <m/>
    <m/>
    <m/>
    <m/>
    <m/>
    <m/>
    <m/>
    <m/>
    <m/>
    <m/>
    <m/>
    <m/>
    <m/>
    <m/>
    <m/>
    <m/>
    <m/>
    <m/>
  </r>
  <r>
    <s v="20210879"/>
    <s v="     "/>
    <n v="44368"/>
    <s v="6/21"/>
    <x v="0"/>
    <n v="0.25"/>
    <s v="26"/>
    <n v="2"/>
    <s v="6"/>
    <x v="5"/>
    <n v="44368"/>
    <m/>
    <s v="Wires down incident, possibly due to bird contact. Troubleman notes say thry found a bird. This resulted in a 1 meter - &lt; 3 meter fire. This information is preliminary."/>
    <s v="     "/>
    <s v="FAS"/>
    <m/>
    <s v="N"/>
    <x v="0"/>
    <m/>
    <s v="21-0076873"/>
    <m/>
    <s v="T005321631"/>
    <n v="121573000"/>
    <m/>
    <s v="     "/>
    <x v="1"/>
    <s v="PG&amp;E"/>
    <m/>
    <s v="Vegetation"/>
    <s v="Conductor"/>
    <s v="D"/>
    <m/>
    <s v="&lt;3 meters of linear travel"/>
    <s v="BASE OF POLE FIRE"/>
    <s v="Contact - Animal - Bird"/>
    <s v="33.b. Animal contact"/>
    <s v="Contact - Bird"/>
    <s v="Contact from object"/>
    <s v="Animal contact"/>
    <m/>
    <s v="Animal contact"/>
    <s v="Conductor - Primary"/>
    <s v="Line to Ground"/>
    <s v="N"/>
    <s v="Overhead"/>
    <x v="3"/>
    <s v="Conductor - Primary"/>
    <s v="Conductor"/>
    <s v="103856115"/>
    <s v="     "/>
    <s v="Non-HFTD"/>
    <x v="0"/>
    <m/>
    <m/>
    <n v="38.079099999999997"/>
    <n v="-121.541"/>
    <s v="San Joaquin"/>
    <s v="GRAND-ISLAND-2224"/>
    <m/>
    <n v="21000"/>
    <m/>
    <x v="0"/>
    <s v="Unknown"/>
    <s v="Agriculture"/>
    <m/>
    <m/>
    <s v="No"/>
    <m/>
    <m/>
    <m/>
    <m/>
    <m/>
    <m/>
    <m/>
    <s v="N"/>
    <s v="N"/>
    <m/>
    <m/>
    <s v="     "/>
    <m/>
    <m/>
    <m/>
    <m/>
    <m/>
    <m/>
    <m/>
    <m/>
    <m/>
    <m/>
    <m/>
    <m/>
    <m/>
    <m/>
    <m/>
    <m/>
    <m/>
    <m/>
    <m/>
  </r>
  <r>
    <s v="20140023"/>
    <s v="     "/>
    <n v="41812"/>
    <s v="6/22"/>
    <x v="0"/>
    <n v="0.34652777777777777"/>
    <s v="26"/>
    <n v="2"/>
    <s v="6"/>
    <x v="7"/>
    <n v="41812"/>
    <n v="0.34652777777777777"/>
    <s v="crew to repair wire down 1 span 1 conductor"/>
    <s v="     "/>
    <m/>
    <m/>
    <s v="N"/>
    <x v="0"/>
    <s v="1037905"/>
    <s v="14-0039798"/>
    <m/>
    <m/>
    <n v="108531646"/>
    <m/>
    <s v="     "/>
    <x v="1"/>
    <s v="PG&amp;E"/>
    <m/>
    <s v="Vegetation"/>
    <m/>
    <s v="D"/>
    <m/>
    <s v="&lt;3 meters of linear travel"/>
    <s v="Square Feet: ; Acreage: "/>
    <s v="Equipment - PG&amp;E"/>
    <s v="34.b. Conductor damage or failure"/>
    <s v="Equipment - PG&amp;E"/>
    <s v="All types of equipment / facility failure"/>
    <s v="Conductor"/>
    <s v="Conductor"/>
    <m/>
    <m/>
    <s v="Line to Ground,Open Circuit"/>
    <s v="Verizon"/>
    <s v="Overhead"/>
    <x v="3"/>
    <s v="Conductor"/>
    <m/>
    <s v="101864052"/>
    <s v="     "/>
    <s v="Non-HFTD"/>
    <x v="0"/>
    <m/>
    <m/>
    <n v="34.894399999999997"/>
    <n v="-120.42400000000001"/>
    <s v="Santa Barbara"/>
    <s v="FAIRWAY-1108"/>
    <s v="182061108"/>
    <n v="12000"/>
    <s v="FAIRWAY 1108CB"/>
    <x v="0"/>
    <m/>
    <s v="Urban"/>
    <m/>
    <m/>
    <s v="No"/>
    <m/>
    <m/>
    <m/>
    <m/>
    <m/>
    <m/>
    <m/>
    <s v="N"/>
    <s v="N"/>
    <m/>
    <m/>
    <s v="     "/>
    <m/>
    <m/>
    <m/>
    <m/>
    <m/>
    <m/>
    <m/>
    <m/>
    <m/>
    <m/>
    <m/>
    <m/>
    <m/>
    <m/>
    <m/>
    <m/>
    <m/>
    <m/>
    <m/>
  </r>
  <r>
    <s v="SAP201421174"/>
    <s v="     "/>
    <n v="41812"/>
    <s v="6/22"/>
    <x v="0"/>
    <m/>
    <s v="26"/>
    <n v="2"/>
    <s v="6"/>
    <x v="7"/>
    <n v="41810"/>
    <m/>
    <s v="bird caused flash on sectionalizer 7463 and started fire; overloaded; SEC 3074"/>
    <s v="     "/>
    <s v="SAP"/>
    <n v="44580"/>
    <s v="Y"/>
    <x v="0"/>
    <s v="1037469"/>
    <s v="14-0039704"/>
    <m/>
    <s v="T003142031"/>
    <n v="108206581"/>
    <m/>
    <s v="     "/>
    <x v="0"/>
    <s v="PG&amp;E"/>
    <m/>
    <m/>
    <m/>
    <s v="D"/>
    <m/>
    <s v="Structure-PG&amp;E only"/>
    <m/>
    <s v="Contact - Animal - Bird"/>
    <s v="33.b. Animal contact"/>
    <s v="Contact - Bird"/>
    <s v="Animal contact"/>
    <s v="Animal contact"/>
    <m/>
    <s v="Animal contact"/>
    <s v="Sectionalizer"/>
    <s v="Line to Ground"/>
    <s v="No"/>
    <s v="Overhead"/>
    <x v="0"/>
    <s v="Sectionalizer"/>
    <m/>
    <s v="103116172"/>
    <s v="     "/>
    <s v="Non-HFTD"/>
    <x v="0"/>
    <m/>
    <m/>
    <n v="39.011800000000001"/>
    <n v="-122.07"/>
    <s v="Colusa"/>
    <s v="ARBUCKLE-1104"/>
    <m/>
    <m/>
    <s v="ARBUCKLE 11044508"/>
    <x v="0"/>
    <m/>
    <m/>
    <m/>
    <m/>
    <s v="No"/>
    <m/>
    <m/>
    <m/>
    <m/>
    <m/>
    <m/>
    <m/>
    <s v="N"/>
    <s v="N"/>
    <m/>
    <m/>
    <s v="     "/>
    <m/>
    <m/>
    <m/>
    <m/>
    <m/>
    <m/>
    <m/>
    <m/>
    <m/>
    <m/>
    <m/>
    <m/>
    <m/>
    <m/>
    <m/>
    <m/>
    <m/>
    <m/>
    <m/>
  </r>
  <r>
    <s v="20150147"/>
    <s v="     "/>
    <n v="42177"/>
    <s v="6/22"/>
    <x v="0"/>
    <n v="0.78888888888888886"/>
    <s v="26"/>
    <n v="2"/>
    <s v="6"/>
    <x v="2"/>
    <n v="42177"/>
    <n v="0.78888888888888886"/>
    <s v="Crew to replace pole"/>
    <s v="     "/>
    <m/>
    <m/>
    <s v="N"/>
    <x v="0"/>
    <s v="1254871"/>
    <s v="15-0042617"/>
    <m/>
    <m/>
    <n v="110468782"/>
    <m/>
    <s v="     "/>
    <x v="1"/>
    <s v="PG&amp;E"/>
    <m/>
    <s v="Vegetation"/>
    <m/>
    <s v="D"/>
    <m/>
    <s v="0.26-9.99"/>
    <s v="Square Feet: ; Acreage: 8.5"/>
    <s v="Equipment - PG&amp;E"/>
    <s v="34.f. Pole damage or failure"/>
    <s v="Equipment - PG&amp;E"/>
    <s v="All types of equipment / facility failure"/>
    <s v="Pole"/>
    <s v="Pole"/>
    <m/>
    <m/>
    <s v="Line to Ground"/>
    <s v="0"/>
    <s v="Overhead"/>
    <x v="3"/>
    <s v="Conductor"/>
    <m/>
    <m/>
    <s v="     "/>
    <s v="Non-HFTD"/>
    <x v="0"/>
    <m/>
    <m/>
    <n v="36.987000000000002"/>
    <n v="-121.538"/>
    <s v="Santa Clara"/>
    <s v="LLAGAS-2106"/>
    <s v="83182106"/>
    <n v="21000"/>
    <s v="LLAGAS 2105CB"/>
    <x v="0"/>
    <s v="Gilroy city fire"/>
    <s v="Barren/Other"/>
    <m/>
    <m/>
    <s v="No"/>
    <m/>
    <m/>
    <m/>
    <m/>
    <m/>
    <m/>
    <m/>
    <s v="N"/>
    <s v="N"/>
    <m/>
    <m/>
    <s v="     "/>
    <m/>
    <m/>
    <m/>
    <m/>
    <m/>
    <m/>
    <m/>
    <m/>
    <m/>
    <m/>
    <m/>
    <m/>
    <m/>
    <m/>
    <m/>
    <m/>
    <m/>
    <m/>
    <m/>
  </r>
  <r>
    <s v="20160127"/>
    <s v="     "/>
    <n v="42543"/>
    <s v="6/22"/>
    <x v="0"/>
    <n v="0.80069444444444449"/>
    <s v="26"/>
    <n v="2"/>
    <s v="6"/>
    <x v="6"/>
    <n v="42543"/>
    <m/>
    <s v="CREW TO REPAIR WIRE DOWN AN POSSIBLE REPLACE BROKEN POLE. UNSURE OF POLE OWNERSHIP. CUT WIRE IN CLEAR AND RE-ENERGIZED TX BANK"/>
    <s v="     "/>
    <m/>
    <m/>
    <s v="N"/>
    <x v="0"/>
    <m/>
    <m/>
    <m/>
    <m/>
    <m/>
    <m/>
    <s v="     "/>
    <x v="1"/>
    <s v="PG&amp;E"/>
    <m/>
    <s v="Vegetation"/>
    <m/>
    <s v="D"/>
    <m/>
    <s v="&lt;0.25"/>
    <s v="Square Feet: ; Acreage: "/>
    <s v="Vegetation"/>
    <s v="33.a. Veg. contact"/>
    <s v="Vegetation"/>
    <s v="All types of equipment / facility failure"/>
    <s v="Contact - Vegetation"/>
    <m/>
    <s v="Contact - Vegetation"/>
    <s v="Conductor"/>
    <m/>
    <m/>
    <s v="Overhead"/>
    <x v="1"/>
    <s v="Conductor"/>
    <m/>
    <s v="100848643"/>
    <s v="     "/>
    <s v="Non-HFTD"/>
    <x v="0"/>
    <m/>
    <m/>
    <n v="36.387500000000003"/>
    <n v="-119.83499999999999"/>
    <s v="Kings"/>
    <s v="CAMDEN-1103"/>
    <s v="252301103"/>
    <m/>
    <s v="N/A"/>
    <x v="0"/>
    <s v="Kings County FD"/>
    <s v="Agriculture"/>
    <m/>
    <m/>
    <s v="No"/>
    <m/>
    <m/>
    <m/>
    <m/>
    <m/>
    <m/>
    <m/>
    <s v="N"/>
    <s v="N"/>
    <m/>
    <m/>
    <s v="     "/>
    <m/>
    <m/>
    <m/>
    <m/>
    <m/>
    <m/>
    <m/>
    <m/>
    <m/>
    <m/>
    <m/>
    <m/>
    <m/>
    <m/>
    <m/>
    <m/>
    <m/>
    <m/>
    <m/>
  </r>
  <r>
    <s v="20170136"/>
    <s v="     "/>
    <n v="42908"/>
    <s v="6/22"/>
    <x v="0"/>
    <n v="0.6875"/>
    <s v="25"/>
    <n v="2"/>
    <s v="6"/>
    <x v="0"/>
    <n v="42908"/>
    <n v="0.47222222222222221"/>
    <s v="recloser recovered outage. no wire down. bird hit line mid span, caused fire"/>
    <s v="     "/>
    <m/>
    <m/>
    <s v="N"/>
    <x v="0"/>
    <s v="1814853"/>
    <s v="17-0057661"/>
    <m/>
    <m/>
    <m/>
    <m/>
    <s v="     "/>
    <x v="1"/>
    <s v="PG&amp;E"/>
    <m/>
    <s v="Vegetation"/>
    <m/>
    <s v="D"/>
    <m/>
    <s v="10-99"/>
    <s v="Square Feet: ; Acreage: 21"/>
    <s v="Contact - Animal - Bird"/>
    <s v="33.b. Animal contact"/>
    <s v="Contact - Bird"/>
    <s v="All types of equipment / facility failure"/>
    <s v="Contact - Animal"/>
    <m/>
    <s v="Contact - Animal"/>
    <s v="Conductor"/>
    <s v="Three Phase Fault"/>
    <s v="None"/>
    <s v="Overhead"/>
    <x v="3"/>
    <s v="Conductor"/>
    <m/>
    <s v="100347529"/>
    <s v="     "/>
    <s v="Non-HFTD"/>
    <x v="0"/>
    <m/>
    <m/>
    <n v="39.613100000000003"/>
    <n v="-121.687"/>
    <s v="Butte"/>
    <s v="ESQUON-1101"/>
    <s v="102171101"/>
    <n v="12000"/>
    <s v="ESQUON 1101CB"/>
    <x v="0"/>
    <s v="Cal Fire"/>
    <s v="Herbaceous"/>
    <m/>
    <m/>
    <s v="Yes"/>
    <s v="111"/>
    <m/>
    <m/>
    <m/>
    <m/>
    <s v="LONE"/>
    <m/>
    <s v="N"/>
    <s v="Y"/>
    <s v="201706212000"/>
    <s v="201706231900"/>
    <s v="     "/>
    <m/>
    <m/>
    <m/>
    <m/>
    <m/>
    <m/>
    <m/>
    <m/>
    <m/>
    <m/>
    <m/>
    <m/>
    <m/>
    <m/>
    <m/>
    <m/>
    <m/>
    <m/>
    <m/>
  </r>
  <r>
    <s v="20170138"/>
    <s v="     "/>
    <n v="42908"/>
    <s v="6/22"/>
    <x v="0"/>
    <n v="0.81180555555555556"/>
    <s v="25"/>
    <n v="2"/>
    <s v="6"/>
    <x v="0"/>
    <n v="42908"/>
    <n v="0.81180555555555556"/>
    <s v="Car pole &amp; wire down"/>
    <s v="     "/>
    <m/>
    <m/>
    <s v="N"/>
    <x v="0"/>
    <s v="1815413"/>
    <s v="17-0057888"/>
    <m/>
    <m/>
    <m/>
    <m/>
    <s v="     "/>
    <x v="1"/>
    <s v="PG&amp;E"/>
    <m/>
    <s v="Vegetation"/>
    <m/>
    <s v="D"/>
    <m/>
    <s v="&lt;0.25"/>
    <s v="Square Feet: ; Acreage: "/>
    <s v="Contact - 3rd Party"/>
    <s v="33.d. Vehicle contact"/>
    <s v="Contact - 3rd Party"/>
    <s v="All types of equipment / facility failure"/>
    <s v="Contact - Vehicle"/>
    <m/>
    <s v="Contact - Vehicle"/>
    <s v="Pole"/>
    <s v="Line to Ground"/>
    <s v="Unknown"/>
    <s v="Overhead"/>
    <x v="3"/>
    <s v="Conductor"/>
    <m/>
    <s v="101912249"/>
    <s v="     "/>
    <s v="Non-HFTD"/>
    <x v="0"/>
    <m/>
    <m/>
    <n v="35.588900000000002"/>
    <n v="-120.669"/>
    <s v="San Luis Obispo"/>
    <s v="TEMPLETON-2109"/>
    <s v="183052109"/>
    <n v="21000"/>
    <s v="TEMPLETON 2109CB"/>
    <x v="0"/>
    <s v="Unknown"/>
    <s v="Herbaceous"/>
    <m/>
    <m/>
    <s v="No"/>
    <m/>
    <m/>
    <m/>
    <m/>
    <m/>
    <m/>
    <m/>
    <s v="N"/>
    <s v="N"/>
    <m/>
    <m/>
    <s v="     "/>
    <m/>
    <m/>
    <m/>
    <m/>
    <m/>
    <m/>
    <m/>
    <m/>
    <m/>
    <m/>
    <m/>
    <m/>
    <m/>
    <m/>
    <m/>
    <m/>
    <m/>
    <m/>
    <m/>
  </r>
  <r>
    <s v="20180339"/>
    <s v="     "/>
    <n v="43273"/>
    <s v="6/22"/>
    <x v="0"/>
    <n v="0.30902777777777779"/>
    <s v="25"/>
    <n v="2"/>
    <s v="6"/>
    <x v="1"/>
    <n v="43273"/>
    <n v="0.30902777777777779"/>
    <s v="Tree fell into line"/>
    <s v="     "/>
    <s v="FAS"/>
    <m/>
    <s v="N"/>
    <x v="0"/>
    <s v="115164"/>
    <s v="18-0053474"/>
    <m/>
    <m/>
    <m/>
    <m/>
    <s v="     "/>
    <x v="0"/>
    <s v="PG&amp;E"/>
    <m/>
    <m/>
    <m/>
    <s v="D"/>
    <m/>
    <s v="&lt;3 meters of linear travel"/>
    <m/>
    <s v="Vegetation"/>
    <s v="33.a. Veg. contact"/>
    <s v="Vegetation"/>
    <s v="Contact from object"/>
    <s v="Vegetation"/>
    <m/>
    <s v="Contact - Vegetation"/>
    <m/>
    <s v="Line to Ground"/>
    <m/>
    <s v="Overhead"/>
    <x v="3"/>
    <m/>
    <m/>
    <s v="WIRE DOWN S/SIDE OF MTR#5000003304"/>
    <s v="     "/>
    <s v="Non-HFTD"/>
    <x v="0"/>
    <n v="241"/>
    <m/>
    <n v="40.647799999999997"/>
    <n v="-122.55800000000001"/>
    <s v="Shasta"/>
    <s v="FRENCH-GULCH-1102"/>
    <s v="103381102"/>
    <n v="11000"/>
    <s v="FRENCH GULCH 11021462"/>
    <x v="0"/>
    <m/>
    <s v="Highly Rural"/>
    <m/>
    <m/>
    <s v="No"/>
    <m/>
    <m/>
    <m/>
    <m/>
    <m/>
    <m/>
    <m/>
    <s v="N"/>
    <s v="N"/>
    <m/>
    <m/>
    <s v="     "/>
    <s v="40.45490000"/>
    <s v="-122.25990000"/>
    <s v="Jun 23 2018 12:00AM"/>
    <s v="TrunkFail"/>
    <s v="dead knobcone pine failed at base and fell parallel to lines. tree struck green gray pine on way to ground and caused it to fall across 12kv conductors."/>
    <s v="PING"/>
    <s v="60"/>
    <s v="12"/>
    <s v="40"/>
    <s v="None"/>
    <s v="None"/>
    <s v="N"/>
    <s v="1"/>
    <m/>
    <s v="Other"/>
    <s v="A"/>
    <s v="CrossArm"/>
    <s v="BareWire"/>
    <s v="0"/>
  </r>
  <r>
    <s v="MIA20180763"/>
    <s v="     "/>
    <n v="43273"/>
    <s v="6/22"/>
    <x v="0"/>
    <n v="0.59467592592592589"/>
    <s v="25"/>
    <n v="2"/>
    <s v="6"/>
    <x v="1"/>
    <n v="43273"/>
    <n v="0.59444444444444444"/>
    <s v="FAS stated &quot;FOUND BROKEN SPAN GUY FLASH MARK ON NEUTRAL AT GUY ATTACHMENT AT SAME TIME AS STRUCTURE FIRE&quot;"/>
    <s v="     "/>
    <s v="FAS"/>
    <n v="44251"/>
    <s v="Y"/>
    <x v="0"/>
    <m/>
    <s v="N/A"/>
    <m/>
    <s v="X213264683"/>
    <n v="114723749"/>
    <m/>
    <s v="     "/>
    <x v="1"/>
    <s v="PG&amp;E"/>
    <m/>
    <m/>
    <m/>
    <s v="D"/>
    <m/>
    <s v="&lt;3 meters of linear travel"/>
    <m/>
    <s v="Equipment - PG&amp;E"/>
    <s v="34.k. Anchor / guy damage or failure"/>
    <s v="Equipment - PG&amp;E"/>
    <s v="All types of equipment / facility failure"/>
    <s v="Guy/Span Wire failure"/>
    <s v="Guy/Span Wire"/>
    <m/>
    <m/>
    <m/>
    <s v="Yes"/>
    <s v="Overhead"/>
    <x v="0"/>
    <m/>
    <m/>
    <s v="100909602"/>
    <s v="     "/>
    <s v="Non-HFTD"/>
    <x v="0"/>
    <m/>
    <m/>
    <n v="37.710599999999999"/>
    <n v="-121.931"/>
    <s v="Alameda"/>
    <s v="SAN-RAMON-2107"/>
    <s v="14232107"/>
    <n v="21000"/>
    <m/>
    <x v="0"/>
    <s v="ALCO FD"/>
    <s v="Urban"/>
    <m/>
    <m/>
    <s v="No"/>
    <m/>
    <m/>
    <m/>
    <m/>
    <m/>
    <m/>
    <m/>
    <s v="N"/>
    <s v="N"/>
    <m/>
    <m/>
    <s v="     "/>
    <m/>
    <m/>
    <m/>
    <m/>
    <m/>
    <m/>
    <m/>
    <m/>
    <m/>
    <m/>
    <m/>
    <m/>
    <m/>
    <m/>
    <m/>
    <m/>
    <m/>
    <m/>
    <m/>
  </r>
  <r>
    <s v="20180345"/>
    <s v="     "/>
    <n v="43273"/>
    <s v="6/22"/>
    <x v="0"/>
    <m/>
    <s v="25"/>
    <n v="2"/>
    <s v="6"/>
    <x v="1"/>
    <m/>
    <m/>
    <m/>
    <s v="     "/>
    <s v="Charles"/>
    <m/>
    <s v="N"/>
    <x v="0"/>
    <m/>
    <m/>
    <s v="INT-11140"/>
    <m/>
    <m/>
    <m/>
    <s v="     "/>
    <x v="1"/>
    <s v="PG&amp;E"/>
    <m/>
    <m/>
    <m/>
    <s v="T"/>
    <m/>
    <s v="Unknown"/>
    <m/>
    <s v="Contact - Animal - Bird"/>
    <s v="33.b. Animal contact"/>
    <s v="Contact - Bird"/>
    <s v="Contact from object"/>
    <s v="Contact - Animal"/>
    <m/>
    <s v="Contact - Animal"/>
    <s v="Conductor"/>
    <m/>
    <m/>
    <m/>
    <x v="4"/>
    <m/>
    <m/>
    <m/>
    <s v="     "/>
    <s v="Non-HFTD"/>
    <x v="0"/>
    <m/>
    <m/>
    <n v="38.627000000000002"/>
    <n v="-121.962"/>
    <s v="Yolo"/>
    <s v="VACA-PLAINFIELD"/>
    <s v="ETL.8200"/>
    <n v="60000"/>
    <s v="N/A"/>
    <x v="0"/>
    <m/>
    <s v="Agriculture"/>
    <m/>
    <m/>
    <s v="No"/>
    <m/>
    <m/>
    <m/>
    <m/>
    <m/>
    <m/>
    <m/>
    <s v="N"/>
    <s v="N"/>
    <m/>
    <m/>
    <s v="     "/>
    <m/>
    <m/>
    <m/>
    <m/>
    <m/>
    <m/>
    <m/>
    <m/>
    <m/>
    <m/>
    <m/>
    <m/>
    <m/>
    <m/>
    <m/>
    <m/>
    <m/>
    <m/>
    <m/>
  </r>
  <r>
    <s v="20180341"/>
    <s v="     "/>
    <n v="43273"/>
    <s v="6/22"/>
    <x v="0"/>
    <m/>
    <s v="25"/>
    <n v="2"/>
    <s v="6"/>
    <x v="1"/>
    <m/>
    <m/>
    <s v="&quot;Failed service connector&quot;"/>
    <s v="     "/>
    <s v="FAS"/>
    <m/>
    <s v="N"/>
    <x v="0"/>
    <s v="115733"/>
    <m/>
    <m/>
    <m/>
    <m/>
    <m/>
    <s v="     "/>
    <x v="1"/>
    <s v="PG&amp;E"/>
    <m/>
    <m/>
    <m/>
    <s v="D"/>
    <m/>
    <s v="0.26-9.99"/>
    <m/>
    <s v="Equipment - PG&amp;E"/>
    <s v="34.o. Other"/>
    <s v="Equipment - PG&amp;E"/>
    <s v="All types of equipment / facility failure"/>
    <s v="Other"/>
    <s v="Splice/Clamp/Connector"/>
    <m/>
    <m/>
    <m/>
    <m/>
    <m/>
    <x v="1"/>
    <s v="Splice/Clamp/Connector"/>
    <m/>
    <m/>
    <s v="     "/>
    <s v="Non-HFTD"/>
    <x v="0"/>
    <n v="620"/>
    <m/>
    <n v="34.402900000000002"/>
    <n v="-118.589"/>
    <s v="Los Angeles"/>
    <m/>
    <m/>
    <n v="750"/>
    <s v="N/A"/>
    <x v="0"/>
    <m/>
    <s v="Barren/Other"/>
    <m/>
    <m/>
    <s v="No"/>
    <m/>
    <m/>
    <m/>
    <m/>
    <m/>
    <m/>
    <m/>
    <s v="N"/>
    <s v="N"/>
    <m/>
    <m/>
    <s v="     "/>
    <m/>
    <m/>
    <m/>
    <m/>
    <m/>
    <m/>
    <m/>
    <m/>
    <m/>
    <m/>
    <m/>
    <m/>
    <m/>
    <m/>
    <m/>
    <m/>
    <m/>
    <m/>
    <m/>
  </r>
  <r>
    <s v="20190429"/>
    <s v="     "/>
    <n v="43638"/>
    <s v="6/22"/>
    <x v="0"/>
    <m/>
    <s v="25"/>
    <n v="2"/>
    <s v="6"/>
    <x v="3"/>
    <n v="43638"/>
    <n v="0.96944444444444444"/>
    <s v="LR open on ground fault causing fire at base of pole "/>
    <s v="     "/>
    <s v="FAS"/>
    <m/>
    <s v="N"/>
    <x v="0"/>
    <s v="426642"/>
    <s v="19-0071180"/>
    <m/>
    <s v="T004682702"/>
    <n v="0"/>
    <m/>
    <s v="     "/>
    <x v="1"/>
    <s v="PG&amp;E"/>
    <m/>
    <m/>
    <m/>
    <s v="D"/>
    <m/>
    <s v="&lt;0.25"/>
    <m/>
    <s v="Unknown"/>
    <s v="40.a. Unknown"/>
    <s v="Unknown"/>
    <s v="Other"/>
    <s v="Other"/>
    <m/>
    <m/>
    <m/>
    <s v="Line to Ground"/>
    <m/>
    <s v="Overhead"/>
    <x v="0"/>
    <s v=" "/>
    <m/>
    <s v="6446"/>
    <s v="     "/>
    <s v="Non-HFTD"/>
    <x v="0"/>
    <m/>
    <m/>
    <n v="38.013300000000001"/>
    <n v="-121.35599999999999"/>
    <s v="SAN JOAQUIN"/>
    <s v="STAGG-2107"/>
    <m/>
    <m/>
    <s v="STAGG 210741764"/>
    <x v="0"/>
    <s v="Stockton FD"/>
    <s v="Urban"/>
    <m/>
    <m/>
    <s v="No"/>
    <m/>
    <m/>
    <m/>
    <m/>
    <m/>
    <m/>
    <m/>
    <s v="N"/>
    <s v="N"/>
    <m/>
    <m/>
    <s v="     "/>
    <m/>
    <m/>
    <m/>
    <m/>
    <m/>
    <m/>
    <m/>
    <m/>
    <m/>
    <m/>
    <m/>
    <m/>
    <m/>
    <m/>
    <m/>
    <m/>
    <m/>
    <m/>
    <m/>
  </r>
  <r>
    <s v="20200644"/>
    <s v="     "/>
    <n v="44004"/>
    <s v="6/22"/>
    <x v="0"/>
    <n v="0.63472222222222219"/>
    <s v="26"/>
    <n v="2"/>
    <s v="6"/>
    <x v="4"/>
    <n v="44004"/>
    <n v="0.61597222222222225"/>
    <s v="On June 22, 2020 at 1514 hours, a PG&amp;E Troubleman patrolling the Firebaugh 1101 12kV Distribution Circuit number 253471101 near 3620 Bass Avenue and overhead switch number 3011, in Firebaugh. The 50' class 4 pole that was set in 2007, was found burnt at the ground level and was leaning into trees. He reported that the fire happened on June 19, 2020. Initial analysis indicates the cause was due to environmental external factors, including fire, forest, and grass. The EC A Tag number 119197131 was submitted on June 22, 2020 at 1519 hours and indicated the tangent pole was burnt off at ground level and the tree was holding both the wire and pole up. Firebaugh Fire Department responded to and extinguished the fire. We removed the pole number 120070267 and installed the 50' CL4 wood pole number 120770289, along with the associated 8' composite tangent crossarm, insulator, and transferred the conductor. All the repairs were completed and the line was returned to service on June 22, 2020 at 1545 hours. This information is preliminary."/>
    <s v="     "/>
    <s v="FAS"/>
    <m/>
    <s v="N"/>
    <x v="0"/>
    <m/>
    <s v="20-0063676"/>
    <m/>
    <s v="T004994290"/>
    <n v="119197131"/>
    <m/>
    <s v="     "/>
    <x v="1"/>
    <s v="PG&amp;E"/>
    <m/>
    <s v="Vegetation"/>
    <m/>
    <s v="D"/>
    <m/>
    <s v="0.26-9.99"/>
    <m/>
    <s v="Equipment - PG&amp;E"/>
    <s v="34.f. Pole damage or failure"/>
    <s v="Equipment - PG&amp;E"/>
    <s v="All types of equipment / facility failure"/>
    <s v="Pole failure"/>
    <s v="Pole"/>
    <m/>
    <m/>
    <s v="Force Out"/>
    <m/>
    <s v="Overhead"/>
    <x v="3"/>
    <s v="Pole"/>
    <s v="Pole, Crossarm, Conductor"/>
    <s v="Pole ID: 103900777"/>
    <s v="     "/>
    <s v="Non-HFTD"/>
    <x v="0"/>
    <m/>
    <m/>
    <n v="36.786999999999999"/>
    <n v="-120.371"/>
    <s v="Fresno"/>
    <s v="FIREBAUGH-1101"/>
    <m/>
    <n v="12000"/>
    <m/>
    <x v="0"/>
    <s v="Firebaugh FD"/>
    <s v="Water"/>
    <m/>
    <m/>
    <s v="No"/>
    <m/>
    <m/>
    <m/>
    <m/>
    <m/>
    <m/>
    <m/>
    <s v="N"/>
    <s v="N"/>
    <m/>
    <m/>
    <s v="     "/>
    <m/>
    <m/>
    <m/>
    <m/>
    <m/>
    <m/>
    <m/>
    <m/>
    <m/>
    <m/>
    <m/>
    <m/>
    <m/>
    <m/>
    <m/>
    <m/>
    <m/>
    <m/>
    <m/>
  </r>
  <r>
    <s v="20200641"/>
    <s v="     "/>
    <n v="44004"/>
    <s v="6/22"/>
    <x v="0"/>
    <n v="0.58263888888888893"/>
    <s v="26"/>
    <n v="2"/>
    <s v="6"/>
    <x v="4"/>
    <n v="44004"/>
    <n v="0.58125000000000004"/>
    <s v="On June 22, 2020 at 1359 hours, a PG&amp;E Troubleman was dispatched to the El Capitan 1103 circuit near Breeze Avenue along Highway 59. An owl came in contact and crossphased on cutouts, causing a fire between .25 and ten acres. CAL FIRE responded to the fire. Repairs were complete on the same day. "/>
    <s v="     "/>
    <s v="FAS"/>
    <m/>
    <s v="N"/>
    <x v="0"/>
    <s v="944442"/>
    <s v="20-0063668"/>
    <m/>
    <s v="T004994190"/>
    <n v="119197148"/>
    <m/>
    <s v="     "/>
    <x v="1"/>
    <s v="PG&amp;E"/>
    <m/>
    <s v="Vegetation"/>
    <m/>
    <s v="D"/>
    <s v="D"/>
    <s v="0.26-9.99"/>
    <m/>
    <s v="Contact - Animal - Bird"/>
    <s v="33.b. Animal contact"/>
    <s v="Contact - Bird"/>
    <s v="Contact from object"/>
    <s v="Contact - Animal"/>
    <m/>
    <s v="Contact - Animal"/>
    <s v="Fuse"/>
    <s v="Line to Line"/>
    <m/>
    <s v="Overhead"/>
    <x v="3"/>
    <s v="Fuse"/>
    <s v="Cutout, Cutout Arm, Lightning Arrester, Ground"/>
    <s v="Pole ID:101013271"/>
    <s v="     "/>
    <s v="Non-HFTD"/>
    <x v="0"/>
    <m/>
    <m/>
    <n v="37.368400000000001"/>
    <n v="-120.494"/>
    <s v="Merced"/>
    <s v="EL-CAPITAN-1103"/>
    <m/>
    <n v="12000"/>
    <m/>
    <x v="0"/>
    <s v="Cal Fire"/>
    <s v="Agriculture"/>
    <m/>
    <m/>
    <s v="No"/>
    <m/>
    <m/>
    <m/>
    <m/>
    <m/>
    <m/>
    <m/>
    <s v="N"/>
    <s v="N"/>
    <m/>
    <m/>
    <s v="     "/>
    <m/>
    <m/>
    <m/>
    <m/>
    <m/>
    <m/>
    <m/>
    <m/>
    <m/>
    <m/>
    <m/>
    <m/>
    <m/>
    <m/>
    <m/>
    <m/>
    <m/>
    <m/>
    <m/>
  </r>
  <r>
    <s v="20200648"/>
    <s v="     "/>
    <n v="44004"/>
    <s v="6/22"/>
    <x v="0"/>
    <n v="0.88194444444444442"/>
    <s v="26"/>
    <n v="2"/>
    <s v="6"/>
    <x v="4"/>
    <n v="44004"/>
    <n v="0.87291666666666667"/>
    <s v="On June 22, 2020 at 2110 hours, a PG&amp;E troubleman was dispatched to the Elk Hills 1104 Distribution Circuit on Dustin Acres Rd near the city of Taft and observed a secondary service wire had failed and fallen to ground igniting a small grass fire that was extinguished by a neighbor prior to arrival. The responding troubleman reported that the service drop was fairly new and cause of failure looked to be from equipment overload. The troubleman replaced to the service wire and power was restored to the one customer at 0044 hours on June 23, 2020."/>
    <s v="     "/>
    <s v="FAS"/>
    <m/>
    <s v="N"/>
    <x v="0"/>
    <s v="944813"/>
    <m/>
    <m/>
    <s v="T004994541"/>
    <m/>
    <m/>
    <s v="     "/>
    <x v="1"/>
    <s v="PG&amp;E"/>
    <m/>
    <s v="Vegetation"/>
    <m/>
    <s v="D"/>
    <s v="D"/>
    <s v="&lt;3 meters of linear travel"/>
    <m/>
    <s v="Equipment - Overloaded"/>
    <s v="34.b. Conductor damage or failure"/>
    <s v="Equipment - PG&amp;E"/>
    <s v="All types of equipment / facility failure"/>
    <s v="Conductor failure-all"/>
    <s v="Service Drop"/>
    <m/>
    <m/>
    <m/>
    <m/>
    <s v="Overhead"/>
    <x v="1"/>
    <s v="Service Drop"/>
    <m/>
    <s v="CircuitID: 252441104"/>
    <s v="     "/>
    <s v="Non-HFTD"/>
    <x v="0"/>
    <m/>
    <m/>
    <n v="35.215299999999999"/>
    <n v="-119.39100000000001"/>
    <s v="Kern"/>
    <s v="ELK-HILLS-1104"/>
    <m/>
    <n v="12000"/>
    <s v="N/A"/>
    <x v="0"/>
    <s v="Customer"/>
    <s v="Agriculture"/>
    <m/>
    <m/>
    <s v="No"/>
    <m/>
    <m/>
    <m/>
    <m/>
    <m/>
    <m/>
    <m/>
    <s v="N"/>
    <s v="N"/>
    <m/>
    <m/>
    <s v="     "/>
    <m/>
    <m/>
    <m/>
    <m/>
    <m/>
    <m/>
    <m/>
    <m/>
    <m/>
    <m/>
    <m/>
    <m/>
    <m/>
    <m/>
    <m/>
    <m/>
    <m/>
    <m/>
    <m/>
  </r>
  <r>
    <s v="20201800"/>
    <s v="     "/>
    <n v="44004"/>
    <s v="6/22"/>
    <x v="0"/>
    <n v="0.56041666666666667"/>
    <s v="26"/>
    <n v="2"/>
    <s v="6"/>
    <x v="4"/>
    <n v="44004"/>
    <n v="0.55763888888888891"/>
    <s v="895 SHILOH RD in Windsor; bird flew into &quot;sec midspan&quot; wire which arced and needed to be replaced; two acre fire started that was put out by FD"/>
    <s v="     "/>
    <s v="FAS"/>
    <m/>
    <s v="Y"/>
    <x v="0"/>
    <s v="944405"/>
    <m/>
    <m/>
    <s v="T004994147"/>
    <n v="119196834"/>
    <m/>
    <s v="     "/>
    <x v="1"/>
    <s v="PG&amp;E"/>
    <m/>
    <s v="Vegetation"/>
    <m/>
    <s v="D"/>
    <m/>
    <s v="0.26-9.99"/>
    <m/>
    <s v="Contact - Animal - Bird"/>
    <s v="33.b. Animal contact"/>
    <s v="Contact - Bird"/>
    <s v="Contact from object"/>
    <s v="Contact - Animal"/>
    <m/>
    <s v="Contact - Animal"/>
    <s v="Conductor - Racked Secondary"/>
    <m/>
    <m/>
    <s v="Overhead"/>
    <x v="1"/>
    <s v="Conductor - Racked Secondary"/>
    <m/>
    <s v="103838589"/>
    <s v="     "/>
    <s v="Non-HFTD"/>
    <x v="0"/>
    <m/>
    <m/>
    <n v="38.527099999999997"/>
    <n v="-122.79600000000001"/>
    <s v="Sonoma"/>
    <s v="FULTON-1102"/>
    <m/>
    <n v="750"/>
    <s v="N/A"/>
    <x v="0"/>
    <s v="Windsor FD"/>
    <s v="Urban"/>
    <m/>
    <m/>
    <s v="No"/>
    <m/>
    <m/>
    <m/>
    <m/>
    <m/>
    <m/>
    <m/>
    <s v="N"/>
    <s v="N"/>
    <m/>
    <m/>
    <s v="     "/>
    <m/>
    <m/>
    <m/>
    <m/>
    <m/>
    <m/>
    <m/>
    <m/>
    <m/>
    <m/>
    <m/>
    <m/>
    <m/>
    <m/>
    <m/>
    <m/>
    <m/>
    <m/>
    <m/>
  </r>
  <r>
    <s v="20200640"/>
    <s v="     "/>
    <n v="44004"/>
    <s v="6/22"/>
    <x v="0"/>
    <n v="0.29791666666666666"/>
    <s v="26"/>
    <n v="2"/>
    <s v="6"/>
    <x v="4"/>
    <n v="44004"/>
    <n v="0.29652777777777778"/>
    <s v="On June 22, 2020 at 0911 hours, a PG&amp;E Troubleman patrolled the Wheatland 1104 12kV Distribution Circuit number 152811104 near 5378 Wise Rd in Lincoln, CA. He observed a 1-phase wire down at the cross-arm and a bird nest under the conductor cover. Initial analysis indicates the nest may've caused electrical tracking to the bonded pin. Cal Fire responded to and extinguished the 3 acre fire. The 279 minute outage affected 48 customers. We replaced 200' of 4 swan aluminum conductor steel-reinforced cable conductor, connector, insulator, and hardware/framing objects. We installed animal mitigation equipment. All the repairs were completed and the line was returned to service on June 22, 2020 at 1431 hours. This information is preliminary."/>
    <s v="     "/>
    <s v="FAS"/>
    <m/>
    <s v="N"/>
    <x v="0"/>
    <s v="944169"/>
    <s v="20-0063516"/>
    <m/>
    <s v="T004993692, T004993847"/>
    <n v="119195156"/>
    <m/>
    <s v="     "/>
    <x v="1"/>
    <s v="PG&amp;E"/>
    <m/>
    <s v="Vegetation"/>
    <m/>
    <s v="D"/>
    <s v="D"/>
    <s v="0.26-9.99"/>
    <s v="3 Acres per Cal-Fire"/>
    <s v="Contact - Animal - Bird"/>
    <s v="33.b. Animal contact"/>
    <s v="Contact - Bird"/>
    <s v="Contact from object"/>
    <s v="Contact - Animal"/>
    <m/>
    <s v="Contact - Animal"/>
    <s v="Conductor - Primary"/>
    <s v="Open Circuit"/>
    <m/>
    <s v="Overhead"/>
    <x v="3"/>
    <s v="Conductor - Primary"/>
    <s v="Conductors - Primary (1 Broken/Damaged &amp; 1 Burnt), Connector (Burnt), Insulator (Flashed), Hardware/Framing (2 Broken/Damaged), Animal Mitigation (Missing)"/>
    <s v="Pole ID: 100034761, Circuit ID: "/>
    <s v="     "/>
    <s v="Non-HFTD"/>
    <x v="0"/>
    <m/>
    <m/>
    <n v="38.926299999999998"/>
    <n v="-121.42"/>
    <s v="Sutter"/>
    <s v="WHEATLAND-1104"/>
    <m/>
    <n v="12000"/>
    <m/>
    <x v="0"/>
    <s v="Cal Fire Grass Valley"/>
    <s v="Herbaceous"/>
    <m/>
    <m/>
    <s v="No"/>
    <s v="3"/>
    <m/>
    <m/>
    <m/>
    <m/>
    <m/>
    <m/>
    <s v="N"/>
    <s v="N"/>
    <m/>
    <m/>
    <s v="     "/>
    <m/>
    <m/>
    <m/>
    <m/>
    <m/>
    <m/>
    <m/>
    <m/>
    <m/>
    <m/>
    <m/>
    <m/>
    <m/>
    <m/>
    <m/>
    <m/>
    <m/>
    <m/>
    <m/>
  </r>
  <r>
    <s v="20201801"/>
    <s v="     "/>
    <n v="44004"/>
    <s v="6/22"/>
    <x v="0"/>
    <n v="0.26458333333333334"/>
    <s v="26"/>
    <n v="2"/>
    <s v="6"/>
    <x v="4"/>
    <m/>
    <m/>
    <s v="Escalation"/>
    <s v="     "/>
    <s v="FAS"/>
    <m/>
    <s v="Y"/>
    <x v="0"/>
    <m/>
    <m/>
    <m/>
    <s v="T004993660"/>
    <m/>
    <m/>
    <s v="     "/>
    <x v="2"/>
    <s v="PG&amp;E"/>
    <m/>
    <s v="Other"/>
    <m/>
    <s v="D"/>
    <m/>
    <s v="Unknown"/>
    <m/>
    <s v="Contact - Animal - Nest"/>
    <s v="33.e. Other contact from object"/>
    <s v="Contact - Nest"/>
    <s v="Contact from object"/>
    <s v="Contact - Nest"/>
    <m/>
    <s v="Contact - Nest"/>
    <s v="Pole"/>
    <m/>
    <m/>
    <s v="Overhead"/>
    <x v="3"/>
    <s v="Pole"/>
    <m/>
    <m/>
    <s v="     "/>
    <s v="Non-HFTD"/>
    <x v="0"/>
    <m/>
    <m/>
    <n v="35.339599999999997"/>
    <n v="-119.151"/>
    <s v="Kern"/>
    <s v="TEVIS-2104"/>
    <m/>
    <n v="21000"/>
    <m/>
    <x v="0"/>
    <m/>
    <s v="Agriculture"/>
    <m/>
    <m/>
    <s v="No"/>
    <m/>
    <m/>
    <m/>
    <m/>
    <m/>
    <m/>
    <m/>
    <s v="N"/>
    <s v="N"/>
    <m/>
    <m/>
    <s v="     "/>
    <m/>
    <m/>
    <m/>
    <m/>
    <m/>
    <m/>
    <m/>
    <m/>
    <m/>
    <m/>
    <m/>
    <m/>
    <m/>
    <m/>
    <m/>
    <m/>
    <m/>
    <m/>
    <m/>
  </r>
  <r>
    <s v="20200660"/>
    <s v="     "/>
    <n v="44004"/>
    <s v="6/22"/>
    <x v="0"/>
    <n v="0.52708333333333335"/>
    <s v="26"/>
    <n v="2"/>
    <s v="6"/>
    <x v="4"/>
    <n v="44004"/>
    <n v="0.52222222222222225"/>
    <s v="On June 22, 2020 at 1244 hours, a PG&amp;E Troubleman patrolling the Country Club 1103 12kV Distribution Circuit number 163121103 near 4860 Kentfield Rd in Stockton, where he observed a vegetation fire in progress and a wire down. A non-PG&amp;E affiliated tree-crew was performing work on trees growing into the lines. Vegetation fell into a secondary conductor, causing the lines to contact, spark, and resulting in an ignition. The ensuing fire was greater than 1 linear meter. PG&amp;E de-energized the primary service for the safety of the fire department and the public and 111 customers were without service for 555 minutes. The Stockton Fire Department responded to and extinguished the fire. The fire burnt trees, fences, the backyard of a home, a car, the pole, and damaged both the primary and secondary. We replaced the primary and secondary cross-arms and service wire. Repairs were complete and service was restored on June 22, 2020 at 2245 hours.  The information is preliminary, further investigation being performed by Electric Incident Investigations. Reference (EI200622B)."/>
    <s v="     "/>
    <s v="FAS"/>
    <m/>
    <s v="N"/>
    <x v="0"/>
    <m/>
    <s v="20-0063644"/>
    <m/>
    <s v="T004994091, T004994086"/>
    <n v="119196855"/>
    <s v="EI200622B"/>
    <s v="     "/>
    <x v="1"/>
    <s v="PG&amp;E"/>
    <m/>
    <s v="Vegetation"/>
    <m/>
    <s v="D"/>
    <s v="D"/>
    <s v="&lt;0.25"/>
    <m/>
    <s v="Vegetation"/>
    <s v="33.a. Veg. contact"/>
    <s v="Vegetation"/>
    <s v="Contact from object"/>
    <s v="Contact - Vegetation"/>
    <m/>
    <s v="Contact - Vegetation"/>
    <s v="Conductor - Secondary"/>
    <s v="Line to Ground"/>
    <m/>
    <s v="Overhead"/>
    <x v="1"/>
    <s v="Conductor - Secondary"/>
    <s v="1 Crossarm (Burnt), 4 Conductors (3 Burnt /1 Damaged), 1 Transformer (Damaged); Primary and Secondary Crossarms and Service wire"/>
    <s v="Pole ID: 102138709"/>
    <s v="     "/>
    <s v="Non-HFTD"/>
    <x v="0"/>
    <m/>
    <m/>
    <n v="37.997599999999998"/>
    <n v="-121.303"/>
    <s v="San Joaquin"/>
    <s v="COUNTRY-CLUB-1103"/>
    <m/>
    <n v="12000"/>
    <s v="N/A"/>
    <x v="0"/>
    <s v="Stockton FD"/>
    <s v="Herbaceous"/>
    <m/>
    <m/>
    <s v="No"/>
    <m/>
    <m/>
    <m/>
    <m/>
    <m/>
    <m/>
    <m/>
    <s v="N"/>
    <s v="N"/>
    <m/>
    <m/>
    <s v="     "/>
    <m/>
    <m/>
    <m/>
    <m/>
    <m/>
    <m/>
    <m/>
    <m/>
    <m/>
    <m/>
    <m/>
    <m/>
    <m/>
    <m/>
    <m/>
    <m/>
    <m/>
    <m/>
    <m/>
  </r>
  <r>
    <s v="20201802"/>
    <s v="     "/>
    <n v="44004"/>
    <s v="6/22"/>
    <x v="0"/>
    <n v="0.33819444444444446"/>
    <s v="26"/>
    <n v="2"/>
    <s v="6"/>
    <x v="4"/>
    <n v="44004"/>
    <n v="0.33541666666666664"/>
    <s v="Contacted Tman on 2/11 &amp; 3/2/21 but no response; 2/18/21, contected Tman"/>
    <s v="     "/>
    <s v="FAS"/>
    <m/>
    <s v="Y"/>
    <x v="0"/>
    <s v="943994"/>
    <s v="20-0063493"/>
    <m/>
    <s v="T004993747"/>
    <n v="119194560"/>
    <m/>
    <s v="     "/>
    <x v="0"/>
    <s v="PG&amp;E"/>
    <m/>
    <s v="Building"/>
    <m/>
    <s v="D"/>
    <m/>
    <s v="Structure-PG&amp;E only"/>
    <m/>
    <s v="Equipment - PG&amp;E"/>
    <s v="34.o. Other"/>
    <s v="Equipment - PG&amp;E"/>
    <s v="All types of equipment / facility failure"/>
    <m/>
    <s v="Pole"/>
    <m/>
    <m/>
    <s v="Line to Ground"/>
    <m/>
    <s v="Overhead"/>
    <x v="3"/>
    <s v="Pole"/>
    <m/>
    <s v="101850303"/>
    <s v="     "/>
    <s v="Non-HFTD"/>
    <x v="0"/>
    <n v="510"/>
    <m/>
    <n v="35.294800000000002"/>
    <n v="-120.762"/>
    <s v="San Luis Obispo"/>
    <s v="FOOTHILL-1101"/>
    <m/>
    <n v="12000"/>
    <m/>
    <x v="0"/>
    <s v="Unknown"/>
    <s v="Agriculture"/>
    <m/>
    <m/>
    <s v="No"/>
    <m/>
    <m/>
    <m/>
    <m/>
    <m/>
    <m/>
    <m/>
    <s v="N"/>
    <s v="N"/>
    <m/>
    <m/>
    <s v="     "/>
    <m/>
    <m/>
    <m/>
    <m/>
    <m/>
    <m/>
    <m/>
    <m/>
    <m/>
    <m/>
    <m/>
    <m/>
    <m/>
    <m/>
    <m/>
    <m/>
    <m/>
    <m/>
    <m/>
  </r>
  <r>
    <s v="20210893"/>
    <s v="     "/>
    <n v="44369"/>
    <s v="6/22"/>
    <x v="0"/>
    <n v="0.7055555555555556"/>
    <s v="26"/>
    <n v="2"/>
    <s v="6"/>
    <x v="5"/>
    <n v="44369"/>
    <m/>
    <s v="Service drop burned and fell to ground due to customer tampering with electrical for grow house. The troubleman found non PG&amp;E connections at weatherhead, meter was missing seal as well. The ensuing fire was 3 meter - 0.25 acre in size. This information is preliminary."/>
    <s v="     "/>
    <s v="FAS"/>
    <m/>
    <s v="N"/>
    <x v="0"/>
    <m/>
    <m/>
    <m/>
    <s v="T005323480"/>
    <m/>
    <m/>
    <s v="     "/>
    <x v="1"/>
    <s v="PG&amp;E"/>
    <m/>
    <s v="Other"/>
    <s v="Unknown"/>
    <s v="D"/>
    <s v="D"/>
    <s v="&lt;0.25"/>
    <m/>
    <s v="Contact - 3rd Party"/>
    <s v="38.a. Vandalism / Theft"/>
    <s v="Contact - 3rd Party"/>
    <s v="Vandalism"/>
    <s v="Vandalism"/>
    <m/>
    <s v="Vandalism"/>
    <s v="Service Drop"/>
    <m/>
    <s v="Y"/>
    <s v="Overhead"/>
    <x v="2"/>
    <s v="Service Drop"/>
    <s v="Service Drop"/>
    <s v="100654547"/>
    <s v="     "/>
    <s v="Non-HFTD"/>
    <x v="0"/>
    <m/>
    <m/>
    <n v="36.804699999999997"/>
    <n v="-119.82899999999999"/>
    <s v="Fresno"/>
    <s v="ASHLAN-AVE-2105"/>
    <m/>
    <m/>
    <s v="N/A"/>
    <x v="0"/>
    <s v="Customer"/>
    <s v="Urban"/>
    <m/>
    <m/>
    <s v="No"/>
    <m/>
    <m/>
    <m/>
    <m/>
    <m/>
    <m/>
    <m/>
    <s v="N"/>
    <s v="N"/>
    <m/>
    <m/>
    <s v="     "/>
    <m/>
    <m/>
    <m/>
    <m/>
    <m/>
    <m/>
    <m/>
    <m/>
    <m/>
    <m/>
    <m/>
    <m/>
    <m/>
    <m/>
    <m/>
    <m/>
    <m/>
    <m/>
    <m/>
  </r>
  <r>
    <s v="20210892"/>
    <s v="     "/>
    <n v="44369"/>
    <s v="6/22"/>
    <x v="0"/>
    <n v="0.58402777777777781"/>
    <s v="26"/>
    <n v="2"/>
    <s v="6"/>
    <x v="5"/>
    <n v="44369"/>
    <m/>
    <s v="Troubleman reports a no good surge arrestor that ignited a small 1 meter - &lt; 3 meter grass fire at the base of distribution pole. This information is preliminary."/>
    <s v="     "/>
    <s v="FAS"/>
    <m/>
    <s v="N"/>
    <x v="0"/>
    <m/>
    <m/>
    <m/>
    <s v="T005323312"/>
    <n v="121582000"/>
    <m/>
    <s v="     "/>
    <x v="1"/>
    <s v="PG&amp;E"/>
    <m/>
    <s v="Vegetation"/>
    <s v="Capacitor"/>
    <s v="D"/>
    <s v="D"/>
    <s v="&lt;3 meters of linear travel"/>
    <m/>
    <s v="Equipment - PG&amp;E"/>
    <s v="34.a. Capacitor bank damage or failure"/>
    <s v="Equipment - PG&amp;E"/>
    <s v="All types of equipment / facility failure"/>
    <s v="Capacitor bank failure"/>
    <s v="Capacitor Bank"/>
    <m/>
    <m/>
    <m/>
    <s v="Y"/>
    <s v="Overhead"/>
    <x v="3"/>
    <s v="Capacitor Bank"/>
    <s v="Capacitor"/>
    <s v="100344692"/>
    <s v="     "/>
    <s v="Non-HFTD"/>
    <x v="0"/>
    <m/>
    <m/>
    <n v="39.7532"/>
    <n v="-121.834"/>
    <s v="Butte"/>
    <s v="SYCAMORE-CREEK-1102"/>
    <m/>
    <n v="12000"/>
    <m/>
    <x v="0"/>
    <s v="Chico FD"/>
    <s v="Urban"/>
    <s v="Grass fuel model"/>
    <m/>
    <s v="No"/>
    <m/>
    <m/>
    <m/>
    <m/>
    <m/>
    <m/>
    <m/>
    <s v="N"/>
    <s v="N"/>
    <m/>
    <m/>
    <s v="     "/>
    <m/>
    <m/>
    <m/>
    <m/>
    <m/>
    <m/>
    <m/>
    <m/>
    <m/>
    <m/>
    <m/>
    <m/>
    <m/>
    <m/>
    <m/>
    <m/>
    <m/>
    <m/>
    <m/>
  </r>
  <r>
    <s v="20210896"/>
    <s v="     "/>
    <n v="44369"/>
    <s v="6/22"/>
    <x v="0"/>
    <n v="0.91249999999999998"/>
    <s v="26"/>
    <n v="2"/>
    <s v="6"/>
    <x v="5"/>
    <n v="44369"/>
    <m/>
    <s v="Tree rubbed into service and caused sparks to fall to ground, igniting a 0.25 - 10 acre fire. This information is preliminary."/>
    <s v="     "/>
    <s v="FAS"/>
    <m/>
    <s v="N"/>
    <x v="0"/>
    <m/>
    <m/>
    <m/>
    <s v="T005323634"/>
    <m/>
    <m/>
    <s v="     "/>
    <x v="1"/>
    <s v="PG&amp;E"/>
    <m/>
    <s v="Vegetation"/>
    <m/>
    <s v="D"/>
    <s v="D"/>
    <s v="0.26-9.99"/>
    <m/>
    <s v="Vegetation"/>
    <s v="33.a. Veg. contact"/>
    <s v="Vegetation"/>
    <s v="Contact from object"/>
    <s v="Veg. contact"/>
    <m/>
    <s v="Veg. contact"/>
    <s v="Service Drop"/>
    <m/>
    <s v="Y"/>
    <s v="Overhead"/>
    <x v="2"/>
    <s v="Service Drop"/>
    <m/>
    <s v="101752964"/>
    <s v="     "/>
    <s v="Non-HFTD"/>
    <x v="0"/>
    <m/>
    <m/>
    <n v="36.836500000000001"/>
    <n v="-121.425"/>
    <s v="San Benito"/>
    <s v="HOLLISTER-2101"/>
    <m/>
    <m/>
    <s v="N/A"/>
    <x v="0"/>
    <s v="Hollister FD"/>
    <s v="Herbaceous"/>
    <m/>
    <m/>
    <s v="No"/>
    <m/>
    <m/>
    <m/>
    <m/>
    <m/>
    <m/>
    <m/>
    <s v="N"/>
    <s v="N"/>
    <m/>
    <m/>
    <s v="     "/>
    <m/>
    <m/>
    <m/>
    <m/>
    <m/>
    <m/>
    <m/>
    <m/>
    <m/>
    <m/>
    <m/>
    <m/>
    <m/>
    <m/>
    <m/>
    <m/>
    <m/>
    <m/>
    <m/>
  </r>
  <r>
    <s v="20210894"/>
    <s v="     "/>
    <n v="44369"/>
    <s v="6/22"/>
    <x v="0"/>
    <n v="0.75624999999999998"/>
    <s v="26"/>
    <n v="2"/>
    <s v="6"/>
    <x v="5"/>
    <n v="44369"/>
    <m/>
    <s v="Tree fell through service and damaged the weatherhead, resulting in a less than one meter fire that was extinguished by the customer. This information is preliminary. OIS: 1382460; ILIS: None; FOID: T005323536; Create Time: 18:09; Outage Time: 18:05; Circuit ID: 102521104, SAP ID: 100422475; Division: North Valley; Tman ID: KDMB"/>
    <s v="     "/>
    <s v="FAS"/>
    <m/>
    <s v="N"/>
    <x v="0"/>
    <m/>
    <m/>
    <m/>
    <s v="T005323536"/>
    <m/>
    <m/>
    <s v="     "/>
    <x v="1"/>
    <s v="PG&amp;E"/>
    <m/>
    <s v="Vegetation"/>
    <s v="Service Drop"/>
    <s v="D"/>
    <s v="D"/>
    <s v="&lt;3 meters of linear travel"/>
    <m/>
    <s v="Vegetation"/>
    <s v="33.a. Veg. contact"/>
    <s v="Vegetation"/>
    <s v="Contact from object"/>
    <s v="Veg. contact"/>
    <m/>
    <s v="Veg. contact"/>
    <s v="Service Drop"/>
    <m/>
    <s v="Y"/>
    <s v="Overhead"/>
    <x v="2"/>
    <s v="Service Drop"/>
    <s v="Service Drop"/>
    <s v="100422475"/>
    <s v="     "/>
    <s v="Non-HFTD"/>
    <x v="0"/>
    <m/>
    <m/>
    <n v="39.512799999999999"/>
    <n v="-121.54900000000001"/>
    <s v="Butte"/>
    <s v="OROVILLE-1104"/>
    <m/>
    <m/>
    <s v="N/A"/>
    <x v="0"/>
    <s v="Oroville FD, Customer"/>
    <s v="Urban"/>
    <s v="Grass fuel model"/>
    <m/>
    <s v="No"/>
    <m/>
    <m/>
    <m/>
    <m/>
    <m/>
    <m/>
    <m/>
    <s v="N"/>
    <s v="N"/>
    <m/>
    <m/>
    <s v="     "/>
    <m/>
    <m/>
    <m/>
    <m/>
    <m/>
    <m/>
    <m/>
    <m/>
    <m/>
    <m/>
    <m/>
    <m/>
    <m/>
    <m/>
    <m/>
    <m/>
    <m/>
    <m/>
    <m/>
  </r>
  <r>
    <s v="20210891"/>
    <s v="     "/>
    <n v="44369"/>
    <s v="6/22"/>
    <x v="0"/>
    <n v="0.57222222222222219"/>
    <s v="26"/>
    <n v="2"/>
    <s v="6"/>
    <x v="5"/>
    <n v="44369"/>
    <m/>
    <s v="Bird nest on transformer caused an ignition. The ensuing fire was less than 1 linear meter and extinguished by customer. This information is preliminary."/>
    <s v="     "/>
    <s v="FAS"/>
    <m/>
    <s v="N"/>
    <x v="0"/>
    <m/>
    <s v="21-0077627"/>
    <m/>
    <s v="T005323293"/>
    <n v="121582000"/>
    <m/>
    <s v="     "/>
    <x v="0"/>
    <s v="PG&amp;E"/>
    <m/>
    <s v="Other"/>
    <s v="Nest"/>
    <s v="D"/>
    <m/>
    <s v="&lt;3 meters of linear travel"/>
    <m/>
    <s v="Contact - Animal - Nest"/>
    <s v="33.e. Other contact from object"/>
    <s v="Contact - Nest"/>
    <s v="Contact from object"/>
    <s v="Nest Contact"/>
    <m/>
    <s v="Nest Contact"/>
    <s v="Transformer Bushing"/>
    <s v="Line to Ground"/>
    <s v="N"/>
    <s v="Overhead"/>
    <x v="3"/>
    <s v="Transformer Bushing"/>
    <s v="Transformer"/>
    <m/>
    <s v="     "/>
    <s v="Non-HFTD"/>
    <x v="0"/>
    <m/>
    <m/>
    <n v="35.605699999999999"/>
    <n v="-120.357"/>
    <s v="San Luis Obispo"/>
    <s v="CHOLAME-1101"/>
    <m/>
    <n v="12000"/>
    <m/>
    <x v="0"/>
    <s v="Customer"/>
    <s v="Herbaceous"/>
    <m/>
    <m/>
    <s v="No"/>
    <m/>
    <m/>
    <m/>
    <m/>
    <m/>
    <m/>
    <m/>
    <s v="N"/>
    <s v="N"/>
    <m/>
    <m/>
    <s v="     "/>
    <m/>
    <m/>
    <m/>
    <m/>
    <m/>
    <m/>
    <m/>
    <m/>
    <m/>
    <m/>
    <m/>
    <m/>
    <m/>
    <m/>
    <m/>
    <m/>
    <m/>
    <m/>
    <m/>
  </r>
  <r>
    <s v="20210886"/>
    <s v="     "/>
    <n v="44369"/>
    <s v="6/22"/>
    <x v="0"/>
    <n v="0.25416666666666665"/>
    <s v="26"/>
    <n v="2"/>
    <s v="6"/>
    <x v="5"/>
    <n v="44369"/>
    <m/>
    <s v="Bird nest caught fire on top of transformer. The ensuing fire was less than one meter in size. This information is preliminary."/>
    <s v="     "/>
    <s v="FAS"/>
    <m/>
    <s v="N"/>
    <x v="0"/>
    <m/>
    <s v="21-0077319"/>
    <m/>
    <s v="T005322749"/>
    <n v="121578000"/>
    <m/>
    <s v="     "/>
    <x v="0"/>
    <s v="PG&amp;E"/>
    <m/>
    <s v="Other"/>
    <s v="Nest"/>
    <s v="D"/>
    <m/>
    <s v="&lt;3 meters of linear travel"/>
    <s v="Structure only"/>
    <s v="Contact - Animal - Nest"/>
    <s v="33.e. Other contact from object"/>
    <s v="Contact - Nest"/>
    <s v="Contact from object"/>
    <s v="Nest Contact"/>
    <m/>
    <s v="Nest Contact"/>
    <s v="Transformer Bushing"/>
    <s v="Line to Ground"/>
    <s v="N"/>
    <s v="Overhead"/>
    <x v="3"/>
    <s v="Transformer Bushing"/>
    <s v="Transformer"/>
    <s v="103848094"/>
    <s v="     "/>
    <s v="Non-HFTD"/>
    <x v="0"/>
    <m/>
    <m/>
    <n v="37.642299999999999"/>
    <n v="-121.398"/>
    <s v="San Joaquin"/>
    <s v="CARBONA-1104"/>
    <m/>
    <n v="12000"/>
    <m/>
    <x v="0"/>
    <s v="Self Extinguished"/>
    <s v="Agriculture"/>
    <m/>
    <m/>
    <s v="No"/>
    <m/>
    <m/>
    <m/>
    <m/>
    <m/>
    <m/>
    <m/>
    <s v="N"/>
    <s v="N"/>
    <m/>
    <m/>
    <s v="     "/>
    <m/>
    <m/>
    <m/>
    <m/>
    <m/>
    <m/>
    <m/>
    <m/>
    <m/>
    <m/>
    <m/>
    <m/>
    <m/>
    <m/>
    <m/>
    <m/>
    <m/>
    <m/>
    <m/>
  </r>
  <r>
    <s v="20210885"/>
    <s v="     "/>
    <n v="44369"/>
    <s v="6/22"/>
    <x v="0"/>
    <n v="0.22569444444444445"/>
    <s v="26"/>
    <n v="2"/>
    <s v="6"/>
    <x v="5"/>
    <n v="44369"/>
    <m/>
    <s v="Tree grew into overhead service drop, damaging the hot leg and neutral. Then ensuing fire was 3 meters - 0.25 acre in size. This information is preliminary. OIS: TR7926755; FOID: T005322728, 7962173559; S9 Tag: 121578203; EC: 121600400; Pre-Existing EC: 119943830; Circuit ID: 062462227, SAP Pole ID: 101579091; TMAN: KMKO; County: Yolo; Division: Sacramento"/>
    <s v="     "/>
    <s v="FAS"/>
    <m/>
    <s v="N"/>
    <x v="0"/>
    <m/>
    <m/>
    <m/>
    <s v="T005322728"/>
    <m/>
    <m/>
    <s v="     "/>
    <x v="1"/>
    <s v="PG&amp;E"/>
    <m/>
    <s v="Vegetation"/>
    <s v="Conductor, Neutral, Hot Leg, Weatherhead"/>
    <s v="D"/>
    <s v="D"/>
    <s v="&lt;0.25"/>
    <s v="150’ X 50’"/>
    <s v="Vegetation"/>
    <s v="33.a. Veg. contact"/>
    <s v="Vegetation"/>
    <s v="Contact from object"/>
    <s v="Veg. contact"/>
    <m/>
    <s v="Veg. contact"/>
    <s v="Service Drop"/>
    <m/>
    <s v="Y"/>
    <s v="Overhead"/>
    <x v="2"/>
    <s v="Service Drop"/>
    <s v="Conductor, Neutral, Hot Leg, Weatherhead"/>
    <s v="101579091"/>
    <s v="     "/>
    <s v="Non-HFTD"/>
    <x v="0"/>
    <m/>
    <m/>
    <n v="38.412199999999999"/>
    <n v="-121.52200000000001"/>
    <s v="Yolo"/>
    <s v="GRAND-ISLAND-2227"/>
    <m/>
    <m/>
    <s v="N/A"/>
    <x v="0"/>
    <s v="Clarksburg FD"/>
    <s v="Herbaceous"/>
    <m/>
    <m/>
    <s v="No"/>
    <m/>
    <m/>
    <m/>
    <m/>
    <m/>
    <m/>
    <m/>
    <s v="N"/>
    <s v="N"/>
    <m/>
    <m/>
    <s v="     "/>
    <m/>
    <m/>
    <m/>
    <m/>
    <m/>
    <m/>
    <m/>
    <m/>
    <m/>
    <m/>
    <m/>
    <m/>
    <m/>
    <m/>
    <m/>
    <m/>
    <m/>
    <m/>
    <m/>
  </r>
  <r>
    <s v="20210889"/>
    <s v="     "/>
    <n v="44369"/>
    <s v="6/22"/>
    <x v="0"/>
    <n v="0.56319444444444444"/>
    <s v="26"/>
    <n v="2"/>
    <s v="6"/>
    <x v="5"/>
    <n v="44369"/>
    <m/>
    <s v="Third party vehicle snagged phone lines, resulting in two damaged poles and a 0.25 - 10 acre fire. This information is preliminary."/>
    <s v="     "/>
    <s v="FAS"/>
    <m/>
    <s v="N"/>
    <x v="0"/>
    <m/>
    <s v="21-0077584"/>
    <m/>
    <s v="T005323271"/>
    <m/>
    <m/>
    <s v="     "/>
    <x v="1"/>
    <s v="PG&amp;E"/>
    <m/>
    <s v="Vegetation"/>
    <s v="Pole"/>
    <s v="D"/>
    <m/>
    <s v="0.26-9.99"/>
    <m/>
    <s v="Contact - 3rd Party"/>
    <s v="33.d. Vehicle contact"/>
    <s v="Contact - 3rd Party"/>
    <s v="Contact from object"/>
    <s v="Vehicle contact"/>
    <m/>
    <s v="Vehicle contact"/>
    <s v="Pole"/>
    <s v="Three Phase Fault"/>
    <s v="Y"/>
    <s v="Overhead"/>
    <x v="3"/>
    <s v="Pole"/>
    <s v="Pole"/>
    <m/>
    <s v="     "/>
    <s v="Non-HFTD"/>
    <x v="0"/>
    <n v="305"/>
    <m/>
    <n v="38.678400000000003"/>
    <n v="-121.026"/>
    <s v="El Dorado"/>
    <s v="CLARKSVILLE-2104"/>
    <m/>
    <n v="21000"/>
    <m/>
    <x v="0"/>
    <s v="Cal Fire"/>
    <s v="Urban"/>
    <m/>
    <m/>
    <s v="No"/>
    <m/>
    <m/>
    <m/>
    <m/>
    <m/>
    <m/>
    <m/>
    <s v="N"/>
    <s v="N"/>
    <m/>
    <m/>
    <s v="     "/>
    <m/>
    <m/>
    <m/>
    <m/>
    <m/>
    <m/>
    <m/>
    <m/>
    <m/>
    <m/>
    <m/>
    <m/>
    <m/>
    <m/>
    <m/>
    <m/>
    <m/>
    <m/>
    <m/>
  </r>
  <r>
    <s v="20210888"/>
    <s v="     "/>
    <n v="44369"/>
    <s v="6/22"/>
    <x v="0"/>
    <n v="0.29166666666666669"/>
    <s v="26"/>
    <n v="2"/>
    <s v="6"/>
    <x v="5"/>
    <n v="44369"/>
    <m/>
    <s v="Bird contact with overhead LR 385236 caused bushings to flashover and ignite a less than one acre fire. EOC preliminary notes: I got a call from the HAWC about this fire and outage. I went on the local FD facebook page since this is near my house and they posted about a veg fire and possible failed transformer. I went out to the fire area and talked to the troublemen. Two troublemen were on site, one left shortly after I arrived. The fire department had already left when I arrived and the less than 1 acre vegetation fire had been completely extinguished. The fire was caused by a bird strike and the dead bird was at the base of a pole that has LR 385236. There was no property damage or injury or media onsite when I was there. I am considering this non reportable.  This information is preliminary."/>
    <s v="     "/>
    <s v="FAS"/>
    <m/>
    <s v="N"/>
    <x v="0"/>
    <m/>
    <s v="21-0077306"/>
    <m/>
    <s v="T005322800, T005322802, T005322803"/>
    <n v="121578000"/>
    <m/>
    <s v="     "/>
    <x v="1"/>
    <s v="PG&amp;E"/>
    <m/>
    <s v="Vegetation"/>
    <s v="Recloser"/>
    <s v="D"/>
    <s v="D"/>
    <s v="&lt;0.25"/>
    <s v="0.25 acre grass fire"/>
    <s v="Contact - Animal - Bird"/>
    <s v="33.b. Animal contact"/>
    <s v="Contact - Bird"/>
    <s v="Contact from object"/>
    <s v="Animal contact"/>
    <m/>
    <s v="Animal contact"/>
    <s v="Recloser"/>
    <s v="Line to Ground"/>
    <s v="N"/>
    <s v="Overhead"/>
    <x v="3"/>
    <s v="Recloser"/>
    <s v="Recloser"/>
    <m/>
    <s v="     "/>
    <s v="Non-HFTD"/>
    <x v="0"/>
    <m/>
    <m/>
    <n v="38.648200000000003"/>
    <n v="-121.07299999999999"/>
    <s v="El Dorado"/>
    <s v="CLARKSVILLE-2105"/>
    <m/>
    <n v="21000"/>
    <m/>
    <x v="0"/>
    <s v="Cal Fire"/>
    <s v="Herbaceous"/>
    <s v="Grass fuel model"/>
    <m/>
    <s v="No"/>
    <m/>
    <m/>
    <m/>
    <m/>
    <m/>
    <s v="TOWN"/>
    <m/>
    <s v="N"/>
    <s v="N"/>
    <m/>
    <m/>
    <s v="     "/>
    <m/>
    <m/>
    <m/>
    <m/>
    <m/>
    <m/>
    <m/>
    <m/>
    <m/>
    <m/>
    <m/>
    <m/>
    <m/>
    <m/>
    <m/>
    <m/>
    <m/>
    <m/>
    <m/>
  </r>
  <r>
    <s v="20140025"/>
    <s v="     "/>
    <n v="41813"/>
    <s v="6/23"/>
    <x v="0"/>
    <n v="0.73958333333333337"/>
    <s v="26"/>
    <n v="2"/>
    <s v="6"/>
    <x v="7"/>
    <n v="41813"/>
    <n v="0.73958333333333337"/>
    <s v="PER WILKINS, HE &amp; FIRE DEPT ARE IN THE CLEAR.  LOOKS LIKE FIRE WAS ONLY 1/2 ACRE NOT FULL ACRE."/>
    <s v="     "/>
    <m/>
    <m/>
    <s v="N"/>
    <x v="0"/>
    <s v="1038496"/>
    <s v="14-0040061"/>
    <m/>
    <m/>
    <n v="108533976"/>
    <m/>
    <s v="     "/>
    <x v="1"/>
    <s v="PG&amp;E"/>
    <m/>
    <s v="Vegetation"/>
    <m/>
    <s v="D"/>
    <m/>
    <s v="0.26-9.99"/>
    <s v="Square Feet: ; Acreage: 0.5"/>
    <s v="Vegetation"/>
    <s v="33.a. Veg. contact"/>
    <s v="Vegetation"/>
    <s v="All types of equipment / facility failure"/>
    <s v="Contact - Vegetation"/>
    <m/>
    <s v="Contact - Vegetation"/>
    <s v="Conductor"/>
    <s v="Three Phase Fault"/>
    <m/>
    <s v="Overhead"/>
    <x v="3"/>
    <s v="Conductor"/>
    <m/>
    <s v="BET: MTR# 1007517420 &amp; FUCO 7495"/>
    <s v="     "/>
    <s v="Non-HFTD"/>
    <x v="0"/>
    <n v="330"/>
    <m/>
    <n v="39.064"/>
    <n v="-121.02200000000001"/>
    <s v="Nevada"/>
    <s v="HIGGINS-1110"/>
    <s v="152691110"/>
    <n v="12000"/>
    <s v="HIGGINS 11102408"/>
    <x v="0"/>
    <m/>
    <s v="Hardwood Forest"/>
    <m/>
    <m/>
    <s v="No"/>
    <m/>
    <m/>
    <m/>
    <m/>
    <m/>
    <m/>
    <m/>
    <s v="N"/>
    <s v="N"/>
    <m/>
    <m/>
    <s v="     "/>
    <s v="39.06402400"/>
    <s v="-121.02248600"/>
    <s v="Jun 24 2014 12:00AM"/>
    <s v="BranchFail"/>
    <s v="Green gray pine 95 foot tall, 36&quot; DBH, located 57 from power lines. Pine had multiple branches split from main trunk 17 from ground. 3-4 branches split and fell multiple directions."/>
    <s v="PINE"/>
    <s v="95"/>
    <s v="36"/>
    <s v="57"/>
    <s v="Slight"/>
    <s v="None"/>
    <s v="N"/>
    <s v="1"/>
    <m/>
    <s v="Other"/>
    <s v="A"/>
    <s v="CrossArm"/>
    <s v="BareWire"/>
    <s v="14"/>
  </r>
  <r>
    <s v="20140024"/>
    <s v="     "/>
    <n v="41813"/>
    <s v="6/23"/>
    <x v="0"/>
    <n v="0.25277777777777777"/>
    <s v="26"/>
    <n v="2"/>
    <s v="6"/>
    <x v="7"/>
    <n v="41813"/>
    <n v="0.25277777777777777"/>
    <s v="Fire at base of pole"/>
    <s v="     "/>
    <m/>
    <m/>
    <s v="N"/>
    <x v="0"/>
    <m/>
    <m/>
    <m/>
    <m/>
    <m/>
    <m/>
    <s v="     "/>
    <x v="1"/>
    <s v="PG&amp;E"/>
    <m/>
    <s v="Vegetation"/>
    <m/>
    <s v="T"/>
    <m/>
    <s v="&lt;0.25"/>
    <s v="Square Feet: ; Acreage: "/>
    <s v="Contact - Animal - Bird"/>
    <s v="33.b. Animal contact"/>
    <s v="Contact - Bird"/>
    <s v="All types of equipment / facility failure"/>
    <s v="Contact - Animal"/>
    <m/>
    <s v="Contact - Animal"/>
    <s v="Conductor"/>
    <m/>
    <s v="None"/>
    <s v="Overhead"/>
    <x v="4"/>
    <s v="Conductor"/>
    <m/>
    <s v="Pole 007/019"/>
    <s v="     "/>
    <s v="Non-HFTD"/>
    <x v="0"/>
    <n v="420"/>
    <m/>
    <n v="37.504600000000003"/>
    <n v="-120.00700000000001"/>
    <s v="Mariposa"/>
    <s v="EXCHEQUER-YOSEMITE-70"/>
    <s v="ETL.8651"/>
    <n v="70000"/>
    <s v="N/A"/>
    <x v="0"/>
    <m/>
    <s v="Urban"/>
    <m/>
    <m/>
    <s v="No"/>
    <m/>
    <m/>
    <m/>
    <m/>
    <m/>
    <m/>
    <m/>
    <s v="N"/>
    <s v="N"/>
    <m/>
    <m/>
    <s v="     "/>
    <m/>
    <m/>
    <m/>
    <m/>
    <m/>
    <m/>
    <m/>
    <m/>
    <m/>
    <m/>
    <m/>
    <m/>
    <m/>
    <m/>
    <m/>
    <m/>
    <m/>
    <m/>
    <m/>
  </r>
  <r>
    <s v="20150150"/>
    <s v="     "/>
    <n v="42178"/>
    <s v="6/23"/>
    <x v="0"/>
    <n v="0.8569444444444444"/>
    <s v="26"/>
    <n v="2"/>
    <s v="6"/>
    <x v="2"/>
    <n v="42178"/>
    <n v="0.8569444444444444"/>
    <s v="0"/>
    <s v="     "/>
    <m/>
    <m/>
    <s v="N"/>
    <x v="0"/>
    <s v="1255488"/>
    <s v="15-0042939"/>
    <m/>
    <m/>
    <n v="110470471"/>
    <m/>
    <s v="     "/>
    <x v="1"/>
    <s v="PG&amp;E"/>
    <m/>
    <s v="Vegetation"/>
    <m/>
    <s v="D"/>
    <m/>
    <s v="&lt;0.25"/>
    <s v="Square Feet: ; Acreage: "/>
    <s v="Equipment - PG&amp;E"/>
    <s v="34.b. Conductor damage or failure"/>
    <s v="Equipment - PG&amp;E"/>
    <s v="All types of equipment / facility failure"/>
    <s v="Conductor"/>
    <s v="Conductor"/>
    <m/>
    <m/>
    <s v="Line to Ground"/>
    <s v="PACIFIC BELL"/>
    <s v="Overhead"/>
    <x v="3"/>
    <s v="Conductor"/>
    <m/>
    <s v="101300582"/>
    <s v="     "/>
    <s v="Non-HFTD"/>
    <x v="0"/>
    <m/>
    <m/>
    <n v="38.9086"/>
    <n v="-121.52500000000001"/>
    <s v="Sutter"/>
    <s v="EAST-NICOLAUS-1103"/>
    <s v="152151103"/>
    <n v="12000"/>
    <s v="EAST NICOLAUS 11031258"/>
    <x v="0"/>
    <s v="EAST NICOLAUS F.D."/>
    <s v="Agriculture"/>
    <m/>
    <m/>
    <s v="No"/>
    <m/>
    <m/>
    <m/>
    <m/>
    <m/>
    <m/>
    <m/>
    <s v="N"/>
    <s v="N"/>
    <m/>
    <m/>
    <s v="     "/>
    <m/>
    <m/>
    <m/>
    <m/>
    <m/>
    <m/>
    <m/>
    <m/>
    <m/>
    <m/>
    <m/>
    <m/>
    <m/>
    <m/>
    <m/>
    <m/>
    <m/>
    <m/>
    <m/>
  </r>
  <r>
    <s v="20150151"/>
    <s v="     "/>
    <n v="42178"/>
    <s v="6/23"/>
    <x v="0"/>
    <n v="0.87291666666666667"/>
    <s v="26"/>
    <n v="2"/>
    <s v="6"/>
    <x v="2"/>
    <n v="42178"/>
    <n v="0.87291666666666667"/>
    <s v="0"/>
    <s v="     "/>
    <m/>
    <m/>
    <s v="N"/>
    <x v="0"/>
    <s v="1255502"/>
    <s v="15-0042941"/>
    <m/>
    <m/>
    <m/>
    <m/>
    <s v="     "/>
    <x v="1"/>
    <s v="PG&amp;E"/>
    <m/>
    <s v="Vegetation"/>
    <m/>
    <s v="D"/>
    <m/>
    <s v="&lt;0.25"/>
    <s v="Square Feet: ; Acreage: "/>
    <s v="Contact - Animal - Bird"/>
    <s v="33.b. Animal contact"/>
    <s v="Contact - Bird"/>
    <s v="All types of equipment / facility failure"/>
    <s v="Contact - Animal"/>
    <m/>
    <s v="Contact - Animal"/>
    <s v="Conductor"/>
    <s v="Line to Ground"/>
    <s v="0"/>
    <s v="Overhead"/>
    <x v="3"/>
    <s v="Conductor"/>
    <m/>
    <s v="102192356"/>
    <s v="     "/>
    <s v="Non-HFTD"/>
    <x v="0"/>
    <n v="154"/>
    <m/>
    <n v="39.043900000000001"/>
    <n v="-123.154"/>
    <s v="Mendocino"/>
    <s v="HOPLAND-1101"/>
    <s v="42251101"/>
    <n v="12000"/>
    <s v="HOPLAND 110194006"/>
    <x v="0"/>
    <s v="Cal Fire Dept"/>
    <s v="Herbaceous"/>
    <m/>
    <m/>
    <s v="No"/>
    <m/>
    <m/>
    <m/>
    <m/>
    <m/>
    <m/>
    <m/>
    <s v="N"/>
    <s v="N"/>
    <m/>
    <m/>
    <s v="     "/>
    <m/>
    <m/>
    <m/>
    <m/>
    <m/>
    <m/>
    <m/>
    <m/>
    <m/>
    <m/>
    <m/>
    <m/>
    <m/>
    <m/>
    <m/>
    <m/>
    <m/>
    <m/>
    <m/>
  </r>
  <r>
    <s v="20150148"/>
    <s v="     "/>
    <n v="42178"/>
    <s v="6/23"/>
    <x v="0"/>
    <n v="0.64097222222222228"/>
    <s v="26"/>
    <n v="2"/>
    <s v="6"/>
    <x v="2"/>
    <n v="42178"/>
    <n v="0.64097222222222228"/>
    <s v="CREW TO REPAIR DAMAGED CABLE"/>
    <s v="     "/>
    <m/>
    <m/>
    <s v="N"/>
    <x v="0"/>
    <s v="1255364"/>
    <s v="15-0042906"/>
    <m/>
    <m/>
    <m/>
    <m/>
    <s v="     "/>
    <x v="1"/>
    <s v="PG&amp;E"/>
    <m/>
    <s v="Vegetation"/>
    <m/>
    <s v="D"/>
    <m/>
    <s v="&lt;0.25"/>
    <s v="Square Feet: 50x50; Acreage: "/>
    <s v="Contact - 3rd Party"/>
    <s v="33.c. Balloon contact"/>
    <s v="Contact - 3rd Party"/>
    <s v="All types of equipment / facility failure"/>
    <s v="Contact - Balloon"/>
    <m/>
    <s v="Contact - Balloon"/>
    <s v="Conductor"/>
    <s v="Force Out"/>
    <s v="0"/>
    <s v="Overhead"/>
    <x v="3"/>
    <s v="Conductor"/>
    <m/>
    <s v="102354046"/>
    <s v="     "/>
    <s v="Non-HFTD"/>
    <x v="0"/>
    <m/>
    <m/>
    <n v="39.055100000000003"/>
    <n v="-121.56100000000001"/>
    <s v="Yuba"/>
    <s v="PLUMAS-1102"/>
    <s v="153731102"/>
    <n v="12000"/>
    <s v="PLUMAS 1102CB"/>
    <x v="0"/>
    <s v="LINDA FIRE DEPT"/>
    <s v="Urban"/>
    <m/>
    <m/>
    <s v="No"/>
    <m/>
    <m/>
    <m/>
    <m/>
    <m/>
    <m/>
    <m/>
    <s v="N"/>
    <s v="N"/>
    <m/>
    <m/>
    <s v="     "/>
    <m/>
    <m/>
    <m/>
    <m/>
    <m/>
    <m/>
    <m/>
    <m/>
    <m/>
    <m/>
    <m/>
    <m/>
    <m/>
    <m/>
    <m/>
    <m/>
    <m/>
    <m/>
    <m/>
  </r>
  <r>
    <s v="20150149"/>
    <s v="     "/>
    <n v="42178"/>
    <s v="6/23"/>
    <x v="0"/>
    <n v="0.79583333333333328"/>
    <s v="26"/>
    <n v="2"/>
    <s v="6"/>
    <x v="2"/>
    <n v="42178"/>
    <n v="0.79583333333333328"/>
    <s v="Cal fire on site approx.1600 hrs."/>
    <s v="     "/>
    <m/>
    <m/>
    <s v="N"/>
    <x v="0"/>
    <s v="1255464"/>
    <s v="15-0042932"/>
    <m/>
    <m/>
    <m/>
    <m/>
    <s v="     "/>
    <x v="1"/>
    <s v="PG&amp;E"/>
    <m/>
    <s v="Vegetation"/>
    <m/>
    <s v="D"/>
    <m/>
    <s v="0.26-9.99"/>
    <s v="Square Feet: ; Acreage: 5"/>
    <s v="Contact - Animal - Bird"/>
    <s v="33.b. Animal contact"/>
    <s v="Contact - Bird"/>
    <s v="All types of equipment / facility failure"/>
    <s v="Contact - Animal"/>
    <m/>
    <s v="Contact - Animal"/>
    <s v="Conductor"/>
    <s v="Line to Ground"/>
    <s v="0"/>
    <s v="Overhead"/>
    <x v="3"/>
    <s v="Conductor"/>
    <m/>
    <s v="102344528"/>
    <s v="     "/>
    <s v="Non-HFTD"/>
    <x v="0"/>
    <m/>
    <m/>
    <n v="37.945300000000003"/>
    <n v="-120.824"/>
    <s v="Stanislaus"/>
    <s v="VALLEY-HOME-1701"/>
    <s v="162981703"/>
    <n v="17000"/>
    <s v="VALLEY HOME 17031532"/>
    <x v="0"/>
    <s v="Cal Fire Dept"/>
    <s v="Herbaceous"/>
    <m/>
    <m/>
    <s v="No"/>
    <s v="10"/>
    <m/>
    <m/>
    <m/>
    <m/>
    <m/>
    <m/>
    <s v="N"/>
    <s v="N"/>
    <m/>
    <m/>
    <s v="     "/>
    <m/>
    <m/>
    <m/>
    <m/>
    <m/>
    <m/>
    <m/>
    <m/>
    <m/>
    <m/>
    <m/>
    <m/>
    <m/>
    <m/>
    <m/>
    <m/>
    <m/>
    <m/>
    <m/>
  </r>
  <r>
    <s v="20160129"/>
    <s v="     "/>
    <n v="42544"/>
    <s v="6/23"/>
    <x v="0"/>
    <n v="0.80486111111111114"/>
    <s v="26"/>
    <n v="2"/>
    <s v="6"/>
    <x v="6"/>
    <n v="42544"/>
    <m/>
    <s v="cut jumpers SS 6201. Wire down, crew called"/>
    <s v="     "/>
    <m/>
    <m/>
    <s v="N"/>
    <x v="0"/>
    <s v="1494905"/>
    <s v="16-0045476"/>
    <m/>
    <m/>
    <m/>
    <m/>
    <s v="     "/>
    <x v="1"/>
    <s v="PG&amp;E"/>
    <m/>
    <s v="Vegetation"/>
    <m/>
    <s v="D"/>
    <m/>
    <s v="&lt;3 meters of linear travel"/>
    <s v="Square Feet: ; Acreage: "/>
    <s v="Contact - Animal - Bird"/>
    <s v="33.b. Animal contact"/>
    <s v="Contact - Bird"/>
    <s v="All types of equipment / facility failure"/>
    <s v="Contact - Animal"/>
    <m/>
    <s v="Contact - Animal"/>
    <s v="Conductor"/>
    <s v="Force Out"/>
    <s v="PACIFIC BELL"/>
    <s v="Overhead"/>
    <x v="1"/>
    <s v="Conductor"/>
    <m/>
    <s v="101937184"/>
    <s v="     "/>
    <s v="Non-HFTD"/>
    <x v="0"/>
    <m/>
    <m/>
    <n v="35.621200000000002"/>
    <n v="-120.35599999999999"/>
    <s v="San Luis Obispo"/>
    <s v="CHOLAME-2102"/>
    <s v="182562102"/>
    <m/>
    <s v="N/A"/>
    <x v="0"/>
    <s v="Cal Fire"/>
    <s v="Agriculture"/>
    <m/>
    <m/>
    <s v="No"/>
    <m/>
    <m/>
    <m/>
    <m/>
    <m/>
    <m/>
    <m/>
    <s v="N"/>
    <s v="N"/>
    <m/>
    <m/>
    <s v="     "/>
    <m/>
    <m/>
    <m/>
    <m/>
    <m/>
    <m/>
    <m/>
    <m/>
    <m/>
    <m/>
    <m/>
    <m/>
    <m/>
    <m/>
    <m/>
    <m/>
    <m/>
    <m/>
    <m/>
  </r>
  <r>
    <s v="20160130"/>
    <s v="     "/>
    <n v="42544"/>
    <s v="6/23"/>
    <x v="0"/>
    <n v="0.8979166666666667"/>
    <s v="26"/>
    <n v="2"/>
    <s v="6"/>
    <x v="6"/>
    <n v="42544"/>
    <m/>
    <s v="#1 pos of 3 blwn at 40415. Opnd rmdr, TMOL. One span 4 acsr pri on grnd 27/P/S/O 40415. Approx 2 acre grass fire."/>
    <s v="     "/>
    <m/>
    <m/>
    <s v="N"/>
    <x v="0"/>
    <s v="1494370"/>
    <s v="16-0045210"/>
    <m/>
    <m/>
    <m/>
    <m/>
    <s v="     "/>
    <x v="1"/>
    <s v="PG&amp;E"/>
    <m/>
    <s v="Vegetation"/>
    <m/>
    <s v="D"/>
    <m/>
    <s v="0.26-9.99"/>
    <s v="Square Feet: ; Acreage: 2"/>
    <s v="Equipment - PG&amp;E"/>
    <s v="34.b. Conductor damage or failure"/>
    <s v="Equipment - PG&amp;E"/>
    <s v="All types of equipment / facility failure"/>
    <s v="Conductor"/>
    <s v="Conductor"/>
    <m/>
    <m/>
    <s v="Line to Ground"/>
    <m/>
    <s v="Overhead"/>
    <x v="1"/>
    <s v="Conductor"/>
    <m/>
    <s v="101558702"/>
    <s v="     "/>
    <s v="Non-HFTD"/>
    <x v="0"/>
    <m/>
    <m/>
    <n v="38.120600000000003"/>
    <n v="-121.955"/>
    <s v="Solano"/>
    <s v="CORDELIA-1104"/>
    <s v="62701104"/>
    <m/>
    <s v="N/A"/>
    <x v="0"/>
    <s v="Suisun Fire Protection District."/>
    <s v="Urban"/>
    <m/>
    <m/>
    <s v="No"/>
    <m/>
    <m/>
    <m/>
    <m/>
    <m/>
    <m/>
    <m/>
    <s v="N"/>
    <s v="N"/>
    <m/>
    <m/>
    <s v="     "/>
    <m/>
    <m/>
    <m/>
    <m/>
    <m/>
    <m/>
    <m/>
    <m/>
    <m/>
    <m/>
    <m/>
    <m/>
    <m/>
    <m/>
    <m/>
    <m/>
    <m/>
    <m/>
    <m/>
  </r>
  <r>
    <s v="20160128"/>
    <s v="     "/>
    <n v="42544"/>
    <s v="6/23"/>
    <x v="0"/>
    <n v="0.4236111111111111"/>
    <s v="26"/>
    <n v="2"/>
    <s v="6"/>
    <x v="6"/>
    <n v="42544"/>
    <m/>
    <s v="F4TDXHN TREE FELL ON SVC PULLED OPEN WIRE TOGATHER STARTED LITTLE GRASS FIRE BLEW FUSES ON TX MADE REPAIRS REFUSED OK PWR OK"/>
    <s v="     "/>
    <m/>
    <m/>
    <s v="N"/>
    <x v="0"/>
    <s v="1494570"/>
    <m/>
    <m/>
    <m/>
    <m/>
    <m/>
    <s v="     "/>
    <x v="1"/>
    <s v="PG&amp;E"/>
    <m/>
    <s v="Vegetation"/>
    <m/>
    <s v="D"/>
    <m/>
    <s v="&lt;0.25"/>
    <s v="Square Feet: ; Acreage: "/>
    <s v="Vegetation"/>
    <s v="33.a. Veg. contact"/>
    <s v="Vegetation"/>
    <s v="All types of equipment / facility failure"/>
    <s v="Contact - Vegetation"/>
    <m/>
    <s v="Contact - Vegetation"/>
    <s v="Conductor"/>
    <m/>
    <s v="KERMAN TELEPHONE CO."/>
    <s v="Overhead"/>
    <x v="1"/>
    <s v="Conductor"/>
    <m/>
    <s v="100637712"/>
    <s v="     "/>
    <s v="Non-HFTD"/>
    <x v="0"/>
    <m/>
    <m/>
    <n v="36.724299999999999"/>
    <n v="-120.05800000000001"/>
    <s v="Fresno"/>
    <s v="KERMAN-1103"/>
    <s v="252711103"/>
    <m/>
    <s v="N/A"/>
    <x v="0"/>
    <s v="Fresno FD"/>
    <s v="Urban"/>
    <m/>
    <m/>
    <s v="No"/>
    <m/>
    <m/>
    <m/>
    <m/>
    <m/>
    <m/>
    <m/>
    <s v="N"/>
    <s v="N"/>
    <m/>
    <m/>
    <s v="     "/>
    <m/>
    <m/>
    <m/>
    <m/>
    <m/>
    <m/>
    <m/>
    <m/>
    <m/>
    <m/>
    <m/>
    <m/>
    <m/>
    <m/>
    <m/>
    <m/>
    <m/>
    <m/>
    <m/>
  </r>
  <r>
    <s v="MIA20164441"/>
    <s v="     "/>
    <n v="42544"/>
    <s v="6/23"/>
    <x v="0"/>
    <n v="0.80371527777777774"/>
    <s v="26"/>
    <n v="2"/>
    <s v="6"/>
    <x v="6"/>
    <n v="42544"/>
    <n v="0.80347222222222225"/>
    <s v="14 N PIONEER CIR in Jackson; blown transformer; pole fire; tree grew into tran bushing on streamline pole housing"/>
    <s v="     "/>
    <s v="FAS"/>
    <n v="44247"/>
    <s v="Y"/>
    <x v="0"/>
    <s v="1494901"/>
    <s v="N/A"/>
    <m/>
    <s v="T003718902"/>
    <n v="111741261"/>
    <m/>
    <s v="     "/>
    <x v="0"/>
    <s v="PG&amp;E"/>
    <m/>
    <m/>
    <m/>
    <s v="D"/>
    <m/>
    <s v="Unknown"/>
    <m/>
    <s v="Vegetation"/>
    <s v="33.a. Veg. contact"/>
    <s v="Vegetation"/>
    <s v="Contact from object"/>
    <s v="Contact - Vegetation"/>
    <m/>
    <s v="Contact - Vegetation"/>
    <s v="Transformer"/>
    <m/>
    <s v="No"/>
    <s v="Overhead"/>
    <x v="0"/>
    <m/>
    <m/>
    <s v="101255140"/>
    <s v="     "/>
    <s v="Non-HFTD"/>
    <x v="0"/>
    <n v="340"/>
    <m/>
    <n v="38.342500000000001"/>
    <n v="-120.762"/>
    <s v="Amador"/>
    <s v="ELECTRA-1101"/>
    <s v="162161101"/>
    <n v="11000"/>
    <s v="N/A"/>
    <x v="1"/>
    <s v="Unknown"/>
    <s v="Rural"/>
    <m/>
    <m/>
    <s v="No"/>
    <m/>
    <m/>
    <m/>
    <m/>
    <m/>
    <m/>
    <m/>
    <s v="N"/>
    <s v="N"/>
    <m/>
    <m/>
    <s v="     "/>
    <m/>
    <m/>
    <m/>
    <m/>
    <m/>
    <m/>
    <m/>
    <m/>
    <m/>
    <m/>
    <m/>
    <m/>
    <m/>
    <m/>
    <m/>
    <m/>
    <m/>
    <m/>
    <m/>
  </r>
  <r>
    <s v="20170140"/>
    <s v="     "/>
    <n v="42909"/>
    <s v="6/23"/>
    <x v="0"/>
    <n v="0.83958333333333335"/>
    <s v="25"/>
    <n v="2"/>
    <s v="6"/>
    <x v="0"/>
    <n v="42909"/>
    <n v="0.83958333333333335"/>
    <s v="called crew to clean up oil spill and replace booster bank"/>
    <s v="     "/>
    <m/>
    <m/>
    <s v="N"/>
    <x v="0"/>
    <s v="1816783"/>
    <s v="17-0058223"/>
    <m/>
    <m/>
    <m/>
    <m/>
    <s v="     "/>
    <x v="1"/>
    <s v="PG&amp;E"/>
    <m/>
    <s v="Vegetation"/>
    <m/>
    <s v="D"/>
    <m/>
    <s v="&lt;0.25"/>
    <s v="Square Feet: ; Acreage: "/>
    <s v="Equipment - PG&amp;E"/>
    <s v="34.i._x0009_Voltage regulator / booster damage or failure"/>
    <s v="Equipment - PG&amp;E"/>
    <s v="All types of equipment / facility failure"/>
    <s v="Booster"/>
    <s v="Booster"/>
    <m/>
    <m/>
    <s v="Force Out"/>
    <s v="Unknown"/>
    <s v="Overhead"/>
    <x v="3"/>
    <s v="Conductor"/>
    <m/>
    <s v="101505644"/>
    <s v="     "/>
    <s v="Non-HFTD"/>
    <x v="0"/>
    <n v="246"/>
    <m/>
    <n v="40.385599999999997"/>
    <n v="-122.28400000000001"/>
    <s v="Shasta"/>
    <s v="COTTONWOOD-1101"/>
    <s v="102931101"/>
    <n v="12000"/>
    <s v="COTTONWOOD 1101CB"/>
    <x v="0"/>
    <s v="kieth foster 530-347-4737"/>
    <s v="Urban"/>
    <m/>
    <m/>
    <s v="No"/>
    <m/>
    <m/>
    <m/>
    <m/>
    <m/>
    <m/>
    <m/>
    <s v="N"/>
    <s v="N"/>
    <m/>
    <m/>
    <s v="     "/>
    <m/>
    <m/>
    <m/>
    <m/>
    <m/>
    <m/>
    <m/>
    <m/>
    <m/>
    <m/>
    <m/>
    <m/>
    <m/>
    <m/>
    <m/>
    <m/>
    <m/>
    <m/>
    <m/>
  </r>
  <r>
    <s v="20170141"/>
    <s v="     "/>
    <n v="42909"/>
    <s v="6/23"/>
    <x v="0"/>
    <n v="0.80763888888888891"/>
    <s v="25"/>
    <n v="2"/>
    <s v="6"/>
    <x v="0"/>
    <n v="42909"/>
    <n v="0.80763888888888891"/>
    <s v="birds at o/d bank.  flashed center and field phase l/a. started fire at loose primary connection, 39.78389, -121.87105 and at o/d bank , when bird hot ground on fire"/>
    <s v="     "/>
    <m/>
    <m/>
    <s v="N"/>
    <x v="0"/>
    <s v="1816701"/>
    <s v="17-0058226"/>
    <m/>
    <m/>
    <m/>
    <m/>
    <s v="     "/>
    <x v="1"/>
    <s v="PG&amp;E"/>
    <m/>
    <s v="Vegetation"/>
    <m/>
    <s v="D"/>
    <m/>
    <s v="&lt;0.25"/>
    <s v="Square Feet: ; Acreage: "/>
    <s v="Contact - Animal - Bird"/>
    <s v="33.b. Animal contact"/>
    <s v="Contact - Bird"/>
    <s v="All types of equipment / facility failure"/>
    <s v="Contact - Animal"/>
    <m/>
    <s v="Contact - Animal"/>
    <s v="Conductor"/>
    <s v="Line to Ground"/>
    <s v="None"/>
    <s v="Overhead"/>
    <x v="3"/>
    <s v="Conductor"/>
    <m/>
    <s v="100397376"/>
    <s v="     "/>
    <s v="Non-HFTD"/>
    <x v="0"/>
    <m/>
    <m/>
    <n v="39.782899999999998"/>
    <n v="-121.867"/>
    <s v="Butte"/>
    <s v="ANITA-1105"/>
    <s v="102841105"/>
    <n v="12000"/>
    <s v="ANITA 11052572"/>
    <x v="0"/>
    <s v="Unknown"/>
    <s v="Urban"/>
    <m/>
    <m/>
    <s v="No"/>
    <m/>
    <m/>
    <m/>
    <m/>
    <m/>
    <m/>
    <m/>
    <s v="N"/>
    <s v="N"/>
    <m/>
    <m/>
    <s v="     "/>
    <m/>
    <m/>
    <m/>
    <m/>
    <m/>
    <m/>
    <m/>
    <m/>
    <m/>
    <m/>
    <m/>
    <m/>
    <m/>
    <m/>
    <m/>
    <m/>
    <m/>
    <m/>
    <m/>
  </r>
  <r>
    <s v="20180353"/>
    <s v="     "/>
    <n v="43274"/>
    <s v="6/23"/>
    <x v="0"/>
    <n v="0.73124999999999996"/>
    <s v="25"/>
    <n v="2"/>
    <s v="6"/>
    <x v="1"/>
    <n v="43274"/>
    <n v="0.73124999999999996"/>
    <s v="Failed OH transformer (blew its top)"/>
    <s v="     "/>
    <s v="FAS"/>
    <m/>
    <s v="N"/>
    <x v="0"/>
    <s v="116518"/>
    <s v="18-0053911"/>
    <m/>
    <m/>
    <m/>
    <m/>
    <s v="     "/>
    <x v="0"/>
    <s v="PG&amp;E"/>
    <m/>
    <m/>
    <m/>
    <s v="D"/>
    <m/>
    <s v="&lt;3 meters of linear travel"/>
    <m/>
    <s v="Equipment - PG&amp;E"/>
    <s v="34.n. Transformer damage or failure"/>
    <s v="Equipment - PG&amp;E"/>
    <s v="All types of equipment / facility failure"/>
    <s v="Transformer"/>
    <s v="Transformer"/>
    <m/>
    <m/>
    <s v="Line to Ground"/>
    <m/>
    <s v="Overhead"/>
    <x v="3"/>
    <s v="Transformer"/>
    <m/>
    <s v="MTR#1006750454"/>
    <s v="     "/>
    <s v="Non-HFTD"/>
    <x v="0"/>
    <m/>
    <m/>
    <n v="38.1999"/>
    <n v="-122.154"/>
    <s v="Solano"/>
    <s v="JAMESON-1103"/>
    <s v="063801103"/>
    <n v="11000"/>
    <s v="JAMESON 1103CB"/>
    <x v="0"/>
    <m/>
    <s v="Rural"/>
    <m/>
    <m/>
    <s v="No"/>
    <m/>
    <m/>
    <m/>
    <m/>
    <m/>
    <m/>
    <m/>
    <s v="N"/>
    <s v="Y"/>
    <s v="201806230700"/>
    <s v="201806250300"/>
    <s v="     "/>
    <m/>
    <m/>
    <m/>
    <m/>
    <m/>
    <m/>
    <m/>
    <m/>
    <m/>
    <m/>
    <m/>
    <m/>
    <m/>
    <m/>
    <m/>
    <m/>
    <m/>
    <m/>
    <m/>
  </r>
  <r>
    <s v="20180354"/>
    <s v="     "/>
    <n v="43274"/>
    <s v="6/23"/>
    <x v="0"/>
    <n v="0.7583333333333333"/>
    <s v="25"/>
    <n v="2"/>
    <s v="6"/>
    <x v="1"/>
    <n v="43274"/>
    <n v="0.7583333333333333"/>
    <s v="&quot;TREE TOP FELL AND TOOK DOWN WIRE&quot;"/>
    <s v="     "/>
    <s v="FAS"/>
    <m/>
    <s v="N"/>
    <x v="0"/>
    <s v="116529"/>
    <s v="18-0053951"/>
    <m/>
    <m/>
    <m/>
    <m/>
    <s v="     "/>
    <x v="1"/>
    <s v="PG&amp;E"/>
    <m/>
    <m/>
    <m/>
    <s v="D"/>
    <m/>
    <s v="&lt;3 meters of linear travel"/>
    <m/>
    <s v="Vegetation"/>
    <s v="33.a. Veg. contact"/>
    <s v="Vegetation"/>
    <s v="Contact from object"/>
    <s v="Vegetation"/>
    <m/>
    <s v="Contact - Vegetation"/>
    <s v="Conductor"/>
    <s v="Line to Ground"/>
    <m/>
    <s v="Overhead"/>
    <x v="3"/>
    <m/>
    <m/>
    <s v="3667"/>
    <s v="     "/>
    <s v="Non-HFTD"/>
    <x v="0"/>
    <m/>
    <m/>
    <n v="41.046599999999998"/>
    <n v="-124.119"/>
    <s v="Humboldt"/>
    <s v="TRINIDAD-1101"/>
    <s v="192231101"/>
    <n v="11000"/>
    <s v="TRINIDAD 1101CB"/>
    <x v="0"/>
    <m/>
    <s v="Conifer Forest"/>
    <m/>
    <m/>
    <s v="No"/>
    <m/>
    <m/>
    <m/>
    <m/>
    <m/>
    <m/>
    <m/>
    <s v="N"/>
    <s v="N"/>
    <m/>
    <m/>
    <s v="     "/>
    <s v="41.04659330"/>
    <s v="-124.11862500"/>
    <s v="Jun 25 2018 12:00AM"/>
    <s v="TrunkFail"/>
    <s v="Top 20 of healthy Redwood snapped off during a period of strong winds and took primary conductor wire down."/>
    <s v="REDW"/>
    <s v="65"/>
    <s v="24"/>
    <s v="18"/>
    <s v="Slight"/>
    <s v="None"/>
    <s v="N"/>
    <s v="1"/>
    <m/>
    <s v="Hillside"/>
    <s v="B"/>
    <s v="CrossArm"/>
    <s v="BareWire"/>
    <s v="1"/>
  </r>
  <r>
    <s v="20180351"/>
    <s v="     "/>
    <n v="43274"/>
    <s v="6/23"/>
    <x v="0"/>
    <n v="0.74097222222222225"/>
    <s v="25"/>
    <n v="2"/>
    <s v="6"/>
    <x v="1"/>
    <n v="43274"/>
    <n v="0.74097222222222225"/>
    <s v="ILIS cause = &quot; Equipment Failure/Involved, Fire, pole/ Equipment Type - Fuse&quot;, but unclear from ILIS and OIS which exact equipment was caught on fire or damaged"/>
    <s v="     "/>
    <s v="FAS"/>
    <m/>
    <s v="N"/>
    <x v="0"/>
    <s v="116491"/>
    <s v="18-0053914"/>
    <m/>
    <s v="T004351618"/>
    <m/>
    <m/>
    <s v="     "/>
    <x v="1"/>
    <s v="PG&amp;E"/>
    <m/>
    <m/>
    <m/>
    <s v="D"/>
    <m/>
    <s v="0.26-9.99"/>
    <m/>
    <s v="Equipment - Overloaded"/>
    <s v="34.o. Other"/>
    <s v="Equipment - PG&amp;E"/>
    <s v="All types of equipment / facility failure"/>
    <s v="Other"/>
    <s v="Fuse"/>
    <m/>
    <m/>
    <s v="Line to Line"/>
    <m/>
    <s v="Overhead"/>
    <x v="3"/>
    <s v="Fuse"/>
    <m/>
    <s v="2003"/>
    <s v="     "/>
    <s v="Non-HFTD"/>
    <x v="0"/>
    <m/>
    <m/>
    <n v="37.942500000000003"/>
    <n v="-121.77500000000001"/>
    <s v="Contra Costa"/>
    <s v="LONE-TREE-2105"/>
    <s v="013232105"/>
    <n v="21000"/>
    <s v="LONE TREE 2105CB"/>
    <x v="0"/>
    <m/>
    <s v="Herbaceous"/>
    <m/>
    <m/>
    <s v="No"/>
    <m/>
    <m/>
    <m/>
    <m/>
    <m/>
    <m/>
    <m/>
    <s v="N"/>
    <s v="N"/>
    <m/>
    <m/>
    <s v="     "/>
    <m/>
    <m/>
    <m/>
    <m/>
    <m/>
    <m/>
    <m/>
    <m/>
    <m/>
    <m/>
    <m/>
    <m/>
    <m/>
    <m/>
    <m/>
    <m/>
    <m/>
    <m/>
    <m/>
  </r>
  <r>
    <s v="20180346"/>
    <s v="     "/>
    <n v="43274"/>
    <s v="6/23"/>
    <x v="0"/>
    <m/>
    <s v="25"/>
    <n v="2"/>
    <s v="6"/>
    <x v="1"/>
    <m/>
    <m/>
    <s v="&quot;.46 ACRE fire under 12kv,veg only,contained by forest service&quot;"/>
    <s v="     "/>
    <s v="FAS"/>
    <m/>
    <s v="N"/>
    <x v="0"/>
    <s v="116111"/>
    <m/>
    <m/>
    <m/>
    <m/>
    <m/>
    <s v="     "/>
    <x v="1"/>
    <s v="PG&amp;E"/>
    <m/>
    <m/>
    <m/>
    <s v="D"/>
    <m/>
    <s v="0.26-9.99"/>
    <m/>
    <s v="Unknown - Info N/A"/>
    <s v="40.a. Unknown"/>
    <s v="Unknown"/>
    <s v="Other"/>
    <s v="Unknown"/>
    <m/>
    <m/>
    <m/>
    <m/>
    <m/>
    <m/>
    <x v="3"/>
    <m/>
    <m/>
    <m/>
    <s v="     "/>
    <s v="Non-HFTD"/>
    <x v="0"/>
    <n v="241"/>
    <m/>
    <n v="40.863199999999999"/>
    <n v="-122.396"/>
    <s v="Shasta"/>
    <s v="ANTLER-1101"/>
    <s v="103271101"/>
    <n v="11000"/>
    <s v="ANTLER-11011384"/>
    <x v="1"/>
    <m/>
    <s v="Barren/Other"/>
    <m/>
    <m/>
    <s v="No"/>
    <m/>
    <m/>
    <m/>
    <m/>
    <m/>
    <m/>
    <m/>
    <s v="N"/>
    <s v="Y"/>
    <s v="201806230700"/>
    <s v="201806250300"/>
    <s v="     "/>
    <m/>
    <m/>
    <m/>
    <m/>
    <m/>
    <m/>
    <m/>
    <m/>
    <m/>
    <m/>
    <m/>
    <m/>
    <m/>
    <m/>
    <m/>
    <m/>
    <m/>
    <m/>
    <m/>
  </r>
  <r>
    <s v="20180356"/>
    <s v="     "/>
    <n v="43274"/>
    <s v="6/23"/>
    <x v="0"/>
    <m/>
    <s v="25"/>
    <n v="2"/>
    <s v="6"/>
    <x v="1"/>
    <m/>
    <m/>
    <s v="&quot;cust tree damage service and caused fire&quot;"/>
    <s v="     "/>
    <s v="FAS"/>
    <m/>
    <s v="N"/>
    <x v="0"/>
    <s v="116687"/>
    <m/>
    <m/>
    <m/>
    <m/>
    <m/>
    <s v="     "/>
    <x v="1"/>
    <s v="PG&amp;E"/>
    <m/>
    <m/>
    <m/>
    <s v="D"/>
    <m/>
    <s v="&lt;3 meters of linear travel"/>
    <m/>
    <s v="Contact - 3rd Party"/>
    <s v="33.e. Other contact from object"/>
    <s v="Contact - 3rd Party"/>
    <s v="Contact from object"/>
    <s v="Contact - 3rd Party"/>
    <m/>
    <s v="Contact - 3rd Party"/>
    <s v="Conductor"/>
    <m/>
    <m/>
    <m/>
    <x v="1"/>
    <m/>
    <m/>
    <m/>
    <s v="     "/>
    <s v="Non-HFTD"/>
    <x v="0"/>
    <m/>
    <m/>
    <n v="37.209899999999998"/>
    <n v="-121.012"/>
    <s v="Merced"/>
    <s v="GUSTINE-1102"/>
    <s v="163111102"/>
    <n v="750"/>
    <s v="N/A"/>
    <x v="0"/>
    <m/>
    <s v="Herbaceous"/>
    <m/>
    <m/>
    <s v="No"/>
    <m/>
    <m/>
    <m/>
    <m/>
    <m/>
    <m/>
    <m/>
    <s v="N"/>
    <s v="N"/>
    <m/>
    <m/>
    <s v="     "/>
    <m/>
    <m/>
    <m/>
    <m/>
    <m/>
    <m/>
    <m/>
    <m/>
    <m/>
    <m/>
    <m/>
    <m/>
    <m/>
    <m/>
    <m/>
    <m/>
    <m/>
    <m/>
    <m/>
  </r>
  <r>
    <s v="20180348"/>
    <s v="     "/>
    <n v="43274"/>
    <s v="6/23"/>
    <x v="0"/>
    <n v="0.6118055555555556"/>
    <s v="25"/>
    <n v="2"/>
    <s v="6"/>
    <x v="1"/>
    <n v="43274"/>
    <n v="0.6118055555555556"/>
    <s v="ILIS cause &quot;Vegetation, Tree - fell into line&quot;"/>
    <s v="     "/>
    <s v="FAS"/>
    <m/>
    <s v="N"/>
    <x v="0"/>
    <s v="116295"/>
    <s v="18-0053884"/>
    <m/>
    <m/>
    <m/>
    <m/>
    <s v="     "/>
    <x v="0"/>
    <s v="PG&amp;E"/>
    <m/>
    <m/>
    <m/>
    <s v="D"/>
    <m/>
    <s v="&lt;3 meters of linear travel"/>
    <m/>
    <s v="Vegetation"/>
    <s v="33.a. Veg. contact"/>
    <s v="Vegetation"/>
    <s v="Contact from object"/>
    <s v="Vegetation"/>
    <m/>
    <s v="Contact - Vegetation"/>
    <m/>
    <s v="Three Phase Fault"/>
    <m/>
    <s v="Overhead"/>
    <x v="3"/>
    <m/>
    <m/>
    <s v="734"/>
    <s v="     "/>
    <s v="Non-HFTD"/>
    <x v="0"/>
    <m/>
    <m/>
    <n v="38.57"/>
    <n v="-122.56699999999999"/>
    <s v="Napa"/>
    <s v="CALISTOGA-1102"/>
    <s v="042711102"/>
    <n v="11000"/>
    <s v="CALISTOGA 110143924"/>
    <x v="0"/>
    <m/>
    <s v="Rural"/>
    <m/>
    <m/>
    <s v="No"/>
    <m/>
    <m/>
    <m/>
    <m/>
    <m/>
    <m/>
    <m/>
    <s v="N"/>
    <s v="N"/>
    <m/>
    <m/>
    <s v="     "/>
    <s v="38.58938000"/>
    <s v="-122.60780000"/>
    <s v="Jul  9 2018 12:00AM"/>
    <s v="Unverified"/>
    <s v="T-man said tree hit communications line which caused guy wire to cause outage, no tree/branch found"/>
    <m/>
    <m/>
    <m/>
    <m/>
    <m/>
    <m/>
    <m/>
    <m/>
    <m/>
    <m/>
    <m/>
    <m/>
    <m/>
    <m/>
  </r>
  <r>
    <s v="20180347"/>
    <s v="     "/>
    <n v="43274"/>
    <s v="6/23"/>
    <x v="0"/>
    <n v="0.57777777777777772"/>
    <s v="25"/>
    <n v="2"/>
    <s v="6"/>
    <x v="1"/>
    <n v="43274"/>
    <n v="0.57777777777777772"/>
    <s v="Failed UG transformer.  ILIS - &quot;TMAN/NGUYEN RPTS C3922 BLEW UP&quot;"/>
    <s v="     "/>
    <s v="FAS"/>
    <m/>
    <s v="N"/>
    <x v="0"/>
    <s v="116256"/>
    <s v="18-0053876"/>
    <m/>
    <m/>
    <m/>
    <m/>
    <s v="     "/>
    <x v="0"/>
    <s v="PG&amp;E"/>
    <m/>
    <m/>
    <m/>
    <s v="D"/>
    <m/>
    <s v="&lt;3 meters of linear travel"/>
    <m/>
    <s v="Equipment - PG&amp;E"/>
    <s v="34.n. Transformer damage or failure"/>
    <s v="Equipment - PG&amp;E"/>
    <s v="All types of equipment / facility failure"/>
    <s v="Transformer"/>
    <s v="Transformer"/>
    <m/>
    <m/>
    <s v="Line to Line"/>
    <m/>
    <s v="Underground"/>
    <x v="3"/>
    <s v="Transformer"/>
    <m/>
    <s v="15423"/>
    <s v="     "/>
    <s v="Non-HFTD"/>
    <x v="0"/>
    <m/>
    <m/>
    <n v="37.335500000000003"/>
    <n v="-122.024"/>
    <s v="Santa Clara"/>
    <s v="WOLFE-1110"/>
    <s v="083671110"/>
    <n v="11000"/>
    <s v="WOLFE 1110CB"/>
    <x v="0"/>
    <m/>
    <s v="Urban"/>
    <m/>
    <m/>
    <s v="No"/>
    <m/>
    <m/>
    <m/>
    <m/>
    <m/>
    <m/>
    <m/>
    <s v="N"/>
    <s v="N"/>
    <m/>
    <m/>
    <s v="     "/>
    <m/>
    <m/>
    <m/>
    <m/>
    <m/>
    <m/>
    <m/>
    <m/>
    <m/>
    <m/>
    <m/>
    <m/>
    <m/>
    <m/>
    <m/>
    <m/>
    <m/>
    <m/>
    <m/>
  </r>
  <r>
    <s v="20190432"/>
    <s v="     "/>
    <n v="43639"/>
    <s v="6/23"/>
    <x v="0"/>
    <m/>
    <s v="26"/>
    <n v="2"/>
    <s v="6"/>
    <x v="3"/>
    <m/>
    <m/>
    <s v="Notes from FAS - electric overload, conductor burned/flashed."/>
    <s v="     "/>
    <s v="FAS"/>
    <m/>
    <s v="N"/>
    <x v="0"/>
    <m/>
    <m/>
    <m/>
    <s v="T004682932"/>
    <n v="0"/>
    <m/>
    <s v="     "/>
    <x v="1"/>
    <s v="PG&amp;E"/>
    <m/>
    <m/>
    <m/>
    <s v="D"/>
    <m/>
    <s v="&lt;0.25"/>
    <m/>
    <s v="Equipment - Overloaded"/>
    <s v="34.b. Conductor damage or failure"/>
    <s v="Equipment - PG&amp;E"/>
    <s v="All types of equipment / facility failure"/>
    <s v="Conductor failure-all"/>
    <s v="Conductor - Primary"/>
    <m/>
    <m/>
    <m/>
    <m/>
    <s v="Overhead"/>
    <x v="3"/>
    <s v="Conductor - Primary"/>
    <m/>
    <s v="83242111"/>
    <s v="     "/>
    <s v="Non-HFTD"/>
    <x v="0"/>
    <m/>
    <m/>
    <n v="37.189100000000003"/>
    <n v="-121.785"/>
    <s v="SANTA CLARA"/>
    <s v="MORGAN-HILL-2111"/>
    <m/>
    <m/>
    <s v="MORGAN-HILL-2111XR398"/>
    <x v="1"/>
    <s v="Unknown"/>
    <s v="Herbaceous"/>
    <m/>
    <m/>
    <s v="No"/>
    <m/>
    <m/>
    <m/>
    <m/>
    <m/>
    <m/>
    <m/>
    <s v="N"/>
    <s v="N"/>
    <m/>
    <m/>
    <s v="     "/>
    <m/>
    <m/>
    <m/>
    <m/>
    <m/>
    <m/>
    <m/>
    <m/>
    <m/>
    <m/>
    <m/>
    <m/>
    <m/>
    <m/>
    <m/>
    <m/>
    <m/>
    <m/>
    <m/>
  </r>
  <r>
    <s v="20190434"/>
    <s v="     "/>
    <n v="43639"/>
    <s v="6/23"/>
    <x v="0"/>
    <m/>
    <s v="26"/>
    <n v="2"/>
    <s v="6"/>
    <x v="3"/>
    <n v="43639"/>
    <m/>
    <s v="service burnt where new splice was installed, caused arcing and ignition"/>
    <s v="     "/>
    <s v="FAS"/>
    <m/>
    <s v="N"/>
    <x v="0"/>
    <s v="426914"/>
    <m/>
    <m/>
    <s v="T004682974"/>
    <n v="0"/>
    <m/>
    <s v="     "/>
    <x v="1"/>
    <s v="PG&amp;E"/>
    <m/>
    <m/>
    <m/>
    <s v="D"/>
    <m/>
    <s v="&lt;3 meters of linear travel"/>
    <m/>
    <s v="Equipment - PG&amp;E"/>
    <s v="34.b. Conductor damage or failure"/>
    <s v="Equipment - PG&amp;E"/>
    <s v="All types of equipment / facility failure"/>
    <s v="Conductor failure-all"/>
    <s v="Splice/Clamp/Connector"/>
    <m/>
    <m/>
    <m/>
    <m/>
    <s v="Overhead"/>
    <x v="0"/>
    <s v="Splice/Clamp/Connector"/>
    <m/>
    <s v="14662107"/>
    <s v="     "/>
    <s v="Non-HFTD"/>
    <x v="0"/>
    <m/>
    <m/>
    <n v="37.820999999999998"/>
    <n v="-121.989"/>
    <s v="CONTRA COSTA"/>
    <s v="TASSAJARA-2107"/>
    <m/>
    <m/>
    <m/>
    <x v="0"/>
    <s v="Contra Costa FD"/>
    <s v="Urban"/>
    <m/>
    <m/>
    <s v="No"/>
    <m/>
    <m/>
    <m/>
    <m/>
    <m/>
    <m/>
    <m/>
    <s v="N"/>
    <s v="N"/>
    <m/>
    <m/>
    <s v="     "/>
    <m/>
    <m/>
    <m/>
    <m/>
    <m/>
    <m/>
    <m/>
    <m/>
    <m/>
    <m/>
    <m/>
    <m/>
    <m/>
    <m/>
    <m/>
    <m/>
    <m/>
    <m/>
    <m/>
  </r>
  <r>
    <s v="SAP20202840"/>
    <s v="     "/>
    <n v="44005"/>
    <s v="6/23"/>
    <x v="0"/>
    <m/>
    <s v="26"/>
    <n v="2"/>
    <s v="6"/>
    <x v="4"/>
    <n v="44003"/>
    <m/>
    <s v=" NE NE 10 13 12, FIREBAUGH; Pole fire with no cause listed; Going to contact Tman; "/>
    <s v="     "/>
    <s v="SAP"/>
    <n v="44580"/>
    <s v="Y"/>
    <x v="0"/>
    <s v="943763"/>
    <s v="20-0063403"/>
    <m/>
    <s v="T004993438"/>
    <n v="119193332"/>
    <m/>
    <s v="     "/>
    <x v="0"/>
    <s v="PG&amp;E"/>
    <m/>
    <m/>
    <m/>
    <s v="D"/>
    <m/>
    <s v="Structure-PG&amp;E only"/>
    <m/>
    <s v="Unknown"/>
    <s v="40.a. Unknown"/>
    <s v="Unknown"/>
    <m/>
    <m/>
    <m/>
    <m/>
    <m/>
    <s v="Line to Ground"/>
    <s v="No"/>
    <s v="Overhead"/>
    <x v="0"/>
    <s v="Pole"/>
    <m/>
    <s v="101171072"/>
    <s v="     "/>
    <s v="Non-HFTD"/>
    <x v="0"/>
    <m/>
    <m/>
    <n v="36.822000000000003"/>
    <n v="-120.63800000000001"/>
    <s v="Fresno"/>
    <s v="ORO-LOMA-1118"/>
    <m/>
    <m/>
    <m/>
    <x v="0"/>
    <m/>
    <m/>
    <m/>
    <m/>
    <s v="No"/>
    <m/>
    <m/>
    <m/>
    <m/>
    <m/>
    <m/>
    <m/>
    <s v="N"/>
    <s v="N"/>
    <m/>
    <m/>
    <s v="     "/>
    <m/>
    <m/>
    <m/>
    <m/>
    <m/>
    <m/>
    <m/>
    <m/>
    <m/>
    <m/>
    <m/>
    <m/>
    <m/>
    <m/>
    <m/>
    <m/>
    <m/>
    <m/>
    <m/>
  </r>
  <r>
    <s v="20200653"/>
    <s v="     "/>
    <n v="44005"/>
    <s v="6/23"/>
    <x v="0"/>
    <n v="0.54166666666666663"/>
    <s v="26"/>
    <n v="2"/>
    <s v="6"/>
    <x v="4"/>
    <n v="44005"/>
    <n v="0.52638888888888891"/>
    <s v="On June 23, 2020 at 1314 hours, PG&amp;E Troubleman patrolled the Malaga 1108 12kVDistribution Circuits number 254251108, near 3489 and 3477 S Chestnut Avenue in Fresno, California. They observed a wire down outage that energized a fence and appeared to have started a vegetation fire at back of recycle yard, next to tracks. There were reports of unknown debris and intermittent gusts of wind. Initial analysis of the line to line fault in the ILIS report indicated the cause was due to a third party other and the equipment indicated was the circuit breaker 1108/2. Cal Fire responded to and extinguished the fire. The 51 minute outage affected 712 customers. We replaced 1 span of #6 copper three-phases primary conductor and the crossarm. All the repairs were completed and the line was returned to service on June 23, 2020 at 1628 hours. This information is preliminary."/>
    <s v="     "/>
    <s v="FAS"/>
    <m/>
    <s v="N"/>
    <x v="0"/>
    <m/>
    <s v="20-0064003"/>
    <m/>
    <s v="T004995080, T004995081, T004995082, T004995083"/>
    <n v="100809591"/>
    <m/>
    <s v="     "/>
    <x v="1"/>
    <s v="PG&amp;E"/>
    <m/>
    <s v="Vegetation"/>
    <m/>
    <s v="D"/>
    <s v="D"/>
    <s v="&lt;0.25"/>
    <m/>
    <s v="Contact - 3rd Party"/>
    <s v="33.e. Other contact from object"/>
    <s v="Contact - 3rd Party"/>
    <s v="Contact from object"/>
    <s v="Contact - Other"/>
    <m/>
    <s v="Contact - Other"/>
    <s v="Conductor - Primary"/>
    <s v="Line to Line"/>
    <m/>
    <s v="Overhead"/>
    <x v="3"/>
    <s v="Conductor - Primary"/>
    <s v="Conductor - Primary, Crossarm"/>
    <s v="Circuit ID: 254251108"/>
    <s v="     "/>
    <s v="Non-HFTD"/>
    <x v="0"/>
    <m/>
    <m/>
    <n v="36.683900000000001"/>
    <n v="-119.73699999999999"/>
    <s v="Fresno"/>
    <s v="MALAGA-1108"/>
    <m/>
    <n v="12000"/>
    <m/>
    <x v="0"/>
    <s v="Cal Fire"/>
    <s v="Urban"/>
    <m/>
    <m/>
    <s v="No"/>
    <m/>
    <m/>
    <m/>
    <m/>
    <m/>
    <m/>
    <m/>
    <s v="N"/>
    <s v="N"/>
    <m/>
    <m/>
    <s v="     "/>
    <m/>
    <m/>
    <m/>
    <m/>
    <m/>
    <m/>
    <m/>
    <m/>
    <m/>
    <m/>
    <m/>
    <m/>
    <m/>
    <m/>
    <m/>
    <m/>
    <m/>
    <m/>
    <m/>
  </r>
  <r>
    <s v="20140029"/>
    <s v="     "/>
    <n v="41814"/>
    <s v="6/24"/>
    <x v="0"/>
    <n v="0.7055555555555556"/>
    <s v="26"/>
    <n v="2"/>
    <s v="6"/>
    <x v="7"/>
    <n v="41814"/>
    <n v="0.7055555555555556"/>
    <s v="tree in line followed by NG TX. Small grass fire. no prop. damage. Change TX's"/>
    <s v="     "/>
    <m/>
    <m/>
    <s v="N"/>
    <x v="0"/>
    <s v="1039048"/>
    <s v="14-0040338"/>
    <m/>
    <m/>
    <n v="108535518"/>
    <m/>
    <s v="     "/>
    <x v="1"/>
    <s v="PG&amp;E"/>
    <m/>
    <s v="Vegetation"/>
    <m/>
    <s v="D"/>
    <m/>
    <s v="&lt;0.25"/>
    <s v="Square Feet: ; Acreage: "/>
    <s v="Vegetation"/>
    <s v="33.a. Veg. contact"/>
    <s v="Vegetation"/>
    <s v="All types of equipment / facility failure"/>
    <s v="Contact - Vegetation"/>
    <m/>
    <s v="Contact - Vegetation"/>
    <s v="Conductor"/>
    <s v="None"/>
    <s v=" "/>
    <s v="Overhead"/>
    <x v="3"/>
    <s v="Conductor"/>
    <m/>
    <s v="103190493"/>
    <s v="     "/>
    <s v="Non-HFTD"/>
    <x v="0"/>
    <m/>
    <m/>
    <n v="37.973999999999997"/>
    <n v="-121.346"/>
    <s v="San Joaquin"/>
    <s v="STAGG-1101"/>
    <s v="162421101"/>
    <n v="12000"/>
    <s v="STAGG 11019212"/>
    <x v="0"/>
    <m/>
    <s v="Urban"/>
    <m/>
    <m/>
    <s v="No"/>
    <m/>
    <m/>
    <m/>
    <m/>
    <m/>
    <m/>
    <m/>
    <s v="N"/>
    <s v="N"/>
    <m/>
    <m/>
    <s v="     "/>
    <m/>
    <m/>
    <s v="Jul  3 2014 12:00AM"/>
    <s v="Unverified"/>
    <s v="Inspected lines through the entire backyard.  There were no trees near the lines that could have caused the outage."/>
    <m/>
    <m/>
    <m/>
    <m/>
    <m/>
    <m/>
    <m/>
    <m/>
    <m/>
    <m/>
    <m/>
    <m/>
    <m/>
    <m/>
  </r>
  <r>
    <s v="20140030"/>
    <s v="     "/>
    <n v="41814"/>
    <s v="6/24"/>
    <x v="0"/>
    <n v="0.71666666666666667"/>
    <s v="26"/>
    <n v="2"/>
    <s v="6"/>
    <x v="7"/>
    <m/>
    <m/>
    <s v="FOUND PALM TREE CONTACTING OPEN WIRE SECONDARY CONDUCTORS CAUSING ARCING. INSTALL SPREADER BRACKETS!!!"/>
    <s v="     "/>
    <m/>
    <m/>
    <s v="N"/>
    <x v="0"/>
    <s v="1039031"/>
    <m/>
    <m/>
    <m/>
    <m/>
    <m/>
    <s v="     "/>
    <x v="1"/>
    <s v="PG&amp;E"/>
    <m/>
    <s v="Vegetation"/>
    <m/>
    <s v="D"/>
    <m/>
    <s v="0.26-9.99"/>
    <s v="Square Feet: ; Acreage: 3"/>
    <s v="Vegetation"/>
    <s v="33.a. Veg. contact"/>
    <s v="Vegetation"/>
    <s v="All types of equipment / facility failure"/>
    <s v="Contact - Vegetation"/>
    <m/>
    <s v="Contact - Vegetation"/>
    <s v="Conductor"/>
    <m/>
    <m/>
    <s v="Overhead"/>
    <x v="1"/>
    <s v="Conductor"/>
    <m/>
    <s v="102223842"/>
    <s v="     "/>
    <s v="Non-HFTD"/>
    <x v="0"/>
    <m/>
    <m/>
    <n v="38.110999999999997"/>
    <n v="-122.565"/>
    <s v="Marin"/>
    <s v="NOVATO-1104"/>
    <s v="42211104"/>
    <m/>
    <s v="N/A"/>
    <x v="0"/>
    <s v="Novato Fire Department"/>
    <s v="Urban"/>
    <m/>
    <m/>
    <s v="No"/>
    <m/>
    <m/>
    <m/>
    <m/>
    <m/>
    <m/>
    <m/>
    <s v="N"/>
    <s v="N"/>
    <m/>
    <m/>
    <s v="     "/>
    <m/>
    <m/>
    <m/>
    <m/>
    <m/>
    <m/>
    <m/>
    <m/>
    <m/>
    <m/>
    <m/>
    <m/>
    <m/>
    <m/>
    <m/>
    <m/>
    <m/>
    <m/>
    <m/>
  </r>
  <r>
    <s v="20140028"/>
    <s v="     "/>
    <n v="41814"/>
    <s v="6/24"/>
    <x v="0"/>
    <n v="0.60486111111111107"/>
    <s v="26"/>
    <n v="2"/>
    <s v="6"/>
    <x v="7"/>
    <n v="41814"/>
    <n v="0.60486111111111107"/>
    <s v="KENNEDY FOUND MAGPIE @ MTR# 36P580 - CAL FIRE &amp; BUTTE COUNTY RESPONDED TO 41 ACRE FIRE"/>
    <s v="     "/>
    <m/>
    <m/>
    <s v="N"/>
    <x v="0"/>
    <s v="1038938"/>
    <s v="14-0040287"/>
    <m/>
    <m/>
    <m/>
    <m/>
    <s v="     "/>
    <x v="1"/>
    <s v="PG&amp;E"/>
    <m/>
    <s v="Vegetation"/>
    <m/>
    <s v="D"/>
    <m/>
    <s v="10-99"/>
    <s v="Square Feet: ; Acreage: 41"/>
    <s v="Contact - Animal - Bird"/>
    <s v="33.b. Animal contact"/>
    <s v="Contact - Bird"/>
    <s v="All types of equipment / facility failure"/>
    <s v="Contact - Animal"/>
    <m/>
    <s v="Contact - Animal"/>
    <s v="Conductor"/>
    <s v="Line to Ground"/>
    <s v="None"/>
    <s v="Overhead"/>
    <x v="3"/>
    <s v="Conductor"/>
    <m/>
    <s v="Mtr 36P580"/>
    <s v="     "/>
    <s v="Non-HFTD"/>
    <x v="0"/>
    <m/>
    <m/>
    <n v="39.785699999999999"/>
    <n v="-121.907"/>
    <s v="Butte"/>
    <s v="ANITA-1101"/>
    <s v="102841101"/>
    <n v="12000"/>
    <s v="ANITA 110153616"/>
    <x v="0"/>
    <s v="Cal Fire Dept"/>
    <s v="Agriculture"/>
    <m/>
    <m/>
    <s v="No"/>
    <m/>
    <m/>
    <m/>
    <m/>
    <m/>
    <m/>
    <m/>
    <s v="N"/>
    <s v="N"/>
    <m/>
    <m/>
    <s v="     "/>
    <m/>
    <m/>
    <m/>
    <m/>
    <m/>
    <m/>
    <m/>
    <m/>
    <m/>
    <m/>
    <m/>
    <m/>
    <m/>
    <m/>
    <m/>
    <m/>
    <m/>
    <m/>
    <m/>
  </r>
  <r>
    <s v="20140026"/>
    <s v="     "/>
    <n v="41814"/>
    <s v="6/24"/>
    <x v="0"/>
    <n v="0.29930555555555555"/>
    <s v="26"/>
    <n v="2"/>
    <s v="6"/>
    <x v="7"/>
    <n v="41814"/>
    <n v="0.29930555555555555"/>
    <s v="CREW ON SITE MAKING REPAIRS. 1 WIRE DOWN # 4 ACSR."/>
    <s v="     "/>
    <m/>
    <m/>
    <s v="N"/>
    <x v="0"/>
    <s v="1038638"/>
    <s v="14-0040101"/>
    <m/>
    <m/>
    <n v="108534280"/>
    <m/>
    <s v="     "/>
    <x v="1"/>
    <s v="PG&amp;E"/>
    <m/>
    <s v="Vegetation"/>
    <m/>
    <s v="D"/>
    <m/>
    <s v="&lt;0.25"/>
    <s v="Square Feet: ; Acreage: "/>
    <s v="Equipment - PG&amp;E"/>
    <s v="34.b. Conductor damage or failure"/>
    <s v="Equipment - PG&amp;E"/>
    <s v="All types of equipment / facility failure"/>
    <s v="Conductor"/>
    <s v="Conductor"/>
    <m/>
    <m/>
    <s v="Multi-Fault"/>
    <s v="AT&amp;T"/>
    <s v="Overhead"/>
    <x v="3"/>
    <s v="Conductor"/>
    <m/>
    <s v="101712215"/>
    <s v="     "/>
    <s v="Non-HFTD"/>
    <x v="0"/>
    <m/>
    <m/>
    <n v="36.749499999999998"/>
    <n v="-121.657"/>
    <s v="Monterey"/>
    <s v="PRUNEDALE-1107"/>
    <s v="182961107"/>
    <n v="12000"/>
    <s v="PRUNEDALE 110725695"/>
    <x v="0"/>
    <s v="Salinas FD"/>
    <s v="Urban"/>
    <m/>
    <m/>
    <s v="No"/>
    <m/>
    <m/>
    <m/>
    <m/>
    <m/>
    <m/>
    <m/>
    <s v="N"/>
    <s v="N"/>
    <m/>
    <m/>
    <s v="     "/>
    <m/>
    <m/>
    <m/>
    <m/>
    <m/>
    <m/>
    <m/>
    <m/>
    <m/>
    <m/>
    <m/>
    <m/>
    <m/>
    <m/>
    <m/>
    <m/>
    <m/>
    <m/>
    <m/>
  </r>
  <r>
    <s v="20140027"/>
    <s v="     "/>
    <n v="41814"/>
    <s v="6/24"/>
    <x v="0"/>
    <n v="0.32500000000000001"/>
    <s v="26"/>
    <n v="2"/>
    <s v="6"/>
    <x v="7"/>
    <m/>
    <m/>
    <s v="REPLACE SERVICE.   MADE I.R."/>
    <s v="     "/>
    <m/>
    <m/>
    <s v="N"/>
    <x v="0"/>
    <m/>
    <m/>
    <m/>
    <m/>
    <m/>
    <m/>
    <s v="     "/>
    <x v="1"/>
    <s v="PG&amp;E"/>
    <m/>
    <s v="Other"/>
    <s v="Dumpster"/>
    <s v="D"/>
    <m/>
    <s v="&lt;3 meters of linear travel"/>
    <s v="Square Feet: ; Acreage: "/>
    <s v="Equipment - PG&amp;E"/>
    <s v="34.b. Conductor damage or failure"/>
    <s v="Equipment - PG&amp;E"/>
    <s v="All types of equipment / facility failure"/>
    <s v="Conductor"/>
    <s v="Conductor"/>
    <m/>
    <m/>
    <m/>
    <s v="AT&amp;T"/>
    <s v="Overhead"/>
    <x v="1"/>
    <s v="Conductor"/>
    <m/>
    <s v="100485898"/>
    <s v="     "/>
    <s v="Non-HFTD"/>
    <x v="0"/>
    <m/>
    <m/>
    <n v="37.903700000000001"/>
    <n v="-121.679"/>
    <s v="Contra Costa"/>
    <s v="BRENTWOOD-2105"/>
    <s v="14592105"/>
    <m/>
    <s v="N/A"/>
    <x v="0"/>
    <s v="Contra Costa FD"/>
    <s v="Agriculture"/>
    <m/>
    <m/>
    <s v="No"/>
    <m/>
    <m/>
    <m/>
    <m/>
    <m/>
    <m/>
    <m/>
    <s v="N"/>
    <s v="N"/>
    <m/>
    <m/>
    <s v="     "/>
    <m/>
    <m/>
    <m/>
    <m/>
    <m/>
    <m/>
    <m/>
    <m/>
    <m/>
    <m/>
    <m/>
    <m/>
    <m/>
    <m/>
    <m/>
    <m/>
    <m/>
    <m/>
    <m/>
  </r>
  <r>
    <s v="MIA20161644"/>
    <s v="     "/>
    <n v="42545"/>
    <s v="6/24"/>
    <x v="0"/>
    <n v="0.26603009259259258"/>
    <s v="26"/>
    <n v="2"/>
    <s v="6"/>
    <x v="6"/>
    <n v="42545"/>
    <n v="0.26597222222222222"/>
    <s v="wire down causing fire"/>
    <s v="     "/>
    <s v="FAS"/>
    <n v="44249"/>
    <s v="Y"/>
    <x v="0"/>
    <s v="1495020"/>
    <s v="16-45501"/>
    <m/>
    <s v="T003719043"/>
    <n v="111742138"/>
    <m/>
    <s v="     "/>
    <x v="0"/>
    <s v="PG&amp;E"/>
    <m/>
    <m/>
    <m/>
    <s v="D"/>
    <m/>
    <s v="Unknown"/>
    <m/>
    <s v="Equipment - PG&amp;E"/>
    <s v="34.b. Conductor damage or failure"/>
    <s v="Equipment - PG&amp;E"/>
    <s v="All types of equipment / facility failure"/>
    <s v="Conductor failure-all"/>
    <s v="Conductor"/>
    <m/>
    <m/>
    <m/>
    <s v="No"/>
    <s v="Overhead"/>
    <x v="0"/>
    <m/>
    <m/>
    <s v="152151102"/>
    <s v="     "/>
    <s v="Non-HFTD"/>
    <x v="0"/>
    <m/>
    <m/>
    <n v="38.909700000000001"/>
    <n v="-121.57"/>
    <s v="Sutter"/>
    <s v="EAST-NICOLAUS-1102"/>
    <s v="152151102"/>
    <n v="11000"/>
    <m/>
    <x v="0"/>
    <m/>
    <s v="Rural"/>
    <m/>
    <m/>
    <s v="No"/>
    <m/>
    <m/>
    <m/>
    <m/>
    <m/>
    <m/>
    <m/>
    <s v="N"/>
    <s v="N"/>
    <m/>
    <m/>
    <s v="     "/>
    <m/>
    <m/>
    <m/>
    <m/>
    <m/>
    <m/>
    <m/>
    <m/>
    <m/>
    <m/>
    <m/>
    <m/>
    <m/>
    <m/>
    <m/>
    <m/>
    <m/>
    <m/>
    <m/>
  </r>
  <r>
    <s v="20160131"/>
    <s v="     "/>
    <n v="42545"/>
    <s v="6/24"/>
    <x v="0"/>
    <n v="0.12986111111111112"/>
    <s v="26"/>
    <n v="2"/>
    <s v="6"/>
    <x v="6"/>
    <n v="42545"/>
    <n v="0.12986111111111112"/>
    <s v="CREW TO REPAIR WIRE DOWN AND REPLACE SIDE BRACKETS KIT WITH 5'4 X-ARM."/>
    <s v="     "/>
    <m/>
    <m/>
    <s v="N"/>
    <x v="0"/>
    <s v="1495000"/>
    <s v="16-0045498"/>
    <m/>
    <m/>
    <n v="111742289"/>
    <m/>
    <s v="     "/>
    <x v="1"/>
    <s v="PG&amp;E"/>
    <m/>
    <s v="Vegetation"/>
    <m/>
    <s v="D"/>
    <m/>
    <s v="&lt;0.25"/>
    <s v="Square Feet: ; Acreage: "/>
    <s v="Equipment - PG&amp;E"/>
    <s v="34.b. Conductor damage or failure"/>
    <s v="Equipment - PG&amp;E"/>
    <s v="All types of equipment / facility failure"/>
    <s v="Conductor"/>
    <s v="Conductor"/>
    <m/>
    <m/>
    <s v="Line to Ground"/>
    <m/>
    <s v="Overhead"/>
    <x v="3"/>
    <s v="Conductor"/>
    <m/>
    <s v="101376553"/>
    <s v="     "/>
    <s v="Non-HFTD"/>
    <x v="0"/>
    <m/>
    <m/>
    <n v="38.719200000000001"/>
    <n v="-121.05500000000001"/>
    <s v="El Dorado"/>
    <s v="CLARKSVILLE-2104"/>
    <s v="153612104"/>
    <n v="21000"/>
    <s v="CLARKSVILLE 210413352"/>
    <x v="0"/>
    <s v="Cal Fire/EDH FIRE DEPT"/>
    <s v="Urban"/>
    <m/>
    <m/>
    <s v="No"/>
    <m/>
    <m/>
    <m/>
    <m/>
    <m/>
    <m/>
    <m/>
    <s v="N"/>
    <s v="N"/>
    <m/>
    <m/>
    <s v="     "/>
    <s v="38.71912000"/>
    <s v="-120.05704000"/>
    <s v="Jun 24 2016 10:43AM"/>
    <s v="TrunkFail"/>
    <s v="Healthy green 2xstem Live Oak tree, 1 of 2 stems failed near base of tree. No signs of defects outside of log showing, but is showing some slight rot at failure point of tree. Tree hit primary lines bringing 1 phase to ground. A charred area of 45 x 17 was observed in area of outage."/>
    <s v="OAKL"/>
    <s v="52"/>
    <s v="23"/>
    <s v="16"/>
    <s v="Moderate"/>
    <s v="None"/>
    <s v="N"/>
    <s v="1"/>
    <m/>
    <s v="Valley"/>
    <s v="D"/>
    <s v="CrossArm"/>
    <s v="BareWire"/>
    <s v="1"/>
  </r>
  <r>
    <s v="20180359"/>
    <s v="     "/>
    <n v="43275"/>
    <s v="6/24"/>
    <x v="0"/>
    <n v="0.49375000000000002"/>
    <s v="26"/>
    <n v="2"/>
    <s v="6"/>
    <x v="1"/>
    <n v="43275"/>
    <n v="0.49375000000000002"/>
    <s v="Mylar balloon"/>
    <s v="     "/>
    <s v="FAS"/>
    <m/>
    <s v="N"/>
    <x v="0"/>
    <s v="116987"/>
    <s v="18-0054028"/>
    <m/>
    <m/>
    <m/>
    <m/>
    <s v="     "/>
    <x v="0"/>
    <s v="PG&amp;E"/>
    <m/>
    <m/>
    <m/>
    <s v="D"/>
    <m/>
    <s v="&lt;3 meters of linear travel"/>
    <m/>
    <s v="Contact - 3rd Party"/>
    <s v="33.c. Balloon contact"/>
    <s v="Contact - 3rd Party"/>
    <s v="Contact from object"/>
    <s v="Contact - Balloon"/>
    <m/>
    <s v="Contact - Balloon"/>
    <m/>
    <s v="Line to Ground"/>
    <m/>
    <s v="Overhead"/>
    <x v="3"/>
    <m/>
    <m/>
    <s v="28757"/>
    <s v="     "/>
    <s v="Non-HFTD"/>
    <x v="0"/>
    <m/>
    <m/>
    <n v="37.285600000000002"/>
    <n v="-121.827"/>
    <s v="Santa Clara"/>
    <s v="EVERGREEN-2103"/>
    <s v="082012103"/>
    <n v="21000"/>
    <s v="EVERGREEN 2103XR074"/>
    <x v="0"/>
    <m/>
    <s v="Urban"/>
    <m/>
    <m/>
    <s v="No"/>
    <m/>
    <m/>
    <m/>
    <m/>
    <m/>
    <m/>
    <m/>
    <s v="N"/>
    <s v="N"/>
    <m/>
    <m/>
    <s v="     "/>
    <m/>
    <m/>
    <m/>
    <m/>
    <m/>
    <m/>
    <m/>
    <m/>
    <m/>
    <m/>
    <m/>
    <m/>
    <m/>
    <m/>
    <m/>
    <m/>
    <m/>
    <m/>
    <m/>
  </r>
  <r>
    <s v="20180360"/>
    <s v="     "/>
    <n v="43275"/>
    <s v="6/24"/>
    <x v="0"/>
    <m/>
    <s v="26"/>
    <n v="2"/>
    <s v="6"/>
    <x v="1"/>
    <m/>
    <m/>
    <s v="ILIS cause - &quot;3rd Party, Customer Equipment&quot; - lawn mower"/>
    <s v="     "/>
    <s v="FAS"/>
    <m/>
    <s v="N"/>
    <x v="0"/>
    <s v="116998"/>
    <m/>
    <m/>
    <m/>
    <m/>
    <m/>
    <s v="     "/>
    <x v="1"/>
    <s v="PG&amp;E"/>
    <m/>
    <m/>
    <m/>
    <s v="D"/>
    <m/>
    <s v="10-99"/>
    <m/>
    <s v="Contact - Customer (Equip/Structure/Veg)"/>
    <s v="33.e. Other contact from object"/>
    <s v="Contact - 3rd Party"/>
    <s v="Contact from object"/>
    <s v="Contact - Other"/>
    <m/>
    <s v="Contact - Other"/>
    <s v="Pole"/>
    <m/>
    <m/>
    <m/>
    <x v="3"/>
    <m/>
    <m/>
    <m/>
    <s v="     "/>
    <s v="Non-HFTD"/>
    <x v="0"/>
    <m/>
    <m/>
    <n v="39.495600000000003"/>
    <n v="-121.53"/>
    <s v="Butte"/>
    <s v="WYANDOTTE-1110"/>
    <s v="102911110"/>
    <n v="11000"/>
    <m/>
    <x v="0"/>
    <m/>
    <s v="Urban"/>
    <m/>
    <m/>
    <s v="No"/>
    <m/>
    <m/>
    <m/>
    <m/>
    <m/>
    <m/>
    <m/>
    <s v="N"/>
    <s v="Y"/>
    <s v="201806230700"/>
    <s v="201806250300"/>
    <s v="     "/>
    <m/>
    <m/>
    <m/>
    <m/>
    <m/>
    <m/>
    <m/>
    <m/>
    <m/>
    <m/>
    <m/>
    <m/>
    <m/>
    <m/>
    <m/>
    <m/>
    <m/>
    <m/>
    <m/>
  </r>
  <r>
    <s v="20180369"/>
    <s v="     "/>
    <n v="43275"/>
    <s v="6/24"/>
    <x v="0"/>
    <m/>
    <s v="26"/>
    <n v="2"/>
    <s v="6"/>
    <x v="1"/>
    <m/>
    <m/>
    <s v="FD cutting trees and trees contacting live lines in the process - precautionary callout"/>
    <s v="     "/>
    <s v="FAS"/>
    <m/>
    <s v="N"/>
    <x v="0"/>
    <m/>
    <m/>
    <m/>
    <m/>
    <m/>
    <m/>
    <s v="     "/>
    <x v="1"/>
    <s v="PG&amp;E"/>
    <m/>
    <m/>
    <m/>
    <s v="D"/>
    <m/>
    <s v="&lt;0.25"/>
    <m/>
    <s v="No Fire"/>
    <s v="39.a. All Other"/>
    <s v="No Fire"/>
    <s v="No Fire"/>
    <s v="Other"/>
    <m/>
    <m/>
    <m/>
    <m/>
    <m/>
    <m/>
    <x v="3"/>
    <m/>
    <m/>
    <m/>
    <s v="     "/>
    <s v="Non-HFTD"/>
    <x v="0"/>
    <m/>
    <m/>
    <n v="39.4983"/>
    <n v="-121.578"/>
    <s v="Butte"/>
    <s v="OROVILLE-1101"/>
    <s v="102521101"/>
    <n v="11000"/>
    <m/>
    <x v="0"/>
    <m/>
    <s v="Herbaceous"/>
    <m/>
    <m/>
    <s v="No"/>
    <m/>
    <m/>
    <m/>
    <m/>
    <m/>
    <m/>
    <m/>
    <s v="N"/>
    <s v="Y"/>
    <s v="201806230700"/>
    <s v="201806250300"/>
    <s v="     "/>
    <m/>
    <m/>
    <m/>
    <m/>
    <m/>
    <m/>
    <m/>
    <m/>
    <m/>
    <m/>
    <m/>
    <m/>
    <m/>
    <m/>
    <m/>
    <m/>
    <m/>
    <m/>
    <m/>
  </r>
  <r>
    <s v="20190442"/>
    <s v="     "/>
    <n v="43640"/>
    <s v="6/24"/>
    <x v="0"/>
    <m/>
    <s v="26"/>
    <n v="2"/>
    <s v="6"/>
    <x v="3"/>
    <m/>
    <m/>
    <s v="Avian contact was determined for outage, I am not sure there was an ignition"/>
    <s v="     "/>
    <s v="David Gregory"/>
    <m/>
    <s v="N"/>
    <x v="0"/>
    <m/>
    <m/>
    <s v="INT-12387"/>
    <m/>
    <n v="0"/>
    <m/>
    <s v="     "/>
    <x v="1"/>
    <s v="PG&amp;E"/>
    <m/>
    <m/>
    <m/>
    <s v="T"/>
    <m/>
    <s v="&lt;0.25"/>
    <s v="20' x 20'"/>
    <s v="Contact - Animal - Bird"/>
    <s v="33.b. Animal contact"/>
    <s v="Contact - Bird"/>
    <s v="Contact from object"/>
    <s v="Contact - Animal"/>
    <m/>
    <s v="Contact - Animal"/>
    <s v="Conductor - Transmission"/>
    <m/>
    <m/>
    <s v="Overhead"/>
    <x v="4"/>
    <s v="Conductor - Transmission"/>
    <s v="no reported damage"/>
    <s v="Unknown"/>
    <s v="     "/>
    <s v="Non-HFTD"/>
    <x v="0"/>
    <m/>
    <m/>
    <n v="37.326999999999998"/>
    <n v="-122.07299999999999"/>
    <s v="SANTA CLARA"/>
    <s v="MONTA-VISTA-LOS-ALTOS-60KV"/>
    <m/>
    <n v="60000"/>
    <s v="N/A"/>
    <x v="0"/>
    <m/>
    <s v="Herbaceous"/>
    <m/>
    <m/>
    <s v="No"/>
    <m/>
    <m/>
    <m/>
    <m/>
    <m/>
    <m/>
    <m/>
    <s v="N"/>
    <s v="N"/>
    <m/>
    <m/>
    <s v="     "/>
    <m/>
    <m/>
    <m/>
    <m/>
    <m/>
    <m/>
    <m/>
    <m/>
    <m/>
    <m/>
    <m/>
    <m/>
    <m/>
    <m/>
    <m/>
    <m/>
    <m/>
    <m/>
    <m/>
  </r>
  <r>
    <s v="20200662"/>
    <s v="     "/>
    <n v="44006"/>
    <s v="6/24"/>
    <x v="0"/>
    <n v="0.5180555555555556"/>
    <s v="26"/>
    <n v="2"/>
    <s v="6"/>
    <x v="4"/>
    <n v="44006"/>
    <m/>
    <s v="On June 24, 2020 at 12:26 hours a PG&amp;E trouble man was dispatched on OIS 946280 at Calendar &amp; Mitchell, Arroyo Grande on the Distribution circuit Oceano 1102. Initial analysis indicates that a truck had clipped the phone line 1 span load side of 8649 causing an ignition &lt; 1 linear meter in size. Cal Fire extinguished the fire. PG&amp;E crew was dispatched to make repairs to the conductor on A priority Electric Corrective 119205987 on Sap ID 101888026. All repairs were completed on 6/24/2020. This information is preliminary"/>
    <s v="     "/>
    <s v="FAS"/>
    <m/>
    <s v="N"/>
    <x v="0"/>
    <s v="946280"/>
    <s v="20-0064472"/>
    <m/>
    <s v="T004996065"/>
    <n v="119205987"/>
    <m/>
    <s v="     "/>
    <x v="0"/>
    <s v="PG&amp;E"/>
    <m/>
    <s v="Other"/>
    <m/>
    <s v="D"/>
    <s v="D"/>
    <s v="&lt;3 meters of linear travel"/>
    <m/>
    <s v="Contact - 3rd Party"/>
    <s v="33.d. Vehicle contact"/>
    <s v="Contact - 3rd Party"/>
    <s v="Contact from object"/>
    <s v="Contact - Vehicle"/>
    <m/>
    <s v="Contact - Vehicle"/>
    <s v="Conductor - Primary"/>
    <s v="Line to Ground"/>
    <m/>
    <s v="Overhead"/>
    <x v="0"/>
    <s v="Conductor - Primary"/>
    <s v="Conductor"/>
    <s v="101888026"/>
    <s v="     "/>
    <s v="Non-HFTD"/>
    <x v="0"/>
    <m/>
    <m/>
    <n v="35.054699999999997"/>
    <n v="-120.589"/>
    <s v="San Luis Obispo"/>
    <s v="OCEANO-1102"/>
    <m/>
    <n v="12000"/>
    <m/>
    <x v="0"/>
    <s v="Cal Fire"/>
    <s v="Barren/Other"/>
    <m/>
    <m/>
    <s v="No"/>
    <m/>
    <m/>
    <m/>
    <m/>
    <m/>
    <m/>
    <m/>
    <s v="N"/>
    <s v="N"/>
    <m/>
    <m/>
    <s v="     "/>
    <m/>
    <m/>
    <m/>
    <m/>
    <m/>
    <m/>
    <m/>
    <m/>
    <m/>
    <m/>
    <m/>
    <m/>
    <m/>
    <m/>
    <m/>
    <m/>
    <m/>
    <m/>
    <m/>
  </r>
  <r>
    <s v="20200674"/>
    <s v="     "/>
    <n v="44006"/>
    <s v="6/24"/>
    <x v="0"/>
    <n v="0.9916666666666667"/>
    <s v="26"/>
    <n v="2"/>
    <s v="6"/>
    <x v="4"/>
    <m/>
    <m/>
    <s v="On June 24, 2020 at 2348 hours, a PG&amp;E troubleman was dispatched to the Brentwood 2112 Distribution Circuit on Stone Rd in the city of Bethel Island and observed broken secondary conductors at Pole 100457904. The troubleman created a &quot;Priority A&quot; EC tag for the damaged assets to be repaired. On June 25, 2020 repairs were made to the damaged assets and the repair crew went to energize the secondary line at 1300 hours. Once the secondary was energized, a service drop leading to a nearby house sparked and ignited a small vegetation fire about 3 meters in size. The crew extinguished the fire with their fire mitigation equipment, but still called for the Fire Department as a safety precaution. The fire department reported they have noticed the property owner for abatement infractions in the past. The structure the service drop was feeding is inhabitable and the fire only burned a small amount of vegetation and a wooden fence."/>
    <s v="     "/>
    <s v="FAS"/>
    <m/>
    <s v="N"/>
    <x v="0"/>
    <s v="946675"/>
    <m/>
    <m/>
    <s v="T004996559"/>
    <n v="119207894"/>
    <m/>
    <s v="     "/>
    <x v="1"/>
    <s v="PG&amp;E"/>
    <m/>
    <s v="Vegetation"/>
    <m/>
    <s v="D"/>
    <s v="D"/>
    <s v="&lt;0.25"/>
    <m/>
    <s v="Equipment - PG&amp;E"/>
    <s v="34.b. Conductor damage or failure"/>
    <s v="Equipment - PG&amp;E"/>
    <s v="All types of equipment / facility failure"/>
    <s v="Conductor failure-all"/>
    <s v="Conductor - Secondary"/>
    <m/>
    <m/>
    <m/>
    <m/>
    <s v="Overhead"/>
    <x v="1"/>
    <s v="Conductor - Secondary"/>
    <s v="Transformer replaced"/>
    <s v="Circuit ID: 014592112"/>
    <s v="     "/>
    <s v="Non-HFTD"/>
    <x v="0"/>
    <m/>
    <m/>
    <n v="38.018599999999999"/>
    <n v="-121.608"/>
    <s v="Contra Costa"/>
    <s v="BRENTWOOD-2112"/>
    <m/>
    <n v="21000"/>
    <s v="N/A"/>
    <x v="0"/>
    <s v="PG&amp;E Employee"/>
    <s v="Urban"/>
    <m/>
    <m/>
    <s v="No"/>
    <m/>
    <m/>
    <m/>
    <m/>
    <m/>
    <m/>
    <m/>
    <s v="N"/>
    <s v="N"/>
    <m/>
    <m/>
    <s v="     "/>
    <m/>
    <m/>
    <m/>
    <m/>
    <m/>
    <m/>
    <m/>
    <m/>
    <m/>
    <m/>
    <m/>
    <m/>
    <m/>
    <m/>
    <m/>
    <m/>
    <m/>
    <m/>
    <m/>
  </r>
  <r>
    <s v="20201799"/>
    <s v="     "/>
    <n v="44006"/>
    <s v="6/24"/>
    <x v="0"/>
    <n v="2.5694444444444443E-2"/>
    <s v="26"/>
    <n v="2"/>
    <s v="6"/>
    <x v="4"/>
    <n v="44005"/>
    <n v="0.99236111111111114"/>
    <s v="Our preliminary determination is that your outage was caused by a car hitting a power pole in your vicinity. Need crew to replace pole hit by vehicle.; 3 TREES ON FIRE ( ADVISED TO CALL 911)LINES DOWN PER FD; pole broken, wire on ground; circuit taken from OIS due to GEP issues"/>
    <s v="     "/>
    <s v="FAS"/>
    <m/>
    <s v="Y"/>
    <x v="0"/>
    <s v="945792"/>
    <s v="20-0064233"/>
    <m/>
    <s v="T004995532"/>
    <n v="119203008"/>
    <m/>
    <s v="     "/>
    <x v="1"/>
    <s v="PG&amp;E"/>
    <m/>
    <s v="Vegetation"/>
    <m/>
    <s v="D"/>
    <m/>
    <s v="&lt;3 meters of linear travel"/>
    <m/>
    <s v="Contact - 3rd Party"/>
    <s v="33.d. Vehicle contact"/>
    <s v="Contact - 3rd Party"/>
    <s v="Contact from object"/>
    <s v="Contact - Vehicle"/>
    <m/>
    <s v="Contact - Vehicle"/>
    <s v="Conductor - All"/>
    <s v="Line to Ground"/>
    <m/>
    <s v="Overhead"/>
    <x v="3"/>
    <s v="Conductor - All"/>
    <m/>
    <m/>
    <s v="     "/>
    <s v="Non-HFTD"/>
    <x v="0"/>
    <m/>
    <m/>
    <n v="36.209200000000003"/>
    <n v="-120.301"/>
    <s v="Fresno"/>
    <s v="COALINGA-NO-2-1106"/>
    <m/>
    <n v="12000"/>
    <m/>
    <x v="0"/>
    <s v="Unknown"/>
    <s v="Desert Shrub"/>
    <m/>
    <m/>
    <s v="No"/>
    <m/>
    <m/>
    <m/>
    <m/>
    <m/>
    <m/>
    <m/>
    <s v="N"/>
    <s v="N"/>
    <m/>
    <m/>
    <s v="     "/>
    <m/>
    <m/>
    <m/>
    <m/>
    <m/>
    <m/>
    <m/>
    <m/>
    <m/>
    <m/>
    <m/>
    <m/>
    <m/>
    <m/>
    <m/>
    <m/>
    <m/>
    <m/>
    <m/>
  </r>
  <r>
    <s v="20200661"/>
    <s v="     "/>
    <n v="44006"/>
    <s v="6/24"/>
    <x v="0"/>
    <n v="0.48472222222222222"/>
    <s v="26"/>
    <n v="2"/>
    <s v="6"/>
    <x v="4"/>
    <n v="44006"/>
    <n v="0.48125000000000001"/>
    <s v="On June 24, 2020 at 1138 hours, a PG&amp;E Troubleman patrolled the Honcut 1102 12kV Distribution Circuit number 103211102, near Ramirez Road East of Highway 70 in Marysville. He observed a broken regulator, a dead bird, and an ignition. Initial analysis indicates a bird made contact with the regulator 18285, which caused the bushings to flash on the west regulator that took it offline and an ignition ensued. The fire self-extinguished. The 17-minute outage affected 446 customers. The line was returned to service on June 24, 2020. This information is preliminary."/>
    <s v="     "/>
    <s v="FAS"/>
    <m/>
    <s v="N"/>
    <x v="0"/>
    <s v="946236"/>
    <s v="20-0064414"/>
    <m/>
    <s v="T004996016, T004996017"/>
    <n v="119205125"/>
    <m/>
    <s v="     "/>
    <x v="1"/>
    <s v="PG&amp;E"/>
    <m/>
    <s v="Vegetation"/>
    <m/>
    <s v="D"/>
    <s v="D"/>
    <s v="&lt;3 meters of linear travel"/>
    <s v="4x8 ft area in ditch"/>
    <s v="Contact - Animal - Bird"/>
    <s v="33.b. Animal contact"/>
    <s v="Contact - Bird"/>
    <s v="Contact from object"/>
    <s v="Contact - Animal"/>
    <m/>
    <s v="Contact - Animal"/>
    <s v="Voltage Regulator"/>
    <s v="Force Out"/>
    <m/>
    <s v="Overhead"/>
    <x v="3"/>
    <s v="Voltage Regulator"/>
    <s v="Regulator"/>
    <s v="Circuit ID: 103211102, SAP Eqp ID: 44667592"/>
    <s v="     "/>
    <s v="Non-HFTD"/>
    <x v="0"/>
    <m/>
    <m/>
    <n v="39.2652"/>
    <n v="-121.54600000000001"/>
    <s v="Yuba"/>
    <s v="HONCUT-1102"/>
    <m/>
    <n v="12000"/>
    <s v="N/A"/>
    <x v="0"/>
    <s v="Self Extinguished"/>
    <s v="Agriculture"/>
    <m/>
    <m/>
    <s v="No"/>
    <m/>
    <m/>
    <m/>
    <m/>
    <m/>
    <m/>
    <m/>
    <s v="N"/>
    <s v="N"/>
    <m/>
    <m/>
    <s v="     "/>
    <m/>
    <m/>
    <m/>
    <m/>
    <m/>
    <m/>
    <m/>
    <m/>
    <m/>
    <m/>
    <m/>
    <m/>
    <m/>
    <m/>
    <m/>
    <m/>
    <m/>
    <m/>
    <m/>
  </r>
  <r>
    <s v="20210904"/>
    <s v="     "/>
    <n v="44371"/>
    <s v="6/24"/>
    <x v="0"/>
    <n v="0.7680555555555556"/>
    <s v="26"/>
    <n v="2"/>
    <s v="6"/>
    <x v="5"/>
    <n v="44371"/>
    <m/>
    <s v="Secondary PG connector melted and ignited fire at base of distribution pole. The troubleman reports all  connections will need to be replaced. The ensuing fire was 1 meter - &lt; 3 meters. This information is preliminary. AGFC Notes 6/28/2021 - I've made contact with the repair crew and they will be shipping the PG connectors to ATS. The Fuel Bed Description is other, fence and pole ingnition."/>
    <s v="     "/>
    <s v="FAS"/>
    <m/>
    <s v="N"/>
    <x v="0"/>
    <m/>
    <m/>
    <m/>
    <s v="T005325293"/>
    <m/>
    <m/>
    <s v="     "/>
    <x v="1"/>
    <s v="PG&amp;E"/>
    <m/>
    <s v="Other"/>
    <s v="Fence"/>
    <s v="D"/>
    <s v="D"/>
    <s v="&lt;3 meters of linear travel"/>
    <m/>
    <s v="Equipment - PG&amp;E"/>
    <s v="34.m. Connection device damage or failure"/>
    <s v="Equipment - PG&amp;E"/>
    <s v="All types of equipment / facility failure"/>
    <s v="Splice/Clamp/Connector"/>
    <s v="Splice/Clamp/Connector"/>
    <m/>
    <m/>
    <m/>
    <s v="Y"/>
    <s v="Overhead"/>
    <x v="1"/>
    <s v="Splice/Clamp/Connector"/>
    <m/>
    <s v="101167362"/>
    <s v="     "/>
    <s v="Non-HFTD"/>
    <x v="0"/>
    <m/>
    <m/>
    <n v="37.321199999999997"/>
    <n v="-120.44499999999999"/>
    <s v="Merced"/>
    <s v="EL-CAPITAN-2110"/>
    <m/>
    <m/>
    <s v="N/A"/>
    <x v="0"/>
    <s v="Merced County FD"/>
    <s v="Urban"/>
    <s v="Other"/>
    <s v="Dirt"/>
    <s v="No"/>
    <m/>
    <m/>
    <m/>
    <m/>
    <m/>
    <m/>
    <m/>
    <s v="N"/>
    <s v="N"/>
    <m/>
    <m/>
    <s v="     "/>
    <m/>
    <m/>
    <m/>
    <m/>
    <m/>
    <m/>
    <m/>
    <m/>
    <m/>
    <m/>
    <m/>
    <m/>
    <m/>
    <m/>
    <m/>
    <m/>
    <m/>
    <m/>
    <m/>
  </r>
  <r>
    <s v="20210902"/>
    <s v="     "/>
    <n v="44371"/>
    <s v="6/24"/>
    <x v="0"/>
    <n v="0.30277777777777776"/>
    <s v="26"/>
    <n v="2"/>
    <s v="6"/>
    <x v="5"/>
    <n v="44371"/>
    <m/>
    <s v="Troubleman reports no good regulator 105S burned/flashed, resulting in a 1 meter -  3 meter fire that damaged the base of distribution pole and surrounding grass area. This information is preliminary."/>
    <s v="     "/>
    <s v="ILIS/OIS"/>
    <m/>
    <s v="N"/>
    <x v="0"/>
    <m/>
    <s v="21-0079006"/>
    <m/>
    <s v="T005324965, T005324860"/>
    <m/>
    <m/>
    <s v="     "/>
    <x v="1"/>
    <s v="PG&amp;E"/>
    <m/>
    <s v="Other"/>
    <s v="Pole"/>
    <s v="D"/>
    <s v="D"/>
    <s v="&lt;3 meters of linear travel"/>
    <m/>
    <s v="Equipment - PG&amp;E"/>
    <s v="34.i._x0009_Voltage regulator / booster damage or failure"/>
    <s v="Equipment - PG&amp;E"/>
    <s v="All types of equipment / facility failure"/>
    <s v="Voltage Regulator failure"/>
    <s v="Voltage Regulator"/>
    <m/>
    <m/>
    <s v="Force Out"/>
    <s v="N"/>
    <s v="Overhead"/>
    <x v="3"/>
    <s v="Voltage Regulator"/>
    <m/>
    <m/>
    <s v="     "/>
    <s v="Non-HFTD"/>
    <x v="0"/>
    <m/>
    <m/>
    <n v="36.663600000000002"/>
    <n v="-119.601"/>
    <s v="Fresno"/>
    <s v="SANGER-1110"/>
    <m/>
    <n v="12000"/>
    <m/>
    <x v="0"/>
    <s v="Fresno County FD"/>
    <s v="Agriculture"/>
    <s v="Grass fuel model"/>
    <m/>
    <s v="No"/>
    <m/>
    <m/>
    <m/>
    <m/>
    <m/>
    <m/>
    <m/>
    <s v="N"/>
    <s v="N"/>
    <m/>
    <m/>
    <s v="     "/>
    <m/>
    <m/>
    <m/>
    <m/>
    <m/>
    <m/>
    <m/>
    <m/>
    <m/>
    <m/>
    <m/>
    <m/>
    <m/>
    <m/>
    <m/>
    <m/>
    <m/>
    <m/>
    <m/>
  </r>
  <r>
    <s v="20140033"/>
    <s v="     "/>
    <n v="41815"/>
    <s v="6/25"/>
    <x v="0"/>
    <n v="0.37013888888888891"/>
    <s v="26"/>
    <n v="2"/>
    <s v="6"/>
    <x v="7"/>
    <n v="41815"/>
    <n v="0.37013888888888891"/>
    <s v="HATTRUP RPTS FIRE CAUSED BY TREE CUTTER THAT FELL TREE INTO CONDUCTOR; 1 ACRE FIRE; VEGETATION ONLY"/>
    <s v="     "/>
    <m/>
    <m/>
    <s v="N"/>
    <x v="0"/>
    <s v="1039409"/>
    <s v="14-0040448"/>
    <m/>
    <m/>
    <n v="108536172"/>
    <m/>
    <s v="     "/>
    <x v="1"/>
    <s v="PG&amp;E"/>
    <m/>
    <s v="Vegetation"/>
    <m/>
    <s v="D"/>
    <m/>
    <s v="0.26-9.99"/>
    <s v="Square Feet: ; Acreage: 1"/>
    <s v="Vegetation"/>
    <s v="33.a. Veg. contact"/>
    <s v="Vegetation"/>
    <s v="All types of equipment / facility failure"/>
    <s v="Contact - Vegetation"/>
    <m/>
    <s v="Contact - Vegetation"/>
    <s v="Conductor"/>
    <s v="Line to Ground"/>
    <m/>
    <s v="Overhead"/>
    <x v="3"/>
    <s v="Conductor"/>
    <m/>
    <s v="Main Line N/O buck to 20340 Spring Garden # 1004520726"/>
    <s v="     "/>
    <s v="Non-HFTD"/>
    <x v="0"/>
    <n v="330"/>
    <m/>
    <n v="39.011000000000003"/>
    <n v="-120.896"/>
    <s v="Placer"/>
    <s v="FORESTHILL-1102"/>
    <s v="152181102"/>
    <n v="12000"/>
    <s v="FORESTHILL 11022106"/>
    <x v="0"/>
    <m/>
    <s v="Conifer Forest"/>
    <m/>
    <m/>
    <s v="No"/>
    <m/>
    <m/>
    <m/>
    <m/>
    <m/>
    <m/>
    <m/>
    <s v="N"/>
    <s v="N"/>
    <m/>
    <m/>
    <s v="     "/>
    <s v="39.01101000"/>
    <s v="-120.89606000"/>
    <s v="Jun 25 2014  4:00PM"/>
    <s v="3rdParty"/>
    <s v="There is a freshcut stump to what was a live, green, healthy, douglas fir approximately 28ft to the side of the lines. The rest of the tree was cut up and piled with other slash. There was a chainsaw on the ground near the cut stump and the stump had been flush cut with the ground. No paint markings apparent on the tree and the tree appeared to be green, healthy, well outside 10ft from the lines, and required no work."/>
    <s v="FIRD"/>
    <s v="50"/>
    <s v="13"/>
    <s v="28"/>
    <m/>
    <m/>
    <m/>
    <m/>
    <m/>
    <m/>
    <m/>
    <s v="CrossArm"/>
    <s v="BareWire"/>
    <m/>
  </r>
  <r>
    <s v="20140034"/>
    <s v="     "/>
    <n v="41815"/>
    <s v="6/25"/>
    <x v="0"/>
    <n v="0.90763888888888888"/>
    <s v="26"/>
    <n v="2"/>
    <s v="6"/>
    <x v="7"/>
    <n v="41815"/>
    <n v="0.90763888888888888"/>
    <s v="dead owl found burned"/>
    <s v="     "/>
    <m/>
    <m/>
    <s v="N"/>
    <x v="0"/>
    <s v="1039885"/>
    <s v="14-0040642"/>
    <m/>
    <m/>
    <n v="108537074"/>
    <m/>
    <s v="     "/>
    <x v="1"/>
    <s v="PG&amp;E"/>
    <m/>
    <s v="Vegetation"/>
    <m/>
    <s v="D"/>
    <m/>
    <s v="&lt;0.25"/>
    <s v="Square Feet: ; Acreage: "/>
    <s v="Contact - Animal - Bird"/>
    <s v="33.b. Animal contact"/>
    <s v="Contact - Bird"/>
    <s v="All types of equipment / facility failure"/>
    <s v="Contact - Animal"/>
    <m/>
    <s v="Contact - Animal"/>
    <s v="Conductor"/>
    <s v="Line to Ground"/>
    <m/>
    <s v="Overhead"/>
    <x v="3"/>
    <s v="Conductor"/>
    <m/>
    <s v="100455766"/>
    <s v="     "/>
    <s v="Non-HFTD"/>
    <x v="0"/>
    <m/>
    <m/>
    <n v="37.997700000000002"/>
    <n v="-121.76900000000001"/>
    <s v="Contra Costa"/>
    <s v="CONTRA-COSTA-2109"/>
    <s v="13652109"/>
    <n v="21000"/>
    <s v="CONTRA COSTA 2109CB"/>
    <x v="0"/>
    <m/>
    <s v="Urban"/>
    <m/>
    <m/>
    <s v="No"/>
    <m/>
    <m/>
    <m/>
    <m/>
    <m/>
    <m/>
    <m/>
    <s v="N"/>
    <s v="N"/>
    <m/>
    <m/>
    <s v="     "/>
    <m/>
    <m/>
    <m/>
    <m/>
    <m/>
    <m/>
    <m/>
    <m/>
    <m/>
    <m/>
    <m/>
    <m/>
    <m/>
    <m/>
    <m/>
    <m/>
    <m/>
    <m/>
    <m/>
  </r>
  <r>
    <s v="20140031"/>
    <s v="     "/>
    <n v="41815"/>
    <s v="6/25"/>
    <x v="0"/>
    <n v="6.6666666666666666E-2"/>
    <s v="26"/>
    <n v="2"/>
    <s v="6"/>
    <x v="7"/>
    <m/>
    <m/>
    <s v="REMOVE BALLOONS - CK POWER OK - STARTED SMALL GRASS FIRE @ BASE OF POLE - 50' X 50'"/>
    <s v="     "/>
    <m/>
    <m/>
    <s v="N"/>
    <x v="0"/>
    <s v="1039240"/>
    <m/>
    <m/>
    <m/>
    <m/>
    <m/>
    <s v="     "/>
    <x v="1"/>
    <s v="PG&amp;E"/>
    <m/>
    <s v="Vegetation"/>
    <m/>
    <s v="D"/>
    <m/>
    <s v="&lt;0.25"/>
    <s v="Square Feet: 50 x 50; Acreage: "/>
    <s v="Contact - 3rd Party"/>
    <s v="33.c. Balloon contact"/>
    <s v="Contact - 3rd Party"/>
    <s v="All types of equipment / facility failure"/>
    <s v="Contact - Balloon"/>
    <m/>
    <s v="Contact - Balloon"/>
    <s v="Conductor"/>
    <m/>
    <s v="AT&amp;T"/>
    <s v="Overhead"/>
    <x v="1"/>
    <s v="Conductor"/>
    <m/>
    <s v="101697469"/>
    <s v="     "/>
    <s v="Non-HFTD"/>
    <x v="0"/>
    <m/>
    <m/>
    <n v="36.890900000000002"/>
    <n v="-121.717"/>
    <s v="Monterey"/>
    <s v="WATSONVILLE-2101"/>
    <s v="83332101"/>
    <m/>
    <s v="N/A"/>
    <x v="0"/>
    <m/>
    <s v="Urban"/>
    <m/>
    <m/>
    <s v="No"/>
    <m/>
    <m/>
    <m/>
    <m/>
    <m/>
    <m/>
    <m/>
    <s v="N"/>
    <s v="N"/>
    <m/>
    <m/>
    <s v="     "/>
    <m/>
    <m/>
    <m/>
    <m/>
    <m/>
    <m/>
    <m/>
    <m/>
    <m/>
    <m/>
    <m/>
    <m/>
    <m/>
    <m/>
    <m/>
    <m/>
    <m/>
    <m/>
    <m/>
  </r>
  <r>
    <s v="20140032"/>
    <s v="     "/>
    <n v="41815"/>
    <s v="6/25"/>
    <x v="0"/>
    <n v="0.36875000000000002"/>
    <s v="26"/>
    <n v="2"/>
    <s v="6"/>
    <x v="7"/>
    <n v="41815"/>
    <n v="0.36875000000000002"/>
    <s v="SMALL VEG FIRE &gt;1 ACRE  SEE OIS # 1039471"/>
    <s v="     "/>
    <m/>
    <m/>
    <s v="N"/>
    <x v="0"/>
    <s v="1039394"/>
    <s v="14-0040412"/>
    <m/>
    <m/>
    <m/>
    <m/>
    <s v="     "/>
    <x v="1"/>
    <s v="PG&amp;E"/>
    <m/>
    <s v="Vegetation"/>
    <m/>
    <s v="D"/>
    <m/>
    <s v="0.26-9.99"/>
    <s v="Square Feet: ; Acreage: 1"/>
    <s v="Equipment - PG&amp;E"/>
    <s v="34.b. Conductor damage or failure"/>
    <s v="Equipment - PG&amp;E"/>
    <s v="All types of equipment / facility failure"/>
    <s v="Conductor"/>
    <s v="Conductor"/>
    <m/>
    <m/>
    <s v="Line to Ground"/>
    <m/>
    <s v="Overhead"/>
    <x v="3"/>
    <s v="Conductor"/>
    <m/>
    <s v="LD SIDE MTR 1008835806"/>
    <s v="     "/>
    <s v="Non-HFTD"/>
    <x v="0"/>
    <m/>
    <m/>
    <n v="34.883000000000003"/>
    <n v="-120.27800000000001"/>
    <s v="Santa Barbara"/>
    <s v="SISQUOC-1103"/>
    <s v="182811103"/>
    <n v="12000"/>
    <s v="SISQUOC 1103M14"/>
    <x v="1"/>
    <m/>
    <s v="Agriculture"/>
    <m/>
    <m/>
    <s v="No"/>
    <m/>
    <m/>
    <m/>
    <m/>
    <m/>
    <m/>
    <m/>
    <s v="N"/>
    <s v="N"/>
    <m/>
    <m/>
    <s v="     "/>
    <m/>
    <m/>
    <m/>
    <m/>
    <m/>
    <m/>
    <m/>
    <m/>
    <m/>
    <m/>
    <m/>
    <m/>
    <m/>
    <m/>
    <m/>
    <m/>
    <m/>
    <m/>
    <m/>
  </r>
  <r>
    <s v="20150156"/>
    <s v="     "/>
    <n v="42180"/>
    <s v="6/25"/>
    <x v="0"/>
    <n v="0.77013888888888893"/>
    <s v="26"/>
    <n v="2"/>
    <s v="6"/>
    <x v="2"/>
    <m/>
    <m/>
    <s v="Grass fire, hawk caused OH TX fuses to blown."/>
    <s v="     "/>
    <m/>
    <m/>
    <s v="N"/>
    <x v="0"/>
    <m/>
    <m/>
    <m/>
    <m/>
    <m/>
    <m/>
    <s v="     "/>
    <x v="1"/>
    <s v="PG&amp;E"/>
    <m/>
    <s v="Vegetation"/>
    <m/>
    <s v="D"/>
    <m/>
    <s v="0.26-9.99"/>
    <s v="Square Feet: ; Acreage: 3"/>
    <s v="Contact - Animal - Bird"/>
    <s v="33.b. Animal contact"/>
    <s v="Contact - Bird"/>
    <s v="All types of equipment / facility failure"/>
    <s v="Contact - Animal"/>
    <m/>
    <s v="Contact - Animal"/>
    <s v="Conductor"/>
    <m/>
    <s v="None"/>
    <s v="Overhead"/>
    <x v="3"/>
    <s v="Conductor"/>
    <m/>
    <s v="East of 22403 Fremont Ave, Lemoore"/>
    <s v="     "/>
    <s v="Non-HFTD"/>
    <x v="0"/>
    <m/>
    <m/>
    <n v="36.363900000000001"/>
    <n v="-119.85899999999999"/>
    <s v="Kings"/>
    <s v="CAMDEN-1102"/>
    <s v="252301102"/>
    <n v="12000"/>
    <m/>
    <x v="0"/>
    <s v="COUNTY FIRE"/>
    <s v="Agriculture"/>
    <m/>
    <m/>
    <s v="No"/>
    <m/>
    <m/>
    <m/>
    <m/>
    <m/>
    <m/>
    <m/>
    <s v="N"/>
    <s v="N"/>
    <m/>
    <m/>
    <s v="     "/>
    <m/>
    <m/>
    <m/>
    <m/>
    <m/>
    <m/>
    <m/>
    <m/>
    <m/>
    <m/>
    <m/>
    <m/>
    <m/>
    <m/>
    <m/>
    <m/>
    <m/>
    <m/>
    <m/>
  </r>
  <r>
    <s v="MIA20151244"/>
    <s v="     "/>
    <n v="42180"/>
    <s v="6/25"/>
    <x v="0"/>
    <n v="0.77192129629629624"/>
    <s v="26"/>
    <n v="2"/>
    <s v="6"/>
    <x v="2"/>
    <n v="42180"/>
    <n v="0.77152777777777781"/>
    <s v="SANDRA FIRE DEPT KING CITY; POLE FIRE CAUSED GRASS FIRE; cause: bird - fuse blown/failed; Grass fire, hawk caused OH TX fuses to blown; fire size: .26 - 9.99 Acres"/>
    <s v="     "/>
    <s v="FAS"/>
    <n v="44258"/>
    <s v="Y"/>
    <x v="0"/>
    <m/>
    <s v="N/A"/>
    <m/>
    <s v="T003426773"/>
    <n v="110474469"/>
    <m/>
    <s v="     "/>
    <x v="1"/>
    <s v="PG&amp;E"/>
    <m/>
    <m/>
    <m/>
    <s v="D"/>
    <m/>
    <s v="0.26-9.99"/>
    <m/>
    <s v="Contact - Animal - Bird"/>
    <s v="33.b. Animal contact"/>
    <s v="Contact - Bird"/>
    <s v="Contact from object"/>
    <s v="Contact - Animal"/>
    <m/>
    <s v="Contact - Animal"/>
    <s v="Fuse"/>
    <m/>
    <s v="Yes"/>
    <s v="Overhead"/>
    <x v="0"/>
    <m/>
    <m/>
    <s v="100805514"/>
    <s v="     "/>
    <s v="Non-HFTD"/>
    <x v="0"/>
    <m/>
    <m/>
    <n v="36.362000000000002"/>
    <n v="-119.86"/>
    <s v="Kings"/>
    <s v="CAMDEN-1102"/>
    <s v="252301102"/>
    <n v="11000"/>
    <m/>
    <x v="0"/>
    <s v="SANDRA FIRE DEPT KING CITY"/>
    <s v="Agriculture"/>
    <m/>
    <m/>
    <s v="No"/>
    <m/>
    <m/>
    <m/>
    <m/>
    <m/>
    <m/>
    <m/>
    <s v="N"/>
    <s v="N"/>
    <m/>
    <m/>
    <s v="     "/>
    <m/>
    <m/>
    <m/>
    <m/>
    <m/>
    <m/>
    <m/>
    <m/>
    <m/>
    <m/>
    <m/>
    <m/>
    <m/>
    <m/>
    <m/>
    <m/>
    <m/>
    <m/>
    <m/>
  </r>
  <r>
    <s v="20150157"/>
    <s v="     "/>
    <n v="42180"/>
    <s v="6/25"/>
    <x v="0"/>
    <n v="0.82222222222222219"/>
    <s v="26"/>
    <n v="2"/>
    <s v="6"/>
    <x v="2"/>
    <n v="42180"/>
    <n v="0.82222222222222219"/>
    <m/>
    <s v="     "/>
    <m/>
    <m/>
    <s v="N"/>
    <x v="0"/>
    <s v="1256735"/>
    <s v="15-0043464"/>
    <m/>
    <m/>
    <n v="110474564"/>
    <m/>
    <s v="     "/>
    <x v="1"/>
    <s v="PG&amp;E"/>
    <m/>
    <s v="Vegetation"/>
    <m/>
    <s v="D"/>
    <m/>
    <s v="&lt;0.25"/>
    <s v="Square Feet: ; Acreage: "/>
    <s v="Equipment - PG&amp;E"/>
    <s v="34.i._x0009_Voltage regulator / booster damage or failure"/>
    <s v="Equipment - PG&amp;E"/>
    <s v="All types of equipment / facility failure"/>
    <s v="Voltage Regulator"/>
    <s v="Voltage Regulator"/>
    <m/>
    <m/>
    <s v="Line to Ground"/>
    <m/>
    <s v="Overhead"/>
    <x v="3"/>
    <s v="Other"/>
    <m/>
    <s v="R2226       "/>
    <s v="     "/>
    <s v="Non-HFTD"/>
    <x v="0"/>
    <m/>
    <m/>
    <n v="38.670699999999997"/>
    <n v="-121.96899999999999"/>
    <s v="Yolo"/>
    <s v="MADISON-2101"/>
    <s v="63172101"/>
    <n v="21000"/>
    <s v="N/A"/>
    <x v="0"/>
    <m/>
    <s v="Agriculture"/>
    <m/>
    <m/>
    <s v="No"/>
    <m/>
    <m/>
    <m/>
    <m/>
    <m/>
    <m/>
    <m/>
    <s v="N"/>
    <s v="N"/>
    <m/>
    <m/>
    <s v="     "/>
    <m/>
    <m/>
    <m/>
    <m/>
    <m/>
    <m/>
    <m/>
    <m/>
    <m/>
    <m/>
    <m/>
    <m/>
    <m/>
    <m/>
    <m/>
    <m/>
    <m/>
    <m/>
    <m/>
  </r>
  <r>
    <s v="20150153"/>
    <s v="     "/>
    <n v="42180"/>
    <s v="6/25"/>
    <x v="0"/>
    <n v="0.36319444444444443"/>
    <s v="26"/>
    <n v="2"/>
    <s v="6"/>
    <x v="2"/>
    <n v="42180"/>
    <n v="0.36319444444444443"/>
    <s v="crew to replace pole"/>
    <s v="     "/>
    <m/>
    <m/>
    <s v="N"/>
    <x v="0"/>
    <s v="1256227"/>
    <s v="15-0043257"/>
    <m/>
    <m/>
    <n v="110473615"/>
    <m/>
    <s v="     "/>
    <x v="1"/>
    <s v="PG&amp;E"/>
    <m/>
    <s v="Vegetation"/>
    <m/>
    <s v="D"/>
    <m/>
    <s v="&lt;0.25"/>
    <s v="Square Feet: ; Acreage: "/>
    <s v="Contact - 3rd Party"/>
    <s v="33.d. Vehicle contact"/>
    <s v="Contact - 3rd Party"/>
    <s v="All types of equipment / facility failure"/>
    <s v="Contact - Vehicle"/>
    <m/>
    <s v="Contact - Vehicle"/>
    <s v="Pole"/>
    <s v="None"/>
    <s v="PACIFIC BELL"/>
    <s v="Overhead"/>
    <x v="3"/>
    <s v="Conductor"/>
    <m/>
    <s v="100398087"/>
    <s v="     "/>
    <s v="Non-HFTD"/>
    <x v="0"/>
    <m/>
    <m/>
    <n v="39.647199999999998"/>
    <n v="-121.608"/>
    <s v="Butte"/>
    <s v="CLARK-ROAD-1102"/>
    <s v="103091102"/>
    <n v="12000"/>
    <s v="CLARK ROAD 110281296"/>
    <x v="0"/>
    <m/>
    <s v="Herbaceous"/>
    <m/>
    <m/>
    <s v="No"/>
    <m/>
    <m/>
    <m/>
    <m/>
    <m/>
    <m/>
    <m/>
    <s v="N"/>
    <s v="N"/>
    <m/>
    <m/>
    <s v="     "/>
    <m/>
    <m/>
    <m/>
    <m/>
    <m/>
    <m/>
    <m/>
    <m/>
    <m/>
    <m/>
    <m/>
    <m/>
    <m/>
    <m/>
    <m/>
    <m/>
    <m/>
    <m/>
    <m/>
  </r>
  <r>
    <s v="20150154"/>
    <s v="     "/>
    <n v="42180"/>
    <s v="6/25"/>
    <x v="0"/>
    <n v="0.47361111111111109"/>
    <s v="26"/>
    <n v="2"/>
    <s v="6"/>
    <x v="2"/>
    <n v="42180"/>
    <n v="0.45902777777777776"/>
    <s v="need crew to replace transformer and raise svc wire going across HWY 4, PM 31164156"/>
    <s v="     "/>
    <m/>
    <m/>
    <s v="N"/>
    <x v="0"/>
    <s v="1256394"/>
    <s v="15-0043296"/>
    <m/>
    <m/>
    <n v="110473740"/>
    <m/>
    <s v="     "/>
    <x v="1"/>
    <s v="PG&amp;E"/>
    <m/>
    <s v="Vegetation"/>
    <m/>
    <s v="D"/>
    <m/>
    <s v="&lt;0.25"/>
    <s v="Square Feet: ; Acreage: "/>
    <s v="Equipment - PG&amp;E"/>
    <s v="34.b. Conductor damage or failure"/>
    <s v="Equipment - PG&amp;E"/>
    <s v="All types of equipment / facility failure"/>
    <s v="Conductor"/>
    <s v="Conductor"/>
    <m/>
    <m/>
    <s v="Line to Ground"/>
    <s v="None"/>
    <s v="Overhead"/>
    <x v="1"/>
    <s v="Conductor"/>
    <m/>
    <s v="103223594"/>
    <s v="     "/>
    <s v="Non-HFTD"/>
    <x v="0"/>
    <m/>
    <m/>
    <n v="37.930199999999999"/>
    <n v="-120.971"/>
    <s v="San Joaquin"/>
    <s v="RIVERBANK-1711"/>
    <s v="162981703"/>
    <m/>
    <s v="N/A"/>
    <x v="0"/>
    <s v="Farmington Fire Department"/>
    <s v="Herbaceous"/>
    <m/>
    <m/>
    <s v="No"/>
    <m/>
    <m/>
    <m/>
    <m/>
    <m/>
    <m/>
    <m/>
    <s v="N"/>
    <s v="N"/>
    <m/>
    <m/>
    <s v="     "/>
    <m/>
    <m/>
    <m/>
    <m/>
    <m/>
    <m/>
    <m/>
    <m/>
    <m/>
    <m/>
    <m/>
    <m/>
    <m/>
    <m/>
    <m/>
    <m/>
    <m/>
    <m/>
    <m/>
  </r>
  <r>
    <s v="20150155"/>
    <s v="     "/>
    <n v="42180"/>
    <s v="6/25"/>
    <x v="0"/>
    <n v="0.75347222222222221"/>
    <s v="26"/>
    <n v="2"/>
    <s v="6"/>
    <x v="2"/>
    <n v="42180"/>
    <n v="0.75347222222222221"/>
    <s v="fire location is about 25 spans from initiating event, branch failure "/>
    <s v="     "/>
    <m/>
    <m/>
    <s v="N"/>
    <x v="0"/>
    <s v="1256640"/>
    <s v="15-0043446"/>
    <m/>
    <m/>
    <m/>
    <s v="EI150625A"/>
    <s v="     "/>
    <x v="1"/>
    <s v="PG&amp;E"/>
    <m/>
    <s v="Vegetation"/>
    <m/>
    <s v="D"/>
    <m/>
    <s v="&lt;0.25"/>
    <s v="Square Feet: 200x15; Acreage: "/>
    <s v="Vegetation"/>
    <s v="33.a. Veg. contact"/>
    <s v="Vegetation"/>
    <s v="All types of equipment / facility failure"/>
    <s v="Contact - Vegetation"/>
    <m/>
    <s v="Contact - Vegetation"/>
    <s v="Conductor"/>
    <s v="Line to Line"/>
    <s v="0"/>
    <s v="Overhead"/>
    <x v="3"/>
    <s v="Conductor"/>
    <m/>
    <s v="511  LAWRENCE  W C"/>
    <s v="     "/>
    <s v="Non-HFTD"/>
    <x v="0"/>
    <m/>
    <m/>
    <n v="37.909199999999998"/>
    <n v="-122.057"/>
    <s v="Contra Costa"/>
    <s v="LAKEWOOD-2111"/>
    <s v="13531102"/>
    <n v="21000"/>
    <s v="LAKEWOOD 2110CB"/>
    <x v="0"/>
    <s v="Walnut Creek  FIRE"/>
    <s v="Urban"/>
    <m/>
    <m/>
    <s v="No"/>
    <m/>
    <m/>
    <m/>
    <m/>
    <m/>
    <m/>
    <m/>
    <s v="N"/>
    <s v="N"/>
    <m/>
    <m/>
    <s v="     "/>
    <s v="37.92330000"/>
    <s v="-122.06370000"/>
    <s v="Jun 26 2015 12:00AM"/>
    <s v="BranchFail"/>
    <s v="Green and healthy branch 8&quot; dbh in middle portion of crown developed a small crack and sagged down on lines.  This caused a fault in lines several spans away on Lakewood 1104 at City of Walnut Creek Maintenance Facility on Penniman Way where the lines fell across BART tracks creating a small grass fire."/>
    <s v="DEOD"/>
    <s v="70"/>
    <s v="26"/>
    <s v="15"/>
    <s v="None"/>
    <s v="None"/>
    <s v="N"/>
    <s v="1"/>
    <m/>
    <s v="Other"/>
    <s v="D"/>
    <s v="CrossArm"/>
    <s v="BareWire"/>
    <s v="0"/>
  </r>
  <r>
    <s v="20160133"/>
    <s v="     "/>
    <n v="42546"/>
    <s v="6/25"/>
    <x v="0"/>
    <n v="0.71319444444444446"/>
    <s v="26"/>
    <n v="2"/>
    <s v="6"/>
    <x v="6"/>
    <n v="42546"/>
    <n v="0.71319444444444446"/>
    <s v="RESOLVED W/ NDCC, REDUCED OUTAGE, CREW TO REPLACE POLE AND MULTIPLE LOCS OF BROKEN/DAMAGED FACILITIES."/>
    <s v="     "/>
    <m/>
    <m/>
    <s v="N"/>
    <x v="0"/>
    <s v="1495862"/>
    <s v="16-0045792"/>
    <m/>
    <m/>
    <n v="111744580"/>
    <m/>
    <s v="     "/>
    <x v="1"/>
    <s v="PG&amp;E"/>
    <m/>
    <s v="Vegetation"/>
    <m/>
    <s v="D"/>
    <m/>
    <s v="&lt;3 meters of linear travel"/>
    <s v="Square Feet: ; Acreage: "/>
    <s v="Contact - 3rd Party"/>
    <s v="33.d. Vehicle contact"/>
    <s v="Contact - 3rd Party"/>
    <s v="All types of equipment / facility failure"/>
    <s v="Contact - Vehicle"/>
    <m/>
    <s v="Contact - Vehicle"/>
    <s v="Pole"/>
    <s v="Three Phase Fault"/>
    <m/>
    <s v="Overhead"/>
    <x v="3"/>
    <s v="Conductor"/>
    <m/>
    <s v="100327279"/>
    <s v="     "/>
    <s v="Non-HFTD"/>
    <x v="0"/>
    <n v="280"/>
    <m/>
    <n v="39.760300000000001"/>
    <n v="-121.619"/>
    <s v="Butte"/>
    <s v="PARADISE-1105"/>
    <s v="102831106"/>
    <n v="12000"/>
    <s v="PARADISE 1103CB"/>
    <x v="0"/>
    <s v="CAL FIRE/ PARADISE"/>
    <s v="Shrub"/>
    <m/>
    <m/>
    <s v="Yes"/>
    <m/>
    <m/>
    <m/>
    <m/>
    <m/>
    <m/>
    <m/>
    <s v="N"/>
    <s v="N"/>
    <m/>
    <m/>
    <s v="     "/>
    <m/>
    <m/>
    <m/>
    <m/>
    <m/>
    <m/>
    <m/>
    <m/>
    <m/>
    <m/>
    <m/>
    <m/>
    <m/>
    <m/>
    <m/>
    <m/>
    <m/>
    <m/>
    <m/>
  </r>
  <r>
    <s v="MIA20164018"/>
    <s v="     "/>
    <n v="42546"/>
    <s v="6/25"/>
    <x v="0"/>
    <n v="0.57565972222222217"/>
    <s v="26"/>
    <n v="2"/>
    <s v="6"/>
    <x v="6"/>
    <n v="42546"/>
    <n v="0.57499999999999996"/>
    <s v="L7SF: 2257 TALLAHASSEE ST in Hayward; ELECTRIC BOX AT SIDEWALK ON FIRE. TRANSFORMER ARCING AND INSULATOR; caused by N/G Units of TE770"/>
    <s v="     "/>
    <s v="FAS"/>
    <n v="44250"/>
    <s v="Y"/>
    <x v="0"/>
    <m/>
    <s v="N/A"/>
    <m/>
    <s v="2455507879"/>
    <m/>
    <m/>
    <s v="     "/>
    <x v="0"/>
    <s v="PG&amp;E"/>
    <m/>
    <m/>
    <m/>
    <s v="D"/>
    <m/>
    <s v="Structure-PG&amp;E only"/>
    <m/>
    <s v="Equipment - PG&amp;E"/>
    <s v="34.g. Insulator and brushing damage or failure"/>
    <s v="Equipment - PG&amp;E"/>
    <s v="All types of equipment / facility failure"/>
    <s v="Insulator failure"/>
    <s v="Transformer"/>
    <m/>
    <m/>
    <m/>
    <s v="Yes"/>
    <s v="Overhead"/>
    <x v="0"/>
    <m/>
    <m/>
    <s v="100931335"/>
    <s v="     "/>
    <s v="Non-HFTD"/>
    <x v="0"/>
    <m/>
    <m/>
    <n v="37.634799999999998"/>
    <n v="-122.1"/>
    <s v="Alameda"/>
    <s v="MT-EDEN-1102"/>
    <m/>
    <n v="11000"/>
    <m/>
    <x v="0"/>
    <s v="Hayward FD"/>
    <s v="Urban"/>
    <m/>
    <m/>
    <s v="No"/>
    <m/>
    <m/>
    <m/>
    <m/>
    <m/>
    <m/>
    <m/>
    <s v="N"/>
    <s v="N"/>
    <m/>
    <m/>
    <s v="     "/>
    <m/>
    <m/>
    <m/>
    <m/>
    <m/>
    <m/>
    <m/>
    <m/>
    <m/>
    <m/>
    <m/>
    <m/>
    <m/>
    <m/>
    <m/>
    <m/>
    <m/>
    <m/>
    <m/>
  </r>
  <r>
    <s v="20170147"/>
    <s v="     "/>
    <n v="42911"/>
    <s v="6/25"/>
    <x v="0"/>
    <n v="0.25138888888888888"/>
    <s v="26"/>
    <n v="2"/>
    <s v="6"/>
    <x v="0"/>
    <n v="42911"/>
    <n v="0.25"/>
    <s v="RESPONDED TO FIND OLIVEHRUST FD ON SCENE, SMALL GRASS FIRE GOING, 60X20. SW LOG 17-58412, ALL CUST BACK BUT ONE - TX FEEDING HWY 65 ST. LIGHTS. CALLED FOR CREW TO PUT 397 BACK UP AND SET NEW RISER POLE. BUILD 600 AMP RISER."/>
    <s v="     "/>
    <m/>
    <m/>
    <s v="N"/>
    <x v="0"/>
    <s v="1817488"/>
    <s v="17-0058412"/>
    <m/>
    <m/>
    <n v="112992815"/>
    <m/>
    <s v="     "/>
    <x v="1"/>
    <s v="PG&amp;E"/>
    <m/>
    <s v="Vegetation"/>
    <m/>
    <s v="D"/>
    <m/>
    <s v="&lt;0.25"/>
    <s v="Square Feet: ; Acreage: "/>
    <s v="Equipment - PG&amp;E"/>
    <s v="34.f. Pole damage or failure"/>
    <s v="Equipment - PG&amp;E"/>
    <s v="All types of equipment / facility failure"/>
    <s v="Pole"/>
    <s v="Pole"/>
    <m/>
    <m/>
    <s v="Line to Line"/>
    <s v="Unknown"/>
    <s v="Overhead"/>
    <x v="3"/>
    <s v="Conductor"/>
    <m/>
    <s v="101314125"/>
    <s v="     "/>
    <s v="Non-HFTD"/>
    <x v="0"/>
    <m/>
    <m/>
    <n v="39.077399999999997"/>
    <n v="-121.529"/>
    <s v="Yuba"/>
    <s v="OLIVEHURST-1105"/>
    <s v="152901105"/>
    <n v="12000"/>
    <s v="OLIVEHURST 1105CB"/>
    <x v="0"/>
    <s v="Unknown"/>
    <s v="Herbaceous"/>
    <m/>
    <m/>
    <s v="No"/>
    <m/>
    <m/>
    <m/>
    <m/>
    <m/>
    <m/>
    <m/>
    <s v="N"/>
    <s v="N"/>
    <m/>
    <m/>
    <s v="     "/>
    <m/>
    <m/>
    <m/>
    <m/>
    <m/>
    <m/>
    <m/>
    <m/>
    <m/>
    <m/>
    <m/>
    <m/>
    <m/>
    <m/>
    <m/>
    <m/>
    <m/>
    <m/>
    <m/>
  </r>
  <r>
    <s v="MIA201711265"/>
    <s v="     "/>
    <n v="42911"/>
    <s v="6/25"/>
    <x v="0"/>
    <n v="0.52759259259259261"/>
    <s v="26"/>
    <n v="2"/>
    <s v="6"/>
    <x v="0"/>
    <n v="42911"/>
    <n v="0.52708333333333335"/>
    <s v="Based on troubleman notes and the EC notification, cutout fuses failed, burning the pot heads, cut outs, and lightning arrestors"/>
    <s v="     "/>
    <s v="FAS"/>
    <n v="44247"/>
    <s v="Y"/>
    <x v="0"/>
    <s v="1817638"/>
    <s v="17-0058440"/>
    <m/>
    <s v="T004071518"/>
    <n v="112992917"/>
    <m/>
    <s v="     "/>
    <x v="0"/>
    <s v="PG&amp;E"/>
    <m/>
    <m/>
    <m/>
    <s v="D"/>
    <m/>
    <s v="Structure-PG&amp;E only"/>
    <m/>
    <s v="Equipment - PG&amp;E"/>
    <s v="34.c. Fuse damage or failure"/>
    <s v="Equipment - PG&amp;E"/>
    <s v="All types of equipment / facility failure"/>
    <s v="Fuse failure - all"/>
    <s v="Fuse"/>
    <m/>
    <m/>
    <s v="Line to Ground,Line to Line"/>
    <s v="Yes"/>
    <s v="Overhead"/>
    <x v="0"/>
    <m/>
    <m/>
    <s v="7793"/>
    <s v="     "/>
    <s v="Non-HFTD"/>
    <x v="0"/>
    <m/>
    <m/>
    <n v="38.545299999999997"/>
    <n v="-121.73399999999999"/>
    <s v="Yolo"/>
    <s v="DAVIS-1102"/>
    <s v="62041102"/>
    <n v="11000"/>
    <s v="DAVIS 1110CB"/>
    <x v="0"/>
    <m/>
    <s v="Urban"/>
    <m/>
    <m/>
    <s v="No"/>
    <m/>
    <m/>
    <m/>
    <m/>
    <m/>
    <m/>
    <m/>
    <s v="N"/>
    <s v="N"/>
    <m/>
    <m/>
    <s v="     "/>
    <m/>
    <m/>
    <m/>
    <m/>
    <m/>
    <m/>
    <m/>
    <m/>
    <m/>
    <m/>
    <m/>
    <m/>
    <m/>
    <m/>
    <m/>
    <m/>
    <m/>
    <m/>
    <m/>
  </r>
  <r>
    <s v="20170145"/>
    <s v="     "/>
    <n v="42911"/>
    <s v="6/25"/>
    <x v="0"/>
    <n v="0.76249999999999996"/>
    <s v="26"/>
    <n v="2"/>
    <s v="6"/>
    <x v="0"/>
    <n v="42911"/>
    <m/>
    <m/>
    <s v="     "/>
    <m/>
    <m/>
    <s v="N"/>
    <x v="0"/>
    <m/>
    <s v="17-0058469"/>
    <m/>
    <m/>
    <n v="112992957"/>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1159230"/>
    <s v="     "/>
    <s v="Non-HFTD"/>
    <x v="0"/>
    <m/>
    <m/>
    <n v="37.323599999999999"/>
    <n v="-120.559"/>
    <s v="Merced"/>
    <s v="ATWATER-1106"/>
    <s v="253611106"/>
    <n v="12000"/>
    <s v="ATWATER 1106269952"/>
    <x v="0"/>
    <s v="Unknown"/>
    <s v="Urban"/>
    <m/>
    <m/>
    <s v="No"/>
    <m/>
    <m/>
    <m/>
    <m/>
    <m/>
    <m/>
    <m/>
    <s v="N"/>
    <s v="N"/>
    <m/>
    <m/>
    <s v="     "/>
    <m/>
    <m/>
    <s v="Jun 27 2017 12:00AM"/>
    <s v="TrunkFail"/>
    <s v="Green Eucalyptus split at base, no outward signs of imminent potential failure, tree trim will work another tree at location to prevent any future outages at the location, please close, unavoidable."/>
    <s v="EUCA"/>
    <s v="60"/>
    <s v="26"/>
    <s v="40"/>
    <s v="None"/>
    <s v="None"/>
    <s v="N"/>
    <s v="1"/>
    <m/>
    <s v="Valley"/>
    <s v="D"/>
    <s v="CrossArm"/>
    <s v="BareWire"/>
    <s v="3"/>
  </r>
  <r>
    <s v="20170149"/>
    <s v="     "/>
    <n v="42911"/>
    <s v="6/25"/>
    <x v="0"/>
    <m/>
    <s v="26"/>
    <n v="2"/>
    <s v="6"/>
    <x v="0"/>
    <n v="42911"/>
    <n v="0.92638888888888893"/>
    <s v="Wire down on Load side of LCO 6381, open &amp; T-MOL for crew to repair in morning, only one ag pump cust out due to tree limb fell across 2 of 3 #4 ASCR wire cutdown for safety also, crew to repair in morning due to only 1 ag pump out. Emg Sw"/>
    <s v="     "/>
    <m/>
    <m/>
    <s v="N"/>
    <x v="0"/>
    <s v="1817958"/>
    <s v="17-0058514"/>
    <m/>
    <m/>
    <n v="112993775"/>
    <m/>
    <s v="     "/>
    <x v="1"/>
    <s v="PG&amp;E"/>
    <m/>
    <s v="Vegetation"/>
    <m/>
    <s v="D"/>
    <m/>
    <s v="&lt;3 meters of linear travel"/>
    <s v="Square Feet: ; Acreage: "/>
    <s v="Vegetation"/>
    <s v="33.a. Veg. contact"/>
    <s v="Vegetation"/>
    <s v="All types of equipment / facility failure"/>
    <s v="Contact - Vegetation"/>
    <m/>
    <s v="Contact - Vegetation"/>
    <s v="Conductor"/>
    <s v="Line to Line"/>
    <s v="Unknown"/>
    <s v="Overhead"/>
    <x v="3"/>
    <s v="Conductor"/>
    <m/>
    <s v="101314072"/>
    <s v="     "/>
    <s v="Non-HFTD"/>
    <x v="0"/>
    <m/>
    <m/>
    <n v="39.024999999999999"/>
    <n v="-121.57899999999999"/>
    <s v="Yuba"/>
    <s v="PLUMAS-2107"/>
    <s v="153732107"/>
    <n v="21000"/>
    <s v="N/A"/>
    <x v="0"/>
    <s v="Olivehurst FD"/>
    <s v="Agriculture"/>
    <m/>
    <m/>
    <s v="No"/>
    <m/>
    <m/>
    <m/>
    <m/>
    <m/>
    <m/>
    <m/>
    <s v="N"/>
    <s v="N"/>
    <m/>
    <m/>
    <s v="     "/>
    <s v="39.02509000"/>
    <s v="-121.57752000"/>
    <s v="Jun 27 2017 12:00AM"/>
    <s v="BranchFail"/>
    <s v="Healthy green 85ft x 72inch Vally Oak tree had a 30ft x 10inch green limb break out do to sudden limb drop and fell onto 12kV lines causing the lines to break. There was no signs of decay or defects at breaking point."/>
    <s v="OAKV"/>
    <s v="85"/>
    <s v="72"/>
    <s v="47"/>
    <s v="Slight"/>
    <s v="None"/>
    <s v="N"/>
    <s v="1"/>
    <m/>
    <s v="Valley"/>
    <s v="D"/>
    <s v="CrossArm"/>
    <s v="BareWire"/>
    <s v="5"/>
  </r>
  <r>
    <s v="20170148"/>
    <s v="     "/>
    <n v="42911"/>
    <s v="6/25"/>
    <x v="0"/>
    <m/>
    <s v="26"/>
    <n v="2"/>
    <s v="6"/>
    <x v="0"/>
    <n v="42911"/>
    <n v="0.73611111111111116"/>
    <s v="WIND BLEW POLE OVER AND POSSIBLY STARTED FIRE AT POLE AND SBCO 16496"/>
    <s v="     "/>
    <m/>
    <m/>
    <s v="N"/>
    <x v="0"/>
    <s v="1817810"/>
    <s v="17-0058466"/>
    <m/>
    <m/>
    <m/>
    <m/>
    <s v="     "/>
    <x v="1"/>
    <s v="PG&amp;E"/>
    <m/>
    <s v="Vegetation"/>
    <m/>
    <s v="D"/>
    <m/>
    <s v="100-299"/>
    <s v="Square Feet: ; Acreage: 250"/>
    <s v="Equipment - PG&amp;E"/>
    <s v="34.f. Pole damage or failure"/>
    <s v="Equipment - PG&amp;E"/>
    <s v="All types of equipment / facility failure"/>
    <s v="Pole"/>
    <s v="Pole"/>
    <m/>
    <m/>
    <s v="Force Out"/>
    <s v="None"/>
    <s v="Overhead"/>
    <x v="3"/>
    <s v="Conductor"/>
    <m/>
    <s v="100191652"/>
    <s v="     "/>
    <s v="Non-HFTD"/>
    <x v="0"/>
    <m/>
    <m/>
    <n v="34.939500000000002"/>
    <n v="-119.69199999999999"/>
    <s v="Santa Barbara"/>
    <s v="CUYAMA-1103"/>
    <s v="253141103"/>
    <n v="12000"/>
    <s v="CUYAMA 1103CB"/>
    <x v="0"/>
    <s v="805-686-5074"/>
    <s v="Herbaceous"/>
    <m/>
    <m/>
    <s v="Yes"/>
    <s v="100"/>
    <m/>
    <m/>
    <m/>
    <m/>
    <m/>
    <m/>
    <s v="N"/>
    <s v="N"/>
    <m/>
    <m/>
    <s v="     "/>
    <m/>
    <m/>
    <m/>
    <m/>
    <m/>
    <m/>
    <m/>
    <m/>
    <m/>
    <m/>
    <m/>
    <m/>
    <m/>
    <m/>
    <m/>
    <m/>
    <m/>
    <m/>
    <m/>
  </r>
  <r>
    <s v="20190449"/>
    <s v="     "/>
    <n v="43641"/>
    <s v="6/25"/>
    <x v="0"/>
    <m/>
    <s v="26"/>
    <n v="2"/>
    <s v="6"/>
    <x v="3"/>
    <n v="43641"/>
    <m/>
    <s v="On June 25, 2019 at approximately 1625 hours, PG&amp;E experienced an outage on Lonoak Road in King City impacting approximately 85 customers on_x000d__x000a_PG&amp;E’s King City 1106 12kV Distribution Line. CAL FIRE and PG&amp;E responded to a vegetation fire in the area that spread to approximately 2,500 acres. CAL_x000d__x000a_FIRE reported wires down and subsequently issued a press release citing PG&amp;E lines as the ignition source. The fault was possibly initiated by a bird_x000d__x000a_strike (no carcass found, but evidence on 2 wires with burn marks and feathers) brought down wire at a weak point 1.4 miles upstream and probably_x000d__x000a_started the brush fire.; Mike Best Comments: 2,500 Acre fire first attributed to PG&amp;E.  But bird strike evidence found later."/>
    <s v="     "/>
    <s v="EIR"/>
    <m/>
    <s v="N"/>
    <x v="0"/>
    <s v="428957"/>
    <s v="19-0071999"/>
    <m/>
    <s v="0001515044"/>
    <n v="0"/>
    <s v="EI190625A"/>
    <s v="     "/>
    <x v="1"/>
    <s v="PG&amp;E"/>
    <m/>
    <m/>
    <m/>
    <s v="D"/>
    <m/>
    <s v="1,000-4,999"/>
    <s v="366 acres"/>
    <s v="Contact - Animal - Other"/>
    <s v="33.b. Animal contact"/>
    <s v="Contact - Animal"/>
    <s v="Contact from object"/>
    <s v="Contact - Animal"/>
    <m/>
    <s v="Contact - Animal"/>
    <s v="Conductor - Primary"/>
    <s v="Line to Ground"/>
    <m/>
    <s v="Overhead"/>
    <x v="3"/>
    <s v="Conductor - Primary"/>
    <m/>
    <s v="Unknown"/>
    <s v="     "/>
    <s v="Non-HFTD"/>
    <x v="0"/>
    <m/>
    <m/>
    <n v="36.222099999999998"/>
    <n v="-121.074"/>
    <s v="MONTEREY"/>
    <s v="KING-CITY-1106"/>
    <m/>
    <m/>
    <s v="KING CITY 1106500"/>
    <x v="0"/>
    <m/>
    <s v="Herbaceous"/>
    <m/>
    <m/>
    <s v="Yes"/>
    <s v="2546"/>
    <m/>
    <m/>
    <m/>
    <m/>
    <s v="LONOAK"/>
    <m/>
    <s v="N"/>
    <s v="N"/>
    <m/>
    <m/>
    <s v="     "/>
    <m/>
    <m/>
    <m/>
    <m/>
    <m/>
    <m/>
    <m/>
    <m/>
    <m/>
    <m/>
    <m/>
    <m/>
    <m/>
    <m/>
    <m/>
    <m/>
    <m/>
    <m/>
    <m/>
  </r>
  <r>
    <s v="20190446"/>
    <s v="     "/>
    <n v="43641"/>
    <s v="6/25"/>
    <x v="0"/>
    <m/>
    <s v="26"/>
    <n v="2"/>
    <s v="6"/>
    <x v="3"/>
    <n v="43641"/>
    <n v="0.28194444444444444"/>
    <s v="Broken pole and downed wire due to vehicular contact"/>
    <s v="     "/>
    <s v="FAS"/>
    <m/>
    <s v="N"/>
    <x v="0"/>
    <s v="428182"/>
    <s v="19-0071714"/>
    <m/>
    <s v="T004684344"/>
    <n v="0"/>
    <m/>
    <s v="     "/>
    <x v="1"/>
    <s v="PG&amp;E"/>
    <m/>
    <m/>
    <m/>
    <s v="D"/>
    <m/>
    <s v="&lt;3 meters of linear travel"/>
    <m/>
    <s v="Contact - 3rd Party"/>
    <s v="33.d. Vehicle contact"/>
    <s v="Contact - 3rd Party"/>
    <s v="Contact from object"/>
    <s v="Contact - Vehicle"/>
    <m/>
    <s v="Contact - Vehicle"/>
    <s v="Pole"/>
    <s v="Line to Ground,Force Out,Line to Line"/>
    <m/>
    <s v="Overhead"/>
    <x v="0"/>
    <s v="Pole"/>
    <m/>
    <s v="102144284"/>
    <s v="     "/>
    <s v="Non-HFTD"/>
    <x v="0"/>
    <n v="175"/>
    <m/>
    <n v="39.004199999999997"/>
    <n v="-122.867"/>
    <s v="LAKE"/>
    <s v="CLEAR-LAKE-1101"/>
    <m/>
    <m/>
    <s v="CLEAR LAKE 110181976"/>
    <x v="1"/>
    <m/>
    <s v="Agriculture"/>
    <m/>
    <m/>
    <s v="No"/>
    <m/>
    <m/>
    <m/>
    <m/>
    <m/>
    <m/>
    <m/>
    <s v="N"/>
    <s v="N"/>
    <m/>
    <m/>
    <s v="     "/>
    <m/>
    <m/>
    <m/>
    <m/>
    <m/>
    <m/>
    <m/>
    <m/>
    <m/>
    <m/>
    <m/>
    <m/>
    <m/>
    <m/>
    <m/>
    <m/>
    <m/>
    <m/>
    <m/>
  </r>
  <r>
    <s v="20201798"/>
    <s v="     "/>
    <n v="44007"/>
    <s v="6/25"/>
    <x v="0"/>
    <n v="0.85069444444444442"/>
    <s v="26"/>
    <n v="2"/>
    <s v="6"/>
    <x v="4"/>
    <m/>
    <m/>
    <s v="explostion and fire in substation; KRJ7- FOUND MOV ARRESTOR BURNED IN THE CLEAR ON REG 1 3A ORLAND B SUB.  NOTIFIED CONTROL CENTER AND THEY WERE GOING TO CONTACT SUBSTATION IN AM; contained to PGE assets; More info in CAP 119235909"/>
    <s v="     "/>
    <s v="FAS"/>
    <m/>
    <s v="Y"/>
    <x v="0"/>
    <m/>
    <m/>
    <m/>
    <s v="767645913"/>
    <m/>
    <m/>
    <s v="     "/>
    <x v="0"/>
    <s v="PG&amp;E"/>
    <m/>
    <s v="Building"/>
    <m/>
    <s v="D"/>
    <m/>
    <s v="Structure-PG&amp;E only"/>
    <m/>
    <s v="Equipment - PG&amp;E"/>
    <s v="34.o. Other"/>
    <s v="Equipment - PG&amp;E"/>
    <s v="All types of equipment / facility failure"/>
    <s v="Equipment failure - Other"/>
    <s v="Other"/>
    <m/>
    <m/>
    <m/>
    <m/>
    <m/>
    <x v="3"/>
    <s v="Other"/>
    <m/>
    <m/>
    <s v="     "/>
    <s v="Non-HFTD"/>
    <x v="0"/>
    <m/>
    <m/>
    <n v="39.725299999999997"/>
    <n v="-122.179"/>
    <s v="Glenn"/>
    <s v="ORLAND-B-SUBSTATION"/>
    <m/>
    <n v="60000"/>
    <m/>
    <x v="0"/>
    <m/>
    <s v="Urban"/>
    <m/>
    <m/>
    <s v="No"/>
    <m/>
    <m/>
    <m/>
    <m/>
    <m/>
    <m/>
    <m/>
    <s v="N"/>
    <s v="N"/>
    <m/>
    <m/>
    <s v="     "/>
    <m/>
    <m/>
    <m/>
    <m/>
    <m/>
    <m/>
    <m/>
    <m/>
    <m/>
    <m/>
    <m/>
    <m/>
    <m/>
    <m/>
    <m/>
    <m/>
    <m/>
    <m/>
    <m/>
  </r>
  <r>
    <s v="20200668"/>
    <s v="     "/>
    <n v="44007"/>
    <s v="6/25"/>
    <x v="0"/>
    <n v="0.62847222222222221"/>
    <s v="26"/>
    <n v="2"/>
    <s v="6"/>
    <x v="4"/>
    <n v="44007"/>
    <n v="0.62569444444444444"/>
    <s v="On June 25, 2020 at 1505 hours, a PG&amp;E troubleman was dispatched to the Meadow Lane 2103 Distribution Circuit on Hookston Rd in Pleasant Hill and observed a small grass fire occurred due to overhead equipment failure. Initial analysis indicates, a connector failure burned open a secondary conductor, which ignited a 3 meter - 0.25 acre grass lawn fire below 2 pot bank.  Reports show that the fire was already extinguished upon arrival. Repairs to damaged equipment were made and power was restored to all customers affected by incident.  "/>
    <s v="     "/>
    <s v="FAS"/>
    <m/>
    <s v="N"/>
    <x v="0"/>
    <s v="947334"/>
    <m/>
    <m/>
    <s v="T004997229"/>
    <m/>
    <m/>
    <s v="     "/>
    <x v="1"/>
    <s v="PG&amp;E"/>
    <m/>
    <s v="Vegetation"/>
    <m/>
    <s v="D"/>
    <s v="D"/>
    <s v="&lt;0.25"/>
    <m/>
    <s v="Equipment - PG&amp;E"/>
    <s v="34.m. Connection device damage or failure"/>
    <s v="Equipment - PG&amp;E"/>
    <s v="All types of equipment / facility failure"/>
    <s v="Splice/Clamp/Connector"/>
    <s v="Splice/Clamp/Connector"/>
    <m/>
    <m/>
    <m/>
    <m/>
    <s v="Overhead"/>
    <x v="1"/>
    <s v="Splice/Clamp/Connector"/>
    <m/>
    <s v="Circuit ID: 014302103"/>
    <s v="     "/>
    <s v="Non-HFTD"/>
    <x v="0"/>
    <m/>
    <m/>
    <n v="37.9405"/>
    <n v="-122.05200000000001"/>
    <s v="Contra Costa"/>
    <s v="MEADOW-LANE-2103"/>
    <m/>
    <n v="21000"/>
    <s v="N/A"/>
    <x v="0"/>
    <s v="Self Extinguished"/>
    <s v="Urban"/>
    <m/>
    <m/>
    <s v="No"/>
    <m/>
    <m/>
    <m/>
    <m/>
    <m/>
    <m/>
    <m/>
    <s v="N"/>
    <s v="N"/>
    <m/>
    <m/>
    <s v="     "/>
    <m/>
    <m/>
    <m/>
    <m/>
    <m/>
    <m/>
    <m/>
    <m/>
    <m/>
    <m/>
    <m/>
    <m/>
    <m/>
    <m/>
    <m/>
    <m/>
    <m/>
    <m/>
    <m/>
  </r>
  <r>
    <s v="20200666"/>
    <s v="     "/>
    <n v="44007"/>
    <s v="6/25"/>
    <x v="0"/>
    <n v="2.7777777777777776E-2"/>
    <s v="26"/>
    <n v="2"/>
    <s v="6"/>
    <x v="4"/>
    <n v="44007"/>
    <n v="2.2222222222222223E-2"/>
    <s v="On June 25, 2020 at 0040 hours, a PG&amp;E troubleman was dispatched to the Manchester 1102 Distribution Circuit on East Dakota Ave in the city of Fresno and observed a pot head riser failure. Initial analysis indicates the pot head flashed and was found burning by the responding troubleman, two fuses were also blown. As a result of the failure, a customer’s backyard caught fire and was suppressed by Fresno Fire Department. The troubleman opened the remaining fuse and overhead jumpers to de-energize and make the line safe. A &quot;Priority A&quot; EC notification was created and completed on June 25th for the damaged assets to be replaced. Power was restored to all three customers at 1045 hours. The sustained outage occurred for 613 minutes."/>
    <s v="     "/>
    <s v="FAS"/>
    <m/>
    <s v="N"/>
    <x v="0"/>
    <s v="946691"/>
    <s v="20-0064675"/>
    <m/>
    <s v="T004996568"/>
    <n v="119208029"/>
    <m/>
    <s v="     "/>
    <x v="1"/>
    <s v="PG&amp;E"/>
    <m/>
    <s v="Vegetation"/>
    <m/>
    <s v="D"/>
    <s v="D"/>
    <s v="&lt;0.25"/>
    <s v="ALL OF BACKYARD AT 3203 E DAKOTA"/>
    <s v="Equipment - PG&amp;E"/>
    <s v="34.o. Other"/>
    <s v="Equipment - PG&amp;E"/>
    <s v="All types of equipment / facility failure"/>
    <s v="Riser Failure"/>
    <s v="Pothead"/>
    <m/>
    <m/>
    <s v="Line to Line"/>
    <m/>
    <s v="Overhead"/>
    <x v="3"/>
    <s v="Pothead"/>
    <s v="Lightning arrester"/>
    <s v="Pole ID: 100867001"/>
    <s v="     "/>
    <s v="Non-HFTD"/>
    <x v="0"/>
    <m/>
    <m/>
    <n v="36.787300000000002"/>
    <n v="-119.771"/>
    <s v="Fresno"/>
    <s v="MANCHESTER-1102"/>
    <m/>
    <n v="12000"/>
    <m/>
    <x v="0"/>
    <s v="Fresno FD"/>
    <s v="Urban"/>
    <m/>
    <m/>
    <s v="No"/>
    <m/>
    <m/>
    <m/>
    <m/>
    <m/>
    <m/>
    <m/>
    <s v="N"/>
    <s v="N"/>
    <m/>
    <m/>
    <s v="     "/>
    <m/>
    <m/>
    <m/>
    <m/>
    <m/>
    <m/>
    <m/>
    <m/>
    <m/>
    <m/>
    <m/>
    <m/>
    <m/>
    <m/>
    <m/>
    <m/>
    <m/>
    <m/>
    <m/>
  </r>
  <r>
    <s v="20210918"/>
    <s v="     "/>
    <n v="44372"/>
    <s v="6/25"/>
    <x v="0"/>
    <n v="0.69791666666666663"/>
    <s v="26"/>
    <n v="2"/>
    <s v="6"/>
    <x v="5"/>
    <n v="44372"/>
    <m/>
    <s v="Third party farming tractor made contact with Transmission tower causing the tower to fail and fall to ground. EOC preliminary on call notes: Received call from Eric w/ HAWC to report fire in Garden Grove.  1300 customers are out of power.  Power lines are down and laying across train tracks.  I called TMan Daniel Laffond (530-902-6529).  TMan indicates a third-party drove a tractor into a transmission tower and brought it down.  This also damaged 4-6 distribution poles in the area.  Transmission tower will need to be replaced.  Unclear of the extent of damage to the distribution poles. TMan said he would be busy for a few hours.  Advised I will call back for status update. I am treating this as a carpole incident and have determined it is not reportable at this time. No injuries, PD (other than transmission towers/distribution poles), and no media on site.  EJTA (6/25/21 @ 1902 hours) - Placed call to second TMan Chris Stockton for an update.  Confirmed a total of four fires from this incident of various sizes (1st - 50-60 yards x 20 yards. 2nd - 1200 ft x 15 ft. 3rd - 100 yards x 50-60 yards. 4th - 100 yards x 50-60 yards).  All fires are extingushed.  TMan will text me photos of Transmission tower down.  TMan creating EC Tag to get repair crew out to fix the damage).  Confirmed no injuries, property damage, or media. EJTA (6/25/21 @ 1950 hours) - Called PG&amp;E Media team to see if any inquiries about this incident.  Left VM as there was no answer. This information is preliminary. AGFC notes 6/28/2021 - CAP 121619699"/>
    <s v="     "/>
    <s v="TOTL"/>
    <m/>
    <s v="N"/>
    <x v="0"/>
    <m/>
    <s v="21-0080076, 21-0080093"/>
    <s v="INT-14934"/>
    <s v="T005326161, T005326309"/>
    <m/>
    <m/>
    <s v="     "/>
    <x v="1"/>
    <s v="PG&amp;E"/>
    <m/>
    <s v="Vegetation"/>
    <m/>
    <s v="T"/>
    <s v="D"/>
    <s v="0.26-9.99"/>
    <m/>
    <s v="Contact - 3rd Party"/>
    <s v="33.d. Vehicle contact"/>
    <s v="Contact - 3rd Party"/>
    <s v="Contact from object"/>
    <s v="Vehicle contact"/>
    <m/>
    <s v="Vehicle contact"/>
    <s v="Pole"/>
    <s v="Line to Ground"/>
    <s v="N"/>
    <s v="Overhead"/>
    <x v="4"/>
    <s v="Pole"/>
    <m/>
    <s v="40911029"/>
    <s v="     "/>
    <s v="Non-HFTD"/>
    <x v="0"/>
    <m/>
    <m/>
    <n v="38.847700000000003"/>
    <n v="-121.511"/>
    <s v="Sutter"/>
    <s v="NICOLAUS-CATLETT-JCT-60KV"/>
    <m/>
    <n v="60000"/>
    <s v="N/A"/>
    <x v="0"/>
    <s v="Cal Fire"/>
    <s v="Agriculture"/>
    <s v="Grass fuel model"/>
    <m/>
    <s v="No"/>
    <m/>
    <m/>
    <m/>
    <m/>
    <m/>
    <m/>
    <m/>
    <s v="N"/>
    <s v="N"/>
    <m/>
    <m/>
    <s v="     "/>
    <m/>
    <m/>
    <m/>
    <m/>
    <m/>
    <m/>
    <m/>
    <m/>
    <m/>
    <m/>
    <m/>
    <m/>
    <m/>
    <m/>
    <m/>
    <m/>
    <m/>
    <m/>
    <m/>
  </r>
  <r>
    <s v="20210909"/>
    <s v="     "/>
    <n v="44372"/>
    <s v="6/25"/>
    <x v="0"/>
    <n v="0.6875"/>
    <s v="26"/>
    <n v="2"/>
    <s v="6"/>
    <x v="5"/>
    <n v="44372"/>
    <m/>
    <s v="Bird contact with overhead conductor, resulting in a fire 0.26 - 9.99 acres. This investigation is preliminary. 6/29/2021 - Waiting for fire report from CAL Fire"/>
    <s v="     "/>
    <s v="FAS"/>
    <m/>
    <s v="N"/>
    <x v="0"/>
    <m/>
    <s v="21-0080074"/>
    <m/>
    <s v="T005326118"/>
    <m/>
    <m/>
    <s v="     "/>
    <x v="1"/>
    <s v="PG&amp;E"/>
    <m/>
    <s v="Vegetation"/>
    <m/>
    <s v="D"/>
    <s v="D"/>
    <s v="0.26-9.99"/>
    <m/>
    <s v="Contact - Animal - Bird"/>
    <s v="33.b. Animal contact"/>
    <s v="Contact - Bird"/>
    <s v="Contact from object"/>
    <s v="Animal contact"/>
    <m/>
    <s v="Animal contact"/>
    <s v="Fuse"/>
    <s v="Line to Ground"/>
    <s v="N"/>
    <s v="Overhead"/>
    <x v="3"/>
    <s v="Fuse"/>
    <m/>
    <m/>
    <s v="     "/>
    <s v="Non-HFTD"/>
    <x v="0"/>
    <m/>
    <m/>
    <n v="36.854500000000002"/>
    <n v="-121.39100000000001"/>
    <s v="San Benito"/>
    <s v="HOLLISTER-2103"/>
    <m/>
    <n v="21000"/>
    <m/>
    <x v="0"/>
    <s v="Unknown"/>
    <s v="Urban"/>
    <m/>
    <m/>
    <s v="No"/>
    <m/>
    <m/>
    <m/>
    <m/>
    <m/>
    <m/>
    <m/>
    <s v="N"/>
    <s v="N"/>
    <m/>
    <m/>
    <s v="     "/>
    <m/>
    <m/>
    <m/>
    <m/>
    <m/>
    <m/>
    <m/>
    <m/>
    <m/>
    <m/>
    <m/>
    <m/>
    <m/>
    <m/>
    <m/>
    <m/>
    <m/>
    <m/>
    <m/>
  </r>
  <r>
    <s v="20210906"/>
    <s v="     "/>
    <n v="44372"/>
    <s v="6/25"/>
    <x v="0"/>
    <n v="0.21388888888888888"/>
    <s v="26"/>
    <n v="2"/>
    <s v="6"/>
    <x v="5"/>
    <n v="44372"/>
    <m/>
    <s v="Overheard primary conductor failed at 3rd pole s/o Conejo, igniting grass and starting a fire &lt;0.25 acres in size. Caused due to a failed conductor. This investigation is preliminary."/>
    <s v="     "/>
    <s v="FAS"/>
    <m/>
    <s v="N"/>
    <x v="0"/>
    <m/>
    <s v="21-0079717"/>
    <m/>
    <s v="T005325440"/>
    <m/>
    <m/>
    <s v="     "/>
    <x v="1"/>
    <s v="PG&amp;E"/>
    <m/>
    <s v="Vegetation"/>
    <m/>
    <s v="D"/>
    <s v="D"/>
    <s v="&lt;0.25"/>
    <m/>
    <s v="Equipment - PG&amp;E"/>
    <s v="34.m. Connection device damage or failure"/>
    <s v="Equipment - PG&amp;E"/>
    <s v="All types of equipment / facility failure"/>
    <s v="Splice/Clamp/Connector"/>
    <s v="Splice/Clamp/Connector"/>
    <m/>
    <m/>
    <s v="Open Circuit"/>
    <s v="Y"/>
    <s v="Overhead"/>
    <x v="3"/>
    <s v="Splice/Clamp/Connector"/>
    <m/>
    <s v="100885722"/>
    <s v="     "/>
    <s v="Non-HFTD"/>
    <x v="0"/>
    <m/>
    <m/>
    <n v="36.5154"/>
    <n v="-119.422"/>
    <s v="Tulare"/>
    <s v="DINUBA-1104"/>
    <m/>
    <n v="12000"/>
    <m/>
    <x v="0"/>
    <s v="Tulare County FD"/>
    <s v="Agriculture"/>
    <s v="Grass fuel model"/>
    <m/>
    <s v="No"/>
    <m/>
    <m/>
    <m/>
    <m/>
    <m/>
    <m/>
    <m/>
    <s v="N"/>
    <s v="N"/>
    <m/>
    <m/>
    <s v="     "/>
    <m/>
    <m/>
    <m/>
    <m/>
    <m/>
    <m/>
    <m/>
    <m/>
    <m/>
    <m/>
    <m/>
    <m/>
    <m/>
    <m/>
    <m/>
    <m/>
    <m/>
    <m/>
    <m/>
  </r>
  <r>
    <s v="20140035"/>
    <s v="     "/>
    <n v="41816"/>
    <s v="6/26"/>
    <x v="0"/>
    <n v="1.0416666666666666E-2"/>
    <s v="26"/>
    <n v="2"/>
    <s v="6"/>
    <x v="7"/>
    <n v="41816"/>
    <n v="1.0416666666666666E-2"/>
    <s v="F4TJMPV SQUIRREL GOT INTO RISER SPARKS FELL ON GROUND CAUGHT FIELD ON FIRE FFD#4031538"/>
    <s v="     "/>
    <m/>
    <m/>
    <s v="N"/>
    <x v="0"/>
    <s v="1039947"/>
    <s v="14-0040654"/>
    <m/>
    <m/>
    <m/>
    <m/>
    <s v="     "/>
    <x v="1"/>
    <s v="PG&amp;E"/>
    <m/>
    <s v="Vegetation"/>
    <m/>
    <s v="D"/>
    <m/>
    <s v="&lt;0.25"/>
    <s v="Square Feet: ; Acreage: "/>
    <s v="Contact - Animal - Other"/>
    <s v="33.b. Animal contact"/>
    <s v="Contact - Animal"/>
    <s v="All types of equipment / facility failure"/>
    <s v="Contact - Animal"/>
    <m/>
    <s v="Contact - Animal"/>
    <s v="Conductor"/>
    <s v="Line to Ground"/>
    <s v="AT&amp;T"/>
    <s v="Overhead"/>
    <x v="3"/>
    <s v="Conductor"/>
    <m/>
    <s v="100854012"/>
    <s v="     "/>
    <s v="Non-HFTD"/>
    <x v="0"/>
    <m/>
    <m/>
    <n v="36.800199999999997"/>
    <n v="-119.794"/>
    <s v="Fresno"/>
    <s v="MANCHESTER-1105"/>
    <s v="253921105"/>
    <n v="12000"/>
    <s v="MANCHESTER 1105859208"/>
    <x v="0"/>
    <s v="Fresno Fire Dept"/>
    <s v="Urban"/>
    <m/>
    <m/>
    <s v="No"/>
    <m/>
    <m/>
    <m/>
    <m/>
    <m/>
    <m/>
    <m/>
    <s v="N"/>
    <s v="N"/>
    <m/>
    <m/>
    <s v="     "/>
    <m/>
    <m/>
    <m/>
    <m/>
    <m/>
    <m/>
    <m/>
    <m/>
    <m/>
    <m/>
    <m/>
    <m/>
    <m/>
    <m/>
    <m/>
    <m/>
    <m/>
    <m/>
    <m/>
  </r>
  <r>
    <s v="20150159"/>
    <s v="     "/>
    <n v="42181"/>
    <s v="6/26"/>
    <x v="0"/>
    <n v="0.72222222222222221"/>
    <s v="26"/>
    <n v="2"/>
    <s v="6"/>
    <x v="2"/>
    <m/>
    <m/>
    <s v="0"/>
    <s v="     "/>
    <m/>
    <m/>
    <s v="N"/>
    <x v="0"/>
    <s v="1257395"/>
    <m/>
    <m/>
    <m/>
    <m/>
    <m/>
    <s v="     "/>
    <x v="1"/>
    <s v="PG&amp;E"/>
    <m/>
    <s v="Vegetation"/>
    <m/>
    <s v="D"/>
    <m/>
    <s v="&lt;3 meters of linear travel"/>
    <s v="Square Feet: ; Acreage: "/>
    <s v="Equipment - PG&amp;E"/>
    <s v="34.o. Other"/>
    <s v="Equipment - PG&amp;E"/>
    <s v="All types of equipment / facility failure"/>
    <m/>
    <m/>
    <m/>
    <m/>
    <m/>
    <s v="PACIFIC BELL"/>
    <s v="Overhead"/>
    <x v="1"/>
    <s v="Conductor"/>
    <m/>
    <s v="100481136"/>
    <s v="     "/>
    <s v="Non-HFTD"/>
    <x v="0"/>
    <m/>
    <m/>
    <n v="37.935600000000001"/>
    <n v="-122.014"/>
    <s v="Contra Costa"/>
    <s v="CLAYTON-2216"/>
    <s v="12022216"/>
    <m/>
    <s v="N/A"/>
    <x v="0"/>
    <s v="wc  fire"/>
    <s v="Urban"/>
    <m/>
    <m/>
    <s v="No"/>
    <m/>
    <m/>
    <m/>
    <m/>
    <m/>
    <m/>
    <m/>
    <s v="N"/>
    <s v="N"/>
    <m/>
    <m/>
    <s v="     "/>
    <m/>
    <m/>
    <m/>
    <m/>
    <m/>
    <m/>
    <m/>
    <m/>
    <m/>
    <m/>
    <m/>
    <m/>
    <m/>
    <m/>
    <m/>
    <m/>
    <m/>
    <m/>
    <m/>
  </r>
  <r>
    <s v="20150158"/>
    <s v="     "/>
    <n v="42181"/>
    <s v="6/26"/>
    <x v="0"/>
    <n v="0.11874999999999999"/>
    <s v="26"/>
    <n v="2"/>
    <s v="6"/>
    <x v="2"/>
    <m/>
    <m/>
    <s v="no wire down power ok.spot fire by pole  not sure of cause."/>
    <s v="     "/>
    <m/>
    <m/>
    <s v="N"/>
    <x v="0"/>
    <s v="1256850"/>
    <m/>
    <m/>
    <m/>
    <m/>
    <m/>
    <s v="     "/>
    <x v="1"/>
    <s v="PG&amp;E"/>
    <m/>
    <s v="Vegetation"/>
    <m/>
    <s v="D"/>
    <m/>
    <s v="&lt;3 meters of linear travel"/>
    <s v="Square Feet: ; Acreage: "/>
    <s v="Equipment - PG&amp;E"/>
    <s v="34.o. Other"/>
    <s v="Equipment - PG&amp;E"/>
    <s v="All types of equipment / facility failure"/>
    <m/>
    <m/>
    <m/>
    <m/>
    <m/>
    <s v="PACIFIC BELL"/>
    <s v="Overhead"/>
    <x v="1"/>
    <s v="Unknown"/>
    <m/>
    <s v="101929266"/>
    <s v="     "/>
    <s v="Non-HFTD"/>
    <x v="0"/>
    <m/>
    <m/>
    <n v="35.1584"/>
    <n v="-120.676"/>
    <s v="San Luis Obispo"/>
    <s v="OCEANO-1105"/>
    <s v="182601105"/>
    <m/>
    <s v="N/A"/>
    <x v="0"/>
    <s v="Cal Fire Dept"/>
    <s v="Urban"/>
    <m/>
    <m/>
    <s v="No"/>
    <m/>
    <m/>
    <m/>
    <m/>
    <m/>
    <m/>
    <m/>
    <s v="N"/>
    <s v="N"/>
    <m/>
    <m/>
    <s v="     "/>
    <m/>
    <m/>
    <m/>
    <m/>
    <m/>
    <m/>
    <m/>
    <m/>
    <m/>
    <m/>
    <m/>
    <m/>
    <m/>
    <m/>
    <m/>
    <m/>
    <m/>
    <m/>
    <m/>
  </r>
  <r>
    <s v="20160135"/>
    <s v="     "/>
    <n v="42547"/>
    <s v="6/26"/>
    <x v="0"/>
    <n v="0.70138888888888884"/>
    <s v="27"/>
    <n v="2"/>
    <s v="6"/>
    <x v="6"/>
    <m/>
    <m/>
    <s v="Replace Burnt X-Arms, and Transmission pole if ok to de-energize"/>
    <s v="     "/>
    <m/>
    <m/>
    <s v="N"/>
    <x v="0"/>
    <s v="1496189"/>
    <m/>
    <m/>
    <m/>
    <m/>
    <m/>
    <s v="     "/>
    <x v="1"/>
    <s v="PG&amp;E"/>
    <m/>
    <s v="Vegetation"/>
    <m/>
    <s v="D"/>
    <m/>
    <s v="0.26-9.99"/>
    <s v="Square Feet: ; Acreage: "/>
    <s v="Contact - 3rd Party"/>
    <s v="33.e. Other contact from object"/>
    <s v="Contact - 3rd Party"/>
    <s v="All types of equipment / facility failure"/>
    <s v="Vandalism"/>
    <m/>
    <s v="Vandalism"/>
    <m/>
    <m/>
    <s v="None"/>
    <s v="Overhead"/>
    <x v="1"/>
    <s v="Conductor"/>
    <m/>
    <s v="101869974"/>
    <s v="     "/>
    <s v="Non-HFTD"/>
    <x v="0"/>
    <m/>
    <m/>
    <n v="35.677199999999999"/>
    <n v="-120.684"/>
    <s v="San Luis Obispo"/>
    <s v="SAN-MIGUEL-1104"/>
    <s v="182661104"/>
    <m/>
    <s v="N/A"/>
    <x v="0"/>
    <s v="County"/>
    <s v="Herbaceous"/>
    <m/>
    <m/>
    <s v="Yes"/>
    <m/>
    <m/>
    <m/>
    <m/>
    <m/>
    <m/>
    <m/>
    <s v="N"/>
    <s v="N"/>
    <m/>
    <m/>
    <s v="     "/>
    <m/>
    <m/>
    <m/>
    <m/>
    <m/>
    <m/>
    <m/>
    <m/>
    <m/>
    <m/>
    <m/>
    <m/>
    <m/>
    <m/>
    <m/>
    <m/>
    <m/>
    <m/>
    <m/>
  </r>
  <r>
    <s v="20160136"/>
    <s v="     "/>
    <n v="42547"/>
    <s v="6/26"/>
    <x v="0"/>
    <n v="0.74930555555555556"/>
    <s v="27"/>
    <n v="2"/>
    <s v="6"/>
    <x v="6"/>
    <n v="42547"/>
    <n v="0.74930555555555556"/>
    <s v="0"/>
    <s v="     "/>
    <m/>
    <m/>
    <s v="N"/>
    <x v="0"/>
    <s v="1496228"/>
    <s v="16-0045869"/>
    <m/>
    <m/>
    <m/>
    <m/>
    <s v="     "/>
    <x v="1"/>
    <s v="PG&amp;E"/>
    <m/>
    <s v="Vegetation"/>
    <m/>
    <s v="D"/>
    <m/>
    <s v="&lt;0.25"/>
    <s v="Square Feet: ; Acreage: "/>
    <s v="Contact - Animal - Bird"/>
    <s v="33.b. Animal contact"/>
    <s v="Contact - Bird"/>
    <s v="All types of equipment / facility failure"/>
    <s v="Contact - Animal"/>
    <m/>
    <s v="Contact - Animal"/>
    <s v="Conductor"/>
    <s v="Line to Ground"/>
    <m/>
    <s v="Overhead"/>
    <x v="3"/>
    <s v="Conductor"/>
    <m/>
    <s v="101340542"/>
    <s v="     "/>
    <s v="Non-HFTD"/>
    <x v="0"/>
    <m/>
    <m/>
    <n v="38.808700000000002"/>
    <n v="-121.51600000000001"/>
    <s v="Sutter"/>
    <s v="CATLETT-1102"/>
    <s v="153761102"/>
    <n v="12000"/>
    <s v="CATLETT 1101CB"/>
    <x v="0"/>
    <s v="PLEASANT GROVE F D - SUTTER COUNTY"/>
    <s v="Agriculture"/>
    <m/>
    <m/>
    <s v="No"/>
    <m/>
    <m/>
    <m/>
    <m/>
    <m/>
    <m/>
    <m/>
    <s v="N"/>
    <s v="N"/>
    <m/>
    <m/>
    <s v="     "/>
    <m/>
    <m/>
    <m/>
    <m/>
    <m/>
    <m/>
    <m/>
    <m/>
    <m/>
    <m/>
    <m/>
    <m/>
    <m/>
    <m/>
    <m/>
    <m/>
    <m/>
    <m/>
    <m/>
  </r>
  <r>
    <s v="20170151"/>
    <s v="     "/>
    <n v="42912"/>
    <s v="6/26"/>
    <x v="0"/>
    <n v="0.60347222222222219"/>
    <s v="26"/>
    <n v="2"/>
    <s v="6"/>
    <x v="0"/>
    <n v="42912"/>
    <n v="0.60347222222222219"/>
    <s v="FLASHED POTHEADS DUE TO 2 CROWS CREW CALLED TO REPAIR. STARTED APROX 1 ACRE FIRE"/>
    <s v="     "/>
    <m/>
    <m/>
    <s v="N"/>
    <x v="0"/>
    <s v="1818596"/>
    <s v="17-0058731"/>
    <m/>
    <m/>
    <n v="112995127"/>
    <m/>
    <s v="     "/>
    <x v="1"/>
    <s v="PG&amp;E"/>
    <m/>
    <s v="Vegetation"/>
    <m/>
    <s v="D"/>
    <m/>
    <s v="0.26-9.99"/>
    <s v="Square Feet: ; Acreage: 1"/>
    <s v="Contact - Animal - Bird"/>
    <s v="33.b. Animal contact"/>
    <s v="Contact - Bird"/>
    <s v="All types of equipment / facility failure"/>
    <s v="Contact - Animal"/>
    <m/>
    <s v="Contact - Animal"/>
    <s v="Conductor"/>
    <s v="Multi-Fault"/>
    <s v="Unknown"/>
    <s v="Overhead"/>
    <x v="3"/>
    <s v="Conductor"/>
    <m/>
    <s v="103243976"/>
    <s v="     "/>
    <s v="Non-HFTD"/>
    <x v="0"/>
    <m/>
    <m/>
    <n v="35.978200000000001"/>
    <n v="-120.117"/>
    <s v="Kings"/>
    <s v="AVENAL-2102"/>
    <s v="255002101"/>
    <n v="21000"/>
    <s v="AVENAL 2101CB"/>
    <x v="0"/>
    <s v="HENNAGIN 559 386 555"/>
    <s v="Herbaceous"/>
    <m/>
    <m/>
    <s v="No"/>
    <m/>
    <m/>
    <m/>
    <m/>
    <m/>
    <m/>
    <m/>
    <s v="N"/>
    <s v="N"/>
    <m/>
    <m/>
    <s v="     "/>
    <m/>
    <m/>
    <m/>
    <m/>
    <m/>
    <m/>
    <m/>
    <m/>
    <m/>
    <m/>
    <m/>
    <m/>
    <m/>
    <m/>
    <m/>
    <m/>
    <m/>
    <m/>
    <m/>
  </r>
  <r>
    <s v="FAS295548"/>
    <s v="     "/>
    <n v="42912"/>
    <s v="6/26"/>
    <x v="0"/>
    <m/>
    <s v="26"/>
    <n v="2"/>
    <s v="6"/>
    <x v="0"/>
    <m/>
    <m/>
    <s v="bird contact made arrestors and potheads flash and started 1 acre fire"/>
    <s v="     "/>
    <s v="FAS"/>
    <n v="44580"/>
    <s v="Y"/>
    <x v="0"/>
    <m/>
    <s v="N/A"/>
    <m/>
    <s v="325027"/>
    <m/>
    <m/>
    <s v="     "/>
    <x v="1"/>
    <s v="PG&amp;E"/>
    <m/>
    <m/>
    <m/>
    <s v="D"/>
    <m/>
    <s v="0.26-9.99"/>
    <m/>
    <s v="Contact - Animal - Bird"/>
    <s v="33.b. Animal contact"/>
    <s v="Contact - Bird"/>
    <s v="Animal contact"/>
    <s v="Animal contact"/>
    <m/>
    <s v="Animal contact"/>
    <s v="Lightning Arrestor"/>
    <m/>
    <s v="Yes"/>
    <s v="Overhead"/>
    <x v="0"/>
    <s v="Lightning Arrestor"/>
    <m/>
    <s v="103142872"/>
    <s v="     "/>
    <s v="Non-HFTD"/>
    <x v="0"/>
    <m/>
    <m/>
    <n v="36.000100000000003"/>
    <n v="-120.137"/>
    <s v="Kings"/>
    <s v="AVENAL-2101"/>
    <m/>
    <m/>
    <m/>
    <x v="0"/>
    <s v="Kings County FD"/>
    <m/>
    <m/>
    <m/>
    <s v="No"/>
    <m/>
    <m/>
    <m/>
    <m/>
    <m/>
    <m/>
    <m/>
    <s v="N"/>
    <s v="N"/>
    <m/>
    <m/>
    <s v="     "/>
    <m/>
    <m/>
    <m/>
    <m/>
    <m/>
    <m/>
    <m/>
    <m/>
    <m/>
    <m/>
    <m/>
    <m/>
    <m/>
    <m/>
    <m/>
    <m/>
    <m/>
    <m/>
    <m/>
  </r>
  <r>
    <s v="20170150"/>
    <s v="     "/>
    <n v="42912"/>
    <s v="6/26"/>
    <x v="0"/>
    <n v="0.34583333333333333"/>
    <s v="26"/>
    <n v="2"/>
    <s v="6"/>
    <x v="0"/>
    <n v="42912"/>
    <n v="0.34583333333333333"/>
    <s v="POLE HAS BEEN HIT BY VEHICLE."/>
    <s v="     "/>
    <m/>
    <m/>
    <s v="N"/>
    <x v="0"/>
    <s v="1818093"/>
    <s v="17-0058557"/>
    <m/>
    <m/>
    <n v="112993771"/>
    <m/>
    <s v="     "/>
    <x v="1"/>
    <s v="PG&amp;E"/>
    <m/>
    <s v="Vegetation"/>
    <m/>
    <s v="D"/>
    <m/>
    <s v="&lt;0.25"/>
    <s v="Square Feet: ; Acreage: "/>
    <s v="Contact - 3rd Party"/>
    <s v="33.d. Vehicle contact"/>
    <s v="Contact - 3rd Party"/>
    <s v="All types of equipment / facility failure"/>
    <s v="Contact - Vehicle"/>
    <m/>
    <s v="Contact - Vehicle"/>
    <s v="Pole"/>
    <s v="Line to Ground"/>
    <s v="Unknown"/>
    <s v="Overhead"/>
    <x v="3"/>
    <s v="Conductor"/>
    <m/>
    <s v="103218794"/>
    <s v="     "/>
    <s v="Non-HFTD"/>
    <x v="0"/>
    <m/>
    <m/>
    <n v="37.273299999999999"/>
    <n v="-120.526"/>
    <s v="Merced"/>
    <s v="MERCED-1114"/>
    <s v="252801108"/>
    <n v="12000"/>
    <s v="MERCED 1114CB"/>
    <x v="0"/>
    <s v="N.A."/>
    <s v="Agriculture"/>
    <m/>
    <m/>
    <s v="No"/>
    <m/>
    <m/>
    <m/>
    <m/>
    <m/>
    <m/>
    <m/>
    <s v="N"/>
    <s v="N"/>
    <m/>
    <m/>
    <s v="     "/>
    <m/>
    <m/>
    <m/>
    <m/>
    <m/>
    <m/>
    <m/>
    <m/>
    <m/>
    <m/>
    <m/>
    <m/>
    <m/>
    <m/>
    <m/>
    <m/>
    <m/>
    <m/>
    <m/>
  </r>
  <r>
    <s v="20180375"/>
    <s v="     "/>
    <n v="43277"/>
    <s v="6/26"/>
    <x v="0"/>
    <n v="0.58194444444444449"/>
    <s v="26"/>
    <n v="2"/>
    <s v="6"/>
    <x v="1"/>
    <n v="43277"/>
    <n v="0.58194444444444449"/>
    <s v="ILIS - &quot;FAILED SWITCH &amp; T3104 BLOWN ELBOW ON FIRE&quot;"/>
    <s v="     "/>
    <s v="FAS"/>
    <m/>
    <s v="N"/>
    <x v="0"/>
    <s v="118810"/>
    <s v="18-0054723"/>
    <m/>
    <m/>
    <m/>
    <m/>
    <s v="     "/>
    <x v="1"/>
    <s v="PG&amp;E"/>
    <m/>
    <m/>
    <m/>
    <s v="D"/>
    <m/>
    <s v="0.26-9.99"/>
    <m/>
    <s v="Equipment - PG&amp;E"/>
    <s v="34.e. Switch damage or failure"/>
    <s v="Equipment - PG&amp;E"/>
    <s v="All types of equipment / facility failure"/>
    <s v="Switch"/>
    <s v="Switch"/>
    <m/>
    <m/>
    <s v="Line to Ground"/>
    <m/>
    <s v="Underground"/>
    <x v="3"/>
    <s v="Switch"/>
    <m/>
    <s v="1113/2"/>
    <s v="     "/>
    <s v="Non-HFTD"/>
    <x v="0"/>
    <m/>
    <m/>
    <n v="37.902799999999999"/>
    <n v="-121.252"/>
    <s v="San Joaquin"/>
    <s v="WEBER-1108"/>
    <s v="163481108"/>
    <n v="11000"/>
    <s v="WEBER 1101CB"/>
    <x v="0"/>
    <m/>
    <s v="Urban"/>
    <m/>
    <m/>
    <s v="No"/>
    <m/>
    <m/>
    <m/>
    <m/>
    <m/>
    <m/>
    <m/>
    <s v="N"/>
    <s v="N"/>
    <m/>
    <m/>
    <s v="     "/>
    <m/>
    <m/>
    <m/>
    <m/>
    <m/>
    <m/>
    <m/>
    <m/>
    <m/>
    <m/>
    <m/>
    <m/>
    <m/>
    <m/>
    <m/>
    <m/>
    <m/>
    <m/>
    <m/>
  </r>
  <r>
    <s v="20180376"/>
    <s v="     "/>
    <n v="43277"/>
    <s v="6/26"/>
    <x v="0"/>
    <n v="0.59236111111111112"/>
    <s v="26"/>
    <n v="2"/>
    <s v="6"/>
    <x v="1"/>
    <n v="43277"/>
    <n v="0.59236111111111112"/>
    <s v="ILIS cause - &quot;Animal, Bird Found&quot;; Blue Jay"/>
    <s v="     "/>
    <s v="FAS"/>
    <m/>
    <s v="N"/>
    <x v="0"/>
    <s v="118827"/>
    <s v="18-0054786"/>
    <m/>
    <m/>
    <m/>
    <m/>
    <s v="     "/>
    <x v="0"/>
    <s v="PG&amp;E"/>
    <m/>
    <m/>
    <m/>
    <s v="D"/>
    <m/>
    <s v="&lt;3 meters of linear travel"/>
    <m/>
    <s v="Contact - Animal - Bird"/>
    <s v="33.b. Animal contact"/>
    <s v="Contact - Bird"/>
    <s v="Contact from object"/>
    <s v="Contact - Animal"/>
    <m/>
    <s v="Contact - Animal"/>
    <m/>
    <s v="Line to Line"/>
    <m/>
    <s v="Overhead"/>
    <x v="3"/>
    <m/>
    <m/>
    <s v="7622F"/>
    <s v="     "/>
    <s v="Non-HFTD"/>
    <x v="0"/>
    <m/>
    <m/>
    <n v="36.550899999999999"/>
    <n v="-119.377"/>
    <s v="Tulare"/>
    <s v="REEDLEY-1110"/>
    <s v="252341110"/>
    <n v="11000"/>
    <s v="REEDLEY 1110CB"/>
    <x v="0"/>
    <m/>
    <s v="Urban"/>
    <m/>
    <m/>
    <s v="No"/>
    <m/>
    <m/>
    <m/>
    <m/>
    <m/>
    <m/>
    <m/>
    <s v="N"/>
    <s v="N"/>
    <m/>
    <m/>
    <s v="     "/>
    <m/>
    <m/>
    <m/>
    <m/>
    <m/>
    <m/>
    <m/>
    <m/>
    <m/>
    <m/>
    <m/>
    <m/>
    <m/>
    <m/>
    <m/>
    <m/>
    <m/>
    <m/>
    <m/>
  </r>
  <r>
    <s v="MIA201811931"/>
    <s v="     "/>
    <n v="43277"/>
    <s v="6/26"/>
    <x v="0"/>
    <n v="0.62537037037037035"/>
    <s v="26"/>
    <n v="2"/>
    <s v="6"/>
    <x v="1"/>
    <n v="43277"/>
    <n v="0.625"/>
    <s v="PGE Attributed fire, TREE IN SECONDARY, SPARKED SMALL FIRE, INSTALLED SPREADER BRACKETS AND REFERRED TO_x000a_TRIM"/>
    <s v="     "/>
    <s v="FAS"/>
    <n v="44244"/>
    <s v="Y"/>
    <x v="0"/>
    <s v="118859"/>
    <s v="N/A"/>
    <m/>
    <s v="T004354182"/>
    <n v="114731190"/>
    <m/>
    <s v="     "/>
    <x v="0"/>
    <s v="PG&amp;E"/>
    <m/>
    <m/>
    <m/>
    <s v="D"/>
    <m/>
    <s v="&lt;3 meters of linear travel"/>
    <m/>
    <s v="Vegetation"/>
    <s v="33.a. Veg. contact"/>
    <s v="Vegetation"/>
    <s v="Contact from object"/>
    <s v="Contact - Vegetation"/>
    <m/>
    <s v="Contact - Vegetation"/>
    <s v="Conductor - Primary"/>
    <m/>
    <s v="Yes"/>
    <s v="Overhead"/>
    <x v="0"/>
    <m/>
    <m/>
    <s v="24131102"/>
    <s v="     "/>
    <s v="Non-HFTD"/>
    <x v="0"/>
    <m/>
    <m/>
    <n v="37.3962"/>
    <n v="-122.2"/>
    <s v="San Mateo"/>
    <s v="MENLO-1102"/>
    <m/>
    <n v="11000"/>
    <m/>
    <x v="0"/>
    <s v="SE"/>
    <s v="Rural"/>
    <m/>
    <m/>
    <s v="No"/>
    <m/>
    <m/>
    <m/>
    <m/>
    <m/>
    <m/>
    <m/>
    <s v="N"/>
    <s v="N"/>
    <m/>
    <m/>
    <s v="     "/>
    <m/>
    <m/>
    <m/>
    <m/>
    <m/>
    <m/>
    <m/>
    <m/>
    <m/>
    <m/>
    <m/>
    <m/>
    <m/>
    <m/>
    <m/>
    <m/>
    <m/>
    <m/>
    <m/>
  </r>
  <r>
    <s v="20180374"/>
    <s v="     "/>
    <n v="43277"/>
    <s v="6/26"/>
    <x v="0"/>
    <n v="0.47499999999999998"/>
    <s v="26"/>
    <n v="2"/>
    <s v="6"/>
    <x v="1"/>
    <n v="43277"/>
    <n v="0.47499999999999998"/>
    <s v="ILIS cause - &quot;3rd Party, Vehicle&quot;"/>
    <s v="     "/>
    <s v="FAS"/>
    <m/>
    <s v="N"/>
    <x v="0"/>
    <s v="118659"/>
    <s v="18-0054647"/>
    <m/>
    <m/>
    <m/>
    <m/>
    <s v="     "/>
    <x v="1"/>
    <s v="PG&amp;E"/>
    <m/>
    <m/>
    <m/>
    <s v="D"/>
    <m/>
    <s v="&lt;3 meters of linear travel"/>
    <m/>
    <s v="Contact - 3rd Party"/>
    <s v="33.d. Vehicle contact"/>
    <s v="Contact - 3rd Party"/>
    <s v="Contact from object"/>
    <s v="Contact - Vehicle"/>
    <m/>
    <s v="Contact - Vehicle"/>
    <s v="Pole"/>
    <s v="Line to Ground"/>
    <m/>
    <s v="Overhead"/>
    <x v="3"/>
    <m/>
    <m/>
    <s v="WIRE DOWN 5/LOAD/SIDE 333"/>
    <s v="     "/>
    <s v="Non-HFTD"/>
    <x v="0"/>
    <m/>
    <m/>
    <n v="38.466999999999999"/>
    <n v="-122.816"/>
    <s v="Sonoma"/>
    <s v="FULTON-1105"/>
    <s v="042561105"/>
    <n v="11000"/>
    <s v="FULTON 1105142"/>
    <x v="0"/>
    <m/>
    <s v="Urban"/>
    <m/>
    <m/>
    <s v="No"/>
    <m/>
    <m/>
    <m/>
    <m/>
    <m/>
    <m/>
    <m/>
    <s v="N"/>
    <s v="N"/>
    <m/>
    <m/>
    <s v="     "/>
    <m/>
    <m/>
    <m/>
    <m/>
    <m/>
    <m/>
    <m/>
    <m/>
    <m/>
    <m/>
    <m/>
    <m/>
    <m/>
    <m/>
    <m/>
    <m/>
    <m/>
    <m/>
    <m/>
  </r>
  <r>
    <s v="20180379"/>
    <s v="     "/>
    <n v="43277"/>
    <s v="6/26"/>
    <x v="0"/>
    <m/>
    <s v="26"/>
    <n v="2"/>
    <s v="6"/>
    <x v="1"/>
    <m/>
    <m/>
    <s v="T-men noted &quot;TREE BRANCH FELL ON SECONDARY LINE CAUSED TRANSFORMER FUSE TO BLOW.  SPARKS FROM LINE MAY HAVE CAUSED FIRE.&quot;"/>
    <s v="     "/>
    <s v="FAS"/>
    <m/>
    <s v="N"/>
    <x v="0"/>
    <s v="119074"/>
    <m/>
    <m/>
    <m/>
    <m/>
    <m/>
    <s v="     "/>
    <x v="0"/>
    <s v="PG&amp;E"/>
    <m/>
    <m/>
    <m/>
    <s v="D"/>
    <m/>
    <s v="&lt;3 meters of linear travel"/>
    <m/>
    <s v="Vegetation"/>
    <s v="33.a. Veg. contact"/>
    <s v="Vegetation"/>
    <s v="Contact from object"/>
    <s v="Vegetation"/>
    <m/>
    <s v="Contact - Vegetation"/>
    <m/>
    <m/>
    <m/>
    <m/>
    <x v="3"/>
    <m/>
    <m/>
    <m/>
    <s v="     "/>
    <s v="Non-HFTD"/>
    <x v="0"/>
    <m/>
    <m/>
    <n v="36.7652"/>
    <n v="-119.837"/>
    <s v="Fresno"/>
    <s v="ASHLAN-AVE-1106"/>
    <s v="252051106"/>
    <n v="11000"/>
    <m/>
    <x v="0"/>
    <m/>
    <s v="Urban"/>
    <m/>
    <m/>
    <s v="No"/>
    <m/>
    <m/>
    <m/>
    <m/>
    <m/>
    <m/>
    <m/>
    <s v="N"/>
    <s v="N"/>
    <m/>
    <m/>
    <s v="     "/>
    <m/>
    <m/>
    <m/>
    <m/>
    <m/>
    <m/>
    <m/>
    <m/>
    <m/>
    <m/>
    <m/>
    <m/>
    <m/>
    <m/>
    <m/>
    <m/>
    <m/>
    <m/>
    <m/>
  </r>
  <r>
    <s v="20180378"/>
    <s v="     "/>
    <n v="43277"/>
    <s v="6/26"/>
    <x v="0"/>
    <m/>
    <s v="26"/>
    <n v="2"/>
    <s v="6"/>
    <x v="1"/>
    <m/>
    <m/>
    <s v="T-men noted &quot;bird purched on secondary 480v and crossed phase bird started fire when fell to ground."/>
    <s v="     "/>
    <s v="FAS"/>
    <m/>
    <s v="N"/>
    <x v="0"/>
    <s v="118900"/>
    <m/>
    <m/>
    <m/>
    <m/>
    <m/>
    <s v="     "/>
    <x v="1"/>
    <s v="PG&amp;E"/>
    <m/>
    <m/>
    <m/>
    <s v="D"/>
    <m/>
    <s v="300-999"/>
    <m/>
    <s v="Contact - Animal - Bird"/>
    <s v="33.b. Animal contact"/>
    <s v="Contact - Bird"/>
    <s v="Contact from object"/>
    <s v="Contact - Animal"/>
    <m/>
    <s v="Contact - Animal"/>
    <s v="Conductor - Secondary"/>
    <m/>
    <m/>
    <m/>
    <x v="1"/>
    <m/>
    <m/>
    <m/>
    <s v="     "/>
    <s v="Non-HFTD"/>
    <x v="0"/>
    <m/>
    <m/>
    <n v="39.617199999999997"/>
    <n v="-121.764"/>
    <s v="Butte"/>
    <s v="ESQUON-1103"/>
    <s v="102171103"/>
    <n v="750"/>
    <s v="N/A"/>
    <x v="0"/>
    <m/>
    <s v="Agriculture"/>
    <m/>
    <m/>
    <s v="No"/>
    <m/>
    <m/>
    <m/>
    <m/>
    <m/>
    <m/>
    <m/>
    <s v="N"/>
    <s v="N"/>
    <m/>
    <m/>
    <s v="     "/>
    <m/>
    <m/>
    <m/>
    <m/>
    <m/>
    <m/>
    <m/>
    <m/>
    <m/>
    <m/>
    <m/>
    <m/>
    <m/>
    <m/>
    <m/>
    <m/>
    <m/>
    <m/>
    <m/>
  </r>
  <r>
    <s v="20190458"/>
    <s v="     "/>
    <n v="43642"/>
    <s v="6/26"/>
    <x v="0"/>
    <m/>
    <s v="26"/>
    <n v="2"/>
    <s v="6"/>
    <x v="3"/>
    <n v="43642"/>
    <m/>
    <s v="tractor ran into pole and damaged equipment causing ignition"/>
    <s v="     "/>
    <s v="FAS"/>
    <m/>
    <s v="N"/>
    <x v="0"/>
    <s v="429868"/>
    <s v="19-0072377"/>
    <m/>
    <s v="T004686009"/>
    <n v="0"/>
    <m/>
    <s v="     "/>
    <x v="1"/>
    <s v="PG&amp;E"/>
    <m/>
    <m/>
    <m/>
    <s v="D"/>
    <m/>
    <s v="&lt;0.25"/>
    <m/>
    <s v="Contact - 3rd Party"/>
    <s v="33.d. Vehicle contact"/>
    <s v="Contact - 3rd Party"/>
    <s v="Contact from object"/>
    <s v="Contact - Vehicle"/>
    <m/>
    <s v="Contact - Vehicle"/>
    <s v="Pole"/>
    <s v="Three Phase Fault"/>
    <m/>
    <s v="Overhead"/>
    <x v="3"/>
    <s v="Pole"/>
    <m/>
    <s v="103953484"/>
    <s v="     "/>
    <s v="Non-HFTD"/>
    <x v="0"/>
    <m/>
    <m/>
    <n v="38.511000000000003"/>
    <n v="-122.006"/>
    <s v="YOLO"/>
    <s v="PUTAH-CREEK-1102"/>
    <m/>
    <m/>
    <s v="PUTAH-CREEK-1102710384"/>
    <x v="1"/>
    <s v="Winters FD"/>
    <s v="Agriculture"/>
    <m/>
    <m/>
    <s v="No"/>
    <m/>
    <m/>
    <m/>
    <m/>
    <m/>
    <m/>
    <m/>
    <s v="N"/>
    <s v="N"/>
    <m/>
    <m/>
    <s v="     "/>
    <m/>
    <m/>
    <m/>
    <m/>
    <m/>
    <m/>
    <m/>
    <m/>
    <m/>
    <m/>
    <m/>
    <m/>
    <m/>
    <m/>
    <m/>
    <m/>
    <m/>
    <m/>
    <m/>
  </r>
  <r>
    <s v="20190452"/>
    <s v="     "/>
    <n v="43642"/>
    <s v="6/26"/>
    <x v="0"/>
    <m/>
    <s v="26"/>
    <n v="2"/>
    <s v="6"/>
    <x v="3"/>
    <n v="43642"/>
    <m/>
    <s v="Vegetation fire, less than 1 meter"/>
    <s v="     "/>
    <s v="FAS"/>
    <m/>
    <s v="N"/>
    <x v="0"/>
    <s v="429208"/>
    <s v="19-0072069"/>
    <m/>
    <s v="T004685303"/>
    <n v="117492818"/>
    <m/>
    <s v="     "/>
    <x v="0"/>
    <s v="PG&amp;E"/>
    <m/>
    <m/>
    <m/>
    <s v="D"/>
    <m/>
    <s v="&lt;3 meters of linear travel"/>
    <m/>
    <s v="Vegetation"/>
    <s v="33.a. Veg. contact"/>
    <s v="Vegetation"/>
    <s v="Contact from object"/>
    <s v="Contact - Vegetation"/>
    <m/>
    <s v="Contact - Vegetation"/>
    <m/>
    <s v="Open Circuit"/>
    <m/>
    <s v="Overhead"/>
    <x v="0"/>
    <m/>
    <m/>
    <s v="Linecut - 70769{Wire Down}"/>
    <s v="     "/>
    <s v="Non-HFTD"/>
    <x v="0"/>
    <m/>
    <m/>
    <n v="37.259799999999998"/>
    <n v="-122.03100000000001"/>
    <s v="SANTA CLARA"/>
    <s v="SARATOGA-1105"/>
    <m/>
    <m/>
    <s v="SARATOGA 1107413816"/>
    <x v="0"/>
    <s v="Jeremy Wise Saratoga Sanata Clara FD"/>
    <m/>
    <m/>
    <m/>
    <s v="No"/>
    <m/>
    <m/>
    <m/>
    <m/>
    <m/>
    <m/>
    <m/>
    <s v="N"/>
    <s v="N"/>
    <m/>
    <m/>
    <s v="     "/>
    <s v="37.22819810"/>
    <s v="-122.05365400"/>
    <s v="Jun 27 2019 12:00AM"/>
    <s v="TrunkFail"/>
    <s v="EVIDENCE OF FUNGUS/MOLD IN EXPOSED WOOD. TREE FELL AND BROKE 1 PHASE. TRUNK FAILED, 2FT FROM GROUND."/>
    <s v="TAN"/>
    <s v="45"/>
    <s v="12"/>
    <s v="30"/>
    <s v="Slight"/>
    <s v="None"/>
    <s v="N"/>
    <s v="1"/>
    <m/>
    <s v="Hillside"/>
    <s v="A"/>
    <s v="CrossArm"/>
    <s v="BareWire"/>
    <s v="1"/>
  </r>
  <r>
    <s v="MIA20193626"/>
    <s v="     "/>
    <n v="43642"/>
    <s v="6/26"/>
    <x v="0"/>
    <n v="0.61302083333333335"/>
    <s v="26"/>
    <n v="2"/>
    <s v="6"/>
    <x v="3"/>
    <n v="43642"/>
    <n v="0.61250000000000004"/>
    <s v="veg fire with pole "/>
    <s v="     "/>
    <s v="FAS"/>
    <n v="44242"/>
    <s v="Y"/>
    <x v="0"/>
    <m/>
    <s v="19-0072377"/>
    <m/>
    <s v="T004685964"/>
    <n v="117496408"/>
    <m/>
    <s v="     "/>
    <x v="0"/>
    <s v="PG&amp;E"/>
    <m/>
    <m/>
    <m/>
    <s v="D"/>
    <m/>
    <s v="Unknown"/>
    <m/>
    <s v="Contact - 3rd Party"/>
    <s v="33.d. Vehicle contact"/>
    <s v="Contact - 3rd Party"/>
    <s v="Contact from object"/>
    <s v="Contact - Vehicle"/>
    <m/>
    <s v="Contact - Vehicle"/>
    <s v="Pole"/>
    <s v="Three Phase Fault"/>
    <s v="Unknown"/>
    <s v="Padmounted"/>
    <x v="0"/>
    <m/>
    <m/>
    <s v="63681102"/>
    <s v="     "/>
    <s v="Non-HFTD"/>
    <x v="0"/>
    <m/>
    <m/>
    <n v="38.511000000000003"/>
    <n v="-122.006"/>
    <s v="Yolo"/>
    <s v="PUTAH-CREEK-1102"/>
    <s v="63681102"/>
    <n v="11000"/>
    <s v="PUTAH-CREEK-1102710384"/>
    <x v="1"/>
    <s v="Winters FD."/>
    <s v="Rural"/>
    <m/>
    <m/>
    <s v="No"/>
    <m/>
    <m/>
    <m/>
    <m/>
    <m/>
    <m/>
    <m/>
    <s v="N"/>
    <s v="N"/>
    <m/>
    <m/>
    <s v="     "/>
    <m/>
    <m/>
    <m/>
    <m/>
    <m/>
    <m/>
    <m/>
    <m/>
    <m/>
    <m/>
    <m/>
    <m/>
    <m/>
    <m/>
    <m/>
    <m/>
    <m/>
    <m/>
    <m/>
  </r>
  <r>
    <s v="20190454"/>
    <s v="     "/>
    <n v="43642"/>
    <s v="6/26"/>
    <x v="0"/>
    <m/>
    <s v="26"/>
    <n v="2"/>
    <s v="6"/>
    <x v="3"/>
    <n v="43642"/>
    <n v="0.32847222222222222"/>
    <s v="broken pole, no info on what caused it. Unsure of exact pole ID. The chosen pole was installed in 2019 and in the incident area. "/>
    <s v="     "/>
    <s v="FAS"/>
    <m/>
    <s v="N"/>
    <x v="0"/>
    <s v="429279"/>
    <s v="19-0072104"/>
    <m/>
    <s v="T004685580"/>
    <n v="0"/>
    <m/>
    <s v="     "/>
    <x v="1"/>
    <s v="PG&amp;E"/>
    <m/>
    <m/>
    <m/>
    <s v="D"/>
    <m/>
    <s v="&lt;0.25"/>
    <m/>
    <s v="Equipment - PG&amp;E"/>
    <s v="34.f. Pole damage or failure"/>
    <s v="Equipment - PG&amp;E"/>
    <s v="All types of equipment / facility failure"/>
    <s v="Pole failure"/>
    <s v="Pole"/>
    <m/>
    <m/>
    <s v="Line to Ground"/>
    <m/>
    <s v="Overhead"/>
    <x v="0"/>
    <s v="Pole"/>
    <m/>
    <s v="103951387"/>
    <s v="     "/>
    <s v="Non-HFTD"/>
    <x v="0"/>
    <m/>
    <m/>
    <n v="38.188899999999997"/>
    <n v="-121.66200000000001"/>
    <s v="SOLANO"/>
    <s v="GRAND-ISLAND-2226"/>
    <m/>
    <m/>
    <s v="GRAND ISLAND 2224CB"/>
    <x v="0"/>
    <s v="Rio Vista FD"/>
    <s v="Urban"/>
    <m/>
    <m/>
    <s v="No"/>
    <m/>
    <m/>
    <m/>
    <m/>
    <m/>
    <m/>
    <m/>
    <s v="N"/>
    <s v="N"/>
    <m/>
    <m/>
    <s v="     "/>
    <m/>
    <m/>
    <m/>
    <m/>
    <m/>
    <m/>
    <m/>
    <m/>
    <m/>
    <m/>
    <m/>
    <m/>
    <m/>
    <m/>
    <m/>
    <m/>
    <m/>
    <m/>
    <m/>
  </r>
  <r>
    <s v="20190453"/>
    <s v="     "/>
    <n v="43642"/>
    <s v="6/26"/>
    <x v="0"/>
    <m/>
    <s v="26"/>
    <n v="2"/>
    <s v="6"/>
    <x v="3"/>
    <n v="43642"/>
    <n v="0.32361111111111113"/>
    <s v="tree fell into line and caused wire down"/>
    <s v="     "/>
    <s v="FAS"/>
    <m/>
    <s v="N"/>
    <x v="0"/>
    <s v="429264"/>
    <m/>
    <m/>
    <s v="T004685397"/>
    <n v="0"/>
    <m/>
    <s v="     "/>
    <x v="1"/>
    <s v="PG&amp;E"/>
    <m/>
    <m/>
    <m/>
    <s v="D"/>
    <m/>
    <s v="&lt;3 meters of linear travel"/>
    <m/>
    <s v="Vegetation"/>
    <s v="33.a. Veg. contact"/>
    <s v="Vegetation"/>
    <s v="Contact from object"/>
    <s v="Contact - Vegetation"/>
    <m/>
    <s v="Contact - Vegetation"/>
    <s v="Conductor - Primary"/>
    <m/>
    <m/>
    <s v="Overhead"/>
    <x v="3"/>
    <s v="Conductor - Primary"/>
    <m/>
    <s v="252301103 "/>
    <s v="     "/>
    <s v="Non-HFTD"/>
    <x v="0"/>
    <m/>
    <m/>
    <n v="36.358499999999999"/>
    <n v="-119.82899999999999"/>
    <s v="KINGS"/>
    <s v="CAMDEN-1103"/>
    <m/>
    <m/>
    <m/>
    <x v="0"/>
    <s v="Unknown"/>
    <s v="Agriculture"/>
    <m/>
    <m/>
    <s v="No"/>
    <m/>
    <m/>
    <m/>
    <m/>
    <m/>
    <m/>
    <m/>
    <s v="N"/>
    <s v="N"/>
    <m/>
    <m/>
    <s v="     "/>
    <m/>
    <m/>
    <m/>
    <m/>
    <m/>
    <m/>
    <m/>
    <m/>
    <m/>
    <m/>
    <m/>
    <m/>
    <m/>
    <m/>
    <m/>
    <m/>
    <m/>
    <m/>
    <m/>
  </r>
  <r>
    <s v="20200676"/>
    <s v="     "/>
    <n v="44008"/>
    <s v="6/26"/>
    <x v="0"/>
    <n v="0.74513888888888891"/>
    <s v="26"/>
    <n v="2"/>
    <s v="6"/>
    <x v="4"/>
    <n v="44008"/>
    <n v="0.73958333333333337"/>
    <s v="On June 26, 2020 at 1753 hours, a PG&amp;E troubleman was dispatched to the Manchester 1102 Distribution Circuit on North Orchard st. in the city of Fresno and observed a single phase secondary triplex conductor failed and ignited a customer fence along with an outage to 3 customers. Initial analysis indicates that the secondary conductor failed due to equipment overload. The responding troubleman stated that the secondary conductor was not the correct size that should have been installed for this load requirement. An EC tag was created for the damaged conductor to be replaced and power was restored to all three customers on June  26, 2020. Fresno Fire department was dispatched to extinguish the fire. "/>
    <s v="     "/>
    <s v="FAS"/>
    <m/>
    <s v="N"/>
    <x v="0"/>
    <s v="948236"/>
    <m/>
    <m/>
    <s v="T004998317"/>
    <n v="119223107"/>
    <m/>
    <s v="     "/>
    <x v="1"/>
    <s v="PG&amp;E"/>
    <m/>
    <s v="Other"/>
    <s v="Fence"/>
    <s v="D"/>
    <s v="D"/>
    <s v="&lt;3 meters of linear travel"/>
    <m/>
    <s v="Equipment - Overloaded"/>
    <s v="34.b. Conductor damage or failure"/>
    <s v="Equipment - PG&amp;E"/>
    <s v="All types of equipment / facility failure"/>
    <s v="Conductor failure-all"/>
    <s v="Conductor - Secondary"/>
    <m/>
    <m/>
    <m/>
    <m/>
    <s v="Overhead"/>
    <x v="1"/>
    <s v="Conductor - Secondary"/>
    <m/>
    <s v="Circuit ID:253921102"/>
    <s v="     "/>
    <s v="Non-HFTD"/>
    <x v="0"/>
    <m/>
    <m/>
    <n v="36.785499999999999"/>
    <n v="-119.77500000000001"/>
    <s v="Fresno"/>
    <s v="MANCHESTER-1102"/>
    <m/>
    <n v="12000"/>
    <s v="N/A"/>
    <x v="0"/>
    <s v="Fresno FD"/>
    <s v="Urban"/>
    <m/>
    <m/>
    <s v="No"/>
    <m/>
    <m/>
    <m/>
    <m/>
    <m/>
    <m/>
    <m/>
    <s v="N"/>
    <s v="N"/>
    <m/>
    <m/>
    <s v="     "/>
    <m/>
    <m/>
    <m/>
    <m/>
    <m/>
    <m/>
    <m/>
    <m/>
    <m/>
    <m/>
    <m/>
    <m/>
    <m/>
    <m/>
    <m/>
    <m/>
    <m/>
    <m/>
    <m/>
  </r>
  <r>
    <s v="SAP20202811"/>
    <s v="     "/>
    <n v="44008"/>
    <s v="6/26"/>
    <x v="0"/>
    <m/>
    <s v="26"/>
    <n v="2"/>
    <s v="6"/>
    <x v="4"/>
    <n v="44006"/>
    <m/>
    <s v="19830 Live Oak Rd in Red Bluff; b phase conductor seperated, fell to ground, and started fire; meter 1005460415; size unknown but pictures don't show too large"/>
    <s v="     "/>
    <s v="SAP"/>
    <n v="44580"/>
    <s v="Y"/>
    <x v="0"/>
    <s v="946097"/>
    <m/>
    <m/>
    <s v="T004995870, T004995871"/>
    <n v="119204918"/>
    <m/>
    <s v="     "/>
    <x v="1"/>
    <s v="PG&amp;E"/>
    <m/>
    <m/>
    <m/>
    <s v="D"/>
    <m/>
    <s v="0.26-9.99"/>
    <m/>
    <s v="Equipment - PG&amp;E"/>
    <s v="34.b. Conductor damage or failure"/>
    <s v="Equipment - PG&amp;E"/>
    <s v="Conductor failure-all"/>
    <s v="Conductor failure-all"/>
    <s v="Conductor - Primary"/>
    <m/>
    <m/>
    <m/>
    <s v="No"/>
    <s v="Overhead"/>
    <x v="0"/>
    <s v="Conductor - Primary"/>
    <m/>
    <s v="101524547"/>
    <s v="     "/>
    <s v="Non-HFTD"/>
    <x v="0"/>
    <m/>
    <m/>
    <n v="40.151800000000001"/>
    <n v="-122.30200000000001"/>
    <s v="Tehama"/>
    <s v="TYLER-1105"/>
    <m/>
    <m/>
    <m/>
    <x v="0"/>
    <m/>
    <m/>
    <m/>
    <m/>
    <s v="No"/>
    <m/>
    <m/>
    <m/>
    <m/>
    <m/>
    <m/>
    <m/>
    <s v="N"/>
    <s v="N"/>
    <m/>
    <m/>
    <s v="     "/>
    <m/>
    <m/>
    <m/>
    <m/>
    <m/>
    <m/>
    <m/>
    <m/>
    <m/>
    <m/>
    <m/>
    <m/>
    <m/>
    <m/>
    <m/>
    <m/>
    <m/>
    <m/>
    <m/>
  </r>
  <r>
    <s v="20210959"/>
    <s v="     "/>
    <n v="44373"/>
    <s v="6/26"/>
    <x v="0"/>
    <n v="0.50486111111111109"/>
    <s v="26"/>
    <n v="2"/>
    <s v="6"/>
    <x v="5"/>
    <n v="44373"/>
    <m/>
    <s v="Pole fire limited to PG&amp;E assets. Cap 121622760 submitted. This information is preliminary. OIS: 1385686; ILIS: 21-0080291; FOID: T005326620 (D1C3); EC: 121608196; PM: 35263349; Premise ID: 0000008802; Circuit ID: 022571102, SAP Eqp ID: 100312134; County: San Mateo; Division: Peninsula; Corrosion Area: Yes; Insulation District: Yes (AA); Arrestor District: 3; Voltage Area: 2"/>
    <s v="     "/>
    <s v="FAS"/>
    <m/>
    <s v="Y"/>
    <x v="0"/>
    <m/>
    <s v="21-0080291"/>
    <m/>
    <s v="T005326620"/>
    <n v="121608000"/>
    <m/>
    <s v="     "/>
    <x v="0"/>
    <s v="PG&amp;E"/>
    <m/>
    <s v="Other"/>
    <s v="Pole"/>
    <s v="D"/>
    <s v="D"/>
    <s v="Structure-PG&amp;E only"/>
    <m/>
    <s v="Contamination"/>
    <s v="36.a. Contamination"/>
    <s v="Equipment - PG&amp;E"/>
    <s v="Contamination"/>
    <s v="Tracking"/>
    <m/>
    <m/>
    <m/>
    <s v="Line to Line"/>
    <s v="Y"/>
    <s v="Overhead"/>
    <x v="3"/>
    <s v="Pole"/>
    <s v="Pole, Conductor"/>
    <s v="100312134"/>
    <s v="     "/>
    <s v="Non-HFTD"/>
    <x v="0"/>
    <m/>
    <m/>
    <n v="37.6584"/>
    <n v="-122.393"/>
    <s v="San Mateo"/>
    <s v="EAST-GRAND-1102"/>
    <m/>
    <n v="12000"/>
    <m/>
    <x v="0"/>
    <s v="South San Francisco FD"/>
    <s v="Urban"/>
    <m/>
    <m/>
    <s v="No"/>
    <m/>
    <m/>
    <m/>
    <m/>
    <m/>
    <m/>
    <m/>
    <s v="N"/>
    <s v="N"/>
    <m/>
    <m/>
    <s v="     "/>
    <m/>
    <m/>
    <m/>
    <m/>
    <m/>
    <m/>
    <m/>
    <m/>
    <m/>
    <m/>
    <m/>
    <m/>
    <m/>
    <m/>
    <m/>
    <m/>
    <m/>
    <m/>
    <m/>
  </r>
  <r>
    <s v="SAP201421131"/>
    <s v="     "/>
    <n v="41817"/>
    <s v="6/27"/>
    <x v="0"/>
    <m/>
    <s v="26"/>
    <n v="2"/>
    <s v="6"/>
    <x v="7"/>
    <n v="41815"/>
    <m/>
    <s v="Crossarm replaced due to pole fire; blown fuse 5995; primary down; failed crossarm"/>
    <s v="     "/>
    <s v="SAP"/>
    <n v="44580"/>
    <s v="Y"/>
    <x v="0"/>
    <s v="1039191"/>
    <s v="14-0040352"/>
    <m/>
    <s v="T003144075"/>
    <n v="108535611"/>
    <m/>
    <s v="     "/>
    <x v="0"/>
    <s v="PG&amp;E"/>
    <m/>
    <m/>
    <m/>
    <s v="D"/>
    <m/>
    <s v="Structure-PG&amp;E only"/>
    <m/>
    <s v="Equipment - PG&amp;E"/>
    <s v="34.h. Crossarm damage or failure"/>
    <s v="Equipment - PG&amp;E"/>
    <s v="Crossarm failure"/>
    <s v="Crossarm failure"/>
    <s v="Conductor - Primary"/>
    <m/>
    <m/>
    <s v="Line to Ground"/>
    <s v="Yes"/>
    <s v="Overhead"/>
    <x v="0"/>
    <s v="Conductor - Primary"/>
    <m/>
    <s v="100284888"/>
    <s v="     "/>
    <s v="Non-HFTD"/>
    <x v="0"/>
    <m/>
    <m/>
    <n v="37.6404"/>
    <n v="-122.42400000000001"/>
    <s v="San Mateo"/>
    <s v="EAST-GRAND-1101"/>
    <m/>
    <m/>
    <s v="EAST GRAND 1101250170"/>
    <x v="0"/>
    <m/>
    <m/>
    <m/>
    <m/>
    <s v="No"/>
    <m/>
    <m/>
    <m/>
    <m/>
    <m/>
    <m/>
    <m/>
    <s v="N"/>
    <s v="N"/>
    <m/>
    <m/>
    <s v="     "/>
    <m/>
    <m/>
    <m/>
    <m/>
    <m/>
    <m/>
    <m/>
    <m/>
    <m/>
    <m/>
    <m/>
    <m/>
    <m/>
    <m/>
    <m/>
    <m/>
    <m/>
    <m/>
    <m/>
  </r>
  <r>
    <s v="SAP201421133"/>
    <s v="     "/>
    <n v="41817"/>
    <s v="6/27"/>
    <x v="0"/>
    <m/>
    <s v="26"/>
    <n v="2"/>
    <s v="6"/>
    <x v="7"/>
    <n v="41815"/>
    <m/>
    <s v="pole fire; burnt crossarm; failed jumpers"/>
    <s v="     "/>
    <s v="SAP"/>
    <n v="44580"/>
    <s v="Y"/>
    <x v="0"/>
    <s v="1039237"/>
    <s v="14-0040356"/>
    <m/>
    <s v="T003144144"/>
    <n v="108535615"/>
    <m/>
    <s v="     "/>
    <x v="0"/>
    <s v="PG&amp;E"/>
    <m/>
    <m/>
    <m/>
    <s v="D"/>
    <m/>
    <s v="Structure-PG&amp;E only"/>
    <m/>
    <s v="Equipment - PG&amp;E"/>
    <s v="34.o. Other"/>
    <s v="Equipment - PG&amp;E"/>
    <s v="Other"/>
    <s v="Other"/>
    <s v="Crossarm"/>
    <m/>
    <m/>
    <s v="Line to Line"/>
    <s v="Yes"/>
    <s v="Overhead"/>
    <x v="0"/>
    <s v="Crossarm"/>
    <m/>
    <m/>
    <s v="     "/>
    <s v="Non-HFTD"/>
    <x v="0"/>
    <m/>
    <m/>
    <n v="37.7104"/>
    <n v="-122.42400000000001"/>
    <s v="San Francisco"/>
    <s v="SF-H-0402"/>
    <m/>
    <m/>
    <s v="SF H 1105CB"/>
    <x v="0"/>
    <m/>
    <m/>
    <m/>
    <m/>
    <s v="No"/>
    <m/>
    <m/>
    <m/>
    <m/>
    <m/>
    <m/>
    <m/>
    <s v="N"/>
    <s v="N"/>
    <m/>
    <m/>
    <s v="     "/>
    <m/>
    <m/>
    <m/>
    <m/>
    <m/>
    <m/>
    <m/>
    <m/>
    <m/>
    <m/>
    <m/>
    <m/>
    <m/>
    <m/>
    <m/>
    <m/>
    <m/>
    <m/>
    <m/>
  </r>
  <r>
    <s v="SAP201421134"/>
    <s v="     "/>
    <n v="41817"/>
    <s v="6/27"/>
    <x v="0"/>
    <m/>
    <s v="26"/>
    <n v="2"/>
    <s v="6"/>
    <x v="7"/>
    <n v="41815"/>
    <m/>
    <s v="Crossarm replaced due to pole fire; lots of opened switches; failed circuit breaker 1104"/>
    <s v="     "/>
    <s v="SAP"/>
    <n v="44580"/>
    <s v="Y"/>
    <x v="0"/>
    <s v="1039218"/>
    <s v="14-0040354"/>
    <m/>
    <s v="T003144136"/>
    <n v="108535620"/>
    <m/>
    <s v="     "/>
    <x v="0"/>
    <s v="PG&amp;E"/>
    <m/>
    <m/>
    <m/>
    <s v="D"/>
    <m/>
    <s v="Structure-PG&amp;E only"/>
    <m/>
    <s v="Equipment - PG&amp;E"/>
    <s v="34.e. Switch damage or failure"/>
    <s v="Equipment - PG&amp;E"/>
    <s v="Switch failure"/>
    <s v="Switch failure"/>
    <s v="Circuit Breaker"/>
    <m/>
    <m/>
    <s v="Line to Ground"/>
    <s v="No"/>
    <s v="Overhead"/>
    <x v="0"/>
    <s v="Circuit Breaker"/>
    <m/>
    <s v="103483808"/>
    <s v="     "/>
    <s v="Non-HFTD"/>
    <x v="0"/>
    <m/>
    <m/>
    <n v="37.662399999999998"/>
    <n v="-122.443"/>
    <s v="San Mateo"/>
    <s v="EAST-GRAND-1104"/>
    <m/>
    <m/>
    <s v="EAST GRAND 1107CB"/>
    <x v="0"/>
    <m/>
    <m/>
    <m/>
    <m/>
    <s v="No"/>
    <m/>
    <m/>
    <m/>
    <m/>
    <m/>
    <m/>
    <m/>
    <s v="N"/>
    <s v="N"/>
    <m/>
    <m/>
    <s v="     "/>
    <m/>
    <m/>
    <m/>
    <m/>
    <m/>
    <m/>
    <m/>
    <m/>
    <m/>
    <m/>
    <m/>
    <m/>
    <m/>
    <m/>
    <m/>
    <m/>
    <m/>
    <m/>
    <m/>
  </r>
  <r>
    <s v="MIA20146858"/>
    <s v="     "/>
    <n v="41817"/>
    <s v="6/27"/>
    <x v="0"/>
    <n v="0.48313657407407407"/>
    <s v="26"/>
    <n v="2"/>
    <s v="6"/>
    <x v="7"/>
    <n v="41817"/>
    <n v="0.4826388888888889"/>
    <s v="RUH2 - LINE ON FIRE; SPARKING; cause: overload; 4/0 AWAC burnt open, isolated bad sec, reenergized OD bank. 1201 25TH St SFPD case#140532347"/>
    <s v="     "/>
    <s v="FAS"/>
    <n v="44266"/>
    <s v="Y"/>
    <x v="0"/>
    <s v="1040665"/>
    <s v="14-0041024"/>
    <m/>
    <s v="T003146004"/>
    <n v="108542679"/>
    <m/>
    <s v="     "/>
    <x v="0"/>
    <s v="PG&amp;E"/>
    <m/>
    <m/>
    <m/>
    <s v="D"/>
    <m/>
    <s v="Structure-PG&amp;E only"/>
    <m/>
    <s v="Equipment - Overloaded"/>
    <s v="34.b. Conductor damage or failure"/>
    <s v="Equipment - PG&amp;E"/>
    <s v="All types of equipment / facility failure"/>
    <s v="Conductor failure-all"/>
    <s v="Conductor"/>
    <m/>
    <m/>
    <s v="Line to Ground"/>
    <s v="Yes"/>
    <s v="Overhead"/>
    <x v="0"/>
    <m/>
    <m/>
    <s v="22031103"/>
    <s v="     "/>
    <s v="Non-HFTD"/>
    <x v="0"/>
    <m/>
    <m/>
    <n v="37.751800000000003"/>
    <n v="-122.39100000000001"/>
    <s v="San Francisco"/>
    <s v="POTRERO-PP-(A)-1103"/>
    <m/>
    <n v="11000"/>
    <s v="POTRERO PP (A) 1103CB"/>
    <x v="0"/>
    <s v="San Francisco Fire Department"/>
    <s v="Rural"/>
    <m/>
    <m/>
    <s v="No"/>
    <m/>
    <m/>
    <m/>
    <m/>
    <m/>
    <m/>
    <m/>
    <s v="N"/>
    <s v="N"/>
    <m/>
    <m/>
    <s v="     "/>
    <m/>
    <m/>
    <m/>
    <m/>
    <m/>
    <m/>
    <m/>
    <m/>
    <m/>
    <m/>
    <m/>
    <m/>
    <m/>
    <m/>
    <m/>
    <m/>
    <m/>
    <m/>
    <m/>
  </r>
  <r>
    <s v="SAP201421129"/>
    <s v="     "/>
    <n v="41817"/>
    <s v="6/27"/>
    <x v="0"/>
    <m/>
    <s v="26"/>
    <n v="2"/>
    <s v="6"/>
    <x v="7"/>
    <n v="41815"/>
    <m/>
    <s v="ng crossarm; crossarm was on fire"/>
    <s v="     "/>
    <s v="SAP"/>
    <n v="44580"/>
    <s v="Y"/>
    <x v="0"/>
    <s v="1039203"/>
    <s v="N/A"/>
    <m/>
    <s v="T003144100"/>
    <n v="108535538"/>
    <m/>
    <s v="     "/>
    <x v="0"/>
    <s v="PG&amp;E"/>
    <m/>
    <m/>
    <m/>
    <s v="D"/>
    <m/>
    <s v="Structure-PG&amp;E only"/>
    <m/>
    <s v="Equipment - PG&amp;E"/>
    <s v="34.h. Crossarm damage or failure"/>
    <s v="Equipment - PG&amp;E"/>
    <s v="Crossarm failure"/>
    <s v="Crossarm failure"/>
    <s v="Crossarm"/>
    <m/>
    <m/>
    <m/>
    <s v="Yes"/>
    <s v="Overhead"/>
    <x v="0"/>
    <s v="Crossarm"/>
    <m/>
    <s v="100282807"/>
    <s v="     "/>
    <s v="Non-HFTD"/>
    <x v="0"/>
    <m/>
    <m/>
    <n v="37.660600000000002"/>
    <n v="-122.422"/>
    <s v="San Mateo"/>
    <s v="EAST-GRAND-1104"/>
    <m/>
    <m/>
    <m/>
    <x v="0"/>
    <m/>
    <m/>
    <m/>
    <m/>
    <s v="No"/>
    <m/>
    <m/>
    <m/>
    <m/>
    <m/>
    <m/>
    <m/>
    <s v="N"/>
    <s v="N"/>
    <m/>
    <m/>
    <s v="     "/>
    <m/>
    <m/>
    <m/>
    <m/>
    <m/>
    <m/>
    <m/>
    <m/>
    <m/>
    <m/>
    <m/>
    <m/>
    <m/>
    <m/>
    <m/>
    <m/>
    <m/>
    <m/>
    <m/>
  </r>
  <r>
    <s v="SAP201421130"/>
    <s v="     "/>
    <n v="41817"/>
    <s v="6/27"/>
    <x v="0"/>
    <m/>
    <s v="26"/>
    <n v="2"/>
    <s v="6"/>
    <x v="7"/>
    <n v="41815"/>
    <m/>
    <s v="pole fire; crossarm replaced; failed fuse 10345"/>
    <s v="     "/>
    <s v="SAP"/>
    <n v="44580"/>
    <s v="Y"/>
    <x v="0"/>
    <s v="1039226"/>
    <s v="14-0040353"/>
    <m/>
    <s v="T003144127"/>
    <n v="108535610"/>
    <m/>
    <s v="     "/>
    <x v="0"/>
    <s v="PG&amp;E"/>
    <m/>
    <m/>
    <m/>
    <s v="D"/>
    <m/>
    <s v="Structure-PG&amp;E only"/>
    <m/>
    <s v="Equipment - PG&amp;E"/>
    <s v="34.c. Fuse damage or failure"/>
    <s v="Equipment - PG&amp;E"/>
    <s v="Fuse failure - all"/>
    <s v="Fuse failure - all"/>
    <s v="Crossarm"/>
    <m/>
    <m/>
    <s v="Line to Line"/>
    <s v="Yes"/>
    <s v="Overhead"/>
    <x v="0"/>
    <s v="Crossarm"/>
    <m/>
    <m/>
    <s v="     "/>
    <s v="Non-HFTD"/>
    <x v="0"/>
    <m/>
    <m/>
    <n v="37.71"/>
    <n v="-122.45"/>
    <s v="San Francisco"/>
    <s v="SF-H-1105"/>
    <m/>
    <m/>
    <s v="SF H 110710345"/>
    <x v="0"/>
    <m/>
    <m/>
    <m/>
    <m/>
    <s v="No"/>
    <m/>
    <m/>
    <m/>
    <m/>
    <m/>
    <m/>
    <m/>
    <s v="N"/>
    <s v="N"/>
    <m/>
    <m/>
    <s v="     "/>
    <m/>
    <m/>
    <m/>
    <m/>
    <m/>
    <m/>
    <m/>
    <m/>
    <m/>
    <m/>
    <m/>
    <m/>
    <m/>
    <m/>
    <m/>
    <m/>
    <m/>
    <m/>
    <m/>
  </r>
  <r>
    <s v="SAP201421143"/>
    <s v="     "/>
    <n v="41817"/>
    <s v="6/27"/>
    <x v="0"/>
    <m/>
    <s v="26"/>
    <n v="2"/>
    <s v="6"/>
    <x v="7"/>
    <n v="41815"/>
    <m/>
    <s v="4783 Midway Rd in Vacaville; Pole replaced due to pole fire; broken transformer; grass fire of unknown size"/>
    <s v="     "/>
    <s v="SAP"/>
    <n v="44580"/>
    <s v="Y"/>
    <x v="0"/>
    <s v="1039558"/>
    <s v="14-0040500"/>
    <m/>
    <s v="T003144539"/>
    <n v="108536245"/>
    <m/>
    <s v="     "/>
    <x v="0"/>
    <s v="PG&amp;E"/>
    <m/>
    <m/>
    <m/>
    <s v="D"/>
    <m/>
    <s v="Unknown"/>
    <m/>
    <s v="Equipment - PG&amp;E"/>
    <s v="34.n. Transformer damage or failure"/>
    <s v="Equipment - PG&amp;E"/>
    <s v="Transformer failure"/>
    <s v="Transformer failure"/>
    <s v="Transformer"/>
    <m/>
    <m/>
    <s v="None"/>
    <s v="No"/>
    <s v="Overhead"/>
    <x v="0"/>
    <s v="Transformer"/>
    <m/>
    <s v="101661310"/>
    <s v="     "/>
    <s v="Non-HFTD"/>
    <x v="0"/>
    <m/>
    <m/>
    <n v="38.4191"/>
    <n v="-121.95"/>
    <s v="Solano"/>
    <s v="VACA-DIXON-1105"/>
    <m/>
    <m/>
    <s v="VACA DIXON 1105CB"/>
    <x v="0"/>
    <m/>
    <m/>
    <m/>
    <m/>
    <s v="No"/>
    <m/>
    <m/>
    <m/>
    <m/>
    <m/>
    <m/>
    <m/>
    <s v="N"/>
    <s v="N"/>
    <m/>
    <m/>
    <s v="     "/>
    <m/>
    <m/>
    <m/>
    <m/>
    <m/>
    <m/>
    <m/>
    <m/>
    <m/>
    <m/>
    <m/>
    <m/>
    <m/>
    <m/>
    <m/>
    <m/>
    <m/>
    <m/>
    <m/>
  </r>
  <r>
    <s v="SAP201421137"/>
    <s v="     "/>
    <n v="41817"/>
    <s v="6/27"/>
    <x v="0"/>
    <m/>
    <s v="26"/>
    <n v="2"/>
    <s v="6"/>
    <x v="7"/>
    <n v="41815"/>
    <m/>
    <s v="Crossarm replaced due to pole fire; foggy weather; broken transformer cutout; meter 430350"/>
    <s v="     "/>
    <s v="SAP"/>
    <n v="44580"/>
    <s v="Y"/>
    <x v="0"/>
    <s v="1039275"/>
    <s v="14-0040363"/>
    <m/>
    <s v="T003144190"/>
    <n v="108535626"/>
    <m/>
    <s v="     "/>
    <x v="0"/>
    <s v="PG&amp;E"/>
    <m/>
    <m/>
    <m/>
    <s v="D"/>
    <m/>
    <s v="Structure-PG&amp;E only"/>
    <m/>
    <s v="Contamination"/>
    <s v="36.a. Contamination"/>
    <s v="Equipment - PG&amp;E"/>
    <s v="Contamination"/>
    <s v="Contamination"/>
    <m/>
    <m/>
    <m/>
    <s v="Line to Ground"/>
    <s v="Yes"/>
    <s v="Overhead"/>
    <x v="0"/>
    <s v="Transformer"/>
    <m/>
    <m/>
    <s v="     "/>
    <s v="Non-HFTD"/>
    <x v="0"/>
    <m/>
    <m/>
    <n v="37.730899999999998"/>
    <n v="-122.422"/>
    <s v="San Francisco"/>
    <s v="SF-M-0401"/>
    <m/>
    <m/>
    <s v="SF M 0401CB"/>
    <x v="0"/>
    <s v="San Francisco FD"/>
    <m/>
    <m/>
    <m/>
    <s v="No"/>
    <m/>
    <m/>
    <m/>
    <m/>
    <m/>
    <m/>
    <m/>
    <s v="N"/>
    <s v="N"/>
    <m/>
    <m/>
    <s v="     "/>
    <m/>
    <m/>
    <m/>
    <m/>
    <m/>
    <m/>
    <m/>
    <m/>
    <m/>
    <m/>
    <m/>
    <m/>
    <m/>
    <m/>
    <m/>
    <m/>
    <m/>
    <m/>
    <m/>
  </r>
  <r>
    <s v="SAP201421138"/>
    <s v="     "/>
    <n v="41817"/>
    <s v="6/27"/>
    <x v="0"/>
    <m/>
    <s v="26"/>
    <n v="2"/>
    <s v="6"/>
    <x v="7"/>
    <n v="41815"/>
    <m/>
    <s v="pole fire; top fell over; transformer on ground with oil spill; fuse 7945 failed"/>
    <s v="     "/>
    <s v="SAP"/>
    <n v="44580"/>
    <s v="Y"/>
    <x v="0"/>
    <s v="1039302"/>
    <s v="14-0040403"/>
    <m/>
    <s v="T003144236"/>
    <n v="108535904"/>
    <m/>
    <s v="     "/>
    <x v="0"/>
    <s v="PG&amp;E"/>
    <m/>
    <m/>
    <m/>
    <s v="D"/>
    <m/>
    <s v="Structure-PG&amp;E only"/>
    <m/>
    <s v="Equipment - PG&amp;E"/>
    <s v="34.c. Fuse damage or failure"/>
    <s v="Equipment - PG&amp;E"/>
    <s v="Fuse failure - all"/>
    <s v="Fuse failure - all"/>
    <s v="Transformer"/>
    <m/>
    <m/>
    <s v="Line to Line"/>
    <s v="No"/>
    <s v="Overhead"/>
    <x v="0"/>
    <s v="Transformer"/>
    <m/>
    <s v="101888709"/>
    <s v="     "/>
    <s v="Non-HFTD"/>
    <x v="0"/>
    <m/>
    <m/>
    <n v="34.644599999999997"/>
    <n v="-120.511"/>
    <s v="Santa Barbara"/>
    <s v="CABRILLO-1104"/>
    <m/>
    <m/>
    <s v="CABRILLO 1104Y22"/>
    <x v="0"/>
    <m/>
    <m/>
    <m/>
    <m/>
    <s v="No"/>
    <m/>
    <m/>
    <m/>
    <m/>
    <m/>
    <m/>
    <m/>
    <s v="N"/>
    <s v="N"/>
    <m/>
    <m/>
    <s v="     "/>
    <m/>
    <m/>
    <m/>
    <m/>
    <m/>
    <m/>
    <m/>
    <m/>
    <m/>
    <m/>
    <m/>
    <m/>
    <m/>
    <m/>
    <m/>
    <m/>
    <m/>
    <m/>
    <m/>
  </r>
  <r>
    <s v="SAP201421135"/>
    <s v="     "/>
    <n v="41817"/>
    <s v="6/27"/>
    <x v="0"/>
    <m/>
    <s v="26"/>
    <n v="2"/>
    <s v="6"/>
    <x v="7"/>
    <n v="41815"/>
    <m/>
    <s v="pole fire; failed circuit breaker; burned crossarm; fuse 8739"/>
    <s v="     "/>
    <s v="SAP"/>
    <n v="44580"/>
    <s v="Y"/>
    <x v="0"/>
    <s v="1039251"/>
    <s v="14-0040357"/>
    <m/>
    <s v="T003144158"/>
    <n v="108535621"/>
    <m/>
    <s v="     "/>
    <x v="0"/>
    <s v="PG&amp;E"/>
    <m/>
    <m/>
    <m/>
    <s v="D"/>
    <m/>
    <s v="Structure-PG&amp;E only"/>
    <m/>
    <s v="Equipment - PG&amp;E"/>
    <s v="34.o. Other"/>
    <s v="Equipment - PG&amp;E"/>
    <s v="Circuit Breaker"/>
    <s v="Circuit Breaker"/>
    <s v="Crossarm"/>
    <m/>
    <m/>
    <s v="Line to Ground"/>
    <s v="Yes"/>
    <s v="Overhead"/>
    <x v="0"/>
    <s v="Crossarm"/>
    <m/>
    <s v="100293647"/>
    <s v="     "/>
    <s v="Non-HFTD"/>
    <x v="0"/>
    <m/>
    <m/>
    <n v="37.659799999999997"/>
    <n v="-122.44199999999999"/>
    <s v="San Mateo"/>
    <s v="LAWNDALE-0402"/>
    <m/>
    <m/>
    <s v="N/A"/>
    <x v="0"/>
    <m/>
    <m/>
    <m/>
    <m/>
    <s v="No"/>
    <m/>
    <m/>
    <m/>
    <m/>
    <m/>
    <m/>
    <m/>
    <s v="N"/>
    <s v="N"/>
    <m/>
    <m/>
    <s v="     "/>
    <m/>
    <m/>
    <m/>
    <m/>
    <m/>
    <m/>
    <m/>
    <m/>
    <m/>
    <m/>
    <m/>
    <m/>
    <m/>
    <m/>
    <m/>
    <m/>
    <m/>
    <m/>
    <m/>
  </r>
  <r>
    <s v="20160138"/>
    <s v="     "/>
    <n v="42548"/>
    <s v="6/27"/>
    <x v="0"/>
    <n v="0.46666666666666667"/>
    <s v="27"/>
    <n v="2"/>
    <s v="6"/>
    <x v="6"/>
    <n v="42548"/>
    <n v="0.46666666666666667"/>
    <s v="OUTAGE AND FIRE CAUSED BY FAILED LIGHTNING ARRESTORS. MADE OUT E.C. TAG FOR CREW. MADE OUT I.R. , DATA SHEET, PICS."/>
    <s v="     "/>
    <m/>
    <m/>
    <s v="N"/>
    <x v="0"/>
    <s v="1496633"/>
    <s v="16-0045997"/>
    <m/>
    <m/>
    <m/>
    <m/>
    <s v="     "/>
    <x v="1"/>
    <s v="PG&amp;E"/>
    <m/>
    <s v="Vegetation"/>
    <m/>
    <s v="D"/>
    <m/>
    <s v="&lt;0.25"/>
    <s v="Square Feet: ; Acreage: "/>
    <s v="Equipment - PG&amp;E"/>
    <s v="34.d. Lightning arrestor damage or failure"/>
    <s v="Equipment - PG&amp;E"/>
    <s v="All types of equipment / facility failure"/>
    <s v="Lightning Arrestor"/>
    <s v="Lightning Arrestor"/>
    <m/>
    <m/>
    <s v="Line to Line"/>
    <s v="None"/>
    <s v="Overhead"/>
    <x v="3"/>
    <s v="Lightning Arrestor"/>
    <m/>
    <s v="100726035"/>
    <s v="     "/>
    <s v="Non-HFTD"/>
    <x v="0"/>
    <m/>
    <m/>
    <n v="36.908900000000003"/>
    <n v="-119.52200000000001"/>
    <s v="Fresno"/>
    <s v="COPPERMINE-1104"/>
    <s v="252411104"/>
    <n v="12000"/>
    <s v="COPPERMINE 110438474"/>
    <x v="0"/>
    <s v="Cal Fire"/>
    <s v="Agriculture"/>
    <m/>
    <m/>
    <s v="No"/>
    <m/>
    <m/>
    <m/>
    <m/>
    <m/>
    <m/>
    <m/>
    <s v="N"/>
    <s v="N"/>
    <m/>
    <m/>
    <s v="     "/>
    <m/>
    <m/>
    <m/>
    <m/>
    <m/>
    <m/>
    <m/>
    <m/>
    <m/>
    <m/>
    <m/>
    <m/>
    <m/>
    <m/>
    <m/>
    <m/>
    <m/>
    <m/>
    <m/>
  </r>
  <r>
    <s v="SAP201614571"/>
    <s v="     "/>
    <n v="42548"/>
    <s v="6/27"/>
    <x v="0"/>
    <m/>
    <s v="27"/>
    <n v="2"/>
    <s v="6"/>
    <x v="6"/>
    <n v="42546"/>
    <m/>
    <s v="pole fire; failed line recloser R3340"/>
    <s v="     "/>
    <s v="SAP"/>
    <n v="44580"/>
    <s v="Y"/>
    <x v="0"/>
    <s v="1495814"/>
    <s v="16-0045784"/>
    <m/>
    <s v="T003719999"/>
    <n v="111744513"/>
    <m/>
    <s v="     "/>
    <x v="0"/>
    <s v="PG&amp;E"/>
    <m/>
    <m/>
    <m/>
    <s v="D"/>
    <m/>
    <s v="Structure-PG&amp;E only"/>
    <m/>
    <s v="Equipment - PG&amp;E"/>
    <s v="34.j. Recloser damage or failure"/>
    <s v="Equipment - PG&amp;E"/>
    <s v="Recloser failure"/>
    <s v="Recloser failure"/>
    <s v="Pole"/>
    <m/>
    <m/>
    <s v="Force Out"/>
    <s v="Yes"/>
    <s v="Overhead"/>
    <x v="0"/>
    <s v="Pole"/>
    <m/>
    <s v="100865748"/>
    <s v="     "/>
    <s v="Non-HFTD"/>
    <x v="0"/>
    <m/>
    <m/>
    <n v="36.750500000000002"/>
    <n v="-119.80800000000001"/>
    <s v="Fresno"/>
    <s v="ASHLAN-AVE-1108"/>
    <m/>
    <m/>
    <s v="ASHLAN AVE 1108CB"/>
    <x v="0"/>
    <m/>
    <m/>
    <m/>
    <m/>
    <s v="No"/>
    <m/>
    <m/>
    <m/>
    <m/>
    <m/>
    <m/>
    <m/>
    <s v="N"/>
    <s v="N"/>
    <m/>
    <m/>
    <s v="     "/>
    <m/>
    <m/>
    <m/>
    <m/>
    <m/>
    <m/>
    <m/>
    <m/>
    <m/>
    <m/>
    <m/>
    <m/>
    <m/>
    <m/>
    <m/>
    <m/>
    <m/>
    <m/>
    <m/>
  </r>
  <r>
    <s v="20170153"/>
    <s v="     "/>
    <n v="42913"/>
    <s v="6/27"/>
    <x v="0"/>
    <n v="0.74097222222222225"/>
    <s v="26"/>
    <n v="2"/>
    <s v="6"/>
    <x v="0"/>
    <n v="42913"/>
    <n v="0.76666666666666672"/>
    <s v="fire under switch 2205"/>
    <s v="     "/>
    <m/>
    <m/>
    <s v="N"/>
    <x v="0"/>
    <m/>
    <s v="17-0059004"/>
    <m/>
    <m/>
    <m/>
    <m/>
    <s v="     "/>
    <x v="1"/>
    <s v="PG&amp;E"/>
    <m/>
    <s v="Vegetation"/>
    <m/>
    <s v="D"/>
    <m/>
    <s v="&lt;0.25"/>
    <s v="Square Feet: ; Acreage: "/>
    <s v="Contact - Animal - Bird"/>
    <s v="33.b. Animal contact"/>
    <s v="Contact - Bird"/>
    <s v="All types of equipment / facility failure"/>
    <s v="Contact - Animal"/>
    <m/>
    <s v="Contact - Animal"/>
    <s v="Conductor"/>
    <s v="Line to Line"/>
    <s v="None"/>
    <s v="Overhead"/>
    <x v="3"/>
    <s v="Conductor"/>
    <m/>
    <s v="100341056"/>
    <s v="     "/>
    <s v="Non-HFTD"/>
    <x v="0"/>
    <m/>
    <m/>
    <n v="39.512599999999999"/>
    <n v="-122.203"/>
    <s v="Glenn"/>
    <s v="LOGAN-CREEK-2101"/>
    <s v="103142101"/>
    <n v="21000"/>
    <s v="LOGAN CREEK 2101CB"/>
    <x v="0"/>
    <s v="Unknown"/>
    <s v="Urban"/>
    <m/>
    <m/>
    <s v="No"/>
    <m/>
    <m/>
    <m/>
    <m/>
    <m/>
    <m/>
    <m/>
    <s v="N"/>
    <s v="N"/>
    <m/>
    <m/>
    <s v="     "/>
    <m/>
    <m/>
    <m/>
    <m/>
    <m/>
    <m/>
    <m/>
    <m/>
    <m/>
    <m/>
    <m/>
    <m/>
    <m/>
    <m/>
    <m/>
    <m/>
    <m/>
    <m/>
    <m/>
  </r>
  <r>
    <s v="SAP201711528"/>
    <s v="     "/>
    <n v="42913"/>
    <s v="6/27"/>
    <x v="0"/>
    <m/>
    <s v="26"/>
    <n v="2"/>
    <s v="6"/>
    <x v="0"/>
    <n v="42911"/>
    <m/>
    <s v="Tx failure caused fire"/>
    <s v="     "/>
    <s v="SAP"/>
    <n v="44580"/>
    <s v="Y"/>
    <x v="0"/>
    <s v="1817700"/>
    <s v="17-0058458"/>
    <m/>
    <s v="T004071602"/>
    <n v="112992934"/>
    <m/>
    <s v="     "/>
    <x v="0"/>
    <s v="PG&amp;E"/>
    <m/>
    <m/>
    <m/>
    <s v="D"/>
    <m/>
    <s v="Structure-PG&amp;E only"/>
    <m/>
    <s v="Equipment - PG&amp;E"/>
    <s v="34.n. Transformer damage or failure"/>
    <s v="Equipment - PG&amp;E"/>
    <s v="Transformer failure"/>
    <s v="Transformer failure"/>
    <s v="Transformer"/>
    <m/>
    <m/>
    <s v="Line to Ground"/>
    <s v="No"/>
    <s v="Underground"/>
    <x v="0"/>
    <s v="Transformer"/>
    <m/>
    <s v="103231186"/>
    <s v="     "/>
    <s v="Non-HFTD"/>
    <x v="0"/>
    <m/>
    <m/>
    <n v="35.357999999999997"/>
    <n v="-119.065"/>
    <s v="Kern"/>
    <s v="STOCKDALE-2114"/>
    <m/>
    <m/>
    <s v="N/A"/>
    <x v="0"/>
    <m/>
    <m/>
    <m/>
    <m/>
    <s v="No"/>
    <m/>
    <m/>
    <m/>
    <m/>
    <m/>
    <m/>
    <m/>
    <s v="N"/>
    <s v="N"/>
    <m/>
    <m/>
    <s v="     "/>
    <m/>
    <m/>
    <m/>
    <m/>
    <m/>
    <m/>
    <m/>
    <m/>
    <m/>
    <m/>
    <m/>
    <m/>
    <m/>
    <m/>
    <m/>
    <m/>
    <m/>
    <m/>
    <m/>
  </r>
  <r>
    <s v="SAP20188595"/>
    <s v="     "/>
    <n v="43278"/>
    <s v="6/27"/>
    <x v="0"/>
    <m/>
    <s v="26"/>
    <n v="2"/>
    <s v="6"/>
    <x v="1"/>
    <n v="43276"/>
    <m/>
    <s v="2436 Alemany Blvd / 98 Ottawa in San Francisco; pole fire; failure of line recloser"/>
    <s v="     "/>
    <s v="SAP"/>
    <n v="44580"/>
    <s v="Y"/>
    <x v="0"/>
    <s v="117862"/>
    <s v="18-0054292"/>
    <m/>
    <s v="T004352998"/>
    <n v="114726777"/>
    <m/>
    <s v="     "/>
    <x v="0"/>
    <s v="PG&amp;E"/>
    <m/>
    <m/>
    <m/>
    <s v="D"/>
    <m/>
    <s v="Structure-PG&amp;E only"/>
    <m/>
    <s v="Equipment - PG&amp;E"/>
    <s v="34.j. Recloser damage or failure"/>
    <s v="Equipment - PG&amp;E"/>
    <s v="Recloser failure"/>
    <s v="Recloser failure"/>
    <s v="Pole"/>
    <m/>
    <m/>
    <s v="Force Out"/>
    <s v="Yes"/>
    <s v="Overhead"/>
    <x v="0"/>
    <s v="Pole"/>
    <m/>
    <s v="103711448"/>
    <s v="     "/>
    <s v="Non-HFTD"/>
    <x v="0"/>
    <m/>
    <m/>
    <n v="37.716700000000003"/>
    <n v="-122.444"/>
    <s v="San Francisco"/>
    <s v="SF-H-MARTIN-1107"/>
    <m/>
    <m/>
    <s v="SF H 1107CB"/>
    <x v="0"/>
    <m/>
    <m/>
    <m/>
    <m/>
    <s v="No"/>
    <m/>
    <m/>
    <m/>
    <m/>
    <m/>
    <m/>
    <m/>
    <s v="N"/>
    <s v="N"/>
    <m/>
    <m/>
    <s v="     "/>
    <m/>
    <m/>
    <m/>
    <m/>
    <m/>
    <m/>
    <m/>
    <m/>
    <m/>
    <m/>
    <m/>
    <m/>
    <m/>
    <m/>
    <m/>
    <m/>
    <m/>
    <m/>
    <m/>
  </r>
  <r>
    <s v="SAP20188589"/>
    <s v="     "/>
    <n v="43278"/>
    <s v="6/27"/>
    <x v="0"/>
    <m/>
    <s v="26"/>
    <n v="2"/>
    <s v="6"/>
    <x v="1"/>
    <n v="43276"/>
    <m/>
    <s v="14668 Emory Ave in Clearlake; down guys; burnt pole and conductor; broken transformer; fire occurred according to SAP notification"/>
    <s v="     "/>
    <s v="SAP"/>
    <n v="44580"/>
    <s v="Y"/>
    <x v="0"/>
    <m/>
    <s v="N/A"/>
    <m/>
    <s v="3626710221"/>
    <n v="114728074"/>
    <m/>
    <s v="     "/>
    <x v="0"/>
    <s v="PG&amp;E"/>
    <m/>
    <m/>
    <m/>
    <s v="D"/>
    <m/>
    <s v="Structure-PG&amp;E only"/>
    <m/>
    <s v="Equipment - PG&amp;E"/>
    <s v="34.n. Transformer damage or failure"/>
    <s v="Equipment - PG&amp;E"/>
    <s v="Transformer failure"/>
    <s v="Transformer failure"/>
    <s v="Conductor - All"/>
    <m/>
    <m/>
    <m/>
    <s v="Yes"/>
    <s v="Overhead"/>
    <x v="0"/>
    <s v="Conductor - All"/>
    <m/>
    <s v="102214120"/>
    <s v="     "/>
    <s v="Non-HFTD"/>
    <x v="0"/>
    <m/>
    <m/>
    <n v="38.950499999999998"/>
    <n v="-122.63800000000001"/>
    <s v="Lake"/>
    <s v="HIGHLANDS-1104/1102"/>
    <m/>
    <m/>
    <m/>
    <x v="0"/>
    <m/>
    <m/>
    <m/>
    <m/>
    <s v="No"/>
    <m/>
    <m/>
    <m/>
    <m/>
    <m/>
    <m/>
    <m/>
    <s v="N"/>
    <s v="N"/>
    <m/>
    <m/>
    <s v="     "/>
    <m/>
    <m/>
    <m/>
    <m/>
    <m/>
    <m/>
    <m/>
    <m/>
    <m/>
    <m/>
    <m/>
    <m/>
    <m/>
    <m/>
    <m/>
    <m/>
    <m/>
    <m/>
    <m/>
  </r>
  <r>
    <s v="MIA201913176"/>
    <s v="     "/>
    <n v="43643"/>
    <s v="6/27"/>
    <x v="0"/>
    <n v="0.70984953703703701"/>
    <s v="26"/>
    <n v="2"/>
    <s v="6"/>
    <x v="3"/>
    <n v="43643"/>
    <n v="0.70972222222222225"/>
    <s v="FAS states a ground fire occurred due to slack span OH wires coming together."/>
    <s v="     "/>
    <s v="FAS"/>
    <n v="44250"/>
    <s v="Y"/>
    <x v="0"/>
    <s v="432335"/>
    <s v="N/A"/>
    <m/>
    <s v="T004687062"/>
    <m/>
    <m/>
    <s v="     "/>
    <x v="1"/>
    <s v="PG&amp;E"/>
    <m/>
    <m/>
    <m/>
    <s v="D"/>
    <m/>
    <s v="&lt;3 meters of linear travel"/>
    <m/>
    <s v="Wire-Wire Contact"/>
    <s v="35.a. Wire-to-wire contact / contamination"/>
    <s v="Wire-Wire Contact"/>
    <s v="Other"/>
    <m/>
    <m/>
    <m/>
    <m/>
    <m/>
    <s v="Yes"/>
    <s v="Overhead"/>
    <x v="0"/>
    <m/>
    <m/>
    <s v="103058842, 102287312"/>
    <s v="     "/>
    <s v="Non-HFTD"/>
    <x v="0"/>
    <m/>
    <m/>
    <n v="38.07"/>
    <n v="-122.129"/>
    <s v="Solano"/>
    <s v="BAHIA-1103"/>
    <s v="43251103"/>
    <n v="11000"/>
    <m/>
    <x v="0"/>
    <m/>
    <s v="Urban"/>
    <m/>
    <m/>
    <s v="No"/>
    <m/>
    <m/>
    <m/>
    <m/>
    <m/>
    <m/>
    <m/>
    <s v="N"/>
    <s v="N"/>
    <m/>
    <m/>
    <s v="     "/>
    <m/>
    <m/>
    <m/>
    <m/>
    <m/>
    <m/>
    <m/>
    <m/>
    <m/>
    <m/>
    <m/>
    <m/>
    <m/>
    <m/>
    <m/>
    <m/>
    <m/>
    <m/>
    <m/>
  </r>
  <r>
    <s v="20200683"/>
    <s v="     "/>
    <n v="44009"/>
    <s v="6/27"/>
    <x v="0"/>
    <n v="0.62569444444444444"/>
    <s v="26"/>
    <n v="2"/>
    <s v="6"/>
    <x v="4"/>
    <n v="44009"/>
    <n v="0.64166666666666672"/>
    <s v="On June 27, 2020 at 1501 hours a PG&amp;E troubleman was dispatched to the Sycamore Creek 1111 Distribution Circuit  on East Eaton Road in the city of Chico and observed a sand fuse had failed along with 2 of 3 cutouts. Initial analysis indicates that center phase sand fuse catastrophically failed and melted, falling down to the grounded cap bank rack.The Cap bank remained energized from the one fuse that was still intact. Tman requested that the circuit be dumped as soon as possible for safety. Unclear if the fire was started by the the initial fault of the fuse breaking free or from the damaged sand fuse casing laying on the ground.  This failure resulted in an outage to 1948 customers and a grass fire about 5 acres in size. A COE pin was issued for the damaged equipment to be tested and replaced. Power was restored to all 1948 customers at 1535 hours on June 27, 2020. Chico Fire Department was on site to extinguish the fire. "/>
    <s v="     "/>
    <s v="FAS"/>
    <m/>
    <s v="N"/>
    <x v="0"/>
    <s v="948834"/>
    <s v="20-0065704"/>
    <m/>
    <s v="T004998832"/>
    <n v="119224799"/>
    <m/>
    <s v="     "/>
    <x v="1"/>
    <s v="PG&amp;E"/>
    <m/>
    <s v="Vegetation"/>
    <m/>
    <s v="D"/>
    <s v="S"/>
    <s v="0.26-9.99"/>
    <m/>
    <s v="Equipment - PG&amp;E"/>
    <s v="34.c. Fuse damage or failure"/>
    <s v="Equipment - PG&amp;E"/>
    <s v="All types of equipment / facility failure"/>
    <s v="Fuse failure - all"/>
    <s v="Fuse"/>
    <m/>
    <m/>
    <s v="Force Out"/>
    <m/>
    <s v="Overhead"/>
    <x v="3"/>
    <s v="Fuse"/>
    <s v="Sand Fuse, Capacitor Bank"/>
    <s v="Capacitor:320 Circuit: Sycamore Creek 1111"/>
    <s v="     "/>
    <s v="Non-HFTD"/>
    <x v="0"/>
    <m/>
    <m/>
    <n v="39.775799999999997"/>
    <n v="-121.858"/>
    <s v="Butte"/>
    <s v="SYCAMORE-CREEK-1111"/>
    <m/>
    <n v="12000"/>
    <m/>
    <x v="0"/>
    <s v="Chico FD"/>
    <s v="Urban"/>
    <m/>
    <m/>
    <s v="No"/>
    <m/>
    <m/>
    <m/>
    <m/>
    <m/>
    <m/>
    <m/>
    <s v="N"/>
    <s v="N"/>
    <m/>
    <m/>
    <s v="     "/>
    <m/>
    <m/>
    <m/>
    <m/>
    <m/>
    <m/>
    <m/>
    <m/>
    <m/>
    <m/>
    <m/>
    <m/>
    <m/>
    <m/>
    <m/>
    <m/>
    <m/>
    <m/>
    <m/>
  </r>
  <r>
    <s v="20200682"/>
    <s v="     "/>
    <n v="44009"/>
    <s v="6/27"/>
    <x v="0"/>
    <n v="0.58819444444444446"/>
    <s v="26"/>
    <n v="2"/>
    <s v="6"/>
    <x v="4"/>
    <n v="44009"/>
    <n v="0.58402777777777781"/>
    <s v="On June 27, 2020 at 1407 hours, a PG&amp;E Troubleman was dispatched to the Jacobs Corner 1102 Distribution Circuit along South 19th Avenue, between Idaho Avenue and Enterprise Drive in Lemoore in response to a notification by the Fire Department about a grassfire and arcing. Initial analysis indicates PG&amp;E equipment failure caused the ignition. A capacitor flashed burning up bank 1 top and resulted in a fire approximately 15 - 20 acres. Fire was suppressed by Kings County Fire Department."/>
    <s v="     "/>
    <s v="FAS"/>
    <m/>
    <s v="N"/>
    <x v="0"/>
    <m/>
    <m/>
    <m/>
    <s v="T004998801"/>
    <m/>
    <m/>
    <s v="     "/>
    <x v="1"/>
    <s v="PG&amp;E"/>
    <m/>
    <s v="Vegetation"/>
    <m/>
    <s v="D"/>
    <s v="D"/>
    <s v="10-99"/>
    <s v="15-20 acres"/>
    <s v="Equipment - PG&amp;E"/>
    <s v="34.a. Capacitor bank damage or failure"/>
    <s v="Equipment - PG&amp;E"/>
    <s v="All types of equipment / facility failure"/>
    <s v="Capacitor bank failure"/>
    <s v="Capacitor Bank"/>
    <m/>
    <m/>
    <m/>
    <m/>
    <s v="Overhead"/>
    <x v="3"/>
    <s v="Capacitor Bank"/>
    <s v="Capacitor Bank"/>
    <s v="214C"/>
    <s v="     "/>
    <s v="Non-HFTD"/>
    <x v="0"/>
    <m/>
    <m/>
    <n v="36.274700000000003"/>
    <n v="-119.79900000000001"/>
    <s v="Kings"/>
    <s v="JACOBS-CORNER-1102"/>
    <m/>
    <n v="12000"/>
    <m/>
    <x v="0"/>
    <s v="Kings County FD/Lemoore FD"/>
    <s v="Agriculture"/>
    <m/>
    <m/>
    <s v="No"/>
    <s v="10"/>
    <s v="0"/>
    <s v="0"/>
    <s v="0"/>
    <s v="0"/>
    <m/>
    <m/>
    <s v="N"/>
    <s v="N"/>
    <m/>
    <m/>
    <s v="     "/>
    <m/>
    <m/>
    <m/>
    <m/>
    <m/>
    <m/>
    <m/>
    <m/>
    <m/>
    <m/>
    <m/>
    <m/>
    <m/>
    <m/>
    <m/>
    <m/>
    <m/>
    <m/>
    <m/>
  </r>
  <r>
    <s v="20200685"/>
    <s v="     "/>
    <n v="44009"/>
    <s v="6/27"/>
    <x v="0"/>
    <n v="0.72430555555555554"/>
    <s v="26"/>
    <n v="2"/>
    <s v="6"/>
    <x v="4"/>
    <m/>
    <m/>
    <s v="On June 27, 2020 at 1723 hours a PG&amp;E troubleman was dispatched to the Magunden 1106 Distribution Circuit on Camino Sierra street in the city of Bakersfield for reports of a secondary wire down and arcing. Initial analysis indicates the single phase secondary overhead conductor failed along with the two service drops falling to ground. As a result of this conductor failure, a small grass fire was ignited in the customers backyard. Local Fire Department was on scene to extinguish the fire. The troubleman de-energized and made the incident location safe. No ILIS report was found for this incident but FAS report shows a Transformer level outage at 0643 hours on June 27, 2020. Priority A EC Tags were created by the responding troubleman and the damaged assets were replaced on June 30, 2020. "/>
    <s v="     "/>
    <s v="FAS"/>
    <m/>
    <s v="N"/>
    <x v="0"/>
    <s v="948546"/>
    <m/>
    <m/>
    <s v="T004998901"/>
    <m/>
    <m/>
    <s v="     "/>
    <x v="1"/>
    <s v="PG&amp;E"/>
    <m/>
    <s v="Vegetation"/>
    <m/>
    <s v="D"/>
    <s v="D"/>
    <s v="&lt;0.25"/>
    <m/>
    <s v="Equipment - PG&amp;E"/>
    <s v="34.b. Conductor damage or failure"/>
    <s v="Equipment - PG&amp;E"/>
    <s v="All types of equipment / facility failure"/>
    <s v="Conductor failure-all"/>
    <s v="Conductor - Secondary"/>
    <m/>
    <m/>
    <m/>
    <m/>
    <s v="Overhead"/>
    <x v="1"/>
    <s v="Conductor - Secondary"/>
    <s v="Service drops"/>
    <s v="Circuit ID: 252771106"/>
    <s v="     "/>
    <s v="Non-HFTD"/>
    <x v="0"/>
    <m/>
    <m/>
    <n v="35.3795"/>
    <n v="-118.95699999999999"/>
    <s v="Kern"/>
    <s v="MAGUNDEN-1106"/>
    <m/>
    <n v="750"/>
    <s v="N/A"/>
    <x v="0"/>
    <s v="Bakersfield FD"/>
    <s v="Urban"/>
    <m/>
    <m/>
    <s v="No"/>
    <m/>
    <m/>
    <m/>
    <m/>
    <m/>
    <m/>
    <m/>
    <s v="N"/>
    <s v="N"/>
    <m/>
    <m/>
    <s v="     "/>
    <m/>
    <m/>
    <m/>
    <m/>
    <m/>
    <m/>
    <m/>
    <m/>
    <m/>
    <m/>
    <m/>
    <m/>
    <m/>
    <m/>
    <m/>
    <m/>
    <m/>
    <m/>
    <m/>
  </r>
  <r>
    <s v="20200472"/>
    <s v="     "/>
    <n v="44009"/>
    <s v="6/27"/>
    <x v="0"/>
    <n v="9.7916666666666666E-2"/>
    <s v="26"/>
    <n v="2"/>
    <s v="6"/>
    <x v="4"/>
    <n v="44009"/>
    <n v="9.375E-2"/>
    <s v="On June 27, 2020 at 0300 hours, PG&amp;E Troublemen patrolled the Madison 2101 Distribution Circuit numbers 063172101, near the east side of county road 85 at Adams Canal in Capay, California. They observed the line recloser 9512 on the ground and the 45' distribution pole, 2 crossarms, and the transformer (CGC 219869038186) damaged. They reported a burning smell coming from the circuit breaker number 2101/2. The three phase fault hit so hard that it damaged the breaker at the substation. Initial analysis indicates that a 3rd party vehicle pole incident damaged the transformer and resulted in an ignition. The road was clear, the weather was dry, and it was dark outside. The fire department responded to and extinguished the yard fire. The 718 minute outage affected 2,073 customers. We replaced the line recloser, 45' class 3 pole, new switch inertia, cutout, hardware, framing, lightning arrestor, ground, and scada. The line was returned to service on June 27, 2020. This information is preliminary."/>
    <s v="     "/>
    <s v="FAS"/>
    <m/>
    <s v="N"/>
    <x v="0"/>
    <m/>
    <s v="20-0065614"/>
    <m/>
    <s v="T004998512,T004998518, T004998520, T004998557"/>
    <m/>
    <m/>
    <s v="     "/>
    <x v="1"/>
    <s v="PG&amp;E"/>
    <m/>
    <s v="Vegetation"/>
    <m/>
    <s v="D"/>
    <s v="D"/>
    <s v="&lt;3 meters of linear travel"/>
    <m/>
    <s v="Contact - 3rd Party"/>
    <s v="33.d. Vehicle contact"/>
    <s v="Contact - 3rd Party"/>
    <s v="Contact from object"/>
    <s v="Contact - Vehicle"/>
    <m/>
    <s v="Contact - Vehicle"/>
    <s v="Pole"/>
    <s v="Three Phase Fault"/>
    <m/>
    <s v="Overhead"/>
    <x v="3"/>
    <s v="Pole"/>
    <s v="Pole, Line Recloser, Crossarm, Transformer"/>
    <s v="Pole ID: 101604307"/>
    <s v="     "/>
    <s v="Non-HFTD"/>
    <x v="0"/>
    <m/>
    <m/>
    <n v="38.715600000000002"/>
    <n v="-122.047"/>
    <s v="Yolo"/>
    <s v="MADISON-2101"/>
    <m/>
    <n v="21000"/>
    <m/>
    <x v="0"/>
    <s v="Unknown"/>
    <s v="Urban"/>
    <m/>
    <m/>
    <s v="No"/>
    <m/>
    <m/>
    <m/>
    <m/>
    <m/>
    <s v="CHILES"/>
    <m/>
    <s v="N"/>
    <s v="N"/>
    <m/>
    <m/>
    <s v="     "/>
    <m/>
    <m/>
    <m/>
    <m/>
    <m/>
    <m/>
    <m/>
    <m/>
    <m/>
    <m/>
    <m/>
    <m/>
    <m/>
    <m/>
    <m/>
    <m/>
    <m/>
    <m/>
    <m/>
  </r>
  <r>
    <s v="20140036"/>
    <s v="     "/>
    <n v="41818"/>
    <s v="6/28"/>
    <x v="0"/>
    <n v="0.96111111111111114"/>
    <s v="26"/>
    <n v="2"/>
    <s v="6"/>
    <x v="7"/>
    <n v="41818"/>
    <n v="0.96111111111111114"/>
    <s v="TRANSFORMER MTR#1005712222 DISCONNECT, Bauer reports NG 15kva due to owl, this feeds CAL FIRE DEPT, small fire"/>
    <s v="     "/>
    <m/>
    <m/>
    <s v="N"/>
    <x v="0"/>
    <s v="1041287"/>
    <s v="14-0041232"/>
    <m/>
    <m/>
    <n v="108543785"/>
    <m/>
    <s v="     "/>
    <x v="1"/>
    <s v="PG&amp;E"/>
    <m/>
    <s v="Vegetation"/>
    <m/>
    <s v="D"/>
    <m/>
    <s v="&lt;0.25"/>
    <s v="Square Feet: ; Acreage: "/>
    <s v="Contact - Animal - Bird"/>
    <s v="33.b. Animal contact"/>
    <s v="Contact - Bird"/>
    <s v="All types of equipment / facility failure"/>
    <s v="Contact - Animal"/>
    <m/>
    <s v="Contact - Animal"/>
    <s v="Transformer"/>
    <s v="Line to Ground"/>
    <m/>
    <s v="Overhead"/>
    <x v="3"/>
    <s v="Transformer"/>
    <m/>
    <s v="100483886"/>
    <s v="     "/>
    <s v="Non-HFTD"/>
    <x v="0"/>
    <n v="530"/>
    <m/>
    <n v="37.8992"/>
    <n v="-121.861"/>
    <s v="Contra Costa"/>
    <s v="CLAYTON-2212"/>
    <s v="12022212"/>
    <n v="21000"/>
    <s v="CLAYTON 2212Y504R"/>
    <x v="1"/>
    <m/>
    <s v="Urban"/>
    <m/>
    <m/>
    <s v="No"/>
    <m/>
    <m/>
    <m/>
    <m/>
    <m/>
    <m/>
    <m/>
    <s v="N"/>
    <s v="N"/>
    <m/>
    <m/>
    <s v="     "/>
    <m/>
    <m/>
    <m/>
    <m/>
    <m/>
    <m/>
    <m/>
    <m/>
    <m/>
    <m/>
    <m/>
    <m/>
    <m/>
    <m/>
    <m/>
    <m/>
    <m/>
    <m/>
    <m/>
  </r>
  <r>
    <s v="SAP201421125"/>
    <s v="     "/>
    <n v="41818"/>
    <s v="6/28"/>
    <x v="0"/>
    <m/>
    <s v="26"/>
    <n v="2"/>
    <s v="6"/>
    <x v="7"/>
    <n v="41816"/>
    <m/>
    <s v="Pole replaced due to pole fire; hardware missing"/>
    <s v="     "/>
    <s v="SAP"/>
    <n v="44580"/>
    <s v="Y"/>
    <x v="0"/>
    <s v="1040137"/>
    <s v="N/A"/>
    <m/>
    <s v="T003145259"/>
    <n v="108539112"/>
    <m/>
    <s v="     "/>
    <x v="0"/>
    <s v="PG&amp;E"/>
    <m/>
    <m/>
    <m/>
    <s v="D"/>
    <m/>
    <s v="Structure-PG&amp;E only"/>
    <m/>
    <s v="Equipment - PG&amp;E"/>
    <s v="34.o. Other"/>
    <s v="Equipment - PG&amp;E"/>
    <s v="Contact from Object - Other"/>
    <s v="Contact from Object - Other"/>
    <s v="Pole"/>
    <m/>
    <m/>
    <m/>
    <s v="Yes"/>
    <s v="Overhead"/>
    <x v="0"/>
    <s v="Pole"/>
    <m/>
    <s v="100442434"/>
    <s v="     "/>
    <s v="Non-HFTD"/>
    <x v="0"/>
    <m/>
    <m/>
    <n v="38.0732"/>
    <n v="-121.648"/>
    <s v="Contra Costa"/>
    <s v="BRENTWOOD-2112"/>
    <m/>
    <m/>
    <m/>
    <x v="0"/>
    <m/>
    <m/>
    <m/>
    <m/>
    <s v="No"/>
    <m/>
    <m/>
    <m/>
    <m/>
    <m/>
    <m/>
    <m/>
    <s v="N"/>
    <s v="N"/>
    <m/>
    <m/>
    <s v="     "/>
    <m/>
    <m/>
    <m/>
    <m/>
    <m/>
    <m/>
    <m/>
    <m/>
    <m/>
    <m/>
    <m/>
    <m/>
    <m/>
    <m/>
    <m/>
    <m/>
    <m/>
    <m/>
    <m/>
  </r>
  <r>
    <s v="20150168"/>
    <s v="     "/>
    <n v="42183"/>
    <s v="6/28"/>
    <x v="0"/>
    <n v="0.71875"/>
    <s v="27"/>
    <n v="2"/>
    <s v="6"/>
    <x v="2"/>
    <n v="42183"/>
    <n v="0.66874999999999996"/>
    <s v="assist tag Cates primary tech"/>
    <s v="     "/>
    <m/>
    <m/>
    <s v="N"/>
    <x v="0"/>
    <s v="1258317"/>
    <s v="15-0043858"/>
    <m/>
    <m/>
    <n v="110477504"/>
    <m/>
    <s v="     "/>
    <x v="1"/>
    <s v="PG&amp;E"/>
    <m/>
    <s v="Vegetation"/>
    <m/>
    <s v="D"/>
    <m/>
    <s v="&lt;0.25"/>
    <s v="Square Feet: ; Acreage: "/>
    <s v="Vegetation"/>
    <s v="33.a. Veg. contact"/>
    <s v="Vegetation"/>
    <s v="All types of equipment / facility failure"/>
    <s v="Contact - Vegetation"/>
    <m/>
    <s v="Contact - Vegetation"/>
    <s v="Conductor"/>
    <s v="Line to Ground"/>
    <s v="0"/>
    <s v="Overhead"/>
    <x v="3"/>
    <s v="Conductor"/>
    <m/>
    <s v="347 puffin"/>
    <s v="     "/>
    <s v="Non-HFTD"/>
    <x v="0"/>
    <m/>
    <m/>
    <n v="35.552700000000002"/>
    <n v="-120.73099999999999"/>
    <s v="San Luis Obispo"/>
    <s v="TEMPLETON-2110"/>
    <s v="183052110"/>
    <n v="21000"/>
    <s v="TEMPLETON 2110R06"/>
    <x v="1"/>
    <s v="tempelton fire"/>
    <s v="Herbaceous"/>
    <m/>
    <m/>
    <s v="No"/>
    <m/>
    <m/>
    <m/>
    <m/>
    <m/>
    <m/>
    <m/>
    <s v="N"/>
    <s v="N"/>
    <m/>
    <m/>
    <s v="     "/>
    <s v="35.55270000"/>
    <s v="-120.73140000"/>
    <s v="Jun 29 2015 12:00AM"/>
    <s v="BranchFail"/>
    <s v="EVIDENCE OF DECLINING LELAND CYPRESS BRANCH FAILURE. EVIDENCE OF FIRE. FIRE IS 100 BY 50 FEET. FIRE INVESTIGATION COMPLETED. NO PS&amp;R PROJECTS FOR THIS DEVICE AND NO FURTHER WORK NEEDED."/>
    <s v="CYPR"/>
    <s v="35"/>
    <s v="23"/>
    <s v="15"/>
    <s v="None"/>
    <s v="None"/>
    <s v="N"/>
    <s v="1"/>
    <m/>
    <s v="Other"/>
    <s v="D"/>
    <s v="CrossArm"/>
    <s v="BareWire"/>
    <s v="4"/>
  </r>
  <r>
    <s v="20150169"/>
    <s v="     "/>
    <n v="42183"/>
    <s v="6/28"/>
    <x v="0"/>
    <n v="0.86111111111111116"/>
    <s v="27"/>
    <n v="2"/>
    <s v="6"/>
    <x v="2"/>
    <n v="42183"/>
    <n v="0.86111111111111116"/>
    <s v="SEE TONY SILVA PRI TEC"/>
    <s v="     "/>
    <m/>
    <m/>
    <s v="N"/>
    <x v="0"/>
    <s v="1258376"/>
    <s v="15-0043868"/>
    <m/>
    <m/>
    <n v="110477641"/>
    <m/>
    <s v="     "/>
    <x v="1"/>
    <s v="PG&amp;E"/>
    <m/>
    <s v="Vegetation"/>
    <m/>
    <s v="D"/>
    <m/>
    <s v="0.26-9.99"/>
    <s v="Square Feet: ; Acreage: 5"/>
    <s v="Contact - 3rd Party"/>
    <s v="33.d. Vehicle contact"/>
    <s v="Contact - 3rd Party"/>
    <s v="All types of equipment / facility failure"/>
    <s v="Contact - Vehicle"/>
    <m/>
    <s v="Contact - Vehicle"/>
    <s v="Pole"/>
    <s v="Line to Line"/>
    <s v="0"/>
    <s v="Overhead"/>
    <x v="3"/>
    <s v="Conductor"/>
    <m/>
    <s v="101282825"/>
    <s v="     "/>
    <s v="Non-HFTD"/>
    <x v="0"/>
    <n v="320"/>
    <m/>
    <n v="37.937600000000003"/>
    <n v="-120.60899999999999"/>
    <s v="Calaveras"/>
    <s v="PEORIA-FLAT-1704"/>
    <s v="163781704"/>
    <n v="17000"/>
    <s v="PEORIA 170413490"/>
    <x v="0"/>
    <s v="Cal Fire Dept"/>
    <s v="Hardwood Woodland"/>
    <m/>
    <m/>
    <s v="No"/>
    <s v="10"/>
    <m/>
    <m/>
    <m/>
    <m/>
    <m/>
    <m/>
    <s v="N"/>
    <s v="N"/>
    <m/>
    <m/>
    <s v="     "/>
    <m/>
    <m/>
    <m/>
    <m/>
    <m/>
    <m/>
    <m/>
    <m/>
    <m/>
    <m/>
    <m/>
    <m/>
    <m/>
    <m/>
    <m/>
    <m/>
    <m/>
    <m/>
    <m/>
  </r>
  <r>
    <s v="20150167"/>
    <s v="     "/>
    <n v="42183"/>
    <s v="6/28"/>
    <x v="0"/>
    <n v="0.61597222222222225"/>
    <s v="27"/>
    <n v="2"/>
    <s v="6"/>
    <x v="2"/>
    <n v="42183"/>
    <n v="0.61597222222222225"/>
    <m/>
    <s v="     "/>
    <m/>
    <m/>
    <s v="N"/>
    <x v="0"/>
    <s v="1258205"/>
    <s v="15-0043853"/>
    <m/>
    <m/>
    <n v="110477507"/>
    <m/>
    <s v="     "/>
    <x v="1"/>
    <s v="PG&amp;E"/>
    <m/>
    <s v="Vegetation"/>
    <m/>
    <s v="D"/>
    <m/>
    <s v="0.26-9.99"/>
    <s v="Square Feet: ; Acreage: 2"/>
    <s v="Equipment - PG&amp;E"/>
    <s v="34.m. Connection device damage or failure"/>
    <s v="Equipment - PG&amp;E"/>
    <s v="All types of equipment / facility failure"/>
    <s v="Splice/Clamp/Connector"/>
    <s v="Splice/Clamp/Connector"/>
    <m/>
    <m/>
    <s v="Multi-Fault"/>
    <s v="PACIFIC BELL"/>
    <s v="Overhead"/>
    <x v="3"/>
    <s v="Conductor"/>
    <m/>
    <s v="102278099"/>
    <s v="     "/>
    <s v="Non-HFTD"/>
    <x v="0"/>
    <m/>
    <m/>
    <n v="38.221400000000003"/>
    <n v="-122.24299999999999"/>
    <s v="Napa"/>
    <s v="TULUCAY-1101"/>
    <s v="42301101"/>
    <n v="12000"/>
    <s v="TULUCAY 1101628"/>
    <x v="0"/>
    <s v="Cal Fire Dept"/>
    <s v="Agriculture"/>
    <m/>
    <m/>
    <s v="No"/>
    <m/>
    <m/>
    <m/>
    <m/>
    <m/>
    <m/>
    <m/>
    <s v="N"/>
    <s v="N"/>
    <m/>
    <m/>
    <s v="     "/>
    <m/>
    <m/>
    <m/>
    <m/>
    <m/>
    <m/>
    <m/>
    <m/>
    <m/>
    <m/>
    <m/>
    <m/>
    <m/>
    <m/>
    <m/>
    <m/>
    <m/>
    <m/>
    <m/>
  </r>
  <r>
    <s v="20150165"/>
    <s v="     "/>
    <n v="42183"/>
    <s v="6/28"/>
    <x v="0"/>
    <n v="0.12083333333333333"/>
    <s v="27"/>
    <n v="2"/>
    <s v="6"/>
    <x v="2"/>
    <n v="42183"/>
    <n v="0.12083333333333333"/>
    <s v="0"/>
    <s v="     "/>
    <m/>
    <m/>
    <s v="N"/>
    <x v="0"/>
    <s v="1258010"/>
    <s v="15-0043804"/>
    <m/>
    <m/>
    <m/>
    <m/>
    <s v="     "/>
    <x v="1"/>
    <s v="PG&amp;E"/>
    <m/>
    <s v="Vegetation"/>
    <m/>
    <s v="D"/>
    <m/>
    <s v="0.26-9.99"/>
    <s v="Square Feet: ; Acreage: 1.5"/>
    <s v="Contact - Animal - Bird"/>
    <s v="33.b. Animal contact"/>
    <s v="Contact - Bird"/>
    <s v="All types of equipment / facility failure"/>
    <s v="Contact - Animal"/>
    <m/>
    <s v="Contact - Animal"/>
    <s v="Conductor"/>
    <s v="Line to Line"/>
    <s v="0"/>
    <s v="Overhead"/>
    <x v="3"/>
    <s v="Conductor"/>
    <m/>
    <s v="MTR # 100971"/>
    <s v="     "/>
    <s v="Non-HFTD"/>
    <x v="0"/>
    <n v="154"/>
    <m/>
    <n v="38.970399999999998"/>
    <n v="-123.14400000000001"/>
    <s v="Mendocino"/>
    <s v="HOPLAND-1101"/>
    <s v="42251101"/>
    <n v="12000"/>
    <s v="HOPLAND 11014626"/>
    <x v="0"/>
    <s v="HOPLAND FIRE"/>
    <s v="Hardwood Forest"/>
    <m/>
    <m/>
    <s v="No"/>
    <m/>
    <m/>
    <m/>
    <m/>
    <m/>
    <m/>
    <m/>
    <s v="N"/>
    <s v="N"/>
    <m/>
    <m/>
    <s v="     "/>
    <m/>
    <m/>
    <m/>
    <m/>
    <m/>
    <m/>
    <m/>
    <m/>
    <m/>
    <m/>
    <m/>
    <m/>
    <m/>
    <m/>
    <m/>
    <m/>
    <m/>
    <m/>
    <m/>
  </r>
  <r>
    <s v="20150166"/>
    <s v="     "/>
    <n v="42183"/>
    <s v="6/28"/>
    <x v="0"/>
    <n v="0.61041666666666672"/>
    <s v="27"/>
    <n v="2"/>
    <s v="6"/>
    <x v="2"/>
    <m/>
    <m/>
    <s v="TREE FELL ONTO SECONDARY. SP TX WEEPING. CREW TO REPLACE TX AND REMOVE TREE"/>
    <s v="     "/>
    <m/>
    <m/>
    <s v="N"/>
    <x v="0"/>
    <s v="1258200"/>
    <m/>
    <m/>
    <m/>
    <m/>
    <m/>
    <s v="     "/>
    <x v="1"/>
    <s v="PG&amp;E"/>
    <m/>
    <s v="Vegetation"/>
    <m/>
    <s v="D"/>
    <m/>
    <s v="&lt;0.25"/>
    <s v="Square Feet: ; Acreage: "/>
    <s v="Vegetation"/>
    <s v="33.a. Veg. contact"/>
    <s v="Vegetation"/>
    <s v="All types of equipment / facility failure"/>
    <s v="Contact - Vegetation"/>
    <m/>
    <s v="Contact - Vegetation"/>
    <s v="Conductor"/>
    <m/>
    <s v="0"/>
    <s v="Overhead"/>
    <x v="1"/>
    <s v="Conductor"/>
    <m/>
    <s v="102005422"/>
    <s v="     "/>
    <s v="Non-HFTD"/>
    <x v="0"/>
    <m/>
    <m/>
    <n v="38.2684"/>
    <n v="-122.43"/>
    <s v="Sonoma"/>
    <s v="SONOMA-1105"/>
    <s v="42721105"/>
    <m/>
    <s v="N/A"/>
    <x v="0"/>
    <m/>
    <s v="Urban"/>
    <m/>
    <m/>
    <s v="No"/>
    <m/>
    <m/>
    <m/>
    <m/>
    <m/>
    <m/>
    <m/>
    <s v="N"/>
    <s v="N"/>
    <m/>
    <m/>
    <s v="     "/>
    <m/>
    <m/>
    <m/>
    <m/>
    <m/>
    <m/>
    <m/>
    <m/>
    <m/>
    <m/>
    <m/>
    <m/>
    <m/>
    <m/>
    <m/>
    <m/>
    <m/>
    <m/>
    <m/>
  </r>
  <r>
    <s v="20160140"/>
    <s v="     "/>
    <n v="42549"/>
    <s v="6/28"/>
    <x v="0"/>
    <n v="0.56666666666666665"/>
    <s v="27"/>
    <n v="2"/>
    <s v="6"/>
    <x v="6"/>
    <n v="42549"/>
    <m/>
    <s v="0"/>
    <s v="     "/>
    <m/>
    <m/>
    <s v="N"/>
    <x v="0"/>
    <s v="1497672"/>
    <m/>
    <m/>
    <m/>
    <m/>
    <m/>
    <s v="     "/>
    <x v="1"/>
    <s v="PG&amp;E"/>
    <m/>
    <s v="Building"/>
    <m/>
    <s v="D"/>
    <m/>
    <s v="Structure-only"/>
    <s v="Square Feet: ; Acreage: "/>
    <s v="Equipment - PG&amp;E"/>
    <s v="34.b. Conductor damage or failure"/>
    <s v="Equipment - PG&amp;E"/>
    <s v="All types of equipment / facility failure"/>
    <s v="Conductor"/>
    <s v="Conductor"/>
    <m/>
    <m/>
    <m/>
    <s v="PACIFIC BELL"/>
    <s v="Overhead"/>
    <x v="1"/>
    <s v="Conductor"/>
    <m/>
    <s v="102278744"/>
    <s v="     "/>
    <s v="Non-HFTD"/>
    <x v="0"/>
    <m/>
    <m/>
    <n v="38.0961"/>
    <n v="-122.23"/>
    <s v="Solano"/>
    <s v="VALLEJO-STATION-B-0413"/>
    <s v="42450413"/>
    <m/>
    <s v="N/A"/>
    <x v="0"/>
    <s v="vall fire"/>
    <s v="Urban"/>
    <m/>
    <m/>
    <s v="No"/>
    <m/>
    <m/>
    <m/>
    <m/>
    <m/>
    <m/>
    <m/>
    <s v="N"/>
    <s v="N"/>
    <m/>
    <m/>
    <s v="     "/>
    <m/>
    <m/>
    <m/>
    <m/>
    <m/>
    <m/>
    <m/>
    <m/>
    <m/>
    <m/>
    <m/>
    <m/>
    <m/>
    <m/>
    <m/>
    <m/>
    <m/>
    <m/>
    <m/>
  </r>
  <r>
    <s v="20160139"/>
    <s v="     "/>
    <n v="42549"/>
    <s v="6/28"/>
    <x v="0"/>
    <n v="0.4861111111111111"/>
    <s v="27"/>
    <n v="2"/>
    <s v="6"/>
    <x v="6"/>
    <n v="42549"/>
    <m/>
    <s v="wire came down starting fire. made safe called for crew."/>
    <s v="     "/>
    <m/>
    <m/>
    <s v="N"/>
    <x v="0"/>
    <s v="1497520"/>
    <s v="16-0046303"/>
    <m/>
    <m/>
    <m/>
    <m/>
    <s v="     "/>
    <x v="1"/>
    <s v="PG&amp;E"/>
    <m/>
    <s v="Vegetation"/>
    <m/>
    <s v="D"/>
    <m/>
    <s v="&lt;0.25"/>
    <s v="Square Feet: ; Acreage: "/>
    <s v="Equipment - PG&amp;E"/>
    <s v="34.b. Conductor damage or failure"/>
    <s v="Equipment - PG&amp;E"/>
    <s v="All types of equipment / facility failure"/>
    <s v="Conductor"/>
    <s v="Conductor"/>
    <m/>
    <m/>
    <s v="Multi-Fault"/>
    <s v="PACIFIC BELL"/>
    <s v="Overhead"/>
    <x v="3"/>
    <s v="Conductor"/>
    <m/>
    <s v="100593023"/>
    <s v="     "/>
    <s v="Non-HFTD"/>
    <x v="0"/>
    <m/>
    <m/>
    <n v="37.299799999999998"/>
    <n v="-121.977"/>
    <s v="Santa Clara"/>
    <s v="SARATOGA-1111"/>
    <s v="83371111"/>
    <n v="12000"/>
    <s v="N/A"/>
    <x v="0"/>
    <s v="Unknown"/>
    <s v="Urban"/>
    <m/>
    <m/>
    <s v="No"/>
    <m/>
    <m/>
    <m/>
    <m/>
    <m/>
    <m/>
    <m/>
    <s v="N"/>
    <s v="N"/>
    <m/>
    <m/>
    <s v="     "/>
    <m/>
    <m/>
    <m/>
    <m/>
    <m/>
    <m/>
    <m/>
    <m/>
    <m/>
    <m/>
    <m/>
    <m/>
    <m/>
    <m/>
    <m/>
    <m/>
    <m/>
    <m/>
    <m/>
  </r>
  <r>
    <s v="20160141"/>
    <s v="     "/>
    <n v="42549"/>
    <s v="6/28"/>
    <x v="0"/>
    <n v="0.38263888888888886"/>
    <s v="27"/>
    <n v="2"/>
    <s v="6"/>
    <x v="6"/>
    <n v="42549"/>
    <n v="0.38263888888888886"/>
    <s v="FOUND POLE AND WIRE DOWN. ALL 3 FUSES AT 1941 BLOWN. SMALL VEG FIRE AROUND POLE LOCATION"/>
    <s v="     "/>
    <m/>
    <m/>
    <s v="N"/>
    <x v="0"/>
    <s v="1497363"/>
    <s v="16-0046243"/>
    <m/>
    <m/>
    <m/>
    <m/>
    <s v="     "/>
    <x v="1"/>
    <s v="PG&amp;E"/>
    <m/>
    <s v="Vegetation"/>
    <m/>
    <s v="D"/>
    <m/>
    <s v="&lt;0.25"/>
    <s v="Square Feet: ; Acreage: "/>
    <s v="Vegetation"/>
    <s v="33.a. Veg. contact"/>
    <s v="Vegetation"/>
    <s v="All types of equipment / facility failure"/>
    <s v="Contact - Vegetation"/>
    <m/>
    <s v="Contact - Vegetation"/>
    <s v="Conductor"/>
    <s v="Three Phase Fault"/>
    <s v="None"/>
    <s v="Overhead"/>
    <x v="3"/>
    <s v="Conductor"/>
    <m/>
    <s v="103810794"/>
    <s v="     "/>
    <s v="Non-HFTD"/>
    <x v="0"/>
    <m/>
    <m/>
    <n v="37.100499999999997"/>
    <n v="-120.22499999999999"/>
    <s v="Madera"/>
    <s v="CHOWCHILLA-1104"/>
    <s v="254101106"/>
    <n v="12000"/>
    <s v="CHOWCHILLA 1104CB"/>
    <x v="0"/>
    <s v="Chowchilla FD"/>
    <s v="Agriculture"/>
    <m/>
    <m/>
    <s v="No"/>
    <m/>
    <m/>
    <m/>
    <m/>
    <m/>
    <m/>
    <m/>
    <s v="N"/>
    <s v="N"/>
    <m/>
    <m/>
    <s v="     "/>
    <s v="37.09917700"/>
    <s v="-120.22499300"/>
    <s v="Jun 29 2016 12:00AM"/>
    <s v="3rdParty"/>
    <s v="Customer fell Green Eucalyptus tree into service drop / pole, causing pole / line to break started small grass fire 50 ft X 150 ft. pictures taken, will fill out fire report, VPM notified 6/29/16 8:30am. location inspected on 1/28/16, Eucalyptus was not listed to be pruned and held compliance, please close outage."/>
    <s v="EUCB"/>
    <s v="60"/>
    <s v="24"/>
    <s v="15"/>
    <m/>
    <m/>
    <m/>
    <m/>
    <m/>
    <m/>
    <m/>
    <s v="CrossArm"/>
    <s v="BareWire"/>
    <s v="1"/>
  </r>
  <r>
    <s v="20170155"/>
    <s v="     "/>
    <n v="42914"/>
    <s v="6/28"/>
    <x v="0"/>
    <n v="0.54791666666666672"/>
    <s v="26"/>
    <n v="2"/>
    <s v="6"/>
    <x v="0"/>
    <n v="42914"/>
    <n v="0.54791666666666672"/>
    <s v="POLE/TRX DOWN-CREW TO REPLACE"/>
    <s v="     "/>
    <m/>
    <m/>
    <s v="N"/>
    <x v="0"/>
    <s v="1819979"/>
    <s v="17-0059232"/>
    <m/>
    <m/>
    <m/>
    <m/>
    <s v="     "/>
    <x v="1"/>
    <s v="PG&amp;E"/>
    <m/>
    <s v="Building"/>
    <m/>
    <s v="D"/>
    <m/>
    <s v="Structure-only"/>
    <s v="Square Feet: ; Acreage: "/>
    <s v="Contact - 3rd Party"/>
    <s v="33.d. Vehicle contact"/>
    <s v="Contact - 3rd Party"/>
    <s v="All types of equipment / facility failure"/>
    <s v="Contact - Vehicle"/>
    <m/>
    <s v="Contact - Vehicle"/>
    <s v="Pole"/>
    <s v="Line to Ground"/>
    <s v="Unknown"/>
    <s v="Overhead"/>
    <x v="3"/>
    <s v="Conductor"/>
    <m/>
    <s v="100190548"/>
    <s v="     "/>
    <s v="Non-HFTD"/>
    <x v="0"/>
    <m/>
    <m/>
    <n v="34.927599999999998"/>
    <n v="-119.62"/>
    <s v="Santa Barbara"/>
    <s v="CUYAMA-2102"/>
    <s v="253142101"/>
    <n v="21000"/>
    <s v="N/A"/>
    <x v="0"/>
    <s v="(805)683-2724)"/>
    <s v="Agriculture"/>
    <m/>
    <m/>
    <s v="No"/>
    <m/>
    <m/>
    <m/>
    <m/>
    <m/>
    <m/>
    <m/>
    <s v="N"/>
    <s v="N"/>
    <m/>
    <m/>
    <s v="     "/>
    <m/>
    <m/>
    <m/>
    <m/>
    <m/>
    <m/>
    <m/>
    <m/>
    <m/>
    <m/>
    <m/>
    <m/>
    <m/>
    <m/>
    <m/>
    <m/>
    <m/>
    <m/>
    <m/>
  </r>
  <r>
    <s v="20170154"/>
    <s v="     "/>
    <n v="42914"/>
    <s v="6/28"/>
    <x v="0"/>
    <m/>
    <s v="26"/>
    <n v="2"/>
    <s v="6"/>
    <x v="0"/>
    <m/>
    <m/>
    <s v="cross arm broke but no outage"/>
    <s v="     "/>
    <m/>
    <m/>
    <s v="N"/>
    <x v="0"/>
    <m/>
    <m/>
    <m/>
    <m/>
    <m/>
    <m/>
    <s v="     "/>
    <x v="1"/>
    <s v="PG&amp;E"/>
    <m/>
    <s v="Vegetation"/>
    <m/>
    <s v="D"/>
    <m/>
    <s v="10-99"/>
    <s v="Square Feet: ; Acreage: 15"/>
    <s v="Equipment - PG&amp;E"/>
    <s v="34.h. Crossarm damage or failure"/>
    <s v="Equipment - PG&amp;E"/>
    <s v="All types of equipment / facility failure"/>
    <s v="Crossarm"/>
    <s v="Crossarm"/>
    <m/>
    <m/>
    <m/>
    <s v="Unknown"/>
    <s v="Overhead"/>
    <x v="3"/>
    <s v="Conductor"/>
    <m/>
    <s v="101765453"/>
    <s v="     "/>
    <s v="Non-HFTD"/>
    <x v="0"/>
    <m/>
    <m/>
    <n v="35.905500000000004"/>
    <n v="-120.842"/>
    <s v="Monterey"/>
    <s v="OILFIELDS-1103"/>
    <s v="182391103"/>
    <n v="12000"/>
    <m/>
    <x v="0"/>
    <s v="Cal Fire"/>
    <s v="Herbaceous"/>
    <m/>
    <m/>
    <s v="No"/>
    <m/>
    <m/>
    <m/>
    <m/>
    <m/>
    <m/>
    <m/>
    <s v="N"/>
    <s v="N"/>
    <m/>
    <m/>
    <s v="     "/>
    <m/>
    <m/>
    <m/>
    <m/>
    <m/>
    <m/>
    <m/>
    <m/>
    <m/>
    <m/>
    <m/>
    <m/>
    <m/>
    <m/>
    <m/>
    <m/>
    <m/>
    <m/>
    <m/>
  </r>
  <r>
    <s v="20180387"/>
    <s v="     "/>
    <n v="43279"/>
    <s v="6/28"/>
    <x v="0"/>
    <n v="0.51875000000000004"/>
    <s v="26"/>
    <n v="2"/>
    <s v="6"/>
    <x v="1"/>
    <n v="43279"/>
    <n v="0.51875000000000004"/>
    <s v="Vehicle struck pole"/>
    <s v="     "/>
    <s v="FAS"/>
    <m/>
    <s v="N"/>
    <x v="0"/>
    <s v="120300"/>
    <s v="18-0055479"/>
    <m/>
    <m/>
    <m/>
    <m/>
    <s v="     "/>
    <x v="1"/>
    <s v="PG&amp;E"/>
    <m/>
    <m/>
    <m/>
    <s v="D"/>
    <m/>
    <s v="&lt;0.25"/>
    <m/>
    <s v="Contact - 3rd Party"/>
    <s v="33.e. Other contact from object"/>
    <s v="Contact - 3rd Party"/>
    <s v="Contact from object"/>
    <s v="Contact - 3rd Party"/>
    <m/>
    <s v="Contact - 3rd Party"/>
    <s v="Pole"/>
    <s v="Three Phase Fault"/>
    <m/>
    <s v="Overhead"/>
    <x v="3"/>
    <m/>
    <m/>
    <s v="11421"/>
    <s v="     "/>
    <s v="Non-HFTD"/>
    <x v="0"/>
    <n v="305"/>
    <m/>
    <n v="38.598199999999999"/>
    <n v="-121.008"/>
    <s v="El Dorado"/>
    <s v="CLARKSVILLE-2103"/>
    <s v="153612103"/>
    <n v="21000"/>
    <s v="CLARKSVILLE 2103593454"/>
    <x v="0"/>
    <m/>
    <s v="Hardwood Woodland"/>
    <m/>
    <m/>
    <s v="No"/>
    <m/>
    <m/>
    <m/>
    <m/>
    <m/>
    <m/>
    <m/>
    <s v="N"/>
    <s v="N"/>
    <m/>
    <m/>
    <s v="     "/>
    <m/>
    <m/>
    <m/>
    <m/>
    <m/>
    <m/>
    <m/>
    <m/>
    <m/>
    <m/>
    <m/>
    <m/>
    <m/>
    <m/>
    <m/>
    <m/>
    <m/>
    <m/>
    <m/>
  </r>
  <r>
    <s v="20180391"/>
    <s v="     "/>
    <n v="43279"/>
    <s v="6/28"/>
    <x v="0"/>
    <m/>
    <s v="26"/>
    <n v="2"/>
    <s v="6"/>
    <x v="1"/>
    <m/>
    <m/>
    <s v="Veg caught on fire and damaged service as well as customer panel"/>
    <s v="     "/>
    <s v="FAS"/>
    <m/>
    <s v="N"/>
    <x v="0"/>
    <s v="120621"/>
    <m/>
    <m/>
    <m/>
    <m/>
    <m/>
    <s v="     "/>
    <x v="0"/>
    <s v="PG&amp;E"/>
    <m/>
    <m/>
    <m/>
    <s v="D"/>
    <m/>
    <s v="&lt;3 meters of linear travel"/>
    <m/>
    <s v="Vegetation"/>
    <s v="33.a. Veg. contact"/>
    <s v="Vegetation"/>
    <s v="Contact from object"/>
    <s v="Vegetation"/>
    <m/>
    <s v="Contact - Vegetation"/>
    <m/>
    <m/>
    <m/>
    <m/>
    <x v="3"/>
    <m/>
    <m/>
    <m/>
    <s v="     "/>
    <s v="Non-HFTD"/>
    <x v="0"/>
    <m/>
    <m/>
    <n v="35.369300000000003"/>
    <n v="-118.998"/>
    <s v="Kern"/>
    <s v="BAKERSFIELD-2106"/>
    <s v="253372106"/>
    <n v="21000"/>
    <m/>
    <x v="0"/>
    <m/>
    <s v="Urban"/>
    <m/>
    <m/>
    <s v="No"/>
    <m/>
    <m/>
    <m/>
    <m/>
    <m/>
    <m/>
    <m/>
    <s v="N"/>
    <s v="N"/>
    <m/>
    <m/>
    <s v="     "/>
    <m/>
    <m/>
    <m/>
    <m/>
    <m/>
    <m/>
    <m/>
    <m/>
    <m/>
    <m/>
    <m/>
    <m/>
    <m/>
    <m/>
    <m/>
    <m/>
    <m/>
    <m/>
    <m/>
  </r>
  <r>
    <s v="20180392"/>
    <s v="     "/>
    <n v="43279"/>
    <s v="6/28"/>
    <x v="0"/>
    <m/>
    <s v="26"/>
    <n v="2"/>
    <s v="6"/>
    <x v="1"/>
    <m/>
    <m/>
    <m/>
    <s v="     "/>
    <s v="Charles"/>
    <m/>
    <s v="N"/>
    <x v="0"/>
    <m/>
    <m/>
    <s v="INT-11158"/>
    <m/>
    <m/>
    <m/>
    <s v="     "/>
    <x v="1"/>
    <s v="PG&amp;E"/>
    <m/>
    <m/>
    <m/>
    <s v="T"/>
    <m/>
    <s v="Unknown"/>
    <m/>
    <s v="Unknown"/>
    <s v="40.a. Unknown"/>
    <s v="Unknown"/>
    <s v="Other"/>
    <s v="Unknown"/>
    <m/>
    <m/>
    <m/>
    <m/>
    <m/>
    <m/>
    <x v="4"/>
    <m/>
    <m/>
    <m/>
    <s v="     "/>
    <s v="Non-HFTD"/>
    <x v="0"/>
    <m/>
    <m/>
    <n v="38.082299999999996"/>
    <n v="-122.19799999999999"/>
    <s v="Solano"/>
    <s v="IGNACIO-MARE-ISLAND-#2"/>
    <s v="ETL.1840"/>
    <n v="115000"/>
    <s v="N/A"/>
    <x v="0"/>
    <m/>
    <s v="Herbaceous"/>
    <m/>
    <m/>
    <s v="No"/>
    <m/>
    <m/>
    <m/>
    <m/>
    <m/>
    <m/>
    <m/>
    <s v="N"/>
    <s v="N"/>
    <m/>
    <m/>
    <s v="     "/>
    <m/>
    <m/>
    <m/>
    <m/>
    <m/>
    <m/>
    <m/>
    <m/>
    <m/>
    <m/>
    <m/>
    <m/>
    <m/>
    <m/>
    <m/>
    <m/>
    <m/>
    <m/>
    <m/>
  </r>
  <r>
    <s v="MIA201910575"/>
    <s v="     "/>
    <n v="43644"/>
    <s v="6/28"/>
    <x v="0"/>
    <n v="0.96409722222222227"/>
    <s v="26"/>
    <n v="2"/>
    <s v="6"/>
    <x v="3"/>
    <n v="43644"/>
    <n v="0.96388888888888891"/>
    <s v="45456 S CASPAR DR in Mendocino; bird guard burned off at some point and something got on H2 bushing on transformer; no abnormal heat found and no actions taken"/>
    <s v="     "/>
    <s v="FAS"/>
    <n v="44238"/>
    <s v="Y"/>
    <x v="0"/>
    <s v="435105"/>
    <s v="N/A"/>
    <m/>
    <s v="T004688020"/>
    <n v="117505918"/>
    <m/>
    <s v="     "/>
    <x v="0"/>
    <s v="PG&amp;E"/>
    <m/>
    <m/>
    <m/>
    <s v="D"/>
    <m/>
    <s v="Structure-PG&amp;E only"/>
    <m/>
    <s v="Unknown"/>
    <s v="40.a. Unknown"/>
    <s v="Unknown"/>
    <s v="Other"/>
    <s v="Contact - Other"/>
    <m/>
    <m/>
    <m/>
    <m/>
    <s v="No"/>
    <s v="Overhead"/>
    <x v="0"/>
    <m/>
    <m/>
    <s v="102201576"/>
    <s v="     "/>
    <s v="Non-HFTD"/>
    <x v="0"/>
    <m/>
    <m/>
    <n v="39.357799999999997"/>
    <n v="-123.821"/>
    <s v="Mendocino"/>
    <s v="BIG-RIVER-1101"/>
    <s v="43081101"/>
    <n v="11000"/>
    <m/>
    <x v="0"/>
    <m/>
    <s v="Rural"/>
    <m/>
    <m/>
    <s v="No"/>
    <m/>
    <m/>
    <m/>
    <m/>
    <m/>
    <m/>
    <m/>
    <s v="N"/>
    <s v="N"/>
    <m/>
    <m/>
    <s v="     "/>
    <m/>
    <m/>
    <m/>
    <m/>
    <m/>
    <m/>
    <m/>
    <m/>
    <m/>
    <m/>
    <m/>
    <m/>
    <m/>
    <m/>
    <m/>
    <m/>
    <m/>
    <m/>
    <m/>
  </r>
  <r>
    <s v="20190466"/>
    <s v="     "/>
    <n v="43644"/>
    <s v="6/28"/>
    <x v="0"/>
    <m/>
    <s v="26"/>
    <n v="2"/>
    <s v="6"/>
    <x v="3"/>
    <n v="43644"/>
    <n v="0.56805555555555554"/>
    <s v="Wire on ground, connector failed"/>
    <s v="     "/>
    <s v="FAS"/>
    <m/>
    <s v="N"/>
    <x v="0"/>
    <s v="433993"/>
    <s v="19-0073176"/>
    <m/>
    <s v="T004687764"/>
    <n v="0"/>
    <m/>
    <s v="     "/>
    <x v="1"/>
    <s v="PG&amp;E"/>
    <m/>
    <m/>
    <m/>
    <s v="D"/>
    <m/>
    <s v="0.26-9.99"/>
    <m/>
    <s v="Equipment - PG&amp;E"/>
    <s v="34.b. Conductor damage or failure"/>
    <s v="Equipment - PG&amp;E"/>
    <s v="All types of equipment / facility failure"/>
    <s v="Conductor failure-all"/>
    <s v="Splice/Clamp/Connector"/>
    <m/>
    <m/>
    <s v="Line to Ground"/>
    <m/>
    <s v="Overhead"/>
    <x v="3"/>
    <s v="Splice/Clamp/Connector"/>
    <m/>
    <s v="Circuit Id 253731112 "/>
    <s v="     "/>
    <s v="Non-HFTD"/>
    <x v="0"/>
    <m/>
    <m/>
    <n v="36.720700000000001"/>
    <n v="-119.863"/>
    <s v="FRESNO"/>
    <s v="WEST-FRESNO-1112"/>
    <m/>
    <m/>
    <s v="WEST FRESNO 1112CB"/>
    <x v="0"/>
    <s v="Fresno FD"/>
    <s v="Agriculture"/>
    <m/>
    <m/>
    <s v="No"/>
    <m/>
    <m/>
    <m/>
    <m/>
    <m/>
    <m/>
    <m/>
    <s v="N"/>
    <s v="N"/>
    <m/>
    <m/>
    <s v="     "/>
    <m/>
    <m/>
    <m/>
    <m/>
    <m/>
    <m/>
    <m/>
    <m/>
    <m/>
    <m/>
    <m/>
    <m/>
    <m/>
    <m/>
    <m/>
    <m/>
    <m/>
    <m/>
    <m/>
  </r>
  <r>
    <s v="20200693"/>
    <s v="     "/>
    <n v="44010"/>
    <s v="6/28"/>
    <x v="0"/>
    <n v="0.73263888888888884"/>
    <s v="27"/>
    <n v="2"/>
    <s v="6"/>
    <x v="4"/>
    <n v="44010"/>
    <n v="0.73124999999999996"/>
    <s v="On June 28, 2020 at 1735 hours a PG&amp;E troubleman was dispatched to the Avenal 2101 Distribution Circuit on Skyline Blvd in the city of Avenal for reports of a pole fire hazard. Initial analysis indicates a dove got between the jumper and grounded riser arm causing a grass fire roughly 1.4 acres in size that was extinguished by Avenal Fire Department. The troubleman stated no significant damaged occurred to PG&amp;E assets to need replacement and no outage occurred due to this incident. Photos of the fire and bird carcass were supplied from the responding troubleman."/>
    <s v="     "/>
    <s v="FAS"/>
    <m/>
    <s v="N"/>
    <x v="0"/>
    <s v="949529"/>
    <m/>
    <m/>
    <s v="T004999601"/>
    <m/>
    <m/>
    <s v="     "/>
    <x v="1"/>
    <s v="PG&amp;E"/>
    <m/>
    <s v="Vegetation"/>
    <m/>
    <s v="D"/>
    <s v="D"/>
    <s v="0.26-9.99"/>
    <m/>
    <s v="Contact - Animal - Bird"/>
    <s v="33.b. Animal contact"/>
    <s v="Contact - Bird"/>
    <s v="Contact from object"/>
    <s v="Contact - Animal"/>
    <m/>
    <s v="Contact - Animal"/>
    <s v="Jumper"/>
    <m/>
    <m/>
    <s v="Overhead"/>
    <x v="3"/>
    <s v="Jumper"/>
    <m/>
    <s v="Circuit ID: 255002101"/>
    <s v="     "/>
    <s v="Non-HFTD"/>
    <x v="0"/>
    <m/>
    <m/>
    <n v="36.007199999999997"/>
    <n v="-120.122"/>
    <s v="Kings"/>
    <s v="AVENAL-2101"/>
    <m/>
    <n v="21000"/>
    <m/>
    <x v="0"/>
    <s v="Avenal FD"/>
    <s v="Urban"/>
    <m/>
    <m/>
    <s v="No"/>
    <m/>
    <m/>
    <m/>
    <m/>
    <m/>
    <m/>
    <m/>
    <s v="N"/>
    <s v="N"/>
    <m/>
    <m/>
    <s v="     "/>
    <m/>
    <m/>
    <m/>
    <m/>
    <m/>
    <m/>
    <m/>
    <m/>
    <m/>
    <m/>
    <m/>
    <m/>
    <m/>
    <m/>
    <m/>
    <m/>
    <m/>
    <m/>
    <m/>
  </r>
  <r>
    <s v="20200692"/>
    <s v="     "/>
    <n v="44010"/>
    <s v="6/28"/>
    <x v="0"/>
    <n v="0.64722222222222225"/>
    <s v="27"/>
    <n v="2"/>
    <s v="6"/>
    <x v="4"/>
    <n v="44010"/>
    <n v="0.69236111111111109"/>
    <s v="On June 28, 2020 at 1532 hours, a PG&amp;E troubleman was dispatched to the Trinidad 1101 Distribution Circuit on Bauder Ln in the city of Trinidad for a wires down incident. Initial analysis indicates that a tree fell and brought down one phase of primary overhead conductors that were still hot. The responding troubleman cut line in clear and opened jumpers to de energize and make safe. This event resulted in 2 outages and ignited a 1 - 3 meter vegetation fire. An “Priority A” EC tag was created for the all damaged equipment to be replaced. Power was restored to 44 customers at 1750 hours on June 28, 2020 and the remaining 6 customers were restored at 0116 hours on June 29, 2020. Cal Fire was dispatched to extinguish the fire."/>
    <s v="     "/>
    <s v="FAS"/>
    <m/>
    <s v="N"/>
    <x v="0"/>
    <m/>
    <s v="20-0065870"/>
    <m/>
    <s v="T004999577, T004999520"/>
    <n v="119226462"/>
    <m/>
    <s v="     "/>
    <x v="1"/>
    <s v="PG&amp;E"/>
    <m/>
    <s v="Vegetation"/>
    <m/>
    <s v="D"/>
    <s v="D"/>
    <s v="&lt;3 meters of linear travel"/>
    <m/>
    <s v="Vegetation"/>
    <s v="33.a. Veg. contact"/>
    <s v="Vegetation"/>
    <s v="Contact from object"/>
    <s v="Contact - Vegetation"/>
    <m/>
    <s v="Contact - Vegetation"/>
    <s v="Conductor - Primary"/>
    <s v="Open Circuit"/>
    <m/>
    <s v="Overhead"/>
    <x v="3"/>
    <s v="Conductor - Primary"/>
    <s v="Crossarm, Guy Wire, Anchor, Insulator"/>
    <s v="Circuit ID: 192231101"/>
    <s v="     "/>
    <s v="Non-HFTD"/>
    <x v="0"/>
    <m/>
    <m/>
    <n v="41.043500000000002"/>
    <n v="-124.108"/>
    <s v="Humboldt"/>
    <s v="TRINIDAD-1101"/>
    <m/>
    <n v="12000"/>
    <m/>
    <x v="0"/>
    <s v="Cal Fire"/>
    <s v="Conifer Forest"/>
    <m/>
    <m/>
    <s v="No"/>
    <m/>
    <m/>
    <m/>
    <m/>
    <m/>
    <m/>
    <m/>
    <s v="N"/>
    <s v="N"/>
    <m/>
    <m/>
    <s v="     "/>
    <s v="41.35390000"/>
    <s v="-124.03190000"/>
    <s v="Jun 30 2020 12:00AM"/>
    <s v="TrunkFail"/>
    <s v="A green Redwood top blew off in a high wind event striking the 12kv lines causing an outage which then caused a small vegetation fire. This Redwood tree did not have any signs of defects."/>
    <s v="REDW"/>
    <s v="65"/>
    <s v="55"/>
    <s v="15"/>
    <s v="None"/>
    <s v="None"/>
    <s v="N"/>
    <s v="1"/>
    <m/>
    <s v="Hillside"/>
    <s v="B"/>
    <s v="CrossArm"/>
    <s v="BareWire"/>
    <s v="0"/>
  </r>
  <r>
    <s v="20200686"/>
    <s v="     "/>
    <n v="44010"/>
    <s v="6/28"/>
    <x v="0"/>
    <n v="0.33194444444444443"/>
    <s v="27"/>
    <n v="2"/>
    <s v="6"/>
    <x v="4"/>
    <n v="44010"/>
    <n v="0.32708333333333334"/>
    <s v="On June 28, 2020 at 0758 hours, a PG&amp;E troubleman was dispatched to the Catlett 1102 Distribution Circuit on Natomas Rd in the city Elverta and observed a grass fire occurred due to animal contact. Initial analysis indicates a bird made contact with the transformer causing it to flash, igniting the surrounding grass field and causing an outage to 27 customers. The troubleman found 3 of 3 fuses blown at fuse 2589 and reported that Transformer 221435739785 was cut in clear to safely refuse 2589. An EC tag was created for the damaged Transformer, Cutouts and arresters to be replaced. Power was restored to all 27 customers by 1728 hours on June 28, 2020. Pleasant Grove Fire Department was on scene to extinguish the fire.  "/>
    <s v="     "/>
    <s v="FAS"/>
    <m/>
    <s v="N"/>
    <x v="0"/>
    <s v="949251"/>
    <s v="20-0065803"/>
    <m/>
    <s v="T004999276"/>
    <n v="119225675"/>
    <m/>
    <s v="     "/>
    <x v="1"/>
    <s v="PG&amp;E"/>
    <m/>
    <s v="Vegetation"/>
    <m/>
    <s v="D"/>
    <s v="D"/>
    <s v="0.26-9.99"/>
    <m/>
    <s v="Contact - Animal - Bird"/>
    <s v="33.b. Animal contact"/>
    <s v="Contact - Bird"/>
    <s v="Contact from object"/>
    <s v="Contact - Animal"/>
    <m/>
    <s v="Contact - Animal"/>
    <s v="Transformer"/>
    <s v="Three Phase Fault"/>
    <m/>
    <s v="Overhead"/>
    <x v="3"/>
    <s v="Transformer"/>
    <s v="Cutout, Lightning Arrester"/>
    <s v="Transformer: 221435739785"/>
    <s v="     "/>
    <s v="Non-HFTD"/>
    <x v="0"/>
    <m/>
    <m/>
    <n v="38.758299999999998"/>
    <n v="-121.498"/>
    <s v="Sutter"/>
    <s v="CATLETT-1102"/>
    <m/>
    <n v="12000"/>
    <m/>
    <x v="0"/>
    <s v="Pleasant Grove FD"/>
    <s v="Agriculture"/>
    <m/>
    <m/>
    <s v="No"/>
    <m/>
    <m/>
    <m/>
    <m/>
    <m/>
    <m/>
    <m/>
    <s v="N"/>
    <s v="N"/>
    <m/>
    <m/>
    <s v="     "/>
    <m/>
    <m/>
    <m/>
    <m/>
    <m/>
    <m/>
    <m/>
    <m/>
    <m/>
    <m/>
    <m/>
    <m/>
    <m/>
    <m/>
    <m/>
    <m/>
    <m/>
    <m/>
    <m/>
  </r>
  <r>
    <s v="20210923"/>
    <s v="     "/>
    <n v="44375"/>
    <s v="6/28"/>
    <x v="0"/>
    <n v="0.97083333333333333"/>
    <s v="27"/>
    <n v="2"/>
    <s v="6"/>
    <x v="5"/>
    <n v="44375"/>
    <m/>
    <s v="Service connector between transformer and buss wire burnt open and ignited a small vegetation fire. The ensuing fire was 3 meters - 0.25 acre in size. This information is preliminary."/>
    <s v="     "/>
    <s v="FAS"/>
    <m/>
    <s v="N"/>
    <x v="0"/>
    <m/>
    <m/>
    <m/>
    <s v="T005328494, T005328521"/>
    <m/>
    <m/>
    <s v="     "/>
    <x v="1"/>
    <s v="PG&amp;E"/>
    <m/>
    <s v="Other"/>
    <s v="Service Connector"/>
    <s v="D"/>
    <s v="D"/>
    <s v="&lt;0.25"/>
    <m/>
    <s v="Equipment - PG&amp;E"/>
    <s v="34.m. Connection device damage or failure"/>
    <s v="Equipment - PG&amp;E"/>
    <s v="All types of equipment / facility failure"/>
    <s v="Splice/Clamp/Connector"/>
    <s v="Splice/Clamp/Connector"/>
    <m/>
    <m/>
    <m/>
    <s v="Y"/>
    <s v="Overhead"/>
    <x v="2"/>
    <s v="Splice/Clamp/Connector"/>
    <s v="Service Connector"/>
    <s v="101515001"/>
    <s v="     "/>
    <s v="Non-HFTD"/>
    <x v="0"/>
    <n v="249"/>
    <m/>
    <n v="41.079900000000002"/>
    <n v="-121.504"/>
    <s v="Shasta"/>
    <s v="PIT-NO-1-1101"/>
    <m/>
    <m/>
    <s v="N/A"/>
    <x v="0"/>
    <s v="Cal Fire"/>
    <s v="Agriculture"/>
    <s v="Grass fuel model"/>
    <m/>
    <s v="No"/>
    <m/>
    <m/>
    <m/>
    <m/>
    <m/>
    <m/>
    <m/>
    <s v="N"/>
    <s v="N"/>
    <m/>
    <m/>
    <s v="     "/>
    <m/>
    <m/>
    <m/>
    <m/>
    <m/>
    <m/>
    <m/>
    <m/>
    <m/>
    <m/>
    <m/>
    <m/>
    <m/>
    <m/>
    <m/>
    <m/>
    <m/>
    <m/>
    <m/>
  </r>
  <r>
    <s v="20210926"/>
    <s v="     "/>
    <n v="44375"/>
    <s v="6/28"/>
    <x v="0"/>
    <n v="0.48333333333333334"/>
    <s v="27"/>
    <n v="2"/>
    <s v="6"/>
    <x v="5"/>
    <n v="44375"/>
    <m/>
    <s v="Overhead primary wire down resulting in a fire roughly one acre in size. EOC preliminary notes: Received call from Eric Sutphin (415) 746-0410 w/ HAWC. Reporting a wire down outage located at Ave 424 and RD-66 in Reedley CA (Tulare County). Sutphin reported that the fire was about one-acre in size but is now extinguished (fire name is unknow). SIPT Engine 431 is on scene and the outage continues affecting 4 customers. Per the PSF one pole will require replacing, however this is not due to the event in question, it is simply being replaced because they are there. No indication of widespread damage, fatality, injury, or media attention.  _x000a_Called TMan Al Benegar (AxBr) (6/28/21 @ 1345 hours) who advised that wire 2 and 3 were separated midway from Pole # 103825344 South-East to Pole # 100891734. TMan noted there is no apparent cause to why wires were down. TMan confirmed there is no indication of widespread damage, fatality, injury, or media attention.  This information is preliminary."/>
    <s v="     "/>
    <s v="FAS"/>
    <m/>
    <s v="N"/>
    <x v="0"/>
    <m/>
    <s v="21-0080936"/>
    <m/>
    <s v="T005327920"/>
    <m/>
    <m/>
    <s v="     "/>
    <x v="1"/>
    <s v="PG&amp;E"/>
    <m/>
    <s v="Vegetation"/>
    <s v="Conductor"/>
    <s v="D"/>
    <s v="D"/>
    <s v="0.26-9.99"/>
    <m/>
    <s v="Equipment - PG&amp;E"/>
    <s v="34.b. Conductor damage or failure"/>
    <s v="Equipment - PG&amp;E"/>
    <s v="All types of equipment / facility failure"/>
    <s v="Conductor failure-all"/>
    <s v="Conductor - Primary"/>
    <m/>
    <m/>
    <s v="Line to Line"/>
    <s v="N"/>
    <s v="Overhead"/>
    <x v="3"/>
    <s v="Conductor - Primary"/>
    <s v="Conductor"/>
    <s v="100891734"/>
    <s v="     "/>
    <s v="Non-HFTD"/>
    <x v="0"/>
    <m/>
    <m/>
    <n v="36.562899999999999"/>
    <n v="-119.426"/>
    <s v="Tulare"/>
    <s v="WAHTOKE-1107"/>
    <m/>
    <n v="12000"/>
    <m/>
    <x v="0"/>
    <s v="Cal Fire"/>
    <s v="Agriculture"/>
    <s v="Grass fuel model"/>
    <m/>
    <s v="No"/>
    <m/>
    <m/>
    <m/>
    <m/>
    <m/>
    <m/>
    <m/>
    <s v="N"/>
    <s v="N"/>
    <m/>
    <m/>
    <s v="     "/>
    <m/>
    <m/>
    <m/>
    <m/>
    <m/>
    <m/>
    <m/>
    <m/>
    <m/>
    <m/>
    <m/>
    <m/>
    <m/>
    <m/>
    <m/>
    <m/>
    <m/>
    <m/>
    <m/>
  </r>
  <r>
    <s v="20140037"/>
    <s v="     "/>
    <n v="41819"/>
    <s v="6/29"/>
    <x v="0"/>
    <n v="0.33263888888888887"/>
    <s v="27"/>
    <n v="2"/>
    <s v="6"/>
    <x v="7"/>
    <n v="41819"/>
    <n v="0.33263888888888887"/>
    <s v="CREW TO REPLACE CUTOUTS"/>
    <s v="     "/>
    <m/>
    <m/>
    <s v="N"/>
    <x v="0"/>
    <s v="1041354"/>
    <s v="14-0041264"/>
    <m/>
    <m/>
    <n v="108543797"/>
    <m/>
    <s v="     "/>
    <x v="1"/>
    <s v="PG&amp;E"/>
    <m/>
    <s v="Vegetation"/>
    <m/>
    <s v="D"/>
    <m/>
    <s v="&lt;0.25"/>
    <s v="Square Feet: ; Acreage: "/>
    <s v="Equipment - PG&amp;E"/>
    <s v="34.n. Transformer damage or failure"/>
    <s v="Equipment - PG&amp;E"/>
    <s v="All types of equipment / facility failure"/>
    <s v="Transformer"/>
    <s v="Transformer"/>
    <m/>
    <m/>
    <s v="Line to Ground"/>
    <s v="AT&amp;T"/>
    <s v="Overhead"/>
    <x v="1"/>
    <s v="Transformer"/>
    <m/>
    <s v="101297918"/>
    <s v="     "/>
    <s v="Non-HFTD"/>
    <x v="0"/>
    <m/>
    <m/>
    <n v="38.779400000000003"/>
    <n v="-121.506"/>
    <s v="Sutter"/>
    <s v="CATLETT-1102"/>
    <s v="153761102"/>
    <m/>
    <s v="N/A"/>
    <x v="0"/>
    <m/>
    <s v="Urban"/>
    <m/>
    <m/>
    <s v="No"/>
    <m/>
    <m/>
    <m/>
    <m/>
    <m/>
    <m/>
    <m/>
    <s v="N"/>
    <s v="N"/>
    <m/>
    <m/>
    <s v="     "/>
    <m/>
    <m/>
    <m/>
    <m/>
    <m/>
    <m/>
    <m/>
    <m/>
    <m/>
    <m/>
    <m/>
    <m/>
    <m/>
    <m/>
    <m/>
    <m/>
    <m/>
    <m/>
    <m/>
  </r>
  <r>
    <s v="20140038"/>
    <s v="     "/>
    <n v="41819"/>
    <s v="6/29"/>
    <x v="0"/>
    <n v="0.34930555555555554"/>
    <s v="27"/>
    <n v="2"/>
    <s v="6"/>
    <x v="7"/>
    <n v="41819"/>
    <n v="0.34930555555555554"/>
    <s v="TMAN MORINO REPORTS BROKEN SB JUMPER 15745 #3 PHASE CAUSED 50 X 100 FT FIRE FULLY CONTAINED, POLE OK, NO STRUCTURE DAMAGE, WILL MAKE REPAIRS TO JUMPER ON DL"/>
    <s v="     "/>
    <m/>
    <m/>
    <s v="N"/>
    <x v="0"/>
    <s v="1041368"/>
    <s v="14-0041261"/>
    <m/>
    <m/>
    <m/>
    <m/>
    <s v="     "/>
    <x v="1"/>
    <s v="PG&amp;E"/>
    <m/>
    <s v="Vegetation"/>
    <m/>
    <s v="D"/>
    <m/>
    <s v="&lt;0.25"/>
    <s v="Square Feet: ; Acreage: "/>
    <s v="Equipment - PG&amp;E"/>
    <s v="34.b. Conductor damage or failure"/>
    <s v="Equipment - PG&amp;E"/>
    <s v="All types of equipment / facility failure"/>
    <s v="Conductor"/>
    <s v="Conductor"/>
    <m/>
    <m/>
    <s v="Line to Line"/>
    <m/>
    <s v="Overhead"/>
    <x v="3"/>
    <s v="Conductor"/>
    <m/>
    <s v="SB 15745  ARBOGA RD 500' S/O FURNEAUX RD 2 SP EAST"/>
    <s v="     "/>
    <s v="Non-HFTD"/>
    <x v="0"/>
    <m/>
    <m/>
    <n v="39.091999999999999"/>
    <n v="-121.54300000000001"/>
    <s v="Yuba"/>
    <s v="OLIVEHURST-1104"/>
    <s v="152901102"/>
    <n v="12000"/>
    <s v="OLIVEHURST 1104CB"/>
    <x v="0"/>
    <m/>
    <s v="Urban"/>
    <m/>
    <m/>
    <s v="No"/>
    <m/>
    <m/>
    <m/>
    <m/>
    <m/>
    <m/>
    <m/>
    <s v="N"/>
    <s v="N"/>
    <m/>
    <m/>
    <s v="     "/>
    <m/>
    <m/>
    <m/>
    <m/>
    <m/>
    <m/>
    <m/>
    <m/>
    <m/>
    <m/>
    <m/>
    <m/>
    <m/>
    <m/>
    <m/>
    <m/>
    <m/>
    <m/>
    <m/>
  </r>
  <r>
    <s v="20140039"/>
    <s v="     "/>
    <n v="41819"/>
    <s v="6/29"/>
    <x v="0"/>
    <n v="0.82847222222222228"/>
    <s v="27"/>
    <n v="2"/>
    <s v="6"/>
    <x v="7"/>
    <n v="41819"/>
    <n v="0.82847222222222228"/>
    <m/>
    <s v="     "/>
    <m/>
    <m/>
    <s v="N"/>
    <x v="0"/>
    <s v="1041705"/>
    <s v="14-0041318"/>
    <m/>
    <m/>
    <n v="108544047"/>
    <m/>
    <s v="     "/>
    <x v="1"/>
    <s v="PG&amp;E"/>
    <m/>
    <s v="Vegetation"/>
    <m/>
    <s v="D"/>
    <m/>
    <s v="&lt;0.25"/>
    <s v="Square Feet: 40 x 80; Acreage: 0.073"/>
    <s v="Vegetation"/>
    <s v="33.a. Veg. contact"/>
    <s v="Vegetation"/>
    <s v="All types of equipment / facility failure"/>
    <s v="Contact - Vegetation"/>
    <m/>
    <s v="Contact - Vegetation"/>
    <s v="Conductor"/>
    <s v="Three Phase Fault"/>
    <m/>
    <s v="Overhead"/>
    <x v="3"/>
    <s v="Conductor"/>
    <m/>
    <s v="3600 E. AUTSTIN CREEK RD"/>
    <s v="     "/>
    <s v="Non-HFTD"/>
    <x v="0"/>
    <n v="140"/>
    <m/>
    <n v="38.520800000000001"/>
    <n v="-123.06100000000001"/>
    <s v="Sonoma"/>
    <s v="MONTE-RIO-1111"/>
    <s v="42811111"/>
    <n v="12000"/>
    <s v="MONTE RIO 111137520"/>
    <x v="1"/>
    <s v="Cal Fire Dept"/>
    <s v="Conifer Forest"/>
    <m/>
    <m/>
    <s v="No"/>
    <m/>
    <m/>
    <m/>
    <m/>
    <m/>
    <m/>
    <m/>
    <s v="N"/>
    <s v="N"/>
    <m/>
    <m/>
    <s v="     "/>
    <s v="38.52080000"/>
    <s v="-123.06067000"/>
    <s v="Jul  1 2014 12:00AM"/>
    <s v="TrunkFail"/>
    <s v="A green Douglas Fir tree failed at the base and fell down hillside through the 12kv conductors, causing a 40x80 foot fire. No evidence of rot."/>
    <s v="FIRD"/>
    <s v="125"/>
    <s v="35"/>
    <s v="75"/>
    <s v="Slight"/>
    <s v="None"/>
    <s v="N"/>
    <s v="1"/>
    <m/>
    <s v="Hillside"/>
    <s v="A"/>
    <s v="CrossArm"/>
    <s v="BareWire"/>
    <s v="2"/>
  </r>
  <r>
    <s v="SAP201421109"/>
    <s v="     "/>
    <n v="41819"/>
    <s v="6/29"/>
    <x v="0"/>
    <m/>
    <s v="27"/>
    <n v="2"/>
    <s v="6"/>
    <x v="7"/>
    <n v="41817"/>
    <m/>
    <s v="pole fire; fuse 11561; failed fuse; completed on pm 31044727"/>
    <s v="     "/>
    <s v="SAP"/>
    <n v="44580"/>
    <s v="Y"/>
    <x v="0"/>
    <s v="1040487"/>
    <s v="14-0040920"/>
    <m/>
    <s v="T003145779"/>
    <n v="108541954"/>
    <m/>
    <s v="     "/>
    <x v="0"/>
    <s v="PG&amp;E"/>
    <m/>
    <m/>
    <m/>
    <s v="D"/>
    <m/>
    <s v="Structure-PG&amp;E only"/>
    <m/>
    <s v="Equipment - PG&amp;E"/>
    <s v="34.c. Fuse damage or failure"/>
    <s v="Equipment - PG&amp;E"/>
    <s v="Fuse failure - all"/>
    <s v="Fuse failure - all"/>
    <s v="Pole"/>
    <m/>
    <m/>
    <s v="Line to Ground"/>
    <s v="Yes"/>
    <s v="Overhead"/>
    <x v="0"/>
    <s v="Pole"/>
    <m/>
    <s v="101864511"/>
    <s v="     "/>
    <s v="Non-HFTD"/>
    <x v="0"/>
    <m/>
    <m/>
    <n v="34.880400000000002"/>
    <n v="-120.419"/>
    <s v="Santa Barbara"/>
    <s v="FAIRWAY-1108"/>
    <m/>
    <m/>
    <s v="FAIRWAY 110887606"/>
    <x v="0"/>
    <m/>
    <m/>
    <m/>
    <m/>
    <s v="No"/>
    <m/>
    <m/>
    <m/>
    <m/>
    <m/>
    <m/>
    <m/>
    <s v="N"/>
    <s v="N"/>
    <m/>
    <m/>
    <s v="     "/>
    <m/>
    <m/>
    <m/>
    <m/>
    <m/>
    <m/>
    <m/>
    <m/>
    <m/>
    <m/>
    <m/>
    <m/>
    <m/>
    <m/>
    <m/>
    <m/>
    <m/>
    <m/>
    <m/>
  </r>
  <r>
    <s v="SAP201421108"/>
    <s v="     "/>
    <n v="41819"/>
    <s v="6/29"/>
    <x v="0"/>
    <m/>
    <s v="27"/>
    <n v="2"/>
    <s v="6"/>
    <x v="7"/>
    <n v="41817"/>
    <m/>
    <s v="pole fire; replace pole and transformer; failed sectionalizer; fuse 1267"/>
    <s v="     "/>
    <s v="SAP"/>
    <n v="44580"/>
    <s v="Y"/>
    <x v="0"/>
    <s v="1040460"/>
    <s v="14-0040908"/>
    <m/>
    <s v="T003145711"/>
    <n v="108539804"/>
    <m/>
    <s v="     "/>
    <x v="0"/>
    <s v="PG&amp;E"/>
    <m/>
    <m/>
    <m/>
    <s v="D"/>
    <m/>
    <s v="Structure-PG&amp;E only"/>
    <m/>
    <s v="Equipment - PG&amp;E"/>
    <s v="34.o. Other"/>
    <s v="Equipment - PG&amp;E"/>
    <s v="Other"/>
    <s v="Other"/>
    <s v="Sectionalizer"/>
    <m/>
    <m/>
    <s v="None"/>
    <s v="No"/>
    <s v="Overhead"/>
    <x v="0"/>
    <s v="Sectionalizer"/>
    <m/>
    <s v="101898425"/>
    <s v="     "/>
    <s v="Non-HFTD"/>
    <x v="0"/>
    <m/>
    <m/>
    <n v="34.920900000000003"/>
    <n v="-120.468"/>
    <s v="Santa Barbara"/>
    <s v="FAIRWAY-1107"/>
    <m/>
    <m/>
    <s v="FAIRWAY 1107M124"/>
    <x v="0"/>
    <m/>
    <m/>
    <m/>
    <m/>
    <s v="No"/>
    <m/>
    <m/>
    <m/>
    <m/>
    <m/>
    <m/>
    <m/>
    <s v="N"/>
    <s v="N"/>
    <m/>
    <m/>
    <s v="     "/>
    <m/>
    <m/>
    <m/>
    <m/>
    <m/>
    <m/>
    <m/>
    <m/>
    <m/>
    <m/>
    <m/>
    <m/>
    <m/>
    <m/>
    <m/>
    <m/>
    <m/>
    <m/>
    <m/>
  </r>
  <r>
    <s v="SAP201421110"/>
    <s v="     "/>
    <n v="41819"/>
    <s v="6/29"/>
    <x v="0"/>
    <m/>
    <s v="27"/>
    <n v="2"/>
    <s v="6"/>
    <x v="7"/>
    <n v="41817"/>
    <m/>
    <s v="Crossarm replaced due to pole fire; broken insulator; flashed transformer"/>
    <s v="     "/>
    <s v="SAP"/>
    <n v="44580"/>
    <s v="Y"/>
    <x v="0"/>
    <s v="4780757"/>
    <s v="N/A"/>
    <m/>
    <s v="T003145741"/>
    <n v="108542399"/>
    <m/>
    <s v="     "/>
    <x v="0"/>
    <s v="PG&amp;E"/>
    <m/>
    <m/>
    <m/>
    <s v="D"/>
    <m/>
    <s v="Structure-PG&amp;E only"/>
    <m/>
    <s v="Equipment - PG&amp;E"/>
    <s v="34.g. Insulator and brushing damage or failure"/>
    <s v="Equipment - PG&amp;E"/>
    <s v="Insulator failure"/>
    <s v="Insulator failure"/>
    <s v="Transformer"/>
    <m/>
    <m/>
    <m/>
    <s v="No"/>
    <s v="Overhead"/>
    <x v="0"/>
    <s v="Transformer"/>
    <m/>
    <s v="100579068"/>
    <s v="     "/>
    <s v="Non-HFTD"/>
    <x v="0"/>
    <m/>
    <m/>
    <n v="37.332999999999998"/>
    <n v="-121.825"/>
    <s v="Santa Clara"/>
    <s v="SWIFT-2106"/>
    <m/>
    <m/>
    <m/>
    <x v="0"/>
    <m/>
    <m/>
    <m/>
    <m/>
    <s v="No"/>
    <m/>
    <m/>
    <m/>
    <m/>
    <m/>
    <m/>
    <m/>
    <s v="N"/>
    <s v="N"/>
    <m/>
    <m/>
    <s v="     "/>
    <m/>
    <m/>
    <m/>
    <m/>
    <m/>
    <m/>
    <m/>
    <m/>
    <m/>
    <m/>
    <m/>
    <m/>
    <m/>
    <m/>
    <m/>
    <m/>
    <m/>
    <m/>
    <m/>
  </r>
  <r>
    <s v="20150173"/>
    <s v="     "/>
    <n v="42184"/>
    <s v="6/29"/>
    <x v="0"/>
    <n v="0.3215277777777778"/>
    <s v="27"/>
    <n v="2"/>
    <s v="6"/>
    <x v="2"/>
    <n v="42184"/>
    <n v="0.2902777777777778"/>
    <s v="primary down due to bad connector, crew called, made safe"/>
    <s v="     "/>
    <m/>
    <m/>
    <s v="N"/>
    <x v="0"/>
    <s v="1258448"/>
    <s v="15-0043890"/>
    <m/>
    <m/>
    <n v="110477755"/>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0"/>
    <s v="Overhead"/>
    <x v="3"/>
    <s v="Conductor"/>
    <m/>
    <s v="rd 33 1/2 n/o ave 12 at 5451"/>
    <s v="     "/>
    <s v="Non-HFTD"/>
    <x v="0"/>
    <m/>
    <m/>
    <n v="36.9343"/>
    <n v="-119.93899999999999"/>
    <s v="Madera"/>
    <s v="BORDEN-1101"/>
    <s v="255121101"/>
    <n v="12000"/>
    <s v="N/A"/>
    <x v="0"/>
    <m/>
    <s v="Agriculture"/>
    <m/>
    <m/>
    <s v="No"/>
    <m/>
    <m/>
    <m/>
    <m/>
    <m/>
    <m/>
    <m/>
    <s v="N"/>
    <s v="N"/>
    <m/>
    <m/>
    <s v="     "/>
    <m/>
    <m/>
    <m/>
    <m/>
    <m/>
    <m/>
    <m/>
    <m/>
    <m/>
    <m/>
    <m/>
    <m/>
    <m/>
    <m/>
    <m/>
    <m/>
    <m/>
    <m/>
    <m/>
  </r>
  <r>
    <s v="20150174"/>
    <s v="     "/>
    <n v="42184"/>
    <s v="6/29"/>
    <x v="0"/>
    <n v="0.78125"/>
    <s v="27"/>
    <n v="2"/>
    <s v="6"/>
    <x v="2"/>
    <m/>
    <m/>
    <s v="CREW TO REPLACE BROKEN POLE AND 1 SPAN OF OPEN WIRE SECONDARY"/>
    <s v="     "/>
    <m/>
    <m/>
    <s v="N"/>
    <x v="0"/>
    <m/>
    <m/>
    <m/>
    <m/>
    <m/>
    <m/>
    <s v="     "/>
    <x v="1"/>
    <s v="PG&amp;E"/>
    <m/>
    <s v="Vegetation"/>
    <m/>
    <s v="D"/>
    <m/>
    <s v="&lt;3 meters of linear travel"/>
    <s v="Square Feet: ; Acreage: "/>
    <s v="Contact - 3rd Party"/>
    <s v="33.d. Vehicle contact"/>
    <s v="Contact - 3rd Party"/>
    <s v="All types of equipment / facility failure"/>
    <s v="Contact - Vehicle"/>
    <m/>
    <s v="Contact - Vehicle"/>
    <s v="Pole"/>
    <m/>
    <s v="PACIFIC BELL"/>
    <s v="Overhead"/>
    <x v="1"/>
    <s v="Conductor"/>
    <m/>
    <s v="101319193"/>
    <s v="     "/>
    <s v="Non-HFTD"/>
    <x v="0"/>
    <m/>
    <m/>
    <n v="39.117100000000001"/>
    <n v="-121.572"/>
    <s v="Yuba"/>
    <s v="OLIVEHURST-1103"/>
    <s v="152901103"/>
    <m/>
    <s v="N/A"/>
    <x v="0"/>
    <s v="OLIVEHURST FIRE"/>
    <s v="Urban"/>
    <m/>
    <m/>
    <s v="No"/>
    <m/>
    <m/>
    <m/>
    <m/>
    <m/>
    <m/>
    <m/>
    <s v="N"/>
    <s v="N"/>
    <m/>
    <m/>
    <s v="     "/>
    <m/>
    <m/>
    <m/>
    <m/>
    <m/>
    <m/>
    <m/>
    <m/>
    <m/>
    <m/>
    <m/>
    <m/>
    <m/>
    <m/>
    <m/>
    <m/>
    <m/>
    <m/>
    <m/>
  </r>
  <r>
    <s v="20150171"/>
    <s v="     "/>
    <n v="42184"/>
    <s v="6/29"/>
    <x v="0"/>
    <n v="4.583333333333333E-2"/>
    <s v="27"/>
    <n v="2"/>
    <s v="6"/>
    <x v="2"/>
    <n v="42184"/>
    <n v="4.583333333333333E-2"/>
    <s v="0"/>
    <s v="     "/>
    <m/>
    <m/>
    <s v="N"/>
    <x v="0"/>
    <s v="1258410"/>
    <s v="15-0043880"/>
    <m/>
    <m/>
    <n v="110477648"/>
    <m/>
    <s v="     "/>
    <x v="1"/>
    <s v="PG&amp;E"/>
    <m/>
    <s v="Vegetation"/>
    <m/>
    <s v="D"/>
    <m/>
    <s v="&lt;0.25"/>
    <s v="Square Feet: ; Acreage: "/>
    <s v="Equipment - PG&amp;E"/>
    <s v="34.b. Conductor damage or failure"/>
    <s v="Equipment - PG&amp;E"/>
    <s v="All types of equipment / facility failure"/>
    <s v="Conductor"/>
    <s v="Conductor"/>
    <m/>
    <m/>
    <s v="Line to Ground"/>
    <s v="PACIFIC BELL"/>
    <s v="Overhead"/>
    <x v="3"/>
    <s v="Conductor"/>
    <m/>
    <s v="100145659"/>
    <s v="     "/>
    <s v="Non-HFTD"/>
    <x v="0"/>
    <m/>
    <m/>
    <n v="35.351599999999998"/>
    <n v="-119.032"/>
    <s v="Kern"/>
    <s v="WESTPARK-1101"/>
    <s v="253701108"/>
    <n v="12000"/>
    <s v="WESTPARK 11033768"/>
    <x v="0"/>
    <s v="Bakersfield FD"/>
    <s v="Urban"/>
    <m/>
    <m/>
    <s v="No"/>
    <m/>
    <m/>
    <m/>
    <m/>
    <m/>
    <m/>
    <m/>
    <s v="N"/>
    <s v="N"/>
    <m/>
    <m/>
    <s v="     "/>
    <m/>
    <m/>
    <m/>
    <m/>
    <m/>
    <m/>
    <m/>
    <m/>
    <m/>
    <m/>
    <m/>
    <m/>
    <m/>
    <m/>
    <m/>
    <m/>
    <m/>
    <m/>
    <m/>
  </r>
  <r>
    <s v="20150172"/>
    <s v="     "/>
    <n v="42184"/>
    <s v="6/29"/>
    <x v="0"/>
    <n v="0.26805555555555555"/>
    <s v="27"/>
    <n v="2"/>
    <s v="6"/>
    <x v="2"/>
    <n v="42184"/>
    <n v="0.26805555555555555"/>
    <s v="fu crew"/>
    <s v="     "/>
    <m/>
    <m/>
    <s v="N"/>
    <x v="0"/>
    <s v="1258443"/>
    <s v="15-0043887"/>
    <m/>
    <m/>
    <n v="110477833"/>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3"/>
    <s v="Conductor"/>
    <m/>
    <s v="100311342"/>
    <s v="     "/>
    <s v="Non-HFTD"/>
    <x v="0"/>
    <m/>
    <m/>
    <n v="37.564599999999999"/>
    <n v="-122.393"/>
    <s v="San Mateo"/>
    <s v="CAROLANDS-0403"/>
    <s v="24060403"/>
    <n v="4000"/>
    <s v="CAROLANDS 040387073"/>
    <x v="0"/>
    <s v="Burlingame FD"/>
    <s v="Herbaceous"/>
    <m/>
    <m/>
    <s v="No"/>
    <m/>
    <m/>
    <m/>
    <m/>
    <m/>
    <m/>
    <m/>
    <s v="N"/>
    <s v="N"/>
    <m/>
    <m/>
    <s v="     "/>
    <s v="37.34390000"/>
    <s v="-122.24190000"/>
    <s v="Jun 29 2015  4:30PM"/>
    <s v="BranchFail"/>
    <s v="Tree is in relative good health, full green canopy. The branch that failed was also green and living. There is evidence of some mold/fungus inside the top of the branch collar, probably a crack led to water seeping in and weakening the attachment. This would not have been visible from the ground prior to branch failure."/>
    <s v="PINM"/>
    <s v="60"/>
    <s v="36"/>
    <s v="35"/>
    <s v="None"/>
    <s v="Slight"/>
    <s v="N"/>
    <s v="1"/>
    <m/>
    <s v="Hillside"/>
    <s v="A"/>
    <s v="CrossArm"/>
    <s v="BareWire"/>
    <s v="3"/>
  </r>
  <r>
    <s v="20160142"/>
    <s v="     "/>
    <n v="42550"/>
    <s v="6/29"/>
    <x v="0"/>
    <n v="0.53819444444444442"/>
    <s v="27"/>
    <n v="2"/>
    <s v="6"/>
    <x v="6"/>
    <m/>
    <m/>
    <s v="C595 HAVE OPN JMPER NEED TO REPLACE 3 PT 44 C/O &amp; REPAIR JMPER. CO PIN # 285005"/>
    <s v="     "/>
    <m/>
    <m/>
    <s v="N"/>
    <x v="0"/>
    <s v="1498273"/>
    <m/>
    <m/>
    <m/>
    <m/>
    <m/>
    <s v="     "/>
    <x v="1"/>
    <s v="PG&amp;E"/>
    <m/>
    <s v="Vegetation"/>
    <m/>
    <s v="D"/>
    <m/>
    <s v="&lt;0.25"/>
    <s v="Square Feet: ; Acreage: "/>
    <s v="Equipment - PG&amp;E"/>
    <s v="34.o. Other"/>
    <s v="Equipment - PG&amp;E"/>
    <s v="All types of equipment / facility failure"/>
    <s v="Jumper"/>
    <s v="Jumper"/>
    <m/>
    <m/>
    <m/>
    <m/>
    <s v="Overhead"/>
    <x v="1"/>
    <s v="Other"/>
    <m/>
    <s v="101754504"/>
    <s v="     "/>
    <s v="Non-HFTD"/>
    <x v="0"/>
    <m/>
    <m/>
    <n v="36.500399999999999"/>
    <n v="-121.435"/>
    <s v="Monterey"/>
    <s v="SOLEDAD-2101"/>
    <s v="182052105"/>
    <m/>
    <s v="N/A"/>
    <x v="0"/>
    <s v="N.A."/>
    <s v="Urban"/>
    <m/>
    <m/>
    <s v="No"/>
    <m/>
    <m/>
    <m/>
    <m/>
    <m/>
    <m/>
    <m/>
    <s v="N"/>
    <s v="N"/>
    <m/>
    <m/>
    <s v="     "/>
    <m/>
    <m/>
    <m/>
    <m/>
    <m/>
    <m/>
    <m/>
    <m/>
    <m/>
    <m/>
    <m/>
    <m/>
    <m/>
    <m/>
    <m/>
    <m/>
    <m/>
    <m/>
    <m/>
  </r>
  <r>
    <s v="MIA201610309"/>
    <s v="     "/>
    <n v="42550"/>
    <s v="6/29"/>
    <x v="0"/>
    <n v="0.38872685185185185"/>
    <s v="27"/>
    <n v="2"/>
    <s v="6"/>
    <x v="6"/>
    <m/>
    <m/>
    <s v="HILL CREST DR AND MELVILLE RD in Garberville; Vegetation Fire due to OIS 1498963, Switch arced and caused fire to the grass. Less than 1/4 acre, no damage"/>
    <s v="     "/>
    <s v="FAS"/>
    <n v="44247"/>
    <s v="Y"/>
    <x v="0"/>
    <m/>
    <s v="N/A"/>
    <m/>
    <s v="192655"/>
    <n v="111752432"/>
    <m/>
    <s v="     "/>
    <x v="1"/>
    <s v="PG&amp;E"/>
    <m/>
    <m/>
    <m/>
    <s v="D"/>
    <m/>
    <s v="&lt;0.25"/>
    <m/>
    <s v="Equipment - PG&amp;E"/>
    <s v="34.e. Switch damage or failure"/>
    <s v="Equipment - PG&amp;E"/>
    <s v="All types of equipment / facility failure"/>
    <s v="Switch failure"/>
    <s v="Switch"/>
    <m/>
    <m/>
    <m/>
    <s v="Unknown"/>
    <s v="Overhead"/>
    <x v="0"/>
    <m/>
    <m/>
    <s v="SwitchOper #: 2087 "/>
    <s v="     "/>
    <s v="Non-HFTD"/>
    <x v="0"/>
    <n v="105"/>
    <m/>
    <n v="40.0976"/>
    <n v="-123.794"/>
    <s v="Humboldt"/>
    <s v="GARBERVILLE-1101"/>
    <s v="192221101"/>
    <n v="11000"/>
    <m/>
    <x v="0"/>
    <s v="Unknown"/>
    <s v="Hardwood Woodland"/>
    <m/>
    <m/>
    <s v="No"/>
    <m/>
    <m/>
    <m/>
    <m/>
    <m/>
    <m/>
    <m/>
    <s v="N"/>
    <s v="N"/>
    <m/>
    <m/>
    <s v="     "/>
    <m/>
    <m/>
    <m/>
    <m/>
    <m/>
    <m/>
    <m/>
    <m/>
    <m/>
    <m/>
    <m/>
    <m/>
    <m/>
    <m/>
    <m/>
    <m/>
    <m/>
    <m/>
    <m/>
  </r>
  <r>
    <s v="20170157"/>
    <s v="     "/>
    <n v="42915"/>
    <s v="6/29"/>
    <x v="0"/>
    <n v="0.91319444444444442"/>
    <s v="26"/>
    <n v="2"/>
    <s v="6"/>
    <x v="0"/>
    <n v="42915"/>
    <n v="0.91319444444444442"/>
    <s v="0"/>
    <s v="     "/>
    <m/>
    <m/>
    <s v="N"/>
    <x v="0"/>
    <s v="1821071"/>
    <s v="17-0059645"/>
    <m/>
    <m/>
    <m/>
    <m/>
    <s v="     "/>
    <x v="1"/>
    <s v="PG&amp;E"/>
    <m/>
    <s v="Vegetation"/>
    <m/>
    <s v="D"/>
    <m/>
    <s v="10-99"/>
    <s v="Square Feet: ; Acreage: 42"/>
    <s v="Equipment - PG&amp;E"/>
    <s v="34.n. Transformer damage or failure"/>
    <s v="Equipment - PG&amp;E"/>
    <s v="All types of equipment / facility failure"/>
    <s v="Transformer"/>
    <s v="Transformer"/>
    <m/>
    <m/>
    <s v="Line to Ground"/>
    <s v="Unknown"/>
    <s v="Overhead"/>
    <x v="3"/>
    <s v="Transformer"/>
    <m/>
    <s v="103312369"/>
    <s v="     "/>
    <s v="Non-HFTD"/>
    <x v="0"/>
    <n v="565"/>
    <m/>
    <n v="35.980400000000003"/>
    <n v="-121.096"/>
    <s v="Monterey"/>
    <s v="JOLON-1102"/>
    <s v="182981102"/>
    <n v="12000"/>
    <s v="JOLON 11027002"/>
    <x v="0"/>
    <s v="Cal Fire"/>
    <s v="Agriculture"/>
    <m/>
    <m/>
    <s v="No"/>
    <s v="42"/>
    <m/>
    <m/>
    <m/>
    <m/>
    <s v="LOCKWOOD"/>
    <m/>
    <s v="N"/>
    <s v="N"/>
    <m/>
    <m/>
    <s v="     "/>
    <m/>
    <m/>
    <m/>
    <m/>
    <m/>
    <m/>
    <m/>
    <m/>
    <m/>
    <m/>
    <m/>
    <m/>
    <m/>
    <m/>
    <m/>
    <m/>
    <m/>
    <m/>
    <m/>
  </r>
  <r>
    <s v="20170156"/>
    <s v="     "/>
    <n v="42915"/>
    <s v="6/29"/>
    <x v="0"/>
    <m/>
    <s v="26"/>
    <n v="2"/>
    <s v="6"/>
    <x v="0"/>
    <n v="42915"/>
    <n v="0.77152777777777781"/>
    <s v="TRIMMED OAK AND BAY TREE AROUND OPEN WIRE SEC. GOOD SEPERATION ON CONDUCTORS. PV OK"/>
    <s v="     "/>
    <m/>
    <m/>
    <s v="N"/>
    <x v="0"/>
    <s v="1820968"/>
    <m/>
    <m/>
    <m/>
    <m/>
    <m/>
    <s v="     "/>
    <x v="1"/>
    <s v="PG&amp;E"/>
    <m/>
    <s v="Vegetation"/>
    <m/>
    <s v="D"/>
    <m/>
    <s v="&lt;3 meters of linear travel"/>
    <s v="Square Feet: ; Acreage: "/>
    <s v="Vegetation"/>
    <s v="33.a. Veg. contact"/>
    <s v="Vegetation"/>
    <s v="All types of equipment / facility failure"/>
    <s v="Contact - Vegetation"/>
    <m/>
    <s v="Contact - Vegetation"/>
    <s v="Conductor"/>
    <m/>
    <s v="PACIFIC BELL"/>
    <s v="Overhead"/>
    <x v="1"/>
    <s v="Conductor"/>
    <m/>
    <s v="102021185"/>
    <s v="     "/>
    <s v="Non-HFTD"/>
    <x v="0"/>
    <m/>
    <m/>
    <n v="38.444499999999998"/>
    <n v="-122.9"/>
    <s v="Sonoma"/>
    <s v="MOLINO-1102"/>
    <s v="42571102"/>
    <m/>
    <s v="N/A"/>
    <x v="1"/>
    <s v="Unknown"/>
    <s v="Urban"/>
    <m/>
    <m/>
    <s v="No"/>
    <m/>
    <m/>
    <m/>
    <m/>
    <m/>
    <m/>
    <m/>
    <s v="N"/>
    <s v="N"/>
    <m/>
    <m/>
    <s v="     "/>
    <m/>
    <m/>
    <m/>
    <m/>
    <m/>
    <m/>
    <m/>
    <m/>
    <m/>
    <m/>
    <m/>
    <m/>
    <m/>
    <m/>
    <m/>
    <m/>
    <m/>
    <m/>
    <m/>
  </r>
  <r>
    <s v="SAP201711518"/>
    <s v="     "/>
    <n v="42915"/>
    <s v="6/29"/>
    <x v="0"/>
    <m/>
    <s v="26"/>
    <n v="2"/>
    <s v="6"/>
    <x v="0"/>
    <n v="42913"/>
    <m/>
    <s v="1445 Cypress in Tracy; fiberglass enclosure burnt by transformer fire"/>
    <s v="     "/>
    <s v="SAP"/>
    <n v="44580"/>
    <s v="Y"/>
    <x v="0"/>
    <m/>
    <s v="N/A"/>
    <m/>
    <s v="N/A"/>
    <n v="113001311"/>
    <m/>
    <s v="     "/>
    <x v="0"/>
    <s v="PG&amp;E"/>
    <m/>
    <m/>
    <m/>
    <s v="D"/>
    <m/>
    <s v="Structure-PG&amp;E only"/>
    <m/>
    <s v="Equipment - PG&amp;E"/>
    <s v="34.n. Transformer damage or failure"/>
    <s v="Equipment - PG&amp;E"/>
    <s v="Transformer failure"/>
    <s v="Transformer failure"/>
    <s v="Transformer"/>
    <m/>
    <m/>
    <m/>
    <s v="No"/>
    <s v="Underground"/>
    <x v="0"/>
    <s v="Transformer"/>
    <m/>
    <s v="103208035"/>
    <s v="     "/>
    <s v="Non-HFTD"/>
    <x v="0"/>
    <m/>
    <m/>
    <n v="37.733699999999999"/>
    <n v="-121.44199999999999"/>
    <s v="San Joaquin"/>
    <s v="TRACY-1105"/>
    <m/>
    <m/>
    <m/>
    <x v="0"/>
    <m/>
    <m/>
    <m/>
    <m/>
    <s v="No"/>
    <m/>
    <m/>
    <m/>
    <m/>
    <m/>
    <m/>
    <m/>
    <s v="N"/>
    <s v="N"/>
    <m/>
    <m/>
    <s v="     "/>
    <m/>
    <m/>
    <m/>
    <m/>
    <m/>
    <m/>
    <m/>
    <m/>
    <m/>
    <m/>
    <m/>
    <m/>
    <m/>
    <m/>
    <m/>
    <m/>
    <m/>
    <m/>
    <m/>
  </r>
  <r>
    <s v="20180396"/>
    <s v="     "/>
    <n v="43280"/>
    <s v="6/29"/>
    <x v="0"/>
    <n v="0.63194444444444442"/>
    <s v="26"/>
    <n v="2"/>
    <s v="6"/>
    <x v="1"/>
    <n v="43280"/>
    <n v="0.63194444444444442"/>
    <s v="EXCAVATOR HIT LINE CAUSING PRIMARY LINES TO GET TOGETHER CAUSING LARGE VEG FIRE FOUND ALL 3 FUSES BLOWN AT FCO 55215."/>
    <s v="     "/>
    <s v="FAS"/>
    <m/>
    <s v="N"/>
    <x v="0"/>
    <s v="121215"/>
    <s v="18-0055786"/>
    <m/>
    <m/>
    <m/>
    <s v="EI180629A"/>
    <s v="     "/>
    <x v="1"/>
    <s v="PG&amp;E"/>
    <m/>
    <m/>
    <m/>
    <s v="D"/>
    <m/>
    <s v="&gt;5,000"/>
    <m/>
    <s v="Wire-Wire Contact"/>
    <s v="35.a. Wire-to-wire contact / contamination"/>
    <s v="Wire-Wire Contact"/>
    <s v="Other"/>
    <s v="Other"/>
    <m/>
    <m/>
    <m/>
    <s v="Three Phase Fault"/>
    <m/>
    <s v="Overhead"/>
    <x v="3"/>
    <m/>
    <s v="Vehicle contact"/>
    <s v="55215"/>
    <s v="     "/>
    <s v="Non-HFTD"/>
    <x v="0"/>
    <m/>
    <m/>
    <n v="38.052500000000002"/>
    <n v="-120.93899999999999"/>
    <s v="San Joaquin"/>
    <s v="CORRAL-1101"/>
    <s v="162991101"/>
    <n v="11000"/>
    <s v="CORRAL 11012128"/>
    <x v="0"/>
    <m/>
    <s v="Herbaceous"/>
    <m/>
    <m/>
    <s v="No"/>
    <s v="12300"/>
    <s v="1"/>
    <m/>
    <m/>
    <m/>
    <s v="WAVERLY"/>
    <m/>
    <s v="N"/>
    <s v="N"/>
    <m/>
    <m/>
    <s v="     "/>
    <m/>
    <m/>
    <m/>
    <m/>
    <m/>
    <m/>
    <m/>
    <m/>
    <m/>
    <m/>
    <m/>
    <m/>
    <m/>
    <m/>
    <m/>
    <m/>
    <m/>
    <m/>
    <m/>
  </r>
  <r>
    <s v="20180395"/>
    <s v="     "/>
    <n v="43280"/>
    <s v="6/29"/>
    <x v="0"/>
    <n v="0.5541666666666667"/>
    <s v="26"/>
    <n v="2"/>
    <s v="6"/>
    <x v="1"/>
    <n v="43280"/>
    <n v="0.5541666666666667"/>
    <s v="Appears to be a transformer failure - replaced"/>
    <s v="     "/>
    <s v="FAS"/>
    <m/>
    <s v="N"/>
    <x v="0"/>
    <s v="121147"/>
    <s v="18-0055725"/>
    <m/>
    <m/>
    <m/>
    <m/>
    <s v="     "/>
    <x v="1"/>
    <s v="PG&amp;E"/>
    <m/>
    <m/>
    <m/>
    <s v="D"/>
    <m/>
    <s v="&lt;3 meters of linear travel"/>
    <m/>
    <s v="Equipment - PG&amp;E"/>
    <s v="34.n. Transformer damage or failure"/>
    <s v="Equipment - PG&amp;E"/>
    <s v="All types of equipment / facility failure"/>
    <s v="Transformer"/>
    <s v="Transformer"/>
    <m/>
    <m/>
    <s v="Multi-Fault"/>
    <m/>
    <s v="Overhead"/>
    <x v="3"/>
    <s v="Transformer"/>
    <m/>
    <s v="1520"/>
    <s v="     "/>
    <s v="Non-HFTD"/>
    <x v="0"/>
    <m/>
    <m/>
    <n v="39.435899999999997"/>
    <n v="-121.538"/>
    <s v="Butte"/>
    <s v="WYANDOTTE-1109"/>
    <s v="102911109"/>
    <n v="11000"/>
    <s v="WYANDOTTE 1109702710"/>
    <x v="0"/>
    <m/>
    <s v="Urban"/>
    <m/>
    <m/>
    <s v="No"/>
    <m/>
    <m/>
    <m/>
    <m/>
    <m/>
    <m/>
    <m/>
    <s v="N"/>
    <s v="N"/>
    <m/>
    <m/>
    <s v="     "/>
    <m/>
    <m/>
    <m/>
    <m/>
    <m/>
    <m/>
    <m/>
    <m/>
    <m/>
    <m/>
    <m/>
    <m/>
    <m/>
    <m/>
    <m/>
    <m/>
    <m/>
    <m/>
    <m/>
  </r>
  <r>
    <s v="MIA20187863"/>
    <s v="     "/>
    <n v="43280"/>
    <s v="6/29"/>
    <x v="0"/>
    <n v="0.86833333333333329"/>
    <s v="26"/>
    <n v="2"/>
    <s v="6"/>
    <x v="1"/>
    <n v="43280"/>
    <n v="0.86805555555555558"/>
    <s v="Contact - Vehicle caused fire at the pole "/>
    <s v="     "/>
    <s v="FAS"/>
    <n v="44244"/>
    <s v="Y"/>
    <x v="0"/>
    <s v="121426"/>
    <s v="N/A"/>
    <m/>
    <s v="T004357048"/>
    <m/>
    <m/>
    <s v="     "/>
    <x v="0"/>
    <s v="PG&amp;E"/>
    <m/>
    <m/>
    <m/>
    <s v="D"/>
    <m/>
    <s v="Structure-PG&amp;E only"/>
    <m/>
    <s v="Contact - 3rd Party"/>
    <s v="33.d. Vehicle contact"/>
    <s v="Contact - 3rd Party"/>
    <s v="Contact from object"/>
    <s v="Contact - Vehicle"/>
    <m/>
    <s v="Contact - Vehicle"/>
    <s v="Pole"/>
    <m/>
    <s v="No"/>
    <s v="Overhead"/>
    <x v="0"/>
    <m/>
    <m/>
    <s v="2.20E+11"/>
    <s v="     "/>
    <s v="Non-HFTD"/>
    <x v="0"/>
    <m/>
    <m/>
    <n v="39.7376"/>
    <n v="-122.008"/>
    <s v="Glenn"/>
    <s v="HAMILTON-A-1102"/>
    <m/>
    <n v="11000"/>
    <m/>
    <x v="0"/>
    <s v="HAMILTON FIRE DEPT"/>
    <s v="Rural"/>
    <m/>
    <m/>
    <s v="No"/>
    <m/>
    <m/>
    <m/>
    <m/>
    <m/>
    <m/>
    <m/>
    <s v="N"/>
    <s v="Y"/>
    <s v="201806291800"/>
    <s v="201807012200"/>
    <s v="     "/>
    <m/>
    <m/>
    <m/>
    <m/>
    <m/>
    <m/>
    <m/>
    <m/>
    <m/>
    <m/>
    <m/>
    <m/>
    <m/>
    <m/>
    <m/>
    <m/>
    <m/>
    <m/>
    <m/>
  </r>
  <r>
    <s v="20180397"/>
    <s v="     "/>
    <n v="43280"/>
    <s v="6/29"/>
    <x v="0"/>
    <n v="0.6381944444444444"/>
    <s v="26"/>
    <n v="2"/>
    <s v="6"/>
    <x v="1"/>
    <n v="43280"/>
    <n v="0.6381944444444444"/>
    <s v="ILIS cause - &quot;3rd Party, Metallic Balloon&quot;"/>
    <s v="     "/>
    <s v="FAS"/>
    <m/>
    <s v="N"/>
    <x v="0"/>
    <s v="121281"/>
    <s v="18-0055783"/>
    <m/>
    <m/>
    <m/>
    <m/>
    <s v="     "/>
    <x v="1"/>
    <s v="PG&amp;E"/>
    <m/>
    <m/>
    <m/>
    <s v="D"/>
    <m/>
    <s v="&lt;0.25"/>
    <m/>
    <s v="Contact - 3rd Party"/>
    <s v="33.c. Balloon contact"/>
    <s v="Contact - 3rd Party"/>
    <s v="Contact from object"/>
    <s v="Contact - Balloon"/>
    <m/>
    <s v="Contact - Balloon"/>
    <s v="Conductor"/>
    <s v="Open Circuit"/>
    <m/>
    <s v="Overhead"/>
    <x v="3"/>
    <m/>
    <m/>
    <s v="WIRE DOWN 39696 BLACOW"/>
    <s v="     "/>
    <s v="Non-HFTD"/>
    <x v="0"/>
    <m/>
    <m/>
    <n v="37.534300000000002"/>
    <n v="-121.988"/>
    <s v="Alameda"/>
    <s v="NEWARK-12KV-1106"/>
    <s v="012221106"/>
    <n v="11000"/>
    <s v="NEWARK 1106MR642"/>
    <x v="0"/>
    <m/>
    <s v="Urban"/>
    <m/>
    <m/>
    <s v="No"/>
    <m/>
    <m/>
    <m/>
    <m/>
    <m/>
    <m/>
    <m/>
    <s v="N"/>
    <s v="N"/>
    <m/>
    <m/>
    <s v="     "/>
    <m/>
    <m/>
    <m/>
    <m/>
    <m/>
    <m/>
    <m/>
    <m/>
    <m/>
    <m/>
    <m/>
    <m/>
    <m/>
    <m/>
    <m/>
    <m/>
    <m/>
    <m/>
    <m/>
  </r>
  <r>
    <s v="20180400"/>
    <s v="     "/>
    <n v="43280"/>
    <s v="6/29"/>
    <x v="0"/>
    <m/>
    <s v="26"/>
    <n v="2"/>
    <s v="6"/>
    <x v="1"/>
    <m/>
    <m/>
    <s v="OIS - &quot;POLE FIRE AT BASE OF POLE. ONLY SURFACE DAMAGE.&quot;  In addition, capacitor lost ground due to 3rd party contact"/>
    <s v="     "/>
    <s v="FAS"/>
    <m/>
    <s v="N"/>
    <x v="0"/>
    <s v="121426"/>
    <m/>
    <m/>
    <m/>
    <m/>
    <m/>
    <s v="     "/>
    <x v="0"/>
    <s v="PG&amp;E"/>
    <m/>
    <m/>
    <m/>
    <s v="D"/>
    <m/>
    <s v="Structure-PG&amp;E only"/>
    <m/>
    <s v="Equipment - PG&amp;E"/>
    <s v="34.f. Pole damage or failure"/>
    <s v="Equipment - PG&amp;E"/>
    <s v="All types of equipment / facility failure"/>
    <s v="Pole"/>
    <s v="Pole"/>
    <m/>
    <m/>
    <m/>
    <m/>
    <m/>
    <x v="3"/>
    <s v="Pole"/>
    <m/>
    <m/>
    <s v="     "/>
    <s v="Non-HFTD"/>
    <x v="0"/>
    <m/>
    <m/>
    <n v="39.7376"/>
    <n v="-122.008"/>
    <s v="Glenn"/>
    <s v="HAMILTON-A-1102"/>
    <s v="102121102"/>
    <n v="11000"/>
    <m/>
    <x v="0"/>
    <m/>
    <s v="Rural"/>
    <m/>
    <m/>
    <s v="No"/>
    <m/>
    <m/>
    <m/>
    <m/>
    <m/>
    <m/>
    <m/>
    <s v="N"/>
    <s v="N"/>
    <m/>
    <m/>
    <s v="     "/>
    <m/>
    <m/>
    <m/>
    <m/>
    <m/>
    <m/>
    <m/>
    <m/>
    <m/>
    <m/>
    <m/>
    <m/>
    <m/>
    <m/>
    <m/>
    <m/>
    <m/>
    <m/>
    <m/>
  </r>
  <r>
    <s v="20180401"/>
    <s v="     "/>
    <n v="43280"/>
    <s v="6/29"/>
    <x v="0"/>
    <m/>
    <s v="26"/>
    <n v="2"/>
    <s v="6"/>
    <x v="1"/>
    <m/>
    <m/>
    <s v="Fuse of capacitor bank burned - started small veg fire"/>
    <s v="     "/>
    <s v="FAS"/>
    <m/>
    <s v="N"/>
    <x v="0"/>
    <m/>
    <m/>
    <m/>
    <m/>
    <m/>
    <m/>
    <s v="     "/>
    <x v="1"/>
    <s v="PG&amp;E"/>
    <m/>
    <m/>
    <m/>
    <s v="D"/>
    <m/>
    <s v="&lt;3 meters of linear travel"/>
    <m/>
    <s v="Equipment - PG&amp;E"/>
    <s v="34.a. Capacitor bank damage or failure"/>
    <s v="Equipment - PG&amp;E"/>
    <s v="All types of equipment / facility failure"/>
    <s v="Capacitor Bank"/>
    <s v="Capacitor Bank"/>
    <m/>
    <m/>
    <m/>
    <m/>
    <m/>
    <x v="3"/>
    <s v="Capacitor Bank"/>
    <m/>
    <m/>
    <s v="     "/>
    <s v="Non-HFTD"/>
    <x v="0"/>
    <m/>
    <m/>
    <n v="38.659399999999998"/>
    <n v="-121.128"/>
    <s v="Sacramento"/>
    <s v="CLARKSVILLE-2105"/>
    <s v="153612105"/>
    <n v="21000"/>
    <m/>
    <x v="0"/>
    <m/>
    <s v="Urban"/>
    <m/>
    <m/>
    <s v="No"/>
    <m/>
    <m/>
    <m/>
    <m/>
    <m/>
    <m/>
    <m/>
    <s v="N"/>
    <s v="N"/>
    <m/>
    <m/>
    <s v="     "/>
    <m/>
    <m/>
    <m/>
    <m/>
    <m/>
    <m/>
    <m/>
    <m/>
    <m/>
    <m/>
    <m/>
    <m/>
    <m/>
    <m/>
    <m/>
    <m/>
    <m/>
    <m/>
    <m/>
  </r>
  <r>
    <s v="20180393"/>
    <s v="     "/>
    <n v="43280"/>
    <s v="6/29"/>
    <x v="0"/>
    <n v="0.19444444444444445"/>
    <s v="26"/>
    <n v="2"/>
    <s v="6"/>
    <x v="1"/>
    <n v="43280"/>
    <n v="0.19444444444444445"/>
    <s v="ILIS cause - &quot;Animal, Bird found&quot; - owl"/>
    <s v="     "/>
    <s v="FAS"/>
    <m/>
    <s v="N"/>
    <x v="0"/>
    <s v="120737"/>
    <s v="18-0055612"/>
    <m/>
    <m/>
    <m/>
    <m/>
    <s v="     "/>
    <x v="1"/>
    <s v="PG&amp;E"/>
    <m/>
    <m/>
    <m/>
    <s v="D"/>
    <m/>
    <s v="0.26-9.99"/>
    <m/>
    <s v="Contact - Animal - Bird"/>
    <s v="33.b. Animal contact"/>
    <s v="Contact - Bird"/>
    <s v="Contact from object"/>
    <s v="Contact - Animal"/>
    <m/>
    <s v="Contact - Animal"/>
    <s v="Transformer"/>
    <s v="Three Phase Fault,Line to Ground"/>
    <m/>
    <s v="Overhead"/>
    <x v="3"/>
    <m/>
    <m/>
    <s v="JPRS 2 S/OF MTR# 5000136071"/>
    <s v="     "/>
    <s v="Non-HFTD"/>
    <x v="0"/>
    <m/>
    <m/>
    <n v="37.372999999999998"/>
    <n v="-120.643"/>
    <s v="Merced"/>
    <s v="ATWATER-1108"/>
    <s v="253611108"/>
    <n v="11000"/>
    <s v="ATWATER 11087190"/>
    <x v="0"/>
    <m/>
    <s v="Agriculture"/>
    <m/>
    <m/>
    <s v="No"/>
    <m/>
    <m/>
    <m/>
    <m/>
    <m/>
    <m/>
    <m/>
    <s v="N"/>
    <s v="N"/>
    <m/>
    <m/>
    <s v="     "/>
    <m/>
    <m/>
    <m/>
    <m/>
    <m/>
    <m/>
    <m/>
    <m/>
    <m/>
    <m/>
    <m/>
    <m/>
    <m/>
    <m/>
    <m/>
    <m/>
    <m/>
    <m/>
    <m/>
  </r>
  <r>
    <s v="20180399"/>
    <s v="     "/>
    <n v="43280"/>
    <s v="6/29"/>
    <x v="0"/>
    <m/>
    <s v="26"/>
    <n v="2"/>
    <s v="6"/>
    <x v="1"/>
    <m/>
    <m/>
    <s v="Branches grown into SEC pushing wires together in wind"/>
    <s v="     "/>
    <s v="FAS"/>
    <m/>
    <s v="N"/>
    <x v="0"/>
    <s v="121383"/>
    <m/>
    <m/>
    <m/>
    <m/>
    <m/>
    <s v="     "/>
    <x v="1"/>
    <s v="PG&amp;E"/>
    <m/>
    <m/>
    <m/>
    <s v="D"/>
    <m/>
    <s v="&lt;3 meters of linear travel"/>
    <m/>
    <s v="Vegetation"/>
    <s v="33.a. Veg. contact"/>
    <s v="Vegetation"/>
    <s v="Contact from object"/>
    <s v="Vegetation"/>
    <m/>
    <s v="Contact - Vegetation"/>
    <s v="Conductor - Secondary"/>
    <m/>
    <m/>
    <m/>
    <x v="1"/>
    <m/>
    <m/>
    <m/>
    <s v="     "/>
    <s v="Non-HFTD"/>
    <x v="0"/>
    <m/>
    <m/>
    <n v="38.514000000000003"/>
    <n v="-122.77500000000001"/>
    <s v="Sonoma"/>
    <s v="FULTON-1107"/>
    <s v="042561107"/>
    <n v="750"/>
    <s v="N/A"/>
    <x v="1"/>
    <m/>
    <s v="Agriculture"/>
    <m/>
    <m/>
    <s v="No"/>
    <m/>
    <m/>
    <m/>
    <m/>
    <m/>
    <m/>
    <m/>
    <s v="N"/>
    <s v="N"/>
    <m/>
    <m/>
    <s v="     "/>
    <m/>
    <m/>
    <m/>
    <m/>
    <m/>
    <m/>
    <m/>
    <m/>
    <m/>
    <m/>
    <m/>
    <m/>
    <m/>
    <m/>
    <m/>
    <m/>
    <m/>
    <m/>
    <m/>
  </r>
  <r>
    <s v="20190470"/>
    <s v="     "/>
    <n v="43645"/>
    <s v="6/29"/>
    <x v="0"/>
    <m/>
    <s v="26"/>
    <n v="2"/>
    <s v="6"/>
    <x v="3"/>
    <n v="43645"/>
    <n v="0.4826388888888889"/>
    <s v="Balloon caused ignition"/>
    <s v="     "/>
    <s v="FAS"/>
    <m/>
    <s v="N"/>
    <x v="0"/>
    <s v="435978"/>
    <s v="19-0073343"/>
    <m/>
    <s v="T004688377"/>
    <n v="117506711"/>
    <m/>
    <s v="     "/>
    <x v="1"/>
    <s v="PG&amp;E"/>
    <m/>
    <m/>
    <m/>
    <s v="D"/>
    <m/>
    <s v="&lt;0.25"/>
    <m/>
    <s v="Contact - 3rd Party"/>
    <s v="33.c. Balloon contact"/>
    <s v="Contact - 3rd Party"/>
    <s v="Contact from object"/>
    <s v="Contact - Balloon"/>
    <m/>
    <s v="Contact - Balloon"/>
    <s v="Conductor - Primary"/>
    <s v="Line to Line"/>
    <m/>
    <s v="Overhead"/>
    <x v="3"/>
    <s v="Conductor - Primary"/>
    <m/>
    <s v="162881104"/>
    <s v="     "/>
    <s v="Non-HFTD"/>
    <x v="0"/>
    <m/>
    <m/>
    <n v="37.739699999999999"/>
    <n v="-121.423"/>
    <s v="SAN JOAQUIN"/>
    <s v="TRACY-1104"/>
    <m/>
    <m/>
    <s v="TRACY 1109CB"/>
    <x v="0"/>
    <s v="Tracy FD"/>
    <s v="Urban"/>
    <m/>
    <m/>
    <s v="No"/>
    <m/>
    <m/>
    <m/>
    <m/>
    <m/>
    <m/>
    <m/>
    <s v="N"/>
    <s v="N"/>
    <m/>
    <m/>
    <s v="     "/>
    <m/>
    <m/>
    <m/>
    <m/>
    <m/>
    <m/>
    <m/>
    <m/>
    <m/>
    <m/>
    <m/>
    <m/>
    <m/>
    <m/>
    <m/>
    <m/>
    <m/>
    <m/>
    <m/>
  </r>
  <r>
    <s v="20201797"/>
    <s v="     "/>
    <n v="44011"/>
    <s v="6/29"/>
    <x v="0"/>
    <n v="0.53888888888888886"/>
    <s v="27"/>
    <n v="2"/>
    <s v="6"/>
    <x v="4"/>
    <m/>
    <m/>
    <s v="FAS FLD remarks state the cause of the fire was vandalism. Not attibutable to PG&amp;E."/>
    <s v="     "/>
    <s v="FAS"/>
    <m/>
    <s v="Y"/>
    <x v="0"/>
    <m/>
    <m/>
    <m/>
    <s v="T005000305"/>
    <n v="119231560"/>
    <m/>
    <s v="     "/>
    <x v="0"/>
    <s v="PG&amp;E"/>
    <m/>
    <s v="Building"/>
    <m/>
    <s v="D"/>
    <m/>
    <s v="Structure-PG&amp;E only"/>
    <m/>
    <s v="Contact - 3rd Party"/>
    <s v="33.e. Other contact from object"/>
    <s v="Contact - 3rd Party"/>
    <s v="Contact from object"/>
    <s v="Vandalism"/>
    <m/>
    <s v="Vandalism"/>
    <s v="Pole"/>
    <m/>
    <m/>
    <s v="Overhead"/>
    <x v="3"/>
    <s v="Pole"/>
    <m/>
    <s v="103777960"/>
    <s v="     "/>
    <s v="Non-HFTD"/>
    <x v="0"/>
    <m/>
    <m/>
    <n v="37.327399999999997"/>
    <n v="-121.855"/>
    <s v="Santa Clara"/>
    <s v="EVERGREEN-2102"/>
    <m/>
    <n v="21000"/>
    <m/>
    <x v="0"/>
    <s v="Self Extinguished"/>
    <s v="Urban"/>
    <m/>
    <m/>
    <s v="No"/>
    <m/>
    <m/>
    <m/>
    <m/>
    <m/>
    <m/>
    <m/>
    <s v="N"/>
    <s v="N"/>
    <m/>
    <m/>
    <s v="     "/>
    <m/>
    <m/>
    <m/>
    <m/>
    <m/>
    <m/>
    <m/>
    <m/>
    <m/>
    <m/>
    <m/>
    <m/>
    <m/>
    <m/>
    <m/>
    <m/>
    <m/>
    <m/>
    <m/>
  </r>
  <r>
    <s v="20200701"/>
    <s v="     "/>
    <n v="44011"/>
    <s v="6/29"/>
    <x v="0"/>
    <n v="0.83194444444444449"/>
    <s v="27"/>
    <n v="2"/>
    <s v="6"/>
    <x v="4"/>
    <n v="44011"/>
    <n v="0.82986111111111116"/>
    <s v="On June 29, 2020 at 1958 hours, a PG&amp;E troubleman was dispatched to the Jarvis 1106 circuit. A capacitor bank failed and started an fire between one and three meters. The pole was repaired on 7/1/2020. A separate tag was created to address the capacitor bank. Alameda County Fire Department responded to the fire. "/>
    <s v="     "/>
    <s v="FAS"/>
    <m/>
    <s v="N"/>
    <x v="0"/>
    <s v="954086"/>
    <s v="20-0066388"/>
    <m/>
    <s v="T005000642"/>
    <m/>
    <m/>
    <s v="     "/>
    <x v="1"/>
    <s v="PG&amp;E"/>
    <m/>
    <s v="Vegetation"/>
    <m/>
    <s v="D"/>
    <s v="D"/>
    <s v="&lt;3 meters of linear travel"/>
    <m/>
    <s v="Equipment - PG&amp;E"/>
    <s v="34.a. Capacitor bank damage or failure"/>
    <s v="Equipment - PG&amp;E"/>
    <s v="All types of equipment / facility failure"/>
    <s v="Capacitor bank failure"/>
    <s v="Capacitor Bank"/>
    <m/>
    <m/>
    <s v="Force Out"/>
    <m/>
    <s v="Overhead"/>
    <x v="3"/>
    <s v="Capacitor Bank"/>
    <s v="Pole, Capacitor Bank"/>
    <s v="Pole ID:103775406, CB: TV464"/>
    <s v="     "/>
    <s v="Non-HFTD"/>
    <x v="0"/>
    <m/>
    <m/>
    <n v="37.5976"/>
    <n v="-122.035"/>
    <s v="Alameda"/>
    <s v="JARVIS-1106"/>
    <m/>
    <n v="12000"/>
    <m/>
    <x v="0"/>
    <s v="Alameda County FD"/>
    <s v="Urban"/>
    <m/>
    <m/>
    <s v="No"/>
    <m/>
    <m/>
    <m/>
    <m/>
    <m/>
    <m/>
    <m/>
    <s v="N"/>
    <s v="N"/>
    <m/>
    <m/>
    <s v="     "/>
    <m/>
    <m/>
    <m/>
    <m/>
    <m/>
    <m/>
    <m/>
    <m/>
    <m/>
    <m/>
    <m/>
    <m/>
    <m/>
    <m/>
    <m/>
    <m/>
    <m/>
    <m/>
    <m/>
  </r>
  <r>
    <s v="20200700"/>
    <s v="     "/>
    <n v="44011"/>
    <s v="6/29"/>
    <x v="0"/>
    <n v="0.76388888888888884"/>
    <s v="27"/>
    <n v="2"/>
    <s v="6"/>
    <x v="4"/>
    <n v="44011"/>
    <n v="0.75902777777777775"/>
    <s v="On June 29, 2020 at 1919 hours, a PG&amp;E Troubleman patrolled the Peabody 2107 Distribution Circuit number 063642107, near Montezuma Hills and Emigh Rd North and at the 11th and 13th poles north of switch 7663, in Rio Vista, California. He observed a primary overhead conductor broken with one of three down on the ground, that resulted in a fire. Initial analysis indicates a primary conductor failure occurred, due to overhead equipment failure and the line recloser 8502 is listed as the equipment type. The Montezuma Fire Department responded to and extinguished the fire. The 155-minute outage affected 191 customers. Per A Tags 119233800 and 119233801, we replaced two solely owned poles, with 8ft composite arms and kingpins, full sets of hpi25 insulators, and 300ft of #4 ACSR - 1 wire. All the repairs were completed and the line was returned to service on June 30, 2020 at 0337 hours. This information is preliminary."/>
    <s v="     "/>
    <s v="FAS"/>
    <m/>
    <s v="N"/>
    <x v="0"/>
    <s v="954058"/>
    <s v="20-0066352"/>
    <m/>
    <s v="T005000601"/>
    <m/>
    <m/>
    <s v="     "/>
    <x v="1"/>
    <s v="PG&amp;E"/>
    <m/>
    <s v="Vegetation"/>
    <m/>
    <s v="D"/>
    <s v="D"/>
    <s v="0.26-9.99"/>
    <m/>
    <s v="Equipment - PG&amp;E"/>
    <s v="34.b. Conductor damage or failure"/>
    <s v="Equipment - PG&amp;E"/>
    <s v="All types of equipment / facility failure"/>
    <s v="Conductor failure-all"/>
    <s v="Conductor - Primary"/>
    <m/>
    <m/>
    <s v="Line to Line"/>
    <m/>
    <s v="Overhead"/>
    <x v="3"/>
    <s v="Conductor - Primary"/>
    <s v="Pole, Crossarm, Insulator, Hardware Framing, Conductor"/>
    <s v="Circuit ID: 063642107, SAP: 101566838, 101566843"/>
    <s v="     "/>
    <s v="Non-HFTD"/>
    <x v="0"/>
    <m/>
    <m/>
    <n v="38.154800000000002"/>
    <n v="-121.723"/>
    <s v="Solano"/>
    <s v="PEABODY-2107"/>
    <m/>
    <n v="12000"/>
    <m/>
    <x v="0"/>
    <s v="Montezuma FD"/>
    <s v="Agriculture"/>
    <m/>
    <m/>
    <s v="No"/>
    <m/>
    <m/>
    <m/>
    <m/>
    <m/>
    <m/>
    <m/>
    <s v="N"/>
    <s v="N"/>
    <m/>
    <m/>
    <s v="     "/>
    <m/>
    <m/>
    <m/>
    <m/>
    <m/>
    <m/>
    <m/>
    <m/>
    <m/>
    <m/>
    <m/>
    <m/>
    <m/>
    <m/>
    <m/>
    <m/>
    <m/>
    <m/>
    <m/>
  </r>
  <r>
    <s v="20201596"/>
    <s v="     "/>
    <n v="44011"/>
    <s v="6/29"/>
    <x v="0"/>
    <n v="0.44305555555555554"/>
    <s v="27"/>
    <n v="2"/>
    <s v="6"/>
    <x v="4"/>
    <n v="44011"/>
    <n v="0.43611111111111112"/>
    <s v="On June 29, 2020 at 1121 hours, a PG&amp;E Troubleman patrolled the Winters 1102 12kV Distribution Circuit number 063321102, near 32795 CR32 in Winters. He observed a tree limb that fell onto and through the overhead primary conductors, resulting in wires down and an open jumper on buck. Initial analysis indicates a 55' healthy pecan tree partially failed, which resulted in a limb falling into the 12kV power lines. This caused our line to break and fall to the ground causing two spot vegetation fires below the power lines. The Winters Fire Department responded to and extinguished the fire. The 100-minute outage affected 16 customers. We replaced 50' of 4 ACSR conductor and covered the jumper's bushing covers. Our tree crew also trimmed the trees. All the repairs were completed and the line was returned to service on June 29, 2020. This ignition did not meet the reporting criteria, because the fire was not greater than 1 linear meter. This information is preliminary."/>
    <s v="     "/>
    <s v="FAS"/>
    <m/>
    <s v="Y"/>
    <x v="0"/>
    <m/>
    <s v="20-0066155"/>
    <m/>
    <s v="T005000108"/>
    <n v="119231276"/>
    <m/>
    <s v="     "/>
    <x v="0"/>
    <s v="PG&amp;E"/>
    <m/>
    <s v="Vegetation"/>
    <m/>
    <s v="D"/>
    <s v="D"/>
    <s v="&lt;3 meters of linear travel"/>
    <s v="1’ x 2’"/>
    <s v="Vegetation"/>
    <s v="33.a. Veg. contact"/>
    <s v="Vegetation"/>
    <s v="Contact from object"/>
    <s v="Contact - Vegetation"/>
    <m/>
    <s v="Contact - Vegetation"/>
    <s v="Conductor - Primary"/>
    <s v="Line to Line"/>
    <m/>
    <s v="Overhead"/>
    <x v="3"/>
    <s v="Conductor - Primary"/>
    <s v="Primary overhead conductor, Jumper"/>
    <s v="Circuit ID: 063321102, SAP ID: 101598028"/>
    <s v="     "/>
    <s v="Non-HFTD"/>
    <x v="0"/>
    <m/>
    <m/>
    <n v="38.549399999999999"/>
    <n v="-121.902"/>
    <s v="Yolo"/>
    <s v="WINTERS-1102"/>
    <m/>
    <n v="12000"/>
    <m/>
    <x v="0"/>
    <s v="Winters FD"/>
    <m/>
    <m/>
    <m/>
    <s v="No"/>
    <m/>
    <m/>
    <m/>
    <m/>
    <m/>
    <m/>
    <m/>
    <s v="N"/>
    <s v="Y"/>
    <s v="202006282100"/>
    <s v="202006300300"/>
    <s v="     "/>
    <s v="38.54817000"/>
    <s v="-121.90514000"/>
    <s v="Jul  2 2020 12:00AM"/>
    <s v="BranchFail"/>
    <s v="TREE APPEARED HEALTHY, CANOPY SHOWS NO SIGN OF DESEASE, OR DECLINE. WIND APPARENTLY CAUSED THE BREAK IN BRANCH. NO OTHER VISIBLE DAMAGE TO TREE FOUND.CUSTOMER REPORTED TO ME AREAS WHERE THERE WAS BURNED MARKS."/>
    <s v="WALN"/>
    <s v="62"/>
    <s v="37"/>
    <s v="20"/>
    <s v="None"/>
    <s v="None"/>
    <s v="N"/>
    <s v="1"/>
    <m/>
    <s v="Other"/>
    <s v="D"/>
    <s v="Other"/>
    <s v="BareWire"/>
    <s v="0"/>
  </r>
  <r>
    <s v="SAP20202796"/>
    <s v="     "/>
    <n v="44011"/>
    <s v="6/29"/>
    <x v="0"/>
    <m/>
    <s v="27"/>
    <n v="2"/>
    <s v="6"/>
    <x v="4"/>
    <n v="44009"/>
    <m/>
    <s v="Belmont Ave and Douglas in Firebaugh //California and Davidson / 2/p/n and 1/p/w/o sbco's 2131 in Mendota; od bank blew up and caught pole on fire"/>
    <s v="     "/>
    <s v="SAP"/>
    <n v="44580"/>
    <s v="Y"/>
    <x v="0"/>
    <s v="948934"/>
    <s v="20-0065721"/>
    <m/>
    <s v="T004998903"/>
    <n v="119225238"/>
    <m/>
    <s v="     "/>
    <x v="0"/>
    <s v="PG&amp;E"/>
    <m/>
    <m/>
    <m/>
    <s v="D"/>
    <m/>
    <s v="Structure-PG&amp;E only"/>
    <m/>
    <s v="Equipment - PG&amp;E"/>
    <s v="34.a. Capacitor bank damage or failure"/>
    <s v="Equipment - PG&amp;E"/>
    <s v="Capacitor bank failure"/>
    <s v="Capacitor bank failure"/>
    <s v="Pole"/>
    <m/>
    <m/>
    <s v="Force Out"/>
    <s v="No"/>
    <s v="Overhead"/>
    <x v="0"/>
    <s v="Pole"/>
    <m/>
    <s v="103163091"/>
    <s v="     "/>
    <s v="Non-HFTD"/>
    <x v="0"/>
    <m/>
    <m/>
    <n v="36.720100000000002"/>
    <n v="-120.58499999999999"/>
    <s v="Fresno"/>
    <s v="HAMMONDS-1104"/>
    <m/>
    <m/>
    <m/>
    <x v="0"/>
    <m/>
    <m/>
    <m/>
    <m/>
    <s v="No"/>
    <m/>
    <m/>
    <m/>
    <m/>
    <m/>
    <m/>
    <m/>
    <s v="N"/>
    <s v="N"/>
    <m/>
    <m/>
    <s v="     "/>
    <m/>
    <m/>
    <m/>
    <m/>
    <m/>
    <m/>
    <m/>
    <m/>
    <m/>
    <m/>
    <m/>
    <m/>
    <m/>
    <m/>
    <m/>
    <m/>
    <m/>
    <m/>
    <m/>
  </r>
  <r>
    <s v="SAP20202795"/>
    <s v="     "/>
    <n v="44011"/>
    <s v="6/29"/>
    <x v="0"/>
    <m/>
    <s v="27"/>
    <n v="2"/>
    <s v="6"/>
    <x v="4"/>
    <n v="44009"/>
    <m/>
    <s v="Pole replaced due to pole fire"/>
    <s v="     "/>
    <s v="SAP"/>
    <n v="44580"/>
    <s v="Y"/>
    <x v="0"/>
    <s v="948692"/>
    <s v="20-0065711"/>
    <m/>
    <s v="T004998721"/>
    <n v="119225138"/>
    <m/>
    <s v="     "/>
    <x v="0"/>
    <s v="PG&amp;E"/>
    <m/>
    <m/>
    <m/>
    <s v="D"/>
    <m/>
    <s v="Structure-PG&amp;E only"/>
    <m/>
    <s v="Equipment - PG&amp;E"/>
    <s v="34.g. Insulator and brushing damage or failure"/>
    <s v="Equipment - PG&amp;E"/>
    <s v="Insulator failure"/>
    <s v="Insulator failure"/>
    <s v="Pole"/>
    <m/>
    <m/>
    <s v="Line to Line"/>
    <s v="No"/>
    <s v="Overhead"/>
    <x v="0"/>
    <s v="Pole"/>
    <m/>
    <s v="101101608"/>
    <s v="     "/>
    <s v="Non-HFTD"/>
    <x v="0"/>
    <m/>
    <m/>
    <n v="36.719900000000003"/>
    <n v="-120.369"/>
    <s v="Fresno"/>
    <s v="MENDOTA-1102"/>
    <m/>
    <m/>
    <m/>
    <x v="0"/>
    <m/>
    <m/>
    <m/>
    <m/>
    <s v="No"/>
    <m/>
    <m/>
    <m/>
    <m/>
    <m/>
    <m/>
    <m/>
    <s v="N"/>
    <s v="N"/>
    <m/>
    <m/>
    <s v="     "/>
    <m/>
    <m/>
    <m/>
    <m/>
    <m/>
    <m/>
    <m/>
    <m/>
    <m/>
    <m/>
    <m/>
    <m/>
    <m/>
    <m/>
    <m/>
    <m/>
    <m/>
    <m/>
    <m/>
  </r>
  <r>
    <s v="20200695"/>
    <s v="     "/>
    <n v="44011"/>
    <s v="6/29"/>
    <x v="0"/>
    <n v="0.41388888888888886"/>
    <s v="27"/>
    <n v="2"/>
    <s v="6"/>
    <x v="4"/>
    <n v="44011"/>
    <n v="0.39861111111111114"/>
    <s v="On June 29, 2020 at 0956 hours, a PG&amp;E troubleman was dispatched to the CORNING 1103 Distribution Circuit on Woodson Ave in the city of Corning and observed a wire down incident one span source side of Transformer 119494520544. Initial analysis indicates that a large tree branch broke and fell onto a two phase primary overhead line causing one phase to fail and fall to ground igniting a brush fire along with blowing 2 of 3 cutouts at Fuse 85493. Cal Fire was on scene and fully contained the brush fire. The troubleman issued a &quot;Priority A&quot; EC Tag for the damaged equipment to be replaced. Power was restored to all 86 customers at 1619 hours on June 29, 2020."/>
    <s v="     "/>
    <s v="FAS"/>
    <m/>
    <s v="N"/>
    <x v="0"/>
    <s v="951667"/>
    <s v="20-0066109"/>
    <m/>
    <s v="T005000056"/>
    <n v="119230900"/>
    <m/>
    <s v="     "/>
    <x v="1"/>
    <s v="PG&amp;E"/>
    <m/>
    <s v="Vegetation"/>
    <m/>
    <s v="D"/>
    <s v="D"/>
    <s v="&lt;0.25"/>
    <m/>
    <s v="Vegetation"/>
    <s v="33.a. Veg. contact"/>
    <s v="Vegetation"/>
    <s v="Contact from object"/>
    <s v="Contact - Vegetation"/>
    <m/>
    <s v="Contact - Vegetation"/>
    <s v="Conductor - Primary"/>
    <s v="Line to Line"/>
    <m/>
    <s v="Overhead"/>
    <x v="3"/>
    <s v="Conductor - Primary"/>
    <s v="Automatic wire splice"/>
    <s v="Circuit ID: 103331103"/>
    <s v="     "/>
    <s v="Non-HFTD"/>
    <x v="0"/>
    <m/>
    <m/>
    <n v="39.897100000000002"/>
    <n v="-122.182"/>
    <s v="Tehama"/>
    <s v="CORNING-1103"/>
    <m/>
    <n v="12000"/>
    <m/>
    <x v="0"/>
    <s v="Cal Fire"/>
    <s v="Agriculture"/>
    <m/>
    <m/>
    <s v="No"/>
    <m/>
    <m/>
    <m/>
    <m/>
    <m/>
    <m/>
    <m/>
    <s v="N"/>
    <s v="Y"/>
    <s v="202006282100"/>
    <s v="202006300300"/>
    <s v="     "/>
    <s v="39.89697300"/>
    <s v="-122.18190000"/>
    <s v="Jun 30 2020 12:00AM"/>
    <s v="BranchFail"/>
    <s v="limb from green Blue Gum Eucalyptus failed before branch collar in upper canopy and fell across one phase of 12 kv conductors. Conductor broke and fell to ground."/>
    <s v="EUCB"/>
    <s v="100"/>
    <s v="25"/>
    <s v="30"/>
    <s v="Moderate"/>
    <s v="None"/>
    <s v="N"/>
    <s v="1"/>
    <m/>
    <s v="Valley"/>
    <s v="A"/>
    <s v="CrossArm"/>
    <s v="BareWire"/>
    <s v="3"/>
  </r>
  <r>
    <s v="20200694"/>
    <s v="     "/>
    <n v="44011"/>
    <s v="6/29"/>
    <x v="0"/>
    <n v="0.26458333333333334"/>
    <s v="27"/>
    <n v="2"/>
    <s v="6"/>
    <x v="4"/>
    <n v="44011"/>
    <n v="0.26319444444444445"/>
    <s v="On June 29, 2020 at 0721 hours, a PG&amp;E Troubleman patrolled the Peabody 2105 12kV Distribution Circuit number 063642105, near 5340 Dally Rd in Vacaville, CA. He observed a pole fire at SAP ID number 101663618, then opened the jumpers at the same location in order to isolate the trouble. The TripSaver® 9641 did not see a wire down. Initial analysis indicates that the cause of the fire involved pole equipment failure. The EC Tag number 119227864 indicated that we needed to open the transformer, replace 60' 4AR, and that a new anchor would be needed since it could not be located. The Vacaville Fire Department responded to and extinguished the fire. The 291-minute outage affected three customers. A new anchor was installed and we replaced the slack span with two 85ft of #4 ACSR conductors and a 15'-lead with twin ten 5/16 DG. We closed the jumper and the line was returned to service on June 29, 2020 at 1110 hours. This information is preliminary."/>
    <s v="     "/>
    <s v="FAS"/>
    <m/>
    <s v="N"/>
    <x v="0"/>
    <s v="949675"/>
    <s v="20-0066007"/>
    <m/>
    <s v="T004999793, T004999804, T004999851"/>
    <n v="119227864"/>
    <m/>
    <s v="     "/>
    <x v="1"/>
    <s v="PG&amp;E"/>
    <m/>
    <s v="Vegetation"/>
    <m/>
    <s v="D"/>
    <s v="D"/>
    <s v="&lt;0.25"/>
    <m/>
    <s v="Equipment - PG&amp;E"/>
    <s v="34.b. Conductor damage or failure"/>
    <s v="Equipment - PG&amp;E"/>
    <s v="All types of equipment / facility failure"/>
    <s v="Conductor failure-all"/>
    <s v="Conductor - Primary"/>
    <m/>
    <m/>
    <s v="Force Out"/>
    <m/>
    <s v="Overhead"/>
    <x v="3"/>
    <s v="Conductor - Primary"/>
    <s v="Conductor - Primary, Anchor"/>
    <s v="Circuit ID: 063642105"/>
    <s v="     "/>
    <s v="Non-HFTD"/>
    <x v="0"/>
    <m/>
    <m/>
    <n v="38.310699999999997"/>
    <n v="-121.869"/>
    <s v="Solano"/>
    <s v="PEABODY-2105"/>
    <m/>
    <n v="12000"/>
    <m/>
    <x v="0"/>
    <s v="Vacaville FD"/>
    <s v="Herbaceous"/>
    <m/>
    <m/>
    <s v="No"/>
    <m/>
    <m/>
    <m/>
    <m/>
    <m/>
    <m/>
    <m/>
    <s v="N"/>
    <s v="N"/>
    <m/>
    <m/>
    <s v="     "/>
    <m/>
    <m/>
    <m/>
    <m/>
    <m/>
    <m/>
    <m/>
    <m/>
    <m/>
    <m/>
    <m/>
    <m/>
    <m/>
    <m/>
    <m/>
    <m/>
    <m/>
    <m/>
    <m/>
  </r>
  <r>
    <s v="20210928"/>
    <s v="     "/>
    <n v="44376"/>
    <s v="6/29"/>
    <x v="0"/>
    <n v="0.60763888888888884"/>
    <s v="27"/>
    <n v="2"/>
    <s v="6"/>
    <x v="5"/>
    <n v="44376"/>
    <m/>
    <s v="Overhead Equipment Failure: Conductor/Pole/Crossarm; OIS: 1388263,  1388500; ILIS: 21-0081647; FOID: T005329307 DAJL, T005329139, T005329160; EC: 121633364; PM: 35263889; Pre-Existing EC: 120140263; Circuit ID: 253711101, SAP ID: 100850964; County: Kings; Division: Fresno"/>
    <s v="     "/>
    <s v="FAS"/>
    <m/>
    <s v="N"/>
    <x v="0"/>
    <m/>
    <s v="21-0081647"/>
    <m/>
    <s v="T005329307, T005329139, T005329160"/>
    <n v="121633000"/>
    <m/>
    <s v="     "/>
    <x v="0"/>
    <s v="PG&amp;E"/>
    <m/>
    <s v="Vegetation"/>
    <s v="Conductor, Pole, Crossarm"/>
    <s v="D"/>
    <s v="D"/>
    <s v="&lt;3 meters of linear travel"/>
    <m/>
    <s v="Equipment - PG&amp;E"/>
    <s v="34.b. Conductor damage or failure"/>
    <s v="Equipment - PG&amp;E"/>
    <s v="Contact from object"/>
    <s v="Conductor failure-all"/>
    <s v="Conductor - Primary"/>
    <m/>
    <m/>
    <s v="Line to Ground"/>
    <s v="N"/>
    <s v="Overhead"/>
    <x v="3"/>
    <s v="Conductor - Primary"/>
    <s v="Conductor, Pole, Crossarm"/>
    <s v="100850964"/>
    <s v="     "/>
    <s v="Non-HFTD"/>
    <x v="0"/>
    <m/>
    <m/>
    <n v="36.382899999999999"/>
    <n v="-119.765"/>
    <s v="Kings"/>
    <s v="HARDWICK-1101"/>
    <m/>
    <n v="12000"/>
    <m/>
    <x v="0"/>
    <s v="Self Extinguished"/>
    <s v="Agriculture"/>
    <m/>
    <m/>
    <s v="No"/>
    <m/>
    <m/>
    <m/>
    <m/>
    <m/>
    <m/>
    <m/>
    <s v="N"/>
    <s v="N"/>
    <m/>
    <m/>
    <s v="     "/>
    <s v="36.38275800"/>
    <s v="-119.76373700"/>
    <s v="Jul  1 2021 12:00AM"/>
    <s v="TreeGrew"/>
    <s v="TREE WAS IN OVERALL GOOD HEALTH. NO DEFECTS OR ROT PRESENT. THERE WAS SIGNS OF FIRE. KCBJ DID SEE BURN MARKS ON TREE. TREE MAINTAINED A SMALL PORTION OF CANOPY._x000d__x000a_FIRE WAS ISOLATED TO 1 TREE IN ORCHARD. Confirm by restoration, the wire broke and fell into the tree top. this is not a VM related outage."/>
    <s v="FRUI"/>
    <s v="32"/>
    <s v="7"/>
    <s v="0"/>
    <m/>
    <m/>
    <m/>
    <m/>
    <m/>
    <m/>
    <m/>
    <s v="CrossArm"/>
    <s v="BareWire"/>
    <s v="3"/>
  </r>
  <r>
    <s v="20210924"/>
    <s v="     "/>
    <n v="44376"/>
    <s v="6/29"/>
    <x v="0"/>
    <n v="0.1763888888888889"/>
    <s v="27"/>
    <n v="2"/>
    <s v="6"/>
    <x v="5"/>
    <n v="44376"/>
    <m/>
    <s v="Car pole incident resulted in an ignition. The ensuing fire was &lt; 0.25 acres in size. Incident resulted in a damaged pole. This information is preliminary."/>
    <s v="     "/>
    <s v="FAS"/>
    <m/>
    <s v="N"/>
    <x v="0"/>
    <m/>
    <s v="21-0081201"/>
    <m/>
    <s v="T005328529"/>
    <n v="121627000"/>
    <m/>
    <s v="     "/>
    <x v="1"/>
    <s v="PG&amp;E"/>
    <m/>
    <s v="Vegetation"/>
    <s v="Pole"/>
    <s v="D"/>
    <s v="D"/>
    <s v="&lt;0.25"/>
    <m/>
    <s v="Contact - 3rd Party"/>
    <s v="33.d. Vehicle contact"/>
    <s v="Contact - 3rd Party"/>
    <s v="Contact from object"/>
    <s v="Vehicle contact"/>
    <m/>
    <s v="Vehicle contact"/>
    <s v="Pole"/>
    <s v="Line to Line"/>
    <s v="N"/>
    <s v="Overhead"/>
    <x v="3"/>
    <s v="Pole"/>
    <s v="Pole"/>
    <s v="100115097"/>
    <s v="     "/>
    <s v="Non-HFTD"/>
    <x v="0"/>
    <m/>
    <m/>
    <n v="35.479199999999999"/>
    <n v="-119.083"/>
    <s v="Kern"/>
    <s v="LERDO-1114"/>
    <m/>
    <n v="12000"/>
    <m/>
    <x v="0"/>
    <s v="Kern County FD"/>
    <s v="Herbaceous"/>
    <s v="Grass fuel model"/>
    <m/>
    <s v="No"/>
    <m/>
    <m/>
    <m/>
    <m/>
    <m/>
    <m/>
    <m/>
    <s v="N"/>
    <s v="N"/>
    <m/>
    <m/>
    <s v="     "/>
    <m/>
    <m/>
    <m/>
    <m/>
    <m/>
    <m/>
    <m/>
    <m/>
    <m/>
    <m/>
    <m/>
    <m/>
    <m/>
    <m/>
    <m/>
    <m/>
    <m/>
    <m/>
    <m/>
  </r>
  <r>
    <s v="20210925"/>
    <s v="     "/>
    <n v="44376"/>
    <s v="6/29"/>
    <x v="0"/>
    <n v="0.46736111111111112"/>
    <s v="27"/>
    <n v="2"/>
    <s v="6"/>
    <x v="5"/>
    <m/>
    <m/>
    <s v="Hit and run incident on Mankas Corner Road, Fairfield-CA. The ensuing fire was &lt; 1 meter in size. The exact location of the incident is unknown. This information is preliminary."/>
    <s v="     "/>
    <s v="FAS"/>
    <m/>
    <s v="N"/>
    <x v="0"/>
    <m/>
    <m/>
    <m/>
    <s v="T005328946"/>
    <n v="121630000"/>
    <m/>
    <s v="     "/>
    <x v="1"/>
    <s v="PG&amp;E"/>
    <m/>
    <s v="Vegetation"/>
    <s v="Guy/Span wire"/>
    <s v="D"/>
    <s v="D"/>
    <s v="&lt;0.25"/>
    <m/>
    <s v="Contact - 3rd Party"/>
    <s v="33.d. Vehicle contact"/>
    <s v="Contact - 3rd Party"/>
    <s v="Contact from object"/>
    <s v="Vehicle contact"/>
    <m/>
    <s v="Vehicle contact"/>
    <s v="Guy/Span Wire"/>
    <m/>
    <s v="Y"/>
    <s v="Overhead"/>
    <x v="3"/>
    <s v="Guy/Span Wire"/>
    <s v="Guy/Span wire"/>
    <s v="101562904"/>
    <s v="     "/>
    <s v="Non-HFTD"/>
    <x v="0"/>
    <m/>
    <m/>
    <n v="38.272199999999998"/>
    <n v="-122.092"/>
    <s v="Solano"/>
    <s v="CORDELIA-1112"/>
    <m/>
    <n v="12000"/>
    <m/>
    <x v="0"/>
    <s v="Solano County FD"/>
    <s v="Agriculture"/>
    <s v="Grass fuel model"/>
    <m/>
    <s v="No"/>
    <m/>
    <m/>
    <m/>
    <m/>
    <m/>
    <m/>
    <m/>
    <s v="N"/>
    <s v="N"/>
    <m/>
    <m/>
    <s v="     "/>
    <m/>
    <m/>
    <m/>
    <m/>
    <m/>
    <m/>
    <m/>
    <m/>
    <m/>
    <m/>
    <m/>
    <m/>
    <m/>
    <m/>
    <m/>
    <m/>
    <m/>
    <m/>
    <m/>
  </r>
  <r>
    <s v="MIA20146628"/>
    <s v="     "/>
    <n v="41793"/>
    <s v="6/3"/>
    <x v="0"/>
    <n v="0.15165509259259261"/>
    <s v="23"/>
    <n v="2"/>
    <s v="6"/>
    <x v="7"/>
    <n v="41793"/>
    <n v="0.15138888888888888"/>
    <s v="Veg Fire?; GIVE TO TMAN LOMAS TO DISC ELEC SERVICE DUE TO FIRE; TREE BRANCH THRU SVC, FIRE DEPT ON SITE , WILL RTN AND ATEMPT RECONNECT"/>
    <s v="     "/>
    <s v="FAS"/>
    <n v="44266"/>
    <s v="Y"/>
    <x v="0"/>
    <m/>
    <s v="N/A"/>
    <m/>
    <s v="7870696567"/>
    <m/>
    <m/>
    <s v="     "/>
    <x v="1"/>
    <s v="PG&amp;E"/>
    <m/>
    <m/>
    <m/>
    <s v="D"/>
    <m/>
    <s v="Unknown"/>
    <m/>
    <s v="Vegetation"/>
    <s v="33.a. Veg. contact"/>
    <s v="Vegetation"/>
    <s v="Contact from object"/>
    <s v="Contact - Vegetation"/>
    <m/>
    <s v="Contact - Vegetation"/>
    <s v="Conductor"/>
    <m/>
    <s v="No"/>
    <s v="Overhead"/>
    <x v="0"/>
    <m/>
    <m/>
    <s v="252301103"/>
    <s v="     "/>
    <s v="Non-HFTD"/>
    <x v="0"/>
    <m/>
    <m/>
    <n v="36.434600000000003"/>
    <n v="-119.685"/>
    <s v="Fresno"/>
    <s v="CAMDEN-1103"/>
    <s v="252301103"/>
    <n v="11000"/>
    <m/>
    <x v="0"/>
    <m/>
    <s v="Urban"/>
    <m/>
    <m/>
    <s v="No"/>
    <m/>
    <m/>
    <m/>
    <m/>
    <m/>
    <m/>
    <m/>
    <s v="N"/>
    <s v="N"/>
    <m/>
    <m/>
    <s v="     "/>
    <m/>
    <m/>
    <m/>
    <m/>
    <m/>
    <m/>
    <m/>
    <m/>
    <m/>
    <m/>
    <m/>
    <m/>
    <m/>
    <m/>
    <m/>
    <m/>
    <m/>
    <m/>
    <m/>
  </r>
  <r>
    <s v="MIA20146621"/>
    <s v="     "/>
    <n v="41793"/>
    <s v="6/3"/>
    <x v="0"/>
    <n v="0.10460648148148148"/>
    <s v="23"/>
    <n v="2"/>
    <s v="6"/>
    <x v="7"/>
    <n v="41793"/>
    <n v="0.10416666666666667"/>
    <s v="SMALL VEG FIRE LOG#4027112 IN BKYR D; cause: tree fell into line; conductor broken, wire on ground; REQ DISC SVC FROM DISPATCH FOR MTR 1004501182, WILL RTN WHEN FIRE DEPT IS DONE FOR_x000a_RECONNECT SVC"/>
    <s v="     "/>
    <s v="FAS"/>
    <n v="44266"/>
    <s v="Y"/>
    <x v="0"/>
    <s v="1027769"/>
    <s v="N/A"/>
    <m/>
    <s v="T003130665"/>
    <m/>
    <m/>
    <s v="     "/>
    <x v="1"/>
    <s v="PG&amp;E"/>
    <m/>
    <m/>
    <m/>
    <s v="D"/>
    <m/>
    <s v="Unknown"/>
    <m/>
    <s v="Vegetation"/>
    <s v="33.a. Veg. contact"/>
    <s v="Vegetation"/>
    <s v="Contact from object"/>
    <s v="Contact - Vegetation"/>
    <m/>
    <s v="Contact - Vegetation"/>
    <s v="Conductor"/>
    <m/>
    <s v="Yes"/>
    <s v="Overhead"/>
    <x v="0"/>
    <m/>
    <m/>
    <s v="252301103"/>
    <s v="     "/>
    <s v="Non-HFTD"/>
    <x v="0"/>
    <m/>
    <m/>
    <n v="36.436599999999999"/>
    <n v="-119.687"/>
    <s v="Fresno"/>
    <s v="CAMDEN-1103"/>
    <s v="252301103"/>
    <n v="11000"/>
    <m/>
    <x v="0"/>
    <m/>
    <s v="Urban"/>
    <m/>
    <m/>
    <s v="No"/>
    <m/>
    <m/>
    <m/>
    <m/>
    <m/>
    <m/>
    <m/>
    <s v="N"/>
    <s v="N"/>
    <m/>
    <m/>
    <s v="     "/>
    <m/>
    <m/>
    <m/>
    <m/>
    <m/>
    <m/>
    <m/>
    <m/>
    <m/>
    <m/>
    <m/>
    <m/>
    <m/>
    <m/>
    <m/>
    <m/>
    <m/>
    <m/>
    <m/>
  </r>
  <r>
    <s v="20150089"/>
    <s v="     "/>
    <n v="42158"/>
    <s v="6/3"/>
    <x v="0"/>
    <n v="0.71458333333333335"/>
    <s v="23"/>
    <n v="2"/>
    <s v="6"/>
    <x v="2"/>
    <m/>
    <m/>
    <s v="POE FIRE DUE TO BURNT OPEN PG CONNECTION AT TRANSFORMER POLE.GRASS FIRE 419 &amp; 421 V ST."/>
    <s v="     "/>
    <m/>
    <m/>
    <s v="N"/>
    <x v="0"/>
    <s v="1243258"/>
    <m/>
    <m/>
    <m/>
    <m/>
    <m/>
    <s v="     "/>
    <x v="1"/>
    <s v="PG&amp;E"/>
    <m/>
    <s v="Vegetation"/>
    <m/>
    <s v="D"/>
    <m/>
    <s v="&lt;0.25"/>
    <s v="Square Feet: ; Acreage: "/>
    <s v="Equipment - PG&amp;E"/>
    <s v="34.m. Connection device damage or failure"/>
    <s v="Equipment - PG&amp;E"/>
    <s v="All types of equipment / facility failure"/>
    <s v="Splice/Clamp/Connector"/>
    <s v="Splice/Clamp/Connector"/>
    <m/>
    <m/>
    <m/>
    <s v="PACIFIC BELL"/>
    <s v="Overhead"/>
    <x v="1"/>
    <s v="Conductor"/>
    <m/>
    <s v="100150055"/>
    <s v="     "/>
    <s v="Non-HFTD"/>
    <x v="0"/>
    <m/>
    <m/>
    <n v="35.361199999999997"/>
    <n v="-119.006"/>
    <s v="Kern"/>
    <s v="BAKERSFIELD-2109"/>
    <s v="253372109"/>
    <m/>
    <s v="N/A"/>
    <x v="0"/>
    <s v="KCFD AND BCFD"/>
    <s v="Urban"/>
    <m/>
    <m/>
    <s v="No"/>
    <m/>
    <m/>
    <m/>
    <m/>
    <m/>
    <m/>
    <m/>
    <s v="N"/>
    <s v="N"/>
    <m/>
    <m/>
    <s v="     "/>
    <m/>
    <m/>
    <m/>
    <m/>
    <m/>
    <m/>
    <m/>
    <m/>
    <m/>
    <m/>
    <m/>
    <m/>
    <m/>
    <m/>
    <m/>
    <m/>
    <m/>
    <m/>
    <m/>
  </r>
  <r>
    <s v="20150088"/>
    <s v="     "/>
    <n v="42158"/>
    <s v="6/3"/>
    <x v="0"/>
    <n v="0.57222222222222219"/>
    <s v="23"/>
    <n v="2"/>
    <s v="6"/>
    <x v="2"/>
    <n v="42158"/>
    <n v="0.57222222222222219"/>
    <s v="truck hit common neutral. burning down wire and starting small grass fire 200' x 100'. crew to repair"/>
    <s v="     "/>
    <m/>
    <m/>
    <s v="N"/>
    <x v="0"/>
    <s v="1243177"/>
    <s v="15-0038125"/>
    <m/>
    <m/>
    <m/>
    <m/>
    <s v="     "/>
    <x v="1"/>
    <s v="PG&amp;E"/>
    <m/>
    <s v="Vegetation"/>
    <m/>
    <s v="D"/>
    <m/>
    <s v="&lt;0.25"/>
    <s v="Square Feet: 200 x 100; Acreage: "/>
    <s v="Contact - 3rd Party"/>
    <s v="33.d. Vehicle contact"/>
    <s v="Contact - 3rd Party"/>
    <s v="All types of equipment / facility failure"/>
    <s v="Contact - Vehicle"/>
    <m/>
    <s v="Contact - Vehicle"/>
    <s v="Pole"/>
    <s v="Force Out"/>
    <s v="0"/>
    <s v="Overhead"/>
    <x v="3"/>
    <s v="Conductor"/>
    <m/>
    <s v="103035299"/>
    <s v="     "/>
    <s v="Non-HFTD"/>
    <x v="0"/>
    <m/>
    <m/>
    <n v="38.627000000000002"/>
    <n v="-121.077"/>
    <s v="El Dorado"/>
    <s v="CLARKSVILLE-2103"/>
    <s v="153612103"/>
    <n v="21000"/>
    <s v="N/A"/>
    <x v="0"/>
    <s v="Cal Fire Dept"/>
    <s v="Herbaceous"/>
    <m/>
    <m/>
    <s v="No"/>
    <m/>
    <m/>
    <m/>
    <m/>
    <m/>
    <m/>
    <m/>
    <s v="N"/>
    <s v="N"/>
    <m/>
    <m/>
    <s v="     "/>
    <m/>
    <m/>
    <m/>
    <m/>
    <m/>
    <m/>
    <m/>
    <m/>
    <m/>
    <m/>
    <m/>
    <m/>
    <m/>
    <m/>
    <m/>
    <m/>
    <m/>
    <m/>
    <m/>
  </r>
  <r>
    <s v="20160077"/>
    <s v="     "/>
    <n v="42524"/>
    <s v="6/3"/>
    <x v="0"/>
    <n v="0.77986111111111112"/>
    <s v="23"/>
    <n v="2"/>
    <s v="6"/>
    <x v="6"/>
    <n v="42524"/>
    <n v="0.77986111111111112"/>
    <s v="Ron Kennedy to complete crew rpt and notify supervisor,assisted Ron"/>
    <s v="     "/>
    <m/>
    <m/>
    <s v="N"/>
    <x v="0"/>
    <s v="1482408"/>
    <s v="16-0040924"/>
    <m/>
    <m/>
    <n v="111686548"/>
    <m/>
    <s v="     "/>
    <x v="1"/>
    <s v="PG&amp;E"/>
    <m/>
    <s v="Vegetation"/>
    <m/>
    <s v="D"/>
    <m/>
    <s v="&lt;3 meters of linear travel"/>
    <s v="Square Feet: ; Acreage: "/>
    <s v="Equipment - PG&amp;E"/>
    <s v="34.b. Conductor damage or failure"/>
    <s v="Equipment - PG&amp;E"/>
    <s v="All types of equipment / facility failure"/>
    <s v="Conductor"/>
    <s v="Conductor"/>
    <m/>
    <m/>
    <s v="Force Out"/>
    <s v="PACIFIC BELL"/>
    <s v="Overhead"/>
    <x v="1"/>
    <s v="Conductor"/>
    <m/>
    <s v="100344305"/>
    <s v="     "/>
    <s v="Non-HFTD"/>
    <x v="0"/>
    <m/>
    <m/>
    <n v="39.748199999999997"/>
    <n v="-121.82299999999999"/>
    <s v="Butte"/>
    <s v="SYCAMORE-CREEK-1104"/>
    <s v="102971104"/>
    <m/>
    <s v="N/A"/>
    <x v="0"/>
    <s v="Chico FD"/>
    <s v="Urban"/>
    <m/>
    <m/>
    <s v="No"/>
    <m/>
    <m/>
    <m/>
    <m/>
    <m/>
    <m/>
    <m/>
    <s v="N"/>
    <s v="N"/>
    <m/>
    <m/>
    <s v="     "/>
    <m/>
    <m/>
    <m/>
    <m/>
    <m/>
    <m/>
    <m/>
    <m/>
    <m/>
    <m/>
    <m/>
    <m/>
    <m/>
    <m/>
    <m/>
    <m/>
    <m/>
    <m/>
    <m/>
  </r>
  <r>
    <s v="20160078"/>
    <s v="     "/>
    <n v="42524"/>
    <s v="6/3"/>
    <x v="0"/>
    <n v="0.87013888888888891"/>
    <s v="23"/>
    <n v="2"/>
    <s v="6"/>
    <x v="6"/>
    <m/>
    <m/>
    <s v="EC B TAG TO HAVE CREW RE-SAG 6 CU PRIMARY  AND 1/0 AL SECONDARY.  SPARK CAUSED GRASS AND FENCE TO CATCH ON FIRE"/>
    <s v="     "/>
    <m/>
    <m/>
    <s v="N"/>
    <x v="0"/>
    <s v="1482539"/>
    <m/>
    <m/>
    <m/>
    <m/>
    <m/>
    <s v="     "/>
    <x v="1"/>
    <s v="PG&amp;E"/>
    <m/>
    <s v="Vegetation"/>
    <m/>
    <s v="D"/>
    <m/>
    <s v="&lt;3 meters of linear travel"/>
    <s v="Square Feet: ; Acreage: "/>
    <s v="Vegetation"/>
    <s v="33.a. Veg. contact"/>
    <s v="Vegetation"/>
    <s v="All types of equipment / facility failure"/>
    <s v="Contact - Vegetation"/>
    <m/>
    <s v="Contact - Vegetation"/>
    <s v="Conductor"/>
    <m/>
    <s v="PACIFIC BELL"/>
    <s v="Overhead"/>
    <x v="1"/>
    <s v="Conductor"/>
    <m/>
    <s v="100559460"/>
    <s v="     "/>
    <s v="Non-HFTD"/>
    <x v="0"/>
    <m/>
    <m/>
    <n v="37.434600000000003"/>
    <n v="-121.877"/>
    <s v="Santa Clara"/>
    <s v="MILPITAS-1109"/>
    <s v="82831109"/>
    <m/>
    <s v="N/A"/>
    <x v="0"/>
    <s v="Milpitas FD"/>
    <s v="Urban"/>
    <m/>
    <m/>
    <s v="No"/>
    <m/>
    <m/>
    <m/>
    <m/>
    <m/>
    <m/>
    <m/>
    <s v="N"/>
    <s v="N"/>
    <m/>
    <m/>
    <s v="     "/>
    <m/>
    <m/>
    <m/>
    <m/>
    <m/>
    <m/>
    <m/>
    <m/>
    <m/>
    <m/>
    <m/>
    <m/>
    <m/>
    <m/>
    <m/>
    <m/>
    <m/>
    <m/>
    <m/>
  </r>
  <r>
    <s v="20160076"/>
    <s v="     "/>
    <n v="42524"/>
    <s v="6/3"/>
    <x v="0"/>
    <n v="0.69791666666666663"/>
    <s v="23"/>
    <n v="2"/>
    <s v="6"/>
    <x v="6"/>
    <m/>
    <m/>
    <s v="REPAIR 2 SVC EASEMENT. CALL ON CALL &amp; MADE OUT IR REPORT"/>
    <s v="     "/>
    <m/>
    <m/>
    <s v="N"/>
    <x v="0"/>
    <s v="1482298"/>
    <m/>
    <m/>
    <m/>
    <m/>
    <m/>
    <s v="     "/>
    <x v="1"/>
    <s v="PG&amp;E"/>
    <m/>
    <s v="Vegetation"/>
    <m/>
    <s v="D"/>
    <m/>
    <s v="&lt;0.25"/>
    <s v="Square Feet: ; Acreage: "/>
    <s v="Equipment - PG&amp;E"/>
    <s v="34.n. Transformer damage or failure"/>
    <s v="Equipment - PG&amp;E"/>
    <s v="All types of equipment / facility failure"/>
    <s v="Transformer"/>
    <s v="Transformer"/>
    <m/>
    <m/>
    <m/>
    <s v="PACIFIC BELL"/>
    <s v="Overhead"/>
    <x v="1"/>
    <s v="Transformer"/>
    <m/>
    <s v="100242571"/>
    <s v="     "/>
    <s v="Non-HFTD"/>
    <x v="0"/>
    <m/>
    <m/>
    <n v="35.404600000000002"/>
    <n v="-119.03100000000001"/>
    <s v="Kern"/>
    <s v="BAKERSFIELD-1118"/>
    <s v="253371118"/>
    <m/>
    <s v="N/A"/>
    <x v="0"/>
    <s v="Kern County FD"/>
    <s v="Urban"/>
    <m/>
    <m/>
    <s v="No"/>
    <m/>
    <m/>
    <m/>
    <m/>
    <m/>
    <m/>
    <m/>
    <s v="N"/>
    <s v="N"/>
    <m/>
    <m/>
    <s v="     "/>
    <m/>
    <m/>
    <m/>
    <m/>
    <m/>
    <m/>
    <m/>
    <m/>
    <m/>
    <m/>
    <m/>
    <m/>
    <m/>
    <m/>
    <m/>
    <m/>
    <m/>
    <m/>
    <m/>
  </r>
  <r>
    <s v="20170072"/>
    <s v="     "/>
    <n v="42889"/>
    <s v="6/3"/>
    <x v="0"/>
    <m/>
    <s v="22"/>
    <n v="2"/>
    <s v="6"/>
    <x v="0"/>
    <n v="42889"/>
    <n v="0.88888888888888884"/>
    <s v="TREE FELL THROUGH THE LINE AND CAUSED LINE TO BREAK AND START SMALL FIRE.  CLOVIS F.D. PUT OUT FIRE.  OPENED FUSES TO THE TAP AND CALLED FOR CREW TO MAKE REPAIRS.  PGE OK"/>
    <s v="     "/>
    <m/>
    <m/>
    <s v="N"/>
    <x v="0"/>
    <s v="1796479"/>
    <s v="17-0052562"/>
    <m/>
    <m/>
    <n v="112925676"/>
    <m/>
    <s v="     "/>
    <x v="1"/>
    <s v="PG&amp;E"/>
    <m/>
    <s v="Vegetation"/>
    <m/>
    <s v="D"/>
    <m/>
    <s v="&lt;3 meters of linear travel"/>
    <s v="Square Feet: ; Acreage: "/>
    <s v="Vegetation"/>
    <s v="33.a. Veg. contact"/>
    <s v="Vegetation"/>
    <s v="All types of equipment / facility failure"/>
    <s v="Contact - Vegetation"/>
    <m/>
    <s v="Contact - Vegetation"/>
    <s v="Conductor"/>
    <s v="Line to Ground"/>
    <s v="Unknown"/>
    <s v="Overhead"/>
    <x v="3"/>
    <s v="Conductor"/>
    <m/>
    <s v="100768082"/>
    <s v="     "/>
    <s v="Non-HFTD"/>
    <x v="0"/>
    <m/>
    <m/>
    <n v="36.832299999999996"/>
    <n v="-119.633"/>
    <s v="Fresno"/>
    <s v="CLOVIS-1108"/>
    <s v="254081108"/>
    <n v="12000"/>
    <s v="CLOVIS 1108R1550"/>
    <x v="0"/>
    <s v="CLOVIS F.D. CHIEF"/>
    <s v="Urban"/>
    <m/>
    <m/>
    <s v="No"/>
    <m/>
    <m/>
    <m/>
    <m/>
    <m/>
    <m/>
    <m/>
    <s v="N"/>
    <s v="N"/>
    <m/>
    <m/>
    <s v="     "/>
    <s v="38.83180700"/>
    <s v="-119.63289700"/>
    <s v="Jun  5 2017 12:00AM"/>
    <s v="TrunkFail"/>
    <s v="GREEN HEALTHY TREE BROKE AT 1 FT ABOVE GROUND REVEALING ROT. CONFIRM LINE ON GROUND. CAUSED A SMALL 24FT BY 14FT FIRE"/>
    <s v="EUCB"/>
    <s v="40"/>
    <s v="18"/>
    <s v="24"/>
    <s v="Moderate"/>
    <s v="None"/>
    <s v="N"/>
    <s v="1"/>
    <m/>
    <s v="Valley"/>
    <s v="D"/>
    <s v="CrossArm"/>
    <s v="BareWire"/>
    <s v="4"/>
  </r>
  <r>
    <s v="20170071"/>
    <s v="     "/>
    <n v="42889"/>
    <s v="6/3"/>
    <x v="0"/>
    <n v="0.55972222222222223"/>
    <s v="22"/>
    <n v="2"/>
    <s v="6"/>
    <x v="0"/>
    <n v="42889"/>
    <n v="0.55972222222222223"/>
    <s v="Called for crew"/>
    <s v="     "/>
    <m/>
    <m/>
    <s v="N"/>
    <x v="0"/>
    <s v="1796263"/>
    <s v="17-0052543"/>
    <m/>
    <m/>
    <n v="112925445"/>
    <m/>
    <s v="     "/>
    <x v="1"/>
    <s v="PG&amp;E"/>
    <m/>
    <s v="Vegetation"/>
    <m/>
    <s v="D"/>
    <m/>
    <s v="&lt;0.25"/>
    <s v="Square Feet: ; Acreage: "/>
    <s v="Equipment - PG&amp;E"/>
    <s v="34.b. Conductor damage or failure"/>
    <s v="Equipment - PG&amp;E"/>
    <s v="All types of equipment / facility failure"/>
    <s v="Conductor"/>
    <s v="Conductor"/>
    <m/>
    <m/>
    <s v="Line to Ground"/>
    <s v="PACIFIC BELL"/>
    <s v="Overhead"/>
    <x v="3"/>
    <s v="Conductor"/>
    <m/>
    <s v="100043664"/>
    <s v="     "/>
    <s v="Non-HFTD"/>
    <x v="0"/>
    <m/>
    <m/>
    <n v="38.901699999999998"/>
    <n v="-121.206"/>
    <s v="Placer"/>
    <s v="LINCOLN-1101"/>
    <s v="153701101"/>
    <n v="12000"/>
    <s v="LINCOLN 110195756"/>
    <x v="0"/>
    <s v="Cal Fire"/>
    <s v="Hardwood Woodland"/>
    <m/>
    <m/>
    <s v="No"/>
    <m/>
    <m/>
    <m/>
    <m/>
    <m/>
    <m/>
    <m/>
    <s v="N"/>
    <s v="N"/>
    <m/>
    <m/>
    <s v="     "/>
    <m/>
    <m/>
    <m/>
    <m/>
    <m/>
    <m/>
    <m/>
    <m/>
    <m/>
    <m/>
    <m/>
    <m/>
    <m/>
    <m/>
    <m/>
    <m/>
    <m/>
    <m/>
    <m/>
  </r>
  <r>
    <s v="SAP201711720"/>
    <s v="     "/>
    <n v="42889"/>
    <s v="6/3"/>
    <x v="0"/>
    <m/>
    <s v="22"/>
    <n v="2"/>
    <s v="6"/>
    <x v="0"/>
    <n v="42887"/>
    <m/>
    <s v="Pole fire due to insualtor tracking insulators replaced"/>
    <s v="     "/>
    <s v="SAP"/>
    <n v="44580"/>
    <s v="Y"/>
    <x v="0"/>
    <s v="1794326"/>
    <s v="17-0051913"/>
    <m/>
    <s v="T004048030"/>
    <n v="112916192"/>
    <m/>
    <s v="     "/>
    <x v="0"/>
    <s v="PG&amp;E"/>
    <m/>
    <m/>
    <m/>
    <s v="D"/>
    <m/>
    <s v="Structure-PG&amp;E only"/>
    <m/>
    <s v="Contamination"/>
    <s v="36.a. Contamination"/>
    <s v="Equipment - PG&amp;E"/>
    <s v="Insulator failure"/>
    <s v="Insulator failure"/>
    <m/>
    <m/>
    <m/>
    <s v="Line to Ground"/>
    <s v="Yes"/>
    <s v="Overhead"/>
    <x v="0"/>
    <s v="Pole"/>
    <m/>
    <s v="103844143"/>
    <s v="     "/>
    <s v="Non-HFTD"/>
    <x v="0"/>
    <m/>
    <m/>
    <n v="37.797199999999997"/>
    <n v="-122.22499999999999"/>
    <s v="Alameda"/>
    <s v="OAKLAND-X-1109"/>
    <m/>
    <m/>
    <s v="OAKLAND X 1109CB"/>
    <x v="0"/>
    <m/>
    <m/>
    <m/>
    <m/>
    <s v="No"/>
    <m/>
    <m/>
    <m/>
    <m/>
    <m/>
    <m/>
    <m/>
    <s v="N"/>
    <s v="N"/>
    <m/>
    <m/>
    <s v="     "/>
    <m/>
    <m/>
    <m/>
    <m/>
    <m/>
    <m/>
    <m/>
    <m/>
    <m/>
    <m/>
    <m/>
    <m/>
    <m/>
    <m/>
    <m/>
    <m/>
    <m/>
    <m/>
    <m/>
  </r>
  <r>
    <s v="SAP201711722"/>
    <s v="     "/>
    <n v="42889"/>
    <s v="6/3"/>
    <x v="0"/>
    <m/>
    <s v="22"/>
    <n v="2"/>
    <s v="6"/>
    <x v="0"/>
    <n v="42887"/>
    <m/>
    <s v="fire on crossarm; failed fuse 14983"/>
    <s v="     "/>
    <s v="SAP"/>
    <n v="44580"/>
    <s v="Y"/>
    <x v="0"/>
    <s v="1795144"/>
    <s v="17-0052155"/>
    <m/>
    <s v="T004048755"/>
    <n v="112918825"/>
    <m/>
    <s v="     "/>
    <x v="0"/>
    <s v="PG&amp;E"/>
    <m/>
    <m/>
    <m/>
    <s v="D"/>
    <m/>
    <s v="Structure-PG&amp;E only"/>
    <m/>
    <s v="Equipment - PG&amp;E"/>
    <s v="34.c. Fuse damage or failure"/>
    <s v="Equipment - PG&amp;E"/>
    <s v="Fuse failure - all"/>
    <s v="Fuse failure - all"/>
    <s v="Fuse"/>
    <m/>
    <m/>
    <s v="Force Out"/>
    <s v="Yes"/>
    <s v="Overhead"/>
    <x v="0"/>
    <s v="Fuse"/>
    <m/>
    <s v="101938657"/>
    <s v="     "/>
    <s v="Non-HFTD"/>
    <x v="0"/>
    <m/>
    <m/>
    <n v="35.4315"/>
    <n v="-120.884"/>
    <s v="San Luis Obispo"/>
    <s v="CAYUCOS-1102"/>
    <m/>
    <m/>
    <s v="CAYUCOS 1102W16"/>
    <x v="0"/>
    <m/>
    <m/>
    <m/>
    <m/>
    <s v="No"/>
    <m/>
    <m/>
    <m/>
    <m/>
    <m/>
    <m/>
    <m/>
    <s v="N"/>
    <s v="N"/>
    <m/>
    <m/>
    <s v="     "/>
    <m/>
    <m/>
    <m/>
    <m/>
    <m/>
    <m/>
    <m/>
    <m/>
    <m/>
    <m/>
    <m/>
    <m/>
    <m/>
    <m/>
    <m/>
    <m/>
    <m/>
    <m/>
    <m/>
  </r>
  <r>
    <s v="20180224"/>
    <s v="     "/>
    <n v="43254"/>
    <s v="6/3"/>
    <x v="0"/>
    <n v="0.41319444444444442"/>
    <s v="23"/>
    <n v="2"/>
    <s v="6"/>
    <x v="1"/>
    <n v="43254"/>
    <n v="0.41319444444444442"/>
    <s v="ILIS - &quot;T-MAN CARTER RPTS TV593 (capacitor) ARCING AND ON FIRE&quot;.  OIS Material List indicated that 3 lightning arrestor were replaced."/>
    <s v="     "/>
    <s v="FAS"/>
    <m/>
    <s v="N"/>
    <x v="0"/>
    <s v="99975"/>
    <s v="18-0046742"/>
    <m/>
    <m/>
    <m/>
    <m/>
    <s v="     "/>
    <x v="0"/>
    <s v="PG&amp;E"/>
    <m/>
    <m/>
    <m/>
    <s v="D"/>
    <m/>
    <s v="Structure-PG&amp;E only"/>
    <m/>
    <s v="Equipment - PG&amp;E"/>
    <s v="34.d. Lightning arrestor damage or failure"/>
    <s v="Equipment - PG&amp;E"/>
    <s v="All types of equipment / facility failure"/>
    <s v="Lightning Arrestor"/>
    <s v="Lightning Arrestor"/>
    <m/>
    <m/>
    <s v="Force Out"/>
    <m/>
    <s v="Overhead"/>
    <x v="3"/>
    <s v="Lightning Arrestor"/>
    <m/>
    <s v="CR446"/>
    <s v="     "/>
    <s v="Non-HFTD"/>
    <x v="0"/>
    <m/>
    <m/>
    <n v="37.751899999999999"/>
    <n v="-122.20699999999999"/>
    <s v="Alameda"/>
    <s v="OAKLAND-J-1103"/>
    <s v="012091103"/>
    <n v="11000"/>
    <s v="OAKLAND J 1103CB"/>
    <x v="0"/>
    <m/>
    <s v="Rural"/>
    <m/>
    <m/>
    <s v="No"/>
    <m/>
    <m/>
    <m/>
    <m/>
    <m/>
    <m/>
    <m/>
    <s v="N"/>
    <s v="N"/>
    <m/>
    <m/>
    <s v="     "/>
    <m/>
    <m/>
    <m/>
    <m/>
    <m/>
    <m/>
    <m/>
    <m/>
    <m/>
    <m/>
    <m/>
    <m/>
    <m/>
    <m/>
    <m/>
    <m/>
    <m/>
    <m/>
    <m/>
  </r>
  <r>
    <s v="20180226"/>
    <s v="     "/>
    <n v="43254"/>
    <s v="6/3"/>
    <x v="0"/>
    <n v="0.62569444444444444"/>
    <s v="23"/>
    <n v="2"/>
    <s v="6"/>
    <x v="1"/>
    <n v="43254"/>
    <n v="0.62569444444444444"/>
    <s v="Car pole damaged PG&amp;E equipment and caused grass fire.  ILIS cause - &quot;3rd Party, Vehicle&quot; / &quot;CAR POLE WIRE WRAPPED POLE ON GROUND GRASS FIRE&quot;"/>
    <s v="     "/>
    <s v="FAS"/>
    <m/>
    <s v="N"/>
    <x v="0"/>
    <s v="100111"/>
    <s v="18-0046761"/>
    <m/>
    <m/>
    <m/>
    <m/>
    <s v="     "/>
    <x v="1"/>
    <s v="PG&amp;E"/>
    <m/>
    <m/>
    <m/>
    <s v="D"/>
    <m/>
    <s v="10-99"/>
    <m/>
    <s v="Contact - 3rd Party"/>
    <s v="33.d. Vehicle contact"/>
    <s v="Contact - 3rd Party"/>
    <s v="Contact from object"/>
    <s v="Contact - Vehicle"/>
    <m/>
    <s v="Contact - Vehicle"/>
    <s v="Pole"/>
    <s v="Multi-Fault"/>
    <m/>
    <s v="Overhead"/>
    <x v="3"/>
    <m/>
    <m/>
    <s v="4465"/>
    <s v="     "/>
    <s v="Non-HFTD"/>
    <x v="0"/>
    <m/>
    <m/>
    <n v="36.831600000000002"/>
    <n v="-121.363"/>
    <s v="San Benito"/>
    <s v="HOLLISTER-2105"/>
    <s v="182492105"/>
    <n v="21000"/>
    <s v="HOLLISTER 2105CB"/>
    <x v="1"/>
    <m/>
    <s v="Herbaceous"/>
    <m/>
    <m/>
    <s v="Yes"/>
    <s v="26"/>
    <m/>
    <m/>
    <m/>
    <m/>
    <s v="FAIRVIEW"/>
    <m/>
    <s v="N"/>
    <s v="N"/>
    <m/>
    <m/>
    <s v="     "/>
    <m/>
    <m/>
    <m/>
    <m/>
    <m/>
    <m/>
    <m/>
    <m/>
    <m/>
    <m/>
    <m/>
    <m/>
    <m/>
    <m/>
    <m/>
    <m/>
    <m/>
    <m/>
    <m/>
  </r>
  <r>
    <s v="20180227"/>
    <s v="     "/>
    <n v="43254"/>
    <s v="6/3"/>
    <x v="0"/>
    <m/>
    <s v="23"/>
    <n v="2"/>
    <s v="6"/>
    <x v="1"/>
    <m/>
    <m/>
    <s v="T-men - &quot;service burnt open started grass fire and burnt air conditioning unit to neighbors house&quot;.  OIS TR - cus indicated &quot;SEVERE ARCING @ WIRES IN FRONT OF HSE P/CHRIS SPARKS CAUSED GRASS FIRE BRIEFLY&quot;"/>
    <s v="     "/>
    <s v="FAS"/>
    <m/>
    <s v="N"/>
    <x v="0"/>
    <s v="100112"/>
    <m/>
    <m/>
    <m/>
    <m/>
    <m/>
    <s v="     "/>
    <x v="1"/>
    <s v="PG&amp;E"/>
    <m/>
    <m/>
    <m/>
    <s v="D"/>
    <m/>
    <s v="&lt;3 meters of linear travel"/>
    <m/>
    <s v="Equipment - PG&amp;E"/>
    <s v="34.b. Conductor damage or failure"/>
    <s v="Equipment - PG&amp;E"/>
    <s v="All types of equipment / facility failure"/>
    <s v="Conductor"/>
    <s v="Conductor"/>
    <m/>
    <m/>
    <m/>
    <m/>
    <m/>
    <x v="1"/>
    <s v="Conductor - Secondary"/>
    <m/>
    <m/>
    <s v="     "/>
    <s v="Non-HFTD"/>
    <x v="0"/>
    <m/>
    <m/>
    <n v="39.515700000000002"/>
    <n v="-121.542"/>
    <s v="Butte"/>
    <s v="WYANDOTTE-1105"/>
    <s v="102911105"/>
    <n v="750"/>
    <s v="N/A"/>
    <x v="0"/>
    <m/>
    <s v="Urban"/>
    <m/>
    <m/>
    <s v="No"/>
    <m/>
    <m/>
    <m/>
    <m/>
    <m/>
    <m/>
    <m/>
    <s v="N"/>
    <s v="N"/>
    <m/>
    <m/>
    <s v="     "/>
    <m/>
    <m/>
    <m/>
    <m/>
    <m/>
    <m/>
    <m/>
    <m/>
    <m/>
    <m/>
    <m/>
    <m/>
    <m/>
    <m/>
    <m/>
    <m/>
    <m/>
    <m/>
    <m/>
  </r>
  <r>
    <s v="20180229"/>
    <s v="     "/>
    <n v="43254"/>
    <s v="6/3"/>
    <x v="0"/>
    <m/>
    <s v="23"/>
    <n v="2"/>
    <s v="6"/>
    <x v="1"/>
    <m/>
    <m/>
    <s v="malfunctioned step-up transformer"/>
    <s v="     "/>
    <s v="FAS"/>
    <m/>
    <s v="N"/>
    <x v="0"/>
    <m/>
    <m/>
    <m/>
    <m/>
    <m/>
    <m/>
    <s v="     "/>
    <x v="1"/>
    <s v="PG&amp;E"/>
    <m/>
    <m/>
    <m/>
    <s v="D"/>
    <m/>
    <s v="10-99"/>
    <m/>
    <s v="Equipment - PG&amp;E"/>
    <s v="34.n. Transformer damage or failure"/>
    <s v="Equipment - PG&amp;E"/>
    <s v="All types of equipment / facility failure"/>
    <s v="Transformer"/>
    <s v="Transformer"/>
    <m/>
    <m/>
    <m/>
    <m/>
    <m/>
    <x v="3"/>
    <s v="Transformer"/>
    <m/>
    <m/>
    <s v="     "/>
    <s v="Non-HFTD"/>
    <x v="0"/>
    <m/>
    <m/>
    <n v="39.804200000000002"/>
    <n v="-122.346"/>
    <s v="Tehama"/>
    <s v="GLENN-1101"/>
    <s v="102601101"/>
    <n v="11000"/>
    <m/>
    <x v="0"/>
    <m/>
    <s v="Herbaceous"/>
    <m/>
    <m/>
    <s v="No"/>
    <s v="127"/>
    <m/>
    <m/>
    <m/>
    <m/>
    <s v="OPEN"/>
    <m/>
    <s v="N"/>
    <s v="N"/>
    <m/>
    <m/>
    <s v="     "/>
    <m/>
    <m/>
    <m/>
    <m/>
    <m/>
    <m/>
    <m/>
    <m/>
    <m/>
    <m/>
    <m/>
    <m/>
    <m/>
    <m/>
    <m/>
    <m/>
    <m/>
    <m/>
    <m/>
  </r>
  <r>
    <s v="20180228"/>
    <s v="     "/>
    <n v="43254"/>
    <s v="6/3"/>
    <x v="0"/>
    <m/>
    <s v="23"/>
    <n v="2"/>
    <s v="6"/>
    <x v="1"/>
    <m/>
    <m/>
    <s v="Appears to be a pole fire, potentially the cause of grass fire, but cause of pole fire is unknown.  OIS TR - cus indicated &quot;2NDREPORT OF POLE ARCING WITH GRASS FIRE PER CHOWCHILLA FD FIRE IS NOW OUT NEED CHECK POLE FOR DAMAGE&quot;"/>
    <s v="     "/>
    <s v="FAS"/>
    <m/>
    <s v="N"/>
    <x v="0"/>
    <s v="100190"/>
    <m/>
    <m/>
    <m/>
    <m/>
    <m/>
    <s v="     "/>
    <x v="0"/>
    <s v="PG&amp;E"/>
    <m/>
    <m/>
    <m/>
    <s v="D"/>
    <m/>
    <s v="&lt;3 meters of linear travel"/>
    <m/>
    <s v="Equipment - PG&amp;E"/>
    <s v="34.f. Pole damage or failure"/>
    <s v="Equipment - PG&amp;E"/>
    <s v="All types of equipment / facility failure"/>
    <s v="Pole"/>
    <s v="Pole"/>
    <m/>
    <m/>
    <m/>
    <m/>
    <m/>
    <x v="3"/>
    <s v="Pole"/>
    <m/>
    <m/>
    <s v="     "/>
    <s v="Non-HFTD"/>
    <x v="0"/>
    <m/>
    <m/>
    <n v="37.125399999999999"/>
    <n v="-120.264"/>
    <s v="Madera"/>
    <s v="CHOWCHILLA-1103"/>
    <s v="254101103"/>
    <n v="11000"/>
    <m/>
    <x v="0"/>
    <m/>
    <s v="Urban"/>
    <m/>
    <m/>
    <s v="No"/>
    <m/>
    <m/>
    <m/>
    <m/>
    <m/>
    <m/>
    <m/>
    <s v="N"/>
    <s v="N"/>
    <m/>
    <m/>
    <s v="     "/>
    <m/>
    <m/>
    <m/>
    <m/>
    <m/>
    <m/>
    <m/>
    <m/>
    <m/>
    <m/>
    <m/>
    <m/>
    <m/>
    <m/>
    <m/>
    <m/>
    <m/>
    <m/>
    <m/>
  </r>
  <r>
    <s v="20190248"/>
    <s v="     "/>
    <n v="43619"/>
    <s v="6/3"/>
    <x v="0"/>
    <m/>
    <s v="23"/>
    <n v="2"/>
    <s v="6"/>
    <x v="3"/>
    <n v="43619"/>
    <m/>
    <s v="Fire, no sign of PG&amp;E causing ignition"/>
    <s v="     "/>
    <s v="FAS"/>
    <m/>
    <s v="N"/>
    <x v="0"/>
    <s v="396621"/>
    <m/>
    <m/>
    <s v="T004660862"/>
    <n v="0"/>
    <m/>
    <s v="     "/>
    <x v="0"/>
    <s v="PG&amp;E"/>
    <m/>
    <m/>
    <m/>
    <s v="D"/>
    <m/>
    <s v="&lt;0.25"/>
    <m/>
    <s v="Unknown"/>
    <s v="40.a. Unknown"/>
    <s v="Unknown"/>
    <m/>
    <m/>
    <m/>
    <m/>
    <m/>
    <m/>
    <m/>
    <s v="Overhead"/>
    <x v="0"/>
    <m/>
    <m/>
    <s v="100000001070{T208215}"/>
    <s v="     "/>
    <s v="Non-HFTD"/>
    <x v="0"/>
    <m/>
    <m/>
    <n v="36.859299999999998"/>
    <n v="-119.652"/>
    <s v="FRESNO"/>
    <s v="COPPERMINE-1104"/>
    <m/>
    <m/>
    <m/>
    <x v="0"/>
    <m/>
    <m/>
    <m/>
    <m/>
    <s v="No"/>
    <m/>
    <m/>
    <m/>
    <m/>
    <m/>
    <m/>
    <m/>
    <s v="N"/>
    <s v="N"/>
    <m/>
    <m/>
    <s v="     "/>
    <m/>
    <m/>
    <m/>
    <m/>
    <m/>
    <m/>
    <m/>
    <m/>
    <m/>
    <m/>
    <m/>
    <m/>
    <m/>
    <m/>
    <m/>
    <m/>
    <m/>
    <m/>
    <m/>
  </r>
  <r>
    <s v="20190250"/>
    <s v="     "/>
    <n v="43619"/>
    <s v="6/3"/>
    <x v="0"/>
    <m/>
    <s v="23"/>
    <n v="2"/>
    <s v="6"/>
    <x v="3"/>
    <n v="43619"/>
    <m/>
    <s v="Tree bark fell into line, fire limited to pole"/>
    <s v="     "/>
    <s v="FAS"/>
    <m/>
    <s v="N"/>
    <x v="0"/>
    <s v="396692"/>
    <s v="19-0062085"/>
    <m/>
    <s v="T004661001"/>
    <n v="0"/>
    <m/>
    <s v="     "/>
    <x v="0"/>
    <s v="PG&amp;E"/>
    <m/>
    <m/>
    <m/>
    <s v="D"/>
    <m/>
    <s v="&lt;3 meters of linear travel"/>
    <m/>
    <s v="Vegetation"/>
    <s v="33.a. Veg. contact"/>
    <s v="Vegetation"/>
    <s v="Contact from object"/>
    <s v="Contact - Vegetation"/>
    <m/>
    <s v="Contact - Vegetation"/>
    <m/>
    <s v="Line to Ground"/>
    <m/>
    <s v="Overhead"/>
    <x v="0"/>
    <m/>
    <m/>
    <s v="516741163331"/>
    <s v="     "/>
    <s v="Non-HFTD"/>
    <x v="0"/>
    <m/>
    <m/>
    <n v="35.235599999999998"/>
    <n v="-119.09099999999999"/>
    <s v="KERN"/>
    <s v="OLD-RIVER-1104"/>
    <m/>
    <m/>
    <s v="OLD RIVER 11042771"/>
    <x v="0"/>
    <s v="KCFD"/>
    <m/>
    <m/>
    <m/>
    <s v="No"/>
    <m/>
    <m/>
    <m/>
    <m/>
    <m/>
    <m/>
    <m/>
    <s v="N"/>
    <s v="N"/>
    <m/>
    <m/>
    <s v="     "/>
    <s v="35.23549100"/>
    <s v="-119.09194700"/>
    <s v="Jun  5 2019 12:00AM"/>
    <s v="Bark"/>
    <s v="Tman report states bark fell on lines at property with meter# 1007874176, property address is 13157 Gosford rd. At time of investigation I saw no trees near the lines at that property that could have shed or dropped bark onto the line, however there are eucalyptus trees across tne street with evidence of recent pruning that are next to the secondary lines. All trees are compliant at this time."/>
    <s v="EUCA"/>
    <s v="80"/>
    <s v="40"/>
    <s v="15"/>
    <m/>
    <m/>
    <m/>
    <m/>
    <m/>
    <m/>
    <m/>
    <s v="CrossArm"/>
    <s v="BareWire"/>
    <m/>
  </r>
  <r>
    <s v="MIA201911134"/>
    <s v="     "/>
    <n v="43619"/>
    <s v="6/3"/>
    <x v="0"/>
    <n v="0.84015046296296292"/>
    <s v="23"/>
    <n v="2"/>
    <s v="6"/>
    <x v="3"/>
    <n v="43619"/>
    <n v="0.83958333333333335"/>
    <s v="FD ENR. SPARKS COMING FROM UNDERGROUND. POLE IS ON FIRE FROM GROUND ABOUT HALF WAY UP; overhead - capacitor blown/failed; CAPACITOR WAS GOING TO GROUND AND CAUSED BOTTOM OF POLE TO CATCH ON FIRE.  TOOK CAP BANK OFF LINE AND MADE SURE FIRE WAS OUT"/>
    <s v="     "/>
    <s v="FAS"/>
    <n v="44245"/>
    <s v="Y"/>
    <x v="0"/>
    <m/>
    <s v="N/A"/>
    <m/>
    <s v="T004661284"/>
    <n v="117381962"/>
    <m/>
    <s v="     "/>
    <x v="0"/>
    <s v="PG&amp;E"/>
    <m/>
    <m/>
    <m/>
    <s v="D"/>
    <m/>
    <s v="Structure-PG&amp;E only"/>
    <m/>
    <s v="Equipment - PG&amp;E"/>
    <s v="34.a. Capacitor bank damage or failure"/>
    <s v="Equipment - PG&amp;E"/>
    <s v="All types of equipment / facility failure"/>
    <s v="Capacitor bank failure"/>
    <s v="Capacitor Bank"/>
    <m/>
    <m/>
    <m/>
    <s v="No"/>
    <s v="Overhead"/>
    <x v="0"/>
    <m/>
    <m/>
    <s v="C916"/>
    <s v="     "/>
    <s v="Non-HFTD"/>
    <x v="0"/>
    <m/>
    <m/>
    <n v="36.8536"/>
    <n v="-119.76600000000001"/>
    <s v="Fresno"/>
    <s v="PINEDALE-2102"/>
    <m/>
    <n v="21000"/>
    <m/>
    <x v="0"/>
    <s v="Fresno Fire Dept."/>
    <s v="Urban"/>
    <m/>
    <m/>
    <s v="No"/>
    <m/>
    <m/>
    <m/>
    <m/>
    <m/>
    <m/>
    <m/>
    <s v="N"/>
    <s v="N"/>
    <m/>
    <m/>
    <s v="     "/>
    <m/>
    <m/>
    <m/>
    <m/>
    <m/>
    <m/>
    <m/>
    <m/>
    <m/>
    <m/>
    <m/>
    <m/>
    <m/>
    <m/>
    <m/>
    <m/>
    <m/>
    <m/>
    <m/>
  </r>
  <r>
    <s v="20190247"/>
    <s v="     "/>
    <n v="43619"/>
    <s v="6/3"/>
    <x v="0"/>
    <m/>
    <s v="23"/>
    <n v="2"/>
    <s v="6"/>
    <x v="3"/>
    <m/>
    <m/>
    <s v="Tman notes indicate: Bird nest with wire in it caused pole fire with sw 1694 on it . Sent in ec tag with pic and called for crew. DO would like SW replace do to only back feed they have. CE Notification . Added Switch 1694 that was damaged due to birds nest."/>
    <s v="     "/>
    <s v="FAS"/>
    <m/>
    <s v="N"/>
    <x v="0"/>
    <m/>
    <m/>
    <m/>
    <s v="T004660103"/>
    <n v="0"/>
    <m/>
    <s v="     "/>
    <x v="1"/>
    <s v="PG&amp;E"/>
    <m/>
    <m/>
    <m/>
    <s v="D"/>
    <s v="D"/>
    <s v="&lt;3 meters of linear travel"/>
    <m/>
    <s v="Contact - Animal - Other"/>
    <s v="33.b. Animal contact"/>
    <s v="Contact - Animal"/>
    <s v="Contact from object"/>
    <s v="Contact - Animal"/>
    <m/>
    <s v="Contact - Animal"/>
    <s v="Switch"/>
    <m/>
    <m/>
    <s v="Overhead"/>
    <x v="3"/>
    <s v="Switch"/>
    <s v="Switch"/>
    <s v="Sw1694"/>
    <s v="     "/>
    <s v="Non-HFTD"/>
    <x v="0"/>
    <m/>
    <m/>
    <n v="35.587800000000001"/>
    <n v="-119.01"/>
    <s v="KERN"/>
    <s v="POSO-MOUNTAIN-2101/KERN-OIL-1104"/>
    <m/>
    <m/>
    <m/>
    <x v="0"/>
    <s v="Kern County FD"/>
    <s v="Herbaceous"/>
    <m/>
    <m/>
    <s v="No"/>
    <m/>
    <m/>
    <m/>
    <m/>
    <m/>
    <m/>
    <m/>
    <s v="N"/>
    <s v="N"/>
    <m/>
    <m/>
    <s v="     "/>
    <m/>
    <m/>
    <m/>
    <m/>
    <m/>
    <m/>
    <m/>
    <m/>
    <m/>
    <m/>
    <m/>
    <m/>
    <m/>
    <m/>
    <m/>
    <m/>
    <m/>
    <m/>
    <m/>
  </r>
  <r>
    <s v="20190252"/>
    <s v="     "/>
    <n v="43619"/>
    <s v="6/3"/>
    <x v="0"/>
    <m/>
    <s v="23"/>
    <n v="2"/>
    <s v="6"/>
    <x v="3"/>
    <n v="43619"/>
    <m/>
    <s v="FAS indicates Patrol found nothing and unknown cause. Tman notes state: &quot;FIELD FIRE. QUAD WIRE DOWN WITH FUSES OPEN UPON ARRIVAL. OUTAGE AFFECTING MTR 1005827428. REQT FOR DISC TAG FOR THAT LOCATION AND WILL RECONN. AT A LATER TIME&quot;   Power lines down. No CALFIRE data on site. Unknown what caused wires down. Confirmed wires down with photos in folder. Unk cause, but appear to be secondaries/drops. Unk failure drivers, etc."/>
    <s v="     "/>
    <s v="FAS"/>
    <m/>
    <s v="N"/>
    <x v="0"/>
    <s v="396834"/>
    <m/>
    <m/>
    <s v="T004661208"/>
    <n v="0"/>
    <m/>
    <s v="     "/>
    <x v="1"/>
    <s v="PG&amp;E"/>
    <m/>
    <m/>
    <m/>
    <s v="D"/>
    <s v="D"/>
    <s v="10-99"/>
    <s v="LESS 20 ACRES"/>
    <s v="Unknown"/>
    <s v="40.a. Unknown"/>
    <s v="Unknown"/>
    <s v="Other"/>
    <s v="Other"/>
    <m/>
    <m/>
    <m/>
    <m/>
    <m/>
    <s v="Overhead"/>
    <x v="3"/>
    <s v="Conductor - Primary"/>
    <s v="Secondary/Service Conductors"/>
    <s v="252241116"/>
    <s v="     "/>
    <s v="Non-HFTD"/>
    <x v="0"/>
    <m/>
    <m/>
    <n v="36.557899999999997"/>
    <n v="-119.633"/>
    <s v="FRESNO"/>
    <s v="KINGSBURG-1116"/>
    <m/>
    <m/>
    <m/>
    <x v="0"/>
    <m/>
    <s v="Agriculture"/>
    <m/>
    <m/>
    <s v="No"/>
    <s v="121"/>
    <m/>
    <m/>
    <m/>
    <m/>
    <s v="HILL"/>
    <m/>
    <s v="N"/>
    <s v="N"/>
    <m/>
    <m/>
    <s v="     "/>
    <m/>
    <m/>
    <m/>
    <m/>
    <m/>
    <m/>
    <m/>
    <m/>
    <m/>
    <m/>
    <m/>
    <m/>
    <m/>
    <m/>
    <m/>
    <m/>
    <m/>
    <m/>
    <m/>
  </r>
  <r>
    <s v="20190253"/>
    <s v="     "/>
    <n v="43619"/>
    <s v="6/3"/>
    <x v="0"/>
    <m/>
    <s v="23"/>
    <n v="2"/>
    <s v="6"/>
    <x v="3"/>
    <m/>
    <m/>
    <s v="Pole fire, limited to structure only"/>
    <s v="     "/>
    <s v="FAS"/>
    <m/>
    <s v="N"/>
    <x v="0"/>
    <m/>
    <m/>
    <m/>
    <s v="T004661284"/>
    <n v="0"/>
    <m/>
    <s v="     "/>
    <x v="0"/>
    <s v="PG&amp;E"/>
    <m/>
    <m/>
    <m/>
    <s v="D"/>
    <m/>
    <s v="Structure-only"/>
    <m/>
    <s v="Equipment - PG&amp;E"/>
    <s v="34.o. Other"/>
    <s v="Equipment - PG&amp;E"/>
    <m/>
    <m/>
    <s v="Capacitor"/>
    <m/>
    <m/>
    <m/>
    <m/>
    <s v="Overhead"/>
    <x v="0"/>
    <s v="Capacitor"/>
    <m/>
    <s v=""/>
    <s v="     "/>
    <s v="Non-HFTD"/>
    <x v="0"/>
    <m/>
    <m/>
    <n v="36.8536"/>
    <n v="-119.76600000000001"/>
    <s v="FRESNO"/>
    <m/>
    <m/>
    <m/>
    <m/>
    <x v="0"/>
    <s v="FRESNO F.D."/>
    <m/>
    <m/>
    <m/>
    <s v="No"/>
    <m/>
    <m/>
    <m/>
    <m/>
    <m/>
    <m/>
    <m/>
    <s v="N"/>
    <s v="N"/>
    <m/>
    <m/>
    <s v="     "/>
    <m/>
    <m/>
    <m/>
    <m/>
    <m/>
    <m/>
    <m/>
    <m/>
    <m/>
    <m/>
    <m/>
    <m/>
    <m/>
    <m/>
    <m/>
    <m/>
    <m/>
    <m/>
    <m/>
  </r>
  <r>
    <s v="20200509"/>
    <s v="     "/>
    <n v="43985"/>
    <s v="6/3"/>
    <x v="0"/>
    <n v="0.64236111111111116"/>
    <s v="23"/>
    <n v="2"/>
    <s v="6"/>
    <x v="4"/>
    <n v="43985"/>
    <m/>
    <s v="On June 3, 2020 at 15:25 hours a Trouble man was dispatched to Bloomfield Road and Harva, Sebastopol on the Distribution Circuit Molino 1104. Initial analysis indicates that a tap clamp on a jumper failed. The connector was replaced and the power was restored. The ignition was limited to PG&amp;E assets only."/>
    <s v="     "/>
    <s v="FAS"/>
    <m/>
    <s v="N"/>
    <x v="0"/>
    <s v="929665"/>
    <m/>
    <m/>
    <s v="T004977808"/>
    <m/>
    <m/>
    <s v="     "/>
    <x v="0"/>
    <s v="PG&amp;E"/>
    <m/>
    <s v="Building"/>
    <m/>
    <s v="D"/>
    <s v="D"/>
    <s v="Structure-only"/>
    <m/>
    <s v="Equipment - PG&amp;E"/>
    <s v="34.m. Connection device damage or failure"/>
    <s v="Equipment - PG&amp;E"/>
    <s v="All types of equipment / facility failure"/>
    <s v="Splice/Clamp/Connector"/>
    <s v="Splice/Clamp/Connector"/>
    <m/>
    <m/>
    <m/>
    <m/>
    <s v="Overhead"/>
    <x v="3"/>
    <s v="Splice/Clamp/Connector"/>
    <s v="Tap, Clamp, Jumper"/>
    <m/>
    <s v="     "/>
    <s v="Non-HFTD"/>
    <x v="0"/>
    <m/>
    <m/>
    <n v="38.381100000000004"/>
    <n v="-122.806"/>
    <s v="Sonoma"/>
    <s v="MOLINO-1104"/>
    <m/>
    <n v="12000"/>
    <m/>
    <x v="0"/>
    <s v="Sebastopol FD"/>
    <s v="Urban"/>
    <m/>
    <m/>
    <s v="No"/>
    <m/>
    <m/>
    <m/>
    <m/>
    <m/>
    <m/>
    <m/>
    <s v="N"/>
    <s v="N"/>
    <m/>
    <m/>
    <s v="     "/>
    <m/>
    <m/>
    <m/>
    <m/>
    <m/>
    <m/>
    <m/>
    <m/>
    <m/>
    <m/>
    <m/>
    <m/>
    <m/>
    <m/>
    <m/>
    <m/>
    <m/>
    <m/>
    <m/>
  </r>
  <r>
    <s v="20200511"/>
    <s v="     "/>
    <n v="43985"/>
    <s v="6/3"/>
    <x v="0"/>
    <n v="0.84722222222222221"/>
    <s v="23"/>
    <n v="2"/>
    <s v="6"/>
    <x v="4"/>
    <n v="43985"/>
    <n v="0.84652777777777777"/>
    <s v="On June 3, 2020 at 2124 hours, PG&amp;E Troublemen patrolled the Jolon 1102 Distribution Circuit number 182981102 near 51700 Bradley Lockwood Rd, Lockwood (Bradley), CA. They observed a downed service conductor. Initial analysis indicates that an oak tree fell on the secondary service conductor, causing a downed wire and an ignition. Cal Fire responded to and extinguished the fire. The service conductor repairs were complete by June 3, 2020 at 2320 hours. This incident did not meet the reporting criteria, because the fire was not greater than 1 linear meter. This information is preliminary."/>
    <s v="     "/>
    <s v="FAS"/>
    <m/>
    <s v="N"/>
    <x v="0"/>
    <s v="930092"/>
    <m/>
    <m/>
    <s v="T004978175, T004978172, T004978186"/>
    <m/>
    <m/>
    <s v="     "/>
    <x v="0"/>
    <s v="PG&amp;E"/>
    <m/>
    <s v="Vegetation"/>
    <m/>
    <s v="D"/>
    <s v="D"/>
    <s v="&lt;3 meters of linear travel"/>
    <m/>
    <s v="Vegetation"/>
    <s v="33.a. Veg. contact"/>
    <s v="Vegetation"/>
    <s v="Contact from object"/>
    <s v="Contact - Vegetation"/>
    <m/>
    <s v="Contact - Vegetation"/>
    <s v="Conductor - Secondary"/>
    <m/>
    <m/>
    <s v="Overhead"/>
    <x v="1"/>
    <s v="Conductor - Secondary"/>
    <s v="Conductor - Secondary"/>
    <s v="Circuit ID: 182981102, Pole ID: 101704212"/>
    <s v="     "/>
    <s v="Non-HFTD"/>
    <x v="0"/>
    <n v="565"/>
    <m/>
    <n v="35.921999999999997"/>
    <n v="-121.056"/>
    <s v="Monterey"/>
    <s v="JOLON-1102"/>
    <m/>
    <n v="12000"/>
    <s v="N/A"/>
    <x v="0"/>
    <s v="Cal Fire"/>
    <s v="Herbaceous"/>
    <m/>
    <m/>
    <s v="No"/>
    <m/>
    <m/>
    <m/>
    <m/>
    <m/>
    <m/>
    <m/>
    <s v="N"/>
    <s v="N"/>
    <m/>
    <m/>
    <s v="     "/>
    <m/>
    <m/>
    <m/>
    <m/>
    <m/>
    <m/>
    <m/>
    <m/>
    <m/>
    <m/>
    <m/>
    <m/>
    <m/>
    <m/>
    <m/>
    <m/>
    <m/>
    <m/>
    <m/>
  </r>
  <r>
    <s v="20201807"/>
    <s v="     "/>
    <n v="43985"/>
    <s v="6/3"/>
    <x v="0"/>
    <n v="0.80138888888888893"/>
    <s v="23"/>
    <n v="2"/>
    <s v="6"/>
    <x v="4"/>
    <n v="43985"/>
    <n v="0.78680555555555554"/>
    <s v="7424 LORRAINE AVE in Stockton; CSR says &quot;fire in a pge underground cabinet. xst excalibur&quot;; electric remarks &quot;T4643 NG encloser on fire upon arrival&quot; KRJ7- ADDED OIS, ILIS, NOTIFICATION AND UPDATED EQUIP FACILITY NUMBER"/>
    <s v="     "/>
    <s v="FAS"/>
    <m/>
    <s v="Y"/>
    <x v="0"/>
    <s v="929872"/>
    <s v="20-0057250"/>
    <m/>
    <s v="X315111883"/>
    <n v="119103337"/>
    <m/>
    <s v="     "/>
    <x v="0"/>
    <s v="PG&amp;E"/>
    <m/>
    <s v="Building"/>
    <m/>
    <s v="D"/>
    <m/>
    <s v="Structure-PG&amp;E only"/>
    <m/>
    <s v="Equipment - PG&amp;E"/>
    <s v="34.n. Transformer damage or failure"/>
    <s v="Equipment - PG&amp;E"/>
    <s v="All types of equipment / facility failure"/>
    <s v="Transformer failure"/>
    <s v="Transformer"/>
    <m/>
    <m/>
    <s v="Line to Line"/>
    <m/>
    <s v="Underground"/>
    <x v="3"/>
    <s v="Transformer"/>
    <m/>
    <s v="317744855390 "/>
    <s v="     "/>
    <s v="Non-HFTD"/>
    <x v="0"/>
    <m/>
    <m/>
    <n v="38.018700000000003"/>
    <n v="-121.28400000000001"/>
    <s v="San Joaquin"/>
    <s v="MOSHER-2104"/>
    <m/>
    <n v="21000"/>
    <m/>
    <x v="0"/>
    <s v="Stockton FD"/>
    <s v="Urban"/>
    <m/>
    <m/>
    <s v="No"/>
    <m/>
    <m/>
    <m/>
    <m/>
    <m/>
    <m/>
    <m/>
    <s v="N"/>
    <s v="N"/>
    <m/>
    <m/>
    <s v="     "/>
    <m/>
    <m/>
    <m/>
    <m/>
    <m/>
    <m/>
    <m/>
    <m/>
    <m/>
    <m/>
    <m/>
    <m/>
    <m/>
    <m/>
    <m/>
    <m/>
    <m/>
    <m/>
    <m/>
  </r>
  <r>
    <s v="20200508"/>
    <s v="     "/>
    <n v="43985"/>
    <s v="6/3"/>
    <x v="0"/>
    <n v="0.62152777777777779"/>
    <s v="23"/>
    <n v="2"/>
    <s v="6"/>
    <x v="4"/>
    <m/>
    <m/>
    <s v="On June 3, 2020 at 1455 hours, a PG&amp;E Troubleman was dispatched to the Loyola 1102 Distribution Circuit on Putter Way in Los Altos. Initial analysis indicates that a AWAC Connnector had burned open on a secondary  riser pole. The AWAC Connector fell to ground causing a small vegetation fire around the base of pole. PG&amp;E Troubleman replaced and repaired the damaged equipment . Los Altos Fire Department was dispatched to extinguish the fire. "/>
    <s v="     "/>
    <s v="FAS"/>
    <m/>
    <s v="N"/>
    <x v="0"/>
    <s v="929617"/>
    <m/>
    <m/>
    <s v="T004977760"/>
    <m/>
    <m/>
    <s v="     "/>
    <x v="1"/>
    <s v="PG&amp;E"/>
    <m/>
    <s v="Vegetation"/>
    <m/>
    <s v="D"/>
    <s v="D"/>
    <s v="&lt;0.25"/>
    <m/>
    <s v="Equipment - PG&amp;E"/>
    <s v="34.m. Connection device damage or failure"/>
    <s v="Equipment - PG&amp;E"/>
    <s v="All types of equipment / facility failure"/>
    <s v="Splice/Clamp/Connector"/>
    <s v="Splice/Clamp/Connector"/>
    <m/>
    <m/>
    <m/>
    <m/>
    <s v="Overhead"/>
    <x v="1"/>
    <s v="Splice/Clamp/Connector"/>
    <m/>
    <s v="Circuit ID: 082161102"/>
    <s v="     "/>
    <s v="Non-HFTD"/>
    <x v="0"/>
    <m/>
    <m/>
    <n v="37.348999999999997"/>
    <n v="-122.105"/>
    <s v="Santa Clara"/>
    <s v="LOYOLA-1102"/>
    <m/>
    <n v="12000"/>
    <s v="N/A"/>
    <x v="0"/>
    <s v="Los Altos FD"/>
    <s v="Urban"/>
    <m/>
    <m/>
    <s v="No"/>
    <m/>
    <m/>
    <m/>
    <m/>
    <m/>
    <m/>
    <m/>
    <s v="N"/>
    <s v="N"/>
    <m/>
    <m/>
    <s v="     "/>
    <m/>
    <m/>
    <m/>
    <m/>
    <m/>
    <m/>
    <m/>
    <m/>
    <m/>
    <m/>
    <m/>
    <m/>
    <m/>
    <m/>
    <m/>
    <m/>
    <m/>
    <m/>
    <m/>
  </r>
  <r>
    <s v="20200505"/>
    <s v="     "/>
    <n v="43985"/>
    <s v="6/3"/>
    <x v="0"/>
    <n v="0.44097222222222221"/>
    <s v="23"/>
    <n v="2"/>
    <s v="6"/>
    <x v="4"/>
    <n v="43985"/>
    <n v="0.42986111111111114"/>
    <s v="On June 3, 2020 at 1035 hours, a PG&amp;E Troubleman was dispatched to the Shafter 1112 Distribution Circuit at 28750 Jackson Ave, Wasco in response to an outage and wire down. Initial analysis indicates the ignition was caused by third-party vehicle contact with PG&amp;E assets. A vehicle caught the down guy and broke the pole into the street resulting in an outage to 16 customers and small grass fire approximately 100' by 90'. Fire was suppress by Kern County Fire Department."/>
    <s v="     "/>
    <s v="FAS"/>
    <m/>
    <s v="N"/>
    <x v="0"/>
    <s v="929344"/>
    <s v="20-0056950"/>
    <m/>
    <s v="T004977459"/>
    <m/>
    <m/>
    <s v="     "/>
    <x v="1"/>
    <s v="PG&amp;E"/>
    <m/>
    <s v="Vegetation"/>
    <m/>
    <s v="D"/>
    <s v="D"/>
    <s v="&lt;0.25"/>
    <s v="100' x 90'"/>
    <s v="Contact - Customer (Equip/Structure/Veg)"/>
    <s v="33.d. Vehicle contact"/>
    <s v="Contact - 3rd Party"/>
    <s v="Contact from object"/>
    <s v="Contact - Vehicle"/>
    <m/>
    <s v="Contact - Vehicle"/>
    <s v="Guy/Span Wire"/>
    <s v="Line to Ground"/>
    <m/>
    <s v="Overhead"/>
    <x v="3"/>
    <s v="Guy/Span Wire"/>
    <s v="Pole, Conductor - Primary, Crossarms, Guys, Splices"/>
    <s v="Pole ID: 100123689"/>
    <s v="     "/>
    <s v="Non-HFTD"/>
    <x v="0"/>
    <m/>
    <m/>
    <n v="35.572400000000002"/>
    <n v="-119.357"/>
    <s v="Kern"/>
    <s v="SHAFTER-1112"/>
    <m/>
    <n v="12000"/>
    <m/>
    <x v="0"/>
    <s v="Kern County FD"/>
    <s v="Agriculture"/>
    <m/>
    <m/>
    <s v="No"/>
    <m/>
    <m/>
    <m/>
    <m/>
    <m/>
    <m/>
    <m/>
    <s v="N"/>
    <s v="N"/>
    <m/>
    <m/>
    <s v="     "/>
    <m/>
    <m/>
    <m/>
    <m/>
    <m/>
    <m/>
    <m/>
    <m/>
    <m/>
    <m/>
    <m/>
    <m/>
    <m/>
    <m/>
    <m/>
    <m/>
    <m/>
    <m/>
    <m/>
  </r>
  <r>
    <s v="20200503"/>
    <s v="     "/>
    <n v="43985"/>
    <s v="6/3"/>
    <x v="0"/>
    <n v="0.2902777777777778"/>
    <s v="23"/>
    <n v="2"/>
    <s v="6"/>
    <x v="4"/>
    <m/>
    <m/>
    <s v="On June 3, 2020 at 0658 hours, a PG&amp;E Troubleman was dispatched to the Wellfield 1102 Distribution Circuit near 21541 East Bear Mountain Boulevard, Arvin in response to reports of grass fire from fire department. Initial analysis indicates PG&amp;E equipment failure caused the ignition due to bird contact. A nest of crows caught fire on capacitor bank and the crows fell to the grounds to start a 5 acre fire.  Fire was suppress by Arvin Fire Department."/>
    <s v="     "/>
    <s v="FAS"/>
    <m/>
    <s v="N"/>
    <x v="0"/>
    <m/>
    <m/>
    <m/>
    <s v="T004977144"/>
    <n v="119098948"/>
    <m/>
    <s v="     "/>
    <x v="1"/>
    <s v="PG&amp;E"/>
    <m/>
    <s v="Vegetation"/>
    <m/>
    <s v="D"/>
    <m/>
    <s v="0.26-9.99"/>
    <s v="5 acres"/>
    <s v="Contact - Animal - Nest"/>
    <s v="33.e. Other contact from object"/>
    <s v="Contact - Nest"/>
    <s v="Contact from object"/>
    <s v="Contact - Nest"/>
    <m/>
    <s v="Contact - Nest"/>
    <s v="Capacitor Bank"/>
    <m/>
    <m/>
    <s v="Overhead"/>
    <x v="3"/>
    <s v="Capacitor Bank"/>
    <s v="Cutout, jumper"/>
    <s v="L420"/>
    <s v="     "/>
    <s v="Non-HFTD"/>
    <x v="0"/>
    <m/>
    <m/>
    <n v="35.194600000000001"/>
    <n v="-118.764"/>
    <s v="Kern"/>
    <s v="WELLFIELD-1102"/>
    <m/>
    <n v="12000"/>
    <m/>
    <x v="0"/>
    <s v="Arvin FD"/>
    <s v="Herbaceous"/>
    <m/>
    <m/>
    <s v="No"/>
    <m/>
    <m/>
    <m/>
    <m/>
    <m/>
    <m/>
    <m/>
    <s v="N"/>
    <s v="N"/>
    <m/>
    <m/>
    <s v="     "/>
    <m/>
    <m/>
    <m/>
    <m/>
    <m/>
    <m/>
    <m/>
    <m/>
    <m/>
    <m/>
    <m/>
    <m/>
    <m/>
    <m/>
    <m/>
    <m/>
    <m/>
    <m/>
    <m/>
  </r>
  <r>
    <s v="20200507"/>
    <s v="     "/>
    <n v="43985"/>
    <s v="6/3"/>
    <x v="0"/>
    <n v="0.60763888888888884"/>
    <s v="23"/>
    <n v="2"/>
    <s v="6"/>
    <x v="4"/>
    <n v="43985"/>
    <n v="0.59791666666666665"/>
    <s v="On June 3, 2020 at 14:35 hours, PG&amp;E Troubleman were dispatched to the Lockeford 2102 Distribution Circuit on E Sargent RD in Lodi for reports of wires down outage. Troubleman found wires down on main line at fuse 942157, due to third party vehicle contact. Initial analysis indicates that a third party vehicle came in contact with PG&amp;E asset, causing conductors to come together and resulted in multiple failures of fuses and transformers  4 to 5 spans towards Jack Tone RD from fuse 942157. A 0.25 acre to 10 acre vegetation fire was also started due to the equipment failure. EC tags were created to repair and replace all damaged assets. Stockton Fire Department was on site to extinguish the fire. Power was restored to 15 customers at 0311 hours on June 4, 2020."/>
    <s v="     "/>
    <s v="FAS"/>
    <m/>
    <s v="N"/>
    <x v="0"/>
    <s v="929627"/>
    <s v="20-0057102"/>
    <m/>
    <s v="T004977733"/>
    <n v="119102731"/>
    <m/>
    <s v="     "/>
    <x v="1"/>
    <s v="PG&amp;E"/>
    <m/>
    <s v="Vegetation"/>
    <m/>
    <s v="D"/>
    <s v="D"/>
    <s v="0.26-9.99"/>
    <m/>
    <s v="Contact - 3rd Party"/>
    <s v="33.d. Vehicle contact"/>
    <s v="Contact - 3rd Party"/>
    <s v="Contact from object"/>
    <s v="Contact - Vehicle"/>
    <m/>
    <s v="Contact - Vehicle"/>
    <s v="Conductor - Primary"/>
    <s v="Three Phase Fault,Multi-Fault"/>
    <m/>
    <s v="Overhead"/>
    <x v="3"/>
    <s v="Conductor - Primary"/>
    <s v="Poles, Transformers, Cutouts"/>
    <s v="Circuit ID: 163682102 Pole ID:102079114, 102079112,102079107, 102079078, 102079096 Transformers: 318155059490, 318151059407, 318155259620"/>
    <s v="     "/>
    <s v="Non-HFTD"/>
    <x v="0"/>
    <m/>
    <m/>
    <n v="38.132199999999997"/>
    <n v="-121.143"/>
    <s v="San Joaquin"/>
    <s v="LOCKEFORD-2102"/>
    <m/>
    <n v="21000"/>
    <m/>
    <x v="0"/>
    <s v="Stockton FD"/>
    <s v="Herbaceous"/>
    <m/>
    <m/>
    <s v="No"/>
    <m/>
    <m/>
    <m/>
    <m/>
    <m/>
    <m/>
    <m/>
    <s v="N"/>
    <s v="N"/>
    <m/>
    <m/>
    <s v="     "/>
    <m/>
    <m/>
    <m/>
    <m/>
    <m/>
    <m/>
    <m/>
    <m/>
    <m/>
    <m/>
    <m/>
    <m/>
    <m/>
    <m/>
    <m/>
    <m/>
    <m/>
    <m/>
    <m/>
  </r>
  <r>
    <s v="20200506"/>
    <s v="     "/>
    <n v="43985"/>
    <s v="6/3"/>
    <x v="0"/>
    <n v="0.58402777777777781"/>
    <s v="23"/>
    <n v="2"/>
    <s v="6"/>
    <x v="4"/>
    <n v="43985"/>
    <n v="0.34652777777777777"/>
    <s v="On June 3, 2020 at 14:01 hours a PG&amp;E Trouble man was dispatched on OIS 929180 to 309 Dahlia St, Fairfield on the Distribution circuit Suisun 1107. Initial analysis indicates the patrolling trouble man saw throwing sparks coming from switch 4609 resulting in 1 meter - &lt; 3meter fire. The center phase jumper had burned causing cross phase and flash. T-man noticed there was visible deterioration to the switch and created a A priority Electric Corrective 119099636 for SAP ID 101556856. The fire self-extinguished. A PG&amp;E crew was dispatched and replaced C/O’s with 44H and 12T fuses, and  installed covered 2STR jumpers. All repairs were completed on 6/3/2020. "/>
    <s v="     "/>
    <s v="ILIS/OIS"/>
    <m/>
    <s v="N"/>
    <x v="0"/>
    <s v="929180"/>
    <s v="20-0056881"/>
    <m/>
    <s v="T004977681"/>
    <n v="119099636"/>
    <m/>
    <s v="     "/>
    <x v="0"/>
    <s v="PG&amp;E"/>
    <m/>
    <s v="Other"/>
    <m/>
    <s v="D"/>
    <s v="D"/>
    <s v="&lt;3 meters of linear travel"/>
    <m/>
    <s v="Equipment - PG&amp;E"/>
    <s v="34.e. Switch damage or failure"/>
    <s v="Equipment - PG&amp;E"/>
    <s v="All types of equipment / facility failure"/>
    <s v="Switch failure"/>
    <s v="Switch"/>
    <m/>
    <m/>
    <s v="Multi-Fault"/>
    <m/>
    <s v="Overhead"/>
    <x v="3"/>
    <s v="Switch"/>
    <s v="Cutout"/>
    <s v="101556856"/>
    <s v="     "/>
    <s v="Non-HFTD"/>
    <x v="0"/>
    <m/>
    <m/>
    <n v="38.273499999999999"/>
    <n v="-122.041"/>
    <s v="Solano"/>
    <s v="SUISUN-1107"/>
    <m/>
    <n v="12000"/>
    <m/>
    <x v="0"/>
    <s v="Self Extinguished"/>
    <s v="Urban"/>
    <m/>
    <m/>
    <s v="No"/>
    <m/>
    <m/>
    <m/>
    <m/>
    <m/>
    <m/>
    <m/>
    <s v="N"/>
    <s v="N"/>
    <m/>
    <m/>
    <s v="     "/>
    <m/>
    <m/>
    <m/>
    <m/>
    <m/>
    <m/>
    <m/>
    <m/>
    <m/>
    <m/>
    <m/>
    <m/>
    <m/>
    <m/>
    <m/>
    <m/>
    <m/>
    <m/>
    <m/>
  </r>
  <r>
    <s v="20210713"/>
    <s v="     "/>
    <n v="44350"/>
    <s v="6/3"/>
    <x v="0"/>
    <n v="0.15208333333333332"/>
    <s v="23"/>
    <n v="2"/>
    <s v="6"/>
    <x v="5"/>
    <n v="44350"/>
    <m/>
    <s v="Pole fire with overhead conductor broken wire on ground resulting in a small ignition less than one meter in size. This information is preliminary."/>
    <s v="     "/>
    <s v="FAS"/>
    <m/>
    <s v="N"/>
    <x v="0"/>
    <m/>
    <s v="21-0069197"/>
    <m/>
    <s v="T005305907"/>
    <n v="121450000"/>
    <m/>
    <s v="     "/>
    <x v="0"/>
    <s v="PG&amp;E"/>
    <m/>
    <s v="Other"/>
    <s v="PG&amp;E Pole"/>
    <s v="D"/>
    <s v="D"/>
    <s v="Structure-PG&amp;E only"/>
    <m/>
    <s v="Contamination"/>
    <s v="36.a. Contamination"/>
    <s v="Equipment - PG&amp;E"/>
    <s v="Contamination"/>
    <s v="Tracking"/>
    <m/>
    <m/>
    <m/>
    <s v="Three Phase Fault"/>
    <s v="Y"/>
    <s v="Overhead"/>
    <x v="3"/>
    <s v="Pole"/>
    <s v="Pole"/>
    <s v="120851033"/>
    <s v="     "/>
    <s v="Non-HFTD"/>
    <x v="0"/>
    <m/>
    <m/>
    <n v="37.660299999999999"/>
    <n v="-122.404"/>
    <s v="San Mateo"/>
    <s v="EAST-GRAND-1109"/>
    <m/>
    <n v="12000"/>
    <m/>
    <x v="0"/>
    <s v="South San Francisco FD"/>
    <s v="Urban"/>
    <s v="Fire-resistive fuel bed"/>
    <s v="Gravel"/>
    <s v="No"/>
    <m/>
    <m/>
    <m/>
    <m/>
    <m/>
    <m/>
    <m/>
    <s v="N"/>
    <s v="N"/>
    <m/>
    <m/>
    <s v="     "/>
    <m/>
    <m/>
    <m/>
    <m/>
    <m/>
    <m/>
    <m/>
    <m/>
    <m/>
    <m/>
    <m/>
    <m/>
    <m/>
    <m/>
    <m/>
    <m/>
    <m/>
    <m/>
    <m/>
  </r>
  <r>
    <s v="20140041"/>
    <s v="     "/>
    <n v="41820"/>
    <s v="6/30"/>
    <x v="0"/>
    <n v="0.76736111111111116"/>
    <s v="27"/>
    <n v="2"/>
    <s v="6"/>
    <x v="7"/>
    <n v="41820"/>
    <n v="0.76736111111111116"/>
    <s v="OH 3P SP transf with all aluminum C/O arm w lightning arr on it. Birds caused sm grass fire, found"/>
    <s v="     "/>
    <m/>
    <m/>
    <s v="N"/>
    <x v="0"/>
    <m/>
    <s v="14-0041568"/>
    <m/>
    <m/>
    <m/>
    <m/>
    <s v="     "/>
    <x v="1"/>
    <s v="PG&amp;E"/>
    <m/>
    <s v="Vegetation"/>
    <m/>
    <s v="D"/>
    <m/>
    <s v="&lt;0.25"/>
    <s v="Square Feet: ; Acreage: "/>
    <s v="Contact - Animal - Bird"/>
    <s v="33.b. Animal contact"/>
    <s v="Contact - Bird"/>
    <s v="All types of equipment / facility failure"/>
    <s v="Contact - Animal"/>
    <m/>
    <s v="Contact - Animal"/>
    <s v="Conductor"/>
    <s v="Line to Ground"/>
    <m/>
    <s v="Overhead"/>
    <x v="3"/>
    <s v="Conductor"/>
    <m/>
    <s v="101629033"/>
    <s v="     "/>
    <s v="Non-HFTD"/>
    <x v="0"/>
    <m/>
    <m/>
    <n v="39.1449"/>
    <n v="-122.13200000000001"/>
    <s v="Colusa"/>
    <s v="WILLIAMS-1102"/>
    <s v="62051102"/>
    <n v="12000"/>
    <s v="WILLIAMS 1102CB"/>
    <x v="0"/>
    <m/>
    <s v="Agriculture"/>
    <m/>
    <m/>
    <s v="No"/>
    <m/>
    <m/>
    <m/>
    <m/>
    <m/>
    <m/>
    <m/>
    <s v="N"/>
    <s v="N"/>
    <m/>
    <m/>
    <s v="     "/>
    <m/>
    <m/>
    <m/>
    <m/>
    <m/>
    <m/>
    <m/>
    <m/>
    <m/>
    <m/>
    <m/>
    <m/>
    <m/>
    <m/>
    <m/>
    <m/>
    <m/>
    <m/>
    <m/>
  </r>
  <r>
    <s v="20140042"/>
    <s v="     "/>
    <n v="41820"/>
    <s v="6/30"/>
    <x v="0"/>
    <n v="0.83472222222222225"/>
    <s v="27"/>
    <n v="2"/>
    <s v="6"/>
    <x v="7"/>
    <n v="41820"/>
    <n v="0.83472222222222225"/>
    <s v="F4TJMPV @D2122 BIRD CROSSED PHAZED BURNT DOWN LINES CAUSED SMALL GRASS FIRE #4032333"/>
    <s v="     "/>
    <m/>
    <m/>
    <s v="N"/>
    <x v="0"/>
    <s v="1042331"/>
    <s v="14-0041580"/>
    <m/>
    <m/>
    <n v="108546818"/>
    <m/>
    <s v="     "/>
    <x v="1"/>
    <s v="PG&amp;E"/>
    <m/>
    <s v="Vegetation"/>
    <m/>
    <s v="D"/>
    <m/>
    <s v="&lt;0.25"/>
    <s v="Square Feet: ; Acreage: "/>
    <s v="Contact - Animal - Bird"/>
    <s v="33.b. Animal contact"/>
    <s v="Contact - Bird"/>
    <s v="All types of equipment / facility failure"/>
    <s v="Contact - Animal"/>
    <m/>
    <s v="Contact - Animal"/>
    <s v="Conductor"/>
    <s v="Line to Line"/>
    <s v="AT&amp;T"/>
    <s v="Overhead"/>
    <x v="3"/>
    <s v="Conductor"/>
    <m/>
    <s v="100625545"/>
    <s v="     "/>
    <s v="Non-HFTD"/>
    <x v="0"/>
    <m/>
    <m/>
    <n v="36.808"/>
    <n v="-119.91"/>
    <s v="Fresno"/>
    <s v="FIGARDEN-2102"/>
    <s v="254552102"/>
    <n v="21000"/>
    <s v="FIGARDEN 210263952"/>
    <x v="0"/>
    <m/>
    <s v="Agriculture"/>
    <m/>
    <m/>
    <s v="No"/>
    <m/>
    <m/>
    <m/>
    <m/>
    <m/>
    <m/>
    <m/>
    <s v="N"/>
    <s v="N"/>
    <m/>
    <m/>
    <s v="     "/>
    <m/>
    <m/>
    <m/>
    <m/>
    <m/>
    <m/>
    <m/>
    <m/>
    <m/>
    <m/>
    <m/>
    <m/>
    <m/>
    <m/>
    <m/>
    <m/>
    <m/>
    <m/>
    <m/>
  </r>
  <r>
    <s v="SAP201421105"/>
    <s v="     "/>
    <n v="41820"/>
    <s v="6/30"/>
    <x v="0"/>
    <m/>
    <s v="27"/>
    <n v="2"/>
    <s v="6"/>
    <x v="7"/>
    <n v="41818"/>
    <m/>
    <s v="new pole and equipment; pole fire; failed switch V25; meter 1006253783"/>
    <s v="     "/>
    <s v="SAP"/>
    <n v="44580"/>
    <s v="Y"/>
    <x v="0"/>
    <s v="1041016"/>
    <s v="14-0041174"/>
    <m/>
    <s v="T003146407"/>
    <n v="108543387"/>
    <m/>
    <s v="     "/>
    <x v="0"/>
    <s v="PG&amp;E"/>
    <m/>
    <m/>
    <m/>
    <s v="D"/>
    <m/>
    <s v="Structure-PG&amp;E only"/>
    <m/>
    <s v="Equipment - PG&amp;E"/>
    <s v="34.e. Switch damage or failure"/>
    <s v="Equipment - PG&amp;E"/>
    <s v="Switch failure"/>
    <s v="Switch failure"/>
    <s v="Pole"/>
    <m/>
    <m/>
    <s v="Line to Ground"/>
    <s v="Yes"/>
    <s v="Overhead"/>
    <x v="0"/>
    <s v="Pole"/>
    <m/>
    <s v="103820228"/>
    <s v="     "/>
    <s v="Non-HFTD"/>
    <x v="0"/>
    <m/>
    <m/>
    <n v="35.367899999999999"/>
    <n v="-120.851"/>
    <s v="San Luis Obispo"/>
    <s v="MORRO-BAY-1101"/>
    <m/>
    <m/>
    <s v="MORRO BAY 1101V68"/>
    <x v="0"/>
    <s v="Morro Bay FD"/>
    <m/>
    <m/>
    <m/>
    <s v="No"/>
    <m/>
    <m/>
    <m/>
    <m/>
    <m/>
    <m/>
    <m/>
    <s v="N"/>
    <s v="N"/>
    <m/>
    <m/>
    <s v="     "/>
    <m/>
    <m/>
    <m/>
    <m/>
    <m/>
    <m/>
    <m/>
    <m/>
    <m/>
    <m/>
    <m/>
    <m/>
    <m/>
    <m/>
    <m/>
    <m/>
    <m/>
    <m/>
    <m/>
  </r>
  <r>
    <s v="20140040"/>
    <s v="     "/>
    <n v="41820"/>
    <s v="6/30"/>
    <x v="0"/>
    <n v="0.58888888888888891"/>
    <s v="27"/>
    <n v="2"/>
    <s v="6"/>
    <x v="7"/>
    <m/>
    <m/>
    <s v="secodary slapping together in tree. trimmed &amp; istalled spreader brkts. compl fire IR. pwr ok (no outage)"/>
    <s v="     "/>
    <m/>
    <m/>
    <s v="N"/>
    <x v="0"/>
    <s v="1042082"/>
    <m/>
    <m/>
    <m/>
    <m/>
    <m/>
    <s v="     "/>
    <x v="1"/>
    <s v="PG&amp;E"/>
    <m/>
    <s v="Vegetation"/>
    <m/>
    <s v="D"/>
    <m/>
    <s v="&lt;0.25"/>
    <s v="Square Feet: ; Acreage: "/>
    <s v="Vegetation"/>
    <s v="33.a. Veg. contact"/>
    <s v="Vegetation"/>
    <s v="All types of equipment / facility failure"/>
    <s v="Contact - Vegetation"/>
    <m/>
    <s v="Contact - Vegetation"/>
    <s v="Conductor"/>
    <m/>
    <s v="AT&amp;T"/>
    <s v="Overhead"/>
    <x v="1"/>
    <s v="Conductor"/>
    <m/>
    <s v="102022582"/>
    <s v="     "/>
    <s v="Non-HFTD"/>
    <x v="0"/>
    <m/>
    <m/>
    <n v="38.449199999999998"/>
    <n v="-122.873"/>
    <s v="Sonoma"/>
    <s v="MOLINO-1102"/>
    <s v="42571102"/>
    <m/>
    <s v="N/A"/>
    <x v="1"/>
    <m/>
    <s v="Urban"/>
    <m/>
    <m/>
    <s v="No"/>
    <m/>
    <m/>
    <m/>
    <m/>
    <m/>
    <m/>
    <m/>
    <s v="N"/>
    <s v="N"/>
    <m/>
    <m/>
    <s v="     "/>
    <m/>
    <m/>
    <m/>
    <m/>
    <m/>
    <m/>
    <m/>
    <m/>
    <m/>
    <m/>
    <m/>
    <m/>
    <m/>
    <m/>
    <m/>
    <m/>
    <m/>
    <m/>
    <m/>
  </r>
  <r>
    <s v="20150177"/>
    <s v="     "/>
    <n v="42185"/>
    <s v="6/30"/>
    <x v="0"/>
    <n v="0.74583333333333335"/>
    <s v="27"/>
    <n v="2"/>
    <s v="6"/>
    <x v="2"/>
    <n v="42185"/>
    <n v="0.74583333333333335"/>
    <s v="0"/>
    <s v="     "/>
    <m/>
    <m/>
    <s v="N"/>
    <x v="0"/>
    <s v="1259665"/>
    <s v="15-0044387"/>
    <m/>
    <m/>
    <n v="110481509"/>
    <m/>
    <s v="     "/>
    <x v="1"/>
    <s v="PG&amp;E"/>
    <m/>
    <s v="Vegetation"/>
    <m/>
    <s v="D"/>
    <m/>
    <s v="&lt;3 meters of linear travel"/>
    <s v="Square Feet: ; Acreage: "/>
    <s v="Equipment - PG&amp;E"/>
    <s v="34.n. Transformer damage or failure"/>
    <s v="Equipment - PG&amp;E"/>
    <s v="All types of equipment / facility failure"/>
    <s v="Transformer"/>
    <s v="Transformer"/>
    <m/>
    <m/>
    <s v="Line to Ground"/>
    <s v="PACIFIC BELL"/>
    <s v="Overhead"/>
    <x v="3"/>
    <s v="Transformer"/>
    <m/>
    <s v="100901822"/>
    <s v="     "/>
    <s v="Non-HFTD"/>
    <x v="0"/>
    <m/>
    <m/>
    <n v="37.734000000000002"/>
    <n v="-121.938"/>
    <s v="Contra Costa"/>
    <s v="SAN-RAMON-2104"/>
    <s v="14232104"/>
    <n v="21000"/>
    <s v="SAN RAMON 2104CB"/>
    <x v="0"/>
    <s v="SRFD"/>
    <s v="Urban"/>
    <m/>
    <m/>
    <s v="No"/>
    <m/>
    <m/>
    <m/>
    <m/>
    <m/>
    <m/>
    <m/>
    <s v="N"/>
    <s v="N"/>
    <m/>
    <m/>
    <s v="     "/>
    <m/>
    <m/>
    <m/>
    <m/>
    <m/>
    <m/>
    <m/>
    <m/>
    <m/>
    <m/>
    <m/>
    <m/>
    <m/>
    <m/>
    <m/>
    <m/>
    <m/>
    <m/>
    <m/>
  </r>
  <r>
    <s v="MIA20153104"/>
    <s v="     "/>
    <n v="42185"/>
    <s v="6/30"/>
    <x v="0"/>
    <n v="0.67921296296296296"/>
    <s v="27"/>
    <n v="2"/>
    <s v="6"/>
    <x v="2"/>
    <n v="42185"/>
    <n v="0.6791666666666667"/>
    <s v="S1ZE - jumper failure caused small fire "/>
    <s v="     "/>
    <s v="FAS"/>
    <n v="44264"/>
    <s v="Y"/>
    <x v="0"/>
    <m/>
    <m/>
    <m/>
    <s v="T003430074"/>
    <m/>
    <m/>
    <s v="     "/>
    <x v="0"/>
    <s v="PG&amp;E"/>
    <m/>
    <m/>
    <m/>
    <s v="D"/>
    <m/>
    <s v="Structure-PG&amp;E only"/>
    <m/>
    <s v="Equipment - PG&amp;E"/>
    <s v="34.b. Conductor damage or failure"/>
    <s v="Equipment - PG&amp;E"/>
    <s v="All types of equipment / facility failure"/>
    <s v="Conductor failure-all"/>
    <s v="Capacitor Bank"/>
    <m/>
    <m/>
    <m/>
    <s v="No"/>
    <s v="Overhead"/>
    <x v="0"/>
    <m/>
    <m/>
    <s v="K-969"/>
    <s v="     "/>
    <s v="Non-HFTD"/>
    <x v="0"/>
    <m/>
    <m/>
    <n v="37.979100000000003"/>
    <n v="-121.813"/>
    <s v="Contra Costa"/>
    <s v="CONTRA-COSTA-2114"/>
    <s v="13652114"/>
    <n v="21000"/>
    <m/>
    <x v="0"/>
    <m/>
    <s v="Rural"/>
    <m/>
    <m/>
    <s v="No"/>
    <m/>
    <m/>
    <m/>
    <m/>
    <m/>
    <m/>
    <m/>
    <s v="N"/>
    <s v="N"/>
    <m/>
    <m/>
    <s v="     "/>
    <m/>
    <m/>
    <m/>
    <m/>
    <m/>
    <m/>
    <m/>
    <m/>
    <m/>
    <m/>
    <m/>
    <m/>
    <m/>
    <m/>
    <m/>
    <m/>
    <m/>
    <m/>
    <m/>
  </r>
  <r>
    <s v="20150175"/>
    <s v="     "/>
    <n v="42185"/>
    <s v="6/30"/>
    <x v="0"/>
    <n v="3.472222222222222E-3"/>
    <s v="27"/>
    <n v="2"/>
    <s v="6"/>
    <x v="2"/>
    <n v="42185"/>
    <n v="3.472222222222222E-3"/>
    <s v="0"/>
    <s v="     "/>
    <m/>
    <m/>
    <s v="N"/>
    <x v="0"/>
    <s v="1259039"/>
    <s v="15-0044117"/>
    <m/>
    <m/>
    <n v="110479770"/>
    <m/>
    <s v="     "/>
    <x v="1"/>
    <s v="PG&amp;E"/>
    <m/>
    <s v="Vegetation"/>
    <m/>
    <s v="D"/>
    <m/>
    <s v="&lt;0.25"/>
    <s v="Square Feet: ; Acreage: "/>
    <s v="Equipment - PG&amp;E"/>
    <s v="34.b. Conductor damage or failure"/>
    <s v="Equipment - PG&amp;E"/>
    <s v="All types of equipment / facility failure"/>
    <s v="Conductor"/>
    <s v="Conductor"/>
    <m/>
    <m/>
    <s v="Line to Ground"/>
    <s v="0"/>
    <s v="Overhead"/>
    <x v="3"/>
    <s v="Conductor"/>
    <m/>
    <s v="santa margarita rch  SS c/o 6631"/>
    <s v="     "/>
    <s v="Non-HFTD"/>
    <x v="0"/>
    <m/>
    <m/>
    <n v="35.401200000000003"/>
    <n v="-120.622"/>
    <s v="San Luis Obispo"/>
    <s v="ATASCADERO-1103"/>
    <s v="182541103"/>
    <n v="12000"/>
    <s v="ATASCADERO 1103A46"/>
    <x v="1"/>
    <s v="Cal Fire Dept"/>
    <s v="Herbaceous"/>
    <m/>
    <m/>
    <s v="No"/>
    <m/>
    <m/>
    <m/>
    <m/>
    <m/>
    <m/>
    <m/>
    <s v="N"/>
    <s v="N"/>
    <m/>
    <m/>
    <s v="     "/>
    <m/>
    <m/>
    <m/>
    <m/>
    <m/>
    <m/>
    <m/>
    <m/>
    <m/>
    <m/>
    <m/>
    <m/>
    <m/>
    <m/>
    <m/>
    <m/>
    <m/>
    <m/>
    <m/>
  </r>
  <r>
    <s v="20150176"/>
    <s v="     "/>
    <n v="42185"/>
    <s v="6/30"/>
    <x v="0"/>
    <n v="0.2361111111111111"/>
    <s v="27"/>
    <n v="2"/>
    <s v="6"/>
    <x v="2"/>
    <n v="42185"/>
    <n v="0.2361111111111111"/>
    <s v="bad/ inappropriate cap bank connection failed--caused wire down"/>
    <s v="     "/>
    <m/>
    <m/>
    <s v="N"/>
    <x v="0"/>
    <s v="1259082"/>
    <s v="15-0044123"/>
    <m/>
    <m/>
    <n v="110479877"/>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PACIFIC BELL"/>
    <s v="Overhead"/>
    <x v="3"/>
    <s v="Conductor"/>
    <m/>
    <s v="100127938"/>
    <s v="     "/>
    <s v="Non-HFTD"/>
    <x v="0"/>
    <m/>
    <m/>
    <n v="35.208599999999997"/>
    <n v="-119.008"/>
    <s v="Kern"/>
    <s v="OLD-RIVER-1102"/>
    <s v="252821102"/>
    <n v="12000"/>
    <s v="OLD RIVER 11023310"/>
    <x v="0"/>
    <s v="KCFD"/>
    <s v="Agriculture"/>
    <m/>
    <m/>
    <s v="No"/>
    <m/>
    <m/>
    <m/>
    <m/>
    <m/>
    <m/>
    <m/>
    <s v="N"/>
    <s v="N"/>
    <m/>
    <m/>
    <s v="     "/>
    <m/>
    <m/>
    <m/>
    <m/>
    <m/>
    <m/>
    <m/>
    <m/>
    <m/>
    <m/>
    <m/>
    <m/>
    <m/>
    <m/>
    <m/>
    <m/>
    <m/>
    <m/>
    <m/>
  </r>
  <r>
    <s v="MIA20160731"/>
    <s v="     "/>
    <n v="42551"/>
    <s v="6/30"/>
    <x v="0"/>
    <n v="0.99023148148148143"/>
    <s v="27"/>
    <n v="2"/>
    <s v="6"/>
    <x v="6"/>
    <n v="42551"/>
    <n v="0.98958333333333337"/>
    <s v="JZCY - please request a fire report from the San Jose FD. L7SF: 1763 FALLBROOK AVE in San Jose; SERVICE DROP WAS BURNING AND CAUSED FIRE AT ELECTRICAL PANEL; Service burned 3' out from the weatherhed"/>
    <s v="     "/>
    <s v="FAS"/>
    <n v="44253"/>
    <s v="Y"/>
    <x v="0"/>
    <m/>
    <s v="N/A"/>
    <m/>
    <s v="7719426547"/>
    <m/>
    <m/>
    <s v="     "/>
    <x v="0"/>
    <s v="PG&amp;E"/>
    <m/>
    <m/>
    <m/>
    <s v="D"/>
    <m/>
    <s v="&lt;3 meters of linear travel"/>
    <m/>
    <s v="Equipment - PG&amp;E"/>
    <s v="34.b. Conductor damage or failure"/>
    <s v="Equipment - PG&amp;E"/>
    <s v="All types of equipment / facility failure"/>
    <s v="Conductor failure-all"/>
    <s v="Service Drop"/>
    <m/>
    <m/>
    <m/>
    <s v="No"/>
    <s v="Overhead"/>
    <x v="0"/>
    <m/>
    <m/>
    <s v="Meter: 340271466"/>
    <s v="     "/>
    <s v="Non-HFTD"/>
    <x v="0"/>
    <m/>
    <m/>
    <n v="37.290500000000002"/>
    <n v="-121.98399999999999"/>
    <s v="Santa Clara"/>
    <s v="SARATOGA-1112"/>
    <s v="83371112"/>
    <n v="11000"/>
    <m/>
    <x v="0"/>
    <s v="San Jose Fire Department"/>
    <s v="Urban"/>
    <m/>
    <m/>
    <s v="No"/>
    <m/>
    <m/>
    <m/>
    <m/>
    <m/>
    <m/>
    <m/>
    <s v="N"/>
    <s v="N"/>
    <m/>
    <m/>
    <s v="     "/>
    <m/>
    <m/>
    <m/>
    <m/>
    <m/>
    <m/>
    <m/>
    <m/>
    <m/>
    <m/>
    <m/>
    <m/>
    <m/>
    <m/>
    <m/>
    <m/>
    <m/>
    <m/>
    <m/>
  </r>
  <r>
    <s v="FAS297538"/>
    <s v="     "/>
    <n v="42551"/>
    <s v="6/30"/>
    <x v="0"/>
    <m/>
    <s v="27"/>
    <n v="2"/>
    <s v="6"/>
    <x v="6"/>
    <m/>
    <m/>
    <s v="fire at above ground electrical box; &quot;secondary ped melt down from overeload cable&quot;"/>
    <s v="     "/>
    <s v="FAS"/>
    <n v="44580"/>
    <s v="Y"/>
    <x v="0"/>
    <s v="1499104"/>
    <s v="16-0047195.1"/>
    <m/>
    <s v="982012"/>
    <m/>
    <m/>
    <s v="     "/>
    <x v="0"/>
    <s v="PG&amp;E"/>
    <m/>
    <m/>
    <m/>
    <s v="D"/>
    <m/>
    <s v="Structure-only"/>
    <m/>
    <s v="Equipment - Overloaded"/>
    <s v="34.b. Conductor damage or failure"/>
    <s v="Equipment - PG&amp;E"/>
    <s v="Conductor failure-all"/>
    <s v="Conductor failure-all"/>
    <s v="Conductor - Open Wire Secondary"/>
    <m/>
    <m/>
    <m/>
    <s v="Yes"/>
    <s v="Overhead"/>
    <x v="0"/>
    <s v="Conductor - Open Wire Secondary"/>
    <m/>
    <m/>
    <s v="     "/>
    <s v="Non-HFTD"/>
    <x v="0"/>
    <m/>
    <m/>
    <n v="39.712299999999999"/>
    <n v="-121.82"/>
    <s v="Butte"/>
    <s v="BUTTE-1106"/>
    <m/>
    <m/>
    <m/>
    <x v="0"/>
    <m/>
    <m/>
    <m/>
    <m/>
    <s v="No"/>
    <m/>
    <m/>
    <m/>
    <m/>
    <m/>
    <m/>
    <m/>
    <s v="N"/>
    <s v="N"/>
    <m/>
    <m/>
    <s v="     "/>
    <m/>
    <m/>
    <m/>
    <m/>
    <m/>
    <m/>
    <m/>
    <m/>
    <m/>
    <m/>
    <m/>
    <m/>
    <m/>
    <m/>
    <m/>
    <m/>
    <m/>
    <m/>
    <m/>
  </r>
  <r>
    <s v="20170158"/>
    <s v="     "/>
    <n v="42916"/>
    <s v="6/30"/>
    <x v="0"/>
    <n v="0.43333333333333335"/>
    <s v="26"/>
    <n v="2"/>
    <s v="6"/>
    <x v="0"/>
    <n v="42916"/>
    <m/>
    <m/>
    <s v="     "/>
    <m/>
    <m/>
    <s v="N"/>
    <x v="0"/>
    <m/>
    <s v="17-0059728"/>
    <m/>
    <m/>
    <m/>
    <m/>
    <s v="     "/>
    <x v="1"/>
    <s v="PG&amp;E"/>
    <m/>
    <s v="Vegetation"/>
    <m/>
    <s v="D"/>
    <m/>
    <s v="&lt;0.25"/>
    <s v="Square Feet: ; Acreage: "/>
    <s v="Contact - Animal - Other"/>
    <s v="33.b. Animal contact"/>
    <s v="Contact - Animal"/>
    <s v="All types of equipment / facility failure"/>
    <s v="Contact - Animal"/>
    <m/>
    <s v="Contact - Animal"/>
    <s v="Conductor"/>
    <s v="Line to Line"/>
    <s v="Unknown"/>
    <s v="Overhead"/>
    <x v="3"/>
    <s v="Conductor"/>
    <m/>
    <s v="101341770"/>
    <s v="     "/>
    <s v="Non-HFTD"/>
    <x v="0"/>
    <m/>
    <m/>
    <n v="39.026200000000003"/>
    <n v="-121.54300000000001"/>
    <s v="Yuba"/>
    <s v="PLUMAS-2106"/>
    <s v="153731102"/>
    <n v="21000"/>
    <s v="PLUMAS 1101CB"/>
    <x v="0"/>
    <s v="N.A."/>
    <s v="Urban"/>
    <m/>
    <m/>
    <s v="No"/>
    <m/>
    <m/>
    <m/>
    <m/>
    <m/>
    <m/>
    <m/>
    <s v="N"/>
    <s v="N"/>
    <m/>
    <m/>
    <s v="     "/>
    <m/>
    <m/>
    <m/>
    <m/>
    <m/>
    <m/>
    <m/>
    <m/>
    <m/>
    <m/>
    <m/>
    <m/>
    <m/>
    <m/>
    <m/>
    <m/>
    <m/>
    <m/>
    <m/>
  </r>
  <r>
    <s v="20180402"/>
    <s v="     "/>
    <n v="43281"/>
    <s v="6/30"/>
    <x v="0"/>
    <n v="0.14722222222222223"/>
    <s v="26"/>
    <n v="2"/>
    <s v="6"/>
    <x v="1"/>
    <n v="43281"/>
    <n v="0.14722222222222223"/>
    <s v="ILIS cause - &quot;Animal, Bird found&quot;"/>
    <s v="     "/>
    <s v="FAS"/>
    <m/>
    <s v="N"/>
    <x v="0"/>
    <s v="121546"/>
    <s v="18-0055849"/>
    <m/>
    <m/>
    <m/>
    <m/>
    <s v="     "/>
    <x v="1"/>
    <s v="PG&amp;E"/>
    <m/>
    <m/>
    <m/>
    <s v="D"/>
    <m/>
    <s v="0.26-9.99"/>
    <m/>
    <s v="Contact - Animal - Bird"/>
    <s v="33.b. Animal contact"/>
    <s v="Contact - Bird"/>
    <s v="Contact from object"/>
    <s v="Contact - Animal"/>
    <m/>
    <s v="Contact - Animal"/>
    <s v="Pole"/>
    <s v="Multi-Fault"/>
    <m/>
    <s v="Overhead"/>
    <x v="3"/>
    <m/>
    <m/>
    <s v="1101/2"/>
    <s v="     "/>
    <s v="Non-HFTD"/>
    <x v="0"/>
    <m/>
    <m/>
    <n v="36.0428"/>
    <n v="-120.093"/>
    <s v="Kings"/>
    <s v="KETTLEMAN-HILLS-1101"/>
    <s v="252731101"/>
    <n v="11000"/>
    <s v="N/A"/>
    <x v="0"/>
    <m/>
    <s v="Herbaceous"/>
    <m/>
    <m/>
    <s v="No"/>
    <m/>
    <m/>
    <m/>
    <m/>
    <m/>
    <m/>
    <m/>
    <s v="N"/>
    <s v="N"/>
    <m/>
    <m/>
    <s v="     "/>
    <m/>
    <m/>
    <m/>
    <m/>
    <m/>
    <m/>
    <m/>
    <m/>
    <m/>
    <m/>
    <m/>
    <m/>
    <m/>
    <m/>
    <m/>
    <m/>
    <m/>
    <m/>
    <m/>
  </r>
  <r>
    <s v="20180407"/>
    <s v="     "/>
    <n v="43281"/>
    <s v="6/30"/>
    <x v="0"/>
    <n v="0.94166666666666665"/>
    <s v="26"/>
    <n v="2"/>
    <s v="6"/>
    <x v="1"/>
    <n v="43281"/>
    <n v="0.94166666666666665"/>
    <s v="ILIS cause - &quot;Vegetation, Tree - fell into line&quot;"/>
    <s v="     "/>
    <s v="FAS"/>
    <m/>
    <s v="N"/>
    <x v="0"/>
    <s v="122077"/>
    <s v="18-0056039"/>
    <m/>
    <m/>
    <m/>
    <m/>
    <s v="     "/>
    <x v="1"/>
    <s v="PG&amp;E"/>
    <m/>
    <m/>
    <m/>
    <s v="D"/>
    <m/>
    <s v="0.26-9.99"/>
    <m/>
    <s v="Vegetation"/>
    <s v="33.a. Veg. contact"/>
    <s v="Vegetation"/>
    <s v="Contact from object"/>
    <s v="Vegetation"/>
    <m/>
    <s v="Contact - Vegetation"/>
    <s v="Conductor"/>
    <s v="Line to Ground"/>
    <m/>
    <s v="Overhead"/>
    <x v="3"/>
    <m/>
    <m/>
    <s v="9755"/>
    <s v="     "/>
    <s v="Non-HFTD"/>
    <x v="0"/>
    <n v="330"/>
    <m/>
    <n v="39.114199999999997"/>
    <n v="-121.077"/>
    <s v="Nevada"/>
    <s v="HIGGINS-1103"/>
    <s v="152691103"/>
    <n v="11000"/>
    <s v="HIGGINS 110332120"/>
    <x v="0"/>
    <m/>
    <s v="Hardwood Forest"/>
    <m/>
    <m/>
    <s v="No"/>
    <m/>
    <m/>
    <m/>
    <m/>
    <m/>
    <m/>
    <m/>
    <s v="N"/>
    <s v="Y"/>
    <s v="201806291800"/>
    <s v="201807012200"/>
    <s v="     "/>
    <s v="39.11298000"/>
    <s v="-121.08137000"/>
    <s v="Jul  2 2018 12:00AM"/>
    <s v="TrunkFail"/>
    <s v="Large Live Oak failed 10 up the trunk due to decay in heartwood. Tree fell across rd breaking alley arm and power lines causing a approximate 1.5 acre fire."/>
    <s v="OAKL"/>
    <s v="50"/>
    <s v="21"/>
    <s v="20"/>
    <s v="Slight"/>
    <s v="None"/>
    <s v="N"/>
    <s v="1"/>
    <m/>
    <s v="Ridge"/>
    <s v="A"/>
    <s v="AlleyArm"/>
    <s v="BareWire"/>
    <s v="1"/>
  </r>
  <r>
    <s v="20180408"/>
    <s v="     "/>
    <n v="43281"/>
    <s v="6/30"/>
    <x v="0"/>
    <m/>
    <s v="26"/>
    <n v="2"/>
    <s v="6"/>
    <x v="1"/>
    <m/>
    <m/>
    <s v="vehicle contact"/>
    <s v="     "/>
    <s v="Charles"/>
    <m/>
    <s v="N"/>
    <x v="0"/>
    <m/>
    <m/>
    <s v="INT-11159"/>
    <m/>
    <m/>
    <m/>
    <s v="     "/>
    <x v="1"/>
    <s v="PG&amp;E"/>
    <m/>
    <m/>
    <m/>
    <s v="T"/>
    <m/>
    <s v="Unknown"/>
    <m/>
    <s v="Contact - 3rd Party"/>
    <s v="33.d. Vehicle contact"/>
    <s v="Contact - 3rd Party"/>
    <s v="Contact from object"/>
    <s v="Contact - Vehicle"/>
    <m/>
    <s v="Contact - Vehicle"/>
    <s v="Pole"/>
    <m/>
    <m/>
    <m/>
    <x v="4"/>
    <m/>
    <m/>
    <m/>
    <s v="     "/>
    <s v="Non-HFTD"/>
    <x v="0"/>
    <m/>
    <m/>
    <n v="35.440100000000001"/>
    <n v="-119.01300000000001"/>
    <s v="Kern"/>
    <s v="KERN-OIL-WITCO"/>
    <s v="ETL.1920"/>
    <n v="115000"/>
    <s v="N/A"/>
    <x v="0"/>
    <m/>
    <s v="Urban"/>
    <m/>
    <m/>
    <s v="No"/>
    <m/>
    <m/>
    <m/>
    <m/>
    <m/>
    <m/>
    <m/>
    <s v="N"/>
    <s v="N"/>
    <m/>
    <m/>
    <s v="     "/>
    <m/>
    <m/>
    <m/>
    <m/>
    <m/>
    <m/>
    <m/>
    <m/>
    <m/>
    <m/>
    <m/>
    <m/>
    <m/>
    <m/>
    <m/>
    <m/>
    <m/>
    <m/>
    <m/>
  </r>
  <r>
    <s v="SAP20188558"/>
    <s v="     "/>
    <n v="43281"/>
    <s v="6/30"/>
    <x v="0"/>
    <m/>
    <s v="26"/>
    <n v="2"/>
    <s v="6"/>
    <x v="1"/>
    <m/>
    <m/>
    <s v="Pole replaced due to fire"/>
    <s v="     "/>
    <s v="SAP"/>
    <n v="44580"/>
    <s v="Y"/>
    <x v="0"/>
    <m/>
    <m/>
    <m/>
    <s v=""/>
    <n v="114735866"/>
    <m/>
    <s v="     "/>
    <x v="0"/>
    <s v="PG&amp;E"/>
    <m/>
    <m/>
    <m/>
    <s v="D"/>
    <m/>
    <s v="Structure-PG&amp;E only"/>
    <m/>
    <s v="Unknown"/>
    <s v="40.a. Unknown"/>
    <s v="Unknown"/>
    <m/>
    <m/>
    <m/>
    <m/>
    <m/>
    <m/>
    <s v="No"/>
    <s v="Overhead"/>
    <x v="0"/>
    <m/>
    <m/>
    <s v="102347468"/>
    <s v="     "/>
    <s v="Non-HFTD"/>
    <x v="0"/>
    <m/>
    <m/>
    <n v="37.624000000000002"/>
    <n v="-121.809"/>
    <s v="Alameda"/>
    <s v="SUNOL-1101"/>
    <m/>
    <m/>
    <m/>
    <x v="0"/>
    <m/>
    <m/>
    <m/>
    <m/>
    <s v="No"/>
    <m/>
    <m/>
    <m/>
    <m/>
    <m/>
    <m/>
    <m/>
    <s v="N"/>
    <s v="N"/>
    <m/>
    <m/>
    <s v="     "/>
    <m/>
    <m/>
    <m/>
    <m/>
    <m/>
    <m/>
    <m/>
    <m/>
    <m/>
    <m/>
    <m/>
    <m/>
    <m/>
    <m/>
    <m/>
    <m/>
    <m/>
    <m/>
    <m/>
  </r>
  <r>
    <s v="20180406"/>
    <s v="     "/>
    <n v="43281"/>
    <s v="6/30"/>
    <x v="0"/>
    <m/>
    <s v="26"/>
    <n v="2"/>
    <s v="6"/>
    <x v="1"/>
    <m/>
    <m/>
    <s v="OIS and ILIS don't contain much info about the incident, but appears to be planned maintenance with a transformer involved.  T-men FAS &quot;CREW TO REPLACE 90' OF 1\0 TRIPLEX&quot;"/>
    <s v="     "/>
    <s v="FAS"/>
    <m/>
    <s v="N"/>
    <x v="0"/>
    <s v="122069"/>
    <m/>
    <m/>
    <m/>
    <m/>
    <m/>
    <s v="     "/>
    <x v="1"/>
    <s v="PG&amp;E"/>
    <m/>
    <m/>
    <m/>
    <s v="D"/>
    <m/>
    <s v="&lt;0.25"/>
    <m/>
    <s v="Unknown - Info N/A"/>
    <s v="40.a. Unknown"/>
    <s v="Unknown"/>
    <s v="Other"/>
    <s v="Unknown"/>
    <m/>
    <m/>
    <m/>
    <m/>
    <m/>
    <m/>
    <x v="3"/>
    <m/>
    <m/>
    <m/>
    <s v="     "/>
    <s v="Non-HFTD"/>
    <x v="0"/>
    <n v="246"/>
    <m/>
    <n v="40.604300000000002"/>
    <n v="-122.24"/>
    <s v="Shasta"/>
    <s v="DESCHUTES-1104"/>
    <s v="103351104"/>
    <n v="11000"/>
    <s v="N/A"/>
    <x v="1"/>
    <m/>
    <s v="Hardwood Woodland"/>
    <m/>
    <m/>
    <s v="No"/>
    <m/>
    <m/>
    <m/>
    <m/>
    <m/>
    <m/>
    <m/>
    <s v="N"/>
    <s v="Y"/>
    <s v="201806291800"/>
    <s v="201807012200"/>
    <s v="     "/>
    <m/>
    <m/>
    <m/>
    <m/>
    <m/>
    <m/>
    <m/>
    <m/>
    <m/>
    <m/>
    <m/>
    <m/>
    <m/>
    <m/>
    <m/>
    <m/>
    <m/>
    <m/>
    <m/>
  </r>
  <r>
    <s v="20190481"/>
    <s v="     "/>
    <n v="43646"/>
    <s v="6/30"/>
    <x v="0"/>
    <m/>
    <s v="27"/>
    <n v="2"/>
    <s v="6"/>
    <x v="3"/>
    <m/>
    <m/>
    <s v="Jumper burned open, fire &lt; 1 meter"/>
    <s v="     "/>
    <s v="FAS"/>
    <m/>
    <s v="N"/>
    <x v="0"/>
    <m/>
    <m/>
    <m/>
    <s v="T004688954"/>
    <n v="0"/>
    <m/>
    <s v="     "/>
    <x v="0"/>
    <s v="PG&amp;E"/>
    <m/>
    <m/>
    <m/>
    <s v="D"/>
    <m/>
    <s v="&lt;3 meters of linear travel"/>
    <m/>
    <s v="Equipment - PG&amp;E"/>
    <s v="34.o. Other"/>
    <s v="Equipment - PG&amp;E"/>
    <m/>
    <m/>
    <s v="Splice/Clamp/Connector"/>
    <m/>
    <m/>
    <m/>
    <m/>
    <s v="Overhead"/>
    <x v="0"/>
    <s v="Splice/Clamp/Connector"/>
    <m/>
    <s v=""/>
    <s v="     "/>
    <s v="Non-HFTD"/>
    <x v="0"/>
    <m/>
    <m/>
    <n v="38.096600000000002"/>
    <n v="-122.239"/>
    <s v="SOLANO"/>
    <m/>
    <m/>
    <m/>
    <m/>
    <x v="0"/>
    <s v="VFD 707-648-4488"/>
    <m/>
    <m/>
    <m/>
    <s v="No"/>
    <m/>
    <m/>
    <m/>
    <m/>
    <m/>
    <m/>
    <m/>
    <s v="N"/>
    <s v="N"/>
    <m/>
    <m/>
    <s v="     "/>
    <m/>
    <m/>
    <m/>
    <m/>
    <m/>
    <m/>
    <m/>
    <m/>
    <m/>
    <m/>
    <m/>
    <m/>
    <m/>
    <m/>
    <m/>
    <m/>
    <m/>
    <m/>
    <m/>
  </r>
  <r>
    <s v="20190479"/>
    <s v="     "/>
    <n v="43646"/>
    <s v="6/30"/>
    <x v="0"/>
    <m/>
    <s v="27"/>
    <n v="2"/>
    <s v="6"/>
    <x v="3"/>
    <n v="43646"/>
    <n v="0.7270833333333333"/>
    <s v="Jumper burned open"/>
    <s v="     "/>
    <s v="FAS"/>
    <m/>
    <s v="N"/>
    <x v="0"/>
    <s v="438283"/>
    <s v="19-0073476"/>
    <m/>
    <s v="T004688944"/>
    <n v="0"/>
    <m/>
    <s v="     "/>
    <x v="1"/>
    <s v="PG&amp;E"/>
    <m/>
    <m/>
    <m/>
    <s v="D"/>
    <m/>
    <s v="&lt;0.25"/>
    <m/>
    <s v="Equipment - PG&amp;E"/>
    <s v="34.b. Conductor damage or failure"/>
    <s v="Equipment - PG&amp;E"/>
    <s v="All types of equipment / facility failure"/>
    <s v="Conductor failure-all"/>
    <s v="Capacitor Bank"/>
    <m/>
    <m/>
    <s v="Line to Line"/>
    <m/>
    <s v="Overhead"/>
    <x v="0"/>
    <s v="Capacitor Bank"/>
    <m/>
    <s v="374"/>
    <s v="     "/>
    <s v="Non-HFTD"/>
    <x v="0"/>
    <n v="246"/>
    <m/>
    <n v="40.5261"/>
    <n v="-122.334"/>
    <s v="SHASTA"/>
    <s v="GIRVAN-1102"/>
    <m/>
    <m/>
    <s v="GIRVAN 1102CB"/>
    <x v="1"/>
    <m/>
    <s v="Agriculture"/>
    <m/>
    <m/>
    <s v="No"/>
    <m/>
    <m/>
    <m/>
    <m/>
    <m/>
    <m/>
    <m/>
    <s v="N"/>
    <s v="N"/>
    <m/>
    <m/>
    <s v="     "/>
    <m/>
    <m/>
    <m/>
    <m/>
    <m/>
    <m/>
    <m/>
    <m/>
    <m/>
    <m/>
    <m/>
    <m/>
    <m/>
    <m/>
    <m/>
    <m/>
    <m/>
    <m/>
    <m/>
  </r>
  <r>
    <s v="20190480"/>
    <s v="     "/>
    <n v="43646"/>
    <s v="6/30"/>
    <x v="0"/>
    <m/>
    <s v="27"/>
    <n v="2"/>
    <s v="6"/>
    <x v="3"/>
    <n v="43646"/>
    <n v="0.74444444444444446"/>
    <s v="Splice/connector flashed, unnable to determine exact fire location"/>
    <s v="     "/>
    <s v="FAS"/>
    <m/>
    <s v="N"/>
    <x v="0"/>
    <s v="438317"/>
    <s v="19-0073477"/>
    <m/>
    <s v="T004688951"/>
    <n v="117521968"/>
    <m/>
    <s v="     "/>
    <x v="1"/>
    <s v="PG&amp;E"/>
    <m/>
    <m/>
    <m/>
    <s v="D"/>
    <m/>
    <s v="&lt;0.25"/>
    <m/>
    <s v="Equipment - PG&amp;E"/>
    <s v="34.b. Conductor damage or failure"/>
    <s v="Equipment - PG&amp;E"/>
    <s v="All types of equipment / facility failure"/>
    <s v="Conductor failure-all"/>
    <s v="Splice/Clamp/Connector"/>
    <m/>
    <m/>
    <s v="Line to Ground"/>
    <m/>
    <s v="Subsurface"/>
    <x v="3"/>
    <s v="Splice/Clamp/Connector"/>
    <m/>
    <s v="162771101"/>
    <s v="     "/>
    <s v="Non-HFTD"/>
    <x v="0"/>
    <m/>
    <m/>
    <n v="37.721699999999998"/>
    <n v="-121.52200000000001"/>
    <s v="SAN JOAQUIN"/>
    <s v="LAMMERS-1101"/>
    <m/>
    <m/>
    <s v="LAMMERS 1103CB"/>
    <x v="0"/>
    <m/>
    <s v="Urban"/>
    <m/>
    <m/>
    <s v="No"/>
    <m/>
    <m/>
    <m/>
    <m/>
    <m/>
    <m/>
    <m/>
    <s v="N"/>
    <s v="N"/>
    <m/>
    <m/>
    <s v="     "/>
    <m/>
    <m/>
    <m/>
    <m/>
    <m/>
    <m/>
    <m/>
    <m/>
    <m/>
    <m/>
    <m/>
    <m/>
    <m/>
    <m/>
    <m/>
    <m/>
    <m/>
    <m/>
    <m/>
  </r>
  <r>
    <s v="20190478"/>
    <s v="     "/>
    <n v="43646"/>
    <s v="6/30"/>
    <x v="0"/>
    <m/>
    <s v="27"/>
    <n v="2"/>
    <s v="6"/>
    <x v="3"/>
    <n v="43646"/>
    <n v="0.18472222222222223"/>
    <s v="Pheasant ran into lines and caused ignition. Unable to verify fire location; Mike Best Comments: Bird Contact caused wire down."/>
    <s v="     "/>
    <s v="FAS"/>
    <m/>
    <s v="N"/>
    <x v="0"/>
    <s v="437220"/>
    <s v="19-0073413"/>
    <m/>
    <s v="T004688665"/>
    <n v="0"/>
    <m/>
    <s v="     "/>
    <x v="1"/>
    <s v="PG&amp;E"/>
    <m/>
    <m/>
    <m/>
    <s v="D"/>
    <m/>
    <s v="&lt;0.25"/>
    <m/>
    <s v="Contact - Animal - Bird"/>
    <s v="33.b. Animal contact"/>
    <s v="Contact - Bird"/>
    <s v="Contact from object"/>
    <s v="Contact - Animal"/>
    <m/>
    <s v="Contact - Animal"/>
    <s v="Conductor - Primary"/>
    <s v="Line to Ground"/>
    <m/>
    <s v="Overhead"/>
    <x v="3"/>
    <s v="Conductor - Primary"/>
    <m/>
    <s v="6Hb0630190426"/>
    <s v="     "/>
    <s v="Non-HFTD"/>
    <x v="0"/>
    <m/>
    <m/>
    <n v="38.984999999999999"/>
    <n v="-121.307"/>
    <s v="PLACER"/>
    <s v="WHEATLAND-1104"/>
    <m/>
    <m/>
    <s v="WHEATLAND 11041348"/>
    <x v="0"/>
    <m/>
    <s v="Herbaceous"/>
    <m/>
    <m/>
    <s v="No"/>
    <m/>
    <m/>
    <m/>
    <m/>
    <m/>
    <m/>
    <m/>
    <s v="N"/>
    <s v="N"/>
    <m/>
    <m/>
    <s v="     "/>
    <m/>
    <m/>
    <m/>
    <m/>
    <m/>
    <m/>
    <m/>
    <m/>
    <m/>
    <m/>
    <m/>
    <m/>
    <m/>
    <m/>
    <m/>
    <m/>
    <m/>
    <m/>
    <m/>
  </r>
  <r>
    <s v="20201796"/>
    <s v="     "/>
    <n v="44012"/>
    <s v="6/30"/>
    <x v="0"/>
    <n v="0.68333333333333335"/>
    <s v="27"/>
    <n v="2"/>
    <s v="6"/>
    <x v="4"/>
    <n v="44012"/>
    <n v="0.67847222222222225"/>
    <s v="12336 HIBBARD RD in Lodi; transformer blew/failed and started small grass fire, needed to be replaced; fire started near base of pole in horse pasture that had dry mowed grass"/>
    <s v="     "/>
    <s v="FAS"/>
    <m/>
    <s v="Y"/>
    <x v="0"/>
    <s v="955179"/>
    <m/>
    <m/>
    <s v="T005001439"/>
    <n v="119238930"/>
    <m/>
    <s v="     "/>
    <x v="1"/>
    <s v="PG&amp;E"/>
    <m/>
    <m/>
    <m/>
    <s v="D"/>
    <m/>
    <s v="0.26-9.99"/>
    <m/>
    <s v="Equipment - PG&amp;E"/>
    <s v="34.n. Transformer damage or failure"/>
    <s v="Equipment - PG&amp;E"/>
    <s v="All types of equipment / facility failure"/>
    <s v="Transformer failure"/>
    <s v="Transformer"/>
    <m/>
    <m/>
    <m/>
    <m/>
    <s v="Overhead"/>
    <x v="3"/>
    <s v="Transformer"/>
    <m/>
    <s v="102102126"/>
    <s v="     "/>
    <s v="Non-HFTD"/>
    <x v="0"/>
    <m/>
    <m/>
    <n v="38.084200000000003"/>
    <n v="-121.151"/>
    <s v="San Joaquin"/>
    <s v="LOCKEFORD-2101"/>
    <m/>
    <n v="21000"/>
    <m/>
    <x v="0"/>
    <s v="LINDEN AND PETERS FD"/>
    <s v="Agriculture"/>
    <m/>
    <m/>
    <s v="No"/>
    <m/>
    <m/>
    <m/>
    <m/>
    <m/>
    <m/>
    <m/>
    <s v="N"/>
    <s v="N"/>
    <m/>
    <m/>
    <s v="     "/>
    <m/>
    <m/>
    <m/>
    <m/>
    <m/>
    <m/>
    <m/>
    <m/>
    <m/>
    <m/>
    <m/>
    <m/>
    <m/>
    <m/>
    <m/>
    <m/>
    <m/>
    <m/>
    <m/>
  </r>
  <r>
    <s v="20200703"/>
    <s v="     "/>
    <n v="44012"/>
    <s v="6/30"/>
    <x v="0"/>
    <n v="6.805555555555555E-2"/>
    <s v="27"/>
    <n v="2"/>
    <s v="6"/>
    <x v="4"/>
    <n v="44012"/>
    <n v="6.25E-2"/>
    <s v="On June 30, 2020 at 0138 hours, a PG&amp;E troubleman was dispatched to the channel 1102 circuit. Equipment failure caused a wire down, starting a fire that was between 3 meters and .25 acres. The Stockton Fire Department responded to the fire. Repairs were complete the same day. "/>
    <s v="     "/>
    <s v="FAS"/>
    <m/>
    <s v="N"/>
    <x v="0"/>
    <m/>
    <s v="20-0066415"/>
    <m/>
    <s v="T005000693"/>
    <n v="119233669"/>
    <m/>
    <s v="     "/>
    <x v="1"/>
    <s v="PG&amp;E"/>
    <m/>
    <s v="Vegetation"/>
    <m/>
    <s v="D"/>
    <s v="D"/>
    <s v="&lt;0.25"/>
    <m/>
    <s v="Equipment - PG&amp;E"/>
    <s v="34.b. Conductor damage or failure"/>
    <s v="Equipment - PG&amp;E"/>
    <s v="All types of equipment / facility failure"/>
    <s v="Conductor failure-all"/>
    <s v="Conductor - Primary"/>
    <m/>
    <m/>
    <s v="Line to Ground"/>
    <m/>
    <s v="Overhead"/>
    <x v="3"/>
    <s v="Conductor - Primary"/>
    <s v="Conductor"/>
    <s v="Circuit ID: 163071102"/>
    <s v="     "/>
    <s v="Non-HFTD"/>
    <x v="0"/>
    <m/>
    <m/>
    <n v="37.962000000000003"/>
    <n v="-121.33"/>
    <s v="San Joaquin"/>
    <s v="CHANNEL-1102"/>
    <m/>
    <n v="12000"/>
    <m/>
    <x v="0"/>
    <s v="Stockton FD"/>
    <s v="Hardwood Woodland"/>
    <m/>
    <m/>
    <s v="No"/>
    <m/>
    <m/>
    <m/>
    <m/>
    <m/>
    <m/>
    <m/>
    <s v="N"/>
    <s v="N"/>
    <m/>
    <m/>
    <s v="     "/>
    <m/>
    <m/>
    <m/>
    <m/>
    <m/>
    <m/>
    <m/>
    <m/>
    <m/>
    <m/>
    <m/>
    <m/>
    <m/>
    <m/>
    <m/>
    <m/>
    <m/>
    <m/>
    <m/>
  </r>
  <r>
    <s v="20210932"/>
    <s v="     "/>
    <n v="44377"/>
    <s v="6/30"/>
    <x v="0"/>
    <n v="0.67847222222222225"/>
    <s v="27"/>
    <n v="2"/>
    <s v="6"/>
    <x v="5"/>
    <n v="44377"/>
    <m/>
    <s v="Secondary crossarm failed, casuing two phase, twp span #2 copper secondary to burn into guy and telephone wires. Overhead 25kva transformer  leaked oil onto two homes, and 2 vehicles. The ensuing fire was 1 meter - &lt; 3 meters in size. This information is preliminary.  Fuel Bed Description: Fire was burning oil that had fallen onto a customer cement driveway."/>
    <s v="     "/>
    <s v="FAS"/>
    <m/>
    <s v="N"/>
    <x v="0"/>
    <m/>
    <s v="21-0082824"/>
    <m/>
    <s v="T005330222"/>
    <n v="121642000"/>
    <m/>
    <s v="     "/>
    <x v="1"/>
    <s v="PG&amp;E"/>
    <m/>
    <s v="Other"/>
    <s v="Telephone Cable"/>
    <s v="D"/>
    <s v="D"/>
    <s v="&lt;3 meters of linear travel"/>
    <m/>
    <s v="Equipment - PG&amp;E"/>
    <s v="34.h. Crossarm damage or failure"/>
    <s v="Equipment - PG&amp;E"/>
    <s v="All types of equipment / facility failure"/>
    <s v="Crossarm failure"/>
    <s v="Conductor - Insulated Secondary"/>
    <m/>
    <m/>
    <s v="Line to Ground"/>
    <s v="Y"/>
    <s v="Overhead"/>
    <x v="1"/>
    <s v="Conductor - Insulated Secondary"/>
    <m/>
    <s v="100931477"/>
    <s v="     "/>
    <s v="Non-HFTD"/>
    <x v="0"/>
    <m/>
    <m/>
    <n v="37.647599999999997"/>
    <n v="-122.071"/>
    <s v="Alameda"/>
    <s v="MT-EDEN-1108"/>
    <m/>
    <m/>
    <s v="N/A"/>
    <x v="0"/>
    <s v="Hayward FD"/>
    <s v="Urban"/>
    <s v="Other"/>
    <s v="Concrete"/>
    <s v="No"/>
    <m/>
    <m/>
    <m/>
    <m/>
    <m/>
    <m/>
    <m/>
    <s v="N"/>
    <s v="N"/>
    <m/>
    <m/>
    <s v="     "/>
    <m/>
    <m/>
    <m/>
    <m/>
    <m/>
    <m/>
    <m/>
    <m/>
    <m/>
    <m/>
    <m/>
    <m/>
    <m/>
    <m/>
    <m/>
    <m/>
    <m/>
    <m/>
    <m/>
  </r>
  <r>
    <s v="20210930"/>
    <s v="     "/>
    <n v="44377"/>
    <s v="6/30"/>
    <x v="0"/>
    <n v="0.45763888888888887"/>
    <s v="27"/>
    <n v="2"/>
    <s v="6"/>
    <x v="5"/>
    <n v="44377"/>
    <m/>
    <s v="Customer vehicle snagged primary riser, burnt pole and underground wire, and broke bushing in pmi. Customer called for crew to replace. The ensuing fire was limited to PG&amp;E assets. This investigation is preliminary. "/>
    <s v="     "/>
    <s v="FAS"/>
    <m/>
    <s v="N"/>
    <x v="0"/>
    <m/>
    <s v="21-0082307.1(2 outages)"/>
    <m/>
    <s v="T005329885"/>
    <m/>
    <m/>
    <s v="     "/>
    <x v="0"/>
    <s v="PG&amp;E"/>
    <m/>
    <s v="Other"/>
    <s v="Pole, Crossarm, Hardware/Framing, Cutout, Insulators"/>
    <s v="D"/>
    <s v="D"/>
    <s v="Structure-PG&amp;E only"/>
    <s v="JUST POLE AND PRIMARY U G CABLE"/>
    <s v="Contact - 3rd Party"/>
    <s v="33.d. Vehicle contact"/>
    <s v="Contact - 3rd Party"/>
    <s v="Contact from object"/>
    <s v="Vehicle contact"/>
    <m/>
    <s v="Vehicle contact"/>
    <s v="Riser"/>
    <s v="Line to Ground,Multi-Fault"/>
    <s v="N"/>
    <s v="Overhead"/>
    <x v="3"/>
    <s v="Riser"/>
    <s v="Pole, Crossarm, Hardware/Framing, Cutout, Insulators"/>
    <s v="103999437"/>
    <s v="     "/>
    <s v="Non-HFTD"/>
    <x v="0"/>
    <m/>
    <m/>
    <n v="36.648099999999999"/>
    <n v="-120.63"/>
    <s v="Fresno"/>
    <s v="PANOCHE-1103"/>
    <m/>
    <n v="12000"/>
    <m/>
    <x v="0"/>
    <s v="Fresno County FD/ Employee"/>
    <s v="Agriculture"/>
    <m/>
    <m/>
    <s v="No"/>
    <m/>
    <m/>
    <m/>
    <m/>
    <m/>
    <m/>
    <m/>
    <s v="N"/>
    <s v="N"/>
    <m/>
    <m/>
    <s v="     "/>
    <m/>
    <m/>
    <m/>
    <m/>
    <m/>
    <m/>
    <m/>
    <m/>
    <m/>
    <m/>
    <m/>
    <m/>
    <m/>
    <m/>
    <m/>
    <m/>
    <m/>
    <m/>
    <m/>
  </r>
  <r>
    <s v="20211487"/>
    <s v="     "/>
    <n v="44377"/>
    <s v="6/30"/>
    <x v="0"/>
    <n v="0.40625"/>
    <s v="27"/>
    <n v="2"/>
    <s v="6"/>
    <x v="5"/>
    <n v="44377"/>
    <m/>
    <s v="[124 Fir Avenue, South San Francisco, CA 94080] Wire down two spans south of 80394 both fuses blown, resulting in a pole fire. Fire department on scene, fire was limited to the pole. This information is preliminary. OIS: 1388759; ILIS: 21-0082212; FOID: T005329785 (RXWK); EC A-Tag: 121637839 (Repaired by: T9MN); PM: 35263768E, 44886348; Circuit: 022571105, SAP Pole ID: 100284345; County: San Mateo; Division: Peninsula"/>
    <s v="     "/>
    <s v="FAS"/>
    <m/>
    <s v="Y"/>
    <x v="0"/>
    <m/>
    <s v="21-0082212"/>
    <m/>
    <s v="T005329785"/>
    <n v="121638000"/>
    <m/>
    <s v="     "/>
    <x v="0"/>
    <s v="PG&amp;E"/>
    <m/>
    <s v="Other"/>
    <s v="Pole"/>
    <s v="D"/>
    <s v="D"/>
    <s v="Structure-PG&amp;E only"/>
    <m/>
    <s v="Contamination"/>
    <s v="36.a. Contamination"/>
    <s v="Equipment - PG&amp;E"/>
    <s v="Contamination"/>
    <s v="Tracking"/>
    <m/>
    <m/>
    <m/>
    <s v="Line to Ground"/>
    <s v="Y"/>
    <s v="Overhead"/>
    <x v="3"/>
    <s v="Pole"/>
    <s v="Pole, Conductors"/>
    <s v="100284345"/>
    <s v="     "/>
    <s v="Non-HFTD"/>
    <x v="0"/>
    <m/>
    <m/>
    <n v="37.649700000000003"/>
    <n v="-122.42100000000001"/>
    <s v="San Mateo"/>
    <s v="EAST-GRAND-1105"/>
    <m/>
    <n v="12000"/>
    <m/>
    <x v="0"/>
    <s v="South San Francisco FD"/>
    <s v="Urban"/>
    <m/>
    <m/>
    <s v="No"/>
    <m/>
    <m/>
    <m/>
    <m/>
    <m/>
    <m/>
    <m/>
    <s v="N"/>
    <s v="N"/>
    <m/>
    <m/>
    <s v="     "/>
    <m/>
    <m/>
    <m/>
    <m/>
    <m/>
    <m/>
    <m/>
    <m/>
    <m/>
    <m/>
    <m/>
    <m/>
    <m/>
    <m/>
    <m/>
    <m/>
    <m/>
    <m/>
    <m/>
  </r>
  <r>
    <s v="SAP201421306"/>
    <s v="     "/>
    <n v="41794"/>
    <s v="6/4"/>
    <x v="0"/>
    <m/>
    <s v="23"/>
    <n v="2"/>
    <s v="6"/>
    <x v="7"/>
    <n v="41792"/>
    <m/>
    <s v="6 SOL burned down starting fire; failed circuit breaker"/>
    <s v="     "/>
    <s v="SAP"/>
    <n v="44580"/>
    <s v="Y"/>
    <x v="0"/>
    <s v="1027191"/>
    <s v="14-0035451"/>
    <m/>
    <s v="T003130011"/>
    <n v="108171401"/>
    <m/>
    <s v="     "/>
    <x v="0"/>
    <s v="PG&amp;E"/>
    <m/>
    <m/>
    <m/>
    <s v="D"/>
    <m/>
    <s v="Structure-PG&amp;E only"/>
    <m/>
    <s v="Equipment - PG&amp;E"/>
    <s v="34.o. Other"/>
    <s v="Equipment - PG&amp;E"/>
    <s v="Circuit Breaker"/>
    <s v="Circuit Breaker"/>
    <s v="Circuit Breaker"/>
    <m/>
    <m/>
    <s v="Line to Ground"/>
    <s v="Yes"/>
    <s v="Overhead"/>
    <x v="0"/>
    <s v="Circuit Breaker"/>
    <m/>
    <s v="100250542"/>
    <s v="     "/>
    <s v="Non-HFTD"/>
    <x v="0"/>
    <m/>
    <m/>
    <n v="35.387999999999998"/>
    <n v="-118.995"/>
    <s v="Kern"/>
    <s v="BAKERSFIELD-1106"/>
    <m/>
    <m/>
    <s v="BAKERSFIELD 1114CB"/>
    <x v="0"/>
    <m/>
    <m/>
    <m/>
    <m/>
    <s v="No"/>
    <m/>
    <m/>
    <m/>
    <m/>
    <m/>
    <m/>
    <m/>
    <s v="N"/>
    <s v="N"/>
    <m/>
    <m/>
    <s v="     "/>
    <m/>
    <m/>
    <m/>
    <m/>
    <m/>
    <m/>
    <m/>
    <m/>
    <m/>
    <m/>
    <m/>
    <m/>
    <m/>
    <m/>
    <m/>
    <m/>
    <m/>
    <m/>
    <m/>
  </r>
  <r>
    <s v="20150091"/>
    <s v="     "/>
    <n v="42159"/>
    <s v="6/4"/>
    <x v="0"/>
    <n v="0.65555555555555556"/>
    <s v="23"/>
    <n v="2"/>
    <s v="6"/>
    <x v="2"/>
    <n v="42159"/>
    <n v="0.65555555555555556"/>
    <s v="0"/>
    <s v="     "/>
    <m/>
    <m/>
    <s v="N"/>
    <x v="0"/>
    <s v="1243752"/>
    <s v="15-0038556"/>
    <m/>
    <m/>
    <n v="110429521"/>
    <m/>
    <s v="     "/>
    <x v="1"/>
    <s v="PG&amp;E"/>
    <m/>
    <s v="Vegetation"/>
    <m/>
    <s v="D"/>
    <m/>
    <s v="0.26-9.99"/>
    <s v="Square Feet: ; Acreage: 2"/>
    <s v="Contact - 3rd Party"/>
    <s v="33.d. Vehicle contact"/>
    <s v="Contact - 3rd Party"/>
    <s v="All types of equipment / facility failure"/>
    <s v="Contact - Vehicle"/>
    <m/>
    <s v="Contact - Vehicle"/>
    <s v="Pole"/>
    <s v="Line to Ground"/>
    <s v="0"/>
    <s v="Overhead"/>
    <x v="3"/>
    <s v="Conductor"/>
    <m/>
    <s v="powerhouse hill rd 2spans e on ophir rd"/>
    <s v="     "/>
    <s v="Non-HFTD"/>
    <x v="0"/>
    <m/>
    <m/>
    <n v="39.468400000000003"/>
    <n v="-121.56100000000001"/>
    <s v="Butte"/>
    <s v="WYANDOTTE-1106"/>
    <s v="102911106"/>
    <n v="12000"/>
    <s v="WYANDOTTE 11061512"/>
    <x v="0"/>
    <s v="Cal Fire Dept"/>
    <s v="Agriculture"/>
    <m/>
    <m/>
    <s v="No"/>
    <m/>
    <m/>
    <m/>
    <m/>
    <m/>
    <m/>
    <m/>
    <s v="N"/>
    <s v="N"/>
    <m/>
    <m/>
    <s v="     "/>
    <m/>
    <m/>
    <m/>
    <m/>
    <m/>
    <m/>
    <m/>
    <m/>
    <m/>
    <m/>
    <m/>
    <m/>
    <m/>
    <m/>
    <m/>
    <m/>
    <m/>
    <m/>
    <m/>
  </r>
  <r>
    <s v="20150092"/>
    <s v="     "/>
    <n v="42159"/>
    <s v="6/4"/>
    <x v="0"/>
    <n v="0.69305555555555554"/>
    <s v="23"/>
    <n v="2"/>
    <s v="6"/>
    <x v="2"/>
    <n v="42159"/>
    <n v="0.69374999999999998"/>
    <s v="FD was gone when i showed up. had one blwn fuse. patrolled and tested good. didn't find a cause"/>
    <s v="     "/>
    <m/>
    <m/>
    <s v="N"/>
    <x v="0"/>
    <s v="1243775"/>
    <s v="15-0038570"/>
    <m/>
    <m/>
    <m/>
    <m/>
    <s v="     "/>
    <x v="1"/>
    <s v="PG&amp;E"/>
    <m/>
    <s v="Vegetation"/>
    <m/>
    <s v="D"/>
    <m/>
    <s v="&lt;3 meters of linear travel"/>
    <s v="Square Feet: ; Acreage: "/>
    <s v="Equipment - PG&amp;E"/>
    <s v="34.o. Other"/>
    <s v="Equipment - PG&amp;E"/>
    <s v="All types of equipment / facility failure"/>
    <m/>
    <m/>
    <m/>
    <m/>
    <s v="Line to Ground"/>
    <s v="PACIFIC BELL"/>
    <s v="Overhead"/>
    <x v="3"/>
    <s v="Unknown"/>
    <m/>
    <s v="101565849"/>
    <s v="     "/>
    <s v="Non-HFTD"/>
    <x v="0"/>
    <m/>
    <m/>
    <n v="38.588000000000001"/>
    <n v="-121.517"/>
    <s v="Yolo"/>
    <s v="WEST-SACRAMENTO-1110"/>
    <s v="63131110"/>
    <n v="12000"/>
    <s v="WEST SACRAMENTO 1110CB"/>
    <x v="0"/>
    <s v="west sacramento FD"/>
    <s v="Urban"/>
    <m/>
    <m/>
    <s v="No"/>
    <m/>
    <m/>
    <m/>
    <m/>
    <m/>
    <m/>
    <m/>
    <s v="N"/>
    <s v="N"/>
    <m/>
    <m/>
    <s v="     "/>
    <m/>
    <m/>
    <m/>
    <m/>
    <m/>
    <m/>
    <m/>
    <m/>
    <m/>
    <m/>
    <m/>
    <m/>
    <m/>
    <m/>
    <m/>
    <m/>
    <m/>
    <m/>
    <m/>
  </r>
  <r>
    <s v="MIA20152453"/>
    <s v="     "/>
    <n v="42159"/>
    <s v="6/4"/>
    <x v="0"/>
    <n v="0.50393518518518521"/>
    <s v="23"/>
    <n v="2"/>
    <s v="6"/>
    <x v="2"/>
    <n v="42159"/>
    <n v="0.50347222222222221"/>
    <s v="L7SF: CRNR OF HWY 152 / 716 E Lake Wat in Watsonville; transformer on fire; Cat Bank on fire; c-288; arcing capacitor"/>
    <s v="     "/>
    <s v="FAS"/>
    <n v="44257"/>
    <s v="Y"/>
    <x v="0"/>
    <s v="5744338"/>
    <s v="N/A"/>
    <m/>
    <s v="T003411093"/>
    <m/>
    <m/>
    <s v="     "/>
    <x v="0"/>
    <s v="PG&amp;E"/>
    <m/>
    <m/>
    <m/>
    <s v="D"/>
    <m/>
    <s v="Structure-PG&amp;E only"/>
    <m/>
    <s v="Equipment - PG&amp;E"/>
    <s v="34.a. Capacitor bank damage or failure"/>
    <s v="Equipment - PG&amp;E"/>
    <s v="All types of equipment / facility failure"/>
    <s v="Capacitor bank failure"/>
    <s v="Capacitor Bank"/>
    <m/>
    <m/>
    <m/>
    <s v="Yes"/>
    <s v="Overhead"/>
    <x v="0"/>
    <m/>
    <m/>
    <s v="C288"/>
    <s v="     "/>
    <s v="Non-HFTD"/>
    <x v="0"/>
    <m/>
    <m/>
    <n v="36.9208"/>
    <n v="-121.747"/>
    <s v="Santa Cruz"/>
    <s v="GREEN-VALLEY-2104"/>
    <s v="83192104"/>
    <n v="21000"/>
    <m/>
    <x v="0"/>
    <m/>
    <s v="Urban"/>
    <m/>
    <m/>
    <s v="No"/>
    <m/>
    <m/>
    <m/>
    <m/>
    <m/>
    <m/>
    <m/>
    <s v="N"/>
    <s v="N"/>
    <m/>
    <m/>
    <s v="     "/>
    <m/>
    <m/>
    <m/>
    <m/>
    <m/>
    <m/>
    <m/>
    <m/>
    <m/>
    <m/>
    <m/>
    <m/>
    <m/>
    <m/>
    <m/>
    <m/>
    <m/>
    <m/>
    <m/>
  </r>
  <r>
    <s v="20160082"/>
    <s v="     "/>
    <n v="42525"/>
    <s v="6/4"/>
    <x v="0"/>
    <n v="0.85972222222222228"/>
    <s v="23"/>
    <n v="2"/>
    <s v="6"/>
    <x v="6"/>
    <m/>
    <m/>
    <s v="LOW SAG ON OPEN WIRE SEC.  CALLED FOR TREE CREW.  PGE CREW TO RESAG 1/O AL OPEN WIRE SEC."/>
    <s v="     "/>
    <m/>
    <m/>
    <s v="N"/>
    <x v="0"/>
    <s v="1483109"/>
    <m/>
    <m/>
    <m/>
    <m/>
    <m/>
    <s v="     "/>
    <x v="1"/>
    <s v="PG&amp;E"/>
    <m/>
    <s v="Vegetation"/>
    <m/>
    <s v="D"/>
    <m/>
    <s v="&lt;3 meters of linear travel"/>
    <s v="Square Feet: ; Acreage: "/>
    <s v="Vegetation"/>
    <s v="33.a. Veg. contact"/>
    <s v="Vegetation"/>
    <s v="All types of equipment / facility failure"/>
    <s v="Contact - Vegetation"/>
    <m/>
    <s v="Contact - Vegetation"/>
    <s v="Conductor"/>
    <m/>
    <s v="PACIFIC BELL"/>
    <s v="Overhead"/>
    <x v="1"/>
    <s v="Conductor"/>
    <m/>
    <s v="100559460"/>
    <s v="     "/>
    <s v="Non-HFTD"/>
    <x v="0"/>
    <m/>
    <m/>
    <n v="37.434600000000003"/>
    <n v="-121.877"/>
    <s v="Santa Clara"/>
    <s v="MILPITAS-1109"/>
    <s v="82831109"/>
    <m/>
    <s v="N/A"/>
    <x v="0"/>
    <s v="Milpitas FD"/>
    <s v="Urban"/>
    <m/>
    <m/>
    <s v="No"/>
    <m/>
    <m/>
    <m/>
    <m/>
    <m/>
    <m/>
    <m/>
    <s v="N"/>
    <s v="N"/>
    <m/>
    <m/>
    <s v="     "/>
    <m/>
    <m/>
    <m/>
    <m/>
    <m/>
    <m/>
    <m/>
    <m/>
    <m/>
    <m/>
    <m/>
    <m/>
    <m/>
    <m/>
    <m/>
    <m/>
    <m/>
    <m/>
    <m/>
  </r>
  <r>
    <s v="20160080"/>
    <s v="     "/>
    <n v="42525"/>
    <s v="6/4"/>
    <x v="0"/>
    <n v="0.63263888888888886"/>
    <s v="23"/>
    <n v="2"/>
    <s v="6"/>
    <x v="6"/>
    <n v="42525"/>
    <m/>
    <s v="F4TDXHN CONNECTORS STARTED FIRE IN BACK YARD BURNT DWN 3 SVCS NEEWD CREW TO REPLACE"/>
    <s v="     "/>
    <m/>
    <m/>
    <s v="N"/>
    <x v="0"/>
    <s v="1482916"/>
    <m/>
    <m/>
    <m/>
    <m/>
    <m/>
    <s v="     "/>
    <x v="1"/>
    <s v="PG&amp;E"/>
    <m/>
    <s v="Vegetation"/>
    <m/>
    <s v="D"/>
    <m/>
    <s v="&lt;0.25"/>
    <s v="Square Feet: ; Acreage: "/>
    <s v="Equipment - PG&amp;E"/>
    <s v="34.m. Connection device damage or failure"/>
    <s v="Equipment - PG&amp;E"/>
    <s v="All types of equipment / facility failure"/>
    <s v="Splice/Clamp/Connector"/>
    <s v="Splice/Clamp/Connector"/>
    <m/>
    <m/>
    <m/>
    <s v="PACIFIC BELL"/>
    <s v="Overhead"/>
    <x v="1"/>
    <s v="Conductor"/>
    <m/>
    <s v="100828880"/>
    <s v="     "/>
    <s v="Non-HFTD"/>
    <x v="0"/>
    <m/>
    <m/>
    <n v="36.804900000000004"/>
    <n v="-119.78700000000001"/>
    <s v="Fresno"/>
    <s v="MANCHESTER-1105"/>
    <s v="253921105"/>
    <m/>
    <s v="N/A"/>
    <x v="0"/>
    <s v="Fresno County FD"/>
    <s v="Urban"/>
    <m/>
    <m/>
    <s v="No"/>
    <m/>
    <m/>
    <m/>
    <m/>
    <m/>
    <m/>
    <m/>
    <s v="N"/>
    <s v="N"/>
    <m/>
    <m/>
    <s v="     "/>
    <m/>
    <m/>
    <m/>
    <m/>
    <m/>
    <m/>
    <m/>
    <m/>
    <m/>
    <m/>
    <m/>
    <m/>
    <m/>
    <m/>
    <m/>
    <m/>
    <m/>
    <m/>
    <m/>
  </r>
  <r>
    <s v="20160081"/>
    <s v="     "/>
    <n v="42525"/>
    <s v="6/4"/>
    <x v="0"/>
    <n v="0.66041666666666665"/>
    <s v="23"/>
    <n v="2"/>
    <s v="6"/>
    <x v="6"/>
    <n v="42525"/>
    <n v="0.66041666666666665"/>
    <s v="WIRE DOWN FIRE INCIDENT CREW TO MAKE REPAIRS"/>
    <s v="     "/>
    <m/>
    <m/>
    <s v="N"/>
    <x v="0"/>
    <s v="1482930"/>
    <s v="16-0041087"/>
    <m/>
    <m/>
    <n v="111688228"/>
    <m/>
    <s v="     "/>
    <x v="1"/>
    <s v="PG&amp;E"/>
    <m/>
    <s v="Vegetation"/>
    <m/>
    <s v="D"/>
    <m/>
    <s v="&lt;0.25"/>
    <s v="Square Feet: ; Acreage: "/>
    <s v="Equipment - PG&amp;E"/>
    <s v="34.b. Conductor damage or failure"/>
    <s v="Equipment - PG&amp;E"/>
    <s v="All types of equipment / facility failure"/>
    <s v="Conductor"/>
    <s v="Conductor"/>
    <m/>
    <m/>
    <s v="Line to Ground"/>
    <m/>
    <s v="Overhead"/>
    <x v="3"/>
    <s v="Conductor"/>
    <m/>
    <s v="101568694"/>
    <s v="     "/>
    <s v="Non-HFTD"/>
    <x v="0"/>
    <m/>
    <m/>
    <n v="38.308999999999997"/>
    <n v="-121.76"/>
    <s v="Solano"/>
    <s v="PEABODY-2107"/>
    <s v="63642107"/>
    <n v="21000"/>
    <s v="PEABODY 210718252"/>
    <x v="0"/>
    <s v="Dixon FD"/>
    <s v="Agriculture"/>
    <m/>
    <m/>
    <s v="No"/>
    <m/>
    <m/>
    <m/>
    <m/>
    <m/>
    <m/>
    <m/>
    <s v="N"/>
    <s v="N"/>
    <m/>
    <m/>
    <s v="     "/>
    <m/>
    <m/>
    <m/>
    <m/>
    <m/>
    <m/>
    <m/>
    <m/>
    <m/>
    <m/>
    <m/>
    <m/>
    <m/>
    <m/>
    <m/>
    <m/>
    <m/>
    <m/>
    <m/>
  </r>
  <r>
    <s v="20170074"/>
    <s v="     "/>
    <n v="42890"/>
    <s v="6/4"/>
    <x v="0"/>
    <n v="0.55000000000000004"/>
    <s v="23"/>
    <n v="2"/>
    <s v="6"/>
    <x v="0"/>
    <n v="42890"/>
    <n v="0.55000000000000004"/>
    <s v="crew to replace cutouts and jumpers"/>
    <s v="     "/>
    <m/>
    <m/>
    <s v="N"/>
    <x v="0"/>
    <s v="1796709"/>
    <s v="17-0052623"/>
    <m/>
    <m/>
    <n v="112925951"/>
    <m/>
    <s v="     "/>
    <x v="1"/>
    <s v="PG&amp;E"/>
    <m/>
    <s v="Vegetation"/>
    <m/>
    <s v="D"/>
    <m/>
    <s v="&lt;0.25"/>
    <s v="Square Feet: ; Acreage: "/>
    <s v="Contact - Animal - Other"/>
    <s v="33.b. Animal contact"/>
    <s v="Contact - Animal"/>
    <s v="All types of equipment / facility failure"/>
    <s v="Contact - Animal"/>
    <m/>
    <s v="Contact - Animal"/>
    <s v="Conductor"/>
    <s v="Line to Ground"/>
    <s v="Unknown"/>
    <s v="Overhead"/>
    <x v="3"/>
    <s v="Conductor"/>
    <m/>
    <s v="100645872"/>
    <s v="     "/>
    <s v="Non-HFTD"/>
    <x v="0"/>
    <m/>
    <m/>
    <n v="36.745899999999999"/>
    <n v="-120.06"/>
    <s v="Fresno"/>
    <s v="KERMAN-1103"/>
    <s v="252711103"/>
    <n v="12000"/>
    <s v="KERMAN 110348784"/>
    <x v="0"/>
    <s v="Unknown"/>
    <s v="Agriculture"/>
    <m/>
    <m/>
    <s v="No"/>
    <m/>
    <m/>
    <m/>
    <m/>
    <m/>
    <m/>
    <m/>
    <s v="N"/>
    <s v="N"/>
    <m/>
    <m/>
    <s v="     "/>
    <m/>
    <m/>
    <m/>
    <m/>
    <m/>
    <m/>
    <m/>
    <m/>
    <m/>
    <m/>
    <m/>
    <m/>
    <m/>
    <m/>
    <m/>
    <m/>
    <m/>
    <m/>
    <m/>
  </r>
  <r>
    <s v="20170073"/>
    <s v="     "/>
    <n v="42890"/>
    <s v="6/4"/>
    <x v="0"/>
    <m/>
    <s v="23"/>
    <n v="2"/>
    <s v="6"/>
    <x v="0"/>
    <n v="42890"/>
    <n v="5.5555555555555558E-3"/>
    <s v="Momentary outag due to mylar balloon cross phasing swith and burned blades. crew to jumper for temp. repair. Made coe pin.# 289479 for later replacement. Small veg fire also."/>
    <s v="     "/>
    <m/>
    <m/>
    <s v="N"/>
    <x v="0"/>
    <s v="1796523"/>
    <s v="17-0052593"/>
    <m/>
    <m/>
    <m/>
    <m/>
    <s v="     "/>
    <x v="1"/>
    <s v="PG&amp;E"/>
    <m/>
    <s v="Vegetation"/>
    <m/>
    <s v="D"/>
    <m/>
    <s v="&lt;0.25"/>
    <s v="Square Feet: ; Acreage: "/>
    <s v="Contact - 3rd Party"/>
    <s v="33.c. Balloon contact"/>
    <s v="Contact - 3rd Party"/>
    <s v="All types of equipment / facility failure"/>
    <s v="Contact - Balloon"/>
    <m/>
    <s v="Contact - Balloon"/>
    <s v="Conductor"/>
    <s v="Force Out,Line to Line"/>
    <s v="None"/>
    <s v="Overhead"/>
    <x v="3"/>
    <s v="Conductor"/>
    <m/>
    <s v="103837406"/>
    <s v="     "/>
    <s v="Non-HFTD"/>
    <x v="0"/>
    <m/>
    <m/>
    <n v="36.981999999999999"/>
    <n v="-120.035"/>
    <s v="Madera"/>
    <s v="STOREY-1106"/>
    <s v="254611107"/>
    <n v="12000"/>
    <s v="N/A"/>
    <x v="0"/>
    <s v="Mike Gomez 559 906-1621  Incident #17cammu011185"/>
    <s v="Herbaceous"/>
    <m/>
    <m/>
    <s v="No"/>
    <m/>
    <m/>
    <m/>
    <m/>
    <m/>
    <m/>
    <m/>
    <s v="N"/>
    <s v="N"/>
    <m/>
    <m/>
    <s v="     "/>
    <m/>
    <m/>
    <m/>
    <m/>
    <m/>
    <m/>
    <m/>
    <m/>
    <m/>
    <m/>
    <m/>
    <m/>
    <m/>
    <m/>
    <m/>
    <m/>
    <m/>
    <m/>
    <m/>
  </r>
  <r>
    <s v="SAP201711713"/>
    <s v="     "/>
    <n v="42890"/>
    <s v="6/4"/>
    <x v="0"/>
    <m/>
    <s v="23"/>
    <n v="2"/>
    <s v="6"/>
    <x v="0"/>
    <n v="42888"/>
    <m/>
    <s v="pole fire; caused by tracking cap bank C113; failed switch 38952"/>
    <s v="     "/>
    <s v="SAP"/>
    <n v="44580"/>
    <s v="Y"/>
    <x v="0"/>
    <s v="1795330"/>
    <s v="17-0052213"/>
    <m/>
    <s v="T004048923"/>
    <n v="112922594"/>
    <m/>
    <s v="     "/>
    <x v="0"/>
    <s v="PG&amp;E"/>
    <m/>
    <m/>
    <m/>
    <s v="D"/>
    <m/>
    <s v="Structure-PG&amp;E only"/>
    <m/>
    <s v="Contamination"/>
    <s v="36.a. Contamination"/>
    <s v="Equipment - PG&amp;E"/>
    <s v="Contamination"/>
    <s v="Contamination"/>
    <m/>
    <m/>
    <m/>
    <s v="Force Out"/>
    <s v="No"/>
    <s v="Overhead"/>
    <x v="0"/>
    <s v="Capacitor Bank"/>
    <m/>
    <s v="101194115"/>
    <s v="     "/>
    <s v="Non-HFTD"/>
    <x v="0"/>
    <m/>
    <m/>
    <n v="37.499099999999999"/>
    <n v="-120.55800000000001"/>
    <s v="Merced"/>
    <s v="CRESSEY-2103"/>
    <m/>
    <m/>
    <s v="CRESSEY 21039370"/>
    <x v="0"/>
    <m/>
    <m/>
    <m/>
    <m/>
    <s v="No"/>
    <m/>
    <m/>
    <m/>
    <m/>
    <m/>
    <m/>
    <m/>
    <s v="N"/>
    <s v="N"/>
    <m/>
    <m/>
    <s v="     "/>
    <m/>
    <m/>
    <m/>
    <m/>
    <m/>
    <m/>
    <m/>
    <m/>
    <m/>
    <m/>
    <m/>
    <m/>
    <m/>
    <m/>
    <m/>
    <m/>
    <m/>
    <m/>
    <m/>
  </r>
  <r>
    <s v="20180235"/>
    <s v="     "/>
    <n v="43255"/>
    <s v="6/4"/>
    <x v="0"/>
    <n v="0.73472222222222228"/>
    <s v="23"/>
    <n v="2"/>
    <s v="6"/>
    <x v="1"/>
    <n v="43255"/>
    <n v="0.73472222222222228"/>
    <s v="ILIS cause - &quot;Vegetation, Tree - branch fell on line&quot;.  Per T-men notes, there appears to be two incidents in this area - one caused by tree on line, and other wire-down parted at dead-end or connector"/>
    <s v="     "/>
    <s v="FAS"/>
    <m/>
    <s v="N"/>
    <x v="0"/>
    <s v="101226"/>
    <s v="18-0047273"/>
    <m/>
    <m/>
    <m/>
    <s v="EI180605A"/>
    <s v="     "/>
    <x v="1"/>
    <s v="PG&amp;E"/>
    <m/>
    <m/>
    <m/>
    <s v="D"/>
    <m/>
    <s v="1,000-4,999"/>
    <m/>
    <s v="Vegetation"/>
    <s v="33.a. Veg. contact"/>
    <s v="Vegetation"/>
    <s v="Contact from object"/>
    <s v="Vegetation"/>
    <m/>
    <s v="Contact - Vegetation"/>
    <s v="Conductor"/>
    <s v="Open Circuit"/>
    <m/>
    <s v="Overhead"/>
    <x v="3"/>
    <m/>
    <m/>
    <s v="WIRE DOWN NEAR 7100 COALINGA RD"/>
    <s v="     "/>
    <s v="Non-HFTD"/>
    <x v="0"/>
    <m/>
    <m/>
    <n v="36.387500000000003"/>
    <n v="-121.004"/>
    <s v="San Benito"/>
    <s v="LOS-OSITOS-2103"/>
    <s v="182082103"/>
    <n v="21000"/>
    <s v="LOS OSITOS 21037014"/>
    <x v="1"/>
    <m/>
    <s v="Herbaceous"/>
    <m/>
    <m/>
    <s v="Yes"/>
    <m/>
    <m/>
    <m/>
    <m/>
    <m/>
    <m/>
    <m/>
    <s v="N"/>
    <s v="N"/>
    <m/>
    <m/>
    <s v="     "/>
    <m/>
    <m/>
    <m/>
    <m/>
    <m/>
    <m/>
    <m/>
    <m/>
    <m/>
    <m/>
    <m/>
    <m/>
    <m/>
    <m/>
    <m/>
    <m/>
    <m/>
    <m/>
    <m/>
  </r>
  <r>
    <s v="20180234"/>
    <s v="     "/>
    <n v="43255"/>
    <s v="6/4"/>
    <x v="0"/>
    <n v="0.61458333333333337"/>
    <s v="23"/>
    <n v="2"/>
    <s v="6"/>
    <x v="1"/>
    <n v="43255"/>
    <n v="0.61458333333333337"/>
    <s v="Car pole caused damage to multiple PG&amp;E equipment.  ILIS cause - &quot;3rd Party, Vehicle&quot;"/>
    <s v="     "/>
    <s v="FAS"/>
    <m/>
    <s v="N"/>
    <x v="0"/>
    <s v="101059"/>
    <s v="18-0047221"/>
    <m/>
    <m/>
    <m/>
    <m/>
    <s v="     "/>
    <x v="1"/>
    <s v="PG&amp;E"/>
    <m/>
    <m/>
    <m/>
    <s v="D"/>
    <m/>
    <s v="&lt;3 meters of linear travel"/>
    <m/>
    <s v="Contact - 3rd Party"/>
    <s v="33.d. Vehicle contact"/>
    <s v="Contact - 3rd Party"/>
    <s v="Contact from object"/>
    <s v="Contact - Vehicle"/>
    <m/>
    <s v="Contact - Vehicle"/>
    <s v="Pole"/>
    <s v="Line to Line"/>
    <m/>
    <s v="Overhead"/>
    <x v="3"/>
    <m/>
    <m/>
    <s v="377589"/>
    <s v="     "/>
    <s v="Non-HFTD"/>
    <x v="0"/>
    <m/>
    <m/>
    <n v="36.518300000000004"/>
    <n v="-119.631"/>
    <s v="Fresno"/>
    <s v="KINGSBURG-1116"/>
    <s v="252241116"/>
    <n v="11000"/>
    <s v="KINGSBURG 1116377589"/>
    <x v="0"/>
    <m/>
    <s v="Agriculture"/>
    <m/>
    <m/>
    <s v="No"/>
    <m/>
    <m/>
    <m/>
    <m/>
    <m/>
    <m/>
    <m/>
    <s v="N"/>
    <s v="N"/>
    <m/>
    <m/>
    <s v="     "/>
    <m/>
    <m/>
    <m/>
    <m/>
    <m/>
    <m/>
    <m/>
    <m/>
    <m/>
    <m/>
    <m/>
    <m/>
    <m/>
    <m/>
    <m/>
    <m/>
    <m/>
    <m/>
    <m/>
  </r>
  <r>
    <s v="MIA201812834"/>
    <s v="     "/>
    <n v="43255"/>
    <s v="6/4"/>
    <x v="0"/>
    <n v="0.76438657407407407"/>
    <s v="23"/>
    <n v="2"/>
    <s v="6"/>
    <x v="1"/>
    <n v="43255"/>
    <n v="0.76388888888888884"/>
    <s v="2.24.21 Waiting for Fire Report/ PGE Attributed, 2 fires on coalinga road 6 miles apart. 1 has 1 long span of 4ascr down looks to have parted at dead end or connector. 2nd has tree branch that fell on pole and caused 1 wire to come down and fire burnt nex"/>
    <s v="     "/>
    <s v="FAS"/>
    <n v="44266"/>
    <s v="Y"/>
    <x v="0"/>
    <s v="101226"/>
    <s v="18-0047273"/>
    <m/>
    <s v="T004335746"/>
    <n v="114663900"/>
    <m/>
    <s v="     "/>
    <x v="1"/>
    <s v="PG&amp;E"/>
    <m/>
    <m/>
    <m/>
    <s v="D"/>
    <m/>
    <s v="100-299"/>
    <m/>
    <s v="Vegetation"/>
    <s v="33.a. Veg. contact"/>
    <s v="Vegetation"/>
    <s v="Contact from object"/>
    <s v="Contact - Vegetation"/>
    <m/>
    <s v="Contact - Vegetation"/>
    <s v="Conductor - Primary"/>
    <s v="Open Circuit"/>
    <s v="No"/>
    <s v="Overhead"/>
    <x v="0"/>
    <m/>
    <m/>
    <s v="182082103"/>
    <s v="     "/>
    <s v="Non-HFTD"/>
    <x v="0"/>
    <n v="525"/>
    <m/>
    <n v="36.362000000000002"/>
    <n v="-120.849"/>
    <s v="San Benito"/>
    <s v="LOS-OSITOS-2103"/>
    <s v="182082103"/>
    <n v="21000"/>
    <s v="LOS OSITOS 21037014"/>
    <x v="1"/>
    <s v="CAl-Fire"/>
    <s v="Hardwood Woodland"/>
    <m/>
    <m/>
    <s v="Yes"/>
    <s v="100"/>
    <m/>
    <m/>
    <m/>
    <m/>
    <m/>
    <m/>
    <s v="N"/>
    <s v="N"/>
    <m/>
    <m/>
    <s v="     "/>
    <m/>
    <m/>
    <m/>
    <m/>
    <m/>
    <m/>
    <m/>
    <m/>
    <m/>
    <m/>
    <m/>
    <m/>
    <m/>
    <m/>
    <m/>
    <m/>
    <m/>
    <m/>
    <m/>
  </r>
  <r>
    <s v="EIR20180131"/>
    <s v="     "/>
    <n v="43255"/>
    <s v="6/4"/>
    <x v="0"/>
    <m/>
    <s v="23"/>
    <n v="2"/>
    <s v="6"/>
    <x v="1"/>
    <m/>
    <m/>
    <s v="On June 4, 2018, there was a fire near the City of Coalinga Road, San Benito County. Subsequently, PG&amp;E observed a tree branch leaning on the primary conductors of the Los Ositos 2103 21 kV Circuit and the three conductors on the ground with the middle conductor broken from a pole. CAL FIRE has collected a portion of this tree branch and subsequently released the site to PG&amp;E on June 6, 2018. PG&amp;E has collected the remaining portion of the branch and some of the damaged electric facilities. This information is preliminary and PG&amp;E is fully cooperating with CAL FIRE."/>
    <s v="     "/>
    <s v="EIR Ignitions Tracker"/>
    <n v="44288"/>
    <s v="Y"/>
    <x v="0"/>
    <s v="101226"/>
    <s v="N/A"/>
    <m/>
    <s v="T004335711"/>
    <m/>
    <s v="EI180605B"/>
    <s v="     "/>
    <x v="1"/>
    <s v="PG&amp;E"/>
    <m/>
    <s v="Vegetation"/>
    <m/>
    <s v="D"/>
    <m/>
    <s v="Unknown"/>
    <m/>
    <s v="Vegetation"/>
    <s v="33.a. Veg. contact"/>
    <s v="Vegetation"/>
    <m/>
    <s v="Contact from object"/>
    <m/>
    <s v="Contact from object"/>
    <s v="Conductor - All"/>
    <m/>
    <s v="No"/>
    <s v="Overhead"/>
    <x v="3"/>
    <s v="Conductor - All"/>
    <m/>
    <s v="182082103"/>
    <s v="     "/>
    <s v="Non-HFTD"/>
    <x v="0"/>
    <m/>
    <m/>
    <n v="36.374499999999998"/>
    <n v="-120.90300000000001"/>
    <s v="San Benito"/>
    <s v="LOS-OSITOS-2103"/>
    <m/>
    <n v="21000"/>
    <s v="N/A"/>
    <x v="0"/>
    <m/>
    <s v="Shrub"/>
    <m/>
    <m/>
    <s v="Yes"/>
    <m/>
    <m/>
    <m/>
    <m/>
    <m/>
    <m/>
    <m/>
    <s v="N"/>
    <s v="N"/>
    <m/>
    <m/>
    <s v="     "/>
    <m/>
    <m/>
    <m/>
    <m/>
    <m/>
    <m/>
    <m/>
    <m/>
    <m/>
    <m/>
    <m/>
    <m/>
    <m/>
    <m/>
    <m/>
    <m/>
    <m/>
    <m/>
    <m/>
  </r>
  <r>
    <s v="20180236"/>
    <s v="     "/>
    <n v="43255"/>
    <s v="6/4"/>
    <x v="0"/>
    <n v="0.90416666666666667"/>
    <s v="23"/>
    <n v="2"/>
    <s v="6"/>
    <x v="1"/>
    <n v="43255"/>
    <n v="0.90416666666666667"/>
    <s v="Wire-down; ILIS fault location &quot;CONNECTOR BURNED AT POLE&quot;.  Other details of incident unclear."/>
    <s v="     "/>
    <s v="FAS"/>
    <m/>
    <s v="N"/>
    <x v="0"/>
    <s v="101410"/>
    <s v="18-0047306"/>
    <m/>
    <m/>
    <m/>
    <m/>
    <s v="     "/>
    <x v="1"/>
    <s v="PG&amp;E"/>
    <m/>
    <m/>
    <m/>
    <s v="D"/>
    <m/>
    <s v="&lt;3 meters of linear travel"/>
    <m/>
    <s v="Equipment - PG&amp;E"/>
    <s v="34.b. Conductor damage or failure"/>
    <s v="Equipment - PG&amp;E"/>
    <s v="All types of equipment / facility failure"/>
    <s v="Conductor"/>
    <s v="Conductor"/>
    <m/>
    <m/>
    <s v="Line to Ground"/>
    <m/>
    <s v="Overhead"/>
    <x v="3"/>
    <s v="Conductor - Primary"/>
    <m/>
    <s v="MTR#1009293067"/>
    <s v="     "/>
    <s v="Non-HFTD"/>
    <x v="0"/>
    <m/>
    <m/>
    <n v="35.363"/>
    <n v="-118.985"/>
    <s v="Kern"/>
    <s v="BAKERSFIELD-2106"/>
    <s v="253372106"/>
    <n v="21000"/>
    <s v="BAKERSFIELD 21061883"/>
    <x v="0"/>
    <m/>
    <s v="Urban"/>
    <m/>
    <m/>
    <s v="No"/>
    <m/>
    <m/>
    <m/>
    <m/>
    <m/>
    <m/>
    <m/>
    <s v="N"/>
    <s v="N"/>
    <m/>
    <m/>
    <s v="     "/>
    <m/>
    <m/>
    <m/>
    <m/>
    <m/>
    <m/>
    <m/>
    <m/>
    <m/>
    <m/>
    <m/>
    <m/>
    <m/>
    <m/>
    <m/>
    <m/>
    <m/>
    <m/>
    <m/>
  </r>
  <r>
    <s v="20180237"/>
    <s v="     "/>
    <n v="43255"/>
    <s v="6/4"/>
    <x v="0"/>
    <m/>
    <s v="23"/>
    <n v="2"/>
    <s v="6"/>
    <x v="1"/>
    <m/>
    <m/>
    <s v="Bird"/>
    <s v="     "/>
    <s v="FAS"/>
    <m/>
    <s v="N"/>
    <x v="0"/>
    <m/>
    <m/>
    <m/>
    <m/>
    <m/>
    <m/>
    <s v="     "/>
    <x v="1"/>
    <s v="PG&amp;E"/>
    <m/>
    <m/>
    <m/>
    <s v="D"/>
    <m/>
    <s v="0.26-9.99"/>
    <m/>
    <s v="Contact - Animal - Bird"/>
    <s v="33.b. Animal contact"/>
    <s v="Contact - Bird"/>
    <s v="Contact from object"/>
    <s v="Contact - Animal"/>
    <m/>
    <s v="Contact - Animal"/>
    <s v="Conductor"/>
    <m/>
    <m/>
    <m/>
    <x v="3"/>
    <m/>
    <m/>
    <m/>
    <s v="     "/>
    <s v="Non-HFTD"/>
    <x v="0"/>
    <m/>
    <m/>
    <n v="35.133299999999998"/>
    <n v="-119.48099999999999"/>
    <s v="Kern"/>
    <s v="TAFT-1104"/>
    <s v="252081104"/>
    <n v="11000"/>
    <m/>
    <x v="0"/>
    <m/>
    <s v="Urban"/>
    <m/>
    <m/>
    <s v="No"/>
    <m/>
    <m/>
    <m/>
    <m/>
    <m/>
    <m/>
    <m/>
    <s v="N"/>
    <s v="N"/>
    <m/>
    <m/>
    <s v="     "/>
    <m/>
    <m/>
    <m/>
    <m/>
    <m/>
    <m/>
    <m/>
    <m/>
    <m/>
    <m/>
    <m/>
    <m/>
    <m/>
    <m/>
    <m/>
    <m/>
    <m/>
    <m/>
    <m/>
  </r>
  <r>
    <s v="20180231"/>
    <s v="     "/>
    <n v="43255"/>
    <s v="6/4"/>
    <x v="0"/>
    <m/>
    <s v="23"/>
    <n v="2"/>
    <s v="6"/>
    <x v="1"/>
    <m/>
    <m/>
    <s v="Car fire caused damage to service drop."/>
    <s v="     "/>
    <s v="FAS"/>
    <m/>
    <s v="N"/>
    <x v="0"/>
    <s v="100454"/>
    <m/>
    <m/>
    <m/>
    <m/>
    <m/>
    <s v="     "/>
    <x v="1"/>
    <s v="PG&amp;E"/>
    <m/>
    <m/>
    <m/>
    <s v="D"/>
    <m/>
    <s v="&lt;3 meters of linear travel"/>
    <m/>
    <s v="Contact - 3rd Party"/>
    <s v="33.e. Other contact from object"/>
    <s v="Contact - 3rd Party"/>
    <s v="Contact from object"/>
    <s v="Contact - 3rd Party"/>
    <m/>
    <s v="Contact - 3rd Party"/>
    <s v="Service Drop"/>
    <m/>
    <m/>
    <m/>
    <x v="1"/>
    <m/>
    <m/>
    <m/>
    <s v="     "/>
    <s v="Non-HFTD"/>
    <x v="0"/>
    <m/>
    <m/>
    <n v="35.360100000000003"/>
    <n v="-118.949"/>
    <s v="Kern"/>
    <s v="MAGUNDEN-2109"/>
    <s v="252772109"/>
    <n v="750"/>
    <s v="N/A"/>
    <x v="0"/>
    <m/>
    <s v="Urban"/>
    <m/>
    <m/>
    <s v="No"/>
    <m/>
    <m/>
    <m/>
    <m/>
    <m/>
    <m/>
    <m/>
    <s v="N"/>
    <s v="N"/>
    <m/>
    <m/>
    <s v="     "/>
    <m/>
    <m/>
    <m/>
    <m/>
    <m/>
    <m/>
    <m/>
    <m/>
    <m/>
    <m/>
    <m/>
    <m/>
    <m/>
    <m/>
    <m/>
    <m/>
    <m/>
    <m/>
    <m/>
  </r>
  <r>
    <s v="MIA201810786"/>
    <s v="     "/>
    <n v="43255"/>
    <s v="6/4"/>
    <x v="0"/>
    <n v="0.60518518518518516"/>
    <s v="23"/>
    <n v="2"/>
    <s v="6"/>
    <x v="1"/>
    <n v="43255"/>
    <n v="0.60486111111111107"/>
    <s v="KRJ7-Bird contact, appears attributable to pge; 2 Circuits on pole, listed both in circuit id"/>
    <s v="     "/>
    <s v="FAS"/>
    <n v="44252"/>
    <s v="Y"/>
    <x v="0"/>
    <m/>
    <s v="N/A"/>
    <m/>
    <s v="T004335501"/>
    <n v="114690964"/>
    <m/>
    <s v="     "/>
    <x v="1"/>
    <s v="PG&amp;E"/>
    <m/>
    <m/>
    <m/>
    <s v="D"/>
    <m/>
    <s v="0.26-9.99"/>
    <m/>
    <s v="Contact - Animal - Bird"/>
    <s v="33.b. Animal contact"/>
    <s v="Contact - Bird"/>
    <s v="Contact from object"/>
    <s v="Contact - Animal"/>
    <m/>
    <s v="Contact - Animal"/>
    <s v="Conductor"/>
    <m/>
    <s v="No"/>
    <s v="Overhead"/>
    <x v="0"/>
    <m/>
    <m/>
    <s v="Pole ID: 100193277"/>
    <s v="     "/>
    <s v="Non-HFTD"/>
    <x v="0"/>
    <m/>
    <m/>
    <n v="35.133299999999998"/>
    <n v="-119.48099999999999"/>
    <s v="Kern"/>
    <s v="TAFT-1101"/>
    <s v="252081101"/>
    <n v="11000"/>
    <m/>
    <x v="0"/>
    <m/>
    <s v="Urban"/>
    <m/>
    <m/>
    <s v="No"/>
    <m/>
    <m/>
    <m/>
    <m/>
    <m/>
    <m/>
    <m/>
    <s v="N"/>
    <s v="N"/>
    <m/>
    <m/>
    <s v="     "/>
    <m/>
    <m/>
    <m/>
    <m/>
    <m/>
    <m/>
    <m/>
    <m/>
    <m/>
    <m/>
    <m/>
    <m/>
    <m/>
    <m/>
    <m/>
    <m/>
    <m/>
    <m/>
    <m/>
  </r>
  <r>
    <s v="20180233"/>
    <s v="     "/>
    <n v="43255"/>
    <s v="6/4"/>
    <x v="0"/>
    <n v="0.5541666666666667"/>
    <s v="23"/>
    <n v="2"/>
    <s v="6"/>
    <x v="1"/>
    <n v="43255"/>
    <n v="0.5541666666666667"/>
    <s v="ILIS cause - &quot; Animal, Bird found&quot; (goose)."/>
    <s v="     "/>
    <s v="FAS"/>
    <m/>
    <s v="N"/>
    <x v="0"/>
    <s v="100974"/>
    <s v="18-0047239"/>
    <m/>
    <m/>
    <m/>
    <m/>
    <s v="     "/>
    <x v="1"/>
    <s v="PG&amp;E"/>
    <m/>
    <m/>
    <m/>
    <s v="D"/>
    <m/>
    <s v="0.26-9.99"/>
    <m/>
    <s v="Contact - Animal - Bird"/>
    <s v="33.b. Animal contact"/>
    <s v="Contact - Bird"/>
    <s v="Contact from object"/>
    <s v="Contact - Animal"/>
    <m/>
    <s v="Contact - Animal"/>
    <s v="Conductor"/>
    <s v="Line to Ground"/>
    <m/>
    <s v="Overhead"/>
    <x v="3"/>
    <m/>
    <m/>
    <s v="13156"/>
    <s v="     "/>
    <s v="Non-HFTD"/>
    <x v="0"/>
    <m/>
    <m/>
    <n v="37.015900000000002"/>
    <n v="-120.001"/>
    <s v="Madera"/>
    <s v="STOREY-1109"/>
    <s v="254611109"/>
    <n v="11000"/>
    <s v="STOREY 11096230"/>
    <x v="0"/>
    <m/>
    <s v="Urban"/>
    <m/>
    <m/>
    <s v="No"/>
    <m/>
    <m/>
    <m/>
    <m/>
    <m/>
    <m/>
    <m/>
    <s v="N"/>
    <s v="N"/>
    <m/>
    <m/>
    <s v="     "/>
    <m/>
    <m/>
    <m/>
    <m/>
    <m/>
    <m/>
    <m/>
    <m/>
    <m/>
    <m/>
    <m/>
    <m/>
    <m/>
    <m/>
    <m/>
    <m/>
    <m/>
    <m/>
    <m/>
  </r>
  <r>
    <s v="20190262"/>
    <s v="     "/>
    <n v="43620"/>
    <s v="6/4"/>
    <x v="0"/>
    <m/>
    <s v="23"/>
    <n v="2"/>
    <s v="6"/>
    <x v="3"/>
    <n v="43620"/>
    <m/>
    <s v="Damage to jumpers, fire less than 1 meter"/>
    <s v="     "/>
    <s v="FAS"/>
    <m/>
    <s v="N"/>
    <x v="0"/>
    <s v="397348"/>
    <m/>
    <m/>
    <s v="T004661871"/>
    <n v="0"/>
    <m/>
    <s v="     "/>
    <x v="0"/>
    <s v="PG&amp;E"/>
    <m/>
    <m/>
    <m/>
    <s v="D"/>
    <m/>
    <s v="&lt;3 meters of linear travel"/>
    <m/>
    <s v="Unknown"/>
    <s v="40.a. Unknown"/>
    <s v="Unknown"/>
    <m/>
    <m/>
    <m/>
    <m/>
    <m/>
    <m/>
    <m/>
    <s v="Overhead"/>
    <x v="0"/>
    <m/>
    <m/>
    <s v="221143421708"/>
    <s v="     "/>
    <s v="Non-HFTD"/>
    <x v="0"/>
    <m/>
    <m/>
    <n v="38.261400000000002"/>
    <n v="-121.602"/>
    <s v="SACRAMENTO"/>
    <s v="GRAND-ISLAND-2227"/>
    <m/>
    <m/>
    <m/>
    <x v="0"/>
    <m/>
    <m/>
    <m/>
    <m/>
    <s v="No"/>
    <m/>
    <m/>
    <m/>
    <m/>
    <m/>
    <m/>
    <m/>
    <s v="N"/>
    <s v="N"/>
    <m/>
    <m/>
    <s v="     "/>
    <m/>
    <m/>
    <m/>
    <m/>
    <m/>
    <m/>
    <m/>
    <m/>
    <m/>
    <m/>
    <m/>
    <m/>
    <m/>
    <m/>
    <m/>
    <m/>
    <m/>
    <m/>
    <m/>
  </r>
  <r>
    <s v="20190264"/>
    <s v="     "/>
    <n v="43620"/>
    <s v="6/4"/>
    <x v="0"/>
    <m/>
    <s v="23"/>
    <n v="2"/>
    <s v="6"/>
    <x v="3"/>
    <n v="43620"/>
    <n v="0.54097222222222219"/>
    <s v="Tman notes indicate:CROW CROSS PHASED AT TX CAUSING TRIP LINK FUSE AT TX AND  #1&amp;#3 FUSES BLOW AT 6683F THAT RESULTED IN A SMALL GRASS FIRE. FIRE WAS OUT AND FD WAS GONE B4 I ARRIVED. REFUSED TX AND CLOSED 6683F FOR A TEST.  1.7,.5,1.6. PWR GOOD THAT TX THAT GOT REFUSED. IR TAG FILED OUT AND PICS TAKEN. Photos confirm bird is present.; Mike Best Comments: Crow contact with cross phase."/>
    <s v="     "/>
    <s v="FAS"/>
    <m/>
    <s v="N"/>
    <x v="0"/>
    <s v="397498"/>
    <s v="19-0062634"/>
    <m/>
    <s v="T004661980"/>
    <n v="0"/>
    <m/>
    <s v="     "/>
    <x v="1"/>
    <s v="PG&amp;E"/>
    <m/>
    <m/>
    <m/>
    <s v="D"/>
    <s v="D"/>
    <s v="&lt;0.25"/>
    <m/>
    <s v="Contact - Animal - Bird"/>
    <s v="33.b. Animal contact"/>
    <s v="Contact - Bird"/>
    <s v="Contact from object"/>
    <s v="Contact - Animal"/>
    <m/>
    <s v="Contact - Animal"/>
    <s v="Fuse"/>
    <s v="Line to Line"/>
    <m/>
    <s v="Overhead"/>
    <x v="3"/>
    <s v="Fuse"/>
    <m/>
    <s v="4Tt0604191259"/>
    <s v="     "/>
    <s v="Non-HFTD"/>
    <x v="0"/>
    <m/>
    <m/>
    <n v="36.554299999999998"/>
    <n v="-119.88200000000001"/>
    <s v="FRESNO"/>
    <s v="CARUTHERS-1104"/>
    <m/>
    <m/>
    <s v="CARUTHERS 1104CB"/>
    <x v="0"/>
    <m/>
    <s v="Agriculture"/>
    <m/>
    <m/>
    <s v="No"/>
    <m/>
    <m/>
    <m/>
    <m/>
    <m/>
    <m/>
    <m/>
    <s v="N"/>
    <s v="N"/>
    <m/>
    <m/>
    <s v="     "/>
    <m/>
    <m/>
    <m/>
    <m/>
    <m/>
    <m/>
    <m/>
    <m/>
    <m/>
    <m/>
    <m/>
    <m/>
    <m/>
    <m/>
    <m/>
    <m/>
    <m/>
    <m/>
    <m/>
  </r>
  <r>
    <s v="20190263"/>
    <s v="     "/>
    <n v="43620"/>
    <s v="6/4"/>
    <x v="0"/>
    <m/>
    <s v="23"/>
    <n v="2"/>
    <s v="6"/>
    <x v="3"/>
    <n v="43620"/>
    <m/>
    <s v="Connections at transformer service bank failed, fire less than 1 meter"/>
    <s v="     "/>
    <s v="FAS"/>
    <m/>
    <s v="N"/>
    <x v="0"/>
    <s v="397421"/>
    <m/>
    <m/>
    <s v="T004661883"/>
    <n v="0"/>
    <m/>
    <s v="     "/>
    <x v="0"/>
    <s v="PG&amp;E"/>
    <m/>
    <m/>
    <m/>
    <s v="D"/>
    <m/>
    <s v="Other"/>
    <s v="1 square foot"/>
    <s v="Equipment - PG&amp;E"/>
    <s v="34.o. Other"/>
    <s v="Equipment - PG&amp;E"/>
    <m/>
    <m/>
    <s v="Splice/Clamp/Connector"/>
    <m/>
    <m/>
    <m/>
    <m/>
    <s v="Overhead"/>
    <x v="0"/>
    <s v="Splice/Clamp/Connector"/>
    <m/>
    <s v="220884324958"/>
    <s v="     "/>
    <s v="Non-HFTD"/>
    <x v="0"/>
    <m/>
    <m/>
    <n v="38.351799999999997"/>
    <n v="-121.693"/>
    <s v="SOLANO"/>
    <s v="DIXON-1103"/>
    <m/>
    <m/>
    <m/>
    <x v="0"/>
    <m/>
    <m/>
    <m/>
    <m/>
    <s v="No"/>
    <m/>
    <m/>
    <m/>
    <m/>
    <m/>
    <m/>
    <m/>
    <s v="N"/>
    <s v="N"/>
    <m/>
    <m/>
    <s v="     "/>
    <m/>
    <m/>
    <m/>
    <m/>
    <m/>
    <m/>
    <m/>
    <m/>
    <m/>
    <m/>
    <m/>
    <m/>
    <m/>
    <m/>
    <m/>
    <m/>
    <m/>
    <m/>
    <m/>
  </r>
  <r>
    <s v="20190261"/>
    <s v="     "/>
    <n v="43620"/>
    <s v="6/4"/>
    <x v="0"/>
    <m/>
    <s v="23"/>
    <n v="2"/>
    <s v="6"/>
    <x v="3"/>
    <n v="43620"/>
    <m/>
    <s v="Service wire down, less than 1 meter"/>
    <s v="     "/>
    <s v="FAS"/>
    <m/>
    <s v="N"/>
    <x v="0"/>
    <s v="397116"/>
    <m/>
    <m/>
    <s v="T004661571"/>
    <n v="0"/>
    <m/>
    <s v="     "/>
    <x v="0"/>
    <s v="PG&amp;E"/>
    <m/>
    <m/>
    <m/>
    <s v="D"/>
    <m/>
    <s v="Structure-only"/>
    <m/>
    <s v="Equipment - Overloaded"/>
    <s v="34.o. Other"/>
    <s v="Equipment - PG&amp;E"/>
    <m/>
    <m/>
    <s v="Service Drop"/>
    <m/>
    <m/>
    <m/>
    <m/>
    <s v="Overhead"/>
    <x v="0"/>
    <s v="Service Drop"/>
    <m/>
    <s v="314487344759"/>
    <s v="     "/>
    <s v="Non-HFTD"/>
    <x v="0"/>
    <m/>
    <m/>
    <n v="37.713799999999999"/>
    <n v="-122.407"/>
    <s v="SAN FRANCISCO"/>
    <s v="SF-H-1101"/>
    <m/>
    <m/>
    <m/>
    <x v="0"/>
    <m/>
    <m/>
    <m/>
    <m/>
    <s v="No"/>
    <m/>
    <m/>
    <m/>
    <m/>
    <m/>
    <m/>
    <m/>
    <s v="N"/>
    <s v="N"/>
    <m/>
    <m/>
    <s v="     "/>
    <m/>
    <m/>
    <m/>
    <m/>
    <m/>
    <m/>
    <m/>
    <m/>
    <m/>
    <m/>
    <m/>
    <m/>
    <m/>
    <m/>
    <m/>
    <m/>
    <m/>
    <m/>
    <m/>
  </r>
  <r>
    <s v="20200516"/>
    <s v="     "/>
    <n v="43986"/>
    <s v="6/4"/>
    <x v="0"/>
    <n v="0.76249999999999996"/>
    <s v="23"/>
    <n v="2"/>
    <s v="6"/>
    <x v="4"/>
    <n v="43986"/>
    <n v="0.79513888888888884"/>
    <s v="On June 4, 2020 at 1814 hours, a PG&amp;E Troubleman was dispatched to the Manteca 1707 Distribution Circuit behind 328 Cowell Avenue, Manteca in response to an outage and wires down. Initial analysis indicates PG&amp;E equipment failure caused the ignition. The Troubleman reported that the secondary crossarm failed that resulted in wires down and grass fire.  Fire was suppress by Manteca Fire Department."/>
    <s v="     "/>
    <s v="FAS"/>
    <m/>
    <s v="N"/>
    <x v="0"/>
    <s v="931158"/>
    <s v="20-0057864"/>
    <m/>
    <s v="T004979247"/>
    <n v="119109153"/>
    <m/>
    <s v="     "/>
    <x v="1"/>
    <s v="PG&amp;E"/>
    <m/>
    <s v="Vegetation"/>
    <m/>
    <s v="D"/>
    <s v="D"/>
    <s v="&lt;0.25"/>
    <m/>
    <s v="Equipment - PG&amp;E"/>
    <s v="34.h. Crossarm damage or failure"/>
    <s v="Equipment - PG&amp;E"/>
    <s v="All types of equipment / facility failure"/>
    <s v="Crossarm failure"/>
    <s v="Crossarm"/>
    <m/>
    <m/>
    <s v="Line to Ground"/>
    <m/>
    <s v="Overhead"/>
    <x v="1"/>
    <s v="Crossarm"/>
    <s v="Crossarm, Conductor - Secondary"/>
    <s v="Pole ID: 103177192"/>
    <s v="     "/>
    <s v="Non-HFTD"/>
    <x v="0"/>
    <m/>
    <m/>
    <n v="37.792099999999998"/>
    <n v="-121.202"/>
    <s v="San Joaquin"/>
    <s v="MANTECA-1707"/>
    <m/>
    <n v="17000"/>
    <s v="N/A"/>
    <x v="0"/>
    <s v="Manteca FD"/>
    <s v="Urban"/>
    <m/>
    <m/>
    <s v="No"/>
    <m/>
    <m/>
    <m/>
    <m/>
    <m/>
    <m/>
    <m/>
    <s v="N"/>
    <s v="N"/>
    <m/>
    <m/>
    <s v="     "/>
    <m/>
    <m/>
    <m/>
    <m/>
    <m/>
    <m/>
    <m/>
    <m/>
    <m/>
    <m/>
    <m/>
    <m/>
    <m/>
    <m/>
    <m/>
    <m/>
    <m/>
    <m/>
    <m/>
  </r>
  <r>
    <s v="20200517"/>
    <s v="     "/>
    <n v="43986"/>
    <s v="6/4"/>
    <x v="0"/>
    <n v="0.82638888888888884"/>
    <s v="23"/>
    <n v="2"/>
    <s v="6"/>
    <x v="4"/>
    <n v="43986"/>
    <n v="0.82361111111111107"/>
    <s v="On June 4, 2020 at 1947 hours, a PG&amp;E Troubleman was dispatched to the El Patio 1104 Distribution Circuit at 1301 El Solyo Avenue, Campbell in a response to an outage and wire down. Initial analysis indicates PG&amp;E equipment failure caused the ignition. The Troubleman reported after inspection of the AWAC conductor there were several spots where the insulation was cracked exposing bare conductor and tracked down the pole supplying two services with half power and starting a small fire at the base of the pole. Fire was suppress by Santa Clara Fire Department."/>
    <s v="     "/>
    <s v="FAS"/>
    <m/>
    <s v="N"/>
    <x v="0"/>
    <s v="931217"/>
    <m/>
    <m/>
    <s v="T004979333"/>
    <n v="119109481"/>
    <m/>
    <s v="     "/>
    <x v="1"/>
    <s v="PG&amp;E"/>
    <m/>
    <s v="Other"/>
    <s v="Fence"/>
    <s v="D"/>
    <s v="D"/>
    <s v="&lt;3 meters of linear travel"/>
    <s v="Isolated to corner of fences"/>
    <s v="Equipment - PG&amp;E"/>
    <s v="34.b. Conductor damage or failure"/>
    <s v="Equipment - PG&amp;E"/>
    <s v="All types of equipment / facility failure"/>
    <s v="Conductor failure-all"/>
    <s v="Conductor - Secondary"/>
    <m/>
    <m/>
    <m/>
    <m/>
    <s v="Overhead"/>
    <x v="1"/>
    <s v="Conductor - Secondary"/>
    <s v="Pole, Conductor"/>
    <s v="Circuit ID: 082921104 "/>
    <s v="     "/>
    <s v="Non-HFTD"/>
    <x v="0"/>
    <m/>
    <m/>
    <n v="37.285400000000003"/>
    <n v="-121.926"/>
    <s v="Santa Clara"/>
    <s v="EL-PATIO-1104"/>
    <m/>
    <n v="750"/>
    <s v="N/A"/>
    <x v="0"/>
    <s v="Santa Clara FD"/>
    <s v="Urban"/>
    <m/>
    <m/>
    <s v="No"/>
    <m/>
    <m/>
    <m/>
    <m/>
    <m/>
    <m/>
    <m/>
    <s v="N"/>
    <s v="N"/>
    <m/>
    <m/>
    <s v="     "/>
    <m/>
    <m/>
    <m/>
    <m/>
    <m/>
    <m/>
    <m/>
    <m/>
    <m/>
    <m/>
    <m/>
    <m/>
    <m/>
    <m/>
    <m/>
    <m/>
    <m/>
    <m/>
    <m/>
  </r>
  <r>
    <s v="20200514"/>
    <s v="     "/>
    <n v="43986"/>
    <s v="6/4"/>
    <x v="0"/>
    <n v="0.39305555555555555"/>
    <s v="23"/>
    <n v="2"/>
    <s v="6"/>
    <x v="4"/>
    <n v="43986"/>
    <n v="0.38819444444444445"/>
    <s v="On June 4, 2020 at 0926 hours, a PG&amp;E Troubleman was dispatched to the San Leandro U 1101 Distribution Circuit at 250 2nd Avenue, San Leandro in response to a blown transformer. Initial analysis indicates PG&amp;E equipment failure as the lid on a transformer blew off which caused the ignition resulting in an outage to 1 customer, oil spill between 1-5 gallons, and approximately 250 square foot grass fire. Fire was suppress by Alameda County Fire Department."/>
    <s v="     "/>
    <s v="FAS"/>
    <m/>
    <s v="N"/>
    <x v="0"/>
    <s v="930444"/>
    <m/>
    <m/>
    <s v="T004978595"/>
    <n v="119105056"/>
    <m/>
    <s v="     "/>
    <x v="1"/>
    <s v="PG&amp;E"/>
    <m/>
    <s v="Vegetation"/>
    <m/>
    <s v="D"/>
    <s v="D"/>
    <s v="&lt;0.25"/>
    <s v="250 sq. ft."/>
    <s v="Equipment - PG&amp;E"/>
    <s v="34.n. Transformer damage or failure"/>
    <s v="Equipment - PG&amp;E"/>
    <s v="All types of equipment / facility failure"/>
    <s v="Transformer failure"/>
    <s v="Transformer"/>
    <m/>
    <m/>
    <m/>
    <m/>
    <s v="Overhead"/>
    <x v="3"/>
    <s v="Transformer"/>
    <s v="Transformer"/>
    <s v="CGC: 315227944676"/>
    <s v="     "/>
    <s v="Non-HFTD"/>
    <x v="0"/>
    <m/>
    <m/>
    <n v="37.715400000000002"/>
    <n v="-122.151"/>
    <s v="Alameda"/>
    <s v="SAN-LEANDRO-U-1101"/>
    <m/>
    <n v="12000"/>
    <m/>
    <x v="0"/>
    <s v="Alameda County FD"/>
    <s v="Urban"/>
    <m/>
    <m/>
    <s v="No"/>
    <m/>
    <m/>
    <m/>
    <m/>
    <m/>
    <m/>
    <m/>
    <s v="N"/>
    <s v="N"/>
    <m/>
    <m/>
    <s v="     "/>
    <m/>
    <m/>
    <m/>
    <m/>
    <m/>
    <m/>
    <m/>
    <m/>
    <m/>
    <m/>
    <m/>
    <m/>
    <m/>
    <m/>
    <m/>
    <m/>
    <m/>
    <m/>
    <m/>
  </r>
  <r>
    <s v="20201592"/>
    <s v="     "/>
    <n v="43986"/>
    <s v="6/4"/>
    <x v="0"/>
    <n v="0.61458333333333337"/>
    <s v="23"/>
    <n v="2"/>
    <s v="6"/>
    <x v="4"/>
    <n v="43986"/>
    <n v="0.6118055555555556"/>
    <s v="On June 4, 2020 at 1445 hours a PG&amp;E troubleman was dispatched to the Woodland 1108 12kV Distribution Circuit on Best Ranch Rd in Woodland for reports of a pole fire. Initial analysis indicates vegetation contacting overhead primary lines caused the ignition. A 20&quot; x 30&quot; valley oak tree branch broke and fell onto overhead primary lines causing the wires to fall to ground and igniting a grass fire. The ensuing fire was approximately 200' x 40' size and was extinguished by the Woodland Fire Department. A PG&amp;E hired crew replaced and repaired all damaged assets by June 5, 2020."/>
    <s v="     "/>
    <s v="FAS"/>
    <m/>
    <s v="Y"/>
    <x v="0"/>
    <s v="930952"/>
    <s v="20-0057736"/>
    <m/>
    <s v="T004979044"/>
    <m/>
    <m/>
    <s v="     "/>
    <x v="1"/>
    <s v="PG&amp;E"/>
    <m/>
    <s v="Vegetation"/>
    <m/>
    <s v="D"/>
    <s v="D"/>
    <s v="&lt;0.25"/>
    <m/>
    <s v="Vegetation"/>
    <s v="33.a. Veg. contact"/>
    <s v="Vegetation"/>
    <s v="Contact from object"/>
    <s v="Contact - Vegetation"/>
    <m/>
    <s v="Contact - Vegetation"/>
    <s v="Conductor - Primary"/>
    <s v="Multi-Fault"/>
    <m/>
    <s v="Overhead"/>
    <x v="3"/>
    <s v="Conductor - Primary"/>
    <s v="Conductor"/>
    <s v="Circuit ID: 062031108"/>
    <s v="     "/>
    <s v="Non-HFTD"/>
    <x v="0"/>
    <m/>
    <m/>
    <n v="38.716700000000003"/>
    <n v="-121.752"/>
    <s v="Yolo"/>
    <s v="WOODLAND-1108"/>
    <m/>
    <n v="12000"/>
    <m/>
    <x v="0"/>
    <s v="Woodland FD"/>
    <s v="Agriculture"/>
    <m/>
    <m/>
    <s v="No"/>
    <m/>
    <m/>
    <m/>
    <m/>
    <m/>
    <m/>
    <m/>
    <s v="N"/>
    <s v="N"/>
    <m/>
    <m/>
    <s v="     "/>
    <s v="38.71691830"/>
    <s v="-121.75263000"/>
    <s v="Jun  8 2020 12:00AM"/>
    <s v="BranchFail"/>
    <s v="On 06/08/2020 at 11:30 AM, Shane Schilperoort responded to the area of a reported outage that occurred on 06/04/2020 on County Road 18C near County Road 100B. Shane found the outage location. A 61&quot; DBH X 88 Tall Valley Oak trees 20&quot; DBH X 30 in length branch broke approximately 3 above the branch collar and fell onto the 12kV distribution lines. The lines broke and ignited a fire on dry grass that burned an area approximately 200 in length X 40 wide section."/>
    <s v="OAKV"/>
    <s v="88"/>
    <s v="61"/>
    <s v="30"/>
    <s v="None"/>
    <s v="None"/>
    <s v="N"/>
    <s v="1"/>
    <m/>
    <s v="Valley"/>
    <s v="A"/>
    <s v="CrossArm"/>
    <s v="BareWire"/>
    <s v="2"/>
  </r>
  <r>
    <s v="20210736"/>
    <s v="     "/>
    <n v="44351"/>
    <s v="6/4"/>
    <x v="0"/>
    <n v="0.3215277777777778"/>
    <s v="23"/>
    <n v="2"/>
    <s v="6"/>
    <x v="5"/>
    <n v="44351"/>
    <m/>
    <s v="Pole failure due to unknown cause. The ensuing fire was limited to PG&amp;E assets. Troubleman created corrective tag for the damaged pole top. This information is preliminary. 1443 Customer Meters – Equipment Failure (Circuit Breaker level) – Pole fire (East Grand Sub) @ Fault Location 80394 – Weather Clear, ILIS 21-0069906"/>
    <s v="     "/>
    <s v="FAS"/>
    <m/>
    <s v="N"/>
    <x v="0"/>
    <m/>
    <s v="21-0069906"/>
    <m/>
    <s v="T005306921, T005306920"/>
    <n v="121467000"/>
    <m/>
    <s v="     "/>
    <x v="0"/>
    <s v="PG&amp;E"/>
    <m/>
    <s v="Other"/>
    <s v="Pole "/>
    <s v="D"/>
    <s v="D"/>
    <s v="Structure-PG&amp;E only"/>
    <s v="Pole Fire "/>
    <s v="Equipment - PG&amp;E"/>
    <s v="34.o. Other"/>
    <s v="Equipment - PG&amp;E"/>
    <s v="All types of equipment / facility failure"/>
    <s v="Equipment failure - Other"/>
    <s v="Pole"/>
    <m/>
    <m/>
    <s v="Force Out"/>
    <s v="Y"/>
    <s v="Overhead"/>
    <x v="3"/>
    <s v="Pole"/>
    <s v="Pole Top"/>
    <s v="100284316"/>
    <s v="     "/>
    <s v="Non-HFTD"/>
    <x v="0"/>
    <m/>
    <m/>
    <n v="37.651400000000002"/>
    <n v="-122.42"/>
    <s v="San Mateo"/>
    <s v="EAST-GRAND-1105"/>
    <m/>
    <n v="12000"/>
    <m/>
    <x v="0"/>
    <s v="Unknown"/>
    <s v="Urban"/>
    <s v="Fire-resistive fuel bed"/>
    <s v="sidewalk/asphalt"/>
    <s v="No"/>
    <m/>
    <m/>
    <m/>
    <m/>
    <m/>
    <m/>
    <m/>
    <s v="N"/>
    <s v="N"/>
    <m/>
    <m/>
    <s v="     "/>
    <m/>
    <m/>
    <m/>
    <m/>
    <m/>
    <m/>
    <m/>
    <m/>
    <m/>
    <m/>
    <m/>
    <m/>
    <m/>
    <m/>
    <m/>
    <m/>
    <m/>
    <m/>
    <m/>
  </r>
  <r>
    <s v="20212200"/>
    <s v="     "/>
    <n v="44351"/>
    <s v="6/4"/>
    <x v="0"/>
    <n v="0.66527777777777775"/>
    <s v="23"/>
    <n v="2"/>
    <s v="6"/>
    <x v="5"/>
    <n v="44351"/>
    <m/>
    <s v="Splice connector failed and burnt open, ignited a fire. I was unable to locate photos of the incident to determine fire size. This information is preliminary."/>
    <s v="     "/>
    <s v="FAS"/>
    <m/>
    <s v="Y"/>
    <x v="0"/>
    <m/>
    <m/>
    <m/>
    <s v="T005307477"/>
    <n v="121471000"/>
    <m/>
    <s v="     "/>
    <x v="0"/>
    <s v="PG&amp;E"/>
    <m/>
    <s v="Other"/>
    <s v="Connector "/>
    <s v="D"/>
    <s v="D"/>
    <s v="Structure-only"/>
    <s v="connector failed and burnt open "/>
    <s v="Equipment - PG&amp;E"/>
    <s v="34.m. Connection device damage or failure"/>
    <s v="Equipment - PG&amp;E"/>
    <s v="All types of equipment / facility failure"/>
    <s v="Splice/Clamp/Connector"/>
    <s v="Splice/Clamp/Connector"/>
    <m/>
    <m/>
    <m/>
    <s v="Y"/>
    <s v="Overhead"/>
    <x v="3"/>
    <s v="Splice/Clamp/Connector"/>
    <s v="Connector "/>
    <s v="102223277"/>
    <s v="     "/>
    <s v="Non-HFTD"/>
    <x v="0"/>
    <m/>
    <m/>
    <n v="38.601999999999997"/>
    <n v="-122.598"/>
    <s v="Napa"/>
    <s v="CALISTOGA-1101"/>
    <m/>
    <n v="12000"/>
    <m/>
    <x v="0"/>
    <s v="Unknown"/>
    <s v="Conifer Forest"/>
    <s v="Timber Fuel Model "/>
    <s v="Heavy Tree Veg"/>
    <s v="No"/>
    <m/>
    <m/>
    <m/>
    <m/>
    <m/>
    <m/>
    <m/>
    <s v="N"/>
    <s v="N"/>
    <m/>
    <m/>
    <s v="     "/>
    <m/>
    <m/>
    <m/>
    <m/>
    <m/>
    <m/>
    <m/>
    <m/>
    <m/>
    <m/>
    <m/>
    <m/>
    <m/>
    <m/>
    <m/>
    <m/>
    <m/>
    <m/>
    <m/>
  </r>
  <r>
    <s v="20210721"/>
    <s v="     "/>
    <n v="44351"/>
    <s v="6/4"/>
    <x v="0"/>
    <n v="0.84166666666666667"/>
    <s v="23"/>
    <n v="2"/>
    <s v="6"/>
    <x v="5"/>
    <n v="44351"/>
    <m/>
    <s v="Broken neutral resulted in a small corner of the structure to ignite. The ensuing fire was Structure Only in size. This information is preliminary."/>
    <s v="     "/>
    <s v="FAS"/>
    <m/>
    <s v="N"/>
    <x v="0"/>
    <m/>
    <m/>
    <m/>
    <s v="T005307620"/>
    <m/>
    <m/>
    <s v="     "/>
    <x v="0"/>
    <s v="PG&amp;E"/>
    <m/>
    <s v="Building"/>
    <s v="Neutral"/>
    <s v="D"/>
    <m/>
    <s v="Structure-only"/>
    <s v="SMALL CORNER OF HOME"/>
    <s v="Equipment - PG&amp;E"/>
    <s v="34.o. Other"/>
    <s v="Equipment - PG&amp;E"/>
    <s v="All types of equipment / facility failure"/>
    <s v="Equipment failure - Other"/>
    <s v="Other"/>
    <m/>
    <m/>
    <m/>
    <s v="Y"/>
    <s v="Overhead"/>
    <x v="2"/>
    <s v="Other"/>
    <s v="Neutral"/>
    <s v="100957238"/>
    <s v="     "/>
    <s v="Non-HFTD"/>
    <x v="0"/>
    <m/>
    <m/>
    <n v="37.685899999999997"/>
    <n v="-121.773"/>
    <s v="Alameda"/>
    <s v="LAS-POSITAS-2109"/>
    <m/>
    <n v="21000"/>
    <s v="N/A"/>
    <x v="0"/>
    <s v="LIVERMORE/PLEASANTON FD"/>
    <s v="Urban"/>
    <m/>
    <m/>
    <s v="No"/>
    <m/>
    <m/>
    <m/>
    <m/>
    <m/>
    <m/>
    <m/>
    <s v="N"/>
    <s v="N"/>
    <m/>
    <m/>
    <s v="     "/>
    <m/>
    <m/>
    <m/>
    <m/>
    <m/>
    <m/>
    <m/>
    <m/>
    <m/>
    <m/>
    <m/>
    <m/>
    <m/>
    <m/>
    <m/>
    <m/>
    <m/>
    <m/>
    <m/>
  </r>
  <r>
    <s v="20212205"/>
    <s v="     "/>
    <n v="44351"/>
    <s v="6/4"/>
    <x v="0"/>
    <n v="0.25"/>
    <s v="23"/>
    <n v="2"/>
    <s v="6"/>
    <x v="5"/>
    <n v="44351"/>
    <m/>
    <s v="Burnt Crossarm due to unknown cause. This ignition is not a duplicate of index 735, it was discovered that two separate ignitions occurred are realted to OIS 1365333. This information is preliminary."/>
    <s v="     "/>
    <s v="FAS"/>
    <m/>
    <s v="Y"/>
    <x v="0"/>
    <m/>
    <s v="21-0069844"/>
    <m/>
    <s v="T005306881, T005306812"/>
    <n v="121466000"/>
    <m/>
    <s v="     "/>
    <x v="0"/>
    <s v="PG&amp;E"/>
    <m/>
    <s v="Other"/>
    <s v="Crossarm"/>
    <s v="D"/>
    <s v="D"/>
    <s v="Structure-PG&amp;E only"/>
    <m/>
    <s v="Equipment - PG&amp;E"/>
    <s v="34.h. Crossarm damage or failure"/>
    <s v="Equipment - PG&amp;E"/>
    <s v="All types of equipment / facility failure"/>
    <s v="Crossarm failure"/>
    <s v="Crossarm"/>
    <m/>
    <m/>
    <s v="Line to Ground"/>
    <s v="Y"/>
    <s v="Overhead"/>
    <x v="3"/>
    <s v="Crossarm"/>
    <s v="Crossarm"/>
    <s v="100282774"/>
    <s v="     "/>
    <s v="Non-HFTD"/>
    <x v="0"/>
    <m/>
    <m/>
    <n v="37.658999999999999"/>
    <n v="-122.422"/>
    <s v="San Mateo"/>
    <s v="LAWNDALE-0401"/>
    <m/>
    <n v="4000"/>
    <m/>
    <x v="0"/>
    <s v="Unknown"/>
    <s v="Urban"/>
    <s v="Fire-resistive fuel bed"/>
    <s v="Sidewalk"/>
    <s v="No"/>
    <m/>
    <m/>
    <m/>
    <m/>
    <m/>
    <m/>
    <m/>
    <s v="N"/>
    <s v="N"/>
    <m/>
    <m/>
    <s v="     "/>
    <m/>
    <m/>
    <m/>
    <m/>
    <m/>
    <m/>
    <m/>
    <m/>
    <m/>
    <m/>
    <m/>
    <m/>
    <m/>
    <m/>
    <m/>
    <m/>
    <m/>
    <m/>
    <m/>
  </r>
  <r>
    <s v="20210735"/>
    <s v="     "/>
    <n v="44351"/>
    <s v="6/4"/>
    <x v="0"/>
    <n v="0.25"/>
    <s v="23"/>
    <n v="2"/>
    <s v="6"/>
    <x v="5"/>
    <n v="44351"/>
    <m/>
    <s v="Crossarm failure due to unknown cause. The ensuing fire was limited to PG&amp;E assets. Troubleman made two separate tags for damaged crossarm. This information is preliminary."/>
    <s v="     "/>
    <s v="FAS"/>
    <m/>
    <s v="N"/>
    <x v="0"/>
    <m/>
    <s v="21-0069844"/>
    <m/>
    <s v="T005306812, T005306881"/>
    <n v="121466000"/>
    <m/>
    <s v="     "/>
    <x v="0"/>
    <s v="PG&amp;E"/>
    <m/>
    <s v="Other"/>
    <s v="Crossarm"/>
    <s v="D"/>
    <s v="D"/>
    <s v="Structure-PG&amp;E only"/>
    <m/>
    <s v="Equipment - PG&amp;E"/>
    <s v="34.h. Crossarm damage or failure"/>
    <s v="Equipment - PG&amp;E"/>
    <s v="All types of equipment / facility failure"/>
    <s v="Crossarm failure"/>
    <s v="Crossarm"/>
    <m/>
    <m/>
    <s v="Line to Ground"/>
    <s v="Y"/>
    <s v="Overhead"/>
    <x v="3"/>
    <s v="Crossarm"/>
    <s v="Crossarm"/>
    <s v="100282775"/>
    <s v="     "/>
    <s v="Non-HFTD"/>
    <x v="0"/>
    <m/>
    <m/>
    <n v="37.659100000000002"/>
    <n v="-122.423"/>
    <s v="San Mateo"/>
    <s v="LAWNDALE-0401"/>
    <m/>
    <n v="4000"/>
    <m/>
    <x v="0"/>
    <s v="Unknown"/>
    <s v="Urban"/>
    <s v="Fire-resistive fuel bed"/>
    <s v="Sidewalk"/>
    <s v="No"/>
    <m/>
    <m/>
    <m/>
    <m/>
    <m/>
    <m/>
    <m/>
    <s v="N"/>
    <s v="N"/>
    <m/>
    <m/>
    <s v="     "/>
    <m/>
    <m/>
    <m/>
    <m/>
    <m/>
    <m/>
    <m/>
    <m/>
    <m/>
    <m/>
    <m/>
    <m/>
    <m/>
    <m/>
    <m/>
    <m/>
    <m/>
    <m/>
    <m/>
  </r>
  <r>
    <s v="20210720"/>
    <s v="     "/>
    <n v="44351"/>
    <s v="6/4"/>
    <x v="0"/>
    <n v="0.29652777777777778"/>
    <s v="23"/>
    <n v="2"/>
    <s v="6"/>
    <x v="5"/>
    <n v="44351"/>
    <m/>
    <s v="A birds nest on an overhead transformer resulted in an ignition. The ensuing fire was 3 meters - 0.25 acre in size. This information is preliminary."/>
    <s v="     "/>
    <s v="FAS"/>
    <m/>
    <s v="N"/>
    <x v="0"/>
    <m/>
    <s v="21-0069924"/>
    <m/>
    <s v="T005306874"/>
    <n v="121467000"/>
    <m/>
    <s v="     "/>
    <x v="1"/>
    <s v="PG&amp;E"/>
    <m/>
    <s v="Other"/>
    <s v="Nest"/>
    <s v="D"/>
    <s v="D"/>
    <s v="&lt;0.25"/>
    <m/>
    <s v="Contact - Animal - Nest"/>
    <s v="33.e. Other contact from object"/>
    <s v="Contact - Nest"/>
    <s v="Contact from object"/>
    <s v="Nest Contact"/>
    <m/>
    <s v="Nest Contact"/>
    <s v="Transformer Bushing"/>
    <s v="Line to Ground"/>
    <s v="Y"/>
    <s v="Overhead"/>
    <x v="3"/>
    <s v="Transformer Bushing"/>
    <s v="Transformer, Cutout, Hardware/Framing"/>
    <s v="101705471"/>
    <s v="     "/>
    <s v="Non-HFTD"/>
    <x v="0"/>
    <m/>
    <m/>
    <n v="36.804600000000001"/>
    <n v="-121.387"/>
    <s v="San Benito"/>
    <s v="TRES-PINOS-1111"/>
    <m/>
    <n v="12000"/>
    <m/>
    <x v="0"/>
    <s v="Self Extinguished"/>
    <s v="Herbaceous"/>
    <s v="Grass fuel model"/>
    <m/>
    <s v="No"/>
    <m/>
    <m/>
    <m/>
    <m/>
    <m/>
    <m/>
    <m/>
    <s v="N"/>
    <s v="N"/>
    <m/>
    <m/>
    <s v="     "/>
    <m/>
    <m/>
    <m/>
    <m/>
    <m/>
    <m/>
    <m/>
    <m/>
    <m/>
    <m/>
    <m/>
    <m/>
    <m/>
    <m/>
    <m/>
    <m/>
    <m/>
    <m/>
    <m/>
  </r>
  <r>
    <s v="SAP201421304"/>
    <s v="     "/>
    <n v="41795"/>
    <s v="6/5"/>
    <x v="0"/>
    <m/>
    <s v="23"/>
    <n v="2"/>
    <s v="6"/>
    <x v="7"/>
    <n v="41793"/>
    <m/>
    <s v="wire down started small fire"/>
    <s v="     "/>
    <s v="SAP"/>
    <n v="44580"/>
    <s v="Y"/>
    <x v="0"/>
    <s v="1028122"/>
    <s v="14-0035978"/>
    <m/>
    <s v="T003131176"/>
    <n v="108174449"/>
    <m/>
    <s v="     "/>
    <x v="0"/>
    <s v="PG&amp;E"/>
    <m/>
    <m/>
    <m/>
    <s v="D"/>
    <m/>
    <s v="Structure-PG&amp;E only"/>
    <m/>
    <s v="Equipment - PG&amp;E"/>
    <s v="34.b. Conductor damage or failure"/>
    <s v="Equipment - PG&amp;E"/>
    <s v="Conductor failure-all"/>
    <s v="Conductor failure-all"/>
    <s v="Conductor - All"/>
    <m/>
    <m/>
    <s v="None"/>
    <s v="No"/>
    <s v="Overhead"/>
    <x v="0"/>
    <s v="Conductor - All"/>
    <m/>
    <m/>
    <s v="     "/>
    <s v="Non-HFTD"/>
    <x v="0"/>
    <m/>
    <m/>
    <n v="38.285800000000002"/>
    <n v="-121.846"/>
    <s v="Solano"/>
    <s v="PEABODY-2107"/>
    <m/>
    <m/>
    <s v="PEABODY 210718252"/>
    <x v="0"/>
    <m/>
    <m/>
    <m/>
    <m/>
    <s v="No"/>
    <m/>
    <m/>
    <m/>
    <m/>
    <m/>
    <m/>
    <m/>
    <s v="N"/>
    <s v="N"/>
    <m/>
    <m/>
    <s v="     "/>
    <m/>
    <m/>
    <m/>
    <m/>
    <m/>
    <m/>
    <m/>
    <m/>
    <m/>
    <m/>
    <m/>
    <m/>
    <m/>
    <m/>
    <m/>
    <m/>
    <m/>
    <m/>
    <m/>
  </r>
  <r>
    <s v="20150097"/>
    <s v="     "/>
    <n v="42160"/>
    <s v="6/5"/>
    <x v="0"/>
    <n v="0.63541666666666663"/>
    <s v="23"/>
    <n v="2"/>
    <s v="6"/>
    <x v="2"/>
    <n v="42160"/>
    <n v="0.63541666666666663"/>
    <s v="F4TCGBB BASD TX CREW TO REPLACE"/>
    <s v="     "/>
    <m/>
    <m/>
    <s v="N"/>
    <x v="0"/>
    <s v="1244315"/>
    <s v="15-0038875"/>
    <m/>
    <m/>
    <n v="110431928"/>
    <m/>
    <s v="     "/>
    <x v="1"/>
    <s v="PG&amp;E"/>
    <m/>
    <s v="Vegetation"/>
    <m/>
    <s v="D"/>
    <m/>
    <s v="&lt;0.25"/>
    <s v="Square Feet: ; Acreage: "/>
    <s v="Equipment - PG&amp;E"/>
    <s v="34.n. Transformer damage or failure"/>
    <s v="Equipment - PG&amp;E"/>
    <s v="All types of equipment / facility failure"/>
    <s v="Transformer"/>
    <s v="Transformer"/>
    <m/>
    <m/>
    <s v="Line to Ground"/>
    <s v="PACIFIC BELL"/>
    <s v="Overhead"/>
    <x v="1"/>
    <s v="Transformer"/>
    <m/>
    <s v="100857009"/>
    <s v="     "/>
    <s v="Non-HFTD"/>
    <x v="0"/>
    <m/>
    <m/>
    <n v="36.7759"/>
    <n v="-119.77"/>
    <s v="Fresno"/>
    <s v="MANCHESTER-1103"/>
    <s v="253571104"/>
    <m/>
    <s v="N/A"/>
    <x v="0"/>
    <s v="CITY OF FRESNO"/>
    <s v="Urban"/>
    <m/>
    <m/>
    <s v="No"/>
    <m/>
    <m/>
    <m/>
    <m/>
    <m/>
    <m/>
    <m/>
    <s v="N"/>
    <s v="N"/>
    <m/>
    <m/>
    <s v="     "/>
    <m/>
    <m/>
    <m/>
    <m/>
    <m/>
    <m/>
    <m/>
    <m/>
    <m/>
    <m/>
    <m/>
    <m/>
    <m/>
    <m/>
    <m/>
    <m/>
    <m/>
    <m/>
    <m/>
  </r>
  <r>
    <s v="20150098"/>
    <s v="     "/>
    <n v="42160"/>
    <s v="6/5"/>
    <x v="0"/>
    <n v="0.92569444444444449"/>
    <s v="23"/>
    <n v="2"/>
    <s v="6"/>
    <x v="2"/>
    <n v="42160"/>
    <n v="0.92569444444444449"/>
    <s v="CAP BANK 924 IS OFF LINE. POLE IS SAFE NEED TO HAVE SOME ONE COME OUT AND SIZE ANDCLASS POLE FOR REPLACEMENT."/>
    <s v="     "/>
    <m/>
    <m/>
    <s v="N"/>
    <x v="0"/>
    <s v="1244606"/>
    <s v="15-0038964"/>
    <m/>
    <m/>
    <m/>
    <m/>
    <s v="     "/>
    <x v="1"/>
    <s v="PG&amp;E"/>
    <m/>
    <s v="Vegetation"/>
    <m/>
    <s v="D"/>
    <m/>
    <s v="&lt;3 meters of linear travel"/>
    <s v="Square Feet: ; Acreage: "/>
    <s v="Equipment - PG&amp;E"/>
    <s v="34.a. Capacitor bank damage or failure"/>
    <s v="Equipment - PG&amp;E"/>
    <s v="All types of equipment / facility failure"/>
    <s v="Capacitor Bank"/>
    <s v="Capacitor Bank"/>
    <m/>
    <m/>
    <s v="Force Out"/>
    <s v="0"/>
    <s v="Overhead"/>
    <x v="3"/>
    <s v="Capacitor Bank"/>
    <m/>
    <s v="100064053"/>
    <s v="     "/>
    <s v="Non-HFTD"/>
    <x v="0"/>
    <m/>
    <m/>
    <n v="38.7729"/>
    <n v="-121.47"/>
    <s v="Sutter"/>
    <s v="CATLETT-1102"/>
    <s v="153761102"/>
    <n v="12000"/>
    <s v="CATLETT 11022512"/>
    <x v="0"/>
    <s v="WATER"/>
    <s v="Agriculture"/>
    <m/>
    <m/>
    <s v="No"/>
    <m/>
    <m/>
    <m/>
    <m/>
    <m/>
    <m/>
    <m/>
    <s v="N"/>
    <s v="N"/>
    <m/>
    <m/>
    <s v="     "/>
    <m/>
    <m/>
    <m/>
    <m/>
    <m/>
    <m/>
    <m/>
    <m/>
    <m/>
    <m/>
    <m/>
    <m/>
    <m/>
    <m/>
    <m/>
    <m/>
    <m/>
    <m/>
    <m/>
  </r>
  <r>
    <s v="SAP201518193"/>
    <s v="     "/>
    <n v="42160"/>
    <s v="6/5"/>
    <x v="0"/>
    <m/>
    <s v="23"/>
    <n v="2"/>
    <s v="6"/>
    <x v="2"/>
    <n v="42158"/>
    <m/>
    <s v="truck hit common neutral, burning down wire and starting grass fire; 200'x100'"/>
    <s v="     "/>
    <s v="SAP"/>
    <n v="44580"/>
    <s v="Y"/>
    <x v="0"/>
    <s v="5741984"/>
    <s v="N/A"/>
    <m/>
    <s v="T003410382"/>
    <n v="110427010"/>
    <m/>
    <s v="     "/>
    <x v="1"/>
    <s v="PG&amp;E"/>
    <m/>
    <m/>
    <m/>
    <s v="D"/>
    <m/>
    <s v="&lt;0.25"/>
    <m/>
    <s v="Contact - 3rd Party"/>
    <s v="33.d. Vehicle contact"/>
    <s v="Contact - 3rd Party"/>
    <s v="Vehicle contact"/>
    <s v="Vehicle contact"/>
    <m/>
    <s v="Vehicle contact"/>
    <s v="Conductor - All"/>
    <m/>
    <s v="No"/>
    <s v="Overhead"/>
    <x v="0"/>
    <s v="Conductor - All"/>
    <m/>
    <s v="101411054"/>
    <s v="     "/>
    <s v="Non-HFTD"/>
    <x v="0"/>
    <m/>
    <m/>
    <n v="38.623100000000001"/>
    <n v="-121.074"/>
    <s v="El Dorado"/>
    <s v="CLARKSVILLE-2103"/>
    <m/>
    <m/>
    <m/>
    <x v="0"/>
    <s v="El Dorado County FD"/>
    <m/>
    <m/>
    <m/>
    <s v="No"/>
    <m/>
    <m/>
    <m/>
    <m/>
    <m/>
    <m/>
    <m/>
    <s v="N"/>
    <s v="N"/>
    <m/>
    <m/>
    <s v="     "/>
    <m/>
    <m/>
    <m/>
    <m/>
    <m/>
    <m/>
    <m/>
    <m/>
    <m/>
    <m/>
    <m/>
    <m/>
    <m/>
    <m/>
    <m/>
    <m/>
    <m/>
    <m/>
    <m/>
  </r>
  <r>
    <s v="20150095"/>
    <s v="     "/>
    <n v="42160"/>
    <s v="6/5"/>
    <x v="0"/>
    <n v="0.4152777777777778"/>
    <s v="23"/>
    <n v="2"/>
    <s v="6"/>
    <x v="2"/>
    <n v="42160"/>
    <n v="0.41597222222222224"/>
    <s v="B phase floater, stood by to show crew where it was at, assisted in tying in. pwr ok"/>
    <s v="     "/>
    <m/>
    <m/>
    <s v="N"/>
    <x v="0"/>
    <s v="1244047"/>
    <s v="15-0038700"/>
    <m/>
    <m/>
    <m/>
    <m/>
    <s v="     "/>
    <x v="1"/>
    <s v="PG&amp;E"/>
    <m/>
    <s v="Vegetation"/>
    <m/>
    <s v="D"/>
    <m/>
    <s v="0.26-9.99"/>
    <s v="Square Feet: ; Acreage: 2"/>
    <s v="Equipment - PG&amp;E"/>
    <s v="34.o. Other"/>
    <s v="Equipment - PG&amp;E"/>
    <s v="All types of equipment / facility failure"/>
    <s v="Tie Wire"/>
    <s v="Tie Wire"/>
    <m/>
    <m/>
    <s v="Line to Line"/>
    <s v="0"/>
    <s v="Overhead"/>
    <x v="3"/>
    <s v="Conductor"/>
    <m/>
    <s v="100986799"/>
    <s v="     "/>
    <s v="Non-HFTD"/>
    <x v="0"/>
    <n v="105"/>
    <m/>
    <n v="40.106999999999999"/>
    <n v="-123.714"/>
    <s v="Humboldt"/>
    <s v="GARBERVILLE-1101"/>
    <s v="192221101"/>
    <n v="12000"/>
    <s v="N/A"/>
    <x v="0"/>
    <s v="Cal Fire Dept"/>
    <s v="Herbaceous"/>
    <m/>
    <m/>
    <s v="No"/>
    <m/>
    <m/>
    <m/>
    <m/>
    <m/>
    <m/>
    <m/>
    <s v="N"/>
    <s v="N"/>
    <m/>
    <m/>
    <s v="     "/>
    <m/>
    <m/>
    <m/>
    <m/>
    <m/>
    <m/>
    <m/>
    <m/>
    <m/>
    <m/>
    <m/>
    <m/>
    <m/>
    <m/>
    <m/>
    <m/>
    <m/>
    <m/>
    <m/>
  </r>
  <r>
    <s v="20160083"/>
    <s v="     "/>
    <n v="42526"/>
    <s v="6/5"/>
    <x v="0"/>
    <n v="0.70625000000000004"/>
    <s v="24"/>
    <n v="2"/>
    <s v="6"/>
    <x v="6"/>
    <n v="42526"/>
    <n v="0.70625000000000004"/>
    <m/>
    <s v="     "/>
    <m/>
    <m/>
    <s v="N"/>
    <x v="0"/>
    <s v="1483398"/>
    <s v="16-0041171"/>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m/>
    <s v="Overhead"/>
    <x v="3"/>
    <s v="Conductor"/>
    <m/>
    <m/>
    <s v="     "/>
    <s v="Non-HFTD"/>
    <x v="0"/>
    <m/>
    <m/>
    <n v="36.586799999999997"/>
    <n v="-119.611"/>
    <s v="Fresno"/>
    <s v="MC-CALL-1102"/>
    <s v="254121102"/>
    <n v="12000"/>
    <s v="N/A"/>
    <x v="0"/>
    <s v="Cal Fire"/>
    <s v="Urban"/>
    <m/>
    <m/>
    <s v="No"/>
    <m/>
    <m/>
    <m/>
    <m/>
    <m/>
    <m/>
    <m/>
    <s v="N"/>
    <s v="N"/>
    <m/>
    <m/>
    <s v="     "/>
    <s v="36.58681000"/>
    <s v="-119.61136000"/>
    <s v="Jun 10 2016 12:00AM"/>
    <s v="BranchFail"/>
    <s v="TREE IS HEALTHY. IT DROPPED A GREEN LIMB ONTO THE 12KV LINES CAUSING A FIRE ON DRY GRASS IN BACKYARD OF 3651 MCCALL AVE, SPREADING TO THE WOOD FENCE. NO SIGNS OF DECAY ON THE LIMB THAT BROKE OUT. CONFIRM LINE ON GROUND"/>
    <s v="LIQ"/>
    <s v="74"/>
    <s v="29"/>
    <s v="15"/>
    <s v="None"/>
    <s v="None"/>
    <s v="N"/>
    <s v="1"/>
    <m/>
    <s v="Valley"/>
    <s v="D"/>
    <s v="CrossArm"/>
    <s v="BareWire"/>
    <s v="3"/>
  </r>
  <r>
    <s v="20160084"/>
    <s v="     "/>
    <n v="42526"/>
    <s v="6/5"/>
    <x v="0"/>
    <n v="0.42083333333333334"/>
    <s v="24"/>
    <n v="2"/>
    <s v="6"/>
    <x v="6"/>
    <n v="42526"/>
    <n v="0.42083333333333334"/>
    <s v="F4TJKCK       BIRD ON ALUMINUM CROSSARM MADE CONTACT, STARTED GRASS FIRE TOOK OUT D3383 , REFUSED , AND GOT GRASS FIRE OUT"/>
    <s v="     "/>
    <m/>
    <m/>
    <s v="N"/>
    <x v="0"/>
    <s v="1483258"/>
    <s v="16-0041152"/>
    <m/>
    <m/>
    <m/>
    <m/>
    <s v="     "/>
    <x v="1"/>
    <s v="PG&amp;E"/>
    <m/>
    <s v="Vegetation"/>
    <m/>
    <s v="D"/>
    <m/>
    <s v="&lt;0.25"/>
    <s v="Square Feet: ; Acreage: "/>
    <s v="Contact - Animal - Bird"/>
    <s v="33.b. Animal contact"/>
    <s v="Contact - Bird"/>
    <s v="All types of equipment / facility failure"/>
    <s v="Contact - Animal"/>
    <m/>
    <s v="Contact - Animal"/>
    <s v="Conductor"/>
    <s v="Line to Ground"/>
    <s v="PACIFIC BELL"/>
    <s v="Overhead"/>
    <x v="3"/>
    <s v="Conductor"/>
    <m/>
    <s v="100780354"/>
    <s v="     "/>
    <s v="Non-HFTD"/>
    <x v="0"/>
    <m/>
    <m/>
    <n v="36.750399999999999"/>
    <n v="-119.669"/>
    <s v="Fresno"/>
    <s v="BARTON-1115"/>
    <s v="253571115"/>
    <n v="12000"/>
    <s v="BARTON 111577150"/>
    <x v="0"/>
    <s v="N.A."/>
    <s v="Agriculture"/>
    <m/>
    <m/>
    <s v="No"/>
    <m/>
    <m/>
    <m/>
    <m/>
    <m/>
    <m/>
    <m/>
    <s v="N"/>
    <s v="N"/>
    <m/>
    <m/>
    <s v="     "/>
    <m/>
    <m/>
    <m/>
    <m/>
    <m/>
    <m/>
    <m/>
    <m/>
    <m/>
    <m/>
    <m/>
    <m/>
    <m/>
    <m/>
    <m/>
    <m/>
    <m/>
    <m/>
    <m/>
  </r>
  <r>
    <s v="20170077"/>
    <s v="     "/>
    <n v="42891"/>
    <s v="6/5"/>
    <x v="0"/>
    <n v="0.71666666666666667"/>
    <s v="23"/>
    <n v="2"/>
    <s v="6"/>
    <x v="0"/>
    <n v="42891"/>
    <n v="0.71666666666666667"/>
    <s v="Car hit pole breaking all crossarms, pole leaning"/>
    <s v="     "/>
    <m/>
    <m/>
    <s v="N"/>
    <x v="0"/>
    <s v="1797560"/>
    <s v="17-0052872"/>
    <m/>
    <m/>
    <m/>
    <m/>
    <s v="     "/>
    <x v="1"/>
    <s v="PG&amp;E"/>
    <m/>
    <s v="Vegetation"/>
    <m/>
    <s v="D"/>
    <m/>
    <s v="10-99"/>
    <s v="Square Feet: ; Acreage: 15"/>
    <s v="Contact - 3rd Party"/>
    <s v="33.d. Vehicle contact"/>
    <s v="Contact - 3rd Party"/>
    <s v="All types of equipment / facility failure"/>
    <s v="Contact - Vehicle"/>
    <m/>
    <s v="Contact - Vehicle"/>
    <s v="Pole"/>
    <s v="Three Phase Fault"/>
    <s v="Unknown"/>
    <s v="Overhead"/>
    <x v="3"/>
    <s v="Conductor"/>
    <m/>
    <s v="101717332"/>
    <s v="     "/>
    <s v="Non-HFTD"/>
    <x v="0"/>
    <m/>
    <m/>
    <n v="36.942399999999999"/>
    <n v="-121.461"/>
    <s v="San Benito"/>
    <s v="HOLLISTER-2102"/>
    <s v="182492102"/>
    <n v="21000"/>
    <s v="HOLLISTER 2102406496"/>
    <x v="0"/>
    <s v="Leo Alvarez  831-6364324"/>
    <s v="Herbaceous"/>
    <m/>
    <m/>
    <s v="No"/>
    <s v="10"/>
    <m/>
    <m/>
    <m/>
    <m/>
    <m/>
    <m/>
    <s v="N"/>
    <s v="N"/>
    <m/>
    <m/>
    <s v="     "/>
    <m/>
    <m/>
    <m/>
    <m/>
    <m/>
    <m/>
    <m/>
    <m/>
    <m/>
    <m/>
    <m/>
    <m/>
    <m/>
    <m/>
    <m/>
    <m/>
    <m/>
    <m/>
    <m/>
  </r>
  <r>
    <s v="20170076"/>
    <s v="     "/>
    <n v="42891"/>
    <s v="6/5"/>
    <x v="0"/>
    <n v="0.33055555555555555"/>
    <s v="23"/>
    <n v="2"/>
    <s v="6"/>
    <x v="0"/>
    <n v="42891"/>
    <n v="0.33055555555555555"/>
    <s v="0"/>
    <s v="     "/>
    <m/>
    <m/>
    <s v="N"/>
    <x v="0"/>
    <s v="1796974"/>
    <s v="17-0052694"/>
    <m/>
    <m/>
    <n v="112927435"/>
    <m/>
    <s v="     "/>
    <x v="1"/>
    <s v="PG&amp;E"/>
    <m/>
    <s v="Vegetation"/>
    <m/>
    <s v="D"/>
    <m/>
    <s v="&lt;0.25"/>
    <s v="Square Feet: ; Acreage: "/>
    <s v="Contact - Animal - Bird"/>
    <s v="33.b. Animal contact"/>
    <s v="Contact - Bird"/>
    <s v="All types of equipment / facility failure"/>
    <s v="Contact - Animal"/>
    <m/>
    <s v="Contact - Animal"/>
    <s v="Conductor"/>
    <s v="Multi-Fault"/>
    <s v="None"/>
    <s v="Overhead"/>
    <x v="3"/>
    <s v="Conductor"/>
    <m/>
    <s v="102333651"/>
    <s v="     "/>
    <s v="Non-HFTD"/>
    <x v="0"/>
    <m/>
    <m/>
    <n v="37.8568"/>
    <n v="-120.88200000000001"/>
    <s v="Stanislaus"/>
    <s v="VALLEY-HOME-1703"/>
    <s v="162981703"/>
    <n v="17000"/>
    <s v="VALLEY HOME 1702CB"/>
    <x v="0"/>
    <s v="209 5523911"/>
    <s v="Herbaceous"/>
    <m/>
    <m/>
    <s v="No"/>
    <m/>
    <m/>
    <m/>
    <m/>
    <m/>
    <m/>
    <m/>
    <s v="N"/>
    <s v="N"/>
    <m/>
    <m/>
    <s v="     "/>
    <m/>
    <m/>
    <m/>
    <m/>
    <m/>
    <m/>
    <m/>
    <m/>
    <m/>
    <m/>
    <m/>
    <m/>
    <m/>
    <m/>
    <m/>
    <m/>
    <m/>
    <m/>
    <m/>
  </r>
  <r>
    <s v="20170075"/>
    <s v="     "/>
    <n v="42891"/>
    <s v="6/5"/>
    <x v="0"/>
    <n v="3.6111111111111108E-2"/>
    <s v="23"/>
    <n v="2"/>
    <s v="6"/>
    <x v="0"/>
    <n v="42891"/>
    <n v="0.2951388888888889"/>
    <s v="CREW REPLACED SER IN EARLY MORNING,POWER ON,FIRE OUT"/>
    <s v="     "/>
    <m/>
    <m/>
    <s v="N"/>
    <x v="0"/>
    <s v="1796951"/>
    <s v="17-0052666"/>
    <m/>
    <m/>
    <n v="112925967"/>
    <m/>
    <s v="     "/>
    <x v="1"/>
    <s v="PG&amp;E"/>
    <m/>
    <s v="Vegetation"/>
    <m/>
    <s v="D"/>
    <m/>
    <s v="&lt;3 meters of linear travel"/>
    <s v="Square Feet: ; Acreage: "/>
    <s v="Equipment - PG&amp;E"/>
    <s v="34.n. Transformer damage or failure"/>
    <s v="Equipment - PG&amp;E"/>
    <s v="All types of equipment / facility failure"/>
    <s v="Transformer"/>
    <s v="Transformer"/>
    <m/>
    <m/>
    <s v="Line to Line"/>
    <s v="PACIFIC BELL"/>
    <s v="Overhead"/>
    <x v="3"/>
    <s v="Transformer"/>
    <m/>
    <s v="102083982"/>
    <s v="     "/>
    <s v="Non-HFTD"/>
    <x v="0"/>
    <m/>
    <m/>
    <n v="38.234200000000001"/>
    <n v="-121.21299999999999"/>
    <s v="San Joaquin"/>
    <s v="COLONY-1102"/>
    <s v="162231102"/>
    <n v="12000"/>
    <s v="COLONY 110214022"/>
    <x v="0"/>
    <s v="N.A."/>
    <s v="Herbaceous"/>
    <m/>
    <m/>
    <s v="No"/>
    <m/>
    <m/>
    <m/>
    <m/>
    <m/>
    <m/>
    <m/>
    <s v="N"/>
    <s v="N"/>
    <m/>
    <m/>
    <s v="     "/>
    <m/>
    <m/>
    <m/>
    <m/>
    <m/>
    <m/>
    <m/>
    <m/>
    <m/>
    <m/>
    <m/>
    <m/>
    <m/>
    <m/>
    <m/>
    <m/>
    <m/>
    <m/>
    <m/>
  </r>
  <r>
    <s v="20180243"/>
    <s v="     "/>
    <n v="43256"/>
    <s v="6/5"/>
    <x v="0"/>
    <n v="0.79861111111111116"/>
    <s v="23"/>
    <n v="2"/>
    <s v="6"/>
    <x v="1"/>
    <n v="43256"/>
    <n v="0.79861111111111116"/>
    <s v="ILIS cause - &quot;3rd Party, Gun Shot&quot;.  T-men remarks: &quot;Gun shot Wire down on tap mid span&quot;"/>
    <s v="     "/>
    <s v="FAS"/>
    <m/>
    <s v="N"/>
    <x v="0"/>
    <s v="102295"/>
    <s v="18-0047737"/>
    <m/>
    <m/>
    <m/>
    <m/>
    <s v="     "/>
    <x v="1"/>
    <s v="PG&amp;E"/>
    <m/>
    <m/>
    <m/>
    <s v="D"/>
    <m/>
    <s v="&lt;0.25"/>
    <m/>
    <s v="Contact - 3rd Party"/>
    <s v="33.e. Other contact from object"/>
    <s v="Contact - 3rd Party"/>
    <s v="Contact from object"/>
    <s v="Contact - 3rd Party"/>
    <m/>
    <s v="Contact - 3rd Party"/>
    <s v="Conductor"/>
    <s v="Line to Ground"/>
    <m/>
    <s v="Overhead"/>
    <x v="3"/>
    <m/>
    <m/>
    <s v="8530"/>
    <s v="     "/>
    <s v="Non-HFTD"/>
    <x v="0"/>
    <m/>
    <m/>
    <n v="35.8767"/>
    <n v="-119.54300000000001"/>
    <s v="Kings"/>
    <s v="ANGIOLA-1103"/>
    <s v="252151103"/>
    <n v="11000"/>
    <s v="ANGIOLA 11038530"/>
    <x v="0"/>
    <m/>
    <s v="Agriculture"/>
    <m/>
    <m/>
    <s v="No"/>
    <m/>
    <m/>
    <m/>
    <m/>
    <m/>
    <m/>
    <m/>
    <s v="N"/>
    <s v="N"/>
    <m/>
    <m/>
    <s v="     "/>
    <m/>
    <m/>
    <m/>
    <m/>
    <m/>
    <m/>
    <m/>
    <m/>
    <m/>
    <m/>
    <m/>
    <m/>
    <m/>
    <m/>
    <m/>
    <m/>
    <m/>
    <m/>
    <m/>
  </r>
  <r>
    <s v="20180239"/>
    <s v="     "/>
    <n v="43256"/>
    <s v="6/5"/>
    <x v="0"/>
    <n v="0.49027777777777776"/>
    <s v="23"/>
    <n v="2"/>
    <s v="6"/>
    <x v="1"/>
    <n v="43256"/>
    <n v="0.49027777777777776"/>
    <s v="Car pole, causing mainline to burn"/>
    <s v="     "/>
    <s v="FAS"/>
    <m/>
    <s v="N"/>
    <x v="0"/>
    <s v="101930"/>
    <s v="18-0047564"/>
    <m/>
    <m/>
    <m/>
    <m/>
    <s v="     "/>
    <x v="1"/>
    <s v="PG&amp;E"/>
    <m/>
    <m/>
    <m/>
    <s v="D"/>
    <m/>
    <s v="0.26-9.99"/>
    <m/>
    <s v="Contact - 3rd Party"/>
    <s v="33.d. Vehicle contact"/>
    <s v="Contact - 3rd Party"/>
    <s v="Contact from object"/>
    <s v="Contact - Vehicle"/>
    <m/>
    <s v="Contact - Vehicle"/>
    <s v="Conductor"/>
    <s v="Line to Ground,Force Out"/>
    <m/>
    <s v="Overhead"/>
    <x v="3"/>
    <m/>
    <m/>
    <s v="126"/>
    <s v="     "/>
    <s v="Non-HFTD"/>
    <x v="0"/>
    <m/>
    <m/>
    <n v="38.246400000000001"/>
    <n v="-122.449"/>
    <s v="Sonoma"/>
    <s v="SONOMA-1107"/>
    <s v="042721107"/>
    <n v="11000"/>
    <s v="SONOMA 1107CB"/>
    <x v="0"/>
    <m/>
    <s v="Urban"/>
    <m/>
    <m/>
    <s v="No"/>
    <m/>
    <m/>
    <m/>
    <m/>
    <m/>
    <m/>
    <m/>
    <s v="N"/>
    <s v="N"/>
    <m/>
    <m/>
    <s v="     "/>
    <m/>
    <m/>
    <m/>
    <m/>
    <m/>
    <m/>
    <m/>
    <m/>
    <m/>
    <m/>
    <m/>
    <m/>
    <m/>
    <m/>
    <m/>
    <m/>
    <m/>
    <m/>
    <m/>
  </r>
  <r>
    <s v="20190269"/>
    <s v="     "/>
    <n v="43621"/>
    <s v="6/5"/>
    <x v="0"/>
    <m/>
    <s v="23"/>
    <n v="2"/>
    <s v="6"/>
    <x v="3"/>
    <n v="43621"/>
    <m/>
    <s v="Solid blade cutouts arced and failed, less than 1 meter"/>
    <s v="     "/>
    <s v="FAS"/>
    <m/>
    <s v="N"/>
    <x v="0"/>
    <s v="398422"/>
    <m/>
    <m/>
    <s v="T004662955"/>
    <n v="0"/>
    <m/>
    <s v="     "/>
    <x v="0"/>
    <s v="PG&amp;E"/>
    <m/>
    <m/>
    <m/>
    <s v="D"/>
    <m/>
    <s v="&lt;3 meters of linear travel"/>
    <m/>
    <s v="Equipment - PG&amp;E"/>
    <s v="34.o. Other"/>
    <s v="Equipment - PG&amp;E"/>
    <m/>
    <m/>
    <s v="Cutout"/>
    <m/>
    <m/>
    <m/>
    <m/>
    <s v="Overhead"/>
    <x v="0"/>
    <s v="Cutout"/>
    <m/>
    <s v="315524440661{T6988}"/>
    <s v="     "/>
    <s v="Non-HFTD"/>
    <x v="0"/>
    <m/>
    <m/>
    <n v="37.606499999999997"/>
    <n v="-122.04600000000001"/>
    <s v="ALAMEDA"/>
    <s v="JARVIS-1103"/>
    <m/>
    <m/>
    <m/>
    <x v="0"/>
    <s v="HAYWARD FIRE DEPT"/>
    <m/>
    <m/>
    <m/>
    <s v="No"/>
    <m/>
    <m/>
    <m/>
    <m/>
    <m/>
    <m/>
    <m/>
    <s v="N"/>
    <s v="N"/>
    <m/>
    <m/>
    <s v="     "/>
    <m/>
    <m/>
    <m/>
    <m/>
    <m/>
    <m/>
    <m/>
    <m/>
    <m/>
    <m/>
    <m/>
    <m/>
    <m/>
    <m/>
    <m/>
    <m/>
    <m/>
    <m/>
    <m/>
  </r>
  <r>
    <s v="MIA20194076"/>
    <s v="     "/>
    <n v="43621"/>
    <s v="6/5"/>
    <x v="0"/>
    <n v="0.40556712962962965"/>
    <s v="23"/>
    <n v="2"/>
    <s v="6"/>
    <x v="3"/>
    <n v="43621"/>
    <n v="0.40625"/>
    <s v="remarks - 'WIRES HANGING; LIQUID FALLING FROM THE POLE AND CAUSING A FIRE'"/>
    <s v="     "/>
    <s v="FAS"/>
    <n v="44242"/>
    <s v="Y"/>
    <x v="0"/>
    <s v="398340"/>
    <s v="N/A"/>
    <m/>
    <s v="T004662862"/>
    <n v="117394181"/>
    <m/>
    <s v="     "/>
    <x v="0"/>
    <s v="PG&amp;E"/>
    <m/>
    <m/>
    <m/>
    <s v="D"/>
    <m/>
    <s v="Unknown"/>
    <m/>
    <s v="Equipment - PG&amp;E"/>
    <s v="34.m. Connection device damage or failure"/>
    <s v="Equipment - PG&amp;E"/>
    <s v="All types of equipment / facility failure"/>
    <s v="Splice/Clamp/Connector"/>
    <s v="Pole"/>
    <m/>
    <m/>
    <m/>
    <s v="Yes"/>
    <s v="Overhead"/>
    <x v="0"/>
    <m/>
    <m/>
    <s v="6213"/>
    <s v="     "/>
    <s v="Non-HFTD"/>
    <x v="0"/>
    <m/>
    <m/>
    <n v="38.275300000000001"/>
    <n v="-122.038"/>
    <s v="Solano"/>
    <s v="SUISUN-1107"/>
    <s v="62131107"/>
    <n v="11000"/>
    <m/>
    <x v="0"/>
    <m/>
    <s v="Urban"/>
    <m/>
    <m/>
    <s v="No"/>
    <m/>
    <m/>
    <m/>
    <m/>
    <m/>
    <m/>
    <m/>
    <s v="N"/>
    <s v="N"/>
    <m/>
    <m/>
    <s v="     "/>
    <m/>
    <m/>
    <m/>
    <m/>
    <m/>
    <m/>
    <m/>
    <m/>
    <m/>
    <m/>
    <m/>
    <m/>
    <m/>
    <m/>
    <m/>
    <m/>
    <m/>
    <m/>
    <m/>
  </r>
  <r>
    <s v="20190271"/>
    <s v="     "/>
    <n v="43621"/>
    <s v="6/5"/>
    <x v="0"/>
    <m/>
    <s v="23"/>
    <n v="2"/>
    <s v="6"/>
    <x v="3"/>
    <n v="43621"/>
    <n v="0.89236111111111116"/>
    <s v="EI190529A - DRI 1403 - Red Bluff - Property Damage (Tyler Sub)"/>
    <s v="     "/>
    <s v="EIR"/>
    <m/>
    <s v="N"/>
    <x v="0"/>
    <s v="399263"/>
    <s v="19-0063395"/>
    <m/>
    <s v="T004663707"/>
    <n v="0"/>
    <s v="EI190529A"/>
    <s v="     "/>
    <x v="1"/>
    <s v="PG&amp;E"/>
    <m/>
    <m/>
    <m/>
    <s v="D"/>
    <m/>
    <s v="Structure-only"/>
    <m/>
    <s v="Equipment - PG&amp;E"/>
    <s v="34.o. Other"/>
    <s v="Equipment - PG&amp;E"/>
    <s v="All types of equipment / facility failure"/>
    <s v="Equipment failure - Other"/>
    <s v="Circuit Breaker"/>
    <m/>
    <m/>
    <s v="Force Out"/>
    <m/>
    <s v="Overhead"/>
    <x v="1"/>
    <s v="Circuit Breaker"/>
    <m/>
    <s v="06204-2100957897{1105/2}"/>
    <s v="     "/>
    <s v="Non-HFTD"/>
    <x v="0"/>
    <m/>
    <m/>
    <n v="38.558"/>
    <n v="-121.755"/>
    <s v="YOLO"/>
    <s v="DAVIS-1105"/>
    <m/>
    <m/>
    <s v="N/A"/>
    <x v="0"/>
    <s v="Unknown"/>
    <s v="Urban"/>
    <m/>
    <m/>
    <s v="No"/>
    <m/>
    <m/>
    <m/>
    <m/>
    <m/>
    <m/>
    <m/>
    <s v="N"/>
    <s v="N"/>
    <m/>
    <m/>
    <s v="     "/>
    <m/>
    <m/>
    <m/>
    <m/>
    <m/>
    <m/>
    <m/>
    <m/>
    <m/>
    <m/>
    <m/>
    <m/>
    <m/>
    <m/>
    <m/>
    <m/>
    <m/>
    <m/>
    <m/>
  </r>
  <r>
    <s v="SAP20195745"/>
    <s v="     "/>
    <n v="43621"/>
    <s v="6/5"/>
    <x v="0"/>
    <m/>
    <s v="23"/>
    <n v="2"/>
    <s v="6"/>
    <x v="3"/>
    <n v="43619"/>
    <m/>
    <s v="&quot;Yosemite at Lincoln and Decatur Alley&quot; / rear of 605 Woodrow Ave in Bakersfield; pole in alley/backyard sparked and caught on fire; transformer buss wire; burned open jumper"/>
    <s v="     "/>
    <s v="SAP"/>
    <n v="44580"/>
    <s v="Y"/>
    <x v="0"/>
    <s v="396975"/>
    <s v="N/A"/>
    <m/>
    <s v="T004661347"/>
    <n v="117382508"/>
    <m/>
    <s v="     "/>
    <x v="0"/>
    <s v="PG&amp;E"/>
    <m/>
    <m/>
    <m/>
    <s v="D"/>
    <m/>
    <s v="Structure-PG&amp;E only"/>
    <m/>
    <s v="Equipment - PG&amp;E"/>
    <s v="34.b. Conductor damage or failure"/>
    <s v="Equipment - PG&amp;E"/>
    <s v="Conductor failure-all"/>
    <s v="Conductor failure-all"/>
    <s v="Jumper"/>
    <m/>
    <m/>
    <m/>
    <s v="Yes"/>
    <s v="Overhead"/>
    <x v="0"/>
    <s v="Jumper"/>
    <m/>
    <s v="100241026"/>
    <s v="     "/>
    <s v="Non-HFTD"/>
    <x v="0"/>
    <m/>
    <m/>
    <n v="35.415999999999997"/>
    <n v="-119.033"/>
    <s v="Kern"/>
    <s v="KERN-OIL-1103"/>
    <m/>
    <m/>
    <m/>
    <x v="0"/>
    <m/>
    <m/>
    <m/>
    <m/>
    <s v="No"/>
    <m/>
    <m/>
    <m/>
    <m/>
    <m/>
    <m/>
    <m/>
    <s v="N"/>
    <s v="N"/>
    <m/>
    <m/>
    <s v="     "/>
    <m/>
    <m/>
    <m/>
    <m/>
    <m/>
    <m/>
    <m/>
    <m/>
    <m/>
    <m/>
    <m/>
    <m/>
    <m/>
    <m/>
    <m/>
    <m/>
    <m/>
    <m/>
    <m/>
  </r>
  <r>
    <s v="20190270"/>
    <s v="     "/>
    <n v="43621"/>
    <s v="6/5"/>
    <x v="0"/>
    <m/>
    <s v="23"/>
    <n v="2"/>
    <s v="6"/>
    <x v="3"/>
    <m/>
    <m/>
    <s v="According to FO ID, blown transformer. Fire &lt; 1 meter in size"/>
    <s v="     "/>
    <s v="FAS"/>
    <m/>
    <s v="N"/>
    <x v="0"/>
    <m/>
    <m/>
    <m/>
    <s v="T004663127"/>
    <n v="0"/>
    <m/>
    <s v="     "/>
    <x v="0"/>
    <s v="PG&amp;E"/>
    <m/>
    <m/>
    <m/>
    <s v="D"/>
    <m/>
    <s v="&lt;3 meters of linear travel"/>
    <m/>
    <s v="Equipment - PG&amp;E"/>
    <s v="34.n. Transformer damage or failure"/>
    <s v="Equipment - PG&amp;E"/>
    <s v="All types of equipment / facility failure"/>
    <s v="Transformer failure"/>
    <s v="Transformer"/>
    <m/>
    <m/>
    <m/>
    <m/>
    <s v="Overhead"/>
    <x v="0"/>
    <s v="Transformer"/>
    <m/>
    <s v=""/>
    <s v="     "/>
    <s v="Non-HFTD"/>
    <x v="0"/>
    <m/>
    <m/>
    <n v="38.342399999999998"/>
    <n v="-121.986"/>
    <s v="SOLANO"/>
    <m/>
    <m/>
    <m/>
    <m/>
    <x v="0"/>
    <s v="VACAVILLE FIRE"/>
    <m/>
    <m/>
    <m/>
    <s v="No"/>
    <m/>
    <m/>
    <m/>
    <m/>
    <m/>
    <m/>
    <m/>
    <s v="N"/>
    <s v="N"/>
    <m/>
    <m/>
    <s v="     "/>
    <m/>
    <m/>
    <m/>
    <m/>
    <m/>
    <m/>
    <m/>
    <m/>
    <m/>
    <m/>
    <m/>
    <m/>
    <m/>
    <m/>
    <m/>
    <m/>
    <m/>
    <m/>
    <m/>
  </r>
  <r>
    <s v="20200521"/>
    <s v="     "/>
    <n v="43987"/>
    <s v="6/5"/>
    <x v="0"/>
    <n v="0.62569444444444444"/>
    <s v="23"/>
    <n v="2"/>
    <s v="6"/>
    <x v="4"/>
    <n v="43987"/>
    <m/>
    <s v="On June 5, 2020 at 15:01 hours a trouble man was dispatched to the Saratoga 1109 distribution circuit at 18634 Aspesi Ct. Initial analysis indicates that a squirrel or rat chewed through a service wire which resulted in a small softball sized fire on the roof of a nearby structure. This information is preliminary."/>
    <s v="     "/>
    <s v="FAS"/>
    <m/>
    <s v="N"/>
    <x v="0"/>
    <s v="931953"/>
    <m/>
    <m/>
    <s v="T004980246"/>
    <m/>
    <m/>
    <s v="     "/>
    <x v="0"/>
    <s v="PG&amp;E"/>
    <m/>
    <s v="Other"/>
    <m/>
    <s v="D"/>
    <s v="D"/>
    <s v="Structure-only"/>
    <m/>
    <s v="Contact - Animal - Other"/>
    <s v="33.b. Animal contact"/>
    <s v="Contact - Animal"/>
    <s v="Contact from object"/>
    <s v="Contact - Animal"/>
    <m/>
    <s v="Contact - Animal"/>
    <s v="Service Drop"/>
    <m/>
    <m/>
    <s v="Overhead"/>
    <x v="2"/>
    <s v="Service Drop"/>
    <s v="service"/>
    <s v="Circuit ID: 083371109, 1005430224"/>
    <s v="     "/>
    <s v="Non-HFTD"/>
    <x v="0"/>
    <m/>
    <m/>
    <n v="37.269599999999997"/>
    <n v="-121.996"/>
    <s v="Santa Clara"/>
    <s v="SARATOGA-1109"/>
    <m/>
    <n v="750"/>
    <s v="N/A"/>
    <x v="0"/>
    <s v="Saratoga FD"/>
    <s v="Urban"/>
    <m/>
    <m/>
    <s v="No"/>
    <m/>
    <m/>
    <m/>
    <m/>
    <m/>
    <m/>
    <m/>
    <s v="N"/>
    <s v="N"/>
    <m/>
    <m/>
    <s v="     "/>
    <m/>
    <m/>
    <m/>
    <m/>
    <m/>
    <m/>
    <m/>
    <m/>
    <m/>
    <m/>
    <m/>
    <m/>
    <m/>
    <m/>
    <m/>
    <m/>
    <m/>
    <m/>
    <m/>
  </r>
  <r>
    <s v="SAP20203040"/>
    <s v="     "/>
    <n v="43987"/>
    <s v="6/5"/>
    <x v="0"/>
    <m/>
    <s v="23"/>
    <n v="2"/>
    <s v="6"/>
    <x v="4"/>
    <n v="43985"/>
    <m/>
    <s v="Pole fire at  moulding to UG service"/>
    <s v="     "/>
    <s v="SAP"/>
    <n v="44580"/>
    <s v="Y"/>
    <x v="0"/>
    <s v="929128"/>
    <s v="20-0056896"/>
    <m/>
    <s v="T004977176"/>
    <n v="119099149"/>
    <m/>
    <s v="     "/>
    <x v="0"/>
    <s v="PG&amp;E"/>
    <m/>
    <m/>
    <m/>
    <s v="D"/>
    <m/>
    <s v="Structure-PG&amp;E only"/>
    <m/>
    <s v="Equipment - PG&amp;E"/>
    <s v="34.b. Conductor damage or failure"/>
    <s v="Equipment - PG&amp;E"/>
    <s v="Conductor failure-all"/>
    <s v="Conductor failure-all"/>
    <s v="Pole"/>
    <m/>
    <m/>
    <s v="Line to Ground"/>
    <s v="No"/>
    <s v="Underground"/>
    <x v="0"/>
    <s v="Pole"/>
    <m/>
    <s v="101088588"/>
    <s v="     "/>
    <s v="Non-HFTD"/>
    <x v="0"/>
    <m/>
    <m/>
    <n v="37.011899999999997"/>
    <n v="-120.35599999999999"/>
    <s v="Madera"/>
    <s v="DAIRYLAND-1105"/>
    <m/>
    <m/>
    <m/>
    <x v="0"/>
    <s v="Cal Fire Mariposa"/>
    <m/>
    <m/>
    <m/>
    <s v="No"/>
    <m/>
    <m/>
    <m/>
    <m/>
    <m/>
    <m/>
    <m/>
    <s v="N"/>
    <s v="N"/>
    <m/>
    <m/>
    <s v="     "/>
    <m/>
    <m/>
    <m/>
    <m/>
    <m/>
    <m/>
    <m/>
    <m/>
    <m/>
    <m/>
    <m/>
    <m/>
    <m/>
    <m/>
    <m/>
    <m/>
    <m/>
    <m/>
    <m/>
  </r>
  <r>
    <s v="20210727"/>
    <s v="     "/>
    <n v="44352"/>
    <s v="6/5"/>
    <x v="0"/>
    <n v="0.67083333333333328"/>
    <s v="23"/>
    <n v="2"/>
    <s v="6"/>
    <x v="5"/>
    <n v="44352"/>
    <m/>
    <s v="A large tree limb broke and fell into overhead primary 4 acsr conductor causing conductors to come together and resulting in #1 and # 2 of 3 fuses to blow at Fuse D2955 and igniting a fire. No damage found to conductors. The ensuing fire was 0.25 acre - 10 acres in size. This information is preliminary. OIS: 1366626; FOID: T005308101 (JCSN); ILIS: 21-0070500; Circuit ID: 252351108, SAP Pole ID: 100796451"/>
    <s v="     "/>
    <s v="FAS"/>
    <m/>
    <s v="N"/>
    <x v="0"/>
    <m/>
    <s v="21-0070500"/>
    <m/>
    <s v="T005308101"/>
    <m/>
    <m/>
    <s v="     "/>
    <x v="1"/>
    <s v="PG&amp;E"/>
    <m/>
    <s v="Vegetation"/>
    <m/>
    <s v="D"/>
    <s v="D"/>
    <s v="0.26-9.99"/>
    <s v="Approx 0.5 Acres"/>
    <s v="Vegetation"/>
    <s v="33.a. Veg. contact"/>
    <s v="Vegetation"/>
    <s v="Contact from object"/>
    <s v="Weather - High Winds"/>
    <m/>
    <s v="Weather - High Winds"/>
    <s v="Conductor - Primary"/>
    <s v="Line to Line"/>
    <s v="Y"/>
    <s v="Overhead"/>
    <x v="3"/>
    <s v="Conductor - Primary"/>
    <s v="Conductor"/>
    <s v="100796451"/>
    <s v="     "/>
    <s v="Non-HFTD"/>
    <x v="0"/>
    <m/>
    <m/>
    <n v="36.808100000000003"/>
    <n v="-119.548"/>
    <s v="Fresno"/>
    <s v="SANGER-1108"/>
    <m/>
    <n v="12000"/>
    <m/>
    <x v="0"/>
    <s v="Fresno County FD"/>
    <s v="Agriculture"/>
    <m/>
    <m/>
    <s v="No"/>
    <m/>
    <m/>
    <m/>
    <m/>
    <m/>
    <m/>
    <m/>
    <s v="N"/>
    <s v="N"/>
    <m/>
    <m/>
    <s v="     "/>
    <s v="36.80831000"/>
    <s v="-119.54763800"/>
    <s v="Jun  8 2021 12:00AM"/>
    <s v="Unverified"/>
    <s v="Live semi-mature eucalyptus tree branch broke and fell across the phases, branch tips burned then fell to the ground igniting an ½ acre fire. No wires on ground"/>
    <s v="EUCA"/>
    <m/>
    <m/>
    <m/>
    <m/>
    <m/>
    <m/>
    <m/>
    <m/>
    <m/>
    <m/>
    <m/>
    <m/>
    <s v="0"/>
  </r>
  <r>
    <s v="20211139"/>
    <s v="     "/>
    <n v="44352"/>
    <s v="6/5"/>
    <x v="0"/>
    <n v="0.86944444444444446"/>
    <s v="23"/>
    <n v="2"/>
    <s v="6"/>
    <x v="5"/>
    <n v="44352"/>
    <m/>
    <s v="Initial EIR: EI210605A - Nipomo - Injury/Fatality - Summary: CPUC Electrical Incident -  E1210605A - Nipomo - Injury/Fatality -  On June 5th, 2021 at approximately 2050 hours, a third-party vehicle traveling on Highway 166, left the road and crashed into a PG&amp;E pole. The driver made physical contact with a primary overhead conductor and sustained injuries. The driver was taken by ambulance to a local hospital for treatment. The driver passed away 12 days after the incident. This information is preliminary."/>
    <s v="     "/>
    <s v="FAS"/>
    <m/>
    <s v="Y"/>
    <x v="0"/>
    <m/>
    <s v="21-0070531"/>
    <m/>
    <s v="T005308200"/>
    <n v="121477000"/>
    <s v="EI210605A"/>
    <s v="     "/>
    <x v="1"/>
    <s v="PG&amp;E"/>
    <m/>
    <s v="Other"/>
    <s v="Conductor "/>
    <s v="D"/>
    <s v="D"/>
    <s v="&lt;0.25"/>
    <m/>
    <s v="Contact - 3rd Party"/>
    <s v="33.d. Vehicle contact"/>
    <s v="Contact - 3rd Party"/>
    <s v="Contact from object"/>
    <s v="Vehicle contact"/>
    <m/>
    <s v="Vehicle contact"/>
    <s v="Conductor - Primary"/>
    <s v="Line to Ground"/>
    <s v="Y"/>
    <s v="Overhead"/>
    <x v="3"/>
    <s v="Conductor - Primary"/>
    <m/>
    <s v="104043740"/>
    <s v="     "/>
    <s v="Non-HFTD"/>
    <x v="0"/>
    <m/>
    <m/>
    <n v="34.999200000000002"/>
    <n v="-120.38800000000001"/>
    <s v="San Luis Obispo"/>
    <s v="MESA-1101"/>
    <m/>
    <n v="12000"/>
    <m/>
    <x v="0"/>
    <s v="Santa Maria FD"/>
    <s v="Herbaceous"/>
    <m/>
    <m/>
    <s v="No"/>
    <m/>
    <m/>
    <m/>
    <m/>
    <m/>
    <m/>
    <m/>
    <s v="N"/>
    <s v="N"/>
    <m/>
    <m/>
    <s v="     "/>
    <m/>
    <m/>
    <m/>
    <m/>
    <m/>
    <m/>
    <m/>
    <m/>
    <m/>
    <m/>
    <m/>
    <m/>
    <m/>
    <m/>
    <m/>
    <m/>
    <m/>
    <m/>
    <m/>
  </r>
  <r>
    <s v="20210725"/>
    <s v="     "/>
    <n v="44352"/>
    <s v="6/5"/>
    <x v="0"/>
    <n v="0.46041666666666664"/>
    <s v="23"/>
    <n v="2"/>
    <s v="6"/>
    <x v="5"/>
    <n v="44352"/>
    <m/>
    <s v="Overhead service conductor burnt in half and ignited a small fire on the ground. The ensuing fire was 1 meter - &lt; 3 meters in size. This information is preliminary."/>
    <s v="     "/>
    <s v="FAS"/>
    <m/>
    <s v="N"/>
    <x v="0"/>
    <m/>
    <m/>
    <m/>
    <s v="T005307934"/>
    <m/>
    <m/>
    <s v="     "/>
    <x v="1"/>
    <s v="PG&amp;E"/>
    <m/>
    <s v="Vegetation"/>
    <m/>
    <s v="D"/>
    <s v="D"/>
    <s v="&lt;3 meters of linear travel"/>
    <m/>
    <s v="Equipment - PG&amp;E"/>
    <s v="34.b. Conductor damage or failure"/>
    <s v="Equipment - PG&amp;E"/>
    <s v="All types of equipment / facility failure"/>
    <s v="Conductor failure-all"/>
    <s v="Service Drop"/>
    <m/>
    <m/>
    <m/>
    <s v="Y"/>
    <s v="Overhead"/>
    <x v="2"/>
    <s v="Service Drop"/>
    <s v="Service"/>
    <s v="100670457"/>
    <s v="     "/>
    <s v="Non-HFTD"/>
    <x v="0"/>
    <m/>
    <m/>
    <n v="36.662100000000002"/>
    <n v="-119.60599999999999"/>
    <s v="Fresno"/>
    <s v="SANGER-1110"/>
    <m/>
    <m/>
    <s v="N/A"/>
    <x v="0"/>
    <s v="Unknown"/>
    <s v="Agriculture"/>
    <s v="Grass fuel model"/>
    <m/>
    <s v="No"/>
    <m/>
    <m/>
    <m/>
    <m/>
    <m/>
    <m/>
    <m/>
    <s v="N"/>
    <s v="N"/>
    <m/>
    <m/>
    <s v="     "/>
    <m/>
    <m/>
    <m/>
    <m/>
    <m/>
    <m/>
    <m/>
    <m/>
    <m/>
    <m/>
    <m/>
    <m/>
    <m/>
    <m/>
    <m/>
    <m/>
    <m/>
    <m/>
    <m/>
  </r>
  <r>
    <s v="20210726"/>
    <s v="     "/>
    <n v="44352"/>
    <s v="6/5"/>
    <x v="0"/>
    <n v="0.48680555555555555"/>
    <s v="23"/>
    <n v="2"/>
    <s v="6"/>
    <x v="5"/>
    <n v="44352"/>
    <m/>
    <s v="Third party cutting tree caused the tree to fall through 1 span, 3 phase 4 acsr primary overhead conductor, resulting in a small ignition. The ensuing fire was 1 meter &lt; 3 meters in size. This information is preliminary."/>
    <s v="     "/>
    <s v="FAS"/>
    <m/>
    <s v="N"/>
    <x v="0"/>
    <m/>
    <s v="21-0070446"/>
    <m/>
    <s v="T005307961"/>
    <n v="121475000"/>
    <m/>
    <s v="     "/>
    <x v="1"/>
    <s v="PG&amp;E"/>
    <m/>
    <s v="Vegetation"/>
    <m/>
    <s v="D"/>
    <s v="D"/>
    <s v="&lt;0.25"/>
    <m/>
    <s v="Contact - 3rd Party"/>
    <s v="33.a. Veg. contact"/>
    <s v="Contact - 3rd Party"/>
    <s v="Contact from object"/>
    <s v="Veg. contact"/>
    <m/>
    <s v="Veg. contact"/>
    <s v="Conductor - Primary"/>
    <s v="Three Phase Fault"/>
    <s v="Y"/>
    <s v="Overhead"/>
    <x v="3"/>
    <s v="Conductor - Primary"/>
    <s v="Conductor"/>
    <s v="100378584"/>
    <s v="     "/>
    <s v="Non-HFTD"/>
    <x v="0"/>
    <m/>
    <m/>
    <n v="39.355899999999998"/>
    <n v="-121.69499999999999"/>
    <s v="Butte"/>
    <s v="HONCUT-1101"/>
    <m/>
    <n v="12000"/>
    <m/>
    <x v="0"/>
    <s v="Cal Fire"/>
    <s v="Agriculture"/>
    <s v="Grass fuel model"/>
    <m/>
    <s v="No"/>
    <m/>
    <m/>
    <m/>
    <m/>
    <m/>
    <m/>
    <m/>
    <s v="N"/>
    <s v="N"/>
    <m/>
    <m/>
    <s v="     "/>
    <m/>
    <m/>
    <m/>
    <m/>
    <m/>
    <m/>
    <m/>
    <m/>
    <m/>
    <m/>
    <m/>
    <m/>
    <m/>
    <m/>
    <m/>
    <m/>
    <m/>
    <m/>
    <m/>
  </r>
  <r>
    <s v="20150102"/>
    <s v="     "/>
    <n v="42161"/>
    <s v="6/6"/>
    <x v="0"/>
    <n v="0.88680555555555551"/>
    <s v="23"/>
    <n v="2"/>
    <s v="6"/>
    <x v="2"/>
    <n v="42161"/>
    <n v="0.88680555555555551"/>
    <s v="Metallic balloons cross phased and flashed transformer causing wire down outage and fires."/>
    <s v="     "/>
    <m/>
    <m/>
    <s v="N"/>
    <x v="0"/>
    <s v="1244988"/>
    <s v="15-0039081"/>
    <m/>
    <m/>
    <n v="110432576"/>
    <m/>
    <s v="     "/>
    <x v="1"/>
    <s v="PG&amp;E"/>
    <m/>
    <s v="Vegetation"/>
    <m/>
    <s v="D"/>
    <m/>
    <s v="&lt;0.25"/>
    <s v="Square Feet: ; Acreage: "/>
    <s v="Contact - 3rd Party"/>
    <s v="33.c. Balloon contact"/>
    <s v="Contact - 3rd Party"/>
    <s v="All types of equipment / facility failure"/>
    <s v="Contact - Balloon"/>
    <m/>
    <s v="Contact - Balloon"/>
    <s v="Conductor"/>
    <s v="Line to Ground"/>
    <s v="PACIFIC BELL"/>
    <s v="Overhead"/>
    <x v="3"/>
    <s v="Conductor"/>
    <m/>
    <s v="102135759"/>
    <s v="     "/>
    <s v="Non-HFTD"/>
    <x v="0"/>
    <m/>
    <m/>
    <n v="38.005699999999997"/>
    <n v="-121.238"/>
    <s v="San Joaquin"/>
    <s v="CHEROKEE-1102"/>
    <s v="163651101"/>
    <n v="12000"/>
    <s v="CHEROKEE 1101CB"/>
    <x v="0"/>
    <s v="COUNTY FIRE"/>
    <s v="Urban"/>
    <m/>
    <m/>
    <s v="No"/>
    <m/>
    <m/>
    <m/>
    <m/>
    <m/>
    <m/>
    <m/>
    <s v="N"/>
    <s v="N"/>
    <m/>
    <m/>
    <s v="     "/>
    <m/>
    <m/>
    <m/>
    <m/>
    <m/>
    <m/>
    <m/>
    <m/>
    <m/>
    <m/>
    <m/>
    <m/>
    <m/>
    <m/>
    <m/>
    <m/>
    <m/>
    <m/>
    <m/>
  </r>
  <r>
    <s v="MIA20157563"/>
    <s v="     "/>
    <n v="42161"/>
    <s v="6/6"/>
    <x v="0"/>
    <n v="0.88965277777777774"/>
    <s v="23"/>
    <n v="2"/>
    <s v="6"/>
    <x v="2"/>
    <n v="42161"/>
    <n v="0.88958333333333328"/>
    <s v="5080 NADOTTI RD / 1190 Darrigo Ln / A/F 5231 E. Harding Way in Stockton; Metallic balloons cross phased and flashed transformer causing wire down outage and fires"/>
    <s v="     "/>
    <s v="FAS"/>
    <n v="44253"/>
    <s v="Y"/>
    <x v="0"/>
    <s v="1244988"/>
    <s v="N/A"/>
    <m/>
    <s v="T003412867"/>
    <n v="110432575"/>
    <m/>
    <s v="     "/>
    <x v="1"/>
    <s v="PG&amp;E"/>
    <m/>
    <m/>
    <m/>
    <s v="D"/>
    <m/>
    <s v="&lt;0.25"/>
    <m/>
    <s v="Contact - 3rd Party"/>
    <s v="33.c. Balloon contact"/>
    <s v="Contact - 3rd Party"/>
    <s v="Contact from object"/>
    <s v="Contact - Balloon"/>
    <m/>
    <s v="Contact - Balloon"/>
    <s v="Transformer"/>
    <m/>
    <s v="Yes"/>
    <s v="Overhead"/>
    <x v="0"/>
    <m/>
    <m/>
    <s v="103198262"/>
    <s v="     "/>
    <s v="Non-HFTD"/>
    <x v="0"/>
    <m/>
    <m/>
    <n v="38.005699999999997"/>
    <n v="-121.238"/>
    <s v="San Joaquin"/>
    <s v="CHEROKEE-1101"/>
    <s v="163651101"/>
    <n v="11000"/>
    <m/>
    <x v="0"/>
    <m/>
    <s v="Urban"/>
    <m/>
    <m/>
    <s v="No"/>
    <m/>
    <m/>
    <m/>
    <m/>
    <m/>
    <m/>
    <m/>
    <s v="N"/>
    <s v="N"/>
    <m/>
    <m/>
    <s v="     "/>
    <m/>
    <m/>
    <m/>
    <m/>
    <m/>
    <m/>
    <m/>
    <m/>
    <m/>
    <m/>
    <m/>
    <m/>
    <m/>
    <m/>
    <m/>
    <m/>
    <m/>
    <m/>
    <m/>
  </r>
  <r>
    <s v="SAP201518184"/>
    <s v="     "/>
    <n v="42161"/>
    <s v="6/6"/>
    <x v="0"/>
    <m/>
    <s v="23"/>
    <n v="2"/>
    <s v="6"/>
    <x v="2"/>
    <n v="42159"/>
    <m/>
    <s v="716 East Lake Rd in Watsonville; C288 cap bank caught fire"/>
    <s v="     "/>
    <s v="SAP"/>
    <n v="44580"/>
    <s v="Y"/>
    <x v="0"/>
    <m/>
    <s v="N/A"/>
    <m/>
    <s v="N/A"/>
    <n v="110432868"/>
    <m/>
    <s v="     "/>
    <x v="0"/>
    <s v="PG&amp;E"/>
    <m/>
    <m/>
    <m/>
    <s v="D"/>
    <m/>
    <s v="Structure-PG&amp;E only"/>
    <m/>
    <s v="Equipment - PG&amp;E"/>
    <s v="34.a. Capacitor bank damage or failure"/>
    <s v="Equipment - PG&amp;E"/>
    <s v="Capacitor bank failure"/>
    <s v="Capacitor bank failure"/>
    <s v="Capacitor Bank"/>
    <m/>
    <m/>
    <m/>
    <s v="Yes"/>
    <s v="Overhead"/>
    <x v="0"/>
    <s v="Capacitor Bank"/>
    <m/>
    <s v="103438485"/>
    <s v="     "/>
    <s v="Non-HFTD"/>
    <x v="0"/>
    <m/>
    <m/>
    <n v="36.9208"/>
    <n v="-121.747"/>
    <s v="Santa Cruz"/>
    <s v="GREEN-VALLEY-2101"/>
    <m/>
    <m/>
    <m/>
    <x v="0"/>
    <m/>
    <m/>
    <m/>
    <m/>
    <s v="No"/>
    <m/>
    <m/>
    <m/>
    <m/>
    <m/>
    <m/>
    <m/>
    <s v="N"/>
    <s v="N"/>
    <m/>
    <m/>
    <s v="     "/>
    <m/>
    <m/>
    <m/>
    <m/>
    <m/>
    <m/>
    <m/>
    <m/>
    <m/>
    <m/>
    <m/>
    <m/>
    <m/>
    <m/>
    <m/>
    <m/>
    <m/>
    <m/>
    <m/>
  </r>
  <r>
    <s v="20150099"/>
    <s v="     "/>
    <n v="42161"/>
    <s v="6/6"/>
    <x v="0"/>
    <n v="0.47499999999999998"/>
    <s v="23"/>
    <n v="2"/>
    <s v="6"/>
    <x v="2"/>
    <n v="42161"/>
    <n v="0.47499999999999998"/>
    <m/>
    <s v="     "/>
    <m/>
    <m/>
    <s v="N"/>
    <x v="0"/>
    <s v="1244822"/>
    <s v="15-0039038"/>
    <m/>
    <m/>
    <m/>
    <m/>
    <s v="     "/>
    <x v="1"/>
    <s v="PG&amp;E"/>
    <m/>
    <s v="Vegetation"/>
    <m/>
    <s v="D"/>
    <m/>
    <s v="&lt;3 meters of linear travel"/>
    <s v="Square Feet: 10 x 10 ; Acreage: "/>
    <s v="Equipment - PG&amp;E"/>
    <s v="34.m. Connection device damage or failure"/>
    <s v="Equipment - PG&amp;E"/>
    <s v="All types of equipment / facility failure"/>
    <s v="Splice/Clamp/Connector"/>
    <s v="Splice/Clamp/Connector"/>
    <m/>
    <m/>
    <s v="Three Phase Fault"/>
    <s v="PACIFIC BELL"/>
    <s v="Overhead"/>
    <x v="3"/>
    <s v="Conductor"/>
    <m/>
    <s v="100433862"/>
    <s v="     "/>
    <s v="Non-HFTD"/>
    <x v="0"/>
    <m/>
    <m/>
    <n v="39.802900000000001"/>
    <n v="-121.90600000000001"/>
    <s v="Butte"/>
    <s v="ANITA-1105"/>
    <s v="102841105"/>
    <n v="12000"/>
    <s v="ANITA 1101CB"/>
    <x v="0"/>
    <m/>
    <s v="Agriculture"/>
    <m/>
    <m/>
    <s v="No"/>
    <m/>
    <m/>
    <m/>
    <m/>
    <m/>
    <m/>
    <m/>
    <s v="N"/>
    <s v="N"/>
    <m/>
    <m/>
    <s v="     "/>
    <m/>
    <m/>
    <m/>
    <m/>
    <m/>
    <m/>
    <m/>
    <m/>
    <m/>
    <m/>
    <m/>
    <m/>
    <m/>
    <m/>
    <m/>
    <m/>
    <m/>
    <m/>
    <m/>
  </r>
  <r>
    <s v="20150100"/>
    <s v="     "/>
    <n v="42161"/>
    <s v="6/6"/>
    <x v="0"/>
    <n v="0.5"/>
    <s v="23"/>
    <n v="2"/>
    <s v="6"/>
    <x v="2"/>
    <n v="42161"/>
    <n v="0.5"/>
    <m/>
    <s v="     "/>
    <m/>
    <m/>
    <s v="N"/>
    <x v="0"/>
    <s v="1244768"/>
    <s v="15-0039033"/>
    <m/>
    <m/>
    <m/>
    <m/>
    <s v="     "/>
    <x v="1"/>
    <s v="PG&amp;E"/>
    <m/>
    <s v="Vegetation"/>
    <m/>
    <s v="D"/>
    <m/>
    <s v="&lt;0.25"/>
    <s v="Square Feet: 15x100; Acreage: "/>
    <s v="Equipment - PG&amp;E"/>
    <s v="34.d. Lightning arrestor damage or failure"/>
    <s v="Equipment - PG&amp;E"/>
    <s v="All types of equipment / facility failure"/>
    <s v="Lightning Arrestor"/>
    <s v="Lightning Arrestor"/>
    <m/>
    <m/>
    <s v="Line to Ground"/>
    <m/>
    <s v="Overhead"/>
    <x v="3"/>
    <s v="Lightning Arrestor"/>
    <m/>
    <s v="101015092"/>
    <s v="     "/>
    <s v="Non-HFTD"/>
    <x v="0"/>
    <m/>
    <m/>
    <n v="36.982799999999997"/>
    <n v="-120.033"/>
    <s v="Madera"/>
    <s v="STOREY-1105"/>
    <s v="254611109"/>
    <n v="12000"/>
    <s v="N/A"/>
    <x v="0"/>
    <m/>
    <s v="Urban"/>
    <m/>
    <m/>
    <s v="No"/>
    <m/>
    <m/>
    <m/>
    <m/>
    <m/>
    <m/>
    <m/>
    <s v="N"/>
    <s v="N"/>
    <m/>
    <m/>
    <s v="     "/>
    <m/>
    <m/>
    <m/>
    <m/>
    <m/>
    <m/>
    <m/>
    <m/>
    <m/>
    <m/>
    <m/>
    <m/>
    <m/>
    <m/>
    <m/>
    <m/>
    <m/>
    <m/>
    <m/>
  </r>
  <r>
    <s v="MIA201610236"/>
    <s v="     "/>
    <n v="42527"/>
    <s v="6/6"/>
    <x v="0"/>
    <n v="0.80457175925925928"/>
    <s v="24"/>
    <n v="2"/>
    <s v="6"/>
    <x v="6"/>
    <n v="42527"/>
    <n v="0.8041666666666667"/>
    <s v="L7SF: WB STORY RD WEST OF RE (S/B BETWEEN J-2209 AND J-314. NORTH SIDE OF STORY RD, 300' WEST OF REMILLARD CT) in San Jose; VANDALS BROKE INTO, DAMAGED AND SET FIRE TO 600A, #7 SPLICEBOX BETWEEN J2209, AND J314; underground conductor broken and had to be "/>
    <s v="     "/>
    <s v="FAS"/>
    <n v="44250"/>
    <s v="Y"/>
    <x v="0"/>
    <s v="7267357"/>
    <s v="N/A"/>
    <m/>
    <s v="T003707426"/>
    <n v="111691210"/>
    <m/>
    <s v="     "/>
    <x v="0"/>
    <s v="PG&amp;E"/>
    <m/>
    <m/>
    <m/>
    <s v="D"/>
    <m/>
    <s v="Structure-PG&amp;E only"/>
    <m/>
    <s v="Contact - 3rd Party"/>
    <s v="33.e. Other contact from object"/>
    <s v="Contact - 3rd Party"/>
    <s v="Contact from object"/>
    <s v="Vandalism"/>
    <m/>
    <s v="Vandalism"/>
    <s v="Conductor"/>
    <m/>
    <s v="Unknown"/>
    <s v="Underground"/>
    <x v="0"/>
    <m/>
    <m/>
    <s v="SwitchOper #: 33586 "/>
    <s v="     "/>
    <s v="Non-HFTD"/>
    <x v="0"/>
    <m/>
    <m/>
    <n v="37.328600000000002"/>
    <n v="-121.863"/>
    <s v="Santa Clara"/>
    <s v="STONE-1108"/>
    <s v="83701108"/>
    <n v="11000"/>
    <m/>
    <x v="0"/>
    <m/>
    <s v="Urban"/>
    <m/>
    <m/>
    <s v="No"/>
    <m/>
    <m/>
    <m/>
    <m/>
    <m/>
    <m/>
    <m/>
    <s v="N"/>
    <s v="N"/>
    <m/>
    <m/>
    <s v="     "/>
    <m/>
    <m/>
    <m/>
    <m/>
    <m/>
    <m/>
    <m/>
    <m/>
    <m/>
    <m/>
    <m/>
    <m/>
    <m/>
    <m/>
    <m/>
    <m/>
    <m/>
    <m/>
    <m/>
  </r>
  <r>
    <s v="MIA20175622"/>
    <s v="     "/>
    <n v="42892"/>
    <s v="6/6"/>
    <x v="0"/>
    <n v="0.56901620370370365"/>
    <s v="23"/>
    <n v="2"/>
    <s v="6"/>
    <x v="0"/>
    <n v="42892"/>
    <n v="0.56874999999999998"/>
    <s v="Contact - Animal causing fire at the base of pole"/>
    <s v="     "/>
    <s v="FAS"/>
    <n v="44247"/>
    <s v="Y"/>
    <x v="0"/>
    <m/>
    <m/>
    <m/>
    <s v="T004051871"/>
    <n v="113662962"/>
    <m/>
    <s v="     "/>
    <x v="1"/>
    <s v="PG&amp;E"/>
    <m/>
    <m/>
    <m/>
    <s v="D"/>
    <m/>
    <s v="&lt;3 meters of linear travel"/>
    <m/>
    <s v="Contact - Animal - Bird"/>
    <s v="33.b. Animal contact"/>
    <s v="Contact - Bird"/>
    <s v="Contact from object"/>
    <s v="Contact - Animal"/>
    <m/>
    <s v="Contact - Animal"/>
    <s v="Pole"/>
    <m/>
    <s v="Yes"/>
    <s v="Overhead"/>
    <x v="0"/>
    <m/>
    <m/>
    <s v="101586457"/>
    <s v="     "/>
    <s v="Non-HFTD"/>
    <x v="0"/>
    <m/>
    <m/>
    <n v="38.1708"/>
    <n v="-121.679"/>
    <s v="Solano"/>
    <s v="GRAND-ISLAND-2226"/>
    <s v="62462226"/>
    <n v="22000"/>
    <m/>
    <x v="0"/>
    <m/>
    <s v="Urban"/>
    <m/>
    <m/>
    <s v="No"/>
    <m/>
    <m/>
    <m/>
    <m/>
    <m/>
    <m/>
    <m/>
    <s v="N"/>
    <s v="N"/>
    <m/>
    <m/>
    <s v="     "/>
    <m/>
    <m/>
    <m/>
    <m/>
    <m/>
    <m/>
    <m/>
    <m/>
    <m/>
    <m/>
    <m/>
    <m/>
    <m/>
    <m/>
    <m/>
    <m/>
    <m/>
    <m/>
    <m/>
  </r>
  <r>
    <s v="MIA201710728"/>
    <s v="     "/>
    <n v="42892"/>
    <s v="6/6"/>
    <x v="0"/>
    <n v="0.59081018518518513"/>
    <s v="23"/>
    <n v="2"/>
    <s v="6"/>
    <x v="0"/>
    <m/>
    <m/>
    <s v="Bird caused grass fire damaged pole"/>
    <s v="     "/>
    <s v="FAS"/>
    <n v="44257"/>
    <s v="Y"/>
    <x v="0"/>
    <m/>
    <m/>
    <m/>
    <s v="5424468"/>
    <m/>
    <m/>
    <s v="     "/>
    <x v="1"/>
    <s v="PG&amp;E"/>
    <m/>
    <m/>
    <m/>
    <s v="D"/>
    <m/>
    <s v="0.26-9.99"/>
    <m/>
    <s v="Contact - Animal - Bird"/>
    <s v="33.b. Animal contact"/>
    <s v="Contact - Bird"/>
    <s v="Contact from object"/>
    <s v="Contact - Animal"/>
    <m/>
    <s v="Contact - Animal"/>
    <s v="Pole"/>
    <m/>
    <s v="No"/>
    <s v="Overhead"/>
    <x v="0"/>
    <m/>
    <m/>
    <s v="103909261"/>
    <s v="     "/>
    <s v="Non-HFTD"/>
    <x v="0"/>
    <m/>
    <m/>
    <n v="35.094000000000001"/>
    <n v="-119.416"/>
    <s v="Kern"/>
    <s v="MARICOPA-1102"/>
    <s v="254211102"/>
    <n v="11000"/>
    <m/>
    <x v="0"/>
    <m/>
    <s v="Desert Shrub"/>
    <m/>
    <m/>
    <s v="No"/>
    <m/>
    <m/>
    <m/>
    <m/>
    <m/>
    <m/>
    <m/>
    <s v="N"/>
    <s v="N"/>
    <m/>
    <m/>
    <s v="     "/>
    <m/>
    <m/>
    <m/>
    <m/>
    <m/>
    <m/>
    <m/>
    <m/>
    <m/>
    <m/>
    <m/>
    <m/>
    <m/>
    <m/>
    <m/>
    <m/>
    <m/>
    <m/>
    <m/>
  </r>
  <r>
    <s v="20170078"/>
    <s v="     "/>
    <n v="42892"/>
    <s v="6/6"/>
    <x v="0"/>
    <n v="0.38541666666666669"/>
    <s v="23"/>
    <n v="2"/>
    <s v="6"/>
    <x v="0"/>
    <n v="42892"/>
    <n v="0.3888888888888889"/>
    <s v="CREW ENROUTE,  BAD PG CONNECTION"/>
    <s v="     "/>
    <m/>
    <m/>
    <s v="N"/>
    <x v="0"/>
    <s v="1797913"/>
    <s v="17-0053027"/>
    <m/>
    <m/>
    <n v="112932002"/>
    <m/>
    <s v="     "/>
    <x v="1"/>
    <s v="PG&amp;E"/>
    <m/>
    <s v="Vegetation"/>
    <m/>
    <s v="D"/>
    <m/>
    <s v="&lt;0.25"/>
    <s v="Square Feet: ; Acreage: "/>
    <s v="Equipment - PG&amp;E"/>
    <s v="34.m. Connection device damage or failure"/>
    <s v="Equipment - PG&amp;E"/>
    <s v="All types of equipment / facility failure"/>
    <s v="Splice/Clamp/Connector"/>
    <s v="Splice/Clamp/Connector"/>
    <m/>
    <m/>
    <s v="Force Out,Line to Line"/>
    <s v="Unknown"/>
    <s v="Overhead"/>
    <x v="3"/>
    <s v="Conductor"/>
    <m/>
    <s v="102306658"/>
    <s v="     "/>
    <s v="Non-HFTD"/>
    <x v="0"/>
    <m/>
    <m/>
    <n v="36.454300000000003"/>
    <n v="-119.134"/>
    <s v="Tulare"/>
    <s v="STONE-CORRAL-1110"/>
    <s v="252921110"/>
    <n v="12000"/>
    <s v="STONE CORRAL 11107481F"/>
    <x v="0"/>
    <s v="TIM ROGERS,   559-358-7120"/>
    <s v="Herbaceous"/>
    <m/>
    <m/>
    <s v="No"/>
    <m/>
    <m/>
    <m/>
    <m/>
    <m/>
    <m/>
    <m/>
    <s v="N"/>
    <s v="N"/>
    <m/>
    <m/>
    <s v="     "/>
    <m/>
    <m/>
    <m/>
    <m/>
    <m/>
    <m/>
    <m/>
    <m/>
    <m/>
    <m/>
    <m/>
    <m/>
    <m/>
    <m/>
    <m/>
    <m/>
    <m/>
    <m/>
    <m/>
  </r>
  <r>
    <s v="20170079"/>
    <s v="     "/>
    <n v="42892"/>
    <s v="6/6"/>
    <x v="0"/>
    <m/>
    <s v="23"/>
    <n v="2"/>
    <s v="6"/>
    <x v="0"/>
    <n v="42892"/>
    <n v="0.40833333333333333"/>
    <s v="crow may have started fire/it was at base of pole w/ fresh arcinig up on line and flashed de bell"/>
    <s v="     "/>
    <m/>
    <m/>
    <s v="N"/>
    <x v="0"/>
    <m/>
    <m/>
    <m/>
    <m/>
    <m/>
    <m/>
    <s v="     "/>
    <x v="1"/>
    <s v="PG&amp;E"/>
    <m/>
    <s v="Vegetation"/>
    <m/>
    <s v="D"/>
    <m/>
    <s v="10-99"/>
    <s v="Square Feet: ; Acreage: "/>
    <s v="Contact - Animal - Bird"/>
    <s v="33.b. Animal contact"/>
    <s v="Contact - Bird"/>
    <s v="All types of equipment / facility failure"/>
    <s v="Contact - Animal"/>
    <m/>
    <s v="Contact - Animal"/>
    <s v="Conductor"/>
    <m/>
    <s v="Unknown"/>
    <s v="Overhead"/>
    <x v="3"/>
    <s v="Conductor"/>
    <m/>
    <s v="101199765"/>
    <s v="     "/>
    <s v="Non-HFTD"/>
    <x v="0"/>
    <m/>
    <m/>
    <n v="36.998600000000003"/>
    <n v="-120.937"/>
    <s v="Merced"/>
    <s v="WRIGHT-1110"/>
    <s v="254641110"/>
    <n v="12000"/>
    <m/>
    <x v="0"/>
    <s v="Cal Fire"/>
    <s v="Agriculture"/>
    <m/>
    <m/>
    <s v="No"/>
    <s v="10"/>
    <m/>
    <m/>
    <m/>
    <m/>
    <m/>
    <m/>
    <s v="N"/>
    <s v="N"/>
    <m/>
    <m/>
    <s v="     "/>
    <m/>
    <m/>
    <m/>
    <m/>
    <m/>
    <m/>
    <m/>
    <m/>
    <m/>
    <m/>
    <m/>
    <m/>
    <m/>
    <m/>
    <m/>
    <m/>
    <m/>
    <m/>
    <m/>
  </r>
  <r>
    <s v="20170080"/>
    <s v="     "/>
    <n v="42892"/>
    <s v="6/6"/>
    <x v="0"/>
    <m/>
    <s v="23"/>
    <n v="2"/>
    <s v="6"/>
    <x v="0"/>
    <m/>
    <m/>
    <s v="BIRD FLASHED AT CUTOUTS ON POLE CAUSED FIRE AT BASE OF POLE"/>
    <s v="     "/>
    <m/>
    <m/>
    <s v="N"/>
    <x v="0"/>
    <m/>
    <m/>
    <m/>
    <m/>
    <m/>
    <m/>
    <s v="     "/>
    <x v="1"/>
    <s v="PG&amp;E"/>
    <m/>
    <s v="Vegetation"/>
    <m/>
    <s v="D"/>
    <m/>
    <s v="&lt;3 meters of linear travel"/>
    <s v="Square Feet: ; Acreage: "/>
    <s v="Contact - Animal - Bird"/>
    <s v="33.b. Animal contact"/>
    <s v="Contact - Bird"/>
    <s v="All types of equipment / facility failure"/>
    <s v="Contact - Animal"/>
    <m/>
    <s v="Contact - Animal"/>
    <s v="Fuse"/>
    <m/>
    <s v="FRONTIER COMMUNICATI"/>
    <s v="Overhead"/>
    <x v="3"/>
    <s v="Fuse"/>
    <m/>
    <s v="101666656"/>
    <s v="     "/>
    <s v="Non-HFTD"/>
    <x v="0"/>
    <m/>
    <m/>
    <n v="38.171100000000003"/>
    <n v="-121.678"/>
    <s v="Solano"/>
    <s v="GRAND-ISLAND-2226"/>
    <s v="62462226"/>
    <n v="21000"/>
    <m/>
    <x v="0"/>
    <s v="Unknown"/>
    <s v="Urban"/>
    <m/>
    <m/>
    <s v="No"/>
    <m/>
    <m/>
    <m/>
    <m/>
    <m/>
    <m/>
    <m/>
    <s v="N"/>
    <s v="N"/>
    <m/>
    <m/>
    <s v="     "/>
    <m/>
    <m/>
    <m/>
    <m/>
    <m/>
    <m/>
    <m/>
    <m/>
    <m/>
    <m/>
    <m/>
    <m/>
    <m/>
    <m/>
    <m/>
    <m/>
    <m/>
    <m/>
    <m/>
  </r>
  <r>
    <s v="20180249"/>
    <s v="     "/>
    <n v="43257"/>
    <s v="6/6"/>
    <x v="0"/>
    <n v="0.625"/>
    <s v="23"/>
    <n v="2"/>
    <s v="6"/>
    <x v="1"/>
    <n v="43257"/>
    <n v="0.625"/>
    <s v="Arcing wire caused fire and damage to other PG&amp;E equipment"/>
    <s v="     "/>
    <s v="FAS"/>
    <m/>
    <s v="N"/>
    <x v="0"/>
    <s v="103027"/>
    <s v="18-0048080"/>
    <m/>
    <m/>
    <m/>
    <s v="EI180606A"/>
    <s v="     "/>
    <x v="1"/>
    <s v="PG&amp;E"/>
    <m/>
    <m/>
    <m/>
    <s v="D"/>
    <m/>
    <s v="0.26-9.99"/>
    <m/>
    <s v="Equipment - PG&amp;E"/>
    <s v="34.b. Conductor damage or failure"/>
    <s v="Equipment - PG&amp;E"/>
    <s v="All types of equipment / facility failure"/>
    <s v="Conductor"/>
    <s v="Conductor"/>
    <m/>
    <m/>
    <s v="Line to Ground"/>
    <m/>
    <s v="Overhead"/>
    <x v="3"/>
    <s v="Conductor - Primary"/>
    <m/>
    <s v="2506"/>
    <s v="     "/>
    <s v="Non-HFTD"/>
    <x v="0"/>
    <m/>
    <m/>
    <n v="38.778700000000001"/>
    <n v="-121.477"/>
    <s v="Sutter"/>
    <s v="CATLETT-1102"/>
    <s v="153761102"/>
    <n v="11000"/>
    <s v="CATLETT 11022506"/>
    <x v="0"/>
    <m/>
    <s v="Agriculture"/>
    <m/>
    <m/>
    <s v="No"/>
    <m/>
    <m/>
    <m/>
    <m/>
    <m/>
    <m/>
    <m/>
    <s v="N"/>
    <s v="N"/>
    <m/>
    <m/>
    <s v="     "/>
    <m/>
    <m/>
    <m/>
    <m/>
    <m/>
    <m/>
    <m/>
    <m/>
    <m/>
    <m/>
    <m/>
    <m/>
    <m/>
    <m/>
    <m/>
    <m/>
    <m/>
    <m/>
    <m/>
  </r>
  <r>
    <s v="20180248"/>
    <s v="     "/>
    <n v="43257"/>
    <s v="6/6"/>
    <x v="0"/>
    <n v="0.51249999999999996"/>
    <s v="23"/>
    <n v="2"/>
    <s v="6"/>
    <x v="1"/>
    <n v="43257"/>
    <n v="0.51249999999999996"/>
    <s v="T-men remarks &quot;Sec wrapped, denergized TX, unwrapped sec, generated tag for crew to come out and check TX because the neutral was burned up on TX&quot;"/>
    <s v="     "/>
    <s v="FAS"/>
    <m/>
    <s v="N"/>
    <x v="0"/>
    <s v="102847"/>
    <s v="18-0047932"/>
    <m/>
    <m/>
    <m/>
    <m/>
    <s v="     "/>
    <x v="0"/>
    <s v="PG&amp;E"/>
    <m/>
    <m/>
    <m/>
    <s v="D"/>
    <m/>
    <s v="Structure-PG&amp;E only"/>
    <m/>
    <s v="Equipment - PG&amp;E"/>
    <s v="34.o. Other"/>
    <s v="Equipment - PG&amp;E"/>
    <s v="All types of equipment / facility failure"/>
    <s v="Other"/>
    <s v="Splice/Clamp/Connector"/>
    <m/>
    <m/>
    <s v="Force Out"/>
    <m/>
    <s v="Overhead"/>
    <x v="3"/>
    <s v="Splice/Clamp/Connector"/>
    <m/>
    <s v="MTR#1007152710"/>
    <s v="     "/>
    <s v="Non-HFTD"/>
    <x v="0"/>
    <m/>
    <m/>
    <n v="37.853299999999997"/>
    <n v="-122.251"/>
    <s v="Alameda"/>
    <s v="STUART-0406"/>
    <s v="013840406"/>
    <n v="4000"/>
    <s v="OAKLAND D 1112CR192"/>
    <x v="0"/>
    <m/>
    <s v="Urban"/>
    <m/>
    <m/>
    <s v="No"/>
    <m/>
    <m/>
    <m/>
    <m/>
    <m/>
    <m/>
    <m/>
    <s v="N"/>
    <s v="N"/>
    <m/>
    <m/>
    <s v="     "/>
    <m/>
    <m/>
    <m/>
    <m/>
    <m/>
    <m/>
    <m/>
    <m/>
    <m/>
    <m/>
    <m/>
    <m/>
    <m/>
    <m/>
    <m/>
    <m/>
    <m/>
    <m/>
    <m/>
  </r>
  <r>
    <s v="20180252"/>
    <s v="     "/>
    <n v="43257"/>
    <s v="6/6"/>
    <x v="0"/>
    <n v="0.87916666666666665"/>
    <s v="23"/>
    <n v="2"/>
    <s v="6"/>
    <x v="1"/>
    <n v="43257"/>
    <n v="0.87916666666666665"/>
    <s v="ILIS cause - &quot;Vegetation, Tree - branch fell on line&quot;.  &quot; WIRE DOWN ALL 3 PHASES&quot;"/>
    <s v="     "/>
    <s v="FAS"/>
    <m/>
    <s v="N"/>
    <x v="0"/>
    <s v="103269"/>
    <s v="18-0048158"/>
    <m/>
    <m/>
    <m/>
    <m/>
    <s v="     "/>
    <x v="1"/>
    <s v="PG&amp;E"/>
    <m/>
    <m/>
    <m/>
    <s v="D"/>
    <m/>
    <s v="&lt;0.25"/>
    <m/>
    <s v="Vegetation"/>
    <s v="33.a. Veg. contact"/>
    <s v="Vegetation"/>
    <s v="Contact from object"/>
    <s v="Vegetation"/>
    <m/>
    <s v="Contact - Vegetation"/>
    <s v="Conductor"/>
    <s v="Line to Line,None"/>
    <m/>
    <s v="Overhead"/>
    <x v="3"/>
    <m/>
    <m/>
    <s v="8872"/>
    <s v="     "/>
    <s v="Non-HFTD"/>
    <x v="0"/>
    <m/>
    <m/>
    <n v="38.033799999999999"/>
    <n v="-121.736"/>
    <s v="Sacramento"/>
    <s v="GRAND-ISLAND-2225"/>
    <s v="062462225"/>
    <n v="22000"/>
    <s v="GRAND ISLAND 22258872"/>
    <x v="0"/>
    <m/>
    <s v="Herbaceous"/>
    <m/>
    <m/>
    <s v="No"/>
    <m/>
    <m/>
    <m/>
    <m/>
    <m/>
    <m/>
    <m/>
    <s v="N"/>
    <s v="N"/>
    <m/>
    <m/>
    <s v="     "/>
    <s v="38.15100000"/>
    <s v="-121.68037000"/>
    <s v="Jun  7 2018 12:00AM"/>
    <s v="Unverified"/>
    <s v="Matthew West/MTWH-209-665-5381. Found Equipment 8872. Could not find any evidence of tree branch falling into lines. Checked all spans South of East side of Rio Vista bridge, up to 15 spans South of Rio Vista Bridge._x000d__x000a_"/>
    <m/>
    <m/>
    <m/>
    <m/>
    <m/>
    <m/>
    <m/>
    <m/>
    <m/>
    <m/>
    <m/>
    <m/>
    <m/>
    <m/>
  </r>
  <r>
    <s v="20180251"/>
    <s v="     "/>
    <n v="43257"/>
    <s v="6/6"/>
    <x v="0"/>
    <n v="0.80625000000000002"/>
    <s v="23"/>
    <n v="2"/>
    <s v="6"/>
    <x v="1"/>
    <n v="43257"/>
    <n v="0.80625000000000002"/>
    <m/>
    <s v="     "/>
    <s v="Charles"/>
    <m/>
    <s v="N"/>
    <x v="0"/>
    <s v="103252"/>
    <s v="18-0048155"/>
    <m/>
    <m/>
    <m/>
    <m/>
    <s v="     "/>
    <x v="1"/>
    <s v="PG&amp;E"/>
    <m/>
    <m/>
    <m/>
    <s v="D"/>
    <m/>
    <s v="Unknown"/>
    <m/>
    <s v="Contact - 3rd Party"/>
    <s v="33.e. Other contact from object"/>
    <s v="Contact - 3rd Party"/>
    <s v="Contact from object"/>
    <s v="Contact - 3rd Party"/>
    <m/>
    <s v="Contact - 3rd Party"/>
    <s v="Fuse"/>
    <s v="Line to Line"/>
    <m/>
    <s v="Overhead"/>
    <x v="3"/>
    <m/>
    <m/>
    <s v="1607"/>
    <s v="     "/>
    <s v="Non-HFTD"/>
    <x v="0"/>
    <m/>
    <m/>
    <n v="38.001199999999997"/>
    <n v="-121.095"/>
    <s v="San Joaquin"/>
    <s v="LINDEN-1104"/>
    <s v="162071104"/>
    <n v="11000"/>
    <s v="LINDEN 1104CB"/>
    <x v="0"/>
    <m/>
    <s v="Agriculture"/>
    <m/>
    <m/>
    <s v="No"/>
    <m/>
    <m/>
    <m/>
    <m/>
    <m/>
    <m/>
    <m/>
    <s v="N"/>
    <s v="N"/>
    <m/>
    <m/>
    <s v="     "/>
    <m/>
    <m/>
    <m/>
    <m/>
    <m/>
    <m/>
    <m/>
    <m/>
    <m/>
    <m/>
    <m/>
    <m/>
    <m/>
    <m/>
    <m/>
    <m/>
    <m/>
    <m/>
    <m/>
  </r>
  <r>
    <s v="20180253"/>
    <s v="     "/>
    <n v="43257"/>
    <s v="6/6"/>
    <x v="0"/>
    <m/>
    <s v="23"/>
    <n v="2"/>
    <s v="6"/>
    <x v="1"/>
    <m/>
    <m/>
    <s v="Tree fell thru line.  Person in contact with fallen line while it was still energized"/>
    <s v="     "/>
    <s v="FAS"/>
    <m/>
    <s v="N"/>
    <x v="0"/>
    <m/>
    <m/>
    <m/>
    <m/>
    <m/>
    <m/>
    <s v="     "/>
    <x v="1"/>
    <s v="PG&amp;E"/>
    <m/>
    <m/>
    <m/>
    <s v="D"/>
    <m/>
    <s v="0.26-9.99"/>
    <m/>
    <s v="Vegetation"/>
    <s v="33.a. Veg. contact"/>
    <s v="Vegetation"/>
    <s v="Contact from object"/>
    <s v="Vegetation"/>
    <m/>
    <s v="Contact - Vegetation"/>
    <s v="Conductor"/>
    <m/>
    <m/>
    <m/>
    <x v="1"/>
    <m/>
    <m/>
    <m/>
    <s v="     "/>
    <s v="Non-HFTD"/>
    <x v="0"/>
    <m/>
    <m/>
    <n v="36.283700000000003"/>
    <n v="-119.773"/>
    <s v="Kings"/>
    <s v="JACOBS-CORNER-1101"/>
    <s v="254771101"/>
    <n v="750"/>
    <s v="N/A"/>
    <x v="0"/>
    <m/>
    <s v="Agriculture"/>
    <m/>
    <m/>
    <s v="No"/>
    <m/>
    <m/>
    <m/>
    <m/>
    <m/>
    <m/>
    <m/>
    <s v="N"/>
    <s v="N"/>
    <m/>
    <m/>
    <s v="     "/>
    <m/>
    <m/>
    <m/>
    <m/>
    <m/>
    <m/>
    <m/>
    <m/>
    <m/>
    <m/>
    <m/>
    <m/>
    <m/>
    <m/>
    <m/>
    <m/>
    <m/>
    <m/>
    <m/>
  </r>
  <r>
    <s v="20180250"/>
    <s v="     "/>
    <n v="43257"/>
    <s v="6/6"/>
    <x v="0"/>
    <m/>
    <s v="23"/>
    <n v="2"/>
    <s v="6"/>
    <x v="1"/>
    <m/>
    <m/>
    <s v="T-men &quot;SERVICE FROM POLE TO POLE REAR OF. BURNED OPEN MID SPAN, DUE TO RUBBING ON TREE BRANCHES&quot;"/>
    <s v="     "/>
    <s v="FAS"/>
    <m/>
    <s v="N"/>
    <x v="0"/>
    <s v="103222"/>
    <m/>
    <m/>
    <m/>
    <m/>
    <m/>
    <s v="     "/>
    <x v="1"/>
    <s v="PG&amp;E"/>
    <m/>
    <m/>
    <m/>
    <s v="D"/>
    <m/>
    <s v="&lt;0.25"/>
    <m/>
    <s v="Vegetation"/>
    <s v="33.a. Veg. contact"/>
    <s v="Vegetation"/>
    <s v="Contact from object"/>
    <s v="Vegetation"/>
    <m/>
    <s v="Contact - Vegetation"/>
    <s v="Service Drop"/>
    <m/>
    <m/>
    <m/>
    <x v="1"/>
    <m/>
    <m/>
    <m/>
    <s v="     "/>
    <s v="Non-HFTD"/>
    <x v="0"/>
    <m/>
    <m/>
    <n v="37.146000000000001"/>
    <n v="-121.66800000000001"/>
    <s v="Santa Clara"/>
    <s v="MORGAN-HILL-2108"/>
    <s v="083242108"/>
    <n v="750"/>
    <s v="N/A"/>
    <x v="0"/>
    <m/>
    <s v="Agriculture"/>
    <m/>
    <m/>
    <s v="No"/>
    <m/>
    <m/>
    <m/>
    <m/>
    <m/>
    <m/>
    <m/>
    <s v="N"/>
    <s v="N"/>
    <m/>
    <m/>
    <s v="     "/>
    <m/>
    <m/>
    <m/>
    <m/>
    <m/>
    <m/>
    <m/>
    <m/>
    <m/>
    <m/>
    <m/>
    <m/>
    <m/>
    <m/>
    <m/>
    <m/>
    <m/>
    <m/>
    <m/>
  </r>
  <r>
    <s v="20180247"/>
    <s v="     "/>
    <n v="43257"/>
    <s v="6/6"/>
    <x v="0"/>
    <n v="0.46319444444444446"/>
    <s v="23"/>
    <n v="2"/>
    <s v="6"/>
    <x v="1"/>
    <n v="43257"/>
    <n v="0.46319444444444446"/>
    <m/>
    <s v="     "/>
    <s v="Charles"/>
    <m/>
    <s v="N"/>
    <x v="0"/>
    <s v="102784"/>
    <s v="18-0047901"/>
    <m/>
    <m/>
    <m/>
    <m/>
    <s v="     "/>
    <x v="1"/>
    <s v="PG&amp;E"/>
    <m/>
    <m/>
    <m/>
    <s v="D"/>
    <m/>
    <s v="Unknown"/>
    <m/>
    <s v="Contact - 3rd Party"/>
    <s v="33.e. Other contact from object"/>
    <s v="Contact - 3rd Party"/>
    <s v="Contact from object"/>
    <s v="Contact - 3rd Party"/>
    <m/>
    <s v="Contact - 3rd Party"/>
    <s v="Conductor"/>
    <s v="Line to Line"/>
    <m/>
    <s v="Overhead"/>
    <x v="3"/>
    <m/>
    <m/>
    <s v="4456"/>
    <s v="     "/>
    <s v="Non-HFTD"/>
    <x v="0"/>
    <m/>
    <m/>
    <n v="38.273400000000002"/>
    <n v="-122.438"/>
    <s v="Sonoma"/>
    <s v="SONOMA-1105"/>
    <s v="042721105"/>
    <n v="11000"/>
    <s v="SONOMA 1105CB"/>
    <x v="0"/>
    <m/>
    <s v="Hardwood Woodland"/>
    <m/>
    <m/>
    <s v="No"/>
    <m/>
    <m/>
    <m/>
    <m/>
    <m/>
    <m/>
    <m/>
    <s v="N"/>
    <s v="N"/>
    <m/>
    <m/>
    <s v="     "/>
    <m/>
    <m/>
    <m/>
    <m/>
    <m/>
    <m/>
    <m/>
    <m/>
    <m/>
    <m/>
    <m/>
    <m/>
    <m/>
    <m/>
    <m/>
    <m/>
    <m/>
    <m/>
    <m/>
  </r>
  <r>
    <s v="20180246"/>
    <s v="     "/>
    <n v="43257"/>
    <s v="6/6"/>
    <x v="0"/>
    <n v="0.31666666666666665"/>
    <s v="23"/>
    <n v="2"/>
    <s v="6"/>
    <x v="1"/>
    <n v="43257"/>
    <n v="0.31666666666666665"/>
    <s v="T-men &quot;Car pole accident which caused the wire to come down and start a small grass fir&quot;"/>
    <s v="     "/>
    <s v="FAS"/>
    <m/>
    <s v="N"/>
    <x v="0"/>
    <s v="102500"/>
    <s v="18-0047776"/>
    <m/>
    <m/>
    <m/>
    <m/>
    <s v="     "/>
    <x v="1"/>
    <s v="PG&amp;E"/>
    <m/>
    <m/>
    <m/>
    <s v="D"/>
    <m/>
    <s v="&lt;0.25"/>
    <m/>
    <s v="Contact - 3rd Party"/>
    <s v="33.d. Vehicle contact"/>
    <s v="Contact - 3rd Party"/>
    <s v="Contact from object"/>
    <s v="Contact - Vehicle"/>
    <m/>
    <s v="Contact - Vehicle"/>
    <s v="Pole"/>
    <s v="Multi-Fault,Force Out"/>
    <m/>
    <s v="Overhead"/>
    <x v="3"/>
    <m/>
    <m/>
    <s v="1109/2"/>
    <s v="     "/>
    <s v="Non-HFTD"/>
    <x v="0"/>
    <m/>
    <m/>
    <n v="38.087000000000003"/>
    <n v="-121.31699999999999"/>
    <s v="San Joaquin"/>
    <s v="METTLER-1110"/>
    <s v="163701110"/>
    <n v="11000"/>
    <s v="METTLER 1110CB"/>
    <x v="0"/>
    <m/>
    <s v="Agriculture"/>
    <m/>
    <m/>
    <s v="No"/>
    <m/>
    <m/>
    <m/>
    <m/>
    <m/>
    <m/>
    <m/>
    <s v="N"/>
    <s v="N"/>
    <m/>
    <m/>
    <s v="     "/>
    <m/>
    <m/>
    <m/>
    <m/>
    <m/>
    <m/>
    <m/>
    <m/>
    <m/>
    <m/>
    <m/>
    <m/>
    <m/>
    <m/>
    <m/>
    <m/>
    <m/>
    <m/>
    <m/>
  </r>
  <r>
    <s v="MIA201911022"/>
    <s v="     "/>
    <n v="43622"/>
    <s v="6/6"/>
    <x v="0"/>
    <n v="0.59828703703703701"/>
    <s v="23"/>
    <n v="2"/>
    <s v="6"/>
    <x v="3"/>
    <n v="43622"/>
    <n v="0.59791666666666665"/>
    <s v="Balloon made contact with the line, fire caused by PG&amp;E equipment"/>
    <s v="     "/>
    <s v="FAS"/>
    <n v="44243"/>
    <s v="Y"/>
    <x v="0"/>
    <s v="399915"/>
    <s v="N/A"/>
    <m/>
    <s v="T004664532"/>
    <m/>
    <m/>
    <s v="     "/>
    <x v="1"/>
    <s v="PG&amp;E"/>
    <m/>
    <m/>
    <m/>
    <s v="D"/>
    <m/>
    <s v="&lt;0.25"/>
    <m/>
    <s v="Wire-Wire Contact"/>
    <s v="35.a. Wire-to-wire contact / contamination"/>
    <s v="Wire-Wire Contact"/>
    <s v="Other"/>
    <s v="Balloon contact"/>
    <m/>
    <m/>
    <m/>
    <m/>
    <s v="Yes"/>
    <s v="Overhead"/>
    <x v="0"/>
    <m/>
    <m/>
    <s v="100222333"/>
    <s v="     "/>
    <s v="Non-HFTD"/>
    <x v="0"/>
    <m/>
    <m/>
    <n v="35.133099999999999"/>
    <n v="-119.47799999999999"/>
    <s v="Kern"/>
    <s v="TAFT-1104"/>
    <s v="252081104"/>
    <n v="11000"/>
    <m/>
    <x v="0"/>
    <m/>
    <s v="Urban"/>
    <m/>
    <m/>
    <s v="No"/>
    <m/>
    <m/>
    <m/>
    <m/>
    <m/>
    <m/>
    <m/>
    <s v="N"/>
    <s v="N"/>
    <m/>
    <m/>
    <s v="     "/>
    <m/>
    <m/>
    <m/>
    <m/>
    <m/>
    <m/>
    <m/>
    <m/>
    <m/>
    <m/>
    <m/>
    <m/>
    <m/>
    <m/>
    <m/>
    <m/>
    <m/>
    <m/>
    <m/>
  </r>
  <r>
    <s v="20190277"/>
    <s v="     "/>
    <n v="43622"/>
    <s v="6/6"/>
    <x v="0"/>
    <m/>
    <s v="23"/>
    <n v="2"/>
    <s v="6"/>
    <x v="3"/>
    <n v="43622"/>
    <m/>
    <s v="Service wire twisted up in tree and wore off at hot connector as well as breaking neutral"/>
    <s v="     "/>
    <s v="FAS"/>
    <m/>
    <s v="N"/>
    <x v="0"/>
    <s v="399323"/>
    <m/>
    <m/>
    <s v="T004663812"/>
    <n v="0"/>
    <m/>
    <s v="     "/>
    <x v="0"/>
    <s v="PG&amp;E"/>
    <m/>
    <m/>
    <m/>
    <s v="D"/>
    <m/>
    <s v="Other"/>
    <s v="1' in bush"/>
    <s v="Vegetation"/>
    <s v="33.a. Veg. contact"/>
    <s v="Vegetation"/>
    <s v="Contact from object"/>
    <s v="Contact - Vegetation"/>
    <m/>
    <s v="Contact - Vegetation"/>
    <m/>
    <m/>
    <m/>
    <s v="Overhead"/>
    <x v="0"/>
    <m/>
    <m/>
    <s v="418877744112"/>
    <s v="     "/>
    <s v="Non-HFTD"/>
    <x v="0"/>
    <m/>
    <m/>
    <n v="36.5443"/>
    <n v="-119.383"/>
    <s v="TULARE"/>
    <s v="REEDLEY-1110"/>
    <m/>
    <m/>
    <m/>
    <x v="0"/>
    <m/>
    <m/>
    <m/>
    <m/>
    <s v="No"/>
    <m/>
    <m/>
    <m/>
    <m/>
    <m/>
    <m/>
    <m/>
    <s v="N"/>
    <s v="N"/>
    <m/>
    <m/>
    <s v="     "/>
    <m/>
    <m/>
    <m/>
    <m/>
    <m/>
    <m/>
    <m/>
    <m/>
    <m/>
    <m/>
    <m/>
    <m/>
    <m/>
    <m/>
    <m/>
    <m/>
    <m/>
    <m/>
    <m/>
  </r>
  <r>
    <s v="20200526"/>
    <s v="     "/>
    <n v="43988"/>
    <s v="6/6"/>
    <x v="0"/>
    <n v="0.76249999999999996"/>
    <s v="23"/>
    <n v="2"/>
    <s v="6"/>
    <x v="4"/>
    <n v="43988"/>
    <n v="0.73263888888888884"/>
    <s v="On June 6, 2020 at 1818 hours, a PG&amp;E troubleman was dispatched to the Madison 1103 Distribution Circuit on Hwy 16 in the city of Monument Hills for reports of a wires down outage. Initial analysis indicates a tree grew into primary overhead lines causing two phases to slap together, one span north of fuse 2917. The fault caused the center phase overhead jumper, 4 poles west of fuse 8093, to burn open and ignite a grass fire that was suppressed by the Fire Department. A crew was dispatched for tree trimming and an EC tag was created for the damaged center phase jumper to be replaced. Power was restored to all 939 customers by 0110 hours on June 7, 2020."/>
    <s v="     "/>
    <s v="FAS"/>
    <m/>
    <s v="N"/>
    <x v="0"/>
    <s v="933028"/>
    <s v="20-0058485"/>
    <m/>
    <s v="T004981427"/>
    <m/>
    <m/>
    <s v="     "/>
    <x v="1"/>
    <s v="PG&amp;E"/>
    <m/>
    <s v="Vegetation"/>
    <m/>
    <s v="D"/>
    <s v="D"/>
    <s v="&lt;3 meters of linear travel"/>
    <m/>
    <s v="Vegetation"/>
    <s v="33.a. Veg. contact"/>
    <s v="Vegetation"/>
    <s v="Contact from object"/>
    <s v="Contact - Vegetation"/>
    <m/>
    <s v="Contact - Vegetation"/>
    <s v="Jumper"/>
    <s v="Line to Line"/>
    <m/>
    <s v="Overhead"/>
    <x v="3"/>
    <s v="Jumper"/>
    <m/>
    <s v="Circuit ID: 063171103"/>
    <s v="     "/>
    <s v="Non-HFTD"/>
    <x v="0"/>
    <m/>
    <m/>
    <n v="38.6721"/>
    <n v="-121.9"/>
    <s v="Yolo"/>
    <s v="MADISON-1103"/>
    <m/>
    <n v="12000"/>
    <m/>
    <x v="0"/>
    <s v="Yolo County Fire Department"/>
    <s v="Agriculture"/>
    <m/>
    <m/>
    <s v="No"/>
    <m/>
    <m/>
    <m/>
    <m/>
    <m/>
    <m/>
    <m/>
    <s v="N"/>
    <s v="N"/>
    <m/>
    <m/>
    <s v="     "/>
    <s v="38.67094800"/>
    <s v="-121.89512300"/>
    <s v="Jun 10 2020 12:00AM"/>
    <s v="WindBlew"/>
    <s v="Radha Adhikary visited the location on 06/10/2020 @ address # 18474 Rd 93 and found the following results. Radha found an Eucalyptus tree in front yard which top blown into wires due to strong wind and outage occured, so tree crew cut half of the teee and left debris on site which is still on site.Radha also talked with customer and he said it was very windy and also grass &amp; pole burned along HWY 16, 6spn/NW frm corner.Radha took some pictures. She also talked wirh T-man to find outage location."/>
    <s v="EUCA"/>
    <s v="38"/>
    <s v="5"/>
    <s v="12"/>
    <s v="Slight"/>
    <s v="None"/>
    <s v="N"/>
    <s v="1"/>
    <m/>
    <s v="Plain"/>
    <s v="D"/>
    <s v="CrossArm"/>
    <s v="BareWire"/>
    <m/>
  </r>
  <r>
    <s v="20200527"/>
    <s v="     "/>
    <n v="43988"/>
    <s v="6/6"/>
    <x v="0"/>
    <n v="0.79652777777777772"/>
    <s v="23"/>
    <n v="2"/>
    <s v="6"/>
    <x v="4"/>
    <n v="43988"/>
    <n v="0.76111111111111107"/>
    <s v="On June 6, 2020 at 1907 hours, a PG&amp;E troubleman was dispatched to the Grand Island 2227 Distribution Circuit on Sutter Island RD in the city of Courtland for reports of wires down outage. Initial analysis indicates that a tree fell onto the primary conductor, causing the conductor to fall to ground and ignite sounding vegetation. The troubleman created an EC tag for repaired to be made to the damaged conductor and power was restored to 1127 customers at 1125 hours on June 7, 2020. Courtland Fire Department was dispatched to extinguish the fire. "/>
    <s v="     "/>
    <s v="FAS"/>
    <m/>
    <s v="N"/>
    <x v="0"/>
    <s v="933282"/>
    <s v="20-0058539"/>
    <m/>
    <s v="T004981486"/>
    <n v="119118499"/>
    <m/>
    <s v="     "/>
    <x v="1"/>
    <s v="PG&amp;E"/>
    <m/>
    <s v="Vegetation"/>
    <m/>
    <s v="D"/>
    <s v="D"/>
    <s v="&lt;0.25"/>
    <m/>
    <s v="Vegetation"/>
    <s v="33.a. Veg. contact"/>
    <s v="Vegetation"/>
    <s v="Contact from object"/>
    <s v="Contact - Vegetation"/>
    <m/>
    <s v="Contact - Vegetation"/>
    <s v="Conductor - Primary"/>
    <s v="Force Out,Line to Ground"/>
    <m/>
    <s v="Overhead"/>
    <x v="3"/>
    <s v="Conductor - Primary"/>
    <m/>
    <s v="Circuit ID: 062462227"/>
    <s v="     "/>
    <s v="Non-HFTD"/>
    <x v="0"/>
    <m/>
    <m/>
    <n v="38.265999999999998"/>
    <n v="-121.601"/>
    <s v="Sacramento"/>
    <s v="GRAND-ISLAND-2227"/>
    <m/>
    <n v="21000"/>
    <m/>
    <x v="0"/>
    <s v="Courtland FD"/>
    <s v="Agriculture"/>
    <m/>
    <m/>
    <s v="No"/>
    <m/>
    <m/>
    <m/>
    <m/>
    <m/>
    <m/>
    <m/>
    <s v="N"/>
    <s v="N"/>
    <m/>
    <m/>
    <s v="     "/>
    <s v="38.26604000"/>
    <s v="-121.60146000"/>
    <s v="Jun 23 2020 12:00AM"/>
    <s v="Unverified"/>
    <s v="Oscar arrived on site at 6/23 at 7am. He could not find cause for outage nor did he see any burn marks on ground or trees nearby."/>
    <s v=""/>
    <m/>
    <m/>
    <m/>
    <m/>
    <m/>
    <m/>
    <m/>
    <m/>
    <m/>
    <m/>
    <m/>
    <m/>
    <m/>
  </r>
  <r>
    <s v="20200528"/>
    <s v="     "/>
    <n v="43988"/>
    <s v="6/6"/>
    <x v="0"/>
    <n v="0.82013888888888886"/>
    <s v="23"/>
    <n v="2"/>
    <s v="6"/>
    <x v="4"/>
    <m/>
    <m/>
    <s v="On June 6, 2020 at 1941 hours a PG&amp;E troubleman was dispatched to the Terminous 1103 Distribution Circuit on North Thornton RD in Lodi for reports of a wires down. The troubleman found open secondary rack wire on ground had caused a vegetation fire. Initial analysis indicates that gusty winds caused the secondary racked wires to make contact resulting in one phase to fall to ground and igniting surrounding vegetation. The troubleman issued an EC tag for repairs to be made to the damaged conductor. No customer outages occurred with this event. Thornton Fire Department was dispatched to extinguish the fire. "/>
    <s v="     "/>
    <s v="FAS"/>
    <m/>
    <s v="N"/>
    <x v="0"/>
    <m/>
    <m/>
    <m/>
    <s v="9516744002"/>
    <n v="119118407"/>
    <m/>
    <s v="     "/>
    <x v="1"/>
    <s v="PG&amp;E"/>
    <m/>
    <s v="Vegetation"/>
    <m/>
    <s v="D"/>
    <s v="D"/>
    <s v="&lt;0.25"/>
    <m/>
    <s v="Wire-Wire Contact"/>
    <s v="35.a. Wire-to-wire contact / contamination"/>
    <s v="Wire-Wire Contact"/>
    <s v="Weather"/>
    <s v="Weather - High Winds"/>
    <m/>
    <m/>
    <m/>
    <m/>
    <m/>
    <s v="Overhead"/>
    <x v="1"/>
    <s v="Conductor - Racked Secondary"/>
    <m/>
    <s v="Circuit ID: 163021103"/>
    <s v="     "/>
    <s v="Non-HFTD"/>
    <x v="0"/>
    <m/>
    <m/>
    <n v="38.177300000000002"/>
    <n v="-121.399"/>
    <s v="San Joaquin"/>
    <s v="TERMINOUS-1103"/>
    <m/>
    <n v="12000"/>
    <s v="N/A"/>
    <x v="0"/>
    <s v="Thornton FD"/>
    <s v="Agriculture"/>
    <m/>
    <m/>
    <s v="No"/>
    <m/>
    <m/>
    <m/>
    <m/>
    <m/>
    <m/>
    <m/>
    <s v="N"/>
    <s v="N"/>
    <m/>
    <m/>
    <s v="     "/>
    <m/>
    <m/>
    <m/>
    <m/>
    <m/>
    <m/>
    <m/>
    <m/>
    <m/>
    <m/>
    <m/>
    <m/>
    <m/>
    <m/>
    <m/>
    <m/>
    <m/>
    <m/>
    <m/>
  </r>
  <r>
    <s v="20201806"/>
    <s v="     "/>
    <n v="43988"/>
    <s v="6/6"/>
    <x v="0"/>
    <n v="0.61527777777777781"/>
    <s v="23"/>
    <n v="2"/>
    <s v="6"/>
    <x v="4"/>
    <n v="43988"/>
    <n v="0.61250000000000004"/>
    <m/>
    <s v="     "/>
    <s v="FAS"/>
    <m/>
    <s v="Y"/>
    <x v="0"/>
    <s v="932855"/>
    <s v="20-0058453"/>
    <m/>
    <s v="T004981188"/>
    <m/>
    <m/>
    <s v="     "/>
    <x v="0"/>
    <s v="PG&amp;E"/>
    <m/>
    <s v="Other"/>
    <m/>
    <s v="D"/>
    <m/>
    <s v="Unknown"/>
    <m/>
    <s v="Contact - 3rd Party"/>
    <s v="33.c. Balloon contact"/>
    <s v="Contact - 3rd Party"/>
    <s v="Contact from object"/>
    <s v="Contact - Balloon"/>
    <m/>
    <s v="Contact - Balloon"/>
    <s v="Fuse"/>
    <s v="Line to Line"/>
    <m/>
    <s v="Overhead"/>
    <x v="3"/>
    <s v="Fuse"/>
    <m/>
    <s v="8547 "/>
    <s v="     "/>
    <s v="Non-HFTD"/>
    <x v="0"/>
    <m/>
    <m/>
    <n v="35.411999999999999"/>
    <n v="-119.04300000000001"/>
    <s v="Kern"/>
    <s v="KERN-OIL-1109"/>
    <m/>
    <n v="12000"/>
    <m/>
    <x v="0"/>
    <m/>
    <s v="Urban"/>
    <m/>
    <m/>
    <s v="No"/>
    <m/>
    <m/>
    <m/>
    <m/>
    <m/>
    <m/>
    <m/>
    <s v="N"/>
    <s v="N"/>
    <m/>
    <m/>
    <s v="     "/>
    <m/>
    <m/>
    <m/>
    <m/>
    <m/>
    <m/>
    <m/>
    <m/>
    <m/>
    <m/>
    <m/>
    <m/>
    <m/>
    <m/>
    <m/>
    <m/>
    <m/>
    <m/>
    <m/>
  </r>
  <r>
    <s v="20200524"/>
    <s v="     "/>
    <n v="43988"/>
    <s v="6/6"/>
    <x v="0"/>
    <n v="0.6333333333333333"/>
    <s v="23"/>
    <n v="2"/>
    <s v="6"/>
    <x v="4"/>
    <m/>
    <m/>
    <s v="On June 6, 2020 at 1512 hours, a PG&amp;E Troubleman was dispatched to the Santa Rosa A 1106 Distribution Circuit on Trowbridge Street in Santa Rosa, for reports of arcing wires. Upon arrival, the Troubleman noticed high winds were causing a tree to push secondary wires together. Initial analysis indicates secondary conductors made contact with each other due to high winds and vegetation contact. This caused the wires to arc and start a small vegetation fire on customers front lawn. The tree was trimmed and no damage was caused to PG&amp;E assets.  Santa Rosa Fire Department was on site to extinguish the fire."/>
    <s v="     "/>
    <s v="FAS"/>
    <m/>
    <s v="N"/>
    <x v="0"/>
    <m/>
    <m/>
    <m/>
    <s v="T004981231"/>
    <m/>
    <m/>
    <s v="     "/>
    <x v="1"/>
    <s v="PG&amp;E"/>
    <m/>
    <s v="Vegetation"/>
    <m/>
    <s v="D"/>
    <s v="D"/>
    <s v="&lt;3 meters of linear travel"/>
    <m/>
    <s v="Vegetation"/>
    <s v="33.a. Veg. contact"/>
    <s v="Vegetation"/>
    <s v="Contact from object"/>
    <s v="Contact - Vegetation"/>
    <m/>
    <s v="Contact - Vegetation"/>
    <s v="Conductor - Secondary"/>
    <m/>
    <m/>
    <s v="Overhead"/>
    <x v="1"/>
    <s v="Conductor - Secondary"/>
    <m/>
    <s v="Circuit ID: 042151106"/>
    <s v="     "/>
    <s v="Non-HFTD"/>
    <x v="0"/>
    <m/>
    <m/>
    <n v="38.438600000000001"/>
    <n v="-122.732"/>
    <s v="Sonoma"/>
    <s v="SANTA-ROSA-A-1106"/>
    <m/>
    <n v="12000"/>
    <s v="N/A"/>
    <x v="0"/>
    <s v="Santa Rosa FD"/>
    <s v="Urban"/>
    <m/>
    <m/>
    <s v="No"/>
    <m/>
    <m/>
    <m/>
    <m/>
    <m/>
    <m/>
    <m/>
    <s v="N"/>
    <s v="N"/>
    <m/>
    <m/>
    <s v="     "/>
    <m/>
    <m/>
    <m/>
    <m/>
    <m/>
    <m/>
    <m/>
    <m/>
    <m/>
    <m/>
    <m/>
    <m/>
    <m/>
    <m/>
    <m/>
    <m/>
    <m/>
    <m/>
    <m/>
  </r>
  <r>
    <s v="20210734"/>
    <s v="     "/>
    <n v="44353"/>
    <s v="6/6"/>
    <x v="0"/>
    <n v="0.64513888888888893"/>
    <s v="24"/>
    <n v="2"/>
    <s v="6"/>
    <x v="5"/>
    <m/>
    <m/>
    <s v="Bird made contact with overhead transformer resulting in an ignition roughly 3 meters - 0.25 acre in size. This information is preliminary. OIS: TR7804727;  FOID: T005308465; Circuit ID: 253671103, SAP Pole ID: 101692493; EC: 121479513; PM: 35255443"/>
    <s v="     "/>
    <s v="FAS"/>
    <m/>
    <s v="N"/>
    <x v="0"/>
    <m/>
    <m/>
    <m/>
    <s v="T005308465"/>
    <n v="121480000"/>
    <m/>
    <s v="     "/>
    <x v="1"/>
    <s v="PG&amp;E"/>
    <m/>
    <s v="Other"/>
    <s v="Transformer, Bird"/>
    <s v="D"/>
    <s v="D"/>
    <s v="&lt;0.25"/>
    <m/>
    <s v="Contact - Animal - Bird"/>
    <s v="33.b. Animal contact"/>
    <s v="Contact - Bird"/>
    <s v="Contact from object"/>
    <s v="Animal contact"/>
    <m/>
    <s v="Animal contact"/>
    <s v="Transformer"/>
    <m/>
    <s v="Y"/>
    <s v="Overhead"/>
    <x v="3"/>
    <s v="Transformer"/>
    <s v="Transformers, Cutouts"/>
    <s v="101692493"/>
    <s v="     "/>
    <s v="Non-HFTD"/>
    <x v="0"/>
    <m/>
    <m/>
    <n v="36.5899"/>
    <n v="-120.82"/>
    <s v="San Benito"/>
    <s v="PANOCHE-1103"/>
    <m/>
    <n v="12000"/>
    <m/>
    <x v="0"/>
    <s v="Cal Fire"/>
    <s v="Herbaceous"/>
    <m/>
    <m/>
    <s v="No"/>
    <m/>
    <m/>
    <m/>
    <m/>
    <m/>
    <m/>
    <m/>
    <s v="N"/>
    <s v="N"/>
    <m/>
    <m/>
    <s v="     "/>
    <m/>
    <m/>
    <m/>
    <m/>
    <m/>
    <m/>
    <m/>
    <m/>
    <m/>
    <m/>
    <m/>
    <m/>
    <m/>
    <m/>
    <m/>
    <m/>
    <m/>
    <m/>
    <m/>
  </r>
  <r>
    <s v="20150104"/>
    <s v="     "/>
    <n v="42162"/>
    <s v="6/7"/>
    <x v="0"/>
    <n v="0.62013888888888891"/>
    <s v="24"/>
    <n v="2"/>
    <s v="6"/>
    <x v="2"/>
    <n v="42162"/>
    <n v="0.62013888888888891"/>
    <s v="0"/>
    <s v="     "/>
    <m/>
    <m/>
    <s v="N"/>
    <x v="0"/>
    <s v="1245173"/>
    <s v="15-0039129"/>
    <m/>
    <m/>
    <m/>
    <m/>
    <s v="     "/>
    <x v="1"/>
    <s v="PG&amp;E"/>
    <m/>
    <s v="Vegetation"/>
    <m/>
    <s v="D"/>
    <m/>
    <s v="&lt;0.25"/>
    <s v="Square Feet: ; Acreage: "/>
    <s v="Equipment - PG&amp;E"/>
    <s v="34.o. Other"/>
    <s v="Equipment - PG&amp;E"/>
    <s v="All types of equipment / facility failure"/>
    <m/>
    <m/>
    <m/>
    <m/>
    <s v="Line to Ground"/>
    <s v="PACIFIC BELL"/>
    <s v="Overhead"/>
    <x v="3"/>
    <s v="Unknown"/>
    <m/>
    <s v="peach and thorne greenfield"/>
    <s v="     "/>
    <s v="Non-HFTD"/>
    <x v="0"/>
    <m/>
    <m/>
    <n v="36.321599999999997"/>
    <n v="-121.28400000000001"/>
    <s v="Monterey"/>
    <s v="LOS-COCHES-1101"/>
    <s v="182082103"/>
    <n v="12000"/>
    <s v="LOS COCHES 11017050"/>
    <x v="0"/>
    <s v="monterey county"/>
    <s v="Barren/Other"/>
    <m/>
    <m/>
    <s v="No"/>
    <m/>
    <m/>
    <m/>
    <m/>
    <m/>
    <m/>
    <m/>
    <s v="N"/>
    <s v="N"/>
    <m/>
    <m/>
    <s v="     "/>
    <m/>
    <m/>
    <m/>
    <m/>
    <m/>
    <m/>
    <m/>
    <m/>
    <m/>
    <m/>
    <m/>
    <m/>
    <m/>
    <m/>
    <m/>
    <m/>
    <m/>
    <m/>
    <m/>
  </r>
  <r>
    <s v="20150105"/>
    <s v="     "/>
    <n v="42162"/>
    <s v="6/7"/>
    <x v="0"/>
    <n v="0.7416666666666667"/>
    <s v="24"/>
    <n v="2"/>
    <s v="6"/>
    <x v="2"/>
    <n v="42162"/>
    <n v="0.7416666666666667"/>
    <s v="Fnd #1 pos of 2 blwn at c/o's 278361, opnd rmdr @ 1924, 1/span/o 6cu on grnd at mtr 1008911805, Lrge 116 acre grass 3 alrm fire. Solano Sheriff case # R15-3293. Gun shot brought primary dwn."/>
    <s v="     "/>
    <m/>
    <m/>
    <s v="N"/>
    <x v="0"/>
    <s v="1245223"/>
    <s v="15-0039148"/>
    <m/>
    <m/>
    <n v="110432686"/>
    <m/>
    <s v="     "/>
    <x v="1"/>
    <s v="PG&amp;E"/>
    <m/>
    <s v="Vegetation"/>
    <m/>
    <s v="D"/>
    <m/>
    <s v="100-299"/>
    <s v="Square Feet: ; Acreage: 118"/>
    <s v="Contact - 3rd Party"/>
    <s v="33.e. Other contact from object"/>
    <s v="Contact - 3rd Party"/>
    <s v="All types of equipment / facility failure"/>
    <s v="Vandalism"/>
    <m/>
    <s v="Vandalism"/>
    <m/>
    <s v="Line to Ground"/>
    <s v="0"/>
    <s v="Overhead"/>
    <x v="3"/>
    <s v="Conductor"/>
    <m/>
    <s v="c/o's 278361"/>
    <s v="     "/>
    <s v="Non-HFTD"/>
    <x v="0"/>
    <m/>
    <m/>
    <n v="38.2179"/>
    <n v="-121.97499999999999"/>
    <s v="Solano"/>
    <s v="PEABODY-2107"/>
    <s v="63642107"/>
    <n v="21000"/>
    <s v="PEABODY 210718342"/>
    <x v="0"/>
    <s v="Suisun fire protection district."/>
    <s v="Herbaceous"/>
    <m/>
    <m/>
    <s v="No"/>
    <s v="100"/>
    <m/>
    <m/>
    <m/>
    <m/>
    <m/>
    <m/>
    <s v="N"/>
    <s v="N"/>
    <m/>
    <m/>
    <s v="     "/>
    <m/>
    <m/>
    <m/>
    <m/>
    <m/>
    <m/>
    <m/>
    <m/>
    <m/>
    <m/>
    <m/>
    <m/>
    <m/>
    <m/>
    <m/>
    <m/>
    <m/>
    <m/>
    <m/>
  </r>
  <r>
    <s v="20150103"/>
    <s v="     "/>
    <n v="42162"/>
    <s v="6/7"/>
    <x v="0"/>
    <n v="0.21180555555555555"/>
    <s v="24"/>
    <n v="2"/>
    <s v="6"/>
    <x v="2"/>
    <n v="42162"/>
    <n v="0.21180555555555555"/>
    <s v="F4TDBL8 FOUND WIRE DOWN IN MULITPLE LOC. SW OUT TO MAKE SAFE. AND CUT HAZARDS IN CLEAR. CALLED CREW AND MADE MULTIPLE LOC A TAGS"/>
    <s v="     "/>
    <m/>
    <m/>
    <s v="N"/>
    <x v="0"/>
    <s v="1245032"/>
    <s v="15-0039099"/>
    <m/>
    <s v="T003412928, T003412931, T003412932"/>
    <n v="110432598"/>
    <m/>
    <s v="     "/>
    <x v="1"/>
    <s v="PG&amp;E"/>
    <m/>
    <s v="Vegetation"/>
    <m/>
    <s v="D"/>
    <m/>
    <s v="0.26-9.99"/>
    <s v="Square Feet: ; Acreage: 0.5"/>
    <s v="Equipment - PG&amp;E"/>
    <s v="34.o. Other"/>
    <s v="Equipment - PG&amp;E"/>
    <s v="All types of equipment / facility failure"/>
    <s v="Jumper"/>
    <s v="Jumper"/>
    <m/>
    <m/>
    <s v="Line to Ground"/>
    <s v="0"/>
    <s v="Overhead"/>
    <x v="3"/>
    <s v="Conductor"/>
    <m/>
    <s v="103339346"/>
    <s v="     "/>
    <s v="Non-HFTD"/>
    <x v="0"/>
    <m/>
    <m/>
    <n v="36.690600000000003"/>
    <n v="-119.749"/>
    <s v="Fresno"/>
    <s v="MALAGA-1111"/>
    <s v="254251111"/>
    <n v="12000"/>
    <s v="MALAGA 1101CB"/>
    <x v="0"/>
    <s v="Fresno FD"/>
    <s v="Urban"/>
    <m/>
    <m/>
    <s v="No"/>
    <m/>
    <m/>
    <m/>
    <m/>
    <m/>
    <m/>
    <m/>
    <s v="N"/>
    <s v="N"/>
    <m/>
    <m/>
    <s v="     "/>
    <m/>
    <m/>
    <m/>
    <m/>
    <m/>
    <m/>
    <m/>
    <m/>
    <m/>
    <m/>
    <m/>
    <m/>
    <m/>
    <m/>
    <m/>
    <m/>
    <m/>
    <m/>
    <m/>
  </r>
  <r>
    <s v="20160088"/>
    <s v="     "/>
    <n v="42528"/>
    <s v="6/7"/>
    <x v="0"/>
    <n v="0.7631944444444444"/>
    <s v="24"/>
    <n v="2"/>
    <s v="6"/>
    <x v="6"/>
    <m/>
    <m/>
    <s v="OK  TO LEAVE PER T-MAN, DOWN LINE IS DEENERGIZED"/>
    <s v="     "/>
    <m/>
    <m/>
    <s v="N"/>
    <x v="0"/>
    <s v="1484902"/>
    <m/>
    <m/>
    <s v="T003708246"/>
    <m/>
    <m/>
    <s v="     "/>
    <x v="1"/>
    <s v="PG&amp;E"/>
    <m/>
    <s v="Vegetation"/>
    <m/>
    <s v="D"/>
    <m/>
    <s v="&lt;0.25"/>
    <s v="Square Feet: ; Acreage: "/>
    <s v="Equipment - PG&amp;E"/>
    <s v="34.n. Transformer damage or failure"/>
    <s v="Equipment - PG&amp;E"/>
    <s v="All types of equipment / facility failure"/>
    <s v="Transformer"/>
    <s v="Transformer"/>
    <m/>
    <m/>
    <m/>
    <m/>
    <s v="Overhead"/>
    <x v="1"/>
    <s v="Other"/>
    <m/>
    <s v="103214859"/>
    <s v="     "/>
    <s v="Non-HFTD"/>
    <x v="0"/>
    <m/>
    <m/>
    <n v="36.988700000000001"/>
    <n v="-120.63800000000001"/>
    <s v="Merced"/>
    <s v="DOS-PALOS-1101"/>
    <s v="254041101"/>
    <m/>
    <s v="N/A"/>
    <x v="0"/>
    <s v="Cal Fire"/>
    <s v="Urban"/>
    <m/>
    <m/>
    <s v="No"/>
    <m/>
    <m/>
    <m/>
    <m/>
    <m/>
    <m/>
    <m/>
    <s v="N"/>
    <s v="N"/>
    <m/>
    <m/>
    <s v="     "/>
    <m/>
    <m/>
    <m/>
    <m/>
    <m/>
    <m/>
    <m/>
    <m/>
    <m/>
    <m/>
    <m/>
    <m/>
    <m/>
    <m/>
    <m/>
    <m/>
    <m/>
    <m/>
    <m/>
  </r>
  <r>
    <s v="20160089"/>
    <s v="     "/>
    <n v="42528"/>
    <s v="6/7"/>
    <x v="0"/>
    <n v="0.81944444444444442"/>
    <s v="24"/>
    <n v="2"/>
    <s v="6"/>
    <x v="6"/>
    <m/>
    <m/>
    <s v="REPLACE ARCING CONN. INACCESSABLE ."/>
    <s v="     "/>
    <m/>
    <m/>
    <s v="N"/>
    <x v="0"/>
    <s v="1484922"/>
    <m/>
    <m/>
    <m/>
    <m/>
    <m/>
    <s v="     "/>
    <x v="1"/>
    <s v="PG&amp;E"/>
    <m/>
    <s v="Vegetation"/>
    <m/>
    <s v="D"/>
    <m/>
    <s v="&lt;0.25"/>
    <s v="Square Feet: ; Acreage: "/>
    <s v="Equipment - PG&amp;E"/>
    <s v="34.m. Connection device damage or failure"/>
    <s v="Equipment - PG&amp;E"/>
    <s v="All types of equipment / facility failure"/>
    <s v="Splice/Clamp/Connector"/>
    <s v="Splice/Clamp/Connector"/>
    <m/>
    <m/>
    <m/>
    <m/>
    <s v="Overhead"/>
    <x v="1"/>
    <s v="Conductor"/>
    <m/>
    <s v="101943517"/>
    <s v="     "/>
    <s v="Non-HFTD"/>
    <x v="0"/>
    <m/>
    <m/>
    <n v="35.5852"/>
    <n v="-120.583"/>
    <s v="San Luis Obispo"/>
    <s v="TEMPLETON-2109"/>
    <s v="183052109"/>
    <m/>
    <s v="N/A"/>
    <x v="0"/>
    <s v="Unknown"/>
    <s v="Herbaceous"/>
    <m/>
    <m/>
    <s v="No"/>
    <m/>
    <m/>
    <m/>
    <m/>
    <m/>
    <m/>
    <m/>
    <s v="N"/>
    <s v="N"/>
    <m/>
    <m/>
    <s v="     "/>
    <m/>
    <m/>
    <m/>
    <m/>
    <m/>
    <m/>
    <m/>
    <m/>
    <m/>
    <m/>
    <m/>
    <m/>
    <m/>
    <m/>
    <m/>
    <m/>
    <m/>
    <m/>
    <m/>
  </r>
  <r>
    <s v="20160087"/>
    <s v="     "/>
    <n v="42528"/>
    <s v="6/7"/>
    <x v="0"/>
    <n v="0.57986111111111116"/>
    <s v="24"/>
    <n v="2"/>
    <s v="6"/>
    <x v="6"/>
    <n v="42528"/>
    <m/>
    <s v="TREE FELL AND TOOK OUT TRANSFORMER AND STARTED A FIRE TREE FELL AT 12589 RD 37 1\2"/>
    <s v="     "/>
    <m/>
    <m/>
    <s v="N"/>
    <x v="0"/>
    <s v="1484703"/>
    <m/>
    <m/>
    <m/>
    <m/>
    <m/>
    <s v="     "/>
    <x v="1"/>
    <s v="PG&amp;E"/>
    <m/>
    <s v="Vegetation"/>
    <m/>
    <s v="D"/>
    <m/>
    <s v="&lt;3 meters of linear travel"/>
    <s v="Square Feet: ; Acreage: "/>
    <s v="Vegetation"/>
    <s v="33.a. Veg. contact"/>
    <s v="Vegetation"/>
    <s v="All types of equipment / facility failure"/>
    <s v="Contact - Vegetation"/>
    <m/>
    <s v="Contact - Vegetation"/>
    <s v="Conductor"/>
    <m/>
    <s v="PACIFIC BELL"/>
    <s v="Overhead"/>
    <x v="1"/>
    <s v="Conductor"/>
    <m/>
    <s v="101215609"/>
    <s v="     "/>
    <s v="Non-HFTD"/>
    <x v="0"/>
    <m/>
    <m/>
    <n v="36.9315"/>
    <n v="-119.866"/>
    <s v="Madera"/>
    <s v="CASSIDY-2107"/>
    <s v="254272107"/>
    <m/>
    <s v="N/A"/>
    <x v="0"/>
    <s v="N.A."/>
    <s v="Urban"/>
    <m/>
    <m/>
    <s v="No"/>
    <m/>
    <m/>
    <m/>
    <m/>
    <m/>
    <m/>
    <m/>
    <s v="N"/>
    <s v="N"/>
    <m/>
    <m/>
    <s v="     "/>
    <m/>
    <m/>
    <m/>
    <m/>
    <m/>
    <m/>
    <m/>
    <m/>
    <m/>
    <m/>
    <m/>
    <m/>
    <m/>
    <m/>
    <m/>
    <m/>
    <m/>
    <m/>
    <m/>
  </r>
  <r>
    <s v="20160090"/>
    <s v="     "/>
    <n v="42528"/>
    <s v="6/7"/>
    <x v="0"/>
    <n v="3.125E-2"/>
    <s v="24"/>
    <n v="2"/>
    <s v="6"/>
    <x v="6"/>
    <n v="42528"/>
    <n v="3.125E-2"/>
    <s v="3RD PARTY STOLEN TRK BEING CHASED BY CHP DROVE OFF RD HITTING &amp; BRKNG D.E TX POLE.CALLED CREW TO REPLACE"/>
    <s v="     "/>
    <m/>
    <m/>
    <s v="N"/>
    <x v="0"/>
    <s v="1484352"/>
    <s v="16-0041541"/>
    <m/>
    <m/>
    <m/>
    <m/>
    <s v="     "/>
    <x v="1"/>
    <s v="PG&amp;E"/>
    <m/>
    <s v="Vegetation"/>
    <m/>
    <s v="D"/>
    <m/>
    <s v="&lt;0.25"/>
    <s v="Square Feet: ; Acreage: "/>
    <s v="Contact - 3rd Party"/>
    <s v="33.d. Vehicle contact"/>
    <s v="Contact - 3rd Party"/>
    <s v="All types of equipment / facility failure"/>
    <s v="Contact - Vehicle"/>
    <m/>
    <s v="Contact - Vehicle"/>
    <s v="Pole"/>
    <s v="Line to Ground"/>
    <s v="PACIFIC BELL"/>
    <s v="Overhead"/>
    <x v="3"/>
    <s v="Conductor"/>
    <m/>
    <s v="103333060"/>
    <s v="     "/>
    <s v="Non-HFTD"/>
    <x v="0"/>
    <m/>
    <m/>
    <n v="37.285600000000002"/>
    <n v="-120.452"/>
    <s v="Merced"/>
    <s v="MERCED-1116"/>
    <s v="252801116"/>
    <n v="12000"/>
    <s v="MERCED 1116CB"/>
    <x v="0"/>
    <s v="Cal Fire"/>
    <s v="Urban"/>
    <m/>
    <m/>
    <s v="No"/>
    <m/>
    <m/>
    <m/>
    <m/>
    <m/>
    <m/>
    <m/>
    <s v="N"/>
    <s v="N"/>
    <m/>
    <m/>
    <s v="     "/>
    <m/>
    <m/>
    <m/>
    <m/>
    <m/>
    <m/>
    <m/>
    <m/>
    <m/>
    <m/>
    <m/>
    <m/>
    <m/>
    <m/>
    <m/>
    <m/>
    <m/>
    <m/>
    <m/>
  </r>
  <r>
    <s v="20160091"/>
    <s v="     "/>
    <n v="42528"/>
    <s v="6/7"/>
    <x v="0"/>
    <n v="0.38333333333333336"/>
    <s v="24"/>
    <n v="2"/>
    <s v="6"/>
    <x v="6"/>
    <n v="42528"/>
    <n v="0.38333333333333336"/>
    <s v="Mid span contact by bird, (Turkey Vulture)"/>
    <s v="     "/>
    <m/>
    <m/>
    <s v="N"/>
    <x v="0"/>
    <m/>
    <s v="16-0042534"/>
    <m/>
    <m/>
    <m/>
    <m/>
    <s v="     "/>
    <x v="1"/>
    <s v="PG&amp;E"/>
    <m/>
    <s v="Vegetation"/>
    <m/>
    <s v="D"/>
    <m/>
    <s v="&lt;0.25"/>
    <s v="Square Feet: ; Acreage: "/>
    <s v="Contact - Animal - Bird"/>
    <s v="33.b. Animal contact"/>
    <s v="Contact - Bird"/>
    <s v="All types of equipment / facility failure"/>
    <s v="Contact - Animal"/>
    <m/>
    <s v="Contact - Animal"/>
    <s v="Conductor"/>
    <s v="None"/>
    <s v="None"/>
    <s v="Overhead"/>
    <x v="3"/>
    <s v="Conductor"/>
    <m/>
    <s v="100378551"/>
    <s v="     "/>
    <s v="Non-HFTD"/>
    <x v="0"/>
    <m/>
    <m/>
    <n v="39.362900000000003"/>
    <n v="-121.77200000000001"/>
    <s v="Butte"/>
    <s v="PEACHTON-1101"/>
    <s v="103241101"/>
    <n v="12000"/>
    <s v="PEACHTON 1101CB"/>
    <x v="0"/>
    <s v="Cal Fire"/>
    <s v="Agriculture"/>
    <m/>
    <m/>
    <s v="No"/>
    <m/>
    <m/>
    <m/>
    <m/>
    <m/>
    <m/>
    <m/>
    <s v="N"/>
    <s v="N"/>
    <m/>
    <m/>
    <s v="     "/>
    <m/>
    <m/>
    <m/>
    <m/>
    <m/>
    <m/>
    <m/>
    <m/>
    <m/>
    <m/>
    <m/>
    <m/>
    <m/>
    <m/>
    <m/>
    <m/>
    <m/>
    <m/>
    <m/>
  </r>
  <r>
    <s v="20170082"/>
    <s v="     "/>
    <n v="42893"/>
    <s v="6/7"/>
    <x v="0"/>
    <n v="0.42569444444444443"/>
    <s v="23"/>
    <n v="2"/>
    <s v="6"/>
    <x v="0"/>
    <n v="42893"/>
    <n v="0.42569444444444443"/>
    <s v="TRUCK WITH TRAILER BACKED INTO DOWN GUY CAUSING POLE TO BREAK."/>
    <s v="     "/>
    <m/>
    <m/>
    <s v="N"/>
    <x v="0"/>
    <s v="1798729"/>
    <s v="17-0053321"/>
    <m/>
    <m/>
    <m/>
    <m/>
    <s v="     "/>
    <x v="1"/>
    <s v="PG&amp;E"/>
    <m/>
    <s v="Vegetation"/>
    <m/>
    <s v="D"/>
    <m/>
    <s v="&lt;3 meters of linear travel"/>
    <s v="Square Feet: ; Acreage: "/>
    <s v="Contact - 3rd Party"/>
    <s v="33.d. Vehicle contact"/>
    <s v="Contact - 3rd Party"/>
    <s v="All types of equipment / facility failure"/>
    <s v="Contact - Vehicle"/>
    <m/>
    <s v="Contact - Vehicle"/>
    <s v="Pole"/>
    <s v="Line to Line"/>
    <s v="Unknown"/>
    <s v="Overhead"/>
    <x v="3"/>
    <s v="Conductor"/>
    <m/>
    <s v="103838281"/>
    <s v="     "/>
    <s v="Non-HFTD"/>
    <x v="0"/>
    <m/>
    <m/>
    <n v="39.560299999999998"/>
    <n v="-122.108"/>
    <s v="Glenn"/>
    <s v="JACINTO-1102"/>
    <s v="103142101"/>
    <n v="12000"/>
    <s v="JACINTO 110237352"/>
    <x v="0"/>
    <s v="N.A."/>
    <s v="Agriculture"/>
    <m/>
    <m/>
    <s v="No"/>
    <m/>
    <m/>
    <m/>
    <m/>
    <m/>
    <m/>
    <m/>
    <s v="N"/>
    <s v="N"/>
    <m/>
    <m/>
    <s v="     "/>
    <m/>
    <m/>
    <m/>
    <m/>
    <m/>
    <m/>
    <m/>
    <m/>
    <m/>
    <m/>
    <m/>
    <m/>
    <m/>
    <m/>
    <m/>
    <m/>
    <m/>
    <m/>
    <m/>
  </r>
  <r>
    <s v="20170081"/>
    <s v="     "/>
    <n v="42893"/>
    <s v="6/7"/>
    <x v="0"/>
    <n v="0.55902777777777779"/>
    <s v="23"/>
    <n v="2"/>
    <s v="6"/>
    <x v="0"/>
    <m/>
    <m/>
    <m/>
    <s v="     "/>
    <m/>
    <m/>
    <s v="N"/>
    <x v="0"/>
    <m/>
    <m/>
    <m/>
    <m/>
    <m/>
    <m/>
    <s v="     "/>
    <x v="1"/>
    <s v="PG&amp;E"/>
    <m/>
    <s v="Vegetation"/>
    <m/>
    <s v="D"/>
    <m/>
    <s v="&lt;0.25"/>
    <s v="Square Feet: ; Acreage: "/>
    <s v="Contact - Animal - Bird"/>
    <s v="33.b. Animal contact"/>
    <s v="Contact - Bird"/>
    <s v="All types of equipment / facility failure"/>
    <s v="Contact - Animal"/>
    <m/>
    <s v="Contact - Animal"/>
    <s v="Conductor"/>
    <m/>
    <s v="Unknown"/>
    <s v="Overhead"/>
    <x v="3"/>
    <s v="Conductor"/>
    <m/>
    <s v="100192567"/>
    <s v="     "/>
    <s v="Non-HFTD"/>
    <x v="0"/>
    <m/>
    <m/>
    <n v="35.094000000000001"/>
    <n v="-119.416"/>
    <s v="Kern"/>
    <s v="MARICOPA-1102"/>
    <s v="254211102"/>
    <n v="12000"/>
    <m/>
    <x v="0"/>
    <s v="N.A."/>
    <s v="Desert Shrub"/>
    <m/>
    <m/>
    <s v="No"/>
    <m/>
    <m/>
    <m/>
    <m/>
    <m/>
    <m/>
    <m/>
    <s v="N"/>
    <s v="N"/>
    <m/>
    <m/>
    <s v="     "/>
    <m/>
    <m/>
    <m/>
    <m/>
    <m/>
    <m/>
    <m/>
    <m/>
    <m/>
    <m/>
    <m/>
    <m/>
    <m/>
    <m/>
    <m/>
    <m/>
    <m/>
    <m/>
    <m/>
  </r>
  <r>
    <s v="SAP201711703"/>
    <s v="     "/>
    <n v="42893"/>
    <s v="6/7"/>
    <x v="0"/>
    <m/>
    <s v="23"/>
    <n v="2"/>
    <s v="6"/>
    <x v="0"/>
    <n v="42891"/>
    <m/>
    <s v="fire on transformer connection due to tree contact; arcing secondary"/>
    <s v="     "/>
    <s v="SAP"/>
    <n v="44580"/>
    <s v="Y"/>
    <x v="0"/>
    <s v="1797164"/>
    <s v="N/A"/>
    <m/>
    <s v="T004050787"/>
    <n v="112928449"/>
    <m/>
    <s v="     "/>
    <x v="0"/>
    <s v="PG&amp;E"/>
    <m/>
    <m/>
    <m/>
    <s v="D"/>
    <m/>
    <s v="Structure-PG&amp;E only"/>
    <m/>
    <s v="Vegetation"/>
    <s v="33.a. Veg. contact"/>
    <s v="Vegetation"/>
    <s v="Veg. contact"/>
    <s v="Veg. contact"/>
    <m/>
    <s v="Veg. contact"/>
    <s v="Splice/Clamp/Connector"/>
    <m/>
    <s v="Yes"/>
    <s v="Overhead"/>
    <x v="0"/>
    <s v="Splice/Clamp/Connector"/>
    <m/>
    <s v="100298984"/>
    <s v="     "/>
    <s v="Non-HFTD"/>
    <x v="0"/>
    <m/>
    <m/>
    <n v="37.463799999999999"/>
    <n v="-122.172"/>
    <s v="San Mateo"/>
    <s v="BELLE-HAVEN-0405"/>
    <m/>
    <m/>
    <m/>
    <x v="0"/>
    <m/>
    <m/>
    <m/>
    <m/>
    <s v="No"/>
    <m/>
    <m/>
    <m/>
    <m/>
    <m/>
    <m/>
    <m/>
    <s v="N"/>
    <s v="N"/>
    <m/>
    <m/>
    <s v="     "/>
    <m/>
    <m/>
    <m/>
    <m/>
    <m/>
    <m/>
    <m/>
    <m/>
    <m/>
    <m/>
    <m/>
    <m/>
    <m/>
    <m/>
    <m/>
    <m/>
    <m/>
    <m/>
    <m/>
  </r>
  <r>
    <s v="SAP201711697"/>
    <s v="     "/>
    <n v="42893"/>
    <s v="6/7"/>
    <x v="0"/>
    <m/>
    <s v="23"/>
    <n v="2"/>
    <s v="6"/>
    <x v="0"/>
    <n v="42891"/>
    <m/>
    <s v="ng pn vertical run caused fire at base of pole; failed line recloser; fuco 1965"/>
    <s v="     "/>
    <s v="SAP"/>
    <n v="44580"/>
    <s v="Y"/>
    <x v="0"/>
    <s v="1797513"/>
    <s v="17-0052862"/>
    <m/>
    <s v="T004051165"/>
    <n v="112929540"/>
    <m/>
    <s v="     "/>
    <x v="0"/>
    <s v="PG&amp;E"/>
    <m/>
    <m/>
    <m/>
    <s v="D"/>
    <m/>
    <s v="Structure-PG&amp;E only"/>
    <m/>
    <s v="Equipment - PG&amp;E"/>
    <s v="34.o. Other"/>
    <s v="Equipment - PG&amp;E"/>
    <s v="Other"/>
    <s v="Other"/>
    <s v="Recloser"/>
    <m/>
    <m/>
    <s v="Force Out"/>
    <s v="Yes"/>
    <s v="Overhead"/>
    <x v="0"/>
    <s v="Recloser"/>
    <m/>
    <s v="103622376"/>
    <s v="     "/>
    <s v="Non-HFTD"/>
    <x v="0"/>
    <m/>
    <m/>
    <n v="37.822699999999998"/>
    <n v="-121.991"/>
    <s v="Contra Costa"/>
    <s v="TASSAJARA-2107"/>
    <m/>
    <m/>
    <s v="TASSAJARA 2107CB"/>
    <x v="0"/>
    <m/>
    <m/>
    <m/>
    <m/>
    <s v="No"/>
    <m/>
    <m/>
    <m/>
    <m/>
    <m/>
    <m/>
    <m/>
    <s v="N"/>
    <s v="N"/>
    <m/>
    <m/>
    <s v="     "/>
    <m/>
    <m/>
    <m/>
    <m/>
    <m/>
    <m/>
    <m/>
    <m/>
    <m/>
    <m/>
    <m/>
    <m/>
    <m/>
    <m/>
    <m/>
    <m/>
    <m/>
    <m/>
    <m/>
  </r>
  <r>
    <s v="20190290"/>
    <s v="     "/>
    <n v="43623"/>
    <s v="6/7"/>
    <x v="0"/>
    <m/>
    <s v="23"/>
    <n v="2"/>
    <s v="6"/>
    <x v="3"/>
    <n v="43623"/>
    <n v="0.49861111111111112"/>
    <s v="Transformer failed"/>
    <s v="     "/>
    <s v="FAS"/>
    <m/>
    <s v="N"/>
    <x v="0"/>
    <s v="400699"/>
    <s v="19-0064229"/>
    <m/>
    <s v="T004665505"/>
    <n v="0"/>
    <m/>
    <s v="     "/>
    <x v="1"/>
    <s v="PG&amp;E"/>
    <m/>
    <m/>
    <m/>
    <s v="D"/>
    <s v="D"/>
    <s v="0.26-9.99"/>
    <m/>
    <s v="Equipment - PG&amp;E"/>
    <s v="34.n. Transformer damage or failure"/>
    <s v="Equipment - PG&amp;E"/>
    <s v="All types of equipment / facility failure"/>
    <s v="Transformer failure"/>
    <s v="Transformer"/>
    <m/>
    <m/>
    <s v="Line to Ground"/>
    <m/>
    <s v="Overhead"/>
    <x v="0"/>
    <s v="Transformer"/>
    <m/>
    <s v="417384054240 "/>
    <s v="     "/>
    <s v="Non-HFTD"/>
    <x v="0"/>
    <m/>
    <m/>
    <n v="36.829500000000003"/>
    <n v="-119.913"/>
    <s v="FRESNO"/>
    <s v="FIGARDEN-2110"/>
    <m/>
    <m/>
    <s v="FIGARDEN 2110CB"/>
    <x v="0"/>
    <s v="Fresno FD"/>
    <s v="Agriculture"/>
    <m/>
    <m/>
    <s v="No"/>
    <m/>
    <m/>
    <m/>
    <m/>
    <m/>
    <m/>
    <m/>
    <s v="N"/>
    <s v="N"/>
    <m/>
    <m/>
    <s v="     "/>
    <m/>
    <m/>
    <m/>
    <m/>
    <m/>
    <m/>
    <m/>
    <m/>
    <m/>
    <m/>
    <m/>
    <m/>
    <m/>
    <m/>
    <m/>
    <m/>
    <m/>
    <m/>
    <m/>
  </r>
  <r>
    <s v="20190291"/>
    <s v="     "/>
    <n v="43623"/>
    <s v="6/7"/>
    <x v="0"/>
    <m/>
    <s v="23"/>
    <n v="2"/>
    <s v="6"/>
    <x v="3"/>
    <n v="43623"/>
    <n v="0.625"/>
    <s v="Jumper on switch burnt open and started grass fire"/>
    <s v="     "/>
    <s v="FAS"/>
    <m/>
    <s v="N"/>
    <x v="0"/>
    <s v="400886"/>
    <s v="19-0064311"/>
    <m/>
    <s v="T004665557"/>
    <n v="0"/>
    <m/>
    <s v="     "/>
    <x v="1"/>
    <s v="PG&amp;E"/>
    <m/>
    <m/>
    <m/>
    <s v="D"/>
    <s v="D"/>
    <s v="&lt;3 meters of linear travel"/>
    <m/>
    <s v="Equipment - PG&amp;E"/>
    <s v="34.b. Conductor damage or failure"/>
    <s v="Equipment - PG&amp;E"/>
    <s v="All types of equipment / facility failure"/>
    <s v="Conductor failure-all"/>
    <s v="Switch"/>
    <m/>
    <m/>
    <s v="Open Circuit"/>
    <m/>
    <s v="Overhead"/>
    <x v="3"/>
    <s v="Switch"/>
    <m/>
    <s v="4391 "/>
    <s v="     "/>
    <s v="Non-HFTD"/>
    <x v="0"/>
    <m/>
    <m/>
    <n v="39.0672"/>
    <n v="-121.869"/>
    <s v="SUTTER"/>
    <s v="WILKINS-SLOUGH-1102"/>
    <m/>
    <m/>
    <s v="WILKINS SLOUGH 11023066"/>
    <x v="0"/>
    <m/>
    <s v="Hardwood Woodland"/>
    <m/>
    <m/>
    <s v="No"/>
    <m/>
    <m/>
    <m/>
    <m/>
    <m/>
    <m/>
    <m/>
    <s v="N"/>
    <s v="N"/>
    <m/>
    <m/>
    <s v="     "/>
    <m/>
    <m/>
    <m/>
    <m/>
    <m/>
    <m/>
    <m/>
    <m/>
    <m/>
    <m/>
    <m/>
    <m/>
    <m/>
    <m/>
    <m/>
    <m/>
    <m/>
    <m/>
    <m/>
  </r>
  <r>
    <s v="20190295"/>
    <s v="     "/>
    <n v="43623"/>
    <s v="6/7"/>
    <x v="0"/>
    <m/>
    <s v="23"/>
    <n v="2"/>
    <s v="6"/>
    <x v="3"/>
    <m/>
    <m/>
    <s v="Tree limb across primary, fire limited to branch only"/>
    <s v="     "/>
    <s v="FAS"/>
    <m/>
    <s v="N"/>
    <x v="0"/>
    <m/>
    <m/>
    <m/>
    <s v="T004665882"/>
    <n v="0"/>
    <m/>
    <s v="     "/>
    <x v="0"/>
    <s v="PG&amp;E"/>
    <m/>
    <m/>
    <m/>
    <s v="D"/>
    <m/>
    <s v="Other"/>
    <s v="tree limb only"/>
    <s v="Vegetation"/>
    <s v="33.a. Veg. contact"/>
    <s v="Vegetation"/>
    <s v="Contact from object"/>
    <s v="Contact - Vegetation"/>
    <m/>
    <s v="Contact - Vegetation"/>
    <m/>
    <m/>
    <m/>
    <s v="Overhead"/>
    <x v="0"/>
    <m/>
    <m/>
    <s v=""/>
    <s v="     "/>
    <s v="Non-HFTD"/>
    <x v="0"/>
    <m/>
    <m/>
    <n v="37.505000000000003"/>
    <n v="-122.467"/>
    <s v="SAN MATEO"/>
    <m/>
    <m/>
    <m/>
    <m/>
    <x v="0"/>
    <s v="Cal fire  HMB"/>
    <m/>
    <m/>
    <m/>
    <s v="No"/>
    <m/>
    <m/>
    <m/>
    <m/>
    <m/>
    <m/>
    <m/>
    <s v="N"/>
    <s v="N"/>
    <m/>
    <m/>
    <s v="     "/>
    <m/>
    <m/>
    <m/>
    <m/>
    <m/>
    <m/>
    <m/>
    <m/>
    <m/>
    <m/>
    <m/>
    <m/>
    <m/>
    <m/>
    <m/>
    <m/>
    <m/>
    <m/>
    <m/>
  </r>
  <r>
    <s v="20190294"/>
    <s v="     "/>
    <n v="43623"/>
    <s v="6/7"/>
    <x v="0"/>
    <m/>
    <s v="23"/>
    <n v="2"/>
    <s v="6"/>
    <x v="3"/>
    <m/>
    <m/>
    <s v="Tree grew into line, Planet Imagery data shows great imagery"/>
    <s v="     "/>
    <s v="FAS"/>
    <m/>
    <s v="N"/>
    <x v="0"/>
    <m/>
    <m/>
    <m/>
    <s v="T004665871"/>
    <n v="0"/>
    <m/>
    <s v="     "/>
    <x v="1"/>
    <s v="PG&amp;E"/>
    <m/>
    <m/>
    <m/>
    <s v="D"/>
    <s v="D"/>
    <s v="0.26-9.99"/>
    <m/>
    <s v="Vegetation"/>
    <s v="33.a. Veg. contact"/>
    <s v="Vegetation"/>
    <s v="Contact from object"/>
    <s v="Contact - Vegetation"/>
    <m/>
    <s v="Contact - Vegetation"/>
    <s v="Conductor - Primary"/>
    <m/>
    <m/>
    <s v="Overhead"/>
    <x v="3"/>
    <s v="Conductor - Primary"/>
    <m/>
    <s v="253881104 "/>
    <s v="     "/>
    <s v="Non-HFTD"/>
    <x v="0"/>
    <m/>
    <m/>
    <n v="37.333500000000001"/>
    <n v="-120.542"/>
    <s v="MERCED"/>
    <s v="EL-CAPITAN-1104"/>
    <m/>
    <m/>
    <m/>
    <x v="0"/>
    <m/>
    <s v="Agriculture"/>
    <m/>
    <m/>
    <s v="No"/>
    <m/>
    <m/>
    <m/>
    <m/>
    <m/>
    <m/>
    <m/>
    <s v="N"/>
    <s v="N"/>
    <m/>
    <m/>
    <s v="     "/>
    <m/>
    <m/>
    <m/>
    <m/>
    <m/>
    <m/>
    <m/>
    <m/>
    <m/>
    <m/>
    <m/>
    <m/>
    <m/>
    <m/>
    <m/>
    <m/>
    <m/>
    <m/>
    <m/>
  </r>
  <r>
    <s v="20200537"/>
    <s v="     "/>
    <n v="43989"/>
    <s v="6/7"/>
    <x v="0"/>
    <n v="0.69305555555555554"/>
    <s v="24"/>
    <n v="2"/>
    <s v="6"/>
    <x v="4"/>
    <n v="43989"/>
    <n v="0.68680555555555556"/>
    <s v="On June 7, 2020 at 1638 hours, a PG&amp;E troubleman was dispatched to the Gualala 1112 Distribution Circuit on Coast Hwy 1 near the city of Gallaway and observed a wires down incident due to veg contact. Initial analysis indicates a tree fell into overhead primary conductors, causing a wires down incident and igniting the surrounding vegetation between Fuses 7321 and 7319. South Coast Fire Department was on scene to extinguish the fire. The responding troubleman created an EC tag and the damaged assets were replaced on June 7, 2020. Power was restored to all 629 customers by 2020 hours on June 7, 2020."/>
    <s v="     "/>
    <s v="FAS"/>
    <m/>
    <s v="N"/>
    <x v="0"/>
    <s v="933652"/>
    <s v="20-0058645"/>
    <m/>
    <s v="T004982054"/>
    <n v="119119304"/>
    <m/>
    <s v="     "/>
    <x v="1"/>
    <s v="PG&amp;E"/>
    <m/>
    <s v="Vegetation"/>
    <m/>
    <s v="D"/>
    <s v="D"/>
    <s v="0.26-9.99"/>
    <s v="1/2 acre"/>
    <s v="Vegetation"/>
    <s v="33.a. Veg. contact"/>
    <s v="Vegetation"/>
    <s v="Contact from object"/>
    <s v="Contact - Vegetation"/>
    <m/>
    <s v="Contact - Vegetation"/>
    <s v="Conductor - Primary"/>
    <s v="Open Circuit"/>
    <m/>
    <s v="Overhead"/>
    <x v="3"/>
    <s v="Conductor - Primary"/>
    <m/>
    <s v="Circuit ID: 042841112"/>
    <s v="     "/>
    <s v="Non-HFTD"/>
    <x v="0"/>
    <n v="140"/>
    <m/>
    <n v="38.8324"/>
    <n v="-123.623"/>
    <s v="Mendocino"/>
    <s v="GUALALA-1112"/>
    <m/>
    <n v="12000"/>
    <m/>
    <x v="0"/>
    <s v="South Coast FD"/>
    <s v="Conifer Forest"/>
    <m/>
    <m/>
    <s v="No"/>
    <m/>
    <m/>
    <m/>
    <m/>
    <m/>
    <m/>
    <m/>
    <s v="N"/>
    <s v="N"/>
    <m/>
    <m/>
    <s v="     "/>
    <s v="38.83241200"/>
    <s v="-123.62337200"/>
    <s v="Jun  8 2020 12:00AM"/>
    <s v="TrunkFail"/>
    <s v="Tree appeared to have two dominantstems and larger spar broke contacting lines."/>
    <s v="PINE"/>
    <s v="75"/>
    <s v="17"/>
    <s v="15"/>
    <s v="None"/>
    <s v="None"/>
    <s v="N"/>
    <s v="1"/>
    <m/>
    <s v="Plain"/>
    <s v="A"/>
    <s v="CrossArm"/>
    <s v="BareWire"/>
    <m/>
  </r>
  <r>
    <s v="20200540"/>
    <s v="     "/>
    <n v="43989"/>
    <s v="6/7"/>
    <x v="0"/>
    <n v="0.93888888888888888"/>
    <s v="24"/>
    <n v="2"/>
    <s v="6"/>
    <x v="4"/>
    <n v="43989"/>
    <n v="0.91527777777777775"/>
    <s v="On June 7, 2020 at 2232 hours, a PG&amp;E troubleman was dispatched to the Molino 1104 Distribution Circuit on Sparks Rd in the city of Sebastopol and observed primary overhead wire down on ground due to veg contact. Initial analysis indicates a tree branch fell through primary conductor causing a line to ground fault that resulted in an outage to 99 customers and igniting a 3 meter - 0.25 acre fire. One of two fuses at 3219 were found blown, the responding troubleman opened the remaining fuse and tagged it MOL. Overhead jumper south of Sparks Rd on tap going west was also opened and tagged MOL. At 0034 hours on June 8, 2020 fuse 3219 was closed, restoring power to 94 customers. Troubleman created an EC tag and the one span of damaged conductor was replaced on June 8, 2020 restoring power to the remaining 5 customers. The Gold Ridge Fire Department was on scene to extinguish the fire."/>
    <s v="     "/>
    <s v="FAS"/>
    <m/>
    <s v="N"/>
    <x v="0"/>
    <s v="933799"/>
    <s v="20-0058710"/>
    <m/>
    <s v="T004982202"/>
    <n v="119119465"/>
    <m/>
    <s v="     "/>
    <x v="1"/>
    <s v="PG&amp;E"/>
    <m/>
    <s v="Vegetation"/>
    <m/>
    <s v="D"/>
    <s v="D"/>
    <s v="&lt;0.25"/>
    <m/>
    <s v="Vegetation"/>
    <s v="33.a. Veg. contact"/>
    <s v="Vegetation"/>
    <s v="Contact from object"/>
    <s v="Contact - Vegetation"/>
    <m/>
    <s v="Contact - Vegetation"/>
    <s v="Conductor - Primary"/>
    <s v="Line to Ground"/>
    <m/>
    <s v="Overhead"/>
    <x v="3"/>
    <s v="Conductor - Primary"/>
    <m/>
    <s v="Circuit ID:042571104"/>
    <s v="     "/>
    <s v="Non-HFTD"/>
    <x v="0"/>
    <m/>
    <m/>
    <n v="38.3767"/>
    <n v="-122.81399999999999"/>
    <s v="Sonoma"/>
    <s v="MOLINO-1104"/>
    <m/>
    <n v="12000"/>
    <m/>
    <x v="0"/>
    <s v="Goldridge Fire Department"/>
    <s v="Hardwood Forest"/>
    <m/>
    <m/>
    <s v="No"/>
    <m/>
    <m/>
    <m/>
    <m/>
    <m/>
    <m/>
    <m/>
    <s v="N"/>
    <s v="N"/>
    <m/>
    <m/>
    <s v="     "/>
    <s v="38.37690000"/>
    <s v="-122.81410000"/>
    <s v="Jun  8 2020 12:00AM"/>
    <s v="BranchFail"/>
    <s v="A MATURE PINE TREE, 8 FEET FROM THE LINES, HAD A LARGE LIMB FAIL DURING STRONG WINDS. THE LIMB STRUCK THE 12KV LINES CAUSING AN OUTAGE AND A SMALL FIRE IN THE BACKYARD. DUE TO THE LIMB BEING BURNED, IT WAS HARD TO DETERMINE ANY POSSIBLE DEFECTS. THE TREE IS IN COMPLIANCE. WILL LOOK INTO GETTING THE OVERHANGING LIMBS REMOVED."/>
    <s v="PINE"/>
    <s v="90"/>
    <s v="38"/>
    <s v="8"/>
    <s v="None"/>
    <s v="Slight"/>
    <s v="N"/>
    <s v="1"/>
    <m/>
    <s v="Valley"/>
    <s v="A"/>
    <s v="CrossArm"/>
    <s v="BareWire"/>
    <s v="3"/>
  </r>
  <r>
    <s v="20200533"/>
    <s v="     "/>
    <n v="43989"/>
    <s v="6/7"/>
    <x v="0"/>
    <n v="0.49861111111111112"/>
    <s v="24"/>
    <n v="2"/>
    <s v="6"/>
    <x v="4"/>
    <n v="43989"/>
    <n v="0.49166666666666664"/>
    <s v="On June 7, 2020 at 1158 hours, a PG&amp;E Troubleman was dispatched to the King City 1102 12kV Distribution Circuit in the vicinity of Bitterwater Road, King City in response to an outage. Initial analysis indicates PG&amp;E equipment failure caused the ignition. A floating wire was observed due to a broken tie wire. The ensuing fire was 211 acres in size and the fire was suppressed by Cal Fire. PG&amp;E Crew replaced the damaged crossarm and broken tie wire on June 8, 2020."/>
    <s v="     "/>
    <s v="FAS"/>
    <m/>
    <s v="N"/>
    <x v="0"/>
    <s v="933479"/>
    <s v="20-0058609"/>
    <m/>
    <s v="T004981869"/>
    <n v="119119200"/>
    <m/>
    <s v="     "/>
    <x v="1"/>
    <s v="PG&amp;E"/>
    <m/>
    <s v="Vegetation"/>
    <m/>
    <s v="D"/>
    <s v="D"/>
    <s v="100-299"/>
    <m/>
    <s v="Equipment - PG&amp;E"/>
    <s v="34.o. Other"/>
    <s v="Equipment - PG&amp;E"/>
    <s v="All types of equipment / facility failure"/>
    <s v="Equipment failure - Other"/>
    <s v="Tie Wire"/>
    <m/>
    <m/>
    <s v="Line to Line"/>
    <m/>
    <s v="Overhead"/>
    <x v="3"/>
    <s v="Tie Wire"/>
    <s v="Tie Wire"/>
    <s v="Pole ID: 101729281"/>
    <s v="     "/>
    <s v="Non-HFTD"/>
    <x v="0"/>
    <m/>
    <m/>
    <n v="36.279899999999998"/>
    <n v="-121.089"/>
    <s v="Monterey"/>
    <s v="KING-CITY-1102"/>
    <m/>
    <n v="12000"/>
    <m/>
    <x v="0"/>
    <s v="Cal Fire"/>
    <s v="Herbaceous"/>
    <m/>
    <m/>
    <s v="Yes"/>
    <s v="211"/>
    <s v="0"/>
    <s v="0"/>
    <s v="0"/>
    <s v="0"/>
    <s v="BITTERWATER"/>
    <m/>
    <s v="N"/>
    <s v="N"/>
    <m/>
    <m/>
    <s v="     "/>
    <m/>
    <m/>
    <m/>
    <m/>
    <m/>
    <m/>
    <m/>
    <m/>
    <m/>
    <m/>
    <m/>
    <m/>
    <m/>
    <m/>
    <m/>
    <m/>
    <m/>
    <m/>
    <m/>
  </r>
  <r>
    <s v="20201805"/>
    <s v="     "/>
    <n v="43989"/>
    <s v="6/7"/>
    <x v="0"/>
    <n v="0.55208333333333337"/>
    <s v="24"/>
    <n v="2"/>
    <s v="6"/>
    <x v="4"/>
    <n v="43989"/>
    <n v="0.53402777777777777"/>
    <m/>
    <s v="     "/>
    <s v="FAS"/>
    <m/>
    <s v="Y"/>
    <x v="0"/>
    <s v="933523"/>
    <s v="20-0058608"/>
    <m/>
    <s v="T004981913"/>
    <n v="119119063"/>
    <m/>
    <s v="     "/>
    <x v="0"/>
    <s v="PG&amp;E"/>
    <m/>
    <s v="Other"/>
    <m/>
    <s v="D"/>
    <m/>
    <s v="Unknown"/>
    <m/>
    <s v="Contact - 3rd Party"/>
    <s v="33.c. Balloon contact"/>
    <s v="Contact - 3rd Party"/>
    <s v="Contact from object"/>
    <s v="Contact - Balloon"/>
    <m/>
    <s v="Contact - Balloon"/>
    <s v="Jumper"/>
    <s v="Open Circuit,Multi-Fault"/>
    <m/>
    <s v="Overhead"/>
    <x v="3"/>
    <s v="Jumper"/>
    <m/>
    <s v="100245391"/>
    <s v="     "/>
    <s v="Non-HFTD"/>
    <x v="0"/>
    <m/>
    <m/>
    <n v="35.357199999999999"/>
    <n v="-119.066"/>
    <s v="Kern"/>
    <s v="STOCKDALE-2114"/>
    <m/>
    <n v="21000"/>
    <m/>
    <x v="0"/>
    <s v="Bakersfield FD"/>
    <s v="Urban"/>
    <m/>
    <m/>
    <s v="No"/>
    <m/>
    <m/>
    <m/>
    <m/>
    <m/>
    <m/>
    <m/>
    <s v="N"/>
    <s v="N"/>
    <m/>
    <m/>
    <s v="     "/>
    <m/>
    <m/>
    <m/>
    <m/>
    <m/>
    <m/>
    <m/>
    <m/>
    <m/>
    <m/>
    <m/>
    <m/>
    <m/>
    <m/>
    <m/>
    <m/>
    <m/>
    <m/>
    <m/>
  </r>
  <r>
    <s v="20210746"/>
    <s v="     "/>
    <n v="44354"/>
    <s v="6/7"/>
    <x v="0"/>
    <n v="0.68402777777777779"/>
    <s v="24"/>
    <n v="2"/>
    <s v="6"/>
    <x v="5"/>
    <n v="44354"/>
    <m/>
    <s v="Troubleman found 1 burnt pole and another leaned over very badly and suspects it could be broken below ground level. Both pole will need to be replaced. The ensuing fire was 3 meters - 0.25 acre in size. This information is preliminary."/>
    <s v="     "/>
    <s v="FAS"/>
    <m/>
    <s v="N"/>
    <x v="0"/>
    <m/>
    <s v="21-0071136"/>
    <m/>
    <s v="T005309442"/>
    <n v="121486000"/>
    <m/>
    <s v="     "/>
    <x v="1"/>
    <s v="PG&amp;E"/>
    <m/>
    <s v="Vegetation"/>
    <m/>
    <s v="D"/>
    <s v="D"/>
    <s v="&lt;0.25"/>
    <m/>
    <s v="Equipment - PG&amp;E"/>
    <s v="34.f. Pole damage or failure"/>
    <s v="Equipment - PG&amp;E"/>
    <s v="All types of equipment / facility failure"/>
    <s v="Pole failure"/>
    <s v="Pole"/>
    <m/>
    <m/>
    <s v="Force Out"/>
    <s v="N"/>
    <s v="Overhead"/>
    <x v="3"/>
    <s v="Pole"/>
    <s v="2 poles, crossarm &amp; insulator"/>
    <s v="102126674"/>
    <s v="     "/>
    <s v="Non-HFTD"/>
    <x v="0"/>
    <m/>
    <m/>
    <n v="37.918399999999998"/>
    <n v="-121.35299999999999"/>
    <s v="San Joaquin"/>
    <s v="FRENCH-CAMP-1102"/>
    <m/>
    <n v="12000"/>
    <m/>
    <x v="0"/>
    <s v="Self Extinguished"/>
    <s v="Agriculture"/>
    <s v="Grass fuel model"/>
    <m/>
    <s v="No"/>
    <m/>
    <m/>
    <m/>
    <m/>
    <m/>
    <m/>
    <m/>
    <s v="N"/>
    <s v="N"/>
    <m/>
    <m/>
    <s v="     "/>
    <m/>
    <m/>
    <m/>
    <m/>
    <m/>
    <m/>
    <m/>
    <m/>
    <m/>
    <m/>
    <m/>
    <m/>
    <m/>
    <m/>
    <m/>
    <m/>
    <m/>
    <m/>
    <m/>
  </r>
  <r>
    <s v="20210750"/>
    <s v="     "/>
    <n v="44354"/>
    <s v="6/7"/>
    <x v="0"/>
    <n v="0.6069444444444444"/>
    <s v="24"/>
    <n v="2"/>
    <s v="6"/>
    <x v="5"/>
    <n v="44354"/>
    <m/>
    <s v="A large tree fell into overhead circuit due to high winds and resulted in an ignition and damaged  PG&amp;E assets. The responding troubleman created a corrective tag for the damaged assets. EOC preliminary notes: On June 7, 2021 at 1829 hours, PG&amp;E’s Electric Incident Reporting On-Call Team received a voicemail from Neal Narayan (NAN6), Wildfire Safety Operations Center Supervisor with the HAWC Team, in regard to the Edgewood fire in Redwood City, CA. It was reported that this incident was a small vegetation fire. The responding troublamn found a large tree had fallen over in high wind conditions, and brought down a crossarm and 2 spans of overhead primary (Emerald Lake 0401 4.16kV). An outage to 8 customers began on June 7, 2021 at 1450 hours. There are no known injuries/fatalities, property damage over $50,000, or media outlets on site. This information is preliminary."/>
    <s v="     "/>
    <s v="FAS"/>
    <m/>
    <s v="Y"/>
    <x v="0"/>
    <m/>
    <s v="21-0071076"/>
    <m/>
    <s v="T005309322"/>
    <m/>
    <m/>
    <s v="     "/>
    <x v="1"/>
    <s v="PG&amp;E"/>
    <m/>
    <s v="Vegetation"/>
    <m/>
    <s v="D"/>
    <s v="D"/>
    <s v="&lt;0.25"/>
    <m/>
    <s v="Vegetation"/>
    <s v="33.a. Veg. contact"/>
    <s v="Vegetation"/>
    <s v="Contact from object"/>
    <s v="Weather - High Winds"/>
    <m/>
    <s v="Weather - High Winds"/>
    <s v="Conductor - Primary"/>
    <s v="Open Circuit,Force Out"/>
    <s v="N"/>
    <s v="Overhead"/>
    <x v="3"/>
    <s v="Conductor - Primary"/>
    <s v="Conductor, Crossarm"/>
    <s v="100279034"/>
    <s v="     "/>
    <s v="Non-HFTD"/>
    <x v="0"/>
    <n v="518"/>
    <m/>
    <n v="37.463500000000003"/>
    <n v="-122.301"/>
    <s v="San Mateo"/>
    <s v="EMERALD-LAKE-0401"/>
    <m/>
    <n v="4000"/>
    <m/>
    <x v="0"/>
    <s v="Cal Fire"/>
    <s v="Shrub"/>
    <m/>
    <m/>
    <s v="No"/>
    <m/>
    <m/>
    <m/>
    <m/>
    <m/>
    <m/>
    <m/>
    <s v="N"/>
    <s v="N"/>
    <m/>
    <m/>
    <s v="     "/>
    <s v="37.46136700"/>
    <s v="-122.30331800"/>
    <s v="Jun  8 2021 12:00AM"/>
    <s v="TrunkFail"/>
    <s v="There were two downed trees here at this location when investigator arrived. Both trees failed on the trunk close to the base, one tree had signs of hypoxylon but green crown. There was a small burn scar approximately 25 by 35 feet under one of the fallen trees."/>
    <s v="OAK"/>
    <s v="55"/>
    <s v="28"/>
    <s v="99"/>
    <s v="Slight"/>
    <s v="Slight"/>
    <s v="N"/>
    <s v="1"/>
    <m/>
    <s v="Hillside"/>
    <s v="A"/>
    <s v="CrossArm"/>
    <s v="BareWire"/>
    <s v="2"/>
  </r>
  <r>
    <s v="20210749"/>
    <s v="     "/>
    <n v="44354"/>
    <s v="6/7"/>
    <x v="0"/>
    <n v="0.80972222222222223"/>
    <s v="24"/>
    <n v="2"/>
    <s v="6"/>
    <x v="5"/>
    <m/>
    <m/>
    <s v="Palm tree grew into circuit resulting in a 1 meter - &lt; 3 meter fire. Troubleman notes say this is the second instance that this tree had made contact with lines and there is already a veg tag to remove the palm tree. OIS: TR7812713; FOID: T005309617; Pre-Existing EC: 119623155 (Ref OIS 1012864); Circuit ID: 102851102, SAP Pole ID: 100366110; Division: North Valley; District: Glenn; County: Glenn"/>
    <s v="     "/>
    <s v="FAS"/>
    <m/>
    <s v="N"/>
    <x v="0"/>
    <m/>
    <m/>
    <m/>
    <s v="T005309617"/>
    <m/>
    <m/>
    <s v="     "/>
    <x v="1"/>
    <s v="PG&amp;E"/>
    <m/>
    <s v="Vegetation"/>
    <m/>
    <s v="D"/>
    <s v="D"/>
    <s v="&lt;3 meters of linear travel"/>
    <s v="4' x 5'"/>
    <s v="Vegetation"/>
    <s v="33.a. Veg. contact"/>
    <s v="Vegetation"/>
    <s v="Contact from object"/>
    <s v="Veg. contact"/>
    <m/>
    <s v="Veg. contact"/>
    <s v="Conductor - Primary"/>
    <m/>
    <s v="Y"/>
    <s v="Overhead"/>
    <x v="3"/>
    <s v="Conductor - Primary"/>
    <s v="Conductor"/>
    <s v="100366110"/>
    <s v="     "/>
    <s v="Non-HFTD"/>
    <x v="0"/>
    <m/>
    <m/>
    <n v="39.551400000000001"/>
    <n v="-122.102"/>
    <s v="Glenn"/>
    <s v="JACINTO-1102"/>
    <m/>
    <n v="12000"/>
    <m/>
    <x v="0"/>
    <s v="Glenn FD"/>
    <s v="Agriculture"/>
    <m/>
    <m/>
    <s v="No"/>
    <m/>
    <m/>
    <m/>
    <m/>
    <m/>
    <m/>
    <m/>
    <s v="N"/>
    <s v="N"/>
    <m/>
    <m/>
    <s v="     "/>
    <m/>
    <m/>
    <m/>
    <m/>
    <m/>
    <m/>
    <m/>
    <m/>
    <m/>
    <m/>
    <m/>
    <m/>
    <m/>
    <m/>
    <m/>
    <m/>
    <m/>
    <m/>
    <m/>
  </r>
  <r>
    <s v="20210748"/>
    <s v="     "/>
    <n v="44354"/>
    <s v="6/7"/>
    <x v="0"/>
    <n v="0.72430555555555554"/>
    <s v="24"/>
    <n v="2"/>
    <s v="6"/>
    <x v="5"/>
    <n v="44354"/>
    <m/>
    <s v="A tree grew into overhead secondary line resulting in an ignition. The troubleman states a crew will need to replace the secondary span and a veg crew will top one tree and remove another. The fire was limited to the tree in customers front yard. This information is preliminary. OIS: 1367923; FOID: T005309597 (ACBS), T005309510 (ACBS); EC: 121485919; PM: 31542611; Circuit ID: 013681103; SAP Eqp: 101346243, 101346284; County: Alameda; Division: East Bay; District: Central"/>
    <s v="     "/>
    <s v="FAS"/>
    <m/>
    <s v="N"/>
    <x v="0"/>
    <m/>
    <m/>
    <m/>
    <s v="T005309597, T005309510"/>
    <n v="121486000"/>
    <m/>
    <s v="     "/>
    <x v="1"/>
    <s v="PG&amp;E"/>
    <m/>
    <s v="Vegetation"/>
    <m/>
    <s v="D"/>
    <s v="D"/>
    <s v="&lt;3 meters of linear travel"/>
    <s v="5' X 5'"/>
    <s v="Vegetation"/>
    <s v="33.a. Veg. contact"/>
    <s v="Vegetation"/>
    <s v="Contact from object"/>
    <s v="Veg. contact"/>
    <m/>
    <s v="Veg. contact"/>
    <s v="Conductor - Open Wire Secondary"/>
    <m/>
    <s v="Y"/>
    <s v="Overhead"/>
    <x v="1"/>
    <s v="Conductor - Open Wire Secondary"/>
    <s v="Open Wire Secondary, Spacer"/>
    <m/>
    <s v="     "/>
    <s v="Non-HFTD"/>
    <x v="0"/>
    <m/>
    <m/>
    <n v="37.726500000000001"/>
    <n v="-122.175"/>
    <s v="Alameda"/>
    <s v="EDES-1103"/>
    <m/>
    <m/>
    <s v="N/A"/>
    <x v="0"/>
    <s v="Oakland FD"/>
    <s v="Urban"/>
    <m/>
    <m/>
    <s v="No"/>
    <m/>
    <m/>
    <m/>
    <m/>
    <m/>
    <m/>
    <m/>
    <s v="N"/>
    <s v="N"/>
    <m/>
    <m/>
    <s v="     "/>
    <m/>
    <m/>
    <m/>
    <m/>
    <m/>
    <m/>
    <m/>
    <m/>
    <m/>
    <m/>
    <m/>
    <m/>
    <m/>
    <m/>
    <m/>
    <m/>
    <m/>
    <m/>
    <m/>
  </r>
  <r>
    <s v="20210739"/>
    <s v="     "/>
    <n v="44354"/>
    <s v="6/7"/>
    <x v="0"/>
    <n v="0.40694444444444444"/>
    <s v="24"/>
    <n v="2"/>
    <s v="6"/>
    <x v="5"/>
    <n v="44354"/>
    <m/>
    <s v="Third party excavator caused a tree limb to make contact with overhead circuit, resulting in a wires down outage and igniting a small fire 1 meter - &lt; 3 meter fire. This information is preliminary."/>
    <s v="     "/>
    <s v="FAS"/>
    <m/>
    <s v="N"/>
    <x v="0"/>
    <m/>
    <s v="21-0070822"/>
    <m/>
    <s v="T005308962"/>
    <n v="121483000"/>
    <m/>
    <s v="     "/>
    <x v="1"/>
    <s v="PG&amp;E"/>
    <m/>
    <s v="Vegetation"/>
    <m/>
    <s v="D"/>
    <s v="D"/>
    <s v="&lt;3 meters of linear travel"/>
    <m/>
    <s v="Contact - 3rd Party"/>
    <s v="33.a. Veg. contact"/>
    <s v="Contact - 3rd Party"/>
    <s v="Contact from object"/>
    <s v="Veg. contact"/>
    <m/>
    <s v="Veg. contact"/>
    <s v="Conductor - Primary"/>
    <s v="Line to Ground"/>
    <s v="Y"/>
    <s v="Overhead"/>
    <x v="3"/>
    <s v="Conductor - Primary"/>
    <s v="Conductor"/>
    <s v="100412800"/>
    <s v="     "/>
    <s v="Non-HFTD"/>
    <x v="0"/>
    <m/>
    <m/>
    <n v="39.732300000000002"/>
    <n v="-121.995"/>
    <s v="Glenn"/>
    <s v="HAMILTON-A-1102"/>
    <m/>
    <n v="12000"/>
    <m/>
    <x v="0"/>
    <s v="Hamilton FD"/>
    <s v="Agriculture"/>
    <s v="Brush fuel model"/>
    <m/>
    <s v="No"/>
    <m/>
    <m/>
    <m/>
    <m/>
    <m/>
    <m/>
    <m/>
    <s v="N"/>
    <s v="N"/>
    <m/>
    <m/>
    <s v="     "/>
    <m/>
    <m/>
    <m/>
    <m/>
    <m/>
    <m/>
    <m/>
    <m/>
    <m/>
    <m/>
    <m/>
    <m/>
    <m/>
    <m/>
    <m/>
    <m/>
    <m/>
    <m/>
    <m/>
  </r>
  <r>
    <s v="20210742"/>
    <s v="     "/>
    <n v="44354"/>
    <s v="6/7"/>
    <x v="0"/>
    <n v="0.55763888888888891"/>
    <s v="24"/>
    <n v="2"/>
    <s v="6"/>
    <x v="5"/>
    <n v="44354"/>
    <m/>
    <s v="Car pole incident resulted in an ignition. The ensuing fire was 0.25 acre - 10 acres in size. This information is preliminary."/>
    <s v="     "/>
    <s v="FAS"/>
    <m/>
    <s v="N"/>
    <x v="0"/>
    <m/>
    <s v=" 21-0070991 "/>
    <m/>
    <s v="T005309240"/>
    <n v="121484000"/>
    <m/>
    <s v="     "/>
    <x v="1"/>
    <s v="PG&amp;E"/>
    <m/>
    <s v="Vegetation"/>
    <m/>
    <s v="D"/>
    <s v="D"/>
    <s v="0.26-9.99"/>
    <m/>
    <s v="Contact - 3rd Party"/>
    <s v="33.d. Vehicle contact"/>
    <s v="Contact - 3rd Party"/>
    <s v="Contact from object"/>
    <s v="Vehicle contact"/>
    <m/>
    <s v="Vehicle contact"/>
    <s v="Pole"/>
    <m/>
    <s v="Y"/>
    <s v="Overhead"/>
    <x v="3"/>
    <s v="Pole"/>
    <s v="Pole, Conductor, Crossarm , Guy "/>
    <s v="100424286"/>
    <s v="     "/>
    <s v="Non-HFTD"/>
    <x v="0"/>
    <m/>
    <m/>
    <n v="39.695999999999998"/>
    <n v="-122.10299999999999"/>
    <s v="Glenn"/>
    <s v="ORLAND-B-1103"/>
    <m/>
    <n v="12000"/>
    <m/>
    <x v="0"/>
    <s v="Orland FD"/>
    <s v="Agriculture"/>
    <s v="Grass fuel model"/>
    <m/>
    <s v="No"/>
    <m/>
    <m/>
    <m/>
    <m/>
    <m/>
    <m/>
    <m/>
    <s v="N"/>
    <s v="N"/>
    <m/>
    <m/>
    <s v="     "/>
    <m/>
    <m/>
    <m/>
    <m/>
    <m/>
    <m/>
    <m/>
    <m/>
    <m/>
    <m/>
    <m/>
    <m/>
    <m/>
    <m/>
    <m/>
    <m/>
    <m/>
    <m/>
    <m/>
  </r>
  <r>
    <s v="20210743"/>
    <s v="     "/>
    <n v="44354"/>
    <s v="6/7"/>
    <x v="0"/>
    <n v="0.4236111111111111"/>
    <s v="24"/>
    <n v="2"/>
    <s v="6"/>
    <x v="5"/>
    <n v="44354"/>
    <m/>
    <s v="Distribution pole and wires down due to unknown cause. The ensuing fire was 0.25 acre to 10 acres in size. Responding troubleman created tag for damaged assets. This information is preliminary."/>
    <s v="     "/>
    <s v="FAS"/>
    <m/>
    <s v="N"/>
    <x v="0"/>
    <m/>
    <s v="21-0070833"/>
    <m/>
    <s v="T005309003"/>
    <n v="121484000"/>
    <m/>
    <s v="     "/>
    <x v="1"/>
    <s v="PG&amp;E"/>
    <m/>
    <s v="Vegetation"/>
    <m/>
    <s v="D"/>
    <s v="D"/>
    <s v="0.26-9.99"/>
    <m/>
    <s v="Equipment - PG&amp;E"/>
    <s v="34.b. Conductor damage or failure"/>
    <s v="Equipment - PG&amp;E"/>
    <s v="All types of equipment / facility failure"/>
    <s v="Conductor failure-all"/>
    <s v="Conductor - Primary"/>
    <m/>
    <m/>
    <s v="Line to Ground"/>
    <s v="Y"/>
    <s v="Overhead"/>
    <x v="3"/>
    <s v="Conductor - Primary"/>
    <s v="Conductor, Pole"/>
    <s v="101592797"/>
    <s v="     "/>
    <s v="Non-HFTD"/>
    <x v="0"/>
    <m/>
    <m/>
    <n v="38.515599999999999"/>
    <n v="-121.643"/>
    <s v="Yolo"/>
    <s v="DAVIS-1101"/>
    <m/>
    <n v="12000"/>
    <m/>
    <x v="0"/>
    <s v="Unknown"/>
    <s v="Agriculture"/>
    <s v="Grass fuel model"/>
    <m/>
    <s v="No"/>
    <m/>
    <m/>
    <m/>
    <m/>
    <m/>
    <m/>
    <m/>
    <s v="N"/>
    <s v="N"/>
    <m/>
    <m/>
    <s v="     "/>
    <m/>
    <m/>
    <m/>
    <m/>
    <m/>
    <m/>
    <m/>
    <m/>
    <m/>
    <m/>
    <m/>
    <m/>
    <m/>
    <m/>
    <m/>
    <m/>
    <m/>
    <m/>
    <m/>
  </r>
  <r>
    <s v="MIA20143000"/>
    <s v="     "/>
    <n v="41798"/>
    <s v="6/8"/>
    <x v="0"/>
    <n v="0.60592592592592598"/>
    <s v="24"/>
    <n v="2"/>
    <s v="6"/>
    <x v="7"/>
    <n v="41798"/>
    <n v="0.60555555555555551"/>
    <s v="18925 HIGHWAY 12 in Sonoma; wires on fire; 4/0 SERVICE BURNED OPEN MIDSPAN due to electrical overload"/>
    <s v="     "/>
    <s v="FAS"/>
    <n v="44265"/>
    <s v="Y"/>
    <x v="0"/>
    <s v="1030400"/>
    <s v="N/A"/>
    <m/>
    <s v="T003133839"/>
    <n v="108181615"/>
    <m/>
    <s v="     "/>
    <x v="0"/>
    <s v="PG&amp;E"/>
    <m/>
    <m/>
    <m/>
    <s v="D"/>
    <m/>
    <s v="Structure-PG&amp;E only"/>
    <m/>
    <s v="Equipment - Overloaded"/>
    <s v="34.b. Conductor damage or failure"/>
    <s v="Equipment - PG&amp;E"/>
    <s v="All types of equipment / facility failure"/>
    <s v="Conductor failure-all"/>
    <s v="Conductor"/>
    <m/>
    <m/>
    <m/>
    <s v="Yes"/>
    <s v="Overhead"/>
    <x v="0"/>
    <m/>
    <m/>
    <s v="103792871"/>
    <s v="     "/>
    <s v="Non-HFTD"/>
    <x v="0"/>
    <m/>
    <m/>
    <n v="38.303800000000003"/>
    <n v="-122.47799999999999"/>
    <s v="Sonoma"/>
    <s v="SONOMA-1102"/>
    <s v="42721102"/>
    <n v="11000"/>
    <m/>
    <x v="0"/>
    <m/>
    <s v="Rural"/>
    <m/>
    <m/>
    <s v="No"/>
    <m/>
    <m/>
    <m/>
    <m/>
    <m/>
    <m/>
    <m/>
    <s v="N"/>
    <s v="N"/>
    <m/>
    <m/>
    <s v="     "/>
    <m/>
    <m/>
    <m/>
    <m/>
    <m/>
    <m/>
    <m/>
    <m/>
    <m/>
    <m/>
    <m/>
    <m/>
    <m/>
    <m/>
    <m/>
    <m/>
    <m/>
    <m/>
    <m/>
  </r>
  <r>
    <s v="MIA20146421"/>
    <s v="     "/>
    <n v="41798"/>
    <s v="6/8"/>
    <x v="0"/>
    <n v="7.165509259259259E-2"/>
    <s v="24"/>
    <n v="2"/>
    <s v="6"/>
    <x v="7"/>
    <n v="41798"/>
    <n v="7.1527777777777773E-2"/>
    <s v="RUH2 - PWR-I FD EXT FIRE; SERV DROP STILL  LIVE; BRKRS OFF NOW; TRANS SPA RKING.WIRES ON FIRE.INC9012; cause: overload - conductor broken, wire on ground; svc drop burned to ground due to failed splices. replaced svc"/>
    <s v="     "/>
    <s v="FAS"/>
    <n v="44266"/>
    <s v="Y"/>
    <x v="0"/>
    <s v="1030211"/>
    <s v="N/A"/>
    <m/>
    <s v="T003133647"/>
    <m/>
    <m/>
    <s v="     "/>
    <x v="0"/>
    <s v="PG&amp;E"/>
    <m/>
    <m/>
    <m/>
    <s v="D"/>
    <m/>
    <s v="Structure-PG&amp;E only"/>
    <m/>
    <s v="Equipment - PG&amp;E"/>
    <s v="34.m. Connection device damage or failure"/>
    <s v="Equipment - PG&amp;E"/>
    <s v="All types of equipment / facility failure"/>
    <s v="Splice/Clamp/Connector"/>
    <s v="Splice/Clamp/Connector"/>
    <m/>
    <m/>
    <m/>
    <s v="No"/>
    <s v="Overhead"/>
    <x v="0"/>
    <m/>
    <m/>
    <s v="83371113"/>
    <s v="     "/>
    <s v="Non-HFTD"/>
    <x v="0"/>
    <m/>
    <m/>
    <n v="37.306600000000003"/>
    <n v="-122.002"/>
    <s v="Santa Clara"/>
    <s v="SARATOGA-1113"/>
    <s v="83371113"/>
    <n v="11000"/>
    <m/>
    <x v="0"/>
    <m/>
    <s v="Urban"/>
    <m/>
    <m/>
    <s v="No"/>
    <m/>
    <m/>
    <m/>
    <m/>
    <m/>
    <m/>
    <m/>
    <s v="N"/>
    <s v="N"/>
    <m/>
    <m/>
    <s v="     "/>
    <m/>
    <m/>
    <m/>
    <m/>
    <m/>
    <m/>
    <m/>
    <m/>
    <m/>
    <m/>
    <m/>
    <m/>
    <m/>
    <m/>
    <m/>
    <m/>
    <m/>
    <m/>
    <m/>
  </r>
  <r>
    <s v="SAP201421272"/>
    <s v="     "/>
    <n v="41798"/>
    <s v="6/8"/>
    <x v="0"/>
    <m/>
    <s v="24"/>
    <n v="2"/>
    <s v="6"/>
    <x v="7"/>
    <n v="41796"/>
    <m/>
    <s v="Arcing wires and transformer started veg fire"/>
    <s v="     "/>
    <s v="SAP"/>
    <n v="44580"/>
    <s v="Y"/>
    <x v="0"/>
    <s v="1029500"/>
    <s v="14-0036621"/>
    <m/>
    <s v="T003132841"/>
    <n v="108180167"/>
    <m/>
    <s v="     "/>
    <x v="1"/>
    <s v="PG&amp;E"/>
    <m/>
    <m/>
    <m/>
    <s v="D"/>
    <m/>
    <s v="&lt;3 meters of linear travel"/>
    <m/>
    <s v="Equipment - PG&amp;E"/>
    <s v="34.b. Conductor damage or failure"/>
    <s v="Equipment - PG&amp;E"/>
    <s v="Conductor failure-all"/>
    <s v="Conductor failure-all"/>
    <s v="Transformer"/>
    <m/>
    <m/>
    <s v="Line to Ground"/>
    <s v="No"/>
    <s v="Overhead"/>
    <x v="0"/>
    <s v="Transformer"/>
    <m/>
    <s v="100768292"/>
    <s v="     "/>
    <s v="Non-HFTD"/>
    <x v="0"/>
    <m/>
    <m/>
    <n v="36.536999999999999"/>
    <n v="-119.825"/>
    <s v="Fresno"/>
    <s v="CARUTHERS-1102"/>
    <m/>
    <m/>
    <s v="CARUTHERS 1102R5100"/>
    <x v="0"/>
    <m/>
    <m/>
    <m/>
    <m/>
    <s v="No"/>
    <m/>
    <m/>
    <m/>
    <m/>
    <m/>
    <m/>
    <m/>
    <s v="N"/>
    <s v="N"/>
    <m/>
    <m/>
    <s v="     "/>
    <m/>
    <m/>
    <m/>
    <m/>
    <m/>
    <m/>
    <m/>
    <m/>
    <m/>
    <m/>
    <m/>
    <m/>
    <m/>
    <m/>
    <m/>
    <m/>
    <m/>
    <m/>
    <m/>
  </r>
  <r>
    <s v="20150109"/>
    <s v="     "/>
    <n v="42163"/>
    <s v="6/8"/>
    <x v="0"/>
    <n v="0.73472222222222228"/>
    <s v="24"/>
    <n v="2"/>
    <s v="6"/>
    <x v="2"/>
    <n v="42163"/>
    <n v="0.73472222222222228"/>
    <s v="crew to make repairs"/>
    <s v="     "/>
    <m/>
    <m/>
    <s v="N"/>
    <x v="0"/>
    <s v="1246215"/>
    <s v="15-0039473"/>
    <m/>
    <m/>
    <m/>
    <m/>
    <s v="     "/>
    <x v="1"/>
    <s v="PG&amp;E"/>
    <m/>
    <s v="Vegetation"/>
    <m/>
    <s v="D"/>
    <m/>
    <s v="&lt;3 meters of linear travel"/>
    <s v="Square Feet: ; Acreage: "/>
    <s v="Equipment - PG&amp;E"/>
    <s v="34.b. Conductor damage or failure"/>
    <s v="Equipment - PG&amp;E"/>
    <s v="All types of equipment / facility failure"/>
    <s v="Conductor"/>
    <s v="Conductor"/>
    <m/>
    <m/>
    <s v="Line to Ground"/>
    <s v="0"/>
    <s v="Overhead"/>
    <x v="1"/>
    <s v="Conductor"/>
    <m/>
    <s v="T7325       "/>
    <s v="     "/>
    <s v="Non-HFTD"/>
    <x v="0"/>
    <m/>
    <m/>
    <n v="37.958199999999998"/>
    <n v="-121.944"/>
    <s v="Contra Costa"/>
    <s v="CLAYTON-2213"/>
    <s v="14652106"/>
    <m/>
    <s v="N/A"/>
    <x v="0"/>
    <m/>
    <s v="Urban"/>
    <m/>
    <m/>
    <s v="No"/>
    <m/>
    <m/>
    <m/>
    <m/>
    <m/>
    <m/>
    <m/>
    <s v="N"/>
    <s v="N"/>
    <m/>
    <m/>
    <s v="     "/>
    <m/>
    <m/>
    <m/>
    <m/>
    <m/>
    <m/>
    <m/>
    <m/>
    <m/>
    <m/>
    <m/>
    <m/>
    <m/>
    <m/>
    <m/>
    <m/>
    <m/>
    <m/>
    <m/>
  </r>
  <r>
    <s v="20150110"/>
    <s v="     "/>
    <n v="42163"/>
    <s v="6/8"/>
    <x v="0"/>
    <n v="0.77222222222222225"/>
    <s v="24"/>
    <n v="2"/>
    <s v="6"/>
    <x v="2"/>
    <n v="42163"/>
    <n v="0.77222222222222225"/>
    <s v="NEED CREW TO REPL FUSEHOLDER"/>
    <s v="     "/>
    <m/>
    <m/>
    <s v="N"/>
    <x v="0"/>
    <s v="1246280"/>
    <s v="15-0039513"/>
    <m/>
    <m/>
    <m/>
    <m/>
    <s v="     "/>
    <x v="1"/>
    <s v="PG&amp;E"/>
    <m/>
    <s v="Vegetation"/>
    <m/>
    <s v="D"/>
    <m/>
    <s v="&lt;3 meters of linear travel"/>
    <s v="Square Feet: ; Acreage: "/>
    <s v="Equipment - PG&amp;E"/>
    <s v="34.c. Fuse damage or failure"/>
    <s v="Equipment - PG&amp;E"/>
    <s v="All types of equipment / facility failure"/>
    <s v="Fuse"/>
    <s v="Fuse"/>
    <m/>
    <m/>
    <s v="Line to Ground"/>
    <s v="PACIFIC BELL"/>
    <s v="Overhead"/>
    <x v="1"/>
    <s v="Fuse"/>
    <m/>
    <s v="100462348"/>
    <s v="     "/>
    <s v="Non-HFTD"/>
    <x v="0"/>
    <m/>
    <m/>
    <n v="37.940399999999997"/>
    <n v="-122.07899999999999"/>
    <s v="Contra Costa"/>
    <s v="LAKEWOOD-2107"/>
    <s v="13532107"/>
    <m/>
    <s v="N/A"/>
    <x v="0"/>
    <s v="CONTRA COSTA   FIRE"/>
    <s v="Urban"/>
    <m/>
    <m/>
    <s v="No"/>
    <m/>
    <m/>
    <m/>
    <m/>
    <m/>
    <m/>
    <m/>
    <s v="N"/>
    <s v="N"/>
    <m/>
    <m/>
    <s v="     "/>
    <m/>
    <m/>
    <m/>
    <m/>
    <m/>
    <m/>
    <m/>
    <m/>
    <m/>
    <m/>
    <m/>
    <m/>
    <m/>
    <m/>
    <m/>
    <m/>
    <m/>
    <m/>
    <m/>
  </r>
  <r>
    <s v="20150107"/>
    <s v="     "/>
    <n v="42163"/>
    <s v="6/8"/>
    <x v="0"/>
    <n v="0.67500000000000004"/>
    <s v="24"/>
    <n v="2"/>
    <s v="6"/>
    <x v="2"/>
    <m/>
    <m/>
    <s v="tree pushed sec together trimmed added sec spreaders"/>
    <s v="     "/>
    <m/>
    <m/>
    <s v="N"/>
    <x v="0"/>
    <s v="1245944"/>
    <m/>
    <m/>
    <m/>
    <m/>
    <m/>
    <s v="     "/>
    <x v="1"/>
    <s v="PG&amp;E"/>
    <m/>
    <s v="Vegetation"/>
    <m/>
    <s v="D"/>
    <m/>
    <s v="&lt;3 meters of linear travel"/>
    <s v="Square Feet: ; Acreage: "/>
    <s v="Vegetation"/>
    <s v="33.a. Veg. contact"/>
    <s v="Vegetation"/>
    <s v="All types of equipment / facility failure"/>
    <s v="Contact - Vegetation"/>
    <m/>
    <s v="Contact - Vegetation"/>
    <s v="Conductor"/>
    <m/>
    <s v="0"/>
    <s v="Overhead"/>
    <x v="1"/>
    <s v="Conductor"/>
    <m/>
    <s v="front yard 9 equestrian ct"/>
    <s v="     "/>
    <s v="Non-HFTD"/>
    <x v="0"/>
    <m/>
    <m/>
    <n v="38.115499999999997"/>
    <n v="-122.556"/>
    <s v="Marin"/>
    <s v="NOVATO-1104"/>
    <s v="42211104"/>
    <m/>
    <s v="N/A"/>
    <x v="0"/>
    <s v="novato fire"/>
    <s v="Herbaceous"/>
    <m/>
    <m/>
    <s v="No"/>
    <m/>
    <m/>
    <m/>
    <m/>
    <m/>
    <m/>
    <m/>
    <s v="N"/>
    <s v="N"/>
    <m/>
    <m/>
    <s v="     "/>
    <m/>
    <m/>
    <m/>
    <m/>
    <m/>
    <m/>
    <m/>
    <m/>
    <m/>
    <m/>
    <m/>
    <m/>
    <m/>
    <m/>
    <m/>
    <m/>
    <m/>
    <m/>
    <m/>
  </r>
  <r>
    <s v="20160092"/>
    <s v="     "/>
    <n v="42529"/>
    <s v="6/8"/>
    <x v="0"/>
    <n v="0.47222222222222221"/>
    <s v="24"/>
    <n v="2"/>
    <s v="6"/>
    <x v="6"/>
    <n v="42529"/>
    <m/>
    <s v="RESPONDED TO OUTAGE, FOUND LINE STILL ENERGIZED. CIRCUIT ABNORMAL, NEW FEED WAS/IS SB C/OUTS 6151, CK DOWNSTREAM FUSES 1787 CLOSED, 3 PH STILL GOOD. OPEN 6151, TAG MOL, CALLED FOR CREW. SMALL GRASS FIRE ALONG DRAIN/IRRIGATION DITCH BURNED,"/>
    <s v="     "/>
    <m/>
    <m/>
    <s v="N"/>
    <x v="0"/>
    <s v="1485237"/>
    <s v="16-0041897"/>
    <m/>
    <m/>
    <m/>
    <m/>
    <s v="     "/>
    <x v="1"/>
    <s v="PG&amp;E"/>
    <m/>
    <s v="Vegetation"/>
    <m/>
    <s v="D"/>
    <m/>
    <s v="&lt;3 meters of linear travel"/>
    <s v="Square Feet: ; Acreage: "/>
    <s v="Equipment - PG&amp;E"/>
    <s v="34.b. Conductor damage or failure"/>
    <s v="Equipment - PG&amp;E"/>
    <s v="All types of equipment / facility failure"/>
    <s v="Conductor"/>
    <s v="Conductor"/>
    <m/>
    <m/>
    <s v="Line to Ground"/>
    <s v="PACIFIC BELL"/>
    <s v="Overhead"/>
    <x v="1"/>
    <s v="Conductor"/>
    <m/>
    <s v="101331693"/>
    <s v="     "/>
    <s v="Non-HFTD"/>
    <x v="0"/>
    <m/>
    <m/>
    <n v="39.303199999999997"/>
    <n v="-121.521"/>
    <s v="Yuba"/>
    <s v="HONCUT-1102"/>
    <s v="103211102"/>
    <m/>
    <s v="N/A"/>
    <x v="0"/>
    <s v="N.A."/>
    <s v="Agriculture"/>
    <m/>
    <m/>
    <s v="No"/>
    <m/>
    <m/>
    <m/>
    <m/>
    <m/>
    <m/>
    <m/>
    <s v="N"/>
    <s v="N"/>
    <m/>
    <m/>
    <s v="     "/>
    <m/>
    <m/>
    <m/>
    <m/>
    <m/>
    <m/>
    <m/>
    <m/>
    <m/>
    <m/>
    <m/>
    <m/>
    <m/>
    <m/>
    <m/>
    <m/>
    <m/>
    <m/>
    <m/>
  </r>
  <r>
    <s v="20160094"/>
    <s v="     "/>
    <n v="42529"/>
    <s v="6/8"/>
    <x v="0"/>
    <n v="0.70138888888888884"/>
    <s v="24"/>
    <n v="2"/>
    <s v="6"/>
    <x v="6"/>
    <n v="42529"/>
    <n v="0.70138888888888884"/>
    <s v="WIRE DOWN OUTAGE STRUCTURE FIRE."/>
    <s v="     "/>
    <m/>
    <m/>
    <s v="N"/>
    <x v="0"/>
    <s v="1485464"/>
    <m/>
    <m/>
    <m/>
    <m/>
    <s v="EI160608A"/>
    <s v="     "/>
    <x v="1"/>
    <s v="PG&amp;E"/>
    <m/>
    <s v="Building"/>
    <m/>
    <s v="D"/>
    <m/>
    <s v="Structure-only"/>
    <s v="Square Feet: ; Acreage: "/>
    <s v="Contact - 3rd Party"/>
    <s v="33.d. Vehicle contact"/>
    <s v="Contact - 3rd Party"/>
    <s v="All types of equipment / facility failure"/>
    <s v="Contact - Vehicle"/>
    <m/>
    <s v="Contact - Vehicle"/>
    <s v="Conductor"/>
    <m/>
    <s v="PACIFIC BELL"/>
    <s v="Overhead"/>
    <x v="1"/>
    <s v="Conductor"/>
    <m/>
    <s v="101867293"/>
    <s v="     "/>
    <s v="Non-HFTD"/>
    <x v="0"/>
    <m/>
    <m/>
    <n v="35.671599999999998"/>
    <n v="-120.598"/>
    <s v="San Luis Obispo"/>
    <s v="TEMPLETON-2109"/>
    <s v="183052109"/>
    <m/>
    <s v="N/A"/>
    <x v="0"/>
    <s v="Cal Fire"/>
    <s v="Herbaceous"/>
    <m/>
    <m/>
    <s v="No"/>
    <m/>
    <m/>
    <m/>
    <m/>
    <m/>
    <m/>
    <m/>
    <s v="N"/>
    <s v="N"/>
    <m/>
    <m/>
    <s v="     "/>
    <m/>
    <m/>
    <m/>
    <m/>
    <m/>
    <m/>
    <m/>
    <m/>
    <m/>
    <m/>
    <m/>
    <m/>
    <m/>
    <m/>
    <m/>
    <m/>
    <m/>
    <m/>
    <m/>
  </r>
  <r>
    <s v="SAP201614712"/>
    <s v="     "/>
    <n v="42529"/>
    <s v="6/8"/>
    <x v="0"/>
    <m/>
    <s v="24"/>
    <n v="2"/>
    <s v="6"/>
    <x v="6"/>
    <n v="42527"/>
    <m/>
    <s v="pole fire; failed switch"/>
    <s v="     "/>
    <s v="SAP"/>
    <n v="44580"/>
    <s v="Y"/>
    <x v="0"/>
    <s v="1483649"/>
    <s v="16-0041234"/>
    <m/>
    <s v="T003706702"/>
    <n v="111688974"/>
    <m/>
    <s v="     "/>
    <x v="0"/>
    <s v="PG&amp;E"/>
    <m/>
    <m/>
    <m/>
    <s v="D"/>
    <m/>
    <s v="Structure-PG&amp;E only"/>
    <m/>
    <s v="Equipment - PG&amp;E"/>
    <s v="34.e. Switch damage or failure"/>
    <s v="Equipment - PG&amp;E"/>
    <s v="Switch failure"/>
    <s v="Switch failure"/>
    <s v="Pole"/>
    <m/>
    <m/>
    <s v="Force Out"/>
    <s v="Yes"/>
    <s v="Overhead"/>
    <x v="0"/>
    <s v="Pole"/>
    <m/>
    <s v="100303992"/>
    <s v="     "/>
    <s v="Non-HFTD"/>
    <x v="0"/>
    <m/>
    <m/>
    <n v="37.658700000000003"/>
    <n v="-122.407"/>
    <s v="San Mateo"/>
    <s v="EAST-GRAND-1104"/>
    <m/>
    <m/>
    <s v="EAST GRAND 1104CB"/>
    <x v="0"/>
    <m/>
    <m/>
    <m/>
    <m/>
    <s v="No"/>
    <m/>
    <m/>
    <m/>
    <m/>
    <m/>
    <m/>
    <m/>
    <s v="N"/>
    <s v="N"/>
    <m/>
    <m/>
    <s v="     "/>
    <m/>
    <m/>
    <m/>
    <m/>
    <m/>
    <m/>
    <m/>
    <m/>
    <m/>
    <m/>
    <m/>
    <m/>
    <m/>
    <m/>
    <m/>
    <m/>
    <m/>
    <m/>
    <m/>
  </r>
  <r>
    <s v="20160093"/>
    <s v="     "/>
    <n v="42529"/>
    <s v="6/8"/>
    <x v="0"/>
    <n v="1.4583333333333334E-2"/>
    <s v="24"/>
    <n v="2"/>
    <s v="6"/>
    <x v="6"/>
    <n v="42529"/>
    <n v="1.4583333333333334E-2"/>
    <m/>
    <s v="     "/>
    <m/>
    <m/>
    <s v="N"/>
    <x v="0"/>
    <s v="1484987"/>
    <s v="16-0041800"/>
    <m/>
    <m/>
    <m/>
    <m/>
    <s v="     "/>
    <x v="1"/>
    <s v="PG&amp;E"/>
    <m/>
    <s v="Building"/>
    <m/>
    <s v="D"/>
    <m/>
    <s v="Structure-only"/>
    <s v="Square Feet: ; Acreage: "/>
    <s v="Vegetation"/>
    <s v="33.a. Veg. contact"/>
    <s v="Vegetation"/>
    <s v="All types of equipment / facility failure"/>
    <s v="Contact - Vegetation"/>
    <m/>
    <s v="Contact - Vegetation"/>
    <s v="Conductor"/>
    <s v="Line to Line"/>
    <m/>
    <s v="Overhead"/>
    <x v="3"/>
    <s v="Conductor"/>
    <m/>
    <s v="100864822"/>
    <s v="     "/>
    <s v="Non-HFTD"/>
    <x v="0"/>
    <m/>
    <m/>
    <n v="36.756700000000002"/>
    <n v="-119.797"/>
    <s v="Fresno"/>
    <s v="MANCHESTER-1108"/>
    <s v="253921108"/>
    <n v="12000"/>
    <s v="MANCHESTER 1105CB"/>
    <x v="0"/>
    <s v="Fresno FD"/>
    <s v="Urban"/>
    <m/>
    <m/>
    <s v="No"/>
    <m/>
    <m/>
    <m/>
    <m/>
    <m/>
    <m/>
    <m/>
    <s v="N"/>
    <s v="N"/>
    <m/>
    <m/>
    <s v="     "/>
    <s v="36.75666000"/>
    <s v="-119.79698000"/>
    <s v="Jun  9 2016 12:00AM"/>
    <s v="BranchFail"/>
    <s v="TREE IS HEALTHY. A GREEN LIMB DETACHED AT ABOUT 50 FEET UP REVEALING DECAY IN HALF OF THE LIMB AT THE BREAK POINT. UNTEDECTABLE FROM THE GROUND. LIMB LANDED ON THE TRANSFORMER CAUSING IT TO CATCH FIRE. PARTIAL FENCES ON 4 PROPERTIES BURNED ALONG WITH PART OF ON OUT BUILDING ON ONE OF THE PROPERTIES."/>
    <s v="SILK"/>
    <s v="71"/>
    <s v="37"/>
    <s v="8"/>
    <s v="None"/>
    <s v="None"/>
    <s v="N"/>
    <s v="1"/>
    <m/>
    <s v="Valley"/>
    <s v="D"/>
    <s v="CrossArm"/>
    <s v="BareWire"/>
    <s v="7"/>
  </r>
  <r>
    <s v="MIA20171982"/>
    <s v="     "/>
    <n v="42894"/>
    <s v="6/8"/>
    <x v="0"/>
    <n v="0.33630787037037035"/>
    <s v="23"/>
    <n v="2"/>
    <s v="6"/>
    <x v="0"/>
    <n v="42894"/>
    <n v="0.33611111111111114"/>
    <s v="fire caused by equipment failure "/>
    <s v="     "/>
    <s v="FAS"/>
    <n v="44247"/>
    <s v="Y"/>
    <x v="0"/>
    <s v="1799306"/>
    <m/>
    <m/>
    <s v="T004053164"/>
    <m/>
    <m/>
    <s v="     "/>
    <x v="0"/>
    <s v="PG&amp;E"/>
    <m/>
    <m/>
    <m/>
    <s v="D"/>
    <m/>
    <s v="Structure-PG&amp;E only"/>
    <m/>
    <s v="Equipment - PG&amp;E"/>
    <s v="34.h. Crossarm damage or failure"/>
    <s v="Equipment - PG&amp;E"/>
    <s v="All types of equipment / facility failure"/>
    <s v="Crossarm failure"/>
    <s v="Pole"/>
    <m/>
    <m/>
    <m/>
    <s v="Yes"/>
    <s v="Overhead"/>
    <x v="0"/>
    <m/>
    <m/>
    <s v="152811102"/>
    <s v="     "/>
    <s v="Non-HFTD"/>
    <x v="0"/>
    <m/>
    <m/>
    <n v="38.9923"/>
    <n v="-121.47499999999999"/>
    <s v="Yuba"/>
    <s v="WHEATLAND-1102"/>
    <s v="152811102"/>
    <n v="11000"/>
    <m/>
    <x v="0"/>
    <m/>
    <s v="Rural"/>
    <m/>
    <m/>
    <s v="No"/>
    <m/>
    <m/>
    <m/>
    <m/>
    <m/>
    <m/>
    <m/>
    <s v="N"/>
    <s v="N"/>
    <m/>
    <m/>
    <s v="     "/>
    <m/>
    <m/>
    <m/>
    <m/>
    <m/>
    <m/>
    <m/>
    <m/>
    <m/>
    <m/>
    <m/>
    <m/>
    <m/>
    <m/>
    <m/>
    <m/>
    <m/>
    <m/>
    <m/>
  </r>
  <r>
    <s v="MIA201710021"/>
    <s v="     "/>
    <n v="42894"/>
    <s v="6/8"/>
    <x v="0"/>
    <n v="0.35258101851851853"/>
    <s v="23"/>
    <n v="2"/>
    <s v="6"/>
    <x v="0"/>
    <n v="42894"/>
    <n v="0.35208333333333336"/>
    <s v="pole fire, transfomer on the ground "/>
    <s v="     "/>
    <s v="FAS"/>
    <n v="44247"/>
    <s v="Y"/>
    <x v="0"/>
    <s v="1799329"/>
    <s v="17-0053599"/>
    <m/>
    <s v="T004053185"/>
    <n v="112938088"/>
    <m/>
    <s v="     "/>
    <x v="0"/>
    <s v="PG&amp;E"/>
    <m/>
    <m/>
    <m/>
    <s v="D"/>
    <m/>
    <s v="Unknown"/>
    <m/>
    <s v="Equipment - PG&amp;E"/>
    <s v="34.n. Transformer damage or failure"/>
    <s v="Equipment - PG&amp;E"/>
    <s v="All types of equipment / facility failure"/>
    <s v="Transformer failure"/>
    <s v="Pole"/>
    <m/>
    <m/>
    <s v="Line to Ground"/>
    <s v="No"/>
    <s v="Overhead"/>
    <x v="0"/>
    <m/>
    <m/>
    <s v="63171103"/>
    <s v="     "/>
    <s v="Non-HFTD"/>
    <x v="0"/>
    <m/>
    <m/>
    <n v="38.709099999999999"/>
    <n v="-122.011"/>
    <s v="Yolo"/>
    <s v="MADISON-1103"/>
    <s v="63171103"/>
    <n v="11000"/>
    <s v="MADISON 110323452"/>
    <x v="0"/>
    <m/>
    <s v="Rural"/>
    <m/>
    <m/>
    <s v="No"/>
    <m/>
    <m/>
    <m/>
    <m/>
    <m/>
    <m/>
    <m/>
    <s v="N"/>
    <s v="N"/>
    <m/>
    <m/>
    <s v="     "/>
    <m/>
    <m/>
    <m/>
    <m/>
    <m/>
    <m/>
    <m/>
    <m/>
    <m/>
    <m/>
    <m/>
    <m/>
    <m/>
    <m/>
    <m/>
    <m/>
    <m/>
    <m/>
    <m/>
  </r>
  <r>
    <s v="20170084"/>
    <s v="     "/>
    <n v="42894"/>
    <s v="6/8"/>
    <x v="0"/>
    <n v="1.8055555555555554E-2"/>
    <s v="23"/>
    <n v="2"/>
    <s v="6"/>
    <x v="0"/>
    <n v="42894"/>
    <n v="2.7083333333333334E-2"/>
    <s v="Found mylar balloon had crossphased primary causeing vegitation fire . 157 Acres per cal fire. Incident # 011481. Battalion 42 - 15"/>
    <s v="     "/>
    <m/>
    <m/>
    <s v="N"/>
    <x v="0"/>
    <m/>
    <m/>
    <m/>
    <m/>
    <m/>
    <m/>
    <s v="     "/>
    <x v="1"/>
    <s v="PG&amp;E"/>
    <m/>
    <s v="Vegetation"/>
    <m/>
    <s v="D"/>
    <m/>
    <s v="100-299"/>
    <s v="Square Feet: ; Acreage: 157"/>
    <s v="Contact - 3rd Party"/>
    <s v="33.c. Balloon contact"/>
    <s v="Contact - 3rd Party"/>
    <s v="All types of equipment / facility failure"/>
    <s v="Contact - Balloon"/>
    <m/>
    <s v="Contact - Balloon"/>
    <s v="Conductor"/>
    <m/>
    <s v="Unknown"/>
    <s v="Overhead"/>
    <x v="3"/>
    <s v="Conductor"/>
    <m/>
    <s v="103205823"/>
    <s v="     "/>
    <s v="Non-HFTD"/>
    <x v="0"/>
    <m/>
    <m/>
    <n v="37.127600000000001"/>
    <n v="-120.01900000000001"/>
    <s v="Madera"/>
    <s v="STOREY-1109"/>
    <s v="254611109"/>
    <n v="12000"/>
    <m/>
    <x v="0"/>
    <s v="Jeff Mc Carroll  (559) 806 - 8815"/>
    <s v="Herbaceous"/>
    <m/>
    <m/>
    <s v="No"/>
    <s v="157"/>
    <m/>
    <m/>
    <m/>
    <m/>
    <s v="26 FIRE"/>
    <m/>
    <s v="N"/>
    <s v="N"/>
    <m/>
    <m/>
    <s v="     "/>
    <m/>
    <m/>
    <m/>
    <m/>
    <m/>
    <m/>
    <m/>
    <m/>
    <m/>
    <m/>
    <m/>
    <m/>
    <m/>
    <m/>
    <m/>
    <m/>
    <m/>
    <m/>
    <m/>
  </r>
  <r>
    <s v="MIA20174974"/>
    <s v="     "/>
    <n v="42894"/>
    <s v="6/8"/>
    <x v="0"/>
    <n v="2.7627314814814816E-2"/>
    <s v="23"/>
    <n v="2"/>
    <s v="6"/>
    <x v="0"/>
    <n v="42894"/>
    <n v="2.7083333333333334E-2"/>
    <s v="HXWD Requested report from Cal Fire. FAS only. Mylar ballon into primary started vegetation fire, 157 acres. Extinguished by Cal Fire. Requested report 2/19/21."/>
    <s v="     "/>
    <s v="FAS"/>
    <n v="44246"/>
    <s v="Y"/>
    <x v="0"/>
    <m/>
    <s v="N/A"/>
    <m/>
    <s v="T004053048"/>
    <m/>
    <m/>
    <s v="     "/>
    <x v="1"/>
    <s v="PG&amp;E"/>
    <m/>
    <m/>
    <m/>
    <s v="D"/>
    <m/>
    <s v="100-299"/>
    <m/>
    <s v="Contact - 3rd Party"/>
    <s v="33.c. Balloon contact"/>
    <s v="Contact - 3rd Party"/>
    <s v="Contact from object"/>
    <s v="Contact - Balloon"/>
    <m/>
    <s v="Contact - Balloon"/>
    <s v="Conductor - Primary"/>
    <m/>
    <s v="No"/>
    <s v="Overhead"/>
    <x v="0"/>
    <m/>
    <m/>
    <s v="254611105"/>
    <s v="     "/>
    <s v="Non-HFTD"/>
    <x v="0"/>
    <m/>
    <m/>
    <n v="37.0672"/>
    <n v="-120.054"/>
    <s v="Madera"/>
    <s v="STOREY-1109"/>
    <s v="254611109"/>
    <n v="11000"/>
    <m/>
    <x v="0"/>
    <m/>
    <s v="Agriculture"/>
    <m/>
    <m/>
    <s v="No"/>
    <m/>
    <m/>
    <m/>
    <m/>
    <m/>
    <m/>
    <m/>
    <s v="N"/>
    <s v="N"/>
    <m/>
    <m/>
    <s v="     "/>
    <m/>
    <m/>
    <m/>
    <m/>
    <m/>
    <m/>
    <m/>
    <m/>
    <m/>
    <m/>
    <m/>
    <m/>
    <m/>
    <m/>
    <m/>
    <m/>
    <m/>
    <m/>
    <m/>
  </r>
  <r>
    <s v="20170083"/>
    <s v="     "/>
    <n v="42894"/>
    <s v="6/8"/>
    <x v="0"/>
    <n v="0.23125000000000001"/>
    <s v="23"/>
    <n v="2"/>
    <s v="6"/>
    <x v="0"/>
    <n v="42894"/>
    <n v="0.23125000000000001"/>
    <m/>
    <s v="     "/>
    <m/>
    <m/>
    <s v="N"/>
    <x v="0"/>
    <s v="1799220"/>
    <s v="17-0053512"/>
    <m/>
    <m/>
    <m/>
    <m/>
    <s v="     "/>
    <x v="1"/>
    <s v="PG&amp;E"/>
    <m/>
    <s v="Vegetation"/>
    <m/>
    <s v="D"/>
    <m/>
    <s v="0.26-9.99"/>
    <s v="Square Feet: ; Acreage: 6"/>
    <s v="Contact - Animal - Bird"/>
    <s v="33.b. Animal contact"/>
    <s v="Contact - Bird"/>
    <s v="All types of equipment / facility failure"/>
    <s v="Contact - Animal"/>
    <m/>
    <s v="Contact - Animal"/>
    <s v="Conductor"/>
    <s v="Line to Line"/>
    <s v="Unknown"/>
    <s v="Overhead"/>
    <x v="3"/>
    <s v="Conductor"/>
    <m/>
    <s v="100743822"/>
    <s v="     "/>
    <s v="Non-HFTD"/>
    <x v="0"/>
    <m/>
    <m/>
    <n v="36.238799999999998"/>
    <n v="-120.30200000000001"/>
    <s v="Fresno"/>
    <s v="COALINGA-NO-2-1107"/>
    <s v="252381107"/>
    <n v="12000"/>
    <s v="N/A"/>
    <x v="0"/>
    <s v="N.A."/>
    <s v="Herbaceous"/>
    <m/>
    <m/>
    <s v="No"/>
    <m/>
    <m/>
    <m/>
    <m/>
    <m/>
    <m/>
    <m/>
    <s v="N"/>
    <s v="N"/>
    <m/>
    <m/>
    <s v="     "/>
    <m/>
    <m/>
    <m/>
    <m/>
    <m/>
    <m/>
    <m/>
    <m/>
    <m/>
    <m/>
    <m/>
    <m/>
    <m/>
    <m/>
    <m/>
    <m/>
    <m/>
    <m/>
    <m/>
  </r>
  <r>
    <s v="20180257"/>
    <s v="     "/>
    <n v="43259"/>
    <s v="6/8"/>
    <x v="0"/>
    <n v="0.79374999999999996"/>
    <s v="23"/>
    <n v="2"/>
    <s v="6"/>
    <x v="1"/>
    <n v="43259"/>
    <n v="0.79374999999999996"/>
    <s v="Tree caused wire-down and small grass fire"/>
    <s v="     "/>
    <s v="FAS"/>
    <m/>
    <s v="N"/>
    <x v="0"/>
    <s v="104714"/>
    <s v="18-0049130"/>
    <m/>
    <m/>
    <m/>
    <m/>
    <s v="     "/>
    <x v="1"/>
    <s v="PG&amp;E"/>
    <m/>
    <m/>
    <m/>
    <s v="D"/>
    <m/>
    <s v="&lt;3 meters of linear travel"/>
    <m/>
    <s v="Vegetation"/>
    <s v="33.a. Veg. contact"/>
    <s v="Vegetation"/>
    <s v="Contact from object"/>
    <s v="Vegetation"/>
    <m/>
    <s v="Contact - Vegetation"/>
    <s v="Conductor"/>
    <s v="Open Circuit"/>
    <m/>
    <s v="Overhead"/>
    <x v="3"/>
    <m/>
    <m/>
    <s v="WIRE DOWN @ MTR 1010373253"/>
    <s v="     "/>
    <s v="Non-HFTD"/>
    <x v="0"/>
    <n v="508"/>
    <m/>
    <n v="35.152900000000002"/>
    <n v="-120.599"/>
    <s v="San Luis Obispo"/>
    <s v="OCEANO-1104"/>
    <s v="182601104"/>
    <n v="11000"/>
    <s v="OCEANO 1104Q08"/>
    <x v="0"/>
    <m/>
    <s v="Hardwood Woodland"/>
    <m/>
    <m/>
    <s v="No"/>
    <m/>
    <m/>
    <m/>
    <m/>
    <m/>
    <m/>
    <m/>
    <s v="N"/>
    <s v="N"/>
    <m/>
    <m/>
    <s v="     "/>
    <s v="35.90140000"/>
    <s v="-120.35390000"/>
    <s v="Jun 11 2018 12:00AM"/>
    <s v="BranchFail"/>
    <s v="Evidence of a live, green Monterey Cypress branch failure at the fault location. No evidence of self propagating fire. Some evidence of charring on branches where line contacted. No further work necessary."/>
    <s v="CYPM"/>
    <s v="75"/>
    <s v="90"/>
    <s v="40"/>
    <s v="None"/>
    <s v="None"/>
    <s v="N"/>
    <s v="1"/>
    <m/>
    <s v="Hillside"/>
    <s v="A"/>
    <s v="CrossArm"/>
    <s v="BareWire"/>
    <s v="2"/>
  </r>
  <r>
    <s v="20190301"/>
    <s v="     "/>
    <n v="43624"/>
    <s v="6/8"/>
    <x v="0"/>
    <m/>
    <s v="23"/>
    <n v="2"/>
    <s v="6"/>
    <x v="3"/>
    <n v="43624"/>
    <n v="0.41805555555555557"/>
    <s v="Balloon started pole fire"/>
    <s v="     "/>
    <s v="FAS"/>
    <m/>
    <s v="N"/>
    <x v="0"/>
    <s v="401416"/>
    <s v="19-0064568"/>
    <m/>
    <s v="T004666420"/>
    <n v="0"/>
    <m/>
    <s v="     "/>
    <x v="1"/>
    <s v="PG&amp;E"/>
    <m/>
    <m/>
    <m/>
    <s v="D"/>
    <s v="D"/>
    <s v="&lt;0.25"/>
    <m/>
    <s v="Contact - 3rd Party"/>
    <s v="33.c. Balloon contact"/>
    <s v="Contact - 3rd Party"/>
    <s v="Contact from object"/>
    <s v="Contact - Balloon"/>
    <m/>
    <s v="Contact - Balloon"/>
    <s v="Pole"/>
    <s v="Line to Line,Force Out"/>
    <m/>
    <s v="Overhead"/>
    <x v="0"/>
    <s v="Pole"/>
    <m/>
    <s v="100566596"/>
    <s v="     "/>
    <s v="Non-HFTD"/>
    <x v="0"/>
    <m/>
    <m/>
    <n v="37.373100000000001"/>
    <n v="-121.919"/>
    <s v="SANTA CLARA"/>
    <s v="TRIMBLE-1105"/>
    <m/>
    <m/>
    <s v="N/A"/>
    <x v="0"/>
    <s v="Unknown"/>
    <s v="Urban"/>
    <m/>
    <m/>
    <s v="No"/>
    <m/>
    <m/>
    <m/>
    <m/>
    <m/>
    <m/>
    <m/>
    <s v="N"/>
    <s v="N"/>
    <m/>
    <m/>
    <s v="     "/>
    <m/>
    <m/>
    <m/>
    <m/>
    <m/>
    <m/>
    <m/>
    <m/>
    <m/>
    <m/>
    <m/>
    <m/>
    <m/>
    <m/>
    <m/>
    <m/>
    <m/>
    <m/>
    <m/>
  </r>
  <r>
    <s v="20190302"/>
    <s v="     "/>
    <n v="43624"/>
    <s v="6/8"/>
    <x v="0"/>
    <m/>
    <s v="23"/>
    <n v="2"/>
    <s v="6"/>
    <x v="3"/>
    <n v="43624"/>
    <m/>
    <s v="Secondary through tree, fire less than 1 meter"/>
    <s v="     "/>
    <s v="FAS"/>
    <m/>
    <s v="N"/>
    <x v="0"/>
    <s v="401559"/>
    <s v="19-0064627"/>
    <m/>
    <s v="T004666679"/>
    <n v="0"/>
    <m/>
    <s v="     "/>
    <x v="0"/>
    <s v="PG&amp;E"/>
    <m/>
    <m/>
    <m/>
    <s v="D"/>
    <m/>
    <s v="&lt;3 meters of linear travel"/>
    <m/>
    <s v="Vegetation"/>
    <s v="33.a. Veg. contact"/>
    <s v="Vegetation"/>
    <s v="Contact from object"/>
    <s v="Contact - Vegetation"/>
    <m/>
    <s v="Contact - Vegetation"/>
    <m/>
    <s v="Line to Ground"/>
    <m/>
    <s v="Overhead"/>
    <x v="0"/>
    <m/>
    <m/>
    <s v="221298053363"/>
    <s v="     "/>
    <s v="Non-HFTD"/>
    <x v="0"/>
    <m/>
    <m/>
    <n v="39.1312"/>
    <n v="-121.54300000000001"/>
    <s v="YUBA"/>
    <s v="MARYSVILLE-1108"/>
    <m/>
    <m/>
    <s v="MARYSVILLE 1108CB"/>
    <x v="0"/>
    <s v="BOBBY GARDNER 530-743-1553"/>
    <m/>
    <m/>
    <m/>
    <s v="No"/>
    <m/>
    <m/>
    <m/>
    <m/>
    <m/>
    <m/>
    <m/>
    <s v="N"/>
    <s v="N"/>
    <m/>
    <m/>
    <s v="     "/>
    <s v="39.13090000"/>
    <s v="-121.54280000"/>
    <s v="Jun 10 2019 12:00AM"/>
    <s v="WindBlew"/>
    <s v="A healthy green 41 foot by 31 inch in diameter Mulberry tree had branches that the wind blew into the secondary lines. This caused the power lines to cross phase and fall to the ground. Tree was immediately trimmed to compliance prior to new lines being installed. (SSD# 17823)"/>
    <s v="MULB"/>
    <s v="41"/>
    <s v="31"/>
    <s v="20"/>
    <m/>
    <m/>
    <m/>
    <m/>
    <m/>
    <m/>
    <m/>
    <s v="Vertical"/>
    <s v="BareWire"/>
    <s v="0"/>
  </r>
  <r>
    <s v="MIA201912046"/>
    <s v="     "/>
    <n v="43624"/>
    <s v="6/8"/>
    <x v="0"/>
    <n v="0.38243055555555555"/>
    <s v="23"/>
    <n v="2"/>
    <s v="6"/>
    <x v="3"/>
    <n v="43624"/>
    <n v="0.38194444444444442"/>
    <s v="veg contact causing fire"/>
    <s v="     "/>
    <s v="FAS"/>
    <n v="44242"/>
    <s v="Y"/>
    <x v="0"/>
    <s v="401321"/>
    <m/>
    <m/>
    <s v="T004666323"/>
    <m/>
    <m/>
    <s v="     "/>
    <x v="1"/>
    <s v="PG&amp;E"/>
    <m/>
    <m/>
    <m/>
    <s v="D"/>
    <m/>
    <s v="&lt;3 meters of linear travel"/>
    <m/>
    <s v="Vegetation"/>
    <s v="33.a. Veg. contact"/>
    <s v="Vegetation"/>
    <s v="Contact from object"/>
    <s v="Contact - Vegetation"/>
    <m/>
    <s v="Contact - Vegetation"/>
    <s v="Transformer"/>
    <m/>
    <s v="Yes"/>
    <s v="Overhead"/>
    <x v="0"/>
    <m/>
    <m/>
    <s v="152901102"/>
    <s v="     "/>
    <s v="Non-HFTD"/>
    <x v="0"/>
    <m/>
    <m/>
    <n v="39.090000000000003"/>
    <n v="-121.55"/>
    <s v="Yuba"/>
    <s v="OLIVEHURST-1102"/>
    <s v="152901102"/>
    <n v="11000"/>
    <m/>
    <x v="0"/>
    <s v="olivehurst fire dept."/>
    <s v="Urban"/>
    <m/>
    <m/>
    <s v="No"/>
    <m/>
    <m/>
    <m/>
    <m/>
    <m/>
    <m/>
    <m/>
    <s v="N"/>
    <s v="Y"/>
    <s v="201906081300"/>
    <s v="201906100000"/>
    <s v="     "/>
    <m/>
    <m/>
    <m/>
    <m/>
    <m/>
    <m/>
    <m/>
    <m/>
    <m/>
    <m/>
    <m/>
    <m/>
    <m/>
    <m/>
    <m/>
    <m/>
    <m/>
    <m/>
    <m/>
  </r>
  <r>
    <s v="20190300"/>
    <s v="     "/>
    <n v="43624"/>
    <s v="6/8"/>
    <x v="0"/>
    <m/>
    <s v="23"/>
    <n v="2"/>
    <s v="6"/>
    <x v="3"/>
    <n v="43624"/>
    <m/>
    <s v="Vegetation fire, less than 1 meter"/>
    <s v="     "/>
    <s v="FAS"/>
    <m/>
    <s v="N"/>
    <x v="0"/>
    <s v="401385"/>
    <m/>
    <m/>
    <s v="T004666365"/>
    <n v="0"/>
    <m/>
    <s v="     "/>
    <x v="0"/>
    <s v="PG&amp;E"/>
    <m/>
    <m/>
    <m/>
    <s v="D"/>
    <m/>
    <s v="&lt;3 meters of linear travel"/>
    <m/>
    <s v="Vegetation"/>
    <s v="33.a. Veg. contact"/>
    <s v="Vegetation"/>
    <s v="Contact from object"/>
    <s v="Contact - Vegetation"/>
    <m/>
    <s v="Contact - Vegetation"/>
    <m/>
    <m/>
    <m/>
    <s v="Other (Comments)"/>
    <x v="0"/>
    <m/>
    <m/>
    <s v="512686453750"/>
    <s v="     "/>
    <s v="Non-HFTD"/>
    <x v="0"/>
    <m/>
    <m/>
    <n v="34.952800000000003"/>
    <n v="-120.44199999999999"/>
    <s v="SANTA BARBARA"/>
    <s v="SANTA-MARIA-1112"/>
    <m/>
    <m/>
    <m/>
    <x v="0"/>
    <s v="BRETT SMITH 805-925-0951 EXT 1238"/>
    <m/>
    <m/>
    <m/>
    <s v="No"/>
    <m/>
    <m/>
    <m/>
    <m/>
    <m/>
    <m/>
    <m/>
    <s v="N"/>
    <s v="N"/>
    <m/>
    <m/>
    <s v="     "/>
    <m/>
    <m/>
    <m/>
    <m/>
    <m/>
    <m/>
    <m/>
    <m/>
    <m/>
    <m/>
    <m/>
    <m/>
    <m/>
    <m/>
    <m/>
    <m/>
    <m/>
    <m/>
    <m/>
  </r>
  <r>
    <s v="20190299"/>
    <s v="     "/>
    <n v="43624"/>
    <s v="6/8"/>
    <x v="0"/>
    <m/>
    <s v="23"/>
    <n v="2"/>
    <s v="6"/>
    <x v="3"/>
    <n v="43624"/>
    <m/>
    <s v="Tree grew into line, arcing wires"/>
    <s v="     "/>
    <s v="FAS"/>
    <m/>
    <s v="N"/>
    <x v="0"/>
    <s v="401321"/>
    <m/>
    <m/>
    <s v="T004666332"/>
    <n v="0"/>
    <m/>
    <s v="     "/>
    <x v="1"/>
    <s v="PG&amp;E"/>
    <m/>
    <m/>
    <m/>
    <s v="D"/>
    <s v="D"/>
    <s v="&lt;0.25"/>
    <m/>
    <s v="Vegetation"/>
    <s v="33.a. Veg. contact"/>
    <s v="Vegetation"/>
    <s v="Contact from object"/>
    <s v="Contact - Vegetation"/>
    <m/>
    <s v="Contact - Vegetation"/>
    <s v="Conductor - Primary"/>
    <m/>
    <m/>
    <s v="Overhead"/>
    <x v="3"/>
    <s v="Conductor - Primary"/>
    <m/>
    <s v="152901104 "/>
    <s v="     "/>
    <s v="Non-HFTD"/>
    <x v="0"/>
    <m/>
    <m/>
    <n v="39.092599999999997"/>
    <n v="-121.548"/>
    <s v="YUBA"/>
    <s v="OLIVEHURST-1102"/>
    <m/>
    <m/>
    <m/>
    <x v="0"/>
    <s v="Olivehurst FD"/>
    <s v="Urban"/>
    <m/>
    <m/>
    <s v="No"/>
    <m/>
    <m/>
    <m/>
    <m/>
    <m/>
    <m/>
    <m/>
    <s v="N"/>
    <s v="N"/>
    <m/>
    <m/>
    <s v="     "/>
    <m/>
    <m/>
    <m/>
    <m/>
    <m/>
    <m/>
    <m/>
    <m/>
    <m/>
    <m/>
    <m/>
    <m/>
    <m/>
    <m/>
    <m/>
    <m/>
    <m/>
    <m/>
    <m/>
  </r>
  <r>
    <s v="20190309"/>
    <s v="     "/>
    <n v="43624"/>
    <s v="6/8"/>
    <x v="0"/>
    <m/>
    <s v="23"/>
    <n v="2"/>
    <s v="6"/>
    <x v="3"/>
    <m/>
    <m/>
    <s v="Tree fell into line causing fire, fire greater than 1 meters, changing designation to reportable"/>
    <s v="     "/>
    <s v="FAS"/>
    <m/>
    <s v="N"/>
    <x v="0"/>
    <m/>
    <m/>
    <m/>
    <s v="9205422112"/>
    <n v="0"/>
    <m/>
    <s v="     "/>
    <x v="1"/>
    <s v="PG&amp;E"/>
    <m/>
    <m/>
    <m/>
    <s v="D"/>
    <m/>
    <s v="&lt;3 meters of linear travel"/>
    <m/>
    <s v="Vegetation"/>
    <s v="33.a. Veg. contact"/>
    <s v="Vegetation"/>
    <s v="Contact from object"/>
    <s v="Contact - Vegetation"/>
    <m/>
    <s v="Contact - Vegetation"/>
    <s v="Service Drop"/>
    <m/>
    <m/>
    <s v="Overhead"/>
    <x v="1"/>
    <s v="Service Drop"/>
    <m/>
    <s v="Unknown"/>
    <s v="     "/>
    <s v="Non-HFTD"/>
    <x v="0"/>
    <n v="518"/>
    <m/>
    <n v="37.360700000000001"/>
    <n v="-122.17100000000001"/>
    <s v="SANTA CLARA"/>
    <s v="MENLO-1103"/>
    <m/>
    <m/>
    <s v="N/A"/>
    <x v="1"/>
    <s v="Santa Clara County FD"/>
    <s v="Urban"/>
    <m/>
    <m/>
    <s v="No"/>
    <m/>
    <m/>
    <m/>
    <m/>
    <m/>
    <m/>
    <m/>
    <s v="N"/>
    <s v="N"/>
    <m/>
    <m/>
    <s v="     "/>
    <m/>
    <m/>
    <m/>
    <m/>
    <m/>
    <m/>
    <m/>
    <m/>
    <m/>
    <m/>
    <m/>
    <m/>
    <m/>
    <m/>
    <m/>
    <m/>
    <m/>
    <m/>
    <m/>
  </r>
  <r>
    <s v="20190303"/>
    <s v="     "/>
    <n v="43624"/>
    <s v="6/8"/>
    <x v="0"/>
    <m/>
    <s v="23"/>
    <n v="2"/>
    <s v="6"/>
    <x v="3"/>
    <n v="43624"/>
    <m/>
    <s v="Balloon caused arcing and veg fire"/>
    <s v="     "/>
    <s v="FAS"/>
    <m/>
    <s v="N"/>
    <x v="0"/>
    <s v="401603"/>
    <m/>
    <m/>
    <s v="T004666695"/>
    <n v="0"/>
    <m/>
    <s v="     "/>
    <x v="1"/>
    <s v="PG&amp;E"/>
    <m/>
    <m/>
    <m/>
    <s v="D"/>
    <s v="D"/>
    <s v="&lt;0.25"/>
    <m/>
    <s v="Contact - 3rd Party"/>
    <s v="33.c. Balloon contact"/>
    <s v="Contact - 3rd Party"/>
    <s v="Contact from object"/>
    <s v="Contact - Balloon"/>
    <m/>
    <s v="Contact - Balloon"/>
    <s v="Conductor - Primary"/>
    <m/>
    <m/>
    <s v="Overhead"/>
    <x v="3"/>
    <s v="Conductor - Primary"/>
    <m/>
    <s v="182811103 "/>
    <s v="     "/>
    <s v="Non-HFTD"/>
    <x v="0"/>
    <m/>
    <m/>
    <n v="34.8934"/>
    <n v="-120.315"/>
    <s v="SANTA BARBARA"/>
    <s v="SISQUOC-1103"/>
    <m/>
    <m/>
    <s v="N/A"/>
    <x v="1"/>
    <s v="Unknown"/>
    <s v="Herbaceous"/>
    <m/>
    <m/>
    <s v="No"/>
    <m/>
    <m/>
    <m/>
    <m/>
    <m/>
    <m/>
    <m/>
    <s v="N"/>
    <s v="N"/>
    <m/>
    <m/>
    <s v="     "/>
    <m/>
    <m/>
    <m/>
    <m/>
    <m/>
    <m/>
    <m/>
    <m/>
    <m/>
    <m/>
    <m/>
    <m/>
    <m/>
    <m/>
    <m/>
    <m/>
    <m/>
    <m/>
    <m/>
  </r>
  <r>
    <s v="20200542"/>
    <s v="     "/>
    <n v="43990"/>
    <s v="6/8"/>
    <x v="0"/>
    <n v="0.40069444444444446"/>
    <s v="24"/>
    <n v="2"/>
    <s v="6"/>
    <x v="4"/>
    <m/>
    <m/>
    <s v="On June 8, 2020 at 0936 hours, a PG&amp;E Troubleman was dispatched to the Sonoma 1104 Distribution Circuit at 18443 Arnold Drive, Sonoma in response to notification from Fire Department of wire down. Initial analysis indicates third-party contact caused the ignition. The Troubleman reported a truck unknowingly clipped the phone line causing the secondary lines to slap together resulting in sparks causing a 10' by 10' fire. No repairs needed to be made to PG&amp;E equipment. Fire was suppress by Sonoma Fire Department."/>
    <s v="     "/>
    <s v="FAS"/>
    <m/>
    <s v="N"/>
    <x v="0"/>
    <s v="934095"/>
    <m/>
    <m/>
    <s v="T004982511"/>
    <m/>
    <m/>
    <s v="     "/>
    <x v="1"/>
    <s v="PG&amp;E"/>
    <m/>
    <s v="Vegetation"/>
    <m/>
    <s v="D"/>
    <m/>
    <s v="&lt;0.25"/>
    <s v="10x10"/>
    <s v="Contact - 3rd Party"/>
    <s v="33.d. Vehicle contact"/>
    <s v="Contact - 3rd Party"/>
    <s v="Contact from object"/>
    <s v="Contact - Vehicle"/>
    <m/>
    <s v="Contact - Vehicle"/>
    <s v="Conductor - Secondary"/>
    <m/>
    <m/>
    <s v="Overhead"/>
    <x v="1"/>
    <s v="Conductor - Secondary"/>
    <m/>
    <s v="Circuit ID: 042721104"/>
    <s v="     "/>
    <s v="Non-HFTD"/>
    <x v="0"/>
    <m/>
    <m/>
    <n v="38.307499999999997"/>
    <n v="-122.496"/>
    <s v="Sonoma"/>
    <s v="SONOMA-1104"/>
    <m/>
    <n v="12000"/>
    <s v="N/A"/>
    <x v="0"/>
    <s v="Sonoma FD"/>
    <s v="Urban"/>
    <m/>
    <m/>
    <s v="No"/>
    <m/>
    <m/>
    <m/>
    <m/>
    <m/>
    <m/>
    <m/>
    <s v="N"/>
    <s v="N"/>
    <m/>
    <m/>
    <s v="     "/>
    <m/>
    <m/>
    <m/>
    <m/>
    <m/>
    <m/>
    <m/>
    <m/>
    <m/>
    <m/>
    <m/>
    <m/>
    <m/>
    <m/>
    <m/>
    <m/>
    <m/>
    <m/>
    <m/>
  </r>
  <r>
    <s v="20200541"/>
    <s v="     "/>
    <n v="43990"/>
    <s v="6/8"/>
    <x v="0"/>
    <n v="0.39097222222222222"/>
    <s v="24"/>
    <n v="2"/>
    <s v="6"/>
    <x v="4"/>
    <n v="43990"/>
    <n v="0.40625"/>
    <s v="On June 8,2020 at 0923 hours, a PG&amp;E troubleman was dispatched to the Merced 2101 Distribution Circuit on East Alexander Ave in the city of Merced for a wires down power ok incident. Initial analysis indicates Gusty winds caused overhead lines to ignite the fire. Open wire secondary lines slapped together causing a grass fire in customers yard along with partially burning two vehicles. A corrective tag to resag  the open wire secondary and intall spreader brakets was created by the responding troubleman. The ensuing fire was 3 meters - 0.25 acres in size and was extinguished by Merced Fire Department. A PG&amp;E crew adjusted open wire secondary and installed spreaders on June 8, 2020."/>
    <s v="     "/>
    <s v="FAS"/>
    <m/>
    <s v="N"/>
    <x v="0"/>
    <s v="934073"/>
    <s v="20-0058805"/>
    <m/>
    <s v="T004982479"/>
    <n v="119122413"/>
    <m/>
    <s v="     "/>
    <x v="1"/>
    <s v="PG&amp;E"/>
    <m/>
    <s v="Vegetation"/>
    <m/>
    <s v="D"/>
    <s v="D"/>
    <s v="&lt;0.25"/>
    <m/>
    <s v="Wire-Wire Contact"/>
    <s v="35.a. Wire-to-wire contact / contamination"/>
    <s v="Wire-Wire Contact"/>
    <s v="Weather"/>
    <s v="Weather - High Winds"/>
    <m/>
    <m/>
    <m/>
    <s v="Force Out"/>
    <m/>
    <s v="Overhead"/>
    <x v="1"/>
    <s v="Conductor - Open Wire Secondary"/>
    <m/>
    <s v="Circuit ID: 252802101"/>
    <s v="     "/>
    <s v="Non-HFTD"/>
    <x v="0"/>
    <m/>
    <m/>
    <n v="37.316099999999999"/>
    <n v="-120.456"/>
    <s v="Merced"/>
    <s v="MERCED-2101"/>
    <m/>
    <n v="750"/>
    <s v="N/A"/>
    <x v="0"/>
    <s v="Merced FD"/>
    <s v="Urban"/>
    <m/>
    <m/>
    <s v="No"/>
    <m/>
    <m/>
    <m/>
    <m/>
    <m/>
    <m/>
    <m/>
    <s v="N"/>
    <s v="N"/>
    <m/>
    <m/>
    <s v="     "/>
    <m/>
    <m/>
    <m/>
    <m/>
    <m/>
    <m/>
    <m/>
    <m/>
    <m/>
    <m/>
    <m/>
    <m/>
    <m/>
    <m/>
    <m/>
    <m/>
    <m/>
    <m/>
    <m/>
  </r>
  <r>
    <s v="20201804"/>
    <s v="     "/>
    <n v="43990"/>
    <s v="6/8"/>
    <x v="0"/>
    <n v="0.34791666666666665"/>
    <s v="24"/>
    <n v="2"/>
    <s v="6"/>
    <x v="4"/>
    <m/>
    <m/>
    <s v="fire caused by animal contact "/>
    <s v="     "/>
    <s v="FAS"/>
    <m/>
    <s v="Y"/>
    <x v="0"/>
    <s v="933924"/>
    <m/>
    <m/>
    <s v="T004982363"/>
    <m/>
    <m/>
    <s v="     "/>
    <x v="0"/>
    <s v="PG&amp;E"/>
    <m/>
    <s v="Other"/>
    <m/>
    <s v="D"/>
    <m/>
    <s v="Unknown"/>
    <m/>
    <s v="Contact - Animal - Bird"/>
    <s v="33.b. Animal contact"/>
    <s v="Contact - Bird"/>
    <s v="Contact from object"/>
    <s v="Contact - Animal"/>
    <m/>
    <s v="Contact - Animal"/>
    <s v="Pole"/>
    <m/>
    <m/>
    <s v="Overhead"/>
    <x v="3"/>
    <s v="Pole"/>
    <m/>
    <s v="63681103"/>
    <s v="     "/>
    <s v="Non-HFTD"/>
    <x v="0"/>
    <m/>
    <m/>
    <n v="38.4831"/>
    <n v="-121.996"/>
    <s v="Solano"/>
    <s v="PUTAH-CREEK-1103"/>
    <m/>
    <n v="12000"/>
    <m/>
    <x v="0"/>
    <s v="Self Extinguished"/>
    <s v="Urban"/>
    <m/>
    <m/>
    <s v="No"/>
    <m/>
    <m/>
    <m/>
    <m/>
    <m/>
    <m/>
    <m/>
    <s v="N"/>
    <s v="Y"/>
    <s v="202006080600"/>
    <s v="202006090300"/>
    <s v="     "/>
    <m/>
    <m/>
    <m/>
    <m/>
    <m/>
    <m/>
    <m/>
    <m/>
    <m/>
    <m/>
    <m/>
    <m/>
    <m/>
    <m/>
    <m/>
    <m/>
    <m/>
    <m/>
    <m/>
  </r>
  <r>
    <s v="20210756"/>
    <s v="     "/>
    <n v="44355"/>
    <s v="6/8"/>
    <x v="0"/>
    <n v="0.76666666666666672"/>
    <s v="24"/>
    <n v="2"/>
    <s v="6"/>
    <x v="5"/>
    <n v="44355"/>
    <m/>
    <s v="Mylar balloon flew into overhead circuit resulting in an ignition with 1 of 3 blown at fuse 1847. The ensuing fire was 0.25 - 10 acres in size. This information is preliminary."/>
    <s v="     "/>
    <s v="FAS"/>
    <m/>
    <s v="N"/>
    <x v="0"/>
    <m/>
    <s v="21-0071778"/>
    <m/>
    <s v="T005310658"/>
    <m/>
    <m/>
    <s v="     "/>
    <x v="1"/>
    <s v="PG&amp;E"/>
    <m/>
    <s v="Other"/>
    <s v="Balloon"/>
    <s v="D"/>
    <s v="D"/>
    <s v="0.26-9.99"/>
    <m/>
    <s v="Contact - 3rd Party"/>
    <s v="33.c. Balloon contact"/>
    <s v="Contact - 3rd Party"/>
    <s v="Contact from object"/>
    <s v="Balloon contact"/>
    <m/>
    <s v="Balloon contact"/>
    <s v="Conductor - Primary"/>
    <s v="Line to Ground"/>
    <s v="N"/>
    <s v="Overhead"/>
    <x v="3"/>
    <s v="Conductor - Primary"/>
    <m/>
    <s v="101580376"/>
    <s v="     "/>
    <s v="Non-HFTD"/>
    <x v="0"/>
    <m/>
    <m/>
    <n v="38.464399999999998"/>
    <n v="-121.557"/>
    <s v="Yolo"/>
    <s v="GRAND-ISLAND-2227"/>
    <m/>
    <n v="21000"/>
    <m/>
    <x v="0"/>
    <s v="Self Extinguished"/>
    <s v="Agriculture"/>
    <s v="Grass fuel model"/>
    <m/>
    <s v="No"/>
    <m/>
    <m/>
    <m/>
    <m/>
    <m/>
    <m/>
    <m/>
    <s v="N"/>
    <s v="N"/>
    <m/>
    <m/>
    <s v="     "/>
    <m/>
    <m/>
    <m/>
    <m/>
    <m/>
    <m/>
    <m/>
    <m/>
    <m/>
    <m/>
    <m/>
    <m/>
    <m/>
    <m/>
    <m/>
    <m/>
    <m/>
    <m/>
    <m/>
  </r>
  <r>
    <s v="20210754"/>
    <s v="     "/>
    <n v="44355"/>
    <s v="6/8"/>
    <x v="0"/>
    <n v="0.62638888888888888"/>
    <s v="24"/>
    <n v="2"/>
    <s v="6"/>
    <x v="5"/>
    <n v="44355"/>
    <m/>
    <s v="Tree fell into overhead circuit, resulting in a small ignition. The ensuing fire was 3 meter - &lt; 0.25 acre in size. This information is preliminary. OIS: 1368745; FOID: T005310470 (RPCE), T005310458 (SKB6 - Cxl); ILIS: 21-0071658; EC: 121492285; PM: 31542865 (Was: 44842965); Circuit ID: 083692104, SAP Eqp ID: 101693981; Division: Central Coast; County: Santa Cruz"/>
    <s v="     "/>
    <s v="FAS"/>
    <m/>
    <s v="N"/>
    <x v="0"/>
    <m/>
    <s v="21-0071658"/>
    <m/>
    <s v="T005310470, T005310458"/>
    <n v="121492000"/>
    <m/>
    <s v="     "/>
    <x v="1"/>
    <s v="PG&amp;E"/>
    <m/>
    <s v="Vegetation"/>
    <m/>
    <s v="D"/>
    <s v="D"/>
    <s v="&lt;0.25"/>
    <s v="1/10 Acre"/>
    <s v="Vegetation"/>
    <s v="33.a. Veg. contact"/>
    <s v="Vegetation"/>
    <s v="Contact from object"/>
    <s v="Veg. contact"/>
    <m/>
    <s v="Veg. contact"/>
    <s v="Fuse"/>
    <s v="Multi-Fault"/>
    <s v="Y"/>
    <s v="Overhead"/>
    <x v="3"/>
    <s v="Fuse"/>
    <s v="Conductor, Fuse, Fuseholder Cutout"/>
    <s v="101693981"/>
    <s v="     "/>
    <s v="Non-HFTD"/>
    <x v="0"/>
    <m/>
    <m/>
    <n v="36.944899999999997"/>
    <n v="-121.818"/>
    <s v="Santa Cruz"/>
    <s v="ROB-ROY-2104"/>
    <m/>
    <n v="21000"/>
    <m/>
    <x v="0"/>
    <s v="Cal Fire"/>
    <s v="Agriculture"/>
    <m/>
    <m/>
    <s v="No"/>
    <m/>
    <m/>
    <m/>
    <m/>
    <m/>
    <m/>
    <m/>
    <s v="N"/>
    <s v="N"/>
    <m/>
    <m/>
    <s v="     "/>
    <s v="36.84289900"/>
    <s v="-121.82051000"/>
    <s v="Jun 10 2021 12:00AM"/>
    <s v="RootsFail"/>
    <s v="EVIDENCE OF UPROOTED OAK TREE OBSERVED"/>
    <s v="OAKC"/>
    <s v="45"/>
    <s v="26"/>
    <s v="15"/>
    <s v="None"/>
    <s v="None"/>
    <s v="N"/>
    <s v="1"/>
    <m/>
    <s v="Other"/>
    <s v="A"/>
    <s v="CrossArm"/>
    <s v="BareWire"/>
    <s v="2"/>
  </r>
  <r>
    <s v="20210751"/>
    <s v="     "/>
    <n v="44355"/>
    <s v="6/8"/>
    <x v="0"/>
    <n v="0.32222222222222224"/>
    <s v="24"/>
    <n v="2"/>
    <s v="6"/>
    <x v="5"/>
    <n v="44355"/>
    <m/>
    <s v="Wire down incident possibly due to high winds resulted in an ignition. The ensuing fire was roughly 3 acres of vegetation. EOC preliminary notes: On June 8, 2021 at 0958 hours, PG&amp;E’s Electric Incident Reporting On-Call Team received a voicemail from Neal Narayan (NAN6), Wildfire Safety Operations Center Supervisor with the HAWC Team, in regard to the Kelso fire in Byron, CA. It was reported that this incident was a 3 acre vegetation fire. The responding troublamn found that the fire department had contatined the fire, and a possible source of the wire down (Herdlyn 1102 12kV) was high winds conditions. There are no known injuries/fatalities, property damage over $50,000, or media outlets on site. This information is preliminary."/>
    <s v="     "/>
    <s v="FAS"/>
    <m/>
    <s v="N"/>
    <x v="0"/>
    <m/>
    <s v="21-0071303"/>
    <m/>
    <s v="T005309865"/>
    <n v="121489000"/>
    <m/>
    <s v="     "/>
    <x v="1"/>
    <s v="PG&amp;E"/>
    <m/>
    <s v="Vegetation"/>
    <m/>
    <s v="D"/>
    <s v="D"/>
    <s v="0.26-9.99"/>
    <m/>
    <s v="Equipment - PG&amp;E"/>
    <s v="34.m. Connection device damage or failure"/>
    <s v="Equipment - PG&amp;E"/>
    <s v="Weather"/>
    <s v="Splice/Clamp/Connector"/>
    <s v="Conductor - Primary"/>
    <m/>
    <m/>
    <s v="Line to Ground"/>
    <s v="Y"/>
    <s v="Overhead"/>
    <x v="3"/>
    <s v="Conductor - Primary"/>
    <s v="Conductor &amp; insulator"/>
    <s v="102051801"/>
    <s v="     "/>
    <s v="Non-HFTD"/>
    <x v="0"/>
    <m/>
    <m/>
    <n v="37.7973"/>
    <n v="-121.622"/>
    <s v="San Joaquin"/>
    <s v="HERDLYN-1102"/>
    <m/>
    <n v="12000"/>
    <m/>
    <x v="0"/>
    <s v="Cal Fire"/>
    <s v="Herbaceous"/>
    <s v="Grass fuel model"/>
    <m/>
    <s v="No"/>
    <m/>
    <m/>
    <m/>
    <m/>
    <m/>
    <s v="KELSO"/>
    <m/>
    <s v="N"/>
    <s v="N"/>
    <m/>
    <m/>
    <s v="     "/>
    <m/>
    <m/>
    <m/>
    <m/>
    <m/>
    <m/>
    <m/>
    <m/>
    <m/>
    <m/>
    <m/>
    <m/>
    <m/>
    <m/>
    <m/>
    <m/>
    <m/>
    <m/>
    <m/>
  </r>
  <r>
    <s v="MIA20147132"/>
    <s v="     "/>
    <n v="41799"/>
    <s v="6/9"/>
    <x v="0"/>
    <n v="0.94608796296296294"/>
    <s v="24"/>
    <n v="2"/>
    <s v="6"/>
    <x v="7"/>
    <n v="41799"/>
    <n v="0.9458333333333333"/>
    <s v="TRANSFX BLEW AND ON FIRE; D12278 #1 C/O ARCHING HEAVY, (BURNT CONNECTION), CLOSED S/B TO CARRY LD; equip failed"/>
    <s v="     "/>
    <s v="FAS"/>
    <n v="44266"/>
    <s v="Y"/>
    <x v="0"/>
    <m/>
    <s v="N/A"/>
    <m/>
    <s v="T003135473"/>
    <n v="108183476"/>
    <m/>
    <s v="     "/>
    <x v="0"/>
    <s v="PG&amp;E"/>
    <m/>
    <m/>
    <m/>
    <s v="D"/>
    <m/>
    <s v="Structure-PG&amp;E only"/>
    <m/>
    <s v="Equipment - Overloaded"/>
    <s v="34.n. Transformer damage or failure"/>
    <s v="Equipment - PG&amp;E"/>
    <s v="All types of equipment / facility failure"/>
    <s v="Transformer failure"/>
    <s v="Transformer"/>
    <m/>
    <m/>
    <m/>
    <s v="No"/>
    <s v="Overhead"/>
    <x v="0"/>
    <m/>
    <m/>
    <s v="103276121"/>
    <s v="     "/>
    <s v="Non-HFTD"/>
    <x v="0"/>
    <m/>
    <m/>
    <n v="36.714100000000002"/>
    <n v="-119.55200000000001"/>
    <s v="Fresno"/>
    <s v="RAINBOW-1106"/>
    <m/>
    <n v="11000"/>
    <m/>
    <x v="0"/>
    <m/>
    <s v="Rural"/>
    <m/>
    <m/>
    <s v="No"/>
    <m/>
    <m/>
    <m/>
    <m/>
    <m/>
    <m/>
    <m/>
    <s v="N"/>
    <s v="N"/>
    <m/>
    <m/>
    <s v="     "/>
    <m/>
    <m/>
    <m/>
    <m/>
    <m/>
    <m/>
    <m/>
    <m/>
    <m/>
    <m/>
    <m/>
    <m/>
    <m/>
    <m/>
    <m/>
    <m/>
    <m/>
    <m/>
    <m/>
  </r>
  <r>
    <s v="MIA20147497"/>
    <s v="     "/>
    <n v="41799"/>
    <s v="6/9"/>
    <x v="0"/>
    <n v="0.89059027777777777"/>
    <s v="24"/>
    <n v="2"/>
    <s v="6"/>
    <x v="7"/>
    <n v="41799"/>
    <n v="0.89027777777777772"/>
    <s v="RUH2 - CUST STATES WIRE IS ON FIRE/TREE  IN LINE; CUSTOMER SEES SPARKS COMING FROM  POWER LINEINC#F141609263; TM REPAIRED BURNED SVC. TREE HAD GROWN INTO THE OH SVC"/>
    <s v="     "/>
    <s v="FAS"/>
    <n v="44266"/>
    <s v="Y"/>
    <x v="0"/>
    <s v="1032008"/>
    <s v="N/A"/>
    <m/>
    <s v="T003135413"/>
    <m/>
    <m/>
    <s v="     "/>
    <x v="1"/>
    <s v="PG&amp;E"/>
    <m/>
    <m/>
    <m/>
    <s v="D"/>
    <m/>
    <s v="Unknown"/>
    <m/>
    <s v="Vegetation"/>
    <s v="33.a. Veg. contact"/>
    <s v="Vegetation"/>
    <s v="Contact from object"/>
    <s v="Contact - Vegetation"/>
    <m/>
    <s v="Contact - Vegetation"/>
    <s v="Conductor"/>
    <m/>
    <s v="Yes"/>
    <s v="Overhead"/>
    <x v="0"/>
    <m/>
    <m/>
    <s v="83912109"/>
    <s v="     "/>
    <s v="Non-HFTD"/>
    <x v="0"/>
    <m/>
    <m/>
    <n v="37.277900000000002"/>
    <n v="-121.82"/>
    <s v="Santa Clara"/>
    <s v="PIERCY-2109"/>
    <s v="83912109"/>
    <n v="21000"/>
    <m/>
    <x v="0"/>
    <m/>
    <s v="Urban"/>
    <m/>
    <m/>
    <s v="No"/>
    <m/>
    <m/>
    <m/>
    <m/>
    <m/>
    <m/>
    <m/>
    <s v="N"/>
    <s v="N"/>
    <m/>
    <m/>
    <s v="     "/>
    <m/>
    <m/>
    <m/>
    <m/>
    <m/>
    <m/>
    <m/>
    <m/>
    <m/>
    <m/>
    <m/>
    <m/>
    <m/>
    <m/>
    <m/>
    <m/>
    <m/>
    <m/>
    <m/>
  </r>
  <r>
    <s v="SAP201421268"/>
    <s v="     "/>
    <n v="41799"/>
    <s v="6/9"/>
    <x v="0"/>
    <m/>
    <s v="24"/>
    <n v="2"/>
    <s v="6"/>
    <x v="7"/>
    <n v="41797"/>
    <m/>
    <s v="ng transformer; caught fire and damaged cable"/>
    <s v="     "/>
    <s v="SAP"/>
    <n v="44580"/>
    <s v="Y"/>
    <x v="0"/>
    <m/>
    <s v="14-0036842"/>
    <m/>
    <s v="T003133578"/>
    <n v="108181403"/>
    <m/>
    <s v="     "/>
    <x v="0"/>
    <s v="PG&amp;E"/>
    <m/>
    <m/>
    <m/>
    <s v="D"/>
    <m/>
    <s v="Structure-PG&amp;E only"/>
    <m/>
    <s v="Equipment - PG&amp;E"/>
    <s v="34.n. Transformer damage or failure"/>
    <s v="Equipment - PG&amp;E"/>
    <s v="Transformer failure"/>
    <s v="Transformer failure"/>
    <s v="Transformer"/>
    <m/>
    <m/>
    <s v="None"/>
    <s v="No"/>
    <s v="Underground"/>
    <x v="0"/>
    <s v="Transformer"/>
    <m/>
    <s v="103358210"/>
    <s v="     "/>
    <s v="Non-HFTD"/>
    <x v="0"/>
    <m/>
    <m/>
    <n v="37.283700000000003"/>
    <n v="-120.32299999999999"/>
    <s v="Merced"/>
    <s v="WILSON-1103"/>
    <m/>
    <m/>
    <s v="WILSON 110310690"/>
    <x v="0"/>
    <m/>
    <m/>
    <m/>
    <m/>
    <s v="No"/>
    <m/>
    <m/>
    <m/>
    <m/>
    <m/>
    <m/>
    <m/>
    <s v="N"/>
    <s v="N"/>
    <m/>
    <m/>
    <s v="     "/>
    <m/>
    <m/>
    <m/>
    <m/>
    <m/>
    <m/>
    <m/>
    <m/>
    <m/>
    <m/>
    <m/>
    <m/>
    <m/>
    <m/>
    <m/>
    <m/>
    <m/>
    <m/>
    <m/>
  </r>
  <r>
    <s v="20150116"/>
    <s v="     "/>
    <n v="42164"/>
    <s v="6/9"/>
    <x v="0"/>
    <n v="0.88958333333333328"/>
    <s v="24"/>
    <n v="2"/>
    <s v="6"/>
    <x v="2"/>
    <n v="42164"/>
    <n v="0.88958333333333328"/>
    <m/>
    <s v="     "/>
    <m/>
    <m/>
    <s v="N"/>
    <x v="0"/>
    <s v="1248056"/>
    <s v="15-0039888"/>
    <m/>
    <m/>
    <m/>
    <m/>
    <s v="     "/>
    <x v="1"/>
    <s v="PG&amp;E"/>
    <m/>
    <s v="Vegetation"/>
    <m/>
    <s v="D"/>
    <m/>
    <s v="&lt;3 meters of linear travel"/>
    <s v="Square Feet: ; Acreage: "/>
    <s v="Vegetation"/>
    <s v="33.a. Veg. contact"/>
    <s v="Vegetation"/>
    <s v="All types of equipment / facility failure"/>
    <s v="Contact - Vegetation"/>
    <m/>
    <s v="Contact - Vegetation"/>
    <s v="Conductor"/>
    <s v="None,Three Phase Fault"/>
    <s v="PACIFIC BELL"/>
    <s v="Overhead"/>
    <x v="3"/>
    <s v="Conductor"/>
    <m/>
    <s v="100035304"/>
    <s v="     "/>
    <s v="Non-HFTD"/>
    <x v="0"/>
    <m/>
    <m/>
    <n v="38.939399999999999"/>
    <n v="-121.247"/>
    <s v="Placer"/>
    <s v="LINCOLN-1104"/>
    <s v="153701104"/>
    <n v="12000"/>
    <s v="LINCOLN 11042308"/>
    <x v="0"/>
    <m/>
    <s v="Herbaceous"/>
    <m/>
    <m/>
    <s v="No"/>
    <m/>
    <m/>
    <m/>
    <m/>
    <m/>
    <m/>
    <m/>
    <s v="N"/>
    <s v="N"/>
    <m/>
    <m/>
    <s v="     "/>
    <s v="38.93940000"/>
    <s v="-121.24670000"/>
    <s v="Jun 10 2015 12:00AM"/>
    <s v="BranchFail"/>
    <s v="SLD. 66&quot;DBH by 76HT Green Valley Oak had 12&quot; x 20 limb fail.  Time of day That tree failed was 9:21pm on 6/9/2015. The temperature at time of failure was 76 degrees.  The tree was approximately 21 from the 12KV lines. The green limb broke from the middle of the canopy. _x000d__x000a_   Limb had no evidence of decay from the outside.  Slight evidence of rot on inside of limb. _x000d__x000a_   Fire dept. was called for small fire that was ignited. The fire covered an area approximately 3wide by 7long."/>
    <s v="OAKV"/>
    <s v="76"/>
    <s v="66"/>
    <s v="21"/>
    <s v="Slight"/>
    <s v="None"/>
    <s v="N"/>
    <s v="1"/>
    <m/>
    <s v="Valley"/>
    <s v="A"/>
    <s v="Triangle"/>
    <s v="BareWire"/>
    <s v="7"/>
  </r>
  <r>
    <s v="MIA20152022"/>
    <s v="     "/>
    <n v="42164"/>
    <s v="6/9"/>
    <x v="0"/>
    <n v="0.56637731481481479"/>
    <s v="24"/>
    <n v="2"/>
    <s v="6"/>
    <x v="2"/>
    <m/>
    <m/>
    <s v="Pole fire caused by bird nest"/>
    <s v="     "/>
    <s v="FAS"/>
    <n v="44259"/>
    <s v="Y"/>
    <x v="0"/>
    <s v="1247666"/>
    <s v="15-0039803"/>
    <m/>
    <s v="672244"/>
    <m/>
    <m/>
    <s v="     "/>
    <x v="0"/>
    <s v="PG&amp;E"/>
    <m/>
    <m/>
    <m/>
    <s v="D"/>
    <m/>
    <s v="&lt;3 meters of linear travel"/>
    <m/>
    <s v="Contact - Animal - Nest"/>
    <s v="33.e. Other contact from object"/>
    <s v="Contact - Nest"/>
    <s v="Contact from object"/>
    <s v="Contact - Nest"/>
    <m/>
    <s v="Contact - Nest"/>
    <s v="Pole"/>
    <s v="Line to Ground"/>
    <s v="No"/>
    <s v="Overhead"/>
    <x v="0"/>
    <m/>
    <m/>
    <s v="100191515"/>
    <s v="     "/>
    <s v="Non-HFTD"/>
    <x v="0"/>
    <m/>
    <m/>
    <n v="34.949800000000003"/>
    <n v="-119.694"/>
    <s v="Santa Barbara"/>
    <s v="CUYAMA-1103"/>
    <s v="253141103"/>
    <n v="11000"/>
    <s v="CUYAMA 11031635"/>
    <x v="0"/>
    <m/>
    <s v="Highly Rural"/>
    <m/>
    <m/>
    <s v="No"/>
    <m/>
    <m/>
    <m/>
    <m/>
    <m/>
    <m/>
    <m/>
    <s v="N"/>
    <s v="N"/>
    <m/>
    <m/>
    <s v="     "/>
    <m/>
    <m/>
    <m/>
    <m/>
    <m/>
    <m/>
    <m/>
    <m/>
    <m/>
    <m/>
    <m/>
    <m/>
    <m/>
    <m/>
    <m/>
    <m/>
    <m/>
    <m/>
    <m/>
  </r>
  <r>
    <s v="20150111"/>
    <s v="     "/>
    <n v="42164"/>
    <s v="6/9"/>
    <x v="0"/>
    <n v="5.486111111111111E-2"/>
    <s v="24"/>
    <n v="2"/>
    <s v="6"/>
    <x v="2"/>
    <n v="42164"/>
    <n v="5.486111111111111E-2"/>
    <s v="REPLACED BURNT UP SECONDARY CONNECTORS ON AWAC"/>
    <s v="     "/>
    <m/>
    <m/>
    <s v="N"/>
    <x v="0"/>
    <s v="1246974"/>
    <s v="15-0039581"/>
    <m/>
    <m/>
    <m/>
    <m/>
    <s v="     "/>
    <x v="1"/>
    <s v="PG&amp;E"/>
    <m/>
    <s v="Vegetation"/>
    <m/>
    <s v="D"/>
    <m/>
    <s v="&lt;3 meters of linear travel"/>
    <s v="Square Feet: ; Acreage: "/>
    <s v="Equipment - PG&amp;E"/>
    <s v="34.n. Transformer damage or failure"/>
    <s v="Equipment - PG&amp;E"/>
    <s v="All types of equipment / facility failure"/>
    <s v="Transformer"/>
    <s v="Transformer"/>
    <m/>
    <m/>
    <s v="Line to Ground"/>
    <s v="Frontier"/>
    <s v="Overhead"/>
    <x v="3"/>
    <s v="Transformer"/>
    <m/>
    <s v="101490096"/>
    <s v="     "/>
    <s v="Non-HFTD"/>
    <x v="0"/>
    <n v="246"/>
    <m/>
    <n v="40.542400000000001"/>
    <n v="-122.239"/>
    <s v="Shasta"/>
    <s v="DESCHUTES-1104"/>
    <s v="103351104"/>
    <n v="12000"/>
    <s v="DESCHUTES 1104CB"/>
    <x v="1"/>
    <m/>
    <s v="Herbaceous"/>
    <m/>
    <m/>
    <s v="No"/>
    <m/>
    <m/>
    <m/>
    <m/>
    <m/>
    <m/>
    <m/>
    <s v="N"/>
    <s v="N"/>
    <m/>
    <m/>
    <s v="     "/>
    <m/>
    <m/>
    <m/>
    <m/>
    <m/>
    <m/>
    <m/>
    <m/>
    <m/>
    <m/>
    <m/>
    <m/>
    <m/>
    <m/>
    <m/>
    <m/>
    <m/>
    <m/>
    <m/>
  </r>
  <r>
    <s v="20150112"/>
    <s v="     "/>
    <n v="42164"/>
    <s v="6/9"/>
    <x v="0"/>
    <n v="0.49375000000000002"/>
    <s v="24"/>
    <n v="2"/>
    <s v="6"/>
    <x v="2"/>
    <n v="42164"/>
    <n v="0.49375000000000002"/>
    <s v="12kv rotten pole fell over onto ground,crew to replace pole and conductor  thk3"/>
    <s v="     "/>
    <m/>
    <m/>
    <s v="N"/>
    <x v="0"/>
    <s v="1247573"/>
    <s v="15-0039726"/>
    <m/>
    <m/>
    <n v="110438005"/>
    <s v="EI150609A"/>
    <s v="     "/>
    <x v="1"/>
    <s v="PG&amp;E"/>
    <m/>
    <s v="Building"/>
    <m/>
    <s v="D"/>
    <m/>
    <s v="Structure-only"/>
    <s v="Square Feet: ; Acreage: "/>
    <s v="Equipment - PG&amp;E"/>
    <s v="34.f. Pole damage or failure"/>
    <s v="Equipment - PG&amp;E"/>
    <s v="All types of equipment / facility failure"/>
    <s v="Pole"/>
    <s v="Pole"/>
    <m/>
    <m/>
    <s v="Line to Ground"/>
    <s v="0"/>
    <s v="Overhead"/>
    <x v="3"/>
    <s v="Conductor"/>
    <m/>
    <s v="4390 ave 352"/>
    <s v="     "/>
    <s v="Non-HFTD"/>
    <x v="0"/>
    <m/>
    <m/>
    <n v="36.488700000000001"/>
    <n v="-119.58199999999999"/>
    <s v="Fresno"/>
    <s v="KINGSBURG-1113"/>
    <s v="252241102"/>
    <n v="12000"/>
    <s v="KINGSBURG 1114CB"/>
    <x v="0"/>
    <s v="tulare county fire"/>
    <s v="Agriculture"/>
    <m/>
    <m/>
    <s v="No"/>
    <m/>
    <m/>
    <m/>
    <m/>
    <m/>
    <m/>
    <m/>
    <s v="N"/>
    <s v="N"/>
    <m/>
    <m/>
    <s v="     "/>
    <m/>
    <m/>
    <m/>
    <m/>
    <m/>
    <m/>
    <m/>
    <m/>
    <m/>
    <m/>
    <m/>
    <m/>
    <m/>
    <m/>
    <m/>
    <m/>
    <m/>
    <m/>
    <m/>
  </r>
  <r>
    <s v="20150113"/>
    <s v="     "/>
    <n v="42164"/>
    <s v="6/9"/>
    <x v="0"/>
    <n v="0.54861111111111116"/>
    <s v="24"/>
    <n v="2"/>
    <s v="6"/>
    <x v="2"/>
    <n v="42164"/>
    <n v="0.54861111111111116"/>
    <s v="0"/>
    <s v="     "/>
    <m/>
    <m/>
    <s v="N"/>
    <x v="0"/>
    <s v="1247656"/>
    <s v="15-0039758"/>
    <m/>
    <m/>
    <m/>
    <m/>
    <s v="     "/>
    <x v="1"/>
    <s v="PG&amp;E"/>
    <m/>
    <s v="Vegetation"/>
    <m/>
    <s v="D"/>
    <m/>
    <s v="0.26-9.99"/>
    <s v="Square Feet: ; Acreage: 1"/>
    <s v="Contact - 3rd Party"/>
    <s v="33.d. Vehicle contact"/>
    <s v="Contact - 3rd Party"/>
    <s v="All types of equipment / facility failure"/>
    <s v="Contact - Vehicle"/>
    <m/>
    <s v="Contact - Vehicle"/>
    <s v="Pole"/>
    <s v="Line to Ground"/>
    <s v="0"/>
    <s v="Overhead"/>
    <x v="3"/>
    <s v="Conductor"/>
    <m/>
    <s v="102076487"/>
    <s v="     "/>
    <s v="Non-HFTD"/>
    <x v="0"/>
    <m/>
    <m/>
    <n v="38.117600000000003"/>
    <n v="-121.151"/>
    <s v="San Joaquin"/>
    <s v="LOCKEFORD-SUB-2102"/>
    <s v="163682102"/>
    <n v="21000"/>
    <s v="LOCKEFORD 2102CB"/>
    <x v="0"/>
    <s v="WATERLOO MORADA FIRE DISTRICT"/>
    <s v="Agriculture"/>
    <m/>
    <m/>
    <s v="No"/>
    <m/>
    <m/>
    <m/>
    <m/>
    <m/>
    <m/>
    <m/>
    <s v="N"/>
    <s v="N"/>
    <m/>
    <m/>
    <s v="     "/>
    <m/>
    <m/>
    <m/>
    <m/>
    <m/>
    <m/>
    <m/>
    <m/>
    <m/>
    <m/>
    <m/>
    <m/>
    <m/>
    <m/>
    <m/>
    <m/>
    <m/>
    <m/>
    <m/>
  </r>
  <r>
    <s v="20160097"/>
    <s v="     "/>
    <n v="42530"/>
    <s v="6/9"/>
    <x v="0"/>
    <n v="0.98541666666666672"/>
    <s v="24"/>
    <n v="2"/>
    <s v="6"/>
    <x v="6"/>
    <n v="42530"/>
    <n v="0.98541666666666672"/>
    <s v="0"/>
    <s v="     "/>
    <m/>
    <m/>
    <s v="N"/>
    <x v="0"/>
    <s v="1486362"/>
    <s v="16-0042334"/>
    <m/>
    <m/>
    <n v="111708510"/>
    <m/>
    <s v="     "/>
    <x v="1"/>
    <s v="PG&amp;E"/>
    <m/>
    <s v="Vegetation"/>
    <m/>
    <s v="D"/>
    <m/>
    <s v="&lt;3 meters of linear travel"/>
    <s v="Square Feet: ; Acreage: "/>
    <s v="Contact - 3rd Party"/>
    <s v="33.d. Vehicle contact"/>
    <s v="Contact - 3rd Party"/>
    <s v="All types of equipment / facility failure"/>
    <s v="Contact - Vehicle"/>
    <m/>
    <s v="Contact - Vehicle"/>
    <s v="Pole"/>
    <s v="Line to Line"/>
    <m/>
    <s v="Overhead"/>
    <x v="3"/>
    <s v="Conductor"/>
    <m/>
    <s v="102143661"/>
    <s v="     "/>
    <s v="Non-HFTD"/>
    <x v="0"/>
    <n v="175"/>
    <m/>
    <n v="39.014800000000001"/>
    <n v="-122.857"/>
    <s v="Lake"/>
    <s v="CLEAR-LAKE-1102"/>
    <s v="42141102"/>
    <n v="12000"/>
    <s v="CLEAR LAKE 1101CB"/>
    <x v="0"/>
    <s v="Cal Fire"/>
    <s v="Agriculture"/>
    <m/>
    <m/>
    <s v="No"/>
    <m/>
    <m/>
    <m/>
    <m/>
    <m/>
    <m/>
    <m/>
    <s v="N"/>
    <s v="N"/>
    <m/>
    <m/>
    <s v="     "/>
    <m/>
    <m/>
    <m/>
    <m/>
    <m/>
    <m/>
    <m/>
    <m/>
    <m/>
    <m/>
    <m/>
    <m/>
    <m/>
    <m/>
    <m/>
    <m/>
    <m/>
    <m/>
    <m/>
  </r>
  <r>
    <s v="20160095"/>
    <s v="     "/>
    <n v="42530"/>
    <s v="6/9"/>
    <x v="0"/>
    <n v="0.60138888888888886"/>
    <s v="24"/>
    <n v="2"/>
    <s v="6"/>
    <x v="6"/>
    <n v="42530"/>
    <m/>
    <s v="crew to replace wire down from squirrel."/>
    <s v="     "/>
    <m/>
    <m/>
    <s v="N"/>
    <x v="0"/>
    <s v="1486227"/>
    <s v="16-0042273"/>
    <m/>
    <m/>
    <m/>
    <m/>
    <s v="     "/>
    <x v="1"/>
    <s v="PG&amp;E"/>
    <m/>
    <s v="Vegetation"/>
    <m/>
    <s v="D"/>
    <m/>
    <s v="&lt;0.25"/>
    <s v="Square Feet: ; Acreage: "/>
    <s v="Contact - Animal - Other"/>
    <s v="33.b. Animal contact"/>
    <s v="Contact - Animal"/>
    <s v="All types of equipment / facility failure"/>
    <s v="Contact - Animal"/>
    <m/>
    <s v="Contact - Animal"/>
    <s v="Conductor"/>
    <s v="Line to Ground"/>
    <s v="PACIFIC BELL"/>
    <s v="Overhead"/>
    <x v="3"/>
    <s v="Conductor"/>
    <m/>
    <s v="101390214"/>
    <s v="     "/>
    <s v="Non-HFTD"/>
    <x v="0"/>
    <n v="340"/>
    <m/>
    <n v="38.700299999999999"/>
    <n v="-120.84699999999999"/>
    <s v="El Dorado"/>
    <s v="DIAMOND-SPRINGS-1103"/>
    <s v="152261103"/>
    <n v="12000"/>
    <s v="DIAMOND SPRINGS 1104CB"/>
    <x v="0"/>
    <s v="Cal Fire"/>
    <s v="Urban"/>
    <m/>
    <m/>
    <s v="No"/>
    <m/>
    <m/>
    <m/>
    <m/>
    <m/>
    <m/>
    <m/>
    <s v="N"/>
    <s v="N"/>
    <m/>
    <m/>
    <s v="     "/>
    <m/>
    <m/>
    <m/>
    <m/>
    <m/>
    <m/>
    <m/>
    <m/>
    <m/>
    <m/>
    <m/>
    <m/>
    <m/>
    <m/>
    <m/>
    <m/>
    <m/>
    <m/>
    <m/>
  </r>
  <r>
    <s v="20160096"/>
    <s v="     "/>
    <n v="42530"/>
    <s v="6/9"/>
    <x v="0"/>
    <n v="0.45277777777777778"/>
    <s v="24"/>
    <n v="2"/>
    <s v="6"/>
    <x v="6"/>
    <n v="42530"/>
    <n v="0.45277777777777778"/>
    <m/>
    <s v="     "/>
    <m/>
    <m/>
    <s v="N"/>
    <x v="0"/>
    <s v="1485904"/>
    <s v="16-0042171"/>
    <m/>
    <m/>
    <m/>
    <m/>
    <s v="     "/>
    <x v="1"/>
    <s v="PG&amp;E"/>
    <m/>
    <s v="Vegetation"/>
    <m/>
    <s v="D"/>
    <m/>
    <s v="&lt;3 meters of linear travel"/>
    <s v="Square Feet: ; Acreage: "/>
    <s v="Contact - 3rd Party"/>
    <s v="33.c. Balloon contact"/>
    <s v="Contact - 3rd Party"/>
    <s v="All types of equipment / facility failure"/>
    <s v="Contact - Balloon"/>
    <m/>
    <s v="Contact - Balloon"/>
    <s v="Conductor"/>
    <s v="Line to Line"/>
    <m/>
    <s v="Overhead"/>
    <x v="3"/>
    <s v="Conductor"/>
    <m/>
    <s v="100794383"/>
    <s v="     "/>
    <s v="Non-HFTD"/>
    <x v="0"/>
    <m/>
    <m/>
    <n v="36.805799999999998"/>
    <n v="-119.71"/>
    <s v="Fresno"/>
    <s v="CLOVIS-2110"/>
    <s v="254082111"/>
    <n v="21000"/>
    <s v="N/A"/>
    <x v="0"/>
    <s v="Unknown"/>
    <s v="Urban"/>
    <m/>
    <m/>
    <s v="No"/>
    <m/>
    <m/>
    <m/>
    <m/>
    <m/>
    <m/>
    <m/>
    <s v="N"/>
    <s v="N"/>
    <m/>
    <m/>
    <s v="     "/>
    <m/>
    <m/>
    <m/>
    <m/>
    <m/>
    <m/>
    <m/>
    <m/>
    <m/>
    <m/>
    <m/>
    <m/>
    <m/>
    <m/>
    <m/>
    <m/>
    <m/>
    <m/>
    <m/>
  </r>
  <r>
    <s v="MIA20174679"/>
    <s v="     "/>
    <n v="42895"/>
    <s v="6/9"/>
    <x v="0"/>
    <n v="7.2743055555555561E-2"/>
    <s v="23"/>
    <n v="2"/>
    <s v="6"/>
    <x v="0"/>
    <n v="42895"/>
    <n v="7.2222222222222215E-2"/>
    <s v="PGE Attributed:  primary arm on fire"/>
    <s v="     "/>
    <s v="FAS"/>
    <n v="44246"/>
    <s v="Y"/>
    <x v="0"/>
    <s v="8974870"/>
    <s v="N/A"/>
    <m/>
    <s v="T004053951"/>
    <m/>
    <m/>
    <s v="     "/>
    <x v="0"/>
    <s v="PG&amp;E"/>
    <m/>
    <m/>
    <m/>
    <s v="D"/>
    <m/>
    <s v="Structure-PG&amp;E only"/>
    <m/>
    <s v="Equipment - PG&amp;E"/>
    <s v="34.h. Crossarm damage or failure"/>
    <s v="Equipment - PG&amp;E"/>
    <s v="All types of equipment / facility failure"/>
    <s v="Crossarm failure"/>
    <s v="Crossarm"/>
    <m/>
    <m/>
    <m/>
    <s v="Yes"/>
    <s v="Overhead"/>
    <x v="0"/>
    <m/>
    <m/>
    <s v="013780401 "/>
    <s v="     "/>
    <s v="Non-HFTD"/>
    <x v="0"/>
    <m/>
    <m/>
    <n v="37.929299999999998"/>
    <n v="-122.358"/>
    <s v="Contra Costa"/>
    <s v="VIRGINIA-0401"/>
    <s v="13780401"/>
    <n v="4000"/>
    <m/>
    <x v="0"/>
    <s v="None"/>
    <s v="Urban"/>
    <m/>
    <m/>
    <s v="No"/>
    <m/>
    <m/>
    <m/>
    <m/>
    <m/>
    <m/>
    <m/>
    <s v="N"/>
    <s v="N"/>
    <m/>
    <m/>
    <s v="     "/>
    <m/>
    <m/>
    <m/>
    <m/>
    <m/>
    <m/>
    <m/>
    <m/>
    <m/>
    <m/>
    <m/>
    <m/>
    <m/>
    <m/>
    <m/>
    <m/>
    <m/>
    <m/>
    <m/>
  </r>
  <r>
    <s v="20170087"/>
    <s v="     "/>
    <n v="42895"/>
    <s v="6/9"/>
    <x v="0"/>
    <n v="0.56041666666666667"/>
    <s v="23"/>
    <n v="2"/>
    <s v="6"/>
    <x v="0"/>
    <n v="42895"/>
    <n v="0.56180555555555556"/>
    <s v="0"/>
    <s v="     "/>
    <m/>
    <m/>
    <s v="N"/>
    <x v="0"/>
    <m/>
    <m/>
    <m/>
    <m/>
    <m/>
    <m/>
    <s v="     "/>
    <x v="1"/>
    <s v="PG&amp;E"/>
    <m/>
    <s v="Vegetation"/>
    <m/>
    <s v="D"/>
    <m/>
    <s v="&lt;0.25"/>
    <s v="Square Feet: ; Acreage: "/>
    <s v="Contact - Animal - Other"/>
    <s v="33.b. Animal contact"/>
    <s v="Contact - Animal"/>
    <s v="All types of equipment / facility failure"/>
    <s v="Contact - Animal"/>
    <m/>
    <s v="Contact - Animal"/>
    <s v="Conductor"/>
    <m/>
    <s v="Unknown"/>
    <s v="Overhead"/>
    <x v="3"/>
    <s v="Conductor"/>
    <m/>
    <s v="100895732"/>
    <s v="     "/>
    <s v="Non-HFTD"/>
    <x v="0"/>
    <m/>
    <m/>
    <n v="36.738199999999999"/>
    <n v="-119.82"/>
    <s v="Fresno"/>
    <s v="WEST-FRESNO-1109"/>
    <s v="253731109"/>
    <n v="12000"/>
    <m/>
    <x v="0"/>
    <s v="FFD INC # 703 4018"/>
    <s v="Urban"/>
    <m/>
    <m/>
    <s v="No"/>
    <m/>
    <m/>
    <m/>
    <m/>
    <m/>
    <m/>
    <m/>
    <s v="N"/>
    <s v="N"/>
    <m/>
    <m/>
    <s v="     "/>
    <m/>
    <m/>
    <m/>
    <m/>
    <m/>
    <m/>
    <m/>
    <m/>
    <m/>
    <m/>
    <m/>
    <m/>
    <m/>
    <m/>
    <m/>
    <m/>
    <m/>
    <m/>
    <m/>
  </r>
  <r>
    <s v="20170086"/>
    <s v="     "/>
    <n v="42895"/>
    <s v="6/9"/>
    <x v="0"/>
    <m/>
    <s v="23"/>
    <n v="2"/>
    <s v="6"/>
    <x v="0"/>
    <n v="42895"/>
    <n v="0.44444444444444442"/>
    <s v="F4TA7M1 NG PG CONN ON PRI BURNED DOWN WIRE CAUSING OUTAGE AND A VEG FIRE, 2 OF 3 BLOWN AT D1804 OPENED REMAINING FUSE AND CUT WIRE DOWN IN THE CLEAR MADE SAFE"/>
    <s v="     "/>
    <m/>
    <m/>
    <s v="N"/>
    <x v="0"/>
    <s v="1800432"/>
    <s v="17-0053984"/>
    <m/>
    <m/>
    <n v="112943642"/>
    <m/>
    <s v="     "/>
    <x v="1"/>
    <s v="PG&amp;E"/>
    <m/>
    <s v="Vegetation"/>
    <m/>
    <s v="D"/>
    <m/>
    <s v="&lt;0.25"/>
    <s v="Square Feet: ; Acreage: "/>
    <s v="Equipment - PG&amp;E"/>
    <s v="34.m. Connection device damage or failure"/>
    <s v="Equipment - PG&amp;E"/>
    <s v="All types of equipment / facility failure"/>
    <s v="Splice/Clamp/Connector"/>
    <s v="Splice/Clamp/Connector"/>
    <m/>
    <m/>
    <s v="Line to Line"/>
    <s v="Unknown"/>
    <s v="Overhead"/>
    <x v="3"/>
    <s v="Conductor"/>
    <m/>
    <s v="100793555"/>
    <s v="     "/>
    <s v="Non-HFTD"/>
    <x v="0"/>
    <m/>
    <m/>
    <n v="36.695599999999999"/>
    <n v="-119.71899999999999"/>
    <s v="Fresno"/>
    <s v="MALAGA-1101"/>
    <s v="254251101"/>
    <n v="12000"/>
    <s v="MALAGA 1101CB"/>
    <x v="0"/>
    <s v="FRESNO COUNTY"/>
    <s v="Agriculture"/>
    <m/>
    <m/>
    <s v="No"/>
    <m/>
    <m/>
    <m/>
    <m/>
    <m/>
    <m/>
    <m/>
    <s v="N"/>
    <s v="N"/>
    <m/>
    <m/>
    <s v="     "/>
    <m/>
    <m/>
    <m/>
    <m/>
    <m/>
    <m/>
    <m/>
    <m/>
    <m/>
    <m/>
    <m/>
    <m/>
    <m/>
    <m/>
    <m/>
    <m/>
    <m/>
    <m/>
    <m/>
  </r>
  <r>
    <s v="20170088"/>
    <s v="     "/>
    <n v="42895"/>
    <s v="6/9"/>
    <x v="0"/>
    <m/>
    <s v="23"/>
    <n v="2"/>
    <s v="6"/>
    <x v="0"/>
    <n v="42895"/>
    <n v="0.80208333333333337"/>
    <s v="0"/>
    <s v="     "/>
    <m/>
    <m/>
    <s v="N"/>
    <x v="0"/>
    <s v="1800783"/>
    <s v="17-0054121"/>
    <m/>
    <m/>
    <n v="112944821"/>
    <m/>
    <s v="     "/>
    <x v="1"/>
    <s v="PG&amp;E"/>
    <m/>
    <s v="Vegetation"/>
    <m/>
    <s v="D"/>
    <m/>
    <s v="10-99"/>
    <s v="Square Feet: ; Acreage: 14"/>
    <s v="Equipment - PG&amp;E"/>
    <s v="34.b. Conductor damage or failure"/>
    <s v="Equipment - PG&amp;E"/>
    <s v="All types of equipment / facility failure"/>
    <s v="Conductor"/>
    <s v="Conductor"/>
    <m/>
    <m/>
    <s v="Line to Ground"/>
    <s v="Unknown"/>
    <s v="Overhead"/>
    <x v="3"/>
    <s v="Conductor"/>
    <m/>
    <s v="103406061"/>
    <s v="     "/>
    <s v="Non-HFTD"/>
    <x v="0"/>
    <m/>
    <m/>
    <n v="35.797400000000003"/>
    <n v="-120.539"/>
    <s v="Monterey"/>
    <s v="SAN-MIGUEL-1104"/>
    <s v="182661104"/>
    <n v="12000"/>
    <s v="SAN MIGUEL 1104514987"/>
    <x v="0"/>
    <s v="Unknown"/>
    <s v="Hardwood Woodland"/>
    <m/>
    <m/>
    <s v="No"/>
    <m/>
    <m/>
    <m/>
    <m/>
    <m/>
    <m/>
    <m/>
    <s v="N"/>
    <s v="N"/>
    <m/>
    <m/>
    <s v="     "/>
    <m/>
    <m/>
    <m/>
    <m/>
    <m/>
    <m/>
    <m/>
    <m/>
    <m/>
    <m/>
    <m/>
    <m/>
    <m/>
    <m/>
    <m/>
    <m/>
    <m/>
    <m/>
    <m/>
  </r>
  <r>
    <s v="20180261"/>
    <s v="     "/>
    <n v="43260"/>
    <s v="6/9"/>
    <x v="0"/>
    <n v="0.51527777777777772"/>
    <s v="23"/>
    <n v="2"/>
    <s v="6"/>
    <x v="1"/>
    <n v="43260"/>
    <n v="0.51527777777777772"/>
    <s v="Mylar balloons; 1 phase down"/>
    <s v="     "/>
    <s v="FAS"/>
    <m/>
    <s v="N"/>
    <x v="0"/>
    <s v="105177"/>
    <s v="18-0049257"/>
    <m/>
    <m/>
    <m/>
    <m/>
    <s v="     "/>
    <x v="0"/>
    <s v="PG&amp;E"/>
    <m/>
    <m/>
    <m/>
    <s v="D"/>
    <m/>
    <s v="&lt;3 meters of linear travel"/>
    <m/>
    <s v="Contact - 3rd Party"/>
    <s v="33.c. Balloon contact"/>
    <s v="Contact - 3rd Party"/>
    <s v="Contact from object"/>
    <s v="Contact - Balloon"/>
    <m/>
    <s v="Contact - Balloon"/>
    <m/>
    <s v="Line to Line"/>
    <m/>
    <s v="Overhead"/>
    <x v="3"/>
    <m/>
    <m/>
    <s v="3307"/>
    <s v="     "/>
    <s v="Non-HFTD"/>
    <x v="0"/>
    <n v="246"/>
    <m/>
    <n v="40.714399999999998"/>
    <n v="-122.333"/>
    <s v="Shasta"/>
    <s v="STILLWATER-1101"/>
    <s v="103561101"/>
    <n v="11000"/>
    <s v="STILLWATER 11011320"/>
    <x v="0"/>
    <m/>
    <s v="Rural"/>
    <m/>
    <m/>
    <s v="No"/>
    <m/>
    <m/>
    <m/>
    <m/>
    <m/>
    <m/>
    <m/>
    <s v="N"/>
    <s v="N"/>
    <m/>
    <m/>
    <s v="     "/>
    <m/>
    <m/>
    <m/>
    <m/>
    <m/>
    <m/>
    <m/>
    <m/>
    <m/>
    <m/>
    <m/>
    <m/>
    <m/>
    <m/>
    <m/>
    <m/>
    <m/>
    <m/>
    <m/>
  </r>
  <r>
    <s v="20190321"/>
    <s v="     "/>
    <n v="43625"/>
    <s v="6/9"/>
    <x v="0"/>
    <m/>
    <s v="24"/>
    <n v="2"/>
    <s v="6"/>
    <x v="3"/>
    <n v="43625"/>
    <n v="0.84513888888888888"/>
    <s v="Transformer failed"/>
    <s v="     "/>
    <s v="FAS"/>
    <m/>
    <s v="N"/>
    <x v="0"/>
    <s v="402950"/>
    <s v="19-0064918"/>
    <m/>
    <s v="T004667796"/>
    <n v="117419707"/>
    <m/>
    <s v="     "/>
    <x v="1"/>
    <s v="PG&amp;E"/>
    <m/>
    <m/>
    <m/>
    <s v="D"/>
    <m/>
    <s v="&lt;3 meters of linear travel"/>
    <m/>
    <s v="Equipment - PG&amp;E"/>
    <s v="34.n. Transformer damage or failure"/>
    <s v="Equipment - PG&amp;E"/>
    <s v="All types of equipment / facility failure"/>
    <s v="Transformer failure"/>
    <s v="Transformer"/>
    <m/>
    <m/>
    <s v="Multi-Fault,Force Out"/>
    <m/>
    <s v="Subsurface"/>
    <x v="3"/>
    <s v="Transformer"/>
    <m/>
    <s v="Circuit 012022217"/>
    <s v="     "/>
    <s v="Non-HFTD"/>
    <x v="0"/>
    <m/>
    <m/>
    <n v="37.963099999999997"/>
    <n v="-121.991"/>
    <s v="CONTRA COSTA"/>
    <s v="CLAYTON-2217"/>
    <m/>
    <m/>
    <s v="CLAYTON 221738248"/>
    <x v="0"/>
    <s v="Contra Costa FD"/>
    <s v="Urban"/>
    <m/>
    <m/>
    <s v="No"/>
    <m/>
    <m/>
    <m/>
    <m/>
    <m/>
    <m/>
    <m/>
    <s v="N"/>
    <s v="N"/>
    <m/>
    <m/>
    <s v="     "/>
    <m/>
    <m/>
    <m/>
    <m/>
    <m/>
    <m/>
    <m/>
    <m/>
    <m/>
    <m/>
    <m/>
    <m/>
    <m/>
    <m/>
    <m/>
    <m/>
    <m/>
    <m/>
    <m/>
  </r>
  <r>
    <s v="20190316"/>
    <s v="     "/>
    <n v="43625"/>
    <s v="6/9"/>
    <x v="0"/>
    <m/>
    <s v="24"/>
    <n v="2"/>
    <s v="6"/>
    <x v="3"/>
    <n v="43625"/>
    <n v="0.57291666666666663"/>
    <s v="Balloon contacted lines and caused wire to ground and ignition"/>
    <s v="     "/>
    <s v="FAS"/>
    <m/>
    <s v="N"/>
    <x v="0"/>
    <s v="402582"/>
    <s v="19-0064855"/>
    <m/>
    <s v="T004667452"/>
    <n v="0"/>
    <m/>
    <s v="     "/>
    <x v="1"/>
    <s v="PG&amp;E"/>
    <m/>
    <m/>
    <m/>
    <s v="D"/>
    <s v="D"/>
    <s v="&lt;0.25"/>
    <m/>
    <s v="Contact - 3rd Party"/>
    <s v="33.c. Balloon contact"/>
    <s v="Contact - 3rd Party"/>
    <s v="Contact from object"/>
    <s v="Contact - Balloon"/>
    <m/>
    <s v="Contact - Balloon"/>
    <s v="Conductor - Primary"/>
    <s v="Line to Ground"/>
    <m/>
    <s v="Overhead"/>
    <x v="3"/>
    <s v="Conductor - Primary"/>
    <m/>
    <s v="83192104"/>
    <s v="     "/>
    <s v="Non-HFTD"/>
    <x v="0"/>
    <m/>
    <m/>
    <n v="36.923499999999997"/>
    <n v="-121.746"/>
    <s v="SANTA CRUZ"/>
    <s v="GREEN-VALLEY-2104"/>
    <m/>
    <m/>
    <s v="GREEN VALLEY 210449146"/>
    <x v="0"/>
    <s v="Watsonville FD"/>
    <s v="Urban"/>
    <m/>
    <m/>
    <s v="No"/>
    <m/>
    <m/>
    <m/>
    <m/>
    <m/>
    <m/>
    <m/>
    <s v="N"/>
    <s v="N"/>
    <m/>
    <m/>
    <s v="     "/>
    <m/>
    <m/>
    <m/>
    <m/>
    <m/>
    <m/>
    <m/>
    <m/>
    <m/>
    <m/>
    <m/>
    <m/>
    <m/>
    <m/>
    <m/>
    <m/>
    <m/>
    <m/>
    <m/>
  </r>
  <r>
    <s v="20190310"/>
    <s v="     "/>
    <n v="43625"/>
    <s v="6/9"/>
    <x v="0"/>
    <m/>
    <s v="24"/>
    <n v="2"/>
    <s v="6"/>
    <x v="3"/>
    <n v="43625"/>
    <m/>
    <s v="Owl came into contact with lines and caused ignition; Mike Best Comments: Owl contact."/>
    <s v="     "/>
    <s v="FAS"/>
    <m/>
    <s v="N"/>
    <x v="0"/>
    <s v="402250"/>
    <s v="19-0064780"/>
    <m/>
    <s v="T004667044"/>
    <n v="117419314"/>
    <m/>
    <s v="     "/>
    <x v="1"/>
    <s v="PG&amp;E"/>
    <m/>
    <m/>
    <m/>
    <s v="D"/>
    <s v="D"/>
    <s v="&lt;0.25"/>
    <m/>
    <s v="Contact - Animal - Bird"/>
    <s v="33.b. Animal contact"/>
    <s v="Contact - Bird"/>
    <s v="Contact from object"/>
    <s v="Contact - Animal"/>
    <m/>
    <s v="Contact - Animal"/>
    <s v="Conductor - Primary"/>
    <s v="Line to Ground"/>
    <m/>
    <s v="Overhead"/>
    <x v="3"/>
    <s v="Conductor - Primary"/>
    <m/>
    <s v="3Bj0609190229"/>
    <s v="     "/>
    <s v="Non-HFTD"/>
    <x v="0"/>
    <m/>
    <m/>
    <n v="36.142800000000001"/>
    <n v="-120.754"/>
    <s v="MONTEREY"/>
    <s v="SAN-ARDO-1102"/>
    <m/>
    <m/>
    <s v="SAN ARDO 11027030"/>
    <x v="0"/>
    <m/>
    <s v="Herbaceous"/>
    <m/>
    <m/>
    <s v="No"/>
    <m/>
    <m/>
    <m/>
    <m/>
    <m/>
    <m/>
    <m/>
    <s v="N"/>
    <s v="N"/>
    <m/>
    <m/>
    <s v="     "/>
    <m/>
    <m/>
    <m/>
    <m/>
    <m/>
    <m/>
    <m/>
    <m/>
    <m/>
    <m/>
    <m/>
    <m/>
    <m/>
    <m/>
    <m/>
    <m/>
    <m/>
    <m/>
    <m/>
  </r>
  <r>
    <s v="20190313"/>
    <s v="     "/>
    <n v="43625"/>
    <s v="6/9"/>
    <x v="0"/>
    <m/>
    <s v="24"/>
    <n v="2"/>
    <s v="6"/>
    <x v="3"/>
    <n v="43625"/>
    <m/>
    <s v="Vandalism, not caused by PG&amp;E failure"/>
    <s v="     "/>
    <s v="FAS"/>
    <m/>
    <s v="N"/>
    <x v="0"/>
    <s v="402485"/>
    <s v="19-0064825"/>
    <m/>
    <s v="T004667332"/>
    <n v="0"/>
    <m/>
    <s v="     "/>
    <x v="0"/>
    <s v="PG&amp;E"/>
    <m/>
    <m/>
    <m/>
    <s v="D"/>
    <m/>
    <s v="Other"/>
    <s v="Telco Facilities on pole."/>
    <s v="Contact - 3rd Party"/>
    <s v="33.e. Other contact from object"/>
    <s v="Contact - 3rd Party"/>
    <m/>
    <m/>
    <m/>
    <m/>
    <m/>
    <s v="Force Out"/>
    <m/>
    <s v="Overhead"/>
    <x v="0"/>
    <m/>
    <m/>
    <s v="253422101-2100117612{412499}"/>
    <s v="     "/>
    <s v="Non-HFTD"/>
    <x v="0"/>
    <m/>
    <m/>
    <n v="35.267600000000002"/>
    <n v="-119.004"/>
    <s v="KERN"/>
    <s v="PANAMA-2101"/>
    <m/>
    <m/>
    <s v="PANAMA 210138252"/>
    <x v="0"/>
    <s v="Kern County Fire Department"/>
    <m/>
    <m/>
    <m/>
    <s v="No"/>
    <m/>
    <m/>
    <m/>
    <m/>
    <m/>
    <m/>
    <m/>
    <s v="N"/>
    <s v="N"/>
    <m/>
    <m/>
    <s v="     "/>
    <m/>
    <m/>
    <m/>
    <m/>
    <m/>
    <m/>
    <m/>
    <m/>
    <m/>
    <m/>
    <m/>
    <m/>
    <m/>
    <m/>
    <m/>
    <m/>
    <m/>
    <m/>
    <m/>
  </r>
  <r>
    <s v="20190320"/>
    <s v="     "/>
    <n v="43625"/>
    <s v="6/9"/>
    <x v="0"/>
    <m/>
    <s v="24"/>
    <n v="2"/>
    <s v="6"/>
    <x v="3"/>
    <n v="43625"/>
    <n v="0.74722222222222223"/>
    <s v="Bird found at ignition ste; Mike Best Comments: Bird contact, transformer blown."/>
    <s v="     "/>
    <s v="FAS"/>
    <m/>
    <s v="N"/>
    <x v="0"/>
    <s v="402769"/>
    <s v="19-0064901"/>
    <m/>
    <s v="T004667666"/>
    <n v="0"/>
    <m/>
    <s v="     "/>
    <x v="1"/>
    <s v="PG&amp;E"/>
    <m/>
    <m/>
    <m/>
    <s v="D"/>
    <m/>
    <s v="&lt;3 meters of linear travel"/>
    <m/>
    <s v="Contact - Animal - Bird"/>
    <s v="33.b. Animal contact"/>
    <s v="Contact - Bird"/>
    <s v="Contact from object"/>
    <s v="Contact - Animal"/>
    <m/>
    <s v="Contact - Animal"/>
    <s v="Transformer"/>
    <s v="Line to Line"/>
    <m/>
    <s v="Overhead"/>
    <x v="0"/>
    <s v="Transformer"/>
    <s v="Transformer at Meter"/>
    <s v="6Fq0609191756"/>
    <s v="     "/>
    <s v="Non-HFTD"/>
    <x v="0"/>
    <m/>
    <m/>
    <n v="39.506700000000002"/>
    <n v="-121.599"/>
    <s v="BUTTE"/>
    <s v="TRES-VIAS-1101"/>
    <m/>
    <m/>
    <s v="TRES VIAS 11011968"/>
    <x v="0"/>
    <s v="Oroville FD"/>
    <s v="Urban"/>
    <m/>
    <m/>
    <s v="No"/>
    <m/>
    <m/>
    <m/>
    <m/>
    <m/>
    <m/>
    <m/>
    <s v="N"/>
    <s v="Y"/>
    <s v="201906081300"/>
    <s v="201906100000"/>
    <s v="     "/>
    <m/>
    <m/>
    <m/>
    <m/>
    <m/>
    <m/>
    <m/>
    <m/>
    <m/>
    <m/>
    <m/>
    <m/>
    <m/>
    <m/>
    <m/>
    <m/>
    <m/>
    <m/>
    <m/>
  </r>
  <r>
    <s v="20190317"/>
    <s v="     "/>
    <n v="43625"/>
    <s v="6/9"/>
    <x v="0"/>
    <m/>
    <s v="24"/>
    <n v="2"/>
    <s v="6"/>
    <x v="3"/>
    <n v="43625"/>
    <n v="0.63611111111111107"/>
    <s v="Recloser and transformer failed, caused ignition"/>
    <s v="     "/>
    <s v="FAS"/>
    <m/>
    <s v="N"/>
    <x v="0"/>
    <s v="402624"/>
    <s v="19-0064860"/>
    <m/>
    <s v="T004667526"/>
    <n v="117419696"/>
    <m/>
    <s v="     "/>
    <x v="1"/>
    <s v="PG&amp;E"/>
    <m/>
    <m/>
    <m/>
    <s v="D"/>
    <s v="D"/>
    <s v="&lt;0.25"/>
    <m/>
    <s v="Equipment - PG&amp;E"/>
    <s v="34.j. Recloser damage or failure"/>
    <s v="Equipment - PG&amp;E"/>
    <s v="All types of equipment / facility failure"/>
    <s v="Recloser failure"/>
    <s v="Recloser"/>
    <m/>
    <m/>
    <s v="Line to Line"/>
    <m/>
    <s v="Overhead"/>
    <x v="0"/>
    <s v="Recloser"/>
    <m/>
    <s v="902"/>
    <s v="     "/>
    <s v="Non-HFTD"/>
    <x v="0"/>
    <n v="190"/>
    <m/>
    <n v="37.894300000000001"/>
    <n v="-122.55800000000001"/>
    <s v="MARIN"/>
    <s v="ALTO-1125"/>
    <m/>
    <m/>
    <s v="ALTO 11251158"/>
    <x v="1"/>
    <s v="Mill Valley FD"/>
    <s v="Barren/Other"/>
    <m/>
    <m/>
    <s v="No"/>
    <m/>
    <m/>
    <m/>
    <m/>
    <m/>
    <m/>
    <m/>
    <s v="N"/>
    <s v="N"/>
    <m/>
    <m/>
    <s v="     "/>
    <m/>
    <m/>
    <m/>
    <m/>
    <m/>
    <m/>
    <m/>
    <m/>
    <m/>
    <m/>
    <m/>
    <m/>
    <m/>
    <m/>
    <m/>
    <m/>
    <m/>
    <m/>
    <m/>
  </r>
  <r>
    <s v="20190318"/>
    <s v="     "/>
    <n v="43625"/>
    <s v="6/9"/>
    <x v="0"/>
    <m/>
    <s v="24"/>
    <n v="2"/>
    <s v="6"/>
    <x v="3"/>
    <n v="43625"/>
    <n v="0.6479166666666667"/>
    <s v="Lightning Aresstor blown/failed"/>
    <s v="     "/>
    <s v="FAS"/>
    <m/>
    <s v="N"/>
    <x v="0"/>
    <s v="402663"/>
    <s v="19-0064866"/>
    <m/>
    <s v="T004667537"/>
    <n v="0"/>
    <m/>
    <s v="     "/>
    <x v="1"/>
    <s v="PG&amp;E"/>
    <m/>
    <m/>
    <m/>
    <s v="D"/>
    <m/>
    <s v="&lt;3 meters of linear travel"/>
    <m/>
    <s v="Equipment - PG&amp;E"/>
    <s v="34.d. Lightning arrestor damage or failure"/>
    <s v="Equipment - PG&amp;E"/>
    <s v="All types of equipment / facility failure"/>
    <s v="Lightning arrestor failure"/>
    <s v="Lightning Arrestor"/>
    <m/>
    <m/>
    <s v="Line to Ground"/>
    <m/>
    <s v="Overhead"/>
    <x v="0"/>
    <s v="Lightning Arrestor"/>
    <m/>
    <s v="45711"/>
    <s v="     "/>
    <s v="Non-HFTD"/>
    <x v="0"/>
    <m/>
    <m/>
    <n v="34.899500000000003"/>
    <n v="-120.438"/>
    <s v="SANTA BARBARA"/>
    <s v="FAIRWAY-1104"/>
    <m/>
    <m/>
    <s v="FAIRWAY 1104CB"/>
    <x v="0"/>
    <s v="Unknown"/>
    <s v="Urban"/>
    <m/>
    <m/>
    <s v="No"/>
    <m/>
    <m/>
    <m/>
    <m/>
    <m/>
    <m/>
    <m/>
    <s v="N"/>
    <s v="N"/>
    <m/>
    <m/>
    <s v="     "/>
    <m/>
    <m/>
    <m/>
    <m/>
    <m/>
    <m/>
    <m/>
    <m/>
    <m/>
    <m/>
    <m/>
    <m/>
    <m/>
    <m/>
    <m/>
    <m/>
    <m/>
    <m/>
    <m/>
  </r>
  <r>
    <s v="20200557"/>
    <s v="     "/>
    <n v="43991"/>
    <s v="6/9"/>
    <x v="0"/>
    <n v="0.64722222222222225"/>
    <s v="24"/>
    <n v="2"/>
    <s v="6"/>
    <x v="4"/>
    <n v="43991"/>
    <m/>
    <s v="On June 9, 2020 at 15:32 hours a Trouble man was dispatched to  6601 Eucalyptus Dr, Bakersfield on Distribution Circuit Magunden 1105. _x000a_Initial analysis indicates there were two locations with damage. Location 1 an awning flew up into the tri kit and caused a CB outage. The wire was intact but damaged on 12 KV line. Crew made repairs to Conductor on SAP ID 100139072 on A priority Electric Corrective 119132008. At Location 2 a relay on the Magnuden 1105 circuit caused a PG to fail at a tower 1 South of 4080. The failed equipment caused a grass fire approx. 5 acres in size. Crew was dispatched to make repairs on 397 connections and jumpers on Sap ID 103913792 A priority Electric Corrective 119131869. All repairs were completed on 6/10/2020. Kern County Fire department extinguished the fire. "/>
    <s v="     "/>
    <s v="FAS"/>
    <m/>
    <s v="N"/>
    <x v="0"/>
    <s v="935358"/>
    <s v="20-0059362"/>
    <m/>
    <s v="T004984020"/>
    <m/>
    <m/>
    <s v="     "/>
    <x v="0"/>
    <s v="PG&amp;E"/>
    <m/>
    <s v="Vegetation"/>
    <m/>
    <s v="D"/>
    <m/>
    <s v="0.26-9.99"/>
    <s v="Approx 5 acres"/>
    <s v="Contact - 3rd Party"/>
    <s v="33.e. Other contact from object"/>
    <s v="Contact - 3rd Party"/>
    <s v="All types of equipment / facility failure"/>
    <s v="Splice/Clamp/Connector"/>
    <m/>
    <s v="Splice/Clamp/Connector"/>
    <s v="Conductor - Insulated Secondary"/>
    <s v="Multi-Fault"/>
    <m/>
    <s v="Overhead"/>
    <x v="3"/>
    <s v="Conductor - Insulated Secondary"/>
    <s v="Conductor, connectors, jumpers"/>
    <s v="100139072, 103913792"/>
    <s v="     "/>
    <s v="Non-HFTD"/>
    <x v="0"/>
    <m/>
    <m/>
    <n v="35.362900000000003"/>
    <n v="-118.923"/>
    <s v="Kern"/>
    <s v="MAGUNDEN-1105"/>
    <m/>
    <n v="12000"/>
    <m/>
    <x v="0"/>
    <s v="Kern County FD"/>
    <s v="Urban"/>
    <m/>
    <m/>
    <s v="No"/>
    <m/>
    <m/>
    <m/>
    <m/>
    <m/>
    <m/>
    <m/>
    <s v="N"/>
    <s v="N"/>
    <m/>
    <m/>
    <s v="     "/>
    <m/>
    <m/>
    <m/>
    <m/>
    <m/>
    <m/>
    <m/>
    <m/>
    <m/>
    <m/>
    <m/>
    <m/>
    <m/>
    <m/>
    <m/>
    <m/>
    <m/>
    <m/>
    <m/>
  </r>
  <r>
    <s v="20200555"/>
    <s v="     "/>
    <n v="43991"/>
    <s v="6/9"/>
    <x v="0"/>
    <n v="0.59583333333333333"/>
    <s v="24"/>
    <n v="2"/>
    <s v="6"/>
    <x v="4"/>
    <m/>
    <m/>
    <s v="On June 9, 2020, A PG&amp;E Troubleman was dispatched to the Cherokee 1102 circuit at 3321 White Lane in Stockton. A connector at a secondary riser burned up and cause a 100 by 100 feet grass fire. Morada Fire Department Responded to the fire. "/>
    <s v="     "/>
    <s v="FAS"/>
    <m/>
    <s v="N"/>
    <x v="0"/>
    <m/>
    <m/>
    <m/>
    <s v="9926522949"/>
    <n v="119131097"/>
    <m/>
    <s v="     "/>
    <x v="1"/>
    <s v="PG&amp;E"/>
    <m/>
    <s v="Vegetation"/>
    <m/>
    <s v="D"/>
    <s v="D"/>
    <s v="&lt;0.25"/>
    <s v="100 feet by 100 feet approx."/>
    <s v="Equipment - PG&amp;E"/>
    <s v="34.m. Connection device damage or failure"/>
    <s v="Equipment - PG&amp;E"/>
    <s v="All types of equipment / facility failure"/>
    <s v="Splice/Clamp/Connector"/>
    <s v="Splice/Clamp/Connector"/>
    <m/>
    <m/>
    <m/>
    <m/>
    <s v="Overhead"/>
    <x v="1"/>
    <s v="Splice/Clamp/Connector"/>
    <s v="Connector and Cutout"/>
    <s v="Pole ID: 102134997"/>
    <s v="     "/>
    <s v="Non-HFTD"/>
    <x v="0"/>
    <m/>
    <m/>
    <n v="37.999400000000001"/>
    <n v="-121.22499999999999"/>
    <s v="San Joaquin"/>
    <s v="CHEROKEE-1102"/>
    <m/>
    <n v="750"/>
    <s v="N/A"/>
    <x v="0"/>
    <s v="Morada FD"/>
    <s v="Urban"/>
    <m/>
    <m/>
    <s v="No"/>
    <m/>
    <m/>
    <m/>
    <m/>
    <m/>
    <m/>
    <m/>
    <s v="N"/>
    <s v="N"/>
    <m/>
    <m/>
    <s v="     "/>
    <m/>
    <m/>
    <m/>
    <m/>
    <m/>
    <m/>
    <m/>
    <m/>
    <m/>
    <m/>
    <m/>
    <m/>
    <m/>
    <m/>
    <m/>
    <m/>
    <m/>
    <m/>
    <m/>
  </r>
  <r>
    <s v="20200551"/>
    <s v="     "/>
    <n v="43991"/>
    <s v="6/9"/>
    <x v="0"/>
    <n v="0.52986111111111112"/>
    <s v="24"/>
    <n v="2"/>
    <s v="6"/>
    <x v="4"/>
    <m/>
    <m/>
    <s v="Confirmed duplicate of Index 547"/>
    <s v="     "/>
    <s v="FAS"/>
    <m/>
    <s v="N"/>
    <x v="1"/>
    <m/>
    <m/>
    <m/>
    <s v="T004983833"/>
    <m/>
    <m/>
    <s v="     "/>
    <x v="0"/>
    <s v="PG&amp;E"/>
    <m/>
    <s v="Other"/>
    <m/>
    <s v="D"/>
    <m/>
    <s v="&lt;3 meters of linear travel"/>
    <m/>
    <s v="Duplicate"/>
    <s v="39.a. All Other"/>
    <s v="Duplicate"/>
    <m/>
    <m/>
    <m/>
    <m/>
    <m/>
    <m/>
    <m/>
    <s v="Underground"/>
    <x v="0"/>
    <s v="Conductor - Underground Service"/>
    <m/>
    <m/>
    <s v="     "/>
    <s v="Non-HFTD"/>
    <x v="0"/>
    <m/>
    <m/>
    <n v="37.549999999999997"/>
    <n v="-121.98099999999999"/>
    <s v="Alameda"/>
    <s v="FREMONT-1108"/>
    <m/>
    <n v="12000"/>
    <m/>
    <x v="0"/>
    <s v="Fremont FD"/>
    <s v="Urban"/>
    <m/>
    <m/>
    <s v="No"/>
    <m/>
    <m/>
    <m/>
    <m/>
    <m/>
    <m/>
    <m/>
    <s v="N"/>
    <s v="N"/>
    <m/>
    <m/>
    <s v="     "/>
    <m/>
    <m/>
    <m/>
    <m/>
    <m/>
    <m/>
    <m/>
    <m/>
    <m/>
    <m/>
    <m/>
    <m/>
    <m/>
    <m/>
    <m/>
    <m/>
    <m/>
    <m/>
    <m/>
  </r>
  <r>
    <s v="20210760"/>
    <s v="     "/>
    <n v="44356"/>
    <s v="6/9"/>
    <x v="0"/>
    <n v="0.65208333333333335"/>
    <s v="24"/>
    <n v="2"/>
    <s v="6"/>
    <x v="5"/>
    <m/>
    <m/>
    <s v="Tree contacting service at customers weatherhead caused arcing and ignited a small less than one meter dry brush fire. Tree removed and connector replaced. This information is preliminary. FOID: 4143363958; Circuit ID: 042631106; County: Sonoma; Division: Sonoma"/>
    <s v="     "/>
    <s v="FAS"/>
    <m/>
    <s v="N"/>
    <x v="0"/>
    <m/>
    <m/>
    <m/>
    <s v="4143363958"/>
    <m/>
    <m/>
    <s v="     "/>
    <x v="0"/>
    <s v="PG&amp;E"/>
    <m/>
    <s v="Vegetation"/>
    <m/>
    <s v="D"/>
    <s v="D"/>
    <s v="&lt;3 meters of linear travel"/>
    <m/>
    <s v="Vegetation"/>
    <s v="33.a. Veg. contact"/>
    <s v="Vegetation"/>
    <s v="Contact from object"/>
    <s v="Veg. contact"/>
    <m/>
    <s v="Veg. contact"/>
    <s v="Service Drop"/>
    <m/>
    <s v="N"/>
    <s v="Overhead"/>
    <x v="2"/>
    <s v="Service Drop"/>
    <s v="Service Drop, Connector"/>
    <s v="102000684"/>
    <s v="     "/>
    <s v="Non-HFTD"/>
    <x v="0"/>
    <m/>
    <m/>
    <n v="38.250100000000003"/>
    <n v="-122.61199999999999"/>
    <s v="Sonoma"/>
    <s v="PETALUMA-C-1106"/>
    <m/>
    <m/>
    <s v="N/A"/>
    <x v="0"/>
    <s v="Kenwood FPD"/>
    <s v="Urban"/>
    <s v="Brush fuel model"/>
    <m/>
    <s v="No"/>
    <m/>
    <m/>
    <m/>
    <m/>
    <m/>
    <m/>
    <m/>
    <s v="N"/>
    <s v="N"/>
    <m/>
    <m/>
    <s v="     "/>
    <m/>
    <m/>
    <m/>
    <m/>
    <m/>
    <m/>
    <m/>
    <m/>
    <m/>
    <m/>
    <m/>
    <m/>
    <m/>
    <m/>
    <m/>
    <m/>
    <m/>
    <m/>
    <m/>
  </r>
  <r>
    <s v="20210761"/>
    <s v="     "/>
    <n v="44356"/>
    <s v="6/9"/>
    <x v="0"/>
    <n v="0.78263888888888888"/>
    <s v="24"/>
    <n v="2"/>
    <s v="6"/>
    <x v="5"/>
    <n v="44356"/>
    <m/>
    <s v="Tree branch fell onto the messenger, carrying the mid span service causing the service to break mid span and weatherhead. The troubleman opened service up at the takeoff pole to make safe. A priority &quot;A&quot; tag was created and photos were attached. Troubleman states they will need tree crew to remove branch hanging on messenger and replace service from takeoff pole. The ensuing fire was 3 meter - &lt; 0.25 acre in size. OIS: 1369732; FOID: T005311664 (SANA); EC: 121500222; PM: 31542977; Circuit ID: 252721110, SAP ID: 100144790; Outage Start: 06/09/2021 18:46; Outage Stop: 06/10/2021 04:07; Total: 9hrs, 21min"/>
    <s v="     "/>
    <s v="FAS"/>
    <m/>
    <s v="N"/>
    <x v="0"/>
    <m/>
    <m/>
    <m/>
    <s v="T005311664"/>
    <n v="121500000"/>
    <m/>
    <s v="     "/>
    <x v="1"/>
    <s v="PG&amp;E"/>
    <m/>
    <s v="Vegetation"/>
    <m/>
    <s v="D"/>
    <s v="D"/>
    <s v="&lt;0.25"/>
    <m/>
    <s v="Vegetation"/>
    <s v="33.a. Veg. contact"/>
    <s v="Vegetation"/>
    <s v="Contact from object"/>
    <s v="Veg. contact"/>
    <m/>
    <s v="Veg. contact"/>
    <s v="Service Drop"/>
    <m/>
    <s v="Y"/>
    <s v="Overhead"/>
    <x v="2"/>
    <s v="Service Drop"/>
    <s v="Service Drop"/>
    <s v="100144790"/>
    <s v="     "/>
    <s v="Non-HFTD"/>
    <x v="0"/>
    <m/>
    <m/>
    <n v="35.4223"/>
    <n v="-119.02500000000001"/>
    <s v="Kern"/>
    <s v="KERN-OIL-1110"/>
    <m/>
    <m/>
    <s v="N/A"/>
    <x v="0"/>
    <s v="Kern County FD"/>
    <s v="Urban"/>
    <m/>
    <m/>
    <s v="No"/>
    <m/>
    <m/>
    <m/>
    <m/>
    <m/>
    <m/>
    <m/>
    <s v="N"/>
    <s v="N"/>
    <m/>
    <m/>
    <s v="     "/>
    <m/>
    <m/>
    <m/>
    <m/>
    <m/>
    <m/>
    <m/>
    <m/>
    <m/>
    <m/>
    <m/>
    <m/>
    <m/>
    <m/>
    <m/>
    <m/>
    <m/>
    <m/>
    <m/>
  </r>
  <r>
    <s v="20210758"/>
    <s v="     "/>
    <n v="44356"/>
    <s v="6/9"/>
    <x v="0"/>
    <n v="0.53263888888888888"/>
    <s v="24"/>
    <n v="2"/>
    <s v="6"/>
    <x v="5"/>
    <n v="44356"/>
    <m/>
    <s v="Tree grew into overhead secondary circuit, resulting in a small less than one meter fire. This information is preliminary. OIS: 1369441; FOID: T005311317; ILIS: 21-0072145; Circuit ID: 042651101; County: Solano; Division: North Bay"/>
    <s v="     "/>
    <s v="FAS"/>
    <m/>
    <s v="N"/>
    <x v="0"/>
    <m/>
    <s v="21-0072145"/>
    <m/>
    <s v="T005311317"/>
    <m/>
    <m/>
    <s v="     "/>
    <x v="0"/>
    <s v="PG&amp;E"/>
    <m/>
    <s v="Vegetation"/>
    <m/>
    <s v="D"/>
    <s v="D"/>
    <s v="&lt;3 meters of linear travel"/>
    <s v="fire dept had out on first arrival, not called for root burning later"/>
    <s v="Vegetation"/>
    <s v="33.a. Veg. contact"/>
    <s v="Vegetation"/>
    <s v="Contact from object"/>
    <s v="Wire-to-wire contact"/>
    <m/>
    <s v="Wire-to-wire contact"/>
    <s v="Conductor - Insulated Secondary"/>
    <s v="Line to Ground"/>
    <s v="Y"/>
    <s v="Overhead"/>
    <x v="1"/>
    <s v="Conductor - Insulated Secondary"/>
    <s v="Secondary Conductor"/>
    <s v="102243677"/>
    <s v="     "/>
    <s v="Non-HFTD"/>
    <x v="0"/>
    <m/>
    <m/>
    <n v="38.154699999999998"/>
    <n v="-122.249"/>
    <s v="Solano"/>
    <s v="HIGHWAY-1101"/>
    <m/>
    <n v="12000"/>
    <s v="N/A"/>
    <x v="0"/>
    <s v="Vallejo FD"/>
    <s v="Urban"/>
    <s v="Grass fuel model"/>
    <s v="Grass and Brush"/>
    <s v="No"/>
    <m/>
    <m/>
    <m/>
    <m/>
    <m/>
    <m/>
    <m/>
    <s v="N"/>
    <s v="N"/>
    <m/>
    <m/>
    <s v="     "/>
    <s v="38.15468300"/>
    <s v="-122.24932500"/>
    <s v="Jun 10 2021 12:00AM"/>
    <s v="Unverified"/>
    <s v="Upon inspection of the line, I was unable to determine which tree may have caused the significant strain on the secondary line. There is a density of vegetation within the rear of the address where the fault occurred. Do to the sensitivity of the location and lack of maintenance of the property, the vegetation was suspected to have  progressed to the point of pushing the secondary lines to close together and causing arcing. Larger clearances around secondary lines will be needed for property going forward."/>
    <m/>
    <m/>
    <m/>
    <m/>
    <m/>
    <m/>
    <m/>
    <m/>
    <m/>
    <m/>
    <m/>
    <m/>
    <m/>
    <s v="0"/>
  </r>
  <r>
    <s v="20210759"/>
    <s v="     "/>
    <n v="44356"/>
    <s v="6/9"/>
    <x v="0"/>
    <n v="0.63472222222222219"/>
    <s v="24"/>
    <n v="2"/>
    <s v="6"/>
    <x v="5"/>
    <n v="44356"/>
    <m/>
    <s v="Mylar balloon flew into overhead circuit, resulting in an ignition. The ensuing fire was 0.25 - 10 acres in size. This information is preliminary."/>
    <s v="     "/>
    <s v="FAS"/>
    <m/>
    <s v="N"/>
    <x v="0"/>
    <m/>
    <m/>
    <m/>
    <s v="T005311475"/>
    <m/>
    <m/>
    <s v="     "/>
    <x v="1"/>
    <s v="PG&amp;E"/>
    <m/>
    <s v="Vegetation"/>
    <m/>
    <s v="D"/>
    <s v="D"/>
    <s v="0.26-9.99"/>
    <m/>
    <s v="Contact - 3rd Party"/>
    <s v="33.c. Balloon contact"/>
    <s v="Contact - 3rd Party"/>
    <s v="Contact from object"/>
    <s v="Balloon contact"/>
    <m/>
    <s v="Balloon contact"/>
    <s v="Conductor - Primary"/>
    <m/>
    <s v="Y"/>
    <s v="Overhead"/>
    <x v="3"/>
    <s v="Conductor - Primary"/>
    <m/>
    <s v="101767246"/>
    <s v="     "/>
    <s v="Non-HFTD"/>
    <x v="0"/>
    <m/>
    <m/>
    <n v="36.3279"/>
    <n v="-121.23099999999999"/>
    <s v="Monterey"/>
    <s v="LOS-OSITOS-2103"/>
    <m/>
    <n v="21000"/>
    <m/>
    <x v="0"/>
    <s v="Greenfield FD"/>
    <s v="Herbaceous"/>
    <m/>
    <m/>
    <s v="No"/>
    <m/>
    <m/>
    <m/>
    <m/>
    <m/>
    <m/>
    <m/>
    <s v="N"/>
    <s v="N"/>
    <m/>
    <m/>
    <s v="     "/>
    <m/>
    <m/>
    <m/>
    <m/>
    <m/>
    <m/>
    <m/>
    <m/>
    <m/>
    <m/>
    <m/>
    <m/>
    <m/>
    <m/>
    <m/>
    <m/>
    <m/>
    <m/>
    <m/>
  </r>
  <r>
    <s v="20140046"/>
    <s v="     "/>
    <n v="41821"/>
    <s v="7/1"/>
    <x v="0"/>
    <n v="0.60833333333333328"/>
    <s v="27"/>
    <n v="3"/>
    <s v="7"/>
    <x v="7"/>
    <n v="41821"/>
    <n v="0.60833333333333328"/>
    <s v="TRACTOR HIT PHONE CABLE ACROSS ROAD AND WRAPPED CABLE AROUND PRIMARY CONDUCTOR CAUSING GRASS FIRE"/>
    <s v="     "/>
    <m/>
    <m/>
    <s v="N"/>
    <x v="0"/>
    <s v="1042812"/>
    <s v="14-0041803"/>
    <m/>
    <m/>
    <n v="108548072"/>
    <m/>
    <s v="     "/>
    <x v="1"/>
    <s v="PG&amp;E"/>
    <m/>
    <s v="Vegetation"/>
    <m/>
    <s v="D"/>
    <m/>
    <s v="&lt;0.25"/>
    <s v="Square Feet: ; Acreage: "/>
    <s v="Contact - 3rd Party"/>
    <s v="33.d. Vehicle contact"/>
    <s v="Contact - 3rd Party"/>
    <s v="All types of equipment / facility failure"/>
    <s v="Contact - Vehicle"/>
    <m/>
    <s v="Contact - Vehicle"/>
    <s v="Communication Facility"/>
    <s v="Line to Ground"/>
    <s v="Verizon"/>
    <s v="Overhead"/>
    <x v="3"/>
    <s v="Conductor"/>
    <m/>
    <s v="101593404"/>
    <s v="     "/>
    <s v="Non-HFTD"/>
    <x v="0"/>
    <m/>
    <m/>
    <n v="38.864899999999999"/>
    <n v="-121.703"/>
    <s v="Sutter"/>
    <s v="KNIGHTS-LANDING-1102"/>
    <s v="62721102"/>
    <n v="12000"/>
    <s v="KNIGHTS LANDING 110236810"/>
    <x v="0"/>
    <s v="Yolo FD"/>
    <s v="Urban"/>
    <m/>
    <m/>
    <s v="No"/>
    <m/>
    <m/>
    <m/>
    <m/>
    <m/>
    <m/>
    <m/>
    <s v="N"/>
    <s v="N"/>
    <m/>
    <m/>
    <s v="     "/>
    <m/>
    <m/>
    <m/>
    <m/>
    <m/>
    <m/>
    <m/>
    <m/>
    <m/>
    <m/>
    <m/>
    <m/>
    <m/>
    <m/>
    <m/>
    <m/>
    <m/>
    <m/>
    <m/>
  </r>
  <r>
    <s v="20140047"/>
    <s v="     "/>
    <n v="41821"/>
    <s v="7/1"/>
    <x v="0"/>
    <n v="0.77986111111111112"/>
    <s v="27"/>
    <n v="3"/>
    <s v="7"/>
    <x v="7"/>
    <n v="41821"/>
    <n v="0.77986111111111112"/>
    <s v="4ACSR WIRE DOWN AT THIS  ADRESS CREW JOB"/>
    <s v="     "/>
    <m/>
    <m/>
    <s v="N"/>
    <x v="0"/>
    <s v="1043045"/>
    <s v="14-0041903"/>
    <m/>
    <m/>
    <n v="108548410"/>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 "/>
    <s v="Overhead"/>
    <x v="1"/>
    <s v="Conductor"/>
    <m/>
    <s v="6770 Croy Rd, Morgan Hill"/>
    <s v="     "/>
    <s v="Non-HFTD"/>
    <x v="0"/>
    <n v="553"/>
    <m/>
    <n v="37.0854"/>
    <n v="-121.761"/>
    <s v="Santa Clara"/>
    <s v="MORGAN-HILL-2111"/>
    <s v="83242111"/>
    <m/>
    <s v="N/A"/>
    <x v="1"/>
    <s v="Cal Fire Dept"/>
    <s v="Herbaceous"/>
    <m/>
    <m/>
    <s v="No"/>
    <m/>
    <m/>
    <m/>
    <m/>
    <m/>
    <m/>
    <m/>
    <s v="N"/>
    <s v="N"/>
    <m/>
    <m/>
    <s v="     "/>
    <m/>
    <m/>
    <m/>
    <m/>
    <m/>
    <m/>
    <m/>
    <m/>
    <m/>
    <m/>
    <m/>
    <m/>
    <m/>
    <m/>
    <m/>
    <m/>
    <m/>
    <m/>
    <m/>
  </r>
  <r>
    <s v="MIA20142878"/>
    <s v="     "/>
    <n v="41821"/>
    <s v="7/1"/>
    <x v="0"/>
    <n v="0.58291666666666664"/>
    <s v="27"/>
    <n v="3"/>
    <s v="7"/>
    <x v="7"/>
    <n v="41821"/>
    <n v="0.58263888888888893"/>
    <s v="Contact - Vehicle caused fire "/>
    <s v="     "/>
    <s v="FAS"/>
    <n v="44265"/>
    <s v="Y"/>
    <x v="0"/>
    <s v="1042812"/>
    <s v="14-0041803"/>
    <m/>
    <s v="T003148579"/>
    <m/>
    <m/>
    <s v="     "/>
    <x v="1"/>
    <s v="PG&amp;E"/>
    <m/>
    <m/>
    <m/>
    <s v="D"/>
    <m/>
    <s v="Unknown"/>
    <m/>
    <s v="Contact - 3rd Party"/>
    <s v="33.d. Vehicle contact"/>
    <s v="Contact - 3rd Party"/>
    <s v="Contact from object"/>
    <s v="Contact - Vehicle"/>
    <m/>
    <s v="Contact - Vehicle"/>
    <s v="Conductor - Primary"/>
    <s v="Line to Ground"/>
    <s v="Yes"/>
    <s v="Overhead"/>
    <x v="0"/>
    <m/>
    <m/>
    <s v="Circuit ID:062721102"/>
    <s v="     "/>
    <s v="Non-HFTD"/>
    <x v="0"/>
    <m/>
    <m/>
    <n v="38.864899999999999"/>
    <n v="-121.703"/>
    <s v="Sutter"/>
    <s v="KNIGHTS-LANDING-1102"/>
    <s v="62721102"/>
    <n v="11000"/>
    <s v="KNIGHTS LANDING 110236810"/>
    <x v="0"/>
    <s v="Yolo FD"/>
    <s v="Urban"/>
    <m/>
    <m/>
    <s v="No"/>
    <m/>
    <m/>
    <m/>
    <m/>
    <m/>
    <m/>
    <m/>
    <s v="N"/>
    <s v="N"/>
    <m/>
    <m/>
    <s v="     "/>
    <m/>
    <m/>
    <m/>
    <m/>
    <m/>
    <m/>
    <m/>
    <m/>
    <m/>
    <m/>
    <m/>
    <m/>
    <m/>
    <m/>
    <m/>
    <m/>
    <m/>
    <m/>
    <m/>
  </r>
  <r>
    <s v="20140043"/>
    <s v="     "/>
    <n v="41821"/>
    <s v="7/1"/>
    <x v="0"/>
    <n v="0.15694444444444444"/>
    <s v="27"/>
    <n v="3"/>
    <s v="7"/>
    <x v="7"/>
    <n v="41821"/>
    <n v="0.15694444444444444"/>
    <s v="need crew to make repairs to broken pole that was part of hit and run accident, wire was wrapped around"/>
    <s v="     "/>
    <m/>
    <m/>
    <s v="N"/>
    <x v="0"/>
    <s v="1042455"/>
    <s v="14-0041613"/>
    <m/>
    <m/>
    <n v="108546920"/>
    <m/>
    <s v="     "/>
    <x v="1"/>
    <s v="PG&amp;E"/>
    <m/>
    <s v="Vegetation"/>
    <m/>
    <s v="D"/>
    <m/>
    <s v="&lt;0.25"/>
    <s v="Square Feet: ; Acreage: "/>
    <s v="Contact - 3rd Party"/>
    <s v="33.d. Vehicle contact"/>
    <s v="Contact - 3rd Party"/>
    <s v="All types of equipment / facility failure"/>
    <s v="Contact - Vehicle"/>
    <m/>
    <s v="Contact - Vehicle"/>
    <s v="Pole"/>
    <s v="None"/>
    <m/>
    <s v="Overhead"/>
    <x v="3"/>
    <s v="Conductor"/>
    <m/>
    <s v="2 POLES EAST OF C3412"/>
    <s v="     "/>
    <s v="Non-HFTD"/>
    <x v="0"/>
    <m/>
    <m/>
    <n v="37.900500000000001"/>
    <n v="-121.26"/>
    <s v="San Joaquin"/>
    <s v="WEBER-1108"/>
    <s v="163481108"/>
    <n v="12000"/>
    <s v="N/A"/>
    <x v="0"/>
    <m/>
    <s v="Urban"/>
    <m/>
    <m/>
    <s v="No"/>
    <m/>
    <m/>
    <m/>
    <m/>
    <m/>
    <m/>
    <m/>
    <s v="N"/>
    <s v="N"/>
    <m/>
    <m/>
    <s v="     "/>
    <m/>
    <m/>
    <m/>
    <m/>
    <m/>
    <m/>
    <m/>
    <m/>
    <m/>
    <m/>
    <m/>
    <m/>
    <m/>
    <m/>
    <m/>
    <m/>
    <m/>
    <m/>
    <m/>
  </r>
  <r>
    <s v="20140044"/>
    <s v="     "/>
    <n v="41821"/>
    <s v="7/1"/>
    <x v="0"/>
    <n v="0.27986111111111112"/>
    <s v="27"/>
    <n v="3"/>
    <s v="7"/>
    <x v="7"/>
    <n v="41821"/>
    <n v="0.27986111111111112"/>
    <s v="cdf # LNU005324 Aprox 6 acres"/>
    <s v="     "/>
    <m/>
    <m/>
    <s v="N"/>
    <x v="0"/>
    <s v="1042493"/>
    <s v="14-0041629"/>
    <m/>
    <m/>
    <m/>
    <m/>
    <s v="     "/>
    <x v="1"/>
    <s v="PG&amp;E"/>
    <m/>
    <s v="Vegetation"/>
    <m/>
    <s v="D"/>
    <m/>
    <s v="0.26-9.99"/>
    <s v="Square Feet: ; Acreage: 7"/>
    <s v="Vegetation"/>
    <s v="33.a. Veg. contact"/>
    <s v="Vegetation"/>
    <s v="All types of equipment / facility failure"/>
    <s v="Contact - Vegetation"/>
    <m/>
    <s v="Contact - Vegetation"/>
    <s v="Conductor"/>
    <s v="Line to Line"/>
    <s v="AT&amp;T"/>
    <s v="Overhead"/>
    <x v="3"/>
    <s v="Conductor"/>
    <m/>
    <s v="102258915"/>
    <s v="     "/>
    <s v="Non-HFTD"/>
    <x v="0"/>
    <n v="190"/>
    <m/>
    <n v="38.0062"/>
    <n v="-122.643"/>
    <s v="Marin"/>
    <s v="CALISTOGA-1101"/>
    <s v="43021102"/>
    <n v="12000"/>
    <s v="CALISTOGA 1101736"/>
    <x v="1"/>
    <s v="West Marin Fire"/>
    <s v="Conifer Forest"/>
    <m/>
    <m/>
    <s v="No"/>
    <m/>
    <m/>
    <m/>
    <m/>
    <m/>
    <m/>
    <m/>
    <s v="N"/>
    <s v="N"/>
    <m/>
    <m/>
    <s v="     "/>
    <s v="38.00623000"/>
    <s v="-122.64303000"/>
    <s v="Jul  1 2014 11:00AM"/>
    <s v="TrunkFail"/>
    <s v="Outage occurred when apparantly healthy 65FT/15IN Tan Oak broke 3FT from the ground and fell towards high voltage lines. Wire down reviewed. A fire occurred at the sire of outage."/>
    <s v="TAN"/>
    <s v="65"/>
    <s v="15"/>
    <s v="45"/>
    <s v="None"/>
    <s v="None"/>
    <s v="N"/>
    <s v="1"/>
    <m/>
    <s v="Hillside"/>
    <s v="B"/>
    <s v="CrossArm"/>
    <s v="BareWire"/>
    <s v="3"/>
  </r>
  <r>
    <s v="20140045"/>
    <s v="     "/>
    <n v="41821"/>
    <s v="7/1"/>
    <x v="0"/>
    <n v="0.40625"/>
    <s v="27"/>
    <n v="3"/>
    <s v="7"/>
    <x v="7"/>
    <n v="41821"/>
    <n v="0.40625"/>
    <s v="Bird flew into line causing LR 1960 to operate one time, no sustained outage.Also caused 1.8 acre grass"/>
    <s v="     "/>
    <m/>
    <m/>
    <s v="N"/>
    <x v="0"/>
    <s v="1042747"/>
    <s v="14-0041752"/>
    <m/>
    <m/>
    <m/>
    <m/>
    <s v="     "/>
    <x v="1"/>
    <s v="PG&amp;E"/>
    <m/>
    <s v="Vegetation"/>
    <m/>
    <s v="D"/>
    <m/>
    <s v="0.26-9.99"/>
    <s v="Square Feet: ; Acreage: 1.8"/>
    <s v="Contact - Animal - Bird"/>
    <s v="33.b. Animal contact"/>
    <s v="Contact - Bird"/>
    <s v="All types of equipment / facility failure"/>
    <s v="Contact - Animal"/>
    <m/>
    <s v="Contact - Animal"/>
    <s v="Conductor"/>
    <s v="Line to Line"/>
    <m/>
    <s v="Overhead"/>
    <x v="3"/>
    <s v="Conductor"/>
    <m/>
    <s v="101065832"/>
    <s v="     "/>
    <s v="Non-HFTD"/>
    <x v="0"/>
    <n v="420"/>
    <m/>
    <n v="37.426699999999997"/>
    <n v="-119.881"/>
    <s v="Mariposa"/>
    <s v="MARIPOSA-2102"/>
    <s v="254452102"/>
    <n v="21000"/>
    <s v="MARIPOSA 210237282"/>
    <x v="1"/>
    <m/>
    <s v="Hardwood Woodland"/>
    <m/>
    <m/>
    <s v="No"/>
    <m/>
    <m/>
    <m/>
    <m/>
    <m/>
    <m/>
    <m/>
    <s v="N"/>
    <s v="N"/>
    <m/>
    <m/>
    <s v="     "/>
    <m/>
    <m/>
    <m/>
    <m/>
    <m/>
    <m/>
    <m/>
    <m/>
    <m/>
    <m/>
    <m/>
    <m/>
    <m/>
    <m/>
    <m/>
    <m/>
    <m/>
    <m/>
    <m/>
  </r>
  <r>
    <s v="MIA20156626"/>
    <s v="     "/>
    <n v="42186"/>
    <s v="7/1"/>
    <x v="0"/>
    <n v="0.9730671296296296"/>
    <s v="27"/>
    <n v="3"/>
    <s v="7"/>
    <x v="2"/>
    <n v="42186"/>
    <n v="0.97291666666666665"/>
    <s v="Fresno Co. FD; POLE , TRNSFRMR ON FIRE, FD ENROUTE; cause - lightning - transformer burned/flashed; LTG STRIKE,TRANSF FIRE"/>
    <s v="     "/>
    <s v="FAS"/>
    <n v="44256"/>
    <s v="Y"/>
    <x v="0"/>
    <m/>
    <s v="N/A"/>
    <m/>
    <s v="T003431643"/>
    <m/>
    <m/>
    <s v="     "/>
    <x v="0"/>
    <s v="PG&amp;E"/>
    <m/>
    <m/>
    <m/>
    <s v="D"/>
    <m/>
    <s v="Structure-PG&amp;E only"/>
    <m/>
    <s v="Weather - Lightning"/>
    <s v="39.a. All Other"/>
    <s v="Weather"/>
    <s v="Weather"/>
    <s v="Weather - Lightning"/>
    <m/>
    <m/>
    <m/>
    <m/>
    <s v="No"/>
    <s v="Overhead"/>
    <x v="0"/>
    <m/>
    <m/>
    <s v="418133847455 "/>
    <s v="     "/>
    <s v="Non-HFTD"/>
    <x v="0"/>
    <m/>
    <m/>
    <n v="36.634900000000002"/>
    <n v="-119.637"/>
    <s v="Fresno"/>
    <s v="MC-CALL-1101"/>
    <s v="254121101"/>
    <n v="11000"/>
    <m/>
    <x v="0"/>
    <s v="Fresno Co. Fire Dept."/>
    <s v="Rural"/>
    <m/>
    <m/>
    <s v="No"/>
    <m/>
    <m/>
    <m/>
    <m/>
    <m/>
    <m/>
    <m/>
    <s v="N"/>
    <s v="N"/>
    <m/>
    <m/>
    <s v="     "/>
    <m/>
    <m/>
    <m/>
    <m/>
    <m/>
    <m/>
    <m/>
    <m/>
    <m/>
    <m/>
    <m/>
    <m/>
    <m/>
    <m/>
    <m/>
    <m/>
    <m/>
    <m/>
    <m/>
  </r>
  <r>
    <s v="SAP201517972"/>
    <s v="     "/>
    <n v="42186"/>
    <s v="7/1"/>
    <x v="0"/>
    <m/>
    <s v="27"/>
    <n v="3"/>
    <s v="7"/>
    <x v="2"/>
    <n v="42184"/>
    <m/>
    <s v="Tx and encloser replaced due to fire; T9948"/>
    <s v="     "/>
    <s v="SAP"/>
    <n v="44580"/>
    <s v="Y"/>
    <x v="0"/>
    <s v="1258931"/>
    <s v="N/A"/>
    <m/>
    <s v="T003429384"/>
    <n v="110479505"/>
    <m/>
    <s v="     "/>
    <x v="0"/>
    <s v="PG&amp;E"/>
    <m/>
    <m/>
    <m/>
    <s v="D"/>
    <m/>
    <s v="Structure-PG&amp;E only"/>
    <m/>
    <s v="Equipment - PG&amp;E"/>
    <s v="34.n. Transformer damage or failure"/>
    <s v="Equipment - PG&amp;E"/>
    <s v="Transformer failure"/>
    <s v="Transformer failure"/>
    <s v="Transformer"/>
    <m/>
    <m/>
    <m/>
    <s v="No"/>
    <s v="Underground"/>
    <x v="0"/>
    <s v="Transformer"/>
    <m/>
    <s v="103304207"/>
    <s v="     "/>
    <s v="Non-HFTD"/>
    <x v="0"/>
    <m/>
    <m/>
    <n v="36.775199999999998"/>
    <n v="-119.866"/>
    <s v="Fresno"/>
    <s v="WEST-FRESNO-1111"/>
    <m/>
    <m/>
    <m/>
    <x v="0"/>
    <s v="Fresno FD"/>
    <m/>
    <m/>
    <m/>
    <s v="No"/>
    <m/>
    <m/>
    <m/>
    <m/>
    <m/>
    <m/>
    <m/>
    <s v="N"/>
    <s v="N"/>
    <m/>
    <m/>
    <s v="     "/>
    <m/>
    <m/>
    <m/>
    <m/>
    <m/>
    <m/>
    <m/>
    <m/>
    <m/>
    <m/>
    <m/>
    <m/>
    <m/>
    <m/>
    <m/>
    <m/>
    <m/>
    <m/>
    <m/>
  </r>
  <r>
    <s v="20160146"/>
    <s v="     "/>
    <n v="42552"/>
    <s v="7/1"/>
    <x v="0"/>
    <n v="0.91874999999999996"/>
    <s v="27"/>
    <n v="3"/>
    <s v="7"/>
    <x v="6"/>
    <n v="42552"/>
    <n v="0.90694444444444444"/>
    <s v="0"/>
    <s v="     "/>
    <m/>
    <m/>
    <s v="N"/>
    <x v="0"/>
    <s v="1499844"/>
    <s v="16-0047525"/>
    <m/>
    <m/>
    <m/>
    <m/>
    <s v="     "/>
    <x v="1"/>
    <s v="PG&amp;E"/>
    <m/>
    <s v="Vegetation"/>
    <m/>
    <s v="D"/>
    <m/>
    <s v="0.26-9.99"/>
    <s v="Square Feet: ; Acreage: "/>
    <s v="Contact - 3rd Party"/>
    <s v="33.c. Balloon contact"/>
    <s v="Contact - 3rd Party"/>
    <s v="All types of equipment / facility failure"/>
    <s v="Contact - Balloon"/>
    <m/>
    <s v="Contact - Balloon"/>
    <s v="Conductor"/>
    <s v="Line to Line"/>
    <s v="PACIFIC BELL"/>
    <s v="Overhead"/>
    <x v="3"/>
    <s v="Conductor"/>
    <m/>
    <s v="101444612"/>
    <s v="     "/>
    <s v="Non-HFTD"/>
    <x v="0"/>
    <m/>
    <m/>
    <n v="37.927300000000002"/>
    <n v="-122.318"/>
    <s v="Contra Costa"/>
    <s v="WALL-0401"/>
    <s v="13740401"/>
    <n v="4000"/>
    <s v="WALL 0401CB"/>
    <x v="0"/>
    <s v="CITY OF RICHMOND"/>
    <s v="Urban"/>
    <m/>
    <m/>
    <s v="No"/>
    <m/>
    <m/>
    <m/>
    <m/>
    <m/>
    <m/>
    <m/>
    <s v="N"/>
    <s v="N"/>
    <m/>
    <m/>
    <s v="     "/>
    <m/>
    <m/>
    <m/>
    <m/>
    <m/>
    <m/>
    <m/>
    <m/>
    <m/>
    <m/>
    <m/>
    <m/>
    <m/>
    <m/>
    <m/>
    <m/>
    <m/>
    <m/>
    <m/>
  </r>
  <r>
    <s v="20170164"/>
    <s v="     "/>
    <n v="42917"/>
    <s v="7/1"/>
    <x v="0"/>
    <n v="0.44513888888888886"/>
    <s v="26"/>
    <n v="3"/>
    <s v="7"/>
    <x v="0"/>
    <n v="42917"/>
    <n v="0.44513888888888886"/>
    <s v="installed temperary jumper, crew will need to make permanent, DDE 4str copper to 4/0 alum"/>
    <s v="     "/>
    <m/>
    <m/>
    <s v="N"/>
    <x v="0"/>
    <s v="1821958"/>
    <s v="17-0059978"/>
    <m/>
    <m/>
    <m/>
    <m/>
    <s v="     "/>
    <x v="1"/>
    <s v="PG&amp;E"/>
    <m/>
    <s v="Vegetation"/>
    <m/>
    <s v="D"/>
    <m/>
    <s v="&lt;0.25"/>
    <s v="Square Feet: ; Acreage: "/>
    <s v="Equipment - PG&amp;E"/>
    <s v="34.o. Other"/>
    <s v="Equipment - PG&amp;E"/>
    <s v="All types of equipment / facility failure"/>
    <s v="Jumper"/>
    <s v="Jumper"/>
    <m/>
    <m/>
    <s v="Line to Ground"/>
    <s v="Unknown"/>
    <s v="Overhead"/>
    <x v="3"/>
    <s v="Other"/>
    <m/>
    <s v="101294919"/>
    <s v="     "/>
    <s v="Non-HFTD"/>
    <x v="0"/>
    <m/>
    <m/>
    <n v="39.277900000000002"/>
    <n v="-121.687"/>
    <s v="Sutter"/>
    <s v="LIVE-OAK-1104"/>
    <s v="153771104"/>
    <n v="12000"/>
    <s v="LIVE OAK 110451586"/>
    <x v="0"/>
    <s v="Unknown"/>
    <s v="Agriculture"/>
    <m/>
    <m/>
    <s v="No"/>
    <m/>
    <m/>
    <m/>
    <m/>
    <m/>
    <m/>
    <m/>
    <s v="N"/>
    <s v="N"/>
    <m/>
    <m/>
    <s v="     "/>
    <m/>
    <m/>
    <m/>
    <m/>
    <m/>
    <m/>
    <m/>
    <m/>
    <m/>
    <m/>
    <m/>
    <m/>
    <m/>
    <m/>
    <m/>
    <m/>
    <m/>
    <m/>
    <m/>
  </r>
  <r>
    <s v="20170162"/>
    <s v="     "/>
    <n v="42917"/>
    <s v="7/1"/>
    <x v="0"/>
    <n v="0.16250000000000001"/>
    <s v="26"/>
    <n v="3"/>
    <s v="7"/>
    <x v="0"/>
    <n v="42917"/>
    <n v="0.16319444444444445"/>
    <s v="TREE FELL ON SVC FUSE BLOWN (TRIPPLE LINK) CAUSED FIRE SVC MELTED DOWN"/>
    <s v="     "/>
    <m/>
    <m/>
    <s v="N"/>
    <x v="0"/>
    <s v="1821821"/>
    <m/>
    <m/>
    <m/>
    <m/>
    <m/>
    <s v="     "/>
    <x v="1"/>
    <s v="PG&amp;E"/>
    <m/>
    <s v="Vegetation"/>
    <m/>
    <s v="D"/>
    <m/>
    <s v="&lt;0.25"/>
    <s v="Square Feet: ; Acreage: "/>
    <s v="Vegetation"/>
    <s v="33.a. Veg. contact"/>
    <s v="Vegetation"/>
    <s v="All types of equipment / facility failure"/>
    <s v="Contact - Vegetation"/>
    <m/>
    <s v="Contact - Vegetation"/>
    <s v="Conductor"/>
    <m/>
    <s v="Unknown"/>
    <s v="Overhead"/>
    <x v="1"/>
    <s v="Conductor"/>
    <m/>
    <s v="101015895"/>
    <s v="     "/>
    <s v="Non-HFTD"/>
    <x v="0"/>
    <m/>
    <m/>
    <n v="36.999499999999998"/>
    <n v="-119.976"/>
    <s v="Madera"/>
    <s v="STOREY-1109"/>
    <s v="254611109"/>
    <m/>
    <s v="N/A"/>
    <x v="0"/>
    <s v="2099663621"/>
    <s v="Urban"/>
    <m/>
    <m/>
    <s v="No"/>
    <m/>
    <m/>
    <m/>
    <m/>
    <m/>
    <m/>
    <m/>
    <s v="N"/>
    <s v="N"/>
    <m/>
    <m/>
    <s v="     "/>
    <m/>
    <m/>
    <m/>
    <m/>
    <m/>
    <m/>
    <m/>
    <m/>
    <m/>
    <m/>
    <m/>
    <m/>
    <m/>
    <m/>
    <m/>
    <m/>
    <m/>
    <m/>
    <m/>
  </r>
  <r>
    <s v="20180415"/>
    <s v="     "/>
    <n v="43282"/>
    <s v="7/1"/>
    <x v="0"/>
    <n v="0.9604166666666667"/>
    <s v="27"/>
    <n v="3"/>
    <s v="7"/>
    <x v="1"/>
    <n v="43282"/>
    <n v="0.9604166666666667"/>
    <s v="Field crew found a bad fuse/connection that needs to be replaced.  Unclear which exact piece of equipment - assume cutout fuse"/>
    <s v="     "/>
    <s v="FAS"/>
    <m/>
    <s v="N"/>
    <x v="0"/>
    <s v="122656"/>
    <s v="18-0056168"/>
    <m/>
    <m/>
    <m/>
    <m/>
    <s v="     "/>
    <x v="0"/>
    <s v="PG&amp;E"/>
    <m/>
    <m/>
    <m/>
    <s v="D"/>
    <m/>
    <s v="&lt;3 meters of linear travel"/>
    <m/>
    <s v="Equipment - PG&amp;E"/>
    <s v="34.o. Other"/>
    <s v="Equipment - PG&amp;E"/>
    <s v="All types of equipment / facility failure"/>
    <s v="Other"/>
    <s v="Fuse"/>
    <m/>
    <m/>
    <s v="Line to Line"/>
    <m/>
    <s v="Overhead"/>
    <x v="3"/>
    <s v="Fuse"/>
    <m/>
    <s v="8129"/>
    <s v="     "/>
    <s v="Non-HFTD"/>
    <x v="0"/>
    <m/>
    <m/>
    <n v="40.005899999999997"/>
    <n v="-122.17100000000001"/>
    <s v="Tehama"/>
    <s v="CORNING-1102"/>
    <s v="103331102"/>
    <n v="11000"/>
    <s v="CORNING 110283910"/>
    <x v="1"/>
    <m/>
    <s v="Rural"/>
    <m/>
    <m/>
    <s v="No"/>
    <m/>
    <m/>
    <m/>
    <m/>
    <m/>
    <m/>
    <m/>
    <s v="N"/>
    <s v="Y"/>
    <s v="201806291800"/>
    <s v="201807012200"/>
    <s v="     "/>
    <m/>
    <m/>
    <m/>
    <m/>
    <m/>
    <m/>
    <m/>
    <m/>
    <m/>
    <m/>
    <m/>
    <m/>
    <m/>
    <m/>
    <m/>
    <m/>
    <m/>
    <m/>
    <m/>
  </r>
  <r>
    <s v="MIA20181541"/>
    <s v="     "/>
    <n v="43282"/>
    <s v="7/1"/>
    <x v="0"/>
    <n v="0.1115162037037037"/>
    <s v="27"/>
    <n v="3"/>
    <s v="7"/>
    <x v="1"/>
    <n v="43282"/>
    <n v="0.1111111111111111"/>
    <s v="FAS states a transformer was on fire that lead to a crossarm being burnt and needing replacement."/>
    <s v="     "/>
    <s v="FAS"/>
    <n v="44246"/>
    <s v="Y"/>
    <x v="0"/>
    <s v="122116"/>
    <s v="N/A"/>
    <m/>
    <s v="T004357837"/>
    <n v="114743893"/>
    <m/>
    <s v="     "/>
    <x v="0"/>
    <s v="PG&amp;E"/>
    <m/>
    <m/>
    <m/>
    <s v="D"/>
    <m/>
    <s v="Structure-PG&amp;E only"/>
    <m/>
    <s v="Equipment - PG&amp;E"/>
    <s v="34.n. Transformer damage or failure"/>
    <s v="Equipment - PG&amp;E"/>
    <s v="All types of equipment / facility failure"/>
    <s v="Transformer failure"/>
    <s v="Crossarm"/>
    <m/>
    <m/>
    <m/>
    <s v="Yes"/>
    <s v="Overhead"/>
    <x v="0"/>
    <m/>
    <m/>
    <s v="101831403"/>
    <s v="     "/>
    <s v="Non-HFTD"/>
    <x v="0"/>
    <m/>
    <m/>
    <n v="37.7134"/>
    <n v="-122.464"/>
    <s v="San Francisco"/>
    <s v="RANDOLPH-0402"/>
    <m/>
    <n v="4000"/>
    <m/>
    <x v="0"/>
    <s v="San Francisco Fire Department"/>
    <s v="Urban"/>
    <m/>
    <m/>
    <s v="No"/>
    <m/>
    <m/>
    <m/>
    <m/>
    <m/>
    <m/>
    <m/>
    <s v="N"/>
    <s v="N"/>
    <m/>
    <m/>
    <s v="     "/>
    <m/>
    <m/>
    <m/>
    <m/>
    <m/>
    <m/>
    <m/>
    <m/>
    <m/>
    <m/>
    <m/>
    <m/>
    <m/>
    <m/>
    <m/>
    <m/>
    <m/>
    <m/>
    <m/>
  </r>
  <r>
    <s v="20190485"/>
    <s v="     "/>
    <n v="43647"/>
    <s v="7/1"/>
    <x v="0"/>
    <m/>
    <s v="27"/>
    <n v="3"/>
    <s v="7"/>
    <x v="3"/>
    <n v="43647"/>
    <n v="0.56805555555555554"/>
    <s v="Car ran into transmission pole"/>
    <s v="     "/>
    <s v="FAS"/>
    <m/>
    <s v="N"/>
    <x v="0"/>
    <s v="438935"/>
    <s v="19-0073704"/>
    <s v="INT-12405, INT-12406"/>
    <s v="T004689509"/>
    <n v="117548100"/>
    <m/>
    <s v="     "/>
    <x v="1"/>
    <s v="PG&amp;E"/>
    <m/>
    <m/>
    <m/>
    <s v="T"/>
    <m/>
    <s v="0.26-9.99"/>
    <m/>
    <s v="Contact - 3rd Party"/>
    <s v="33.d. Vehicle contact"/>
    <s v="Contact - 3rd Party"/>
    <s v="Contact from object"/>
    <s v="Contact - Vehicle"/>
    <m/>
    <s v="Contact - Vehicle"/>
    <s v="Pole"/>
    <s v="Force Out"/>
    <m/>
    <s v="Overhead"/>
    <x v="4"/>
    <s v="Pole"/>
    <m/>
    <s v="005/004"/>
    <s v="     "/>
    <s v="Non-HFTD"/>
    <x v="0"/>
    <m/>
    <m/>
    <n v="40.978900000000003"/>
    <n v="-124.03700000000001"/>
    <s v="HUMBOLDT"/>
    <s v="ESSEX-JCT-ORICK-60KV"/>
    <m/>
    <n v="60000"/>
    <s v="N/A"/>
    <x v="0"/>
    <m/>
    <s v="Conifer Forest"/>
    <m/>
    <m/>
    <s v="No"/>
    <m/>
    <m/>
    <m/>
    <m/>
    <m/>
    <m/>
    <m/>
    <s v="N"/>
    <s v="N"/>
    <m/>
    <m/>
    <s v="     "/>
    <m/>
    <m/>
    <m/>
    <m/>
    <m/>
    <m/>
    <m/>
    <m/>
    <m/>
    <m/>
    <m/>
    <m/>
    <m/>
    <m/>
    <m/>
    <m/>
    <m/>
    <m/>
    <m/>
  </r>
  <r>
    <s v="SAP20202775"/>
    <s v="     "/>
    <n v="44013"/>
    <s v="7/1"/>
    <x v="0"/>
    <m/>
    <s v="27"/>
    <n v="3"/>
    <s v="7"/>
    <x v="4"/>
    <n v="44011"/>
    <m/>
    <s v="551 4th St / ST LT 1849 in Hamilton City; fire damage to pole; cause of ground fire unknown as of 10/1/2021; SAP 103017960"/>
    <s v="     "/>
    <s v="SAP"/>
    <n v="44580"/>
    <s v="Y"/>
    <x v="0"/>
    <s v="954052"/>
    <s v="N/A"/>
    <m/>
    <s v="T005000597"/>
    <n v="119233606"/>
    <m/>
    <s v="     "/>
    <x v="0"/>
    <s v="PG&amp;E"/>
    <m/>
    <m/>
    <m/>
    <s v="D"/>
    <m/>
    <s v="Structure-PG&amp;E only"/>
    <m/>
    <s v="Unknown"/>
    <s v="40.a. Unknown"/>
    <s v="Unknown"/>
    <m/>
    <m/>
    <m/>
    <m/>
    <m/>
    <m/>
    <m/>
    <s v="Overhead"/>
    <x v="0"/>
    <m/>
    <m/>
    <s v="103017961"/>
    <s v="     "/>
    <s v="Non-HFTD"/>
    <x v="0"/>
    <m/>
    <m/>
    <n v="39.743499999999997"/>
    <n v="-122.011"/>
    <s v="Glenn"/>
    <s v="HAMILTON-A-1101"/>
    <m/>
    <m/>
    <m/>
    <x v="0"/>
    <m/>
    <m/>
    <m/>
    <m/>
    <s v="No"/>
    <m/>
    <m/>
    <m/>
    <m/>
    <m/>
    <m/>
    <m/>
    <s v="N"/>
    <s v="N"/>
    <m/>
    <m/>
    <s v="     "/>
    <m/>
    <m/>
    <m/>
    <m/>
    <m/>
    <m/>
    <m/>
    <m/>
    <m/>
    <m/>
    <m/>
    <m/>
    <m/>
    <m/>
    <m/>
    <m/>
    <m/>
    <m/>
    <m/>
  </r>
  <r>
    <s v="20211006"/>
    <s v="     "/>
    <n v="44378"/>
    <s v="7/1"/>
    <x v="0"/>
    <n v="0.83402777777777781"/>
    <s v="27"/>
    <n v="3"/>
    <s v="7"/>
    <x v="5"/>
    <n v="44378"/>
    <m/>
    <s v="A ditch caught on fire due to a primary arm pin (an old wood one) broke and one phase rolled into another casing a spark 50 feel long fire. EOC preliminary notes: Ashely Roberts – 925-915-6623_x000a_At 21:02 Ashely called about an ignition on County Road 88 and Highway 16 in Madison in Yolo County.  Fire resources are on-scene of a small vegetation fire in the creek bottom. Fire is contained with no reported acreage. There is a reported outage in the area with an OIS #: 1390246 impacting 4 customers on the MADISON 1103 circuit. _x000a_I spoke to Ashely at 21:19 to confirm the details. _x000a_I called the t-man at 21:21_x000a_Spencer reported:_x000a_A ditch caught on fire due to a primary arm pin (an old wood one) broke and one phase rolled into another casing a spark 50 feel long fire.  The fire is out.  Fire department was on scene.  The damage was limited to the ditch and did not exceed $50K.  There is no media on site.  There are no reported injuries or fatalities. This information is preliminary. On 10/5/2021 AGFC added &quot;D&quot; to asset family cause."/>
    <s v="     "/>
    <s v="FAS"/>
    <m/>
    <s v="Y"/>
    <x v="0"/>
    <m/>
    <s v="21-0083835"/>
    <m/>
    <s v="T005331334, T005331335"/>
    <n v="121649000"/>
    <s v="NR210701E"/>
    <s v="     "/>
    <x v="1"/>
    <s v="PG&amp;E"/>
    <m/>
    <s v="Other"/>
    <s v="Crossarm"/>
    <s v="D"/>
    <s v="D"/>
    <s v="&lt;0.25"/>
    <m/>
    <s v="Equipment - PG&amp;E"/>
    <s v="34.o. Other"/>
    <s v="Equipment - PG&amp;E"/>
    <s v="All types of equipment / facility failure"/>
    <s v="Equipment failure - Other"/>
    <s v="Conductor - Primary"/>
    <m/>
    <m/>
    <s v="Line to Line"/>
    <s v="Y"/>
    <s v="Overhead"/>
    <x v="3"/>
    <s v="Conductor - Primary"/>
    <s v="Insulator"/>
    <s v="101619449"/>
    <s v="     "/>
    <s v="Non-HFTD"/>
    <x v="0"/>
    <m/>
    <m/>
    <n v="38.696800000000003"/>
    <n v="-121.97499999999999"/>
    <s v="Yolo"/>
    <s v="MADISON-1103"/>
    <m/>
    <n v="12000"/>
    <m/>
    <x v="0"/>
    <s v="Unknown"/>
    <s v="Agriculture"/>
    <s v="Grass fuel model"/>
    <m/>
    <s v="No"/>
    <m/>
    <m/>
    <m/>
    <m/>
    <m/>
    <m/>
    <m/>
    <s v="N"/>
    <s v="N"/>
    <m/>
    <m/>
    <s v="     "/>
    <m/>
    <m/>
    <m/>
    <m/>
    <m/>
    <m/>
    <m/>
    <m/>
    <m/>
    <m/>
    <m/>
    <m/>
    <m/>
    <m/>
    <m/>
    <m/>
    <m/>
    <m/>
    <m/>
  </r>
  <r>
    <s v="20210964"/>
    <s v="     "/>
    <n v="44378"/>
    <s v="7/1"/>
    <x v="0"/>
    <n v="0.73124999999999996"/>
    <s v="27"/>
    <n v="3"/>
    <s v="7"/>
    <x v="5"/>
    <n v="44378"/>
    <m/>
    <s v="Third party vehicle made contact with switch pole resulting in a wires down incident and an ignition. The ensuing fire was 1 meter - &lt; 3 meters in size. This information is preliminary."/>
    <s v="     "/>
    <s v="FAS"/>
    <m/>
    <s v="N"/>
    <x v="0"/>
    <m/>
    <s v="21-0083674"/>
    <m/>
    <s v="T005331264"/>
    <n v="121649000"/>
    <m/>
    <s v="     "/>
    <x v="1"/>
    <s v="PG&amp;E"/>
    <m/>
    <s v="Other"/>
    <s v="Pole"/>
    <s v="D"/>
    <s v="D"/>
    <s v="&lt;3 meters of linear travel"/>
    <m/>
    <s v="Contact - 3rd Party"/>
    <s v="33.d. Vehicle contact"/>
    <s v="Contact - 3rd Party"/>
    <s v="Contact from object"/>
    <s v="Vehicle contact"/>
    <m/>
    <s v="Vehicle contact"/>
    <s v="Conductor - Primary"/>
    <s v="Force Out"/>
    <s v="Y"/>
    <s v="Overhead"/>
    <x v="3"/>
    <s v="Conductor - Primary"/>
    <s v="Pole, Switch, Conductor"/>
    <s v="100233836"/>
    <s v="     "/>
    <s v="Non-HFTD"/>
    <x v="0"/>
    <m/>
    <m/>
    <n v="35.267099999999999"/>
    <n v="-119.10599999999999"/>
    <s v="Kern"/>
    <s v="OLD-RIVER-1104"/>
    <m/>
    <n v="12000"/>
    <m/>
    <x v="0"/>
    <s v="Kern County FD"/>
    <s v="Agriculture"/>
    <s v="Other"/>
    <s v="Dirt"/>
    <s v="No"/>
    <m/>
    <m/>
    <m/>
    <m/>
    <m/>
    <m/>
    <m/>
    <s v="N"/>
    <s v="N"/>
    <m/>
    <m/>
    <s v="     "/>
    <m/>
    <m/>
    <m/>
    <m/>
    <m/>
    <m/>
    <m/>
    <m/>
    <m/>
    <m/>
    <m/>
    <m/>
    <m/>
    <m/>
    <m/>
    <m/>
    <m/>
    <m/>
    <m/>
  </r>
  <r>
    <s v="20140069"/>
    <s v="     "/>
    <n v="41830"/>
    <s v="7/10"/>
    <x v="0"/>
    <n v="0.60902777777777772"/>
    <s v="28"/>
    <n v="3"/>
    <s v="7"/>
    <x v="7"/>
    <n v="41830"/>
    <n v="0.60902777777777772"/>
    <s v="tree branch fell brk wire, started fire"/>
    <s v="     "/>
    <m/>
    <m/>
    <s v="N"/>
    <x v="0"/>
    <s v="1047463"/>
    <s v="14-0043769"/>
    <m/>
    <m/>
    <n v="108565747"/>
    <m/>
    <s v="     "/>
    <x v="1"/>
    <s v="PG&amp;E"/>
    <m/>
    <s v="Vegetation"/>
    <m/>
    <s v="D"/>
    <m/>
    <s v="&lt;0.25"/>
    <s v="Square Feet: ; Acreage: "/>
    <s v="Vegetation"/>
    <s v="33.a. Veg. contact"/>
    <s v="Vegetation"/>
    <s v="All types of equipment / facility failure"/>
    <s v="Contact - Vegetation"/>
    <m/>
    <s v="Contact - Vegetation"/>
    <s v="Conductor"/>
    <s v="Line to Line"/>
    <s v=" "/>
    <s v="Overhead"/>
    <x v="3"/>
    <s v="Conductor"/>
    <m/>
    <s v="MTR 1009774604"/>
    <s v="     "/>
    <s v="Non-HFTD"/>
    <x v="0"/>
    <n v="154"/>
    <m/>
    <n v="39.231900000000003"/>
    <n v="-123.14"/>
    <s v="Mendocino"/>
    <s v="CALPELLA-1101"/>
    <s v="43411101"/>
    <n v="12000"/>
    <s v="CALPELLA 1101542"/>
    <x v="0"/>
    <m/>
    <s v="Hardwood Forest"/>
    <m/>
    <m/>
    <s v="No"/>
    <m/>
    <m/>
    <m/>
    <m/>
    <m/>
    <m/>
    <m/>
    <s v="N"/>
    <s v="N"/>
    <m/>
    <m/>
    <s v="     "/>
    <s v="39.23185000"/>
    <s v="-123.13989000"/>
    <s v="Jul 11 2014 12:00AM"/>
    <s v="BranchFail"/>
    <s v="A large spar out of a healthy black oak failed and fell through the 12kV distribution lines.  The failed spar did have some lean toward the conductors.  The tree is on the top of a ridge and the customer said that there were strong afternoon winds when the tree failed.  The downed wire did start a small grass fire under the conductors which Cal-Fire did respond to."/>
    <s v="OAKK"/>
    <s v="58"/>
    <s v="27"/>
    <s v="20"/>
    <s v="Slight"/>
    <s v="Slight"/>
    <s v="N"/>
    <s v="1"/>
    <m/>
    <s v="Ridge"/>
    <s v="B"/>
    <s v="CrossArm"/>
    <s v="BareWire"/>
    <s v="1"/>
  </r>
  <r>
    <s v="MIA20146123"/>
    <s v="     "/>
    <n v="41830"/>
    <s v="7/10"/>
    <x v="0"/>
    <n v="0.22924768518518518"/>
    <s v="28"/>
    <n v="3"/>
    <s v="7"/>
    <x v="7"/>
    <n v="41830"/>
    <n v="0.22916666666666666"/>
    <s v="YCC3 - TX on fire, capacitor bank burned; PG&amp;E attributable, cause unknown"/>
    <s v="     "/>
    <s v="FAS"/>
    <n v="44264"/>
    <s v="Y"/>
    <x v="0"/>
    <s v="1047166"/>
    <s v="N/A"/>
    <m/>
    <s v="T003154000"/>
    <m/>
    <m/>
    <s v="     "/>
    <x v="0"/>
    <s v="PG&amp;E"/>
    <m/>
    <m/>
    <m/>
    <s v="D"/>
    <m/>
    <s v="Structure-PG&amp;E only"/>
    <m/>
    <s v="Equipment - PG&amp;E"/>
    <s v="34.n. Transformer damage or failure"/>
    <s v="Equipment - PG&amp;E"/>
    <s v="All types of equipment / facility failure"/>
    <s v="Transformer failure"/>
    <s v="Transformer"/>
    <m/>
    <m/>
    <m/>
    <s v="Yes"/>
    <s v="Overhead"/>
    <x v="0"/>
    <m/>
    <m/>
    <s v="K865"/>
    <s v="     "/>
    <s v="Non-HFTD"/>
    <x v="0"/>
    <m/>
    <m/>
    <n v="37.785600000000002"/>
    <n v="-121.97"/>
    <s v="Contra Costa"/>
    <s v="RESEARCH-2101"/>
    <m/>
    <n v="21000"/>
    <m/>
    <x v="0"/>
    <m/>
    <s v="Urban"/>
    <m/>
    <m/>
    <s v="No"/>
    <m/>
    <m/>
    <m/>
    <m/>
    <m/>
    <m/>
    <m/>
    <s v="N"/>
    <s v="N"/>
    <m/>
    <m/>
    <s v="     "/>
    <m/>
    <m/>
    <m/>
    <m/>
    <m/>
    <m/>
    <m/>
    <m/>
    <m/>
    <m/>
    <m/>
    <m/>
    <m/>
    <m/>
    <m/>
    <m/>
    <m/>
    <m/>
    <m/>
  </r>
  <r>
    <s v="20170188"/>
    <s v="     "/>
    <n v="42926"/>
    <s v="7/10"/>
    <x v="0"/>
    <n v="0.69374999999999998"/>
    <s v="28"/>
    <n v="3"/>
    <s v="7"/>
    <x v="0"/>
    <n v="42926"/>
    <n v="0.69513888888888886"/>
    <s v="CREW TO REPAIR"/>
    <s v="     "/>
    <m/>
    <m/>
    <s v="N"/>
    <x v="0"/>
    <m/>
    <s v="17-0061840"/>
    <m/>
    <m/>
    <m/>
    <m/>
    <s v="     "/>
    <x v="1"/>
    <s v="PG&amp;E"/>
    <m/>
    <s v="Vegetation"/>
    <m/>
    <s v="D"/>
    <m/>
    <s v="0.26-9.99"/>
    <s v="Square Feet: ; Acreage: "/>
    <s v="Equipment - PG&amp;E"/>
    <s v="34.b. Conductor damage or failure"/>
    <s v="Equipment - PG&amp;E"/>
    <s v="All types of equipment / facility failure"/>
    <s v="Conductor"/>
    <s v="Conductor"/>
    <m/>
    <m/>
    <s v="Line to Line"/>
    <s v="Unknown"/>
    <s v="Overhead"/>
    <x v="3"/>
    <s v="Conductor"/>
    <m/>
    <s v="101203174"/>
    <s v="     "/>
    <s v="Non-HFTD"/>
    <x v="0"/>
    <m/>
    <m/>
    <n v="36.962000000000003"/>
    <n v="-120.858"/>
    <s v="Merced"/>
    <s v="ORTIGA-1105"/>
    <s v="255371106"/>
    <n v="12000"/>
    <s v="ORTIGA 1106CB"/>
    <x v="0"/>
    <s v="EFRAIN CHAVARRIA"/>
    <s v="Water"/>
    <m/>
    <m/>
    <s v="No"/>
    <m/>
    <m/>
    <m/>
    <m/>
    <m/>
    <m/>
    <m/>
    <s v="N"/>
    <s v="N"/>
    <m/>
    <m/>
    <s v="     "/>
    <m/>
    <m/>
    <m/>
    <m/>
    <m/>
    <m/>
    <m/>
    <m/>
    <m/>
    <m/>
    <m/>
    <m/>
    <m/>
    <m/>
    <m/>
    <m/>
    <m/>
    <m/>
    <m/>
  </r>
  <r>
    <s v="20170186"/>
    <s v="     "/>
    <n v="42926"/>
    <s v="7/10"/>
    <x v="0"/>
    <m/>
    <s v="28"/>
    <n v="3"/>
    <s v="7"/>
    <x v="0"/>
    <n v="42926"/>
    <n v="0.37986111111111109"/>
    <s v="secondary connectionn burned open cauing small veg fire"/>
    <s v="     "/>
    <m/>
    <m/>
    <s v="N"/>
    <x v="0"/>
    <s v="1827910"/>
    <m/>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m/>
    <s v="Unknown"/>
    <s v="Overhead"/>
    <x v="1"/>
    <s v="Conductor"/>
    <m/>
    <s v="102083900"/>
    <s v="     "/>
    <s v="Non-HFTD"/>
    <x v="0"/>
    <m/>
    <m/>
    <n v="38.2074"/>
    <n v="-121.233"/>
    <s v="San Joaquin"/>
    <s v="VICTOR-1102"/>
    <s v="163281102"/>
    <m/>
    <s v="N/A"/>
    <x v="0"/>
    <s v="N.A."/>
    <s v="Herbaceous"/>
    <m/>
    <m/>
    <s v="No"/>
    <m/>
    <m/>
    <m/>
    <m/>
    <m/>
    <m/>
    <m/>
    <s v="N"/>
    <s v="N"/>
    <m/>
    <m/>
    <s v="     "/>
    <m/>
    <m/>
    <m/>
    <m/>
    <m/>
    <m/>
    <m/>
    <m/>
    <m/>
    <m/>
    <m/>
    <m/>
    <m/>
    <m/>
    <m/>
    <m/>
    <m/>
    <m/>
    <m/>
  </r>
  <r>
    <s v="20180460"/>
    <s v="     "/>
    <n v="43291"/>
    <s v="7/10"/>
    <x v="0"/>
    <n v="0.79027777777777775"/>
    <s v="28"/>
    <n v="3"/>
    <s v="7"/>
    <x v="1"/>
    <n v="43291"/>
    <n v="0.79027777777777775"/>
    <s v="ILIS cause - &quot; 3rd Party, Vehicle &quot;"/>
    <s v="     "/>
    <s v="FAS"/>
    <m/>
    <s v="N"/>
    <x v="0"/>
    <s v="128460"/>
    <s v="18-0058583"/>
    <m/>
    <m/>
    <m/>
    <m/>
    <s v="     "/>
    <x v="1"/>
    <s v="PG&amp;E"/>
    <m/>
    <m/>
    <m/>
    <s v="D"/>
    <m/>
    <s v="&lt;3 meters of linear travel"/>
    <m/>
    <s v="Contact - 3rd Party"/>
    <s v="33.d. Vehicle contact"/>
    <s v="Contact - 3rd Party"/>
    <s v="Contact from object"/>
    <s v="Contact - Vehicle"/>
    <m/>
    <s v="Contact - Vehicle"/>
    <s v="Pole"/>
    <s v="Force Out,None"/>
    <m/>
    <s v="Overhead"/>
    <x v="3"/>
    <m/>
    <m/>
    <s v="1105/2"/>
    <s v="     "/>
    <s v="Non-HFTD"/>
    <x v="0"/>
    <m/>
    <m/>
    <n v="40.150199999999998"/>
    <n v="-122.316"/>
    <s v="Tehama"/>
    <s v="TYLER-1105"/>
    <s v="103571105"/>
    <n v="11000"/>
    <s v="N/A"/>
    <x v="0"/>
    <m/>
    <s v="Hardwood Woodland"/>
    <m/>
    <m/>
    <s v="No"/>
    <m/>
    <m/>
    <m/>
    <m/>
    <m/>
    <m/>
    <m/>
    <s v="N"/>
    <s v="N"/>
    <m/>
    <m/>
    <s v="     "/>
    <m/>
    <m/>
    <m/>
    <m/>
    <m/>
    <m/>
    <m/>
    <m/>
    <m/>
    <m/>
    <m/>
    <m/>
    <m/>
    <m/>
    <m/>
    <m/>
    <m/>
    <m/>
    <m/>
  </r>
  <r>
    <s v="20180457"/>
    <s v="     "/>
    <n v="43291"/>
    <s v="7/10"/>
    <x v="0"/>
    <n v="0.21180555555555555"/>
    <s v="28"/>
    <n v="3"/>
    <s v="7"/>
    <x v="1"/>
    <n v="43291"/>
    <n v="0.21180555555555555"/>
    <s v="ILIS cause - &quot;Vegetation, Tree - branch fell on line&quot;, resulting in wire down"/>
    <s v="     "/>
    <s v="FAS"/>
    <m/>
    <s v="N"/>
    <x v="0"/>
    <s v="127725"/>
    <s v="18-0058148"/>
    <m/>
    <m/>
    <m/>
    <m/>
    <s v="     "/>
    <x v="1"/>
    <s v="PG&amp;E"/>
    <m/>
    <m/>
    <m/>
    <s v="D"/>
    <m/>
    <s v="&lt;0.25"/>
    <m/>
    <s v="Vegetation"/>
    <s v="33.a. Veg. contact"/>
    <s v="Vegetation"/>
    <s v="Contact from object"/>
    <s v="Vegetation"/>
    <m/>
    <s v="Contact - Vegetation"/>
    <s v="Conductor"/>
    <s v="Line to Ground"/>
    <m/>
    <s v="Overhead"/>
    <x v="3"/>
    <m/>
    <m/>
    <s v="50548"/>
    <s v="     "/>
    <s v="Non-HFTD"/>
    <x v="0"/>
    <m/>
    <m/>
    <n v="38.858600000000003"/>
    <n v="-121.199"/>
    <s v="Placer"/>
    <s v="PENRYN-1105"/>
    <s v="152561105"/>
    <n v="11000"/>
    <s v="PENRYN 11052406"/>
    <x v="0"/>
    <m/>
    <s v="Urban"/>
    <m/>
    <m/>
    <s v="No"/>
    <m/>
    <m/>
    <m/>
    <m/>
    <m/>
    <m/>
    <m/>
    <s v="N"/>
    <s v="N"/>
    <m/>
    <m/>
    <s v="     "/>
    <s v="38.85787100"/>
    <s v="-121.19821600"/>
    <s v="Jul 12 2018 12:00AM"/>
    <s v="BranchFail"/>
    <s v="A healthy green Eucalyptus tree broke out and landed in the lines. There was no defects or rot at the point of break. Tree broke out in the middle of a spar."/>
    <s v="EUCA"/>
    <s v="70"/>
    <s v="24"/>
    <s v="20"/>
    <s v="Slight"/>
    <s v="None"/>
    <s v="N"/>
    <s v="1"/>
    <m/>
    <s v="Valley"/>
    <s v="D"/>
    <s v="CrossArm"/>
    <s v="BareWire"/>
    <s v="3"/>
  </r>
  <r>
    <s v="20190551"/>
    <s v="     "/>
    <n v="43656"/>
    <s v="7/10"/>
    <x v="0"/>
    <m/>
    <s v="28"/>
    <n v="3"/>
    <s v="7"/>
    <x v="3"/>
    <n v="43656"/>
    <m/>
    <s v="Bird found at ignition site"/>
    <s v="     "/>
    <s v="FAS"/>
    <m/>
    <s v="N"/>
    <x v="0"/>
    <s v="444485"/>
    <s v="19-0076068"/>
    <m/>
    <s v="T004695679"/>
    <n v="0"/>
    <m/>
    <s v="     "/>
    <x v="1"/>
    <s v="PG&amp;E"/>
    <m/>
    <m/>
    <m/>
    <s v="D"/>
    <m/>
    <s v="0.26-9.99"/>
    <m/>
    <s v="Contact - Animal - Bird"/>
    <s v="33.b. Animal contact"/>
    <s v="Contact - Bird"/>
    <s v="Contact from object"/>
    <s v="Contact - Animal"/>
    <m/>
    <s v="Contact - Animal"/>
    <s v="Conductor - Primary"/>
    <s v="Open Circuit"/>
    <m/>
    <s v="Overhead"/>
    <x v="3"/>
    <s v="Conductor - Primary"/>
    <m/>
    <s v="255391102"/>
    <s v="     "/>
    <s v="Non-HFTD"/>
    <x v="0"/>
    <m/>
    <m/>
    <n v="36.957999999999998"/>
    <n v="-120.10899999999999"/>
    <s v="MADERA"/>
    <s v="BONITA-1102"/>
    <m/>
    <m/>
    <s v="BONITA 110211870"/>
    <x v="0"/>
    <m/>
    <s v="Agriculture"/>
    <m/>
    <m/>
    <s v="No"/>
    <m/>
    <m/>
    <m/>
    <m/>
    <m/>
    <m/>
    <m/>
    <s v="N"/>
    <s v="N"/>
    <m/>
    <m/>
    <s v="     "/>
    <m/>
    <m/>
    <m/>
    <m/>
    <m/>
    <m/>
    <m/>
    <m/>
    <m/>
    <m/>
    <m/>
    <m/>
    <m/>
    <m/>
    <m/>
    <m/>
    <m/>
    <m/>
    <m/>
  </r>
  <r>
    <s v="20200799"/>
    <s v="     "/>
    <n v="44022"/>
    <s v="7/10"/>
    <x v="0"/>
    <n v="0.85833333333333328"/>
    <s v="28"/>
    <n v="3"/>
    <s v="7"/>
    <x v="4"/>
    <n v="44022"/>
    <n v="0.85624999999999996"/>
    <s v="On July 10, 2020 at 2134 hours, a PG&amp;E Troubleman patrolled the East Nicolaus 1103 Distribution Circuit number 152151103, near S Brewer Road and five spans north of Phillip Road in Nicolaus, California. He observed the center phase 4ACSR hot conductor burnt down on the three wire circuit right at C914. Initial analysis indicates overhead equipment failure was involved. Cal Fire responded to and extinguished the fire. The 58-minute outage affected 819 customers. The EC A Tag number 119357710 was submitted for the replacement of one span 550' of 4ACSR broken and damaged conductor and the burnt connector. The open COE B Tag number 119357629 was also submitted during the wire down trouble, in order to replace the broken auto 600kvar C914 capacitor bank, IC2000 Scada controller, and three PT 63H cutouts with 30E fuses. All the repairs were completed and the line was returned to service on July 11, 2020. This information is preliminary."/>
    <s v="     "/>
    <s v="FAS"/>
    <m/>
    <s v="N"/>
    <x v="0"/>
    <s v="962006"/>
    <s v="20-0070729"/>
    <m/>
    <s v="T005009040, T005009043"/>
    <m/>
    <m/>
    <s v="     "/>
    <x v="1"/>
    <s v="PG&amp;E"/>
    <m/>
    <s v="Vegetation"/>
    <m/>
    <s v="D"/>
    <s v="D"/>
    <s v="&lt;0.25"/>
    <m/>
    <s v="Equipment - PG&amp;E"/>
    <s v="34.b. Conductor damage or failure"/>
    <s v="Equipment - PG&amp;E"/>
    <s v="All types of equipment / facility failure"/>
    <s v="Conductor failure-all"/>
    <s v="Conductor - Primary"/>
    <m/>
    <m/>
    <s v="Open Circuit,None"/>
    <m/>
    <s v="Overhead"/>
    <x v="3"/>
    <s v="Conductor - Primary"/>
    <s v="Conductor - Primary, Connector, Capacitor"/>
    <s v="Circuit ID: 152151103, SAP ID: 100085734, 41361151"/>
    <s v="     "/>
    <s v="Non-HFTD"/>
    <x v="0"/>
    <m/>
    <m/>
    <n v="38.808700000000002"/>
    <n v="-121.45099999999999"/>
    <s v="Placer"/>
    <s v="EAST-NICOLAUS-1103"/>
    <m/>
    <n v="12000"/>
    <m/>
    <x v="0"/>
    <s v="Cal Fire"/>
    <s v="Herbaceous"/>
    <m/>
    <m/>
    <s v="No"/>
    <m/>
    <m/>
    <m/>
    <m/>
    <m/>
    <m/>
    <m/>
    <s v="N"/>
    <s v="N"/>
    <m/>
    <m/>
    <s v="     "/>
    <m/>
    <m/>
    <m/>
    <m/>
    <m/>
    <m/>
    <m/>
    <m/>
    <m/>
    <m/>
    <m/>
    <m/>
    <m/>
    <m/>
    <m/>
    <m/>
    <m/>
    <m/>
    <m/>
  </r>
  <r>
    <s v="20200816"/>
    <s v="     "/>
    <n v="44022"/>
    <s v="7/10"/>
    <x v="0"/>
    <n v="0.25555555555555554"/>
    <s v="28"/>
    <n v="3"/>
    <s v="7"/>
    <x v="4"/>
    <n v="44022"/>
    <n v="0.24374999999999999"/>
    <s v="On July 10, 2020 at 0608 hours, a PG&amp;E Troubleman was dispatched to the Highway 1106 circuit. There was a broken transformer and wires down due to an unknown cause that caused a fire between 3 meters and .25 acres. Vallejo FD responded. "/>
    <s v="     "/>
    <s v="FAS"/>
    <m/>
    <s v="N"/>
    <x v="0"/>
    <s v="961382"/>
    <s v="20-0070346"/>
    <m/>
    <s v="T005008273"/>
    <n v="119350596"/>
    <m/>
    <s v="     "/>
    <x v="1"/>
    <s v="PG&amp;E"/>
    <m/>
    <s v="Vegetation"/>
    <m/>
    <s v="D"/>
    <s v="D"/>
    <s v="&lt;0.25"/>
    <m/>
    <s v="Equipment - PG&amp;E"/>
    <s v="34.n. Transformer damage or failure"/>
    <s v="Equipment - PG&amp;E"/>
    <s v="All types of equipment / facility failure"/>
    <s v="Transformer failure"/>
    <s v="Conductor - Primary"/>
    <m/>
    <m/>
    <s v="Line to Ground"/>
    <m/>
    <s v="Overhead"/>
    <x v="3"/>
    <s v="Conductor - Primary"/>
    <s v="Conductor, Transformer"/>
    <s v="Circuit ID:042651106 ,CGC:219273916999"/>
    <s v="     "/>
    <s v="Non-HFTD"/>
    <x v="0"/>
    <m/>
    <m/>
    <n v="38.133400000000002"/>
    <n v="-122.254"/>
    <s v="Solano"/>
    <s v="HIGHWAY-1106"/>
    <m/>
    <n v="12000"/>
    <m/>
    <x v="0"/>
    <s v="Vallejo FD"/>
    <s v="Urban"/>
    <m/>
    <m/>
    <s v="No"/>
    <m/>
    <m/>
    <m/>
    <m/>
    <m/>
    <m/>
    <m/>
    <s v="N"/>
    <s v="N"/>
    <m/>
    <m/>
    <s v="     "/>
    <m/>
    <m/>
    <m/>
    <m/>
    <m/>
    <m/>
    <m/>
    <m/>
    <m/>
    <m/>
    <m/>
    <m/>
    <m/>
    <m/>
    <m/>
    <m/>
    <m/>
    <m/>
    <m/>
  </r>
  <r>
    <s v="20211032"/>
    <s v="     "/>
    <n v="44387"/>
    <s v="7/10"/>
    <x v="0"/>
    <n v="0.88263888888888886"/>
    <s v="28"/>
    <n v="3"/>
    <s v="7"/>
    <x v="5"/>
    <n v="44387"/>
    <m/>
    <s v="Initial EIR: EI210710A - Vacaville - Property Damage - Summary: CPUC Electrical Incident - EI210710A - Property Damage: On July 10, 2021 at approximately 2210 hours an underground transformer blew and caught fire at Fruitvale Road and Dobbins Street in Vacaville resulting in a sustained outage to 959 customers on the Vacaville-1111 12 kV Distribution Circuit. The responding troubleman observed two nearby vehicles caught fire and two additional vehicles sustained transformer oil spatter. The total combined damages are expected to exceed $50K. This information is preliminary. Underground transformer failure resulted in an ignition &lt; 3 meters in size. This information is preliminary."/>
    <s v="     "/>
    <s v="FAS"/>
    <m/>
    <s v="N"/>
    <x v="0"/>
    <m/>
    <s v="21-0087616, 21-0087644"/>
    <m/>
    <s v="T005338047, T005338048, T005338049, T005337985, T005338045, T005338046, T005338426"/>
    <n v="121709000"/>
    <s v="EI210710A"/>
    <s v="     "/>
    <x v="1"/>
    <s v="PG&amp;E"/>
    <m/>
    <s v="Other"/>
    <s v="Transformer"/>
    <s v="D"/>
    <s v="D"/>
    <s v="&lt;0.25"/>
    <m/>
    <s v="Equipment - PG&amp;E"/>
    <s v="34.n. Transformer damage or failure"/>
    <s v="Equipment - PG&amp;E"/>
    <s v="All types of equipment / facility failure"/>
    <s v="Transformer failure"/>
    <s v="Transformer"/>
    <m/>
    <m/>
    <s v="None,Multi-Fault"/>
    <s v="N"/>
    <s v="Underground"/>
    <x v="3"/>
    <s v="Transformer"/>
    <s v="Transformer, Secondary Box, Conductor - Primary, Conductor - Secondary, Splices, Elbows"/>
    <m/>
    <s v="     "/>
    <s v="Non-HFTD"/>
    <x v="0"/>
    <m/>
    <m/>
    <n v="38.371099999999998"/>
    <n v="-122"/>
    <s v="Solano"/>
    <s v="VACAVILLE-1111"/>
    <m/>
    <n v="12000"/>
    <m/>
    <x v="0"/>
    <s v="Vacaville FD"/>
    <s v="Urban"/>
    <s v="Fire-resistive fuel bed"/>
    <m/>
    <s v="No"/>
    <m/>
    <m/>
    <m/>
    <m/>
    <m/>
    <m/>
    <m/>
    <s v="N"/>
    <s v="N"/>
    <m/>
    <m/>
    <s v="     "/>
    <m/>
    <m/>
    <m/>
    <m/>
    <m/>
    <m/>
    <m/>
    <m/>
    <m/>
    <m/>
    <m/>
    <m/>
    <m/>
    <m/>
    <m/>
    <m/>
    <m/>
    <m/>
    <m/>
  </r>
  <r>
    <s v="20211028"/>
    <s v="     "/>
    <n v="44387"/>
    <s v="7/10"/>
    <x v="0"/>
    <n v="0.56736111111111109"/>
    <s v="28"/>
    <n v="3"/>
    <s v="7"/>
    <x v="5"/>
    <n v="44387"/>
    <m/>
    <s v="Overhead wire fell to ground starting an outage. The fire was &lt;0.25 acres in size. This infomration is preliminary."/>
    <s v="     "/>
    <s v="FAS"/>
    <m/>
    <s v="N"/>
    <x v="0"/>
    <m/>
    <s v="21-0087485"/>
    <m/>
    <s v="T005337553"/>
    <n v="121707000"/>
    <m/>
    <s v="     "/>
    <x v="1"/>
    <s v="PG&amp;E"/>
    <m/>
    <s v="Vegetation"/>
    <s v="Conductor"/>
    <s v="D"/>
    <s v="D"/>
    <s v="&lt;0.25"/>
    <m/>
    <s v="Equipment - PG&amp;E"/>
    <s v="34.b. Conductor damage or failure"/>
    <s v="Equipment - PG&amp;E"/>
    <s v="All types of equipment / facility failure"/>
    <s v="Conductor failure-all"/>
    <s v="Conductor - Insulated Secondary"/>
    <m/>
    <m/>
    <s v="Line to Ground"/>
    <s v="Y"/>
    <s v="Overhead"/>
    <x v="1"/>
    <s v="Conductor - Insulated Secondary"/>
    <s v="Conductor"/>
    <s v="101157565"/>
    <s v="     "/>
    <s v="Non-HFTD"/>
    <x v="0"/>
    <m/>
    <m/>
    <n v="37.294400000000003"/>
    <n v="-120.461"/>
    <s v="Merced"/>
    <s v="WILSON-1101"/>
    <m/>
    <m/>
    <s v="N/A"/>
    <x v="0"/>
    <s v="Merced FD"/>
    <s v="Urban"/>
    <s v="Grass fuel model"/>
    <m/>
    <s v="No"/>
    <m/>
    <m/>
    <m/>
    <m/>
    <m/>
    <m/>
    <m/>
    <s v="N"/>
    <s v="N"/>
    <m/>
    <m/>
    <s v="     "/>
    <m/>
    <m/>
    <m/>
    <m/>
    <m/>
    <m/>
    <m/>
    <m/>
    <m/>
    <m/>
    <m/>
    <m/>
    <m/>
    <m/>
    <m/>
    <m/>
    <m/>
    <m/>
    <m/>
  </r>
  <r>
    <s v="20140073"/>
    <s v="     "/>
    <n v="41831"/>
    <s v="7/11"/>
    <x v="0"/>
    <n v="0.91388888888888886"/>
    <s v="28"/>
    <n v="3"/>
    <s v="7"/>
    <x v="7"/>
    <n v="41831"/>
    <n v="0.91388888888888886"/>
    <s v="car pole need crew to replace polde"/>
    <s v="     "/>
    <m/>
    <m/>
    <s v="N"/>
    <x v="0"/>
    <s v="1048167"/>
    <s v="14-0044047"/>
    <m/>
    <m/>
    <n v="108567734"/>
    <m/>
    <s v="     "/>
    <x v="1"/>
    <s v="PG&amp;E"/>
    <m/>
    <s v="Vegetation"/>
    <m/>
    <s v="D"/>
    <m/>
    <s v="&lt;0.25"/>
    <s v="Square Feet: ; Acreage: "/>
    <s v="Contact - 3rd Party"/>
    <s v="33.d. Vehicle contact"/>
    <s v="Contact - 3rd Party"/>
    <s v="All types of equipment / facility failure"/>
    <s v="Contact - Vehicle"/>
    <m/>
    <s v="Contact - Vehicle"/>
    <s v="Pole"/>
    <s v="Line to Line"/>
    <s v="AT&amp;T"/>
    <s v="Overhead"/>
    <x v="3"/>
    <s v="Conductor"/>
    <m/>
    <s v="102347574"/>
    <s v="     "/>
    <s v="Non-HFTD"/>
    <x v="0"/>
    <n v="530"/>
    <m/>
    <n v="37.895299999999999"/>
    <n v="-121.857"/>
    <s v="Contra Costa"/>
    <s v="CLAYTON-2212"/>
    <s v="12022212"/>
    <n v="21000"/>
    <s v="CLAYTON 2212Y504R"/>
    <x v="1"/>
    <s v="Contra Costa FD"/>
    <s v="Hardwood Woodland"/>
    <m/>
    <m/>
    <s v="No"/>
    <m/>
    <m/>
    <m/>
    <m/>
    <m/>
    <m/>
    <m/>
    <s v="N"/>
    <s v="N"/>
    <m/>
    <m/>
    <s v="     "/>
    <m/>
    <m/>
    <m/>
    <m/>
    <m/>
    <m/>
    <m/>
    <m/>
    <m/>
    <m/>
    <m/>
    <m/>
    <m/>
    <m/>
    <m/>
    <m/>
    <m/>
    <m/>
    <m/>
  </r>
  <r>
    <s v="EIR20140009"/>
    <s v="     "/>
    <n v="41831"/>
    <s v="7/11"/>
    <x v="0"/>
    <m/>
    <s v="28"/>
    <n v="3"/>
    <s v="7"/>
    <x v="7"/>
    <m/>
    <m/>
    <s v="Due to a transformer that was hit by lightning a fire occurred at a residence causing damage estimated to be 150,000 in damage. At this time PG&amp;E is still investigating the cause of the fire. The damage estimate was provided by Cal Fire. At this time customers have not been restored due to fire equipment located next to the fuses."/>
    <s v="     "/>
    <s v="EIR Ignitions Tracker"/>
    <n v="44288"/>
    <s v="Y"/>
    <x v="0"/>
    <s v="1047703"/>
    <s v="14-0043832"/>
    <m/>
    <s v="T003154780"/>
    <m/>
    <s v="EI140711A"/>
    <s v="     "/>
    <x v="0"/>
    <s v="PG&amp;E"/>
    <m/>
    <s v="Building"/>
    <m/>
    <s v="D"/>
    <m/>
    <s v="Structure-only"/>
    <m/>
    <s v="Weather - Lightning"/>
    <s v="39.a. All Other"/>
    <s v="Weather"/>
    <m/>
    <s v="Weather"/>
    <m/>
    <m/>
    <m/>
    <s v="Line to Ground"/>
    <s v="No"/>
    <s v="Overhead"/>
    <x v="0"/>
    <s v="Other"/>
    <m/>
    <s v="100380527"/>
    <s v="     "/>
    <s v="Non-HFTD"/>
    <x v="0"/>
    <m/>
    <m/>
    <n v="39.334200000000003"/>
    <n v="-121.68600000000001"/>
    <s v="Butte"/>
    <s v="HONCUT-1101"/>
    <m/>
    <n v="12000"/>
    <s v="HONCUT 11011038"/>
    <x v="0"/>
    <m/>
    <s v="Urban"/>
    <m/>
    <m/>
    <s v="No"/>
    <m/>
    <m/>
    <m/>
    <m/>
    <m/>
    <m/>
    <m/>
    <s v="N"/>
    <s v="N"/>
    <m/>
    <m/>
    <s v="     "/>
    <m/>
    <m/>
    <m/>
    <m/>
    <m/>
    <m/>
    <m/>
    <m/>
    <m/>
    <m/>
    <m/>
    <m/>
    <m/>
    <m/>
    <m/>
    <m/>
    <m/>
    <m/>
    <m/>
  </r>
  <r>
    <s v="20140072"/>
    <s v="     "/>
    <n v="41831"/>
    <s v="7/11"/>
    <x v="0"/>
    <n v="0.63541666666666663"/>
    <s v="28"/>
    <n v="3"/>
    <s v="7"/>
    <x v="7"/>
    <n v="41831"/>
    <n v="0.63541666666666663"/>
    <s v="REFUSED OK, CK CUST PWR OK, NTFD ADO GRASS FIRE APPX 6 ACRES, CAUSED BY TX BK FUSES BLOWING"/>
    <s v="     "/>
    <m/>
    <m/>
    <s v="N"/>
    <x v="0"/>
    <s v="1048070"/>
    <s v="14-0044031"/>
    <m/>
    <m/>
    <m/>
    <m/>
    <s v="     "/>
    <x v="1"/>
    <s v="PG&amp;E"/>
    <m/>
    <s v="Vegetation"/>
    <m/>
    <s v="D"/>
    <m/>
    <s v="0.26-9.99"/>
    <s v="Square Feet: ; Acreage: 6"/>
    <s v="Equipment - PG&amp;E"/>
    <s v="34.n. Transformer damage or failure"/>
    <s v="Equipment - PG&amp;E"/>
    <s v="All types of equipment / facility failure"/>
    <s v="Transformer"/>
    <s v="Transformer"/>
    <m/>
    <m/>
    <s v="Line to Line"/>
    <s v=" "/>
    <s v="Overhead"/>
    <x v="3"/>
    <s v="Transformer"/>
    <m/>
    <s v="101651518"/>
    <s v="     "/>
    <s v="Non-HFTD"/>
    <x v="0"/>
    <m/>
    <m/>
    <n v="38.910800000000002"/>
    <n v="-122.01"/>
    <s v="Yolo"/>
    <s v="DUNNIGAN-1101"/>
    <s v="63811101"/>
    <n v="12000"/>
    <s v="DUNNIGAN 110199650"/>
    <x v="0"/>
    <m/>
    <s v="Agriculture"/>
    <m/>
    <m/>
    <s v="No"/>
    <m/>
    <m/>
    <m/>
    <m/>
    <m/>
    <m/>
    <m/>
    <s v="N"/>
    <s v="N"/>
    <m/>
    <m/>
    <s v="     "/>
    <m/>
    <m/>
    <m/>
    <m/>
    <m/>
    <m/>
    <m/>
    <m/>
    <m/>
    <m/>
    <m/>
    <m/>
    <m/>
    <m/>
    <m/>
    <m/>
    <m/>
    <m/>
    <m/>
  </r>
  <r>
    <s v="20140070"/>
    <s v="     "/>
    <n v="41831"/>
    <s v="7/11"/>
    <x v="0"/>
    <n v="7.0833333333333331E-2"/>
    <s v="28"/>
    <n v="3"/>
    <s v="7"/>
    <x v="7"/>
    <n v="41831"/>
    <n v="7.0833333333333331E-2"/>
    <m/>
    <s v="     "/>
    <m/>
    <m/>
    <s v="N"/>
    <x v="0"/>
    <m/>
    <m/>
    <m/>
    <m/>
    <m/>
    <m/>
    <s v="     "/>
    <x v="1"/>
    <s v="PG&amp;E"/>
    <m/>
    <s v="Vegetation"/>
    <m/>
    <s v="T"/>
    <m/>
    <s v="0.26-9.99"/>
    <s v="Square Feet: ; Acreage: 6.3"/>
    <s v="Contact - Animal - Bird"/>
    <s v="33.b. Animal contact"/>
    <s v="Contact - Bird"/>
    <s v="All types of equipment / facility failure"/>
    <s v="Contact - Animal"/>
    <m/>
    <s v="Contact - Animal"/>
    <s v="Conductor"/>
    <m/>
    <s v=" "/>
    <s v="Overhead"/>
    <x v="4"/>
    <s v="Conductor"/>
    <m/>
    <s v="Pole 000/006"/>
    <s v="     "/>
    <s v="Non-HFTD"/>
    <x v="0"/>
    <n v="300"/>
    <m/>
    <n v="39.2121"/>
    <n v="-121.298"/>
    <s v="Yuba"/>
    <s v="COLGATE-SMARTVILLE-#2-60"/>
    <s v="ETL.6521"/>
    <n v="60000"/>
    <s v="N/A"/>
    <x v="0"/>
    <s v="Cal Fire Dept"/>
    <s v="Herbaceous"/>
    <m/>
    <m/>
    <s v="Yes"/>
    <m/>
    <m/>
    <m/>
    <m/>
    <m/>
    <m/>
    <m/>
    <s v="N"/>
    <s v="Y"/>
    <s v="201407110600"/>
    <s v="201407111251"/>
    <s v="     "/>
    <m/>
    <m/>
    <m/>
    <m/>
    <m/>
    <m/>
    <m/>
    <m/>
    <m/>
    <m/>
    <m/>
    <m/>
    <m/>
    <m/>
    <m/>
    <m/>
    <m/>
    <m/>
    <m/>
  </r>
  <r>
    <s v="20140071"/>
    <s v="     "/>
    <n v="41831"/>
    <s v="7/11"/>
    <x v="0"/>
    <n v="0.58819444444444446"/>
    <s v="28"/>
    <n v="3"/>
    <s v="7"/>
    <x v="7"/>
    <n v="41831"/>
    <n v="0.58819444444444446"/>
    <s v="See also TR4822500"/>
    <s v="     "/>
    <m/>
    <m/>
    <s v="N"/>
    <x v="0"/>
    <s v="1048043"/>
    <s v="14-0043991"/>
    <m/>
    <m/>
    <m/>
    <m/>
    <s v="     "/>
    <x v="1"/>
    <s v="PG&amp;E"/>
    <m/>
    <s v="Vegetation"/>
    <m/>
    <s v="D"/>
    <m/>
    <s v="&lt;0.25"/>
    <s v="Square Feet: ; Acreage: "/>
    <s v="Contact - 3rd Party"/>
    <s v="33.c. Balloon contact"/>
    <s v="Contact - 3rd Party"/>
    <s v="All types of equipment / facility failure"/>
    <s v="Contact - Balloon"/>
    <m/>
    <s v="Contact - Balloon"/>
    <s v="Conductor"/>
    <s v="Line to Ground"/>
    <s v=" "/>
    <s v="Overhead"/>
    <x v="3"/>
    <s v="Conductor"/>
    <m/>
    <s v="101709439"/>
    <s v="     "/>
    <s v="Non-HFTD"/>
    <x v="0"/>
    <m/>
    <m/>
    <n v="36.945599999999999"/>
    <n v="-121.767"/>
    <s v="Santa Cruz"/>
    <s v="GREEN-VALLEY-2103"/>
    <s v="83192103"/>
    <n v="21000"/>
    <s v="GREEN VALLEY 2102CB"/>
    <x v="0"/>
    <s v="Cal Fire Dept"/>
    <s v="Urban"/>
    <m/>
    <m/>
    <s v="No"/>
    <m/>
    <m/>
    <m/>
    <m/>
    <m/>
    <m/>
    <m/>
    <s v="N"/>
    <s v="N"/>
    <m/>
    <m/>
    <s v="     "/>
    <m/>
    <m/>
    <m/>
    <m/>
    <m/>
    <m/>
    <m/>
    <m/>
    <m/>
    <m/>
    <m/>
    <m/>
    <m/>
    <m/>
    <m/>
    <m/>
    <m/>
    <m/>
    <m/>
  </r>
  <r>
    <s v="20150199"/>
    <s v="     "/>
    <n v="42196"/>
    <s v="7/11"/>
    <x v="0"/>
    <n v="0.65138888888888891"/>
    <s v="28"/>
    <n v="3"/>
    <s v="7"/>
    <x v="2"/>
    <n v="42196"/>
    <n v="0.65138888888888891"/>
    <s v="CREW REQ TO REPAIR OPEN JUMPER."/>
    <s v="     "/>
    <m/>
    <m/>
    <s v="N"/>
    <x v="0"/>
    <s v="1266746"/>
    <s v="15-0046967"/>
    <m/>
    <m/>
    <n v="110507158"/>
    <m/>
    <s v="     "/>
    <x v="1"/>
    <s v="PG&amp;E"/>
    <m/>
    <s v="Vegetation"/>
    <m/>
    <s v="D"/>
    <m/>
    <s v="&lt;0.25"/>
    <s v="Square Feet: ; Acreage: 0.25"/>
    <s v="Equipment - PG&amp;E"/>
    <s v="34.o. Other"/>
    <s v="Equipment - PG&amp;E"/>
    <s v="All types of equipment / facility failure"/>
    <s v="Jumper"/>
    <s v="Jumper"/>
    <m/>
    <m/>
    <s v="Line to Line"/>
    <s v="0"/>
    <s v="Overhead"/>
    <x v="3"/>
    <s v="Conductor"/>
    <m/>
    <s v="FUSE C/O 10313 LITTLE HONKER BAY RD &amp; 20 SPANS E/O 10313"/>
    <s v="     "/>
    <s v="Non-HFTD"/>
    <x v="0"/>
    <m/>
    <m/>
    <n v="38.183900000000001"/>
    <n v="-121.884"/>
    <s v="Solano"/>
    <s v="PEABODY-2107"/>
    <s v="63642107"/>
    <n v="21000"/>
    <s v="PEABODY 21074902"/>
    <x v="0"/>
    <s v="unknown"/>
    <s v="Agriculture"/>
    <m/>
    <m/>
    <s v="No"/>
    <m/>
    <m/>
    <m/>
    <m/>
    <m/>
    <m/>
    <m/>
    <s v="N"/>
    <s v="N"/>
    <m/>
    <m/>
    <s v="     "/>
    <m/>
    <m/>
    <m/>
    <m/>
    <m/>
    <m/>
    <m/>
    <m/>
    <m/>
    <m/>
    <m/>
    <m/>
    <m/>
    <m/>
    <m/>
    <m/>
    <m/>
    <m/>
    <m/>
  </r>
  <r>
    <s v="20150198"/>
    <s v="     "/>
    <n v="42196"/>
    <s v="7/11"/>
    <x v="0"/>
    <n v="0.37291666666666667"/>
    <s v="28"/>
    <n v="3"/>
    <s v="7"/>
    <x v="2"/>
    <n v="42196"/>
    <n v="0.37291666666666667"/>
    <s v="0"/>
    <s v="     "/>
    <m/>
    <m/>
    <s v="N"/>
    <x v="0"/>
    <s v="1266595"/>
    <s v="15-0046944"/>
    <m/>
    <m/>
    <m/>
    <m/>
    <s v="     "/>
    <x v="1"/>
    <s v="PG&amp;E"/>
    <m/>
    <s v="Vegetation"/>
    <m/>
    <s v="D"/>
    <m/>
    <s v="&lt;0.25"/>
    <s v="Square Feet: ; Acreage: "/>
    <s v="Equipment - PG&amp;E"/>
    <s v="34.k. Anchor / guy damage or failure"/>
    <s v="Equipment - PG&amp;E"/>
    <s v="All types of equipment / facility failure"/>
    <s v="Guy/Span Wire"/>
    <s v="Guy/Span Wire"/>
    <m/>
    <m/>
    <s v="Line to Line"/>
    <s v="0"/>
    <s v="Overhead"/>
    <x v="3"/>
    <s v="Conductor"/>
    <m/>
    <s v="mid span from 5267"/>
    <s v="     "/>
    <s v="Non-HFTD"/>
    <x v="0"/>
    <m/>
    <m/>
    <n v="38.218800000000002"/>
    <n v="-122.233"/>
    <s v="Napa"/>
    <s v="TULUCAY-1101"/>
    <s v="42301101"/>
    <n v="12000"/>
    <s v="TULUCAY 1101628"/>
    <x v="0"/>
    <s v="Cal Fire Dept"/>
    <s v="Agriculture"/>
    <m/>
    <m/>
    <s v="No"/>
    <m/>
    <m/>
    <m/>
    <m/>
    <m/>
    <m/>
    <m/>
    <s v="N"/>
    <s v="N"/>
    <m/>
    <m/>
    <s v="     "/>
    <m/>
    <m/>
    <m/>
    <m/>
    <m/>
    <m/>
    <m/>
    <m/>
    <m/>
    <m/>
    <m/>
    <m/>
    <m/>
    <m/>
    <m/>
    <m/>
    <m/>
    <m/>
    <m/>
  </r>
  <r>
    <s v="MIA20154724"/>
    <s v="     "/>
    <n v="42196"/>
    <s v="7/11"/>
    <x v="0"/>
    <n v="0.12638888888888888"/>
    <s v="28"/>
    <n v="3"/>
    <s v="7"/>
    <x v="2"/>
    <n v="42196"/>
    <n v="0.12638888888888888"/>
    <s v="L7SF: 112 S 7TH ST / 637 ohio st in Richmond; pole fire; service conductor burned open; no cause given"/>
    <s v="     "/>
    <s v="FAS"/>
    <n v="44258"/>
    <s v="Y"/>
    <x v="0"/>
    <s v="1266526"/>
    <s v="N/A"/>
    <m/>
    <s v="T003438294"/>
    <m/>
    <m/>
    <s v="     "/>
    <x v="0"/>
    <s v="PG&amp;E"/>
    <m/>
    <m/>
    <m/>
    <s v="D"/>
    <m/>
    <s v="Structure-PG&amp;E only"/>
    <m/>
    <s v="Equipment - PG&amp;E"/>
    <s v="34.o. Other"/>
    <s v="Equipment - PG&amp;E"/>
    <s v="All types of equipment / facility failure"/>
    <s v="Service Neutral failure"/>
    <s v="Service Drop"/>
    <m/>
    <m/>
    <m/>
    <s v="Yes"/>
    <s v="Overhead"/>
    <x v="0"/>
    <m/>
    <m/>
    <s v="101437152"/>
    <s v="     "/>
    <s v="Non-HFTD"/>
    <x v="0"/>
    <m/>
    <m/>
    <n v="37.930599999999998"/>
    <n v="-122.363"/>
    <s v="Contra Costa"/>
    <s v="VIRGINIA-0401"/>
    <s v="13780401"/>
    <n v="4000"/>
    <m/>
    <x v="0"/>
    <m/>
    <s v="Urban"/>
    <m/>
    <m/>
    <s v="No"/>
    <m/>
    <m/>
    <m/>
    <m/>
    <m/>
    <m/>
    <m/>
    <s v="N"/>
    <s v="N"/>
    <m/>
    <m/>
    <s v="     "/>
    <m/>
    <m/>
    <m/>
    <m/>
    <m/>
    <m/>
    <m/>
    <m/>
    <m/>
    <m/>
    <m/>
    <m/>
    <m/>
    <m/>
    <m/>
    <m/>
    <m/>
    <m/>
    <m/>
  </r>
  <r>
    <s v="20170190"/>
    <s v="     "/>
    <n v="42927"/>
    <s v="7/11"/>
    <x v="0"/>
    <n v="0.34097222222222223"/>
    <s v="28"/>
    <n v="3"/>
    <s v="7"/>
    <x v="0"/>
    <n v="42927"/>
    <n v="0.34236111111111112"/>
    <s v="EC TAG FOR CREW TO REPAIR BURNED OPEN JUMPER AND INST BIRD GUARD"/>
    <s v="     "/>
    <m/>
    <m/>
    <s v="N"/>
    <x v="0"/>
    <s v="1828776"/>
    <s v="17-0061968"/>
    <m/>
    <m/>
    <m/>
    <m/>
    <s v="     "/>
    <x v="1"/>
    <s v="PG&amp;E"/>
    <m/>
    <s v="Vegetation"/>
    <m/>
    <s v="D"/>
    <m/>
    <s v="&lt;0.25"/>
    <s v="Square Feet: ; Acreage: "/>
    <s v="Contact - Animal - Bird"/>
    <s v="33.b. Animal contact"/>
    <s v="Contact - Bird"/>
    <s v="All types of equipment / facility failure"/>
    <s v="Contact - Animal"/>
    <m/>
    <s v="Contact - Animal"/>
    <s v="Other"/>
    <s v="Line to Line,Open Circuit"/>
    <s v="None"/>
    <s v="Overhead"/>
    <x v="3"/>
    <s v="Other"/>
    <m/>
    <s v="102072316"/>
    <s v="     "/>
    <s v="Non-HFTD"/>
    <x v="0"/>
    <m/>
    <m/>
    <n v="38.133699999999997"/>
    <n v="-121.105"/>
    <s v="San Joaquin"/>
    <s v="LOCKEFORD-SUB-2102"/>
    <s v="163682102"/>
    <n v="21000"/>
    <s v="LOCKEFORD 210212466"/>
    <x v="0"/>
    <s v="Unknown"/>
    <s v="Herbaceous"/>
    <m/>
    <m/>
    <s v="No"/>
    <m/>
    <m/>
    <m/>
    <m/>
    <m/>
    <m/>
    <m/>
    <s v="N"/>
    <s v="N"/>
    <m/>
    <m/>
    <s v="     "/>
    <m/>
    <m/>
    <m/>
    <m/>
    <m/>
    <m/>
    <m/>
    <m/>
    <m/>
    <m/>
    <m/>
    <m/>
    <m/>
    <m/>
    <m/>
    <m/>
    <m/>
    <m/>
    <m/>
  </r>
  <r>
    <s v="MIT20170017"/>
    <s v="     "/>
    <n v="42927"/>
    <s v="7/11"/>
    <x v="0"/>
    <n v="0.5805555555555556"/>
    <s v="28"/>
    <n v="3"/>
    <s v="7"/>
    <x v="0"/>
    <n v="42927"/>
    <n v="0.5805555555555556"/>
    <s v="A tree branch fell into a secondary conductor, breaking the neutral and causing an ignition. The ensuing fire was greater than 1 linear meter. JZCY - Veg sharepoint has incident data here: \\rcshare-nas05\VM\PLANNING\Business Analyst\02)PRIVILEGED_VMFireIncidents\2017\20170711_182171_NV"/>
    <s v="     "/>
    <s v="Missed Ignitions Tracker"/>
    <n v="44270"/>
    <s v="Y"/>
    <x v="0"/>
    <m/>
    <m/>
    <m/>
    <m/>
    <m/>
    <m/>
    <s v="     "/>
    <x v="1"/>
    <s v="PG&amp;E"/>
    <m/>
    <m/>
    <m/>
    <s v="D"/>
    <m/>
    <s v="&lt;0.25"/>
    <m/>
    <s v="Vegetation"/>
    <s v="33.a. Veg. contact"/>
    <s v="Vegetation"/>
    <s v="Contact from object"/>
    <s v="Veg. contact"/>
    <m/>
    <s v="Contact - Vegetation"/>
    <s v="Conductor - Open Wire Secondary"/>
    <m/>
    <s v="N"/>
    <s v="Overhead"/>
    <x v="1"/>
    <s v="Conductor - Open Wire Secondary"/>
    <m/>
    <m/>
    <s v="     "/>
    <s v="Non-HFTD"/>
    <x v="0"/>
    <m/>
    <m/>
    <n v="39.450600000000001"/>
    <n v="-121.661"/>
    <s v="Butte"/>
    <s v="PEACHTON-1102"/>
    <s v="103241102"/>
    <n v="11000"/>
    <s v="N/A"/>
    <x v="0"/>
    <m/>
    <s v="Agriculture"/>
    <m/>
    <m/>
    <s v="No"/>
    <m/>
    <m/>
    <m/>
    <m/>
    <m/>
    <m/>
    <m/>
    <s v="N"/>
    <s v="N"/>
    <m/>
    <m/>
    <s v="     "/>
    <m/>
    <m/>
    <m/>
    <m/>
    <m/>
    <m/>
    <m/>
    <m/>
    <m/>
    <m/>
    <m/>
    <m/>
    <m/>
    <m/>
    <m/>
    <m/>
    <m/>
    <m/>
    <m/>
  </r>
  <r>
    <s v="SAP201711396"/>
    <s v="     "/>
    <n v="42927"/>
    <s v="7/11"/>
    <x v="0"/>
    <m/>
    <s v="28"/>
    <n v="3"/>
    <s v="7"/>
    <x v="0"/>
    <n v="42925"/>
    <m/>
    <s v="NG secondary connectionscaused brush to burn but FD was not called and no pics available in SAP; Unsure of how big of an area was burned"/>
    <s v="     "/>
    <s v="SAP"/>
    <n v="44580"/>
    <s v="Y"/>
    <x v="0"/>
    <s v="1827674"/>
    <s v="N/A"/>
    <m/>
    <s v="T004082017"/>
    <n v="113027861"/>
    <m/>
    <s v="     "/>
    <x v="0"/>
    <s v="PG&amp;E"/>
    <m/>
    <m/>
    <m/>
    <s v="D"/>
    <m/>
    <s v="Unknown"/>
    <m/>
    <s v="Equipment - PG&amp;E"/>
    <s v="34.m. Connection device damage or failure"/>
    <s v="Equipment - PG&amp;E"/>
    <s v="Splice/Clamp/Connector"/>
    <s v="Splice/Clamp/Connector"/>
    <s v="Splice/Clamp/Connector"/>
    <m/>
    <m/>
    <m/>
    <s v="Yes"/>
    <s v="Overhead"/>
    <x v="0"/>
    <s v="Splice/Clamp/Connector"/>
    <m/>
    <s v="100460008"/>
    <s v="     "/>
    <s v="Non-HFTD"/>
    <x v="0"/>
    <m/>
    <m/>
    <n v="37.950299999999999"/>
    <n v="-122.08499999999999"/>
    <s v="Contra Costa"/>
    <s v="MEADOW-LANE-2106"/>
    <m/>
    <m/>
    <m/>
    <x v="0"/>
    <m/>
    <m/>
    <m/>
    <m/>
    <s v="No"/>
    <m/>
    <m/>
    <m/>
    <m/>
    <m/>
    <m/>
    <m/>
    <s v="N"/>
    <s v="N"/>
    <m/>
    <m/>
    <s v="     "/>
    <m/>
    <m/>
    <m/>
    <m/>
    <m/>
    <m/>
    <m/>
    <m/>
    <m/>
    <m/>
    <m/>
    <m/>
    <m/>
    <m/>
    <m/>
    <m/>
    <m/>
    <m/>
    <m/>
  </r>
  <r>
    <s v="20170192"/>
    <s v="     "/>
    <n v="42927"/>
    <s v="7/11"/>
    <x v="0"/>
    <m/>
    <s v="28"/>
    <n v="3"/>
    <s v="7"/>
    <x v="0"/>
    <n v="42927"/>
    <n v="0.5805555555555556"/>
    <s v="0"/>
    <s v="     "/>
    <m/>
    <m/>
    <s v="N"/>
    <x v="0"/>
    <s v="1829171"/>
    <m/>
    <m/>
    <m/>
    <m/>
    <m/>
    <s v="     "/>
    <x v="1"/>
    <s v="PG&amp;E"/>
    <m/>
    <s v="Vegetation"/>
    <m/>
    <s v="D"/>
    <m/>
    <s v="&lt;0.25"/>
    <s v="Square Feet: ; Acreage: "/>
    <s v="Vegetation"/>
    <s v="33.a. Veg. contact"/>
    <s v="Vegetation"/>
    <s v="All types of equipment / facility failure"/>
    <s v="Contact - Vegetation"/>
    <m/>
    <s v="Contact - Vegetation"/>
    <s v="Conductor"/>
    <m/>
    <s v="Unknown"/>
    <s v="Overhead"/>
    <x v="1"/>
    <s v="Conductor"/>
    <m/>
    <s v="100423597"/>
    <s v="     "/>
    <s v="Non-HFTD"/>
    <x v="0"/>
    <m/>
    <m/>
    <n v="39.450600000000001"/>
    <n v="-121.715"/>
    <s v="Butte"/>
    <s v="TRES-VIAS-1101"/>
    <s v="103241102"/>
    <m/>
    <s v="N/A"/>
    <x v="0"/>
    <s v="chip fowler"/>
    <s v="Agriculture"/>
    <m/>
    <m/>
    <s v="No"/>
    <m/>
    <m/>
    <m/>
    <m/>
    <m/>
    <m/>
    <m/>
    <s v="N"/>
    <s v="N"/>
    <m/>
    <m/>
    <s v="     "/>
    <m/>
    <m/>
    <m/>
    <m/>
    <m/>
    <m/>
    <m/>
    <m/>
    <m/>
    <m/>
    <m/>
    <m/>
    <m/>
    <m/>
    <m/>
    <m/>
    <m/>
    <m/>
    <m/>
  </r>
  <r>
    <s v="20170191"/>
    <s v="     "/>
    <n v="42927"/>
    <s v="7/11"/>
    <x v="0"/>
    <m/>
    <s v="28"/>
    <n v="3"/>
    <s v="7"/>
    <x v="0"/>
    <n v="42927"/>
    <n v="0.56041666666666667"/>
    <s v="ir form filled out and turned in w/ tag"/>
    <s v="     "/>
    <m/>
    <m/>
    <s v="N"/>
    <x v="0"/>
    <s v="1829149"/>
    <s v="17-0062075"/>
    <m/>
    <m/>
    <m/>
    <m/>
    <s v="     "/>
    <x v="1"/>
    <s v="PG&amp;E"/>
    <m/>
    <s v="Vegetation"/>
    <m/>
    <s v="D"/>
    <m/>
    <s v="&lt;0.25"/>
    <s v="Square Feet: ; Acreage: "/>
    <s v="Equipment - PG&amp;E"/>
    <s v="34.o. Other"/>
    <s v="Equipment - PG&amp;E"/>
    <s v="All types of equipment / facility failure"/>
    <s v="Wire-Wire Contact"/>
    <m/>
    <s v="Wire-Wire Contact"/>
    <m/>
    <s v="Force Out"/>
    <s v="PACIFIC BELL"/>
    <s v="Overhead"/>
    <x v="1"/>
    <s v="Conductor"/>
    <m/>
    <s v="102118581"/>
    <s v="     "/>
    <s v="Non-HFTD"/>
    <x v="0"/>
    <m/>
    <m/>
    <n v="38.033799999999999"/>
    <n v="-121.322"/>
    <s v="San Joaquin"/>
    <s v="HAMMER-1109"/>
    <s v="163301109"/>
    <m/>
    <s v="N/A"/>
    <x v="0"/>
    <s v="N.A."/>
    <s v="Urban"/>
    <m/>
    <m/>
    <s v="No"/>
    <m/>
    <m/>
    <m/>
    <m/>
    <m/>
    <m/>
    <m/>
    <s v="N"/>
    <s v="N"/>
    <m/>
    <m/>
    <s v="     "/>
    <m/>
    <m/>
    <s v="Jul 12 2017 12:00AM"/>
    <s v="Unverified"/>
    <s v="Customer called PGE because lights kept flickering.T-Man trimmed mulberry around service drop. While inspecting,he found pin missing on pole at main line secondary as cause to flickering lights. While climbing pole to make repairs, T-Man caused line to slap together causing sparks to run down line causing small grass fire at 749 San Lucas-no damage to fence or structures. Had to de-energize to make repairs. This outage was not caused by vegetation."/>
    <m/>
    <m/>
    <m/>
    <m/>
    <m/>
    <m/>
    <m/>
    <m/>
    <m/>
    <m/>
    <m/>
    <m/>
    <m/>
    <m/>
  </r>
  <r>
    <s v="MIA201811930"/>
    <s v="     "/>
    <n v="43292"/>
    <s v="7/11"/>
    <x v="0"/>
    <n v="0.82113425925925931"/>
    <s v="28"/>
    <n v="3"/>
    <s v="7"/>
    <x v="1"/>
    <n v="43292"/>
    <n v="0.8208333333333333"/>
    <s v="PGE Attributed fire, Vegitation hit primary causing it to burn the tree. TRIMMED ENOUGH TO CLEAR_x000a_HAZARD"/>
    <s v="     "/>
    <s v="FAS"/>
    <n v="44244"/>
    <s v="Y"/>
    <x v="0"/>
    <s v="129395"/>
    <s v="N/A"/>
    <m/>
    <s v="T004365628"/>
    <n v="129395"/>
    <m/>
    <s v="     "/>
    <x v="0"/>
    <s v="PG&amp;E"/>
    <m/>
    <m/>
    <m/>
    <s v="D"/>
    <m/>
    <s v="&lt;3 meters of linear travel"/>
    <m/>
    <s v="Vegetation"/>
    <s v="33.a. Veg. contact"/>
    <s v="Vegetation"/>
    <s v="Contact from object"/>
    <s v="Contact - Vegetation"/>
    <m/>
    <s v="Contact - Vegetation"/>
    <s v="Conductor - Primary"/>
    <m/>
    <s v="Yes"/>
    <s v="Overhead"/>
    <x v="0"/>
    <m/>
    <m/>
    <s v="024251104 "/>
    <s v="     "/>
    <s v="Non-HFTD"/>
    <x v="0"/>
    <m/>
    <m/>
    <n v="37.436500000000002"/>
    <n v="-122.259"/>
    <s v="San Mateo"/>
    <s v="WOODSIDE-1104"/>
    <s v="24251104"/>
    <n v="11000"/>
    <s v="WOODSIDE-1104CB"/>
    <x v="1"/>
    <s v="SE"/>
    <s v="Rural"/>
    <m/>
    <m/>
    <s v="No"/>
    <m/>
    <m/>
    <m/>
    <m/>
    <m/>
    <m/>
    <m/>
    <s v="N"/>
    <s v="N"/>
    <m/>
    <m/>
    <s v="     "/>
    <m/>
    <m/>
    <m/>
    <m/>
    <m/>
    <m/>
    <m/>
    <m/>
    <m/>
    <m/>
    <m/>
    <m/>
    <m/>
    <m/>
    <m/>
    <m/>
    <m/>
    <m/>
    <m/>
  </r>
  <r>
    <s v="MIA20187499"/>
    <s v="     "/>
    <n v="43292"/>
    <s v="7/11"/>
    <x v="0"/>
    <n v="0.86862268518518515"/>
    <s v="28"/>
    <n v="3"/>
    <s v="7"/>
    <x v="1"/>
    <n v="43292"/>
    <n v="0.86805555555555558"/>
    <s v="Bird guard caught fire on mid insulator"/>
    <s v="     "/>
    <s v="FAS"/>
    <n v="44251"/>
    <s v="Y"/>
    <x v="0"/>
    <m/>
    <s v="N/A"/>
    <m/>
    <s v="T004365652"/>
    <n v="114776735"/>
    <m/>
    <s v="     "/>
    <x v="0"/>
    <s v="PG&amp;E"/>
    <m/>
    <m/>
    <m/>
    <s v="D"/>
    <m/>
    <s v="Unknown"/>
    <m/>
    <s v="Equipment - PG&amp;E"/>
    <s v="34.o. Other"/>
    <s v="Equipment - PG&amp;E"/>
    <s v="All types of equipment / facility failure"/>
    <s v="Equipment failure - Other"/>
    <s v="Recloser"/>
    <m/>
    <m/>
    <m/>
    <s v="Yes"/>
    <s v="Overhead"/>
    <x v="0"/>
    <m/>
    <m/>
    <s v="V68"/>
    <s v="     "/>
    <s v="Non-HFTD"/>
    <x v="0"/>
    <m/>
    <m/>
    <n v="35.369700000000002"/>
    <n v="-120.85"/>
    <s v="San Luis Obispo"/>
    <s v="MORRO-BAY-110"/>
    <m/>
    <n v="11000"/>
    <m/>
    <x v="0"/>
    <s v="Cal Fire"/>
    <s v="Rural"/>
    <m/>
    <m/>
    <s v="No"/>
    <m/>
    <m/>
    <m/>
    <m/>
    <m/>
    <m/>
    <m/>
    <s v="N"/>
    <s v="N"/>
    <m/>
    <m/>
    <s v="     "/>
    <m/>
    <m/>
    <m/>
    <m/>
    <m/>
    <m/>
    <m/>
    <m/>
    <m/>
    <m/>
    <m/>
    <m/>
    <m/>
    <m/>
    <m/>
    <m/>
    <m/>
    <m/>
    <m/>
  </r>
  <r>
    <s v="20180467"/>
    <s v="     "/>
    <n v="43292"/>
    <s v="7/11"/>
    <x v="0"/>
    <m/>
    <s v="28"/>
    <n v="3"/>
    <s v="7"/>
    <x v="1"/>
    <m/>
    <m/>
    <s v="vehicle contact"/>
    <s v="     "/>
    <s v="Charles"/>
    <m/>
    <s v="N"/>
    <x v="0"/>
    <m/>
    <m/>
    <s v="INT-11195"/>
    <m/>
    <m/>
    <m/>
    <s v="     "/>
    <x v="1"/>
    <s v="PG&amp;E"/>
    <m/>
    <m/>
    <m/>
    <s v="T"/>
    <m/>
    <s v="Unknown"/>
    <m/>
    <s v="Contact - 3rd Party"/>
    <s v="33.d. Vehicle contact"/>
    <s v="Contact - 3rd Party"/>
    <s v="Contact from object"/>
    <s v="Contact - Vehicle"/>
    <m/>
    <s v="Contact - Vehicle"/>
    <s v="Pole"/>
    <m/>
    <m/>
    <m/>
    <x v="4"/>
    <m/>
    <m/>
    <m/>
    <s v="     "/>
    <s v="Non-HFTD"/>
    <x v="0"/>
    <m/>
    <m/>
    <n v="37.7104"/>
    <n v="-121.473"/>
    <s v="San Joaquin"/>
    <s v="TESLA-STOCKTON-COGEN-JCT"/>
    <s v="ETL.4010"/>
    <n v="115000"/>
    <s v="N/A"/>
    <x v="0"/>
    <m/>
    <s v="Herbaceous"/>
    <m/>
    <m/>
    <s v="No"/>
    <m/>
    <m/>
    <m/>
    <m/>
    <m/>
    <m/>
    <m/>
    <s v="N"/>
    <s v="N"/>
    <m/>
    <m/>
    <s v="     "/>
    <m/>
    <m/>
    <m/>
    <m/>
    <m/>
    <m/>
    <m/>
    <m/>
    <m/>
    <m/>
    <m/>
    <m/>
    <m/>
    <m/>
    <m/>
    <m/>
    <m/>
    <m/>
    <m/>
  </r>
  <r>
    <s v="20200800"/>
    <s v="     "/>
    <n v="44023"/>
    <s v="7/11"/>
    <x v="0"/>
    <n v="0.39861111111111114"/>
    <s v="28"/>
    <n v="3"/>
    <s v="7"/>
    <x v="4"/>
    <n v="44023"/>
    <n v="0.33263888888888887"/>
    <s v="On July 11, 2020 at 0934 hours, a PG&amp;E Troubleman was dispatched to the Paso Robles 1103 12kV Distribution Circuit in a field between Oak Flat Road and Nacimiento Lake Drive, Paso Robles in response to an outage. Initial analysis indicates bird contact caused the ignition. PG&amp;E Troubleman reported that the bird was some kind of raptor that cross-phased on the flat construction primary conductor and there was no damage to PG&amp;E assets. Fire was suppressed by Cal Fire."/>
    <s v="     "/>
    <s v="FAS"/>
    <m/>
    <s v="N"/>
    <x v="0"/>
    <s v="962208"/>
    <s v="20-0070783"/>
    <m/>
    <s v="T005009296"/>
    <m/>
    <m/>
    <s v="     "/>
    <x v="1"/>
    <s v="PG&amp;E"/>
    <m/>
    <s v="Vegetation"/>
    <m/>
    <s v="D"/>
    <s v="D"/>
    <s v="0.26-9.99"/>
    <m/>
    <s v="Contact - Animal - Bird"/>
    <s v="33.b. Animal contact"/>
    <s v="Contact - Bird"/>
    <s v="Contact from object"/>
    <s v="Contact - Animal"/>
    <m/>
    <s v="Contact - Animal"/>
    <s v="Conductor - Primary"/>
    <s v="Line to Line"/>
    <m/>
    <s v="Overhead"/>
    <x v="3"/>
    <s v="Conductor - Primary"/>
    <m/>
    <s v="Circuit ID:182611103 "/>
    <s v="     "/>
    <s v="Non-HFTD"/>
    <x v="0"/>
    <n v="575"/>
    <m/>
    <n v="35.670999999999999"/>
    <n v="-120.73699999999999"/>
    <s v="San Luis Obispo"/>
    <s v="PASO-ROBLES-1103"/>
    <m/>
    <n v="12000"/>
    <m/>
    <x v="0"/>
    <s v="Cal Fire"/>
    <s v="Agriculture"/>
    <m/>
    <m/>
    <s v="Yes"/>
    <m/>
    <m/>
    <m/>
    <m/>
    <m/>
    <m/>
    <m/>
    <s v="N"/>
    <s v="N"/>
    <m/>
    <m/>
    <s v="     "/>
    <m/>
    <m/>
    <m/>
    <m/>
    <m/>
    <m/>
    <m/>
    <m/>
    <m/>
    <m/>
    <m/>
    <m/>
    <m/>
    <m/>
    <m/>
    <m/>
    <m/>
    <m/>
    <m/>
  </r>
  <r>
    <s v="20200801"/>
    <s v="     "/>
    <n v="44023"/>
    <s v="7/11"/>
    <x v="0"/>
    <n v="0.60138888888888886"/>
    <s v="28"/>
    <n v="3"/>
    <s v="7"/>
    <x v="4"/>
    <n v="44023"/>
    <n v="0.6166666666666667"/>
    <s v="On July 11, 2020 at 1515 hours, a PG&amp;E Troubleman patrolled the Reedley 1106 12kV Distribution Circuit number 252341106, near 21815 Muscat Avenue in Reedley. He observed a damaged no good 25/10KVA 120/240V OD transformer bank and a broken 3-6CU open wire secondary to the ag pump. Initial analysis indicates the ignition was caused by a third party vehicle. The troubleman extinguished the fire. The 281-minute outage affected four customers. All the repairs were completed and the line was returned to service on July 11, 2020. This ignition did not meet the reporting criteria, because the fire was not greater than one linear meter. This information is preliminary."/>
    <s v="     "/>
    <s v="FAS"/>
    <m/>
    <s v="N"/>
    <x v="0"/>
    <s v="962338"/>
    <s v="20-0070837"/>
    <m/>
    <s v="T005009455"/>
    <n v="119358530"/>
    <m/>
    <s v="     "/>
    <x v="0"/>
    <s v="PG&amp;E"/>
    <m/>
    <s v="Other"/>
    <m/>
    <s v="D"/>
    <s v="D"/>
    <s v="&lt;3 meters of linear travel"/>
    <m/>
    <s v="Contact - 3rd Party"/>
    <s v="33.d. Vehicle contact"/>
    <s v="Contact - 3rd Party"/>
    <s v="Contact from object"/>
    <s v="Contact - Vehicle"/>
    <m/>
    <s v="Contact - Vehicle"/>
    <s v="Conductor - Primary"/>
    <s v="Line to Ground"/>
    <m/>
    <s v="Overhead"/>
    <x v="3"/>
    <s v="Conductor - Primary"/>
    <s v="Transformer, Conductor, Insulator"/>
    <s v="Circuit ID: 252341106, SAP ID: 100690089"/>
    <s v="     "/>
    <s v="Non-HFTD"/>
    <x v="0"/>
    <m/>
    <m/>
    <n v="36.684199999999997"/>
    <n v="-119.39700000000001"/>
    <s v="Frenso"/>
    <s v="REEDLEY-1106"/>
    <m/>
    <n v="12000"/>
    <m/>
    <x v="0"/>
    <s v="PG&amp;E Troubleman"/>
    <s v="Agriculture"/>
    <m/>
    <m/>
    <s v="No"/>
    <m/>
    <m/>
    <m/>
    <m/>
    <m/>
    <m/>
    <m/>
    <s v="N"/>
    <s v="N"/>
    <m/>
    <m/>
    <s v="     "/>
    <m/>
    <m/>
    <m/>
    <m/>
    <m/>
    <m/>
    <m/>
    <m/>
    <m/>
    <m/>
    <m/>
    <m/>
    <m/>
    <m/>
    <m/>
    <m/>
    <m/>
    <m/>
    <m/>
  </r>
  <r>
    <s v="20211041"/>
    <s v="     "/>
    <n v="44388"/>
    <s v="7/11"/>
    <x v="0"/>
    <n v="0.75694444444444442"/>
    <s v="29"/>
    <n v="3"/>
    <s v="7"/>
    <x v="5"/>
    <n v="44388"/>
    <m/>
    <s v="Overhead connector rubbed into neutral, resulting in a roughly 60' x 20' grass fire at the base of distribution pole. This information is preliminary."/>
    <s v="     "/>
    <s v="FAS"/>
    <m/>
    <s v="N"/>
    <x v="0"/>
    <m/>
    <m/>
    <m/>
    <s v="T005338613, T005338614"/>
    <m/>
    <m/>
    <s v="     "/>
    <x v="1"/>
    <s v="PG&amp;E"/>
    <m/>
    <s v="Vegetation"/>
    <s v="Connector"/>
    <s v="D"/>
    <s v="D"/>
    <s v="&lt;0.25"/>
    <m/>
    <s v="Equipment - PG&amp;E"/>
    <s v="34.m. Connection device damage or failure"/>
    <s v="Equipment - PG&amp;E"/>
    <s v="All types of equipment / facility failure"/>
    <s v="Splice/Clamp/Connector"/>
    <s v="Splice/Clamp/Connector"/>
    <m/>
    <m/>
    <m/>
    <s v="Y"/>
    <s v="Overhead"/>
    <x v="3"/>
    <s v="Splice/Clamp/Connector"/>
    <s v="Connector"/>
    <s v="100878713"/>
    <s v="     "/>
    <s v="Non-HFTD"/>
    <x v="0"/>
    <m/>
    <m/>
    <n v="36.543500000000002"/>
    <n v="-119.377"/>
    <s v="Tulare"/>
    <s v="REEDLEY-1110"/>
    <m/>
    <n v="12000"/>
    <m/>
    <x v="0"/>
    <s v="Unknown"/>
    <s v="Urban"/>
    <s v="Fire-resistive fuel bed"/>
    <m/>
    <s v="No"/>
    <m/>
    <m/>
    <m/>
    <m/>
    <m/>
    <m/>
    <m/>
    <s v="N"/>
    <s v="N"/>
    <m/>
    <m/>
    <s v="     "/>
    <m/>
    <m/>
    <m/>
    <m/>
    <m/>
    <m/>
    <m/>
    <m/>
    <m/>
    <m/>
    <m/>
    <m/>
    <m/>
    <m/>
    <m/>
    <m/>
    <m/>
    <m/>
    <m/>
  </r>
  <r>
    <s v="20211043"/>
    <s v="     "/>
    <n v="44388"/>
    <s v="7/11"/>
    <x v="0"/>
    <n v="0.86805555555555558"/>
    <s v="29"/>
    <n v="3"/>
    <s v="7"/>
    <x v="5"/>
    <m/>
    <m/>
    <s v="3 phase service conductor failed and resulted in an ignition. The ensuing fire was limited to PG&amp;E assets. This information is preliminary."/>
    <s v="     "/>
    <s v="FAS"/>
    <m/>
    <s v="N"/>
    <x v="0"/>
    <m/>
    <m/>
    <m/>
    <s v="T005338768"/>
    <n v="121711000"/>
    <m/>
    <s v="     "/>
    <x v="0"/>
    <s v="PG&amp;E"/>
    <m/>
    <s v="Other"/>
    <s v="Conductor"/>
    <s v="D"/>
    <s v="D"/>
    <s v="Structure-only"/>
    <s v="only service conductor"/>
    <s v="Equipment - Overloaded"/>
    <s v="34.b. Conductor damage or failure"/>
    <s v="Equipment - PG&amp;E"/>
    <s v="All types of equipment / facility failure"/>
    <s v="Conductor failure-all"/>
    <s v="Service Drop"/>
    <m/>
    <m/>
    <m/>
    <s v="Y"/>
    <s v="Overhead"/>
    <x v="2"/>
    <s v="Service Drop"/>
    <s v="Conductor"/>
    <s v="102344211"/>
    <s v="     "/>
    <s v="Non-HFTD"/>
    <x v="0"/>
    <m/>
    <m/>
    <n v="37.796799999999998"/>
    <n v="-122.27800000000001"/>
    <s v="Alameda"/>
    <s v="OAKLAND-C-1115"/>
    <m/>
    <n v="12000"/>
    <s v="N/A"/>
    <x v="0"/>
    <s v="Oakland FD"/>
    <s v="Urban"/>
    <s v="Fire-resistive fuel bed"/>
    <m/>
    <s v="No"/>
    <m/>
    <m/>
    <m/>
    <m/>
    <m/>
    <m/>
    <m/>
    <s v="N"/>
    <s v="N"/>
    <m/>
    <m/>
    <s v="     "/>
    <m/>
    <m/>
    <m/>
    <m/>
    <m/>
    <m/>
    <m/>
    <m/>
    <m/>
    <m/>
    <m/>
    <m/>
    <m/>
    <m/>
    <m/>
    <m/>
    <m/>
    <m/>
    <m/>
  </r>
  <r>
    <s v="20211039"/>
    <s v="     "/>
    <n v="44388"/>
    <s v="7/11"/>
    <x v="0"/>
    <n v="0.63749999999999996"/>
    <s v="29"/>
    <n v="3"/>
    <s v="7"/>
    <x v="5"/>
    <n v="44388"/>
    <m/>
    <s v="Transformer and secondary overloaded, resulting in a less than one meter fire. Troubleman called for new transformer and secondary to be repaired. This information is preliminary. IN-PROGRESS - contacting tman to verify fire size "/>
    <s v="     "/>
    <s v="FAS"/>
    <m/>
    <s v="N"/>
    <x v="0"/>
    <m/>
    <m/>
    <m/>
    <s v="T005338510"/>
    <n v="121710000"/>
    <m/>
    <s v="     "/>
    <x v="1"/>
    <s v="PG&amp;E"/>
    <m/>
    <s v="Vegetation"/>
    <s v="Transformer"/>
    <s v="D"/>
    <s v="D"/>
    <s v="&lt;3 meters of linear travel"/>
    <s v="&lt;1 meter"/>
    <s v="Equipment - PG&amp;E"/>
    <s v="34.n. Transformer damage or failure"/>
    <s v="Equipment - PG&amp;E"/>
    <s v="All types of equipment / facility failure"/>
    <s v="Transformer failure"/>
    <s v="Transformer"/>
    <m/>
    <m/>
    <m/>
    <s v="Y"/>
    <s v="Overhead"/>
    <x v="1"/>
    <s v="Transformer"/>
    <s v="Transformer"/>
    <s v="101533405"/>
    <s v="     "/>
    <s v="Non-HFTD"/>
    <x v="0"/>
    <m/>
    <m/>
    <n v="39.922899999999998"/>
    <n v="-122.188"/>
    <s v="Tehama"/>
    <s v="CORNING-1104"/>
    <m/>
    <m/>
    <s v="N/A"/>
    <x v="0"/>
    <s v="Corning FD"/>
    <s v="Urban"/>
    <s v="Brush fuel model"/>
    <s v="Large bush, dry grass &amp; fencing. "/>
    <s v="No"/>
    <m/>
    <m/>
    <m/>
    <m/>
    <m/>
    <m/>
    <m/>
    <s v="N"/>
    <s v="N"/>
    <m/>
    <m/>
    <s v="     "/>
    <m/>
    <m/>
    <m/>
    <m/>
    <m/>
    <m/>
    <m/>
    <m/>
    <m/>
    <m/>
    <m/>
    <m/>
    <m/>
    <m/>
    <m/>
    <m/>
    <m/>
    <m/>
    <m/>
  </r>
  <r>
    <s v="20140075"/>
    <s v="     "/>
    <n v="41832"/>
    <s v="7/12"/>
    <x v="0"/>
    <n v="0.82777777777777772"/>
    <s v="28"/>
    <n v="3"/>
    <s v="7"/>
    <x v="7"/>
    <n v="41832"/>
    <n v="0.82777777777777772"/>
    <s v="WIRE DOWN DUE TO TREE"/>
    <s v="     "/>
    <m/>
    <m/>
    <s v="N"/>
    <x v="0"/>
    <s v="1048421"/>
    <s v="14-0044102"/>
    <m/>
    <m/>
    <m/>
    <m/>
    <s v="     "/>
    <x v="1"/>
    <s v="PG&amp;E"/>
    <m/>
    <s v="Vegetation"/>
    <m/>
    <s v="D"/>
    <m/>
    <s v="&lt;0.25"/>
    <s v="Square Feet: ; Acreage: "/>
    <s v="Vegetation"/>
    <s v="33.a. Veg. contact"/>
    <s v="Vegetation"/>
    <s v="All types of equipment / facility failure"/>
    <s v="Contact - Vegetation"/>
    <m/>
    <s v="Contact - Vegetation"/>
    <s v="Conductor"/>
    <s v="Line to Ground"/>
    <s v=" "/>
    <s v="Overhead"/>
    <x v="3"/>
    <s v="Conductor"/>
    <m/>
    <s v="6 SPANS E/OF MTR 5000068877"/>
    <s v="     "/>
    <s v="Non-HFTD"/>
    <x v="0"/>
    <n v="244"/>
    <m/>
    <n v="40.777900000000002"/>
    <n v="-122"/>
    <s v="Shasta"/>
    <s v="CEDAR-CREEK-1101"/>
    <s v="103321101"/>
    <n v="12000"/>
    <s v="CEDAR CREEK 11011608"/>
    <x v="0"/>
    <m/>
    <s v="Conifer Forest"/>
    <m/>
    <m/>
    <s v="No"/>
    <m/>
    <m/>
    <m/>
    <m/>
    <m/>
    <m/>
    <m/>
    <s v="N"/>
    <s v="N"/>
    <m/>
    <m/>
    <s v="     "/>
    <s v="40.77794700"/>
    <s v="-121.99967000"/>
    <s v="Jul 14 2014 12:00AM"/>
    <s v="TrunkFail"/>
    <s v="Mature Douglas Fir split at base from gound level up 10 and fell into lines. Tree was green and healthy by external indicators. Severe rot was present inside the log. A small vegetation fire (approximately 3 acres) was reported at the location of the outage."/>
    <s v="FIRD"/>
    <s v="135"/>
    <s v="36"/>
    <s v="116"/>
    <s v="Slight"/>
    <s v="None"/>
    <s v="N"/>
    <s v="1"/>
    <m/>
    <s v="Ridge"/>
    <s v="C"/>
    <s v="Other"/>
    <s v="BareWire"/>
    <s v="0"/>
  </r>
  <r>
    <s v="20140074"/>
    <s v="     "/>
    <n v="41832"/>
    <s v="7/12"/>
    <x v="0"/>
    <n v="0.68402777777777779"/>
    <s v="28"/>
    <n v="3"/>
    <s v="7"/>
    <x v="7"/>
    <n v="41832"/>
    <n v="0.68402777777777779"/>
    <s v="FAILED CONNECTOR AT HARD TAP "/>
    <s v="     "/>
    <m/>
    <m/>
    <s v="N"/>
    <x v="0"/>
    <s v="1048345"/>
    <s v="14-0044091"/>
    <m/>
    <m/>
    <n v="108567970"/>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 "/>
    <s v="Overhead"/>
    <x v="3"/>
    <s v="Conductor"/>
    <m/>
    <s v="Mtr. 1006729371"/>
    <s v="     "/>
    <s v="Non-HFTD"/>
    <x v="0"/>
    <m/>
    <m/>
    <n v="36.535899999999998"/>
    <n v="-121.417"/>
    <s v="Monterey"/>
    <s v="GONZALES-1101"/>
    <s v="182131101"/>
    <n v="12000"/>
    <s v="GONZALES 110165704"/>
    <x v="0"/>
    <m/>
    <s v="Agriculture"/>
    <m/>
    <m/>
    <s v="No"/>
    <m/>
    <m/>
    <m/>
    <m/>
    <m/>
    <m/>
    <m/>
    <s v="N"/>
    <s v="N"/>
    <m/>
    <m/>
    <s v="     "/>
    <m/>
    <m/>
    <m/>
    <m/>
    <m/>
    <m/>
    <m/>
    <m/>
    <m/>
    <m/>
    <m/>
    <m/>
    <m/>
    <m/>
    <m/>
    <m/>
    <m/>
    <m/>
    <m/>
  </r>
  <r>
    <s v="MIA20144520"/>
    <s v="     "/>
    <n v="41832"/>
    <s v="7/12"/>
    <x v="0"/>
    <n v="0.4554050925925926"/>
    <s v="28"/>
    <n v="3"/>
    <s v="7"/>
    <x v="7"/>
    <n v="41832"/>
    <n v="0.45694444444444443"/>
    <s v="YCC3 - pole burned; PG&amp;E attributable, cause unknown"/>
    <s v="     "/>
    <s v="FAS"/>
    <n v="44264"/>
    <s v="Y"/>
    <x v="0"/>
    <m/>
    <m/>
    <m/>
    <s v="7722067639"/>
    <n v="108567945"/>
    <m/>
    <s v="     "/>
    <x v="0"/>
    <s v="PG&amp;E"/>
    <m/>
    <m/>
    <m/>
    <s v="D"/>
    <m/>
    <s v="Structure-PG&amp;E only"/>
    <m/>
    <s v="Equipment - PG&amp;E"/>
    <s v="34.o. Other"/>
    <s v="Equipment - PG&amp;E"/>
    <s v="All types of equipment / facility failure"/>
    <s v="Equipment failure - Other"/>
    <s v="Pole"/>
    <m/>
    <m/>
    <m/>
    <s v="Yes"/>
    <s v="Overhead"/>
    <x v="0"/>
    <m/>
    <m/>
    <s v="101156564"/>
    <s v="     "/>
    <s v="Non-HFTD"/>
    <x v="0"/>
    <m/>
    <m/>
    <n v="37.309800000000003"/>
    <n v="-120.56"/>
    <s v="Merced"/>
    <s v="EL-CAPITAN-1104"/>
    <s v="253881104"/>
    <n v="11000"/>
    <m/>
    <x v="0"/>
    <m/>
    <s v="Urban"/>
    <m/>
    <m/>
    <s v="No"/>
    <m/>
    <m/>
    <m/>
    <m/>
    <m/>
    <m/>
    <m/>
    <s v="N"/>
    <s v="N"/>
    <m/>
    <m/>
    <s v="     "/>
    <m/>
    <m/>
    <m/>
    <m/>
    <m/>
    <m/>
    <m/>
    <m/>
    <m/>
    <m/>
    <m/>
    <m/>
    <m/>
    <m/>
    <m/>
    <m/>
    <m/>
    <m/>
    <m/>
  </r>
  <r>
    <s v="20150201"/>
    <s v="     "/>
    <n v="42197"/>
    <s v="7/12"/>
    <x v="0"/>
    <n v="0.64375000000000004"/>
    <s v="29"/>
    <n v="3"/>
    <s v="7"/>
    <x v="2"/>
    <m/>
    <m/>
    <s v="crew to reatach mid span svc  and resag guy/conductor"/>
    <s v="     "/>
    <m/>
    <m/>
    <s v="N"/>
    <x v="0"/>
    <s v="1266942"/>
    <m/>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m/>
    <s v="PACIFIC BELL"/>
    <s v="Overhead"/>
    <x v="1"/>
    <s v="Conductor"/>
    <m/>
    <s v="101936544"/>
    <s v="     "/>
    <s v="Non-HFTD"/>
    <x v="0"/>
    <m/>
    <m/>
    <n v="35.2562"/>
    <n v="-120.684"/>
    <s v="San Luis Obispo"/>
    <s v="SAN-LUIS-OBISPO-1108"/>
    <s v="182951102"/>
    <m/>
    <s v="N/A"/>
    <x v="0"/>
    <m/>
    <s v="Herbaceous"/>
    <m/>
    <m/>
    <s v="No"/>
    <m/>
    <m/>
    <m/>
    <m/>
    <m/>
    <m/>
    <m/>
    <s v="N"/>
    <s v="N"/>
    <m/>
    <m/>
    <s v="     "/>
    <m/>
    <m/>
    <m/>
    <m/>
    <m/>
    <m/>
    <m/>
    <m/>
    <m/>
    <m/>
    <m/>
    <m/>
    <m/>
    <m/>
    <m/>
    <m/>
    <m/>
    <m/>
    <m/>
  </r>
  <r>
    <s v="MIA20152665"/>
    <s v="     "/>
    <n v="42197"/>
    <s v="7/12"/>
    <x v="0"/>
    <n v="7.9594907407407406E-2"/>
    <s v="29"/>
    <n v="3"/>
    <s v="7"/>
    <x v="2"/>
    <n v="42197"/>
    <n v="7.9166666666666663E-2"/>
    <s v="connector failure causing fire "/>
    <s v="     "/>
    <s v="FAS"/>
    <n v="44252"/>
    <s v="Y"/>
    <x v="0"/>
    <m/>
    <m/>
    <m/>
    <s v="T003438650"/>
    <m/>
    <m/>
    <s v="     "/>
    <x v="1"/>
    <s v="PG&amp;E"/>
    <m/>
    <m/>
    <m/>
    <s v="D"/>
    <m/>
    <s v="&lt;0.25"/>
    <m/>
    <s v="Equipment - PG&amp;E"/>
    <s v="34.m. Connection device damage or failure"/>
    <s v="Equipment - PG&amp;E"/>
    <s v="All types of equipment / facility failure"/>
    <s v="Splice/Clamp/Connector"/>
    <s v="Splice/Clamp/Connector"/>
    <m/>
    <m/>
    <m/>
    <s v="No"/>
    <s v="Overhead"/>
    <x v="0"/>
    <m/>
    <m/>
    <s v="103331101"/>
    <s v="     "/>
    <s v="Non-HFTD"/>
    <x v="0"/>
    <m/>
    <m/>
    <n v="39.951999999999998"/>
    <n v="-122.23"/>
    <s v="Tehama"/>
    <s v="CORNING-1101"/>
    <s v="103331101"/>
    <n v="11000"/>
    <m/>
    <x v="0"/>
    <m/>
    <s v="Agriculture"/>
    <m/>
    <m/>
    <s v="No"/>
    <m/>
    <m/>
    <m/>
    <m/>
    <m/>
    <m/>
    <m/>
    <s v="N"/>
    <s v="N"/>
    <m/>
    <m/>
    <s v="     "/>
    <m/>
    <m/>
    <m/>
    <m/>
    <m/>
    <m/>
    <m/>
    <m/>
    <m/>
    <m/>
    <m/>
    <m/>
    <m/>
    <m/>
    <m/>
    <m/>
    <m/>
    <m/>
    <m/>
  </r>
  <r>
    <s v="20150203"/>
    <s v="     "/>
    <n v="42197"/>
    <s v="7/12"/>
    <x v="0"/>
    <n v="0.82430555555555551"/>
    <s v="29"/>
    <n v="3"/>
    <s v="7"/>
    <x v="2"/>
    <n v="42197"/>
    <n v="0.82430555555555551"/>
    <s v="METALIC BALLOONS GOT INTO TOP OF TRANS POLE, BURN'T WIRE OFF OF DEAD END, DAMAGED JUMPERS"/>
    <s v="     "/>
    <m/>
    <m/>
    <s v="N"/>
    <x v="0"/>
    <s v="1267061"/>
    <s v="15-0047039"/>
    <m/>
    <m/>
    <n v="110507411"/>
    <m/>
    <s v="     "/>
    <x v="1"/>
    <s v="PG&amp;E"/>
    <m/>
    <s v="Vegetation"/>
    <m/>
    <s v="D"/>
    <m/>
    <s v="&lt;3 meters of linear travel"/>
    <s v="Square Feet: 20 x 6; Acreage: "/>
    <s v="Contact - 3rd Party"/>
    <s v="33.c. Balloon contact"/>
    <s v="Contact - 3rd Party"/>
    <s v="All types of equipment / facility failure"/>
    <s v="Contact - Balloon"/>
    <m/>
    <s v="Contact - Balloon"/>
    <s v="Conductor"/>
    <s v="Line to Line"/>
    <s v="0"/>
    <s v="Overhead"/>
    <x v="1"/>
    <s v="Conductor"/>
    <m/>
    <s v="100403587"/>
    <s v="     "/>
    <s v="Non-HFTD"/>
    <x v="0"/>
    <m/>
    <m/>
    <n v="39.511800000000001"/>
    <n v="-122.19799999999999"/>
    <s v="Glenn"/>
    <s v="LOGAN-CREEK-2101"/>
    <s v="103142101"/>
    <m/>
    <s v="N/A"/>
    <x v="0"/>
    <s v="Willows FD"/>
    <s v="Urban"/>
    <m/>
    <m/>
    <s v="No"/>
    <m/>
    <m/>
    <m/>
    <m/>
    <m/>
    <m/>
    <m/>
    <s v="N"/>
    <s v="N"/>
    <m/>
    <m/>
    <s v="     "/>
    <m/>
    <m/>
    <m/>
    <m/>
    <m/>
    <m/>
    <m/>
    <m/>
    <m/>
    <m/>
    <m/>
    <m/>
    <m/>
    <m/>
    <m/>
    <m/>
    <m/>
    <m/>
    <m/>
  </r>
  <r>
    <s v="SAP201517846"/>
    <s v="     "/>
    <n v="42197"/>
    <s v="7/12"/>
    <x v="0"/>
    <m/>
    <s v="29"/>
    <n v="3"/>
    <s v="7"/>
    <x v="2"/>
    <n v="42195"/>
    <m/>
    <s v="Pole replaced due to pole fire; burnt insulator"/>
    <s v="     "/>
    <s v="SAP"/>
    <n v="44580"/>
    <s v="Y"/>
    <x v="0"/>
    <s v="1266225"/>
    <s v="N/A"/>
    <m/>
    <s v="T003438053"/>
    <n v="110506613"/>
    <m/>
    <s v="     "/>
    <x v="0"/>
    <s v="PG&amp;E"/>
    <m/>
    <m/>
    <m/>
    <s v="D"/>
    <m/>
    <s v="Structure-PG&amp;E only"/>
    <m/>
    <s v="Equipment - PG&amp;E"/>
    <s v="34.g. Insulator and brushing damage or failure"/>
    <s v="Equipment - PG&amp;E"/>
    <s v="Insulator failure"/>
    <s v="Insulator failure"/>
    <s v="Insulator"/>
    <m/>
    <m/>
    <m/>
    <s v="Yes"/>
    <s v="Overhead"/>
    <x v="0"/>
    <s v="Insulator"/>
    <m/>
    <s v="101328297"/>
    <s v="     "/>
    <s v="Non-HFTD"/>
    <x v="0"/>
    <m/>
    <m/>
    <n v="39.266599999999997"/>
    <n v="-121.645"/>
    <s v="Sutter"/>
    <s v="LIVE-OAK-1101"/>
    <m/>
    <m/>
    <m/>
    <x v="0"/>
    <m/>
    <m/>
    <m/>
    <m/>
    <s v="No"/>
    <m/>
    <m/>
    <m/>
    <m/>
    <m/>
    <m/>
    <m/>
    <s v="N"/>
    <s v="N"/>
    <m/>
    <m/>
    <s v="     "/>
    <m/>
    <m/>
    <m/>
    <m/>
    <m/>
    <m/>
    <m/>
    <m/>
    <m/>
    <m/>
    <m/>
    <m/>
    <m/>
    <m/>
    <m/>
    <m/>
    <m/>
    <m/>
    <m/>
  </r>
  <r>
    <s v="SAP201517849"/>
    <s v="     "/>
    <n v="42197"/>
    <s v="7/12"/>
    <x v="0"/>
    <m/>
    <s v="29"/>
    <n v="3"/>
    <s v="7"/>
    <x v="2"/>
    <n v="42195"/>
    <m/>
    <s v="branch grew into line and broke service conductor"/>
    <s v="     "/>
    <s v="SAP"/>
    <n v="44580"/>
    <s v="Y"/>
    <x v="0"/>
    <s v="1265991"/>
    <s v="N/A"/>
    <m/>
    <s v="T003437747"/>
    <n v="110505804"/>
    <m/>
    <s v="     "/>
    <x v="0"/>
    <s v="PG&amp;E"/>
    <m/>
    <m/>
    <m/>
    <s v="D"/>
    <m/>
    <s v="Structure-PG&amp;E only"/>
    <m/>
    <s v="Vegetation"/>
    <s v="33.a. Veg. contact"/>
    <s v="Vegetation"/>
    <s v="Veg. contact"/>
    <s v="Veg. contact"/>
    <m/>
    <s v="Veg. contact"/>
    <s v="Service Connector"/>
    <m/>
    <s v="No"/>
    <s v="Overhead"/>
    <x v="0"/>
    <s v="Service Connector"/>
    <m/>
    <m/>
    <s v="     "/>
    <s v="Non-HFTD"/>
    <x v="0"/>
    <m/>
    <m/>
    <n v="38.2607"/>
    <n v="-122.08799999999999"/>
    <s v="Solano"/>
    <s v="CORDELIA-1101"/>
    <m/>
    <m/>
    <m/>
    <x v="0"/>
    <m/>
    <m/>
    <m/>
    <m/>
    <s v="No"/>
    <m/>
    <m/>
    <m/>
    <m/>
    <m/>
    <m/>
    <m/>
    <s v="N"/>
    <s v="N"/>
    <m/>
    <m/>
    <s v="     "/>
    <m/>
    <m/>
    <m/>
    <m/>
    <m/>
    <m/>
    <m/>
    <m/>
    <m/>
    <m/>
    <m/>
    <m/>
    <m/>
    <m/>
    <m/>
    <m/>
    <m/>
    <m/>
    <m/>
  </r>
  <r>
    <s v="20150200"/>
    <s v="     "/>
    <n v="42197"/>
    <s v="7/12"/>
    <x v="0"/>
    <n v="6.3888888888888884E-2"/>
    <s v="29"/>
    <n v="3"/>
    <s v="7"/>
    <x v="2"/>
    <m/>
    <m/>
    <s v="CAL FIRE REQUESTED CONNECTORS. CAUSE OF FIRE. RESAGGED &amp; REPLACED CONNECTORS."/>
    <s v="     "/>
    <m/>
    <m/>
    <s v="N"/>
    <x v="0"/>
    <m/>
    <m/>
    <m/>
    <m/>
    <m/>
    <m/>
    <s v="     "/>
    <x v="1"/>
    <s v="PG&amp;E"/>
    <m/>
    <s v="Vegetation"/>
    <m/>
    <s v="D"/>
    <m/>
    <s v="&lt;0.25"/>
    <s v="Square Feet: ; Acreage: "/>
    <s v="Equipment - PG&amp;E"/>
    <s v="34.m. Connection device damage or failure"/>
    <s v="Equipment - PG&amp;E"/>
    <s v="All types of equipment / facility failure"/>
    <s v="Splice/Clamp/Connector"/>
    <s v="Splice/Clamp/Connector"/>
    <m/>
    <m/>
    <m/>
    <s v="None"/>
    <s v="Overhead"/>
    <x v="1"/>
    <s v="Conductor"/>
    <m/>
    <s v="101528676"/>
    <s v="     "/>
    <s v="Non-HFTD"/>
    <x v="0"/>
    <m/>
    <m/>
    <n v="39.951999999999998"/>
    <n v="-122.23"/>
    <s v="Tehama"/>
    <s v="CORNING-1101"/>
    <s v="103331101"/>
    <m/>
    <s v="N/A"/>
    <x v="0"/>
    <s v="Cal Fire Dept"/>
    <s v="Agriculture"/>
    <m/>
    <m/>
    <s v="No"/>
    <m/>
    <m/>
    <m/>
    <m/>
    <m/>
    <m/>
    <m/>
    <s v="N"/>
    <s v="N"/>
    <m/>
    <m/>
    <s v="     "/>
    <m/>
    <m/>
    <m/>
    <m/>
    <m/>
    <m/>
    <m/>
    <m/>
    <m/>
    <m/>
    <m/>
    <m/>
    <m/>
    <m/>
    <m/>
    <m/>
    <m/>
    <m/>
    <m/>
  </r>
  <r>
    <s v="SAP201517843"/>
    <s v="     "/>
    <n v="42197"/>
    <s v="7/12"/>
    <x v="0"/>
    <m/>
    <s v="29"/>
    <n v="3"/>
    <s v="7"/>
    <x v="2"/>
    <n v="42195"/>
    <m/>
    <s v="Crossarm replaced due to pole fire; failed fuse 10322"/>
    <s v="     "/>
    <s v="SAP"/>
    <n v="44580"/>
    <s v="Y"/>
    <x v="0"/>
    <s v="1265960"/>
    <s v="15-0046711"/>
    <m/>
    <s v="T003437685"/>
    <n v="110500771"/>
    <m/>
    <s v="     "/>
    <x v="0"/>
    <s v="PG&amp;E"/>
    <m/>
    <m/>
    <m/>
    <s v="D"/>
    <m/>
    <s v="Structure-PG&amp;E only"/>
    <m/>
    <s v="Equipment - PG&amp;E"/>
    <s v="34.c. Fuse damage or failure"/>
    <s v="Equipment - PG&amp;E"/>
    <s v="Fuse failure - all"/>
    <s v="Fuse failure - all"/>
    <s v="Fuse"/>
    <m/>
    <m/>
    <s v="Line to Ground"/>
    <s v="Yes"/>
    <s v="Overhead"/>
    <x v="0"/>
    <s v="Fuse"/>
    <m/>
    <s v="100910910"/>
    <s v="     "/>
    <s v="Non-HFTD"/>
    <x v="0"/>
    <m/>
    <m/>
    <n v="37.703899999999997"/>
    <n v="-122.133"/>
    <s v="Alameda"/>
    <s v="GRANT-1104"/>
    <m/>
    <m/>
    <s v="GRANT 1104CB"/>
    <x v="0"/>
    <m/>
    <m/>
    <m/>
    <m/>
    <s v="No"/>
    <m/>
    <m/>
    <m/>
    <m/>
    <m/>
    <m/>
    <m/>
    <s v="N"/>
    <s v="N"/>
    <m/>
    <m/>
    <s v="     "/>
    <m/>
    <m/>
    <m/>
    <m/>
    <m/>
    <m/>
    <m/>
    <m/>
    <m/>
    <m/>
    <m/>
    <m/>
    <m/>
    <m/>
    <m/>
    <m/>
    <m/>
    <m/>
    <m/>
  </r>
  <r>
    <s v="MIA20168421"/>
    <s v="     "/>
    <n v="42563"/>
    <s v="7/12"/>
    <x v="0"/>
    <n v="0.29935185185185187"/>
    <s v="29"/>
    <n v="3"/>
    <s v="7"/>
    <x v="6"/>
    <n v="42563"/>
    <n v="0.29930555555555555"/>
    <s v="Tree grew into line causing fire"/>
    <s v="     "/>
    <s v="FAS"/>
    <n v="44249"/>
    <s v="Y"/>
    <x v="0"/>
    <m/>
    <s v="N/A"/>
    <m/>
    <s v="T003730134"/>
    <m/>
    <m/>
    <s v="     "/>
    <x v="1"/>
    <s v="PG&amp;E"/>
    <m/>
    <m/>
    <m/>
    <s v="D"/>
    <m/>
    <s v="&lt;0.25"/>
    <m/>
    <s v="Vegetation"/>
    <s v="33.a. Veg. contact"/>
    <s v="Vegetation"/>
    <s v="Contact from object"/>
    <s v="Contact - Vegetation"/>
    <m/>
    <s v="Contact - Vegetation"/>
    <s v="Pole"/>
    <m/>
    <s v="Yes"/>
    <s v="Overhead"/>
    <x v="0"/>
    <m/>
    <m/>
    <s v="100243995"/>
    <s v="     "/>
    <s v="Non-HFTD"/>
    <x v="0"/>
    <m/>
    <m/>
    <n v="35.372799999999998"/>
    <n v="-118.988"/>
    <s v="Kern"/>
    <s v="BAKERSFIELD-2106"/>
    <s v="253372106"/>
    <n v="21000"/>
    <m/>
    <x v="0"/>
    <s v="Bakersfield FD"/>
    <s v="Urban"/>
    <m/>
    <m/>
    <s v="No"/>
    <m/>
    <m/>
    <m/>
    <m/>
    <m/>
    <m/>
    <m/>
    <s v="N"/>
    <s v="N"/>
    <m/>
    <m/>
    <s v="     "/>
    <m/>
    <m/>
    <m/>
    <m/>
    <m/>
    <m/>
    <m/>
    <m/>
    <m/>
    <m/>
    <m/>
    <m/>
    <m/>
    <m/>
    <m/>
    <m/>
    <m/>
    <m/>
    <m/>
  </r>
  <r>
    <s v="20170195"/>
    <s v="     "/>
    <n v="42928"/>
    <s v="7/12"/>
    <x v="0"/>
    <m/>
    <s v="28"/>
    <n v="3"/>
    <s v="7"/>
    <x v="0"/>
    <n v="42928"/>
    <n v="0.24374999999999999"/>
    <s v="1 of 3 primary 4 acsr in three spans on grnd. Opnd s/b's 8515, mde safe. sw log 1762214. Fire incident rprt # 17-1296"/>
    <s v="     "/>
    <m/>
    <m/>
    <s v="N"/>
    <x v="0"/>
    <s v="1829586"/>
    <s v="17-0062214"/>
    <m/>
    <m/>
    <n v="113039675"/>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1584920"/>
    <s v="     "/>
    <s v="Non-HFTD"/>
    <x v="0"/>
    <m/>
    <m/>
    <n v="38.3932"/>
    <n v="-121.804"/>
    <s v="Solano"/>
    <s v="VACA-DIXON-1103"/>
    <s v="63591103"/>
    <n v="12000"/>
    <s v="VACA DIXON 11036822"/>
    <x v="0"/>
    <s v="Unknown"/>
    <s v="Agriculture"/>
    <m/>
    <m/>
    <s v="No"/>
    <m/>
    <m/>
    <m/>
    <m/>
    <m/>
    <m/>
    <m/>
    <s v="N"/>
    <s v="N"/>
    <m/>
    <m/>
    <s v="     "/>
    <m/>
    <m/>
    <m/>
    <m/>
    <m/>
    <m/>
    <m/>
    <m/>
    <m/>
    <m/>
    <m/>
    <m/>
    <m/>
    <m/>
    <m/>
    <m/>
    <m/>
    <m/>
    <m/>
  </r>
  <r>
    <s v="FAS224977"/>
    <s v="     "/>
    <n v="42928"/>
    <s v="7/12"/>
    <x v="0"/>
    <m/>
    <s v="28"/>
    <n v="3"/>
    <s v="7"/>
    <x v="0"/>
    <m/>
    <m/>
    <s v="failed transformer; fire"/>
    <s v="     "/>
    <s v="FAS"/>
    <n v="44580"/>
    <s v="Y"/>
    <x v="0"/>
    <m/>
    <s v="N/A"/>
    <m/>
    <s v="150036899"/>
    <m/>
    <m/>
    <s v="     "/>
    <x v="0"/>
    <s v="PG&amp;E"/>
    <m/>
    <m/>
    <m/>
    <s v="D"/>
    <m/>
    <s v="Structure-only"/>
    <m/>
    <s v="Equipment - PG&amp;E"/>
    <s v="34.n. Transformer damage or failure"/>
    <s v="Equipment - PG&amp;E"/>
    <s v="Transformer failure"/>
    <s v="Transformer failure"/>
    <s v="Transformer"/>
    <m/>
    <m/>
    <m/>
    <s v="Yes"/>
    <s v="Overhead"/>
    <x v="0"/>
    <s v="Transformer"/>
    <m/>
    <m/>
    <s v="     "/>
    <s v="Non-HFTD"/>
    <x v="0"/>
    <m/>
    <m/>
    <n v="36.599699999999999"/>
    <n v="-121.89100000000001"/>
    <s v="Monterey"/>
    <s v="DEL-MONTE-2105"/>
    <m/>
    <m/>
    <m/>
    <x v="0"/>
    <s v="Monterey FD"/>
    <m/>
    <m/>
    <m/>
    <s v="No"/>
    <m/>
    <m/>
    <m/>
    <m/>
    <m/>
    <m/>
    <m/>
    <s v="N"/>
    <s v="N"/>
    <m/>
    <m/>
    <s v="     "/>
    <m/>
    <m/>
    <m/>
    <m/>
    <m/>
    <m/>
    <m/>
    <m/>
    <m/>
    <m/>
    <m/>
    <m/>
    <m/>
    <m/>
    <m/>
    <m/>
    <m/>
    <m/>
    <m/>
  </r>
  <r>
    <s v="20170196"/>
    <s v="     "/>
    <n v="42928"/>
    <s v="7/12"/>
    <x v="0"/>
    <m/>
    <s v="28"/>
    <n v="3"/>
    <s v="7"/>
    <x v="0"/>
    <n v="42928"/>
    <n v="0.45"/>
    <s v="At 609 E. Adelaide burnt grass and back of box truck"/>
    <s v="     "/>
    <m/>
    <m/>
    <s v="N"/>
    <x v="0"/>
    <s v="1829821"/>
    <m/>
    <m/>
    <m/>
    <m/>
    <m/>
    <s v="     "/>
    <x v="1"/>
    <s v="PG&amp;E"/>
    <m/>
    <s v="Vegetation"/>
    <s v="Vehicle"/>
    <s v="D"/>
    <m/>
    <s v="&lt;0.25"/>
    <s v="Square Feet: ; Acreage: "/>
    <s v="Contact - 3rd Party"/>
    <s v="33.d. Vehicle contact"/>
    <s v="Contact - 3rd Party"/>
    <s v="All types of equipment / facility failure"/>
    <s v="Contact - Vehicle"/>
    <m/>
    <s v="Contact - Vehicle"/>
    <s v="Pole"/>
    <m/>
    <s v="None"/>
    <s v="Overhead"/>
    <x v="1"/>
    <s v="Conductor"/>
    <m/>
    <s v="103222654"/>
    <s v="     "/>
    <s v="Non-HFTD"/>
    <x v="0"/>
    <m/>
    <m/>
    <n v="36.962499999999999"/>
    <n v="-120.04600000000001"/>
    <s v="Madera"/>
    <s v="STOREY-1108"/>
    <s v="254611107"/>
    <m/>
    <s v="N/A"/>
    <x v="0"/>
    <s v="Barbera Riley  661-5499 ext. 2"/>
    <s v="Urban"/>
    <m/>
    <m/>
    <s v="No"/>
    <m/>
    <m/>
    <m/>
    <m/>
    <m/>
    <m/>
    <m/>
    <s v="N"/>
    <s v="N"/>
    <m/>
    <m/>
    <s v="     "/>
    <m/>
    <m/>
    <m/>
    <m/>
    <m/>
    <m/>
    <m/>
    <m/>
    <m/>
    <m/>
    <m/>
    <m/>
    <m/>
    <m/>
    <m/>
    <m/>
    <m/>
    <m/>
    <m/>
  </r>
  <r>
    <s v="MIA20184678"/>
    <s v="     "/>
    <n v="43293"/>
    <s v="7/12"/>
    <x v="0"/>
    <n v="0.95498842592592592"/>
    <s v="28"/>
    <n v="3"/>
    <s v="7"/>
    <x v="1"/>
    <n v="43293"/>
    <n v="0.95486111111111116"/>
    <s v="KRJ7- Capacitor bank failure, exact location unknown through pge documents. Google earth street view show cap bank on pole id: 101366182, however, GIS does not show cap bank."/>
    <s v="     "/>
    <s v="FAS"/>
    <n v="44252"/>
    <s v="Y"/>
    <x v="0"/>
    <s v="130339"/>
    <s v="N/A"/>
    <m/>
    <s v="T004366570"/>
    <m/>
    <m/>
    <s v="     "/>
    <x v="0"/>
    <s v="PG&amp;E"/>
    <m/>
    <m/>
    <m/>
    <s v="D"/>
    <m/>
    <s v="Structure-PG&amp;E only"/>
    <m/>
    <s v="Equipment - PG&amp;E"/>
    <s v="34.a. Capacitor bank damage or failure"/>
    <s v="Equipment - PG&amp;E"/>
    <s v="All types of equipment / facility failure"/>
    <s v="Capacitor bank failure"/>
    <s v="Capacitor Bank"/>
    <m/>
    <m/>
    <m/>
    <s v="Yes"/>
    <s v="Overhead"/>
    <x v="0"/>
    <m/>
    <m/>
    <s v="TV736"/>
    <s v="     "/>
    <s v="Non-HFTD"/>
    <x v="0"/>
    <m/>
    <m/>
    <n v="37.846800000000002"/>
    <n v="-122.254"/>
    <s v="Alameda"/>
    <s v="OAKLAND-D-1112"/>
    <m/>
    <n v="11000"/>
    <m/>
    <x v="0"/>
    <m/>
    <s v="Urban"/>
    <m/>
    <m/>
    <s v="No"/>
    <m/>
    <m/>
    <m/>
    <m/>
    <m/>
    <m/>
    <m/>
    <s v="N"/>
    <s v="N"/>
    <m/>
    <m/>
    <s v="     "/>
    <m/>
    <m/>
    <m/>
    <m/>
    <m/>
    <m/>
    <m/>
    <m/>
    <m/>
    <m/>
    <m/>
    <m/>
    <m/>
    <m/>
    <m/>
    <m/>
    <m/>
    <m/>
    <m/>
  </r>
  <r>
    <s v="20190562"/>
    <s v="     "/>
    <n v="43658"/>
    <s v="7/12"/>
    <x v="0"/>
    <m/>
    <s v="28"/>
    <n v="3"/>
    <s v="7"/>
    <x v="3"/>
    <n v="43658"/>
    <m/>
    <s v="Vegetation caused riser fire, limited to structure only"/>
    <s v="     "/>
    <s v="FAS"/>
    <m/>
    <s v="N"/>
    <x v="0"/>
    <s v="446035"/>
    <m/>
    <m/>
    <s v="T004697391"/>
    <n v="0"/>
    <m/>
    <s v="     "/>
    <x v="0"/>
    <s v="PG&amp;E"/>
    <m/>
    <m/>
    <m/>
    <s v="D"/>
    <m/>
    <s v="&lt;3 meters of linear travel"/>
    <m/>
    <s v="Equipment - PG&amp;E"/>
    <s v="34.o. Other"/>
    <s v="Equipment - PG&amp;E"/>
    <m/>
    <m/>
    <s v="Riser Cable"/>
    <m/>
    <m/>
    <m/>
    <m/>
    <s v="Overhead"/>
    <x v="0"/>
    <s v="Riser Cable"/>
    <m/>
    <s v="100000028975"/>
    <s v="     "/>
    <s v="Non-HFTD"/>
    <x v="0"/>
    <m/>
    <m/>
    <n v="37.658999999999999"/>
    <n v="-121.874"/>
    <s v="ALAMEDA"/>
    <s v="NEWARK-1102"/>
    <m/>
    <m/>
    <m/>
    <x v="0"/>
    <s v="CAL FIRE"/>
    <m/>
    <m/>
    <m/>
    <s v="No"/>
    <m/>
    <m/>
    <m/>
    <m/>
    <m/>
    <m/>
    <m/>
    <s v="N"/>
    <s v="N"/>
    <m/>
    <m/>
    <s v="     "/>
    <m/>
    <m/>
    <m/>
    <m/>
    <m/>
    <m/>
    <m/>
    <m/>
    <m/>
    <m/>
    <m/>
    <m/>
    <m/>
    <m/>
    <m/>
    <m/>
    <m/>
    <m/>
    <m/>
  </r>
  <r>
    <s v="20190561"/>
    <s v="     "/>
    <n v="43658"/>
    <s v="7/12"/>
    <x v="0"/>
    <m/>
    <s v="28"/>
    <n v="3"/>
    <s v="7"/>
    <x v="3"/>
    <n v="43658"/>
    <m/>
    <s v="Wire down, fire &lt; 1 meter"/>
    <s v="     "/>
    <s v="FAS"/>
    <m/>
    <s v="N"/>
    <x v="0"/>
    <s v="445593"/>
    <s v="19-0076603"/>
    <m/>
    <s v="T004696924"/>
    <n v="117593988"/>
    <m/>
    <s v="     "/>
    <x v="0"/>
    <s v="PG&amp;E"/>
    <m/>
    <m/>
    <m/>
    <s v="D"/>
    <m/>
    <s v="&lt;3 meters of linear travel"/>
    <m/>
    <s v="Equipment - PG&amp;E"/>
    <s v="34.o. Other"/>
    <s v="Equipment - PG&amp;E"/>
    <m/>
    <m/>
    <s v="Fuse"/>
    <m/>
    <m/>
    <s v="Line to Ground"/>
    <m/>
    <s v="Overhead"/>
    <x v="0"/>
    <s v="Fuse"/>
    <m/>
    <s v="062061102-2101125628{5059}"/>
    <s v="     "/>
    <s v="Non-HFTD"/>
    <x v="0"/>
    <m/>
    <m/>
    <n v="38.4375"/>
    <n v="-121.837"/>
    <s v="SOLANO"/>
    <s v="DIXON-1102"/>
    <m/>
    <m/>
    <s v="DIXON 110212352"/>
    <x v="0"/>
    <s v="Unknwn"/>
    <m/>
    <m/>
    <m/>
    <s v="No"/>
    <m/>
    <m/>
    <m/>
    <m/>
    <m/>
    <m/>
    <m/>
    <s v="N"/>
    <s v="N"/>
    <m/>
    <m/>
    <s v="     "/>
    <m/>
    <m/>
    <m/>
    <m/>
    <m/>
    <m/>
    <m/>
    <m/>
    <m/>
    <m/>
    <m/>
    <m/>
    <m/>
    <m/>
    <m/>
    <m/>
    <m/>
    <m/>
    <m/>
  </r>
  <r>
    <s v="20190565"/>
    <s v="     "/>
    <n v="43658"/>
    <s v="7/12"/>
    <x v="0"/>
    <m/>
    <s v="28"/>
    <n v="3"/>
    <s v="7"/>
    <x v="3"/>
    <n v="43658"/>
    <n v="0.73819444444444449"/>
    <s v="Troubleman Notes: COLD SHRINKS OVER 700 AL. CABLE SPLIT CAUSING GROUND WIRE TO CONTACT 277/480 VOLT CONNECTOR. STARTED 200 SQ. FT. GRASS ONLY FIRE. OWNER  PUT OUT FIRE. HOT LEG CONTACT WITH GROUND WIRE CAUSED VOLTAGE FLUCTUATION. DAMAGED CUSTOMER IRRIGATION PUMP. CUSTOMER WILL SUBMIT CLAIM FOR REPAIR. Grass fire per notes. Added Asset Family - Affected &quot;Service&quot; as hot leg contacted ground and caused outage. Focal point indicates trasformer CGC 318851549660 level sustained  outage (2 customers) for 118 min. Meter 1010432662. FocalPoint data in folder."/>
    <s v="     "/>
    <s v="FAS"/>
    <m/>
    <s v="N"/>
    <x v="0"/>
    <s v="447665"/>
    <s v="19-0076952"/>
    <m/>
    <s v="T004697692"/>
    <n v="0"/>
    <m/>
    <s v="     "/>
    <x v="1"/>
    <s v="PG&amp;E"/>
    <m/>
    <m/>
    <m/>
    <s v="D"/>
    <s v="S"/>
    <s v="&lt;3 meters of linear travel"/>
    <m/>
    <s v="Equipment - PG&amp;E"/>
    <s v="34.b. Conductor damage or failure"/>
    <s v="Equipment - PG&amp;E"/>
    <s v="All types of equipment / facility failure"/>
    <s v="Conductor failure-all"/>
    <s v="Conductor - Primary"/>
    <m/>
    <m/>
    <s v="Line to Ground"/>
    <m/>
    <s v="Overhead"/>
    <x v="3"/>
    <s v="Conductor - Primary"/>
    <m/>
    <s v="318851549660"/>
    <s v="     "/>
    <s v="Non-HFTD"/>
    <x v="0"/>
    <m/>
    <m/>
    <n v="37.859900000000003"/>
    <n v="-120.90600000000001"/>
    <s v="STANISLAUS"/>
    <s v="VALLEY-HOME-1703"/>
    <m/>
    <m/>
    <s v="VALLEY HOME 1703CB"/>
    <x v="0"/>
    <m/>
    <s v="Herbaceous"/>
    <m/>
    <m/>
    <s v="No"/>
    <m/>
    <m/>
    <m/>
    <m/>
    <m/>
    <m/>
    <m/>
    <s v="N"/>
    <s v="N"/>
    <m/>
    <m/>
    <s v="     "/>
    <m/>
    <m/>
    <m/>
    <m/>
    <m/>
    <m/>
    <m/>
    <m/>
    <m/>
    <m/>
    <m/>
    <m/>
    <m/>
    <m/>
    <m/>
    <m/>
    <m/>
    <m/>
    <m/>
  </r>
  <r>
    <s v="20190566"/>
    <s v="     "/>
    <n v="43658"/>
    <s v="7/12"/>
    <x v="0"/>
    <m/>
    <s v="28"/>
    <n v="3"/>
    <s v="7"/>
    <x v="3"/>
    <n v="43658"/>
    <n v="0.81666666666666665"/>
    <s v="Tree branch fell into conductor and burnt down phase"/>
    <s v="     "/>
    <s v="FAS"/>
    <m/>
    <s v="N"/>
    <x v="0"/>
    <s v="447762"/>
    <s v="19-0076962"/>
    <m/>
    <s v="T004697772"/>
    <n v="117597444"/>
    <m/>
    <s v="     "/>
    <x v="1"/>
    <s v="PG&amp;E"/>
    <m/>
    <m/>
    <m/>
    <s v="D"/>
    <m/>
    <s v="&lt;0.25"/>
    <m/>
    <s v="Vegetation"/>
    <s v="33.a. Veg. contact"/>
    <s v="Vegetation"/>
    <s v="Contact from object"/>
    <s v="Contact - Vegetation"/>
    <m/>
    <s v="Contact - Vegetation"/>
    <s v="Splice/Clamp/Connector"/>
    <s v="Line to Ground"/>
    <m/>
    <s v="Overhead"/>
    <x v="0"/>
    <s v="Splice/Clamp/Connector"/>
    <m/>
    <s v="254441106"/>
    <s v="     "/>
    <s v="Non-HFTD"/>
    <x v="0"/>
    <m/>
    <m/>
    <n v="36.807899999999997"/>
    <n v="-119.526"/>
    <s v="FRESNO"/>
    <s v="RAINBOW-1106"/>
    <m/>
    <m/>
    <s v="RAINBOW 1106367670"/>
    <x v="0"/>
    <m/>
    <s v="Agriculture"/>
    <m/>
    <m/>
    <s v="No"/>
    <m/>
    <m/>
    <m/>
    <m/>
    <m/>
    <m/>
    <m/>
    <s v="N"/>
    <s v="N"/>
    <m/>
    <m/>
    <s v="     "/>
    <s v="36.48270000"/>
    <s v="-119.31440000"/>
    <s v="Jul 16 2019 12:00AM"/>
    <s v="BranchFail"/>
    <s v="HEALTHY ITALIAN STONE PINE HAD A GREEN LIMB SPLIT AND SAG ONTO THE PRIMARY LINES CAUSING ONE PHASE TO COME DOWN. CONFIRM LINE ON GROUND. TREE IS IN COMPLIANCE"/>
    <s v="PINI"/>
    <s v="48"/>
    <s v="31"/>
    <s v="10"/>
    <s v="None"/>
    <s v="None"/>
    <s v="N"/>
    <s v="1"/>
    <m/>
    <s v="Valley"/>
    <s v="D"/>
    <s v="CrossArm"/>
    <s v="BareWire"/>
    <s v="2"/>
  </r>
  <r>
    <s v="20190564"/>
    <s v="     "/>
    <n v="43658"/>
    <s v="7/12"/>
    <x v="0"/>
    <m/>
    <s v="28"/>
    <n v="3"/>
    <s v="7"/>
    <x v="3"/>
    <n v="43658"/>
    <m/>
    <s v="Vegetation into line, &lt; 1 meter"/>
    <s v="     "/>
    <s v="FAS"/>
    <m/>
    <s v="N"/>
    <x v="0"/>
    <s v="446213"/>
    <s v="19-0076832"/>
    <m/>
    <s v="T004697412"/>
    <n v="117596380"/>
    <m/>
    <s v="     "/>
    <x v="0"/>
    <s v="PG&amp;E"/>
    <m/>
    <m/>
    <m/>
    <s v="D"/>
    <m/>
    <s v="&lt;3 meters of linear travel"/>
    <m/>
    <s v="Vegetation"/>
    <s v="33.a. Veg. contact"/>
    <s v="Vegetation"/>
    <s v="Contact from object"/>
    <s v="Contact - Vegetation"/>
    <m/>
    <s v="Contact - Vegetation"/>
    <m/>
    <s v="Line to Ground"/>
    <m/>
    <s v="Overhead"/>
    <x v="0"/>
    <m/>
    <m/>
    <s v="043381101-2100948137{5097}"/>
    <s v="     "/>
    <s v="Non-HFTD"/>
    <x v="0"/>
    <m/>
    <m/>
    <n v="38.914200000000001"/>
    <n v="-123.709"/>
    <s v="MENDOCINO"/>
    <s v="POINT-ARENA-1101"/>
    <m/>
    <m/>
    <s v="POINT ARENA 1101474"/>
    <x v="0"/>
    <s v="their left"/>
    <m/>
    <m/>
    <m/>
    <s v="No"/>
    <m/>
    <m/>
    <m/>
    <m/>
    <m/>
    <m/>
    <m/>
    <s v="N"/>
    <s v="N"/>
    <m/>
    <m/>
    <s v="     "/>
    <s v="38.89686700"/>
    <s v="-123.59864100"/>
    <s v="Jul 18 2019 12:00AM"/>
    <s v="BranchFail"/>
    <s v="Mature Tan oak had a limb failure in the lower canopy.  The tree had very minor defects such as old spars near the break."/>
    <s v="TAN"/>
    <s v="65"/>
    <s v="18"/>
    <s v="30"/>
    <s v="Slight"/>
    <s v="Slight"/>
    <s v="N"/>
    <s v="1"/>
    <m/>
    <s v="Ridge"/>
    <s v="A"/>
    <s v="CrossArm"/>
    <s v="BareWire"/>
    <s v="2"/>
  </r>
  <r>
    <s v="20190563"/>
    <s v="     "/>
    <n v="43658"/>
    <s v="7/12"/>
    <x v="0"/>
    <m/>
    <s v="28"/>
    <n v="3"/>
    <s v="7"/>
    <x v="3"/>
    <n v="43658"/>
    <m/>
    <s v="Wind blew tarp into lines"/>
    <s v="     "/>
    <s v="FAS"/>
    <m/>
    <s v="N"/>
    <x v="0"/>
    <s v="447334"/>
    <m/>
    <m/>
    <s v="T004697575"/>
    <n v="0"/>
    <m/>
    <s v="     "/>
    <x v="1"/>
    <s v="PG&amp;E"/>
    <m/>
    <m/>
    <m/>
    <s v="D"/>
    <m/>
    <s v="&lt;0.25"/>
    <m/>
    <s v="Wire-Wire Contact"/>
    <s v="35.a. Wire-to-wire contact / contamination"/>
    <s v="Wire-Wire Contact"/>
    <s v="Contact from object"/>
    <s v="Contact from Object - Other"/>
    <m/>
    <m/>
    <m/>
    <m/>
    <m/>
    <s v="Overhead"/>
    <x v="3"/>
    <s v="Conductor - Primary"/>
    <m/>
    <s v="253372104"/>
    <s v="     "/>
    <s v="Non-HFTD"/>
    <x v="0"/>
    <m/>
    <m/>
    <n v="35.333799999999997"/>
    <n v="-118.991"/>
    <s v="KERN"/>
    <s v="BAKERSFIELD-2104"/>
    <m/>
    <m/>
    <m/>
    <x v="0"/>
    <s v="Bakersfield FD"/>
    <s v="Urban"/>
    <m/>
    <m/>
    <s v="No"/>
    <m/>
    <m/>
    <m/>
    <m/>
    <m/>
    <m/>
    <m/>
    <s v="N"/>
    <s v="N"/>
    <m/>
    <m/>
    <s v="     "/>
    <m/>
    <m/>
    <m/>
    <m/>
    <m/>
    <m/>
    <m/>
    <m/>
    <m/>
    <m/>
    <m/>
    <m/>
    <m/>
    <m/>
    <m/>
    <m/>
    <m/>
    <m/>
    <m/>
  </r>
  <r>
    <s v="20200812"/>
    <s v="     "/>
    <n v="44024"/>
    <s v="7/12"/>
    <x v="0"/>
    <n v="0.75624999999999998"/>
    <s v="29"/>
    <n v="3"/>
    <s v="7"/>
    <x v="4"/>
    <n v="44024"/>
    <n v="0.75555555555555554"/>
    <s v="On July 12, 2020 at 1830 hours, a PG&amp;E Troubleman patrolled the Jameson 1102 12kV Distribution Circuit number 063801102, near 4350 Green Valley Rd, Fairfield, CA 94534. The customer reported sparking wires with the pole and vegetation on fire. The troubleman observed a bare spot at the pole, with a hot leg laying on the neutral. Damage to the connectors was found and the mid-span repair spot was in service. Both hot legs were found melted together. Initial analysis indicates the cause was an overhead connector that burnt open. Cal Fire responded to and extinguished the fire. We replaced 90' of service drop for the triplex number two. All the repairs were completed and the line was returned to service on July 12, 2020 at 1955 hours. This information is preliminary."/>
    <s v="     "/>
    <s v="FAS"/>
    <m/>
    <s v="N"/>
    <x v="0"/>
    <s v="963043"/>
    <m/>
    <m/>
    <s v="T005010178"/>
    <m/>
    <m/>
    <s v="     "/>
    <x v="1"/>
    <s v="PG&amp;E"/>
    <m/>
    <s v="Vegetation"/>
    <m/>
    <s v="D"/>
    <s v="D"/>
    <s v="&lt;3 meters of linear travel"/>
    <m/>
    <s v="Equipment - PG&amp;E"/>
    <s v="34.b. Conductor damage or failure"/>
    <s v="Equipment - PG&amp;E"/>
    <s v="All types of equipment / facility failure"/>
    <s v="Conductor failure-all"/>
    <s v="Conductor - Primary"/>
    <m/>
    <m/>
    <m/>
    <m/>
    <s v="Overhead"/>
    <x v="3"/>
    <s v="Conductor - Primary"/>
    <s v="Conductor - Primary"/>
    <s v="Circuit ID: 063801102"/>
    <s v="     "/>
    <s v="Non-HFTD"/>
    <x v="0"/>
    <m/>
    <m/>
    <n v="38.254300000000001"/>
    <n v="-122.161"/>
    <s v="Solano"/>
    <s v="JAMESON-1102"/>
    <m/>
    <n v="12000"/>
    <m/>
    <x v="0"/>
    <s v="Cal Fire"/>
    <s v="Urban"/>
    <m/>
    <m/>
    <s v="No"/>
    <m/>
    <m/>
    <m/>
    <m/>
    <m/>
    <m/>
    <m/>
    <s v="N"/>
    <s v="N"/>
    <m/>
    <m/>
    <s v="     "/>
    <m/>
    <m/>
    <m/>
    <m/>
    <m/>
    <m/>
    <m/>
    <m/>
    <m/>
    <m/>
    <m/>
    <m/>
    <m/>
    <m/>
    <m/>
    <m/>
    <m/>
    <m/>
    <m/>
  </r>
  <r>
    <s v="20200809"/>
    <s v="     "/>
    <n v="44024"/>
    <s v="7/12"/>
    <x v="0"/>
    <n v="0.19722222222222222"/>
    <s v="29"/>
    <n v="3"/>
    <s v="7"/>
    <x v="4"/>
    <n v="44024"/>
    <m/>
    <s v="On July 12, 2020 at 0444 hours, a PG&amp;E Troubleman was dispatched to the  ROUND MTN-COTTONWOOD #3-230kV line at structure 58/524. There was a momentary outage. There was also a fire at the base of the structure between 3 meters and .25 acres. The cause of the ignition is believed to be avain contamination."/>
    <s v="     "/>
    <s v="TOTL"/>
    <m/>
    <s v="N"/>
    <x v="0"/>
    <m/>
    <m/>
    <s v="INT-13828"/>
    <s v="T005009817"/>
    <m/>
    <m/>
    <s v="     "/>
    <x v="1"/>
    <s v="PG&amp;E"/>
    <m/>
    <s v="Vegetation"/>
    <m/>
    <s v="T"/>
    <s v="T"/>
    <s v="&lt;0.25"/>
    <m/>
    <s v="Contamination"/>
    <s v="36.a. Contamination"/>
    <s v="Equipment - PG&amp;E"/>
    <s v="Contamination"/>
    <s v="Tracking"/>
    <m/>
    <m/>
    <m/>
    <m/>
    <m/>
    <s v="Overhead"/>
    <x v="4"/>
    <s v="Insulator"/>
    <s v="Tower Footings, Insulator"/>
    <s v="58/524"/>
    <s v="     "/>
    <s v="Non-HFTD"/>
    <x v="0"/>
    <n v="246"/>
    <m/>
    <n v="40.4178"/>
    <n v="-122.249"/>
    <s v="Shasta"/>
    <s v="ROUND-MTN-COTTONWOOD-#3-230KV"/>
    <m/>
    <n v="230000"/>
    <s v="N/A"/>
    <x v="0"/>
    <s v="Cottonwood FD"/>
    <s v="Agriculture"/>
    <m/>
    <m/>
    <s v="No"/>
    <m/>
    <m/>
    <m/>
    <m/>
    <m/>
    <m/>
    <m/>
    <s v="N"/>
    <s v="N"/>
    <m/>
    <m/>
    <s v="     "/>
    <m/>
    <m/>
    <m/>
    <m/>
    <m/>
    <m/>
    <m/>
    <m/>
    <m/>
    <m/>
    <m/>
    <m/>
    <m/>
    <m/>
    <m/>
    <m/>
    <m/>
    <m/>
    <m/>
  </r>
  <r>
    <s v="20200840"/>
    <s v="     "/>
    <n v="44024"/>
    <s v="7/12"/>
    <x v="0"/>
    <n v="0.46458333333333335"/>
    <s v="29"/>
    <n v="3"/>
    <s v="7"/>
    <x v="4"/>
    <n v="44024"/>
    <n v="0.47638888888888886"/>
    <s v="On July 12, 2020 at 1109 hours, a PG&amp;E Troubleman was dispatched to the Hicks 1116 12kV Distribution Circuit on Blossom Terrace Court, Los Gatos in response to arcing wires in a tree. Initial analysis indicates vegetation contact caused the ignition. PG&amp;E Troubleman reports a very large branch off of a liquid amber fell into the conductor pulling the primary down and burned up the secondary. The Troubleman shut the primary off, put the primary back up where it was supposed to be, sectionalized the secondary followed by turning the primary back on. The liquid amber appeared to be healthy and due to the tree being green, the tree did not catch fire but had some smoldering of &lt; 1 meter. Fire was suppressed by Santa Clara County Fire Department."/>
    <s v="     "/>
    <s v="FAS"/>
    <m/>
    <s v="N"/>
    <x v="0"/>
    <s v="962826"/>
    <s v="20-0070966"/>
    <m/>
    <s v="T005009968"/>
    <n v="119359149"/>
    <m/>
    <s v="     "/>
    <x v="0"/>
    <s v="PG&amp;E"/>
    <m/>
    <s v="Vegetation"/>
    <m/>
    <s v="D"/>
    <s v="D"/>
    <s v="&lt;3 meters of linear travel"/>
    <s v="tree smoldering"/>
    <s v="Vegetation"/>
    <s v="33.a. Veg. contact"/>
    <s v="Vegetation"/>
    <s v="Contact from object"/>
    <s v="Contact - Vegetation"/>
    <m/>
    <s v="Contact - Vegetation"/>
    <s v="Conductor - Secondary"/>
    <s v="Force Out"/>
    <m/>
    <s v="Overhead"/>
    <x v="1"/>
    <s v="Conductor - Secondary"/>
    <s v="Conductor - Secondary"/>
    <s v="Circuit ID: 083431116"/>
    <s v="     "/>
    <s v="Non-HFTD"/>
    <x v="0"/>
    <m/>
    <m/>
    <n v="37.238399999999999"/>
    <n v="-121.938"/>
    <s v="Santa Clara"/>
    <s v="HICKS-1116"/>
    <m/>
    <n v="750"/>
    <s v="N/A"/>
    <x v="0"/>
    <s v="Santa Clara County FD"/>
    <s v="Urban"/>
    <m/>
    <m/>
    <s v="No"/>
    <m/>
    <m/>
    <m/>
    <m/>
    <m/>
    <m/>
    <m/>
    <s v="N"/>
    <s v="N"/>
    <m/>
    <m/>
    <s v="     "/>
    <s v="37.23850500"/>
    <s v="-121.93789420"/>
    <s v="Jul 27 2020 12:00AM"/>
    <s v="BranchFail"/>
    <s v="Evidence of freshly broken branch in tree and some debris on ground. No branch found."/>
    <s v="LIQ"/>
    <s v="80"/>
    <s v="23"/>
    <s v="17"/>
    <s v="None"/>
    <s v="Slight"/>
    <s v="N"/>
    <s v="1"/>
    <m/>
    <s v="Plain"/>
    <s v="D"/>
    <s v="CrossArm"/>
    <s v="BareWire"/>
    <s v="1"/>
  </r>
  <r>
    <s v="20211049"/>
    <s v="     "/>
    <n v="44389"/>
    <s v="7/12"/>
    <x v="0"/>
    <n v="0.51111111111111107"/>
    <s v="29"/>
    <n v="3"/>
    <s v="7"/>
    <x v="5"/>
    <n v="44389"/>
    <m/>
    <s v="Leaning tree limb made contact with overhead primary circuit, resulting in a 1 meter - &lt; 3 meter grass fire. This information is preliminary."/>
    <s v="     "/>
    <s v="FAS"/>
    <m/>
    <s v="N"/>
    <x v="0"/>
    <m/>
    <s v="21-0088136"/>
    <m/>
    <s v="0003120411, T005339497"/>
    <n v="121715000"/>
    <m/>
    <s v="     "/>
    <x v="1"/>
    <s v="PG&amp;E"/>
    <m/>
    <s v="Vegetation"/>
    <s v="Crossarm, Conductor - Primary"/>
    <s v="D"/>
    <s v="D"/>
    <s v="&lt;0.25"/>
    <m/>
    <s v="Vegetation"/>
    <s v="33.a. Veg. contact"/>
    <s v="Vegetation"/>
    <s v="Contact from object"/>
    <s v="Veg. contact"/>
    <m/>
    <s v="Veg. contact"/>
    <s v="Conductor - Primary"/>
    <s v="Force Out"/>
    <s v="N"/>
    <s v="Overhead"/>
    <x v="3"/>
    <s v="Conductor - Primary"/>
    <s v="Crossarm, Conductor - Primary"/>
    <s v="100986618"/>
    <s v="     "/>
    <s v="Non-HFTD"/>
    <x v="0"/>
    <n v="105"/>
    <m/>
    <n v="40.119300000000003"/>
    <n v="-123.752"/>
    <s v="Humboldt"/>
    <s v="GARBERVILLE-1101"/>
    <m/>
    <n v="12000"/>
    <m/>
    <x v="0"/>
    <s v="Cal Fire"/>
    <s v="Hardwood Forest"/>
    <s v="Brush fuel model"/>
    <s v="grass and brush"/>
    <s v="No"/>
    <m/>
    <m/>
    <m/>
    <m/>
    <m/>
    <m/>
    <m/>
    <s v="N"/>
    <s v="N"/>
    <m/>
    <m/>
    <s v="     "/>
    <s v="40.11980000"/>
    <s v="-123.75190000"/>
    <s v="Jul 14 2021 12:00AM"/>
    <s v="BranchFail"/>
    <s v="AN OAK BEHIND THE OAK THAT CAUSED THE OUTAGE HAD A SPAR BRAKE OUT DUE TO HEAT AND LEANING WEIGHT OF THE TOP. THE SPAR FAILED INTO THE TREE IN FRONT OF IT CAUSING THAT TOP TO BREAK OUT AND FAIL INTO LINES BREAKING A CROSS ARM. THE WIRES LANDED ON AN OLD FIR STUMP THAT WAS DIRECTLY UNDER LINES RESULTING IN A SMALL FIRE."/>
    <s v="OAKK"/>
    <s v="45"/>
    <s v="13"/>
    <s v="20"/>
    <s v="Moderate"/>
    <s v="None"/>
    <s v="N"/>
    <s v="1"/>
    <m/>
    <s v="Hillside"/>
    <s v="A"/>
    <s v="CrossArm"/>
    <s v="BareWire"/>
    <s v="2"/>
  </r>
  <r>
    <s v="20140076"/>
    <s v="     "/>
    <n v="41833"/>
    <s v="7/13"/>
    <x v="0"/>
    <n v="0.77916666666666667"/>
    <s v="29"/>
    <n v="3"/>
    <s v="7"/>
    <x v="7"/>
    <n v="41833"/>
    <n v="0.77916666666666667"/>
    <s v="TREE BRANCH REMOVED"/>
    <s v="     "/>
    <m/>
    <m/>
    <s v="N"/>
    <x v="0"/>
    <s v="1048725"/>
    <s v="14-0044156"/>
    <m/>
    <m/>
    <m/>
    <m/>
    <s v="     "/>
    <x v="1"/>
    <s v="PG&amp;E"/>
    <m/>
    <s v="Vegetation"/>
    <m/>
    <s v="D"/>
    <m/>
    <s v="&lt;0.25"/>
    <s v="Square Feet: 20 x 40; Acreage: "/>
    <s v="Vegetation"/>
    <s v="33.a. Veg. contact"/>
    <s v="Vegetation"/>
    <s v="All types of equipment / facility failure"/>
    <s v="Contact - Vegetation"/>
    <m/>
    <s v="Contact - Vegetation"/>
    <s v="Conductor"/>
    <s v="None"/>
    <s v=" "/>
    <s v="Overhead"/>
    <x v="3"/>
    <s v="Conductor"/>
    <m/>
    <s v="43712 CRISPIN RD"/>
    <s v="     "/>
    <s v="Non-HFTD"/>
    <x v="0"/>
    <m/>
    <m/>
    <n v="38.9756"/>
    <n v="-123.681"/>
    <s v="Mendocino"/>
    <s v="ELK-1101"/>
    <s v="42981101"/>
    <n v="12000"/>
    <s v="ELK 1101900"/>
    <x v="0"/>
    <s v="Cal Fire Dept"/>
    <s v="Herbaceous"/>
    <m/>
    <m/>
    <s v="No"/>
    <m/>
    <m/>
    <m/>
    <m/>
    <m/>
    <m/>
    <m/>
    <s v="N"/>
    <s v="N"/>
    <m/>
    <m/>
    <s v="     "/>
    <s v="38.97557000"/>
    <s v="-123.68068000"/>
    <s v="Jul 14 2014 12:00AM"/>
    <s v="BranchFail"/>
    <s v="A green limb out of a healthy Monterey pine tree failed at its attachment point and fell on the 12kV distribution lines.  The limb hung over the conductors, and failed during strong winds.  From the look of the attachment point, it appears that the limb had partially failed at some point in the past, but remained alive and green.  The outage caused a small grass fire below the conductors."/>
    <s v="PINM"/>
    <s v="48"/>
    <s v="17"/>
    <s v="9"/>
    <s v="Slight"/>
    <s v="None"/>
    <s v="N"/>
    <s v="1"/>
    <m/>
    <s v="Plain"/>
    <s v="A"/>
    <s v="CrossArm"/>
    <s v="BareWire"/>
    <s v="0"/>
  </r>
  <r>
    <s v="SAP201420977"/>
    <s v="     "/>
    <n v="41833"/>
    <s v="7/13"/>
    <x v="0"/>
    <m/>
    <s v="29"/>
    <n v="3"/>
    <s v="7"/>
    <x v="7"/>
    <n v="41831"/>
    <m/>
    <s v="vegetation contact; fire in trees due to conductor"/>
    <s v="     "/>
    <s v="SAP"/>
    <n v="44580"/>
    <s v="Y"/>
    <x v="0"/>
    <s v="1048132"/>
    <s v="N/A"/>
    <m/>
    <s v="T003155280"/>
    <n v="108567679"/>
    <m/>
    <s v="     "/>
    <x v="0"/>
    <s v="PG&amp;E"/>
    <m/>
    <m/>
    <m/>
    <s v="D"/>
    <m/>
    <s v="Structure-PG&amp;E only"/>
    <m/>
    <s v="Vegetation"/>
    <s v="33.a. Veg. contact"/>
    <s v="Vegetation"/>
    <s v="Veg. contact"/>
    <s v="Veg. contact"/>
    <m/>
    <s v="Veg. contact"/>
    <s v="Conductor - All"/>
    <m/>
    <s v="Yes"/>
    <s v="Overhead"/>
    <x v="0"/>
    <s v="Conductor - All"/>
    <m/>
    <s v="101311661"/>
    <s v="     "/>
    <s v="Non-HFTD"/>
    <x v="0"/>
    <m/>
    <m/>
    <n v="39.063200000000002"/>
    <n v="-121.628"/>
    <s v="Sutter"/>
    <s v="BOGUE-1106"/>
    <m/>
    <m/>
    <m/>
    <x v="0"/>
    <m/>
    <m/>
    <m/>
    <m/>
    <s v="No"/>
    <m/>
    <m/>
    <m/>
    <m/>
    <m/>
    <m/>
    <m/>
    <s v="N"/>
    <s v="N"/>
    <m/>
    <m/>
    <s v="     "/>
    <m/>
    <m/>
    <m/>
    <m/>
    <m/>
    <m/>
    <m/>
    <m/>
    <m/>
    <m/>
    <m/>
    <m/>
    <m/>
    <m/>
    <m/>
    <m/>
    <m/>
    <m/>
    <m/>
  </r>
  <r>
    <s v="20150205"/>
    <s v="     "/>
    <n v="42198"/>
    <s v="7/13"/>
    <x v="0"/>
    <n v="0.71111111111111114"/>
    <s v="29"/>
    <n v="3"/>
    <s v="7"/>
    <x v="2"/>
    <n v="42198"/>
    <n v="0.71111111111111114"/>
    <s v="MYLAR BALLOONS CAUSED BRUSH FIRE"/>
    <s v="     "/>
    <m/>
    <m/>
    <s v="N"/>
    <x v="0"/>
    <s v="1267514"/>
    <s v="15-0047238"/>
    <m/>
    <m/>
    <m/>
    <m/>
    <s v="     "/>
    <x v="1"/>
    <s v="PG&amp;E"/>
    <m/>
    <s v="Vegetation"/>
    <m/>
    <s v="D"/>
    <m/>
    <s v="&lt;0.25"/>
    <s v="Square Feet: ; Acreage: "/>
    <s v="Contact - 3rd Party"/>
    <s v="33.c. Balloon contact"/>
    <s v="Contact - 3rd Party"/>
    <s v="All types of equipment / facility failure"/>
    <s v="Contact - Balloon"/>
    <m/>
    <s v="Contact - Balloon"/>
    <s v="Conductor"/>
    <s v="Line to Line"/>
    <s v="PACIFIC BELL"/>
    <s v="Overhead"/>
    <x v="3"/>
    <s v="Conductor"/>
    <m/>
    <s v="101435021"/>
    <s v="     "/>
    <s v="Non-HFTD"/>
    <x v="0"/>
    <m/>
    <m/>
    <n v="37.968000000000004"/>
    <n v="-122.35899999999999"/>
    <s v="Contra Costa"/>
    <s v="R1126"/>
    <s v="13471126"/>
    <n v="12000"/>
    <s v="RICHMOND R 1126BR276"/>
    <x v="0"/>
    <s v="RICHMOND FIRE DEPT &amp; CCC FIRE FEPT"/>
    <s v="Urban"/>
    <m/>
    <m/>
    <s v="No"/>
    <m/>
    <m/>
    <m/>
    <m/>
    <m/>
    <m/>
    <m/>
    <s v="N"/>
    <s v="N"/>
    <m/>
    <m/>
    <s v="     "/>
    <m/>
    <m/>
    <m/>
    <m/>
    <m/>
    <m/>
    <m/>
    <m/>
    <m/>
    <m/>
    <m/>
    <m/>
    <m/>
    <m/>
    <m/>
    <m/>
    <m/>
    <m/>
    <m/>
  </r>
  <r>
    <s v="20150204"/>
    <s v="     "/>
    <n v="42198"/>
    <s v="7/13"/>
    <x v="0"/>
    <n v="0.59444444444444444"/>
    <s v="29"/>
    <n v="3"/>
    <s v="7"/>
    <x v="2"/>
    <n v="42198"/>
    <n v="0.59444444444444444"/>
    <s v="de - energized &amp; cleared k 570 due to sw fire coe # 500  need 2 man crew for small clean up"/>
    <s v="     "/>
    <m/>
    <m/>
    <s v="N"/>
    <x v="0"/>
    <s v="1267391"/>
    <s v="15-0047167"/>
    <m/>
    <m/>
    <m/>
    <m/>
    <s v="     "/>
    <x v="1"/>
    <s v="PG&amp;E"/>
    <m/>
    <s v="Vegetation"/>
    <m/>
    <s v="D"/>
    <m/>
    <s v="&lt;3 meters of linear travel"/>
    <s v="Square Feet: ; Acreage: "/>
    <s v="Equipment - PG&amp;E"/>
    <s v="34.a. Capacitor bank damage or failure"/>
    <s v="Equipment - PG&amp;E"/>
    <s v="All types of equipment / facility failure"/>
    <s v="Capacitor Bank"/>
    <s v="Capacitor Bank"/>
    <m/>
    <m/>
    <s v="Force Out"/>
    <s v="PACIFIC BELL"/>
    <s v="Overhead"/>
    <x v="3"/>
    <s v="Capacitor Bank"/>
    <m/>
    <s v="100523574"/>
    <s v="     "/>
    <s v="Non-HFTD"/>
    <x v="0"/>
    <m/>
    <m/>
    <n v="37.265500000000003"/>
    <n v="-121.98"/>
    <s v="Santa Clara"/>
    <s v="VASONA-1103"/>
    <s v="83771103"/>
    <n v="12000"/>
    <s v="VASONA 1103CB"/>
    <x v="0"/>
    <s v="Campbell FD"/>
    <s v="Urban"/>
    <m/>
    <m/>
    <s v="No"/>
    <m/>
    <m/>
    <m/>
    <m/>
    <m/>
    <m/>
    <m/>
    <s v="N"/>
    <s v="N"/>
    <m/>
    <m/>
    <s v="     "/>
    <m/>
    <m/>
    <m/>
    <m/>
    <m/>
    <m/>
    <m/>
    <m/>
    <m/>
    <m/>
    <m/>
    <m/>
    <m/>
    <m/>
    <m/>
    <m/>
    <m/>
    <m/>
    <m/>
  </r>
  <r>
    <s v="MIA20157149"/>
    <s v="     "/>
    <n v="42198"/>
    <s v="7/13"/>
    <x v="0"/>
    <n v="0.57999999999999996"/>
    <s v="29"/>
    <n v="3"/>
    <s v="7"/>
    <x v="2"/>
    <n v="42198"/>
    <n v="0.57986111111111116"/>
    <s v="S1ZE- switch on fire  due to capacitor failure "/>
    <s v="     "/>
    <s v="FAS"/>
    <n v="44264"/>
    <s v="Y"/>
    <x v="0"/>
    <s v="1267391"/>
    <s v="15-0047167"/>
    <m/>
    <s v="T003439357"/>
    <n v="110508618"/>
    <m/>
    <s v="     "/>
    <x v="1"/>
    <s v="PG&amp;E"/>
    <m/>
    <m/>
    <m/>
    <s v="D"/>
    <m/>
    <s v="&lt;3 meters of linear travel"/>
    <m/>
    <s v="Equipment - PG&amp;E"/>
    <s v="34.a. Capacitor bank damage or failure"/>
    <s v="Equipment - PG&amp;E"/>
    <s v="All types of equipment / facility failure"/>
    <s v="Capacitor bank failure"/>
    <s v="Capacitor Bank"/>
    <m/>
    <m/>
    <s v="Force Out"/>
    <s v="Yes"/>
    <s v="Overhead"/>
    <x v="0"/>
    <m/>
    <m/>
    <s v=" K570 "/>
    <s v="     "/>
    <s v="Non-HFTD"/>
    <x v="0"/>
    <m/>
    <m/>
    <n v="37.265500000000003"/>
    <n v="-121.98"/>
    <s v="Santa Clara"/>
    <s v="VASONA-1103"/>
    <s v="83771103"/>
    <n v="11000"/>
    <s v="VASONA 1103CB"/>
    <x v="0"/>
    <s v="campbell fd"/>
    <s v="Urban"/>
    <m/>
    <m/>
    <s v="No"/>
    <m/>
    <m/>
    <m/>
    <m/>
    <m/>
    <m/>
    <m/>
    <s v="N"/>
    <s v="N"/>
    <m/>
    <m/>
    <s v="     "/>
    <m/>
    <m/>
    <m/>
    <m/>
    <m/>
    <m/>
    <m/>
    <m/>
    <m/>
    <m/>
    <m/>
    <m/>
    <m/>
    <m/>
    <m/>
    <m/>
    <m/>
    <m/>
    <m/>
  </r>
  <r>
    <s v="MIA20168488"/>
    <s v="     "/>
    <n v="42564"/>
    <s v="7/13"/>
    <x v="0"/>
    <n v="0.89197916666666666"/>
    <s v="29"/>
    <n v="3"/>
    <s v="7"/>
    <x v="6"/>
    <n v="42564"/>
    <n v="0.89166666666666672"/>
    <s v="KRJ7-734 W LONGVIEW AVE in Stockton; spark from wire starts small fire; NEUTRAL BURNED OPEN MIDSPAN CAUSED BY IT COMING INTO CONTACT W/ THE OPEN WIRE SEC HOT LEG; unable to find info on fire size and fire suppressor"/>
    <s v="     "/>
    <s v="FAS"/>
    <n v="44266"/>
    <s v="Y"/>
    <x v="0"/>
    <s v="1509677"/>
    <s v="N/A"/>
    <m/>
    <s v="T003731404"/>
    <n v="111792687"/>
    <m/>
    <s v="     "/>
    <x v="1"/>
    <s v="PG&amp;E"/>
    <m/>
    <m/>
    <m/>
    <s v="D"/>
    <m/>
    <s v="Unknown"/>
    <m/>
    <s v="Wire-Wire Contact"/>
    <s v="35.a. Wire-to-wire contact / contamination"/>
    <s v="Wire-Wire Contact"/>
    <s v="Other"/>
    <m/>
    <m/>
    <m/>
    <m/>
    <m/>
    <s v="Yes"/>
    <s v="Overhead"/>
    <x v="0"/>
    <m/>
    <m/>
    <s v="103582495"/>
    <s v="     "/>
    <s v="Non-HFTD"/>
    <x v="0"/>
    <m/>
    <m/>
    <n v="38.002499999999998"/>
    <n v="-121.319"/>
    <s v="San Joaquin"/>
    <s v="STAGG-1103"/>
    <s v="162421103"/>
    <n v="11000"/>
    <m/>
    <x v="0"/>
    <m/>
    <s v="Urban"/>
    <m/>
    <m/>
    <s v="No"/>
    <m/>
    <m/>
    <m/>
    <m/>
    <m/>
    <m/>
    <m/>
    <s v="N"/>
    <s v="N"/>
    <m/>
    <m/>
    <s v="     "/>
    <m/>
    <m/>
    <m/>
    <m/>
    <m/>
    <m/>
    <m/>
    <m/>
    <m/>
    <m/>
    <m/>
    <m/>
    <m/>
    <m/>
    <m/>
    <m/>
    <m/>
    <m/>
    <m/>
  </r>
  <r>
    <s v="20160160"/>
    <s v="     "/>
    <n v="42564"/>
    <s v="7/13"/>
    <x v="0"/>
    <n v="0.43055555555555558"/>
    <s v="29"/>
    <n v="3"/>
    <s v="7"/>
    <x v="6"/>
    <n v="42564"/>
    <n v="0.43055555555555558"/>
    <s v="arc flash on transmission 2 towers n/o tower 0/2 behind monta vista substation  no wire down no problem found transmission back on  distribution ok"/>
    <s v="     "/>
    <m/>
    <m/>
    <s v="N"/>
    <x v="0"/>
    <m/>
    <m/>
    <m/>
    <m/>
    <m/>
    <m/>
    <s v="     "/>
    <x v="1"/>
    <s v="PG&amp;E"/>
    <m/>
    <s v="Vegetation"/>
    <m/>
    <s v="T"/>
    <m/>
    <s v="0.26-9.99"/>
    <s v="Square Feet: ; Acreage: 4"/>
    <s v="Contact - Animal - Bird"/>
    <s v="33.b. Animal contact"/>
    <s v="Contact - Bird"/>
    <s v="All types of equipment / facility failure"/>
    <s v="Contact - Animal"/>
    <m/>
    <s v="Contact - Animal"/>
    <s v="Conductor"/>
    <m/>
    <m/>
    <s v="Overhead"/>
    <x v="4"/>
    <s v="Conductor"/>
    <m/>
    <s v="103510668"/>
    <s v="     "/>
    <s v="Non-HFTD"/>
    <x v="0"/>
    <m/>
    <m/>
    <n v="37.3277"/>
    <n v="-122.072"/>
    <s v="Santa Clara"/>
    <s v="LAWRENCE-MONTA-VISTA-115"/>
    <s v="ETL.1170"/>
    <n v="115000"/>
    <s v="N/A"/>
    <x v="0"/>
    <s v="Cal Fire/scfd"/>
    <s v="Hardwood Woodland"/>
    <m/>
    <m/>
    <s v="No"/>
    <m/>
    <m/>
    <m/>
    <m/>
    <m/>
    <m/>
    <m/>
    <s v="N"/>
    <s v="N"/>
    <m/>
    <m/>
    <s v="     "/>
    <m/>
    <m/>
    <m/>
    <m/>
    <m/>
    <m/>
    <m/>
    <m/>
    <m/>
    <m/>
    <m/>
    <m/>
    <m/>
    <m/>
    <m/>
    <m/>
    <m/>
    <m/>
    <m/>
  </r>
  <r>
    <s v="20170199"/>
    <s v="     "/>
    <n v="42929"/>
    <s v="7/13"/>
    <x v="0"/>
    <n v="0.21736111111111112"/>
    <s v="28"/>
    <n v="3"/>
    <s v="7"/>
    <x v="0"/>
    <n v="42929"/>
    <m/>
    <m/>
    <s v="     "/>
    <m/>
    <m/>
    <s v="N"/>
    <x v="0"/>
    <m/>
    <m/>
    <s v="INT-09838"/>
    <m/>
    <m/>
    <m/>
    <s v="     "/>
    <x v="1"/>
    <s v="PG&amp;E"/>
    <m/>
    <s v="Vegetation"/>
    <m/>
    <s v="T"/>
    <m/>
    <s v="&lt;0.25"/>
    <s v="Square Feet: 40x20; Acreage: "/>
    <s v="Contact - Animal - Other"/>
    <s v="33.b. Animal contact"/>
    <s v="Contact - Animal"/>
    <s v="All types of equipment / facility failure"/>
    <s v="Contact - Animal"/>
    <m/>
    <s v="Contact - Animal"/>
    <s v="Conductor"/>
    <m/>
    <s v="Unknown"/>
    <s v="Overhead"/>
    <x v="4"/>
    <s v="Conductor"/>
    <m/>
    <s v="Tower 025/173"/>
    <s v="     "/>
    <s v="Non-HFTD"/>
    <x v="0"/>
    <m/>
    <m/>
    <n v="38.120100000000001"/>
    <n v="-122.18600000000001"/>
    <s v="Solano"/>
    <s v="IGNACIO-MARE-ISLAND-#2-115"/>
    <s v="ETL.1840"/>
    <n v="115000"/>
    <s v="N/A"/>
    <x v="0"/>
    <s v="N.A."/>
    <s v="Urban"/>
    <m/>
    <m/>
    <s v="No"/>
    <m/>
    <m/>
    <m/>
    <m/>
    <m/>
    <m/>
    <m/>
    <s v="N"/>
    <s v="N"/>
    <m/>
    <m/>
    <s v="     "/>
    <m/>
    <m/>
    <m/>
    <m/>
    <m/>
    <m/>
    <m/>
    <m/>
    <m/>
    <m/>
    <m/>
    <m/>
    <m/>
    <m/>
    <m/>
    <m/>
    <m/>
    <m/>
    <m/>
  </r>
  <r>
    <s v="MIA20178199"/>
    <s v="     "/>
    <n v="42929"/>
    <s v="7/13"/>
    <x v="0"/>
    <n v="0.81226851851851856"/>
    <s v="28"/>
    <n v="3"/>
    <s v="7"/>
    <x v="0"/>
    <n v="42929"/>
    <n v="0.81180555555555556"/>
    <s v="MMY6: FAS states a hawk was going phase to phase and caused a veg fire."/>
    <s v="     "/>
    <s v="FAS"/>
    <n v="44251"/>
    <s v="Y"/>
    <x v="0"/>
    <m/>
    <s v="N/A"/>
    <m/>
    <s v="T004085797"/>
    <m/>
    <m/>
    <s v="     "/>
    <x v="1"/>
    <s v="PG&amp;E"/>
    <m/>
    <m/>
    <m/>
    <s v="D"/>
    <m/>
    <s v="0.26-9.99"/>
    <m/>
    <s v="Contact - Animal - Bird"/>
    <s v="33.b. Animal contact"/>
    <s v="Contact - Bird"/>
    <s v="Contact from object"/>
    <s v="Contact - Animal"/>
    <m/>
    <s v="Contact - Animal"/>
    <s v="Transformer"/>
    <m/>
    <s v="No"/>
    <s v="Overhead"/>
    <x v="0"/>
    <m/>
    <m/>
    <s v="4.18E+11"/>
    <s v="     "/>
    <s v="Non-HFTD"/>
    <x v="0"/>
    <m/>
    <m/>
    <n v="36.850299999999997"/>
    <n v="-119.55"/>
    <s v="Fresno"/>
    <s v="COPPERMINE-1104"/>
    <s v="252411104"/>
    <n v="11000"/>
    <m/>
    <x v="0"/>
    <s v="FRESNO COUNTY FIRE DEP"/>
    <s v="Agriculture"/>
    <m/>
    <m/>
    <s v="No"/>
    <m/>
    <m/>
    <m/>
    <m/>
    <m/>
    <m/>
    <m/>
    <s v="N"/>
    <s v="N"/>
    <m/>
    <m/>
    <s v="     "/>
    <m/>
    <m/>
    <m/>
    <m/>
    <m/>
    <m/>
    <m/>
    <m/>
    <m/>
    <m/>
    <m/>
    <m/>
    <m/>
    <m/>
    <m/>
    <m/>
    <m/>
    <m/>
    <m/>
  </r>
  <r>
    <s v="20170200"/>
    <s v="     "/>
    <n v="42929"/>
    <s v="7/13"/>
    <x v="0"/>
    <m/>
    <s v="28"/>
    <n v="3"/>
    <s v="7"/>
    <x v="0"/>
    <n v="42929"/>
    <n v="0.3215277777777778"/>
    <s v="fire around pole nothing found small grass fire aloge the road.  NO FIRE on sight. "/>
    <s v="     "/>
    <m/>
    <m/>
    <s v="N"/>
    <x v="0"/>
    <s v="1830586"/>
    <m/>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m/>
    <s v="None"/>
    <s v="Overhead"/>
    <x v="1"/>
    <s v="Conductor"/>
    <m/>
    <s v="100406386"/>
    <s v="     "/>
    <s v="Non-HFTD"/>
    <x v="0"/>
    <m/>
    <m/>
    <n v="39.406399999999998"/>
    <n v="-122.126"/>
    <s v="Colusa"/>
    <s v="RICE-1102"/>
    <s v="62831103"/>
    <m/>
    <s v="N/A"/>
    <x v="0"/>
    <s v="AXS-N/A FIRE NEAR POLE PER FD. NO STDBY. WANT CHECK OF POLE 530-458-0200"/>
    <s v="Wetland"/>
    <m/>
    <m/>
    <s v="No"/>
    <m/>
    <m/>
    <m/>
    <m/>
    <m/>
    <m/>
    <m/>
    <s v="N"/>
    <s v="N"/>
    <m/>
    <m/>
    <s v="     "/>
    <m/>
    <m/>
    <m/>
    <m/>
    <m/>
    <m/>
    <m/>
    <m/>
    <m/>
    <m/>
    <m/>
    <m/>
    <m/>
    <m/>
    <m/>
    <m/>
    <m/>
    <m/>
    <m/>
  </r>
  <r>
    <s v="20170201"/>
    <s v="     "/>
    <n v="42929"/>
    <s v="7/13"/>
    <x v="0"/>
    <m/>
    <s v="28"/>
    <n v="3"/>
    <s v="7"/>
    <x v="0"/>
    <m/>
    <m/>
    <s v="red tail hawk went phase to phase at od bank causing veg fire no outage created ir and bird tag"/>
    <s v="     "/>
    <m/>
    <m/>
    <s v="N"/>
    <x v="0"/>
    <m/>
    <m/>
    <m/>
    <m/>
    <m/>
    <m/>
    <s v="     "/>
    <x v="1"/>
    <s v="PG&amp;E"/>
    <m/>
    <s v="Vegetation"/>
    <m/>
    <s v="D"/>
    <m/>
    <s v="0.26-9.99"/>
    <s v="Square Feet: ; Acreage: "/>
    <s v="Contact - Animal - Bird"/>
    <s v="33.b. Animal contact"/>
    <s v="Contact - Bird"/>
    <s v="All types of equipment / facility failure"/>
    <s v="Contact - Animal"/>
    <m/>
    <s v="Contact - Animal"/>
    <s v="Conductor"/>
    <m/>
    <s v="Unknown"/>
    <s v="Overhead"/>
    <x v="1"/>
    <s v="Conductor"/>
    <m/>
    <s v="100728986"/>
    <s v="     "/>
    <s v="Non-HFTD"/>
    <x v="0"/>
    <m/>
    <m/>
    <n v="36.8504"/>
    <n v="-119.55"/>
    <s v="Fresno"/>
    <s v="CLOVIS-1108"/>
    <s v="252411104"/>
    <m/>
    <s v="N/A"/>
    <x v="0"/>
    <s v="chis waters bat.chief 559-281-4308"/>
    <s v="Agriculture"/>
    <m/>
    <m/>
    <s v="No"/>
    <m/>
    <m/>
    <m/>
    <m/>
    <m/>
    <m/>
    <m/>
    <s v="N"/>
    <s v="N"/>
    <m/>
    <m/>
    <s v="     "/>
    <m/>
    <m/>
    <m/>
    <m/>
    <m/>
    <m/>
    <m/>
    <m/>
    <m/>
    <m/>
    <m/>
    <m/>
    <m/>
    <m/>
    <m/>
    <m/>
    <m/>
    <m/>
    <m/>
  </r>
  <r>
    <s v="20180472"/>
    <s v="     "/>
    <n v="43294"/>
    <s v="7/13"/>
    <x v="0"/>
    <n v="0.78541666666666665"/>
    <s v="28"/>
    <n v="3"/>
    <s v="7"/>
    <x v="1"/>
    <n v="43294"/>
    <n v="0.78541666666666665"/>
    <s v="Veg fire and wire-down"/>
    <s v="     "/>
    <s v="FAS"/>
    <m/>
    <s v="N"/>
    <x v="0"/>
    <s v="131106"/>
    <s v="18-0059672"/>
    <m/>
    <m/>
    <m/>
    <m/>
    <s v="     "/>
    <x v="1"/>
    <s v="PG&amp;E"/>
    <m/>
    <m/>
    <m/>
    <s v="D"/>
    <m/>
    <s v="&lt;0.25"/>
    <m/>
    <s v="Equipment - PG&amp;E"/>
    <s v="34.b. Conductor damage or failure"/>
    <s v="Equipment - PG&amp;E"/>
    <s v="All types of equipment / facility failure"/>
    <s v="Conductor"/>
    <s v="Conductor"/>
    <m/>
    <m/>
    <s v="Line to Ground"/>
    <m/>
    <s v="Overhead"/>
    <x v="3"/>
    <s v="Conductor - Primary"/>
    <m/>
    <s v="WIRE DOWN"/>
    <s v="     "/>
    <s v="Non-HFTD"/>
    <x v="0"/>
    <m/>
    <m/>
    <n v="39.779499999999999"/>
    <n v="-122.148"/>
    <s v="Glenn"/>
    <s v="GLENN-1101"/>
    <s v="102601101"/>
    <n v="11000"/>
    <s v="GLENN 11012552"/>
    <x v="0"/>
    <m/>
    <s v="Agriculture"/>
    <m/>
    <m/>
    <s v="No"/>
    <m/>
    <m/>
    <m/>
    <m/>
    <m/>
    <m/>
    <m/>
    <s v="N"/>
    <s v="N"/>
    <m/>
    <m/>
    <s v="     "/>
    <m/>
    <m/>
    <m/>
    <m/>
    <m/>
    <m/>
    <m/>
    <m/>
    <m/>
    <m/>
    <m/>
    <m/>
    <m/>
    <m/>
    <m/>
    <m/>
    <m/>
    <m/>
    <m/>
  </r>
  <r>
    <s v="20180474"/>
    <s v="     "/>
    <n v="43294"/>
    <s v="7/13"/>
    <x v="0"/>
    <n v="0.91597222222222219"/>
    <s v="28"/>
    <n v="3"/>
    <s v="7"/>
    <x v="1"/>
    <n v="43294"/>
    <n v="0.91597222222222219"/>
    <m/>
    <s v="     "/>
    <s v="FAS"/>
    <m/>
    <s v="N"/>
    <x v="0"/>
    <s v="131256"/>
    <s v="18-0059703"/>
    <m/>
    <m/>
    <m/>
    <m/>
    <s v="     "/>
    <x v="0"/>
    <s v="PG&amp;E"/>
    <m/>
    <m/>
    <m/>
    <s v="D"/>
    <m/>
    <s v="Structure-PG&amp;E only"/>
    <m/>
    <s v="Equipment - PG&amp;E"/>
    <s v="34.f. Pole damage or failure"/>
    <s v="Equipment - PG&amp;E"/>
    <s v="All types of equipment / facility failure"/>
    <s v="Pole"/>
    <s v="Pole"/>
    <m/>
    <m/>
    <s v="Open Circuit"/>
    <m/>
    <s v="Overhead"/>
    <x v="3"/>
    <s v="Pole"/>
    <m/>
    <s v="10617"/>
    <s v="     "/>
    <s v="Non-HFTD"/>
    <x v="0"/>
    <m/>
    <m/>
    <n v="37.723700000000001"/>
    <n v="-122.441"/>
    <s v="San Francisco"/>
    <s v="SF-H-1105"/>
    <s v="022101105"/>
    <n v="11000"/>
    <s v="SF H 110514741"/>
    <x v="0"/>
    <m/>
    <s v="Urban"/>
    <m/>
    <m/>
    <s v="No"/>
    <m/>
    <m/>
    <m/>
    <m/>
    <m/>
    <m/>
    <m/>
    <s v="N"/>
    <s v="N"/>
    <m/>
    <m/>
    <s v="     "/>
    <m/>
    <m/>
    <m/>
    <m/>
    <m/>
    <m/>
    <m/>
    <m/>
    <m/>
    <m/>
    <m/>
    <m/>
    <m/>
    <m/>
    <m/>
    <m/>
    <m/>
    <m/>
    <m/>
  </r>
  <r>
    <s v="20180475"/>
    <s v="     "/>
    <n v="43294"/>
    <s v="7/13"/>
    <x v="0"/>
    <n v="0.99722222222222223"/>
    <s v="28"/>
    <n v="3"/>
    <s v="7"/>
    <x v="1"/>
    <n v="43294"/>
    <n v="0.99722222222222223"/>
    <s v="Pole with transformer on fire.  Material List only included transformer/pole seems to be in tact"/>
    <s v="     "/>
    <s v="FAS"/>
    <m/>
    <s v="N"/>
    <x v="0"/>
    <s v="131309"/>
    <s v="18-0059711"/>
    <m/>
    <m/>
    <m/>
    <m/>
    <s v="     "/>
    <x v="0"/>
    <s v="PG&amp;E"/>
    <m/>
    <m/>
    <m/>
    <s v="D"/>
    <m/>
    <s v="Structure-PG&amp;E only"/>
    <m/>
    <s v="Equipment - PG&amp;E"/>
    <s v="34.n. Transformer damage or failure"/>
    <s v="Equipment - PG&amp;E"/>
    <s v="All types of equipment / facility failure"/>
    <s v="Transformer"/>
    <s v="Transformer"/>
    <m/>
    <m/>
    <s v="Force Out"/>
    <m/>
    <s v="Overhead"/>
    <x v="3"/>
    <s v="Transformer"/>
    <m/>
    <s v="917"/>
    <s v="     "/>
    <s v="Non-HFTD"/>
    <x v="0"/>
    <m/>
    <m/>
    <n v="37.722299999999997"/>
    <n v="-122.429"/>
    <s v="San Francisco"/>
    <s v="SF-H-1108"/>
    <s v="022101108"/>
    <n v="11000"/>
    <s v="SF H 11086563"/>
    <x v="0"/>
    <m/>
    <s v="Urban"/>
    <m/>
    <m/>
    <s v="No"/>
    <m/>
    <m/>
    <m/>
    <m/>
    <m/>
    <m/>
    <m/>
    <s v="N"/>
    <s v="N"/>
    <m/>
    <m/>
    <s v="     "/>
    <m/>
    <m/>
    <m/>
    <m/>
    <m/>
    <m/>
    <m/>
    <m/>
    <m/>
    <m/>
    <m/>
    <m/>
    <m/>
    <m/>
    <m/>
    <m/>
    <m/>
    <m/>
    <m/>
  </r>
  <r>
    <s v="20180476"/>
    <s v="     "/>
    <n v="43294"/>
    <s v="7/13"/>
    <x v="0"/>
    <m/>
    <s v="28"/>
    <n v="3"/>
    <s v="7"/>
    <x v="1"/>
    <m/>
    <m/>
    <s v="From TR tag, appears crew was sent on site but request was later canceled by FD"/>
    <s v="     "/>
    <s v="FAS"/>
    <m/>
    <s v="N"/>
    <x v="0"/>
    <m/>
    <m/>
    <m/>
    <m/>
    <m/>
    <m/>
    <s v="     "/>
    <x v="1"/>
    <s v="PG&amp;E"/>
    <m/>
    <m/>
    <m/>
    <s v="D"/>
    <m/>
    <s v="&lt;3 meters of linear travel"/>
    <m/>
    <s v="No Fire"/>
    <s v="39.a. All Other"/>
    <s v="No Fire"/>
    <s v="No Fire"/>
    <s v="Other"/>
    <m/>
    <m/>
    <m/>
    <m/>
    <m/>
    <m/>
    <x v="3"/>
    <m/>
    <m/>
    <m/>
    <s v="     "/>
    <s v="Non-HFTD"/>
    <x v="0"/>
    <m/>
    <m/>
    <n v="37.099699999999999"/>
    <n v="-120.836"/>
    <s v="Merced"/>
    <s v="CANAL-1103"/>
    <s v="252091103"/>
    <n v="11000"/>
    <m/>
    <x v="0"/>
    <m/>
    <s v="Urban"/>
    <m/>
    <m/>
    <s v="Yes"/>
    <m/>
    <m/>
    <m/>
    <m/>
    <m/>
    <m/>
    <m/>
    <s v="N"/>
    <s v="N"/>
    <m/>
    <m/>
    <s v="     "/>
    <m/>
    <m/>
    <m/>
    <m/>
    <m/>
    <m/>
    <m/>
    <m/>
    <m/>
    <m/>
    <m/>
    <m/>
    <m/>
    <m/>
    <m/>
    <m/>
    <m/>
    <m/>
    <m/>
  </r>
  <r>
    <s v="20180471"/>
    <s v="     "/>
    <n v="43294"/>
    <s v="7/13"/>
    <x v="0"/>
    <n v="0.65625"/>
    <s v="28"/>
    <n v="3"/>
    <s v="7"/>
    <x v="1"/>
    <n v="43294"/>
    <n v="0.65625"/>
    <s v="Vegetation, Tree - fell into line.  Broken pole top &amp; 2 spans down"/>
    <s v="     "/>
    <s v="FAS"/>
    <m/>
    <s v="N"/>
    <x v="0"/>
    <s v="130991"/>
    <s v="18-0059601"/>
    <m/>
    <m/>
    <m/>
    <m/>
    <s v="     "/>
    <x v="1"/>
    <s v="PG&amp;E"/>
    <m/>
    <m/>
    <m/>
    <s v="D"/>
    <m/>
    <s v="&lt;0.25"/>
    <m/>
    <s v="Vegetation"/>
    <s v="33.a. Veg. contact"/>
    <s v="Vegetation"/>
    <s v="Contact from object"/>
    <s v="Vegetation"/>
    <m/>
    <s v="Contact - Vegetation"/>
    <s v="Pole"/>
    <s v="Three Phase Fault"/>
    <m/>
    <s v="Overhead"/>
    <x v="3"/>
    <m/>
    <m/>
    <s v="38864"/>
    <s v="     "/>
    <s v="Non-HFTD"/>
    <x v="0"/>
    <n v="246"/>
    <m/>
    <n v="40.4831"/>
    <n v="-122.32299999999999"/>
    <s v="Shasta"/>
    <s v="JESSUP-1103"/>
    <s v="103441103"/>
    <n v="11000"/>
    <s v="JESSUP 1103CB"/>
    <x v="0"/>
    <m/>
    <s v="Urban"/>
    <m/>
    <m/>
    <s v="No"/>
    <m/>
    <m/>
    <m/>
    <m/>
    <m/>
    <m/>
    <m/>
    <s v="N"/>
    <s v="N"/>
    <m/>
    <m/>
    <s v="     "/>
    <s v="40.48310000"/>
    <s v="-122.32250000"/>
    <s v="Jul 17 2018 12:00AM"/>
    <s v="BranchFail"/>
    <s v="Large mature Valley Oak branch failed approximately 8ft above union. Evidence of external and internal defects present."/>
    <s v="OAK"/>
    <s v="75"/>
    <s v="51"/>
    <s v="18"/>
    <s v="Slight"/>
    <s v="Slight"/>
    <s v="N"/>
    <s v="1"/>
    <m/>
    <s v="Valley"/>
    <s v="D"/>
    <s v="CrossArm"/>
    <s v="BareWire"/>
    <s v="5"/>
  </r>
  <r>
    <s v="20190573"/>
    <s v="     "/>
    <n v="43659"/>
    <s v="7/13"/>
    <x v="0"/>
    <m/>
    <s v="28"/>
    <n v="3"/>
    <s v="7"/>
    <x v="3"/>
    <n v="43659"/>
    <m/>
    <s v="Conductor failure"/>
    <s v="     "/>
    <s v="FAS"/>
    <m/>
    <s v="N"/>
    <x v="0"/>
    <s v="449273"/>
    <m/>
    <m/>
    <s v="T004698236"/>
    <n v="0"/>
    <m/>
    <s v="     "/>
    <x v="1"/>
    <s v="PG&amp;E"/>
    <m/>
    <m/>
    <m/>
    <s v="D"/>
    <m/>
    <s v="&lt;3 meters of linear travel"/>
    <m/>
    <s v="Equipment - PG&amp;E"/>
    <s v="34.b. Conductor damage or failure"/>
    <s v="Equipment - PG&amp;E"/>
    <s v="All types of equipment / facility failure"/>
    <s v="Conductor failure-all"/>
    <s v="Conductor - Primary"/>
    <m/>
    <m/>
    <m/>
    <m/>
    <s v="Overhead"/>
    <x v="3"/>
    <s v="Conductor - Primary"/>
    <s v="Service drops"/>
    <s v="253611103"/>
    <s v="     "/>
    <s v="Non-HFTD"/>
    <x v="0"/>
    <m/>
    <m/>
    <n v="37.3904"/>
    <n v="-120.619"/>
    <s v="MERCED"/>
    <s v="ATWATER-1103"/>
    <m/>
    <m/>
    <m/>
    <x v="0"/>
    <m/>
    <s v="Urban"/>
    <m/>
    <m/>
    <s v="No"/>
    <m/>
    <m/>
    <m/>
    <m/>
    <m/>
    <m/>
    <m/>
    <s v="N"/>
    <s v="N"/>
    <m/>
    <m/>
    <s v="     "/>
    <m/>
    <m/>
    <m/>
    <m/>
    <m/>
    <m/>
    <m/>
    <m/>
    <m/>
    <m/>
    <m/>
    <m/>
    <m/>
    <m/>
    <m/>
    <m/>
    <m/>
    <m/>
    <m/>
  </r>
  <r>
    <s v="20190569"/>
    <s v="     "/>
    <n v="43659"/>
    <s v="7/13"/>
    <x v="0"/>
    <m/>
    <s v="28"/>
    <n v="3"/>
    <s v="7"/>
    <x v="3"/>
    <n v="43659"/>
    <m/>
    <s v="Customer tree trimming, branch into line"/>
    <s v="     "/>
    <s v="FAS"/>
    <m/>
    <s v="N"/>
    <x v="0"/>
    <s v="449373"/>
    <m/>
    <m/>
    <s v="T004698329"/>
    <n v="0"/>
    <m/>
    <s v="     "/>
    <x v="0"/>
    <s v="PG&amp;E"/>
    <m/>
    <m/>
    <m/>
    <s v="D"/>
    <m/>
    <s v="&lt;3 meters of linear travel"/>
    <m/>
    <s v="Vegetation"/>
    <s v="33.a. Veg. contact"/>
    <s v="Vegetation"/>
    <s v="Contact from object"/>
    <s v="Contact - Vegetation"/>
    <m/>
    <s v="Contact - Vegetation"/>
    <m/>
    <m/>
    <m/>
    <s v="Overhead"/>
    <x v="0"/>
    <m/>
    <m/>
    <s v="219660068074"/>
    <s v="     "/>
    <s v="Non-HFTD"/>
    <x v="0"/>
    <m/>
    <m/>
    <n v="39.536000000000001"/>
    <n v="-122.122"/>
    <s v="GLENN"/>
    <s v="LOGAN-CREEK-2101"/>
    <m/>
    <m/>
    <m/>
    <x v="0"/>
    <s v="WILLOWS FIRE DEPT"/>
    <m/>
    <m/>
    <m/>
    <s v="No"/>
    <m/>
    <m/>
    <m/>
    <m/>
    <m/>
    <m/>
    <m/>
    <s v="N"/>
    <s v="N"/>
    <m/>
    <m/>
    <s v="     "/>
    <m/>
    <m/>
    <m/>
    <m/>
    <m/>
    <m/>
    <m/>
    <m/>
    <m/>
    <m/>
    <m/>
    <m/>
    <m/>
    <m/>
    <m/>
    <m/>
    <m/>
    <m/>
    <m/>
  </r>
  <r>
    <s v="20190574"/>
    <s v="     "/>
    <n v="43659"/>
    <s v="7/13"/>
    <x v="0"/>
    <m/>
    <s v="28"/>
    <n v="3"/>
    <s v="7"/>
    <x v="3"/>
    <m/>
    <m/>
    <s v="Vegetation fire, less than 1 meter"/>
    <s v="     "/>
    <s v="FAS"/>
    <m/>
    <s v="N"/>
    <x v="0"/>
    <m/>
    <m/>
    <m/>
    <s v="T004698298"/>
    <n v="0"/>
    <m/>
    <s v="     "/>
    <x v="0"/>
    <s v="PG&amp;E"/>
    <m/>
    <m/>
    <m/>
    <s v="D"/>
    <m/>
    <s v="&lt;3 meters of linear travel"/>
    <m/>
    <s v="Equipment - PG&amp;E"/>
    <s v="34.o. Other"/>
    <s v="Equipment - PG&amp;E"/>
    <m/>
    <m/>
    <s v="Splice/Clamp/Connector"/>
    <m/>
    <m/>
    <m/>
    <m/>
    <s v="Overhead"/>
    <x v="0"/>
    <s v="Splice/Clamp/Connector"/>
    <m/>
    <s v=""/>
    <s v="     "/>
    <s v="Non-HFTD"/>
    <x v="0"/>
    <m/>
    <m/>
    <n v="39.535600000000002"/>
    <n v="-122.121"/>
    <s v="GLENN"/>
    <m/>
    <m/>
    <m/>
    <m/>
    <x v="0"/>
    <s v="WILLOWS FIRE DEPT"/>
    <m/>
    <m/>
    <m/>
    <s v="No"/>
    <m/>
    <m/>
    <m/>
    <m/>
    <m/>
    <m/>
    <m/>
    <s v="N"/>
    <s v="N"/>
    <m/>
    <m/>
    <s v="     "/>
    <m/>
    <m/>
    <m/>
    <m/>
    <m/>
    <m/>
    <m/>
    <m/>
    <m/>
    <m/>
    <m/>
    <m/>
    <m/>
    <m/>
    <m/>
    <m/>
    <m/>
    <m/>
    <m/>
  </r>
  <r>
    <s v="20190572"/>
    <s v="     "/>
    <n v="43659"/>
    <s v="7/13"/>
    <x v="0"/>
    <m/>
    <s v="28"/>
    <n v="3"/>
    <s v="7"/>
    <x v="3"/>
    <n v="43659"/>
    <m/>
    <s v="Possibly a bolt failure causing a wire down and fire larger than 1 linear meter"/>
    <s v="     "/>
    <s v="FAS"/>
    <m/>
    <s v="N"/>
    <x v="0"/>
    <s v="448616"/>
    <m/>
    <m/>
    <s v="T004698275"/>
    <n v="0"/>
    <m/>
    <s v="     "/>
    <x v="1"/>
    <s v="PG&amp;E"/>
    <m/>
    <m/>
    <m/>
    <s v="D"/>
    <m/>
    <s v="&lt;0.25"/>
    <m/>
    <s v="Other Fire: Non-PG&amp;E related"/>
    <s v="39.a. All Other"/>
    <s v="Other Fire"/>
    <m/>
    <m/>
    <m/>
    <m/>
    <m/>
    <m/>
    <m/>
    <s v="Overhead"/>
    <x v="3"/>
    <s v="Pole"/>
    <m/>
    <s v="320508025527"/>
    <s v="     "/>
    <s v="Non-HFTD"/>
    <x v="0"/>
    <m/>
    <m/>
    <n v="37.2014"/>
    <n v="-120.33"/>
    <s v="MERCED"/>
    <s v="LE-GRAND-1112"/>
    <m/>
    <m/>
    <m/>
    <x v="0"/>
    <s v="Merced FD"/>
    <s v="Agriculture"/>
    <m/>
    <m/>
    <s v="No"/>
    <m/>
    <m/>
    <m/>
    <m/>
    <m/>
    <m/>
    <m/>
    <s v="N"/>
    <s v="N"/>
    <m/>
    <m/>
    <s v="     "/>
    <m/>
    <m/>
    <m/>
    <m/>
    <m/>
    <m/>
    <m/>
    <m/>
    <m/>
    <m/>
    <m/>
    <m/>
    <m/>
    <m/>
    <m/>
    <m/>
    <m/>
    <m/>
    <m/>
  </r>
  <r>
    <s v="20190570"/>
    <s v="     "/>
    <n v="43659"/>
    <s v="7/13"/>
    <x v="0"/>
    <m/>
    <s v="28"/>
    <n v="3"/>
    <s v="7"/>
    <x v="3"/>
    <n v="43659"/>
    <n v="0.66319444444444442"/>
    <s v="avian contact w/ pge equipment; Mike Best Comments: Pigeon contact with transformer."/>
    <s v="     "/>
    <s v="FAS"/>
    <m/>
    <s v="N"/>
    <x v="0"/>
    <s v="449613"/>
    <s v="19-0077099"/>
    <m/>
    <s v="T004698372"/>
    <n v="0"/>
    <m/>
    <s v="     "/>
    <x v="1"/>
    <s v="PG&amp;E"/>
    <m/>
    <m/>
    <m/>
    <s v="D"/>
    <m/>
    <s v="&lt;3 meters of linear travel"/>
    <m/>
    <s v="Contact - Animal - Bird"/>
    <s v="33.b. Animal contact"/>
    <s v="Contact - Bird"/>
    <s v="Contact from object"/>
    <s v="Contact - Animal"/>
    <m/>
    <s v="Contact - Animal"/>
    <s v="Transformer"/>
    <s v="Line to Ground"/>
    <m/>
    <s v="Overhead"/>
    <x v="3"/>
    <s v="Transformer"/>
    <s v="no damage"/>
    <s v="5Tn0713191555"/>
    <s v="     "/>
    <s v="Non-HFTD"/>
    <x v="0"/>
    <m/>
    <m/>
    <n v="36.990699999999997"/>
    <n v="-119.869"/>
    <s v="MADERA"/>
    <s v="STOREY-1108"/>
    <m/>
    <m/>
    <s v="STOREY 11086460"/>
    <x v="0"/>
    <s v="Customer"/>
    <s v="Urban"/>
    <m/>
    <m/>
    <s v="No"/>
    <m/>
    <m/>
    <m/>
    <m/>
    <m/>
    <m/>
    <m/>
    <s v="N"/>
    <s v="N"/>
    <m/>
    <m/>
    <s v="     "/>
    <m/>
    <m/>
    <m/>
    <m/>
    <m/>
    <m/>
    <m/>
    <m/>
    <m/>
    <m/>
    <m/>
    <m/>
    <m/>
    <m/>
    <m/>
    <m/>
    <m/>
    <m/>
    <m/>
  </r>
  <r>
    <s v="20190576"/>
    <s v="     "/>
    <n v="43659"/>
    <s v="7/13"/>
    <x v="0"/>
    <m/>
    <s v="28"/>
    <n v="3"/>
    <s v="7"/>
    <x v="3"/>
    <m/>
    <m/>
    <s v="Balloon contact, fire greater than 1 linear meter; Contacted Cal Fire for a report on 3/25"/>
    <s v="     "/>
    <s v="FAS"/>
    <m/>
    <s v="N"/>
    <x v="0"/>
    <m/>
    <m/>
    <m/>
    <s v="0003867615"/>
    <n v="0"/>
    <m/>
    <s v="     "/>
    <x v="1"/>
    <s v="PG&amp;E"/>
    <m/>
    <m/>
    <m/>
    <s v="D"/>
    <m/>
    <s v="0.26-9.99"/>
    <m/>
    <s v="Contact - 3rd Party"/>
    <s v="33.c. Balloon contact"/>
    <s v="Contact - 3rd Party"/>
    <s v="Contact from object"/>
    <s v="Contact - Balloon"/>
    <m/>
    <s v="Contact - Balloon"/>
    <s v="Conductor - Primary"/>
    <m/>
    <m/>
    <s v="Overhead"/>
    <x v="3"/>
    <s v="Conductor - Primary"/>
    <m/>
    <s v="Unknown"/>
    <s v="     "/>
    <s v="Non-HFTD"/>
    <x v="0"/>
    <m/>
    <m/>
    <n v="38.606900000000003"/>
    <n v="-121.069"/>
    <s v="EL DORADO"/>
    <s v="CLARKSVILLE-2103"/>
    <m/>
    <m/>
    <m/>
    <x v="0"/>
    <m/>
    <s v="Herbaceous"/>
    <m/>
    <m/>
    <s v="No"/>
    <s v="7"/>
    <m/>
    <m/>
    <m/>
    <m/>
    <s v="HILL"/>
    <m/>
    <s v="N"/>
    <s v="N"/>
    <m/>
    <m/>
    <s v="     "/>
    <m/>
    <m/>
    <m/>
    <m/>
    <m/>
    <m/>
    <m/>
    <m/>
    <m/>
    <m/>
    <m/>
    <m/>
    <m/>
    <m/>
    <m/>
    <m/>
    <m/>
    <m/>
    <m/>
  </r>
  <r>
    <s v="20200815"/>
    <s v="     "/>
    <n v="44025"/>
    <s v="7/13"/>
    <x v="0"/>
    <n v="0.77222222222222225"/>
    <s v="29"/>
    <n v="3"/>
    <s v="7"/>
    <x v="4"/>
    <n v="44025"/>
    <n v="0.77152777777777781"/>
    <s v="On July 13, 2020 at 1838 hours, a PG&amp;E Troubleman patrolled the Dinuba 1104 12kV Distribution Circuit number 254091104, near 37868 Kate Road in Dinuba. He observed a service drop burned down and lying next to the primary pole. Initial analysis indicates PG&amp;E equipment caused the ignition. The customer's store pulls 225A. The 40' joint pole and the 50KVA transformer were overloaded, which resulted in a down service wire and an ignition. The small fire self-extinguished. The customer experienced an outage. All the repairs were completed and the line was returned to service on July 14, 2020. This ignition did not meet the reporting criteria, because the fire was not greater than one linear meter. This information is preliminary."/>
    <s v="     "/>
    <s v="FAS"/>
    <m/>
    <s v="N"/>
    <x v="0"/>
    <s v="963905"/>
    <m/>
    <m/>
    <s v="T005011197"/>
    <n v="119364759"/>
    <m/>
    <s v="     "/>
    <x v="0"/>
    <s v="PG&amp;E"/>
    <m/>
    <s v="Other"/>
    <m/>
    <s v="D"/>
    <s v="D"/>
    <s v="&lt;3 meters of linear travel"/>
    <m/>
    <s v="Equipment - Overloaded"/>
    <s v="34.f. Pole damage or failure"/>
    <s v="Equipment - PG&amp;E"/>
    <s v="All types of equipment / facility failure"/>
    <s v="Pole failure"/>
    <s v="Service Drop"/>
    <m/>
    <m/>
    <m/>
    <m/>
    <s v="Overhead"/>
    <x v="2"/>
    <s v="Service Drop"/>
    <s v="Pole, Crossarm, Transformer, Cutouts, Cutout Bracket, Insulators, Conductors"/>
    <s v="Circuit ID: 254091104, SAP ID: 100753363"/>
    <s v="     "/>
    <s v="Non-HFTD"/>
    <x v="0"/>
    <m/>
    <m/>
    <n v="36.478700000000003"/>
    <n v="-119.441"/>
    <s v="Tulare"/>
    <s v="DINUBA-1104"/>
    <m/>
    <n v="12000"/>
    <s v="N/A"/>
    <x v="0"/>
    <s v="Self Extinguished"/>
    <s v="Agriculture"/>
    <m/>
    <m/>
    <s v="No"/>
    <m/>
    <m/>
    <m/>
    <m/>
    <m/>
    <m/>
    <m/>
    <s v="N"/>
    <s v="N"/>
    <m/>
    <m/>
    <s v="     "/>
    <m/>
    <m/>
    <m/>
    <m/>
    <m/>
    <m/>
    <m/>
    <m/>
    <m/>
    <m/>
    <m/>
    <m/>
    <m/>
    <m/>
    <m/>
    <m/>
    <m/>
    <m/>
    <m/>
  </r>
  <r>
    <s v="20211057"/>
    <s v="     "/>
    <n v="44390"/>
    <s v="7/13"/>
    <x v="0"/>
    <n v="0.24652777777777779"/>
    <s v="29"/>
    <n v="3"/>
    <s v="7"/>
    <x v="5"/>
    <n v="44390"/>
    <m/>
    <s v="Tree limb fell into line starting a fire. The fire was &lt;0.25 acres in size. This information is preliminary."/>
    <s v="     "/>
    <s v="FAS"/>
    <m/>
    <s v="N"/>
    <x v="0"/>
    <m/>
    <s v="21-0088625"/>
    <m/>
    <s v="T005340155"/>
    <n v="121719000"/>
    <m/>
    <s v="     "/>
    <x v="1"/>
    <s v="PG&amp;E"/>
    <m/>
    <s v="Vegetation"/>
    <s v="Conductor, Connector"/>
    <s v="D"/>
    <s v="D"/>
    <s v="&lt;0.25"/>
    <m/>
    <s v="Vegetation"/>
    <s v="33.a. Veg. contact"/>
    <s v="Vegetation"/>
    <s v="Contact from object"/>
    <s v="Veg. contact"/>
    <m/>
    <s v="Veg. contact"/>
    <s v="Conductor - Primary"/>
    <s v="Line to Line"/>
    <s v="N"/>
    <s v="Overhead"/>
    <x v="3"/>
    <s v="Conductor - Primary"/>
    <s v="Conductor, Connector"/>
    <s v="100892409"/>
    <s v="     "/>
    <s v="Non-HFTD"/>
    <x v="0"/>
    <m/>
    <m/>
    <n v="36.534999999999997"/>
    <n v="-119.499"/>
    <s v="Tulare"/>
    <s v="KINGSBURG-1111"/>
    <m/>
    <n v="12000"/>
    <m/>
    <x v="0"/>
    <s v="Self Extinguished"/>
    <s v="Agriculture"/>
    <s v="Brush fuel model"/>
    <s v="grass and brush"/>
    <s v="No"/>
    <m/>
    <m/>
    <m/>
    <m/>
    <m/>
    <m/>
    <m/>
    <s v="N"/>
    <s v="N"/>
    <m/>
    <m/>
    <s v="     "/>
    <m/>
    <m/>
    <s v="Jul 14 2021 12:00AM"/>
    <m/>
    <s v="Healthy Aleppo Pine shed a large limb in upper canopy and struck lines bring them to the ground and igniting a 50 X 200ft grass fire. Tree showed no outer signs of defects during last inspection."/>
    <s v="PINA"/>
    <m/>
    <m/>
    <m/>
    <m/>
    <m/>
    <m/>
    <m/>
    <m/>
    <m/>
    <m/>
    <m/>
    <m/>
    <s v="1"/>
  </r>
  <r>
    <s v="20140078"/>
    <s v="     "/>
    <n v="41834"/>
    <s v="7/14"/>
    <x v="0"/>
    <n v="0.69513888888888886"/>
    <s v="29"/>
    <n v="3"/>
    <s v="7"/>
    <x v="7"/>
    <m/>
    <m/>
    <s v="MYLAR BALLOON CROSSED PHASED IN PRIMARY JUST BEFORE MY ARRIVAL &amp; SET SMALL GRASS FIRE IRO 17 OTAY AVE."/>
    <s v="     "/>
    <m/>
    <m/>
    <s v="N"/>
    <x v="0"/>
    <s v="1049262"/>
    <m/>
    <m/>
    <m/>
    <m/>
    <m/>
    <s v="     "/>
    <x v="1"/>
    <s v="PG&amp;E"/>
    <m/>
    <s v="Vegetation"/>
    <m/>
    <s v="D"/>
    <m/>
    <s v="&lt;0.25"/>
    <s v="Square Feet: ; Acreage: "/>
    <s v="Contact - 3rd Party"/>
    <s v="33.c. Balloon contact"/>
    <s v="Contact - 3rd Party"/>
    <s v="All types of equipment / facility failure"/>
    <s v="Contact - Balloon"/>
    <m/>
    <s v="Contact - Balloon"/>
    <s v="Conductor"/>
    <m/>
    <s v="AT&amp;T"/>
    <s v="Overhead"/>
    <x v="1"/>
    <s v="Conductor"/>
    <m/>
    <s v="100271153"/>
    <s v="     "/>
    <s v="Non-HFTD"/>
    <x v="0"/>
    <m/>
    <m/>
    <n v="37.536200000000001"/>
    <n v="-122.295"/>
    <s v="San Mateo"/>
    <s v="BELMONT-0403"/>
    <s v="24011103"/>
    <m/>
    <s v="N/A"/>
    <x v="0"/>
    <m/>
    <s v="Urban"/>
    <m/>
    <m/>
    <s v="No"/>
    <m/>
    <m/>
    <m/>
    <m/>
    <m/>
    <m/>
    <m/>
    <s v="N"/>
    <s v="N"/>
    <m/>
    <m/>
    <s v="     "/>
    <m/>
    <m/>
    <m/>
    <m/>
    <m/>
    <m/>
    <m/>
    <m/>
    <m/>
    <m/>
    <m/>
    <m/>
    <m/>
    <m/>
    <m/>
    <m/>
    <m/>
    <m/>
    <m/>
  </r>
  <r>
    <s v="20140077"/>
    <s v="     "/>
    <n v="41834"/>
    <s v="7/14"/>
    <x v="0"/>
    <n v="0.4"/>
    <s v="29"/>
    <n v="3"/>
    <s v="7"/>
    <x v="7"/>
    <n v="41834"/>
    <n v="0.4"/>
    <s v="small fire at base of pole"/>
    <s v="     "/>
    <m/>
    <m/>
    <s v="N"/>
    <x v="0"/>
    <s v="1048981"/>
    <s v="14-0044297"/>
    <m/>
    <m/>
    <n v="108568981"/>
    <m/>
    <s v="     "/>
    <x v="1"/>
    <s v="PG&amp;E"/>
    <m/>
    <s v="Vegetation"/>
    <m/>
    <s v="D"/>
    <m/>
    <s v="&lt;0.25"/>
    <s v="Square Feet: ; Acreage: "/>
    <s v="Equipment - PG&amp;E"/>
    <s v="34.b. Conductor damage or failure"/>
    <s v="Equipment - PG&amp;E"/>
    <s v="All types of equipment / facility failure"/>
    <s v="Conductor"/>
    <s v="Conductor"/>
    <m/>
    <m/>
    <s v="Open Circuit"/>
    <s v="AT&amp;T"/>
    <s v="Overhead"/>
    <x v="3"/>
    <s v="Conductor"/>
    <m/>
    <s v="100460487"/>
    <s v="     "/>
    <s v="Non-HFTD"/>
    <x v="0"/>
    <m/>
    <m/>
    <n v="37.983199999999997"/>
    <n v="-122.07"/>
    <s v="Contra Costa"/>
    <s v="TIDEWATER-2107"/>
    <s v="14652107"/>
    <n v="21000"/>
    <s v="TIDEWATER 210756052"/>
    <x v="0"/>
    <m/>
    <s v="Urban"/>
    <m/>
    <m/>
    <s v="No"/>
    <m/>
    <m/>
    <m/>
    <m/>
    <m/>
    <m/>
    <m/>
    <s v="N"/>
    <s v="N"/>
    <m/>
    <m/>
    <s v="     "/>
    <m/>
    <m/>
    <m/>
    <m/>
    <m/>
    <m/>
    <m/>
    <m/>
    <m/>
    <m/>
    <m/>
    <m/>
    <m/>
    <m/>
    <m/>
    <m/>
    <m/>
    <m/>
    <m/>
  </r>
  <r>
    <s v="SAP201420967"/>
    <s v="     "/>
    <n v="41834"/>
    <s v="7/14"/>
    <x v="0"/>
    <m/>
    <s v="29"/>
    <n v="3"/>
    <s v="7"/>
    <x v="7"/>
    <n v="41832"/>
    <m/>
    <s v="Grange Rd and Middlefield in Stockton; C2514 cap bank failed and started pole fire"/>
    <s v="     "/>
    <s v="SAP"/>
    <n v="44580"/>
    <s v="Y"/>
    <x v="0"/>
    <m/>
    <s v="N/A"/>
    <m/>
    <s v="Unknown"/>
    <n v="108580511"/>
    <m/>
    <s v="     "/>
    <x v="0"/>
    <s v="PG&amp;E"/>
    <m/>
    <m/>
    <m/>
    <s v="D"/>
    <m/>
    <s v="Structure-PG&amp;E only"/>
    <m/>
    <s v="Equipment - PG&amp;E"/>
    <s v="34.a. Capacitor bank damage or failure"/>
    <s v="Equipment - PG&amp;E"/>
    <s v="Capacitor bank failure"/>
    <s v="Capacitor bank failure"/>
    <s v="Capacitor Bank"/>
    <m/>
    <m/>
    <m/>
    <s v="Yes"/>
    <s v="Overhead"/>
    <x v="0"/>
    <s v="Capacitor Bank"/>
    <m/>
    <s v="103817814"/>
    <s v="     "/>
    <s v="Non-HFTD"/>
    <x v="0"/>
    <m/>
    <m/>
    <n v="37.967100000000002"/>
    <n v="-121.319"/>
    <s v="San Joaquin"/>
    <s v="COUNTRY-CLUB-1106"/>
    <m/>
    <m/>
    <m/>
    <x v="0"/>
    <m/>
    <m/>
    <m/>
    <m/>
    <s v="No"/>
    <m/>
    <m/>
    <m/>
    <m/>
    <m/>
    <m/>
    <m/>
    <s v="N"/>
    <s v="N"/>
    <m/>
    <m/>
    <s v="     "/>
    <m/>
    <m/>
    <m/>
    <m/>
    <m/>
    <m/>
    <m/>
    <m/>
    <m/>
    <m/>
    <m/>
    <m/>
    <m/>
    <m/>
    <m/>
    <m/>
    <m/>
    <m/>
    <m/>
  </r>
  <r>
    <s v="20150208"/>
    <s v="     "/>
    <n v="42199"/>
    <s v="7/14"/>
    <x v="0"/>
    <n v="0.85972222222222228"/>
    <s v="29"/>
    <n v="3"/>
    <s v="7"/>
    <x v="2"/>
    <n v="42199"/>
    <n v="0.85277777777777775"/>
    <s v="1 SPAN 1 WIRE DOWN. NO CAUSE. CREW TO REPAIR. FLAGGERS NEEDED."/>
    <s v="     "/>
    <m/>
    <m/>
    <s v="N"/>
    <x v="0"/>
    <s v="1268227"/>
    <s v="15-0047509"/>
    <m/>
    <m/>
    <n v="110510568"/>
    <m/>
    <s v="     "/>
    <x v="1"/>
    <s v="PG&amp;E"/>
    <m/>
    <s v="Vegetation"/>
    <m/>
    <s v="D"/>
    <m/>
    <s v="&lt;0.25"/>
    <s v="Square Feet: ; Acreage: "/>
    <s v="Equipment - PG&amp;E"/>
    <s v="34.b. Conductor damage or failure"/>
    <s v="Equipment - PG&amp;E"/>
    <s v="All types of equipment / facility failure"/>
    <s v="Conductor"/>
    <s v="Conductor"/>
    <m/>
    <m/>
    <s v="Line to Ground"/>
    <s v="PACIFIC BELL"/>
    <s v="Overhead"/>
    <x v="3"/>
    <s v="Conductor"/>
    <m/>
    <s v="101997187"/>
    <s v="     "/>
    <s v="Non-HFTD"/>
    <x v="0"/>
    <m/>
    <m/>
    <n v="38.243899999999996"/>
    <n v="-122.541"/>
    <s v="Sonoma"/>
    <s v="LAKEVILLE-1102"/>
    <s v="43371102"/>
    <n v="12000"/>
    <s v="LAKEVILLE 1102280"/>
    <x v="0"/>
    <s v="Cal Fire Dept"/>
    <s v="Herbaceous"/>
    <m/>
    <m/>
    <s v="No"/>
    <m/>
    <m/>
    <m/>
    <m/>
    <m/>
    <m/>
    <m/>
    <s v="N"/>
    <s v="N"/>
    <m/>
    <m/>
    <s v="     "/>
    <m/>
    <m/>
    <m/>
    <m/>
    <m/>
    <m/>
    <m/>
    <m/>
    <m/>
    <m/>
    <m/>
    <m/>
    <m/>
    <m/>
    <m/>
    <m/>
    <m/>
    <m/>
    <m/>
  </r>
  <r>
    <s v="20150207"/>
    <s v="     "/>
    <n v="42199"/>
    <s v="7/14"/>
    <x v="0"/>
    <n v="0.72569444444444442"/>
    <s v="29"/>
    <n v="3"/>
    <s v="7"/>
    <x v="2"/>
    <n v="42199"/>
    <n v="0.72569444444444442"/>
    <s v="wire down caused fire, called for crew to repair"/>
    <s v="     "/>
    <m/>
    <m/>
    <s v="N"/>
    <x v="0"/>
    <s v="1268147"/>
    <s v="15-0047489"/>
    <m/>
    <m/>
    <n v="110510554"/>
    <m/>
    <s v="     "/>
    <x v="1"/>
    <s v="PG&amp;E"/>
    <m/>
    <s v="Vegetation"/>
    <m/>
    <s v="D"/>
    <m/>
    <s v="&lt;3 meters of linear travel"/>
    <s v="Square Feet: ; Acreage: "/>
    <s v="Contact From Object"/>
    <s v="33.b. Animal contact"/>
    <s v="Contact - 3rd Party"/>
    <s v="All types of equipment / facility failure"/>
    <s v="Animal"/>
    <s v="N.A."/>
    <s v="Animal contact"/>
    <s v="Conductor"/>
    <s v="Line to Ground,Line to Line"/>
    <s v="PACIFIC BELL"/>
    <s v="Overhead"/>
    <x v="3"/>
    <s v="Conductor"/>
    <m/>
    <s v="100530398"/>
    <s v="     "/>
    <s v="Non-HFTD"/>
    <x v="0"/>
    <m/>
    <m/>
    <n v="37.363100000000003"/>
    <n v="-122.021"/>
    <s v="Santa Clara"/>
    <s v="BRITTON-1110"/>
    <s v="83611110"/>
    <n v="12000"/>
    <s v="BRITTON 1110CB"/>
    <x v="0"/>
    <s v="fd"/>
    <s v="Urban"/>
    <m/>
    <m/>
    <s v="No"/>
    <m/>
    <m/>
    <m/>
    <m/>
    <m/>
    <m/>
    <m/>
    <s v="N"/>
    <s v="N"/>
    <m/>
    <m/>
    <s v="     "/>
    <m/>
    <m/>
    <m/>
    <m/>
    <m/>
    <m/>
    <m/>
    <m/>
    <m/>
    <m/>
    <m/>
    <m/>
    <m/>
    <m/>
    <m/>
    <m/>
    <m/>
    <m/>
    <m/>
  </r>
  <r>
    <s v="20150206"/>
    <s v="     "/>
    <n v="42199"/>
    <s v="7/14"/>
    <x v="0"/>
    <n v="0.52569444444444446"/>
    <s v="29"/>
    <n v="3"/>
    <s v="7"/>
    <x v="2"/>
    <n v="42199"/>
    <n v="0.52569444444444446"/>
    <s v="t line crew to repair down guy T line not dist"/>
    <s v="     "/>
    <m/>
    <m/>
    <s v="N"/>
    <x v="0"/>
    <m/>
    <m/>
    <m/>
    <m/>
    <m/>
    <m/>
    <s v="     "/>
    <x v="1"/>
    <s v="PG&amp;E"/>
    <m/>
    <s v="Vegetation"/>
    <m/>
    <s v="T"/>
    <m/>
    <s v="0.26-9.99"/>
    <s v="Square Feet: ; Acreage: 1"/>
    <s v="Contact - Animal - Bird"/>
    <s v="33.b. Animal contact"/>
    <s v="Contact - Bird"/>
    <s v="All types of equipment / facility failure"/>
    <s v="Contact - Animal"/>
    <m/>
    <s v="Contact - Animal"/>
    <s v="Conductor"/>
    <m/>
    <s v="0"/>
    <s v="Overhead"/>
    <x v="4"/>
    <s v="Conductor"/>
    <m/>
    <s v="Pole 010/189 - SAND CREEK RD CORTINA SCHOOL RD"/>
    <s v="     "/>
    <s v="Non-HFTD"/>
    <x v="0"/>
    <m/>
    <m/>
    <n v="39.027000000000001"/>
    <n v="-122.13500000000001"/>
    <s v="Colusa"/>
    <s v="CORTINA-#1-60"/>
    <s v="ETL.6580"/>
    <n v="60000"/>
    <s v="N/A"/>
    <x v="0"/>
    <s v="Arbuckle FD"/>
    <s v="Agriculture"/>
    <m/>
    <m/>
    <s v="No"/>
    <m/>
    <m/>
    <m/>
    <m/>
    <m/>
    <m/>
    <m/>
    <s v="N"/>
    <s v="N"/>
    <m/>
    <m/>
    <s v="     "/>
    <m/>
    <m/>
    <m/>
    <m/>
    <m/>
    <m/>
    <m/>
    <m/>
    <m/>
    <m/>
    <m/>
    <m/>
    <m/>
    <m/>
    <m/>
    <m/>
    <m/>
    <m/>
    <m/>
  </r>
  <r>
    <s v="MIA20165827"/>
    <s v="     "/>
    <n v="42565"/>
    <s v="7/14"/>
    <x v="0"/>
    <n v="0.57406250000000003"/>
    <s v="29"/>
    <n v="3"/>
    <s v="7"/>
    <x v="6"/>
    <n v="42565"/>
    <n v="0.57361111111111107"/>
    <s v="Blew fuse started grass fire"/>
    <s v="     "/>
    <s v="FAS"/>
    <n v="44249"/>
    <s v="Y"/>
    <x v="0"/>
    <m/>
    <s v="N/A"/>
    <m/>
    <s v="T003731883"/>
    <m/>
    <m/>
    <s v="     "/>
    <x v="1"/>
    <s v="PG&amp;E"/>
    <m/>
    <m/>
    <m/>
    <s v="D"/>
    <m/>
    <s v="&lt;0.25"/>
    <m/>
    <s v="Equipment - PG&amp;E"/>
    <s v="34.c. Fuse damage or failure"/>
    <s v="Equipment - PG&amp;E"/>
    <s v="All types of equipment / facility failure"/>
    <s v="Fuse failure - all"/>
    <s v="Fuse"/>
    <m/>
    <m/>
    <m/>
    <s v="No"/>
    <s v="Overhead"/>
    <x v="0"/>
    <m/>
    <m/>
    <s v="L853"/>
    <s v="     "/>
    <s v="Non-HFTD"/>
    <x v="0"/>
    <m/>
    <m/>
    <n v="35.383299999999998"/>
    <n v="-118.923"/>
    <s v="Kern"/>
    <s v="MAGUNDEN-1106"/>
    <s v="252771106"/>
    <n v="11000"/>
    <m/>
    <x v="0"/>
    <s v="Kern County Fire"/>
    <s v="Urban"/>
    <m/>
    <m/>
    <s v="No"/>
    <m/>
    <m/>
    <m/>
    <m/>
    <m/>
    <m/>
    <m/>
    <s v="N"/>
    <s v="N"/>
    <m/>
    <m/>
    <s v="     "/>
    <m/>
    <m/>
    <m/>
    <m/>
    <m/>
    <m/>
    <m/>
    <m/>
    <m/>
    <m/>
    <m/>
    <m/>
    <m/>
    <m/>
    <m/>
    <m/>
    <m/>
    <m/>
    <m/>
  </r>
  <r>
    <s v="20160161"/>
    <s v="     "/>
    <n v="42565"/>
    <s v="7/14"/>
    <x v="0"/>
    <n v="0.57222222222222219"/>
    <s v="29"/>
    <n v="3"/>
    <s v="7"/>
    <x v="6"/>
    <m/>
    <m/>
    <s v="KYLE FLASHED OVER BLEW FUSE STARTED SMALL GRASS FIRE COE PIN#285131"/>
    <s v="     "/>
    <m/>
    <m/>
    <s v="N"/>
    <x v="0"/>
    <m/>
    <m/>
    <m/>
    <m/>
    <m/>
    <m/>
    <s v="     "/>
    <x v="1"/>
    <s v="PG&amp;E"/>
    <m/>
    <s v="Vegetation"/>
    <m/>
    <s v="D"/>
    <m/>
    <s v="&lt;0.25"/>
    <s v="Square Feet: ; Acreage: "/>
    <s v="Equipment - PG&amp;E"/>
    <s v="34.a. Capacitor bank damage or failure"/>
    <s v="Equipment - PG&amp;E"/>
    <s v="All types of equipment / facility failure"/>
    <s v="Capacitor Bank"/>
    <s v="Capacitor Bank"/>
    <m/>
    <m/>
    <m/>
    <m/>
    <s v="Overhead"/>
    <x v="3"/>
    <s v="Capacitor Bank"/>
    <m/>
    <s v="100119861"/>
    <s v="     "/>
    <s v="Non-HFTD"/>
    <x v="0"/>
    <m/>
    <m/>
    <n v="35.383299999999998"/>
    <n v="-118.923"/>
    <s v="Kern"/>
    <s v="MAGUNDEN-1106"/>
    <s v="252771106"/>
    <n v="12000"/>
    <m/>
    <x v="0"/>
    <s v="Kern County FD"/>
    <s v="Urban"/>
    <m/>
    <m/>
    <s v="No"/>
    <m/>
    <m/>
    <m/>
    <m/>
    <m/>
    <m/>
    <m/>
    <s v="N"/>
    <s v="N"/>
    <m/>
    <m/>
    <s v="     "/>
    <m/>
    <m/>
    <m/>
    <m/>
    <m/>
    <m/>
    <m/>
    <m/>
    <m/>
    <m/>
    <m/>
    <m/>
    <m/>
    <m/>
    <m/>
    <m/>
    <m/>
    <m/>
    <m/>
  </r>
  <r>
    <s v="SAP201614450"/>
    <s v="     "/>
    <n v="42565"/>
    <s v="7/14"/>
    <x v="0"/>
    <m/>
    <s v="29"/>
    <n v="3"/>
    <s v="7"/>
    <x v="6"/>
    <n v="42563"/>
    <m/>
    <s v="Pole replaced due to pole fire; No mention of FD on site"/>
    <s v="     "/>
    <s v="SAP"/>
    <n v="44580"/>
    <s v="Y"/>
    <x v="0"/>
    <s v="1509114"/>
    <s v="N/A"/>
    <m/>
    <s v="T003730706"/>
    <n v="111790012"/>
    <m/>
    <s v="     "/>
    <x v="0"/>
    <s v="PG&amp;E"/>
    <m/>
    <m/>
    <m/>
    <s v="D"/>
    <m/>
    <s v="Structure-PG&amp;E only"/>
    <m/>
    <s v="Unknown"/>
    <s v="40.a. Unknown"/>
    <s v="Unknown"/>
    <m/>
    <m/>
    <m/>
    <m/>
    <m/>
    <m/>
    <s v="No"/>
    <s v="Overhead"/>
    <x v="0"/>
    <s v="Pole"/>
    <m/>
    <s v="101569290"/>
    <s v="     "/>
    <s v="Non-HFTD"/>
    <x v="0"/>
    <m/>
    <m/>
    <n v="38.215400000000002"/>
    <n v="-121.539"/>
    <s v="Sacramento"/>
    <s v="GRAND-ISLAND-2223"/>
    <m/>
    <m/>
    <m/>
    <x v="0"/>
    <m/>
    <m/>
    <m/>
    <m/>
    <s v="No"/>
    <m/>
    <m/>
    <m/>
    <m/>
    <m/>
    <m/>
    <m/>
    <s v="N"/>
    <s v="N"/>
    <m/>
    <m/>
    <s v="     "/>
    <m/>
    <m/>
    <m/>
    <m/>
    <m/>
    <m/>
    <m/>
    <m/>
    <m/>
    <m/>
    <m/>
    <m/>
    <m/>
    <m/>
    <m/>
    <m/>
    <m/>
    <m/>
    <m/>
  </r>
  <r>
    <s v="20170202"/>
    <s v="     "/>
    <n v="42930"/>
    <s v="7/14"/>
    <x v="0"/>
    <m/>
    <s v="28"/>
    <n v="3"/>
    <s v="7"/>
    <x v="0"/>
    <n v="42930"/>
    <n v="0.74027777777777781"/>
    <s v="WIRE DOWN"/>
    <s v="     "/>
    <m/>
    <m/>
    <s v="N"/>
    <x v="0"/>
    <s v="1831744"/>
    <s v="17-0063032"/>
    <m/>
    <m/>
    <n v="113051662"/>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2070196"/>
    <s v="     "/>
    <s v="Non-HFTD"/>
    <x v="0"/>
    <m/>
    <m/>
    <n v="37.709499999999998"/>
    <n v="-121.292"/>
    <s v="San Joaquin"/>
    <s v="BANTA-1103"/>
    <s v="162471103"/>
    <n v="12000"/>
    <s v="BANTA 1103CB"/>
    <x v="0"/>
    <s v="TRACY"/>
    <s v="Urban"/>
    <m/>
    <m/>
    <s v="No"/>
    <m/>
    <m/>
    <m/>
    <m/>
    <m/>
    <m/>
    <m/>
    <s v="N"/>
    <s v="N"/>
    <m/>
    <m/>
    <s v="     "/>
    <m/>
    <m/>
    <m/>
    <m/>
    <m/>
    <m/>
    <m/>
    <m/>
    <m/>
    <m/>
    <m/>
    <m/>
    <m/>
    <m/>
    <m/>
    <m/>
    <m/>
    <m/>
    <m/>
  </r>
  <r>
    <s v="MIA20187302"/>
    <s v="     "/>
    <n v="43295"/>
    <s v="7/14"/>
    <x v="0"/>
    <n v="0.93629629629629629"/>
    <s v="28"/>
    <n v="3"/>
    <s v="7"/>
    <x v="1"/>
    <n v="43295"/>
    <n v="0.93611111111111112"/>
    <s v="FD on site, Service pole on fire. "/>
    <s v="     "/>
    <s v="FAS"/>
    <n v="44243"/>
    <s v="Y"/>
    <x v="0"/>
    <s v="132011"/>
    <s v="18-0059901"/>
    <m/>
    <s v="T004368268"/>
    <n v="114785518"/>
    <m/>
    <s v="     "/>
    <x v="0"/>
    <s v="PG&amp;E"/>
    <m/>
    <m/>
    <m/>
    <s v="D"/>
    <m/>
    <s v="Unknown"/>
    <m/>
    <s v="Equipment - PG&amp;E"/>
    <s v="34.o. Other"/>
    <s v="Equipment - PG&amp;E"/>
    <s v="All types of equipment / facility failure"/>
    <s v="Equipment failure - Other"/>
    <s v="Service Connector"/>
    <m/>
    <m/>
    <s v="Line to Ground"/>
    <s v="No"/>
    <s v="Overhead"/>
    <x v="0"/>
    <m/>
    <m/>
    <s v="101200816"/>
    <s v="     "/>
    <s v="Non-HFTD"/>
    <x v="0"/>
    <m/>
    <m/>
    <n v="37.367699999999999"/>
    <n v="-120.76900000000001"/>
    <s v="Merced"/>
    <s v="LIVINGSTON-1102"/>
    <s v="252261102"/>
    <n v="11000"/>
    <s v="LIVINGSTON 1102CB"/>
    <x v="0"/>
    <m/>
    <s v="Rural"/>
    <m/>
    <m/>
    <s v="No"/>
    <m/>
    <m/>
    <m/>
    <m/>
    <m/>
    <m/>
    <m/>
    <s v="N"/>
    <s v="N"/>
    <m/>
    <m/>
    <s v="     "/>
    <m/>
    <m/>
    <m/>
    <m/>
    <m/>
    <m/>
    <m/>
    <m/>
    <m/>
    <m/>
    <m/>
    <m/>
    <m/>
    <m/>
    <m/>
    <m/>
    <m/>
    <m/>
    <m/>
  </r>
  <r>
    <s v="MIA20181540"/>
    <s v="     "/>
    <n v="43295"/>
    <s v="7/14"/>
    <x v="0"/>
    <n v="0.90537037037037038"/>
    <s v="28"/>
    <n v="3"/>
    <s v="7"/>
    <x v="1"/>
    <n v="43295"/>
    <n v="0.90486111111111112"/>
    <s v="FAS OFC remarks state the cause of the fire was unknown and FLD remarks only state the burnt crossarm will need to be replaced. Waiting for Tman outreach."/>
    <s v="     "/>
    <s v="FAS"/>
    <n v="44252"/>
    <s v="Y"/>
    <x v="0"/>
    <s v="131974"/>
    <s v="N/A"/>
    <m/>
    <s v="T004368255"/>
    <n v="114785514"/>
    <m/>
    <s v="     "/>
    <x v="0"/>
    <s v="PG&amp;E"/>
    <m/>
    <m/>
    <m/>
    <s v="D"/>
    <m/>
    <s v="Structure-PG&amp;E only"/>
    <m/>
    <s v="Equipment - PG&amp;E"/>
    <s v="34.g. Insulator and brushing damage or failure"/>
    <s v="Equipment - PG&amp;E"/>
    <s v="All types of equipment / facility failure"/>
    <s v="Insulator failure"/>
    <s v="Pole"/>
    <m/>
    <m/>
    <m/>
    <s v="Yes"/>
    <s v="Overhead"/>
    <x v="0"/>
    <m/>
    <m/>
    <s v="101807192"/>
    <s v="     "/>
    <s v="Non-HFTD"/>
    <x v="0"/>
    <m/>
    <m/>
    <n v="37.756700000000002"/>
    <n v="-122.50700000000001"/>
    <s v="San Francisco"/>
    <s v="SF-L-1102"/>
    <m/>
    <n v="11000"/>
    <m/>
    <x v="0"/>
    <m/>
    <s v="Urban"/>
    <m/>
    <m/>
    <s v="No"/>
    <m/>
    <m/>
    <m/>
    <m/>
    <m/>
    <m/>
    <m/>
    <s v="N"/>
    <s v="N"/>
    <m/>
    <m/>
    <s v="     "/>
    <m/>
    <m/>
    <m/>
    <m/>
    <m/>
    <m/>
    <m/>
    <m/>
    <m/>
    <m/>
    <m/>
    <m/>
    <m/>
    <m/>
    <m/>
    <m/>
    <m/>
    <m/>
    <m/>
  </r>
  <r>
    <s v="20180481"/>
    <s v="     "/>
    <n v="43295"/>
    <s v="7/14"/>
    <x v="0"/>
    <n v="0.61388888888888893"/>
    <s v="28"/>
    <n v="3"/>
    <s v="7"/>
    <x v="1"/>
    <n v="43295"/>
    <n v="0.61388888888888893"/>
    <s v="ILIS cause - &quot;Vegetation, Tree - fell into line&quot;"/>
    <s v="     "/>
    <s v="FAS"/>
    <m/>
    <s v="N"/>
    <x v="0"/>
    <s v="131699"/>
    <s v="18-0059847"/>
    <m/>
    <m/>
    <m/>
    <m/>
    <s v="     "/>
    <x v="0"/>
    <s v="PG&amp;E"/>
    <m/>
    <m/>
    <m/>
    <s v="D"/>
    <m/>
    <s v="&lt;0.25"/>
    <m/>
    <s v="Vegetation"/>
    <s v="33.a. Veg. contact"/>
    <s v="Vegetation"/>
    <s v="Contact from object"/>
    <s v="Vegetation"/>
    <m/>
    <s v="Contact - Vegetation"/>
    <m/>
    <s v="Line to Line"/>
    <m/>
    <s v="Overhead"/>
    <x v="3"/>
    <m/>
    <m/>
    <s v="37455"/>
    <s v="     "/>
    <s v="Non-HFTD"/>
    <x v="0"/>
    <n v="300"/>
    <m/>
    <n v="38.959000000000003"/>
    <n v="-121.241"/>
    <s v="Placer"/>
    <s v="LINCOLN-1104"/>
    <s v="153701104"/>
    <n v="11000"/>
    <s v="LINCOLN 11042070"/>
    <x v="0"/>
    <m/>
    <s v="Rural"/>
    <m/>
    <m/>
    <s v="No"/>
    <m/>
    <m/>
    <m/>
    <m/>
    <m/>
    <m/>
    <m/>
    <s v="N"/>
    <s v="N"/>
    <m/>
    <m/>
    <s v="     "/>
    <s v="38.95250000"/>
    <s v="-121.24682000"/>
    <s v="Jul 16 2018 12:00AM"/>
    <s v="BranchFail"/>
    <s v="Healthy green Live Oak tree had large 16&quot; Dia X 30ft long green limb break out and fall into the 12kV lines do to sudden limb drop in 100+ degree temps. Limb had modarate included bark @ breaking point slight rot &amp; fungus present inside of log @ breaking point.  Small 25ft X 55ft grass fire was ignited @ location."/>
    <s v="OAKL"/>
    <s v="55"/>
    <s v="28"/>
    <s v="18"/>
    <s v="Moderate"/>
    <s v="None"/>
    <s v="N"/>
    <s v="1"/>
    <m/>
    <s v="Valley"/>
    <s v="A"/>
    <s v="CrossArm"/>
    <s v="BareWire"/>
    <s v="3"/>
  </r>
  <r>
    <s v="EIR20190178"/>
    <s v="     "/>
    <n v="43660"/>
    <s v="7/14"/>
    <x v="0"/>
    <m/>
    <s v="29"/>
    <n v="3"/>
    <s v="7"/>
    <x v="3"/>
    <m/>
    <m/>
    <s v="On July 14, 2019, at approximately 1450 hours, PG&amp;E became aware of an outage on the Mesa 1103 12kV Distribution Circuit in Nipomo, involving a service drop at 391 Pajaro Lane. An individual drove their RV into the service drop. The top of the RV caught on fire. One customer was affected by this outage. This is being reported under the property damage criterion because PG&amp;E now believes the damages will exceed $50,000. This information is preliminary."/>
    <s v="     "/>
    <s v="EIR Ignitions Tracker"/>
    <n v="44288"/>
    <s v="Y"/>
    <x v="0"/>
    <s v="450213"/>
    <s v="N/A"/>
    <m/>
    <s v="T004698760"/>
    <m/>
    <s v="EI190714A"/>
    <s v="     "/>
    <x v="0"/>
    <s v="PG&amp;E"/>
    <m/>
    <s v="Other"/>
    <m/>
    <s v="D"/>
    <m/>
    <s v="Structure-only"/>
    <m/>
    <s v="Contact - Customer (Equip/Structure/Veg)"/>
    <s v="33.e. Other contact from object"/>
    <s v="Contact - 3rd Party"/>
    <m/>
    <s v="Contact from object"/>
    <m/>
    <s v="Contact from object"/>
    <s v="Service Drop"/>
    <m/>
    <s v="No"/>
    <s v="Overhead"/>
    <x v="0"/>
    <s v="Service Drop"/>
    <m/>
    <s v="103955825"/>
    <s v="     "/>
    <s v="Non-HFTD"/>
    <x v="0"/>
    <m/>
    <m/>
    <n v="35.018099999999997"/>
    <n v="-120.51"/>
    <s v="San Luis Obispo"/>
    <s v="MESA-1103"/>
    <m/>
    <n v="12000"/>
    <m/>
    <x v="0"/>
    <m/>
    <s v="Barren/Other"/>
    <m/>
    <m/>
    <s v="No"/>
    <m/>
    <m/>
    <m/>
    <m/>
    <m/>
    <m/>
    <m/>
    <s v="N"/>
    <s v="N"/>
    <m/>
    <m/>
    <s v="     "/>
    <m/>
    <m/>
    <m/>
    <m/>
    <m/>
    <m/>
    <m/>
    <m/>
    <m/>
    <m/>
    <m/>
    <m/>
    <m/>
    <m/>
    <m/>
    <m/>
    <m/>
    <m/>
    <m/>
  </r>
  <r>
    <s v="20191605"/>
    <s v="     "/>
    <n v="43660"/>
    <s v="7/14"/>
    <x v="0"/>
    <m/>
    <s v="29"/>
    <n v="3"/>
    <s v="7"/>
    <x v="3"/>
    <m/>
    <m/>
    <s v="Reportable incident EI190714A - caused property damage but fire did not exceed 1 linear meter"/>
    <s v="     "/>
    <s v="EIR"/>
    <m/>
    <s v="N"/>
    <x v="0"/>
    <m/>
    <m/>
    <m/>
    <m/>
    <n v="0"/>
    <s v="EI190714A"/>
    <s v="     "/>
    <x v="0"/>
    <s v="PG&amp;E"/>
    <m/>
    <m/>
    <m/>
    <s v="D"/>
    <m/>
    <s v="Structure-only"/>
    <m/>
    <s v="Contact - 3rd Party"/>
    <s v="33.e. Other contact from object"/>
    <s v="Contact - 3rd Party"/>
    <s v="Contact from object"/>
    <s v="Contact - Other"/>
    <m/>
    <s v="Contact - Other"/>
    <s v="Service Drop"/>
    <m/>
    <m/>
    <s v="Overhead"/>
    <x v="0"/>
    <s v="Service Drop"/>
    <s v="Service drops"/>
    <s v=""/>
    <s v="     "/>
    <s v="Non-HFTD"/>
    <x v="0"/>
    <m/>
    <m/>
    <n v="35.018099999999997"/>
    <n v="-120.51"/>
    <s v="SAN LUIS OBISPO"/>
    <m/>
    <m/>
    <m/>
    <m/>
    <x v="0"/>
    <m/>
    <m/>
    <m/>
    <m/>
    <s v="No"/>
    <m/>
    <m/>
    <m/>
    <m/>
    <m/>
    <m/>
    <m/>
    <s v="N"/>
    <s v="N"/>
    <m/>
    <m/>
    <s v="     "/>
    <m/>
    <m/>
    <m/>
    <m/>
    <m/>
    <m/>
    <m/>
    <m/>
    <m/>
    <m/>
    <m/>
    <m/>
    <m/>
    <m/>
    <m/>
    <m/>
    <m/>
    <m/>
    <m/>
  </r>
  <r>
    <s v="20200820"/>
    <s v="     "/>
    <n v="44026"/>
    <s v="7/14"/>
    <x v="0"/>
    <n v="0.48541666666666666"/>
    <s v="29"/>
    <n v="3"/>
    <s v="7"/>
    <x v="4"/>
    <n v="44026"/>
    <n v="0.48402777777777778"/>
    <s v="On July 14, 2020 at 1139 hours, a PG&amp;E troubleman was dispatched to the Saratoga 1111 Distribution Circuit on Darryl Dr in the city of San Jose and observed a small grass fire had occurred to due secondary wires contacting each other. Initial analysis indicates that winds caused a tree to push secondary wires together and igniting the small grass fire in the backyard of customers home. The customer had suppressed the fire before the troubleman arrived. No equipment was damaged to point of needing repair or replacement. The troubleman trimmed the nearby tree and power was restored to the one customer at 1305 hours on July 14, 2020."/>
    <s v="     "/>
    <s v="FAS"/>
    <m/>
    <s v="N"/>
    <x v="0"/>
    <s v="964455"/>
    <m/>
    <m/>
    <s v="T005011806"/>
    <m/>
    <m/>
    <s v="     "/>
    <x v="1"/>
    <s v="PG&amp;E"/>
    <m/>
    <s v="Vegetation"/>
    <m/>
    <s v="D"/>
    <s v="D"/>
    <s v="&lt;3 meters of linear travel"/>
    <m/>
    <s v="Wire-Wire Contact"/>
    <s v="35.a. Wire-to-wire contact / contamination"/>
    <s v="Wire-Wire Contact"/>
    <s v="Contact from object"/>
    <s v="Veg. contact"/>
    <m/>
    <m/>
    <m/>
    <m/>
    <m/>
    <s v="Overhead"/>
    <x v="1"/>
    <s v="Conductor - Secondary"/>
    <m/>
    <s v="Circuit ID: 083371111"/>
    <s v="     "/>
    <s v="Non-HFTD"/>
    <x v="0"/>
    <m/>
    <m/>
    <n v="37.299100000000003"/>
    <n v="-121.964"/>
    <s v="Santa Clara"/>
    <s v="SARATOGA-1111"/>
    <m/>
    <n v="12000"/>
    <s v="N/A"/>
    <x v="0"/>
    <s v="Customer"/>
    <s v="Urban"/>
    <m/>
    <m/>
    <s v="No"/>
    <m/>
    <m/>
    <m/>
    <m/>
    <m/>
    <m/>
    <m/>
    <s v="N"/>
    <s v="N"/>
    <m/>
    <m/>
    <s v="     "/>
    <m/>
    <m/>
    <m/>
    <m/>
    <m/>
    <m/>
    <m/>
    <m/>
    <m/>
    <m/>
    <m/>
    <m/>
    <m/>
    <m/>
    <m/>
    <m/>
    <m/>
    <m/>
    <m/>
  </r>
  <r>
    <s v="20201789"/>
    <s v="     "/>
    <n v="44026"/>
    <s v="7/14"/>
    <x v="0"/>
    <n v="1.8055555555555554E-2"/>
    <s v="29"/>
    <n v="3"/>
    <s v="7"/>
    <x v="4"/>
    <m/>
    <m/>
    <s v="FAS states an UG secondary conductor was found on fire. Going to contact Tman for more info. Waiting on Tman reply."/>
    <s v="     "/>
    <s v="FAS"/>
    <m/>
    <s v="Y"/>
    <x v="0"/>
    <s v="964029"/>
    <m/>
    <m/>
    <s v="T005011323"/>
    <n v="119364878"/>
    <m/>
    <s v="     "/>
    <x v="0"/>
    <s v="PG&amp;E"/>
    <m/>
    <s v="Building"/>
    <m/>
    <s v="D"/>
    <m/>
    <s v="Structure-PG&amp;E only"/>
    <m/>
    <s v="Equipment - PG&amp;E"/>
    <s v="34.b. Conductor damage or failure"/>
    <s v="Equipment - PG&amp;E"/>
    <s v="All types of equipment / facility failure"/>
    <s v="Conductor failure-all"/>
    <s v="Conductor - All"/>
    <m/>
    <m/>
    <m/>
    <m/>
    <s v="Underground"/>
    <x v="3"/>
    <s v="Conductor - All"/>
    <m/>
    <s v="3.1606703037e+11"/>
    <s v="     "/>
    <s v="Non-HFTD"/>
    <x v="0"/>
    <m/>
    <m/>
    <n v="37.3262"/>
    <n v="-121.854"/>
    <s v="Santa Clara"/>
    <s v="EVERGREEN-2102"/>
    <m/>
    <n v="21000"/>
    <m/>
    <x v="0"/>
    <s v="Unknown"/>
    <s v="Urban"/>
    <m/>
    <m/>
    <s v="No"/>
    <m/>
    <m/>
    <m/>
    <m/>
    <m/>
    <m/>
    <m/>
    <s v="N"/>
    <s v="N"/>
    <m/>
    <m/>
    <s v="     "/>
    <m/>
    <m/>
    <m/>
    <m/>
    <m/>
    <m/>
    <m/>
    <m/>
    <m/>
    <m/>
    <m/>
    <m/>
    <m/>
    <m/>
    <m/>
    <m/>
    <m/>
    <m/>
    <m/>
  </r>
  <r>
    <s v="20140080"/>
    <s v="     "/>
    <n v="41835"/>
    <s v="7/15"/>
    <x v="0"/>
    <n v="0.68888888888888888"/>
    <s v="29"/>
    <n v="3"/>
    <s v="7"/>
    <x v="7"/>
    <m/>
    <m/>
    <s v="call 4 crew to make repairs &amp; call 4 tree crew to cut down branch"/>
    <s v="     "/>
    <m/>
    <m/>
    <s v="N"/>
    <x v="0"/>
    <s v="1049954"/>
    <m/>
    <m/>
    <m/>
    <m/>
    <m/>
    <s v="     "/>
    <x v="1"/>
    <s v="PG&amp;E"/>
    <m/>
    <s v="Vegetation"/>
    <m/>
    <s v="D"/>
    <m/>
    <s v="&lt;0.25"/>
    <s v="Square Feet: ; Acreage: "/>
    <s v="Equipment - PG&amp;E"/>
    <s v="34.o. Other"/>
    <s v="Equipment - PG&amp;E"/>
    <s v="All types of equipment / facility failure"/>
    <m/>
    <m/>
    <m/>
    <m/>
    <m/>
    <s v=" "/>
    <s v="Overhead"/>
    <x v="1"/>
    <s v="Conductor"/>
    <m/>
    <s v="1244 Grant St, Fairfield"/>
    <s v="     "/>
    <s v="Non-HFTD"/>
    <x v="0"/>
    <m/>
    <m/>
    <n v="38.255800000000001"/>
    <n v="-122.04900000000001"/>
    <s v="Solano"/>
    <s v="SUISUN-1109"/>
    <s v="62131109"/>
    <m/>
    <s v="N/A"/>
    <x v="0"/>
    <m/>
    <s v="Urban"/>
    <m/>
    <m/>
    <s v="No"/>
    <m/>
    <m/>
    <m/>
    <m/>
    <m/>
    <m/>
    <m/>
    <s v="N"/>
    <s v="N"/>
    <m/>
    <m/>
    <s v="     "/>
    <m/>
    <m/>
    <m/>
    <m/>
    <m/>
    <m/>
    <m/>
    <m/>
    <m/>
    <m/>
    <m/>
    <m/>
    <m/>
    <m/>
    <m/>
    <m/>
    <m/>
    <m/>
    <m/>
  </r>
  <r>
    <s v="20140079"/>
    <s v="     "/>
    <n v="41835"/>
    <s v="7/15"/>
    <x v="0"/>
    <n v="0.375"/>
    <s v="29"/>
    <n v="3"/>
    <s v="7"/>
    <x v="7"/>
    <n v="41835"/>
    <n v="0.375"/>
    <s v="crew to repair wire down"/>
    <s v="     "/>
    <m/>
    <m/>
    <s v="N"/>
    <x v="0"/>
    <s v="1049638"/>
    <s v="14-0044571"/>
    <m/>
    <m/>
    <n v="108571510"/>
    <m/>
    <s v="     "/>
    <x v="1"/>
    <s v="PG&amp;E"/>
    <m/>
    <s v="Vegetation"/>
    <m/>
    <s v="D"/>
    <m/>
    <s v="0.26-9.99"/>
    <s v="Square Feet: ; Acreage: 0.75"/>
    <s v="Vegetation"/>
    <s v="33.a. Veg. contact"/>
    <s v="Vegetation"/>
    <s v="All types of equipment / facility failure"/>
    <s v="Contact - Vegetation"/>
    <m/>
    <s v="Contact - Vegetation"/>
    <s v="Conductor"/>
    <s v="Open Circuit"/>
    <s v=" "/>
    <s v="Overhead"/>
    <x v="3"/>
    <s v="Conductor"/>
    <m/>
    <s v="101244892"/>
    <s v="     "/>
    <s v="Non-HFTD"/>
    <x v="0"/>
    <n v="345"/>
    <m/>
    <n v="38.418900000000001"/>
    <n v="-120.51900000000001"/>
    <s v="Calaveras"/>
    <s v="WEST-POINT-1102"/>
    <s v="163201102"/>
    <n v="12000"/>
    <s v="WEST POINT 110234416"/>
    <x v="1"/>
    <s v="Cal Fire Dept"/>
    <s v="Herbaceous"/>
    <m/>
    <m/>
    <s v="No"/>
    <m/>
    <m/>
    <m/>
    <m/>
    <m/>
    <m/>
    <m/>
    <s v="N"/>
    <s v="N"/>
    <m/>
    <m/>
    <s v="     "/>
    <s v="38.41890000"/>
    <s v="-120.51950000"/>
    <s v="Jul 16 2014 12:00AM"/>
    <s v="TrunkFail"/>
    <s v="Dead cedar (46 x 10&quot;)on hillside above line failed at ground level and fell on another dead cedar which landed on the line.  The like broke aprox 100 toward the SSD. The area has been re-patrolled and no other dead/hazard trees have been found."/>
    <s v="CEDA"/>
    <s v="46"/>
    <s v="10"/>
    <s v="25"/>
    <s v="None"/>
    <s v="Severe"/>
    <s v="Y"/>
    <s v="1"/>
    <m/>
    <s v="Hillside"/>
    <s v="B"/>
    <s v="CrossArm"/>
    <s v="BareWire"/>
    <s v="5"/>
  </r>
  <r>
    <s v="SAP201420956"/>
    <s v="     "/>
    <n v="41835"/>
    <s v="7/15"/>
    <x v="0"/>
    <m/>
    <s v="29"/>
    <n v="3"/>
    <s v="7"/>
    <x v="7"/>
    <n v="41833"/>
    <m/>
    <s v="pole fire; failed transformer; meter 1008117248"/>
    <s v="     "/>
    <s v="SAP"/>
    <n v="44580"/>
    <s v="Y"/>
    <x v="0"/>
    <s v="1048708"/>
    <s v="14-0044151"/>
    <m/>
    <s v="T003155843"/>
    <n v="108568251"/>
    <m/>
    <s v="     "/>
    <x v="0"/>
    <s v="PG&amp;E"/>
    <m/>
    <m/>
    <m/>
    <s v="D"/>
    <m/>
    <s v="Structure-PG&amp;E only"/>
    <m/>
    <s v="Equipment - PG&amp;E"/>
    <s v="34.n. Transformer damage or failure"/>
    <s v="Equipment - PG&amp;E"/>
    <s v="Transformer failure"/>
    <s v="Transformer failure"/>
    <s v="Transformer"/>
    <m/>
    <m/>
    <s v="Line to Ground"/>
    <s v="No"/>
    <s v="Overhead"/>
    <x v="0"/>
    <s v="Transformer"/>
    <m/>
    <s v="103959801"/>
    <s v="     "/>
    <s v="Non-HFTD"/>
    <x v="0"/>
    <m/>
    <m/>
    <n v="39.7667"/>
    <n v="-121.581"/>
    <s v="Butte"/>
    <s v="PARADISE-1102"/>
    <m/>
    <m/>
    <s v="N/A"/>
    <x v="0"/>
    <m/>
    <m/>
    <m/>
    <m/>
    <s v="No"/>
    <m/>
    <m/>
    <m/>
    <m/>
    <m/>
    <m/>
    <m/>
    <s v="N"/>
    <s v="N"/>
    <m/>
    <m/>
    <s v="     "/>
    <m/>
    <m/>
    <m/>
    <m/>
    <m/>
    <m/>
    <m/>
    <m/>
    <m/>
    <m/>
    <m/>
    <m/>
    <m/>
    <m/>
    <m/>
    <m/>
    <m/>
    <m/>
    <m/>
  </r>
  <r>
    <s v="20150210"/>
    <s v="     "/>
    <n v="42200"/>
    <s v="7/15"/>
    <x v="0"/>
    <n v="0.80138888888888893"/>
    <s v="29"/>
    <n v="3"/>
    <s v="7"/>
    <x v="2"/>
    <n v="42200"/>
    <n v="0.80138888888888893"/>
    <s v="b. kelly will do the accident report for car vs pole"/>
    <s v="     "/>
    <m/>
    <m/>
    <s v="N"/>
    <x v="0"/>
    <s v="1268753"/>
    <s v="15-0047764"/>
    <m/>
    <m/>
    <m/>
    <m/>
    <s v="     "/>
    <x v="1"/>
    <s v="PG&amp;E"/>
    <m/>
    <s v="Vegetation"/>
    <m/>
    <s v="D"/>
    <m/>
    <s v="&lt;0.25"/>
    <s v="Square Feet: ; Acreage: "/>
    <s v="Contact - 3rd Party"/>
    <s v="33.d. Vehicle contact"/>
    <s v="Contact - 3rd Party"/>
    <s v="All types of equipment / facility failure"/>
    <s v="Contact - Vehicle"/>
    <m/>
    <s v="Contact - Vehicle"/>
    <s v="Pole"/>
    <s v="Multi-Fault"/>
    <s v="0"/>
    <s v="Overhead"/>
    <x v="3"/>
    <s v="Conductor"/>
    <m/>
    <s v="101710538"/>
    <s v="     "/>
    <s v="Non-HFTD"/>
    <x v="0"/>
    <m/>
    <m/>
    <n v="36.898499999999999"/>
    <n v="-121.691"/>
    <s v="Monterey"/>
    <s v="WATSONVILLE-2101"/>
    <s v="83332101"/>
    <n v="21000"/>
    <s v="WATSONVILLE 210110788"/>
    <x v="0"/>
    <s v="city"/>
    <s v="Herbaceous"/>
    <m/>
    <m/>
    <s v="No"/>
    <m/>
    <m/>
    <m/>
    <m/>
    <m/>
    <m/>
    <m/>
    <s v="N"/>
    <s v="N"/>
    <m/>
    <m/>
    <s v="     "/>
    <m/>
    <m/>
    <m/>
    <m/>
    <m/>
    <m/>
    <m/>
    <m/>
    <m/>
    <m/>
    <m/>
    <m/>
    <m/>
    <m/>
    <m/>
    <m/>
    <m/>
    <m/>
    <m/>
  </r>
  <r>
    <s v="20160165"/>
    <s v="     "/>
    <n v="42566"/>
    <s v="7/15"/>
    <x v="0"/>
    <n v="0.71458333333333335"/>
    <s v="29"/>
    <n v="3"/>
    <s v="7"/>
    <x v="6"/>
    <n v="42566"/>
    <n v="0.71458333333333335"/>
    <s v="CALLED FOR CREW TO MAKE REPAIRS"/>
    <s v="     "/>
    <m/>
    <m/>
    <s v="N"/>
    <x v="0"/>
    <s v="1510898"/>
    <s v="16-0050306"/>
    <m/>
    <m/>
    <n v="111798914"/>
    <m/>
    <s v="     "/>
    <x v="1"/>
    <s v="PG&amp;E"/>
    <m/>
    <s v="Vegetation"/>
    <m/>
    <s v="D"/>
    <m/>
    <s v="&lt;3 meters of linear travel"/>
    <s v="Square Feet: ; Acreage: "/>
    <s v="Equipment - PG&amp;E"/>
    <s v="34.b. Conductor damage or failure"/>
    <s v="Equipment - PG&amp;E"/>
    <s v="All types of equipment / facility failure"/>
    <s v="Conductor"/>
    <s v="Conductor"/>
    <m/>
    <m/>
    <s v="Line to Ground"/>
    <s v="PACIFIC BELL"/>
    <s v="Overhead"/>
    <x v="1"/>
    <s v="Conductor"/>
    <m/>
    <s v="100194332"/>
    <s v="     "/>
    <s v="Non-HFTD"/>
    <x v="0"/>
    <m/>
    <m/>
    <n v="35.358499999999999"/>
    <n v="-119.041"/>
    <s v="Kern"/>
    <s v="WESTPARK-1111"/>
    <s v="253701111"/>
    <m/>
    <s v="N/A"/>
    <x v="0"/>
    <s v="CITY"/>
    <s v="Urban"/>
    <m/>
    <m/>
    <s v="No"/>
    <m/>
    <m/>
    <m/>
    <m/>
    <m/>
    <m/>
    <m/>
    <s v="N"/>
    <s v="N"/>
    <m/>
    <m/>
    <s v="     "/>
    <m/>
    <m/>
    <m/>
    <m/>
    <m/>
    <m/>
    <m/>
    <m/>
    <m/>
    <m/>
    <m/>
    <m/>
    <m/>
    <m/>
    <m/>
    <m/>
    <m/>
    <m/>
    <m/>
  </r>
  <r>
    <s v="20170205"/>
    <s v="     "/>
    <n v="42931"/>
    <s v="7/15"/>
    <x v="0"/>
    <m/>
    <s v="28"/>
    <n v="3"/>
    <s v="7"/>
    <x v="0"/>
    <n v="42931"/>
    <n v="0.83611111111111114"/>
    <s v="0"/>
    <s v="     "/>
    <m/>
    <m/>
    <s v="N"/>
    <x v="0"/>
    <s v="1832444"/>
    <s v="17-0063151"/>
    <m/>
    <m/>
    <n v="113053695"/>
    <m/>
    <s v="     "/>
    <x v="1"/>
    <s v="PG&amp;E"/>
    <m/>
    <s v="Vegetation"/>
    <m/>
    <s v="D"/>
    <m/>
    <s v="&lt;3 meters of linear travel"/>
    <s v="Square Feet: ; Acreage: "/>
    <s v="Equipment - PG&amp;E"/>
    <s v="34.o. Other"/>
    <s v="Equipment - PG&amp;E"/>
    <s v="All types of equipment / facility failure"/>
    <s v="Jumper"/>
    <s v="Jumper"/>
    <m/>
    <m/>
    <s v="Open Circuit"/>
    <s v="Unknown"/>
    <s v="Overhead"/>
    <x v="3"/>
    <s v="Conductor"/>
    <m/>
    <s v="100429093"/>
    <s v="     "/>
    <s v="Non-HFTD"/>
    <x v="0"/>
    <m/>
    <m/>
    <n v="39.459000000000003"/>
    <n v="-121.53100000000001"/>
    <s v="Butte"/>
    <s v="WYANDOTTE-1109"/>
    <s v="102911109"/>
    <n v="12000"/>
    <s v="WYANDOTTE 1109702710"/>
    <x v="0"/>
    <s v="oroville station"/>
    <s v="Urban"/>
    <m/>
    <m/>
    <s v="No"/>
    <m/>
    <m/>
    <m/>
    <m/>
    <m/>
    <m/>
    <m/>
    <s v="N"/>
    <s v="N"/>
    <m/>
    <m/>
    <s v="     "/>
    <m/>
    <m/>
    <m/>
    <m/>
    <m/>
    <m/>
    <m/>
    <m/>
    <m/>
    <m/>
    <m/>
    <m/>
    <m/>
    <m/>
    <m/>
    <m/>
    <m/>
    <m/>
    <m/>
  </r>
  <r>
    <s v="20170206"/>
    <s v="     "/>
    <n v="42931"/>
    <s v="7/15"/>
    <x v="0"/>
    <m/>
    <s v="28"/>
    <n v="3"/>
    <s v="7"/>
    <x v="0"/>
    <n v="42931"/>
    <n v="0.93125000000000002"/>
    <s v="REPLACED PRIMARY TIE WIRE"/>
    <s v="     "/>
    <m/>
    <m/>
    <s v="N"/>
    <x v="0"/>
    <s v="1832532"/>
    <s v="17-0063175"/>
    <m/>
    <m/>
    <m/>
    <m/>
    <s v="     "/>
    <x v="1"/>
    <s v="PG&amp;E"/>
    <m/>
    <s v="Vegetation"/>
    <m/>
    <s v="D"/>
    <m/>
    <s v="10-99"/>
    <s v="Square Feet: ; Acreage: 10"/>
    <s v="Equipment - PG&amp;E"/>
    <s v="34.g. Insulator and brushing damage or failure"/>
    <s v="Equipment - PG&amp;E"/>
    <s v="All types of equipment / facility failure"/>
    <s v="Insulator"/>
    <s v="Insulator"/>
    <m/>
    <m/>
    <s v="Force Out"/>
    <s v="Unknown"/>
    <s v="Overhead"/>
    <x v="3"/>
    <s v="Conductor"/>
    <m/>
    <s v="101658237"/>
    <s v="     "/>
    <s v="Non-HFTD"/>
    <x v="0"/>
    <m/>
    <m/>
    <n v="38.212800000000001"/>
    <n v="-121.834"/>
    <s v="Solano"/>
    <s v="PEABODY-2107"/>
    <s v="63642107"/>
    <n v="21000"/>
    <s v="PEABODY 21078502"/>
    <x v="0"/>
    <s v="Unknown"/>
    <s v="Agriculture"/>
    <m/>
    <m/>
    <s v="No"/>
    <s v="10"/>
    <m/>
    <m/>
    <m/>
    <m/>
    <m/>
    <m/>
    <s v="N"/>
    <s v="N"/>
    <m/>
    <m/>
    <s v="     "/>
    <m/>
    <m/>
    <m/>
    <m/>
    <m/>
    <m/>
    <m/>
    <m/>
    <m/>
    <m/>
    <m/>
    <m/>
    <m/>
    <m/>
    <m/>
    <m/>
    <m/>
    <m/>
    <m/>
  </r>
  <r>
    <s v="20170204"/>
    <s v="     "/>
    <n v="42931"/>
    <s v="7/15"/>
    <x v="0"/>
    <m/>
    <s v="28"/>
    <n v="3"/>
    <s v="7"/>
    <x v="0"/>
    <n v="42931"/>
    <n v="0.62222222222222223"/>
    <s v="AWAITING CREW TO RPLCE MID-SPAN SVC BURNED DOWN SVC DE-ENERGIZED @ POLETOP IRO 7449 BURNED DOWN IN PALM TREE IRO 7453"/>
    <s v="     "/>
    <m/>
    <m/>
    <s v="N"/>
    <x v="0"/>
    <s v="1832228"/>
    <m/>
    <m/>
    <m/>
    <m/>
    <m/>
    <s v="     "/>
    <x v="1"/>
    <s v="PG&amp;E"/>
    <m/>
    <s v="Vegetation"/>
    <m/>
    <s v="D"/>
    <m/>
    <s v="&lt;3 meters of linear travel"/>
    <s v="Square Feet: ; Acreage: "/>
    <s v="Vegetation"/>
    <s v="33.a. Veg. contact"/>
    <s v="Vegetation"/>
    <s v="All types of equipment / facility failure"/>
    <s v="Contact - Vegetation"/>
    <m/>
    <s v="Contact - Vegetation"/>
    <s v="Conductor"/>
    <m/>
    <s v="PACIFIC BELL"/>
    <s v="Overhead"/>
    <x v="1"/>
    <s v="Conductor"/>
    <m/>
    <s v="100538519"/>
    <s v="     "/>
    <s v="Non-HFTD"/>
    <x v="0"/>
    <m/>
    <m/>
    <n v="37.307400000000001"/>
    <n v="-122.036"/>
    <s v="Santa Clara"/>
    <s v="SARATOGA-1115"/>
    <s v="83481107"/>
    <m/>
    <s v="N/A"/>
    <x v="0"/>
    <s v="Unknown"/>
    <s v="Urban"/>
    <m/>
    <m/>
    <s v="No"/>
    <m/>
    <m/>
    <m/>
    <m/>
    <m/>
    <m/>
    <m/>
    <s v="N"/>
    <s v="N"/>
    <m/>
    <m/>
    <s v="     "/>
    <m/>
    <m/>
    <m/>
    <m/>
    <m/>
    <m/>
    <m/>
    <m/>
    <m/>
    <m/>
    <m/>
    <m/>
    <m/>
    <m/>
    <m/>
    <m/>
    <m/>
    <m/>
    <m/>
  </r>
  <r>
    <s v="20180491"/>
    <s v="     "/>
    <n v="43296"/>
    <s v="7/15"/>
    <x v="0"/>
    <n v="0.79513888888888884"/>
    <s v="29"/>
    <n v="3"/>
    <s v="7"/>
    <x v="1"/>
    <n v="43296"/>
    <n v="0.79513888888888884"/>
    <s v="From ILIS, T-men &quot;RPT T5678 HAS A LITTLE FIRE COMING OUT OF ENCLOSURE&quot;.  From OIS, appears that UG conductor was damaged and replaced"/>
    <s v="     "/>
    <s v="FAS"/>
    <m/>
    <s v="N"/>
    <x v="0"/>
    <s v="132347"/>
    <s v="18-0059987"/>
    <m/>
    <m/>
    <m/>
    <m/>
    <s v="     "/>
    <x v="0"/>
    <s v="PG&amp;E"/>
    <m/>
    <m/>
    <m/>
    <s v="D"/>
    <m/>
    <s v="&lt;3 meters of linear travel"/>
    <m/>
    <s v="Equipment - PG&amp;E"/>
    <s v="34.b. Conductor damage or failure"/>
    <s v="Equipment - PG&amp;E"/>
    <s v="All types of equipment / facility failure"/>
    <s v="Conductor"/>
    <s v="Conductor"/>
    <m/>
    <m/>
    <s v="Force Out"/>
    <m/>
    <s v="Underground"/>
    <x v="3"/>
    <s v="Conductor - Primary"/>
    <m/>
    <s v="6648"/>
    <s v="     "/>
    <s v="Non-HFTD"/>
    <x v="0"/>
    <m/>
    <m/>
    <n v="37.991100000000003"/>
    <n v="-121.871"/>
    <s v="Contra Costa"/>
    <s v="KIRKER-2104"/>
    <s v="014452104"/>
    <n v="21000"/>
    <s v="N/A"/>
    <x v="0"/>
    <m/>
    <s v="Urban"/>
    <m/>
    <m/>
    <s v="No"/>
    <m/>
    <m/>
    <m/>
    <m/>
    <m/>
    <m/>
    <m/>
    <s v="N"/>
    <s v="N"/>
    <m/>
    <m/>
    <s v="     "/>
    <m/>
    <m/>
    <m/>
    <m/>
    <m/>
    <m/>
    <m/>
    <m/>
    <m/>
    <m/>
    <m/>
    <m/>
    <m/>
    <m/>
    <m/>
    <m/>
    <m/>
    <m/>
    <m/>
  </r>
  <r>
    <s v="20180489"/>
    <s v="     "/>
    <n v="43296"/>
    <s v="7/15"/>
    <x v="0"/>
    <n v="0.42083333333333334"/>
    <s v="29"/>
    <n v="3"/>
    <s v="7"/>
    <x v="1"/>
    <n v="43296"/>
    <n v="0.42083333333333334"/>
    <s v="ILIS cause - &quot;Animal, Bird found&quot;"/>
    <s v="     "/>
    <s v="FAS"/>
    <m/>
    <s v="N"/>
    <x v="0"/>
    <s v="132172"/>
    <s v="18-0059940"/>
    <m/>
    <m/>
    <m/>
    <m/>
    <s v="     "/>
    <x v="1"/>
    <s v="PG&amp;E"/>
    <m/>
    <m/>
    <m/>
    <s v="D"/>
    <m/>
    <s v="0.26-9.99"/>
    <m/>
    <s v="Contact - Animal - Bird"/>
    <s v="33.b. Animal contact"/>
    <s v="Contact - Bird"/>
    <s v="Contact from object"/>
    <s v="Contact - Animal"/>
    <m/>
    <s v="Contact - Animal"/>
    <s v="Conductor"/>
    <s v="Line to Ground"/>
    <m/>
    <s v="Overhead"/>
    <x v="3"/>
    <m/>
    <m/>
    <s v="1107/2"/>
    <s v="     "/>
    <s v="Non-HFTD"/>
    <x v="0"/>
    <m/>
    <m/>
    <n v="35.530099999999997"/>
    <n v="-119.072"/>
    <s v="Kern"/>
    <s v="LERDO-1116"/>
    <s v="253491116"/>
    <n v="11000"/>
    <s v="N/A"/>
    <x v="0"/>
    <m/>
    <s v="Desert Shrub"/>
    <m/>
    <m/>
    <s v="No"/>
    <m/>
    <m/>
    <m/>
    <m/>
    <m/>
    <m/>
    <m/>
    <s v="N"/>
    <s v="N"/>
    <m/>
    <m/>
    <s v="     "/>
    <m/>
    <m/>
    <m/>
    <m/>
    <m/>
    <m/>
    <m/>
    <m/>
    <m/>
    <m/>
    <m/>
    <m/>
    <m/>
    <m/>
    <m/>
    <m/>
    <m/>
    <m/>
    <m/>
  </r>
  <r>
    <s v="SAP20188441"/>
    <s v="     "/>
    <n v="43296"/>
    <s v="7/15"/>
    <x v="0"/>
    <m/>
    <s v="29"/>
    <n v="3"/>
    <s v="7"/>
    <x v="1"/>
    <n v="43294"/>
    <m/>
    <s v="Pole replaced due to pole fire"/>
    <s v="     "/>
    <s v="SAP"/>
    <n v="44580"/>
    <s v="Y"/>
    <x v="0"/>
    <s v="131273"/>
    <s v="18-0059706"/>
    <m/>
    <s v="T004367559"/>
    <n v="114784679"/>
    <m/>
    <s v="     "/>
    <x v="0"/>
    <s v="PG&amp;E"/>
    <m/>
    <m/>
    <m/>
    <s v="D"/>
    <m/>
    <s v="Structure-PG&amp;E only"/>
    <m/>
    <s v="Unknown"/>
    <s v="40.a. Unknown"/>
    <s v="Unknown"/>
    <m/>
    <m/>
    <m/>
    <m/>
    <m/>
    <s v="Force Out"/>
    <s v="Yes"/>
    <s v="Overhead"/>
    <x v="0"/>
    <m/>
    <m/>
    <m/>
    <s v="     "/>
    <s v="Non-HFTD"/>
    <x v="0"/>
    <m/>
    <m/>
    <n v="37.715200000000003"/>
    <n v="-122.44499999999999"/>
    <s v="San Francisco"/>
    <s v="SF-H-1107"/>
    <m/>
    <m/>
    <s v="SF H 1107CB"/>
    <x v="0"/>
    <m/>
    <m/>
    <m/>
    <m/>
    <s v="No"/>
    <m/>
    <m/>
    <m/>
    <m/>
    <m/>
    <m/>
    <m/>
    <s v="N"/>
    <s v="N"/>
    <m/>
    <m/>
    <s v="     "/>
    <m/>
    <m/>
    <m/>
    <m/>
    <m/>
    <m/>
    <m/>
    <m/>
    <m/>
    <m/>
    <m/>
    <m/>
    <m/>
    <m/>
    <m/>
    <m/>
    <m/>
    <m/>
    <m/>
  </r>
  <r>
    <s v="20190589"/>
    <s v="     "/>
    <n v="43661"/>
    <s v="7/15"/>
    <x v="0"/>
    <m/>
    <s v="29"/>
    <n v="3"/>
    <s v="7"/>
    <x v="3"/>
    <m/>
    <m/>
    <s v="Broken conductor, wire on ground"/>
    <s v="     "/>
    <s v="FAS"/>
    <m/>
    <s v="N"/>
    <x v="0"/>
    <m/>
    <m/>
    <m/>
    <s v="T004699787"/>
    <n v="0"/>
    <m/>
    <s v="     "/>
    <x v="1"/>
    <s v="PG&amp;E"/>
    <m/>
    <m/>
    <m/>
    <s v="D"/>
    <m/>
    <s v="&lt;0.25"/>
    <m/>
    <s v="Equipment - PG&amp;E"/>
    <s v="34.b. Conductor damage or failure"/>
    <s v="Equipment - PG&amp;E"/>
    <s v="All types of equipment / facility failure"/>
    <s v="Conductor failure-all"/>
    <s v="Conductor - Primary"/>
    <m/>
    <m/>
    <m/>
    <m/>
    <s v="Overhead"/>
    <x v="3"/>
    <s v="Conductor - Primary"/>
    <m/>
    <s v="163211103"/>
    <s v="     "/>
    <s v="Non-HFTD"/>
    <x v="0"/>
    <m/>
    <m/>
    <n v="37.957299999999996"/>
    <n v="-121.223"/>
    <s v="SAN JOAQUIN"/>
    <s v="MORMON-1103"/>
    <m/>
    <m/>
    <m/>
    <x v="0"/>
    <s v="Stockton FD "/>
    <s v="Agriculture"/>
    <m/>
    <m/>
    <s v="No"/>
    <m/>
    <m/>
    <m/>
    <m/>
    <m/>
    <m/>
    <m/>
    <s v="N"/>
    <s v="N"/>
    <m/>
    <m/>
    <s v="     "/>
    <m/>
    <m/>
    <m/>
    <m/>
    <m/>
    <m/>
    <m/>
    <m/>
    <m/>
    <m/>
    <m/>
    <m/>
    <m/>
    <m/>
    <m/>
    <m/>
    <m/>
    <m/>
    <m/>
  </r>
  <r>
    <s v="20190588"/>
    <s v="     "/>
    <n v="43661"/>
    <s v="7/15"/>
    <x v="0"/>
    <m/>
    <s v="29"/>
    <n v="3"/>
    <s v="7"/>
    <x v="3"/>
    <n v="43661"/>
    <m/>
    <s v="Crossarm flashed and caused small fire next to pge office in stockton"/>
    <s v="     "/>
    <s v="FAS"/>
    <m/>
    <s v="N"/>
    <x v="0"/>
    <s v="452267"/>
    <m/>
    <m/>
    <s v="T004699626"/>
    <n v="0"/>
    <m/>
    <s v="     "/>
    <x v="1"/>
    <s v="PG&amp;E"/>
    <m/>
    <m/>
    <m/>
    <s v="D"/>
    <m/>
    <s v="&lt;0.25"/>
    <m/>
    <s v="Equipment - PG&amp;E"/>
    <s v="34.h. Crossarm damage or failure"/>
    <s v="Equipment - PG&amp;E"/>
    <s v="All types of equipment / facility failure"/>
    <s v="Crossarm failure"/>
    <s v="Crossarm"/>
    <m/>
    <m/>
    <m/>
    <m/>
    <s v="Overhead"/>
    <x v="0"/>
    <s v="Crossarm"/>
    <m/>
    <s v="317740654408"/>
    <s v="     "/>
    <s v="Non-HFTD"/>
    <x v="0"/>
    <m/>
    <m/>
    <n v="37.990400000000001"/>
    <n v="-121.286"/>
    <s v="SAN JOAQUIN"/>
    <s v="WEST-LANE-1102"/>
    <m/>
    <m/>
    <m/>
    <x v="0"/>
    <s v="Stockton FD "/>
    <s v="Urban"/>
    <m/>
    <m/>
    <s v="No"/>
    <m/>
    <m/>
    <m/>
    <m/>
    <m/>
    <m/>
    <m/>
    <s v="N"/>
    <s v="N"/>
    <m/>
    <m/>
    <s v="     "/>
    <m/>
    <m/>
    <m/>
    <m/>
    <m/>
    <m/>
    <m/>
    <m/>
    <m/>
    <m/>
    <m/>
    <m/>
    <m/>
    <m/>
    <m/>
    <m/>
    <m/>
    <m/>
    <m/>
  </r>
  <r>
    <s v="20190587"/>
    <s v="     "/>
    <n v="43661"/>
    <s v="7/15"/>
    <x v="0"/>
    <m/>
    <s v="29"/>
    <n v="3"/>
    <s v="7"/>
    <x v="3"/>
    <n v="43661"/>
    <n v="0.58750000000000002"/>
    <s v="Bird placed barbed wire onto transformer, causing it to fail and cause ignition"/>
    <s v="     "/>
    <s v="FAS"/>
    <m/>
    <s v="N"/>
    <x v="0"/>
    <s v="452373"/>
    <s v="19-0077564"/>
    <m/>
    <s v="T004699598"/>
    <n v="0"/>
    <m/>
    <s v="     "/>
    <x v="1"/>
    <s v="PG&amp;E"/>
    <m/>
    <m/>
    <m/>
    <s v="D"/>
    <m/>
    <s v="0.26-9.99"/>
    <m/>
    <s v="Contact - Animal - Other"/>
    <s v="33.b. Animal contact"/>
    <s v="Contact - Animal"/>
    <s v="Contact from object"/>
    <s v="Contact - Animal"/>
    <m/>
    <s v="Contact - Animal"/>
    <s v="Transformer"/>
    <s v="Line to Ground"/>
    <m/>
    <s v="Overhead"/>
    <x v="3"/>
    <s v="Transformer"/>
    <m/>
    <s v="516762776845"/>
    <s v="     "/>
    <s v="Non-HFTD"/>
    <x v="0"/>
    <m/>
    <m/>
    <n v="35.602800000000002"/>
    <n v="-119.09"/>
    <s v="KERN"/>
    <s v="FAMOSO-1103"/>
    <m/>
    <m/>
    <s v="FAMOSO 11033652"/>
    <x v="0"/>
    <s v="Kern County FD"/>
    <s v="Agriculture"/>
    <m/>
    <m/>
    <s v="No"/>
    <m/>
    <m/>
    <m/>
    <m/>
    <m/>
    <m/>
    <m/>
    <s v="N"/>
    <s v="N"/>
    <m/>
    <m/>
    <s v="     "/>
    <m/>
    <m/>
    <m/>
    <m/>
    <m/>
    <m/>
    <m/>
    <m/>
    <m/>
    <m/>
    <m/>
    <m/>
    <m/>
    <m/>
    <m/>
    <m/>
    <m/>
    <m/>
    <m/>
  </r>
  <r>
    <s v="20200824"/>
    <s v="     "/>
    <n v="44027"/>
    <s v="7/15"/>
    <x v="0"/>
    <n v="0.62847222222222221"/>
    <s v="29"/>
    <n v="3"/>
    <s v="7"/>
    <x v="4"/>
    <n v="44027"/>
    <n v="0.65972222222222221"/>
    <s v="On July 15, 2020 at 1529 hours, PG&amp;E Troublemen patrolled the Penryn 1107 Distribution Circuit number 152561107 near 7730 Ohaver Ln and Val Verde Rd, in Loomis, CA 95650. They observed an oak branch laying on the primary conductor. There was no fire on the ground, but parts of burned branches fell onto the road. The fire self-extinguished. They opened fuse number 32075, cut the branch off the line, and then closed the fuse. The 42 minute outage affected 1 customer. Repairs were complete by July 15, 2020 at 1632 hours. This incident did not meet the reporting criteria, per the fire did not exceed one linear meter."/>
    <s v="     "/>
    <s v="FAS"/>
    <m/>
    <s v="N"/>
    <x v="0"/>
    <m/>
    <s v="20-0072338"/>
    <m/>
    <s v="T005012959, T005012948"/>
    <m/>
    <m/>
    <s v="     "/>
    <x v="0"/>
    <s v="PG&amp;E"/>
    <m/>
    <s v="Vegetation"/>
    <m/>
    <s v="D"/>
    <s v="D"/>
    <s v="Other"/>
    <s v="No fire on ground, Tree was smoking where branch burning in line"/>
    <s v="Vegetation"/>
    <s v="33.a. Veg. contact"/>
    <s v="Vegetation"/>
    <s v="Contact from object"/>
    <s v="Contact - Vegetation"/>
    <m/>
    <s v="Contact - Vegetation"/>
    <s v="Conductor - Primary"/>
    <s v="Force Out"/>
    <m/>
    <s v="Overhead"/>
    <x v="3"/>
    <s v="Conductor - Primary"/>
    <m/>
    <s v="Circuit: 152561107"/>
    <s v="     "/>
    <s v="Non-HFTD"/>
    <x v="0"/>
    <m/>
    <m/>
    <n v="38.8217"/>
    <n v="-121.163"/>
    <s v="Placer"/>
    <s v="PENRYN-1107"/>
    <m/>
    <n v="12000"/>
    <m/>
    <x v="0"/>
    <s v="Self Extinguished"/>
    <s v="Urban"/>
    <m/>
    <m/>
    <s v="No"/>
    <m/>
    <m/>
    <m/>
    <m/>
    <m/>
    <m/>
    <m/>
    <s v="N"/>
    <s v="N"/>
    <m/>
    <m/>
    <s v="     "/>
    <m/>
    <m/>
    <s v="Aug 13 2020 12:00AM"/>
    <s v="Unverified"/>
    <s v="could not locate limb, no signs of recent break/cut above or near any lines."/>
    <m/>
    <m/>
    <m/>
    <m/>
    <m/>
    <m/>
    <m/>
    <m/>
    <m/>
    <m/>
    <m/>
    <m/>
    <m/>
    <m/>
  </r>
  <r>
    <s v="20200823"/>
    <s v="     "/>
    <n v="44027"/>
    <s v="7/15"/>
    <x v="0"/>
    <n v="0.29097222222222224"/>
    <s v="29"/>
    <n v="3"/>
    <s v="7"/>
    <x v="4"/>
    <n v="44027"/>
    <n v="0.28125"/>
    <s v="On June 15, 2020 at 0659 hours, a PG&amp;E Troubleman was dispatched to the Herdlyn 1102 12kV Distribution Circuit on Highway 205 near Mountain House Parkway, Tracy in response to a broken pole. Initial analysis indicates third-party vehicle contacted the pole resulting in an ignition that caused a fire 0.25 - 10 acres and an outage to 659 customers. Fire was suppressed by Tracy Fire Department."/>
    <s v="     "/>
    <s v="FAS"/>
    <m/>
    <s v="N"/>
    <x v="0"/>
    <s v="964916"/>
    <s v="20-0072017"/>
    <m/>
    <s v="T005012361"/>
    <m/>
    <m/>
    <s v="     "/>
    <x v="1"/>
    <s v="PG&amp;E"/>
    <m/>
    <s v="Vegetation"/>
    <m/>
    <s v="D"/>
    <s v="D"/>
    <s v="0.26-9.99"/>
    <m/>
    <s v="Contact - 3rd Party"/>
    <s v="33.d. Vehicle contact"/>
    <s v="Contact - 3rd Party"/>
    <s v="Contact from object"/>
    <s v="Contact - Vehicle"/>
    <m/>
    <s v="Contact - Vehicle"/>
    <s v="Pole"/>
    <s v="Multi-Fault"/>
    <m/>
    <s v="Overhead"/>
    <x v="3"/>
    <s v="Pole"/>
    <s v="Pole, Transformer, Crossarm, Cutout, Hardware/Framing, Molding"/>
    <s v="Pole ID: 102063891"/>
    <s v="     "/>
    <s v="Non-HFTD"/>
    <x v="0"/>
    <m/>
    <m/>
    <n v="37.741700000000002"/>
    <n v="-121.526"/>
    <s v="San Joaquin"/>
    <s v="HERDLYN-1102"/>
    <m/>
    <n v="12000"/>
    <m/>
    <x v="0"/>
    <s v="Tracy FD"/>
    <s v="Urban"/>
    <m/>
    <m/>
    <s v="No"/>
    <m/>
    <m/>
    <m/>
    <m/>
    <m/>
    <m/>
    <m/>
    <s v="N"/>
    <s v="N"/>
    <m/>
    <m/>
    <s v="     "/>
    <m/>
    <m/>
    <m/>
    <m/>
    <m/>
    <m/>
    <m/>
    <m/>
    <m/>
    <m/>
    <m/>
    <m/>
    <m/>
    <m/>
    <m/>
    <m/>
    <m/>
    <m/>
    <m/>
  </r>
  <r>
    <s v="20140081"/>
    <s v="     "/>
    <n v="41836"/>
    <s v="7/16"/>
    <x v="0"/>
    <n v="6.1805555555555558E-2"/>
    <s v="29"/>
    <n v="3"/>
    <s v="7"/>
    <x v="7"/>
    <n v="41836"/>
    <n v="6.1805555555555558E-2"/>
    <s v="5 ACRE FIRE 2 SP LD SIDE OF C/OUT 7591-- NOT CONFIRMED IF PGE IS CAUSE OF FIRE"/>
    <s v="     "/>
    <m/>
    <m/>
    <s v="N"/>
    <x v="0"/>
    <s v="1050199"/>
    <s v="14-0044784"/>
    <m/>
    <m/>
    <m/>
    <m/>
    <s v="     "/>
    <x v="1"/>
    <s v="PG&amp;E"/>
    <m/>
    <s v="Vegetation"/>
    <m/>
    <s v="D"/>
    <m/>
    <s v="0.26-9.99"/>
    <s v="Square Feet: ; Acreage: 5"/>
    <s v="Equipment - PG&amp;E"/>
    <s v="34.o. Other"/>
    <s v="Equipment - PG&amp;E"/>
    <s v="All types of equipment / facility failure"/>
    <m/>
    <m/>
    <m/>
    <m/>
    <s v="Line to Line"/>
    <s v=" "/>
    <s v="Overhead"/>
    <x v="3"/>
    <s v="Unknown"/>
    <m/>
    <s v="100102912"/>
    <s v="     "/>
    <s v="Non-HFTD"/>
    <x v="0"/>
    <m/>
    <m/>
    <n v="38.7363"/>
    <n v="-121.437"/>
    <s v="Placer"/>
    <s v="CATLETT-1102"/>
    <s v="153761102"/>
    <n v="12000"/>
    <s v="CATLETT 110237358"/>
    <x v="0"/>
    <m/>
    <s v="Agriculture"/>
    <m/>
    <m/>
    <s v="No"/>
    <m/>
    <m/>
    <m/>
    <m/>
    <m/>
    <m/>
    <m/>
    <s v="N"/>
    <s v="N"/>
    <m/>
    <m/>
    <s v="     "/>
    <m/>
    <m/>
    <m/>
    <m/>
    <m/>
    <m/>
    <m/>
    <m/>
    <m/>
    <m/>
    <m/>
    <m/>
    <m/>
    <m/>
    <m/>
    <m/>
    <m/>
    <m/>
    <m/>
  </r>
  <r>
    <s v="20150212"/>
    <s v="     "/>
    <n v="42201"/>
    <s v="7/16"/>
    <x v="0"/>
    <n v="0.81041666666666667"/>
    <s v="29"/>
    <n v="3"/>
    <s v="7"/>
    <x v="2"/>
    <n v="42201"/>
    <n v="0.81041666666666667"/>
    <s v="Burned  tfx. buss connection upon wood utility pole . replaced check 240 volts good ."/>
    <s v="     "/>
    <m/>
    <m/>
    <s v="N"/>
    <x v="0"/>
    <s v="1269289"/>
    <s v="15-0048066"/>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PACIFIC BELL"/>
    <s v="Overhead"/>
    <x v="1"/>
    <s v="Conductor"/>
    <m/>
    <s v="102333491"/>
    <s v="     "/>
    <s v="Non-HFTD"/>
    <x v="0"/>
    <m/>
    <m/>
    <n v="37.761899999999997"/>
    <n v="-120.821"/>
    <s v="Stanislaus"/>
    <s v="COTTLE-1703"/>
    <s v="163711703"/>
    <m/>
    <s v="N/A"/>
    <x v="0"/>
    <m/>
    <s v="Agriculture"/>
    <m/>
    <m/>
    <s v="No"/>
    <m/>
    <m/>
    <m/>
    <m/>
    <m/>
    <m/>
    <m/>
    <s v="N"/>
    <s v="N"/>
    <m/>
    <m/>
    <s v="     "/>
    <m/>
    <m/>
    <m/>
    <m/>
    <m/>
    <m/>
    <m/>
    <m/>
    <m/>
    <m/>
    <m/>
    <m/>
    <m/>
    <m/>
    <m/>
    <m/>
    <m/>
    <m/>
    <m/>
  </r>
  <r>
    <s v="20170210"/>
    <s v="     "/>
    <n v="42932"/>
    <s v="7/16"/>
    <x v="0"/>
    <m/>
    <s v="29"/>
    <n v="3"/>
    <s v="7"/>
    <x v="0"/>
    <n v="42932"/>
    <n v="0.7319444444444444"/>
    <s v="sec hot leg burnt opn held up by tx lead iro 576 endicott dr - awaiting line crew &amp; tree crew"/>
    <s v="     "/>
    <m/>
    <m/>
    <s v="N"/>
    <x v="0"/>
    <s v="1832917"/>
    <s v="17-0063269"/>
    <m/>
    <m/>
    <m/>
    <m/>
    <s v="     "/>
    <x v="1"/>
    <s v="PG&amp;E"/>
    <m/>
    <s v="Vegetation"/>
    <m/>
    <s v="D"/>
    <m/>
    <s v="&lt;3 meters of linear travel"/>
    <s v="Square Feet: ; Acreage: "/>
    <s v="Equipment - PG&amp;E"/>
    <s v="34.n. Transformer damage or failure"/>
    <s v="Equipment - PG&amp;E"/>
    <s v="All types of equipment / facility failure"/>
    <s v="Transformer"/>
    <s v="Transformer"/>
    <m/>
    <m/>
    <s v="Line to Line"/>
    <s v="PACIFIC BELL"/>
    <s v="Overhead"/>
    <x v="1"/>
    <s v="Transformer"/>
    <m/>
    <s v="100532224"/>
    <s v="     "/>
    <s v="Non-HFTD"/>
    <x v="0"/>
    <m/>
    <m/>
    <n v="37.344099999999997"/>
    <n v="-122.036"/>
    <s v="Santa Clara"/>
    <s v="WOLFE-1113"/>
    <s v="83671113"/>
    <m/>
    <s v="N/A"/>
    <x v="0"/>
    <s v="sunnyvale fire"/>
    <s v="Urban"/>
    <m/>
    <m/>
    <s v="No"/>
    <m/>
    <m/>
    <m/>
    <m/>
    <m/>
    <m/>
    <m/>
    <s v="N"/>
    <s v="N"/>
    <m/>
    <m/>
    <s v="     "/>
    <m/>
    <m/>
    <m/>
    <m/>
    <m/>
    <m/>
    <m/>
    <m/>
    <m/>
    <m/>
    <m/>
    <m/>
    <m/>
    <m/>
    <m/>
    <m/>
    <m/>
    <m/>
    <m/>
  </r>
  <r>
    <s v="MIA20172461"/>
    <s v="     "/>
    <n v="42932"/>
    <s v="7/16"/>
    <x v="0"/>
    <n v="0.42896990740740742"/>
    <s v="29"/>
    <n v="3"/>
    <s v="7"/>
    <x v="0"/>
    <n v="42932"/>
    <n v="0.4284722222222222"/>
    <s v="FAS only. FD on site. Fire possibly due to illegal bypass. Found &amp; replaced service neutral. Caused comcast service to melt and catch fire. "/>
    <s v="     "/>
    <s v="FAS"/>
    <n v="44246"/>
    <s v="Y"/>
    <x v="0"/>
    <m/>
    <s v="N/A"/>
    <m/>
    <s v="8931675008"/>
    <m/>
    <m/>
    <s v="     "/>
    <x v="0"/>
    <s v="PG&amp;E"/>
    <m/>
    <m/>
    <m/>
    <s v="D"/>
    <m/>
    <s v="&lt;3 meters of linear travel"/>
    <m/>
    <s v="Equipment - PG&amp;E"/>
    <s v="34.m. Connection device damage or failure"/>
    <s v="Equipment - PG&amp;E"/>
    <s v="All types of equipment / facility failure"/>
    <s v="Splice/Clamp/Connector"/>
    <s v="Service Drop"/>
    <m/>
    <m/>
    <m/>
    <s v="Yes"/>
    <s v="Overhead"/>
    <x v="0"/>
    <m/>
    <m/>
    <s v="100527509"/>
    <s v="     "/>
    <s v="Non-HFTD"/>
    <x v="0"/>
    <m/>
    <m/>
    <n v="37.392000000000003"/>
    <n v="-122.006"/>
    <s v="Santa Clara"/>
    <s v="LAWRENCE-1112"/>
    <s v="83421112"/>
    <n v="11000"/>
    <m/>
    <x v="0"/>
    <m/>
    <s v="Urban"/>
    <m/>
    <m/>
    <s v="No"/>
    <m/>
    <m/>
    <m/>
    <m/>
    <m/>
    <m/>
    <m/>
    <s v="N"/>
    <s v="N"/>
    <m/>
    <m/>
    <s v="     "/>
    <m/>
    <m/>
    <m/>
    <m/>
    <m/>
    <m/>
    <m/>
    <m/>
    <m/>
    <m/>
    <m/>
    <m/>
    <m/>
    <m/>
    <m/>
    <m/>
    <m/>
    <m/>
    <m/>
  </r>
  <r>
    <s v="20180492"/>
    <s v="     "/>
    <n v="43297"/>
    <s v="7/16"/>
    <x v="0"/>
    <n v="0.5395833333333333"/>
    <s v="29"/>
    <n v="3"/>
    <s v="7"/>
    <x v="1"/>
    <n v="43297"/>
    <n v="0.5395833333333333"/>
    <s v="Per ILIS, appears that capacitor was on fire"/>
    <s v="     "/>
    <s v="FAS"/>
    <m/>
    <s v="N"/>
    <x v="0"/>
    <s v="132799"/>
    <s v="18-0060227"/>
    <m/>
    <m/>
    <m/>
    <m/>
    <s v="     "/>
    <x v="1"/>
    <s v="PG&amp;E"/>
    <m/>
    <m/>
    <m/>
    <s v="D"/>
    <m/>
    <s v="&lt;0.25"/>
    <m/>
    <s v="Equipment - PG&amp;E"/>
    <s v="34.a. Capacitor bank damage or failure"/>
    <s v="Equipment - PG&amp;E"/>
    <s v="All types of equipment / facility failure"/>
    <s v="Capacitor Bank"/>
    <s v="Capacitor Bank"/>
    <m/>
    <m/>
    <s v="Force Out"/>
    <m/>
    <s v="Overhead"/>
    <x v="3"/>
    <s v="Capacitor Bank"/>
    <m/>
    <s v="2109/2"/>
    <s v="     "/>
    <s v="Non-HFTD"/>
    <x v="0"/>
    <m/>
    <m/>
    <n v="35.574599999999997"/>
    <n v="-120.61"/>
    <s v="San Luis Obispo"/>
    <s v="TEMPLETON-2109"/>
    <s v="183052109"/>
    <n v="21000"/>
    <s v="TEMPLETON 2108CB"/>
    <x v="0"/>
    <m/>
    <s v="Agriculture"/>
    <m/>
    <m/>
    <s v="No"/>
    <m/>
    <m/>
    <m/>
    <m/>
    <m/>
    <m/>
    <m/>
    <s v="N"/>
    <s v="N"/>
    <m/>
    <m/>
    <s v="     "/>
    <m/>
    <m/>
    <m/>
    <m/>
    <m/>
    <m/>
    <m/>
    <m/>
    <m/>
    <m/>
    <m/>
    <m/>
    <m/>
    <m/>
    <m/>
    <m/>
    <m/>
    <m/>
    <m/>
  </r>
  <r>
    <s v="SAP20188435"/>
    <s v="     "/>
    <n v="43297"/>
    <s v="7/16"/>
    <x v="0"/>
    <m/>
    <s v="29"/>
    <n v="3"/>
    <s v="7"/>
    <x v="1"/>
    <n v="43295"/>
    <m/>
    <s v="Pole replaced due to pole fire"/>
    <s v="     "/>
    <s v="SAP"/>
    <n v="44580"/>
    <s v="Y"/>
    <x v="0"/>
    <s v="131338"/>
    <s v="18-0059713"/>
    <m/>
    <s v="T004367606"/>
    <n v="114784753"/>
    <m/>
    <s v="     "/>
    <x v="0"/>
    <s v="PG&amp;E"/>
    <m/>
    <m/>
    <m/>
    <s v="D"/>
    <m/>
    <s v="Structure-PG&amp;E only"/>
    <m/>
    <s v="Unknown"/>
    <s v="40.a. Unknown"/>
    <s v="Unknown"/>
    <m/>
    <m/>
    <m/>
    <m/>
    <m/>
    <s v="Line to Ground"/>
    <s v="Yes"/>
    <s v="Overhead"/>
    <x v="0"/>
    <m/>
    <m/>
    <s v="101432930"/>
    <s v="     "/>
    <s v="Non-HFTD"/>
    <x v="0"/>
    <m/>
    <m/>
    <n v="37.956200000000003"/>
    <n v="-122.325"/>
    <s v="Contra Costa"/>
    <s v="EL-CERRITO-G-1112"/>
    <m/>
    <m/>
    <s v="EL CERRITO G 1112BR178"/>
    <x v="0"/>
    <m/>
    <m/>
    <m/>
    <m/>
    <s v="No"/>
    <m/>
    <m/>
    <m/>
    <m/>
    <m/>
    <m/>
    <m/>
    <s v="N"/>
    <s v="N"/>
    <m/>
    <m/>
    <s v="     "/>
    <m/>
    <m/>
    <m/>
    <m/>
    <m/>
    <m/>
    <m/>
    <m/>
    <m/>
    <m/>
    <m/>
    <m/>
    <m/>
    <m/>
    <m/>
    <m/>
    <m/>
    <m/>
    <m/>
  </r>
  <r>
    <s v="20190599"/>
    <s v="     "/>
    <n v="43662"/>
    <s v="7/16"/>
    <x v="0"/>
    <m/>
    <s v="29"/>
    <n v="3"/>
    <s v="7"/>
    <x v="3"/>
    <n v="43662"/>
    <m/>
    <s v="Pole fire limited to structure only"/>
    <s v="     "/>
    <s v="FAS"/>
    <m/>
    <s v="N"/>
    <x v="0"/>
    <s v="453260"/>
    <s v="19-0077738"/>
    <m/>
    <s v="T004700017"/>
    <n v="0"/>
    <m/>
    <s v="     "/>
    <x v="0"/>
    <s v="PG&amp;E"/>
    <m/>
    <m/>
    <m/>
    <s v="D"/>
    <m/>
    <s v="Structure-only"/>
    <m/>
    <s v="Equipment - PG&amp;E"/>
    <s v="34.o. Other"/>
    <s v="Equipment - PG&amp;E"/>
    <m/>
    <m/>
    <s v="Circuit Breaker"/>
    <m/>
    <m/>
    <s v="Three Phase Fault"/>
    <m/>
    <s v="Overhead"/>
    <x v="0"/>
    <s v="Circuit Breaker"/>
    <m/>
    <s v="02257-2100543480{1102/12}"/>
    <s v="     "/>
    <s v="Non-HFTD"/>
    <x v="0"/>
    <m/>
    <m/>
    <n v="37.659399999999998"/>
    <n v="-122.392"/>
    <s v="SAN MATEO"/>
    <s v="EAST-GRAND-1102"/>
    <m/>
    <m/>
    <s v="EAST GRAND 1106CB"/>
    <x v="0"/>
    <s v="000000000000000000000000000000000"/>
    <m/>
    <m/>
    <m/>
    <s v="No"/>
    <m/>
    <m/>
    <m/>
    <m/>
    <m/>
    <m/>
    <m/>
    <s v="N"/>
    <s v="N"/>
    <m/>
    <m/>
    <s v="     "/>
    <m/>
    <m/>
    <m/>
    <m/>
    <m/>
    <m/>
    <m/>
    <m/>
    <m/>
    <m/>
    <m/>
    <m/>
    <m/>
    <m/>
    <m/>
    <m/>
    <m/>
    <m/>
    <m/>
  </r>
  <r>
    <s v="20200833"/>
    <s v="     "/>
    <n v="44028"/>
    <s v="7/16"/>
    <x v="0"/>
    <n v="0.89583333333333337"/>
    <s v="29"/>
    <n v="3"/>
    <s v="7"/>
    <x v="4"/>
    <n v="44028"/>
    <n v="0.88749999999999996"/>
    <s v="On July 16, 2020 at 2129 hours, PG&amp;E troubleman were dispatched to the Jameson 1102 Distribution Circuit on W Cordelia Rd in Suisun City and observed wires down on ground. Initial analysis indicates possible vehicle contact was made with PG&amp;E equipment resulting in a wires down mid span incident and igniting surrounding grass vegetation behind building. Cordelia Fire Department was on scene and had extinguished the fire before troubleman arrived. The troubleman safely de energized line and created a EC Tag for damaged primary conductors to be replaced. Power was restored to 2277 customers at 2241 hours on July 16,2020. "/>
    <s v="     "/>
    <s v="FAS"/>
    <m/>
    <s v="N"/>
    <x v="0"/>
    <s v="966304"/>
    <s v="20-0072862"/>
    <m/>
    <s v="T005013992"/>
    <n v="119462227"/>
    <m/>
    <s v="     "/>
    <x v="1"/>
    <s v="PG&amp;E"/>
    <m/>
    <s v="Vegetation"/>
    <m/>
    <s v="D"/>
    <s v="D"/>
    <s v="0.26-9.99"/>
    <s v="APROX 1 ACRE GRASS ONLY"/>
    <s v="Contact - 3rd Party"/>
    <s v="33.d. Vehicle contact"/>
    <s v="Contact - 3rd Party"/>
    <s v="Contact from object"/>
    <s v="Contact - Vehicle"/>
    <m/>
    <s v="Contact - Vehicle"/>
    <s v="Conductor - Primary"/>
    <s v="Line to Ground"/>
    <m/>
    <s v="Overhead"/>
    <x v="3"/>
    <s v="Conductor - Primary"/>
    <m/>
    <s v="Circuit: 063801102"/>
    <s v="     "/>
    <s v="Non-HFTD"/>
    <x v="0"/>
    <m/>
    <m/>
    <n v="38.2102"/>
    <n v="-122.14400000000001"/>
    <s v="Solano"/>
    <s v="JAMESON-1102"/>
    <m/>
    <n v="12000"/>
    <m/>
    <x v="0"/>
    <s v="Cordelia FD"/>
    <s v="Urban"/>
    <m/>
    <m/>
    <s v="No"/>
    <m/>
    <m/>
    <m/>
    <m/>
    <m/>
    <m/>
    <m/>
    <s v="N"/>
    <s v="N"/>
    <m/>
    <m/>
    <s v="     "/>
    <m/>
    <m/>
    <m/>
    <m/>
    <m/>
    <m/>
    <m/>
    <m/>
    <m/>
    <m/>
    <m/>
    <m/>
    <m/>
    <m/>
    <m/>
    <m/>
    <m/>
    <m/>
    <m/>
  </r>
  <r>
    <s v="20200832"/>
    <s v="     "/>
    <n v="44028"/>
    <s v="7/16"/>
    <x v="0"/>
    <n v="0.7368055555555556"/>
    <s v="29"/>
    <n v="3"/>
    <s v="7"/>
    <x v="4"/>
    <n v="44028"/>
    <n v="0.71666666666666667"/>
    <s v="On July 16, 2020 at 1741 hours a PG&amp;E troubleman was dispatched to the Carbona 1101 Distribution Circuit on Tesla Rd, south of Livermore and observed 2 of 3 fuses blown at fuse 15295 and a 100 acre fire burning in the hills at the time of arrival. The troubleman opened the remaining fuse upon arrival. Initial analysis indicates that a bird made contact with primary wires 10 spans west of  fuse 15295 resulting in a grass fire and an outage to 25 customers. Troubleman reported no damage to conductors, poles or structures at 2038 hours on July 16, 2020 hours and was given the okay by Fire Department to close fuse 15295 and re-energize line. Power was restored to 25 customers at 2045 hours on July 16,2020.  Cal Fire website reports the fire was fully extinguished on July 19,2020 with a final of 253 acres burned. "/>
    <s v="     "/>
    <s v="FAS"/>
    <m/>
    <s v="N"/>
    <x v="0"/>
    <s v="966230"/>
    <s v="20-0072818"/>
    <m/>
    <s v="T005013900"/>
    <m/>
    <m/>
    <s v="     "/>
    <x v="1"/>
    <s v="PG&amp;E"/>
    <m/>
    <s v="Vegetation"/>
    <m/>
    <s v="D"/>
    <s v="D"/>
    <s v="100-299"/>
    <m/>
    <s v="Contact - Animal - Bird"/>
    <s v="33.b. Animal contact"/>
    <s v="Contact - Bird"/>
    <s v="Contact from object"/>
    <s v="Contact - Animal"/>
    <m/>
    <s v="Contact - Animal"/>
    <s v="Conductor - Primary"/>
    <s v="Line to Line"/>
    <m/>
    <s v="Overhead"/>
    <x v="3"/>
    <s v="Conductor - Primary"/>
    <s v="Fuse"/>
    <s v="Circuit ID: 163091101"/>
    <s v="     "/>
    <s v="Non-HFTD"/>
    <x v="0"/>
    <m/>
    <m/>
    <n v="37.635899999999999"/>
    <n v="-121.57299999999999"/>
    <s v="Alameda"/>
    <s v="CARBONA-1101"/>
    <m/>
    <n v="12000"/>
    <m/>
    <x v="0"/>
    <s v="Cal Fire"/>
    <s v="Herbaceous"/>
    <m/>
    <m/>
    <s v="Yes"/>
    <s v="253"/>
    <s v="0"/>
    <s v="0"/>
    <s v="0"/>
    <s v="0"/>
    <s v="HOLLOW"/>
    <m/>
    <s v="N"/>
    <s v="N"/>
    <m/>
    <m/>
    <s v="     "/>
    <m/>
    <m/>
    <m/>
    <m/>
    <m/>
    <m/>
    <m/>
    <m/>
    <m/>
    <m/>
    <m/>
    <m/>
    <m/>
    <m/>
    <m/>
    <m/>
    <m/>
    <m/>
    <m/>
  </r>
  <r>
    <s v="20211072"/>
    <s v="     "/>
    <n v="44393"/>
    <s v="7/16"/>
    <x v="0"/>
    <n v="0.66597222222222219"/>
    <s v="29"/>
    <n v="3"/>
    <s v="7"/>
    <x v="5"/>
    <n v="44393"/>
    <m/>
    <s v="Multiple spans of wire were down. The ensuing fire was 1 meter - &lt; 3 meters in size. This information is preliminary. "/>
    <s v="     "/>
    <s v="FAS"/>
    <m/>
    <s v="N"/>
    <x v="0"/>
    <m/>
    <s v="21-0091052"/>
    <m/>
    <s v="T005343638"/>
    <m/>
    <m/>
    <s v="     "/>
    <x v="1"/>
    <s v="PG&amp;E"/>
    <m/>
    <s v="Vegetation"/>
    <s v="Conductor"/>
    <s v="D"/>
    <s v="D"/>
    <s v="&lt;3 meters of linear travel"/>
    <m/>
    <s v="Equipment - PG&amp;E"/>
    <s v="34.b. Conductor damage or failure"/>
    <s v="Equipment - PG&amp;E"/>
    <s v="All types of equipment / facility failure"/>
    <s v="Conductor failure-all"/>
    <s v="Conductor - Primary"/>
    <m/>
    <m/>
    <s v="Line to Ground"/>
    <s v="Y"/>
    <s v="Overhead"/>
    <x v="3"/>
    <s v="Conductor - Primary"/>
    <s v="Conductor"/>
    <m/>
    <s v="     "/>
    <s v="Non-HFTD"/>
    <x v="0"/>
    <m/>
    <m/>
    <n v="37.869399999999999"/>
    <n v="-122.31399999999999"/>
    <s v="Alameda"/>
    <s v="EL-CERRITO-G-1109"/>
    <m/>
    <n v="12000"/>
    <m/>
    <x v="0"/>
    <s v="Cal Fire"/>
    <s v="Urban"/>
    <s v="Grass fuel model"/>
    <m/>
    <s v="No"/>
    <m/>
    <m/>
    <m/>
    <m/>
    <m/>
    <m/>
    <m/>
    <s v="N"/>
    <s v="N"/>
    <m/>
    <m/>
    <s v="     "/>
    <m/>
    <m/>
    <m/>
    <m/>
    <m/>
    <m/>
    <m/>
    <m/>
    <m/>
    <m/>
    <m/>
    <m/>
    <m/>
    <m/>
    <m/>
    <m/>
    <m/>
    <m/>
    <m/>
  </r>
  <r>
    <s v="20211074"/>
    <s v="     "/>
    <n v="44393"/>
    <s v="7/16"/>
    <x v="0"/>
    <n v="0.7583333333333333"/>
    <s v="29"/>
    <n v="3"/>
    <s v="7"/>
    <x v="5"/>
    <n v="44393"/>
    <m/>
    <s v="Open wire started a fire. The ensuing fire was 1 meter - &lt; 3 meters in size. This information is preliminary. "/>
    <s v="     "/>
    <s v="FAS"/>
    <m/>
    <s v="N"/>
    <x v="0"/>
    <m/>
    <m/>
    <m/>
    <s v="T005343701"/>
    <n v="121748000"/>
    <m/>
    <s v="     "/>
    <x v="1"/>
    <s v="PG&amp;E"/>
    <m/>
    <s v="Other"/>
    <s v="Bird"/>
    <s v="D"/>
    <s v="D"/>
    <s v="&lt;3 meters of linear travel"/>
    <m/>
    <s v="Contact - Animal - Bird"/>
    <s v="33.b. Animal contact"/>
    <s v="Contact - Bird"/>
    <s v="Contact from object"/>
    <s v="Animal contact"/>
    <m/>
    <s v="Animal contact"/>
    <s v="Conductor - Primary"/>
    <m/>
    <s v="Y"/>
    <s v="Overhead"/>
    <x v="3"/>
    <s v="Conductor - Primary"/>
    <s v="Conductor, Cutout"/>
    <s v="100994506"/>
    <s v="     "/>
    <s v="Non-HFTD"/>
    <x v="0"/>
    <m/>
    <m/>
    <n v="40.548000000000002"/>
    <n v="-124.086"/>
    <s v="Humboldt"/>
    <s v="CARLOTTA-1121"/>
    <m/>
    <n v="12000"/>
    <m/>
    <x v="0"/>
    <s v="Customer"/>
    <s v="Herbaceous"/>
    <s v="Grass fuel model"/>
    <m/>
    <s v="No"/>
    <m/>
    <m/>
    <m/>
    <m/>
    <m/>
    <m/>
    <m/>
    <s v="N"/>
    <s v="N"/>
    <m/>
    <m/>
    <s v="     "/>
    <m/>
    <m/>
    <m/>
    <m/>
    <m/>
    <m/>
    <m/>
    <m/>
    <m/>
    <m/>
    <m/>
    <m/>
    <m/>
    <m/>
    <m/>
    <m/>
    <m/>
    <m/>
    <m/>
  </r>
  <r>
    <s v="20211069"/>
    <s v="     "/>
    <n v="44393"/>
    <s v="7/16"/>
    <x v="0"/>
    <n v="0.37083333333333335"/>
    <s v="29"/>
    <n v="3"/>
    <s v="7"/>
    <x v="5"/>
    <n v="44393"/>
    <m/>
    <s v="Bushing burned up starting fire in customer's front yard.  The ensuing fire was 1 meter - &lt; 3 meters in size. This information is preliminary. "/>
    <s v="     "/>
    <s v="FAS"/>
    <m/>
    <s v="N"/>
    <x v="0"/>
    <m/>
    <m/>
    <m/>
    <s v="T005343186"/>
    <n v="121743000"/>
    <m/>
    <s v="     "/>
    <x v="1"/>
    <s v="PG&amp;E"/>
    <m/>
    <s v="Other"/>
    <s v="Transformer"/>
    <s v="D"/>
    <m/>
    <s v="&lt;3 meters of linear travel"/>
    <m/>
    <s v="Equipment - PG&amp;E"/>
    <s v="34.j. Recloser damage or failure"/>
    <s v="Equipment - PG&amp;E"/>
    <s v="All types of equipment / facility failure"/>
    <s v="Recloser failure"/>
    <s v="Recloser"/>
    <m/>
    <m/>
    <m/>
    <s v="N"/>
    <s v="Overhead"/>
    <x v="3"/>
    <s v="Recloser"/>
    <s v="Recloser"/>
    <s v="103310664"/>
    <s v="     "/>
    <s v="Non-HFTD"/>
    <x v="0"/>
    <m/>
    <m/>
    <n v="35.116500000000002"/>
    <n v="-120.622"/>
    <s v="San Luis Obispo"/>
    <s v="OCEANO-1106"/>
    <m/>
    <n v="12000"/>
    <m/>
    <x v="0"/>
    <s v="5 Cities FD"/>
    <s v="Urban"/>
    <s v="Grass fuel model"/>
    <m/>
    <s v="No"/>
    <m/>
    <m/>
    <m/>
    <m/>
    <m/>
    <m/>
    <m/>
    <s v="N"/>
    <s v="N"/>
    <m/>
    <m/>
    <s v="     "/>
    <m/>
    <m/>
    <m/>
    <m/>
    <m/>
    <m/>
    <m/>
    <m/>
    <m/>
    <m/>
    <m/>
    <m/>
    <m/>
    <m/>
    <m/>
    <m/>
    <m/>
    <m/>
    <m/>
  </r>
  <r>
    <s v="20211070"/>
    <s v="     "/>
    <n v="44393"/>
    <s v="7/16"/>
    <x v="0"/>
    <n v="0.43333333333333335"/>
    <s v="29"/>
    <n v="3"/>
    <s v="7"/>
    <x v="5"/>
    <m/>
    <m/>
    <s v="Pole top caught fire, cause is unknown at this time but the troubleman did create an EC tag for pole the pole and transformer to be replaced. The ensuing fire was limited to PG&amp;E assets. This information is preliminary."/>
    <s v="     "/>
    <s v="FAS"/>
    <m/>
    <s v="N"/>
    <x v="0"/>
    <m/>
    <m/>
    <m/>
    <s v="T005343334"/>
    <m/>
    <m/>
    <s v="     "/>
    <x v="0"/>
    <s v="PG&amp;E"/>
    <m/>
    <s v="Other"/>
    <s v="Pole, Transformer"/>
    <s v="D"/>
    <m/>
    <s v="Structure-PG&amp;E only"/>
    <m/>
    <s v="Equipment - PG&amp;E"/>
    <s v="34.f. Pole damage or failure"/>
    <s v="Equipment - PG&amp;E"/>
    <s v="All types of equipment / facility failure"/>
    <s v="Pole failure"/>
    <s v="Conductor - Primary"/>
    <m/>
    <m/>
    <m/>
    <m/>
    <s v="Overhead"/>
    <x v="3"/>
    <s v="Conductor - Primary"/>
    <s v="Pole, Transformer "/>
    <s v="103855758"/>
    <s v="     "/>
    <s v="Non-HFTD"/>
    <x v="0"/>
    <m/>
    <m/>
    <n v="38.843800000000002"/>
    <n v="-121.877"/>
    <s v="Yolo"/>
    <s v="KNIGHTS-LANDING-1102"/>
    <m/>
    <n v="12000"/>
    <m/>
    <x v="0"/>
    <s v="Zamora FD"/>
    <s v="Hardwood Woodland"/>
    <m/>
    <m/>
    <s v="No"/>
    <m/>
    <m/>
    <m/>
    <m/>
    <m/>
    <m/>
    <m/>
    <s v="N"/>
    <s v="N"/>
    <m/>
    <m/>
    <s v="     "/>
    <m/>
    <m/>
    <m/>
    <m/>
    <m/>
    <m/>
    <m/>
    <m/>
    <m/>
    <m/>
    <m/>
    <m/>
    <m/>
    <m/>
    <m/>
    <m/>
    <m/>
    <m/>
    <m/>
  </r>
  <r>
    <s v="20140083"/>
    <s v="     "/>
    <n v="41837"/>
    <s v="7/17"/>
    <x v="0"/>
    <n v="0.63472222222222219"/>
    <s v="29"/>
    <n v="3"/>
    <s v="7"/>
    <x v="7"/>
    <n v="41837"/>
    <n v="0.63472222222222219"/>
    <s v="OSPREY MADE CONTACT WITH CONDUCTORS 1 POLE W/OF MTR #1008817785, CAUSING APPROX 10 ACRE GRASS ONLY FIRE PUT OUT BY CDF, NO STRUCTURE OR PG&amp;E EQUIPMENT DAMAGE "/>
    <s v="     "/>
    <m/>
    <m/>
    <s v="N"/>
    <x v="0"/>
    <s v="1051219"/>
    <s v="14-0045259"/>
    <m/>
    <m/>
    <m/>
    <m/>
    <s v="     "/>
    <x v="1"/>
    <s v="PG&amp;E"/>
    <m/>
    <s v="Vegetation"/>
    <m/>
    <s v="D"/>
    <m/>
    <s v="0.26-9.99"/>
    <s v="Square Feet: ; Acreage: 10"/>
    <s v="Contact - Animal - Bird"/>
    <s v="33.b. Animal contact"/>
    <s v="Contact - Bird"/>
    <s v="All types of equipment / facility failure"/>
    <s v="Contact - Animal"/>
    <m/>
    <s v="Contact - Animal"/>
    <s v="Conductor"/>
    <s v="Line to Line"/>
    <s v=" "/>
    <s v="Overhead"/>
    <x v="3"/>
    <s v="Conductor"/>
    <m/>
    <s v=" 1 POLE W/OF MTR #1008817785"/>
    <s v="     "/>
    <s v="Non-HFTD"/>
    <x v="0"/>
    <m/>
    <m/>
    <n v="39.810400000000001"/>
    <n v="-122.33"/>
    <s v="Tehama"/>
    <s v="GLENN-1101"/>
    <s v="102601101"/>
    <n v="12000"/>
    <s v="GLENN 110137496"/>
    <x v="0"/>
    <s v="Cal Fire Dept"/>
    <s v="Herbaceous"/>
    <m/>
    <m/>
    <s v="No"/>
    <m/>
    <m/>
    <m/>
    <m/>
    <m/>
    <m/>
    <m/>
    <s v="N"/>
    <s v="N"/>
    <m/>
    <m/>
    <s v="     "/>
    <m/>
    <m/>
    <m/>
    <m/>
    <m/>
    <m/>
    <m/>
    <m/>
    <m/>
    <m/>
    <m/>
    <m/>
    <m/>
    <m/>
    <m/>
    <m/>
    <m/>
    <m/>
    <m/>
  </r>
  <r>
    <s v="20140084"/>
    <s v="     "/>
    <n v="41837"/>
    <s v="7/17"/>
    <x v="0"/>
    <n v="0.72499999999999998"/>
    <s v="29"/>
    <n v="3"/>
    <s v="7"/>
    <x v="7"/>
    <n v="41837"/>
    <n v="0.72499999999999998"/>
    <s v="TAKE OFF POLE IFO 1676 MONTALTO STILL HOT INCL JUMPR &amp; TAIL  TREE IRO 673 MAY BE UNSAFE STILL CREEKING &amp;"/>
    <s v="     "/>
    <m/>
    <m/>
    <s v="N"/>
    <x v="0"/>
    <s v="1051269"/>
    <s v="14-0045271"/>
    <m/>
    <m/>
    <n v="108575749"/>
    <m/>
    <s v="     "/>
    <x v="1"/>
    <s v="PG&amp;E"/>
    <m/>
    <s v="Vegetation"/>
    <m/>
    <s v="D"/>
    <m/>
    <s v="&lt;3 meters of linear travel"/>
    <s v="Square Feet: ; Acreage: 0.001"/>
    <s v="Vegetation"/>
    <s v="33.a. Veg. contact"/>
    <s v="Vegetation"/>
    <s v="All types of equipment / facility failure"/>
    <s v="Contact - Vegetation"/>
    <m/>
    <s v="Contact - Vegetation"/>
    <s v="Conductor"/>
    <s v="Line to Ground"/>
    <s v=" "/>
    <s v="Overhead"/>
    <x v="3"/>
    <s v="Conductor"/>
    <m/>
    <s v="3P N/O 1715"/>
    <s v="     "/>
    <s v="Non-HFTD"/>
    <x v="0"/>
    <m/>
    <m/>
    <n v="37.3748"/>
    <n v="-122.08199999999999"/>
    <s v="Santa Clara"/>
    <s v="MOUNTAIN-VIEW-1107"/>
    <s v="82031107"/>
    <n v="12000"/>
    <s v="MOUNTAIN VIEW 1107CB"/>
    <x v="0"/>
    <m/>
    <s v="Urban"/>
    <m/>
    <m/>
    <s v="No"/>
    <m/>
    <m/>
    <m/>
    <m/>
    <m/>
    <m/>
    <m/>
    <s v="N"/>
    <s v="N"/>
    <m/>
    <m/>
    <s v="     "/>
    <s v="37.37482600"/>
    <s v="-122.08246900"/>
    <s v="Jul 21 2014 12:00AM"/>
    <s v="BranchFail"/>
    <s v="Silver Maple tree branch broke off and fell into one primary conductor bringing it to the ground.  There was moderate stem rot in the branch.  There was also a 1 square area of a fire resulting from energized wire on ground."/>
    <s v="MAPS"/>
    <s v="60"/>
    <s v="40"/>
    <s v="30"/>
    <s v="Slight"/>
    <s v="Moderate"/>
    <s v="N"/>
    <s v="1"/>
    <m/>
    <s v="Plain"/>
    <s v="D"/>
    <s v="CrossArm"/>
    <s v="BareWire"/>
    <s v="0"/>
  </r>
  <r>
    <s v="20140082"/>
    <s v="     "/>
    <n v="41837"/>
    <s v="7/17"/>
    <x v="0"/>
    <n v="0.5805555555555556"/>
    <s v="29"/>
    <n v="3"/>
    <s v="7"/>
    <x v="7"/>
    <n v="41837"/>
    <n v="0.5805555555555556"/>
    <s v="CALLED FOR CREW TO REPAIR WIRE"/>
    <s v="     "/>
    <m/>
    <m/>
    <s v="N"/>
    <x v="0"/>
    <s v="1051179"/>
    <s v="14-0045245"/>
    <m/>
    <m/>
    <n v="108575614"/>
    <m/>
    <s v="     "/>
    <x v="1"/>
    <s v="PG&amp;E"/>
    <m/>
    <s v="Vegetation"/>
    <m/>
    <s v="D"/>
    <m/>
    <s v="&lt;0.25"/>
    <s v="Square Feet: ; Acreage: 0.005"/>
    <s v="Vegetation"/>
    <s v="33.a. Veg. contact"/>
    <s v="Vegetation"/>
    <s v="All types of equipment / facility failure"/>
    <s v="Contact - Vegetation"/>
    <m/>
    <s v="Contact - Vegetation"/>
    <s v="Conductor"/>
    <s v="Line to Line"/>
    <s v=" "/>
    <s v="Overhead"/>
    <x v="3"/>
    <s v="Conductor"/>
    <m/>
    <s v="1 POLE E/OF NORIEGA AND HEATH"/>
    <s v="     "/>
    <s v="Non-HFTD"/>
    <x v="0"/>
    <m/>
    <m/>
    <n v="35.242100000000001"/>
    <n v="-119.105"/>
    <s v="Kern"/>
    <s v="RENFRO-2103"/>
    <s v="252821104"/>
    <n v="21000"/>
    <s v="RENFRO 21034686"/>
    <x v="0"/>
    <s v="Cal Fire Dept"/>
    <s v="Agriculture"/>
    <m/>
    <m/>
    <s v="No"/>
    <m/>
    <m/>
    <m/>
    <m/>
    <m/>
    <m/>
    <m/>
    <s v="N"/>
    <s v="N"/>
    <m/>
    <m/>
    <s v="     "/>
    <s v="35.24210000"/>
    <s v="-119.10500000"/>
    <s v="Jul 18 2014 12:00AM"/>
    <s v="BranchFail"/>
    <s v="116 FT healthy green BLUE GUM BROKE OFF AT 33FT. A LARGE 11INCH DIAMETER BRANCH BROKE. THE LINES CAME DOWN. Evidence of small leafs and grass fire."/>
    <s v="EUCB"/>
    <s v="116"/>
    <s v="81"/>
    <s v="39"/>
    <s v="Slight"/>
    <s v="Slight"/>
    <s v="N"/>
    <s v="1"/>
    <m/>
    <s v="Valley"/>
    <s v="A"/>
    <s v="CrossArm"/>
    <s v="BareWire"/>
    <s v="6"/>
  </r>
  <r>
    <s v="20150214"/>
    <s v="     "/>
    <n v="42202"/>
    <s v="7/17"/>
    <x v="0"/>
    <n v="3.6805555555555557E-2"/>
    <s v="29"/>
    <n v="3"/>
    <s v="7"/>
    <x v="2"/>
    <n v="42202"/>
    <n v="3.6805555555555557E-2"/>
    <s v="397 AL BUMP SLEEVE FAILED AND LET 397 CONDUCTOR FALL TO THE GROUND CAUSING APPROXIMATLY A 5 ACRE FIRE"/>
    <s v="     "/>
    <m/>
    <m/>
    <s v="N"/>
    <x v="0"/>
    <s v="1269389"/>
    <s v="15-0048084"/>
    <m/>
    <m/>
    <n v="110517510"/>
    <m/>
    <s v="     "/>
    <x v="1"/>
    <s v="PG&amp;E"/>
    <m/>
    <s v="Vegetation"/>
    <m/>
    <s v="D"/>
    <m/>
    <s v="0.26-9.99"/>
    <s v="Square Feet: ; Acreage: 5"/>
    <s v="Equipment - PG&amp;E"/>
    <s v="34.m. Connection device damage or failure"/>
    <s v="Equipment - PG&amp;E"/>
    <s v="All types of equipment / facility failure"/>
    <s v="Splice/Clamp/Connector"/>
    <s v="Splice/Clamp/Connector"/>
    <m/>
    <m/>
    <s v="Open Circuit"/>
    <s v="0"/>
    <s v="Overhead"/>
    <x v="3"/>
    <s v="Conductor"/>
    <m/>
    <s v="EAST OF SISQUOC SUB"/>
    <s v="     "/>
    <s v="Non-HFTD"/>
    <x v="0"/>
    <m/>
    <m/>
    <n v="34.868200000000002"/>
    <n v="-120.32299999999999"/>
    <s v="Santa Barbara"/>
    <s v="SISQUOC-1101"/>
    <s v="182811101"/>
    <n v="12000"/>
    <s v="N/A"/>
    <x v="0"/>
    <s v="Santa Barbara County FD"/>
    <s v="Herbaceous"/>
    <m/>
    <m/>
    <s v="No"/>
    <m/>
    <m/>
    <m/>
    <m/>
    <m/>
    <m/>
    <m/>
    <s v="N"/>
    <s v="N"/>
    <m/>
    <m/>
    <s v="     "/>
    <m/>
    <m/>
    <m/>
    <m/>
    <m/>
    <m/>
    <m/>
    <m/>
    <m/>
    <m/>
    <m/>
    <m/>
    <m/>
    <m/>
    <m/>
    <m/>
    <m/>
    <m/>
    <m/>
  </r>
  <r>
    <s v="20150215"/>
    <s v="     "/>
    <n v="42202"/>
    <s v="7/17"/>
    <x v="0"/>
    <n v="0.72083333333333333"/>
    <s v="29"/>
    <n v="3"/>
    <s v="7"/>
    <x v="2"/>
    <n v="42202"/>
    <n v="0.72083333333333333"/>
    <s v="opened jumbers on a dead line then re-enrgized customer. i belevie only 10 customers left out. cut down wire in the clear made safe. contacted crew foreman and gave him material list."/>
    <s v="     "/>
    <m/>
    <m/>
    <s v="N"/>
    <x v="0"/>
    <s v="1269749"/>
    <s v="15-0048287"/>
    <m/>
    <m/>
    <n v="110518958"/>
    <m/>
    <s v="     "/>
    <x v="1"/>
    <s v="PG&amp;E"/>
    <m/>
    <s v="Vegetation"/>
    <m/>
    <s v="D"/>
    <m/>
    <s v="&lt;3 meters of linear travel"/>
    <s v="Square Feet: ; Acreage: "/>
    <s v="Equipment - PG&amp;E"/>
    <s v="34.b. Conductor damage or failure"/>
    <s v="Equipment - PG&amp;E"/>
    <s v="All types of equipment / facility failure"/>
    <s v="Conductor"/>
    <s v="Conductor"/>
    <m/>
    <m/>
    <s v="Line to Ground"/>
    <s v="0"/>
    <s v="Overhead"/>
    <x v="3"/>
    <s v="Conductor"/>
    <m/>
    <s v="in mid span between 2 poles. @ 46735 co. rd. 32B davis"/>
    <s v="     "/>
    <s v="Non-HFTD"/>
    <x v="0"/>
    <m/>
    <m/>
    <n v="38.559600000000003"/>
    <n v="-121.643"/>
    <s v="Yolo"/>
    <s v="DAVIS-1110"/>
    <s v="62041101"/>
    <n v="12000"/>
    <s v="DAVIS 1101CB"/>
    <x v="0"/>
    <m/>
    <s v="Agriculture"/>
    <m/>
    <m/>
    <s v="No"/>
    <m/>
    <m/>
    <m/>
    <m/>
    <m/>
    <m/>
    <m/>
    <s v="N"/>
    <s v="N"/>
    <m/>
    <m/>
    <s v="     "/>
    <m/>
    <m/>
    <m/>
    <m/>
    <m/>
    <m/>
    <m/>
    <m/>
    <m/>
    <m/>
    <m/>
    <m/>
    <m/>
    <m/>
    <m/>
    <m/>
    <m/>
    <m/>
    <m/>
  </r>
  <r>
    <s v="SAP201517804"/>
    <s v="     "/>
    <n v="42202"/>
    <s v="7/17"/>
    <x v="0"/>
    <m/>
    <s v="29"/>
    <n v="3"/>
    <s v="7"/>
    <x v="2"/>
    <n v="42200"/>
    <m/>
    <s v="branch fell into line and broke conductor"/>
    <s v="     "/>
    <s v="SAP"/>
    <n v="44580"/>
    <s v="Y"/>
    <x v="0"/>
    <s v="1268748"/>
    <s v="15-0047767"/>
    <m/>
    <s v="T003440938"/>
    <n v="110541861"/>
    <m/>
    <s v="     "/>
    <x v="0"/>
    <s v="PG&amp;E"/>
    <m/>
    <m/>
    <m/>
    <s v="D"/>
    <m/>
    <s v="Structure-PG&amp;E only"/>
    <m/>
    <s v="Vegetation"/>
    <s v="33.a. Veg. contact"/>
    <s v="Vegetation"/>
    <s v="Veg. contact"/>
    <s v="Veg. contact"/>
    <m/>
    <s v="Veg. contact"/>
    <s v="Conductor - All"/>
    <s v="Line to Ground"/>
    <s v="No"/>
    <s v="Overhead"/>
    <x v="0"/>
    <s v="Conductor - All"/>
    <m/>
    <s v="103652237"/>
    <s v="     "/>
    <s v="Non-HFTD"/>
    <x v="0"/>
    <m/>
    <m/>
    <n v="39.729199999999999"/>
    <n v="-121.914"/>
    <s v="Butte"/>
    <s v="NORD-1104"/>
    <m/>
    <m/>
    <s v="NORD 1104CB"/>
    <x v="0"/>
    <m/>
    <m/>
    <m/>
    <m/>
    <s v="No"/>
    <m/>
    <m/>
    <m/>
    <m/>
    <m/>
    <m/>
    <m/>
    <s v="N"/>
    <s v="N"/>
    <m/>
    <m/>
    <s v="     "/>
    <s v="39.72207600"/>
    <s v="-121.91205600"/>
    <s v="Jul 16 2015 12:00AM"/>
    <s v="BranchFail"/>
    <s v="A large, green and healthy appearing valley oak had a green and healthy large limb or spar, 35+ in length and 15&quot; diameter, fail into the conductors.  No signs or indicators of defects or decay in the wood or at the point of failure.  Failure may be due to summer limb drop.  Wire on ground reviewed."/>
    <s v="OAKV"/>
    <s v="90"/>
    <s v="44"/>
    <s v="2"/>
    <s v="Slight"/>
    <s v="None"/>
    <s v="N"/>
    <s v="1"/>
    <m/>
    <s v="Other"/>
    <s v="A"/>
    <s v="CrossArm"/>
    <s v="BareWire"/>
    <m/>
  </r>
  <r>
    <s v="20150213"/>
    <s v="     "/>
    <n v="42202"/>
    <s v="7/17"/>
    <x v="0"/>
    <n v="1.3888888888888888E-2"/>
    <s v="29"/>
    <n v="3"/>
    <s v="7"/>
    <x v="2"/>
    <n v="42202"/>
    <n v="1.3888888888888888E-2"/>
    <s v="0"/>
    <s v="     "/>
    <m/>
    <m/>
    <s v="N"/>
    <x v="0"/>
    <s v="1269395"/>
    <s v="15-0048087"/>
    <m/>
    <m/>
    <m/>
    <m/>
    <s v="     "/>
    <x v="1"/>
    <s v="PG&amp;E"/>
    <m/>
    <s v="Vegetation"/>
    <m/>
    <s v="D"/>
    <m/>
    <s v="&lt;0.25"/>
    <s v="Square Feet: ; Acreage: "/>
    <s v="Equipment - PG&amp;E"/>
    <s v="34.o. Other"/>
    <s v="Equipment - PG&amp;E"/>
    <s v="All types of equipment / facility failure"/>
    <s v="Wire-Wire Contact"/>
    <m/>
    <s v="Wire-Wire Contact"/>
    <m/>
    <s v="Line to Ground"/>
    <s v="0"/>
    <s v="Overhead"/>
    <x v="1"/>
    <s v="Conductor"/>
    <m/>
    <s v="100651276"/>
    <s v="     "/>
    <s v="Non-HFTD"/>
    <x v="0"/>
    <n v="424"/>
    <m/>
    <n v="36.967199999999998"/>
    <n v="-119.64400000000001"/>
    <s v="Fresno"/>
    <s v="WOODWARD-2108"/>
    <s v="252062111"/>
    <m/>
    <s v="N/A"/>
    <x v="0"/>
    <s v="Cal Fire Dept"/>
    <s v="Herbaceous"/>
    <m/>
    <m/>
    <s v="No"/>
    <m/>
    <m/>
    <m/>
    <m/>
    <m/>
    <m/>
    <m/>
    <s v="N"/>
    <s v="N"/>
    <m/>
    <m/>
    <s v="     "/>
    <m/>
    <m/>
    <m/>
    <m/>
    <m/>
    <m/>
    <m/>
    <m/>
    <m/>
    <m/>
    <m/>
    <m/>
    <m/>
    <m/>
    <m/>
    <m/>
    <m/>
    <m/>
    <m/>
  </r>
  <r>
    <s v="20170212"/>
    <s v="     "/>
    <n v="42933"/>
    <s v="7/17"/>
    <x v="0"/>
    <m/>
    <s v="29"/>
    <n v="3"/>
    <s v="7"/>
    <x v="0"/>
    <n v="42932"/>
    <n v="0.9194444444444444"/>
    <s v="0"/>
    <s v="     "/>
    <m/>
    <m/>
    <s v="N"/>
    <x v="0"/>
    <s v="1833100"/>
    <s v="17-0063297"/>
    <m/>
    <m/>
    <m/>
    <m/>
    <s v="     "/>
    <x v="1"/>
    <s v="PG&amp;E"/>
    <m/>
    <s v="Vegetation"/>
    <m/>
    <s v="D"/>
    <m/>
    <s v="&lt;0.25"/>
    <s v="Square Feet: ; Acreage: "/>
    <s v="Equipment - PG&amp;E"/>
    <s v="34.f. Pole damage or failure"/>
    <s v="Equipment - PG&amp;E"/>
    <s v="All types of equipment / facility failure"/>
    <s v="Pole"/>
    <s v="Pole"/>
    <m/>
    <m/>
    <s v="Line to Ground"/>
    <s v="Unknown"/>
    <s v="Overhead"/>
    <x v="3"/>
    <s v="Conductor"/>
    <m/>
    <s v="101765495"/>
    <s v="     "/>
    <s v="Non-HFTD"/>
    <x v="0"/>
    <m/>
    <m/>
    <n v="35.956000000000003"/>
    <n v="-120.852"/>
    <s v="Monterey"/>
    <s v="OILFIELDS-1103"/>
    <s v="182391102"/>
    <n v="12000"/>
    <s v="SAN MIGUEL 1106N38"/>
    <x v="0"/>
    <s v="N.A."/>
    <s v="Barren/Other"/>
    <m/>
    <m/>
    <s v="No"/>
    <m/>
    <m/>
    <m/>
    <m/>
    <m/>
    <m/>
    <m/>
    <s v="N"/>
    <s v="N"/>
    <m/>
    <m/>
    <s v="     "/>
    <m/>
    <m/>
    <m/>
    <m/>
    <m/>
    <m/>
    <m/>
    <m/>
    <m/>
    <m/>
    <m/>
    <m/>
    <m/>
    <m/>
    <m/>
    <m/>
    <m/>
    <m/>
    <m/>
  </r>
  <r>
    <s v="20170213"/>
    <s v="     "/>
    <n v="42933"/>
    <s v="7/17"/>
    <x v="0"/>
    <m/>
    <s v="29"/>
    <n v="3"/>
    <s v="7"/>
    <x v="0"/>
    <n v="42933"/>
    <n v="0.78749999999999998"/>
    <s v="Need crew to repair 2 of 3 primary #4 ASCR wires down here by big oak tree, trouble loc is isolated for crew to report on also 1-brkn x-arm 1 p N/O C-215. Open points are flying bells 2P N/O LCO 99585 and N/O Sw 4705 on County rd 89w WS I-5"/>
    <s v="     "/>
    <m/>
    <m/>
    <s v="N"/>
    <x v="0"/>
    <s v="1834178"/>
    <s v="17-0063505"/>
    <m/>
    <m/>
    <n v="113057204"/>
    <m/>
    <s v="     "/>
    <x v="1"/>
    <s v="PG&amp;E"/>
    <m/>
    <s v="Vegetation"/>
    <m/>
    <s v="D"/>
    <m/>
    <s v="0.26-9.99"/>
    <s v="Square Feet: ; Acreage: 1"/>
    <s v="Vegetation"/>
    <s v="33.a. Veg. contact"/>
    <s v="Vegetation"/>
    <s v="All types of equipment / facility failure"/>
    <s v="Contact - Vegetation"/>
    <m/>
    <s v="Contact - Vegetation"/>
    <s v="Conductor"/>
    <s v="Line to Ground"/>
    <s v="PACIFIC BELL"/>
    <s v="Overhead"/>
    <x v="3"/>
    <s v="Conductor"/>
    <m/>
    <s v="101602915"/>
    <s v="     "/>
    <s v="Non-HFTD"/>
    <x v="0"/>
    <m/>
    <m/>
    <n v="38.888500000000001"/>
    <n v="-121.99"/>
    <s v="Yolo"/>
    <s v="DUNNIGAN-1101"/>
    <s v="63811101"/>
    <n v="12000"/>
    <m/>
    <x v="0"/>
    <s v="Dunnigan Fire Dept"/>
    <s v="Agriculture"/>
    <m/>
    <m/>
    <s v="No"/>
    <m/>
    <m/>
    <m/>
    <m/>
    <m/>
    <m/>
    <m/>
    <s v="N"/>
    <s v="N"/>
    <m/>
    <m/>
    <s v="     "/>
    <s v="38.88853000"/>
    <s v="-121.98984000"/>
    <s v="Jul 19 2017 12:00AM"/>
    <s v="BranchFail"/>
    <s v="mature blue oak tree, top broke out and landed on the power line. no visable defects in tree, visable failures from the past._x000d__x000a_   we have the tree inventoried, i dont see history of ever trimming._x000d__x000a_"/>
    <s v="OAKD"/>
    <s v="50"/>
    <s v="35"/>
    <s v="20"/>
    <s v="None"/>
    <s v="None"/>
    <s v="N"/>
    <s v="1"/>
    <m/>
    <s v="Valley"/>
    <s v="D"/>
    <s v="CrossArm"/>
    <s v="BareWire"/>
    <s v="7"/>
  </r>
  <r>
    <s v="20170211"/>
    <s v="     "/>
    <n v="42933"/>
    <s v="7/17"/>
    <x v="0"/>
    <m/>
    <s v="29"/>
    <n v="3"/>
    <s v="7"/>
    <x v="0"/>
    <n v="42933"/>
    <n v="0.31874999999999998"/>
    <s v="0"/>
    <s v="     "/>
    <m/>
    <m/>
    <s v="N"/>
    <x v="0"/>
    <m/>
    <s v="17-0063338"/>
    <m/>
    <m/>
    <m/>
    <m/>
    <s v="     "/>
    <x v="1"/>
    <s v="PG&amp;E"/>
    <m/>
    <s v="Vegetation"/>
    <m/>
    <s v="D"/>
    <m/>
    <s v="&lt;0.25"/>
    <s v="Square Feet: ; Acreage: "/>
    <s v="Equipment - PG&amp;E"/>
    <s v="34.o. Other"/>
    <s v="Equipment - PG&amp;E"/>
    <s v="All types of equipment / facility failure"/>
    <s v="Jumper"/>
    <s v="Jumper"/>
    <m/>
    <m/>
    <s v="Force Out"/>
    <s v="PACIFIC BELL"/>
    <s v="Overhead"/>
    <x v="3"/>
    <s v="Conductor"/>
    <m/>
    <s v="101543808"/>
    <s v="     "/>
    <s v="Non-HFTD"/>
    <x v="0"/>
    <m/>
    <m/>
    <n v="40.165300000000002"/>
    <n v="-122.223"/>
    <s v="Tehama"/>
    <s v="RAWSON-1103"/>
    <s v="103531103"/>
    <n v="12000"/>
    <m/>
    <x v="0"/>
    <s v="Unknown"/>
    <s v="Urban"/>
    <m/>
    <m/>
    <s v="No"/>
    <m/>
    <m/>
    <m/>
    <m/>
    <m/>
    <m/>
    <m/>
    <s v="N"/>
    <s v="N"/>
    <m/>
    <m/>
    <s v="     "/>
    <m/>
    <m/>
    <m/>
    <m/>
    <m/>
    <m/>
    <m/>
    <m/>
    <m/>
    <m/>
    <m/>
    <m/>
    <m/>
    <m/>
    <m/>
    <m/>
    <m/>
    <m/>
    <m/>
  </r>
  <r>
    <s v="MIA201812010"/>
    <s v="     "/>
    <n v="43298"/>
    <s v="7/17"/>
    <x v="0"/>
    <n v="0.73289351851851847"/>
    <s v="29"/>
    <n v="3"/>
    <s v="7"/>
    <x v="1"/>
    <n v="43298"/>
    <n v="0.73263888888888884"/>
    <s v="fire caused by Contact - Animal "/>
    <s v="     "/>
    <s v="FAS"/>
    <n v="44244"/>
    <s v="Y"/>
    <x v="0"/>
    <s v="134165"/>
    <s v="18-0060828"/>
    <m/>
    <s v="T004370610"/>
    <m/>
    <m/>
    <s v="     "/>
    <x v="0"/>
    <s v="PG&amp;E"/>
    <m/>
    <m/>
    <m/>
    <s v="D"/>
    <m/>
    <s v="Unknown"/>
    <m/>
    <s v="Contact - Animal - Other"/>
    <s v="33.b. Animal contact"/>
    <s v="Contact - Animal"/>
    <s v="Contact from object"/>
    <s v="Contact - Animal"/>
    <m/>
    <s v="Contact - Animal"/>
    <s v="Circuit Breaker"/>
    <s v="Line to Ground"/>
    <s v="No"/>
    <s v="Padmounted"/>
    <x v="0"/>
    <m/>
    <m/>
    <s v="CB 1109/2"/>
    <s v="     "/>
    <s v="Non-HFTD"/>
    <x v="0"/>
    <n v="300"/>
    <m/>
    <n v="39.044400000000003"/>
    <n v="-121.09099999999999"/>
    <s v="Nevada"/>
    <s v="HIGGINS-SUB"/>
    <m/>
    <n v="115000"/>
    <s v="HIGGINS 1110CB"/>
    <x v="0"/>
    <m/>
    <s v="Rural"/>
    <m/>
    <m/>
    <s v="No"/>
    <m/>
    <m/>
    <m/>
    <m/>
    <m/>
    <m/>
    <m/>
    <s v="N"/>
    <s v="N"/>
    <m/>
    <m/>
    <s v="     "/>
    <m/>
    <m/>
    <m/>
    <m/>
    <m/>
    <m/>
    <m/>
    <m/>
    <m/>
    <m/>
    <m/>
    <m/>
    <m/>
    <m/>
    <m/>
    <m/>
    <m/>
    <m/>
    <m/>
  </r>
  <r>
    <s v="20180495"/>
    <s v="     "/>
    <n v="43298"/>
    <s v="7/17"/>
    <x v="0"/>
    <m/>
    <s v="29"/>
    <n v="3"/>
    <s v="7"/>
    <x v="1"/>
    <m/>
    <m/>
    <s v="Cus reported &quot;VEG FIRE NEAR SUBSTATION AND POWER IS OUT&quot;"/>
    <s v="     "/>
    <s v="FAS"/>
    <m/>
    <s v="N"/>
    <x v="0"/>
    <s v="133536"/>
    <m/>
    <m/>
    <m/>
    <m/>
    <m/>
    <s v="     "/>
    <x v="0"/>
    <s v="PG&amp;E"/>
    <m/>
    <m/>
    <m/>
    <s v="D"/>
    <m/>
    <s v="Structure-only"/>
    <m/>
    <s v="Vegetation"/>
    <s v="33.a. Veg. contact"/>
    <s v="Vegetation"/>
    <s v="Contact from object"/>
    <s v="Vegetation"/>
    <m/>
    <s v="Contact - Vegetation"/>
    <m/>
    <m/>
    <m/>
    <m/>
    <x v="3"/>
    <m/>
    <m/>
    <m/>
    <s v="     "/>
    <s v="Non-HFTD"/>
    <x v="0"/>
    <n v="530"/>
    <m/>
    <n v="37.232900000000001"/>
    <n v="-121.67700000000001"/>
    <s v="Santa Clara"/>
    <s v="PIERCY-2110"/>
    <s v="083912110"/>
    <n v="21000"/>
    <m/>
    <x v="0"/>
    <m/>
    <s v="Highly Rural"/>
    <m/>
    <m/>
    <s v="No"/>
    <m/>
    <m/>
    <m/>
    <m/>
    <m/>
    <m/>
    <m/>
    <s v="N"/>
    <s v="N"/>
    <m/>
    <m/>
    <s v="     "/>
    <m/>
    <m/>
    <m/>
    <m/>
    <m/>
    <m/>
    <m/>
    <m/>
    <m/>
    <m/>
    <m/>
    <m/>
    <m/>
    <m/>
    <m/>
    <m/>
    <m/>
    <m/>
    <m/>
  </r>
  <r>
    <s v="20180494"/>
    <s v="     "/>
    <n v="43298"/>
    <s v="7/17"/>
    <x v="0"/>
    <n v="0.24930555555555556"/>
    <s v="29"/>
    <n v="3"/>
    <s v="7"/>
    <x v="1"/>
    <n v="43298"/>
    <n v="0.24930555555555556"/>
    <s v="ILIS cause - &quot;Animal, bird found&quot; / &quot;GOOSE GOT INTO THE SPAN OVER 101 ANDBURNED DOWN 2/3 SPANS&quot;"/>
    <s v="     "/>
    <s v="FAS"/>
    <m/>
    <s v="N"/>
    <x v="0"/>
    <s v="133435"/>
    <s v="18-0060406"/>
    <m/>
    <m/>
    <m/>
    <m/>
    <s v="     "/>
    <x v="1"/>
    <s v="PG&amp;E"/>
    <m/>
    <m/>
    <m/>
    <s v="D"/>
    <m/>
    <s v="&lt;3 meters of linear travel"/>
    <m/>
    <s v="Contact - Animal - Bird"/>
    <s v="33.b. Animal contact"/>
    <s v="Contact - Bird"/>
    <s v="Contact from object"/>
    <s v="Contact - Animal"/>
    <m/>
    <s v="Contact - Animal"/>
    <s v="Conductor"/>
    <s v="Line to Ground"/>
    <m/>
    <s v="Overhead"/>
    <x v="3"/>
    <m/>
    <m/>
    <s v="1104/2"/>
    <s v="     "/>
    <s v="Non-HFTD"/>
    <x v="0"/>
    <m/>
    <m/>
    <n v="37.930100000000003"/>
    <n v="-122.51600000000001"/>
    <s v="Marin"/>
    <s v="GREENBRAE-1104"/>
    <s v="043091104"/>
    <n v="11000"/>
    <s v="N/A"/>
    <x v="0"/>
    <m/>
    <s v="Urban"/>
    <m/>
    <m/>
    <s v="No"/>
    <m/>
    <m/>
    <m/>
    <m/>
    <m/>
    <m/>
    <m/>
    <s v="N"/>
    <s v="N"/>
    <m/>
    <m/>
    <s v="     "/>
    <m/>
    <m/>
    <m/>
    <m/>
    <m/>
    <m/>
    <m/>
    <m/>
    <m/>
    <m/>
    <m/>
    <m/>
    <m/>
    <m/>
    <m/>
    <m/>
    <m/>
    <m/>
    <m/>
  </r>
  <r>
    <s v="20190608"/>
    <s v="     "/>
    <n v="43663"/>
    <s v="7/17"/>
    <x v="0"/>
    <m/>
    <s v="29"/>
    <n v="3"/>
    <s v="7"/>
    <x v="3"/>
    <n v="43663"/>
    <m/>
    <s v="Possibly connectors failed and caused outage and ignition"/>
    <s v="     "/>
    <s v="FAS"/>
    <m/>
    <s v="N"/>
    <x v="0"/>
    <s v="456859"/>
    <m/>
    <m/>
    <s v="T004702012"/>
    <n v="0"/>
    <m/>
    <s v="     "/>
    <x v="1"/>
    <s v="PG&amp;E"/>
    <m/>
    <m/>
    <m/>
    <s v="D"/>
    <m/>
    <s v="&lt;3 meters of linear travel"/>
    <m/>
    <s v="Equipment - PG&amp;E"/>
    <s v="34.b. Conductor damage or failure"/>
    <s v="Equipment - PG&amp;E"/>
    <s v="All types of equipment / facility failure"/>
    <s v="Conductor failure-all"/>
    <s v="Splice/Clamp/Connector"/>
    <m/>
    <m/>
    <m/>
    <m/>
    <s v="Overhead"/>
    <x v="3"/>
    <s v="Splice/Clamp/Connector"/>
    <m/>
    <s v="83371114"/>
    <s v="     "/>
    <s v="Non-HFTD"/>
    <x v="0"/>
    <m/>
    <m/>
    <n v="37.288200000000003"/>
    <n v="-122.017"/>
    <s v="SANTA CLARA"/>
    <s v="SARATOGA-1114"/>
    <m/>
    <m/>
    <m/>
    <x v="0"/>
    <s v="Santa Clara County FD"/>
    <s v="Urban"/>
    <m/>
    <m/>
    <s v="No"/>
    <m/>
    <m/>
    <m/>
    <m/>
    <m/>
    <m/>
    <m/>
    <s v="N"/>
    <s v="N"/>
    <m/>
    <m/>
    <s v="     "/>
    <m/>
    <m/>
    <m/>
    <m/>
    <m/>
    <m/>
    <m/>
    <m/>
    <m/>
    <m/>
    <m/>
    <m/>
    <m/>
    <m/>
    <m/>
    <m/>
    <m/>
    <m/>
    <m/>
  </r>
  <r>
    <s v="20200841"/>
    <s v="     "/>
    <n v="44029"/>
    <s v="7/17"/>
    <x v="0"/>
    <n v="0.67291666666666672"/>
    <s v="29"/>
    <n v="3"/>
    <s v="7"/>
    <x v="4"/>
    <n v="44029"/>
    <n v="0.66874999999999996"/>
    <s v="On July 17, 2020 at 1703 hours, PG&amp;E Troublemen patrolled the Soledad 2102 12kV Distribution Circuit number 182052102, near 149 Nestles in Soledad. He observed a broken 45' class four wood pole and a damaged and oil-leaking 1-phase overhead transformer, 8' load-side crossarm, DE non-ceramic 21kV insulator, molding, 44H cutouts, and a wire on the ground. Initial analysis indicates the deteriorated end-of-line dead-end pole with secondary riser failed, which resulted in the downed pole, line to ground fault, and the ignition. Cal Fire responded to and extinguished the fire. The 60-minute outage affected 619 customers. All the repairs were completed and the line was returned to service on July 18, 2020. This ignition did not meet the reporting criteria, because the fire was not greater than one linear meter. This information is preliminary."/>
    <s v="     "/>
    <s v="FAS"/>
    <m/>
    <s v="N"/>
    <x v="0"/>
    <s v="966846"/>
    <s v="20-0073183"/>
    <m/>
    <s v="T005014667, T005014670"/>
    <n v="119470049"/>
    <m/>
    <s v="     "/>
    <x v="0"/>
    <s v="PG&amp;E"/>
    <m/>
    <s v="Other"/>
    <m/>
    <s v="D"/>
    <s v="D"/>
    <s v="&lt;3 meters of linear travel"/>
    <m/>
    <s v="Equipment - PG&amp;E"/>
    <s v="34.f. Pole damage or failure"/>
    <s v="Equipment - PG&amp;E"/>
    <s v="All types of equipment / facility failure"/>
    <s v="Pole failure"/>
    <s v="Pole"/>
    <m/>
    <m/>
    <s v="Line to Ground"/>
    <m/>
    <s v="Overhead"/>
    <x v="3"/>
    <s v="Pole"/>
    <s v="Pole, Transformer, Crossarm, Insulator, Molding, Cutouts"/>
    <s v="Circuit ID: 182052102; SAP ID: 101738806"/>
    <s v="     "/>
    <s v="Non-HFTD"/>
    <x v="0"/>
    <m/>
    <m/>
    <n v="36.4206"/>
    <n v="-121.322"/>
    <s v="Monterey"/>
    <s v="SOLEDAD-2102"/>
    <m/>
    <n v="12000"/>
    <m/>
    <x v="0"/>
    <s v="Cal Fire"/>
    <s v="Urban"/>
    <m/>
    <m/>
    <s v="No"/>
    <m/>
    <m/>
    <m/>
    <m/>
    <m/>
    <m/>
    <m/>
    <s v="N"/>
    <s v="N"/>
    <m/>
    <m/>
    <s v="     "/>
    <m/>
    <m/>
    <m/>
    <m/>
    <m/>
    <m/>
    <m/>
    <m/>
    <m/>
    <m/>
    <m/>
    <m/>
    <m/>
    <m/>
    <m/>
    <m/>
    <m/>
    <m/>
    <m/>
  </r>
  <r>
    <s v="20200842"/>
    <s v="     "/>
    <n v="44029"/>
    <s v="7/17"/>
    <x v="0"/>
    <n v="0.6875"/>
    <s v="29"/>
    <n v="3"/>
    <s v="7"/>
    <x v="4"/>
    <n v="44029"/>
    <n v="0.68611111111111112"/>
    <s v="On July 7, 2020 at 1630 hours, a PG&amp;E troubleman was dispatched to the Cressey 2104 Distribution Circuit on Lee Rd near Ballico for reports of a complete outage. Initial analysis indicates PG&amp;E equipment failure resulted in an ignition. The responding troubleman found regulator R8076 had catastrophically failed and was on fire when he arrived. The ensuing fire was limited to PG&amp;E assets and was extinguished by Cal Fire. A PG&amp;E crew replaced all damaged assets on July 7, 2020."/>
    <s v="     "/>
    <s v="FAS"/>
    <m/>
    <s v="N"/>
    <x v="0"/>
    <s v="966861"/>
    <s v="20-0073189"/>
    <m/>
    <s v="T005014689"/>
    <n v="119470082"/>
    <m/>
    <s v="     "/>
    <x v="0"/>
    <s v="PG&amp;E"/>
    <m/>
    <s v="Other"/>
    <m/>
    <s v="D"/>
    <s v="D"/>
    <s v="Structure-PG&amp;E only"/>
    <m/>
    <s v="Equipment - PG&amp;E"/>
    <s v="34.i._x0009_Voltage regulator / booster damage or failure"/>
    <s v="Equipment - PG&amp;E"/>
    <s v="All types of equipment / facility failure"/>
    <s v="Voltage Regulator failure"/>
    <s v="Voltage Regulator"/>
    <m/>
    <m/>
    <s v="Line to Ground"/>
    <m/>
    <s v="Overhead"/>
    <x v="3"/>
    <s v="Voltage Regulator"/>
    <s v="Regulator, Transformer"/>
    <s v="Regulator: R8076"/>
    <s v="     "/>
    <s v="Non-HFTD"/>
    <x v="0"/>
    <m/>
    <m/>
    <n v="37.483400000000003"/>
    <n v="-120.649"/>
    <s v="Merced"/>
    <s v="CRESSEY-2104"/>
    <m/>
    <n v="21000"/>
    <m/>
    <x v="0"/>
    <s v="Cal Fire"/>
    <s v="Agriculture"/>
    <m/>
    <m/>
    <s v="No"/>
    <m/>
    <m/>
    <m/>
    <m/>
    <m/>
    <m/>
    <m/>
    <s v="N"/>
    <s v="N"/>
    <m/>
    <m/>
    <s v="     "/>
    <m/>
    <m/>
    <m/>
    <m/>
    <m/>
    <m/>
    <m/>
    <m/>
    <m/>
    <m/>
    <m/>
    <m/>
    <m/>
    <m/>
    <m/>
    <m/>
    <m/>
    <m/>
    <m/>
  </r>
  <r>
    <s v="20200838"/>
    <s v="     "/>
    <n v="44029"/>
    <s v="7/17"/>
    <x v="0"/>
    <n v="0.43125000000000002"/>
    <s v="29"/>
    <n v="3"/>
    <s v="7"/>
    <x v="4"/>
    <n v="44029"/>
    <n v="0.42777777777777776"/>
    <s v="On 7/17/2020 at 1021 hours, a PG&amp;E Troubleman was dispatched to the Anita 1105 circuit. A truck hit a pole and caused a wire down. This started a fire that was between .25 and 10 acres. CALFIRE Responded to the scene. "/>
    <s v="     "/>
    <s v="FAS"/>
    <m/>
    <s v="N"/>
    <x v="0"/>
    <s v="966591"/>
    <s v="20-0073009"/>
    <m/>
    <s v="T005014375"/>
    <n v="119467835"/>
    <m/>
    <s v="     "/>
    <x v="1"/>
    <s v="PG&amp;E"/>
    <m/>
    <s v="Vegetation"/>
    <m/>
    <s v="D"/>
    <s v="D"/>
    <s v="0.26-9.99"/>
    <m/>
    <s v="Contact - 3rd Party"/>
    <s v="33.d. Vehicle contact"/>
    <s v="Contact - 3rd Party"/>
    <s v="Contact from object"/>
    <s v="Contact - Vehicle"/>
    <m/>
    <s v="Contact - Vehicle"/>
    <s v="Pole"/>
    <s v="Three Phase Fault"/>
    <m/>
    <s v="Overhead"/>
    <x v="3"/>
    <s v="Pole"/>
    <s v="Pole, Crossarm, insulator"/>
    <s v="Pole ID: 100436662"/>
    <s v="     "/>
    <s v="Non-HFTD"/>
    <x v="0"/>
    <m/>
    <m/>
    <n v="39.782899999999998"/>
    <n v="-121.87"/>
    <s v="Butte"/>
    <s v="ANITA-1105"/>
    <m/>
    <n v="12000"/>
    <m/>
    <x v="0"/>
    <s v="Cal Fire"/>
    <s v="Herbaceous"/>
    <m/>
    <m/>
    <s v="No"/>
    <m/>
    <m/>
    <m/>
    <m/>
    <m/>
    <m/>
    <m/>
    <s v="N"/>
    <s v="N"/>
    <m/>
    <m/>
    <s v="     "/>
    <m/>
    <m/>
    <m/>
    <m/>
    <m/>
    <m/>
    <m/>
    <m/>
    <m/>
    <m/>
    <m/>
    <m/>
    <m/>
    <m/>
    <m/>
    <m/>
    <m/>
    <m/>
    <m/>
  </r>
  <r>
    <s v="20200839"/>
    <s v="     "/>
    <n v="44029"/>
    <s v="7/17"/>
    <x v="0"/>
    <n v="0.43125000000000002"/>
    <s v="29"/>
    <n v="3"/>
    <s v="7"/>
    <x v="4"/>
    <n v="44029"/>
    <m/>
    <s v="On 7/17/2020 at 1021 hours, a PG&amp;E Troubleman was dispatched to the Anita 1105 circuit. A truck hit a pole and caused a wire down. This started a fire that was between .25 and 10 acres. CALFIRE Responded to the scene. "/>
    <s v="     "/>
    <s v="FAS"/>
    <m/>
    <s v="N"/>
    <x v="1"/>
    <s v="966591"/>
    <s v="20-0073009"/>
    <m/>
    <s v="T005014374"/>
    <m/>
    <m/>
    <s v="     "/>
    <x v="0"/>
    <s v="PG&amp;E"/>
    <m/>
    <s v="Other"/>
    <m/>
    <s v="D"/>
    <m/>
    <s v="Other"/>
    <s v="OUT ON ARRIVAL, NOW PLOWED FIELD."/>
    <s v="Duplicate"/>
    <s v="39.a. All Other"/>
    <s v="Duplicate"/>
    <m/>
    <m/>
    <m/>
    <m/>
    <m/>
    <s v="Three Phase Fault"/>
    <m/>
    <s v="Overhead"/>
    <x v="3"/>
    <s v="Conductor - Primary"/>
    <m/>
    <m/>
    <s v="     "/>
    <s v="Non-HFTD"/>
    <x v="0"/>
    <m/>
    <m/>
    <n v="39.783000000000001"/>
    <n v="-121.869"/>
    <s v="Butte"/>
    <s v="ANITA-1105"/>
    <m/>
    <n v="12000"/>
    <m/>
    <x v="0"/>
    <s v="Cal Fire"/>
    <s v="Herbaceous"/>
    <m/>
    <m/>
    <s v="No"/>
    <m/>
    <m/>
    <m/>
    <m/>
    <m/>
    <m/>
    <m/>
    <s v="N"/>
    <s v="N"/>
    <m/>
    <m/>
    <s v="     "/>
    <m/>
    <m/>
    <m/>
    <m/>
    <m/>
    <m/>
    <m/>
    <m/>
    <m/>
    <m/>
    <m/>
    <m/>
    <m/>
    <m/>
    <m/>
    <m/>
    <m/>
    <m/>
    <m/>
  </r>
  <r>
    <s v="20150217"/>
    <s v="     "/>
    <n v="42203"/>
    <s v="7/18"/>
    <x v="0"/>
    <n v="0.79097222222222219"/>
    <s v="29"/>
    <n v="3"/>
    <s v="7"/>
    <x v="2"/>
    <n v="42203"/>
    <n v="0.79097222222222219"/>
    <m/>
    <s v="     "/>
    <m/>
    <m/>
    <s v="N"/>
    <x v="0"/>
    <m/>
    <s v="15-0048410"/>
    <m/>
    <m/>
    <m/>
    <m/>
    <s v="     "/>
    <x v="1"/>
    <s v="PG&amp;E"/>
    <m/>
    <s v="Vegetation"/>
    <m/>
    <s v="D"/>
    <m/>
    <s v="0.26-9.99"/>
    <s v="Square Feet: ; Acreage: 3"/>
    <s v="Vegetation"/>
    <s v="33.a. Veg. contact"/>
    <s v="Vegetation"/>
    <s v="All types of equipment / facility failure"/>
    <s v="Contact - Vegetation"/>
    <m/>
    <s v="Contact - Vegetation"/>
    <s v="Conductor"/>
    <s v="Line to Line"/>
    <m/>
    <s v="Overhead"/>
    <x v="3"/>
    <s v="Conductor"/>
    <m/>
    <m/>
    <s v="     "/>
    <s v="Non-HFTD"/>
    <x v="0"/>
    <n v="162"/>
    <m/>
    <n v="39.712000000000003"/>
    <n v="-123.328"/>
    <s v="Mendocino"/>
    <s v="COVELO-1101"/>
    <s v="43061101"/>
    <n v="12000"/>
    <s v="COVELO 1101112804"/>
    <x v="0"/>
    <m/>
    <s v="Hardwood Forest"/>
    <m/>
    <m/>
    <s v="No"/>
    <m/>
    <m/>
    <m/>
    <m/>
    <m/>
    <m/>
    <m/>
    <s v="N"/>
    <s v="N"/>
    <m/>
    <m/>
    <s v="     "/>
    <s v="39.71199000"/>
    <s v="-123.32836000"/>
    <s v="Jul 20 2015 12:00AM"/>
    <s v="TrunkFail"/>
    <s v="A healthy Oregon White Oak split at the fork 6ft up and fell into the lines."/>
    <s v="OAKG"/>
    <s v="90"/>
    <s v="64"/>
    <s v="40"/>
    <s v="Slight"/>
    <s v="Slight"/>
    <s v="N"/>
    <s v="1"/>
    <m/>
    <s v="Hillside"/>
    <s v="B"/>
    <s v="CrossArm"/>
    <s v="BareWire"/>
    <s v="3"/>
  </r>
  <r>
    <s v="20160171"/>
    <s v="     "/>
    <n v="42569"/>
    <s v="7/18"/>
    <x v="0"/>
    <n v="0.66388888888888886"/>
    <s v="30"/>
    <n v="3"/>
    <s v="7"/>
    <x v="6"/>
    <n v="42569"/>
    <n v="0.66388888888888886"/>
    <s v="POLE FIRE 4 POLES S/O X1752.   DE-ENERGIZED FROM CB TO ALLOW SJFD TO EXTINGUISH POLE FIRE."/>
    <s v="     "/>
    <m/>
    <m/>
    <s v="N"/>
    <x v="0"/>
    <s v="1512074"/>
    <s v="16-0050704"/>
    <m/>
    <m/>
    <n v="111802616"/>
    <m/>
    <s v="     "/>
    <x v="1"/>
    <s v="PG&amp;E"/>
    <m/>
    <s v="Vegetation"/>
    <m/>
    <s v="D"/>
    <m/>
    <s v="0.26-9.99"/>
    <s v="Square Feet: ; Acreage: "/>
    <s v="Equipment - PG&amp;E"/>
    <s v="34.h. Crossarm damage or failure"/>
    <s v="Equipment - PG&amp;E"/>
    <s v="All types of equipment / facility failure"/>
    <s v="Crossarm"/>
    <s v="Crossarm"/>
    <m/>
    <m/>
    <s v="Force Out"/>
    <m/>
    <s v="Overhead"/>
    <x v="3"/>
    <s v="Conductor"/>
    <m/>
    <s v="100579940"/>
    <s v="     "/>
    <s v="Non-HFTD"/>
    <x v="0"/>
    <m/>
    <m/>
    <n v="37.322099999999999"/>
    <n v="-121.806"/>
    <s v="Santa Clara"/>
    <s v="SWIFT-2106"/>
    <s v="83392106"/>
    <n v="21000"/>
    <s v="SWIFT 2108CB"/>
    <x v="0"/>
    <s v="San Jose FD"/>
    <s v="Urban"/>
    <m/>
    <m/>
    <s v="No"/>
    <m/>
    <m/>
    <m/>
    <m/>
    <m/>
    <m/>
    <m/>
    <s v="N"/>
    <s v="N"/>
    <m/>
    <m/>
    <s v="     "/>
    <m/>
    <m/>
    <m/>
    <m/>
    <m/>
    <m/>
    <m/>
    <m/>
    <m/>
    <m/>
    <m/>
    <m/>
    <m/>
    <m/>
    <m/>
    <m/>
    <m/>
    <m/>
    <m/>
  </r>
  <r>
    <s v="20160172"/>
    <s v="     "/>
    <n v="42569"/>
    <s v="7/18"/>
    <x v="0"/>
    <n v="0.71805555555555556"/>
    <s v="30"/>
    <n v="3"/>
    <s v="7"/>
    <x v="6"/>
    <n v="42569"/>
    <n v="0.71805555555555556"/>
    <s v="SCADA Sw.  10747 field unit failed &amp; caused a grass fire."/>
    <s v="     "/>
    <m/>
    <m/>
    <s v="N"/>
    <x v="0"/>
    <s v="1512114"/>
    <s v="16-0050712"/>
    <m/>
    <m/>
    <m/>
    <m/>
    <s v="     "/>
    <x v="1"/>
    <s v="PG&amp;E"/>
    <m/>
    <s v="Vegetation"/>
    <m/>
    <s v="D"/>
    <m/>
    <s v="0.26-9.99"/>
    <s v="Square Feet: ; Acreage: "/>
    <s v="Equipment - PG&amp;E"/>
    <s v="34.l. Sectionalizer damage or failure"/>
    <s v="Equipment - PG&amp;E"/>
    <s v="All types of equipment / facility failure"/>
    <s v="Sectionalizer"/>
    <s v="Sectionalizer"/>
    <m/>
    <m/>
    <s v="Line to Ground"/>
    <s v="PACIFIC BELL"/>
    <s v="Overhead"/>
    <x v="3"/>
    <s v="Switch"/>
    <m/>
    <s v="101699685"/>
    <s v="     "/>
    <s v="Non-HFTD"/>
    <x v="0"/>
    <m/>
    <m/>
    <n v="36.911999999999999"/>
    <n v="-121.791"/>
    <s v="Santa Cruz"/>
    <s v="GREEN-VALLEY-2102"/>
    <s v="83192102"/>
    <n v="21000"/>
    <s v="GREEN VALLEY 210210260"/>
    <x v="0"/>
    <s v="Cal Fire"/>
    <s v="Shrub"/>
    <m/>
    <m/>
    <s v="No"/>
    <m/>
    <m/>
    <m/>
    <m/>
    <m/>
    <m/>
    <m/>
    <s v="N"/>
    <s v="N"/>
    <m/>
    <m/>
    <s v="     "/>
    <m/>
    <m/>
    <m/>
    <m/>
    <m/>
    <m/>
    <m/>
    <m/>
    <m/>
    <m/>
    <m/>
    <m/>
    <m/>
    <m/>
    <m/>
    <m/>
    <m/>
    <m/>
    <m/>
  </r>
  <r>
    <s v="20160170"/>
    <s v="     "/>
    <n v="42569"/>
    <s v="7/18"/>
    <x v="0"/>
    <n v="0.38263888888888886"/>
    <s v="30"/>
    <n v="3"/>
    <s v="7"/>
    <x v="6"/>
    <n v="42569"/>
    <n v="0.38263888888888886"/>
    <s v="SMALL BIRDS GOT INTO LINES CAUSING A SMALL GASS FIRE"/>
    <s v="     "/>
    <m/>
    <m/>
    <s v="N"/>
    <x v="0"/>
    <s v="1511774"/>
    <s v="16-0050594"/>
    <m/>
    <m/>
    <m/>
    <m/>
    <s v="     "/>
    <x v="1"/>
    <s v="PG&amp;E"/>
    <m/>
    <s v="Vegetation"/>
    <m/>
    <s v="D"/>
    <m/>
    <s v="&lt;3 meters of linear travel"/>
    <s v="Square Feet: ; Acreage: "/>
    <s v="Contact - Animal - Bird"/>
    <s v="33.b. Animal contact"/>
    <s v="Contact - Bird"/>
    <s v="All types of equipment / facility failure"/>
    <s v="Contact - Animal"/>
    <m/>
    <s v="Contact - Animal"/>
    <s v="Conductor"/>
    <s v="Line to Ground"/>
    <s v="PACIFIC BELL"/>
    <s v="Overhead"/>
    <x v="3"/>
    <s v="Conductor"/>
    <m/>
    <s v="101017131"/>
    <s v="     "/>
    <s v="Non-HFTD"/>
    <x v="0"/>
    <m/>
    <m/>
    <n v="36.997700000000002"/>
    <n v="-119.983"/>
    <s v="Madera"/>
    <s v="STOREY-1109"/>
    <s v="254611109"/>
    <n v="12000"/>
    <s v="STOREY 11096250"/>
    <x v="0"/>
    <s v="Cal Fire"/>
    <s v="Urban"/>
    <m/>
    <m/>
    <s v="No"/>
    <m/>
    <m/>
    <m/>
    <m/>
    <m/>
    <m/>
    <m/>
    <s v="N"/>
    <s v="N"/>
    <m/>
    <m/>
    <s v="     "/>
    <m/>
    <m/>
    <m/>
    <m/>
    <m/>
    <m/>
    <m/>
    <m/>
    <m/>
    <m/>
    <m/>
    <m/>
    <m/>
    <m/>
    <m/>
    <m/>
    <m/>
    <m/>
    <m/>
  </r>
  <r>
    <s v="SAP201614430"/>
    <s v="     "/>
    <n v="42569"/>
    <s v="7/18"/>
    <x v="0"/>
    <m/>
    <s v="30"/>
    <n v="3"/>
    <s v="7"/>
    <x v="6"/>
    <n v="42567"/>
    <m/>
    <s v="truck clipped pole; cross phase primary; wire down started fire; R403; unknown size of fire"/>
    <s v="     "/>
    <s v="SAP"/>
    <n v="44580"/>
    <s v="Y"/>
    <x v="0"/>
    <s v="1511157"/>
    <s v="16-0050382"/>
    <m/>
    <s v="T003733277"/>
    <n v="111802693"/>
    <m/>
    <s v="     "/>
    <x v="0"/>
    <s v="PG&amp;E"/>
    <m/>
    <m/>
    <m/>
    <s v="D"/>
    <m/>
    <s v="Unknown"/>
    <m/>
    <s v="Contact - 3rd Party"/>
    <s v="33.d. Vehicle contact"/>
    <s v="Contact - 3rd Party"/>
    <s v="Vehicle contact"/>
    <s v="Vehicle contact"/>
    <m/>
    <s v="Vehicle contact"/>
    <s v="Conductor - Primary"/>
    <s v="Open Circuit"/>
    <s v="No"/>
    <s v="Overhead"/>
    <x v="0"/>
    <s v="Conductor - Primary"/>
    <m/>
    <s v="103874028"/>
    <s v="     "/>
    <s v="Non-HFTD"/>
    <x v="0"/>
    <m/>
    <m/>
    <n v="36.892699999999998"/>
    <n v="-121.78400000000001"/>
    <s v="Santa Cruz"/>
    <s v="GREEN-VALLEY-2102"/>
    <m/>
    <m/>
    <s v="GREEN VALLEY 210210260"/>
    <x v="0"/>
    <m/>
    <m/>
    <m/>
    <m/>
    <s v="No"/>
    <m/>
    <m/>
    <m/>
    <m/>
    <m/>
    <m/>
    <m/>
    <s v="N"/>
    <s v="N"/>
    <m/>
    <m/>
    <s v="     "/>
    <m/>
    <m/>
    <m/>
    <m/>
    <m/>
    <m/>
    <m/>
    <m/>
    <m/>
    <m/>
    <m/>
    <m/>
    <m/>
    <m/>
    <m/>
    <m/>
    <m/>
    <m/>
    <m/>
  </r>
  <r>
    <s v="20160169"/>
    <s v="     "/>
    <n v="42569"/>
    <s v="7/18"/>
    <x v="0"/>
    <n v="0.31874999999999998"/>
    <s v="30"/>
    <n v="3"/>
    <s v="7"/>
    <x v="6"/>
    <n v="42569"/>
    <n v="0.31874999999999998"/>
    <s v="FOUND CAUSE OF CIRCUIT OUTAGE. FLASHED OVER TRANSF AND DEAD SQUIRREL. MADE EC TAG FOR TRANSF REPLACEMENT. CAUSED SMALL GRASS FIRE IN ALLEY NEAR POLE"/>
    <s v="     "/>
    <m/>
    <m/>
    <s v="N"/>
    <x v="0"/>
    <s v="1511696"/>
    <s v="16-0050556"/>
    <m/>
    <m/>
    <m/>
    <m/>
    <s v="     "/>
    <x v="1"/>
    <s v="PG&amp;E"/>
    <m/>
    <s v="Vegetation"/>
    <m/>
    <s v="D"/>
    <m/>
    <s v="&lt;3 meters of linear travel"/>
    <s v="Square Feet:  ; Acreage: "/>
    <s v="Contact - Animal - Other"/>
    <s v="33.b. Animal contact"/>
    <s v="Contact - Animal"/>
    <s v="All types of equipment / facility failure"/>
    <s v="Contact - Animal"/>
    <m/>
    <s v="Contact - Animal"/>
    <s v="Capacitor Bank"/>
    <s v="Line to Ground"/>
    <s v="PACIFIC BELL"/>
    <s v="Overhead"/>
    <x v="3"/>
    <s v="Capacitor Bank"/>
    <m/>
    <s v="100869066"/>
    <s v="     "/>
    <s v="Non-HFTD"/>
    <x v="0"/>
    <m/>
    <m/>
    <n v="36.757199999999997"/>
    <n v="-119.78100000000001"/>
    <s v="Fresno"/>
    <s v="MANCHESTER-1109"/>
    <s v="253921109"/>
    <n v="12000"/>
    <s v="MANCHESTER 11099509"/>
    <x v="0"/>
    <s v="N.A."/>
    <s v="Urban"/>
    <m/>
    <m/>
    <s v="No"/>
    <m/>
    <m/>
    <m/>
    <m/>
    <m/>
    <m/>
    <m/>
    <s v="N"/>
    <s v="N"/>
    <m/>
    <m/>
    <s v="     "/>
    <m/>
    <m/>
    <m/>
    <m/>
    <m/>
    <m/>
    <m/>
    <m/>
    <m/>
    <m/>
    <m/>
    <m/>
    <m/>
    <m/>
    <m/>
    <m/>
    <m/>
    <m/>
    <m/>
  </r>
  <r>
    <s v="MIA201710145"/>
    <s v="     "/>
    <n v="42934"/>
    <s v="7/18"/>
    <x v="0"/>
    <n v="0.63675925925925925"/>
    <s v="29"/>
    <n v="3"/>
    <s v="7"/>
    <x v="0"/>
    <n v="42934"/>
    <n v="0.63611111111111107"/>
    <s v="FAS and OIS report pole fire damaged ground run and control equipment. Photos included with notification. FD on site, unknown who suppressed fire. It appears to have burned a small patch near the ground at the bottom of pole. "/>
    <s v="     "/>
    <s v="FAS"/>
    <n v="44246"/>
    <s v="Y"/>
    <x v="0"/>
    <s v="1835084"/>
    <s v="N/A"/>
    <m/>
    <s v="T004089737"/>
    <n v="113059869"/>
    <m/>
    <s v="     "/>
    <x v="0"/>
    <s v="PG&amp;E"/>
    <m/>
    <m/>
    <m/>
    <s v="D"/>
    <m/>
    <s v="&lt;3 meters of linear travel"/>
    <m/>
    <s v="Equipment - PG&amp;E"/>
    <s v="34.o. Other"/>
    <s v="Equipment - PG&amp;E"/>
    <s v="All types of equipment / facility failure"/>
    <s v="Equipment failure - Other"/>
    <s v="Capacitor Bank"/>
    <m/>
    <m/>
    <m/>
    <s v="No"/>
    <s v="Overhead"/>
    <x v="0"/>
    <m/>
    <m/>
    <s v="13652104"/>
    <s v="     "/>
    <s v="Non-HFTD"/>
    <x v="0"/>
    <m/>
    <m/>
    <n v="37.997500000000002"/>
    <n v="-121.81399999999999"/>
    <s v="Contra Costa"/>
    <s v="CONTRA-COSTA-2104"/>
    <m/>
    <n v="21000"/>
    <m/>
    <x v="0"/>
    <m/>
    <s v="Urban"/>
    <m/>
    <m/>
    <s v="No"/>
    <m/>
    <m/>
    <m/>
    <m/>
    <m/>
    <m/>
    <m/>
    <s v="N"/>
    <s v="N"/>
    <m/>
    <m/>
    <s v="     "/>
    <m/>
    <m/>
    <m/>
    <m/>
    <m/>
    <m/>
    <m/>
    <m/>
    <m/>
    <m/>
    <m/>
    <m/>
    <m/>
    <m/>
    <m/>
    <m/>
    <m/>
    <m/>
    <m/>
  </r>
  <r>
    <s v="MIA201710928"/>
    <s v="     "/>
    <n v="42934"/>
    <s v="7/18"/>
    <x v="0"/>
    <n v="0.49025462962962962"/>
    <s v="29"/>
    <n v="3"/>
    <s v="7"/>
    <x v="0"/>
    <n v="42934"/>
    <n v="0.48958333333333331"/>
    <s v="S1ZE-  burnt capacitor bank caused veg fire "/>
    <s v="     "/>
    <s v="FAS"/>
    <n v="44251"/>
    <s v="Y"/>
    <x v="0"/>
    <s v="1834827"/>
    <m/>
    <m/>
    <s v="T004089467"/>
    <m/>
    <m/>
    <s v="     "/>
    <x v="1"/>
    <s v="PG&amp;E"/>
    <m/>
    <m/>
    <m/>
    <s v="D"/>
    <m/>
    <s v="&lt;3 meters of linear travel"/>
    <m/>
    <s v="Equipment - PG&amp;E"/>
    <s v="34.a. Capacitor bank damage or failure"/>
    <s v="Equipment - PG&amp;E"/>
    <s v="All types of equipment / facility failure"/>
    <s v="Capacitor bank failure"/>
    <s v="Capacitor Bank"/>
    <m/>
    <m/>
    <m/>
    <s v="Yes"/>
    <s v="Overhead"/>
    <x v="0"/>
    <m/>
    <m/>
    <s v="C1187"/>
    <s v="     "/>
    <s v="Non-HFTD"/>
    <x v="0"/>
    <m/>
    <m/>
    <n v="36.8309"/>
    <n v="-119.86199999999999"/>
    <s v="Fresno"/>
    <s v="FIGARDEN-2107"/>
    <m/>
    <n v="21000"/>
    <m/>
    <x v="0"/>
    <s v="FRESNO COUNTY FIRE DEP"/>
    <s v="Urban"/>
    <m/>
    <m/>
    <s v="No"/>
    <m/>
    <m/>
    <m/>
    <m/>
    <m/>
    <m/>
    <m/>
    <s v="N"/>
    <s v="N"/>
    <m/>
    <m/>
    <s v="     "/>
    <m/>
    <m/>
    <m/>
    <m/>
    <m/>
    <m/>
    <m/>
    <m/>
    <m/>
    <m/>
    <m/>
    <m/>
    <m/>
    <m/>
    <m/>
    <m/>
    <m/>
    <m/>
    <m/>
  </r>
  <r>
    <s v="MIA20171163"/>
    <s v="     "/>
    <n v="42934"/>
    <s v="7/18"/>
    <x v="0"/>
    <n v="0.76373842592592589"/>
    <s v="29"/>
    <n v="3"/>
    <s v="7"/>
    <x v="0"/>
    <n v="42934"/>
    <n v="0.7631944444444444"/>
    <s v="CAR INTO POLE AND VEG FIRE-"/>
    <s v="     "/>
    <s v="FAS"/>
    <n v="44249"/>
    <s v="Y"/>
    <x v="0"/>
    <m/>
    <m/>
    <m/>
    <s v="T004089904"/>
    <m/>
    <m/>
    <s v="     "/>
    <x v="1"/>
    <s v="PG&amp;E"/>
    <m/>
    <m/>
    <m/>
    <s v="D"/>
    <m/>
    <s v="0.26-9.99"/>
    <m/>
    <s v="Contact - 3rd Party"/>
    <s v="33.d. Vehicle contact"/>
    <s v="Contact - 3rd Party"/>
    <s v="Contact from object"/>
    <s v="Contact - Vehicle"/>
    <m/>
    <s v="Contact - Vehicle"/>
    <s v="Pole"/>
    <m/>
    <s v="Yes"/>
    <s v="Overhead"/>
    <x v="0"/>
    <m/>
    <m/>
    <s v="101485037"/>
    <s v="     "/>
    <s v="Non-HFTD"/>
    <x v="0"/>
    <n v="246"/>
    <m/>
    <n v="40.432000000000002"/>
    <n v="-122.274"/>
    <s v="Shasta"/>
    <s v="PANORAMA-1101"/>
    <s v="103461101"/>
    <n v="11000"/>
    <m/>
    <x v="0"/>
    <m/>
    <s v="Herbaceous"/>
    <m/>
    <m/>
    <s v="No"/>
    <m/>
    <m/>
    <m/>
    <m/>
    <m/>
    <m/>
    <m/>
    <s v="N"/>
    <s v="N"/>
    <m/>
    <m/>
    <s v="     "/>
    <m/>
    <m/>
    <m/>
    <m/>
    <m/>
    <m/>
    <m/>
    <m/>
    <m/>
    <m/>
    <m/>
    <m/>
    <m/>
    <m/>
    <m/>
    <m/>
    <m/>
    <m/>
    <m/>
  </r>
  <r>
    <s v="SAP201711333"/>
    <s v="     "/>
    <n v="42934"/>
    <s v="7/18"/>
    <x v="0"/>
    <m/>
    <s v="29"/>
    <n v="3"/>
    <s v="7"/>
    <x v="0"/>
    <m/>
    <m/>
    <s v="Cutout failed and started grass fire that was less than 1 meter"/>
    <s v="     "/>
    <s v="SAP"/>
    <n v="44580"/>
    <s v="Y"/>
    <x v="0"/>
    <s v="1832704"/>
    <s v="17-0063233"/>
    <m/>
    <s v="T004087456"/>
    <n v="113054679"/>
    <m/>
    <s v="     "/>
    <x v="0"/>
    <s v="PG&amp;E"/>
    <m/>
    <m/>
    <m/>
    <s v="D"/>
    <m/>
    <s v="&lt;3 meters of linear travel"/>
    <m/>
    <s v="Equipment - PG&amp;E"/>
    <s v="34.c. Fuse damage or failure"/>
    <s v="Equipment - PG&amp;E"/>
    <s v="Fuse failure - all"/>
    <s v="Fuse failure - all"/>
    <s v="Fuse"/>
    <m/>
    <m/>
    <s v="Line to Ground"/>
    <s v="Yes"/>
    <s v="Overhead"/>
    <x v="0"/>
    <s v="Fuse"/>
    <m/>
    <s v="101533634"/>
    <s v="     "/>
    <s v="Non-HFTD"/>
    <x v="0"/>
    <m/>
    <m/>
    <n v="39.925899999999999"/>
    <n v="-122.18"/>
    <s v="Tehama"/>
    <s v="CORNING-0401"/>
    <m/>
    <m/>
    <s v="CORNING 1104905234"/>
    <x v="0"/>
    <s v="CORNING VOLUNTEER FIRE DEPT"/>
    <m/>
    <m/>
    <m/>
    <s v="No"/>
    <m/>
    <m/>
    <m/>
    <m/>
    <m/>
    <m/>
    <m/>
    <s v="N"/>
    <s v="N"/>
    <m/>
    <m/>
    <s v="     "/>
    <m/>
    <m/>
    <m/>
    <m/>
    <m/>
    <m/>
    <m/>
    <m/>
    <m/>
    <m/>
    <m/>
    <m/>
    <m/>
    <m/>
    <m/>
    <m/>
    <m/>
    <m/>
    <m/>
  </r>
  <r>
    <s v="20170217"/>
    <s v="     "/>
    <n v="42934"/>
    <s v="7/18"/>
    <x v="0"/>
    <m/>
    <s v="29"/>
    <n v="3"/>
    <s v="7"/>
    <x v="0"/>
    <n v="42934"/>
    <n v="0.48958333333333331"/>
    <s v="part 44 at C1187 burned up and caused a small fire at the base of the pole Fresno fd put out fire and I opened up cap. bank to make safe filled out coe for repairs"/>
    <s v="     "/>
    <m/>
    <m/>
    <s v="N"/>
    <x v="0"/>
    <s v="1834827"/>
    <m/>
    <m/>
    <m/>
    <m/>
    <m/>
    <s v="     "/>
    <x v="1"/>
    <s v="PG&amp;E"/>
    <m/>
    <s v="Vegetation"/>
    <m/>
    <s v="D"/>
    <m/>
    <s v="&lt;3 meters of linear travel"/>
    <s v="Square Feet: ; Acreage: "/>
    <s v="Equipment - PG&amp;E"/>
    <s v="34.a. Capacitor bank damage or failure"/>
    <s v="Equipment - PG&amp;E"/>
    <s v="All types of equipment / facility failure"/>
    <s v="Capacitor Bank"/>
    <s v="Capacitor Bank"/>
    <m/>
    <m/>
    <m/>
    <s v="PACIFIC BELL"/>
    <s v="Overhead"/>
    <x v="3"/>
    <s v="Capacitor Bank"/>
    <m/>
    <s v="100624764"/>
    <s v="     "/>
    <s v="Non-HFTD"/>
    <x v="0"/>
    <m/>
    <m/>
    <n v="36.830800000000004"/>
    <n v="-119.86199999999999"/>
    <s v="Fresno"/>
    <s v="FIGARDEN-SUB.-2107"/>
    <s v="254552107"/>
    <n v="21000"/>
    <m/>
    <x v="0"/>
    <s v="Unknown"/>
    <s v="Urban"/>
    <m/>
    <m/>
    <s v="No"/>
    <m/>
    <m/>
    <m/>
    <m/>
    <m/>
    <m/>
    <m/>
    <s v="N"/>
    <s v="N"/>
    <m/>
    <m/>
    <s v="     "/>
    <m/>
    <m/>
    <m/>
    <m/>
    <m/>
    <m/>
    <m/>
    <m/>
    <m/>
    <m/>
    <m/>
    <m/>
    <m/>
    <m/>
    <m/>
    <m/>
    <m/>
    <m/>
    <m/>
  </r>
  <r>
    <s v="20170216"/>
    <s v="     "/>
    <n v="42934"/>
    <s v="7/18"/>
    <x v="0"/>
    <m/>
    <s v="29"/>
    <n v="3"/>
    <s v="7"/>
    <x v="0"/>
    <n v="42934"/>
    <n v="0.31874999999999998"/>
    <s v="0"/>
    <s v="     "/>
    <m/>
    <m/>
    <s v="N"/>
    <x v="0"/>
    <s v="1834442"/>
    <m/>
    <m/>
    <m/>
    <m/>
    <m/>
    <s v="     "/>
    <x v="1"/>
    <s v="PG&amp;E"/>
    <m/>
    <s v="Vegetation"/>
    <m/>
    <s v="D"/>
    <m/>
    <s v="&lt;0.25"/>
    <s v="Square Feet: ; Acreage: "/>
    <s v="Equipment - PG&amp;E"/>
    <s v="34.o. Other"/>
    <s v="Equipment - PG&amp;E"/>
    <s v="All types of equipment / facility failure"/>
    <m/>
    <m/>
    <m/>
    <m/>
    <m/>
    <s v="Unknown"/>
    <s v="Overhead"/>
    <x v="1"/>
    <s v="Other"/>
    <m/>
    <s v="101269434"/>
    <s v="     "/>
    <s v="Non-HFTD"/>
    <x v="0"/>
    <n v="320"/>
    <m/>
    <n v="38.070399999999999"/>
    <n v="-120.545"/>
    <s v="Calaveras"/>
    <s v="FROGTOWN-1702"/>
    <s v="163451702"/>
    <m/>
    <s v="N/A"/>
    <x v="1"/>
    <s v="Unknown"/>
    <s v="Urban"/>
    <m/>
    <m/>
    <s v="No"/>
    <m/>
    <m/>
    <m/>
    <m/>
    <m/>
    <m/>
    <m/>
    <s v="N"/>
    <s v="N"/>
    <m/>
    <m/>
    <s v="     "/>
    <m/>
    <m/>
    <m/>
    <m/>
    <m/>
    <m/>
    <m/>
    <m/>
    <m/>
    <m/>
    <m/>
    <m/>
    <m/>
    <m/>
    <m/>
    <m/>
    <m/>
    <m/>
    <m/>
  </r>
  <r>
    <s v="20180509"/>
    <s v="     "/>
    <n v="43299"/>
    <s v="7/18"/>
    <x v="0"/>
    <n v="0.30277777777777776"/>
    <s v="29"/>
    <n v="3"/>
    <s v="7"/>
    <x v="1"/>
    <n v="43299"/>
    <n v="0.30277777777777776"/>
    <s v="POLE FIRE. POLE, TX AND WIRE DOWN. UNKNOWN CAUSE"/>
    <s v="     "/>
    <s v="FAS"/>
    <m/>
    <s v="N"/>
    <x v="0"/>
    <s v="134431"/>
    <s v="18-0060905"/>
    <m/>
    <m/>
    <m/>
    <m/>
    <s v="     "/>
    <x v="1"/>
    <s v="PG&amp;E"/>
    <m/>
    <m/>
    <m/>
    <s v="D"/>
    <m/>
    <s v="&lt;0.25"/>
    <m/>
    <s v="Equipment - PG&amp;E"/>
    <s v="34.f. Pole damage or failure"/>
    <s v="Equipment - PG&amp;E"/>
    <s v="All types of equipment / facility failure"/>
    <s v="Pole"/>
    <s v="Pole"/>
    <m/>
    <m/>
    <s v="Line to Line"/>
    <m/>
    <s v="Overhead"/>
    <x v="3"/>
    <s v="Pole"/>
    <m/>
    <s v="1102/2"/>
    <s v="     "/>
    <s v="Non-HFTD"/>
    <x v="0"/>
    <m/>
    <m/>
    <n v="35.605499999999999"/>
    <n v="-119.203"/>
    <s v="Kern"/>
    <s v="FAMOSO-1101"/>
    <s v="252461101"/>
    <n v="11000"/>
    <s v="N/A"/>
    <x v="0"/>
    <m/>
    <s v="Agriculture"/>
    <m/>
    <m/>
    <s v="No"/>
    <m/>
    <m/>
    <m/>
    <m/>
    <m/>
    <m/>
    <m/>
    <s v="N"/>
    <s v="N"/>
    <m/>
    <m/>
    <s v="     "/>
    <m/>
    <m/>
    <m/>
    <m/>
    <m/>
    <m/>
    <m/>
    <m/>
    <m/>
    <m/>
    <m/>
    <m/>
    <m/>
    <m/>
    <m/>
    <m/>
    <m/>
    <m/>
    <m/>
  </r>
  <r>
    <s v="20180510"/>
    <s v="     "/>
    <n v="43299"/>
    <s v="7/18"/>
    <x v="0"/>
    <n v="0.47152777777777777"/>
    <s v="29"/>
    <n v="3"/>
    <s v="7"/>
    <x v="1"/>
    <n v="43299"/>
    <n v="0.47152777777777777"/>
    <m/>
    <s v="     "/>
    <s v="Charles"/>
    <m/>
    <s v="N"/>
    <x v="0"/>
    <s v="134726"/>
    <s v="18-0061060"/>
    <m/>
    <m/>
    <m/>
    <m/>
    <s v="     "/>
    <x v="1"/>
    <s v="PG&amp;E"/>
    <m/>
    <m/>
    <m/>
    <s v="D"/>
    <m/>
    <s v="Unknown"/>
    <m/>
    <s v="Contact - Animal - Bird"/>
    <s v="33.b. Animal contact"/>
    <s v="Contact - Bird"/>
    <s v="Contact from object"/>
    <s v="Contact - Animal"/>
    <m/>
    <s v="Contact - Animal"/>
    <s v="Transformer"/>
    <s v="Line to Ground"/>
    <m/>
    <s v="Overhead"/>
    <x v="3"/>
    <m/>
    <m/>
    <s v="8857"/>
    <s v="     "/>
    <s v="Non-HFTD"/>
    <x v="0"/>
    <m/>
    <m/>
    <n v="39.071399999999997"/>
    <n v="-121.46299999999999"/>
    <s v="Yuba"/>
    <s v="OLIVEHURST-1105"/>
    <s v="152901105"/>
    <n v="11000"/>
    <s v="OLIVEHURST 11051242"/>
    <x v="0"/>
    <m/>
    <s v="Agriculture"/>
    <m/>
    <m/>
    <s v="No"/>
    <m/>
    <m/>
    <m/>
    <m/>
    <m/>
    <m/>
    <m/>
    <s v="N"/>
    <s v="N"/>
    <m/>
    <m/>
    <s v="     "/>
    <m/>
    <m/>
    <m/>
    <m/>
    <m/>
    <m/>
    <m/>
    <m/>
    <m/>
    <m/>
    <m/>
    <m/>
    <m/>
    <m/>
    <m/>
    <m/>
    <m/>
    <m/>
    <m/>
  </r>
  <r>
    <s v="20180511"/>
    <s v="     "/>
    <n v="43299"/>
    <s v="7/18"/>
    <x v="0"/>
    <n v="0.61805555555555558"/>
    <s v="29"/>
    <n v="3"/>
    <s v="7"/>
    <x v="1"/>
    <n v="43299"/>
    <n v="0.61805555555555558"/>
    <s v="Fuse arcing"/>
    <s v="     "/>
    <s v="FAS"/>
    <m/>
    <s v="N"/>
    <x v="0"/>
    <s v="134922"/>
    <s v="18-0061197"/>
    <m/>
    <m/>
    <m/>
    <m/>
    <s v="     "/>
    <x v="1"/>
    <s v="PG&amp;E"/>
    <m/>
    <m/>
    <m/>
    <s v="D"/>
    <m/>
    <s v="10-99"/>
    <m/>
    <s v="Equipment - PG&amp;E"/>
    <s v="34.o. Other"/>
    <s v="Equipment - PG&amp;E"/>
    <s v="All types of equipment / facility failure"/>
    <s v="Other"/>
    <s v="Fuse"/>
    <m/>
    <m/>
    <s v="Force Out"/>
    <m/>
    <s v="Overhead"/>
    <x v="3"/>
    <s v="Fuse"/>
    <m/>
    <s v="15317"/>
    <s v="     "/>
    <s v="Non-HFTD"/>
    <x v="0"/>
    <m/>
    <m/>
    <n v="38.998199999999997"/>
    <n v="-121.31699999999999"/>
    <s v="Placer"/>
    <s v="WHEATLAND-1104"/>
    <s v="152811104"/>
    <n v="11000"/>
    <s v="WHEATLAND 11042700"/>
    <x v="0"/>
    <m/>
    <s v="Agriculture"/>
    <m/>
    <m/>
    <s v="No"/>
    <s v="10"/>
    <m/>
    <m/>
    <m/>
    <m/>
    <m/>
    <m/>
    <s v="N"/>
    <s v="N"/>
    <m/>
    <m/>
    <s v="     "/>
    <m/>
    <m/>
    <m/>
    <m/>
    <m/>
    <m/>
    <m/>
    <m/>
    <m/>
    <m/>
    <m/>
    <m/>
    <m/>
    <m/>
    <m/>
    <m/>
    <m/>
    <m/>
    <m/>
  </r>
  <r>
    <s v="20180507"/>
    <s v="     "/>
    <n v="43299"/>
    <s v="7/18"/>
    <x v="0"/>
    <n v="0.15694444444444444"/>
    <s v="29"/>
    <n v="3"/>
    <s v="7"/>
    <x v="1"/>
    <n v="43299"/>
    <n v="0.15694444444444444"/>
    <s v="car pole"/>
    <s v="     "/>
    <s v="FAS"/>
    <m/>
    <s v="N"/>
    <x v="0"/>
    <s v="134382"/>
    <s v="18-0060884"/>
    <m/>
    <m/>
    <m/>
    <m/>
    <s v="     "/>
    <x v="1"/>
    <s v="PG&amp;E"/>
    <m/>
    <m/>
    <m/>
    <s v="D"/>
    <m/>
    <s v="&lt;3 meters of linear travel"/>
    <m/>
    <s v="Contact - 3rd Party"/>
    <s v="33.d. Vehicle contact"/>
    <s v="Contact - 3rd Party"/>
    <s v="Contact from object"/>
    <s v="Contact - Vehicle"/>
    <m/>
    <s v="Contact - Vehicle"/>
    <s v="Conductor"/>
    <s v="Line to Ground"/>
    <m/>
    <s v="Overhead"/>
    <x v="3"/>
    <m/>
    <m/>
    <s v="2111/2"/>
    <s v="     "/>
    <s v="Non-HFTD"/>
    <x v="0"/>
    <m/>
    <m/>
    <n v="37.1267"/>
    <n v="-121.66"/>
    <s v="Santa Clara"/>
    <s v="MORGAN-HILL-2105"/>
    <s v="083242105"/>
    <n v="21000"/>
    <s v="MORGAN HILL 2105CB"/>
    <x v="1"/>
    <m/>
    <s v="Urban"/>
    <m/>
    <m/>
    <s v="No"/>
    <m/>
    <m/>
    <m/>
    <m/>
    <m/>
    <m/>
    <m/>
    <s v="N"/>
    <s v="N"/>
    <m/>
    <m/>
    <s v="     "/>
    <m/>
    <m/>
    <m/>
    <m/>
    <m/>
    <m/>
    <m/>
    <m/>
    <m/>
    <m/>
    <m/>
    <m/>
    <m/>
    <m/>
    <m/>
    <m/>
    <m/>
    <m/>
    <m/>
  </r>
  <r>
    <s v="20190614"/>
    <s v="     "/>
    <n v="43664"/>
    <s v="7/18"/>
    <x v="0"/>
    <m/>
    <s v="29"/>
    <n v="3"/>
    <s v="7"/>
    <x v="3"/>
    <n v="43664"/>
    <n v="0.50069444444444444"/>
    <s v="failed connector"/>
    <s v="     "/>
    <s v="FAS"/>
    <m/>
    <s v="N"/>
    <x v="0"/>
    <s v="458436"/>
    <s v="19-0078794"/>
    <m/>
    <s v="T004702681"/>
    <n v="117615249"/>
    <m/>
    <s v="     "/>
    <x v="1"/>
    <s v="PG&amp;E"/>
    <m/>
    <m/>
    <m/>
    <s v="D"/>
    <m/>
    <s v="&lt;0.25"/>
    <m/>
    <s v="Equipment - PG&amp;E"/>
    <s v="34.b. Conductor damage or failure"/>
    <s v="Equipment - PG&amp;E"/>
    <s v="All types of equipment / facility failure"/>
    <s v="Conductor failure-all"/>
    <s v="Conductor - Primary"/>
    <m/>
    <m/>
    <s v="Line to Ground"/>
    <m/>
    <s v="Underbuild"/>
    <x v="3"/>
    <s v="Conductor - Primary"/>
    <m/>
    <s v="255121101"/>
    <s v="     "/>
    <s v="Non-HFTD"/>
    <x v="0"/>
    <m/>
    <m/>
    <n v="36.923000000000002"/>
    <n v="-119.94"/>
    <s v="MADERA"/>
    <s v="BORDEN-1101"/>
    <m/>
    <m/>
    <s v="N/A"/>
    <x v="0"/>
    <m/>
    <s v="Agriculture"/>
    <m/>
    <m/>
    <s v="No"/>
    <m/>
    <m/>
    <m/>
    <m/>
    <m/>
    <m/>
    <m/>
    <s v="N"/>
    <s v="N"/>
    <m/>
    <m/>
    <s v="     "/>
    <m/>
    <m/>
    <m/>
    <m/>
    <m/>
    <m/>
    <m/>
    <m/>
    <m/>
    <m/>
    <m/>
    <m/>
    <m/>
    <m/>
    <m/>
    <m/>
    <m/>
    <m/>
    <m/>
  </r>
  <r>
    <s v="20190612"/>
    <s v="     "/>
    <n v="43664"/>
    <s v="7/18"/>
    <x v="0"/>
    <m/>
    <s v="29"/>
    <n v="3"/>
    <s v="7"/>
    <x v="3"/>
    <n v="43664"/>
    <m/>
    <s v="Burnt jumper, fire limited to structure only"/>
    <s v="     "/>
    <s v="FAS"/>
    <m/>
    <s v="N"/>
    <x v="0"/>
    <s v="457014"/>
    <s v="19-0078631"/>
    <m/>
    <s v="T004702193"/>
    <n v="117613393"/>
    <m/>
    <s v="     "/>
    <x v="0"/>
    <s v="PG&amp;E"/>
    <m/>
    <m/>
    <m/>
    <s v="D"/>
    <m/>
    <s v="Structure-only"/>
    <m/>
    <s v="Equipment - PG&amp;E"/>
    <s v="34.o. Other"/>
    <s v="Equipment - PG&amp;E"/>
    <m/>
    <m/>
    <s v="Jumper"/>
    <m/>
    <m/>
    <s v="Line to Ground"/>
    <m/>
    <s v="Overhead"/>
    <x v="0"/>
    <s v="Jumper"/>
    <m/>
    <s v="Linecut - 84572{Jumper At 17753}"/>
    <s v="     "/>
    <s v="Non-HFTD"/>
    <x v="0"/>
    <m/>
    <m/>
    <n v="35.485700000000001"/>
    <n v="-119.145"/>
    <s v="KERN"/>
    <m/>
    <m/>
    <m/>
    <s v="LERDO 1110CB"/>
    <x v="0"/>
    <m/>
    <m/>
    <m/>
    <m/>
    <s v="No"/>
    <m/>
    <m/>
    <m/>
    <m/>
    <m/>
    <m/>
    <m/>
    <s v="N"/>
    <s v="N"/>
    <m/>
    <m/>
    <s v="     "/>
    <m/>
    <m/>
    <m/>
    <m/>
    <m/>
    <m/>
    <m/>
    <m/>
    <m/>
    <m/>
    <m/>
    <m/>
    <m/>
    <m/>
    <m/>
    <m/>
    <m/>
    <m/>
    <m/>
  </r>
  <r>
    <s v="MIA201913393"/>
    <s v="     "/>
    <n v="43664"/>
    <s v="7/18"/>
    <x v="0"/>
    <n v="0.36471064814814813"/>
    <s v="29"/>
    <n v="3"/>
    <s v="7"/>
    <x v="3"/>
    <n v="43664"/>
    <n v="0.36458333333333331"/>
    <s v="FAS states a fire occurred and what put out by local FD but does not state what caused the fire."/>
    <s v="     "/>
    <s v="FAS"/>
    <n v="44245"/>
    <s v="Y"/>
    <x v="0"/>
    <s v="457378"/>
    <s v="19-0078690"/>
    <m/>
    <s v="T004702374"/>
    <n v="117614877"/>
    <m/>
    <s v="     "/>
    <x v="1"/>
    <s v="PG&amp;E"/>
    <m/>
    <m/>
    <m/>
    <s v="D"/>
    <m/>
    <s v="&lt;3 meters of linear travel"/>
    <m/>
    <s v="Equipment - PG&amp;E"/>
    <s v="34.b. Conductor damage or failure"/>
    <s v="Equipment - PG&amp;E"/>
    <s v="All types of equipment / facility failure"/>
    <s v="Conductor failure-all"/>
    <s v="Conductor"/>
    <m/>
    <m/>
    <s v="Line to Ground"/>
    <s v="Yes"/>
    <s v="Overhead"/>
    <x v="0"/>
    <m/>
    <m/>
    <s v="43251103"/>
    <s v="     "/>
    <s v="Non-HFTD"/>
    <x v="0"/>
    <m/>
    <m/>
    <n v="38.048200000000001"/>
    <n v="-122.13500000000001"/>
    <s v="Solano"/>
    <s v="BAHIA-1103"/>
    <s v="43251103"/>
    <n v="11000"/>
    <s v="BAHIA 11033304"/>
    <x v="0"/>
    <s v="Benicia Fire Dept"/>
    <s v="Herbaceous"/>
    <m/>
    <m/>
    <s v="No"/>
    <m/>
    <m/>
    <m/>
    <m/>
    <m/>
    <m/>
    <m/>
    <s v="N"/>
    <s v="N"/>
    <m/>
    <m/>
    <s v="     "/>
    <m/>
    <m/>
    <m/>
    <m/>
    <m/>
    <m/>
    <m/>
    <m/>
    <m/>
    <m/>
    <m/>
    <m/>
    <m/>
    <m/>
    <m/>
    <m/>
    <m/>
    <m/>
    <m/>
  </r>
  <r>
    <s v="20190615"/>
    <s v="     "/>
    <n v="43664"/>
    <s v="7/18"/>
    <x v="0"/>
    <m/>
    <s v="29"/>
    <n v="3"/>
    <s v="7"/>
    <x v="3"/>
    <n v="43664"/>
    <n v="0.63888888888888884"/>
    <s v="from OIS - primary line sagged down in the heat and contacted streetligh conductors, burning wires down"/>
    <s v="     "/>
    <s v="FAS"/>
    <m/>
    <s v="N"/>
    <x v="0"/>
    <s v="459154"/>
    <s v="19-0078937"/>
    <m/>
    <s v="T004702940"/>
    <n v="117617641"/>
    <m/>
    <s v="     "/>
    <x v="1"/>
    <s v="PG&amp;E"/>
    <m/>
    <m/>
    <m/>
    <s v="D"/>
    <m/>
    <s v="&lt;3 meters of linear travel"/>
    <m/>
    <s v="Wire-Wire Contact"/>
    <s v="35.a. Wire-to-wire contact / contamination"/>
    <s v="Wire-Wire Contact"/>
    <s v="Contact from object"/>
    <s v="Contact from Object - Other"/>
    <m/>
    <m/>
    <m/>
    <s v="Line to Ground"/>
    <m/>
    <s v="Overhead"/>
    <x v="3"/>
    <s v="Conductor - Primary"/>
    <m/>
    <s v="253611104"/>
    <s v="     "/>
    <s v="Non-HFTD"/>
    <x v="0"/>
    <m/>
    <m/>
    <n v="37.355200000000004"/>
    <n v="-120.6"/>
    <s v="MERCED"/>
    <s v="ATWATER-1104"/>
    <m/>
    <m/>
    <s v="ATWATER 110411860"/>
    <x v="0"/>
    <s v="Atwater FD"/>
    <s v="Urban"/>
    <m/>
    <m/>
    <s v="No"/>
    <m/>
    <m/>
    <m/>
    <m/>
    <m/>
    <m/>
    <m/>
    <s v="N"/>
    <s v="N"/>
    <m/>
    <m/>
    <s v="     "/>
    <m/>
    <m/>
    <m/>
    <m/>
    <m/>
    <m/>
    <m/>
    <m/>
    <m/>
    <m/>
    <m/>
    <m/>
    <m/>
    <m/>
    <m/>
    <m/>
    <m/>
    <m/>
    <m/>
  </r>
  <r>
    <s v="20190618"/>
    <s v="     "/>
    <n v="43664"/>
    <s v="7/18"/>
    <x v="0"/>
    <m/>
    <s v="29"/>
    <n v="3"/>
    <s v="7"/>
    <x v="3"/>
    <n v="43664"/>
    <n v="0.79583333333333328"/>
    <s v="From OIS- customers service drop was rubbing on the tree and it got the hotleg and the neutral together which started a fire"/>
    <s v="     "/>
    <s v="FAS"/>
    <m/>
    <s v="N"/>
    <x v="0"/>
    <s v="459794"/>
    <s v="19-0078996"/>
    <m/>
    <s v="T004703108"/>
    <n v="0"/>
    <m/>
    <s v="     "/>
    <x v="1"/>
    <s v="PG&amp;E"/>
    <m/>
    <m/>
    <m/>
    <s v="D"/>
    <m/>
    <s v="&lt;0.25"/>
    <m/>
    <s v="Vegetation"/>
    <s v="33.a. Veg. contact"/>
    <s v="Vegetation"/>
    <s v="Contact from object"/>
    <s v="Contact - Vegetation"/>
    <m/>
    <s v="Contact - Vegetation"/>
    <s v="Service Drop"/>
    <s v="Line to Ground"/>
    <m/>
    <s v="Overhead"/>
    <x v="1"/>
    <s v="Service Drop"/>
    <s v="Service drop"/>
    <s v="Circuit Id 253531104"/>
    <s v="     "/>
    <s v="Non-HFTD"/>
    <x v="0"/>
    <m/>
    <m/>
    <n v="36.633899999999997"/>
    <n v="-119.791"/>
    <s v="FRESNO"/>
    <s v="BOWLES-1104"/>
    <m/>
    <m/>
    <s v="N/A"/>
    <x v="0"/>
    <m/>
    <s v="Agriculture"/>
    <m/>
    <m/>
    <s v="No"/>
    <m/>
    <m/>
    <m/>
    <m/>
    <m/>
    <m/>
    <m/>
    <s v="N"/>
    <s v="N"/>
    <m/>
    <m/>
    <s v="     "/>
    <m/>
    <m/>
    <m/>
    <m/>
    <m/>
    <m/>
    <m/>
    <m/>
    <m/>
    <m/>
    <m/>
    <m/>
    <m/>
    <m/>
    <m/>
    <m/>
    <m/>
    <m/>
    <m/>
  </r>
  <r>
    <s v="20200843"/>
    <s v="     "/>
    <n v="44030"/>
    <s v="7/18"/>
    <x v="0"/>
    <n v="0.45555555555555555"/>
    <s v="29"/>
    <n v="3"/>
    <s v="7"/>
    <x v="4"/>
    <n v="44030"/>
    <n v="0.45347222222222222"/>
    <s v="On July 18, 2020 at 1115 hours, a PG&amp;E Troubleman patrolled the Las Positas 2106 21kV Distribution Circuit number 014402106, near 3886 Madeira Way in Livermore. He observed a burnt switch and controller, and some customers' breakers were found to be tripped. Initial analysis indicates the ignition was due to aviary contact with the overhead primary conductors. An American crow was found dead from electrocution on contact and the Livermore Police Department retained custody of it. The customer extinguished the fire. All the repairs were completed and the line was returned to service on July 18, 2020. This ignition did not meet the reporting criteria, because the fire was not greater than one linear meter. This information is preliminary."/>
    <s v="     "/>
    <s v="FAS"/>
    <m/>
    <s v="N"/>
    <x v="0"/>
    <s v="967242"/>
    <m/>
    <m/>
    <s v="T005015060"/>
    <n v="119471709"/>
    <m/>
    <s v="     "/>
    <x v="0"/>
    <s v="PG&amp;E"/>
    <m/>
    <s v="Other"/>
    <m/>
    <s v="D"/>
    <s v="D"/>
    <s v="&lt;3 meters of linear travel"/>
    <m/>
    <s v="Contact - Animal - Bird"/>
    <s v="33.b. Animal contact"/>
    <s v="Contact - Bird"/>
    <s v="Contact from object"/>
    <s v="Contact - Animal"/>
    <m/>
    <s v="Contact - Animal"/>
    <s v="Conductor - Primary"/>
    <m/>
    <m/>
    <s v="Overhead"/>
    <x v="3"/>
    <s v="Conductor - Primary"/>
    <s v="Switch - Overhead, Controller"/>
    <s v="Circuit ID: 014402106, SAP Eqp ID: 100908097"/>
    <s v="     "/>
    <s v="Non-HFTD"/>
    <x v="0"/>
    <m/>
    <m/>
    <n v="37.687199999999997"/>
    <n v="-121.752"/>
    <s v="Alameda"/>
    <s v="LAS-POSITAS-2106"/>
    <m/>
    <n v="21000"/>
    <m/>
    <x v="0"/>
    <s v="Customer"/>
    <s v="Urban"/>
    <m/>
    <m/>
    <s v="No"/>
    <m/>
    <m/>
    <m/>
    <m/>
    <m/>
    <m/>
    <m/>
    <s v="N"/>
    <s v="N"/>
    <m/>
    <m/>
    <s v="     "/>
    <m/>
    <m/>
    <m/>
    <m/>
    <m/>
    <m/>
    <m/>
    <m/>
    <m/>
    <m/>
    <m/>
    <m/>
    <m/>
    <m/>
    <m/>
    <m/>
    <m/>
    <m/>
    <m/>
  </r>
  <r>
    <s v="20200871"/>
    <s v="     "/>
    <n v="44030"/>
    <s v="7/18"/>
    <x v="0"/>
    <n v="0.82430555555555551"/>
    <s v="29"/>
    <n v="3"/>
    <s v="7"/>
    <x v="4"/>
    <n v="44030"/>
    <n v="0.82430555555555551"/>
    <s v="On July 18, 2020 at 1947 hours, a PG&amp;E Line Patrol patrolled the Glenn #1 and the Cortina #4-60kV transmission lines, and the Willows A Sub 10274 Circuit. The 2 lines had Delevan switch 17 splitting them. It was a normal open switch, and indicated open on SCADA. It was actually closed, so when Glenn #1 relayed it took out Cortina #4. Then when Glenn #1 tested, it tested all the way through to Cortina, so Maxwell and Colusa were a momentary because they were restored by the switch being out of position. Then Cortina 42 didn’t close, because it saw a hot line.  So it stayed open ended until we manually closed it. We didn't have a lot of indication on those lines so we couldn’t tell what had happened until we got someone out to SW 17. Patrol found minor conductor pitting at structure 17/375 SW 25 Elk Creek Junction and signs of a small fire under the line, that may've extinguished itself.  Initial analysis indicates the cause was possibly due to avian contact. All the repairs were completed and the line was returned to service on July 18, 2020. This information is preliminary."/>
    <s v="     "/>
    <s v="TOTL"/>
    <m/>
    <s v="N"/>
    <x v="0"/>
    <s v="967489"/>
    <s v="20-0073349"/>
    <s v="INT-13836"/>
    <s v="INT-13836"/>
    <m/>
    <m/>
    <s v="     "/>
    <x v="1"/>
    <s v="PG&amp;E"/>
    <m/>
    <s v="Vegetation"/>
    <m/>
    <s v="T"/>
    <s v="D"/>
    <s v="&lt;3 meters of linear travel"/>
    <m/>
    <s v="Contact - Animal - Bird"/>
    <s v="33.b. Animal contact"/>
    <s v="Contact - Bird"/>
    <s v="Contact from object"/>
    <s v="Contact - Animal"/>
    <m/>
    <s v="Contact - Animal"/>
    <s v="Conductor - Transmission"/>
    <s v="None"/>
    <m/>
    <s v="Overhead"/>
    <x v="4"/>
    <s v="Conductor - Transmission"/>
    <s v="Conductor - Transmission"/>
    <s v="Structure 017/375"/>
    <s v="     "/>
    <s v="Non-HFTD"/>
    <x v="0"/>
    <m/>
    <m/>
    <n v="39.553400000000003"/>
    <n v="-122.185"/>
    <s v="Glenn"/>
    <s v="GLENN-#1-60KV"/>
    <m/>
    <n v="60000"/>
    <s v="N/A"/>
    <x v="0"/>
    <s v="Self Extinguished"/>
    <s v="Herbaceous"/>
    <m/>
    <m/>
    <s v="No"/>
    <m/>
    <m/>
    <m/>
    <m/>
    <m/>
    <m/>
    <m/>
    <s v="N"/>
    <s v="N"/>
    <m/>
    <m/>
    <s v="     "/>
    <m/>
    <m/>
    <m/>
    <m/>
    <m/>
    <m/>
    <m/>
    <m/>
    <m/>
    <m/>
    <m/>
    <m/>
    <m/>
    <m/>
    <m/>
    <m/>
    <m/>
    <m/>
    <m/>
  </r>
  <r>
    <s v="SAP20202619"/>
    <s v="     "/>
    <n v="44030"/>
    <s v="7/18"/>
    <x v="0"/>
    <m/>
    <s v="29"/>
    <n v="3"/>
    <s v="7"/>
    <x v="4"/>
    <n v="44028"/>
    <m/>
    <s v="40632 Coalinga Mineral Sprints in Coalinga; pole burnt by fire; cause of fire unknown as of 10/1/2021"/>
    <s v="     "/>
    <s v="SAP"/>
    <n v="44580"/>
    <s v="Y"/>
    <x v="0"/>
    <m/>
    <s v="N/A"/>
    <m/>
    <s v="N/A"/>
    <n v="119382257"/>
    <m/>
    <s v="     "/>
    <x v="0"/>
    <s v="PG&amp;E"/>
    <m/>
    <m/>
    <m/>
    <s v="D"/>
    <m/>
    <s v="Structure-PG&amp;E only"/>
    <m/>
    <s v="Unknown"/>
    <s v="40.a. Unknown"/>
    <s v="Unknown"/>
    <m/>
    <m/>
    <m/>
    <m/>
    <m/>
    <m/>
    <m/>
    <s v="Overhead"/>
    <x v="0"/>
    <m/>
    <m/>
    <s v="103985327"/>
    <s v="     "/>
    <s v="Non-HFTD"/>
    <x v="0"/>
    <m/>
    <m/>
    <n v="36.1419"/>
    <n v="-120.554"/>
    <s v="Fresno"/>
    <s v="COALINGA-NO-1-1108"/>
    <m/>
    <m/>
    <m/>
    <x v="0"/>
    <m/>
    <m/>
    <m/>
    <m/>
    <s v="No"/>
    <m/>
    <m/>
    <m/>
    <m/>
    <m/>
    <m/>
    <m/>
    <s v="N"/>
    <s v="N"/>
    <m/>
    <m/>
    <s v="     "/>
    <m/>
    <m/>
    <m/>
    <m/>
    <m/>
    <m/>
    <m/>
    <m/>
    <m/>
    <m/>
    <m/>
    <m/>
    <m/>
    <m/>
    <m/>
    <m/>
    <m/>
    <m/>
    <m/>
  </r>
  <r>
    <s v="20211085"/>
    <s v="     "/>
    <n v="44395"/>
    <s v="7/18"/>
    <x v="0"/>
    <n v="0.21875"/>
    <s v="30"/>
    <n v="3"/>
    <s v="7"/>
    <x v="5"/>
    <m/>
    <m/>
    <s v="Crossarm fire due to tracking from insulator. Contacted the troubleman at 07:47 hours on 7/19/2021 and they confirmed the fire was limited to PG&amp;E assets and only crossarm needed to be replaced. This information is preliminary."/>
    <s v="     "/>
    <s v="FAS"/>
    <m/>
    <s v="N"/>
    <x v="0"/>
    <m/>
    <m/>
    <m/>
    <s v="T005344439"/>
    <n v="121752000"/>
    <m/>
    <s v="     "/>
    <x v="0"/>
    <s v="PG&amp;E"/>
    <m/>
    <s v="Other"/>
    <s v="PG&amp;E Pole"/>
    <s v="D"/>
    <s v="D"/>
    <s v="Structure-PG&amp;E only"/>
    <s v="SFFD PUT OUT FIRE-NONE FOUND WHEN GSR ON SITE. T-MAN ON SITE NOW"/>
    <s v="Contamination"/>
    <s v="36.a. Contamination"/>
    <s v="Equipment - PG&amp;E"/>
    <s v="Contamination"/>
    <s v="Tracking"/>
    <m/>
    <m/>
    <m/>
    <m/>
    <s v="Y"/>
    <s v="Overhead"/>
    <x v="3"/>
    <s v="Crossarm"/>
    <s v="Crossarm, Pole"/>
    <s v="101826374"/>
    <s v="     "/>
    <s v="Non-HFTD"/>
    <x v="0"/>
    <m/>
    <m/>
    <n v="37.745800000000003"/>
    <n v="-122.411"/>
    <s v="San Francisco"/>
    <s v="SF-H-1111"/>
    <m/>
    <n v="12000"/>
    <m/>
    <x v="0"/>
    <s v="San Francisco FD"/>
    <s v="Urban"/>
    <s v="Fire-resistive fuel bed"/>
    <s v="Cement"/>
    <s v="No"/>
    <m/>
    <m/>
    <m/>
    <m/>
    <m/>
    <m/>
    <m/>
    <s v="N"/>
    <s v="N"/>
    <m/>
    <m/>
    <s v="     "/>
    <m/>
    <m/>
    <m/>
    <m/>
    <m/>
    <m/>
    <m/>
    <m/>
    <m/>
    <m/>
    <m/>
    <m/>
    <m/>
    <m/>
    <m/>
    <m/>
    <m/>
    <m/>
    <m/>
  </r>
  <r>
    <s v="20150218"/>
    <s v="     "/>
    <n v="42204"/>
    <s v="7/19"/>
    <x v="0"/>
    <n v="0.40555555555555556"/>
    <s v="30"/>
    <n v="3"/>
    <s v="7"/>
    <x v="2"/>
    <n v="42204"/>
    <n v="0.40555555555555556"/>
    <s v="CREW TO MAKE REPAIRS TO WIRE DOWN AND BRKN INSULATOR"/>
    <s v="     "/>
    <m/>
    <m/>
    <s v="N"/>
    <x v="0"/>
    <s v="1272239"/>
    <s v="15-0048659"/>
    <m/>
    <m/>
    <m/>
    <m/>
    <s v="     "/>
    <x v="1"/>
    <s v="PG&amp;E"/>
    <m/>
    <s v="Vegetation"/>
    <m/>
    <s v="D"/>
    <m/>
    <s v="&lt;3 meters of linear travel"/>
    <s v="Square Feet: ; Acreage: "/>
    <s v="Contact - Animal - Other"/>
    <s v="33.b. Animal contact"/>
    <s v="Contact - Animal"/>
    <s v="All types of equipment / facility failure"/>
    <s v="Contact - Animal"/>
    <m/>
    <s v="Contact - Animal"/>
    <s v="Conductor"/>
    <s v="None"/>
    <s v="0"/>
    <s v="Overhead"/>
    <x v="3"/>
    <s v="Conductor"/>
    <m/>
    <s v="101930875"/>
    <s v="     "/>
    <s v="Non-HFTD"/>
    <x v="0"/>
    <m/>
    <m/>
    <n v="35.215000000000003"/>
    <n v="-120.614"/>
    <s v="San Luis Obispo"/>
    <s v="SAN-LUIS-OBISPO-1104"/>
    <s v="182631104"/>
    <n v="12000"/>
    <s v="SAN LUIS OBISPO 1103CB"/>
    <x v="1"/>
    <s v="Cal Fire Dept"/>
    <s v="Herbaceous"/>
    <m/>
    <m/>
    <s v="No"/>
    <m/>
    <m/>
    <m/>
    <m/>
    <m/>
    <m/>
    <m/>
    <s v="N"/>
    <s v="N"/>
    <m/>
    <m/>
    <s v="     "/>
    <m/>
    <m/>
    <m/>
    <m/>
    <m/>
    <m/>
    <m/>
    <m/>
    <m/>
    <m/>
    <m/>
    <m/>
    <m/>
    <m/>
    <m/>
    <m/>
    <m/>
    <m/>
    <m/>
  </r>
  <r>
    <s v="MIA20157578"/>
    <s v="     "/>
    <n v="42204"/>
    <s v="7/19"/>
    <x v="0"/>
    <n v="0.72347222222222218"/>
    <s v="30"/>
    <n v="3"/>
    <s v="7"/>
    <x v="2"/>
    <n v="42204"/>
    <n v="0.72291666666666665"/>
    <s v=" POLEFIRE;WIRE DOWN , BROKEN;HUMID THNDRSMLDRI NG; crossarm broken; BURNT POLE, BROKEN ARM, REPLACE"/>
    <s v="     "/>
    <s v="FAS"/>
    <n v="44258"/>
    <s v="Y"/>
    <x v="0"/>
    <m/>
    <s v="N/A"/>
    <m/>
    <s v="T003444209"/>
    <n v="110522446"/>
    <m/>
    <s v="     "/>
    <x v="0"/>
    <s v="PG&amp;E"/>
    <m/>
    <m/>
    <m/>
    <s v="D"/>
    <m/>
    <s v="Structure-PG&amp;E only"/>
    <m/>
    <s v="Equipment - PG&amp;E"/>
    <s v="34.h. Crossarm damage or failure"/>
    <s v="Equipment - PG&amp;E"/>
    <s v="All types of equipment / facility failure"/>
    <s v="Crossarm failure"/>
    <s v="Crossarm"/>
    <m/>
    <m/>
    <m/>
    <s v="No"/>
    <s v="Overhead"/>
    <x v="0"/>
    <m/>
    <m/>
    <s v="100695473"/>
    <s v="     "/>
    <s v="Non-HFTD"/>
    <x v="0"/>
    <m/>
    <m/>
    <n v="35.913400000000003"/>
    <n v="-120.066"/>
    <s v="Kings"/>
    <s v="AVENAL-2101"/>
    <s v="255002101"/>
    <n v="21000"/>
    <m/>
    <x v="0"/>
    <m/>
    <s v="Rural"/>
    <m/>
    <m/>
    <s v="No"/>
    <m/>
    <m/>
    <m/>
    <m/>
    <m/>
    <m/>
    <m/>
    <s v="N"/>
    <s v="N"/>
    <m/>
    <m/>
    <s v="     "/>
    <m/>
    <m/>
    <m/>
    <m/>
    <m/>
    <m/>
    <m/>
    <m/>
    <m/>
    <m/>
    <m/>
    <m/>
    <m/>
    <m/>
    <m/>
    <m/>
    <m/>
    <m/>
    <m/>
  </r>
  <r>
    <s v="20150219"/>
    <s v="     "/>
    <n v="42204"/>
    <s v="7/19"/>
    <x v="0"/>
    <n v="0.81666666666666665"/>
    <s v="30"/>
    <n v="3"/>
    <s v="7"/>
    <x v="2"/>
    <m/>
    <m/>
    <s v="A UNKNOWN BIRD OR VARMINT GOT BETWEEN THE STEEL X-ARM &amp; THE PRIMARY INSULATOR - 1/P/S/O RISER FUSES # 8973. FIRE DEPT PUT OUT SMALL GRASS FIRE IN AG FIELD PRIOR TO MY ARRIVAL. APPROX. 10' X 15'. NO OUTAGE OF PROPERTY DAMAGE. EC TAG SENT IN"/>
    <s v="     "/>
    <m/>
    <m/>
    <s v="N"/>
    <x v="0"/>
    <m/>
    <m/>
    <m/>
    <m/>
    <m/>
    <m/>
    <s v="     "/>
    <x v="1"/>
    <s v="PG&amp;E"/>
    <m/>
    <s v="Vegetation"/>
    <m/>
    <s v="D"/>
    <m/>
    <s v="&lt;3 meters of linear travel"/>
    <s v="Square Feet: 10 x 15; Acreage: "/>
    <s v="Contact - Animal - Other"/>
    <s v="33.b. Animal contact"/>
    <s v="Contact - Animal"/>
    <s v="All types of equipment / facility failure"/>
    <s v="Contact - Animal"/>
    <m/>
    <s v="Contact - Animal"/>
    <s v="Conductor"/>
    <m/>
    <s v="0"/>
    <s v="Overhead"/>
    <x v="1"/>
    <s v="Conductor"/>
    <m/>
    <s v="BASE OF TRANSMISSION / DISTRIBUITION POLE = 1/P/S/O FUSES # 8973"/>
    <s v="     "/>
    <s v="Non-HFTD"/>
    <x v="0"/>
    <m/>
    <m/>
    <n v="38.656300000000002"/>
    <n v="-121.794"/>
    <s v="Yolo"/>
    <s v="WOODLAND-1112"/>
    <s v="62031112"/>
    <m/>
    <s v="N/A"/>
    <x v="0"/>
    <s v="WOODLAND FIRE DEPT."/>
    <s v="Urban"/>
    <m/>
    <m/>
    <s v="No"/>
    <m/>
    <m/>
    <m/>
    <m/>
    <m/>
    <m/>
    <m/>
    <s v="N"/>
    <s v="N"/>
    <m/>
    <m/>
    <s v="     "/>
    <m/>
    <m/>
    <m/>
    <m/>
    <m/>
    <m/>
    <m/>
    <m/>
    <m/>
    <m/>
    <m/>
    <m/>
    <m/>
    <m/>
    <m/>
    <m/>
    <m/>
    <m/>
    <m/>
  </r>
  <r>
    <s v="SAP201517793"/>
    <s v="     "/>
    <n v="42204"/>
    <s v="7/19"/>
    <x v="0"/>
    <m/>
    <s v="30"/>
    <n v="3"/>
    <s v="7"/>
    <x v="2"/>
    <n v="42202"/>
    <m/>
    <s v="service overloaded; T506 melted and started pole fire"/>
    <s v="     "/>
    <s v="SAP"/>
    <n v="44580"/>
    <s v="Y"/>
    <x v="0"/>
    <s v="1269679"/>
    <s v="N/A"/>
    <m/>
    <s v="T003442126"/>
    <n v="110518800"/>
    <m/>
    <s v="     "/>
    <x v="0"/>
    <s v="PG&amp;E"/>
    <m/>
    <m/>
    <m/>
    <s v="D"/>
    <m/>
    <s v="Structure-PG&amp;E only"/>
    <m/>
    <s v="Equipment - Overloaded"/>
    <s v="34.o. Other"/>
    <s v="Equipment - PG&amp;E"/>
    <s v="Service Neutral failure"/>
    <s v="Service Neutral failure"/>
    <s v="Transformer"/>
    <m/>
    <m/>
    <m/>
    <s v="No"/>
    <s v="Underground"/>
    <x v="0"/>
    <s v="Transformer"/>
    <m/>
    <s v="103702202"/>
    <s v="     "/>
    <s v="Non-HFTD"/>
    <x v="0"/>
    <m/>
    <m/>
    <n v="38.350999999999999"/>
    <n v="-121.971"/>
    <s v="Solano"/>
    <s v="VACAVILLE-1105"/>
    <m/>
    <m/>
    <m/>
    <x v="0"/>
    <m/>
    <m/>
    <m/>
    <m/>
    <s v="No"/>
    <m/>
    <m/>
    <m/>
    <m/>
    <m/>
    <m/>
    <m/>
    <s v="N"/>
    <s v="N"/>
    <m/>
    <m/>
    <s v="     "/>
    <m/>
    <m/>
    <m/>
    <m/>
    <m/>
    <m/>
    <m/>
    <m/>
    <m/>
    <m/>
    <m/>
    <m/>
    <m/>
    <m/>
    <m/>
    <m/>
    <m/>
    <m/>
    <m/>
  </r>
  <r>
    <s v="MIA20157442"/>
    <s v="     "/>
    <n v="42204"/>
    <s v="7/19"/>
    <x v="0"/>
    <n v="0.33225694444444442"/>
    <s v="30"/>
    <n v="3"/>
    <s v="7"/>
    <x v="2"/>
    <n v="42204"/>
    <n v="0.33194444444444443"/>
    <s v="Bird guard burnt at FUSE 3475 "/>
    <s v="     "/>
    <s v="FAS"/>
    <n v="44259"/>
    <s v="Y"/>
    <x v="0"/>
    <m/>
    <s v="N/A"/>
    <m/>
    <s v="T003443474"/>
    <n v="110522018"/>
    <m/>
    <s v="     "/>
    <x v="0"/>
    <s v="PG&amp;E"/>
    <m/>
    <m/>
    <m/>
    <s v="D"/>
    <m/>
    <s v="Structure-PG&amp;E only"/>
    <m/>
    <s v="Equipment - PG&amp;E"/>
    <s v="34.c. Fuse damage or failure"/>
    <s v="Equipment - PG&amp;E"/>
    <s v="All types of equipment / facility failure"/>
    <s v="Fuse failure - all"/>
    <s v="Fuse"/>
    <m/>
    <m/>
    <m/>
    <s v="Yes"/>
    <s v="Overhead"/>
    <x v="0"/>
    <m/>
    <m/>
    <s v="3475"/>
    <s v="     "/>
    <s v="Non-HFTD"/>
    <x v="0"/>
    <m/>
    <m/>
    <n v="35.142400000000002"/>
    <n v="-120.645"/>
    <s v="San Luis Obispo"/>
    <s v="OCEANO-1105"/>
    <s v="182601105"/>
    <n v="11000"/>
    <m/>
    <x v="0"/>
    <s v="Cal fire"/>
    <s v="Urban"/>
    <m/>
    <m/>
    <s v="No"/>
    <m/>
    <m/>
    <m/>
    <m/>
    <m/>
    <m/>
    <m/>
    <s v="N"/>
    <s v="N"/>
    <m/>
    <m/>
    <s v="     "/>
    <m/>
    <m/>
    <m/>
    <m/>
    <m/>
    <m/>
    <m/>
    <m/>
    <m/>
    <m/>
    <m/>
    <m/>
    <m/>
    <m/>
    <m/>
    <m/>
    <m/>
    <m/>
    <m/>
  </r>
  <r>
    <s v="MIA20150623"/>
    <s v="     "/>
    <n v="42204"/>
    <s v="7/19"/>
    <x v="0"/>
    <n v="0.39097222222222222"/>
    <s v="30"/>
    <n v="3"/>
    <s v="7"/>
    <x v="2"/>
    <n v="42204"/>
    <n v="0.39097222222222222"/>
    <s v="Pole fire"/>
    <s v="     "/>
    <s v="FAS"/>
    <n v="44259"/>
    <s v="Y"/>
    <x v="0"/>
    <m/>
    <s v="N/A"/>
    <m/>
    <s v="T003443580"/>
    <n v="110522200"/>
    <m/>
    <s v="     "/>
    <x v="0"/>
    <s v="PG&amp;E"/>
    <m/>
    <m/>
    <m/>
    <s v="D"/>
    <m/>
    <s v="Structure-PG&amp;E only"/>
    <m/>
    <s v="Contact - Animal - Nest"/>
    <s v="33.e. Other contact from object"/>
    <s v="Contact - Nest"/>
    <s v="Contact from object"/>
    <s v="Contact - Nest"/>
    <m/>
    <s v="Contact - Nest"/>
    <s v="Pole"/>
    <m/>
    <s v="No"/>
    <s v="Overhead"/>
    <x v="0"/>
    <m/>
    <m/>
    <s v="103840078"/>
    <s v="     "/>
    <s v="Non-HFTD"/>
    <x v="0"/>
    <m/>
    <m/>
    <n v="35.619599999999998"/>
    <n v="-120.354"/>
    <s v="San Luis Obispo"/>
    <s v="CHOLAME-2102"/>
    <m/>
    <n v="21000"/>
    <m/>
    <x v="0"/>
    <s v="Cal fire"/>
    <s v="Rural"/>
    <m/>
    <m/>
    <s v="No"/>
    <m/>
    <m/>
    <m/>
    <m/>
    <m/>
    <m/>
    <m/>
    <s v="N"/>
    <s v="N"/>
    <m/>
    <m/>
    <s v="     "/>
    <m/>
    <m/>
    <m/>
    <m/>
    <m/>
    <m/>
    <m/>
    <m/>
    <m/>
    <m/>
    <m/>
    <m/>
    <m/>
    <m/>
    <m/>
    <m/>
    <m/>
    <m/>
    <m/>
  </r>
  <r>
    <s v="20160174"/>
    <s v="     "/>
    <n v="42570"/>
    <s v="7/19"/>
    <x v="0"/>
    <n v="0.6118055555555556"/>
    <s v="30"/>
    <n v="3"/>
    <s v="7"/>
    <x v="6"/>
    <n v="42570"/>
    <n v="0.6118055555555556"/>
    <s v="BALLON GOT INTO WIRE CREW TO MAKE REPAIRS AND ENERGIZE REMAINING CUST"/>
    <s v="     "/>
    <m/>
    <m/>
    <s v="N"/>
    <x v="0"/>
    <s v="1512630"/>
    <s v="16-0050992"/>
    <m/>
    <m/>
    <n v="111804954"/>
    <m/>
    <s v="     "/>
    <x v="1"/>
    <s v="PG&amp;E"/>
    <m/>
    <s v="Vegetation"/>
    <m/>
    <s v="D"/>
    <m/>
    <s v="&lt;3 meters of linear travel"/>
    <s v="Square Feet: ; Acreage: "/>
    <s v="Contact - 3rd Party"/>
    <s v="33.c. Balloon contact"/>
    <s v="Contact - 3rd Party"/>
    <s v="All types of equipment / facility failure"/>
    <s v="Contact - Balloon"/>
    <m/>
    <s v="Contact - Balloon"/>
    <s v="Conductor"/>
    <s v="Line to Line"/>
    <s v="PACIFIC BELL"/>
    <s v="Overhead"/>
    <x v="3"/>
    <s v="Conductor"/>
    <m/>
    <s v="101557178"/>
    <s v="     "/>
    <s v="Non-HFTD"/>
    <x v="0"/>
    <m/>
    <m/>
    <n v="38.253500000000003"/>
    <n v="-122.063"/>
    <s v="Solano"/>
    <s v="SUISUN-1108"/>
    <s v="62131108"/>
    <n v="12000"/>
    <s v="SUISUN 1108CB"/>
    <x v="0"/>
    <s v="Fairfield FD"/>
    <s v="Urban"/>
    <m/>
    <m/>
    <s v="No"/>
    <m/>
    <m/>
    <m/>
    <m/>
    <m/>
    <m/>
    <m/>
    <s v="N"/>
    <s v="N"/>
    <m/>
    <m/>
    <s v="     "/>
    <m/>
    <m/>
    <m/>
    <m/>
    <m/>
    <m/>
    <m/>
    <m/>
    <m/>
    <m/>
    <m/>
    <m/>
    <m/>
    <m/>
    <m/>
    <m/>
    <m/>
    <m/>
    <m/>
  </r>
  <r>
    <s v="20160173"/>
    <s v="     "/>
    <n v="42570"/>
    <s v="7/19"/>
    <x v="0"/>
    <n v="7.8472222222222221E-2"/>
    <s v="30"/>
    <n v="3"/>
    <s v="7"/>
    <x v="6"/>
    <n v="42570"/>
    <n v="7.8472222222222221E-2"/>
    <s v="BURNT/FLASHED LR. BYPASSED AND SWITCHED OUT TO GET ALL THE CUSTOMERS BACK IN POWER. COMPLETED FIRE DATA SHEET &amp; IR REPORT"/>
    <s v="     "/>
    <m/>
    <m/>
    <s v="N"/>
    <x v="0"/>
    <s v="1512257"/>
    <s v="16-0050759"/>
    <m/>
    <m/>
    <m/>
    <m/>
    <s v="     "/>
    <x v="1"/>
    <s v="PG&amp;E"/>
    <m/>
    <s v="Vegetation"/>
    <m/>
    <s v="D"/>
    <m/>
    <s v="&lt;3 meters of linear travel"/>
    <s v="Square Feet: ; Acreage: "/>
    <s v="Equipment - PG&amp;E"/>
    <s v="34.j. Recloser damage or failure"/>
    <s v="Equipment - PG&amp;E"/>
    <s v="All types of equipment / facility failure"/>
    <s v="Recloser"/>
    <s v="Recloser"/>
    <m/>
    <m/>
    <s v="Line to Line"/>
    <m/>
    <s v="Overhead"/>
    <x v="3"/>
    <s v="Other"/>
    <m/>
    <s v="102305231"/>
    <s v="     "/>
    <s v="Non-HFTD"/>
    <x v="0"/>
    <m/>
    <m/>
    <n v="38.075699999999998"/>
    <n v="-122.54"/>
    <s v="Marin"/>
    <s v="IGNACIO-1101"/>
    <s v="42481101"/>
    <n v="12000"/>
    <s v="IGNACIO 1102CB"/>
    <x v="0"/>
    <s v="NOVATO FIRE DEPT"/>
    <s v="Urban"/>
    <m/>
    <m/>
    <s v="No"/>
    <m/>
    <m/>
    <m/>
    <m/>
    <m/>
    <m/>
    <m/>
    <s v="N"/>
    <s v="N"/>
    <m/>
    <m/>
    <s v="     "/>
    <m/>
    <m/>
    <m/>
    <m/>
    <m/>
    <m/>
    <m/>
    <m/>
    <m/>
    <m/>
    <m/>
    <m/>
    <m/>
    <m/>
    <m/>
    <m/>
    <m/>
    <m/>
    <m/>
  </r>
  <r>
    <s v="MIA20175845"/>
    <s v="     "/>
    <n v="42935"/>
    <s v="7/19"/>
    <x v="0"/>
    <n v="0.3972222222222222"/>
    <s v="29"/>
    <n v="3"/>
    <s v="7"/>
    <x v="0"/>
    <n v="42935"/>
    <n v="0.39791666666666664"/>
    <s v="Burnt jumper and cap; CB arcing"/>
    <s v="     "/>
    <s v="FAS"/>
    <n v="44251"/>
    <s v="Y"/>
    <x v="0"/>
    <m/>
    <s v="N/A"/>
    <m/>
    <s v="T004090206"/>
    <m/>
    <m/>
    <s v="     "/>
    <x v="0"/>
    <s v="PG&amp;E"/>
    <m/>
    <m/>
    <m/>
    <s v="D"/>
    <m/>
    <s v="&lt;3 meters of linear travel"/>
    <m/>
    <s v="Equipment - PG&amp;E"/>
    <s v="34.a. Capacitor bank damage or failure"/>
    <s v="Equipment - PG&amp;E"/>
    <s v="All types of equipment / facility failure"/>
    <s v="Capacitor bank failure"/>
    <s v="Capacitor Bank"/>
    <m/>
    <m/>
    <m/>
    <s v="No"/>
    <s v="Overhead"/>
    <x v="0"/>
    <m/>
    <m/>
    <s v="100159158"/>
    <s v="     "/>
    <s v="Non-HFTD"/>
    <x v="0"/>
    <m/>
    <m/>
    <n v="35.3446"/>
    <n v="-118.861"/>
    <s v="Kern"/>
    <s v="LAMONT-1104"/>
    <s v="253911104"/>
    <n v="11000"/>
    <m/>
    <x v="0"/>
    <m/>
    <s v="Rural"/>
    <m/>
    <m/>
    <s v="No"/>
    <m/>
    <m/>
    <m/>
    <m/>
    <m/>
    <m/>
    <m/>
    <s v="N"/>
    <s v="N"/>
    <m/>
    <m/>
    <s v="     "/>
    <m/>
    <m/>
    <m/>
    <m/>
    <m/>
    <m/>
    <m/>
    <m/>
    <m/>
    <m/>
    <m/>
    <m/>
    <m/>
    <m/>
    <m/>
    <m/>
    <m/>
    <m/>
    <m/>
  </r>
  <r>
    <s v="20170219"/>
    <s v="     "/>
    <n v="42935"/>
    <s v="7/19"/>
    <x v="0"/>
    <m/>
    <s v="29"/>
    <n v="3"/>
    <s v="7"/>
    <x v="0"/>
    <n v="42935"/>
    <n v="0.39791666666666664"/>
    <s v="BURNT JUMPER AND CAP. UNIT AT L1075, OPENED REMAINING FUSE."/>
    <s v="     "/>
    <m/>
    <m/>
    <s v="N"/>
    <x v="0"/>
    <m/>
    <m/>
    <m/>
    <m/>
    <m/>
    <m/>
    <s v="     "/>
    <x v="1"/>
    <s v="PG&amp;E"/>
    <m/>
    <s v="Vegetation"/>
    <m/>
    <s v="D"/>
    <m/>
    <s v="&lt;3 meters of linear travel"/>
    <s v="Square Feet: ; Acreage: "/>
    <s v="Equipment - PG&amp;E"/>
    <s v="34.a. Capacitor bank damage or failure"/>
    <s v="Equipment - PG&amp;E"/>
    <s v="All types of equipment / facility failure"/>
    <s v="Capacitor Bank"/>
    <s v="Capacitor Bank"/>
    <m/>
    <m/>
    <m/>
    <s v="Unknown"/>
    <s v="Overhead"/>
    <x v="3"/>
    <s v="Capacitor Bank"/>
    <m/>
    <s v="100159158"/>
    <s v="     "/>
    <s v="Non-HFTD"/>
    <x v="0"/>
    <m/>
    <m/>
    <n v="35.3446"/>
    <n v="-118.861"/>
    <s v="Kern"/>
    <s v="LAMONT-1104"/>
    <s v="253911104"/>
    <n v="12000"/>
    <m/>
    <x v="0"/>
    <s v="N.A."/>
    <s v="Agriculture"/>
    <m/>
    <m/>
    <s v="No"/>
    <m/>
    <m/>
    <m/>
    <m/>
    <m/>
    <m/>
    <m/>
    <s v="N"/>
    <s v="N"/>
    <m/>
    <m/>
    <s v="     "/>
    <m/>
    <m/>
    <m/>
    <m/>
    <m/>
    <m/>
    <m/>
    <m/>
    <m/>
    <m/>
    <m/>
    <m/>
    <m/>
    <m/>
    <m/>
    <m/>
    <m/>
    <m/>
    <m/>
  </r>
  <r>
    <s v="SAP201711325"/>
    <s v="     "/>
    <n v="42935"/>
    <s v="7/19"/>
    <x v="0"/>
    <m/>
    <s v="29"/>
    <n v="3"/>
    <s v="7"/>
    <x v="0"/>
    <n v="42933"/>
    <m/>
    <s v="jumper and connector failed at sw 9137 causing grass fire"/>
    <s v="     "/>
    <s v="SAP"/>
    <n v="44580"/>
    <s v="Y"/>
    <x v="0"/>
    <s v="9142635"/>
    <s v="N/A"/>
    <m/>
    <s v="T004087981"/>
    <n v="113054971"/>
    <m/>
    <s v="     "/>
    <x v="1"/>
    <s v="PG&amp;E"/>
    <m/>
    <m/>
    <m/>
    <s v="D"/>
    <m/>
    <s v="&lt;0.25"/>
    <m/>
    <s v="Equipment - PG&amp;E"/>
    <s v="34.e. Switch damage or failure"/>
    <s v="Equipment - PG&amp;E"/>
    <s v="Switch failure"/>
    <s v="Switch failure"/>
    <s v="Splice/Clamp/Connector"/>
    <m/>
    <m/>
    <m/>
    <s v="Yes"/>
    <s v="Overhead"/>
    <x v="0"/>
    <s v="Splice/Clamp/Connector"/>
    <m/>
    <s v="102305630"/>
    <s v="     "/>
    <s v="Non-HFTD"/>
    <x v="0"/>
    <m/>
    <m/>
    <n v="40.165300000000002"/>
    <n v="-122.223"/>
    <s v="Tehama"/>
    <s v="RAWSON-1103"/>
    <m/>
    <m/>
    <m/>
    <x v="0"/>
    <m/>
    <m/>
    <m/>
    <m/>
    <s v="No"/>
    <m/>
    <m/>
    <m/>
    <m/>
    <m/>
    <m/>
    <m/>
    <s v="N"/>
    <s v="N"/>
    <m/>
    <m/>
    <s v="     "/>
    <m/>
    <m/>
    <m/>
    <m/>
    <m/>
    <m/>
    <m/>
    <m/>
    <m/>
    <m/>
    <m/>
    <m/>
    <m/>
    <m/>
    <m/>
    <m/>
    <m/>
    <m/>
    <m/>
  </r>
  <r>
    <s v="20170220"/>
    <s v="     "/>
    <n v="42935"/>
    <s v="7/19"/>
    <x v="0"/>
    <m/>
    <s v="29"/>
    <n v="3"/>
    <s v="7"/>
    <x v="0"/>
    <n v="42935"/>
    <n v="0.70833333333333337"/>
    <s v="0"/>
    <s v="     "/>
    <m/>
    <m/>
    <s v="N"/>
    <x v="0"/>
    <s v="1835920"/>
    <s v="17-0064059"/>
    <m/>
    <m/>
    <n v="113063593"/>
    <m/>
    <s v="     "/>
    <x v="1"/>
    <s v="PG&amp;E"/>
    <m/>
    <s v="Vegetation"/>
    <m/>
    <s v="D"/>
    <m/>
    <s v="&lt;0.25"/>
    <s v="Square Feet: ; Acreage: "/>
    <s v="Vegetation"/>
    <s v="33.a. Veg. contact"/>
    <s v="Vegetation"/>
    <s v="All types of equipment / facility failure"/>
    <s v="Contact - Vegetation"/>
    <m/>
    <s v="Contact - Vegetation"/>
    <s v="Conductor"/>
    <s v="Line to Ground"/>
    <s v="Yes"/>
    <s v="Overhead"/>
    <x v="3"/>
    <s v="Conductor"/>
    <m/>
    <s v="102201550"/>
    <s v="     "/>
    <s v="Non-HFTD"/>
    <x v="0"/>
    <m/>
    <m/>
    <n v="39.412399999999998"/>
    <n v="-123.812"/>
    <s v="Mendocino"/>
    <s v="FORT-BRAGG-STA-A-1102"/>
    <s v="42761102"/>
    <n v="12000"/>
    <s v="FORT BRAGG A 110233064"/>
    <x v="0"/>
    <s v="DRUE RHOADS 707 964 5673"/>
    <s v="Conifer Forest"/>
    <m/>
    <m/>
    <s v="No"/>
    <m/>
    <m/>
    <m/>
    <m/>
    <m/>
    <m/>
    <m/>
    <s v="N"/>
    <s v="N"/>
    <m/>
    <m/>
    <s v="     "/>
    <s v="39.41242000"/>
    <s v="-123.81234000"/>
    <s v="Jul 24 2017 12:00AM"/>
    <s v="TrunkFail"/>
    <s v="The line side stem of a green Shore Pine failed approximately 4 ft above the ground and fell into the 12kv lines. Both stems of the Shore Pine failed, but the other stem failed away from the conductors. There was a small fire as a result of the wire on ground, it was approximately 20ft x 25ft in size, and damaged an old fence. There was no extensive property damage or personal injuries due to the fire."/>
    <s v="PINL"/>
    <s v="70"/>
    <s v="28"/>
    <s v="20"/>
    <s v="None"/>
    <s v="None"/>
    <s v="N"/>
    <s v="1"/>
    <m/>
    <s v="Plain"/>
    <s v="A"/>
    <s v="CrossArm"/>
    <s v="BareWire"/>
    <s v="8"/>
  </r>
  <r>
    <s v="MIA20183630"/>
    <s v="     "/>
    <n v="43300"/>
    <s v="7/19"/>
    <x v="0"/>
    <n v="0.62763888888888886"/>
    <s v="29"/>
    <n v="3"/>
    <s v="7"/>
    <x v="1"/>
    <n v="43300"/>
    <n v="0.62708333333333333"/>
    <s v="transformer burnt and veg fire "/>
    <s v="     "/>
    <s v="FAS"/>
    <n v="44244"/>
    <s v="Y"/>
    <x v="0"/>
    <m/>
    <m/>
    <m/>
    <s v="T004372540"/>
    <n v="114802477"/>
    <m/>
    <s v="     "/>
    <x v="1"/>
    <s v="PG&amp;E"/>
    <m/>
    <m/>
    <m/>
    <s v="D"/>
    <m/>
    <s v="&lt;0.25"/>
    <m/>
    <s v="Equipment - PG&amp;E"/>
    <s v="34.n. Transformer damage or failure"/>
    <s v="Equipment - PG&amp;E"/>
    <s v="All types of equipment / facility failure"/>
    <s v="Transformer failure"/>
    <s v="Transformer"/>
    <m/>
    <m/>
    <m/>
    <s v="No"/>
    <s v="Overhead"/>
    <x v="0"/>
    <m/>
    <m/>
    <s v="2.20E+11"/>
    <s v="     "/>
    <s v="Non-HFTD"/>
    <x v="0"/>
    <m/>
    <m/>
    <n v="38.808799999999998"/>
    <n v="-121.89100000000001"/>
    <s v="Yolo"/>
    <s v="ZAMORA-1106"/>
    <s v="63191106"/>
    <n v="11000"/>
    <m/>
    <x v="0"/>
    <s v="Suisun Fire Department"/>
    <s v="Agriculture"/>
    <m/>
    <m/>
    <s v="No"/>
    <m/>
    <m/>
    <m/>
    <m/>
    <m/>
    <m/>
    <m/>
    <s v="N"/>
    <s v="N"/>
    <m/>
    <m/>
    <s v="     "/>
    <m/>
    <m/>
    <m/>
    <m/>
    <m/>
    <m/>
    <m/>
    <m/>
    <m/>
    <m/>
    <m/>
    <m/>
    <m/>
    <m/>
    <m/>
    <m/>
    <m/>
    <m/>
    <m/>
  </r>
  <r>
    <s v="20180522"/>
    <s v="     "/>
    <n v="43300"/>
    <s v="7/19"/>
    <x v="0"/>
    <n v="0.66111111111111109"/>
    <s v="29"/>
    <n v="3"/>
    <s v="7"/>
    <x v="1"/>
    <n v="43300"/>
    <n v="0.66111111111111109"/>
    <s v="ILIS cause - &quot;3rd Party, Vehicle&quot; / &quot;TRUCK BUMPED RISER POLE 5047F; CAUSED LINES TO SLAP &amp; BURN DOWN, POLE NOT DAMAGED&quot;"/>
    <s v="     "/>
    <s v="FAS"/>
    <m/>
    <s v="N"/>
    <x v="0"/>
    <s v="135783"/>
    <s v="18-0061598"/>
    <m/>
    <m/>
    <m/>
    <m/>
    <s v="     "/>
    <x v="1"/>
    <s v="PG&amp;E"/>
    <m/>
    <m/>
    <m/>
    <s v="D"/>
    <m/>
    <s v="&lt;3 meters of linear travel"/>
    <m/>
    <s v="Contact - 3rd Party"/>
    <s v="33.d. Vehicle contact"/>
    <s v="Contact - 3rd Party"/>
    <s v="Contact from object"/>
    <s v="Contact - Vehicle"/>
    <m/>
    <s v="Contact - Vehicle"/>
    <s v="Conductor"/>
    <s v="Line to Ground"/>
    <m/>
    <s v="Overhead"/>
    <x v="3"/>
    <m/>
    <m/>
    <s v="1106/2"/>
    <s v="     "/>
    <s v="Non-HFTD"/>
    <x v="0"/>
    <m/>
    <m/>
    <n v="36.6038"/>
    <n v="-119.657"/>
    <s v="Fresno"/>
    <s v="MC-CALL-1106"/>
    <s v="254121106"/>
    <n v="11000"/>
    <s v="N/A"/>
    <x v="0"/>
    <m/>
    <s v="Agriculture"/>
    <m/>
    <m/>
    <s v="No"/>
    <m/>
    <m/>
    <m/>
    <m/>
    <m/>
    <m/>
    <m/>
    <s v="N"/>
    <s v="N"/>
    <m/>
    <m/>
    <s v="     "/>
    <m/>
    <m/>
    <m/>
    <m/>
    <m/>
    <m/>
    <m/>
    <m/>
    <m/>
    <m/>
    <m/>
    <m/>
    <m/>
    <m/>
    <m/>
    <m/>
    <m/>
    <m/>
    <m/>
  </r>
  <r>
    <s v="MIA201812191"/>
    <s v="     "/>
    <n v="43300"/>
    <s v="7/19"/>
    <x v="0"/>
    <n v="0.78017361111111116"/>
    <s v="29"/>
    <n v="3"/>
    <s v="7"/>
    <x v="1"/>
    <n v="43300"/>
    <n v="0.77986111111111112"/>
    <s v="Found pole burnt from pole top to six feet down. Failed connector caught pole on fire. Crew repaced pole. "/>
    <s v="     "/>
    <s v="FAS"/>
    <n v="44243"/>
    <s v="Y"/>
    <x v="0"/>
    <s v="135932"/>
    <s v="18-0061643"/>
    <m/>
    <s v="T004372698"/>
    <n v="114802963"/>
    <m/>
    <s v="     "/>
    <x v="0"/>
    <s v="PG&amp;E"/>
    <m/>
    <m/>
    <m/>
    <s v="D"/>
    <m/>
    <s v="Structure-PG&amp;E only"/>
    <m/>
    <s v="Equipment - PG&amp;E"/>
    <s v="34.m. Connection device damage or failure"/>
    <s v="Equipment - PG&amp;E"/>
    <s v="All types of equipment / facility failure"/>
    <s v="Splice/Clamp/Connector"/>
    <s v="Splice/Clamp/Connector"/>
    <m/>
    <m/>
    <s v="Line to Ground"/>
    <s v="No"/>
    <s v="Overhead"/>
    <x v="0"/>
    <m/>
    <m/>
    <s v="252091103 "/>
    <s v="     "/>
    <s v="Non-HFTD"/>
    <x v="0"/>
    <m/>
    <m/>
    <n v="37.1096"/>
    <n v="-120.839"/>
    <s v="Merced"/>
    <s v="CANAL-1103"/>
    <s v="252091103"/>
    <n v="11000"/>
    <s v="CANAL 11033640"/>
    <x v="0"/>
    <m/>
    <s v="Rural"/>
    <m/>
    <m/>
    <s v="No"/>
    <m/>
    <m/>
    <m/>
    <m/>
    <m/>
    <m/>
    <m/>
    <s v="N"/>
    <s v="N"/>
    <m/>
    <m/>
    <s v="     "/>
    <m/>
    <m/>
    <m/>
    <m/>
    <m/>
    <m/>
    <m/>
    <m/>
    <m/>
    <m/>
    <m/>
    <m/>
    <m/>
    <m/>
    <m/>
    <m/>
    <m/>
    <m/>
    <m/>
  </r>
  <r>
    <s v="20180520"/>
    <s v="     "/>
    <n v="43300"/>
    <s v="7/19"/>
    <x v="0"/>
    <n v="0.44722222222222224"/>
    <s v="29"/>
    <n v="3"/>
    <s v="7"/>
    <x v="1"/>
    <n v="43300"/>
    <n v="0.44722222222222224"/>
    <s v="95C (regulator) FAILED AND CAUGHT FIRE. CAUSE SMALL GRASS FIRE 20X20."/>
    <s v="     "/>
    <s v="FAS"/>
    <m/>
    <s v="N"/>
    <x v="0"/>
    <s v="135525"/>
    <s v="18-0061429"/>
    <m/>
    <m/>
    <m/>
    <m/>
    <s v="     "/>
    <x v="1"/>
    <s v="PG&amp;E"/>
    <m/>
    <m/>
    <m/>
    <s v="D"/>
    <m/>
    <s v="&lt;3 meters of linear travel"/>
    <m/>
    <s v="Equipment - PG&amp;E"/>
    <s v="34.o. Other"/>
    <s v="Equipment - PG&amp;E"/>
    <s v="All types of equipment / facility failure"/>
    <s v="Other"/>
    <s v="Voltage Regulator"/>
    <m/>
    <m/>
    <s v="Line to Line"/>
    <m/>
    <s v="Overhead"/>
    <x v="3"/>
    <s v="Voltage Regulator"/>
    <m/>
    <s v="1102/2"/>
    <s v="     "/>
    <s v="Non-HFTD"/>
    <x v="0"/>
    <m/>
    <m/>
    <n v="36.2547"/>
    <n v="-119.79900000000001"/>
    <s v="Kings"/>
    <s v="HENRIETTA-1106"/>
    <s v="252681106"/>
    <n v="11000"/>
    <s v="N/A"/>
    <x v="0"/>
    <m/>
    <s v="Agriculture"/>
    <m/>
    <m/>
    <s v="No"/>
    <m/>
    <m/>
    <m/>
    <m/>
    <m/>
    <m/>
    <m/>
    <s v="N"/>
    <s v="N"/>
    <m/>
    <m/>
    <s v="     "/>
    <m/>
    <m/>
    <m/>
    <m/>
    <m/>
    <m/>
    <m/>
    <m/>
    <m/>
    <m/>
    <m/>
    <m/>
    <m/>
    <m/>
    <m/>
    <m/>
    <m/>
    <m/>
    <m/>
  </r>
  <r>
    <s v="20180525"/>
    <s v="     "/>
    <n v="43300"/>
    <s v="7/19"/>
    <x v="0"/>
    <m/>
    <s v="29"/>
    <n v="3"/>
    <s v="7"/>
    <x v="1"/>
    <m/>
    <m/>
    <s v="Capacitor fuse blown, causing grass fire"/>
    <s v="     "/>
    <s v="FAS"/>
    <m/>
    <s v="N"/>
    <x v="0"/>
    <m/>
    <m/>
    <m/>
    <m/>
    <m/>
    <m/>
    <s v="     "/>
    <x v="1"/>
    <s v="PG&amp;E"/>
    <m/>
    <m/>
    <m/>
    <s v="D"/>
    <m/>
    <s v="&lt;0.25"/>
    <m/>
    <s v="Equipment - PG&amp;E"/>
    <s v="34.a. Capacitor bank damage or failure"/>
    <s v="Equipment - PG&amp;E"/>
    <s v="All types of equipment / facility failure"/>
    <s v="Capacitor Bank"/>
    <s v="Capacitor Bank"/>
    <m/>
    <m/>
    <m/>
    <m/>
    <m/>
    <x v="3"/>
    <s v="Capacitor Bank"/>
    <m/>
    <m/>
    <s v="     "/>
    <s v="Non-HFTD"/>
    <x v="0"/>
    <m/>
    <m/>
    <n v="38.235999999999997"/>
    <n v="-122.15300000000001"/>
    <s v="Solano"/>
    <s v="JAMESON-1102"/>
    <s v="063801102"/>
    <n v="11000"/>
    <m/>
    <x v="0"/>
    <m/>
    <s v="Agriculture"/>
    <m/>
    <m/>
    <s v="No"/>
    <m/>
    <m/>
    <m/>
    <m/>
    <m/>
    <m/>
    <m/>
    <s v="N"/>
    <s v="N"/>
    <m/>
    <m/>
    <s v="     "/>
    <m/>
    <m/>
    <m/>
    <m/>
    <m/>
    <m/>
    <m/>
    <m/>
    <m/>
    <m/>
    <m/>
    <m/>
    <m/>
    <m/>
    <m/>
    <m/>
    <m/>
    <m/>
    <m/>
  </r>
  <r>
    <s v="20191606"/>
    <s v="     "/>
    <n v="43665"/>
    <s v="7/19"/>
    <x v="0"/>
    <m/>
    <s v="29"/>
    <n v="3"/>
    <s v="7"/>
    <x v="3"/>
    <n v="43665"/>
    <n v="0.17847222222222223"/>
    <s v="EI190719A; truck contacted PG&amp;E conductor and pulled down pole. Fire resulted from the contact but the troubleman did not observe and open fire and the pictures indicate the file was &lt; 1 meter"/>
    <s v="     "/>
    <s v="EIR"/>
    <m/>
    <s v="N"/>
    <x v="0"/>
    <s v="459907"/>
    <s v="19-0079011"/>
    <m/>
    <m/>
    <n v="0"/>
    <s v="EI190719A"/>
    <s v="     "/>
    <x v="0"/>
    <s v="PG&amp;E"/>
    <m/>
    <m/>
    <m/>
    <s v="D"/>
    <m/>
    <s v="&lt;3 meters of linear travel"/>
    <m/>
    <s v="Contact - 3rd Party"/>
    <s v="33.e. Other contact from object"/>
    <s v="Contact - 3rd Party"/>
    <s v="Contact from object"/>
    <s v="Contact - Other"/>
    <m/>
    <s v="Contact - Other"/>
    <s v="Conductor - Primary"/>
    <s v="Line to Ground"/>
    <m/>
    <s v="Overhead"/>
    <x v="0"/>
    <s v="Conductor - Primary"/>
    <m/>
    <s v=""/>
    <s v="     "/>
    <s v="Non-HFTD"/>
    <x v="0"/>
    <m/>
    <m/>
    <n v="36.743000000000002"/>
    <n v="-119.717"/>
    <m/>
    <s v="BARTON-1111"/>
    <m/>
    <m/>
    <s v="BARTON 1111CB"/>
    <x v="0"/>
    <m/>
    <m/>
    <m/>
    <m/>
    <s v="No"/>
    <m/>
    <m/>
    <m/>
    <m/>
    <m/>
    <m/>
    <m/>
    <s v="N"/>
    <s v="N"/>
    <m/>
    <m/>
    <s v="     "/>
    <m/>
    <m/>
    <m/>
    <m/>
    <m/>
    <m/>
    <m/>
    <m/>
    <m/>
    <m/>
    <m/>
    <m/>
    <m/>
    <m/>
    <m/>
    <m/>
    <m/>
    <m/>
    <m/>
  </r>
  <r>
    <s v="EIR20190179"/>
    <s v="     "/>
    <n v="43665"/>
    <s v="7/19"/>
    <x v="0"/>
    <m/>
    <s v="29"/>
    <n v="3"/>
    <s v="7"/>
    <x v="3"/>
    <m/>
    <m/>
    <s v="On July 19, 2019, at approximately 0420 hours, PG&amp;E became aware of an outage on the Barton1111 12kV Distribution Circuit in Fresno, involving wire down on East Tulare Avenue, between Clovis Avenueand DeWitt Ave. The fire department on scene told the responding Troubleman that a truck had run into thecommunication lines, which then caused the PG&amp;E pole to fall. A vegetation fire was observed in the vicinity ofthe downed conductors. Approximately 1155 customers experienced an outage due to the event andrestoration activity. All but 1 has been restored at this time. This is being reported due to significant mediaattention. This information is preliminary."/>
    <s v="     "/>
    <s v="EIR Ignitions Tracker"/>
    <n v="44288"/>
    <s v="Y"/>
    <x v="0"/>
    <s v="459907"/>
    <s v="19-0079011"/>
    <m/>
    <s v="T004703238, T004703239"/>
    <n v="117618890"/>
    <s v="EI190719A"/>
    <s v="     "/>
    <x v="1"/>
    <s v="PG&amp;E"/>
    <m/>
    <s v="Vegetation"/>
    <m/>
    <s v="D"/>
    <m/>
    <s v="Unknown"/>
    <m/>
    <s v="Contact - Customer (Equip/Structure/Veg)"/>
    <s v="33.e. Other contact from object"/>
    <s v="Contact - 3rd Party"/>
    <m/>
    <s v="Contact from object"/>
    <m/>
    <s v="Contact from object"/>
    <s v="Conductor - All"/>
    <s v="Line to Ground"/>
    <s v="Yes"/>
    <s v="Overhead"/>
    <x v="3"/>
    <s v="Conductor - All"/>
    <m/>
    <s v="253571111"/>
    <s v="     "/>
    <s v="Non-HFTD"/>
    <x v="0"/>
    <m/>
    <m/>
    <n v="36.743099999999998"/>
    <n v="-119.702"/>
    <s v="Fresno"/>
    <s v="BARTON-1111"/>
    <m/>
    <n v="12000"/>
    <s v="BARTON 1111CB"/>
    <x v="0"/>
    <s v="Fresno FD"/>
    <s v="Urban"/>
    <m/>
    <m/>
    <s v="No"/>
    <m/>
    <m/>
    <m/>
    <m/>
    <m/>
    <m/>
    <m/>
    <s v="N"/>
    <s v="N"/>
    <m/>
    <m/>
    <s v="     "/>
    <m/>
    <m/>
    <m/>
    <m/>
    <m/>
    <m/>
    <m/>
    <m/>
    <m/>
    <m/>
    <m/>
    <m/>
    <m/>
    <m/>
    <m/>
    <m/>
    <m/>
    <m/>
    <m/>
  </r>
  <r>
    <s v="20190626"/>
    <s v="     "/>
    <n v="43665"/>
    <s v="7/19"/>
    <x v="0"/>
    <m/>
    <s v="29"/>
    <n v="3"/>
    <s v="7"/>
    <x v="3"/>
    <n v="43665"/>
    <m/>
    <s v="Duplicate of index #623"/>
    <s v="     "/>
    <s v="FAS"/>
    <m/>
    <s v="N"/>
    <x v="1"/>
    <s v="461478"/>
    <s v="19-0079233"/>
    <m/>
    <s v="T004703734"/>
    <n v="117620721"/>
    <m/>
    <s v="     "/>
    <x v="0"/>
    <s v="PG&amp;E"/>
    <m/>
    <m/>
    <m/>
    <s v="D"/>
    <m/>
    <s v="Structure-only"/>
    <m/>
    <s v="Vegetation"/>
    <s v="33.a. Veg. contact"/>
    <s v="Vegetation"/>
    <s v="Contact from object"/>
    <s v="Contact - Vegetation"/>
    <m/>
    <s v="Contact - Vegetation"/>
    <m/>
    <s v="Force Out"/>
    <m/>
    <s v="Overhead"/>
    <x v="0"/>
    <m/>
    <m/>
    <s v="083771103-2100552705{52334}"/>
    <s v="     "/>
    <s v="Non-HFTD"/>
    <x v="0"/>
    <m/>
    <m/>
    <n v="37.254600000000003"/>
    <n v="-121.968"/>
    <s v="SANTA CLARA"/>
    <s v="VASONA-1103"/>
    <m/>
    <m/>
    <s v="VASONA 1103CB"/>
    <x v="0"/>
    <m/>
    <m/>
    <m/>
    <m/>
    <s v="No"/>
    <m/>
    <m/>
    <m/>
    <m/>
    <m/>
    <m/>
    <m/>
    <s v="N"/>
    <s v="N"/>
    <m/>
    <m/>
    <s v="     "/>
    <s v="37.25450190"/>
    <s v="-121.96821090"/>
    <s v="Jul 24 2019 12:00AM"/>
    <s v="PalmFrond"/>
    <s v="EVIDENCE OF VERY RECENT TRIM TO UNDERSIDE OF FAN PALM IN BKYD OF ADD. LINES ARE ~20 FT OFF GROUND, TREE IS ~30FT TALL. HOME OWNER IS OPEN TO REMOVAL AND INFORMED ME THAT SHE IS IN CONTACT WITH VEG MGMT AND HAS AN OPEN CASE THAT SHOULD BE RESOLVED SOON WITH REMOVAL."/>
    <s v="PALF"/>
    <s v="30"/>
    <s v="14"/>
    <s v="3"/>
    <m/>
    <m/>
    <m/>
    <m/>
    <m/>
    <m/>
    <m/>
    <s v="CrossArm"/>
    <s v="BareWire"/>
    <s v="0"/>
  </r>
  <r>
    <s v="20190625"/>
    <s v="     "/>
    <n v="43665"/>
    <s v="7/19"/>
    <x v="0"/>
    <m/>
    <s v="29"/>
    <n v="3"/>
    <s v="7"/>
    <x v="3"/>
    <n v="43665"/>
    <m/>
    <s v="Broken secondary cross-arm started fire &lt; 1 meter, self extinguished"/>
    <s v="     "/>
    <s v="FAS"/>
    <m/>
    <s v="N"/>
    <x v="0"/>
    <s v="462388"/>
    <s v="19-0079364"/>
    <m/>
    <s v="T004704045"/>
    <n v="117621663"/>
    <m/>
    <s v="     "/>
    <x v="0"/>
    <s v="PG&amp;E"/>
    <m/>
    <m/>
    <m/>
    <s v="D"/>
    <m/>
    <s v="&lt;3 meters of linear travel"/>
    <m/>
    <s v="Equipment - PG&amp;E"/>
    <s v="34.o. Other"/>
    <s v="Equipment - PG&amp;E"/>
    <m/>
    <m/>
    <s v="Transformer"/>
    <m/>
    <m/>
    <s v="Line to Ground"/>
    <m/>
    <s v="Overhead"/>
    <x v="0"/>
    <s v="Transformer"/>
    <m/>
    <s v="219869121445"/>
    <s v="     "/>
    <s v="Non-HFTD"/>
    <x v="0"/>
    <m/>
    <m/>
    <n v="38.255400000000002"/>
    <n v="-122.047"/>
    <s v="SOLANO"/>
    <s v="SUISUN-1109"/>
    <m/>
    <m/>
    <s v="SUISUN 1109CB"/>
    <x v="0"/>
    <m/>
    <m/>
    <m/>
    <m/>
    <s v="No"/>
    <m/>
    <m/>
    <m/>
    <m/>
    <m/>
    <m/>
    <m/>
    <s v="N"/>
    <s v="N"/>
    <m/>
    <m/>
    <s v="     "/>
    <m/>
    <m/>
    <m/>
    <m/>
    <m/>
    <m/>
    <m/>
    <m/>
    <m/>
    <m/>
    <m/>
    <m/>
    <m/>
    <m/>
    <m/>
    <m/>
    <m/>
    <m/>
    <m/>
  </r>
  <r>
    <s v="20190624"/>
    <s v="     "/>
    <n v="43665"/>
    <s v="7/19"/>
    <x v="0"/>
    <m/>
    <s v="29"/>
    <n v="3"/>
    <s v="7"/>
    <x v="3"/>
    <n v="43665"/>
    <m/>
    <s v="Secondary phases pushed into each other by tree, fire &lt; 1 meter"/>
    <s v="     "/>
    <s v="FAS"/>
    <m/>
    <s v="N"/>
    <x v="0"/>
    <s v="461856"/>
    <m/>
    <m/>
    <s v="T004703893"/>
    <n v="0"/>
    <m/>
    <s v="     "/>
    <x v="0"/>
    <s v="PG&amp;E"/>
    <m/>
    <m/>
    <m/>
    <s v="D"/>
    <m/>
    <s v="&lt;3 meters of linear travel"/>
    <m/>
    <s v="Vegetation"/>
    <s v="33.a. Veg. contact"/>
    <s v="Vegetation"/>
    <s v="Contact from object"/>
    <s v="Contact - Vegetation"/>
    <m/>
    <s v="Contact - Vegetation"/>
    <m/>
    <m/>
    <m/>
    <s v="Overhead"/>
    <x v="0"/>
    <m/>
    <m/>
    <s v="315572530505"/>
    <s v="     "/>
    <s v="Non-HFTD"/>
    <x v="0"/>
    <m/>
    <m/>
    <n v="37.328000000000003"/>
    <n v="-122.024"/>
    <s v="SANTA CLARA"/>
    <s v="WOLFE-1109"/>
    <m/>
    <m/>
    <m/>
    <x v="0"/>
    <s v="Santa Clara FD"/>
    <m/>
    <m/>
    <m/>
    <s v="No"/>
    <m/>
    <m/>
    <m/>
    <m/>
    <m/>
    <m/>
    <m/>
    <s v="N"/>
    <s v="N"/>
    <m/>
    <m/>
    <s v="     "/>
    <m/>
    <m/>
    <m/>
    <m/>
    <m/>
    <m/>
    <m/>
    <m/>
    <m/>
    <m/>
    <m/>
    <m/>
    <m/>
    <m/>
    <m/>
    <m/>
    <m/>
    <m/>
    <m/>
  </r>
  <r>
    <s v="20190627"/>
    <s v="     "/>
    <n v="43665"/>
    <s v="7/19"/>
    <x v="0"/>
    <m/>
    <s v="29"/>
    <n v="3"/>
    <s v="7"/>
    <x v="3"/>
    <m/>
    <m/>
    <s v="Duplicate of Index #618"/>
    <s v="     "/>
    <s v="FAS"/>
    <m/>
    <s v="N"/>
    <x v="1"/>
    <m/>
    <m/>
    <m/>
    <s v="7775301270"/>
    <n v="0"/>
    <m/>
    <s v="     "/>
    <x v="0"/>
    <s v="PG&amp;E"/>
    <m/>
    <m/>
    <m/>
    <s v="D"/>
    <m/>
    <s v="&lt;0.25"/>
    <m/>
    <s v="Equipment - PG&amp;E"/>
    <s v="34.o. Other"/>
    <s v="Equipment - PG&amp;E"/>
    <m/>
    <m/>
    <s v="Service Drop"/>
    <m/>
    <m/>
    <m/>
    <m/>
    <s v="Overhead"/>
    <x v="0"/>
    <s v="Service Drop"/>
    <m/>
    <s v=""/>
    <s v="     "/>
    <s v="Non-HFTD"/>
    <x v="0"/>
    <m/>
    <m/>
    <n v="36.633200000000002"/>
    <n v="-119.791"/>
    <s v="FRESNO"/>
    <m/>
    <m/>
    <m/>
    <m/>
    <x v="0"/>
    <s v="CAL FIRE 559-294-6818"/>
    <s v="Agriculture"/>
    <m/>
    <m/>
    <s v="No"/>
    <m/>
    <m/>
    <m/>
    <m/>
    <m/>
    <m/>
    <m/>
    <s v="N"/>
    <s v="N"/>
    <m/>
    <m/>
    <s v="     "/>
    <m/>
    <m/>
    <m/>
    <m/>
    <m/>
    <m/>
    <m/>
    <m/>
    <m/>
    <m/>
    <m/>
    <m/>
    <m/>
    <m/>
    <m/>
    <m/>
    <m/>
    <m/>
    <m/>
  </r>
  <r>
    <s v="20200847"/>
    <s v="     "/>
    <n v="44031"/>
    <s v="7/19"/>
    <x v="0"/>
    <n v="3.888888888888889E-2"/>
    <s v="30"/>
    <n v="3"/>
    <s v="7"/>
    <x v="4"/>
    <n v="44031"/>
    <n v="3.6805555555555557E-2"/>
    <s v="On July 19, 2020 at 0056 hours, a PG&amp;E troubleman was dispatched to the San Leandro U 1114 Distribution Circuit on Benedict DR in the city of San Leandro and observed a pole fire had occurred. Initial analysis indicates that a secondary riser had failed and burnt the attached pole along with surrounding grass and bush vegetation. The Transformer also failed as a result of the secondary riser failure. The responding troubleman created a &quot;Priority A&quot; EC Tag for the damaged secondary riser and transformer to be replaced. Power was restored to all 7 customers at 2245 hours on July 19, 2020. Local Fire Department was on scene to extinguish the fire. "/>
    <s v="     "/>
    <s v="FAS"/>
    <m/>
    <s v="N"/>
    <x v="0"/>
    <s v="967555"/>
    <s v="20-0073396"/>
    <m/>
    <s v="T005015397"/>
    <n v="119471977"/>
    <m/>
    <s v="     "/>
    <x v="1"/>
    <s v="PG&amp;E"/>
    <m/>
    <s v="Vegetation"/>
    <m/>
    <s v="D"/>
    <s v="D"/>
    <s v="&lt;0.25"/>
    <m/>
    <s v="Equipment - PG&amp;E"/>
    <s v="34.o. Other"/>
    <s v="Equipment - PG&amp;E"/>
    <s v="All types of equipment / facility failure"/>
    <s v="Riser Failure"/>
    <s v="Riser"/>
    <m/>
    <m/>
    <s v="Line to Ground"/>
    <m/>
    <s v="Underground"/>
    <x v="1"/>
    <s v="Riser"/>
    <s v="Secondary Riser, U Guard Molding and Transformer"/>
    <s v="Circuit ID: 013111114 Transformer: 315277144877"/>
    <s v="     "/>
    <s v="Non-HFTD"/>
    <x v="0"/>
    <m/>
    <m/>
    <n v="37.7211"/>
    <n v="-122.134"/>
    <s v="Alameda"/>
    <s v="SAN-LEANDRO-U-1114"/>
    <m/>
    <n v="750"/>
    <s v="N/A"/>
    <x v="0"/>
    <s v="San Leandro FD"/>
    <s v="Urban"/>
    <m/>
    <m/>
    <s v="No"/>
    <m/>
    <m/>
    <m/>
    <m/>
    <m/>
    <m/>
    <m/>
    <s v="N"/>
    <s v="N"/>
    <m/>
    <m/>
    <s v="     "/>
    <m/>
    <m/>
    <m/>
    <m/>
    <m/>
    <m/>
    <m/>
    <m/>
    <m/>
    <m/>
    <m/>
    <m/>
    <m/>
    <m/>
    <m/>
    <m/>
    <m/>
    <m/>
    <m/>
  </r>
  <r>
    <s v="20211092"/>
    <s v="     "/>
    <n v="44396"/>
    <s v="7/19"/>
    <x v="0"/>
    <n v="0.80763888888888891"/>
    <s v="30"/>
    <n v="3"/>
    <s v="7"/>
    <x v="5"/>
    <n v="44396"/>
    <m/>
    <s v="Wire fell down from primary metering, resulting in a less than one meter fire. This information is preliminary."/>
    <s v="     "/>
    <s v="FAS"/>
    <m/>
    <s v="N"/>
    <x v="0"/>
    <m/>
    <m/>
    <m/>
    <s v="T005345782, T005345783"/>
    <n v="121759000"/>
    <m/>
    <s v="     "/>
    <x v="0"/>
    <s v="PG&amp;E"/>
    <m/>
    <s v="Other"/>
    <s v="Conductor, Pole"/>
    <s v="D"/>
    <s v="D"/>
    <s v="&lt;3 meters of linear travel"/>
    <m/>
    <s v="Equipment - PG&amp;E"/>
    <s v="34.b. Conductor damage or failure"/>
    <s v="Equipment - PG&amp;E"/>
    <s v="All types of equipment / facility failure"/>
    <s v="Conductor failure-all"/>
    <s v="Conductor - Primary"/>
    <m/>
    <m/>
    <m/>
    <m/>
    <s v="Overhead"/>
    <x v="3"/>
    <s v="Conductor - Primary"/>
    <s v="Conductor, Pole "/>
    <m/>
    <s v="     "/>
    <s v="Non-HFTD"/>
    <x v="0"/>
    <m/>
    <m/>
    <n v="37.916200000000003"/>
    <n v="-122.33"/>
    <s v="Contra Costa"/>
    <s v="EL-CERRITO-G-1102"/>
    <m/>
    <n v="12000"/>
    <m/>
    <x v="0"/>
    <s v="Richmond FD"/>
    <s v="Urban"/>
    <m/>
    <m/>
    <s v="No"/>
    <m/>
    <m/>
    <m/>
    <m/>
    <m/>
    <m/>
    <m/>
    <s v="N"/>
    <s v="N"/>
    <m/>
    <m/>
    <s v="     "/>
    <m/>
    <m/>
    <m/>
    <m/>
    <m/>
    <m/>
    <m/>
    <m/>
    <m/>
    <m/>
    <m/>
    <m/>
    <m/>
    <m/>
    <m/>
    <m/>
    <m/>
    <m/>
    <m/>
  </r>
  <r>
    <s v="20140050"/>
    <s v="     "/>
    <n v="41822"/>
    <s v="7/2"/>
    <x v="0"/>
    <n v="0.72013888888888888"/>
    <s v="27"/>
    <n v="3"/>
    <s v="7"/>
    <x v="7"/>
    <n v="41822"/>
    <n v="0.72013888888888888"/>
    <s v="PER BRYANT - NEED LINE DE-ENERGIZED TO CLEAR BURNDT TRANSFORMER - CUT LEADS IN THE CLEAR - ALSO GRASS FIRE HERE"/>
    <s v="     "/>
    <m/>
    <m/>
    <s v="N"/>
    <x v="0"/>
    <s v="1043635"/>
    <s v="14-0042143"/>
    <m/>
    <m/>
    <m/>
    <m/>
    <s v="     "/>
    <x v="1"/>
    <s v="PG&amp;E"/>
    <m/>
    <s v="Vegetation"/>
    <m/>
    <s v="D"/>
    <m/>
    <s v="&lt;0.25"/>
    <s v="Square Feet: ; Acreage: "/>
    <s v="Equipment - PG&amp;E"/>
    <s v="34.n. Transformer damage or failure"/>
    <s v="Equipment - PG&amp;E"/>
    <s v="All types of equipment / facility failure"/>
    <s v="Transformer"/>
    <s v="Transformer"/>
    <m/>
    <m/>
    <s v="None"/>
    <s v=" "/>
    <s v="Overhead"/>
    <x v="1"/>
    <s v="Transformer"/>
    <m/>
    <s v="Mtr. 1004492840"/>
    <s v="     "/>
    <s v="Non-HFTD"/>
    <x v="0"/>
    <m/>
    <m/>
    <n v="35.053400000000003"/>
    <n v="-119.40900000000001"/>
    <s v="Kern"/>
    <s v="MARICOPA-1102"/>
    <s v="254211102"/>
    <m/>
    <s v="N/A"/>
    <x v="0"/>
    <m/>
    <s v="Urban"/>
    <m/>
    <m/>
    <s v="No"/>
    <m/>
    <m/>
    <m/>
    <m/>
    <m/>
    <m/>
    <m/>
    <s v="N"/>
    <s v="N"/>
    <m/>
    <m/>
    <s v="     "/>
    <m/>
    <m/>
    <m/>
    <m/>
    <m/>
    <m/>
    <m/>
    <m/>
    <m/>
    <m/>
    <m/>
    <m/>
    <m/>
    <m/>
    <m/>
    <m/>
    <m/>
    <m/>
    <m/>
  </r>
  <r>
    <s v="20140049"/>
    <s v="     "/>
    <n v="41822"/>
    <s v="7/2"/>
    <x v="0"/>
    <n v="0.60347222222222219"/>
    <s v="27"/>
    <n v="3"/>
    <s v="7"/>
    <x v="7"/>
    <n v="41822"/>
    <n v="0.60347222222222219"/>
    <s v="UNKNOWN PARTY PULLED BOTH PHASES TOGETHER WITH FISHING LINE CAUSING ARCING DAMAGE TO BOTH CONDUCTORS, WIRE STILL IN AIR JUST BEING HELD TOGETHER BY A FEW UNBURNT STRANDS, THE BURNING CONDUCTOR STARTED A SMALL GRASS ONLY FIRE APPROX 20'X50' THAT WAS PUT OU"/>
    <s v="     "/>
    <m/>
    <m/>
    <s v="N"/>
    <x v="0"/>
    <s v="1043560"/>
    <s v="14-0042108"/>
    <m/>
    <m/>
    <n v="108550769"/>
    <m/>
    <s v="     "/>
    <x v="1"/>
    <s v="PG&amp;E"/>
    <m/>
    <s v="Vegetation"/>
    <m/>
    <s v="D"/>
    <m/>
    <s v="&lt;0.25"/>
    <s v="Square Feet: ; Acreage: "/>
    <s v="Wire-Wire Contact"/>
    <s v="35.a. Wire-to-wire contact / contamination"/>
    <s v="Wire-Wire Contact"/>
    <s v="All types of equipment / facility failure"/>
    <s v="Contact from Object - Other"/>
    <s v="N.A."/>
    <s v="Contact - Other"/>
    <m/>
    <s v="Line to Line"/>
    <s v="TDS HAPPY VALLEY"/>
    <s v="Overhead"/>
    <x v="3"/>
    <s v="Conductor"/>
    <m/>
    <s v="101481261"/>
    <s v="     "/>
    <s v="Non-HFTD"/>
    <x v="0"/>
    <n v="246"/>
    <m/>
    <n v="40.473700000000001"/>
    <n v="-122.474"/>
    <s v="Shasta"/>
    <s v="JESSUP-1101"/>
    <s v="103441101"/>
    <n v="12000"/>
    <s v="JESSUP 110141356"/>
    <x v="1"/>
    <s v="Cal Fire Dept"/>
    <s v="Herbaceous"/>
    <m/>
    <m/>
    <s v="No"/>
    <m/>
    <m/>
    <m/>
    <m/>
    <m/>
    <m/>
    <m/>
    <s v="N"/>
    <s v="N"/>
    <m/>
    <m/>
    <s v="     "/>
    <m/>
    <m/>
    <m/>
    <m/>
    <m/>
    <m/>
    <m/>
    <m/>
    <m/>
    <m/>
    <m/>
    <m/>
    <m/>
    <m/>
    <m/>
    <m/>
    <m/>
    <m/>
    <m/>
  </r>
  <r>
    <s v="20140048"/>
    <s v="     "/>
    <n v="41822"/>
    <s v="7/2"/>
    <x v="0"/>
    <n v="0.55347222222222225"/>
    <s v="27"/>
    <n v="3"/>
    <s v="7"/>
    <x v="7"/>
    <n v="41822"/>
    <n v="0.55347222222222225"/>
    <s v="Called crew to repair wire down"/>
    <s v="     "/>
    <m/>
    <m/>
    <s v="N"/>
    <x v="0"/>
    <s v="1043524"/>
    <s v="14-0042078"/>
    <m/>
    <m/>
    <n v="108550582"/>
    <m/>
    <s v="     "/>
    <x v="1"/>
    <s v="PG&amp;E"/>
    <m/>
    <s v="Vegetation"/>
    <m/>
    <s v="D"/>
    <m/>
    <s v="&lt;0.25"/>
    <s v="Square Feet: ; Acreage: "/>
    <s v="Equipment - PG&amp;E"/>
    <s v="34.b. Conductor damage or failure"/>
    <s v="Equipment - PG&amp;E"/>
    <s v="All types of equipment / facility failure"/>
    <s v="Conductor"/>
    <s v="Conductor"/>
    <m/>
    <m/>
    <s v="Multi-Fault"/>
    <s v="AT&amp;T"/>
    <s v="Overhead"/>
    <x v="3"/>
    <s v="Conductor"/>
    <m/>
    <s v="101556512"/>
    <s v="     "/>
    <s v="Non-HFTD"/>
    <x v="0"/>
    <m/>
    <m/>
    <n v="38.254600000000003"/>
    <n v="-122.051"/>
    <s v="Solano"/>
    <s v="SUISUN-1106"/>
    <s v="62131106"/>
    <n v="12000"/>
    <s v="SUISUN 1108CB"/>
    <x v="0"/>
    <m/>
    <s v="Urban"/>
    <m/>
    <m/>
    <s v="No"/>
    <m/>
    <m/>
    <m/>
    <m/>
    <m/>
    <m/>
    <m/>
    <s v="N"/>
    <s v="N"/>
    <m/>
    <m/>
    <s v="     "/>
    <m/>
    <m/>
    <m/>
    <m/>
    <m/>
    <m/>
    <m/>
    <m/>
    <m/>
    <m/>
    <m/>
    <m/>
    <m/>
    <m/>
    <m/>
    <m/>
    <m/>
    <m/>
    <m/>
  </r>
  <r>
    <s v="MIA20150845"/>
    <s v="     "/>
    <n v="42187"/>
    <s v="7/2"/>
    <x v="0"/>
    <n v="0.58961805555555558"/>
    <s v="27"/>
    <n v="3"/>
    <s v="7"/>
    <x v="2"/>
    <n v="42187"/>
    <n v="0.58958333333333335"/>
    <s v="Burnt off pole; PGE attributable, cause unknown"/>
    <s v="     "/>
    <s v="FAS"/>
    <n v="44259"/>
    <s v="Y"/>
    <x v="0"/>
    <s v="1261958"/>
    <s v="15-0045161"/>
    <m/>
    <s v="T003432490"/>
    <n v="110486902"/>
    <m/>
    <s v="     "/>
    <x v="0"/>
    <s v="PG&amp;E"/>
    <m/>
    <m/>
    <m/>
    <s v="D"/>
    <m/>
    <s v="Structure-PG&amp;E only"/>
    <m/>
    <s v="Unknown"/>
    <s v="40.a. Unknown"/>
    <s v="Unknown"/>
    <s v="Other"/>
    <s v="Unknown"/>
    <m/>
    <m/>
    <m/>
    <s v="Multi-Fault"/>
    <s v="No"/>
    <s v="Overhead"/>
    <x v="0"/>
    <m/>
    <m/>
    <s v="100228733"/>
    <s v="     "/>
    <s v="Non-HFTD"/>
    <x v="0"/>
    <m/>
    <m/>
    <n v="35.194099999999999"/>
    <n v="-118.91500000000001"/>
    <s v="Kern"/>
    <s v="WEEDPATCH-1101"/>
    <m/>
    <n v="11000"/>
    <s v="WEEDPATCH 11014574"/>
    <x v="0"/>
    <m/>
    <s v="Rural"/>
    <m/>
    <m/>
    <s v="No"/>
    <m/>
    <m/>
    <m/>
    <m/>
    <m/>
    <m/>
    <m/>
    <s v="N"/>
    <s v="N"/>
    <m/>
    <m/>
    <s v="     "/>
    <m/>
    <m/>
    <m/>
    <m/>
    <m/>
    <m/>
    <m/>
    <m/>
    <m/>
    <m/>
    <m/>
    <m/>
    <m/>
    <m/>
    <m/>
    <m/>
    <m/>
    <m/>
    <m/>
  </r>
  <r>
    <s v="20150183"/>
    <s v="     "/>
    <n v="42187"/>
    <s v="7/2"/>
    <x v="0"/>
    <n v="0.95277777777777772"/>
    <s v="27"/>
    <n v="3"/>
    <s v="7"/>
    <x v="2"/>
    <n v="42187"/>
    <n v="0.95277777777777772"/>
    <s v="POLE FIRE BURNED MAIN LINE CROSSARM, ISOLATED PER SW LOG 15-45225.CALLED CREW TO REPLACE.BURNED GRASS 100 YARDS LONG, 10 FT WIDE.TELEPHONE EQUIPMENT DAMAGED."/>
    <s v="     "/>
    <m/>
    <m/>
    <s v="N"/>
    <x v="0"/>
    <s v="1262190"/>
    <s v="15-0045225"/>
    <m/>
    <m/>
    <m/>
    <m/>
    <s v="     "/>
    <x v="1"/>
    <s v="PG&amp;E"/>
    <m/>
    <s v="Vegetation"/>
    <m/>
    <s v="D"/>
    <m/>
    <s v="&lt;0.25"/>
    <s v="Square Feet: 300 x 10; Acreage: "/>
    <s v="Equipment - PG&amp;E"/>
    <s v="34.o. Other"/>
    <s v="Equipment - PG&amp;E"/>
    <s v="All types of equipment / facility failure"/>
    <m/>
    <m/>
    <m/>
    <m/>
    <s v="Force Out"/>
    <s v="PACIFIC BELL"/>
    <s v="Overhead"/>
    <x v="3"/>
    <s v="Conductor"/>
    <m/>
    <s v="W/SIDE VALLEY HOME RD @ LAMBUTH RD OAKDALE"/>
    <s v="     "/>
    <s v="Non-HFTD"/>
    <x v="0"/>
    <m/>
    <m/>
    <n v="37.856099999999998"/>
    <n v="-120.94499999999999"/>
    <s v="San Joaquin"/>
    <s v="VALLEY-HOME-1703"/>
    <s v="162981702"/>
    <n v="17000"/>
    <s v="VALLEY HOME 1702CB"/>
    <x v="0"/>
    <s v="OAKDALE F.D."/>
    <s v="Herbaceous"/>
    <m/>
    <m/>
    <s v="No"/>
    <m/>
    <m/>
    <m/>
    <m/>
    <m/>
    <m/>
    <m/>
    <s v="N"/>
    <s v="N"/>
    <m/>
    <m/>
    <s v="     "/>
    <m/>
    <m/>
    <m/>
    <m/>
    <m/>
    <m/>
    <m/>
    <m/>
    <m/>
    <m/>
    <m/>
    <m/>
    <m/>
    <m/>
    <m/>
    <m/>
    <m/>
    <m/>
    <m/>
  </r>
  <r>
    <s v="20150181"/>
    <s v="     "/>
    <n v="42187"/>
    <s v="7/2"/>
    <x v="0"/>
    <n v="0.54097222222222219"/>
    <s v="27"/>
    <n v="3"/>
    <s v="7"/>
    <x v="2"/>
    <n v="42187"/>
    <n v="0.54097222222222219"/>
    <m/>
    <s v="     "/>
    <m/>
    <m/>
    <s v="N"/>
    <x v="0"/>
    <s v="1261930"/>
    <s v="15-0045089"/>
    <m/>
    <m/>
    <m/>
    <m/>
    <s v="     "/>
    <x v="1"/>
    <s v="PG&amp;E"/>
    <m/>
    <s v="Vegetation"/>
    <m/>
    <s v="D"/>
    <m/>
    <s v="&lt;0.25"/>
    <s v="Square Feet: ; Acreage: "/>
    <s v="Vegetation"/>
    <s v="33.a. Veg. contact"/>
    <s v="Vegetation"/>
    <s v="All types of equipment / facility failure"/>
    <s v="Contact - Vegetation"/>
    <m/>
    <s v="Contact - Vegetation"/>
    <s v="Conductor"/>
    <s v="Line to Ground"/>
    <m/>
    <s v="Overhead"/>
    <x v="3"/>
    <s v="Conductor"/>
    <m/>
    <m/>
    <s v="     "/>
    <s v="Non-HFTD"/>
    <x v="0"/>
    <m/>
    <m/>
    <n v="37.016800000000003"/>
    <n v="-120.636"/>
    <s v="Merced"/>
    <s v="DOS-PALOS-1101"/>
    <s v="254041101"/>
    <n v="12000"/>
    <s v="DOS PALOS 1101CB"/>
    <x v="0"/>
    <m/>
    <s v="Agriculture"/>
    <m/>
    <m/>
    <s v="No"/>
    <m/>
    <m/>
    <m/>
    <m/>
    <m/>
    <m/>
    <m/>
    <s v="N"/>
    <s v="N"/>
    <m/>
    <m/>
    <s v="     "/>
    <s v="37.01683800"/>
    <s v="-120.63576500"/>
    <s v="Jul  7 2015 12:00AM"/>
    <s v="TrunkFail"/>
    <s v="Green Eucalyptus multi stem broke at base, failed took phone wire to ground started small grass fire 10ft by 20ft, Cal fire extinguished, fire investigated and reported, pics taken, green reliability trees no routine pruning required please close outage was unavoidable."/>
    <s v="EUCA"/>
    <s v="60"/>
    <s v="30"/>
    <s v="40"/>
    <s v="Slight"/>
    <s v="None"/>
    <s v="N"/>
    <s v="1"/>
    <m/>
    <s v="Valley"/>
    <s v="D"/>
    <s v="CrossArm"/>
    <s v="BareWire"/>
    <s v="3"/>
  </r>
  <r>
    <s v="20150182"/>
    <s v="     "/>
    <n v="42187"/>
    <s v="7/2"/>
    <x v="0"/>
    <n v="0.58750000000000002"/>
    <s v="27"/>
    <n v="3"/>
    <s v="7"/>
    <x v="2"/>
    <m/>
    <m/>
    <s v="0"/>
    <s v="     "/>
    <m/>
    <m/>
    <s v="N"/>
    <x v="0"/>
    <s v="1261956"/>
    <m/>
    <m/>
    <m/>
    <m/>
    <m/>
    <s v="     "/>
    <x v="1"/>
    <s v="PG&amp;E"/>
    <m/>
    <s v="Vegetation"/>
    <m/>
    <s v="D"/>
    <m/>
    <s v="&lt;0.25"/>
    <s v="Square Feet: ; Acreage: "/>
    <s v="Equipment - PG&amp;E"/>
    <s v="34.m. Connection device damage or failure"/>
    <s v="Equipment - PG&amp;E"/>
    <s v="All types of equipment / facility failure"/>
    <s v="Splice/Clamp/Connector"/>
    <s v="Splice/Clamp/Connector"/>
    <m/>
    <m/>
    <m/>
    <s v="None"/>
    <s v="Overhead"/>
    <x v="1"/>
    <s v="Conductor"/>
    <m/>
    <s v="101299516"/>
    <s v="     "/>
    <s v="Non-HFTD"/>
    <x v="0"/>
    <m/>
    <m/>
    <n v="38.7926"/>
    <n v="-121.502"/>
    <s v="Sutter"/>
    <s v="CATLETT-1102"/>
    <s v="153761102"/>
    <m/>
    <s v="N/A"/>
    <x v="0"/>
    <s v="unknown"/>
    <s v="Agriculture"/>
    <m/>
    <m/>
    <s v="No"/>
    <m/>
    <m/>
    <m/>
    <m/>
    <m/>
    <m/>
    <m/>
    <s v="N"/>
    <s v="N"/>
    <m/>
    <m/>
    <s v="     "/>
    <m/>
    <m/>
    <m/>
    <m/>
    <m/>
    <m/>
    <m/>
    <m/>
    <m/>
    <m/>
    <m/>
    <m/>
    <m/>
    <m/>
    <m/>
    <m/>
    <m/>
    <m/>
    <m/>
  </r>
  <r>
    <s v="20160147"/>
    <s v="     "/>
    <n v="42553"/>
    <s v="7/2"/>
    <x v="0"/>
    <n v="0.1701388888888889"/>
    <s v="27"/>
    <n v="3"/>
    <s v="7"/>
    <x v="6"/>
    <n v="42553"/>
    <n v="0.1701388888888889"/>
    <s v="CAR HIT POLE NO OUTAGE CALLED CREW AND TURNED IN EC"/>
    <s v="     "/>
    <m/>
    <m/>
    <s v="N"/>
    <x v="0"/>
    <s v="1499896"/>
    <s v="16-0047533"/>
    <m/>
    <m/>
    <m/>
    <m/>
    <s v="     "/>
    <x v="1"/>
    <s v="PG&amp;E"/>
    <m/>
    <s v="Vegetation"/>
    <m/>
    <s v="D"/>
    <m/>
    <s v="&lt;3 meters of linear travel"/>
    <s v="Square Feet: ; Acreage: "/>
    <s v="Contact - 3rd Party"/>
    <s v="33.d. Vehicle contact"/>
    <s v="Contact - 3rd Party"/>
    <s v="All types of equipment / facility failure"/>
    <s v="Contact - Vehicle"/>
    <m/>
    <s v="Contact - Vehicle"/>
    <s v="Pole"/>
    <s v="Force Out"/>
    <m/>
    <s v="Overhead"/>
    <x v="3"/>
    <s v="Conductor"/>
    <m/>
    <s v="102094598"/>
    <s v="     "/>
    <s v="Non-HFTD"/>
    <x v="0"/>
    <m/>
    <m/>
    <n v="37.780500000000004"/>
    <n v="-121.497"/>
    <s v="San Joaquin"/>
    <s v="HERDLYN-1102"/>
    <s v="163741102"/>
    <n v="12000"/>
    <s v="HERDLYN 1102575178"/>
    <x v="0"/>
    <s v="N.A."/>
    <s v="Agriculture"/>
    <m/>
    <m/>
    <s v="No"/>
    <m/>
    <m/>
    <m/>
    <m/>
    <m/>
    <m/>
    <m/>
    <s v="N"/>
    <s v="N"/>
    <m/>
    <m/>
    <s v="     "/>
    <m/>
    <m/>
    <m/>
    <m/>
    <m/>
    <m/>
    <m/>
    <m/>
    <m/>
    <m/>
    <m/>
    <m/>
    <m/>
    <m/>
    <m/>
    <m/>
    <m/>
    <m/>
    <m/>
  </r>
  <r>
    <s v="MIT20170014"/>
    <s v="     "/>
    <n v="42918"/>
    <s v="7/2"/>
    <x v="0"/>
    <n v="0.4152777777777778"/>
    <s v="27"/>
    <n v="3"/>
    <s v="7"/>
    <x v="0"/>
    <n v="42918"/>
    <n v="0.4152777777777778"/>
    <s v="Veg contact with overhead line, fire greater than one meter. Fire tab was filled out and VM IR states 4x4 foot fire. AGFC - Veg sharepoint has incident data here: &quot;\\rcshare-nas05\VM\PLANNING\Business Analyst\02)PRIVILEGED_VMFireIncidents\2017\17-0060061_CC&quot;"/>
    <s v="     "/>
    <s v="Missed Ignitions Tracker"/>
    <n v="44270"/>
    <s v="Y"/>
    <x v="0"/>
    <m/>
    <s v="17-0060061"/>
    <m/>
    <m/>
    <m/>
    <m/>
    <s v="     "/>
    <x v="1"/>
    <s v="PG&amp;E"/>
    <m/>
    <m/>
    <m/>
    <s v="D"/>
    <m/>
    <s v="&lt;3 meters of linear travel"/>
    <m/>
    <s v="Vegetation"/>
    <s v="33.a. Veg. contact"/>
    <s v="Vegetation"/>
    <s v="Contact from object"/>
    <s v="Veg. contact"/>
    <m/>
    <s v="Contact - Vegetation"/>
    <s v="Conductor - Primary"/>
    <s v="Line to Ground"/>
    <s v="Y"/>
    <s v="Overhead"/>
    <x v="3"/>
    <s v="Conductor - Primary"/>
    <m/>
    <m/>
    <s v="     "/>
    <s v="Non-HFTD"/>
    <x v="0"/>
    <m/>
    <m/>
    <n v="36.310600000000001"/>
    <n v="-120.91800000000001"/>
    <s v="Monterey"/>
    <s v="KING-CITY-1106"/>
    <s v="182031106"/>
    <n v="11000"/>
    <s v="KING CITY 1106500"/>
    <x v="0"/>
    <m/>
    <s v="Barren/Other"/>
    <m/>
    <m/>
    <s v="No"/>
    <m/>
    <m/>
    <m/>
    <m/>
    <m/>
    <m/>
    <m/>
    <s v="N"/>
    <s v="N"/>
    <m/>
    <m/>
    <s v="     "/>
    <m/>
    <m/>
    <s v="Jul  5 2017 12:00AM"/>
    <s v="TrunkFail"/>
    <s v="One stem of two stem Grey pine broke and hit lines."/>
    <s v="PING"/>
    <s v="55"/>
    <s v="30"/>
    <s v="10"/>
    <s v="Slight"/>
    <s v="None"/>
    <s v="N"/>
    <s v="1"/>
    <m/>
    <s v="Hillside"/>
    <s v="B"/>
    <s v="CrossArm"/>
    <s v="BareWire"/>
    <s v="2"/>
  </r>
  <r>
    <s v="20170166"/>
    <s v="     "/>
    <n v="42918"/>
    <s v="7/2"/>
    <x v="0"/>
    <n v="0.15902777777777777"/>
    <s v="27"/>
    <n v="3"/>
    <s v="7"/>
    <x v="0"/>
    <n v="42918"/>
    <n v="0.15902777777777777"/>
    <s v="REFUSED 3773 W/ 30T, CHKD PWR OK."/>
    <s v="     "/>
    <m/>
    <m/>
    <s v="N"/>
    <x v="0"/>
    <s v="1822245"/>
    <s v="17-0060039"/>
    <m/>
    <m/>
    <m/>
    <m/>
    <s v="     "/>
    <x v="1"/>
    <s v="PG&amp;E"/>
    <m/>
    <s v="Vegetation"/>
    <m/>
    <s v="D"/>
    <m/>
    <s v="&lt;0.25"/>
    <s v="Square Feet: ; Acreage: "/>
    <s v="Contact - 3rd Party"/>
    <s v="33.c. Balloon contact"/>
    <s v="Contact - 3rd Party"/>
    <s v="All types of equipment / facility failure"/>
    <s v="Contact - Balloon"/>
    <m/>
    <s v="Contact - Balloon"/>
    <s v="Conductor"/>
    <s v="Line to Line"/>
    <s v="Unknown"/>
    <s v="Overhead"/>
    <x v="3"/>
    <s v="Conductor"/>
    <m/>
    <s v="101205043"/>
    <s v="     "/>
    <s v="Non-HFTD"/>
    <x v="0"/>
    <m/>
    <m/>
    <n v="36.958799999999997"/>
    <n v="-120.893"/>
    <s v="Merced"/>
    <s v="ORTIGA-1106"/>
    <s v="254311106"/>
    <n v="12000"/>
    <s v="ORTIGA 11063770"/>
    <x v="0"/>
    <s v="Unknown"/>
    <s v="Herbaceous"/>
    <m/>
    <m/>
    <s v="No"/>
    <m/>
    <m/>
    <m/>
    <m/>
    <m/>
    <m/>
    <m/>
    <s v="N"/>
    <s v="N"/>
    <m/>
    <m/>
    <s v="     "/>
    <m/>
    <m/>
    <m/>
    <m/>
    <m/>
    <m/>
    <m/>
    <m/>
    <m/>
    <m/>
    <m/>
    <m/>
    <m/>
    <m/>
    <m/>
    <m/>
    <m/>
    <m/>
    <m/>
  </r>
  <r>
    <s v="20180417"/>
    <s v="     "/>
    <n v="43283"/>
    <s v="7/2"/>
    <x v="0"/>
    <n v="0.21666666666666667"/>
    <s v="27"/>
    <n v="3"/>
    <s v="7"/>
    <x v="1"/>
    <n v="43283"/>
    <n v="0.21666666666666667"/>
    <s v="ILIS cause - &quot; Vegetation, Tree - fell into line &quot;"/>
    <s v="     "/>
    <s v="FAS"/>
    <m/>
    <s v="N"/>
    <x v="0"/>
    <s v="122721"/>
    <s v="18-0056178"/>
    <m/>
    <m/>
    <m/>
    <m/>
    <s v="     "/>
    <x v="1"/>
    <s v="PG&amp;E"/>
    <m/>
    <m/>
    <m/>
    <s v="D"/>
    <m/>
    <s v="0.26-9.99"/>
    <m/>
    <s v="Vegetation"/>
    <s v="33.a. Veg. contact"/>
    <s v="Vegetation"/>
    <s v="Contact from object"/>
    <s v="Vegetation"/>
    <m/>
    <s v="Contact - Vegetation"/>
    <s v="Fuse"/>
    <s v="Line to Ground"/>
    <m/>
    <s v="Overhead"/>
    <x v="3"/>
    <m/>
    <m/>
    <s v="2663"/>
    <s v="     "/>
    <s v="Non-HFTD"/>
    <x v="0"/>
    <m/>
    <m/>
    <n v="37.867400000000004"/>
    <n v="-120.992"/>
    <s v="San Joaquin"/>
    <s v="VALLEY-HOME-1704"/>
    <s v="162981704"/>
    <n v="17000"/>
    <s v="N/A"/>
    <x v="0"/>
    <m/>
    <s v="Agriculture"/>
    <m/>
    <m/>
    <s v="No"/>
    <m/>
    <m/>
    <m/>
    <m/>
    <m/>
    <m/>
    <m/>
    <s v="N"/>
    <s v="N"/>
    <m/>
    <m/>
    <s v="     "/>
    <s v="38.60918000"/>
    <s v="-122.45947000"/>
    <s v="Jul  3 2018 12:00AM"/>
    <s v="BranchFail"/>
    <s v="3FT 2IN LIMB FOUND UNDER CONDUCTORS"/>
    <s v="OAKP"/>
    <s v="55"/>
    <s v="14"/>
    <s v="17"/>
    <s v="Slight"/>
    <s v="None"/>
    <s v="N"/>
    <s v="1"/>
    <m/>
    <s v="Hillside"/>
    <s v="B"/>
    <s v="Triangle"/>
    <s v="BareWire"/>
    <s v="1"/>
  </r>
  <r>
    <s v="20180419"/>
    <s v="     "/>
    <n v="43283"/>
    <s v="7/2"/>
    <x v="0"/>
    <n v="0.4826388888888889"/>
    <s v="27"/>
    <n v="3"/>
    <s v="7"/>
    <x v="1"/>
    <n v="43283"/>
    <n v="0.4826388888888889"/>
    <s v="&quot;BIRD GOT INTO BUSHING MOUNT CUTOUTS CAUSING 2 METER GRASS FIRE AT BASE OF POLE&quot;"/>
    <s v="     "/>
    <s v="FAS"/>
    <m/>
    <s v="N"/>
    <x v="0"/>
    <s v="123013"/>
    <s v="18-0056340"/>
    <m/>
    <m/>
    <m/>
    <m/>
    <s v="     "/>
    <x v="1"/>
    <s v="PG&amp;E"/>
    <m/>
    <m/>
    <m/>
    <s v="D"/>
    <m/>
    <s v="&lt;3 meters of linear travel"/>
    <m/>
    <s v="Contact - Animal - Bird"/>
    <s v="33.b. Animal contact"/>
    <s v="Contact - Bird"/>
    <s v="Contact from object"/>
    <s v="Contact - Animal"/>
    <m/>
    <s v="Contact - Animal"/>
    <s v="Transformer"/>
    <s v="Line to Ground"/>
    <m/>
    <s v="Overhead"/>
    <x v="3"/>
    <m/>
    <m/>
    <s v="MTR#1008159705"/>
    <s v="     "/>
    <s v="Non-HFTD"/>
    <x v="0"/>
    <n v="175"/>
    <m/>
    <n v="39.099499999999999"/>
    <n v="-122.9"/>
    <s v="Lake"/>
    <s v="HARTLEY-1102"/>
    <s v="043211102"/>
    <n v="11000"/>
    <s v="HARTLEY 1102824"/>
    <x v="0"/>
    <m/>
    <s v="Urban"/>
    <m/>
    <m/>
    <s v="No"/>
    <m/>
    <m/>
    <m/>
    <m/>
    <m/>
    <m/>
    <m/>
    <s v="N"/>
    <s v="N"/>
    <m/>
    <m/>
    <s v="     "/>
    <m/>
    <m/>
    <m/>
    <m/>
    <m/>
    <m/>
    <m/>
    <m/>
    <m/>
    <m/>
    <m/>
    <m/>
    <m/>
    <m/>
    <m/>
    <m/>
    <m/>
    <m/>
    <m/>
  </r>
  <r>
    <s v="MIA20187881"/>
    <s v="     "/>
    <n v="43283"/>
    <s v="7/2"/>
    <x v="0"/>
    <n v="0.12612268518518518"/>
    <s v="27"/>
    <n v="3"/>
    <s v="7"/>
    <x v="1"/>
    <n v="43283"/>
    <n v="0.12569444444444444"/>
    <s v="Pot head on riser burned fence post and plastic fence per FAS and notification photos. "/>
    <s v="     "/>
    <s v="FAS"/>
    <n v="44243"/>
    <s v="Y"/>
    <x v="0"/>
    <s v="122695"/>
    <s v="18-0056177"/>
    <m/>
    <s v="T004358272"/>
    <n v="114744257"/>
    <m/>
    <s v="     "/>
    <x v="1"/>
    <s v="PG&amp;E"/>
    <m/>
    <m/>
    <m/>
    <s v="D"/>
    <m/>
    <s v="&lt;0.25"/>
    <m/>
    <s v="Equipment - PG&amp;E"/>
    <s v="34.g. Insulator and brushing damage or failure"/>
    <s v="Equipment - PG&amp;E"/>
    <s v="All types of equipment / facility failure"/>
    <s v="Insulator failure"/>
    <s v="Pothead"/>
    <m/>
    <m/>
    <s v="Force Out"/>
    <s v="Yes"/>
    <s v="Overhead"/>
    <x v="0"/>
    <m/>
    <m/>
    <s v="S2689 "/>
    <s v="     "/>
    <s v="Non-HFTD"/>
    <x v="0"/>
    <m/>
    <m/>
    <n v="37.856900000000003"/>
    <n v="-120.985"/>
    <s v="San Joaquin"/>
    <s v="VALLEY-HOME-1704"/>
    <m/>
    <n v="17000"/>
    <s v="VALLEY HOME 1704CB"/>
    <x v="0"/>
    <s v="San Joaquin County FD"/>
    <s v="Herbaceous"/>
    <m/>
    <m/>
    <s v="No"/>
    <m/>
    <m/>
    <m/>
    <m/>
    <m/>
    <m/>
    <m/>
    <s v="N"/>
    <s v="N"/>
    <m/>
    <m/>
    <s v="     "/>
    <m/>
    <m/>
    <m/>
    <m/>
    <m/>
    <m/>
    <m/>
    <m/>
    <m/>
    <m/>
    <m/>
    <m/>
    <m/>
    <m/>
    <m/>
    <m/>
    <m/>
    <m/>
    <m/>
  </r>
  <r>
    <s v="20180420"/>
    <s v="     "/>
    <n v="43283"/>
    <s v="7/2"/>
    <x v="0"/>
    <m/>
    <s v="27"/>
    <n v="3"/>
    <s v="7"/>
    <x v="1"/>
    <m/>
    <m/>
    <s v="&quot;CONNECTOR BURNT. CAUSED A GRASS FIRE. CUST. PUT FIRE OUT. MADE REPAIR. PWR OK&quot;"/>
    <s v="     "/>
    <s v="FAS"/>
    <m/>
    <s v="N"/>
    <x v="0"/>
    <s v="123276"/>
    <m/>
    <m/>
    <m/>
    <m/>
    <m/>
    <s v="     "/>
    <x v="1"/>
    <s v="PG&amp;E"/>
    <m/>
    <m/>
    <m/>
    <s v="D"/>
    <m/>
    <s v="&lt;3 meters of linear travel"/>
    <m/>
    <s v="Equipment - PG&amp;E"/>
    <s v="34.o. Other"/>
    <s v="Equipment - PG&amp;E"/>
    <s v="All types of equipment / facility failure"/>
    <s v="Other"/>
    <s v="Splice/Clamp/Connector"/>
    <m/>
    <m/>
    <m/>
    <m/>
    <m/>
    <x v="3"/>
    <s v="Splice/Clamp/Connector"/>
    <m/>
    <m/>
    <s v="     "/>
    <s v="Non-HFTD"/>
    <x v="0"/>
    <m/>
    <m/>
    <n v="36.606999999999999"/>
    <n v="-119.824"/>
    <s v="Fresno"/>
    <s v="BOWLES-1104"/>
    <s v="253531104"/>
    <n v="11000"/>
    <m/>
    <x v="0"/>
    <m/>
    <s v="Agriculture"/>
    <m/>
    <m/>
    <s v="No"/>
    <m/>
    <m/>
    <m/>
    <m/>
    <m/>
    <m/>
    <m/>
    <s v="N"/>
    <s v="N"/>
    <m/>
    <m/>
    <s v="     "/>
    <m/>
    <m/>
    <m/>
    <m/>
    <m/>
    <m/>
    <m/>
    <m/>
    <m/>
    <m/>
    <m/>
    <m/>
    <m/>
    <m/>
    <m/>
    <m/>
    <m/>
    <m/>
    <m/>
  </r>
  <r>
    <s v="20180416"/>
    <s v="     "/>
    <n v="43283"/>
    <s v="7/2"/>
    <x v="0"/>
    <n v="0.10138888888888889"/>
    <s v="27"/>
    <n v="3"/>
    <s v="7"/>
    <x v="1"/>
    <n v="43283"/>
    <n v="0.10138888888888889"/>
    <s v="&quot;POT HEAD AT RISER (Riser Termination) S2689 BURNED. STARTED SMALL GRASS FIRE &amp; BURNED FENCE POST"/>
    <s v="     "/>
    <s v="FAS"/>
    <m/>
    <s v="N"/>
    <x v="0"/>
    <s v="122695"/>
    <s v="18-0056177"/>
    <m/>
    <m/>
    <m/>
    <m/>
    <s v="     "/>
    <x v="1"/>
    <s v="PG&amp;E"/>
    <m/>
    <m/>
    <m/>
    <s v="D"/>
    <m/>
    <s v="&lt;3 meters of linear travel"/>
    <m/>
    <s v="Equipment - PG&amp;E"/>
    <s v="34.o. Other"/>
    <s v="Equipment - PG&amp;E"/>
    <s v="All types of equipment / facility failure"/>
    <s v="Other"/>
    <s v="Pothead"/>
    <m/>
    <m/>
    <s v="Force Out"/>
    <m/>
    <s v="Overhead"/>
    <x v="3"/>
    <s v="Pothead"/>
    <s v="pothead"/>
    <s v="S2689"/>
    <s v="     "/>
    <s v="Non-HFTD"/>
    <x v="0"/>
    <m/>
    <m/>
    <n v="37.7087"/>
    <n v="-121.277"/>
    <s v="San Joaquin"/>
    <s v="BANTA-1103"/>
    <s v="162471103"/>
    <n v="11000"/>
    <s v="VALLEY HOME 1704CB"/>
    <x v="0"/>
    <m/>
    <s v="Agriculture"/>
    <m/>
    <m/>
    <s v="No"/>
    <m/>
    <m/>
    <m/>
    <m/>
    <m/>
    <m/>
    <m/>
    <s v="N"/>
    <s v="N"/>
    <m/>
    <m/>
    <s v="     "/>
    <m/>
    <m/>
    <m/>
    <m/>
    <m/>
    <m/>
    <m/>
    <m/>
    <m/>
    <m/>
    <m/>
    <m/>
    <m/>
    <m/>
    <m/>
    <m/>
    <m/>
    <m/>
    <m/>
  </r>
  <r>
    <s v="20190488"/>
    <s v="     "/>
    <n v="43648"/>
    <s v="7/2"/>
    <x v="0"/>
    <m/>
    <s v="27"/>
    <n v="3"/>
    <s v="7"/>
    <x v="3"/>
    <n v="43648"/>
    <m/>
    <s v="arcing wires, cause unknown"/>
    <s v="     "/>
    <s v="FAS"/>
    <m/>
    <s v="N"/>
    <x v="0"/>
    <s v="439795"/>
    <m/>
    <m/>
    <s v="T004690158"/>
    <n v="0"/>
    <m/>
    <s v="     "/>
    <x v="1"/>
    <s v="PG&amp;E"/>
    <m/>
    <m/>
    <m/>
    <s v="D"/>
    <m/>
    <s v="&lt;0.25"/>
    <m/>
    <s v="Unknown"/>
    <s v="40.a. Unknown"/>
    <s v="Unknown"/>
    <m/>
    <m/>
    <m/>
    <m/>
    <m/>
    <m/>
    <m/>
    <s v="Overhead"/>
    <x v="3"/>
    <s v="Conductor - Primary"/>
    <m/>
    <s v="153701104"/>
    <s v="     "/>
    <s v="Non-HFTD"/>
    <x v="0"/>
    <m/>
    <m/>
    <n v="38.926600000000001"/>
    <n v="-121.26"/>
    <s v="PLACER"/>
    <s v="LINCOLN-1104"/>
    <m/>
    <m/>
    <m/>
    <x v="0"/>
    <m/>
    <s v="Herbaceous"/>
    <m/>
    <m/>
    <s v="No"/>
    <m/>
    <m/>
    <m/>
    <m/>
    <m/>
    <m/>
    <m/>
    <s v="N"/>
    <s v="N"/>
    <m/>
    <m/>
    <s v="     "/>
    <m/>
    <m/>
    <m/>
    <m/>
    <m/>
    <m/>
    <m/>
    <m/>
    <m/>
    <m/>
    <m/>
    <m/>
    <m/>
    <m/>
    <m/>
    <m/>
    <m/>
    <m/>
    <m/>
  </r>
  <r>
    <s v="20190489"/>
    <s v="     "/>
    <n v="43648"/>
    <s v="7/2"/>
    <x v="0"/>
    <m/>
    <s v="27"/>
    <n v="3"/>
    <s v="7"/>
    <x v="3"/>
    <m/>
    <m/>
    <s v="&quot;large nest in cross arms on fire&quot; this could mean a birds nest, animal involved"/>
    <s v="     "/>
    <s v="FAS"/>
    <m/>
    <s v="N"/>
    <x v="0"/>
    <m/>
    <m/>
    <m/>
    <s v="T004690210"/>
    <n v="0"/>
    <m/>
    <s v="     "/>
    <x v="1"/>
    <s v="PG&amp;E"/>
    <m/>
    <m/>
    <m/>
    <s v="D"/>
    <m/>
    <s v="0.26-9.99"/>
    <m/>
    <s v="Contact - Animal - Other"/>
    <s v="33.b. Animal contact"/>
    <s v="Contact - Animal"/>
    <s v="Contact from object"/>
    <s v="Contact - Animal"/>
    <m/>
    <s v="Contact - Animal"/>
    <s v="Conductor - Primary"/>
    <m/>
    <m/>
    <s v="Overhead"/>
    <x v="3"/>
    <s v="Conductor - Primary"/>
    <s v="Unknown"/>
    <s v="Unknown"/>
    <s v="     "/>
    <s v="Non-HFTD"/>
    <x v="0"/>
    <m/>
    <m/>
    <n v="36.214599999999997"/>
    <n v="-121.123"/>
    <s v="MONTEREY"/>
    <s v="KING-CITY-1106"/>
    <m/>
    <m/>
    <m/>
    <x v="0"/>
    <m/>
    <s v="Urban"/>
    <m/>
    <m/>
    <s v="No"/>
    <m/>
    <m/>
    <m/>
    <m/>
    <m/>
    <m/>
    <m/>
    <s v="N"/>
    <s v="N"/>
    <m/>
    <m/>
    <s v="     "/>
    <m/>
    <m/>
    <m/>
    <m/>
    <m/>
    <m/>
    <m/>
    <m/>
    <m/>
    <m/>
    <m/>
    <m/>
    <m/>
    <m/>
    <m/>
    <m/>
    <m/>
    <m/>
    <m/>
  </r>
  <r>
    <s v="SAP20195510"/>
    <s v="     "/>
    <n v="43648"/>
    <s v="7/2"/>
    <x v="0"/>
    <m/>
    <s v="27"/>
    <n v="3"/>
    <s v="7"/>
    <x v="3"/>
    <m/>
    <m/>
    <s v="UNKNOWN BENICIA RD , BEACH ST, VALLEJO; connector arced, causing small fires on ground, crew to repair"/>
    <s v="     "/>
    <s v="SAP"/>
    <n v="44580"/>
    <s v="Y"/>
    <x v="0"/>
    <s v="3414885"/>
    <s v="N/A"/>
    <m/>
    <s v="T004688954"/>
    <n v="117509471"/>
    <m/>
    <s v="     "/>
    <x v="0"/>
    <s v="PG&amp;E"/>
    <m/>
    <m/>
    <m/>
    <s v="D"/>
    <m/>
    <s v="&lt;3 meters of linear travel"/>
    <m/>
    <s v="Equipment - PG&amp;E"/>
    <s v="34.m. Connection device damage or failure"/>
    <s v="Equipment - PG&amp;E"/>
    <s v="Splice/Clamp/Connector"/>
    <s v="Splice/Clamp/Connector"/>
    <s v="Splice/Clamp/Connector"/>
    <m/>
    <m/>
    <m/>
    <s v="Yes"/>
    <s v="Overhead"/>
    <x v="0"/>
    <s v="Splice/Clamp/Connector"/>
    <m/>
    <s v="103665965"/>
    <s v="     "/>
    <s v="Non-HFTD"/>
    <x v="0"/>
    <m/>
    <m/>
    <n v="38.096699999999998"/>
    <n v="-122.239"/>
    <s v="Solano"/>
    <s v="NORTH-TOWER-1104"/>
    <m/>
    <m/>
    <m/>
    <x v="0"/>
    <s v="Vallejo FD"/>
    <m/>
    <m/>
    <m/>
    <s v="No"/>
    <m/>
    <m/>
    <m/>
    <m/>
    <m/>
    <m/>
    <m/>
    <s v="N"/>
    <s v="N"/>
    <m/>
    <m/>
    <s v="     "/>
    <m/>
    <m/>
    <m/>
    <m/>
    <m/>
    <m/>
    <m/>
    <m/>
    <m/>
    <m/>
    <m/>
    <m/>
    <m/>
    <m/>
    <m/>
    <m/>
    <m/>
    <m/>
    <m/>
  </r>
  <r>
    <s v="20190492"/>
    <s v="     "/>
    <n v="43648"/>
    <s v="7/2"/>
    <x v="0"/>
    <m/>
    <s v="27"/>
    <n v="3"/>
    <s v="7"/>
    <x v="3"/>
    <m/>
    <m/>
    <s v="Possible TX and wires down, fire &gt; 1 meter"/>
    <s v="     "/>
    <s v="FAS"/>
    <m/>
    <s v="N"/>
    <x v="0"/>
    <m/>
    <m/>
    <m/>
    <s v="T004690666"/>
    <n v="0"/>
    <m/>
    <s v="     "/>
    <x v="1"/>
    <s v="PG&amp;E"/>
    <m/>
    <m/>
    <m/>
    <s v="D"/>
    <m/>
    <s v="&lt;0.25"/>
    <m/>
    <s v="Equipment - PG&amp;E"/>
    <s v="34.n. Transformer damage or failure"/>
    <s v="Equipment - PG&amp;E"/>
    <s v="All types of equipment / facility failure"/>
    <s v="Transformer failure"/>
    <s v="Transformer"/>
    <m/>
    <m/>
    <m/>
    <m/>
    <s v="Overhead"/>
    <x v="3"/>
    <s v="Transformer"/>
    <s v="Conductors"/>
    <s v="3-170516 "/>
    <s v="     "/>
    <s v="Non-HFTD"/>
    <x v="0"/>
    <m/>
    <m/>
    <n v="36.335700000000003"/>
    <n v="-121.256"/>
    <s v="MONTEREY"/>
    <s v="LOS-COCHES-1102"/>
    <m/>
    <m/>
    <m/>
    <x v="0"/>
    <s v="Green Field FD"/>
    <s v="Herbaceous"/>
    <m/>
    <m/>
    <s v="No"/>
    <m/>
    <m/>
    <m/>
    <m/>
    <m/>
    <m/>
    <m/>
    <s v="N"/>
    <s v="N"/>
    <m/>
    <m/>
    <s v="     "/>
    <m/>
    <m/>
    <m/>
    <m/>
    <m/>
    <m/>
    <m/>
    <m/>
    <m/>
    <m/>
    <m/>
    <m/>
    <m/>
    <m/>
    <m/>
    <m/>
    <m/>
    <m/>
    <m/>
  </r>
  <r>
    <s v="20200711"/>
    <s v="     "/>
    <n v="44014"/>
    <s v="7/2"/>
    <x v="0"/>
    <n v="0.68055555555555558"/>
    <s v="27"/>
    <n v="3"/>
    <s v="7"/>
    <x v="4"/>
    <n v="44014"/>
    <n v="0.67638888888888893"/>
    <s v="On July 2, 2020 at 1734 hours, a PG&amp;E Troubleman patrolled the Cholame 2102 21kV Distribution Circuit number 182562102, near Clark Road in Shandon. He observed a broken overhead 4ACSR conductor down on the ground, a crow, and an ignition. Initial analysis indicates the wires down incident and ignition, were caused by a bird making contact with our equipment. The American crow was found dead from electrocution on contact and was left unburied at the site. Cal Fire responded to and extinguished the fire. The 143-minute outage affected 28 customers. The line was returned to service on July 3, 2020. This ignition did not meet the reporting criteria, because the fire was not greater than one linear meter. This information is preliminary."/>
    <s v="     "/>
    <s v="FAS"/>
    <m/>
    <s v="N"/>
    <x v="0"/>
    <s v="956925"/>
    <s v="20-0067907"/>
    <m/>
    <s v="T005003194"/>
    <n v="119305205"/>
    <m/>
    <s v="     "/>
    <x v="0"/>
    <s v="PG&amp;E"/>
    <m/>
    <s v="Vegetation"/>
    <m/>
    <s v="D"/>
    <s v="D"/>
    <s v="&lt;3 meters of linear travel"/>
    <m/>
    <s v="Contact - Animal - Bird"/>
    <s v="33.b. Animal contact"/>
    <s v="Contact - Bird"/>
    <s v="Contact from object"/>
    <s v="Contact - Animal"/>
    <m/>
    <s v="Contact - Animal"/>
    <s v="Conductor - Primary"/>
    <s v="Line to Ground"/>
    <m/>
    <s v="Overhead"/>
    <x v="3"/>
    <s v="Conductor - Primary"/>
    <s v="Conductor - Primary"/>
    <s v="Circuit ID: 182562102, SAP Pole ID: 101904157"/>
    <s v="     "/>
    <s v="Non-HFTD"/>
    <x v="0"/>
    <m/>
    <m/>
    <n v="35.630099999999999"/>
    <n v="-120.375"/>
    <s v="San Luis Obispo"/>
    <s v="CHOLAME-2102"/>
    <m/>
    <n v="21000"/>
    <m/>
    <x v="0"/>
    <s v="Cal Fire"/>
    <s v="Agriculture"/>
    <m/>
    <m/>
    <s v="No"/>
    <m/>
    <m/>
    <m/>
    <m/>
    <m/>
    <m/>
    <m/>
    <s v="N"/>
    <s v="N"/>
    <m/>
    <m/>
    <s v="     "/>
    <m/>
    <m/>
    <m/>
    <m/>
    <m/>
    <m/>
    <m/>
    <m/>
    <m/>
    <m/>
    <m/>
    <m/>
    <m/>
    <m/>
    <m/>
    <m/>
    <m/>
    <m/>
    <m/>
  </r>
  <r>
    <s v="SAP20202769"/>
    <s v="     "/>
    <n v="44014"/>
    <s v="7/2"/>
    <x v="0"/>
    <m/>
    <s v="27"/>
    <n v="3"/>
    <s v="7"/>
    <x v="4"/>
    <n v="44012"/>
    <m/>
    <s v="Melody Rd s/o Furneaux Rd / 1260 Furneaux Rd in Olivehurst; transformer exploded; burned underground conductor; ng riser; pole fire"/>
    <s v="     "/>
    <s v="SAP"/>
    <n v="44580"/>
    <s v="Y"/>
    <x v="0"/>
    <m/>
    <s v="20-0066445"/>
    <m/>
    <s v="T005000801"/>
    <n v="119235019"/>
    <m/>
    <s v="     "/>
    <x v="0"/>
    <s v="PG&amp;E"/>
    <m/>
    <m/>
    <m/>
    <s v="D"/>
    <m/>
    <s v="Structure-PG&amp;E only"/>
    <m/>
    <s v="Equipment - PG&amp;E"/>
    <s v="34.n. Transformer damage or failure"/>
    <s v="Equipment - PG&amp;E"/>
    <s v="Transformer failure"/>
    <s v="Transformer failure"/>
    <s v="Pole"/>
    <m/>
    <m/>
    <s v="Line to Ground"/>
    <s v="No"/>
    <s v="Overhead"/>
    <x v="0"/>
    <s v="Pole"/>
    <m/>
    <s v="103868092"/>
    <s v="     "/>
    <s v="Non-HFTD"/>
    <x v="0"/>
    <m/>
    <m/>
    <n v="39.106200000000001"/>
    <n v="-121.571"/>
    <s v="Yuba"/>
    <s v="OLIVEHURST-1104"/>
    <m/>
    <m/>
    <m/>
    <x v="0"/>
    <m/>
    <m/>
    <m/>
    <m/>
    <s v="No"/>
    <m/>
    <m/>
    <m/>
    <m/>
    <m/>
    <m/>
    <m/>
    <s v="N"/>
    <s v="N"/>
    <m/>
    <m/>
    <s v="     "/>
    <m/>
    <m/>
    <m/>
    <m/>
    <m/>
    <m/>
    <m/>
    <m/>
    <m/>
    <m/>
    <m/>
    <m/>
    <m/>
    <m/>
    <m/>
    <m/>
    <m/>
    <m/>
    <m/>
  </r>
  <r>
    <s v="20210969"/>
    <s v="     "/>
    <n v="44379"/>
    <s v="7/2"/>
    <x v="0"/>
    <n v="0.7"/>
    <s v="27"/>
    <n v="3"/>
    <s v="7"/>
    <x v="5"/>
    <m/>
    <m/>
    <s v="A vehicle backed into/ran over/knocked over a panel and ripped the weatherhead off of the service pole and riser. The ensuing fire was 3 meters to 0.25 acre in size.  This information is preliminary."/>
    <s v="     "/>
    <s v="FAS"/>
    <m/>
    <s v="N"/>
    <x v="0"/>
    <m/>
    <m/>
    <m/>
    <s v="1231878"/>
    <m/>
    <m/>
    <s v="     "/>
    <x v="1"/>
    <s v="PG&amp;E"/>
    <m/>
    <s v="Vegetation"/>
    <s v="Weatherhead, riser"/>
    <s v="D"/>
    <s v="D"/>
    <s v="&lt;0.25"/>
    <m/>
    <s v="Contact - 3rd Party"/>
    <s v="33.d. Vehicle contact"/>
    <s v="Contact - 3rd Party"/>
    <s v="Contact from object"/>
    <s v="Vehicle contact"/>
    <m/>
    <s v="Vehicle contact"/>
    <s v="Pole"/>
    <m/>
    <s v="Y"/>
    <s v="Overhead"/>
    <x v="2"/>
    <s v="Pole"/>
    <s v="Weatherhead, riser"/>
    <s v="100770354"/>
    <s v="     "/>
    <s v="Non-HFTD"/>
    <x v="0"/>
    <m/>
    <m/>
    <n v="36.216000000000001"/>
    <n v="-119.60599999999999"/>
    <s v="Kings"/>
    <s v="GUERNSEY-1102"/>
    <m/>
    <m/>
    <s v="N/A"/>
    <x v="0"/>
    <s v="Hanford FD"/>
    <s v="Agriculture"/>
    <s v="Grass fuel model"/>
    <m/>
    <s v="No"/>
    <m/>
    <m/>
    <m/>
    <m/>
    <m/>
    <m/>
    <m/>
    <s v="N"/>
    <s v="N"/>
    <m/>
    <m/>
    <s v="     "/>
    <m/>
    <m/>
    <m/>
    <m/>
    <m/>
    <m/>
    <m/>
    <m/>
    <m/>
    <m/>
    <m/>
    <m/>
    <m/>
    <m/>
    <m/>
    <m/>
    <m/>
    <m/>
    <m/>
  </r>
  <r>
    <s v="20140087"/>
    <s v="     "/>
    <n v="41840"/>
    <s v="7/20"/>
    <x v="0"/>
    <n v="0.53055555555555556"/>
    <s v="30"/>
    <n v="3"/>
    <s v="7"/>
    <x v="7"/>
    <n v="41840"/>
    <n v="0.53055555555555556"/>
    <s v="R2214, BUSHINGS BURNT UP DUE TO A BIRD"/>
    <s v="     "/>
    <m/>
    <m/>
    <s v="N"/>
    <x v="0"/>
    <s v="1052409"/>
    <s v="14-0045667"/>
    <m/>
    <m/>
    <m/>
    <m/>
    <s v="     "/>
    <x v="1"/>
    <s v="PG&amp;E"/>
    <m/>
    <s v="Vegetation"/>
    <m/>
    <s v="D"/>
    <m/>
    <s v="&lt;0.25"/>
    <s v="Square Feet: 40 x 60; Acreage: "/>
    <s v="Contact - Animal - Bird"/>
    <s v="33.b. Animal contact"/>
    <s v="Contact - Bird"/>
    <s v="All types of equipment / facility failure"/>
    <s v="Contact - Animal"/>
    <m/>
    <s v="Contact - Animal"/>
    <s v="Conductor"/>
    <s v="Line to Line"/>
    <s v=" "/>
    <s v="Overhead"/>
    <x v="3"/>
    <s v="Conductor"/>
    <m/>
    <s v="101652420"/>
    <s v="     "/>
    <s v="Non-HFTD"/>
    <x v="0"/>
    <m/>
    <m/>
    <n v="38.393099999999997"/>
    <n v="-121.59399999999999"/>
    <s v="Yolo"/>
    <s v="GRAND-ISLAND-2227"/>
    <s v="62462227"/>
    <n v="21000"/>
    <s v="GRAND ISLAND 222756352"/>
    <x v="0"/>
    <m/>
    <s v="Agriculture"/>
    <m/>
    <m/>
    <s v="No"/>
    <m/>
    <m/>
    <m/>
    <m/>
    <m/>
    <m/>
    <m/>
    <s v="N"/>
    <s v="N"/>
    <m/>
    <m/>
    <s v="     "/>
    <m/>
    <m/>
    <m/>
    <m/>
    <m/>
    <m/>
    <m/>
    <m/>
    <m/>
    <m/>
    <m/>
    <m/>
    <m/>
    <m/>
    <m/>
    <m/>
    <m/>
    <m/>
    <m/>
  </r>
  <r>
    <s v="20140086"/>
    <s v="     "/>
    <n v="41840"/>
    <s v="7/20"/>
    <x v="0"/>
    <n v="0.51597222222222228"/>
    <s v="30"/>
    <n v="3"/>
    <s v="7"/>
    <x v="7"/>
    <n v="41840"/>
    <n v="0.51597222222222228"/>
    <m/>
    <s v="     "/>
    <m/>
    <m/>
    <s v="N"/>
    <x v="0"/>
    <m/>
    <m/>
    <m/>
    <m/>
    <m/>
    <m/>
    <s v="     "/>
    <x v="1"/>
    <s v="PG&amp;E"/>
    <m/>
    <s v="Vegetation"/>
    <m/>
    <s v="T"/>
    <m/>
    <s v="0.26-9.99"/>
    <s v="Square Feet: ; Acreage: 2.5"/>
    <s v="Contact - Animal - Other"/>
    <s v="33.b. Animal contact"/>
    <s v="Contact - Animal"/>
    <s v="All types of equipment / facility failure"/>
    <s v="Contact - Animal"/>
    <m/>
    <s v="Contact - Animal"/>
    <s v="Conductor"/>
    <m/>
    <s v=" "/>
    <s v="Overhead"/>
    <x v="4"/>
    <s v="Conductor"/>
    <m/>
    <s v="Twr. 038/224"/>
    <s v="     "/>
    <s v="Non-HFTD"/>
    <x v="0"/>
    <n v="420"/>
    <m/>
    <n v="37.676099999999998"/>
    <n v="-119.797"/>
    <s v="Mariposa"/>
    <s v="EXCHEQUER-YOSEMITE-70"/>
    <s v="ETL.1112"/>
    <n v="70000"/>
    <s v="N/A"/>
    <x v="0"/>
    <s v="NPS"/>
    <s v="Hardwood Forest"/>
    <m/>
    <m/>
    <s v="No"/>
    <m/>
    <m/>
    <m/>
    <m/>
    <m/>
    <m/>
    <m/>
    <s v="N"/>
    <s v="N"/>
    <m/>
    <m/>
    <s v="     "/>
    <m/>
    <m/>
    <m/>
    <m/>
    <m/>
    <m/>
    <m/>
    <m/>
    <m/>
    <m/>
    <m/>
    <m/>
    <m/>
    <m/>
    <m/>
    <m/>
    <m/>
    <m/>
    <m/>
  </r>
  <r>
    <s v="20140085"/>
    <s v="     "/>
    <n v="41840"/>
    <s v="7/20"/>
    <x v="0"/>
    <n v="0.12986111111111112"/>
    <s v="30"/>
    <n v="3"/>
    <s v="7"/>
    <x v="7"/>
    <n v="41840"/>
    <n v="0.12986111111111112"/>
    <s v="WIRE DOWN IRO 1043 &amp; 1045 SILVER HILL RD, FUSES INACCESSABLE DUE TO LOCKED GATE WITH DOG- NO ANSWER @"/>
    <s v="     "/>
    <m/>
    <m/>
    <s v="N"/>
    <x v="0"/>
    <s v="1052236"/>
    <s v="14-0045645"/>
    <m/>
    <m/>
    <n v="108578150"/>
    <m/>
    <s v="     "/>
    <x v="1"/>
    <s v="PG&amp;E"/>
    <m/>
    <s v="Other"/>
    <s v="Play Structure"/>
    <s v="D"/>
    <m/>
    <s v="Structure-only"/>
    <s v="Square Feet: ; Acreage: "/>
    <s v="Equipment - PG&amp;E"/>
    <s v="34.b. Conductor damage or failure"/>
    <s v="Equipment - PG&amp;E"/>
    <s v="All types of equipment / facility failure"/>
    <s v="Conductor"/>
    <s v="Conductor"/>
    <m/>
    <m/>
    <s v="Line to Ground"/>
    <s v=" "/>
    <s v="Overhead"/>
    <x v="3"/>
    <s v="Conductor"/>
    <m/>
    <s v="1045 Silver Hill Rd, Redwood City"/>
    <s v="     "/>
    <s v="Non-HFTD"/>
    <x v="0"/>
    <m/>
    <m/>
    <n v="37.452300000000001"/>
    <n v="-122.252"/>
    <s v="San Mateo"/>
    <s v="WOODSIDE-1104"/>
    <s v="24251104"/>
    <n v="12000"/>
    <s v="WOODSIDE 11049116"/>
    <x v="1"/>
    <s v="Redwood City FD"/>
    <s v="Urban"/>
    <m/>
    <m/>
    <s v="No"/>
    <m/>
    <m/>
    <m/>
    <m/>
    <m/>
    <m/>
    <m/>
    <s v="N"/>
    <s v="N"/>
    <m/>
    <m/>
    <s v="     "/>
    <m/>
    <m/>
    <m/>
    <m/>
    <m/>
    <m/>
    <m/>
    <m/>
    <m/>
    <m/>
    <m/>
    <m/>
    <m/>
    <m/>
    <m/>
    <m/>
    <m/>
    <m/>
    <m/>
  </r>
  <r>
    <s v="MIA20155553"/>
    <s v="     "/>
    <n v="42205"/>
    <s v="7/20"/>
    <x v="0"/>
    <n v="0.70704861111111106"/>
    <s v="30"/>
    <n v="3"/>
    <s v="7"/>
    <x v="2"/>
    <n v="42205"/>
    <n v="0.70694444444444449"/>
    <s v="FAS states a broken neutral on the service started a grass fire."/>
    <s v="     "/>
    <s v="FAS"/>
    <n v="44267"/>
    <s v="Y"/>
    <x v="0"/>
    <m/>
    <s v="N/A"/>
    <m/>
    <s v="3599488705"/>
    <n v="110524318"/>
    <m/>
    <s v="     "/>
    <x v="1"/>
    <s v="PG&amp;E"/>
    <m/>
    <m/>
    <m/>
    <s v="D"/>
    <m/>
    <s v="Unknown"/>
    <m/>
    <s v="Equipment - PG&amp;E"/>
    <s v="34.o. Other"/>
    <s v="Equipment - PG&amp;E"/>
    <s v="All types of equipment / facility failure"/>
    <s v="Service Neutral failure"/>
    <s v="Service Drop"/>
    <m/>
    <m/>
    <m/>
    <s v="Yes"/>
    <s v="Overhead"/>
    <x v="0"/>
    <m/>
    <m/>
    <s v="42461106"/>
    <s v="     "/>
    <s v="Non-HFTD"/>
    <x v="0"/>
    <m/>
    <m/>
    <n v="38.247999999999998"/>
    <n v="-122.33"/>
    <s v="Napa"/>
    <s v="BASALT-1106"/>
    <s v="42461106"/>
    <n v="11000"/>
    <m/>
    <x v="0"/>
    <s v="Napa Fire Department"/>
    <s v="Urban"/>
    <m/>
    <m/>
    <s v="No"/>
    <m/>
    <m/>
    <m/>
    <m/>
    <m/>
    <m/>
    <m/>
    <s v="N"/>
    <s v="N"/>
    <m/>
    <m/>
    <s v="     "/>
    <m/>
    <m/>
    <m/>
    <m/>
    <m/>
    <m/>
    <m/>
    <m/>
    <m/>
    <m/>
    <m/>
    <m/>
    <m/>
    <m/>
    <m/>
    <m/>
    <m/>
    <m/>
    <m/>
  </r>
  <r>
    <s v="20150220"/>
    <s v="     "/>
    <n v="42205"/>
    <s v="7/20"/>
    <x v="0"/>
    <n v="0.63541666666666663"/>
    <s v="30"/>
    <n v="3"/>
    <s v="7"/>
    <x v="2"/>
    <m/>
    <m/>
    <s v="0"/>
    <s v="     "/>
    <m/>
    <m/>
    <s v="N"/>
    <x v="0"/>
    <m/>
    <m/>
    <m/>
    <m/>
    <m/>
    <m/>
    <s v="     "/>
    <x v="1"/>
    <s v="PG&amp;E"/>
    <m/>
    <s v="Vegetation"/>
    <m/>
    <s v="D"/>
    <m/>
    <s v="&lt;0.25"/>
    <s v="Square Feet: ; Acreage: "/>
    <s v="Equipment - PG&amp;E"/>
    <s v="34.o. Other"/>
    <s v="Equipment - PG&amp;E"/>
    <s v="All types of equipment / facility failure"/>
    <m/>
    <m/>
    <m/>
    <m/>
    <m/>
    <s v="0"/>
    <s v="Overhead"/>
    <x v="1"/>
    <s v="Conductor"/>
    <m/>
    <m/>
    <s v="     "/>
    <s v="Non-HFTD"/>
    <x v="0"/>
    <m/>
    <m/>
    <n v="37.762"/>
    <n v="-120.86499999999999"/>
    <s v="Stanislaus"/>
    <s v="COTTLE-1704"/>
    <s v="163711704"/>
    <m/>
    <s v="N/A"/>
    <x v="0"/>
    <s v="OAKDALE CITY FIRE"/>
    <s v="Urban"/>
    <m/>
    <m/>
    <s v="No"/>
    <m/>
    <m/>
    <m/>
    <m/>
    <m/>
    <m/>
    <m/>
    <s v="N"/>
    <s v="N"/>
    <m/>
    <m/>
    <s v="     "/>
    <m/>
    <m/>
    <m/>
    <m/>
    <m/>
    <m/>
    <m/>
    <m/>
    <m/>
    <m/>
    <m/>
    <m/>
    <m/>
    <m/>
    <m/>
    <m/>
    <m/>
    <m/>
    <m/>
  </r>
  <r>
    <s v="20160175"/>
    <s v="     "/>
    <n v="42571"/>
    <s v="7/20"/>
    <x v="0"/>
    <n v="0.2673611111111111"/>
    <s v="30"/>
    <n v="3"/>
    <s v="7"/>
    <x v="6"/>
    <n v="42571"/>
    <n v="0.2673611111111111"/>
    <s v="WIRE DOWN DUE TO BAD BUMP SLEVE"/>
    <s v="     "/>
    <m/>
    <m/>
    <s v="N"/>
    <x v="0"/>
    <s v="1512835"/>
    <s v="16-0051062"/>
    <m/>
    <m/>
    <n v="111806205"/>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VERIZON CALIFORNIA I"/>
    <s v="Overhead"/>
    <x v="3"/>
    <s v="Conductor"/>
    <m/>
    <s v="101861585"/>
    <s v="     "/>
    <s v="Non-HFTD"/>
    <x v="0"/>
    <m/>
    <m/>
    <n v="34.893300000000004"/>
    <n v="-120.351"/>
    <s v="Santa Barbara"/>
    <s v="SISQUOC-1104"/>
    <s v="182811104"/>
    <n v="12000"/>
    <s v="SISQUOC 1104CB"/>
    <x v="0"/>
    <s v="Santa Barbara County FD"/>
    <s v="Herbaceous"/>
    <m/>
    <m/>
    <s v="No"/>
    <m/>
    <m/>
    <m/>
    <m/>
    <m/>
    <m/>
    <m/>
    <s v="N"/>
    <s v="N"/>
    <m/>
    <m/>
    <s v="     "/>
    <m/>
    <m/>
    <m/>
    <m/>
    <m/>
    <m/>
    <m/>
    <m/>
    <m/>
    <m/>
    <m/>
    <m/>
    <m/>
    <m/>
    <m/>
    <m/>
    <m/>
    <m/>
    <m/>
  </r>
  <r>
    <s v="20170225"/>
    <s v="     "/>
    <n v="42936"/>
    <s v="7/20"/>
    <x v="0"/>
    <m/>
    <s v="29"/>
    <n v="3"/>
    <s v="7"/>
    <x v="0"/>
    <n v="42936"/>
    <n v="0.70833333333333337"/>
    <s v="COE TAG FOR C1349,3 OF 3 OPEN AND TAGGED CAUTION"/>
    <s v="     "/>
    <m/>
    <m/>
    <s v="N"/>
    <x v="0"/>
    <s v="1836556"/>
    <m/>
    <m/>
    <m/>
    <m/>
    <m/>
    <s v="     "/>
    <x v="1"/>
    <s v="PG&amp;E"/>
    <m/>
    <s v="Vegetation"/>
    <m/>
    <s v="D"/>
    <m/>
    <s v="&lt;3 meters of linear travel"/>
    <s v="Square Feet: ; Acreage: "/>
    <s v="Equipment - PG&amp;E"/>
    <s v="34.a. Capacitor bank damage or failure"/>
    <s v="Equipment - PG&amp;E"/>
    <s v="All types of equipment / facility failure"/>
    <s v="Capacitor Bank"/>
    <s v="Capacitor Bank"/>
    <m/>
    <m/>
    <m/>
    <s v="PACIFIC BELL"/>
    <s v="Overhead"/>
    <x v="3"/>
    <s v="Capacitor Bank"/>
    <m/>
    <s v="103384380"/>
    <s v="     "/>
    <s v="Non-HFTD"/>
    <x v="0"/>
    <m/>
    <m/>
    <n v="37.926499999999997"/>
    <n v="-121.232"/>
    <s v="San Joaquin"/>
    <s v="WEBER-1109"/>
    <s v="163481109"/>
    <n v="12000"/>
    <m/>
    <x v="0"/>
    <s v="N.A."/>
    <s v="Urban"/>
    <m/>
    <m/>
    <s v="No"/>
    <m/>
    <m/>
    <m/>
    <m/>
    <m/>
    <m/>
    <m/>
    <s v="N"/>
    <s v="N"/>
    <m/>
    <m/>
    <s v="     "/>
    <m/>
    <m/>
    <m/>
    <m/>
    <m/>
    <m/>
    <m/>
    <m/>
    <m/>
    <m/>
    <m/>
    <m/>
    <m/>
    <m/>
    <m/>
    <m/>
    <m/>
    <m/>
    <m/>
  </r>
  <r>
    <s v="MIA201710952"/>
    <s v="     "/>
    <n v="42936"/>
    <s v="7/20"/>
    <x v="0"/>
    <n v="0.58133101851851854"/>
    <s v="29"/>
    <n v="3"/>
    <s v="7"/>
    <x v="0"/>
    <n v="42936"/>
    <n v="0.58125000000000004"/>
    <s v="fallen powerline causing explosion and fire "/>
    <s v="     "/>
    <s v="FAS"/>
    <n v="44245"/>
    <s v="Y"/>
    <x v="0"/>
    <s v="1836448"/>
    <s v="N/A"/>
    <m/>
    <s v="T004091212"/>
    <n v="113066309"/>
    <m/>
    <s v="     "/>
    <x v="0"/>
    <s v="PG&amp;E"/>
    <m/>
    <m/>
    <m/>
    <s v="D"/>
    <m/>
    <s v="&lt;3 meters of linear travel"/>
    <m/>
    <s v="Equipment - PG&amp;E"/>
    <s v="34.m. Connection device damage or failure"/>
    <s v="Equipment - PG&amp;E"/>
    <s v="All types of equipment / facility failure"/>
    <s v="Splice/Clamp/Connector"/>
    <s v="Splice/Clamp/Connector"/>
    <m/>
    <m/>
    <m/>
    <s v="Yes"/>
    <s v="Overhead"/>
    <x v="0"/>
    <m/>
    <m/>
    <s v="CGC: 222695553784 "/>
    <s v="     "/>
    <s v="Non-HFTD"/>
    <x v="0"/>
    <n v="330"/>
    <m/>
    <n v="39.139699999999998"/>
    <n v="-121.051"/>
    <s v="Nevada"/>
    <s v="HIGGINS-1104"/>
    <s v="152691104"/>
    <n v="11000"/>
    <m/>
    <x v="0"/>
    <m/>
    <s v="Rural"/>
    <m/>
    <m/>
    <s v="No"/>
    <m/>
    <m/>
    <m/>
    <m/>
    <m/>
    <m/>
    <m/>
    <s v="N"/>
    <s v="N"/>
    <m/>
    <m/>
    <s v="     "/>
    <m/>
    <m/>
    <m/>
    <m/>
    <m/>
    <m/>
    <m/>
    <m/>
    <m/>
    <m/>
    <m/>
    <m/>
    <m/>
    <m/>
    <m/>
    <m/>
    <m/>
    <m/>
    <m/>
  </r>
  <r>
    <s v="20170221"/>
    <s v="     "/>
    <n v="42936"/>
    <s v="7/20"/>
    <x v="0"/>
    <n v="0.87291666666666667"/>
    <s v="29"/>
    <n v="3"/>
    <s v="7"/>
    <x v="0"/>
    <n v="42936"/>
    <n v="0.87291666666666667"/>
    <s v="#2CU OPEN WIRE SEC GOT TOGETHER MID-SPAN AND WAS SHORTING OUT THE HOTLEG TO NEUTRAL"/>
    <s v="     "/>
    <m/>
    <m/>
    <s v="N"/>
    <x v="0"/>
    <s v="1836646"/>
    <s v="17-0064391"/>
    <m/>
    <m/>
    <n v="113066893"/>
    <s v="EI170720A"/>
    <s v="     "/>
    <x v="1"/>
    <s v="PG&amp;E"/>
    <m/>
    <s v="Building"/>
    <m/>
    <s v="D"/>
    <m/>
    <s v="Structure-only"/>
    <s v="Square Feet: ; Acreage: "/>
    <s v="Wire-Wire Contact"/>
    <s v="35.a. Wire-to-wire contact / contamination"/>
    <s v="Wire-Wire Contact"/>
    <s v="All types of equipment / facility failure"/>
    <s v="Wire-Wire Contact"/>
    <m/>
    <s v="Wire-Wire Contact"/>
    <m/>
    <s v="Line to Ground"/>
    <s v="Unknown"/>
    <s v="Overhead"/>
    <x v="1"/>
    <s v="Conductor"/>
    <m/>
    <s v="101813719"/>
    <s v="     "/>
    <s v="Non-HFTD"/>
    <x v="0"/>
    <m/>
    <m/>
    <n v="37.7361"/>
    <n v="-122.492"/>
    <s v="San Francisco"/>
    <s v="TARAVAL-0402"/>
    <s v="22500402"/>
    <m/>
    <s v="N/A"/>
    <x v="0"/>
    <s v="N.A."/>
    <s v="Urban"/>
    <m/>
    <m/>
    <s v="No"/>
    <m/>
    <m/>
    <m/>
    <m/>
    <m/>
    <m/>
    <m/>
    <s v="N"/>
    <s v="N"/>
    <m/>
    <m/>
    <s v="     "/>
    <m/>
    <m/>
    <m/>
    <m/>
    <m/>
    <m/>
    <m/>
    <m/>
    <m/>
    <m/>
    <m/>
    <m/>
    <m/>
    <m/>
    <m/>
    <m/>
    <m/>
    <m/>
    <m/>
  </r>
  <r>
    <s v="20170223"/>
    <s v="     "/>
    <n v="42936"/>
    <s v="7/20"/>
    <x v="0"/>
    <m/>
    <s v="29"/>
    <n v="3"/>
    <s v="7"/>
    <x v="0"/>
    <n v="42936"/>
    <n v="0.15208333333333332"/>
    <s v="wire down and burned pole need crew to repair,"/>
    <s v="     "/>
    <m/>
    <m/>
    <s v="N"/>
    <x v="0"/>
    <s v="1836063"/>
    <s v="17-0064078"/>
    <m/>
    <m/>
    <m/>
    <m/>
    <s v="     "/>
    <x v="1"/>
    <s v="PG&amp;E"/>
    <m/>
    <s v="Vegetation"/>
    <m/>
    <s v="D"/>
    <m/>
    <s v="0.26-9.99"/>
    <s v="Square Feet: ; Acreage: 2.5"/>
    <s v="Equipment - PG&amp;E"/>
    <s v="34.b. Conductor damage or failure"/>
    <s v="Equipment - PG&amp;E"/>
    <s v="All types of equipment / facility failure"/>
    <s v="Conductor"/>
    <s v="Conductor"/>
    <m/>
    <m/>
    <s v="Open Circuit"/>
    <s v="Unknown"/>
    <s v="Overhead"/>
    <x v="3"/>
    <s v="Conductor"/>
    <m/>
    <s v="102142834"/>
    <s v="     "/>
    <s v="Non-HFTD"/>
    <x v="0"/>
    <m/>
    <m/>
    <n v="38.0642"/>
    <n v="-120.871"/>
    <s v="Calaveras"/>
    <s v="CORRAL-1103"/>
    <s v="162991103"/>
    <n v="12000"/>
    <s v="CORRAL 110314716"/>
    <x v="0"/>
    <s v="chris costales 209 754 2735"/>
    <s v="Herbaceous"/>
    <m/>
    <m/>
    <s v="No"/>
    <s v="10"/>
    <m/>
    <m/>
    <m/>
    <m/>
    <m/>
    <m/>
    <s v="N"/>
    <s v="N"/>
    <m/>
    <m/>
    <s v="     "/>
    <m/>
    <m/>
    <m/>
    <m/>
    <m/>
    <m/>
    <m/>
    <m/>
    <m/>
    <m/>
    <m/>
    <m/>
    <m/>
    <m/>
    <m/>
    <m/>
    <m/>
    <m/>
    <m/>
  </r>
  <r>
    <s v="20170222"/>
    <s v="     "/>
    <n v="42936"/>
    <s v="7/20"/>
    <x v="0"/>
    <m/>
    <s v="29"/>
    <n v="3"/>
    <s v="7"/>
    <x v="0"/>
    <n v="42936"/>
    <n v="7.3611111111111113E-2"/>
    <s v="f6tmjpg,blwn L/A called for crew to replace,small veg.fire"/>
    <s v="     "/>
    <m/>
    <m/>
    <s v="N"/>
    <x v="0"/>
    <s v="1836050"/>
    <m/>
    <m/>
    <m/>
    <m/>
    <m/>
    <s v="     "/>
    <x v="1"/>
    <s v="PG&amp;E"/>
    <m/>
    <s v="Vegetation"/>
    <m/>
    <s v="D"/>
    <m/>
    <s v="&lt;3 meters of linear travel"/>
    <s v="Square Feet: ; Acreage: "/>
    <s v="Equipment - PG&amp;E"/>
    <s v="34.d. Lightning arrestor damage or failure"/>
    <s v="Equipment - PG&amp;E"/>
    <s v="All types of equipment / facility failure"/>
    <s v="Lightning Arrestor"/>
    <s v="Lightning Arrestor"/>
    <m/>
    <m/>
    <m/>
    <s v="Unknown"/>
    <s v="Overhead"/>
    <x v="1"/>
    <s v="Lightning Arrestor"/>
    <m/>
    <s v="100830639"/>
    <s v="     "/>
    <s v="Non-HFTD"/>
    <x v="0"/>
    <m/>
    <m/>
    <n v="36.525399999999998"/>
    <n v="-119.682"/>
    <s v="Fresno"/>
    <s v="KINGSBURG-1116"/>
    <s v="252241116"/>
    <m/>
    <s v="N/A"/>
    <x v="0"/>
    <s v="Unknown"/>
    <s v="Agriculture"/>
    <m/>
    <m/>
    <s v="No"/>
    <m/>
    <m/>
    <m/>
    <m/>
    <m/>
    <m/>
    <m/>
    <s v="N"/>
    <s v="N"/>
    <m/>
    <m/>
    <s v="     "/>
    <m/>
    <m/>
    <m/>
    <m/>
    <m/>
    <m/>
    <m/>
    <m/>
    <m/>
    <m/>
    <m/>
    <m/>
    <m/>
    <m/>
    <m/>
    <m/>
    <m/>
    <m/>
    <m/>
  </r>
  <r>
    <s v="20180523"/>
    <s v="     "/>
    <n v="43301"/>
    <s v="7/20"/>
    <x v="0"/>
    <n v="1.9444444444444445E-2"/>
    <s v="29"/>
    <n v="3"/>
    <s v="7"/>
    <x v="1"/>
    <n v="43301"/>
    <n v="1.9444444444444445E-2"/>
    <s v="&quot;POULE RPTS BASE OF POLE OF FIRE AND POLE LEANING &quot;"/>
    <s v="     "/>
    <s v="FAS"/>
    <m/>
    <s v="N"/>
    <x v="0"/>
    <s v="136009"/>
    <s v="18-0061690"/>
    <m/>
    <m/>
    <m/>
    <m/>
    <s v="     "/>
    <x v="0"/>
    <s v="PG&amp;E"/>
    <m/>
    <m/>
    <m/>
    <s v="D"/>
    <m/>
    <s v="&lt;3 meters of linear travel"/>
    <m/>
    <s v="Equipment - PG&amp;E"/>
    <s v="34.f. Pole damage or failure"/>
    <s v="Equipment - PG&amp;E"/>
    <s v="All types of equipment / facility failure"/>
    <s v="Pole"/>
    <s v="Pole"/>
    <m/>
    <m/>
    <s v="Force Out"/>
    <m/>
    <s v="Overhead"/>
    <x v="3"/>
    <s v="Pole"/>
    <m/>
    <s v="6043"/>
    <s v="     "/>
    <s v="Non-HFTD"/>
    <x v="0"/>
    <m/>
    <m/>
    <n v="37.0471"/>
    <n v="-120.309"/>
    <s v="Madera"/>
    <s v="DAIRYLAND-1109"/>
    <s v="252421109"/>
    <n v="11000"/>
    <s v="DAIRYLAND 1109CB"/>
    <x v="0"/>
    <m/>
    <s v="Rural"/>
    <m/>
    <m/>
    <s v="No"/>
    <m/>
    <m/>
    <m/>
    <m/>
    <m/>
    <m/>
    <m/>
    <s v="N"/>
    <s v="N"/>
    <m/>
    <m/>
    <s v="     "/>
    <m/>
    <m/>
    <m/>
    <m/>
    <m/>
    <m/>
    <m/>
    <m/>
    <m/>
    <m/>
    <m/>
    <m/>
    <m/>
    <m/>
    <m/>
    <m/>
    <m/>
    <m/>
    <m/>
  </r>
  <r>
    <s v="MIA20188069"/>
    <s v="     "/>
    <n v="43301"/>
    <s v="7/20"/>
    <x v="0"/>
    <n v="0.28805555555555556"/>
    <s v="29"/>
    <n v="3"/>
    <s v="7"/>
    <x v="1"/>
    <n v="43301"/>
    <n v="0.28749999999999998"/>
    <s v="2/24/21 see fire agency notes. Fresno county FD reported grass fire with pole involved. Notification reports caused by animal. Unknown size of fire and if FD extinguished. "/>
    <s v="     "/>
    <s v="FAS"/>
    <n v="44251"/>
    <s v="Y"/>
    <x v="0"/>
    <m/>
    <s v="N/A"/>
    <m/>
    <s v="T004372903"/>
    <n v="114804188"/>
    <m/>
    <s v="     "/>
    <x v="0"/>
    <s v="PG&amp;E"/>
    <m/>
    <m/>
    <m/>
    <s v="D"/>
    <m/>
    <s v="Structure-PG&amp;E only"/>
    <m/>
    <s v="Contact - Animal - Other"/>
    <s v="33.b. Animal contact"/>
    <s v="Contact - Animal"/>
    <s v="Contact from object"/>
    <s v="Contact - Animal"/>
    <m/>
    <s v="Contact - Animal"/>
    <s v="Pole"/>
    <m/>
    <s v="No"/>
    <s v="Overhead"/>
    <x v="0"/>
    <m/>
    <m/>
    <s v="120105233"/>
    <s v="     "/>
    <s v="Non-HFTD"/>
    <x v="0"/>
    <m/>
    <m/>
    <n v="36.648099999999999"/>
    <n v="-120.629"/>
    <s v="Fresno"/>
    <s v="PANOCHE-1103"/>
    <m/>
    <n v="11000"/>
    <s v="N/A"/>
    <x v="1"/>
    <m/>
    <s v="Rural"/>
    <m/>
    <m/>
    <s v="No"/>
    <m/>
    <m/>
    <m/>
    <m/>
    <m/>
    <m/>
    <m/>
    <s v="N"/>
    <s v="N"/>
    <m/>
    <m/>
    <s v="     "/>
    <m/>
    <m/>
    <m/>
    <m/>
    <m/>
    <m/>
    <m/>
    <m/>
    <m/>
    <m/>
    <m/>
    <m/>
    <m/>
    <m/>
    <m/>
    <m/>
    <m/>
    <m/>
    <m/>
  </r>
  <r>
    <s v="SAP20188405"/>
    <s v="     "/>
    <n v="43301"/>
    <s v="7/20"/>
    <x v="0"/>
    <m/>
    <s v="29"/>
    <n v="3"/>
    <s v="7"/>
    <x v="1"/>
    <n v="43299"/>
    <m/>
    <s v="Crossarm replaced due to pole fire"/>
    <s v="     "/>
    <s v="SAP"/>
    <n v="44580"/>
    <s v="Y"/>
    <x v="0"/>
    <s v="134349"/>
    <s v="18-0060874"/>
    <m/>
    <s v="T004370831"/>
    <n v="114795642"/>
    <m/>
    <s v="     "/>
    <x v="0"/>
    <s v="PG&amp;E"/>
    <m/>
    <m/>
    <m/>
    <s v="D"/>
    <m/>
    <s v="Structure-PG&amp;E only"/>
    <m/>
    <s v="Contamination"/>
    <s v="36.a. Contamination"/>
    <s v="Equipment - PG&amp;E"/>
    <s v="Crossarm failure"/>
    <s v="Crossarm failure"/>
    <m/>
    <m/>
    <m/>
    <s v="Line to Ground"/>
    <s v="Yes"/>
    <s v="Overhead"/>
    <x v="0"/>
    <s v="Insulator"/>
    <m/>
    <s v="103749484"/>
    <s v="     "/>
    <s v="Non-HFTD"/>
    <x v="0"/>
    <m/>
    <m/>
    <n v="37.932099999999998"/>
    <n v="-122.35299999999999"/>
    <s v="Contra Costa"/>
    <s v="RICHMOND-R-1130"/>
    <m/>
    <m/>
    <s v="RICHMOND R 1130CB"/>
    <x v="0"/>
    <m/>
    <m/>
    <m/>
    <m/>
    <s v="No"/>
    <m/>
    <m/>
    <m/>
    <m/>
    <m/>
    <m/>
    <m/>
    <s v="N"/>
    <s v="N"/>
    <m/>
    <m/>
    <s v="     "/>
    <m/>
    <m/>
    <m/>
    <m/>
    <m/>
    <m/>
    <m/>
    <m/>
    <m/>
    <m/>
    <m/>
    <m/>
    <m/>
    <m/>
    <m/>
    <m/>
    <m/>
    <m/>
    <m/>
  </r>
  <r>
    <s v="20180527"/>
    <s v="     "/>
    <n v="43301"/>
    <s v="7/20"/>
    <x v="0"/>
    <m/>
    <s v="29"/>
    <n v="3"/>
    <s v="7"/>
    <x v="1"/>
    <m/>
    <m/>
    <s v="&quot;PALM TREE GROWN INTO OPEN WIRE SEC LINES&quot;"/>
    <s v="     "/>
    <s v="FAS"/>
    <m/>
    <s v="N"/>
    <x v="0"/>
    <s v="136609"/>
    <m/>
    <m/>
    <m/>
    <m/>
    <m/>
    <s v="     "/>
    <x v="1"/>
    <s v="PG&amp;E"/>
    <m/>
    <m/>
    <m/>
    <s v="D"/>
    <m/>
    <s v="&lt;3 meters of linear travel"/>
    <m/>
    <s v="Vegetation"/>
    <s v="33.a. Veg. contact"/>
    <s v="Vegetation"/>
    <s v="Contact from object"/>
    <s v="Vegetation"/>
    <m/>
    <s v="Contact - Vegetation"/>
    <s v="Conductor - Secondary"/>
    <m/>
    <m/>
    <m/>
    <x v="1"/>
    <m/>
    <m/>
    <m/>
    <s v="     "/>
    <s v="Non-HFTD"/>
    <x v="0"/>
    <m/>
    <m/>
    <n v="37.243299999999998"/>
    <n v="-121.837"/>
    <s v="Santa Clara"/>
    <s v="EDENVALE-2106"/>
    <s v="082952106"/>
    <n v="750"/>
    <s v="N/A"/>
    <x v="0"/>
    <m/>
    <s v="Urban"/>
    <m/>
    <m/>
    <s v="No"/>
    <m/>
    <m/>
    <m/>
    <m/>
    <m/>
    <m/>
    <m/>
    <s v="N"/>
    <s v="N"/>
    <m/>
    <m/>
    <s v="     "/>
    <m/>
    <m/>
    <m/>
    <m/>
    <m/>
    <m/>
    <m/>
    <m/>
    <m/>
    <m/>
    <m/>
    <m/>
    <m/>
    <m/>
    <m/>
    <m/>
    <m/>
    <m/>
    <m/>
  </r>
  <r>
    <s v="20190632"/>
    <s v="     "/>
    <n v="43666"/>
    <s v="7/20"/>
    <x v="0"/>
    <m/>
    <s v="29"/>
    <n v="3"/>
    <s v="7"/>
    <x v="3"/>
    <n v="43666"/>
    <m/>
    <s v="Car destroyed transformer, fire &lt; 1 meter"/>
    <s v="     "/>
    <s v="FAS"/>
    <m/>
    <s v="N"/>
    <x v="0"/>
    <s v="464851"/>
    <s v="19-0079512"/>
    <m/>
    <s v="T004704753"/>
    <n v="0"/>
    <m/>
    <s v="     "/>
    <x v="0"/>
    <s v="PG&amp;E"/>
    <m/>
    <m/>
    <m/>
    <s v="D"/>
    <m/>
    <s v="&lt;3 meters of linear travel"/>
    <m/>
    <s v="Contact - 3rd Party"/>
    <s v="33.e. Other contact from object"/>
    <s v="Contact - 3rd Party"/>
    <m/>
    <m/>
    <m/>
    <m/>
    <m/>
    <s v="Multi-Fault"/>
    <m/>
    <s v="Pad mount"/>
    <x v="0"/>
    <m/>
    <m/>
    <s v="252051109-2100133302{D8582}"/>
    <s v="     "/>
    <s v="Non-HFTD"/>
    <x v="0"/>
    <m/>
    <m/>
    <n v="36.774999999999999"/>
    <n v="-119.836"/>
    <s v="FRESNO"/>
    <s v="ASHLAN-AVE-1109"/>
    <m/>
    <m/>
    <s v="ASHLAN AVE 1109CB"/>
    <x v="0"/>
    <s v="."/>
    <m/>
    <m/>
    <m/>
    <s v="No"/>
    <m/>
    <m/>
    <m/>
    <m/>
    <m/>
    <m/>
    <m/>
    <s v="N"/>
    <s v="N"/>
    <m/>
    <m/>
    <s v="     "/>
    <m/>
    <m/>
    <m/>
    <m/>
    <m/>
    <m/>
    <m/>
    <m/>
    <m/>
    <m/>
    <m/>
    <m/>
    <m/>
    <m/>
    <m/>
    <m/>
    <m/>
    <m/>
    <m/>
  </r>
  <r>
    <s v="20190631"/>
    <s v="     "/>
    <n v="43666"/>
    <s v="7/20"/>
    <x v="0"/>
    <m/>
    <s v="29"/>
    <n v="3"/>
    <s v="7"/>
    <x v="3"/>
    <n v="43666"/>
    <m/>
    <s v="Vegetation caused wire down, fire &lt; 1 meter"/>
    <s v="     "/>
    <s v="FAS"/>
    <m/>
    <s v="N"/>
    <x v="0"/>
    <s v="464793"/>
    <m/>
    <m/>
    <s v="T004704672"/>
    <n v="0"/>
    <m/>
    <s v="     "/>
    <x v="0"/>
    <s v="PG&amp;E"/>
    <m/>
    <m/>
    <m/>
    <s v="D"/>
    <m/>
    <s v="&lt;3 meters of linear travel"/>
    <m/>
    <s v="Vegetation"/>
    <s v="33.a. Veg. contact"/>
    <s v="Vegetation"/>
    <s v="Contact from object"/>
    <s v="Contact - Vegetation"/>
    <m/>
    <s v="Contact - Vegetation"/>
    <m/>
    <m/>
    <m/>
    <s v="Overhead"/>
    <x v="0"/>
    <m/>
    <m/>
    <s v="315821927784"/>
    <s v="     "/>
    <s v="Non-HFTD"/>
    <x v="0"/>
    <m/>
    <m/>
    <n v="37.254300000000001"/>
    <n v="-121.937"/>
    <s v="SANTA CLARA"/>
    <s v="HICKS-1109"/>
    <m/>
    <m/>
    <m/>
    <x v="0"/>
    <s v="UNKNOW"/>
    <m/>
    <m/>
    <m/>
    <s v="No"/>
    <m/>
    <m/>
    <m/>
    <m/>
    <m/>
    <m/>
    <m/>
    <s v="N"/>
    <s v="N"/>
    <m/>
    <m/>
    <s v="     "/>
    <m/>
    <m/>
    <m/>
    <m/>
    <m/>
    <m/>
    <m/>
    <m/>
    <m/>
    <m/>
    <m/>
    <m/>
    <m/>
    <m/>
    <m/>
    <m/>
    <m/>
    <m/>
    <m/>
  </r>
  <r>
    <s v="SAP20195392"/>
    <s v="     "/>
    <n v="43666"/>
    <s v="7/20"/>
    <x v="0"/>
    <m/>
    <s v="29"/>
    <n v="3"/>
    <s v="7"/>
    <x v="3"/>
    <n v="43664"/>
    <m/>
    <s v="UG cond caught fire and burnt in two"/>
    <s v="     "/>
    <s v="SAP"/>
    <n v="44580"/>
    <s v="Y"/>
    <x v="0"/>
    <s v="457437"/>
    <s v="19-0078717"/>
    <m/>
    <s v="T004702433"/>
    <n v="117614526"/>
    <m/>
    <s v="     "/>
    <x v="0"/>
    <s v="PG&amp;E"/>
    <m/>
    <m/>
    <m/>
    <s v="D"/>
    <m/>
    <s v="Structure-PG&amp;E only"/>
    <m/>
    <s v="Equipment - PG&amp;E"/>
    <s v="34.b. Conductor damage or failure"/>
    <s v="Equipment - PG&amp;E"/>
    <s v="Conductor failure-all"/>
    <s v="Conductor failure-all"/>
    <s v="Conductor - All"/>
    <m/>
    <m/>
    <s v="Line to Ground"/>
    <s v="No"/>
    <s v="Underground"/>
    <x v="0"/>
    <s v="Conductor - All"/>
    <m/>
    <s v="102320593"/>
    <s v="     "/>
    <s v="Non-HFTD"/>
    <x v="0"/>
    <m/>
    <m/>
    <n v="37.735599999999998"/>
    <n v="-121.13800000000001"/>
    <s v="San Joaquin"/>
    <s v="RIPON-1703"/>
    <m/>
    <m/>
    <s v="RIPON 17036178"/>
    <x v="0"/>
    <m/>
    <m/>
    <m/>
    <m/>
    <s v="No"/>
    <m/>
    <m/>
    <m/>
    <m/>
    <m/>
    <m/>
    <m/>
    <s v="N"/>
    <s v="N"/>
    <m/>
    <m/>
    <s v="     "/>
    <m/>
    <m/>
    <m/>
    <m/>
    <m/>
    <m/>
    <m/>
    <m/>
    <m/>
    <m/>
    <m/>
    <m/>
    <m/>
    <m/>
    <m/>
    <m/>
    <m/>
    <m/>
    <m/>
  </r>
  <r>
    <s v="20200863"/>
    <s v="     "/>
    <n v="44032"/>
    <s v="7/20"/>
    <x v="0"/>
    <n v="0.45624999999999999"/>
    <s v="30"/>
    <n v="3"/>
    <s v="7"/>
    <x v="4"/>
    <n v="44032"/>
    <n v="0.46388888888888891"/>
    <s v="On July 20, 2020 at 1057 hours, a PG&amp;E troubleman was dispatched to the French Camp 1102 Distribution Circuit  on Maybeck Rd in the city of Stockton and observed a PG&amp;E pole had burnt and fallen to ground with three spans of primary overhead conductors. The responding troubleman reported that no one was on scene when he arrived to provide information on what occurred, but he did find evidence on the pole and surrounding dirt that indicated a vehicle made contact with the pole causing it to fall. A 3 meter - 0.25 acre grass fire was ignited and 8 customers experienced a sustained outage for 218 minutes as a result of this incident. The troubleman created a &quot;Priority A&quot; EC notification and the damage assets were replaced on July 20, 2020. Power was  also restored to all 8 customers at 1448 hours the same day. The responding fire agency is unknown as they had left before the troubleman arrived on scene. The fire was on the unprotected area of San Joaquin County."/>
    <s v="     "/>
    <s v="FAS"/>
    <m/>
    <s v="N"/>
    <x v="0"/>
    <m/>
    <s v="20-0073664"/>
    <m/>
    <s v="T005016246"/>
    <n v="119475216"/>
    <m/>
    <s v="     "/>
    <x v="1"/>
    <s v="PG&amp;E"/>
    <m/>
    <s v="Vegetation"/>
    <m/>
    <s v="D"/>
    <s v="D"/>
    <s v="&lt;0.25"/>
    <m/>
    <s v="Contact - 3rd Party"/>
    <s v="33.d. Vehicle contact"/>
    <s v="Contact - 3rd Party"/>
    <s v="Contact from object"/>
    <s v="Contact - Vehicle"/>
    <m/>
    <s v="Contact - Vehicle"/>
    <s v="Pole"/>
    <s v="Line to Ground"/>
    <m/>
    <s v="Overhead"/>
    <x v="3"/>
    <s v="Pole"/>
    <s v="Primary Conductors"/>
    <s v="Pole ID: 102064223"/>
    <s v="     "/>
    <s v="Non-HFTD"/>
    <x v="0"/>
    <m/>
    <m/>
    <n v="37.914900000000003"/>
    <n v="-121.376"/>
    <s v="San Joaquin"/>
    <s v="FRENCH-CAMP-1102"/>
    <m/>
    <n v="12000"/>
    <m/>
    <x v="0"/>
    <s v="Unknown - Unprotected Area of San Joaquin County"/>
    <s v="Agriculture"/>
    <m/>
    <m/>
    <s v="No"/>
    <m/>
    <m/>
    <m/>
    <m/>
    <m/>
    <m/>
    <m/>
    <s v="N"/>
    <s v="N"/>
    <m/>
    <m/>
    <s v="     "/>
    <m/>
    <m/>
    <m/>
    <m/>
    <m/>
    <m/>
    <m/>
    <m/>
    <m/>
    <m/>
    <m/>
    <m/>
    <m/>
    <m/>
    <m/>
    <m/>
    <m/>
    <m/>
    <m/>
  </r>
  <r>
    <s v="20201788"/>
    <s v="     "/>
    <n v="44032"/>
    <s v="7/20"/>
    <x v="0"/>
    <n v="9.7916666666666666E-2"/>
    <s v="30"/>
    <n v="3"/>
    <s v="7"/>
    <x v="4"/>
    <m/>
    <m/>
    <s v="FAS states fire on site and that a burnt crossarm needs to be replaced. Unsure of cause and size. Going to contact Tman. Tman replied stating he had no recollection of the job. Going to contact FD to determine cause. Received fire incident report from SFFD but am unable to determine exact incident location."/>
    <s v="     "/>
    <s v="FAS"/>
    <m/>
    <s v="Y"/>
    <x v="0"/>
    <m/>
    <m/>
    <m/>
    <s v="T005015768"/>
    <n v="119472664"/>
    <m/>
    <s v="     "/>
    <x v="0"/>
    <s v="PG&amp;E"/>
    <m/>
    <s v="Building"/>
    <m/>
    <s v="D"/>
    <m/>
    <s v="Structure-PG&amp;E only"/>
    <m/>
    <s v="Equipment - PG&amp;E"/>
    <s v="34.b. Conductor damage or failure"/>
    <s v="Equipment - PG&amp;E"/>
    <s v="All types of equipment / facility failure"/>
    <s v="Conductor failure-all"/>
    <s v="Crossarm"/>
    <m/>
    <m/>
    <m/>
    <m/>
    <s v="Overhead"/>
    <x v="3"/>
    <s v="Crossarm"/>
    <m/>
    <m/>
    <s v="     "/>
    <s v="Non-HFTD"/>
    <x v="0"/>
    <m/>
    <m/>
    <n v="37.709200000000003"/>
    <n v="-122.453"/>
    <s v="San Francisco"/>
    <s v="SF-H-1107"/>
    <m/>
    <n v="12000"/>
    <m/>
    <x v="0"/>
    <s v="San Francisco Fire Department"/>
    <s v="Urban"/>
    <m/>
    <m/>
    <s v="No"/>
    <m/>
    <m/>
    <m/>
    <m/>
    <m/>
    <m/>
    <m/>
    <s v="N"/>
    <s v="N"/>
    <m/>
    <m/>
    <s v="     "/>
    <m/>
    <m/>
    <m/>
    <m/>
    <m/>
    <m/>
    <m/>
    <m/>
    <m/>
    <m/>
    <m/>
    <m/>
    <m/>
    <m/>
    <m/>
    <m/>
    <m/>
    <m/>
    <m/>
  </r>
  <r>
    <s v="20211099"/>
    <s v="     "/>
    <n v="44397"/>
    <s v="7/20"/>
    <x v="0"/>
    <n v="0.92986111111111114"/>
    <s v="30"/>
    <n v="3"/>
    <s v="7"/>
    <x v="5"/>
    <n v="44397"/>
    <m/>
    <s v="Troubleman found bird guard on LR M-74  had flashed over, catching fire and ignited a small vegetation fire. One cover was removed because it was causing tracking. The ensuing fire was 1 meter - &lt; 3 meters in size. This information is preliminary."/>
    <s v="     "/>
    <s v="FAS"/>
    <m/>
    <s v="N"/>
    <x v="0"/>
    <m/>
    <m/>
    <m/>
    <s v="T005346817"/>
    <n v="121766000"/>
    <m/>
    <s v="     "/>
    <x v="1"/>
    <s v="PG&amp;E"/>
    <m/>
    <s v="Other"/>
    <s v="Bird guard"/>
    <s v="D"/>
    <s v="D"/>
    <s v="&lt;3 meters of linear travel"/>
    <m/>
    <s v="Equipment - PG&amp;E"/>
    <s v="34.j. Recloser damage or failure"/>
    <s v="Equipment - PG&amp;E"/>
    <s v="All types of equipment / facility failure"/>
    <s v="Recloser failure"/>
    <s v="Recloser"/>
    <m/>
    <m/>
    <m/>
    <s v="Y"/>
    <s v="Overhead"/>
    <x v="3"/>
    <s v="Recloser"/>
    <s v="Reclosure, sectionalizer"/>
    <s v="101909851"/>
    <s v="     "/>
    <s v="Non-HFTD"/>
    <x v="0"/>
    <m/>
    <m/>
    <n v="34.949100000000001"/>
    <n v="-120.381"/>
    <s v="Santa Barbara"/>
    <s v="SANTA-MARIA-1112"/>
    <m/>
    <n v="12000"/>
    <m/>
    <x v="0"/>
    <s v="Santa Maria FD"/>
    <s v="Herbaceous"/>
    <s v="Grass fuel model"/>
    <m/>
    <s v="No"/>
    <m/>
    <m/>
    <m/>
    <m/>
    <m/>
    <m/>
    <m/>
    <s v="N"/>
    <s v="N"/>
    <m/>
    <m/>
    <s v="     "/>
    <m/>
    <m/>
    <m/>
    <m/>
    <m/>
    <m/>
    <m/>
    <m/>
    <m/>
    <m/>
    <m/>
    <m/>
    <m/>
    <m/>
    <m/>
    <m/>
    <m/>
    <m/>
    <m/>
  </r>
  <r>
    <s v="20211108"/>
    <s v="     "/>
    <n v="44397"/>
    <s v="7/20"/>
    <x v="0"/>
    <n v="0.71180555555555558"/>
    <s v="30"/>
    <n v="3"/>
    <s v="7"/>
    <x v="5"/>
    <n v="44397"/>
    <m/>
    <s v="Tree grew into overhead circuit causing lines to come together; This information is preliminary. OIS: 1409337; ILIS: 21-0092582; FOID: T005346700 (JGI1), T005346698 (FWH5-Cxl); EC: 121765853, 121801919, 121801991; PM: 35274579; Circuit ID: 043181104, SAP ID: 101969479, 102012919, 101969480; County &amp; Division: Sonoma"/>
    <s v="     "/>
    <s v="FAS"/>
    <m/>
    <s v="Y"/>
    <x v="0"/>
    <m/>
    <s v="21-0092582"/>
    <m/>
    <s v="T005346700, T005346698"/>
    <m/>
    <m/>
    <s v="     "/>
    <x v="1"/>
    <s v="PG&amp;E"/>
    <m/>
    <s v="Vegetation"/>
    <s v="Conductor, Transformer, Cutouts, Crossarm"/>
    <s v="D"/>
    <s v="D"/>
    <s v="0.26-9.99"/>
    <s v="Approximately 1 acre"/>
    <s v="Vegetation"/>
    <s v="33.a. Veg. contact"/>
    <s v="Vegetation"/>
    <s v="Contact from object"/>
    <s v="Wire-to-wire contact"/>
    <m/>
    <s v="Wire-to-wire contact"/>
    <s v="Conductor - Open Wire Secondary"/>
    <s v="Line to Ground"/>
    <s v="Y"/>
    <s v="Overhead"/>
    <x v="1"/>
    <s v="Conductor - Open Wire Secondary"/>
    <s v="Conductor, Transformer, Cutouts, Crossarm"/>
    <m/>
    <s v="     "/>
    <s v="Non-HFTD"/>
    <x v="0"/>
    <m/>
    <m/>
    <n v="38.398899999999998"/>
    <n v="-122.727"/>
    <s v="Sonoma"/>
    <s v="BELLEVUE-1104"/>
    <m/>
    <m/>
    <s v="N/A"/>
    <x v="0"/>
    <s v="Santa Rosa FD"/>
    <s v="Urban"/>
    <s v="Fire-resistive fuel bed"/>
    <m/>
    <s v="No"/>
    <m/>
    <m/>
    <m/>
    <m/>
    <m/>
    <m/>
    <m/>
    <s v="N"/>
    <s v="N"/>
    <m/>
    <m/>
    <s v="     "/>
    <m/>
    <m/>
    <m/>
    <m/>
    <m/>
    <m/>
    <m/>
    <m/>
    <m/>
    <m/>
    <m/>
    <m/>
    <m/>
    <m/>
    <m/>
    <m/>
    <m/>
    <m/>
    <m/>
  </r>
  <r>
    <s v="20211097"/>
    <s v="     "/>
    <n v="44397"/>
    <s v="7/20"/>
    <x v="0"/>
    <n v="0.65277777777777779"/>
    <s v="30"/>
    <n v="3"/>
    <s v="7"/>
    <x v="5"/>
    <n v="44397"/>
    <m/>
    <s v="Fuse cutout was arcing and ignited a small fire at the base of the pole. The troubleman create an EC tag to have the damaged crossarm, cutouts and transformer replaced as well. The ensuing fire was less than one meter in size. This information is preliminary."/>
    <s v="     "/>
    <s v="FAS"/>
    <m/>
    <s v="N"/>
    <x v="0"/>
    <m/>
    <m/>
    <m/>
    <s v="T005346635"/>
    <n v="121765000"/>
    <m/>
    <s v="     "/>
    <x v="0"/>
    <s v="PG&amp;E"/>
    <m/>
    <s v="Vegetation"/>
    <s v="Crossarm, Cutout, Transformer"/>
    <s v="D"/>
    <s v="D"/>
    <s v="&lt;3 meters of linear travel"/>
    <m/>
    <s v="Equipment - PG&amp;E"/>
    <s v="34.c. Fuse damage or failure"/>
    <s v="Equipment - PG&amp;E"/>
    <s v="All types of equipment / facility failure"/>
    <s v="Fuse failure - all"/>
    <s v="Fuse"/>
    <m/>
    <m/>
    <m/>
    <s v="Y"/>
    <s v="Overhead"/>
    <x v="3"/>
    <s v="Fuse"/>
    <s v="Crossarm, Cutout, Transformer"/>
    <s v="100305466"/>
    <s v="     "/>
    <s v="Non-HFTD"/>
    <x v="0"/>
    <m/>
    <m/>
    <n v="37.547499999999999"/>
    <n v="-122.328"/>
    <s v="San Mateo"/>
    <s v="HILLSDALE-0404"/>
    <m/>
    <n v="4000"/>
    <m/>
    <x v="0"/>
    <s v="San Mateo FD"/>
    <s v="Urban"/>
    <s v="Grass fuel model"/>
    <m/>
    <s v="No"/>
    <m/>
    <m/>
    <m/>
    <m/>
    <m/>
    <m/>
    <m/>
    <s v="N"/>
    <s v="N"/>
    <m/>
    <m/>
    <s v="     "/>
    <m/>
    <m/>
    <m/>
    <m/>
    <m/>
    <m/>
    <m/>
    <m/>
    <m/>
    <m/>
    <m/>
    <m/>
    <m/>
    <m/>
    <m/>
    <m/>
    <m/>
    <m/>
    <m/>
  </r>
  <r>
    <s v="20140088"/>
    <s v="     "/>
    <n v="41841"/>
    <s v="7/21"/>
    <x v="0"/>
    <n v="0.41458333333333336"/>
    <s v="30"/>
    <n v="3"/>
    <s v="7"/>
    <x v="7"/>
    <n v="41841"/>
    <n v="0.41458333333333336"/>
    <s v="PRIMARY WIRE DOWN,ASSIST TMAN FLORES RESTORE OUTAGE PER SW LOG 14-45803"/>
    <s v="     "/>
    <m/>
    <m/>
    <s v="N"/>
    <x v="0"/>
    <s v="1052872"/>
    <s v="14-0045803"/>
    <m/>
    <m/>
    <n v="108579013"/>
    <m/>
    <s v="     "/>
    <x v="1"/>
    <s v="PG&amp;E"/>
    <m/>
    <s v="Vegetation"/>
    <m/>
    <s v="D"/>
    <m/>
    <s v="&lt;0.25"/>
    <s v="Square Feet: ; Acreage: "/>
    <s v="Contact - Animal - Bird"/>
    <s v="33.b. Animal contact"/>
    <s v="Contact - Bird"/>
    <s v="All types of equipment / facility failure"/>
    <s v="Contact - Animal"/>
    <m/>
    <s v="Contact - Animal"/>
    <s v="Conductor"/>
    <s v="Line to Line"/>
    <s v=" "/>
    <s v="Overhead"/>
    <x v="3"/>
    <s v="Conductor"/>
    <m/>
    <s v="3401 Gaffery Rd, Vernalis"/>
    <s v="     "/>
    <s v="Non-HFTD"/>
    <x v="0"/>
    <m/>
    <m/>
    <n v="37.5929"/>
    <n v="-121.342"/>
    <s v="San Joaquin"/>
    <s v="WESTLEY-1101"/>
    <s v="162671101"/>
    <n v="12000"/>
    <s v="WESTLEY 11018660"/>
    <x v="0"/>
    <m/>
    <s v="Herbaceous"/>
    <m/>
    <m/>
    <s v="No"/>
    <m/>
    <m/>
    <m/>
    <m/>
    <m/>
    <m/>
    <m/>
    <s v="N"/>
    <s v="N"/>
    <m/>
    <m/>
    <s v="     "/>
    <m/>
    <m/>
    <m/>
    <m/>
    <m/>
    <m/>
    <m/>
    <m/>
    <m/>
    <m/>
    <m/>
    <m/>
    <m/>
    <m/>
    <m/>
    <m/>
    <m/>
    <m/>
    <m/>
  </r>
  <r>
    <s v="20150221"/>
    <s v="     "/>
    <n v="42206"/>
    <s v="7/21"/>
    <x v="0"/>
    <n v="0.36388888888888887"/>
    <s v="30"/>
    <n v="3"/>
    <s v="7"/>
    <x v="2"/>
    <m/>
    <m/>
    <s v="UNKNOWN CAUSE, PWR/VOLTS GOOD. CHECKED INCIDENT POLE FOR CAUSE, NO EVIDENCE."/>
    <s v="     "/>
    <m/>
    <m/>
    <s v="N"/>
    <x v="0"/>
    <s v="1274471"/>
    <m/>
    <m/>
    <m/>
    <m/>
    <m/>
    <s v="     "/>
    <x v="1"/>
    <s v="PG&amp;E"/>
    <m/>
    <s v="Vegetation"/>
    <m/>
    <s v="D"/>
    <m/>
    <s v="&lt;0.25"/>
    <s v="Square Feet: ; Acreage: "/>
    <s v="Equipment - PG&amp;E"/>
    <s v="34.o. Other"/>
    <s v="Equipment - PG&amp;E"/>
    <s v="All types of equipment / facility failure"/>
    <m/>
    <m/>
    <m/>
    <m/>
    <m/>
    <s v="PACIFIC BELL"/>
    <s v="Overhead"/>
    <x v="1"/>
    <s v="Unknown"/>
    <m/>
    <s v="102178810"/>
    <s v="     "/>
    <s v="Non-HFTD"/>
    <x v="0"/>
    <n v="154"/>
    <m/>
    <n v="39.118099999999998"/>
    <n v="-123.20099999999999"/>
    <s v="Mendocino"/>
    <s v="UKIAH-1113"/>
    <s v="42771113"/>
    <m/>
    <s v="N/A"/>
    <x v="0"/>
    <s v="UKIAH FIRE"/>
    <s v="Urban"/>
    <m/>
    <m/>
    <s v="No"/>
    <m/>
    <m/>
    <m/>
    <m/>
    <m/>
    <m/>
    <m/>
    <s v="N"/>
    <s v="N"/>
    <m/>
    <m/>
    <s v="     "/>
    <m/>
    <m/>
    <m/>
    <m/>
    <m/>
    <m/>
    <m/>
    <m/>
    <m/>
    <m/>
    <m/>
    <m/>
    <m/>
    <m/>
    <m/>
    <m/>
    <m/>
    <m/>
    <m/>
  </r>
  <r>
    <s v="20150222"/>
    <s v="     "/>
    <n v="42206"/>
    <s v="7/21"/>
    <x v="0"/>
    <n v="0.44861111111111113"/>
    <s v="30"/>
    <n v="3"/>
    <s v="7"/>
    <x v="2"/>
    <n v="42206"/>
    <n v="0.44861111111111113"/>
    <s v="0"/>
    <s v="     "/>
    <m/>
    <m/>
    <s v="N"/>
    <x v="0"/>
    <s v="1274575"/>
    <s v="15-0049524"/>
    <m/>
    <m/>
    <n v="110526422"/>
    <m/>
    <s v="     "/>
    <x v="1"/>
    <s v="PG&amp;E"/>
    <m/>
    <s v="Vegetation"/>
    <m/>
    <s v="D"/>
    <m/>
    <s v="&lt;0.25"/>
    <s v="Square Feet: 30 ft dia.; Acreage: "/>
    <s v="Contact - Animal - Bird"/>
    <s v="33.b. Animal contact"/>
    <s v="Contact - Bird"/>
    <s v="All types of equipment / facility failure"/>
    <s v="Contact - Animal"/>
    <m/>
    <s v="Contact - Animal"/>
    <s v="Conductor"/>
    <s v="Line to Ground"/>
    <s v="0"/>
    <s v="Overhead"/>
    <x v="3"/>
    <s v="Conductor"/>
    <m/>
    <s v="e/o dmc s/o cottenwood"/>
    <s v="     "/>
    <s v="Non-HFTD"/>
    <x v="0"/>
    <m/>
    <m/>
    <n v="37.180599999999998"/>
    <n v="-121.062"/>
    <s v="Merced"/>
    <s v="SANTA-NELLA-1104"/>
    <s v="163111102"/>
    <n v="12000"/>
    <s v="GUSTINE 11029100"/>
    <x v="0"/>
    <s v="Cal Fire Dept"/>
    <s v="Agriculture"/>
    <m/>
    <m/>
    <s v="No"/>
    <m/>
    <m/>
    <m/>
    <m/>
    <m/>
    <m/>
    <m/>
    <s v="N"/>
    <s v="N"/>
    <m/>
    <m/>
    <s v="     "/>
    <m/>
    <m/>
    <m/>
    <m/>
    <m/>
    <m/>
    <m/>
    <m/>
    <m/>
    <m/>
    <m/>
    <m/>
    <m/>
    <m/>
    <m/>
    <m/>
    <m/>
    <m/>
    <m/>
  </r>
  <r>
    <s v="MIA20156479"/>
    <s v="     "/>
    <n v="42206"/>
    <s v="7/21"/>
    <x v="0"/>
    <n v="0.10171296296296296"/>
    <s v="30"/>
    <n v="3"/>
    <s v="7"/>
    <x v="2"/>
    <n v="42206"/>
    <n v="0.10138888888888889"/>
    <s v="Xarm and pole fire"/>
    <s v="     "/>
    <s v="FAS"/>
    <n v="44264"/>
    <s v="Y"/>
    <x v="0"/>
    <s v="1274335"/>
    <s v="N/A"/>
    <m/>
    <s v="T003447005"/>
    <n v="110524864"/>
    <m/>
    <s v="     "/>
    <x v="0"/>
    <s v="PG&amp;E"/>
    <m/>
    <m/>
    <m/>
    <s v="D"/>
    <m/>
    <s v="Structure-PG&amp;E only"/>
    <m/>
    <s v="Contamination"/>
    <s v="36.a. Contamination"/>
    <s v="Equipment - PG&amp;E"/>
    <s v="Other"/>
    <s v="Contamination"/>
    <m/>
    <m/>
    <m/>
    <m/>
    <s v="Yes"/>
    <s v="Overhead"/>
    <x v="0"/>
    <m/>
    <m/>
    <s v="100164479"/>
    <s v="     "/>
    <s v="Non-HFTD"/>
    <x v="0"/>
    <m/>
    <m/>
    <n v="35.372199999999999"/>
    <n v="-118.985"/>
    <s v="Kern"/>
    <s v="BAKERSFIELD-2106"/>
    <m/>
    <n v="21000"/>
    <m/>
    <x v="0"/>
    <s v="Bakersfield FD"/>
    <s v="Urban"/>
    <m/>
    <m/>
    <s v="No"/>
    <m/>
    <m/>
    <m/>
    <m/>
    <m/>
    <m/>
    <m/>
    <s v="N"/>
    <s v="N"/>
    <m/>
    <m/>
    <s v="     "/>
    <m/>
    <m/>
    <m/>
    <m/>
    <m/>
    <m/>
    <m/>
    <m/>
    <m/>
    <m/>
    <m/>
    <m/>
    <m/>
    <m/>
    <m/>
    <m/>
    <m/>
    <m/>
    <m/>
  </r>
  <r>
    <s v="SAP201517783"/>
    <s v="     "/>
    <n v="42206"/>
    <s v="7/21"/>
    <x v="0"/>
    <m/>
    <s v="30"/>
    <n v="3"/>
    <s v="7"/>
    <x v="2"/>
    <n v="42204"/>
    <m/>
    <s v="Animal contact caused small grass fire; arcing line; 1 p/s/o fuse 8973"/>
    <s v="     "/>
    <s v="SAP"/>
    <n v="44580"/>
    <s v="Y"/>
    <x v="0"/>
    <s v="5882579"/>
    <s v="N/A"/>
    <m/>
    <s v="T003444443"/>
    <n v="110522549"/>
    <m/>
    <s v="     "/>
    <x v="1"/>
    <s v="PG&amp;E"/>
    <m/>
    <m/>
    <m/>
    <s v="D"/>
    <m/>
    <s v="&lt;0.25"/>
    <m/>
    <s v="Contact - Animal - Other"/>
    <s v="33.b. Animal contact"/>
    <s v="Contact - Animal"/>
    <s v="Animal contact"/>
    <s v="Animal contact"/>
    <m/>
    <s v="Animal contact"/>
    <s v="Conductor - All"/>
    <m/>
    <s v="No"/>
    <s v="Overhead"/>
    <x v="0"/>
    <s v="Conductor - All"/>
    <m/>
    <s v="101606329"/>
    <s v="     "/>
    <s v="Non-HFTD"/>
    <x v="0"/>
    <m/>
    <m/>
    <n v="38.655799999999999"/>
    <n v="-121.794"/>
    <s v="Yolo"/>
    <s v="WOODLAND-1112"/>
    <m/>
    <m/>
    <m/>
    <x v="0"/>
    <s v="Woodland FD"/>
    <m/>
    <m/>
    <m/>
    <s v="No"/>
    <m/>
    <m/>
    <m/>
    <m/>
    <m/>
    <m/>
    <m/>
    <s v="N"/>
    <s v="N"/>
    <m/>
    <m/>
    <s v="     "/>
    <m/>
    <m/>
    <m/>
    <m/>
    <m/>
    <m/>
    <m/>
    <m/>
    <m/>
    <m/>
    <m/>
    <m/>
    <m/>
    <m/>
    <m/>
    <m/>
    <m/>
    <m/>
    <m/>
  </r>
  <r>
    <s v="MIA20155800"/>
    <s v="     "/>
    <n v="42206"/>
    <s v="7/21"/>
    <x v="0"/>
    <n v="1.894675925925926E-2"/>
    <s v="30"/>
    <n v="3"/>
    <s v="7"/>
    <x v="2"/>
    <n v="42206"/>
    <n v="1.8749999999999999E-2"/>
    <s v="Burnt crossarm due to heavy rain"/>
    <s v="     "/>
    <s v="FAS"/>
    <n v="44259"/>
    <s v="Y"/>
    <x v="0"/>
    <s v="1274281"/>
    <s v="N/A"/>
    <m/>
    <s v="T003446935"/>
    <m/>
    <m/>
    <s v="     "/>
    <x v="0"/>
    <s v="PG&amp;E"/>
    <m/>
    <m/>
    <m/>
    <s v="D"/>
    <m/>
    <s v="Structure-PG&amp;E only"/>
    <m/>
    <s v="Weather - Lightning"/>
    <s v="39.a. All Other"/>
    <s v="Weather"/>
    <s v="Weather"/>
    <s v="Weather - Lightning"/>
    <m/>
    <m/>
    <m/>
    <m/>
    <s v="Yes"/>
    <s v="Overhead"/>
    <x v="0"/>
    <m/>
    <m/>
    <s v="100249974"/>
    <s v="     "/>
    <s v="Non-HFTD"/>
    <x v="0"/>
    <m/>
    <m/>
    <n v="35.376199999999997"/>
    <n v="-118.974"/>
    <s v="Kern"/>
    <s v="BAKERSFIELD-1114"/>
    <m/>
    <n v="11000"/>
    <m/>
    <x v="0"/>
    <m/>
    <s v="Urban"/>
    <m/>
    <m/>
    <s v="No"/>
    <m/>
    <m/>
    <m/>
    <m/>
    <m/>
    <m/>
    <m/>
    <s v="N"/>
    <s v="N"/>
    <m/>
    <m/>
    <s v="     "/>
    <m/>
    <m/>
    <m/>
    <m/>
    <m/>
    <m/>
    <m/>
    <m/>
    <m/>
    <m/>
    <m/>
    <m/>
    <m/>
    <m/>
    <m/>
    <m/>
    <m/>
    <m/>
    <m/>
  </r>
  <r>
    <s v="20160180"/>
    <s v="     "/>
    <n v="42572"/>
    <s v="7/21"/>
    <x v="0"/>
    <n v="0.76388888888888884"/>
    <s v="30"/>
    <n v="3"/>
    <s v="7"/>
    <x v="6"/>
    <n v="42572"/>
    <n v="0.7631944444444444"/>
    <s v="crew to make temp repairs tonight"/>
    <s v="     "/>
    <m/>
    <m/>
    <s v="N"/>
    <x v="0"/>
    <s v="1513906"/>
    <s v="16-0051688"/>
    <m/>
    <m/>
    <m/>
    <m/>
    <s v="     "/>
    <x v="1"/>
    <s v="PG&amp;E"/>
    <m/>
    <s v="Vegetation"/>
    <m/>
    <s v="D"/>
    <m/>
    <s v="0.26-9.99"/>
    <s v="Square Feet: ; Acreage: "/>
    <s v="Equipment - PG&amp;E"/>
    <s v="34.j. Recloser damage or failure"/>
    <s v="Equipment - PG&amp;E"/>
    <s v="All types of equipment / facility failure"/>
    <s v="Recloser"/>
    <s v="Recloser"/>
    <m/>
    <m/>
    <s v="Open Circuit"/>
    <m/>
    <s v="Overhead"/>
    <x v="3"/>
    <s v="Other"/>
    <m/>
    <s v="103390807"/>
    <s v="     "/>
    <s v="Non-HFTD"/>
    <x v="0"/>
    <m/>
    <m/>
    <n v="35.592199999999998"/>
    <n v="-120.64700000000001"/>
    <s v="San Luis Obispo"/>
    <s v="TEMPLETON-2109"/>
    <s v="183052109"/>
    <n v="21000"/>
    <s v="TEMPLETON 2109CB"/>
    <x v="0"/>
    <s v="Cal Fire"/>
    <s v="Herbaceous"/>
    <m/>
    <m/>
    <s v="No"/>
    <m/>
    <m/>
    <m/>
    <m/>
    <m/>
    <m/>
    <m/>
    <s v="N"/>
    <s v="N"/>
    <m/>
    <m/>
    <s v="     "/>
    <m/>
    <m/>
    <m/>
    <m/>
    <m/>
    <m/>
    <m/>
    <m/>
    <m/>
    <m/>
    <m/>
    <m/>
    <m/>
    <m/>
    <m/>
    <m/>
    <m/>
    <m/>
    <m/>
  </r>
  <r>
    <s v="20160179"/>
    <s v="     "/>
    <n v="42572"/>
    <s v="7/21"/>
    <x v="0"/>
    <n v="0.73472222222222228"/>
    <s v="30"/>
    <n v="3"/>
    <s v="7"/>
    <x v="6"/>
    <n v="42572"/>
    <n v="0.73472222222222228"/>
    <s v="CREW TO REPL 2 POLES &amp; 1 WIRE FOR 1 SPAN"/>
    <s v="     "/>
    <m/>
    <m/>
    <s v="N"/>
    <x v="0"/>
    <s v="1513884"/>
    <s v="16-0051689"/>
    <m/>
    <m/>
    <n v="111811086"/>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PACIFIC BELL"/>
    <s v="Overhead"/>
    <x v="3"/>
    <s v="Conductor"/>
    <m/>
    <s v="101599745"/>
    <s v="     "/>
    <s v="Non-HFTD"/>
    <x v="0"/>
    <m/>
    <m/>
    <n v="38.494100000000003"/>
    <n v="-121.78700000000001"/>
    <s v="Solano"/>
    <s v="DAVIS-1107"/>
    <s v="62041107"/>
    <n v="12000"/>
    <s v="DAVIS 1107600194"/>
    <x v="0"/>
    <s v="Dixon FD"/>
    <s v="Urban"/>
    <m/>
    <m/>
    <s v="No"/>
    <m/>
    <m/>
    <m/>
    <m/>
    <m/>
    <m/>
    <m/>
    <s v="N"/>
    <s v="N"/>
    <m/>
    <m/>
    <s v="     "/>
    <m/>
    <m/>
    <m/>
    <m/>
    <m/>
    <m/>
    <m/>
    <m/>
    <m/>
    <m/>
    <m/>
    <m/>
    <m/>
    <m/>
    <m/>
    <m/>
    <m/>
    <m/>
    <m/>
  </r>
  <r>
    <s v="20160177"/>
    <s v="     "/>
    <n v="42572"/>
    <s v="7/21"/>
    <x v="0"/>
    <n v="0.54861111111111116"/>
    <s v="30"/>
    <n v="3"/>
    <s v="7"/>
    <x v="6"/>
    <n v="42572"/>
    <n v="0.54861111111111116"/>
    <s v="0"/>
    <s v="     "/>
    <m/>
    <m/>
    <s v="N"/>
    <x v="0"/>
    <s v="1513731"/>
    <s v="16-0051607"/>
    <m/>
    <m/>
    <m/>
    <m/>
    <s v="     "/>
    <x v="1"/>
    <s v="PG&amp;E"/>
    <m/>
    <s v="Vegetation"/>
    <m/>
    <s v="D"/>
    <m/>
    <s v="&lt;0.25"/>
    <s v="Square Feet: ; Acreage: "/>
    <s v="Contact - 3rd Party"/>
    <s v="33.d. Vehicle contact"/>
    <s v="Contact - 3rd Party"/>
    <s v="All types of equipment / facility failure"/>
    <s v="Contact - Vehicle"/>
    <m/>
    <s v="Contact - Vehicle"/>
    <s v="Pole"/>
    <s v="Line to Ground"/>
    <m/>
    <s v="Overhead"/>
    <x v="3"/>
    <s v="Conductor"/>
    <m/>
    <s v="100416773"/>
    <s v="     "/>
    <s v="Non-HFTD"/>
    <x v="0"/>
    <m/>
    <m/>
    <n v="39.496499999999997"/>
    <n v="-121.68899999999999"/>
    <s v="Butte"/>
    <s v="TRES-VIAS-1101"/>
    <s v="103251101"/>
    <n v="12000"/>
    <s v="TRES VIAS 11011982"/>
    <x v="0"/>
    <s v="Cal Fire"/>
    <s v="Agriculture"/>
    <m/>
    <m/>
    <s v="No"/>
    <m/>
    <m/>
    <m/>
    <m/>
    <m/>
    <m/>
    <m/>
    <s v="N"/>
    <s v="N"/>
    <m/>
    <m/>
    <s v="     "/>
    <m/>
    <m/>
    <m/>
    <m/>
    <m/>
    <m/>
    <m/>
    <m/>
    <m/>
    <m/>
    <m/>
    <m/>
    <m/>
    <m/>
    <m/>
    <m/>
    <m/>
    <m/>
    <m/>
  </r>
  <r>
    <s v="20160178"/>
    <s v="     "/>
    <n v="42572"/>
    <s v="7/21"/>
    <x v="0"/>
    <n v="0.5625"/>
    <s v="30"/>
    <n v="3"/>
    <s v="7"/>
    <x v="6"/>
    <n v="42572"/>
    <n v="0.5625"/>
    <s v="REFUSED 9349 OK"/>
    <s v="     "/>
    <m/>
    <m/>
    <s v="N"/>
    <x v="0"/>
    <s v="1513693"/>
    <s v="16-0051576"/>
    <m/>
    <m/>
    <m/>
    <m/>
    <s v="     "/>
    <x v="1"/>
    <s v="PG&amp;E"/>
    <m/>
    <s v="Vegetation"/>
    <m/>
    <s v="D"/>
    <m/>
    <s v="&lt;0.25"/>
    <s v="Square Feet: ; Acreage: "/>
    <s v="Contact - Animal - Bird"/>
    <s v="33.b. Animal contact"/>
    <s v="Contact - Bird"/>
    <s v="All types of equipment / facility failure"/>
    <s v="Contact - Animal"/>
    <m/>
    <s v="Contact - Animal"/>
    <s v="Capacitor Bank"/>
    <s v="Line to Ground"/>
    <s v="PACIFIC BELL"/>
    <s v="Overhead"/>
    <x v="3"/>
    <s v="Capacitor Bank"/>
    <m/>
    <s v="101302589"/>
    <s v="     "/>
    <s v="Non-HFTD"/>
    <x v="0"/>
    <m/>
    <m/>
    <n v="39.167900000000003"/>
    <n v="-121.717"/>
    <s v="Sutter"/>
    <s v="PEASE-1103"/>
    <s v="153751103"/>
    <n v="12000"/>
    <s v="PEASE 11037276"/>
    <x v="0"/>
    <s v="Unknown"/>
    <s v="Agriculture"/>
    <m/>
    <m/>
    <s v="No"/>
    <m/>
    <m/>
    <m/>
    <m/>
    <m/>
    <m/>
    <m/>
    <s v="N"/>
    <s v="N"/>
    <m/>
    <m/>
    <s v="     "/>
    <m/>
    <m/>
    <m/>
    <m/>
    <m/>
    <m/>
    <m/>
    <m/>
    <m/>
    <m/>
    <m/>
    <m/>
    <m/>
    <m/>
    <m/>
    <m/>
    <m/>
    <m/>
    <m/>
  </r>
  <r>
    <s v="20170227"/>
    <s v="     "/>
    <n v="42937"/>
    <s v="7/21"/>
    <x v="0"/>
    <n v="0.85138888888888886"/>
    <s v="29"/>
    <n v="3"/>
    <s v="7"/>
    <x v="0"/>
    <n v="42937"/>
    <n v="0.82916666666666672"/>
    <s v="0"/>
    <s v="     "/>
    <m/>
    <m/>
    <s v="N"/>
    <x v="0"/>
    <s v="1837359"/>
    <s v="17-0064666"/>
    <m/>
    <m/>
    <n v="113070449"/>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1549629"/>
    <s v="     "/>
    <s v="Non-HFTD"/>
    <x v="0"/>
    <n v="255"/>
    <m/>
    <n v="41.0655"/>
    <n v="-121.393"/>
    <s v="Shasta"/>
    <s v="MC-ARTHUR-1101"/>
    <s v="103491101"/>
    <n v="12000"/>
    <s v="MC ARTHUR 11011492"/>
    <x v="0"/>
    <s v="N.A."/>
    <s v="Agriculture"/>
    <m/>
    <m/>
    <s v="No"/>
    <m/>
    <m/>
    <m/>
    <m/>
    <m/>
    <m/>
    <m/>
    <s v="N"/>
    <s v="N"/>
    <m/>
    <m/>
    <s v="     "/>
    <m/>
    <m/>
    <m/>
    <m/>
    <m/>
    <m/>
    <m/>
    <m/>
    <m/>
    <m/>
    <m/>
    <m/>
    <m/>
    <m/>
    <m/>
    <m/>
    <m/>
    <m/>
    <m/>
  </r>
  <r>
    <s v="20170226"/>
    <s v="     "/>
    <n v="42937"/>
    <s v="7/21"/>
    <x v="0"/>
    <n v="0.56041666666666667"/>
    <s v="29"/>
    <n v="3"/>
    <s v="7"/>
    <x v="0"/>
    <n v="42937"/>
    <n v="0.56041666666666667"/>
    <m/>
    <s v="     "/>
    <m/>
    <m/>
    <s v="N"/>
    <x v="0"/>
    <s v="1837118"/>
    <s v="17-0064623"/>
    <m/>
    <m/>
    <m/>
    <m/>
    <s v="     "/>
    <x v="1"/>
    <s v="PG&amp;E"/>
    <m/>
    <s v="Vegetation"/>
    <m/>
    <s v="D"/>
    <m/>
    <s v="0.26-9.99"/>
    <s v="Square Feet: ; Acreage: 1"/>
    <s v="Contact - 3rd Party"/>
    <s v="33.d. Vehicle contact"/>
    <s v="Contact - 3rd Party"/>
    <s v="All types of equipment / facility failure"/>
    <s v="Contact - Vehicle"/>
    <m/>
    <s v="Contact - Vehicle"/>
    <s v="Pole"/>
    <s v="Three Phase Fault"/>
    <s v="Unknown"/>
    <s v="Overhead"/>
    <x v="3"/>
    <s v="Conductor"/>
    <m/>
    <s v="101245524"/>
    <s v="     "/>
    <s v="Non-HFTD"/>
    <x v="0"/>
    <m/>
    <m/>
    <n v="38.268500000000003"/>
    <n v="-120.937"/>
    <s v="Amador"/>
    <s v="CLAY-1103"/>
    <s v="163341103"/>
    <n v="12000"/>
    <s v="CLAY 1103CB"/>
    <x v="0"/>
    <s v="N.A."/>
    <s v="Herbaceous"/>
    <m/>
    <m/>
    <s v="No"/>
    <m/>
    <m/>
    <m/>
    <m/>
    <m/>
    <m/>
    <m/>
    <s v="N"/>
    <s v="N"/>
    <m/>
    <m/>
    <s v="     "/>
    <m/>
    <m/>
    <m/>
    <m/>
    <m/>
    <m/>
    <m/>
    <m/>
    <m/>
    <m/>
    <m/>
    <m/>
    <m/>
    <m/>
    <m/>
    <m/>
    <m/>
    <m/>
    <m/>
  </r>
  <r>
    <s v="MIT20180028"/>
    <s v="     "/>
    <n v="43302"/>
    <s v="7/21"/>
    <x v="0"/>
    <n v="0.87083333333333335"/>
    <s v="29"/>
    <n v="3"/>
    <s v="7"/>
    <x v="1"/>
    <n v="43302"/>
    <n v="0.87083333333333335"/>
    <s v="Third party trimming tree dropped branch into line resulting in an ignition greater than one meter. A homeowner trimming trees dropped a branch into a primary conductor, causing a line to ground fault. Veg sharepoint has incident data here: \\rcshare-nas05\VM\PLANNING\Business Analyst\02)PRIVILEGED_VMFireIncidents\2018\18-0062438_FR_3rdPartyCaused"/>
    <s v="     "/>
    <s v="Missed Ignitions Tracker"/>
    <n v="44270"/>
    <s v="Y"/>
    <x v="0"/>
    <m/>
    <s v="18-0062438"/>
    <m/>
    <m/>
    <m/>
    <m/>
    <s v="     "/>
    <x v="1"/>
    <s v="PG&amp;E"/>
    <m/>
    <m/>
    <m/>
    <s v="D"/>
    <m/>
    <s v="&lt;0.25"/>
    <m/>
    <s v="Vegetation"/>
    <s v="33.a. Veg. contact"/>
    <s v="Vegetation"/>
    <s v="Contact from object"/>
    <s v="Veg. contact"/>
    <m/>
    <s v="Contact - Vegetation"/>
    <s v="Conductor - Primary"/>
    <s v="Line to Ground"/>
    <s v="N"/>
    <s v="Overhead"/>
    <x v="3"/>
    <s v="Conductor - Primary"/>
    <m/>
    <m/>
    <s v="     "/>
    <s v="Non-HFTD"/>
    <x v="0"/>
    <m/>
    <m/>
    <n v="36.7303"/>
    <n v="-119.807"/>
    <s v="Fresno"/>
    <s v="WEST-FRESNO-1107"/>
    <s v="253731107"/>
    <n v="11000"/>
    <s v="WEST FRESNO 110749176"/>
    <x v="0"/>
    <m/>
    <s v="Urban"/>
    <m/>
    <m/>
    <s v="No"/>
    <m/>
    <m/>
    <m/>
    <m/>
    <m/>
    <m/>
    <m/>
    <s v="N"/>
    <s v="N"/>
    <m/>
    <m/>
    <s v="     "/>
    <s v="36.72974000"/>
    <s v="-119.80702000"/>
    <s v="Jul 23 2018 12:00AM"/>
    <s v="3rdParty"/>
    <s v="THIRD PARTY TRIMMER DROPPED A GREEN LIMB ONTO THE PRIMARY LINES. IT CAUSED A SMALL 16 SQUARE FOOT FIRE PUT OUT BY FRESNO FIRE DEPARTMENT. TREE WAS COMPLIANT"/>
    <s v="PECA"/>
    <s v="45"/>
    <s v="19"/>
    <s v="18"/>
    <m/>
    <m/>
    <m/>
    <m/>
    <m/>
    <m/>
    <m/>
    <s v="CrossArm"/>
    <s v="BareWire"/>
    <s v="0"/>
  </r>
  <r>
    <s v="20180535"/>
    <s v="     "/>
    <n v="43302"/>
    <s v="7/21"/>
    <x v="0"/>
    <n v="0.87708333333333333"/>
    <s v="29"/>
    <n v="3"/>
    <s v="7"/>
    <x v="1"/>
    <n v="43302"/>
    <n v="0.87708333333333333"/>
    <s v="ILIS cause &quot;Animal, Bird found&quot;, resulting in wire-down"/>
    <s v="     "/>
    <s v="FAS"/>
    <m/>
    <s v="N"/>
    <x v="0"/>
    <s v="137401"/>
    <s v="18-0062454"/>
    <m/>
    <m/>
    <m/>
    <m/>
    <s v="     "/>
    <x v="1"/>
    <s v="PG&amp;E"/>
    <m/>
    <m/>
    <m/>
    <s v="D"/>
    <m/>
    <s v="&lt;0.25"/>
    <m/>
    <s v="Contact - Animal - Bird"/>
    <s v="33.b. Animal contact"/>
    <s v="Contact - Bird"/>
    <s v="Contact from object"/>
    <s v="Contact - Animal"/>
    <m/>
    <s v="Contact - Animal"/>
    <s v="Conductor"/>
    <s v="Line to Ground"/>
    <m/>
    <s v="Overhead"/>
    <x v="3"/>
    <m/>
    <m/>
    <s v="WIRE DOWN 4 W/O 2617"/>
    <s v="     "/>
    <s v="Non-HFTD"/>
    <x v="0"/>
    <m/>
    <m/>
    <n v="38.8371"/>
    <n v="-121.57299999999999"/>
    <s v="Sutter"/>
    <s v="EAST-NICOLAUS-1101"/>
    <s v="152151101"/>
    <n v="11000"/>
    <s v="EAST NICOLAUS 11011362"/>
    <x v="0"/>
    <m/>
    <s v="Agriculture"/>
    <m/>
    <m/>
    <s v="No"/>
    <m/>
    <m/>
    <m/>
    <m/>
    <m/>
    <m/>
    <m/>
    <s v="N"/>
    <s v="N"/>
    <m/>
    <m/>
    <s v="     "/>
    <m/>
    <m/>
    <m/>
    <m/>
    <m/>
    <m/>
    <m/>
    <m/>
    <m/>
    <m/>
    <m/>
    <m/>
    <m/>
    <m/>
    <m/>
    <m/>
    <m/>
    <m/>
    <m/>
  </r>
  <r>
    <s v="20180533"/>
    <s v="     "/>
    <n v="43302"/>
    <s v="7/21"/>
    <x v="0"/>
    <n v="0.67777777777777781"/>
    <s v="29"/>
    <n v="3"/>
    <s v="7"/>
    <x v="1"/>
    <n v="43302"/>
    <n v="0.67777777777777781"/>
    <s v="&quot;Tree was laying on all three conductors. Started a few small fire&quot;"/>
    <s v="     "/>
    <s v="FAS"/>
    <m/>
    <s v="N"/>
    <x v="0"/>
    <s v="137274"/>
    <s v="18-0062375"/>
    <m/>
    <m/>
    <m/>
    <m/>
    <s v="     "/>
    <x v="1"/>
    <s v="PG&amp;E"/>
    <m/>
    <m/>
    <m/>
    <s v="D"/>
    <m/>
    <s v="&lt;3 meters of linear travel"/>
    <m/>
    <s v="Vegetation"/>
    <s v="33.a. Veg. contact"/>
    <s v="Vegetation"/>
    <s v="Contact from object"/>
    <s v="Vegetation"/>
    <m/>
    <s v="Contact - Vegetation"/>
    <s v="Conductor"/>
    <s v="Line to Line"/>
    <m/>
    <s v="Overhead"/>
    <x v="3"/>
    <m/>
    <m/>
    <s v="3723"/>
    <s v="     "/>
    <s v="Non-HFTD"/>
    <x v="0"/>
    <n v="120"/>
    <m/>
    <n v="40.346400000000003"/>
    <n v="-123.711"/>
    <s v="Humboldt"/>
    <s v="BRIDGEVILLE-1102"/>
    <s v="192461102"/>
    <n v="11000"/>
    <s v="BRIDGEVILLE 110255612"/>
    <x v="0"/>
    <m/>
    <s v="Conifer Forest"/>
    <m/>
    <m/>
    <s v="No"/>
    <m/>
    <m/>
    <m/>
    <m/>
    <m/>
    <m/>
    <m/>
    <s v="N"/>
    <s v="N"/>
    <m/>
    <m/>
    <s v="     "/>
    <s v="40.34388900"/>
    <s v="-123.70916700"/>
    <s v="Jul 23 2018 12:00AM"/>
    <s v="TrunkFail"/>
    <s v="A tan oak broke at the trunk and fell into the lines, throwing sparks and starting a small stump fire which was extinguished by the t-man. The tan oak was alive but showed signs of sudden oak death. There were black fungal nodes on the trunk and some internal rot setting in."/>
    <s v="TAN"/>
    <s v="48"/>
    <s v="14"/>
    <s v="28"/>
    <s v="None"/>
    <s v="Slight"/>
    <s v="N"/>
    <s v="1"/>
    <m/>
    <s v="Hillside"/>
    <s v="B"/>
    <s v="CrossArm"/>
    <s v="BareWire"/>
    <s v="2"/>
  </r>
  <r>
    <s v="20180537"/>
    <s v="     "/>
    <n v="43302"/>
    <s v="7/21"/>
    <x v="0"/>
    <m/>
    <s v="29"/>
    <n v="3"/>
    <s v="7"/>
    <x v="1"/>
    <m/>
    <m/>
    <s v="&quot;Bird got across top OH TX, TX O.K. caused grass fire&quot;"/>
    <s v="     "/>
    <s v="FAS"/>
    <m/>
    <s v="N"/>
    <x v="0"/>
    <m/>
    <m/>
    <m/>
    <m/>
    <m/>
    <m/>
    <s v="     "/>
    <x v="1"/>
    <s v="PG&amp;E"/>
    <m/>
    <m/>
    <m/>
    <s v="D"/>
    <m/>
    <s v="&lt;0.25"/>
    <m/>
    <s v="Contact - Animal - Bird"/>
    <s v="33.b. Animal contact"/>
    <s v="Contact - Bird"/>
    <s v="Contact from object"/>
    <s v="Contact - Animal"/>
    <m/>
    <s v="Contact - Animal"/>
    <s v="Transformer"/>
    <m/>
    <m/>
    <m/>
    <x v="3"/>
    <m/>
    <m/>
    <m/>
    <s v="     "/>
    <s v="Non-HFTD"/>
    <x v="0"/>
    <m/>
    <m/>
    <n v="36.335299999999997"/>
    <n v="-119.747"/>
    <s v="Kings"/>
    <s v="LEMOORE-1104"/>
    <s v="253601104"/>
    <n v="11000"/>
    <m/>
    <x v="0"/>
    <m/>
    <s v="Agriculture"/>
    <m/>
    <m/>
    <s v="No"/>
    <m/>
    <m/>
    <m/>
    <m/>
    <m/>
    <m/>
    <m/>
    <s v="N"/>
    <s v="N"/>
    <m/>
    <m/>
    <s v="     "/>
    <m/>
    <m/>
    <m/>
    <m/>
    <m/>
    <m/>
    <m/>
    <m/>
    <m/>
    <m/>
    <m/>
    <m/>
    <m/>
    <m/>
    <m/>
    <m/>
    <m/>
    <m/>
    <m/>
  </r>
  <r>
    <s v="20190637"/>
    <s v="     "/>
    <n v="43667"/>
    <s v="7/21"/>
    <x v="0"/>
    <m/>
    <s v="30"/>
    <n v="3"/>
    <s v="7"/>
    <x v="3"/>
    <n v="43667"/>
    <n v="0.63472222222222219"/>
    <s v="truck hit pole and caused pole fire"/>
    <s v="     "/>
    <s v="FAS"/>
    <m/>
    <s v="N"/>
    <x v="0"/>
    <s v="465110"/>
    <s v="19-0079612"/>
    <m/>
    <s v="T004705017"/>
    <n v="117624318"/>
    <m/>
    <s v="     "/>
    <x v="1"/>
    <s v="PG&amp;E"/>
    <m/>
    <m/>
    <m/>
    <s v="D"/>
    <m/>
    <s v="&lt;3 meters of linear travel"/>
    <m/>
    <s v="Contact - 3rd Party"/>
    <s v="33.d. Vehicle contact"/>
    <s v="Contact - 3rd Party"/>
    <s v="Contact from object"/>
    <s v="Contact - Vehicle"/>
    <m/>
    <s v="Contact - Vehicle"/>
    <s v="Pole"/>
    <s v="Line to Line"/>
    <m/>
    <s v="Overhead"/>
    <x v="3"/>
    <s v="Pole"/>
    <m/>
    <s v="102345568"/>
    <s v="     "/>
    <s v="Non-HFTD"/>
    <x v="0"/>
    <m/>
    <m/>
    <n v="37.632199999999997"/>
    <n v="-122.12"/>
    <s v="ALAMEDA"/>
    <s v="MT-EDEN-1110"/>
    <m/>
    <m/>
    <s v="MT EDEN 1110CB"/>
    <x v="0"/>
    <s v="Hayward FD"/>
    <s v="Urban"/>
    <m/>
    <m/>
    <s v="No"/>
    <m/>
    <m/>
    <m/>
    <m/>
    <m/>
    <m/>
    <m/>
    <s v="N"/>
    <s v="N"/>
    <m/>
    <m/>
    <s v="     "/>
    <m/>
    <m/>
    <m/>
    <m/>
    <m/>
    <m/>
    <m/>
    <m/>
    <m/>
    <m/>
    <m/>
    <m/>
    <m/>
    <m/>
    <m/>
    <m/>
    <m/>
    <m/>
    <m/>
  </r>
  <r>
    <s v="20190640"/>
    <s v="     "/>
    <n v="43667"/>
    <s v="7/21"/>
    <x v="0"/>
    <m/>
    <s v="30"/>
    <n v="3"/>
    <s v="7"/>
    <x v="3"/>
    <n v="43667"/>
    <n v="0.4465277777777778"/>
    <s v="ILIS states 3rd party contact with high voltage"/>
    <s v="     "/>
    <s v="FAS"/>
    <m/>
    <s v="N"/>
    <x v="0"/>
    <s v="465003"/>
    <s v="19-0079564"/>
    <m/>
    <s v="T004704899"/>
    <n v="117624260"/>
    <m/>
    <s v="     "/>
    <x v="1"/>
    <s v="PG&amp;E"/>
    <m/>
    <m/>
    <m/>
    <s v="D"/>
    <m/>
    <s v="&lt;3 meters of linear travel"/>
    <m/>
    <s v="Contact - 3rd Party"/>
    <s v="33.e. Other contact from object"/>
    <s v="Contact - 3rd Party"/>
    <s v="Contact from object"/>
    <s v="Contact - Other"/>
    <m/>
    <s v="Contact - Other"/>
    <s v="Conductor - Secondary"/>
    <s v="Force Out"/>
    <m/>
    <s v="Overhead"/>
    <x v="1"/>
    <s v="Conductor - Secondary"/>
    <m/>
    <s v="Mtr#1004290776"/>
    <s v="     "/>
    <s v="Non-HFTD"/>
    <x v="0"/>
    <m/>
    <m/>
    <n v="36.758099999999999"/>
    <n v="-119.77800000000001"/>
    <s v="FRESNO"/>
    <s v="MANCHESTER-1109"/>
    <m/>
    <m/>
    <s v="N/A"/>
    <x v="0"/>
    <s v="Fresno FD"/>
    <s v="Urban"/>
    <m/>
    <m/>
    <s v="No"/>
    <m/>
    <m/>
    <m/>
    <m/>
    <m/>
    <m/>
    <m/>
    <s v="N"/>
    <s v="N"/>
    <m/>
    <m/>
    <s v="     "/>
    <m/>
    <m/>
    <m/>
    <m/>
    <m/>
    <m/>
    <m/>
    <m/>
    <m/>
    <m/>
    <m/>
    <m/>
    <m/>
    <m/>
    <m/>
    <m/>
    <m/>
    <m/>
    <m/>
  </r>
  <r>
    <s v="20200860"/>
    <s v="     "/>
    <n v="44033"/>
    <s v="7/21"/>
    <x v="0"/>
    <n v="0.7583333333333333"/>
    <s v="30"/>
    <n v="3"/>
    <s v="7"/>
    <x v="4"/>
    <n v="44033"/>
    <n v="0.75069444444444444"/>
    <s v="On July 21, 2020 at 1812 hours, a PG&amp;E troubleman was dispatched to the Vaca Dixon 1101 Distribution Circuit on Aldridge Rd in Vacaville and observed a switch failure. Initial analysis indicates PG&amp;E equipment failure resulted in an ignition. The responding troubleman found blown fuses at 40329. He patrolled the area and found a no good elbow connector at subsurface switch 4210. The elbow connector failed and caught fire but the fire was limited to PG&amp;E assets and was extinguished by a PG&amp;E employee. All damaged assets were repaired and replaced through notification 119484240."/>
    <s v="     "/>
    <s v="FAS"/>
    <m/>
    <s v="N"/>
    <x v="0"/>
    <s v="969452"/>
    <s v="20-0074452"/>
    <m/>
    <s v="T005017610"/>
    <n v="119484240"/>
    <m/>
    <s v="     "/>
    <x v="0"/>
    <s v="PG&amp;E"/>
    <m/>
    <s v="Other"/>
    <m/>
    <s v="D"/>
    <s v="D"/>
    <s v="Structure-PG&amp;E only"/>
    <m/>
    <s v="Equipment - PG&amp;E"/>
    <s v="34.m. Connection device damage or failure"/>
    <s v="Equipment - PG&amp;E"/>
    <s v="All types of equipment / facility failure"/>
    <s v="Splice/Clamp/Connector"/>
    <s v="Underground Elbow Connector"/>
    <m/>
    <m/>
    <s v="Line to Ground"/>
    <m/>
    <s v="Subsurface"/>
    <x v="3"/>
    <s v="Underground Elbow Connector"/>
    <s v="Elbow connector"/>
    <s v="Sub SW: 4210"/>
    <s v="     "/>
    <s v="Non-HFTD"/>
    <x v="0"/>
    <m/>
    <m/>
    <n v="38.400599999999997"/>
    <n v="-121.956"/>
    <s v="Solano"/>
    <s v="VACA-DIXON-1101"/>
    <m/>
    <n v="12000"/>
    <m/>
    <x v="0"/>
    <s v="PG&amp;E Employee"/>
    <s v="Urban"/>
    <m/>
    <m/>
    <s v="No"/>
    <m/>
    <m/>
    <m/>
    <m/>
    <m/>
    <m/>
    <m/>
    <s v="N"/>
    <s v="N"/>
    <m/>
    <m/>
    <s v="     "/>
    <m/>
    <m/>
    <m/>
    <m/>
    <m/>
    <m/>
    <m/>
    <m/>
    <m/>
    <m/>
    <m/>
    <m/>
    <m/>
    <m/>
    <m/>
    <m/>
    <m/>
    <m/>
    <m/>
  </r>
  <r>
    <s v="20211102"/>
    <s v="     "/>
    <n v="44398"/>
    <s v="7/21"/>
    <x v="0"/>
    <n v="0.45208333333333334"/>
    <s v="30"/>
    <n v="3"/>
    <s v="7"/>
    <x v="5"/>
    <m/>
    <m/>
    <s v="Two fuses at capacitor C642 blew and the capacitor flashed and burnt. The resulting fire was &lt; 3 meters in length, the fire was suppressed by Auburn  fire department. PG&amp;E crew was called to remove the unit. This information is preliminary. Added OIS: TR8102156; FOID: T005347284 (MJPG); CE F-Tag: 121768697; EC A-Tag: 121769253; Pin #: 308456; PM: 35279369, 35277965; Circuit ID: 152531101, SAP Eqp ID: 103708301, 41118861; County: Placer; Division: Sierra"/>
    <s v="     "/>
    <s v="FAS"/>
    <m/>
    <s v="N"/>
    <x v="0"/>
    <m/>
    <m/>
    <m/>
    <s v="T005347284"/>
    <m/>
    <m/>
    <s v="     "/>
    <x v="1"/>
    <s v="PG&amp;E"/>
    <m/>
    <s v="Other"/>
    <s v="Capacitor bank"/>
    <s v="D"/>
    <s v="D"/>
    <s v="&lt;3 meters of linear travel"/>
    <m/>
    <s v="Equipment - PG&amp;E"/>
    <s v="34.a. Capacitor bank damage or failure"/>
    <s v="Equipment - PG&amp;E"/>
    <s v="All types of equipment / facility failure"/>
    <s v="Capacitor bank failure"/>
    <s v="Capacitor Bank"/>
    <m/>
    <m/>
    <m/>
    <s v="N"/>
    <s v="Overhead"/>
    <x v="3"/>
    <s v="Capacitor Bank"/>
    <s v="Capacitor"/>
    <m/>
    <s v="     "/>
    <s v="Non-HFTD"/>
    <x v="0"/>
    <n v="300"/>
    <m/>
    <n v="38.886000000000003"/>
    <n v="-121.075"/>
    <s v="Placer"/>
    <s v="FLINT-1101"/>
    <m/>
    <n v="12000"/>
    <m/>
    <x v="0"/>
    <s v="Auburn FD"/>
    <s v="Urban"/>
    <s v="Grass fuel model"/>
    <m/>
    <s v="No"/>
    <m/>
    <m/>
    <m/>
    <m/>
    <m/>
    <m/>
    <m/>
    <s v="N"/>
    <s v="N"/>
    <m/>
    <m/>
    <s v="     "/>
    <m/>
    <m/>
    <m/>
    <m/>
    <m/>
    <m/>
    <m/>
    <m/>
    <m/>
    <m/>
    <m/>
    <m/>
    <m/>
    <m/>
    <m/>
    <m/>
    <m/>
    <m/>
    <m/>
  </r>
  <r>
    <s v="20140090"/>
    <s v="     "/>
    <n v="41842"/>
    <s v="7/22"/>
    <x v="0"/>
    <n v="0.83958333333333335"/>
    <s v="30"/>
    <n v="3"/>
    <s v="7"/>
    <x v="7"/>
    <n v="41842"/>
    <n v="0.83958333333333335"/>
    <s v="XFMR POLE DOWN WITH WIRE DOWN HOT, STARTED FIRE"/>
    <s v="     "/>
    <m/>
    <m/>
    <s v="N"/>
    <x v="0"/>
    <s v="1053668"/>
    <s v="14-0046278"/>
    <m/>
    <s v="T003161986"/>
    <n v="108581277"/>
    <m/>
    <s v="     "/>
    <x v="1"/>
    <s v="PG&amp;E"/>
    <m/>
    <s v="Vegetation"/>
    <m/>
    <s v="D"/>
    <m/>
    <s v="&lt;0.25"/>
    <s v="Square Feet: ; Acreage: "/>
    <s v="Equipment - PG&amp;E"/>
    <s v="34.f. Pole damage or failure"/>
    <s v="Equipment - PG&amp;E"/>
    <s v="All types of equipment / facility failure"/>
    <s v="Pole"/>
    <s v="Pole"/>
    <m/>
    <m/>
    <s v="Line to Ground"/>
    <s v=" "/>
    <s v="Overhead"/>
    <x v="1"/>
    <s v="Transformer"/>
    <m/>
    <s v="101012452"/>
    <s v="     "/>
    <s v="Non-HFTD"/>
    <x v="0"/>
    <n v="320"/>
    <m/>
    <n v="37.951599999999999"/>
    <n v="-120.46"/>
    <s v="Tuolumne"/>
    <s v="PEORIA-FLAT-1705"/>
    <s v="163781705"/>
    <m/>
    <s v="N/A"/>
    <x v="0"/>
    <m/>
    <s v="Urban"/>
    <m/>
    <m/>
    <s v="No"/>
    <m/>
    <m/>
    <m/>
    <m/>
    <m/>
    <m/>
    <m/>
    <s v="N"/>
    <s v="N"/>
    <m/>
    <m/>
    <s v="     "/>
    <m/>
    <m/>
    <m/>
    <m/>
    <m/>
    <m/>
    <m/>
    <m/>
    <m/>
    <m/>
    <m/>
    <m/>
    <m/>
    <m/>
    <m/>
    <m/>
    <m/>
    <m/>
    <m/>
  </r>
  <r>
    <s v="20140089"/>
    <s v="     "/>
    <n v="41842"/>
    <s v="7/22"/>
    <x v="0"/>
    <n v="0.62013888888888891"/>
    <s v="30"/>
    <n v="3"/>
    <s v="7"/>
    <x v="7"/>
    <m/>
    <m/>
    <s v="replaced conections at pole.  was small grass fire at base of pole"/>
    <s v="     "/>
    <m/>
    <m/>
    <s v="N"/>
    <x v="0"/>
    <s v="1053539"/>
    <m/>
    <m/>
    <m/>
    <m/>
    <m/>
    <s v="     "/>
    <x v="1"/>
    <s v="PG&amp;E"/>
    <m/>
    <s v="Vegetation"/>
    <m/>
    <s v="D"/>
    <m/>
    <s v="&lt;0.25"/>
    <s v="Square Feet: ; Acreage: "/>
    <s v="Equipment - PG&amp;E"/>
    <s v="34.o. Other"/>
    <s v="Equipment - PG&amp;E"/>
    <s v="All types of equipment / facility failure"/>
    <m/>
    <m/>
    <m/>
    <m/>
    <m/>
    <s v="Verizon"/>
    <s v="Overhead"/>
    <x v="1"/>
    <s v="Conductor"/>
    <m/>
    <s v="100607514"/>
    <s v="     "/>
    <s v="Non-HFTD"/>
    <x v="0"/>
    <n v="553"/>
    <m/>
    <n v="37.068600000000004"/>
    <n v="-121.67"/>
    <s v="Santa Clara"/>
    <s v="MORGAN-HILL-2105"/>
    <s v="83242105"/>
    <m/>
    <s v="N/A"/>
    <x v="1"/>
    <m/>
    <s v="Hardwood Woodland"/>
    <m/>
    <m/>
    <s v="No"/>
    <m/>
    <m/>
    <m/>
    <m/>
    <m/>
    <m/>
    <m/>
    <s v="N"/>
    <s v="N"/>
    <m/>
    <m/>
    <s v="     "/>
    <m/>
    <m/>
    <m/>
    <m/>
    <m/>
    <m/>
    <m/>
    <m/>
    <m/>
    <m/>
    <m/>
    <m/>
    <m/>
    <m/>
    <m/>
    <m/>
    <m/>
    <m/>
    <m/>
  </r>
  <r>
    <s v="20150223"/>
    <s v="     "/>
    <n v="42207"/>
    <s v="7/22"/>
    <x v="0"/>
    <n v="0.46041666666666664"/>
    <s v="30"/>
    <n v="3"/>
    <s v="7"/>
    <x v="2"/>
    <m/>
    <m/>
    <s v="TREE PUSHED SEC TO GETHER BURNING THE NUTERAL WIRE DOWN INCEDENT # 15-7930"/>
    <s v="     "/>
    <m/>
    <m/>
    <s v="N"/>
    <x v="0"/>
    <s v="1275288"/>
    <m/>
    <m/>
    <m/>
    <m/>
    <m/>
    <s v="     "/>
    <x v="1"/>
    <s v="PG&amp;E"/>
    <m/>
    <s v="Vegetation"/>
    <m/>
    <s v="D"/>
    <m/>
    <s v="&lt;3 meters of linear travel"/>
    <s v="Square Feet: ; Acreage: "/>
    <s v="Vegetation"/>
    <s v="33.a. Veg. contact"/>
    <s v="Vegetation"/>
    <s v="All types of equipment / facility failure"/>
    <s v="Contact - Vegetation"/>
    <m/>
    <s v="Contact - Vegetation"/>
    <s v="Conductor"/>
    <m/>
    <s v="0"/>
    <s v="Overhead"/>
    <x v="1"/>
    <s v="Conductor"/>
    <m/>
    <s v="102308149"/>
    <s v="     "/>
    <s v="Non-HFTD"/>
    <x v="0"/>
    <m/>
    <m/>
    <n v="38.120600000000003"/>
    <n v="-122.248"/>
    <s v="Solano"/>
    <s v="HIGHWAY-1106"/>
    <s v="42651106"/>
    <m/>
    <s v="N/A"/>
    <x v="0"/>
    <s v="Vallejo FD"/>
    <s v="Urban"/>
    <m/>
    <m/>
    <s v="No"/>
    <m/>
    <m/>
    <m/>
    <m/>
    <m/>
    <m/>
    <m/>
    <s v="N"/>
    <s v="N"/>
    <m/>
    <m/>
    <s v="     "/>
    <m/>
    <m/>
    <m/>
    <m/>
    <m/>
    <m/>
    <m/>
    <m/>
    <m/>
    <m/>
    <m/>
    <m/>
    <m/>
    <m/>
    <m/>
    <m/>
    <m/>
    <m/>
    <m/>
  </r>
  <r>
    <s v="SAP201517771"/>
    <s v="     "/>
    <n v="42207"/>
    <s v="7/22"/>
    <x v="0"/>
    <m/>
    <s v="30"/>
    <n v="3"/>
    <s v="7"/>
    <x v="2"/>
    <n v="42205"/>
    <m/>
    <s v="Pole replaced due to pole fire; failed fuse 6075"/>
    <s v="     "/>
    <s v="SAP"/>
    <n v="44580"/>
    <s v="Y"/>
    <x v="0"/>
    <s v="1273984"/>
    <s v="15-0049216"/>
    <m/>
    <s v="T003446034"/>
    <n v="110524019"/>
    <m/>
    <s v="     "/>
    <x v="0"/>
    <s v="PG&amp;E"/>
    <m/>
    <m/>
    <m/>
    <s v="D"/>
    <m/>
    <s v="Structure-PG&amp;E only"/>
    <m/>
    <s v="Equipment - PG&amp;E"/>
    <s v="34.c. Fuse damage or failure"/>
    <s v="Equipment - PG&amp;E"/>
    <s v="Fuse failure - all"/>
    <s v="Fuse failure - all"/>
    <s v="Fuse"/>
    <m/>
    <m/>
    <s v="Force Out"/>
    <s v="Yes"/>
    <s v="Overhead"/>
    <x v="0"/>
    <s v="Fuse"/>
    <m/>
    <s v="101228926"/>
    <s v="     "/>
    <s v="Non-HFTD"/>
    <x v="0"/>
    <m/>
    <m/>
    <n v="36.937899999999999"/>
    <n v="-120.001"/>
    <s v="Madera"/>
    <s v="BORDEN-1102"/>
    <m/>
    <m/>
    <s v="BORDEN 1102CB"/>
    <x v="0"/>
    <m/>
    <m/>
    <m/>
    <m/>
    <s v="No"/>
    <m/>
    <m/>
    <m/>
    <m/>
    <m/>
    <m/>
    <m/>
    <s v="N"/>
    <s v="N"/>
    <m/>
    <m/>
    <s v="     "/>
    <m/>
    <m/>
    <m/>
    <m/>
    <m/>
    <m/>
    <m/>
    <m/>
    <m/>
    <m/>
    <m/>
    <m/>
    <m/>
    <m/>
    <m/>
    <m/>
    <m/>
    <m/>
    <m/>
  </r>
  <r>
    <s v="20160183"/>
    <s v="     "/>
    <n v="42573"/>
    <s v="7/22"/>
    <x v="0"/>
    <n v="0.59097222222222223"/>
    <s v="30"/>
    <n v="3"/>
    <s v="7"/>
    <x v="6"/>
    <n v="42573"/>
    <n v="0.59097222222222223"/>
    <s v="3 BROKEN POLES, 1 PRIMARY POLE AND 2 SEC POLE, SERVICE,, FIRE, DUMP TRUCK BUCKET IN AIR WHILE DRIVING PULLED WIRES DOWN RAOD, TAG IS IN"/>
    <s v="     "/>
    <m/>
    <m/>
    <s v="N"/>
    <x v="0"/>
    <s v="1514309"/>
    <s v="16-0051883"/>
    <m/>
    <m/>
    <m/>
    <m/>
    <s v="     "/>
    <x v="1"/>
    <s v="PG&amp;E"/>
    <m/>
    <s v="Vegetation"/>
    <m/>
    <s v="D"/>
    <m/>
    <s v="0.26-9.99"/>
    <s v="Square Feet: ; Acreage: 4"/>
    <s v="Contact - 3rd Party"/>
    <s v="33.d. Vehicle contact"/>
    <s v="Contact - 3rd Party"/>
    <s v="All types of equipment / facility failure"/>
    <s v="Contact - Vehicle"/>
    <m/>
    <s v="Contact - Vehicle"/>
    <s v="Pole"/>
    <s v="Line to Ground"/>
    <m/>
    <s v="Overhead"/>
    <x v="3"/>
    <s v="Conductor"/>
    <m/>
    <s v="100346440"/>
    <s v="     "/>
    <s v="Non-HFTD"/>
    <x v="0"/>
    <m/>
    <m/>
    <n v="39.7121"/>
    <n v="-121.81399999999999"/>
    <s v="Butte"/>
    <s v="BUTTE-1105"/>
    <s v="103081106"/>
    <n v="12000"/>
    <s v="NOTRE DAME 1103317782"/>
    <x v="0"/>
    <s v="Cal Fire"/>
    <s v="Urban"/>
    <m/>
    <m/>
    <s v="No"/>
    <s v="10"/>
    <m/>
    <m/>
    <m/>
    <m/>
    <m/>
    <m/>
    <s v="N"/>
    <s v="N"/>
    <m/>
    <m/>
    <s v="     "/>
    <m/>
    <m/>
    <m/>
    <m/>
    <m/>
    <m/>
    <m/>
    <m/>
    <m/>
    <m/>
    <m/>
    <m/>
    <m/>
    <m/>
    <m/>
    <m/>
    <m/>
    <m/>
    <m/>
  </r>
  <r>
    <s v="20160182"/>
    <s v="     "/>
    <n v="42573"/>
    <s v="7/22"/>
    <x v="0"/>
    <n v="0.1986111111111111"/>
    <s v="30"/>
    <n v="3"/>
    <s v="7"/>
    <x v="6"/>
    <n v="42573"/>
    <n v="0.1986111111111111"/>
    <s v="fire burned pole.crew to replace. unknown cause of fire at this time."/>
    <s v="     "/>
    <m/>
    <m/>
    <s v="N"/>
    <x v="0"/>
    <s v="1514007"/>
    <s v="16-0051731"/>
    <m/>
    <m/>
    <m/>
    <m/>
    <s v="     "/>
    <x v="1"/>
    <s v="PG&amp;E"/>
    <m/>
    <s v="Vegetation"/>
    <m/>
    <s v="D"/>
    <m/>
    <s v="0.26-9.99"/>
    <s v="Square Feet: ; Acreage: 1.5"/>
    <s v="Equipment - PG&amp;E"/>
    <s v="34.o. Other"/>
    <s v="Equipment - PG&amp;E"/>
    <s v="All types of equipment / facility failure"/>
    <m/>
    <m/>
    <m/>
    <m/>
    <s v="Force Out"/>
    <m/>
    <s v="Overhead"/>
    <x v="3"/>
    <s v="Conductor"/>
    <m/>
    <s v="101207784"/>
    <s v="     "/>
    <s v="Non-HFTD"/>
    <x v="0"/>
    <m/>
    <m/>
    <n v="37.346499999999999"/>
    <n v="-120.93300000000001"/>
    <s v="Merced"/>
    <s v="LIVINGSTON-1105"/>
    <s v="252261105"/>
    <n v="12000"/>
    <s v="LIVINGSTON 110553156"/>
    <x v="0"/>
    <s v="Merced County FD"/>
    <s v="Agriculture"/>
    <m/>
    <m/>
    <s v="No"/>
    <m/>
    <m/>
    <m/>
    <m/>
    <m/>
    <m/>
    <m/>
    <s v="N"/>
    <s v="N"/>
    <m/>
    <m/>
    <s v="     "/>
    <m/>
    <m/>
    <m/>
    <m/>
    <m/>
    <m/>
    <m/>
    <m/>
    <m/>
    <m/>
    <m/>
    <m/>
    <m/>
    <m/>
    <m/>
    <m/>
    <m/>
    <m/>
    <m/>
  </r>
  <r>
    <s v="SAP201614403"/>
    <s v="     "/>
    <n v="42573"/>
    <s v="7/22"/>
    <x v="0"/>
    <m/>
    <s v="30"/>
    <n v="3"/>
    <s v="7"/>
    <x v="6"/>
    <n v="42571"/>
    <m/>
    <s v="pole fire caused by palm tree; melted primary insulators and service; meter 1007342740"/>
    <s v="     "/>
    <s v="SAP"/>
    <n v="44580"/>
    <s v="Y"/>
    <x v="0"/>
    <s v="1512836"/>
    <s v="16-0051058"/>
    <m/>
    <s v="T003735227"/>
    <n v="111806566"/>
    <m/>
    <s v="     "/>
    <x v="0"/>
    <s v="PG&amp;E"/>
    <m/>
    <m/>
    <m/>
    <s v="D"/>
    <m/>
    <s v="Structure-PG&amp;E only"/>
    <m/>
    <s v="Vegetation"/>
    <s v="33.a. Veg. contact"/>
    <s v="Vegetation"/>
    <s v="Veg. contact"/>
    <s v="Veg. contact"/>
    <m/>
    <s v="Veg. contact"/>
    <s v="Insulator"/>
    <s v="None"/>
    <s v="Yes"/>
    <s v="Overhead"/>
    <x v="0"/>
    <s v="Insulator"/>
    <m/>
    <s v="100245370"/>
    <s v="     "/>
    <s v="Non-HFTD"/>
    <x v="0"/>
    <m/>
    <m/>
    <n v="35.354999999999997"/>
    <n v="-119.07299999999999"/>
    <s v="Kern"/>
    <s v="STOCKDALE-2114"/>
    <m/>
    <m/>
    <s v="STOCKDALE 21144151"/>
    <x v="0"/>
    <m/>
    <m/>
    <m/>
    <m/>
    <s v="No"/>
    <m/>
    <m/>
    <m/>
    <m/>
    <m/>
    <m/>
    <m/>
    <s v="N"/>
    <s v="N"/>
    <m/>
    <m/>
    <s v="     "/>
    <m/>
    <m/>
    <m/>
    <m/>
    <m/>
    <m/>
    <m/>
    <m/>
    <m/>
    <m/>
    <m/>
    <m/>
    <m/>
    <m/>
    <m/>
    <m/>
    <m/>
    <m/>
    <m/>
  </r>
  <r>
    <s v="20170230"/>
    <s v="     "/>
    <n v="42938"/>
    <s v="7/22"/>
    <x v="0"/>
    <m/>
    <s v="29"/>
    <n v="3"/>
    <s v="7"/>
    <x v="0"/>
    <n v="42938"/>
    <n v="0.66666666666666663"/>
    <s v="3RD PARTY  R UWE GELLNER,2856 GRAHAM RD, ARCATA FELL TREE THRU LINE"/>
    <s v="     "/>
    <m/>
    <m/>
    <s v="N"/>
    <x v="0"/>
    <s v="1837768"/>
    <s v="17-0064750"/>
    <m/>
    <m/>
    <n v="113071615"/>
    <m/>
    <s v="     "/>
    <x v="1"/>
    <s v="PG&amp;E"/>
    <m/>
    <s v="Vegetation"/>
    <m/>
    <s v="D"/>
    <m/>
    <s v="&lt;0.25"/>
    <s v="Square Feet: ; Acreage: "/>
    <s v="Vegetation"/>
    <s v="33.a. Veg. contact"/>
    <s v="Vegetation"/>
    <s v="All types of equipment / facility failure"/>
    <s v="Contact - Vegetation"/>
    <m/>
    <s v="Contact - Vegetation"/>
    <s v="Conductor"/>
    <s v="Line to Line"/>
    <s v="PACIFIC BELL"/>
    <s v="Overhead"/>
    <x v="3"/>
    <s v="Conductor"/>
    <m/>
    <s v="100983827"/>
    <s v="     "/>
    <s v="Non-HFTD"/>
    <x v="0"/>
    <m/>
    <m/>
    <n v="40.831400000000002"/>
    <n v="-124.054"/>
    <s v="Humboldt"/>
    <s v="ARCATA-1122"/>
    <s v="192021122"/>
    <n v="12000"/>
    <s v="ARCATA 112293912"/>
    <x v="0"/>
    <s v="BATTALION CHIEF CURT WATKINS, 707-825.2000"/>
    <s v="Conifer Forest"/>
    <m/>
    <m/>
    <s v="No"/>
    <m/>
    <m/>
    <m/>
    <m/>
    <m/>
    <m/>
    <m/>
    <s v="N"/>
    <s v="N"/>
    <m/>
    <m/>
    <s v="     "/>
    <s v="40.83143400"/>
    <s v="-124.05388500"/>
    <s v="Jul 24 2017 12:00AM"/>
    <s v="3rdParty"/>
    <s v="Property owner attempted to cut down a large healthy douglas fir for firewood. The chainsaw jammed, causing him to loose control of the direction of the fall, then causing the tree to accidentally fall through the lines. Wire fell to the ground and small spot fires started along the right-of-way."/>
    <s v="FIRD"/>
    <s v="100"/>
    <s v="19"/>
    <s v="20"/>
    <m/>
    <m/>
    <m/>
    <m/>
    <m/>
    <m/>
    <m/>
    <s v="CrossArm"/>
    <s v="BareWire"/>
    <s v="6"/>
  </r>
  <r>
    <s v="20180538"/>
    <s v="     "/>
    <n v="43303"/>
    <s v="7/22"/>
    <x v="0"/>
    <n v="0.7319444444444444"/>
    <s v="30"/>
    <n v="3"/>
    <s v="7"/>
    <x v="1"/>
    <n v="43303"/>
    <n v="0.7319444444444444"/>
    <m/>
    <s v="     "/>
    <s v="FAS"/>
    <m/>
    <s v="N"/>
    <x v="0"/>
    <s v="137683"/>
    <s v="18-0062523"/>
    <m/>
    <m/>
    <m/>
    <m/>
    <s v="     "/>
    <x v="0"/>
    <s v="PG&amp;E"/>
    <m/>
    <m/>
    <m/>
    <s v="D"/>
    <m/>
    <s v="0.26-9.99"/>
    <m/>
    <s v="Equipment - PG&amp;E"/>
    <s v="34.f. Pole damage or failure"/>
    <s v="Equipment - PG&amp;E"/>
    <s v="All types of equipment / facility failure"/>
    <s v="Pole"/>
    <s v="Pole"/>
    <m/>
    <m/>
    <s v="Line to Line"/>
    <m/>
    <s v="Overhead"/>
    <x v="3"/>
    <s v="Pole"/>
    <m/>
    <s v="11542"/>
    <s v="     "/>
    <s v="Non-HFTD"/>
    <x v="0"/>
    <m/>
    <m/>
    <n v="37.365099999999998"/>
    <n v="-120.602"/>
    <s v="Merced"/>
    <s v="ATWATER-1104"/>
    <s v="253611104"/>
    <n v="11000"/>
    <s v="ATWATER 1104CB"/>
    <x v="0"/>
    <m/>
    <s v="Urban"/>
    <m/>
    <m/>
    <s v="No"/>
    <m/>
    <m/>
    <m/>
    <m/>
    <m/>
    <m/>
    <m/>
    <s v="N"/>
    <s v="N"/>
    <m/>
    <m/>
    <s v="     "/>
    <m/>
    <m/>
    <m/>
    <m/>
    <m/>
    <m/>
    <m/>
    <m/>
    <m/>
    <m/>
    <m/>
    <m/>
    <m/>
    <m/>
    <m/>
    <m/>
    <m/>
    <m/>
    <m/>
  </r>
  <r>
    <s v="20180540"/>
    <s v="     "/>
    <n v="43303"/>
    <s v="7/22"/>
    <x v="0"/>
    <m/>
    <s v="30"/>
    <n v="3"/>
    <s v="7"/>
    <x v="1"/>
    <m/>
    <m/>
    <s v="Cause unknown."/>
    <s v="     "/>
    <s v="FAS"/>
    <m/>
    <s v="N"/>
    <x v="0"/>
    <m/>
    <m/>
    <m/>
    <m/>
    <m/>
    <m/>
    <s v="     "/>
    <x v="0"/>
    <s v="PG&amp;E"/>
    <m/>
    <m/>
    <m/>
    <s v="D"/>
    <m/>
    <s v="&lt;0.25"/>
    <m/>
    <s v="Equipment - PG&amp;E"/>
    <s v="34.f. Pole damage or failure"/>
    <s v="Equipment - PG&amp;E"/>
    <s v="All types of equipment / facility failure"/>
    <s v="Pole"/>
    <s v="Pole"/>
    <m/>
    <m/>
    <m/>
    <m/>
    <m/>
    <x v="3"/>
    <s v="Pole"/>
    <m/>
    <m/>
    <s v="     "/>
    <s v="Non-HFTD"/>
    <x v="0"/>
    <m/>
    <m/>
    <n v="37.762900000000002"/>
    <n v="-121.34099999999999"/>
    <s v="San Joaquin"/>
    <s v="BANTA-1102"/>
    <s v="162471102"/>
    <n v="11000"/>
    <m/>
    <x v="0"/>
    <m/>
    <s v="Rural"/>
    <m/>
    <m/>
    <s v="No"/>
    <m/>
    <m/>
    <m/>
    <m/>
    <m/>
    <m/>
    <m/>
    <s v="N"/>
    <s v="N"/>
    <m/>
    <m/>
    <s v="     "/>
    <m/>
    <m/>
    <m/>
    <m/>
    <m/>
    <m/>
    <m/>
    <m/>
    <m/>
    <m/>
    <m/>
    <m/>
    <m/>
    <m/>
    <m/>
    <m/>
    <m/>
    <m/>
    <m/>
  </r>
  <r>
    <s v="20190648"/>
    <s v="     "/>
    <n v="43668"/>
    <s v="7/22"/>
    <x v="0"/>
    <m/>
    <s v="30"/>
    <n v="3"/>
    <s v="7"/>
    <x v="3"/>
    <n v="43668"/>
    <m/>
    <s v="Structure fire, damaged car, no evidence of PG&amp;E equipment failure"/>
    <s v="     "/>
    <s v="FAS"/>
    <m/>
    <s v="N"/>
    <x v="0"/>
    <s v="465212"/>
    <m/>
    <m/>
    <s v="T004705145"/>
    <n v="0"/>
    <m/>
    <s v="     "/>
    <x v="0"/>
    <s v="PG&amp;E"/>
    <m/>
    <m/>
    <m/>
    <s v="D"/>
    <m/>
    <s v="Structure-only"/>
    <m/>
    <s v="Equipment - PG&amp;E"/>
    <s v="34.o. Other"/>
    <s v="Equipment - PG&amp;E"/>
    <m/>
    <m/>
    <s v=""/>
    <m/>
    <m/>
    <m/>
    <m/>
    <s v="Other (Comments)"/>
    <x v="0"/>
    <s v=""/>
    <m/>
    <s v="314644939895"/>
    <s v="     "/>
    <s v="Non-HFTD"/>
    <x v="0"/>
    <m/>
    <m/>
    <n v="37.581499999999998"/>
    <n v="-122.349"/>
    <s v="SAN MATEO"/>
    <s v="SAN-MATEO-2102"/>
    <m/>
    <m/>
    <m/>
    <x v="0"/>
    <m/>
    <m/>
    <m/>
    <m/>
    <s v="No"/>
    <m/>
    <m/>
    <m/>
    <m/>
    <m/>
    <m/>
    <m/>
    <s v="N"/>
    <s v="N"/>
    <m/>
    <m/>
    <s v="     "/>
    <m/>
    <m/>
    <m/>
    <m/>
    <m/>
    <m/>
    <m/>
    <m/>
    <m/>
    <m/>
    <m/>
    <m/>
    <m/>
    <m/>
    <m/>
    <m/>
    <m/>
    <m/>
    <m/>
  </r>
  <r>
    <s v="SAP20195382"/>
    <s v="     "/>
    <n v="43668"/>
    <s v="7/22"/>
    <x v="0"/>
    <m/>
    <s v="30"/>
    <n v="3"/>
    <s v="7"/>
    <x v="3"/>
    <n v="43666"/>
    <m/>
    <s v="1889 Dutton Ave in Santa Rosa; bird contact caused burnt open jumper at n/o riser 8271; pole fire"/>
    <s v="     "/>
    <s v="SAP"/>
    <n v="44580"/>
    <s v="Y"/>
    <x v="0"/>
    <s v="464529"/>
    <s v="19-0079495"/>
    <m/>
    <s v="T004704646"/>
    <n v="117623952"/>
    <m/>
    <s v="     "/>
    <x v="0"/>
    <s v="PG&amp;E"/>
    <m/>
    <m/>
    <m/>
    <s v="D"/>
    <m/>
    <s v="Structure-PG&amp;E only"/>
    <m/>
    <s v="Contact - Animal - Bird"/>
    <s v="33.b. Animal contact"/>
    <s v="Contact - Bird"/>
    <s v="Other"/>
    <s v="Other"/>
    <m/>
    <s v="Other"/>
    <s v="Jumper"/>
    <s v="Line to Ground"/>
    <s v="Yes"/>
    <s v="Overhead"/>
    <x v="0"/>
    <s v="Jumper"/>
    <m/>
    <s v="103322468"/>
    <s v="     "/>
    <s v="Non-HFTD"/>
    <x v="0"/>
    <m/>
    <m/>
    <n v="38.414499999999997"/>
    <n v="-122.724"/>
    <s v="Sonoma"/>
    <s v="SANTA-ROSA-A-1102"/>
    <m/>
    <m/>
    <s v="SANTA ROSA A 1102CB"/>
    <x v="0"/>
    <s v="extinguished by home owner"/>
    <m/>
    <m/>
    <m/>
    <s v="No"/>
    <m/>
    <m/>
    <m/>
    <m/>
    <m/>
    <m/>
    <m/>
    <s v="N"/>
    <s v="N"/>
    <m/>
    <m/>
    <s v="     "/>
    <m/>
    <m/>
    <m/>
    <m/>
    <m/>
    <m/>
    <m/>
    <m/>
    <m/>
    <m/>
    <m/>
    <m/>
    <m/>
    <m/>
    <m/>
    <m/>
    <m/>
    <m/>
    <m/>
  </r>
  <r>
    <s v="20200866"/>
    <s v="     "/>
    <n v="44034"/>
    <s v="7/22"/>
    <x v="0"/>
    <n v="0.55138888888888893"/>
    <s v="30"/>
    <n v="3"/>
    <s v="7"/>
    <x v="4"/>
    <n v="44034"/>
    <n v="0.54513888888888884"/>
    <s v="On July 22, 2020 at 1314 hours, a PG&amp;E Troubleman was dispatched to the Corcoran 1116 12kV Distribution Circuit on 6th Avenue along the Highline Canal, Corcoran in response to customer reports of an explosion on a pole. Initial analysis indicates PG&amp;E equipment failed due to contact with a bird nest caused the ignition. PG&amp;E Troubleman reports that the capacitor bank, #3 kyle, flashed causing a small grass fire approximately 30'x50'. A tag was created to replace all the oil filled kyles with vacuum style. Fire was suppressed by the customer."/>
    <s v="     "/>
    <s v="FAS"/>
    <m/>
    <s v="N"/>
    <x v="0"/>
    <s v="970036"/>
    <s v="20-0074715"/>
    <m/>
    <s v="T005018324"/>
    <n v="119487889"/>
    <m/>
    <s v="     "/>
    <x v="1"/>
    <s v="PG&amp;E"/>
    <m/>
    <s v="Vegetation"/>
    <m/>
    <s v="D"/>
    <s v="D"/>
    <s v="&lt;0.25"/>
    <s v="30'x50'"/>
    <s v="Contact - Animal - Nest"/>
    <s v="33.e. Other contact from object"/>
    <s v="Contact - Nest"/>
    <s v="Contact from object"/>
    <s v="Contact - Nest"/>
    <m/>
    <s v="Contact - Nest"/>
    <s v="Capacitor Bank"/>
    <s v="Line to Ground"/>
    <m/>
    <s v="Overhead"/>
    <x v="3"/>
    <s v="Capacitor Bank"/>
    <s v="Oil filled kyles"/>
    <s v="Capacitor: 5C"/>
    <s v="     "/>
    <s v="Non-HFTD"/>
    <x v="0"/>
    <m/>
    <m/>
    <n v="36.189"/>
    <n v="-119.563"/>
    <s v="Kings"/>
    <s v="CORCORAN-1116"/>
    <m/>
    <n v="12000"/>
    <m/>
    <x v="0"/>
    <s v="Customer"/>
    <s v="Herbaceous"/>
    <m/>
    <m/>
    <s v="No"/>
    <m/>
    <m/>
    <m/>
    <m/>
    <m/>
    <m/>
    <m/>
    <s v="N"/>
    <s v="N"/>
    <m/>
    <m/>
    <s v="     "/>
    <m/>
    <m/>
    <m/>
    <m/>
    <m/>
    <m/>
    <m/>
    <m/>
    <m/>
    <m/>
    <m/>
    <m/>
    <m/>
    <m/>
    <m/>
    <m/>
    <m/>
    <m/>
    <m/>
  </r>
  <r>
    <s v="20200865"/>
    <s v="     "/>
    <n v="44034"/>
    <s v="7/22"/>
    <x v="0"/>
    <n v="0.48749999999999999"/>
    <s v="30"/>
    <n v="3"/>
    <s v="7"/>
    <x v="4"/>
    <n v="44034"/>
    <n v="0.47222222222222221"/>
    <s v="On July 22, 2020 at 1142 hours, a PG&amp;E Troubleman was dispatched to the Wheatland 1104 12kV Distribution Circuit near Sheridan Lincoln Boulevard, north of Nader Lane, Sheridan in response to a wire down outage. Initial analysis indicates third-party contact caused the ignition. It is suspected that the downed conductor was attributable to contact with the bed of a dump truck. PG&amp;E Troubleman reported that mid-span is what appeared to be a fresh pile of dirt directly under where the lines would be. Troubleman also reported that the conductor was out of line in the span as though it was pulled up on the hillside.  Additionally, the PG&amp;E Troubleman reports that one end of the conductor had scrape marks along it and the other end was balled up, which appears consistent with stretching until failure. The approximately 1 acre fire was suppressed by Cal Fire."/>
    <s v="     "/>
    <s v="FAS"/>
    <m/>
    <s v="N"/>
    <x v="0"/>
    <s v="969940"/>
    <s v="20-0074696"/>
    <m/>
    <s v="T005018223"/>
    <n v="119487956"/>
    <m/>
    <s v="     "/>
    <x v="1"/>
    <s v="PG&amp;E"/>
    <m/>
    <s v="Vegetation"/>
    <m/>
    <s v="D"/>
    <s v="D"/>
    <s v="0.26-9.99"/>
    <s v="1 acre"/>
    <s v="Contact - 3rd Party"/>
    <s v="33.d. Vehicle contact"/>
    <s v="Contact - 3rd Party"/>
    <s v="Contact from object"/>
    <s v="Contact - Vehicle"/>
    <m/>
    <s v="Contact - Vehicle"/>
    <s v="Conductor - Primary"/>
    <s v="Line to Line"/>
    <m/>
    <s v="Overhead"/>
    <x v="3"/>
    <s v="Conductor - Primary"/>
    <s v="Pole, Conductor - Primary"/>
    <s v="Circuit ID: 152811104 "/>
    <s v="     "/>
    <s v="Non-HFTD"/>
    <x v="0"/>
    <m/>
    <m/>
    <n v="38.954900000000002"/>
    <n v="-121.358"/>
    <s v="Placer"/>
    <s v="WHEATLAND-1104"/>
    <m/>
    <n v="12000"/>
    <m/>
    <x v="0"/>
    <s v="Cal Fire"/>
    <s v="Urban"/>
    <m/>
    <m/>
    <s v="No"/>
    <s v="1"/>
    <m/>
    <m/>
    <m/>
    <m/>
    <s v="SHERIDAN"/>
    <m/>
    <s v="N"/>
    <s v="N"/>
    <m/>
    <m/>
    <s v="     "/>
    <m/>
    <m/>
    <m/>
    <m/>
    <m/>
    <m/>
    <m/>
    <m/>
    <m/>
    <m/>
    <m/>
    <m/>
    <m/>
    <m/>
    <m/>
    <m/>
    <m/>
    <m/>
    <m/>
  </r>
  <r>
    <s v="20200864"/>
    <s v="     "/>
    <n v="44034"/>
    <s v="7/22"/>
    <x v="0"/>
    <n v="0.47916666666666669"/>
    <s v="30"/>
    <n v="3"/>
    <s v="7"/>
    <x v="4"/>
    <n v="44034"/>
    <n v="0.47708333333333336"/>
    <s v="On July 22, 2020 at 1152 hours, a PG&amp;E Troubleman patrolled the Valley Home 1703 17kV Distribution Circuit number 162981703, near State Route Highway 4 at Milton Road in Oakdale. He observed a pole down at the feature cut-out 3341. Initial analysis indicates there was a third party tractor trailer rig versus passenger car vehicle collision, resulting in a broken pole and downed primary overhead conductors on the South side of State Route 4, and inevitably causing a grass fire. The City of Modesto Fire Department responded to and extinguished the approximately 40 to 50 acre Snow fire. The 132-minute outage affected 207 customers. We replaced the third party damaged pole, one guy wire, and two crossarms. All the repairs were completed and the line was returned to service on July 22, 2020. This information is preliminary."/>
    <s v="     "/>
    <s v="FAS"/>
    <m/>
    <s v="N"/>
    <x v="0"/>
    <s v="969950"/>
    <s v="20-0074686"/>
    <m/>
    <s v="T005018213, T005018215, T005018216, T005018226"/>
    <n v="119487525"/>
    <m/>
    <s v="     "/>
    <x v="1"/>
    <s v="PG&amp;E"/>
    <m/>
    <s v="Vegetation"/>
    <m/>
    <s v="D"/>
    <s v="D"/>
    <s v="10-99"/>
    <s v="estamate 35 acers"/>
    <s v="Contact - 3rd Party"/>
    <s v="33.d. Vehicle contact"/>
    <s v="Contact - 3rd Party"/>
    <s v="Contact from object"/>
    <s v="Contact - Vehicle"/>
    <m/>
    <s v="Contact - Vehicle"/>
    <s v="Pole"/>
    <s v="Line to Line"/>
    <m/>
    <s v="Overhead"/>
    <x v="3"/>
    <s v="Pole"/>
    <s v="Pole, Primary Conductors, Guy Wire, Crossarms"/>
    <s v="Circuit ID: 162981703, SAP ID: 103180643"/>
    <s v="     "/>
    <s v="Non-HFTD"/>
    <x v="0"/>
    <m/>
    <m/>
    <n v="37.944699999999997"/>
    <n v="-120.84399999999999"/>
    <s v="Stanislaus"/>
    <s v="VALLEY-HOME-1703"/>
    <m/>
    <n v="17000"/>
    <m/>
    <x v="0"/>
    <s v="Modesto FD"/>
    <s v="Herbaceous"/>
    <m/>
    <m/>
    <s v="No"/>
    <s v="50"/>
    <s v="0"/>
    <s v="0"/>
    <s v="0"/>
    <s v="0"/>
    <s v="SNOW"/>
    <m/>
    <s v="N"/>
    <s v="N"/>
    <m/>
    <m/>
    <s v="     "/>
    <m/>
    <m/>
    <m/>
    <m/>
    <m/>
    <m/>
    <m/>
    <m/>
    <m/>
    <m/>
    <m/>
    <m/>
    <m/>
    <m/>
    <m/>
    <m/>
    <m/>
    <m/>
    <m/>
  </r>
  <r>
    <s v="20140091"/>
    <s v="     "/>
    <n v="41843"/>
    <s v="7/23"/>
    <x v="0"/>
    <n v="0.51111111111111107"/>
    <s v="30"/>
    <n v="3"/>
    <s v="7"/>
    <x v="7"/>
    <n v="41843"/>
    <n v="0.51111111111111107"/>
    <s v="repair wire down"/>
    <s v="     "/>
    <m/>
    <m/>
    <s v="N"/>
    <x v="0"/>
    <s v="1054059"/>
    <s v="14-0046429"/>
    <m/>
    <m/>
    <n v="109251477"/>
    <m/>
    <s v="     "/>
    <x v="1"/>
    <s v="PG&amp;E"/>
    <m/>
    <s v="Other"/>
    <s v="Vehicle"/>
    <s v="D"/>
    <m/>
    <s v="Structure-only"/>
    <s v="Square Feet: ; Acreage: "/>
    <s v="Contact - 3rd Party"/>
    <s v="33.d. Vehicle contact"/>
    <s v="Contact - 3rd Party"/>
    <s v="All types of equipment / facility failure"/>
    <s v="Contact - Vehicle"/>
    <m/>
    <s v="Contact - Vehicle"/>
    <s v="Pole"/>
    <s v="Line to Ground"/>
    <s v=" "/>
    <s v="Overhead"/>
    <x v="3"/>
    <s v="Conductor"/>
    <m/>
    <s v="103351214"/>
    <s v="     "/>
    <s v="Non-HFTD"/>
    <x v="0"/>
    <m/>
    <m/>
    <n v="35.290999999999997"/>
    <n v="-120.65900000000001"/>
    <s v="San Luis Obispo"/>
    <s v="GOLDTREE-1105"/>
    <s v="182581105"/>
    <n v="12000"/>
    <s v="N/A"/>
    <x v="0"/>
    <s v="San Luis Obispo FD"/>
    <s v="Urban"/>
    <m/>
    <m/>
    <s v="No"/>
    <m/>
    <m/>
    <m/>
    <m/>
    <m/>
    <m/>
    <m/>
    <s v="N"/>
    <s v="N"/>
    <m/>
    <m/>
    <s v="     "/>
    <m/>
    <m/>
    <m/>
    <m/>
    <m/>
    <m/>
    <m/>
    <m/>
    <m/>
    <m/>
    <m/>
    <m/>
    <m/>
    <m/>
    <m/>
    <m/>
    <m/>
    <m/>
    <m/>
  </r>
  <r>
    <s v="20150226"/>
    <s v="     "/>
    <n v="42208"/>
    <s v="7/23"/>
    <x v="0"/>
    <n v="0.83611111111111114"/>
    <s v="30"/>
    <n v="3"/>
    <s v="7"/>
    <x v="2"/>
    <n v="42208"/>
    <n v="0.83611111111111114"/>
    <s v="Relayed - 07/23/15, 2004 WillowPass-CoCo relayed, tested NG due to fire near pole 6/81; line had relayed, tested OK half hour earlier @ 1932; MOM Willow Pass; SUS Pittsburg &amp; ShellChemical; weather clear; 2112 Pittsburg restored; 07/24/15, 0051 line in se"/>
    <s v="     "/>
    <m/>
    <m/>
    <s v="N"/>
    <x v="0"/>
    <m/>
    <m/>
    <m/>
    <m/>
    <m/>
    <m/>
    <s v="     "/>
    <x v="1"/>
    <s v="PG&amp;E"/>
    <m/>
    <s v="Vegetation"/>
    <m/>
    <s v="T"/>
    <m/>
    <s v="&lt;0.25"/>
    <s v="Square Feet: 10 x 60; Acreage: "/>
    <s v="Equipment - PG&amp;E"/>
    <s v="34.o. Other"/>
    <s v="Equipment - PG&amp;E"/>
    <s v="All types of equipment / facility failure"/>
    <m/>
    <m/>
    <m/>
    <m/>
    <m/>
    <m/>
    <s v="Overhead"/>
    <x v="4"/>
    <s v="Unknown"/>
    <m/>
    <s v="Tower 006/081"/>
    <s v="     "/>
    <s v="Non-HFTD"/>
    <x v="0"/>
    <m/>
    <m/>
    <n v="38.0075"/>
    <n v="-121.848"/>
    <s v="Contra Costa"/>
    <s v="WILLOW-PASS-CONTRA-COSTA-60"/>
    <s v="ETL.8370"/>
    <n v="60000"/>
    <s v="N/A"/>
    <x v="0"/>
    <m/>
    <s v="Urban"/>
    <m/>
    <m/>
    <s v="No"/>
    <m/>
    <m/>
    <m/>
    <m/>
    <m/>
    <m/>
    <m/>
    <s v="N"/>
    <s v="N"/>
    <m/>
    <m/>
    <s v="     "/>
    <m/>
    <m/>
    <m/>
    <m/>
    <m/>
    <m/>
    <m/>
    <m/>
    <m/>
    <m/>
    <m/>
    <m/>
    <m/>
    <m/>
    <m/>
    <m/>
    <m/>
    <m/>
    <m/>
  </r>
  <r>
    <s v="20150225"/>
    <s v="     "/>
    <n v="42208"/>
    <s v="7/23"/>
    <x v="0"/>
    <n v="0.55138888888888893"/>
    <s v="30"/>
    <n v="3"/>
    <s v="7"/>
    <x v="2"/>
    <n v="42208"/>
    <n v="0.55138888888888893"/>
    <s v="ASSISTED TMAN TULCHINSKY &amp; RETRIEVED TARGETS FROM JACOBS CORNER SUB FOR D.O.. F6TA0S2"/>
    <s v="     "/>
    <m/>
    <m/>
    <s v="N"/>
    <x v="0"/>
    <s v="1276166"/>
    <s v="15-0050086"/>
    <m/>
    <m/>
    <m/>
    <m/>
    <s v="     "/>
    <x v="1"/>
    <s v="PG&amp;E"/>
    <m/>
    <s v="Vegetation"/>
    <m/>
    <s v="D"/>
    <m/>
    <s v="&lt;0.25"/>
    <s v="Square Feet: ; Acreage: "/>
    <s v="Contact - 3rd Party"/>
    <s v="33.d. Vehicle contact"/>
    <s v="Contact - 3rd Party"/>
    <s v="All types of equipment / facility failure"/>
    <s v="Contact - Vehicle"/>
    <m/>
    <s v="Contact - Vehicle"/>
    <s v="Pole"/>
    <s v="Line to Line,Multi-Fault"/>
    <s v="Yes"/>
    <s v="Overhead"/>
    <x v="3"/>
    <s v="Conductor"/>
    <m/>
    <s v="103242492"/>
    <s v="     "/>
    <s v="Non-HFTD"/>
    <x v="0"/>
    <m/>
    <m/>
    <n v="36.239800000000002"/>
    <n v="-119.777"/>
    <s v="Kings"/>
    <s v="JACOBS-CORNER-SUB-1101"/>
    <s v="254771101"/>
    <n v="12000"/>
    <s v="JACOBS CORNER 1101CB"/>
    <x v="0"/>
    <s v="KINGS COUNTY"/>
    <s v="Agriculture"/>
    <m/>
    <m/>
    <s v="No"/>
    <m/>
    <m/>
    <m/>
    <m/>
    <m/>
    <m/>
    <m/>
    <s v="N"/>
    <s v="N"/>
    <m/>
    <m/>
    <s v="     "/>
    <m/>
    <m/>
    <m/>
    <m/>
    <m/>
    <m/>
    <m/>
    <m/>
    <m/>
    <m/>
    <m/>
    <m/>
    <m/>
    <m/>
    <m/>
    <m/>
    <m/>
    <m/>
    <m/>
  </r>
  <r>
    <s v="MIA20151409"/>
    <s v="     "/>
    <n v="42208"/>
    <s v="7/23"/>
    <x v="0"/>
    <n v="0.30609953703703702"/>
    <s v="30"/>
    <n v="3"/>
    <s v="7"/>
    <x v="2"/>
    <n v="42208"/>
    <n v="0.30555555555555558"/>
    <s v="1051 EVANS RD (EVANS ST. &amp; 9TH ST) (1025 Gross rd) in Arcata; POLE FIRE/EXPLOSION; sec wire down due to burnt conns"/>
    <s v="     "/>
    <s v="FAS"/>
    <n v="44253"/>
    <s v="Y"/>
    <x v="0"/>
    <s v="1275859"/>
    <s v="N/A"/>
    <m/>
    <s v="T003449023"/>
    <n v="110529935"/>
    <m/>
    <s v="     "/>
    <x v="0"/>
    <s v="PG&amp;E"/>
    <m/>
    <m/>
    <m/>
    <s v="D"/>
    <m/>
    <s v="Structure-PG&amp;E only"/>
    <m/>
    <s v="Equipment - PG&amp;E"/>
    <s v="34.m. Connection device damage or failure"/>
    <s v="Equipment - PG&amp;E"/>
    <s v="All types of equipment / facility failure"/>
    <s v="Splice/Clamp/Connector"/>
    <s v="Splice/Clamp/Connector"/>
    <m/>
    <m/>
    <m/>
    <s v="Yes"/>
    <s v="Overhead"/>
    <x v="0"/>
    <m/>
    <m/>
    <s v="100978927"/>
    <s v="     "/>
    <s v="Non-HFTD"/>
    <x v="0"/>
    <m/>
    <m/>
    <n v="40.967500000000001"/>
    <n v="-124.03400000000001"/>
    <s v="Humboldt"/>
    <s v="BLUE-LAKE-1102"/>
    <m/>
    <n v="11000"/>
    <m/>
    <x v="0"/>
    <m/>
    <s v="Rural"/>
    <m/>
    <m/>
    <s v="No"/>
    <m/>
    <m/>
    <m/>
    <m/>
    <m/>
    <m/>
    <m/>
    <s v="N"/>
    <s v="N"/>
    <m/>
    <m/>
    <s v="     "/>
    <m/>
    <m/>
    <m/>
    <m/>
    <m/>
    <m/>
    <m/>
    <m/>
    <m/>
    <m/>
    <m/>
    <m/>
    <m/>
    <m/>
    <m/>
    <m/>
    <m/>
    <m/>
    <m/>
  </r>
  <r>
    <s v="MIA201610437"/>
    <s v="     "/>
    <n v="42574"/>
    <s v="7/23"/>
    <x v="0"/>
    <n v="0.67896990740740737"/>
    <s v="30"/>
    <n v="3"/>
    <s v="7"/>
    <x v="6"/>
    <m/>
    <m/>
    <s v="lightning arrester blew, started grass fire, NXBY: Reach out to Tman"/>
    <s v="     "/>
    <s v="FAS"/>
    <n v="44267"/>
    <s v="Y"/>
    <x v="0"/>
    <m/>
    <m/>
    <m/>
    <s v="273933"/>
    <m/>
    <m/>
    <s v="     "/>
    <x v="1"/>
    <s v="PG&amp;E"/>
    <m/>
    <m/>
    <m/>
    <s v="D"/>
    <m/>
    <s v="0.26-9.99"/>
    <m/>
    <s v="Equipment - PG&amp;E"/>
    <s v="34.c. Fuse damage or failure"/>
    <s v="Equipment - PG&amp;E"/>
    <s v="All types of equipment / facility failure"/>
    <s v="Fuse failure - all"/>
    <s v="Fuse"/>
    <m/>
    <m/>
    <m/>
    <s v="No"/>
    <s v="Overhead"/>
    <x v="0"/>
    <m/>
    <m/>
    <s v="101874515"/>
    <s v="     "/>
    <s v="Non-HFTD"/>
    <x v="0"/>
    <m/>
    <m/>
    <n v="35.871600000000001"/>
    <n v="-120.84099999999999"/>
    <s v="Monterey"/>
    <s v="SAN-MIGUEL-1106"/>
    <s v="182661106"/>
    <n v="11000"/>
    <m/>
    <x v="0"/>
    <m/>
    <s v="Herbaceous"/>
    <m/>
    <m/>
    <s v="No"/>
    <m/>
    <m/>
    <m/>
    <m/>
    <m/>
    <m/>
    <m/>
    <s v="N"/>
    <s v="N"/>
    <m/>
    <m/>
    <s v="     "/>
    <m/>
    <m/>
    <m/>
    <m/>
    <m/>
    <m/>
    <m/>
    <m/>
    <m/>
    <m/>
    <m/>
    <m/>
    <m/>
    <m/>
    <m/>
    <m/>
    <m/>
    <m/>
    <m/>
  </r>
  <r>
    <s v="20160186"/>
    <s v="     "/>
    <n v="42574"/>
    <s v="7/23"/>
    <x v="0"/>
    <n v="0.8"/>
    <s v="30"/>
    <n v="3"/>
    <s v="7"/>
    <x v="6"/>
    <n v="42574"/>
    <n v="0.8"/>
    <s v="F4TCGBB NG CNCTR ON AWAC REPAIRED REFUSED TX CHK PWR OK"/>
    <s v="     "/>
    <m/>
    <m/>
    <s v="N"/>
    <x v="0"/>
    <s v="1514867"/>
    <m/>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m/>
    <s v="PACIFIC BELL"/>
    <s v="Overhead"/>
    <x v="1"/>
    <s v="Conductor"/>
    <m/>
    <s v="100820603"/>
    <s v="     "/>
    <s v="Non-HFTD"/>
    <x v="0"/>
    <m/>
    <m/>
    <n v="36.740900000000003"/>
    <n v="-119.727"/>
    <s v="Fresno"/>
    <s v="BARTON-1114"/>
    <s v="253571114"/>
    <m/>
    <s v="N/A"/>
    <x v="0"/>
    <s v="N.A."/>
    <s v="Urban"/>
    <m/>
    <m/>
    <s v="No"/>
    <m/>
    <m/>
    <m/>
    <m/>
    <m/>
    <m/>
    <m/>
    <s v="N"/>
    <s v="N"/>
    <m/>
    <m/>
    <s v="     "/>
    <m/>
    <m/>
    <m/>
    <m/>
    <m/>
    <m/>
    <m/>
    <m/>
    <m/>
    <m/>
    <m/>
    <m/>
    <m/>
    <m/>
    <m/>
    <m/>
    <m/>
    <m/>
    <m/>
  </r>
  <r>
    <s v="20160185"/>
    <s v="     "/>
    <n v="42574"/>
    <s v="7/23"/>
    <x v="0"/>
    <n v="0.67500000000000004"/>
    <s v="30"/>
    <n v="3"/>
    <s v="7"/>
    <x v="6"/>
    <n v="42574"/>
    <n v="0.67500000000000004"/>
    <s v="CALLED FOR CREW @ 1700 FOR REPAIRS, TREE CREW ONSITE REMOVING PALM TREES."/>
    <s v="     "/>
    <m/>
    <m/>
    <s v="N"/>
    <x v="0"/>
    <s v="1514804"/>
    <m/>
    <m/>
    <m/>
    <m/>
    <m/>
    <s v="     "/>
    <x v="1"/>
    <s v="PG&amp;E"/>
    <m/>
    <s v="Vegetation"/>
    <m/>
    <s v="D"/>
    <m/>
    <s v="&lt;0.25"/>
    <s v="Square Feet: ; Acreage: "/>
    <s v="Vegetation"/>
    <s v="33.a. Veg. contact"/>
    <s v="Vegetation"/>
    <s v="All types of equipment / facility failure"/>
    <s v="Contact - Vegetation"/>
    <m/>
    <s v="Contact - Vegetation"/>
    <s v="Conductor"/>
    <m/>
    <s v="Yes"/>
    <s v="Overhead"/>
    <x v="1"/>
    <s v="Conductor"/>
    <m/>
    <s v="100256351"/>
    <s v="     "/>
    <s v="Non-HFTD"/>
    <x v="0"/>
    <m/>
    <m/>
    <n v="35.3431"/>
    <n v="-119.04300000000001"/>
    <s v="Kern"/>
    <s v="WESTPARK-1103"/>
    <s v="253701103"/>
    <m/>
    <s v="N/A"/>
    <x v="0"/>
    <s v="Bakersfield FD"/>
    <s v="Urban"/>
    <m/>
    <m/>
    <s v="No"/>
    <m/>
    <m/>
    <m/>
    <m/>
    <m/>
    <m/>
    <m/>
    <s v="N"/>
    <s v="N"/>
    <m/>
    <m/>
    <s v="     "/>
    <m/>
    <m/>
    <m/>
    <m/>
    <m/>
    <m/>
    <m/>
    <m/>
    <m/>
    <m/>
    <m/>
    <m/>
    <m/>
    <m/>
    <m/>
    <m/>
    <m/>
    <m/>
    <m/>
  </r>
  <r>
    <s v="20160184"/>
    <s v="     "/>
    <n v="42574"/>
    <s v="7/23"/>
    <x v="0"/>
    <n v="0.53125"/>
    <s v="30"/>
    <n v="3"/>
    <s v="7"/>
    <x v="6"/>
    <m/>
    <m/>
    <s v="POSSIBLE FIRE CAUSED BY CAT BANK, CTR CUT OUT OPEN SMALL GRASS FIRE POLE OK"/>
    <s v="     "/>
    <m/>
    <m/>
    <s v="N"/>
    <x v="0"/>
    <m/>
    <m/>
    <m/>
    <m/>
    <m/>
    <m/>
    <s v="     "/>
    <x v="1"/>
    <s v="PG&amp;E"/>
    <m/>
    <s v="Vegetation"/>
    <m/>
    <s v="D"/>
    <m/>
    <s v="&lt;0.25"/>
    <s v="Square Feet: ; Acreage: "/>
    <s v="Equipment - PG&amp;E"/>
    <s v="34.a. Capacitor bank damage or failure"/>
    <s v="Equipment - PG&amp;E"/>
    <s v="All types of equipment / facility failure"/>
    <s v="Capacitor Bank"/>
    <s v="Capacitor Bank"/>
    <m/>
    <m/>
    <m/>
    <m/>
    <s v="Overhead"/>
    <x v="3"/>
    <s v="Capacitor Bank"/>
    <m/>
    <s v="102345455"/>
    <s v="     "/>
    <s v="Non-HFTD"/>
    <x v="0"/>
    <m/>
    <m/>
    <n v="38.019300000000001"/>
    <n v="-121.902"/>
    <s v="Contra Costa"/>
    <s v="KIRKER-2103"/>
    <s v="14452103"/>
    <n v="21000"/>
    <m/>
    <x v="0"/>
    <s v="Contra Costa County FD"/>
    <s v="Urban"/>
    <m/>
    <m/>
    <s v="No"/>
    <m/>
    <m/>
    <m/>
    <m/>
    <m/>
    <m/>
    <m/>
    <s v="N"/>
    <s v="N"/>
    <m/>
    <m/>
    <s v="     "/>
    <m/>
    <m/>
    <m/>
    <m/>
    <m/>
    <m/>
    <m/>
    <m/>
    <m/>
    <m/>
    <m/>
    <m/>
    <m/>
    <m/>
    <m/>
    <m/>
    <m/>
    <m/>
    <m/>
  </r>
  <r>
    <s v="MIA201610143"/>
    <s v="     "/>
    <n v="42574"/>
    <s v="7/23"/>
    <x v="0"/>
    <n v="0.53393518518518523"/>
    <s v="30"/>
    <n v="3"/>
    <s v="7"/>
    <x v="6"/>
    <n v="42574"/>
    <n v="0.53333333333333333"/>
    <s v="FAS, OIS, Notification. Capacitor failed causing fire. Extinguished by Contra Costa FD. "/>
    <s v="     "/>
    <s v="FAS"/>
    <n v="44250"/>
    <s v="Y"/>
    <x v="0"/>
    <m/>
    <s v="N/A"/>
    <m/>
    <s v="T003737415"/>
    <n v="11814759"/>
    <m/>
    <s v="     "/>
    <x v="1"/>
    <s v="PG&amp;E"/>
    <m/>
    <m/>
    <m/>
    <s v="D"/>
    <m/>
    <s v="&lt;0.25"/>
    <m/>
    <s v="Equipment - PG&amp;E"/>
    <s v="34.o. Other"/>
    <s v="Equipment - PG&amp;E"/>
    <s v="All types of equipment / facility failure"/>
    <s v="Equipment failure - Other"/>
    <s v="Capacitor Bank"/>
    <m/>
    <m/>
    <m/>
    <s v="No"/>
    <s v="Overhead"/>
    <x v="0"/>
    <m/>
    <m/>
    <s v="K960"/>
    <s v="     "/>
    <s v="Non-HFTD"/>
    <x v="0"/>
    <m/>
    <m/>
    <n v="38.019500000000001"/>
    <n v="-121.902"/>
    <s v="Contra Costa"/>
    <s v="KIRKER-2103"/>
    <m/>
    <n v="21000"/>
    <m/>
    <x v="0"/>
    <s v="Contra Costa Fire"/>
    <s v="Urban"/>
    <m/>
    <m/>
    <s v="No"/>
    <m/>
    <m/>
    <m/>
    <m/>
    <m/>
    <m/>
    <m/>
    <s v="N"/>
    <s v="N"/>
    <m/>
    <m/>
    <s v="     "/>
    <m/>
    <m/>
    <m/>
    <m/>
    <m/>
    <m/>
    <m/>
    <m/>
    <m/>
    <m/>
    <m/>
    <m/>
    <m/>
    <m/>
    <m/>
    <m/>
    <m/>
    <m/>
    <m/>
  </r>
  <r>
    <s v="MIA20178141"/>
    <s v="     "/>
    <n v="42939"/>
    <s v="7/23"/>
    <x v="0"/>
    <n v="0.8764467592592593"/>
    <s v="30"/>
    <n v="3"/>
    <s v="7"/>
    <x v="0"/>
    <n v="42939"/>
    <n v="0.87638888888888888"/>
    <s v="WIRES FROM POLE OVER TREES ARE ON FIRE HAS CONTACTED 911 STATED ALL DISPATCH BU SY SAYS WEATHER IS WINDY; HEARD TRANSFORMER EXPL; cause: overload - transfomer blown;  tx on fire bad cutout at d10644"/>
    <s v="     "/>
    <s v="FAS"/>
    <n v="44257"/>
    <s v="Y"/>
    <x v="0"/>
    <s v="1838308"/>
    <s v="17-0064860"/>
    <m/>
    <s v="T004093086"/>
    <n v="113072709"/>
    <m/>
    <s v="     "/>
    <x v="0"/>
    <s v="PG&amp;E"/>
    <m/>
    <m/>
    <m/>
    <s v="D"/>
    <m/>
    <s v="Structure-PG&amp;E only"/>
    <m/>
    <s v="Equipment - Overloaded"/>
    <s v="34.n. Transformer damage or failure"/>
    <s v="Equipment - PG&amp;E"/>
    <s v="All types of equipment / facility failure"/>
    <s v="Transformer failure"/>
    <s v="Transformer"/>
    <m/>
    <m/>
    <s v="Line to Ground"/>
    <s v="Yes"/>
    <s v="Overhead"/>
    <x v="0"/>
    <m/>
    <m/>
    <s v="4.18E+11"/>
    <s v="     "/>
    <s v="Non-HFTD"/>
    <x v="0"/>
    <m/>
    <m/>
    <n v="36.800400000000003"/>
    <n v="-119.84399999999999"/>
    <s v="Fresno"/>
    <s v="ASHLAN-AVE-2117"/>
    <m/>
    <n v="21000"/>
    <s v="ASHLAN AVE 2117R1100"/>
    <x v="0"/>
    <m/>
    <s v="Urban"/>
    <m/>
    <m/>
    <s v="No"/>
    <m/>
    <m/>
    <m/>
    <m/>
    <m/>
    <m/>
    <m/>
    <s v="N"/>
    <s v="N"/>
    <m/>
    <m/>
    <s v="     "/>
    <m/>
    <m/>
    <m/>
    <m/>
    <m/>
    <m/>
    <m/>
    <m/>
    <m/>
    <m/>
    <m/>
    <m/>
    <m/>
    <m/>
    <m/>
    <m/>
    <m/>
    <m/>
    <m/>
  </r>
  <r>
    <s v="MIA201711262"/>
    <s v="     "/>
    <n v="42939"/>
    <s v="7/23"/>
    <x v="0"/>
    <n v="0.95408564814814811"/>
    <s v="30"/>
    <n v="3"/>
    <s v="7"/>
    <x v="0"/>
    <n v="42939"/>
    <n v="0.95347222222222228"/>
    <s v="location missing, escalation"/>
    <s v="     "/>
    <s v="FAS"/>
    <n v="44257"/>
    <s v="Y"/>
    <x v="0"/>
    <m/>
    <m/>
    <m/>
    <s v="T004093130"/>
    <m/>
    <m/>
    <s v="     "/>
    <x v="0"/>
    <s v="PG&amp;E"/>
    <m/>
    <m/>
    <m/>
    <s v="D"/>
    <m/>
    <s v="Structure-PG&amp;E only"/>
    <m/>
    <s v="Equipment - PG&amp;E"/>
    <s v="34.o. Other"/>
    <s v="Equipment - PG&amp;E"/>
    <s v="All types of equipment / facility failure"/>
    <s v="Equipment failure - Other"/>
    <m/>
    <m/>
    <m/>
    <m/>
    <s v="No"/>
    <s v="Overhead"/>
    <x v="0"/>
    <m/>
    <m/>
    <s v="103383429"/>
    <s v="     "/>
    <s v="Non-HFTD"/>
    <x v="0"/>
    <m/>
    <m/>
    <n v="35.142400000000002"/>
    <n v="-120.64400000000001"/>
    <s v="San Luis Obispo"/>
    <s v="OCEANO-1105"/>
    <s v="182601105"/>
    <n v="11000"/>
    <m/>
    <x v="0"/>
    <s v="Cal fire"/>
    <s v="Urban"/>
    <m/>
    <m/>
    <s v="No"/>
    <m/>
    <m/>
    <m/>
    <m/>
    <m/>
    <m/>
    <m/>
    <s v="N"/>
    <s v="N"/>
    <m/>
    <m/>
    <s v="     "/>
    <m/>
    <m/>
    <m/>
    <m/>
    <m/>
    <m/>
    <m/>
    <m/>
    <m/>
    <m/>
    <m/>
    <m/>
    <m/>
    <m/>
    <m/>
    <m/>
    <m/>
    <m/>
    <m/>
  </r>
  <r>
    <s v="20170232"/>
    <s v="     "/>
    <n v="42939"/>
    <s v="7/23"/>
    <x v="0"/>
    <m/>
    <s v="30"/>
    <n v="3"/>
    <s v="7"/>
    <x v="0"/>
    <n v="42939"/>
    <n v="0.68819444444444444"/>
    <s v="acsr down at chance clamp, fire comander said all signs point to the wire down. called crew to repair wire and NG 15kva tx at end of line.  JTV3"/>
    <s v="     "/>
    <m/>
    <m/>
    <s v="N"/>
    <x v="0"/>
    <s v="1838173"/>
    <s v="17-0064841"/>
    <m/>
    <m/>
    <m/>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0783832"/>
    <s v="     "/>
    <s v="Non-HFTD"/>
    <x v="0"/>
    <m/>
    <m/>
    <n v="36.240499999999997"/>
    <n v="-119.813"/>
    <s v="Kings"/>
    <s v="HENRIETTA-1106"/>
    <s v="252681106"/>
    <n v="12000"/>
    <s v="HENRIETTA 1106CB"/>
    <x v="0"/>
    <s v="Brandon Jones (559) 852-2884"/>
    <s v="Wetland"/>
    <m/>
    <m/>
    <s v="No"/>
    <m/>
    <m/>
    <m/>
    <m/>
    <m/>
    <m/>
    <m/>
    <s v="N"/>
    <s v="N"/>
    <m/>
    <m/>
    <s v="     "/>
    <m/>
    <m/>
    <m/>
    <m/>
    <m/>
    <m/>
    <m/>
    <m/>
    <m/>
    <m/>
    <m/>
    <m/>
    <m/>
    <m/>
    <m/>
    <m/>
    <m/>
    <m/>
    <m/>
  </r>
  <r>
    <s v="20170234"/>
    <s v="     "/>
    <n v="42939"/>
    <s v="7/23"/>
    <x v="0"/>
    <m/>
    <s v="30"/>
    <n v="3"/>
    <s v="7"/>
    <x v="0"/>
    <n v="42939"/>
    <n v="0.81597222222222221"/>
    <s v="car pole. cleared wire for first responders. caused small fire opened 8049 and corner 1 west of riser 46434. closed 8288 energizing back"/>
    <s v="     "/>
    <m/>
    <m/>
    <s v="N"/>
    <x v="0"/>
    <s v="1838273"/>
    <s v="17-0064852"/>
    <m/>
    <m/>
    <m/>
    <m/>
    <s v="     "/>
    <x v="1"/>
    <s v="PG&amp;E"/>
    <m/>
    <s v="Vegetation"/>
    <m/>
    <s v="D"/>
    <m/>
    <s v="&lt;0.25"/>
    <s v="Square Feet: ; Acreage: "/>
    <s v="Contact - 3rd Party"/>
    <s v="33.d. Vehicle contact"/>
    <s v="Contact - 3rd Party"/>
    <s v="All types of equipment / facility failure"/>
    <s v="Contact - Vehicle"/>
    <m/>
    <s v="Contact - Vehicle"/>
    <s v="Pole"/>
    <s v="Line to Ground"/>
    <s v="Unknown"/>
    <s v="Overhead"/>
    <x v="3"/>
    <s v="Conductor"/>
    <m/>
    <s v="103846605"/>
    <s v="     "/>
    <s v="Non-HFTD"/>
    <x v="0"/>
    <m/>
    <m/>
    <n v="36.217100000000002"/>
    <n v="-119.91"/>
    <s v="Kings"/>
    <s v="HENRIETTA-1106"/>
    <s v="252681106"/>
    <n v="12000"/>
    <s v="HENRIETTA 1110CB"/>
    <x v="0"/>
    <s v="Brandon Jones   (559) 852-2884"/>
    <s v="Urban"/>
    <m/>
    <m/>
    <s v="No"/>
    <m/>
    <m/>
    <m/>
    <m/>
    <m/>
    <m/>
    <m/>
    <s v="N"/>
    <s v="N"/>
    <m/>
    <m/>
    <s v="     "/>
    <m/>
    <m/>
    <m/>
    <m/>
    <m/>
    <m/>
    <m/>
    <m/>
    <m/>
    <m/>
    <m/>
    <m/>
    <m/>
    <m/>
    <m/>
    <m/>
    <m/>
    <m/>
    <m/>
  </r>
  <r>
    <s v="20180545"/>
    <s v="     "/>
    <n v="43304"/>
    <s v="7/23"/>
    <x v="0"/>
    <n v="0.63263888888888886"/>
    <s v="30"/>
    <n v="3"/>
    <s v="7"/>
    <x v="1"/>
    <n v="43304"/>
    <n v="0.63263888888888886"/>
    <s v="car pole"/>
    <s v="     "/>
    <s v="FAS"/>
    <m/>
    <s v="N"/>
    <x v="0"/>
    <s v="138405"/>
    <s v="18-0062842"/>
    <m/>
    <m/>
    <m/>
    <m/>
    <s v="     "/>
    <x v="1"/>
    <s v="PG&amp;E"/>
    <m/>
    <m/>
    <m/>
    <s v="D"/>
    <m/>
    <s v="&lt;0.25"/>
    <m/>
    <s v="Contact - 3rd Party"/>
    <s v="33.d. Vehicle contact"/>
    <s v="Contact - 3rd Party"/>
    <s v="Contact from object"/>
    <s v="Contact - Vehicle"/>
    <m/>
    <s v="Contact - Vehicle"/>
    <s v="Pole"/>
    <s v="Multi-Fault"/>
    <m/>
    <s v="Overhead"/>
    <x v="3"/>
    <m/>
    <m/>
    <s v="4698"/>
    <s v="     "/>
    <s v="Non-HFTD"/>
    <x v="0"/>
    <n v="140"/>
    <m/>
    <n v="39.495399999999997"/>
    <n v="-123.78100000000001"/>
    <s v="Mendocino"/>
    <s v="FORT-BRAGG-A-1101"/>
    <s v="042761101"/>
    <n v="11000"/>
    <s v="FORT BRAGG A 11014698"/>
    <x v="0"/>
    <m/>
    <s v="Conifer Forest"/>
    <m/>
    <m/>
    <s v="No"/>
    <m/>
    <m/>
    <m/>
    <m/>
    <m/>
    <m/>
    <m/>
    <s v="N"/>
    <s v="N"/>
    <m/>
    <m/>
    <s v="     "/>
    <m/>
    <m/>
    <m/>
    <m/>
    <m/>
    <m/>
    <m/>
    <m/>
    <m/>
    <m/>
    <m/>
    <m/>
    <m/>
    <m/>
    <m/>
    <m/>
    <m/>
    <m/>
    <m/>
  </r>
  <r>
    <s v="20180549"/>
    <s v="     "/>
    <n v="43304"/>
    <s v="7/23"/>
    <x v="0"/>
    <n v="0.85763888888888884"/>
    <s v="30"/>
    <n v="3"/>
    <s v="7"/>
    <x v="1"/>
    <n v="43304"/>
    <n v="0.85763888888888884"/>
    <s v="OIS TR - outage engineer &quot;active grass fire, with multi wires down in the area of pleigo ranc&quot;"/>
    <s v="     "/>
    <s v="FAS"/>
    <m/>
    <s v="N"/>
    <x v="0"/>
    <s v="138658"/>
    <s v="18-0062907"/>
    <m/>
    <m/>
    <m/>
    <m/>
    <s v="     "/>
    <x v="1"/>
    <s v="PG&amp;E"/>
    <m/>
    <m/>
    <m/>
    <s v="D"/>
    <m/>
    <s v="10-99"/>
    <m/>
    <s v="Equipment - PG&amp;E"/>
    <s v="34.b. Conductor damage or failure"/>
    <s v="Equipment - PG&amp;E"/>
    <s v="All types of equipment / facility failure"/>
    <s v="Conductor"/>
    <s v="Conductor"/>
    <m/>
    <m/>
    <s v="Open Circuit"/>
    <m/>
    <s v="Overhead"/>
    <x v="3"/>
    <s v="Conductor - Primary"/>
    <m/>
    <s v="WIRE DOWN 5 S/O 9183"/>
    <s v="     "/>
    <s v="Non-HFTD"/>
    <x v="0"/>
    <m/>
    <m/>
    <n v="35.01"/>
    <n v="-119.069"/>
    <s v="Kern"/>
    <s v="LAKEVIEW-1106"/>
    <s v="253411106"/>
    <n v="11000"/>
    <s v="LAKEVIEW 11064796"/>
    <x v="0"/>
    <m/>
    <s v="Herbaceous"/>
    <m/>
    <m/>
    <s v="No"/>
    <s v="10"/>
    <m/>
    <m/>
    <m/>
    <m/>
    <m/>
    <m/>
    <s v="N"/>
    <s v="N"/>
    <m/>
    <m/>
    <s v="     "/>
    <m/>
    <m/>
    <m/>
    <m/>
    <m/>
    <m/>
    <m/>
    <m/>
    <m/>
    <m/>
    <m/>
    <m/>
    <m/>
    <m/>
    <m/>
    <m/>
    <m/>
    <m/>
    <m/>
  </r>
  <r>
    <s v="20180542"/>
    <s v="     "/>
    <n v="43304"/>
    <s v="7/23"/>
    <x v="0"/>
    <n v="0.36527777777777776"/>
    <s v="30"/>
    <n v="3"/>
    <s v="7"/>
    <x v="1"/>
    <n v="43304"/>
    <n v="0.36527777777777776"/>
    <s v="Flashed insulators - replace them and adjust jumpers"/>
    <s v="     "/>
    <s v="FAS"/>
    <m/>
    <s v="N"/>
    <x v="0"/>
    <s v="137937"/>
    <s v="18-0062626"/>
    <m/>
    <m/>
    <m/>
    <m/>
    <s v="     "/>
    <x v="1"/>
    <s v="PG&amp;E"/>
    <m/>
    <m/>
    <m/>
    <s v="D"/>
    <m/>
    <s v="&lt;0.25"/>
    <m/>
    <s v="Equipment - PG&amp;E"/>
    <s v="34.g. Insulator and brushing damage or failure"/>
    <s v="Equipment - PG&amp;E"/>
    <s v="All types of equipment / facility failure"/>
    <s v="Insulator"/>
    <s v="Insulator"/>
    <m/>
    <m/>
    <s v="Line to Ground"/>
    <m/>
    <s v="Overhead"/>
    <x v="3"/>
    <s v="Insulator"/>
    <m/>
    <s v="1809"/>
    <s v="     "/>
    <s v="Non-HFTD"/>
    <x v="0"/>
    <m/>
    <m/>
    <n v="39.696800000000003"/>
    <n v="-122.19799999999999"/>
    <s v="Glenn"/>
    <s v="LOGAN-CREEK-2102"/>
    <s v="103142102"/>
    <n v="21000"/>
    <s v="LOGAN CREEK 21022454"/>
    <x v="0"/>
    <m/>
    <s v="Urban"/>
    <m/>
    <m/>
    <s v="No"/>
    <m/>
    <m/>
    <m/>
    <m/>
    <m/>
    <m/>
    <m/>
    <s v="N"/>
    <s v="N"/>
    <m/>
    <m/>
    <s v="     "/>
    <m/>
    <m/>
    <m/>
    <m/>
    <m/>
    <m/>
    <m/>
    <m/>
    <m/>
    <m/>
    <m/>
    <m/>
    <m/>
    <m/>
    <m/>
    <m/>
    <m/>
    <m/>
    <m/>
  </r>
  <r>
    <s v="CAP20184196"/>
    <s v="     "/>
    <n v="43304"/>
    <s v="7/23"/>
    <x v="0"/>
    <n v="0.3659722222222222"/>
    <s v="30"/>
    <n v="3"/>
    <s v="7"/>
    <x v="1"/>
    <m/>
    <m/>
    <s v="pole fire; Gonzales; 7/21/2018; no wire down"/>
    <s v="     "/>
    <s v="CAP"/>
    <n v="44358"/>
    <s v="Y"/>
    <x v="0"/>
    <m/>
    <s v="18-0062434"/>
    <s v="INT-11233"/>
    <s v="T004374274"/>
    <m/>
    <m/>
    <s v="     "/>
    <x v="0"/>
    <s v="PG&amp;E"/>
    <m/>
    <m/>
    <m/>
    <s v="T"/>
    <m/>
    <s v="Structure-PG&amp;E only"/>
    <m/>
    <s v="Unknown"/>
    <s v="40.a. Unknown"/>
    <s v="Unknown"/>
    <s v="Other"/>
    <m/>
    <m/>
    <m/>
    <m/>
    <s v="Multi-Fault"/>
    <s v="No"/>
    <s v="Overhead"/>
    <x v="0"/>
    <s v="Pole"/>
    <m/>
    <s v="004/092"/>
    <s v="     "/>
    <s v="Non-HFTD"/>
    <x v="0"/>
    <m/>
    <m/>
    <n v="36.474699999999999"/>
    <n v="-121.405"/>
    <s v="Monterey"/>
    <s v="SOLEDAD-#1-60KV"/>
    <m/>
    <m/>
    <s v="CAMPHORA 1101CB"/>
    <x v="0"/>
    <m/>
    <m/>
    <m/>
    <m/>
    <s v="No"/>
    <m/>
    <m/>
    <m/>
    <m/>
    <m/>
    <m/>
    <m/>
    <s v="N"/>
    <s v="N"/>
    <m/>
    <m/>
    <s v="     "/>
    <m/>
    <m/>
    <m/>
    <m/>
    <m/>
    <m/>
    <m/>
    <m/>
    <m/>
    <m/>
    <m/>
    <m/>
    <m/>
    <m/>
    <m/>
    <m/>
    <m/>
    <m/>
    <m/>
  </r>
  <r>
    <s v="20200868"/>
    <s v="     "/>
    <n v="44035"/>
    <s v="7/23"/>
    <x v="0"/>
    <n v="0.25277777777777777"/>
    <s v="30"/>
    <n v="3"/>
    <s v="7"/>
    <x v="4"/>
    <n v="44035"/>
    <n v="0.24722222222222223"/>
    <s v="On July 23, 2020 at 0604 hours, a PG&amp;E Troubleman was dispatched to the Ione 1101 12kV Distribution Circuit near Highway 104 and Michigan Bar Road, Ione in response to an outage. Initial analysis indicates 3rd party contact caused the ignition. A truck hit the phone lines that caused the primary lines to slap together resulting in an outage to 854 customers and 20'x30' fire. No damage was sustained to PG&amp;E equipment. Fire was suppressed by Cal Fire."/>
    <s v="     "/>
    <s v="FAS"/>
    <m/>
    <s v="N"/>
    <x v="0"/>
    <s v="970316"/>
    <s v="20-0074979"/>
    <m/>
    <s v="T005018705"/>
    <m/>
    <m/>
    <s v="     "/>
    <x v="1"/>
    <s v="PG&amp;E"/>
    <m/>
    <s v="Vegetation"/>
    <m/>
    <s v="D"/>
    <s v="D"/>
    <s v="&lt;0.25"/>
    <s v="20'x30'"/>
    <s v="Contact - 3rd Party"/>
    <s v="33.d. Vehicle contact"/>
    <s v="Contact - 3rd Party"/>
    <s v="Contact from object"/>
    <s v="Contact - Vehicle"/>
    <m/>
    <s v="Contact - Vehicle"/>
    <s v="Conductor - Primary"/>
    <s v="Three Phase Fault"/>
    <m/>
    <s v="Overhead"/>
    <x v="3"/>
    <s v="Conductor - Primary"/>
    <m/>
    <s v="Circuit ID: 163881101"/>
    <s v="     "/>
    <s v="Non-HFTD"/>
    <x v="0"/>
    <m/>
    <m/>
    <n v="38.379800000000003"/>
    <n v="-120.986"/>
    <s v="Amador"/>
    <s v="IONE-1101"/>
    <m/>
    <n v="12000"/>
    <m/>
    <x v="0"/>
    <s v="Cal Fire"/>
    <s v="Hardwood Woodland"/>
    <m/>
    <m/>
    <s v="No"/>
    <m/>
    <m/>
    <m/>
    <m/>
    <m/>
    <s v="IONE"/>
    <m/>
    <s v="N"/>
    <s v="N"/>
    <m/>
    <m/>
    <s v="     "/>
    <m/>
    <m/>
    <m/>
    <m/>
    <m/>
    <m/>
    <m/>
    <m/>
    <m/>
    <m/>
    <m/>
    <m/>
    <m/>
    <m/>
    <m/>
    <m/>
    <m/>
    <m/>
    <m/>
  </r>
  <r>
    <s v="SAP20202573"/>
    <s v="     "/>
    <n v="44035"/>
    <s v="7/23"/>
    <x v="0"/>
    <m/>
    <s v="30"/>
    <n v="3"/>
    <s v="7"/>
    <x v="4"/>
    <n v="44033"/>
    <m/>
    <s v="30380 LANINI RD, GONZALES; Pole fire with no cause listed; Going to contact Tman"/>
    <s v="     "/>
    <s v="SAP"/>
    <n v="44580"/>
    <s v="Y"/>
    <x v="0"/>
    <s v="968892"/>
    <s v="20-0073968"/>
    <m/>
    <s v="T005016860"/>
    <n v="119478989"/>
    <m/>
    <s v="     "/>
    <x v="0"/>
    <s v="PG&amp;E"/>
    <m/>
    <m/>
    <m/>
    <s v="D"/>
    <m/>
    <s v="Structure-PG&amp;E only"/>
    <m/>
    <s v="Equipment - PG&amp;E"/>
    <s v="34.n. Transformer damage or failure"/>
    <s v="Equipment - PG&amp;E"/>
    <s v="Transformer failure"/>
    <s v="Transformer failure"/>
    <s v="Pole"/>
    <m/>
    <m/>
    <s v="Line to Ground"/>
    <m/>
    <s v="Overhead"/>
    <x v="0"/>
    <s v="Pole"/>
    <m/>
    <s v="101768878"/>
    <s v="     "/>
    <s v="Non-HFTD"/>
    <x v="0"/>
    <m/>
    <m/>
    <n v="36.473599999999998"/>
    <n v="-121.44"/>
    <s v="Monterey"/>
    <s v="CAMPHORA-1101"/>
    <m/>
    <m/>
    <m/>
    <x v="0"/>
    <s v="Gonzales FD"/>
    <m/>
    <m/>
    <m/>
    <s v="No"/>
    <m/>
    <m/>
    <m/>
    <m/>
    <m/>
    <m/>
    <m/>
    <s v="N"/>
    <s v="N"/>
    <m/>
    <m/>
    <s v="     "/>
    <m/>
    <m/>
    <m/>
    <m/>
    <m/>
    <m/>
    <m/>
    <m/>
    <m/>
    <m/>
    <m/>
    <m/>
    <m/>
    <m/>
    <m/>
    <m/>
    <m/>
    <m/>
    <m/>
  </r>
  <r>
    <s v="20211111"/>
    <s v="     "/>
    <n v="44400"/>
    <s v="7/23"/>
    <x v="0"/>
    <n v="1.5972222222222221E-2"/>
    <s v="30"/>
    <n v="3"/>
    <s v="7"/>
    <x v="5"/>
    <n v="44400"/>
    <m/>
    <s v="Owl made contact with overhead line, causing dead-end bell to flash and ignite a small 1 meter - &lt; 3 meter fire. This information is preliminary."/>
    <s v="     "/>
    <s v="FAS"/>
    <m/>
    <s v="N"/>
    <x v="0"/>
    <m/>
    <s v="21-0093867"/>
    <m/>
    <s v="T005348738"/>
    <m/>
    <m/>
    <s v="     "/>
    <x v="1"/>
    <s v="PG&amp;E"/>
    <m/>
    <s v="Vegetation"/>
    <s v="Transformer, Insulator, Crossarm, cutout, ground"/>
    <s v="D"/>
    <s v="D"/>
    <s v="&lt;3 meters of linear travel"/>
    <m/>
    <s v="Contact - Animal - Bird"/>
    <s v="33.b. Animal contact"/>
    <s v="Contact - Bird"/>
    <s v="Contact from object"/>
    <s v="Animal contact"/>
    <m/>
    <s v="Animal contact"/>
    <s v="Insulator"/>
    <s v="Line to Ground"/>
    <s v="Y"/>
    <s v="Overhead"/>
    <x v="3"/>
    <s v="Insulator"/>
    <s v="Transformer, Insulator, Crossarm, cutout, ground"/>
    <m/>
    <s v="     "/>
    <s v="Non-HFTD"/>
    <x v="0"/>
    <m/>
    <m/>
    <n v="39.721400000000003"/>
    <n v="-122.128"/>
    <s v="Glenn"/>
    <s v="ORLAND-B-1103"/>
    <m/>
    <n v="12000"/>
    <m/>
    <x v="0"/>
    <s v="Self Extinguished"/>
    <s v="Agriculture"/>
    <s v="Grass fuel model"/>
    <m/>
    <s v="No"/>
    <m/>
    <m/>
    <m/>
    <m/>
    <m/>
    <m/>
    <m/>
    <s v="N"/>
    <s v="N"/>
    <m/>
    <m/>
    <s v="     "/>
    <m/>
    <m/>
    <m/>
    <m/>
    <m/>
    <m/>
    <m/>
    <m/>
    <m/>
    <m/>
    <m/>
    <m/>
    <m/>
    <m/>
    <m/>
    <m/>
    <m/>
    <m/>
    <m/>
  </r>
  <r>
    <s v="20140095"/>
    <s v="     "/>
    <n v="41844"/>
    <s v="7/24"/>
    <x v="0"/>
    <n v="0.64306712962962964"/>
    <s v="30"/>
    <n v="3"/>
    <s v="7"/>
    <x v="7"/>
    <n v="41844"/>
    <n v="0.6430555555555556"/>
    <m/>
    <s v="     "/>
    <m/>
    <m/>
    <s v="N"/>
    <x v="0"/>
    <m/>
    <m/>
    <m/>
    <m/>
    <m/>
    <s v="EI140724A"/>
    <s v="     "/>
    <x v="1"/>
    <s v="PG&amp;E"/>
    <m/>
    <s v="Vegetation"/>
    <m/>
    <s v="T"/>
    <m/>
    <s v="0.26-9.99"/>
    <s v="Square Feet: ; Acreage: 2.5"/>
    <s v="Vegetation"/>
    <s v="33.a. Veg. contact"/>
    <s v="Vegetation"/>
    <s v="All types of equipment / facility failure"/>
    <s v="Contact - Vegetation"/>
    <m/>
    <s v="Contact - Vegetation"/>
    <s v="Conductor"/>
    <m/>
    <s v="AT&amp;T"/>
    <s v="Overhead"/>
    <x v="4"/>
    <s v="Conductor"/>
    <m/>
    <s v="Pole 000/019"/>
    <s v="     "/>
    <s v="Non-HFTD"/>
    <x v="0"/>
    <m/>
    <m/>
    <n v="37.4465"/>
    <n v="-122.27200000000001"/>
    <s v="San Mateo"/>
    <s v="JEFFERSON-LAS-PULGAS-60"/>
    <s v="ETL.7200"/>
    <n v="60000"/>
    <s v="N/A"/>
    <x v="0"/>
    <m/>
    <s v="Urban"/>
    <m/>
    <m/>
    <s v="No"/>
    <m/>
    <m/>
    <m/>
    <m/>
    <m/>
    <m/>
    <m/>
    <s v="N"/>
    <s v="N"/>
    <m/>
    <m/>
    <s v="     "/>
    <m/>
    <m/>
    <m/>
    <m/>
    <m/>
    <m/>
    <m/>
    <m/>
    <m/>
    <m/>
    <m/>
    <m/>
    <m/>
    <m/>
    <m/>
    <m/>
    <m/>
    <m/>
    <m/>
  </r>
  <r>
    <s v="20140096"/>
    <s v="     "/>
    <n v="41844"/>
    <s v="7/24"/>
    <x v="0"/>
    <n v="0.66041666666666665"/>
    <s v="30"/>
    <n v="3"/>
    <s v="7"/>
    <x v="7"/>
    <n v="41844"/>
    <n v="0.66041666666666665"/>
    <s v="large tree fell broke x arms wire not broken started fire"/>
    <s v="     "/>
    <m/>
    <m/>
    <s v="N"/>
    <x v="0"/>
    <s v="1054816"/>
    <s v="14-0046796"/>
    <m/>
    <m/>
    <m/>
    <m/>
    <s v="     "/>
    <x v="1"/>
    <s v="PG&amp;E"/>
    <m/>
    <s v="Vegetation"/>
    <m/>
    <s v="D"/>
    <m/>
    <s v="&lt;0.25"/>
    <s v="Square Feet: ; Acreage: "/>
    <s v="Vegetation"/>
    <s v="33.a. Veg. contact"/>
    <s v="Vegetation"/>
    <s v="All types of equipment / facility failure"/>
    <s v="Contact - Vegetation"/>
    <m/>
    <s v="Contact - Vegetation"/>
    <s v="Conductor"/>
    <s v="Multi-Fault"/>
    <s v=" "/>
    <s v="Overhead"/>
    <x v="3"/>
    <s v="Conductor"/>
    <m/>
    <s v="4 &amp; 5 POLES S/OF LR 2028"/>
    <s v="     "/>
    <s v="Non-HFTD"/>
    <x v="0"/>
    <n v="280"/>
    <m/>
    <n v="39.836799999999997"/>
    <n v="-121.70399999999999"/>
    <s v="Butte"/>
    <s v="NOTRE-DAME-1104"/>
    <s v="102041104"/>
    <n v="12000"/>
    <s v="NOTRE DAME 1104CB"/>
    <x v="0"/>
    <s v="Cal Fire Dept"/>
    <s v="Hardwood Woodland"/>
    <m/>
    <m/>
    <s v="No"/>
    <m/>
    <m/>
    <m/>
    <m/>
    <m/>
    <m/>
    <m/>
    <s v="N"/>
    <s v="N"/>
    <m/>
    <m/>
    <s v="     "/>
    <s v="39.84075500"/>
    <s v="-121.69859700"/>
    <s v="Jul 25 2014 12:00AM"/>
    <s v="BranchFail"/>
    <s v="GREEN OVERMATURE GRAY PINE HAD VERY LARGE LIMB BREAK OUT OF CANOPY.  TREE HAS SOME SMALL CAVITIES IN OTHER LIMBS, BUT FAILED LIMB HAD NO VISIBLE DEFECTS.  FAILURE POSSIBLY DUE TO SUDDEN LIMB DROP (SLD).  LIMB SIZE WAS 18&quot; DIAMETER; 40FT LONG AND 25FT WIDE."/>
    <s v="PING"/>
    <s v="80"/>
    <s v="40"/>
    <s v="15"/>
    <s v="Moderate"/>
    <s v="Moderate"/>
    <s v="N"/>
    <s v="1"/>
    <m/>
    <s v="Ridge"/>
    <s v="A"/>
    <s v="CrossArm"/>
    <s v="BareWire"/>
    <s v="3"/>
  </r>
  <r>
    <s v="20140097"/>
    <s v="     "/>
    <n v="41844"/>
    <s v="7/24"/>
    <x v="0"/>
    <n v="0.81111111111111112"/>
    <s v="30"/>
    <n v="3"/>
    <s v="7"/>
    <x v="7"/>
    <n v="41844"/>
    <n v="0.81111111111111112"/>
    <s v="TREE CONTACTED 12KV LINE, BURNED WIRE DOWN, CALLED FOR CREW"/>
    <s v="     "/>
    <m/>
    <m/>
    <s v="N"/>
    <x v="0"/>
    <s v="1054932"/>
    <s v="14-0046849"/>
    <m/>
    <m/>
    <n v="108584624"/>
    <m/>
    <s v="     "/>
    <x v="1"/>
    <s v="PG&amp;E"/>
    <m/>
    <s v="Vegetation"/>
    <m/>
    <s v="D"/>
    <m/>
    <s v="0.26-9.99"/>
    <s v="Square Feet: ; Acreage: 1"/>
    <s v="Vegetation"/>
    <s v="33.a. Veg. contact"/>
    <s v="Vegetation"/>
    <s v="All types of equipment / facility failure"/>
    <s v="Contact - Vegetation"/>
    <m/>
    <s v="Contact - Vegetation"/>
    <s v="Conductor"/>
    <s v="Line to Ground"/>
    <s v=" "/>
    <s v="Overhead"/>
    <x v="3"/>
    <s v="Conductor"/>
    <m/>
    <s v="16243 Tierra Rd, Grass Valley"/>
    <s v="     "/>
    <s v="Non-HFTD"/>
    <x v="0"/>
    <n v="300"/>
    <m/>
    <n v="39.045000000000002"/>
    <n v="-121.173"/>
    <s v="Nevada"/>
    <s v="HIGGINS-1109"/>
    <s v="152691109"/>
    <n v="12000"/>
    <s v="HIGGINS 110950078"/>
    <x v="0"/>
    <m/>
    <s v="Herbaceous"/>
    <m/>
    <m/>
    <s v="No"/>
    <m/>
    <m/>
    <m/>
    <m/>
    <m/>
    <m/>
    <m/>
    <s v="N"/>
    <s v="N"/>
    <m/>
    <m/>
    <s v="     "/>
    <s v="39.04279700"/>
    <s v="-121.17319100"/>
    <s v="Jul 25 2014 12:00AM"/>
    <s v="TrunkFail"/>
    <s v="One stem of multi-stem live oak failed at base. The failed stem cracked at base and fell uphill and took primary wire down. Tree had rot present at trunk, and previous failure 1-2 years ago."/>
    <s v="OAK"/>
    <s v="45"/>
    <s v="12"/>
    <s v="20"/>
    <s v="Slight"/>
    <s v="Moderate"/>
    <s v="N"/>
    <s v="1"/>
    <m/>
    <s v="Hillside"/>
    <s v="A"/>
    <s v="CrossArm"/>
    <s v="BareWire"/>
    <s v="3"/>
  </r>
  <r>
    <s v="20140092"/>
    <s v="     "/>
    <n v="41844"/>
    <s v="7/24"/>
    <x v="0"/>
    <n v="4.4444444444444446E-2"/>
    <s v="30"/>
    <n v="3"/>
    <s v="7"/>
    <x v="7"/>
    <n v="41844"/>
    <n v="4.4444444444444446E-2"/>
    <s v="Crew to repair primary wire down, cause by tree branch."/>
    <s v="     "/>
    <m/>
    <m/>
    <s v="N"/>
    <x v="0"/>
    <s v="1054294"/>
    <s v="14-0046538"/>
    <m/>
    <m/>
    <n v="108583206"/>
    <m/>
    <s v="     "/>
    <x v="1"/>
    <s v="PG&amp;E"/>
    <m/>
    <s v="Vegetation"/>
    <m/>
    <s v="D"/>
    <m/>
    <s v="&lt;3 meters of linear travel"/>
    <s v="Square Feet: ; Acreage: 0.0001"/>
    <s v="Vegetation"/>
    <s v="33.a. Veg. contact"/>
    <s v="Vegetation"/>
    <s v="All types of equipment / facility failure"/>
    <s v="Contact - Vegetation"/>
    <m/>
    <s v="Contact - Vegetation"/>
    <s v="Conductor"/>
    <s v="Open Circuit"/>
    <s v=" "/>
    <s v="Overhead"/>
    <x v="3"/>
    <s v="Conductor"/>
    <m/>
    <s v="1 SP SS OF MTR 1008516620"/>
    <s v="     "/>
    <s v="Non-HFTD"/>
    <x v="0"/>
    <n v="520"/>
    <m/>
    <n v="37.081299999999999"/>
    <n v="-122.143"/>
    <s v="Santa Cruz"/>
    <s v="POINT-MORETTI-1101"/>
    <s v="82931101"/>
    <n v="12000"/>
    <s v="POINT MORETTI 110110726"/>
    <x v="0"/>
    <s v="Cal Fire Dept"/>
    <s v="Conifer Forest"/>
    <m/>
    <m/>
    <s v="Yes"/>
    <m/>
    <m/>
    <m/>
    <m/>
    <m/>
    <m/>
    <m/>
    <s v="N"/>
    <s v="N"/>
    <m/>
    <m/>
    <s v="     "/>
    <s v="37.08127400"/>
    <s v="-122.14258400"/>
    <s v="Jul 24 2014 12:00AM"/>
    <s v="BranchFail"/>
    <s v="Green live OV branch failed. 3 Small fires in area. See Fire  investigation for details._x000d__x000a_"/>
    <s v="CHES"/>
    <s v="80"/>
    <s v="18"/>
    <s v="22"/>
    <s v="None"/>
    <s v="None"/>
    <s v="N"/>
    <s v="1"/>
    <m/>
    <s v="Ridge"/>
    <s v="A"/>
    <s v="CrossArm"/>
    <s v="BareWire"/>
    <s v="0"/>
  </r>
  <r>
    <s v="20140093"/>
    <s v="     "/>
    <n v="41844"/>
    <s v="7/24"/>
    <x v="0"/>
    <n v="0.45763888888888887"/>
    <s v="30"/>
    <n v="3"/>
    <s v="7"/>
    <x v="7"/>
    <m/>
    <m/>
    <s v="fire caused by tree falling through service drop."/>
    <s v="     "/>
    <m/>
    <m/>
    <s v="N"/>
    <x v="0"/>
    <s v="1054500"/>
    <m/>
    <m/>
    <m/>
    <m/>
    <m/>
    <s v="     "/>
    <x v="1"/>
    <s v="PG&amp;E"/>
    <m/>
    <s v="Vegetation"/>
    <m/>
    <s v="D"/>
    <m/>
    <s v="&lt;0.25"/>
    <s v="Square Feet: ; Acreage: "/>
    <s v="Vegetation"/>
    <s v="33.a. Veg. contact"/>
    <s v="Vegetation"/>
    <s v="All types of equipment / facility failure"/>
    <s v="Contact - Vegetation"/>
    <m/>
    <s v="Contact - Vegetation"/>
    <s v="Conductor"/>
    <m/>
    <s v="AT&amp;T"/>
    <s v="Overhead"/>
    <x v="1"/>
    <s v="Conductor"/>
    <m/>
    <s v="101537326"/>
    <s v="     "/>
    <s v="Non-HFTD"/>
    <x v="0"/>
    <m/>
    <m/>
    <n v="40.024000000000001"/>
    <n v="-122.096"/>
    <s v="Tehama"/>
    <s v="LOS-MOLINOS-1102"/>
    <s v="103481102"/>
    <m/>
    <s v="N/A"/>
    <x v="0"/>
    <s v="Cal Fire Dept"/>
    <s v="Urban"/>
    <m/>
    <m/>
    <s v="No"/>
    <m/>
    <m/>
    <m/>
    <m/>
    <m/>
    <m/>
    <m/>
    <s v="N"/>
    <s v="N"/>
    <m/>
    <m/>
    <s v="     "/>
    <m/>
    <m/>
    <m/>
    <m/>
    <m/>
    <m/>
    <m/>
    <m/>
    <m/>
    <m/>
    <m/>
    <m/>
    <m/>
    <m/>
    <m/>
    <m/>
    <m/>
    <m/>
    <m/>
  </r>
  <r>
    <s v="20140094"/>
    <s v="     "/>
    <n v="41844"/>
    <s v="7/24"/>
    <x v="0"/>
    <n v="0.49723379629629627"/>
    <s v="30"/>
    <n v="3"/>
    <s v="7"/>
    <x v="7"/>
    <n v="41844"/>
    <n v="0.49722222222222223"/>
    <s v="CONFIRMED WIRE ON GRD, FIRE"/>
    <s v="     "/>
    <m/>
    <m/>
    <s v="N"/>
    <x v="0"/>
    <s v="1054532"/>
    <s v="14-0046692"/>
    <m/>
    <m/>
    <n v="108583888"/>
    <m/>
    <s v="     "/>
    <x v="1"/>
    <s v="PG&amp;E"/>
    <m/>
    <s v="Vegetation"/>
    <m/>
    <s v="D"/>
    <m/>
    <s v="0.26-9.99"/>
    <s v="Square Feet: ; Acreage: 2.75"/>
    <s v="Vegetation"/>
    <s v="33.a. Veg. contact"/>
    <s v="Vegetation"/>
    <s v="All types of equipment / facility failure"/>
    <s v="Contact - Vegetation"/>
    <m/>
    <s v="Contact - Vegetation"/>
    <s v="Conductor"/>
    <s v="Line to Line"/>
    <s v=" "/>
    <s v="Overhead"/>
    <x v="3"/>
    <s v="Conductor"/>
    <m/>
    <s v="2 SPANS LOAD SIDE OF 1691"/>
    <s v="     "/>
    <s v="Non-HFTD"/>
    <x v="0"/>
    <n v="180"/>
    <m/>
    <n v="38.391500000000001"/>
    <n v="-122.931"/>
    <s v="Sonoma"/>
    <s v="MOLINO-1102"/>
    <s v="42571102"/>
    <n v="12000"/>
    <s v="MOLINO 110266006"/>
    <x v="1"/>
    <s v="Cal Fire Dept"/>
    <s v="Conifer Forest"/>
    <m/>
    <m/>
    <s v="No"/>
    <m/>
    <m/>
    <m/>
    <m/>
    <m/>
    <m/>
    <m/>
    <s v="N"/>
    <s v="N"/>
    <m/>
    <m/>
    <s v="     "/>
    <s v="38.39147000"/>
    <s v="-122.93053000"/>
    <s v="Jul 24 2014  2:30PM"/>
    <s v="BranchFail"/>
    <s v="A green Redwood limb failed from the middle canopy and fell through the 12kv conductors. No evidence of rot. There was a grass fire about 200 feet by 600 feet. No property damage."/>
    <s v="REDW"/>
    <s v="130"/>
    <s v="99"/>
    <s v="8"/>
    <s v="None"/>
    <s v="None"/>
    <s v="N"/>
    <s v="1"/>
    <m/>
    <s v="Plain"/>
    <s v="D"/>
    <s v="CrossArm"/>
    <s v="BareWire"/>
    <m/>
  </r>
  <r>
    <s v="MIA20154673"/>
    <s v="     "/>
    <n v="42209"/>
    <s v="7/24"/>
    <x v="0"/>
    <n v="0.97562499999999996"/>
    <s v="30"/>
    <n v="3"/>
    <s v="7"/>
    <x v="2"/>
    <n v="42209"/>
    <n v="0.97499999999999998"/>
    <s v="L7SF: 32ND ST in Oakland; pole fire @ corthis protection. conduit needs to be replaced"/>
    <s v="     "/>
    <s v="FAS"/>
    <n v="44258"/>
    <s v="Y"/>
    <x v="0"/>
    <s v="5897305"/>
    <s v="N/A"/>
    <m/>
    <s v="T003450451"/>
    <n v="110534468"/>
    <m/>
    <s v="     "/>
    <x v="0"/>
    <s v="PG&amp;E"/>
    <m/>
    <m/>
    <m/>
    <s v="D"/>
    <m/>
    <s v="Structure-PG&amp;E only"/>
    <m/>
    <s v="Equipment - PG&amp;E"/>
    <s v="34.o. Other"/>
    <s v="Equipment - PG&amp;E"/>
    <s v="All types of equipment / facility failure"/>
    <s v="Other"/>
    <s v="Other"/>
    <m/>
    <m/>
    <m/>
    <s v="Yes"/>
    <s v="Overhead"/>
    <x v="0"/>
    <m/>
    <m/>
    <s v="102297740"/>
    <s v="     "/>
    <s v="Non-HFTD"/>
    <x v="0"/>
    <m/>
    <m/>
    <n v="37.8232"/>
    <n v="-122.279"/>
    <s v="Alameda"/>
    <s v="OAKLAND-L-1107"/>
    <m/>
    <n v="11000"/>
    <m/>
    <x v="0"/>
    <s v="Oakland FD"/>
    <s v="Urban"/>
    <m/>
    <m/>
    <s v="No"/>
    <m/>
    <m/>
    <m/>
    <m/>
    <m/>
    <m/>
    <m/>
    <s v="N"/>
    <s v="N"/>
    <m/>
    <m/>
    <s v="     "/>
    <m/>
    <m/>
    <m/>
    <m/>
    <m/>
    <m/>
    <m/>
    <m/>
    <m/>
    <m/>
    <m/>
    <m/>
    <m/>
    <m/>
    <m/>
    <m/>
    <m/>
    <m/>
    <m/>
  </r>
  <r>
    <s v="20150227"/>
    <s v="     "/>
    <n v="42209"/>
    <s v="7/24"/>
    <x v="0"/>
    <n v="0.1736111111111111"/>
    <s v="30"/>
    <n v="3"/>
    <s v="7"/>
    <x v="2"/>
    <n v="42209"/>
    <n v="0.1736111111111111"/>
    <s v="Turkey vulcher flew into line 13/spans/e/o 40035. Fnd #1 AND #2 pos of 3 blwn at 40035, opnd rmdr. Road phs on grnd 2/spans/e of c/o's 40035. Mde safe. Dixon fire dept responded."/>
    <s v="     "/>
    <m/>
    <m/>
    <s v="N"/>
    <x v="0"/>
    <s v="1276428"/>
    <s v="15-0050202"/>
    <m/>
    <m/>
    <m/>
    <m/>
    <s v="     "/>
    <x v="1"/>
    <s v="PG&amp;E"/>
    <m/>
    <s v="Vegetation"/>
    <m/>
    <s v="D"/>
    <m/>
    <s v="&lt;0.25"/>
    <s v="Square Feet: ; Acreage: "/>
    <s v="Contact - Animal - Bird"/>
    <s v="33.b. Animal contact"/>
    <s v="Contact - Bird"/>
    <s v="All types of equipment / facility failure"/>
    <s v="Contact - Animal"/>
    <m/>
    <s v="Contact - Animal"/>
    <s v="Conductor"/>
    <s v="Line to Ground"/>
    <s v="PACIFIC BELL"/>
    <s v="Overhead"/>
    <x v="3"/>
    <s v="Conductor"/>
    <m/>
    <s v="101575623"/>
    <s v="     "/>
    <s v="Non-HFTD"/>
    <x v="0"/>
    <m/>
    <m/>
    <n v="38.452300000000001"/>
    <n v="-121.718"/>
    <s v="Solano"/>
    <s v="DIXON-1103"/>
    <s v="62061103"/>
    <n v="12000"/>
    <s v="DIXON 11039732"/>
    <x v="0"/>
    <s v="Dixon FD"/>
    <s v="Agriculture"/>
    <m/>
    <m/>
    <s v="No"/>
    <m/>
    <m/>
    <m/>
    <m/>
    <m/>
    <m/>
    <m/>
    <s v="N"/>
    <s v="N"/>
    <m/>
    <m/>
    <s v="     "/>
    <m/>
    <m/>
    <m/>
    <m/>
    <m/>
    <m/>
    <m/>
    <m/>
    <m/>
    <m/>
    <m/>
    <m/>
    <m/>
    <m/>
    <m/>
    <m/>
    <m/>
    <m/>
    <m/>
  </r>
  <r>
    <s v="SAP201614391"/>
    <s v="     "/>
    <n v="42575"/>
    <s v="7/24"/>
    <x v="0"/>
    <m/>
    <s v="31"/>
    <n v="3"/>
    <s v="7"/>
    <x v="6"/>
    <n v="42573"/>
    <m/>
    <s v="transformer spewed oil and started fire; burnt secondary bushing; unknown size of fire"/>
    <s v="     "/>
    <s v="SAP"/>
    <n v="44580"/>
    <s v="Y"/>
    <x v="0"/>
    <s v="1514240"/>
    <s v="16-0051835"/>
    <m/>
    <s v="T003736905"/>
    <n v="111813125"/>
    <m/>
    <s v="     "/>
    <x v="0"/>
    <s v="PG&amp;E"/>
    <m/>
    <m/>
    <m/>
    <s v="D"/>
    <m/>
    <s v="Unknown"/>
    <m/>
    <s v="Equipment - PG&amp;E"/>
    <s v="34.n. Transformer damage or failure"/>
    <s v="Equipment - PG&amp;E"/>
    <s v="Transformer failure"/>
    <s v="Transformer failure"/>
    <s v="Transformer"/>
    <m/>
    <m/>
    <s v="Line to Ground"/>
    <s v="Yes"/>
    <s v="Overhead"/>
    <x v="0"/>
    <s v="Transformer"/>
    <m/>
    <s v="100159100"/>
    <s v="     "/>
    <s v="Non-HFTD"/>
    <x v="0"/>
    <m/>
    <m/>
    <n v="35.348999999999997"/>
    <n v="-118.876"/>
    <s v="Kern"/>
    <s v="LAMONT-1104"/>
    <m/>
    <m/>
    <s v="LAMONT 11044134"/>
    <x v="0"/>
    <m/>
    <m/>
    <m/>
    <m/>
    <s v="No"/>
    <m/>
    <m/>
    <m/>
    <m/>
    <m/>
    <m/>
    <m/>
    <s v="N"/>
    <s v="N"/>
    <m/>
    <m/>
    <s v="     "/>
    <m/>
    <m/>
    <m/>
    <m/>
    <m/>
    <m/>
    <m/>
    <m/>
    <m/>
    <m/>
    <m/>
    <m/>
    <m/>
    <m/>
    <m/>
    <m/>
    <m/>
    <m/>
    <m/>
  </r>
  <r>
    <s v="20170236"/>
    <s v="     "/>
    <n v="42940"/>
    <s v="7/24"/>
    <x v="0"/>
    <m/>
    <s v="30"/>
    <n v="3"/>
    <s v="7"/>
    <x v="0"/>
    <n v="42940"/>
    <n v="0.67152777777777772"/>
    <s v="0"/>
    <s v="     "/>
    <m/>
    <m/>
    <s v="N"/>
    <x v="0"/>
    <m/>
    <m/>
    <m/>
    <m/>
    <m/>
    <m/>
    <s v="     "/>
    <x v="1"/>
    <s v="PG&amp;E"/>
    <m/>
    <s v="Vegetation"/>
    <m/>
    <s v="D"/>
    <m/>
    <s v="&lt;0.25"/>
    <s v="Square Feet: ; Acreage: "/>
    <s v="Vegetation"/>
    <s v="33.a. Veg. contact"/>
    <s v="Vegetation"/>
    <s v="All types of equipment / facility failure"/>
    <s v="Contact - Vegetation"/>
    <m/>
    <s v="Contact - Vegetation"/>
    <s v="Conductor"/>
    <m/>
    <s v="Unknown"/>
    <s v="Overhead"/>
    <x v="1"/>
    <s v="Conductor"/>
    <m/>
    <s v="103447162"/>
    <s v="     "/>
    <s v="Non-HFTD"/>
    <x v="0"/>
    <m/>
    <m/>
    <n v="37.253700000000002"/>
    <n v="-121.968"/>
    <s v="Santa Clara"/>
    <s v="VASONA-1103"/>
    <s v="83771103"/>
    <m/>
    <s v="N/A"/>
    <x v="0"/>
    <s v="C1702050039"/>
    <s v="Urban"/>
    <m/>
    <m/>
    <s v="No"/>
    <m/>
    <m/>
    <m/>
    <m/>
    <m/>
    <m/>
    <m/>
    <s v="N"/>
    <s v="N"/>
    <m/>
    <m/>
    <s v="     "/>
    <m/>
    <m/>
    <m/>
    <m/>
    <m/>
    <m/>
    <m/>
    <m/>
    <m/>
    <m/>
    <m/>
    <m/>
    <m/>
    <m/>
    <m/>
    <m/>
    <m/>
    <m/>
    <m/>
  </r>
  <r>
    <s v="20180556"/>
    <s v="     "/>
    <n v="43305"/>
    <s v="7/24"/>
    <x v="0"/>
    <n v="0.96944444444444444"/>
    <s v="30"/>
    <n v="3"/>
    <s v="7"/>
    <x v="1"/>
    <n v="43305"/>
    <n v="0.96944444444444444"/>
    <s v="ILIS cause - &quot;Animal, other&quot; / &quot;SMALL UNIDENTIFIED ANIMAL AT BASE OF FUCO POLE&quot;"/>
    <s v="     "/>
    <s v="FAS"/>
    <m/>
    <s v="N"/>
    <x v="0"/>
    <s v="139626"/>
    <s v="18-0063319"/>
    <m/>
    <m/>
    <m/>
    <m/>
    <s v="     "/>
    <x v="1"/>
    <s v="PG&amp;E"/>
    <m/>
    <m/>
    <m/>
    <s v="D"/>
    <m/>
    <s v="0.26-9.99"/>
    <m/>
    <s v="Contact - Animal - Other"/>
    <s v="33.b. Animal contact"/>
    <s v="Contact - Animal"/>
    <s v="Contact from object"/>
    <s v="Contact - Animal"/>
    <m/>
    <s v="Contact - Animal"/>
    <s v="Conductor"/>
    <s v="Line to Line"/>
    <m/>
    <s v="Overhead"/>
    <x v="3"/>
    <m/>
    <m/>
    <s v="40375"/>
    <s v="     "/>
    <s v="Non-HFTD"/>
    <x v="0"/>
    <m/>
    <m/>
    <n v="38.403199999999998"/>
    <n v="-121.93899999999999"/>
    <s v="Solano"/>
    <s v="VACA-DIXON-1101"/>
    <s v="063591101"/>
    <n v="11000"/>
    <s v="VACA DIXON 1101CB"/>
    <x v="0"/>
    <m/>
    <s v="Herbaceous"/>
    <m/>
    <m/>
    <s v="No"/>
    <m/>
    <m/>
    <m/>
    <m/>
    <m/>
    <m/>
    <m/>
    <s v="N"/>
    <s v="N"/>
    <m/>
    <m/>
    <s v="     "/>
    <m/>
    <m/>
    <m/>
    <m/>
    <m/>
    <m/>
    <m/>
    <m/>
    <m/>
    <m/>
    <m/>
    <m/>
    <m/>
    <m/>
    <m/>
    <m/>
    <m/>
    <m/>
    <m/>
  </r>
  <r>
    <s v="20180550"/>
    <s v="     "/>
    <n v="43305"/>
    <s v="7/24"/>
    <x v="0"/>
    <n v="0.54236111111111107"/>
    <s v="30"/>
    <n v="3"/>
    <s v="7"/>
    <x v="1"/>
    <n v="43305"/>
    <n v="0.54236111111111107"/>
    <s v="ILIS cause - &quot;Animal, Bird found&quot; / &quot;BIRD FLEW INTO TRANSF, BURNED TOP OF CUTOUTS, CAUSED SMALL GRASS FIRE, NO 3RD PARTY DAMAGE&quot;"/>
    <s v="     "/>
    <s v="FAS"/>
    <m/>
    <s v="N"/>
    <x v="0"/>
    <s v="139224"/>
    <s v="18-0063175"/>
    <m/>
    <m/>
    <m/>
    <m/>
    <s v="     "/>
    <x v="1"/>
    <s v="PG&amp;E"/>
    <m/>
    <m/>
    <m/>
    <s v="D"/>
    <m/>
    <s v="0.26-9.99"/>
    <m/>
    <s v="Contact - Animal - Bird"/>
    <s v="33.b. Animal contact"/>
    <s v="Contact - Bird"/>
    <s v="Contact from object"/>
    <s v="Contact - Animal"/>
    <m/>
    <s v="Contact - Animal"/>
    <s v="Fuse"/>
    <s v="Line to Line"/>
    <m/>
    <s v="Overhead"/>
    <x v="3"/>
    <m/>
    <m/>
    <s v="MTR#1005986273"/>
    <s v="     "/>
    <s v="Non-HFTD"/>
    <x v="0"/>
    <m/>
    <m/>
    <n v="37.1342"/>
    <n v="-120.14400000000001"/>
    <s v="Madera"/>
    <s v="CHOWCHILLA-1106"/>
    <s v="254101106"/>
    <n v="11000"/>
    <s v="CHOWCHILLA 110652144"/>
    <x v="0"/>
    <m/>
    <s v="Agriculture"/>
    <m/>
    <m/>
    <s v="No"/>
    <m/>
    <m/>
    <m/>
    <m/>
    <m/>
    <m/>
    <m/>
    <s v="N"/>
    <s v="N"/>
    <m/>
    <m/>
    <s v="     "/>
    <m/>
    <m/>
    <m/>
    <m/>
    <m/>
    <m/>
    <m/>
    <m/>
    <m/>
    <m/>
    <m/>
    <m/>
    <m/>
    <m/>
    <m/>
    <m/>
    <m/>
    <m/>
    <m/>
  </r>
  <r>
    <s v="20180552"/>
    <s v="     "/>
    <n v="43305"/>
    <s v="7/24"/>
    <x v="0"/>
    <m/>
    <s v="30"/>
    <n v="3"/>
    <s v="7"/>
    <x v="1"/>
    <m/>
    <m/>
    <s v="Transformer seeping oil near the top"/>
    <s v="     "/>
    <s v="FAS"/>
    <m/>
    <s v="N"/>
    <x v="0"/>
    <m/>
    <m/>
    <m/>
    <m/>
    <m/>
    <m/>
    <s v="     "/>
    <x v="1"/>
    <s v="PG&amp;E"/>
    <m/>
    <m/>
    <m/>
    <s v="D"/>
    <m/>
    <s v="&lt;3 meters of linear travel"/>
    <m/>
    <s v="Equipment - PG&amp;E"/>
    <s v="34.n. Transformer damage or failure"/>
    <s v="Equipment - PG&amp;E"/>
    <s v="All types of equipment / facility failure"/>
    <s v="Transformer"/>
    <s v="Transformer"/>
    <m/>
    <m/>
    <m/>
    <m/>
    <m/>
    <x v="3"/>
    <s v="Transformer"/>
    <m/>
    <m/>
    <s v="     "/>
    <s v="Non-HFTD"/>
    <x v="0"/>
    <m/>
    <m/>
    <n v="37.983800000000002"/>
    <n v="-122.06399999999999"/>
    <s v="Contra Costa"/>
    <s v="TIDEWATER-2110"/>
    <s v="014652110"/>
    <n v="21000"/>
    <m/>
    <x v="0"/>
    <m/>
    <s v="Urban"/>
    <m/>
    <m/>
    <s v="No"/>
    <m/>
    <m/>
    <m/>
    <m/>
    <m/>
    <m/>
    <m/>
    <s v="N"/>
    <s v="N"/>
    <m/>
    <m/>
    <s v="     "/>
    <m/>
    <m/>
    <m/>
    <m/>
    <m/>
    <m/>
    <m/>
    <m/>
    <m/>
    <m/>
    <m/>
    <m/>
    <m/>
    <m/>
    <m/>
    <m/>
    <m/>
    <m/>
    <m/>
  </r>
  <r>
    <s v="20190666"/>
    <s v="     "/>
    <n v="43670"/>
    <s v="7/24"/>
    <x v="0"/>
    <m/>
    <s v="30"/>
    <n v="3"/>
    <s v="7"/>
    <x v="3"/>
    <n v="43670"/>
    <n v="0.64861111111111114"/>
    <s v="possum came in contact with equipment and caused incident"/>
    <s v="     "/>
    <s v="FAS"/>
    <m/>
    <s v="N"/>
    <x v="0"/>
    <s v="470516"/>
    <s v="19-0080841"/>
    <m/>
    <s v="T004707942"/>
    <n v="0"/>
    <m/>
    <s v="     "/>
    <x v="1"/>
    <s v="PG&amp;E"/>
    <m/>
    <m/>
    <m/>
    <s v="D"/>
    <m/>
    <s v="&lt;0.25"/>
    <m/>
    <s v="Contact - Animal - Other"/>
    <s v="33.b. Animal contact"/>
    <s v="Contact - Animal"/>
    <s v="Contact from object"/>
    <s v="Contact - Animal"/>
    <m/>
    <s v="Contact - Animal"/>
    <s v="Transformer"/>
    <s v="Line to Ground"/>
    <m/>
    <s v="Overhead"/>
    <x v="0"/>
    <s v="Transformer"/>
    <m/>
    <s v="220022225257"/>
    <s v="     "/>
    <s v="Non-HFTD"/>
    <x v="0"/>
    <m/>
    <m/>
    <n v="38.359900000000003"/>
    <n v="-121.99299999999999"/>
    <s v="SOLANO"/>
    <s v="VACAVILLE-1108"/>
    <m/>
    <m/>
    <s v="VACAVILLE 1102CB"/>
    <x v="1"/>
    <s v="Vacaville FD"/>
    <s v="Urban"/>
    <m/>
    <m/>
    <s v="No"/>
    <m/>
    <m/>
    <m/>
    <m/>
    <m/>
    <m/>
    <m/>
    <s v="N"/>
    <s v="N"/>
    <m/>
    <m/>
    <s v="     "/>
    <m/>
    <m/>
    <m/>
    <m/>
    <m/>
    <m/>
    <m/>
    <m/>
    <m/>
    <m/>
    <m/>
    <m/>
    <m/>
    <m/>
    <m/>
    <m/>
    <m/>
    <m/>
    <m/>
  </r>
  <r>
    <s v="20190664"/>
    <s v="     "/>
    <n v="43670"/>
    <s v="7/24"/>
    <x v="0"/>
    <m/>
    <s v="30"/>
    <n v="3"/>
    <s v="7"/>
    <x v="3"/>
    <n v="43670"/>
    <n v="0.21388888888888888"/>
    <s v="Fused opened and tman found pole fire"/>
    <s v="     "/>
    <s v="FAS"/>
    <m/>
    <s v="N"/>
    <x v="0"/>
    <s v="469901"/>
    <s v="19-0080501"/>
    <m/>
    <s v="T004707353"/>
    <n v="0"/>
    <m/>
    <s v="     "/>
    <x v="1"/>
    <s v="PG&amp;E"/>
    <m/>
    <m/>
    <m/>
    <s v="D"/>
    <m/>
    <s v="&lt;3 meters of linear travel"/>
    <m/>
    <s v="Equipment - PG&amp;E"/>
    <s v="34.o. Other"/>
    <s v="Equipment - PG&amp;E"/>
    <s v="All types of equipment / facility failure"/>
    <s v="Equipment failure - Other"/>
    <s v="Unknown"/>
    <m/>
    <m/>
    <s v="Line to Ground"/>
    <m/>
    <s v="Overhead"/>
    <x v="3"/>
    <s v="Unknown"/>
    <s v="no reported damage"/>
    <s v="72159"/>
    <s v="     "/>
    <s v="Non-HFTD"/>
    <x v="0"/>
    <m/>
    <m/>
    <n v="36.991"/>
    <n v="-121.57299999999999"/>
    <s v="SANTA CLARA"/>
    <s v="LLAGAS-2105"/>
    <m/>
    <m/>
    <s v="LLAGAS 2105XR144"/>
    <x v="0"/>
    <m/>
    <s v="Urban"/>
    <m/>
    <m/>
    <s v="No"/>
    <m/>
    <m/>
    <m/>
    <m/>
    <m/>
    <m/>
    <m/>
    <s v="N"/>
    <s v="N"/>
    <m/>
    <m/>
    <s v="     "/>
    <m/>
    <m/>
    <m/>
    <m/>
    <m/>
    <m/>
    <m/>
    <m/>
    <m/>
    <m/>
    <m/>
    <m/>
    <m/>
    <m/>
    <m/>
    <m/>
    <m/>
    <m/>
    <m/>
  </r>
  <r>
    <s v="20190663"/>
    <s v="     "/>
    <n v="43670"/>
    <s v="7/24"/>
    <x v="0"/>
    <m/>
    <s v="30"/>
    <n v="3"/>
    <s v="7"/>
    <x v="3"/>
    <n v="43670"/>
    <m/>
    <s v="Transformer failure, picutes show grass fire that resulted was greater than 1 linear meter"/>
    <s v="     "/>
    <s v="FAS"/>
    <m/>
    <s v="N"/>
    <x v="0"/>
    <s v="469874"/>
    <m/>
    <m/>
    <s v="T004707337"/>
    <n v="0"/>
    <m/>
    <s v="     "/>
    <x v="1"/>
    <s v="PG&amp;E"/>
    <m/>
    <m/>
    <m/>
    <s v="D"/>
    <m/>
    <s v="0.26-9.99"/>
    <m/>
    <s v="Unknown - No PG&amp;E Asset"/>
    <s v="40.a. Unknown"/>
    <s v="Unknown"/>
    <m/>
    <m/>
    <m/>
    <m/>
    <m/>
    <m/>
    <m/>
    <s v="Overhead"/>
    <x v="3"/>
    <s v="Transformer"/>
    <m/>
    <s v="317082046775"/>
    <s v="     "/>
    <s v="Non-HFTD"/>
    <x v="0"/>
    <m/>
    <m/>
    <n v="37.7804"/>
    <n v="-121.511"/>
    <s v="SAN JOAQUIN"/>
    <s v="HERDLYN-1102"/>
    <m/>
    <m/>
    <m/>
    <x v="0"/>
    <s v="Tracy FD"/>
    <s v="Urban"/>
    <m/>
    <m/>
    <s v="No"/>
    <m/>
    <m/>
    <m/>
    <m/>
    <m/>
    <m/>
    <m/>
    <s v="N"/>
    <s v="N"/>
    <m/>
    <m/>
    <s v="     "/>
    <m/>
    <m/>
    <m/>
    <m/>
    <m/>
    <m/>
    <m/>
    <m/>
    <m/>
    <m/>
    <m/>
    <m/>
    <m/>
    <m/>
    <m/>
    <m/>
    <m/>
    <m/>
    <m/>
  </r>
  <r>
    <s v="20201787"/>
    <s v="     "/>
    <n v="44036"/>
    <s v="7/24"/>
    <x v="0"/>
    <n v="0.79583333333333328"/>
    <s v="30"/>
    <n v="3"/>
    <s v="7"/>
    <x v="4"/>
    <n v="44036"/>
    <n v="0.86527777777777781"/>
    <s v="3417 WINDHAM CIR in Stockton; fire from PG&amp;E box &quot;in driveway between customers house&quot;; burnt secondary connector T5168 needed repair"/>
    <s v="     "/>
    <s v="FAS"/>
    <m/>
    <s v="Y"/>
    <x v="0"/>
    <s v="971635"/>
    <s v="20-0075910"/>
    <m/>
    <s v="9804443686"/>
    <n v="119506672"/>
    <m/>
    <s v="     "/>
    <x v="0"/>
    <s v="PG&amp;E"/>
    <m/>
    <s v="Building"/>
    <m/>
    <s v="D"/>
    <m/>
    <s v="Structure-PG&amp;E only"/>
    <m/>
    <s v="Equipment - PG&amp;E"/>
    <s v="34.m. Connection device damage or failure"/>
    <s v="Equipment - PG&amp;E"/>
    <s v="All types of equipment / facility failure"/>
    <s v="Splice/Clamp/Connector"/>
    <s v="Splice/Clamp/Connector"/>
    <m/>
    <m/>
    <s v="Line to Ground"/>
    <m/>
    <s v="Underground"/>
    <x v="3"/>
    <s v="Splice/Clamp/Connector"/>
    <m/>
    <s v="Transformer: 317527356104 "/>
    <s v="     "/>
    <s v="Non-HFTD"/>
    <x v="0"/>
    <m/>
    <m/>
    <n v="38.0379"/>
    <n v="-121.36"/>
    <s v="San Joaquin"/>
    <s v="EIGHT-MILE-2101"/>
    <m/>
    <n v="21000"/>
    <m/>
    <x v="0"/>
    <s v="Stockton FD"/>
    <s v="Urban"/>
    <m/>
    <m/>
    <s v="No"/>
    <m/>
    <m/>
    <m/>
    <m/>
    <m/>
    <m/>
    <m/>
    <s v="N"/>
    <s v="N"/>
    <m/>
    <m/>
    <s v="     "/>
    <m/>
    <m/>
    <m/>
    <m/>
    <m/>
    <m/>
    <m/>
    <m/>
    <m/>
    <m/>
    <m/>
    <m/>
    <m/>
    <m/>
    <m/>
    <m/>
    <m/>
    <m/>
    <m/>
  </r>
  <r>
    <s v="20200874"/>
    <s v="     "/>
    <n v="44036"/>
    <s v="7/24"/>
    <x v="0"/>
    <n v="0.75347222222222221"/>
    <s v="30"/>
    <n v="3"/>
    <s v="7"/>
    <x v="4"/>
    <m/>
    <m/>
    <s v="On July 24, 2020 at 2205 hours, a PG&amp;E Troubleman patrolled the Ukiah 1114 Distribution Circuit number 042771114, near 2080 Old River Road in Ukiah. He observed a transformer failure that caused a primary cross-phase. He advised the cross-phase looked like it ran down the 60kV span head guy and went to ground on the AWAC secondary overhead conductor neutral. It then apparently energized the house neutral and burned up the customer's surge protector, range, and air conditioning unit cords. There was a small grass fire under the secondary aerial cable where it crossed the span guy. Initial analysis indicates transformer failure caused a primary circuit to cross-phase and went to ground on a secondary neutral. Cal Fire responded to and extinguished the fire. We replaced the burnt and damaged conductors, transformer, and crossarms. We also adjusted the molding, guy, and a sagging conductor. All the repairs were completed by December 9, 2020. This information is preliminary."/>
    <s v="     "/>
    <s v="FAS"/>
    <m/>
    <s v="N"/>
    <x v="0"/>
    <s v="971562"/>
    <m/>
    <m/>
    <s v="4106506592, 4100163107, T005020180, T005020183"/>
    <n v="119506669"/>
    <m/>
    <s v="     "/>
    <x v="1"/>
    <s v="PG&amp;E"/>
    <m/>
    <s v="Vegetation"/>
    <m/>
    <s v="D"/>
    <s v="D"/>
    <s v="&lt;0.25"/>
    <m/>
    <s v="Equipment - PG&amp;E"/>
    <s v="34.n. Transformer damage or failure"/>
    <s v="Equipment - PG&amp;E"/>
    <s v="All types of equipment / facility failure"/>
    <s v="Transformer failure"/>
    <s v="Transformer"/>
    <m/>
    <m/>
    <m/>
    <m/>
    <s v="Overhead"/>
    <x v="3"/>
    <s v="Transformer"/>
    <s v="Transformer, Primary &amp; Secondary Conductors, Crossarms"/>
    <s v="Circuit ID: 042771114, SAP ID: 102177888"/>
    <s v="     "/>
    <s v="Non-HFTD"/>
    <x v="0"/>
    <n v="154"/>
    <m/>
    <n v="39.1312"/>
    <n v="-123.166"/>
    <s v="Mendocino"/>
    <s v="UKIAH-1114"/>
    <m/>
    <n v="12000"/>
    <m/>
    <x v="0"/>
    <s v="Cal Fire"/>
    <s v="Urban"/>
    <m/>
    <m/>
    <s v="No"/>
    <m/>
    <m/>
    <m/>
    <m/>
    <m/>
    <m/>
    <m/>
    <s v="N"/>
    <s v="N"/>
    <m/>
    <m/>
    <s v="     "/>
    <m/>
    <m/>
    <m/>
    <m/>
    <m/>
    <m/>
    <m/>
    <m/>
    <m/>
    <m/>
    <m/>
    <m/>
    <m/>
    <m/>
    <m/>
    <m/>
    <m/>
    <m/>
    <m/>
  </r>
  <r>
    <s v="20211118"/>
    <s v="     "/>
    <n v="44401"/>
    <s v="7/24"/>
    <x v="0"/>
    <n v="0.72847222222222219"/>
    <s v="30"/>
    <n v="3"/>
    <s v="7"/>
    <x v="5"/>
    <n v="44401"/>
    <m/>
    <s v="Bump failed and a wire came down and started a small fire. The fire size was &lt; 0.25 acres and suppressed by San Francisco FD. This information is Preliminary."/>
    <s v="     "/>
    <s v="FAS"/>
    <m/>
    <s v="N"/>
    <x v="0"/>
    <m/>
    <s v="21-0094542"/>
    <m/>
    <s v="T005350169"/>
    <m/>
    <m/>
    <s v="     "/>
    <x v="1"/>
    <s v="PG&amp;E"/>
    <m/>
    <s v="Vegetation"/>
    <s v="Conductor"/>
    <s v="D"/>
    <s v="D"/>
    <s v="&lt;0.25"/>
    <m/>
    <s v="Equipment - PG&amp;E"/>
    <s v="34.m. Connection device damage or failure"/>
    <s v="Equipment - PG&amp;E"/>
    <s v="All types of equipment / facility failure"/>
    <s v="Splice/Clamp/Connector"/>
    <s v="Conductor - Primary"/>
    <m/>
    <m/>
    <s v="Line to Ground"/>
    <s v="Y"/>
    <s v="Overhead"/>
    <x v="3"/>
    <s v="Conductor - Primary"/>
    <s v="Conductor"/>
    <s v="100293105"/>
    <s v="     "/>
    <s v="Non-HFTD"/>
    <x v="0"/>
    <m/>
    <m/>
    <n v="37.64"/>
    <n v="-122.45399999999999"/>
    <s v="San Mateo"/>
    <s v="SNEATH-LANE-1102"/>
    <m/>
    <n v="12000"/>
    <m/>
    <x v="0"/>
    <s v="South San Francisco FD"/>
    <s v="Urban"/>
    <s v="Grass fuel model"/>
    <m/>
    <s v="No"/>
    <m/>
    <m/>
    <m/>
    <m/>
    <m/>
    <m/>
    <m/>
    <s v="N"/>
    <s v="N"/>
    <m/>
    <m/>
    <s v="     "/>
    <m/>
    <m/>
    <m/>
    <m/>
    <m/>
    <m/>
    <m/>
    <m/>
    <m/>
    <m/>
    <m/>
    <m/>
    <m/>
    <m/>
    <m/>
    <m/>
    <m/>
    <m/>
    <m/>
  </r>
  <r>
    <s v="20211117"/>
    <s v="     "/>
    <n v="44401"/>
    <s v="7/24"/>
    <x v="0"/>
    <n v="0.68125000000000002"/>
    <s v="30"/>
    <n v="3"/>
    <s v="7"/>
    <x v="5"/>
    <n v="44401"/>
    <m/>
    <s v="Pole-Wood deteriorated causing wire down outage. The ensuing fire was 1/2 acres in size and suppressed by Orlarn/Capay FD. This information is preliminary.  7/24 cfmd One of our poles, looks like a rotten pole fell over, caused a fire, wire down, about a one acre fire.  Tman got the call,  heard there was fire on the scene and arcing wires, Tman had them open the breaker, killing the power to a bunch of people until he got on site.  He had open jumpers, and everybody except for two customers were hot.  The fire is out.  Fire may have been put out by Capay or Orland FD.  Tman had pictures of the rotten pole, nothing came down on it, now its right above the customers house.  (Tman planned to open corrective tag) --probably a half an acre to an acre in size.  No structures seen, but there is a solar panel field that could have some damage. Wire down, arcing wires.  (in the middle of getting a crew rolling). 10/1/2021 AGFC notes: When I spoke to the troubleman he stated he wasn't sure why the pole failed but did notice the base of the pole had quite a few plugs that are typically from testing and it appeared that the inside of the pole was rotten and that could have been the likely cause of the pole failure and resulted in the wires down on ground."/>
    <s v="     "/>
    <s v="FAS"/>
    <m/>
    <s v="N"/>
    <x v="0"/>
    <m/>
    <s v="21-0094534"/>
    <m/>
    <s v="T005350127"/>
    <n v="121792000"/>
    <m/>
    <s v="     "/>
    <x v="1"/>
    <s v="PG&amp;E"/>
    <m/>
    <s v="Vegetation"/>
    <s v="Pole, Transformer, Cutout, Conductor, Ground, Guy"/>
    <s v="D"/>
    <s v="D"/>
    <s v="0.26-9.99"/>
    <m/>
    <s v="Equipment - PG&amp;E"/>
    <s v="34.f. Pole damage or failure"/>
    <s v="Equipment - PG&amp;E"/>
    <s v="All types of equipment / facility failure"/>
    <s v="Pole failure"/>
    <s v="Pole"/>
    <m/>
    <m/>
    <s v="Open Circuit"/>
    <s v="Y"/>
    <s v="Overhead"/>
    <x v="3"/>
    <s v="Pole"/>
    <s v="Pole, Transformer, Cutout, Conductor, Ground, Guy"/>
    <s v="100368913"/>
    <s v="     "/>
    <s v="Non-HFTD"/>
    <x v="0"/>
    <m/>
    <m/>
    <n v="39.808900000000001"/>
    <n v="-122.06699999999999"/>
    <s v="Tehama"/>
    <s v="CAPAY-1101"/>
    <m/>
    <n v="12000"/>
    <m/>
    <x v="0"/>
    <s v="Orlarn/Capay FD"/>
    <s v="Agriculture"/>
    <s v="Grass fuel model"/>
    <m/>
    <s v="No"/>
    <m/>
    <m/>
    <m/>
    <m/>
    <m/>
    <m/>
    <m/>
    <s v="N"/>
    <s v="N"/>
    <m/>
    <m/>
    <s v="     "/>
    <m/>
    <m/>
    <m/>
    <m/>
    <m/>
    <m/>
    <m/>
    <m/>
    <m/>
    <m/>
    <m/>
    <m/>
    <m/>
    <m/>
    <m/>
    <m/>
    <m/>
    <m/>
    <m/>
  </r>
  <r>
    <s v="20140098"/>
    <s v="     "/>
    <n v="41845"/>
    <s v="7/25"/>
    <x v="0"/>
    <n v="0.51111111111111107"/>
    <s v="30"/>
    <n v="3"/>
    <s v="7"/>
    <x v="7"/>
    <m/>
    <m/>
    <s v="small veg. fire @ base of pole 12' by 3'"/>
    <s v="     "/>
    <m/>
    <m/>
    <s v="N"/>
    <x v="0"/>
    <s v="1055274"/>
    <m/>
    <m/>
    <m/>
    <m/>
    <m/>
    <s v="     "/>
    <x v="1"/>
    <s v="PG&amp;E"/>
    <m/>
    <s v="Vegetation"/>
    <m/>
    <s v="D"/>
    <m/>
    <s v="&lt;3 meters of linear travel"/>
    <s v="Square Feet: 12 x 3; Acreage: "/>
    <s v="Equipment - PG&amp;E"/>
    <s v="34.o. Other"/>
    <s v="Equipment - PG&amp;E"/>
    <s v="All types of equipment / facility failure"/>
    <m/>
    <m/>
    <m/>
    <m/>
    <m/>
    <s v=" "/>
    <s v="Overhead"/>
    <x v="1"/>
    <s v="Conductor"/>
    <m/>
    <s v="100356542"/>
    <s v="     "/>
    <s v="Non-HFTD"/>
    <x v="0"/>
    <m/>
    <m/>
    <n v="39.6492"/>
    <n v="-121.871"/>
    <s v="Butte"/>
    <s v="BUTTE-1107"/>
    <s v="103081107"/>
    <m/>
    <s v="N/A"/>
    <x v="0"/>
    <m/>
    <s v="Urban"/>
    <m/>
    <m/>
    <s v="No"/>
    <m/>
    <m/>
    <m/>
    <m/>
    <m/>
    <m/>
    <m/>
    <s v="N"/>
    <s v="N"/>
    <m/>
    <m/>
    <s v="     "/>
    <m/>
    <m/>
    <m/>
    <m/>
    <m/>
    <m/>
    <m/>
    <m/>
    <m/>
    <m/>
    <m/>
    <m/>
    <m/>
    <m/>
    <m/>
    <m/>
    <m/>
    <m/>
    <m/>
  </r>
  <r>
    <s v="20150230"/>
    <s v="     "/>
    <n v="42210"/>
    <s v="7/25"/>
    <x v="0"/>
    <n v="0.81527777777777777"/>
    <s v="30"/>
    <n v="3"/>
    <s v="7"/>
    <x v="2"/>
    <n v="42210"/>
    <n v="0.81527777777777777"/>
    <s v="1 of 3 blown #3 refused ok found non raptor bird cause"/>
    <s v="     "/>
    <m/>
    <m/>
    <s v="N"/>
    <x v="0"/>
    <s v="1277276"/>
    <s v="15-0050509"/>
    <m/>
    <m/>
    <m/>
    <m/>
    <s v="     "/>
    <x v="1"/>
    <s v="PG&amp;E"/>
    <m/>
    <s v="Vegetation"/>
    <m/>
    <s v="D"/>
    <m/>
    <s v="&lt;0.25"/>
    <s v="Square Feet: 60 x 30; Acreage: "/>
    <s v="Contact - Animal - Bird"/>
    <s v="33.b. Animal contact"/>
    <s v="Contact - Bird"/>
    <s v="All types of equipment / facility failure"/>
    <s v="Contact - Animal"/>
    <m/>
    <s v="Contact - Animal"/>
    <s v="Conductor"/>
    <s v="Line to Ground"/>
    <s v="0"/>
    <s v="Overhead"/>
    <x v="3"/>
    <s v="Conductor"/>
    <m/>
    <s v="3668  hicks lane, Chico"/>
    <s v="     "/>
    <s v="Non-HFTD"/>
    <x v="0"/>
    <m/>
    <m/>
    <n v="39.784799999999997"/>
    <n v="-121.861"/>
    <s v="Butte"/>
    <s v="ANITA-1105"/>
    <s v="102841105"/>
    <n v="12000"/>
    <s v="N/A"/>
    <x v="0"/>
    <s v="Cal Fire Dept"/>
    <s v="Herbaceous"/>
    <m/>
    <m/>
    <s v="No"/>
    <m/>
    <m/>
    <m/>
    <m/>
    <m/>
    <m/>
    <m/>
    <s v="N"/>
    <s v="N"/>
    <m/>
    <m/>
    <s v="     "/>
    <m/>
    <m/>
    <m/>
    <m/>
    <m/>
    <m/>
    <m/>
    <m/>
    <m/>
    <m/>
    <m/>
    <m/>
    <m/>
    <m/>
    <m/>
    <m/>
    <m/>
    <m/>
    <m/>
  </r>
  <r>
    <s v="20150229"/>
    <s v="     "/>
    <n v="42210"/>
    <s v="7/25"/>
    <x v="0"/>
    <n v="0.61944444444444446"/>
    <s v="30"/>
    <n v="3"/>
    <s v="7"/>
    <x v="2"/>
    <n v="42210"/>
    <n v="0.61944444444444446"/>
    <s v="0"/>
    <s v="     "/>
    <m/>
    <m/>
    <s v="N"/>
    <x v="0"/>
    <s v="1277027"/>
    <s v="15-0050487"/>
    <m/>
    <m/>
    <m/>
    <m/>
    <s v="     "/>
    <x v="1"/>
    <s v="PG&amp;E"/>
    <m/>
    <s v="Vegetation"/>
    <m/>
    <s v="D"/>
    <m/>
    <s v="&lt;0.25"/>
    <s v="Square Feet: ; Acreage: "/>
    <s v="Equipment - PG&amp;E"/>
    <s v="34.h. Crossarm damage or failure"/>
    <s v="Equipment - PG&amp;E"/>
    <s v="All types of equipment / facility failure"/>
    <s v="Crossarm"/>
    <s v="Crossarm"/>
    <m/>
    <m/>
    <s v="Force Out"/>
    <s v="None"/>
    <s v="Overhead"/>
    <x v="3"/>
    <s v="Conductor"/>
    <m/>
    <s v="wise rd west of gladding lincoln"/>
    <s v="     "/>
    <s v="Non-HFTD"/>
    <x v="0"/>
    <m/>
    <m/>
    <n v="38.926400000000001"/>
    <n v="-121.295"/>
    <s v="Placer"/>
    <s v="LINCOLN-1104"/>
    <s v="153701104"/>
    <n v="12000"/>
    <s v="LINCOLN 1104CB"/>
    <x v="0"/>
    <s v="Cal Fire Dept"/>
    <s v="Agriculture"/>
    <m/>
    <m/>
    <s v="No"/>
    <m/>
    <m/>
    <m/>
    <m/>
    <m/>
    <m/>
    <m/>
    <s v="N"/>
    <s v="N"/>
    <m/>
    <m/>
    <s v="     "/>
    <m/>
    <m/>
    <m/>
    <m/>
    <m/>
    <m/>
    <m/>
    <m/>
    <m/>
    <m/>
    <m/>
    <m/>
    <m/>
    <m/>
    <m/>
    <m/>
    <m/>
    <m/>
    <m/>
  </r>
  <r>
    <s v="SAP201517723"/>
    <s v="     "/>
    <n v="42210"/>
    <s v="7/25"/>
    <x v="0"/>
    <m/>
    <s v="30"/>
    <n v="3"/>
    <s v="7"/>
    <x v="2"/>
    <n v="42208"/>
    <m/>
    <s v="Pole replaced due to pole fire; broken poles; open fuse 30071"/>
    <s v="     "/>
    <s v="SAP"/>
    <n v="44580"/>
    <s v="Y"/>
    <x v="0"/>
    <s v="1276262"/>
    <s v="15-0050145"/>
    <m/>
    <s v="T003449624"/>
    <n v="110531230"/>
    <m/>
    <s v="     "/>
    <x v="0"/>
    <s v="PG&amp;E"/>
    <m/>
    <m/>
    <m/>
    <s v="D"/>
    <m/>
    <s v="Structure-PG&amp;E only"/>
    <m/>
    <s v="Equipment - PG&amp;E"/>
    <s v="34.f. Pole damage or failure"/>
    <s v="Equipment - PG&amp;E"/>
    <s v="Pole failure"/>
    <s v="Pole failure"/>
    <s v="Fuse"/>
    <m/>
    <m/>
    <s v="Line to Ground"/>
    <s v="No"/>
    <s v="Overhead"/>
    <x v="0"/>
    <s v="Fuse"/>
    <m/>
    <s v="101618309"/>
    <s v="     "/>
    <s v="Non-HFTD"/>
    <x v="0"/>
    <m/>
    <m/>
    <n v="39.454700000000003"/>
    <n v="-122.06399999999999"/>
    <s v="Glenn"/>
    <s v="RICE-1102"/>
    <m/>
    <m/>
    <s v="RICE 11033032"/>
    <x v="0"/>
    <m/>
    <m/>
    <m/>
    <m/>
    <s v="No"/>
    <m/>
    <m/>
    <m/>
    <m/>
    <m/>
    <m/>
    <m/>
    <s v="N"/>
    <s v="N"/>
    <m/>
    <m/>
    <s v="     "/>
    <m/>
    <m/>
    <m/>
    <m/>
    <m/>
    <m/>
    <m/>
    <m/>
    <m/>
    <m/>
    <m/>
    <m/>
    <m/>
    <m/>
    <m/>
    <m/>
    <m/>
    <m/>
    <m/>
  </r>
  <r>
    <s v="20160188"/>
    <s v="     "/>
    <n v="42576"/>
    <s v="7/25"/>
    <x v="0"/>
    <n v="0.42638888888888887"/>
    <s v="31"/>
    <n v="3"/>
    <s v="7"/>
    <x v="6"/>
    <n v="42576"/>
    <n v="0.43680555555555556"/>
    <s v="0"/>
    <s v="     "/>
    <m/>
    <m/>
    <s v="N"/>
    <x v="0"/>
    <s v="1515675"/>
    <s v="16-0052265"/>
    <m/>
    <m/>
    <m/>
    <m/>
    <s v="     "/>
    <x v="1"/>
    <s v="PG&amp;E"/>
    <m/>
    <s v="Vegetation"/>
    <m/>
    <s v="D"/>
    <m/>
    <s v="0.26-9.99"/>
    <s v="Square Feet: ; Acreage: 3"/>
    <s v="Vegetation"/>
    <s v="33.a. Veg. contact"/>
    <s v="Vegetation"/>
    <s v="All types of equipment / facility failure"/>
    <s v="Contact - Vegetation"/>
    <m/>
    <s v="Contact - Vegetation"/>
    <s v="Conductor"/>
    <s v="Line to Line"/>
    <m/>
    <s v="Overhead"/>
    <x v="3"/>
    <s v="Conductor"/>
    <m/>
    <s v="101195552"/>
    <s v="     "/>
    <s v="Non-HFTD"/>
    <x v="0"/>
    <m/>
    <m/>
    <n v="37.475999999999999"/>
    <n v="-120.574"/>
    <s v="Merced"/>
    <s v="CRESSEY-2103"/>
    <s v="254702103"/>
    <n v="21000"/>
    <s v="CRESSEY 21039370"/>
    <x v="0"/>
    <s v="CAL FIRE MERCED"/>
    <s v="Agriculture"/>
    <m/>
    <m/>
    <s v="No"/>
    <m/>
    <m/>
    <m/>
    <m/>
    <m/>
    <m/>
    <m/>
    <s v="N"/>
    <s v="N"/>
    <m/>
    <m/>
    <s v="     "/>
    <s v="37.47600000"/>
    <s v="-120.57400000"/>
    <s v="Jul 26 2016 12:00AM"/>
    <s v="RootsFail"/>
    <s v="OLD, MATURE VALLEY OAK UP ROOTED FALLING ON LINES. TREE CANOPY WAS FULL AND GREEN._x000d__x000a_"/>
    <s v="OAK"/>
    <s v="72"/>
    <s v="40"/>
    <s v="60"/>
    <s v="Slight"/>
    <s v="None"/>
    <s v="N"/>
    <s v="1"/>
    <m/>
    <s v="Plain"/>
    <s v="D"/>
    <s v="CrossArm"/>
    <s v="BareWire"/>
    <s v="3"/>
  </r>
  <r>
    <s v="MIT20170019"/>
    <s v="     "/>
    <n v="42941"/>
    <s v="7/25"/>
    <x v="0"/>
    <n v="0.83263888888888893"/>
    <s v="30"/>
    <n v="3"/>
    <s v="7"/>
    <x v="0"/>
    <n v="42941"/>
    <n v="0.83263888888888893"/>
    <s v="tree branch caught fire after falling into overhead line. No wires down. one square meter reported by VM IR. JZCY - Veg sharepoint has incident data here: \\rcshare-nas05\VM\PLANNING\Business Analyst\02)PRIVILEGED_VMFireIncidents\2017\17-0065460_NC"/>
    <s v="     "/>
    <s v="Missed Ignitions Tracker"/>
    <n v="44270"/>
    <s v="Y"/>
    <x v="0"/>
    <m/>
    <s v="17-0065460"/>
    <m/>
    <m/>
    <m/>
    <m/>
    <s v="     "/>
    <x v="1"/>
    <s v="PG&amp;E"/>
    <m/>
    <m/>
    <m/>
    <s v="D"/>
    <m/>
    <s v="&lt;3 meters of linear travel"/>
    <m/>
    <s v="Vegetation"/>
    <s v="33.a. Veg. contact"/>
    <s v="Vegetation"/>
    <s v="Contact from object"/>
    <s v="Veg. contact"/>
    <m/>
    <s v="Contact - Vegetation"/>
    <s v="Conductor - Primary"/>
    <s v="Line to Line"/>
    <s v="N"/>
    <s v="Overhead"/>
    <x v="3"/>
    <s v="Conductor - Primary"/>
    <m/>
    <m/>
    <s v="     "/>
    <s v="Non-HFTD"/>
    <x v="0"/>
    <n v="113"/>
    <m/>
    <n v="41.048099999999998"/>
    <n v="-123.676"/>
    <s v="Humboldt"/>
    <s v="HOOPA-1101"/>
    <s v="192401101"/>
    <n v="11000"/>
    <s v="HOOPA 110193038"/>
    <x v="1"/>
    <m/>
    <s v="Urban"/>
    <m/>
    <m/>
    <s v="No"/>
    <m/>
    <m/>
    <m/>
    <m/>
    <m/>
    <m/>
    <m/>
    <s v="N"/>
    <s v="N"/>
    <m/>
    <m/>
    <s v="     "/>
    <s v="41.04715000"/>
    <s v="-123.67758800"/>
    <s v="Jul 26 2017 12:00AM"/>
    <s v="TrunkFail"/>
    <s v="Green/live Alder failed 10 above root crown. Tree identified for work after storm but tree was never worked."/>
    <s v="ALD"/>
    <s v="90"/>
    <s v="20"/>
    <s v="60"/>
    <s v="Severe"/>
    <s v="Slight"/>
    <s v="N"/>
    <s v="1"/>
    <m/>
    <s v="Valley"/>
    <s v="A"/>
    <s v="CrossArm"/>
    <s v="BareWire"/>
    <s v="0"/>
  </r>
  <r>
    <s v="MIA20181925"/>
    <s v="     "/>
    <n v="43306"/>
    <s v="7/25"/>
    <x v="0"/>
    <n v="0.51351851851851849"/>
    <s v="30"/>
    <n v="3"/>
    <s v="7"/>
    <x v="1"/>
    <n v="43306"/>
    <n v="0.5131944444444444"/>
    <s v="Customer trimming tree in backyard easement dropped limb on service. Wires sparked and started small fire that was extinguished by customer before FD arrived. "/>
    <s v="     "/>
    <s v="FAS"/>
    <n v="44243"/>
    <s v="Y"/>
    <x v="0"/>
    <s v="140018"/>
    <s v="N/A"/>
    <m/>
    <s v="T004377154"/>
    <m/>
    <m/>
    <s v="     "/>
    <x v="1"/>
    <s v="PG&amp;E"/>
    <m/>
    <m/>
    <m/>
    <s v="D"/>
    <m/>
    <s v="&lt;3 meters of linear travel"/>
    <m/>
    <s v="Vegetation"/>
    <s v="33.a. Veg. contact"/>
    <s v="Vegetation"/>
    <s v="Contact from object"/>
    <s v="Contact - Vegetation"/>
    <m/>
    <s v="Contact - Vegetation"/>
    <s v="Service Connector"/>
    <m/>
    <s v="Yes"/>
    <s v="Overhead"/>
    <x v="0"/>
    <m/>
    <m/>
    <s v="Meter: 1003825125"/>
    <s v="     "/>
    <s v="Non-HFTD"/>
    <x v="0"/>
    <m/>
    <m/>
    <n v="37.255499999999998"/>
    <n v="-121.009"/>
    <s v="Merced"/>
    <s v="GUSTINE-1101"/>
    <s v="163111101"/>
    <n v="11000"/>
    <m/>
    <x v="0"/>
    <s v="Homeowner"/>
    <s v="Urban"/>
    <m/>
    <m/>
    <s v="No"/>
    <m/>
    <m/>
    <m/>
    <m/>
    <m/>
    <m/>
    <m/>
    <s v="N"/>
    <s v="N"/>
    <m/>
    <m/>
    <s v="     "/>
    <m/>
    <m/>
    <m/>
    <m/>
    <m/>
    <m/>
    <m/>
    <m/>
    <m/>
    <m/>
    <m/>
    <m/>
    <m/>
    <m/>
    <m/>
    <m/>
    <m/>
    <m/>
    <m/>
  </r>
  <r>
    <s v="20180555"/>
    <s v="     "/>
    <n v="43306"/>
    <s v="7/25"/>
    <x v="0"/>
    <n v="2.9166666666666667E-2"/>
    <s v="30"/>
    <n v="3"/>
    <s v="7"/>
    <x v="1"/>
    <n v="43306"/>
    <n v="2.9166666666666667E-2"/>
    <s v="Tree fell onto line - caused transformer and wire-down damage"/>
    <s v="     "/>
    <s v="FAS"/>
    <m/>
    <s v="N"/>
    <x v="0"/>
    <s v="139623"/>
    <s v="18-0063320"/>
    <m/>
    <m/>
    <m/>
    <m/>
    <s v="     "/>
    <x v="1"/>
    <s v="PG&amp;E"/>
    <m/>
    <m/>
    <m/>
    <s v="D"/>
    <m/>
    <s v="&lt;3 meters of linear travel"/>
    <m/>
    <s v="Vegetation"/>
    <s v="33.a. Veg. contact"/>
    <s v="Vegetation"/>
    <s v="Contact from object"/>
    <s v="Vegetation"/>
    <m/>
    <s v="Contact - Vegetation"/>
    <s v="Conductor"/>
    <s v="Line to Ground"/>
    <m/>
    <s v="Overhead"/>
    <x v="3"/>
    <m/>
    <m/>
    <s v="4593"/>
    <s v="     "/>
    <s v="Non-HFTD"/>
    <x v="0"/>
    <n v="280"/>
    <m/>
    <n v="39.778599999999997"/>
    <n v="-121.61"/>
    <s v="Butte"/>
    <s v="PARADISE-1106"/>
    <s v="102831106"/>
    <n v="11000"/>
    <s v="PARADISE 110636042"/>
    <x v="0"/>
    <m/>
    <s v="Conifer Forest"/>
    <m/>
    <m/>
    <s v="Yes"/>
    <m/>
    <m/>
    <m/>
    <m/>
    <m/>
    <m/>
    <m/>
    <s v="N"/>
    <s v="N"/>
    <m/>
    <m/>
    <s v="     "/>
    <s v="39.77894330"/>
    <s v="-121.16703170"/>
    <s v="Jul 26 2018 12:00AM"/>
    <s v="TrunkFail"/>
    <s v="MULTI-STEM CEDAR SHED A STEM. STEM WAS ON GROUND. IT WAS APPROX. 40 IN LENGTH."/>
    <s v="CEDA"/>
    <s v="70"/>
    <s v="25"/>
    <s v="4"/>
    <s v="None"/>
    <s v="None"/>
    <s v="N"/>
    <s v="1"/>
    <m/>
    <s v="Ridge"/>
    <s v="A"/>
    <s v="CrossArm"/>
    <s v="BareWire"/>
    <m/>
  </r>
  <r>
    <s v="20190673"/>
    <s v="     "/>
    <n v="43671"/>
    <s v="7/25"/>
    <x v="0"/>
    <m/>
    <s v="30"/>
    <n v="3"/>
    <s v="7"/>
    <x v="3"/>
    <n v="43671"/>
    <m/>
    <s v="Capacitor bank failure caused pole fire, limited to structure only"/>
    <s v="     "/>
    <s v="FAS"/>
    <m/>
    <s v="N"/>
    <x v="0"/>
    <s v="471323"/>
    <s v="19-0081101"/>
    <m/>
    <s v="T004708657"/>
    <n v="0"/>
    <m/>
    <s v="     "/>
    <x v="0"/>
    <s v="PG&amp;E"/>
    <m/>
    <m/>
    <m/>
    <s v="D"/>
    <m/>
    <s v="Structure-only"/>
    <m/>
    <s v="Equipment - PG&amp;E"/>
    <s v="34.o. Other"/>
    <s v="Equipment - PG&amp;E"/>
    <m/>
    <m/>
    <s v="Line Recloser"/>
    <m/>
    <m/>
    <s v="Force Out"/>
    <m/>
    <s v="Overhead"/>
    <x v="0"/>
    <s v="Line Recloser"/>
    <m/>
    <s v="043361102-2101082252{1304}"/>
    <s v="     "/>
    <s v="Non-HFTD"/>
    <x v="0"/>
    <n v="175"/>
    <m/>
    <n v="38.953400000000002"/>
    <n v="-122.64100000000001"/>
    <s v="LAKE"/>
    <s v="HIGHLANDS-1102"/>
    <m/>
    <m/>
    <s v="HIGHLANDS 11021304"/>
    <x v="0"/>
    <s v="cal fire clearlake station"/>
    <m/>
    <m/>
    <m/>
    <s v="No"/>
    <m/>
    <m/>
    <m/>
    <m/>
    <m/>
    <m/>
    <m/>
    <s v="N"/>
    <s v="N"/>
    <m/>
    <m/>
    <s v="     "/>
    <m/>
    <m/>
    <m/>
    <m/>
    <m/>
    <m/>
    <m/>
    <m/>
    <m/>
    <m/>
    <m/>
    <m/>
    <m/>
    <m/>
    <m/>
    <m/>
    <m/>
    <m/>
    <m/>
  </r>
  <r>
    <s v="MIA201910298"/>
    <s v="     "/>
    <n v="43671"/>
    <s v="7/25"/>
    <x v="0"/>
    <n v="0.47275462962962961"/>
    <s v="30"/>
    <n v="3"/>
    <s v="7"/>
    <x v="3"/>
    <n v="43671"/>
    <n v="0.47222222222222221"/>
    <s v="150' N/W OF PALMER AVE &amp; MULLEN AVE in Clearlake; cap bank 578 failed and caused pole fire"/>
    <s v="     "/>
    <s v="FAS"/>
    <n v="44238"/>
    <s v="Y"/>
    <x v="0"/>
    <s v="471323"/>
    <s v="N/A"/>
    <m/>
    <s v="T004708657"/>
    <n v="117640985"/>
    <m/>
    <s v="     "/>
    <x v="0"/>
    <s v="PG&amp;E"/>
    <m/>
    <m/>
    <m/>
    <s v="D"/>
    <m/>
    <s v="Structure-PG&amp;E only"/>
    <m/>
    <s v="Equipment - PG&amp;E"/>
    <s v="34.a. Capacitor bank damage or failure"/>
    <s v="Equipment - PG&amp;E"/>
    <s v="All types of equipment / facility failure"/>
    <s v="Capacitor bank failure"/>
    <s v="Capacitor Bank"/>
    <m/>
    <m/>
    <m/>
    <s v="Yes"/>
    <s v="Overhead"/>
    <x v="0"/>
    <m/>
    <m/>
    <s v="574"/>
    <s v="     "/>
    <s v="Non-HFTD"/>
    <x v="0"/>
    <n v="175"/>
    <m/>
    <n v="38.953600000000002"/>
    <n v="-122.64100000000001"/>
    <s v="Lake"/>
    <s v="HIGHLANDS-1102"/>
    <s v="43361102"/>
    <n v="11000"/>
    <m/>
    <x v="0"/>
    <m/>
    <s v="Urban"/>
    <m/>
    <m/>
    <s v="No"/>
    <m/>
    <m/>
    <m/>
    <m/>
    <m/>
    <m/>
    <m/>
    <s v="N"/>
    <s v="N"/>
    <m/>
    <m/>
    <s v="     "/>
    <m/>
    <m/>
    <m/>
    <m/>
    <m/>
    <m/>
    <m/>
    <m/>
    <m/>
    <m/>
    <m/>
    <m/>
    <m/>
    <m/>
    <m/>
    <m/>
    <m/>
    <m/>
    <m/>
  </r>
  <r>
    <s v="20190674"/>
    <s v="     "/>
    <n v="43671"/>
    <s v="7/25"/>
    <x v="0"/>
    <m/>
    <s v="30"/>
    <n v="3"/>
    <s v="7"/>
    <x v="3"/>
    <n v="43671"/>
    <m/>
    <s v="Tree grew into line"/>
    <s v="     "/>
    <s v="FAS"/>
    <m/>
    <s v="N"/>
    <x v="0"/>
    <s v="471889"/>
    <m/>
    <m/>
    <s v="T004708888"/>
    <n v="0"/>
    <m/>
    <s v="     "/>
    <x v="1"/>
    <s v="PG&amp;E"/>
    <m/>
    <m/>
    <m/>
    <s v="D"/>
    <m/>
    <s v="&lt;0.25"/>
    <m/>
    <s v="Vegetation"/>
    <s v="33.a. Veg. contact"/>
    <s v="Vegetation"/>
    <s v="Contact from object"/>
    <s v="Contact - Vegetation"/>
    <m/>
    <s v="Contact - Vegetation"/>
    <s v="Conductor - Secondary"/>
    <m/>
    <m/>
    <s v="Overhead"/>
    <x v="1"/>
    <s v="Conductor - Secondary"/>
    <s v="Cutout"/>
    <s v="74"/>
    <s v="     "/>
    <s v="Non-HFTD"/>
    <x v="0"/>
    <m/>
    <m/>
    <n v="37.249299999999998"/>
    <n v="-121.887"/>
    <s v="SANTA CLARA"/>
    <s v="HICKS-1108"/>
    <m/>
    <m/>
    <s v="N/A"/>
    <x v="0"/>
    <s v="San Jose FD"/>
    <s v="Urban"/>
    <m/>
    <m/>
    <s v="No"/>
    <m/>
    <m/>
    <m/>
    <m/>
    <m/>
    <m/>
    <m/>
    <s v="N"/>
    <s v="N"/>
    <m/>
    <m/>
    <s v="     "/>
    <m/>
    <m/>
    <m/>
    <m/>
    <m/>
    <m/>
    <m/>
    <m/>
    <m/>
    <m/>
    <m/>
    <m/>
    <m/>
    <m/>
    <m/>
    <m/>
    <m/>
    <m/>
    <m/>
  </r>
  <r>
    <s v="20190675"/>
    <s v="     "/>
    <n v="43671"/>
    <s v="7/25"/>
    <x v="0"/>
    <m/>
    <s v="30"/>
    <n v="3"/>
    <s v="7"/>
    <x v="3"/>
    <n v="43671"/>
    <n v="0.79305555555555551"/>
    <s v="avian contact; Mike Best Comments: Bird contact with riser."/>
    <s v="     "/>
    <s v="FAS"/>
    <m/>
    <s v="N"/>
    <x v="0"/>
    <s v="472012"/>
    <s v="19-0081350"/>
    <m/>
    <s v="T004709034"/>
    <n v="117642267"/>
    <m/>
    <s v="     "/>
    <x v="1"/>
    <s v="PG&amp;E"/>
    <m/>
    <m/>
    <m/>
    <s v="D"/>
    <m/>
    <s v="&lt;3 meters of linear travel"/>
    <m/>
    <s v="Contact - Animal - Bird"/>
    <s v="33.b. Animal contact"/>
    <s v="Contact - Bird"/>
    <s v="Contact from object"/>
    <s v="Contact - Animal"/>
    <m/>
    <s v="Contact - Animal"/>
    <s v="Fuse"/>
    <s v="Line to Ground"/>
    <m/>
    <s v="Overhead"/>
    <x v="0"/>
    <s v="Fuse"/>
    <s v="Cutout"/>
    <s v="5Tr0725191902"/>
    <s v="     "/>
    <s v="Non-HFTD"/>
    <x v="0"/>
    <m/>
    <m/>
    <n v="37.204599999999999"/>
    <n v="-120.437"/>
    <s v="MERCED"/>
    <s v="MERCED-1114"/>
    <m/>
    <m/>
    <s v="MERCED 1114777666"/>
    <x v="0"/>
    <m/>
    <s v="Urban"/>
    <m/>
    <m/>
    <s v="No"/>
    <m/>
    <m/>
    <m/>
    <m/>
    <m/>
    <m/>
    <m/>
    <s v="N"/>
    <s v="N"/>
    <m/>
    <m/>
    <s v="     "/>
    <m/>
    <m/>
    <m/>
    <m/>
    <m/>
    <m/>
    <m/>
    <m/>
    <m/>
    <m/>
    <m/>
    <m/>
    <m/>
    <m/>
    <m/>
    <m/>
    <m/>
    <m/>
    <m/>
  </r>
  <r>
    <s v="20201599"/>
    <s v="     "/>
    <n v="44037"/>
    <s v="7/25"/>
    <x v="0"/>
    <n v="0.89236111111111116"/>
    <s v="30"/>
    <n v="3"/>
    <s v="7"/>
    <x v="4"/>
    <n v="44037"/>
    <n v="0.88194444444444442"/>
    <s v="On July 25, 2020 at 2125 hours, a PG&amp;E Troubleman was dispatched to the Red Bluff 1103 12kV Distribution Circuit on Reeds Creek Road, Red Bluff in response to a wire down outage. Initial analysis indicates vegetation contact caused the ignition. A green Blue Oak approximately 45' in height experienced a partial failure in which a 10&quot; limb broke off from 15' from the ground that fell across service drop. The ensuing fire was approximately 10'x20' in size and the fire was suppressed by Cal Fire. PG&amp;E Crew replaced the burnt stub pole and transformer and installed 2 spans of new triplex service on July 25, 2020."/>
    <s v="     "/>
    <s v="FAS"/>
    <m/>
    <s v="Y"/>
    <x v="0"/>
    <s v="972079"/>
    <s v="20-0076043"/>
    <m/>
    <s v="T005020734"/>
    <n v="119507726"/>
    <m/>
    <s v="     "/>
    <x v="1"/>
    <s v="PG&amp;E"/>
    <m/>
    <s v="Vegetation"/>
    <m/>
    <s v="D"/>
    <s v="D"/>
    <s v="&lt;0.25"/>
    <s v="10'X20'"/>
    <s v="Vegetation"/>
    <s v="33.a. Veg. contact"/>
    <s v="Vegetation"/>
    <s v="Contact from object"/>
    <s v="Contact - Vegetation"/>
    <m/>
    <s v="Contact - Vegetation"/>
    <s v="Conductor - Secondary"/>
    <s v="Line to Ground"/>
    <m/>
    <s v="Overhead"/>
    <x v="1"/>
    <s v="Conductor - Secondary"/>
    <s v="Pole, Transformer, Conductor - Secondary"/>
    <s v="Circuit ID: 103541103"/>
    <s v="     "/>
    <s v="Non-HFTD"/>
    <x v="0"/>
    <m/>
    <m/>
    <n v="40.161299999999997"/>
    <n v="-122.298"/>
    <s v="Tehama"/>
    <s v="RED-BLUFF-1103"/>
    <m/>
    <n v="750"/>
    <s v="N/A"/>
    <x v="1"/>
    <s v="Cal Fire"/>
    <s v="Herbaceous"/>
    <m/>
    <m/>
    <s v="No"/>
    <m/>
    <m/>
    <m/>
    <m/>
    <m/>
    <m/>
    <m/>
    <s v="N"/>
    <s v="N"/>
    <m/>
    <m/>
    <s v="     "/>
    <s v="40.16130000"/>
    <s v="-122.29750000"/>
    <s v="Jul 29 2020 12:00AM"/>
    <s v="BranchFail"/>
    <s v="Blue oak limb failed 15 from ground and fell across service drop."/>
    <s v="OAKD"/>
    <s v="45"/>
    <s v="24"/>
    <s v="50"/>
    <s v="None"/>
    <s v="None"/>
    <s v="N"/>
    <s v="1"/>
    <m/>
    <s v="Valley"/>
    <s v="D"/>
    <s v="Other"/>
    <s v="TreeWire"/>
    <s v="0"/>
  </r>
  <r>
    <s v="20200875"/>
    <s v="     "/>
    <n v="44037"/>
    <s v="7/25"/>
    <x v="0"/>
    <n v="0.38541666666666669"/>
    <s v="30"/>
    <n v="3"/>
    <s v="7"/>
    <x v="4"/>
    <n v="44037"/>
    <n v="0.34791666666666665"/>
    <s v="On July 25, 2020 at 0915 hours, a PG&amp;E troubleman was dispatched to the Stockdale 2111 Distribution Circuit on Ming Ave in Bakersfield and observed an underground switch failure occurred at corner of Ming ave &amp; Stine rd. Initial analysis indicates PG&amp;E equipment failure caused the ignition. An underground SCADA switch catastrophically failed igniting a fire and damaging multiple assets inside of the enclosure and burning a patch of vegetation. The ensuing fire was 1 meter - &lt; 3 meters in size and was extinguished by Bakerfield Fire Department. This investigation is associated with an EIR investigation, please refer to the 20 day report and Event Analysis Report for complete details regarding this incident."/>
    <s v="     "/>
    <s v="FAS"/>
    <m/>
    <s v="N"/>
    <x v="0"/>
    <s v="971789"/>
    <s v="20-0075956"/>
    <m/>
    <s v="T005020451"/>
    <n v="119507002"/>
    <s v="EI200724B"/>
    <s v="     "/>
    <x v="1"/>
    <s v="PG&amp;E"/>
    <m/>
    <s v="Vegetation"/>
    <m/>
    <s v="D"/>
    <s v="D"/>
    <s v="&lt;3 meters of linear travel"/>
    <m/>
    <s v="Equipment - PG&amp;E"/>
    <s v="34.e. Switch damage or failure"/>
    <s v="Equipment - PG&amp;E"/>
    <s v="All types of equipment / facility failure"/>
    <s v="Switch failure"/>
    <s v="Switch"/>
    <m/>
    <m/>
    <s v="Multi-Fault"/>
    <m/>
    <s v="Subsurface"/>
    <x v="3"/>
    <s v="Switch"/>
    <s v="Swith/J Box, Elbow LB, Lid Frame, Conductor, Connector/Splice, Grounds"/>
    <s v="Circuit ID: 254072111 Switch: 11005"/>
    <s v="     "/>
    <s v="Non-HFTD"/>
    <x v="0"/>
    <m/>
    <m/>
    <n v="35.338200000000001"/>
    <n v="-119.06100000000001"/>
    <s v="Kern"/>
    <s v="STOCKDALE-2111"/>
    <m/>
    <n v="21000"/>
    <m/>
    <x v="0"/>
    <s v="Bakersfield FD"/>
    <s v="Urban"/>
    <m/>
    <m/>
    <s v="No"/>
    <m/>
    <m/>
    <m/>
    <m/>
    <m/>
    <m/>
    <m/>
    <s v="N"/>
    <s v="N"/>
    <m/>
    <m/>
    <s v="     "/>
    <m/>
    <m/>
    <m/>
    <m/>
    <m/>
    <m/>
    <m/>
    <m/>
    <m/>
    <m/>
    <m/>
    <m/>
    <m/>
    <m/>
    <m/>
    <m/>
    <m/>
    <m/>
    <m/>
  </r>
  <r>
    <s v="20211122"/>
    <s v="     "/>
    <n v="44402"/>
    <s v="7/25"/>
    <x v="0"/>
    <n v="0.30555555555555558"/>
    <s v="31"/>
    <n v="3"/>
    <s v="7"/>
    <x v="5"/>
    <m/>
    <m/>
    <s v="Pole fire, burnt the structure alone. This information is preliminary."/>
    <s v="     "/>
    <s v="FAS"/>
    <m/>
    <s v="N"/>
    <x v="0"/>
    <m/>
    <m/>
    <m/>
    <s v="T005350365"/>
    <m/>
    <m/>
    <s v="     "/>
    <x v="0"/>
    <s v="PG&amp;E"/>
    <m/>
    <s v="Other"/>
    <s v="Pole, crossarm, under arm bus"/>
    <m/>
    <m/>
    <s v="Structure-only"/>
    <m/>
    <s v="Equipment - PG&amp;E"/>
    <s v="34.o. Other"/>
    <s v="Equipment - PG&amp;E"/>
    <s v="All types of equipment / facility failure"/>
    <s v="Equipment failure - Other"/>
    <s v="Pole"/>
    <m/>
    <m/>
    <m/>
    <m/>
    <s v="Overhead"/>
    <x v="3"/>
    <s v="Pole"/>
    <s v="Pole, crossarm, under arm bus"/>
    <m/>
    <s v="     "/>
    <s v="Non-HFTD"/>
    <x v="0"/>
    <m/>
    <m/>
    <n v="37.920200000000001"/>
    <n v="-122.327"/>
    <s v="Contra Costa"/>
    <s v="EL-CERRITO-G-1112"/>
    <m/>
    <n v="12000"/>
    <m/>
    <x v="0"/>
    <s v="Self Extinguished"/>
    <s v="Urban"/>
    <m/>
    <m/>
    <s v="No"/>
    <m/>
    <m/>
    <m/>
    <m/>
    <m/>
    <m/>
    <m/>
    <s v="N"/>
    <s v="N"/>
    <m/>
    <m/>
    <s v="     "/>
    <m/>
    <m/>
    <m/>
    <m/>
    <m/>
    <m/>
    <m/>
    <m/>
    <m/>
    <m/>
    <m/>
    <m/>
    <m/>
    <m/>
    <m/>
    <m/>
    <m/>
    <m/>
    <m/>
  </r>
  <r>
    <s v="20140100"/>
    <s v="     "/>
    <n v="41846"/>
    <s v="7/26"/>
    <x v="0"/>
    <n v="0.6430555555555556"/>
    <s v="30"/>
    <n v="3"/>
    <s v="7"/>
    <x v="7"/>
    <n v="41846"/>
    <n v="0.6430555555555556"/>
    <s v="FALLEN TREE SLAPPED WIRE TOGETHER AND BROKE POLE CAUSED FIRE."/>
    <s v="     "/>
    <m/>
    <m/>
    <s v="N"/>
    <x v="0"/>
    <s v="1055881"/>
    <s v="14-0047175"/>
    <m/>
    <m/>
    <m/>
    <s v="EI140726A"/>
    <s v="     "/>
    <x v="1"/>
    <s v="PG&amp;E"/>
    <m/>
    <s v="Vegetation"/>
    <m/>
    <s v="D"/>
    <m/>
    <s v="1,000-4,999"/>
    <s v="Square Feet: ; Acreage: 4690"/>
    <s v="Vegetation"/>
    <s v="33.a. Veg. contact"/>
    <s v="Vegetation"/>
    <s v="All types of equipment / facility failure"/>
    <s v="Contact - Vegetation"/>
    <m/>
    <s v="Contact - Vegetation"/>
    <s v="Conductor"/>
    <s v="Line to Line"/>
    <s v=" "/>
    <s v="Overhead"/>
    <x v="3"/>
    <s v="Conductor"/>
    <m/>
    <s v="101084253"/>
    <s v="     "/>
    <s v="Non-HFTD"/>
    <x v="0"/>
    <n v="420"/>
    <m/>
    <n v="37.665500000000002"/>
    <n v="-119.842"/>
    <s v="Mariposa"/>
    <s v="INDIAN-FLAT-1104"/>
    <s v="252691104"/>
    <n v="12000"/>
    <s v="INDIAN FLAT 1104CB"/>
    <x v="1"/>
    <s v="NPS"/>
    <s v="Hardwood Woodland"/>
    <m/>
    <m/>
    <s v="No"/>
    <m/>
    <m/>
    <m/>
    <m/>
    <m/>
    <m/>
    <m/>
    <s v="N"/>
    <s v="N"/>
    <m/>
    <m/>
    <s v="     "/>
    <m/>
    <m/>
    <s v="Jul 29 2014 12:00AM"/>
    <s v="Unverified"/>
    <s v="Inconclusive Evidence of outage."/>
    <m/>
    <m/>
    <m/>
    <m/>
    <m/>
    <m/>
    <m/>
    <m/>
    <m/>
    <m/>
    <m/>
    <m/>
    <m/>
    <m/>
  </r>
  <r>
    <s v="20140099"/>
    <s v="     "/>
    <n v="41846"/>
    <s v="7/26"/>
    <x v="0"/>
    <n v="0.20972222222222223"/>
    <s v="30"/>
    <n v="3"/>
    <s v="7"/>
    <x v="7"/>
    <n v="41846"/>
    <n v="0.20972222222222223"/>
    <m/>
    <s v="     "/>
    <m/>
    <m/>
    <s v="N"/>
    <x v="0"/>
    <m/>
    <m/>
    <m/>
    <m/>
    <m/>
    <m/>
    <s v="     "/>
    <x v="1"/>
    <s v="PG&amp;E"/>
    <m/>
    <s v="Vegetation"/>
    <m/>
    <s v="T"/>
    <m/>
    <s v="&lt;0.25"/>
    <s v="Square Feet: 30-foot radius; Acreage: "/>
    <s v="Equipment - PG&amp;E"/>
    <s v="34.o. Other"/>
    <s v="Equipment - PG&amp;E"/>
    <s v="All types of equipment / facility failure"/>
    <m/>
    <m/>
    <m/>
    <m/>
    <m/>
    <s v=" "/>
    <s v="Overhead"/>
    <x v="4"/>
    <s v="Other"/>
    <m/>
    <s v="Twr. 001/110"/>
    <s v="     "/>
    <s v="Non-HFTD"/>
    <x v="0"/>
    <m/>
    <m/>
    <n v="39.261499999999998"/>
    <n v="-121.575"/>
    <s v="Yuba"/>
    <s v="PALERMO-NICOLAUS-115"/>
    <s v="ETL.3200"/>
    <n v="115000"/>
    <s v="N/A"/>
    <x v="0"/>
    <m/>
    <s v="Agriculture"/>
    <m/>
    <m/>
    <s v="No"/>
    <m/>
    <m/>
    <m/>
    <m/>
    <m/>
    <m/>
    <m/>
    <s v="N"/>
    <s v="N"/>
    <m/>
    <m/>
    <s v="     "/>
    <m/>
    <m/>
    <m/>
    <m/>
    <m/>
    <m/>
    <m/>
    <m/>
    <m/>
    <m/>
    <m/>
    <m/>
    <m/>
    <m/>
    <m/>
    <m/>
    <m/>
    <m/>
    <m/>
  </r>
  <r>
    <s v="MIA20160363"/>
    <s v="     "/>
    <n v="42577"/>
    <s v="7/26"/>
    <x v="0"/>
    <n v="0.86267361111111107"/>
    <s v="31"/>
    <n v="3"/>
    <s v="7"/>
    <x v="6"/>
    <n v="42577"/>
    <n v="0.86250000000000004"/>
    <s v="secondary overloaded, burnt up wire and buss bars in splice box, cust out of power,"/>
    <s v="     "/>
    <s v="FAS"/>
    <n v="44249"/>
    <s v="Y"/>
    <x v="0"/>
    <s v="1516747"/>
    <s v="N/A"/>
    <m/>
    <s v="T003739762"/>
    <n v="31259692"/>
    <m/>
    <s v="     "/>
    <x v="0"/>
    <s v="PG&amp;E"/>
    <m/>
    <m/>
    <m/>
    <s v="D"/>
    <m/>
    <s v="Structure-PG&amp;E only"/>
    <m/>
    <s v="Equipment - Overloaded"/>
    <s v="34.b. Conductor damage or failure"/>
    <s v="Equipment - PG&amp;E"/>
    <s v="All types of equipment / facility failure"/>
    <s v="Conductor failure-all"/>
    <s v="Conductor - Insulated Secondary"/>
    <m/>
    <m/>
    <m/>
    <s v="No"/>
    <s v="Underground"/>
    <x v="0"/>
    <m/>
    <m/>
    <s v="Meter: 1007296507"/>
    <s v="     "/>
    <s v="Non-HFTD"/>
    <x v="0"/>
    <n v="305"/>
    <m/>
    <n v="38.667900000000003"/>
    <n v="-121.047"/>
    <s v="El Dorado"/>
    <s v="CLARKSVILLE-2109"/>
    <s v="153612109"/>
    <n v="21000"/>
    <m/>
    <x v="0"/>
    <m/>
    <s v="Urban"/>
    <m/>
    <m/>
    <s v="No"/>
    <m/>
    <m/>
    <m/>
    <m/>
    <m/>
    <m/>
    <m/>
    <s v="N"/>
    <s v="N"/>
    <m/>
    <m/>
    <s v="     "/>
    <m/>
    <m/>
    <m/>
    <m/>
    <m/>
    <m/>
    <m/>
    <m/>
    <m/>
    <m/>
    <m/>
    <m/>
    <m/>
    <m/>
    <m/>
    <m/>
    <m/>
    <m/>
    <m/>
  </r>
  <r>
    <s v="MIA20160352"/>
    <s v="     "/>
    <n v="42577"/>
    <s v="7/26"/>
    <x v="0"/>
    <n v="0.86665509259259255"/>
    <s v="31"/>
    <n v="3"/>
    <s v="7"/>
    <x v="6"/>
    <m/>
    <m/>
    <s v="secondary wire and services arcing in splice box. burnt up buss bar connectors"/>
    <s v="     "/>
    <s v="FAS"/>
    <n v="44248"/>
    <s v="Y"/>
    <x v="0"/>
    <s v="1516747"/>
    <s v="N/A"/>
    <m/>
    <s v="1464194902, T003739762"/>
    <n v="111823339"/>
    <m/>
    <s v="     "/>
    <x v="0"/>
    <s v="PG&amp;E"/>
    <m/>
    <m/>
    <m/>
    <s v="D"/>
    <m/>
    <s v="Structure-PG&amp;E only"/>
    <m/>
    <s v="Equipment - Overloaded"/>
    <s v="34.b. Conductor damage or failure"/>
    <s v="Equipment - PG&amp;E"/>
    <s v="All types of equipment / facility failure"/>
    <s v="Conductor failure-all"/>
    <s v="Conductor - Underground Service"/>
    <m/>
    <m/>
    <m/>
    <s v="No"/>
    <s v="Underground"/>
    <x v="0"/>
    <m/>
    <m/>
    <s v="Meter: 1007296507"/>
    <s v="     "/>
    <s v="Non-HFTD"/>
    <x v="0"/>
    <n v="305"/>
    <m/>
    <n v="38.667900000000003"/>
    <n v="-121.047"/>
    <s v="El Dorado"/>
    <s v="CLARKSVILLE-2109"/>
    <s v="153612109"/>
    <n v="21000"/>
    <m/>
    <x v="0"/>
    <m/>
    <s v="Urban"/>
    <m/>
    <m/>
    <s v="No"/>
    <m/>
    <m/>
    <m/>
    <m/>
    <m/>
    <m/>
    <m/>
    <s v="N"/>
    <s v="N"/>
    <m/>
    <m/>
    <s v="     "/>
    <m/>
    <m/>
    <m/>
    <m/>
    <m/>
    <m/>
    <m/>
    <m/>
    <m/>
    <m/>
    <m/>
    <m/>
    <m/>
    <m/>
    <m/>
    <m/>
    <m/>
    <m/>
    <m/>
  </r>
  <r>
    <s v="MIA20166570"/>
    <s v="     "/>
    <n v="42577"/>
    <s v="7/26"/>
    <x v="0"/>
    <n v="0.68920138888888893"/>
    <s v="31"/>
    <n v="3"/>
    <s v="7"/>
    <x v="6"/>
    <n v="42577"/>
    <n v="0.68888888888888888"/>
    <s v="JZCY - Please contact Larkspur FD for fire report. L7SF: 2170 REDWOOD HWY in Larkspur; BIRD GOT INTO TRANS LINE FELL ON ROOF STARTED ROOF ON FIRE"/>
    <s v="     "/>
    <s v="FAS"/>
    <n v="44251"/>
    <s v="Y"/>
    <x v="0"/>
    <m/>
    <s v="N/A"/>
    <m/>
    <s v="4321725349"/>
    <m/>
    <m/>
    <s v="     "/>
    <x v="1"/>
    <s v="PG&amp;E"/>
    <m/>
    <m/>
    <m/>
    <s v="D"/>
    <m/>
    <s v="&lt;3 meters of linear travel"/>
    <m/>
    <s v="Contact - Animal - Bird"/>
    <s v="33.b. Animal contact"/>
    <s v="Contact - Bird"/>
    <s v="Contact from object"/>
    <s v="Contact - Animal"/>
    <m/>
    <s v="Contact - Animal"/>
    <s v="Conductor"/>
    <m/>
    <s v="Yes"/>
    <s v="Overhead"/>
    <x v="0"/>
    <m/>
    <m/>
    <s v="102232559"/>
    <s v="     "/>
    <s v="Non-HFTD"/>
    <x v="0"/>
    <m/>
    <m/>
    <n v="37.942799999999998"/>
    <n v="-122.515"/>
    <s v="Marin"/>
    <s v="GREENBRAE-1102"/>
    <s v="43091102"/>
    <n v="11000"/>
    <m/>
    <x v="0"/>
    <m/>
    <s v="Urban"/>
    <m/>
    <m/>
    <s v="No"/>
    <m/>
    <m/>
    <m/>
    <m/>
    <m/>
    <m/>
    <m/>
    <s v="N"/>
    <s v="N"/>
    <m/>
    <m/>
    <s v="     "/>
    <m/>
    <m/>
    <m/>
    <m/>
    <m/>
    <m/>
    <m/>
    <m/>
    <m/>
    <m/>
    <m/>
    <m/>
    <m/>
    <m/>
    <m/>
    <m/>
    <m/>
    <m/>
    <m/>
  </r>
  <r>
    <s v="20170241"/>
    <s v="     "/>
    <n v="42942"/>
    <s v="7/26"/>
    <x v="0"/>
    <m/>
    <s v="30"/>
    <n v="3"/>
    <s v="7"/>
    <x v="0"/>
    <n v="42942"/>
    <n v="0.28819444444444442"/>
    <s v="CAR HIT A POLE, THEN A SEMI DROVE BY SNAGGED A LINE THAT WAS LOW FROM THE CAR POLE TORE DOWN THE POLE THAT HAD BEEN HIT AND ANOTHER ACROSS STREET AS WELL. MADE UP EC TAG IR FORM AND CAR POLE FORM AND SENT TO CLERK"/>
    <s v="     "/>
    <m/>
    <m/>
    <s v="N"/>
    <x v="0"/>
    <s v="1839994"/>
    <s v="17-0065504"/>
    <m/>
    <m/>
    <m/>
    <m/>
    <s v="     "/>
    <x v="1"/>
    <s v="PG&amp;E"/>
    <m/>
    <s v="Vegetation"/>
    <m/>
    <s v="D"/>
    <m/>
    <s v="&lt;3 meters of linear travel"/>
    <s v="Square Feet: ; Acreage: "/>
    <s v="Contact - 3rd Party"/>
    <s v="33.d. Vehicle contact"/>
    <s v="Contact - 3rd Party"/>
    <s v="All types of equipment / facility failure"/>
    <s v="Contact - Vehicle"/>
    <m/>
    <s v="Contact - Vehicle"/>
    <s v="Pole"/>
    <s v="Line to Line"/>
    <s v="PACIFIC BELL"/>
    <s v="Overhead"/>
    <x v="3"/>
    <s v="Conductor"/>
    <m/>
    <s v="100866522"/>
    <s v="     "/>
    <s v="Non-HFTD"/>
    <x v="0"/>
    <m/>
    <m/>
    <n v="36.781199999999998"/>
    <n v="-119.755"/>
    <s v="Fresno"/>
    <s v="MANCHESTER-1110"/>
    <s v="253921110"/>
    <n v="12000"/>
    <s v="MANCHESTER 1105CB"/>
    <x v="0"/>
    <s v="FRESNO FIRE, BATALION 1, FULMER 559 993 2661"/>
    <s v="Urban"/>
    <m/>
    <m/>
    <s v="No"/>
    <m/>
    <m/>
    <m/>
    <m/>
    <m/>
    <m/>
    <m/>
    <s v="N"/>
    <s v="N"/>
    <m/>
    <m/>
    <s v="     "/>
    <m/>
    <m/>
    <m/>
    <m/>
    <m/>
    <m/>
    <m/>
    <m/>
    <m/>
    <m/>
    <m/>
    <m/>
    <m/>
    <m/>
    <m/>
    <m/>
    <m/>
    <m/>
    <m/>
  </r>
  <r>
    <s v="MIA201812786"/>
    <s v="     "/>
    <n v="43307"/>
    <s v="7/26"/>
    <x v="0"/>
    <n v="0.93193287037037043"/>
    <s v="30"/>
    <n v="3"/>
    <s v="7"/>
    <x v="1"/>
    <n v="43307"/>
    <n v="0.93125000000000002"/>
    <s v="fire caused by veg contact "/>
    <s v="     "/>
    <s v="FAS"/>
    <n v="44244"/>
    <s v="Y"/>
    <x v="0"/>
    <m/>
    <m/>
    <m/>
    <s v="T004378700"/>
    <n v="114825541"/>
    <m/>
    <s v="     "/>
    <x v="1"/>
    <s v="PG&amp;E"/>
    <m/>
    <m/>
    <m/>
    <s v="D"/>
    <m/>
    <s v="0.26-9.99"/>
    <m/>
    <s v="Vegetation"/>
    <s v="33.a. Veg. contact"/>
    <s v="Vegetation"/>
    <s v="Contact from object"/>
    <s v="Contact - Vegetation"/>
    <m/>
    <s v="Contact - Vegetation"/>
    <s v="Pole"/>
    <m/>
    <s v="No"/>
    <s v="Overhead"/>
    <x v="0"/>
    <m/>
    <m/>
    <s v="Pole ID: 103920565"/>
    <s v="     "/>
    <s v="Non-HFTD"/>
    <x v="0"/>
    <n v="177"/>
    <m/>
    <n v="39.253799999999998"/>
    <n v="-122.471"/>
    <s v="Colusa"/>
    <s v="ELK-CREEK-1101"/>
    <s v="102781101"/>
    <n v="11000"/>
    <s v="ELK-CREEK-11012212"/>
    <x v="1"/>
    <m/>
    <s v="Hardwood Woodland"/>
    <m/>
    <m/>
    <s v="No"/>
    <m/>
    <m/>
    <m/>
    <m/>
    <m/>
    <m/>
    <m/>
    <s v="N"/>
    <s v="N"/>
    <m/>
    <m/>
    <s v="     "/>
    <m/>
    <m/>
    <m/>
    <m/>
    <m/>
    <m/>
    <m/>
    <m/>
    <m/>
    <m/>
    <m/>
    <m/>
    <m/>
    <m/>
    <m/>
    <m/>
    <m/>
    <m/>
    <m/>
  </r>
  <r>
    <s v="EIR20180139"/>
    <s v="     "/>
    <n v="43307"/>
    <s v="7/26"/>
    <x v="0"/>
    <m/>
    <s v="30"/>
    <n v="3"/>
    <s v="7"/>
    <x v="1"/>
    <m/>
    <m/>
    <s v="On July 26, 2018, at approximately 19:50, there was an outage affecting 129 customers on the Elk Creek-1101 circuit. The customer's tree fell causing pole to break, overhead wire to fall which caused a fire resulting in the home being burned down. On August 7, 2018, PG&amp;E received a property damage claim from the customer alleging $250,000 in damages due to this incident. This incident is unrelated to the fires in the area. This information is preliminary."/>
    <s v="     "/>
    <s v="EIR Ignitions Tracker"/>
    <n v="44288"/>
    <s v="Y"/>
    <x v="0"/>
    <s v="141363"/>
    <s v="18-0064211"/>
    <m/>
    <s v="T004378636"/>
    <n v="114825541"/>
    <s v="EI180726A"/>
    <s v="     "/>
    <x v="1"/>
    <s v="PG&amp;E"/>
    <m/>
    <s v="Vegetation"/>
    <m/>
    <s v="D"/>
    <m/>
    <s v="Unknown"/>
    <m/>
    <s v="Vegetation"/>
    <s v="33.a. Veg. contact"/>
    <s v="Vegetation"/>
    <m/>
    <s v="Contact from object"/>
    <m/>
    <s v="Contact from object"/>
    <s v="Transformer"/>
    <s v="Line to Ground"/>
    <s v="No"/>
    <s v="Overhead"/>
    <x v="0"/>
    <s v="Transformer"/>
    <m/>
    <s v="100414232"/>
    <s v="     "/>
    <s v="Non-HFTD"/>
    <x v="0"/>
    <m/>
    <m/>
    <n v="39.301099999999998"/>
    <n v="-122.494"/>
    <s v="Colusa"/>
    <s v="ELK-CREEK-1101"/>
    <m/>
    <n v="12000"/>
    <s v="ELK-CREEK-11012212"/>
    <x v="0"/>
    <m/>
    <s v="Agriculture"/>
    <m/>
    <m/>
    <s v="No"/>
    <m/>
    <s v="1"/>
    <m/>
    <m/>
    <m/>
    <m/>
    <m/>
    <s v="N"/>
    <s v="N"/>
    <m/>
    <m/>
    <s v="     "/>
    <s v="39.25584500"/>
    <s v="-122.47306300"/>
    <s v="Jul 30 2018 12:00AM"/>
    <s v="BranchFail"/>
    <s v="LARGE LEADER ON VALLEY OAK FAILED, GREEN FOLIAGE ON LIMB, NO OUTWARD SIGNS OF INTERNAL DECAY. VEGETATION AND STRUCTURE FIRE AT LOCATION. PICTURES TAKEN. NO FURTHER WORK NEEDED."/>
    <s v="OAKV"/>
    <s v="60"/>
    <s v="60"/>
    <s v="35"/>
    <s v="None"/>
    <s v="Slight"/>
    <s v="N"/>
    <s v="1"/>
    <m/>
    <s v="Valley"/>
    <s v="D"/>
    <s v="Triangle"/>
    <s v="BareWire"/>
    <s v="5"/>
  </r>
  <r>
    <s v="MIA201811138"/>
    <s v="     "/>
    <n v="43307"/>
    <s v="7/26"/>
    <x v="0"/>
    <n v="0.43314814814814817"/>
    <s v="30"/>
    <n v="3"/>
    <s v="7"/>
    <x v="1"/>
    <n v="43307"/>
    <n v="0.43263888888888891"/>
    <s v="POLE ON FIRE, FD REQ ETA, NO LINES DWN; CURRENT LIMITING FUSES BLEW AND CAUGHT ON FIRE "/>
    <s v="     "/>
    <s v="FAS"/>
    <n v="44253"/>
    <s v="Y"/>
    <x v="0"/>
    <s v="140865"/>
    <s v="N/A"/>
    <m/>
    <s v="T004378118"/>
    <n v="114822552"/>
    <m/>
    <s v="     "/>
    <x v="0"/>
    <s v="PG&amp;E"/>
    <m/>
    <m/>
    <m/>
    <s v="D"/>
    <m/>
    <s v="Structure-PG&amp;E only"/>
    <m/>
    <s v="Equipment - PG&amp;E"/>
    <s v="34.c. Fuse damage or failure"/>
    <s v="Equipment - PG&amp;E"/>
    <s v="All types of equipment / facility failure"/>
    <s v="Fuse failure - all"/>
    <s v="Fuse"/>
    <m/>
    <m/>
    <m/>
    <s v="Yes"/>
    <s v="Overhead"/>
    <x v="0"/>
    <m/>
    <m/>
    <s v="C24"/>
    <s v="     "/>
    <s v="Non-HFTD"/>
    <x v="0"/>
    <m/>
    <m/>
    <n v="36.605600000000003"/>
    <n v="-120.19"/>
    <s v="Fresno"/>
    <s v="SAN-JOAQUIN-1108"/>
    <m/>
    <n v="11000"/>
    <m/>
    <x v="0"/>
    <m/>
    <s v="Rural"/>
    <m/>
    <m/>
    <s v="No"/>
    <m/>
    <m/>
    <m/>
    <m/>
    <m/>
    <m/>
    <m/>
    <s v="N"/>
    <s v="N"/>
    <m/>
    <m/>
    <s v="     "/>
    <m/>
    <m/>
    <m/>
    <m/>
    <m/>
    <m/>
    <m/>
    <m/>
    <m/>
    <m/>
    <m/>
    <m/>
    <m/>
    <m/>
    <m/>
    <m/>
    <m/>
    <m/>
    <m/>
  </r>
  <r>
    <s v="20180566"/>
    <s v="     "/>
    <n v="43307"/>
    <s v="7/26"/>
    <x v="0"/>
    <m/>
    <s v="30"/>
    <n v="3"/>
    <s v="7"/>
    <x v="1"/>
    <m/>
    <m/>
    <s v="Tree limb fell into pole"/>
    <s v="     "/>
    <s v="FAS"/>
    <m/>
    <s v="N"/>
    <x v="0"/>
    <m/>
    <m/>
    <m/>
    <m/>
    <m/>
    <m/>
    <s v="     "/>
    <x v="1"/>
    <s v="PG&amp;E"/>
    <m/>
    <m/>
    <m/>
    <s v="D"/>
    <m/>
    <s v="0.26-9.99"/>
    <m/>
    <s v="Vegetation"/>
    <s v="33.a. Veg. contact"/>
    <s v="Vegetation"/>
    <s v="Contact from object"/>
    <s v="Vegetation"/>
    <m/>
    <s v="Contact - Vegetation"/>
    <s v="Pole"/>
    <m/>
    <m/>
    <m/>
    <x v="3"/>
    <m/>
    <m/>
    <m/>
    <s v="     "/>
    <s v="Non-HFTD"/>
    <x v="0"/>
    <n v="177"/>
    <m/>
    <n v="39.253799999999998"/>
    <n v="-122.471"/>
    <s v="Colusa"/>
    <s v="ELK-CREEK-1101"/>
    <s v="102781101"/>
    <n v="11000"/>
    <s v="ELK-CREEK-11012212"/>
    <x v="1"/>
    <m/>
    <s v="Hardwood Woodland"/>
    <m/>
    <m/>
    <s v="No"/>
    <m/>
    <m/>
    <m/>
    <m/>
    <m/>
    <m/>
    <m/>
    <s v="N"/>
    <s v="N"/>
    <m/>
    <m/>
    <s v="     "/>
    <m/>
    <m/>
    <m/>
    <m/>
    <m/>
    <m/>
    <m/>
    <m/>
    <m/>
    <m/>
    <m/>
    <m/>
    <m/>
    <m/>
    <m/>
    <m/>
    <m/>
    <m/>
    <m/>
  </r>
  <r>
    <s v="20190679"/>
    <s v="     "/>
    <n v="43672"/>
    <s v="7/26"/>
    <x v="0"/>
    <m/>
    <s v="30"/>
    <n v="3"/>
    <s v="7"/>
    <x v="3"/>
    <n v="43672"/>
    <m/>
    <s v="Transformer failure, fire &lt; 1 meter"/>
    <s v="     "/>
    <s v="FAS"/>
    <m/>
    <s v="N"/>
    <x v="0"/>
    <s v="472251"/>
    <s v="19-0081451"/>
    <m/>
    <s v="T004709319"/>
    <n v="0"/>
    <m/>
    <s v="     "/>
    <x v="0"/>
    <s v="PG&amp;E"/>
    <m/>
    <m/>
    <m/>
    <s v="D"/>
    <m/>
    <s v="&lt;3 meters of linear travel"/>
    <m/>
    <s v="Equipment - PG&amp;E"/>
    <s v="34.o. Other"/>
    <s v="Equipment - PG&amp;E"/>
    <m/>
    <m/>
    <s v="Circuit Breaker"/>
    <m/>
    <m/>
    <s v="Force Out"/>
    <m/>
    <s v="Pad mount"/>
    <x v="0"/>
    <s v="Circuit Breaker"/>
    <m/>
    <s v="25526-2100020493{2103/2}"/>
    <s v="     "/>
    <s v="Non-HFTD"/>
    <x v="0"/>
    <m/>
    <m/>
    <n v="35.391800000000003"/>
    <n v="-119.099"/>
    <s v="KERN"/>
    <s v="KERN-POWER-2103"/>
    <m/>
    <m/>
    <s v="N/A"/>
    <x v="0"/>
    <m/>
    <m/>
    <m/>
    <m/>
    <s v="No"/>
    <m/>
    <m/>
    <m/>
    <m/>
    <m/>
    <m/>
    <m/>
    <s v="N"/>
    <s v="N"/>
    <m/>
    <m/>
    <s v="     "/>
    <m/>
    <m/>
    <m/>
    <m/>
    <m/>
    <m/>
    <m/>
    <m/>
    <m/>
    <m/>
    <m/>
    <m/>
    <m/>
    <m/>
    <m/>
    <m/>
    <m/>
    <m/>
    <m/>
  </r>
  <r>
    <s v="20190681"/>
    <s v="     "/>
    <n v="43672"/>
    <s v="7/26"/>
    <x v="0"/>
    <m/>
    <s v="30"/>
    <n v="3"/>
    <s v="7"/>
    <x v="3"/>
    <m/>
    <m/>
    <s v="Pole on fire from capacitor blown fuse."/>
    <s v="     "/>
    <s v="FAS"/>
    <m/>
    <s v="N"/>
    <x v="0"/>
    <m/>
    <m/>
    <m/>
    <s v="T004709943"/>
    <n v="0"/>
    <m/>
    <s v="     "/>
    <x v="1"/>
    <s v="PG&amp;E"/>
    <m/>
    <m/>
    <m/>
    <s v="D"/>
    <m/>
    <s v="&lt;3 meters of linear travel"/>
    <m/>
    <s v="Equipment - PG&amp;E"/>
    <s v="34.c. Fuse damage or failure"/>
    <s v="Equipment - PG&amp;E"/>
    <s v="All types of equipment / facility failure"/>
    <s v="Fuse failure - all"/>
    <s v="Pole"/>
    <m/>
    <m/>
    <m/>
    <m/>
    <s v="Overhead"/>
    <x v="0"/>
    <s v="Pole"/>
    <m/>
    <s v="101604865"/>
    <s v="     "/>
    <s v="Non-HFTD"/>
    <x v="0"/>
    <m/>
    <m/>
    <n v="38.7072"/>
    <n v="-122.048"/>
    <s v="YOLO"/>
    <s v="MADISON-2101"/>
    <m/>
    <m/>
    <m/>
    <x v="0"/>
    <m/>
    <s v="Agriculture"/>
    <m/>
    <m/>
    <s v="No"/>
    <m/>
    <m/>
    <m/>
    <m/>
    <m/>
    <m/>
    <m/>
    <s v="N"/>
    <s v="N"/>
    <m/>
    <m/>
    <s v="     "/>
    <m/>
    <m/>
    <m/>
    <m/>
    <m/>
    <m/>
    <m/>
    <m/>
    <m/>
    <m/>
    <m/>
    <m/>
    <m/>
    <m/>
    <m/>
    <m/>
    <m/>
    <m/>
    <m/>
  </r>
  <r>
    <s v="20201786"/>
    <s v="     "/>
    <n v="44038"/>
    <s v="7/26"/>
    <x v="0"/>
    <n v="0.79236111111111107"/>
    <s v="31"/>
    <n v="3"/>
    <s v="7"/>
    <x v="4"/>
    <m/>
    <m/>
    <s v="38101 ROBINSON REEF RD in Gualala (HWY 1 AT WESTWARD HO); on wires from pole to pole; all three aluminum to copper connectors deterioriated and replaced; sparks dropped onto ground bruning base of pole; ON MAIN LINE @ CO-4473"/>
    <s v="     "/>
    <s v="FAS"/>
    <m/>
    <s v="Y"/>
    <x v="0"/>
    <s v="972351"/>
    <m/>
    <m/>
    <s v="T005021013"/>
    <n v="119508496"/>
    <m/>
    <s v="     "/>
    <x v="0"/>
    <s v="PG&amp;E"/>
    <m/>
    <s v="Building"/>
    <m/>
    <s v="D"/>
    <m/>
    <s v="Structure-PG&amp;E only"/>
    <m/>
    <s v="Equipment - PG&amp;E"/>
    <s v="34.o. Other"/>
    <s v="Equipment - PG&amp;E"/>
    <s v="All types of equipment / facility failure"/>
    <s v="Equipment failure - Other"/>
    <s v="Splice/Clamp/Connector"/>
    <m/>
    <m/>
    <m/>
    <m/>
    <s v="Overhead"/>
    <x v="3"/>
    <s v="Splice/Clamp/Connector"/>
    <m/>
    <s v="102215523"/>
    <s v="     "/>
    <s v="Non-HFTD"/>
    <x v="0"/>
    <m/>
    <m/>
    <n v="38.776600000000002"/>
    <n v="-123.54"/>
    <s v="Mendocino"/>
    <s v="GUALALA-1112"/>
    <m/>
    <n v="12000"/>
    <m/>
    <x v="0"/>
    <s v="Self Extinguished"/>
    <s v="Conifer Forest"/>
    <m/>
    <m/>
    <s v="No"/>
    <m/>
    <m/>
    <m/>
    <m/>
    <m/>
    <m/>
    <m/>
    <s v="N"/>
    <s v="N"/>
    <m/>
    <m/>
    <s v="     "/>
    <m/>
    <m/>
    <m/>
    <m/>
    <m/>
    <m/>
    <m/>
    <m/>
    <m/>
    <m/>
    <m/>
    <m/>
    <m/>
    <m/>
    <m/>
    <m/>
    <m/>
    <m/>
    <m/>
  </r>
  <r>
    <s v="20200880"/>
    <s v="     "/>
    <n v="44038"/>
    <s v="7/26"/>
    <x v="0"/>
    <n v="0.74375000000000002"/>
    <s v="31"/>
    <n v="3"/>
    <s v="7"/>
    <x v="4"/>
    <n v="44038"/>
    <n v="0.74097222222222225"/>
    <s v="On July 26, 2020 at 1751 hours, a PG&amp;E Troubleman was dispatched to the Calaveras Cement 1101 12Kv Distribution Circuit on Gatewood Avenue near Church Hill Road, Redding in response to a pole fire. Initial analysis indicates a secondary crossarm failure caused the ignition resulting in approximately 20'x20' fire at the base of the pole and an outage to 20 customers. Fire was suppressed by San Andres Fire Department. On July 27, a PG&amp;E crew replaced the burnt pole, crossarm, and transformer."/>
    <s v="     "/>
    <s v="FAS"/>
    <m/>
    <s v="N"/>
    <x v="0"/>
    <s v="972336"/>
    <s v="20-0076109"/>
    <m/>
    <s v="T005020988"/>
    <n v="119508494"/>
    <m/>
    <s v="     "/>
    <x v="1"/>
    <s v="PG&amp;E"/>
    <m/>
    <s v="Vegetation"/>
    <m/>
    <s v="D"/>
    <s v="D"/>
    <s v="&lt;0.25"/>
    <s v="20'X20'"/>
    <s v="Equipment - PG&amp;E"/>
    <s v="34.h. Crossarm damage or failure"/>
    <s v="Equipment - PG&amp;E"/>
    <s v="All types of equipment / facility failure"/>
    <s v="Crossarm failure"/>
    <s v="Crossarm"/>
    <m/>
    <m/>
    <s v="Force Out"/>
    <m/>
    <s v="Overhead"/>
    <x v="1"/>
    <s v="Crossarm"/>
    <s v="Pole, Crossarm, Transformer"/>
    <s v="Pole ID: 101250046"/>
    <s v="     "/>
    <s v="Non-HFTD"/>
    <x v="0"/>
    <n v="320"/>
    <m/>
    <n v="38.195"/>
    <n v="-120.681"/>
    <s v="Calaveras"/>
    <s v="CALAVERAS-CEMENT-1101"/>
    <m/>
    <n v="750"/>
    <s v="N/A"/>
    <x v="0"/>
    <s v="San Andreas FD"/>
    <s v="Urban"/>
    <m/>
    <m/>
    <s v="No"/>
    <m/>
    <m/>
    <m/>
    <m/>
    <m/>
    <m/>
    <m/>
    <s v="N"/>
    <s v="N"/>
    <m/>
    <m/>
    <s v="     "/>
    <m/>
    <m/>
    <m/>
    <m/>
    <m/>
    <m/>
    <m/>
    <m/>
    <m/>
    <m/>
    <m/>
    <m/>
    <m/>
    <m/>
    <m/>
    <m/>
    <m/>
    <m/>
    <m/>
  </r>
  <r>
    <s v="20200877"/>
    <s v="     "/>
    <n v="44038"/>
    <s v="7/26"/>
    <x v="0"/>
    <n v="0.52569444444444446"/>
    <s v="31"/>
    <n v="3"/>
    <s v="7"/>
    <x v="4"/>
    <m/>
    <m/>
    <s v="On July 26, 2020 at 1530 hours, PG&amp;E troublemen patrolled the Wilson-Atwater #2 115kV Transmission circuit, near Channel Avenue in Atwater and the 013/095 transmission tower. They found the communication failed for Atwater 111LA-1 and a 1.5 acre abandoned hay field fire. Initial analysis indicates the cause of the relay was mylar balloons at the top phase of the tower. A balloon made contact and melted onto the top phase steel insulators. All the repairs were completed and the line was returned to service on July 26, 2020. This information is preliminary."/>
    <s v="     "/>
    <s v="TOTL"/>
    <m/>
    <s v="N"/>
    <x v="0"/>
    <m/>
    <m/>
    <s v="INT-13859"/>
    <s v="INT-13859"/>
    <n v="119508373"/>
    <m/>
    <s v="     "/>
    <x v="1"/>
    <s v="PG&amp;E"/>
    <m/>
    <s v="Vegetation"/>
    <m/>
    <s v="T"/>
    <s v="T"/>
    <s v="0.26-9.99"/>
    <m/>
    <s v="Contact - 3rd Party"/>
    <s v="33.c. Balloon contact"/>
    <s v="Contact - 3rd Party"/>
    <s v="Contact from object"/>
    <s v="Contact - Balloon"/>
    <m/>
    <s v="Contact - Balloon"/>
    <s v="Conductor - Transmission"/>
    <m/>
    <m/>
    <s v="Overhead"/>
    <x v="4"/>
    <s v="Conductor - Transmission"/>
    <s v="Insulators"/>
    <s v="SAP Equipment: 40784244; Tower: 013/095"/>
    <s v="     "/>
    <s v="Non-HFTD"/>
    <x v="0"/>
    <m/>
    <m/>
    <n v="37.367600000000003"/>
    <n v="-120.59"/>
    <s v="Merced"/>
    <s v="WILSON-ATWATER-#2-115KV"/>
    <m/>
    <n v="115000"/>
    <s v="N/A"/>
    <x v="0"/>
    <s v="Merced County FD"/>
    <s v="Agriculture"/>
    <m/>
    <m/>
    <s v="No"/>
    <m/>
    <m/>
    <m/>
    <m/>
    <m/>
    <m/>
    <m/>
    <s v="N"/>
    <s v="N"/>
    <m/>
    <m/>
    <s v="     "/>
    <m/>
    <m/>
    <m/>
    <m/>
    <m/>
    <m/>
    <m/>
    <m/>
    <m/>
    <m/>
    <m/>
    <m/>
    <m/>
    <m/>
    <m/>
    <m/>
    <m/>
    <m/>
    <m/>
  </r>
  <r>
    <s v="20211130"/>
    <s v="     "/>
    <n v="44403"/>
    <s v="7/26"/>
    <x v="0"/>
    <n v="0.5444444444444444"/>
    <s v="31"/>
    <n v="3"/>
    <s v="7"/>
    <x v="5"/>
    <n v="44403"/>
    <m/>
    <s v="Fire department reported seeing overhead secondary conductors arcing and troubleman reports 1/0 secondary insulation melted. The secondary wires were replaced and transformer was reenergized. The ensuing fire was 3 meters - 0.25 acre in size. This information is preliminary."/>
    <s v="     "/>
    <s v="FAS"/>
    <m/>
    <s v="N"/>
    <x v="0"/>
    <m/>
    <m/>
    <m/>
    <s v="T005351327"/>
    <m/>
    <m/>
    <s v="     "/>
    <x v="1"/>
    <s v="PG&amp;E"/>
    <m/>
    <s v="Vegetation"/>
    <s v="Conductor - Insulated Secondary"/>
    <s v="D"/>
    <s v="D"/>
    <s v="&lt;0.25"/>
    <m/>
    <s v="Equipment - PG&amp;E"/>
    <s v="34.b. Conductor damage or failure"/>
    <s v="Equipment - PG&amp;E"/>
    <s v="All types of equipment / facility failure"/>
    <s v="Conductor failure-all"/>
    <s v="Conductor - Insulated Secondary"/>
    <m/>
    <m/>
    <m/>
    <s v="Y"/>
    <s v="Overhead"/>
    <x v="1"/>
    <s v="Conductor - Insulated Secondary"/>
    <s v="Conductor - Insulated Secondary"/>
    <s v="100135567"/>
    <s v="     "/>
    <s v="Non-HFTD"/>
    <x v="0"/>
    <m/>
    <m/>
    <n v="35.339500000000001"/>
    <n v="-118.99299999999999"/>
    <s v="Kern"/>
    <s v="BAKERSFIELD-2104"/>
    <m/>
    <m/>
    <s v="N/A"/>
    <x v="0"/>
    <s v="Bakersfield FD"/>
    <s v="Urban"/>
    <s v="Brush fuel model"/>
    <m/>
    <s v="No"/>
    <m/>
    <m/>
    <m/>
    <m/>
    <m/>
    <m/>
    <m/>
    <s v="N"/>
    <s v="N"/>
    <m/>
    <m/>
    <s v="     "/>
    <m/>
    <m/>
    <m/>
    <m/>
    <m/>
    <m/>
    <m/>
    <m/>
    <m/>
    <m/>
    <m/>
    <m/>
    <m/>
    <m/>
    <m/>
    <m/>
    <m/>
    <m/>
    <m/>
  </r>
  <r>
    <s v="20211129"/>
    <s v="     "/>
    <n v="44403"/>
    <s v="7/26"/>
    <x v="0"/>
    <n v="0.35555555555555557"/>
    <s v="31"/>
    <n v="3"/>
    <s v="7"/>
    <x v="5"/>
    <n v="44403"/>
    <m/>
    <s v="Bird: Fuse burnt open possibly due to bird contact with equipment. Troubleman found bird and also states they are replacing T fuse with Power fuse. This information is preliminary. OIS: 1414519; ILIS: 21-0094796; FOID: T005350973 (RHD5), T005350969 (Cxl); EC: 121795842; PM: 31548067; Circuit ID: 163011102, SAP Pole ID: 101256402; County: Amador; Division: Stockton; District: Mother Lode. AGFC - 8/2/2021 - I've changed the PIIR status to &quot;Not In Scope&quot; because it was found this ignition was in a Non-HFTD."/>
    <s v="     "/>
    <s v="FAS"/>
    <m/>
    <s v="N"/>
    <x v="0"/>
    <m/>
    <s v="21-0094796"/>
    <m/>
    <s v="T005350973, T005350969"/>
    <n v="121796000"/>
    <m/>
    <s v="     "/>
    <x v="1"/>
    <s v="PG&amp;E"/>
    <m/>
    <s v="Vegetation"/>
    <s v="Fuse"/>
    <s v="D"/>
    <s v="D"/>
    <s v="&lt;0.25"/>
    <s v="Approx 10x5 Area"/>
    <s v="Contact - Animal - Bird"/>
    <s v="33.b. Animal contact"/>
    <s v="Contact - Bird"/>
    <s v="Contact from object"/>
    <s v="Animal contact"/>
    <m/>
    <s v="Animal contact"/>
    <s v="Fuse"/>
    <s v="Line to Ground"/>
    <s v="Y"/>
    <s v="Overhead"/>
    <x v="3"/>
    <s v="Fuse"/>
    <s v="Fuse"/>
    <s v="101256402"/>
    <s v="     "/>
    <s v="Non-HFTD"/>
    <x v="0"/>
    <n v="340"/>
    <m/>
    <n v="38.3628"/>
    <n v="-120.777"/>
    <s v="Amador"/>
    <s v="MARTELL-1102"/>
    <m/>
    <n v="12000"/>
    <m/>
    <x v="0"/>
    <s v="Jackson FD"/>
    <s v="Urban"/>
    <s v="Grass fuel model"/>
    <m/>
    <s v="No"/>
    <m/>
    <m/>
    <m/>
    <m/>
    <m/>
    <m/>
    <m/>
    <s v="N"/>
    <s v="N"/>
    <m/>
    <m/>
    <s v="     "/>
    <m/>
    <m/>
    <m/>
    <m/>
    <m/>
    <m/>
    <m/>
    <m/>
    <m/>
    <m/>
    <m/>
    <m/>
    <m/>
    <m/>
    <m/>
    <m/>
    <m/>
    <m/>
    <m/>
  </r>
  <r>
    <s v="20211128"/>
    <s v="     "/>
    <n v="44403"/>
    <s v="7/26"/>
    <x v="0"/>
    <n v="5.6250000000000001E-2"/>
    <s v="31"/>
    <n v="3"/>
    <s v="7"/>
    <x v="5"/>
    <n v="44403"/>
    <m/>
    <s v="One phase of overhead conductor failed due to unknown cause. The downed wire ignited a small 1 meter - &lt; 3 meter grass fire. This information is preliminary."/>
    <s v="     "/>
    <s v="FAS"/>
    <m/>
    <s v="N"/>
    <x v="0"/>
    <m/>
    <s v="21-0094718"/>
    <m/>
    <s v="T005350734"/>
    <m/>
    <m/>
    <s v="     "/>
    <x v="1"/>
    <s v="PG&amp;E"/>
    <m/>
    <s v="Vegetation"/>
    <s v="Conductor, Crossarm"/>
    <s v="D"/>
    <s v="D"/>
    <s v="&lt;3 meters of linear travel"/>
    <m/>
    <s v="Equipment - PG&amp;E"/>
    <s v="34.b. Conductor damage or failure"/>
    <s v="Equipment - PG&amp;E"/>
    <s v="All types of equipment / facility failure"/>
    <s v="Conductor failure-all"/>
    <s v="Conductor - Primary"/>
    <m/>
    <m/>
    <s v="Line to Ground"/>
    <s v="N"/>
    <s v="Overhead"/>
    <x v="3"/>
    <s v="Conductor - Primary"/>
    <s v="Conductor, Crossarm"/>
    <s v="101662888"/>
    <s v="     "/>
    <s v="Non-HFTD"/>
    <x v="0"/>
    <m/>
    <m/>
    <n v="38.159100000000002"/>
    <n v="-121.807"/>
    <s v="Solano"/>
    <s v="PEABODY-2107"/>
    <m/>
    <n v="12000"/>
    <m/>
    <x v="0"/>
    <s v="Unknown"/>
    <s v="Agriculture"/>
    <s v="Grass fuel model"/>
    <m/>
    <s v="No"/>
    <m/>
    <m/>
    <m/>
    <m/>
    <m/>
    <m/>
    <m/>
    <s v="N"/>
    <s v="N"/>
    <m/>
    <m/>
    <s v="     "/>
    <m/>
    <m/>
    <m/>
    <m/>
    <m/>
    <m/>
    <m/>
    <m/>
    <m/>
    <m/>
    <m/>
    <m/>
    <m/>
    <m/>
    <m/>
    <m/>
    <m/>
    <m/>
    <m/>
  </r>
  <r>
    <s v="20140103"/>
    <s v="     "/>
    <n v="41847"/>
    <s v="7/27"/>
    <x v="0"/>
    <n v="0.68751157407407404"/>
    <s v="31"/>
    <n v="3"/>
    <s v="7"/>
    <x v="7"/>
    <n v="41847"/>
    <n v="0.6875"/>
    <s v="PRELIMINARY CAUSE IS DUE TO BROKEN BOND WIRE."/>
    <s v="     "/>
    <m/>
    <m/>
    <s v="N"/>
    <x v="0"/>
    <m/>
    <m/>
    <m/>
    <m/>
    <m/>
    <m/>
    <s v="     "/>
    <x v="1"/>
    <s v="PG&amp;E"/>
    <m/>
    <s v="Vegetation"/>
    <m/>
    <s v="T"/>
    <m/>
    <s v="&lt;0.25"/>
    <s v="Square Feet: ; Acreage: "/>
    <s v="Equipment - PG&amp;E"/>
    <s v="34.o. Other"/>
    <s v="Equipment - PG&amp;E"/>
    <s v="All types of equipment / facility failure"/>
    <s v="Tie Wire"/>
    <s v="Tie Wire"/>
    <m/>
    <m/>
    <m/>
    <s v=" "/>
    <s v="Overhead"/>
    <x v="4"/>
    <s v="Conductor"/>
    <m/>
    <s v="Pole 014/099"/>
    <s v="     "/>
    <s v="Non-HFTD"/>
    <x v="0"/>
    <n v="508"/>
    <m/>
    <n v="35.572000000000003"/>
    <n v="-121.05800000000001"/>
    <s v="San Luis Obispo"/>
    <s v="CAYUCOS-CAMBRIA-70"/>
    <s v="ETL.8560"/>
    <n v="70000"/>
    <s v="N/A"/>
    <x v="0"/>
    <m/>
    <s v="Herbaceous"/>
    <m/>
    <m/>
    <s v="No"/>
    <m/>
    <m/>
    <m/>
    <m/>
    <m/>
    <m/>
    <m/>
    <s v="N"/>
    <s v="N"/>
    <m/>
    <m/>
    <s v="     "/>
    <m/>
    <m/>
    <m/>
    <m/>
    <m/>
    <m/>
    <m/>
    <m/>
    <m/>
    <m/>
    <m/>
    <m/>
    <m/>
    <m/>
    <m/>
    <m/>
    <m/>
    <m/>
    <m/>
  </r>
  <r>
    <s v="20140104"/>
    <s v="     "/>
    <n v="41847"/>
    <s v="7/27"/>
    <x v="0"/>
    <n v="0.73611111111111116"/>
    <s v="31"/>
    <n v="3"/>
    <s v="7"/>
    <x v="7"/>
    <n v="41847"/>
    <n v="0.73611111111111116"/>
    <s v="T-MAN R. LAFATA RPTS IT APPEARS 1ST AND 2ND POLE WEST OF MTR #1005154741 WERE BROKEN OFF AND FELL ON GROUND DUE TO WOODPECKER DAMAGE"/>
    <s v="     "/>
    <m/>
    <m/>
    <s v="N"/>
    <x v="0"/>
    <s v="1056355"/>
    <s v="14-0047325"/>
    <m/>
    <m/>
    <m/>
    <m/>
    <s v="     "/>
    <x v="1"/>
    <s v="PG&amp;E"/>
    <m/>
    <s v="Vegetation"/>
    <m/>
    <s v="D"/>
    <m/>
    <s v="0.26-9.99"/>
    <s v="Square Feet: ; Acreage: 1"/>
    <s v="Equipment - PG&amp;E"/>
    <s v="34.o. Other"/>
    <s v="Equipment - PG&amp;E"/>
    <s v="All types of equipment / facility failure"/>
    <m/>
    <m/>
    <m/>
    <m/>
    <s v="Line to Ground"/>
    <s v=" "/>
    <s v="Overhead"/>
    <x v="3"/>
    <s v="Conductor"/>
    <m/>
    <s v="101087619"/>
    <s v="     "/>
    <s v="Non-HFTD"/>
    <x v="0"/>
    <n v="420"/>
    <m/>
    <n v="37.4482"/>
    <n v="-119.90900000000001"/>
    <s v="Mariposa"/>
    <s v="MARIPOSA-2102"/>
    <s v="254452102"/>
    <n v="21000"/>
    <s v="MARIPOSA 21021960"/>
    <x v="1"/>
    <m/>
    <s v="Hardwood Woodland"/>
    <m/>
    <m/>
    <s v="No"/>
    <m/>
    <m/>
    <m/>
    <m/>
    <m/>
    <m/>
    <m/>
    <s v="N"/>
    <s v="N"/>
    <m/>
    <m/>
    <s v="     "/>
    <m/>
    <m/>
    <m/>
    <m/>
    <m/>
    <m/>
    <m/>
    <m/>
    <m/>
    <m/>
    <m/>
    <m/>
    <m/>
    <m/>
    <m/>
    <m/>
    <m/>
    <m/>
    <m/>
  </r>
  <r>
    <s v="20140101"/>
    <s v="     "/>
    <n v="41847"/>
    <s v="7/27"/>
    <x v="0"/>
    <n v="0.17847222222222223"/>
    <s v="31"/>
    <n v="3"/>
    <s v="7"/>
    <x v="7"/>
    <n v="41847"/>
    <n v="0.17847222222222223"/>
    <s v="Car Pole,wire and transf and pole dwn,started fire,isolated trouble,called 4 crew 2 replace"/>
    <s v="     "/>
    <m/>
    <m/>
    <s v="N"/>
    <x v="0"/>
    <s v="1056056"/>
    <s v="14-0047217"/>
    <m/>
    <m/>
    <m/>
    <m/>
    <s v="     "/>
    <x v="1"/>
    <s v="PG&amp;E"/>
    <m/>
    <s v="Building"/>
    <s v="Vehicle"/>
    <s v="D"/>
    <m/>
    <s v="Structure-only"/>
    <s v="Square Feet: ; Acreage: "/>
    <s v="Contact - 3rd Party"/>
    <s v="33.d. Vehicle contact"/>
    <s v="Contact - 3rd Party"/>
    <s v="All types of equipment / facility failure"/>
    <s v="Contact - Vehicle"/>
    <m/>
    <s v="Contact - Vehicle"/>
    <s v="Pole"/>
    <s v="Line to Ground"/>
    <s v=" "/>
    <s v="Overhead"/>
    <x v="3"/>
    <s v="Conductor"/>
    <m/>
    <s v="102334307"/>
    <s v="     "/>
    <s v="Non-HFTD"/>
    <x v="0"/>
    <m/>
    <m/>
    <n v="37.7926"/>
    <n v="-120.77500000000001"/>
    <s v="Stanislaus"/>
    <s v="COTTLE-1701"/>
    <s v="163711701"/>
    <n v="17000"/>
    <s v="COTTLE 1701CB"/>
    <x v="0"/>
    <s v="Oakdale FD"/>
    <s v="Hardwood Woodland"/>
    <m/>
    <m/>
    <s v="No"/>
    <m/>
    <m/>
    <m/>
    <m/>
    <m/>
    <m/>
    <m/>
    <s v="N"/>
    <s v="N"/>
    <m/>
    <m/>
    <s v="     "/>
    <m/>
    <m/>
    <m/>
    <m/>
    <m/>
    <m/>
    <m/>
    <m/>
    <m/>
    <m/>
    <m/>
    <m/>
    <m/>
    <m/>
    <m/>
    <m/>
    <m/>
    <m/>
    <m/>
  </r>
  <r>
    <s v="20140102"/>
    <s v="     "/>
    <n v="41847"/>
    <s v="7/27"/>
    <x v="0"/>
    <n v="0.28749999999999998"/>
    <s v="31"/>
    <n v="3"/>
    <s v="7"/>
    <x v="7"/>
    <n v="41847"/>
    <n v="0.28749999999999998"/>
    <s v="wire down started 1 acre grass fireCDF on site fire out"/>
    <s v="     "/>
    <m/>
    <m/>
    <s v="N"/>
    <x v="0"/>
    <s v="1056086"/>
    <s v="14-0047222"/>
    <m/>
    <m/>
    <n v="108586730"/>
    <m/>
    <s v="     "/>
    <x v="1"/>
    <s v="PG&amp;E"/>
    <m/>
    <s v="Vegetation"/>
    <m/>
    <s v="D"/>
    <m/>
    <s v="0.26-9.99"/>
    <s v="Square Feet: ; Acreage: 1"/>
    <s v="Equipment - PG&amp;E"/>
    <s v="34.b. Conductor damage or failure"/>
    <s v="Equipment - PG&amp;E"/>
    <s v="All types of equipment / facility failure"/>
    <s v="Conductor"/>
    <s v="Conductor"/>
    <m/>
    <m/>
    <s v="Line to Ground"/>
    <s v=" "/>
    <s v="Overhead"/>
    <x v="3"/>
    <s v="Conductor"/>
    <m/>
    <s v="MAIN LINE LOAD SIDE FUSE TAP 5027"/>
    <s v="     "/>
    <s v="Non-HFTD"/>
    <x v="0"/>
    <m/>
    <m/>
    <n v="35.600499999999997"/>
    <n v="-121.11499999999999"/>
    <s v="San Luis Obispo"/>
    <s v="CAMBRIA-1102"/>
    <s v="182771101"/>
    <n v="12000"/>
    <s v="CAMBRIA 1102CB"/>
    <x v="1"/>
    <s v="Cal Fire Dept"/>
    <s v="Herbaceous"/>
    <m/>
    <m/>
    <s v="No"/>
    <m/>
    <m/>
    <m/>
    <m/>
    <m/>
    <m/>
    <m/>
    <s v="N"/>
    <s v="N"/>
    <m/>
    <m/>
    <s v="     "/>
    <m/>
    <m/>
    <m/>
    <m/>
    <m/>
    <m/>
    <m/>
    <m/>
    <m/>
    <m/>
    <m/>
    <m/>
    <m/>
    <m/>
    <m/>
    <m/>
    <m/>
    <m/>
    <m/>
  </r>
  <r>
    <s v="20150234"/>
    <s v="     "/>
    <n v="42212"/>
    <s v="7/27"/>
    <x v="0"/>
    <n v="0.6479166666666667"/>
    <s v="31"/>
    <n v="3"/>
    <s v="7"/>
    <x v="2"/>
    <m/>
    <m/>
    <m/>
    <s v="     "/>
    <m/>
    <m/>
    <s v="N"/>
    <x v="0"/>
    <m/>
    <m/>
    <m/>
    <m/>
    <m/>
    <s v="EI150727B"/>
    <s v="     "/>
    <x v="1"/>
    <s v="PG&amp;E"/>
    <m/>
    <s v="Building"/>
    <m/>
    <s v="D"/>
    <m/>
    <s v="0.26-9.99"/>
    <s v="Square Feet: ; Acreage: 0.5"/>
    <s v="Equipment - PG&amp;E"/>
    <s v="34.b. Conductor damage or failure"/>
    <s v="Equipment - PG&amp;E"/>
    <s v="All types of equipment / facility failure"/>
    <s v="Conductor"/>
    <s v="Conductor"/>
    <m/>
    <m/>
    <m/>
    <s v="None"/>
    <s v="Overhead"/>
    <x v="1"/>
    <s v="Conductor"/>
    <m/>
    <s v="2180 Corby Ave, Santa Rosa"/>
    <s v="     "/>
    <s v="Non-HFTD"/>
    <x v="0"/>
    <m/>
    <m/>
    <n v="38.418300000000002"/>
    <n v="-122.717"/>
    <s v="Sonoma"/>
    <s v="SANTA-ROSA-1102"/>
    <s v="42151102"/>
    <m/>
    <s v="N/A"/>
    <x v="0"/>
    <m/>
    <s v="Urban"/>
    <m/>
    <m/>
    <s v="No"/>
    <m/>
    <m/>
    <m/>
    <m/>
    <m/>
    <m/>
    <m/>
    <s v="N"/>
    <s v="N"/>
    <m/>
    <m/>
    <s v="     "/>
    <m/>
    <m/>
    <m/>
    <m/>
    <m/>
    <m/>
    <m/>
    <m/>
    <m/>
    <m/>
    <m/>
    <m/>
    <m/>
    <m/>
    <m/>
    <m/>
    <m/>
    <m/>
    <m/>
  </r>
  <r>
    <s v="20150235"/>
    <s v="     "/>
    <n v="42212"/>
    <s v="7/27"/>
    <x v="0"/>
    <n v="0.6645833333333333"/>
    <s v="31"/>
    <n v="3"/>
    <s v="7"/>
    <x v="2"/>
    <n v="42212"/>
    <n v="0.6645833333333333"/>
    <s v="First report of car pole. Found no vehicles involved. B8509 failed catotrophically and blew lid off. Also caused grass fire. Wheatland FD extinguished. Cut jumpers off of Booster, ADO closed Sub breaker, picking up all customers. EC tag and"/>
    <s v="     "/>
    <m/>
    <m/>
    <s v="N"/>
    <x v="0"/>
    <s v="1278165"/>
    <s v="15-0050786"/>
    <m/>
    <m/>
    <m/>
    <m/>
    <s v="     "/>
    <x v="1"/>
    <s v="PG&amp;E"/>
    <m/>
    <s v="Vegetation"/>
    <m/>
    <s v="D"/>
    <m/>
    <s v="&lt;0.25"/>
    <s v="Square Feet: ; Acreage: "/>
    <s v="Equipment - PG&amp;E"/>
    <s v="34.i._x0009_Voltage regulator / booster damage or failure"/>
    <s v="Equipment - PG&amp;E"/>
    <s v="All types of equipment / facility failure"/>
    <s v="Voltage Regulator"/>
    <s v="Voltage Regulator"/>
    <m/>
    <m/>
    <s v="Three Phase Fault"/>
    <s v="0"/>
    <s v="Overhead"/>
    <x v="3"/>
    <s v="Other"/>
    <m/>
    <s v="101324044"/>
    <s v="     "/>
    <s v="Non-HFTD"/>
    <x v="0"/>
    <m/>
    <m/>
    <n v="39.071100000000001"/>
    <n v="-121.473"/>
    <s v="Yuba"/>
    <s v="OLIVEHURST-1105"/>
    <s v="152901105"/>
    <n v="12000"/>
    <s v="OLIVEHURST 1104CB"/>
    <x v="0"/>
    <s v="Wheatland FD"/>
    <s v="Agriculture"/>
    <m/>
    <m/>
    <s v="No"/>
    <m/>
    <m/>
    <m/>
    <m/>
    <m/>
    <m/>
    <m/>
    <s v="N"/>
    <s v="N"/>
    <m/>
    <m/>
    <s v="     "/>
    <m/>
    <m/>
    <m/>
    <m/>
    <m/>
    <m/>
    <m/>
    <m/>
    <m/>
    <m/>
    <m/>
    <m/>
    <m/>
    <m/>
    <m/>
    <m/>
    <m/>
    <m/>
    <m/>
  </r>
  <r>
    <s v="MIA20158501"/>
    <s v="     "/>
    <n v="42212"/>
    <s v="7/27"/>
    <x v="0"/>
    <n v="0.54789351851851853"/>
    <s v="31"/>
    <n v="3"/>
    <s v="7"/>
    <x v="2"/>
    <n v="42212"/>
    <n v="0.54722222222222228"/>
    <s v="ARBOR AVE (AT C258; S/S ARBOR .5 MILE W/ MACARTHUR) in Tracy; fire in grass at base of pole; due to ground missing on capactior bank"/>
    <s v="     "/>
    <s v="FAS"/>
    <n v="44253"/>
    <s v="Y"/>
    <x v="0"/>
    <s v="5901248"/>
    <s v="N/A"/>
    <m/>
    <s v="T003451720"/>
    <n v="110536106"/>
    <m/>
    <s v="     "/>
    <x v="1"/>
    <s v="PG&amp;E"/>
    <m/>
    <m/>
    <m/>
    <s v="D"/>
    <m/>
    <s v="&lt;0.25"/>
    <m/>
    <s v="Equipment - PG&amp;E"/>
    <s v="34.a. Capacitor bank damage or failure"/>
    <s v="Equipment - PG&amp;E"/>
    <s v="All types of equipment / facility failure"/>
    <s v="Capacitor bank failure"/>
    <s v="Capacitor Bank"/>
    <m/>
    <m/>
    <m/>
    <s v="Unknown"/>
    <s v="Overhead"/>
    <x v="0"/>
    <m/>
    <m/>
    <s v="C258 "/>
    <s v="     "/>
    <s v="Non-HFTD"/>
    <x v="0"/>
    <m/>
    <m/>
    <n v="37.767299999999999"/>
    <n v="-121.42"/>
    <s v="San Joaquin"/>
    <s v="TRACY-1106"/>
    <s v="162881106"/>
    <n v="11000"/>
    <m/>
    <x v="0"/>
    <s v="Tracy FD"/>
    <s v="Herbaceous"/>
    <m/>
    <m/>
    <s v="No"/>
    <m/>
    <m/>
    <m/>
    <m/>
    <m/>
    <m/>
    <m/>
    <s v="N"/>
    <s v="N"/>
    <m/>
    <m/>
    <s v="     "/>
    <m/>
    <m/>
    <m/>
    <m/>
    <m/>
    <m/>
    <m/>
    <m/>
    <m/>
    <m/>
    <m/>
    <m/>
    <m/>
    <m/>
    <m/>
    <m/>
    <m/>
    <m/>
    <m/>
  </r>
  <r>
    <s v="20150232"/>
    <s v="     "/>
    <n v="42212"/>
    <s v="7/27"/>
    <x v="0"/>
    <n v="0.40347222222222223"/>
    <s v="31"/>
    <n v="3"/>
    <s v="7"/>
    <x v="2"/>
    <m/>
    <m/>
    <s v="SQUIRREL CROSSPHASE ASSISTED BERRIOS W/OPENING LINE"/>
    <s v="     "/>
    <m/>
    <m/>
    <s v="N"/>
    <x v="0"/>
    <s v="1277778"/>
    <m/>
    <m/>
    <m/>
    <m/>
    <m/>
    <s v="     "/>
    <x v="1"/>
    <s v="PG&amp;E"/>
    <m/>
    <s v="Vegetation"/>
    <m/>
    <s v="D"/>
    <m/>
    <s v="&lt;0.25"/>
    <s v="Square Feet: ; Acreage: "/>
    <s v="Contact - Animal - Other"/>
    <s v="33.b. Animal contact"/>
    <s v="Contact - Animal"/>
    <s v="All types of equipment / facility failure"/>
    <s v="Contact - Animal"/>
    <m/>
    <s v="Contact - Animal"/>
    <s v="Conductor"/>
    <m/>
    <s v="PACIFIC BELL"/>
    <s v="Overhead"/>
    <x v="1"/>
    <s v="Conductor"/>
    <m/>
    <s v="100926006"/>
    <s v="     "/>
    <s v="Non-HFTD"/>
    <x v="0"/>
    <m/>
    <m/>
    <n v="37.656500000000001"/>
    <n v="-121.75700000000001"/>
    <s v="Alameda"/>
    <s v="LAS-POSITAS-2108"/>
    <s v="14402108"/>
    <m/>
    <s v="N/A"/>
    <x v="0"/>
    <s v="LPFD"/>
    <s v="Urban"/>
    <m/>
    <m/>
    <s v="No"/>
    <m/>
    <m/>
    <m/>
    <m/>
    <m/>
    <m/>
    <m/>
    <s v="N"/>
    <s v="N"/>
    <m/>
    <m/>
    <s v="     "/>
    <m/>
    <m/>
    <m/>
    <m/>
    <m/>
    <m/>
    <m/>
    <m/>
    <m/>
    <m/>
    <m/>
    <m/>
    <m/>
    <m/>
    <m/>
    <m/>
    <m/>
    <m/>
    <m/>
  </r>
  <r>
    <s v="20150233"/>
    <s v="     "/>
    <n v="42212"/>
    <s v="7/27"/>
    <x v="0"/>
    <n v="0.54652777777777772"/>
    <s v="31"/>
    <n v="3"/>
    <s v="7"/>
    <x v="2"/>
    <m/>
    <m/>
    <s v="POLE BURNED AT BASE DUE TO GROUND MISSING ON THE CAPACITOR BANK"/>
    <s v="     "/>
    <m/>
    <m/>
    <s v="N"/>
    <x v="0"/>
    <m/>
    <m/>
    <m/>
    <m/>
    <m/>
    <m/>
    <s v="     "/>
    <x v="1"/>
    <s v="PG&amp;E"/>
    <m/>
    <s v="Vegetation"/>
    <m/>
    <s v="D"/>
    <m/>
    <s v="&lt;0.25"/>
    <s v="Square Feet: ; Acreage: "/>
    <s v="Equipment - PG&amp;E"/>
    <s v="34.a. Capacitor bank damage or failure"/>
    <s v="Equipment - PG&amp;E"/>
    <s v="All types of equipment / facility failure"/>
    <s v="Capacitor Bank"/>
    <s v="Capacitor Bank"/>
    <m/>
    <m/>
    <m/>
    <s v="None"/>
    <s v="Overhead"/>
    <x v="1"/>
    <s v="Other"/>
    <m/>
    <s v="AT C258; S/S ARBOR W/ MACARTHUR"/>
    <s v="     "/>
    <s v="Non-HFTD"/>
    <x v="0"/>
    <m/>
    <m/>
    <n v="37.767299999999999"/>
    <n v="-121.42"/>
    <s v="San Joaquin"/>
    <s v="TRACY-1102"/>
    <s v="162881106"/>
    <m/>
    <s v="N/A"/>
    <x v="0"/>
    <s v="Tracy FD"/>
    <s v="Herbaceous"/>
    <m/>
    <m/>
    <s v="No"/>
    <m/>
    <m/>
    <m/>
    <m/>
    <m/>
    <m/>
    <m/>
    <s v="N"/>
    <s v="N"/>
    <m/>
    <m/>
    <s v="     "/>
    <m/>
    <m/>
    <m/>
    <m/>
    <m/>
    <m/>
    <m/>
    <m/>
    <m/>
    <m/>
    <m/>
    <m/>
    <m/>
    <m/>
    <m/>
    <m/>
    <m/>
    <m/>
    <m/>
  </r>
  <r>
    <s v="20160190"/>
    <s v="     "/>
    <n v="42578"/>
    <s v="7/27"/>
    <x v="0"/>
    <n v="0.64513888888888893"/>
    <s v="31"/>
    <n v="3"/>
    <s v="7"/>
    <x v="6"/>
    <n v="42578"/>
    <n v="0.64513888888888893"/>
    <m/>
    <s v="     "/>
    <m/>
    <m/>
    <s v="N"/>
    <x v="0"/>
    <s v="1517263"/>
    <s v="16-0053024"/>
    <m/>
    <m/>
    <m/>
    <m/>
    <s v="     "/>
    <x v="1"/>
    <s v="PG&amp;E"/>
    <m/>
    <s v="Vegetation"/>
    <m/>
    <s v="D"/>
    <m/>
    <s v="&lt;0.25"/>
    <s v="Square Feet: ; Acreage: "/>
    <s v="Vegetation"/>
    <s v="33.a. Veg. contact"/>
    <s v="Vegetation"/>
    <s v="All types of equipment / facility failure"/>
    <s v="Contact - Vegetation"/>
    <m/>
    <s v="Contact - Vegetation"/>
    <s v="Conductor"/>
    <s v="Force Out"/>
    <m/>
    <s v="Overhead"/>
    <x v="3"/>
    <s v="Conductor"/>
    <m/>
    <m/>
    <s v="     "/>
    <s v="Non-HFTD"/>
    <x v="0"/>
    <m/>
    <m/>
    <n v="38.830800000000004"/>
    <n v="-122.19"/>
    <s v="Yolo"/>
    <s v="MADISON-2101"/>
    <s v="63172101"/>
    <n v="21000"/>
    <s v="MADISON 210189332"/>
    <x v="0"/>
    <s v="Unknown"/>
    <s v="Agriculture"/>
    <m/>
    <m/>
    <s v="No"/>
    <m/>
    <m/>
    <m/>
    <m/>
    <m/>
    <m/>
    <m/>
    <s v="N"/>
    <s v="N"/>
    <m/>
    <m/>
    <s v="     "/>
    <s v="38.83078200"/>
    <s v="-122.18990300"/>
    <s v="Jul 28 2016 12:00AM"/>
    <s v="BranchFail"/>
    <s v="grey pine limb weighted up with moisture and cones bent over into the power lines the limb did not break or grow into Talked with T-man Criner, He stated as he trimmed the limb off the lines the branch raised back up to position away from the lines. Tree has strong lean away from the power lines."/>
    <s v="PING"/>
    <s v="70"/>
    <s v="58"/>
    <s v="18"/>
    <s v="None"/>
    <s v="None"/>
    <s v="N"/>
    <s v="1"/>
    <m/>
    <s v="Valley"/>
    <s v="D"/>
    <s v="CrossArm"/>
    <s v="BareWire"/>
    <s v="0"/>
  </r>
  <r>
    <s v="20160192"/>
    <s v="     "/>
    <n v="42578"/>
    <s v="7/27"/>
    <x v="0"/>
    <n v="0.62777777777777777"/>
    <s v="31"/>
    <n v="3"/>
    <s v="7"/>
    <x v="6"/>
    <m/>
    <m/>
    <s v="CALFIRE INCIDENT# HUU006126."/>
    <s v="     "/>
    <m/>
    <m/>
    <s v="N"/>
    <x v="0"/>
    <m/>
    <m/>
    <m/>
    <m/>
    <m/>
    <m/>
    <s v="     "/>
    <x v="1"/>
    <s v="PG&amp;E"/>
    <m/>
    <s v="Vegetation"/>
    <m/>
    <s v="D"/>
    <m/>
    <s v="&lt;3 meters of linear travel"/>
    <s v="Square Feet: ; Acreage: "/>
    <s v="Equipment - PG&amp;E"/>
    <s v="34.b. Conductor damage or failure"/>
    <s v="Equipment - PG&amp;E"/>
    <s v="All types of equipment / facility failure"/>
    <s v="Conductor"/>
    <s v="Conductor"/>
    <m/>
    <m/>
    <m/>
    <m/>
    <s v="Overhead"/>
    <x v="1"/>
    <s v="Conductor"/>
    <m/>
    <s v="100968543"/>
    <s v="     "/>
    <s v="Non-HFTD"/>
    <x v="0"/>
    <m/>
    <m/>
    <n v="40.820700000000002"/>
    <n v="-124.18300000000001"/>
    <s v="Humboldt"/>
    <s v="FAIRHAVEN-1103"/>
    <s v="192451103"/>
    <m/>
    <s v="N/A"/>
    <x v="0"/>
    <s v="SAMOA PENNISUL;A FIRE DEPT"/>
    <s v="Urban"/>
    <m/>
    <m/>
    <s v="No"/>
    <m/>
    <m/>
    <m/>
    <m/>
    <m/>
    <m/>
    <m/>
    <s v="N"/>
    <s v="N"/>
    <m/>
    <m/>
    <s v="     "/>
    <m/>
    <m/>
    <m/>
    <m/>
    <m/>
    <m/>
    <m/>
    <m/>
    <m/>
    <m/>
    <m/>
    <m/>
    <m/>
    <m/>
    <m/>
    <m/>
    <m/>
    <m/>
    <m/>
  </r>
  <r>
    <s v="20180568"/>
    <s v="     "/>
    <n v="43308"/>
    <s v="7/27"/>
    <x v="0"/>
    <m/>
    <s v="30"/>
    <n v="3"/>
    <s v="7"/>
    <x v="1"/>
    <m/>
    <m/>
    <s v="&quot;burnt poles&quot; - no other info noted"/>
    <s v="     "/>
    <s v="FAS"/>
    <m/>
    <s v="N"/>
    <x v="0"/>
    <s v="142088"/>
    <m/>
    <m/>
    <m/>
    <m/>
    <m/>
    <s v="     "/>
    <x v="0"/>
    <s v="PG&amp;E"/>
    <m/>
    <m/>
    <m/>
    <s v="D"/>
    <m/>
    <s v="&lt;0.25"/>
    <m/>
    <s v="Equipment - PG&amp;E"/>
    <s v="34.f. Pole damage or failure"/>
    <s v="Equipment - PG&amp;E"/>
    <s v="All types of equipment / facility failure"/>
    <s v="Pole"/>
    <s v="Pole"/>
    <m/>
    <m/>
    <m/>
    <m/>
    <m/>
    <x v="3"/>
    <s v="Pole"/>
    <m/>
    <m/>
    <s v="     "/>
    <s v="Non-HFTD"/>
    <x v="0"/>
    <m/>
    <m/>
    <n v="37.061199999999999"/>
    <n v="-121.587"/>
    <s v="Santa Clara"/>
    <s v="LLAGAS-2101"/>
    <s v="083182101"/>
    <n v="21000"/>
    <s v="N/A"/>
    <x v="1"/>
    <m/>
    <s v="Rural"/>
    <m/>
    <m/>
    <s v="No"/>
    <m/>
    <m/>
    <m/>
    <m/>
    <m/>
    <m/>
    <m/>
    <s v="N"/>
    <s v="N"/>
    <m/>
    <m/>
    <s v="     "/>
    <m/>
    <m/>
    <m/>
    <m/>
    <m/>
    <m/>
    <m/>
    <m/>
    <m/>
    <m/>
    <m/>
    <m/>
    <m/>
    <m/>
    <m/>
    <m/>
    <m/>
    <m/>
    <m/>
  </r>
  <r>
    <s v="20190687"/>
    <s v="     "/>
    <n v="43673"/>
    <s v="7/27"/>
    <x v="0"/>
    <m/>
    <s v="30"/>
    <n v="3"/>
    <s v="7"/>
    <x v="3"/>
    <n v="43673"/>
    <m/>
    <s v="Oak tree took down pole and TX and started small veg fire"/>
    <s v="     "/>
    <s v="FAS"/>
    <m/>
    <s v="N"/>
    <x v="0"/>
    <s v="473503"/>
    <m/>
    <m/>
    <s v="T004710420"/>
    <n v="0"/>
    <m/>
    <s v="     "/>
    <x v="1"/>
    <s v="PG&amp;E"/>
    <m/>
    <m/>
    <m/>
    <s v="D"/>
    <m/>
    <s v="&lt;3 meters of linear travel"/>
    <s v="small area/Juniper bush and pole top"/>
    <s v="Vegetation"/>
    <s v="33.a. Veg. contact"/>
    <s v="Vegetation"/>
    <s v="Contact from object"/>
    <s v="Contact - Vegetation"/>
    <m/>
    <s v="Contact - Vegetation"/>
    <s v="Pole"/>
    <m/>
    <m/>
    <s v="Overhead"/>
    <x v="0"/>
    <s v="Pole"/>
    <m/>
    <s v="103952454"/>
    <s v="     "/>
    <s v="Non-HFTD"/>
    <x v="0"/>
    <m/>
    <m/>
    <n v="35.487900000000003"/>
    <n v="-120.651"/>
    <s v="SAN LUIS OBISPO"/>
    <s v="ATASCADERO-1101"/>
    <m/>
    <m/>
    <m/>
    <x v="0"/>
    <s v="Atascadero FD"/>
    <s v="Hardwood Woodland"/>
    <m/>
    <m/>
    <s v="No"/>
    <m/>
    <m/>
    <m/>
    <m/>
    <m/>
    <m/>
    <m/>
    <s v="N"/>
    <s v="N"/>
    <m/>
    <m/>
    <s v="     "/>
    <m/>
    <m/>
    <m/>
    <m/>
    <m/>
    <m/>
    <m/>
    <m/>
    <m/>
    <m/>
    <m/>
    <m/>
    <m/>
    <m/>
    <m/>
    <m/>
    <m/>
    <m/>
    <m/>
  </r>
  <r>
    <s v="MIA201912727"/>
    <s v="     "/>
    <n v="43673"/>
    <s v="7/27"/>
    <x v="0"/>
    <n v="0.30256944444444445"/>
    <s v="30"/>
    <n v="3"/>
    <s v="7"/>
    <x v="3"/>
    <n v="43673"/>
    <n v="0.30208333333333331"/>
    <s v="trees broke power line causing self-extinguised fire "/>
    <s v="     "/>
    <s v="FAS"/>
    <n v="44242"/>
    <s v="Y"/>
    <x v="0"/>
    <s v="473009"/>
    <s v="N/A"/>
    <m/>
    <s v="T004710128"/>
    <n v="117654063"/>
    <m/>
    <s v="     "/>
    <x v="1"/>
    <s v="PG&amp;E"/>
    <m/>
    <m/>
    <m/>
    <s v="D"/>
    <m/>
    <s v="&lt;3 meters of linear travel"/>
    <m/>
    <s v="Vegetation"/>
    <s v="33.a. Veg. contact"/>
    <s v="Vegetation"/>
    <s v="Contact from object"/>
    <s v="Contact - Vegetation"/>
    <m/>
    <s v="Contact - Vegetation"/>
    <s v="Conductor - Open Wire Secondary"/>
    <m/>
    <s v="No"/>
    <m/>
    <x v="0"/>
    <m/>
    <m/>
    <s v="1006772615"/>
    <s v="     "/>
    <s v="Non-HFTD"/>
    <x v="0"/>
    <n v="246"/>
    <m/>
    <n v="40.398000000000003"/>
    <n v="-122.181"/>
    <s v="Shasta"/>
    <s v="PANORAMA-1102"/>
    <s v="103461102"/>
    <n v="11000"/>
    <m/>
    <x v="0"/>
    <m/>
    <s v="Agriculture"/>
    <m/>
    <m/>
    <s v="No"/>
    <m/>
    <m/>
    <m/>
    <m/>
    <m/>
    <m/>
    <m/>
    <s v="N"/>
    <s v="N"/>
    <m/>
    <m/>
    <s v="     "/>
    <m/>
    <m/>
    <m/>
    <m/>
    <m/>
    <m/>
    <m/>
    <m/>
    <m/>
    <m/>
    <m/>
    <m/>
    <m/>
    <m/>
    <m/>
    <m/>
    <m/>
    <m/>
    <m/>
  </r>
  <r>
    <s v="20190695"/>
    <s v="     "/>
    <n v="43673"/>
    <s v="7/27"/>
    <x v="0"/>
    <m/>
    <s v="30"/>
    <n v="3"/>
    <s v="7"/>
    <x v="3"/>
    <n v="43673"/>
    <m/>
    <s v="Tree fell into line"/>
    <s v="     "/>
    <s v="FAS"/>
    <m/>
    <s v="N"/>
    <x v="0"/>
    <s v="472995"/>
    <m/>
    <m/>
    <s v="T004710080"/>
    <n v="0"/>
    <m/>
    <s v="     "/>
    <x v="1"/>
    <s v="PG&amp;E"/>
    <m/>
    <m/>
    <m/>
    <s v="D"/>
    <m/>
    <s v="&lt;0.25"/>
    <m/>
    <s v="Vegetation"/>
    <s v="33.a. Veg. contact"/>
    <s v="Vegetation"/>
    <s v="Contact from object"/>
    <s v="Contact - Vegetation"/>
    <m/>
    <s v="Contact - Vegetation"/>
    <s v="Conductor - Primary"/>
    <m/>
    <m/>
    <s v="Overhead"/>
    <x v="3"/>
    <s v="Conductor - Primary"/>
    <s v="no reported damage"/>
    <s v="42751113"/>
    <s v="     "/>
    <s v="Non-HFTD"/>
    <x v="0"/>
    <m/>
    <m/>
    <n v="38.655700000000003"/>
    <n v="-122.895"/>
    <s v="SONOMA"/>
    <s v="FITCH-MOUNTAIN-1113"/>
    <m/>
    <m/>
    <m/>
    <x v="0"/>
    <m/>
    <s v="Agriculture"/>
    <m/>
    <m/>
    <s v="No"/>
    <m/>
    <m/>
    <m/>
    <m/>
    <m/>
    <m/>
    <m/>
    <s v="N"/>
    <s v="N"/>
    <m/>
    <m/>
    <s v="     "/>
    <m/>
    <m/>
    <m/>
    <m/>
    <m/>
    <m/>
    <m/>
    <m/>
    <m/>
    <m/>
    <m/>
    <m/>
    <m/>
    <m/>
    <m/>
    <m/>
    <m/>
    <m/>
    <m/>
  </r>
  <r>
    <s v="20200882"/>
    <s v="     "/>
    <n v="44039"/>
    <s v="7/27"/>
    <x v="0"/>
    <n v="0.64722222222222225"/>
    <s v="31"/>
    <n v="3"/>
    <s v="7"/>
    <x v="4"/>
    <m/>
    <m/>
    <s v="On July 27, 2020 at 1545 hours, a PG&amp;E Troubleman patrolled the Ukiah 1114 12kV Distribution Circuit number 042771114, near Rivino Ranch Road and Highway 101. He observed all three 4ACSR phases of the primary overhead conductor were extremely low and sagging into the vegetation below on the north side of the conductors. Initial analysis indicates the sagging lines made contact with the second canopy of a multi-stem living willow tree, which caused an ignition. Cal Fire responded to and extinguished the fire. We replaced 800' of 4ACSR aluminum center phase wire and we removed overhanging limbs. All the repairs were completed and the line was returned to service on July 27, 2020. This information is preliminary."/>
    <s v="     "/>
    <s v="FAS"/>
    <m/>
    <s v="N"/>
    <x v="0"/>
    <m/>
    <m/>
    <m/>
    <s v="T005021798, T005021851, T005021864"/>
    <n v="119513492"/>
    <m/>
    <s v="     "/>
    <x v="1"/>
    <s v="PG&amp;E"/>
    <m/>
    <s v="Vegetation"/>
    <m/>
    <s v="D"/>
    <s v="D"/>
    <s v="0.26-9.99"/>
    <s v=" approx. 100 ft by 150 ft"/>
    <s v="Vegetation"/>
    <s v="33.a. Veg. contact"/>
    <s v="Vegetation"/>
    <s v="Contact from object"/>
    <s v="Contact - Vegetation"/>
    <m/>
    <s v="Contact - Vegetation"/>
    <s v="Conductor - Primary"/>
    <m/>
    <m/>
    <s v="Overhead"/>
    <x v="3"/>
    <s v="Conductor - Primary"/>
    <s v="Primary Conductor"/>
    <s v="Circuit ID: 042771114, SAP ID: 102198207"/>
    <s v="     "/>
    <s v="Non-HFTD"/>
    <x v="0"/>
    <n v="154"/>
    <m/>
    <n v="39.094499999999996"/>
    <n v="-123.179"/>
    <s v="Mendocino"/>
    <s v="UKIAH-1114"/>
    <m/>
    <n v="12000"/>
    <m/>
    <x v="0"/>
    <s v="Cal Fire"/>
    <s v="Hardwood Forest"/>
    <m/>
    <m/>
    <s v="No"/>
    <m/>
    <m/>
    <m/>
    <m/>
    <m/>
    <m/>
    <m/>
    <s v="N"/>
    <s v="N"/>
    <m/>
    <m/>
    <s v="     "/>
    <m/>
    <m/>
    <m/>
    <m/>
    <m/>
    <m/>
    <m/>
    <m/>
    <m/>
    <m/>
    <m/>
    <m/>
    <m/>
    <m/>
    <m/>
    <m/>
    <m/>
    <m/>
    <m/>
  </r>
  <r>
    <s v="20200883"/>
    <s v="     "/>
    <n v="44039"/>
    <s v="7/27"/>
    <x v="0"/>
    <n v="0.82361111111111107"/>
    <s v="31"/>
    <n v="3"/>
    <s v="7"/>
    <x v="4"/>
    <n v="44040"/>
    <n v="1.0416666666666666E-2"/>
    <s v="On July 27, 2020 at 1946 hours, a PG&amp;E troubleman was dispatched to the Upper Lake 1101 Distribution Circuit on Old Witter Springs Rd in the city of Witter Springs and observed a small grass fire had occurred due to open secondary wires cross phasing. Initial Analysis indicates that a secondary screw knob at service termination pole pulled out, falling 6Cu secondary wires cross phased and resulting in a small grass fire that was extinguished by the customer prior to the arrival of the troubleman. All three transformers and cutouts tested bad and needed replacement. The troubleman created an EC Tag and the damaged equipment was replaced on July 28, 2020. Power was restored to the one customer at 1359 hours on July 28, 2020. No down wires occurred in this event. "/>
    <s v="     "/>
    <s v="FAS"/>
    <m/>
    <s v="N"/>
    <x v="0"/>
    <s v="973194"/>
    <s v="20-0076610"/>
    <m/>
    <s v="T005021941"/>
    <n v="119514014"/>
    <m/>
    <s v="     "/>
    <x v="1"/>
    <s v="PG&amp;E"/>
    <m/>
    <s v="Vegetation"/>
    <m/>
    <s v="D"/>
    <s v="D"/>
    <s v="&lt;0.25"/>
    <m/>
    <s v="Equipment - PG&amp;E"/>
    <s v="34.o. Other"/>
    <s v="Equipment - PG&amp;E"/>
    <s v="All types of equipment / facility failure"/>
    <s v="Equipment failure - Other"/>
    <s v="Conductor - Secondary"/>
    <m/>
    <m/>
    <s v="Line to Ground"/>
    <m/>
    <s v="Overhead"/>
    <x v="1"/>
    <s v="Conductor - Secondary"/>
    <s v="Transformer, Insulator, fuses"/>
    <s v="Circuit ID: 042871101"/>
    <s v="     "/>
    <s v="Non-HFTD"/>
    <x v="0"/>
    <n v="170"/>
    <m/>
    <n v="39.185899999999997"/>
    <n v="-122.97799999999999"/>
    <s v="Lake"/>
    <s v="UPPER-LAKE-1101"/>
    <m/>
    <n v="750"/>
    <s v="N/A"/>
    <x v="0"/>
    <s v="Customer"/>
    <s v="Agriculture"/>
    <m/>
    <m/>
    <s v="No"/>
    <m/>
    <m/>
    <m/>
    <m/>
    <m/>
    <m/>
    <m/>
    <s v="N"/>
    <s v="N"/>
    <m/>
    <m/>
    <s v="     "/>
    <m/>
    <m/>
    <m/>
    <m/>
    <m/>
    <m/>
    <m/>
    <m/>
    <m/>
    <m/>
    <m/>
    <m/>
    <m/>
    <m/>
    <m/>
    <m/>
    <m/>
    <m/>
    <m/>
  </r>
  <r>
    <s v="20211134"/>
    <s v="     "/>
    <n v="44404"/>
    <s v="7/27"/>
    <x v="0"/>
    <n v="0.50138888888888888"/>
    <s v="31"/>
    <n v="3"/>
    <s v="7"/>
    <x v="5"/>
    <n v="44404"/>
    <m/>
    <s v="Capacitor bank C-1179 had road side (C) phase fuse fail which resulted in a 3 meter - 0.25 acre fire. This information is preliminary."/>
    <s v="     "/>
    <s v="FAS"/>
    <m/>
    <s v="N"/>
    <x v="0"/>
    <m/>
    <s v="21-0095520"/>
    <m/>
    <s v="T005352291"/>
    <n v="121804000"/>
    <m/>
    <s v="     "/>
    <x v="1"/>
    <s v="PG&amp;E"/>
    <m/>
    <s v="Vegetation"/>
    <s v="Capacitor"/>
    <s v="D"/>
    <s v="D"/>
    <s v="&lt;0.25"/>
    <m/>
    <s v="Equipment - PG&amp;E"/>
    <s v="34.c. Fuse damage or failure"/>
    <s v="Equipment - PG&amp;E"/>
    <s v="All types of equipment / facility failure"/>
    <s v="Fuse failure - all"/>
    <s v="Fuse"/>
    <m/>
    <m/>
    <s v="Line to Ground"/>
    <s v="Y"/>
    <s v="Overhead"/>
    <x v="3"/>
    <s v="Fuse"/>
    <s v="Capacitor "/>
    <s v="101562953"/>
    <s v="     "/>
    <s v="Non-HFTD"/>
    <x v="0"/>
    <m/>
    <m/>
    <n v="38.232700000000001"/>
    <n v="-122.15"/>
    <s v="Solano"/>
    <s v="JAMESON-1102"/>
    <m/>
    <n v="12000"/>
    <m/>
    <x v="0"/>
    <s v="Cordelia FD"/>
    <s v="Hardwood Woodland"/>
    <s v="Grass fuel model"/>
    <m/>
    <s v="No"/>
    <m/>
    <m/>
    <m/>
    <m/>
    <m/>
    <m/>
    <m/>
    <s v="N"/>
    <s v="N"/>
    <m/>
    <m/>
    <s v="     "/>
    <m/>
    <m/>
    <m/>
    <m/>
    <m/>
    <m/>
    <m/>
    <m/>
    <m/>
    <m/>
    <m/>
    <m/>
    <m/>
    <m/>
    <m/>
    <m/>
    <m/>
    <m/>
    <m/>
  </r>
  <r>
    <s v="20140107"/>
    <s v="     "/>
    <n v="41848"/>
    <s v="7/28"/>
    <x v="1"/>
    <n v="0.79513888888888884"/>
    <s v="31"/>
    <n v="3"/>
    <s v="7"/>
    <x v="7"/>
    <n v="41848"/>
    <n v="0.79513888888888884"/>
    <s v="TREE FELL INTO LINE - 20' BY 20' AREA BURNED PER INCIDENT COMANDER - MELTED DRIPPINGS FROM TELEPHONE"/>
    <s v="     "/>
    <m/>
    <m/>
    <s v="N"/>
    <x v="0"/>
    <s v="1057066"/>
    <s v="14-0047595"/>
    <m/>
    <m/>
    <n v="108588336"/>
    <m/>
    <s v="     "/>
    <x v="1"/>
    <s v="PG&amp;E"/>
    <m/>
    <s v="Vegetation"/>
    <m/>
    <s v="D"/>
    <m/>
    <s v="&lt;0.25"/>
    <s v="Square Feet: ; Acreage: 0.01"/>
    <s v="Vegetation"/>
    <s v="33.a. Veg. contact"/>
    <s v="Vegetation"/>
    <s v="All types of equipment / facility failure"/>
    <s v="Contact - Vegetation"/>
    <m/>
    <s v="Contact - Vegetation"/>
    <s v="Conductor"/>
    <s v="Line to Line"/>
    <s v=" "/>
    <s v="Overhead"/>
    <x v="3"/>
    <s v="Conductor"/>
    <m/>
    <s v="MM 11.25"/>
    <s v="     "/>
    <s v="Non-HFTD"/>
    <x v="0"/>
    <n v="150"/>
    <m/>
    <n v="39.668199999999999"/>
    <n v="-123.64400000000001"/>
    <s v="Mendocino"/>
    <s v="LAYTONVILLE-1102"/>
    <s v="42681102"/>
    <n v="12000"/>
    <s v="N/A"/>
    <x v="0"/>
    <s v="Cal Fire Dept"/>
    <s v="Conifer Forest"/>
    <m/>
    <m/>
    <s v="No"/>
    <m/>
    <m/>
    <m/>
    <m/>
    <m/>
    <m/>
    <m/>
    <s v="N"/>
    <s v="N"/>
    <m/>
    <m/>
    <s v="     "/>
    <s v="39.66819000"/>
    <s v="-123.64417000"/>
    <s v="Jul 29 2014 12:00AM"/>
    <s v="TrunkFail"/>
    <s v="A green madrone tree failed along its main trunk and fell into the 12kV distribution lines. The tree had moderate lean toward the power lines and there was stem rot in the trunk. The wire down caused a very small fire under the conductors."/>
    <s v="MADR"/>
    <s v="48"/>
    <s v="20"/>
    <s v="28"/>
    <s v="Moderate"/>
    <s v="None"/>
    <s v="N"/>
    <s v="1"/>
    <m/>
    <s v="Valley"/>
    <s v="A"/>
    <s v="CrossArm"/>
    <s v="BareWire"/>
    <s v="3"/>
  </r>
  <r>
    <s v="20140106"/>
    <s v="     "/>
    <n v="41848"/>
    <s v="7/28"/>
    <x v="1"/>
    <n v="0.66666666666666663"/>
    <s v="31"/>
    <n v="3"/>
    <s v="7"/>
    <x v="7"/>
    <n v="41848"/>
    <n v="0.66666666666666663"/>
    <m/>
    <s v="     "/>
    <m/>
    <m/>
    <s v="N"/>
    <x v="0"/>
    <s v="1056957"/>
    <s v="14-0047571"/>
    <m/>
    <m/>
    <m/>
    <m/>
    <s v="     "/>
    <x v="1"/>
    <s v="PG&amp;E"/>
    <m/>
    <s v="Vegetation"/>
    <m/>
    <s v="D"/>
    <m/>
    <s v="&lt;3 meters of linear travel"/>
    <s v="Square Feet: ; Acreage: "/>
    <s v="Equipment - PG&amp;E"/>
    <s v="34.b. Conductor damage or failure"/>
    <s v="Equipment - PG&amp;E"/>
    <s v="All types of equipment / facility failure"/>
    <s v="Conductor"/>
    <s v="Conductor"/>
    <m/>
    <m/>
    <s v="Line to Ground"/>
    <s v=" "/>
    <s v="Overhead"/>
    <x v="3"/>
    <s v="Conductor"/>
    <m/>
    <s v="967 Lynn St, Liverfmore"/>
    <s v="     "/>
    <s v="Non-HFTD"/>
    <x v="0"/>
    <m/>
    <m/>
    <n v="37.685499999999998"/>
    <n v="-121.73099999999999"/>
    <s v="Alameda"/>
    <s v="VASCO-1102"/>
    <s v="13751102"/>
    <n v="12000"/>
    <s v="VASCO 1102CB"/>
    <x v="1"/>
    <m/>
    <s v="Urban"/>
    <m/>
    <m/>
    <s v="No"/>
    <m/>
    <m/>
    <m/>
    <m/>
    <m/>
    <m/>
    <m/>
    <s v="N"/>
    <s v="N"/>
    <m/>
    <m/>
    <s v="     "/>
    <m/>
    <m/>
    <m/>
    <m/>
    <m/>
    <m/>
    <m/>
    <m/>
    <m/>
    <m/>
    <m/>
    <m/>
    <m/>
    <m/>
    <m/>
    <m/>
    <m/>
    <m/>
    <m/>
  </r>
  <r>
    <s v="20140105"/>
    <s v="     "/>
    <n v="41848"/>
    <s v="7/28"/>
    <x v="1"/>
    <n v="3.1944444444444442E-2"/>
    <s v="31"/>
    <n v="3"/>
    <s v="7"/>
    <x v="7"/>
    <n v="41848"/>
    <n v="3.1944444444444442E-2"/>
    <m/>
    <s v="     "/>
    <m/>
    <m/>
    <s v="N"/>
    <x v="0"/>
    <s v="1056467"/>
    <s v="14-0047344"/>
    <m/>
    <m/>
    <m/>
    <m/>
    <s v="     "/>
    <x v="1"/>
    <s v="PG&amp;E"/>
    <m/>
    <s v="Building"/>
    <m/>
    <s v="D"/>
    <m/>
    <s v="Structure-only"/>
    <s v="Square Feet: ; Acreage: "/>
    <s v="Equipment - PG&amp;E"/>
    <s v="34.m. Connection device damage or failure"/>
    <s v="Equipment - PG&amp;E"/>
    <s v="All types of equipment / facility failure"/>
    <s v="Splice/Clamp/Connector"/>
    <s v="Splice/Clamp/Connector"/>
    <m/>
    <m/>
    <s v="Multi-Fault"/>
    <s v="AT&amp;T"/>
    <s v="Overhead"/>
    <x v="3"/>
    <s v="Conductor"/>
    <m/>
    <s v="101229360"/>
    <s v="     "/>
    <s v="Non-HFTD"/>
    <x v="0"/>
    <m/>
    <m/>
    <n v="37.314500000000002"/>
    <n v="-121.01600000000001"/>
    <s v="Stanislaus"/>
    <s v="NEWMAN-1102"/>
    <s v="162741102"/>
    <n v="12000"/>
    <s v="NEWMAN 1105CB"/>
    <x v="0"/>
    <m/>
    <s v="Urban"/>
    <m/>
    <m/>
    <s v="No"/>
    <m/>
    <m/>
    <m/>
    <m/>
    <m/>
    <m/>
    <m/>
    <s v="N"/>
    <s v="N"/>
    <m/>
    <m/>
    <s v="     "/>
    <m/>
    <m/>
    <m/>
    <m/>
    <m/>
    <m/>
    <m/>
    <m/>
    <m/>
    <m/>
    <m/>
    <m/>
    <m/>
    <m/>
    <m/>
    <m/>
    <m/>
    <m/>
    <m/>
  </r>
  <r>
    <s v="20150238"/>
    <s v="     "/>
    <n v="42213"/>
    <s v="7/28"/>
    <x v="1"/>
    <n v="0.52222222222222225"/>
    <s v="31"/>
    <n v="3"/>
    <s v="7"/>
    <x v="2"/>
    <m/>
    <m/>
    <s v="small grass fire. bird found and snake found. no outage."/>
    <s v="     "/>
    <m/>
    <m/>
    <s v="N"/>
    <x v="0"/>
    <m/>
    <m/>
    <m/>
    <m/>
    <m/>
    <m/>
    <s v="     "/>
    <x v="1"/>
    <s v="PG&amp;E"/>
    <m/>
    <s v="Vegetation"/>
    <m/>
    <s v="D"/>
    <m/>
    <s v="&lt;3 meters of linear travel"/>
    <s v="Square Feet: ; Acreage: "/>
    <s v="Contact - Animal - Bird"/>
    <s v="33.b. Animal contact"/>
    <s v="Contact - Bird"/>
    <s v="All types of equipment / facility failure"/>
    <s v="Contact - Animal"/>
    <m/>
    <s v="Contact - Animal"/>
    <s v="Conductor"/>
    <m/>
    <s v="0"/>
    <s v="Overhead"/>
    <x v="1"/>
    <s v="Conductor"/>
    <m/>
    <s v="Waverly Road and HWY 4, Farmington"/>
    <s v="     "/>
    <s v="Non-HFTD"/>
    <x v="0"/>
    <m/>
    <m/>
    <n v="37.942900000000002"/>
    <n v="-120.944"/>
    <s v="San Joaquin"/>
    <s v="VALLEY-HOME-1703"/>
    <s v="162981703"/>
    <m/>
    <s v="N/A"/>
    <x v="0"/>
    <s v="Cal Fire Dept"/>
    <s v="Herbaceous"/>
    <m/>
    <m/>
    <s v="No"/>
    <m/>
    <m/>
    <m/>
    <m/>
    <m/>
    <m/>
    <m/>
    <s v="N"/>
    <s v="N"/>
    <m/>
    <m/>
    <s v="     "/>
    <m/>
    <m/>
    <m/>
    <m/>
    <m/>
    <m/>
    <m/>
    <m/>
    <m/>
    <m/>
    <m/>
    <m/>
    <m/>
    <m/>
    <m/>
    <m/>
    <m/>
    <m/>
    <m/>
  </r>
  <r>
    <s v="MIA20156106"/>
    <s v="     "/>
    <n v="42213"/>
    <s v="7/28"/>
    <x v="1"/>
    <n v="0.52622685185185181"/>
    <s v="31"/>
    <n v="3"/>
    <s v="7"/>
    <x v="2"/>
    <n v="42213"/>
    <n v="0.52569444444444446"/>
    <s v="waverly and hwy 4 in Farmington; BIRD INTO TRFMR CAUSED FIRE; small fire; no outage; bird and snake found by tman"/>
    <s v="     "/>
    <s v="FAS"/>
    <n v="44253"/>
    <s v="Y"/>
    <x v="0"/>
    <s v="5903579"/>
    <s v="N/A"/>
    <m/>
    <s v="T003452475"/>
    <m/>
    <m/>
    <s v="     "/>
    <x v="1"/>
    <s v="PG&amp;E"/>
    <m/>
    <m/>
    <m/>
    <s v="D"/>
    <m/>
    <s v="&lt;3 meters of linear travel"/>
    <m/>
    <s v="Contact - Animal - Bird"/>
    <s v="33.b. Animal contact"/>
    <s v="Contact - Bird"/>
    <s v="Contact from object"/>
    <s v="Contact - Animal"/>
    <m/>
    <s v="Contact - Animal"/>
    <s v="Conductor"/>
    <m/>
    <s v="No"/>
    <s v="Overhead"/>
    <x v="0"/>
    <m/>
    <m/>
    <s v="102338201"/>
    <s v="     "/>
    <s v="Non-HFTD"/>
    <x v="0"/>
    <m/>
    <m/>
    <n v="37.943100000000001"/>
    <n v="-120.94499999999999"/>
    <s v="San Joaquin"/>
    <s v="VALLEY-HOME-1703"/>
    <m/>
    <n v="17000"/>
    <m/>
    <x v="0"/>
    <s v="San Andreas FD"/>
    <s v="Herbaceous"/>
    <m/>
    <m/>
    <s v="No"/>
    <m/>
    <m/>
    <m/>
    <m/>
    <m/>
    <m/>
    <m/>
    <s v="N"/>
    <s v="N"/>
    <m/>
    <m/>
    <s v="     "/>
    <m/>
    <m/>
    <m/>
    <m/>
    <m/>
    <m/>
    <m/>
    <m/>
    <m/>
    <m/>
    <m/>
    <m/>
    <m/>
    <m/>
    <m/>
    <m/>
    <m/>
    <m/>
    <m/>
  </r>
  <r>
    <s v="20150237"/>
    <s v="     "/>
    <n v="42213"/>
    <s v="7/28"/>
    <x v="1"/>
    <n v="0.5131944444444444"/>
    <s v="31"/>
    <n v="3"/>
    <s v="7"/>
    <x v="2"/>
    <n v="42213"/>
    <n v="0.5131944444444444"/>
    <s v="crew to replace pole and put up wire"/>
    <s v="     "/>
    <m/>
    <m/>
    <s v="N"/>
    <x v="0"/>
    <s v="1278641"/>
    <s v="15-0050969"/>
    <m/>
    <m/>
    <m/>
    <m/>
    <s v="     "/>
    <x v="1"/>
    <s v="PG&amp;E"/>
    <m/>
    <s v="Vegetation"/>
    <m/>
    <s v="D"/>
    <m/>
    <s v="&lt;3 meters of linear travel"/>
    <s v="Square Feet: ; Acreage: "/>
    <s v="Contact - 3rd Party"/>
    <s v="33.d. Vehicle contact"/>
    <s v="Contact - 3rd Party"/>
    <s v="All types of equipment / facility failure"/>
    <s v="Contact - Vehicle"/>
    <m/>
    <s v="Contact - Vehicle"/>
    <s v="Pole"/>
    <s v="Three Phase Fault"/>
    <s v="PACIFIC BELL"/>
    <s v="Overhead"/>
    <x v="3"/>
    <s v="Conductor"/>
    <m/>
    <s v="w/ berry ave on canal blvd"/>
    <s v="     "/>
    <s v="Non-HFTD"/>
    <x v="0"/>
    <m/>
    <m/>
    <n v="37.764299999999999"/>
    <n v="-121.34399999999999"/>
    <s v="San Joaquin"/>
    <s v="BANTA-1102"/>
    <s v="162471102"/>
    <n v="12000"/>
    <s v="BANTA 1102CB"/>
    <x v="0"/>
    <s v="Tracy FD"/>
    <s v="Agriculture"/>
    <m/>
    <m/>
    <s v="No"/>
    <m/>
    <m/>
    <m/>
    <m/>
    <m/>
    <m/>
    <m/>
    <s v="N"/>
    <s v="N"/>
    <m/>
    <m/>
    <s v="     "/>
    <m/>
    <m/>
    <m/>
    <m/>
    <m/>
    <m/>
    <m/>
    <m/>
    <m/>
    <m/>
    <m/>
    <m/>
    <m/>
    <m/>
    <m/>
    <m/>
    <m/>
    <m/>
    <m/>
  </r>
  <r>
    <s v="SAP201517679"/>
    <s v="     "/>
    <n v="42213"/>
    <s v="7/28"/>
    <x v="1"/>
    <m/>
    <s v="31"/>
    <n v="3"/>
    <s v="7"/>
    <x v="2"/>
    <n v="42211"/>
    <m/>
    <s v="tree grew into service, damaging connectors and starting fire"/>
    <s v="     "/>
    <s v="SAP"/>
    <n v="44580"/>
    <s v="Y"/>
    <x v="0"/>
    <s v="1277577"/>
    <s v="N/A"/>
    <m/>
    <s v="T003451211"/>
    <n v="110540219"/>
    <m/>
    <s v="     "/>
    <x v="0"/>
    <s v="PG&amp;E"/>
    <m/>
    <m/>
    <m/>
    <s v="D"/>
    <m/>
    <s v="Structure-PG&amp;E only"/>
    <m/>
    <s v="Vegetation"/>
    <s v="33.a. Veg. contact"/>
    <s v="Vegetation"/>
    <s v="Veg. contact"/>
    <s v="Veg. contact"/>
    <m/>
    <s v="Veg. contact"/>
    <s v="Splice/Clamp/Connector"/>
    <m/>
    <s v="No"/>
    <s v="Overhead"/>
    <x v="0"/>
    <s v="Splice/Clamp/Connector"/>
    <m/>
    <s v="101538062"/>
    <s v="     "/>
    <s v="Non-HFTD"/>
    <x v="0"/>
    <m/>
    <m/>
    <n v="40.201599999999999"/>
    <n v="-122.211"/>
    <s v="Tehama"/>
    <s v="RED-BLUFF-1105"/>
    <m/>
    <m/>
    <m/>
    <x v="0"/>
    <m/>
    <m/>
    <m/>
    <m/>
    <s v="No"/>
    <m/>
    <m/>
    <m/>
    <m/>
    <m/>
    <m/>
    <m/>
    <s v="N"/>
    <s v="N"/>
    <m/>
    <m/>
    <s v="     "/>
    <m/>
    <m/>
    <m/>
    <m/>
    <m/>
    <m/>
    <m/>
    <m/>
    <m/>
    <m/>
    <m/>
    <m/>
    <m/>
    <m/>
    <m/>
    <m/>
    <m/>
    <m/>
    <m/>
  </r>
  <r>
    <s v="20150236"/>
    <s v="     "/>
    <n v="42213"/>
    <s v="7/28"/>
    <x v="1"/>
    <n v="0.51041666666666663"/>
    <s v="31"/>
    <n v="3"/>
    <s v="7"/>
    <x v="2"/>
    <n v="42213"/>
    <n v="0.51041666666666663"/>
    <s v="la blew up and caused small fire, droped circut to cut in the clear, fire was put out when i arrived and crews leaving"/>
    <s v="     "/>
    <m/>
    <m/>
    <s v="N"/>
    <x v="0"/>
    <m/>
    <s v="15-0050964"/>
    <m/>
    <m/>
    <m/>
    <m/>
    <s v="     "/>
    <x v="1"/>
    <s v="PG&amp;E"/>
    <m/>
    <s v="Vegetation"/>
    <m/>
    <s v="D"/>
    <m/>
    <s v="&lt;0.25"/>
    <s v="Square Feet: ; Acreage: "/>
    <s v="Equipment - PG&amp;E"/>
    <s v="34.d. Lightning arrestor damage or failure"/>
    <s v="Equipment - PG&amp;E"/>
    <s v="All types of equipment / facility failure"/>
    <s v="Lightning Arrestor"/>
    <s v="Lightning Arrestor"/>
    <m/>
    <m/>
    <s v="Line to Ground"/>
    <s v="PACIFIC BELL"/>
    <s v="Overhead"/>
    <x v="3"/>
    <s v="Lightning Arrestor"/>
    <m/>
    <s v="100973761"/>
    <s v="     "/>
    <s v="Non-HFTD"/>
    <x v="0"/>
    <m/>
    <m/>
    <n v="40.9086"/>
    <n v="-124.072"/>
    <s v="Humboldt"/>
    <s v="JANES-CREEK-1104"/>
    <s v="192391104"/>
    <n v="12000"/>
    <s v="JANES CREEK 1101CB"/>
    <x v="0"/>
    <s v="Cal Fire Dept"/>
    <s v="Hardwood Forest"/>
    <m/>
    <m/>
    <s v="No"/>
    <m/>
    <m/>
    <m/>
    <m/>
    <m/>
    <m/>
    <m/>
    <s v="N"/>
    <s v="N"/>
    <m/>
    <m/>
    <s v="     "/>
    <m/>
    <m/>
    <m/>
    <m/>
    <m/>
    <m/>
    <m/>
    <m/>
    <m/>
    <m/>
    <m/>
    <m/>
    <m/>
    <m/>
    <m/>
    <m/>
    <m/>
    <m/>
    <m/>
  </r>
  <r>
    <s v="20160198"/>
    <s v="     "/>
    <n v="42579"/>
    <s v="7/28"/>
    <x v="1"/>
    <n v="0.58819444444444446"/>
    <s v="31"/>
    <n v="3"/>
    <s v="7"/>
    <x v="6"/>
    <n v="42579"/>
    <n v="0.58819444444444446"/>
    <m/>
    <s v="     "/>
    <m/>
    <m/>
    <s v="N"/>
    <x v="0"/>
    <m/>
    <m/>
    <m/>
    <m/>
    <m/>
    <m/>
    <s v="     "/>
    <x v="1"/>
    <s v="PG&amp;E"/>
    <m/>
    <s v="Vegetation"/>
    <m/>
    <s v="T"/>
    <m/>
    <s v="10-99"/>
    <s v="Square Feet: ; Acreage: 50"/>
    <s v="Contact - Animal - Bird"/>
    <s v="33.b. Animal contact"/>
    <s v="Contact - Bird"/>
    <s v="All types of equipment / facility failure"/>
    <s v="Contact - Animal"/>
    <m/>
    <s v="Contact - Animal"/>
    <s v="Conductor"/>
    <m/>
    <m/>
    <s v="Overhead"/>
    <x v="4"/>
    <s v="Conductor"/>
    <m/>
    <s v="103653216"/>
    <s v="     "/>
    <s v="Non-HFTD"/>
    <x v="0"/>
    <m/>
    <m/>
    <n v="39.687199999999997"/>
    <n v="-121.71899999999999"/>
    <s v="Butte"/>
    <s v="CENTERVILLE-TABLE-MT.-60"/>
    <s v="ETL.6320"/>
    <n v="60000"/>
    <s v="N/A"/>
    <x v="0"/>
    <s v="Cal Fire"/>
    <s v="Hardwood Woodland"/>
    <m/>
    <m/>
    <s v="Yes"/>
    <m/>
    <m/>
    <m/>
    <m/>
    <m/>
    <m/>
    <m/>
    <s v="N"/>
    <s v="N"/>
    <m/>
    <m/>
    <s v="     "/>
    <m/>
    <m/>
    <m/>
    <m/>
    <m/>
    <m/>
    <m/>
    <m/>
    <m/>
    <m/>
    <m/>
    <m/>
    <m/>
    <m/>
    <m/>
    <m/>
    <m/>
    <m/>
    <m/>
  </r>
  <r>
    <s v="20160200"/>
    <s v="     "/>
    <n v="42579"/>
    <s v="7/28"/>
    <x v="1"/>
    <n v="0.67777777777777781"/>
    <s v="31"/>
    <n v="3"/>
    <s v="7"/>
    <x v="6"/>
    <n v="42579"/>
    <n v="0.67777777777777781"/>
    <s v="MADE REPAIRS TO 2 SVCS. LOOKED LIKE HOT CONNECTION AT POLE CAUSED GRASS FIRE. DAMAGED FENCING AT 4965 E MADISON AND 1000 SQ FT OF GRASS BURNED. TEL CO SVC LINE DAMAGED. TOOK PICS, IR. AND DATA SHEET. NO APPLIANCE OR ELECTRONIC DAMAGE TO EIT"/>
    <s v="     "/>
    <m/>
    <m/>
    <s v="N"/>
    <x v="0"/>
    <s v="1518018"/>
    <m/>
    <m/>
    <m/>
    <m/>
    <s v="EI160728A"/>
    <s v="     "/>
    <x v="1"/>
    <s v="PG&amp;E"/>
    <m/>
    <s v="Vegetation"/>
    <m/>
    <s v="D"/>
    <m/>
    <s v="&lt;0.25"/>
    <s v="Square Feet: ; Acreage: "/>
    <s v="Equipment - PG&amp;E"/>
    <s v="34.m. Connection device damage or failure"/>
    <s v="Equipment - PG&amp;E"/>
    <s v="All types of equipment / facility failure"/>
    <s v="Splice/Clamp/Connector"/>
    <s v="Splice/Clamp/Connector"/>
    <m/>
    <m/>
    <m/>
    <s v="PACIFIC BELL"/>
    <s v="Overhead"/>
    <x v="1"/>
    <s v="Other"/>
    <m/>
    <s v="100818516"/>
    <s v="     "/>
    <s v="Non-HFTD"/>
    <x v="0"/>
    <m/>
    <m/>
    <n v="36.75"/>
    <n v="-119.73"/>
    <s v="Fresno"/>
    <s v="BARTON-1111"/>
    <s v="253571111"/>
    <m/>
    <s v="N/A"/>
    <x v="0"/>
    <s v="Fresno FD"/>
    <s v="Urban"/>
    <m/>
    <m/>
    <s v="No"/>
    <m/>
    <m/>
    <m/>
    <m/>
    <m/>
    <m/>
    <m/>
    <s v="N"/>
    <s v="N"/>
    <m/>
    <m/>
    <s v="     "/>
    <m/>
    <m/>
    <m/>
    <m/>
    <m/>
    <m/>
    <m/>
    <m/>
    <m/>
    <m/>
    <m/>
    <m/>
    <m/>
    <m/>
    <m/>
    <m/>
    <m/>
    <m/>
    <m/>
  </r>
  <r>
    <s v="MIA20177279"/>
    <s v="     "/>
    <n v="42944"/>
    <s v="7/28"/>
    <x v="1"/>
    <n v="0.75780092592592596"/>
    <s v="30"/>
    <n v="3"/>
    <s v="7"/>
    <x v="0"/>
    <n v="42944"/>
    <n v="0.75763888888888886"/>
    <s v="KRJ7- Fire report does not specifically indicate fire size, but reading remarks can justify it is greater than 1 linear meter. Tree fell, structure fire with minor damage; 2/25/21 Fire report uploaded in folder"/>
    <s v="     "/>
    <s v="FAS"/>
    <n v="44252"/>
    <s v="Y"/>
    <x v="0"/>
    <s v="1841890"/>
    <s v="N/A"/>
    <m/>
    <s v="T004097030"/>
    <m/>
    <m/>
    <s v="     "/>
    <x v="1"/>
    <s v="PG&amp;E"/>
    <m/>
    <m/>
    <m/>
    <s v="D"/>
    <m/>
    <s v="&lt;0.25"/>
    <m/>
    <s v="Vegetation"/>
    <s v="33.a. Veg. contact"/>
    <s v="Vegetation"/>
    <s v="Contact from object"/>
    <s v="Contact - Vegetation"/>
    <m/>
    <s v="Contact - Vegetation"/>
    <s v="Conductor"/>
    <m/>
    <s v="Yes"/>
    <s v="Overhead"/>
    <x v="0"/>
    <m/>
    <m/>
    <s v="101890085"/>
    <s v="     "/>
    <s v="Non-HFTD"/>
    <x v="0"/>
    <m/>
    <m/>
    <n v="35.430700000000002"/>
    <n v="-120.633"/>
    <s v="San Luis Obispo"/>
    <s v="ATASCADERO-1103"/>
    <s v="182541103"/>
    <n v="11000"/>
    <s v="N/A"/>
    <x v="1"/>
    <m/>
    <s v="Herbaceous"/>
    <m/>
    <m/>
    <s v="No"/>
    <m/>
    <m/>
    <m/>
    <m/>
    <m/>
    <m/>
    <m/>
    <s v="N"/>
    <s v="N"/>
    <m/>
    <m/>
    <s v="     "/>
    <m/>
    <m/>
    <m/>
    <m/>
    <m/>
    <m/>
    <m/>
    <m/>
    <m/>
    <m/>
    <m/>
    <m/>
    <m/>
    <m/>
    <m/>
    <m/>
    <m/>
    <m/>
    <m/>
  </r>
  <r>
    <s v="20170243"/>
    <s v="     "/>
    <n v="42944"/>
    <s v="7/28"/>
    <x v="1"/>
    <m/>
    <s v="30"/>
    <n v="3"/>
    <s v="7"/>
    <x v="0"/>
    <n v="42944"/>
    <n v="0.70138888888888884"/>
    <s v="WIRE DOWN ALSO CAUSED BAD CONNECTIONS AT W14"/>
    <s v="     "/>
    <m/>
    <m/>
    <s v="N"/>
    <x v="0"/>
    <s v="1841854"/>
    <s v="17-0066372"/>
    <m/>
    <m/>
    <n v="113095914"/>
    <m/>
    <s v="     "/>
    <x v="1"/>
    <s v="PG&amp;E"/>
    <m/>
    <s v="Vegetation"/>
    <m/>
    <s v="D"/>
    <m/>
    <s v="10-99"/>
    <s v="Square Feet: ; Acreage: 10.5"/>
    <s v="Equipment - PG&amp;E"/>
    <s v="34.b. Conductor damage or failure"/>
    <s v="Equipment - PG&amp;E"/>
    <s v="All types of equipment / facility failure"/>
    <s v="Conductor"/>
    <s v="Conductor"/>
    <m/>
    <m/>
    <s v="Line to Line"/>
    <s v="Unknown"/>
    <s v="Overhead"/>
    <x v="3"/>
    <s v="Conductor"/>
    <m/>
    <s v="101933868"/>
    <s v="     "/>
    <s v="Non-HFTD"/>
    <x v="0"/>
    <m/>
    <m/>
    <n v="35.472700000000003"/>
    <n v="-120.991"/>
    <s v="San Luis Obispo"/>
    <s v="CAYUCOS-1101"/>
    <s v="182551101"/>
    <n v="12000"/>
    <s v="CAYUCOS 1101W14"/>
    <x v="0"/>
    <s v="TOM MCEWEN  805-903-3409"/>
    <s v="Herbaceous"/>
    <m/>
    <m/>
    <s v="No"/>
    <m/>
    <m/>
    <m/>
    <m/>
    <m/>
    <m/>
    <m/>
    <s v="N"/>
    <s v="N"/>
    <m/>
    <m/>
    <s v="     "/>
    <m/>
    <m/>
    <m/>
    <m/>
    <m/>
    <m/>
    <m/>
    <m/>
    <m/>
    <m/>
    <m/>
    <m/>
    <m/>
    <m/>
    <m/>
    <m/>
    <m/>
    <m/>
    <m/>
  </r>
  <r>
    <s v="MIA20180130"/>
    <s v="     "/>
    <n v="43309"/>
    <s v="7/28"/>
    <x v="1"/>
    <n v="0.41075231481481483"/>
    <s v="30"/>
    <n v="3"/>
    <s v="7"/>
    <x v="1"/>
    <n v="43309"/>
    <n v="0.41041666666666665"/>
    <s v="FAS only states burnt crossarm with no mention of fire or cause. Going to contact Tman. Waiting for Tman reply."/>
    <s v="     "/>
    <s v="FAS"/>
    <n v="44252"/>
    <s v="Y"/>
    <x v="0"/>
    <m/>
    <s v="N/A"/>
    <m/>
    <s v="T004379812"/>
    <n v="114829775"/>
    <m/>
    <s v="     "/>
    <x v="0"/>
    <s v="PG&amp;E"/>
    <m/>
    <m/>
    <m/>
    <s v="D"/>
    <m/>
    <s v="Structure-PG&amp;E only"/>
    <m/>
    <s v="Equipment - PG&amp;E"/>
    <s v="34.g. Insulator and brushing damage or failure"/>
    <s v="Equipment - PG&amp;E"/>
    <s v="All types of equipment / facility failure"/>
    <s v="Insulator failure"/>
    <s v="Crossarm"/>
    <m/>
    <m/>
    <m/>
    <s v="No"/>
    <s v="Overhead"/>
    <x v="0"/>
    <m/>
    <m/>
    <m/>
    <s v="     "/>
    <s v="Non-HFTD"/>
    <x v="0"/>
    <m/>
    <m/>
    <n v="37.738399999999999"/>
    <n v="-122.416"/>
    <s v="San Francisco"/>
    <s v="SF-M-0402"/>
    <m/>
    <n v="4000"/>
    <m/>
    <x v="0"/>
    <m/>
    <s v="Urban"/>
    <m/>
    <m/>
    <s v="No"/>
    <m/>
    <m/>
    <m/>
    <m/>
    <m/>
    <m/>
    <m/>
    <s v="N"/>
    <s v="N"/>
    <m/>
    <m/>
    <s v="     "/>
    <m/>
    <m/>
    <m/>
    <m/>
    <m/>
    <m/>
    <m/>
    <m/>
    <m/>
    <m/>
    <m/>
    <m/>
    <m/>
    <m/>
    <m/>
    <m/>
    <m/>
    <m/>
    <m/>
  </r>
  <r>
    <s v="20180573"/>
    <s v="     "/>
    <n v="43309"/>
    <s v="7/28"/>
    <x v="1"/>
    <m/>
    <s v="30"/>
    <n v="3"/>
    <s v="7"/>
    <x v="1"/>
    <m/>
    <m/>
    <s v="Bird contact"/>
    <s v="     "/>
    <s v="FAS"/>
    <m/>
    <s v="N"/>
    <x v="0"/>
    <s v="142289"/>
    <m/>
    <m/>
    <m/>
    <m/>
    <m/>
    <s v="     "/>
    <x v="1"/>
    <s v="PG&amp;E"/>
    <m/>
    <m/>
    <m/>
    <s v="D"/>
    <m/>
    <s v="&lt;0.25"/>
    <m/>
    <s v="Contact - Animal - Bird"/>
    <s v="33.b. Animal contact"/>
    <s v="Contact - Bird"/>
    <s v="Contact from object"/>
    <s v="Contact - Animal"/>
    <m/>
    <s v="Contact - Animal"/>
    <s v="Pothead"/>
    <m/>
    <m/>
    <m/>
    <x v="3"/>
    <m/>
    <m/>
    <m/>
    <s v="     "/>
    <s v="Non-HFTD"/>
    <x v="0"/>
    <m/>
    <m/>
    <n v="37.880200000000002"/>
    <n v="-122.08"/>
    <s v="Contra Costa"/>
    <s v="ROSSMOOR-1105"/>
    <s v="014161105"/>
    <n v="11000"/>
    <m/>
    <x v="0"/>
    <m/>
    <s v="Urban"/>
    <m/>
    <m/>
    <s v="No"/>
    <m/>
    <m/>
    <m/>
    <m/>
    <m/>
    <m/>
    <m/>
    <s v="N"/>
    <s v="N"/>
    <m/>
    <m/>
    <s v="     "/>
    <m/>
    <m/>
    <m/>
    <m/>
    <m/>
    <m/>
    <m/>
    <m/>
    <m/>
    <m/>
    <m/>
    <m/>
    <m/>
    <m/>
    <m/>
    <m/>
    <m/>
    <m/>
    <m/>
  </r>
  <r>
    <s v="SAP20195330"/>
    <s v="     "/>
    <n v="43674"/>
    <s v="7/28"/>
    <x v="1"/>
    <m/>
    <s v="31"/>
    <n v="3"/>
    <s v="7"/>
    <x v="3"/>
    <n v="43672"/>
    <m/>
    <s v="2345 HUNTINGTON DR, FAIRFIELD; UG switch failure caused fire"/>
    <s v="     "/>
    <s v="SAP"/>
    <n v="44580"/>
    <s v="Y"/>
    <x v="0"/>
    <s v="472188"/>
    <s v="19-0081387"/>
    <m/>
    <s v="T004709235"/>
    <n v="117644226"/>
    <m/>
    <s v="     "/>
    <x v="0"/>
    <s v="PG&amp;E"/>
    <m/>
    <m/>
    <m/>
    <s v="D"/>
    <m/>
    <s v="Structure-PG&amp;E only"/>
    <m/>
    <s v="Equipment - PG&amp;E"/>
    <s v="34.e. Switch damage or failure"/>
    <s v="Equipment - PG&amp;E"/>
    <s v="Switch failure"/>
    <s v="Switch failure"/>
    <s v="Switch"/>
    <m/>
    <m/>
    <s v="Line to Ground,Force Out"/>
    <s v="No"/>
    <s v="Underground"/>
    <x v="0"/>
    <s v="Switch"/>
    <m/>
    <s v="103708382"/>
    <s v="     "/>
    <s v="Non-HFTD"/>
    <x v="0"/>
    <m/>
    <m/>
    <n v="38.272500000000001"/>
    <n v="-121.98699999999999"/>
    <s v="Solano"/>
    <s v="PEABODY-2102"/>
    <m/>
    <m/>
    <s v="PEABODY 2109CB"/>
    <x v="0"/>
    <m/>
    <m/>
    <m/>
    <m/>
    <s v="No"/>
    <m/>
    <m/>
    <m/>
    <m/>
    <m/>
    <m/>
    <m/>
    <s v="N"/>
    <s v="N"/>
    <m/>
    <m/>
    <s v="     "/>
    <m/>
    <m/>
    <m/>
    <m/>
    <m/>
    <m/>
    <m/>
    <m/>
    <m/>
    <m/>
    <m/>
    <m/>
    <m/>
    <m/>
    <m/>
    <m/>
    <m/>
    <m/>
    <m/>
  </r>
  <r>
    <s v="MIT20190031"/>
    <s v="     "/>
    <n v="43674"/>
    <s v="7/28"/>
    <x v="1"/>
    <n v="0.47499999999999998"/>
    <s v="31"/>
    <n v="3"/>
    <s v="7"/>
    <x v="3"/>
    <n v="43674"/>
    <n v="0.47499999999999998"/>
    <s v="ADD to tracker OIS: 473854, 473877, 473867 EC Tag: 117654764 Tree branch fell onto primary line causing 17,000 sft fire. Lat/Long on VM IR is incorrect. Tree dropped into wires with wire dwn and veg fire, tree dropped 3 spans 4acsr. Found EC tag with photos of burn area: 3 meters - 0.25 Acres. Veg sharepoint has incident data here: \\rcshare-nas05\VM\PLANNING\Business Analyst\02)PRIVILEGED_VMFireIncidents\2019\19-0081927 FR"/>
    <s v="     "/>
    <s v="Missed Ignitions Tracker"/>
    <n v="44270"/>
    <s v="Y"/>
    <x v="0"/>
    <s v="473854, 473877, 473867"/>
    <s v="19-0081927"/>
    <m/>
    <m/>
    <n v="117654764"/>
    <m/>
    <s v="     "/>
    <x v="1"/>
    <s v="PG&amp;E"/>
    <m/>
    <m/>
    <m/>
    <s v="D"/>
    <m/>
    <s v="&lt;0.25"/>
    <m/>
    <s v="Vegetation"/>
    <s v="33.a. Veg. contact"/>
    <s v="Vegetation"/>
    <s v="Contact from object"/>
    <s v="Veg. contact"/>
    <m/>
    <s v="Contact - Vegetation"/>
    <s v="Conductor - Primary"/>
    <s v="Line to Ground"/>
    <s v="N"/>
    <s v="Overhead"/>
    <x v="3"/>
    <s v="Conductor - Primary"/>
    <m/>
    <m/>
    <s v="     "/>
    <s v="Non-HFTD"/>
    <x v="0"/>
    <m/>
    <m/>
    <n v="36.625700000000002"/>
    <n v="-119.685"/>
    <s v="Fresno"/>
    <s v="MC-CALL-1103"/>
    <s v="254121103"/>
    <n v="11000"/>
    <s v="MC CALL 1103CB"/>
    <x v="0"/>
    <m/>
    <s v="Agriculture"/>
    <m/>
    <m/>
    <s v="No"/>
    <m/>
    <m/>
    <m/>
    <m/>
    <m/>
    <m/>
    <m/>
    <s v="N"/>
    <s v="N"/>
    <m/>
    <m/>
    <s v="     "/>
    <s v="36.37330000"/>
    <s v="-119.41400000"/>
    <s v="Jul 29 2019 12:00AM"/>
    <s v="BranchFail"/>
    <s v="MATURE HEALTHY EUCALYPTUS HAD A GREEN LIMB DROP ONTO PRIMARY LINES. NO VISIBLE SIGNS OF DECAY. 17,000 SQUARE FOOT FIRE ON FREWAY EMBANKMENT . CONFIRM LINE ON GROUND"/>
    <s v="EUCB"/>
    <s v="83"/>
    <s v="31"/>
    <s v="43"/>
    <s v="None"/>
    <s v="None"/>
    <s v="N"/>
    <s v="1"/>
    <m/>
    <s v="Hillside"/>
    <s v="A"/>
    <s v="CrossArm"/>
    <s v="BareWire"/>
    <s v="3"/>
  </r>
  <r>
    <s v="20190702"/>
    <s v="     "/>
    <n v="43674"/>
    <s v="7/28"/>
    <x v="1"/>
    <m/>
    <s v="31"/>
    <n v="3"/>
    <s v="7"/>
    <x v="3"/>
    <n v="43674"/>
    <m/>
    <s v="Vegetation into conductor, fire &lt; 1 meter"/>
    <s v="     "/>
    <s v="FAS"/>
    <m/>
    <s v="N"/>
    <x v="0"/>
    <s v="473956"/>
    <m/>
    <m/>
    <s v="T004710877"/>
    <n v="0"/>
    <m/>
    <s v="     "/>
    <x v="0"/>
    <s v="PG&amp;E"/>
    <m/>
    <m/>
    <m/>
    <s v="D"/>
    <m/>
    <s v="&lt;3 meters of linear travel"/>
    <m/>
    <s v="Vegetation"/>
    <s v="33.a. Veg. contact"/>
    <s v="Vegetation"/>
    <s v="Contact from object"/>
    <s v="Contact - Vegetation"/>
    <m/>
    <s v="Contact - Vegetation"/>
    <m/>
    <m/>
    <m/>
    <s v="Overhead"/>
    <x v="0"/>
    <m/>
    <m/>
    <s v="317594654775"/>
    <s v="     "/>
    <s v="Non-HFTD"/>
    <x v="0"/>
    <m/>
    <m/>
    <n v="38.001800000000003"/>
    <n v="-121.336"/>
    <s v="SAN JOAQUIN"/>
    <s v="STAGG-1103"/>
    <m/>
    <m/>
    <m/>
    <x v="0"/>
    <s v="Stockton FD "/>
    <m/>
    <m/>
    <m/>
    <s v="No"/>
    <m/>
    <m/>
    <m/>
    <m/>
    <m/>
    <m/>
    <m/>
    <s v="N"/>
    <s v="N"/>
    <m/>
    <m/>
    <s v="     "/>
    <m/>
    <m/>
    <m/>
    <m/>
    <m/>
    <m/>
    <m/>
    <m/>
    <m/>
    <m/>
    <m/>
    <m/>
    <m/>
    <m/>
    <m/>
    <m/>
    <m/>
    <m/>
    <m/>
  </r>
  <r>
    <s v="20190705"/>
    <s v="     "/>
    <n v="43674"/>
    <s v="7/28"/>
    <x v="1"/>
    <m/>
    <s v="31"/>
    <n v="3"/>
    <s v="7"/>
    <x v="3"/>
    <n v="43674"/>
    <n v="0.9243055555555556"/>
    <s v="flashed equipment "/>
    <s v="     "/>
    <s v="FAS"/>
    <m/>
    <s v="N"/>
    <x v="0"/>
    <s v="474198"/>
    <s v="19-0082036"/>
    <m/>
    <s v="T004711099"/>
    <n v="117654988"/>
    <m/>
    <s v="     "/>
    <x v="1"/>
    <s v="PG&amp;E"/>
    <m/>
    <m/>
    <m/>
    <s v="D"/>
    <m/>
    <s v="0.26-9.99"/>
    <m/>
    <s v="Equipment - PG&amp;E"/>
    <s v="34.o. Other"/>
    <s v="Equipment - PG&amp;E"/>
    <s v="All types of equipment / facility failure"/>
    <s v="Equipment failure - Other"/>
    <s v="Conductor - Primary"/>
    <m/>
    <m/>
    <s v="Three Phase Fault"/>
    <m/>
    <s v="Overhead"/>
    <x v="3"/>
    <s v="Conductor - Primary"/>
    <s v="flashed equipment "/>
    <s v="255292108"/>
    <s v="     "/>
    <s v="Non-HFTD"/>
    <x v="0"/>
    <m/>
    <m/>
    <n v="36.960799999999999"/>
    <n v="-119.72799999999999"/>
    <s v="FRESNO"/>
    <s v="WOODWARD-2108"/>
    <m/>
    <m/>
    <s v="WOODWARD 2108CB"/>
    <x v="0"/>
    <m/>
    <s v="Herbaceous"/>
    <m/>
    <m/>
    <s v="No"/>
    <m/>
    <m/>
    <m/>
    <m/>
    <m/>
    <m/>
    <m/>
    <s v="N"/>
    <s v="N"/>
    <m/>
    <m/>
    <s v="     "/>
    <m/>
    <m/>
    <m/>
    <m/>
    <m/>
    <m/>
    <m/>
    <m/>
    <m/>
    <m/>
    <m/>
    <m/>
    <m/>
    <m/>
    <m/>
    <m/>
    <m/>
    <m/>
    <m/>
  </r>
  <r>
    <s v="20190703"/>
    <s v="     "/>
    <n v="43674"/>
    <s v="7/28"/>
    <x v="1"/>
    <m/>
    <s v="31"/>
    <n v="3"/>
    <s v="7"/>
    <x v="3"/>
    <n v="43674"/>
    <m/>
    <s v="Transformer and pole fire, PG&amp;E assets only"/>
    <s v="     "/>
    <s v="FAS"/>
    <m/>
    <s v="N"/>
    <x v="0"/>
    <s v="474044"/>
    <s v="19-0081984"/>
    <m/>
    <s v="T004710963"/>
    <n v="0"/>
    <m/>
    <s v="     "/>
    <x v="0"/>
    <s v="PG&amp;E"/>
    <m/>
    <m/>
    <m/>
    <s v="D"/>
    <m/>
    <s v="Other"/>
    <s v="TX and pole"/>
    <s v="Equipment - PG&amp;E"/>
    <s v="34.o. Other"/>
    <s v="Equipment - PG&amp;E"/>
    <m/>
    <m/>
    <s v="Transformer"/>
    <m/>
    <m/>
    <s v="Line to Ground"/>
    <m/>
    <s v="Overhead"/>
    <x v="0"/>
    <s v="Transformer"/>
    <m/>
    <s v="013532226-2100928914{13380}"/>
    <s v="     "/>
    <s v="Non-HFTD"/>
    <x v="0"/>
    <m/>
    <m/>
    <n v="37.911000000000001"/>
    <n v="-122.071"/>
    <s v="CONTRA COSTA"/>
    <s v="LAKEWOOD-2111"/>
    <m/>
    <m/>
    <s v="LAKEWOOD 2226CB"/>
    <x v="0"/>
    <s v="Contra Costa Fire Dept."/>
    <m/>
    <m/>
    <m/>
    <s v="No"/>
    <m/>
    <m/>
    <m/>
    <m/>
    <m/>
    <m/>
    <m/>
    <s v="N"/>
    <s v="N"/>
    <m/>
    <m/>
    <s v="     "/>
    <m/>
    <m/>
    <m/>
    <m/>
    <m/>
    <m/>
    <m/>
    <m/>
    <m/>
    <m/>
    <m/>
    <m/>
    <m/>
    <m/>
    <m/>
    <m/>
    <m/>
    <m/>
    <m/>
  </r>
  <r>
    <s v="20200885"/>
    <s v="     "/>
    <n v="44040"/>
    <s v="7/28"/>
    <x v="1"/>
    <n v="0.18888888888888888"/>
    <s v="31"/>
    <n v="3"/>
    <s v="7"/>
    <x v="4"/>
    <n v="44040"/>
    <n v="0.20972222222222223"/>
    <s v="On July 28, 2020 at 0616 hours, a PG&amp;E Troubleman patrolled the Bakersfield 2109 12kV Distribution Circuit number 253372109, near 804 and 818 Southgate in Bakersfield. He observed an arcing secondary conductor that failed and caused the secondary lines to make contact, burn down, and caught the telephone and cable tv lines on fire in the easement. Initial analysis indicates PG&amp;E overhead equipment failure caused the ignition. The Bakersfield Fire Department responded to and extinguished the fire. The 165-minute outage affected 37 customers. All the repairs were completed and the line was returned to service on July 28, 2020. This ignition did not meet the reporting criteria, because the fire was not greater than one linear meter. This information is preliminary."/>
    <s v="     "/>
    <s v="FAS"/>
    <m/>
    <s v="N"/>
    <x v="0"/>
    <m/>
    <s v="20-0076619"/>
    <m/>
    <s v="T005022090, T005022039, T005022036, T005022034"/>
    <m/>
    <m/>
    <s v="     "/>
    <x v="0"/>
    <s v="PG&amp;E"/>
    <m/>
    <s v="Other"/>
    <m/>
    <s v="D"/>
    <s v="D"/>
    <s v="&lt;3 meters of linear travel"/>
    <m/>
    <s v="Wire-Wire Contact"/>
    <s v="35.a. Wire-to-wire contact / contamination"/>
    <s v="Wire-Wire Contact"/>
    <s v="All types of equipment / facility failure"/>
    <s v="Conductor failure-all"/>
    <m/>
    <m/>
    <m/>
    <s v="Force Out"/>
    <m/>
    <s v="Overhead"/>
    <x v="1"/>
    <s v="Conductor - Racked Secondary"/>
    <s v="Conductor - Secondary"/>
    <s v="Circuit ID: 253372109; SAP ID: 100254416, 100155291"/>
    <s v="     "/>
    <s v="Non-HFTD"/>
    <x v="0"/>
    <m/>
    <m/>
    <n v="35.336300000000001"/>
    <n v="-119.011"/>
    <s v="Kern"/>
    <s v="BAKERSFIELD-2109"/>
    <m/>
    <n v="12000"/>
    <s v="N/A"/>
    <x v="0"/>
    <s v="Bakersfield FD"/>
    <s v="Urban"/>
    <m/>
    <m/>
    <s v="No"/>
    <m/>
    <m/>
    <m/>
    <m/>
    <m/>
    <m/>
    <m/>
    <s v="N"/>
    <s v="N"/>
    <m/>
    <m/>
    <s v="     "/>
    <m/>
    <m/>
    <m/>
    <m/>
    <m/>
    <m/>
    <m/>
    <m/>
    <m/>
    <m/>
    <m/>
    <m/>
    <m/>
    <m/>
    <m/>
    <m/>
    <m/>
    <m/>
    <m/>
  </r>
  <r>
    <s v="SAP201420822"/>
    <s v="     "/>
    <n v="41849"/>
    <s v="7/29"/>
    <x v="1"/>
    <m/>
    <s v="31"/>
    <n v="3"/>
    <s v="7"/>
    <x v="7"/>
    <n v="41847"/>
    <m/>
    <s v="Conductor and OH equip replaced due to pole fire; blown fuse 17712"/>
    <s v="     "/>
    <s v="SAP"/>
    <n v="44580"/>
    <s v="Y"/>
    <x v="0"/>
    <s v="1056261"/>
    <s v="14-0047309"/>
    <m/>
    <s v="T003165142"/>
    <n v="108586829"/>
    <m/>
    <s v="     "/>
    <x v="0"/>
    <s v="PG&amp;E"/>
    <m/>
    <m/>
    <m/>
    <s v="D"/>
    <m/>
    <s v="Structure-PG&amp;E only"/>
    <m/>
    <s v="Equipment - PG&amp;E"/>
    <s v="34.c. Fuse damage or failure"/>
    <s v="Equipment - PG&amp;E"/>
    <s v="Fuse failure - all"/>
    <s v="Fuse failure - all"/>
    <s v="Fuse"/>
    <m/>
    <m/>
    <s v="Line to Ground"/>
    <s v="Yes"/>
    <s v="Overhead"/>
    <x v="0"/>
    <s v="Fuse"/>
    <m/>
    <s v="100255902"/>
    <s v="     "/>
    <s v="Non-HFTD"/>
    <x v="0"/>
    <m/>
    <m/>
    <n v="35.328600000000002"/>
    <n v="-119.021"/>
    <s v="Kern"/>
    <s v="BAKERSFIELD-2109"/>
    <m/>
    <m/>
    <s v="BAKERSFIELD 2109530574"/>
    <x v="0"/>
    <m/>
    <m/>
    <m/>
    <m/>
    <s v="No"/>
    <m/>
    <m/>
    <m/>
    <m/>
    <m/>
    <m/>
    <m/>
    <s v="N"/>
    <s v="N"/>
    <m/>
    <m/>
    <s v="     "/>
    <m/>
    <m/>
    <m/>
    <m/>
    <m/>
    <m/>
    <m/>
    <m/>
    <m/>
    <m/>
    <m/>
    <m/>
    <m/>
    <m/>
    <m/>
    <m/>
    <m/>
    <m/>
    <m/>
  </r>
  <r>
    <s v="20150240"/>
    <s v="     "/>
    <n v="42214"/>
    <s v="7/29"/>
    <x v="1"/>
    <n v="0.9819444444444444"/>
    <s v="31"/>
    <n v="3"/>
    <s v="7"/>
    <x v="2"/>
    <n v="42214"/>
    <n v="0.9819444444444444"/>
    <s v="TREE FELL ONTO WIRE CAUSING WIRE DOWN AND BROKEN XARM @ DE POLE. CALLED FOR CREW TO REPAIR"/>
    <s v="     "/>
    <m/>
    <m/>
    <s v="N"/>
    <x v="0"/>
    <s v="1279868"/>
    <s v="15-0051483"/>
    <m/>
    <m/>
    <n v="110541315"/>
    <m/>
    <s v="     "/>
    <x v="1"/>
    <s v="PG&amp;E"/>
    <m/>
    <s v="Vegetation"/>
    <m/>
    <s v="D"/>
    <m/>
    <s v="&lt;3 meters of linear travel"/>
    <s v="Square Feet: ; Acreage: "/>
    <s v="Vegetation"/>
    <s v="33.a. Veg. contact"/>
    <s v="Vegetation"/>
    <s v="All types of equipment / facility failure"/>
    <s v="Contact - Vegetation"/>
    <m/>
    <s v="Contact - Vegetation"/>
    <s v="Conductor"/>
    <s v="Line to Ground"/>
    <s v="0"/>
    <s v="Overhead"/>
    <x v="3"/>
    <s v="Conductor"/>
    <m/>
    <s v="IRO 751 FLEMING AVE IN FIELD NEAR DRY CREEK BED"/>
    <s v="     "/>
    <s v="Non-HFTD"/>
    <x v="0"/>
    <m/>
    <m/>
    <n v="37.366199999999999"/>
    <n v="-121.84399999999999"/>
    <s v="Santa Clara"/>
    <s v="MCKEE-1107"/>
    <s v="83531104"/>
    <n v="12000"/>
    <s v="MC KEE 1104CB"/>
    <x v="0"/>
    <s v="SJFD"/>
    <s v="Urban"/>
    <m/>
    <m/>
    <s v="No"/>
    <m/>
    <m/>
    <m/>
    <m/>
    <m/>
    <m/>
    <m/>
    <s v="N"/>
    <s v="N"/>
    <m/>
    <m/>
    <s v="     "/>
    <m/>
    <m/>
    <s v="Aug  4 2015 12:00AM"/>
    <s v="BranchFail"/>
    <s v="Blue Gum Eucalyptus limb broke and knocked lines to ground. Evidence of small fire present. Limb was approx. 40ft long. Tree not in VMD record. Possible failure due to high temperatures."/>
    <s v="EUCB"/>
    <s v="90"/>
    <s v="42"/>
    <s v="30"/>
    <s v="None"/>
    <s v="None"/>
    <s v="N"/>
    <s v="1"/>
    <m/>
    <s v="Plain"/>
    <s v="A"/>
    <s v="CrossArm"/>
    <s v="BareWire"/>
    <s v="2"/>
  </r>
  <r>
    <s v="MIA20158262"/>
    <s v="     "/>
    <n v="42214"/>
    <s v="7/29"/>
    <x v="1"/>
    <n v="0.81273148148148144"/>
    <s v="31"/>
    <n v="3"/>
    <s v="7"/>
    <x v="2"/>
    <n v="42214"/>
    <n v="0.8125"/>
    <s v="S1ZE - K932 HAD A FIRE NEED CREW TO REPAIR"/>
    <s v="     "/>
    <s v="FAS"/>
    <n v="44264"/>
    <s v="Y"/>
    <x v="0"/>
    <s v="1279738"/>
    <m/>
    <m/>
    <s v="T003453696"/>
    <n v="110540831"/>
    <m/>
    <s v="     "/>
    <x v="0"/>
    <s v="PG&amp;E"/>
    <m/>
    <m/>
    <m/>
    <s v="D"/>
    <m/>
    <s v="Structure-PG&amp;E only"/>
    <m/>
    <s v="Equipment - PG&amp;E"/>
    <s v="34.a. Capacitor bank damage or failure"/>
    <s v="Equipment - PG&amp;E"/>
    <s v="All types of equipment / facility failure"/>
    <s v="Capacitor bank failure"/>
    <s v="Capacitor Bank"/>
    <m/>
    <m/>
    <m/>
    <s v="Yes"/>
    <s v="Overhead"/>
    <x v="0"/>
    <m/>
    <m/>
    <s v="k932"/>
    <s v="     "/>
    <s v="Non-HFTD"/>
    <x v="0"/>
    <m/>
    <m/>
    <n v="37.985300000000002"/>
    <n v="-122.009"/>
    <s v="Contra Costa"/>
    <s v="CLAYTON-2217"/>
    <s v="12022217"/>
    <n v="22000"/>
    <m/>
    <x v="0"/>
    <m/>
    <s v="Urban"/>
    <m/>
    <m/>
    <s v="No"/>
    <m/>
    <m/>
    <m/>
    <m/>
    <m/>
    <m/>
    <m/>
    <s v="N"/>
    <s v="N"/>
    <m/>
    <m/>
    <s v="     "/>
    <m/>
    <m/>
    <m/>
    <m/>
    <m/>
    <m/>
    <m/>
    <m/>
    <m/>
    <m/>
    <m/>
    <m/>
    <m/>
    <m/>
    <m/>
    <m/>
    <m/>
    <m/>
    <m/>
  </r>
  <r>
    <s v="20150239"/>
    <s v="     "/>
    <n v="42214"/>
    <s v="7/29"/>
    <x v="1"/>
    <n v="0.5625"/>
    <s v="31"/>
    <n v="3"/>
    <s v="7"/>
    <x v="2"/>
    <m/>
    <m/>
    <m/>
    <s v="     "/>
    <m/>
    <m/>
    <s v="N"/>
    <x v="0"/>
    <m/>
    <m/>
    <m/>
    <m/>
    <m/>
    <m/>
    <s v="     "/>
    <x v="1"/>
    <s v="PG&amp;E"/>
    <m/>
    <s v="Vegetation"/>
    <m/>
    <s v="D"/>
    <m/>
    <s v="&lt;3 meters of linear travel"/>
    <s v="Square Feet: ; Acreage: "/>
    <s v="Contact - Animal - Other"/>
    <s v="33.b. Animal contact"/>
    <s v="Contact - Animal"/>
    <s v="All types of equipment / facility failure"/>
    <s v="Contact - Animal"/>
    <m/>
    <s v="Contact - Animal"/>
    <s v="Conductor"/>
    <m/>
    <m/>
    <s v="Overhead"/>
    <x v="1"/>
    <s v="Conductor"/>
    <m/>
    <s v="1031 Starr View Drive, Windsor"/>
    <s v="     "/>
    <s v="Non-HFTD"/>
    <x v="0"/>
    <m/>
    <m/>
    <n v="38.554900000000004"/>
    <n v="-122.83"/>
    <s v="Sonoma"/>
    <s v="FITCH-MOUNTAIN-1111"/>
    <s v="43501101"/>
    <m/>
    <s v="N/A"/>
    <x v="0"/>
    <m/>
    <s v="Urban"/>
    <m/>
    <m/>
    <s v="No"/>
    <m/>
    <m/>
    <m/>
    <m/>
    <m/>
    <m/>
    <m/>
    <s v="N"/>
    <s v="N"/>
    <m/>
    <m/>
    <s v="     "/>
    <m/>
    <m/>
    <m/>
    <m/>
    <m/>
    <m/>
    <m/>
    <m/>
    <m/>
    <m/>
    <m/>
    <m/>
    <m/>
    <m/>
    <m/>
    <m/>
    <m/>
    <m/>
    <m/>
  </r>
  <r>
    <s v="20160204"/>
    <s v="     "/>
    <n v="42580"/>
    <s v="7/29"/>
    <x v="1"/>
    <n v="0.78472222222222221"/>
    <s v="31"/>
    <n v="3"/>
    <s v="7"/>
    <x v="6"/>
    <n v="42580"/>
    <n v="0.78472222222222221"/>
    <s v="crew to make repairs"/>
    <s v="     "/>
    <m/>
    <m/>
    <s v="N"/>
    <x v="0"/>
    <s v="1518715"/>
    <s v="16-0053741"/>
    <m/>
    <m/>
    <n v="111832794"/>
    <m/>
    <s v="     "/>
    <x v="1"/>
    <s v="PG&amp;E"/>
    <m/>
    <s v="Vegetation"/>
    <m/>
    <s v="D"/>
    <m/>
    <s v="&lt;0.25"/>
    <s v="Square Feet: ; Acreage: "/>
    <s v="Contact - Animal - Bird"/>
    <s v="33.b. Animal contact"/>
    <s v="Contact - Bird"/>
    <s v="All types of equipment / facility failure"/>
    <s v="Contact - Animal"/>
    <m/>
    <s v="Contact - Animal"/>
    <s v="Conductor"/>
    <s v="Force Out,Multi-Fault"/>
    <m/>
    <s v="Overhead"/>
    <x v="3"/>
    <s v="Conductor"/>
    <m/>
    <s v="100446986"/>
    <s v="     "/>
    <s v="Non-HFTD"/>
    <x v="0"/>
    <m/>
    <m/>
    <n v="38.020400000000002"/>
    <n v="-122.062"/>
    <s v="Contra Costa"/>
    <s v="TIDEWATER-2110"/>
    <s v="14652110"/>
    <n v="21000"/>
    <s v="N/A"/>
    <x v="0"/>
    <s v="Contra Costa County FD"/>
    <s v="Urban"/>
    <m/>
    <m/>
    <s v="No"/>
    <m/>
    <m/>
    <m/>
    <m/>
    <m/>
    <m/>
    <m/>
    <s v="N"/>
    <s v="N"/>
    <m/>
    <m/>
    <s v="     "/>
    <m/>
    <m/>
    <m/>
    <m/>
    <m/>
    <m/>
    <m/>
    <m/>
    <m/>
    <m/>
    <m/>
    <m/>
    <m/>
    <m/>
    <m/>
    <m/>
    <m/>
    <m/>
    <m/>
  </r>
  <r>
    <s v="20160203"/>
    <s v="     "/>
    <n v="42580"/>
    <s v="7/29"/>
    <x v="1"/>
    <n v="0.65763888888888888"/>
    <s v="31"/>
    <n v="3"/>
    <s v="7"/>
    <x v="6"/>
    <n v="42580"/>
    <n v="0.65763888888888888"/>
    <s v="0"/>
    <s v="     "/>
    <m/>
    <m/>
    <s v="N"/>
    <x v="0"/>
    <m/>
    <m/>
    <m/>
    <m/>
    <m/>
    <m/>
    <s v="     "/>
    <x v="1"/>
    <s v="PG&amp;E"/>
    <m/>
    <s v="Vegetation"/>
    <m/>
    <s v="D"/>
    <m/>
    <s v="&lt;0.25"/>
    <s v="Square Feet: ; Acreage: "/>
    <s v="Equipment - PG&amp;E"/>
    <s v="34.o. Other"/>
    <s v="Equipment - PG&amp;E"/>
    <s v="All types of equipment / facility failure"/>
    <m/>
    <m/>
    <m/>
    <m/>
    <m/>
    <m/>
    <s v="Overhead"/>
    <x v="1"/>
    <s v="Unknown"/>
    <m/>
    <s v="101334767"/>
    <s v="     "/>
    <s v="Non-HFTD"/>
    <x v="0"/>
    <m/>
    <m/>
    <n v="39.049700000000001"/>
    <n v="-121.515"/>
    <s v="Yuba"/>
    <s v="PLUMAS-1101"/>
    <s v="153731101"/>
    <m/>
    <s v="N/A"/>
    <x v="0"/>
    <s v="Cal Fire"/>
    <s v="Agriculture"/>
    <m/>
    <m/>
    <s v="No"/>
    <m/>
    <m/>
    <m/>
    <m/>
    <m/>
    <m/>
    <m/>
    <s v="N"/>
    <s v="N"/>
    <m/>
    <m/>
    <s v="     "/>
    <m/>
    <m/>
    <m/>
    <m/>
    <m/>
    <m/>
    <m/>
    <m/>
    <m/>
    <m/>
    <m/>
    <m/>
    <m/>
    <m/>
    <m/>
    <m/>
    <m/>
    <m/>
    <m/>
  </r>
  <r>
    <s v="SAP201614347"/>
    <s v="     "/>
    <n v="42580"/>
    <s v="7/29"/>
    <x v="1"/>
    <m/>
    <s v="31"/>
    <n v="3"/>
    <s v="7"/>
    <x v="6"/>
    <n v="42578"/>
    <m/>
    <s v="pole fire caused by metallic balloon contact; recloser 2236; 1 s/o 51449"/>
    <s v="     "/>
    <s v="SAP"/>
    <n v="44580"/>
    <s v="Y"/>
    <x v="0"/>
    <s v="1517032"/>
    <s v="16-0052921"/>
    <m/>
    <s v="T003740154"/>
    <n v="111825240"/>
    <m/>
    <s v="     "/>
    <x v="0"/>
    <s v="PG&amp;E"/>
    <m/>
    <m/>
    <m/>
    <s v="D"/>
    <m/>
    <s v="Structure-PG&amp;E only"/>
    <m/>
    <s v="Contact - 3rd Party"/>
    <s v="33.c. Balloon contact"/>
    <s v="Contact - 3rd Party"/>
    <s v="Balloon contact"/>
    <s v="Balloon contact"/>
    <m/>
    <s v="Balloon contact"/>
    <s v="Capacitor Bank"/>
    <s v="Force Out"/>
    <s v="No"/>
    <s v="Overhead"/>
    <x v="0"/>
    <s v="Capacitor Bank"/>
    <m/>
    <s v="103023451"/>
    <s v="     "/>
    <s v="Non-HFTD"/>
    <x v="0"/>
    <m/>
    <m/>
    <n v="38.867400000000004"/>
    <n v="-121.31699999999999"/>
    <s v="Placer"/>
    <s v="PLEASANT-GROVE-2110"/>
    <m/>
    <m/>
    <s v="PLEASANT GROVE 2110CB"/>
    <x v="0"/>
    <s v="&quot;South Placer fire&quot;"/>
    <m/>
    <m/>
    <m/>
    <s v="No"/>
    <m/>
    <m/>
    <m/>
    <m/>
    <m/>
    <m/>
    <m/>
    <s v="N"/>
    <s v="N"/>
    <m/>
    <m/>
    <s v="     "/>
    <m/>
    <m/>
    <m/>
    <m/>
    <m/>
    <m/>
    <m/>
    <m/>
    <m/>
    <m/>
    <m/>
    <m/>
    <m/>
    <m/>
    <m/>
    <m/>
    <m/>
    <m/>
    <m/>
  </r>
  <r>
    <s v="20170249"/>
    <s v="     "/>
    <n v="42945"/>
    <s v="7/29"/>
    <x v="1"/>
    <m/>
    <s v="30"/>
    <n v="3"/>
    <s v="7"/>
    <x v="0"/>
    <n v="42945"/>
    <n v="0.75486111111111109"/>
    <s v="car pole. wore down."/>
    <s v="     "/>
    <m/>
    <m/>
    <s v="N"/>
    <x v="0"/>
    <s v="1842324"/>
    <s v="17-0066487"/>
    <m/>
    <m/>
    <m/>
    <m/>
    <s v="     "/>
    <x v="1"/>
    <s v="PG&amp;E"/>
    <m/>
    <s v="Vegetation"/>
    <m/>
    <s v="D"/>
    <m/>
    <s v="&lt;0.25"/>
    <s v="Square Feet: ; Acreage: "/>
    <s v="Contact - 3rd Party"/>
    <s v="33.d. Vehicle contact"/>
    <s v="Contact - 3rd Party"/>
    <s v="All types of equipment / facility failure"/>
    <s v="Contact - Vehicle"/>
    <m/>
    <s v="Contact - Vehicle"/>
    <s v="Pole"/>
    <s v="Line to Line,Line to Ground"/>
    <s v="Unknown"/>
    <s v="Overhead"/>
    <x v="3"/>
    <s v="Conductor"/>
    <m/>
    <s v="102126507"/>
    <s v="     "/>
    <s v="Non-HFTD"/>
    <x v="0"/>
    <m/>
    <m/>
    <n v="37.948700000000002"/>
    <n v="-121.346"/>
    <s v="San Joaquin"/>
    <s v="ROUGH-AND-READY-ISLA-1102"/>
    <s v="163081102"/>
    <n v="12000"/>
    <s v="ROUGH AND READY ISLA 11025726"/>
    <x v="0"/>
    <s v="911"/>
    <s v="Urban"/>
    <m/>
    <m/>
    <s v="No"/>
    <m/>
    <m/>
    <m/>
    <m/>
    <m/>
    <m/>
    <m/>
    <s v="N"/>
    <s v="N"/>
    <m/>
    <m/>
    <s v="     "/>
    <m/>
    <m/>
    <m/>
    <m/>
    <m/>
    <m/>
    <m/>
    <m/>
    <m/>
    <m/>
    <m/>
    <m/>
    <m/>
    <m/>
    <m/>
    <m/>
    <m/>
    <m/>
    <m/>
  </r>
  <r>
    <s v="20170245"/>
    <s v="     "/>
    <n v="42945"/>
    <s v="7/29"/>
    <x v="1"/>
    <m/>
    <s v="30"/>
    <n v="3"/>
    <s v="7"/>
    <x v="0"/>
    <n v="42945"/>
    <n v="0.55833333333333335"/>
    <s v="0"/>
    <s v="     "/>
    <m/>
    <m/>
    <s v="N"/>
    <x v="0"/>
    <s v="1842174"/>
    <s v="17-0066455"/>
    <m/>
    <m/>
    <m/>
    <m/>
    <s v="     "/>
    <x v="1"/>
    <s v="PG&amp;E"/>
    <m/>
    <s v="Vegetation"/>
    <m/>
    <s v="D"/>
    <m/>
    <s v="&lt;0.25"/>
    <s v="Square Feet: ; Acreage: "/>
    <s v="Contact - 3rd Party"/>
    <s v="33.d. Vehicle contact"/>
    <s v="Contact - 3rd Party"/>
    <s v="All types of equipment / facility failure"/>
    <s v="Contact - Vehicle"/>
    <m/>
    <s v="Contact - Vehicle"/>
    <s v="Pole"/>
    <s v="Line to Ground"/>
    <s v="Unknown"/>
    <s v="Overhead"/>
    <x v="3"/>
    <s v="Conductor"/>
    <m/>
    <s v="103846763"/>
    <s v="     "/>
    <s v="Non-HFTD"/>
    <x v="0"/>
    <n v="280"/>
    <m/>
    <n v="39.463099999999997"/>
    <n v="-121.46"/>
    <s v="Butte"/>
    <s v="WYANDOTTE-1107"/>
    <s v="102911107"/>
    <n v="12000"/>
    <s v="WYANDOTTE 110737472"/>
    <x v="1"/>
    <s v="russ fowler 530 521 8056"/>
    <s v="Urban"/>
    <m/>
    <m/>
    <s v="No"/>
    <m/>
    <m/>
    <m/>
    <m/>
    <m/>
    <m/>
    <m/>
    <s v="N"/>
    <s v="N"/>
    <m/>
    <m/>
    <s v="     "/>
    <m/>
    <m/>
    <m/>
    <m/>
    <m/>
    <m/>
    <m/>
    <m/>
    <m/>
    <m/>
    <m/>
    <m/>
    <m/>
    <m/>
    <m/>
    <m/>
    <m/>
    <m/>
    <m/>
  </r>
  <r>
    <s v="20170250"/>
    <s v="     "/>
    <n v="42945"/>
    <s v="7/29"/>
    <x v="1"/>
    <m/>
    <s v="30"/>
    <n v="3"/>
    <s v="7"/>
    <x v="0"/>
    <n v="42945"/>
    <n v="0.86458333333333337"/>
    <s v="REMOVED MYLAR BALLOONS @ TWO LOCATIONS. POWER OK."/>
    <s v="     "/>
    <m/>
    <m/>
    <s v="N"/>
    <x v="0"/>
    <s v="1842415"/>
    <m/>
    <m/>
    <m/>
    <m/>
    <m/>
    <s v="     "/>
    <x v="1"/>
    <s v="PG&amp;E"/>
    <m/>
    <s v="Vegetation"/>
    <m/>
    <s v="D"/>
    <m/>
    <s v="0.26-9.99"/>
    <s v="Square Feet: ; Acreage: 1"/>
    <s v="Contact - 3rd Party"/>
    <s v="33.c. Balloon contact"/>
    <s v="Contact - 3rd Party"/>
    <s v="All types of equipment / facility failure"/>
    <s v="Contact - Balloon"/>
    <m/>
    <s v="Contact - Balloon"/>
    <s v="Conductor"/>
    <m/>
    <s v="Unknown"/>
    <s v="Overhead"/>
    <x v="1"/>
    <s v="Conductor"/>
    <m/>
    <s v="101941008"/>
    <s v="     "/>
    <s v="Non-HFTD"/>
    <x v="0"/>
    <m/>
    <m/>
    <n v="35.451700000000002"/>
    <n v="-120.617"/>
    <s v="San Luis Obispo"/>
    <s v="TEMPLETON-2113"/>
    <s v="183052113"/>
    <m/>
    <s v="N/A"/>
    <x v="1"/>
    <s v="Unknown"/>
    <s v="Herbaceous"/>
    <m/>
    <m/>
    <s v="No"/>
    <m/>
    <m/>
    <m/>
    <m/>
    <m/>
    <m/>
    <m/>
    <s v="N"/>
    <s v="N"/>
    <m/>
    <m/>
    <s v="     "/>
    <m/>
    <m/>
    <m/>
    <m/>
    <m/>
    <m/>
    <m/>
    <m/>
    <m/>
    <m/>
    <m/>
    <m/>
    <m/>
    <m/>
    <m/>
    <m/>
    <m/>
    <m/>
    <m/>
  </r>
  <r>
    <s v="20170248"/>
    <s v="     "/>
    <n v="42945"/>
    <s v="7/29"/>
    <x v="1"/>
    <m/>
    <s v="30"/>
    <n v="3"/>
    <s v="7"/>
    <x v="0"/>
    <n v="42945"/>
    <n v="0.74722222222222223"/>
    <s v="REPLACED NG CONNECTOR AT POLE.  POWER OK"/>
    <s v="     "/>
    <m/>
    <m/>
    <s v="N"/>
    <x v="0"/>
    <s v="1842313"/>
    <s v="17-0066482"/>
    <m/>
    <m/>
    <n v="113097753"/>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Unknown"/>
    <s v="Overhead"/>
    <x v="3"/>
    <s v="Conductor"/>
    <m/>
    <s v="100610842"/>
    <s v="     "/>
    <s v="Non-HFTD"/>
    <x v="0"/>
    <m/>
    <m/>
    <n v="37.025100000000002"/>
    <n v="-121.536"/>
    <s v="Santa Clara"/>
    <s v="LLAGAS-2101"/>
    <s v="83182101"/>
    <n v="21000"/>
    <s v="LLAGAS 2101XR244"/>
    <x v="1"/>
    <s v="GEORGE MARSHALL"/>
    <s v="Herbaceous"/>
    <m/>
    <m/>
    <s v="No"/>
    <m/>
    <m/>
    <m/>
    <m/>
    <m/>
    <m/>
    <m/>
    <s v="N"/>
    <s v="N"/>
    <m/>
    <m/>
    <s v="     "/>
    <m/>
    <m/>
    <m/>
    <m/>
    <m/>
    <m/>
    <m/>
    <m/>
    <m/>
    <m/>
    <m/>
    <m/>
    <m/>
    <m/>
    <m/>
    <m/>
    <m/>
    <m/>
    <m/>
  </r>
  <r>
    <s v="20170247"/>
    <s v="     "/>
    <n v="42945"/>
    <s v="7/29"/>
    <x v="1"/>
    <m/>
    <s v="30"/>
    <n v="3"/>
    <s v="7"/>
    <x v="0"/>
    <n v="42945"/>
    <n v="0.60277777777777775"/>
    <s v="1 span 2 wires of primary down which causes a 60' x 10' brush fire &amp; burned part of a fence."/>
    <s v="     "/>
    <m/>
    <m/>
    <s v="N"/>
    <x v="0"/>
    <s v="1842207"/>
    <s v="17-0066465"/>
    <m/>
    <m/>
    <m/>
    <m/>
    <s v="     "/>
    <x v="1"/>
    <s v="PG&amp;E"/>
    <m/>
    <s v="Vegetation"/>
    <m/>
    <s v="D"/>
    <m/>
    <s v="&lt;0.25"/>
    <s v="Square Feet: ; Acreage: "/>
    <s v="Equipment - PG&amp;E"/>
    <s v="34.b. Conductor damage or failure"/>
    <s v="Equipment - PG&amp;E"/>
    <s v="All types of equipment / facility failure"/>
    <s v="Conductor"/>
    <s v="Conductor"/>
    <m/>
    <m/>
    <s v="Line to Ground"/>
    <s v="PACIFIC BELL"/>
    <s v="Overhead"/>
    <x v="3"/>
    <s v="Conductor"/>
    <m/>
    <s v="101679068"/>
    <s v="     "/>
    <s v="Non-HFTD"/>
    <x v="0"/>
    <n v="500"/>
    <m/>
    <n v="37.06"/>
    <n v="-122.001"/>
    <s v="Santa Cruz"/>
    <s v="CAMP-EVERS-2104"/>
    <s v="83622104"/>
    <n v="21000"/>
    <s v="CAMP EVERS 2104CB"/>
    <x v="0"/>
    <s v="Scotts Valley Fire Dept."/>
    <s v="Urban"/>
    <m/>
    <m/>
    <s v="No"/>
    <m/>
    <m/>
    <m/>
    <m/>
    <m/>
    <m/>
    <m/>
    <s v="N"/>
    <s v="N"/>
    <m/>
    <m/>
    <s v="     "/>
    <m/>
    <m/>
    <m/>
    <m/>
    <m/>
    <m/>
    <m/>
    <m/>
    <m/>
    <m/>
    <m/>
    <m/>
    <m/>
    <m/>
    <m/>
    <m/>
    <m/>
    <m/>
    <m/>
  </r>
  <r>
    <s v="MIA201812287"/>
    <s v="     "/>
    <n v="43310"/>
    <s v="7/29"/>
    <x v="1"/>
    <n v="5.5208333333333331E-2"/>
    <s v="31"/>
    <n v="3"/>
    <s v="7"/>
    <x v="1"/>
    <n v="43310"/>
    <n v="5.486111111111111E-2"/>
    <s v="PGE Attributed, MYL;ARS BALLON,S TELEPHONE WAS ON FIRE PUT OUT BY FD BEFORE ARRIVAL"/>
    <s v="     "/>
    <s v="FAS"/>
    <n v="44252"/>
    <s v="Y"/>
    <x v="0"/>
    <s v="143490"/>
    <s v="N/A"/>
    <m/>
    <s v="T004380129"/>
    <m/>
    <m/>
    <s v="     "/>
    <x v="0"/>
    <s v="PG&amp;E"/>
    <m/>
    <m/>
    <m/>
    <s v="D"/>
    <m/>
    <s v="Structure-only"/>
    <m/>
    <s v="Contact - 3rd Party"/>
    <s v="33.c. Balloon contact"/>
    <s v="Contact - 3rd Party"/>
    <s v="Contact from object"/>
    <s v="Contact - Balloon"/>
    <m/>
    <s v="Contact - Balloon"/>
    <s v="Conductor - Primary"/>
    <m/>
    <s v="Yes"/>
    <s v="Overhead"/>
    <x v="0"/>
    <m/>
    <m/>
    <s v="13681111"/>
    <s v="     "/>
    <s v="Non-HFTD"/>
    <x v="0"/>
    <m/>
    <m/>
    <n v="37.737000000000002"/>
    <n v="-122.188"/>
    <s v="Alameda"/>
    <s v="EDES-1111"/>
    <m/>
    <n v="11000"/>
    <m/>
    <x v="0"/>
    <s v="OAKLAND FD"/>
    <s v="Rural"/>
    <m/>
    <m/>
    <s v="No"/>
    <m/>
    <m/>
    <m/>
    <m/>
    <m/>
    <m/>
    <m/>
    <s v="N"/>
    <s v="N"/>
    <m/>
    <m/>
    <s v="     "/>
    <m/>
    <m/>
    <m/>
    <m/>
    <m/>
    <m/>
    <m/>
    <m/>
    <m/>
    <m/>
    <m/>
    <m/>
    <m/>
    <m/>
    <m/>
    <m/>
    <m/>
    <m/>
    <m/>
  </r>
  <r>
    <s v="20180575"/>
    <s v="     "/>
    <n v="43310"/>
    <s v="7/29"/>
    <x v="1"/>
    <m/>
    <s v="31"/>
    <n v="3"/>
    <s v="7"/>
    <x v="1"/>
    <m/>
    <m/>
    <s v="Fire caused by mylar balloon.  &quot;FD CAME OUT AND HAVE PUT OUT FIRE; NO OUTAGE; NO INJURIES&quot;"/>
    <s v="     "/>
    <s v="FAS"/>
    <m/>
    <s v="N"/>
    <x v="0"/>
    <s v="143490"/>
    <m/>
    <m/>
    <m/>
    <m/>
    <m/>
    <s v="     "/>
    <x v="0"/>
    <s v="PG&amp;E"/>
    <m/>
    <m/>
    <m/>
    <s v="D"/>
    <m/>
    <s v="Structure-only"/>
    <m/>
    <s v="Contact - 3rd Party"/>
    <s v="33.c. Balloon contact"/>
    <s v="Contact - 3rd Party"/>
    <s v="Contact from object"/>
    <s v="Contact - Balloon"/>
    <m/>
    <s v="Contact - Balloon"/>
    <m/>
    <m/>
    <m/>
    <m/>
    <x v="3"/>
    <m/>
    <m/>
    <m/>
    <s v="     "/>
    <s v="Non-HFTD"/>
    <x v="0"/>
    <m/>
    <m/>
    <m/>
    <m/>
    <m/>
    <s v="EDES-1111"/>
    <s v="013681111"/>
    <n v="11000"/>
    <m/>
    <x v="0"/>
    <m/>
    <m/>
    <m/>
    <m/>
    <s v="No"/>
    <m/>
    <m/>
    <m/>
    <m/>
    <m/>
    <m/>
    <m/>
    <s v="N"/>
    <s v="N"/>
    <m/>
    <m/>
    <s v="     "/>
    <m/>
    <m/>
    <m/>
    <m/>
    <m/>
    <m/>
    <m/>
    <m/>
    <m/>
    <m/>
    <m/>
    <m/>
    <m/>
    <m/>
    <m/>
    <m/>
    <m/>
    <m/>
    <m/>
  </r>
  <r>
    <s v="20190708"/>
    <s v="     "/>
    <n v="43675"/>
    <s v="7/29"/>
    <x v="1"/>
    <m/>
    <s v="31"/>
    <n v="3"/>
    <s v="7"/>
    <x v="3"/>
    <n v="43675"/>
    <m/>
    <s v="Blown fuse that could have cuased fire at the pole"/>
    <s v="     "/>
    <s v="FAS"/>
    <m/>
    <s v="N"/>
    <x v="0"/>
    <s v="474835"/>
    <m/>
    <m/>
    <s v="T004711767"/>
    <n v="0"/>
    <m/>
    <s v="     "/>
    <x v="1"/>
    <s v="PG&amp;E"/>
    <m/>
    <m/>
    <m/>
    <s v="D"/>
    <m/>
    <s v="&lt;0.25"/>
    <m/>
    <s v="Equipment - PG&amp;E"/>
    <s v="34.c. Fuse damage or failure"/>
    <s v="Equipment - PG&amp;E"/>
    <s v="All types of equipment / facility failure"/>
    <s v="Fuse failure - all"/>
    <s v="Fuse"/>
    <m/>
    <m/>
    <m/>
    <m/>
    <s v="Overhead"/>
    <x v="3"/>
    <s v="Fuse"/>
    <s v="Cutouts"/>
    <s v="Near Meter 1009500196"/>
    <s v="     "/>
    <s v="Non-HFTD"/>
    <x v="0"/>
    <m/>
    <m/>
    <n v="38.514499999999998"/>
    <n v="-121.77500000000001"/>
    <s v="YOLO"/>
    <s v="DAVIS-1107"/>
    <m/>
    <m/>
    <m/>
    <x v="0"/>
    <s v="Unknown"/>
    <s v="Agriculture"/>
    <m/>
    <m/>
    <s v="No"/>
    <m/>
    <m/>
    <m/>
    <m/>
    <m/>
    <m/>
    <m/>
    <s v="N"/>
    <s v="N"/>
    <m/>
    <m/>
    <s v="     "/>
    <m/>
    <m/>
    <m/>
    <m/>
    <m/>
    <m/>
    <m/>
    <m/>
    <m/>
    <m/>
    <m/>
    <m/>
    <m/>
    <m/>
    <m/>
    <m/>
    <m/>
    <m/>
    <m/>
  </r>
  <r>
    <s v="20200905"/>
    <s v="     "/>
    <n v="44041"/>
    <s v="7/29"/>
    <x v="1"/>
    <n v="0.80833333333333335"/>
    <s v="31"/>
    <n v="3"/>
    <s v="7"/>
    <x v="4"/>
    <n v="44041"/>
    <n v="0.80694444444444446"/>
    <s v="On July 29, 2020 at 1924 hours, a PG&amp;E Troubleman was dispatched to the El Capitan 2110 Distribution Circuit at the corner of Larkspur Avenue and East Olive Avenue, Merced in response to reports of an explosion and an outage. Initial analysis indicates PG&amp;E equipment failure caused the ignition resulting in a small grass fire in a customer's yard and an outage to 74 customers. A fuse blew and the responding PG&amp;E Troubleman reported that upon patrol of the line, there was no clear indication of a bad cable. It is suspected that the fuse was overloaded and was picking up extra load from some bad cable somewhere on the line. PG&amp;E Troubleman reported that once the cutout was closed in, the amp reading was close to the maximum rating for the cutout. Besides the cutout door being damaged, there were no other damages to PG&amp;E equipment. An expediated work order was created to fix the cable. Fire was suppressed by Merced Fire Department."/>
    <s v="     "/>
    <s v="FAS"/>
    <m/>
    <s v="N"/>
    <x v="0"/>
    <s v="974923"/>
    <s v="20-0077672"/>
    <m/>
    <s v="T005023964"/>
    <m/>
    <m/>
    <s v="     "/>
    <x v="1"/>
    <s v="PG&amp;E"/>
    <m/>
    <s v="Vegetation"/>
    <m/>
    <s v="D"/>
    <s v="D"/>
    <s v="&lt;0.25"/>
    <m/>
    <s v="Equipment - Overloaded"/>
    <s v="34.c. Fuse damage or failure"/>
    <s v="Equipment - PG&amp;E"/>
    <s v="All types of equipment / facility failure"/>
    <s v="Fuse failure - all"/>
    <s v="Fuse"/>
    <m/>
    <m/>
    <s v="Line to Ground"/>
    <m/>
    <s v="Overhead"/>
    <x v="3"/>
    <s v="Fuse"/>
    <s v="Cutout door"/>
    <s v="Fuse: 8533"/>
    <s v="     "/>
    <s v="Non-HFTD"/>
    <x v="0"/>
    <m/>
    <m/>
    <n v="37.318300000000001"/>
    <n v="-120.44"/>
    <s v="Merced"/>
    <s v="EL-CAPITAN-2110"/>
    <m/>
    <n v="21000"/>
    <m/>
    <x v="0"/>
    <s v="Merced County FD"/>
    <s v="Urban"/>
    <m/>
    <m/>
    <s v="No"/>
    <m/>
    <m/>
    <m/>
    <m/>
    <m/>
    <m/>
    <m/>
    <s v="N"/>
    <s v="N"/>
    <m/>
    <m/>
    <s v="     "/>
    <m/>
    <m/>
    <m/>
    <m/>
    <m/>
    <m/>
    <m/>
    <m/>
    <m/>
    <m/>
    <m/>
    <m/>
    <m/>
    <m/>
    <m/>
    <m/>
    <m/>
    <m/>
    <m/>
  </r>
  <r>
    <s v="20200903"/>
    <s v="     "/>
    <n v="44041"/>
    <s v="7/29"/>
    <x v="1"/>
    <n v="0.74652777777777779"/>
    <s v="31"/>
    <n v="3"/>
    <s v="7"/>
    <x v="4"/>
    <n v="44041"/>
    <n v="0.73958333333333337"/>
    <s v="On July 29, 2020 at 1755 hours, a PG&amp;E Troubleman was dispatched to the New Hope 1101 12kV Distribution Circuit near Barber Road and I-5, Thornton in response to an outage. Initial analysis indicates bird contact caused the ignition. A bird landed on the jumper which made contact to the top of the transformer causing an arc flash that resulted in an outage to 21 and a fire 0.25 - 10 acres. Fire was suppressed by Thornton Fire District. PG&amp;E crew replaced transformers and cutouts on July 30, 2020."/>
    <s v="     "/>
    <s v="FAS"/>
    <m/>
    <s v="N"/>
    <x v="0"/>
    <s v="974836"/>
    <s v="20-0077671"/>
    <m/>
    <s v="T005023902"/>
    <n v="119525307"/>
    <m/>
    <s v="     "/>
    <x v="1"/>
    <s v="PG&amp;E"/>
    <m/>
    <s v="Vegetation"/>
    <m/>
    <s v="D"/>
    <s v="D"/>
    <s v="0.26-9.99"/>
    <m/>
    <s v="Contact - Animal - Bird"/>
    <s v="33.b. Animal contact"/>
    <s v="Contact - Bird"/>
    <s v="Contact from object"/>
    <s v="Contact - Animal"/>
    <m/>
    <s v="Contact - Animal"/>
    <s v="Jumper"/>
    <s v="Line to Ground"/>
    <m/>
    <s v="Overhead"/>
    <x v="3"/>
    <s v="Jumper"/>
    <s v="Transformers, Cutouts"/>
    <s v="CGC: 317259063657 "/>
    <s v="     "/>
    <s v="Non-HFTD"/>
    <x v="0"/>
    <m/>
    <m/>
    <n v="38.244500000000002"/>
    <n v="-121.456"/>
    <s v="San Joaquin"/>
    <s v="NEW-HOPE-1101"/>
    <m/>
    <n v="12000"/>
    <m/>
    <x v="0"/>
    <s v="Thornton FD"/>
    <s v="Agriculture"/>
    <m/>
    <m/>
    <s v="No"/>
    <m/>
    <m/>
    <m/>
    <m/>
    <m/>
    <m/>
    <m/>
    <s v="N"/>
    <s v="N"/>
    <m/>
    <m/>
    <s v="     "/>
    <m/>
    <m/>
    <m/>
    <m/>
    <m/>
    <m/>
    <m/>
    <m/>
    <m/>
    <m/>
    <m/>
    <m/>
    <m/>
    <m/>
    <m/>
    <m/>
    <m/>
    <m/>
    <m/>
  </r>
  <r>
    <s v="20211146"/>
    <s v="     "/>
    <n v="44406"/>
    <s v="7/29"/>
    <x v="1"/>
    <n v="0.74861111111111112"/>
    <s v="31"/>
    <n v="3"/>
    <s v="7"/>
    <x v="5"/>
    <n v="44406"/>
    <m/>
    <s v="Third party tree trimmers caused tree limb to fall onto service. Troubleman reports the the pole was jerked and they were trying to get the tree limb off, but ended up causing the secondary conductors to come together resulting in several small spot fires underneath the line. This information is preliminary."/>
    <s v="     "/>
    <s v="FAS"/>
    <m/>
    <s v="N"/>
    <x v="0"/>
    <m/>
    <m/>
    <m/>
    <s v="T005354627"/>
    <m/>
    <m/>
    <s v="     "/>
    <x v="1"/>
    <s v="PG&amp;E"/>
    <m/>
    <s v="Vegetation"/>
    <s v="Transformers"/>
    <s v="D"/>
    <s v="D"/>
    <s v="&lt;3 meters of linear travel"/>
    <s v="several locations under line"/>
    <s v="Contact - 3rd Party"/>
    <s v="33.a. Veg. contact"/>
    <s v="Contact - 3rd Party"/>
    <s v="Contact from object"/>
    <s v="Veg. contact"/>
    <m/>
    <s v="Veg. contact"/>
    <s v="Conductor - Open Wire Secondary"/>
    <m/>
    <s v="Y"/>
    <s v="Overhead"/>
    <x v="1"/>
    <s v="Conductor - Open Wire Secondary"/>
    <s v="Transformers "/>
    <s v="100230672"/>
    <s v="     "/>
    <s v="Non-HFTD"/>
    <x v="0"/>
    <m/>
    <m/>
    <n v="35.261200000000002"/>
    <n v="-118.90600000000001"/>
    <s v="Kern"/>
    <s v="LAMONT-1103"/>
    <m/>
    <m/>
    <s v="N/A"/>
    <x v="0"/>
    <s v="Kern County FD"/>
    <s v="Urban"/>
    <s v="Grass fuel model"/>
    <m/>
    <s v="No"/>
    <m/>
    <m/>
    <m/>
    <m/>
    <m/>
    <m/>
    <m/>
    <s v="N"/>
    <s v="N"/>
    <m/>
    <m/>
    <s v="     "/>
    <m/>
    <m/>
    <m/>
    <m/>
    <m/>
    <m/>
    <m/>
    <m/>
    <m/>
    <m/>
    <m/>
    <m/>
    <m/>
    <m/>
    <m/>
    <m/>
    <m/>
    <m/>
    <m/>
  </r>
  <r>
    <s v="20211143"/>
    <s v="     "/>
    <n v="44406"/>
    <s v="7/29"/>
    <x v="1"/>
    <n v="0.67361111111111116"/>
    <s v="31"/>
    <n v="3"/>
    <s v="7"/>
    <x v="5"/>
    <n v="44406"/>
    <m/>
    <s v="Main line wire down due to burned jumper connector on line &amp; buck pole. The ensuing fire was &lt; 0.25 acres in size. This information is preliminary."/>
    <s v="     "/>
    <s v="FAS"/>
    <m/>
    <s v="N"/>
    <x v="0"/>
    <m/>
    <s v="21-0096976"/>
    <m/>
    <s v="T005354553"/>
    <n v="121816000"/>
    <m/>
    <s v="     "/>
    <x v="1"/>
    <s v="PG&amp;E"/>
    <m/>
    <s v="Other"/>
    <s v="Jumper"/>
    <s v="D"/>
    <s v="D"/>
    <s v="&lt;0.25"/>
    <m/>
    <s v="Equipment - PG&amp;E"/>
    <s v="34.m. Connection device damage or failure"/>
    <s v="Equipment - PG&amp;E"/>
    <s v="All types of equipment / facility failure"/>
    <s v="Splice/Clamp/Connector"/>
    <s v="Splice/Clamp/Connector"/>
    <m/>
    <m/>
    <s v="Line to Ground"/>
    <s v="Y"/>
    <s v="Overhead"/>
    <x v="3"/>
    <s v="Splice/Clamp/Connector"/>
    <s v="Jumper, Connector, Conductor"/>
    <s v="101763062"/>
    <s v="     "/>
    <s v="Non-HFTD"/>
    <x v="0"/>
    <m/>
    <m/>
    <n v="36.643599999999999"/>
    <n v="-121.792"/>
    <s v="Monterey"/>
    <s v="FORT-ORD-2106"/>
    <m/>
    <n v="21000"/>
    <m/>
    <x v="0"/>
    <s v="Presidio FD"/>
    <s v="Hardwood Woodland"/>
    <s v="Brush fuel model"/>
    <m/>
    <s v="No"/>
    <m/>
    <m/>
    <m/>
    <m/>
    <m/>
    <m/>
    <m/>
    <s v="N"/>
    <s v="N"/>
    <m/>
    <m/>
    <s v="     "/>
    <m/>
    <m/>
    <m/>
    <m/>
    <m/>
    <m/>
    <m/>
    <m/>
    <m/>
    <m/>
    <m/>
    <m/>
    <m/>
    <m/>
    <m/>
    <m/>
    <m/>
    <m/>
    <m/>
  </r>
  <r>
    <s v="20211145"/>
    <s v="     "/>
    <n v="44406"/>
    <s v="7/29"/>
    <x v="1"/>
    <n v="0.62152777777777779"/>
    <s v="31"/>
    <n v="3"/>
    <s v="7"/>
    <x v="5"/>
    <n v="44406"/>
    <m/>
    <s v="Third party carpole incident occurrred just outside of Midway Substation. The ensuing fire was less than one meter in size. This information is preliminary."/>
    <s v="     "/>
    <s v="FAS"/>
    <m/>
    <s v="N"/>
    <x v="0"/>
    <m/>
    <s v="21-0096980.1(2 outages)"/>
    <m/>
    <s v="T005354475"/>
    <n v="121816000"/>
    <m/>
    <s v="     "/>
    <x v="0"/>
    <s v="PG&amp;E"/>
    <m/>
    <s v="Vegetation"/>
    <s v="Pole, Crossarm"/>
    <s v="D"/>
    <s v="D"/>
    <s v="&lt;3 meters of linear travel"/>
    <m/>
    <s v="Contact - 3rd Party"/>
    <s v="33.d. Vehicle contact"/>
    <s v="Contact - 3rd Party"/>
    <s v="Contact from object"/>
    <s v="Vehicle contact"/>
    <m/>
    <s v="Vehicle contact"/>
    <s v="Pole"/>
    <s v="Line to Ground"/>
    <s v="Y"/>
    <s v="Overhead"/>
    <x v="3"/>
    <s v="Pole"/>
    <s v="Pole, Crossarm "/>
    <s v="100199304"/>
    <s v="     "/>
    <s v="Non-HFTD"/>
    <x v="0"/>
    <m/>
    <m/>
    <n v="35.399000000000001"/>
    <n v="-119.45"/>
    <s v="Kern"/>
    <s v="MIDWAY-1102"/>
    <m/>
    <n v="12000"/>
    <m/>
    <x v="0"/>
    <s v="Kern County FD"/>
    <s v="Urban"/>
    <m/>
    <m/>
    <s v="No"/>
    <m/>
    <m/>
    <m/>
    <m/>
    <m/>
    <m/>
    <m/>
    <s v="N"/>
    <s v="N"/>
    <m/>
    <m/>
    <s v="     "/>
    <m/>
    <m/>
    <m/>
    <m/>
    <m/>
    <m/>
    <m/>
    <m/>
    <m/>
    <m/>
    <m/>
    <m/>
    <m/>
    <m/>
    <m/>
    <m/>
    <m/>
    <m/>
    <m/>
  </r>
  <r>
    <s v="20140053"/>
    <s v="     "/>
    <n v="41823"/>
    <s v="7/3"/>
    <x v="0"/>
    <n v="0.85277777777777775"/>
    <s v="27"/>
    <n v="3"/>
    <s v="7"/>
    <x v="7"/>
    <n v="41823"/>
    <n v="0.85277777777777775"/>
    <s v="NG ELBOW INSIDE T-1192"/>
    <s v="     "/>
    <m/>
    <m/>
    <s v="N"/>
    <x v="0"/>
    <s v="1044149"/>
    <s v="14-0042499"/>
    <m/>
    <s v="T003150404, T003150426"/>
    <n v="108553190"/>
    <m/>
    <s v="     "/>
    <x v="1"/>
    <s v="PG&amp;E"/>
    <m/>
    <s v="Vegetation"/>
    <m/>
    <s v="D"/>
    <m/>
    <s v="&lt;0.25"/>
    <s v="Square Feet: 20 x 20; Acreage: "/>
    <s v="Equipment - PG&amp;E"/>
    <s v="34.o. Other"/>
    <s v="Equipment - PG&amp;E"/>
    <s v="All types of equipment / facility failure"/>
    <s v="Underground Elbow Connector"/>
    <s v="Underground Elbow Connector"/>
    <m/>
    <m/>
    <s v="Line to Ground"/>
    <s v=" "/>
    <s v="Padmounted"/>
    <x v="3"/>
    <s v="Underground Elbow Connector"/>
    <m/>
    <s v="T1192"/>
    <s v="     "/>
    <s v="Non-HFTD"/>
    <x v="0"/>
    <n v="246"/>
    <m/>
    <n v="40.6584"/>
    <n v="-122.321"/>
    <s v="Shasta"/>
    <s v="OREGON-TRAIL-1102"/>
    <s v="103521102"/>
    <n v="12000"/>
    <s v="OREGON TRAIL 1102CB"/>
    <x v="0"/>
    <s v="Cal Fire Dept"/>
    <s v="Hardwood Woodland"/>
    <m/>
    <m/>
    <s v="No"/>
    <m/>
    <m/>
    <m/>
    <m/>
    <m/>
    <m/>
    <m/>
    <s v="N"/>
    <s v="N"/>
    <m/>
    <m/>
    <s v="     "/>
    <m/>
    <m/>
    <m/>
    <m/>
    <m/>
    <m/>
    <m/>
    <m/>
    <m/>
    <m/>
    <m/>
    <m/>
    <m/>
    <m/>
    <m/>
    <m/>
    <m/>
    <m/>
    <m/>
  </r>
  <r>
    <s v="20140052"/>
    <s v="     "/>
    <n v="41823"/>
    <s v="7/3"/>
    <x v="0"/>
    <n v="0.80694444444444446"/>
    <s v="27"/>
    <n v="3"/>
    <s v="7"/>
    <x v="7"/>
    <n v="41823"/>
    <n v="0.80694444444444446"/>
    <s v="small grass fire caused by underground explosion"/>
    <s v="     "/>
    <m/>
    <m/>
    <s v="N"/>
    <x v="0"/>
    <s v="1044130"/>
    <s v="14-0042493"/>
    <m/>
    <s v="T003150388, T003150397, T003150390, T003150419"/>
    <n v="108552632"/>
    <m/>
    <s v="     "/>
    <x v="1"/>
    <s v="PG&amp;E"/>
    <m/>
    <s v="Vegetation"/>
    <m/>
    <s v="D"/>
    <m/>
    <s v="&lt;0.25"/>
    <s v="Square Feet: ; Acreage: "/>
    <s v="Equipment - PG&amp;E"/>
    <s v="34.o. Other"/>
    <s v="Equipment - PG&amp;E"/>
    <s v="All types of equipment / facility failure"/>
    <s v="Underground Elbow Connector"/>
    <s v="Underground Elbow Connector"/>
    <m/>
    <m/>
    <s v="Line to Ground"/>
    <s v=" "/>
    <s v="Subsurface"/>
    <x v="3"/>
    <s v="Underground Elbow Connector"/>
    <m/>
    <s v="100369965"/>
    <s v="     "/>
    <s v="Non-HFTD"/>
    <x v="0"/>
    <m/>
    <m/>
    <n v="39.491500000000002"/>
    <n v="-121.538"/>
    <s v="Butte"/>
    <s v="WYANDOTTE-1107"/>
    <s v="102911107"/>
    <n v="12000"/>
    <s v="WYANDOTTE 1109CB"/>
    <x v="1"/>
    <m/>
    <s v="Urban"/>
    <m/>
    <m/>
    <s v="No"/>
    <m/>
    <m/>
    <m/>
    <m/>
    <m/>
    <m/>
    <m/>
    <s v="N"/>
    <s v="N"/>
    <m/>
    <m/>
    <s v="     "/>
    <m/>
    <m/>
    <m/>
    <m/>
    <m/>
    <m/>
    <m/>
    <m/>
    <m/>
    <m/>
    <m/>
    <m/>
    <m/>
    <m/>
    <m/>
    <m/>
    <m/>
    <m/>
    <m/>
  </r>
  <r>
    <s v="20140051"/>
    <s v="     "/>
    <n v="41823"/>
    <s v="7/3"/>
    <x v="0"/>
    <n v="0.48402777777777778"/>
    <s v="27"/>
    <n v="3"/>
    <s v="7"/>
    <x v="7"/>
    <n v="41823"/>
    <n v="0.48402777777777778"/>
    <s v="ATT CONTACT TO PRIMARY. FIRE INCIDENT # 011480"/>
    <s v="     "/>
    <m/>
    <m/>
    <s v="N"/>
    <x v="0"/>
    <s v="1043938"/>
    <s v="14-0042370"/>
    <m/>
    <m/>
    <n v="108552167"/>
    <m/>
    <s v="     "/>
    <x v="1"/>
    <s v="PG&amp;E"/>
    <m/>
    <s v="Vegetation"/>
    <m/>
    <s v="D"/>
    <m/>
    <s v="&lt;0.25"/>
    <s v="Square Feet: ; Acreage: "/>
    <s v="Wire-Wire Contact"/>
    <s v="35.a. Wire-to-wire contact / contamination"/>
    <s v="Wire-Wire Contact"/>
    <s v="All types of equipment / facility failure"/>
    <s v="Contact from Object - Other"/>
    <s v="N.A."/>
    <s v="Contact - Other"/>
    <m/>
    <s v="Line to Line"/>
    <s v="AT&amp;T"/>
    <s v="Overhead"/>
    <x v="3"/>
    <s v="Conductor"/>
    <m/>
    <s v="101207072"/>
    <s v="     "/>
    <s v="Non-HFTD"/>
    <x v="0"/>
    <m/>
    <m/>
    <n v="37.334899999999998"/>
    <n v="-120.851"/>
    <s v="Merced"/>
    <s v="LIVINGSTON-1105"/>
    <s v="252261105"/>
    <n v="12000"/>
    <s v="LIVINGSTON 1105CB"/>
    <x v="0"/>
    <m/>
    <s v="Agriculture"/>
    <m/>
    <m/>
    <s v="No"/>
    <m/>
    <m/>
    <m/>
    <m/>
    <m/>
    <m/>
    <m/>
    <s v="N"/>
    <s v="N"/>
    <m/>
    <m/>
    <s v="     "/>
    <m/>
    <m/>
    <m/>
    <m/>
    <m/>
    <m/>
    <m/>
    <m/>
    <m/>
    <m/>
    <m/>
    <m/>
    <m/>
    <m/>
    <m/>
    <m/>
    <m/>
    <m/>
    <m/>
  </r>
  <r>
    <s v="20150186"/>
    <s v="     "/>
    <n v="42188"/>
    <s v="7/3"/>
    <x v="0"/>
    <n v="0.80625000000000002"/>
    <s v="27"/>
    <n v="3"/>
    <s v="7"/>
    <x v="2"/>
    <n v="42188"/>
    <n v="0.80625000000000002"/>
    <s v="Called for crew to replace 4 acsr wire down caused by broken tree limb."/>
    <s v="     "/>
    <m/>
    <m/>
    <s v="N"/>
    <x v="0"/>
    <s v="1262584"/>
    <s v="15-0045424"/>
    <m/>
    <m/>
    <n v="110488782"/>
    <m/>
    <s v="     "/>
    <x v="1"/>
    <s v="PG&amp;E"/>
    <m/>
    <s v="Vegetation"/>
    <m/>
    <s v="D"/>
    <m/>
    <s v="0.26-9.99"/>
    <s v="Square Feet: ; Acreage: 0.28"/>
    <s v="Vegetation"/>
    <s v="33.a. Veg. contact"/>
    <s v="Vegetation"/>
    <s v="All types of equipment / facility failure"/>
    <s v="Contact - Vegetation"/>
    <m/>
    <s v="Contact - Vegetation"/>
    <s v="Conductor"/>
    <s v="Three Phase Fault"/>
    <s v="0"/>
    <s v="Overhead"/>
    <x v="3"/>
    <s v="Conductor"/>
    <m/>
    <s v="40952 Road 32 Kingsburg"/>
    <s v="     "/>
    <s v="Non-HFTD"/>
    <x v="0"/>
    <m/>
    <m/>
    <n v="36.534999999999997"/>
    <n v="-119.5"/>
    <s v="Tulare"/>
    <s v="KINGSBURG-1114"/>
    <s v="252241111"/>
    <n v="12000"/>
    <s v="KINGSBURG 11116960"/>
    <x v="0"/>
    <s v="County, CDF"/>
    <s v="Agriculture"/>
    <m/>
    <m/>
    <s v="No"/>
    <m/>
    <m/>
    <m/>
    <m/>
    <m/>
    <m/>
    <m/>
    <s v="N"/>
    <s v="N"/>
    <m/>
    <m/>
    <s v="     "/>
    <s v="36.53499000"/>
    <s v="-119.50035900"/>
    <s v="Jul  6 2015 12:00AM"/>
    <s v="BranchFail"/>
    <s v="HEALTHY TREE HAD A GREEN LIMB SPLIT AND SAG ONTO THE PRIMARY LINES CAUSING A FIRE. SLIGHT DECAY IN LIMB. TREE IS IN COMPLIANCE. CONFIRM LINE ON GROUND3. WILL REMOVE AN ADDITIONAL OVER HANGING LIMB"/>
    <s v="PINC"/>
    <s v="61"/>
    <s v="23"/>
    <s v="20"/>
    <s v="None"/>
    <s v="Slight"/>
    <s v="N"/>
    <s v="1"/>
    <m/>
    <s v="Valley"/>
    <s v="D"/>
    <s v="CrossArm"/>
    <s v="BareWire"/>
    <s v="3"/>
  </r>
  <r>
    <s v="20150185"/>
    <s v="     "/>
    <n v="42188"/>
    <s v="7/3"/>
    <x v="0"/>
    <n v="0.5083333333333333"/>
    <s v="27"/>
    <n v="3"/>
    <s v="7"/>
    <x v="2"/>
    <n v="42188"/>
    <n v="0.5083333333333333"/>
    <s v="Replace all 3 c\os at 3529"/>
    <s v="     "/>
    <m/>
    <m/>
    <s v="N"/>
    <x v="0"/>
    <s v="1262417"/>
    <s v="15-0045349"/>
    <m/>
    <m/>
    <m/>
    <m/>
    <s v="     "/>
    <x v="1"/>
    <s v="PG&amp;E"/>
    <m/>
    <s v="Vegetation"/>
    <m/>
    <s v="D"/>
    <m/>
    <s v="&lt;0.25"/>
    <s v="Square Feet: 10 x 20; Acreage: "/>
    <s v="Contact - 3rd Party"/>
    <s v="33.c. Balloon contact"/>
    <s v="Contact - 3rd Party"/>
    <s v="All types of equipment / facility failure"/>
    <s v="Contact - Balloon"/>
    <m/>
    <s v="Contact - Balloon"/>
    <s v="Conductor"/>
    <s v="Line to Line"/>
    <s v="0"/>
    <s v="Overhead"/>
    <x v="3"/>
    <s v="Conductor"/>
    <m/>
    <s v="101848318"/>
    <s v="     "/>
    <s v="Non-HFTD"/>
    <x v="0"/>
    <m/>
    <m/>
    <n v="35.386000000000003"/>
    <n v="-120.857"/>
    <s v="San Luis Obispo"/>
    <s v="MORRO-BAY-1101"/>
    <s v="183011101"/>
    <n v="12000"/>
    <m/>
    <x v="0"/>
    <s v="Morro Bay city"/>
    <s v="Urban"/>
    <m/>
    <m/>
    <s v="No"/>
    <m/>
    <m/>
    <m/>
    <m/>
    <m/>
    <m/>
    <m/>
    <s v="N"/>
    <s v="N"/>
    <m/>
    <m/>
    <s v="     "/>
    <m/>
    <m/>
    <m/>
    <m/>
    <m/>
    <m/>
    <m/>
    <m/>
    <m/>
    <m/>
    <m/>
    <m/>
    <m/>
    <m/>
    <m/>
    <m/>
    <m/>
    <m/>
    <m/>
  </r>
  <r>
    <s v="SAP201711468"/>
    <s v="     "/>
    <n v="42919"/>
    <s v="7/3"/>
    <x v="0"/>
    <m/>
    <s v="27"/>
    <n v="3"/>
    <s v="7"/>
    <x v="0"/>
    <n v="42917"/>
    <m/>
    <s v="Bird contact into conductor caused crossarm fire"/>
    <s v="     "/>
    <s v="SAP"/>
    <n v="44580"/>
    <s v="Y"/>
    <x v="0"/>
    <s v="1822058"/>
    <s v="17-0059992"/>
    <m/>
    <s v="T004076326"/>
    <n v="113012946"/>
    <m/>
    <s v="     "/>
    <x v="0"/>
    <s v="PG&amp;E"/>
    <m/>
    <m/>
    <m/>
    <s v="D"/>
    <m/>
    <s v="Structure-PG&amp;E only"/>
    <m/>
    <s v="Contact - Animal - Bird"/>
    <s v="33.b. Animal contact"/>
    <s v="Contact - Bird"/>
    <s v="Conductor failure-all"/>
    <s v="Conductor failure-all"/>
    <m/>
    <s v="Conductor failure-all"/>
    <s v="Crossarm"/>
    <s v="Line to Line"/>
    <s v="No"/>
    <s v="Overhead"/>
    <x v="0"/>
    <s v="Crossarm"/>
    <m/>
    <s v="100167523"/>
    <s v="     "/>
    <s v="Non-HFTD"/>
    <x v="0"/>
    <m/>
    <m/>
    <n v="35.753399999999999"/>
    <n v="-119.655"/>
    <s v="Kern"/>
    <s v="TWISSELMAN-2105"/>
    <m/>
    <m/>
    <s v="TWISSELMAN 21051139"/>
    <x v="0"/>
    <m/>
    <m/>
    <m/>
    <m/>
    <s v="No"/>
    <m/>
    <m/>
    <m/>
    <m/>
    <m/>
    <m/>
    <m/>
    <s v="N"/>
    <s v="N"/>
    <m/>
    <m/>
    <s v="     "/>
    <m/>
    <m/>
    <m/>
    <m/>
    <m/>
    <m/>
    <m/>
    <m/>
    <m/>
    <m/>
    <m/>
    <m/>
    <m/>
    <m/>
    <m/>
    <m/>
    <m/>
    <m/>
    <m/>
  </r>
  <r>
    <s v="20180424"/>
    <s v="     "/>
    <n v="43284"/>
    <s v="7/3"/>
    <x v="0"/>
    <m/>
    <s v="27"/>
    <n v="3"/>
    <s v="7"/>
    <x v="1"/>
    <m/>
    <m/>
    <s v="Unclear if it was PG&amp;E equipment or veg that started fire.  OIS TR - cus indicated &quot;VEG FIRE CAUSE DAMAGE TO POLE&quot;"/>
    <s v="     "/>
    <s v="FAS"/>
    <m/>
    <s v="N"/>
    <x v="0"/>
    <s v="124161"/>
    <m/>
    <m/>
    <m/>
    <m/>
    <m/>
    <s v="     "/>
    <x v="1"/>
    <s v="PG&amp;E"/>
    <m/>
    <m/>
    <m/>
    <s v="D"/>
    <m/>
    <s v="&lt;0.25"/>
    <m/>
    <s v="Unknown - Pre-existing Fire or PG&amp;E Equipment"/>
    <s v="40.a. Unknown"/>
    <s v="Unknown"/>
    <s v="Other"/>
    <s v="Unknown"/>
    <m/>
    <m/>
    <m/>
    <m/>
    <m/>
    <m/>
    <x v="3"/>
    <m/>
    <m/>
    <m/>
    <s v="     "/>
    <s v="Non-HFTD"/>
    <x v="0"/>
    <m/>
    <m/>
    <n v="39.710299999999997"/>
    <n v="-121.83"/>
    <s v="Butte"/>
    <s v="BUTTE-1107"/>
    <s v="103081107"/>
    <n v="11000"/>
    <m/>
    <x v="0"/>
    <m/>
    <s v="Agriculture"/>
    <m/>
    <m/>
    <s v="No"/>
    <m/>
    <m/>
    <m/>
    <m/>
    <m/>
    <m/>
    <m/>
    <s v="N"/>
    <s v="N"/>
    <m/>
    <m/>
    <s v="     "/>
    <m/>
    <m/>
    <m/>
    <m/>
    <m/>
    <m/>
    <m/>
    <m/>
    <m/>
    <m/>
    <m/>
    <m/>
    <m/>
    <m/>
    <m/>
    <m/>
    <m/>
    <m/>
    <m/>
  </r>
  <r>
    <s v="MIA201913009"/>
    <s v="     "/>
    <n v="43649"/>
    <s v="7/3"/>
    <x v="0"/>
    <n v="0.74582175925925931"/>
    <s v="27"/>
    <n v="3"/>
    <s v="7"/>
    <x v="3"/>
    <n v="43649"/>
    <n v="0.74513888888888891"/>
    <s v="16670 ARNOLD DR in Sonoma; tree trimmers dropped limb on wire; wire broke and started small fire"/>
    <s v="     "/>
    <s v="FAS"/>
    <n v="44245"/>
    <s v="Y"/>
    <x v="0"/>
    <s v="440858"/>
    <s v="19-0074563"/>
    <m/>
    <s v="T004691278"/>
    <n v="117562245"/>
    <m/>
    <s v="     "/>
    <x v="1"/>
    <s v="PG&amp;E"/>
    <m/>
    <m/>
    <m/>
    <s v="D"/>
    <m/>
    <s v="0.26-9.99"/>
    <m/>
    <s v="Vegetation"/>
    <s v="33.a. Veg. contact"/>
    <s v="Vegetation"/>
    <s v="Contact from object"/>
    <s v="Contact - Vegetation"/>
    <m/>
    <s v="Contact - Vegetation"/>
    <s v="Conductor"/>
    <s v="Line to Line"/>
    <s v="Yes"/>
    <s v="Overhead"/>
    <x v="0"/>
    <m/>
    <m/>
    <s v="43071102"/>
    <s v="     "/>
    <s v="Non-HFTD"/>
    <x v="0"/>
    <m/>
    <m/>
    <n v="38.3232"/>
    <n v="-122.508"/>
    <s v="Sonoma"/>
    <s v="DUNBAR-1102"/>
    <s v="43071102"/>
    <n v="11000"/>
    <s v="DUNBAR 1102448"/>
    <x v="0"/>
    <m/>
    <s v="Urban"/>
    <m/>
    <m/>
    <s v="No"/>
    <m/>
    <m/>
    <m/>
    <m/>
    <m/>
    <m/>
    <m/>
    <s v="N"/>
    <s v="N"/>
    <m/>
    <m/>
    <s v="     "/>
    <s v="38.32387000"/>
    <s v="-122.50447000"/>
    <s v="Jan 24 2020 12:00AM"/>
    <s v="PGECont"/>
    <s v="NO EVIDENCE FOUND"/>
    <m/>
    <m/>
    <m/>
    <m/>
    <m/>
    <m/>
    <m/>
    <m/>
    <m/>
    <m/>
    <m/>
    <m/>
    <m/>
    <m/>
  </r>
  <r>
    <s v="20201795"/>
    <s v="     "/>
    <n v="44015"/>
    <s v="7/3"/>
    <x v="0"/>
    <n v="0.80625000000000002"/>
    <s v="27"/>
    <n v="3"/>
    <s v="7"/>
    <x v="4"/>
    <n v="44015"/>
    <n v="0.80277777777777781"/>
    <s v="L7SF: hwy 101 (CAT CANYON RD, 3/4 MI S/O PALMER SUBSTATION) in Los Alamos; wire down; pole to pole goes across frontage road; two broken poles from car impact; pole fire started when primary touched down guy"/>
    <s v="     "/>
    <s v="FAS"/>
    <m/>
    <s v="Y"/>
    <x v="1"/>
    <s v="957547"/>
    <m/>
    <m/>
    <s v="T005003901"/>
    <n v="119311517"/>
    <m/>
    <s v="     "/>
    <x v="0"/>
    <s v="PG&amp;E"/>
    <m/>
    <s v="Vegetation"/>
    <m/>
    <s v="D"/>
    <m/>
    <s v="0.26-9.99"/>
    <m/>
    <s v="Contact - 3rd Party"/>
    <s v="33.d. Vehicle contact"/>
    <s v="Contact - 3rd Party"/>
    <s v="Contact from object"/>
    <s v="Contact - Vehicle"/>
    <m/>
    <s v="Contact - Vehicle"/>
    <s v="Conductor - Primary"/>
    <m/>
    <m/>
    <s v="Overhead"/>
    <x v="3"/>
    <s v="Conductor - Primary"/>
    <m/>
    <s v="101864632"/>
    <s v="     "/>
    <s v="Non-HFTD"/>
    <x v="0"/>
    <m/>
    <m/>
    <n v="34.820799999999998"/>
    <n v="-120.289"/>
    <s v="Santa Barbara"/>
    <s v="PALMER-1101"/>
    <m/>
    <n v="12000"/>
    <m/>
    <x v="0"/>
    <m/>
    <s v="Herbaceous"/>
    <m/>
    <m/>
    <s v="No"/>
    <m/>
    <m/>
    <m/>
    <m/>
    <m/>
    <m/>
    <m/>
    <s v="N"/>
    <s v="N"/>
    <m/>
    <m/>
    <s v="     "/>
    <m/>
    <m/>
    <m/>
    <m/>
    <m/>
    <m/>
    <m/>
    <m/>
    <m/>
    <m/>
    <m/>
    <m/>
    <m/>
    <m/>
    <m/>
    <m/>
    <m/>
    <m/>
    <m/>
  </r>
  <r>
    <s v="20200715"/>
    <s v="     "/>
    <n v="44015"/>
    <s v="7/3"/>
    <x v="0"/>
    <n v="0.80625000000000002"/>
    <s v="27"/>
    <n v="3"/>
    <s v="7"/>
    <x v="4"/>
    <n v="44015"/>
    <n v="0.80972222222222223"/>
    <s v="On July 3, 2020 at 1952 hours, PG&amp;E Troublemen patrolled the Palmer 1101 Distribution Circuit number 183031101, near Cat Canyon Road in Santa Maria and Los Alamos, California. They observed a broken primary line and buck pole. Initial analysis indicated a 3rd party car pole incident occurred and resulted in a fire that was caused by the primary lines touching the down guy. The Santa Barbara County Fire Department responded to and extinguished the fire. The 112-minute outage affected 862 customers. The EC A Tags 119311511 and 119311517 were submitted to replace two broken primary poles, a buck pole, crossarms, two conductors, and the repair of one conductor. All the repairs were completed and the line was returned to service on July 4, 2020 at 0735 hours. This information is preliminary."/>
    <s v="     "/>
    <s v="FAS"/>
    <m/>
    <s v="N"/>
    <x v="0"/>
    <s v="957547"/>
    <s v="20-0068293"/>
    <m/>
    <s v="T005003901, T005003918, T005004011"/>
    <m/>
    <m/>
    <s v="     "/>
    <x v="1"/>
    <s v="PG&amp;E"/>
    <m/>
    <s v="Vegetation"/>
    <m/>
    <s v="D"/>
    <s v="D"/>
    <s v="0.26-9.99"/>
    <m/>
    <s v="Contact - 3rd Party"/>
    <s v="33.d. Vehicle contact"/>
    <s v="Contact - 3rd Party"/>
    <s v="Contact from object"/>
    <s v="Contact - Vehicle"/>
    <m/>
    <s v="Contact - Vehicle"/>
    <s v="Pole"/>
    <s v="Multi-Fault"/>
    <m/>
    <s v="Overhead"/>
    <x v="3"/>
    <s v="Pole"/>
    <s v="Conductors - Primary, Poles, Buck Pole, Crossarms"/>
    <s v="Circuit ID: 183031101, SAP ID: 101859251, 101859253"/>
    <s v="     "/>
    <s v="Non-HFTD"/>
    <x v="0"/>
    <m/>
    <m/>
    <n v="34.820799999999998"/>
    <n v="-120.289"/>
    <s v="Santa Barbara"/>
    <s v="PALMER-1101"/>
    <m/>
    <n v="12000"/>
    <m/>
    <x v="0"/>
    <s v="Santa Barbara County FD"/>
    <s v="Herbaceous"/>
    <m/>
    <m/>
    <s v="No"/>
    <m/>
    <m/>
    <m/>
    <m/>
    <m/>
    <m/>
    <m/>
    <s v="N"/>
    <s v="N"/>
    <m/>
    <m/>
    <s v="     "/>
    <m/>
    <m/>
    <m/>
    <m/>
    <m/>
    <m/>
    <m/>
    <m/>
    <m/>
    <m/>
    <m/>
    <m/>
    <m/>
    <m/>
    <m/>
    <m/>
    <m/>
    <m/>
    <m/>
  </r>
  <r>
    <s v="20200716"/>
    <s v="     "/>
    <n v="44015"/>
    <s v="7/3"/>
    <x v="0"/>
    <n v="0.98055555555555551"/>
    <s v="27"/>
    <n v="3"/>
    <s v="7"/>
    <x v="4"/>
    <n v="44015"/>
    <n v="0.97430555555555554"/>
    <s v="On July 4, 2020 at 0007 hours, a PG&amp;E Troubleman patrolled the Cottle 1701 Distribution Circuit number 163711701, near Rodden and Gibbs Road in Oakdale, California. He observed a sheared pole via a third party hit and run. Initial analysis indicates the suspect wire slapped and started a brush fire. Cal Fire responded to and extinguished the approximately 0.4 acre fire. The 164-minute outage affected 367 customers. We replaced one 50' wood pole, two 8' crossarms, 300 feet of 2 acsr overhead conductor, and one 3/8' down guy. All the repairs were completed and the line was returned to service on July 4, 2020 at 0923 hours. This information is preliminary."/>
    <s v="     "/>
    <s v="FAS"/>
    <m/>
    <s v="N"/>
    <x v="0"/>
    <m/>
    <s v="20-0068328"/>
    <m/>
    <s v="T005003976, T005003984, T005003992"/>
    <n v="119311652"/>
    <m/>
    <s v="     "/>
    <x v="1"/>
    <s v="PG&amp;E"/>
    <m/>
    <s v="Vegetation"/>
    <m/>
    <s v="D"/>
    <s v="D"/>
    <s v="0.26-9.99"/>
    <s v="chief states .38 acres"/>
    <s v="Contact - 3rd Party"/>
    <s v="33.d. Vehicle contact"/>
    <s v="Contact - 3rd Party"/>
    <s v="Contact from object"/>
    <s v="Contact - Vehicle"/>
    <m/>
    <s v="Contact - Vehicle"/>
    <s v="Pole"/>
    <s v="Force Out,Line to Ground"/>
    <m/>
    <s v="Overhead"/>
    <x v="3"/>
    <s v="Pole"/>
    <s v="Conductor - Primary, Pole, Crossarms, Guy"/>
    <s v="Circuit ID: 163711701, SAP ID: 103768910"/>
    <s v="     "/>
    <s v="Non-HFTD"/>
    <x v="0"/>
    <m/>
    <m/>
    <n v="37.7883"/>
    <n v="-120.788"/>
    <s v="Stanislaus"/>
    <s v="COTTLE-1701"/>
    <m/>
    <n v="17000"/>
    <m/>
    <x v="0"/>
    <s v="Cal Fire"/>
    <s v="Herbaceous"/>
    <m/>
    <m/>
    <s v="No"/>
    <m/>
    <m/>
    <m/>
    <m/>
    <m/>
    <m/>
    <m/>
    <s v="N"/>
    <s v="N"/>
    <m/>
    <m/>
    <s v="     "/>
    <m/>
    <m/>
    <m/>
    <m/>
    <m/>
    <m/>
    <m/>
    <m/>
    <m/>
    <m/>
    <m/>
    <m/>
    <m/>
    <m/>
    <m/>
    <m/>
    <m/>
    <m/>
    <m/>
  </r>
  <r>
    <s v="20201794"/>
    <s v="     "/>
    <n v="44015"/>
    <s v="7/3"/>
    <x v="0"/>
    <n v="0.80625000000000002"/>
    <s v="27"/>
    <n v="3"/>
    <s v="7"/>
    <x v="4"/>
    <n v="44015"/>
    <n v="0.80277777777777781"/>
    <s v="fire was caused by PG&amp;E equipment, &quot;replace 2 broken poles from car pole, fire caused by primary lines touching down guy&quot;"/>
    <s v="     "/>
    <s v="FAS"/>
    <m/>
    <s v="Y"/>
    <x v="1"/>
    <s v="957547"/>
    <s v="20-0068293"/>
    <m/>
    <s v="T005003901"/>
    <n v="119311517"/>
    <m/>
    <s v="     "/>
    <x v="0"/>
    <s v="PG&amp;E"/>
    <m/>
    <m/>
    <m/>
    <s v="D"/>
    <m/>
    <s v="0.26-9.99"/>
    <m/>
    <s v="Equipment - PG&amp;E"/>
    <s v="34.f. Pole damage or failure"/>
    <s v="Equipment - PG&amp;E"/>
    <s v="All types of equipment / facility failure"/>
    <s v="Pole failure"/>
    <s v="Pole"/>
    <m/>
    <m/>
    <s v="Multi-Fault"/>
    <m/>
    <s v="Overhead"/>
    <x v="3"/>
    <s v="Pole"/>
    <m/>
    <s v="101864632"/>
    <s v="     "/>
    <s v="Non-HFTD"/>
    <x v="0"/>
    <m/>
    <m/>
    <n v="34.820700000000002"/>
    <n v="-120.289"/>
    <s v="Santa Barbara"/>
    <s v="PALMER-1101"/>
    <m/>
    <n v="12000"/>
    <m/>
    <x v="0"/>
    <s v="Other"/>
    <s v="Herbaceous"/>
    <m/>
    <m/>
    <s v="No"/>
    <m/>
    <m/>
    <m/>
    <m/>
    <m/>
    <m/>
    <m/>
    <s v="N"/>
    <s v="N"/>
    <m/>
    <m/>
    <s v="     "/>
    <m/>
    <m/>
    <m/>
    <m/>
    <m/>
    <m/>
    <m/>
    <m/>
    <m/>
    <m/>
    <m/>
    <m/>
    <m/>
    <m/>
    <m/>
    <m/>
    <m/>
    <m/>
    <m/>
  </r>
  <r>
    <s v="20201598"/>
    <s v="     "/>
    <n v="44015"/>
    <s v="7/3"/>
    <x v="0"/>
    <n v="9.0277777777777776E-2"/>
    <s v="27"/>
    <n v="3"/>
    <s v="7"/>
    <x v="4"/>
    <n v="44015"/>
    <n v="8.4027777777777785E-2"/>
    <s v="On July 3, 2020 at 0251 hours, a PG&amp;E Troubleman patrolled the Nord 1106 12kV Distribution Circuit number 103071106, near Bay Avenue and Betty Belle in Chico. He observed a tree branch that broke through the line two poles northeast of RCO 6901 and a fire. Initial analysis indicates a large 22 DBH and 30' mature black walnut tree limb broke at the trunk and brought down the 12kV line to the ground, which started a small fire in the ground cover one span south of the tree located in the front yard of 3259 Bay Avenue. It appears that summer limb drop is the reason for the limb failure. The 393-minute outage affected 90 customers. We cleared the wire from the road and replaced two spans of 275' three phase number six copper conductor and two new 8' crossarm. We returned the line to service on July 3, 2020. This information is preliminary."/>
    <s v="     "/>
    <s v="FAS"/>
    <m/>
    <s v="Y"/>
    <x v="0"/>
    <m/>
    <s v="20-0068078"/>
    <m/>
    <s v="T005003374, T005003376"/>
    <m/>
    <m/>
    <s v="     "/>
    <x v="1"/>
    <s v="PG&amp;E"/>
    <m/>
    <s v="Vegetation"/>
    <m/>
    <s v="D"/>
    <s v="D"/>
    <s v="&lt;0.25"/>
    <s v="12'X15'"/>
    <s v="Vegetation"/>
    <s v="33.a. Veg. contact"/>
    <s v="Vegetation"/>
    <s v="Contact from object"/>
    <s v="Contact - Vegetation"/>
    <m/>
    <s v="Contact - Vegetation"/>
    <s v="Conductor - Primary"/>
    <s v="Line to Line"/>
    <m/>
    <s v="Overhead"/>
    <x v="3"/>
    <s v="Conductor - Primary"/>
    <s v="Primary overhead conductors, Crossarms"/>
    <s v="Circuit ID: 103071106, SAP ID: 100350713, 100438637"/>
    <s v="     "/>
    <s v="Non-HFTD"/>
    <x v="0"/>
    <m/>
    <m/>
    <n v="39.7622"/>
    <n v="-121.88200000000001"/>
    <s v="Butte"/>
    <s v="NORD-1106"/>
    <m/>
    <n v="12000"/>
    <m/>
    <x v="0"/>
    <s v="Unknown"/>
    <s v="Urban"/>
    <m/>
    <m/>
    <s v="No"/>
    <m/>
    <m/>
    <m/>
    <m/>
    <m/>
    <m/>
    <m/>
    <s v="N"/>
    <s v="N"/>
    <m/>
    <m/>
    <s v="     "/>
    <s v="39.76278000"/>
    <s v="-121.88233700"/>
    <s v="Jul  4 2020 12:00AM"/>
    <s v="BranchFail"/>
    <s v="LARGE 22 DBH X 30FT LONG LIMB BROKE AT TRUNK. NO SIGNS OF DECAY OUTSIDE OF LIMB, THERE WAS MINOR DECAY PRESENT DECAY INSIDE LIMB. APPEARS TO BE SUMMER LIMB DROP, THAT CAUSED LIMB TO FAIL. A SMALL 12X15 FIRE WAS STARTED ON GROUND COVER 1SP S/O/TREE IN FRONTYARD OF 3259 BAY AVE., CHICO. FIRE INVESTIGATION REPORT WAS SENT 7.30.20 W PHOTOS ATTACHED BY VPM B. SANDERS/B3S6."/>
    <s v="WALB"/>
    <s v="60"/>
    <s v="62"/>
    <s v="30"/>
    <s v="None"/>
    <s v="None"/>
    <s v="N"/>
    <s v="1"/>
    <m/>
    <s v="Valley"/>
    <s v="D"/>
    <s v="CrossArm"/>
    <s v="BareWire"/>
    <s v="0"/>
  </r>
  <r>
    <s v="SAP20202760"/>
    <s v="     "/>
    <n v="44015"/>
    <s v="7/3"/>
    <x v="0"/>
    <m/>
    <s v="27"/>
    <n v="3"/>
    <s v="7"/>
    <x v="4"/>
    <n v="44013"/>
    <m/>
    <s v="5960 Pacheco Hwy in Hollister; tree branch in wires; pole fire; blown line fuses; bent/twisted conductor"/>
    <s v="     "/>
    <s v="SAP"/>
    <n v="44580"/>
    <s v="Y"/>
    <x v="0"/>
    <s v="956296"/>
    <s v="20-0067418"/>
    <m/>
    <s v="T005002430"/>
    <n v="119296076"/>
    <m/>
    <s v="     "/>
    <x v="0"/>
    <s v="PG&amp;E"/>
    <m/>
    <m/>
    <m/>
    <s v="D"/>
    <m/>
    <s v="Structure-PG&amp;E only"/>
    <m/>
    <s v="Vegetation"/>
    <s v="33.a. Veg. contact"/>
    <s v="Vegetation"/>
    <s v="Veg. contact"/>
    <s v="Veg. contact"/>
    <m/>
    <s v="Veg. contact"/>
    <s v="Fuse"/>
    <s v="Line to Line"/>
    <s v="Yes"/>
    <s v="Overhead"/>
    <x v="0"/>
    <s v="Fuse"/>
    <m/>
    <s v="101703095"/>
    <s v="     "/>
    <s v="Non-HFTD"/>
    <x v="0"/>
    <m/>
    <m/>
    <n v="36.938400000000001"/>
    <n v="-121.387"/>
    <s v="San Benito"/>
    <s v="HOLLISTER-2104"/>
    <m/>
    <m/>
    <m/>
    <x v="0"/>
    <m/>
    <m/>
    <m/>
    <m/>
    <s v="No"/>
    <m/>
    <m/>
    <m/>
    <m/>
    <m/>
    <m/>
    <m/>
    <s v="N"/>
    <s v="N"/>
    <m/>
    <m/>
    <s v="     "/>
    <s v="36.57190000"/>
    <s v="-121.89140000"/>
    <s v="Jul  7 2020 12:00AM"/>
    <s v="PGECont"/>
    <s v="OVER MATURE"/>
    <s v="PINE"/>
    <s v="60"/>
    <s v="26"/>
    <s v="6"/>
    <m/>
    <m/>
    <m/>
    <m/>
    <m/>
    <m/>
    <m/>
    <s v="CrossArm"/>
    <s v="BareWire"/>
    <s v="2"/>
  </r>
  <r>
    <s v="20200713"/>
    <s v="     "/>
    <n v="44015"/>
    <s v="7/3"/>
    <x v="0"/>
    <n v="0.26250000000000001"/>
    <s v="27"/>
    <n v="3"/>
    <s v="7"/>
    <x v="4"/>
    <n v="44015"/>
    <n v="0.25972222222222224"/>
    <s v="On July 3, 2020 at 0618 hours, a PG&amp;E Troubleman was dispatched to the Orland B 1101 Distribution Circuit near County Road 16, Orland in response to a wire down outage. Initial analysis indicates PG&amp;E equipment failure caused the ignition. A connector failed that resulted in a small grass fire between 1 meter - &lt; 3 meters and an outage to 345 customers. The Troubleman states that primary conductor fell onto customer's fence due to a bad connector. The Troubleman stated the configuration is 6-solid copper wire with 2 solid aluminum jumpers with PG connector. Fire was suppressed by Orland Fire Department."/>
    <s v="     "/>
    <s v="FAS"/>
    <m/>
    <s v="N"/>
    <x v="0"/>
    <s v="957146"/>
    <s v="20-0068092"/>
    <m/>
    <s v="T005003408"/>
    <n v="119307999"/>
    <m/>
    <s v="     "/>
    <x v="1"/>
    <s v="PG&amp;E"/>
    <m/>
    <s v="Vegetation"/>
    <m/>
    <s v="D"/>
    <s v="D"/>
    <s v="&lt;3 meters of linear travel"/>
    <m/>
    <s v="Equipment - PG&amp;E"/>
    <s v="34.m. Connection device damage or failure"/>
    <s v="Equipment - PG&amp;E"/>
    <s v="All types of equipment / facility failure"/>
    <s v="Splice/Clamp/Connector"/>
    <s v="Splice/Clamp/Connector"/>
    <m/>
    <m/>
    <s v="Open Circuit"/>
    <m/>
    <s v="Overhead"/>
    <x v="3"/>
    <s v="Splice/Clamp/Connector"/>
    <s v="Conductor - Primary"/>
    <s v="Pole ID: 100367889"/>
    <s v="     "/>
    <s v="Non-HFTD"/>
    <x v="0"/>
    <m/>
    <m/>
    <n v="39.740400000000001"/>
    <n v="-122.209"/>
    <s v="Glenn"/>
    <s v="ORLAND-B-1101"/>
    <m/>
    <n v="12000"/>
    <m/>
    <x v="0"/>
    <s v="Orland FD"/>
    <s v="Urban"/>
    <m/>
    <m/>
    <s v="No"/>
    <m/>
    <m/>
    <m/>
    <m/>
    <m/>
    <m/>
    <m/>
    <s v="N"/>
    <s v="N"/>
    <m/>
    <m/>
    <s v="     "/>
    <m/>
    <m/>
    <m/>
    <m/>
    <m/>
    <m/>
    <m/>
    <m/>
    <m/>
    <m/>
    <m/>
    <m/>
    <m/>
    <m/>
    <m/>
    <m/>
    <m/>
    <m/>
    <m/>
  </r>
  <r>
    <s v="20200755"/>
    <s v="     "/>
    <n v="44015"/>
    <s v="7/3"/>
    <x v="0"/>
    <n v="0.23125000000000001"/>
    <s v="27"/>
    <n v="3"/>
    <s v="7"/>
    <x v="4"/>
    <n v="44015"/>
    <m/>
    <s v="On July 3, 2020 at 0533 hours, the Gold Hill-Bellota-Lockeford 115kV transmission circuit relayed  near Meiss and Dillard Rd in Wilton. A PG&amp;E Troubleman found the bottom phase 3/0 copper wire down and a small grass fire in progress, between structures 49/303-49/304. Per WSOC, the fire was dubbed the “Meiss” fire. The wire down caused the fire and it broke 4 to 5 feet out from the shoe. Forward progress on the fire was stopped at 0959 hours and the crew repaired the downed conductor from 0949 to 1438 hours. The fire was contained at 17.4 acres, under the high voltage powerlines. The T-Line M&amp;C North Valley Superintendent confirmed our wire down was ignition source. CALFIRE, Sac Metro, and Wilton Fire Department responded to and extinguished the fire. Repairs were complete by 1441 hours and the line was returned to service on July 3, 2020 at 1550 hours."/>
    <s v="     "/>
    <s v="Trans-Sub Email"/>
    <m/>
    <s v="N"/>
    <x v="0"/>
    <m/>
    <m/>
    <s v="INT-13808"/>
    <m/>
    <m/>
    <m/>
    <s v="     "/>
    <x v="1"/>
    <s v="PG&amp;E"/>
    <m/>
    <s v="Vegetation"/>
    <m/>
    <s v="T"/>
    <s v="T"/>
    <s v="10-99"/>
    <m/>
    <s v="Equipment - PG&amp;E"/>
    <s v="34.b. Conductor damage or failure"/>
    <s v="Equipment - PG&amp;E"/>
    <s v="All types of equipment / facility failure"/>
    <s v="Conductor failure-all"/>
    <s v="Conductor - Primary"/>
    <m/>
    <m/>
    <m/>
    <m/>
    <s v="Overhead"/>
    <x v="4"/>
    <s v="Conductor - Primary"/>
    <s v="Conductor - Primary"/>
    <s v="Towers: 49/303, 49/304, Circuit: Gold Hill-Bellota-Lockeford "/>
    <s v="     "/>
    <s v="Non-HFTD"/>
    <x v="0"/>
    <m/>
    <m/>
    <n v="38.463000000000001"/>
    <n v="-121.14100000000001"/>
    <s v="Sacramento"/>
    <s v="GOLD-HILL-BELLOTA-LOCKEFORD-115KV"/>
    <m/>
    <n v="115000"/>
    <s v="N/A"/>
    <x v="0"/>
    <s v="Cal Fire/Sac Metro/Wilton FD"/>
    <s v="Herbaceous"/>
    <m/>
    <m/>
    <s v="No"/>
    <s v="512"/>
    <s v="0"/>
    <s v="0"/>
    <s v="0"/>
    <s v="0"/>
    <s v="MEISS"/>
    <m/>
    <s v="N"/>
    <s v="N"/>
    <m/>
    <m/>
    <s v="     "/>
    <m/>
    <m/>
    <m/>
    <m/>
    <m/>
    <m/>
    <m/>
    <m/>
    <m/>
    <m/>
    <m/>
    <m/>
    <m/>
    <m/>
    <m/>
    <m/>
    <m/>
    <m/>
    <m/>
  </r>
  <r>
    <s v="20210974"/>
    <s v="     "/>
    <n v="44380"/>
    <s v="7/3"/>
    <x v="0"/>
    <n v="0.62152777777777779"/>
    <s v="27"/>
    <n v="3"/>
    <s v="7"/>
    <x v="5"/>
    <n v="44380"/>
    <m/>
    <s v="Pole fire. The ensuing fire was 0.25-10 acres in size. This information is preliminary. "/>
    <s v="     "/>
    <s v="FAS"/>
    <m/>
    <s v="N"/>
    <x v="0"/>
    <m/>
    <s v="21-0084690"/>
    <m/>
    <s v="T005332447, T005332655, T005332683"/>
    <n v="121663000"/>
    <m/>
    <s v="     "/>
    <x v="1"/>
    <s v="PG&amp;E"/>
    <m/>
    <s v="Other"/>
    <s v="Pole"/>
    <s v="D"/>
    <s v="D"/>
    <s v="0.26-9.99"/>
    <m/>
    <s v="Equipment - PG&amp;E"/>
    <s v="34.f. Pole damage or failure"/>
    <s v="Equipment - PG&amp;E"/>
    <s v="All types of equipment / facility failure"/>
    <s v="Pole failure"/>
    <s v="Pole"/>
    <m/>
    <m/>
    <s v="Line to Ground"/>
    <s v="N"/>
    <s v="Overhead"/>
    <x v="3"/>
    <s v="Pole"/>
    <s v="Pole, Crossarm"/>
    <s v="103818324"/>
    <s v="     "/>
    <s v="Non-HFTD"/>
    <x v="0"/>
    <m/>
    <m/>
    <n v="36.877299999999998"/>
    <n v="-119.785"/>
    <s v="Fresno"/>
    <s v="CASSIDY-2108"/>
    <m/>
    <n v="21000"/>
    <m/>
    <x v="0"/>
    <s v="Fire Department"/>
    <s v="Herbaceous"/>
    <s v="Grass fuel model"/>
    <m/>
    <s v="No"/>
    <m/>
    <m/>
    <m/>
    <m/>
    <m/>
    <m/>
    <m/>
    <s v="N"/>
    <s v="N"/>
    <m/>
    <m/>
    <s v="     "/>
    <m/>
    <m/>
    <m/>
    <m/>
    <m/>
    <m/>
    <m/>
    <m/>
    <m/>
    <m/>
    <m/>
    <m/>
    <m/>
    <m/>
    <m/>
    <m/>
    <m/>
    <m/>
    <m/>
  </r>
  <r>
    <s v="20210973"/>
    <s v="     "/>
    <n v="44380"/>
    <s v="7/3"/>
    <x v="0"/>
    <n v="0.59027777777777779"/>
    <s v="27"/>
    <n v="3"/>
    <s v="7"/>
    <x v="5"/>
    <n v="44380"/>
    <m/>
    <s v="Bird nest caused transformer to fail. The ensuing fire was 3 meters to 0.25 acre in size. This information is preliminary. "/>
    <s v="     "/>
    <s v="FAS"/>
    <m/>
    <s v="N"/>
    <x v="0"/>
    <m/>
    <s v="21-0084692"/>
    <m/>
    <s v="T005332434"/>
    <n v="121662000"/>
    <m/>
    <s v="     "/>
    <x v="1"/>
    <s v="PG&amp;E"/>
    <m/>
    <s v="Vegetation"/>
    <s v="Transformer"/>
    <s v="D"/>
    <s v="D"/>
    <s v="&lt;0.25"/>
    <s v="GRASS ONLY"/>
    <s v="Contact - Animal - Bird"/>
    <s v="33.b. Animal contact"/>
    <s v="Contact - Bird"/>
    <s v="Contact from object"/>
    <s v="Animal contact"/>
    <m/>
    <s v="Animal contact"/>
    <s v="Transformer"/>
    <s v="Force Out"/>
    <s v="Y"/>
    <s v="Overhead"/>
    <x v="3"/>
    <s v="Transformer"/>
    <s v="Transformer"/>
    <s v="101585773"/>
    <s v="     "/>
    <s v="Non-HFTD"/>
    <x v="0"/>
    <m/>
    <m/>
    <n v="38.235100000000003"/>
    <n v="-121.58199999999999"/>
    <s v="Sacramento"/>
    <s v="GRAND-ISLAND-2223"/>
    <m/>
    <n v="21000"/>
    <m/>
    <x v="0"/>
    <s v="Sacramento Fire Department"/>
    <s v="Agriculture"/>
    <s v="Brush fuel model"/>
    <s v="Grass and Brush"/>
    <s v="No"/>
    <m/>
    <m/>
    <m/>
    <m/>
    <m/>
    <m/>
    <m/>
    <s v="N"/>
    <s v="N"/>
    <m/>
    <m/>
    <s v="     "/>
    <m/>
    <m/>
    <m/>
    <m/>
    <m/>
    <m/>
    <m/>
    <m/>
    <m/>
    <m/>
    <m/>
    <m/>
    <m/>
    <m/>
    <m/>
    <m/>
    <m/>
    <m/>
    <m/>
  </r>
  <r>
    <s v="20210971"/>
    <s v="     "/>
    <n v="44380"/>
    <s v="7/3"/>
    <x v="0"/>
    <n v="0.39374999999999999"/>
    <s v="27"/>
    <n v="3"/>
    <s v="7"/>
    <x v="5"/>
    <n v="44380"/>
    <m/>
    <s v="Pole fire. The troubleman observed that there were open jumpers. The ensuing fire was structure only in size. This information is preliminary."/>
    <s v="     "/>
    <s v="FAS"/>
    <m/>
    <s v="N"/>
    <x v="0"/>
    <m/>
    <s v="21-0084664"/>
    <m/>
    <s v="T005332319"/>
    <n v="121662000"/>
    <m/>
    <s v="     "/>
    <x v="0"/>
    <s v="PG&amp;E"/>
    <m/>
    <s v="Other"/>
    <s v="Pole, Crossarm"/>
    <s v="D"/>
    <s v="D"/>
    <s v="Structure-only"/>
    <m/>
    <s v="Equipment - PG&amp;E"/>
    <s v="34.f. Pole damage or failure"/>
    <s v="Equipment - PG&amp;E"/>
    <s v="All types of equipment / facility failure"/>
    <s v="Pole failure"/>
    <s v="Pole"/>
    <m/>
    <m/>
    <s v="Force Out"/>
    <m/>
    <s v="Overhead"/>
    <x v="3"/>
    <s v="Pole"/>
    <s v="Pole, Crossarm"/>
    <m/>
    <s v="     "/>
    <s v="Non-HFTD"/>
    <x v="0"/>
    <m/>
    <m/>
    <n v="36.950800000000001"/>
    <n v="-121.73699999999999"/>
    <s v="Santa Cruz"/>
    <s v="GREEN-VALLEY-2101"/>
    <m/>
    <n v="21000"/>
    <m/>
    <x v="0"/>
    <s v="Other (Comments)-Parson"/>
    <s v="Urban"/>
    <m/>
    <m/>
    <s v="No"/>
    <m/>
    <m/>
    <m/>
    <m/>
    <m/>
    <m/>
    <m/>
    <s v="N"/>
    <s v="N"/>
    <m/>
    <m/>
    <s v="     "/>
    <m/>
    <m/>
    <m/>
    <m/>
    <m/>
    <m/>
    <m/>
    <m/>
    <m/>
    <m/>
    <m/>
    <m/>
    <m/>
    <m/>
    <m/>
    <m/>
    <m/>
    <m/>
    <m/>
  </r>
  <r>
    <s v="20210972"/>
    <s v="     "/>
    <n v="44380"/>
    <s v="7/3"/>
    <x v="0"/>
    <n v="0.42708333333333331"/>
    <s v="27"/>
    <n v="3"/>
    <s v="7"/>
    <x v="5"/>
    <m/>
    <m/>
    <s v="Pole fire. The jumper was found burned open. The ensuing fire was 3 meters to 0.25 acre in size. This information is preliminary."/>
    <s v="     "/>
    <s v="FAS"/>
    <m/>
    <s v="N"/>
    <x v="0"/>
    <m/>
    <m/>
    <m/>
    <s v="T005332344"/>
    <n v="121662000"/>
    <m/>
    <s v="     "/>
    <x v="1"/>
    <s v="PG&amp;E"/>
    <m/>
    <s v="Other"/>
    <s v="Jumper"/>
    <s v="D"/>
    <s v="D"/>
    <s v="&lt;0.25"/>
    <m/>
    <s v="Equipment - PG&amp;E"/>
    <s v="34.m. Connection device damage or failure"/>
    <s v="Equipment - PG&amp;E"/>
    <s v="All types of equipment / facility failure"/>
    <s v="Splice/Clamp/Connector"/>
    <s v="Jumper"/>
    <m/>
    <m/>
    <m/>
    <s v="N"/>
    <s v="Overhead"/>
    <x v="3"/>
    <s v="Jumper"/>
    <s v="Jumper, Ground"/>
    <s v="103781066"/>
    <s v="     "/>
    <s v="Non-HFTD"/>
    <x v="0"/>
    <m/>
    <m/>
    <n v="39.630499999999998"/>
    <n v="-121.999"/>
    <s v="Glenn"/>
    <s v="JACINTO-1101"/>
    <m/>
    <n v="12000"/>
    <m/>
    <x v="0"/>
    <s v="Glenn FD"/>
    <s v="Agriculture"/>
    <s v="Grass fuel model"/>
    <m/>
    <s v="No"/>
    <m/>
    <m/>
    <m/>
    <m/>
    <m/>
    <m/>
    <m/>
    <s v="N"/>
    <s v="N"/>
    <m/>
    <m/>
    <s v="     "/>
    <m/>
    <m/>
    <m/>
    <m/>
    <m/>
    <m/>
    <m/>
    <m/>
    <m/>
    <m/>
    <m/>
    <m/>
    <m/>
    <m/>
    <m/>
    <m/>
    <m/>
    <m/>
    <m/>
  </r>
  <r>
    <s v="20140109"/>
    <s v="     "/>
    <n v="41850"/>
    <s v="7/30"/>
    <x v="1"/>
    <n v="0.44583333333333336"/>
    <s v="31"/>
    <n v="3"/>
    <s v="7"/>
    <x v="7"/>
    <n v="41850"/>
    <n v="0.44583333333333336"/>
    <s v="Wire down, Emg Sw Log 14-47985 tom restore aftr crew made rep to wire down, Assist tag."/>
    <s v="     "/>
    <m/>
    <m/>
    <s v="N"/>
    <x v="0"/>
    <s v="1057908"/>
    <s v="14-0047985"/>
    <m/>
    <m/>
    <n v="108591616"/>
    <m/>
    <s v="     "/>
    <x v="1"/>
    <s v="PG&amp;E"/>
    <m/>
    <s v="Vegetation"/>
    <m/>
    <s v="D"/>
    <m/>
    <s v="&lt;0.25"/>
    <s v="Square Feet: ; Acreage: "/>
    <s v="Equipment - PG&amp;E"/>
    <s v="34.b. Conductor damage or failure"/>
    <s v="Equipment - PG&amp;E"/>
    <s v="All types of equipment / facility failure"/>
    <s v="Conductor"/>
    <s v="Conductor"/>
    <m/>
    <m/>
    <s v="Line to Line"/>
    <s v=" "/>
    <s v="Overhead"/>
    <x v="3"/>
    <s v="Conductor"/>
    <m/>
    <s v="101292419"/>
    <s v="     "/>
    <s v="Non-HFTD"/>
    <x v="0"/>
    <n v="300"/>
    <m/>
    <n v="39.328600000000002"/>
    <n v="-121.384"/>
    <s v="Yuba"/>
    <s v="BANGOR-1101"/>
    <s v="103191101"/>
    <n v="12000"/>
    <s v="N/A"/>
    <x v="1"/>
    <m/>
    <s v="Herbaceous"/>
    <m/>
    <m/>
    <s v="Yes"/>
    <m/>
    <m/>
    <m/>
    <m/>
    <m/>
    <m/>
    <m/>
    <s v="N"/>
    <s v="N"/>
    <m/>
    <m/>
    <s v="     "/>
    <m/>
    <m/>
    <m/>
    <m/>
    <m/>
    <m/>
    <m/>
    <m/>
    <m/>
    <m/>
    <m/>
    <m/>
    <m/>
    <m/>
    <m/>
    <m/>
    <m/>
    <m/>
    <m/>
  </r>
  <r>
    <s v="20140110"/>
    <s v="     "/>
    <n v="41850"/>
    <s v="7/30"/>
    <x v="1"/>
    <n v="0.73263888888888884"/>
    <s v="31"/>
    <n v="3"/>
    <s v="7"/>
    <x v="7"/>
    <n v="41850"/>
    <n v="0.73263888888888884"/>
    <s v="N/G regulator. Took reg offline and bypassed. Cut jumpers out. 1/4 acre grass fire put out by CalFire."/>
    <s v="     "/>
    <m/>
    <m/>
    <s v="N"/>
    <x v="0"/>
    <s v="1058290"/>
    <s v="14-0048149"/>
    <m/>
    <m/>
    <m/>
    <m/>
    <s v="     "/>
    <x v="1"/>
    <s v="PG&amp;E"/>
    <m/>
    <s v="Vegetation"/>
    <m/>
    <s v="D"/>
    <m/>
    <s v="&lt;0.25"/>
    <s v="Square Feet: ; Acreage: "/>
    <s v="Equipment - PG&amp;E"/>
    <s v="34.i._x0009_Voltage regulator / booster damage or failure"/>
    <s v="Equipment - PG&amp;E"/>
    <s v="All types of equipment / facility failure"/>
    <s v="Voltage Regulator"/>
    <s v="Voltage Regulator"/>
    <m/>
    <m/>
    <s v="Line to Ground"/>
    <s v="AT&amp;T"/>
    <s v="Overhead"/>
    <x v="3"/>
    <s v="Unknown"/>
    <m/>
    <s v="101403817"/>
    <s v="     "/>
    <s v="Non-HFTD"/>
    <x v="0"/>
    <n v="340"/>
    <m/>
    <n v="38.648299999999999"/>
    <n v="-120.693"/>
    <s v="El Dorado"/>
    <s v="APPLE-HILL-2102"/>
    <s v="153662102"/>
    <n v="21000"/>
    <s v="APPLE HILL 1104CB"/>
    <x v="1"/>
    <s v="Cal Fire Dept"/>
    <s v="Hardwood Forest"/>
    <m/>
    <m/>
    <s v="No"/>
    <m/>
    <m/>
    <m/>
    <m/>
    <m/>
    <m/>
    <m/>
    <s v="N"/>
    <s v="N"/>
    <m/>
    <m/>
    <s v="     "/>
    <m/>
    <m/>
    <m/>
    <m/>
    <m/>
    <m/>
    <m/>
    <m/>
    <m/>
    <m/>
    <m/>
    <m/>
    <m/>
    <m/>
    <m/>
    <m/>
    <m/>
    <m/>
    <m/>
  </r>
  <r>
    <s v="20140108"/>
    <s v="     "/>
    <n v="41850"/>
    <s v="7/30"/>
    <x v="1"/>
    <n v="0.19166666666666668"/>
    <s v="31"/>
    <n v="3"/>
    <s v="7"/>
    <x v="7"/>
    <n v="41850"/>
    <n v="0.19166666666666668"/>
    <s v="1 SPAN 4 ACSR DOWN BY BIRD MIDSPAN-SMALL FIRE 20'X20' @ WIRE DOWN &amp; SMALL FIRE 10'X10' BASE OF POLE"/>
    <s v="     "/>
    <m/>
    <m/>
    <s v="N"/>
    <x v="0"/>
    <s v="1057601"/>
    <s v="14-0047879"/>
    <m/>
    <m/>
    <n v="108590993"/>
    <m/>
    <s v="     "/>
    <x v="1"/>
    <s v="PG&amp;E"/>
    <m/>
    <s v="Vegetation"/>
    <m/>
    <s v="D"/>
    <m/>
    <s v="&lt;0.25"/>
    <s v="Square Feet: 20 x 20; Acreage: "/>
    <s v="Contact - Animal - Bird"/>
    <s v="33.b. Animal contact"/>
    <s v="Contact - Bird"/>
    <s v="All types of equipment / facility failure"/>
    <s v="Contact - Animal"/>
    <m/>
    <s v="Contact - Animal"/>
    <s v="Conductor"/>
    <s v="Multi-Fault"/>
    <s v="AT&amp;T"/>
    <s v="Overhead"/>
    <x v="3"/>
    <s v="Conductor"/>
    <m/>
    <s v="101699196"/>
    <s v="     "/>
    <s v="Non-HFTD"/>
    <x v="0"/>
    <m/>
    <m/>
    <n v="36.8765"/>
    <n v="-121.66500000000001"/>
    <s v="Monterey"/>
    <s v="GREEN-VALLEY-2101"/>
    <s v="83332101"/>
    <n v="21000"/>
    <s v="GREEN VALLEY 210110976"/>
    <x v="1"/>
    <m/>
    <s v="Hardwood Woodland"/>
    <m/>
    <m/>
    <s v="No"/>
    <m/>
    <m/>
    <m/>
    <m/>
    <m/>
    <m/>
    <m/>
    <s v="N"/>
    <s v="N"/>
    <m/>
    <m/>
    <s v="     "/>
    <m/>
    <m/>
    <m/>
    <m/>
    <m/>
    <m/>
    <m/>
    <m/>
    <m/>
    <m/>
    <m/>
    <m/>
    <m/>
    <m/>
    <m/>
    <m/>
    <m/>
    <m/>
    <m/>
  </r>
  <r>
    <s v="MIA20145430"/>
    <s v="     "/>
    <n v="41850"/>
    <s v="7/30"/>
    <x v="1"/>
    <n v="0.38924768518518521"/>
    <s v="31"/>
    <n v="3"/>
    <s v="7"/>
    <x v="7"/>
    <n v="41850"/>
    <n v="0.3888888888888889"/>
    <s v="GIVE TO TMAN BENEGAR TO DISC ELEC SERVICE. BURNT POLE; BURNED POLE ON GROUND SERVICE CLEARED. EMERGENCY CALL # TR4869689 "/>
    <s v="     "/>
    <s v="FAS"/>
    <n v="44258"/>
    <s v="Y"/>
    <x v="0"/>
    <m/>
    <s v="N/A"/>
    <m/>
    <s v="7081354935"/>
    <n v="108591218"/>
    <m/>
    <s v="     "/>
    <x v="0"/>
    <s v="PG&amp;E"/>
    <m/>
    <m/>
    <m/>
    <s v="D"/>
    <m/>
    <s v="Structure-PG&amp;E only"/>
    <m/>
    <s v="Equipment - PG&amp;E"/>
    <s v="34.f. Pole damage or failure"/>
    <s v="Equipment - PG&amp;E"/>
    <s v="All types of equipment / facility failure"/>
    <s v="Pole failure"/>
    <s v="Pole"/>
    <m/>
    <m/>
    <m/>
    <s v="Yes"/>
    <s v="Overhead"/>
    <x v="0"/>
    <m/>
    <m/>
    <s v="100686608"/>
    <s v="     "/>
    <s v="Non-HFTD"/>
    <x v="0"/>
    <m/>
    <m/>
    <n v="36.665599999999998"/>
    <n v="-119.376"/>
    <s v="Fresno"/>
    <s v="REEDLEY-1106"/>
    <m/>
    <n v="11000"/>
    <m/>
    <x v="0"/>
    <m/>
    <s v="Rural"/>
    <m/>
    <m/>
    <s v="No"/>
    <m/>
    <m/>
    <m/>
    <m/>
    <m/>
    <m/>
    <m/>
    <s v="N"/>
    <s v="N"/>
    <m/>
    <m/>
    <s v="     "/>
    <m/>
    <m/>
    <m/>
    <m/>
    <m/>
    <m/>
    <m/>
    <m/>
    <m/>
    <m/>
    <m/>
    <m/>
    <m/>
    <m/>
    <m/>
    <m/>
    <m/>
    <m/>
    <m/>
  </r>
  <r>
    <s v="20150244"/>
    <s v="     "/>
    <n v="42215"/>
    <s v="7/30"/>
    <x v="1"/>
    <n v="0.73472222222222228"/>
    <s v="31"/>
    <n v="3"/>
    <s v="7"/>
    <x v="2"/>
    <n v="42215"/>
    <n v="0.73472222222222228"/>
    <m/>
    <s v="     "/>
    <m/>
    <m/>
    <s v="N"/>
    <x v="0"/>
    <s v="1280420"/>
    <s v="15-0051755"/>
    <m/>
    <m/>
    <m/>
    <m/>
    <s v="     "/>
    <x v="1"/>
    <s v="PG&amp;E"/>
    <m/>
    <s v="Vegetation"/>
    <m/>
    <s v="D"/>
    <m/>
    <s v="&lt;0.25"/>
    <s v="Square Feet: ; Acreage: 0.25"/>
    <s v="Vegetation"/>
    <s v="33.a. Veg. contact"/>
    <s v="Vegetation"/>
    <s v="All types of equipment / facility failure"/>
    <s v="Contact - Vegetation"/>
    <m/>
    <s v="Contact - Vegetation"/>
    <s v="Conductor"/>
    <s v="Line to Ground"/>
    <m/>
    <s v="Overhead"/>
    <x v="3"/>
    <s v="Conductor"/>
    <m/>
    <s v="MTR 10061916"/>
    <s v="     "/>
    <s v="Non-HFTD"/>
    <x v="0"/>
    <n v="246"/>
    <m/>
    <n v="40.520299999999999"/>
    <n v="-122.233"/>
    <s v="Shasta"/>
    <s v="DESCHUTES-1104"/>
    <s v="103351104"/>
    <n v="12000"/>
    <s v="DESCHUTES 11049718"/>
    <x v="1"/>
    <m/>
    <s v="Herbaceous"/>
    <m/>
    <m/>
    <s v="No"/>
    <m/>
    <m/>
    <m/>
    <m/>
    <m/>
    <m/>
    <m/>
    <s v="N"/>
    <s v="N"/>
    <m/>
    <m/>
    <s v="     "/>
    <m/>
    <m/>
    <s v="Aug  3 2015 12:00AM"/>
    <s v="BranchFail"/>
    <s v="Valley oak overhang limb failed, falling into phase, line on ground causing 100x25 grass fire"/>
    <s v="OAKV"/>
    <s v="65"/>
    <s v="58"/>
    <s v="15"/>
    <s v="None"/>
    <s v="Slight"/>
    <s v="N"/>
    <s v="1"/>
    <m/>
    <s v="Valley"/>
    <s v="D"/>
    <s v="CrossArm"/>
    <s v="BareWire"/>
    <s v="1"/>
  </r>
  <r>
    <s v="MIA20154164"/>
    <s v="     "/>
    <n v="42215"/>
    <s v="7/30"/>
    <x v="1"/>
    <n v="0.65059027777777778"/>
    <s v="31"/>
    <n v="3"/>
    <s v="7"/>
    <x v="2"/>
    <n v="42215"/>
    <n v="0.65"/>
    <s v="19115 HIDDEN VALLEY RD in Hidden Valley; at transformer, there was electrical overload that caused connectors to arc and get burnt; there was a fire; WAITING ON TMAN"/>
    <s v="     "/>
    <s v="FAS"/>
    <n v="44266"/>
    <s v="Y"/>
    <x v="0"/>
    <s v="1280340"/>
    <s v="N/A"/>
    <m/>
    <s v="T003454473"/>
    <m/>
    <m/>
    <s v="     "/>
    <x v="0"/>
    <s v="PG&amp;E"/>
    <m/>
    <m/>
    <m/>
    <s v="D"/>
    <m/>
    <s v="Structure-PG&amp;E only"/>
    <m/>
    <s v="Equipment - Overloaded"/>
    <s v="34.m. Connection device damage or failure"/>
    <s v="Equipment - PG&amp;E"/>
    <s v="All types of equipment / facility failure"/>
    <s v="Splice/Clamp/Connector"/>
    <s v="Splice/Clamp/Connector"/>
    <m/>
    <m/>
    <m/>
    <s v="No"/>
    <s v="Overhead"/>
    <x v="0"/>
    <m/>
    <m/>
    <s v="102209307"/>
    <s v="     "/>
    <s v="Non-HFTD"/>
    <x v="0"/>
    <n v="175"/>
    <m/>
    <n v="38.799700000000001"/>
    <n v="-122.556"/>
    <s v="Lake"/>
    <s v="MIDDLETOWN-1102"/>
    <m/>
    <n v="11000"/>
    <m/>
    <x v="0"/>
    <m/>
    <s v="Rural"/>
    <m/>
    <m/>
    <s v="No"/>
    <m/>
    <m/>
    <m/>
    <m/>
    <m/>
    <m/>
    <m/>
    <s v="N"/>
    <s v="N"/>
    <m/>
    <m/>
    <s v="     "/>
    <m/>
    <m/>
    <m/>
    <m/>
    <m/>
    <m/>
    <m/>
    <m/>
    <m/>
    <m/>
    <m/>
    <m/>
    <m/>
    <m/>
    <m/>
    <m/>
    <m/>
    <m/>
    <m/>
  </r>
  <r>
    <s v="20150241"/>
    <s v="     "/>
    <n v="42215"/>
    <s v="7/30"/>
    <x v="1"/>
    <n v="0.60138888888888886"/>
    <s v="31"/>
    <n v="3"/>
    <s v="7"/>
    <x v="2"/>
    <m/>
    <m/>
    <s v="Talked with Steve Fredianni and created EC Tag. Crew on site."/>
    <s v="     "/>
    <m/>
    <m/>
    <s v="N"/>
    <x v="0"/>
    <m/>
    <m/>
    <m/>
    <m/>
    <m/>
    <m/>
    <s v="     "/>
    <x v="1"/>
    <s v="PG&amp;E"/>
    <m/>
    <s v="Vegetation"/>
    <m/>
    <s v="D"/>
    <m/>
    <s v="&lt;0.25"/>
    <s v="Square Feet: 12 x 60; Acreage: "/>
    <s v="Equipment - PG&amp;E"/>
    <s v="34.o. Other"/>
    <s v="Equipment - PG&amp;E"/>
    <s v="All types of equipment / facility failure"/>
    <m/>
    <m/>
    <m/>
    <m/>
    <m/>
    <s v="PACIFIC BELL"/>
    <s v="Overhead"/>
    <x v="1"/>
    <s v="Unknown"/>
    <m/>
    <s v="In ditch at base of pole. 12 by 60"/>
    <s v="     "/>
    <s v="Non-HFTD"/>
    <x v="0"/>
    <m/>
    <m/>
    <n v="38.3459"/>
    <n v="-122.31100000000001"/>
    <s v="Napa"/>
    <s v="PUEBLO-2103"/>
    <s v="43292103"/>
    <m/>
    <s v="N/A"/>
    <x v="1"/>
    <s v="unknown"/>
    <s v="Agriculture"/>
    <m/>
    <m/>
    <s v="No"/>
    <m/>
    <m/>
    <m/>
    <m/>
    <m/>
    <m/>
    <m/>
    <s v="N"/>
    <s v="N"/>
    <m/>
    <m/>
    <s v="     "/>
    <m/>
    <m/>
    <m/>
    <m/>
    <m/>
    <m/>
    <m/>
    <m/>
    <m/>
    <m/>
    <m/>
    <m/>
    <m/>
    <m/>
    <m/>
    <m/>
    <m/>
    <m/>
    <m/>
  </r>
  <r>
    <s v="20150242"/>
    <s v="     "/>
    <n v="42215"/>
    <s v="7/30"/>
    <x v="1"/>
    <n v="0.62152777777777779"/>
    <s v="31"/>
    <n v="3"/>
    <s v="7"/>
    <x v="2"/>
    <n v="42215"/>
    <n v="0.62152777777777779"/>
    <s v="blown oh tfr/  crew on site w/ cranston  / notified claims/"/>
    <s v="     "/>
    <m/>
    <m/>
    <s v="N"/>
    <x v="0"/>
    <s v="1280313"/>
    <s v="15-0051715"/>
    <m/>
    <m/>
    <m/>
    <s v="EI150730B"/>
    <s v="     "/>
    <x v="1"/>
    <s v="PG&amp;E"/>
    <m/>
    <s v="Building"/>
    <m/>
    <s v="D"/>
    <m/>
    <s v="Structure-only"/>
    <s v="Square Feet: ; Acreage: "/>
    <s v="Equipment - PG&amp;E"/>
    <s v="34.n. Transformer damage or failure"/>
    <s v="Equipment - PG&amp;E"/>
    <s v="All types of equipment / facility failure"/>
    <s v="Transformer"/>
    <s v="Transformer"/>
    <m/>
    <m/>
    <s v="Line to Line"/>
    <s v="0"/>
    <s v="Overhead"/>
    <x v="3"/>
    <s v="Transformer"/>
    <m/>
    <s v="103309947"/>
    <s v="     "/>
    <s v="Non-HFTD"/>
    <x v="0"/>
    <m/>
    <m/>
    <n v="38.444800000000001"/>
    <n v="-121.827"/>
    <s v="Solano"/>
    <s v="DIXON-1102"/>
    <s v="62061102"/>
    <n v="12000"/>
    <s v="DIXON 1102CB"/>
    <x v="0"/>
    <s v="Dixon FD"/>
    <s v="Urban"/>
    <m/>
    <m/>
    <s v="No"/>
    <m/>
    <m/>
    <m/>
    <m/>
    <m/>
    <m/>
    <m/>
    <s v="N"/>
    <s v="N"/>
    <m/>
    <m/>
    <s v="     "/>
    <m/>
    <m/>
    <m/>
    <m/>
    <m/>
    <m/>
    <m/>
    <m/>
    <m/>
    <m/>
    <m/>
    <m/>
    <m/>
    <m/>
    <m/>
    <m/>
    <m/>
    <m/>
    <m/>
  </r>
  <r>
    <s v="20150243"/>
    <s v="     "/>
    <n v="42215"/>
    <s v="7/30"/>
    <x v="1"/>
    <n v="0.6381944444444444"/>
    <s v="31"/>
    <n v="3"/>
    <s v="7"/>
    <x v="2"/>
    <n v="42215"/>
    <n v="0.6381944444444444"/>
    <s v="0"/>
    <s v="     "/>
    <m/>
    <m/>
    <s v="N"/>
    <x v="0"/>
    <s v="1280331"/>
    <s v="15-0051726"/>
    <m/>
    <m/>
    <m/>
    <m/>
    <s v="     "/>
    <x v="1"/>
    <s v="PG&amp;E"/>
    <m/>
    <s v="Vegetation"/>
    <m/>
    <s v="D"/>
    <m/>
    <s v="0.26-9.99"/>
    <s v="Square Feet: ; Acreage: 2"/>
    <s v="Vegetation"/>
    <s v="33.a. Veg. contact"/>
    <s v="Vegetation"/>
    <s v="All types of equipment / facility failure"/>
    <s v="Contact - Vegetation"/>
    <m/>
    <s v="Contact - Vegetation"/>
    <s v="Conductor"/>
    <s v="Line to Ground"/>
    <s v="0"/>
    <s v="Overhead"/>
    <x v="3"/>
    <s v="Conductor"/>
    <m/>
    <s v="BEHIND 272 HUGHES RD, GRASS VALLEY"/>
    <s v="     "/>
    <s v="Non-HFTD"/>
    <x v="0"/>
    <n v="330"/>
    <m/>
    <n v="39.232100000000003"/>
    <n v="-121.057"/>
    <s v="Nevada"/>
    <s v="BRUNSWICK-1110"/>
    <s v="152481110"/>
    <n v="12000"/>
    <s v="BRUNSWICK 111095576"/>
    <x v="0"/>
    <s v="GRASS VALLEY FIRE DEPT"/>
    <s v="Conifer Forest"/>
    <m/>
    <m/>
    <s v="No"/>
    <m/>
    <m/>
    <m/>
    <m/>
    <m/>
    <m/>
    <m/>
    <s v="N"/>
    <s v="N"/>
    <m/>
    <m/>
    <s v="     "/>
    <s v="39.23213600"/>
    <s v="-121.05674400"/>
    <s v="Jul 31 2015 12:00AM"/>
    <s v="TrunkFail"/>
    <s v="Mature Black Oak had trunk failure on 1 of 2 main stems. Trunk failed 35’ from ground, perpendicular to power lines."/>
    <s v="OAK"/>
    <s v="85"/>
    <s v="40"/>
    <s v="50"/>
    <s v="Moderate"/>
    <s v="Slight"/>
    <s v="N"/>
    <s v="1"/>
    <m/>
    <s v="Hillside"/>
    <s v="A"/>
    <s v="CrossArm"/>
    <s v="BareWire"/>
    <m/>
  </r>
  <r>
    <s v="20160205"/>
    <s v="     "/>
    <n v="42581"/>
    <s v="7/30"/>
    <x v="1"/>
    <n v="0.46111111111111114"/>
    <s v="31"/>
    <n v="3"/>
    <s v="7"/>
    <x v="6"/>
    <n v="42581"/>
    <n v="0.46111111111111114"/>
    <s v="PART 8 INSULATOR FAILED. MELTED. FIRE STARTED ON CROSSARM AND BOTTOM OF POLE. CALLED FOR CREW TO MAKE REPAIRS. CAN REPLACE POLE AT LATER DATE. REPLACE INSULATOR AND CROSSARM TODAY TO RESTORE POWER."/>
    <s v="     "/>
    <m/>
    <m/>
    <s v="N"/>
    <x v="0"/>
    <s v="1518951"/>
    <s v="16-0053837"/>
    <m/>
    <m/>
    <m/>
    <m/>
    <s v="     "/>
    <x v="1"/>
    <s v="PG&amp;E"/>
    <m/>
    <s v="Vegetation"/>
    <m/>
    <s v="D"/>
    <m/>
    <s v="&lt;0.25"/>
    <s v="Square Feet: ; Acreage: "/>
    <s v="Equipment - PG&amp;E"/>
    <s v="34.g. Insulator and brushing damage or failure"/>
    <s v="Equipment - PG&amp;E"/>
    <s v="All types of equipment / facility failure"/>
    <s v="Insulator"/>
    <s v="Insulator"/>
    <m/>
    <m/>
    <s v="Line to Ground"/>
    <m/>
    <s v="Overhead"/>
    <x v="3"/>
    <s v="Conductor"/>
    <m/>
    <s v="100150295"/>
    <s v="     "/>
    <s v="Non-HFTD"/>
    <x v="0"/>
    <m/>
    <m/>
    <n v="35.194099999999999"/>
    <n v="-118.913"/>
    <s v="Kern"/>
    <s v="WEEDPATCH-1101"/>
    <s v="252971101"/>
    <n v="12000"/>
    <s v="WEEDPATCH 11014574"/>
    <x v="0"/>
    <s v="N.A."/>
    <s v="Agriculture"/>
    <m/>
    <m/>
    <s v="No"/>
    <m/>
    <m/>
    <m/>
    <m/>
    <m/>
    <m/>
    <m/>
    <s v="N"/>
    <s v="N"/>
    <m/>
    <m/>
    <s v="     "/>
    <m/>
    <m/>
    <m/>
    <m/>
    <m/>
    <m/>
    <m/>
    <m/>
    <m/>
    <m/>
    <m/>
    <m/>
    <m/>
    <m/>
    <m/>
    <m/>
    <m/>
    <m/>
    <m/>
  </r>
  <r>
    <s v="SAP201614336"/>
    <s v="     "/>
    <n v="42581"/>
    <s v="7/30"/>
    <x v="1"/>
    <m/>
    <s v="31"/>
    <n v="3"/>
    <s v="7"/>
    <x v="6"/>
    <m/>
    <m/>
    <s v="Pole repaired due to pole fire; No mention of FD on site"/>
    <s v="     "/>
    <s v="SAP"/>
    <n v="44580"/>
    <s v="Y"/>
    <x v="0"/>
    <m/>
    <m/>
    <m/>
    <s v=""/>
    <n v="111828804"/>
    <m/>
    <s v="     "/>
    <x v="0"/>
    <s v="PG&amp;E"/>
    <m/>
    <m/>
    <m/>
    <s v="D"/>
    <m/>
    <s v="Structure-PG&amp;E only"/>
    <m/>
    <s v="Unknown"/>
    <s v="40.a. Unknown"/>
    <s v="Unknown"/>
    <m/>
    <m/>
    <m/>
    <m/>
    <m/>
    <m/>
    <s v="Yes"/>
    <s v="Overhead"/>
    <x v="0"/>
    <s v="Pole"/>
    <m/>
    <s v="103708943"/>
    <s v="     "/>
    <s v="Non-HFTD"/>
    <x v="0"/>
    <m/>
    <m/>
    <n v="37.780299999999997"/>
    <n v="-122.48"/>
    <s v="San Francisco"/>
    <s v="SF-K-0406"/>
    <m/>
    <m/>
    <m/>
    <x v="0"/>
    <m/>
    <m/>
    <m/>
    <m/>
    <s v="No"/>
    <m/>
    <m/>
    <m/>
    <m/>
    <m/>
    <m/>
    <m/>
    <s v="N"/>
    <s v="N"/>
    <m/>
    <m/>
    <s v="     "/>
    <m/>
    <m/>
    <m/>
    <m/>
    <m/>
    <m/>
    <m/>
    <m/>
    <m/>
    <m/>
    <m/>
    <m/>
    <m/>
    <m/>
    <m/>
    <m/>
    <m/>
    <m/>
    <m/>
  </r>
  <r>
    <s v="EIR20170079"/>
    <s v="     "/>
    <n v="42946"/>
    <s v="7/30"/>
    <x v="1"/>
    <m/>
    <s v="31"/>
    <n v="3"/>
    <s v="7"/>
    <x v="0"/>
    <m/>
    <m/>
    <s v="On Sunday, July 30, 2017 at approximately 0936 hours, there was a pole top fire in front of 5441 California Street, San Francisco.  The incident caused a sustained interruption affecting 5,069 customers on the SF Y-1138, 12KV Circuit.  PG&amp;E implemented switching procedures and restored electric service to:_x000d__x000a__x000d__x000a_     •  _x0009_2,074 customers by 0954 hours _x000d__x000a_     •  _x0009_2,345 customers by 1131 hours_x000d__x000a_     •  _x0009_510 customers by 1729 hours  _x000d__x000a__x000d__x000a_The remaining 140 customers were restored on the same day, July 30, 2017 at 2050 hours.  _x000d__x000a__x000d__x000a_The cross arm showed evidence of tracking from both outside phases resulting in a pole top fire.  PG&amp;E replaced a double cross arm extension and insulators from this incident per attached EC Notification # (Attachment 5)._x000d__x000a__x000d__x000a_This incident was reported under the Media criterion as there were reports of News Media on site.  There were no reports of any injuries or property damage.  _x000d__x000a__x000d__x000a_CPUC performed a site visit on Wednesday, August 3, 2017 with PG&amp;E. _x000d__x000a__x000d__x000a_Attached with this incident report are the following records:_x000d__x000a__x000d__x000a_     •  _x0009_2016 and 2011 inspection records (Attachments 1 and 2)_x000d__x000a_     •  _x0009_2017 and 2015 patrol records (Attachments 3 and 4)_x000d__x000a_     •  _x0009_EC Notification (Attachment 5)"/>
    <s v="     "/>
    <s v="EIR Ignitions Tracker"/>
    <n v="44288"/>
    <s v="Y"/>
    <x v="0"/>
    <s v="1842565"/>
    <s v="17-0066534"/>
    <m/>
    <s v="T004097736"/>
    <n v="113098086"/>
    <s v="EI170730A"/>
    <s v="     "/>
    <x v="0"/>
    <s v="PG&amp;E"/>
    <m/>
    <s v="Other"/>
    <m/>
    <s v="D"/>
    <m/>
    <s v="Structure-PG&amp;E only"/>
    <m/>
    <s v="Contamination"/>
    <s v="36.a. Contamination"/>
    <s v="Equipment - PG&amp;E"/>
    <m/>
    <s v="Contamination"/>
    <m/>
    <m/>
    <m/>
    <s v="Line to Line"/>
    <s v="Yes"/>
    <s v="Overhead"/>
    <x v="0"/>
    <s v="Transformer"/>
    <m/>
    <s v="101824388"/>
    <s v="     "/>
    <s v="Non-HFTD"/>
    <x v="0"/>
    <m/>
    <m/>
    <n v="37.7789"/>
    <n v="-122.471"/>
    <s v="San Francisco"/>
    <s v="LARKIN-(Y)-1138"/>
    <m/>
    <n v="12000"/>
    <s v="SF K 0405CB"/>
    <x v="0"/>
    <s v="SF FD"/>
    <s v="Urban"/>
    <m/>
    <m/>
    <s v="No"/>
    <m/>
    <m/>
    <m/>
    <m/>
    <m/>
    <m/>
    <m/>
    <s v="N"/>
    <s v="N"/>
    <m/>
    <m/>
    <s v="     "/>
    <m/>
    <m/>
    <m/>
    <m/>
    <m/>
    <m/>
    <m/>
    <m/>
    <m/>
    <m/>
    <m/>
    <m/>
    <m/>
    <m/>
    <m/>
    <m/>
    <m/>
    <m/>
    <m/>
  </r>
  <r>
    <s v="20180585"/>
    <s v="     "/>
    <n v="43311"/>
    <s v="7/30"/>
    <x v="1"/>
    <n v="0.91736111111111107"/>
    <s v="31"/>
    <n v="3"/>
    <s v="7"/>
    <x v="1"/>
    <n v="43311"/>
    <n v="0.91736111111111107"/>
    <s v="ILIS cause - &quot;Vegetation, Tree - fell into line&quot;"/>
    <s v="     "/>
    <s v="FAS"/>
    <m/>
    <s v="N"/>
    <x v="0"/>
    <s v="145526"/>
    <s v="18-0065201"/>
    <m/>
    <m/>
    <m/>
    <m/>
    <s v="     "/>
    <x v="1"/>
    <s v="PG&amp;E"/>
    <m/>
    <m/>
    <m/>
    <s v="D"/>
    <m/>
    <s v="0.26-9.99"/>
    <m/>
    <s v="Vegetation"/>
    <s v="33.a. Veg. contact"/>
    <s v="Vegetation"/>
    <s v="Contact from object"/>
    <s v="Vegetation"/>
    <m/>
    <s v="Contact - Vegetation"/>
    <s v="Conductor"/>
    <s v="Force Out"/>
    <m/>
    <s v="Overhead"/>
    <x v="3"/>
    <m/>
    <m/>
    <s v="7171"/>
    <s v="     "/>
    <s v="Non-HFTD"/>
    <x v="0"/>
    <n v="525"/>
    <m/>
    <n v="36.398299999999999"/>
    <n v="-120.947"/>
    <s v="San Benito"/>
    <s v="LOS-OSITOS-2103"/>
    <s v="182082103"/>
    <n v="21000"/>
    <s v="LOS OSITOS 21037014"/>
    <x v="1"/>
    <m/>
    <s v="Herbaceous"/>
    <m/>
    <m/>
    <s v="No"/>
    <m/>
    <m/>
    <m/>
    <m/>
    <m/>
    <m/>
    <m/>
    <s v="N"/>
    <s v="N"/>
    <m/>
    <m/>
    <s v="     "/>
    <s v="36.39416000"/>
    <s v="-120.93401000"/>
    <s v="Aug  1 2018 12:00AM"/>
    <s v="BranchFail"/>
    <s v="Evidence of failed limb from green gray pine. upon arrival the entire gray pine has been felled."/>
    <s v="PING"/>
    <s v="75"/>
    <s v="51"/>
    <s v="40"/>
    <s v="None"/>
    <s v="None"/>
    <s v="N"/>
    <s v="1"/>
    <m/>
    <s v="Plain"/>
    <s v="D"/>
    <s v="CrossArm"/>
    <s v="BareWire"/>
    <s v="3"/>
  </r>
  <r>
    <s v="20180582"/>
    <s v="     "/>
    <n v="43311"/>
    <s v="7/30"/>
    <x v="1"/>
    <m/>
    <s v="31"/>
    <n v="3"/>
    <s v="7"/>
    <x v="1"/>
    <m/>
    <m/>
    <s v="Insufficient info on record to determine cause or nature of incident"/>
    <s v="     "/>
    <s v="FAS"/>
    <m/>
    <s v="N"/>
    <x v="0"/>
    <s v="145016"/>
    <m/>
    <m/>
    <m/>
    <m/>
    <m/>
    <s v="     "/>
    <x v="1"/>
    <s v="PG&amp;E"/>
    <m/>
    <m/>
    <m/>
    <s v="D"/>
    <m/>
    <s v="Structure-only"/>
    <m/>
    <s v="Unknown - Info N/A"/>
    <s v="40.a. Unknown"/>
    <s v="Unknown"/>
    <s v="Other"/>
    <s v="Unknown"/>
    <m/>
    <m/>
    <m/>
    <m/>
    <m/>
    <m/>
    <x v="3"/>
    <m/>
    <m/>
    <m/>
    <s v="     "/>
    <s v="Non-HFTD"/>
    <x v="0"/>
    <m/>
    <m/>
    <n v="37.737000000000002"/>
    <n v="-122.188"/>
    <s v="Alameda"/>
    <s v="EDES-1111"/>
    <s v="013681111"/>
    <n v="11000"/>
    <m/>
    <x v="0"/>
    <m/>
    <s v="Urban"/>
    <m/>
    <m/>
    <s v="No"/>
    <m/>
    <m/>
    <m/>
    <m/>
    <m/>
    <m/>
    <m/>
    <s v="N"/>
    <s v="N"/>
    <m/>
    <m/>
    <s v="     "/>
    <m/>
    <m/>
    <m/>
    <m/>
    <m/>
    <m/>
    <m/>
    <m/>
    <m/>
    <m/>
    <m/>
    <m/>
    <m/>
    <m/>
    <m/>
    <m/>
    <m/>
    <m/>
    <m/>
  </r>
  <r>
    <s v="20180581"/>
    <s v="     "/>
    <n v="43311"/>
    <s v="7/30"/>
    <x v="1"/>
    <n v="0.36805555555555558"/>
    <s v="31"/>
    <n v="3"/>
    <s v="7"/>
    <x v="1"/>
    <n v="43311"/>
    <n v="0.36805555555555558"/>
    <s v="&quot;Wire on xarm outage&quot;"/>
    <s v="     "/>
    <s v="FAS"/>
    <m/>
    <s v="N"/>
    <x v="0"/>
    <s v="144901"/>
    <s v="18-0064882"/>
    <m/>
    <m/>
    <m/>
    <m/>
    <s v="     "/>
    <x v="1"/>
    <s v="PG&amp;E"/>
    <m/>
    <m/>
    <m/>
    <s v="D"/>
    <m/>
    <s v="0.26-9.99"/>
    <m/>
    <s v="Equipment - PG&amp;E"/>
    <s v="34.b. Conductor damage or failure"/>
    <s v="Equipment - PG&amp;E"/>
    <s v="All types of equipment / facility failure"/>
    <s v="Conductor"/>
    <s v="Conductor"/>
    <m/>
    <m/>
    <s v="Line to Line"/>
    <m/>
    <s v="Overhead"/>
    <x v="3"/>
    <s v="Conductor - Primary"/>
    <m/>
    <s v="6014"/>
    <s v="     "/>
    <s v="Non-HFTD"/>
    <x v="0"/>
    <n v="105"/>
    <m/>
    <n v="40.122500000000002"/>
    <n v="-123.66200000000001"/>
    <s v="Humboldt"/>
    <s v="FORT-SEWARD-1121"/>
    <s v="192321121"/>
    <n v="11000"/>
    <s v="GARBERVILLE 11016014"/>
    <x v="1"/>
    <m/>
    <s v="Conifer Forest"/>
    <m/>
    <m/>
    <s v="No"/>
    <m/>
    <m/>
    <m/>
    <m/>
    <m/>
    <m/>
    <m/>
    <s v="N"/>
    <s v="N"/>
    <m/>
    <m/>
    <s v="     "/>
    <m/>
    <m/>
    <m/>
    <m/>
    <m/>
    <m/>
    <m/>
    <m/>
    <m/>
    <m/>
    <m/>
    <m/>
    <m/>
    <m/>
    <m/>
    <m/>
    <m/>
    <m/>
    <m/>
  </r>
  <r>
    <s v="20190722"/>
    <s v="     "/>
    <n v="43676"/>
    <s v="7/30"/>
    <x v="1"/>
    <m/>
    <s v="31"/>
    <n v="3"/>
    <s v="7"/>
    <x v="3"/>
    <n v="43676"/>
    <n v="0.58611111111111114"/>
    <s v="carpole incident"/>
    <s v="     "/>
    <s v="FAS"/>
    <m/>
    <s v="N"/>
    <x v="0"/>
    <s v="475677"/>
    <s v="19-0082659"/>
    <m/>
    <s v="T004712771"/>
    <n v="0"/>
    <m/>
    <s v="     "/>
    <x v="1"/>
    <s v="PG&amp;E"/>
    <m/>
    <m/>
    <m/>
    <s v="D"/>
    <m/>
    <s v="&lt;0.25"/>
    <m/>
    <s v="Contact - 3rd Party"/>
    <s v="33.d. Vehicle contact"/>
    <s v="Contact - 3rd Party"/>
    <s v="Contact from object"/>
    <s v="Contact - Vehicle"/>
    <m/>
    <s v="Contact - Vehicle"/>
    <s v="Pole"/>
    <s v="Line to Ground"/>
    <m/>
    <s v="Overhead"/>
    <x v="3"/>
    <s v="Pole"/>
    <m/>
    <s v="103967110"/>
    <s v="     "/>
    <s v="Non-HFTD"/>
    <x v="0"/>
    <m/>
    <m/>
    <n v="40.970300000000002"/>
    <n v="-124.044"/>
    <s v="HUMBOLDT"/>
    <s v="BLUE-LAKE-1102"/>
    <m/>
    <m/>
    <s v="BLUE LAKE 1102CB"/>
    <x v="0"/>
    <m/>
    <s v="Herbaceous"/>
    <m/>
    <m/>
    <s v="No"/>
    <m/>
    <m/>
    <m/>
    <m/>
    <m/>
    <m/>
    <m/>
    <s v="N"/>
    <s v="N"/>
    <m/>
    <m/>
    <s v="     "/>
    <m/>
    <m/>
    <m/>
    <m/>
    <m/>
    <m/>
    <m/>
    <m/>
    <m/>
    <m/>
    <m/>
    <m/>
    <m/>
    <m/>
    <m/>
    <m/>
    <m/>
    <m/>
    <m/>
  </r>
  <r>
    <s v="20190719"/>
    <s v="     "/>
    <n v="43676"/>
    <s v="7/30"/>
    <x v="1"/>
    <m/>
    <s v="31"/>
    <n v="3"/>
    <s v="7"/>
    <x v="3"/>
    <n v="43676"/>
    <n v="4.2361111111111113E-2"/>
    <s v="Transformer failure"/>
    <s v="     "/>
    <s v="FAS"/>
    <m/>
    <s v="N"/>
    <x v="0"/>
    <s v="475177"/>
    <s v="19-0082406"/>
    <m/>
    <s v="T004712136"/>
    <n v="117664757"/>
    <m/>
    <s v="     "/>
    <x v="1"/>
    <s v="PG&amp;E"/>
    <m/>
    <m/>
    <m/>
    <s v="D"/>
    <m/>
    <s v="&lt;0.25"/>
    <m/>
    <s v="Equipment - PG&amp;E"/>
    <s v="34.n. Transformer damage or failure"/>
    <s v="Equipment - PG&amp;E"/>
    <s v="All types of equipment / facility failure"/>
    <s v="Transformer failure"/>
    <s v="Transformer"/>
    <m/>
    <m/>
    <s v="Line to Ground"/>
    <m/>
    <s v="Overhead"/>
    <x v="0"/>
    <s v="Transformer"/>
    <m/>
    <s v="217640530998"/>
    <s v="     "/>
    <s v="Non-HFTD"/>
    <x v="0"/>
    <m/>
    <m/>
    <n v="38.515599999999999"/>
    <n v="-122.827"/>
    <s v="SONOMA"/>
    <s v="FULTON-1101"/>
    <m/>
    <m/>
    <s v="FULTON 11024334"/>
    <x v="0"/>
    <s v="Windsor FD"/>
    <s v="Herbaceous"/>
    <m/>
    <m/>
    <s v="No"/>
    <m/>
    <m/>
    <m/>
    <m/>
    <m/>
    <m/>
    <m/>
    <s v="N"/>
    <s v="N"/>
    <m/>
    <m/>
    <s v="     "/>
    <m/>
    <m/>
    <m/>
    <m/>
    <m/>
    <m/>
    <m/>
    <m/>
    <m/>
    <m/>
    <m/>
    <m/>
    <m/>
    <m/>
    <m/>
    <m/>
    <m/>
    <m/>
    <m/>
  </r>
  <r>
    <s v="20190724"/>
    <s v="     "/>
    <n v="43676"/>
    <s v="7/30"/>
    <x v="1"/>
    <m/>
    <s v="31"/>
    <n v="3"/>
    <s v="7"/>
    <x v="3"/>
    <n v="43676"/>
    <n v="0.62847222222222221"/>
    <s v="Conductor failure"/>
    <s v="     "/>
    <s v="FAS"/>
    <m/>
    <s v="N"/>
    <x v="0"/>
    <s v="475771"/>
    <s v="19-0082688"/>
    <m/>
    <s v="T004712851"/>
    <n v="0"/>
    <m/>
    <s v="     "/>
    <x v="1"/>
    <s v="PG&amp;E"/>
    <m/>
    <m/>
    <m/>
    <s v="D"/>
    <m/>
    <s v="0.26-9.99"/>
    <m/>
    <s v="Equipment - PG&amp;E"/>
    <s v="34.b. Conductor damage or failure"/>
    <s v="Equipment - PG&amp;E"/>
    <s v="All types of equipment / facility failure"/>
    <s v="Conductor failure-all"/>
    <s v="Conductor - Primary"/>
    <m/>
    <m/>
    <s v="Line to Ground"/>
    <m/>
    <s v="Overhead"/>
    <x v="3"/>
    <s v="Conductor - Primary"/>
    <m/>
    <s v="82831109"/>
    <s v="     "/>
    <s v="Non-HFTD"/>
    <x v="0"/>
    <m/>
    <m/>
    <n v="37.450400000000002"/>
    <n v="-121.85"/>
    <s v="SANTA CLARA"/>
    <s v="MILPITAS-1109"/>
    <m/>
    <m/>
    <s v="N/A"/>
    <x v="0"/>
    <m/>
    <s v="Urban"/>
    <m/>
    <m/>
    <s v="No"/>
    <m/>
    <m/>
    <m/>
    <m/>
    <m/>
    <m/>
    <m/>
    <s v="N"/>
    <s v="N"/>
    <m/>
    <m/>
    <s v="     "/>
    <m/>
    <m/>
    <m/>
    <m/>
    <m/>
    <m/>
    <m/>
    <m/>
    <m/>
    <m/>
    <m/>
    <m/>
    <m/>
    <m/>
    <m/>
    <m/>
    <m/>
    <m/>
    <m/>
  </r>
  <r>
    <s v="20200908"/>
    <s v="     "/>
    <n v="44042"/>
    <s v="7/30"/>
    <x v="1"/>
    <n v="0.50277777777777777"/>
    <s v="31"/>
    <n v="3"/>
    <s v="7"/>
    <x v="4"/>
    <n v="44042"/>
    <m/>
    <s v="Duplicate. Reference Index #907."/>
    <s v="     "/>
    <s v="FAS"/>
    <m/>
    <s v="N"/>
    <x v="1"/>
    <s v="975392"/>
    <m/>
    <m/>
    <s v="T005024535"/>
    <m/>
    <m/>
    <s v="     "/>
    <x v="0"/>
    <s v="PG&amp;E"/>
    <m/>
    <s v="Vegetation"/>
    <m/>
    <s v="T"/>
    <m/>
    <s v="0.26-9.99"/>
    <m/>
    <s v="Duplicate"/>
    <s v="39.a. All Other"/>
    <s v="Duplicate"/>
    <m/>
    <m/>
    <m/>
    <m/>
    <m/>
    <m/>
    <m/>
    <s v="Overhead"/>
    <x v="4"/>
    <m/>
    <m/>
    <m/>
    <s v="     "/>
    <s v="Non-HFTD"/>
    <x v="0"/>
    <m/>
    <m/>
    <n v="36.017000000000003"/>
    <n v="-120.88500000000001"/>
    <s v="Monterey"/>
    <s v="COBURN-OIL-FIELDS-#1-60KV"/>
    <m/>
    <n v="60000"/>
    <s v="N/A"/>
    <x v="0"/>
    <s v="Cal Fire"/>
    <s v="Herbaceous"/>
    <m/>
    <m/>
    <s v="No"/>
    <m/>
    <m/>
    <m/>
    <m/>
    <m/>
    <s v="PANCHO"/>
    <m/>
    <s v="N"/>
    <s v="N"/>
    <m/>
    <m/>
    <s v="     "/>
    <m/>
    <m/>
    <m/>
    <m/>
    <m/>
    <m/>
    <m/>
    <m/>
    <m/>
    <m/>
    <m/>
    <m/>
    <m/>
    <m/>
    <m/>
    <m/>
    <m/>
    <m/>
    <m/>
  </r>
  <r>
    <s v="20200907"/>
    <s v="     "/>
    <n v="44042"/>
    <s v="7/30"/>
    <x v="1"/>
    <n v="0.47222222222222221"/>
    <s v="31"/>
    <n v="3"/>
    <s v="7"/>
    <x v="4"/>
    <n v="44042"/>
    <m/>
    <s v="On July 30, 2020 at 1120 hours, a PG&amp;E Troubleman was dispatched to the Coburn-Oil Fields #1 60 kV Transmission Circuit near Pancho Rico Road and Sargent Canyon Road, San Ardo in response to trouble detected on the line. Initial analysis indicates PG&amp;E equipment failure caused the ignition. An insulator flashed that resulted in a pole fire that burned until it reached the attachment hardware that resulted in one phase down and approximately 1.35 acre fire. PG&amp;E Crew cut approximately 2 feet off the top of the pole that was burnt and reframed and put the conductor back up returning the line to service at 2126 hours on July 30, 2020. PG&amp;E Engineering has evaluated the structure and a work order has been created to replace the 3 pole structure in the future. Fire was suppressed by Cal Fire Bradley Station."/>
    <s v="     "/>
    <s v="TOTL"/>
    <m/>
    <s v="N"/>
    <x v="0"/>
    <s v="975392"/>
    <m/>
    <s v="INT-13871"/>
    <s v="T005024535"/>
    <n v="119529543"/>
    <m/>
    <s v="     "/>
    <x v="1"/>
    <s v="PG&amp;E"/>
    <m/>
    <s v="Vegetation"/>
    <m/>
    <s v="T"/>
    <s v="T"/>
    <s v="0.26-9.99"/>
    <s v="1.35 Acres"/>
    <s v="Equipment - PG&amp;E"/>
    <s v="34.g. Insulator and brushing damage or failure"/>
    <s v="Equipment - PG&amp;E"/>
    <s v="All types of equipment / facility failure"/>
    <s v="Insulator failure"/>
    <s v="Insulator"/>
    <m/>
    <m/>
    <m/>
    <m/>
    <s v="Overhead"/>
    <x v="4"/>
    <s v="Insulator"/>
    <s v="Pole, Insulator"/>
    <s v="Pole ID: 24/374C"/>
    <s v="     "/>
    <s v="Non-HFTD"/>
    <x v="0"/>
    <m/>
    <m/>
    <n v="36.019100000000002"/>
    <n v="-120.877"/>
    <s v="Monterey"/>
    <s v="COBURN-OIL-FIELDS-#1-60KV"/>
    <m/>
    <n v="60000"/>
    <s v="N/A"/>
    <x v="0"/>
    <s v="Cal Fire Bradley Station"/>
    <s v="Herbaceous"/>
    <m/>
    <m/>
    <s v="No"/>
    <m/>
    <m/>
    <m/>
    <m/>
    <m/>
    <s v="PANCHO"/>
    <m/>
    <s v="N"/>
    <s v="N"/>
    <m/>
    <m/>
    <s v="     "/>
    <m/>
    <m/>
    <m/>
    <m/>
    <m/>
    <m/>
    <m/>
    <m/>
    <m/>
    <m/>
    <m/>
    <m/>
    <m/>
    <m/>
    <m/>
    <m/>
    <m/>
    <m/>
    <m/>
  </r>
  <r>
    <s v="20211152"/>
    <s v="     "/>
    <n v="44407"/>
    <s v="7/30"/>
    <x v="1"/>
    <n v="0.79374999999999996"/>
    <s v="31"/>
    <n v="3"/>
    <s v="7"/>
    <x v="5"/>
    <n v="44407"/>
    <m/>
    <s v="The overhead conductor failed. The ensuing fire was 3 meters - 0.25 acres in size. This information is preliminary. "/>
    <s v="     "/>
    <s v="FAS"/>
    <m/>
    <s v="N"/>
    <x v="0"/>
    <m/>
    <s v="21-0097767"/>
    <m/>
    <s v="T005355745, T005355762"/>
    <n v="121823000"/>
    <m/>
    <s v="     "/>
    <x v="1"/>
    <s v="PG&amp;E"/>
    <m/>
    <s v="Vegetation"/>
    <s v="Conductor"/>
    <s v="D"/>
    <s v="D"/>
    <s v="&lt;0.25"/>
    <m/>
    <s v="Vegetation"/>
    <s v="33.a. Veg. contact"/>
    <s v="Vegetation"/>
    <s v="Contact from object"/>
    <s v="Veg. contact"/>
    <m/>
    <s v="Veg. contact"/>
    <s v="Conductor - Primary"/>
    <s v="Line to Ground"/>
    <s v="Y"/>
    <s v="Overhead"/>
    <x v="3"/>
    <s v="Conductor - Primary"/>
    <s v="Conductor"/>
    <s v="101869241"/>
    <s v="     "/>
    <s v="Non-HFTD"/>
    <x v="0"/>
    <m/>
    <m/>
    <n v="35.6783"/>
    <n v="-120.529"/>
    <s v="San Luis Obispo"/>
    <s v="CHOLAME-1101"/>
    <m/>
    <n v="12000"/>
    <m/>
    <x v="0"/>
    <s v="Cal Fire"/>
    <s v="Barren/Other"/>
    <s v="Grass fuel model"/>
    <m/>
    <s v="No"/>
    <m/>
    <m/>
    <m/>
    <m/>
    <m/>
    <m/>
    <m/>
    <s v="N"/>
    <s v="N"/>
    <m/>
    <m/>
    <s v="     "/>
    <s v="35.67976800"/>
    <s v="-120.52798700"/>
    <s v="Aug  6 2021 12:00AM"/>
    <s v="TrunkFail"/>
    <s v="The leaves appeared to be green and healthy. It had missing bark and heart wood showed sighs of decay. This was an annual trim for every year since 2007. 1 of the 2 stem tree broke off 12 above ground, hitting the guy wire, causing the pole to shake and caused a spark which started a fire, and possibly the wires came in the  process. No further work is needed."/>
    <s v="WILL"/>
    <s v="35"/>
    <s v="35"/>
    <s v="17"/>
    <s v="Slight"/>
    <s v="Moderate"/>
    <s v="N"/>
    <s v="1"/>
    <m/>
    <s v="Valley"/>
    <s v="D"/>
    <s v="CrossArm"/>
    <s v="BareWire"/>
    <s v="4"/>
  </r>
  <r>
    <s v="20211150"/>
    <s v="     "/>
    <n v="44407"/>
    <s v="7/30"/>
    <x v="1"/>
    <n v="0.72013888888888888"/>
    <s v="31"/>
    <n v="3"/>
    <s v="7"/>
    <x v="5"/>
    <n v="44407"/>
    <m/>
    <s v="Connector burned open, damaging conductor and other connections. This information is preliminary. OIS: 1424097; ILIS: 21-0097761; FOID: T005355665 (J1T6); OIS: 31548480; EC: 121822835; PM: 35278257, 31548480; Circuit ID: 152481107; SAP Pole ID: 100073902; County: Nevada; Division: Sierra; New Transformer S/N #: PP21A192080"/>
    <s v="     "/>
    <s v="FAS"/>
    <m/>
    <s v="N"/>
    <x v="0"/>
    <m/>
    <s v="21-0097761"/>
    <m/>
    <s v="T005355665"/>
    <n v="121823000"/>
    <m/>
    <s v="     "/>
    <x v="1"/>
    <s v="PG&amp;E"/>
    <m/>
    <s v="Other"/>
    <s v="Connector"/>
    <s v="D"/>
    <s v="D"/>
    <s v="&lt;3 meters of linear travel"/>
    <m/>
    <s v="Equipment - Overloaded"/>
    <s v="34.m. Connection device damage or failure"/>
    <s v="Equipment - PG&amp;E"/>
    <s v="All types of equipment / facility failure"/>
    <s v="Splice/Clamp/Connector"/>
    <s v="Splice/Clamp/Connector"/>
    <m/>
    <m/>
    <s v="Line to Ground"/>
    <s v="Y"/>
    <s v="Overhead"/>
    <x v="1"/>
    <s v="Splice/Clamp/Connector"/>
    <s v="Connector, Transformer, Cutouts, Crossarm, Conductor"/>
    <s v="100073902"/>
    <s v="     "/>
    <s v="Non-HFTD"/>
    <x v="0"/>
    <n v="330"/>
    <m/>
    <n v="39.215200000000003"/>
    <n v="-121.059"/>
    <s v="Nevada"/>
    <s v="BRUNSWICK-1107"/>
    <m/>
    <m/>
    <s v="N/A"/>
    <x v="0"/>
    <s v="Grass Valley FD"/>
    <s v="Urban"/>
    <s v="Fire-resistive fuel bed"/>
    <m/>
    <s v="No"/>
    <m/>
    <m/>
    <m/>
    <m/>
    <m/>
    <m/>
    <m/>
    <s v="N"/>
    <s v="N"/>
    <m/>
    <m/>
    <s v="     "/>
    <m/>
    <m/>
    <m/>
    <m/>
    <m/>
    <m/>
    <m/>
    <m/>
    <m/>
    <m/>
    <m/>
    <m/>
    <m/>
    <m/>
    <m/>
    <m/>
    <m/>
    <m/>
    <m/>
  </r>
  <r>
    <s v="20211149"/>
    <s v="     "/>
    <n v="44407"/>
    <s v="7/30"/>
    <x v="1"/>
    <n v="0.50555555555555554"/>
    <s v="31"/>
    <n v="3"/>
    <s v="7"/>
    <x v="5"/>
    <n v="44407"/>
    <m/>
    <s v="Mylar balloons were found on line and there was a small brush fire on the side of the highway, about 8' x 40'. This information is preliminary. OIS: 1422680; FOID: T005355403 (SCSH); Circuit ID: 252721116, SAP ID: 103792214; Division/County: Kern"/>
    <s v="     "/>
    <s v="FAS"/>
    <m/>
    <s v="N"/>
    <x v="0"/>
    <m/>
    <m/>
    <m/>
    <s v="T005355403"/>
    <m/>
    <m/>
    <s v="     "/>
    <x v="1"/>
    <s v="PG&amp;E"/>
    <m/>
    <s v="Vegetation"/>
    <s v="Conductor"/>
    <s v="D"/>
    <s v="D"/>
    <s v="&lt;0.25"/>
    <s v="aprox 8' x 40'"/>
    <s v="Contact - 3rd Party"/>
    <s v="33.c. Balloon contact"/>
    <s v="Contact - 3rd Party"/>
    <s v="Contact from object"/>
    <s v="Balloon contact"/>
    <m/>
    <s v="Balloon contact"/>
    <s v="Conductor - Primary"/>
    <m/>
    <s v="Y"/>
    <s v="Overhead"/>
    <x v="3"/>
    <s v="Conductor - Primary"/>
    <s v="Conductor"/>
    <s v="103792214"/>
    <s v="     "/>
    <s v="Non-HFTD"/>
    <x v="0"/>
    <m/>
    <m/>
    <n v="35.438200000000002"/>
    <n v="-119.075"/>
    <s v="Kern"/>
    <s v="KERN-OIL-1116"/>
    <m/>
    <n v="12000"/>
    <m/>
    <x v="0"/>
    <s v="Kern County FD"/>
    <s v="Agriculture"/>
    <s v="Fire-resistive fuel bed"/>
    <m/>
    <s v="No"/>
    <m/>
    <m/>
    <m/>
    <m/>
    <m/>
    <m/>
    <m/>
    <s v="N"/>
    <s v="N"/>
    <m/>
    <m/>
    <s v="     "/>
    <m/>
    <m/>
    <m/>
    <m/>
    <m/>
    <m/>
    <m/>
    <m/>
    <m/>
    <m/>
    <m/>
    <m/>
    <m/>
    <m/>
    <m/>
    <m/>
    <m/>
    <m/>
    <m/>
  </r>
  <r>
    <s v="20140112"/>
    <s v="     "/>
    <n v="41851"/>
    <s v="7/31"/>
    <x v="1"/>
    <n v="0.625"/>
    <s v="31"/>
    <n v="3"/>
    <s v="7"/>
    <x v="7"/>
    <n v="41851"/>
    <n v="0.625"/>
    <s v="tree thru open wire secondary"/>
    <s v="     "/>
    <m/>
    <m/>
    <s v="N"/>
    <x v="0"/>
    <s v="1058938"/>
    <s v="14-0048406"/>
    <m/>
    <m/>
    <n v="108594043"/>
    <m/>
    <s v="     "/>
    <x v="1"/>
    <s v="PG&amp;E"/>
    <m/>
    <s v="Vegetation"/>
    <m/>
    <s v="D"/>
    <m/>
    <s v="&lt;0.25"/>
    <s v="Square Feet: ; Acreage: 0.006"/>
    <s v="Vegetation"/>
    <s v="33.a. Veg. contact"/>
    <s v="Vegetation"/>
    <s v="All types of equipment / facility failure"/>
    <s v="Contact - Vegetation"/>
    <m/>
    <s v="Contact - Vegetation"/>
    <s v="Conductor"/>
    <s v="Line to Ground"/>
    <s v="AT&amp;T"/>
    <s v="Overhead"/>
    <x v="1"/>
    <s v="Conductor"/>
    <m/>
    <s v="102164900"/>
    <s v="     "/>
    <s v="Non-HFTD"/>
    <x v="0"/>
    <n v="175"/>
    <m/>
    <n v="39.042400000000001"/>
    <n v="-122.92100000000001"/>
    <s v="Lake"/>
    <s v="HARTLEY-1101"/>
    <s v="43211101"/>
    <m/>
    <s v="N/A"/>
    <x v="0"/>
    <s v="Lakeport Fire Dept."/>
    <s v="Urban"/>
    <m/>
    <m/>
    <s v="No"/>
    <m/>
    <m/>
    <m/>
    <m/>
    <m/>
    <m/>
    <m/>
    <s v="N"/>
    <s v="N"/>
    <m/>
    <m/>
    <s v="     "/>
    <s v="39.04242000"/>
    <s v="-122.92059000"/>
    <s v="Aug  4 2014 12:00AM"/>
    <s v="BranchFail"/>
    <s v="A normal appearing Austrian pine on the West end of a stand alone x-arm secondary span dropped two branches; one 12&quot; branch took down the customers service cable and the other 9&quot; branch took down all three open wire secondary phases, which  resulted in a small, non-significant, grass fire in the front yard @ 610 First Street."/>
    <s v="PINE"/>
    <s v="60"/>
    <s v="27"/>
    <s v="12"/>
    <s v="None"/>
    <s v="None"/>
    <s v="N"/>
    <s v="1"/>
    <m/>
    <s v="Other"/>
    <s v="D"/>
    <s v="CrossArm"/>
    <s v="BareWire"/>
    <s v="7"/>
  </r>
  <r>
    <s v="20140113"/>
    <s v="     "/>
    <n v="41851"/>
    <s v="7/31"/>
    <x v="1"/>
    <n v="0.92222222222222228"/>
    <s v="31"/>
    <n v="3"/>
    <s v="7"/>
    <x v="7"/>
    <n v="41851"/>
    <n v="0.92222222222222228"/>
    <s v="tree accross 12kv mainline,wire down,crew to repair"/>
    <s v="     "/>
    <m/>
    <m/>
    <s v="N"/>
    <x v="0"/>
    <s v="1059160"/>
    <s v="14-0048465"/>
    <m/>
    <m/>
    <m/>
    <m/>
    <s v="     "/>
    <x v="1"/>
    <s v="PG&amp;E"/>
    <m/>
    <s v="Vegetation"/>
    <m/>
    <s v="D"/>
    <m/>
    <s v="0.26-9.99"/>
    <s v="Square Feet: ; Acreage: 1.5"/>
    <s v="Vegetation"/>
    <s v="33.a. Veg. contact"/>
    <s v="Vegetation"/>
    <s v="All types of equipment / facility failure"/>
    <s v="Contact - Vegetation"/>
    <m/>
    <s v="Contact - Vegetation"/>
    <s v="Conductor"/>
    <s v="Line to Ground"/>
    <s v=" "/>
    <s v="Overhead"/>
    <x v="3"/>
    <s v="Conductor"/>
    <m/>
    <s v="4 SPANS SOUTH OF LR-2404"/>
    <s v="     "/>
    <s v="Non-HFTD"/>
    <x v="0"/>
    <n v="360"/>
    <m/>
    <n v="38.534300000000002"/>
    <n v="-120.057"/>
    <s v="Alpine"/>
    <s v="PLACER-1101"/>
    <s v="163692101"/>
    <n v="12000"/>
    <s v="PLACER 1101CB"/>
    <x v="0"/>
    <m/>
    <s v="Conifer Forest"/>
    <m/>
    <m/>
    <s v="No"/>
    <m/>
    <m/>
    <m/>
    <m/>
    <m/>
    <m/>
    <m/>
    <s v="N"/>
    <s v="N"/>
    <m/>
    <m/>
    <s v="     "/>
    <s v="38.53428000"/>
    <s v="-120.05708000"/>
    <s v="Aug  4 2014 12:00AM"/>
    <s v="TrunkFail"/>
    <s v="A green, healthy, gray pine 43ft off of the lines had a complete trunk failure 28ft above ground level. The top fell across a 3way pole. The mainline running south to north appears to have stayed intact holding the tree top up but one phase on a tap running east broke and was on the ground. A vegetation fire of approximately 1.5 acres resulted from the outage. The tree has no trim history."/>
    <s v="PING"/>
    <s v="72"/>
    <s v="18"/>
    <s v="43"/>
    <s v="Moderate"/>
    <s v="None"/>
    <s v="N"/>
    <s v="1"/>
    <m/>
    <s v="Hillside"/>
    <s v="C"/>
    <s v="CrossArm"/>
    <s v="BareWire"/>
    <s v="4"/>
  </r>
  <r>
    <s v="SAP201420801"/>
    <s v="     "/>
    <n v="41851"/>
    <s v="7/31"/>
    <x v="1"/>
    <m/>
    <s v="31"/>
    <n v="3"/>
    <s v="7"/>
    <x v="7"/>
    <n v="41849"/>
    <m/>
    <s v="Crossarm replaced due to pole fire; broken insulator and crossarm"/>
    <s v="     "/>
    <s v="SAP"/>
    <n v="44580"/>
    <s v="Y"/>
    <x v="0"/>
    <s v="4868286"/>
    <s v="N/A"/>
    <m/>
    <s v="T003166611"/>
    <n v="108590489"/>
    <m/>
    <s v="     "/>
    <x v="0"/>
    <s v="PG&amp;E"/>
    <m/>
    <m/>
    <m/>
    <s v="D"/>
    <m/>
    <s v="Structure-PG&amp;E only"/>
    <m/>
    <s v="Equipment - PG&amp;E"/>
    <s v="34.h. Crossarm damage or failure"/>
    <s v="Equipment - PG&amp;E"/>
    <s v="Crossarm failure"/>
    <s v="Crossarm failure"/>
    <s v="Insulator"/>
    <m/>
    <m/>
    <m/>
    <s v="No"/>
    <s v="Overhead"/>
    <x v="0"/>
    <s v="Insulator"/>
    <m/>
    <s v="101123320"/>
    <s v="     "/>
    <s v="Non-HFTD"/>
    <x v="0"/>
    <m/>
    <m/>
    <n v="36.8705"/>
    <n v="-119.82"/>
    <s v="Madera"/>
    <s v="FIGARDEN-2112"/>
    <m/>
    <m/>
    <m/>
    <x v="0"/>
    <m/>
    <m/>
    <m/>
    <m/>
    <s v="No"/>
    <m/>
    <m/>
    <m/>
    <m/>
    <m/>
    <m/>
    <m/>
    <s v="N"/>
    <s v="N"/>
    <m/>
    <m/>
    <s v="     "/>
    <m/>
    <m/>
    <m/>
    <m/>
    <m/>
    <m/>
    <m/>
    <m/>
    <m/>
    <m/>
    <m/>
    <m/>
    <m/>
    <m/>
    <m/>
    <m/>
    <m/>
    <m/>
    <m/>
  </r>
  <r>
    <s v="20140111"/>
    <s v="     "/>
    <n v="41851"/>
    <s v="7/31"/>
    <x v="1"/>
    <n v="0.52847222222222223"/>
    <s v="31"/>
    <n v="3"/>
    <s v="7"/>
    <x v="7"/>
    <n v="41851"/>
    <n v="0.52847222222222223"/>
    <s v="car pole wire and  pole on grnd"/>
    <s v="     "/>
    <m/>
    <m/>
    <s v="N"/>
    <x v="0"/>
    <s v="1058874"/>
    <s v="14-0048365"/>
    <m/>
    <m/>
    <m/>
    <m/>
    <s v="     "/>
    <x v="1"/>
    <s v="PG&amp;E"/>
    <m/>
    <s v="Vegetation"/>
    <m/>
    <s v="D"/>
    <m/>
    <s v="&lt;0.25"/>
    <s v="Square Feet: ; Acreage: "/>
    <s v="Contact - 3rd Party"/>
    <s v="33.d. Vehicle contact"/>
    <s v="Contact - 3rd Party"/>
    <s v="All types of equipment / facility failure"/>
    <s v="Contact - Vehicle"/>
    <m/>
    <s v="Contact - Vehicle"/>
    <s v="Pole"/>
    <s v="Line to Line"/>
    <s v=" "/>
    <s v="Overhead"/>
    <x v="3"/>
    <s v="Conductor"/>
    <m/>
    <s v="102295755"/>
    <s v="     "/>
    <s v="Non-HFTD"/>
    <x v="0"/>
    <m/>
    <m/>
    <n v="37.8782"/>
    <n v="-122.46299999999999"/>
    <s v="Marin"/>
    <s v="ALTO-1123"/>
    <s v="42031121"/>
    <n v="12000"/>
    <s v="ALTO 112087204"/>
    <x v="0"/>
    <s v="Tiburon"/>
    <s v="Urban"/>
    <m/>
    <m/>
    <s v="No"/>
    <m/>
    <m/>
    <m/>
    <m/>
    <m/>
    <m/>
    <m/>
    <s v="N"/>
    <s v="N"/>
    <m/>
    <m/>
    <s v="     "/>
    <m/>
    <m/>
    <m/>
    <m/>
    <m/>
    <m/>
    <m/>
    <m/>
    <m/>
    <m/>
    <m/>
    <m/>
    <m/>
    <m/>
    <m/>
    <m/>
    <m/>
    <m/>
    <m/>
  </r>
  <r>
    <s v="20150248"/>
    <s v="     "/>
    <n v="42216"/>
    <s v="7/31"/>
    <x v="1"/>
    <n v="0.81666666666666665"/>
    <s v="31"/>
    <n v="3"/>
    <s v="7"/>
    <x v="2"/>
    <m/>
    <m/>
    <s v="NEED CREW TO REPAIR WIRE DOWN OPENED TX MADE SAFE"/>
    <s v="     "/>
    <m/>
    <m/>
    <s v="N"/>
    <x v="0"/>
    <s v="1281024"/>
    <m/>
    <m/>
    <m/>
    <m/>
    <m/>
    <s v="     "/>
    <x v="1"/>
    <s v="PG&amp;E"/>
    <m/>
    <s v="Vegetation"/>
    <m/>
    <s v="D"/>
    <m/>
    <s v="&lt;0.25"/>
    <s v="Square Feet: ; Acreage: "/>
    <s v="Equipment - PG&amp;E"/>
    <s v="34.o. Other"/>
    <s v="Equipment - PG&amp;E"/>
    <s v="All types of equipment / facility failure"/>
    <m/>
    <m/>
    <m/>
    <m/>
    <m/>
    <s v="PACIFIC BELL"/>
    <s v="Overhead"/>
    <x v="1"/>
    <s v="Conductor"/>
    <m/>
    <s v="100164905"/>
    <s v="     "/>
    <s v="Non-HFTD"/>
    <x v="0"/>
    <m/>
    <m/>
    <n v="35.398600000000002"/>
    <n v="-118.99"/>
    <s v="Kern"/>
    <s v="BAKERSFIELD-1102"/>
    <s v="253371102"/>
    <m/>
    <s v="N/A"/>
    <x v="0"/>
    <s v="CITY OF BAKERSFIELD"/>
    <s v="Urban"/>
    <m/>
    <m/>
    <s v="No"/>
    <m/>
    <m/>
    <m/>
    <m/>
    <m/>
    <m/>
    <m/>
    <s v="N"/>
    <s v="N"/>
    <m/>
    <m/>
    <s v="     "/>
    <m/>
    <m/>
    <m/>
    <m/>
    <m/>
    <m/>
    <m/>
    <m/>
    <m/>
    <m/>
    <m/>
    <m/>
    <m/>
    <m/>
    <m/>
    <m/>
    <m/>
    <m/>
    <m/>
  </r>
  <r>
    <s v="20150247"/>
    <s v="     "/>
    <n v="42216"/>
    <s v="7/31"/>
    <x v="1"/>
    <n v="0.6645833333333333"/>
    <s v="31"/>
    <n v="3"/>
    <s v="7"/>
    <x v="2"/>
    <m/>
    <m/>
    <s v="0"/>
    <s v="     "/>
    <m/>
    <m/>
    <s v="N"/>
    <x v="0"/>
    <s v="1280925"/>
    <m/>
    <m/>
    <m/>
    <m/>
    <m/>
    <s v="     "/>
    <x v="1"/>
    <s v="PG&amp;E"/>
    <m/>
    <s v="Vegetation"/>
    <m/>
    <s v="D"/>
    <m/>
    <s v="&lt;3 meters of linear travel"/>
    <s v="Square Feet: ; Acreage: "/>
    <s v="Equipment - PG&amp;E"/>
    <s v="34.b. Conductor damage or failure"/>
    <s v="Equipment - PG&amp;E"/>
    <s v="All types of equipment / facility failure"/>
    <s v="Conductor"/>
    <s v="Conductor"/>
    <m/>
    <m/>
    <m/>
    <s v="PACIFIC BELL"/>
    <s v="Overhead"/>
    <x v="1"/>
    <s v="Conductor"/>
    <m/>
    <s v="100856564"/>
    <s v="     "/>
    <s v="Non-HFTD"/>
    <x v="0"/>
    <m/>
    <m/>
    <n v="36.797400000000003"/>
    <n v="-119.819"/>
    <s v="Fresno"/>
    <s v="ASHLAN-AVENUE-2119"/>
    <s v="252052119"/>
    <m/>
    <s v="N/A"/>
    <x v="0"/>
    <s v="fresno fire dept"/>
    <s v="Urban"/>
    <m/>
    <m/>
    <s v="No"/>
    <m/>
    <m/>
    <m/>
    <m/>
    <m/>
    <m/>
    <m/>
    <s v="N"/>
    <s v="N"/>
    <m/>
    <m/>
    <s v="     "/>
    <m/>
    <m/>
    <m/>
    <m/>
    <m/>
    <m/>
    <m/>
    <m/>
    <m/>
    <m/>
    <m/>
    <m/>
    <m/>
    <m/>
    <m/>
    <m/>
    <m/>
    <m/>
    <m/>
  </r>
  <r>
    <s v="MIA20163452"/>
    <s v="     "/>
    <n v="42582"/>
    <s v="7/31"/>
    <x v="1"/>
    <n v="0.24658564814814815"/>
    <s v="32"/>
    <n v="3"/>
    <s v="7"/>
    <x v="6"/>
    <n v="42582"/>
    <n v="0.24652777777777779"/>
    <s v="L7SF: 637 N SAN PEDRO ST in San Jose; capactior/cap bank burned and had to be replaced; BLWN XFRMR ON FIRE"/>
    <s v="     "/>
    <s v="FAS"/>
    <n v="44252"/>
    <s v="Y"/>
    <x v="0"/>
    <s v="1519305"/>
    <s v="N/A"/>
    <m/>
    <s v="T003742963"/>
    <m/>
    <m/>
    <s v="     "/>
    <x v="0"/>
    <s v="PG&amp;E"/>
    <m/>
    <m/>
    <m/>
    <s v="D"/>
    <m/>
    <s v="Structure-PG&amp;E only"/>
    <m/>
    <s v="Equipment - PG&amp;E"/>
    <s v="34.a. Capacitor bank damage or failure"/>
    <s v="Equipment - PG&amp;E"/>
    <s v="All types of equipment / facility failure"/>
    <s v="Capacitor bank failure"/>
    <s v="Transformer"/>
    <m/>
    <m/>
    <m/>
    <s v="No"/>
    <s v="Overhead"/>
    <x v="0"/>
    <m/>
    <m/>
    <s v="100568176"/>
    <s v="     "/>
    <s v="Non-HFTD"/>
    <x v="0"/>
    <m/>
    <m/>
    <n v="37.346200000000003"/>
    <n v="-121.901"/>
    <s v="Santa Clara"/>
    <s v="SAN-JOSE-B-1109"/>
    <m/>
    <n v="11000"/>
    <m/>
    <x v="0"/>
    <m/>
    <s v="Urban"/>
    <m/>
    <m/>
    <s v="No"/>
    <m/>
    <m/>
    <m/>
    <m/>
    <m/>
    <m/>
    <m/>
    <s v="N"/>
    <s v="N"/>
    <m/>
    <m/>
    <s v="     "/>
    <m/>
    <m/>
    <m/>
    <m/>
    <m/>
    <m/>
    <m/>
    <m/>
    <m/>
    <m/>
    <m/>
    <m/>
    <m/>
    <m/>
    <m/>
    <m/>
    <m/>
    <m/>
    <m/>
  </r>
  <r>
    <s v="20170253"/>
    <s v="     "/>
    <n v="42947"/>
    <s v="7/31"/>
    <x v="1"/>
    <m/>
    <s v="31"/>
    <n v="3"/>
    <s v="7"/>
    <x v="0"/>
    <n v="42947"/>
    <n v="0.59027777777777779"/>
    <s v="HAWK GOT BETWEEN PHASES. PWR OK UPON ARRIVAL. STARTED A SMALL FIRE. BIRD TAG MADE TO RAPTOR POLE"/>
    <s v="     "/>
    <m/>
    <m/>
    <s v="N"/>
    <x v="0"/>
    <s v="1843256"/>
    <m/>
    <m/>
    <m/>
    <m/>
    <m/>
    <s v="     "/>
    <x v="1"/>
    <s v="PG&amp;E"/>
    <m/>
    <s v="Vegetation"/>
    <m/>
    <s v="D"/>
    <m/>
    <s v="&lt;0.25"/>
    <s v="Square Feet: ; Acreage: "/>
    <s v="Contact - Animal - Bird"/>
    <s v="33.b. Animal contact"/>
    <s v="Contact - Bird"/>
    <s v="All types of equipment / facility failure"/>
    <s v="Contact - Animal"/>
    <m/>
    <s v="Contact - Animal"/>
    <s v="Conductor"/>
    <m/>
    <s v="Unknown"/>
    <s v="Overhead"/>
    <x v="3"/>
    <s v="Conductor"/>
    <m/>
    <s v="100695130"/>
    <s v="     "/>
    <s v="Non-HFTD"/>
    <x v="0"/>
    <m/>
    <m/>
    <n v="35.978700000000003"/>
    <n v="-120.111"/>
    <s v="Kings"/>
    <s v="AVENAL-2101"/>
    <s v="255002101"/>
    <n v="21000"/>
    <m/>
    <x v="0"/>
    <s v="N.A."/>
    <s v="Barren/Other"/>
    <m/>
    <m/>
    <s v="No"/>
    <m/>
    <m/>
    <m/>
    <m/>
    <m/>
    <m/>
    <m/>
    <s v="N"/>
    <s v="N"/>
    <m/>
    <m/>
    <s v="     "/>
    <m/>
    <m/>
    <m/>
    <m/>
    <m/>
    <m/>
    <m/>
    <m/>
    <m/>
    <m/>
    <m/>
    <m/>
    <m/>
    <m/>
    <m/>
    <m/>
    <m/>
    <m/>
    <m/>
  </r>
  <r>
    <s v="20170252"/>
    <s v="     "/>
    <n v="42947"/>
    <s v="7/31"/>
    <x v="1"/>
    <m/>
    <s v="31"/>
    <n v="3"/>
    <s v="7"/>
    <x v="0"/>
    <m/>
    <m/>
    <s v="Replace N/G service sleeve connection 1/0 Al to 2 Str Cu. Arcing cause brush fire at base of pole. 18' by 33' brush fire. Meter # 762T66."/>
    <s v="     "/>
    <m/>
    <m/>
    <s v="N"/>
    <x v="0"/>
    <m/>
    <m/>
    <m/>
    <m/>
    <m/>
    <m/>
    <s v="     "/>
    <x v="1"/>
    <s v="PG&amp;E"/>
    <m/>
    <s v="Vegetation"/>
    <m/>
    <s v="D"/>
    <m/>
    <s v="&lt;0.25"/>
    <s v="Square Feet: 18x33; Acreage: "/>
    <s v="Equipment - PG&amp;E"/>
    <s v="34.m. Connection device damage or failure"/>
    <s v="Equipment - PG&amp;E"/>
    <s v="All types of equipment / facility failure"/>
    <s v="Splice/Clamp/Connector"/>
    <s v="Splice/Clamp/Connector"/>
    <m/>
    <m/>
    <m/>
    <s v="Unknown"/>
    <s v="Overhead"/>
    <x v="1"/>
    <s v="Conductor"/>
    <m/>
    <s v="101679025"/>
    <s v="     "/>
    <s v="Non-HFTD"/>
    <x v="0"/>
    <m/>
    <m/>
    <n v="37.097099999999998"/>
    <n v="-122.28"/>
    <s v="Santa Cruz"/>
    <s v="POINT-MORETTI-1101"/>
    <s v="82931101"/>
    <m/>
    <s v="N/A"/>
    <x v="0"/>
    <s v="N.A."/>
    <s v="Urban"/>
    <m/>
    <m/>
    <s v="No"/>
    <m/>
    <m/>
    <m/>
    <m/>
    <m/>
    <m/>
    <m/>
    <s v="N"/>
    <s v="N"/>
    <m/>
    <m/>
    <s v="     "/>
    <m/>
    <m/>
    <m/>
    <m/>
    <m/>
    <m/>
    <m/>
    <m/>
    <m/>
    <m/>
    <m/>
    <m/>
    <m/>
    <m/>
    <m/>
    <m/>
    <m/>
    <m/>
    <m/>
  </r>
  <r>
    <s v="20180588"/>
    <s v="     "/>
    <n v="43312"/>
    <s v="7/31"/>
    <x v="1"/>
    <n v="0.33124999999999999"/>
    <s v="31"/>
    <n v="3"/>
    <s v="7"/>
    <x v="1"/>
    <n v="43312"/>
    <n v="0.33124999999999999"/>
    <s v="squirrel got across high side bushings of lr"/>
    <s v="     "/>
    <s v="FAS"/>
    <m/>
    <s v="N"/>
    <x v="0"/>
    <s v="145712"/>
    <s v="18-0065276"/>
    <m/>
    <m/>
    <m/>
    <m/>
    <s v="     "/>
    <x v="1"/>
    <s v="PG&amp;E"/>
    <m/>
    <m/>
    <m/>
    <s v="D"/>
    <m/>
    <s v="&lt;0.25"/>
    <m/>
    <s v="Contact - Animal - Other"/>
    <s v="33.b. Animal contact"/>
    <s v="Contact - Animal"/>
    <s v="Contact from object"/>
    <s v="Contact - Animal"/>
    <m/>
    <s v="Contact - Animal"/>
    <s v="Recloser"/>
    <s v="Multi-Fault"/>
    <m/>
    <s v="Overhead"/>
    <x v="3"/>
    <m/>
    <m/>
    <s v="1278"/>
    <s v="     "/>
    <s v="Non-HFTD"/>
    <x v="0"/>
    <n v="175"/>
    <m/>
    <n v="38.987099999999998"/>
    <n v="-122.742"/>
    <s v="Lake"/>
    <s v="KONOCTI-1108"/>
    <s v="043311108"/>
    <n v="11000"/>
    <s v="KONOCTI 1108CB"/>
    <x v="1"/>
    <m/>
    <s v="Urban"/>
    <m/>
    <m/>
    <s v="No"/>
    <m/>
    <m/>
    <m/>
    <m/>
    <m/>
    <m/>
    <m/>
    <s v="N"/>
    <s v="N"/>
    <m/>
    <m/>
    <s v="     "/>
    <m/>
    <m/>
    <m/>
    <m/>
    <m/>
    <m/>
    <m/>
    <m/>
    <m/>
    <m/>
    <m/>
    <m/>
    <m/>
    <m/>
    <m/>
    <m/>
    <m/>
    <m/>
    <m/>
  </r>
  <r>
    <s v="20180587"/>
    <s v="     "/>
    <n v="43312"/>
    <s v="7/31"/>
    <x v="1"/>
    <n v="0.29652777777777778"/>
    <s v="31"/>
    <n v="3"/>
    <s v="7"/>
    <x v="1"/>
    <n v="43312"/>
    <n v="0.29652777777777778"/>
    <s v="OIS TR - outage engineer &quot;poles just just fell over on grnd&quot; / ILIS - &quot;THERE WAS A FIRE IN THIS AREA YESTERDAY. YESTERDAYS FIRE MIGHT BE THE CAUSE. NOT CONFIRMED.&quot;"/>
    <s v="     "/>
    <s v="FAS"/>
    <m/>
    <s v="N"/>
    <x v="0"/>
    <s v="145670"/>
    <s v="18-0065255"/>
    <m/>
    <m/>
    <m/>
    <m/>
    <s v="     "/>
    <x v="1"/>
    <s v="PG&amp;E"/>
    <m/>
    <m/>
    <m/>
    <s v="D"/>
    <m/>
    <s v="&lt;0.25"/>
    <m/>
    <s v="Equipment - PG&amp;E"/>
    <s v="34.f. Pole damage or failure"/>
    <s v="Equipment - PG&amp;E"/>
    <s v="All types of equipment / facility failure"/>
    <s v="Pole"/>
    <s v="Pole"/>
    <m/>
    <m/>
    <s v="Line to Ground,Force Out"/>
    <m/>
    <s v="Overhead"/>
    <x v="3"/>
    <s v="Pole"/>
    <m/>
    <s v="8046"/>
    <s v="     "/>
    <s v="Non-HFTD"/>
    <x v="0"/>
    <m/>
    <m/>
    <n v="37.821199999999997"/>
    <n v="-121.45"/>
    <s v="San Joaquin"/>
    <s v="HERDLYN-1103"/>
    <s v="163741103"/>
    <n v="11000"/>
    <s v="HERDLYN 1103CB"/>
    <x v="0"/>
    <m/>
    <s v="Barren/Other"/>
    <m/>
    <m/>
    <s v="No"/>
    <m/>
    <m/>
    <m/>
    <m/>
    <m/>
    <m/>
    <m/>
    <s v="N"/>
    <s v="N"/>
    <m/>
    <m/>
    <s v="     "/>
    <m/>
    <m/>
    <m/>
    <m/>
    <m/>
    <m/>
    <m/>
    <m/>
    <m/>
    <m/>
    <m/>
    <m/>
    <m/>
    <m/>
    <m/>
    <m/>
    <m/>
    <m/>
    <m/>
  </r>
  <r>
    <s v="20180589"/>
    <s v="     "/>
    <n v="43312"/>
    <s v="7/31"/>
    <x v="1"/>
    <m/>
    <s v="31"/>
    <n v="3"/>
    <s v="7"/>
    <x v="1"/>
    <m/>
    <m/>
    <s v="T-men noted the following; incident cause (or what exactly took place) unclear - &quot;RESPONDED TO VEG FIRE AT 21825 RIVERSIDE, POWER OK . FIRE STARTED BY EXPOSED CUSTOMER SECONDARY&quot;"/>
    <s v="     "/>
    <s v="FAS"/>
    <m/>
    <s v="N"/>
    <x v="0"/>
    <s v="145904"/>
    <m/>
    <m/>
    <m/>
    <m/>
    <m/>
    <s v="     "/>
    <x v="1"/>
    <s v="PG&amp;E"/>
    <m/>
    <m/>
    <m/>
    <s v="D"/>
    <m/>
    <s v="&lt;0.25"/>
    <m/>
    <s v="Equipment - PG&amp;E"/>
    <s v="34.b. Conductor damage or failure"/>
    <s v="Equipment - PG&amp;E"/>
    <s v="All types of equipment / facility failure"/>
    <s v="Conductor"/>
    <s v="Conductor"/>
    <m/>
    <m/>
    <m/>
    <m/>
    <m/>
    <x v="1"/>
    <s v="Conductor - Secondary"/>
    <m/>
    <m/>
    <s v="     "/>
    <s v="Non-HFTD"/>
    <x v="0"/>
    <m/>
    <m/>
    <n v="40.133200000000002"/>
    <n v="-122.224"/>
    <s v="Tehama"/>
    <s v="TYLER-1105"/>
    <s v="103571105"/>
    <n v="750"/>
    <s v="N/A"/>
    <x v="0"/>
    <m/>
    <s v="Herbaceous"/>
    <m/>
    <m/>
    <s v="No"/>
    <m/>
    <m/>
    <m/>
    <m/>
    <m/>
    <m/>
    <m/>
    <s v="N"/>
    <s v="N"/>
    <m/>
    <m/>
    <s v="     "/>
    <m/>
    <m/>
    <m/>
    <m/>
    <m/>
    <m/>
    <m/>
    <m/>
    <m/>
    <m/>
    <m/>
    <m/>
    <m/>
    <m/>
    <m/>
    <m/>
    <m/>
    <m/>
    <m/>
  </r>
  <r>
    <s v="20190726"/>
    <s v="     "/>
    <n v="43677"/>
    <s v="7/31"/>
    <x v="1"/>
    <m/>
    <s v="31"/>
    <n v="3"/>
    <s v="7"/>
    <x v="3"/>
    <n v="43677"/>
    <m/>
    <s v="PG&amp;E equipment related fire, less than 1 meter"/>
    <s v="     "/>
    <s v="FAS"/>
    <m/>
    <s v="N"/>
    <x v="0"/>
    <s v="476475"/>
    <s v="19-0083113"/>
    <m/>
    <s v="T004713758"/>
    <n v="117674799"/>
    <m/>
    <s v="     "/>
    <x v="0"/>
    <s v="PG&amp;E"/>
    <m/>
    <m/>
    <m/>
    <s v="D"/>
    <m/>
    <s v="Structure-only"/>
    <m/>
    <s v="Equipment - PG&amp;E"/>
    <s v="34.o. Other"/>
    <s v="Equipment - PG&amp;E"/>
    <m/>
    <m/>
    <s v="Fuse"/>
    <m/>
    <m/>
    <s v="Force Out"/>
    <m/>
    <s v="Overhead"/>
    <x v="0"/>
    <s v="Fuse"/>
    <m/>
    <s v="253372109-2100153908{14637}"/>
    <s v="     "/>
    <s v="Non-HFTD"/>
    <x v="0"/>
    <m/>
    <m/>
    <n v="35.338700000000003"/>
    <n v="-119.015"/>
    <s v="KERN"/>
    <s v="BAKERSFIELD-2109"/>
    <m/>
    <m/>
    <s v="BAKERSFIELD 21092235"/>
    <x v="0"/>
    <s v="kern fire dept"/>
    <m/>
    <m/>
    <m/>
    <s v="No"/>
    <m/>
    <m/>
    <m/>
    <m/>
    <m/>
    <m/>
    <m/>
    <s v="N"/>
    <s v="N"/>
    <m/>
    <m/>
    <s v="     "/>
    <m/>
    <m/>
    <m/>
    <m/>
    <m/>
    <m/>
    <m/>
    <m/>
    <m/>
    <m/>
    <m/>
    <m/>
    <m/>
    <m/>
    <m/>
    <m/>
    <m/>
    <m/>
    <m/>
  </r>
  <r>
    <s v="20190727"/>
    <s v="     "/>
    <n v="43677"/>
    <s v="7/31"/>
    <x v="1"/>
    <m/>
    <s v="31"/>
    <n v="3"/>
    <s v="7"/>
    <x v="3"/>
    <n v="43677"/>
    <m/>
    <s v="avian contact ; Mike Best Comments: Bird contact."/>
    <s v="     "/>
    <s v="FAS"/>
    <m/>
    <s v="N"/>
    <x v="0"/>
    <s v="476668"/>
    <m/>
    <m/>
    <s v="T004713942"/>
    <n v="0"/>
    <m/>
    <s v="     "/>
    <x v="1"/>
    <s v="PG&amp;E"/>
    <m/>
    <m/>
    <m/>
    <s v="D"/>
    <m/>
    <s v="0.26-9.99"/>
    <m/>
    <s v="Contact - Animal - Bird"/>
    <s v="33.b. Animal contact"/>
    <s v="Contact - Bird"/>
    <s v="Contact from object"/>
    <s v="Contact - Animal"/>
    <m/>
    <s v="Contact - Animal"/>
    <s v="Conductor - Primary"/>
    <m/>
    <m/>
    <s v="Overhead"/>
    <x v="3"/>
    <s v="Conductor - Primary"/>
    <s v="no reported damage"/>
    <s v="3Bj0731191818"/>
    <s v="     "/>
    <s v="Non-HFTD"/>
    <x v="0"/>
    <m/>
    <m/>
    <n v="36.310600000000001"/>
    <n v="-121.044"/>
    <s v="MONTEREY"/>
    <s v="LOS-OSITOS-2103"/>
    <m/>
    <m/>
    <s v="N/A"/>
    <x v="1"/>
    <m/>
    <s v="Herbaceous"/>
    <m/>
    <m/>
    <s v="No"/>
    <m/>
    <m/>
    <m/>
    <m/>
    <m/>
    <m/>
    <m/>
    <s v="N"/>
    <s v="N"/>
    <m/>
    <m/>
    <s v="     "/>
    <m/>
    <m/>
    <m/>
    <m/>
    <m/>
    <m/>
    <m/>
    <m/>
    <m/>
    <m/>
    <m/>
    <m/>
    <m/>
    <m/>
    <m/>
    <m/>
    <m/>
    <m/>
    <m/>
  </r>
  <r>
    <s v="20200914"/>
    <s v="     "/>
    <n v="44043"/>
    <s v="7/31"/>
    <x v="1"/>
    <n v="0.72083333333333333"/>
    <s v="31"/>
    <n v="3"/>
    <s v="7"/>
    <x v="4"/>
    <n v="44043"/>
    <n v="0.74236111111111114"/>
    <s v="On July 31, 2020 at 1743 hours, a PG&amp;E Troubleman patrolled the Molino 1101 12kV Distribution Circuit number 42571101, near 7980 Mitchel Court in Sebastopol. He observed a tree top that fell onto a primary overhead conductor and the branch pinned the wire down. Initial analysis indicates a tree-top fell into a primary conductor, which resulted in a small fire. The Gold Ridge Fire Department responded to and extinguished the fire. The 455-minute outage affected 8 customers. All the repairs were completed and the line was returned to service on July 31, 2020. This ignition did not meet the reporting criteria, because the fire was not greater than 1 linear meter. This information is preliminary."/>
    <s v="     "/>
    <s v="FAS"/>
    <m/>
    <s v="N"/>
    <x v="0"/>
    <s v="976292"/>
    <s v="20-0078615"/>
    <m/>
    <s v="T005025581, T005025580"/>
    <n v="119539285"/>
    <m/>
    <s v="     "/>
    <x v="0"/>
    <s v="PG&amp;E"/>
    <m/>
    <s v="Vegetation"/>
    <m/>
    <s v="D"/>
    <s v="D"/>
    <s v="&lt;3 meters of linear travel"/>
    <m/>
    <s v="Vegetation"/>
    <s v="33.a. Veg. contact"/>
    <s v="Vegetation"/>
    <s v="Contact from object"/>
    <s v="Contact - Vegetation"/>
    <m/>
    <s v="Contact - Vegetation"/>
    <s v="Conductor - Primary"/>
    <s v="Force Out"/>
    <m/>
    <s v="Overhead"/>
    <x v="3"/>
    <s v="Conductor - Primary"/>
    <s v="Primary Conductor"/>
    <s v="Circuit ID: 42571101, SAP ID: 102021015"/>
    <s v="     "/>
    <s v="Non-HFTD"/>
    <x v="0"/>
    <m/>
    <m/>
    <n v="38.394300000000001"/>
    <n v="-122.83499999999999"/>
    <s v="Sonoma"/>
    <s v="MOLINO-1101"/>
    <m/>
    <n v="12000"/>
    <m/>
    <x v="0"/>
    <s v="Gold Ridge FD"/>
    <s v="Hardwood Forest"/>
    <m/>
    <m/>
    <s v="No"/>
    <m/>
    <m/>
    <m/>
    <m/>
    <m/>
    <m/>
    <m/>
    <s v="N"/>
    <s v="N"/>
    <m/>
    <m/>
    <s v="     "/>
    <s v="38.39410000"/>
    <s v="-122.83550000"/>
    <s v="Aug  6 2020 12:00AM"/>
    <s v="BranchFail"/>
    <s v="A healthy liquid ambar tree had a branch fail and strike the lines, causing an outage. The stem of that tree was removed by a tree crew by the time I inspected. The branch did not show signs of decline"/>
    <s v="LIQ"/>
    <s v="80"/>
    <s v="31"/>
    <s v="8"/>
    <s v="None"/>
    <s v="None"/>
    <s v="N"/>
    <s v="1"/>
    <m/>
    <s v="Valley"/>
    <s v="D"/>
    <s v="Triangle"/>
    <s v="BareWire"/>
    <s v="0"/>
  </r>
  <r>
    <s v="20200913"/>
    <s v="     "/>
    <n v="44043"/>
    <s v="7/31"/>
    <x v="1"/>
    <n v="0.61319444444444449"/>
    <s v="31"/>
    <n v="3"/>
    <s v="7"/>
    <x v="4"/>
    <m/>
    <m/>
    <s v="On July 31, 2020 at 1503 hours, PG&amp;E Troublemen patrolled the Highway 1106 12kV Distribution Circuit number 042651106, in the backyard of 283 San Marino Avenue in Vallejo. They observed an arcing failed secondary connector parallel grove clamp at the pole and a grass fire. Initial analysis indicates PG&amp;E overhead equipment failure caused the ignition. The Vallejo Fire Department responded to and extinguished the fire. The line was returned to service on July 31, 2020. The repairs were completed on December 16, 2020. This information is preliminary."/>
    <s v="     "/>
    <s v="FAS"/>
    <m/>
    <s v="N"/>
    <x v="0"/>
    <s v="976214"/>
    <m/>
    <m/>
    <s v="T005025519, T005025477"/>
    <n v="119538010"/>
    <m/>
    <s v="     "/>
    <x v="1"/>
    <s v="PG&amp;E"/>
    <m/>
    <s v="Vegetation"/>
    <m/>
    <s v="D"/>
    <s v="D"/>
    <s v="&lt;0.25"/>
    <s v="small corner of back yard 10x10 feet"/>
    <s v="Equipment - PG&amp;E"/>
    <s v="34.m. Connection device damage or failure"/>
    <s v="Equipment - PG&amp;E"/>
    <s v="All types of equipment / facility failure"/>
    <s v="Splice/Clamp/Connector"/>
    <s v="Splice/Clamp/Connector"/>
    <m/>
    <m/>
    <m/>
    <m/>
    <s v="Overhead"/>
    <x v="1"/>
    <s v="Splice/Clamp/Connector"/>
    <s v="Connector, Anchor"/>
    <s v="Circuit ID: 042651106, SAP ID: 102245264"/>
    <s v="     "/>
    <s v="Non-HFTD"/>
    <x v="0"/>
    <m/>
    <m/>
    <n v="38.125900000000001"/>
    <n v="-122.241"/>
    <s v="Solano"/>
    <s v="HIGHWAY-1106"/>
    <m/>
    <n v="12000"/>
    <s v="N/A"/>
    <x v="0"/>
    <s v="Vallejo FD"/>
    <s v="Urban"/>
    <m/>
    <m/>
    <s v="No"/>
    <m/>
    <m/>
    <m/>
    <m/>
    <m/>
    <m/>
    <m/>
    <s v="N"/>
    <s v="N"/>
    <m/>
    <m/>
    <s v="     "/>
    <m/>
    <m/>
    <m/>
    <m/>
    <m/>
    <m/>
    <m/>
    <m/>
    <m/>
    <m/>
    <m/>
    <m/>
    <m/>
    <m/>
    <m/>
    <m/>
    <m/>
    <m/>
    <m/>
  </r>
  <r>
    <s v="20211155"/>
    <s v="     "/>
    <n v="44408"/>
    <s v="7/31"/>
    <x v="1"/>
    <n v="0.36875000000000002"/>
    <s v="31"/>
    <n v="3"/>
    <s v="7"/>
    <x v="5"/>
    <m/>
    <m/>
    <s v="A vehicle caused an overhead conductor to ignite. The ensuing fire was 3 meters - 0.25 acre in size. This information is preliminary. "/>
    <s v="     "/>
    <s v="FAS"/>
    <m/>
    <s v="N"/>
    <x v="0"/>
    <m/>
    <m/>
    <m/>
    <s v="T005356085"/>
    <m/>
    <m/>
    <s v="     "/>
    <x v="1"/>
    <s v="PG&amp;E"/>
    <m/>
    <s v="Vegetation"/>
    <s v="Conductor"/>
    <s v="D"/>
    <s v="D"/>
    <s v="&lt;0.25"/>
    <s v="talk to vince wilkens supervisor, idel tap. vince will talk to rep to see about having equipment removed. no one is_x000a_admitting to catching service wire to building and slapping primary together starting small fire. service was_x000a_deenergized p"/>
    <s v="Equipment - PG&amp;E"/>
    <s v="34.b. Conductor damage or failure"/>
    <s v="Equipment - PG&amp;E"/>
    <s v="All types of equipment / facility failure"/>
    <s v="Conductor failure-all"/>
    <s v="Conductor - Primary"/>
    <m/>
    <m/>
    <m/>
    <s v="N"/>
    <s v="Overhead"/>
    <x v="3"/>
    <s v="Conductor - Primary"/>
    <s v="Conductor"/>
    <s v="101162548"/>
    <s v="     "/>
    <s v="Non-HFTD"/>
    <x v="0"/>
    <m/>
    <m/>
    <n v="37.317999999999998"/>
    <n v="-120.506"/>
    <s v="Merced"/>
    <s v="EL-CAPITAN-1106"/>
    <m/>
    <n v="12000"/>
    <m/>
    <x v="0"/>
    <s v="Merced County FD"/>
    <s v="Urban"/>
    <s v="Grass fuel model"/>
    <s v="Weeds"/>
    <s v="No"/>
    <m/>
    <m/>
    <m/>
    <m/>
    <m/>
    <m/>
    <m/>
    <s v="N"/>
    <s v="N"/>
    <m/>
    <m/>
    <s v="     "/>
    <m/>
    <m/>
    <m/>
    <m/>
    <m/>
    <m/>
    <m/>
    <m/>
    <m/>
    <m/>
    <m/>
    <m/>
    <m/>
    <m/>
    <m/>
    <m/>
    <m/>
    <m/>
    <m/>
  </r>
  <r>
    <s v="20211182"/>
    <s v="     "/>
    <n v="44408"/>
    <s v="7/31"/>
    <x v="1"/>
    <n v="0.11458333333333333"/>
    <s v="31"/>
    <n v="3"/>
    <s v="7"/>
    <x v="5"/>
    <m/>
    <m/>
    <s v="Third party vehicle made contact with Transmission pole, resulting in an ignition. The ensuing fire was greater than one meter in size. This information is preliminary."/>
    <s v="     "/>
    <s v="TOTL"/>
    <m/>
    <s v="N"/>
    <x v="0"/>
    <m/>
    <m/>
    <s v="T21-014092"/>
    <m/>
    <n v="121823000"/>
    <m/>
    <s v="     "/>
    <x v="1"/>
    <s v="PG&amp;E"/>
    <m/>
    <s v="Other"/>
    <s v="Vehicle"/>
    <s v="T"/>
    <s v="T"/>
    <s v="&lt;0.25"/>
    <m/>
    <s v="Contact - 3rd Party"/>
    <s v="33.d. Vehicle contact"/>
    <s v="Contact - 3rd Party"/>
    <s v="Contact from object"/>
    <s v="Vehicle contact"/>
    <m/>
    <s v="Vehicle contact"/>
    <s v="Pole"/>
    <m/>
    <s v="N"/>
    <s v="Overhead"/>
    <x v="4"/>
    <s v="Pole"/>
    <s v="Pole, Insulator"/>
    <s v="40580621"/>
    <s v="     "/>
    <s v="Non-HFTD"/>
    <x v="0"/>
    <m/>
    <m/>
    <n v="37.653799999999997"/>
    <n v="-121.259"/>
    <s v="San Joaquin"/>
    <s v="MANTECA-#1-60KV"/>
    <m/>
    <n v="60000"/>
    <s v="N/A"/>
    <x v="0"/>
    <s v="Unknown"/>
    <s v="Herbaceous"/>
    <s v="Grass fuel model"/>
    <m/>
    <s v="No"/>
    <m/>
    <m/>
    <m/>
    <m/>
    <m/>
    <m/>
    <m/>
    <s v="N"/>
    <s v="N"/>
    <m/>
    <m/>
    <s v="     "/>
    <m/>
    <m/>
    <m/>
    <m/>
    <m/>
    <m/>
    <m/>
    <m/>
    <m/>
    <m/>
    <m/>
    <m/>
    <m/>
    <m/>
    <m/>
    <m/>
    <m/>
    <m/>
    <m/>
  </r>
  <r>
    <s v="20211153"/>
    <s v="     "/>
    <n v="44408"/>
    <s v="7/31"/>
    <x v="1"/>
    <n v="0.15069444444444444"/>
    <s v="31"/>
    <n v="3"/>
    <s v="7"/>
    <x v="5"/>
    <n v="44408"/>
    <m/>
    <s v="Tree branch broke off and took down one phase. One fuse was blown. This information is preliminary. OIS: 1424380; ILIS: 21-0097853; FOID: T005355889 (MKC0); EC - A Tag: 121822918; PM: 31547738; Circuit ID: 152691104, SAP ID: 100013657; Division: Sierra; County: Nevada"/>
    <s v="     "/>
    <s v="FAS"/>
    <m/>
    <s v="N"/>
    <x v="0"/>
    <m/>
    <s v="21-0097853"/>
    <m/>
    <s v="T005355889"/>
    <n v="121823000"/>
    <m/>
    <s v="     "/>
    <x v="1"/>
    <s v="PG&amp;E"/>
    <m/>
    <s v="Vegetation"/>
    <s v="Conductor, Fuse"/>
    <s v="D"/>
    <s v="D"/>
    <s v="&lt;0.25"/>
    <s v="Approx 10' x 20'"/>
    <s v="Vegetation"/>
    <s v="33.a. Veg. contact"/>
    <s v="Vegetation"/>
    <s v="Contact from object"/>
    <s v="Veg. contact"/>
    <m/>
    <s v="Veg. contact"/>
    <s v="Conductor - Primary"/>
    <s v="Line to Ground"/>
    <s v="Y"/>
    <s v="Overhead"/>
    <x v="3"/>
    <s v="Conductor - Primary"/>
    <s v="Conductor, Fuse"/>
    <s v="100013657"/>
    <s v="     "/>
    <s v="Non-HFTD"/>
    <x v="0"/>
    <n v="330"/>
    <m/>
    <n v="39.140999999999998"/>
    <n v="-121.063"/>
    <s v="Nevada"/>
    <s v="HIGGINS-1104"/>
    <m/>
    <n v="12000"/>
    <m/>
    <x v="0"/>
    <s v="Cal Fire"/>
    <s v="Urban"/>
    <s v="Grass fuel model"/>
    <m/>
    <s v="No"/>
    <m/>
    <m/>
    <m/>
    <m/>
    <m/>
    <m/>
    <m/>
    <s v="N"/>
    <s v="N"/>
    <m/>
    <m/>
    <s v="     "/>
    <s v="39.14078000"/>
    <s v="-121.06197000"/>
    <s v="Aug  5 2021 12:00AM"/>
    <s v="BranchFail"/>
    <s v="Mature, green black oak 30’ DBH by 85’ tall shed an _x000d__x000a_8’’ diameter located 45 feet up at attachment to main trunk onto conductors causing a 10 ‘ x  20 ‘.   Limb that failed was large and healthy showing small signs of decay at attachment.  Although this tree was put in for a FP-OV in 2016 it is unknown if this limb was an overhang or not._x000d__x000a_"/>
    <s v="OAKK"/>
    <s v="85"/>
    <s v="35"/>
    <s v="25"/>
    <s v="Slight"/>
    <s v="Slight"/>
    <s v="N"/>
    <s v="1"/>
    <m/>
    <s v="Plain"/>
    <s v="D"/>
    <s v="CrossArm"/>
    <s v="BareWire"/>
    <s v="0"/>
  </r>
  <r>
    <s v="20140055"/>
    <s v="     "/>
    <n v="41824"/>
    <s v="7/4"/>
    <x v="1"/>
    <n v="0.28611111111111109"/>
    <s v="27"/>
    <n v="3"/>
    <s v="7"/>
    <x v="7"/>
    <n v="41824"/>
    <n v="0.28611111111111109"/>
    <s v="found flashed insulators 1 pole w/o lco 73367 on laguna ave/there was sign of small fire base of pole"/>
    <s v="     "/>
    <m/>
    <m/>
    <s v="N"/>
    <x v="0"/>
    <s v="1044326"/>
    <s v="14-0042525"/>
    <m/>
    <m/>
    <m/>
    <m/>
    <s v="     "/>
    <x v="1"/>
    <s v="PG&amp;E"/>
    <m/>
    <s v="Vegetation"/>
    <m/>
    <s v="D"/>
    <m/>
    <s v="&lt;3 meters of linear travel"/>
    <s v="Square Feet: ; Acreage: "/>
    <s v="Equipment - PG&amp;E"/>
    <s v="34.o. Other"/>
    <s v="Equipment - PG&amp;E"/>
    <s v="All types of equipment / facility failure"/>
    <m/>
    <m/>
    <m/>
    <m/>
    <s v="Line to Line"/>
    <s v=" "/>
    <s v="Overhead"/>
    <x v="3"/>
    <s v="Other"/>
    <m/>
    <s v="Sw 73367"/>
    <s v="     "/>
    <s v="Non-HFTD"/>
    <x v="0"/>
    <m/>
    <m/>
    <n v="37.183999999999997"/>
    <n v="-121.742"/>
    <s v="Santa Clara"/>
    <s v="MORGAN-HILL-2111"/>
    <s v="82952105"/>
    <n v="21000"/>
    <s v="MORGAN HILL 2111CB"/>
    <x v="1"/>
    <m/>
    <s v="Agriculture"/>
    <m/>
    <m/>
    <s v="No"/>
    <m/>
    <m/>
    <m/>
    <m/>
    <m/>
    <m/>
    <m/>
    <s v="N"/>
    <s v="N"/>
    <m/>
    <m/>
    <s v="     "/>
    <m/>
    <m/>
    <m/>
    <m/>
    <m/>
    <m/>
    <m/>
    <m/>
    <m/>
    <m/>
    <m/>
    <m/>
    <m/>
    <m/>
    <m/>
    <m/>
    <m/>
    <m/>
    <m/>
  </r>
  <r>
    <s v="20140054"/>
    <s v="     "/>
    <n v="41824"/>
    <s v="7/4"/>
    <x v="0"/>
    <n v="6.9444444444444448E-2"/>
    <s v="27"/>
    <n v="3"/>
    <s v="7"/>
    <x v="7"/>
    <n v="41824"/>
    <n v="6.9444444444444448E-2"/>
    <s v="See Event 10395"/>
    <s v="     "/>
    <m/>
    <m/>
    <s v="N"/>
    <x v="0"/>
    <s v="1044464"/>
    <s v="14-0042517"/>
    <m/>
    <m/>
    <m/>
    <m/>
    <s v="     "/>
    <x v="1"/>
    <s v="PG&amp;E"/>
    <m/>
    <s v="Vegetation"/>
    <m/>
    <s v="D"/>
    <m/>
    <s v="0.26-9.99"/>
    <s v="Square Feet: ; Acreage: 2"/>
    <s v="Equipment - PG&amp;E"/>
    <s v="34.n. Transformer damage or failure"/>
    <s v="Equipment - PG&amp;E"/>
    <s v="All types of equipment / facility failure"/>
    <s v="Transformer"/>
    <s v="Transformer"/>
    <m/>
    <m/>
    <s v="Line to Ground"/>
    <s v=" "/>
    <s v="Overhead"/>
    <x v="3"/>
    <s v="Transformer"/>
    <m/>
    <s v="100001697"/>
    <s v="     "/>
    <s v="Non-HFTD"/>
    <x v="0"/>
    <n v="330"/>
    <m/>
    <n v="39.3337"/>
    <n v="-121.139"/>
    <s v="Nevada"/>
    <s v="COLUMBIA-1101"/>
    <s v="152471101"/>
    <n v="12000"/>
    <s v="COLUMBIA HILL 1101CB"/>
    <x v="0"/>
    <s v="Cal Fire Dept"/>
    <s v="Herbaceous"/>
    <m/>
    <m/>
    <s v="No"/>
    <m/>
    <m/>
    <m/>
    <m/>
    <m/>
    <m/>
    <m/>
    <s v="N"/>
    <s v="N"/>
    <m/>
    <m/>
    <s v="     "/>
    <m/>
    <m/>
    <s v="Jul  7 2014 12:00AM"/>
    <s v="BranchFail"/>
    <s v="Mature multi-trunk black oak had green branch snap at trunk. Branch fell into distribution/transmission lines."/>
    <s v="OAK"/>
    <s v="85"/>
    <s v="34"/>
    <s v="54"/>
    <s v="Moderate"/>
    <s v="Moderate"/>
    <s v="N"/>
    <s v="1"/>
    <m/>
    <s v="Hillside"/>
    <s v="B"/>
    <s v="CrossArm"/>
    <s v="BareWire"/>
    <s v="10"/>
  </r>
  <r>
    <s v="20150189"/>
    <s v="     "/>
    <n v="42189"/>
    <s v="7/4"/>
    <x v="0"/>
    <n v="0.59305555555555556"/>
    <s v="27"/>
    <n v="3"/>
    <s v="7"/>
    <x v="2"/>
    <n v="42189"/>
    <n v="0.59305555555555556"/>
    <s v="HAWK INTO LINE BROUGHT 2 PRIMARY WIRES DOWN CAUSED SMALL FIRE."/>
    <s v="     "/>
    <m/>
    <m/>
    <s v="N"/>
    <x v="0"/>
    <s v="1262901"/>
    <s v="15-0045498"/>
    <m/>
    <m/>
    <m/>
    <m/>
    <s v="     "/>
    <x v="1"/>
    <s v="PG&amp;E"/>
    <m/>
    <s v="Vegetation"/>
    <m/>
    <s v="D"/>
    <m/>
    <s v="&lt;3 meters of linear travel"/>
    <s v="Square Feet: ; Acreage: "/>
    <s v="Contact - Animal - Bird"/>
    <s v="33.b. Animal contact"/>
    <s v="Contact - Bird"/>
    <s v="All types of equipment / facility failure"/>
    <s v="Contact - Animal"/>
    <m/>
    <s v="Contact - Animal"/>
    <s v="Conductor"/>
    <s v="Line to Line"/>
    <s v="None"/>
    <s v="Overhead"/>
    <x v="3"/>
    <s v="Conductor"/>
    <m/>
    <s v="15001 HWY 4 2W/O DISCOVERY BAY"/>
    <s v="     "/>
    <s v="Non-HFTD"/>
    <x v="0"/>
    <m/>
    <m/>
    <n v="37.889200000000002"/>
    <n v="-121.613"/>
    <s v="Contra Costa"/>
    <s v="BRENTWOOD-2105"/>
    <s v="14592105"/>
    <n v="21000"/>
    <s v="N/A"/>
    <x v="0"/>
    <s v="FIRE DEPARTMENT"/>
    <s v="Agriculture"/>
    <m/>
    <m/>
    <s v="No"/>
    <m/>
    <m/>
    <m/>
    <m/>
    <m/>
    <m/>
    <m/>
    <s v="N"/>
    <s v="N"/>
    <m/>
    <m/>
    <s v="     "/>
    <m/>
    <m/>
    <m/>
    <m/>
    <m/>
    <m/>
    <m/>
    <m/>
    <m/>
    <m/>
    <m/>
    <m/>
    <m/>
    <m/>
    <m/>
    <m/>
    <m/>
    <m/>
    <m/>
  </r>
  <r>
    <s v="MIA20155137"/>
    <s v="     "/>
    <n v="42189"/>
    <s v="7/4"/>
    <x v="0"/>
    <n v="0.78483796296296293"/>
    <s v="27"/>
    <n v="3"/>
    <s v="7"/>
    <x v="2"/>
    <n v="42189"/>
    <n v="0.78472222222222221"/>
    <s v="FAS states  a mylar balloon made contact with a line and started a fire that was put out by SJFD before the Tman got there."/>
    <s v="     "/>
    <s v="FAS"/>
    <n v="44257"/>
    <s v="Y"/>
    <x v="0"/>
    <s v="1262985"/>
    <s v="N/A"/>
    <m/>
    <s v="T003433937"/>
    <m/>
    <m/>
    <s v="     "/>
    <x v="1"/>
    <s v="PG&amp;E"/>
    <m/>
    <m/>
    <m/>
    <s v="D"/>
    <m/>
    <s v="&lt;0.25"/>
    <m/>
    <s v="Contact - 3rd Party"/>
    <s v="33.c. Balloon contact"/>
    <s v="Contact - 3rd Party"/>
    <s v="Contact from object"/>
    <s v="Contact - Balloon"/>
    <m/>
    <s v="Contact - Balloon"/>
    <s v="Conductor"/>
    <m/>
    <s v="Yes"/>
    <s v="Overhead"/>
    <x v="0"/>
    <m/>
    <m/>
    <s v="83431111"/>
    <s v="     "/>
    <s v="Non-HFTD"/>
    <x v="0"/>
    <m/>
    <m/>
    <n v="37.279400000000003"/>
    <n v="-121.922"/>
    <s v="Santa Clara"/>
    <s v="HICKS-1111"/>
    <s v="83431111"/>
    <n v="11000"/>
    <m/>
    <x v="0"/>
    <s v="San Jose Fire Department"/>
    <s v="Urban"/>
    <m/>
    <m/>
    <s v="No"/>
    <m/>
    <m/>
    <m/>
    <m/>
    <m/>
    <m/>
    <m/>
    <s v="N"/>
    <s v="N"/>
    <m/>
    <m/>
    <s v="     "/>
    <m/>
    <m/>
    <m/>
    <m/>
    <m/>
    <m/>
    <m/>
    <m/>
    <m/>
    <m/>
    <m/>
    <m/>
    <m/>
    <m/>
    <m/>
    <m/>
    <m/>
    <m/>
    <m/>
  </r>
  <r>
    <s v="20150188"/>
    <s v="     "/>
    <n v="42189"/>
    <s v="7/4"/>
    <x v="0"/>
    <n v="0.31736111111111109"/>
    <s v="27"/>
    <n v="3"/>
    <s v="7"/>
    <x v="2"/>
    <n v="42189"/>
    <n v="0.31736111111111109"/>
    <s v="Relayed - 07/04/15, 0737 Herndon-Manchester relayed, tested OK; no customer interruption; weather clear; A-G fault 2.7 mi from Herndon near pole 02/18, +/- 1.5 mi; found broken insulator on tramp tower 1/13 w/ evidence of grass fire at base of twr"/>
    <s v="     "/>
    <m/>
    <m/>
    <s v="N"/>
    <x v="0"/>
    <m/>
    <m/>
    <m/>
    <m/>
    <m/>
    <m/>
    <s v="     "/>
    <x v="1"/>
    <s v="PG&amp;E"/>
    <m/>
    <s v="Vegetation"/>
    <m/>
    <s v="T"/>
    <m/>
    <s v="&lt;0.25"/>
    <s v="Square Feet: ; Acreage: "/>
    <s v="Equipment - PG&amp;E"/>
    <s v="34.g. Insulator and brushing damage or failure"/>
    <s v="Equipment - PG&amp;E"/>
    <s v="All types of equipment / facility failure"/>
    <s v="Insulator"/>
    <s v="Insulator"/>
    <m/>
    <m/>
    <m/>
    <m/>
    <s v="Overhead"/>
    <x v="4"/>
    <s v="Conductor"/>
    <m/>
    <s v="103291813"/>
    <s v="     "/>
    <s v="Non-HFTD"/>
    <x v="0"/>
    <m/>
    <m/>
    <n v="36.831400000000002"/>
    <n v="-119.893"/>
    <s v="Fresno"/>
    <s v="HERNDON-MANCHESTER-115"/>
    <s v="ETL.1780"/>
    <n v="115000"/>
    <s v="N/A"/>
    <x v="0"/>
    <m/>
    <s v="Agriculture"/>
    <m/>
    <m/>
    <s v="No"/>
    <m/>
    <m/>
    <m/>
    <m/>
    <m/>
    <m/>
    <m/>
    <s v="N"/>
    <s v="N"/>
    <m/>
    <m/>
    <s v="     "/>
    <m/>
    <m/>
    <m/>
    <m/>
    <m/>
    <m/>
    <m/>
    <m/>
    <m/>
    <m/>
    <m/>
    <m/>
    <m/>
    <m/>
    <m/>
    <m/>
    <m/>
    <m/>
    <m/>
  </r>
  <r>
    <s v="MIA20161909"/>
    <s v="     "/>
    <n v="42555"/>
    <s v="7/4"/>
    <x v="0"/>
    <n v="0.59628472222222217"/>
    <s v="28"/>
    <n v="3"/>
    <s v="7"/>
    <x v="6"/>
    <n v="42555"/>
    <n v="0.59583333333333333"/>
    <s v="Transmission pole burned. ILIS reports that transformer failed. PG&amp;E suppressed, burned PG&amp;E asset only."/>
    <s v="     "/>
    <s v="FAS"/>
    <n v="44250"/>
    <s v="Y"/>
    <x v="0"/>
    <s v="1500846"/>
    <s v="16-0047759"/>
    <m/>
    <s v="T003725576"/>
    <m/>
    <m/>
    <s v="     "/>
    <x v="0"/>
    <s v="PG&amp;E"/>
    <m/>
    <m/>
    <m/>
    <s v="D"/>
    <m/>
    <s v="Structure-PG&amp;E only"/>
    <m/>
    <s v="Equipment - PG&amp;E"/>
    <s v="34.o. Other"/>
    <s v="Equipment - PG&amp;E"/>
    <s v="All types of equipment / facility failure"/>
    <s v="Equipment failure - Other"/>
    <s v="Transformer"/>
    <m/>
    <m/>
    <s v="Line to Line"/>
    <s v="No"/>
    <s v="Overhead"/>
    <x v="0"/>
    <m/>
    <m/>
    <s v="255371116"/>
    <s v="     "/>
    <s v="Non-HFTD"/>
    <x v="0"/>
    <m/>
    <m/>
    <n v="36.886000000000003"/>
    <n v="-120.65600000000001"/>
    <s v="Fresno"/>
    <s v="ORO-LOMA-1116"/>
    <m/>
    <n v="11000"/>
    <s v="N/A"/>
    <x v="0"/>
    <m/>
    <s v="Highly Rural"/>
    <m/>
    <m/>
    <s v="No"/>
    <m/>
    <m/>
    <m/>
    <m/>
    <m/>
    <m/>
    <m/>
    <s v="N"/>
    <s v="N"/>
    <m/>
    <m/>
    <s v="     "/>
    <m/>
    <m/>
    <m/>
    <m/>
    <m/>
    <m/>
    <m/>
    <m/>
    <m/>
    <m/>
    <m/>
    <m/>
    <m/>
    <m/>
    <m/>
    <m/>
    <m/>
    <m/>
    <m/>
  </r>
  <r>
    <s v="20160149"/>
    <s v="     "/>
    <n v="42555"/>
    <s v="7/4"/>
    <x v="0"/>
    <n v="0.3215277777777778"/>
    <s v="28"/>
    <n v="3"/>
    <s v="7"/>
    <x v="6"/>
    <n v="42555"/>
    <n v="0.3215277777777778"/>
    <s v="fix pole"/>
    <s v="     "/>
    <m/>
    <m/>
    <s v="N"/>
    <x v="0"/>
    <s v="1500756"/>
    <s v="16-0047731"/>
    <m/>
    <m/>
    <m/>
    <m/>
    <s v="     "/>
    <x v="1"/>
    <s v="PG&amp;E"/>
    <m/>
    <s v="Vegetation"/>
    <m/>
    <s v="D"/>
    <m/>
    <s v="&lt;0.25"/>
    <s v="Square Feet: ; Acreage: "/>
    <s v="Vegetation"/>
    <s v="33.a. Veg. contact"/>
    <s v="Vegetation"/>
    <s v="All types of equipment / facility failure"/>
    <s v="Contact - Vegetation"/>
    <m/>
    <s v="Contact - Vegetation"/>
    <s v="Conductor"/>
    <s v="Line to Line"/>
    <m/>
    <s v="Overhead"/>
    <x v="3"/>
    <s v="Conductor"/>
    <m/>
    <s v="103810320"/>
    <s v="     "/>
    <s v="Non-HFTD"/>
    <x v="0"/>
    <m/>
    <m/>
    <n v="38.762300000000003"/>
    <n v="-121.214"/>
    <s v="Placer"/>
    <s v="HORSESHOE-1106"/>
    <s v="152571106"/>
    <n v="12000"/>
    <s v="HORSESHOE 11061826"/>
    <x v="0"/>
    <s v="South Placer FD"/>
    <s v="Hardwood Woodland"/>
    <m/>
    <m/>
    <s v="No"/>
    <m/>
    <m/>
    <m/>
    <m/>
    <m/>
    <m/>
    <m/>
    <s v="N"/>
    <s v="N"/>
    <m/>
    <m/>
    <s v="     "/>
    <s v="38.76278500"/>
    <s v="-121.21457800"/>
    <s v="Jul  5 2016 12:00AM"/>
    <s v="TrunkFail"/>
    <s v="Very large, green Gray pine suffered two failures in short succession, the first failure appearing to be when on of the two forks of the tree broke out approximately 36ft above ground level, sending the canopy into the line. A short time later, a second failure occurred when a large branch peeled out of the other fork of the tree.  A small ground fire resulted from the initial failure (wire down). Approximately a quarter of an acre (or less) of pasture burned and South Placer Fire responded to the scene."/>
    <s v="PING"/>
    <s v="90"/>
    <s v="44"/>
    <s v="39"/>
    <s v="Moderate"/>
    <s v="None"/>
    <s v="N"/>
    <s v="1"/>
    <m/>
    <s v="Hillside"/>
    <s v="A"/>
    <s v="CrossArm"/>
    <s v="BareWire"/>
    <s v="2"/>
  </r>
  <r>
    <s v="20170169"/>
    <s v="     "/>
    <n v="42920"/>
    <s v="7/4"/>
    <x v="0"/>
    <n v="0.67777777777777781"/>
    <s v="27"/>
    <n v="3"/>
    <s v="7"/>
    <x v="0"/>
    <n v="42920"/>
    <n v="0.67777777777777781"/>
    <s v="0"/>
    <s v="     "/>
    <m/>
    <m/>
    <s v="N"/>
    <x v="0"/>
    <s v="1823486"/>
    <s v="17-0060422"/>
    <m/>
    <m/>
    <n v="113017729"/>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1"/>
    <s v="Conductor"/>
    <m/>
    <s v="100050181"/>
    <s v="     "/>
    <s v="Non-HFTD"/>
    <x v="0"/>
    <n v="300"/>
    <m/>
    <n v="38.876300000000001"/>
    <n v="-121.13200000000001"/>
    <s v="Placer"/>
    <s v="WISE-1101"/>
    <s v="152271101"/>
    <m/>
    <s v="N/A"/>
    <x v="0"/>
    <s v="Unknown"/>
    <s v="Herbaceous"/>
    <m/>
    <m/>
    <s v="No"/>
    <m/>
    <m/>
    <m/>
    <m/>
    <m/>
    <m/>
    <m/>
    <s v="N"/>
    <s v="N"/>
    <m/>
    <m/>
    <s v="     "/>
    <s v="38.87628200"/>
    <s v="-121.13184700"/>
    <s v="Aug 30 2017 12:00AM"/>
    <s v="BranchFail"/>
    <s v="Branch of green, healthy willow snapped out and fell into single customer (vertical construction) open wire secondary. Outage was caused when the force of the failure in the single customer span caused the secondary lines in the span west of this location to slap together. Small fire resulted at 9101 Hwy 193 driveway entrance as a result of secondary lines slapping togehter as well. No property damage noted."/>
    <s v="WILL"/>
    <s v="47"/>
    <s v="45"/>
    <s v="19"/>
    <s v="Slight"/>
    <s v="None"/>
    <s v="N"/>
    <s v="1"/>
    <m/>
    <s v="Other"/>
    <s v="A"/>
    <s v="Vertical"/>
    <s v="BareWire"/>
    <s v="1"/>
  </r>
  <r>
    <s v="20170168"/>
    <s v="     "/>
    <n v="42920"/>
    <s v="7/4"/>
    <x v="0"/>
    <n v="0.5805555555555556"/>
    <s v="27"/>
    <n v="3"/>
    <s v="7"/>
    <x v="0"/>
    <n v="42920"/>
    <n v="0.58263888888888893"/>
    <s v="FIRE BURNED STRUCTURE DOWN"/>
    <s v="     "/>
    <m/>
    <m/>
    <s v="N"/>
    <x v="0"/>
    <s v="1823437"/>
    <m/>
    <m/>
    <m/>
    <m/>
    <m/>
    <s v="     "/>
    <x v="1"/>
    <s v="PG&amp;E"/>
    <m/>
    <s v="Vegetation"/>
    <m/>
    <s v="D"/>
    <m/>
    <s v="0.26-9.99"/>
    <s v="Square Feet: ; Acreage: 0.25"/>
    <s v="Equipment - PG&amp;E"/>
    <s v="34.b. Conductor damage or failure"/>
    <s v="Equipment - PG&amp;E"/>
    <s v="All types of equipment / facility failure"/>
    <s v="Conductor"/>
    <s v="Conductor"/>
    <m/>
    <m/>
    <m/>
    <s v="PACIFIC BELL"/>
    <s v="Overhead"/>
    <x v="3"/>
    <s v="Conductor"/>
    <m/>
    <s v="101506140"/>
    <s v="     "/>
    <s v="Non-HFTD"/>
    <x v="0"/>
    <n v="246"/>
    <m/>
    <n v="40.383000000000003"/>
    <n v="-122.315"/>
    <s v="Shasta"/>
    <s v="COTTONWOOD-1101"/>
    <s v="102931101"/>
    <n v="12000"/>
    <m/>
    <x v="0"/>
    <s v="Unknown"/>
    <s v="Urban"/>
    <m/>
    <m/>
    <s v="No"/>
    <m/>
    <m/>
    <m/>
    <m/>
    <m/>
    <m/>
    <m/>
    <s v="N"/>
    <s v="N"/>
    <m/>
    <m/>
    <s v="     "/>
    <m/>
    <m/>
    <m/>
    <m/>
    <m/>
    <m/>
    <m/>
    <m/>
    <m/>
    <m/>
    <m/>
    <m/>
    <m/>
    <m/>
    <m/>
    <m/>
    <m/>
    <m/>
    <m/>
  </r>
  <r>
    <s v="SAP20188535"/>
    <s v="     "/>
    <n v="43285"/>
    <s v="7/4"/>
    <x v="0"/>
    <m/>
    <s v="27"/>
    <n v="3"/>
    <s v="7"/>
    <x v="1"/>
    <n v="43283"/>
    <m/>
    <s v="1517/1543 Lincoln Way in Auburn; arcing secondary due to electrical overload; secondary caught fire; T3876"/>
    <s v="     "/>
    <s v="SAP"/>
    <n v="44580"/>
    <s v="Y"/>
    <x v="0"/>
    <m/>
    <s v="18-0056397"/>
    <m/>
    <s v="T004358889"/>
    <n v="114748671"/>
    <m/>
    <s v="     "/>
    <x v="0"/>
    <s v="PG&amp;E"/>
    <m/>
    <m/>
    <m/>
    <s v="D"/>
    <m/>
    <s v="Structure-PG&amp;E only"/>
    <m/>
    <s v="Equipment - PG&amp;E"/>
    <s v="34.n. Transformer damage or failure"/>
    <s v="Equipment - PG&amp;E"/>
    <s v="Transformer failure"/>
    <s v="Transformer failure"/>
    <s v="Conductor - Insulated Secondary"/>
    <m/>
    <m/>
    <s v="Force Out"/>
    <s v="Yes"/>
    <s v="Underground"/>
    <x v="0"/>
    <s v="Conductor - Insulated Secondary"/>
    <m/>
    <m/>
    <s v="     "/>
    <s v="Non-HFTD"/>
    <x v="0"/>
    <m/>
    <m/>
    <n v="38.896999999999998"/>
    <n v="-121.07599999999999"/>
    <s v="Placer"/>
    <s v="PLACER-1101"/>
    <m/>
    <m/>
    <s v="PLACER 1101CB"/>
    <x v="0"/>
    <m/>
    <m/>
    <m/>
    <m/>
    <s v="No"/>
    <m/>
    <m/>
    <m/>
    <m/>
    <m/>
    <m/>
    <m/>
    <s v="N"/>
    <s v="N"/>
    <m/>
    <m/>
    <s v="     "/>
    <m/>
    <m/>
    <m/>
    <m/>
    <m/>
    <m/>
    <m/>
    <m/>
    <m/>
    <m/>
    <m/>
    <m/>
    <m/>
    <m/>
    <m/>
    <m/>
    <m/>
    <m/>
    <m/>
  </r>
  <r>
    <s v="20190506"/>
    <s v="     "/>
    <n v="43650"/>
    <s v="7/4"/>
    <x v="0"/>
    <m/>
    <s v="27"/>
    <n v="3"/>
    <s v="7"/>
    <x v="3"/>
    <n v="43650"/>
    <n v="0.6958333333333333"/>
    <s v="Bird found at ignition site"/>
    <s v="     "/>
    <s v="FAS"/>
    <m/>
    <s v="N"/>
    <x v="0"/>
    <s v="441083"/>
    <s v="19-0074649"/>
    <m/>
    <s v="T004691553"/>
    <n v="0"/>
    <m/>
    <s v="     "/>
    <x v="1"/>
    <s v="PG&amp;E"/>
    <m/>
    <m/>
    <m/>
    <s v="D"/>
    <m/>
    <s v="0.26-9.99"/>
    <m/>
    <s v="Contact - Animal - Bird"/>
    <s v="33.b. Animal contact"/>
    <s v="Contact - Bird"/>
    <s v="Contact from object"/>
    <s v="Contact - Animal"/>
    <m/>
    <s v="Contact - Animal"/>
    <s v="Conductor - Primary"/>
    <s v="Open Circuit,Force Out"/>
    <m/>
    <s v="Overhead"/>
    <x v="3"/>
    <s v="Conductor - Primary"/>
    <m/>
    <s v="103331102 "/>
    <s v="     "/>
    <s v="Non-HFTD"/>
    <x v="0"/>
    <m/>
    <m/>
    <n v="39.981299999999997"/>
    <n v="-122.224"/>
    <s v="TEHAMA"/>
    <s v="CORNING-1102"/>
    <m/>
    <m/>
    <s v="CORNING 110238162"/>
    <x v="1"/>
    <m/>
    <s v="Agriculture"/>
    <m/>
    <m/>
    <s v="No"/>
    <m/>
    <m/>
    <m/>
    <m/>
    <m/>
    <m/>
    <m/>
    <s v="N"/>
    <s v="N"/>
    <m/>
    <m/>
    <s v="     "/>
    <m/>
    <m/>
    <m/>
    <m/>
    <m/>
    <m/>
    <m/>
    <m/>
    <m/>
    <m/>
    <m/>
    <m/>
    <m/>
    <m/>
    <m/>
    <m/>
    <m/>
    <m/>
    <m/>
  </r>
  <r>
    <s v="20190503"/>
    <s v="     "/>
    <n v="43650"/>
    <s v="7/4"/>
    <x v="0"/>
    <m/>
    <s v="27"/>
    <n v="3"/>
    <s v="7"/>
    <x v="3"/>
    <n v="43650"/>
    <m/>
    <s v="Wire down, resulted in a small &lt; 1 meter fire"/>
    <s v="     "/>
    <s v="FAS"/>
    <m/>
    <s v="N"/>
    <x v="0"/>
    <s v="441014"/>
    <s v="19-0074625"/>
    <m/>
    <s v="T004691477"/>
    <n v="117562968"/>
    <m/>
    <s v="     "/>
    <x v="0"/>
    <s v="PG&amp;E"/>
    <m/>
    <m/>
    <m/>
    <s v="D"/>
    <m/>
    <s v="&lt;3 meters of linear travel"/>
    <m/>
    <s v="Equipment - PG&amp;E"/>
    <s v="34.o. Other"/>
    <s v="Equipment - PG&amp;E"/>
    <m/>
    <m/>
    <s v="Switch"/>
    <m/>
    <m/>
    <s v="Force Out"/>
    <m/>
    <s v="Overhead"/>
    <x v="0"/>
    <s v="Switch"/>
    <m/>
    <s v="152481107-2101665504{450739}"/>
    <s v="     "/>
    <s v="Non-HFTD"/>
    <x v="0"/>
    <n v="330"/>
    <m/>
    <n v="39.220799999999997"/>
    <n v="-121.063"/>
    <s v="NEVADA"/>
    <s v="BRUNSWICK-1107"/>
    <m/>
    <m/>
    <s v="BRUNSWICK 110750008"/>
    <x v="0"/>
    <s v="CHRIS ARMSTRONG 530 4774641"/>
    <m/>
    <m/>
    <m/>
    <s v="No"/>
    <m/>
    <m/>
    <m/>
    <m/>
    <m/>
    <m/>
    <m/>
    <s v="N"/>
    <s v="N"/>
    <m/>
    <m/>
    <s v="     "/>
    <m/>
    <m/>
    <m/>
    <m/>
    <m/>
    <m/>
    <m/>
    <m/>
    <m/>
    <m/>
    <m/>
    <m/>
    <m/>
    <m/>
    <m/>
    <m/>
    <m/>
    <m/>
    <m/>
  </r>
  <r>
    <s v="20190507"/>
    <s v="     "/>
    <n v="43650"/>
    <s v="7/4"/>
    <x v="0"/>
    <m/>
    <s v="27"/>
    <n v="3"/>
    <s v="7"/>
    <x v="3"/>
    <n v="43650"/>
    <m/>
    <s v="Bird found at ignition site; Mike Best Comments: Bird contact."/>
    <s v="     "/>
    <s v="FAS"/>
    <m/>
    <s v="N"/>
    <x v="1"/>
    <s v="441072"/>
    <m/>
    <m/>
    <s v="T004691552"/>
    <n v="0"/>
    <m/>
    <s v="     "/>
    <x v="0"/>
    <s v="PG&amp;E"/>
    <m/>
    <m/>
    <m/>
    <s v="D"/>
    <m/>
    <s v="0.26-9.99"/>
    <m/>
    <s v="Contact - Animal - Bird"/>
    <s v="33.b. Animal contact"/>
    <s v="Contact - Bird"/>
    <s v="Contact from object"/>
    <s v="Contact - Animal"/>
    <m/>
    <s v="Contact - Animal"/>
    <s v="Conductor - Primary"/>
    <m/>
    <m/>
    <s v="Overhead"/>
    <x v="0"/>
    <s v="Conductor - Primary"/>
    <m/>
    <s v=""/>
    <s v="     "/>
    <s v="Non-HFTD"/>
    <x v="0"/>
    <m/>
    <m/>
    <n v="39.981299999999997"/>
    <n v="-122.224"/>
    <s v="TEHAMA"/>
    <s v="CORNING-1102"/>
    <m/>
    <m/>
    <m/>
    <x v="1"/>
    <s v="CAL FIRE "/>
    <m/>
    <m/>
    <m/>
    <s v="No"/>
    <m/>
    <m/>
    <m/>
    <m/>
    <m/>
    <m/>
    <m/>
    <s v="N"/>
    <s v="N"/>
    <m/>
    <m/>
    <s v="     "/>
    <m/>
    <m/>
    <m/>
    <m/>
    <m/>
    <m/>
    <m/>
    <m/>
    <m/>
    <m/>
    <m/>
    <m/>
    <m/>
    <m/>
    <m/>
    <m/>
    <m/>
    <m/>
    <m/>
  </r>
  <r>
    <s v="SAP20202747"/>
    <s v="     "/>
    <n v="44016"/>
    <s v="7/4"/>
    <x v="0"/>
    <m/>
    <s v="27"/>
    <n v="3"/>
    <s v="7"/>
    <x v="4"/>
    <n v="44014"/>
    <m/>
    <s v="122 S CAMBRIDGE DR, LEMOORE; Conductor caught on fire due to deteriorated elbows"/>
    <s v="     "/>
    <s v="SAP"/>
    <n v="44580"/>
    <s v="Y"/>
    <x v="0"/>
    <s v="956502"/>
    <s v="20-0067558"/>
    <m/>
    <s v="T005002690"/>
    <n v="119301346"/>
    <m/>
    <s v="     "/>
    <x v="0"/>
    <s v="PG&amp;E"/>
    <m/>
    <m/>
    <m/>
    <s v="D"/>
    <m/>
    <s v="Structure-PG&amp;E only"/>
    <m/>
    <s v="Equipment - PG&amp;E"/>
    <s v="34.m. Connection device damage or failure"/>
    <s v="Equipment - PG&amp;E"/>
    <s v="Splice/Clamp/Connector"/>
    <s v="Splice/Clamp/Connector"/>
    <s v="Conductor - Primary"/>
    <m/>
    <m/>
    <s v="Multi-Fault"/>
    <s v="No"/>
    <s v="Underground"/>
    <x v="0"/>
    <s v="Conductor - Primary"/>
    <m/>
    <s v="103244745"/>
    <s v="     "/>
    <s v="Non-HFTD"/>
    <x v="0"/>
    <m/>
    <m/>
    <n v="36.295299999999997"/>
    <n v="-119.79300000000001"/>
    <s v="Kings"/>
    <s v="LEMOORE-1101"/>
    <m/>
    <m/>
    <m/>
    <x v="0"/>
    <s v="Lemoore Volunteer FD"/>
    <m/>
    <m/>
    <m/>
    <s v="No"/>
    <m/>
    <m/>
    <m/>
    <m/>
    <m/>
    <m/>
    <m/>
    <s v="N"/>
    <s v="N"/>
    <m/>
    <m/>
    <s v="     "/>
    <m/>
    <m/>
    <m/>
    <m/>
    <m/>
    <m/>
    <m/>
    <m/>
    <m/>
    <m/>
    <m/>
    <m/>
    <m/>
    <m/>
    <m/>
    <m/>
    <m/>
    <m/>
    <m/>
  </r>
  <r>
    <s v="20210980"/>
    <s v="     "/>
    <n v="44381"/>
    <s v="7/4"/>
    <x v="0"/>
    <n v="0.79583333333333328"/>
    <s v="28"/>
    <n v="3"/>
    <s v="7"/>
    <x v="5"/>
    <n v="44381"/>
    <m/>
    <s v="Troubleman found 3 of 3 fuses blown due to bird contact. The ensuing fire was 0.25 - 10 acres in size. This information is preliminary. OIS: 1392022; ILIS: 21-0084813; FOID: T005332817 (CAE2-Main), T005332815 (D3PJ-Cxl); EC A-Tag: 121663592 (T2TW), 121663631 (Cxl), 121663593 (Cxl); PM: 35264582, 31545424; Circuit ID: 252931102, SAP Eqp ID: 100194622; County: Kern; Division: Kern; Bird Incident Report #:  4TC0704211805"/>
    <s v="     "/>
    <s v="FAS"/>
    <m/>
    <s v="N"/>
    <x v="0"/>
    <m/>
    <s v="21-0084813"/>
    <m/>
    <s v="T005332817, T005332815"/>
    <m/>
    <m/>
    <s v="     "/>
    <x v="1"/>
    <s v="PG&amp;E"/>
    <m/>
    <s v="Other"/>
    <s v="Bird"/>
    <s v="D"/>
    <s v="D"/>
    <s v="0.26-9.99"/>
    <m/>
    <s v="Contact - Animal - Bird"/>
    <s v="33.b. Animal contact"/>
    <s v="Contact - Bird"/>
    <s v="Contact from object"/>
    <s v="Animal contact"/>
    <m/>
    <s v="Animal contact"/>
    <s v="Fuse"/>
    <s v="Line to Ground"/>
    <s v="Y"/>
    <s v="Overhead"/>
    <x v="3"/>
    <s v="Fuse"/>
    <s v="Fuse, Pole, Crossarm, Cutout"/>
    <s v="100194622"/>
    <s v="     "/>
    <s v="Non-HFTD"/>
    <x v="0"/>
    <m/>
    <m/>
    <n v="35.003700000000002"/>
    <n v="-118.94799999999999"/>
    <s v="Kern"/>
    <s v="TEJON-1102"/>
    <m/>
    <n v="12000"/>
    <m/>
    <x v="0"/>
    <s v="Kern County FD"/>
    <s v="Agriculture"/>
    <s v="Grass fuel model"/>
    <m/>
    <s v="No"/>
    <m/>
    <m/>
    <m/>
    <m/>
    <m/>
    <m/>
    <m/>
    <s v="N"/>
    <s v="N"/>
    <m/>
    <m/>
    <s v="     "/>
    <m/>
    <m/>
    <m/>
    <m/>
    <m/>
    <m/>
    <m/>
    <m/>
    <m/>
    <m/>
    <m/>
    <m/>
    <m/>
    <m/>
    <m/>
    <m/>
    <m/>
    <m/>
    <m/>
  </r>
  <r>
    <s v="MIA20143889"/>
    <s v="     "/>
    <n v="41825"/>
    <s v="7/5"/>
    <x v="0"/>
    <n v="0.47502314814814817"/>
    <s v="27"/>
    <n v="3"/>
    <s v="7"/>
    <x v="7"/>
    <n v="41825"/>
    <n v="0.47499999999999998"/>
    <s v="bird contact causing fire"/>
    <s v="     "/>
    <s v="FAS"/>
    <n v="44265"/>
    <s v="Y"/>
    <x v="0"/>
    <m/>
    <m/>
    <m/>
    <s v="T003151042"/>
    <m/>
    <m/>
    <s v="     "/>
    <x v="1"/>
    <s v="PG&amp;E"/>
    <m/>
    <m/>
    <m/>
    <s v="D"/>
    <m/>
    <s v="&lt;0.25"/>
    <m/>
    <s v="Contact - Animal - Bird"/>
    <s v="33.b. Animal contact"/>
    <s v="Contact - Bird"/>
    <s v="Contact from object"/>
    <s v="Contact - Animal"/>
    <m/>
    <s v="Contact - Animal"/>
    <s v="Recloser"/>
    <m/>
    <s v="Yes"/>
    <s v="Overhead"/>
    <x v="0"/>
    <m/>
    <m/>
    <s v="2214"/>
    <s v="     "/>
    <s v="Non-HFTD"/>
    <x v="0"/>
    <n v="280"/>
    <m/>
    <n v="39.771599999999999"/>
    <n v="-121.59699999999999"/>
    <s v="Butte"/>
    <s v="PARADISE-1105"/>
    <s v="102831105"/>
    <n v="11000"/>
    <m/>
    <x v="0"/>
    <s v="BUTTE COUNTY FIRE DEPT"/>
    <s v="Shrub"/>
    <m/>
    <m/>
    <s v="Yes"/>
    <m/>
    <m/>
    <m/>
    <m/>
    <m/>
    <m/>
    <m/>
    <s v="N"/>
    <s v="N"/>
    <m/>
    <m/>
    <s v="     "/>
    <m/>
    <m/>
    <m/>
    <m/>
    <m/>
    <m/>
    <m/>
    <m/>
    <m/>
    <m/>
    <m/>
    <m/>
    <m/>
    <m/>
    <m/>
    <m/>
    <m/>
    <m/>
    <m/>
  </r>
  <r>
    <s v="20140059"/>
    <s v="     "/>
    <n v="41825"/>
    <s v="7/5"/>
    <x v="0"/>
    <n v="0.97013888888888888"/>
    <s v="27"/>
    <n v="3"/>
    <s v="7"/>
    <x v="7"/>
    <n v="41825"/>
    <n v="0.97013888888888888"/>
    <s v="OAK TREE FELL @ L&amp;B 6 POLES S/OF FUCO 7095, 1 PHASE WIRE ON GROUND STARTED BRUSH/GRASS FIRE ONLY,APPROX 12'X12' NO DAMAGE  F.D. ONSITE, THERE IS ALSO A BROKEN ARM 1 POLE S/OF L&amp;B "/>
    <s v="     "/>
    <m/>
    <m/>
    <s v="N"/>
    <x v="0"/>
    <s v="1045061"/>
    <s v="14-0042693"/>
    <m/>
    <m/>
    <n v="108553671"/>
    <m/>
    <s v="     "/>
    <x v="1"/>
    <s v="PG&amp;E"/>
    <m/>
    <s v="Vegetation"/>
    <m/>
    <s v="D"/>
    <m/>
    <s v="&lt;0.25"/>
    <s v="Square Feet: 12 x 12; Acreage: "/>
    <s v="Vegetation"/>
    <s v="33.a. Veg. contact"/>
    <s v="Vegetation"/>
    <s v="All types of equipment / facility failure"/>
    <s v="Contact - Vegetation"/>
    <m/>
    <s v="Contact - Vegetation"/>
    <s v="Conductor"/>
    <s v="Line to Ground"/>
    <s v=" "/>
    <s v="Overhead"/>
    <x v="3"/>
    <s v="Conductor"/>
    <m/>
    <s v="100355517"/>
    <s v="     "/>
    <s v="Non-HFTD"/>
    <x v="0"/>
    <n v="280"/>
    <m/>
    <n v="39.819800000000001"/>
    <n v="-121.626"/>
    <s v="Butte"/>
    <s v="ORO-FINO-1102"/>
    <s v="103031102"/>
    <n v="12000"/>
    <s v="N/A"/>
    <x v="1"/>
    <m/>
    <s v="Conifer Forest"/>
    <m/>
    <m/>
    <s v="No"/>
    <m/>
    <m/>
    <m/>
    <m/>
    <m/>
    <m/>
    <m/>
    <s v="N"/>
    <s v="N"/>
    <m/>
    <m/>
    <s v="     "/>
    <m/>
    <m/>
    <s v="Jul  7 2014 12:00AM"/>
    <s v="TrunkFail"/>
    <s v="Trunk of Black Oak broke out about 30 feet above ground. The portion of tree that broke out was healthy with little rot. When upper canopy broke out, it broke through one phase, small ground fire under lines."/>
    <s v="OAKK"/>
    <s v="80"/>
    <s v="33"/>
    <s v="40"/>
    <s v="Moderate"/>
    <s v="Slight"/>
    <s v="N"/>
    <s v="1"/>
    <m/>
    <s v="Ridge"/>
    <s v="D"/>
    <s v="CrossArm"/>
    <s v="BareWire"/>
    <m/>
  </r>
  <r>
    <s v="20140058"/>
    <s v="     "/>
    <n v="41825"/>
    <s v="7/5"/>
    <x v="0"/>
    <n v="0.42291666666666666"/>
    <s v="27"/>
    <n v="3"/>
    <s v="7"/>
    <x v="7"/>
    <n v="41825"/>
    <n v="0.42291666666666666"/>
    <s v="WOODPECKER  - 10X12' VEG FIRE"/>
    <s v="     "/>
    <m/>
    <m/>
    <s v="N"/>
    <x v="0"/>
    <s v="1044800"/>
    <s v="14-0042647"/>
    <m/>
    <m/>
    <m/>
    <m/>
    <s v="     "/>
    <x v="1"/>
    <s v="PG&amp;E"/>
    <m/>
    <s v="Vegetation"/>
    <m/>
    <s v="D"/>
    <m/>
    <s v="&lt;0.25"/>
    <s v="Square Feet: ; Acreage: "/>
    <s v="Contact - Animal - Bird"/>
    <s v="33.b. Animal contact"/>
    <s v="Contact - Bird"/>
    <s v="All types of equipment / facility failure"/>
    <s v="Contact - Animal"/>
    <m/>
    <s v="Contact - Animal"/>
    <s v="Transformer"/>
    <s v="Multi-Fault"/>
    <s v=" "/>
    <s v="Overhead"/>
    <x v="3"/>
    <s v="Transformer"/>
    <m/>
    <s v="100399511"/>
    <s v="     "/>
    <s v="Non-HFTD"/>
    <x v="0"/>
    <n v="280"/>
    <m/>
    <n v="39.778500000000001"/>
    <n v="-121.59"/>
    <s v="Butte"/>
    <s v="PARADISE-1105"/>
    <s v="102831105"/>
    <n v="12000"/>
    <s v="PARADISE 11052214"/>
    <x v="0"/>
    <s v="Butte County FD"/>
    <s v="Shrub"/>
    <m/>
    <m/>
    <s v="Yes"/>
    <m/>
    <m/>
    <m/>
    <m/>
    <m/>
    <m/>
    <m/>
    <s v="N"/>
    <s v="N"/>
    <m/>
    <m/>
    <s v="     "/>
    <m/>
    <m/>
    <m/>
    <m/>
    <m/>
    <m/>
    <m/>
    <m/>
    <m/>
    <m/>
    <m/>
    <m/>
    <m/>
    <m/>
    <m/>
    <m/>
    <m/>
    <m/>
    <m/>
  </r>
  <r>
    <s v="20140056"/>
    <s v="     "/>
    <n v="41825"/>
    <s v="7/5"/>
    <x v="0"/>
    <n v="0.14583333333333334"/>
    <s v="27"/>
    <n v="3"/>
    <s v="7"/>
    <x v="7"/>
    <n v="41825"/>
    <n v="0.14583333333333334"/>
    <s v="REPAIR CONDUCTORS AND RREPLACE INSULATORS AND  CONNECTORS"/>
    <s v="     "/>
    <m/>
    <m/>
    <s v="N"/>
    <x v="0"/>
    <s v="1044635"/>
    <s v="14-0042607"/>
    <m/>
    <m/>
    <n v="108553422"/>
    <m/>
    <s v="     "/>
    <x v="1"/>
    <s v="PG&amp;E"/>
    <m/>
    <s v="Vegetation"/>
    <m/>
    <s v="D"/>
    <m/>
    <s v="&lt;0.25"/>
    <s v="Square Feet: ; Acreage: 0.014"/>
    <s v="Vegetation"/>
    <s v="33.a. Veg. contact"/>
    <s v="Vegetation"/>
    <s v="All types of equipment / facility failure"/>
    <s v="Contact - Vegetation"/>
    <m/>
    <s v="Contact - Vegetation"/>
    <s v="Conductor"/>
    <s v="Open Circuit"/>
    <s v=" "/>
    <s v="Overhead"/>
    <x v="3"/>
    <s v="Conductor"/>
    <m/>
    <s v="101934121"/>
    <s v="     "/>
    <s v="Non-HFTD"/>
    <x v="0"/>
    <n v="575"/>
    <m/>
    <n v="35.459600000000002"/>
    <n v="-120.729"/>
    <s v="San Luis Obispo"/>
    <s v="ATASCADERO-1103"/>
    <s v="182541103"/>
    <n v="12000"/>
    <s v="ATASCADERO 1103440856"/>
    <x v="1"/>
    <s v="Cal Fire Dept"/>
    <s v="Hardwood Woodland"/>
    <m/>
    <m/>
    <s v="No"/>
    <m/>
    <m/>
    <m/>
    <m/>
    <m/>
    <m/>
    <m/>
    <s v="N"/>
    <s v="N"/>
    <m/>
    <m/>
    <s v="     "/>
    <s v="35.45955000"/>
    <s v="-120.72915000"/>
    <s v="Jul  7 2014 12:00AM"/>
    <s v="TrunkFail"/>
    <s v="EVIDENCE OF GREEN COAST LIVE OAK TRUNK FAILURE. EVIDENCE OF SMALL 20 X 30FT BRUSH FIRE UNDER LINES, NO INJURIES, NO PROPERTY DAMAGE EXCEPT FOR 4 FENCE POSTS, NO CURRENT OR FUTURE PS&amp;R PROJECTS PLANNED FOR THIS DEVICE,NO FURTHER WORK NEEDED."/>
    <s v="OAKC"/>
    <s v="35"/>
    <s v="14"/>
    <s v="20"/>
    <s v="None"/>
    <s v="None"/>
    <s v="N"/>
    <s v="1"/>
    <m/>
    <s v="Hillside"/>
    <s v="A"/>
    <s v="CrossArm"/>
    <s v="TreeWire"/>
    <s v="0"/>
  </r>
  <r>
    <s v="20140057"/>
    <s v="     "/>
    <n v="41825"/>
    <s v="7/5"/>
    <x v="0"/>
    <n v="0.23125000000000001"/>
    <s v="27"/>
    <n v="3"/>
    <s v="7"/>
    <x v="7"/>
    <m/>
    <m/>
    <s v="will repair service today"/>
    <s v="     "/>
    <m/>
    <m/>
    <s v="N"/>
    <x v="0"/>
    <m/>
    <m/>
    <m/>
    <m/>
    <m/>
    <m/>
    <s v="     "/>
    <x v="1"/>
    <s v="PG&amp;E"/>
    <m/>
    <s v="Other"/>
    <s v="Debris"/>
    <s v="D"/>
    <m/>
    <s v="&lt;3 meters of linear travel"/>
    <s v="Square Feet: ; Acreage: "/>
    <s v="Equipment - PG&amp;E"/>
    <s v="34.b. Conductor damage or failure"/>
    <s v="Equipment - PG&amp;E"/>
    <s v="All types of equipment / facility failure"/>
    <s v="Conductor"/>
    <s v="Conductor"/>
    <m/>
    <m/>
    <m/>
    <s v=" "/>
    <s v="Overhead"/>
    <x v="1"/>
    <s v="Conductor"/>
    <m/>
    <s v="101219229"/>
    <s v="     "/>
    <s v="Non-HFTD"/>
    <x v="0"/>
    <m/>
    <m/>
    <n v="37.249400000000001"/>
    <n v="-121.01300000000001"/>
    <s v="Merced"/>
    <s v="GUSTINE-1102"/>
    <s v="163111102"/>
    <m/>
    <s v="N/A"/>
    <x v="0"/>
    <m/>
    <s v="Urban"/>
    <m/>
    <m/>
    <s v="No"/>
    <m/>
    <m/>
    <m/>
    <m/>
    <m/>
    <m/>
    <m/>
    <s v="N"/>
    <s v="N"/>
    <m/>
    <m/>
    <s v="     "/>
    <m/>
    <m/>
    <m/>
    <m/>
    <m/>
    <m/>
    <m/>
    <m/>
    <m/>
    <m/>
    <m/>
    <m/>
    <m/>
    <m/>
    <m/>
    <m/>
    <m/>
    <m/>
    <m/>
  </r>
  <r>
    <s v="20160151"/>
    <s v="     "/>
    <n v="42556"/>
    <s v="7/5"/>
    <x v="0"/>
    <n v="0.44166666666666665"/>
    <s v="28"/>
    <n v="3"/>
    <s v="7"/>
    <x v="6"/>
    <n v="42556"/>
    <n v="0.44166666666666665"/>
    <s v="WIRE DOWN BURNED DOWN FROM THREE BOLT BRICK. ONE PHASE DOWN HOT ON GROUND THROUGH BACKFEED. SMALL 1 ACRE GRASS FIRE."/>
    <s v="     "/>
    <m/>
    <m/>
    <s v="N"/>
    <x v="0"/>
    <s v="1501199"/>
    <m/>
    <m/>
    <m/>
    <m/>
    <m/>
    <s v="     "/>
    <x v="1"/>
    <s v="PG&amp;E"/>
    <m/>
    <s v="Vegetation"/>
    <m/>
    <s v="D"/>
    <m/>
    <s v="0.26-9.99"/>
    <s v="Square Feet: ; Acreage: 1"/>
    <s v="Equipment - PG&amp;E"/>
    <s v="34.b. Conductor damage or failure"/>
    <s v="Equipment - PG&amp;E"/>
    <s v="All types of equipment / facility failure"/>
    <s v="Conductor"/>
    <s v="Conductor"/>
    <m/>
    <m/>
    <m/>
    <m/>
    <s v="Overhead"/>
    <x v="1"/>
    <s v="Conductor"/>
    <m/>
    <s v="100747232"/>
    <s v="     "/>
    <s v="Non-HFTD"/>
    <x v="0"/>
    <m/>
    <m/>
    <n v="36.282699999999998"/>
    <n v="-120.262"/>
    <s v="Fresno"/>
    <s v="COALINGA-NO-2-1107"/>
    <s v="252381107"/>
    <m/>
    <s v="N/A"/>
    <x v="0"/>
    <s v="Fresno County FD"/>
    <s v="Urban"/>
    <m/>
    <m/>
    <s v="No"/>
    <m/>
    <m/>
    <m/>
    <m/>
    <m/>
    <m/>
    <m/>
    <s v="N"/>
    <s v="N"/>
    <m/>
    <m/>
    <s v="     "/>
    <m/>
    <m/>
    <m/>
    <m/>
    <m/>
    <m/>
    <m/>
    <m/>
    <m/>
    <m/>
    <m/>
    <m/>
    <m/>
    <m/>
    <m/>
    <m/>
    <m/>
    <m/>
    <m/>
  </r>
  <r>
    <s v="20160150"/>
    <s v="     "/>
    <n v="42556"/>
    <s v="7/5"/>
    <x v="0"/>
    <n v="0.3576388888888889"/>
    <s v="28"/>
    <n v="3"/>
    <s v="7"/>
    <x v="6"/>
    <n v="42556"/>
    <n v="0.3576388888888889"/>
    <m/>
    <s v="     "/>
    <m/>
    <m/>
    <s v="N"/>
    <x v="0"/>
    <s v="1501096"/>
    <s v="16-0047849"/>
    <m/>
    <m/>
    <m/>
    <m/>
    <s v="     "/>
    <x v="1"/>
    <s v="PG&amp;E"/>
    <m/>
    <s v="Vegetation"/>
    <m/>
    <s v="D"/>
    <m/>
    <s v="0.26-9.99"/>
    <s v="Square Feet: ; Acreage: "/>
    <s v="Equipment - PG&amp;E"/>
    <s v="34.b. Conductor damage or failure"/>
    <s v="Equipment - PG&amp;E"/>
    <s v="All types of equipment / facility failure"/>
    <s v="Conductor"/>
    <s v="Conductor"/>
    <m/>
    <m/>
    <s v="Line to Line,Line to Ground"/>
    <m/>
    <s v="Overhead"/>
    <x v="3"/>
    <s v="Conductor"/>
    <m/>
    <s v="100743822"/>
    <s v="     "/>
    <s v="Non-HFTD"/>
    <x v="0"/>
    <m/>
    <m/>
    <n v="36.238999999999997"/>
    <n v="-120.30200000000001"/>
    <s v="Fresno"/>
    <s v="COALINGA-NO-2-1107"/>
    <s v="252381107"/>
    <n v="12000"/>
    <s v="N/A"/>
    <x v="0"/>
    <s v="Cal Fire"/>
    <s v="Herbaceous"/>
    <m/>
    <m/>
    <s v="No"/>
    <m/>
    <m/>
    <m/>
    <m/>
    <m/>
    <m/>
    <m/>
    <s v="N"/>
    <s v="N"/>
    <m/>
    <m/>
    <s v="     "/>
    <m/>
    <m/>
    <m/>
    <m/>
    <m/>
    <m/>
    <m/>
    <m/>
    <m/>
    <m/>
    <m/>
    <m/>
    <m/>
    <m/>
    <m/>
    <m/>
    <m/>
    <m/>
    <m/>
  </r>
  <r>
    <s v="20170173"/>
    <s v="     "/>
    <n v="42921"/>
    <s v="7/5"/>
    <x v="0"/>
    <n v="0.87083333333333335"/>
    <s v="27"/>
    <n v="3"/>
    <s v="7"/>
    <x v="0"/>
    <m/>
    <m/>
    <s v="BIRD CONTACTED CAPACITOR CAUSING ARCING AND GRASS FIRE"/>
    <s v="     "/>
    <m/>
    <m/>
    <s v="N"/>
    <x v="0"/>
    <m/>
    <m/>
    <m/>
    <m/>
    <m/>
    <m/>
    <s v="     "/>
    <x v="1"/>
    <s v="PG&amp;E"/>
    <m/>
    <s v="Vegetation"/>
    <m/>
    <s v="D"/>
    <m/>
    <s v="0.26-9.99"/>
    <s v="Square Feet: ; Acreage: "/>
    <s v="Contact - Animal - Bird"/>
    <s v="33.b. Animal contact"/>
    <s v="Contact - Bird"/>
    <s v="All types of equipment / facility failure"/>
    <s v="Contact - Animal"/>
    <m/>
    <s v="Contact - Animal"/>
    <s v="Capacitor Bank"/>
    <m/>
    <s v="Unknown"/>
    <s v="Overhead"/>
    <x v="3"/>
    <s v="Capacitor Bank"/>
    <m/>
    <s v="100171224"/>
    <s v="     "/>
    <s v="Non-HFTD"/>
    <x v="0"/>
    <m/>
    <m/>
    <n v="35.684699999999999"/>
    <n v="-120.11"/>
    <s v="Kern"/>
    <s v="ANTELOPE-1101"/>
    <s v="252021101"/>
    <n v="21000"/>
    <m/>
    <x v="0"/>
    <s v="661-324-6551  LOG325962"/>
    <s v="Herbaceous"/>
    <m/>
    <m/>
    <s v="No"/>
    <m/>
    <m/>
    <m/>
    <m/>
    <m/>
    <m/>
    <m/>
    <s v="N"/>
    <s v="N"/>
    <m/>
    <m/>
    <s v="     "/>
    <m/>
    <m/>
    <m/>
    <m/>
    <m/>
    <m/>
    <m/>
    <m/>
    <m/>
    <m/>
    <m/>
    <m/>
    <m/>
    <m/>
    <m/>
    <m/>
    <m/>
    <m/>
    <m/>
  </r>
  <r>
    <s v="MIA20176476"/>
    <s v="     "/>
    <n v="42921"/>
    <s v="7/5"/>
    <x v="0"/>
    <n v="0.87230324074074073"/>
    <s v="27"/>
    <n v="3"/>
    <s v="7"/>
    <x v="0"/>
    <n v="42921"/>
    <n v="0.87222222222222223"/>
    <s v="Bird contact capacitor causing grass fire"/>
    <s v="     "/>
    <s v="FAS"/>
    <n v="44249"/>
    <s v="Y"/>
    <x v="0"/>
    <m/>
    <s v="N/A"/>
    <m/>
    <s v="T004078706"/>
    <m/>
    <m/>
    <s v="     "/>
    <x v="1"/>
    <s v="PG&amp;E"/>
    <m/>
    <m/>
    <m/>
    <s v="D"/>
    <m/>
    <s v="0.26-9.99"/>
    <m/>
    <s v="Contact - Animal - Bird"/>
    <s v="33.b. Animal contact"/>
    <s v="Contact - Bird"/>
    <s v="Contact from object"/>
    <s v="Contact - Animal"/>
    <m/>
    <s v="Contact - Animal"/>
    <s v="Capacitor Bank"/>
    <m/>
    <s v="No"/>
    <s v="Overhead"/>
    <x v="0"/>
    <m/>
    <m/>
    <s v="103780087"/>
    <s v="     "/>
    <s v="Non-HFTD"/>
    <x v="0"/>
    <m/>
    <m/>
    <n v="35.702800000000003"/>
    <n v="-120.039"/>
    <s v="Kern"/>
    <s v="ANTELOPE-1101"/>
    <s v="252021101"/>
    <n v="11000"/>
    <m/>
    <x v="0"/>
    <s v="Kern County Fire"/>
    <s v="Herbaceous"/>
    <m/>
    <m/>
    <s v="No"/>
    <m/>
    <m/>
    <m/>
    <m/>
    <m/>
    <m/>
    <m/>
    <s v="N"/>
    <s v="N"/>
    <m/>
    <m/>
    <s v="     "/>
    <m/>
    <m/>
    <m/>
    <m/>
    <m/>
    <m/>
    <m/>
    <m/>
    <m/>
    <m/>
    <m/>
    <m/>
    <m/>
    <m/>
    <m/>
    <m/>
    <m/>
    <m/>
    <m/>
  </r>
  <r>
    <s v="MIA20177144"/>
    <s v="     "/>
    <n v="42921"/>
    <s v="7/5"/>
    <x v="0"/>
    <n v="0.98060185185185189"/>
    <s v="27"/>
    <n v="3"/>
    <s v="7"/>
    <x v="0"/>
    <n v="42921"/>
    <n v="0.98055555555555551"/>
    <s v="JZCY - requested report from SCCFD. FAS &amp; notification only. FD enroute, powerlines down, tree and structure on fire. Need gas &amp; electric response. Street light burned down, coiled up &amp; hung, still hot. Waiting for crew to replace IRO mid span. Unknown fi"/>
    <s v="     "/>
    <s v="FAS"/>
    <n v="44250"/>
    <s v="Y"/>
    <x v="0"/>
    <m/>
    <s v="N/A"/>
    <m/>
    <s v="8563894550"/>
    <n v="113020298"/>
    <m/>
    <s v="     "/>
    <x v="0"/>
    <s v="PG&amp;E"/>
    <m/>
    <m/>
    <m/>
    <s v="D"/>
    <m/>
    <s v="Unknown"/>
    <m/>
    <s v="Vegetation"/>
    <s v="33.a. Veg. contact"/>
    <s v="Vegetation"/>
    <s v="Contact from object"/>
    <s v="Contact - Vegetation"/>
    <m/>
    <s v="Contact - Vegetation"/>
    <s v="Conductor"/>
    <m/>
    <s v="No"/>
    <s v="Overhead"/>
    <x v="0"/>
    <m/>
    <m/>
    <s v="83371111"/>
    <s v="     "/>
    <s v="Non-HFTD"/>
    <x v="0"/>
    <m/>
    <m/>
    <n v="37.294899999999998"/>
    <n v="-121.96899999999999"/>
    <s v="Santa Clara"/>
    <s v="SARATOGA-1111"/>
    <s v="83371111"/>
    <n v="11000"/>
    <m/>
    <x v="0"/>
    <m/>
    <s v="Urban"/>
    <m/>
    <m/>
    <s v="No"/>
    <m/>
    <m/>
    <m/>
    <m/>
    <m/>
    <m/>
    <m/>
    <s v="N"/>
    <s v="N"/>
    <m/>
    <m/>
    <s v="     "/>
    <m/>
    <m/>
    <m/>
    <m/>
    <m/>
    <m/>
    <m/>
    <m/>
    <m/>
    <m/>
    <m/>
    <m/>
    <m/>
    <m/>
    <m/>
    <m/>
    <m/>
    <m/>
    <m/>
  </r>
  <r>
    <s v="20170171"/>
    <s v="     "/>
    <n v="42921"/>
    <s v="7/5"/>
    <x v="0"/>
    <n v="0.1423611111111111"/>
    <s v="27"/>
    <n v="3"/>
    <s v="7"/>
    <x v="0"/>
    <n v="42921"/>
    <n v="0.15902777777777777"/>
    <s v="0"/>
    <s v="     "/>
    <m/>
    <m/>
    <s v="N"/>
    <x v="0"/>
    <m/>
    <s v="17-0060471"/>
    <m/>
    <m/>
    <m/>
    <m/>
    <s v="     "/>
    <x v="1"/>
    <s v="PG&amp;E"/>
    <m/>
    <s v="Vegetation"/>
    <m/>
    <s v="D"/>
    <m/>
    <s v="&lt;0.25"/>
    <s v="Square Feet: ; Acreage: "/>
    <s v="Contact - Animal - Other"/>
    <s v="33.b. Animal contact"/>
    <s v="Contact - Animal"/>
    <s v="All types of equipment / facility failure"/>
    <s v="Contact - Animal"/>
    <m/>
    <s v="Contact - Animal"/>
    <s v="Fuse"/>
    <s v="Three Phase Fault"/>
    <s v="PACIFIC BELL"/>
    <s v="Overhead"/>
    <x v="3"/>
    <s v="Fuse"/>
    <m/>
    <s v="101380157"/>
    <s v="     "/>
    <s v="Non-HFTD"/>
    <x v="0"/>
    <n v="305"/>
    <m/>
    <n v="38.6845"/>
    <n v="-121.012"/>
    <s v="El Dorado"/>
    <s v="CLARKSVILLE-2104"/>
    <s v="153612104"/>
    <n v="21000"/>
    <s v="N/A"/>
    <x v="0"/>
    <s v="JUSTIN RHAMES"/>
    <s v="Hardwood Woodland"/>
    <m/>
    <m/>
    <s v="No"/>
    <m/>
    <m/>
    <m/>
    <m/>
    <m/>
    <m/>
    <m/>
    <s v="N"/>
    <s v="N"/>
    <m/>
    <m/>
    <s v="     "/>
    <m/>
    <m/>
    <m/>
    <m/>
    <m/>
    <m/>
    <m/>
    <m/>
    <m/>
    <m/>
    <m/>
    <m/>
    <m/>
    <m/>
    <m/>
    <m/>
    <m/>
    <m/>
    <m/>
  </r>
  <r>
    <s v="MIA20184342"/>
    <s v="     "/>
    <n v="43286"/>
    <s v="7/5"/>
    <x v="0"/>
    <n v="0.50628472222222221"/>
    <s v="27"/>
    <n v="3"/>
    <s v="7"/>
    <x v="1"/>
    <n v="43286"/>
    <n v="0.50624999999999998"/>
    <s v="guide wire at pole started a small grass fire"/>
    <s v="     "/>
    <s v="FAS"/>
    <n v="44244"/>
    <s v="Y"/>
    <x v="0"/>
    <s v="124928"/>
    <s v="18-0057193"/>
    <m/>
    <s v="T004360745"/>
    <m/>
    <m/>
    <s v="     "/>
    <x v="1"/>
    <s v="PG&amp;E"/>
    <m/>
    <m/>
    <m/>
    <s v="D"/>
    <m/>
    <s v="&lt;3 meters of linear travel"/>
    <m/>
    <s v="Equipment - PG&amp;E"/>
    <s v="34.m. Connection device damage or failure"/>
    <s v="Equipment - PG&amp;E"/>
    <s v="All types of equipment / facility failure"/>
    <s v="Splice/Clamp/Connector"/>
    <s v="Pole"/>
    <m/>
    <m/>
    <s v="Line to Ground"/>
    <s v="Yes"/>
    <s v="Overhead"/>
    <x v="0"/>
    <m/>
    <m/>
    <s v="103071105"/>
    <s v="     "/>
    <s v="Non-HFTD"/>
    <x v="0"/>
    <m/>
    <m/>
    <n v="39.778599999999997"/>
    <n v="-121.87"/>
    <s v="Butte"/>
    <s v="NORD-1105"/>
    <s v="103071105"/>
    <n v="11000"/>
    <s v="NORD 1105CB"/>
    <x v="0"/>
    <s v="Customer "/>
    <s v="Urban"/>
    <m/>
    <m/>
    <s v="No"/>
    <m/>
    <m/>
    <m/>
    <m/>
    <m/>
    <m/>
    <m/>
    <s v="N"/>
    <s v="N"/>
    <m/>
    <m/>
    <s v="     "/>
    <m/>
    <m/>
    <m/>
    <m/>
    <m/>
    <m/>
    <m/>
    <m/>
    <m/>
    <m/>
    <m/>
    <m/>
    <m/>
    <m/>
    <m/>
    <m/>
    <m/>
    <m/>
    <m/>
  </r>
  <r>
    <s v="20180429"/>
    <s v="     "/>
    <n v="43286"/>
    <s v="7/5"/>
    <x v="0"/>
    <n v="0.53125"/>
    <s v="27"/>
    <n v="3"/>
    <s v="7"/>
    <x v="1"/>
    <n v="43286"/>
    <n v="0.53125"/>
    <s v="One of the connectors on transformer failed and caused small grass fire"/>
    <s v="     "/>
    <s v="FAS"/>
    <m/>
    <s v="N"/>
    <x v="0"/>
    <s v="124928"/>
    <s v="18-0057193"/>
    <m/>
    <m/>
    <m/>
    <m/>
    <s v="     "/>
    <x v="1"/>
    <s v="PG&amp;E"/>
    <m/>
    <m/>
    <m/>
    <s v="D"/>
    <m/>
    <s v="&lt;3 meters of linear travel"/>
    <m/>
    <s v="Equipment - PG&amp;E"/>
    <s v="34.o. Other"/>
    <s v="Equipment - PG&amp;E"/>
    <s v="All types of equipment / facility failure"/>
    <s v="Other"/>
    <s v="Splice/Clamp/Connector"/>
    <m/>
    <m/>
    <s v="Line to Ground"/>
    <m/>
    <s v="Overhead"/>
    <x v="3"/>
    <s v="Splice/Clamp/Connector"/>
    <s v="Transformer connector"/>
    <s v="MTR#1007690128"/>
    <s v="     "/>
    <s v="Non-HFTD"/>
    <x v="0"/>
    <m/>
    <m/>
    <n v="39.778700000000001"/>
    <n v="-121.871"/>
    <s v="Butte"/>
    <s v="NORD-1105"/>
    <s v="103071105"/>
    <n v="11000"/>
    <s v="NORD 1105CB"/>
    <x v="0"/>
    <m/>
    <s v="Urban"/>
    <m/>
    <m/>
    <s v="No"/>
    <m/>
    <m/>
    <m/>
    <m/>
    <m/>
    <m/>
    <m/>
    <s v="N"/>
    <s v="N"/>
    <m/>
    <m/>
    <s v="     "/>
    <m/>
    <m/>
    <m/>
    <m/>
    <m/>
    <m/>
    <m/>
    <m/>
    <m/>
    <m/>
    <m/>
    <m/>
    <m/>
    <m/>
    <m/>
    <m/>
    <m/>
    <m/>
    <m/>
  </r>
  <r>
    <s v="SAP20188522"/>
    <s v="     "/>
    <n v="43286"/>
    <s v="7/5"/>
    <x v="0"/>
    <m/>
    <s v="27"/>
    <n v="3"/>
    <s v="7"/>
    <x v="1"/>
    <n v="43284"/>
    <m/>
    <s v="Pole replaced due to pole fire"/>
    <s v="     "/>
    <s v="SAP"/>
    <n v="44580"/>
    <s v="Y"/>
    <x v="0"/>
    <s v="123555"/>
    <s v="18-0056597"/>
    <m/>
    <s v="T004359250"/>
    <n v="114749518"/>
    <m/>
    <s v="     "/>
    <x v="0"/>
    <s v="PG&amp;E"/>
    <m/>
    <m/>
    <m/>
    <s v="D"/>
    <m/>
    <s v="Structure-PG&amp;E only"/>
    <m/>
    <s v="Equipment - PG&amp;E"/>
    <s v="34.c. Fuse damage or failure"/>
    <s v="Equipment - PG&amp;E"/>
    <s v="Fuse failure - all"/>
    <s v="Fuse failure - all"/>
    <s v="Fuse"/>
    <m/>
    <m/>
    <s v="Force Out"/>
    <s v="No"/>
    <s v="Overhead"/>
    <x v="0"/>
    <s v="Fuse"/>
    <m/>
    <s v="103404231"/>
    <s v="     "/>
    <s v="Non-HFTD"/>
    <x v="0"/>
    <m/>
    <m/>
    <n v="36.276400000000002"/>
    <n v="-121.185"/>
    <s v="Monterey"/>
    <s v="LOS-OSITOS-2102"/>
    <m/>
    <m/>
    <s v="LOS OSITOS 2103CB"/>
    <x v="0"/>
    <m/>
    <m/>
    <m/>
    <m/>
    <s v="No"/>
    <m/>
    <m/>
    <m/>
    <m/>
    <m/>
    <m/>
    <m/>
    <s v="N"/>
    <s v="N"/>
    <m/>
    <m/>
    <s v="     "/>
    <m/>
    <m/>
    <m/>
    <m/>
    <m/>
    <m/>
    <m/>
    <m/>
    <m/>
    <m/>
    <m/>
    <m/>
    <m/>
    <m/>
    <m/>
    <m/>
    <m/>
    <m/>
    <m/>
  </r>
  <r>
    <s v="20190516"/>
    <s v="     "/>
    <n v="43651"/>
    <s v="7/5"/>
    <x v="0"/>
    <m/>
    <s v="27"/>
    <n v="3"/>
    <s v="7"/>
    <x v="3"/>
    <n v="43651"/>
    <n v="0.66527777777777775"/>
    <s v="Tree branch fell and broke pole and 2 crossarms"/>
    <s v="     "/>
    <s v="FAS"/>
    <m/>
    <s v="N"/>
    <x v="0"/>
    <s v="441523"/>
    <s v="19-0074867"/>
    <m/>
    <s v="T004692162"/>
    <n v="0"/>
    <m/>
    <s v="     "/>
    <x v="1"/>
    <s v="PG&amp;E"/>
    <m/>
    <m/>
    <m/>
    <s v="D"/>
    <m/>
    <s v="&lt;0.25"/>
    <m/>
    <s v="Vegetation"/>
    <s v="33.a. Veg. contact"/>
    <s v="Vegetation"/>
    <s v="Contact from object"/>
    <s v="Contact - Vegetation"/>
    <m/>
    <s v="Contact - Vegetation"/>
    <s v="Conductor - Primary"/>
    <s v="Force Out,Three Phase Fault"/>
    <m/>
    <s v="Overhead"/>
    <x v="3"/>
    <s v="Conductor - Primary"/>
    <m/>
    <s v="43211102"/>
    <s v="     "/>
    <s v="Non-HFTD"/>
    <x v="0"/>
    <n v="175"/>
    <m/>
    <n v="39.080399999999997"/>
    <n v="-122.90600000000001"/>
    <s v="LAKE"/>
    <s v="HARTLEY-1102"/>
    <m/>
    <m/>
    <s v="HARTLEY 1102CB"/>
    <x v="0"/>
    <s v="Lakeport FD"/>
    <s v="Urban"/>
    <m/>
    <m/>
    <s v="No"/>
    <m/>
    <m/>
    <m/>
    <m/>
    <m/>
    <m/>
    <m/>
    <s v="N"/>
    <s v="N"/>
    <m/>
    <m/>
    <s v="     "/>
    <s v="39.07995600"/>
    <s v="-122.90665900"/>
    <s v="Jul 28 2019 12:00AM"/>
    <s v="BranchFail"/>
    <s v="THIS OUTAGE WAS CAUSED BY A LARGE OVER MATURE VALLEY OAK. THE SPAR THAT BROKE SHOWED NO SIGNS OF DECAY OR ROT EXTERNALLY. ONCE THE FAILURE OCCURRED_x000d__x000a_, THERE WAS DECAY AND ROT INTERNALLY. THE LARGE SPAR BROKE OFF APPROXIMATELY 20 UP THE TRUNK. THE SPAR THEN HIT THE SERVICE DROP, 12KV POLE AND GUY WIRE BRINGING THEM ALL TO THE GROUND. THERE WAS NO EVIDENCE OF A FIRE. THERE ARE NO SPLICES DUE TO NEW LINE. THE OAK DID NOT MEET THE SPECS OF THE VEGETATION MANAGEMENT PROGRAM."/>
    <s v="OAKV"/>
    <s v="60"/>
    <s v="50"/>
    <s v="18"/>
    <s v="Moderate"/>
    <s v="Slight"/>
    <s v="N"/>
    <s v="1"/>
    <m/>
    <s v="Creek"/>
    <s v="A"/>
    <s v="CrossArm"/>
    <s v="BareWire"/>
    <s v="0"/>
  </r>
  <r>
    <s v="20190514"/>
    <s v="     "/>
    <n v="43651"/>
    <s v="7/5"/>
    <x v="0"/>
    <m/>
    <s v="27"/>
    <n v="3"/>
    <s v="7"/>
    <x v="3"/>
    <m/>
    <m/>
    <s v="APPEARS CROW OR VULTURE GOT BTW RISER ARRESTOR &amp; GROUND. EST 5 ACRE GRASS FIRE. NO_x000a_STRUCTURE AREA DAMAGE OR OTHER PGE FACILITIES; Mike Best Comments: Bird contact with lightning arrestor."/>
    <s v="     "/>
    <s v="FAS"/>
    <m/>
    <s v="N"/>
    <x v="0"/>
    <m/>
    <m/>
    <m/>
    <s v="T004692191"/>
    <n v="0"/>
    <m/>
    <s v="     "/>
    <x v="1"/>
    <s v="PG&amp;E"/>
    <m/>
    <m/>
    <m/>
    <s v="D"/>
    <m/>
    <s v="0.26-9.99"/>
    <m/>
    <s v="Contact - Animal - Bird"/>
    <s v="33.b. Animal contact"/>
    <s v="Contact - Bird"/>
    <s v="Contact from object"/>
    <s v="Contact - Animal"/>
    <m/>
    <s v="Contact - Animal"/>
    <s v="Conductor - Primary"/>
    <m/>
    <m/>
    <s v="Overhead"/>
    <x v="3"/>
    <s v="Conductor - Primary"/>
    <m/>
    <s v="Unknown"/>
    <s v="     "/>
    <s v="Non-HFTD"/>
    <x v="0"/>
    <m/>
    <m/>
    <n v="38.402900000000002"/>
    <n v="-121.937"/>
    <s v="SOLANO"/>
    <s v="VACA-DIXON-1101"/>
    <m/>
    <m/>
    <m/>
    <x v="0"/>
    <s v="Unknown"/>
    <s v="Urban"/>
    <m/>
    <m/>
    <s v="No"/>
    <m/>
    <m/>
    <m/>
    <m/>
    <m/>
    <m/>
    <m/>
    <s v="N"/>
    <s v="N"/>
    <m/>
    <m/>
    <s v="     "/>
    <m/>
    <m/>
    <m/>
    <m/>
    <m/>
    <m/>
    <m/>
    <m/>
    <m/>
    <m/>
    <m/>
    <m/>
    <m/>
    <m/>
    <m/>
    <m/>
    <m/>
    <m/>
    <m/>
  </r>
  <r>
    <s v="20190512"/>
    <s v="     "/>
    <n v="43651"/>
    <s v="7/5"/>
    <x v="0"/>
    <m/>
    <s v="27"/>
    <n v="3"/>
    <s v="7"/>
    <x v="3"/>
    <n v="43651"/>
    <n v="5.2083333333333336E-2"/>
    <s v="Tree fell into line"/>
    <s v="     "/>
    <s v="FAS"/>
    <m/>
    <s v="N"/>
    <x v="0"/>
    <s v="441190"/>
    <s v="19-0074673"/>
    <m/>
    <s v="T004691676"/>
    <n v="117563135"/>
    <m/>
    <s v="     "/>
    <x v="1"/>
    <s v="PG&amp;E"/>
    <m/>
    <m/>
    <m/>
    <s v="D"/>
    <m/>
    <s v="&lt;0.25"/>
    <m/>
    <s v="Vegetation"/>
    <s v="33.a. Veg. contact"/>
    <s v="Vegetation"/>
    <s v="Contact from object"/>
    <s v="Contact - Vegetation"/>
    <m/>
    <s v="Contact - Vegetation"/>
    <s v="Conductor - Primary"/>
    <s v="Line to Ground"/>
    <m/>
    <s v="Overhead"/>
    <x v="3"/>
    <s v="Conductor - Primary"/>
    <m/>
    <s v="162471101"/>
    <s v="     "/>
    <s v="Non-HFTD"/>
    <x v="0"/>
    <m/>
    <m/>
    <n v="37.696899999999999"/>
    <n v="-121.10599999999999"/>
    <s v="SAN JOAQUIN"/>
    <s v="BANTA-1101"/>
    <m/>
    <m/>
    <s v="N/A"/>
    <x v="0"/>
    <s v="Tracy FD"/>
    <s v="Agriculture"/>
    <m/>
    <m/>
    <s v="No"/>
    <m/>
    <m/>
    <m/>
    <m/>
    <m/>
    <m/>
    <m/>
    <s v="N"/>
    <s v="N"/>
    <m/>
    <m/>
    <s v="     "/>
    <m/>
    <m/>
    <m/>
    <m/>
    <m/>
    <m/>
    <m/>
    <m/>
    <m/>
    <m/>
    <m/>
    <m/>
    <m/>
    <m/>
    <m/>
    <m/>
    <m/>
    <m/>
    <m/>
  </r>
  <r>
    <s v="20190518"/>
    <s v="     "/>
    <n v="43651"/>
    <s v="7/5"/>
    <x v="0"/>
    <m/>
    <s v="27"/>
    <n v="3"/>
    <s v="7"/>
    <x v="3"/>
    <m/>
    <m/>
    <s v="Unable to determine incident location or fire size. from FAS report - Found NG connector at TX. melted and burned in 2. Rplaced all connectors. Kept old connector and wire"/>
    <s v="     "/>
    <s v="FAS"/>
    <m/>
    <s v="N"/>
    <x v="0"/>
    <m/>
    <m/>
    <m/>
    <s v="T004692134"/>
    <n v="0"/>
    <m/>
    <s v="     "/>
    <x v="1"/>
    <s v="PG&amp;E"/>
    <m/>
    <m/>
    <m/>
    <s v="D"/>
    <m/>
    <s v="&lt;0.25"/>
    <m/>
    <s v="Equipment - PG&amp;E"/>
    <s v="34.b. Conductor damage or failure"/>
    <s v="Equipment - PG&amp;E"/>
    <s v="All types of equipment / facility failure"/>
    <s v="Conductor failure-all"/>
    <s v="Splice/Clamp/Connector"/>
    <m/>
    <m/>
    <m/>
    <m/>
    <s v="Overhead"/>
    <x v="3"/>
    <s v="Splice/Clamp/Connector"/>
    <m/>
    <s v="Circuit Id 253601102 "/>
    <s v="     "/>
    <s v="Non-HFTD"/>
    <x v="0"/>
    <m/>
    <m/>
    <n v="36.274500000000003"/>
    <n v="-119.78100000000001"/>
    <s v="KINGS"/>
    <s v="LEMOORE-1102"/>
    <m/>
    <m/>
    <m/>
    <x v="0"/>
    <s v="Kings County FD"/>
    <s v="Agriculture"/>
    <m/>
    <m/>
    <s v="No"/>
    <m/>
    <m/>
    <m/>
    <m/>
    <m/>
    <m/>
    <m/>
    <s v="N"/>
    <s v="N"/>
    <m/>
    <m/>
    <s v="     "/>
    <m/>
    <m/>
    <m/>
    <m/>
    <m/>
    <m/>
    <m/>
    <m/>
    <m/>
    <m/>
    <m/>
    <m/>
    <m/>
    <m/>
    <m/>
    <m/>
    <m/>
    <m/>
    <m/>
  </r>
  <r>
    <s v="20190517"/>
    <s v="     "/>
    <n v="43651"/>
    <s v="7/5"/>
    <x v="0"/>
    <m/>
    <s v="27"/>
    <n v="3"/>
    <s v="7"/>
    <x v="3"/>
    <n v="43651"/>
    <n v="0.33888888888888891"/>
    <s v="Balloon caused ignition"/>
    <s v="     "/>
    <s v="FAS"/>
    <m/>
    <s v="N"/>
    <x v="0"/>
    <s v="441238"/>
    <s v="19-0074699"/>
    <m/>
    <s v="T004691769"/>
    <n v="0"/>
    <m/>
    <s v="     "/>
    <x v="1"/>
    <s v="PG&amp;E"/>
    <m/>
    <m/>
    <m/>
    <s v="D"/>
    <m/>
    <s v="&lt;0.25"/>
    <m/>
    <s v="Contact - 3rd Party"/>
    <s v="33.c. Balloon contact"/>
    <s v="Contact - 3rd Party"/>
    <s v="Contact from object"/>
    <s v="Contact - Balloon"/>
    <m/>
    <s v="Contact - Balloon"/>
    <s v="Pole"/>
    <s v="Line to Line,Three Phase Fault"/>
    <m/>
    <s v="Overhead"/>
    <x v="3"/>
    <s v="Pole"/>
    <m/>
    <s v="1101/2"/>
    <s v="     "/>
    <s v="Non-HFTD"/>
    <x v="0"/>
    <m/>
    <m/>
    <n v="37.977800000000002"/>
    <n v="-121.246"/>
    <s v="SAN JOAQUIN"/>
    <s v="EAST-STOCKTON-1101"/>
    <m/>
    <m/>
    <s v="EAST STOCKTON 1101CB"/>
    <x v="0"/>
    <s v="Stockton FD"/>
    <s v="Urban"/>
    <m/>
    <m/>
    <s v="No"/>
    <m/>
    <m/>
    <m/>
    <m/>
    <m/>
    <m/>
    <m/>
    <s v="N"/>
    <s v="N"/>
    <m/>
    <m/>
    <s v="     "/>
    <m/>
    <m/>
    <m/>
    <m/>
    <m/>
    <m/>
    <m/>
    <m/>
    <m/>
    <m/>
    <m/>
    <m/>
    <m/>
    <m/>
    <m/>
    <m/>
    <m/>
    <m/>
    <m/>
  </r>
  <r>
    <s v="20190515"/>
    <s v="     "/>
    <n v="43651"/>
    <s v="7/5"/>
    <x v="0"/>
    <m/>
    <s v="27"/>
    <n v="3"/>
    <s v="7"/>
    <x v="3"/>
    <n v="43651"/>
    <m/>
    <s v="Small vegetation fire, &lt; 1 meter"/>
    <s v="     "/>
    <s v="FAS"/>
    <m/>
    <s v="N"/>
    <x v="0"/>
    <s v="441499"/>
    <s v="19-0074860"/>
    <m/>
    <s v="T004692115"/>
    <n v="117565768"/>
    <m/>
    <s v="     "/>
    <x v="0"/>
    <s v="PG&amp;E"/>
    <m/>
    <m/>
    <m/>
    <s v="D"/>
    <m/>
    <s v="&lt;3 meters of linear travel"/>
    <m/>
    <s v="Equipment - PG&amp;E"/>
    <s v="34.o. Other"/>
    <s v="Equipment - PG&amp;E"/>
    <m/>
    <m/>
    <s v="Jumper"/>
    <m/>
    <m/>
    <s v="Force Out,Open Circuit,Line to Line"/>
    <m/>
    <s v="Overhead"/>
    <x v="0"/>
    <s v="Jumper"/>
    <m/>
    <s v="Linecut - 84311{Burned Oj Ss Of D653 Center Phase}"/>
    <s v="     "/>
    <s v="Non-HFTD"/>
    <x v="0"/>
    <m/>
    <m/>
    <n v="38.008400000000002"/>
    <n v="-121.33"/>
    <s v="SAN JOAQUIN"/>
    <s v="VALLEY-HOME-1703"/>
    <m/>
    <m/>
    <s v="VALLEY HOME 17031558"/>
    <x v="0"/>
    <s v="FARMINTON FIE DEPT."/>
    <m/>
    <m/>
    <m/>
    <s v="No"/>
    <m/>
    <m/>
    <m/>
    <m/>
    <m/>
    <m/>
    <m/>
    <s v="N"/>
    <s v="N"/>
    <m/>
    <m/>
    <s v="     "/>
    <m/>
    <m/>
    <m/>
    <m/>
    <m/>
    <m/>
    <m/>
    <m/>
    <m/>
    <m/>
    <m/>
    <m/>
    <m/>
    <m/>
    <m/>
    <m/>
    <m/>
    <m/>
    <m/>
  </r>
  <r>
    <s v="20200733"/>
    <s v="     "/>
    <n v="44017"/>
    <s v="7/5"/>
    <x v="0"/>
    <n v="0.51388888888888884"/>
    <s v="28"/>
    <n v="3"/>
    <s v="7"/>
    <x v="4"/>
    <n v="44017"/>
    <m/>
    <s v="On July 5, 2020 at 1220 hours, a PG&amp;E Troubleman was dispatched to the Columbus 1103 12kV Distribution Circuit near 2501 Christmas Tree Ln, Bakersfield in response to a pole fire.  Initial analysis indicates jumper wire failure. The ensuing fire was limited to PG&amp;E assets.  Jumper was replaced on July 5, 2020"/>
    <s v="     "/>
    <s v="FAS"/>
    <m/>
    <s v="N"/>
    <x v="0"/>
    <s v="958179"/>
    <m/>
    <m/>
    <s v="T005004476"/>
    <m/>
    <m/>
    <s v="     "/>
    <x v="0"/>
    <s v="PG&amp;E"/>
    <m/>
    <m/>
    <m/>
    <m/>
    <m/>
    <m/>
    <m/>
    <s v="No Fire"/>
    <s v="39.a. All Other"/>
    <s v="No Fire"/>
    <m/>
    <m/>
    <m/>
    <m/>
    <m/>
    <m/>
    <m/>
    <s v="Overhead"/>
    <x v="0"/>
    <m/>
    <s v="Jumper wire"/>
    <m/>
    <s v="     "/>
    <s v="Non-HFTD"/>
    <x v="0"/>
    <m/>
    <m/>
    <n v="35.407499999999999"/>
    <n v="-118.965"/>
    <s v="Kern"/>
    <s v="COLUMBUS-1103"/>
    <m/>
    <n v="12000"/>
    <m/>
    <x v="0"/>
    <s v="Kern County FD"/>
    <s v="Urban"/>
    <m/>
    <m/>
    <s v="No"/>
    <m/>
    <m/>
    <m/>
    <m/>
    <m/>
    <m/>
    <m/>
    <s v="N"/>
    <s v="N"/>
    <m/>
    <m/>
    <s v="     "/>
    <m/>
    <m/>
    <m/>
    <m/>
    <m/>
    <m/>
    <m/>
    <m/>
    <m/>
    <m/>
    <m/>
    <m/>
    <m/>
    <m/>
    <m/>
    <m/>
    <m/>
    <m/>
    <m/>
  </r>
  <r>
    <s v="20200740"/>
    <s v="     "/>
    <n v="44017"/>
    <s v="7/5"/>
    <x v="0"/>
    <n v="0.68680555555555556"/>
    <s v="28"/>
    <n v="3"/>
    <s v="7"/>
    <x v="4"/>
    <n v="44017"/>
    <n v="0.68541666666666667"/>
    <s v="On July 5, 2020 at 1629 hours, a PG&amp;E troubleman was dispatched to the Storey 1108 Distribution Circuit on Franklin Ave just outside the city of Madera for reports of a complete outage hazard. Initial analysis indicates PG&amp;E equipment caused the ignition. Troubleman found burnt service sleeve on 1/0 service conductor which resulted in a small ignition to customers fence at the base. The ensuing fire was less than one meter in size and was extinguished by the customer. Troubleman repaired the damaged assets. "/>
    <s v="     "/>
    <s v="FAS"/>
    <m/>
    <s v="N"/>
    <x v="0"/>
    <s v="958267"/>
    <m/>
    <m/>
    <s v="T005004574"/>
    <m/>
    <m/>
    <s v="     "/>
    <x v="0"/>
    <s v="PG&amp;E"/>
    <m/>
    <s v="Other"/>
    <m/>
    <s v="D"/>
    <s v="D"/>
    <s v="&lt;3 meters of linear travel"/>
    <m/>
    <s v="Equipment - PG&amp;E"/>
    <s v="34.m. Connection device damage or failure"/>
    <s v="Equipment - PG&amp;E"/>
    <s v="All types of equipment / facility failure"/>
    <s v="Splice/Clamp/Connector"/>
    <s v="Splice/Clamp/Connector"/>
    <m/>
    <m/>
    <m/>
    <m/>
    <s v="Overhead"/>
    <x v="2"/>
    <s v="Splice/Clamp/Connector"/>
    <s v="Splice/clamp/connector, service wire"/>
    <s v="Circuit ID: 254611108"/>
    <s v="     "/>
    <s v="Non-HFTD"/>
    <x v="0"/>
    <m/>
    <m/>
    <n v="36.9754"/>
    <n v="-119.878"/>
    <s v="Madera"/>
    <s v="STOREY-1108"/>
    <m/>
    <n v="12000"/>
    <s v="N/A"/>
    <x v="0"/>
    <s v="Customer"/>
    <s v="Urban"/>
    <m/>
    <m/>
    <s v="No"/>
    <m/>
    <m/>
    <m/>
    <m/>
    <m/>
    <m/>
    <m/>
    <s v="N"/>
    <s v="N"/>
    <m/>
    <m/>
    <s v="     "/>
    <m/>
    <m/>
    <m/>
    <m/>
    <m/>
    <m/>
    <m/>
    <m/>
    <m/>
    <m/>
    <m/>
    <m/>
    <m/>
    <m/>
    <m/>
    <m/>
    <m/>
    <m/>
    <m/>
  </r>
  <r>
    <s v="20201791"/>
    <s v="     "/>
    <n v="44017"/>
    <s v="7/5"/>
    <x v="0"/>
    <n v="0.20972222222222223"/>
    <s v="28"/>
    <n v="3"/>
    <s v="7"/>
    <x v="4"/>
    <m/>
    <m/>
    <s v="Capacitor bank failure, fire contained to pge assets."/>
    <s v="     "/>
    <s v="FAS"/>
    <m/>
    <s v="Y"/>
    <x v="0"/>
    <s v="957998"/>
    <m/>
    <m/>
    <s v="T005004355"/>
    <n v="119312464"/>
    <m/>
    <s v="     "/>
    <x v="0"/>
    <s v="PG&amp;E"/>
    <m/>
    <s v="Building"/>
    <m/>
    <s v="D"/>
    <m/>
    <s v="Structure-PG&amp;E only"/>
    <m/>
    <s v="Equipment - PG&amp;E"/>
    <s v="34.a. Capacitor bank damage or failure"/>
    <s v="Equipment - PG&amp;E"/>
    <s v="All types of equipment / facility failure"/>
    <s v="Capacitor bank failure"/>
    <s v="Capacitor Bank"/>
    <m/>
    <m/>
    <m/>
    <m/>
    <s v="Overhead"/>
    <x v="3"/>
    <s v="Capacitor Bank"/>
    <m/>
    <s v="L180"/>
    <s v="     "/>
    <s v="Non-HFTD"/>
    <x v="0"/>
    <m/>
    <m/>
    <n v="35.425199999999997"/>
    <n v="-119.05800000000001"/>
    <s v="Kern"/>
    <s v="KERN-OIL-1103"/>
    <m/>
    <n v="12000"/>
    <m/>
    <x v="0"/>
    <s v="Self Extinguished"/>
    <s v="Urban"/>
    <m/>
    <m/>
    <s v="No"/>
    <m/>
    <m/>
    <m/>
    <m/>
    <m/>
    <m/>
    <m/>
    <s v="N"/>
    <s v="N"/>
    <m/>
    <m/>
    <s v="     "/>
    <m/>
    <m/>
    <m/>
    <m/>
    <m/>
    <m/>
    <m/>
    <m/>
    <m/>
    <m/>
    <m/>
    <m/>
    <m/>
    <m/>
    <m/>
    <m/>
    <m/>
    <m/>
    <m/>
  </r>
  <r>
    <s v="20200732"/>
    <s v="     "/>
    <n v="44017"/>
    <s v="7/5"/>
    <x v="0"/>
    <n v="0.51041666666666663"/>
    <s v="28"/>
    <n v="3"/>
    <s v="7"/>
    <x v="4"/>
    <n v="44017"/>
    <n v="0.50277777777777777"/>
    <s v="On July 5, 2020 at 1310 hours, a PG&amp;E Troubleman patrolled the Cholame 2102 Distribution Circuit number 182562102, near 3030 Camatta Shandon Road (Also known as San Juan Road), in Shandon, California. He observed an arcing wire from a flashed 0.5 KVA potential transformer and a bird found. Initial analysis indicates a bird cross phased the smart meter transformer and it was the second time the transformer went catastrophic. Cal Fire responded to and extinguished the fire. The B Tag was submitted to replace the broken transformer, install animal mitigation, and replace the bird protection equipment. All the repairs were completed by September 3, 2020. This information is preliminary."/>
    <s v="     "/>
    <s v="FAS"/>
    <m/>
    <s v="N"/>
    <x v="0"/>
    <m/>
    <s v="20-0068448"/>
    <m/>
    <s v="T005004475, T001771576"/>
    <n v="119312753"/>
    <m/>
    <s v="     "/>
    <x v="1"/>
    <s v="PG&amp;E"/>
    <m/>
    <s v="Vegetation"/>
    <m/>
    <s v="D"/>
    <s v="D"/>
    <s v="10-99"/>
    <m/>
    <s v="Contact - Animal - Bird"/>
    <s v="33.b. Animal contact"/>
    <s v="Contact - Bird"/>
    <s v="Contact from object"/>
    <s v="Contact - Animal"/>
    <m/>
    <s v="Contact - Animal"/>
    <s v="Transformer"/>
    <s v="Line to Line"/>
    <m/>
    <s v="Overhead"/>
    <x v="3"/>
    <s v="Transformer"/>
    <s v="Transformer, Animal Mitigation, Bird Protection Equipment"/>
    <s v=" Circuit ID: 182561101, SAP ID: 101907847, CGC: 513268775882"/>
    <s v="     "/>
    <s v="Non-HFTD"/>
    <x v="0"/>
    <m/>
    <m/>
    <n v="35.564700000000002"/>
    <n v="-120.264"/>
    <s v="San Luis Obispo"/>
    <s v="CHOLAME-2102"/>
    <m/>
    <n v="21000"/>
    <m/>
    <x v="0"/>
    <s v="Cal Fire"/>
    <s v="Herbaceous"/>
    <m/>
    <m/>
    <s v="Yes"/>
    <s v="33"/>
    <s v="0"/>
    <s v="0"/>
    <s v="0"/>
    <s v="0"/>
    <s v="JUAN"/>
    <m/>
    <s v="N"/>
    <s v="N"/>
    <m/>
    <m/>
    <s v="     "/>
    <m/>
    <m/>
    <m/>
    <m/>
    <m/>
    <m/>
    <m/>
    <m/>
    <m/>
    <m/>
    <m/>
    <m/>
    <m/>
    <m/>
    <m/>
    <m/>
    <m/>
    <m/>
    <m/>
  </r>
  <r>
    <s v="20140061"/>
    <s v="     "/>
    <n v="41826"/>
    <s v="7/6"/>
    <x v="0"/>
    <n v="0.80486111111111114"/>
    <s v="28"/>
    <n v="3"/>
    <s v="7"/>
    <x v="7"/>
    <n v="41826"/>
    <n v="0.80486111111111114"/>
    <s v="NOTT: OAK TREE FELL &amp;  SLAPPED WIRES TOGETHER, CONDUCTORS OK, NOT WRAPPED"/>
    <s v="     "/>
    <m/>
    <m/>
    <s v="N"/>
    <x v="0"/>
    <s v="1045300"/>
    <s v="14-0042767"/>
    <m/>
    <m/>
    <m/>
    <m/>
    <s v="     "/>
    <x v="1"/>
    <s v="PG&amp;E"/>
    <m/>
    <s v="Vegetation"/>
    <m/>
    <s v="D"/>
    <m/>
    <s v="0.26-9.99"/>
    <s v="Square Feet: ; Acreage: 3"/>
    <s v="Vegetation"/>
    <s v="33.a. Veg. contact"/>
    <s v="Vegetation"/>
    <s v="All types of equipment / facility failure"/>
    <s v="Contact - Vegetation"/>
    <m/>
    <s v="Contact - Vegetation"/>
    <s v="Conductor"/>
    <s v="Line to Line"/>
    <s v="  "/>
    <s v="Overhead"/>
    <x v="3"/>
    <s v="Conductor"/>
    <m/>
    <s v="6 SPANS FROM EOL TWD FUCO 4605"/>
    <s v="     "/>
    <s v="Non-HFTD"/>
    <x v="0"/>
    <n v="154"/>
    <m/>
    <n v="38.748899999999999"/>
    <n v="-123.285"/>
    <s v="Sonoma"/>
    <s v="ANNAPOLIS-1101"/>
    <s v="42861101"/>
    <n v="12000"/>
    <s v="ANNAPOLIS 1101608"/>
    <x v="0"/>
    <s v="Cal Fire Dept"/>
    <s v="Conifer Forest"/>
    <m/>
    <m/>
    <s v="No"/>
    <m/>
    <m/>
    <m/>
    <m/>
    <m/>
    <m/>
    <m/>
    <s v="N"/>
    <s v="N"/>
    <m/>
    <m/>
    <s v="     "/>
    <s v="38.67489000"/>
    <s v="-123.28498000"/>
    <s v="Jul 11 2014 12:00AM"/>
    <s v="TrunkFail"/>
    <s v="A green Tan Oak tree failed at the base and fell down very steep hillside onto the 12kv conductors. The conductors slapped together and started a fire. Fire was no larger then one acre. Small cavity at base, on back of tree."/>
    <s v="TAN"/>
    <s v="45"/>
    <s v="11"/>
    <s v="40"/>
    <s v="Slight"/>
    <s v="None"/>
    <s v="N"/>
    <s v="1"/>
    <m/>
    <s v="Hillside"/>
    <s v="B"/>
    <s v="Flat"/>
    <s v="BareWire"/>
    <s v="7"/>
  </r>
  <r>
    <s v="20170174"/>
    <s v="     "/>
    <n v="42922"/>
    <s v="7/6"/>
    <x v="0"/>
    <n v="0.63749999999999996"/>
    <s v="27"/>
    <n v="3"/>
    <s v="7"/>
    <x v="0"/>
    <n v="42922"/>
    <n v="0.63749999999999996"/>
    <m/>
    <s v="     "/>
    <m/>
    <m/>
    <s v="N"/>
    <x v="0"/>
    <s v="1824725"/>
    <s v="17-0060991"/>
    <m/>
    <m/>
    <n v="113023027"/>
    <m/>
    <s v="     "/>
    <x v="1"/>
    <s v="PG&amp;E"/>
    <m/>
    <s v="Vegetation"/>
    <m/>
    <s v="D"/>
    <m/>
    <s v="&lt;0.25"/>
    <s v="Square Feet: 20; Acreage: "/>
    <s v="Vegetation"/>
    <s v="33.a. Veg. contact"/>
    <s v="Vegetation"/>
    <s v="All types of equipment / facility failure"/>
    <s v="Contact - Vegetation"/>
    <m/>
    <s v="Contact - Vegetation"/>
    <s v="Conductor"/>
    <s v="Line to Ground"/>
    <s v="PACIFIC BELL"/>
    <s v="Overhead"/>
    <x v="1"/>
    <s v="Conductor"/>
    <m/>
    <s v="100864107"/>
    <s v="     "/>
    <s v="Non-HFTD"/>
    <x v="0"/>
    <m/>
    <m/>
    <n v="36.740200000000002"/>
    <n v="-119.761"/>
    <s v="Fresno"/>
    <s v="CALIFORNIA-AVE-1114"/>
    <s v="252281114"/>
    <m/>
    <s v="N/A"/>
    <x v="0"/>
    <s v="N.A."/>
    <s v="Urban"/>
    <m/>
    <m/>
    <s v="No"/>
    <m/>
    <m/>
    <m/>
    <m/>
    <m/>
    <m/>
    <m/>
    <s v="N"/>
    <s v="N"/>
    <m/>
    <m/>
    <s v="     "/>
    <s v="36.74020000"/>
    <s v="-119.76128000"/>
    <s v="Jul 11 2017 12:00AM"/>
    <s v="3rdParty"/>
    <s v="3RD PARTY TRIMMER DROPPED A LIMB ONTO A SERVICE DROP CAUSING THE SECONDARY LINE CROSSARM TO BREAK CAUSING THE OUTAGE AND A SMALL FIRE UNDER THE POLE 20 SQUARE FEET. DISTANCE FROM TREE TO LINE IS SERVICE DROP WIRE"/>
    <s v="CAMP"/>
    <s v="45"/>
    <s v="21"/>
    <s v="22"/>
    <m/>
    <m/>
    <m/>
    <m/>
    <m/>
    <m/>
    <m/>
    <s v="Other"/>
    <s v="TreeWire"/>
    <s v="0"/>
  </r>
  <r>
    <s v="20170177"/>
    <s v="     "/>
    <n v="42922"/>
    <s v="7/6"/>
    <x v="0"/>
    <n v="0.97916666666666663"/>
    <s v="27"/>
    <n v="3"/>
    <s v="7"/>
    <x v="0"/>
    <n v="42922"/>
    <n v="0.98124999999999996"/>
    <s v="REPAIR 300' SPAN 4ACSR WIRE DOWN."/>
    <s v="     "/>
    <m/>
    <m/>
    <s v="N"/>
    <x v="0"/>
    <s v="1825087"/>
    <s v="17-0061026"/>
    <m/>
    <m/>
    <n v="113023553"/>
    <m/>
    <s v="     "/>
    <x v="1"/>
    <s v="PG&amp;E"/>
    <m/>
    <s v="Vegetation"/>
    <m/>
    <s v="D"/>
    <m/>
    <s v="&lt;0.25"/>
    <s v="Square Feet: ; Acreage: "/>
    <s v="Vegetation"/>
    <s v="33.a. Veg. contact"/>
    <s v="Vegetation"/>
    <s v="All types of equipment / facility failure"/>
    <s v="Contact - Vegetation"/>
    <m/>
    <s v="Contact - Vegetation"/>
    <s v="Conductor"/>
    <s v="Multi-Fault"/>
    <s v="Unknown"/>
    <s v="Overhead"/>
    <x v="3"/>
    <s v="Conductor"/>
    <m/>
    <s v="101934472"/>
    <s v="     "/>
    <s v="Non-HFTD"/>
    <x v="0"/>
    <m/>
    <m/>
    <n v="35.556199999999997"/>
    <n v="-120.755"/>
    <s v="San Luis Obispo"/>
    <s v="TEMPLETON-2110"/>
    <s v="183052110"/>
    <n v="21000"/>
    <s v="TEMPLETON 2110CB"/>
    <x v="1"/>
    <s v="Unknown"/>
    <s v="Agriculture"/>
    <m/>
    <m/>
    <s v="No"/>
    <m/>
    <m/>
    <m/>
    <m/>
    <m/>
    <m/>
    <m/>
    <s v="N"/>
    <s v="N"/>
    <m/>
    <m/>
    <s v="     "/>
    <s v="35.33220000"/>
    <s v="-120.45200000"/>
    <s v="Jul  7 2017 12:00AM"/>
    <s v="BranchFail"/>
    <s v="EVIDENCE OF GREEN, ITALIAN STONE PINE BRANCH FAILURE AT FAULT LOCATION. EMERGENCY WORK COMPLETED AT TIME OF INCIDENT AS WELL AS TIME OF INVESTIGATION TO MITIGATE FURTHER POTENTIAL LIMB FAILURE. EVIDENCE OF 1,000 SQUARE FEET FIRE AT FAULT LOCATION. PER PG&amp;E VPM, A FIRE INCIDENT INVESTIGATION HAS BEEN COMPLETED AND SUBMITTED. THIS OUTAGE IS ONE OF TWO OUTAGES AND IS THE SAME AS 17-0061026.2"/>
    <s v="PINI"/>
    <s v="55"/>
    <s v="42"/>
    <s v="20"/>
    <s v="Slight"/>
    <s v="None"/>
    <s v="N"/>
    <s v="1"/>
    <m/>
    <s v="Hillside"/>
    <s v="A"/>
    <s v="CrossArm"/>
    <s v="BareWire"/>
    <s v="2"/>
  </r>
  <r>
    <s v="MIA20177865"/>
    <s v="     "/>
    <n v="42922"/>
    <s v="7/6"/>
    <x v="0"/>
    <n v="0.58577546296296301"/>
    <s v="27"/>
    <n v="3"/>
    <s v="7"/>
    <x v="0"/>
    <n v="42922"/>
    <n v="0.5854166666666667"/>
    <s v="METALIC BALLOON STARTED GRASS FIRE."/>
    <s v="     "/>
    <s v="FAS"/>
    <n v="44249"/>
    <s v="Y"/>
    <x v="0"/>
    <m/>
    <m/>
    <m/>
    <s v="T004079268"/>
    <m/>
    <m/>
    <s v="     "/>
    <x v="1"/>
    <s v="PG&amp;E"/>
    <m/>
    <m/>
    <m/>
    <s v="D"/>
    <m/>
    <s v="&lt;3 meters of linear travel"/>
    <m/>
    <s v="Equipment - PG&amp;E"/>
    <s v="34.b. Conductor damage or failure"/>
    <s v="Equipment - PG&amp;E"/>
    <s v="All types of equipment / facility failure"/>
    <s v="Conductor failure-all"/>
    <s v="Pole"/>
    <m/>
    <m/>
    <m/>
    <s v="Yes"/>
    <s v="Overhead"/>
    <x v="0"/>
    <m/>
    <m/>
    <s v="102781101"/>
    <s v="     "/>
    <s v="Non-HFTD"/>
    <x v="0"/>
    <n v="177"/>
    <m/>
    <n v="39.3005"/>
    <n v="-122.51300000000001"/>
    <s v="Colusa"/>
    <s v="ELK-CREEK-1101"/>
    <s v="102781101"/>
    <n v="11000"/>
    <s v="ELK-CREEK-11012008"/>
    <x v="1"/>
    <s v="COLUSA CTY FIREOLUNTEER STONYFORD FIRE_x000a_DEPT"/>
    <s v="Agriculture"/>
    <m/>
    <m/>
    <s v="No"/>
    <m/>
    <m/>
    <m/>
    <m/>
    <m/>
    <m/>
    <m/>
    <s v="N"/>
    <s v="N"/>
    <m/>
    <m/>
    <s v="     "/>
    <m/>
    <m/>
    <m/>
    <m/>
    <m/>
    <m/>
    <m/>
    <m/>
    <m/>
    <m/>
    <m/>
    <m/>
    <m/>
    <m/>
    <m/>
    <m/>
    <m/>
    <m/>
    <m/>
  </r>
  <r>
    <s v="20170176"/>
    <s v="     "/>
    <n v="42922"/>
    <s v="7/6"/>
    <x v="0"/>
    <m/>
    <s v="27"/>
    <n v="3"/>
    <s v="7"/>
    <x v="0"/>
    <n v="42922"/>
    <n v="0.83611111111111114"/>
    <s v="CAR POLE W/GRASS FIRE, CHP AND BUTTE COUNTY FIRE RESPONDED."/>
    <s v="     "/>
    <m/>
    <m/>
    <s v="N"/>
    <x v="0"/>
    <s v="1824914"/>
    <s v="17-0061025"/>
    <m/>
    <m/>
    <m/>
    <m/>
    <s v="     "/>
    <x v="1"/>
    <s v="PG&amp;E"/>
    <m/>
    <s v="Vegetation"/>
    <m/>
    <s v="D"/>
    <m/>
    <s v="&lt;0.25"/>
    <s v="Square Feet: ; Acreage: "/>
    <s v="Contact - 3rd Party"/>
    <s v="33.d. Vehicle contact"/>
    <s v="Contact - 3rd Party"/>
    <s v="All types of equipment / facility failure"/>
    <s v="Contact - Vehicle"/>
    <m/>
    <s v="Contact - Vehicle"/>
    <s v="Pole"/>
    <s v="Three Phase Fault"/>
    <s v="None"/>
    <s v="Overhead"/>
    <x v="3"/>
    <s v="Conductor"/>
    <m/>
    <s v="100436921"/>
    <s v="     "/>
    <s v="Non-HFTD"/>
    <x v="0"/>
    <m/>
    <m/>
    <n v="39.598700000000001"/>
    <n v="-121.91"/>
    <s v="Butte"/>
    <s v="ESQUON-1102"/>
    <s v="102171102"/>
    <n v="12000"/>
    <s v="ESQUON 11022060"/>
    <x v="0"/>
    <s v="Cal Fire"/>
    <s v="Wetland"/>
    <m/>
    <m/>
    <s v="No"/>
    <m/>
    <m/>
    <m/>
    <m/>
    <m/>
    <m/>
    <m/>
    <s v="N"/>
    <s v="N"/>
    <m/>
    <m/>
    <s v="     "/>
    <m/>
    <m/>
    <m/>
    <m/>
    <m/>
    <m/>
    <m/>
    <m/>
    <m/>
    <m/>
    <m/>
    <m/>
    <m/>
    <m/>
    <m/>
    <m/>
    <m/>
    <m/>
    <m/>
  </r>
  <r>
    <s v="20170175"/>
    <s v="     "/>
    <n v="42922"/>
    <s v="7/6"/>
    <x v="0"/>
    <n v="0.58472222222222225"/>
    <s v="27"/>
    <n v="3"/>
    <s v="7"/>
    <x v="0"/>
    <n v="42922"/>
    <n v="0.5854166666666667"/>
    <s v="METALIC BALLOON STARTED GRASS FIRE.  20' RADIUS AROUND POLE. VOLUNTEER STONYFORD FIRE DEPT. HAD FIRE OUT BEFORE I WAS ON SCENE.  PIECES OF A METALIC BALLOON WERE REMOVED FROM MIDDLE PHASE. NO SIGNS OF BALLOON ON GROUND OR ON ANY OTHER PHASE"/>
    <s v="     "/>
    <m/>
    <m/>
    <s v="N"/>
    <x v="0"/>
    <m/>
    <s v="17-0061590"/>
    <m/>
    <m/>
    <m/>
    <m/>
    <s v="     "/>
    <x v="1"/>
    <s v="PG&amp;E"/>
    <m/>
    <s v="Vegetation"/>
    <m/>
    <s v="D"/>
    <m/>
    <s v="&lt;3 meters of linear travel"/>
    <s v="Square Feet: ; Acreage: "/>
    <s v="Contact - 3rd Party"/>
    <s v="33.c. Balloon contact"/>
    <s v="Contact - 3rd Party"/>
    <s v="All types of equipment / facility failure"/>
    <s v="Contact - Balloon"/>
    <m/>
    <s v="Contact - Balloon"/>
    <s v="Conductor"/>
    <s v="None"/>
    <s v="Unknown"/>
    <s v="Overhead"/>
    <x v="3"/>
    <s v="Conductor"/>
    <m/>
    <s v="100414219"/>
    <s v="     "/>
    <s v="Non-HFTD"/>
    <x v="0"/>
    <n v="177"/>
    <m/>
    <n v="39.300899999999999"/>
    <n v="-122.517"/>
    <s v="Colusa"/>
    <s v="ELK-CREEK-1101"/>
    <s v="102781101"/>
    <n v="12000"/>
    <s v="ELK CREEK 11012008"/>
    <x v="1"/>
    <s v="Unknown"/>
    <s v="Agriculture"/>
    <m/>
    <m/>
    <s v="No"/>
    <m/>
    <m/>
    <m/>
    <m/>
    <m/>
    <m/>
    <m/>
    <s v="N"/>
    <s v="N"/>
    <m/>
    <m/>
    <s v="     "/>
    <m/>
    <m/>
    <m/>
    <m/>
    <m/>
    <m/>
    <m/>
    <m/>
    <m/>
    <m/>
    <m/>
    <m/>
    <m/>
    <m/>
    <m/>
    <m/>
    <m/>
    <m/>
    <m/>
  </r>
  <r>
    <s v="20180431"/>
    <s v="     "/>
    <n v="43287"/>
    <s v="7/6"/>
    <x v="0"/>
    <n v="0.71736111111111112"/>
    <s v="27"/>
    <n v="3"/>
    <s v="7"/>
    <x v="1"/>
    <n v="43287"/>
    <n v="0.71736111111111112"/>
    <s v="ILIS - &quot;WIRE IS SLACKING INTO TREES AND CAUSING SMALL FIRES&quot;"/>
    <s v="     "/>
    <s v="FAS"/>
    <m/>
    <s v="N"/>
    <x v="0"/>
    <s v="125717"/>
    <s v="18-0057559"/>
    <m/>
    <m/>
    <m/>
    <m/>
    <s v="     "/>
    <x v="1"/>
    <s v="PG&amp;E"/>
    <m/>
    <m/>
    <m/>
    <s v="D"/>
    <m/>
    <s v="&lt;0.25"/>
    <m/>
    <s v="Equipment - PG&amp;E"/>
    <s v="34.b. Conductor damage or failure"/>
    <s v="Equipment - PG&amp;E"/>
    <s v="All types of equipment / facility failure"/>
    <s v="Conductor"/>
    <s v="Conductor"/>
    <m/>
    <m/>
    <s v="Force Out"/>
    <m/>
    <s v="Overhead"/>
    <x v="3"/>
    <s v="Conductor - Primary"/>
    <m/>
    <s v="46111"/>
    <s v="     "/>
    <s v="Non-HFTD"/>
    <x v="0"/>
    <m/>
    <m/>
    <n v="35.029000000000003"/>
    <n v="-120.52800000000001"/>
    <s v="San Luis Obispo"/>
    <s v="MESA-1103"/>
    <s v="182821103"/>
    <n v="11000"/>
    <s v="MESA 1103Q18"/>
    <x v="0"/>
    <m/>
    <s v="Hardwood Woodland"/>
    <m/>
    <m/>
    <s v="No"/>
    <m/>
    <m/>
    <m/>
    <m/>
    <m/>
    <m/>
    <m/>
    <s v="N"/>
    <s v="N"/>
    <m/>
    <m/>
    <s v="     "/>
    <m/>
    <m/>
    <m/>
    <m/>
    <m/>
    <m/>
    <m/>
    <m/>
    <m/>
    <m/>
    <m/>
    <m/>
    <m/>
    <m/>
    <m/>
    <m/>
    <m/>
    <m/>
    <m/>
  </r>
  <r>
    <s v="20180432"/>
    <s v="     "/>
    <n v="43287"/>
    <s v="7/6"/>
    <x v="0"/>
    <m/>
    <s v="27"/>
    <n v="3"/>
    <s v="7"/>
    <x v="1"/>
    <m/>
    <m/>
    <s v="Metallic balloons"/>
    <s v="     "/>
    <s v="FAS"/>
    <m/>
    <s v="N"/>
    <x v="0"/>
    <s v="125789"/>
    <m/>
    <m/>
    <m/>
    <m/>
    <m/>
    <s v="     "/>
    <x v="1"/>
    <s v="PG&amp;E"/>
    <m/>
    <m/>
    <m/>
    <s v="D"/>
    <m/>
    <s v="&lt;0.25"/>
    <m/>
    <s v="Contact - 3rd Party"/>
    <s v="33.c. Balloon contact"/>
    <s v="Contact - 3rd Party"/>
    <s v="Contact from object"/>
    <s v="Contact - Balloon"/>
    <m/>
    <s v="Contact - Balloon"/>
    <s v="Transformer"/>
    <m/>
    <m/>
    <m/>
    <x v="3"/>
    <m/>
    <m/>
    <m/>
    <s v="     "/>
    <s v="Non-HFTD"/>
    <x v="0"/>
    <m/>
    <m/>
    <n v="37.383200000000002"/>
    <n v="-120.61499999999999"/>
    <s v="Merced"/>
    <s v="ATWATER-1108"/>
    <s v="253611108"/>
    <n v="11000"/>
    <m/>
    <x v="0"/>
    <m/>
    <s v="Urban"/>
    <m/>
    <m/>
    <s v="No"/>
    <m/>
    <m/>
    <m/>
    <m/>
    <m/>
    <m/>
    <m/>
    <s v="N"/>
    <s v="N"/>
    <m/>
    <m/>
    <s v="     "/>
    <m/>
    <m/>
    <m/>
    <m/>
    <m/>
    <m/>
    <m/>
    <m/>
    <m/>
    <m/>
    <m/>
    <m/>
    <m/>
    <m/>
    <m/>
    <m/>
    <m/>
    <m/>
    <m/>
  </r>
  <r>
    <s v="20190524"/>
    <s v="     "/>
    <n v="43652"/>
    <s v="7/6"/>
    <x v="0"/>
    <m/>
    <s v="27"/>
    <n v="3"/>
    <s v="7"/>
    <x v="3"/>
    <n v="43652"/>
    <n v="0.67083333333333328"/>
    <s v="Ilis says open wire secondary burned up, equipment failure"/>
    <s v="     "/>
    <s v="FAS"/>
    <m/>
    <s v="N"/>
    <x v="0"/>
    <s v="441928"/>
    <s v="19-0074962"/>
    <m/>
    <s v="T004692649"/>
    <n v="117566519"/>
    <m/>
    <s v="     "/>
    <x v="1"/>
    <s v="PG&amp;E"/>
    <m/>
    <m/>
    <m/>
    <s v="D"/>
    <m/>
    <s v="&lt;3 meters of linear travel"/>
    <m/>
    <s v="Equipment - PG&amp;E"/>
    <s v="34.b. Conductor damage or failure"/>
    <s v="Equipment - PG&amp;E"/>
    <s v="All types of equipment / facility failure"/>
    <s v="Conductor failure-all"/>
    <s v="Conductor - Open Wire Secondary"/>
    <m/>
    <m/>
    <s v="Force Out"/>
    <m/>
    <s v="Overhead"/>
    <x v="1"/>
    <s v="Conductor - Open Wire Secondary"/>
    <m/>
    <s v="317321944923 "/>
    <s v="     "/>
    <s v="Non-HFTD"/>
    <x v="0"/>
    <m/>
    <m/>
    <n v="37.729999999999997"/>
    <n v="-121.42700000000001"/>
    <s v="SAN JOAQUIN"/>
    <s v="LAMMERS-1103"/>
    <m/>
    <m/>
    <s v="N/A"/>
    <x v="0"/>
    <s v="Tracy FD"/>
    <s v="Urban"/>
    <m/>
    <m/>
    <s v="No"/>
    <m/>
    <m/>
    <m/>
    <m/>
    <m/>
    <m/>
    <m/>
    <s v="N"/>
    <s v="N"/>
    <m/>
    <m/>
    <s v="     "/>
    <m/>
    <m/>
    <m/>
    <m/>
    <m/>
    <m/>
    <m/>
    <m/>
    <m/>
    <m/>
    <m/>
    <m/>
    <m/>
    <m/>
    <m/>
    <m/>
    <m/>
    <m/>
    <m/>
  </r>
  <r>
    <s v="20200774"/>
    <s v="     "/>
    <n v="44018"/>
    <s v="7/6"/>
    <x v="0"/>
    <n v="0.96388888888888891"/>
    <s v="28"/>
    <n v="3"/>
    <s v="7"/>
    <x v="4"/>
    <n v="44018"/>
    <n v="0.95625000000000004"/>
    <s v="[Duplicate - Reference Index #773]  &gt;  On July 7, 2020 at 0006 hours, a PG&amp;E Troubleman patrolling the Templeton 2109 12kV Distribution Circuit number 183052109 near CA-46 and Geneseo Rd in Paso Robles, where he observed a car pole incident, resulting in a downed primary conductor and a fire. Cal Fire responded to and extinguished the fire. There was an outage affecting 695 customers for a total of 47969 minutes. The wood pole at Union Rd 550 east of Branch Rd, Paso Robles was replaced. Repairs were complete by July 7, 2020 at 1206 hours."/>
    <s v="     "/>
    <s v="FAS"/>
    <m/>
    <s v="N"/>
    <x v="1"/>
    <s v="959111"/>
    <s v="20-0068976"/>
    <m/>
    <s v="T005005581"/>
    <n v="119318039"/>
    <m/>
    <s v="     "/>
    <x v="0"/>
    <s v="PG&amp;E"/>
    <m/>
    <s v="Vegetation"/>
    <m/>
    <s v="D"/>
    <s v="D"/>
    <s v="&lt;0.25"/>
    <m/>
    <s v="Duplicate"/>
    <s v="39.a. All Other"/>
    <s v="Duplicate"/>
    <m/>
    <m/>
    <m/>
    <m/>
    <m/>
    <s v="Line to Ground"/>
    <m/>
    <s v="Overhead"/>
    <x v="0"/>
    <s v="Pole"/>
    <s v="Pole, Cross arm"/>
    <s v="Circuit ID: 183052109, Circuit: Templeton 2109, Pole ID: 103117171, WIP Object ID: 2310819"/>
    <s v="     "/>
    <s v="Non-HFTD"/>
    <x v="0"/>
    <m/>
    <m/>
    <n v="35.647399999999998"/>
    <n v="-120.56100000000001"/>
    <s v="San Luis Obispo"/>
    <s v="TEMPLETON-2109"/>
    <m/>
    <n v="21000"/>
    <m/>
    <x v="0"/>
    <s v="Cal Fire"/>
    <s v="Agriculture"/>
    <m/>
    <m/>
    <s v="No"/>
    <m/>
    <m/>
    <m/>
    <m/>
    <m/>
    <m/>
    <m/>
    <s v="N"/>
    <s v="N"/>
    <m/>
    <m/>
    <s v="     "/>
    <m/>
    <m/>
    <m/>
    <m/>
    <m/>
    <m/>
    <m/>
    <m/>
    <m/>
    <m/>
    <m/>
    <m/>
    <m/>
    <m/>
    <m/>
    <m/>
    <m/>
    <m/>
    <m/>
  </r>
  <r>
    <s v="20200773"/>
    <s v="     "/>
    <n v="44018"/>
    <s v="7/6"/>
    <x v="0"/>
    <n v="0.96388888888888891"/>
    <s v="28"/>
    <n v="3"/>
    <s v="7"/>
    <x v="4"/>
    <n v="44018"/>
    <n v="0.95625000000000004"/>
    <s v="On July 7, 2020 at 0006 hours, a PG&amp;E Troubleman patrolling the Templeton 2109 12kV Distribution Circuit number 183052109 near CA-46 and Geneseo Rd in Paso Robles, where he observed a car pole incident, resulting in a downed primary conductor and a fire. Cal Fire responded to and extinguished the fire. There was an outage affecting 695 customers for a total of 47969 minutes. The wood pole at Union Rd 550 east of Branch Rd, Paso Robles was replaced. Repairs were complete by July 7, 2020 at 1206 hours."/>
    <s v="     "/>
    <s v="FAS"/>
    <m/>
    <s v="N"/>
    <x v="0"/>
    <s v="959111"/>
    <s v="20-0068976"/>
    <m/>
    <s v="T005005580"/>
    <n v="119318039"/>
    <m/>
    <s v="     "/>
    <x v="1"/>
    <s v="PG&amp;E"/>
    <m/>
    <s v="Vegetation"/>
    <m/>
    <s v="D"/>
    <s v="D"/>
    <s v="&lt;0.25"/>
    <m/>
    <s v="Contact - 3rd Party"/>
    <s v="33.d. Vehicle contact"/>
    <s v="Contact - 3rd Party"/>
    <s v="Contact from object"/>
    <s v="Contact - Vehicle"/>
    <m/>
    <s v="Contact - Vehicle"/>
    <s v="Pole"/>
    <s v="Line to Ground"/>
    <m/>
    <s v="Overhead"/>
    <x v="3"/>
    <s v="Pole"/>
    <s v="Pole, Cross arm"/>
    <s v="Circuit ID: 183052109, Circuit: Templeton 2109, Pole ID: 103117171, WIP Object ID: 2310819"/>
    <s v="     "/>
    <s v="Non-HFTD"/>
    <x v="0"/>
    <m/>
    <m/>
    <n v="35.647399999999998"/>
    <n v="-120.56100000000001"/>
    <s v="San Luis Obispo"/>
    <s v="TEMPLETON-2109"/>
    <m/>
    <n v="21000"/>
    <m/>
    <x v="0"/>
    <s v="Cal Fire"/>
    <s v="Agriculture"/>
    <m/>
    <m/>
    <s v="No"/>
    <m/>
    <m/>
    <m/>
    <m/>
    <m/>
    <m/>
    <m/>
    <s v="N"/>
    <s v="N"/>
    <m/>
    <m/>
    <s v="     "/>
    <m/>
    <m/>
    <m/>
    <m/>
    <m/>
    <m/>
    <m/>
    <m/>
    <m/>
    <m/>
    <m/>
    <m/>
    <m/>
    <m/>
    <m/>
    <m/>
    <m/>
    <m/>
    <m/>
  </r>
  <r>
    <s v="FAS256705"/>
    <s v="     "/>
    <n v="44018"/>
    <s v="7/6"/>
    <x v="0"/>
    <m/>
    <s v="28"/>
    <n v="3"/>
    <s v="7"/>
    <x v="4"/>
    <m/>
    <m/>
    <s v="fire in city storm box; vault struck by vehicle and came open; box lid and service wire broke"/>
    <s v="     "/>
    <s v="FAS"/>
    <n v="44580"/>
    <s v="Y"/>
    <x v="0"/>
    <m/>
    <s v="N/A"/>
    <m/>
    <s v="2808008"/>
    <m/>
    <m/>
    <s v="     "/>
    <x v="0"/>
    <s v="PG&amp;E"/>
    <m/>
    <m/>
    <m/>
    <s v="D"/>
    <m/>
    <s v="Structure-only"/>
    <m/>
    <s v="Contact - 3rd Party"/>
    <s v="33.e. Other contact from object"/>
    <s v="Contact - 3rd Party"/>
    <s v="Contact from Object - Other"/>
    <s v="Contact from Object - Other"/>
    <m/>
    <s v="Contact from Object - Other"/>
    <s v="Other"/>
    <m/>
    <s v="No"/>
    <s v="Overhead"/>
    <x v="0"/>
    <s v="Other"/>
    <m/>
    <s v="103735752"/>
    <s v="     "/>
    <s v="Non-HFTD"/>
    <x v="0"/>
    <m/>
    <m/>
    <n v="37.797600000000003"/>
    <n v="-122.27200000000001"/>
    <s v="Alameda"/>
    <s v="OAKLAND-C-X-1"/>
    <m/>
    <m/>
    <m/>
    <x v="0"/>
    <m/>
    <m/>
    <m/>
    <m/>
    <s v="No"/>
    <m/>
    <m/>
    <m/>
    <m/>
    <m/>
    <m/>
    <m/>
    <s v="N"/>
    <s v="N"/>
    <m/>
    <m/>
    <s v="     "/>
    <m/>
    <m/>
    <m/>
    <m/>
    <m/>
    <m/>
    <m/>
    <m/>
    <m/>
    <m/>
    <m/>
    <m/>
    <m/>
    <m/>
    <m/>
    <m/>
    <m/>
    <m/>
    <m/>
  </r>
  <r>
    <s v="20200756"/>
    <s v="     "/>
    <n v="44018"/>
    <s v="7/6"/>
    <x v="0"/>
    <n v="0.375"/>
    <s v="28"/>
    <n v="3"/>
    <s v="7"/>
    <x v="4"/>
    <m/>
    <m/>
    <s v="On July 6, 2020 at 0952 hours, a PG&amp;E Troubleman patrolled the Lockeford 2102 12kV Distribution Circuit number 163682102, near the service pole 25660 North Jack Tone Road in Acampo (Also known as Galt or Lockeford). He went out to investigate a report of arcing wires and observed a deteriorated overhead service conductor, sparks, and an ignition. Initial analysis indicates the service connectors failed, which resulted in sparks and the ignition. The fire self-extinguished. The line was returned to service on July 6, 2020. This ignition did not meet the reporting criteria, because the fire was not greater than one linear meter. This information is preliminary."/>
    <s v="     "/>
    <s v="FAS"/>
    <m/>
    <s v="N"/>
    <x v="0"/>
    <s v="958558"/>
    <m/>
    <m/>
    <s v="T005004914"/>
    <m/>
    <m/>
    <s v="     "/>
    <x v="0"/>
    <s v="PG&amp;E"/>
    <m/>
    <s v="Vegetation"/>
    <m/>
    <s v="D"/>
    <s v="D"/>
    <s v="&lt;3 meters of linear travel"/>
    <m/>
    <s v="Equipment - PG&amp;E"/>
    <s v="34.m. Connection device damage or failure"/>
    <s v="Equipment - PG&amp;E"/>
    <s v="All types of equipment / facility failure"/>
    <s v="Splice/Clamp/Connector"/>
    <s v="Splice/Clamp/Connector"/>
    <m/>
    <m/>
    <m/>
    <m/>
    <s v="Overhead"/>
    <x v="1"/>
    <s v="Splice/Clamp/Connector"/>
    <s v="Service Conductor"/>
    <s v="Circuit ID: 163682102"/>
    <s v="     "/>
    <s v="Non-HFTD"/>
    <x v="0"/>
    <m/>
    <m/>
    <n v="38.221600000000002"/>
    <n v="-121.151"/>
    <s v="San Joaquin"/>
    <s v="LOCKEFORD-2102"/>
    <m/>
    <n v="12000"/>
    <s v="N/A"/>
    <x v="0"/>
    <s v="Self Extinguished"/>
    <s v="Urban"/>
    <m/>
    <m/>
    <s v="No"/>
    <m/>
    <m/>
    <m/>
    <m/>
    <m/>
    <m/>
    <m/>
    <s v="N"/>
    <s v="N"/>
    <m/>
    <m/>
    <s v="     "/>
    <m/>
    <m/>
    <m/>
    <m/>
    <m/>
    <m/>
    <m/>
    <m/>
    <m/>
    <m/>
    <m/>
    <m/>
    <m/>
    <m/>
    <m/>
    <m/>
    <m/>
    <m/>
    <m/>
  </r>
  <r>
    <s v="20211007"/>
    <s v="     "/>
    <n v="44383"/>
    <s v="7/6"/>
    <x v="0"/>
    <n v="0.7270833333333333"/>
    <s v="28"/>
    <n v="3"/>
    <s v="7"/>
    <x v="5"/>
    <n v="44383"/>
    <m/>
    <s v="Bird made contact with overhead circuit, resulting in a small less than one meter fire. This information is preliminary."/>
    <s v="     "/>
    <s v="FAS"/>
    <m/>
    <s v="N"/>
    <x v="0"/>
    <m/>
    <s v="21-0085577"/>
    <m/>
    <s v="T005334092"/>
    <m/>
    <m/>
    <s v="     "/>
    <x v="0"/>
    <s v="PG&amp;E"/>
    <m/>
    <s v="Vegetation"/>
    <s v="Conductor, Cross Arm"/>
    <s v="D"/>
    <s v="D"/>
    <s v="&lt;3 meters of linear travel"/>
    <m/>
    <s v="Contact - Animal - Bird"/>
    <s v="33.b. Animal contact"/>
    <s v="Contact - Bird"/>
    <s v="Contact from object"/>
    <s v="Animal contact"/>
    <m/>
    <s v="Animal contact"/>
    <s v="Conductor - Primary"/>
    <s v="Line to Ground"/>
    <m/>
    <s v="Overhead"/>
    <x v="3"/>
    <s v="Conductor - Primary"/>
    <s v="Conductor, Cross Arm"/>
    <s v="1008395044"/>
    <s v="     "/>
    <s v="Non-HFTD"/>
    <x v="0"/>
    <n v="512"/>
    <m/>
    <n v="34.605899999999998"/>
    <n v="-120.35599999999999"/>
    <s v="Santa Barbara"/>
    <s v="CABRILLO-1103"/>
    <m/>
    <n v="12000"/>
    <m/>
    <x v="0"/>
    <s v="Customer"/>
    <s v="Agriculture"/>
    <m/>
    <m/>
    <s v="No"/>
    <m/>
    <m/>
    <m/>
    <m/>
    <m/>
    <m/>
    <m/>
    <s v="N"/>
    <s v="N"/>
    <m/>
    <m/>
    <s v="     "/>
    <m/>
    <m/>
    <m/>
    <m/>
    <m/>
    <m/>
    <m/>
    <m/>
    <m/>
    <m/>
    <m/>
    <m/>
    <m/>
    <m/>
    <m/>
    <m/>
    <m/>
    <m/>
    <m/>
  </r>
  <r>
    <s v="20140063"/>
    <s v="     "/>
    <n v="41827"/>
    <s v="7/7"/>
    <x v="0"/>
    <n v="0.99236111111111114"/>
    <s v="28"/>
    <n v="3"/>
    <s v="7"/>
    <x v="7"/>
    <n v="41827"/>
    <n v="0.99236111111111114"/>
    <s v="GRASS FIRE, WIRE ON GROUND"/>
    <s v="     "/>
    <m/>
    <m/>
    <s v="N"/>
    <x v="0"/>
    <s v="1046056"/>
    <s v="14-0043044"/>
    <m/>
    <m/>
    <n v="108555431"/>
    <m/>
    <s v="     "/>
    <x v="1"/>
    <s v="PG&amp;E"/>
    <m/>
    <s v="Vegetation"/>
    <m/>
    <s v="D"/>
    <m/>
    <s v="&lt;0.25"/>
    <s v="Square Feet: ; Acreage: "/>
    <s v="Equipment - PG&amp;E"/>
    <s v="34.b. Conductor damage or failure"/>
    <s v="Equipment - PG&amp;E"/>
    <s v="All types of equipment / facility failure"/>
    <s v="Conductor"/>
    <s v="Conductor"/>
    <m/>
    <m/>
    <s v="Line to Line"/>
    <s v="AT&amp;T"/>
    <s v="Overhead"/>
    <x v="3"/>
    <s v="Conductor"/>
    <m/>
    <s v="101090847"/>
    <s v="     "/>
    <s v="Non-HFTD"/>
    <x v="0"/>
    <m/>
    <m/>
    <n v="37.032699999999998"/>
    <n v="-120.31"/>
    <s v="Madera"/>
    <s v="DAIRYLAND-1109"/>
    <s v="252421109"/>
    <n v="12000"/>
    <s v="DAIRYLAND 1109CB"/>
    <x v="0"/>
    <s v="Cal Fire Dept"/>
    <s v="Agriculture"/>
    <m/>
    <m/>
    <s v="No"/>
    <m/>
    <m/>
    <m/>
    <m/>
    <m/>
    <m/>
    <m/>
    <s v="N"/>
    <s v="N"/>
    <m/>
    <m/>
    <s v="     "/>
    <m/>
    <m/>
    <m/>
    <m/>
    <m/>
    <m/>
    <m/>
    <m/>
    <m/>
    <m/>
    <m/>
    <m/>
    <m/>
    <m/>
    <m/>
    <m/>
    <m/>
    <m/>
    <m/>
  </r>
  <r>
    <s v="20140062"/>
    <s v="     "/>
    <n v="41827"/>
    <s v="7/7"/>
    <x v="0"/>
    <n v="0.86319444444444449"/>
    <s v="28"/>
    <n v="3"/>
    <s v="7"/>
    <x v="7"/>
    <n v="41827"/>
    <n v="0.86319444444444449"/>
    <s v="f4ta7m1 wire down from pole to pole cut in clear and did switching allbut 107 back on crew in route"/>
    <s v="     "/>
    <m/>
    <m/>
    <s v="N"/>
    <x v="0"/>
    <s v="1045990"/>
    <s v="14-0043037"/>
    <m/>
    <m/>
    <n v="108555332"/>
    <m/>
    <s v="     "/>
    <x v="1"/>
    <s v="PG&amp;E"/>
    <m/>
    <s v="Vegetation"/>
    <m/>
    <s v="D"/>
    <m/>
    <s v="&lt;0.25"/>
    <s v="Square Feet: ; Acreage: "/>
    <s v="Contact - Animal - Other"/>
    <s v="33.b. Animal contact"/>
    <s v="Contact - Animal"/>
    <s v="All types of equipment / facility failure"/>
    <s v="Contact - Animal"/>
    <m/>
    <s v="Contact - Animal"/>
    <s v="Conductor"/>
    <s v="Line to Line"/>
    <s v=" "/>
    <s v="Overhead"/>
    <x v="3"/>
    <s v="Conductor"/>
    <m/>
    <s v="NE of D9200"/>
    <s v="     "/>
    <s v="Non-HFTD"/>
    <x v="0"/>
    <m/>
    <m/>
    <n v="36.849400000000003"/>
    <n v="-119.88"/>
    <s v="Fresno"/>
    <s v="FIGARDEN-2107"/>
    <s v="254552107"/>
    <n v="21000"/>
    <s v="N/A"/>
    <x v="0"/>
    <m/>
    <s v="Water"/>
    <m/>
    <m/>
    <s v="No"/>
    <m/>
    <m/>
    <m/>
    <m/>
    <m/>
    <m/>
    <m/>
    <s v="N"/>
    <s v="N"/>
    <m/>
    <m/>
    <s v="     "/>
    <m/>
    <m/>
    <m/>
    <m/>
    <m/>
    <m/>
    <m/>
    <m/>
    <m/>
    <m/>
    <m/>
    <m/>
    <m/>
    <m/>
    <m/>
    <m/>
    <m/>
    <m/>
    <m/>
  </r>
  <r>
    <s v="20150196"/>
    <s v="     "/>
    <n v="42192"/>
    <s v="7/7"/>
    <x v="0"/>
    <n v="0.91805555555555551"/>
    <s v="28"/>
    <n v="3"/>
    <s v="7"/>
    <x v="2"/>
    <n v="42192"/>
    <n v="0.91805555555555551"/>
    <s v="this is from previous night/crew enroute"/>
    <s v="     "/>
    <m/>
    <m/>
    <s v="N"/>
    <x v="0"/>
    <s v="1264864"/>
    <s v="15-0046170"/>
    <m/>
    <m/>
    <m/>
    <m/>
    <s v="     "/>
    <x v="1"/>
    <s v="PG&amp;E"/>
    <m/>
    <s v="Vegetation"/>
    <m/>
    <s v="D"/>
    <m/>
    <s v="&lt;0.25"/>
    <s v="Square Feet: ; Acreage: "/>
    <s v="Equipment - PG&amp;E"/>
    <s v="34.b. Conductor damage or failure"/>
    <s v="Equipment - PG&amp;E"/>
    <s v="All types of equipment / facility failure"/>
    <s v="Conductor"/>
    <s v="Conductor"/>
    <m/>
    <m/>
    <s v="Force Out"/>
    <s v="Verizon"/>
    <s v="Overhead"/>
    <x v="3"/>
    <s v="Conductor"/>
    <m/>
    <s v="100614011"/>
    <s v="     "/>
    <s v="Non-HFTD"/>
    <x v="0"/>
    <m/>
    <m/>
    <n v="37.003300000000003"/>
    <n v="-121.56399999999999"/>
    <s v="Santa Clara"/>
    <s v="LLAGAS-2105"/>
    <s v="83182105"/>
    <n v="21000"/>
    <s v="LLAGAS 2105CB"/>
    <x v="0"/>
    <m/>
    <s v="Urban"/>
    <m/>
    <m/>
    <s v="No"/>
    <m/>
    <m/>
    <m/>
    <m/>
    <m/>
    <m/>
    <m/>
    <s v="N"/>
    <s v="N"/>
    <m/>
    <m/>
    <s v="     "/>
    <m/>
    <m/>
    <m/>
    <m/>
    <m/>
    <m/>
    <m/>
    <m/>
    <m/>
    <m/>
    <m/>
    <m/>
    <m/>
    <m/>
    <m/>
    <m/>
    <m/>
    <m/>
    <m/>
  </r>
  <r>
    <s v="20150192"/>
    <s v="     "/>
    <n v="42192"/>
    <s v="7/7"/>
    <x v="0"/>
    <n v="0.12638888888888888"/>
    <s v="28"/>
    <n v="3"/>
    <s v="7"/>
    <x v="2"/>
    <n v="42192"/>
    <n v="0.12638888888888888"/>
    <s v="WIRE DOWN 1 POLE E/O 9716F OFF SUTTER AVE, CREW ENROUTE"/>
    <s v="     "/>
    <m/>
    <m/>
    <s v="N"/>
    <x v="0"/>
    <s v="1263941"/>
    <s v="15-0045876"/>
    <m/>
    <m/>
    <n v="110490828"/>
    <m/>
    <s v="     "/>
    <x v="1"/>
    <s v="PG&amp;E"/>
    <m/>
    <s v="Vegetation"/>
    <m/>
    <s v="D"/>
    <m/>
    <s v="&lt;0.25"/>
    <s v="Square Feet: ; Acreage: "/>
    <s v="Contact - Animal - Bird"/>
    <s v="33.b. Animal contact"/>
    <s v="Contact - Bird"/>
    <s v="All types of equipment / facility failure"/>
    <s v="Contact - Animal"/>
    <m/>
    <s v="Contact - Animal"/>
    <s v="Conductor"/>
    <s v="Line to Ground"/>
    <s v="0"/>
    <s v="Overhead"/>
    <x v="3"/>
    <s v="Conductor"/>
    <m/>
    <s v="1 POLE E/O 9716F OFF SUTTER AVE"/>
    <s v="     "/>
    <s v="Non-HFTD"/>
    <x v="0"/>
    <m/>
    <m/>
    <n v="36.021799999999999"/>
    <n v="-120.2"/>
    <s v="Fresno"/>
    <s v="KETTLEMAN-HILLS-2104"/>
    <s v="252732104"/>
    <n v="21000"/>
    <s v="KETTLEMAN HILLS 21049020"/>
    <x v="0"/>
    <s v="FRESNO CAL FIRE"/>
    <s v="Herbaceous"/>
    <m/>
    <m/>
    <s v="No"/>
    <m/>
    <m/>
    <m/>
    <m/>
    <m/>
    <m/>
    <m/>
    <s v="N"/>
    <s v="N"/>
    <m/>
    <m/>
    <s v="     "/>
    <m/>
    <m/>
    <m/>
    <m/>
    <m/>
    <m/>
    <m/>
    <m/>
    <m/>
    <m/>
    <m/>
    <m/>
    <m/>
    <m/>
    <m/>
    <m/>
    <m/>
    <m/>
    <m/>
  </r>
  <r>
    <s v="20150193"/>
    <s v="     "/>
    <n v="42192"/>
    <s v="7/7"/>
    <x v="0"/>
    <n v="0.24444444444444444"/>
    <s v="28"/>
    <n v="3"/>
    <s v="7"/>
    <x v="2"/>
    <n v="42192"/>
    <n v="0.24444444444444444"/>
    <s v="Wire down called for crew"/>
    <s v="     "/>
    <m/>
    <m/>
    <s v="N"/>
    <x v="0"/>
    <s v="1263968"/>
    <s v="15-0045883"/>
    <m/>
    <m/>
    <n v="110491021"/>
    <m/>
    <s v="     "/>
    <x v="1"/>
    <s v="PG&amp;E"/>
    <m/>
    <s v="Vegetation"/>
    <m/>
    <s v="D"/>
    <m/>
    <s v="&lt;0.25"/>
    <s v="Square Feet: ; Acreage: "/>
    <s v="Contact - 3rd Party"/>
    <s v="33.d. Vehicle contact"/>
    <s v="Contact - 3rd Party"/>
    <s v="All types of equipment / facility failure"/>
    <s v="Contact - Vehicle"/>
    <m/>
    <s v="Contact - Vehicle"/>
    <s v="Pole"/>
    <s v="Line to Ground"/>
    <s v="0"/>
    <s v="Overhead"/>
    <x v="3"/>
    <s v="Conductor"/>
    <m/>
    <s v=".25 Mile south of Bolado Park on Airline Hwy"/>
    <s v="     "/>
    <s v="Non-HFTD"/>
    <x v="0"/>
    <m/>
    <m/>
    <n v="36.759300000000003"/>
    <n v="-121.295"/>
    <s v="San Benito"/>
    <s v="HOLLISTER-2105"/>
    <s v="182492105"/>
    <n v="21000"/>
    <s v="HOLLISTER 2105CB"/>
    <x v="1"/>
    <s v="Hollister City"/>
    <s v="Herbaceous"/>
    <m/>
    <m/>
    <s v="No"/>
    <m/>
    <m/>
    <m/>
    <m/>
    <m/>
    <m/>
    <m/>
    <s v="N"/>
    <s v="N"/>
    <m/>
    <m/>
    <s v="     "/>
    <m/>
    <m/>
    <m/>
    <m/>
    <m/>
    <m/>
    <m/>
    <m/>
    <m/>
    <m/>
    <m/>
    <m/>
    <m/>
    <m/>
    <m/>
    <m/>
    <m/>
    <m/>
    <m/>
  </r>
  <r>
    <s v="20160152"/>
    <s v="     "/>
    <n v="42558"/>
    <s v="7/7"/>
    <x v="0"/>
    <n v="0.45555555555555555"/>
    <s v="28"/>
    <n v="3"/>
    <s v="7"/>
    <x v="6"/>
    <n v="42558"/>
    <n v="0.45555555555555555"/>
    <s v="REFUSED 8969 10T OK, CK PWR OK"/>
    <s v="     "/>
    <m/>
    <m/>
    <s v="N"/>
    <x v="0"/>
    <s v="1502375"/>
    <s v="16-0048407"/>
    <m/>
    <m/>
    <m/>
    <m/>
    <s v="     "/>
    <x v="1"/>
    <s v="PG&amp;E"/>
    <m/>
    <s v="Vegetation"/>
    <m/>
    <s v="D"/>
    <m/>
    <s v="&lt;0.25"/>
    <s v="Square Feet: ; Acreage: "/>
    <s v="Equipment - PG&amp;E"/>
    <s v="34.c. Fuse damage or failure"/>
    <s v="Equipment - PG&amp;E"/>
    <s v="All types of equipment / facility failure"/>
    <s v="Fuse"/>
    <s v="Fuse"/>
    <m/>
    <m/>
    <s v="Line to Line"/>
    <m/>
    <s v="Overhead"/>
    <x v="3"/>
    <s v="Fuse"/>
    <m/>
    <s v="101315522"/>
    <s v="     "/>
    <s v="Non-HFTD"/>
    <x v="0"/>
    <m/>
    <m/>
    <n v="39.296599999999998"/>
    <n v="-121.82599999999999"/>
    <s v="Sutter"/>
    <s v="LIVE-OAK-1104"/>
    <s v="153771104"/>
    <n v="12000"/>
    <s v="LIVE OAK 11041300"/>
    <x v="0"/>
    <s v="LIVE OAK"/>
    <s v="Agriculture"/>
    <m/>
    <m/>
    <s v="No"/>
    <m/>
    <m/>
    <m/>
    <m/>
    <m/>
    <m/>
    <m/>
    <s v="N"/>
    <s v="N"/>
    <m/>
    <m/>
    <s v="     "/>
    <m/>
    <m/>
    <m/>
    <m/>
    <m/>
    <m/>
    <m/>
    <m/>
    <m/>
    <m/>
    <m/>
    <m/>
    <m/>
    <m/>
    <m/>
    <m/>
    <m/>
    <m/>
    <m/>
  </r>
  <r>
    <s v="SAP201614512"/>
    <s v="     "/>
    <n v="42558"/>
    <s v="7/7"/>
    <x v="0"/>
    <m/>
    <s v="28"/>
    <n v="3"/>
    <s v="7"/>
    <x v="6"/>
    <n v="42556"/>
    <m/>
    <s v="wire burned down at 3 bolt brick; started 1 acre grass fire"/>
    <s v="     "/>
    <s v="SAP"/>
    <n v="44580"/>
    <s v="Y"/>
    <x v="0"/>
    <s v="7389403"/>
    <s v="N/A"/>
    <m/>
    <s v="T003725805"/>
    <n v="111765066"/>
    <m/>
    <s v="     "/>
    <x v="1"/>
    <s v="PG&amp;E"/>
    <m/>
    <m/>
    <m/>
    <s v="D"/>
    <m/>
    <s v="0.26-9.99"/>
    <m/>
    <s v="Equipment - PG&amp;E"/>
    <s v="34.b. Conductor damage or failure"/>
    <s v="Equipment - PG&amp;E"/>
    <s v="Conductor failure-all"/>
    <s v="Conductor failure-all"/>
    <s v="Conductor - All"/>
    <m/>
    <m/>
    <m/>
    <s v="No"/>
    <s v="Overhead"/>
    <x v="0"/>
    <s v="Conductor - All"/>
    <m/>
    <s v="100743825"/>
    <s v="     "/>
    <s v="Non-HFTD"/>
    <x v="0"/>
    <m/>
    <m/>
    <n v="36.238900000000001"/>
    <n v="-120.301"/>
    <s v="Fresno"/>
    <s v="COALINGA-NO-2-1107"/>
    <m/>
    <m/>
    <m/>
    <x v="0"/>
    <s v="Fresno FD"/>
    <m/>
    <m/>
    <m/>
    <s v="No"/>
    <m/>
    <m/>
    <m/>
    <m/>
    <m/>
    <m/>
    <m/>
    <s v="N"/>
    <s v="N"/>
    <m/>
    <m/>
    <s v="     "/>
    <m/>
    <m/>
    <m/>
    <m/>
    <m/>
    <m/>
    <m/>
    <m/>
    <m/>
    <m/>
    <m/>
    <m/>
    <m/>
    <m/>
    <m/>
    <m/>
    <m/>
    <m/>
    <m/>
  </r>
  <r>
    <s v="SAP201711431"/>
    <s v="     "/>
    <n v="42923"/>
    <s v="7/7"/>
    <x v="0"/>
    <m/>
    <s v="27"/>
    <n v="3"/>
    <s v="7"/>
    <x v="0"/>
    <n v="42921"/>
    <m/>
    <s v="rat got into cover and started fire; replaced flashed cutouts; riser c/o 21007"/>
    <s v="     "/>
    <s v="SAP"/>
    <n v="44580"/>
    <s v="Y"/>
    <x v="0"/>
    <s v="9099100"/>
    <s v="N/A"/>
    <m/>
    <s v="T004077981"/>
    <n v="113017900"/>
    <m/>
    <s v="     "/>
    <x v="1"/>
    <s v="PG&amp;E"/>
    <m/>
    <m/>
    <m/>
    <s v="D"/>
    <m/>
    <s v="&lt;0.25"/>
    <m/>
    <s v="Contact - Animal - Other"/>
    <s v="33.b. Animal contact"/>
    <s v="Contact - Animal"/>
    <s v="Animal contact"/>
    <s v="Animal contact"/>
    <m/>
    <s v="Animal contact"/>
    <s v="Bushing Mounted Cutout"/>
    <m/>
    <s v="Yes"/>
    <s v="Overhead"/>
    <x v="0"/>
    <s v="Bushing Mounted Cutout"/>
    <m/>
    <m/>
    <s v="     "/>
    <s v="Non-HFTD"/>
    <x v="0"/>
    <m/>
    <m/>
    <n v="38.6845"/>
    <n v="-121.012"/>
    <s v="El Dorado"/>
    <s v="CLARKSVILLE-2104"/>
    <m/>
    <m/>
    <m/>
    <x v="0"/>
    <m/>
    <m/>
    <m/>
    <m/>
    <s v="No"/>
    <m/>
    <m/>
    <m/>
    <m/>
    <m/>
    <m/>
    <m/>
    <s v="N"/>
    <s v="N"/>
    <m/>
    <m/>
    <s v="     "/>
    <m/>
    <m/>
    <m/>
    <m/>
    <m/>
    <m/>
    <m/>
    <m/>
    <m/>
    <m/>
    <m/>
    <m/>
    <m/>
    <m/>
    <m/>
    <m/>
    <m/>
    <m/>
    <m/>
  </r>
  <r>
    <s v="20180439"/>
    <s v="     "/>
    <n v="43288"/>
    <s v="7/7"/>
    <x v="0"/>
    <n v="0.85"/>
    <s v="27"/>
    <n v="3"/>
    <s v="7"/>
    <x v="1"/>
    <n v="43288"/>
    <n v="0.85"/>
    <s v="ILIS cause - &quot;Vegetation, Tree - fell into line&quot;, resulting in wire-down"/>
    <s v="     "/>
    <s v="FAS"/>
    <m/>
    <s v="N"/>
    <x v="0"/>
    <s v="126331"/>
    <s v="18-0057707"/>
    <m/>
    <m/>
    <m/>
    <m/>
    <s v="     "/>
    <x v="1"/>
    <s v="PG&amp;E"/>
    <m/>
    <m/>
    <m/>
    <s v="D"/>
    <m/>
    <s v="&lt;0.25"/>
    <m/>
    <s v="Vegetation"/>
    <s v="33.a. Veg. contact"/>
    <s v="Vegetation"/>
    <s v="Contact from object"/>
    <s v="Vegetation"/>
    <m/>
    <s v="Contact - Vegetation"/>
    <s v="Conductor"/>
    <s v="Line to Ground,None"/>
    <m/>
    <s v="Overhead"/>
    <x v="3"/>
    <m/>
    <m/>
    <s v="HOT WIRE DWN 1 N/OF 15553"/>
    <s v="     "/>
    <s v="Non-HFTD"/>
    <x v="0"/>
    <m/>
    <m/>
    <n v="35.021099999999997"/>
    <n v="-120.5"/>
    <s v="San Luis Obispo"/>
    <s v="MESA-1103"/>
    <s v="182821103"/>
    <n v="11000"/>
    <s v="MESA 1103M70"/>
    <x v="0"/>
    <m/>
    <s v="Barren/Other"/>
    <m/>
    <m/>
    <s v="No"/>
    <m/>
    <m/>
    <m/>
    <m/>
    <m/>
    <m/>
    <m/>
    <s v="N"/>
    <s v="N"/>
    <m/>
    <m/>
    <s v="     "/>
    <s v="35.02078800"/>
    <s v="-120.50055700"/>
    <s v="Jul  9 2018 12:00AM"/>
    <s v="BranchFail"/>
    <s v="Evidence of live, green Blue Gum Eucalyptus branch failure at fault location. Evidence of fire. Fire investigation will be completed 7/10/18. Discussion of removal of tree will take place 7/10/18."/>
    <s v="EUCB"/>
    <s v="80"/>
    <s v="75"/>
    <s v="16"/>
    <s v="Slight"/>
    <s v="None"/>
    <s v="N"/>
    <s v="1"/>
    <m/>
    <s v="Hillside"/>
    <s v="A"/>
    <s v="CrossArm"/>
    <s v="BareWire"/>
    <s v="0"/>
  </r>
  <r>
    <s v="20180443"/>
    <s v="     "/>
    <n v="43288"/>
    <s v="7/7"/>
    <x v="0"/>
    <n v="0.98055555555555551"/>
    <s v="27"/>
    <n v="3"/>
    <s v="7"/>
    <x v="1"/>
    <n v="43288"/>
    <n v="0.98055555555555551"/>
    <s v="&quot;Regulator on fire - FD standing by&quot;"/>
    <s v="     "/>
    <s v="FAS"/>
    <m/>
    <s v="N"/>
    <x v="0"/>
    <s v="126370"/>
    <s v="18-0057728"/>
    <m/>
    <m/>
    <m/>
    <m/>
    <s v="     "/>
    <x v="0"/>
    <s v="PG&amp;E"/>
    <m/>
    <m/>
    <m/>
    <s v="D"/>
    <m/>
    <s v="Structure-PG&amp;E only"/>
    <m/>
    <s v="Equipment - PG&amp;E"/>
    <s v="34.o. Other"/>
    <s v="Equipment - PG&amp;E"/>
    <s v="All types of equipment / facility failure"/>
    <s v="Other"/>
    <s v="Voltage Regulator"/>
    <m/>
    <m/>
    <s v="Line to Ground"/>
    <m/>
    <s v="Overhead"/>
    <x v="3"/>
    <s v="Voltage Regulator"/>
    <m/>
    <s v="9440"/>
    <s v="     "/>
    <s v="Non-HFTD"/>
    <x v="0"/>
    <m/>
    <m/>
    <n v="37.447699999999998"/>
    <n v="-120.646"/>
    <s v="Merced"/>
    <s v="CRESSEY-2104"/>
    <s v="254702104"/>
    <n v="21000"/>
    <s v="CRESSEY 2104CB"/>
    <x v="0"/>
    <m/>
    <s v="Rural"/>
    <m/>
    <m/>
    <s v="No"/>
    <m/>
    <m/>
    <m/>
    <m/>
    <m/>
    <m/>
    <m/>
    <s v="N"/>
    <s v="N"/>
    <m/>
    <m/>
    <s v="     "/>
    <m/>
    <m/>
    <m/>
    <m/>
    <m/>
    <m/>
    <m/>
    <m/>
    <m/>
    <m/>
    <m/>
    <m/>
    <m/>
    <m/>
    <m/>
    <m/>
    <m/>
    <m/>
    <m/>
  </r>
  <r>
    <s v="20180435"/>
    <s v="     "/>
    <n v="43288"/>
    <s v="7/7"/>
    <x v="0"/>
    <m/>
    <s v="27"/>
    <n v="3"/>
    <s v="7"/>
    <x v="1"/>
    <m/>
    <m/>
    <s v="T-men FAS &quot;customer cut service trimming palm tree in backyard caught tree on fire. everything okay except tree&quot;"/>
    <s v="     "/>
    <s v="FAS"/>
    <m/>
    <s v="N"/>
    <x v="0"/>
    <s v="125998"/>
    <m/>
    <m/>
    <m/>
    <m/>
    <m/>
    <s v="     "/>
    <x v="1"/>
    <s v="PG&amp;E"/>
    <m/>
    <m/>
    <m/>
    <s v="D"/>
    <m/>
    <s v="&lt;3 meters of linear travel"/>
    <m/>
    <s v="Contact - 3rd Party"/>
    <s v="33.e. Other contact from object"/>
    <s v="Contact - 3rd Party"/>
    <s v="Contact from object"/>
    <s v="Contact - 3rd Party"/>
    <m/>
    <s v="Contact - 3rd Party"/>
    <s v="Service Drop"/>
    <m/>
    <m/>
    <m/>
    <x v="1"/>
    <m/>
    <m/>
    <m/>
    <s v="     "/>
    <s v="Non-HFTD"/>
    <x v="0"/>
    <m/>
    <m/>
    <n v="39.274500000000003"/>
    <n v="-121.66500000000001"/>
    <s v="Sutter"/>
    <s v="LIVE-OAK-1104"/>
    <s v="153771104"/>
    <n v="750"/>
    <s v="N/A"/>
    <x v="0"/>
    <m/>
    <s v="Urban"/>
    <m/>
    <m/>
    <s v="No"/>
    <m/>
    <m/>
    <m/>
    <m/>
    <m/>
    <m/>
    <m/>
    <s v="N"/>
    <s v="N"/>
    <m/>
    <m/>
    <s v="     "/>
    <m/>
    <m/>
    <m/>
    <m/>
    <m/>
    <m/>
    <m/>
    <m/>
    <m/>
    <m/>
    <m/>
    <m/>
    <m/>
    <m/>
    <m/>
    <m/>
    <m/>
    <m/>
    <m/>
  </r>
  <r>
    <s v="20180434"/>
    <s v="     "/>
    <n v="43288"/>
    <s v="7/7"/>
    <x v="0"/>
    <n v="0.25763888888888886"/>
    <s v="27"/>
    <n v="3"/>
    <s v="7"/>
    <x v="1"/>
    <n v="43288"/>
    <n v="0.25763888888888886"/>
    <s v="ILIS indicated equipment failure, but upon reading thru switch logs, it could have been a bird causing regulator (R1023) to malfunction"/>
    <s v="     "/>
    <s v="FAS"/>
    <m/>
    <s v="N"/>
    <x v="0"/>
    <s v="125907"/>
    <s v="18-0057648"/>
    <m/>
    <m/>
    <m/>
    <m/>
    <s v="     "/>
    <x v="1"/>
    <s v="PG&amp;E"/>
    <m/>
    <m/>
    <m/>
    <s v="D"/>
    <m/>
    <s v="&lt;0.25"/>
    <m/>
    <s v="Contact - Animal - Bird"/>
    <s v="33.b. Animal contact"/>
    <s v="Contact - Bird"/>
    <s v="Contact from object"/>
    <s v="Contact - Animal"/>
    <m/>
    <s v="Contact - Animal"/>
    <s v="Jumper"/>
    <s v="Force Out"/>
    <m/>
    <s v="Overhead"/>
    <x v="3"/>
    <m/>
    <m/>
    <s v="41195"/>
    <s v="     "/>
    <s v="Non-HFTD"/>
    <x v="0"/>
    <m/>
    <m/>
    <n v="38.084000000000003"/>
    <n v="-121.85"/>
    <s v="Solano"/>
    <s v="PEABODY-2107"/>
    <s v="063642107"/>
    <n v="21000"/>
    <s v="RUSSELL (SMUD) 210141212"/>
    <x v="0"/>
    <m/>
    <s v="Agriculture"/>
    <m/>
    <m/>
    <s v="No"/>
    <m/>
    <m/>
    <m/>
    <m/>
    <m/>
    <m/>
    <m/>
    <s v="N"/>
    <s v="N"/>
    <m/>
    <m/>
    <s v="     "/>
    <m/>
    <m/>
    <m/>
    <m/>
    <m/>
    <m/>
    <m/>
    <m/>
    <m/>
    <m/>
    <m/>
    <m/>
    <m/>
    <m/>
    <m/>
    <m/>
    <m/>
    <m/>
    <m/>
  </r>
  <r>
    <s v="20190528"/>
    <s v="     "/>
    <n v="43653"/>
    <s v="7/7"/>
    <x v="0"/>
    <m/>
    <s v="28"/>
    <n v="3"/>
    <s v="7"/>
    <x v="3"/>
    <n v="43653"/>
    <n v="0.6645833333333333"/>
    <s v="Balloon caused ignition"/>
    <s v="     "/>
    <s v="EIR"/>
    <m/>
    <s v="N"/>
    <x v="0"/>
    <s v="442211"/>
    <s v="19-0075043"/>
    <m/>
    <s v="T004693023"/>
    <n v="117566973"/>
    <s v="EI190707A"/>
    <s v="     "/>
    <x v="1"/>
    <s v="PG&amp;E"/>
    <m/>
    <m/>
    <m/>
    <s v="D"/>
    <m/>
    <s v="&lt;3 meters of linear travel"/>
    <m/>
    <s v="Contact - 3rd Party"/>
    <s v="33.c. Balloon contact"/>
    <s v="Contact - 3rd Party"/>
    <s v="Contact from object"/>
    <s v="Contact - Balloon"/>
    <m/>
    <s v="Contact - Balloon"/>
    <s v="Splice/Clamp/Connector"/>
    <s v="Force Out,Line to Ground"/>
    <m/>
    <s v="Overhead"/>
    <x v="0"/>
    <s v="Splice/Clamp/Connector"/>
    <m/>
    <s v="1105/2"/>
    <s v="     "/>
    <s v="Non-HFTD"/>
    <x v="0"/>
    <m/>
    <m/>
    <n v="38.267899999999997"/>
    <n v="-122.017"/>
    <s v="SOLANO"/>
    <s v="SUISUN-1105"/>
    <m/>
    <m/>
    <s v="SUISUN 1112CB"/>
    <x v="0"/>
    <s v="Fairfield FD"/>
    <s v="Urban"/>
    <m/>
    <m/>
    <s v="No"/>
    <m/>
    <m/>
    <m/>
    <m/>
    <m/>
    <m/>
    <m/>
    <s v="N"/>
    <s v="N"/>
    <m/>
    <m/>
    <s v="     "/>
    <m/>
    <m/>
    <m/>
    <m/>
    <m/>
    <m/>
    <m/>
    <m/>
    <m/>
    <m/>
    <m/>
    <m/>
    <m/>
    <m/>
    <m/>
    <m/>
    <m/>
    <m/>
    <m/>
  </r>
  <r>
    <s v="20190527"/>
    <s v="     "/>
    <n v="43653"/>
    <s v="7/7"/>
    <x v="0"/>
    <m/>
    <s v="28"/>
    <n v="3"/>
    <s v="7"/>
    <x v="3"/>
    <n v="43653"/>
    <m/>
    <s v="Equipment failure, fire less than 1 meter"/>
    <s v="     "/>
    <s v="FAS"/>
    <m/>
    <s v="N"/>
    <x v="0"/>
    <s v="442121"/>
    <m/>
    <m/>
    <s v="T004692849"/>
    <n v="0"/>
    <m/>
    <s v="     "/>
    <x v="0"/>
    <s v="PG&amp;E"/>
    <m/>
    <m/>
    <m/>
    <s v="D"/>
    <m/>
    <s v="&lt;3 meters of linear travel"/>
    <m/>
    <s v="Equipment - PG&amp;E"/>
    <s v="34.o. Other"/>
    <s v="Equipment - PG&amp;E"/>
    <m/>
    <m/>
    <s v="Splice/Clamp/Connector"/>
    <m/>
    <m/>
    <m/>
    <m/>
    <s v="Overhead"/>
    <x v="0"/>
    <s v="Splice/Clamp/Connector"/>
    <m/>
    <s v="220507476090"/>
    <s v="     "/>
    <s v="Non-HFTD"/>
    <x v="0"/>
    <m/>
    <m/>
    <n v="39.755699999999997"/>
    <n v="-121.82"/>
    <s v="BUTTE"/>
    <s v="SYCAMORE-CREEK-1105"/>
    <m/>
    <m/>
    <m/>
    <x v="0"/>
    <s v="NA"/>
    <m/>
    <m/>
    <m/>
    <s v="No"/>
    <m/>
    <m/>
    <m/>
    <m/>
    <m/>
    <m/>
    <m/>
    <s v="N"/>
    <s v="N"/>
    <m/>
    <m/>
    <s v="     "/>
    <m/>
    <m/>
    <m/>
    <m/>
    <m/>
    <m/>
    <m/>
    <m/>
    <m/>
    <m/>
    <m/>
    <m/>
    <m/>
    <m/>
    <m/>
    <m/>
    <m/>
    <m/>
    <m/>
  </r>
  <r>
    <s v="20190533"/>
    <s v="     "/>
    <n v="43653"/>
    <s v="7/7"/>
    <x v="0"/>
    <m/>
    <s v="28"/>
    <n v="3"/>
    <s v="7"/>
    <x v="3"/>
    <m/>
    <m/>
    <s v="PG&amp;E equipment failure, unknown cause. Fire &gt; 1 meter"/>
    <s v="     "/>
    <s v="FAS"/>
    <m/>
    <s v="N"/>
    <x v="0"/>
    <m/>
    <m/>
    <m/>
    <s v="4618611044"/>
    <n v="0"/>
    <m/>
    <s v="     "/>
    <x v="1"/>
    <s v="PG&amp;E"/>
    <m/>
    <m/>
    <m/>
    <s v="D"/>
    <m/>
    <s v="&lt;3 meters of linear travel"/>
    <m/>
    <s v="Equipment - PG&amp;E"/>
    <s v="34.o. Other"/>
    <s v="Equipment - PG&amp;E"/>
    <s v="All types of equipment / facility failure"/>
    <s v="Other"/>
    <s v="Unknown"/>
    <m/>
    <m/>
    <m/>
    <m/>
    <s v="Overhead"/>
    <x v="3"/>
    <s v="Unknown"/>
    <m/>
    <s v="Unknown"/>
    <s v="     "/>
    <s v="Non-HFTD"/>
    <x v="0"/>
    <m/>
    <m/>
    <n v="38.2498"/>
    <n v="-122.03400000000001"/>
    <s v="SOLANO"/>
    <s v="SUISUN-1104"/>
    <m/>
    <m/>
    <m/>
    <x v="0"/>
    <s v="Fairfield FD"/>
    <s v="Urban"/>
    <m/>
    <m/>
    <s v="No"/>
    <s v="2"/>
    <m/>
    <m/>
    <m/>
    <m/>
    <s v="STATE"/>
    <m/>
    <s v="N"/>
    <s v="N"/>
    <m/>
    <m/>
    <s v="     "/>
    <m/>
    <m/>
    <m/>
    <m/>
    <m/>
    <m/>
    <m/>
    <m/>
    <m/>
    <m/>
    <m/>
    <m/>
    <m/>
    <m/>
    <m/>
    <m/>
    <m/>
    <m/>
    <m/>
  </r>
  <r>
    <s v="20190529"/>
    <s v="     "/>
    <n v="43653"/>
    <s v="7/7"/>
    <x v="0"/>
    <m/>
    <s v="28"/>
    <n v="3"/>
    <s v="7"/>
    <x v="3"/>
    <n v="43653"/>
    <m/>
    <s v="From OIS - Dead Tree limb fell onto service at 201978 2nd st"/>
    <s v="     "/>
    <s v="FAS"/>
    <m/>
    <s v="N"/>
    <x v="0"/>
    <s v="442210"/>
    <m/>
    <m/>
    <s v="T004693011"/>
    <n v="0"/>
    <m/>
    <s v="     "/>
    <x v="1"/>
    <s v="PG&amp;E"/>
    <m/>
    <m/>
    <m/>
    <s v="D"/>
    <m/>
    <s v="&lt;3 meters of linear travel"/>
    <m/>
    <s v="Vegetation"/>
    <s v="33.a. Veg. contact"/>
    <s v="Vegetation"/>
    <s v="Contact from object"/>
    <s v="Contact - Vegetation"/>
    <m/>
    <s v="Contact - Vegetation"/>
    <s v="Service Drop"/>
    <m/>
    <m/>
    <s v="Overhead"/>
    <x v="1"/>
    <s v="Service Drop"/>
    <s v="Service Drops"/>
    <s v="Unknown"/>
    <s v="     "/>
    <s v="Non-HFTD"/>
    <x v="0"/>
    <n v="246"/>
    <m/>
    <n v="40.386699999999998"/>
    <n v="-122.27500000000001"/>
    <s v="SHASTA"/>
    <s v="COTTONWOOD-1101"/>
    <m/>
    <m/>
    <s v="N/A"/>
    <x v="0"/>
    <s v="Cottonwood FD"/>
    <s v="Urban"/>
    <m/>
    <m/>
    <s v="No"/>
    <m/>
    <m/>
    <m/>
    <m/>
    <m/>
    <m/>
    <m/>
    <s v="N"/>
    <s v="N"/>
    <m/>
    <m/>
    <s v="     "/>
    <m/>
    <m/>
    <m/>
    <m/>
    <m/>
    <m/>
    <m/>
    <m/>
    <m/>
    <m/>
    <m/>
    <m/>
    <m/>
    <m/>
    <m/>
    <m/>
    <m/>
    <m/>
    <m/>
  </r>
  <r>
    <s v="20200786"/>
    <s v="     "/>
    <n v="44019"/>
    <s v="7/7"/>
    <x v="0"/>
    <n v="0.96944444444444444"/>
    <s v="28"/>
    <n v="3"/>
    <s v="7"/>
    <x v="4"/>
    <n v="44019"/>
    <n v="0.96319444444444446"/>
    <s v="On July 7, 2020 at 2316 hours, a PG&amp;E troubleman was dispatched to the Dinuba 1104 Distribution Circuit on RD 64 in the city of Dinuba and observed a wires down incident. Initial analysis indicates a cypress tree grew into overhead primary lines and made contact with the center phase causing the primary conductor to fail and fall to ground igniting a 3 meter - 0.25 acre vegetation fire. The damaged primary conductor was repaired through a &quot;Priority A&quot; EC notification on July 8, 2020 and power was restored to all 533 customers by 0224 hours the same day. No pre-existing corrective notifications were found during this investigation."/>
    <s v="     "/>
    <s v="FAS"/>
    <m/>
    <s v="N"/>
    <x v="0"/>
    <s v="959747"/>
    <s v="20-0069375"/>
    <m/>
    <s v="T005006417"/>
    <n v="119329091"/>
    <m/>
    <s v="     "/>
    <x v="1"/>
    <s v="PG&amp;E"/>
    <m/>
    <s v="Vegetation"/>
    <m/>
    <s v="D"/>
    <s v="D"/>
    <s v="&lt;0.25"/>
    <m/>
    <s v="Vegetation"/>
    <s v="33.a. Veg. contact"/>
    <s v="Vegetation"/>
    <s v="Contact from object"/>
    <s v="Contact - Vegetation"/>
    <m/>
    <s v="Contact - Vegetation"/>
    <s v="Conductor - Primary"/>
    <s v="Line to Ground"/>
    <m/>
    <s v="Overhead"/>
    <x v="3"/>
    <s v="Conductor - Primary"/>
    <m/>
    <s v="Circuit ID:254091104"/>
    <s v="     "/>
    <s v="Non-HFTD"/>
    <x v="0"/>
    <m/>
    <m/>
    <n v="36.530999999999999"/>
    <n v="-119.43"/>
    <s v="Tulare"/>
    <s v="DINUBA-1104"/>
    <m/>
    <n v="12000"/>
    <m/>
    <x v="0"/>
    <s v="Tulare County FD"/>
    <s v="Agriculture"/>
    <m/>
    <m/>
    <s v="No"/>
    <m/>
    <m/>
    <m/>
    <m/>
    <m/>
    <m/>
    <m/>
    <s v="N"/>
    <s v="N"/>
    <m/>
    <m/>
    <s v="     "/>
    <m/>
    <m/>
    <m/>
    <m/>
    <m/>
    <m/>
    <m/>
    <m/>
    <m/>
    <m/>
    <m/>
    <m/>
    <m/>
    <m/>
    <m/>
    <m/>
    <m/>
    <m/>
    <m/>
  </r>
  <r>
    <s v="20211012"/>
    <s v="     "/>
    <n v="44384"/>
    <s v="7/7"/>
    <x v="0"/>
    <n v="0.64236111111111116"/>
    <s v="28"/>
    <n v="3"/>
    <s v="7"/>
    <x v="5"/>
    <m/>
    <m/>
    <s v="Large tree limb fell through service at tree attachment causing the conductor to fall onto customer fence. This information is preliminary. OIS: TR8010480; FOID: T005334853, T005334854; EC: 121678677; PM: 35268379; Division: North Valley; County: Shasta; Circuit: DESCHUTES 1104"/>
    <s v="     "/>
    <s v="FAS"/>
    <m/>
    <s v="N"/>
    <x v="0"/>
    <m/>
    <m/>
    <m/>
    <s v="T005334854, T005334853"/>
    <n v="121679000"/>
    <m/>
    <s v="     "/>
    <x v="0"/>
    <s v="PG&amp;E"/>
    <m/>
    <s v="Vegetation"/>
    <m/>
    <s v="D"/>
    <s v="D"/>
    <s v="&lt;3 meters of linear travel"/>
    <s v="5' x 5'"/>
    <s v="Vegetation"/>
    <s v="33.a. Veg. contact"/>
    <s v="Vegetation"/>
    <s v="Contact from object"/>
    <s v="Splice/Clamp/Connector"/>
    <m/>
    <s v="Splice/Clamp/Connector"/>
    <s v="Service Drop"/>
    <m/>
    <s v="N"/>
    <s v="Overhead"/>
    <x v="2"/>
    <s v="Service Drop"/>
    <s v="Service Drop"/>
    <s v="104053977"/>
    <s v="     "/>
    <s v="Non-HFTD"/>
    <x v="0"/>
    <n v="246"/>
    <m/>
    <n v="40.6038"/>
    <n v="-122.236"/>
    <s v="Shasta"/>
    <s v="DESCHUTES-1104"/>
    <m/>
    <n v="12000"/>
    <s v="N/A"/>
    <x v="0"/>
    <s v="Cal Fire, Palo Cedro FD"/>
    <s v="Agriculture"/>
    <s v="Grass fuel model"/>
    <m/>
    <s v="No"/>
    <m/>
    <m/>
    <m/>
    <m/>
    <m/>
    <m/>
    <m/>
    <s v="N"/>
    <s v="N"/>
    <m/>
    <m/>
    <s v="     "/>
    <m/>
    <m/>
    <m/>
    <m/>
    <m/>
    <m/>
    <m/>
    <m/>
    <m/>
    <m/>
    <m/>
    <m/>
    <m/>
    <m/>
    <m/>
    <m/>
    <m/>
    <m/>
    <m/>
  </r>
  <r>
    <s v="20140065"/>
    <s v="     "/>
    <n v="41828"/>
    <s v="7/8"/>
    <x v="0"/>
    <n v="0.48680555555555555"/>
    <s v="28"/>
    <n v="3"/>
    <s v="7"/>
    <x v="7"/>
    <n v="41828"/>
    <n v="0.48680555555555555"/>
    <s v="3-RD PARTY CUT TREE ONTO LINES, 2 SPANS 4 ASCR DOWN"/>
    <s v="     "/>
    <m/>
    <m/>
    <s v="N"/>
    <x v="0"/>
    <s v="1046342"/>
    <s v="14-0043175"/>
    <m/>
    <m/>
    <m/>
    <m/>
    <s v="     "/>
    <x v="1"/>
    <s v="PG&amp;E"/>
    <m/>
    <s v="Vegetation"/>
    <m/>
    <s v="D"/>
    <m/>
    <s v="&lt;0.25"/>
    <s v="Square Feet: ; Acreage: "/>
    <s v="Vegetation"/>
    <s v="33.a. Veg. contact"/>
    <s v="Vegetation"/>
    <s v="All types of equipment / facility failure"/>
    <s v="Contact - Vegetation"/>
    <m/>
    <s v="Contact - Vegetation"/>
    <s v="Conductor"/>
    <s v="Line to Ground"/>
    <s v="AT&amp;T"/>
    <s v="Overhead"/>
    <x v="3"/>
    <s v="Conductor"/>
    <m/>
    <s v="101722884"/>
    <s v="     "/>
    <s v="Non-HFTD"/>
    <x v="0"/>
    <m/>
    <m/>
    <n v="36.701599999999999"/>
    <n v="-121.577"/>
    <s v="Monterey"/>
    <s v="GABILAN-1101"/>
    <s v="182331101"/>
    <n v="12000"/>
    <s v="GABILAN 11013090"/>
    <x v="0"/>
    <m/>
    <s v="Herbaceous"/>
    <m/>
    <m/>
    <s v="No"/>
    <m/>
    <m/>
    <m/>
    <m/>
    <m/>
    <m/>
    <m/>
    <s v="N"/>
    <s v="N"/>
    <m/>
    <m/>
    <s v="     "/>
    <s v="37.70213000"/>
    <s v="-121.58257000"/>
    <s v="Jul  9 2014 12:00AM"/>
    <s v="3rdParty"/>
    <s v="3rd party tree cutting. Tree was cut by a Knights of Columbus memeber. Small grass fire in area 90x120."/>
    <s v="EUCB"/>
    <s v="75"/>
    <s v="14"/>
    <s v="20"/>
    <m/>
    <m/>
    <m/>
    <m/>
    <m/>
    <m/>
    <m/>
    <s v="CrossArm"/>
    <s v="BareWire"/>
    <s v="0"/>
  </r>
  <r>
    <s v="20140066"/>
    <s v="     "/>
    <n v="41828"/>
    <s v="7/8"/>
    <x v="0"/>
    <n v="0.52361111111111114"/>
    <s v="28"/>
    <n v="3"/>
    <s v="7"/>
    <x v="7"/>
    <n v="41828"/>
    <n v="0.52361111111111114"/>
    <s v="EC Tag completed by TMAN L. Rodriguez"/>
    <s v="     "/>
    <m/>
    <m/>
    <s v="N"/>
    <x v="0"/>
    <s v="1046367"/>
    <s v="14-0043182"/>
    <m/>
    <m/>
    <m/>
    <m/>
    <s v="     "/>
    <x v="1"/>
    <s v="PG&amp;E"/>
    <m/>
    <s v="Vegetation"/>
    <m/>
    <s v="D"/>
    <m/>
    <s v="&lt;0.25"/>
    <s v="Square Feet: ; Acreage: "/>
    <s v="Vegetation"/>
    <s v="33.a. Veg. contact"/>
    <s v="Vegetation"/>
    <s v="All types of equipment / facility failure"/>
    <s v="Contact - Vegetation"/>
    <m/>
    <s v="Contact - Vegetation"/>
    <s v="Conductor"/>
    <s v="Line to Line"/>
    <s v=" "/>
    <s v="Overhead"/>
    <x v="3"/>
    <s v="Conductor"/>
    <m/>
    <s v="5 SPANS BEYOND FU-9383"/>
    <s v="     "/>
    <s v="Non-HFTD"/>
    <x v="0"/>
    <n v="550"/>
    <m/>
    <n v="36.390500000000003"/>
    <n v="-121.61499999999999"/>
    <s v="Monterey"/>
    <s v="LAURELES-1111"/>
    <s v="182371111"/>
    <n v="12000"/>
    <s v="LAURELES 11112020"/>
    <x v="1"/>
    <s v="Cal Fire Dept"/>
    <s v="Hardwood Woodland"/>
    <m/>
    <m/>
    <s v="No"/>
    <m/>
    <m/>
    <m/>
    <m/>
    <m/>
    <m/>
    <m/>
    <s v="N"/>
    <s v="N"/>
    <m/>
    <m/>
    <s v="     "/>
    <s v="36.39050000"/>
    <s v="-121.61475000"/>
    <s v="Jul  9 2014 12:00AM"/>
    <s v="TrunkFail"/>
    <s v="One stem of an green x-stem Coast Live oak failed at base. Two small fires in area 1-30x45, 2-25x25._x000d__x000a__x000d__x000a_Tree was beyond SSD 9383. Rec 2020 operated as designed due to sensitive ground fault- as per Jenfier Goncallves"/>
    <s v="OAKC"/>
    <s v="55"/>
    <s v="50"/>
    <s v="20"/>
    <s v="Slight"/>
    <s v="Slight"/>
    <s v="N"/>
    <s v="1"/>
    <m/>
    <s v="Hillside"/>
    <s v="A"/>
    <s v="CrossArm"/>
    <s v="BareWire"/>
    <s v="0"/>
  </r>
  <r>
    <s v="20140067"/>
    <s v="     "/>
    <n v="41828"/>
    <s v="7/8"/>
    <x v="0"/>
    <n v="0.94374999999999998"/>
    <s v="28"/>
    <n v="3"/>
    <s v="7"/>
    <x v="7"/>
    <n v="41828"/>
    <n v="0.94374999999999998"/>
    <m/>
    <s v="     "/>
    <m/>
    <m/>
    <s v="N"/>
    <x v="0"/>
    <s v="1046625"/>
    <s v="14-0043331"/>
    <m/>
    <m/>
    <n v="108557047"/>
    <m/>
    <s v="     "/>
    <x v="1"/>
    <s v="PG&amp;E"/>
    <m/>
    <s v="Vegetation"/>
    <m/>
    <s v="D"/>
    <m/>
    <s v="&lt;0.25"/>
    <s v="Square Feet: ; Acreage: 0.02"/>
    <s v="Vegetation"/>
    <s v="33.a. Veg. contact"/>
    <s v="Vegetation"/>
    <s v="All types of equipment / facility failure"/>
    <s v="Contact - Vegetation"/>
    <m/>
    <s v="Contact - Vegetation"/>
    <s v="Conductor"/>
    <s v="Line to Line"/>
    <s v=" "/>
    <s v="Overhead"/>
    <x v="3"/>
    <s v="Conductor"/>
    <m/>
    <s v="22640 PLUMTREE RD"/>
    <s v="     "/>
    <s v="Non-HFTD"/>
    <x v="0"/>
    <n v="350"/>
    <m/>
    <n v="39.043700000000001"/>
    <n v="-120.59099999999999"/>
    <s v="Placer"/>
    <s v="WEIMAR-1101"/>
    <s v="152181101"/>
    <n v="12000"/>
    <s v="WEIMAR 11012058"/>
    <x v="1"/>
    <s v="Cal Fire Dept"/>
    <s v="Conifer Forest"/>
    <m/>
    <m/>
    <s v="No"/>
    <m/>
    <m/>
    <m/>
    <m/>
    <m/>
    <m/>
    <m/>
    <s v="N"/>
    <s v="N"/>
    <m/>
    <m/>
    <s v="     "/>
    <s v="39.04370000"/>
    <s v="-120.59052000"/>
    <s v="Jul  9 2014 12:00AM"/>
    <s v="TrunkFail"/>
    <s v="A green black oak had a complete trunk failure approximately 20 above ground height and took down both phases. The trees canopy was very green and healthy with no twig dieback and the base of the tree sounded solid. From the failure point up there was fairly extensive heart rot present. There were a few small open cavities just below the failure point. A small veg fire approximately 700-800 square feet resulted from the downed lines. Tree was trimmed as a FOB to remove dead overhanging branches on 8/8/13."/>
    <s v="OAKK"/>
    <s v="55"/>
    <s v="23"/>
    <s v="18"/>
    <s v="Moderate"/>
    <s v="None"/>
    <s v="N"/>
    <s v="1"/>
    <m/>
    <s v="Hillside"/>
    <s v="B"/>
    <s v="CrossArm"/>
    <s v="BareWire"/>
    <s v="3"/>
  </r>
  <r>
    <s v="SAP201421036"/>
    <s v="     "/>
    <n v="41828"/>
    <s v="7/8"/>
    <x v="0"/>
    <m/>
    <s v="28"/>
    <n v="3"/>
    <s v="7"/>
    <x v="7"/>
    <n v="41826"/>
    <m/>
    <s v="pole fire; failed transformer; meter 1006269781"/>
    <s v="     "/>
    <s v="SAP"/>
    <n v="44580"/>
    <s v="Y"/>
    <x v="0"/>
    <s v="1045051"/>
    <s v="14-0042690"/>
    <m/>
    <s v="T003151275"/>
    <n v="108553670"/>
    <m/>
    <s v="     "/>
    <x v="0"/>
    <s v="PG&amp;E"/>
    <m/>
    <m/>
    <m/>
    <s v="D"/>
    <m/>
    <s v="Structure-PG&amp;E only"/>
    <m/>
    <s v="Equipment - PG&amp;E"/>
    <s v="34.n. Transformer damage or failure"/>
    <s v="Equipment - PG&amp;E"/>
    <s v="Transformer failure"/>
    <s v="Transformer failure"/>
    <s v="Pole"/>
    <m/>
    <m/>
    <s v="Line to Ground"/>
    <s v="Yes"/>
    <s v="Overhead"/>
    <x v="0"/>
    <s v="Pole"/>
    <m/>
    <s v="101853230"/>
    <s v="     "/>
    <s v="Non-HFTD"/>
    <x v="0"/>
    <m/>
    <m/>
    <n v="35.440199999999997"/>
    <n v="-120.89400000000001"/>
    <s v="San Luis Obispo"/>
    <s v="CAYUCOS-1102"/>
    <m/>
    <m/>
    <s v="CAYUCOS 1102W16"/>
    <x v="0"/>
    <m/>
    <m/>
    <m/>
    <m/>
    <s v="No"/>
    <m/>
    <m/>
    <m/>
    <m/>
    <m/>
    <m/>
    <m/>
    <s v="N"/>
    <s v="N"/>
    <m/>
    <m/>
    <s v="     "/>
    <m/>
    <m/>
    <m/>
    <m/>
    <m/>
    <m/>
    <m/>
    <m/>
    <m/>
    <m/>
    <m/>
    <m/>
    <m/>
    <m/>
    <m/>
    <m/>
    <m/>
    <m/>
    <m/>
  </r>
  <r>
    <s v="MIA20144677"/>
    <s v="     "/>
    <n v="41828"/>
    <s v="7/8"/>
    <x v="0"/>
    <n v="0.19025462962962963"/>
    <s v="28"/>
    <n v="3"/>
    <s v="7"/>
    <x v="7"/>
    <n v="41828"/>
    <n v="0.18958333333333333"/>
    <s v="L7SF: 700 BLK. WRIGHT AVE in Richmond; FIRE UNDER TRACKING TX.(SECONDARY); damaged pole; center phse tracking. fire @ service connections; burned connections; 167 kva tx. center phase flashed/ tracking; SAP canceled because duplicate of NOTIFICATION 10855"/>
    <s v="     "/>
    <s v="FAS"/>
    <n v="44264"/>
    <s v="Y"/>
    <x v="1"/>
    <s v="1046067"/>
    <s v="N/A"/>
    <m/>
    <s v="T003152390"/>
    <n v="108555335"/>
    <m/>
    <s v="     "/>
    <x v="0"/>
    <s v="PG&amp;E"/>
    <m/>
    <m/>
    <m/>
    <s v="D"/>
    <m/>
    <s v="Structure-PG&amp;E only"/>
    <m/>
    <s v="Contamination"/>
    <s v="36.a. Contamination"/>
    <s v="Equipment - PG&amp;E"/>
    <s v="Other"/>
    <s v="Contamination"/>
    <m/>
    <m/>
    <m/>
    <m/>
    <s v="Yes"/>
    <s v="Overhead"/>
    <x v="0"/>
    <m/>
    <m/>
    <s v="101442674"/>
    <s v="     "/>
    <s v="Non-HFTD"/>
    <x v="0"/>
    <m/>
    <m/>
    <n v="37.919600000000003"/>
    <n v="-122.36499999999999"/>
    <s v="Contra Costa"/>
    <s v="RICHMOND-R-1118"/>
    <m/>
    <n v="11000"/>
    <m/>
    <x v="0"/>
    <m/>
    <s v="Rural"/>
    <m/>
    <m/>
    <s v="No"/>
    <m/>
    <m/>
    <m/>
    <m/>
    <m/>
    <m/>
    <m/>
    <s v="N"/>
    <s v="N"/>
    <m/>
    <m/>
    <s v="     "/>
    <m/>
    <m/>
    <m/>
    <m/>
    <m/>
    <m/>
    <m/>
    <m/>
    <m/>
    <m/>
    <m/>
    <m/>
    <m/>
    <m/>
    <m/>
    <m/>
    <m/>
    <m/>
    <m/>
  </r>
  <r>
    <s v="20140064"/>
    <s v="     "/>
    <n v="41828"/>
    <s v="7/8"/>
    <x v="0"/>
    <n v="0.46319444444444446"/>
    <s v="28"/>
    <n v="3"/>
    <s v="7"/>
    <x v="7"/>
    <n v="41828"/>
    <n v="0.46319444444444446"/>
    <s v="CREW ALREADY MADE REPAIRS TO CROSS ARMS"/>
    <s v="     "/>
    <m/>
    <m/>
    <s v="N"/>
    <x v="0"/>
    <s v="1046281"/>
    <s v="14-0043146"/>
    <m/>
    <m/>
    <n v="108556744"/>
    <m/>
    <s v="     "/>
    <x v="1"/>
    <s v="PG&amp;E"/>
    <m/>
    <s v="Vegetation"/>
    <m/>
    <s v="D"/>
    <m/>
    <s v="&lt;0.25"/>
    <s v="Square Feet: ; Acreage: "/>
    <s v="Equipment - PG&amp;E"/>
    <s v="34.a. Capacitor bank damage or failure"/>
    <s v="Equipment - PG&amp;E"/>
    <s v="All types of equipment / facility failure"/>
    <s v="Capacitor Bank"/>
    <s v="Capacitor Bank"/>
    <m/>
    <m/>
    <s v="None"/>
    <s v=" "/>
    <s v="Overhead"/>
    <x v="3"/>
    <s v="Capacitor Bank"/>
    <m/>
    <s v="102131509"/>
    <s v="     "/>
    <s v="Non-HFTD"/>
    <x v="0"/>
    <m/>
    <m/>
    <n v="37.9054"/>
    <n v="-121.22"/>
    <s v="San Joaquin"/>
    <s v="WEBER-1102"/>
    <s v="163481102"/>
    <n v="12000"/>
    <s v="N/A"/>
    <x v="0"/>
    <m/>
    <s v="Urban"/>
    <m/>
    <m/>
    <s v="No"/>
    <m/>
    <m/>
    <m/>
    <m/>
    <m/>
    <m/>
    <m/>
    <s v="N"/>
    <s v="N"/>
    <m/>
    <m/>
    <s v="     "/>
    <m/>
    <m/>
    <m/>
    <m/>
    <m/>
    <m/>
    <m/>
    <m/>
    <m/>
    <m/>
    <m/>
    <m/>
    <m/>
    <m/>
    <m/>
    <m/>
    <m/>
    <m/>
    <m/>
  </r>
  <r>
    <s v="20160154"/>
    <s v="     "/>
    <n v="42559"/>
    <s v="7/8"/>
    <x v="0"/>
    <n v="0.63402777777777775"/>
    <s v="28"/>
    <n v="3"/>
    <s v="7"/>
    <x v="6"/>
    <m/>
    <m/>
    <s v="TREE GREW INTO OPEN WIRE SEC. PUSHED WIRE TOGETHER AND STARTED A FIRE ON THE DAM"/>
    <s v="     "/>
    <m/>
    <m/>
    <s v="N"/>
    <x v="0"/>
    <m/>
    <m/>
    <m/>
    <m/>
    <m/>
    <m/>
    <s v="     "/>
    <x v="1"/>
    <s v="PG&amp;E"/>
    <m/>
    <s v="Vegetation"/>
    <m/>
    <s v="D"/>
    <m/>
    <s v="&lt;0.25"/>
    <s v="Square Feet: ; Acreage: "/>
    <s v="Vegetation"/>
    <s v="33.a. Veg. contact"/>
    <s v="Vegetation"/>
    <s v="All types of equipment / facility failure"/>
    <s v="Contact - Vegetation"/>
    <m/>
    <s v="Contact - Vegetation"/>
    <s v="Conductor"/>
    <m/>
    <s v="None"/>
    <s v="Overhead"/>
    <x v="1"/>
    <s v="Conductor"/>
    <m/>
    <s v="103070565"/>
    <s v="     "/>
    <s v="Non-HFTD"/>
    <x v="0"/>
    <n v="645"/>
    <m/>
    <n v="33.6143"/>
    <n v="-117.111"/>
    <s v="Riverside"/>
    <s v="FULTON-1102"/>
    <s v="252931102"/>
    <m/>
    <s v="N/A"/>
    <x v="0"/>
    <s v="Unknown"/>
    <s v="Agriculture"/>
    <m/>
    <m/>
    <s v="No"/>
    <m/>
    <m/>
    <m/>
    <m/>
    <m/>
    <m/>
    <m/>
    <s v="N"/>
    <s v="N"/>
    <m/>
    <m/>
    <s v="     "/>
    <m/>
    <m/>
    <m/>
    <m/>
    <m/>
    <m/>
    <m/>
    <m/>
    <m/>
    <m/>
    <m/>
    <m/>
    <m/>
    <m/>
    <m/>
    <m/>
    <m/>
    <m/>
    <m/>
  </r>
  <r>
    <s v="SAP201614498"/>
    <s v="     "/>
    <n v="42559"/>
    <s v="7/8"/>
    <x v="0"/>
    <m/>
    <s v="28"/>
    <n v="3"/>
    <s v="7"/>
    <x v="6"/>
    <n v="42557"/>
    <m/>
    <s v="Pole replaced due to pole fire"/>
    <s v="     "/>
    <s v="SAP"/>
    <n v="44580"/>
    <s v="Y"/>
    <x v="0"/>
    <s v="7393338"/>
    <s v="N/A"/>
    <m/>
    <s v="T003726495"/>
    <n v="111766552"/>
    <m/>
    <s v="     "/>
    <x v="0"/>
    <s v="PG&amp;E"/>
    <m/>
    <m/>
    <m/>
    <s v="D"/>
    <m/>
    <s v="Structure-PG&amp;E only"/>
    <m/>
    <s v="Equipment - PG&amp;E"/>
    <s v="34.b. Conductor damage or failure"/>
    <s v="Equipment - PG&amp;E"/>
    <s v="Conductor failure-all"/>
    <s v="Conductor failure-all"/>
    <s v="Pole"/>
    <m/>
    <m/>
    <m/>
    <s v="No"/>
    <s v="Overhead"/>
    <x v="0"/>
    <s v="Pole"/>
    <m/>
    <s v="103894868"/>
    <s v="     "/>
    <s v="Non-HFTD"/>
    <x v="0"/>
    <m/>
    <m/>
    <n v="36.4238"/>
    <n v="-119.69199999999999"/>
    <s v="Kings"/>
    <s v="HARDWICK-1101"/>
    <m/>
    <m/>
    <m/>
    <x v="0"/>
    <s v="Kings County FD"/>
    <m/>
    <m/>
    <m/>
    <s v="No"/>
    <m/>
    <m/>
    <m/>
    <m/>
    <m/>
    <m/>
    <m/>
    <s v="N"/>
    <s v="N"/>
    <m/>
    <m/>
    <s v="     "/>
    <m/>
    <m/>
    <m/>
    <m/>
    <m/>
    <m/>
    <m/>
    <m/>
    <m/>
    <m/>
    <m/>
    <m/>
    <m/>
    <m/>
    <m/>
    <m/>
    <m/>
    <m/>
    <m/>
  </r>
  <r>
    <s v="20170182"/>
    <s v="     "/>
    <n v="42924"/>
    <s v="7/8"/>
    <x v="0"/>
    <n v="0.76111111111111107"/>
    <s v="27"/>
    <n v="3"/>
    <s v="7"/>
    <x v="0"/>
    <n v="42924"/>
    <n v="0.76111111111111107"/>
    <s v="Need tree crew to remove big oak tree laying on awac. Arcing caused ground fire"/>
    <s v="     "/>
    <m/>
    <m/>
    <s v="N"/>
    <x v="0"/>
    <s v="1826970"/>
    <s v="17-0061464"/>
    <m/>
    <m/>
    <m/>
    <m/>
    <s v="     "/>
    <x v="1"/>
    <s v="PG&amp;E"/>
    <m/>
    <s v="Vegetation"/>
    <m/>
    <s v="D"/>
    <m/>
    <s v="&lt;3 meters of linear travel"/>
    <s v="Square Feet: ; Acreage: "/>
    <s v="Vegetation"/>
    <s v="33.a. Veg. contact"/>
    <s v="Vegetation"/>
    <s v="All types of equipment / facility failure"/>
    <s v="Contact - Vegetation"/>
    <m/>
    <s v="Contact - Vegetation"/>
    <s v="Conductor"/>
    <s v="Open Circuit"/>
    <s v="Unknown"/>
    <s v="Overhead"/>
    <x v="1"/>
    <s v="Conductor"/>
    <m/>
    <s v="103392970"/>
    <s v="     "/>
    <s v="Non-HFTD"/>
    <x v="0"/>
    <m/>
    <m/>
    <n v="35.465299999999999"/>
    <n v="-120.67100000000001"/>
    <s v="San Luis Obispo"/>
    <s v="ATASCADERO-1101"/>
    <s v="182541101"/>
    <m/>
    <s v="N/A"/>
    <x v="0"/>
    <s v="Unknown"/>
    <s v="Urban"/>
    <m/>
    <m/>
    <s v="No"/>
    <m/>
    <m/>
    <m/>
    <m/>
    <m/>
    <m/>
    <m/>
    <s v="N"/>
    <s v="N"/>
    <m/>
    <m/>
    <s v="     "/>
    <m/>
    <m/>
    <m/>
    <m/>
    <m/>
    <m/>
    <m/>
    <m/>
    <m/>
    <m/>
    <m/>
    <m/>
    <m/>
    <m/>
    <m/>
    <m/>
    <m/>
    <m/>
    <m/>
  </r>
  <r>
    <s v="EIR20170074"/>
    <s v="     "/>
    <n v="42924"/>
    <s v="7/8"/>
    <x v="0"/>
    <m/>
    <s v="27"/>
    <n v="3"/>
    <s v="7"/>
    <x v="0"/>
    <m/>
    <m/>
    <s v="On August 6, 2019, PG&amp;E's Electric Incident Reporting Hotline was notified of a complaint against PG&amp;E for property damage at the property east of the community of San Miguel, near Vineyard Canyon Road. The alleged property damage is unspecified but potentially in excess of $50,000. The complaint involved an electrical incident that happened at the address of 77820 Vineyard Canyon Road in San Miguel, CA on July 8, 2017.  This incident is referred as the &quot;Parkview Fire&quot; by CAL FIRE. According to CAL FIRE, the incident was caused by power lines coming into contact with a stadium light, type of light box that was mounted at the top of a wooden utility pole, not owned by PG&amp;E. This information is preliminary and the incident is being reported to the CPUC under the Property Damage criterion."/>
    <s v="     "/>
    <s v="EIR Ignitions Tracker"/>
    <n v="44288"/>
    <s v="Y"/>
    <x v="0"/>
    <s v="1827117"/>
    <s v="17-0061504"/>
    <m/>
    <s v="T004081481"/>
    <m/>
    <s v="EI170708B"/>
    <s v="     "/>
    <x v="1"/>
    <s v="PG&amp;E"/>
    <m/>
    <s v="Vegetation"/>
    <m/>
    <s v="D"/>
    <m/>
    <s v="1,000-4,999"/>
    <m/>
    <s v="Equipment - PG&amp;E"/>
    <s v="34.o. Other"/>
    <s v="Equipment - PG&amp;E"/>
    <m/>
    <s v="All types of equipment / facility failure"/>
    <s v="Conductor"/>
    <m/>
    <m/>
    <s v="Line to Ground"/>
    <s v="No"/>
    <s v="Overhead"/>
    <x v="3"/>
    <s v="Conductor"/>
    <m/>
    <s v="103958638"/>
    <s v="     "/>
    <s v="Non-HFTD"/>
    <x v="0"/>
    <m/>
    <m/>
    <n v="35.775399999999998"/>
    <n v="-120.694"/>
    <s v="San Luis Obispo"/>
    <s v="SAN-MIGUEL-1106"/>
    <m/>
    <n v="12000"/>
    <s v="SAN MIGUEL 1106CB"/>
    <x v="0"/>
    <m/>
    <s v="Herbaceous"/>
    <m/>
    <m/>
    <s v="No"/>
    <m/>
    <m/>
    <m/>
    <m/>
    <m/>
    <m/>
    <m/>
    <s v="N"/>
    <s v="N"/>
    <m/>
    <m/>
    <s v="     "/>
    <m/>
    <m/>
    <m/>
    <m/>
    <m/>
    <m/>
    <m/>
    <m/>
    <m/>
    <m/>
    <m/>
    <m/>
    <m/>
    <m/>
    <m/>
    <m/>
    <m/>
    <m/>
    <m/>
  </r>
  <r>
    <s v="SAP201711422"/>
    <s v="     "/>
    <n v="42924"/>
    <s v="7/8"/>
    <x v="0"/>
    <m/>
    <s v="27"/>
    <n v="3"/>
    <s v="7"/>
    <x v="0"/>
    <n v="42922"/>
    <m/>
    <s v="birds started grass fire and damaged transformer; 1/4 acre grass fire"/>
    <s v="     "/>
    <s v="SAP"/>
    <n v="44580"/>
    <s v="Y"/>
    <x v="0"/>
    <s v="9101568"/>
    <s v="N/A"/>
    <m/>
    <s v="T004078943"/>
    <n v="113021407"/>
    <m/>
    <s v="     "/>
    <x v="1"/>
    <s v="PG&amp;E"/>
    <m/>
    <m/>
    <m/>
    <s v="D"/>
    <m/>
    <s v="&lt;0.25"/>
    <m/>
    <s v="Contact - Animal - Bird"/>
    <s v="33.b. Animal contact"/>
    <s v="Contact - Bird"/>
    <s v="Animal contact"/>
    <s v="Animal contact"/>
    <m/>
    <s v="Animal contact"/>
    <s v="Transformer"/>
    <m/>
    <s v="No"/>
    <s v="Overhead"/>
    <x v="0"/>
    <s v="Transformer"/>
    <m/>
    <s v="103847521"/>
    <s v="     "/>
    <s v="Non-HFTD"/>
    <x v="0"/>
    <m/>
    <m/>
    <n v="36.680500000000002"/>
    <n v="-119.79900000000001"/>
    <s v="Fresno"/>
    <s v="WEST-FRESNO-1101"/>
    <m/>
    <m/>
    <m/>
    <x v="0"/>
    <m/>
    <m/>
    <m/>
    <m/>
    <s v="No"/>
    <m/>
    <m/>
    <m/>
    <m/>
    <m/>
    <m/>
    <m/>
    <s v="N"/>
    <s v="N"/>
    <m/>
    <m/>
    <s v="     "/>
    <m/>
    <m/>
    <m/>
    <m/>
    <m/>
    <m/>
    <m/>
    <m/>
    <m/>
    <m/>
    <m/>
    <m/>
    <m/>
    <m/>
    <m/>
    <m/>
    <m/>
    <m/>
    <m/>
  </r>
  <r>
    <s v="20170180"/>
    <s v="     "/>
    <n v="42924"/>
    <s v="7/8"/>
    <x v="0"/>
    <n v="0.16875000000000001"/>
    <s v="27"/>
    <n v="3"/>
    <s v="7"/>
    <x v="0"/>
    <n v="42924"/>
    <n v="0.1701388888888889"/>
    <s v="Svc brke in tree and fell onto play swing set and burned it up. 15' radius fire put out by West Sacramento fire dept. Made safe, called for crew to install new svc."/>
    <s v="     "/>
    <m/>
    <m/>
    <s v="N"/>
    <x v="0"/>
    <s v="1826132"/>
    <m/>
    <m/>
    <m/>
    <m/>
    <m/>
    <s v="     "/>
    <x v="1"/>
    <s v="PG&amp;E"/>
    <m/>
    <s v="Vegetation"/>
    <m/>
    <s v="D"/>
    <m/>
    <s v="&lt;3 meters of linear travel"/>
    <s v="Square Feet: 15x10; Acreage: "/>
    <s v="Vegetation"/>
    <s v="33.a. Veg. contact"/>
    <s v="Vegetation"/>
    <s v="All types of equipment / facility failure"/>
    <s v="Contact - Vegetation"/>
    <m/>
    <s v="Contact - Vegetation"/>
    <s v="Conductor"/>
    <m/>
    <s v="Unknown"/>
    <s v="Overhead"/>
    <x v="1"/>
    <s v="Conductor"/>
    <m/>
    <s v="101584938"/>
    <s v="     "/>
    <s v="Non-HFTD"/>
    <x v="0"/>
    <m/>
    <m/>
    <n v="38.5535"/>
    <n v="-121.53700000000001"/>
    <s v="Yolo"/>
    <s v="DEEPWATER-1109"/>
    <s v="63621109"/>
    <m/>
    <s v="N/A"/>
    <x v="0"/>
    <s v="Unknown"/>
    <s v="Urban"/>
    <m/>
    <m/>
    <s v="No"/>
    <m/>
    <m/>
    <m/>
    <m/>
    <m/>
    <m/>
    <m/>
    <s v="N"/>
    <s v="N"/>
    <m/>
    <m/>
    <s v="     "/>
    <m/>
    <m/>
    <m/>
    <m/>
    <m/>
    <m/>
    <m/>
    <m/>
    <m/>
    <m/>
    <m/>
    <m/>
    <m/>
    <m/>
    <m/>
    <m/>
    <m/>
    <m/>
    <m/>
  </r>
  <r>
    <s v="20170181"/>
    <s v="     "/>
    <n v="42924"/>
    <s v="7/8"/>
    <x v="0"/>
    <n v="0.66597222222222219"/>
    <s v="27"/>
    <n v="3"/>
    <s v="7"/>
    <x v="0"/>
    <n v="42924"/>
    <n v="0.66597222222222219"/>
    <s v="Found 1 of 2 blown @ TX, Found OW Secondary going through 1 tree and had another pine tree right next to OW secondary. Left TX fuses open for tree crew to trim trees away from OW secondary. There was a fire to the fences of 4 properties."/>
    <s v="     "/>
    <m/>
    <m/>
    <s v="N"/>
    <x v="0"/>
    <s v="1826891"/>
    <s v="17-0061458"/>
    <m/>
    <m/>
    <n v="113027412"/>
    <m/>
    <s v="     "/>
    <x v="1"/>
    <s v="PG&amp;E"/>
    <m/>
    <s v="Vegetation"/>
    <m/>
    <s v="D"/>
    <m/>
    <s v="&lt;0.25"/>
    <s v="Square Feet: ; Acreage: "/>
    <s v="Vegetation"/>
    <s v="33.a. Veg. contact"/>
    <s v="Vegetation"/>
    <s v="All types of equipment / facility failure"/>
    <s v="Contact - Vegetation"/>
    <m/>
    <s v="Contact - Vegetation"/>
    <s v="Conductor"/>
    <s v="Line to Ground"/>
    <s v="Unknown"/>
    <s v="Overhead"/>
    <x v="1"/>
    <s v="Conductor"/>
    <m/>
    <s v="100540958"/>
    <s v="     "/>
    <s v="Non-HFTD"/>
    <x v="0"/>
    <m/>
    <m/>
    <n v="37.282200000000003"/>
    <n v="-122.01900000000001"/>
    <s v="Santa Clara"/>
    <s v="SARATOGA-1105"/>
    <s v="83371105"/>
    <m/>
    <s v="N/A"/>
    <x v="0"/>
    <s v="Unknown"/>
    <s v="Urban"/>
    <m/>
    <m/>
    <s v="No"/>
    <m/>
    <m/>
    <m/>
    <m/>
    <m/>
    <m/>
    <m/>
    <s v="N"/>
    <s v="N"/>
    <m/>
    <m/>
    <s v="     "/>
    <m/>
    <m/>
    <m/>
    <m/>
    <m/>
    <m/>
    <m/>
    <m/>
    <m/>
    <m/>
    <m/>
    <m/>
    <m/>
    <m/>
    <m/>
    <m/>
    <m/>
    <m/>
    <m/>
  </r>
  <r>
    <s v="20180444"/>
    <s v="     "/>
    <n v="43289"/>
    <s v="7/8"/>
    <x v="0"/>
    <n v="0.83611111111111114"/>
    <s v="28"/>
    <n v="3"/>
    <s v="7"/>
    <x v="1"/>
    <n v="43289"/>
    <n v="0.83611111111111114"/>
    <s v="ILIS cause - &quot;Vegetation, Tree - fell into line&quot;"/>
    <s v="     "/>
    <s v="FAS"/>
    <m/>
    <s v="N"/>
    <x v="0"/>
    <s v="126606"/>
    <s v="18-0057794"/>
    <m/>
    <m/>
    <m/>
    <m/>
    <s v="     "/>
    <x v="1"/>
    <s v="PG&amp;E"/>
    <m/>
    <m/>
    <m/>
    <s v="D"/>
    <m/>
    <s v="&lt;3 meters of linear travel"/>
    <m/>
    <s v="Vegetation"/>
    <s v="33.a. Veg. contact"/>
    <s v="Vegetation"/>
    <s v="Contact from object"/>
    <s v="Vegetation"/>
    <m/>
    <s v="Contact - Vegetation"/>
    <s v="Crossarm"/>
    <s v="Force Out"/>
    <m/>
    <s v="Overhead"/>
    <x v="3"/>
    <m/>
    <m/>
    <s v="2427"/>
    <s v="     "/>
    <s v="Non-HFTD"/>
    <x v="0"/>
    <n v="162"/>
    <m/>
    <n v="39.791499999999999"/>
    <n v="-123.19799999999999"/>
    <s v="Mendocino"/>
    <s v="COVELO-1101"/>
    <s v="043061101"/>
    <n v="11000"/>
    <s v="COVELO 110137328"/>
    <x v="0"/>
    <m/>
    <s v="Agriculture"/>
    <m/>
    <m/>
    <s v="No"/>
    <m/>
    <m/>
    <m/>
    <m/>
    <m/>
    <m/>
    <m/>
    <s v="N"/>
    <s v="N"/>
    <m/>
    <m/>
    <s v="     "/>
    <s v="39.79148830"/>
    <s v="-123.19813000"/>
    <s v="Jul 11 2018 12:00AM"/>
    <s v="BranchFail"/>
    <s v="The outage was caused by a limb from a Black Walnut falling through the lines. A 15 DBH limb split away from the main trunk and took down limbs from 2 additional trees creating a domino effect. A small fire started below lines, but was extinguished quickly damaging only grass and wood. The tree is in good health and shows no visible defects."/>
    <s v="WALB"/>
    <s v="70"/>
    <s v="25"/>
    <s v="30"/>
    <s v="None"/>
    <s v="None"/>
    <s v="N"/>
    <s v="1"/>
    <m/>
    <s v="Valley"/>
    <s v="D"/>
    <s v="CrossArm"/>
    <s v="BareWire"/>
    <s v="7"/>
  </r>
  <r>
    <s v="20180445"/>
    <s v="     "/>
    <n v="43289"/>
    <s v="7/8"/>
    <x v="0"/>
    <n v="0.81388888888888888"/>
    <s v="28"/>
    <n v="3"/>
    <s v="7"/>
    <x v="1"/>
    <n v="43289"/>
    <n v="0.81388888888888888"/>
    <s v="&quot;WIRE BROKE FROM WOOD PIN &amp; FELL INTO TREES CAUSING FIRE.&quot;"/>
    <s v="     "/>
    <s v="FAS"/>
    <m/>
    <s v="N"/>
    <x v="0"/>
    <s v="126651"/>
    <s v="18-0057783"/>
    <m/>
    <m/>
    <m/>
    <m/>
    <s v="     "/>
    <x v="1"/>
    <s v="PG&amp;E"/>
    <m/>
    <m/>
    <m/>
    <s v="D"/>
    <m/>
    <s v="&lt;0.25"/>
    <m/>
    <s v="Equipment - PG&amp;E"/>
    <s v="34.b. Conductor damage or failure"/>
    <s v="Equipment - PG&amp;E"/>
    <s v="All types of equipment / facility failure"/>
    <s v="Conductor"/>
    <s v="Conductor"/>
    <m/>
    <m/>
    <s v="Force Out"/>
    <m/>
    <s v="Overhead"/>
    <x v="3"/>
    <s v="Conductor - Primary"/>
    <m/>
    <s v="6931"/>
    <s v="     "/>
    <s v="Non-HFTD"/>
    <x v="0"/>
    <m/>
    <m/>
    <n v="38.773600000000002"/>
    <n v="-122.062"/>
    <s v="Yolo"/>
    <s v="MADISON-2101"/>
    <s v="063172101"/>
    <n v="21000"/>
    <s v="MADISON 21019512"/>
    <x v="0"/>
    <m/>
    <s v="Agriculture"/>
    <m/>
    <m/>
    <s v="No"/>
    <m/>
    <m/>
    <m/>
    <m/>
    <m/>
    <m/>
    <m/>
    <s v="N"/>
    <s v="N"/>
    <m/>
    <m/>
    <s v="     "/>
    <m/>
    <m/>
    <m/>
    <m/>
    <m/>
    <m/>
    <m/>
    <m/>
    <m/>
    <m/>
    <m/>
    <m/>
    <m/>
    <m/>
    <m/>
    <m/>
    <m/>
    <m/>
    <m/>
  </r>
  <r>
    <s v="SAP20188506"/>
    <s v="     "/>
    <n v="43289"/>
    <s v="7/8"/>
    <x v="0"/>
    <m/>
    <s v="28"/>
    <n v="3"/>
    <s v="7"/>
    <x v="1"/>
    <n v="43287"/>
    <m/>
    <s v="span guy caused fire"/>
    <s v="     "/>
    <s v="SAP"/>
    <n v="44580"/>
    <s v="Y"/>
    <x v="0"/>
    <m/>
    <s v="18-0057483"/>
    <m/>
    <s v="T004361405"/>
    <n v="114756905"/>
    <m/>
    <s v="     "/>
    <x v="0"/>
    <s v="PG&amp;E"/>
    <m/>
    <m/>
    <m/>
    <s v="D"/>
    <m/>
    <s v="Structure-PG&amp;E only"/>
    <m/>
    <s v="Equipment - PG&amp;E"/>
    <s v="34.k. Anchor / guy damage or failure"/>
    <s v="Equipment - PG&amp;E"/>
    <s v="Guy/Span Wire failure"/>
    <s v="Guy/Span Wire failure"/>
    <s v="Guy/Span Wire"/>
    <m/>
    <m/>
    <s v="Line to Ground"/>
    <s v="Yes"/>
    <s v="Overhead"/>
    <x v="0"/>
    <s v="Guy/Span Wire"/>
    <m/>
    <s v="101855929"/>
    <s v="     "/>
    <s v="Non-HFTD"/>
    <x v="0"/>
    <m/>
    <m/>
    <n v="35.299700000000001"/>
    <n v="-120.685"/>
    <s v="San Luis Obispo"/>
    <s v="GOLDTREE-1108"/>
    <m/>
    <m/>
    <s v="GOLDTREE 1108961060"/>
    <x v="0"/>
    <m/>
    <m/>
    <m/>
    <m/>
    <s v="No"/>
    <m/>
    <m/>
    <m/>
    <m/>
    <m/>
    <m/>
    <m/>
    <s v="N"/>
    <s v="N"/>
    <m/>
    <m/>
    <s v="     "/>
    <m/>
    <m/>
    <m/>
    <m/>
    <m/>
    <m/>
    <m/>
    <m/>
    <m/>
    <m/>
    <m/>
    <m/>
    <m/>
    <m/>
    <m/>
    <m/>
    <m/>
    <m/>
    <m/>
  </r>
  <r>
    <s v="20200787"/>
    <s v="     "/>
    <n v="44020"/>
    <s v="7/8"/>
    <x v="0"/>
    <n v="0.35486111111111113"/>
    <s v="28"/>
    <n v="3"/>
    <s v="7"/>
    <x v="4"/>
    <n v="44020"/>
    <n v="0.35347222222222224"/>
    <s v="On July 8, 2020 at 0848 hours, PG&amp;E Troublemen patrolled the Emerald Lake 0401 4.16kV Distribution Circuit number 024080401, near Canada Road and Filoli Tap in Woodside. They observed all three phases of six solid copper primary overhead downed conductors, a missing pin from shoe which was not attached to the insulator, and a split crossarm. Initial analysis indicates a tree fell into the line and resulted in three phases of lines down and a small ignition. The 760-minute outage affected 10 customers. All the repairs were completed and the line was returned to service on July 9, 2020. This ignition did not meet the reporting criteria, because the fire was not greater than 1 linear meter. This information is preliminary."/>
    <s v="     "/>
    <s v="FAS"/>
    <m/>
    <s v="N"/>
    <x v="0"/>
    <m/>
    <s v="20-0069494"/>
    <m/>
    <s v="T005006615, T005006627"/>
    <m/>
    <m/>
    <s v="     "/>
    <x v="0"/>
    <s v="PG&amp;E"/>
    <m/>
    <s v="Vegetation"/>
    <m/>
    <s v="D"/>
    <s v="D"/>
    <s v="&lt;3 meters of linear travel"/>
    <m/>
    <s v="Vegetation"/>
    <s v="33.a. Veg. contact"/>
    <s v="Vegetation"/>
    <s v="Contact from object"/>
    <s v="Contact - Vegetation"/>
    <m/>
    <s v="Contact - Vegetation"/>
    <s v="Conductor - Primary"/>
    <s v="Line to Ground"/>
    <m/>
    <s v="Overhead"/>
    <x v="3"/>
    <s v="Conductor - Primary"/>
    <s v="Primary Conductor, Insulator, Crossarm"/>
    <s v="Circuit ID: 024080401, SAP ID: 100279010, 100279011, 100279012, 100279013"/>
    <s v="     "/>
    <s v="Non-HFTD"/>
    <x v="0"/>
    <n v="518"/>
    <m/>
    <n v="37.470100000000002"/>
    <n v="-122.307"/>
    <s v="San Mateo"/>
    <s v="EMERALD-LAKE-0401"/>
    <m/>
    <n v="4160"/>
    <m/>
    <x v="0"/>
    <s v="Unknown"/>
    <s v="Hardwood Woodland"/>
    <m/>
    <m/>
    <s v="No"/>
    <m/>
    <m/>
    <m/>
    <m/>
    <m/>
    <m/>
    <m/>
    <s v="N"/>
    <s v="N"/>
    <m/>
    <m/>
    <s v="     "/>
    <s v="37.47040000"/>
    <s v="-122.30720000"/>
    <s v="Jul  9 2020 12:00AM"/>
    <s v="Bark"/>
    <s v="Fresh cut logs along road, dying trees. Multiple trees cut. Line down"/>
    <s v="OAK"/>
    <s v="40"/>
    <s v="18"/>
    <s v="15"/>
    <m/>
    <m/>
    <m/>
    <m/>
    <m/>
    <m/>
    <m/>
    <s v="CrossArm"/>
    <s v="BareWire"/>
    <s v="0"/>
  </r>
  <r>
    <s v="20201790"/>
    <s v="     "/>
    <n v="44020"/>
    <s v="7/8"/>
    <x v="0"/>
    <n v="0.53680555555555554"/>
    <s v="28"/>
    <n v="3"/>
    <s v="7"/>
    <x v="4"/>
    <n v="44020"/>
    <n v="0.53333333333333333"/>
    <s v="PGE Attributed, Mylar ballon in power lines. Baloon burnt, nothing else. No fire. JZCY - changing to PG&amp;E attributable &quot;Yes&quot;. There was mention of fire but I didn't see any indication of fire size so I changed the column Y to &quot;Yes&quot; and column Z to &quot;Unknown&quot;. Please fill out the details in column AB - AM."/>
    <s v="     "/>
    <s v="FAS"/>
    <m/>
    <s v="Y"/>
    <x v="0"/>
    <s v="960224"/>
    <s v="20-0069572"/>
    <m/>
    <s v="T005006926"/>
    <m/>
    <m/>
    <s v="     "/>
    <x v="0"/>
    <s v="PG&amp;E"/>
    <m/>
    <s v="Building"/>
    <m/>
    <s v="D"/>
    <m/>
    <s v="Structure-PG&amp;E only"/>
    <m/>
    <s v="Contact - 3rd Party"/>
    <s v="33.c. Balloon contact"/>
    <s v="Contact - 3rd Party"/>
    <s v="Contact from object"/>
    <s v="Contact - Balloon"/>
    <m/>
    <s v="Contact - Balloon"/>
    <s v="Conductor - Primary"/>
    <s v="Line to Line"/>
    <m/>
    <s v="Overhead"/>
    <x v="3"/>
    <s v="Conductor - Primary"/>
    <m/>
    <s v="24141102"/>
    <s v="     "/>
    <s v="Non-HFTD"/>
    <x v="0"/>
    <m/>
    <m/>
    <n v="37.511400000000002"/>
    <n v="-122.319"/>
    <s v="San Mateo"/>
    <s v="RALSTON-1102"/>
    <m/>
    <n v="12000"/>
    <m/>
    <x v="0"/>
    <s v="Self Extinguished"/>
    <s v="Urban"/>
    <m/>
    <m/>
    <s v="No"/>
    <m/>
    <m/>
    <m/>
    <m/>
    <m/>
    <m/>
    <m/>
    <s v="N"/>
    <s v="N"/>
    <m/>
    <m/>
    <s v="     "/>
    <m/>
    <m/>
    <m/>
    <m/>
    <m/>
    <m/>
    <m/>
    <m/>
    <m/>
    <m/>
    <m/>
    <m/>
    <m/>
    <m/>
    <m/>
    <m/>
    <m/>
    <m/>
    <m/>
  </r>
  <r>
    <s v="SAP20202715"/>
    <s v="     "/>
    <n v="44020"/>
    <s v="7/8"/>
    <x v="0"/>
    <m/>
    <s v="28"/>
    <n v="3"/>
    <s v="7"/>
    <x v="4"/>
    <n v="44018"/>
    <m/>
    <s v="Madison St and Ardath Dr in Cambria; pole fire; fuse on transformer blew"/>
    <s v="     "/>
    <s v="SAP"/>
    <n v="44580"/>
    <s v="Y"/>
    <x v="0"/>
    <s v="958507"/>
    <s v="20-0068661"/>
    <m/>
    <s v="T005004863"/>
    <n v="119314891"/>
    <m/>
    <s v="     "/>
    <x v="0"/>
    <s v="PG&amp;E"/>
    <m/>
    <m/>
    <m/>
    <s v="D"/>
    <m/>
    <s v="Structure-PG&amp;E only"/>
    <m/>
    <s v="Equipment - PG&amp;E"/>
    <s v="34.c. Fuse damage or failure"/>
    <s v="Equipment - PG&amp;E"/>
    <s v="Fuse failure - all"/>
    <s v="Fuse failure - all"/>
    <s v="Transformer"/>
    <m/>
    <m/>
    <s v="Line to Ground"/>
    <s v="Yes"/>
    <s v="Overhead"/>
    <x v="0"/>
    <s v="Transformer"/>
    <m/>
    <s v="103374295"/>
    <s v="     "/>
    <s v="Non-HFTD"/>
    <x v="0"/>
    <m/>
    <m/>
    <n v="35.468400000000003"/>
    <n v="-121.09099999999999"/>
    <m/>
    <s v="PERRY-1101"/>
    <m/>
    <m/>
    <m/>
    <x v="0"/>
    <m/>
    <m/>
    <m/>
    <m/>
    <s v="No"/>
    <m/>
    <m/>
    <m/>
    <m/>
    <m/>
    <m/>
    <m/>
    <s v="N"/>
    <s v="N"/>
    <m/>
    <m/>
    <s v="     "/>
    <m/>
    <m/>
    <m/>
    <m/>
    <m/>
    <m/>
    <m/>
    <m/>
    <m/>
    <m/>
    <m/>
    <m/>
    <m/>
    <m/>
    <m/>
    <m/>
    <m/>
    <m/>
    <m/>
  </r>
  <r>
    <s v="20211015"/>
    <s v="     "/>
    <n v="44385"/>
    <s v="7/8"/>
    <x v="0"/>
    <n v="0.45277777777777778"/>
    <s v="28"/>
    <n v="3"/>
    <s v="7"/>
    <x v="5"/>
    <n v="44385"/>
    <m/>
    <s v="Connector burned open on a SVC resulting in a small less than one meter fire. The ensuing fire was less than one linear meter. This information is preliminary."/>
    <s v="     "/>
    <s v="FAS"/>
    <m/>
    <s v="N"/>
    <x v="0"/>
    <m/>
    <m/>
    <m/>
    <s v="T005335451"/>
    <n v="121684000"/>
    <m/>
    <s v="     "/>
    <x v="0"/>
    <s v="PG&amp;E"/>
    <m/>
    <s v="Other"/>
    <s v="Conductor"/>
    <s v="D"/>
    <s v="D"/>
    <s v="&lt;3 meters of linear travel"/>
    <s v="&lt; 1 meter"/>
    <s v="Equipment - PG&amp;E"/>
    <s v="34.m. Connection device damage or failure"/>
    <s v="Equipment - PG&amp;E"/>
    <s v="All types of equipment / facility failure"/>
    <s v="Splice/Clamp/Connector"/>
    <s v="Splice/Clamp/Connector"/>
    <m/>
    <m/>
    <m/>
    <s v="Y"/>
    <s v="Overhead"/>
    <x v="2"/>
    <s v="Splice/Clamp/Connector"/>
    <s v="Conductor"/>
    <s v="100661898"/>
    <s v="     "/>
    <s v="Non-HFTD"/>
    <x v="0"/>
    <m/>
    <m/>
    <n v="35.862099999999998"/>
    <n v="-119.98699999999999"/>
    <s v="Kings"/>
    <s v="DEVILS-DEN-1101"/>
    <m/>
    <n v="12000"/>
    <s v="N/A"/>
    <x v="0"/>
    <s v="Self Extinguished"/>
    <s v="Herbaceous"/>
    <s v="Grass fuel model"/>
    <m/>
    <s v="No"/>
    <m/>
    <m/>
    <m/>
    <m/>
    <m/>
    <m/>
    <m/>
    <s v="N"/>
    <s v="N"/>
    <m/>
    <m/>
    <s v="     "/>
    <m/>
    <m/>
    <m/>
    <m/>
    <m/>
    <m/>
    <m/>
    <m/>
    <m/>
    <m/>
    <m/>
    <m/>
    <m/>
    <m/>
    <m/>
    <m/>
    <m/>
    <m/>
    <m/>
  </r>
  <r>
    <s v="20140068"/>
    <s v="     "/>
    <n v="41829"/>
    <s v="7/9"/>
    <x v="0"/>
    <n v="0.61250000000000004"/>
    <s v="28"/>
    <n v="3"/>
    <s v="7"/>
    <x v="7"/>
    <m/>
    <m/>
    <s v="cut service in clear,barn and service burnt down at 6857 mt aukum rd"/>
    <s v="     "/>
    <m/>
    <m/>
    <s v="N"/>
    <x v="0"/>
    <s v="1046990"/>
    <m/>
    <m/>
    <m/>
    <m/>
    <m/>
    <s v="     "/>
    <x v="1"/>
    <s v="PG&amp;E"/>
    <m/>
    <s v="Vegetation"/>
    <m/>
    <s v="D"/>
    <m/>
    <s v="&lt;0.25"/>
    <s v="Square Feet: ; Acreage: "/>
    <s v="Equipment - PG&amp;E"/>
    <s v="34.o. Other"/>
    <s v="Equipment - PG&amp;E"/>
    <s v="All types of equipment / facility failure"/>
    <m/>
    <m/>
    <m/>
    <m/>
    <m/>
    <s v=" "/>
    <s v="Overhead"/>
    <x v="1"/>
    <s v="Conductor"/>
    <m/>
    <s v="6851 Mount Aukum Rd, Somerset"/>
    <s v="     "/>
    <s v="Non-HFTD"/>
    <x v="0"/>
    <n v="340"/>
    <m/>
    <n v="38.605800000000002"/>
    <n v="-120.712"/>
    <s v="El Dorado"/>
    <s v="APPLE-HILL-2102"/>
    <s v="153662102"/>
    <m/>
    <s v="N/A"/>
    <x v="1"/>
    <s v="Cal Fire Dept"/>
    <s v="Conifer Forest"/>
    <m/>
    <m/>
    <s v="No"/>
    <m/>
    <m/>
    <m/>
    <m/>
    <m/>
    <m/>
    <m/>
    <s v="N"/>
    <s v="N"/>
    <m/>
    <m/>
    <s v="     "/>
    <m/>
    <m/>
    <m/>
    <m/>
    <m/>
    <m/>
    <m/>
    <m/>
    <m/>
    <m/>
    <m/>
    <m/>
    <m/>
    <m/>
    <m/>
    <m/>
    <m/>
    <m/>
    <m/>
  </r>
  <r>
    <s v="20160157"/>
    <s v="     "/>
    <n v="42560"/>
    <s v="7/9"/>
    <x v="0"/>
    <n v="0.65416666666666667"/>
    <s v="28"/>
    <n v="3"/>
    <s v="7"/>
    <x v="6"/>
    <n v="42560"/>
    <n v="0.65416666666666667"/>
    <s v="IDLE SVC CUT IN CLEAR ACROSS RAILROAD TRACKS  NO NEED TO PUT SVC BACK NO PANEL ON POLE"/>
    <s v="     "/>
    <m/>
    <m/>
    <s v="N"/>
    <x v="0"/>
    <s v="1503389"/>
    <m/>
    <m/>
    <m/>
    <m/>
    <m/>
    <s v="     "/>
    <x v="1"/>
    <s v="PG&amp;E"/>
    <m/>
    <s v="Vegetation"/>
    <m/>
    <s v="D"/>
    <m/>
    <s v="&lt;0.25"/>
    <s v="Square Feet: ; Acreage: "/>
    <s v="Equipment - PG&amp;E"/>
    <s v="34.b. Conductor damage or failure"/>
    <s v="Equipment - PG&amp;E"/>
    <s v="All types of equipment / facility failure"/>
    <s v="Conductor"/>
    <s v="Conductor"/>
    <m/>
    <m/>
    <m/>
    <s v="PACIFIC BELL"/>
    <s v="Overhead"/>
    <x v="1"/>
    <s v="Conductor"/>
    <m/>
    <s v="101602162"/>
    <s v="     "/>
    <s v="Non-HFTD"/>
    <x v="0"/>
    <m/>
    <m/>
    <n v="38.892800000000001"/>
    <n v="-121.97499999999999"/>
    <s v="Yolo"/>
    <s v="DUNNIGAN-1101"/>
    <s v="63811101"/>
    <m/>
    <s v="N/A"/>
    <x v="0"/>
    <s v="DUGGAGAN FIRE"/>
    <s v="Hardwood Woodland"/>
    <m/>
    <m/>
    <s v="No"/>
    <m/>
    <m/>
    <m/>
    <m/>
    <m/>
    <m/>
    <m/>
    <s v="N"/>
    <s v="N"/>
    <m/>
    <m/>
    <s v="     "/>
    <m/>
    <m/>
    <m/>
    <m/>
    <m/>
    <m/>
    <m/>
    <m/>
    <m/>
    <m/>
    <m/>
    <m/>
    <m/>
    <m/>
    <m/>
    <m/>
    <m/>
    <m/>
    <m/>
  </r>
  <r>
    <s v="20160158"/>
    <s v="     "/>
    <n v="42560"/>
    <s v="7/9"/>
    <x v="0"/>
    <n v="0.80694444444444446"/>
    <s v="28"/>
    <n v="3"/>
    <s v="7"/>
    <x v="6"/>
    <n v="42560"/>
    <n v="0.80694444444444446"/>
    <s v="repaired secondary"/>
    <s v="     "/>
    <m/>
    <m/>
    <s v="N"/>
    <x v="0"/>
    <s v="1507596"/>
    <m/>
    <m/>
    <m/>
    <m/>
    <m/>
    <s v="     "/>
    <x v="1"/>
    <s v="PG&amp;E"/>
    <m/>
    <s v="Vegetation"/>
    <m/>
    <s v="D"/>
    <m/>
    <s v="&lt;3 meters of linear travel"/>
    <s v="Square Feet: ; Acreage: "/>
    <s v="Equipment - PG&amp;E"/>
    <s v="34.o. Other"/>
    <s v="Equipment - PG&amp;E"/>
    <s v="All types of equipment / facility failure"/>
    <m/>
    <m/>
    <m/>
    <m/>
    <m/>
    <s v="PACIFIC BELL"/>
    <s v="Overhead"/>
    <x v="1"/>
    <s v="Unknown"/>
    <m/>
    <s v="100592926"/>
    <s v="     "/>
    <s v="Non-HFTD"/>
    <x v="0"/>
    <m/>
    <m/>
    <n v="37.311100000000003"/>
    <n v="-121.831"/>
    <s v="Santa Clara"/>
    <s v="SWIFT-2111"/>
    <s v="83392111"/>
    <m/>
    <s v="N/A"/>
    <x v="0"/>
    <s v="San Jose FD"/>
    <s v="Urban"/>
    <m/>
    <m/>
    <s v="No"/>
    <m/>
    <m/>
    <m/>
    <m/>
    <m/>
    <m/>
    <m/>
    <s v="N"/>
    <s v="N"/>
    <m/>
    <m/>
    <s v="     "/>
    <m/>
    <m/>
    <m/>
    <m/>
    <m/>
    <m/>
    <m/>
    <m/>
    <m/>
    <m/>
    <m/>
    <m/>
    <m/>
    <m/>
    <m/>
    <m/>
    <m/>
    <m/>
    <m/>
  </r>
  <r>
    <s v="MIA20164075"/>
    <s v="     "/>
    <n v="42560"/>
    <s v="7/9"/>
    <x v="0"/>
    <n v="0.62378472222222225"/>
    <s v="28"/>
    <n v="3"/>
    <s v="7"/>
    <x v="6"/>
    <n v="42560"/>
    <n v="0.62361111111111112"/>
    <s v="bunrt open secondary at base of pole "/>
    <s v="     "/>
    <s v="FAS"/>
    <n v="44249"/>
    <s v="Y"/>
    <x v="0"/>
    <m/>
    <m/>
    <m/>
    <s v="T003728714"/>
    <n v="111775075"/>
    <m/>
    <s v="     "/>
    <x v="1"/>
    <s v="PG&amp;E"/>
    <m/>
    <m/>
    <m/>
    <s v="D"/>
    <m/>
    <s v="0.26-9.99"/>
    <m/>
    <s v="Equipment - PG&amp;E"/>
    <s v="34.b. Conductor damage or failure"/>
    <s v="Equipment - PG&amp;E"/>
    <s v="All types of equipment / facility failure"/>
    <s v="Conductor failure-all"/>
    <s v="Conductor - Underground Service"/>
    <m/>
    <m/>
    <m/>
    <s v="No"/>
    <s v="Underground"/>
    <x v="0"/>
    <m/>
    <m/>
    <s v="62041107"/>
    <s v="     "/>
    <s v="Non-HFTD"/>
    <x v="0"/>
    <m/>
    <m/>
    <n v="38.503500000000003"/>
    <n v="-121.783"/>
    <s v="Solano"/>
    <s v="DAVIS-1107"/>
    <s v="62041107"/>
    <n v="11000"/>
    <m/>
    <x v="0"/>
    <s v="Dixon Fire Dept"/>
    <s v="Agriculture"/>
    <m/>
    <m/>
    <s v="No"/>
    <m/>
    <m/>
    <m/>
    <m/>
    <m/>
    <m/>
    <m/>
    <s v="N"/>
    <s v="N"/>
    <m/>
    <m/>
    <s v="     "/>
    <m/>
    <m/>
    <m/>
    <m/>
    <m/>
    <m/>
    <m/>
    <m/>
    <m/>
    <m/>
    <m/>
    <m/>
    <m/>
    <m/>
    <m/>
    <m/>
    <m/>
    <m/>
    <m/>
  </r>
  <r>
    <s v="20160155"/>
    <s v="     "/>
    <n v="42560"/>
    <s v="7/9"/>
    <x v="0"/>
    <n v="0.4201388888888889"/>
    <s v="28"/>
    <n v="3"/>
    <s v="7"/>
    <x v="6"/>
    <n v="42560"/>
    <n v="0.4201388888888889"/>
    <m/>
    <s v="     "/>
    <m/>
    <m/>
    <s v="N"/>
    <x v="0"/>
    <s v="1503215"/>
    <s v="16-0048770"/>
    <m/>
    <m/>
    <m/>
    <m/>
    <s v="     "/>
    <x v="1"/>
    <s v="PG&amp;E"/>
    <m/>
    <s v="Vegetation"/>
    <m/>
    <s v="D"/>
    <m/>
    <s v="&lt;0.25"/>
    <s v="Square Feet: ; Acreage: "/>
    <s v="Contact - Animal - Other"/>
    <s v="33.b. Animal contact"/>
    <s v="Contact - Animal"/>
    <s v="All types of equipment / facility failure"/>
    <s v="Contact - Animal"/>
    <m/>
    <s v="Contact - Animal"/>
    <s v="Conductor"/>
    <s v="Line to Line"/>
    <m/>
    <s v="Overhead"/>
    <x v="3"/>
    <s v="Conductor"/>
    <m/>
    <s v="101924844"/>
    <s v="     "/>
    <s v="Non-HFTD"/>
    <x v="0"/>
    <m/>
    <m/>
    <n v="35.131"/>
    <n v="-120.607"/>
    <s v="San Luis Obispo"/>
    <s v="OCEANO-1103"/>
    <s v="182601103"/>
    <n v="12000"/>
    <s v="OCEANO 110356012"/>
    <x v="0"/>
    <s v="Unknown"/>
    <s v="Herbaceous"/>
    <m/>
    <m/>
    <s v="No"/>
    <m/>
    <m/>
    <m/>
    <m/>
    <m/>
    <m/>
    <m/>
    <s v="N"/>
    <s v="N"/>
    <m/>
    <m/>
    <s v="     "/>
    <m/>
    <m/>
    <m/>
    <m/>
    <m/>
    <m/>
    <m/>
    <m/>
    <m/>
    <m/>
    <m/>
    <m/>
    <m/>
    <m/>
    <m/>
    <m/>
    <m/>
    <m/>
    <m/>
  </r>
  <r>
    <s v="20160156"/>
    <s v="     "/>
    <n v="42560"/>
    <s v="7/9"/>
    <x v="0"/>
    <n v="0.62291666666666667"/>
    <s v="28"/>
    <n v="3"/>
    <s v="7"/>
    <x v="6"/>
    <m/>
    <m/>
    <s v="CREW NEEDED TO REPL UG RISER FEEDING SECONDARY PED. UNKNOWN REASON OF ARCING SECONDARY."/>
    <s v="     "/>
    <m/>
    <m/>
    <s v="N"/>
    <x v="0"/>
    <m/>
    <m/>
    <m/>
    <m/>
    <m/>
    <m/>
    <s v="     "/>
    <x v="1"/>
    <s v="PG&amp;E"/>
    <m/>
    <s v="Vegetation"/>
    <m/>
    <s v="D"/>
    <m/>
    <s v="0.26-9.99"/>
    <s v="Square Feet: ; Acreage: "/>
    <s v="Equipment - PG&amp;E"/>
    <s v="34.b. Conductor damage or failure"/>
    <s v="Equipment - PG&amp;E"/>
    <s v="All types of equipment / facility failure"/>
    <s v="Conductor"/>
    <s v="Conductor"/>
    <m/>
    <m/>
    <m/>
    <s v="None"/>
    <s v="Overhead"/>
    <x v="1"/>
    <s v="Conductor"/>
    <m/>
    <s v="101599862"/>
    <s v="     "/>
    <s v="Non-HFTD"/>
    <x v="0"/>
    <m/>
    <m/>
    <n v="38.503500000000003"/>
    <n v="-121.783"/>
    <s v="Solano"/>
    <s v="DAVIS-1107"/>
    <s v="62041107"/>
    <m/>
    <s v="N/A"/>
    <x v="0"/>
    <s v="Dixon FD"/>
    <s v="Agriculture"/>
    <m/>
    <m/>
    <s v="No"/>
    <m/>
    <m/>
    <m/>
    <m/>
    <m/>
    <m/>
    <m/>
    <s v="N"/>
    <s v="N"/>
    <m/>
    <m/>
    <s v="     "/>
    <m/>
    <m/>
    <m/>
    <m/>
    <m/>
    <m/>
    <m/>
    <m/>
    <m/>
    <m/>
    <m/>
    <m/>
    <m/>
    <m/>
    <m/>
    <m/>
    <m/>
    <m/>
    <m/>
  </r>
  <r>
    <s v="20170184"/>
    <s v="     "/>
    <n v="42925"/>
    <s v="7/9"/>
    <x v="0"/>
    <n v="0.29652777777777778"/>
    <s v="28"/>
    <n v="3"/>
    <s v="7"/>
    <x v="0"/>
    <n v="42925"/>
    <n v="0.29652777777777778"/>
    <s v="0"/>
    <s v="     "/>
    <m/>
    <m/>
    <s v="N"/>
    <x v="0"/>
    <s v="1827234"/>
    <s v="17-0061517"/>
    <m/>
    <m/>
    <n v="113027723"/>
    <m/>
    <s v="     "/>
    <x v="1"/>
    <s v="PG&amp;E"/>
    <m/>
    <s v="Vegetation"/>
    <m/>
    <s v="D"/>
    <m/>
    <s v="0.26-9.99"/>
    <s v="Square Feet: ; Acreage: "/>
    <s v="Equipment - PG&amp;E"/>
    <s v="34.m. Connection device damage or failure"/>
    <s v="Equipment - PG&amp;E"/>
    <s v="All types of equipment / facility failure"/>
    <s v="Splice/Clamp/Connector"/>
    <s v="Splice/Clamp/Connector"/>
    <m/>
    <m/>
    <s v="Multi-Fault"/>
    <s v="Unknown"/>
    <s v="Overhead"/>
    <x v="3"/>
    <s v="Conductor"/>
    <m/>
    <s v="103011964"/>
    <s v="     "/>
    <s v="Non-HFTD"/>
    <x v="0"/>
    <m/>
    <m/>
    <n v="36.5092"/>
    <n v="-121.447"/>
    <s v="Monterey"/>
    <s v="GONZALES-1101"/>
    <s v="182131103"/>
    <n v="12000"/>
    <s v="GONZALES 1103CB"/>
    <x v="0"/>
    <s v="Cal Fire"/>
    <s v="Urban"/>
    <m/>
    <m/>
    <s v="No"/>
    <m/>
    <m/>
    <m/>
    <m/>
    <m/>
    <m/>
    <m/>
    <s v="N"/>
    <s v="N"/>
    <m/>
    <m/>
    <s v="     "/>
    <m/>
    <m/>
    <m/>
    <m/>
    <m/>
    <m/>
    <m/>
    <m/>
    <m/>
    <m/>
    <m/>
    <m/>
    <m/>
    <m/>
    <m/>
    <m/>
    <m/>
    <m/>
    <m/>
  </r>
  <r>
    <s v="20170185"/>
    <s v="     "/>
    <n v="42925"/>
    <s v="7/9"/>
    <x v="0"/>
    <n v="0.45833333333333331"/>
    <s v="28"/>
    <n v="3"/>
    <s v="7"/>
    <x v="0"/>
    <n v="42925"/>
    <n v="0.45833333333333331"/>
    <s v="0"/>
    <s v="     "/>
    <m/>
    <m/>
    <s v="N"/>
    <x v="0"/>
    <s v="1827345"/>
    <s v="17-0061541"/>
    <m/>
    <m/>
    <m/>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3"/>
    <s v="Conductor"/>
    <m/>
    <s v="100394209"/>
    <s v="     "/>
    <s v="Non-HFTD"/>
    <x v="0"/>
    <m/>
    <m/>
    <n v="39.420200000000001"/>
    <n v="-121.544"/>
    <s v="Butte"/>
    <s v="WYANDOTTE-1109"/>
    <s v="102911109"/>
    <n v="12000"/>
    <s v="WYANDOTTE 110940608"/>
    <x v="0"/>
    <s v="Unknown"/>
    <s v="Agriculture"/>
    <m/>
    <m/>
    <s v="No"/>
    <m/>
    <m/>
    <m/>
    <m/>
    <m/>
    <m/>
    <m/>
    <s v="N"/>
    <s v="N"/>
    <m/>
    <m/>
    <s v="     "/>
    <s v="39.42015000"/>
    <s v="-121.54390000"/>
    <s v="Jul 14 2017 12:00AM"/>
    <s v="BranchFail"/>
    <s v="A green Eucalyptus branch failed in the heat.  There are no defects present, or any decay inside or out at the point of failure."/>
    <s v="EUCA"/>
    <s v="60"/>
    <s v="46"/>
    <s v="12"/>
    <s v="Moderate"/>
    <s v="None"/>
    <s v="N"/>
    <s v="1"/>
    <m/>
    <s v="Valley"/>
    <s v="D"/>
    <s v="CrossArm"/>
    <s v="BareWire"/>
    <s v="2"/>
  </r>
  <r>
    <s v="SAP201711416"/>
    <s v="     "/>
    <n v="42925"/>
    <s v="7/9"/>
    <x v="0"/>
    <m/>
    <s v="28"/>
    <n v="3"/>
    <s v="7"/>
    <x v="0"/>
    <n v="42923"/>
    <m/>
    <s v="arcing at secondary line started grass fire fire"/>
    <s v="     "/>
    <s v="SAP"/>
    <n v="44580"/>
    <s v="Y"/>
    <x v="0"/>
    <s v="1825661"/>
    <s v="N/A"/>
    <m/>
    <s v="T004080330"/>
    <n v="113026377"/>
    <m/>
    <s v="     "/>
    <x v="0"/>
    <s v="PG&amp;E"/>
    <m/>
    <m/>
    <m/>
    <s v="D"/>
    <m/>
    <s v="Unknown"/>
    <m/>
    <s v="Equipment - PG&amp;E"/>
    <s v="34.b. Conductor damage or failure"/>
    <s v="Equipment - PG&amp;E"/>
    <s v="Conductor failure-all"/>
    <s v="Conductor failure-all"/>
    <s v="Conductor - Open Wire Secondary"/>
    <m/>
    <m/>
    <m/>
    <s v="Yes"/>
    <s v="Overhead"/>
    <x v="0"/>
    <s v="Conductor - Open Wire Secondary"/>
    <m/>
    <m/>
    <s v="     "/>
    <s v="Non-HFTD"/>
    <x v="0"/>
    <m/>
    <m/>
    <n v="37.238799999999998"/>
    <n v="-121.89"/>
    <s v="Santa Clara"/>
    <s v="HICKS-1110"/>
    <m/>
    <m/>
    <m/>
    <x v="0"/>
    <m/>
    <m/>
    <m/>
    <m/>
    <s v="No"/>
    <m/>
    <m/>
    <m/>
    <m/>
    <m/>
    <m/>
    <m/>
    <s v="N"/>
    <s v="N"/>
    <m/>
    <m/>
    <s v="     "/>
    <m/>
    <m/>
    <m/>
    <m/>
    <m/>
    <m/>
    <m/>
    <m/>
    <m/>
    <m/>
    <m/>
    <m/>
    <m/>
    <m/>
    <m/>
    <m/>
    <m/>
    <m/>
    <m/>
  </r>
  <r>
    <s v="SAP201711410"/>
    <s v="     "/>
    <n v="42925"/>
    <s v="7/9"/>
    <x v="0"/>
    <m/>
    <s v="28"/>
    <n v="3"/>
    <s v="7"/>
    <x v="0"/>
    <n v="42923"/>
    <m/>
    <s v="tree contact caused fire; arcing connector"/>
    <s v="     "/>
    <s v="SAP"/>
    <n v="44580"/>
    <s v="Y"/>
    <x v="0"/>
    <s v="1825046"/>
    <s v="17-0061047"/>
    <m/>
    <s v="T004079622"/>
    <n v="113023550"/>
    <m/>
    <s v="     "/>
    <x v="0"/>
    <s v="PG&amp;E"/>
    <m/>
    <m/>
    <m/>
    <s v="D"/>
    <m/>
    <s v="Structure-PG&amp;E only"/>
    <m/>
    <s v="Vegetation"/>
    <s v="33.a. Veg. contact"/>
    <s v="Vegetation"/>
    <s v="Veg. contact"/>
    <s v="Veg. contact"/>
    <m/>
    <s v="Veg. contact"/>
    <s v="Splice/Clamp/Connector"/>
    <s v="Force Out"/>
    <s v="Yes"/>
    <s v="Overhead"/>
    <x v="0"/>
    <s v="Splice/Clamp/Connector"/>
    <m/>
    <m/>
    <s v="     "/>
    <s v="Non-HFTD"/>
    <x v="0"/>
    <m/>
    <m/>
    <n v="38.019100000000002"/>
    <n v="-121.33799999999999"/>
    <s v="San Joaquin"/>
    <s v="HAMMER-1105"/>
    <m/>
    <m/>
    <s v="HAMMER 1105CB"/>
    <x v="0"/>
    <m/>
    <m/>
    <m/>
    <m/>
    <s v="No"/>
    <m/>
    <m/>
    <m/>
    <m/>
    <m/>
    <m/>
    <m/>
    <s v="N"/>
    <s v="N"/>
    <m/>
    <m/>
    <s v="     "/>
    <s v="38.01903700"/>
    <s v="-121.33769900"/>
    <s v="Jul  7 2017 12:00AM"/>
    <s v="BranchFail"/>
    <s v="A pine with height of 75 and DBH of 42&quot; located in back yard had a limb failure at about 2330 hrs on 7/6/2017. The limb located 23 from the ground cracked 18&quot; at attachment causing the limb to fall on a lower limb which resulted the limbs touching the high voltage lines. Tree was signed up for overhang trim and had no sign of disease, infestation, or decline. Work was issued but failure occured before crew was scheduled to trim. Inspected on 5/24/17. WR issued 6/9/17. Outage was caused by sudden limb drop"/>
    <s v="PINE"/>
    <s v="75"/>
    <s v="42"/>
    <s v="15"/>
    <s v="None"/>
    <s v="None"/>
    <s v="Y"/>
    <s v="1"/>
    <m/>
    <s v="Valley"/>
    <s v="D"/>
    <s v="CrossArm"/>
    <s v="BareWire"/>
    <s v="0"/>
  </r>
  <r>
    <s v="20180452"/>
    <s v="     "/>
    <n v="43290"/>
    <s v="7/9"/>
    <x v="0"/>
    <m/>
    <s v="28"/>
    <n v="3"/>
    <s v="7"/>
    <x v="1"/>
    <m/>
    <m/>
    <s v="Overloaded service: txr and service overloaded.  txr is new 50kva.  customer is using 92kva"/>
    <s v="     "/>
    <s v="FAS"/>
    <m/>
    <s v="N"/>
    <x v="0"/>
    <s v="127371"/>
    <m/>
    <m/>
    <m/>
    <m/>
    <m/>
    <s v="     "/>
    <x v="0"/>
    <s v="PG&amp;E"/>
    <m/>
    <m/>
    <m/>
    <s v="D"/>
    <m/>
    <s v="&lt;3 meters of linear travel"/>
    <m/>
    <s v="Equipment - Overloaded"/>
    <s v="34.o. Other"/>
    <s v="Equipment - PG&amp;E"/>
    <s v="All types of equipment / facility failure"/>
    <s v="Other"/>
    <m/>
    <m/>
    <m/>
    <m/>
    <m/>
    <m/>
    <x v="3"/>
    <m/>
    <m/>
    <m/>
    <s v="     "/>
    <s v="Non-HFTD"/>
    <x v="0"/>
    <m/>
    <m/>
    <n v="38.5334"/>
    <n v="-121.52800000000001"/>
    <s v="Yolo"/>
    <s v="DEEPWATER-1107"/>
    <s v="063621107"/>
    <n v="11000"/>
    <m/>
    <x v="0"/>
    <m/>
    <s v="Urban"/>
    <m/>
    <m/>
    <s v="No"/>
    <m/>
    <m/>
    <m/>
    <m/>
    <m/>
    <m/>
    <m/>
    <s v="N"/>
    <s v="N"/>
    <m/>
    <m/>
    <s v="     "/>
    <m/>
    <m/>
    <m/>
    <m/>
    <m/>
    <m/>
    <m/>
    <m/>
    <m/>
    <m/>
    <m/>
    <m/>
    <m/>
    <m/>
    <m/>
    <m/>
    <m/>
    <m/>
    <m/>
  </r>
  <r>
    <s v="20200794"/>
    <s v="     "/>
    <n v="44021"/>
    <s v="7/9"/>
    <x v="0"/>
    <n v="0.65"/>
    <s v="28"/>
    <n v="3"/>
    <s v="7"/>
    <x v="4"/>
    <n v="44021"/>
    <n v="0.64722222222222225"/>
    <s v="On July 9, 2020 at 1536 hours, a PG&amp;E Troubleman was dispatched to the Saratoga 1113 12Kv Distribution Circuit at the intersection of Sturgeon Way and Dial Way, San Jose in response to a wire down outage. Initial analysis indicates third-party vehicle contact caused the ignition. PG&amp;E Troubleman reports that the wire down is suspected as a result of a truck hitting the communication lines. PG&amp;E Troubleman states that the wire down burned a hole in the asphalt in the middle of the road and once deenergized the fire was almost out and then Cupertino Fire Department suppressed the remaining flames. "/>
    <s v="     "/>
    <s v="FAS"/>
    <m/>
    <s v="N"/>
    <x v="0"/>
    <s v="961119"/>
    <s v="20-0070249"/>
    <m/>
    <s v="T005007963"/>
    <n v="119341613"/>
    <m/>
    <s v="     "/>
    <x v="1"/>
    <s v="PG&amp;E"/>
    <m/>
    <s v="Other"/>
    <s v="Asphalt"/>
    <s v="D"/>
    <s v="D"/>
    <s v="&lt;3 meters of linear travel"/>
    <m/>
    <s v="Contact - 3rd Party"/>
    <s v="33.d. Vehicle contact"/>
    <s v="Contact - 3rd Party"/>
    <s v="Contact from object"/>
    <s v="Contact - Vehicle"/>
    <m/>
    <s v="Contact - Vehicle"/>
    <s v="Conductor - Primary"/>
    <s v="Line to Ground"/>
    <m/>
    <s v="Overhead"/>
    <x v="3"/>
    <s v="Conductor - Primary"/>
    <s v="Conductor - Primary, Connectors, Jumper"/>
    <s v="Circuit ID: 083371113"/>
    <s v="     "/>
    <s v="Non-HFTD"/>
    <x v="0"/>
    <m/>
    <m/>
    <n v="37.299100000000003"/>
    <n v="-122.014"/>
    <s v="Santa Clara"/>
    <s v="SARATOGA-1113"/>
    <m/>
    <n v="12000"/>
    <m/>
    <x v="0"/>
    <s v="Cupertino FD"/>
    <s v="Urban"/>
    <m/>
    <m/>
    <s v="No"/>
    <m/>
    <m/>
    <m/>
    <m/>
    <m/>
    <m/>
    <m/>
    <s v="N"/>
    <s v="N"/>
    <m/>
    <m/>
    <s v="     "/>
    <m/>
    <m/>
    <m/>
    <m/>
    <m/>
    <m/>
    <m/>
    <m/>
    <m/>
    <m/>
    <m/>
    <m/>
    <m/>
    <m/>
    <m/>
    <m/>
    <m/>
    <m/>
    <m/>
  </r>
  <r>
    <s v="20200795"/>
    <s v="     "/>
    <n v="44021"/>
    <s v="7/9"/>
    <x v="0"/>
    <n v="0.80902777777777779"/>
    <s v="28"/>
    <n v="3"/>
    <s v="7"/>
    <x v="4"/>
    <n v="44021"/>
    <n v="0.79583333333333328"/>
    <s v="On July 9, 2020 at 1924 hours, a PG&amp;E troubleman was dispatched to the VACA DIXON 1103 Distribution Circuit on Weber Rd in the city of Vacaville and observed a primary conductor broken on the ground. Initial analysis indicates that the primary conductor failed mid span resulting in an outage to 128 customers and ignited the surrounding grass vegetation. Vacaville Fire Department was on scene and had extinguished the fire by the time the troubleman arrived.  The responding troubleman found the conductor failed mid span due to wear and tear on the wire. Several bird cages and broken strands were found on the failed primary conductor while walking the incident area. The troubleman issued a &quot;Priority A&quot; EC Tag for the damaged conductor to be replaced and repairs were completed to the damaged conductor on July 10, 2020. Power was restored to all 128 customers at 0035 hours on July 10, 2020."/>
    <s v="     "/>
    <s v="FAS"/>
    <m/>
    <s v="N"/>
    <x v="0"/>
    <s v="961220"/>
    <s v="20-0070288"/>
    <m/>
    <s v="T005008092"/>
    <n v="119341944"/>
    <m/>
    <s v="     "/>
    <x v="1"/>
    <s v="PG&amp;E"/>
    <m/>
    <s v="Vegetation"/>
    <m/>
    <s v="D"/>
    <s v="D"/>
    <s v="0.26-9.99"/>
    <s v="EST .1/2  ACRES"/>
    <s v="Equipment - PG&amp;E"/>
    <s v="34.b. Conductor damage or failure"/>
    <s v="Equipment - PG&amp;E"/>
    <s v="All types of equipment / facility failure"/>
    <s v="Conductor failure-all"/>
    <s v="Conductor - Primary"/>
    <m/>
    <m/>
    <s v="Line to Ground,Force Out"/>
    <m/>
    <s v="Overhead"/>
    <x v="3"/>
    <s v="Conductor - Primary"/>
    <m/>
    <s v="Circuit ID: 063591103"/>
    <s v="     "/>
    <s v="Non-HFTD"/>
    <x v="0"/>
    <m/>
    <m/>
    <n v="38.402500000000003"/>
    <n v="-121.90600000000001"/>
    <s v="Solano"/>
    <s v="VACA-DIXON-1103"/>
    <m/>
    <n v="12000"/>
    <m/>
    <x v="0"/>
    <s v="Vacaville FD"/>
    <s v="Agriculture"/>
    <m/>
    <m/>
    <s v="No"/>
    <m/>
    <m/>
    <m/>
    <m/>
    <m/>
    <s v="WEBER"/>
    <m/>
    <s v="N"/>
    <s v="N"/>
    <m/>
    <m/>
    <s v="     "/>
    <m/>
    <m/>
    <m/>
    <m/>
    <m/>
    <m/>
    <m/>
    <m/>
    <m/>
    <m/>
    <m/>
    <m/>
    <m/>
    <m/>
    <m/>
    <m/>
    <m/>
    <m/>
    <m/>
  </r>
  <r>
    <s v="20200792"/>
    <s v="     "/>
    <n v="44021"/>
    <s v="7/9"/>
    <x v="0"/>
    <n v="0.5493055555555556"/>
    <s v="28"/>
    <n v="3"/>
    <s v="7"/>
    <x v="4"/>
    <n v="44021"/>
    <n v="0.54583333333333328"/>
    <s v="On July 9, 2020 at 1311 hours, a PG&amp;E troubleman was dispatched to the Carlotta Substation on Mantova Lane in the city of Carlotta and observed a wires down incident that occurred on the Carlotta 1121 Distribution Circuit. Initial analysis indicates that an automatic wire splice failed causing a primary wire to fall to ground between switch 1981 and 4 way corner pole 101009477, CB 1121/2 opened causing an outage to 1124 customers at 1306 hours. A small grass fire 10'x12' in size was ignited just outside the substation near switch 1979 and was extinguished by Cal Fire who was on scene. Switching was initiated to de energize line and safely repair the damaged equipment. The troubleman creates a &quot;Priority A&quot; EC Tag to have 100 feet of 4/0 acsr wire was replaced along with 3 new SBCO's. Power was restored to all 1124 customers at 1603 hours on July 9, 2020."/>
    <s v="     "/>
    <s v="FAS"/>
    <m/>
    <s v="N"/>
    <x v="0"/>
    <s v="960942"/>
    <s v="20-0070111"/>
    <m/>
    <s v="T005007808"/>
    <n v="119341309"/>
    <m/>
    <s v="     "/>
    <x v="1"/>
    <s v="PG&amp;E"/>
    <m/>
    <s v="Vegetation"/>
    <m/>
    <s v="D"/>
    <s v="D"/>
    <s v="&lt;0.25"/>
    <m/>
    <s v="Equipment - PG&amp;E"/>
    <s v="34.m. Connection device damage or failure"/>
    <s v="Equipment - PG&amp;E"/>
    <s v="All types of equipment / facility failure"/>
    <s v="Splice/Clamp/Connector"/>
    <s v="Automatic Wire Splice"/>
    <m/>
    <m/>
    <s v="Line to Line"/>
    <m/>
    <s v="Overhead"/>
    <x v="3"/>
    <s v="Automatic Wire Splice"/>
    <s v="Conductor - Primary"/>
    <s v="CircuitID: 192291121 "/>
    <s v="     "/>
    <s v="Non-HFTD"/>
    <x v="0"/>
    <m/>
    <m/>
    <n v="40.5411"/>
    <n v="-124.06399999999999"/>
    <s v="Humboldt"/>
    <s v="CARLOTTA-1121"/>
    <m/>
    <n v="12000"/>
    <m/>
    <x v="0"/>
    <s v="Cal Fire"/>
    <s v="Herbaceous"/>
    <m/>
    <m/>
    <s v="No"/>
    <m/>
    <m/>
    <m/>
    <m/>
    <m/>
    <s v="GRANGE"/>
    <m/>
    <s v="N"/>
    <s v="N"/>
    <m/>
    <m/>
    <s v="     "/>
    <m/>
    <m/>
    <m/>
    <m/>
    <m/>
    <m/>
    <m/>
    <m/>
    <m/>
    <m/>
    <m/>
    <m/>
    <m/>
    <m/>
    <m/>
    <m/>
    <m/>
    <m/>
    <m/>
  </r>
  <r>
    <s v="20200790"/>
    <s v="     "/>
    <n v="44021"/>
    <s v="7/9"/>
    <x v="0"/>
    <n v="0.17430555555555555"/>
    <s v="28"/>
    <n v="3"/>
    <s v="7"/>
    <x v="4"/>
    <n v="44021"/>
    <n v="0.17847222222222223"/>
    <s v="On July 9, 2020 at 0459 hours, a PG&amp;E Troubleman patrolled the Waterloo 1101 Distribution Circuit number 163151101, near 10300 E Harney Ln and North Highway 88 in Lodi, California. He observed one of three blown at fuses 4579 and a small fire around the pole. Initial analysis indicates an overhead fuse failure occurred and the associated equipment is listed as fuse 4579. . The Lockeford Fire Department responded to and extinguished the small grass fire at the base of the pole. The 93-minute outage affected nine customers. All the equipment was found okay. We closed the fuses and the line was returned to service on July 9, 2020 at 0550 hours. This information is preliminary."/>
    <s v="     "/>
    <s v="FAS"/>
    <m/>
    <s v="N"/>
    <x v="0"/>
    <s v="960547"/>
    <s v="20-0069837"/>
    <m/>
    <s v="T005007331, T005007329"/>
    <m/>
    <m/>
    <s v="     "/>
    <x v="1"/>
    <s v="PG&amp;E"/>
    <m/>
    <s v="Vegetation"/>
    <m/>
    <s v="D"/>
    <s v="D"/>
    <s v="&lt;3 meters of linear travel"/>
    <m/>
    <s v="Equipment - PG&amp;E"/>
    <s v="34.c. Fuse damage or failure"/>
    <s v="Equipment - PG&amp;E"/>
    <s v="All types of equipment / facility failure"/>
    <s v="Fuse failure - all"/>
    <s v="Fuse"/>
    <m/>
    <m/>
    <s v="Line to Ground"/>
    <m/>
    <s v="Overhead"/>
    <x v="3"/>
    <s v="Fuse"/>
    <s v="Fuse"/>
    <s v="Circuit ID: 163151101, Fuse: 4579"/>
    <s v="     "/>
    <s v="Non-HFTD"/>
    <x v="0"/>
    <m/>
    <m/>
    <n v="38.090200000000003"/>
    <n v="-121.182"/>
    <s v="San Joaquin"/>
    <s v="WATERLOO-1101"/>
    <m/>
    <n v="12000"/>
    <m/>
    <x v="0"/>
    <s v="Lockeford FD"/>
    <s v="Agriculture"/>
    <m/>
    <m/>
    <s v="No"/>
    <m/>
    <m/>
    <m/>
    <m/>
    <m/>
    <m/>
    <m/>
    <s v="N"/>
    <s v="N"/>
    <m/>
    <m/>
    <s v="     "/>
    <m/>
    <m/>
    <m/>
    <m/>
    <m/>
    <m/>
    <m/>
    <m/>
    <m/>
    <m/>
    <m/>
    <m/>
    <m/>
    <m/>
    <m/>
    <m/>
    <m/>
    <m/>
    <m/>
  </r>
  <r>
    <s v="20200791"/>
    <s v="     "/>
    <n v="44021"/>
    <s v="7/9"/>
    <x v="0"/>
    <n v="0.40138888888888891"/>
    <s v="28"/>
    <n v="3"/>
    <s v="7"/>
    <x v="4"/>
    <n v="44021"/>
    <n v="0.39444444444444443"/>
    <s v="On July 9, 2020 at 0953 hours, a PG&amp;E Troubleman patrolled the Butte 1107 Distribution Circuit number 103081107, near 1772 Serenity Way in Chico. He observed a hawk that made contact with the A and C phase. The circuit breaker 1107/2 opened and closed. Initial analysis indicates a bird contacted a primary circuit, crossing phases and cause an ignition. The fault location was CGC 220469274195. Cal Fire responded to and extinguished the fire. The momentary outage affected 1,413 customers. The EC B tag 119337057 was created to have the burnt crossarm and flashed insulator replaced and the required bird protection overhead facility installed. The line was returned to service on July 9, 2020 at 0928 hours. This information is preliminary."/>
    <s v="     "/>
    <s v="FAS"/>
    <m/>
    <s v="N"/>
    <x v="0"/>
    <m/>
    <s v="20-0069977"/>
    <m/>
    <s v="T005007608"/>
    <n v="119337057"/>
    <m/>
    <s v="     "/>
    <x v="1"/>
    <s v="PG&amp;E"/>
    <m/>
    <s v="Vegetation"/>
    <m/>
    <s v="D"/>
    <s v="D"/>
    <s v="&lt;0.25"/>
    <m/>
    <s v="Contact - Animal - Bird"/>
    <s v="33.b. Animal contact"/>
    <s v="Contact - Bird"/>
    <s v="Contact from object"/>
    <s v="Contact - Animal"/>
    <m/>
    <s v="Contact - Animal"/>
    <s v="Conductor - Primary"/>
    <s v="Line to Line"/>
    <m/>
    <s v="Overhead"/>
    <x v="3"/>
    <s v="Conductor - Primary"/>
    <s v="Conductor - Primary, Crossarm, Insulator, Bird Protection"/>
    <s v="Circuit ID: 103081107, SAP ID: 100345462"/>
    <s v="     "/>
    <s v="Non-HFTD"/>
    <x v="0"/>
    <m/>
    <m/>
    <n v="39.704700000000003"/>
    <n v="-121.83499999999999"/>
    <s v="Butte"/>
    <s v="BUTTE-1107"/>
    <m/>
    <n v="12000"/>
    <m/>
    <x v="0"/>
    <s v="Cal Fire"/>
    <s v="Agriculture"/>
    <m/>
    <m/>
    <s v="No"/>
    <m/>
    <m/>
    <m/>
    <m/>
    <m/>
    <m/>
    <m/>
    <s v="N"/>
    <s v="N"/>
    <m/>
    <m/>
    <s v="     "/>
    <m/>
    <m/>
    <m/>
    <m/>
    <m/>
    <m/>
    <m/>
    <m/>
    <m/>
    <m/>
    <m/>
    <m/>
    <m/>
    <m/>
    <m/>
    <m/>
    <m/>
    <m/>
    <m/>
  </r>
  <r>
    <s v="20211025"/>
    <s v="     "/>
    <n v="44386"/>
    <s v="7/9"/>
    <x v="0"/>
    <n v="0.9243055555555556"/>
    <s v="28"/>
    <n v="3"/>
    <s v="7"/>
    <x v="5"/>
    <n v="44386"/>
    <m/>
    <s v="Secondary bushing wire melted causing an ignition. The fire was &lt; 0.25 acres in size. Pole top and crossarms were damaged. This information is preliminary."/>
    <s v="     "/>
    <s v="FAS"/>
    <m/>
    <s v="N"/>
    <x v="0"/>
    <m/>
    <s v="21-0087348"/>
    <m/>
    <s v="T005337071"/>
    <n v="121695000"/>
    <m/>
    <s v="     "/>
    <x v="1"/>
    <s v="PG&amp;E"/>
    <m/>
    <s v="Other"/>
    <s v="Bushing Wire"/>
    <s v="D"/>
    <s v="D"/>
    <s v="&lt;0.25"/>
    <m/>
    <s v="Equipment - PG&amp;E"/>
    <s v="34.n. Transformer damage or failure"/>
    <s v="Equipment - PG&amp;E"/>
    <s v="All types of equipment / facility failure"/>
    <s v="Transformer failure"/>
    <s v="Transformer Bushing"/>
    <m/>
    <m/>
    <s v="Line to Ground"/>
    <s v="Y"/>
    <s v="Overhead"/>
    <x v="3"/>
    <s v="Transformer Bushing"/>
    <s v="Pole, Crossarm, Insulator, Guy, Transformer"/>
    <s v="100051344"/>
    <s v="     "/>
    <s v="Non-HFTD"/>
    <x v="0"/>
    <m/>
    <m/>
    <n v="38.839599999999997"/>
    <n v="-121.202"/>
    <s v="Placer"/>
    <s v="PENRYN-1106"/>
    <m/>
    <n v="12000"/>
    <m/>
    <x v="0"/>
    <s v="Cal Fire"/>
    <s v="Urban"/>
    <s v="Grass fuel model"/>
    <m/>
    <s v="No"/>
    <m/>
    <m/>
    <m/>
    <m/>
    <m/>
    <m/>
    <m/>
    <s v="N"/>
    <s v="N"/>
    <m/>
    <m/>
    <s v="     "/>
    <m/>
    <m/>
    <m/>
    <m/>
    <m/>
    <m/>
    <m/>
    <m/>
    <m/>
    <m/>
    <m/>
    <m/>
    <m/>
    <m/>
    <m/>
    <m/>
    <m/>
    <m/>
    <m/>
  </r>
  <r>
    <s v="20211023"/>
    <s v="     "/>
    <n v="44386"/>
    <s v="7/9"/>
    <x v="0"/>
    <n v="0.7"/>
    <s v="28"/>
    <n v="3"/>
    <s v="7"/>
    <x v="5"/>
    <n v="44386"/>
    <m/>
    <s v="Mid span splices failed started small fire in the front yard of a customer. The fire was &lt; 3 meters in size. This information is preliminary,"/>
    <s v="     "/>
    <s v="FAS"/>
    <m/>
    <s v="N"/>
    <x v="0"/>
    <m/>
    <m/>
    <m/>
    <s v="T005336773"/>
    <m/>
    <m/>
    <s v="     "/>
    <x v="1"/>
    <s v="PG&amp;E"/>
    <m/>
    <s v="Vegetation"/>
    <s v="Splice"/>
    <s v="D"/>
    <s v="D"/>
    <s v="&lt;3 meters of linear travel"/>
    <m/>
    <s v="Equipment - PG&amp;E"/>
    <s v="34.m. Connection device damage or failure"/>
    <s v="Equipment - PG&amp;E"/>
    <s v="All types of equipment / facility failure"/>
    <s v="Splice/Clamp/Connector"/>
    <s v="Splice/Clamp/Connector"/>
    <m/>
    <m/>
    <m/>
    <s v="Y"/>
    <s v="Overhead"/>
    <x v="3"/>
    <s v="Splice/Clamp/Connector"/>
    <s v="Splice"/>
    <s v="100043366"/>
    <s v="     "/>
    <s v="Non-HFTD"/>
    <x v="0"/>
    <m/>
    <m/>
    <n v="38.8919"/>
    <n v="-121.3"/>
    <s v="Placer"/>
    <s v="LINCOLN-1102"/>
    <m/>
    <n v="12000"/>
    <m/>
    <x v="0"/>
    <s v="Customer"/>
    <s v="Urban"/>
    <s v="Grass fuel model"/>
    <m/>
    <s v="No"/>
    <m/>
    <m/>
    <m/>
    <m/>
    <m/>
    <m/>
    <m/>
    <s v="N"/>
    <s v="N"/>
    <m/>
    <m/>
    <s v="     "/>
    <m/>
    <m/>
    <m/>
    <m/>
    <m/>
    <m/>
    <m/>
    <m/>
    <m/>
    <m/>
    <m/>
    <m/>
    <m/>
    <m/>
    <m/>
    <m/>
    <m/>
    <m/>
    <m/>
  </r>
  <r>
    <s v="20211022"/>
    <s v="     "/>
    <n v="44386"/>
    <s v="7/9"/>
    <x v="0"/>
    <n v="0.38750000000000001"/>
    <s v="28"/>
    <n v="3"/>
    <s v="7"/>
    <x v="5"/>
    <n v="44386"/>
    <m/>
    <s v="Semi truck struck a pole, causing the fuse to blow resulting in a small fire. The fire is &lt; 3 meters in size. This information is preliminary."/>
    <s v="     "/>
    <s v="FAS"/>
    <m/>
    <s v="N"/>
    <x v="0"/>
    <m/>
    <s v="21-0087074"/>
    <m/>
    <s v="T005336294, T005336295"/>
    <n v="121689000"/>
    <m/>
    <s v="     "/>
    <x v="1"/>
    <s v="PG&amp;E"/>
    <m/>
    <s v="Vegetation"/>
    <s v="Pole, Crossarm"/>
    <s v="D"/>
    <s v="D"/>
    <s v="&lt;3 meters of linear travel"/>
    <m/>
    <s v="Contact - 3rd Party"/>
    <s v="33.d. Vehicle contact"/>
    <s v="Contact - 3rd Party"/>
    <s v="Contact from object"/>
    <s v="Vehicle contact"/>
    <m/>
    <s v="Vehicle contact"/>
    <s v="Pole"/>
    <s v="Three Phase Fault"/>
    <s v="Y"/>
    <s v="Overhead"/>
    <x v="3"/>
    <s v="Pole"/>
    <s v="Pole, Crossarm"/>
    <s v="100435185"/>
    <s v="     "/>
    <s v="Non-HFTD"/>
    <x v="0"/>
    <m/>
    <m/>
    <n v="39.668300000000002"/>
    <n v="-121.73099999999999"/>
    <s v="Butte"/>
    <s v="BUTTE-1103"/>
    <m/>
    <n v="12000"/>
    <m/>
    <x v="0"/>
    <s v="Cal Fire"/>
    <s v="Herbaceous"/>
    <s v="Brush fuel model"/>
    <m/>
    <s v="No"/>
    <m/>
    <m/>
    <m/>
    <m/>
    <m/>
    <m/>
    <m/>
    <s v="N"/>
    <s v="N"/>
    <m/>
    <m/>
    <s v="     "/>
    <m/>
    <m/>
    <m/>
    <m/>
    <m/>
    <m/>
    <m/>
    <m/>
    <m/>
    <m/>
    <m/>
    <m/>
    <m/>
    <m/>
    <m/>
    <m/>
    <m/>
    <m/>
    <m/>
  </r>
  <r>
    <s v="MIA20144091"/>
    <s v="     "/>
    <n v="41852"/>
    <s v="8/1"/>
    <x v="1"/>
    <n v="0.76689814814814816"/>
    <s v="31"/>
    <n v="3"/>
    <s v="8"/>
    <x v="7"/>
    <n v="41852"/>
    <n v="0.76666666666666672"/>
    <s v="secondary burnt and on fire "/>
    <s v="     "/>
    <s v="FAS"/>
    <n v="44265"/>
    <s v="Y"/>
    <x v="0"/>
    <s v="1059701"/>
    <m/>
    <m/>
    <s v="T003169206"/>
    <n v="108596094"/>
    <m/>
    <s v="     "/>
    <x v="0"/>
    <s v="PG&amp;E"/>
    <m/>
    <m/>
    <m/>
    <s v="D"/>
    <m/>
    <s v="Structure-PG&amp;E only"/>
    <m/>
    <s v="Equipment - Overloaded"/>
    <s v="34.n. Transformer damage or failure"/>
    <s v="Equipment - PG&amp;E"/>
    <s v="All types of equipment / facility failure"/>
    <s v="Transformer failure"/>
    <s v="Conductor"/>
    <m/>
    <m/>
    <m/>
    <s v="No"/>
    <s v="Underground"/>
    <x v="0"/>
    <m/>
    <m/>
    <s v="Circuit ID: 063642113"/>
    <s v="     "/>
    <s v="Non-HFTD"/>
    <x v="0"/>
    <m/>
    <m/>
    <n v="38.271599999999999"/>
    <n v="-121.999"/>
    <s v="Solano"/>
    <s v="PEABODY-2113"/>
    <s v="63642113"/>
    <n v="21000"/>
    <m/>
    <x v="0"/>
    <m/>
    <s v="Urban"/>
    <m/>
    <m/>
    <s v="No"/>
    <m/>
    <m/>
    <m/>
    <m/>
    <m/>
    <m/>
    <m/>
    <s v="N"/>
    <s v="N"/>
    <m/>
    <m/>
    <s v="     "/>
    <m/>
    <m/>
    <m/>
    <m/>
    <m/>
    <m/>
    <m/>
    <m/>
    <m/>
    <m/>
    <m/>
    <m/>
    <m/>
    <m/>
    <m/>
    <m/>
    <m/>
    <m/>
    <m/>
  </r>
  <r>
    <s v="MIA20146282"/>
    <s v="     "/>
    <n v="41852"/>
    <s v="8/1"/>
    <x v="1"/>
    <n v="0.70128472222222227"/>
    <s v="31"/>
    <n v="3"/>
    <s v="8"/>
    <x v="7"/>
    <n v="41852"/>
    <n v="0.7006944444444444"/>
    <s v="trees in wire started a fire "/>
    <s v="     "/>
    <s v="FAS"/>
    <n v="44265"/>
    <s v="Y"/>
    <x v="0"/>
    <m/>
    <m/>
    <m/>
    <s v="5249761201"/>
    <n v="108596070"/>
    <m/>
    <s v="     "/>
    <x v="1"/>
    <s v="PG&amp;E"/>
    <m/>
    <m/>
    <m/>
    <s v="D"/>
    <m/>
    <s v="Unknown"/>
    <m/>
    <s v="Vegetation"/>
    <s v="33.a. Veg. contact"/>
    <s v="Vegetation"/>
    <s v="Contact from object"/>
    <s v="Contact - Vegetation"/>
    <m/>
    <s v="Contact - Vegetation"/>
    <s v="Conductor"/>
    <m/>
    <s v="Yes"/>
    <s v="Overhead"/>
    <x v="0"/>
    <m/>
    <m/>
    <s v="Circuit ID: 063172101"/>
    <s v="     "/>
    <s v="Non-HFTD"/>
    <x v="0"/>
    <m/>
    <m/>
    <n v="38.695300000000003"/>
    <n v="-122.02200000000001"/>
    <s v="Yolo"/>
    <s v="MADISON-2101"/>
    <s v="63172101"/>
    <n v="21000"/>
    <m/>
    <x v="0"/>
    <m/>
    <s v="Urban"/>
    <m/>
    <m/>
    <s v="No"/>
    <m/>
    <m/>
    <m/>
    <m/>
    <m/>
    <m/>
    <m/>
    <s v="N"/>
    <s v="N"/>
    <m/>
    <m/>
    <s v="     "/>
    <m/>
    <m/>
    <m/>
    <m/>
    <m/>
    <m/>
    <m/>
    <m/>
    <m/>
    <m/>
    <m/>
    <m/>
    <m/>
    <m/>
    <m/>
    <m/>
    <m/>
    <m/>
    <m/>
  </r>
  <r>
    <s v="20150250"/>
    <s v="     "/>
    <n v="42217"/>
    <s v="8/1"/>
    <x v="1"/>
    <n v="0.30208333333333331"/>
    <s v="31"/>
    <n v="3"/>
    <s v="8"/>
    <x v="2"/>
    <n v="42217"/>
    <n v="0.30208333333333331"/>
    <s v="crew to replace burnt off xarm and tree crew to trim tree. fire"/>
    <s v="     "/>
    <m/>
    <m/>
    <s v="N"/>
    <x v="0"/>
    <s v="1281138"/>
    <s v="15-0052054"/>
    <m/>
    <m/>
    <n v="110546188"/>
    <m/>
    <s v="     "/>
    <x v="1"/>
    <s v="PG&amp;E"/>
    <m/>
    <s v="Vegetation"/>
    <m/>
    <s v="D"/>
    <m/>
    <s v="&lt;0.25"/>
    <s v="Square Feet: 100 x100; Acreage: "/>
    <s v="Equipment - PG&amp;E"/>
    <s v="34.h. Crossarm damage or failure"/>
    <s v="Equipment - PG&amp;E"/>
    <s v="All types of equipment / facility failure"/>
    <s v="Crossarm"/>
    <s v="Crossarm"/>
    <m/>
    <m/>
    <s v="Line to Ground"/>
    <s v="0"/>
    <s v="Overhead"/>
    <x v="3"/>
    <s v="Conductor"/>
    <m/>
    <s v="3spans loadside of 40283"/>
    <s v="     "/>
    <s v="Non-HFTD"/>
    <x v="0"/>
    <n v="507"/>
    <m/>
    <n v="36.402900000000002"/>
    <n v="-121.90900000000001"/>
    <s v="Monterey"/>
    <s v="OTTER-1101"/>
    <s v="182941101"/>
    <n v="12000"/>
    <s v="OTTER 1101CB"/>
    <x v="1"/>
    <s v="fire com"/>
    <s v="Urban"/>
    <m/>
    <m/>
    <s v="No"/>
    <m/>
    <m/>
    <m/>
    <m/>
    <m/>
    <m/>
    <m/>
    <s v="N"/>
    <s v="N"/>
    <m/>
    <m/>
    <s v="     "/>
    <m/>
    <m/>
    <m/>
    <m/>
    <m/>
    <m/>
    <m/>
    <m/>
    <m/>
    <m/>
    <m/>
    <m/>
    <m/>
    <m/>
    <m/>
    <m/>
    <m/>
    <m/>
    <m/>
  </r>
  <r>
    <s v="SAP201517630"/>
    <s v="     "/>
    <n v="42217"/>
    <s v="8/1"/>
    <x v="1"/>
    <m/>
    <s v="31"/>
    <n v="3"/>
    <s v="8"/>
    <x v="2"/>
    <n v="42215"/>
    <m/>
    <s v="Riser molding replaced due to pole fire; riser 9675"/>
    <s v="     "/>
    <s v="SAP"/>
    <n v="44580"/>
    <s v="Y"/>
    <x v="0"/>
    <s v="5911356"/>
    <s v="N/A"/>
    <m/>
    <s v="T003454377"/>
    <n v="110543016"/>
    <m/>
    <s v="     "/>
    <x v="0"/>
    <s v="PG&amp;E"/>
    <m/>
    <m/>
    <m/>
    <s v="D"/>
    <m/>
    <s v="Structure-PG&amp;E only"/>
    <m/>
    <s v="Equipment - PG&amp;E"/>
    <s v="34.o. Other"/>
    <s v="Equipment - PG&amp;E"/>
    <s v="Riser failure"/>
    <s v="Riser failure"/>
    <s v="Riser"/>
    <m/>
    <m/>
    <m/>
    <s v="No"/>
    <s v="Underground"/>
    <x v="0"/>
    <s v="Riser"/>
    <m/>
    <s v="102284005"/>
    <s v="     "/>
    <s v="Non-HFTD"/>
    <x v="0"/>
    <m/>
    <m/>
    <n v="38.348999999999997"/>
    <n v="-122.31399999999999"/>
    <s v="Napa"/>
    <s v="PUEBLO-2103"/>
    <m/>
    <m/>
    <m/>
    <x v="0"/>
    <m/>
    <m/>
    <m/>
    <m/>
    <s v="No"/>
    <m/>
    <m/>
    <m/>
    <m/>
    <m/>
    <m/>
    <m/>
    <s v="N"/>
    <s v="N"/>
    <m/>
    <m/>
    <s v="     "/>
    <m/>
    <m/>
    <m/>
    <m/>
    <m/>
    <m/>
    <m/>
    <m/>
    <m/>
    <m/>
    <m/>
    <m/>
    <m/>
    <m/>
    <m/>
    <m/>
    <m/>
    <m/>
    <m/>
  </r>
  <r>
    <s v="20160208"/>
    <s v="     "/>
    <n v="42583"/>
    <s v="8/1"/>
    <x v="1"/>
    <n v="0.69930555555555551"/>
    <s v="32"/>
    <n v="3"/>
    <s v="8"/>
    <x v="6"/>
    <n v="42583"/>
    <n v="0.69930555555555551"/>
    <s v="0"/>
    <s v="     "/>
    <m/>
    <m/>
    <s v="N"/>
    <x v="0"/>
    <s v="1519965"/>
    <s v="16-0054256"/>
    <m/>
    <m/>
    <m/>
    <m/>
    <s v="     "/>
    <x v="1"/>
    <s v="PG&amp;E"/>
    <m/>
    <s v="Vegetation"/>
    <m/>
    <s v="D"/>
    <m/>
    <s v="&lt;0.25"/>
    <s v="Square Feet: ; Acreage: "/>
    <s v="Equipment - PG&amp;E"/>
    <s v="34.n. Transformer damage or failure"/>
    <s v="Equipment - PG&amp;E"/>
    <s v="All types of equipment / facility failure"/>
    <s v="Transformer"/>
    <s v="Transformer"/>
    <m/>
    <m/>
    <s v="Line to Ground"/>
    <m/>
    <s v="Overhead"/>
    <x v="1"/>
    <s v="Transformer"/>
    <m/>
    <s v="101292397"/>
    <s v="     "/>
    <s v="Non-HFTD"/>
    <x v="0"/>
    <m/>
    <m/>
    <n v="38.931899999999999"/>
    <n v="-121.46899999999999"/>
    <s v="Sutter"/>
    <s v="EAST-NICOLAUS-1103"/>
    <s v="152151103"/>
    <m/>
    <s v="N/A"/>
    <x v="0"/>
    <s v="Unknown"/>
    <s v="Agriculture"/>
    <m/>
    <m/>
    <s v="No"/>
    <m/>
    <m/>
    <m/>
    <m/>
    <m/>
    <m/>
    <m/>
    <s v="N"/>
    <s v="N"/>
    <m/>
    <m/>
    <s v="     "/>
    <m/>
    <m/>
    <m/>
    <m/>
    <m/>
    <m/>
    <m/>
    <m/>
    <m/>
    <m/>
    <m/>
    <m/>
    <m/>
    <m/>
    <m/>
    <m/>
    <m/>
    <m/>
    <m/>
  </r>
  <r>
    <s v="20170255"/>
    <s v="     "/>
    <n v="42948"/>
    <s v="8/1"/>
    <x v="1"/>
    <m/>
    <s v="31"/>
    <n v="3"/>
    <s v="8"/>
    <x v="0"/>
    <n v="42948"/>
    <n v="0.51597222222222228"/>
    <s v="broken sec pole sent ec tag for pole replacement. JTV3"/>
    <s v="     "/>
    <m/>
    <m/>
    <s v="N"/>
    <x v="0"/>
    <m/>
    <m/>
    <m/>
    <m/>
    <m/>
    <m/>
    <s v="     "/>
    <x v="1"/>
    <s v="PG&amp;E"/>
    <m/>
    <s v="Vegetation"/>
    <m/>
    <s v="D"/>
    <m/>
    <s v="&lt;0.25"/>
    <s v="Square Feet: ; Acreage: "/>
    <s v="Equipment - PG&amp;E"/>
    <s v="34.f. Pole damage or failure"/>
    <s v="Equipment - PG&amp;E"/>
    <s v="All types of equipment / facility failure"/>
    <s v="Pole"/>
    <s v="Pole"/>
    <m/>
    <m/>
    <m/>
    <s v="Unknown"/>
    <s v="Overhead"/>
    <x v="1"/>
    <s v="Other"/>
    <m/>
    <s v="100661556"/>
    <s v="     "/>
    <s v="Non-HFTD"/>
    <x v="0"/>
    <m/>
    <m/>
    <n v="36.041200000000003"/>
    <n v="-119.505"/>
    <s v="Tulare"/>
    <s v="CORCORAN-1106"/>
    <s v="252171106"/>
    <m/>
    <s v="N/A"/>
    <x v="0"/>
    <s v="N.A."/>
    <s v="Agriculture"/>
    <m/>
    <m/>
    <s v="No"/>
    <m/>
    <m/>
    <m/>
    <m/>
    <m/>
    <m/>
    <m/>
    <s v="N"/>
    <s v="N"/>
    <m/>
    <m/>
    <s v="     "/>
    <m/>
    <m/>
    <m/>
    <m/>
    <m/>
    <m/>
    <m/>
    <m/>
    <m/>
    <m/>
    <m/>
    <m/>
    <m/>
    <m/>
    <m/>
    <m/>
    <m/>
    <m/>
    <m/>
  </r>
  <r>
    <s v="20180593"/>
    <s v="     "/>
    <n v="43313"/>
    <s v="8/1"/>
    <x v="1"/>
    <n v="0.79583333333333328"/>
    <s v="31"/>
    <n v="3"/>
    <s v="8"/>
    <x v="1"/>
    <n v="43313"/>
    <n v="0.79583333333333328"/>
    <s v="T-men &quot;found wire on ground and arcing. started fire under line… …could not find cause&quot;"/>
    <s v="     "/>
    <s v="FAS"/>
    <m/>
    <s v="N"/>
    <x v="0"/>
    <s v="146998"/>
    <s v="18-0065955"/>
    <m/>
    <m/>
    <m/>
    <m/>
    <s v="     "/>
    <x v="1"/>
    <s v="PG&amp;E"/>
    <m/>
    <m/>
    <m/>
    <s v="D"/>
    <m/>
    <s v="&lt;0.25"/>
    <m/>
    <s v="Equipment - PG&amp;E"/>
    <s v="34.b. Conductor damage or failure"/>
    <s v="Equipment - PG&amp;E"/>
    <s v="All types of equipment / facility failure"/>
    <s v="Conductor"/>
    <s v="Conductor"/>
    <m/>
    <m/>
    <s v="Line to Ground"/>
    <m/>
    <s v="Overhead"/>
    <x v="3"/>
    <s v="Conductor - Primary"/>
    <m/>
    <s v="WIRE DOWN 6 SPANS LD SIDE OF 2037"/>
    <s v="     "/>
    <s v="Non-HFTD"/>
    <x v="0"/>
    <m/>
    <m/>
    <n v="40.8202"/>
    <n v="-124.18600000000001"/>
    <s v="Humboldt"/>
    <s v="FAIRHAVEN-1103"/>
    <s v="192451103"/>
    <n v="11000"/>
    <s v="FAIRHAVEN 1103CB"/>
    <x v="0"/>
    <m/>
    <s v="Conifer Forest"/>
    <m/>
    <m/>
    <s v="No"/>
    <m/>
    <m/>
    <m/>
    <m/>
    <m/>
    <m/>
    <m/>
    <s v="N"/>
    <s v="N"/>
    <m/>
    <m/>
    <s v="     "/>
    <m/>
    <m/>
    <m/>
    <m/>
    <m/>
    <m/>
    <m/>
    <m/>
    <m/>
    <m/>
    <m/>
    <m/>
    <m/>
    <m/>
    <m/>
    <m/>
    <m/>
    <m/>
    <m/>
  </r>
  <r>
    <s v="20200920"/>
    <s v="     "/>
    <n v="44044"/>
    <s v="8/1"/>
    <x v="1"/>
    <n v="0.65416666666666667"/>
    <s v="31"/>
    <n v="3"/>
    <s v="8"/>
    <x v="4"/>
    <n v="44044"/>
    <n v="0.64930555555555558"/>
    <s v="On August 1, 2020 at 1555 hours, PG&amp;E Troublemen patrolled the Lincoln 1105 12kV Distribution Circuit number 153701105, near 3915 Moore Road in Lincoln. They observed a fallen tree branch and broken primary overhead conductor. They isolated and re-energized the line. Initial analysis indicates a tree branch fell into a primary conductor and damaged our facilities. Cal Fire Grass Valley responded to and extinguished the fire. The 43-minute outage affected 130 customers. We replaced a conductor and insulator on SAP equipment 100050640 and 100051057, via the EC tags 119542934 and 119542939. All the repairs were completed and the line was returned to service on August 1, 2020. This information is preliminary."/>
    <s v="     "/>
    <s v="FAS"/>
    <m/>
    <s v="N"/>
    <x v="0"/>
    <s v="976711"/>
    <s v="20-0078731"/>
    <m/>
    <s v="T005026072, T005026073"/>
    <m/>
    <m/>
    <s v="     "/>
    <x v="1"/>
    <s v="PG&amp;E"/>
    <m/>
    <s v="Vegetation"/>
    <m/>
    <s v="D"/>
    <s v="D"/>
    <s v="&lt;0.25"/>
    <m/>
    <s v="Vegetation"/>
    <s v="33.a. Veg. contact"/>
    <s v="Vegetation"/>
    <s v="Contact from object"/>
    <s v="Contact - Vegetation"/>
    <m/>
    <s v="Contact - Vegetation"/>
    <s v="Conductor - Primary"/>
    <s v="Line to Line"/>
    <m/>
    <s v="Overhead"/>
    <x v="3"/>
    <s v="Conductor - Primary"/>
    <s v="Primary Conductor, Insulator, Crossarm"/>
    <s v="Circuit ID: 153701105, SAP ID: 100051057, 100050640"/>
    <s v="     "/>
    <s v="Non-HFTD"/>
    <x v="0"/>
    <m/>
    <m/>
    <n v="38.867899999999999"/>
    <n v="-121.35599999999999"/>
    <s v="Placer"/>
    <s v="LINCOLN-1105"/>
    <m/>
    <n v="12000"/>
    <m/>
    <x v="0"/>
    <s v="Cal Fire Nevada County FD"/>
    <s v="Hardwood Woodland"/>
    <m/>
    <m/>
    <s v="No"/>
    <m/>
    <m/>
    <m/>
    <m/>
    <m/>
    <m/>
    <m/>
    <s v="N"/>
    <s v="N"/>
    <m/>
    <m/>
    <s v="     "/>
    <s v="38.83804500"/>
    <s v="-121.35569100"/>
    <s v="Aug  3 2020 12:00AM"/>
    <s v="BranchFail"/>
    <s v="A limb from the middle canopy of a Valley Oak broke approximately 12  above the attachment to the trunk. Cannot find limb due to property owner already cleaning up the site. No defects present in the part of the limb that is still attached. The limb broke 2/3 phases  and started a small fire approximately 750 square feet."/>
    <s v="OAKV"/>
    <s v="53"/>
    <s v="20"/>
    <s v="9"/>
    <s v="None"/>
    <s v="None"/>
    <s v="N"/>
    <s v="1"/>
    <m/>
    <s v="Valley"/>
    <s v="D"/>
    <s v="CrossArm"/>
    <s v="BareWire"/>
    <s v="2"/>
  </r>
  <r>
    <s v="20200919"/>
    <s v="     "/>
    <n v="44044"/>
    <s v="8/1"/>
    <x v="1"/>
    <n v="0.62430555555555556"/>
    <s v="31"/>
    <n v="3"/>
    <s v="8"/>
    <x v="4"/>
    <n v="44044"/>
    <n v="0.62361111111111112"/>
    <s v="On August 1, 2020 at 1500 hours, a PG&amp;E Troubleman patrolled the Perry 1101 Distribution 12kV Circuit number 183071101, near 4120 Burton Drive in Cambria. He observed a service conductor that burned open. Initial analysis indicates the ignition was caused by a third party vehicle contacted a sub-surface service. The Cambria Fire Department responded to and extinguished the fire. The 187-minute outage affected 15 customers. All the repairs were completed and the line was returned to service on August 1, 2020. This ignition did not meet the reporting criteria, because it didn't burn material other than PG&amp;E assets, and the fire was not greater than one linear meter. This information is preliminary."/>
    <s v="     "/>
    <s v="FAS"/>
    <m/>
    <s v="N"/>
    <x v="0"/>
    <s v="976696"/>
    <s v="20-0078729"/>
    <m/>
    <s v="T005026054"/>
    <m/>
    <m/>
    <s v="     "/>
    <x v="0"/>
    <s v="PG&amp;E"/>
    <m/>
    <s v="Other"/>
    <m/>
    <s v="D"/>
    <s v="D"/>
    <s v="Structure-only"/>
    <m/>
    <s v="Contact - 3rd Party"/>
    <s v="33.d. Vehicle contact"/>
    <s v="Contact - 3rd Party"/>
    <s v="Contact from object"/>
    <s v="Contact - Vehicle"/>
    <m/>
    <s v="Contact - Vehicle"/>
    <s v="Conductor - Underground Service"/>
    <s v="Line to Ground"/>
    <m/>
    <s v="Subsurface"/>
    <x v="2"/>
    <s v="Conductor - Underground Service"/>
    <s v="Service Conductor"/>
    <s v="Circuit ID: 183071101"/>
    <s v="     "/>
    <s v="Non-HFTD"/>
    <x v="0"/>
    <m/>
    <m/>
    <n v="35.564"/>
    <n v="-121.08199999999999"/>
    <s v="Kern"/>
    <s v="PERRY-1101"/>
    <m/>
    <n v="12000"/>
    <s v="N/A"/>
    <x v="1"/>
    <s v="Cambria FD"/>
    <s v="Herbaceous"/>
    <m/>
    <m/>
    <s v="No"/>
    <m/>
    <m/>
    <m/>
    <m/>
    <m/>
    <m/>
    <m/>
    <s v="N"/>
    <s v="N"/>
    <m/>
    <m/>
    <s v="     "/>
    <m/>
    <m/>
    <m/>
    <m/>
    <m/>
    <m/>
    <m/>
    <m/>
    <m/>
    <m/>
    <m/>
    <m/>
    <m/>
    <m/>
    <m/>
    <m/>
    <m/>
    <m/>
    <m/>
  </r>
  <r>
    <s v="20200917"/>
    <s v="     "/>
    <n v="44044"/>
    <s v="8/1"/>
    <x v="1"/>
    <n v="0.25972222222222224"/>
    <s v="31"/>
    <n v="3"/>
    <s v="8"/>
    <x v="4"/>
    <n v="44044"/>
    <n v="0.25277777777777777"/>
    <s v="On August 1, 2020 a PG&amp;E troubleman was dispatched to the San Leandro U 1106 Distribution Circuit on Mulford Point Dr in the city of San Leandro and observed a wires down incident that ignited a fire. Initial analysis indicates a water fowl bird made contact with primary overhead vertical conductors and caused the center phase of one span to fail and fall to ground, igniting a 1 - 3 meter vegetation fire. The responding troubleman worked with the DCC to open line and safely de-energize the incident location. A sustained outage occurred for 130 minutes.  Two &quot;Priority A&quot; EC notifications were created, one for the damaged primary conductor and the second was for a damaged insulators. Both EC notifications were completed on August 1st, 2020 and power was restored to all 256 customers by 1129 hours the same day."/>
    <s v="     "/>
    <s v="FAS"/>
    <m/>
    <s v="N"/>
    <x v="0"/>
    <s v="976420"/>
    <s v="20-0078659"/>
    <m/>
    <s v="T005025746"/>
    <m/>
    <m/>
    <s v="     "/>
    <x v="1"/>
    <s v="PG&amp;E"/>
    <m/>
    <s v="Vegetation"/>
    <m/>
    <s v="D"/>
    <s v="D"/>
    <s v="&lt;3 meters of linear travel"/>
    <m/>
    <s v="Contact - Animal - Bird"/>
    <s v="33.b. Animal contact"/>
    <s v="Contact - Bird"/>
    <s v="Contact from object"/>
    <s v="Contact - Animal"/>
    <m/>
    <s v="Contact - Animal"/>
    <s v="Conductor - Primary"/>
    <s v="Line to Line"/>
    <m/>
    <s v="Overhead"/>
    <x v="3"/>
    <s v="Conductor - Primary"/>
    <s v="Insulator"/>
    <s v="Circuit ID: 013111106"/>
    <s v="     "/>
    <s v="Non-HFTD"/>
    <x v="0"/>
    <m/>
    <m/>
    <n v="37.698599999999999"/>
    <n v="-122.194"/>
    <s v="Alameda"/>
    <s v="SAN-LEANDRO-U-1106"/>
    <m/>
    <n v="12000"/>
    <m/>
    <x v="0"/>
    <s v="Alco FD"/>
    <s v="Urban"/>
    <m/>
    <m/>
    <s v="No"/>
    <m/>
    <m/>
    <m/>
    <m/>
    <m/>
    <m/>
    <m/>
    <s v="N"/>
    <s v="N"/>
    <m/>
    <m/>
    <s v="     "/>
    <m/>
    <m/>
    <m/>
    <m/>
    <m/>
    <m/>
    <m/>
    <m/>
    <m/>
    <m/>
    <m/>
    <m/>
    <m/>
    <m/>
    <m/>
    <m/>
    <m/>
    <m/>
    <m/>
  </r>
  <r>
    <s v="20150269"/>
    <s v="     "/>
    <n v="42226"/>
    <s v="8/10"/>
    <x v="1"/>
    <n v="0.91527777777777775"/>
    <s v="33"/>
    <n v="3"/>
    <s v="8"/>
    <x v="2"/>
    <n v="42226"/>
    <n v="0.91527777777777775"/>
    <s v="crew to replace NG connectors and install new c/o's"/>
    <s v="     "/>
    <m/>
    <m/>
    <s v="N"/>
    <x v="0"/>
    <s v="1286221"/>
    <s v="15-0054201"/>
    <m/>
    <m/>
    <m/>
    <m/>
    <s v="     "/>
    <x v="1"/>
    <s v="PG&amp;E"/>
    <m/>
    <s v="Vegetation"/>
    <m/>
    <s v="D"/>
    <m/>
    <s v="0.26-9.99"/>
    <s v="Square Feet: ; Acreage: 2"/>
    <s v="Equipment - PG&amp;E"/>
    <s v="34.m. Connection device damage or failure"/>
    <s v="Equipment - PG&amp;E"/>
    <s v="All types of equipment / facility failure"/>
    <s v="Splice/Clamp/Connector"/>
    <s v="Splice/Clamp/Connector"/>
    <m/>
    <m/>
    <s v="Line to Ground"/>
    <s v="0"/>
    <s v="Overhead"/>
    <x v="1"/>
    <s v="Conductor"/>
    <m/>
    <s v="101235918"/>
    <s v="     "/>
    <s v="Non-HFTD"/>
    <x v="0"/>
    <n v="340"/>
    <m/>
    <n v="38.529600000000002"/>
    <n v="-120.816"/>
    <s v="Amador"/>
    <s v="OLETA-1102"/>
    <s v="163541102"/>
    <m/>
    <s v="N/A"/>
    <x v="1"/>
    <s v="Cal Fire Dept"/>
    <s v="Hardwood Woodland"/>
    <m/>
    <m/>
    <s v="No"/>
    <m/>
    <m/>
    <m/>
    <m/>
    <m/>
    <m/>
    <m/>
    <s v="N"/>
    <s v="N"/>
    <m/>
    <m/>
    <s v="     "/>
    <m/>
    <m/>
    <m/>
    <m/>
    <m/>
    <m/>
    <m/>
    <m/>
    <m/>
    <m/>
    <m/>
    <m/>
    <m/>
    <m/>
    <m/>
    <m/>
    <m/>
    <m/>
    <m/>
  </r>
  <r>
    <s v="20150268"/>
    <s v="     "/>
    <n v="42226"/>
    <s v="8/10"/>
    <x v="1"/>
    <n v="0.52847222222222223"/>
    <s v="33"/>
    <n v="3"/>
    <s v="8"/>
    <x v="2"/>
    <m/>
    <m/>
    <s v="crew needed to replace conn at transformer pole"/>
    <s v="     "/>
    <m/>
    <m/>
    <s v="N"/>
    <x v="0"/>
    <s v="1285989"/>
    <m/>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m/>
    <s v="None"/>
    <s v="Overhead"/>
    <x v="1"/>
    <s v="Conductor"/>
    <m/>
    <m/>
    <s v="     "/>
    <s v="Non-HFTD"/>
    <x v="0"/>
    <m/>
    <m/>
    <n v="36.887700000000002"/>
    <n v="-121.816"/>
    <s v="Santa Cruz"/>
    <s v="GREEN-VALLEY-2103"/>
    <s v="83192103"/>
    <m/>
    <s v="N/A"/>
    <x v="0"/>
    <m/>
    <s v="Agriculture"/>
    <m/>
    <m/>
    <s v="No"/>
    <m/>
    <m/>
    <m/>
    <m/>
    <m/>
    <m/>
    <m/>
    <s v="N"/>
    <s v="N"/>
    <m/>
    <m/>
    <s v="     "/>
    <m/>
    <m/>
    <m/>
    <m/>
    <m/>
    <m/>
    <m/>
    <m/>
    <m/>
    <m/>
    <m/>
    <m/>
    <m/>
    <m/>
    <m/>
    <m/>
    <m/>
    <m/>
    <m/>
  </r>
  <r>
    <s v="20150267"/>
    <s v="     "/>
    <n v="42226"/>
    <s v="8/10"/>
    <x v="1"/>
    <n v="0.47916666666666669"/>
    <s v="33"/>
    <n v="3"/>
    <s v="8"/>
    <x v="2"/>
    <n v="42226"/>
    <n v="0.47916666666666669"/>
    <s v="3rd party cut into riser, stood of cable and re-energized"/>
    <s v="     "/>
    <m/>
    <m/>
    <s v="N"/>
    <x v="0"/>
    <s v="1285931"/>
    <s v="15-0054066"/>
    <m/>
    <m/>
    <m/>
    <m/>
    <s v="     "/>
    <x v="1"/>
    <s v="PG&amp;E"/>
    <m/>
    <s v="Vegetation"/>
    <m/>
    <s v="D"/>
    <m/>
    <s v="&lt;0.25"/>
    <s v="Square Feet: ; Acreage: "/>
    <s v="Contact - Animal - Other"/>
    <s v="33.b. Animal contact"/>
    <s v="Contact - Animal"/>
    <s v="All types of equipment / facility failure"/>
    <s v="Contact - Animal"/>
    <m/>
    <s v="Contact - Animal"/>
    <s v="Conductor"/>
    <s v="Line to Ground"/>
    <s v="None"/>
    <s v="Overhead"/>
    <x v="3"/>
    <s v="Conductor"/>
    <m/>
    <s v="1 pole west of c/o 7069"/>
    <s v="     "/>
    <s v="Non-HFTD"/>
    <x v="0"/>
    <m/>
    <m/>
    <n v="37.944600000000001"/>
    <n v="-121.97"/>
    <s v="Contra Costa"/>
    <s v="CLAYTON-2217"/>
    <s v="12022215"/>
    <n v="21000"/>
    <s v="CLAYTON 2212CB"/>
    <x v="0"/>
    <s v="CONTRA COSTA   FIRE"/>
    <s v="Urban"/>
    <m/>
    <m/>
    <s v="No"/>
    <m/>
    <m/>
    <m/>
    <m/>
    <m/>
    <m/>
    <m/>
    <s v="N"/>
    <s v="N"/>
    <m/>
    <m/>
    <s v="     "/>
    <m/>
    <m/>
    <m/>
    <m/>
    <m/>
    <m/>
    <m/>
    <m/>
    <m/>
    <m/>
    <m/>
    <m/>
    <m/>
    <m/>
    <m/>
    <m/>
    <m/>
    <m/>
    <m/>
  </r>
  <r>
    <s v="20160227"/>
    <s v="     "/>
    <n v="42592"/>
    <s v="8/10"/>
    <x v="1"/>
    <n v="0.74930555555555556"/>
    <s v="33"/>
    <n v="3"/>
    <s v="8"/>
    <x v="6"/>
    <n v="42592"/>
    <n v="0.74930555555555556"/>
    <s v="WIRE DOWN"/>
    <s v="     "/>
    <m/>
    <m/>
    <s v="N"/>
    <x v="0"/>
    <s v="1524514"/>
    <s v="16-0056395"/>
    <m/>
    <m/>
    <m/>
    <m/>
    <s v="     "/>
    <x v="1"/>
    <s v="PG&amp;E"/>
    <m/>
    <s v="Vegetation"/>
    <m/>
    <s v="D"/>
    <m/>
    <s v="&lt;0.25"/>
    <s v="Square Feet: ; Acreage: "/>
    <s v="Contact - Animal - Other"/>
    <s v="33.b. Animal contact"/>
    <s v="Contact - Animal"/>
    <s v="All types of equipment / facility failure"/>
    <s v="Contact - Animal"/>
    <m/>
    <s v="Contact - Animal"/>
    <s v="Conductor"/>
    <s v="Line to Line"/>
    <m/>
    <s v="Overhead"/>
    <x v="3"/>
    <s v="Conductor"/>
    <m/>
    <s v="103203955"/>
    <s v="     "/>
    <s v="Non-HFTD"/>
    <x v="0"/>
    <m/>
    <m/>
    <n v="37.085599999999999"/>
    <n v="-121.01300000000001"/>
    <s v="Merced"/>
    <s v="SANTA-NELLA-1101"/>
    <s v="254051104"/>
    <n v="12000"/>
    <s v="SANTA NELLA 1104CB"/>
    <x v="0"/>
    <s v="Merced County FD"/>
    <s v="Herbaceous"/>
    <m/>
    <m/>
    <s v="No"/>
    <m/>
    <m/>
    <m/>
    <m/>
    <m/>
    <m/>
    <m/>
    <s v="N"/>
    <s v="N"/>
    <m/>
    <m/>
    <s v="     "/>
    <m/>
    <m/>
    <m/>
    <m/>
    <m/>
    <m/>
    <m/>
    <m/>
    <m/>
    <m/>
    <m/>
    <m/>
    <m/>
    <m/>
    <m/>
    <m/>
    <m/>
    <m/>
    <m/>
  </r>
  <r>
    <s v="20160229"/>
    <s v="     "/>
    <n v="42592"/>
    <s v="8/10"/>
    <x v="1"/>
    <n v="0.6430555555555556"/>
    <s v="33"/>
    <n v="3"/>
    <s v="8"/>
    <x v="6"/>
    <n v="42592"/>
    <n v="0.66180555555555554"/>
    <s v="SECONDARY WIRE BURNED DOWN. CAUSE UNKNOWN. DAMAGED CATV, TELCO. CHARRED POLE. CAUSED FIRE IRO 3266 E SANTA ANA. FD HAD TO BREAK WINDOW AT THAT RESIDENCE. FENCING DAMAGED ON PROPERTY ALSO AND NXT DOOR. MADE OUT I.R., DATA SHEET. TOOK PICS. R"/>
    <s v="     "/>
    <m/>
    <m/>
    <s v="N"/>
    <x v="0"/>
    <s v="1524445"/>
    <m/>
    <m/>
    <m/>
    <m/>
    <m/>
    <s v="     "/>
    <x v="1"/>
    <s v="PG&amp;E"/>
    <m/>
    <s v="Vegetation"/>
    <m/>
    <s v="D"/>
    <m/>
    <s v="&lt;0.25"/>
    <s v="Square Feet: ; Acreage: "/>
    <s v="Wire-Wire Contact"/>
    <s v="35.a. Wire-to-wire contact / contamination"/>
    <s v="Wire-Wire Contact"/>
    <s v="All types of equipment / facility failure"/>
    <s v="Conductor failure-all"/>
    <s v="Conductor failure-all"/>
    <m/>
    <m/>
    <m/>
    <s v="PACIFIC BELL"/>
    <s v="Overhead"/>
    <x v="1"/>
    <s v="Conductor"/>
    <m/>
    <s v="100840914"/>
    <s v="     "/>
    <s v="Non-HFTD"/>
    <x v="0"/>
    <m/>
    <m/>
    <n v="36.804600000000001"/>
    <n v="-119.76900000000001"/>
    <s v="Fresno"/>
    <s v="MANCHESTER-1111"/>
    <s v="253921111"/>
    <m/>
    <s v="N/A"/>
    <x v="0"/>
    <s v="Fresno County FD"/>
    <s v="Urban"/>
    <m/>
    <m/>
    <s v="No"/>
    <m/>
    <m/>
    <m/>
    <m/>
    <m/>
    <m/>
    <m/>
    <s v="N"/>
    <s v="N"/>
    <m/>
    <m/>
    <s v="     "/>
    <m/>
    <m/>
    <m/>
    <m/>
    <m/>
    <m/>
    <m/>
    <m/>
    <m/>
    <m/>
    <m/>
    <m/>
    <m/>
    <m/>
    <m/>
    <m/>
    <m/>
    <m/>
    <m/>
  </r>
  <r>
    <s v="20180652"/>
    <s v="     "/>
    <n v="43322"/>
    <s v="8/10"/>
    <x v="1"/>
    <n v="0.65208333333333335"/>
    <s v="32"/>
    <n v="3"/>
    <s v="8"/>
    <x v="1"/>
    <n v="43322"/>
    <n v="0.65208333333333335"/>
    <s v="Wire-down"/>
    <s v="     "/>
    <s v="FAS"/>
    <m/>
    <s v="N"/>
    <x v="0"/>
    <s v="153125"/>
    <s v="18-0068856"/>
    <m/>
    <m/>
    <m/>
    <m/>
    <s v="     "/>
    <x v="1"/>
    <s v="PG&amp;E"/>
    <m/>
    <m/>
    <m/>
    <s v="D"/>
    <m/>
    <s v="&lt;0.25"/>
    <m/>
    <s v="Equipment - PG&amp;E"/>
    <s v="34.b. Conductor damage or failure"/>
    <s v="Equipment - PG&amp;E"/>
    <s v="All types of equipment / facility failure"/>
    <s v="Conductor"/>
    <s v="Conductor"/>
    <m/>
    <m/>
    <s v="Line to Line"/>
    <m/>
    <s v="Overhead"/>
    <x v="3"/>
    <s v="Conductor - Primary"/>
    <m/>
    <s v="47103"/>
    <s v="     "/>
    <s v="Non-HFTD"/>
    <x v="0"/>
    <m/>
    <m/>
    <n v="38.202500000000001"/>
    <n v="-122.158"/>
    <s v="Solano"/>
    <s v="JAMESON-1103"/>
    <s v="063801103"/>
    <n v="11000"/>
    <s v="JAMESON 1103CB"/>
    <x v="0"/>
    <m/>
    <s v="Herbaceous"/>
    <m/>
    <m/>
    <s v="No"/>
    <m/>
    <m/>
    <m/>
    <m/>
    <m/>
    <m/>
    <m/>
    <s v="N"/>
    <s v="N"/>
    <m/>
    <m/>
    <s v="     "/>
    <m/>
    <m/>
    <m/>
    <m/>
    <m/>
    <m/>
    <m/>
    <m/>
    <m/>
    <m/>
    <m/>
    <m/>
    <m/>
    <m/>
    <m/>
    <m/>
    <m/>
    <m/>
    <m/>
  </r>
  <r>
    <s v="20180654"/>
    <s v="     "/>
    <n v="43322"/>
    <s v="8/10"/>
    <x v="1"/>
    <n v="0.8041666666666667"/>
    <s v="32"/>
    <n v="3"/>
    <s v="8"/>
    <x v="1"/>
    <n v="43322"/>
    <n v="0.8041666666666667"/>
    <s v="Wire-down and broken connector"/>
    <s v="     "/>
    <s v="FAS"/>
    <m/>
    <s v="N"/>
    <x v="0"/>
    <s v="153192"/>
    <s v="18-0068881"/>
    <m/>
    <m/>
    <m/>
    <m/>
    <s v="     "/>
    <x v="1"/>
    <s v="PG&amp;E"/>
    <m/>
    <m/>
    <m/>
    <s v="D"/>
    <m/>
    <s v="0.26-9.99"/>
    <m/>
    <s v="Equipment - PG&amp;E"/>
    <s v="34.b. Conductor damage or failure"/>
    <s v="Equipment - PG&amp;E"/>
    <s v="All types of equipment / facility failure"/>
    <s v="Conductor"/>
    <s v="Conductor"/>
    <m/>
    <m/>
    <s v="Line to Ground"/>
    <m/>
    <s v="Overhead"/>
    <x v="3"/>
    <s v="Conductor - Primary"/>
    <m/>
    <s v="X06"/>
    <s v="     "/>
    <s v="Non-HFTD"/>
    <x v="0"/>
    <n v="580"/>
    <m/>
    <n v="35.7652"/>
    <n v="-120.31399999999999"/>
    <s v="San Luis Obispo"/>
    <s v="CHOLAME-2102"/>
    <s v="182562102"/>
    <n v="21000"/>
    <s v="CHOLAME 2102X06"/>
    <x v="0"/>
    <m/>
    <s v="Herbaceous"/>
    <m/>
    <m/>
    <s v="No"/>
    <m/>
    <m/>
    <m/>
    <m/>
    <m/>
    <m/>
    <m/>
    <s v="N"/>
    <s v="N"/>
    <m/>
    <m/>
    <s v="     "/>
    <m/>
    <m/>
    <m/>
    <m/>
    <m/>
    <m/>
    <m/>
    <m/>
    <m/>
    <m/>
    <m/>
    <m/>
    <m/>
    <m/>
    <m/>
    <m/>
    <m/>
    <m/>
    <m/>
  </r>
  <r>
    <s v="20180650"/>
    <s v="     "/>
    <n v="43322"/>
    <s v="8/10"/>
    <x v="1"/>
    <m/>
    <s v="32"/>
    <n v="3"/>
    <s v="8"/>
    <x v="1"/>
    <m/>
    <m/>
    <s v="&quot;Refused C/O 11443 W / 12-T O.K. &quot;"/>
    <s v="     "/>
    <s v="FAS"/>
    <m/>
    <s v="N"/>
    <x v="0"/>
    <s v="152771"/>
    <m/>
    <m/>
    <m/>
    <m/>
    <m/>
    <s v="     "/>
    <x v="0"/>
    <s v="PG&amp;E"/>
    <m/>
    <m/>
    <m/>
    <s v="D"/>
    <m/>
    <s v="Structure-PG&amp;E only"/>
    <m/>
    <s v="Equipment - PG&amp;E"/>
    <s v="34.o. Other"/>
    <s v="Equipment - PG&amp;E"/>
    <s v="All types of equipment / facility failure"/>
    <s v="Other"/>
    <s v="Fuse"/>
    <m/>
    <m/>
    <m/>
    <m/>
    <m/>
    <x v="3"/>
    <s v="Fuse"/>
    <m/>
    <m/>
    <s v="     "/>
    <s v="Non-HFTD"/>
    <x v="0"/>
    <m/>
    <m/>
    <n v="36.8416"/>
    <n v="-121.774"/>
    <s v="Monterey"/>
    <s v="GREEN-VALLEY-2102"/>
    <s v="083192102"/>
    <n v="21000"/>
    <m/>
    <x v="0"/>
    <m/>
    <s v="Rural"/>
    <m/>
    <m/>
    <s v="No"/>
    <m/>
    <m/>
    <m/>
    <m/>
    <m/>
    <m/>
    <m/>
    <s v="N"/>
    <s v="N"/>
    <m/>
    <m/>
    <s v="     "/>
    <m/>
    <m/>
    <m/>
    <m/>
    <m/>
    <m/>
    <m/>
    <m/>
    <m/>
    <m/>
    <m/>
    <m/>
    <m/>
    <m/>
    <m/>
    <m/>
    <m/>
    <m/>
    <m/>
  </r>
  <r>
    <s v="SAP20188245"/>
    <s v="     "/>
    <n v="43322"/>
    <s v="8/10"/>
    <x v="1"/>
    <m/>
    <s v="32"/>
    <n v="3"/>
    <s v="8"/>
    <x v="1"/>
    <n v="43320"/>
    <m/>
    <s v="Crossarm fire due to failed connections"/>
    <s v="     "/>
    <s v="SAP"/>
    <n v="44580"/>
    <s v="Y"/>
    <x v="0"/>
    <s v="151172"/>
    <s v="N/A"/>
    <m/>
    <s v="T004387544"/>
    <n v="114868439"/>
    <m/>
    <s v="     "/>
    <x v="0"/>
    <s v="PG&amp;E"/>
    <m/>
    <m/>
    <m/>
    <s v="D"/>
    <m/>
    <s v="Structure-PG&amp;E only"/>
    <m/>
    <s v="Equipment - PG&amp;E"/>
    <s v="34.m. Connection device damage or failure"/>
    <s v="Equipment - PG&amp;E"/>
    <s v="Splice/Clamp/Connector"/>
    <s v="Splice/Clamp/Connector"/>
    <s v="Crossarm"/>
    <m/>
    <m/>
    <m/>
    <s v="No"/>
    <s v="Overhead"/>
    <x v="0"/>
    <s v="Crossarm"/>
    <m/>
    <s v="103873617"/>
    <s v="     "/>
    <s v="Non-HFTD"/>
    <x v="0"/>
    <m/>
    <m/>
    <n v="36.9527"/>
    <n v="-122.075"/>
    <s v="Santa Cruz"/>
    <s v="PAUL-SWEET-2107"/>
    <m/>
    <m/>
    <m/>
    <x v="0"/>
    <m/>
    <m/>
    <m/>
    <m/>
    <s v="No"/>
    <m/>
    <m/>
    <m/>
    <m/>
    <m/>
    <m/>
    <m/>
    <s v="N"/>
    <s v="N"/>
    <m/>
    <m/>
    <s v="     "/>
    <m/>
    <m/>
    <m/>
    <m/>
    <m/>
    <m/>
    <m/>
    <m/>
    <m/>
    <m/>
    <m/>
    <m/>
    <m/>
    <m/>
    <m/>
    <m/>
    <m/>
    <m/>
    <m/>
  </r>
  <r>
    <s v="20190805"/>
    <s v="     "/>
    <n v="43687"/>
    <s v="8/10"/>
    <x v="1"/>
    <m/>
    <s v="32"/>
    <n v="3"/>
    <s v="8"/>
    <x v="3"/>
    <n v="43687"/>
    <n v="0.75486111111111109"/>
    <s v="Tman notes indicate Something caused messenger to whip up into open wire secondary. Fire in backyard. Service from rear to structure. Confirmed Lat/Long &amp; customer address.2421 E CALIFORNIA AVE, BAKERSFIELD. Called Bakersfield Fire. They have no record of response to either address. Unk if self extingused or customer extingusted fire. Used feeder # for asset."/>
    <s v="     "/>
    <s v="FAS"/>
    <m/>
    <s v="N"/>
    <x v="0"/>
    <s v="501547"/>
    <s v="19-0086585"/>
    <m/>
    <s v="T004722314"/>
    <n v="0"/>
    <m/>
    <s v="     "/>
    <x v="1"/>
    <s v="PG&amp;E"/>
    <m/>
    <m/>
    <m/>
    <s v="D"/>
    <s v="D"/>
    <s v="&lt;0.25"/>
    <m/>
    <s v="Equipment - PG&amp;E"/>
    <s v="34.b. Conductor damage or failure"/>
    <s v="Equipment - PG&amp;E"/>
    <s v="All types of equipment / facility failure"/>
    <s v="Conductor failure-all"/>
    <s v="Conductor - Primary"/>
    <m/>
    <m/>
    <s v="Line to Ground"/>
    <m/>
    <s v="Overhead"/>
    <x v="3"/>
    <s v="Conductor - Primary"/>
    <s v="Messenger"/>
    <s v="253372106"/>
    <s v="     "/>
    <s v="Non-HFTD"/>
    <x v="0"/>
    <m/>
    <m/>
    <n v="35.368000000000002"/>
    <n v="-118.964"/>
    <s v="KERN"/>
    <s v="BAKERSFIELD-2106"/>
    <m/>
    <m/>
    <s v="BAKERSFIELD 210616874"/>
    <x v="0"/>
    <m/>
    <s v="Urban"/>
    <m/>
    <m/>
    <s v="No"/>
    <m/>
    <m/>
    <m/>
    <m/>
    <m/>
    <m/>
    <m/>
    <s v="N"/>
    <s v="N"/>
    <m/>
    <m/>
    <s v="     "/>
    <m/>
    <m/>
    <m/>
    <m/>
    <m/>
    <m/>
    <m/>
    <m/>
    <m/>
    <m/>
    <m/>
    <m/>
    <m/>
    <m/>
    <m/>
    <m/>
    <m/>
    <m/>
    <m/>
  </r>
  <r>
    <s v="20190802"/>
    <s v="     "/>
    <n v="43687"/>
    <s v="8/10"/>
    <x v="1"/>
    <m/>
    <s v="32"/>
    <n v="3"/>
    <s v="8"/>
    <x v="3"/>
    <n v="43687"/>
    <n v="0.25624999999999998"/>
    <s v="wire on ground, bird found; Mike Best Comments: Bird contact with conductor."/>
    <s v="     "/>
    <s v="FAS"/>
    <m/>
    <s v="N"/>
    <x v="0"/>
    <s v="498650"/>
    <s v="19-0086456"/>
    <m/>
    <s v="T004721818"/>
    <n v="117743230"/>
    <m/>
    <s v="     "/>
    <x v="1"/>
    <s v="PG&amp;E"/>
    <m/>
    <m/>
    <m/>
    <s v="D"/>
    <m/>
    <s v="&lt;3 meters of linear travel"/>
    <m/>
    <s v="Contact - Animal - Bird"/>
    <s v="33.b. Animal contact"/>
    <s v="Contact - Bird"/>
    <s v="Contact from object"/>
    <s v="Contact - Animal"/>
    <m/>
    <s v="Contact - Animal"/>
    <s v="Conductor - Primary"/>
    <s v="Line to Ground"/>
    <m/>
    <s v="Overhead"/>
    <x v="3"/>
    <s v="Conductor - Primary"/>
    <m/>
    <s v="6Hp0810190609"/>
    <s v="     "/>
    <s v="Non-HFTD"/>
    <x v="0"/>
    <m/>
    <m/>
    <n v="39.012500000000003"/>
    <n v="-121.488"/>
    <s v="YUBA"/>
    <s v="PLUMAS-1101"/>
    <m/>
    <m/>
    <s v="PLUMAS 11017376"/>
    <x v="0"/>
    <m/>
    <s v="Agriculture"/>
    <m/>
    <m/>
    <s v="No"/>
    <m/>
    <m/>
    <m/>
    <m/>
    <m/>
    <m/>
    <m/>
    <s v="N"/>
    <s v="N"/>
    <m/>
    <m/>
    <s v="     "/>
    <m/>
    <m/>
    <m/>
    <m/>
    <m/>
    <m/>
    <m/>
    <m/>
    <m/>
    <m/>
    <m/>
    <m/>
    <m/>
    <m/>
    <m/>
    <m/>
    <m/>
    <m/>
    <m/>
  </r>
  <r>
    <s v="20190803"/>
    <s v="     "/>
    <n v="43687"/>
    <s v="8/10"/>
    <x v="1"/>
    <m/>
    <s v="32"/>
    <n v="3"/>
    <s v="8"/>
    <x v="3"/>
    <n v="43687"/>
    <n v="0.27986111111111112"/>
    <s v="ILIS indicates wire down/transformer flashed/arched  due to animal contact. Photo evidences fire. Confirmed Meter # with location lat long."/>
    <s v="     "/>
    <s v="FAS"/>
    <m/>
    <s v="N"/>
    <x v="0"/>
    <s v="498934"/>
    <s v="19-0086464"/>
    <m/>
    <s v="T004721873"/>
    <n v="0"/>
    <m/>
    <s v="     "/>
    <x v="1"/>
    <s v="PG&amp;E"/>
    <m/>
    <m/>
    <m/>
    <s v="D"/>
    <s v="D"/>
    <s v="&lt;0.25"/>
    <m/>
    <s v="Contact - Animal - Other"/>
    <s v="33.b. Animal contact"/>
    <s v="Contact - Animal"/>
    <s v="Contact from object"/>
    <s v="Contact - Animal"/>
    <m/>
    <s v="Contact - Animal"/>
    <s v="Transformer"/>
    <s v="Line to Ground"/>
    <m/>
    <s v="Overhead"/>
    <x v="0"/>
    <s v="Transformer"/>
    <s v="Conductor"/>
    <s v="1008809971"/>
    <s v="     "/>
    <s v="Non-HFTD"/>
    <x v="0"/>
    <m/>
    <m/>
    <n v="39.489899999999999"/>
    <n v="-121.53400000000001"/>
    <s v="BUTTE"/>
    <s v="WYANDOTTE-1107"/>
    <m/>
    <m/>
    <s v="WYANDOTTE 1107CB"/>
    <x v="1"/>
    <m/>
    <s v="Herbaceous"/>
    <m/>
    <m/>
    <s v="No"/>
    <m/>
    <m/>
    <m/>
    <m/>
    <m/>
    <m/>
    <m/>
    <s v="N"/>
    <s v="N"/>
    <m/>
    <m/>
    <s v="     "/>
    <m/>
    <m/>
    <m/>
    <m/>
    <m/>
    <m/>
    <m/>
    <m/>
    <m/>
    <m/>
    <m/>
    <m/>
    <m/>
    <m/>
    <m/>
    <m/>
    <m/>
    <m/>
    <m/>
  </r>
  <r>
    <s v="20190807"/>
    <s v="     "/>
    <n v="43687"/>
    <s v="8/10"/>
    <x v="1"/>
    <m/>
    <s v="32"/>
    <n v="3"/>
    <s v="8"/>
    <x v="3"/>
    <n v="43687"/>
    <n v="0.80625000000000002"/>
    <s v="Wire on Ground, one phase. Notes indicate Jumper. Used Feeder # for asset."/>
    <s v="     "/>
    <s v="FAS"/>
    <m/>
    <s v="N"/>
    <x v="0"/>
    <s v="501688"/>
    <s v="19-0086588"/>
    <m/>
    <s v="T004722365"/>
    <n v="117743747"/>
    <m/>
    <s v="     "/>
    <x v="1"/>
    <s v="PG&amp;E"/>
    <m/>
    <m/>
    <m/>
    <s v="D"/>
    <s v="D"/>
    <s v="0.26-9.99"/>
    <m/>
    <s v="Equipment - PG&amp;E"/>
    <s v="34.b. Conductor damage or failure"/>
    <s v="Equipment - PG&amp;E"/>
    <s v="All types of equipment / facility failure"/>
    <s v="Conductor failure-all"/>
    <s v="Conductor - Primary"/>
    <m/>
    <m/>
    <s v="Line to Ground"/>
    <m/>
    <s v="Overhead"/>
    <x v="3"/>
    <s v="Conductor - Primary"/>
    <m/>
    <s v="152481106"/>
    <s v="     "/>
    <s v="Non-HFTD"/>
    <x v="0"/>
    <m/>
    <m/>
    <n v="35.696100000000001"/>
    <n v="-120.69799999999999"/>
    <s v="MONTEREY"/>
    <s v="SAN-ARDO-1102"/>
    <m/>
    <m/>
    <s v="SAN ARDO 110265604"/>
    <x v="0"/>
    <m/>
    <s v="Barren/Other"/>
    <m/>
    <m/>
    <s v="No"/>
    <m/>
    <m/>
    <m/>
    <m/>
    <m/>
    <m/>
    <m/>
    <s v="N"/>
    <s v="N"/>
    <m/>
    <m/>
    <s v="     "/>
    <m/>
    <m/>
    <m/>
    <m/>
    <m/>
    <m/>
    <m/>
    <m/>
    <m/>
    <m/>
    <m/>
    <m/>
    <m/>
    <m/>
    <m/>
    <m/>
    <m/>
    <m/>
    <m/>
  </r>
  <r>
    <s v="20200988"/>
    <s v="     "/>
    <n v="44053"/>
    <s v="8/10"/>
    <x v="1"/>
    <n v="0.9145833333333333"/>
    <s v="33"/>
    <n v="3"/>
    <s v="8"/>
    <x v="4"/>
    <n v="44053"/>
    <n v="0.91388888888888886"/>
    <s v="On August 10, 2020 at 2157 hours, a PG&amp;E troubleman was dispatched to the Kern Oil 1110 Distribution Circuit on McCray St in the city of Bakersfield and observed a small fence fire. Initial analysis indicates PG&amp;E equipment caused an ignition. Troubleman found a lightning arrestor flashed over causing an arc which resulted in a small fence fire in customers yard. The ensuing fire was less than one meter in size and was extinguished by Kern Fire Department. The responding troubleman created B tag for the damaged lightning arrestor to be replaced. "/>
    <s v="     "/>
    <s v="FAS"/>
    <m/>
    <s v="N"/>
    <x v="0"/>
    <s v="991075"/>
    <m/>
    <m/>
    <s v="T005032824"/>
    <n v="119596731"/>
    <m/>
    <s v="     "/>
    <x v="0"/>
    <s v="PG&amp;E"/>
    <m/>
    <s v="Other"/>
    <m/>
    <s v="D"/>
    <s v="D"/>
    <s v="&lt;3 meters of linear travel"/>
    <m/>
    <s v="Equipment - PG&amp;E"/>
    <s v="34.d. Lightning arrestor damage or failure"/>
    <s v="Equipment - PG&amp;E"/>
    <s v="All types of equipment / facility failure"/>
    <s v="Lightning arrestor failure"/>
    <s v="Lightning Arrestor"/>
    <m/>
    <m/>
    <m/>
    <m/>
    <s v="Overhead"/>
    <x v="3"/>
    <s v="Lightning Arrestor"/>
    <s v="Lightning arrester"/>
    <s v="Circuit ID: 252721110 Pole ID: 103231710"/>
    <s v="     "/>
    <s v="Non-HFTD"/>
    <x v="0"/>
    <m/>
    <m/>
    <n v="35.422800000000002"/>
    <n v="-119.03"/>
    <s v="Kern"/>
    <s v="KERN-OIL-1103"/>
    <m/>
    <n v="12000"/>
    <m/>
    <x v="0"/>
    <s v="Kern County FD"/>
    <s v="Urban"/>
    <m/>
    <m/>
    <s v="No"/>
    <m/>
    <m/>
    <m/>
    <m/>
    <m/>
    <m/>
    <m/>
    <s v="N"/>
    <s v="N"/>
    <m/>
    <m/>
    <s v="     "/>
    <m/>
    <m/>
    <m/>
    <m/>
    <m/>
    <m/>
    <m/>
    <m/>
    <m/>
    <m/>
    <m/>
    <m/>
    <m/>
    <m/>
    <m/>
    <m/>
    <m/>
    <m/>
    <m/>
  </r>
  <r>
    <s v="20200989"/>
    <s v="     "/>
    <n v="44053"/>
    <s v="8/10"/>
    <x v="1"/>
    <n v="0.9194444444444444"/>
    <s v="33"/>
    <n v="3"/>
    <s v="8"/>
    <x v="4"/>
    <n v="44053"/>
    <n v="0.88541666666666663"/>
    <s v="On August 10, 2020 at 2346 hours, PG&amp;E Troublemen patrolled the Manchester Manchester 1111 12kV Primary Overhead Distribution Circuit number 253921111 and the Manchester 1101 12kV Primary Underground Circuit 253921101, near East Austin Way in Fresno. They observed two of two blown at switch D4270, a bad cable between the switch D4269 and the transformer T2662, and a fire at the base of the pole at D4270. Initial analysis indicates the pole fire was caused by underground equipment failure. The Fresno Fire Department responded to and extinguished the fire. The 111-minute outage affected 65 customers. The line was returned to service on August 10, 2020. This ignition did not meet the reporting criteria, because it didn't burn material other than PG&amp;E assets and the fire was not greater than one linear meter. This information is preliminary."/>
    <s v="     "/>
    <s v="FAS"/>
    <m/>
    <s v="N"/>
    <x v="0"/>
    <m/>
    <s v="20-0081857"/>
    <m/>
    <s v="T005032826, T005032816, T005032818"/>
    <m/>
    <m/>
    <s v="     "/>
    <x v="0"/>
    <s v="PG&amp;E"/>
    <m/>
    <s v="Other"/>
    <m/>
    <s v="D"/>
    <s v="D"/>
    <s v="Structure-only"/>
    <m/>
    <s v="Equipment - PG&amp;E"/>
    <s v="34.o. Other"/>
    <s v="Equipment - PG&amp;E"/>
    <s v="All types of equipment / facility failure"/>
    <s v="Riser Failure"/>
    <s v="Riser"/>
    <m/>
    <m/>
    <s v="Line to Ground"/>
    <m/>
    <s v="Underground"/>
    <x v="3"/>
    <s v="Riser"/>
    <s v="Underground conductor"/>
    <s v="Circuit ID: 253921101, 253921111"/>
    <s v="     "/>
    <s v="Non-HFTD"/>
    <x v="0"/>
    <m/>
    <m/>
    <n v="36.795000000000002"/>
    <n v="-119.76600000000001"/>
    <s v="Fresno"/>
    <s v="MANCHESTER-1111"/>
    <m/>
    <n v="12000"/>
    <m/>
    <x v="0"/>
    <s v="Fresno FD"/>
    <s v="Urban"/>
    <m/>
    <m/>
    <s v="No"/>
    <m/>
    <m/>
    <m/>
    <m/>
    <m/>
    <m/>
    <m/>
    <s v="N"/>
    <s v="N"/>
    <m/>
    <m/>
    <s v="     "/>
    <m/>
    <m/>
    <m/>
    <m/>
    <m/>
    <m/>
    <m/>
    <m/>
    <m/>
    <m/>
    <m/>
    <m/>
    <m/>
    <m/>
    <m/>
    <m/>
    <m/>
    <m/>
    <m/>
  </r>
  <r>
    <s v="SAP20202424"/>
    <s v="     "/>
    <n v="44053"/>
    <s v="8/10"/>
    <x v="1"/>
    <m/>
    <s v="33"/>
    <n v="3"/>
    <s v="8"/>
    <x v="4"/>
    <n v="44051"/>
    <m/>
    <s v="16 Alexander Ave / 315 4th St in Sausalito; pole caught fire due to alumaform pot head arm blleding into pole; SB 5975"/>
    <s v="     "/>
    <s v="SAP"/>
    <n v="44580"/>
    <s v="Y"/>
    <x v="0"/>
    <s v="984385"/>
    <s v="20-0081199"/>
    <m/>
    <s v="T005031039"/>
    <n v="119579106"/>
    <m/>
    <s v="     "/>
    <x v="0"/>
    <s v="PG&amp;E"/>
    <m/>
    <m/>
    <m/>
    <s v="D"/>
    <m/>
    <s v="Structure-PG&amp;E only"/>
    <m/>
    <s v="Equipment - PG&amp;E"/>
    <s v="34.o. Other"/>
    <s v="Equipment - PG&amp;E"/>
    <s v="Equipment failure - Other"/>
    <s v="Equipment failure - Other"/>
    <s v="Pole"/>
    <m/>
    <m/>
    <s v="Force Out"/>
    <s v="Yes"/>
    <s v="Overhead"/>
    <x v="0"/>
    <s v="Pole"/>
    <m/>
    <s v="102246772"/>
    <s v="     "/>
    <s v="Non-HFTD"/>
    <x v="0"/>
    <m/>
    <m/>
    <n v="37.850499999999997"/>
    <n v="-122.483"/>
    <s v="Marin"/>
    <s v="SAUSALITO-1101"/>
    <m/>
    <m/>
    <m/>
    <x v="0"/>
    <m/>
    <m/>
    <m/>
    <m/>
    <s v="No"/>
    <m/>
    <m/>
    <m/>
    <m/>
    <m/>
    <m/>
    <m/>
    <s v="N"/>
    <s v="N"/>
    <m/>
    <m/>
    <s v="     "/>
    <m/>
    <m/>
    <m/>
    <m/>
    <m/>
    <m/>
    <m/>
    <m/>
    <m/>
    <m/>
    <m/>
    <m/>
    <m/>
    <m/>
    <m/>
    <m/>
    <m/>
    <m/>
    <m/>
  </r>
  <r>
    <s v="SAP20202427"/>
    <s v="     "/>
    <n v="44053"/>
    <s v="8/10"/>
    <x v="1"/>
    <m/>
    <s v="33"/>
    <n v="3"/>
    <s v="8"/>
    <x v="4"/>
    <n v="44051"/>
    <m/>
    <s v="24025 Whitesbridge Rd in Kerman; broken connector; wire down; pole fire"/>
    <s v="     "/>
    <s v="SAP"/>
    <n v="44580"/>
    <s v="Y"/>
    <x v="0"/>
    <s v="984514"/>
    <s v="N/A"/>
    <m/>
    <s v="T005031104"/>
    <n v="119579589"/>
    <m/>
    <s v="     "/>
    <x v="0"/>
    <s v="PG&amp;E"/>
    <m/>
    <m/>
    <m/>
    <s v="D"/>
    <m/>
    <s v="Structure-PG&amp;E only"/>
    <m/>
    <s v="Equipment - PG&amp;E"/>
    <s v="34.m. Connection device damage or failure"/>
    <s v="Equipment - PG&amp;E"/>
    <s v="Splice/Clamp/Connector"/>
    <s v="Splice/Clamp/Connector"/>
    <s v="Pole"/>
    <m/>
    <m/>
    <m/>
    <s v="No"/>
    <s v="Overhead"/>
    <x v="0"/>
    <s v="Pole"/>
    <m/>
    <s v="100634030"/>
    <s v="     "/>
    <s v="Non-HFTD"/>
    <x v="0"/>
    <m/>
    <m/>
    <n v="36.7273"/>
    <n v="-120.232"/>
    <s v="Fresno"/>
    <s v="BIOLA-1103"/>
    <m/>
    <m/>
    <m/>
    <x v="0"/>
    <m/>
    <m/>
    <m/>
    <m/>
    <s v="No"/>
    <m/>
    <m/>
    <m/>
    <m/>
    <m/>
    <m/>
    <m/>
    <s v="N"/>
    <s v="N"/>
    <m/>
    <m/>
    <s v="     "/>
    <m/>
    <m/>
    <m/>
    <m/>
    <m/>
    <m/>
    <m/>
    <m/>
    <m/>
    <m/>
    <m/>
    <m/>
    <m/>
    <m/>
    <m/>
    <m/>
    <m/>
    <m/>
    <m/>
  </r>
  <r>
    <s v="20140130"/>
    <s v="     "/>
    <n v="41862"/>
    <s v="8/11"/>
    <x v="1"/>
    <n v="0.60763888888888884"/>
    <s v="33"/>
    <n v="3"/>
    <s v="8"/>
    <x v="7"/>
    <n v="41862"/>
    <n v="0.60763888888888884"/>
    <m/>
    <s v="     "/>
    <m/>
    <m/>
    <s v="N"/>
    <x v="0"/>
    <m/>
    <m/>
    <m/>
    <m/>
    <m/>
    <m/>
    <s v="     "/>
    <x v="1"/>
    <s v="PG&amp;E"/>
    <m/>
    <s v="Vegetation"/>
    <m/>
    <s v="T"/>
    <m/>
    <s v="&lt;0.25"/>
    <s v="Square Feet: ; Acreage: "/>
    <s v="Contact - Animal - Other"/>
    <s v="33.b. Animal contact"/>
    <s v="Contact - Animal"/>
    <s v="All types of equipment / facility failure"/>
    <s v="Contact - Animal"/>
    <m/>
    <s v="Contact - Animal"/>
    <s v="Other"/>
    <m/>
    <s v=" "/>
    <s v="Overhead"/>
    <x v="4"/>
    <s v="Other"/>
    <m/>
    <s v="Twr 022/146"/>
    <s v="     "/>
    <s v="Non-HFTD"/>
    <x v="0"/>
    <n v="280"/>
    <m/>
    <n v="39.672499999999999"/>
    <n v="-121.498"/>
    <s v="Butte"/>
    <s v="POE-RIO-OSO-230"/>
    <s v="ETL.5540"/>
    <n v="230000"/>
    <s v="N/A"/>
    <x v="0"/>
    <m/>
    <s v="Hardwood Woodland"/>
    <m/>
    <m/>
    <s v="Yes"/>
    <m/>
    <m/>
    <m/>
    <m/>
    <m/>
    <m/>
    <m/>
    <s v="N"/>
    <s v="Y"/>
    <s v="201408101800"/>
    <s v="201408121524"/>
    <s v="     "/>
    <m/>
    <m/>
    <m/>
    <m/>
    <m/>
    <m/>
    <m/>
    <m/>
    <m/>
    <m/>
    <m/>
    <m/>
    <m/>
    <m/>
    <m/>
    <m/>
    <m/>
    <m/>
    <m/>
  </r>
  <r>
    <s v="20140129"/>
    <s v="     "/>
    <n v="41862"/>
    <s v="8/11"/>
    <x v="1"/>
    <n v="0.39097222222222222"/>
    <s v="33"/>
    <n v="3"/>
    <s v="8"/>
    <x v="7"/>
    <n v="41862"/>
    <n v="0.39097222222222222"/>
    <s v="LIVE TREE FELL BROKE 2 POLES &amp; X-ARM ON 3RD"/>
    <s v="     "/>
    <m/>
    <m/>
    <s v="N"/>
    <x v="0"/>
    <s v="1064253"/>
    <s v="14-0050233"/>
    <m/>
    <m/>
    <n v="108859829"/>
    <m/>
    <s v="     "/>
    <x v="1"/>
    <s v="PG&amp;E"/>
    <m/>
    <s v="Vegetation"/>
    <m/>
    <s v="D"/>
    <m/>
    <s v="0.26-9.99"/>
    <s v="Square Feet: ; Acreage: 0.5"/>
    <s v="Vegetation"/>
    <s v="33.a. Veg. contact"/>
    <s v="Vegetation"/>
    <s v="All types of equipment / facility failure"/>
    <s v="Contact - Vegetation"/>
    <m/>
    <s v="Contact - Vegetation"/>
    <s v="Conductor"/>
    <s v="Line to Ground"/>
    <s v=" "/>
    <s v="Overhead"/>
    <x v="3"/>
    <s v="Conductor"/>
    <m/>
    <s v="2 SPAN LOADSIDE FCO 20835"/>
    <s v="     "/>
    <s v="Non-HFTD"/>
    <x v="0"/>
    <n v="348"/>
    <m/>
    <n v="37.911799999999999"/>
    <n v="-120.349"/>
    <s v="Tuolumne"/>
    <s v="CURTIS-1703"/>
    <s v="163351703"/>
    <n v="17000"/>
    <s v="CURTIS 170384944"/>
    <x v="1"/>
    <s v="Cal Fire Dept"/>
    <s v="Herbaceous"/>
    <m/>
    <m/>
    <s v="No"/>
    <m/>
    <m/>
    <m/>
    <m/>
    <m/>
    <m/>
    <m/>
    <s v="N"/>
    <s v="Y"/>
    <s v="201408101800"/>
    <s v="201408121002"/>
    <s v="     "/>
    <m/>
    <m/>
    <s v="Aug 12 2014 12:00AM"/>
    <s v="TrunkFail"/>
    <s v="Green 3 stem Live Oak.  1 Stem split approx 4 feet from ground leaving other stems.  Some included bark but not significant, no signs of rot or decay.  Removed 2nd spar in ensure safety of lines.  Third spar will fall away from lines.  Down power line caused a 0.5 acre fire.  No structure or injures.  3 Cal Fire trucks responded. No air support."/>
    <s v="OAKL"/>
    <s v="45"/>
    <s v="38"/>
    <s v="8"/>
    <s v="Moderate"/>
    <s v="None"/>
    <s v="N"/>
    <s v="1"/>
    <m/>
    <s v="Hillside"/>
    <s v="B"/>
    <s v="CrossArm"/>
    <s v="BareWire"/>
    <s v="1"/>
  </r>
  <r>
    <s v="MIA20158259"/>
    <s v="     "/>
    <n v="42227"/>
    <s v="8/11"/>
    <x v="1"/>
    <n v="0.24645833333333333"/>
    <s v="33"/>
    <n v="3"/>
    <s v="8"/>
    <x v="2"/>
    <n v="42227"/>
    <n v="0.24583333333333332"/>
    <s v="Notification reports pole fire, took off line. "/>
    <s v="     "/>
    <s v="FAS"/>
    <n v="44257"/>
    <s v="Y"/>
    <x v="0"/>
    <s v="1286328"/>
    <s v="N/A"/>
    <m/>
    <s v="T003462046"/>
    <n v="110569807"/>
    <m/>
    <s v="     "/>
    <x v="0"/>
    <s v="PG&amp;E"/>
    <m/>
    <m/>
    <m/>
    <s v="D"/>
    <m/>
    <s v="Structure-PG&amp;E only"/>
    <m/>
    <s v="Equipment - PG&amp;E"/>
    <s v="34.o. Other"/>
    <s v="Equipment - PG&amp;E"/>
    <s v="All types of equipment / facility failure"/>
    <s v="Equipment failure - Other"/>
    <s v="Capacitor Bank"/>
    <m/>
    <m/>
    <m/>
    <s v="No"/>
    <s v="Overhead"/>
    <x v="0"/>
    <m/>
    <m/>
    <s v="14692101"/>
    <s v="     "/>
    <s v="Non-HFTD"/>
    <x v="0"/>
    <m/>
    <m/>
    <n v="37.785699999999999"/>
    <n v="-121.97"/>
    <s v="Contra Costa"/>
    <s v="RESEARCH-2101"/>
    <m/>
    <n v="21000"/>
    <m/>
    <x v="0"/>
    <m/>
    <s v="Urban"/>
    <m/>
    <m/>
    <s v="No"/>
    <m/>
    <m/>
    <m/>
    <m/>
    <m/>
    <m/>
    <m/>
    <s v="N"/>
    <s v="N"/>
    <m/>
    <m/>
    <s v="     "/>
    <m/>
    <m/>
    <m/>
    <m/>
    <m/>
    <m/>
    <m/>
    <m/>
    <m/>
    <m/>
    <m/>
    <m/>
    <m/>
    <m/>
    <m/>
    <m/>
    <m/>
    <m/>
    <m/>
  </r>
  <r>
    <s v="20150270"/>
    <s v="     "/>
    <n v="42227"/>
    <s v="8/11"/>
    <x v="1"/>
    <n v="0.18472222222222223"/>
    <s v="33"/>
    <n v="3"/>
    <s v="8"/>
    <x v="2"/>
    <n v="42227"/>
    <n v="0.18472222222222223"/>
    <s v="CAR POLE POLE BROKEN WIRE DOWN AT SSD 75861. SW LOG 15-54211. ASSISTED TECH CALINDER. CHP CAR POLE NCIC NO 9735."/>
    <s v="     "/>
    <m/>
    <m/>
    <s v="N"/>
    <x v="0"/>
    <s v="1286322"/>
    <s v="15-0054211"/>
    <m/>
    <m/>
    <m/>
    <m/>
    <s v="     "/>
    <x v="1"/>
    <s v="PG&amp;E"/>
    <m/>
    <s v="Vegetation"/>
    <m/>
    <s v="D"/>
    <m/>
    <s v="&lt;0.25"/>
    <s v="Square Feet: ; Acreage: "/>
    <s v="Contact - 3rd Party"/>
    <s v="33.d. Vehicle contact"/>
    <s v="Contact - 3rd Party"/>
    <s v="All types of equipment / facility failure"/>
    <s v="Contact - Vehicle"/>
    <m/>
    <s v="Contact - Vehicle"/>
    <s v="Pole"/>
    <s v="Line to Ground"/>
    <s v="0"/>
    <s v="Overhead"/>
    <x v="3"/>
    <s v="Conductor"/>
    <m/>
    <s v="101728045"/>
    <s v="     "/>
    <s v="Non-HFTD"/>
    <x v="0"/>
    <m/>
    <m/>
    <n v="36.128900000000002"/>
    <n v="-121.015"/>
    <s v="Monterey"/>
    <s v="SAN-ARDO-1102"/>
    <s v="182191102"/>
    <n v="12000"/>
    <s v="SAN ARDO 1102502"/>
    <x v="0"/>
    <s v="unknown"/>
    <s v="Herbaceous"/>
    <m/>
    <m/>
    <s v="No"/>
    <m/>
    <m/>
    <m/>
    <m/>
    <m/>
    <m/>
    <m/>
    <s v="N"/>
    <s v="N"/>
    <m/>
    <m/>
    <s v="     "/>
    <m/>
    <m/>
    <m/>
    <m/>
    <m/>
    <m/>
    <m/>
    <m/>
    <m/>
    <m/>
    <m/>
    <m/>
    <m/>
    <m/>
    <m/>
    <m/>
    <m/>
    <m/>
    <m/>
  </r>
  <r>
    <s v="20160232"/>
    <s v="     "/>
    <n v="42593"/>
    <s v="8/11"/>
    <x v="1"/>
    <n v="0.91319444444444442"/>
    <s v="33"/>
    <n v="3"/>
    <s v="8"/>
    <x v="6"/>
    <n v="42593"/>
    <n v="0.91319444444444442"/>
    <s v="0"/>
    <s v="     "/>
    <m/>
    <m/>
    <s v="N"/>
    <x v="0"/>
    <s v="1525135"/>
    <s v="16-0056781"/>
    <m/>
    <m/>
    <m/>
    <m/>
    <s v="     "/>
    <x v="1"/>
    <s v="PG&amp;E"/>
    <m/>
    <s v="Vegetation"/>
    <m/>
    <s v="D"/>
    <m/>
    <s v="&lt;3 meters of linear travel"/>
    <s v="Square Feet: ; Acreage: "/>
    <s v="Vegetation"/>
    <s v="33.a. Veg. contact"/>
    <s v="Vegetation"/>
    <s v="All types of equipment / facility failure"/>
    <s v="Contact - Vegetation"/>
    <m/>
    <s v="Contact - Vegetation"/>
    <s v="Conductor"/>
    <s v="Force Out"/>
    <s v="VERIZON CALIFORNIA I"/>
    <s v="Overhead"/>
    <x v="3"/>
    <s v="Conductor"/>
    <m/>
    <s v="102180749"/>
    <s v="     "/>
    <s v="Non-HFTD"/>
    <x v="0"/>
    <n v="162"/>
    <m/>
    <n v="39.717500000000001"/>
    <n v="-123.337"/>
    <s v="Mendocino"/>
    <s v="COVELO-1101"/>
    <s v="43061101"/>
    <n v="12000"/>
    <s v="COVELO 1101112804"/>
    <x v="0"/>
    <s v="Cal Fire"/>
    <s v="Hardwood Forest"/>
    <m/>
    <m/>
    <s v="No"/>
    <m/>
    <m/>
    <m/>
    <m/>
    <m/>
    <m/>
    <m/>
    <s v="N"/>
    <s v="N"/>
    <m/>
    <m/>
    <s v="     "/>
    <s v="39.71758700"/>
    <s v="-123.33543600"/>
    <s v="Aug 12 2016 12:00AM"/>
    <s v="TrunkFail"/>
    <s v="A green Live Oak failed 10 feet above the base and hit another Live Oak that then fell into the lines."/>
    <s v="OAKL"/>
    <s v="45"/>
    <s v="19"/>
    <s v="20"/>
    <s v="Slight"/>
    <s v="None"/>
    <s v="N"/>
    <s v="1"/>
    <m/>
    <s v="Plain"/>
    <s v="A"/>
    <s v="CrossArm"/>
    <s v="BareWire"/>
    <s v="0"/>
  </r>
  <r>
    <s v="20160231"/>
    <s v="     "/>
    <n v="42593"/>
    <s v="8/11"/>
    <x v="1"/>
    <n v="0.83194444444444449"/>
    <s v="33"/>
    <n v="3"/>
    <s v="8"/>
    <x v="6"/>
    <n v="42593"/>
    <n v="0.83194444444444449"/>
    <s v="CALLED ON CALL FOR CREW TO MAKE REPAIRS"/>
    <s v="     "/>
    <m/>
    <m/>
    <s v="N"/>
    <x v="0"/>
    <s v="1525111"/>
    <s v="16-0056775"/>
    <m/>
    <m/>
    <m/>
    <m/>
    <s v="     "/>
    <x v="1"/>
    <s v="PG&amp;E"/>
    <m/>
    <s v="Vegetation"/>
    <m/>
    <s v="D"/>
    <m/>
    <s v="&lt;0.25"/>
    <s v="Square Feet: ; Acreage: "/>
    <s v="Vegetation"/>
    <s v="33.a. Veg. contact"/>
    <s v="Vegetation"/>
    <s v="All types of equipment / facility failure"/>
    <s v="Contact - Vegetation"/>
    <m/>
    <s v="Contact - Vegetation"/>
    <s v="Conductor"/>
    <s v="Line to Ground"/>
    <s v="VERIZON CALIFORNIA I"/>
    <s v="Overhead"/>
    <x v="3"/>
    <s v="Conductor"/>
    <m/>
    <s v="100774692"/>
    <s v="     "/>
    <s v="Non-HFTD"/>
    <x v="0"/>
    <m/>
    <m/>
    <n v="36.737000000000002"/>
    <n v="-119.44799999999999"/>
    <s v="Fresno"/>
    <s v="TIVY-VALLEY-1106"/>
    <s v="252941106"/>
    <n v="12000"/>
    <s v="TIVY VALLEY 1106CB"/>
    <x v="0"/>
    <s v="Fresno County FD"/>
    <s v="Agriculture"/>
    <m/>
    <m/>
    <s v="No"/>
    <m/>
    <m/>
    <m/>
    <m/>
    <m/>
    <m/>
    <m/>
    <s v="N"/>
    <s v="N"/>
    <m/>
    <m/>
    <s v="     "/>
    <s v="36.73658000"/>
    <s v="-119.44843000"/>
    <s v="Aug 12 2016 12:00AM"/>
    <s v="BranchFail"/>
    <s v="TREE IS HEALTHY. A LIMB WITH NO DECAY PRESENT ON LIMB OR AT BREAK POINT BROKE OUT AND DROPPED ONTO THE PRIMARY LINES.  TREE IS IN COMPLIANCE BUT WILL DO SOME TRIMMING TO REMOVE OVER HANGING LIMBS THAT ARE LONG AND HEAVY. CONFIRM LINE ON GROUND"/>
    <s v="PECA"/>
    <s v="60"/>
    <s v="28"/>
    <s v="40"/>
    <s v="Slight"/>
    <s v="None"/>
    <s v="N"/>
    <s v="1"/>
    <m/>
    <s v="Valley"/>
    <s v="D"/>
    <s v="CrossArm"/>
    <s v="BareWire"/>
    <s v="2"/>
  </r>
  <r>
    <s v="20160230"/>
    <s v="     "/>
    <n v="42593"/>
    <s v="8/11"/>
    <x v="1"/>
    <n v="0.1736111111111111"/>
    <s v="33"/>
    <n v="3"/>
    <s v="8"/>
    <x v="6"/>
    <n v="42593"/>
    <m/>
    <s v="Wire down sent ec tag &amp; mat. on TR7524907"/>
    <s v="     "/>
    <m/>
    <m/>
    <s v="N"/>
    <x v="0"/>
    <s v="1524614"/>
    <s v="16-0056422"/>
    <m/>
    <m/>
    <m/>
    <m/>
    <s v="     "/>
    <x v="1"/>
    <s v="PG&amp;E"/>
    <m/>
    <s v="Vegetation"/>
    <m/>
    <s v="D"/>
    <m/>
    <s v="0.26-9.99"/>
    <s v="Square Feet: ; Acreage: "/>
    <s v="Equipment - PG&amp;E"/>
    <s v="34.b. Conductor damage or failure"/>
    <s v="Equipment - PG&amp;E"/>
    <s v="All types of equipment / facility failure"/>
    <s v="Conductor"/>
    <s v="Conductor"/>
    <m/>
    <m/>
    <s v="Line to Ground"/>
    <m/>
    <s v="Overhead"/>
    <x v="3"/>
    <s v="Conductor"/>
    <m/>
    <s v="100021159"/>
    <s v="     "/>
    <s v="Non-HFTD"/>
    <x v="0"/>
    <m/>
    <m/>
    <n v="38.9803"/>
    <n v="-121.41500000000001"/>
    <s v="Placer"/>
    <s v="WHEATLAND-1104"/>
    <s v="152811104"/>
    <n v="12000"/>
    <s v="WHEATLAND 1104CB"/>
    <x v="0"/>
    <s v="Cal Fire"/>
    <s v="Agriculture"/>
    <m/>
    <m/>
    <s v="No"/>
    <m/>
    <m/>
    <m/>
    <m/>
    <m/>
    <m/>
    <m/>
    <s v="N"/>
    <s v="N"/>
    <m/>
    <m/>
    <s v="     "/>
    <m/>
    <m/>
    <m/>
    <m/>
    <m/>
    <m/>
    <m/>
    <m/>
    <m/>
    <m/>
    <m/>
    <m/>
    <m/>
    <m/>
    <m/>
    <m/>
    <m/>
    <m/>
    <m/>
  </r>
  <r>
    <s v="MIA20174448"/>
    <s v="     "/>
    <n v="42958"/>
    <s v="8/11"/>
    <x v="1"/>
    <n v="0.33049768518518519"/>
    <s v="32"/>
    <n v="3"/>
    <s v="8"/>
    <x v="0"/>
    <n v="42958"/>
    <n v="0.3298611111111111"/>
    <s v="2928 GRAPEVINE GULCH RD (XST Beaver Rd) in Ione; blown transformer due to goose, started veg fire"/>
    <s v="     "/>
    <s v="FAS"/>
    <n v="44245"/>
    <s v="Y"/>
    <x v="0"/>
    <s v="1850308"/>
    <s v="N/A"/>
    <m/>
    <s v="T004106159"/>
    <m/>
    <m/>
    <s v="     "/>
    <x v="1"/>
    <s v="PG&amp;E"/>
    <m/>
    <m/>
    <m/>
    <s v="D"/>
    <m/>
    <s v="0.26-9.99"/>
    <m/>
    <s v="Contact - Animal - Bird"/>
    <s v="33.b. Animal contact"/>
    <s v="Contact - Bird"/>
    <s v="Contact from object"/>
    <s v="Contact - Animal"/>
    <m/>
    <s v="Contact - Animal"/>
    <s v="Conductor"/>
    <m/>
    <s v="No"/>
    <s v="Overhead"/>
    <x v="0"/>
    <m/>
    <m/>
    <s v="163341103"/>
    <s v="     "/>
    <s v="Non-HFTD"/>
    <x v="0"/>
    <m/>
    <m/>
    <n v="38.265599999999999"/>
    <n v="-120.97499999999999"/>
    <s v="Amador"/>
    <s v="CLAY-1103"/>
    <s v="163341103"/>
    <n v="11000"/>
    <m/>
    <x v="0"/>
    <s v="Camino"/>
    <s v="Herbaceous"/>
    <m/>
    <m/>
    <s v="No"/>
    <m/>
    <m/>
    <m/>
    <m/>
    <m/>
    <m/>
    <m/>
    <s v="N"/>
    <s v="N"/>
    <m/>
    <m/>
    <s v="     "/>
    <m/>
    <m/>
    <m/>
    <m/>
    <m/>
    <m/>
    <m/>
    <m/>
    <m/>
    <m/>
    <m/>
    <m/>
    <m/>
    <m/>
    <m/>
    <m/>
    <m/>
    <m/>
    <m/>
  </r>
  <r>
    <s v="20170278"/>
    <s v="     "/>
    <n v="42958"/>
    <s v="8/11"/>
    <x v="1"/>
    <m/>
    <s v="32"/>
    <n v="3"/>
    <s v="8"/>
    <x v="0"/>
    <n v="42958"/>
    <n v="0.3298611111111111"/>
    <s v="FND DEAD GOOSE MID SPAN OF D.E. POLE @ MTR# 1005715523 CDF ONSITE SMALL DRY GRASS FIRE 1.38 ACRES NO DAMAGE SEEN. NOTIFIED IR EXPRESS LINE MADE BIRD REPORT. NOTIFIED JACKSON SUPERVISOR."/>
    <s v="     "/>
    <m/>
    <m/>
    <s v="N"/>
    <x v="0"/>
    <s v="1850308"/>
    <s v="17-0070265"/>
    <m/>
    <m/>
    <m/>
    <m/>
    <s v="     "/>
    <x v="1"/>
    <s v="PG&amp;E"/>
    <m/>
    <s v="Vegetation"/>
    <m/>
    <s v="D"/>
    <m/>
    <s v="0.26-9.99"/>
    <s v="Square Feet: ; Acreage: 1.4"/>
    <s v="Contact - Animal - Bird"/>
    <s v="33.b. Animal contact"/>
    <s v="Contact - Bird"/>
    <s v="All types of equipment / facility failure"/>
    <s v="Contact - Animal"/>
    <m/>
    <s v="Contact - Animal"/>
    <s v="Conductor"/>
    <s v="None"/>
    <s v="None"/>
    <s v="Overhead"/>
    <x v="3"/>
    <s v="Conductor"/>
    <m/>
    <s v="101253880"/>
    <s v="     "/>
    <s v="Non-HFTD"/>
    <x v="0"/>
    <m/>
    <m/>
    <n v="38.264899999999997"/>
    <n v="-120.97499999999999"/>
    <s v="Amador"/>
    <s v="CLAY-1103"/>
    <s v="163341103"/>
    <n v="12000"/>
    <s v="CLAY 110314674"/>
    <x v="0"/>
    <s v="Cal Fire"/>
    <s v="Herbaceous"/>
    <m/>
    <m/>
    <s v="No"/>
    <m/>
    <m/>
    <m/>
    <m/>
    <m/>
    <m/>
    <m/>
    <s v="N"/>
    <s v="N"/>
    <m/>
    <m/>
    <s v="     "/>
    <m/>
    <m/>
    <m/>
    <m/>
    <m/>
    <m/>
    <m/>
    <m/>
    <m/>
    <m/>
    <m/>
    <m/>
    <m/>
    <m/>
    <m/>
    <m/>
    <m/>
    <m/>
    <m/>
  </r>
  <r>
    <s v="20180658"/>
    <s v="     "/>
    <n v="43323"/>
    <s v="8/11"/>
    <x v="1"/>
    <n v="0.76249999999999996"/>
    <s v="32"/>
    <n v="3"/>
    <s v="8"/>
    <x v="1"/>
    <n v="43323"/>
    <n v="0.76249999999999996"/>
    <s v="Cause unknown."/>
    <s v="     "/>
    <s v="FAS"/>
    <m/>
    <s v="N"/>
    <x v="0"/>
    <s v="153702"/>
    <s v="18-0069000"/>
    <m/>
    <m/>
    <m/>
    <m/>
    <s v="     "/>
    <x v="0"/>
    <s v="PG&amp;E"/>
    <m/>
    <m/>
    <m/>
    <s v="D"/>
    <m/>
    <s v="100 + Acres"/>
    <m/>
    <s v="Equipment - PG&amp;E"/>
    <s v="34.f. Pole damage or failure"/>
    <s v="Equipment - PG&amp;E"/>
    <s v="All types of equipment / facility failure"/>
    <s v="Pole"/>
    <s v="Pole"/>
    <m/>
    <m/>
    <s v="Force Out"/>
    <m/>
    <s v="Overhead"/>
    <x v="3"/>
    <s v="Pole"/>
    <m/>
    <s v="573"/>
    <s v="     "/>
    <s v="Non-HFTD"/>
    <x v="0"/>
    <m/>
    <m/>
    <n v="36.010899999999999"/>
    <n v="-120.833"/>
    <s v="Monterey"/>
    <s v="OILFIELDS-1102"/>
    <s v="182391102"/>
    <n v="11000"/>
    <s v="OILFIELDS 110441992"/>
    <x v="0"/>
    <m/>
    <s v="Highly Rural"/>
    <m/>
    <m/>
    <s v="No"/>
    <s v="100"/>
    <m/>
    <m/>
    <m/>
    <m/>
    <m/>
    <m/>
    <s v="N"/>
    <s v="N"/>
    <m/>
    <m/>
    <s v="     "/>
    <m/>
    <m/>
    <m/>
    <m/>
    <m/>
    <m/>
    <m/>
    <m/>
    <m/>
    <m/>
    <m/>
    <m/>
    <m/>
    <m/>
    <m/>
    <m/>
    <m/>
    <m/>
    <m/>
  </r>
  <r>
    <s v="20180657"/>
    <s v="     "/>
    <n v="43323"/>
    <s v="8/11"/>
    <x v="1"/>
    <n v="0.70694444444444449"/>
    <s v="32"/>
    <n v="3"/>
    <s v="8"/>
    <x v="1"/>
    <n v="43323"/>
    <n v="0.70694444444444449"/>
    <s v="ILIS cause - &quot;Vegetation, Tree - fell into line&quot;"/>
    <s v="     "/>
    <s v="FAS"/>
    <m/>
    <s v="N"/>
    <x v="0"/>
    <s v="153660"/>
    <s v="18-0069021"/>
    <m/>
    <m/>
    <m/>
    <m/>
    <s v="     "/>
    <x v="1"/>
    <s v="PG&amp;E"/>
    <m/>
    <m/>
    <m/>
    <s v="D"/>
    <m/>
    <s v="&lt;0.25"/>
    <m/>
    <s v="Vegetation"/>
    <s v="33.a. Veg. contact"/>
    <s v="Vegetation"/>
    <s v="Contact from object"/>
    <s v="Vegetation"/>
    <m/>
    <s v="Contact - Vegetation"/>
    <s v="Conductor"/>
    <s v="Line to Ground"/>
    <m/>
    <s v="Overhead"/>
    <x v="3"/>
    <m/>
    <m/>
    <s v="67693"/>
    <s v="     "/>
    <s v="Non-HFTD"/>
    <x v="0"/>
    <n v="320"/>
    <m/>
    <n v="38.194299999999998"/>
    <n v="-120.676"/>
    <s v="Calaveras"/>
    <s v="CALAVERAS-CEMENT-1101"/>
    <s v="162211101"/>
    <n v="11000"/>
    <s v="CALAVERAS CEMENT 1101CB"/>
    <x v="0"/>
    <m/>
    <s v="Hardwood Woodland"/>
    <m/>
    <m/>
    <s v="No"/>
    <m/>
    <m/>
    <m/>
    <m/>
    <m/>
    <m/>
    <m/>
    <s v="N"/>
    <s v="N"/>
    <m/>
    <m/>
    <s v="     "/>
    <s v="38.19524700"/>
    <s v="-120.67578100"/>
    <s v="Aug 14 2018 12:00AM"/>
    <s v="BranchFail"/>
    <s v="FREMONT COTTONWOOD IN CREEK/DRAINAGE BELOW RD. TREE IS MATURE, BUT LIMB SPLIT 3 ABOVE COLLAR WITH NO DEFECTS IN LIMB- SOLID WOOD SPLIT. NO DEFECTS IN BASE."/>
    <s v="COTT"/>
    <s v="86"/>
    <s v="36"/>
    <s v="37"/>
    <s v="Slight"/>
    <s v="Slight"/>
    <s v="N"/>
    <s v="1"/>
    <m/>
    <s v="Creek"/>
    <s v="A"/>
    <s v="CrossArm"/>
    <s v="BareWire"/>
    <s v="2"/>
  </r>
  <r>
    <s v="20190813"/>
    <s v="     "/>
    <n v="43688"/>
    <s v="8/11"/>
    <x v="1"/>
    <m/>
    <s v="33"/>
    <n v="3"/>
    <s v="8"/>
    <x v="3"/>
    <m/>
    <m/>
    <s v="Tman Notes: D SVC ON GRND, CAL FIRE ONSITE, DISCONN SVC, REMOVED MTR, TAGGED FOR EVID, UNKN CAUSE, CUST STATES LIGHTNING IN AREA PREVIOUS, APPROX 6 ACRE VEG FIRE, 2 STRUCTURES PER CAL FIRE, TANNER FITZGERALD CAL FIRE IN COMM, 530-321-0378. Obtained Fas tag. Added Meter number. Unk cause/Failure drivers.Unk Prem OIS number not valid. Photos of structure fire. ** customer states there was lightning in the area whicih could be a possible cause**"/>
    <s v="     "/>
    <s v="FAS"/>
    <m/>
    <s v="N"/>
    <x v="0"/>
    <m/>
    <m/>
    <m/>
    <s v="T004722719"/>
    <n v="0"/>
    <m/>
    <s v="     "/>
    <x v="1"/>
    <s v="PG&amp;E"/>
    <m/>
    <m/>
    <m/>
    <s v="D"/>
    <s v="D"/>
    <s v="0.26-9.99"/>
    <m/>
    <s v="Unknown"/>
    <s v="40.a. Unknown"/>
    <s v="Unknown"/>
    <m/>
    <m/>
    <m/>
    <m/>
    <m/>
    <m/>
    <m/>
    <s v="Overhead"/>
    <x v="3"/>
    <s v="Other"/>
    <s v="Service Drop"/>
    <s v="1010028782"/>
    <s v="     "/>
    <s v="Non-HFTD"/>
    <x v="0"/>
    <m/>
    <m/>
    <n v="39.624299999999998"/>
    <n v="-122.19499999999999"/>
    <s v="GLENN"/>
    <s v="LOGAN-CREEK-1102"/>
    <m/>
    <m/>
    <m/>
    <x v="0"/>
    <m/>
    <s v="Urban"/>
    <m/>
    <m/>
    <s v="No"/>
    <m/>
    <m/>
    <m/>
    <m/>
    <m/>
    <m/>
    <m/>
    <s v="N"/>
    <s v="N"/>
    <m/>
    <m/>
    <s v="     "/>
    <m/>
    <m/>
    <m/>
    <m/>
    <m/>
    <m/>
    <m/>
    <m/>
    <m/>
    <m/>
    <m/>
    <m/>
    <m/>
    <m/>
    <m/>
    <m/>
    <m/>
    <m/>
    <m/>
  </r>
  <r>
    <s v="20200992"/>
    <s v="     "/>
    <n v="44054"/>
    <s v="8/11"/>
    <x v="1"/>
    <n v="0.9916666666666667"/>
    <s v="33"/>
    <n v="3"/>
    <s v="8"/>
    <x v="4"/>
    <n v="44054"/>
    <n v="0.98541666666666672"/>
    <s v="On August 12, 2020 at 0039 hours, a PG&amp;E Troubleman patrolled the Hollister 2105 12kV Distribution Circuit number 182492105, to investigate an outage near Panoche Road in Paicines (Hollister). He observed one phase of fuse 4693 in an open position, a grass fire, and a bird was found at mid-span. Initial analysis indicates the ignition was due to aviary contact with PG&amp;E equipment. The suspected hawk was found dead mid-span, as a result of electrocution upon collision with our PG&amp;E assets. The hawk was left unburied at the site. Cal Fire responded to and extinguished the fire. The 121-minute outage affected 63 customers. All the repairs were completed and the line was returned to service on August 12, 2020. This information is preliminary."/>
    <s v="     "/>
    <s v="FAS"/>
    <m/>
    <s v="N"/>
    <x v="0"/>
    <s v="993413"/>
    <s v="20-0082376"/>
    <m/>
    <s v="T005033731"/>
    <m/>
    <m/>
    <s v="     "/>
    <x v="1"/>
    <s v="PG&amp;E"/>
    <m/>
    <s v="Vegetation"/>
    <m/>
    <s v="D"/>
    <s v="D"/>
    <s v="0.26-9.99"/>
    <m/>
    <s v="Contact - Animal - Bird"/>
    <s v="33.b. Animal contact"/>
    <s v="Contact - Bird"/>
    <s v="Contact from object"/>
    <s v="Contact - Animal"/>
    <m/>
    <s v="Contact - Animal"/>
    <s v="Conductor - Primary"/>
    <s v="Line to Ground"/>
    <m/>
    <s v="Overhead"/>
    <x v="3"/>
    <s v="Conductor - Primary"/>
    <s v="Fuse"/>
    <s v="Circuit ID: 182492105, Fuse: 4693"/>
    <s v="     "/>
    <s v="Non-HFTD"/>
    <x v="0"/>
    <m/>
    <m/>
    <n v="36.7256"/>
    <n v="-121.268"/>
    <s v="San Benito"/>
    <s v="HOLLISTER-2105"/>
    <m/>
    <n v="12000"/>
    <s v="N/A"/>
    <x v="1"/>
    <s v="Cal Fire"/>
    <s v="Urban"/>
    <m/>
    <m/>
    <s v="No"/>
    <m/>
    <m/>
    <m/>
    <m/>
    <m/>
    <m/>
    <m/>
    <s v="N"/>
    <s v="N"/>
    <m/>
    <m/>
    <s v="     "/>
    <m/>
    <m/>
    <m/>
    <m/>
    <m/>
    <m/>
    <m/>
    <m/>
    <m/>
    <m/>
    <m/>
    <m/>
    <m/>
    <m/>
    <m/>
    <m/>
    <m/>
    <m/>
    <m/>
  </r>
  <r>
    <s v="SAP20202419"/>
    <s v="     "/>
    <n v="44054"/>
    <s v="8/11"/>
    <x v="1"/>
    <m/>
    <s v="33"/>
    <n v="3"/>
    <s v="8"/>
    <x v="4"/>
    <m/>
    <m/>
    <s v="Pole fire caused risers to burn up"/>
    <s v="     "/>
    <s v="SAP"/>
    <n v="44580"/>
    <s v="Y"/>
    <x v="0"/>
    <m/>
    <m/>
    <m/>
    <s v="N/A"/>
    <n v="119581956"/>
    <m/>
    <s v="     "/>
    <x v="0"/>
    <s v="PG&amp;E"/>
    <m/>
    <m/>
    <m/>
    <s v="D"/>
    <m/>
    <s v="Structure-PG&amp;E only"/>
    <m/>
    <s v="Unknown"/>
    <s v="40.a. Unknown"/>
    <s v="Unknown"/>
    <m/>
    <m/>
    <m/>
    <m/>
    <m/>
    <m/>
    <s v="Yes"/>
    <s v="Underground"/>
    <x v="0"/>
    <s v="Riser"/>
    <m/>
    <s v="100968859"/>
    <s v="     "/>
    <s v="Non-HFTD"/>
    <x v="0"/>
    <m/>
    <m/>
    <n v="40.798299999999998"/>
    <n v="-124.178"/>
    <s v="Humboldt"/>
    <s v=""/>
    <m/>
    <m/>
    <m/>
    <x v="0"/>
    <m/>
    <m/>
    <m/>
    <m/>
    <s v="No"/>
    <m/>
    <m/>
    <m/>
    <m/>
    <m/>
    <m/>
    <m/>
    <s v="N"/>
    <s v="N"/>
    <m/>
    <m/>
    <s v="     "/>
    <m/>
    <m/>
    <m/>
    <m/>
    <m/>
    <m/>
    <m/>
    <m/>
    <m/>
    <m/>
    <m/>
    <m/>
    <m/>
    <m/>
    <m/>
    <m/>
    <m/>
    <m/>
    <m/>
  </r>
  <r>
    <s v="SAP20202418"/>
    <s v="     "/>
    <n v="44054"/>
    <s v="8/11"/>
    <x v="1"/>
    <m/>
    <s v="33"/>
    <n v="3"/>
    <s v="8"/>
    <x v="4"/>
    <n v="44052"/>
    <m/>
    <s v="260 N 2nd St in Chowchilla; transformer blew due to bird and caught on fire"/>
    <s v="     "/>
    <s v="SAP"/>
    <n v="44580"/>
    <s v="Y"/>
    <x v="0"/>
    <s v="987175"/>
    <s v="N/A"/>
    <m/>
    <s v="T005031638"/>
    <n v="119581862"/>
    <m/>
    <s v="     "/>
    <x v="0"/>
    <s v="PG&amp;E"/>
    <m/>
    <m/>
    <m/>
    <s v="D"/>
    <m/>
    <s v="Structure-PG&amp;E only"/>
    <m/>
    <s v="Contact - Animal - Bird"/>
    <s v="33.b. Animal contact"/>
    <s v="Contact - Bird"/>
    <s v="Animal contact"/>
    <s v="Animal contact"/>
    <m/>
    <s v="Animal contact"/>
    <s v="Transformer"/>
    <m/>
    <s v="Yes"/>
    <s v="Overhead"/>
    <x v="0"/>
    <s v="Transformer"/>
    <m/>
    <s v="101131079"/>
    <s v="     "/>
    <s v="Non-HFTD"/>
    <x v="0"/>
    <m/>
    <m/>
    <n v="37.124400000000001"/>
    <n v="-120.262"/>
    <s v="Madera"/>
    <s v="CHOWCHILLA-1105"/>
    <m/>
    <m/>
    <m/>
    <x v="0"/>
    <m/>
    <m/>
    <m/>
    <m/>
    <s v="No"/>
    <m/>
    <m/>
    <m/>
    <m/>
    <m/>
    <m/>
    <m/>
    <s v="N"/>
    <s v="N"/>
    <m/>
    <m/>
    <s v="     "/>
    <m/>
    <m/>
    <m/>
    <m/>
    <m/>
    <m/>
    <m/>
    <m/>
    <m/>
    <m/>
    <m/>
    <m/>
    <m/>
    <m/>
    <m/>
    <m/>
    <m/>
    <m/>
    <m/>
  </r>
  <r>
    <s v="20211243"/>
    <s v="     "/>
    <n v="44419"/>
    <s v="8/11"/>
    <x v="1"/>
    <n v="0.85624999999999996"/>
    <s v="33"/>
    <n v="3"/>
    <s v="8"/>
    <x v="5"/>
    <n v="44419"/>
    <m/>
    <s v="A blue haron bird flew into overhead circuit causing fuse 6159 to blow and igniting a small less than one meter grass fire in a ditch where the bird landed. This information is preliminary."/>
    <s v="     "/>
    <s v="FAS"/>
    <m/>
    <s v="N"/>
    <x v="0"/>
    <m/>
    <s v="21-0103368"/>
    <m/>
    <s v="T005366642, T005366637"/>
    <m/>
    <m/>
    <s v="     "/>
    <x v="0"/>
    <s v="PG&amp;E"/>
    <m/>
    <s v="Other"/>
    <s v="Conductor"/>
    <s v="D"/>
    <s v="D"/>
    <s v="&lt;3 meters of linear travel"/>
    <m/>
    <s v="Contact - Animal - Bird"/>
    <s v="33.b. Animal contact"/>
    <s v="Contact - Bird"/>
    <s v="Contact from object"/>
    <s v="Animal contact"/>
    <m/>
    <s v="Animal contact"/>
    <s v="Conductor - Primary"/>
    <s v="Line to Ground"/>
    <s v="Y"/>
    <s v="Overhead"/>
    <x v="3"/>
    <s v="Conductor - Primary"/>
    <m/>
    <s v="101331703"/>
    <s v="     "/>
    <s v="Non-HFTD"/>
    <x v="0"/>
    <m/>
    <m/>
    <n v="39.291400000000003"/>
    <n v="-121.429"/>
    <s v="Yuba"/>
    <s v="HONCUT-1102"/>
    <m/>
    <n v="12000"/>
    <m/>
    <x v="0"/>
    <s v="Higgins FD"/>
    <s v="Urban"/>
    <s v="Grass fuel model"/>
    <s v=" grass"/>
    <s v="No"/>
    <m/>
    <m/>
    <m/>
    <m/>
    <m/>
    <m/>
    <m/>
    <s v="N"/>
    <s v="N"/>
    <m/>
    <m/>
    <s v="     "/>
    <m/>
    <m/>
    <m/>
    <m/>
    <m/>
    <m/>
    <m/>
    <m/>
    <m/>
    <m/>
    <m/>
    <m/>
    <m/>
    <m/>
    <m/>
    <m/>
    <m/>
    <m/>
    <m/>
  </r>
  <r>
    <s v="20211230"/>
    <s v="     "/>
    <n v="44419"/>
    <s v="8/11"/>
    <x v="1"/>
    <n v="0.54027777777777775"/>
    <s v="33"/>
    <n v="3"/>
    <s v="8"/>
    <x v="5"/>
    <n v="44419"/>
    <m/>
    <s v="Cap Bank L457 failed, which caused a fire at the base of the pole. The ensuing fire was 3 meters - 0.25 acre in size. This information is preliminary."/>
    <s v="     "/>
    <s v="FAS"/>
    <m/>
    <s v="N"/>
    <x v="0"/>
    <m/>
    <s v="21-0103130"/>
    <m/>
    <s v="T005366251"/>
    <m/>
    <m/>
    <s v="     "/>
    <x v="1"/>
    <s v="PG&amp;E"/>
    <m/>
    <s v="Vegetation"/>
    <s v="Conductor"/>
    <s v="D"/>
    <s v="D"/>
    <s v="&lt;0.25"/>
    <m/>
    <s v="Equipment - PG&amp;E"/>
    <s v="34.a. Capacitor bank damage or failure"/>
    <s v="Equipment - PG&amp;E"/>
    <s v="All types of equipment / facility failure"/>
    <s v="Capacitor bank failure"/>
    <s v="Capacitor Bank"/>
    <m/>
    <m/>
    <s v="Line to Ground"/>
    <s v="Y"/>
    <s v="Overhead"/>
    <x v="3"/>
    <s v="Capacitor Bank"/>
    <s v="Conductor"/>
    <s v="103231710"/>
    <s v="     "/>
    <s v="Non-HFTD"/>
    <x v="0"/>
    <m/>
    <m/>
    <n v="35.422800000000002"/>
    <n v="-119.03"/>
    <s v="Kern"/>
    <s v="KERN-OIL-1110"/>
    <m/>
    <n v="12000"/>
    <m/>
    <x v="0"/>
    <s v="Kern County FD"/>
    <s v="Urban"/>
    <s v="Grass fuel model"/>
    <m/>
    <s v="No"/>
    <m/>
    <m/>
    <m/>
    <m/>
    <m/>
    <m/>
    <m/>
    <s v="N"/>
    <s v="N"/>
    <m/>
    <m/>
    <s v="     "/>
    <m/>
    <m/>
    <m/>
    <m/>
    <m/>
    <m/>
    <m/>
    <m/>
    <m/>
    <m/>
    <m/>
    <m/>
    <m/>
    <m/>
    <m/>
    <m/>
    <m/>
    <m/>
    <m/>
  </r>
  <r>
    <s v="20211229"/>
    <s v="     "/>
    <n v="44419"/>
    <s v="8/11"/>
    <x v="1"/>
    <n v="0.50694444444444442"/>
    <s v="33"/>
    <n v="3"/>
    <s v="8"/>
    <x v="5"/>
    <n v="44419"/>
    <m/>
    <s v="Mylar balloons were found burnt on the ground. 2 of 2 fuses were blown. The ensuing fire was less than one meter. This information is preliminary."/>
    <s v="     "/>
    <s v="FAS"/>
    <m/>
    <s v="N"/>
    <x v="0"/>
    <m/>
    <s v="21-0103116"/>
    <m/>
    <s v="T005366193"/>
    <m/>
    <m/>
    <s v="     "/>
    <x v="0"/>
    <s v="PG&amp;E"/>
    <m/>
    <s v="Other"/>
    <s v="Balloon"/>
    <s v="D"/>
    <m/>
    <s v="&lt;3 meters of linear travel"/>
    <m/>
    <s v="Contact - 3rd Party"/>
    <s v="33.c. Balloon contact"/>
    <s v="Contact - 3rd Party"/>
    <s v="Contact from object"/>
    <s v="Balloon contact"/>
    <m/>
    <s v="Balloon contact"/>
    <s v="Fuse"/>
    <s v="Line to Line"/>
    <s v="Y"/>
    <s v="Overhead"/>
    <x v="3"/>
    <s v="Fuse"/>
    <s v="Fuse"/>
    <m/>
    <s v="     "/>
    <s v="Non-HFTD"/>
    <x v="0"/>
    <m/>
    <m/>
    <n v="34.968299999999999"/>
    <n v="-120.416"/>
    <s v="Santa Barbara"/>
    <s v="SANTA-MARIA-1106"/>
    <m/>
    <n v="12000"/>
    <m/>
    <x v="0"/>
    <s v="Self Extinguished"/>
    <s v="Urban"/>
    <s v="Grass fuel model"/>
    <m/>
    <s v="No"/>
    <m/>
    <m/>
    <m/>
    <m/>
    <m/>
    <m/>
    <m/>
    <s v="N"/>
    <s v="N"/>
    <m/>
    <m/>
    <s v="     "/>
    <m/>
    <m/>
    <m/>
    <m/>
    <m/>
    <m/>
    <m/>
    <m/>
    <m/>
    <m/>
    <m/>
    <m/>
    <m/>
    <m/>
    <m/>
    <m/>
    <m/>
    <m/>
    <m/>
  </r>
  <r>
    <s v="20140133"/>
    <s v="     "/>
    <n v="41863"/>
    <s v="8/12"/>
    <x v="1"/>
    <n v="0.65138888888888891"/>
    <s v="33"/>
    <n v="3"/>
    <s v="8"/>
    <x v="7"/>
    <n v="41863"/>
    <n v="0.65138888888888891"/>
    <s v="large oak fell threw main line primary causing 3 acr fire, cleared line and cuircit, crew called to repr"/>
    <s v="     "/>
    <m/>
    <m/>
    <s v="N"/>
    <x v="0"/>
    <s v="1065603"/>
    <s v="14-0050624"/>
    <m/>
    <m/>
    <m/>
    <m/>
    <s v="     "/>
    <x v="1"/>
    <s v="PG&amp;E"/>
    <m/>
    <s v="Vegetation"/>
    <m/>
    <s v="D"/>
    <m/>
    <s v="0.26-9.99"/>
    <s v="Square Feet: ; Acreage: 3"/>
    <s v="Vegetation"/>
    <s v="33.a. Veg. contact"/>
    <s v="Vegetation"/>
    <s v="All types of equipment / facility failure"/>
    <s v="Contact - Vegetation"/>
    <m/>
    <s v="Contact - Vegetation"/>
    <s v="Conductor"/>
    <s v="Three Phase Fault"/>
    <s v=" "/>
    <s v="Overhead"/>
    <x v="3"/>
    <s v="Conductor"/>
    <m/>
    <s v="WEST SIDE OF SW 6161"/>
    <s v="     "/>
    <s v="Non-HFTD"/>
    <x v="0"/>
    <n v="335"/>
    <m/>
    <n v="38.777099999999997"/>
    <n v="-120.26600000000001"/>
    <s v="El Dorado"/>
    <s v="EL-DORADO-P-H-2101"/>
    <s v="152762101"/>
    <n v="21000"/>
    <s v="EL DORADO PH 210152456"/>
    <x v="0"/>
    <m/>
    <s v="Conifer Forest"/>
    <m/>
    <m/>
    <s v="No"/>
    <m/>
    <m/>
    <m/>
    <m/>
    <m/>
    <m/>
    <m/>
    <s v="N"/>
    <s v="N"/>
    <m/>
    <m/>
    <s v="     "/>
    <s v="38.77692300"/>
    <s v="-120.26598000"/>
    <s v="Aug 13 2014 12:00AM"/>
    <s v="RootsFail"/>
    <s v="Green Black Oak failed due to sever root rot and insufficient supporting roots. Unable to determine if the bark at the base of the tree fell off due to the impact of the tree hitting the ground or if there was evidence of bark shedding at time of inspection, the exposed wood appeared to not have been sun bleached or dry. The root structure was compromised by sever root rot in conjunction with pore soil stability due to the rock outcropping the tree was growing in."/>
    <s v="OAKK"/>
    <s v="55"/>
    <s v="35"/>
    <s v="21"/>
    <s v="Moderate"/>
    <s v="Severe"/>
    <s v="N"/>
    <s v="1"/>
    <m/>
    <s v="Hillside"/>
    <s v="B"/>
    <s v="CrossArm"/>
    <s v="BareWire"/>
    <s v="4"/>
  </r>
  <r>
    <s v="20140132"/>
    <s v="     "/>
    <n v="41863"/>
    <s v="8/12"/>
    <x v="1"/>
    <n v="0.40416666666666667"/>
    <s v="33"/>
    <n v="3"/>
    <s v="8"/>
    <x v="7"/>
    <n v="41863"/>
    <n v="0.40416666666666667"/>
    <s v="crew onsite"/>
    <s v="     "/>
    <m/>
    <m/>
    <s v="N"/>
    <x v="0"/>
    <s v="1065410"/>
    <s v="14-0050514"/>
    <m/>
    <m/>
    <n v="108861995"/>
    <m/>
    <s v="     "/>
    <x v="1"/>
    <s v="PG&amp;E"/>
    <m/>
    <s v="Other"/>
    <s v="Vehicle"/>
    <s v="D"/>
    <m/>
    <s v="Structure-only"/>
    <s v="Square Feet: ; Acreage: "/>
    <s v="Contact - 3rd Party"/>
    <s v="33.d. Vehicle contact"/>
    <s v="Contact - 3rd Party"/>
    <s v="All types of equipment / facility failure"/>
    <s v="Contact - Vehicle"/>
    <m/>
    <s v="Contact - Vehicle"/>
    <s v="Pole"/>
    <s v="Line to Ground"/>
    <s v=" "/>
    <s v="Overhead"/>
    <x v="3"/>
    <s v="Conductor"/>
    <m/>
    <s v="101287419"/>
    <s v="     "/>
    <s v="Non-HFTD"/>
    <x v="0"/>
    <m/>
    <m/>
    <n v="39.263199999999998"/>
    <n v="-121.59699999999999"/>
    <s v="Yuba"/>
    <s v="HONCUT-1102"/>
    <s v="103211102"/>
    <n v="12000"/>
    <s v="HONCUT 1102CB"/>
    <x v="0"/>
    <m/>
    <s v="Agriculture"/>
    <m/>
    <m/>
    <s v="No"/>
    <m/>
    <m/>
    <m/>
    <m/>
    <m/>
    <m/>
    <m/>
    <s v="N"/>
    <s v="N"/>
    <m/>
    <m/>
    <s v="     "/>
    <m/>
    <m/>
    <m/>
    <m/>
    <m/>
    <m/>
    <m/>
    <m/>
    <m/>
    <m/>
    <m/>
    <m/>
    <m/>
    <m/>
    <m/>
    <m/>
    <m/>
    <m/>
    <m/>
  </r>
  <r>
    <s v="20140131"/>
    <s v="     "/>
    <n v="41863"/>
    <s v="8/12"/>
    <x v="1"/>
    <n v="0.37361111111111112"/>
    <s v="33"/>
    <n v="3"/>
    <s v="8"/>
    <x v="7"/>
    <n v="41863"/>
    <n v="0.37361111111111112"/>
    <s v="crew to replace pole tx xarm serv fire at base of pole 5x10'"/>
    <s v="     "/>
    <m/>
    <m/>
    <s v="N"/>
    <x v="0"/>
    <s v="1065379"/>
    <s v="14-0050491"/>
    <m/>
    <s v="T003175650"/>
    <n v="108861631"/>
    <m/>
    <s v="     "/>
    <x v="1"/>
    <s v="PG&amp;E"/>
    <m/>
    <s v="Vegetation"/>
    <m/>
    <s v="D"/>
    <m/>
    <s v="&lt;3 meters of linear travel"/>
    <s v="Square Feet: 5x10; Acreage: "/>
    <s v="Equipment - PG&amp;E"/>
    <s v="34.f. Pole damage or failure"/>
    <s v="Equipment - PG&amp;E"/>
    <s v="All types of equipment / facility failure"/>
    <s v="Pole"/>
    <s v="Pole"/>
    <m/>
    <m/>
    <s v="Line to Ground"/>
    <s v=" "/>
    <s v="Overhead"/>
    <x v="3"/>
    <s v="Pole"/>
    <m/>
    <s v="S/S MONTE RD 4 SPANS S/O NASHUA RD, CASTROVILLE"/>
    <s v="     "/>
    <s v="Non-HFTD"/>
    <x v="0"/>
    <m/>
    <m/>
    <n v="36.740600000000001"/>
    <n v="-121.768"/>
    <s v="Monterey"/>
    <s v="CASTROVILLE-2103"/>
    <s v="182352103"/>
    <n v="21000"/>
    <s v="CASTROVILLE 210380794"/>
    <x v="0"/>
    <m/>
    <s v="Herbaceous"/>
    <m/>
    <m/>
    <s v="No"/>
    <m/>
    <m/>
    <m/>
    <m/>
    <m/>
    <m/>
    <m/>
    <s v="N"/>
    <s v="N"/>
    <m/>
    <m/>
    <s v="     "/>
    <m/>
    <m/>
    <m/>
    <m/>
    <m/>
    <m/>
    <m/>
    <m/>
    <m/>
    <m/>
    <m/>
    <m/>
    <m/>
    <m/>
    <m/>
    <m/>
    <m/>
    <m/>
    <m/>
  </r>
  <r>
    <s v="SAP201517504"/>
    <s v="     "/>
    <n v="42228"/>
    <s v="8/12"/>
    <x v="1"/>
    <m/>
    <s v="33"/>
    <n v="3"/>
    <s v="8"/>
    <x v="2"/>
    <n v="42226"/>
    <m/>
    <s v="9373 W 99 Front Rd / Morada and Highway 99 in Lodi; UG wire failure caused veg fire; damaged s/b"/>
    <s v="     "/>
    <s v="SAP"/>
    <n v="44580"/>
    <s v="Y"/>
    <x v="0"/>
    <m/>
    <s v="N/A"/>
    <m/>
    <s v="519949"/>
    <n v="110569378"/>
    <m/>
    <s v="     "/>
    <x v="0"/>
    <s v="PG&amp;E"/>
    <m/>
    <m/>
    <m/>
    <s v="D"/>
    <m/>
    <s v="Unknown"/>
    <m/>
    <s v="Equipment - PG&amp;E"/>
    <s v="34.b. Conductor damage or failure"/>
    <s v="Equipment - PG&amp;E"/>
    <s v="Conductor failure-all"/>
    <s v="Conductor failure-all"/>
    <s v="Conductor - Underground Service"/>
    <m/>
    <m/>
    <m/>
    <s v="No"/>
    <s v="Underground"/>
    <x v="0"/>
    <s v="Conductor - Underground Service"/>
    <m/>
    <s v="102115280"/>
    <s v="     "/>
    <s v="Non-HFTD"/>
    <x v="0"/>
    <m/>
    <m/>
    <n v="38.123800000000003"/>
    <n v="-121.261"/>
    <s v="San Joaquin"/>
    <s v="LODI-1101/1102"/>
    <m/>
    <m/>
    <m/>
    <x v="0"/>
    <s v="Morada FD"/>
    <m/>
    <m/>
    <m/>
    <s v="No"/>
    <m/>
    <m/>
    <m/>
    <m/>
    <m/>
    <m/>
    <m/>
    <s v="N"/>
    <s v="N"/>
    <m/>
    <m/>
    <s v="     "/>
    <m/>
    <m/>
    <m/>
    <m/>
    <m/>
    <m/>
    <m/>
    <m/>
    <m/>
    <m/>
    <m/>
    <m/>
    <m/>
    <m/>
    <m/>
    <m/>
    <m/>
    <m/>
    <m/>
  </r>
  <r>
    <s v="20180660"/>
    <s v="     "/>
    <n v="43324"/>
    <s v="8/12"/>
    <x v="1"/>
    <n v="0.48749999999999999"/>
    <s v="33"/>
    <n v="3"/>
    <s v="8"/>
    <x v="1"/>
    <n v="43324"/>
    <n v="0.48749999999999999"/>
    <s v="&quot;FOUND WIRE DOWN AND COULD NOT FOUND A CAUSE. FIRE IN AREA&quot;"/>
    <s v="     "/>
    <s v="FAS"/>
    <m/>
    <s v="N"/>
    <x v="0"/>
    <s v="153937"/>
    <s v="18-0069071"/>
    <m/>
    <m/>
    <m/>
    <m/>
    <s v="     "/>
    <x v="1"/>
    <s v="PG&amp;E"/>
    <m/>
    <m/>
    <m/>
    <s v="D"/>
    <m/>
    <s v="&lt;0.25"/>
    <m/>
    <s v="Unknown - Pre-existing Fire or PG&amp;E Equipment"/>
    <s v="40.a. Unknown"/>
    <s v="Unknown"/>
    <s v="Other"/>
    <s v="Unknown"/>
    <s v="Conductor - Primary"/>
    <m/>
    <m/>
    <s v="Line to Ground"/>
    <m/>
    <s v="Overhead"/>
    <x v="3"/>
    <s v="Conductor - Primary"/>
    <m/>
    <s v="4618"/>
    <s v="     "/>
    <s v="Non-HFTD"/>
    <x v="0"/>
    <m/>
    <m/>
    <n v="35.6327"/>
    <n v="-119.254"/>
    <s v="Kern"/>
    <s v="CHARCA-1103"/>
    <s v="254501103"/>
    <n v="11000"/>
    <s v="CHARCA 11034618"/>
    <x v="0"/>
    <m/>
    <s v="Agriculture"/>
    <m/>
    <m/>
    <s v="No"/>
    <m/>
    <m/>
    <m/>
    <m/>
    <m/>
    <m/>
    <m/>
    <s v="N"/>
    <s v="N"/>
    <m/>
    <m/>
    <s v="     "/>
    <m/>
    <m/>
    <m/>
    <m/>
    <m/>
    <m/>
    <m/>
    <m/>
    <m/>
    <m/>
    <m/>
    <m/>
    <m/>
    <m/>
    <m/>
    <m/>
    <m/>
    <m/>
    <m/>
  </r>
  <r>
    <s v="20180663"/>
    <s v="     "/>
    <n v="43324"/>
    <s v="8/12"/>
    <x v="1"/>
    <m/>
    <s v="33"/>
    <n v="3"/>
    <s v="8"/>
    <x v="1"/>
    <m/>
    <m/>
    <s v="service broken in half"/>
    <s v="     "/>
    <s v="FAS"/>
    <m/>
    <s v="N"/>
    <x v="0"/>
    <m/>
    <m/>
    <m/>
    <m/>
    <m/>
    <m/>
    <s v="     "/>
    <x v="0"/>
    <s v="PG&amp;E"/>
    <m/>
    <m/>
    <m/>
    <s v="D"/>
    <m/>
    <s v="&lt;3 meters of linear travel"/>
    <m/>
    <s v="Equipment - PG&amp;E"/>
    <s v="34.b. Conductor damage or failure"/>
    <s v="Equipment - PG&amp;E"/>
    <s v="All types of equipment / facility failure"/>
    <s v="Conductor"/>
    <s v="Conductor"/>
    <m/>
    <m/>
    <m/>
    <m/>
    <m/>
    <x v="3"/>
    <s v="Conductor - Secondary"/>
    <m/>
    <m/>
    <s v="     "/>
    <s v="Non-HFTD"/>
    <x v="0"/>
    <m/>
    <m/>
    <n v="35.366100000000003"/>
    <n v="-118.959"/>
    <s v="Kern"/>
    <s v="BAKERSFIELD-2106"/>
    <s v="253372106"/>
    <n v="21000"/>
    <m/>
    <x v="0"/>
    <m/>
    <s v="Urban"/>
    <m/>
    <m/>
    <s v="No"/>
    <m/>
    <m/>
    <m/>
    <m/>
    <m/>
    <m/>
    <m/>
    <s v="N"/>
    <s v="N"/>
    <m/>
    <m/>
    <s v="     "/>
    <m/>
    <m/>
    <m/>
    <m/>
    <m/>
    <m/>
    <m/>
    <m/>
    <m/>
    <m/>
    <m/>
    <m/>
    <m/>
    <m/>
    <m/>
    <m/>
    <m/>
    <m/>
    <m/>
  </r>
  <r>
    <s v="20190818"/>
    <s v="     "/>
    <n v="43689"/>
    <s v="8/12"/>
    <x v="1"/>
    <m/>
    <s v="33"/>
    <n v="3"/>
    <s v="8"/>
    <x v="3"/>
    <n v="43689"/>
    <n v="0.44097222222222221"/>
    <s v="Notes indicate occurred at rock quarry. Quarry heard boom when power went out then there was fire. Rest is speculation. Unk cause. Further notes state BIRD NEST FOUND LD SIDE OF 487. ALSO, SMOKE COMING FROM 8210. Appears to be animal related. Reviewer: large nest appears to be accross 2-3 phases in photos."/>
    <s v="     "/>
    <s v="FAS"/>
    <m/>
    <s v="N"/>
    <x v="0"/>
    <s v="503413"/>
    <s v="19-0086839"/>
    <m/>
    <s v="T004723260"/>
    <n v="0"/>
    <m/>
    <s v="     "/>
    <x v="1"/>
    <s v="PG&amp;E"/>
    <m/>
    <m/>
    <m/>
    <s v="D"/>
    <s v="D"/>
    <s v="&lt;3 meters of linear travel"/>
    <m/>
    <s v="Contact - Animal - Other"/>
    <s v="33.b. Animal contact"/>
    <s v="Contact - Animal"/>
    <s v="Contact from object"/>
    <s v="Contact - Animal"/>
    <m/>
    <s v="Contact - Animal"/>
    <s v="Switch"/>
    <s v="Line to Ground"/>
    <m/>
    <s v="Overhead"/>
    <x v="0"/>
    <s v="Switch"/>
    <m/>
    <s v="42011105"/>
    <s v="     "/>
    <s v="Non-HFTD"/>
    <x v="0"/>
    <m/>
    <m/>
    <n v="37.983400000000003"/>
    <n v="-122.453"/>
    <s v="MARIN"/>
    <s v="SAN-RAFAEL-1105"/>
    <m/>
    <m/>
    <s v="SAN RAFAEL 11051278"/>
    <x v="0"/>
    <m/>
    <s v="Urban"/>
    <m/>
    <m/>
    <s v="No"/>
    <m/>
    <m/>
    <m/>
    <m/>
    <m/>
    <m/>
    <m/>
    <s v="N"/>
    <s v="N"/>
    <m/>
    <m/>
    <s v="     "/>
    <m/>
    <m/>
    <m/>
    <m/>
    <m/>
    <m/>
    <m/>
    <m/>
    <m/>
    <m/>
    <m/>
    <m/>
    <m/>
    <m/>
    <m/>
    <m/>
    <m/>
    <m/>
    <m/>
  </r>
  <r>
    <s v="20190817"/>
    <s v="     "/>
    <n v="43689"/>
    <s v="8/12"/>
    <x v="1"/>
    <m/>
    <s v="33"/>
    <n v="3"/>
    <s v="8"/>
    <x v="3"/>
    <n v="43689"/>
    <m/>
    <s v="Splice box caught fire, ignition limited to PG&amp;E equipment only"/>
    <s v="     "/>
    <s v="FAS"/>
    <m/>
    <s v="N"/>
    <x v="0"/>
    <s v="502169"/>
    <s v="19-0086724"/>
    <m/>
    <s v="T004722817"/>
    <n v="117744205"/>
    <m/>
    <s v="     "/>
    <x v="0"/>
    <s v="PG&amp;E"/>
    <m/>
    <m/>
    <m/>
    <s v="D"/>
    <m/>
    <s v="&lt;3 meters of linear travel"/>
    <m/>
    <s v="Equipment - PG&amp;E"/>
    <s v="34.o. Other"/>
    <s v="Equipment - PG&amp;E"/>
    <m/>
    <m/>
    <s v="Fuse"/>
    <m/>
    <m/>
    <s v="Force Out"/>
    <m/>
    <s v="Other (Comments)"/>
    <x v="0"/>
    <s v="Fuse"/>
    <m/>
    <s v="043211101-2101019716{87559}"/>
    <s v="     "/>
    <s v="Non-HFTD"/>
    <x v="0"/>
    <n v="175"/>
    <m/>
    <n v="39.044499999999999"/>
    <n v="-122.916"/>
    <s v="LAKE"/>
    <s v="HARTLEY-1101"/>
    <m/>
    <m/>
    <s v="HARTLEY 110186876"/>
    <x v="0"/>
    <s v="lakeport fd chief"/>
    <m/>
    <m/>
    <m/>
    <s v="No"/>
    <m/>
    <m/>
    <m/>
    <m/>
    <m/>
    <m/>
    <m/>
    <s v="N"/>
    <s v="N"/>
    <m/>
    <m/>
    <s v="     "/>
    <m/>
    <m/>
    <m/>
    <m/>
    <m/>
    <m/>
    <m/>
    <m/>
    <m/>
    <m/>
    <m/>
    <m/>
    <m/>
    <m/>
    <m/>
    <m/>
    <m/>
    <m/>
    <m/>
  </r>
  <r>
    <s v="20190819"/>
    <s v="     "/>
    <n v="43689"/>
    <s v="8/12"/>
    <x v="1"/>
    <m/>
    <s v="33"/>
    <n v="3"/>
    <s v="8"/>
    <x v="3"/>
    <n v="43689"/>
    <n v="0.72013888888888888"/>
    <s v="Primary Conductor failure unknown why. "/>
    <s v="     "/>
    <s v="FAS"/>
    <m/>
    <s v="N"/>
    <x v="0"/>
    <s v="504662"/>
    <s v="19-0087072"/>
    <m/>
    <s v="T004723729"/>
    <n v="117749874"/>
    <m/>
    <s v="     "/>
    <x v="1"/>
    <s v="PG&amp;E"/>
    <m/>
    <m/>
    <m/>
    <s v="D"/>
    <s v="D"/>
    <s v="&lt;0.25"/>
    <m/>
    <s v="Equipment - PG&amp;E"/>
    <s v="34.b. Conductor damage or failure"/>
    <s v="Equipment - PG&amp;E"/>
    <s v="All types of equipment / facility failure"/>
    <s v="Conductor failure-all"/>
    <s v="Conductor - Primary"/>
    <m/>
    <m/>
    <s v="Line to Line"/>
    <m/>
    <s v="Overhead"/>
    <x v="3"/>
    <s v="Conductor - Primary"/>
    <m/>
    <s v="100612948"/>
    <s v="     "/>
    <s v="Non-HFTD"/>
    <x v="0"/>
    <m/>
    <m/>
    <n v="37.050800000000002"/>
    <n v="-121.589"/>
    <s v="SANTA CLARA"/>
    <s v="MORGAN-HILL-2110"/>
    <m/>
    <m/>
    <s v="MORGAN HILL 2105CB"/>
    <x v="0"/>
    <m/>
    <s v="Herbaceous"/>
    <m/>
    <m/>
    <s v="No"/>
    <m/>
    <m/>
    <m/>
    <m/>
    <m/>
    <m/>
    <m/>
    <s v="N"/>
    <s v="N"/>
    <m/>
    <m/>
    <s v="     "/>
    <m/>
    <m/>
    <m/>
    <m/>
    <m/>
    <m/>
    <m/>
    <m/>
    <m/>
    <m/>
    <m/>
    <m/>
    <m/>
    <m/>
    <m/>
    <m/>
    <m/>
    <m/>
    <m/>
  </r>
  <r>
    <s v="20200996"/>
    <s v="     "/>
    <n v="44055"/>
    <s v="8/12"/>
    <x v="1"/>
    <n v="0.87569444444444444"/>
    <s v="33"/>
    <n v="3"/>
    <s v="8"/>
    <x v="4"/>
    <m/>
    <m/>
    <s v="On August 12, 2020 at 2128 hours, a PG&amp;E Troubleman patrolled the Lincoln 1105 12kV Distribution Circuit number 153701105, near Aitken Road in Lincoln. He responded to a report of fire and observed a fire and a goose at the location. Initial analysis indicates the ignition was due to a goose that made contact with our PG&amp;E overhead equipment. Cal Fire responded to and extinguished the fire. Two EC tags were submitted to reframe two poles to limit the bird and goose contact. This information is preliminary."/>
    <s v="     "/>
    <s v="FAS"/>
    <m/>
    <s v="N"/>
    <x v="0"/>
    <m/>
    <m/>
    <m/>
    <s v="4368797"/>
    <m/>
    <m/>
    <s v="     "/>
    <x v="1"/>
    <s v="PG&amp;E"/>
    <m/>
    <s v="Vegetation"/>
    <m/>
    <s v="D"/>
    <s v="D"/>
    <s v="&lt;0.25"/>
    <m/>
    <s v="Contact - Animal - Bird"/>
    <s v="33.b. Animal contact"/>
    <s v="Contact - Bird"/>
    <s v="Contact from object"/>
    <s v="Contact - Animal"/>
    <m/>
    <s v="Contact - Animal"/>
    <s v="Conductor - Primary"/>
    <m/>
    <m/>
    <s v="Overhead"/>
    <x v="3"/>
    <s v="Conductor - Primary"/>
    <m/>
    <s v="Circuit ID: 153701105"/>
    <s v="     "/>
    <s v="Non-HFTD"/>
    <x v="0"/>
    <m/>
    <m/>
    <n v="38.851300000000002"/>
    <n v="-121.377"/>
    <s v="Placer"/>
    <s v="LINCOLN-1105"/>
    <m/>
    <n v="12000"/>
    <m/>
    <x v="0"/>
    <s v="Cal Fire"/>
    <s v="Agriculture"/>
    <m/>
    <m/>
    <s v="No"/>
    <m/>
    <m/>
    <m/>
    <m/>
    <m/>
    <m/>
    <m/>
    <s v="N"/>
    <s v="N"/>
    <m/>
    <m/>
    <s v="     "/>
    <m/>
    <m/>
    <m/>
    <m/>
    <m/>
    <m/>
    <m/>
    <m/>
    <m/>
    <m/>
    <m/>
    <m/>
    <m/>
    <m/>
    <m/>
    <m/>
    <m/>
    <m/>
    <m/>
  </r>
  <r>
    <s v="20200994"/>
    <s v="     "/>
    <n v="44055"/>
    <s v="8/12"/>
    <x v="1"/>
    <n v="0.41111111111111109"/>
    <s v="33"/>
    <n v="3"/>
    <s v="8"/>
    <x v="4"/>
    <n v="44055"/>
    <n v="0.40902777777777777"/>
    <s v="On August 12, 2020 at 0954 hours, a PG&amp;E Troubleman was dispatched to the Cuyama 2102 21kV Distribution Circuit in the vicinity of Soda Lake Road and Highway 166, Maricopa in response to an outage. Initial analysis indicates bird contact caused the ignition. According to the responding troubleman, it appeared as though a  hawk contacted with the crossarm and bare 4sol alum primary over arm jumpers. The ensuing fire was approximately 424 acres in size and the fire was suppressed by Kern County Fire Department. PG&amp;E Crew replaced the damaged cutout, replaced jumpers with insulated jumpers, adjusted the clearance, and installed bird protection on October 6, 2020."/>
    <s v="     "/>
    <s v="FAS"/>
    <m/>
    <s v="N"/>
    <x v="0"/>
    <s v="993745"/>
    <s v="20-0082550"/>
    <m/>
    <s v="T005034103"/>
    <n v="119607855"/>
    <m/>
    <s v="     "/>
    <x v="1"/>
    <s v="PG&amp;E"/>
    <m/>
    <s v="Vegetation"/>
    <m/>
    <s v="D"/>
    <s v="D"/>
    <s v="1,000-4,999"/>
    <s v="approx 500 acres"/>
    <s v="Contact - Animal - Bird"/>
    <s v="33.b. Animal contact"/>
    <s v="Contact - Bird"/>
    <s v="Contact from object"/>
    <s v="Contact - Animal"/>
    <m/>
    <s v="Contact - Animal"/>
    <s v="Jumper"/>
    <s v="Line to Ground"/>
    <m/>
    <s v="Overhead"/>
    <x v="3"/>
    <s v="Jumper"/>
    <s v="Jumper, Cutouts"/>
    <s v="Pole ID: 100190744"/>
    <s v="     "/>
    <s v="Non-HFTD"/>
    <x v="0"/>
    <m/>
    <m/>
    <n v="34.968699999999998"/>
    <n v="-119.47199999999999"/>
    <s v="Kern"/>
    <s v="CUYAMA-2102"/>
    <m/>
    <n v="21000"/>
    <m/>
    <x v="0"/>
    <s v="Kern County FD"/>
    <s v="Herbaceous"/>
    <m/>
    <m/>
    <s v="No"/>
    <s v="424"/>
    <s v="0"/>
    <s v="0"/>
    <s v="0"/>
    <s v="0"/>
    <s v="SODA"/>
    <m/>
    <s v="N"/>
    <s v="N"/>
    <m/>
    <m/>
    <s v="     "/>
    <m/>
    <m/>
    <m/>
    <m/>
    <m/>
    <m/>
    <m/>
    <m/>
    <m/>
    <m/>
    <m/>
    <m/>
    <m/>
    <m/>
    <m/>
    <m/>
    <m/>
    <m/>
    <m/>
  </r>
  <r>
    <s v="20200993"/>
    <s v="     "/>
    <n v="44055"/>
    <s v="8/12"/>
    <x v="1"/>
    <n v="0.13541666666666666"/>
    <s v="33"/>
    <n v="3"/>
    <s v="8"/>
    <x v="4"/>
    <n v="44055"/>
    <n v="0.12222222222222222"/>
    <s v="On August 12, 2020 at 0315 hours, a PG&amp;E troubleman was dispatched to the Guernsey 1101 Distribution Circuit on 14 1/2 ave in Hanford for reports of a pole fire. Initial analysis indicates a bird nest contacting PG&amp;E equipment caused the fire. The responding troubleman found Capacitor Bank 161C had catastrophically failed due to nest contact, igniting the cap bank, pole and a section of grass below. The ensuing fire was 1 meter - &lt; 3 meters in size."/>
    <s v="     "/>
    <s v="FAS"/>
    <m/>
    <s v="N"/>
    <x v="0"/>
    <s v="993469"/>
    <s v="20-0082380"/>
    <m/>
    <s v="T005033740"/>
    <n v="119602387"/>
    <m/>
    <s v="     "/>
    <x v="1"/>
    <s v="PG&amp;E"/>
    <m/>
    <s v="Vegetation"/>
    <m/>
    <s v="D"/>
    <s v="D"/>
    <s v="&lt;3 meters of linear travel"/>
    <m/>
    <s v="Contact - Animal - Nest"/>
    <s v="33.e. Other contact from object"/>
    <s v="Contact - Nest"/>
    <s v="Contact from object"/>
    <s v="Contact - Nest"/>
    <m/>
    <s v="Contact - Nest"/>
    <s v="Capacitor Bank"/>
    <s v="Line to Ground"/>
    <m/>
    <s v="Overhead"/>
    <x v="3"/>
    <s v="Capacitor Bank"/>
    <s v="Capacitor Bank"/>
    <s v="Capacitor Bank:161C"/>
    <s v="     "/>
    <s v="Non-HFTD"/>
    <x v="0"/>
    <m/>
    <m/>
    <n v="36.183599999999998"/>
    <n v="-119.717"/>
    <s v="Kings"/>
    <s v="GUERNSEY-1101"/>
    <m/>
    <n v="12000"/>
    <m/>
    <x v="0"/>
    <s v="Kings County FD"/>
    <s v="Agriculture"/>
    <m/>
    <m/>
    <s v="No"/>
    <m/>
    <m/>
    <m/>
    <m/>
    <m/>
    <m/>
    <m/>
    <s v="N"/>
    <s v="N"/>
    <m/>
    <m/>
    <s v="     "/>
    <m/>
    <m/>
    <m/>
    <m/>
    <m/>
    <m/>
    <m/>
    <m/>
    <m/>
    <m/>
    <m/>
    <m/>
    <m/>
    <m/>
    <m/>
    <m/>
    <m/>
    <m/>
    <m/>
  </r>
  <r>
    <s v="20211244"/>
    <s v="     "/>
    <n v="44420"/>
    <s v="8/12"/>
    <x v="1"/>
    <n v="0.81874999999999998"/>
    <s v="33"/>
    <n v="3"/>
    <s v="8"/>
    <x v="5"/>
    <m/>
    <m/>
    <s v="A bad AWAC connector caught fire and burned secondary conductor in the clear. EC tag 121894775 was created by the troubleman for the damaged connector and conductor to be replaced and repaired. The ensuing fire was 1 meter - 3 meters in size. Fire only burnt customers tarp. This information is preliminary."/>
    <s v="     "/>
    <s v="FAS"/>
    <m/>
    <s v="N"/>
    <x v="0"/>
    <m/>
    <m/>
    <m/>
    <s v="T005367591"/>
    <n v="121895000"/>
    <m/>
    <s v="     "/>
    <x v="1"/>
    <s v="PG&amp;E"/>
    <m/>
    <s v="Other"/>
    <s v="Connector"/>
    <s v="D"/>
    <s v="D"/>
    <s v="&lt;3 meters of linear travel"/>
    <s v="only burnt a tarp "/>
    <s v="Equipment - PG&amp;E"/>
    <s v="34.m. Connection device damage or failure"/>
    <s v="Equipment - PG&amp;E"/>
    <s v="All types of equipment / facility failure"/>
    <s v="Splice/Clamp/Connector"/>
    <s v="Splice/Clamp/Connector"/>
    <m/>
    <m/>
    <m/>
    <s v="Y"/>
    <s v="Overhead"/>
    <x v="1"/>
    <s v="Splice/Clamp/Connector"/>
    <s v="Connector. Conductor"/>
    <s v="100254097"/>
    <s v="     "/>
    <s v="Non-HFTD"/>
    <x v="0"/>
    <m/>
    <m/>
    <n v="35.3718"/>
    <n v="-118.958"/>
    <s v="Kern"/>
    <s v="MAGUNDEN-1101"/>
    <m/>
    <m/>
    <s v="N/A"/>
    <x v="0"/>
    <s v="Employee"/>
    <s v="Urban"/>
    <s v="Brush fuel model"/>
    <m/>
    <s v="No"/>
    <m/>
    <m/>
    <m/>
    <m/>
    <m/>
    <m/>
    <m/>
    <s v="N"/>
    <s v="N"/>
    <m/>
    <m/>
    <s v="     "/>
    <m/>
    <m/>
    <m/>
    <m/>
    <m/>
    <m/>
    <m/>
    <m/>
    <m/>
    <m/>
    <m/>
    <m/>
    <m/>
    <m/>
    <m/>
    <m/>
    <m/>
    <m/>
    <m/>
  </r>
  <r>
    <s v="SAP201420658"/>
    <s v="     "/>
    <n v="41864"/>
    <s v="8/13"/>
    <x v="1"/>
    <m/>
    <s v="33"/>
    <n v="3"/>
    <s v="8"/>
    <x v="7"/>
    <n v="41862"/>
    <m/>
    <s v="pole fire; L479; ng underground cap bank"/>
    <s v="     "/>
    <s v="SAP"/>
    <n v="44580"/>
    <s v="Y"/>
    <x v="0"/>
    <s v="1065000"/>
    <s v="N/A"/>
    <m/>
    <s v="T003175328"/>
    <n v="108860916"/>
    <m/>
    <s v="     "/>
    <x v="0"/>
    <s v="PG&amp;E"/>
    <m/>
    <m/>
    <m/>
    <s v="D"/>
    <m/>
    <s v="Structure-PG&amp;E only"/>
    <m/>
    <s v="Equipment - PG&amp;E"/>
    <s v="34.a. Capacitor bank damage or failure"/>
    <s v="Equipment - PG&amp;E"/>
    <s v="Capacitor bank failure"/>
    <s v="Capacitor bank failure"/>
    <s v="Capacitor Bank"/>
    <m/>
    <m/>
    <m/>
    <s v="No"/>
    <s v="Overhead"/>
    <x v="0"/>
    <s v="Capacitor Bank"/>
    <m/>
    <s v="100163801"/>
    <s v="     "/>
    <s v="Non-HFTD"/>
    <x v="0"/>
    <m/>
    <m/>
    <n v="35.179699999999997"/>
    <n v="-119.10599999999999"/>
    <s v="Kern"/>
    <s v="OLD-RIVER-1101"/>
    <m/>
    <m/>
    <m/>
    <x v="0"/>
    <m/>
    <m/>
    <m/>
    <m/>
    <s v="No"/>
    <m/>
    <m/>
    <m/>
    <m/>
    <m/>
    <m/>
    <m/>
    <s v="N"/>
    <s v="N"/>
    <m/>
    <m/>
    <s v="     "/>
    <m/>
    <m/>
    <m/>
    <m/>
    <m/>
    <m/>
    <m/>
    <m/>
    <m/>
    <m/>
    <m/>
    <m/>
    <m/>
    <m/>
    <m/>
    <m/>
    <m/>
    <m/>
    <m/>
  </r>
  <r>
    <s v="20150273"/>
    <s v="     "/>
    <n v="42229"/>
    <s v="8/13"/>
    <x v="1"/>
    <n v="0.16458333333333333"/>
    <s v="33"/>
    <n v="3"/>
    <s v="8"/>
    <x v="2"/>
    <n v="42229"/>
    <n v="0.16458333333333333"/>
    <s v="UNKNOWN 3RD PARTY VEHICLE STRUCK LINE &amp; BUCK POLE ( @ FUSES # 79079 ) - BROKE @ BASE = WIRE DOWN ACROSS CO. RD. 99W WITH # 2 &amp; # 3 OF 3 BLOWN. MAIN LINE WAS STILL ENERGIZED. WORKED ON SW LOG # 15-54657 &amp; SENT IN EC TAG FOR CREW VIA FAS. I A"/>
    <s v="     "/>
    <m/>
    <m/>
    <s v="N"/>
    <x v="0"/>
    <s v="1287556"/>
    <s v="15-0054657"/>
    <m/>
    <m/>
    <m/>
    <m/>
    <s v="     "/>
    <x v="1"/>
    <s v="PG&amp;E"/>
    <m/>
    <s v="Vegetation"/>
    <m/>
    <s v="D"/>
    <m/>
    <s v="&lt;3 meters of linear travel"/>
    <s v="Square Feet: ; Acreage: "/>
    <s v="Contact - 3rd Party"/>
    <s v="33.d. Vehicle contact"/>
    <s v="Contact - 3rd Party"/>
    <s v="All types of equipment / facility failure"/>
    <s v="Contact - Vehicle"/>
    <m/>
    <s v="Contact - Vehicle"/>
    <s v="Pole"/>
    <s v="Line to Ground"/>
    <s v="None"/>
    <s v="Overhead"/>
    <x v="3"/>
    <s v="Conductor"/>
    <m/>
    <s v="LINE &amp; BUCK PG&amp;E POLE AT FUSES 79079."/>
    <s v="     "/>
    <s v="Non-HFTD"/>
    <x v="0"/>
    <m/>
    <m/>
    <n v="38.775700000000001"/>
    <n v="-121.858"/>
    <s v="Yolo"/>
    <s v="ZAMORA-1106"/>
    <s v="63191107"/>
    <n v="12000"/>
    <s v="ZAMORA 1106CB"/>
    <x v="0"/>
    <s v="DON'T KNOW - COUNTY? THEY WERE GONE"/>
    <s v="Urban"/>
    <m/>
    <m/>
    <s v="No"/>
    <m/>
    <m/>
    <m/>
    <m/>
    <m/>
    <m/>
    <m/>
    <s v="N"/>
    <s v="N"/>
    <m/>
    <m/>
    <s v="     "/>
    <m/>
    <m/>
    <m/>
    <m/>
    <m/>
    <m/>
    <m/>
    <m/>
    <m/>
    <m/>
    <m/>
    <m/>
    <m/>
    <m/>
    <m/>
    <m/>
    <m/>
    <m/>
    <m/>
  </r>
  <r>
    <s v="20150274"/>
    <s v="     "/>
    <n v="42229"/>
    <s v="8/13"/>
    <x v="1"/>
    <n v="0.99652777777777779"/>
    <s v="33"/>
    <n v="3"/>
    <s v="8"/>
    <x v="2"/>
    <n v="42229"/>
    <n v="0.99652777777777779"/>
    <s v="CABLE TERM BURNED OPEN AT RCO 8177"/>
    <s v="     "/>
    <m/>
    <m/>
    <s v="N"/>
    <x v="0"/>
    <s v="1288082"/>
    <s v="15-0054932"/>
    <m/>
    <m/>
    <m/>
    <m/>
    <s v="     "/>
    <x v="1"/>
    <s v="PG&amp;E"/>
    <m/>
    <s v="Vegetation"/>
    <m/>
    <s v="D"/>
    <m/>
    <s v="&lt;0.25"/>
    <s v="Square Feet: ; Acreage: "/>
    <s v="Equipment - PG&amp;E"/>
    <s v="34.c. Fuse damage or failure"/>
    <s v="Equipment - PG&amp;E"/>
    <s v="All types of equipment / facility failure"/>
    <s v="Fuse"/>
    <s v="Fuse"/>
    <m/>
    <m/>
    <s v="Line to Ground"/>
    <s v="PACIFIC BELL"/>
    <s v="Overhead"/>
    <x v="3"/>
    <s v="Fuse"/>
    <m/>
    <s v="100558502"/>
    <s v="     "/>
    <s v="Non-HFTD"/>
    <x v="0"/>
    <m/>
    <m/>
    <n v="37.407699999999998"/>
    <n v="-121.854"/>
    <s v="Santa Clara"/>
    <s v="MILPITAS-1108"/>
    <s v="82831108"/>
    <n v="12000"/>
    <s v="MILPITAS 1108XR122"/>
    <x v="0"/>
    <s v="MILPITAS FD"/>
    <s v="Urban"/>
    <m/>
    <m/>
    <s v="No"/>
    <m/>
    <m/>
    <m/>
    <m/>
    <m/>
    <m/>
    <m/>
    <s v="N"/>
    <s v="N"/>
    <m/>
    <m/>
    <s v="     "/>
    <m/>
    <m/>
    <m/>
    <m/>
    <m/>
    <m/>
    <m/>
    <m/>
    <m/>
    <m/>
    <m/>
    <m/>
    <m/>
    <m/>
    <m/>
    <m/>
    <m/>
    <m/>
    <m/>
  </r>
  <r>
    <s v="SAP201517479"/>
    <s v="     "/>
    <n v="42229"/>
    <s v="8/13"/>
    <x v="1"/>
    <m/>
    <s v="33"/>
    <n v="3"/>
    <s v="8"/>
    <x v="2"/>
    <n v="42227"/>
    <m/>
    <s v="pole fire; failed fuse 11269; LR 86908 miscordinated with fuse and momentaried when fuse blew"/>
    <s v="     "/>
    <s v="SAP"/>
    <n v="44580"/>
    <s v="Y"/>
    <x v="0"/>
    <s v="1286315"/>
    <s v="15-0054210.1"/>
    <m/>
    <s v="T003462035"/>
    <n v="110569459"/>
    <m/>
    <s v="     "/>
    <x v="0"/>
    <s v="PG&amp;E"/>
    <m/>
    <m/>
    <m/>
    <s v="D"/>
    <m/>
    <s v="Structure-PG&amp;E only"/>
    <m/>
    <s v="Equipment - PG&amp;E"/>
    <s v="34.j. Recloser damage or failure"/>
    <s v="Equipment - PG&amp;E"/>
    <s v="Recloser failure"/>
    <s v="Recloser failure"/>
    <s v="Fuse"/>
    <m/>
    <m/>
    <s v="Line to Ground"/>
    <s v="Yes"/>
    <s v="Overhead"/>
    <x v="0"/>
    <s v="Fuse"/>
    <m/>
    <s v="101841489"/>
    <s v="     "/>
    <s v="Non-HFTD"/>
    <x v="0"/>
    <m/>
    <m/>
    <n v="37.762300000000003"/>
    <n v="-122.50700000000001"/>
    <s v="San Francisco"/>
    <s v="SF-L-1102"/>
    <m/>
    <m/>
    <m/>
    <x v="0"/>
    <m/>
    <m/>
    <m/>
    <m/>
    <s v="No"/>
    <m/>
    <m/>
    <m/>
    <m/>
    <m/>
    <m/>
    <m/>
    <s v="N"/>
    <s v="N"/>
    <m/>
    <m/>
    <s v="     "/>
    <m/>
    <m/>
    <m/>
    <m/>
    <m/>
    <m/>
    <m/>
    <m/>
    <m/>
    <m/>
    <m/>
    <m/>
    <m/>
    <m/>
    <m/>
    <m/>
    <m/>
    <m/>
    <m/>
  </r>
  <r>
    <s v="20170280"/>
    <s v="     "/>
    <n v="42960"/>
    <s v="8/13"/>
    <x v="1"/>
    <m/>
    <s v="33"/>
    <n v="3"/>
    <s v="8"/>
    <x v="0"/>
    <n v="42960"/>
    <n v="0.54374999999999996"/>
    <s v="1 SPAN 2 WIRES DOWN ACROSS FULTON RD. CREW AND SUPR NOTIFIED. NEED FLAGGERS. SPAN ABOUT 200FT 4ACSR"/>
    <s v="     "/>
    <m/>
    <m/>
    <s v="N"/>
    <x v="0"/>
    <s v="1851668"/>
    <s v="17-0069940"/>
    <m/>
    <m/>
    <m/>
    <m/>
    <s v="     "/>
    <x v="1"/>
    <s v="PG&amp;E"/>
    <m/>
    <s v="Vegetation"/>
    <m/>
    <s v="D"/>
    <m/>
    <s v="&lt;3 meters of linear travel"/>
    <s v="Square Feet: ; Acreage: "/>
    <s v="Contact - 3rd Party"/>
    <s v="33.d. Vehicle contact"/>
    <s v="Contact - 3rd Party"/>
    <s v="All types of equipment / facility failure"/>
    <s v="Contact - Vehicle"/>
    <m/>
    <s v="Contact - Vehicle"/>
    <s v="Pole"/>
    <s v="Line to Ground"/>
    <s v="PACIFIC BELL"/>
    <s v="Overhead"/>
    <x v="3"/>
    <s v="Conductor"/>
    <m/>
    <s v="101961046"/>
    <s v="     "/>
    <s v="Non-HFTD"/>
    <x v="0"/>
    <m/>
    <m/>
    <n v="38.509399999999999"/>
    <n v="-122.77"/>
    <s v="Sonoma"/>
    <s v="FULTON-1101"/>
    <s v="42561101"/>
    <n v="12000"/>
    <s v="N/A"/>
    <x v="0"/>
    <s v="Unknown"/>
    <s v="Hardwood Forest"/>
    <m/>
    <m/>
    <s v="No"/>
    <m/>
    <m/>
    <m/>
    <m/>
    <m/>
    <m/>
    <m/>
    <s v="N"/>
    <s v="N"/>
    <m/>
    <m/>
    <s v="     "/>
    <m/>
    <m/>
    <m/>
    <m/>
    <m/>
    <m/>
    <m/>
    <m/>
    <m/>
    <m/>
    <m/>
    <m/>
    <m/>
    <m/>
    <m/>
    <m/>
    <m/>
    <m/>
    <m/>
  </r>
  <r>
    <s v="20180669"/>
    <s v="     "/>
    <n v="43325"/>
    <s v="8/13"/>
    <x v="1"/>
    <n v="0.77986111111111112"/>
    <s v="33"/>
    <n v="3"/>
    <s v="8"/>
    <x v="1"/>
    <n v="43325"/>
    <n v="0.77986111111111112"/>
    <s v="&quot;blown cutouts and 2 spans primary down&quot; Cause unknown."/>
    <s v="     "/>
    <s v="FAS"/>
    <m/>
    <s v="N"/>
    <x v="0"/>
    <s v="154791"/>
    <s v="18-0069468"/>
    <m/>
    <m/>
    <m/>
    <m/>
    <s v="     "/>
    <x v="1"/>
    <s v="PG&amp;E"/>
    <m/>
    <m/>
    <m/>
    <s v="D"/>
    <m/>
    <s v="0.26-9.99"/>
    <m/>
    <s v="Equipment - PG&amp;E"/>
    <s v="34.o. Other"/>
    <s v="Equipment - PG&amp;E"/>
    <s v="All types of equipment / facility failure"/>
    <s v="Other"/>
    <s v="Fuse"/>
    <m/>
    <m/>
    <s v="Multi-Fault"/>
    <m/>
    <s v="Overhead"/>
    <x v="3"/>
    <s v="Fuse"/>
    <m/>
    <s v="7024"/>
    <s v="     "/>
    <s v="Non-HFTD"/>
    <x v="0"/>
    <m/>
    <m/>
    <n v="36.263800000000003"/>
    <n v="-121.08"/>
    <s v="Monterey"/>
    <s v="KING-CITY-1102"/>
    <s v="182031102"/>
    <n v="11000"/>
    <s v="KING CITY 1102CB"/>
    <x v="0"/>
    <m/>
    <s v="Shrub"/>
    <m/>
    <m/>
    <s v="No"/>
    <m/>
    <m/>
    <m/>
    <m/>
    <m/>
    <m/>
    <m/>
    <s v="N"/>
    <s v="N"/>
    <m/>
    <m/>
    <s v="     "/>
    <m/>
    <m/>
    <m/>
    <m/>
    <m/>
    <m/>
    <m/>
    <m/>
    <m/>
    <m/>
    <m/>
    <m/>
    <m/>
    <m/>
    <m/>
    <m/>
    <m/>
    <m/>
    <m/>
  </r>
  <r>
    <s v="20180665"/>
    <s v="     "/>
    <n v="43325"/>
    <s v="8/13"/>
    <x v="1"/>
    <n v="0.27777777777777779"/>
    <s v="33"/>
    <n v="3"/>
    <s v="8"/>
    <x v="1"/>
    <n v="43325"/>
    <n v="0.27777777777777779"/>
    <s v="&quot;pole fire burn 12kv X-arm and damage to pole top&quot;"/>
    <s v="     "/>
    <s v="FAS"/>
    <m/>
    <s v="N"/>
    <x v="0"/>
    <s v="154168"/>
    <s v="18-0069123"/>
    <m/>
    <m/>
    <m/>
    <m/>
    <s v="     "/>
    <x v="0"/>
    <s v="PG&amp;E"/>
    <m/>
    <m/>
    <m/>
    <s v="D"/>
    <m/>
    <s v="Structure-PG&amp;E only"/>
    <m/>
    <s v="Equipment - PG&amp;E"/>
    <s v="34.h. Crossarm damage or failure"/>
    <s v="Equipment - PG&amp;E"/>
    <s v="All types of equipment / facility failure"/>
    <s v="Crossarm"/>
    <s v="Crossarm"/>
    <m/>
    <m/>
    <s v="Force Out"/>
    <m/>
    <s v="Overhead"/>
    <x v="3"/>
    <s v="Crossarm"/>
    <m/>
    <s v="BR324"/>
    <s v="     "/>
    <s v="Non-HFTD"/>
    <x v="0"/>
    <m/>
    <m/>
    <n v="37.923999999999999"/>
    <n v="-122.351"/>
    <s v="Contra Costa"/>
    <s v="RICHMOND-R-1128"/>
    <s v="013471128"/>
    <n v="11000"/>
    <s v="RICHMOND R 1128BR324"/>
    <x v="0"/>
    <m/>
    <s v="Urban"/>
    <m/>
    <m/>
    <s v="No"/>
    <m/>
    <m/>
    <m/>
    <m/>
    <m/>
    <m/>
    <m/>
    <s v="N"/>
    <s v="N"/>
    <m/>
    <m/>
    <s v="     "/>
    <m/>
    <m/>
    <m/>
    <m/>
    <m/>
    <m/>
    <m/>
    <m/>
    <m/>
    <m/>
    <m/>
    <m/>
    <m/>
    <m/>
    <m/>
    <m/>
    <m/>
    <m/>
    <m/>
  </r>
  <r>
    <s v="20180667"/>
    <s v="     "/>
    <n v="43325"/>
    <s v="8/13"/>
    <x v="1"/>
    <n v="0.63263888888888886"/>
    <s v="33"/>
    <n v="3"/>
    <s v="8"/>
    <x v="1"/>
    <n v="43325"/>
    <n v="0.63263888888888886"/>
    <s v="ILIS cause - &quot;3rd Party, Vehicle&quot;"/>
    <s v="     "/>
    <s v="FAS"/>
    <m/>
    <s v="N"/>
    <x v="0"/>
    <s v="154645"/>
    <s v="18-0069409"/>
    <m/>
    <m/>
    <m/>
    <m/>
    <s v="     "/>
    <x v="1"/>
    <s v="PG&amp;E"/>
    <m/>
    <m/>
    <m/>
    <s v="D"/>
    <m/>
    <s v="&lt;3 meters of linear travel"/>
    <m/>
    <s v="Contact - 3rd Party"/>
    <s v="33.d. Vehicle contact"/>
    <s v="Contact - 3rd Party"/>
    <s v="Contact from object"/>
    <s v="Contact - Vehicle"/>
    <m/>
    <s v="Contact - Vehicle"/>
    <s v="Pole"/>
    <s v="Multi-Fault,Line to Ground"/>
    <m/>
    <s v="Overhead"/>
    <x v="3"/>
    <m/>
    <m/>
    <s v="14576"/>
    <s v="     "/>
    <s v="Non-HFTD"/>
    <x v="0"/>
    <m/>
    <m/>
    <n v="37.883200000000002"/>
    <n v="-121.248"/>
    <s v="San Joaquin"/>
    <s v="WEBER-1108"/>
    <s v="163481108"/>
    <n v="11000"/>
    <s v="WEBER 110238326"/>
    <x v="0"/>
    <m/>
    <s v="Agriculture"/>
    <m/>
    <m/>
    <s v="No"/>
    <m/>
    <m/>
    <m/>
    <m/>
    <m/>
    <m/>
    <m/>
    <s v="N"/>
    <s v="N"/>
    <m/>
    <m/>
    <s v="     "/>
    <m/>
    <m/>
    <m/>
    <m/>
    <m/>
    <m/>
    <m/>
    <m/>
    <m/>
    <m/>
    <m/>
    <m/>
    <m/>
    <m/>
    <m/>
    <m/>
    <m/>
    <m/>
    <m/>
  </r>
  <r>
    <s v="MIA201911946"/>
    <s v="     "/>
    <n v="43690"/>
    <s v="8/13"/>
    <x v="1"/>
    <n v="0.55718749999999995"/>
    <s v="33"/>
    <n v="3"/>
    <s v="8"/>
    <x v="3"/>
    <n v="43690"/>
    <n v="0.55694444444444446"/>
    <s v="tree in wires causing fire"/>
    <s v="     "/>
    <s v="FAS"/>
    <n v="44242"/>
    <s v="Y"/>
    <x v="0"/>
    <s v="507075"/>
    <m/>
    <m/>
    <s v="T004724503"/>
    <m/>
    <m/>
    <s v="     "/>
    <x v="0"/>
    <s v="PG&amp;E"/>
    <m/>
    <m/>
    <m/>
    <s v="D"/>
    <m/>
    <s v="Unknown"/>
    <m/>
    <s v="Vegetation"/>
    <s v="33.a. Veg. contact"/>
    <s v="Vegetation"/>
    <s v="Contact from object"/>
    <s v="Contact - Vegetation"/>
    <m/>
    <s v="Contact - Vegetation"/>
    <s v="Conductor - Open Wire Secondary"/>
    <m/>
    <s v="Yes"/>
    <m/>
    <x v="0"/>
    <m/>
    <m/>
    <s v="62462225"/>
    <s v="     "/>
    <s v="Non-HFTD"/>
    <x v="0"/>
    <m/>
    <m/>
    <n v="38.0717"/>
    <n v="-121.76300000000001"/>
    <s v="Sacramento"/>
    <s v="GRAND-ISLAND-2225"/>
    <s v="62462225"/>
    <n v="22000"/>
    <m/>
    <x v="0"/>
    <m/>
    <s v="Rural"/>
    <m/>
    <m/>
    <s v="No"/>
    <m/>
    <m/>
    <m/>
    <m/>
    <m/>
    <m/>
    <m/>
    <s v="N"/>
    <s v="N"/>
    <m/>
    <m/>
    <s v="     "/>
    <m/>
    <m/>
    <m/>
    <m/>
    <m/>
    <m/>
    <m/>
    <m/>
    <m/>
    <m/>
    <m/>
    <m/>
    <m/>
    <m/>
    <m/>
    <m/>
    <m/>
    <m/>
    <m/>
  </r>
  <r>
    <s v="MIA201911905"/>
    <s v="     "/>
    <n v="43690"/>
    <s v="8/13"/>
    <x v="1"/>
    <n v="0.77734953703703702"/>
    <s v="33"/>
    <n v="3"/>
    <s v="8"/>
    <x v="3"/>
    <n v="43690"/>
    <n v="0.77708333333333335"/>
    <s v="FAS remarks state a fire occurred the day before and current incident only mentions a down neutral being repaired."/>
    <s v="     "/>
    <s v="FAS"/>
    <n v="44250"/>
    <s v="Y"/>
    <x v="0"/>
    <s v="507824"/>
    <s v="N/A"/>
    <m/>
    <s v="T004724785"/>
    <m/>
    <m/>
    <s v="     "/>
    <x v="0"/>
    <s v="PG&amp;E"/>
    <m/>
    <m/>
    <m/>
    <s v="D"/>
    <m/>
    <s v="Structure-PG&amp;E only"/>
    <m/>
    <s v="Equipment - PG&amp;E"/>
    <s v="34.o. Other"/>
    <s v="Equipment - PG&amp;E"/>
    <s v="All types of equipment / facility failure"/>
    <s v="Service Neutral failure"/>
    <s v="Service Drop"/>
    <m/>
    <m/>
    <m/>
    <s v="Yes"/>
    <s v="Overhead"/>
    <x v="0"/>
    <m/>
    <m/>
    <s v="Meter: 1008426228"/>
    <s v="     "/>
    <s v="Non-HFTD"/>
    <x v="0"/>
    <m/>
    <m/>
    <n v="37.741700000000002"/>
    <n v="-122.488"/>
    <s v="San Francisco"/>
    <s v="TARAVAL-0401"/>
    <s v="22500401"/>
    <n v="4000"/>
    <m/>
    <x v="0"/>
    <s v="San Francisco Fire Department"/>
    <s v="Urban"/>
    <m/>
    <m/>
    <s v="No"/>
    <m/>
    <m/>
    <m/>
    <m/>
    <m/>
    <m/>
    <m/>
    <s v="N"/>
    <s v="N"/>
    <m/>
    <m/>
    <s v="     "/>
    <m/>
    <m/>
    <m/>
    <m/>
    <m/>
    <m/>
    <m/>
    <m/>
    <m/>
    <m/>
    <m/>
    <m/>
    <m/>
    <m/>
    <m/>
    <m/>
    <m/>
    <m/>
    <m/>
  </r>
  <r>
    <s v="20190823"/>
    <s v="     "/>
    <n v="43690"/>
    <s v="8/13"/>
    <x v="1"/>
    <m/>
    <s v="33"/>
    <n v="3"/>
    <s v="8"/>
    <x v="3"/>
    <n v="43690"/>
    <n v="3.125E-2"/>
    <s v="Cap bank failure possibly shot at. EC 117750017."/>
    <s v="     "/>
    <s v="FAS"/>
    <m/>
    <s v="N"/>
    <x v="0"/>
    <s v="504829"/>
    <s v="19-0087114"/>
    <m/>
    <s v="T004723874"/>
    <n v="0"/>
    <m/>
    <s v="     "/>
    <x v="1"/>
    <s v="PG&amp;E"/>
    <m/>
    <m/>
    <m/>
    <s v="D"/>
    <s v="D"/>
    <s v="0.26-9.99"/>
    <m/>
    <s v="Equipment - PG&amp;E"/>
    <s v="34.a. Capacitor bank damage or failure"/>
    <s v="Equipment - PG&amp;E"/>
    <s v="All types of equipment / facility failure"/>
    <s v="Capacitor bank failure"/>
    <s v="Capacitor Bank"/>
    <m/>
    <m/>
    <s v="Line to Ground"/>
    <m/>
    <s v="Overhead"/>
    <x v="0"/>
    <s v="Capacitor Bank"/>
    <m/>
    <s v="40239045"/>
    <s v="     "/>
    <s v="Non-HFTD"/>
    <x v="0"/>
    <m/>
    <m/>
    <n v="36.950899999999997"/>
    <n v="-119.831"/>
    <s v="MADERA"/>
    <s v="CASSIDY-2107"/>
    <m/>
    <m/>
    <s v="CASSIDY 2107CB"/>
    <x v="0"/>
    <m/>
    <s v="Herbaceous"/>
    <m/>
    <m/>
    <s v="No"/>
    <m/>
    <m/>
    <m/>
    <m/>
    <m/>
    <m/>
    <m/>
    <s v="N"/>
    <s v="N"/>
    <m/>
    <m/>
    <s v="     "/>
    <m/>
    <m/>
    <m/>
    <m/>
    <m/>
    <m/>
    <m/>
    <m/>
    <m/>
    <m/>
    <m/>
    <m/>
    <m/>
    <m/>
    <m/>
    <m/>
    <m/>
    <m/>
    <m/>
  </r>
  <r>
    <s v="20190824"/>
    <s v="     "/>
    <n v="43690"/>
    <s v="8/13"/>
    <x v="1"/>
    <m/>
    <s v="33"/>
    <n v="3"/>
    <s v="8"/>
    <x v="3"/>
    <n v="43690"/>
    <n v="0.10347222222222222"/>
    <s v="Vehicle in pole. Burned at riser. No EC Tag in SAP. Only located PM. No docs. Unable to locate photos. Unable to confirm  damaged equipment says at base of riser and conductor.Not in SAP. Added circuit ID."/>
    <s v="     "/>
    <s v="FAS"/>
    <m/>
    <s v="N"/>
    <x v="0"/>
    <s v="504838"/>
    <s v="19-0087117"/>
    <m/>
    <s v="T004723889"/>
    <n v="0"/>
    <m/>
    <s v="     "/>
    <x v="1"/>
    <s v="PG&amp;E"/>
    <m/>
    <m/>
    <m/>
    <s v="D"/>
    <s v="D"/>
    <s v="0.26-9.99"/>
    <m/>
    <s v="Contact - 3rd Party"/>
    <s v="33.e. Other contact from object"/>
    <s v="Contact - 3rd Party"/>
    <s v="Contact from object"/>
    <s v="Contact - Other"/>
    <m/>
    <s v="Contact - Other"/>
    <s v="Conductor - Primary"/>
    <s v="Line to Ground"/>
    <m/>
    <s v="Subsurface"/>
    <x v="3"/>
    <s v="Conductor - Primary"/>
    <m/>
    <s v="13652107"/>
    <s v="     "/>
    <s v="Non-HFTD"/>
    <x v="0"/>
    <m/>
    <m/>
    <n v="38.000399999999999"/>
    <n v="-121.712"/>
    <s v="CONTRA COSTA"/>
    <s v="CONTRA-COSTA-2107"/>
    <m/>
    <m/>
    <s v="CONTRA COSTA 2107CB"/>
    <x v="0"/>
    <s v="Unknown"/>
    <s v="Urban"/>
    <m/>
    <m/>
    <s v="No"/>
    <m/>
    <m/>
    <m/>
    <m/>
    <m/>
    <m/>
    <m/>
    <s v="N"/>
    <s v="N"/>
    <m/>
    <m/>
    <s v="     "/>
    <m/>
    <m/>
    <m/>
    <m/>
    <m/>
    <m/>
    <m/>
    <m/>
    <m/>
    <m/>
    <m/>
    <m/>
    <m/>
    <m/>
    <m/>
    <m/>
    <m/>
    <m/>
    <m/>
  </r>
  <r>
    <s v="20201000"/>
    <s v="     "/>
    <n v="44056"/>
    <s v="8/13"/>
    <x v="1"/>
    <n v="0.60416666666666663"/>
    <s v="33"/>
    <n v="3"/>
    <s v="8"/>
    <x v="4"/>
    <m/>
    <m/>
    <s v="On August 13, 2020 at 1451 hours, a PG&amp;E Troubleman patrolled the Saratoga 1113 12kV Distribution Circuit number 083371113, near 1296 South Blaney Ave in San Jose. He observed a small brush fire on the ground in the water department's right of way and the power to be ok. Initial analysis indicates the ignition was caused by sparks coming from the 120V secondary phase that slapped together with the span guy. The troubleman extinguished the fire. The incident was marked as completed on August 13, 2020 at 1540 hours. This ignition did not meet the reporting criteria, because the fire was not greater than one linear meter. This information is preliminary."/>
    <s v="     "/>
    <s v="FAS"/>
    <m/>
    <s v="N"/>
    <x v="0"/>
    <s v="996654"/>
    <m/>
    <m/>
    <s v="T005035328"/>
    <m/>
    <m/>
    <s v="     "/>
    <x v="0"/>
    <s v="PG&amp;E"/>
    <m/>
    <s v="Vegetation"/>
    <m/>
    <s v="D"/>
    <s v="D"/>
    <s v="&lt;3 meters of linear travel"/>
    <m/>
    <s v="Wire-Wire Contact"/>
    <s v="35.a. Wire-to-wire contact / contamination"/>
    <s v="Wire-Wire Contact"/>
    <s v="All types of equipment / facility failure"/>
    <m/>
    <m/>
    <m/>
    <m/>
    <m/>
    <m/>
    <s v="Overhead"/>
    <x v="1"/>
    <s v="Conductor - Secondary"/>
    <s v="Secondary Conductor"/>
    <s v="Circuit ID: 083371113"/>
    <s v="     "/>
    <s v="Non-HFTD"/>
    <x v="0"/>
    <m/>
    <m/>
    <n v="37.300400000000003"/>
    <n v="-122.024"/>
    <s v="Santa Clara"/>
    <s v="SARATOGA-1113"/>
    <m/>
    <n v="12000"/>
    <s v="N/A"/>
    <x v="0"/>
    <s v="PG&amp;E Employee"/>
    <s v="Urban"/>
    <m/>
    <m/>
    <s v="No"/>
    <m/>
    <m/>
    <m/>
    <m/>
    <m/>
    <m/>
    <m/>
    <s v="N"/>
    <s v="N"/>
    <m/>
    <m/>
    <s v="     "/>
    <m/>
    <m/>
    <m/>
    <m/>
    <m/>
    <m/>
    <m/>
    <m/>
    <m/>
    <m/>
    <m/>
    <m/>
    <m/>
    <m/>
    <m/>
    <m/>
    <m/>
    <m/>
    <m/>
  </r>
  <r>
    <s v="20201002"/>
    <s v="     "/>
    <n v="44056"/>
    <s v="8/13"/>
    <x v="1"/>
    <n v="0.70972222222222225"/>
    <s v="33"/>
    <n v="3"/>
    <s v="8"/>
    <x v="4"/>
    <n v="44056"/>
    <n v="0.70763888888888893"/>
    <s v="On August 13, 2020 at 1715 hours, a PG&amp;E Troubleman patrolled the Rossmoor 1104 12kV Distribution Circuit number 014161104, near Stow Lane in Lafayette. He observed a tree that grew into and burned a secondary overhead conductor. Initial analysis indicates vegetation grew into that secondary circuit, made contact and caused an ignition. Cal Fire responded to and extinguished the fire. The 56-minute outage affected one customer. All the repairs were completed and the line was returned to service on August 13, 2020. This ignition did not meet the reporting criteria, because the fire was not greater than 1 linear meter. This information is preliminary."/>
    <s v="     "/>
    <s v="FAS"/>
    <m/>
    <s v="N"/>
    <x v="0"/>
    <s v="996942"/>
    <m/>
    <m/>
    <s v="T005035460"/>
    <m/>
    <m/>
    <s v="     "/>
    <x v="0"/>
    <s v="PG&amp;E"/>
    <m/>
    <s v="Vegetation"/>
    <m/>
    <s v="D"/>
    <s v="D"/>
    <s v="&lt;3 meters of linear travel"/>
    <m/>
    <s v="Vegetation"/>
    <s v="33.a. Veg. contact"/>
    <s v="Vegetation"/>
    <s v="Contact from object"/>
    <s v="Contact - Vegetation"/>
    <m/>
    <s v="Contact - Vegetation"/>
    <s v="Conductor - Racked Secondary"/>
    <m/>
    <m/>
    <s v="Overhead"/>
    <x v="1"/>
    <s v="Conductor - Racked Secondary"/>
    <s v="Secondary Conductor"/>
    <s v="Circuit ID: 014161104"/>
    <s v="     "/>
    <s v="Non-HFTD"/>
    <x v="0"/>
    <m/>
    <m/>
    <n v="37.89"/>
    <n v="-122.09699999999999"/>
    <s v="Contra Costa"/>
    <s v="ROSSMOOR-1104"/>
    <m/>
    <n v="12000"/>
    <s v="N/A"/>
    <x v="0"/>
    <s v="Cal Fire"/>
    <s v="Urban"/>
    <m/>
    <m/>
    <s v="No"/>
    <m/>
    <m/>
    <m/>
    <m/>
    <m/>
    <m/>
    <m/>
    <s v="N"/>
    <s v="N"/>
    <m/>
    <m/>
    <s v="     "/>
    <m/>
    <m/>
    <m/>
    <m/>
    <m/>
    <m/>
    <m/>
    <m/>
    <m/>
    <m/>
    <m/>
    <m/>
    <m/>
    <m/>
    <m/>
    <m/>
    <m/>
    <m/>
    <m/>
  </r>
  <r>
    <s v="20200997"/>
    <s v="     "/>
    <n v="44056"/>
    <s v="8/13"/>
    <x v="1"/>
    <n v="0.4513888888888889"/>
    <s v="33"/>
    <n v="3"/>
    <s v="8"/>
    <x v="4"/>
    <n v="44056"/>
    <n v="0.44791666666666669"/>
    <s v="On August 13, 2020 at 1133 hours, a PG&amp;E Troubleman patrolled the Madison 2101 21kV Distribution Circuit number 063172101, near East County Road 85 in Capay (Esparto). He went out to investigate the reports of an outage and pole fire in the area. Initial analysis indicates the outage and small grass fire, were caused by small birds touching and getting between the bare jumpers and the steel crossarm. The customer extinguished the fire. The line was returned to service on August 13, 2020. The ECOHN tag 119611465 was submitted to replace the bare jumper with covered jumper wire. This information is preliminary."/>
    <s v="     "/>
    <s v="FAS"/>
    <m/>
    <s v="N"/>
    <x v="0"/>
    <s v="995613"/>
    <m/>
    <m/>
    <s v="T005035107"/>
    <n v="119611465"/>
    <m/>
    <s v="     "/>
    <x v="1"/>
    <s v="PG&amp;E"/>
    <m/>
    <s v="Vegetation"/>
    <m/>
    <s v="D"/>
    <s v="D"/>
    <s v="&lt;3 meters of linear travel"/>
    <m/>
    <s v="Contact - Animal - Bird"/>
    <s v="33.b. Animal contact"/>
    <s v="Contact - Bird"/>
    <s v="Contact from object"/>
    <s v="Contact - Animal"/>
    <m/>
    <s v="Contact - Animal"/>
    <s v="Jumper"/>
    <m/>
    <m/>
    <s v="Overhead"/>
    <x v="3"/>
    <s v="Jumper"/>
    <s v="Jumper, Pole"/>
    <s v="Circuit ID: 063172101, SAP Pole ID: 101661149"/>
    <s v="     "/>
    <s v="Non-HFTD"/>
    <x v="0"/>
    <m/>
    <m/>
    <n v="38.815800000000003"/>
    <n v="-122.04300000000001"/>
    <s v="Yolo"/>
    <s v="MADISON-2101"/>
    <m/>
    <n v="21000"/>
    <m/>
    <x v="0"/>
    <s v="Customer"/>
    <s v="Agriculture"/>
    <m/>
    <m/>
    <s v="No"/>
    <m/>
    <m/>
    <m/>
    <m/>
    <m/>
    <m/>
    <m/>
    <s v="N"/>
    <s v="N"/>
    <m/>
    <m/>
    <s v="     "/>
    <m/>
    <m/>
    <m/>
    <m/>
    <m/>
    <m/>
    <m/>
    <m/>
    <m/>
    <m/>
    <m/>
    <m/>
    <m/>
    <m/>
    <m/>
    <m/>
    <m/>
    <m/>
    <m/>
  </r>
  <r>
    <s v="20200999"/>
    <s v="     "/>
    <n v="44056"/>
    <s v="8/13"/>
    <x v="1"/>
    <n v="0.59305555555555556"/>
    <s v="33"/>
    <n v="3"/>
    <s v="8"/>
    <x v="4"/>
    <n v="44056"/>
    <n v="0.59236111111111112"/>
    <s v="On August 13, 2020 at 1414 hours, a PG&amp;E troubleman was dispatched to the Grand Island 2224 Distribution Circuit on Grand Island Rd in Isleton for reports of wires down power ok hazard. Initial analysis indicates PG&amp;E equipment failure resulted in an ignition. An open wire overhead secondary conductor failure occurred and resulted in a small grass fire. The responding troubleman stated the cause of the conductor failure is unknown. The ensuing fire was 3 meters - 0.25 acre in size and was extinguished by Sacramento Fire Department. A PG&amp;E crew repalced the damaged assets on August 13, 2020."/>
    <s v="     "/>
    <s v="FAS"/>
    <m/>
    <s v="N"/>
    <x v="0"/>
    <m/>
    <m/>
    <m/>
    <s v="T005035302"/>
    <n v="119613005"/>
    <m/>
    <s v="     "/>
    <x v="1"/>
    <s v="PG&amp;E"/>
    <m/>
    <s v="Vegetation"/>
    <m/>
    <s v="D"/>
    <s v="D"/>
    <s v="&lt;0.25"/>
    <s v="GRASS ONLY"/>
    <s v="Equipment - PG&amp;E"/>
    <s v="34.b. Conductor damage or failure"/>
    <s v="Equipment - PG&amp;E"/>
    <s v="All types of equipment / facility failure"/>
    <s v="Conductor failure-all"/>
    <s v="Conductor - Open Wire Secondary"/>
    <m/>
    <m/>
    <m/>
    <m/>
    <s v="Overhead"/>
    <x v="1"/>
    <s v="Conductor - Open Wire Secondary"/>
    <s v="Conductor"/>
    <s v="Circuit ID: 062462224"/>
    <s v="     "/>
    <s v="Non-HFTD"/>
    <x v="0"/>
    <m/>
    <m/>
    <n v="38.1648"/>
    <n v="-121.614"/>
    <s v="Sacramento"/>
    <s v="GRAND-ISLAND-2224"/>
    <m/>
    <n v="21000"/>
    <s v="N/A"/>
    <x v="0"/>
    <s v="Sacramento FD"/>
    <s v="Urban"/>
    <m/>
    <m/>
    <s v="No"/>
    <m/>
    <m/>
    <m/>
    <m/>
    <m/>
    <m/>
    <m/>
    <s v="N"/>
    <s v="N"/>
    <m/>
    <m/>
    <s v="     "/>
    <m/>
    <m/>
    <m/>
    <m/>
    <m/>
    <m/>
    <m/>
    <m/>
    <m/>
    <m/>
    <m/>
    <m/>
    <m/>
    <m/>
    <m/>
    <m/>
    <m/>
    <m/>
    <m/>
  </r>
  <r>
    <s v="20211247"/>
    <s v="     "/>
    <n v="44421"/>
    <s v="8/13"/>
    <x v="1"/>
    <n v="0.61527777777777781"/>
    <s v="33"/>
    <n v="3"/>
    <s v="8"/>
    <x v="5"/>
    <n v="44421"/>
    <m/>
    <s v="Center phase 4 acsr overhead conductor down on ground started fire. Troubleman reports 20'x200' fire at the point where conductor failed and another larger fire ignited three spans south, 1000'x400' in size. The ensuing fire was 10-100 acres in size. This information is preliminary."/>
    <s v="     "/>
    <s v="FAS"/>
    <m/>
    <s v="N"/>
    <x v="0"/>
    <m/>
    <s v="21-0104349"/>
    <m/>
    <s v="T005368327, T005368328"/>
    <n v="121900000"/>
    <m/>
    <s v="     "/>
    <x v="1"/>
    <s v="PG&amp;E"/>
    <m/>
    <s v="Vegetation"/>
    <m/>
    <s v="D"/>
    <s v="D"/>
    <s v="10-99"/>
    <m/>
    <s v="Equipment - PG&amp;E"/>
    <s v="34.b. Conductor damage or failure"/>
    <s v="Equipment - PG&amp;E"/>
    <s v="All types of equipment / facility failure"/>
    <s v="Conductor failure-all"/>
    <s v="Conductor - Primary"/>
    <m/>
    <m/>
    <s v="Line to Ground"/>
    <s v="Y"/>
    <s v="Overhead"/>
    <x v="3"/>
    <s v="Conductor - Primary"/>
    <s v="Conductor. Cross Arm"/>
    <s v="102286901"/>
    <s v="     "/>
    <s v="Non-HFTD"/>
    <x v="0"/>
    <m/>
    <m/>
    <n v="38.093299999999999"/>
    <n v="-122.14400000000001"/>
    <s v="Solano"/>
    <s v="BAHIA-1104"/>
    <m/>
    <n v="12000"/>
    <m/>
    <x v="0"/>
    <s v="Benicia FD"/>
    <s v="Herbaceous"/>
    <s v="Grass fuel model"/>
    <m/>
    <s v="No"/>
    <m/>
    <m/>
    <m/>
    <m/>
    <m/>
    <m/>
    <m/>
    <s v="N"/>
    <s v="N"/>
    <m/>
    <m/>
    <s v="     "/>
    <m/>
    <m/>
    <m/>
    <m/>
    <m/>
    <m/>
    <m/>
    <m/>
    <m/>
    <m/>
    <m/>
    <m/>
    <m/>
    <m/>
    <m/>
    <m/>
    <m/>
    <m/>
    <m/>
  </r>
  <r>
    <s v="20140135"/>
    <s v="     "/>
    <n v="41865"/>
    <s v="8/14"/>
    <x v="1"/>
    <n v="0.62291666666666667"/>
    <s v="33"/>
    <n v="3"/>
    <s v="8"/>
    <x v="7"/>
    <n v="41865"/>
    <n v="0.62291666666666667"/>
    <s v="TREE SLAPPED WIRES CAUSED SMALL GRASS FIRE ,LEFT TX OFF TO PUMP ONLY TILL CREW REFRAMES,EC TAG ISSUED"/>
    <s v="     "/>
    <m/>
    <m/>
    <s v="N"/>
    <x v="0"/>
    <s v="1066473"/>
    <s v="14-0051087"/>
    <m/>
    <m/>
    <n v="108865904"/>
    <m/>
    <s v="     "/>
    <x v="1"/>
    <s v="PG&amp;E"/>
    <m/>
    <s v="Vegetation"/>
    <m/>
    <s v="D"/>
    <m/>
    <s v="&lt;0.25"/>
    <s v="Square Feet: ; Acreage: "/>
    <s v="Wire-Wire Contact"/>
    <s v="35.a. Wire-to-wire contact / contamination"/>
    <s v="Wire-Wire Contact"/>
    <s v="All types of equipment / facility failure"/>
    <s v="Veg. contact"/>
    <s v="N.A."/>
    <s v="Veg. contact"/>
    <m/>
    <s v="Line to Ground"/>
    <s v="AT&amp;T"/>
    <s v="Overhead"/>
    <x v="1"/>
    <s v="Conductor"/>
    <m/>
    <s v="102028597"/>
    <s v="     "/>
    <s v="Non-HFTD"/>
    <x v="0"/>
    <m/>
    <m/>
    <n v="38.509900000000002"/>
    <n v="-122.837"/>
    <s v="Sonoma"/>
    <s v="FULTON-1102"/>
    <s v="42561102"/>
    <m/>
    <s v="N/A"/>
    <x v="0"/>
    <m/>
    <s v="Agriculture"/>
    <m/>
    <m/>
    <s v="No"/>
    <m/>
    <m/>
    <m/>
    <m/>
    <m/>
    <m/>
    <m/>
    <s v="N"/>
    <s v="N"/>
    <m/>
    <m/>
    <s v="     "/>
    <m/>
    <m/>
    <s v="Aug 18 2014 12:00AM"/>
    <s v="Unverified"/>
    <s v="Did not investigate service level outage"/>
    <m/>
    <m/>
    <m/>
    <m/>
    <m/>
    <m/>
    <m/>
    <m/>
    <m/>
    <m/>
    <m/>
    <m/>
    <m/>
    <m/>
  </r>
  <r>
    <s v="MIA20141421"/>
    <s v="     "/>
    <n v="41865"/>
    <s v="8/14"/>
    <x v="1"/>
    <n v="0.60097222222222224"/>
    <s v="33"/>
    <n v="3"/>
    <s v="8"/>
    <x v="7"/>
    <n v="41865"/>
    <n v="0.60069444444444442"/>
    <s v="3031 OLD VINE LN (BARN) in Windsor; TREE SLAPPED WIRES CAUSED arcing secondary causing SMALL GRASS FIRE; FD ONSITE #7282"/>
    <s v="     "/>
    <s v="FAS"/>
    <n v="44259"/>
    <s v="Y"/>
    <x v="0"/>
    <s v="1066473"/>
    <s v="N/A"/>
    <m/>
    <s v="T003177209"/>
    <n v="108865904"/>
    <m/>
    <s v="     "/>
    <x v="3"/>
    <s v="PG&amp;E"/>
    <m/>
    <m/>
    <m/>
    <s v="D"/>
    <m/>
    <s v="Unknown"/>
    <m/>
    <s v="Vegetation"/>
    <s v="33.a. Veg. contact"/>
    <s v="Vegetation"/>
    <s v="Contact from object"/>
    <s v="Contact - Vegetation"/>
    <m/>
    <s v="Contact - Vegetation"/>
    <s v="Conductor"/>
    <m/>
    <s v="Yes"/>
    <s v="Overhead"/>
    <x v="0"/>
    <m/>
    <m/>
    <s v="42561102"/>
    <s v="     "/>
    <s v="Non-HFTD"/>
    <x v="0"/>
    <m/>
    <m/>
    <n v="38.509900000000002"/>
    <n v="-122.837"/>
    <s v="Sonoma"/>
    <s v="FULTON-1102"/>
    <s v="42561102"/>
    <n v="11000"/>
    <m/>
    <x v="0"/>
    <m/>
    <s v="Agriculture"/>
    <m/>
    <m/>
    <s v="No"/>
    <m/>
    <m/>
    <m/>
    <m/>
    <m/>
    <m/>
    <m/>
    <s v="N"/>
    <s v="N"/>
    <m/>
    <m/>
    <s v="     "/>
    <m/>
    <m/>
    <m/>
    <m/>
    <m/>
    <m/>
    <m/>
    <m/>
    <m/>
    <m/>
    <m/>
    <m/>
    <m/>
    <m/>
    <m/>
    <m/>
    <m/>
    <m/>
    <m/>
  </r>
  <r>
    <s v="20140134"/>
    <s v="     "/>
    <n v="41865"/>
    <s v="8/14"/>
    <x v="1"/>
    <n v="0.44861111111111113"/>
    <s v="33"/>
    <n v="3"/>
    <s v="8"/>
    <x v="7"/>
    <n v="41865"/>
    <n v="0.44861111111111113"/>
    <s v="CUST. FELL TREE INTO LINE"/>
    <s v="     "/>
    <m/>
    <m/>
    <s v="N"/>
    <x v="0"/>
    <s v="1066350"/>
    <s v="14-0050974"/>
    <m/>
    <m/>
    <n v="108865720"/>
    <m/>
    <s v="     "/>
    <x v="1"/>
    <s v="PG&amp;E"/>
    <m/>
    <s v="Vegetation"/>
    <m/>
    <s v="D"/>
    <m/>
    <s v="&lt;3 meters of linear travel"/>
    <s v="Square Feet: ; Acreage: 0"/>
    <s v="Vegetation"/>
    <s v="33.a. Veg. contact"/>
    <s v="Vegetation"/>
    <s v="All types of equipment / facility failure"/>
    <s v="Contact - Vegetation"/>
    <m/>
    <s v="Contact - Vegetation"/>
    <s v="Conductor"/>
    <s v="Line to Ground"/>
    <s v="AT&amp;T"/>
    <s v="Overhead"/>
    <x v="3"/>
    <s v="Conductor"/>
    <m/>
    <s v="101272971"/>
    <s v="     "/>
    <s v="Non-HFTD"/>
    <x v="0"/>
    <n v="320"/>
    <m/>
    <n v="38.0124"/>
    <n v="-120.586"/>
    <s v="Calaveras"/>
    <s v="FROGTOWN-1702"/>
    <s v="163451702"/>
    <n v="17000"/>
    <s v="FROGTOWN 17021573"/>
    <x v="1"/>
    <m/>
    <s v="Hardwood Woodland"/>
    <m/>
    <m/>
    <s v="No"/>
    <m/>
    <m/>
    <m/>
    <m/>
    <m/>
    <m/>
    <m/>
    <s v="N"/>
    <s v="N"/>
    <m/>
    <m/>
    <s v="     "/>
    <s v="38.01239500"/>
    <s v="-120.58605200"/>
    <s v="Aug 15 2014 12:00AM"/>
    <s v="3rdParty"/>
    <s v="Customer cutting down Green Grey Pine, Tree fell onto 17KV tearing 17KV down to ground starting fire. Area checked for burnt dead trees and removed before power was restored."/>
    <s v="PING"/>
    <s v="71"/>
    <s v="29"/>
    <s v="56"/>
    <m/>
    <m/>
    <m/>
    <m/>
    <m/>
    <m/>
    <m/>
    <s v="CrossArm"/>
    <s v="BareWire"/>
    <m/>
  </r>
  <r>
    <s v="20150275"/>
    <s v="     "/>
    <n v="42230"/>
    <s v="8/14"/>
    <x v="1"/>
    <n v="0.43194444444444446"/>
    <s v="33"/>
    <n v="3"/>
    <s v="8"/>
    <x v="2"/>
    <m/>
    <m/>
    <s v="0"/>
    <s v="     "/>
    <m/>
    <m/>
    <s v="N"/>
    <x v="0"/>
    <m/>
    <m/>
    <m/>
    <m/>
    <m/>
    <m/>
    <s v="     "/>
    <x v="1"/>
    <s v="PG&amp;E"/>
    <m/>
    <s v="Vegetation"/>
    <m/>
    <s v="D"/>
    <m/>
    <s v="&lt;0.25"/>
    <s v="Square Feet: 1000; Acreage: "/>
    <s v="Equipment - PG&amp;E"/>
    <s v="34.m. Connection device damage or failure"/>
    <s v="Equipment - PG&amp;E"/>
    <s v="All types of equipment / facility failure"/>
    <s v="Splice/Clamp/Connector"/>
    <s v="Splice/Clamp/Connector"/>
    <m/>
    <m/>
    <m/>
    <s v="0"/>
    <s v="Overhead"/>
    <x v="1"/>
    <s v="Conductor"/>
    <m/>
    <s v="4 TH AVE N/O 1/4 MI. CLARK RD"/>
    <s v="     "/>
    <s v="Non-HFTD"/>
    <x v="0"/>
    <m/>
    <m/>
    <n v="39.828800000000001"/>
    <n v="-122.08499999999999"/>
    <s v="Tehama"/>
    <s v="CAPAY-1101"/>
    <s v="102111101"/>
    <m/>
    <s v="N/A"/>
    <x v="0"/>
    <s v="ORLAND FD(FIRE DEPT)"/>
    <s v="Agriculture"/>
    <m/>
    <m/>
    <s v="No"/>
    <m/>
    <m/>
    <m/>
    <m/>
    <m/>
    <m/>
    <m/>
    <s v="N"/>
    <s v="N"/>
    <m/>
    <m/>
    <s v="     "/>
    <m/>
    <m/>
    <m/>
    <m/>
    <m/>
    <m/>
    <m/>
    <m/>
    <m/>
    <m/>
    <m/>
    <m/>
    <m/>
    <m/>
    <m/>
    <m/>
    <m/>
    <m/>
    <m/>
  </r>
  <r>
    <s v="20160236"/>
    <s v="     "/>
    <n v="42596"/>
    <s v="8/14"/>
    <x v="1"/>
    <n v="0.95138888888888884"/>
    <s v="34"/>
    <n v="3"/>
    <s v="8"/>
    <x v="6"/>
    <n v="42596"/>
    <n v="0.86805555555555558"/>
    <s v="12 kv down"/>
    <s v="     "/>
    <m/>
    <m/>
    <s v="N"/>
    <x v="0"/>
    <s v="1526367"/>
    <s v="16-0057219"/>
    <m/>
    <m/>
    <n v="111873717"/>
    <m/>
    <s v="     "/>
    <x v="1"/>
    <s v="PG&amp;E"/>
    <m/>
    <s v="Vegetation"/>
    <m/>
    <s v="D"/>
    <m/>
    <s v="&lt;0.25"/>
    <s v="Square Feet: ; Acreage: "/>
    <s v="Equipment - PG&amp;E"/>
    <s v="34.b. Conductor damage or failure"/>
    <s v="Equipment - PG&amp;E"/>
    <s v="All types of equipment / facility failure"/>
    <s v="Conductor"/>
    <s v="Conductor"/>
    <m/>
    <m/>
    <s v="Line to Ground"/>
    <m/>
    <s v="Overhead"/>
    <x v="3"/>
    <s v="Conductor"/>
    <m/>
    <s v="100307761"/>
    <s v="     "/>
    <s v="Non-HFTD"/>
    <x v="0"/>
    <n v="518"/>
    <m/>
    <n v="37.497700000000002"/>
    <n v="-122.37"/>
    <s v="San Mateo"/>
    <s v="HALF-MOON-BAY-1101"/>
    <s v="24101101"/>
    <n v="12000"/>
    <s v="HALF MOON BAY 11018902"/>
    <x v="1"/>
    <s v="Cal Fire"/>
    <s v="Barren/Other"/>
    <m/>
    <m/>
    <s v="No"/>
    <m/>
    <m/>
    <m/>
    <m/>
    <m/>
    <m/>
    <m/>
    <s v="N"/>
    <s v="N"/>
    <m/>
    <m/>
    <s v="     "/>
    <m/>
    <m/>
    <m/>
    <m/>
    <m/>
    <m/>
    <m/>
    <m/>
    <m/>
    <m/>
    <m/>
    <m/>
    <m/>
    <m/>
    <m/>
    <m/>
    <m/>
    <m/>
    <m/>
  </r>
  <r>
    <s v="MIA20165224"/>
    <s v="     "/>
    <n v="42596"/>
    <s v="8/14"/>
    <x v="1"/>
    <n v="0.6500231481481481"/>
    <s v="34"/>
    <n v="3"/>
    <s v="8"/>
    <x v="6"/>
    <n v="42596"/>
    <n v="0.65"/>
    <s v="tree into wire causing small fire "/>
    <s v="     "/>
    <s v="FAS"/>
    <n v="44248"/>
    <s v="Y"/>
    <x v="0"/>
    <s v="1526204"/>
    <s v="N/A"/>
    <m/>
    <s v="T003751431"/>
    <m/>
    <m/>
    <s v="     "/>
    <x v="0"/>
    <s v="PG&amp;E"/>
    <m/>
    <m/>
    <m/>
    <s v="D"/>
    <m/>
    <s v="Unknown"/>
    <m/>
    <s v="Vegetation"/>
    <s v="33.a. Veg. contact"/>
    <s v="Vegetation"/>
    <s v="Contact from object"/>
    <s v="Contact - Vegetation"/>
    <m/>
    <s v="Contact - Vegetation"/>
    <s v="Conductor - Open Wire Secondary"/>
    <m/>
    <s v="Yes"/>
    <s v="Overhead"/>
    <x v="0"/>
    <m/>
    <m/>
    <s v="63441101"/>
    <s v="     "/>
    <s v="Non-HFTD"/>
    <x v="0"/>
    <m/>
    <m/>
    <n v="38.543799999999997"/>
    <n v="-121.79600000000001"/>
    <s v="Yolo"/>
    <s v="PLAINFIELD-1101"/>
    <s v="63441101"/>
    <n v="11000"/>
    <m/>
    <x v="0"/>
    <s v="Customer "/>
    <s v="Urban"/>
    <m/>
    <m/>
    <s v="No"/>
    <m/>
    <m/>
    <m/>
    <m/>
    <m/>
    <m/>
    <m/>
    <s v="N"/>
    <s v="N"/>
    <m/>
    <m/>
    <s v="     "/>
    <m/>
    <m/>
    <m/>
    <m/>
    <m/>
    <m/>
    <m/>
    <m/>
    <m/>
    <m/>
    <m/>
    <m/>
    <m/>
    <m/>
    <m/>
    <m/>
    <m/>
    <m/>
    <m/>
  </r>
  <r>
    <s v="20180674"/>
    <s v="     "/>
    <n v="43326"/>
    <s v="8/14"/>
    <x v="1"/>
    <n v="0.63749999999999996"/>
    <s v="33"/>
    <n v="3"/>
    <s v="8"/>
    <x v="1"/>
    <n v="43326"/>
    <n v="0.63749999999999996"/>
    <s v="Truck hit pole"/>
    <s v="     "/>
    <s v="FAS"/>
    <m/>
    <s v="N"/>
    <x v="0"/>
    <s v="155372"/>
    <s v="18-0069846"/>
    <m/>
    <m/>
    <m/>
    <m/>
    <s v="     "/>
    <x v="1"/>
    <s v="PG&amp;E"/>
    <m/>
    <m/>
    <m/>
    <s v="D"/>
    <m/>
    <s v="&lt;3 meters of linear travel"/>
    <m/>
    <s v="Contact - 3rd Party"/>
    <s v="33.e. Other contact from object"/>
    <s v="Contact - 3rd Party"/>
    <s v="Contact from object"/>
    <s v="Contact - 3rd Party"/>
    <m/>
    <s v="Contact - 3rd Party"/>
    <s v="Pole"/>
    <s v="Line to Ground"/>
    <m/>
    <s v="Overhead"/>
    <x v="3"/>
    <m/>
    <m/>
    <s v="97825"/>
    <s v="     "/>
    <s v="Non-HFTD"/>
    <x v="0"/>
    <m/>
    <m/>
    <n v="36.969000000000001"/>
    <n v="-121.871"/>
    <s v="Santa Cruz"/>
    <s v="ROB-ROY-2105"/>
    <s v="083692105"/>
    <n v="21000"/>
    <s v="ROB ROY 210512584"/>
    <x v="0"/>
    <m/>
    <s v="Urban"/>
    <m/>
    <m/>
    <s v="No"/>
    <m/>
    <m/>
    <m/>
    <m/>
    <m/>
    <m/>
    <m/>
    <s v="N"/>
    <s v="N"/>
    <m/>
    <m/>
    <s v="     "/>
    <m/>
    <m/>
    <m/>
    <m/>
    <m/>
    <m/>
    <m/>
    <m/>
    <m/>
    <m/>
    <m/>
    <m/>
    <m/>
    <m/>
    <m/>
    <m/>
    <m/>
    <m/>
    <m/>
  </r>
  <r>
    <s v="20190831"/>
    <s v="     "/>
    <n v="43691"/>
    <s v="8/14"/>
    <x v="1"/>
    <m/>
    <s v="33"/>
    <n v="3"/>
    <s v="8"/>
    <x v="3"/>
    <n v="43691"/>
    <m/>
    <s v="Equipment failure, fire &lt; 1 meter"/>
    <s v="     "/>
    <s v="FAS"/>
    <m/>
    <s v="N"/>
    <x v="0"/>
    <s v="511236"/>
    <s v="19-0088052"/>
    <m/>
    <s v="T004726239"/>
    <n v="0"/>
    <m/>
    <s v="     "/>
    <x v="0"/>
    <s v="PG&amp;E"/>
    <m/>
    <m/>
    <m/>
    <s v="D"/>
    <m/>
    <s v="&lt;3 meters of linear travel"/>
    <m/>
    <s v="Equipment - PG&amp;E"/>
    <s v="34.o. Other"/>
    <s v="Equipment - PG&amp;E"/>
    <m/>
    <m/>
    <s v="Fuse"/>
    <m/>
    <m/>
    <s v="Line to Ground"/>
    <m/>
    <s v="Subsurface"/>
    <x v="0"/>
    <s v="Fuse"/>
    <m/>
    <s v="012022215-2100961793{16545}"/>
    <s v="     "/>
    <s v="Non-HFTD"/>
    <x v="0"/>
    <m/>
    <m/>
    <n v="37.9193"/>
    <n v="-122.006"/>
    <s v="CONTRA COSTA"/>
    <s v="CLAYTON-2215"/>
    <m/>
    <m/>
    <s v="CLAYTON 2215184604"/>
    <x v="0"/>
    <s v="CONTRA COSTA COUNTY FIRE DEPT"/>
    <m/>
    <m/>
    <m/>
    <s v="No"/>
    <m/>
    <m/>
    <m/>
    <m/>
    <m/>
    <m/>
    <m/>
    <s v="N"/>
    <s v="N"/>
    <m/>
    <m/>
    <s v="     "/>
    <m/>
    <m/>
    <m/>
    <m/>
    <m/>
    <m/>
    <m/>
    <m/>
    <m/>
    <m/>
    <m/>
    <m/>
    <m/>
    <m/>
    <m/>
    <m/>
    <m/>
    <m/>
    <m/>
  </r>
  <r>
    <s v="20190834"/>
    <s v="     "/>
    <n v="43691"/>
    <s v="8/14"/>
    <x v="1"/>
    <m/>
    <s v="33"/>
    <n v="3"/>
    <s v="8"/>
    <x v="3"/>
    <n v="43691"/>
    <m/>
    <s v="Equipment failure, fire &lt; 1 meter"/>
    <s v="     "/>
    <s v="FAS"/>
    <m/>
    <s v="N"/>
    <x v="0"/>
    <s v="511248"/>
    <s v="19-0088040"/>
    <m/>
    <s v="T004725975"/>
    <n v="0"/>
    <m/>
    <s v="     "/>
    <x v="0"/>
    <s v="PG&amp;E"/>
    <m/>
    <m/>
    <m/>
    <s v="D"/>
    <m/>
    <s v="&lt;3 meters of linear travel"/>
    <s v="PRI ARM, POLE TOP, AND SEC ARM "/>
    <s v="Equipment - PG&amp;E"/>
    <s v="34.o. Other"/>
    <s v="Equipment - PG&amp;E"/>
    <m/>
    <m/>
    <s v="Fuse"/>
    <m/>
    <m/>
    <s v="Line to Line"/>
    <m/>
    <s v="Overhead"/>
    <x v="0"/>
    <s v="Fuse"/>
    <m/>
    <s v="042011106-2101074662{2431}"/>
    <s v="     "/>
    <s v="Non-HFTD"/>
    <x v="0"/>
    <m/>
    <m/>
    <n v="37.976700000000001"/>
    <n v="-122.524"/>
    <s v="MARIN"/>
    <s v="SAN-RAFAEL-1106"/>
    <m/>
    <m/>
    <s v="SAN RAFAEL 110648752"/>
    <x v="0"/>
    <s v="SAN RAFAEL FIRE DEPT "/>
    <m/>
    <m/>
    <m/>
    <s v="No"/>
    <m/>
    <m/>
    <m/>
    <m/>
    <m/>
    <m/>
    <m/>
    <s v="N"/>
    <s v="N"/>
    <m/>
    <m/>
    <s v="     "/>
    <m/>
    <m/>
    <m/>
    <m/>
    <m/>
    <m/>
    <m/>
    <m/>
    <m/>
    <m/>
    <m/>
    <m/>
    <m/>
    <m/>
    <m/>
    <m/>
    <m/>
    <m/>
    <m/>
  </r>
  <r>
    <s v="20190842"/>
    <s v="     "/>
    <n v="43691"/>
    <s v="8/14"/>
    <x v="1"/>
    <m/>
    <s v="33"/>
    <n v="3"/>
    <s v="8"/>
    <x v="3"/>
    <n v="43691"/>
    <n v="0.40138888888888891"/>
    <s v="Tree branch to primary wires. Fire started in customer tree. Reviewed photos obseved tree and pole."/>
    <s v="     "/>
    <s v="FAS"/>
    <m/>
    <s v="N"/>
    <x v="0"/>
    <s v="508856"/>
    <s v="19-0087715"/>
    <m/>
    <s v="T004725261"/>
    <n v="0"/>
    <m/>
    <s v="     "/>
    <x v="1"/>
    <s v="PG&amp;E"/>
    <m/>
    <m/>
    <m/>
    <s v="D"/>
    <s v="D"/>
    <s v="&lt;3 meters of linear travel"/>
    <m/>
    <s v="Vegetation"/>
    <s v="33.a. Veg. contact"/>
    <s v="Vegetation"/>
    <s v="Contact from object"/>
    <s v="Contact - Vegetation"/>
    <m/>
    <s v="Contact - Vegetation"/>
    <s v="Conductor - Primary"/>
    <s v="Force Out"/>
    <m/>
    <s v="Overhead"/>
    <x v="3"/>
    <s v="Conductor - Primary"/>
    <s v="None - Tree Removed"/>
    <s v="102107171"/>
    <s v="     "/>
    <s v="Non-HFTD"/>
    <x v="0"/>
    <m/>
    <m/>
    <n v="38.090899999999998"/>
    <n v="-121.26"/>
    <s v="SAN JOAQUIN"/>
    <s v="LOCKEFORD-2101"/>
    <m/>
    <m/>
    <s v="LOCKEFORD 21011330"/>
    <x v="0"/>
    <s v="Waterloo Morada FD"/>
    <s v="Urban"/>
    <m/>
    <m/>
    <s v="No"/>
    <m/>
    <m/>
    <m/>
    <m/>
    <m/>
    <m/>
    <m/>
    <s v="N"/>
    <s v="N"/>
    <m/>
    <m/>
    <s v="     "/>
    <s v="38.09071170"/>
    <s v="-121.26047830"/>
    <s v="Aug 16 2019 12:00AM"/>
    <m/>
    <s v="Unable to locate limb or where any tree limb had contacted line. No sign of any fire in area"/>
    <s v=""/>
    <m/>
    <m/>
    <m/>
    <m/>
    <m/>
    <m/>
    <m/>
    <m/>
    <m/>
    <m/>
    <m/>
    <m/>
    <m/>
  </r>
  <r>
    <s v="20190833"/>
    <s v="     "/>
    <n v="43691"/>
    <s v="8/14"/>
    <x v="1"/>
    <m/>
    <s v="33"/>
    <n v="3"/>
    <s v="8"/>
    <x v="3"/>
    <n v="43691"/>
    <m/>
    <s v="Obtained FAS tag from BOBJ. Troubleman noted unknown if pole started hill on fire or hill started pole on fire. Called San Jose Fire. Unable to confirm if response or lat/long location. Unk failure driver."/>
    <s v="     "/>
    <s v="FAS"/>
    <m/>
    <s v="N"/>
    <x v="0"/>
    <s v="511188"/>
    <m/>
    <m/>
    <s v="T004726032"/>
    <n v="0"/>
    <m/>
    <s v="     "/>
    <x v="1"/>
    <s v="PG&amp;E"/>
    <m/>
    <m/>
    <m/>
    <s v="D"/>
    <s v="D"/>
    <s v="&lt;0.25"/>
    <m/>
    <s v="Unknown"/>
    <s v="40.a. Unknown"/>
    <s v="Unknown"/>
    <s v="Other"/>
    <s v="Other"/>
    <m/>
    <m/>
    <m/>
    <m/>
    <m/>
    <s v="Overhead"/>
    <x v="0"/>
    <s v="Other"/>
    <s v="Unknown"/>
    <s v="82191104"/>
    <s v="     "/>
    <s v="Non-HFTD"/>
    <x v="0"/>
    <m/>
    <m/>
    <n v="37.3367"/>
    <n v="-121.89700000000001"/>
    <s v="SANTA CLARA"/>
    <s v="MABURY-1104"/>
    <m/>
    <m/>
    <m/>
    <x v="0"/>
    <s v="Unknown"/>
    <s v="Urban"/>
    <m/>
    <m/>
    <s v="No"/>
    <m/>
    <m/>
    <m/>
    <m/>
    <m/>
    <m/>
    <m/>
    <s v="N"/>
    <s v="N"/>
    <m/>
    <m/>
    <s v="     "/>
    <m/>
    <m/>
    <m/>
    <m/>
    <m/>
    <m/>
    <m/>
    <m/>
    <m/>
    <m/>
    <m/>
    <m/>
    <m/>
    <m/>
    <m/>
    <m/>
    <m/>
    <m/>
    <m/>
  </r>
  <r>
    <s v="20190843"/>
    <s v="     "/>
    <n v="43691"/>
    <s v="8/14"/>
    <x v="1"/>
    <m/>
    <s v="33"/>
    <n v="3"/>
    <s v="8"/>
    <x v="3"/>
    <m/>
    <m/>
    <s v="Squirrel contact caused fire. Added circuit ID. FAS tag indicates pole needs replacement. Unable to find EC tag."/>
    <s v="     "/>
    <s v="FAS"/>
    <m/>
    <s v="N"/>
    <x v="0"/>
    <m/>
    <m/>
    <m/>
    <s v="T004725097"/>
    <n v="0"/>
    <m/>
    <s v="     "/>
    <x v="1"/>
    <s v="PG&amp;E"/>
    <m/>
    <m/>
    <m/>
    <s v="D"/>
    <s v="D"/>
    <s v="&lt;3 meters of linear travel"/>
    <m/>
    <s v="Contact - Animal - Other"/>
    <s v="33.b. Animal contact"/>
    <s v="Contact - Animal"/>
    <s v="Contact from object"/>
    <s v="Contact - Animal"/>
    <m/>
    <s v="Contact - Animal"/>
    <s v="Conductor - Primary"/>
    <m/>
    <m/>
    <s v="Overhead"/>
    <x v="3"/>
    <s v="Conductor - Primary"/>
    <m/>
    <s v="102841106"/>
    <s v="     "/>
    <s v="Non-HFTD"/>
    <x v="0"/>
    <m/>
    <m/>
    <n v="39.817599999999999"/>
    <n v="-121.908"/>
    <s v="BUTTE"/>
    <s v="ANYTA-1106"/>
    <m/>
    <m/>
    <m/>
    <x v="0"/>
    <m/>
    <s v="Urban"/>
    <m/>
    <m/>
    <s v="No"/>
    <m/>
    <m/>
    <m/>
    <m/>
    <m/>
    <m/>
    <m/>
    <s v="N"/>
    <s v="N"/>
    <m/>
    <m/>
    <s v="     "/>
    <m/>
    <m/>
    <m/>
    <m/>
    <m/>
    <m/>
    <m/>
    <m/>
    <m/>
    <m/>
    <m/>
    <m/>
    <m/>
    <m/>
    <m/>
    <m/>
    <m/>
    <m/>
    <m/>
  </r>
  <r>
    <s v="SAP20195227"/>
    <s v="     "/>
    <n v="43691"/>
    <s v="8/14"/>
    <x v="1"/>
    <m/>
    <s v="33"/>
    <n v="3"/>
    <s v="8"/>
    <x v="3"/>
    <n v="43689"/>
    <m/>
    <s v="Tx failure caused enclosure fire"/>
    <s v="     "/>
    <s v="SAP"/>
    <n v="44580"/>
    <s v="Y"/>
    <x v="0"/>
    <s v="502156"/>
    <s v="19-0086715"/>
    <m/>
    <s v="T004722798"/>
    <n v="117744187"/>
    <m/>
    <s v="     "/>
    <x v="0"/>
    <s v="PG&amp;E"/>
    <m/>
    <m/>
    <m/>
    <s v="D"/>
    <m/>
    <s v="Structure-PG&amp;E only"/>
    <m/>
    <s v="Equipment - PG&amp;E"/>
    <s v="34.n. Transformer damage or failure"/>
    <s v="Equipment - PG&amp;E"/>
    <s v="Transformer failure"/>
    <s v="Transformer failure"/>
    <s v="Transformer"/>
    <m/>
    <m/>
    <s v="Line to Ground"/>
    <s v="No"/>
    <s v="Underground"/>
    <x v="0"/>
    <s v="Transformer"/>
    <m/>
    <s v="100574904"/>
    <s v="     "/>
    <s v="Non-HFTD"/>
    <x v="0"/>
    <m/>
    <m/>
    <n v="37.324300000000001"/>
    <n v="-121.84"/>
    <s v="Santa Clara"/>
    <s v="EVERGREEN-2102"/>
    <m/>
    <m/>
    <s v="EVERGREEN 2102CB"/>
    <x v="0"/>
    <m/>
    <m/>
    <m/>
    <m/>
    <s v="No"/>
    <m/>
    <m/>
    <m/>
    <m/>
    <m/>
    <m/>
    <m/>
    <s v="N"/>
    <s v="N"/>
    <m/>
    <m/>
    <s v="     "/>
    <m/>
    <m/>
    <m/>
    <m/>
    <m/>
    <m/>
    <m/>
    <m/>
    <m/>
    <m/>
    <m/>
    <m/>
    <m/>
    <m/>
    <m/>
    <m/>
    <m/>
    <m/>
    <m/>
  </r>
  <r>
    <s v="20190839"/>
    <s v="     "/>
    <n v="43691"/>
    <s v="8/14"/>
    <x v="1"/>
    <m/>
    <s v="33"/>
    <n v="3"/>
    <s v="8"/>
    <x v="3"/>
    <n v="43691"/>
    <n v="0.57986111111111116"/>
    <s v="Equipment failure. Obtained EC 117757299.  Conflicting information as to if hay caused wire down or if wire down/equipment failure caused fire."/>
    <s v="     "/>
    <s v="FAS"/>
    <m/>
    <s v="N"/>
    <x v="0"/>
    <s v="510495"/>
    <s v="19-0087876"/>
    <m/>
    <s v="T004725624"/>
    <n v="117757299"/>
    <m/>
    <s v="     "/>
    <x v="1"/>
    <s v="PG&amp;E"/>
    <m/>
    <m/>
    <m/>
    <s v="D"/>
    <s v="D"/>
    <s v="0.26-9.99"/>
    <m/>
    <s v="Equipment - PG&amp;E"/>
    <s v="34.b. Conductor damage or failure"/>
    <s v="Equipment - PG&amp;E"/>
    <s v="All types of equipment / facility failure"/>
    <s v="Conductor failure-all"/>
    <s v="Conductor - Primary"/>
    <m/>
    <m/>
    <s v="Force Out"/>
    <m/>
    <s v="Overhead"/>
    <x v="3"/>
    <s v="Conductor - Primary"/>
    <m/>
    <s v="101216303"/>
    <s v="     "/>
    <s v="Non-HFTD"/>
    <x v="0"/>
    <m/>
    <m/>
    <n v="36.978900000000003"/>
    <n v="-120.033"/>
    <s v="MADERA"/>
    <s v="STOREY-1108"/>
    <m/>
    <m/>
    <s v="STOREY 110741316"/>
    <x v="0"/>
    <m/>
    <s v="Agriculture"/>
    <m/>
    <m/>
    <s v="No"/>
    <m/>
    <m/>
    <m/>
    <m/>
    <m/>
    <m/>
    <m/>
    <s v="N"/>
    <s v="N"/>
    <m/>
    <m/>
    <s v="     "/>
    <m/>
    <m/>
    <m/>
    <m/>
    <m/>
    <m/>
    <m/>
    <m/>
    <m/>
    <m/>
    <m/>
    <m/>
    <m/>
    <m/>
    <m/>
    <m/>
    <m/>
    <m/>
    <m/>
  </r>
  <r>
    <s v="20190835"/>
    <s v="     "/>
    <n v="43691"/>
    <s v="8/14"/>
    <x v="1"/>
    <m/>
    <s v="33"/>
    <n v="3"/>
    <s v="8"/>
    <x v="3"/>
    <n v="43691"/>
    <m/>
    <s v="Equipment failure, fire &lt; 1 meter"/>
    <s v="     "/>
    <s v="FAS"/>
    <m/>
    <s v="N"/>
    <x v="0"/>
    <s v="511284"/>
    <s v="19-0088056"/>
    <m/>
    <s v="T004726020"/>
    <n v="0"/>
    <m/>
    <s v="     "/>
    <x v="0"/>
    <s v="PG&amp;E"/>
    <m/>
    <m/>
    <m/>
    <s v="D"/>
    <m/>
    <s v="&lt;3 meters of linear travel"/>
    <m/>
    <s v="Equipment - PG&amp;E"/>
    <s v="34.o. Other"/>
    <s v="Equipment - PG&amp;E"/>
    <m/>
    <m/>
    <s v="Fuse"/>
    <m/>
    <m/>
    <s v="Line to Ground"/>
    <m/>
    <s v="Overhead"/>
    <x v="0"/>
    <s v="Fuse"/>
    <m/>
    <s v="083892101-2100478590{43387}"/>
    <s v="     "/>
    <s v="Non-HFTD"/>
    <x v="0"/>
    <m/>
    <m/>
    <n v="37.407800000000002"/>
    <n v="-121.907"/>
    <s v="SANTA CLARA"/>
    <s v="MONTAGUE-2101"/>
    <m/>
    <m/>
    <s v="MONTAGUE 2101CB"/>
    <x v="0"/>
    <s v="milpitas fd"/>
    <m/>
    <m/>
    <m/>
    <s v="No"/>
    <m/>
    <m/>
    <m/>
    <m/>
    <m/>
    <m/>
    <m/>
    <s v="N"/>
    <s v="N"/>
    <m/>
    <m/>
    <s v="     "/>
    <m/>
    <m/>
    <m/>
    <m/>
    <m/>
    <m/>
    <m/>
    <m/>
    <m/>
    <m/>
    <m/>
    <m/>
    <m/>
    <m/>
    <m/>
    <m/>
    <m/>
    <m/>
    <m/>
  </r>
  <r>
    <s v="20190838"/>
    <s v="     "/>
    <n v="43691"/>
    <s v="8/14"/>
    <x v="1"/>
    <m/>
    <s v="33"/>
    <n v="3"/>
    <s v="8"/>
    <x v="3"/>
    <n v="43691"/>
    <m/>
    <s v="Baloon contact blew primary(s) and jumpers open. Updated Lat/Long to wire down location Sydney/Flora. Same Location as Pole SAP ID in SAP."/>
    <s v="     "/>
    <s v="FAS"/>
    <m/>
    <s v="N"/>
    <x v="0"/>
    <s v="511069"/>
    <s v="19-0088022"/>
    <m/>
    <s v="T004725783"/>
    <n v="117758197"/>
    <m/>
    <s v="     "/>
    <x v="1"/>
    <s v="PG&amp;E"/>
    <m/>
    <m/>
    <m/>
    <s v="D"/>
    <s v="D"/>
    <s v="&lt;3 meters of linear travel"/>
    <m/>
    <s v="Contact - 3rd Party"/>
    <s v="33.c. Balloon contact"/>
    <s v="Contact - 3rd Party"/>
    <s v="Contact from object"/>
    <s v="Contact - Balloon"/>
    <m/>
    <s v="Contact - Balloon"/>
    <s v="Conductor - Primary"/>
    <s v="Line to Ground"/>
    <m/>
    <s v="Overhead"/>
    <x v="3"/>
    <s v="Conductor - Primary"/>
    <s v="Jumpers"/>
    <s v="101935033"/>
    <s v="     "/>
    <s v="Non-HFTD"/>
    <x v="0"/>
    <m/>
    <m/>
    <n v="35.272500000000001"/>
    <n v="-120.642"/>
    <s v="SAN LUIS OBISPO"/>
    <s v="SAN-LUIS-OBISPO-1105"/>
    <m/>
    <m/>
    <s v="SAN LUIS OBISPO 1105CB"/>
    <x v="0"/>
    <s v="San Luis Obispo FD"/>
    <s v="Urban"/>
    <m/>
    <m/>
    <s v="No"/>
    <m/>
    <m/>
    <m/>
    <m/>
    <m/>
    <m/>
    <m/>
    <s v="N"/>
    <s v="N"/>
    <m/>
    <m/>
    <s v="     "/>
    <m/>
    <m/>
    <m/>
    <m/>
    <m/>
    <m/>
    <m/>
    <m/>
    <m/>
    <m/>
    <m/>
    <m/>
    <m/>
    <m/>
    <m/>
    <m/>
    <m/>
    <m/>
    <m/>
  </r>
  <r>
    <s v="20201011"/>
    <s v="     "/>
    <n v="44057"/>
    <s v="8/14"/>
    <x v="1"/>
    <n v="0.73402777777777772"/>
    <s v="33"/>
    <n v="3"/>
    <s v="8"/>
    <x v="4"/>
    <n v="44057"/>
    <n v="0.73263888888888884"/>
    <s v="On August 14, 2020 at 1813 hours, a PG&amp;E Troubleman patrolled the Mountain View 1108 12kV Distribution Circuit number 082031108, near 486 Molino Avenue in Sunnyvale. He observed a blown up no good service point transformer and a dead-end pole on fire in the backyard. Initial analysis indicates the cause of the burned transformer, was due to overhead equipment failure involvement. This incident was during the August 2020 heat storm event. The Sunnyvale Fire Department responded to and extinguished the fire. The 304-minute outage affected 32 customers. All the repairs were completed and the line was returned to service on August 15, 2020. This ignition did not meet the reporting criteria, because it didn't burn material other than PG&amp;E assets, and the fire was not greater than one linear meter. This information is preliminary."/>
    <s v="     "/>
    <s v="FAS"/>
    <m/>
    <s v="N"/>
    <x v="0"/>
    <s v="999572"/>
    <s v="20-0083807"/>
    <m/>
    <s v="T005036816"/>
    <n v="119619569"/>
    <m/>
    <s v="     "/>
    <x v="0"/>
    <s v="PG&amp;E"/>
    <m/>
    <s v="Other"/>
    <m/>
    <s v="D"/>
    <s v="D"/>
    <s v="Structure-only"/>
    <s v="Pole only"/>
    <s v="Equipment - PG&amp;E"/>
    <s v="34.n. Transformer damage or failure"/>
    <s v="Equipment - PG&amp;E"/>
    <s v="All types of equipment / facility failure"/>
    <s v="Transformer failure"/>
    <s v="Transformer"/>
    <m/>
    <m/>
    <s v="Line to Line"/>
    <m/>
    <s v="Overhead"/>
    <x v="3"/>
    <s v="Transformer"/>
    <s v="Transformer, Cutout"/>
    <s v="Circuit ID: 082031108, SAP ID: 100536563"/>
    <s v="     "/>
    <s v="Non-HFTD"/>
    <x v="0"/>
    <m/>
    <m/>
    <n v="37.373100000000001"/>
    <n v="-122.047"/>
    <s v="Santa Clara"/>
    <s v="MOUNTAIN-VIEW-1108"/>
    <m/>
    <n v="12000"/>
    <m/>
    <x v="0"/>
    <s v="Sunnyvale FD"/>
    <s v="Urban"/>
    <m/>
    <m/>
    <s v="No"/>
    <m/>
    <m/>
    <m/>
    <m/>
    <m/>
    <m/>
    <m/>
    <s v="N"/>
    <s v="N"/>
    <m/>
    <m/>
    <s v="     "/>
    <m/>
    <m/>
    <m/>
    <m/>
    <m/>
    <m/>
    <m/>
    <m/>
    <m/>
    <m/>
    <m/>
    <m/>
    <m/>
    <m/>
    <m/>
    <m/>
    <m/>
    <m/>
    <m/>
  </r>
  <r>
    <s v="20201012"/>
    <s v="     "/>
    <n v="44057"/>
    <s v="8/14"/>
    <x v="1"/>
    <n v="0.72916666666666663"/>
    <s v="33"/>
    <n v="3"/>
    <s v="8"/>
    <x v="4"/>
    <n v="44057"/>
    <n v="0.72847222222222219"/>
    <s v="On August 14, 2020 at 1812 hours, PG&amp;E Troublemen patrolled the Hicks 1111 12kV Distribution Circuit number 083431111, near 1767 Wema Way in San Jose. They observed a no good overhead idled transformer burned at pole. Initial analysis indicates the blown transformer and ignition were caused by overhead equipment failure. This incident was during the August 14, 2020 heat storm event. The troubleman responded to and extinguished the fire. The 769-minute outage affected 28 customers. All the repairs were completed and the line was returned to service on August 15, 2020. This ignition did not meet the reporting criteria, because it didn't burn material other than PG&amp;E assets, and the fire was not greater than one linear meter. This information is preliminary."/>
    <s v="     "/>
    <s v="FAS"/>
    <m/>
    <s v="N"/>
    <x v="0"/>
    <s v="999546"/>
    <s v="20-0083806"/>
    <m/>
    <s v="T005036858, T005036795"/>
    <n v="119619547"/>
    <m/>
    <s v="     "/>
    <x v="0"/>
    <s v="PG&amp;E"/>
    <m/>
    <s v="Other"/>
    <m/>
    <s v="D"/>
    <s v="D"/>
    <s v="Structure-only"/>
    <m/>
    <s v="Equipment - PG&amp;E"/>
    <s v="34.n. Transformer damage or failure"/>
    <s v="Equipment - PG&amp;E"/>
    <s v="All types of equipment / facility failure"/>
    <s v="Transformer failure"/>
    <s v="Transformer"/>
    <m/>
    <m/>
    <s v="Line to Line"/>
    <m/>
    <s v="Overhead"/>
    <x v="3"/>
    <s v="Transformer"/>
    <s v="Transformer, Cutout"/>
    <s v="Circuit ID: 083431111, SAP ID: 100583521"/>
    <s v="     "/>
    <s v="Non-HFTD"/>
    <x v="0"/>
    <m/>
    <m/>
    <n v="37.2714"/>
    <n v="-121.91500000000001"/>
    <s v="Santa Clara"/>
    <s v="HICKS-1111"/>
    <m/>
    <n v="12000"/>
    <m/>
    <x v="0"/>
    <s v="PG&amp;E Employee"/>
    <s v="Urban"/>
    <m/>
    <m/>
    <s v="No"/>
    <m/>
    <m/>
    <m/>
    <m/>
    <m/>
    <m/>
    <m/>
    <s v="N"/>
    <s v="N"/>
    <m/>
    <m/>
    <s v="     "/>
    <m/>
    <m/>
    <m/>
    <m/>
    <m/>
    <m/>
    <m/>
    <m/>
    <m/>
    <m/>
    <m/>
    <m/>
    <m/>
    <m/>
    <m/>
    <m/>
    <m/>
    <m/>
    <m/>
  </r>
  <r>
    <s v="20201783"/>
    <s v="     "/>
    <n v="44057"/>
    <s v="8/14"/>
    <x v="1"/>
    <n v="0.8666666666666667"/>
    <s v="33"/>
    <n v="3"/>
    <s v="8"/>
    <x v="4"/>
    <m/>
    <m/>
    <s v="PWR-I FIRE OR EXPLOSION/ HEARD LOUD BANG - CUST SAW_x000a_TRANSFORMER OR SPLICE BOX ON FIRE.  CURRENTLY N O POWER IN HOME.  WIRES FROM SPLICE_x000a_BOX OR TRANSFORMER GOING TO POLE THEN HOUSE; NG OD BANK, STINGER POT BLOWN, BURNED SECONARY CONNECTIONS AT MIDSPAN AWAC,_x000a_NOTIFIED FOR CREW, F6TVXT6; took circuit from OIS due to lack of GEP access"/>
    <s v="     "/>
    <s v="FAS"/>
    <m/>
    <s v="Y"/>
    <x v="0"/>
    <s v="1003036"/>
    <m/>
    <m/>
    <s v="T005037337"/>
    <m/>
    <m/>
    <s v="     "/>
    <x v="0"/>
    <s v="PG&amp;E"/>
    <m/>
    <s v="Building"/>
    <m/>
    <s v="D"/>
    <m/>
    <s v="Structure-PG&amp;E only"/>
    <m/>
    <s v="Equipment - Overloaded"/>
    <s v="34.n. Transformer damage or failure"/>
    <s v="Equipment - PG&amp;E"/>
    <s v="All types of equipment / facility failure"/>
    <s v="Transformer failure"/>
    <s v="Transformer"/>
    <m/>
    <m/>
    <m/>
    <m/>
    <s v="Overhead"/>
    <x v="3"/>
    <s v="Transformer"/>
    <m/>
    <m/>
    <s v="     "/>
    <s v="Non-HFTD"/>
    <x v="0"/>
    <m/>
    <m/>
    <n v="36.597200000000001"/>
    <n v="-119.70699999999999"/>
    <s v="Fresno"/>
    <s v="MC-CALL-1106"/>
    <m/>
    <n v="12000"/>
    <m/>
    <x v="0"/>
    <s v="Unknown"/>
    <s v="Agriculture"/>
    <m/>
    <m/>
    <s v="No"/>
    <m/>
    <m/>
    <m/>
    <m/>
    <m/>
    <m/>
    <m/>
    <s v="N"/>
    <s v="N"/>
    <m/>
    <m/>
    <s v="     "/>
    <m/>
    <m/>
    <m/>
    <m/>
    <m/>
    <m/>
    <m/>
    <m/>
    <m/>
    <m/>
    <m/>
    <m/>
    <m/>
    <m/>
    <m/>
    <m/>
    <m/>
    <m/>
    <m/>
  </r>
  <r>
    <s v="20201016"/>
    <s v="     "/>
    <n v="44057"/>
    <s v="8/14"/>
    <x v="1"/>
    <n v="0.84722222222222221"/>
    <s v="33"/>
    <n v="3"/>
    <s v="8"/>
    <x v="4"/>
    <n v="44057"/>
    <n v="0.84583333333333333"/>
    <s v="On August 14, 2020 at 2020 hours, a PG&amp;E troubleman was dispatched to the Morgan Hill 2106 Distribution Circuit on Maple Ave in San Martin and observed a panel fire at the customers residence. Initial analysis indicates third party contact resulted in the ignition. The responding troubleman found a panal fire had occurred due to vandalisim from tampering with underground electrical equipment. The ensuing fire was 1 meter - 3 meters in size and was extinguished by San Martin Fire Department. "/>
    <s v="     "/>
    <s v="FAS"/>
    <m/>
    <s v="N"/>
    <x v="0"/>
    <s v="1002989"/>
    <s v="20-0083976"/>
    <m/>
    <s v="T005037256"/>
    <m/>
    <m/>
    <s v="     "/>
    <x v="1"/>
    <s v="PG&amp;E"/>
    <m/>
    <s v="Building"/>
    <m/>
    <s v="D"/>
    <s v="D"/>
    <s v="&lt;3 meters of linear travel"/>
    <m/>
    <s v="Contact - 3rd Party"/>
    <s v="38.a. Vandalism / Theft"/>
    <s v="Contact - 3rd Party"/>
    <s v="Vandalism"/>
    <s v="Vandalism"/>
    <m/>
    <s v="Vandalism"/>
    <s v="Conductor - Underground Service"/>
    <s v="Force Out"/>
    <m/>
    <s v="Underground"/>
    <x v="2"/>
    <s v="Conductor - Underground Service"/>
    <s v="Underground conductors"/>
    <s v="Circuit ID: 083242106"/>
    <s v="     "/>
    <s v="Non-HFTD"/>
    <x v="0"/>
    <m/>
    <m/>
    <n v="37.1175"/>
    <n v="-121.604"/>
    <s v="Santa Clara"/>
    <s v="MORGAN-HILL-2106"/>
    <m/>
    <n v="21000"/>
    <s v="N/A"/>
    <x v="0"/>
    <s v="San Martin FD"/>
    <s v="Herbaceous"/>
    <m/>
    <m/>
    <s v="No"/>
    <m/>
    <m/>
    <m/>
    <m/>
    <m/>
    <m/>
    <m/>
    <s v="N"/>
    <s v="N"/>
    <m/>
    <m/>
    <s v="     "/>
    <m/>
    <m/>
    <m/>
    <m/>
    <m/>
    <m/>
    <m/>
    <m/>
    <m/>
    <m/>
    <m/>
    <m/>
    <m/>
    <m/>
    <m/>
    <m/>
    <m/>
    <m/>
    <m/>
  </r>
  <r>
    <s v="20201784"/>
    <s v="     "/>
    <n v="44057"/>
    <s v="8/14"/>
    <x v="1"/>
    <n v="0.70902777777777781"/>
    <s v="33"/>
    <n v="3"/>
    <s v="8"/>
    <x v="4"/>
    <m/>
    <m/>
    <s v="FAS stated there was a pole fire in a trailer park with a sparking weather head. Lead to conductors needing to be replaced."/>
    <s v="     "/>
    <s v="FAS"/>
    <m/>
    <s v="Y"/>
    <x v="0"/>
    <s v="999437"/>
    <m/>
    <m/>
    <s v="T005036716"/>
    <n v="119619461"/>
    <m/>
    <s v="     "/>
    <x v="0"/>
    <s v="PG&amp;E"/>
    <m/>
    <s v="Building"/>
    <m/>
    <s v="D"/>
    <m/>
    <s v="Structure-PG&amp;E only"/>
    <m/>
    <s v="Equipment - PG&amp;E"/>
    <s v="34.b. Conductor damage or failure"/>
    <s v="Equipment - PG&amp;E"/>
    <s v="All types of equipment / facility failure"/>
    <s v="Conductor failure-all"/>
    <s v="Conductor - All"/>
    <m/>
    <m/>
    <m/>
    <m/>
    <s v="Overhead"/>
    <x v="3"/>
    <s v="Conductor - All"/>
    <m/>
    <s v="043091103 "/>
    <s v="     "/>
    <s v="Non-HFTD"/>
    <x v="0"/>
    <m/>
    <m/>
    <n v="37.936100000000003"/>
    <n v="-122.51600000000001"/>
    <s v="Marin"/>
    <s v="GREENBRAE-1103"/>
    <m/>
    <n v="12000"/>
    <m/>
    <x v="0"/>
    <s v="Larkspur Fire Department"/>
    <s v="Urban"/>
    <m/>
    <m/>
    <s v="No"/>
    <m/>
    <m/>
    <m/>
    <m/>
    <m/>
    <m/>
    <m/>
    <s v="N"/>
    <s v="N"/>
    <m/>
    <m/>
    <s v="     "/>
    <m/>
    <m/>
    <m/>
    <m/>
    <m/>
    <m/>
    <m/>
    <m/>
    <m/>
    <m/>
    <m/>
    <m/>
    <m/>
    <m/>
    <m/>
    <m/>
    <m/>
    <m/>
    <m/>
  </r>
  <r>
    <s v="20201008"/>
    <s v="     "/>
    <n v="44057"/>
    <s v="8/14"/>
    <x v="1"/>
    <n v="0.62638888888888888"/>
    <s v="33"/>
    <n v="3"/>
    <s v="8"/>
    <x v="4"/>
    <n v="44057"/>
    <n v="0.60347222222222219"/>
    <s v="On August 14, 2020 at 1502 hours, a PG&amp;E Troubleman was dispatched to the Llagas 2104 Distribution Circuit  on Bloomfield Ave in Gilroy and observed a fire with wire down on the load side of fuse 14401. Initial analysis indicates PG&amp;E equipment failure resulted in the cause of the ignition. The ensuing fire was 3 meters - 0.25 acre in size and was extinguished by Cal Fire. All damaged assets were replaced on August 15, 2020 through Notification 119619460. This ignition is associated with an EIR investigation. Please see the completed 20-day report and Event Analysis Report for complete details."/>
    <s v="     "/>
    <s v="FAS"/>
    <m/>
    <s v="Y"/>
    <x v="0"/>
    <m/>
    <s v="20-0083733"/>
    <m/>
    <s v="T005036469, T005036424"/>
    <n v="119619460"/>
    <s v="EI200814B"/>
    <s v="     "/>
    <x v="1"/>
    <s v="PG&amp;E"/>
    <m/>
    <s v="Vegetation"/>
    <m/>
    <s v="D"/>
    <s v="D"/>
    <s v="&lt;0.25"/>
    <m/>
    <s v="Equipment - PG&amp;E"/>
    <s v="34.n. Transformer damage or failure"/>
    <s v="Equipment - PG&amp;E"/>
    <s v="All types of equipment / facility failure"/>
    <s v="Transformer failure"/>
    <s v="Transformer"/>
    <m/>
    <m/>
    <s v="Line to Line"/>
    <m/>
    <s v="Overhead"/>
    <x v="3"/>
    <s v="Transformer"/>
    <s v="Transformer, Conductor, Pole"/>
    <s v="CGC: 316964717187; Circuit ID: 083182104 "/>
    <s v="     "/>
    <s v="Non-HFTD"/>
    <x v="0"/>
    <m/>
    <m/>
    <n v="36.966700000000003"/>
    <n v="-121.539"/>
    <s v="Santa Clara"/>
    <s v="LLAGAS-2104"/>
    <m/>
    <n v="21000"/>
    <m/>
    <x v="0"/>
    <s v="Cal Fire"/>
    <s v="Urban"/>
    <m/>
    <m/>
    <s v="No"/>
    <m/>
    <m/>
    <m/>
    <m/>
    <m/>
    <m/>
    <m/>
    <s v="N"/>
    <s v="N"/>
    <m/>
    <m/>
    <s v="     "/>
    <m/>
    <m/>
    <m/>
    <m/>
    <m/>
    <m/>
    <m/>
    <m/>
    <m/>
    <m/>
    <m/>
    <m/>
    <m/>
    <m/>
    <m/>
    <m/>
    <m/>
    <m/>
    <m/>
  </r>
  <r>
    <s v="20201715"/>
    <s v="     "/>
    <n v="44057"/>
    <s v="8/14"/>
    <x v="1"/>
    <n v="0.69791666666666663"/>
    <s v="33"/>
    <n v="3"/>
    <s v="8"/>
    <x v="4"/>
    <n v="44057"/>
    <n v="0.69791666666666663"/>
    <s v="On August 14, 2020 at 1645 hours, a pad mounted transformer failure occurred on the Tidewater 2107 21kV Distribution Circuit on Begonia Court, Martinez. The ensuing fire was greater than one meter. This ignition is associated with and EIR investigation please refer to the 20 day report and Event Analysis Report for complete details."/>
    <s v="     "/>
    <s v="EIR"/>
    <m/>
    <s v="Y"/>
    <x v="0"/>
    <m/>
    <s v="20-0083743"/>
    <m/>
    <s v="T005036800, 1916989502"/>
    <n v="119619445"/>
    <s v="EI200814A"/>
    <s v="     "/>
    <x v="1"/>
    <s v="PG&amp;E"/>
    <m/>
    <s v="Other"/>
    <s v="Fence"/>
    <s v="D"/>
    <s v="D"/>
    <s v="&lt;3 meters of linear travel"/>
    <m/>
    <s v="Equipment - PG&amp;E"/>
    <s v="34.n. Transformer damage or failure"/>
    <s v="Equipment - PG&amp;E"/>
    <s v="All types of equipment / facility failure"/>
    <s v="Transformer failure"/>
    <s v="Transformer"/>
    <m/>
    <m/>
    <s v="Multi-Fault"/>
    <m/>
    <s v="Padmounted"/>
    <x v="3"/>
    <s v="Transformer"/>
    <s v="Transformer, Conductor"/>
    <s v="CGC: 315460554426"/>
    <s v="     "/>
    <s v="Non-HFTD"/>
    <x v="0"/>
    <m/>
    <m/>
    <n v="37.984200000000001"/>
    <n v="-122.07599999999999"/>
    <s v="Contra Costa"/>
    <s v="TIDEWATER-2107"/>
    <m/>
    <n v="21000"/>
    <m/>
    <x v="0"/>
    <s v="Contra Costa County FD"/>
    <s v="Urban"/>
    <m/>
    <m/>
    <s v="No"/>
    <m/>
    <m/>
    <m/>
    <m/>
    <m/>
    <m/>
    <m/>
    <s v="N"/>
    <s v="N"/>
    <m/>
    <m/>
    <s v="     "/>
    <m/>
    <m/>
    <m/>
    <m/>
    <m/>
    <m/>
    <m/>
    <m/>
    <m/>
    <m/>
    <m/>
    <m/>
    <m/>
    <m/>
    <m/>
    <m/>
    <m/>
    <m/>
    <m/>
  </r>
  <r>
    <s v="20201009"/>
    <s v="     "/>
    <n v="44057"/>
    <s v="8/14"/>
    <x v="1"/>
    <n v="0.63055555555555554"/>
    <s v="33"/>
    <n v="3"/>
    <s v="8"/>
    <x v="4"/>
    <n v="44057"/>
    <n v="0.62916666666666665"/>
    <s v="On August 14, 2020 at 1529 hours, a PG&amp;E Troubleman patrolled the Cotati 1102 Distribution Circuit number 042271102, near 480 and 395 Liberty Road in Petaluma. He observed an underarm buss wire on fire, a burned side of a pole, a burned secondary crossarm, and possibly damaged open delta bank 1-100KVA and 1-50KVA transformers. Initial analysis indicates the ignition, was caused by overhead equipment failure. The Petaluma Fire Department responded to and extinguished the fire. There was a company initiated rotating outage in the incident area that started on August 14, 2020 at 1852 hours. All the repairs were completed and the line was returned to service on August 14, 2020. This ignition did not meet the reporting criteria, because it didn't burn material other than PG&amp;E assets, and the fire was not greater than one linear meter. This information is preliminary."/>
    <s v="     "/>
    <s v="FAS"/>
    <m/>
    <s v="N"/>
    <x v="0"/>
    <m/>
    <s v="20-0083860"/>
    <m/>
    <s v="T005036489, T005036483, T005037112, T005037424"/>
    <n v="119619172"/>
    <m/>
    <s v="     "/>
    <x v="0"/>
    <s v="PG&amp;E"/>
    <m/>
    <s v="Other"/>
    <m/>
    <s v="D"/>
    <s v="D"/>
    <s v="Other"/>
    <s v="POLE FIRE ON POLE ONLY"/>
    <s v="Equipment - PG&amp;E"/>
    <s v="34.b. Conductor damage or failure"/>
    <s v="Equipment - PG&amp;E"/>
    <s v="All types of equipment / facility failure"/>
    <s v="Conductor failure-all"/>
    <s v="Conductor - Secondary"/>
    <m/>
    <m/>
    <s v="None"/>
    <m/>
    <s v="Overhead"/>
    <x v="1"/>
    <s v="Conductor - Secondary"/>
    <s v="Transformers, Insulators, Crossarm, Molding"/>
    <s v="Circuit ID: 042271102, SAP ID: 103854986;"/>
    <s v="     "/>
    <s v="Non-HFTD"/>
    <x v="0"/>
    <m/>
    <m/>
    <n v="38.273800000000001"/>
    <n v="-122.702"/>
    <s v="Sonoma"/>
    <s v="COTATI-1102"/>
    <m/>
    <n v="12000"/>
    <s v="N/A"/>
    <x v="0"/>
    <s v="Petaluma FD"/>
    <s v="Herbaceous"/>
    <m/>
    <m/>
    <s v="No"/>
    <m/>
    <m/>
    <m/>
    <m/>
    <m/>
    <m/>
    <m/>
    <s v="N"/>
    <s v="N"/>
    <m/>
    <m/>
    <s v="     "/>
    <m/>
    <m/>
    <m/>
    <m/>
    <m/>
    <m/>
    <m/>
    <m/>
    <m/>
    <m/>
    <m/>
    <m/>
    <m/>
    <m/>
    <m/>
    <m/>
    <m/>
    <m/>
    <m/>
  </r>
  <r>
    <s v="20211282"/>
    <s v="     "/>
    <n v="44422"/>
    <s v="8/14"/>
    <x v="1"/>
    <n v="0.99305555555555558"/>
    <s v="33"/>
    <n v="3"/>
    <s v="8"/>
    <x v="5"/>
    <n v="44422"/>
    <m/>
    <s v="A spar on live pine tree failed at attachment and fell onto primary overhead circuit. The ensuing fire was 40' x 50' in size. This information preliminary. OIS: 1443046; ILIS: 21-0104727; FOID: T005369205 (TXTM - Cxl); EC: 121910799, 121903584; PM: 31549724; Circuit ID: 042841112, SAP Eqp ID: 102185142, 102185141; County: Mendocino; Division: Humboldt"/>
    <s v="     "/>
    <s v="FAS"/>
    <m/>
    <s v="Y"/>
    <x v="0"/>
    <m/>
    <s v="21-0104727"/>
    <m/>
    <s v="T005369205"/>
    <m/>
    <m/>
    <s v="     "/>
    <x v="1"/>
    <s v="PG&amp;E"/>
    <m/>
    <s v="Vegetation"/>
    <m/>
    <s v="D"/>
    <s v="D"/>
    <s v="&lt;0.25"/>
    <s v="Approximately 40' x 50'"/>
    <s v="Vegetation"/>
    <s v="33.a. Veg. contact"/>
    <s v="Vegetation"/>
    <s v="Contact from object"/>
    <s v="Veg. contact"/>
    <m/>
    <s v="Veg. contact"/>
    <s v="Conductor - Primary"/>
    <s v="Line to Line"/>
    <s v="N"/>
    <s v="Overhead"/>
    <x v="3"/>
    <s v="Conductor - Primary"/>
    <s v="Conductor, Crossarms"/>
    <m/>
    <s v="     "/>
    <s v="Non-HFTD"/>
    <x v="0"/>
    <m/>
    <m/>
    <n v="38.778799999999997"/>
    <n v="-123.545"/>
    <s v="Mendocino"/>
    <s v="GUALALA-1112"/>
    <m/>
    <n v="12000"/>
    <m/>
    <x v="0"/>
    <s v="Cal Fire"/>
    <s v="Conifer Forest"/>
    <s v="Grass fuel model"/>
    <m/>
    <s v="No"/>
    <m/>
    <m/>
    <m/>
    <m/>
    <m/>
    <m/>
    <m/>
    <s v="N"/>
    <s v="N"/>
    <m/>
    <m/>
    <s v="     "/>
    <s v="38.77937700"/>
    <s v="-123.54457700"/>
    <s v="Aug 17 2021 12:00AM"/>
    <s v="BranchFail"/>
    <s v="Live green bishop pine branch/spar failed at attachment and fell thru primary voltage lines. Limited exterior evidence of included bark at attachment. Branch was not overhanging lines."/>
    <s v="PINB"/>
    <s v="80"/>
    <s v="20"/>
    <s v="40"/>
    <s v="None"/>
    <s v="None"/>
    <s v="N"/>
    <s v="1"/>
    <m/>
    <s v="Hillside"/>
    <s v="B"/>
    <s v="CrossArm"/>
    <s v="BareWire"/>
    <s v="0"/>
  </r>
  <r>
    <s v="20211252"/>
    <s v="     "/>
    <n v="44422"/>
    <s v="8/14"/>
    <x v="1"/>
    <n v="0.75277777777777777"/>
    <s v="33"/>
    <n v="3"/>
    <s v="8"/>
    <x v="5"/>
    <n v="44422"/>
    <m/>
    <s v="There was a pole fire. The ensuing fire was structure only in size. This information is preliminary."/>
    <s v="     "/>
    <s v="FAS"/>
    <m/>
    <s v="N"/>
    <x v="0"/>
    <m/>
    <s v="21-0104677"/>
    <m/>
    <s v="T005369102"/>
    <m/>
    <m/>
    <s v="     "/>
    <x v="0"/>
    <s v="PG&amp;E"/>
    <m/>
    <s v="Other"/>
    <s v="PG&amp;E pole"/>
    <s v="D"/>
    <s v="D"/>
    <s v="Structure-PG&amp;E only"/>
    <m/>
    <s v="Equipment - PG&amp;E"/>
    <s v="34.f. Pole damage or failure"/>
    <s v="Equipment - PG&amp;E"/>
    <s v="All types of equipment / facility failure"/>
    <s v="Pole failure"/>
    <s v="Pole"/>
    <m/>
    <m/>
    <s v="Line to Line,Force Out"/>
    <s v="Y"/>
    <s v="Overhead"/>
    <x v="3"/>
    <s v="Pole"/>
    <s v="Crossarm, Hardware/Framing, Cutout, Transformer, Insulator"/>
    <s v="103080564"/>
    <s v="     "/>
    <s v="Non-HFTD"/>
    <x v="0"/>
    <m/>
    <m/>
    <n v="36.551299999999998"/>
    <n v="-119.28700000000001"/>
    <s v="Tulare"/>
    <s v="OROSI-1104"/>
    <m/>
    <n v="12000"/>
    <m/>
    <x v="0"/>
    <s v="Employee"/>
    <s v="Urban"/>
    <m/>
    <m/>
    <s v="No"/>
    <m/>
    <m/>
    <m/>
    <m/>
    <m/>
    <m/>
    <m/>
    <s v="N"/>
    <s v="N"/>
    <m/>
    <m/>
    <s v="     "/>
    <m/>
    <m/>
    <m/>
    <m/>
    <m/>
    <m/>
    <m/>
    <m/>
    <m/>
    <m/>
    <m/>
    <m/>
    <m/>
    <m/>
    <m/>
    <m/>
    <m/>
    <m/>
    <m/>
  </r>
  <r>
    <s v="20211250"/>
    <s v="     "/>
    <n v="44422"/>
    <s v="8/14"/>
    <x v="1"/>
    <n v="0.4465277777777778"/>
    <s v="33"/>
    <n v="3"/>
    <s v="8"/>
    <x v="5"/>
    <m/>
    <m/>
    <s v="A dead burnt red tail hawk was found at the base of the pole. The ensuing grass fire was approximately 5 acres in size. This information is preliminary. "/>
    <s v="     "/>
    <s v="FAS"/>
    <m/>
    <s v="N"/>
    <x v="0"/>
    <m/>
    <m/>
    <m/>
    <s v="T005368874"/>
    <m/>
    <m/>
    <s v="     "/>
    <x v="1"/>
    <s v="PG&amp;E"/>
    <m/>
    <s v="Other"/>
    <s v="Bird"/>
    <s v="D"/>
    <s v="D"/>
    <s v="0.26-9.99"/>
    <m/>
    <s v="Contact - Animal - Bird"/>
    <s v="33.b. Animal contact"/>
    <s v="Contact - Bird"/>
    <s v="Contact from object"/>
    <s v="Animal contact"/>
    <m/>
    <s v="Animal contact"/>
    <s v="Conductor - Primary"/>
    <m/>
    <s v="N"/>
    <s v="Overhead"/>
    <x v="3"/>
    <s v="Conductor - Primary"/>
    <s v="Conductor "/>
    <s v="103134297"/>
    <s v="     "/>
    <s v="Non-HFTD"/>
    <x v="0"/>
    <m/>
    <m/>
    <n v="34.969900000000003"/>
    <n v="-118.95399999999999"/>
    <s v="Kern"/>
    <s v="TEJON-1102"/>
    <m/>
    <n v="12000"/>
    <m/>
    <x v="0"/>
    <s v="Kern County FD"/>
    <s v="Herbaceous"/>
    <s v="Brush fuel model"/>
    <s v="Grass, Brush"/>
    <s v="No"/>
    <m/>
    <m/>
    <m/>
    <m/>
    <m/>
    <m/>
    <m/>
    <s v="N"/>
    <s v="N"/>
    <m/>
    <m/>
    <s v="     "/>
    <m/>
    <m/>
    <m/>
    <m/>
    <m/>
    <m/>
    <m/>
    <m/>
    <m/>
    <m/>
    <m/>
    <m/>
    <m/>
    <m/>
    <m/>
    <m/>
    <m/>
    <m/>
    <m/>
  </r>
  <r>
    <s v="20140136"/>
    <s v="     "/>
    <n v="41866"/>
    <s v="8/15"/>
    <x v="1"/>
    <n v="0.45902777777777776"/>
    <s v="33"/>
    <n v="3"/>
    <s v="8"/>
    <x v="7"/>
    <n v="41866"/>
    <n v="0.45902777777777776"/>
    <s v="TREE FELL INTO LINE, LOAD SIDE OF SWITCH 10449"/>
    <s v="     "/>
    <m/>
    <m/>
    <s v="N"/>
    <x v="0"/>
    <s v="1066860"/>
    <s v="14-0051222"/>
    <m/>
    <m/>
    <m/>
    <m/>
    <s v="     "/>
    <x v="1"/>
    <s v="PG&amp;E"/>
    <m/>
    <s v="Vegetation"/>
    <m/>
    <s v="D"/>
    <m/>
    <s v="&lt;0.25"/>
    <s v="Square Feet: ; Acreage: 0.04"/>
    <s v="Vegetation"/>
    <s v="33.a. Veg. contact"/>
    <s v="Vegetation"/>
    <s v="All types of equipment / facility failure"/>
    <s v="Contact - Vegetation"/>
    <m/>
    <s v="Contact - Vegetation"/>
    <s v="Conductor"/>
    <s v="Line to Line"/>
    <s v="AT&amp;T"/>
    <s v="Overhead"/>
    <x v="3"/>
    <s v="Conductor"/>
    <m/>
    <s v="101473764"/>
    <s v="     "/>
    <s v="Non-HFTD"/>
    <x v="0"/>
    <n v="246"/>
    <m/>
    <n v="40.584099999999999"/>
    <n v="-122.44499999999999"/>
    <s v="Shasta"/>
    <s v="GIRVAN-1102"/>
    <s v="103401102"/>
    <n v="12000"/>
    <s v="GIRVAN 11029012"/>
    <x v="1"/>
    <s v="Redding Fire Dept"/>
    <s v="Barren/Other"/>
    <m/>
    <m/>
    <s v="Yes"/>
    <m/>
    <m/>
    <m/>
    <m/>
    <m/>
    <m/>
    <m/>
    <s v="N"/>
    <s v="N"/>
    <m/>
    <m/>
    <s v="     "/>
    <s v="40.58405310"/>
    <s v="-122.44469480"/>
    <s v="Aug 18 2014 12:00AM"/>
    <s v="BranchFail"/>
    <s v="25&quot; DBH 2xstm Healthy green blue gum eucalyptus had branch break and fall into lines. The branch was green and had no sign of decay. There was a 30 by 60 fire at the location of the outage.  _x000d__x000a_"/>
    <s v="EUCA"/>
    <s v="50"/>
    <s v="25"/>
    <s v="10"/>
    <s v="Slight"/>
    <s v="None"/>
    <s v="N"/>
    <s v="1"/>
    <m/>
    <s v="Hillside"/>
    <s v="A"/>
    <s v="CrossArm"/>
    <s v="BareWire"/>
    <s v="0"/>
  </r>
  <r>
    <s v="20150278"/>
    <s v="     "/>
    <n v="42231"/>
    <s v="8/15"/>
    <x v="1"/>
    <n v="0.5180555555555556"/>
    <s v="33"/>
    <n v="3"/>
    <s v="8"/>
    <x v="2"/>
    <n v="42231"/>
    <n v="0.5180555555555556"/>
    <s v="tree branch fell into primary"/>
    <s v="     "/>
    <m/>
    <m/>
    <s v="N"/>
    <x v="0"/>
    <s v="1288754"/>
    <s v="15-0055208"/>
    <m/>
    <m/>
    <m/>
    <m/>
    <s v="     "/>
    <x v="1"/>
    <s v="PG&amp;E"/>
    <m/>
    <s v="Vegetation"/>
    <m/>
    <s v="D"/>
    <m/>
    <s v="&lt;3 meters of linear travel"/>
    <s v="Square Feet: ; Acreage: "/>
    <s v="Vegetation"/>
    <s v="33.a. Veg. contact"/>
    <s v="Vegetation"/>
    <s v="All types of equipment / facility failure"/>
    <s v="Contact - Vegetation"/>
    <m/>
    <s v="Contact - Vegetation"/>
    <s v="Conductor"/>
    <s v="Line to Line"/>
    <s v="PACIFIC BELL"/>
    <s v="Overhead"/>
    <x v="3"/>
    <s v="Conductor"/>
    <m/>
    <s v="101713223"/>
    <s v="     "/>
    <s v="Non-HFTD"/>
    <x v="0"/>
    <m/>
    <m/>
    <n v="36.834400000000002"/>
    <n v="-121.661"/>
    <s v="Monterey"/>
    <s v="PRUNEDALE-1110"/>
    <s v="182961110"/>
    <n v="12000"/>
    <s v="PRUNEDALE 111022160"/>
    <x v="0"/>
    <m/>
    <s v="Urban"/>
    <m/>
    <m/>
    <s v="No"/>
    <m/>
    <m/>
    <m/>
    <m/>
    <m/>
    <m/>
    <m/>
    <s v="N"/>
    <s v="N"/>
    <m/>
    <m/>
    <s v="     "/>
    <s v="36.83441700"/>
    <s v="-121.66135300"/>
    <s v="Aug 17 2015 12:00AM"/>
    <s v="BranchFail"/>
    <s v="green ov failed"/>
    <s v="COTT"/>
    <s v="80"/>
    <s v="28"/>
    <s v="12"/>
    <s v="None"/>
    <s v="None"/>
    <s v="N"/>
    <s v="1"/>
    <m/>
    <s v="Hillside"/>
    <s v="B"/>
    <s v="CrossArm"/>
    <s v="BareWire"/>
    <s v="0"/>
  </r>
  <r>
    <s v="MIA20156860"/>
    <s v="     "/>
    <n v="42231"/>
    <s v="8/15"/>
    <x v="1"/>
    <n v="7.3391203703703708E-2"/>
    <s v="33"/>
    <n v="3"/>
    <s v="8"/>
    <x v="2"/>
    <m/>
    <m/>
    <s v="L7SF: 82 GRANDVIEW AVENUE (IRO 623 HIGATE) in Daly City; pole fire due to transformer"/>
    <s v="     "/>
    <s v="FAS"/>
    <n v="44257"/>
    <s v="Y"/>
    <x v="0"/>
    <s v="1288579"/>
    <s v="N/A"/>
    <m/>
    <s v="T003465004, T003465006"/>
    <m/>
    <m/>
    <s v="     "/>
    <x v="0"/>
    <s v="PG&amp;E"/>
    <m/>
    <m/>
    <m/>
    <s v="D"/>
    <m/>
    <s v="Structure-PG&amp;E only"/>
    <m/>
    <s v="Equipment - PG&amp;E"/>
    <s v="34.n. Transformer damage or failure"/>
    <s v="Equipment - PG&amp;E"/>
    <s v="All types of equipment / facility failure"/>
    <s v="Transformer failure"/>
    <s v="Transformer"/>
    <m/>
    <m/>
    <m/>
    <s v="Yes"/>
    <s v="Overhead"/>
    <x v="0"/>
    <m/>
    <m/>
    <s v="100288419"/>
    <s v="     "/>
    <s v="Non-HFTD"/>
    <x v="0"/>
    <m/>
    <m/>
    <n v="37.675800000000002"/>
    <n v="-122.488"/>
    <s v="San Mateo"/>
    <s v="DALY-CITY-1112"/>
    <s v="22641112"/>
    <n v="11000"/>
    <m/>
    <x v="0"/>
    <m/>
    <s v="Urban"/>
    <m/>
    <m/>
    <s v="No"/>
    <m/>
    <m/>
    <m/>
    <m/>
    <m/>
    <m/>
    <m/>
    <s v="N"/>
    <s v="N"/>
    <m/>
    <m/>
    <s v="     "/>
    <m/>
    <m/>
    <m/>
    <m/>
    <m/>
    <m/>
    <m/>
    <m/>
    <m/>
    <m/>
    <m/>
    <m/>
    <m/>
    <m/>
    <m/>
    <m/>
    <m/>
    <m/>
    <m/>
  </r>
  <r>
    <s v="20160238"/>
    <s v="     "/>
    <n v="42597"/>
    <s v="8/15"/>
    <x v="1"/>
    <n v="0.47847222222222224"/>
    <s v="34"/>
    <n v="3"/>
    <s v="8"/>
    <x v="6"/>
    <n v="42597"/>
    <n v="0.47847222222222224"/>
    <s v="blown recloser, bypassed,crew to replace"/>
    <s v="     "/>
    <m/>
    <m/>
    <s v="N"/>
    <x v="0"/>
    <s v="1526713"/>
    <s v="16-0057375"/>
    <m/>
    <m/>
    <m/>
    <m/>
    <s v="     "/>
    <x v="1"/>
    <s v="PG&amp;E"/>
    <m/>
    <s v="Vegetation"/>
    <m/>
    <s v="D"/>
    <m/>
    <s v="&lt;0.25"/>
    <s v="Square Feet: ; Acreage: "/>
    <s v="Equipment - PG&amp;E"/>
    <s v="34.j. Recloser damage or failure"/>
    <s v="Equipment - PG&amp;E"/>
    <s v="All types of equipment / facility failure"/>
    <s v="Recloser"/>
    <s v="Recloser"/>
    <m/>
    <m/>
    <s v="Line to Line"/>
    <s v="PACIFIC BELL"/>
    <s v="Overhead"/>
    <x v="3"/>
    <s v="Other"/>
    <m/>
    <s v="100588534"/>
    <s v="     "/>
    <s v="Non-HFTD"/>
    <x v="0"/>
    <m/>
    <m/>
    <n v="37.277299999999997"/>
    <n v="-121.809"/>
    <s v="Santa Clara"/>
    <s v="PIERCY-2109"/>
    <s v="83912109"/>
    <n v="21000"/>
    <s v="PIERCY 2109XR200"/>
    <x v="0"/>
    <s v="San Jose FD"/>
    <s v="Urban"/>
    <m/>
    <m/>
    <s v="No"/>
    <m/>
    <m/>
    <m/>
    <m/>
    <m/>
    <m/>
    <m/>
    <s v="N"/>
    <s v="N"/>
    <m/>
    <m/>
    <s v="     "/>
    <m/>
    <m/>
    <m/>
    <m/>
    <m/>
    <m/>
    <m/>
    <m/>
    <m/>
    <m/>
    <m/>
    <m/>
    <m/>
    <m/>
    <m/>
    <m/>
    <m/>
    <m/>
    <m/>
  </r>
  <r>
    <s v="20160237"/>
    <s v="     "/>
    <n v="42597"/>
    <s v="8/15"/>
    <x v="1"/>
    <n v="7.6388888888888886E-3"/>
    <s v="34"/>
    <n v="3"/>
    <s v="8"/>
    <x v="6"/>
    <m/>
    <m/>
    <s v="capacitor bank failed caught grass on fire appx 125' x 25' advised d o pin # 285447@ c 1038 no other issue"/>
    <s v="     "/>
    <m/>
    <m/>
    <s v="N"/>
    <x v="0"/>
    <m/>
    <m/>
    <m/>
    <m/>
    <m/>
    <m/>
    <s v="     "/>
    <x v="1"/>
    <s v="PG&amp;E"/>
    <m/>
    <s v="Vegetation"/>
    <m/>
    <s v="D"/>
    <m/>
    <s v="&lt;0.25"/>
    <s v="Square Feet: ; Acreage: "/>
    <s v="Equipment - PG&amp;E"/>
    <s v="34.a. Capacitor bank damage or failure"/>
    <s v="Equipment - PG&amp;E"/>
    <s v="All types of equipment / facility failure"/>
    <s v="Capacitor Bank"/>
    <s v="Capacitor Bank"/>
    <m/>
    <m/>
    <m/>
    <m/>
    <s v="Overhead"/>
    <x v="3"/>
    <s v="Capacitor Bank"/>
    <m/>
    <s v="102075968"/>
    <s v="     "/>
    <s v="Non-HFTD"/>
    <x v="0"/>
    <m/>
    <m/>
    <n v="38.197400000000002"/>
    <n v="-121.134"/>
    <s v="San Joaquin"/>
    <s v="LOCKEFORD-2102"/>
    <s v="163682102"/>
    <n v="21000"/>
    <m/>
    <x v="0"/>
    <s v="clements fire dept"/>
    <s v="Herbaceous"/>
    <m/>
    <m/>
    <s v="No"/>
    <m/>
    <m/>
    <m/>
    <m/>
    <m/>
    <m/>
    <m/>
    <s v="N"/>
    <s v="N"/>
    <m/>
    <m/>
    <s v="     "/>
    <m/>
    <m/>
    <m/>
    <m/>
    <m/>
    <m/>
    <m/>
    <m/>
    <m/>
    <m/>
    <m/>
    <m/>
    <m/>
    <m/>
    <m/>
    <m/>
    <m/>
    <m/>
    <m/>
  </r>
  <r>
    <s v="20180677"/>
    <s v="     "/>
    <n v="43327"/>
    <s v="8/15"/>
    <x v="1"/>
    <m/>
    <s v="33"/>
    <n v="3"/>
    <s v="8"/>
    <x v="1"/>
    <m/>
    <m/>
    <s v="Fire location = homeowner background.  &quot;LARGE TREE ON FIRE CLOSE TO POWERLINE&quot;"/>
    <s v="     "/>
    <s v="FAS"/>
    <m/>
    <s v="N"/>
    <x v="0"/>
    <s v="155592"/>
    <m/>
    <m/>
    <m/>
    <m/>
    <m/>
    <s v="     "/>
    <x v="0"/>
    <s v="PG&amp;E"/>
    <m/>
    <m/>
    <m/>
    <s v="D"/>
    <m/>
    <s v="Structure-only"/>
    <m/>
    <s v="Contact - Customer (Equip/Structure/Veg)"/>
    <s v="33.e. Other contact from object"/>
    <s v="Contact - 3rd Party"/>
    <s v="Contact from object"/>
    <s v="Contact - Other"/>
    <m/>
    <s v="Contact - Other"/>
    <m/>
    <m/>
    <m/>
    <m/>
    <x v="3"/>
    <m/>
    <m/>
    <m/>
    <s v="     "/>
    <s v="Non-HFTD"/>
    <x v="0"/>
    <m/>
    <m/>
    <n v="37.938800000000001"/>
    <n v="-122.07599999999999"/>
    <s v="Contra Costa"/>
    <s v="GEARY-0401"/>
    <s v="013590401"/>
    <n v="4000"/>
    <m/>
    <x v="0"/>
    <m/>
    <s v="Urban"/>
    <m/>
    <m/>
    <s v="No"/>
    <m/>
    <m/>
    <m/>
    <m/>
    <m/>
    <m/>
    <m/>
    <s v="N"/>
    <s v="N"/>
    <m/>
    <m/>
    <s v="     "/>
    <m/>
    <m/>
    <m/>
    <m/>
    <m/>
    <m/>
    <m/>
    <m/>
    <m/>
    <m/>
    <m/>
    <m/>
    <m/>
    <m/>
    <m/>
    <m/>
    <m/>
    <m/>
    <m/>
  </r>
  <r>
    <s v="20190854"/>
    <s v="     "/>
    <n v="43692"/>
    <s v="8/15"/>
    <x v="1"/>
    <m/>
    <s v="33"/>
    <n v="3"/>
    <s v="8"/>
    <x v="3"/>
    <n v="43692"/>
    <n v="0.50972222222222219"/>
    <s v="Car Pole Incident. Wires down that started fire. Added Circuit number to &quot;Asset Number&quot;"/>
    <s v="     "/>
    <s v="FAS"/>
    <m/>
    <s v="N"/>
    <x v="0"/>
    <s v="512997"/>
    <s v="19-0088301"/>
    <m/>
    <s v="T004726859"/>
    <n v="0"/>
    <m/>
    <s v="     "/>
    <x v="1"/>
    <s v="PG&amp;E"/>
    <m/>
    <m/>
    <m/>
    <s v="D"/>
    <s v="D"/>
    <s v="10-99"/>
    <m/>
    <s v="Contact - 3rd Party"/>
    <s v="33.d. Vehicle contact"/>
    <s v="Contact - 3rd Party"/>
    <s v="Contact from object"/>
    <s v="Contact - Vehicle"/>
    <m/>
    <s v="Contact - Vehicle"/>
    <s v="Conductor - Primary"/>
    <s v="Line to Ground"/>
    <m/>
    <s v="Overhead"/>
    <x v="3"/>
    <s v="Conductor - Primary"/>
    <m/>
    <s v="82952107"/>
    <s v="     "/>
    <s v="Non-HFTD"/>
    <x v="0"/>
    <m/>
    <m/>
    <n v="37.216500000000003"/>
    <n v="-121.756"/>
    <s v="SANTA CLARA"/>
    <s v="EDENVALE-2111"/>
    <m/>
    <m/>
    <s v="N/A"/>
    <x v="0"/>
    <s v="San Jose FD"/>
    <s v="Urban"/>
    <m/>
    <m/>
    <s v="No"/>
    <s v="60"/>
    <m/>
    <m/>
    <m/>
    <m/>
    <s v="BAYLISS"/>
    <m/>
    <s v="N"/>
    <s v="N"/>
    <m/>
    <m/>
    <s v="     "/>
    <m/>
    <m/>
    <m/>
    <m/>
    <m/>
    <m/>
    <m/>
    <m/>
    <m/>
    <m/>
    <m/>
    <m/>
    <m/>
    <m/>
    <m/>
    <m/>
    <m/>
    <m/>
    <m/>
  </r>
  <r>
    <s v="20190851"/>
    <s v="     "/>
    <n v="43692"/>
    <s v="8/15"/>
    <x v="1"/>
    <m/>
    <s v="33"/>
    <n v="3"/>
    <s v="8"/>
    <x v="3"/>
    <n v="43692"/>
    <m/>
    <s v="Secondary wire on fire, fire limited to PG&amp;E structure"/>
    <s v="     "/>
    <s v="FAS"/>
    <m/>
    <s v="N"/>
    <x v="0"/>
    <s v="514283"/>
    <s v="19-0088566"/>
    <m/>
    <s v="T004727542"/>
    <n v="117764512"/>
    <m/>
    <s v="     "/>
    <x v="0"/>
    <s v="PG&amp;E"/>
    <m/>
    <m/>
    <m/>
    <s v="D"/>
    <m/>
    <s v="Other"/>
    <s v="ONLY SECONDARY WIRE WAS ON FIRE"/>
    <s v="Equipment - PG&amp;E"/>
    <s v="34.o. Other"/>
    <s v="Equipment - PG&amp;E"/>
    <m/>
    <m/>
    <s v="Transformer"/>
    <m/>
    <m/>
    <s v="Force Out"/>
    <m/>
    <s v="Overhead"/>
    <x v="0"/>
    <s v="Transformer"/>
    <m/>
    <s v="317695160224"/>
    <s v="     "/>
    <s v="Non-HFTD"/>
    <x v="0"/>
    <m/>
    <m/>
    <n v="38.150700000000001"/>
    <n v="-121.30200000000001"/>
    <s v="SAN JOAQUIN"/>
    <s v="LODI-1101"/>
    <m/>
    <m/>
    <s v="LODI 110164912"/>
    <x v="0"/>
    <s v="WOODBRIDGE FIRE DEPT"/>
    <m/>
    <m/>
    <m/>
    <s v="No"/>
    <m/>
    <m/>
    <m/>
    <m/>
    <m/>
    <m/>
    <m/>
    <s v="N"/>
    <s v="N"/>
    <m/>
    <m/>
    <s v="     "/>
    <m/>
    <m/>
    <m/>
    <m/>
    <m/>
    <m/>
    <m/>
    <m/>
    <m/>
    <m/>
    <m/>
    <m/>
    <m/>
    <m/>
    <m/>
    <m/>
    <m/>
    <m/>
    <m/>
  </r>
  <r>
    <s v="20190855"/>
    <s v="     "/>
    <n v="43692"/>
    <s v="8/15"/>
    <x v="1"/>
    <m/>
    <s v="33"/>
    <n v="3"/>
    <s v="8"/>
    <x v="3"/>
    <n v="43692"/>
    <m/>
    <s v="Seconday burnt up, possibly due to vandalism, not attributable to PG&amp;E"/>
    <s v="     "/>
    <s v="FAS"/>
    <m/>
    <s v="N"/>
    <x v="0"/>
    <s v="513835"/>
    <m/>
    <m/>
    <s v="T004727080"/>
    <n v="0"/>
    <m/>
    <s v="     "/>
    <x v="0"/>
    <s v="PG&amp;E"/>
    <m/>
    <m/>
    <m/>
    <s v="D"/>
    <m/>
    <s v="Structure-only"/>
    <m/>
    <s v="Unknown"/>
    <s v="40.a. Unknown"/>
    <s v="Unknown"/>
    <m/>
    <m/>
    <m/>
    <m/>
    <m/>
    <m/>
    <m/>
    <s v="Other (Comments)"/>
    <x v="0"/>
    <m/>
    <m/>
    <s v="516982567118"/>
    <s v="     "/>
    <s v="Non-HFTD"/>
    <x v="0"/>
    <m/>
    <m/>
    <n v="35.340699999999998"/>
    <n v="-119.012"/>
    <s v="KERN"/>
    <s v="BAKERSFIELD-2109"/>
    <m/>
    <m/>
    <m/>
    <x v="0"/>
    <s v="BAKERSFIELD FD"/>
    <m/>
    <m/>
    <m/>
    <s v="No"/>
    <m/>
    <m/>
    <m/>
    <m/>
    <m/>
    <m/>
    <m/>
    <s v="N"/>
    <s v="N"/>
    <m/>
    <m/>
    <s v="     "/>
    <m/>
    <m/>
    <m/>
    <m/>
    <m/>
    <m/>
    <m/>
    <m/>
    <m/>
    <m/>
    <m/>
    <m/>
    <m/>
    <m/>
    <m/>
    <m/>
    <m/>
    <m/>
    <m/>
  </r>
  <r>
    <s v="20190857"/>
    <s v="     "/>
    <n v="43692"/>
    <s v="8/15"/>
    <x v="1"/>
    <m/>
    <s v="33"/>
    <n v="3"/>
    <s v="8"/>
    <x v="3"/>
    <m/>
    <m/>
    <s v="Field remarks indicate: F3TAAO9 3RD PARTY HIT IDLE OPEN WIRE SECONDARY SMALL FIRE AROUND TX POLE, CUT SECONDARY IN THE CLEAR. Photos indicate that a 3rd party drilling rig may have contact OH lines. Added Circuit number."/>
    <s v="     "/>
    <s v="FAS"/>
    <m/>
    <s v="N"/>
    <x v="0"/>
    <m/>
    <m/>
    <m/>
    <s v="T004726837"/>
    <n v="0"/>
    <m/>
    <s v="     "/>
    <x v="1"/>
    <s v="PG&amp;E"/>
    <m/>
    <m/>
    <m/>
    <s v="D"/>
    <s v="D"/>
    <s v="&lt;0.25"/>
    <m/>
    <s v="Contact - 3rd Party"/>
    <s v="33.e. Other contact from object"/>
    <s v="Contact - 3rd Party"/>
    <s v="Contact from object"/>
    <s v="Contact - Other"/>
    <m/>
    <s v="Contact - Other"/>
    <s v="Conductor - Primary"/>
    <m/>
    <m/>
    <s v="Overhead"/>
    <x v="3"/>
    <s v="Conductor - Primary"/>
    <m/>
    <s v="254531110"/>
    <s v="     "/>
    <s v="Non-HFTD"/>
    <x v="0"/>
    <m/>
    <m/>
    <n v="36.602400000000003"/>
    <n v="-119.458"/>
    <s v="FRESNO"/>
    <s v="WAHTOKE-1110"/>
    <m/>
    <m/>
    <m/>
    <x v="0"/>
    <s v="Reedley FD"/>
    <s v="Urban"/>
    <m/>
    <m/>
    <s v="No"/>
    <m/>
    <m/>
    <m/>
    <m/>
    <m/>
    <m/>
    <m/>
    <s v="N"/>
    <s v="N"/>
    <m/>
    <m/>
    <s v="     "/>
    <m/>
    <m/>
    <m/>
    <m/>
    <m/>
    <m/>
    <m/>
    <m/>
    <m/>
    <m/>
    <m/>
    <m/>
    <m/>
    <m/>
    <m/>
    <m/>
    <m/>
    <m/>
    <m/>
  </r>
  <r>
    <s v="20190853"/>
    <s v="     "/>
    <n v="43692"/>
    <s v="8/15"/>
    <x v="1"/>
    <m/>
    <s v="33"/>
    <n v="3"/>
    <s v="8"/>
    <x v="3"/>
    <n v="43692"/>
    <m/>
    <s v="Conductor failure, file &lt; 1 meter"/>
    <s v="     "/>
    <s v="FAS"/>
    <m/>
    <s v="N"/>
    <x v="0"/>
    <s v="511511"/>
    <s v="19-0088113"/>
    <m/>
    <s v="T004726287"/>
    <n v="0"/>
    <m/>
    <s v="     "/>
    <x v="0"/>
    <s v="PG&amp;E"/>
    <m/>
    <m/>
    <m/>
    <s v="D"/>
    <m/>
    <s v="&lt;3 meters of linear travel"/>
    <m/>
    <s v="Equipment - PG&amp;E"/>
    <s v="34.o. Other"/>
    <s v="Equipment - PG&amp;E"/>
    <m/>
    <m/>
    <s v="Circuit Breaker"/>
    <m/>
    <m/>
    <s v="Line to Ground"/>
    <m/>
    <s v="Overhead"/>
    <x v="0"/>
    <s v="Circuit Breaker"/>
    <m/>
    <s v="25373-2100107122{1112/2}"/>
    <s v="     "/>
    <s v="Non-HFTD"/>
    <x v="0"/>
    <m/>
    <m/>
    <n v="36.723199999999999"/>
    <n v="-119.842"/>
    <s v="FRESNO"/>
    <s v="WEST-FRESNO-1112"/>
    <m/>
    <m/>
    <s v="WEST FRESNO 1102CB"/>
    <x v="0"/>
    <s v="CITY FIRE"/>
    <m/>
    <m/>
    <m/>
    <s v="No"/>
    <m/>
    <m/>
    <m/>
    <m/>
    <m/>
    <m/>
    <m/>
    <s v="N"/>
    <s v="N"/>
    <m/>
    <m/>
    <s v="     "/>
    <m/>
    <m/>
    <m/>
    <m/>
    <m/>
    <m/>
    <m/>
    <m/>
    <m/>
    <m/>
    <m/>
    <m/>
    <m/>
    <m/>
    <m/>
    <m/>
    <m/>
    <m/>
    <m/>
  </r>
  <r>
    <s v="20201779"/>
    <s v="     "/>
    <n v="44058"/>
    <s v="8/15"/>
    <x v="1"/>
    <n v="0.74513888888888891"/>
    <s v="33"/>
    <n v="3"/>
    <s v="8"/>
    <x v="4"/>
    <m/>
    <m/>
    <s v="OFC remarks: transformer fire on pole; unknown: cause of fire, extent, and suppression - RUH2 2/25 - awaiting Tman response"/>
    <s v="     "/>
    <s v="FAS"/>
    <m/>
    <s v="Y"/>
    <x v="0"/>
    <m/>
    <m/>
    <m/>
    <s v="T005038977"/>
    <m/>
    <m/>
    <s v="     "/>
    <x v="0"/>
    <s v="PG&amp;E"/>
    <m/>
    <s v="Building"/>
    <m/>
    <s v="D"/>
    <m/>
    <s v="Structure-PG&amp;E only"/>
    <m/>
    <s v="Equipment - PG&amp;E"/>
    <s v="34.n. Transformer damage or failure"/>
    <s v="Equipment - PG&amp;E"/>
    <s v="All types of equipment / facility failure"/>
    <s v="Transformer failure"/>
    <s v="Transformer"/>
    <m/>
    <m/>
    <m/>
    <m/>
    <s v="Overhead"/>
    <x v="3"/>
    <s v="Transformer"/>
    <m/>
    <m/>
    <s v="     "/>
    <s v="Non-HFTD"/>
    <x v="0"/>
    <m/>
    <m/>
    <n v="36.371699999999997"/>
    <n v="-120.04900000000001"/>
    <s v="Fresno"/>
    <s v="SCHINDLER-1105"/>
    <m/>
    <n v="12000"/>
    <m/>
    <x v="0"/>
    <s v="Unknown"/>
    <s v="Agriculture"/>
    <m/>
    <m/>
    <s v="No"/>
    <m/>
    <m/>
    <m/>
    <m/>
    <m/>
    <m/>
    <m/>
    <s v="N"/>
    <s v="N"/>
    <m/>
    <m/>
    <s v="     "/>
    <m/>
    <m/>
    <m/>
    <m/>
    <m/>
    <m/>
    <m/>
    <m/>
    <m/>
    <m/>
    <m/>
    <m/>
    <m/>
    <m/>
    <m/>
    <m/>
    <m/>
    <m/>
    <m/>
  </r>
  <r>
    <s v="20201782"/>
    <s v="     "/>
    <n v="44058"/>
    <s v="8/15"/>
    <x v="1"/>
    <n v="0.74305555555555558"/>
    <s v="33"/>
    <n v="3"/>
    <s v="8"/>
    <x v="4"/>
    <n v="44058"/>
    <n v="0.72361111111111109"/>
    <s v="OFC remarks: STATES SEEN LIGHTING HIT THE TRANSFORMER AND B LEW UP FIRE DEPARTMENT IS ENROUTE ALSO RAINING REAL BAD/ SW CORNER 2 POWER POLES DOWN IS WHERE YOU WILL SEE IT NO ONE INJURED; unknown: suppression info and size of fire; Tman response pending"/>
    <s v="     "/>
    <s v="FAS"/>
    <m/>
    <s v="Y"/>
    <x v="0"/>
    <s v="1005522"/>
    <s v="20-0084355"/>
    <m/>
    <s v="T005038955"/>
    <m/>
    <m/>
    <s v="     "/>
    <x v="0"/>
    <s v="PG&amp;E"/>
    <m/>
    <s v="Building"/>
    <m/>
    <s v="D"/>
    <m/>
    <s v="Structure-PG&amp;E only"/>
    <m/>
    <s v="Weather - Lightning"/>
    <s v="39.a. All Other"/>
    <s v="Weather"/>
    <m/>
    <s v="Weather - Lightning"/>
    <m/>
    <m/>
    <m/>
    <s v="Multi-Fault"/>
    <m/>
    <s v="Overhead"/>
    <x v="3"/>
    <s v="Pole"/>
    <m/>
    <s v="103772541"/>
    <s v="     "/>
    <s v="Non-HFTD"/>
    <x v="0"/>
    <m/>
    <m/>
    <n v="36.371600000000001"/>
    <n v="-120.101"/>
    <s v="Fresno"/>
    <s v="SCHINDLER-1105"/>
    <m/>
    <n v="12000"/>
    <m/>
    <x v="0"/>
    <s v="Unknown"/>
    <s v="Urban"/>
    <m/>
    <m/>
    <s v="No"/>
    <m/>
    <m/>
    <m/>
    <m/>
    <m/>
    <m/>
    <m/>
    <s v="N"/>
    <s v="N"/>
    <m/>
    <m/>
    <s v="     "/>
    <m/>
    <m/>
    <m/>
    <m/>
    <m/>
    <m/>
    <m/>
    <m/>
    <m/>
    <m/>
    <m/>
    <m/>
    <m/>
    <m/>
    <m/>
    <m/>
    <m/>
    <m/>
    <m/>
  </r>
  <r>
    <s v="20201022"/>
    <s v="     "/>
    <n v="44058"/>
    <s v="8/15"/>
    <x v="1"/>
    <n v="0.74305555555555558"/>
    <s v="33"/>
    <n v="3"/>
    <s v="8"/>
    <x v="4"/>
    <n v="44058"/>
    <n v="0.73750000000000004"/>
    <s v="On August 15, 2020 at 1823 hours, a PG&amp;E Troubleman patrolled the Montague 2108 21kV Distribution Circuit number 083892108, near 701 South Abel Street in Milpitas. He observed a 4ACSR primary overhead broken and on the ground. Initial analysis indicates a bird contacted our PG&amp;E equipment, which resulted in a line to ground fault and an ignition ensued. The Milpitas Fire Department responded to and extinguished the fire. The 1,461-minute outage affected 3,192 customers. All the repairs were completed and the line was returned to service on August 16, 2020. This information is preliminary."/>
    <s v="     "/>
    <s v="FAS"/>
    <m/>
    <s v="N"/>
    <x v="0"/>
    <s v="1005551"/>
    <s v="20-0084358"/>
    <m/>
    <s v="T005038959"/>
    <n v="119622253"/>
    <m/>
    <s v="     "/>
    <x v="1"/>
    <s v="PG&amp;E"/>
    <m/>
    <s v="Vegetation"/>
    <m/>
    <s v="D"/>
    <s v="D"/>
    <s v="0.26-9.99"/>
    <m/>
    <s v="Contact - Animal - Bird"/>
    <s v="33.b. Animal contact"/>
    <s v="Contact - Bird"/>
    <s v="Contact from object"/>
    <s v="Contact - Animal"/>
    <m/>
    <s v="Contact - Animal"/>
    <s v="Conductor - Primary"/>
    <s v="Line to Ground"/>
    <m/>
    <s v="Overhead"/>
    <x v="3"/>
    <s v="Conductor - Primary"/>
    <s v="Conductor - Primary"/>
    <s v="Circuit ID: 083892108, SAP ID: 100558631"/>
    <s v="     "/>
    <s v="Non-HFTD"/>
    <x v="0"/>
    <m/>
    <m/>
    <n v="37.418900000000001"/>
    <n v="-121.911"/>
    <s v="Santa Clara"/>
    <s v="MONTAGUE-2108"/>
    <m/>
    <n v="21000"/>
    <m/>
    <x v="0"/>
    <s v="Milpitas FD"/>
    <s v="Urban"/>
    <m/>
    <m/>
    <s v="No"/>
    <m/>
    <m/>
    <m/>
    <m/>
    <m/>
    <m/>
    <m/>
    <s v="N"/>
    <s v="N"/>
    <m/>
    <m/>
    <s v="     "/>
    <m/>
    <m/>
    <m/>
    <m/>
    <m/>
    <m/>
    <m/>
    <m/>
    <m/>
    <m/>
    <m/>
    <m/>
    <m/>
    <m/>
    <m/>
    <m/>
    <m/>
    <m/>
    <m/>
  </r>
  <r>
    <s v="20201023"/>
    <s v="     "/>
    <n v="44058"/>
    <s v="8/15"/>
    <x v="1"/>
    <n v="0.76527777777777772"/>
    <s v="33"/>
    <n v="3"/>
    <s v="8"/>
    <x v="4"/>
    <n v="44058"/>
    <n v="0.75972222222222219"/>
    <s v="On August 15, 2020 at 1835 hours, a PG&amp;E Troubleman patrolled the Carbona 1102 12kV Distribution Circuit number 163091102, near West Linne Road and South Tracy Boulevard in Tracy. He observed a failed 4/0 aluminum bump and a primary underbuild conductor broken on the ground. Initial analysis indicates the overhead equipment failure caused the wire to fall and a fire to ensue. The South County Fire Department responded to and extinguished the fire. The 170-minute outage affected 1108 customers. We replaced all 3 bumps including the burnt one and repaired the damaged conductor, via EC tag 119622211. On September 2, 2020, another EC tag 119705928 was submitted per the Insulinks in the primary jumpers / tap clamps were incorrectly installed and need to be replaced. The initial repairs were completed and the line was returned to service on August 15, 2020. This information is preliminary."/>
    <s v="     "/>
    <s v="FAS"/>
    <m/>
    <s v="N"/>
    <x v="0"/>
    <s v="1005691"/>
    <s v="20-0084375"/>
    <m/>
    <s v="T005039057, T005039070, T005039071"/>
    <n v="119622211"/>
    <m/>
    <s v="     "/>
    <x v="1"/>
    <s v="PG&amp;E"/>
    <m/>
    <s v="Vegetation"/>
    <m/>
    <s v="D"/>
    <s v="D"/>
    <s v="0.26-9.99"/>
    <m/>
    <s v="Equipment - PG&amp;E"/>
    <s v="34.m. Connection device damage or failure"/>
    <s v="Equipment - PG&amp;E"/>
    <s v="All types of equipment / facility failure"/>
    <s v="Splice/Clamp/Connector"/>
    <s v="Conductor - Primary"/>
    <m/>
    <m/>
    <s v="Line to Ground"/>
    <m/>
    <s v="Overhead"/>
    <x v="3"/>
    <s v="Conductor - Primary"/>
    <s v="Conductor - Primary, Connector"/>
    <s v="Circuit ID: 163091102, SAP ID: 102053187"/>
    <s v="     "/>
    <s v="Non-HFTD"/>
    <x v="0"/>
    <m/>
    <m/>
    <n v="37.695900000000002"/>
    <n v="-121.43300000000001"/>
    <s v="San Joaquin"/>
    <s v="CARBONA-1102"/>
    <m/>
    <n v="12000"/>
    <m/>
    <x v="0"/>
    <s v="South County FD"/>
    <s v="Urban"/>
    <m/>
    <m/>
    <s v="No"/>
    <m/>
    <m/>
    <m/>
    <m/>
    <m/>
    <m/>
    <m/>
    <s v="N"/>
    <s v="N"/>
    <m/>
    <m/>
    <s v="     "/>
    <m/>
    <m/>
    <m/>
    <m/>
    <m/>
    <m/>
    <m/>
    <m/>
    <m/>
    <m/>
    <m/>
    <m/>
    <m/>
    <m/>
    <m/>
    <m/>
    <m/>
    <m/>
    <m/>
  </r>
  <r>
    <s v="20201780"/>
    <s v="     "/>
    <n v="44058"/>
    <s v="8/15"/>
    <x v="1"/>
    <n v="0.97499999999999998"/>
    <s v="33"/>
    <n v="3"/>
    <s v="8"/>
    <x v="4"/>
    <m/>
    <m/>
    <s v="FAS stated a transformer was arcing/sparking and caused a pole fire that was put out by Milpitas FD. JZCY - please contact Milpitas FD to get specifics about cause and fire size. MMY6 - Waiting on reply from FD."/>
    <s v="     "/>
    <s v="FAS"/>
    <m/>
    <s v="Y"/>
    <x v="0"/>
    <s v="1009555"/>
    <m/>
    <m/>
    <s v="T005039704"/>
    <n v="119622371"/>
    <m/>
    <s v="     "/>
    <x v="0"/>
    <s v="PG&amp;E"/>
    <m/>
    <s v="Building"/>
    <m/>
    <s v="D"/>
    <m/>
    <s v="Structure-PG&amp;E only"/>
    <m/>
    <s v="Equipment - PG&amp;E"/>
    <s v="34.n. Transformer damage or failure"/>
    <s v="Equipment - PG&amp;E"/>
    <s v="All types of equipment / facility failure"/>
    <s v="Transformer failure"/>
    <s v="Transformer"/>
    <m/>
    <m/>
    <m/>
    <m/>
    <s v="Overhead"/>
    <x v="3"/>
    <s v="Transformer"/>
    <m/>
    <s v="3.1606963328e+11"/>
    <s v="     "/>
    <s v="Non-HFTD"/>
    <x v="0"/>
    <m/>
    <m/>
    <n v="37.406199999999998"/>
    <n v="-121.85599999999999"/>
    <s v="Santa Clara"/>
    <s v="MILPITAS-1108"/>
    <m/>
    <n v="12000"/>
    <m/>
    <x v="0"/>
    <s v="San Jose Fire Department"/>
    <s v="Urban"/>
    <m/>
    <m/>
    <s v="No"/>
    <m/>
    <m/>
    <m/>
    <m/>
    <m/>
    <m/>
    <m/>
    <s v="N"/>
    <s v="Y"/>
    <s v="202008160600"/>
    <s v="202008171800"/>
    <s v="     "/>
    <m/>
    <m/>
    <m/>
    <m/>
    <m/>
    <m/>
    <m/>
    <m/>
    <m/>
    <m/>
    <m/>
    <m/>
    <m/>
    <m/>
    <m/>
    <m/>
    <m/>
    <m/>
    <m/>
  </r>
  <r>
    <s v="20201025"/>
    <s v="     "/>
    <n v="44058"/>
    <s v="8/15"/>
    <x v="1"/>
    <n v="0.8666666666666667"/>
    <s v="33"/>
    <n v="3"/>
    <s v="8"/>
    <x v="4"/>
    <n v="44058"/>
    <n v="0.86319444444444449"/>
    <s v="On August 15, 2020 at 2129 hours, a PG&amp;E Troubleman patrolled the Gerber 1102 12kV Distribution Circuit number 103391102, near East Canal Road and east of Tyler Road in Red Bluff. He observed all three phases down for 2 spans at riser 4537 and a pole burned off at the ground line, due to a fire. Initial analysis indicates an 80' Valley Oak overhanging medium-sized tree branch fell into our primary overhead conductor, causing both to fall to the ground and an ignition to ensue. The native tree's trunk was 15' from the line and had a slight lean towards it. There were moderate defects found inside and outside the log, but the tree was alive. Cal Fire responded to and extinguished the fire. The 2001-minute outage affected 3 customers. We replaced the 2 spans of 3 phase ACSR conductor, crossarm, and a 45' class four pole. All the repairs were completed and the line was returned to service on August 17, 2020. This information is preliminary."/>
    <s v="     "/>
    <s v="FAS"/>
    <m/>
    <s v="N"/>
    <x v="0"/>
    <s v="1009325"/>
    <s v="20-0084440"/>
    <m/>
    <s v="T005039438"/>
    <n v="119622369"/>
    <m/>
    <s v="     "/>
    <x v="1"/>
    <s v="PG&amp;E"/>
    <m/>
    <s v="Vegetation"/>
    <m/>
    <s v="D"/>
    <s v="D"/>
    <s v="0.26-9.99"/>
    <m/>
    <s v="Vegetation"/>
    <s v="33.a. Veg. contact"/>
    <s v="Vegetation"/>
    <s v="Contact from object"/>
    <s v="Contact - Vegetation"/>
    <m/>
    <s v="Contact - Vegetation"/>
    <s v="Conductor - Primary"/>
    <s v="Line to Ground"/>
    <m/>
    <s v="Overhead"/>
    <x v="3"/>
    <s v="Conductor - Primary"/>
    <s v="Primary Conductor, Crossarm, Pole"/>
    <s v="Circuit ID: 103391102, SAP ID: 101543506"/>
    <s v="     "/>
    <s v="Non-HFTD"/>
    <x v="0"/>
    <m/>
    <m/>
    <n v="40.112099999999998"/>
    <n v="-122.16"/>
    <s v="Tehama"/>
    <s v="GERBER-1102"/>
    <m/>
    <n v="12000"/>
    <m/>
    <x v="0"/>
    <s v="Cal Fire"/>
    <s v="Wetland"/>
    <m/>
    <m/>
    <s v="No"/>
    <m/>
    <m/>
    <m/>
    <m/>
    <m/>
    <m/>
    <m/>
    <s v="N"/>
    <s v="N"/>
    <m/>
    <m/>
    <s v="     "/>
    <s v="40.11806800"/>
    <s v="-122.16014000"/>
    <s v="Aug 20 2020 12:00AM"/>
    <s v="BranchFail"/>
    <s v="Extenside post fire pruning made it unclear as to exact stem that initially came down and took down wires. Actual tree was identified. Large Valley Oak 15 from 12 kv conductors."/>
    <s v="OAKV"/>
    <s v="80"/>
    <s v="40"/>
    <s v="15"/>
    <s v="Slight"/>
    <s v="Moderate"/>
    <s v="N"/>
    <s v="1"/>
    <m/>
    <s v="Valley"/>
    <s v="D"/>
    <s v="CrossArm"/>
    <s v="BareWire"/>
    <s v="2"/>
  </r>
  <r>
    <s v="20201024"/>
    <s v="     "/>
    <n v="44058"/>
    <s v="8/15"/>
    <x v="1"/>
    <n v="0.77152777777777781"/>
    <s v="33"/>
    <n v="3"/>
    <s v="8"/>
    <x v="4"/>
    <n v="44058"/>
    <n v="0.74722222222222223"/>
    <s v="On August 15, 2020 at 1831 hours, a PG&amp;E troubleman was dispatched to the Cordelia 1112 Distribution Circuit on Quincey Lane in Fairfield for a complete outage. Initial analysis indicates PG&amp;E equipment failure resulted in an ignition. The responding troubleman observed underground transformer T2989 had failed and resulted in a fire that burnt all assets in subsurface hole along with some slight vegetation and rocks nearby. The ensuing fire was 1 meter - &lt; 3 meters in size and was extinguished by Fairfield Fire Department. A contractor hired crew replaced all damaged assets on August 16, 2020."/>
    <s v="     "/>
    <s v="FAS"/>
    <m/>
    <s v="N"/>
    <x v="0"/>
    <s v="1005622"/>
    <s v="20-0084373"/>
    <m/>
    <s v="T005039099"/>
    <n v="119622360"/>
    <m/>
    <s v="     "/>
    <x v="1"/>
    <s v="PG&amp;E"/>
    <m/>
    <s v="Vegetation"/>
    <m/>
    <s v="D"/>
    <s v="D"/>
    <s v="&lt;3 meters of linear travel"/>
    <m/>
    <s v="Equipment - PG&amp;E"/>
    <s v="34.n. Transformer damage or failure"/>
    <s v="Equipment - PG&amp;E"/>
    <s v="All types of equipment / facility failure"/>
    <s v="Transformer failure"/>
    <s v="Transformer"/>
    <m/>
    <m/>
    <s v="Line to Ground"/>
    <m/>
    <s v="Subsurface"/>
    <x v="3"/>
    <s v="Transformer"/>
    <s v="Transformer"/>
    <s v="CGC: 219786921602"/>
    <s v="     "/>
    <s v="Non-HFTD"/>
    <x v="0"/>
    <m/>
    <m/>
    <n v="38.259599999999999"/>
    <n v="-122.075"/>
    <s v="Solano"/>
    <s v="CORDELIA-1112"/>
    <m/>
    <n v="12000"/>
    <m/>
    <x v="0"/>
    <s v="Fairfield FD"/>
    <s v="Urban"/>
    <m/>
    <m/>
    <s v="No"/>
    <m/>
    <m/>
    <m/>
    <m/>
    <m/>
    <m/>
    <m/>
    <s v="N"/>
    <s v="N"/>
    <m/>
    <m/>
    <s v="     "/>
    <m/>
    <m/>
    <m/>
    <m/>
    <m/>
    <m/>
    <m/>
    <m/>
    <m/>
    <m/>
    <m/>
    <m/>
    <m/>
    <m/>
    <m/>
    <m/>
    <m/>
    <m/>
    <m/>
  </r>
  <r>
    <s v="20201017"/>
    <s v="     "/>
    <n v="44058"/>
    <s v="8/15"/>
    <x v="1"/>
    <n v="0.22638888888888889"/>
    <s v="33"/>
    <n v="3"/>
    <s v="8"/>
    <x v="4"/>
    <n v="44058"/>
    <n v="0.21527777777777779"/>
    <s v="On August 15, 2020 at 0546 hours, a PG&amp;E Troubleman patrolled the Lucerne 1103 Distribution Circuit number 043351103, near Lakeshore Boulevard in Nice. He observed a tree branch that fell on an open wire secondary, which caused our line to lower into the cable tv feeder that had a grounded messenger. The cable tv feeder eventually burned in half and caused a small 3' X 3' (2.7432 meters) fire. The Northshore Fire Department responded to and extinguished the fire. The 81-minute outage affected one customer. All the repairs were completed and the line was returned to service on August 15, 2020. This information is preliminary."/>
    <s v="     "/>
    <s v="FAS"/>
    <m/>
    <s v="N"/>
    <x v="0"/>
    <s v="1003718"/>
    <m/>
    <m/>
    <s v="T005037684"/>
    <m/>
    <m/>
    <s v="     "/>
    <x v="1"/>
    <s v="PG&amp;E"/>
    <m/>
    <s v="Vegetation"/>
    <m/>
    <s v="D"/>
    <s v="D"/>
    <s v="&lt;3 meters of linear travel"/>
    <m/>
    <s v="Vegetation"/>
    <s v="33.a. Veg. contact"/>
    <s v="Vegetation"/>
    <s v="Contact from object"/>
    <s v="Contact - Vegetation"/>
    <m/>
    <s v="Contact - Vegetation"/>
    <s v="Conductor - Secondary"/>
    <m/>
    <m/>
    <s v="Overhead"/>
    <x v="1"/>
    <s v="Conductor - Secondary"/>
    <s v="Secondary Conductor"/>
    <s v="Circuit ID: 043351103, SAP ID: 102164049"/>
    <s v="     "/>
    <s v="Non-HFTD"/>
    <x v="0"/>
    <n v="175"/>
    <m/>
    <n v="39.121099999999998"/>
    <n v="-122.861"/>
    <s v="Lake"/>
    <s v="LUCERNE-1103"/>
    <m/>
    <n v="12000"/>
    <s v="N/A"/>
    <x v="0"/>
    <s v="Northshore FD"/>
    <s v="Urban"/>
    <m/>
    <m/>
    <s v="No"/>
    <m/>
    <m/>
    <m/>
    <m/>
    <m/>
    <m/>
    <m/>
    <s v="N"/>
    <s v="N"/>
    <m/>
    <m/>
    <s v="     "/>
    <m/>
    <m/>
    <m/>
    <m/>
    <m/>
    <m/>
    <m/>
    <m/>
    <m/>
    <m/>
    <m/>
    <m/>
    <m/>
    <m/>
    <m/>
    <m/>
    <m/>
    <m/>
    <m/>
  </r>
  <r>
    <s v="20201781"/>
    <s v="     "/>
    <n v="44058"/>
    <s v="8/15"/>
    <x v="1"/>
    <n v="0.21319444444444444"/>
    <s v="33"/>
    <n v="3"/>
    <s v="8"/>
    <x v="4"/>
    <m/>
    <m/>
    <s v="KFN2: Sent for Tman Contact"/>
    <s v="     "/>
    <s v="FAS"/>
    <m/>
    <s v="Y"/>
    <x v="0"/>
    <m/>
    <m/>
    <m/>
    <s v="3403974"/>
    <m/>
    <m/>
    <s v="     "/>
    <x v="0"/>
    <s v="PG&amp;E"/>
    <m/>
    <s v="Building"/>
    <m/>
    <s v="D"/>
    <m/>
    <s v="Structure-PG&amp;E only"/>
    <m/>
    <s v="Equipment - PG&amp;E"/>
    <s v="34.e. Switch damage or failure"/>
    <s v="Equipment - PG&amp;E"/>
    <s v="All types of equipment / facility failure"/>
    <s v="Switch failure"/>
    <s v="Switch"/>
    <m/>
    <m/>
    <m/>
    <m/>
    <s v="Underground"/>
    <x v="1"/>
    <s v="Switch"/>
    <m/>
    <m/>
    <s v="     "/>
    <s v="Non-HFTD"/>
    <x v="0"/>
    <m/>
    <m/>
    <n v="37.832000000000001"/>
    <n v="-122.268"/>
    <s v="Alameda"/>
    <s v="OAKLAND-D-1132"/>
    <m/>
    <n v="750"/>
    <s v="N/A"/>
    <x v="0"/>
    <m/>
    <s v="Urban"/>
    <m/>
    <m/>
    <s v="No"/>
    <m/>
    <m/>
    <m/>
    <m/>
    <m/>
    <m/>
    <m/>
    <s v="N"/>
    <s v="N"/>
    <m/>
    <m/>
    <s v="     "/>
    <m/>
    <m/>
    <m/>
    <m/>
    <m/>
    <m/>
    <m/>
    <m/>
    <m/>
    <m/>
    <m/>
    <m/>
    <m/>
    <m/>
    <m/>
    <m/>
    <m/>
    <m/>
    <m/>
  </r>
  <r>
    <s v="SAP20202364"/>
    <s v="     "/>
    <n v="44058"/>
    <s v="8/15"/>
    <x v="1"/>
    <m/>
    <s v="33"/>
    <n v="3"/>
    <s v="8"/>
    <x v="4"/>
    <n v="44055"/>
    <m/>
    <s v="804/714 Southgate Dr / 807 Curtis Dr in Bakersfield; electrical overload; wire down; open wire secondary on fire"/>
    <s v="     "/>
    <s v="SAP"/>
    <n v="44580"/>
    <s v="Y"/>
    <x v="0"/>
    <s v="994662"/>
    <s v="N/A"/>
    <m/>
    <s v="T005034697"/>
    <n v="119607968"/>
    <m/>
    <s v="     "/>
    <x v="0"/>
    <s v="PG&amp;E"/>
    <m/>
    <m/>
    <m/>
    <s v="D"/>
    <m/>
    <s v="Structure-PG&amp;E only"/>
    <m/>
    <s v="Equipment - Overloaded"/>
    <s v="34.b. Conductor damage or failure"/>
    <s v="Equipment - PG&amp;E"/>
    <s v="Conductor failure-all"/>
    <s v="Conductor failure-all"/>
    <s v="Conductor - Open Wire Secondary"/>
    <m/>
    <m/>
    <m/>
    <s v="Yes"/>
    <s v="Overhead"/>
    <x v="0"/>
    <s v="Conductor - Open Wire Secondary"/>
    <m/>
    <s v="100155291"/>
    <s v="     "/>
    <s v="Non-HFTD"/>
    <x v="0"/>
    <m/>
    <m/>
    <n v="35.336199999999998"/>
    <n v="-119.011"/>
    <s v="Kern"/>
    <s v="BAKERSFIELD-2109"/>
    <m/>
    <m/>
    <m/>
    <x v="0"/>
    <m/>
    <m/>
    <m/>
    <m/>
    <s v="No"/>
    <m/>
    <m/>
    <m/>
    <m/>
    <m/>
    <m/>
    <m/>
    <s v="N"/>
    <s v="N"/>
    <m/>
    <m/>
    <s v="     "/>
    <m/>
    <m/>
    <m/>
    <m/>
    <m/>
    <m/>
    <m/>
    <m/>
    <m/>
    <m/>
    <m/>
    <m/>
    <m/>
    <m/>
    <m/>
    <m/>
    <m/>
    <m/>
    <m/>
  </r>
  <r>
    <s v="20201020"/>
    <s v="     "/>
    <n v="44058"/>
    <s v="8/15"/>
    <x v="1"/>
    <n v="0.64652777777777781"/>
    <s v="33"/>
    <n v="3"/>
    <s v="8"/>
    <x v="4"/>
    <m/>
    <m/>
    <s v="On August 15, 2020 at 1600 hours, a PG&amp;E Troubleman patrolled the Upper Lake 1101 12kV Distribution Circuit number 042871101, near 10687 East Road in Witter Springs (Upper Lake). He observed a 4ACSR open wire racked secondary conductor broke mid span, which resulted in a small fire. Initial analysis indicates a tree grew into the line, causing the conductor failure and fire. The Northshore Fire Department responded to and extinguished the fire. We replaced 50' of single phase 4ACSR secondary conductor. All the repairs were completed and the line was returned to service on August 15th. This ignition did not meet the reporting criteria, because the fire was not found to be greater than one linear meter. This information is preliminary."/>
    <s v="     "/>
    <s v="FAS"/>
    <m/>
    <s v="N"/>
    <x v="0"/>
    <s v="1005274"/>
    <m/>
    <m/>
    <s v="T005038692"/>
    <n v="119622096"/>
    <m/>
    <s v="     "/>
    <x v="0"/>
    <s v="PG&amp;E"/>
    <m/>
    <s v="Vegetation"/>
    <m/>
    <s v="D"/>
    <s v="D"/>
    <s v="&lt;3 meters of linear travel"/>
    <m/>
    <s v="Vegetation"/>
    <s v="33.a. Veg. contact"/>
    <s v="Vegetation"/>
    <s v="Contact from object"/>
    <s v="Contact - Vegetation"/>
    <m/>
    <s v="Contact - Vegetation"/>
    <s v="Conductor - Racked Secondary"/>
    <m/>
    <m/>
    <s v="Overhead"/>
    <x v="1"/>
    <s v="Conductor - Racked Secondary"/>
    <s v="Conductor - Racked Secondary"/>
    <s v="Circuit ID: 042871101, SAP ID: 102160966"/>
    <s v="     "/>
    <s v="Non-HFTD"/>
    <x v="0"/>
    <n v="170"/>
    <m/>
    <n v="39.185600000000001"/>
    <n v="-122.958"/>
    <s v="Lake"/>
    <s v="UPPER-LAKE-1101"/>
    <m/>
    <n v="12000"/>
    <s v="N/A"/>
    <x v="0"/>
    <s v="Northshore FD"/>
    <s v="Agriculture"/>
    <m/>
    <m/>
    <s v="No"/>
    <m/>
    <m/>
    <m/>
    <m/>
    <m/>
    <m/>
    <m/>
    <s v="N"/>
    <s v="N"/>
    <m/>
    <m/>
    <s v="     "/>
    <m/>
    <m/>
    <m/>
    <m/>
    <m/>
    <m/>
    <m/>
    <m/>
    <m/>
    <m/>
    <m/>
    <m/>
    <m/>
    <m/>
    <m/>
    <m/>
    <m/>
    <m/>
    <m/>
  </r>
  <r>
    <s v="20201021"/>
    <s v="     "/>
    <n v="44058"/>
    <s v="8/15"/>
    <x v="1"/>
    <n v="0.72638888888888886"/>
    <s v="33"/>
    <n v="3"/>
    <s v="8"/>
    <x v="4"/>
    <n v="44058"/>
    <n v="0.72569444444444442"/>
    <s v="On August 15, 2020 at 1803 hours, a PG&amp;E Troubleman patrolled the Peachton 1101 12kV Distribution Circuit number 103241101, near 505 Macedo Road in Gridley. He observed a tree branch that fell into a triplex secondary overhead conductor and fire ensued. Cal Fire responded to and extinguished the fire. The 410-minute outage affected one customer. We replaced service to the rider pole and half to the service pole, with 175' of 1/0 triplex wire. All the repairs were completed and the line was returned to service on August 16, 2020. This information is preliminary."/>
    <s v="     "/>
    <s v="FAS"/>
    <m/>
    <s v="N"/>
    <x v="0"/>
    <s v="1005501"/>
    <m/>
    <m/>
    <s v="T005038891"/>
    <n v="119622210"/>
    <m/>
    <s v="     "/>
    <x v="1"/>
    <s v="PG&amp;E"/>
    <m/>
    <s v="Vegetation"/>
    <m/>
    <s v="D"/>
    <s v="D"/>
    <s v="&lt;3 meters of linear travel"/>
    <m/>
    <s v="Vegetation"/>
    <s v="33.a. Veg. contact"/>
    <s v="Vegetation"/>
    <s v="Contact from object"/>
    <s v="Contact - Vegetation"/>
    <m/>
    <s v="Contact - Vegetation"/>
    <s v="Conductor - Secondary"/>
    <m/>
    <m/>
    <s v="Overhead"/>
    <x v="1"/>
    <s v="Conductor - Secondary"/>
    <s v="Secondary Conductor"/>
    <s v="Circuit ID: 103241101, SAP ID: 100377121"/>
    <s v="     "/>
    <s v="Non-HFTD"/>
    <x v="0"/>
    <m/>
    <m/>
    <n v="39.372100000000003"/>
    <n v="-121.711"/>
    <s v="Butte"/>
    <s v="PEACHTON-1101"/>
    <m/>
    <n v="12000"/>
    <s v="N/A"/>
    <x v="0"/>
    <s v="Cal Fire"/>
    <s v="Urban"/>
    <m/>
    <m/>
    <s v="No"/>
    <m/>
    <m/>
    <m/>
    <m/>
    <m/>
    <m/>
    <m/>
    <s v="N"/>
    <s v="N"/>
    <m/>
    <m/>
    <s v="     "/>
    <m/>
    <m/>
    <m/>
    <m/>
    <m/>
    <m/>
    <m/>
    <m/>
    <m/>
    <m/>
    <m/>
    <m/>
    <m/>
    <m/>
    <m/>
    <m/>
    <m/>
    <m/>
    <m/>
  </r>
  <r>
    <s v="20201044"/>
    <s v="     "/>
    <n v="44058"/>
    <s v="8/15"/>
    <x v="1"/>
    <n v="0.66319444444444442"/>
    <s v="33"/>
    <n v="3"/>
    <s v="8"/>
    <x v="4"/>
    <n v="44058"/>
    <n v="0.65763888888888888"/>
    <s v="On August 15, 2020 at 1555 hours, a PG&amp;E Troubleman was dispatched to the Saratoga 1104 12kV Distribution Circuit at Lawrence Expressway and Interstate 280, San Jose in response to reports of a fire by downed powerlines from San Jose Fire Department. Initial analysis indicates vegetation contact caused the ignition. A Monterey Pine tree, suspected to be dead or dying, broke at the base and fell on a down guy causing the guy wire to break and tension to be released. Two spans of primary conductor fell and ignited two grass fires from phase to phase contact. The fire next to the location of the guy wire break was just greater than 0.25 acre and the second fire two spans south was a small spot fire. Fire was suppressed by San Jose Fire Department. This incident was reported to the CPUC on August 15, 2020 under the media criterion due to the media coverage of the fallen powerlines across I-280. The information is preliminary, further investigation being performed by Electric Incident Investigations. Reference EI200815A."/>
    <s v="     "/>
    <s v="FAS"/>
    <m/>
    <s v="N"/>
    <x v="0"/>
    <s v="1005324"/>
    <s v="20-0084292"/>
    <m/>
    <s v="T005038733"/>
    <n v="119622160"/>
    <s v="EI200815A"/>
    <s v="     "/>
    <x v="1"/>
    <s v="PG&amp;E"/>
    <m/>
    <s v="Vegetation"/>
    <m/>
    <s v="D"/>
    <s v="D"/>
    <s v="0.26-9.99"/>
    <m/>
    <s v="Vegetation"/>
    <s v="33.a. Veg. contact"/>
    <s v="Vegetation"/>
    <s v="Contact from object"/>
    <s v="Contact - Vegetation"/>
    <m/>
    <s v="Contact - Vegetation"/>
    <s v="Guy/Span Wire"/>
    <s v="Three Phase Fault"/>
    <m/>
    <s v="Overhead"/>
    <x v="3"/>
    <s v="Guy/Span Wire"/>
    <s v="Conductor - Primary, Connector, Pole, Crossarm, Insulators, "/>
    <s v="Pole ID:100535290"/>
    <s v="     "/>
    <s v="Non-HFTD"/>
    <x v="0"/>
    <m/>
    <m/>
    <n v="37.322000000000003"/>
    <n v="-121.996"/>
    <s v="Santa Clara"/>
    <s v="SARATOGA-1114"/>
    <m/>
    <n v="12000"/>
    <m/>
    <x v="0"/>
    <s v="San Jose FD"/>
    <s v="Urban"/>
    <m/>
    <m/>
    <s v="No"/>
    <m/>
    <m/>
    <m/>
    <m/>
    <m/>
    <m/>
    <m/>
    <s v="N"/>
    <s v="N"/>
    <m/>
    <m/>
    <s v="     "/>
    <s v="37.32207315"/>
    <s v="-121.99594735"/>
    <s v="Aug 21 2020 12:00AM"/>
    <s v="RootsFail"/>
    <s v="Evidence of recent tree failure and debris on ground."/>
    <s v="PINE"/>
    <s v="35"/>
    <s v="23"/>
    <s v="10"/>
    <s v="None"/>
    <s v="Moderate"/>
    <s v="Y"/>
    <s v="1"/>
    <m/>
    <s v="Other"/>
    <s v="A"/>
    <s v="CrossArm"/>
    <s v="BareWire"/>
    <s v="2"/>
  </r>
  <r>
    <s v="20201602"/>
    <s v="     "/>
    <n v="44058"/>
    <s v="8/15"/>
    <x v="1"/>
    <n v="0.66319444444444442"/>
    <s v="33"/>
    <n v="3"/>
    <s v="8"/>
    <x v="4"/>
    <n v="44058"/>
    <m/>
    <s v="Duplicate of index #1044."/>
    <s v="     "/>
    <s v="FAS"/>
    <m/>
    <s v="N"/>
    <x v="1"/>
    <s v="1005324"/>
    <s v="20-0084292"/>
    <m/>
    <s v="T005038733"/>
    <m/>
    <m/>
    <s v="     "/>
    <x v="0"/>
    <s v="PG&amp;E"/>
    <m/>
    <s v="Vegetation"/>
    <m/>
    <s v="D"/>
    <m/>
    <s v="&lt;0.25"/>
    <m/>
    <s v="Duplicate"/>
    <s v="39.a. All Other"/>
    <s v="Duplicate"/>
    <m/>
    <m/>
    <m/>
    <m/>
    <m/>
    <s v="Three Phase Fault"/>
    <m/>
    <s v="Overhead"/>
    <x v="0"/>
    <m/>
    <m/>
    <m/>
    <s v="     "/>
    <s v="Non-HFTD"/>
    <x v="0"/>
    <m/>
    <m/>
    <n v="37.322000000000003"/>
    <n v="-121.996"/>
    <s v="Santa Clara"/>
    <s v="SARATOGA-1114"/>
    <m/>
    <n v="12000"/>
    <m/>
    <x v="0"/>
    <s v="San Jose FD"/>
    <m/>
    <m/>
    <m/>
    <s v="No"/>
    <m/>
    <m/>
    <m/>
    <m/>
    <m/>
    <m/>
    <m/>
    <s v="N"/>
    <s v="N"/>
    <m/>
    <m/>
    <s v="     "/>
    <s v="37.32207315"/>
    <s v="-121.99594735"/>
    <s v="Aug 21 2020 12:00AM"/>
    <s v="RootsFail"/>
    <s v="Evidence of recent tree failure and debris on ground."/>
    <s v="PINE"/>
    <s v="35"/>
    <s v="23"/>
    <s v="10"/>
    <s v="None"/>
    <s v="Moderate"/>
    <s v="Y"/>
    <s v="1"/>
    <m/>
    <s v="Other"/>
    <s v="A"/>
    <s v="CrossArm"/>
    <s v="BareWire"/>
    <s v="2"/>
  </r>
  <r>
    <s v="20211256"/>
    <s v="     "/>
    <n v="44423"/>
    <s v="8/15"/>
    <x v="1"/>
    <n v="0.7583333333333333"/>
    <s v="34"/>
    <n v="3"/>
    <s v="8"/>
    <x v="5"/>
    <n v="44423"/>
    <m/>
    <s v="One span, one phase of 1/0 acsr overhead conductor failed due to unknown cause. The conductor fell and ignited a 0.25 - 10 acres grass fire on the golf course. EC 121904254 was created for the damaged conductor to be repaired. This ignition occurred inside of a major historical fire (Valley 2015). This information is preliminary."/>
    <s v="     "/>
    <s v="FAS"/>
    <m/>
    <s v="N"/>
    <x v="0"/>
    <m/>
    <s v="21-0104810"/>
    <m/>
    <s v="T005369541, T005369542, T005369548, T005369550, T005369551, T005369559, T005369560, T005369561, T005369562, T005369563, T005369587, T005369605, T005369834, T005369835, T005369837"/>
    <m/>
    <m/>
    <s v="     "/>
    <x v="1"/>
    <s v="PG&amp;E"/>
    <m/>
    <s v="Vegetation"/>
    <m/>
    <s v="D"/>
    <s v="D"/>
    <s v="0.26-9.99"/>
    <m/>
    <s v="Equipment - PG&amp;E"/>
    <s v="34.b. Conductor damage or failure"/>
    <s v="Equipment - PG&amp;E"/>
    <s v="All types of equipment / facility failure"/>
    <s v="Conductor failure-all"/>
    <s v="Conductor - Primary"/>
    <m/>
    <m/>
    <s v="Open Circuit"/>
    <s v="Y"/>
    <s v="Overhead"/>
    <x v="3"/>
    <s v="Conductor - Primary"/>
    <s v="Conductor, Cutout"/>
    <m/>
    <s v="     "/>
    <s v="Non-HFTD"/>
    <x v="0"/>
    <n v="175"/>
    <m/>
    <n v="38.806399999999996"/>
    <n v="-122.571"/>
    <s v="Lake"/>
    <s v="MIDDLETOWN-1102"/>
    <m/>
    <n v="12000"/>
    <m/>
    <x v="0"/>
    <s v="Cal Fire"/>
    <s v="Urban"/>
    <s v="Grass fuel model"/>
    <m/>
    <s v="No"/>
    <m/>
    <m/>
    <m/>
    <m/>
    <m/>
    <m/>
    <m/>
    <s v="N"/>
    <s v="N"/>
    <m/>
    <m/>
    <s v="     "/>
    <m/>
    <m/>
    <m/>
    <m/>
    <m/>
    <m/>
    <m/>
    <m/>
    <m/>
    <m/>
    <m/>
    <m/>
    <m/>
    <m/>
    <m/>
    <m/>
    <m/>
    <m/>
    <m/>
  </r>
  <r>
    <s v="20140137"/>
    <s v="     "/>
    <n v="41867"/>
    <s v="8/16"/>
    <x v="1"/>
    <n v="0.3125"/>
    <s v="33"/>
    <n v="3"/>
    <s v="8"/>
    <x v="7"/>
    <n v="41867"/>
    <n v="0.3125"/>
    <s v="From OIS 1067203: NEEDC CREW TO REPAIR DOWN # 6 CU 2 SPANS CALLED FOR CREW"/>
    <s v="     "/>
    <m/>
    <m/>
    <s v="N"/>
    <x v="0"/>
    <s v="1067203"/>
    <s v="14-0051330"/>
    <m/>
    <m/>
    <m/>
    <m/>
    <s v="     "/>
    <x v="1"/>
    <s v="PG&amp;E"/>
    <m/>
    <s v="Vegetation"/>
    <m/>
    <s v="D"/>
    <m/>
    <s v="&lt;0.25"/>
    <s v="Square Feet: ; Acreage: 0.03"/>
    <s v="Vegetation"/>
    <s v="33.a. Veg. contact"/>
    <s v="Vegetation"/>
    <s v="All types of equipment / facility failure"/>
    <s v="Contact - Vegetation"/>
    <m/>
    <s v="Contact - Vegetation"/>
    <s v="Conductor"/>
    <s v="Line to Ground"/>
    <s v=" "/>
    <s v="Overhead"/>
    <x v="3"/>
    <s v="Conductor"/>
    <m/>
    <s v="mtr # 1007536106"/>
    <s v="     "/>
    <s v="Non-HFTD"/>
    <x v="0"/>
    <m/>
    <m/>
    <n v="39.293799999999997"/>
    <n v="-121.63800000000001"/>
    <s v="Sutter"/>
    <s v="LIVE-OAK-1101"/>
    <s v="153771101"/>
    <n v="12000"/>
    <s v="LIVE OAK 1101136102"/>
    <x v="0"/>
    <m/>
    <s v="Agriculture"/>
    <m/>
    <m/>
    <s v="No"/>
    <m/>
    <m/>
    <m/>
    <m/>
    <m/>
    <m/>
    <m/>
    <s v="N"/>
    <s v="N"/>
    <m/>
    <m/>
    <s v="     "/>
    <s v="39.29385000"/>
    <s v="-121.63780000"/>
    <s v="Aug 18 2014 12:00AM"/>
    <s v="TrunkFail"/>
    <s v="Green over mature Valley trunk broke 15ft above ground some included bark at brake. Slight defects present on outside of trunk slight rot detected on inside of trunk.  small 15ft X 100ft fire was started from wire on ground."/>
    <s v="OAKV"/>
    <s v="65"/>
    <s v="62"/>
    <s v="45"/>
    <s v="Slight"/>
    <s v="None"/>
    <s v="N"/>
    <s v="1"/>
    <m/>
    <s v="Valley"/>
    <s v="A"/>
    <s v="CrossArm"/>
    <s v="BareWire"/>
    <s v="1"/>
  </r>
  <r>
    <s v="SAP201420625"/>
    <s v="     "/>
    <n v="41867"/>
    <s v="8/16"/>
    <x v="1"/>
    <m/>
    <s v="33"/>
    <n v="3"/>
    <s v="8"/>
    <x v="7"/>
    <n v="41865"/>
    <m/>
    <s v="transformer on fire and leaking oil"/>
    <s v="     "/>
    <s v="SAP"/>
    <n v="44580"/>
    <s v="Y"/>
    <x v="0"/>
    <m/>
    <s v="N/A"/>
    <m/>
    <s v="424813"/>
    <n v="108865135"/>
    <m/>
    <s v="     "/>
    <x v="0"/>
    <s v="PG&amp;E"/>
    <m/>
    <m/>
    <m/>
    <s v="D"/>
    <m/>
    <s v="Structure-PG&amp;E only"/>
    <m/>
    <s v="Equipment - PG&amp;E"/>
    <s v="34.n. Transformer damage or failure"/>
    <s v="Equipment - PG&amp;E"/>
    <s v="Transformer failure"/>
    <s v="Transformer failure"/>
    <s v="Transformer"/>
    <m/>
    <m/>
    <m/>
    <s v="Yes"/>
    <s v="Overhead"/>
    <x v="0"/>
    <s v="Transformer"/>
    <m/>
    <s v="101839789"/>
    <s v="     "/>
    <s v="Non-HFTD"/>
    <x v="0"/>
    <m/>
    <m/>
    <n v="37.761000000000003"/>
    <n v="-122.434"/>
    <s v="San Francisco"/>
    <s v="18TH-STREET-0401"/>
    <m/>
    <m/>
    <m/>
    <x v="0"/>
    <s v="San Francisco FD"/>
    <m/>
    <m/>
    <m/>
    <s v="No"/>
    <m/>
    <m/>
    <m/>
    <m/>
    <m/>
    <m/>
    <m/>
    <s v="N"/>
    <s v="N"/>
    <m/>
    <m/>
    <s v="     "/>
    <m/>
    <m/>
    <m/>
    <m/>
    <m/>
    <m/>
    <m/>
    <m/>
    <m/>
    <m/>
    <m/>
    <m/>
    <m/>
    <m/>
    <m/>
    <m/>
    <m/>
    <m/>
    <m/>
  </r>
  <r>
    <s v="SAP201420626"/>
    <s v="     "/>
    <n v="41867"/>
    <s v="8/16"/>
    <x v="1"/>
    <m/>
    <s v="33"/>
    <n v="3"/>
    <s v="8"/>
    <x v="7"/>
    <n v="41865"/>
    <m/>
    <s v="pole fire; failed fuse 11147; wire on ground; new fuse is 510237"/>
    <s v="     "/>
    <s v="SAP"/>
    <n v="44580"/>
    <s v="Y"/>
    <x v="0"/>
    <s v="1066439"/>
    <s v="14-0051063"/>
    <m/>
    <s v="T003177154"/>
    <n v="108865640"/>
    <m/>
    <s v="     "/>
    <x v="0"/>
    <s v="PG&amp;E"/>
    <m/>
    <m/>
    <m/>
    <s v="D"/>
    <m/>
    <s v="Structure-PG&amp;E only"/>
    <m/>
    <s v="Equipment - PG&amp;E"/>
    <s v="34.c. Fuse damage or failure"/>
    <s v="Equipment - PG&amp;E"/>
    <s v="Fuse failure - all"/>
    <s v="Fuse failure - all"/>
    <s v="Fuse"/>
    <m/>
    <m/>
    <s v="Line to Ground"/>
    <s v="Yes"/>
    <s v="Overhead"/>
    <x v="0"/>
    <s v="Fuse"/>
    <m/>
    <s v="101798543"/>
    <s v="     "/>
    <s v="Non-HFTD"/>
    <x v="0"/>
    <m/>
    <m/>
    <n v="36.9636"/>
    <n v="-121.976"/>
    <s v="Santa Cruz"/>
    <s v="PAUL-SWEET-2101"/>
    <m/>
    <m/>
    <s v="PAUL SWEET 210112594"/>
    <x v="0"/>
    <m/>
    <m/>
    <m/>
    <m/>
    <s v="No"/>
    <m/>
    <m/>
    <m/>
    <m/>
    <m/>
    <m/>
    <m/>
    <s v="N"/>
    <s v="N"/>
    <m/>
    <m/>
    <s v="     "/>
    <m/>
    <m/>
    <m/>
    <m/>
    <m/>
    <m/>
    <m/>
    <m/>
    <m/>
    <m/>
    <m/>
    <m/>
    <m/>
    <m/>
    <m/>
    <m/>
    <m/>
    <m/>
    <m/>
  </r>
  <r>
    <s v="MIA20155585"/>
    <s v="     "/>
    <n v="42232"/>
    <s v="8/16"/>
    <x v="1"/>
    <n v="0.70190972222222225"/>
    <s v="34"/>
    <n v="3"/>
    <s v="8"/>
    <x v="2"/>
    <n v="42232"/>
    <n v="0.70138888888888884"/>
    <s v="FAS states a palm tree was on fire after growing into the line. FLD remarks state the palm tree fonds that were close to the line and burning were removed."/>
    <s v="     "/>
    <s v="FAS"/>
    <n v="44258"/>
    <s v="Y"/>
    <x v="0"/>
    <s v="1289351"/>
    <s v="N/A"/>
    <m/>
    <s v="T003465830"/>
    <m/>
    <m/>
    <s v="     "/>
    <x v="0"/>
    <s v="PG&amp;E"/>
    <m/>
    <m/>
    <m/>
    <s v="D"/>
    <m/>
    <s v="&lt;3 meters of linear travel"/>
    <m/>
    <s v="Vegetation"/>
    <s v="33.a. Veg. contact"/>
    <s v="Vegetation"/>
    <s v="Contact from object"/>
    <s v="Contact - Vegetation"/>
    <m/>
    <s v="Contact - Vegetation"/>
    <s v="Conductor"/>
    <m/>
    <s v="No"/>
    <s v="Overhead"/>
    <x v="0"/>
    <m/>
    <m/>
    <s v="42011106"/>
    <s v="     "/>
    <s v="Non-HFTD"/>
    <x v="0"/>
    <m/>
    <m/>
    <n v="37.976599999999998"/>
    <n v="-122.536"/>
    <s v="Marin"/>
    <s v="SAN-RAFAEL-1106"/>
    <m/>
    <n v="11000"/>
    <m/>
    <x v="0"/>
    <s v="San Rafael Fire Department"/>
    <s v="Urban"/>
    <m/>
    <m/>
    <s v="No"/>
    <m/>
    <m/>
    <m/>
    <m/>
    <m/>
    <m/>
    <m/>
    <s v="N"/>
    <s v="N"/>
    <m/>
    <m/>
    <s v="     "/>
    <m/>
    <m/>
    <m/>
    <m/>
    <m/>
    <m/>
    <m/>
    <m/>
    <m/>
    <m/>
    <m/>
    <m/>
    <m/>
    <m/>
    <m/>
    <m/>
    <m/>
    <m/>
    <m/>
  </r>
  <r>
    <s v="MIA20156662"/>
    <s v="     "/>
    <n v="42232"/>
    <s v="8/16"/>
    <x v="1"/>
    <n v="0.50347222222222221"/>
    <s v="34"/>
    <n v="3"/>
    <s v="8"/>
    <x v="2"/>
    <n v="42232"/>
    <n v="0.50347222222222221"/>
    <s v="TREE LIMB HAD FALLEN INTO SECONDARY WIRE AND SPARKED, FIRE DEPT WAS HERE AND MADE_x000a_SAFE"/>
    <s v="     "/>
    <s v="FAS"/>
    <n v="44252"/>
    <s v="Y"/>
    <x v="0"/>
    <s v="1289137"/>
    <m/>
    <m/>
    <s v="T003465646"/>
    <m/>
    <m/>
    <s v="     "/>
    <x v="0"/>
    <s v="PG&amp;E"/>
    <m/>
    <m/>
    <m/>
    <s v="D"/>
    <m/>
    <s v="&lt;3 meters of linear travel"/>
    <m/>
    <s v="Vegetation"/>
    <s v="33.a. Veg. contact"/>
    <s v="Vegetation"/>
    <s v="Contact from object"/>
    <s v="Contact - Vegetation"/>
    <m/>
    <s v="Contact - Vegetation"/>
    <s v="Conductor - Open Wire Secondary"/>
    <m/>
    <s v="Yes"/>
    <s v="Overhead"/>
    <x v="0"/>
    <m/>
    <m/>
    <s v="152481104"/>
    <s v="     "/>
    <s v="Non-HFTD"/>
    <x v="0"/>
    <n v="330"/>
    <m/>
    <n v="39.236800000000002"/>
    <n v="-121.039"/>
    <s v="Nevada"/>
    <s v="BRUNSWICK-1104"/>
    <s v="152481104"/>
    <n v="11000"/>
    <m/>
    <x v="0"/>
    <m/>
    <s v="Urban"/>
    <m/>
    <m/>
    <s v="No"/>
    <m/>
    <m/>
    <m/>
    <m/>
    <m/>
    <m/>
    <m/>
    <s v="N"/>
    <s v="N"/>
    <m/>
    <m/>
    <s v="     "/>
    <m/>
    <m/>
    <m/>
    <m/>
    <m/>
    <m/>
    <m/>
    <m/>
    <m/>
    <m/>
    <m/>
    <m/>
    <m/>
    <m/>
    <m/>
    <m/>
    <m/>
    <m/>
    <m/>
  </r>
  <r>
    <s v="MIA20150499"/>
    <s v="     "/>
    <n v="42232"/>
    <s v="8/16"/>
    <x v="1"/>
    <n v="0.93535879629629626"/>
    <s v="34"/>
    <n v="3"/>
    <s v="8"/>
    <x v="2"/>
    <n v="42232"/>
    <n v="0.93472222222222223"/>
    <s v="L7SF: 50 MANOR DR in Pacifica; service to 66 Manor caught fire; service connectors failed"/>
    <s v="     "/>
    <s v="FAS"/>
    <n v="44257"/>
    <s v="Y"/>
    <x v="0"/>
    <s v="5973630"/>
    <s v="N/A"/>
    <m/>
    <s v="T003466270"/>
    <n v="110579466"/>
    <m/>
    <s v="     "/>
    <x v="0"/>
    <s v="PG&amp;E"/>
    <m/>
    <m/>
    <m/>
    <s v="D"/>
    <m/>
    <s v="Structure-PG&amp;E only"/>
    <m/>
    <s v="Equipment - PG&amp;E"/>
    <s v="34.m. Connection device damage or failure"/>
    <s v="Equipment - PG&amp;E"/>
    <s v="All types of equipment / facility failure"/>
    <s v="Splice/Clamp/Connector"/>
    <s v="Service Connector"/>
    <m/>
    <m/>
    <m/>
    <s v="Unknown"/>
    <s v="Overhead"/>
    <x v="0"/>
    <m/>
    <m/>
    <s v="22811102"/>
    <s v="     "/>
    <s v="Non-HFTD"/>
    <x v="0"/>
    <m/>
    <m/>
    <n v="37.6492"/>
    <n v="-122.492"/>
    <s v="San Mateo"/>
    <s v="PACIFICA-1102"/>
    <s v="22811102"/>
    <n v="11000"/>
    <m/>
    <x v="0"/>
    <s v="San Mateo FD"/>
    <s v="Urban"/>
    <m/>
    <m/>
    <s v="No"/>
    <m/>
    <m/>
    <m/>
    <m/>
    <m/>
    <m/>
    <m/>
    <s v="N"/>
    <s v="N"/>
    <m/>
    <m/>
    <s v="     "/>
    <m/>
    <m/>
    <m/>
    <m/>
    <m/>
    <m/>
    <m/>
    <m/>
    <m/>
    <m/>
    <m/>
    <m/>
    <m/>
    <m/>
    <m/>
    <m/>
    <m/>
    <m/>
    <m/>
  </r>
  <r>
    <s v="20150282"/>
    <s v="     "/>
    <n v="42232"/>
    <s v="8/16"/>
    <x v="1"/>
    <n v="0.87430555555555556"/>
    <s v="34"/>
    <n v="3"/>
    <s v="8"/>
    <x v="2"/>
    <n v="42232"/>
    <n v="0.87430555555555556"/>
    <s v="BAD SB DISCONNECT EAST PHASE @ 20031. BROKEN JUMPER CAUSED SMALL FIRE &amp; LR OUTAGE. I WORKED OFF OF SW LOG # 15-55402 TO TAKE LR 20032 OFFLINE &amp; CUT THE BROKEN JUMPER TO MAKE SAFE. I CLOSED THE BYPASS SW # 5377 TO RESTORE CUSTOMER POWER. I S"/>
    <s v="     "/>
    <m/>
    <m/>
    <s v="N"/>
    <x v="0"/>
    <s v="1289721"/>
    <s v="15-0055402"/>
    <m/>
    <m/>
    <m/>
    <m/>
    <s v="     "/>
    <x v="1"/>
    <s v="PG&amp;E"/>
    <m/>
    <s v="Vegetation"/>
    <m/>
    <s v="D"/>
    <m/>
    <s v="&lt;3 meters of linear travel"/>
    <s v="Square Feet: ; Acreage: "/>
    <s v="Equipment - PG&amp;E"/>
    <s v="34.b. Conductor damage or failure"/>
    <s v="Equipment - PG&amp;E"/>
    <s v="All types of equipment / facility failure"/>
    <s v="Conductor"/>
    <s v="Conductor"/>
    <m/>
    <m/>
    <s v="Open Circuit"/>
    <s v="PACIFIC BELL"/>
    <s v="Overhead"/>
    <x v="3"/>
    <s v="Conductor"/>
    <m/>
    <s v="101606084"/>
    <s v="     "/>
    <s v="Non-HFTD"/>
    <x v="0"/>
    <m/>
    <m/>
    <n v="38.596299999999999"/>
    <n v="-121.527"/>
    <s v="Yolo"/>
    <s v="WEST-SACRAMENTO-1109"/>
    <s v="63131109"/>
    <n v="12000"/>
    <s v="WEST SACRAMENTO 1109CB"/>
    <x v="0"/>
    <s v="west sacramento FD"/>
    <s v="Urban"/>
    <m/>
    <m/>
    <s v="No"/>
    <m/>
    <m/>
    <m/>
    <m/>
    <m/>
    <m/>
    <m/>
    <s v="N"/>
    <s v="N"/>
    <m/>
    <m/>
    <s v="     "/>
    <m/>
    <m/>
    <m/>
    <m/>
    <m/>
    <m/>
    <m/>
    <m/>
    <m/>
    <m/>
    <m/>
    <m/>
    <m/>
    <m/>
    <m/>
    <m/>
    <m/>
    <m/>
    <m/>
  </r>
  <r>
    <s v="SAP201517458"/>
    <s v="     "/>
    <n v="42232"/>
    <s v="8/16"/>
    <x v="1"/>
    <m/>
    <s v="34"/>
    <n v="3"/>
    <s v="8"/>
    <x v="2"/>
    <n v="42230"/>
    <m/>
    <s v="arcing connection started grass fire"/>
    <s v="     "/>
    <s v="SAP"/>
    <n v="44580"/>
    <s v="Y"/>
    <x v="0"/>
    <s v="5960501"/>
    <s v="N/A"/>
    <m/>
    <s v="T003464643"/>
    <n v="110577772"/>
    <m/>
    <s v="     "/>
    <x v="1"/>
    <s v="PG&amp;E"/>
    <m/>
    <m/>
    <m/>
    <s v="D"/>
    <m/>
    <s v="&lt;0.25"/>
    <m/>
    <s v="Equipment - PG&amp;E"/>
    <s v="34.m. Connection device damage or failure"/>
    <s v="Equipment - PG&amp;E"/>
    <s v="Splice/Clamp/Connector"/>
    <s v="Splice/Clamp/Connector"/>
    <s v="Splice/Clamp/Connector"/>
    <m/>
    <m/>
    <m/>
    <s v="No"/>
    <s v="Overhead"/>
    <x v="0"/>
    <s v="Splice/Clamp/Connector"/>
    <m/>
    <s v="100405251"/>
    <s v="     "/>
    <s v="Non-HFTD"/>
    <x v="0"/>
    <m/>
    <m/>
    <n v="39.827500000000001"/>
    <n v="-122.08499999999999"/>
    <s v="Tehama"/>
    <s v="CAPAY-1101"/>
    <m/>
    <m/>
    <m/>
    <x v="0"/>
    <s v="Orland FD"/>
    <m/>
    <m/>
    <m/>
    <s v="No"/>
    <m/>
    <m/>
    <m/>
    <m/>
    <m/>
    <m/>
    <m/>
    <s v="N"/>
    <s v="N"/>
    <m/>
    <m/>
    <s v="     "/>
    <m/>
    <m/>
    <m/>
    <m/>
    <m/>
    <m/>
    <m/>
    <m/>
    <m/>
    <m/>
    <m/>
    <m/>
    <m/>
    <m/>
    <m/>
    <m/>
    <m/>
    <m/>
    <m/>
  </r>
  <r>
    <s v="20150281"/>
    <s v="     "/>
    <n v="42232"/>
    <s v="8/16"/>
    <x v="1"/>
    <n v="0.50277777777777777"/>
    <s v="34"/>
    <n v="3"/>
    <s v="8"/>
    <x v="2"/>
    <n v="42232"/>
    <n v="0.50277777777777777"/>
    <s v="CREW CALLED TO REPAIR WIRE DOWN. MOST CUSTOMER'S HOT."/>
    <s v="     "/>
    <m/>
    <m/>
    <s v="N"/>
    <x v="0"/>
    <s v="1289135"/>
    <s v="15-0055307"/>
    <m/>
    <m/>
    <n v="110578538"/>
    <m/>
    <s v="     "/>
    <x v="1"/>
    <s v="PG&amp;E"/>
    <m/>
    <s v="Vegetation"/>
    <m/>
    <s v="D"/>
    <m/>
    <s v="&lt;0.25"/>
    <s v="Square Feet: ; Acreage: "/>
    <s v="Equipment - PG&amp;E"/>
    <s v="34.b. Conductor damage or failure"/>
    <s v="Equipment - PG&amp;E"/>
    <s v="All types of equipment / facility failure"/>
    <s v="Conductor"/>
    <s v="Conductor"/>
    <m/>
    <m/>
    <s v="Line to Ground"/>
    <s v="0"/>
    <s v="Overhead"/>
    <x v="3"/>
    <s v="Conductor"/>
    <m/>
    <m/>
    <s v="     "/>
    <s v="Non-HFTD"/>
    <x v="0"/>
    <m/>
    <m/>
    <n v="37.594000000000001"/>
    <n v="-122.00700000000001"/>
    <s v="Alameda"/>
    <s v="JARVIS-1110"/>
    <s v="13501110"/>
    <n v="12000"/>
    <s v="N/A"/>
    <x v="0"/>
    <s v="ALCO FIRE/UNION CITY"/>
    <s v="Urban"/>
    <m/>
    <m/>
    <s v="No"/>
    <m/>
    <m/>
    <m/>
    <m/>
    <m/>
    <m/>
    <m/>
    <s v="N"/>
    <s v="N"/>
    <m/>
    <m/>
    <s v="     "/>
    <m/>
    <m/>
    <m/>
    <m/>
    <m/>
    <m/>
    <m/>
    <m/>
    <m/>
    <m/>
    <m/>
    <m/>
    <m/>
    <m/>
    <m/>
    <m/>
    <m/>
    <m/>
    <m/>
  </r>
  <r>
    <s v="20160241"/>
    <s v="     "/>
    <n v="42598"/>
    <s v="8/16"/>
    <x v="1"/>
    <n v="0.92847222222222225"/>
    <s v="34"/>
    <n v="3"/>
    <s v="8"/>
    <x v="6"/>
    <n v="42598"/>
    <n v="0.84513888888888888"/>
    <s v="GOOSE HIT PRIMARY LINES CAUSED OUTAGE. BLEW THE CUTOUTS AT D8621. BURNT CENTER CUTOUT. CALLED FOR A CREW"/>
    <s v="     "/>
    <m/>
    <m/>
    <s v="N"/>
    <x v="0"/>
    <s v="1527530"/>
    <s v="16-0057751"/>
    <m/>
    <m/>
    <n v="111882246"/>
    <m/>
    <s v="     "/>
    <x v="1"/>
    <s v="PG&amp;E"/>
    <m/>
    <s v="Vegetation"/>
    <m/>
    <s v="D"/>
    <m/>
    <s v="&lt;3 meters of linear travel"/>
    <s v="Square Feet: ; Acreage: "/>
    <s v="Contact - Animal - Bird"/>
    <s v="33.b. Animal contact"/>
    <s v="Contact - Bird"/>
    <s v="All types of equipment / facility failure"/>
    <s v="Contact - Animal"/>
    <m/>
    <s v="Contact - Animal"/>
    <s v="Conductor"/>
    <s v="Line to Line"/>
    <m/>
    <s v="Overhead"/>
    <x v="3"/>
    <s v="Conductor"/>
    <m/>
    <s v="100887618"/>
    <s v="     "/>
    <s v="Non-HFTD"/>
    <x v="0"/>
    <m/>
    <m/>
    <n v="36.786999999999999"/>
    <n v="-119.696"/>
    <s v="Fresno"/>
    <s v="AIRWAYS-1106"/>
    <s v="254081105"/>
    <n v="12000"/>
    <s v="N/A"/>
    <x v="0"/>
    <s v="CLOVIS FIRE DEPT"/>
    <s v="Urban"/>
    <m/>
    <m/>
    <s v="No"/>
    <m/>
    <m/>
    <m/>
    <m/>
    <m/>
    <m/>
    <m/>
    <s v="N"/>
    <s v="N"/>
    <m/>
    <m/>
    <s v="     "/>
    <m/>
    <m/>
    <m/>
    <m/>
    <m/>
    <m/>
    <m/>
    <m/>
    <m/>
    <m/>
    <m/>
    <m/>
    <m/>
    <m/>
    <m/>
    <m/>
    <m/>
    <m/>
    <m/>
  </r>
  <r>
    <s v="20170285"/>
    <s v="     "/>
    <n v="42963"/>
    <s v="8/16"/>
    <x v="1"/>
    <n v="0.85"/>
    <s v="33"/>
    <n v="3"/>
    <s v="8"/>
    <x v="0"/>
    <n v="42963"/>
    <m/>
    <m/>
    <s v="     "/>
    <m/>
    <m/>
    <s v="N"/>
    <x v="0"/>
    <m/>
    <m/>
    <s v="INT-09987"/>
    <m/>
    <m/>
    <m/>
    <s v="     "/>
    <x v="1"/>
    <s v="PG&amp;E"/>
    <m/>
    <s v="Vegetation"/>
    <m/>
    <s v="T"/>
    <m/>
    <s v="&lt;0.25"/>
    <s v="Square Feet: 50x50; Acreage: "/>
    <s v="Equipment - PG&amp;E"/>
    <s v="34.b. Conductor damage or failure"/>
    <s v="Equipment - PG&amp;E"/>
    <s v="All types of equipment / facility failure"/>
    <s v="Conductor"/>
    <s v="Conductor"/>
    <m/>
    <m/>
    <m/>
    <s v="None"/>
    <s v="Overhead"/>
    <x v="4"/>
    <s v="Conductor"/>
    <m/>
    <s v="Span 0/6 to 0/7"/>
    <s v="     "/>
    <s v="Non-HFTD"/>
    <x v="0"/>
    <m/>
    <m/>
    <n v="35.781300000000002"/>
    <n v="-119.91500000000001"/>
    <s v="Kern"/>
    <s v="ARCO-TULARE-LAKE-70"/>
    <s v="ETL.8460"/>
    <n v="70000"/>
    <s v="N/A"/>
    <x v="0"/>
    <s v="N.A."/>
    <s v="Agriculture"/>
    <m/>
    <m/>
    <s v="No"/>
    <m/>
    <m/>
    <m/>
    <m/>
    <m/>
    <m/>
    <m/>
    <s v="N"/>
    <s v="N"/>
    <m/>
    <m/>
    <s v="     "/>
    <m/>
    <m/>
    <m/>
    <m/>
    <m/>
    <m/>
    <m/>
    <m/>
    <m/>
    <m/>
    <m/>
    <m/>
    <m/>
    <m/>
    <m/>
    <m/>
    <m/>
    <m/>
    <m/>
  </r>
  <r>
    <s v="SAP201711087"/>
    <s v="     "/>
    <n v="42963"/>
    <s v="8/16"/>
    <x v="1"/>
    <m/>
    <s v="33"/>
    <n v="3"/>
    <s v="8"/>
    <x v="0"/>
    <m/>
    <m/>
    <s v="Pole replace due to pole fire"/>
    <s v="     "/>
    <s v="SAP"/>
    <n v="44580"/>
    <s v="Y"/>
    <x v="0"/>
    <m/>
    <m/>
    <m/>
    <s v=""/>
    <n v="113153019"/>
    <m/>
    <s v="     "/>
    <x v="0"/>
    <s v="PG&amp;E"/>
    <m/>
    <m/>
    <m/>
    <s v="D"/>
    <m/>
    <s v="Structure-PG&amp;E only"/>
    <m/>
    <s v="Contamination"/>
    <s v="36.a. Contamination"/>
    <s v="Equipment - PG&amp;E"/>
    <s v="Contamination"/>
    <s v="Contamination"/>
    <m/>
    <m/>
    <m/>
    <m/>
    <m/>
    <s v="Overhead"/>
    <x v="0"/>
    <s v="Insulator"/>
    <m/>
    <s v="100310547"/>
    <s v="     "/>
    <s v="Non-HFTD"/>
    <x v="0"/>
    <m/>
    <m/>
    <n v="37.690100000000001"/>
    <n v="-122.41200000000001"/>
    <s v="San Mateo"/>
    <s v="SF-H-1110"/>
    <m/>
    <m/>
    <m/>
    <x v="0"/>
    <m/>
    <m/>
    <m/>
    <m/>
    <s v="No"/>
    <m/>
    <m/>
    <m/>
    <m/>
    <m/>
    <m/>
    <m/>
    <s v="N"/>
    <s v="N"/>
    <m/>
    <m/>
    <s v="     "/>
    <m/>
    <m/>
    <m/>
    <m/>
    <m/>
    <m/>
    <m/>
    <m/>
    <m/>
    <m/>
    <m/>
    <m/>
    <m/>
    <m/>
    <m/>
    <m/>
    <m/>
    <m/>
    <m/>
  </r>
  <r>
    <s v="SAP201711086"/>
    <s v="     "/>
    <n v="42963"/>
    <s v="8/16"/>
    <x v="1"/>
    <m/>
    <s v="33"/>
    <n v="3"/>
    <s v="8"/>
    <x v="0"/>
    <n v="42961"/>
    <m/>
    <s v="dead end crossarm and switch bracket tracking causing pole fire; failed fuse 15215"/>
    <s v="     "/>
    <s v="SAP"/>
    <n v="44580"/>
    <s v="Y"/>
    <x v="0"/>
    <s v="1851858"/>
    <s v="17-0069999"/>
    <m/>
    <s v="T004107612"/>
    <n v="113153018"/>
    <m/>
    <s v="     "/>
    <x v="0"/>
    <s v="PG&amp;E"/>
    <m/>
    <m/>
    <m/>
    <s v="D"/>
    <m/>
    <s v="Structure-PG&amp;E only"/>
    <m/>
    <s v="Contamination"/>
    <s v="36.a. Contamination"/>
    <s v="Equipment - PG&amp;E"/>
    <s v="Contamination"/>
    <s v="Contamination"/>
    <m/>
    <m/>
    <m/>
    <s v="Line to Ground"/>
    <s v="Yes"/>
    <s v="Overhead"/>
    <x v="0"/>
    <s v="Switch"/>
    <m/>
    <s v="100286295"/>
    <s v="     "/>
    <s v="Non-HFTD"/>
    <x v="0"/>
    <m/>
    <m/>
    <n v="37.631999999999998"/>
    <n v="-122.486"/>
    <s v="San Mateo"/>
    <s v="PACIFICA-1102"/>
    <m/>
    <m/>
    <s v="PACIFICA 11026783"/>
    <x v="0"/>
    <m/>
    <m/>
    <m/>
    <m/>
    <s v="No"/>
    <m/>
    <m/>
    <m/>
    <m/>
    <m/>
    <m/>
    <m/>
    <s v="N"/>
    <s v="N"/>
    <m/>
    <m/>
    <s v="     "/>
    <m/>
    <m/>
    <m/>
    <m/>
    <m/>
    <m/>
    <m/>
    <m/>
    <m/>
    <m/>
    <m/>
    <m/>
    <m/>
    <m/>
    <m/>
    <m/>
    <m/>
    <m/>
    <m/>
  </r>
  <r>
    <s v="20190863"/>
    <s v="     "/>
    <n v="43693"/>
    <s v="8/16"/>
    <x v="1"/>
    <m/>
    <s v="33"/>
    <n v="3"/>
    <s v="8"/>
    <x v="3"/>
    <n v="43693"/>
    <n v="3.4722222222222224E-2"/>
    <s v="Appears to be on edge of Tier 2 but not inside HFTD per Google Map. May not be a HFTD and should be confirmed w/ mapping as its on the edge. Racoon visible in a photo and started fire. Fuse 4373 blown on circuit. Added circuit ID."/>
    <s v="     "/>
    <s v="FAS"/>
    <m/>
    <s v="N"/>
    <x v="0"/>
    <s v="515047"/>
    <s v="19-0088645"/>
    <m/>
    <s v="T004727760"/>
    <n v="0"/>
    <m/>
    <s v="     "/>
    <x v="1"/>
    <s v="PG&amp;E"/>
    <m/>
    <m/>
    <m/>
    <s v="D"/>
    <s v="D"/>
    <s v="&lt;3 meters of linear travel"/>
    <m/>
    <s v="Contact - Animal - Other"/>
    <s v="33.b. Animal contact"/>
    <s v="Contact - Animal"/>
    <s v="Contact from object"/>
    <s v="Contact - Animal"/>
    <m/>
    <s v="Contact - Animal"/>
    <s v="Fuse"/>
    <s v="Line to Ground"/>
    <m/>
    <s v="Overhead"/>
    <x v="0"/>
    <s v="Fuse"/>
    <m/>
    <s v="103181102"/>
    <s v="     "/>
    <s v="Non-HFTD"/>
    <x v="0"/>
    <n v="290"/>
    <m/>
    <n v="40.294899999999998"/>
    <n v="-121.241"/>
    <s v="PLUMAS"/>
    <s v="CHESTER-1102"/>
    <m/>
    <m/>
    <s v="CHESTER 1102CB"/>
    <x v="0"/>
    <s v="Chester FD"/>
    <s v="Shrub"/>
    <m/>
    <m/>
    <s v="No"/>
    <m/>
    <m/>
    <m/>
    <m/>
    <m/>
    <m/>
    <m/>
    <s v="N"/>
    <s v="N"/>
    <m/>
    <m/>
    <s v="     "/>
    <m/>
    <m/>
    <m/>
    <m/>
    <m/>
    <m/>
    <m/>
    <m/>
    <m/>
    <m/>
    <m/>
    <m/>
    <m/>
    <m/>
    <m/>
    <m/>
    <m/>
    <m/>
    <m/>
  </r>
  <r>
    <s v="20191608"/>
    <s v="     "/>
    <n v="43693"/>
    <s v="8/16"/>
    <x v="1"/>
    <m/>
    <s v="33"/>
    <n v="3"/>
    <s v="8"/>
    <x v="3"/>
    <n v="43693"/>
    <m/>
    <s v="Sent email to get incident information to Incident Lead Jena Tepe on 3/23/20 @ 22:10; Incident Lead responded on 3/24/20 @ 8:30; Determined reportable - ignition caused by fuse operation igniting refuse at the bottom of a pole"/>
    <s v="     "/>
    <s v="EIR"/>
    <m/>
    <s v="N"/>
    <x v="0"/>
    <s v="518054"/>
    <m/>
    <m/>
    <s v="7740437720"/>
    <n v="0"/>
    <s v="EI190816A"/>
    <s v="     "/>
    <x v="1"/>
    <s v="PG&amp;E"/>
    <m/>
    <m/>
    <m/>
    <s v="D"/>
    <m/>
    <s v="&lt;0.25"/>
    <m/>
    <s v="Vegetation"/>
    <s v="33.a. Veg. contact"/>
    <s v="Vegetation"/>
    <s v="Contact from object"/>
    <s v="Contact - Vegetation"/>
    <m/>
    <s v="Contact - Vegetation"/>
    <s v="Fuse"/>
    <m/>
    <m/>
    <s v="Overhead"/>
    <x v="0"/>
    <s v="Fuse"/>
    <m/>
    <s v="Unknown"/>
    <s v="     "/>
    <s v="Non-HFTD"/>
    <x v="0"/>
    <m/>
    <m/>
    <n v="36.584499999999998"/>
    <n v="-119.77500000000001"/>
    <s v="FRESNO"/>
    <s v="BOWLES-1101"/>
    <m/>
    <m/>
    <m/>
    <x v="0"/>
    <m/>
    <s v="Agriculture"/>
    <m/>
    <m/>
    <s v="No"/>
    <m/>
    <m/>
    <m/>
    <m/>
    <m/>
    <m/>
    <m/>
    <s v="N"/>
    <s v="N"/>
    <m/>
    <m/>
    <s v="     "/>
    <m/>
    <m/>
    <m/>
    <m/>
    <m/>
    <m/>
    <m/>
    <m/>
    <m/>
    <m/>
    <m/>
    <m/>
    <m/>
    <m/>
    <m/>
    <m/>
    <m/>
    <m/>
    <m/>
  </r>
  <r>
    <s v="SAP20195210"/>
    <s v="     "/>
    <n v="43693"/>
    <s v="8/16"/>
    <x v="1"/>
    <m/>
    <s v="33"/>
    <n v="3"/>
    <s v="8"/>
    <x v="3"/>
    <n v="43691"/>
    <m/>
    <s v="275 N 4TH ST, SAN JOSE;  pole caught on fire need to lower and replace the slack span arm and* lower the down guys if the crew can find good pole top; "/>
    <s v="     "/>
    <s v="SAP"/>
    <n v="44580"/>
    <s v="Y"/>
    <x v="0"/>
    <s v="511117"/>
    <s v="19-0088032"/>
    <m/>
    <s v="T004725847"/>
    <n v="117758201"/>
    <m/>
    <s v="     "/>
    <x v="0"/>
    <s v="PG&amp;E"/>
    <m/>
    <m/>
    <m/>
    <s v="D"/>
    <m/>
    <s v="Structure-PG&amp;E only"/>
    <m/>
    <s v="Unknown"/>
    <s v="40.a. Unknown"/>
    <s v="Unknown"/>
    <m/>
    <m/>
    <m/>
    <m/>
    <m/>
    <s v="Force Out"/>
    <s v="No"/>
    <s v="Overhead"/>
    <x v="0"/>
    <s v="Pole"/>
    <m/>
    <s v="103431450"/>
    <s v="     "/>
    <s v="Non-HFTD"/>
    <x v="0"/>
    <m/>
    <m/>
    <n v="37.335799999999999"/>
    <n v="-121.89700000000001"/>
    <s v="Santa Clara"/>
    <s v="SAN-JOSE-A-0404"/>
    <m/>
    <m/>
    <s v="SAN JOSE A 0404CB"/>
    <x v="0"/>
    <m/>
    <m/>
    <m/>
    <m/>
    <s v="No"/>
    <m/>
    <m/>
    <m/>
    <m/>
    <m/>
    <m/>
    <m/>
    <s v="N"/>
    <s v="N"/>
    <m/>
    <m/>
    <s v="     "/>
    <m/>
    <m/>
    <m/>
    <m/>
    <m/>
    <m/>
    <m/>
    <m/>
    <m/>
    <m/>
    <m/>
    <m/>
    <m/>
    <m/>
    <m/>
    <m/>
    <m/>
    <m/>
    <m/>
  </r>
  <r>
    <s v="SAP20195211"/>
    <s v="     "/>
    <n v="43693"/>
    <s v="8/16"/>
    <x v="1"/>
    <m/>
    <s v="33"/>
    <n v="3"/>
    <s v="8"/>
    <x v="3"/>
    <n v="43691"/>
    <m/>
    <s v="717 River Rd / 26145 Legends Ct in Salinas; 2 spans left of sw 97991; burned/broken jumper; pole fire"/>
    <s v="     "/>
    <s v="SAP"/>
    <n v="44580"/>
    <s v="Y"/>
    <x v="0"/>
    <s v="508032"/>
    <s v="19-0087677"/>
    <m/>
    <s v="T004725079, T004725088"/>
    <n v="117754991"/>
    <m/>
    <s v="     "/>
    <x v="0"/>
    <s v="PG&amp;E"/>
    <m/>
    <m/>
    <m/>
    <s v="D"/>
    <m/>
    <s v="Structure-PG&amp;E only"/>
    <m/>
    <s v="Equipment - PG&amp;E"/>
    <s v="34.o. Other"/>
    <s v="Equipment - PG&amp;E"/>
    <s v="Other"/>
    <s v="Other"/>
    <s v="Jumper"/>
    <m/>
    <m/>
    <s v="Open Circuit"/>
    <s v="Yes"/>
    <s v="Overhead"/>
    <x v="0"/>
    <s v="Jumper"/>
    <m/>
    <s v="101743074"/>
    <s v="     "/>
    <s v="Non-HFTD"/>
    <x v="0"/>
    <m/>
    <m/>
    <n v="36.628500000000003"/>
    <n v="-121.68"/>
    <s v="Monterey"/>
    <s v="RESERVATION-ROAD-1102"/>
    <m/>
    <m/>
    <s v="RESERVATION ROAD 1102CB"/>
    <x v="0"/>
    <m/>
    <m/>
    <m/>
    <m/>
    <s v="No"/>
    <m/>
    <m/>
    <m/>
    <m/>
    <m/>
    <m/>
    <m/>
    <s v="N"/>
    <s v="N"/>
    <m/>
    <m/>
    <s v="     "/>
    <m/>
    <m/>
    <m/>
    <m/>
    <m/>
    <m/>
    <m/>
    <m/>
    <m/>
    <m/>
    <m/>
    <m/>
    <m/>
    <m/>
    <m/>
    <m/>
    <m/>
    <m/>
    <m/>
  </r>
  <r>
    <s v="20190867"/>
    <s v="     "/>
    <n v="43693"/>
    <s v="8/16"/>
    <x v="1"/>
    <m/>
    <s v="33"/>
    <n v="3"/>
    <s v="8"/>
    <x v="3"/>
    <m/>
    <m/>
    <s v="Service disconnected at transformer"/>
    <s v="     "/>
    <s v="FAS"/>
    <m/>
    <s v="N"/>
    <x v="0"/>
    <m/>
    <m/>
    <m/>
    <s v="7742302732"/>
    <n v="0"/>
    <m/>
    <s v="     "/>
    <x v="1"/>
    <s v="PG&amp;E"/>
    <m/>
    <m/>
    <m/>
    <s v="D"/>
    <m/>
    <s v="0.26-9.99"/>
    <m/>
    <s v="Equipment - PG&amp;E"/>
    <s v="34.b. Conductor damage or failure"/>
    <s v="Equipment - PG&amp;E"/>
    <s v="All types of equipment / facility failure"/>
    <s v="Conductor failure-all"/>
    <s v="Conductor - Primary"/>
    <m/>
    <m/>
    <m/>
    <m/>
    <s v="Overhead"/>
    <x v="3"/>
    <s v="Conductor - Primary"/>
    <s v="Service Drop"/>
    <s v="MTR#1009552365"/>
    <s v="     "/>
    <s v="Non-HFTD"/>
    <x v="0"/>
    <m/>
    <m/>
    <n v="36.584099999999999"/>
    <n v="-119.773"/>
    <s v="FRESNO"/>
    <s v="BOWLES-1101"/>
    <m/>
    <m/>
    <m/>
    <x v="0"/>
    <m/>
    <s v="Agriculture"/>
    <m/>
    <m/>
    <s v="No"/>
    <m/>
    <m/>
    <m/>
    <m/>
    <m/>
    <m/>
    <m/>
    <s v="N"/>
    <s v="N"/>
    <m/>
    <m/>
    <s v="     "/>
    <m/>
    <m/>
    <m/>
    <m/>
    <m/>
    <m/>
    <m/>
    <m/>
    <m/>
    <m/>
    <m/>
    <m/>
    <m/>
    <m/>
    <m/>
    <m/>
    <m/>
    <m/>
    <m/>
  </r>
  <r>
    <s v="20201777"/>
    <s v="     "/>
    <n v="44059"/>
    <s v="8/16"/>
    <x v="1"/>
    <n v="0.89930555555555558"/>
    <s v="34"/>
    <n v="3"/>
    <s v="8"/>
    <x v="4"/>
    <m/>
    <m/>
    <s v="FAS stated a transformer blew and started a fire that burned down service and a tree. Unsure about fire size. Going to contact Tman. Waiting on Tman reply."/>
    <s v="     "/>
    <s v="FAS"/>
    <m/>
    <s v="Y"/>
    <x v="0"/>
    <m/>
    <m/>
    <m/>
    <s v="T005043049"/>
    <m/>
    <m/>
    <s v="     "/>
    <x v="0"/>
    <s v="PG&amp;E"/>
    <m/>
    <m/>
    <m/>
    <s v="D"/>
    <m/>
    <s v="&lt;3 meters of linear travel"/>
    <m/>
    <s v="Equipment - Overloaded"/>
    <s v="34.n. Transformer damage or failure"/>
    <s v="Equipment - PG&amp;E"/>
    <s v="All types of equipment / facility failure"/>
    <s v="Transformer failure"/>
    <s v="Transformer"/>
    <m/>
    <m/>
    <m/>
    <m/>
    <s v="Overhead"/>
    <x v="3"/>
    <s v="Transformer"/>
    <m/>
    <s v="3.1588983055e+11"/>
    <s v="     "/>
    <s v="Non-HFTD"/>
    <x v="0"/>
    <m/>
    <m/>
    <n v="37.330500000000001"/>
    <n v="-121.91500000000001"/>
    <s v="Santa Clara"/>
    <s v="SAN-JOSE-A-0403"/>
    <m/>
    <n v="4160"/>
    <m/>
    <x v="0"/>
    <s v="San Jose Fire Department"/>
    <s v="Urban"/>
    <m/>
    <m/>
    <s v="No"/>
    <m/>
    <m/>
    <m/>
    <m/>
    <m/>
    <m/>
    <m/>
    <s v="N"/>
    <s v="Y"/>
    <s v="202008160600"/>
    <s v="202008171800"/>
    <s v="     "/>
    <m/>
    <m/>
    <m/>
    <m/>
    <m/>
    <m/>
    <m/>
    <m/>
    <m/>
    <m/>
    <m/>
    <m/>
    <m/>
    <m/>
    <m/>
    <m/>
    <m/>
    <m/>
    <m/>
  </r>
  <r>
    <s v="20201043"/>
    <s v="     "/>
    <n v="44059"/>
    <s v="8/16"/>
    <x v="1"/>
    <n v="0.80277777777777781"/>
    <s v="34"/>
    <n v="3"/>
    <s v="8"/>
    <x v="4"/>
    <n v="44059"/>
    <n v="0.79791666666666672"/>
    <s v="On August 16, 2020 at 1945 hours, a PG&amp;E Troublemen patrolled the Mosher 2107 21kV Distribution Circuit number 163722107, at 8008 Lorraine Avenue in Stockton near the Mosher Substation. They observed a broken elbow DB and a fire in the #7 box. Initial analysis indicates PG&amp;E underground connector equipment failure caused the ignition.  This incident was part of the August 15, 2020 Heat Event. The troubleman extinguished the fire. The 166-minute outage affected 2,350 customers. The service was restored on August 16, 2020 and the repairs were completed on August 17, 2020. This ignition did not meet the reporting criteria, because it didn't burn material other than PG&amp;E assets, and the fire was not greater than one linear meter. This information is preliminary."/>
    <s v="     "/>
    <s v="FAS"/>
    <m/>
    <s v="N"/>
    <x v="0"/>
    <s v="1013961"/>
    <s v="20-0085231"/>
    <m/>
    <s v="T005042598, T005042597"/>
    <n v="119623711"/>
    <m/>
    <s v="     "/>
    <x v="0"/>
    <s v="PG&amp;E"/>
    <m/>
    <s v="Other"/>
    <m/>
    <s v="D"/>
    <s v="D"/>
    <s v="Structure-only"/>
    <m/>
    <s v="Equipment - PG&amp;E"/>
    <s v="34.m. Connection device damage or failure"/>
    <s v="Equipment - PG&amp;E"/>
    <s v="All types of equipment / facility failure"/>
    <s v="Splice/Clamp/Connector"/>
    <s v="Splice/Clamp/Connector"/>
    <m/>
    <m/>
    <s v="Force Out,Line to Ground"/>
    <m/>
    <s v="Subsurface"/>
    <x v="3"/>
    <s v="Splice/Clamp/Connector"/>
    <s v="Elbow connector, Deadbreak"/>
    <s v="Circuit ID: 163722107; SAP ID: 107224178"/>
    <s v="     "/>
    <s v="Non-HFTD"/>
    <x v="0"/>
    <m/>
    <m/>
    <n v="38.021799999999999"/>
    <n v="-121.28100000000001"/>
    <s v="San Joaquin"/>
    <s v="MOSHER-2107"/>
    <m/>
    <n v="21000"/>
    <m/>
    <x v="0"/>
    <s v="PG&amp;E Employee"/>
    <s v="Urban"/>
    <m/>
    <m/>
    <s v="No"/>
    <m/>
    <m/>
    <m/>
    <m/>
    <m/>
    <m/>
    <m/>
    <s v="N"/>
    <s v="N"/>
    <m/>
    <m/>
    <s v="     "/>
    <m/>
    <m/>
    <m/>
    <m/>
    <m/>
    <m/>
    <m/>
    <m/>
    <m/>
    <m/>
    <m/>
    <m/>
    <m/>
    <m/>
    <m/>
    <m/>
    <m/>
    <m/>
    <m/>
  </r>
  <r>
    <s v="20201031"/>
    <s v="     "/>
    <n v="44059"/>
    <s v="8/16"/>
    <x v="1"/>
    <n v="0.31458333333333333"/>
    <s v="34"/>
    <n v="3"/>
    <s v="8"/>
    <x v="4"/>
    <n v="44059"/>
    <n v="0.31111111111111112"/>
    <s v="On August 16, 2020 at 0733 hours, a PG&amp;E troubleman was dispatched to the VACA DIXON 1105 Distribution Circuit on Paddon Rd in the city of Vacaville and observed  a wires down incident due to vegetation contact. Initial analysis indicates that a tree fell and caused overhead primary conductors to fail and fall to ground, igniting a 3 meter - 0.25 acre fire, causing an outage to 62 customers. The responding troubleman created two &quot;Priority A&quot; EC tags and the damaged equipment were replaced on August 16th. Power was restored to all 62 customers at 1822 hours on August 16,2020. Vacaville Fire Department was on scene to extinguish the fire."/>
    <s v="     "/>
    <s v="FAS"/>
    <m/>
    <s v="N"/>
    <x v="0"/>
    <s v="1011203"/>
    <s v="20-0085040"/>
    <m/>
    <s v="T005040118"/>
    <n v="119622477"/>
    <m/>
    <s v="     "/>
    <x v="1"/>
    <s v="PG&amp;E"/>
    <m/>
    <s v="Vegetation"/>
    <m/>
    <s v="D"/>
    <s v="D"/>
    <s v="&lt;0.25"/>
    <m/>
    <s v="Vegetation"/>
    <s v="33.a. Veg. contact"/>
    <s v="Vegetation"/>
    <s v="Contact from object"/>
    <s v="Contact - Vegetation"/>
    <m/>
    <s v="Contact - Vegetation"/>
    <s v="Conductor - Primary"/>
    <s v="None"/>
    <m/>
    <s v="Overhead"/>
    <x v="3"/>
    <s v="Conductor - Primary"/>
    <m/>
    <s v="Circuit ID: 063591105"/>
    <s v="     "/>
    <s v="Non-HFTD"/>
    <x v="0"/>
    <m/>
    <m/>
    <n v="38.423299999999998"/>
    <n v="-121.953"/>
    <s v="Solano"/>
    <s v="VACA-DIXON-1105"/>
    <m/>
    <n v="12000"/>
    <s v="N/A"/>
    <x v="1"/>
    <s v="Vacaville FD"/>
    <s v="Urban"/>
    <m/>
    <m/>
    <s v="No"/>
    <m/>
    <m/>
    <m/>
    <m/>
    <m/>
    <s v="PADDON"/>
    <m/>
    <s v="N"/>
    <s v="Y"/>
    <s v="202008160600"/>
    <s v="202008171800"/>
    <s v="     "/>
    <s v="38.42280000"/>
    <s v="-121.95330000"/>
    <s v="Aug 17 2020 12:00AM"/>
    <s v="BranchFail"/>
    <s v="The tree looked in healthy condition from the outside, the overhang branch seemed to have rotting or fungus growth on the interior. Tree fell from exterior weather causing limb to fail and fall towards line causing lines to break and fall to ground caused three small fires in front of address."/>
    <s v="EUCA"/>
    <s v="55"/>
    <s v="53"/>
    <s v="29"/>
    <s v="Slight"/>
    <s v="None"/>
    <s v="N"/>
    <s v="1"/>
    <m/>
    <s v="Plain"/>
    <s v="D"/>
    <s v="CrossArm"/>
    <s v="BareWire"/>
    <s v="2"/>
  </r>
  <r>
    <s v="20201778"/>
    <s v="     "/>
    <n v="44059"/>
    <s v="8/16"/>
    <x v="1"/>
    <n v="0.15972222222222221"/>
    <s v="34"/>
    <n v="3"/>
    <s v="8"/>
    <x v="4"/>
    <m/>
    <m/>
    <s v="FAS stated pole fire with FD on site. Going to contact Tman for size and cause. Tman did not know cause. Going to contact FD. Obtained fire report which stated the cause of the fire was due to arcing wires and stayed isolated to the pole."/>
    <s v="     "/>
    <s v="FAS"/>
    <m/>
    <s v="Y"/>
    <x v="0"/>
    <s v="1010180"/>
    <m/>
    <m/>
    <s v="T005039845"/>
    <m/>
    <m/>
    <s v="     "/>
    <x v="0"/>
    <s v="PG&amp;E"/>
    <m/>
    <s v="Building"/>
    <m/>
    <s v="D"/>
    <m/>
    <s v="Structure-PG&amp;E only"/>
    <m/>
    <s v="Equipment - PG&amp;E"/>
    <s v="34.o. Other"/>
    <s v="Equipment - PG&amp;E"/>
    <s v="All types of equipment / facility failure"/>
    <s v="Riser Failure"/>
    <s v="Riser"/>
    <m/>
    <m/>
    <m/>
    <m/>
    <s v="Underground"/>
    <x v="3"/>
    <s v="Riser"/>
    <m/>
    <s v="100557711"/>
    <s v="     "/>
    <s v="Non-HFTD"/>
    <x v="0"/>
    <m/>
    <m/>
    <n v="37.461300000000001"/>
    <n v="-121.911"/>
    <s v="Santa Clara"/>
    <s v="DIXON-LANDING-2101"/>
    <m/>
    <n v="21000"/>
    <m/>
    <x v="0"/>
    <s v="Milpitas Fire Department"/>
    <s v="Urban"/>
    <m/>
    <m/>
    <s v="No"/>
    <m/>
    <m/>
    <m/>
    <m/>
    <m/>
    <m/>
    <m/>
    <s v="N"/>
    <s v="Y"/>
    <s v="202008160600"/>
    <s v="202008171800"/>
    <s v="     "/>
    <m/>
    <m/>
    <m/>
    <m/>
    <m/>
    <m/>
    <m/>
    <m/>
    <m/>
    <m/>
    <m/>
    <m/>
    <m/>
    <m/>
    <m/>
    <m/>
    <m/>
    <m/>
    <m/>
  </r>
  <r>
    <s v="CAP20200839"/>
    <s v="     "/>
    <n v="44059"/>
    <s v="8/16"/>
    <x v="1"/>
    <m/>
    <s v="34"/>
    <n v="3"/>
    <s v="8"/>
    <x v="4"/>
    <m/>
    <m/>
    <s v="Pole fire with no wire or fire on ground."/>
    <s v="     "/>
    <s v="CAP"/>
    <n v="44358"/>
    <s v="Y"/>
    <x v="0"/>
    <m/>
    <m/>
    <m/>
    <m/>
    <n v="119622188"/>
    <m/>
    <s v="     "/>
    <x v="0"/>
    <s v="PG&amp;E"/>
    <m/>
    <m/>
    <m/>
    <s v="D"/>
    <m/>
    <s v="Structure-PG&amp;E only"/>
    <m/>
    <s v="Equipment - PG&amp;E"/>
    <s v="34.o. Other"/>
    <s v="Equipment - PG&amp;E"/>
    <m/>
    <m/>
    <s v="Pole"/>
    <m/>
    <m/>
    <m/>
    <s v="No"/>
    <s v="Overhead"/>
    <x v="0"/>
    <s v="Pole"/>
    <m/>
    <s v="40868611"/>
    <s v="     "/>
    <s v="Non-HFTD"/>
    <x v="0"/>
    <m/>
    <m/>
    <n v="36.250300000000003"/>
    <n v="-120.30200000000001"/>
    <s v="Fresno"/>
    <s v="SCHINDLER-COALINGA-#2-70-KV"/>
    <m/>
    <m/>
    <m/>
    <x v="0"/>
    <m/>
    <m/>
    <m/>
    <m/>
    <s v="No"/>
    <m/>
    <m/>
    <m/>
    <m/>
    <m/>
    <m/>
    <m/>
    <s v="N"/>
    <s v="N"/>
    <m/>
    <m/>
    <s v="     "/>
    <m/>
    <m/>
    <m/>
    <m/>
    <m/>
    <m/>
    <m/>
    <m/>
    <m/>
    <m/>
    <m/>
    <m/>
    <m/>
    <m/>
    <m/>
    <m/>
    <m/>
    <m/>
    <m/>
  </r>
  <r>
    <s v="20201036"/>
    <s v="     "/>
    <n v="44059"/>
    <s v="8/16"/>
    <x v="1"/>
    <n v="0.52222222222222225"/>
    <s v="34"/>
    <n v="3"/>
    <s v="8"/>
    <x v="4"/>
    <n v="44059"/>
    <n v="0.51527777777777772"/>
    <s v="On August 16, 2020 at 1232 hours, a PG&amp;E troubleman was dispatched to the Hicks 1109 Distribution Circuit on Wyrick Ave in San Jose for reports of a wire down outage hazard. Initial analysis indicates overloaded PG&amp;E equipment resulted in an ignition. A center phase overhead primary conductor burnt at the connector and fell to ground igniting vegetation below. Troubleman stated all three connectors showed signs of melting/overheating. The ensuing fire was 3 meters - 0.25 acre in size. A contractor hired crew replaced all damaged assets on August 16, 2020."/>
    <s v="     "/>
    <s v="FAS"/>
    <m/>
    <s v="N"/>
    <x v="0"/>
    <s v="1012707"/>
    <s v="20-0084846"/>
    <m/>
    <s v="T005041103"/>
    <n v="119623109"/>
    <m/>
    <s v="     "/>
    <x v="1"/>
    <s v="PG&amp;E"/>
    <m/>
    <s v="Vegetation"/>
    <m/>
    <s v="D"/>
    <s v="D"/>
    <s v="&lt;0.25"/>
    <m/>
    <s v="Equipment - Overloaded"/>
    <s v="34.m. Connection device damage or failure"/>
    <s v="Equipment - PG&amp;E"/>
    <s v="All types of equipment / facility failure"/>
    <s v="Splice/Clamp/Connector"/>
    <s v="Splice/Clamp/Connector"/>
    <m/>
    <m/>
    <s v="Line to Ground"/>
    <m/>
    <s v="Overhead"/>
    <x v="3"/>
    <s v="Splice/Clamp/Connector"/>
    <s v="Conductors"/>
    <s v="Circuit ID: 083431109"/>
    <s v="     "/>
    <s v="Non-HFTD"/>
    <x v="0"/>
    <m/>
    <m/>
    <n v="37.254199999999997"/>
    <n v="-121.914"/>
    <s v="Santa Clara"/>
    <s v="HICKS-1109"/>
    <m/>
    <n v="12000"/>
    <m/>
    <x v="0"/>
    <s v="San Jose FD"/>
    <s v="Urban"/>
    <m/>
    <m/>
    <s v="No"/>
    <m/>
    <m/>
    <m/>
    <m/>
    <m/>
    <m/>
    <m/>
    <s v="N"/>
    <s v="Y"/>
    <s v="202008160600"/>
    <s v="202008171800"/>
    <s v="     "/>
    <m/>
    <m/>
    <m/>
    <m/>
    <m/>
    <m/>
    <m/>
    <m/>
    <m/>
    <m/>
    <m/>
    <m/>
    <m/>
    <m/>
    <m/>
    <m/>
    <m/>
    <m/>
    <m/>
  </r>
  <r>
    <s v="20211260"/>
    <s v="     "/>
    <n v="44424"/>
    <s v="8/16"/>
    <x v="1"/>
    <n v="0.77083333333333337"/>
    <s v="34"/>
    <n v="3"/>
    <s v="8"/>
    <x v="5"/>
    <n v="44424"/>
    <m/>
    <s v="Failed secondary connector resulted in a small spot fire. The ensuing fire was less than one meter in size and was extinguished by the property owner. This information is preliminary."/>
    <s v="     "/>
    <s v="FAS"/>
    <m/>
    <s v="N"/>
    <x v="0"/>
    <m/>
    <s v="21-0105361"/>
    <m/>
    <s v="T005370571"/>
    <m/>
    <m/>
    <s v="     "/>
    <x v="0"/>
    <s v="PG&amp;E"/>
    <m/>
    <s v="Other"/>
    <s v="Secondary Connector"/>
    <s v="D"/>
    <s v="D"/>
    <s v="&lt;3 meters of linear travel"/>
    <m/>
    <s v="Equipment - PG&amp;E"/>
    <s v="34.m. Connection device damage or failure"/>
    <s v="Equipment - PG&amp;E"/>
    <s v="All types of equipment / facility failure"/>
    <s v="Splice/Clamp/Connector"/>
    <s v="Splice/Clamp/Connector"/>
    <m/>
    <m/>
    <s v="Line to Ground"/>
    <s v="Y"/>
    <s v="Overhead"/>
    <x v="2"/>
    <s v="Splice/Clamp/Connector"/>
    <s v="Secondary Connector"/>
    <s v="101944590"/>
    <s v="     "/>
    <s v="Non-HFTD"/>
    <x v="0"/>
    <m/>
    <m/>
    <n v="35.5535"/>
    <n v="-120.54600000000001"/>
    <s v="San Luis Obispo"/>
    <s v="TEMPLETON-2113"/>
    <m/>
    <m/>
    <s v="N/A"/>
    <x v="0"/>
    <s v="Customer"/>
    <s v="Herbaceous"/>
    <s v="Grass fuel model"/>
    <s v="Grass"/>
    <s v="No"/>
    <m/>
    <m/>
    <m/>
    <m/>
    <m/>
    <m/>
    <m/>
    <s v="N"/>
    <s v="N"/>
    <m/>
    <m/>
    <s v="     "/>
    <m/>
    <m/>
    <m/>
    <m/>
    <m/>
    <m/>
    <m/>
    <m/>
    <m/>
    <m/>
    <m/>
    <m/>
    <m/>
    <m/>
    <m/>
    <m/>
    <m/>
    <m/>
    <m/>
  </r>
  <r>
    <s v="20140139"/>
    <s v="     "/>
    <n v="41868"/>
    <s v="8/17"/>
    <x v="1"/>
    <n v="0.73124999999999996"/>
    <s v="34"/>
    <n v="3"/>
    <s v="8"/>
    <x v="7"/>
    <n v="41868"/>
    <n v="0.73124999999999996"/>
    <s v="WIRE DOWN ON GRD &amp; CAR"/>
    <s v="     "/>
    <m/>
    <m/>
    <s v="N"/>
    <x v="0"/>
    <s v="1067804"/>
    <s v="14-0051463"/>
    <m/>
    <m/>
    <n v="108871341"/>
    <m/>
    <s v="     "/>
    <x v="1"/>
    <s v="PG&amp;E"/>
    <m/>
    <s v="Other"/>
    <s v="Vehicle"/>
    <s v="D"/>
    <m/>
    <s v="Structure-only"/>
    <s v="Square Feet: ; Acreage: "/>
    <s v="Contact - 3rd Party"/>
    <s v="33.d. Vehicle contact"/>
    <s v="Contact - 3rd Party"/>
    <s v="All types of equipment / facility failure"/>
    <s v="Contact - Vehicle"/>
    <m/>
    <s v="Contact - Vehicle"/>
    <s v="Pole"/>
    <s v="Line to Line,None"/>
    <s v=" "/>
    <s v="Overhead"/>
    <x v="3"/>
    <s v="Conductor"/>
    <m/>
    <s v="100175838"/>
    <s v="     "/>
    <s v="Non-HFTD"/>
    <x v="0"/>
    <m/>
    <m/>
    <n v="35.057899999999997"/>
    <n v="-118.917"/>
    <s v="Kern"/>
    <s v="TEJON-1105"/>
    <s v="252931105"/>
    <n v="12000"/>
    <s v="TEJON 1105CB"/>
    <x v="0"/>
    <m/>
    <s v="Agriculture"/>
    <m/>
    <m/>
    <s v="No"/>
    <m/>
    <m/>
    <m/>
    <m/>
    <m/>
    <m/>
    <m/>
    <s v="N"/>
    <s v="N"/>
    <m/>
    <m/>
    <s v="     "/>
    <m/>
    <m/>
    <m/>
    <m/>
    <m/>
    <m/>
    <m/>
    <m/>
    <m/>
    <m/>
    <m/>
    <m/>
    <m/>
    <m/>
    <m/>
    <m/>
    <m/>
    <m/>
    <m/>
  </r>
  <r>
    <s v="20140138"/>
    <s v="     "/>
    <n v="41868"/>
    <s v="8/17"/>
    <x v="1"/>
    <n v="0.31041666666666667"/>
    <s v="34"/>
    <n v="3"/>
    <s v="8"/>
    <x v="7"/>
    <n v="41868"/>
    <n v="0.31041666666666667"/>
    <s v="SQUIRREL CAUSED FLASH/OCB OUTAGE/GRASS FIRE AT FUCO 10393."/>
    <s v="     "/>
    <m/>
    <m/>
    <s v="N"/>
    <x v="0"/>
    <s v="1067619"/>
    <s v="14-0051413"/>
    <m/>
    <m/>
    <n v="108871181"/>
    <m/>
    <s v="     "/>
    <x v="1"/>
    <s v="PG&amp;E"/>
    <m/>
    <s v="Vegetation"/>
    <m/>
    <s v="D"/>
    <m/>
    <s v="&lt;0.25"/>
    <s v="Square Feet: ; Acreage: "/>
    <s v="Contact - Animal - Other"/>
    <s v="33.b. Animal contact"/>
    <s v="Contact - Animal"/>
    <s v="All types of equipment / facility failure"/>
    <s v="Contact - Animal"/>
    <m/>
    <s v="Contact - Animal"/>
    <s v="Conductor"/>
    <s v="Line to Ground"/>
    <s v=" "/>
    <s v="Overhead"/>
    <x v="3"/>
    <s v="Conductor"/>
    <m/>
    <s v="RISER 10393"/>
    <s v="     "/>
    <s v="Non-HFTD"/>
    <x v="0"/>
    <n v="424"/>
    <m/>
    <n v="37.322000000000003"/>
    <n v="-119.634"/>
    <s v="Madera"/>
    <s v="OAKHURST-1103"/>
    <s v="254421103"/>
    <n v="12000"/>
    <s v="OAKHURST 1101CB"/>
    <x v="1"/>
    <m/>
    <s v="Barren/Other"/>
    <m/>
    <m/>
    <s v="No"/>
    <m/>
    <m/>
    <m/>
    <m/>
    <m/>
    <m/>
    <m/>
    <s v="N"/>
    <s v="N"/>
    <m/>
    <m/>
    <s v="     "/>
    <m/>
    <m/>
    <m/>
    <m/>
    <m/>
    <m/>
    <m/>
    <m/>
    <m/>
    <m/>
    <m/>
    <m/>
    <m/>
    <m/>
    <m/>
    <m/>
    <m/>
    <m/>
    <m/>
  </r>
  <r>
    <s v="20150284"/>
    <s v="     "/>
    <n v="42233"/>
    <s v="8/17"/>
    <x v="1"/>
    <n v="0.60347222222222219"/>
    <s v="34"/>
    <n v="3"/>
    <s v="8"/>
    <x v="2"/>
    <n v="42233"/>
    <n v="0.60347222222222219"/>
    <s v="F4TA7M1 BIRD CAUSED CROSS PHASE OF HIGH SIDE BUSHING ON XFMR, AND CAUSED GRASS FIRE UNDER POLE APPOX 10 SQ FEET, BUSHINGS FLASHED OVER AND NEED REPLACED 10 KVA 12KV ON WEST FRESNO 1112, XFMR FEEDS ONE HOME WITH 2 METERS, CREW TO REPLACE XFM"/>
    <s v="     "/>
    <m/>
    <m/>
    <s v="N"/>
    <x v="0"/>
    <m/>
    <s v="15-0055602"/>
    <m/>
    <m/>
    <m/>
    <m/>
    <s v="     "/>
    <x v="1"/>
    <s v="PG&amp;E"/>
    <m/>
    <s v="Vegetation"/>
    <m/>
    <s v="D"/>
    <m/>
    <s v="&lt;3 meters of linear travel"/>
    <s v="Square Feet: 10 sq ft; Acreage: "/>
    <s v="Contact - Animal - Bird"/>
    <s v="33.b. Animal contact"/>
    <s v="Contact - Bird"/>
    <s v="All types of equipment / facility failure"/>
    <s v="Contact - Animal"/>
    <m/>
    <s v="Contact - Animal"/>
    <s v="Conductor"/>
    <s v="Line to Ground"/>
    <s v="0"/>
    <s v="Overhead"/>
    <x v="3"/>
    <s v="Conductor"/>
    <m/>
    <m/>
    <s v="     "/>
    <s v="Non-HFTD"/>
    <x v="0"/>
    <m/>
    <m/>
    <n v="36.721600000000002"/>
    <n v="-119.831"/>
    <s v="Fresno"/>
    <s v="WEST-FRESNO-1112"/>
    <s v="253731112"/>
    <n v="12000"/>
    <s v="WEST FRESNO 1102CB"/>
    <x v="0"/>
    <s v="Fresno FD"/>
    <s v="Urban"/>
    <m/>
    <m/>
    <s v="No"/>
    <m/>
    <m/>
    <m/>
    <m/>
    <m/>
    <m/>
    <m/>
    <s v="N"/>
    <s v="N"/>
    <m/>
    <m/>
    <s v="     "/>
    <m/>
    <m/>
    <m/>
    <m/>
    <m/>
    <m/>
    <m/>
    <m/>
    <m/>
    <m/>
    <m/>
    <m/>
    <m/>
    <m/>
    <m/>
    <m/>
    <m/>
    <m/>
    <m/>
  </r>
  <r>
    <s v="20160244"/>
    <s v="     "/>
    <n v="42599"/>
    <s v="8/17"/>
    <x v="1"/>
    <n v="0.58472222222222225"/>
    <s v="34"/>
    <n v="3"/>
    <s v="8"/>
    <x v="6"/>
    <n v="42599"/>
    <n v="0.58472222222222225"/>
    <s v="TRANSMISSION CREW ON SITE AND REPLACING POLE, ALMOND SHAKER BROKE POLE, HIT AND RUN"/>
    <s v="     "/>
    <m/>
    <m/>
    <s v="N"/>
    <x v="0"/>
    <s v="1527970"/>
    <m/>
    <s v="INT-08353"/>
    <m/>
    <m/>
    <m/>
    <s v="     "/>
    <x v="1"/>
    <s v="PG&amp;E"/>
    <m/>
    <s v="Vegetation"/>
    <m/>
    <s v="T"/>
    <m/>
    <s v="&lt;3 meters of linear travel"/>
    <s v="Square Feet: ; Acreage: "/>
    <s v="Contact - 3rd Party"/>
    <s v="33.d. Vehicle contact"/>
    <s v="Contact - 3rd Party"/>
    <s v="All types of equipment / facility failure"/>
    <s v="Contact - Vehicle"/>
    <m/>
    <s v="Contact - Vehicle"/>
    <s v="Pole"/>
    <m/>
    <m/>
    <s v="Overhead"/>
    <x v="4"/>
    <s v="Conductor"/>
    <m/>
    <s v="100437069"/>
    <s v="     "/>
    <s v="Non-HFTD"/>
    <x v="0"/>
    <m/>
    <m/>
    <n v="39.636099999999999"/>
    <n v="-121.748"/>
    <s v="Butte"/>
    <s v="BUTTE-ESQUON-60"/>
    <s v="ETL.6270"/>
    <n v="60000"/>
    <s v="N/A"/>
    <x v="0"/>
    <s v="N.A."/>
    <s v="Agriculture"/>
    <m/>
    <m/>
    <s v="No"/>
    <m/>
    <m/>
    <m/>
    <m/>
    <m/>
    <m/>
    <m/>
    <s v="N"/>
    <s v="N"/>
    <m/>
    <m/>
    <s v="     "/>
    <m/>
    <m/>
    <m/>
    <m/>
    <m/>
    <m/>
    <m/>
    <m/>
    <m/>
    <m/>
    <m/>
    <m/>
    <m/>
    <m/>
    <m/>
    <m/>
    <m/>
    <m/>
    <m/>
  </r>
  <r>
    <s v="20160242"/>
    <s v="     "/>
    <n v="42599"/>
    <s v="8/17"/>
    <x v="1"/>
    <n v="0.40347222222222223"/>
    <s v="34"/>
    <n v="3"/>
    <s v="8"/>
    <x v="6"/>
    <n v="42599"/>
    <n v="0.40347222222222223"/>
    <s v="NG 3 pot bank--blew line fuses--called for crew"/>
    <s v="     "/>
    <m/>
    <m/>
    <s v="N"/>
    <x v="0"/>
    <s v="1527804"/>
    <s v="16-0057860"/>
    <m/>
    <m/>
    <n v="111884401"/>
    <m/>
    <s v="     "/>
    <x v="1"/>
    <s v="PG&amp;E"/>
    <m/>
    <s v="Building"/>
    <m/>
    <s v="D"/>
    <m/>
    <s v="Structure-only"/>
    <s v="Square Feet: ; Acreage: "/>
    <s v="Equipment - PG&amp;E"/>
    <s v="34.n. Transformer damage or failure"/>
    <s v="Equipment - PG&amp;E"/>
    <s v="All types of equipment / facility failure"/>
    <s v="Transformer"/>
    <s v="Transformer"/>
    <m/>
    <m/>
    <s v="Line to Ground"/>
    <m/>
    <s v="Overhead"/>
    <x v="3"/>
    <s v="Transformer"/>
    <m/>
    <s v="100162417"/>
    <s v="     "/>
    <s v="Non-HFTD"/>
    <x v="0"/>
    <m/>
    <m/>
    <n v="35.370899999999999"/>
    <n v="-118.968"/>
    <s v="Kern"/>
    <s v="BAKERSFIELD-2106"/>
    <s v="253372106"/>
    <n v="21000"/>
    <s v="BAKERSFIELD 21061883"/>
    <x v="0"/>
    <s v="Kern County FD"/>
    <s v="Urban"/>
    <m/>
    <m/>
    <s v="No"/>
    <m/>
    <m/>
    <m/>
    <m/>
    <m/>
    <m/>
    <m/>
    <s v="N"/>
    <s v="N"/>
    <m/>
    <m/>
    <s v="     "/>
    <m/>
    <m/>
    <m/>
    <m/>
    <m/>
    <m/>
    <m/>
    <m/>
    <m/>
    <m/>
    <m/>
    <m/>
    <m/>
    <m/>
    <m/>
    <m/>
    <m/>
    <m/>
    <m/>
  </r>
  <r>
    <s v="20170286"/>
    <s v="     "/>
    <n v="42964"/>
    <s v="8/17"/>
    <x v="1"/>
    <n v="0.10625"/>
    <s v="33"/>
    <n v="3"/>
    <s v="8"/>
    <x v="0"/>
    <n v="42964"/>
    <n v="0.1451388888888889"/>
    <s v="pole was cut down with chain saw need to remove / replace pole down.  small fire from wire down burned down 1 building"/>
    <s v="     "/>
    <m/>
    <m/>
    <s v="N"/>
    <x v="0"/>
    <s v="1853964"/>
    <s v="17-0070915"/>
    <m/>
    <m/>
    <m/>
    <m/>
    <s v="     "/>
    <x v="1"/>
    <s v="PG&amp;E"/>
    <m/>
    <s v="Vegetation"/>
    <m/>
    <s v="D"/>
    <m/>
    <s v="&lt;0.25"/>
    <s v="Square Feet: 150x150; Acreage: "/>
    <s v="Contact - 3rd Party"/>
    <s v="33.e. Other contact from object"/>
    <s v="Contact - 3rd Party"/>
    <s v="All types of equipment / facility failure"/>
    <s v="Vandalism"/>
    <m/>
    <s v="Vandalism"/>
    <m/>
    <s v="Three Phase Fault"/>
    <s v="Unknown"/>
    <s v="Overhead"/>
    <x v="3"/>
    <s v="Conductor"/>
    <m/>
    <s v="101304315"/>
    <s v="     "/>
    <s v="Non-HFTD"/>
    <x v="0"/>
    <m/>
    <m/>
    <n v="39.193399999999997"/>
    <n v="-121.423"/>
    <s v="Yuba"/>
    <s v="BROWNS-VALLEY-1101"/>
    <s v="152921101"/>
    <n v="12000"/>
    <s v="BROWNS VALLEY 110136622"/>
    <x v="0"/>
    <s v="911"/>
    <s v="Urban"/>
    <m/>
    <m/>
    <s v="No"/>
    <m/>
    <m/>
    <m/>
    <m/>
    <m/>
    <m/>
    <m/>
    <s v="N"/>
    <s v="N"/>
    <m/>
    <m/>
    <s v="     "/>
    <m/>
    <m/>
    <m/>
    <m/>
    <m/>
    <m/>
    <m/>
    <m/>
    <m/>
    <m/>
    <m/>
    <m/>
    <m/>
    <m/>
    <m/>
    <m/>
    <m/>
    <m/>
    <m/>
  </r>
  <r>
    <s v="20180681"/>
    <s v="     "/>
    <n v="43329"/>
    <s v="8/17"/>
    <x v="1"/>
    <n v="0.72083333333333333"/>
    <s v="33"/>
    <n v="3"/>
    <s v="8"/>
    <x v="1"/>
    <n v="43329"/>
    <n v="0.72083333333333333"/>
    <m/>
    <s v="     "/>
    <s v="FAS"/>
    <m/>
    <s v="N"/>
    <x v="0"/>
    <s v="157289"/>
    <s v="18-0071252"/>
    <m/>
    <m/>
    <m/>
    <m/>
    <s v="     "/>
    <x v="1"/>
    <s v="PG&amp;E"/>
    <m/>
    <m/>
    <m/>
    <s v="D"/>
    <m/>
    <s v="&lt;3 meters of linear travel"/>
    <m/>
    <s v="Vegetation"/>
    <s v="33.a. Veg. contact"/>
    <s v="Vegetation"/>
    <s v="Contact from object"/>
    <s v="Vegetation"/>
    <m/>
    <s v="Contact - Vegetation"/>
    <s v="Conductor - Secondary"/>
    <s v="Line to Ground"/>
    <m/>
    <s v="Overhead"/>
    <x v="1"/>
    <m/>
    <m/>
    <s v="MTR#1004341853"/>
    <s v="     "/>
    <s v="Non-HFTD"/>
    <x v="0"/>
    <m/>
    <m/>
    <n v="37.5261"/>
    <n v="-121.97"/>
    <s v="Alameda"/>
    <s v="FREMONT-1107"/>
    <s v="014351107"/>
    <n v="750"/>
    <s v="N/A"/>
    <x v="0"/>
    <m/>
    <s v="Urban"/>
    <m/>
    <m/>
    <s v="No"/>
    <m/>
    <m/>
    <m/>
    <m/>
    <m/>
    <m/>
    <m/>
    <s v="N"/>
    <s v="N"/>
    <m/>
    <m/>
    <s v="     "/>
    <s v="37.52614100"/>
    <s v="-121.96984300"/>
    <s v="Aug 22 2018 12:00AM"/>
    <s v="TreeGrew"/>
    <s v="HEALTHY MULBERRY HAD BRANCHES GROWING THROUGH SEC LINES. BRANCHES WERE STRAINING THE LINE ENOUGH TO BRAKE THE LINE. ALL HARDWOOD THAT COULD IMPACT THE LINES IN THE FUTURE HAVE BEEN REMOVED. ONLY SPROUTS SHOULD MAKE CONTACT WITH THE LINES FROM HERE ON OUT"/>
    <s v="MULB"/>
    <s v="40"/>
    <s v="30"/>
    <s v="4"/>
    <m/>
    <m/>
    <m/>
    <m/>
    <m/>
    <m/>
    <m/>
    <s v="CrossArm"/>
    <s v="BareWire"/>
    <s v="0"/>
  </r>
  <r>
    <s v="SAP20188195"/>
    <s v="     "/>
    <n v="43329"/>
    <s v="8/17"/>
    <x v="1"/>
    <m/>
    <s v="33"/>
    <n v="3"/>
    <s v="8"/>
    <x v="1"/>
    <m/>
    <m/>
    <s v="Tx caught fire due to vehicle contact"/>
    <s v="     "/>
    <s v="SAP"/>
    <n v="44580"/>
    <s v="Y"/>
    <x v="0"/>
    <m/>
    <s v="N/A"/>
    <m/>
    <s v="1697866678"/>
    <n v="114893707"/>
    <m/>
    <s v="     "/>
    <x v="0"/>
    <s v="PG&amp;E"/>
    <m/>
    <m/>
    <m/>
    <s v="D"/>
    <m/>
    <s v="Structure-PG&amp;E only"/>
    <m/>
    <s v="Contact - 3rd Party"/>
    <s v="33.d. Vehicle contact"/>
    <s v="Contact - 3rd Party"/>
    <s v="Vehicle contact"/>
    <s v="Vehicle contact"/>
    <m/>
    <s v="Vehicle contact"/>
    <s v="Transformer"/>
    <m/>
    <s v="No"/>
    <s v="Padmounted"/>
    <x v="0"/>
    <s v="Transformer"/>
    <m/>
    <s v="102286682"/>
    <s v="     "/>
    <s v="Non-HFTD"/>
    <x v="0"/>
    <m/>
    <m/>
    <n v="38.3202"/>
    <n v="-122.29900000000001"/>
    <s v="Napa"/>
    <s v="NAPA-1108"/>
    <m/>
    <m/>
    <m/>
    <x v="0"/>
    <s v="Napa FD"/>
    <m/>
    <m/>
    <m/>
    <s v="No"/>
    <m/>
    <m/>
    <m/>
    <m/>
    <m/>
    <m/>
    <m/>
    <s v="N"/>
    <s v="N"/>
    <m/>
    <m/>
    <s v="     "/>
    <m/>
    <m/>
    <m/>
    <m/>
    <m/>
    <m/>
    <m/>
    <m/>
    <m/>
    <m/>
    <m/>
    <m/>
    <m/>
    <m/>
    <m/>
    <m/>
    <m/>
    <m/>
    <m/>
  </r>
  <r>
    <s v="20201051"/>
    <s v="     "/>
    <n v="44060"/>
    <s v="8/17"/>
    <x v="1"/>
    <n v="0.84097222222222223"/>
    <s v="34"/>
    <n v="3"/>
    <s v="8"/>
    <x v="4"/>
    <n v="44060"/>
    <n v="0.87986111111111109"/>
    <s v="On August 17, 2020 at 2011 hours, a PG&amp;E troubleman was dispatched to the Rossmoor 1102 Distribution Circuit on Ptarmigan Dr in Walnut Creek and observed an underground transformer failure. Initial analysis indicates PG&amp;E equipment failure caused the ignition. Under ground transformer T231 was heard gurgling and caught fire, burning a small section of customer carport along with vegetation. The ensuing fire was 3 meters - 0.25 acre in size and extinguished by Cal Fire. The damaged assets were replaced on August 21, 2020 under notification 119629225."/>
    <s v="     "/>
    <s v="FAS"/>
    <m/>
    <s v="N"/>
    <x v="0"/>
    <m/>
    <s v="20-0086332"/>
    <m/>
    <s v="T005046520"/>
    <n v="119629225"/>
    <m/>
    <s v="     "/>
    <x v="1"/>
    <s v="PG&amp;E"/>
    <m/>
    <s v="Vegetation"/>
    <m/>
    <s v="D"/>
    <s v="D"/>
    <s v="&lt;0.25"/>
    <m/>
    <s v="Equipment - PG&amp;E"/>
    <s v="34.n. Transformer damage or failure"/>
    <s v="Equipment - PG&amp;E"/>
    <s v="All types of equipment / facility failure"/>
    <s v="Transformer failure"/>
    <s v="Transformer"/>
    <m/>
    <m/>
    <s v="Force Out"/>
    <m/>
    <s v="Subsurface"/>
    <x v="3"/>
    <s v="Transformer"/>
    <s v="Transformer, Conductor"/>
    <s v="CGC: 315462149780"/>
    <s v="     "/>
    <s v="Non-HFTD"/>
    <x v="0"/>
    <m/>
    <m/>
    <n v="37.8566"/>
    <n v="-122.07299999999999"/>
    <s v="Contra Costa"/>
    <s v="ROSSMOOR-1102"/>
    <m/>
    <n v="12000"/>
    <m/>
    <x v="0"/>
    <s v="Cal Fire"/>
    <s v="Urban"/>
    <m/>
    <m/>
    <s v="No"/>
    <m/>
    <m/>
    <m/>
    <m/>
    <m/>
    <m/>
    <m/>
    <s v="N"/>
    <s v="N"/>
    <m/>
    <m/>
    <s v="     "/>
    <m/>
    <m/>
    <m/>
    <m/>
    <m/>
    <m/>
    <m/>
    <m/>
    <m/>
    <m/>
    <m/>
    <m/>
    <m/>
    <m/>
    <m/>
    <m/>
    <m/>
    <m/>
    <m/>
  </r>
  <r>
    <s v="20201052"/>
    <s v="     "/>
    <n v="44060"/>
    <s v="8/17"/>
    <x v="1"/>
    <n v="0.90486111111111112"/>
    <s v="34"/>
    <n v="3"/>
    <s v="8"/>
    <x v="4"/>
    <n v="44060"/>
    <n v="0.89375000000000004"/>
    <s v="On August 17, 2020 at 2210 hours, a PG&amp;E Troubleman patrolled the Corning 1102 12kV Distribution Circuit number 103331102, near the corner of Richfield and Walnut Road in Richfield. He observed three blown dead-end insulators on a slack tension pole, one span of damaged 4ACSR conductor, two burnt compression connectors, and a pole on fire. Initial analysis indicates that the ignition was caused by a lightning strike, making contact with an insulator. This incident was during the August 16, 2020 heat storm event. Cal Fire responded to and extinguished the fire. The 266-minute outage affected 324 customers. All the repairs were completed and the line was returned to service on August 18, 2020. This ignition did not meet the reporting criteria, because the fire was not greater than one linear meter. This information is preliminary."/>
    <s v="     "/>
    <s v="FAS"/>
    <m/>
    <s v="N"/>
    <x v="0"/>
    <m/>
    <s v="20-0086441"/>
    <m/>
    <s v="T005046696"/>
    <m/>
    <m/>
    <s v="     "/>
    <x v="0"/>
    <s v="PG&amp;E"/>
    <m/>
    <s v="Other"/>
    <m/>
    <s v="D"/>
    <s v="D"/>
    <s v="&lt;3 meters of linear travel"/>
    <m/>
    <s v="Weather - Lightning"/>
    <s v="34.g. Insulator and brushing damage or failure"/>
    <s v="Weather"/>
    <s v="All types of equipment / facility failure"/>
    <s v="Insulator failure"/>
    <m/>
    <m/>
    <m/>
    <s v="Line to Ground"/>
    <m/>
    <s v="Overhead"/>
    <x v="3"/>
    <s v="Insulator"/>
    <s v="Conductor, Connectors, Poles, Insulators, Jumpers"/>
    <s v="Circuit ID: 103331102, SAP ID: 101503748, 103351490"/>
    <s v="     "/>
    <s v="Non-HFTD"/>
    <x v="0"/>
    <m/>
    <m/>
    <n v="39.971600000000002"/>
    <n v="-122.137"/>
    <s v="Tehama"/>
    <s v="CORNING-1102"/>
    <m/>
    <n v="12000"/>
    <s v="N/A"/>
    <x v="1"/>
    <s v="Cal Fire"/>
    <s v="Herbaceous"/>
    <m/>
    <m/>
    <s v="No"/>
    <m/>
    <m/>
    <m/>
    <m/>
    <m/>
    <m/>
    <m/>
    <s v="N"/>
    <s v="N"/>
    <m/>
    <m/>
    <s v="     "/>
    <m/>
    <m/>
    <m/>
    <m/>
    <m/>
    <m/>
    <m/>
    <m/>
    <m/>
    <m/>
    <m/>
    <m/>
    <m/>
    <m/>
    <m/>
    <m/>
    <m/>
    <m/>
    <m/>
  </r>
  <r>
    <s v="20201045"/>
    <s v="     "/>
    <n v="44060"/>
    <s v="8/17"/>
    <x v="1"/>
    <n v="9.166666666666666E-2"/>
    <s v="34"/>
    <n v="3"/>
    <s v="8"/>
    <x v="4"/>
    <n v="44060"/>
    <n v="6.9444444444444448E-2"/>
    <s v="On August 17, 2020 at 0212 hours, a PG&amp;E Troubleman was dispatched to the Lincoln 1104 12kV Distribution Circuit near Chamberlain Road and Sheridan Lincoln Boulevard, Lincoln in response to an outage and reports of a fire. Initial analysis indicates PG&amp;E equipment failed due to weather is what caused the ignition. Lightning either hit the conductor or directly hit the cutouts, but the cutouts blew as a result of the lightning strike resulting in a small spot fire at the base of the pole approximately 10'x10'. The lightning caused damages to three transformers and caused an outage to 13 customers. Fire was suppressed before PG&amp;E Troubleman responded, so it is unknown who suppressed the fire."/>
    <s v="     "/>
    <s v="FAS"/>
    <m/>
    <s v="N"/>
    <x v="0"/>
    <s v="1015227"/>
    <s v="20-0085621"/>
    <m/>
    <s v="T005043244, T005044088"/>
    <m/>
    <m/>
    <s v="     "/>
    <x v="1"/>
    <s v="PG&amp;E"/>
    <m/>
    <s v="Vegetation"/>
    <m/>
    <s v="D"/>
    <s v="D"/>
    <s v="&lt;0.25"/>
    <s v="10'x10'"/>
    <s v="Weather - Lightning"/>
    <s v="39.a. All Other"/>
    <s v="Weather"/>
    <s v="Weather"/>
    <s v="Weather - Lightning"/>
    <m/>
    <m/>
    <m/>
    <s v="Line to Line"/>
    <m/>
    <s v="Overhead"/>
    <x v="3"/>
    <s v="Fuse"/>
    <s v="Transformers, Cutouts"/>
    <s v="Fuse: 7315"/>
    <s v="     "/>
    <s v="Non-HFTD"/>
    <x v="0"/>
    <m/>
    <m/>
    <n v="38.927799999999998"/>
    <n v="-121.358"/>
    <s v="Placer"/>
    <s v="LINCOLN-1104"/>
    <m/>
    <n v="12000"/>
    <m/>
    <x v="0"/>
    <s v="Lincoln FD"/>
    <s v="Herbaceous"/>
    <m/>
    <m/>
    <s v="No"/>
    <m/>
    <m/>
    <m/>
    <m/>
    <m/>
    <m/>
    <m/>
    <s v="N"/>
    <s v="Y"/>
    <s v="202008160600"/>
    <s v="202008171800"/>
    <s v="     "/>
    <m/>
    <m/>
    <m/>
    <m/>
    <m/>
    <m/>
    <m/>
    <m/>
    <m/>
    <m/>
    <m/>
    <m/>
    <m/>
    <m/>
    <m/>
    <m/>
    <m/>
    <m/>
    <m/>
  </r>
  <r>
    <s v="20201047"/>
    <s v="     "/>
    <n v="44060"/>
    <s v="8/17"/>
    <x v="1"/>
    <n v="0.38333333333333336"/>
    <s v="34"/>
    <n v="3"/>
    <s v="8"/>
    <x v="4"/>
    <n v="44060"/>
    <m/>
    <s v="Duplicate. Reference Index # 1045."/>
    <s v="     "/>
    <s v="FAS"/>
    <m/>
    <s v="N"/>
    <x v="1"/>
    <s v="1015227"/>
    <s v="20-0085621"/>
    <m/>
    <s v="T005044088"/>
    <m/>
    <m/>
    <s v="     "/>
    <x v="0"/>
    <s v="PG&amp;E"/>
    <m/>
    <s v="Vegetation"/>
    <m/>
    <s v="D"/>
    <m/>
    <s v="&lt;0.25"/>
    <s v=" Grass only around pole, private land.  15' diameter circle"/>
    <s v="Duplicate"/>
    <s v="39.a. All Other"/>
    <s v="Duplicate"/>
    <m/>
    <m/>
    <m/>
    <m/>
    <m/>
    <s v="Line to Line"/>
    <m/>
    <s v="Overhead"/>
    <x v="3"/>
    <s v="Transformer"/>
    <m/>
    <m/>
    <s v="     "/>
    <s v="Non-HFTD"/>
    <x v="0"/>
    <m/>
    <m/>
    <n v="38.926499999999997"/>
    <n v="-121.358"/>
    <s v="Placer"/>
    <s v="LINCOLN-1104"/>
    <m/>
    <n v="12000"/>
    <m/>
    <x v="0"/>
    <s v="Lincoln FD"/>
    <m/>
    <m/>
    <m/>
    <s v="No"/>
    <m/>
    <m/>
    <m/>
    <m/>
    <m/>
    <m/>
    <m/>
    <s v="N"/>
    <s v="Y"/>
    <s v="202008160600"/>
    <s v="202008171800"/>
    <s v="     "/>
    <m/>
    <m/>
    <m/>
    <m/>
    <m/>
    <m/>
    <m/>
    <m/>
    <m/>
    <m/>
    <m/>
    <m/>
    <m/>
    <m/>
    <m/>
    <m/>
    <m/>
    <m/>
    <m/>
  </r>
  <r>
    <s v="20211264"/>
    <s v="     "/>
    <n v="44425"/>
    <s v="8/17"/>
    <x v="1"/>
    <n v="0.80555555555555558"/>
    <s v="34"/>
    <n v="3"/>
    <s v="8"/>
    <x v="5"/>
    <n v="44425"/>
    <m/>
    <s v="One span of primary overhead conductor failed due to unknown cause, resulting in a small 3 meter - 0.25 acre fire that damaged customer yard and fence. The troubleman reports the wind as &quot;storm winds&quot; with 20-30 mph winds. This information is preliminary."/>
    <s v="     "/>
    <s v="FAS"/>
    <m/>
    <s v="N"/>
    <x v="0"/>
    <m/>
    <s v="21-0106030"/>
    <m/>
    <s v="T005371681, T005371688"/>
    <n v="121914000"/>
    <m/>
    <s v="     "/>
    <x v="1"/>
    <s v="PG&amp;E"/>
    <m/>
    <s v="Vegetation"/>
    <m/>
    <s v="D"/>
    <s v="D"/>
    <s v="&lt;0.25"/>
    <m/>
    <s v="Equipment - PG&amp;E"/>
    <s v="34.b. Conductor damage or failure"/>
    <s v="Equipment - PG&amp;E"/>
    <s v="All types of equipment / facility failure"/>
    <s v="Conductor failure-all"/>
    <s v="Conductor - Primary"/>
    <m/>
    <m/>
    <s v="Force Out"/>
    <s v="Y"/>
    <s v="Overhead"/>
    <x v="3"/>
    <s v="Conductor - Primary"/>
    <s v="Conductor"/>
    <s v="102201164"/>
    <s v="     "/>
    <s v="Non-HFTD"/>
    <x v="0"/>
    <m/>
    <m/>
    <n v="39.4101"/>
    <n v="-123.79900000000001"/>
    <s v="Mendocino"/>
    <s v="FORT-BRAGG-A-1102"/>
    <m/>
    <n v="12000"/>
    <m/>
    <x v="0"/>
    <s v="Redwood Coast FD"/>
    <s v="Herbaceous"/>
    <s v="Grass fuel model"/>
    <m/>
    <s v="No"/>
    <m/>
    <m/>
    <m/>
    <m/>
    <m/>
    <m/>
    <m/>
    <s v="N"/>
    <s v="N"/>
    <m/>
    <m/>
    <s v="     "/>
    <m/>
    <m/>
    <m/>
    <m/>
    <m/>
    <m/>
    <m/>
    <m/>
    <m/>
    <m/>
    <m/>
    <m/>
    <m/>
    <m/>
    <m/>
    <m/>
    <m/>
    <m/>
    <m/>
  </r>
  <r>
    <s v="20211262"/>
    <s v="     "/>
    <n v="44425"/>
    <s v="8/17"/>
    <x v="1"/>
    <n v="0.65833333333333333"/>
    <s v="34"/>
    <n v="3"/>
    <s v="8"/>
    <x v="5"/>
    <n v="44425"/>
    <m/>
    <s v="Secondary overhead conductor down on ground due to tree growing into line. The wire down incident resulted in a small 6'x6' fire. This information is preliminary. OIS: 1445234; ILIS: 21-0105967; FOID: T005371513 (EXHI); EC: 121913509 (MAYB); PM: 31550061; Circuit ID: 042151105, SAP Eqp ID: 102015212; County: Sonoma; Division: Sonoma"/>
    <s v="     "/>
    <s v="FAS"/>
    <m/>
    <s v="N"/>
    <x v="0"/>
    <m/>
    <s v="21-0105967"/>
    <m/>
    <s v="T005371513"/>
    <n v="121914000"/>
    <m/>
    <s v="     "/>
    <x v="1"/>
    <s v="PG&amp;E"/>
    <m/>
    <s v="Vegetation"/>
    <m/>
    <s v="D"/>
    <s v="D"/>
    <s v="&lt;3 meters of linear travel"/>
    <s v="6' x 6'"/>
    <s v="Vegetation"/>
    <s v="33.a. Veg. contact"/>
    <s v="Vegetation"/>
    <s v="Contact from object"/>
    <s v="Veg. contact"/>
    <m/>
    <s v="Veg. contact"/>
    <s v="Conductor - Open Wire Secondary"/>
    <s v="Force Out"/>
    <s v="Y"/>
    <s v="Overhead"/>
    <x v="1"/>
    <s v="Conductor - Open Wire Secondary"/>
    <s v="Conductor, Crossarm"/>
    <s v="102015212"/>
    <s v="     "/>
    <s v="Non-HFTD"/>
    <x v="0"/>
    <m/>
    <m/>
    <n v="38.46"/>
    <n v="-122.71899999999999"/>
    <s v="Sonoma"/>
    <s v="SANTA-ROSA-A-1105"/>
    <m/>
    <m/>
    <s v="N/A"/>
    <x v="0"/>
    <s v="Santa Rosa FD"/>
    <s v="Urban"/>
    <s v="Fire-resistive fuel bed"/>
    <m/>
    <s v="No"/>
    <m/>
    <m/>
    <m/>
    <m/>
    <m/>
    <m/>
    <m/>
    <s v="N"/>
    <s v="N"/>
    <m/>
    <m/>
    <s v="     "/>
    <m/>
    <m/>
    <m/>
    <m/>
    <m/>
    <m/>
    <m/>
    <m/>
    <m/>
    <m/>
    <m/>
    <m/>
    <m/>
    <m/>
    <m/>
    <m/>
    <m/>
    <m/>
    <m/>
  </r>
  <r>
    <s v="MIA20143341"/>
    <s v="     "/>
    <n v="41869"/>
    <s v="8/18"/>
    <x v="1"/>
    <n v="0.78878472222222218"/>
    <s v="34"/>
    <n v="3"/>
    <s v="8"/>
    <x v="7"/>
    <n v="41869"/>
    <n v="0.78819444444444442"/>
    <s v="SMALL FIRE BASE OF POLE DUE TO BAD SEC CONN-"/>
    <s v="     "/>
    <s v="FAS"/>
    <n v="44259"/>
    <s v="Y"/>
    <x v="0"/>
    <s v="1068445"/>
    <m/>
    <m/>
    <s v="T003179429"/>
    <m/>
    <m/>
    <s v="     "/>
    <x v="0"/>
    <s v="PG&amp;E"/>
    <m/>
    <m/>
    <m/>
    <s v="D"/>
    <m/>
    <s v="Unknown"/>
    <m/>
    <s v="Equipment - PG&amp;E"/>
    <s v="34.m. Connection device damage or failure"/>
    <s v="Equipment - PG&amp;E"/>
    <s v="All types of equipment / facility failure"/>
    <s v="Splice/Clamp/Connector"/>
    <s v="Splice/Clamp/Connector"/>
    <m/>
    <m/>
    <m/>
    <s v="Yes"/>
    <s v="Overhead"/>
    <x v="0"/>
    <m/>
    <m/>
    <s v="102831104"/>
    <s v="     "/>
    <s v="Non-HFTD"/>
    <x v="0"/>
    <n v="280"/>
    <m/>
    <n v="39.768300000000004"/>
    <n v="-121.587"/>
    <s v="Butte"/>
    <s v="PARADISE-1104"/>
    <s v="102831104"/>
    <n v="11000"/>
    <m/>
    <x v="0"/>
    <m/>
    <s v="Urban"/>
    <m/>
    <m/>
    <s v="No"/>
    <m/>
    <m/>
    <m/>
    <m/>
    <m/>
    <m/>
    <m/>
    <s v="N"/>
    <s v="N"/>
    <m/>
    <m/>
    <s v="     "/>
    <m/>
    <m/>
    <m/>
    <m/>
    <m/>
    <m/>
    <m/>
    <m/>
    <m/>
    <m/>
    <m/>
    <m/>
    <m/>
    <m/>
    <m/>
    <m/>
    <m/>
    <m/>
    <m/>
  </r>
  <r>
    <s v="MIA20150387"/>
    <s v="     "/>
    <n v="42234"/>
    <s v="8/18"/>
    <x v="1"/>
    <n v="0.98969907407407409"/>
    <s v="34"/>
    <n v="3"/>
    <s v="8"/>
    <x v="2"/>
    <m/>
    <m/>
    <s v="fuse failure caused capacitor bank on fire ; location unknown, capbank # not located, no address or cross streets listed"/>
    <s v="     "/>
    <s v="FAS"/>
    <n v="44258"/>
    <s v="Y"/>
    <x v="0"/>
    <m/>
    <m/>
    <m/>
    <s v="919762"/>
    <m/>
    <m/>
    <s v="     "/>
    <x v="1"/>
    <s v="PG&amp;E"/>
    <m/>
    <m/>
    <m/>
    <s v="D"/>
    <m/>
    <s v="&lt;0.25"/>
    <m/>
    <s v="Equipment - PG&amp;E"/>
    <s v="34.c. Fuse damage or failure"/>
    <s v="Equipment - PG&amp;E"/>
    <s v="All types of equipment / facility failure"/>
    <s v="Fuse failure - all"/>
    <s v="Capacitor Bank"/>
    <m/>
    <m/>
    <m/>
    <s v="Yes"/>
    <s v="Overhead"/>
    <x v="0"/>
    <m/>
    <m/>
    <s v="C642"/>
    <s v="     "/>
    <s v="Non-HFTD"/>
    <x v="0"/>
    <m/>
    <m/>
    <m/>
    <m/>
    <m/>
    <m/>
    <m/>
    <m/>
    <m/>
    <x v="0"/>
    <m/>
    <m/>
    <m/>
    <m/>
    <s v="No"/>
    <m/>
    <m/>
    <m/>
    <m/>
    <m/>
    <m/>
    <m/>
    <s v="N"/>
    <s v="N"/>
    <m/>
    <m/>
    <s v="     "/>
    <m/>
    <m/>
    <m/>
    <m/>
    <m/>
    <m/>
    <m/>
    <m/>
    <m/>
    <m/>
    <m/>
    <m/>
    <m/>
    <m/>
    <m/>
    <m/>
    <m/>
    <m/>
    <m/>
  </r>
  <r>
    <s v="20150288"/>
    <s v="     "/>
    <n v="42234"/>
    <s v="8/18"/>
    <x v="1"/>
    <n v="0.85833333333333328"/>
    <s v="34"/>
    <n v="3"/>
    <s v="8"/>
    <x v="2"/>
    <n v="42234"/>
    <n v="0.85833333333333328"/>
    <s v="AWAITING CRW"/>
    <s v="     "/>
    <m/>
    <m/>
    <s v="N"/>
    <x v="0"/>
    <s v="1291207"/>
    <s v="15-0055958"/>
    <m/>
    <m/>
    <n v="110583717"/>
    <m/>
    <s v="     "/>
    <x v="1"/>
    <s v="PG&amp;E"/>
    <m/>
    <s v="Vegetation"/>
    <m/>
    <s v="D"/>
    <m/>
    <s v="&lt;0.25"/>
    <s v="Square Feet: ; Acreage: "/>
    <s v="Contact - 3rd Party"/>
    <s v="33.d. Vehicle contact"/>
    <s v="Contact - 3rd Party"/>
    <s v="All types of equipment / facility failure"/>
    <s v="Contact - Vehicle"/>
    <m/>
    <s v="Contact - Vehicle"/>
    <s v="Pole"/>
    <s v="Line to Ground,Force Out"/>
    <s v="0"/>
    <s v="Overhead"/>
    <x v="3"/>
    <s v="Conductor"/>
    <m/>
    <s v="3 LOC HIDDEN VALLEY  ; OLD AUBURN RD 1"/>
    <s v="     "/>
    <s v="Non-HFTD"/>
    <x v="0"/>
    <n v="330"/>
    <m/>
    <n v="39.201999999999998"/>
    <n v="-121.078"/>
    <s v="Nevada"/>
    <s v="GRASS-VALLEY-1103"/>
    <s v="152031103"/>
    <n v="12000"/>
    <s v="GRASS VALLEY 110358498"/>
    <x v="0"/>
    <s v="CO. &amp; CDF"/>
    <s v="Conifer Forest"/>
    <m/>
    <m/>
    <s v="No"/>
    <m/>
    <m/>
    <m/>
    <m/>
    <m/>
    <m/>
    <m/>
    <s v="N"/>
    <s v="N"/>
    <m/>
    <m/>
    <s v="     "/>
    <m/>
    <m/>
    <m/>
    <m/>
    <m/>
    <m/>
    <m/>
    <m/>
    <m/>
    <m/>
    <m/>
    <m/>
    <m/>
    <m/>
    <m/>
    <m/>
    <m/>
    <m/>
    <m/>
  </r>
  <r>
    <s v="20150287"/>
    <s v="     "/>
    <n v="42234"/>
    <s v="8/18"/>
    <x v="1"/>
    <n v="0.33541666666666664"/>
    <s v="34"/>
    <n v="3"/>
    <s v="8"/>
    <x v="2"/>
    <m/>
    <m/>
    <s v="replaced secondary connection at pole from OD Bank"/>
    <s v="     "/>
    <m/>
    <m/>
    <s v="N"/>
    <x v="0"/>
    <m/>
    <m/>
    <m/>
    <m/>
    <m/>
    <m/>
    <s v="     "/>
    <x v="1"/>
    <s v="PG&amp;E"/>
    <m/>
    <s v="Vegetation"/>
    <m/>
    <s v="D"/>
    <m/>
    <s v="&lt;0.25"/>
    <s v="Square Feet: ; Acreage: "/>
    <s v="Equipment - PG&amp;E"/>
    <s v="34.o. Other"/>
    <s v="Equipment - PG&amp;E"/>
    <s v="All types of equipment / facility failure"/>
    <m/>
    <m/>
    <m/>
    <m/>
    <m/>
    <s v="0"/>
    <s v="Overhead"/>
    <x v="1"/>
    <s v="Unknown"/>
    <m/>
    <s v="at base of pole across from 3838 Hill rd Lakeport"/>
    <s v="     "/>
    <s v="Non-HFTD"/>
    <x v="0"/>
    <n v="175"/>
    <m/>
    <n v="39.0867"/>
    <n v="-122.92400000000001"/>
    <s v="Lake"/>
    <s v="HARTLEY-1102"/>
    <s v="43211102"/>
    <m/>
    <s v="N/A"/>
    <x v="0"/>
    <s v="Cal Fire Dept"/>
    <s v="Herbaceous"/>
    <m/>
    <m/>
    <s v="No"/>
    <m/>
    <m/>
    <m/>
    <m/>
    <m/>
    <m/>
    <m/>
    <s v="N"/>
    <s v="N"/>
    <m/>
    <m/>
    <s v="     "/>
    <m/>
    <m/>
    <m/>
    <m/>
    <m/>
    <m/>
    <m/>
    <m/>
    <m/>
    <m/>
    <m/>
    <m/>
    <m/>
    <m/>
    <m/>
    <m/>
    <m/>
    <m/>
    <m/>
  </r>
  <r>
    <s v="20160247"/>
    <s v="     "/>
    <n v="42600"/>
    <s v="8/18"/>
    <x v="1"/>
    <n v="0.7583333333333333"/>
    <s v="34"/>
    <n v="3"/>
    <s v="8"/>
    <x v="6"/>
    <m/>
    <m/>
    <s v="0"/>
    <s v="     "/>
    <m/>
    <m/>
    <s v="N"/>
    <x v="0"/>
    <s v="1528648"/>
    <m/>
    <m/>
    <m/>
    <m/>
    <m/>
    <s v="     "/>
    <x v="1"/>
    <s v="PG&amp;E"/>
    <m/>
    <s v="Vegetation"/>
    <m/>
    <s v="D"/>
    <m/>
    <s v="&lt;3 meters of linear travel"/>
    <s v="Square Feet: ; Acreage: "/>
    <s v="Equipment - PG&amp;E"/>
    <s v="34.c. Fuse damage or failure"/>
    <s v="Equipment - PG&amp;E"/>
    <s v="All types of equipment / facility failure"/>
    <s v="Fuse"/>
    <s v="Fuse"/>
    <m/>
    <m/>
    <m/>
    <s v="PACIFIC BELL"/>
    <s v="Overhead"/>
    <x v="1"/>
    <s v="Fuse"/>
    <m/>
    <s v="100935109"/>
    <s v="     "/>
    <s v="Non-HFTD"/>
    <x v="0"/>
    <m/>
    <m/>
    <n v="37.595599999999997"/>
    <n v="-122.086"/>
    <s v="Alameda"/>
    <s v="DUMBARTON-1106"/>
    <s v="14471106"/>
    <m/>
    <s v="N/A"/>
    <x v="0"/>
    <s v="union city fd"/>
    <s v="Urban"/>
    <m/>
    <m/>
    <s v="No"/>
    <m/>
    <m/>
    <m/>
    <m/>
    <m/>
    <m/>
    <m/>
    <s v="N"/>
    <s v="N"/>
    <m/>
    <m/>
    <s v="     "/>
    <m/>
    <m/>
    <m/>
    <m/>
    <m/>
    <m/>
    <m/>
    <m/>
    <m/>
    <m/>
    <m/>
    <m/>
    <m/>
    <m/>
    <m/>
    <m/>
    <m/>
    <m/>
    <m/>
  </r>
  <r>
    <s v="20160248"/>
    <s v="     "/>
    <n v="42600"/>
    <s v="8/18"/>
    <x v="1"/>
    <n v="0.77500000000000002"/>
    <s v="34"/>
    <n v="3"/>
    <s v="8"/>
    <x v="6"/>
    <m/>
    <m/>
    <s v="crew to replace two units on cap bank same as OIS 1528663"/>
    <s v="     "/>
    <m/>
    <m/>
    <s v="N"/>
    <x v="0"/>
    <s v="1528658"/>
    <m/>
    <m/>
    <m/>
    <m/>
    <m/>
    <s v="     "/>
    <x v="1"/>
    <s v="PG&amp;E"/>
    <m/>
    <s v="Vegetation"/>
    <m/>
    <s v="D"/>
    <m/>
    <s v="&lt;3 meters of linear travel"/>
    <s v="Square Feet: ; Acreage: "/>
    <s v="Equipment - PG&amp;E"/>
    <s v="34.a. Capacitor bank damage or failure"/>
    <s v="Equipment - PG&amp;E"/>
    <s v="All types of equipment / facility failure"/>
    <s v="Capacitor Bank"/>
    <s v="Capacitor Bank"/>
    <m/>
    <m/>
    <m/>
    <m/>
    <s v="Overhead"/>
    <x v="3"/>
    <s v="Capacitor Bank"/>
    <m/>
    <s v="103553473"/>
    <s v="     "/>
    <s v="Non-HFTD"/>
    <x v="0"/>
    <m/>
    <m/>
    <n v="36.970100000000002"/>
    <n v="-121.54600000000001"/>
    <s v="Santa Clara"/>
    <s v="LLAGAS-2104"/>
    <s v="83182104"/>
    <n v="21000"/>
    <m/>
    <x v="0"/>
    <s v="Santa Clara county fire"/>
    <s v="Barren/Other"/>
    <m/>
    <m/>
    <s v="No"/>
    <m/>
    <m/>
    <m/>
    <m/>
    <m/>
    <m/>
    <m/>
    <s v="N"/>
    <s v="N"/>
    <m/>
    <m/>
    <s v="     "/>
    <m/>
    <m/>
    <m/>
    <m/>
    <m/>
    <m/>
    <m/>
    <m/>
    <m/>
    <m/>
    <m/>
    <m/>
    <m/>
    <m/>
    <m/>
    <m/>
    <m/>
    <m/>
    <m/>
  </r>
  <r>
    <s v="SAP201614207"/>
    <s v="     "/>
    <n v="42600"/>
    <s v="8/18"/>
    <x v="1"/>
    <m/>
    <s v="34"/>
    <n v="3"/>
    <s v="8"/>
    <x v="6"/>
    <n v="42598"/>
    <m/>
    <s v="Pole replaced due to pole fire"/>
    <s v="     "/>
    <s v="SAP"/>
    <n v="44580"/>
    <s v="Y"/>
    <x v="0"/>
    <s v="1527508"/>
    <s v="16-0057742"/>
    <m/>
    <s v="T003753005"/>
    <n v="111882194"/>
    <m/>
    <s v="     "/>
    <x v="0"/>
    <s v="PG&amp;E"/>
    <m/>
    <m/>
    <m/>
    <s v="D"/>
    <m/>
    <s v="Structure-PG&amp;E only"/>
    <m/>
    <s v="Equipment - PG&amp;E"/>
    <s v="34.a. Capacitor bank damage or failure"/>
    <s v="Equipment - PG&amp;E"/>
    <s v="Capacitor bank failure"/>
    <s v="Capacitor bank failure"/>
    <s v="Pole"/>
    <m/>
    <m/>
    <s v="Force Out"/>
    <s v="No"/>
    <s v="Overhead"/>
    <x v="0"/>
    <s v="Pole"/>
    <m/>
    <s v="103191757"/>
    <s v="     "/>
    <s v="Non-HFTD"/>
    <x v="0"/>
    <m/>
    <m/>
    <n v="37.908299999999997"/>
    <n v="-121.27500000000001"/>
    <s v="San Joaquin"/>
    <s v="WEBER-1101"/>
    <m/>
    <m/>
    <s v="WEBER 110170700"/>
    <x v="0"/>
    <m/>
    <m/>
    <m/>
    <m/>
    <s v="No"/>
    <m/>
    <m/>
    <m/>
    <m/>
    <m/>
    <m/>
    <m/>
    <s v="N"/>
    <s v="N"/>
    <m/>
    <m/>
    <s v="     "/>
    <m/>
    <m/>
    <m/>
    <m/>
    <m/>
    <m/>
    <m/>
    <m/>
    <m/>
    <m/>
    <m/>
    <m/>
    <m/>
    <m/>
    <m/>
    <m/>
    <m/>
    <m/>
    <m/>
  </r>
  <r>
    <s v="20160246"/>
    <s v="     "/>
    <n v="42600"/>
    <s v="8/18"/>
    <x v="1"/>
    <n v="0.64027777777777772"/>
    <s v="34"/>
    <n v="3"/>
    <s v="8"/>
    <x v="6"/>
    <n v="42600"/>
    <n v="0.64027777777777772"/>
    <s v="F3TAAO9 FOUND A BIRD AT THE BASE OF POLE, FOUND OPEN JUMPER ON CENTER PHASE AND FLASHED BUSHING MOUNT CUTOUTS, MADE EC TAG AND CALLED FOR A CREW"/>
    <s v="     "/>
    <m/>
    <m/>
    <s v="N"/>
    <x v="0"/>
    <s v="1528549"/>
    <m/>
    <m/>
    <m/>
    <m/>
    <m/>
    <s v="     "/>
    <x v="1"/>
    <s v="PG&amp;E"/>
    <m/>
    <s v="Vegetation"/>
    <m/>
    <s v="D"/>
    <m/>
    <s v="&lt;3 meters of linear travel"/>
    <s v="Square Feet: ; Acreage: "/>
    <s v="Contact - Animal - Bird"/>
    <s v="33.b. Animal contact"/>
    <s v="Contact - Bird"/>
    <s v="All types of equipment / facility failure"/>
    <s v="Contact - Animal"/>
    <m/>
    <s v="Contact - Animal"/>
    <s v="Conductor"/>
    <m/>
    <s v="VERIZON CALIFORNIA I"/>
    <s v="Overhead"/>
    <x v="1"/>
    <s v="Conductor"/>
    <m/>
    <s v="100826791"/>
    <s v="     "/>
    <s v="Non-HFTD"/>
    <x v="0"/>
    <m/>
    <m/>
    <n v="36.618699999999997"/>
    <n v="-119.444"/>
    <s v="Fresno"/>
    <s v="WAHTOKE-1110"/>
    <s v="254531110"/>
    <m/>
    <s v="N/A"/>
    <x v="0"/>
    <s v="N.A."/>
    <s v="Agriculture"/>
    <m/>
    <m/>
    <s v="No"/>
    <m/>
    <m/>
    <m/>
    <m/>
    <m/>
    <m/>
    <m/>
    <s v="N"/>
    <s v="N"/>
    <m/>
    <m/>
    <s v="     "/>
    <m/>
    <m/>
    <m/>
    <m/>
    <m/>
    <m/>
    <m/>
    <m/>
    <m/>
    <m/>
    <m/>
    <m/>
    <m/>
    <m/>
    <m/>
    <m/>
    <m/>
    <m/>
    <m/>
  </r>
  <r>
    <s v="20170288"/>
    <s v="     "/>
    <n v="42965"/>
    <s v="8/18"/>
    <x v="1"/>
    <n v="0.71458333333333335"/>
    <s v="33"/>
    <n v="3"/>
    <s v="8"/>
    <x v="0"/>
    <n v="42965"/>
    <m/>
    <s v="wire down crew to repair"/>
    <s v="     "/>
    <m/>
    <m/>
    <s v="N"/>
    <x v="0"/>
    <s v="1854939"/>
    <s v="17-0071393"/>
    <m/>
    <m/>
    <m/>
    <m/>
    <s v="     "/>
    <x v="1"/>
    <s v="PG&amp;E"/>
    <m/>
    <s v="Vegetation"/>
    <m/>
    <s v="D"/>
    <m/>
    <s v="&lt;3 meters of linear travel"/>
    <s v="Square Feet: ; Acreage: "/>
    <s v="Equipment - PG&amp;E"/>
    <s v="34.o. Other"/>
    <s v="Equipment - PG&amp;E"/>
    <s v="All types of equipment / facility failure"/>
    <m/>
    <m/>
    <m/>
    <m/>
    <s v="Line to Ground,Line to Line"/>
    <s v="VERIZON CALIFORNIA"/>
    <s v="Overhead"/>
    <x v="3"/>
    <s v="Conductor"/>
    <m/>
    <s v="100608897"/>
    <s v="     "/>
    <s v="Non-HFTD"/>
    <x v="0"/>
    <n v="553"/>
    <m/>
    <n v="37.092100000000002"/>
    <n v="-121.669"/>
    <s v="Santa Clara"/>
    <s v="MORGAN-HILL-2105"/>
    <s v="83242105"/>
    <n v="21000"/>
    <s v="MORGAN HILL 2105CB"/>
    <x v="1"/>
    <s v="Unknown"/>
    <s v="Herbaceous"/>
    <m/>
    <m/>
    <s v="No"/>
    <m/>
    <m/>
    <m/>
    <m/>
    <m/>
    <m/>
    <m/>
    <s v="N"/>
    <s v="N"/>
    <m/>
    <m/>
    <s v="     "/>
    <m/>
    <m/>
    <m/>
    <m/>
    <m/>
    <m/>
    <m/>
    <m/>
    <m/>
    <m/>
    <m/>
    <m/>
    <m/>
    <m/>
    <m/>
    <m/>
    <m/>
    <m/>
    <m/>
  </r>
  <r>
    <s v="MIA20188082"/>
    <s v="     "/>
    <n v="43330"/>
    <s v="8/18"/>
    <x v="1"/>
    <n v="0.30609953703703702"/>
    <s v="33"/>
    <n v="3"/>
    <s v="8"/>
    <x v="1"/>
    <n v="43330"/>
    <n v="0.30555555555555558"/>
    <s v="FAS states cause of customer equipment being damaged and elec fires occurring was due to a bad installation of a transformer and pole the day before."/>
    <s v="     "/>
    <s v="FAS"/>
    <n v="44250"/>
    <s v="Y"/>
    <x v="0"/>
    <s v="157475"/>
    <s v="N/A"/>
    <m/>
    <s v="T004394442"/>
    <m/>
    <m/>
    <s v="     "/>
    <x v="1"/>
    <s v="PG&amp;E"/>
    <m/>
    <m/>
    <m/>
    <s v="D"/>
    <m/>
    <s v="Unknown"/>
    <m/>
    <s v="Equipment - PG&amp;E"/>
    <s v="34.n. Transformer damage or failure"/>
    <s v="Equipment - PG&amp;E"/>
    <s v="All types of equipment / facility failure"/>
    <s v="Transformer failure"/>
    <s v="Transformer"/>
    <m/>
    <m/>
    <m/>
    <s v="Yes"/>
    <s v="Overhead"/>
    <x v="0"/>
    <m/>
    <m/>
    <s v="3.16E+11"/>
    <s v="     "/>
    <s v="Non-HFTD"/>
    <x v="0"/>
    <m/>
    <m/>
    <n v="37.318300000000001"/>
    <n v="-121.994"/>
    <s v="Santa Clara"/>
    <s v="SARATOGA-1114"/>
    <s v="83371114"/>
    <n v="11000"/>
    <m/>
    <x v="0"/>
    <s v="San Jose Fire Department"/>
    <s v="Urban"/>
    <m/>
    <m/>
    <s v="No"/>
    <m/>
    <m/>
    <m/>
    <m/>
    <m/>
    <m/>
    <m/>
    <s v="N"/>
    <s v="N"/>
    <m/>
    <m/>
    <s v="     "/>
    <m/>
    <m/>
    <m/>
    <m/>
    <m/>
    <m/>
    <m/>
    <m/>
    <m/>
    <m/>
    <m/>
    <m/>
    <m/>
    <m/>
    <m/>
    <m/>
    <m/>
    <m/>
    <m/>
  </r>
  <r>
    <s v="20180684"/>
    <s v="     "/>
    <n v="43330"/>
    <s v="8/18"/>
    <x v="1"/>
    <m/>
    <s v="33"/>
    <n v="3"/>
    <s v="8"/>
    <x v="1"/>
    <m/>
    <m/>
    <s v="flashed insulator"/>
    <s v="     "/>
    <s v="Charles"/>
    <m/>
    <s v="N"/>
    <x v="0"/>
    <m/>
    <m/>
    <s v="INT-11294"/>
    <m/>
    <m/>
    <m/>
    <s v="     "/>
    <x v="1"/>
    <s v="PG&amp;E"/>
    <m/>
    <m/>
    <m/>
    <s v="T"/>
    <m/>
    <s v="Unknown"/>
    <m/>
    <s v="Equipment - PG&amp;E"/>
    <s v="34.g. Insulator and brushing damage or failure"/>
    <s v="Equipment - PG&amp;E"/>
    <s v="All types of equipment / facility failure"/>
    <s v="Insulator"/>
    <s v="Insulator"/>
    <m/>
    <m/>
    <m/>
    <m/>
    <m/>
    <x v="4"/>
    <s v="Insulator"/>
    <m/>
    <m/>
    <s v="     "/>
    <s v="Non-HFTD"/>
    <x v="0"/>
    <m/>
    <m/>
    <n v="38.4026"/>
    <n v="-121.96299999999999"/>
    <s v="Solano"/>
    <s v="VACA-SUISUN-JAMESON"/>
    <s v="ETL.4080"/>
    <n v="115000"/>
    <s v="N/A"/>
    <x v="0"/>
    <m/>
    <s v="Urban"/>
    <m/>
    <m/>
    <s v="No"/>
    <m/>
    <m/>
    <m/>
    <m/>
    <m/>
    <m/>
    <m/>
    <s v="N"/>
    <s v="N"/>
    <m/>
    <m/>
    <s v="     "/>
    <m/>
    <m/>
    <m/>
    <m/>
    <m/>
    <m/>
    <m/>
    <m/>
    <m/>
    <m/>
    <m/>
    <m/>
    <m/>
    <m/>
    <m/>
    <m/>
    <m/>
    <m/>
    <m/>
  </r>
  <r>
    <s v="20190875"/>
    <s v="     "/>
    <n v="43695"/>
    <s v="8/18"/>
    <x v="1"/>
    <m/>
    <s v="34"/>
    <n v="3"/>
    <s v="8"/>
    <x v="3"/>
    <n v="43695"/>
    <m/>
    <s v="Wire down, broken conductor"/>
    <s v="     "/>
    <s v="FAS"/>
    <m/>
    <s v="N"/>
    <x v="0"/>
    <s v="521828"/>
    <s v="19-0089229"/>
    <m/>
    <s v="T004729994"/>
    <n v="117775148"/>
    <m/>
    <s v="     "/>
    <x v="1"/>
    <s v="PG&amp;E"/>
    <m/>
    <m/>
    <m/>
    <s v="D"/>
    <m/>
    <s v="&lt;0.25"/>
    <s v="500' staright line"/>
    <s v="Equipment - PG&amp;E"/>
    <s v="34.b. Conductor damage or failure"/>
    <s v="Equipment - PG&amp;E"/>
    <s v="All types of equipment / facility failure"/>
    <s v="Conductor failure-all"/>
    <s v="Conductor - Primary"/>
    <m/>
    <m/>
    <s v="Line to Ground"/>
    <m/>
    <s v="Overhead"/>
    <x v="3"/>
    <s v="Conductor - Primary"/>
    <m/>
    <s v="182811103"/>
    <s v="     "/>
    <s v="Non-HFTD"/>
    <x v="0"/>
    <m/>
    <m/>
    <n v="34.871299999999998"/>
    <n v="-120.262"/>
    <s v="SANTA BARBARA"/>
    <s v="SISQUOC-1103"/>
    <m/>
    <m/>
    <s v="SISQUOC 1103M14"/>
    <x v="1"/>
    <s v="Santa Barbara County FD"/>
    <s v="Barren/Other"/>
    <m/>
    <m/>
    <s v="No"/>
    <m/>
    <m/>
    <m/>
    <m/>
    <m/>
    <m/>
    <m/>
    <s v="N"/>
    <s v="N"/>
    <m/>
    <m/>
    <s v="     "/>
    <m/>
    <m/>
    <m/>
    <m/>
    <m/>
    <m/>
    <m/>
    <m/>
    <m/>
    <m/>
    <m/>
    <m/>
    <m/>
    <m/>
    <m/>
    <m/>
    <m/>
    <m/>
    <m/>
  </r>
  <r>
    <s v="20190873"/>
    <s v="     "/>
    <n v="43695"/>
    <s v="8/18"/>
    <x v="1"/>
    <m/>
    <s v="34"/>
    <n v="3"/>
    <s v="8"/>
    <x v="3"/>
    <n v="43695"/>
    <n v="0.34513888888888888"/>
    <s v="Jumper burned open"/>
    <s v="     "/>
    <s v="FAS"/>
    <m/>
    <s v="N"/>
    <x v="0"/>
    <s v="521646"/>
    <s v="19-0089197"/>
    <m/>
    <s v="T004729803"/>
    <n v="0"/>
    <m/>
    <s v="     "/>
    <x v="1"/>
    <s v="PG&amp;E"/>
    <m/>
    <m/>
    <m/>
    <s v="D"/>
    <m/>
    <s v="&lt;0.25"/>
    <m/>
    <s v="Equipment - PG&amp;E"/>
    <s v="34.b. Conductor damage or failure"/>
    <s v="Equipment - PG&amp;E"/>
    <s v="All types of equipment / facility failure"/>
    <s v="Conductor failure-all"/>
    <s v="Jumper"/>
    <m/>
    <m/>
    <s v="Line to Ground,Force Out"/>
    <m/>
    <s v="Overhead"/>
    <x v="3"/>
    <s v="Jumper"/>
    <s v="Jumper"/>
    <s v="R9547"/>
    <s v="     "/>
    <s v="Non-HFTD"/>
    <x v="0"/>
    <m/>
    <m/>
    <n v="36.732900000000001"/>
    <n v="-119.69199999999999"/>
    <s v="FRESNO"/>
    <s v="MALAGA-1110"/>
    <m/>
    <m/>
    <s v="MALAGA 1110R9547"/>
    <x v="0"/>
    <s v="Unknown"/>
    <s v="Urban"/>
    <m/>
    <m/>
    <s v="No"/>
    <m/>
    <m/>
    <m/>
    <m/>
    <m/>
    <m/>
    <m/>
    <s v="N"/>
    <s v="N"/>
    <m/>
    <m/>
    <s v="     "/>
    <m/>
    <m/>
    <m/>
    <m/>
    <m/>
    <m/>
    <m/>
    <m/>
    <m/>
    <m/>
    <m/>
    <m/>
    <m/>
    <m/>
    <m/>
    <m/>
    <m/>
    <m/>
    <m/>
  </r>
  <r>
    <s v="20201056"/>
    <s v="     "/>
    <n v="44061"/>
    <s v="8/18"/>
    <x v="1"/>
    <n v="0.45833333333333331"/>
    <s v="34"/>
    <n v="3"/>
    <s v="8"/>
    <x v="4"/>
    <n v="44061"/>
    <n v="0.45763888888888887"/>
    <s v="On August 18, 2020 at 1118 hours, a PG&amp;E Troubleman patrolled the East Marysville 1108 12kV Distribution Circuit number 152331108, near Highway 20 and Kibbe Road in Marysville. He observed a P/T from capacitor bank C662 failed, which resulted in a grass fire. Initial analysis indicates the blown capacitor bank and ignition, were caused by lightning . The Browns Valley Fire Department responded to and extinguished the fire. The line was returned to service on August 18, 2020. This information is preliminary."/>
    <s v="     "/>
    <s v="FAS"/>
    <m/>
    <s v="N"/>
    <x v="0"/>
    <s v="1019211"/>
    <m/>
    <m/>
    <s v="T005047551, T005047537"/>
    <n v="119631515"/>
    <m/>
    <s v="     "/>
    <x v="1"/>
    <s v="PG&amp;E"/>
    <m/>
    <s v="Vegetation"/>
    <m/>
    <s v="D"/>
    <s v="D"/>
    <s v="&lt;0.25"/>
    <m/>
    <s v="Weather - Lightning"/>
    <s v="34.a. Capacitor bank damage or failure"/>
    <s v="Weather"/>
    <s v="All types of equipment / facility failure"/>
    <s v="Capacitor bank failure"/>
    <m/>
    <m/>
    <m/>
    <m/>
    <m/>
    <s v="Overhead"/>
    <x v="3"/>
    <s v="Capacitor Bank"/>
    <s v="Capacitor Bank"/>
    <s v="Circuit ID: 152331108, SAP ID: 41154781"/>
    <s v="     "/>
    <s v="Non-HFTD"/>
    <x v="0"/>
    <m/>
    <m/>
    <n v="39.212499999999999"/>
    <n v="-121.479"/>
    <s v="Yuba"/>
    <s v="EAST-MARYSVILLE-1108"/>
    <m/>
    <n v="12000"/>
    <m/>
    <x v="0"/>
    <s v="Browns Valley FD"/>
    <s v="Herbaceous"/>
    <m/>
    <m/>
    <s v="No"/>
    <m/>
    <m/>
    <m/>
    <m/>
    <m/>
    <m/>
    <m/>
    <s v="N"/>
    <s v="N"/>
    <m/>
    <m/>
    <s v="     "/>
    <m/>
    <m/>
    <m/>
    <m/>
    <m/>
    <m/>
    <m/>
    <m/>
    <m/>
    <m/>
    <m/>
    <m/>
    <m/>
    <m/>
    <m/>
    <m/>
    <m/>
    <m/>
    <m/>
  </r>
  <r>
    <s v="20201059"/>
    <s v="     "/>
    <n v="44061"/>
    <s v="8/18"/>
    <x v="1"/>
    <n v="0.76666666666666672"/>
    <s v="34"/>
    <n v="3"/>
    <s v="8"/>
    <x v="4"/>
    <n v="44061"/>
    <n v="0.76597222222222228"/>
    <s v="On August 18, 2020 at 1824 hours, a PG&amp;E troubleman was dispatched to the Country Club 1106 Distribution Circuit on West Euclid Ave in Stockton and observed a secondary overhead equipment failure. Initial analysis indicates PG&amp;E equipment failure caused the ignition. The responding troubleman found a burned connector from transformer to open wire secondary failed causing the transformer conductor to separate from connector, resulting in an ignition that reportedly occurred on the 16th of August likely due to the equipment failure. The ensuing fire was 3 meters - 0.25 acre in size and was extinguished by Stockton Fire Department. A PG&amp;E crew repaired all damaged assets on August 21, 2020. "/>
    <s v="     "/>
    <s v="FAS"/>
    <m/>
    <s v="N"/>
    <x v="0"/>
    <m/>
    <s v="20-0087037"/>
    <m/>
    <s v="T005048365"/>
    <n v="119639837"/>
    <m/>
    <s v="     "/>
    <x v="1"/>
    <s v="PG&amp;E"/>
    <m/>
    <s v="Vegetation"/>
    <m/>
    <s v="D"/>
    <s v="D"/>
    <s v="&lt;0.25"/>
    <m/>
    <s v="Equipment - PG&amp;E"/>
    <s v="34.m. Connection device damage or failure"/>
    <s v="Equipment - PG&amp;E"/>
    <s v="All types of equipment / facility failure"/>
    <s v="Splice/Clamp/Connector"/>
    <s v="Splice/Clamp/Connector"/>
    <m/>
    <m/>
    <s v="Open Circuit"/>
    <m/>
    <s v="Overhead"/>
    <x v="1"/>
    <s v="Splice/Clamp/Connector"/>
    <s v="Conductor"/>
    <s v="Circuit: 163121106"/>
    <s v="     "/>
    <s v="Non-HFTD"/>
    <x v="0"/>
    <m/>
    <m/>
    <n v="37.975200000000001"/>
    <n v="-121.325"/>
    <s v="San Joaquin"/>
    <s v="COUNTRY-CLUB-1106"/>
    <m/>
    <n v="12000"/>
    <s v="N/A"/>
    <x v="0"/>
    <s v="Stockton FD"/>
    <s v="Urban"/>
    <m/>
    <m/>
    <s v="No"/>
    <m/>
    <m/>
    <m/>
    <m/>
    <m/>
    <m/>
    <m/>
    <s v="N"/>
    <s v="N"/>
    <m/>
    <m/>
    <s v="     "/>
    <m/>
    <m/>
    <m/>
    <m/>
    <m/>
    <m/>
    <m/>
    <m/>
    <m/>
    <m/>
    <m/>
    <m/>
    <m/>
    <m/>
    <m/>
    <m/>
    <m/>
    <m/>
    <m/>
  </r>
  <r>
    <s v="SAP20202333"/>
    <s v="     "/>
    <n v="44061"/>
    <s v="8/18"/>
    <x v="1"/>
    <m/>
    <s v="34"/>
    <n v="3"/>
    <s v="8"/>
    <x v="4"/>
    <n v="44058"/>
    <m/>
    <s v="UNKNOWN 2 MI N OF 17894 W GALE, HURON; Lightning struck capacitor bank and pole causing pole fire that was extinguished by the PG&amp;E Tman"/>
    <s v="     "/>
    <s v="SAP"/>
    <n v="44580"/>
    <s v="Y"/>
    <x v="0"/>
    <s v="5889499"/>
    <s v="N/A"/>
    <m/>
    <s v="T005039698"/>
    <n v="119622392"/>
    <m/>
    <s v="     "/>
    <x v="0"/>
    <s v="PG&amp;E"/>
    <m/>
    <m/>
    <m/>
    <s v="D"/>
    <m/>
    <s v="Structure-PG&amp;E only"/>
    <m/>
    <s v="Weather - Lightning"/>
    <s v="39.a. All Other"/>
    <s v="Weather"/>
    <s v="Weather - Lightning"/>
    <s v="Weather - Lightning"/>
    <m/>
    <m/>
    <m/>
    <m/>
    <s v="No"/>
    <s v="Overhead"/>
    <x v="0"/>
    <s v="Pole"/>
    <m/>
    <s v="103370326"/>
    <s v="     "/>
    <s v="Non-HFTD"/>
    <x v="0"/>
    <m/>
    <m/>
    <n v="36.146799999999999"/>
    <n v="-120.121"/>
    <s v="Fresno"/>
    <s v="GATES-1105"/>
    <m/>
    <m/>
    <m/>
    <x v="0"/>
    <m/>
    <m/>
    <m/>
    <m/>
    <s v="No"/>
    <m/>
    <m/>
    <m/>
    <m/>
    <m/>
    <m/>
    <m/>
    <s v="N"/>
    <s v="N"/>
    <m/>
    <m/>
    <s v="     "/>
    <m/>
    <m/>
    <m/>
    <m/>
    <m/>
    <m/>
    <m/>
    <m/>
    <m/>
    <m/>
    <m/>
    <m/>
    <m/>
    <m/>
    <m/>
    <m/>
    <m/>
    <m/>
    <m/>
  </r>
  <r>
    <s v="20201053"/>
    <s v="     "/>
    <n v="44061"/>
    <s v="8/18"/>
    <x v="1"/>
    <n v="0.2638888888888889"/>
    <s v="34"/>
    <n v="3"/>
    <s v="8"/>
    <x v="4"/>
    <n v="44061"/>
    <n v="0.24513888888888888"/>
    <s v="On August 18, 2020 at 0653 hours, a PG&amp;E Troubleman patrolled the Carolands 0401 Distribution Circuit number 24060401, across from 548 Craig Road in Hillsborough. He observed a completely burned subsurface transformer. Initial analysis indicates the ignition was caused by an underground transformer failure. This incident was part of the August 14, 2020 heat storm event. The San Carlos Fire Department responded to and extinguished the fire. The 55-minute outage affected 334 customers. The line was returned to service on August 18, 2020. This ignition did not meet the reporting criteria, because it didn't burn material other than PG&amp;E assets, and the fire was not greater than one linear meter. This information is preliminary."/>
    <s v="     "/>
    <s v="FAS"/>
    <m/>
    <s v="N"/>
    <x v="0"/>
    <m/>
    <s v="20-0086519"/>
    <m/>
    <s v="T005046925, T005046917"/>
    <n v="119629662"/>
    <m/>
    <s v="     "/>
    <x v="0"/>
    <s v="PG&amp;E"/>
    <m/>
    <s v="Other"/>
    <m/>
    <s v="D"/>
    <s v="D"/>
    <s v="Structure-only"/>
    <m/>
    <s v="Equipment - PG&amp;E"/>
    <s v="34.n. Transformer damage or failure"/>
    <s v="Equipment - PG&amp;E"/>
    <s v="All types of equipment / facility failure"/>
    <s v="Transformer failure"/>
    <s v="Transformer"/>
    <m/>
    <m/>
    <s v="Force Out"/>
    <m/>
    <s v="Subsurface"/>
    <x v="3"/>
    <s v="Transformer"/>
    <s v="Transformer"/>
    <s v="Circuit ID: 024060401, SAP ID: 40101673"/>
    <s v="     "/>
    <s v="Non-HFTD"/>
    <x v="0"/>
    <m/>
    <m/>
    <n v="37.555300000000003"/>
    <n v="-122.373"/>
    <s v="San Mateo"/>
    <s v="CAROLANDS-0401"/>
    <m/>
    <n v="4000"/>
    <m/>
    <x v="0"/>
    <s v="San Carlos FD"/>
    <s v="Urban"/>
    <m/>
    <m/>
    <s v="No"/>
    <m/>
    <m/>
    <m/>
    <m/>
    <m/>
    <m/>
    <m/>
    <s v="N"/>
    <s v="N"/>
    <m/>
    <m/>
    <s v="     "/>
    <m/>
    <m/>
    <m/>
    <m/>
    <m/>
    <m/>
    <m/>
    <m/>
    <m/>
    <m/>
    <m/>
    <m/>
    <m/>
    <m/>
    <m/>
    <m/>
    <m/>
    <m/>
    <m/>
  </r>
  <r>
    <s v="20201055"/>
    <s v="     "/>
    <n v="44061"/>
    <s v="8/18"/>
    <x v="1"/>
    <n v="0.26805555555555555"/>
    <s v="34"/>
    <n v="3"/>
    <s v="8"/>
    <x v="4"/>
    <n v="44061"/>
    <n v="0.16041666666666668"/>
    <s v="On August 18, 2020 at 0736 hours, a PG&amp;E Troubleman patrolled the Suisun 1104 12kV Distribution Circuit number 062131104, near 2795 Elmhurst Circle in Fairfield. He observed a no good transformer on fire and a secondary breaker that keeps tripping. Initial analysis indicates the underground transformer failure was the cause of the ignition. The Fairfield Fire Department responded to and extinguished the fire. The 51-minute outage affected 3,342 customers. The line was returned to service on August 18, 2020. This ignition did not meet the reporting criteria, because the fire was not greater than one linear meter. This information is preliminary."/>
    <s v="     "/>
    <s v="FAS"/>
    <m/>
    <s v="N"/>
    <x v="0"/>
    <m/>
    <s v="20-0086496"/>
    <m/>
    <s v="T005046963, T005046931"/>
    <n v="119630104"/>
    <m/>
    <s v="     "/>
    <x v="0"/>
    <s v="PG&amp;E"/>
    <m/>
    <s v="Other"/>
    <m/>
    <s v="D"/>
    <s v="D"/>
    <s v="&lt;3 meters of linear travel"/>
    <m/>
    <s v="Equipment - PG&amp;E"/>
    <s v="34.n. Transformer damage or failure"/>
    <s v="Equipment - PG&amp;E"/>
    <s v="All types of equipment / facility failure"/>
    <s v="Transformer failure"/>
    <s v="Transformer"/>
    <m/>
    <m/>
    <s v="Line to Ground"/>
    <m/>
    <s v="Subsurface"/>
    <x v="3"/>
    <s v="Transformer"/>
    <s v="Transformer"/>
    <s v="Circuit ID: 062131104, SAP ID: 40208578"/>
    <s v="     "/>
    <s v="Non-HFTD"/>
    <x v="0"/>
    <m/>
    <m/>
    <n v="38.281100000000002"/>
    <n v="-122.03100000000001"/>
    <s v="Solano"/>
    <s v="SUISUN-1104"/>
    <m/>
    <n v="12000"/>
    <m/>
    <x v="0"/>
    <s v="Fairfield FD"/>
    <s v="Urban"/>
    <m/>
    <m/>
    <s v="No"/>
    <m/>
    <m/>
    <m/>
    <m/>
    <m/>
    <m/>
    <m/>
    <s v="N"/>
    <s v="N"/>
    <m/>
    <m/>
    <s v="     "/>
    <m/>
    <m/>
    <m/>
    <m/>
    <m/>
    <m/>
    <m/>
    <m/>
    <m/>
    <m/>
    <m/>
    <m/>
    <m/>
    <m/>
    <m/>
    <m/>
    <m/>
    <m/>
    <m/>
  </r>
  <r>
    <s v="20211265"/>
    <s v="     "/>
    <n v="44426"/>
    <s v="8/18"/>
    <x v="1"/>
    <n v="0.35"/>
    <s v="34"/>
    <n v="3"/>
    <s v="8"/>
    <x v="5"/>
    <n v="44426"/>
    <m/>
    <s v="Pole fire, likely caused be tracking at crossarm. Troubleman reports there was very heavy fog at the time of the incident. The ensuing fire was limited to PG&amp;E assets. This information is preliminary."/>
    <s v="     "/>
    <s v="FAS"/>
    <m/>
    <s v="N"/>
    <x v="0"/>
    <m/>
    <s v="21-0106174"/>
    <m/>
    <s v="T005371949"/>
    <n v="121916000"/>
    <m/>
    <s v="     "/>
    <x v="0"/>
    <s v="PG&amp;E"/>
    <m/>
    <s v="Other"/>
    <s v="PG&amp;E pole"/>
    <s v="D"/>
    <s v="D"/>
    <s v="Structure-PG&amp;E only"/>
    <s v="just pole burned up"/>
    <s v="Contamination"/>
    <s v="36.a. Contamination"/>
    <s v="Equipment - PG&amp;E"/>
    <s v="Contamination"/>
    <s v="Tracking"/>
    <m/>
    <m/>
    <m/>
    <s v="Force Out"/>
    <m/>
    <s v="Overhead"/>
    <x v="3"/>
    <s v="Pole"/>
    <s v="Pole,Crossarm, Conductor "/>
    <s v="101861829"/>
    <s v="     "/>
    <s v="Non-HFTD"/>
    <x v="0"/>
    <m/>
    <m/>
    <n v="34.893799999999999"/>
    <n v="-120.315"/>
    <s v="Santa Barbara"/>
    <s v="SISQUOC-1103"/>
    <m/>
    <n v="12000"/>
    <m/>
    <x v="0"/>
    <s v="Fire dept"/>
    <s v="Herbaceous"/>
    <s v="Grass fuel model"/>
    <m/>
    <s v="No"/>
    <m/>
    <m/>
    <m/>
    <m/>
    <m/>
    <m/>
    <m/>
    <s v="N"/>
    <s v="N"/>
    <m/>
    <m/>
    <s v="     "/>
    <m/>
    <m/>
    <m/>
    <m/>
    <m/>
    <m/>
    <m/>
    <m/>
    <m/>
    <m/>
    <m/>
    <m/>
    <m/>
    <m/>
    <m/>
    <m/>
    <m/>
    <m/>
    <m/>
  </r>
  <r>
    <s v="MIA20143079"/>
    <s v="     "/>
    <n v="41870"/>
    <s v="8/19"/>
    <x v="1"/>
    <n v="0.15545138888888888"/>
    <s v="34"/>
    <n v="3"/>
    <s v="8"/>
    <x v="7"/>
    <n v="41870"/>
    <n v="0.15486111111111112"/>
    <s v="L7SF: E/SIDE FLEETWOOD DR &amp; EVERGREEN / rear 2435 Olympic / 2970 CARLOW WAY in South San Francisco; splice (bump sleeve) failed in rear wire burned on ground; damaged two cars; fire"/>
    <s v="     "/>
    <s v="FAS"/>
    <n v="44264"/>
    <s v="Y"/>
    <x v="0"/>
    <s v="1068524"/>
    <s v="N/A"/>
    <m/>
    <s v="T003179552"/>
    <n v="108873027"/>
    <m/>
    <s v="     "/>
    <x v="0"/>
    <s v="PG&amp;E"/>
    <m/>
    <m/>
    <m/>
    <s v="D"/>
    <m/>
    <s v="Unknown"/>
    <m/>
    <s v="Equipment - PG&amp;E"/>
    <s v="34.m. Connection device damage or failure"/>
    <s v="Equipment - PG&amp;E"/>
    <s v="All types of equipment / facility failure"/>
    <s v="Splice/Clamp/Connector"/>
    <s v="Conductor"/>
    <m/>
    <m/>
    <m/>
    <s v="Yes"/>
    <s v="Overhead"/>
    <x v="0"/>
    <m/>
    <m/>
    <s v="100293030"/>
    <s v="     "/>
    <s v="Non-HFTD"/>
    <x v="0"/>
    <m/>
    <m/>
    <n v="37.632599999999996"/>
    <n v="-122.453"/>
    <s v="San Mateo"/>
    <s v="SNEATH-LANE-1102"/>
    <s v="22721102"/>
    <n v="11000"/>
    <m/>
    <x v="0"/>
    <m/>
    <s v="Urban"/>
    <m/>
    <m/>
    <s v="No"/>
    <m/>
    <m/>
    <m/>
    <m/>
    <m/>
    <m/>
    <m/>
    <s v="N"/>
    <s v="N"/>
    <m/>
    <m/>
    <s v="     "/>
    <m/>
    <m/>
    <m/>
    <m/>
    <m/>
    <m/>
    <m/>
    <m/>
    <m/>
    <m/>
    <m/>
    <m/>
    <m/>
    <m/>
    <m/>
    <m/>
    <m/>
    <m/>
    <m/>
  </r>
  <r>
    <s v="20140141"/>
    <s v="     "/>
    <n v="41870"/>
    <s v="8/19"/>
    <x v="1"/>
    <n v="0.87847222222222221"/>
    <s v="34"/>
    <n v="3"/>
    <s v="8"/>
    <x v="7"/>
    <n v="41870"/>
    <n v="0.87847222222222221"/>
    <s v="lrg oak tree fell into line wire down broken pole had to wai 4 crew to cut in flying bells to pick up"/>
    <s v="     "/>
    <m/>
    <m/>
    <s v="N"/>
    <x v="0"/>
    <s v="1069073"/>
    <s v="14-0051918"/>
    <m/>
    <m/>
    <n v="108874639"/>
    <m/>
    <s v="     "/>
    <x v="1"/>
    <s v="PG&amp;E"/>
    <m/>
    <s v="Vegetation"/>
    <m/>
    <s v="D"/>
    <m/>
    <s v="&lt;3 meters of linear travel"/>
    <s v="Square Feet: ; Acreage: 0.002"/>
    <s v="Vegetation"/>
    <s v="33.a. Veg. contact"/>
    <s v="Vegetation"/>
    <s v="All types of equipment / facility failure"/>
    <s v="Contact - Vegetation"/>
    <m/>
    <s v="Contact - Vegetation"/>
    <s v="Conductor"/>
    <s v="Line to Line"/>
    <s v=" "/>
    <s v="Overhead"/>
    <x v="3"/>
    <s v="Conductor"/>
    <m/>
    <s v="23111 ELMORE RD, GROVELAND"/>
    <s v="     "/>
    <s v="Non-HFTD"/>
    <x v="0"/>
    <n v="348"/>
    <m/>
    <n v="37.816499999999998"/>
    <n v="-120.13200000000001"/>
    <s v="Tuolumne"/>
    <s v="CURTIS-1703"/>
    <s v="163351703"/>
    <n v="17000"/>
    <s v="CURTIS 17039330"/>
    <x v="1"/>
    <s v="Groveland Fire"/>
    <s v="Conifer Forest"/>
    <m/>
    <m/>
    <s v="No"/>
    <m/>
    <m/>
    <m/>
    <m/>
    <m/>
    <m/>
    <m/>
    <s v="N"/>
    <s v="N"/>
    <m/>
    <m/>
    <s v="     "/>
    <s v="37.81650800"/>
    <s v="-120.13218200"/>
    <s v="Aug 21 2014 12:00AM"/>
    <s v="RootsFail"/>
    <s v="I found the tree that caused the outage, it was an over mature green multi stem Black oak that had uprooted and seperated away from the main stem of the tree. The tree fell through both the primaries and caused a small fire which did no damage to structures or life."/>
    <s v="OAKK"/>
    <s v="68"/>
    <s v="70"/>
    <s v="52"/>
    <s v="Moderate"/>
    <s v="None"/>
    <s v="N"/>
    <s v="1"/>
    <m/>
    <s v="Hillside"/>
    <s v="A"/>
    <s v="CrossArm"/>
    <s v="BareWire"/>
    <s v="3"/>
  </r>
  <r>
    <s v="SAP201420604"/>
    <s v="     "/>
    <n v="41870"/>
    <s v="8/19"/>
    <x v="1"/>
    <m/>
    <s v="34"/>
    <n v="3"/>
    <s v="8"/>
    <x v="7"/>
    <n v="41868"/>
    <m/>
    <s v="fire in vault burnt secondary cables; failed switch on transformer; T1019"/>
    <s v="     "/>
    <s v="SAP"/>
    <n v="44580"/>
    <s v="Y"/>
    <x v="0"/>
    <s v="1067564"/>
    <s v="14-0051404"/>
    <m/>
    <s v="T003178497"/>
    <n v="108871010"/>
    <m/>
    <s v="     "/>
    <x v="0"/>
    <s v="PG&amp;E"/>
    <m/>
    <m/>
    <m/>
    <s v="D"/>
    <m/>
    <s v="Structure-PG&amp;E only"/>
    <m/>
    <s v="Equipment - PG&amp;E"/>
    <s v="34.e. Switch damage or failure"/>
    <s v="Equipment - PG&amp;E"/>
    <s v="Switch failure"/>
    <s v="Switch failure"/>
    <s v="Transformer"/>
    <m/>
    <m/>
    <s v="None"/>
    <s v="No"/>
    <s v="Underground"/>
    <x v="0"/>
    <s v="Transformer"/>
    <m/>
    <s v="103365726"/>
    <s v="     "/>
    <s v="Non-HFTD"/>
    <x v="0"/>
    <m/>
    <m/>
    <n v="37.300800000000002"/>
    <n v="-120.48399999999999"/>
    <s v="Merced"/>
    <s v="MERCED-2102"/>
    <m/>
    <m/>
    <s v="N/A"/>
    <x v="0"/>
    <m/>
    <m/>
    <m/>
    <m/>
    <s v="No"/>
    <m/>
    <m/>
    <m/>
    <m/>
    <m/>
    <m/>
    <m/>
    <s v="N"/>
    <s v="N"/>
    <m/>
    <m/>
    <s v="     "/>
    <m/>
    <m/>
    <m/>
    <m/>
    <m/>
    <m/>
    <m/>
    <m/>
    <m/>
    <m/>
    <m/>
    <m/>
    <m/>
    <m/>
    <m/>
    <m/>
    <m/>
    <m/>
    <m/>
  </r>
  <r>
    <s v="20140140"/>
    <s v="     "/>
    <n v="41870"/>
    <s v="8/19"/>
    <x v="1"/>
    <n v="0.12916666666666668"/>
    <s v="34"/>
    <n v="3"/>
    <s v="8"/>
    <x v="7"/>
    <n v="41870"/>
    <n v="0.12916666666666668"/>
    <s v="splice failed in rear wire burned on ground"/>
    <s v="     "/>
    <m/>
    <m/>
    <s v="N"/>
    <x v="0"/>
    <s v="1068524"/>
    <s v="14-0051689"/>
    <m/>
    <m/>
    <n v="108873027"/>
    <m/>
    <s v="     "/>
    <x v="1"/>
    <s v="PG&amp;E"/>
    <m/>
    <s v="Other"/>
    <s v="Vehicle"/>
    <s v="D"/>
    <m/>
    <s v="Structure-only"/>
    <s v="Square Feet: ; Acreage: "/>
    <s v="Equipment - PG&amp;E"/>
    <s v="34.b. Conductor damage or failure"/>
    <s v="Equipment - PG&amp;E"/>
    <s v="All types of equipment / facility failure"/>
    <s v="Conductor"/>
    <s v="Conductor"/>
    <m/>
    <m/>
    <s v="Open Circuit,Line to Ground"/>
    <s v="AT&amp;T"/>
    <s v="Overhead"/>
    <x v="3"/>
    <s v="Conductor"/>
    <m/>
    <s v="100316145"/>
    <s v="     "/>
    <s v="Non-HFTD"/>
    <x v="0"/>
    <m/>
    <m/>
    <n v="37.632599999999996"/>
    <n v="-122.453"/>
    <s v="San Mateo"/>
    <s v="SNEATH-LANE-1102"/>
    <s v="22721102"/>
    <n v="12000"/>
    <s v="SNEATH LANE 110210287"/>
    <x v="0"/>
    <m/>
    <s v="Urban"/>
    <m/>
    <m/>
    <s v="No"/>
    <m/>
    <m/>
    <m/>
    <m/>
    <m/>
    <m/>
    <m/>
    <s v="N"/>
    <s v="N"/>
    <m/>
    <m/>
    <s v="     "/>
    <m/>
    <m/>
    <m/>
    <m/>
    <m/>
    <m/>
    <m/>
    <m/>
    <m/>
    <m/>
    <m/>
    <m/>
    <m/>
    <m/>
    <m/>
    <m/>
    <m/>
    <m/>
    <m/>
  </r>
  <r>
    <s v="20150292"/>
    <s v="     "/>
    <n v="42235"/>
    <s v="8/19"/>
    <x v="1"/>
    <n v="0.5708333333333333"/>
    <s v="34"/>
    <n v="3"/>
    <s v="8"/>
    <x v="2"/>
    <n v="42235"/>
    <n v="0.5493055555555556"/>
    <s v="Crews on site for repairs ."/>
    <s v="     "/>
    <m/>
    <m/>
    <s v="N"/>
    <x v="0"/>
    <s v="1291557"/>
    <s v="15-0056116"/>
    <m/>
    <m/>
    <n v="110585393"/>
    <m/>
    <s v="     "/>
    <x v="1"/>
    <s v="PG&amp;E"/>
    <m/>
    <s v="Vegetation"/>
    <m/>
    <s v="D"/>
    <m/>
    <s v="0.26-9.99"/>
    <s v="Square Feet: ; Acreage: "/>
    <s v="Contact - 3rd Party"/>
    <s v="33.d. Vehicle contact"/>
    <s v="Contact - 3rd Party"/>
    <s v="All types of equipment / facility failure"/>
    <s v="Contact - Vehicle"/>
    <m/>
    <s v="Contact - Vehicle"/>
    <s v="Pole"/>
    <s v="Open Circuit"/>
    <s v="PACIFIC BELL"/>
    <s v="Overhead"/>
    <x v="3"/>
    <s v="Conductor"/>
    <m/>
    <s v="102334306"/>
    <s v="     "/>
    <s v="Non-HFTD"/>
    <x v="0"/>
    <m/>
    <m/>
    <n v="37.7926"/>
    <n v="-120.77500000000001"/>
    <s v="Stanislaus"/>
    <s v="COTTLE-1701"/>
    <s v="163711701"/>
    <n v="17000"/>
    <s v="COTTLE 170194082"/>
    <x v="0"/>
    <s v="Stanislaus Consolidated fire ."/>
    <s v="Hardwood Woodland"/>
    <m/>
    <m/>
    <s v="No"/>
    <m/>
    <m/>
    <m/>
    <m/>
    <m/>
    <m/>
    <m/>
    <s v="N"/>
    <s v="N"/>
    <m/>
    <m/>
    <s v="     "/>
    <m/>
    <m/>
    <m/>
    <m/>
    <m/>
    <m/>
    <m/>
    <m/>
    <m/>
    <m/>
    <m/>
    <m/>
    <m/>
    <m/>
    <m/>
    <m/>
    <m/>
    <m/>
    <m/>
  </r>
  <r>
    <s v="20150290"/>
    <s v="     "/>
    <n v="42235"/>
    <s v="8/19"/>
    <x v="1"/>
    <n v="9.0277777777777776E-2"/>
    <s v="34"/>
    <n v="3"/>
    <s v="8"/>
    <x v="2"/>
    <n v="42235"/>
    <n v="9.0277777777777776E-2"/>
    <s v="0"/>
    <s v="     "/>
    <m/>
    <m/>
    <s v="N"/>
    <x v="0"/>
    <s v="1291269"/>
    <s v="15-0055976"/>
    <m/>
    <m/>
    <m/>
    <m/>
    <s v="     "/>
    <x v="1"/>
    <s v="PG&amp;E"/>
    <m/>
    <s v="Vegetation"/>
    <m/>
    <s v="D"/>
    <m/>
    <s v="0.26-9.99"/>
    <s v="Square Feet: ; Acreage: 1"/>
    <s v="Vegetation"/>
    <s v="33.a. Veg. contact"/>
    <s v="Vegetation"/>
    <s v="All types of equipment / facility failure"/>
    <s v="Contact - Vegetation"/>
    <m/>
    <s v="Contact - Vegetation"/>
    <s v="Conductor"/>
    <s v="Three Phase Fault"/>
    <s v="0"/>
    <s v="Overhead"/>
    <x v="3"/>
    <s v="Conductor"/>
    <m/>
    <s v="@ MTR # 1008056130"/>
    <s v="     "/>
    <s v="Non-HFTD"/>
    <x v="0"/>
    <n v="245"/>
    <m/>
    <n v="39.384799999999998"/>
    <n v="-122.551"/>
    <s v="Colusa"/>
    <s v="ELK-CREEK-1101"/>
    <s v="102781101"/>
    <n v="12000"/>
    <s v="ELK CREEK 11012002"/>
    <x v="1"/>
    <s v="STONYFORD FIRE DEPT"/>
    <s v="Hardwood Woodland"/>
    <m/>
    <m/>
    <s v="No"/>
    <m/>
    <m/>
    <m/>
    <m/>
    <m/>
    <m/>
    <m/>
    <s v="N"/>
    <s v="N"/>
    <m/>
    <m/>
    <s v="     "/>
    <s v="39.38483500"/>
    <s v="-122.55136200"/>
    <s v="Aug 19 2015 12:00AM"/>
    <s v="BranchFail"/>
    <s v="Over mature Valley Oak.  Failed at main crotch. 15 feet above ground._x000d__x000a_Approximate one acre fire at location.  Tall dry grass, poison oak.  One Liveoak tree burned at location. Sudden branch drop.  Included bark present and evidence of staining."/>
    <s v="OAKV"/>
    <s v="75"/>
    <s v="31"/>
    <s v="30"/>
    <s v="Slight"/>
    <s v="Slight"/>
    <s v="N"/>
    <s v="1"/>
    <m/>
    <s v="Valley"/>
    <s v="D"/>
    <s v="CrossArm"/>
    <s v="BareWire"/>
    <s v="9"/>
  </r>
  <r>
    <s v="SAP201517423"/>
    <s v="     "/>
    <n v="42235"/>
    <s v="8/19"/>
    <x v="1"/>
    <m/>
    <s v="34"/>
    <n v="3"/>
    <s v="8"/>
    <x v="2"/>
    <n v="42233"/>
    <m/>
    <s v="Veg fire caused by bird contact into line; blown transformer"/>
    <s v="     "/>
    <s v="SAP"/>
    <n v="44580"/>
    <s v="Y"/>
    <x v="0"/>
    <s v="5978395"/>
    <s v="N/A"/>
    <m/>
    <s v="T003467110"/>
    <n v="110581333"/>
    <m/>
    <s v="     "/>
    <x v="1"/>
    <s v="PG&amp;E"/>
    <m/>
    <m/>
    <m/>
    <s v="D"/>
    <m/>
    <s v="&lt;3 meters of linear travel"/>
    <m/>
    <s v="Contact - Animal - Bird"/>
    <s v="33.b. Animal contact"/>
    <s v="Contact - Bird"/>
    <s v="Animal contact"/>
    <s v="Animal contact"/>
    <m/>
    <s v="Animal contact"/>
    <s v="Transformer"/>
    <m/>
    <s v="Yes"/>
    <s v="Overhead"/>
    <x v="0"/>
    <s v="Transformer"/>
    <m/>
    <s v="100888562"/>
    <s v="     "/>
    <s v="Non-HFTD"/>
    <x v="0"/>
    <m/>
    <m/>
    <n v="36.721400000000003"/>
    <n v="-119.831"/>
    <s v="Fresno"/>
    <s v="WEST-FRESNO-1112"/>
    <m/>
    <m/>
    <m/>
    <x v="0"/>
    <s v="Fresno FD"/>
    <m/>
    <m/>
    <m/>
    <s v="No"/>
    <m/>
    <m/>
    <m/>
    <m/>
    <m/>
    <m/>
    <m/>
    <s v="N"/>
    <s v="N"/>
    <m/>
    <m/>
    <s v="     "/>
    <m/>
    <m/>
    <m/>
    <m/>
    <m/>
    <m/>
    <m/>
    <m/>
    <m/>
    <m/>
    <m/>
    <m/>
    <m/>
    <m/>
    <m/>
    <m/>
    <m/>
    <m/>
    <m/>
  </r>
  <r>
    <s v="20150289"/>
    <s v="     "/>
    <n v="42235"/>
    <s v="8/19"/>
    <x v="1"/>
    <n v="4.8611111111111112E-3"/>
    <s v="34"/>
    <n v="3"/>
    <s v="8"/>
    <x v="2"/>
    <n v="42235"/>
    <n v="4.8611111111111112E-3"/>
    <m/>
    <s v="     "/>
    <m/>
    <m/>
    <s v="N"/>
    <x v="0"/>
    <s v="1291256"/>
    <s v="15-0055968"/>
    <m/>
    <m/>
    <m/>
    <m/>
    <s v="     "/>
    <x v="1"/>
    <s v="PG&amp;E"/>
    <m/>
    <s v="Vegetation"/>
    <m/>
    <s v="D"/>
    <m/>
    <s v="&lt;0.25"/>
    <s v="Square Feet: 30 x 40; Acreage: "/>
    <s v="Equipment - PG&amp;E"/>
    <s v="34.a. Capacitor bank damage or failure"/>
    <s v="Equipment - PG&amp;E"/>
    <s v="All types of equipment / facility failure"/>
    <s v="Capacitor Bank"/>
    <s v="Capacitor Bank"/>
    <m/>
    <m/>
    <s v="Force Out"/>
    <m/>
    <s v="Overhead"/>
    <x v="3"/>
    <s v="Capacitor Bank"/>
    <m/>
    <m/>
    <s v="     "/>
    <s v="Non-HFTD"/>
    <x v="0"/>
    <n v="300"/>
    <m/>
    <n v="38.886200000000002"/>
    <n v="-121.074"/>
    <s v="Placer"/>
    <s v="FLINT-1101"/>
    <s v="152531101"/>
    <n v="12000"/>
    <s v="FLINT 1101CB"/>
    <x v="0"/>
    <m/>
    <s v="Urban"/>
    <m/>
    <m/>
    <s v="No"/>
    <m/>
    <m/>
    <m/>
    <m/>
    <m/>
    <m/>
    <m/>
    <s v="N"/>
    <s v="N"/>
    <m/>
    <m/>
    <s v="     "/>
    <m/>
    <m/>
    <m/>
    <m/>
    <m/>
    <m/>
    <m/>
    <m/>
    <m/>
    <m/>
    <m/>
    <m/>
    <m/>
    <m/>
    <m/>
    <m/>
    <m/>
    <m/>
    <m/>
  </r>
  <r>
    <s v="MIA20161488"/>
    <s v="     "/>
    <n v="42601"/>
    <s v="8/19"/>
    <x v="1"/>
    <n v="0.76061342592592596"/>
    <s v="34"/>
    <n v="3"/>
    <s v="8"/>
    <x v="6"/>
    <n v="42601"/>
    <n v="0.76041666666666663"/>
    <s v="L7SF: 20225 W KAMM AVE in Helm; transformer blackened and power out; FLD says &quot;HARD TO FIND. . WHAT TMAN FOUND IS 184K FLASHED 1 OF 3 BLOWN. STARTED A 6\ 6 FIRE&quot;"/>
    <s v="     "/>
    <s v="FAS"/>
    <n v="44250"/>
    <s v="Y"/>
    <x v="0"/>
    <s v="1529185"/>
    <s v="N/A"/>
    <m/>
    <s v="T003755091"/>
    <m/>
    <m/>
    <s v="     "/>
    <x v="1"/>
    <s v="PG&amp;E"/>
    <m/>
    <m/>
    <m/>
    <s v="D"/>
    <m/>
    <s v="&lt;3 meters of linear travel"/>
    <m/>
    <s v="Equipment - PG&amp;E"/>
    <s v="34.n. Transformer damage or failure"/>
    <s v="Equipment - PG&amp;E"/>
    <s v="All types of equipment / facility failure"/>
    <s v="Transformer failure"/>
    <s v="Transformer"/>
    <m/>
    <m/>
    <m/>
    <s v="No"/>
    <s v="Underground"/>
    <x v="0"/>
    <m/>
    <m/>
    <s v="T25483"/>
    <s v="     "/>
    <s v="Non-HFTD"/>
    <x v="0"/>
    <m/>
    <m/>
    <n v="36.53"/>
    <n v="-120.15600000000001"/>
    <s v="Fresno"/>
    <s v="STROUD-1101"/>
    <s v="253661101"/>
    <n v="11000"/>
    <m/>
    <x v="0"/>
    <m/>
    <s v="Agriculture"/>
    <m/>
    <m/>
    <s v="No"/>
    <m/>
    <m/>
    <m/>
    <m/>
    <m/>
    <m/>
    <m/>
    <s v="N"/>
    <s v="N"/>
    <m/>
    <m/>
    <s v="     "/>
    <m/>
    <m/>
    <m/>
    <m/>
    <m/>
    <m/>
    <m/>
    <m/>
    <m/>
    <m/>
    <m/>
    <m/>
    <m/>
    <m/>
    <m/>
    <m/>
    <m/>
    <m/>
    <m/>
  </r>
  <r>
    <s v="20170289"/>
    <s v="     "/>
    <n v="42966"/>
    <s v="8/19"/>
    <x v="1"/>
    <n v="0.47986111111111113"/>
    <s v="33"/>
    <n v="3"/>
    <s v="8"/>
    <x v="0"/>
    <n v="42966"/>
    <n v="0.35138888888888886"/>
    <m/>
    <s v="     "/>
    <m/>
    <m/>
    <s v="N"/>
    <x v="0"/>
    <s v="1855190"/>
    <s v="17-0071465"/>
    <m/>
    <m/>
    <n v="113172188"/>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2053834"/>
    <s v="     "/>
    <s v="Non-HFTD"/>
    <x v="0"/>
    <m/>
    <m/>
    <n v="37.689100000000003"/>
    <n v="-121.251"/>
    <s v="San Joaquin"/>
    <s v="RIPON-1704"/>
    <s v="163801703"/>
    <n v="17000"/>
    <s v="RIPON 17046176"/>
    <x v="0"/>
    <s v="N.A."/>
    <s v="Agriculture"/>
    <m/>
    <m/>
    <s v="No"/>
    <m/>
    <m/>
    <m/>
    <m/>
    <m/>
    <m/>
    <m/>
    <s v="N"/>
    <s v="N"/>
    <m/>
    <m/>
    <s v="     "/>
    <m/>
    <m/>
    <m/>
    <m/>
    <m/>
    <m/>
    <m/>
    <m/>
    <m/>
    <m/>
    <m/>
    <m/>
    <m/>
    <m/>
    <m/>
    <m/>
    <m/>
    <m/>
    <m/>
  </r>
  <r>
    <s v="MIA201811572"/>
    <s v="     "/>
    <n v="43331"/>
    <s v="8/19"/>
    <x v="1"/>
    <n v="8.7824074074074068E-2"/>
    <s v="34"/>
    <n v="3"/>
    <s v="8"/>
    <x v="1"/>
    <n v="43331"/>
    <n v="8.7499999999999994E-2"/>
    <s v="Pole fire caused by automobile. No notification. "/>
    <s v="     "/>
    <s v="FAS"/>
    <n v="44239"/>
    <s v="Y"/>
    <x v="0"/>
    <s v="157919"/>
    <s v="18-0071402"/>
    <m/>
    <s v="T004394848"/>
    <m/>
    <m/>
    <s v="     "/>
    <x v="0"/>
    <s v="PG&amp;E"/>
    <m/>
    <m/>
    <m/>
    <s v="D"/>
    <m/>
    <s v="Unknown"/>
    <m/>
    <s v="Contact - 3rd Party"/>
    <s v="33.d. Vehicle contact"/>
    <s v="Contact - 3rd Party"/>
    <s v="Contact from object"/>
    <s v="Contact - Vehicle"/>
    <m/>
    <s v="Contact - Vehicle"/>
    <s v="Pole"/>
    <s v="Line to Line,Force Out"/>
    <s v="Unknown"/>
    <s v="Overhead"/>
    <x v="0"/>
    <m/>
    <m/>
    <s v="14452103"/>
    <s v="     "/>
    <s v="Non-HFTD"/>
    <x v="0"/>
    <m/>
    <m/>
    <n v="38.019500000000001"/>
    <n v="-121.904"/>
    <s v="Contra Costa"/>
    <s v="KIRKER-2103"/>
    <m/>
    <n v="21000"/>
    <s v="KIRKER 2103CB"/>
    <x v="0"/>
    <m/>
    <s v="Urban"/>
    <m/>
    <m/>
    <s v="No"/>
    <m/>
    <m/>
    <m/>
    <m/>
    <m/>
    <m/>
    <m/>
    <s v="N"/>
    <s v="N"/>
    <m/>
    <m/>
    <s v="     "/>
    <m/>
    <m/>
    <m/>
    <m/>
    <m/>
    <m/>
    <m/>
    <m/>
    <m/>
    <m/>
    <m/>
    <m/>
    <m/>
    <m/>
    <m/>
    <m/>
    <m/>
    <m/>
    <m/>
  </r>
  <r>
    <s v="20180685"/>
    <s v="     "/>
    <n v="43331"/>
    <s v="8/19"/>
    <x v="1"/>
    <n v="8.2638888888888887E-2"/>
    <s v="34"/>
    <n v="3"/>
    <s v="8"/>
    <x v="1"/>
    <n v="43331"/>
    <n v="8.2638888888888887E-2"/>
    <s v="ILIS cause - &quot;3rd Party, Vehicle&quot;"/>
    <s v="     "/>
    <s v="FAS"/>
    <m/>
    <s v="N"/>
    <x v="0"/>
    <s v="157919"/>
    <s v="18-0071402"/>
    <m/>
    <m/>
    <m/>
    <m/>
    <s v="     "/>
    <x v="0"/>
    <s v="PG&amp;E"/>
    <m/>
    <m/>
    <m/>
    <s v="D"/>
    <m/>
    <s v="&lt;3 meters of linear travel"/>
    <m/>
    <s v="Contact - 3rd Party"/>
    <s v="33.d. Vehicle contact"/>
    <s v="Contact - 3rd Party"/>
    <s v="Contact from object"/>
    <s v="Contact - Vehicle"/>
    <m/>
    <s v="Contact - Vehicle"/>
    <m/>
    <s v="Line to Line,Force Out"/>
    <m/>
    <s v="Overhead"/>
    <x v="3"/>
    <m/>
    <m/>
    <s v="P524R"/>
    <s v="     "/>
    <s v="Non-HFTD"/>
    <x v="0"/>
    <m/>
    <m/>
    <n v="38.008299999999998"/>
    <n v="-121.86"/>
    <s v="Contra Costa"/>
    <s v="KIRKER-2103"/>
    <s v="014452103"/>
    <n v="21000"/>
    <s v="KIRKER 2103CB"/>
    <x v="0"/>
    <m/>
    <s v="Urban"/>
    <m/>
    <m/>
    <s v="No"/>
    <m/>
    <m/>
    <m/>
    <m/>
    <m/>
    <m/>
    <m/>
    <s v="N"/>
    <s v="N"/>
    <m/>
    <m/>
    <s v="     "/>
    <m/>
    <m/>
    <m/>
    <m/>
    <m/>
    <m/>
    <m/>
    <m/>
    <m/>
    <m/>
    <m/>
    <m/>
    <m/>
    <m/>
    <m/>
    <m/>
    <m/>
    <m/>
    <m/>
  </r>
  <r>
    <s v="20190880"/>
    <s v="     "/>
    <n v="43696"/>
    <s v="8/19"/>
    <x v="1"/>
    <m/>
    <s v="34"/>
    <n v="3"/>
    <s v="8"/>
    <x v="3"/>
    <n v="43696"/>
    <m/>
    <s v="Mylar baloon caused ignition, fire less than 1 meter"/>
    <s v="     "/>
    <s v="FAS"/>
    <m/>
    <s v="N"/>
    <x v="0"/>
    <s v="522694"/>
    <s v="19-0089486"/>
    <m/>
    <s v="T004730713"/>
    <n v="0"/>
    <m/>
    <s v="     "/>
    <x v="0"/>
    <s v="PG&amp;E"/>
    <m/>
    <m/>
    <m/>
    <s v="D"/>
    <m/>
    <s v="&lt;3 meters of linear travel"/>
    <m/>
    <s v="Contact - 3rd Party"/>
    <s v="33.c. Balloon contact"/>
    <s v="Contact - 3rd Party"/>
    <s v="Contact from object"/>
    <s v="Contact - Balloon"/>
    <m/>
    <s v="Contact - Balloon"/>
    <m/>
    <s v="Line to Ground"/>
    <m/>
    <s v="Overhead"/>
    <x v="0"/>
    <m/>
    <m/>
    <s v="252711103-2100104063{D1987}"/>
    <s v="     "/>
    <s v="Non-HFTD"/>
    <x v="0"/>
    <m/>
    <m/>
    <n v="36.771700000000003"/>
    <n v="-120.087"/>
    <s v="FRESNO"/>
    <s v="KERMAN-1103"/>
    <m/>
    <m/>
    <s v="KERMAN 1103R1570"/>
    <x v="0"/>
    <m/>
    <m/>
    <m/>
    <m/>
    <s v="No"/>
    <m/>
    <m/>
    <m/>
    <m/>
    <m/>
    <m/>
    <m/>
    <s v="N"/>
    <s v="N"/>
    <m/>
    <m/>
    <s v="     "/>
    <m/>
    <m/>
    <m/>
    <m/>
    <m/>
    <m/>
    <m/>
    <m/>
    <m/>
    <m/>
    <m/>
    <m/>
    <m/>
    <m/>
    <m/>
    <m/>
    <m/>
    <m/>
    <m/>
  </r>
  <r>
    <s v="20201072"/>
    <s v="     "/>
    <n v="44062"/>
    <s v="8/19"/>
    <x v="1"/>
    <n v="0.60486111111111107"/>
    <s v="34"/>
    <n v="3"/>
    <s v="8"/>
    <x v="4"/>
    <n v="44062"/>
    <n v="0.59791666666666665"/>
    <s v="On August 19, 2020 at 1431 hours, a PG&amp;E troubleman was dispatched to the Rocklin 1104 Distribution Circuit on Pacific Street in Rocklin and observed a small fire at the base of distribution pole. Initial analysis indicates PG&amp;E equipment caused the ignition. Troubleman reports the neutral and hot legs contacted on service drop, melting the hot legs and resulting in an small fire at the base of the pole. One vehicle was also damaged due to the equipment failure. The ensuing fire was 3 meters - 0.25 acre in size and was extinguished by Cal Fire. PG&amp;E repaired the damaged assets and re-energized the customer. "/>
    <s v="     "/>
    <s v="FAS"/>
    <m/>
    <s v="N"/>
    <x v="0"/>
    <s v="1023432"/>
    <m/>
    <m/>
    <s v="T005049550"/>
    <m/>
    <m/>
    <s v="     "/>
    <x v="1"/>
    <s v="PG&amp;E"/>
    <m/>
    <s v="Vegetation"/>
    <m/>
    <s v="D"/>
    <s v="D"/>
    <s v="&lt;0.25"/>
    <m/>
    <s v="Wire-Wire Contact"/>
    <s v="35.a. Wire-to-wire contact / contamination"/>
    <s v="Wire-Wire Contact"/>
    <s v="All types of equipment / facility failure"/>
    <m/>
    <m/>
    <m/>
    <m/>
    <m/>
    <m/>
    <s v="Overhead"/>
    <x v="2"/>
    <s v="Service Drop"/>
    <s v="Service drop"/>
    <s v="Circuit ID: 152061104"/>
    <s v="     "/>
    <s v="Non-HFTD"/>
    <x v="0"/>
    <m/>
    <m/>
    <n v="38.795000000000002"/>
    <n v="-121.23399999999999"/>
    <s v="Placer"/>
    <s v="ROCKLIN-1104"/>
    <m/>
    <n v="12000"/>
    <s v="N/A"/>
    <x v="0"/>
    <s v="Cal Fire"/>
    <s v="Urban"/>
    <m/>
    <m/>
    <s v="No"/>
    <m/>
    <m/>
    <m/>
    <m/>
    <m/>
    <m/>
    <m/>
    <s v="N"/>
    <s v="Y"/>
    <s v="202008191020"/>
    <s v="202008201600"/>
    <s v="     "/>
    <m/>
    <m/>
    <m/>
    <m/>
    <m/>
    <m/>
    <m/>
    <m/>
    <m/>
    <m/>
    <m/>
    <m/>
    <m/>
    <m/>
    <m/>
    <m/>
    <m/>
    <m/>
    <m/>
  </r>
  <r>
    <s v="20201067"/>
    <s v="     "/>
    <n v="44062"/>
    <s v="8/19"/>
    <x v="1"/>
    <n v="0.20347222222222222"/>
    <s v="34"/>
    <n v="3"/>
    <s v="8"/>
    <x v="4"/>
    <n v="44062"/>
    <n v="0.18333333333333332"/>
    <s v="On August 29, 2020 at 0453 hours, a PG&amp;E Troubleman was dispatched to the Fairway 1104 12kV Distribution Circuit at the Santa Maria Airport off of Airpark Drive, Santa Maria in response to an outage. Initial analysis indicates PG&amp;E equipment failure caused the ignition. An automatic splice failed resulting in a wire down and small grass fire &gt;1 meter that was suppressed by PG&amp;E Troubleman. PG&amp;E crew replaced one span of primary conductor on the same day, August 29, 2020."/>
    <s v="     "/>
    <s v="FAS"/>
    <m/>
    <s v="N"/>
    <x v="0"/>
    <s v="1021350"/>
    <s v="20-0087196"/>
    <m/>
    <s v="T005048786"/>
    <n v="119635366"/>
    <m/>
    <s v="     "/>
    <x v="0"/>
    <s v="PG&amp;E"/>
    <m/>
    <s v="Vegetation"/>
    <m/>
    <s v="D"/>
    <s v="D"/>
    <s v="&lt;3 meters of linear travel"/>
    <m/>
    <s v="Equipment - PG&amp;E"/>
    <s v="34.m. Connection device damage or failure"/>
    <s v="Equipment - PG&amp;E"/>
    <s v="All types of equipment / facility failure"/>
    <s v="Splice/Clamp/Connector"/>
    <s v="Automatic Wire Splice"/>
    <m/>
    <m/>
    <s v="Line to Ground"/>
    <m/>
    <s v="Overhead"/>
    <x v="3"/>
    <s v="Automatic Wire Splice"/>
    <s v="Conductor - Primary"/>
    <s v="Circuit ID: 182061104 "/>
    <s v="     "/>
    <s v="Non-HFTD"/>
    <x v="0"/>
    <m/>
    <m/>
    <n v="34.903700000000001"/>
    <n v="-120.453"/>
    <s v="Santa Barbara"/>
    <s v="FAIRWAY-1104"/>
    <m/>
    <n v="12000"/>
    <m/>
    <x v="0"/>
    <s v="PG&amp;E Troubleman"/>
    <s v="Urban"/>
    <m/>
    <m/>
    <s v="No"/>
    <m/>
    <m/>
    <m/>
    <m/>
    <m/>
    <m/>
    <m/>
    <s v="N"/>
    <s v="N"/>
    <m/>
    <m/>
    <s v="     "/>
    <m/>
    <m/>
    <m/>
    <m/>
    <m/>
    <m/>
    <m/>
    <m/>
    <m/>
    <m/>
    <m/>
    <m/>
    <m/>
    <m/>
    <m/>
    <m/>
    <m/>
    <m/>
    <m/>
  </r>
  <r>
    <s v="20211276"/>
    <s v="     "/>
    <n v="44427"/>
    <s v="8/19"/>
    <x v="1"/>
    <n v="0.84652777777777777"/>
    <s v="34"/>
    <n v="3"/>
    <s v="8"/>
    <x v="5"/>
    <n v="44427"/>
    <m/>
    <s v="A balloon flew into primary overhead lines, causing the conductor to fall into a tree below. The ensuing fire was less than one meter is size. This information is preliminary."/>
    <s v="     "/>
    <s v="FAS"/>
    <m/>
    <s v="N"/>
    <x v="0"/>
    <m/>
    <s v="21-0107086"/>
    <m/>
    <s v="T005373759"/>
    <n v="121923000"/>
    <m/>
    <s v="     "/>
    <x v="0"/>
    <s v="PG&amp;E"/>
    <m/>
    <s v="Vegetation"/>
    <m/>
    <s v="D"/>
    <s v="D"/>
    <s v="&lt;3 meters of linear travel"/>
    <m/>
    <s v="Contact - 3rd Party"/>
    <s v="33.c. Balloon contact"/>
    <s v="Contact - 3rd Party"/>
    <s v="Contact from object"/>
    <s v="Balloon contact"/>
    <m/>
    <s v="Balloon contact"/>
    <s v="Conductor - Primary"/>
    <s v="Line to Ground"/>
    <s v="Y"/>
    <s v="Overhead"/>
    <x v="3"/>
    <s v="Conductor - Primary"/>
    <s v="Conductor"/>
    <m/>
    <s v="     "/>
    <s v="Non-HFTD"/>
    <x v="0"/>
    <m/>
    <m/>
    <n v="37.353900000000003"/>
    <n v="-121.81100000000001"/>
    <s v="Santa Clara"/>
    <s v="MC-KEE-1112"/>
    <m/>
    <n v="12000"/>
    <m/>
    <x v="0"/>
    <s v="San Jose FD"/>
    <s v="Urban"/>
    <s v="Timber fuel model"/>
    <s v="Trees "/>
    <s v="No"/>
    <m/>
    <m/>
    <m/>
    <m/>
    <m/>
    <m/>
    <m/>
    <s v="N"/>
    <s v="N"/>
    <m/>
    <m/>
    <s v="     "/>
    <m/>
    <m/>
    <m/>
    <m/>
    <m/>
    <m/>
    <m/>
    <m/>
    <m/>
    <m/>
    <m/>
    <m/>
    <m/>
    <m/>
    <m/>
    <m/>
    <m/>
    <m/>
    <m/>
  </r>
  <r>
    <s v="20211270"/>
    <s v="     "/>
    <n v="44427"/>
    <s v="8/19"/>
    <x v="1"/>
    <n v="0.17083333333333334"/>
    <s v="34"/>
    <n v="3"/>
    <s v="8"/>
    <x v="5"/>
    <n v="44427"/>
    <m/>
    <s v="Mylar Balloon found wrapped around the conductor, caused a wire down 7 &amp; 8 spans from north of LR 2074. The fire was 3 meters - 0.25 acres in size. This information is preliminary. *The notification number is different than what was already populated.  I added the notification # I found however I will talk w/Katie on how to proceed properly. "/>
    <s v="     "/>
    <s v="FAS"/>
    <m/>
    <s v="N"/>
    <x v="0"/>
    <m/>
    <s v="21-0106598.2(2 outages)"/>
    <s v=" "/>
    <s v="T005372904"/>
    <n v="121919000"/>
    <m/>
    <s v="     "/>
    <x v="1"/>
    <s v="PG&amp;E"/>
    <m/>
    <s v="Vegetation"/>
    <m/>
    <s v="D"/>
    <s v="D"/>
    <s v="&lt;0.25"/>
    <s v="Had to frame pole, modified raptor pole wasn't tall enough. "/>
    <s v="Contact - 3rd Party"/>
    <s v="33.c. Balloon contact"/>
    <s v="Contact - 3rd Party"/>
    <s v="Contact from object"/>
    <s v="Balloon contact"/>
    <m/>
    <s v="Balloon contact"/>
    <s v="Crossarm"/>
    <s v="Line to Ground"/>
    <s v="N"/>
    <s v="Overhead"/>
    <x v="3"/>
    <s v="Crossarm"/>
    <s v="Insulator on crossarm. "/>
    <s v="100169759"/>
    <s v="     "/>
    <s v="Non-HFTD"/>
    <x v="0"/>
    <m/>
    <m/>
    <n v="35.099200000000003"/>
    <n v="-118.91500000000001"/>
    <s v="Kern"/>
    <s v="ARVIN-1103"/>
    <m/>
    <n v="12000"/>
    <m/>
    <x v="0"/>
    <s v="Kern County FD"/>
    <s v="Agriculture"/>
    <s v="Grass fuel model"/>
    <s v="Bushes "/>
    <s v="No"/>
    <m/>
    <s v=" "/>
    <m/>
    <s v=" "/>
    <m/>
    <s v=" "/>
    <m/>
    <s v="N"/>
    <s v="N"/>
    <m/>
    <m/>
    <s v="     "/>
    <m/>
    <m/>
    <m/>
    <m/>
    <m/>
    <m/>
    <m/>
    <m/>
    <m/>
    <m/>
    <m/>
    <m/>
    <m/>
    <m/>
    <m/>
    <m/>
    <m/>
    <m/>
    <m/>
  </r>
  <r>
    <s v="20211273"/>
    <s v="     "/>
    <n v="44427"/>
    <s v="8/19"/>
    <x v="1"/>
    <n v="0.39791666666666664"/>
    <s v="34"/>
    <n v="3"/>
    <s v="8"/>
    <x v="5"/>
    <n v="44427"/>
    <m/>
    <s v="Troubleman found no good PT on CAP bank 199S with 2 of 3 blown, one fuse did not open which caused arcing and ignited a small brush fire. The ensuing fire was 1 meter - 3 meters in size. AGFC notes: I spoke to the responding troubleman and they reported the one of three fuses that failed to open was arcing and melted. They type of fuse was called a Power Fuse. The troubleman was not able to remove the cutout, PT or Cap Bank due to the entire pole being energized down to the controller. The PT (potential transformer) failed and caused the fuses to open. The troubleman will be shipping this fuse over to ATS for further testing. This information is preliminary."/>
    <s v="     "/>
    <s v="FAS"/>
    <m/>
    <s v="N"/>
    <x v="0"/>
    <m/>
    <s v="21-0106731"/>
    <m/>
    <s v="T005373181"/>
    <n v="121919000"/>
    <m/>
    <s v="     "/>
    <x v="1"/>
    <s v="PG&amp;E"/>
    <m/>
    <s v="Vegetation"/>
    <m/>
    <s v="D"/>
    <s v="D"/>
    <s v="&lt;3 meters of linear travel"/>
    <s v="SMALL GRASS FIRE NEAR BASE OF POLE FROM ARCING NG POWER FUSE"/>
    <s v="Equipment - PG&amp;E"/>
    <s v="34.c. Fuse damage or failure"/>
    <s v="Equipment - PG&amp;E"/>
    <s v="All types of equipment / facility failure"/>
    <s v="Fuse failure - all"/>
    <s v="Fuse"/>
    <m/>
    <m/>
    <s v="Force Out"/>
    <s v="N"/>
    <s v="Overhead"/>
    <x v="3"/>
    <s v="Fuse"/>
    <s v="Capacitor, fuse"/>
    <m/>
    <s v="     "/>
    <s v="Non-HFTD"/>
    <x v="0"/>
    <m/>
    <m/>
    <n v="36.503399999999999"/>
    <n v="-119.59"/>
    <s v="Fresno"/>
    <s v="KINGSBURG-1108"/>
    <m/>
    <n v="12000"/>
    <m/>
    <x v="0"/>
    <s v="Kingsburg FD"/>
    <s v="Agriculture"/>
    <s v="Brush fuel model"/>
    <s v="Weeds &amp; Bushes"/>
    <s v="No"/>
    <m/>
    <m/>
    <m/>
    <m/>
    <m/>
    <m/>
    <m/>
    <s v="N"/>
    <s v="N"/>
    <m/>
    <m/>
    <s v="     "/>
    <m/>
    <m/>
    <m/>
    <m/>
    <m/>
    <m/>
    <m/>
    <m/>
    <m/>
    <m/>
    <m/>
    <m/>
    <m/>
    <m/>
    <m/>
    <m/>
    <m/>
    <m/>
    <m/>
  </r>
  <r>
    <s v="20140115"/>
    <s v="     "/>
    <n v="41853"/>
    <s v="8/2"/>
    <x v="1"/>
    <n v="2.7777777777777779E-3"/>
    <s v="31"/>
    <n v="3"/>
    <s v="8"/>
    <x v="7"/>
    <n v="41853"/>
    <n v="2.7777777777777779E-3"/>
    <s v="suspect balloon "/>
    <s v="     "/>
    <m/>
    <m/>
    <s v="N"/>
    <x v="0"/>
    <m/>
    <m/>
    <m/>
    <m/>
    <m/>
    <m/>
    <s v="     "/>
    <x v="1"/>
    <s v="PG&amp;E"/>
    <m/>
    <s v="Vegetation"/>
    <m/>
    <s v="T"/>
    <m/>
    <s v="&lt;0.25"/>
    <s v="Square Feet: 200x200; Acreage: "/>
    <s v="Contact - 3rd Party"/>
    <s v="33.c. Balloon contact"/>
    <s v="Contact - 3rd Party"/>
    <s v="All types of equipment / facility failure"/>
    <s v="Contact - Balloon"/>
    <m/>
    <s v="Contact - Balloon"/>
    <s v="Conductor"/>
    <m/>
    <s v=" "/>
    <s v="Overhead"/>
    <x v="4"/>
    <s v="Conductor"/>
    <m/>
    <s v="Twr. 000/002"/>
    <s v="     "/>
    <s v="Non-HFTD"/>
    <x v="0"/>
    <m/>
    <m/>
    <n v="37.606299999999997"/>
    <n v="-122.39"/>
    <s v="San Mateo"/>
    <s v="MILLBRAE-SAN-MATEO-#1-115"/>
    <s v="ETL.2640"/>
    <n v="115000"/>
    <s v="N/A"/>
    <x v="0"/>
    <m/>
    <s v="Herbaceous"/>
    <m/>
    <m/>
    <s v="No"/>
    <m/>
    <m/>
    <m/>
    <m/>
    <m/>
    <m/>
    <m/>
    <s v="N"/>
    <s v="N"/>
    <m/>
    <m/>
    <s v="     "/>
    <m/>
    <m/>
    <m/>
    <m/>
    <m/>
    <m/>
    <m/>
    <m/>
    <m/>
    <m/>
    <m/>
    <m/>
    <m/>
    <m/>
    <m/>
    <m/>
    <m/>
    <m/>
    <m/>
  </r>
  <r>
    <s v="20140116"/>
    <s v="     "/>
    <n v="41853"/>
    <s v="8/2"/>
    <x v="1"/>
    <n v="0.44305555555555554"/>
    <s v="31"/>
    <n v="3"/>
    <s v="8"/>
    <x v="7"/>
    <n v="41853"/>
    <n v="0.44305555555555554"/>
    <s v="CROW LANDED ON OPEN DELTA CAUSING TRANSF FUSES TO BLOW.  HOT METAL FROM FUSES CAUSED FIRE"/>
    <s v="     "/>
    <m/>
    <m/>
    <s v="N"/>
    <x v="0"/>
    <s v="1059938"/>
    <s v="14-0048728"/>
    <m/>
    <m/>
    <m/>
    <m/>
    <s v="     "/>
    <x v="1"/>
    <s v="PG&amp;E"/>
    <m/>
    <s v="Vegetation"/>
    <m/>
    <s v="D"/>
    <m/>
    <s v="&lt;0.25"/>
    <s v="Square Feet: ; Acreage: "/>
    <s v="Contact - Animal - Bird"/>
    <s v="33.b. Animal contact"/>
    <s v="Contact - Bird"/>
    <s v="All types of equipment / facility failure"/>
    <s v="Contact - Animal"/>
    <m/>
    <s v="Contact - Animal"/>
    <s v="Fuse"/>
    <s v="Line to Line"/>
    <s v=" "/>
    <s v="Overhead"/>
    <x v="3"/>
    <s v="Fuse"/>
    <m/>
    <s v="100710225"/>
    <s v="     "/>
    <s v="Non-HFTD"/>
    <x v="0"/>
    <m/>
    <m/>
    <n v="36.611800000000002"/>
    <n v="-119.306"/>
    <s v="Fresno"/>
    <s v="REEDLEY-1104"/>
    <s v="252341104"/>
    <n v="12000"/>
    <s v="REEDLEY 1104274990"/>
    <x v="0"/>
    <m/>
    <s v="Agriculture"/>
    <m/>
    <m/>
    <s v="No"/>
    <m/>
    <m/>
    <m/>
    <m/>
    <m/>
    <m/>
    <m/>
    <s v="N"/>
    <s v="N"/>
    <m/>
    <m/>
    <s v="     "/>
    <m/>
    <m/>
    <m/>
    <m/>
    <m/>
    <m/>
    <m/>
    <m/>
    <m/>
    <m/>
    <m/>
    <m/>
    <m/>
    <m/>
    <m/>
    <m/>
    <m/>
    <m/>
    <m/>
  </r>
  <r>
    <s v="SAP201420759"/>
    <s v="     "/>
    <n v="41853"/>
    <s v="8/2"/>
    <x v="1"/>
    <m/>
    <s v="31"/>
    <n v="3"/>
    <s v="8"/>
    <x v="7"/>
    <n v="41851"/>
    <m/>
    <s v="Crossarm replaced due to pole fire; failed circuit breaker K0402"/>
    <s v="     "/>
    <s v="SAP"/>
    <n v="44580"/>
    <s v="Y"/>
    <x v="0"/>
    <s v="1058506"/>
    <s v="14-0048184"/>
    <m/>
    <s v="T003167825"/>
    <n v="108592574"/>
    <m/>
    <s v="     "/>
    <x v="0"/>
    <s v="PG&amp;E"/>
    <m/>
    <m/>
    <m/>
    <s v="D"/>
    <m/>
    <s v="Structure-PG&amp;E only"/>
    <m/>
    <s v="Equipment - PG&amp;E"/>
    <s v="34.o. Other"/>
    <s v="Equipment - PG&amp;E"/>
    <s v="Circuit Breaker"/>
    <s v="Circuit Breaker"/>
    <s v="Circuit Breaker"/>
    <m/>
    <m/>
    <s v="Line to Ground"/>
    <s v="Yes"/>
    <s v="Overhead"/>
    <x v="0"/>
    <s v="Circuit Breaker"/>
    <m/>
    <s v="101838888"/>
    <s v="     "/>
    <s v="Non-HFTD"/>
    <x v="0"/>
    <m/>
    <m/>
    <n v="37.777900000000002"/>
    <n v="-122.49299999999999"/>
    <s v="San Francisco"/>
    <s v="SF-K-0402"/>
    <m/>
    <m/>
    <s v="SF K 0402CB"/>
    <x v="0"/>
    <m/>
    <m/>
    <m/>
    <m/>
    <s v="No"/>
    <m/>
    <m/>
    <m/>
    <m/>
    <m/>
    <m/>
    <m/>
    <s v="N"/>
    <s v="N"/>
    <m/>
    <m/>
    <s v="     "/>
    <m/>
    <m/>
    <m/>
    <m/>
    <m/>
    <m/>
    <m/>
    <m/>
    <m/>
    <m/>
    <m/>
    <m/>
    <m/>
    <m/>
    <m/>
    <m/>
    <m/>
    <m/>
    <m/>
  </r>
  <r>
    <s v="SAP201420764"/>
    <s v="     "/>
    <n v="41853"/>
    <s v="8/2"/>
    <x v="1"/>
    <m/>
    <s v="31"/>
    <n v="3"/>
    <s v="8"/>
    <x v="7"/>
    <n v="41851"/>
    <m/>
    <s v="T13486 caught fire"/>
    <s v="     "/>
    <s v="SAP"/>
    <n v="44580"/>
    <s v="Y"/>
    <x v="0"/>
    <s v="1058947"/>
    <s v="14-0048414.1"/>
    <m/>
    <s v="T003168323"/>
    <n v="108594278"/>
    <m/>
    <s v="     "/>
    <x v="0"/>
    <s v="PG&amp;E"/>
    <m/>
    <m/>
    <m/>
    <s v="D"/>
    <m/>
    <s v="Structure-PG&amp;E only"/>
    <m/>
    <s v="Equipment - PG&amp;E"/>
    <s v="34.n. Transformer damage or failure"/>
    <s v="Equipment - PG&amp;E"/>
    <s v="Transformer failure"/>
    <s v="Transformer failure"/>
    <s v="Transformer"/>
    <m/>
    <m/>
    <s v="Line to Ground,None"/>
    <s v="No"/>
    <s v="Underground"/>
    <x v="0"/>
    <s v="Transformer"/>
    <m/>
    <m/>
    <s v="     "/>
    <s v="Non-HFTD"/>
    <x v="0"/>
    <m/>
    <m/>
    <n v="37.802999999999997"/>
    <n v="-121.884"/>
    <s v="Contra Costa"/>
    <s v="TASSAJARA-2104"/>
    <m/>
    <m/>
    <m/>
    <x v="0"/>
    <m/>
    <m/>
    <m/>
    <m/>
    <s v="No"/>
    <m/>
    <m/>
    <m/>
    <m/>
    <m/>
    <m/>
    <m/>
    <s v="N"/>
    <s v="N"/>
    <m/>
    <m/>
    <s v="     "/>
    <m/>
    <m/>
    <m/>
    <m/>
    <m/>
    <m/>
    <m/>
    <m/>
    <m/>
    <m/>
    <m/>
    <m/>
    <m/>
    <m/>
    <m/>
    <m/>
    <m/>
    <m/>
    <m/>
  </r>
  <r>
    <s v="20150253"/>
    <s v="     "/>
    <n v="42218"/>
    <s v="8/2"/>
    <x v="1"/>
    <n v="0.57499999999999996"/>
    <s v="32"/>
    <n v="3"/>
    <s v="8"/>
    <x v="2"/>
    <m/>
    <m/>
    <s v="neutral broke causing neutral to contact bare hot leg connections at W.H. sarted cust lawn on fire and damaged cust electrical equip cust will submit claim"/>
    <s v="     "/>
    <m/>
    <m/>
    <s v="N"/>
    <x v="0"/>
    <s v="1281580"/>
    <m/>
    <m/>
    <m/>
    <m/>
    <m/>
    <s v="     "/>
    <x v="1"/>
    <s v="PG&amp;E"/>
    <m/>
    <s v="Vegetation"/>
    <m/>
    <s v="D"/>
    <m/>
    <s v="&lt;0.25"/>
    <s v="Square Feet: ; Acreage: "/>
    <s v="Wire-Wire Contact"/>
    <s v="35.a. Wire-to-wire contact / contamination"/>
    <s v="Wire-Wire Contact"/>
    <s v="All types of equipment / facility failure"/>
    <s v="Conductor failure-all"/>
    <s v="Conductor failure-all"/>
    <m/>
    <m/>
    <m/>
    <s v="PACIFIC BELL"/>
    <s v="Overhead"/>
    <x v="1"/>
    <s v="Conductor"/>
    <m/>
    <s v="102276049"/>
    <s v="     "/>
    <s v="Non-HFTD"/>
    <x v="0"/>
    <m/>
    <m/>
    <n v="37.880000000000003"/>
    <n v="-122.527"/>
    <s v="Marin"/>
    <s v="ALTO-1120"/>
    <s v="42031120"/>
    <m/>
    <s v="N/A"/>
    <x v="0"/>
    <s v="mill valley FD"/>
    <s v="Urban"/>
    <m/>
    <m/>
    <s v="No"/>
    <m/>
    <m/>
    <m/>
    <m/>
    <m/>
    <m/>
    <m/>
    <s v="N"/>
    <s v="N"/>
    <m/>
    <m/>
    <s v="     "/>
    <m/>
    <m/>
    <m/>
    <m/>
    <m/>
    <m/>
    <m/>
    <m/>
    <m/>
    <m/>
    <m/>
    <m/>
    <m/>
    <m/>
    <m/>
    <m/>
    <m/>
    <m/>
    <m/>
  </r>
  <r>
    <s v="MIA20155168"/>
    <s v="     "/>
    <n v="42218"/>
    <s v="8/2"/>
    <x v="1"/>
    <n v="0.15381944444444445"/>
    <s v="32"/>
    <n v="3"/>
    <s v="8"/>
    <x v="2"/>
    <n v="42218"/>
    <n v="0.15347222222222223"/>
    <s v="FAS states a burned open wire destroyed landscaping, and water meter with the fire being suppressed by the SFFD. Going to contact FD for confirmation of fire size. Fire incident report does not contain information on size of fire. Going to leave unknown."/>
    <s v="     "/>
    <s v="FAS"/>
    <n v="44266"/>
    <s v="Y"/>
    <x v="0"/>
    <m/>
    <s v="N/A"/>
    <m/>
    <s v="5937278537"/>
    <m/>
    <m/>
    <s v="     "/>
    <x v="1"/>
    <s v="PG&amp;E"/>
    <m/>
    <m/>
    <m/>
    <s v="D"/>
    <m/>
    <s v="Unknown"/>
    <m/>
    <s v="Equipment - PG&amp;E"/>
    <s v="34.b. Conductor damage or failure"/>
    <s v="Equipment - PG&amp;E"/>
    <s v="All types of equipment / facility failure"/>
    <s v="Conductor failure-all"/>
    <s v="Conductor"/>
    <m/>
    <m/>
    <m/>
    <s v="Yes"/>
    <s v="Overhead"/>
    <x v="0"/>
    <m/>
    <m/>
    <s v="22280403"/>
    <s v="     "/>
    <s v="Non-HFTD"/>
    <x v="0"/>
    <m/>
    <m/>
    <n v="37.746400000000001"/>
    <n v="-122.461"/>
    <s v="San Francisco"/>
    <s v="SF-N-0403"/>
    <m/>
    <n v="4000"/>
    <m/>
    <x v="0"/>
    <s v="San Francisco Fire Department"/>
    <s v="Urban"/>
    <m/>
    <m/>
    <s v="No"/>
    <m/>
    <m/>
    <m/>
    <m/>
    <m/>
    <m/>
    <m/>
    <s v="N"/>
    <s v="N"/>
    <m/>
    <m/>
    <s v="     "/>
    <m/>
    <m/>
    <m/>
    <m/>
    <m/>
    <m/>
    <m/>
    <m/>
    <m/>
    <m/>
    <m/>
    <m/>
    <m/>
    <m/>
    <m/>
    <m/>
    <m/>
    <m/>
    <m/>
  </r>
  <r>
    <s v="20150252"/>
    <s v="     "/>
    <n v="42218"/>
    <s v="8/2"/>
    <x v="1"/>
    <n v="0.33888888888888891"/>
    <s v="32"/>
    <n v="3"/>
    <s v="8"/>
    <x v="2"/>
    <n v="42218"/>
    <n v="0.33888888888888891"/>
    <s v="Forced - 08/02/15, 0935 Merced-MercedFalls &amp; MercedFalls 70kV bus forced out due to single phasing condition; no customer interruption; 1434 line returned to service after replacing burnt open jumper at pole 2/1; 1437 MercedFalls 70kV bus energized; 1440 "/>
    <s v="     "/>
    <m/>
    <m/>
    <s v="N"/>
    <x v="0"/>
    <s v="1281476"/>
    <m/>
    <m/>
    <m/>
    <m/>
    <m/>
    <s v="     "/>
    <x v="1"/>
    <s v="PG&amp;E"/>
    <m/>
    <s v="Vegetation"/>
    <m/>
    <s v="T"/>
    <m/>
    <s v="&lt;0.25"/>
    <s v="Square Feet: ; Acreage: "/>
    <s v="Contact - Animal - Bird"/>
    <s v="33.b. Animal contact"/>
    <s v="Contact - Bird"/>
    <s v="All types of equipment / facility failure"/>
    <s v="Contact - Animal"/>
    <m/>
    <s v="Contact - Animal"/>
    <s v="Conductor"/>
    <m/>
    <m/>
    <s v="Overhead"/>
    <x v="4"/>
    <s v="Conductor"/>
    <m/>
    <s v="Pole 013/002"/>
    <s v="     "/>
    <s v="Non-HFTD"/>
    <x v="0"/>
    <m/>
    <m/>
    <n v="37.533799999999999"/>
    <n v="-120.328"/>
    <s v="Merced"/>
    <s v="MERCED-FALLS-EXCHEQUER-70"/>
    <s v="ETL.8990"/>
    <n v="70000"/>
    <s v="N/A"/>
    <x v="0"/>
    <m/>
    <s v="Herbaceous"/>
    <m/>
    <m/>
    <s v="No"/>
    <m/>
    <m/>
    <m/>
    <m/>
    <m/>
    <m/>
    <m/>
    <s v="N"/>
    <s v="N"/>
    <m/>
    <m/>
    <s v="     "/>
    <m/>
    <m/>
    <m/>
    <m/>
    <m/>
    <m/>
    <m/>
    <m/>
    <m/>
    <m/>
    <m/>
    <m/>
    <m/>
    <m/>
    <m/>
    <m/>
    <m/>
    <m/>
    <m/>
  </r>
  <r>
    <s v="20160210"/>
    <s v="     "/>
    <n v="42584"/>
    <s v="8/2"/>
    <x v="1"/>
    <n v="0.28611111111111109"/>
    <s v="32"/>
    <n v="3"/>
    <s v="8"/>
    <x v="6"/>
    <n v="42584"/>
    <n v="0.28611111111111109"/>
    <s v="0"/>
    <s v="     "/>
    <m/>
    <m/>
    <s v="N"/>
    <x v="0"/>
    <s v="1520161"/>
    <s v="16-0054326"/>
    <m/>
    <m/>
    <n v="111840724"/>
    <m/>
    <s v="     "/>
    <x v="1"/>
    <s v="PG&amp;E"/>
    <m/>
    <s v="Vegetation"/>
    <m/>
    <s v="D"/>
    <m/>
    <s v="&lt;0.25"/>
    <s v="Square Feet: ; Acreage: "/>
    <s v="Contact - Animal - Bird"/>
    <s v="33.b. Animal contact"/>
    <s v="Contact - Bird"/>
    <s v="All types of equipment / facility failure"/>
    <s v="Contact - Animal"/>
    <m/>
    <s v="Contact - Animal"/>
    <s v="Conductor"/>
    <s v="Line to Ground"/>
    <m/>
    <s v="Overhead"/>
    <x v="3"/>
    <s v="Conductor"/>
    <m/>
    <s v="103154739"/>
    <s v="     "/>
    <s v="Non-HFTD"/>
    <x v="0"/>
    <m/>
    <m/>
    <n v="38.197000000000003"/>
    <n v="-122.276"/>
    <s v="Napa"/>
    <s v="HIGHWAY-1102"/>
    <s v="42651102"/>
    <n v="12000"/>
    <s v="HIGHWAY 1102700"/>
    <x v="0"/>
    <s v="Napa/American Canyon FD"/>
    <s v="Urban"/>
    <m/>
    <m/>
    <s v="No"/>
    <m/>
    <m/>
    <m/>
    <m/>
    <m/>
    <m/>
    <m/>
    <s v="N"/>
    <s v="N"/>
    <m/>
    <m/>
    <s v="     "/>
    <m/>
    <m/>
    <m/>
    <m/>
    <m/>
    <m/>
    <m/>
    <m/>
    <m/>
    <m/>
    <m/>
    <m/>
    <m/>
    <m/>
    <m/>
    <m/>
    <m/>
    <m/>
    <m/>
  </r>
  <r>
    <s v="SAP201614316"/>
    <s v="     "/>
    <n v="42584"/>
    <s v="8/2"/>
    <x v="1"/>
    <m/>
    <s v="32"/>
    <n v="3"/>
    <s v="8"/>
    <x v="6"/>
    <n v="42582"/>
    <m/>
    <s v="pole fire; failed fuse R8128"/>
    <s v="     "/>
    <s v="SAP"/>
    <n v="44580"/>
    <s v="Y"/>
    <x v="0"/>
    <s v="1519387"/>
    <s v="16-0053943"/>
    <m/>
    <s v="T003743070"/>
    <n v="111835169"/>
    <m/>
    <s v="     "/>
    <x v="0"/>
    <s v="PG&amp;E"/>
    <m/>
    <m/>
    <m/>
    <s v="D"/>
    <m/>
    <s v="Structure-PG&amp;E only"/>
    <m/>
    <s v="Equipment - PG&amp;E"/>
    <s v="34.c. Fuse damage or failure"/>
    <s v="Equipment - PG&amp;E"/>
    <s v="Fuse failure - all"/>
    <s v="Fuse failure - all"/>
    <s v="Pole"/>
    <m/>
    <m/>
    <s v="Line to Ground"/>
    <s v="Yes"/>
    <s v="Overhead"/>
    <x v="0"/>
    <s v="Pole"/>
    <m/>
    <s v="101452790"/>
    <s v="     "/>
    <s v="Non-HFTD"/>
    <x v="0"/>
    <m/>
    <m/>
    <n v="37.897100000000002"/>
    <n v="-122.267"/>
    <s v="Alameda"/>
    <s v="EL-CERRITO-G-1105"/>
    <m/>
    <m/>
    <s v="EL CERRITO G 1105BR160"/>
    <x v="0"/>
    <m/>
    <m/>
    <m/>
    <m/>
    <s v="No"/>
    <m/>
    <m/>
    <m/>
    <m/>
    <m/>
    <m/>
    <m/>
    <s v="N"/>
    <s v="N"/>
    <m/>
    <m/>
    <s v="     "/>
    <m/>
    <m/>
    <m/>
    <m/>
    <m/>
    <m/>
    <m/>
    <m/>
    <m/>
    <m/>
    <m/>
    <m/>
    <m/>
    <m/>
    <m/>
    <m/>
    <m/>
    <m/>
    <m/>
  </r>
  <r>
    <s v="20170259"/>
    <s v="     "/>
    <n v="42949"/>
    <s v="8/2"/>
    <x v="1"/>
    <n v="0.71111111111111114"/>
    <s v="31"/>
    <n v="3"/>
    <s v="8"/>
    <x v="0"/>
    <n v="42949"/>
    <n v="0.73819444444444449"/>
    <s v="2 WIRE 5FT DE XARM SLACK SPAN OFF THE BACK. 2 STACKS. WIRE TO EXTEND 4/0AL AWAC, 4ACSR, AND 2STR TPX. 7/32 &amp; 3/8 DOWN GUY. 2 AWAC DE'S. 2 C/O'S FOR GO BACK INSTALLED ON POLE @ ST"/>
    <s v="     "/>
    <m/>
    <m/>
    <s v="N"/>
    <x v="0"/>
    <s v="1844916"/>
    <s v="17-0067504"/>
    <m/>
    <m/>
    <n v="113114720"/>
    <m/>
    <s v="     "/>
    <x v="1"/>
    <s v="PG&amp;E"/>
    <m/>
    <s v="Vegetation"/>
    <m/>
    <s v="D"/>
    <m/>
    <s v="&lt;0.25"/>
    <s v="Square Feet: ; Acreage: "/>
    <s v="Equipment - PG&amp;E"/>
    <s v="34.b. Conductor damage or failure"/>
    <s v="Equipment - PG&amp;E"/>
    <s v="All types of equipment / facility failure"/>
    <s v="Conductor"/>
    <s v="Conductor"/>
    <m/>
    <m/>
    <s v="Force Out"/>
    <s v="Unknown"/>
    <s v="Overhead"/>
    <x v="3"/>
    <s v="Conductor"/>
    <m/>
    <s v="100534186"/>
    <s v="     "/>
    <s v="Non-HFTD"/>
    <x v="0"/>
    <m/>
    <m/>
    <n v="37.316299999999998"/>
    <n v="-122.072"/>
    <s v="Santa Clara"/>
    <s v="STELLING-1110"/>
    <s v="83481110"/>
    <n v="12000"/>
    <s v="STELLING 1110LL72"/>
    <x v="0"/>
    <s v="TONY RAINIERI 408-378-4010"/>
    <s v="Urban"/>
    <m/>
    <m/>
    <s v="No"/>
    <m/>
    <m/>
    <m/>
    <m/>
    <m/>
    <m/>
    <m/>
    <s v="N"/>
    <s v="N"/>
    <m/>
    <m/>
    <s v="     "/>
    <m/>
    <m/>
    <m/>
    <m/>
    <m/>
    <m/>
    <m/>
    <m/>
    <m/>
    <m/>
    <m/>
    <m/>
    <m/>
    <m/>
    <m/>
    <m/>
    <m/>
    <m/>
    <m/>
  </r>
  <r>
    <s v="20170260"/>
    <s v="     "/>
    <n v="42949"/>
    <s v="8/2"/>
    <x v="1"/>
    <n v="0.76111111111111107"/>
    <s v="31"/>
    <n v="3"/>
    <s v="8"/>
    <x v="0"/>
    <n v="42949"/>
    <n v="0.76111111111111107"/>
    <s v="0"/>
    <s v="     "/>
    <m/>
    <m/>
    <s v="N"/>
    <x v="0"/>
    <s v="1844971"/>
    <s v="17-0067519"/>
    <m/>
    <m/>
    <n v="113114728"/>
    <m/>
    <s v="     "/>
    <x v="1"/>
    <s v="PG&amp;E"/>
    <m/>
    <s v="Vegetation"/>
    <m/>
    <s v="D"/>
    <m/>
    <s v="&lt;3 meters of linear travel"/>
    <s v="Square Feet: ; Acreage: "/>
    <s v="Equipment - PG&amp;E"/>
    <s v="34.n. Transformer damage or failure"/>
    <s v="Equipment - PG&amp;E"/>
    <s v="All types of equipment / facility failure"/>
    <s v="Transformer"/>
    <s v="Transformer"/>
    <m/>
    <m/>
    <s v="Line to Ground"/>
    <s v="PACIFIC BELL"/>
    <s v="Overhead"/>
    <x v="3"/>
    <s v="Transformer"/>
    <m/>
    <s v="101190510"/>
    <s v="     "/>
    <s v="Non-HFTD"/>
    <x v="0"/>
    <m/>
    <m/>
    <n v="37.393000000000001"/>
    <n v="-120.621"/>
    <s v="Merced"/>
    <s v="ATWATER-1103"/>
    <s v="253611103"/>
    <n v="12000"/>
    <s v="ATWATER 1103CB"/>
    <x v="0"/>
    <s v="2099663621"/>
    <s v="Urban"/>
    <m/>
    <m/>
    <s v="No"/>
    <m/>
    <m/>
    <m/>
    <m/>
    <m/>
    <m/>
    <m/>
    <s v="N"/>
    <s v="N"/>
    <m/>
    <m/>
    <s v="     "/>
    <m/>
    <m/>
    <m/>
    <m/>
    <m/>
    <m/>
    <m/>
    <m/>
    <m/>
    <m/>
    <m/>
    <m/>
    <m/>
    <m/>
    <m/>
    <m/>
    <m/>
    <m/>
    <m/>
  </r>
  <r>
    <s v="20170258"/>
    <s v="     "/>
    <n v="42949"/>
    <s v="8/2"/>
    <x v="1"/>
    <n v="0.37361111111111112"/>
    <s v="31"/>
    <n v="3"/>
    <s v="8"/>
    <x v="0"/>
    <n v="42949"/>
    <n v="0.37361111111111112"/>
    <s v="CREW TO REPLACE 3 RISER POT HEADS. ADVSD CREW."/>
    <s v="     "/>
    <m/>
    <m/>
    <s v="N"/>
    <x v="0"/>
    <s v="1844466"/>
    <s v="17-0067345"/>
    <m/>
    <m/>
    <n v="113113620"/>
    <m/>
    <s v="     "/>
    <x v="1"/>
    <s v="PG&amp;E"/>
    <m/>
    <s v="Vegetation"/>
    <m/>
    <s v="D"/>
    <m/>
    <s v="&lt;0.25"/>
    <s v="Square Feet: ; Acreage: "/>
    <s v="Equipment - PG&amp;E"/>
    <s v="34.g. Insulator and brushing damage or failure"/>
    <s v="Equipment - PG&amp;E"/>
    <s v="All types of equipment / facility failure"/>
    <s v="Insulator"/>
    <s v="Insulator"/>
    <m/>
    <m/>
    <s v="Line to Ground"/>
    <s v="PACIFIC BELL"/>
    <s v="Overhead"/>
    <x v="3"/>
    <s v="Other"/>
    <m/>
    <s v="100940374"/>
    <s v="     "/>
    <s v="Non-HFTD"/>
    <x v="0"/>
    <m/>
    <m/>
    <n v="37.561799999999998"/>
    <n v="-121.949"/>
    <s v="Alameda"/>
    <s v="FREMONT-1104"/>
    <s v="14351104"/>
    <n v="12000"/>
    <s v="N/A"/>
    <x v="0"/>
    <s v="FREMONT FIRE DEPT.  911"/>
    <s v="Herbaceous"/>
    <m/>
    <m/>
    <s v="No"/>
    <m/>
    <m/>
    <m/>
    <m/>
    <m/>
    <m/>
    <m/>
    <s v="N"/>
    <s v="N"/>
    <m/>
    <m/>
    <s v="     "/>
    <m/>
    <m/>
    <m/>
    <m/>
    <m/>
    <m/>
    <m/>
    <m/>
    <m/>
    <m/>
    <m/>
    <m/>
    <m/>
    <m/>
    <m/>
    <m/>
    <m/>
    <m/>
    <m/>
  </r>
  <r>
    <s v="20180599"/>
    <s v="     "/>
    <n v="43314"/>
    <s v="8/2"/>
    <x v="1"/>
    <n v="0.7319444444444444"/>
    <s v="31"/>
    <n v="3"/>
    <s v="8"/>
    <x v="1"/>
    <n v="43314"/>
    <n v="0.7319444444444444"/>
    <s v="ILIS cause - &quot;3rd Party, Gun Shot&quot;  Gun shot caused wire-down, which started a small grass fire"/>
    <s v="     "/>
    <s v="FAS"/>
    <m/>
    <s v="N"/>
    <x v="0"/>
    <s v="147821"/>
    <s v="18-0066260"/>
    <m/>
    <m/>
    <m/>
    <m/>
    <s v="     "/>
    <x v="1"/>
    <s v="PG&amp;E"/>
    <m/>
    <m/>
    <m/>
    <s v="D"/>
    <m/>
    <s v="&lt;0.25"/>
    <m/>
    <s v="Contact - 3rd Party"/>
    <s v="33.e. Other contact from object"/>
    <s v="Contact - 3rd Party"/>
    <s v="Contact from object"/>
    <s v="Contact - 3rd Party"/>
    <m/>
    <s v="Contact - 3rd Party"/>
    <s v="Conductor"/>
    <s v="Line to Ground"/>
    <m/>
    <s v="Overhead"/>
    <x v="3"/>
    <m/>
    <m/>
    <s v="3520"/>
    <s v="     "/>
    <s v="Non-HFTD"/>
    <x v="0"/>
    <m/>
    <m/>
    <n v="37.050199999999997"/>
    <n v="-120.541"/>
    <s v="Merced"/>
    <s v="SANTA-RITA-1105"/>
    <s v="253541105"/>
    <n v="11000"/>
    <s v="SANTA RITA 11053520"/>
    <x v="0"/>
    <m/>
    <s v="Agriculture"/>
    <m/>
    <m/>
    <s v="No"/>
    <m/>
    <m/>
    <m/>
    <m/>
    <m/>
    <m/>
    <m/>
    <s v="N"/>
    <s v="N"/>
    <m/>
    <m/>
    <s v="     "/>
    <m/>
    <m/>
    <m/>
    <m/>
    <m/>
    <m/>
    <m/>
    <m/>
    <m/>
    <m/>
    <m/>
    <m/>
    <m/>
    <m/>
    <m/>
    <m/>
    <m/>
    <m/>
    <m/>
  </r>
  <r>
    <s v="20180600"/>
    <s v="     "/>
    <n v="43314"/>
    <s v="8/2"/>
    <x v="1"/>
    <n v="0.8520833333333333"/>
    <s v="31"/>
    <n v="3"/>
    <s v="8"/>
    <x v="1"/>
    <n v="43314"/>
    <n v="0.8520833333333333"/>
    <s v="Bird contact w/ equipment causing transformer failure and subsequent fire.  ILIS cause - &quot;Animal, Bird found&quot;  OIS TR - cus indicated - &quot;BLOWN TRANSFORMER, POLE ON FIRE&quot;"/>
    <s v="     "/>
    <s v="FAS"/>
    <m/>
    <s v="N"/>
    <x v="0"/>
    <s v="147904"/>
    <s v="18-0066333"/>
    <m/>
    <m/>
    <m/>
    <m/>
    <s v="     "/>
    <x v="1"/>
    <s v="PG&amp;E"/>
    <m/>
    <m/>
    <m/>
    <s v="D"/>
    <m/>
    <s v="&lt;0.25"/>
    <m/>
    <s v="Contact - Animal - Bird"/>
    <s v="33.b. Animal contact"/>
    <s v="Contact - Bird"/>
    <s v="Contact from object"/>
    <s v="Contact - Animal"/>
    <m/>
    <s v="Contact - Animal"/>
    <s v="Transformer"/>
    <s v="Line to Ground"/>
    <m/>
    <s v="Overhead"/>
    <x v="3"/>
    <m/>
    <m/>
    <s v="D8273"/>
    <s v="     "/>
    <s v="Non-HFTD"/>
    <x v="0"/>
    <m/>
    <m/>
    <n v="38.177100000000003"/>
    <n v="-121.078"/>
    <s v="San Joaquin"/>
    <s v="LOCKEFORD-2102"/>
    <s v="163682102"/>
    <n v="21000"/>
    <s v="LOCKEFORD 21028992"/>
    <x v="0"/>
    <m/>
    <s v="Herbaceous"/>
    <m/>
    <m/>
    <s v="No"/>
    <m/>
    <m/>
    <m/>
    <m/>
    <m/>
    <m/>
    <m/>
    <s v="N"/>
    <s v="N"/>
    <m/>
    <m/>
    <s v="     "/>
    <m/>
    <m/>
    <m/>
    <m/>
    <m/>
    <m/>
    <m/>
    <m/>
    <m/>
    <m/>
    <m/>
    <m/>
    <m/>
    <m/>
    <m/>
    <m/>
    <m/>
    <m/>
    <m/>
  </r>
  <r>
    <s v="20180596"/>
    <s v="     "/>
    <n v="43314"/>
    <s v="8/2"/>
    <x v="1"/>
    <n v="0.40833333333333333"/>
    <s v="31"/>
    <n v="3"/>
    <s v="8"/>
    <x v="1"/>
    <n v="43314"/>
    <n v="0.40833333333333333"/>
    <s v="ILIS cause - &quot;3rd Party, Vehicle&quot;"/>
    <s v="     "/>
    <s v="FAS"/>
    <m/>
    <s v="N"/>
    <x v="0"/>
    <s v="147393"/>
    <s v="18-0066104"/>
    <m/>
    <m/>
    <m/>
    <m/>
    <s v="     "/>
    <x v="1"/>
    <s v="PG&amp;E"/>
    <m/>
    <m/>
    <m/>
    <s v="D"/>
    <m/>
    <s v="&lt;3 meters of linear travel"/>
    <m/>
    <s v="Contact - 3rd Party"/>
    <s v="33.d. Vehicle contact"/>
    <s v="Contact - 3rd Party"/>
    <s v="Contact from object"/>
    <s v="Contact - Vehicle"/>
    <m/>
    <s v="Contact - Vehicle"/>
    <s v="Conductor"/>
    <s v="Line to Ground"/>
    <m/>
    <s v="Overhead"/>
    <x v="3"/>
    <m/>
    <m/>
    <s v="WIRE DOWN BET 931 &amp; 57413"/>
    <s v="     "/>
    <s v="Non-HFTD"/>
    <x v="0"/>
    <m/>
    <m/>
    <n v="39.476700000000001"/>
    <n v="-121.54"/>
    <s v="Butte"/>
    <s v="WYANDOTTE-1109"/>
    <s v="102911109"/>
    <n v="11000"/>
    <s v="WYANDOTTE 1109CB"/>
    <x v="0"/>
    <m/>
    <s v="Urban"/>
    <m/>
    <m/>
    <s v="No"/>
    <m/>
    <m/>
    <m/>
    <m/>
    <m/>
    <m/>
    <m/>
    <s v="N"/>
    <s v="N"/>
    <m/>
    <m/>
    <s v="     "/>
    <m/>
    <m/>
    <m/>
    <m/>
    <m/>
    <m/>
    <m/>
    <m/>
    <m/>
    <m/>
    <m/>
    <m/>
    <m/>
    <m/>
    <m/>
    <m/>
    <m/>
    <m/>
    <m/>
  </r>
  <r>
    <s v="MIA20180142"/>
    <s v="     "/>
    <n v="43314"/>
    <s v="8/2"/>
    <x v="1"/>
    <n v="0.4997685185185185"/>
    <s v="31"/>
    <n v="3"/>
    <s v="8"/>
    <x v="1"/>
    <n v="43314"/>
    <n v="0.49930555555555556"/>
    <s v="FAS only states pole fire with no details on cause. Going to contact Tman for more details. Waiting for Tman reply."/>
    <s v="     "/>
    <s v="FAS"/>
    <n v="44252"/>
    <s v="Y"/>
    <x v="0"/>
    <m/>
    <s v="N/A"/>
    <m/>
    <s v="T004383442"/>
    <n v="114849107"/>
    <m/>
    <s v="     "/>
    <x v="0"/>
    <s v="PG&amp;E"/>
    <m/>
    <m/>
    <m/>
    <s v="D"/>
    <m/>
    <s v="Structure-PG&amp;E only"/>
    <m/>
    <s v="Wire-Wire Contact"/>
    <s v="35.a. Wire-to-wire contact / contamination"/>
    <s v="Wire-Wire Contact"/>
    <s v="Other"/>
    <m/>
    <m/>
    <m/>
    <m/>
    <m/>
    <s v="No"/>
    <s v="Overhead"/>
    <x v="0"/>
    <m/>
    <m/>
    <s v="101821902"/>
    <s v="     "/>
    <s v="Non-HFTD"/>
    <x v="0"/>
    <m/>
    <m/>
    <n v="37.711100000000002"/>
    <n v="-122.40600000000001"/>
    <s v="San Francisco"/>
    <s v="SF-H-1101"/>
    <m/>
    <n v="11000"/>
    <m/>
    <x v="0"/>
    <m/>
    <s v="Urban"/>
    <m/>
    <m/>
    <s v="No"/>
    <m/>
    <m/>
    <m/>
    <m/>
    <m/>
    <m/>
    <m/>
    <s v="N"/>
    <s v="N"/>
    <m/>
    <m/>
    <s v="     "/>
    <m/>
    <m/>
    <m/>
    <m/>
    <m/>
    <m/>
    <m/>
    <m/>
    <m/>
    <m/>
    <m/>
    <m/>
    <m/>
    <m/>
    <m/>
    <m/>
    <m/>
    <m/>
    <m/>
  </r>
  <r>
    <s v="20190738"/>
    <s v="     "/>
    <n v="43679"/>
    <s v="8/2"/>
    <x v="1"/>
    <m/>
    <s v="31"/>
    <n v="3"/>
    <s v="8"/>
    <x v="3"/>
    <n v="43679"/>
    <m/>
    <s v="branch fell into line"/>
    <s v="     "/>
    <s v="FAS"/>
    <m/>
    <s v="N"/>
    <x v="0"/>
    <s v="477571"/>
    <s v="19-0083637"/>
    <m/>
    <s v="T004715025"/>
    <n v="117706401"/>
    <m/>
    <s v="     "/>
    <x v="1"/>
    <s v="PG&amp;E"/>
    <m/>
    <m/>
    <m/>
    <s v="D"/>
    <m/>
    <s v="&lt;0.25"/>
    <m/>
    <s v="Vegetation"/>
    <s v="33.a. Veg. contact"/>
    <s v="Vegetation"/>
    <s v="Contact from object"/>
    <s v="Contact - Vegetation"/>
    <m/>
    <s v="Contact - Vegetation"/>
    <s v="Conductor - Primary"/>
    <s v="Line to Ground"/>
    <m/>
    <s v="Overhead"/>
    <x v="3"/>
    <s v="Conductor - Primary"/>
    <m/>
    <s v="254441106"/>
    <s v="     "/>
    <s v="Non-HFTD"/>
    <x v="0"/>
    <m/>
    <m/>
    <n v="36.786299999999997"/>
    <n v="-119.52"/>
    <s v="FRESNO"/>
    <s v="RAINBOW-1106"/>
    <m/>
    <m/>
    <s v="RAINBOW 1106R1440"/>
    <x v="0"/>
    <m/>
    <s v="Agriculture"/>
    <m/>
    <m/>
    <s v="No"/>
    <m/>
    <m/>
    <m/>
    <m/>
    <m/>
    <m/>
    <m/>
    <s v="N"/>
    <s v="N"/>
    <m/>
    <m/>
    <s v="     "/>
    <s v="36.78624200"/>
    <s v="-119.52244000"/>
    <s v="Aug  5 2019 12:00AM"/>
    <s v="BranchFail"/>
    <s v="HEALTHY TREE. A LONG GREEN LIMB DETACHED AT THE BRANCH COLLAR AND FELL ONTO PRIMARY LINES CONFIRM LINE ON GROUND. NO VISABLE SIGNS OF DECAY."/>
    <s v="EUCB"/>
    <s v="78"/>
    <s v="19"/>
    <s v="22"/>
    <s v="None"/>
    <s v="None"/>
    <s v="N"/>
    <s v="1"/>
    <m/>
    <s v="Valley"/>
    <s v="D"/>
    <s v="CrossArm"/>
    <s v="BareWire"/>
    <s v="0"/>
  </r>
  <r>
    <s v="20190737"/>
    <s v="     "/>
    <n v="43679"/>
    <s v="8/2"/>
    <x v="1"/>
    <m/>
    <s v="31"/>
    <n v="3"/>
    <s v="8"/>
    <x v="3"/>
    <n v="43679"/>
    <n v="0.11319444444444444"/>
    <s v="Turkey found ; Mike Best Comments: Possibly caused by turkeys flying into lines."/>
    <s v="     "/>
    <s v="FAS"/>
    <m/>
    <s v="N"/>
    <x v="0"/>
    <s v="477558"/>
    <s v="19-0083636"/>
    <m/>
    <s v="T004715026"/>
    <n v="0"/>
    <m/>
    <s v="     "/>
    <x v="1"/>
    <s v="PG&amp;E"/>
    <m/>
    <m/>
    <m/>
    <s v="D"/>
    <m/>
    <s v="&lt;0.25"/>
    <m/>
    <s v="Contact - Animal - Bird"/>
    <s v="33.b. Animal contact"/>
    <s v="Contact - Bird"/>
    <s v="Contact from object"/>
    <s v="Contact - Animal"/>
    <m/>
    <s v="Contact - Animal"/>
    <s v="Switch"/>
    <s v="Multi-Fault"/>
    <m/>
    <s v="Overhead"/>
    <x v="0"/>
    <s v="Switch"/>
    <m/>
    <s v="7Ny0802190243"/>
    <s v="     "/>
    <s v="Non-HFTD"/>
    <x v="0"/>
    <m/>
    <m/>
    <n v="38.093400000000003"/>
    <n v="-122.19799999999999"/>
    <s v="SOLANO"/>
    <s v="NORTH-TOWER-1108"/>
    <m/>
    <m/>
    <s v="NORTH TOWER 1108CB"/>
    <x v="0"/>
    <s v="Vallejo FD"/>
    <s v="Herbaceous"/>
    <m/>
    <m/>
    <s v="No"/>
    <m/>
    <m/>
    <m/>
    <m/>
    <m/>
    <m/>
    <m/>
    <s v="N"/>
    <s v="N"/>
    <m/>
    <m/>
    <s v="     "/>
    <m/>
    <m/>
    <m/>
    <m/>
    <m/>
    <m/>
    <m/>
    <m/>
    <m/>
    <m/>
    <m/>
    <m/>
    <m/>
    <m/>
    <m/>
    <m/>
    <m/>
    <m/>
    <m/>
  </r>
  <r>
    <s v="20190740"/>
    <s v="     "/>
    <n v="43679"/>
    <s v="8/2"/>
    <x v="1"/>
    <m/>
    <s v="31"/>
    <n v="3"/>
    <s v="8"/>
    <x v="3"/>
    <m/>
    <m/>
    <s v="heavy bird contamination"/>
    <s v="     "/>
    <s v="David Gregory"/>
    <m/>
    <s v="N"/>
    <x v="0"/>
    <m/>
    <m/>
    <s v="INT-12479"/>
    <m/>
    <n v="0"/>
    <m/>
    <s v="     "/>
    <x v="1"/>
    <s v="PG&amp;E"/>
    <m/>
    <m/>
    <m/>
    <s v="T"/>
    <m/>
    <s v="10-99"/>
    <m/>
    <s v="Contact - Animal - Other"/>
    <s v="33.b. Animal contact"/>
    <s v="Contact - Animal"/>
    <s v="Contact from object"/>
    <s v="Contact - Animal"/>
    <m/>
    <s v="Contact - Animal"/>
    <s v="Conductor - Primary"/>
    <m/>
    <m/>
    <s v="Overhead"/>
    <x v="3"/>
    <s v="Conductor - Primary"/>
    <m/>
    <s v="2222 Gold Hill-Bellota-Lockeford 115Kv Line"/>
    <s v="     "/>
    <s v="Non-HFTD"/>
    <x v="0"/>
    <m/>
    <m/>
    <n v="38.373600000000003"/>
    <n v="-121.139"/>
    <s v="SACRAMENTO"/>
    <s v="GOLD-HILL-BELLOTA-LOCKEFORD-115KV"/>
    <m/>
    <n v="115000"/>
    <m/>
    <x v="0"/>
    <m/>
    <s v="Herbaceous"/>
    <m/>
    <m/>
    <s v="Yes"/>
    <m/>
    <m/>
    <m/>
    <m/>
    <m/>
    <m/>
    <m/>
    <s v="N"/>
    <s v="N"/>
    <m/>
    <m/>
    <s v="     "/>
    <m/>
    <m/>
    <m/>
    <m/>
    <m/>
    <m/>
    <m/>
    <m/>
    <m/>
    <m/>
    <m/>
    <m/>
    <m/>
    <m/>
    <m/>
    <m/>
    <m/>
    <m/>
    <m/>
  </r>
  <r>
    <s v="20190739"/>
    <s v="     "/>
    <n v="43679"/>
    <s v="8/2"/>
    <x v="1"/>
    <m/>
    <s v="31"/>
    <n v="3"/>
    <s v="8"/>
    <x v="3"/>
    <n v="43679"/>
    <m/>
    <s v="PG&amp;E equipment related fire, less than 1 meter"/>
    <s v="     "/>
    <s v="FAS"/>
    <m/>
    <s v="N"/>
    <x v="0"/>
    <s v="477604"/>
    <m/>
    <m/>
    <s v="T004715061"/>
    <n v="0"/>
    <m/>
    <s v="     "/>
    <x v="0"/>
    <s v="PG&amp;E"/>
    <m/>
    <m/>
    <m/>
    <s v="D"/>
    <m/>
    <s v="Other"/>
    <s v="burnt K-mate porcelain"/>
    <s v="Equipment - PG&amp;E"/>
    <s v="34.o. Other"/>
    <s v="Equipment - PG&amp;E"/>
    <m/>
    <m/>
    <s v="Capacitor"/>
    <m/>
    <m/>
    <m/>
    <m/>
    <s v="Overhead"/>
    <x v="0"/>
    <s v="Capacitor"/>
    <m/>
    <s v="315924730705"/>
    <s v="     "/>
    <s v="Non-HFTD"/>
    <x v="0"/>
    <m/>
    <m/>
    <n v="37.334400000000002"/>
    <n v="-121.902"/>
    <s v="SANTA CLARA"/>
    <s v="SAN-JOSE-B-1106"/>
    <m/>
    <m/>
    <m/>
    <x v="0"/>
    <s v="San Jose Fire Dept."/>
    <m/>
    <m/>
    <m/>
    <s v="No"/>
    <m/>
    <m/>
    <m/>
    <m/>
    <m/>
    <m/>
    <m/>
    <s v="N"/>
    <s v="N"/>
    <m/>
    <m/>
    <s v="     "/>
    <m/>
    <m/>
    <m/>
    <m/>
    <m/>
    <m/>
    <m/>
    <m/>
    <m/>
    <m/>
    <m/>
    <m/>
    <m/>
    <m/>
    <m/>
    <m/>
    <m/>
    <m/>
    <m/>
  </r>
  <r>
    <s v="20201601"/>
    <s v="     "/>
    <n v="44045"/>
    <s v="8/2"/>
    <x v="1"/>
    <n v="0.77569444444444446"/>
    <s v="32"/>
    <n v="3"/>
    <s v="8"/>
    <x v="4"/>
    <n v="44045"/>
    <n v="0.98472222222222228"/>
    <s v="On August 2, 2020 at 1837 hours, a PG&amp;E Troubleman was dispatched to the San Miguel 1104 12kV Distribution Circuit in the vicinity of Ranchita Avenue and Pine Avenue, San Miguel in response to an outage. Initial analysis indicates vegetation contact caused the ignition. A green Blue Oak approximately 45' in height had a codominant stem failure that resulted in a partial failure. The tree came down on the primary conductor mid-span causing arcing that ignited a small fire. The subject tree had 25' of clearance from the conductor and was last inspected on October 14, 2019. The ensuing fire was approximately 5 acres in size and the fire was suppressed by Cal Fire. PG&amp;E Troubleman removed the tree and re-energixed the line. There were no damages to PG&amp;E equipment warranting repair."/>
    <s v="     "/>
    <s v="FAS"/>
    <m/>
    <s v="Y"/>
    <x v="0"/>
    <s v="977119"/>
    <s v="20-0078846"/>
    <m/>
    <s v="T005026533, 0006199034"/>
    <m/>
    <m/>
    <s v="     "/>
    <x v="1"/>
    <s v="PG&amp;E"/>
    <m/>
    <s v="Vegetation"/>
    <m/>
    <s v="D"/>
    <s v="D"/>
    <s v="0.26-9.99"/>
    <s v="5 acres"/>
    <s v="Vegetation"/>
    <s v="33.a. Veg. contact"/>
    <s v="Vegetation"/>
    <s v="Contact from object"/>
    <s v="Contact - Vegetation"/>
    <m/>
    <s v="Contact - Vegetation"/>
    <s v="Conductor - Primary"/>
    <s v="Line to Line"/>
    <m/>
    <s v="Overhead"/>
    <x v="3"/>
    <s v="Conductor - Primary"/>
    <m/>
    <s v="Circuit ID: 182661104 "/>
    <s v="     "/>
    <s v="Non-HFTD"/>
    <x v="0"/>
    <m/>
    <m/>
    <n v="35.8249"/>
    <n v="-120.545"/>
    <s v="Monterey"/>
    <s v="SAN-MIGUEL-1104"/>
    <m/>
    <n v="12000"/>
    <m/>
    <x v="0"/>
    <s v="Cal Fire"/>
    <s v="Hardwood Woodland"/>
    <m/>
    <m/>
    <s v="No"/>
    <m/>
    <m/>
    <m/>
    <m/>
    <m/>
    <m/>
    <m/>
    <s v="N"/>
    <s v="N"/>
    <m/>
    <m/>
    <s v="     "/>
    <s v="35.79470000"/>
    <s v="-120.58360000"/>
    <s v="Aug  5 2020 12:00AM"/>
    <s v="TrunkFail"/>
    <s v="EVIDENCE OF BLUE OAK TRUNK FAILURE. EVIDENCE OF FIRE, INVESTIGATION TO FOLLOW. NO FURTHER WORK NEEDED."/>
    <s v="OAKD"/>
    <s v="45"/>
    <s v="26"/>
    <s v="25"/>
    <s v="None"/>
    <s v="Slight"/>
    <s v="N"/>
    <s v="1"/>
    <m/>
    <s v="Hillside"/>
    <s v="A"/>
    <s v="CrossArm"/>
    <s v="BareWire"/>
    <s v="0"/>
  </r>
  <r>
    <s v="20200930"/>
    <s v="     "/>
    <n v="44045"/>
    <s v="8/2"/>
    <x v="1"/>
    <n v="0.97152777777777777"/>
    <s v="32"/>
    <n v="3"/>
    <s v="8"/>
    <x v="4"/>
    <n v="44045"/>
    <n v="0.97083333333333333"/>
    <s v="On August 2, 2020 at 2318 hours, a PG&amp;E troubleman was dispatched to the Menlo 1102 Distribution Circuit near Junioero Serra Blvd near Stanford for reports of wire down power ok hazard. Initial analysis indicates PG&amp;E equipment failure resulted in an ignition. The troubleman found a transformer failure occurred causing a pin terminal to burn resulting in service failure along with an igniting the surrounding vegetation at the base of the pole. The ensuing fire was 0.25 acre - 10 acres in size and was extinguished by Palo Alto Fire Department. A contractor hired crew replaced all damaged assets on August 3, 2020."/>
    <s v="     "/>
    <s v="FAS"/>
    <m/>
    <s v="N"/>
    <x v="0"/>
    <m/>
    <m/>
    <m/>
    <s v="T005026615"/>
    <n v="119547141"/>
    <m/>
    <s v="     "/>
    <x v="1"/>
    <s v="PG&amp;E"/>
    <m/>
    <s v="Vegetation"/>
    <m/>
    <s v="D"/>
    <s v="D"/>
    <s v="0.26-9.99"/>
    <m/>
    <s v="Equipment - PG&amp;E"/>
    <s v="34.n. Transformer damage or failure"/>
    <s v="Equipment - PG&amp;E"/>
    <s v="All types of equipment / facility failure"/>
    <s v="Transformer failure"/>
    <s v="Splice/Clamp/Connector"/>
    <m/>
    <m/>
    <m/>
    <m/>
    <s v="Overhead"/>
    <x v="3"/>
    <s v="Splice/Clamp/Connector"/>
    <s v="Connector, Cutout"/>
    <s v="CGC: 315142933707"/>
    <s v="     "/>
    <s v="Non-HFTD"/>
    <x v="0"/>
    <m/>
    <m/>
    <n v="37.414200000000001"/>
    <n v="-122.17400000000001"/>
    <s v="Santa Clara"/>
    <s v="MENLO-1102"/>
    <m/>
    <n v="12000"/>
    <s v="N/A"/>
    <x v="1"/>
    <s v="Palo Alto FD"/>
    <s v="Herbaceous"/>
    <m/>
    <m/>
    <s v="No"/>
    <m/>
    <m/>
    <m/>
    <m/>
    <m/>
    <m/>
    <m/>
    <s v="N"/>
    <s v="N"/>
    <m/>
    <m/>
    <s v="     "/>
    <m/>
    <m/>
    <m/>
    <m/>
    <m/>
    <m/>
    <m/>
    <m/>
    <m/>
    <m/>
    <m/>
    <m/>
    <m/>
    <m/>
    <m/>
    <m/>
    <m/>
    <m/>
    <m/>
  </r>
  <r>
    <s v="20200925"/>
    <s v="     "/>
    <n v="44045"/>
    <s v="8/2"/>
    <x v="1"/>
    <n v="0.42569444444444443"/>
    <s v="32"/>
    <n v="3"/>
    <s v="8"/>
    <x v="4"/>
    <n v="44045"/>
    <n v="0.4236111111111111"/>
    <s v="On August 2, 2020 at 1016 hours, a PG&amp;E troubleman was dispatched to the Westpark 1107 Distribution Circuit on Ethyl street in Bakersfield and observed a transformer failure had occurred. Initial analysis indicates a PG&amp;E equipment failure caused the ignition. Troubleman reports an overhead transformer failed, blowing off the transformer cover and igniting a pole fire along with small area of vegetation around the base of the pole. The ensuing fire was 3 meters - 0.25 acre in size and was extinguished by Bakerfield Fire Department. A PG&amp;E crew replaced all damaged assets on August 2, 2020."/>
    <s v="     "/>
    <s v="FAS"/>
    <m/>
    <s v="N"/>
    <x v="0"/>
    <s v="976985"/>
    <s v="20-0078808"/>
    <m/>
    <s v="T005026368"/>
    <n v="119546315"/>
    <m/>
    <s v="     "/>
    <x v="1"/>
    <s v="PG&amp;E"/>
    <m/>
    <s v="Vegetation"/>
    <m/>
    <s v="D"/>
    <s v="D"/>
    <s v="&lt;0.25"/>
    <m/>
    <s v="Equipment - PG&amp;E"/>
    <s v="34.n. Transformer damage or failure"/>
    <s v="Equipment - PG&amp;E"/>
    <s v="All types of equipment / facility failure"/>
    <s v="Transformer failure"/>
    <s v="Transformer"/>
    <m/>
    <m/>
    <s v="Line to Ground"/>
    <m/>
    <s v="Overhead"/>
    <x v="3"/>
    <s v="Transformer"/>
    <s v="Transformer, Cutout, Insulator"/>
    <s v="Transformer CGC: 516886369101"/>
    <s v="     "/>
    <s v="Non-HFTD"/>
    <x v="0"/>
    <m/>
    <m/>
    <n v="35.394300000000001"/>
    <n v="-119.04600000000001"/>
    <s v="Kern"/>
    <s v="WESTPARK-1107"/>
    <m/>
    <n v="12000"/>
    <m/>
    <x v="0"/>
    <s v="Bakerfield FD"/>
    <s v="Urban"/>
    <m/>
    <m/>
    <s v="No"/>
    <m/>
    <m/>
    <m/>
    <m/>
    <m/>
    <m/>
    <m/>
    <s v="N"/>
    <s v="N"/>
    <m/>
    <m/>
    <s v="     "/>
    <m/>
    <m/>
    <m/>
    <m/>
    <m/>
    <m/>
    <m/>
    <m/>
    <m/>
    <m/>
    <m/>
    <m/>
    <m/>
    <m/>
    <m/>
    <m/>
    <m/>
    <m/>
    <m/>
  </r>
  <r>
    <s v="20200934"/>
    <s v="     "/>
    <n v="44045"/>
    <s v="8/2"/>
    <x v="1"/>
    <n v="0.17986111111111111"/>
    <s v="32"/>
    <n v="3"/>
    <s v="8"/>
    <x v="4"/>
    <n v="44045"/>
    <n v="0.17986111111111111"/>
    <s v="On August 2, 2020 at 0419 hours, PG&amp;E became aware of an interuption to the Dairyland-Mendota 115kV Transmission Circuit on Ave 7 1/2 just outside the city of Firebaugh. Initial analysis indicates third party contact caused the ignition. A thrid party vehicle contacted a down guy wire attached to pole 014/174, causing the guy wire to snap and wrap around the transmission conductor and igniting a small grass fire near the base of the transmission pole. The ensuing fire was 3 meters - 0.25 acre in size and was extinguished. LC notification 119546202 to replaced the damaged guy wire was completed on August 5, 2020."/>
    <s v="     "/>
    <s v="TOTL"/>
    <m/>
    <s v="N"/>
    <x v="0"/>
    <m/>
    <m/>
    <s v="INT-13883"/>
    <m/>
    <n v="119546202"/>
    <m/>
    <s v="     "/>
    <x v="1"/>
    <s v="PG&amp;E"/>
    <m/>
    <s v="Vegetation"/>
    <m/>
    <s v="T"/>
    <s v="T"/>
    <s v="&lt;0.25"/>
    <m/>
    <s v="Contact - 3rd Party"/>
    <s v="33.d. Vehicle contact"/>
    <s v="Contact - 3rd Party"/>
    <s v="Contact from object"/>
    <s v="Contact - Vehicle"/>
    <m/>
    <s v="Contact - Vehicle"/>
    <s v="Guy/Span Wire"/>
    <m/>
    <m/>
    <s v="Overhead"/>
    <x v="4"/>
    <s v="Guy/Span Wire"/>
    <s v="Guy wire"/>
    <s v="Transmission pole: 44883391 - 014/174"/>
    <s v="     "/>
    <s v="Non-HFTD"/>
    <x v="0"/>
    <m/>
    <m/>
    <n v="36.859299999999998"/>
    <n v="-120.34099999999999"/>
    <s v="Madera"/>
    <s v="DAIRYLAND-MENDOTA-115KV"/>
    <m/>
    <n v="115000"/>
    <s v="N/A"/>
    <x v="0"/>
    <s v="Cal Fire"/>
    <s v="Agriculture"/>
    <m/>
    <m/>
    <s v="No"/>
    <m/>
    <m/>
    <m/>
    <m/>
    <m/>
    <m/>
    <m/>
    <s v="N"/>
    <s v="N"/>
    <m/>
    <m/>
    <s v="     "/>
    <m/>
    <m/>
    <m/>
    <m/>
    <m/>
    <m/>
    <m/>
    <m/>
    <m/>
    <m/>
    <m/>
    <m/>
    <m/>
    <m/>
    <m/>
    <m/>
    <m/>
    <m/>
    <m/>
  </r>
  <r>
    <s v="20211170"/>
    <s v="     "/>
    <n v="44410"/>
    <s v="8/2"/>
    <x v="1"/>
    <n v="0.55069444444444449"/>
    <s v="32"/>
    <n v="3"/>
    <s v="8"/>
    <x v="5"/>
    <m/>
    <m/>
    <s v="Mylar balloons got caught in overhead primary circuit, resulting in an ignition. The ensuing fire was 0.25 acre to 10 acres in size. This information is preliminary."/>
    <s v="     "/>
    <s v="FAS"/>
    <m/>
    <s v="N"/>
    <x v="0"/>
    <m/>
    <m/>
    <m/>
    <s v="T005357773"/>
    <n v="121833000"/>
    <m/>
    <s v="     "/>
    <x v="1"/>
    <s v="PG&amp;E"/>
    <m/>
    <s v="Other"/>
    <s v="Balloon"/>
    <s v="D"/>
    <s v="D"/>
    <s v="0.26-9.99"/>
    <m/>
    <s v="Contact - 3rd Party"/>
    <s v="33.c. Balloon contact"/>
    <s v="Contact - 3rd Party"/>
    <s v="Contact from object"/>
    <s v="Balloon contact"/>
    <m/>
    <s v="Balloon contact"/>
    <s v="Conductor - Primary"/>
    <m/>
    <s v="N"/>
    <s v="Overhead"/>
    <x v="3"/>
    <s v="Conductor - Primary"/>
    <s v="Conductor"/>
    <s v="100221706"/>
    <s v="     "/>
    <s v="Non-HFTD"/>
    <x v="0"/>
    <m/>
    <m/>
    <n v="35.104999999999997"/>
    <n v="-119.447"/>
    <s v="Kern"/>
    <s v="MARICOPA-1102"/>
    <m/>
    <n v="12000"/>
    <m/>
    <x v="0"/>
    <s v="Kern County FD"/>
    <s v="Desert Shrub"/>
    <s v="Grass fuel model"/>
    <m/>
    <s v="No"/>
    <m/>
    <m/>
    <m/>
    <m/>
    <m/>
    <m/>
    <m/>
    <s v="N"/>
    <s v="N"/>
    <m/>
    <m/>
    <s v="     "/>
    <m/>
    <m/>
    <m/>
    <m/>
    <m/>
    <m/>
    <m/>
    <m/>
    <m/>
    <m/>
    <m/>
    <m/>
    <m/>
    <m/>
    <m/>
    <m/>
    <m/>
    <m/>
    <m/>
  </r>
  <r>
    <s v="20211172"/>
    <s v="     "/>
    <n v="44410"/>
    <s v="8/2"/>
    <x v="1"/>
    <n v="0.57847222222222228"/>
    <s v="32"/>
    <n v="3"/>
    <s v="8"/>
    <x v="5"/>
    <n v="44410"/>
    <m/>
    <s v="Third party vehicle snagged communication lines, pulling out three lines and causing damage to houses, along with igniting a small grass fire. The ensuing fire was 3 meter - 0.25 acre in size. This information is preliminary."/>
    <s v="     "/>
    <s v="FAS"/>
    <m/>
    <s v="N"/>
    <x v="0"/>
    <m/>
    <m/>
    <m/>
    <s v="T005357815, T005357816, T005357823, T005357839, T005357868, T005357959"/>
    <m/>
    <m/>
    <s v="     "/>
    <x v="1"/>
    <s v="PG&amp;E"/>
    <m/>
    <s v="Vegetation"/>
    <s v="3 poles"/>
    <s v="D"/>
    <s v="D"/>
    <s v="&lt;0.25"/>
    <m/>
    <s v="Contact - 3rd Party"/>
    <s v="33.d. Vehicle contact"/>
    <s v="Contact - 3rd Party"/>
    <s v="Contact from object"/>
    <s v="Vehicle contact"/>
    <m/>
    <s v="Vehicle contact"/>
    <s v="Conductor - Primary"/>
    <m/>
    <s v="Y"/>
    <s v="Overhead"/>
    <x v="3"/>
    <s v="Conductor - Primary"/>
    <s v="3 poles"/>
    <m/>
    <s v="     "/>
    <s v="Non-HFTD"/>
    <x v="0"/>
    <m/>
    <m/>
    <n v="37.491700000000002"/>
    <n v="-121.92100000000001"/>
    <s v="Alameda"/>
    <s v="NEWARK-21KV-2102"/>
    <m/>
    <n v="21000"/>
    <m/>
    <x v="0"/>
    <s v="Fremont FD"/>
    <s v="Urban"/>
    <s v="Fire-resistive fuel bed"/>
    <m/>
    <s v="No"/>
    <m/>
    <m/>
    <m/>
    <m/>
    <m/>
    <m/>
    <m/>
    <s v="N"/>
    <s v="N"/>
    <m/>
    <m/>
    <s v="     "/>
    <m/>
    <m/>
    <m/>
    <m/>
    <m/>
    <m/>
    <m/>
    <m/>
    <m/>
    <m/>
    <m/>
    <m/>
    <m/>
    <m/>
    <m/>
    <m/>
    <m/>
    <m/>
    <m/>
  </r>
  <r>
    <s v="20211167"/>
    <s v="     "/>
    <n v="44410"/>
    <s v="8/2"/>
    <x v="1"/>
    <n v="7.7777777777777779E-2"/>
    <s v="32"/>
    <n v="3"/>
    <s v="8"/>
    <x v="5"/>
    <n v="44410"/>
    <m/>
    <s v="Pole and crossarm fire with unknown cause of how or why equipment failed. The ensuing fire was 1 meter - 3 meters in size. This information is preliminary."/>
    <s v="     "/>
    <s v="FAS"/>
    <m/>
    <s v="N"/>
    <x v="0"/>
    <m/>
    <s v="21-0098291"/>
    <m/>
    <s v="T005357093, T005357098, T005357099, T005357103"/>
    <n v="121828000"/>
    <m/>
    <s v="     "/>
    <x v="1"/>
    <s v="PG&amp;E"/>
    <m/>
    <s v="Other"/>
    <s v="Crossarm"/>
    <s v="D"/>
    <s v="D"/>
    <s v="&lt;3 meters of linear travel"/>
    <m/>
    <s v="Equipment - PG&amp;E"/>
    <s v="34.f. Pole damage or failure"/>
    <s v="Equipment - PG&amp;E"/>
    <s v="All types of equipment / facility failure"/>
    <s v="Pole failure"/>
    <s v="Pole"/>
    <m/>
    <m/>
    <s v="Force Out"/>
    <s v="Y"/>
    <s v="Overhead"/>
    <x v="3"/>
    <s v="Pole"/>
    <s v="Crossarm, Conductor"/>
    <s v="102283434"/>
    <s v="     "/>
    <s v="Non-HFTD"/>
    <x v="0"/>
    <m/>
    <m/>
    <n v="38.311399999999999"/>
    <n v="-122.304"/>
    <s v="Napa"/>
    <s v="NAPA-1109"/>
    <m/>
    <n v="12000"/>
    <m/>
    <x v="0"/>
    <s v="Napa FD"/>
    <s v="Urban"/>
    <s v="Fire-resistive fuel bed"/>
    <m/>
    <s v="No"/>
    <m/>
    <m/>
    <m/>
    <m/>
    <m/>
    <m/>
    <m/>
    <s v="N"/>
    <s v="N"/>
    <m/>
    <m/>
    <s v="     "/>
    <m/>
    <m/>
    <m/>
    <m/>
    <m/>
    <m/>
    <m/>
    <m/>
    <m/>
    <m/>
    <m/>
    <m/>
    <m/>
    <m/>
    <m/>
    <m/>
    <m/>
    <m/>
    <m/>
  </r>
  <r>
    <s v="20211171"/>
    <s v="     "/>
    <n v="44410"/>
    <s v="8/2"/>
    <x v="1"/>
    <n v="0.48680555555555555"/>
    <s v="32"/>
    <n v="3"/>
    <s v="8"/>
    <x v="5"/>
    <n v="44410"/>
    <m/>
    <s v="Jumper burned open at connector and caused sparks to fall to ground, igniting a small fire at the base of distribution pole. This information is preliminary. AGFC 8/4/2021 notes: I've added OIS, ILIS and SAP numbers to this line item. OIS: 1428876, 1428970; ILIS: 21-0098513, 21-0098552; FOID: T005357638 (KECC-Cxl), T005357679 (D6HA), T005357775 (KECC), T005357777 (KECC-Cxl); EC: 121832249, 121834013; PM: 35278709, 44929479; Circuit ID: 042211104, SAP Eqp ID: 40147250, 103137945; County: Marin; Division: North Bay"/>
    <s v="     "/>
    <s v="FAS"/>
    <m/>
    <s v="N"/>
    <x v="0"/>
    <m/>
    <s v="21-0098513, 21-0098552"/>
    <m/>
    <s v="T005357638, T005357679, T005357775, T005357777"/>
    <m/>
    <m/>
    <s v="     "/>
    <x v="1"/>
    <s v="PG&amp;E"/>
    <m/>
    <s v="Vegetation"/>
    <s v="Jumper, Connector, Conductors"/>
    <s v="D"/>
    <s v="D"/>
    <s v="&lt;0.25"/>
    <m/>
    <s v="Equipment - PG&amp;E"/>
    <s v="34.m. Connection device damage or failure"/>
    <s v="Equipment - PG&amp;E"/>
    <s v="All types of equipment / facility failure"/>
    <s v="Splice/Clamp/Connector"/>
    <s v="Splice/Clamp/Connector"/>
    <m/>
    <m/>
    <s v="Line to Ground,Force Out"/>
    <s v="N"/>
    <s v="Overhead"/>
    <x v="3"/>
    <s v="Splice/Clamp/Connector"/>
    <s v="Jumper, Connector, Conductors"/>
    <m/>
    <s v="     "/>
    <s v="Non-HFTD"/>
    <x v="0"/>
    <m/>
    <m/>
    <n v="38.115400000000001"/>
    <n v="-122.56399999999999"/>
    <s v="Marin"/>
    <s v="NOVATO-1104"/>
    <m/>
    <n v="12000"/>
    <m/>
    <x v="0"/>
    <s v="Belvedere City FD"/>
    <s v="Urban"/>
    <s v="Grass fuel model"/>
    <m/>
    <s v="No"/>
    <m/>
    <m/>
    <m/>
    <m/>
    <m/>
    <m/>
    <m/>
    <s v="N"/>
    <s v="N"/>
    <m/>
    <m/>
    <s v="     "/>
    <m/>
    <m/>
    <m/>
    <m/>
    <m/>
    <m/>
    <m/>
    <m/>
    <m/>
    <m/>
    <m/>
    <m/>
    <m/>
    <m/>
    <m/>
    <m/>
    <m/>
    <m/>
    <m/>
  </r>
  <r>
    <s v="20140143"/>
    <s v="     "/>
    <n v="41871"/>
    <s v="8/20"/>
    <x v="1"/>
    <n v="0.67152777777777772"/>
    <s v="34"/>
    <n v="3"/>
    <s v="8"/>
    <x v="7"/>
    <n v="41871"/>
    <n v="0.67152777777777772"/>
    <s v="1 WIRE IN 1 SPAN BROKEN &amp; ON THE GROUND"/>
    <s v="     "/>
    <m/>
    <m/>
    <s v="N"/>
    <x v="0"/>
    <s v="1069433"/>
    <s v="14-0052117"/>
    <m/>
    <m/>
    <n v="108876740"/>
    <m/>
    <s v="     "/>
    <x v="1"/>
    <s v="PG&amp;E"/>
    <m/>
    <s v="Vegetation"/>
    <m/>
    <s v="D"/>
    <m/>
    <s v="0.26-9.99"/>
    <s v="Square Feet: ; Acreage: 1"/>
    <s v="Vegetation"/>
    <s v="33.a. Veg. contact"/>
    <s v="Vegetation"/>
    <s v="All types of equipment / facility failure"/>
    <s v="Contact - Vegetation"/>
    <m/>
    <s v="Contact - Vegetation"/>
    <s v="Conductor"/>
    <s v="Line to Ground"/>
    <s v=" "/>
    <s v="Overhead"/>
    <x v="3"/>
    <s v="Conductor"/>
    <m/>
    <s v="103316088"/>
    <s v="     "/>
    <s v="Non-HFTD"/>
    <x v="0"/>
    <n v="105"/>
    <m/>
    <n v="40.193800000000003"/>
    <n v="-123.768"/>
    <s v="Humboldt"/>
    <s v="GARBERVILLE-1102"/>
    <s v="192221102"/>
    <n v="12000"/>
    <s v="GARBERVILLE 11022010"/>
    <x v="0"/>
    <s v="Cal Fire Dept"/>
    <s v="Conifer Forest"/>
    <m/>
    <m/>
    <s v="No"/>
    <m/>
    <m/>
    <m/>
    <m/>
    <m/>
    <m/>
    <m/>
    <s v="N"/>
    <s v="N"/>
    <m/>
    <m/>
    <s v="     "/>
    <s v="40.19379900"/>
    <s v="-123.76775500"/>
    <s v="Aug 21 2014 12:00AM"/>
    <s v="Unverified"/>
    <s v="I investigated the scene of the outage. There was evidence of a fire in the area approximately one acre in size. I did observe a partial branch near the top of the crown of a large Redwood tree which showed evidence of having a section recently break out of the crown, but could not determine if that or any other tree was the cause of the outage and/or the fire due to fire suppression operations having compromised any evidence that would have allowed me to make such a determination."/>
    <m/>
    <m/>
    <m/>
    <m/>
    <m/>
    <m/>
    <m/>
    <m/>
    <m/>
    <m/>
    <m/>
    <m/>
    <m/>
    <m/>
  </r>
  <r>
    <s v="20140142"/>
    <s v="     "/>
    <n v="41871"/>
    <s v="8/20"/>
    <x v="1"/>
    <n v="0.59861111111111109"/>
    <s v="34"/>
    <n v="3"/>
    <s v="8"/>
    <x v="7"/>
    <n v="41871"/>
    <n v="0.59861111111111109"/>
    <s v="FIX WIRE DOWN"/>
    <s v="     "/>
    <m/>
    <m/>
    <s v="N"/>
    <x v="0"/>
    <s v="1069392"/>
    <s v="14-0052102"/>
    <m/>
    <m/>
    <n v="108876635"/>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AT&amp;T"/>
    <s v="Overhead"/>
    <x v="3"/>
    <s v="Conductor"/>
    <m/>
    <s v="100051560"/>
    <s v="     "/>
    <s v="Non-HFTD"/>
    <x v="0"/>
    <m/>
    <m/>
    <n v="38.830500000000001"/>
    <n v="-121.20099999999999"/>
    <s v="Placer"/>
    <s v="PENRYN-1106"/>
    <s v="152561106"/>
    <n v="12000"/>
    <s v="PENRYN 110651674"/>
    <x v="0"/>
    <m/>
    <s v="Urban"/>
    <m/>
    <m/>
    <s v="No"/>
    <m/>
    <m/>
    <m/>
    <m/>
    <m/>
    <m/>
    <m/>
    <s v="N"/>
    <s v="N"/>
    <m/>
    <m/>
    <s v="     "/>
    <m/>
    <m/>
    <m/>
    <m/>
    <m/>
    <m/>
    <m/>
    <m/>
    <m/>
    <m/>
    <m/>
    <m/>
    <m/>
    <m/>
    <m/>
    <m/>
    <m/>
    <m/>
    <m/>
  </r>
  <r>
    <s v="20150293"/>
    <s v="     "/>
    <n v="42236"/>
    <s v="8/20"/>
    <x v="1"/>
    <n v="0.58888888888888891"/>
    <s v="34"/>
    <n v="3"/>
    <s v="8"/>
    <x v="2"/>
    <n v="42236"/>
    <n v="0.58888888888888891"/>
    <s v="LG OAK LIMB FELL ON OH PRIMARY ON  THE GRND STARTED FIRE CREW NOTIFIED TO REPA"/>
    <s v="     "/>
    <m/>
    <m/>
    <s v="N"/>
    <x v="0"/>
    <s v="1292127"/>
    <s v="15-0056381"/>
    <m/>
    <m/>
    <n v="110587150"/>
    <m/>
    <s v="     "/>
    <x v="1"/>
    <s v="PG&amp;E"/>
    <m/>
    <s v="Vegetation"/>
    <m/>
    <s v="D"/>
    <m/>
    <s v="&lt;0.25"/>
    <s v="Square Feet: ; Acreage: "/>
    <s v="Vegetation"/>
    <s v="33.a. Veg. contact"/>
    <s v="Vegetation"/>
    <s v="All types of equipment / facility failure"/>
    <s v="Contact - Vegetation"/>
    <m/>
    <s v="Contact - Vegetation"/>
    <s v="Conductor"/>
    <s v="Line to Line"/>
    <s v="None"/>
    <s v="Overhead"/>
    <x v="3"/>
    <s v="Conductor"/>
    <m/>
    <s v="100725569"/>
    <s v="     "/>
    <s v="Non-HFTD"/>
    <x v="0"/>
    <m/>
    <m/>
    <n v="36.898899999999998"/>
    <n v="-119.521"/>
    <s v="Fresno"/>
    <s v="COPPERMINE-1104"/>
    <s v="252411104"/>
    <n v="12000"/>
    <s v="COPPERMINE 110438474"/>
    <x v="0"/>
    <s v="Cal Fire Dept"/>
    <s v="Herbaceous"/>
    <m/>
    <m/>
    <s v="No"/>
    <m/>
    <m/>
    <m/>
    <m/>
    <m/>
    <m/>
    <m/>
    <s v="N"/>
    <s v="N"/>
    <m/>
    <m/>
    <s v="     "/>
    <s v="36.89894000"/>
    <s v="-119.52129000"/>
    <s v="Aug 21 2015 12:00AM"/>
    <s v="BranchFail"/>
    <s v="OLD VALLEY OAK HAD A LARGE GREEN LIMB BREAK OUT AND STRIKE THE PRIMARY LINES. NO SIGNS OF DECAY. CONFIRM LINE TO GROUND. STARTED A SMALL FIRE (1300 SQUARE FEET)"/>
    <s v="OAKV"/>
    <s v="59"/>
    <s v="99"/>
    <s v="32"/>
    <s v="None"/>
    <s v="None"/>
    <s v="N"/>
    <s v="1"/>
    <m/>
    <s v="Creek"/>
    <s v="A"/>
    <s v="CrossArm"/>
    <s v="BareWire"/>
    <s v="0"/>
  </r>
  <r>
    <s v="SAP201517414"/>
    <s v="     "/>
    <n v="42236"/>
    <s v="8/20"/>
    <x v="1"/>
    <m/>
    <s v="34"/>
    <n v="3"/>
    <s v="8"/>
    <x v="2"/>
    <n v="42234"/>
    <m/>
    <s v="Cap bank caught pole on fire; L1217"/>
    <s v="     "/>
    <s v="SAP"/>
    <n v="44580"/>
    <s v="Y"/>
    <x v="0"/>
    <s v="1291245"/>
    <s v="N/A"/>
    <m/>
    <s v="T003468319"/>
    <n v="110583693"/>
    <m/>
    <s v="     "/>
    <x v="0"/>
    <s v="PG&amp;E"/>
    <m/>
    <m/>
    <m/>
    <s v="D"/>
    <m/>
    <s v="Structure-PG&amp;E only"/>
    <m/>
    <s v="Equipment - PG&amp;E"/>
    <s v="34.a. Capacitor bank damage or failure"/>
    <s v="Equipment - PG&amp;E"/>
    <s v="Capacitor bank failure"/>
    <s v="Capacitor bank failure"/>
    <s v="Capacitor Bank"/>
    <m/>
    <m/>
    <m/>
    <s v="No"/>
    <s v="Overhead"/>
    <x v="0"/>
    <s v="Capacitor Bank"/>
    <m/>
    <s v="103793926"/>
    <s v="     "/>
    <s v="Non-HFTD"/>
    <x v="0"/>
    <m/>
    <m/>
    <n v="35.558"/>
    <n v="-119.345"/>
    <s v="Kern"/>
    <s v="SHAFTER-1101"/>
    <m/>
    <m/>
    <m/>
    <x v="0"/>
    <m/>
    <m/>
    <m/>
    <m/>
    <s v="No"/>
    <m/>
    <m/>
    <m/>
    <m/>
    <m/>
    <m/>
    <m/>
    <s v="N"/>
    <s v="N"/>
    <m/>
    <m/>
    <s v="     "/>
    <m/>
    <m/>
    <m/>
    <m/>
    <m/>
    <m/>
    <m/>
    <m/>
    <m/>
    <m/>
    <m/>
    <m/>
    <m/>
    <m/>
    <m/>
    <m/>
    <m/>
    <m/>
    <m/>
  </r>
  <r>
    <s v="20160250"/>
    <s v="     "/>
    <n v="42602"/>
    <s v="8/20"/>
    <x v="1"/>
    <n v="0.78541666666666665"/>
    <s v="34"/>
    <n v="3"/>
    <s v="8"/>
    <x v="6"/>
    <n v="42602"/>
    <n v="0.78541666666666665"/>
    <s v="SMALL GRASS FIRE / POLE OK"/>
    <s v="     "/>
    <m/>
    <m/>
    <s v="N"/>
    <x v="0"/>
    <s v="1529545"/>
    <s v="16-0058782"/>
    <m/>
    <m/>
    <m/>
    <m/>
    <s v="     "/>
    <x v="1"/>
    <s v="PG&amp;E"/>
    <m/>
    <s v="Vegetation"/>
    <m/>
    <s v="D"/>
    <m/>
    <s v="&lt;0.25"/>
    <s v="Square Feet: ; Acreage: "/>
    <s v="Contact - 3rd Party"/>
    <s v="33.d. Vehicle contact"/>
    <s v="Contact - 3rd Party"/>
    <s v="All types of equipment / facility failure"/>
    <s v="Contact - Vehicle"/>
    <m/>
    <s v="Contact - Vehicle"/>
    <s v="Pole"/>
    <s v="Line to Ground"/>
    <s v="PACIFIC BELL"/>
    <s v="Overhead"/>
    <x v="3"/>
    <s v="Conductor"/>
    <m/>
    <s v="100729153"/>
    <s v="     "/>
    <s v="Non-HFTD"/>
    <x v="0"/>
    <m/>
    <m/>
    <n v="36.457999999999998"/>
    <n v="-119.34699999999999"/>
    <s v="Tulare"/>
    <s v="DINUBA-1105"/>
    <s v="254091105"/>
    <n v="12000"/>
    <s v="DINUBA 110544364"/>
    <x v="0"/>
    <s v="Merced County FD"/>
    <s v="Agriculture"/>
    <m/>
    <m/>
    <s v="No"/>
    <m/>
    <m/>
    <m/>
    <m/>
    <m/>
    <m/>
    <m/>
    <s v="N"/>
    <s v="N"/>
    <m/>
    <m/>
    <s v="     "/>
    <m/>
    <m/>
    <m/>
    <m/>
    <m/>
    <m/>
    <m/>
    <m/>
    <m/>
    <m/>
    <m/>
    <m/>
    <m/>
    <m/>
    <m/>
    <m/>
    <m/>
    <m/>
    <m/>
  </r>
  <r>
    <s v="SAP201614194"/>
    <s v="     "/>
    <n v="42602"/>
    <s v="8/20"/>
    <x v="1"/>
    <m/>
    <s v="34"/>
    <n v="3"/>
    <s v="8"/>
    <x v="6"/>
    <n v="42600"/>
    <m/>
    <s v="splicebox fire at secondary"/>
    <s v="     "/>
    <s v="SAP"/>
    <n v="44580"/>
    <s v="Y"/>
    <x v="0"/>
    <s v="1528674"/>
    <s v="N/A"/>
    <m/>
    <s v="T003754492"/>
    <n v="111888156"/>
    <m/>
    <s v="     "/>
    <x v="0"/>
    <s v="PG&amp;E"/>
    <m/>
    <m/>
    <m/>
    <s v="D"/>
    <m/>
    <s v="Structure-PG&amp;E only"/>
    <m/>
    <s v="Equipment - PG&amp;E"/>
    <s v="34.m. Connection device damage or failure"/>
    <s v="Equipment - PG&amp;E"/>
    <s v="Splice/Clamp/Connector"/>
    <s v="Splice/Clamp/Connector"/>
    <s v="Splice/Clamp/Connector"/>
    <m/>
    <m/>
    <m/>
    <s v="No"/>
    <s v="Underground"/>
    <x v="0"/>
    <s v="Splice/Clamp/Connector"/>
    <m/>
    <s v="100253432"/>
    <s v="     "/>
    <s v="Non-HFTD"/>
    <x v="0"/>
    <m/>
    <m/>
    <n v="35.2971"/>
    <n v="-119.06699999999999"/>
    <s v="Kern"/>
    <s v="STOCKDALE-2112"/>
    <m/>
    <m/>
    <m/>
    <x v="0"/>
    <m/>
    <m/>
    <m/>
    <m/>
    <s v="No"/>
    <m/>
    <m/>
    <m/>
    <m/>
    <m/>
    <m/>
    <m/>
    <s v="N"/>
    <s v="N"/>
    <m/>
    <m/>
    <s v="     "/>
    <m/>
    <m/>
    <m/>
    <m/>
    <m/>
    <m/>
    <m/>
    <m/>
    <m/>
    <m/>
    <m/>
    <m/>
    <m/>
    <m/>
    <m/>
    <m/>
    <m/>
    <m/>
    <m/>
  </r>
  <r>
    <s v="20170291"/>
    <s v="     "/>
    <n v="42967"/>
    <s v="8/20"/>
    <x v="1"/>
    <n v="0.48472222222222222"/>
    <s v="34"/>
    <n v="3"/>
    <s v="8"/>
    <x v="0"/>
    <n v="42967"/>
    <n v="0.48472222222222222"/>
    <s v="911 - .MAX F.D. ON SITE, FIRE EXTINGUISHED - FOUND 1 OF 3 BLOWN PRIMARY FUSES (100 - T's) @ FC/O 2727, #2 POS. NO HAZARDS, RDO OPEN 1106 BREAKER, REFUSED 2727 ON DL, HELD, OUTAGE RESOLVED. NO MAJOR DAMAGE TO PGE POLE, 12' X 120' GRASS FIRE."/>
    <s v="     "/>
    <m/>
    <m/>
    <s v="N"/>
    <x v="0"/>
    <s v="1855691"/>
    <s v="17-0071568"/>
    <m/>
    <s v="T004111813"/>
    <m/>
    <m/>
    <s v="     "/>
    <x v="1"/>
    <s v="PG&amp;E"/>
    <m/>
    <s v="Vegetation"/>
    <m/>
    <s v="D"/>
    <m/>
    <s v="&lt;0.25"/>
    <s v="Square Feet: ; Acreage: "/>
    <s v="Equipment - Overloaded"/>
    <s v="34.c. Fuse damage or failure"/>
    <s v="Equipment - PG&amp;E"/>
    <s v="All types of equipment / facility failure"/>
    <s v="Fuse"/>
    <s v="Fuse"/>
    <m/>
    <m/>
    <s v="Line to Ground"/>
    <s v="Unknown"/>
    <s v="Overhead"/>
    <x v="3"/>
    <s v="Conductor"/>
    <m/>
    <s v="101634861"/>
    <s v="     "/>
    <s v="Non-HFTD"/>
    <x v="0"/>
    <m/>
    <m/>
    <n v="39.276400000000002"/>
    <n v="-122.14100000000001"/>
    <s v="Colusa"/>
    <s v="MAXWELL-1106"/>
    <s v="62881106"/>
    <n v="12000"/>
    <s v="MAXWELL 1106CB"/>
    <x v="0"/>
    <s v="Unknown"/>
    <s v="Agriculture"/>
    <m/>
    <m/>
    <s v="No"/>
    <m/>
    <m/>
    <m/>
    <m/>
    <m/>
    <m/>
    <m/>
    <s v="N"/>
    <s v="N"/>
    <m/>
    <m/>
    <s v="     "/>
    <m/>
    <m/>
    <m/>
    <m/>
    <m/>
    <m/>
    <m/>
    <m/>
    <m/>
    <m/>
    <m/>
    <m/>
    <m/>
    <m/>
    <m/>
    <m/>
    <m/>
    <m/>
    <m/>
  </r>
  <r>
    <s v="EIR20180143"/>
    <s v="     "/>
    <n v="43332"/>
    <s v="8/20"/>
    <x v="1"/>
    <m/>
    <s v="34"/>
    <n v="3"/>
    <s v="8"/>
    <x v="1"/>
    <m/>
    <m/>
    <s v="PG&amp;E has received a claim for property damage to a commercial customer at 1960 Olivera Road in Concord, CA exceeding $50,000. The claim alleges that on August 20, 2018, a faulty PG&amp;E transformer resulted in a fire at the customer's premise. PG&amp;E is reporting this incident under the Property Damage criterion. This information is preliminary."/>
    <s v="     "/>
    <s v="EIR Ignitions Tracker"/>
    <n v="44288"/>
    <s v="Y"/>
    <x v="0"/>
    <m/>
    <m/>
    <m/>
    <m/>
    <m/>
    <s v="EI180820B"/>
    <s v="     "/>
    <x v="0"/>
    <s v="PG&amp;E"/>
    <m/>
    <m/>
    <m/>
    <s v="D"/>
    <m/>
    <s v="Structure-PG&amp;E only"/>
    <m/>
    <s v="Equipment - PG&amp;E"/>
    <s v="34.n. Transformer damage or failure"/>
    <s v="Equipment - PG&amp;E"/>
    <m/>
    <s v="Transformer failure"/>
    <s v="Transformer"/>
    <m/>
    <m/>
    <m/>
    <s v="No"/>
    <s v="Underground"/>
    <x v="0"/>
    <s v="Transformer"/>
    <m/>
    <m/>
    <s v="     "/>
    <s v="Non-HFTD"/>
    <x v="0"/>
    <m/>
    <m/>
    <n v="37.998399999999997"/>
    <n v="-122.051"/>
    <s v="Contra Costa"/>
    <s v="TIDEWATER-2105"/>
    <m/>
    <n v="21000"/>
    <m/>
    <x v="0"/>
    <m/>
    <s v="Urban"/>
    <m/>
    <m/>
    <s v="No"/>
    <m/>
    <m/>
    <m/>
    <m/>
    <m/>
    <m/>
    <m/>
    <s v="N"/>
    <s v="N"/>
    <m/>
    <m/>
    <s v="     "/>
    <m/>
    <m/>
    <m/>
    <m/>
    <m/>
    <m/>
    <m/>
    <m/>
    <m/>
    <m/>
    <m/>
    <m/>
    <m/>
    <m/>
    <m/>
    <m/>
    <m/>
    <m/>
    <m/>
  </r>
  <r>
    <s v="20180695"/>
    <s v="     "/>
    <n v="43332"/>
    <s v="8/20"/>
    <x v="1"/>
    <m/>
    <s v="34"/>
    <n v="3"/>
    <s v="8"/>
    <x v="1"/>
    <m/>
    <m/>
    <m/>
    <s v="     "/>
    <s v="FAS"/>
    <m/>
    <s v="N"/>
    <x v="0"/>
    <m/>
    <m/>
    <m/>
    <m/>
    <m/>
    <m/>
    <s v="     "/>
    <x v="1"/>
    <s v="PG&amp;E"/>
    <m/>
    <m/>
    <m/>
    <s v="D"/>
    <m/>
    <s v="&lt;0.25"/>
    <m/>
    <s v="Unknown"/>
    <s v="40.a. Unknown"/>
    <s v="Unknown"/>
    <s v="Other"/>
    <s v="Unknown"/>
    <m/>
    <m/>
    <m/>
    <m/>
    <m/>
    <m/>
    <x v="3"/>
    <m/>
    <m/>
    <m/>
    <s v="     "/>
    <s v="Non-HFTD"/>
    <x v="0"/>
    <m/>
    <m/>
    <n v="37.133499999999998"/>
    <n v="-121.628"/>
    <s v="Santa Clara"/>
    <s v="MORGAN-HILL-2109"/>
    <s v="083242109"/>
    <n v="21000"/>
    <m/>
    <x v="0"/>
    <m/>
    <s v="Urban"/>
    <m/>
    <m/>
    <s v="No"/>
    <m/>
    <m/>
    <m/>
    <m/>
    <m/>
    <m/>
    <m/>
    <s v="N"/>
    <s v="N"/>
    <m/>
    <m/>
    <s v="     "/>
    <m/>
    <m/>
    <m/>
    <m/>
    <m/>
    <m/>
    <m/>
    <m/>
    <m/>
    <m/>
    <m/>
    <m/>
    <m/>
    <m/>
    <m/>
    <m/>
    <m/>
    <m/>
    <m/>
  </r>
  <r>
    <s v="20180693"/>
    <s v="     "/>
    <n v="43332"/>
    <s v="8/20"/>
    <x v="1"/>
    <m/>
    <s v="34"/>
    <n v="3"/>
    <s v="8"/>
    <x v="1"/>
    <m/>
    <m/>
    <s v="&quot;1 customer at idle pump out only. Arrestor blew and caused small grass fire in sump. less than 1.5 acre&quot;"/>
    <s v="     "/>
    <s v="FAS"/>
    <m/>
    <s v="N"/>
    <x v="0"/>
    <s v="158570"/>
    <m/>
    <m/>
    <m/>
    <m/>
    <m/>
    <s v="     "/>
    <x v="1"/>
    <s v="PG&amp;E"/>
    <m/>
    <m/>
    <m/>
    <s v="D"/>
    <m/>
    <s v="0.26-9.99"/>
    <m/>
    <s v="Equipment - PG&amp;E"/>
    <s v="34.d. Lightning arrestor damage or failure"/>
    <s v="Equipment - PG&amp;E"/>
    <s v="All types of equipment / facility failure"/>
    <s v="Lightning Arrestor"/>
    <s v="Lightning Arrestor"/>
    <m/>
    <m/>
    <m/>
    <m/>
    <m/>
    <x v="3"/>
    <s v="Lightning Arrestor"/>
    <m/>
    <m/>
    <s v="     "/>
    <s v="Non-HFTD"/>
    <x v="0"/>
    <m/>
    <m/>
    <n v="37.034399999999998"/>
    <n v="-120.40600000000001"/>
    <s v="Madera"/>
    <s v="DAIRYLAND-1112"/>
    <s v="252421112"/>
    <n v="11000"/>
    <m/>
    <x v="0"/>
    <m/>
    <s v="Agriculture"/>
    <m/>
    <m/>
    <s v="No"/>
    <m/>
    <m/>
    <m/>
    <m/>
    <m/>
    <m/>
    <m/>
    <s v="N"/>
    <s v="N"/>
    <m/>
    <m/>
    <s v="     "/>
    <m/>
    <m/>
    <m/>
    <m/>
    <m/>
    <m/>
    <m/>
    <m/>
    <m/>
    <m/>
    <m/>
    <m/>
    <m/>
    <m/>
    <m/>
    <m/>
    <m/>
    <m/>
    <m/>
  </r>
  <r>
    <s v="20190885"/>
    <s v="     "/>
    <n v="43697"/>
    <s v="8/20"/>
    <x v="1"/>
    <m/>
    <s v="34"/>
    <n v="3"/>
    <s v="8"/>
    <x v="3"/>
    <n v="43697"/>
    <n v="0.89513888888888893"/>
    <s v="Fuses blew, unsure what exaclty caused fire on the circuit. Fire was not at equipment failure site"/>
    <s v="     "/>
    <s v="FAS"/>
    <m/>
    <s v="N"/>
    <x v="0"/>
    <s v="526859"/>
    <s v="19-0090197"/>
    <m/>
    <s v="T004732128"/>
    <n v="0"/>
    <m/>
    <s v="     "/>
    <x v="1"/>
    <s v="PG&amp;E"/>
    <m/>
    <m/>
    <m/>
    <s v="D"/>
    <m/>
    <s v="0.26-9.99"/>
    <m/>
    <s v="Equipment - PG&amp;E"/>
    <s v="34.o. Other"/>
    <s v="Equipment - PG&amp;E"/>
    <s v="All types of equipment / facility failure"/>
    <s v="Equipment failure - Other"/>
    <s v="Fuse"/>
    <m/>
    <m/>
    <s v="Line to Line"/>
    <m/>
    <s v="Overhead"/>
    <x v="3"/>
    <s v="Fuse"/>
    <s v="no reported damage"/>
    <s v="17493"/>
    <s v="     "/>
    <s v="Non-HFTD"/>
    <x v="0"/>
    <m/>
    <m/>
    <n v="38.228499999999997"/>
    <n v="-121.029"/>
    <s v="SAN JOAQUIN"/>
    <s v="LOCKEFORD-2102"/>
    <m/>
    <m/>
    <s v="LOCKEFORD 210212468"/>
    <x v="0"/>
    <m/>
    <s v="Agriculture"/>
    <m/>
    <m/>
    <s v="No"/>
    <m/>
    <m/>
    <m/>
    <m/>
    <m/>
    <m/>
    <m/>
    <s v="N"/>
    <s v="N"/>
    <m/>
    <m/>
    <s v="     "/>
    <m/>
    <m/>
    <m/>
    <m/>
    <m/>
    <m/>
    <m/>
    <m/>
    <m/>
    <m/>
    <m/>
    <m/>
    <m/>
    <m/>
    <m/>
    <m/>
    <m/>
    <m/>
    <m/>
  </r>
  <r>
    <s v="20201088"/>
    <s v="     "/>
    <n v="44063"/>
    <s v="8/20"/>
    <x v="1"/>
    <n v="0.50486111111111109"/>
    <s v="34"/>
    <n v="3"/>
    <s v="8"/>
    <x v="4"/>
    <n v="44063"/>
    <n v="0.36041666666666666"/>
    <s v="On August 20, 2020 at 1238 hours, PG&amp;E Troublemen patrolled the Cordelia 1112 12kV Distribution Circuit number 062701112, near 25 Willotta Drive in Fairfield. He observed a broken 400' number six solid copper overhead conductor hot on the ground and a no good ten KVA transformer with bushing mounts. Initial analysis indicates PG&amp;E overhead equipment failure caused the ignition. This incident was part of the August 15, 2020 Heat Event. The Fairfield Fire Department responded to and extinguished the fire. The repairs were completed on August 21, 2020. This ignition did not meet the reporting criteria, because it didn't burn material other than PG&amp;E assets, and the fire was not greater than one linear meter. This information is preliminary."/>
    <s v="     "/>
    <s v="FAS"/>
    <m/>
    <s v="N"/>
    <x v="0"/>
    <s v="1024621"/>
    <m/>
    <m/>
    <s v="T005050485, T005050252, T005050381, T005050508"/>
    <n v="119644075"/>
    <m/>
    <s v="     "/>
    <x v="0"/>
    <s v="PG&amp;E"/>
    <m/>
    <s v="Vegetation"/>
    <m/>
    <s v="D"/>
    <s v="D"/>
    <s v="&lt;3 meters of linear travel"/>
    <m/>
    <s v="Equipment - PG&amp;E"/>
    <s v="34.n. Transformer damage or failure"/>
    <s v="Equipment - PG&amp;E"/>
    <s v="All types of equipment / facility failure"/>
    <s v="Transformer failure"/>
    <s v="Transformer"/>
    <m/>
    <m/>
    <m/>
    <m/>
    <s v="Overhead"/>
    <x v="3"/>
    <s v="Transformer"/>
    <s v="Transformer, Conductor"/>
    <s v="Circuit ID: 062701112, SAP ID: 101563299"/>
    <s v="     "/>
    <s v="Non-HFTD"/>
    <x v="0"/>
    <m/>
    <m/>
    <n v="38.240699999999997"/>
    <n v="-122.11199999999999"/>
    <s v="Solano"/>
    <s v="CORDELIA-1112"/>
    <m/>
    <n v="12000"/>
    <m/>
    <x v="0"/>
    <s v="Fairfield FD"/>
    <s v="Hardwood Woodland"/>
    <m/>
    <m/>
    <s v="No"/>
    <m/>
    <m/>
    <m/>
    <m/>
    <m/>
    <m/>
    <m/>
    <s v="N"/>
    <s v="N"/>
    <m/>
    <m/>
    <s v="     "/>
    <m/>
    <m/>
    <m/>
    <m/>
    <m/>
    <m/>
    <m/>
    <m/>
    <m/>
    <m/>
    <m/>
    <m/>
    <m/>
    <m/>
    <m/>
    <m/>
    <m/>
    <m/>
    <m/>
  </r>
  <r>
    <s v="20201096"/>
    <s v="     "/>
    <n v="44063"/>
    <s v="8/20"/>
    <x v="1"/>
    <n v="0.80277777777777781"/>
    <s v="34"/>
    <n v="3"/>
    <s v="8"/>
    <x v="4"/>
    <m/>
    <m/>
    <s v="Duplicate. Reference Index #1094."/>
    <s v="     "/>
    <s v="TOTL"/>
    <m/>
    <s v="N"/>
    <x v="1"/>
    <m/>
    <m/>
    <s v="INT-14040"/>
    <s v="INT-14040"/>
    <m/>
    <m/>
    <s v="     "/>
    <x v="0"/>
    <s v="PG&amp;E"/>
    <m/>
    <s v="Vegetation"/>
    <m/>
    <s v="T"/>
    <s v="D"/>
    <s v="0.26-9.99"/>
    <s v="Approx. 3/4 acres"/>
    <s v="Duplicate"/>
    <s v="39.a. All Other"/>
    <s v="Duplicate"/>
    <m/>
    <m/>
    <m/>
    <m/>
    <m/>
    <m/>
    <m/>
    <s v="Overhead"/>
    <x v="4"/>
    <s v="Pole"/>
    <m/>
    <s v="A22/175"/>
    <s v="     "/>
    <s v="Non-HFTD"/>
    <x v="0"/>
    <m/>
    <m/>
    <n v="40.153599999999997"/>
    <n v="-122.238"/>
    <s v="Tehama"/>
    <s v="COTTONWOOD-#1-60KV"/>
    <m/>
    <n v="60000"/>
    <s v="N/A"/>
    <x v="0"/>
    <s v="Red Bluff FD"/>
    <s v="Urban"/>
    <m/>
    <m/>
    <s v="No"/>
    <m/>
    <m/>
    <m/>
    <m/>
    <m/>
    <m/>
    <m/>
    <s v="N"/>
    <s v="N"/>
    <m/>
    <m/>
    <s v="     "/>
    <m/>
    <m/>
    <m/>
    <m/>
    <m/>
    <m/>
    <m/>
    <m/>
    <m/>
    <m/>
    <m/>
    <m/>
    <m/>
    <m/>
    <m/>
    <m/>
    <m/>
    <m/>
    <m/>
  </r>
  <r>
    <s v="20201094"/>
    <s v="     "/>
    <n v="44063"/>
    <s v="8/20"/>
    <x v="1"/>
    <n v="0.80763888888888891"/>
    <s v="34"/>
    <n v="3"/>
    <s v="8"/>
    <x v="4"/>
    <n v="44063"/>
    <n v="0.80277777777777781"/>
    <s v="On August 20, 2020 at 1923 hours, a PG&amp;E Troubleman was dispatched to the Tyler 1105 12kV Distribution Circuit on S. Jackson Street between Vista Way and Kimball Road, Red Bluff and observed a broken Cottonwood #1 60kV Transmission pole with Distribution underbuild. Initial analysis indicates third-party vehicle contact caused the ignition. A third-party vehicle struck two transmission poles with underbuild that resulted in a broken poles, one in half on the ground suspected to be the ignition site. Red Bluff Fire Department provided a fire incident report to PG&amp;E on September 14, 2020 stating the cause is still under investigation. The fire was approximately 0.75 acre  in size and was suppressed by Red Bluff Fire Department."/>
    <s v="     "/>
    <s v="FAS"/>
    <m/>
    <s v="N"/>
    <x v="0"/>
    <s v="1025847"/>
    <s v="20-0088231"/>
    <s v="INT-14040"/>
    <s v="T005050879"/>
    <m/>
    <m/>
    <s v="     "/>
    <x v="1"/>
    <s v="PG&amp;E"/>
    <m/>
    <s v="Vegetation"/>
    <m/>
    <s v="D"/>
    <s v="T"/>
    <s v="0.26-9.99"/>
    <s v="Approx. 3/4 acres"/>
    <s v="Contact - 3rd Party"/>
    <s v="33.d. Vehicle contact"/>
    <s v="Contact - 3rd Party"/>
    <s v="Contact from object"/>
    <s v="Contact - Vehicle"/>
    <m/>
    <s v="Contact - Vehicle"/>
    <s v="Pole"/>
    <s v="Force Out,Multi-Fault"/>
    <m/>
    <s v="Overhead"/>
    <x v="3"/>
    <s v="Pole"/>
    <s v="Pole, Crossarm, Transformer, Cutout"/>
    <s v="Pole ID: 101536445/A022/175"/>
    <s v="     "/>
    <s v="Non-HFTD"/>
    <x v="0"/>
    <m/>
    <m/>
    <n v="40.153599999999997"/>
    <n v="-122.238"/>
    <s v="Tehama"/>
    <s v="TYLER-1105"/>
    <m/>
    <n v="12000"/>
    <m/>
    <x v="0"/>
    <s v="Red Bluff FD"/>
    <s v="Urban"/>
    <m/>
    <m/>
    <s v="No"/>
    <s v="1"/>
    <m/>
    <m/>
    <m/>
    <m/>
    <m/>
    <m/>
    <s v="N"/>
    <s v="N"/>
    <m/>
    <m/>
    <s v="     "/>
    <m/>
    <m/>
    <m/>
    <m/>
    <m/>
    <m/>
    <m/>
    <m/>
    <m/>
    <m/>
    <m/>
    <m/>
    <m/>
    <m/>
    <m/>
    <m/>
    <m/>
    <m/>
    <m/>
  </r>
  <r>
    <s v="20201077"/>
    <s v="     "/>
    <n v="44063"/>
    <s v="8/20"/>
    <x v="1"/>
    <n v="2.9166666666666667E-2"/>
    <s v="34"/>
    <n v="3"/>
    <s v="8"/>
    <x v="4"/>
    <n v="44063"/>
    <n v="1.3194444444444444E-2"/>
    <s v="On August 20, 2020 at 0108 hours, a PG&amp;E Troubleman patrolled the Clear Lake 1101 Distribution Circuit number 042141101, near Highlands Springs Road in Lakeport. He observed 100' of 4ACSR dead-end conductor down. Initial analysis indicates a lightning strike hit a transformer late Wednesday night. There was no visual damage to the transformer and it functioned properly after being re-energized. At approximately 1230 hours the next day, a connector on the solid blade disconnect failed, resulting in a downed primary conductor. The 215-minute outage affected 488 customers. All the repairs were completed and the line was returned to service on August 20, 2020. This information is preliminary."/>
    <s v="     "/>
    <s v="FAS"/>
    <m/>
    <s v="N"/>
    <x v="0"/>
    <s v="1024031"/>
    <s v="20-0087799"/>
    <m/>
    <s v="T005050004, T005050013, T005050038"/>
    <n v="119640679"/>
    <m/>
    <s v="     "/>
    <x v="1"/>
    <s v="PG&amp;E"/>
    <m/>
    <s v="Vegetation"/>
    <m/>
    <s v="D"/>
    <s v="D"/>
    <s v="&lt;3 meters of linear travel"/>
    <m/>
    <s v="Weather - Lightning"/>
    <s v="34.n. Transformer damage or failure"/>
    <s v="Weather"/>
    <s v="All types of equipment / facility failure"/>
    <s v="Transformer failure"/>
    <m/>
    <m/>
    <m/>
    <s v="Force Out,Multi-Fault"/>
    <m/>
    <s v="Overhead"/>
    <x v="3"/>
    <s v="Transformer"/>
    <s v="Conductor, Insulator"/>
    <s v="Circuit ID: 042141101, SAP ID: 102159653"/>
    <s v="     "/>
    <s v="Non-HFTD"/>
    <x v="0"/>
    <n v="175"/>
    <m/>
    <n v="39.004600000000003"/>
    <n v="-122.89400000000001"/>
    <s v="Lake"/>
    <s v="CLEAR-LAKE-1101"/>
    <m/>
    <n v="12000"/>
    <s v="CLEAR LAKE 1101406"/>
    <x v="1"/>
    <s v="Unknown"/>
    <s v="Agriculture"/>
    <m/>
    <m/>
    <s v="No"/>
    <m/>
    <m/>
    <m/>
    <m/>
    <m/>
    <m/>
    <m/>
    <s v="N"/>
    <s v="Y"/>
    <s v="202008191628"/>
    <s v="202008201600"/>
    <s v="     "/>
    <m/>
    <m/>
    <m/>
    <m/>
    <m/>
    <m/>
    <m/>
    <m/>
    <m/>
    <m/>
    <m/>
    <m/>
    <m/>
    <m/>
    <m/>
    <m/>
    <m/>
    <m/>
    <m/>
  </r>
  <r>
    <s v="20201081"/>
    <s v="     "/>
    <n v="44063"/>
    <s v="8/20"/>
    <x v="1"/>
    <n v="7.5694444444444439E-2"/>
    <s v="34"/>
    <n v="3"/>
    <s v="8"/>
    <x v="4"/>
    <n v="44063"/>
    <n v="3.5416666666666666E-2"/>
    <s v="On August 20, 2020 at 0149 hours, a PG&amp;E troubleman was dispatched to the Coalinga No 2 1107 Distribution Circuit near Fresno Coalinga Rd in Coalinga for reports of a pole fire. Initial analysis indicates animal nest contact with PG&amp;E assets caused the ignition. Flashed insulators were found at pole 100743822 due to contact from an animal nest which resulted in a vegetation fire at the base of the pole. Downed primary wires were also discovered at pole 100749049. The ensuing fire was extinguished by Cal Fire. PG&amp;E crew replaced and repaired all damaged assets on August 20, 2020."/>
    <s v="     "/>
    <s v="FAS"/>
    <m/>
    <s v="N"/>
    <x v="0"/>
    <s v="1024045"/>
    <s v="20-0087804"/>
    <m/>
    <s v="T005050024"/>
    <m/>
    <m/>
    <s v="     "/>
    <x v="1"/>
    <s v="PG&amp;E"/>
    <m/>
    <s v="Vegetation"/>
    <m/>
    <s v="D"/>
    <s v="D"/>
    <s v="0.26-9.99"/>
    <m/>
    <s v="Contact - Animal - Nest"/>
    <s v="33.e. Other contact from object"/>
    <s v="Contact - Nest"/>
    <s v="Contact from object"/>
    <s v="Contact - Nest"/>
    <m/>
    <s v="Contact - Nest"/>
    <s v="Insulator"/>
    <s v="Line to Ground"/>
    <m/>
    <s v="Overhead"/>
    <x v="3"/>
    <s v="Insulator"/>
    <s v="Insulators, Connector, Conductor, Crossarm"/>
    <s v="Circuit ID: 252381107 Pole ID: 100743822"/>
    <s v="     "/>
    <s v="Non-HFTD"/>
    <x v="0"/>
    <m/>
    <m/>
    <n v="36.238799999999998"/>
    <n v="-120.301"/>
    <s v="Fresno"/>
    <s v="COALINGA-NO-2-1107"/>
    <m/>
    <n v="12000"/>
    <m/>
    <x v="0"/>
    <s v="Cal Fire"/>
    <s v="Herbaceous"/>
    <m/>
    <m/>
    <s v="No"/>
    <m/>
    <m/>
    <m/>
    <m/>
    <m/>
    <m/>
    <m/>
    <s v="N"/>
    <s v="N"/>
    <m/>
    <m/>
    <s v="     "/>
    <m/>
    <m/>
    <m/>
    <m/>
    <m/>
    <m/>
    <m/>
    <m/>
    <m/>
    <m/>
    <m/>
    <m/>
    <m/>
    <m/>
    <m/>
    <m/>
    <m/>
    <m/>
    <m/>
  </r>
  <r>
    <s v="20201080"/>
    <s v="     "/>
    <n v="44063"/>
    <s v="8/20"/>
    <x v="1"/>
    <n v="0.13055555555555556"/>
    <s v="34"/>
    <n v="3"/>
    <s v="8"/>
    <x v="4"/>
    <n v="44063"/>
    <m/>
    <s v="Confirmed dupicate of index 1077"/>
    <s v="     "/>
    <s v="FAS"/>
    <m/>
    <s v="N"/>
    <x v="1"/>
    <s v="1024031"/>
    <s v="20-0087799"/>
    <m/>
    <s v="T005050038"/>
    <m/>
    <m/>
    <s v="     "/>
    <x v="0"/>
    <s v="PG&amp;E"/>
    <m/>
    <s v="Other"/>
    <m/>
    <s v="D"/>
    <m/>
    <s v="&lt;3 meters of linear travel"/>
    <m/>
    <s v="Duplicate"/>
    <s v="39.a. All Other"/>
    <s v="Duplicate"/>
    <m/>
    <m/>
    <m/>
    <m/>
    <m/>
    <s v="Force Out,Multi-Fault"/>
    <m/>
    <s v="Overhead"/>
    <x v="3"/>
    <s v="Splice/Clamp/Connector"/>
    <m/>
    <m/>
    <s v="     "/>
    <s v="Non-HFTD"/>
    <x v="0"/>
    <n v="175"/>
    <m/>
    <n v="38.985900000000001"/>
    <n v="-122.89400000000001"/>
    <s v="Lake"/>
    <s v="CLEAR-LAKE-1101"/>
    <m/>
    <n v="12000"/>
    <s v="CLEAR LAKE 1101406"/>
    <x v="1"/>
    <s v="Unknown"/>
    <s v="Agriculture"/>
    <m/>
    <m/>
    <s v="No"/>
    <m/>
    <m/>
    <m/>
    <m/>
    <m/>
    <m/>
    <m/>
    <s v="N"/>
    <s v="Y"/>
    <s v="202008191628"/>
    <s v="202008201600"/>
    <s v="     "/>
    <m/>
    <m/>
    <m/>
    <m/>
    <m/>
    <m/>
    <m/>
    <m/>
    <m/>
    <m/>
    <m/>
    <m/>
    <m/>
    <m/>
    <m/>
    <m/>
    <m/>
    <m/>
    <m/>
  </r>
  <r>
    <s v="20211279"/>
    <s v="     "/>
    <n v="44428"/>
    <s v="8/20"/>
    <x v="1"/>
    <n v="0.77152777777777781"/>
    <s v="34"/>
    <n v="3"/>
    <s v="8"/>
    <x v="5"/>
    <m/>
    <m/>
    <s v="Structure fire at 225 Mill street. PG&amp;E crew were performing work when they noticed fire at the panel on the side of 225 E mill street. Secondary wire came together and casued a wire down incident resulting in a fire. This information is preliminary."/>
    <s v="     "/>
    <s v="ILIS/OIS"/>
    <m/>
    <s v="N"/>
    <x v="0"/>
    <m/>
    <s v="21-0107621, 21-0107615, 21-0107609"/>
    <m/>
    <s v="T003665735, T003665772"/>
    <m/>
    <m/>
    <s v="     "/>
    <x v="1"/>
    <s v="PG&amp;E"/>
    <m/>
    <s v="Building"/>
    <m/>
    <s v="D"/>
    <s v="D"/>
    <s v="Structure-only"/>
    <m/>
    <s v="Utility work / Operation"/>
    <s v="37.a. Utility work / Operation"/>
    <m/>
    <s v="Utility work / Operation"/>
    <s v="Other"/>
    <m/>
    <m/>
    <m/>
    <s v="Force Out"/>
    <s v="Y"/>
    <s v="Overhead"/>
    <x v="1"/>
    <s v="Conductor - Open Wire Secondary"/>
    <s v="Secondary conductor"/>
    <s v="101874149"/>
    <s v="     "/>
    <s v="Non-HFTD"/>
    <x v="0"/>
    <m/>
    <m/>
    <n v="34.9559"/>
    <n v="-120.434"/>
    <s v="Santa Barbara"/>
    <s v="SANTA-MARIA-1108"/>
    <m/>
    <m/>
    <s v="N/A"/>
    <x v="0"/>
    <s v="Fire Dept"/>
    <s v="Urban"/>
    <s v="Fire-resistive fuel bed"/>
    <m/>
    <s v="No"/>
    <m/>
    <m/>
    <m/>
    <m/>
    <m/>
    <m/>
    <m/>
    <s v="N"/>
    <s v="N"/>
    <m/>
    <m/>
    <s v="     "/>
    <m/>
    <m/>
    <m/>
    <m/>
    <m/>
    <m/>
    <m/>
    <m/>
    <m/>
    <m/>
    <m/>
    <m/>
    <m/>
    <m/>
    <m/>
    <m/>
    <m/>
    <m/>
    <m/>
  </r>
  <r>
    <s v="20140144"/>
    <s v="     "/>
    <n v="41872"/>
    <s v="8/21"/>
    <x v="1"/>
    <n v="1.1574074074074073E-5"/>
    <s v="34"/>
    <n v="3"/>
    <s v="8"/>
    <x v="7"/>
    <m/>
    <m/>
    <s v="HAWK CROSS PHASED LINE &amp; BUCK &amp; RELAYED THE SUB &amp; STARTED A SMALL FIRE/TURNED IN FIRE RPRT-BIRD RPRT"/>
    <s v="     "/>
    <m/>
    <m/>
    <s v="N"/>
    <x v="0"/>
    <m/>
    <m/>
    <m/>
    <m/>
    <m/>
    <m/>
    <s v="     "/>
    <x v="1"/>
    <s v="PG&amp;E"/>
    <m/>
    <s v="Vegetation"/>
    <m/>
    <s v="D"/>
    <m/>
    <s v="&lt;0.25"/>
    <s v="Square Feet: ; Acreage: "/>
    <s v="Contact - Animal - Bird"/>
    <s v="33.b. Animal contact"/>
    <s v="Contact - Bird"/>
    <s v="All types of equipment / facility failure"/>
    <s v="Contact - Animal"/>
    <m/>
    <s v="Contact - Animal"/>
    <s v="Conductor"/>
    <m/>
    <s v=" "/>
    <s v="Overhead"/>
    <x v="3"/>
    <s v="Conductor"/>
    <m/>
    <s v="Eastin Rd, south of Hwy 33, Crows Landing"/>
    <s v="     "/>
    <s v="Non-HFTD"/>
    <x v="0"/>
    <m/>
    <m/>
    <n v="37.396500000000003"/>
    <n v="-121.072"/>
    <s v="Stanislaus"/>
    <s v="CROWS-LANDING-1101"/>
    <s v="163251102"/>
    <n v="12000"/>
    <m/>
    <x v="0"/>
    <m/>
    <s v="Agriculture"/>
    <m/>
    <m/>
    <s v="No"/>
    <m/>
    <m/>
    <m/>
    <m/>
    <m/>
    <m/>
    <m/>
    <s v="N"/>
    <s v="N"/>
    <m/>
    <m/>
    <s v="     "/>
    <m/>
    <m/>
    <m/>
    <m/>
    <m/>
    <m/>
    <m/>
    <m/>
    <m/>
    <m/>
    <m/>
    <m/>
    <m/>
    <m/>
    <m/>
    <m/>
    <m/>
    <m/>
    <m/>
  </r>
  <r>
    <s v="MIA20150889"/>
    <s v="     "/>
    <n v="42237"/>
    <s v="8/21"/>
    <x v="1"/>
    <n v="0.58515046296296291"/>
    <s v="34"/>
    <n v="3"/>
    <s v="8"/>
    <x v="2"/>
    <n v="42237"/>
    <n v="0.58472222222222225"/>
    <s v="FAS states a wire was arcing and caused a fire. Fire was extinguished by COR, unsure of actual size of fire."/>
    <s v="     "/>
    <s v="FAS"/>
    <n v="44258"/>
    <s v="Y"/>
    <x v="0"/>
    <m/>
    <s v="N/A"/>
    <m/>
    <s v="8563640724"/>
    <m/>
    <m/>
    <s v="     "/>
    <x v="1"/>
    <s v="PG&amp;E"/>
    <m/>
    <m/>
    <m/>
    <s v="D"/>
    <m/>
    <s v="Unknown"/>
    <m/>
    <s v="Unknown"/>
    <s v="40.a. Unknown"/>
    <s v="Unknown"/>
    <s v="Other"/>
    <s v="Unknown"/>
    <m/>
    <m/>
    <m/>
    <m/>
    <s v="Yes"/>
    <s v="Overhead"/>
    <x v="0"/>
    <m/>
    <m/>
    <s v="100560681"/>
    <s v="     "/>
    <s v="Non-HFTD"/>
    <x v="0"/>
    <m/>
    <m/>
    <n v="37.433500000000002"/>
    <n v="-121.91500000000001"/>
    <s v="Santa Clara"/>
    <s v="DIXON-LANDING-2102"/>
    <s v="14722102"/>
    <n v="21000"/>
    <m/>
    <x v="0"/>
    <m/>
    <s v="Urban"/>
    <m/>
    <m/>
    <s v="No"/>
    <m/>
    <m/>
    <m/>
    <m/>
    <m/>
    <m/>
    <m/>
    <s v="N"/>
    <s v="N"/>
    <m/>
    <m/>
    <s v="     "/>
    <m/>
    <m/>
    <m/>
    <m/>
    <m/>
    <m/>
    <m/>
    <m/>
    <m/>
    <m/>
    <m/>
    <m/>
    <m/>
    <m/>
    <m/>
    <m/>
    <m/>
    <m/>
    <m/>
  </r>
  <r>
    <s v="20150294"/>
    <s v="     "/>
    <n v="42237"/>
    <s v="8/21"/>
    <x v="1"/>
    <n v="0.57916666666666672"/>
    <s v="34"/>
    <n v="3"/>
    <s v="8"/>
    <x v="2"/>
    <n v="42237"/>
    <n v="0.57916666666666672"/>
    <s v="BROKEN SEC ARM,OUTAGE ,CREW JOB"/>
    <s v="     "/>
    <m/>
    <m/>
    <s v="N"/>
    <x v="0"/>
    <s v="1292636"/>
    <s v="15-0056672"/>
    <m/>
    <m/>
    <n v="110589635"/>
    <m/>
    <s v="     "/>
    <x v="1"/>
    <s v="PG&amp;E"/>
    <m/>
    <s v="Vegetation"/>
    <m/>
    <s v="D"/>
    <m/>
    <s v="&lt;3 meters of linear travel"/>
    <s v="Square Feet: ; Acreage: "/>
    <s v="Equipment - PG&amp;E"/>
    <s v="34.h. Crossarm damage or failure"/>
    <s v="Equipment - PG&amp;E"/>
    <s v="All types of equipment / facility failure"/>
    <s v="Crossarm"/>
    <s v="Crossarm"/>
    <m/>
    <m/>
    <s v="None"/>
    <s v="0"/>
    <s v="Overhead"/>
    <x v="3"/>
    <s v="Conductor"/>
    <m/>
    <s v="BACK YARD OF 296 ABBOTT"/>
    <s v="     "/>
    <s v="Non-HFTD"/>
    <x v="0"/>
    <m/>
    <m/>
    <n v="37.429499999999997"/>
    <n v="-121.914"/>
    <s v="Santa Clara"/>
    <s v="DIXON-LANDING-2102"/>
    <s v="14722102"/>
    <n v="21000"/>
    <s v="DIXON LANDING 2102XR084"/>
    <x v="0"/>
    <m/>
    <s v="Urban"/>
    <m/>
    <m/>
    <s v="No"/>
    <m/>
    <m/>
    <m/>
    <m/>
    <m/>
    <m/>
    <m/>
    <s v="N"/>
    <s v="N"/>
    <m/>
    <m/>
    <s v="     "/>
    <m/>
    <m/>
    <m/>
    <m/>
    <m/>
    <m/>
    <m/>
    <m/>
    <m/>
    <m/>
    <m/>
    <m/>
    <m/>
    <m/>
    <m/>
    <m/>
    <m/>
    <m/>
    <m/>
  </r>
  <r>
    <s v="MIA20166540"/>
    <s v="     "/>
    <n v="42603"/>
    <s v="8/21"/>
    <x v="1"/>
    <n v="7.6041666666666671E-3"/>
    <s v="35"/>
    <n v="3"/>
    <s v="8"/>
    <x v="6"/>
    <n v="42603"/>
    <n v="6.9444444444444441E-3"/>
    <s v="Tree fell in line, wire down"/>
    <s v="     "/>
    <s v="FAS"/>
    <n v="44249"/>
    <s v="Y"/>
    <x v="0"/>
    <m/>
    <s v="N/A"/>
    <m/>
    <s v="T003755547"/>
    <m/>
    <m/>
    <s v="     "/>
    <x v="1"/>
    <s v="PG&amp;E"/>
    <m/>
    <m/>
    <m/>
    <s v="D"/>
    <m/>
    <s v="&lt;3 meters of linear travel"/>
    <m/>
    <s v="Vegetation"/>
    <s v="33.a. Veg. contact"/>
    <s v="Vegetation"/>
    <s v="Contact from object"/>
    <s v="Contact - Vegetation"/>
    <m/>
    <s v="Contact - Vegetation"/>
    <s v="Pole"/>
    <m/>
    <s v="Yes"/>
    <s v="Overhead"/>
    <x v="0"/>
    <m/>
    <m/>
    <s v="100168778"/>
    <s v="     "/>
    <s v="Non-HFTD"/>
    <x v="0"/>
    <m/>
    <m/>
    <n v="35.385399999999997"/>
    <n v="-118.983"/>
    <s v="Kern"/>
    <s v="BAKERSFIELD-1114"/>
    <s v="253371114"/>
    <n v="11000"/>
    <m/>
    <x v="0"/>
    <m/>
    <s v="Urban"/>
    <m/>
    <m/>
    <s v="No"/>
    <m/>
    <m/>
    <m/>
    <m/>
    <m/>
    <m/>
    <m/>
    <s v="N"/>
    <s v="N"/>
    <m/>
    <m/>
    <s v="     "/>
    <m/>
    <m/>
    <m/>
    <m/>
    <m/>
    <m/>
    <m/>
    <m/>
    <m/>
    <m/>
    <m/>
    <m/>
    <m/>
    <m/>
    <m/>
    <m/>
    <m/>
    <m/>
    <m/>
  </r>
  <r>
    <s v="20170293"/>
    <s v="     "/>
    <n v="42968"/>
    <s v="8/21"/>
    <x v="1"/>
    <n v="0.81319444444444444"/>
    <s v="34"/>
    <n v="3"/>
    <s v="8"/>
    <x v="0"/>
    <n v="42968"/>
    <n v="0.68888888888888888"/>
    <s v="outage restord earlier then swithching go back"/>
    <s v="     "/>
    <m/>
    <m/>
    <s v="N"/>
    <x v="0"/>
    <s v="1856436"/>
    <s v="17-0071807"/>
    <m/>
    <m/>
    <n v="113182091"/>
    <m/>
    <s v="     "/>
    <x v="1"/>
    <s v="PG&amp;E"/>
    <m/>
    <s v="Vegetation"/>
    <m/>
    <s v="D"/>
    <m/>
    <s v="&lt;0.25"/>
    <s v="Square Feet: ; Acreage: "/>
    <s v="Vegetation"/>
    <s v="33.a. Veg. contact"/>
    <s v="Vegetation"/>
    <s v="All types of equipment / facility failure"/>
    <s v="Contact - Vegetation"/>
    <m/>
    <s v="Contact - Vegetation"/>
    <s v="Conductor"/>
    <s v="Force Out,Line to Ground"/>
    <s v="PACIFIC BELL"/>
    <s v="Overhead"/>
    <x v="3"/>
    <s v="Conductor"/>
    <m/>
    <s v="100341323"/>
    <s v="     "/>
    <s v="Non-HFTD"/>
    <x v="0"/>
    <m/>
    <m/>
    <n v="39.7258"/>
    <n v="-121.821"/>
    <s v="Butte"/>
    <s v="CHICO-STATION-A-1101"/>
    <s v="102051101"/>
    <n v="12000"/>
    <s v="CHICO A 1101CB"/>
    <x v="0"/>
    <s v="Unknown"/>
    <s v="Urban"/>
    <m/>
    <m/>
    <s v="No"/>
    <m/>
    <m/>
    <m/>
    <m/>
    <m/>
    <m/>
    <m/>
    <s v="N"/>
    <s v="N"/>
    <m/>
    <m/>
    <s v="     "/>
    <s v="39.72576500"/>
    <s v="-121.82051500"/>
    <s v="Aug 22 2017 11:15AM"/>
    <s v="BranchFail"/>
    <s v="A healthy green pistach branck overhanging a service drop across the street from the primarys failed."/>
    <s v="PIST"/>
    <s v="45"/>
    <s v="35"/>
    <s v="50"/>
    <s v="None"/>
    <s v="None"/>
    <s v="N"/>
    <s v="1"/>
    <m/>
    <s v="Valley"/>
    <s v="D"/>
    <s v="CrossArm"/>
    <s v="BareWire"/>
    <s v="0"/>
  </r>
  <r>
    <s v="20170292"/>
    <s v="     "/>
    <n v="42968"/>
    <s v="8/21"/>
    <x v="1"/>
    <n v="0.62986111111111109"/>
    <s v="34"/>
    <n v="3"/>
    <s v="8"/>
    <x v="0"/>
    <n v="42968"/>
    <n v="0.62777777777777777"/>
    <s v="0"/>
    <s v="     "/>
    <m/>
    <m/>
    <s v="N"/>
    <x v="0"/>
    <s v="1856373"/>
    <s v="17-0071815"/>
    <m/>
    <m/>
    <m/>
    <m/>
    <s v="     "/>
    <x v="1"/>
    <s v="PG&amp;E"/>
    <m/>
    <s v="Vegetation"/>
    <m/>
    <s v="D"/>
    <m/>
    <s v="0.26-9.99"/>
    <s v="Square Feet: ; Acreage: 6"/>
    <s v="Vegetation"/>
    <s v="33.a. Veg. contact"/>
    <s v="Vegetation"/>
    <s v="All types of equipment / facility failure"/>
    <s v="Contact - Vegetation"/>
    <m/>
    <s v="Contact - Vegetation"/>
    <s v="Conductor"/>
    <s v="Line to Ground"/>
    <s v="PACIFIC BELL"/>
    <s v="Overhead"/>
    <x v="1"/>
    <s v="Conductor"/>
    <m/>
    <s v="102254922"/>
    <s v="     "/>
    <s v="Non-HFTD"/>
    <x v="0"/>
    <n v="175"/>
    <m/>
    <n v="38.607999999999997"/>
    <n v="-122.35299999999999"/>
    <s v="Napa"/>
    <s v="SILVERADO-2104"/>
    <s v="43432104"/>
    <m/>
    <s v="N/A"/>
    <x v="1"/>
    <s v="Aaron Latta 707 339 2918"/>
    <s v="Agriculture"/>
    <m/>
    <m/>
    <s v="No"/>
    <m/>
    <m/>
    <m/>
    <m/>
    <m/>
    <m/>
    <m/>
    <s v="N"/>
    <s v="N"/>
    <m/>
    <m/>
    <s v="     "/>
    <m/>
    <m/>
    <s v="Aug 22 2017 12:00AM"/>
    <s v="BranchFail"/>
    <s v="T-Man Bock reported branch 2 inches in diameter 6 feet in length broke out from Pine tree 60 feet up and fell on to primary conductor. Line came off insulator and the crossarm was broken and replaced. Branch was found still holding needles with no scorch marks or signs of burning. Wire down confirmed by troubleman. 4 ac grass fire appears to have ignited at the beginning of the span 100 yards south of implicated tree."/>
    <s v="PING"/>
    <s v="75"/>
    <s v="27"/>
    <s v="20"/>
    <s v="None"/>
    <s v="None"/>
    <s v="N"/>
    <s v="1"/>
    <m/>
    <s v="Hillside"/>
    <s v="A"/>
    <s v="CrossArm"/>
    <s v="BareWire"/>
    <s v="1"/>
  </r>
  <r>
    <s v="20180696"/>
    <s v="     "/>
    <n v="43333"/>
    <s v="8/21"/>
    <x v="1"/>
    <n v="1.5972222222222221E-2"/>
    <s v="34"/>
    <n v="3"/>
    <s v="8"/>
    <x v="1"/>
    <n v="43333"/>
    <n v="1.5972222222222221E-2"/>
    <s v="Pole fire - cause unknown"/>
    <s v="     "/>
    <s v="FAS"/>
    <m/>
    <s v="N"/>
    <x v="0"/>
    <s v="159095"/>
    <s v="18-0071915"/>
    <m/>
    <m/>
    <m/>
    <m/>
    <s v="     "/>
    <x v="1"/>
    <s v="PG&amp;E"/>
    <m/>
    <m/>
    <m/>
    <s v="D"/>
    <m/>
    <s v="0.26-9.99"/>
    <m/>
    <s v="Equipment - PG&amp;E"/>
    <s v="34.f. Pole damage or failure"/>
    <s v="Equipment - PG&amp;E"/>
    <s v="All types of equipment / facility failure"/>
    <s v="Pole"/>
    <s v="Pole"/>
    <m/>
    <m/>
    <s v="Force Out"/>
    <m/>
    <s v="Overhead"/>
    <x v="3"/>
    <s v="Pole"/>
    <m/>
    <s v="65080"/>
    <s v="     "/>
    <s v="Non-HFTD"/>
    <x v="0"/>
    <m/>
    <m/>
    <n v="37.0625"/>
    <n v="-120.05200000000001"/>
    <s v="Madera"/>
    <s v="STOREY-1109"/>
    <s v="254611109"/>
    <n v="11000"/>
    <s v="STOREY 11095680"/>
    <x v="0"/>
    <m/>
    <s v="Agriculture"/>
    <m/>
    <m/>
    <s v="No"/>
    <m/>
    <m/>
    <m/>
    <m/>
    <m/>
    <m/>
    <m/>
    <s v="N"/>
    <s v="N"/>
    <m/>
    <m/>
    <s v="     "/>
    <m/>
    <m/>
    <m/>
    <m/>
    <m/>
    <m/>
    <m/>
    <m/>
    <m/>
    <m/>
    <m/>
    <m/>
    <m/>
    <m/>
    <m/>
    <m/>
    <m/>
    <m/>
    <m/>
  </r>
  <r>
    <s v="20190889"/>
    <s v="     "/>
    <n v="43698"/>
    <s v="8/21"/>
    <x v="1"/>
    <m/>
    <s v="34"/>
    <n v="3"/>
    <s v="8"/>
    <x v="3"/>
    <n v="43698"/>
    <m/>
    <s v="Broken conductor, wire on ground, confirmed fire location with imagery"/>
    <s v="     "/>
    <s v="FAS"/>
    <m/>
    <s v="N"/>
    <x v="0"/>
    <s v="527019"/>
    <s v="19-0090235"/>
    <m/>
    <s v="T004732287"/>
    <n v="117784191"/>
    <m/>
    <s v="     "/>
    <x v="1"/>
    <s v="PG&amp;E"/>
    <m/>
    <m/>
    <m/>
    <s v="D"/>
    <m/>
    <s v="0.26-9.99"/>
    <m/>
    <s v="Equipment - PG&amp;E"/>
    <s v="34.b. Conductor damage or failure"/>
    <s v="Equipment - PG&amp;E"/>
    <s v="All types of equipment / facility failure"/>
    <s v="Conductor failure-all"/>
    <s v="Conductor - Primary"/>
    <m/>
    <m/>
    <s v="Line to Line"/>
    <m/>
    <s v="Overhead"/>
    <x v="3"/>
    <s v="Conductor - Primary"/>
    <m/>
    <s v="63621107"/>
    <s v="     "/>
    <s v="Non-HFTD"/>
    <x v="0"/>
    <m/>
    <m/>
    <n v="38.521700000000003"/>
    <n v="-121.54900000000001"/>
    <s v="YOLO"/>
    <s v="DEEPWATER-1107"/>
    <m/>
    <m/>
    <s v="DEEPWATER 1109CB"/>
    <x v="0"/>
    <s v="West Sacramento FD"/>
    <s v="Agriculture"/>
    <m/>
    <m/>
    <s v="No"/>
    <m/>
    <m/>
    <m/>
    <m/>
    <m/>
    <m/>
    <m/>
    <s v="N"/>
    <s v="N"/>
    <m/>
    <m/>
    <s v="     "/>
    <m/>
    <m/>
    <m/>
    <m/>
    <m/>
    <m/>
    <m/>
    <m/>
    <m/>
    <m/>
    <m/>
    <m/>
    <m/>
    <m/>
    <m/>
    <m/>
    <m/>
    <m/>
    <m/>
  </r>
  <r>
    <s v="20190893"/>
    <s v="     "/>
    <n v="43698"/>
    <s v="8/21"/>
    <x v="1"/>
    <m/>
    <s v="34"/>
    <n v="3"/>
    <s v="8"/>
    <x v="3"/>
    <m/>
    <m/>
    <s v="Customer's metal tower fell on PG&amp;E's service drop, sparking fire."/>
    <s v="     "/>
    <s v="FAS"/>
    <m/>
    <s v="N"/>
    <x v="0"/>
    <m/>
    <m/>
    <m/>
    <s v="9714530573"/>
    <n v="0"/>
    <m/>
    <s v="     "/>
    <x v="0"/>
    <s v="PG&amp;E"/>
    <m/>
    <m/>
    <m/>
    <s v="D"/>
    <m/>
    <s v="0.26-9.99"/>
    <m/>
    <s v="Contact - 3rd Party"/>
    <s v="33.e. Other contact from object"/>
    <s v="Contact - 3rd Party"/>
    <m/>
    <m/>
    <m/>
    <m/>
    <m/>
    <m/>
    <m/>
    <s v="Overhead"/>
    <x v="0"/>
    <m/>
    <m/>
    <s v=""/>
    <s v="     "/>
    <s v="Non-HFTD"/>
    <x v="0"/>
    <m/>
    <m/>
    <n v="37.037799999999997"/>
    <n v="-121.027"/>
    <s v="SAN JOAQUIN"/>
    <m/>
    <m/>
    <m/>
    <m/>
    <x v="0"/>
    <s v="UNKNOWN OR NONE ?"/>
    <s v="Herbaceous"/>
    <m/>
    <m/>
    <s v="No"/>
    <m/>
    <m/>
    <m/>
    <m/>
    <m/>
    <m/>
    <m/>
    <s v="N"/>
    <s v="N"/>
    <m/>
    <m/>
    <s v="     "/>
    <m/>
    <m/>
    <m/>
    <m/>
    <m/>
    <m/>
    <m/>
    <m/>
    <m/>
    <m/>
    <m/>
    <m/>
    <m/>
    <m/>
    <m/>
    <m/>
    <m/>
    <m/>
    <m/>
  </r>
  <r>
    <s v="20201101"/>
    <s v="     "/>
    <n v="44064"/>
    <s v="8/21"/>
    <x v="1"/>
    <n v="0.61597222222222225"/>
    <s v="34"/>
    <n v="3"/>
    <s v="8"/>
    <x v="4"/>
    <n v="44064"/>
    <n v="0.61388888888888893"/>
    <s v="On August 21, 2020 at 1447 hours, a PG&amp;E troubleman was dispatched to the Mountain View 1110 Distribution Circuit on Mango Ave in Sunnyvale for reports of hi low voltage hazard. Initial analysis indicates PG&amp;E equipment caused an ignition. The responding troubleman found a downed overhead primary conductor possibly due to branch contact but unable to confirm if that was cause for conductor failure. The conductor failure resulted in a small fire less than one meter in size and was extinguished by Sunnyvale Fire Department. The damaged assets were replaced on August 21, 2020 under notification 119655829."/>
    <s v="     "/>
    <s v="FAS"/>
    <m/>
    <s v="N"/>
    <x v="0"/>
    <s v="1026555"/>
    <s v="20-0088668"/>
    <m/>
    <s v="T005051700"/>
    <n v="119655829"/>
    <m/>
    <s v="     "/>
    <x v="0"/>
    <s v="PG&amp;E"/>
    <m/>
    <s v="Other"/>
    <m/>
    <s v="D"/>
    <s v="D"/>
    <s v="&lt;3 meters of linear travel"/>
    <m/>
    <s v="Equipment - PG&amp;E"/>
    <s v="34.b. Conductor damage or failure"/>
    <s v="Equipment - PG&amp;E"/>
    <s v="All types of equipment / facility failure"/>
    <s v="Conductor failure-all"/>
    <s v="Conductor - Primary"/>
    <m/>
    <m/>
    <s v="Line to Ground"/>
    <m/>
    <s v="Overhead"/>
    <x v="3"/>
    <s v="Conductor - Primary"/>
    <s v="Conductor, Connector, Jumper"/>
    <s v="Circuit ID: 082031110"/>
    <s v="     "/>
    <s v="Non-HFTD"/>
    <x v="0"/>
    <m/>
    <m/>
    <n v="37.365000000000002"/>
    <n v="-122.053"/>
    <s v="Santa Clara"/>
    <s v="MOUNTAIN-VIEW-1110"/>
    <m/>
    <n v="12000"/>
    <m/>
    <x v="0"/>
    <s v="Sunnyvale FD"/>
    <s v="Urban"/>
    <m/>
    <m/>
    <s v="No"/>
    <m/>
    <m/>
    <m/>
    <m/>
    <m/>
    <m/>
    <m/>
    <s v="N"/>
    <s v="N"/>
    <m/>
    <m/>
    <s v="     "/>
    <m/>
    <m/>
    <m/>
    <m/>
    <m/>
    <m/>
    <m/>
    <m/>
    <m/>
    <m/>
    <m/>
    <m/>
    <m/>
    <m/>
    <m/>
    <m/>
    <m/>
    <m/>
    <m/>
  </r>
  <r>
    <s v="20201103"/>
    <s v="     "/>
    <n v="44064"/>
    <s v="8/21"/>
    <x v="1"/>
    <n v="0.64166666666666672"/>
    <s v="34"/>
    <n v="3"/>
    <s v="8"/>
    <x v="4"/>
    <n v="44064"/>
    <n v="0.63194444444444442"/>
    <s v="On August 21, 2020 at 1524 hours, a PG&amp;E troubleman was dispatched to the Vasco 1103 Distribution Circuit on Flynn Rd in Livermore for a wires down incident. Initial analysis indicates 3rd party contact caused the ignition. A third party vehicle made contact with distribuition pole guy wire causing one phase, two spans of #6 CU overhead primary conductor to fail and fall to ground, igniting a grass fire. The ensuing fire was 3 meters - 0.25 acres in size and was extinguished by ALCO Fire Department. A PG&amp;E crew made repair to the damaged conductor on August 21, 2020."/>
    <s v="     "/>
    <s v="FAS"/>
    <m/>
    <s v="N"/>
    <x v="0"/>
    <s v="1026669"/>
    <s v="20-0088733"/>
    <m/>
    <s v="T005051731"/>
    <n v="119656052"/>
    <m/>
    <s v="     "/>
    <x v="1"/>
    <s v="PG&amp;E"/>
    <m/>
    <s v="Vegetation"/>
    <m/>
    <s v="D"/>
    <s v="D"/>
    <s v="&lt;0.25"/>
    <m/>
    <s v="Contact - 3rd Party"/>
    <s v="33.d. Vehicle contact"/>
    <s v="Contact - 3rd Party"/>
    <s v="Contact from object"/>
    <s v="Contact - Vehicle"/>
    <m/>
    <s v="Contact - Vehicle"/>
    <s v="Conductor - Primary"/>
    <s v="Open Circuit"/>
    <m/>
    <s v="Overhead"/>
    <x v="3"/>
    <s v="Conductor - Primary"/>
    <s v="Conductor"/>
    <s v="Circuit ID: 013751103"/>
    <s v="     "/>
    <s v="Non-HFTD"/>
    <x v="0"/>
    <m/>
    <m/>
    <n v="37.707000000000001"/>
    <n v="-121.64400000000001"/>
    <s v="Alameda"/>
    <s v="VASCO-1103"/>
    <m/>
    <n v="12000"/>
    <m/>
    <x v="0"/>
    <s v="Alco FD"/>
    <s v="Herbaceous"/>
    <m/>
    <m/>
    <s v="No"/>
    <m/>
    <m/>
    <m/>
    <m/>
    <m/>
    <m/>
    <m/>
    <s v="N"/>
    <s v="N"/>
    <m/>
    <m/>
    <s v="     "/>
    <m/>
    <m/>
    <m/>
    <m/>
    <m/>
    <m/>
    <m/>
    <m/>
    <m/>
    <m/>
    <m/>
    <m/>
    <m/>
    <m/>
    <m/>
    <m/>
    <m/>
    <m/>
    <m/>
  </r>
  <r>
    <s v="20211283"/>
    <s v="     "/>
    <n v="44429"/>
    <s v="8/21"/>
    <x v="1"/>
    <n v="0.84513888888888888"/>
    <s v="34"/>
    <n v="3"/>
    <s v="8"/>
    <x v="5"/>
    <m/>
    <m/>
    <s v="Initial EIR: EI210821A - Oroville - Property Damage - Summary: CPUC PG&amp;E Electrical Incident - EI210821A - On August 21, 2021 at approximately 2015 hours, trouble at PG&amp;E?s Table Mountain Substation, located in Oroville, resulted in Table Mountain 500kV Series Capacitor Bank #3 - Segment #1 to internally bypass removing it from service. There was no customer interruption as a result of this event. This incident is being reported to the CPUC under the property damage criterion due to equipment damages estimated to exceed $50,000. CAP #121938361. This information is preliminary."/>
    <s v="     "/>
    <s v="TOTL"/>
    <m/>
    <s v="N"/>
    <x v="0"/>
    <m/>
    <m/>
    <s v="T21-015243"/>
    <m/>
    <m/>
    <s v="EI210821A"/>
    <s v="     "/>
    <x v="0"/>
    <s v="PG&amp;E"/>
    <m/>
    <s v="Other"/>
    <s v="Bird/Equipment"/>
    <s v="S"/>
    <s v="S"/>
    <s v="Structure-PG&amp;E only"/>
    <s v="no active fire, smoldering "/>
    <s v="Contact - 3rd Party"/>
    <s v="33.e. Other contact from object"/>
    <s v="Contact - 3rd Party"/>
    <s v="Contact from object"/>
    <s v="Animal contact"/>
    <m/>
    <s v="Animal contact"/>
    <s v="Capacitor Bank"/>
    <m/>
    <s v="N"/>
    <s v="Overhead"/>
    <x v="5"/>
    <s v="Capacitor Bank"/>
    <s v="Capicator Bank (C Phase)"/>
    <m/>
    <s v="     "/>
    <s v="Non-HFTD"/>
    <x v="0"/>
    <m/>
    <m/>
    <n v="39.555"/>
    <n v="-121.645"/>
    <s v="Butte"/>
    <s v="TABLE-MOUNTAIN-500KV-SUBSTATION"/>
    <m/>
    <n v="500000"/>
    <s v="N/A"/>
    <x v="0"/>
    <s v="Oroville FD"/>
    <s v="Urban"/>
    <s v="Fire-resistive fuel bed"/>
    <s v="Gravel, asphalt"/>
    <s v="No"/>
    <m/>
    <m/>
    <m/>
    <m/>
    <m/>
    <m/>
    <m/>
    <s v="N"/>
    <s v="N"/>
    <m/>
    <m/>
    <s v="     "/>
    <m/>
    <m/>
    <m/>
    <m/>
    <m/>
    <m/>
    <m/>
    <m/>
    <m/>
    <m/>
    <m/>
    <m/>
    <m/>
    <m/>
    <m/>
    <m/>
    <m/>
    <m/>
    <m/>
  </r>
  <r>
    <s v="MIA20150664"/>
    <s v="     "/>
    <n v="42238"/>
    <s v="8/22"/>
    <x v="1"/>
    <n v="0.41560185185185183"/>
    <s v="34"/>
    <n v="3"/>
    <s v="8"/>
    <x v="2"/>
    <n v="42238"/>
    <n v="0.4152777777777778"/>
    <s v="FAS OFC remarks state a pole was on fire that had switch 6697 on it."/>
    <s v="     "/>
    <s v="FAS"/>
    <n v="44258"/>
    <s v="Y"/>
    <x v="0"/>
    <s v="1292924"/>
    <s v="N/A"/>
    <m/>
    <s v="T003470448"/>
    <n v="110590333"/>
    <m/>
    <s v="     "/>
    <x v="0"/>
    <s v="PG&amp;E"/>
    <m/>
    <m/>
    <m/>
    <s v="D"/>
    <m/>
    <s v="Structure-PG&amp;E only"/>
    <m/>
    <s v="Equipment - PG&amp;E"/>
    <s v="34.e. Switch damage or failure"/>
    <s v="Equipment - PG&amp;E"/>
    <s v="All types of equipment / facility failure"/>
    <s v="Switch failure"/>
    <s v="Pole"/>
    <m/>
    <m/>
    <m/>
    <s v="Yes"/>
    <s v="Overhead"/>
    <x v="0"/>
    <m/>
    <m/>
    <s v="101825553"/>
    <s v="     "/>
    <s v="Non-HFTD"/>
    <x v="0"/>
    <m/>
    <m/>
    <n v="37.749400000000001"/>
    <n v="-122.411"/>
    <s v="San Francisco"/>
    <s v="POTRERO-PP-(A)-1117"/>
    <m/>
    <n v="11000"/>
    <m/>
    <x v="0"/>
    <m/>
    <s v="Urban"/>
    <m/>
    <m/>
    <s v="No"/>
    <m/>
    <m/>
    <m/>
    <m/>
    <m/>
    <m/>
    <m/>
    <s v="N"/>
    <s v="N"/>
    <m/>
    <m/>
    <s v="     "/>
    <m/>
    <m/>
    <m/>
    <m/>
    <m/>
    <m/>
    <m/>
    <m/>
    <m/>
    <m/>
    <m/>
    <m/>
    <m/>
    <m/>
    <m/>
    <m/>
    <m/>
    <m/>
    <m/>
  </r>
  <r>
    <s v="20170294"/>
    <s v="     "/>
    <n v="42969"/>
    <s v="8/22"/>
    <x v="1"/>
    <n v="0.59513888888888888"/>
    <s v="34"/>
    <n v="3"/>
    <s v="8"/>
    <x v="0"/>
    <n v="42969"/>
    <m/>
    <s v="CREW TO REPLACE OPEN WIRE SEC."/>
    <s v="     "/>
    <m/>
    <m/>
    <s v="N"/>
    <x v="0"/>
    <s v="1857079"/>
    <m/>
    <m/>
    <m/>
    <m/>
    <m/>
    <s v="     "/>
    <x v="1"/>
    <s v="PG&amp;E"/>
    <m/>
    <s v="Vegetation"/>
    <m/>
    <s v="D"/>
    <m/>
    <s v="&lt;3 meters of linear travel"/>
    <s v="Square Feet: ; Acreage: "/>
    <s v="Equipment - PG&amp;E"/>
    <s v="34.b. Conductor damage or failure"/>
    <s v="Equipment - PG&amp;E"/>
    <s v="All types of equipment / facility failure"/>
    <s v="Conductor"/>
    <s v="Conductor"/>
    <m/>
    <m/>
    <m/>
    <s v="Unknown"/>
    <s v="Overhead"/>
    <x v="1"/>
    <s v="Conductor"/>
    <m/>
    <s v="102001687"/>
    <s v="     "/>
    <s v="Non-HFTD"/>
    <x v="0"/>
    <m/>
    <m/>
    <n v="38.490200000000002"/>
    <n v="-122.892"/>
    <s v="Sonoma"/>
    <s v="MIRABEL-1102"/>
    <s v="42091102"/>
    <m/>
    <s v="N/A"/>
    <x v="0"/>
    <s v="Unknown"/>
    <s v="Hardwood Forest"/>
    <m/>
    <m/>
    <s v="No"/>
    <m/>
    <m/>
    <m/>
    <m/>
    <m/>
    <m/>
    <m/>
    <s v="N"/>
    <s v="N"/>
    <m/>
    <m/>
    <s v="     "/>
    <m/>
    <m/>
    <m/>
    <m/>
    <m/>
    <m/>
    <m/>
    <m/>
    <m/>
    <m/>
    <m/>
    <m/>
    <m/>
    <m/>
    <m/>
    <m/>
    <m/>
    <m/>
    <m/>
  </r>
  <r>
    <s v="MIA201911896"/>
    <s v="     "/>
    <n v="43699"/>
    <s v="8/22"/>
    <x v="1"/>
    <n v="0.28912037037037036"/>
    <s v="34"/>
    <n v="3"/>
    <s v="8"/>
    <x v="3"/>
    <n v="43699"/>
    <n v="0.28888888888888886"/>
    <s v="FAS stated a neutral came apart at the seconday leading to a dryer sparking a fire in home that was extinguished by customer."/>
    <s v="     "/>
    <s v="FAS"/>
    <n v="44244"/>
    <s v="Y"/>
    <x v="0"/>
    <s v="529820"/>
    <s v="N/A"/>
    <m/>
    <s v="T004733266"/>
    <m/>
    <m/>
    <s v="     "/>
    <x v="0"/>
    <s v="PG&amp;E"/>
    <m/>
    <m/>
    <m/>
    <s v="D"/>
    <m/>
    <s v="Structure-only"/>
    <m/>
    <s v="Equipment - PG&amp;E"/>
    <s v="34.o. Other"/>
    <s v="Equipment - PG&amp;E"/>
    <s v="All types of equipment / facility failure"/>
    <s v="Service Neutral failure"/>
    <s v="Service Drop"/>
    <m/>
    <m/>
    <m/>
    <s v="Yes"/>
    <s v="Overhead"/>
    <x v="0"/>
    <m/>
    <m/>
    <s v="100945198"/>
    <s v="     "/>
    <s v="Non-HFTD"/>
    <x v="0"/>
    <m/>
    <m/>
    <n v="37.519399999999997"/>
    <n v="-121.979"/>
    <s v="Alameda"/>
    <s v="NEWARK-1106"/>
    <s v="12221106"/>
    <n v="11000"/>
    <m/>
    <x v="0"/>
    <m/>
    <s v="Urban"/>
    <m/>
    <m/>
    <s v="No"/>
    <m/>
    <m/>
    <m/>
    <m/>
    <m/>
    <m/>
    <m/>
    <s v="N"/>
    <s v="N"/>
    <m/>
    <m/>
    <s v="     "/>
    <m/>
    <m/>
    <m/>
    <m/>
    <m/>
    <m/>
    <m/>
    <m/>
    <m/>
    <m/>
    <m/>
    <m/>
    <m/>
    <m/>
    <m/>
    <m/>
    <m/>
    <m/>
    <m/>
  </r>
  <r>
    <s v="20211280"/>
    <s v="     "/>
    <n v="44430"/>
    <s v="8/22"/>
    <x v="1"/>
    <n v="0.98055555555555551"/>
    <s v="35"/>
    <n v="3"/>
    <s v="8"/>
    <x v="5"/>
    <n v="44430"/>
    <m/>
    <s v="Broken crossarm and wire down due to tree limb falling into overhead circuit. The ensuing fire was 3 meter - 0.25 acre in size. This information is preliminary."/>
    <s v="     "/>
    <s v="FAS"/>
    <m/>
    <s v="N"/>
    <x v="0"/>
    <m/>
    <s v="21-0108035"/>
    <m/>
    <s v="T005375583"/>
    <n v="121938000"/>
    <m/>
    <s v="     "/>
    <x v="1"/>
    <s v="PG&amp;E"/>
    <m/>
    <s v="Vegetation"/>
    <m/>
    <s v="D"/>
    <s v="D"/>
    <s v="&lt;0.25"/>
    <s v="Crew to replace broken crossarm and wire down. "/>
    <s v="Vegetation"/>
    <s v="33.a. Veg. contact"/>
    <s v="Vegetation"/>
    <s v="Contact from object"/>
    <s v="Veg. contact"/>
    <m/>
    <s v="Veg. contact"/>
    <s v="Conductor - Primary"/>
    <s v="Line to Ground"/>
    <s v="N"/>
    <s v="Overhead"/>
    <x v="3"/>
    <s v="Conductor - Primary"/>
    <s v="Conductor, crossarm"/>
    <s v="102143637"/>
    <s v="     "/>
    <s v="Non-HFTD"/>
    <x v="0"/>
    <n v="175"/>
    <m/>
    <n v="39.017200000000003"/>
    <n v="-122.86199999999999"/>
    <s v="Lake"/>
    <s v="CLEAR-LAKE-1102"/>
    <m/>
    <n v="12000"/>
    <m/>
    <x v="0"/>
    <s v="Lakeport FD"/>
    <s v="Herbaceous"/>
    <s v="Grass fuel model"/>
    <s v="Grass"/>
    <s v="No"/>
    <m/>
    <m/>
    <m/>
    <m/>
    <m/>
    <m/>
    <m/>
    <s v="N"/>
    <s v="N"/>
    <m/>
    <m/>
    <s v="     "/>
    <s v="39.01749000"/>
    <s v="-122.86163300"/>
    <s v="Aug 31 2021 12:00AM"/>
    <s v="BranchFail"/>
    <s v="Upon inspection, I found that a Large healthy Valley Oak Limb broke from mid canopy and fell onto the primary lines. The limb caused the lines to come to the ground and caused a small 25ftx25ft grass fire. The limb that failed showed no signs of defect or decay. I identified no structures or other property damaged caused by this outage."/>
    <s v="OAKV"/>
    <s v="70"/>
    <s v="75"/>
    <s v="20"/>
    <s v="None"/>
    <s v="None"/>
    <s v="N"/>
    <s v="1"/>
    <m/>
    <s v="Valley"/>
    <s v="D"/>
    <s v="CrossArm"/>
    <s v="BareWire"/>
    <s v="10"/>
  </r>
  <r>
    <s v="20150297"/>
    <s v="     "/>
    <n v="42239"/>
    <s v="8/23"/>
    <x v="1"/>
    <n v="0.59375"/>
    <s v="35"/>
    <n v="3"/>
    <s v="8"/>
    <x v="2"/>
    <n v="42239"/>
    <n v="0.59375"/>
    <s v="fnd blown/failed lt arrestr &amp; blown #1 fuse at fco 7249.PART OF BRKN ARRESTR FELL TO GRND CAUSING 50X15' GRASS ONLY FIRE.I CUT ARRESTR IN CLEAR &amp; REFUSED 7249 GOOD AT 1540HRS"/>
    <s v="     "/>
    <m/>
    <m/>
    <s v="N"/>
    <x v="0"/>
    <s v="1293329"/>
    <s v="15-0056830"/>
    <m/>
    <m/>
    <m/>
    <m/>
    <s v="     "/>
    <x v="1"/>
    <s v="PG&amp;E"/>
    <m/>
    <s v="Vegetation"/>
    <m/>
    <s v="D"/>
    <m/>
    <s v="&lt;0.25"/>
    <s v="Square Feet: 50 x 15; Acreage: "/>
    <s v="Equipment - PG&amp;E"/>
    <s v="34.d. Lightning arrestor damage or failure"/>
    <s v="Equipment - PG&amp;E"/>
    <s v="All types of equipment / facility failure"/>
    <s v="Lightning Arrestor"/>
    <s v="Lightning Arrestor"/>
    <m/>
    <m/>
    <s v="Line to Ground"/>
    <s v="0"/>
    <s v="Overhead"/>
    <x v="3"/>
    <s v="Lightning Arrestor"/>
    <m/>
    <s v="AT INTERSECTION OF HARBOR &amp; DUNN"/>
    <s v="     "/>
    <s v="Non-HFTD"/>
    <x v="0"/>
    <m/>
    <m/>
    <n v="37.339399999999998"/>
    <n v="-120.438"/>
    <s v="Merced"/>
    <s v="EL-CAPITAN-1102"/>
    <s v="253881102"/>
    <n v="12000"/>
    <s v="EL CAPITAN 11024030"/>
    <x v="0"/>
    <m/>
    <s v="Herbaceous"/>
    <m/>
    <m/>
    <s v="No"/>
    <m/>
    <m/>
    <m/>
    <m/>
    <m/>
    <m/>
    <m/>
    <s v="N"/>
    <s v="N"/>
    <m/>
    <m/>
    <s v="     "/>
    <m/>
    <m/>
    <m/>
    <m/>
    <m/>
    <m/>
    <m/>
    <m/>
    <m/>
    <m/>
    <m/>
    <m/>
    <m/>
    <m/>
    <m/>
    <m/>
    <m/>
    <m/>
    <m/>
  </r>
  <r>
    <s v="20150296"/>
    <s v="     "/>
    <n v="42239"/>
    <s v="8/23"/>
    <x v="1"/>
    <n v="0.58611111111111114"/>
    <s v="35"/>
    <n v="3"/>
    <s v="8"/>
    <x v="2"/>
    <n v="42239"/>
    <n v="0.58611111111111114"/>
    <s v="oak branch fell on pri, broke pole"/>
    <s v="     "/>
    <m/>
    <m/>
    <s v="N"/>
    <x v="0"/>
    <s v="1293328"/>
    <s v="15-0056827"/>
    <m/>
    <m/>
    <m/>
    <m/>
    <s v="     "/>
    <x v="1"/>
    <s v="PG&amp;E"/>
    <m/>
    <s v="Vegetation"/>
    <m/>
    <s v="D"/>
    <m/>
    <s v="0.26-9.99"/>
    <s v="Square Feet: ; Acreage: 2"/>
    <s v="Vegetation"/>
    <s v="33.a. Veg. contact"/>
    <s v="Vegetation"/>
    <s v="All types of equipment / facility failure"/>
    <s v="Contact - Vegetation"/>
    <m/>
    <s v="Contact - Vegetation"/>
    <s v="Conductor"/>
    <s v="Multi-Fault"/>
    <s v="PACIFIC BELL"/>
    <s v="Overhead"/>
    <x v="3"/>
    <s v="Conductor"/>
    <m/>
    <s v="7200 so. center dr"/>
    <s v="     "/>
    <s v="Non-HFTD"/>
    <x v="0"/>
    <n v="175"/>
    <m/>
    <n v="38.933399999999999"/>
    <n v="-122.62"/>
    <s v="Lake"/>
    <s v="HIGHLANDS-1104"/>
    <s v="43361104"/>
    <n v="12000"/>
    <s v="HIGHLANDS 1104CB"/>
    <x v="0"/>
    <s v="CL fire dept"/>
    <s v="Urban"/>
    <m/>
    <m/>
    <s v="No"/>
    <m/>
    <m/>
    <m/>
    <m/>
    <m/>
    <m/>
    <m/>
    <s v="N"/>
    <s v="N"/>
    <m/>
    <m/>
    <s v="     "/>
    <s v="38.93344300"/>
    <s v="-122.61998500"/>
    <s v="Aug 24 2015 12:00AM"/>
    <s v="BranchFail"/>
    <s v="A large limb from a healthy blue oak failed into the lines. There were no nooks or external defects visible on the tree. When the limb failed it took down the lines and broke the l/b pole in half and caused a fire."/>
    <s v="OAKD"/>
    <s v="60"/>
    <s v="59"/>
    <s v="25"/>
    <s v="None"/>
    <s v="None"/>
    <s v="N"/>
    <s v="1"/>
    <m/>
    <s v="Valley"/>
    <s v="D"/>
    <s v="CrossArm"/>
    <s v="BareWire"/>
    <s v="0"/>
  </r>
  <r>
    <s v="20160253"/>
    <s v="     "/>
    <n v="42605"/>
    <s v="8/23"/>
    <x v="1"/>
    <n v="0.66874999999999996"/>
    <s v="35"/>
    <n v="3"/>
    <s v="8"/>
    <x v="6"/>
    <n v="42605"/>
    <m/>
    <s v="Eucalyptus branch fell from tree during slight breeze landing across primary 12kv then falling to ground starting a very small15'x3' grass fire the home owner put out. Eucalyptus trees are everywhere."/>
    <s v="     "/>
    <m/>
    <m/>
    <s v="N"/>
    <x v="0"/>
    <s v="1531014"/>
    <m/>
    <m/>
    <m/>
    <m/>
    <m/>
    <s v="     "/>
    <x v="1"/>
    <s v="PG&amp;E"/>
    <m/>
    <s v="Vegetation"/>
    <m/>
    <s v="D"/>
    <m/>
    <s v="&lt;3 meters of linear travel"/>
    <s v="Square Feet: ; Acreage: "/>
    <s v="Vegetation"/>
    <s v="33.a. Veg. contact"/>
    <s v="Vegetation"/>
    <s v="All types of equipment / facility failure"/>
    <s v="Contact - Vegetation"/>
    <m/>
    <s v="Contact - Vegetation"/>
    <s v="Conductor"/>
    <m/>
    <s v="None"/>
    <s v="Overhead"/>
    <x v="1"/>
    <s v="Conductor"/>
    <m/>
    <s v="100731257"/>
    <s v="     "/>
    <s v="Non-HFTD"/>
    <x v="0"/>
    <m/>
    <m/>
    <n v="36.874099999999999"/>
    <n v="-119.68600000000001"/>
    <s v="Fresno"/>
    <s v="COPPERMINE-1106"/>
    <s v="252411106"/>
    <m/>
    <s v="N/A"/>
    <x v="0"/>
    <s v="N.A."/>
    <s v="Urban"/>
    <m/>
    <m/>
    <s v="No"/>
    <m/>
    <m/>
    <m/>
    <m/>
    <m/>
    <m/>
    <m/>
    <s v="N"/>
    <s v="N"/>
    <m/>
    <m/>
    <s v="     "/>
    <m/>
    <m/>
    <m/>
    <m/>
    <m/>
    <m/>
    <m/>
    <m/>
    <m/>
    <m/>
    <m/>
    <m/>
    <m/>
    <m/>
    <m/>
    <m/>
    <m/>
    <m/>
    <m/>
  </r>
  <r>
    <s v="20180702"/>
    <s v="     "/>
    <n v="43335"/>
    <s v="8/23"/>
    <x v="1"/>
    <n v="0.59930555555555554"/>
    <s v="34"/>
    <n v="3"/>
    <s v="8"/>
    <x v="1"/>
    <n v="43335"/>
    <n v="0.59930555555555554"/>
    <s v="T-men reported &quot;RISER SW 8203 NG. WIRE CAME LOOSE AND CAUGHT BOTTOM OF POLE ON FIRE, THEN SMOKE FROM FIRE CAUSED CROSS PHASE&quot;"/>
    <s v="     "/>
    <s v="FAS"/>
    <m/>
    <s v="N"/>
    <x v="0"/>
    <s v="161071"/>
    <s v="18-0072921"/>
    <m/>
    <m/>
    <m/>
    <m/>
    <s v="     "/>
    <x v="1"/>
    <s v="PG&amp;E"/>
    <m/>
    <m/>
    <m/>
    <s v="D"/>
    <m/>
    <s v="&lt;3 meters of linear travel"/>
    <m/>
    <s v="Equipment - PG&amp;E"/>
    <s v="34.o. Other"/>
    <s v="Equipment - PG&amp;E"/>
    <s v="All types of equipment / facility failure"/>
    <s v="Other"/>
    <s v="Riser"/>
    <m/>
    <m/>
    <s v="Line to Ground"/>
    <m/>
    <s v="Overhead"/>
    <x v="3"/>
    <s v="Riser"/>
    <s v="riser"/>
    <s v="Y34"/>
    <s v="     "/>
    <s v="Non-HFTD"/>
    <x v="0"/>
    <n v="512"/>
    <m/>
    <n v="34.607999999999997"/>
    <n v="-120.194"/>
    <s v="Santa Barbara"/>
    <s v="BUELLTON-1101"/>
    <s v="183041101"/>
    <n v="11000"/>
    <s v="BUELLTON 1101Y34"/>
    <x v="0"/>
    <m/>
    <s v="Urban"/>
    <m/>
    <m/>
    <s v="No"/>
    <m/>
    <m/>
    <m/>
    <m/>
    <m/>
    <m/>
    <m/>
    <s v="N"/>
    <s v="N"/>
    <m/>
    <m/>
    <s v="     "/>
    <m/>
    <m/>
    <m/>
    <m/>
    <m/>
    <m/>
    <m/>
    <m/>
    <m/>
    <m/>
    <m/>
    <m/>
    <m/>
    <m/>
    <m/>
    <m/>
    <m/>
    <m/>
    <m/>
  </r>
  <r>
    <s v="20180704"/>
    <s v="     "/>
    <n v="43335"/>
    <s v="8/23"/>
    <x v="1"/>
    <n v="0.67083333333333328"/>
    <s v="34"/>
    <n v="3"/>
    <s v="8"/>
    <x v="1"/>
    <n v="43335"/>
    <n v="0.67083333333333328"/>
    <s v="Truck hit equipment"/>
    <s v="     "/>
    <s v="FAS"/>
    <m/>
    <s v="N"/>
    <x v="0"/>
    <s v="161141"/>
    <s v="18-0072974"/>
    <m/>
    <m/>
    <m/>
    <m/>
    <s v="     "/>
    <x v="1"/>
    <s v="PG&amp;E"/>
    <m/>
    <m/>
    <m/>
    <s v="D"/>
    <m/>
    <s v="&lt;3 meters of linear travel"/>
    <m/>
    <s v="Contact - 3rd Party"/>
    <s v="33.e. Other contact from object"/>
    <s v="Contact - 3rd Party"/>
    <s v="Contact from object"/>
    <s v="Contact - 3rd Party"/>
    <m/>
    <s v="Contact - 3rd Party"/>
    <s v="Conductor"/>
    <s v="Line to Ground"/>
    <m/>
    <s v="Overhead"/>
    <x v="3"/>
    <m/>
    <m/>
    <s v="86102"/>
    <s v="     "/>
    <s v="Non-HFTD"/>
    <x v="0"/>
    <m/>
    <m/>
    <n v="36.735300000000002"/>
    <n v="-120.11"/>
    <s v="Fresno"/>
    <s v="KERMAN-1102"/>
    <s v="252711102"/>
    <n v="11000"/>
    <s v="KERMAN 1102CB"/>
    <x v="0"/>
    <m/>
    <s v="Agriculture"/>
    <m/>
    <m/>
    <s v="No"/>
    <m/>
    <m/>
    <m/>
    <m/>
    <m/>
    <m/>
    <m/>
    <s v="N"/>
    <s v="N"/>
    <m/>
    <m/>
    <s v="     "/>
    <m/>
    <m/>
    <m/>
    <m/>
    <m/>
    <m/>
    <m/>
    <m/>
    <m/>
    <m/>
    <m/>
    <m/>
    <m/>
    <m/>
    <m/>
    <m/>
    <m/>
    <m/>
    <m/>
  </r>
  <r>
    <s v="20180701"/>
    <s v="     "/>
    <n v="43335"/>
    <s v="8/23"/>
    <x v="1"/>
    <m/>
    <s v="34"/>
    <n v="3"/>
    <s v="8"/>
    <x v="1"/>
    <m/>
    <m/>
    <s v="Transformer on fire; cause unknown"/>
    <s v="     "/>
    <s v="FAS"/>
    <m/>
    <s v="N"/>
    <x v="0"/>
    <s v="160645"/>
    <m/>
    <m/>
    <m/>
    <m/>
    <m/>
    <s v="     "/>
    <x v="0"/>
    <s v="PG&amp;E"/>
    <m/>
    <m/>
    <m/>
    <s v="D"/>
    <m/>
    <s v="Structure-PG&amp;E only"/>
    <m/>
    <s v="Equipment - PG&amp;E"/>
    <s v="34.n. Transformer damage or failure"/>
    <s v="Equipment - PG&amp;E"/>
    <s v="All types of equipment / facility failure"/>
    <s v="Transformer"/>
    <s v="Transformer"/>
    <m/>
    <m/>
    <m/>
    <m/>
    <m/>
    <x v="3"/>
    <s v="Transformer"/>
    <m/>
    <m/>
    <s v="     "/>
    <s v="Non-HFTD"/>
    <x v="0"/>
    <m/>
    <m/>
    <n v="35.615200000000002"/>
    <n v="-120.35"/>
    <s v="San Luis Obispo"/>
    <s v="CHOLAME-2102"/>
    <s v="182562102"/>
    <n v="21000"/>
    <m/>
    <x v="0"/>
    <m/>
    <s v="Rural"/>
    <m/>
    <m/>
    <s v="No"/>
    <m/>
    <m/>
    <m/>
    <m/>
    <m/>
    <m/>
    <m/>
    <s v="N"/>
    <s v="N"/>
    <m/>
    <m/>
    <s v="     "/>
    <m/>
    <m/>
    <m/>
    <m/>
    <m/>
    <m/>
    <m/>
    <m/>
    <m/>
    <m/>
    <m/>
    <m/>
    <m/>
    <m/>
    <m/>
    <m/>
    <m/>
    <m/>
    <m/>
  </r>
  <r>
    <s v="20180700"/>
    <s v="     "/>
    <n v="43335"/>
    <s v="8/23"/>
    <x v="1"/>
    <n v="0.17986111111111111"/>
    <s v="34"/>
    <n v="3"/>
    <s v="8"/>
    <x v="1"/>
    <n v="43335"/>
    <n v="0.17986111111111111"/>
    <s v="T-men noted Fire Cause - &quot;TREE BRANCH FELL INTO LINE&quot;"/>
    <s v="     "/>
    <s v="FAS"/>
    <m/>
    <s v="N"/>
    <x v="0"/>
    <s v="160617"/>
    <s v="18-0072663"/>
    <m/>
    <m/>
    <m/>
    <m/>
    <s v="     "/>
    <x v="0"/>
    <s v="PG&amp;E"/>
    <m/>
    <m/>
    <m/>
    <s v="D"/>
    <m/>
    <s v="&lt;3 meters of linear travel"/>
    <m/>
    <s v="Vegetation"/>
    <s v="33.a. Veg. contact"/>
    <s v="Vegetation"/>
    <s v="Contact from object"/>
    <s v="Vegetation"/>
    <m/>
    <s v="Contact - Vegetation"/>
    <m/>
    <s v="Line to Ground"/>
    <m/>
    <s v="Overhead"/>
    <x v="3"/>
    <m/>
    <m/>
    <s v="5115"/>
    <s v="     "/>
    <s v="Non-HFTD"/>
    <x v="0"/>
    <m/>
    <m/>
    <n v="36.654200000000003"/>
    <n v="-121.64700000000001"/>
    <s v="Monterey"/>
    <s v="BUENA-VISTA-1103"/>
    <s v="182261103"/>
    <n v="11000"/>
    <s v="BUENA VISTA 1103CB"/>
    <x v="0"/>
    <m/>
    <s v="Rural"/>
    <m/>
    <m/>
    <s v="No"/>
    <m/>
    <m/>
    <m/>
    <m/>
    <m/>
    <m/>
    <m/>
    <s v="N"/>
    <s v="N"/>
    <m/>
    <m/>
    <s v="     "/>
    <s v="36.65434400"/>
    <s v="-121.64600400"/>
    <s v="Aug 24 2018 12:00AM"/>
    <s v="BranchFail"/>
    <s v="Limb was found near tree."/>
    <s v="PINE"/>
    <s v="60"/>
    <s v="35"/>
    <s v="7"/>
    <s v="None"/>
    <s v="None"/>
    <s v="N"/>
    <s v="1"/>
    <m/>
    <s v="Plain"/>
    <s v="D"/>
    <s v="CrossArm"/>
    <s v="BareWire"/>
    <s v="3"/>
  </r>
  <r>
    <s v="20190910"/>
    <s v="     "/>
    <n v="43700"/>
    <s v="8/23"/>
    <x v="1"/>
    <m/>
    <s v="34"/>
    <n v="3"/>
    <s v="8"/>
    <x v="3"/>
    <n v="43700"/>
    <m/>
    <s v="Bird flew into jumper; Mike Best Comments: Bird flew into jumper wire."/>
    <s v="     "/>
    <s v="FAS"/>
    <m/>
    <s v="N"/>
    <x v="0"/>
    <s v="535042"/>
    <m/>
    <m/>
    <s v="T004735287"/>
    <n v="0"/>
    <m/>
    <s v="     "/>
    <x v="1"/>
    <s v="PG&amp;E"/>
    <m/>
    <m/>
    <m/>
    <s v="D"/>
    <m/>
    <s v="&lt;0.25"/>
    <m/>
    <s v="Contact - Animal - Bird"/>
    <s v="33.b. Animal contact"/>
    <s v="Contact - Bird"/>
    <s v="Contact from object"/>
    <s v="Contact - Animal"/>
    <m/>
    <s v="Contact - Animal"/>
    <s v="Jumper"/>
    <m/>
    <m/>
    <s v="Overhead"/>
    <x v="0"/>
    <s v="Jumper"/>
    <s v="no reported damage"/>
    <s v="Unknown"/>
    <s v="     "/>
    <s v="Non-HFTD"/>
    <x v="0"/>
    <m/>
    <m/>
    <n v="35.990499999999997"/>
    <n v="-119.962"/>
    <s v="KINGS"/>
    <s v="TULARE-LAKE-1104"/>
    <m/>
    <m/>
    <m/>
    <x v="0"/>
    <s v="Kettleman FD"/>
    <s v="Urban"/>
    <m/>
    <m/>
    <s v="No"/>
    <m/>
    <m/>
    <m/>
    <m/>
    <m/>
    <m/>
    <m/>
    <s v="N"/>
    <s v="N"/>
    <m/>
    <m/>
    <s v="     "/>
    <m/>
    <m/>
    <m/>
    <m/>
    <m/>
    <m/>
    <m/>
    <m/>
    <m/>
    <m/>
    <m/>
    <m/>
    <m/>
    <m/>
    <m/>
    <m/>
    <m/>
    <m/>
    <m/>
  </r>
  <r>
    <s v="20190907"/>
    <s v="     "/>
    <n v="43700"/>
    <s v="8/23"/>
    <x v="1"/>
    <m/>
    <s v="34"/>
    <n v="3"/>
    <s v="8"/>
    <x v="3"/>
    <n v="43700"/>
    <n v="0.89027777777777772"/>
    <s v="Car ran into transmission pole"/>
    <s v="     "/>
    <s v="FAS"/>
    <m/>
    <s v="N"/>
    <x v="0"/>
    <s v="535021"/>
    <s v="19-0091690"/>
    <s v="INT-12528"/>
    <s v="T004735263"/>
    <n v="117800114"/>
    <m/>
    <s v="     "/>
    <x v="1"/>
    <s v="PG&amp;E"/>
    <m/>
    <m/>
    <m/>
    <s v="T"/>
    <m/>
    <s v="&lt;0.25"/>
    <m/>
    <s v="Contact - 3rd Party"/>
    <s v="33.d. Vehicle contact"/>
    <s v="Contact - 3rd Party"/>
    <s v="Contact from object"/>
    <s v="Contact - Vehicle"/>
    <m/>
    <s v="Contact - Vehicle"/>
    <s v="Pole"/>
    <s v="Line to Line,Force Out"/>
    <m/>
    <s v="Overhead"/>
    <x v="4"/>
    <s v="Pole"/>
    <m/>
    <s v="5/104,5/105,"/>
    <s v="     "/>
    <s v="Non-HFTD"/>
    <x v="0"/>
    <m/>
    <m/>
    <n v="34.948"/>
    <n v="-118.93300000000001"/>
    <s v="KERN"/>
    <s v="TEJON-LEBEC-70KV"/>
    <m/>
    <n v="70000"/>
    <s v="N/A"/>
    <x v="0"/>
    <s v="Kern County FD"/>
    <s v="Urban"/>
    <m/>
    <m/>
    <s v="No"/>
    <m/>
    <m/>
    <m/>
    <m/>
    <m/>
    <m/>
    <m/>
    <s v="N"/>
    <s v="N"/>
    <m/>
    <m/>
    <s v="     "/>
    <m/>
    <m/>
    <m/>
    <m/>
    <m/>
    <m/>
    <m/>
    <m/>
    <m/>
    <m/>
    <m/>
    <m/>
    <m/>
    <m/>
    <m/>
    <m/>
    <m/>
    <m/>
    <m/>
  </r>
  <r>
    <s v="20190911"/>
    <s v="     "/>
    <n v="43700"/>
    <s v="8/23"/>
    <x v="1"/>
    <m/>
    <s v="34"/>
    <n v="3"/>
    <s v="8"/>
    <x v="3"/>
    <n v="43700"/>
    <n v="0.68125000000000002"/>
    <s v="pop up tent in primary tx "/>
    <s v="     "/>
    <s v="FAS"/>
    <m/>
    <s v="N"/>
    <x v="0"/>
    <s v="534832"/>
    <s v="19-0091655"/>
    <m/>
    <s v="T004735159"/>
    <n v="117797551"/>
    <m/>
    <s v="     "/>
    <x v="1"/>
    <s v="PG&amp;E"/>
    <m/>
    <m/>
    <m/>
    <s v="D"/>
    <m/>
    <s v="0.26-9.99"/>
    <m/>
    <s v="Contact - 3rd Party"/>
    <s v="33.e. Other contact from object"/>
    <s v="Contact - 3rd Party"/>
    <s v="Contact from object"/>
    <s v="Contact - Other"/>
    <m/>
    <s v="Contact - Other"/>
    <s v="Fuse"/>
    <s v="Line to Ground"/>
    <m/>
    <s v="Overhead"/>
    <x v="3"/>
    <s v="Fuse"/>
    <s v="no reported damage"/>
    <s v="D7143"/>
    <s v="     "/>
    <s v="Non-HFTD"/>
    <x v="0"/>
    <m/>
    <m/>
    <n v="36.756"/>
    <n v="-119.864"/>
    <s v="FRESNO"/>
    <s v="WEST-FRESNO-1112"/>
    <m/>
    <m/>
    <s v="WEST FRESNO 1112749610"/>
    <x v="0"/>
    <s v="Unknown"/>
    <s v="Urban"/>
    <m/>
    <m/>
    <s v="No"/>
    <m/>
    <m/>
    <m/>
    <m/>
    <m/>
    <m/>
    <m/>
    <s v="N"/>
    <s v="N"/>
    <m/>
    <m/>
    <s v="     "/>
    <m/>
    <m/>
    <m/>
    <m/>
    <m/>
    <m/>
    <m/>
    <m/>
    <m/>
    <m/>
    <m/>
    <m/>
    <m/>
    <m/>
    <m/>
    <m/>
    <m/>
    <m/>
    <m/>
  </r>
  <r>
    <s v="20190913"/>
    <s v="     "/>
    <n v="43700"/>
    <s v="8/23"/>
    <x v="1"/>
    <m/>
    <s v="34"/>
    <n v="3"/>
    <s v="8"/>
    <x v="3"/>
    <n v="43700"/>
    <n v="0.5541666666666667"/>
    <s v="Tree fell into line"/>
    <s v="     "/>
    <s v="FAS"/>
    <m/>
    <s v="N"/>
    <x v="0"/>
    <s v="534261"/>
    <s v="19-0091504"/>
    <m/>
    <s v="T004734901"/>
    <n v="0"/>
    <m/>
    <s v="     "/>
    <x v="1"/>
    <s v="PG&amp;E"/>
    <m/>
    <m/>
    <m/>
    <s v="D"/>
    <m/>
    <s v="&lt;0.25"/>
    <m/>
    <s v="Vegetation"/>
    <s v="33.a. Veg. contact"/>
    <s v="Vegetation"/>
    <s v="Contact from object"/>
    <s v="Contact - Vegetation"/>
    <m/>
    <s v="Contact - Vegetation"/>
    <s v="Conductor - Primary"/>
    <s v="Force Out,Line to Line"/>
    <m/>
    <s v="Overhead"/>
    <x v="3"/>
    <s v="Conductor - Primary"/>
    <s v="and pole 103957321"/>
    <s v="254531108"/>
    <s v="     "/>
    <s v="Non-HFTD"/>
    <x v="0"/>
    <m/>
    <m/>
    <n v="36.726199999999999"/>
    <n v="-119.474"/>
    <s v="FRESNO"/>
    <s v="WAHTOKE-1108"/>
    <m/>
    <m/>
    <s v="WAHTOKE 11087180"/>
    <x v="0"/>
    <m/>
    <s v="Agriculture"/>
    <m/>
    <m/>
    <s v="No"/>
    <m/>
    <m/>
    <m/>
    <m/>
    <m/>
    <m/>
    <m/>
    <s v="N"/>
    <s v="N"/>
    <m/>
    <m/>
    <s v="     "/>
    <s v="36.43390000"/>
    <s v="-119.29100000"/>
    <s v="Aug 26 2019 12:00AM"/>
    <s v="RootsFail"/>
    <s v="MATURE LEAFED OUT GREEN  VALLEY OAK UPROOTED EXPOSING SHALLOW ROTTING ROOTS. PRIMARY LINE WAS PULLED DOWN 10 FEET ABOVE THE GROUND PULLING TIGHT SNAPPING THE SECONDARY WHICHED CAUSED FELL CAUSING A FIRE (8,000 SQ FT)"/>
    <s v="OAKV"/>
    <s v="63"/>
    <s v="43"/>
    <s v="18"/>
    <s v="None"/>
    <s v="None"/>
    <s v="N"/>
    <s v="1"/>
    <m/>
    <s v="Valley"/>
    <s v="D"/>
    <s v="Triangle"/>
    <s v="BareWire"/>
    <s v="0"/>
  </r>
  <r>
    <s v="20201115"/>
    <s v="     "/>
    <n v="44066"/>
    <s v="8/23"/>
    <x v="1"/>
    <n v="0.28194444444444444"/>
    <s v="35"/>
    <n v="3"/>
    <s v="8"/>
    <x v="4"/>
    <n v="44066"/>
    <n v="0.28125"/>
    <s v="On August 23, 2020 at 0646 hours a PG&amp;E troubleman was dispatched to the Green Valley 2103 Distribution Circuit on San Andreas Rd in the city of Watsonville and observed 2 of 3 fuses blown at Fuse 2653 due to a tree branch on lines. Initial analysis indicates that a tree branch fell on two phases of primary overhead conductors causing an outage to 2 customers and igniting a small 1 - 3 meter fire. The troubleman opened the remaining fuse to make safe and the fire was extinguished by local Fire Department. No wires down occurred in this incident. Fuse 2653 was closed at 0738 hours on August 23, 2020 restoring power to all customers."/>
    <s v="     "/>
    <s v="FAS"/>
    <m/>
    <s v="N"/>
    <x v="0"/>
    <s v="1027581"/>
    <s v="20-0089044"/>
    <m/>
    <s v="T005052704"/>
    <m/>
    <m/>
    <s v="     "/>
    <x v="1"/>
    <s v="PG&amp;E"/>
    <m/>
    <s v="Vegetation"/>
    <m/>
    <s v="D"/>
    <s v="D"/>
    <s v="&lt;3 meters of linear travel"/>
    <m/>
    <s v="Vegetation"/>
    <s v="33.a. Veg. contact"/>
    <s v="Vegetation"/>
    <s v="Contact from object"/>
    <s v="Contact - Vegetation"/>
    <m/>
    <s v="Contact - Vegetation"/>
    <s v="Conductor - Primary"/>
    <s v="Force Out"/>
    <m/>
    <s v="Overhead"/>
    <x v="3"/>
    <s v="Conductor - Primary"/>
    <s v="Fuse"/>
    <s v="Circuit ID: 083192103"/>
    <s v="     "/>
    <s v="Non-HFTD"/>
    <x v="0"/>
    <m/>
    <m/>
    <n v="36.894599999999997"/>
    <n v="-121.815"/>
    <s v="Santa Cruz"/>
    <s v="GREEN-VALLEY-2103"/>
    <m/>
    <n v="21000"/>
    <m/>
    <x v="0"/>
    <s v="Pajaro Dunes FD"/>
    <s v="Agriculture"/>
    <m/>
    <m/>
    <s v="No"/>
    <m/>
    <m/>
    <m/>
    <m/>
    <m/>
    <m/>
    <m/>
    <s v="N"/>
    <s v="Y"/>
    <s v="202008231200"/>
    <s v="202008241630"/>
    <s v="     "/>
    <s v="36.89456100"/>
    <s v="-121.81506100"/>
    <s v="Aug 28 2020 12:00AM"/>
    <s v="BranchFail"/>
    <s v="Evidence of a broken branch on the ground. Per troubleman Rangel &quot;found branch across the line&quot;"/>
    <s v="EUCA"/>
    <s v="120"/>
    <s v="68"/>
    <s v="8"/>
    <s v="None"/>
    <s v="None"/>
    <s v="Y"/>
    <s v="1"/>
    <m/>
    <s v="Plain"/>
    <s v="D"/>
    <s v="CrossArm"/>
    <s v="TreeWire"/>
    <s v="1"/>
  </r>
  <r>
    <s v="20201113"/>
    <s v="     "/>
    <n v="44066"/>
    <s v="8/23"/>
    <x v="1"/>
    <n v="8.4722222222222227E-2"/>
    <s v="35"/>
    <n v="3"/>
    <s v="8"/>
    <x v="4"/>
    <n v="44065"/>
    <n v="0.99236111111111114"/>
    <s v="On August 23, 2020 at 0202 hours, a PG&amp;E troubleman was dispatched to the San Joaquin 1112 Distribution Circuit on Riverside Rd in Tranquillity for report of a wire down incident. Initial analysis indicates PG&amp;E equipment cause the ignition. The troubleman observed one span of overhead primary conductor had failed mid span and fell to ground, igniting the surrounding vegetation. The entire span was melted and appeared to break mid span. Troubleman states the cause is unknown as to what caused the line to break but noted there were no splices on the span. The ensuing fire was 3 meters - 0.25 acres in size and was extinguished by Fresno County Fire Prevention. A PG&amp;E crew replaced all damaged assets on August 23, 2020."/>
    <s v="     "/>
    <s v="FAS"/>
    <m/>
    <s v="N"/>
    <x v="0"/>
    <s v="1027546"/>
    <s v="20-0089031"/>
    <m/>
    <s v="T005052674"/>
    <n v="119659185"/>
    <m/>
    <s v="     "/>
    <x v="1"/>
    <s v="PG&amp;E"/>
    <m/>
    <s v="Vegetation"/>
    <m/>
    <s v="D"/>
    <s v="D"/>
    <s v="&lt;0.25"/>
    <m/>
    <s v="Equipment - PG&amp;E"/>
    <s v="34.b. Conductor damage or failure"/>
    <s v="Equipment - PG&amp;E"/>
    <s v="All types of equipment / facility failure"/>
    <s v="Conductor failure-all"/>
    <s v="Conductor - Primary"/>
    <m/>
    <m/>
    <s v="Line to Ground"/>
    <m/>
    <s v="Overhead"/>
    <x v="3"/>
    <s v="Conductor - Primary"/>
    <s v="Conductor, Connector"/>
    <s v="Circuit ID: 252361112"/>
    <s v="     "/>
    <s v="Non-HFTD"/>
    <x v="0"/>
    <m/>
    <m/>
    <n v="36.684399999999997"/>
    <n v="-120.26"/>
    <s v="Fresno"/>
    <s v="SAN-JOAQUIN-1112"/>
    <m/>
    <n v="12000"/>
    <m/>
    <x v="0"/>
    <s v="Fresno County Fire Prevention"/>
    <s v="Water"/>
    <m/>
    <m/>
    <s v="No"/>
    <m/>
    <m/>
    <m/>
    <m/>
    <m/>
    <m/>
    <m/>
    <s v="N"/>
    <s v="N"/>
    <m/>
    <m/>
    <s v="     "/>
    <m/>
    <m/>
    <m/>
    <m/>
    <m/>
    <m/>
    <m/>
    <m/>
    <m/>
    <m/>
    <m/>
    <m/>
    <m/>
    <m/>
    <m/>
    <m/>
    <m/>
    <m/>
    <m/>
  </r>
  <r>
    <s v="20140146"/>
    <s v="     "/>
    <n v="41875"/>
    <s v="8/24"/>
    <x v="1"/>
    <n v="0.46388888888888891"/>
    <s v="35"/>
    <n v="3"/>
    <s v="8"/>
    <x v="7"/>
    <n v="41875"/>
    <n v="0.46388888888888891"/>
    <s v="OWL INTO LINES MIDSPAN, MOMENTARY ON CIRCUIT, OWL HAS BROKEN WING AND HOPPING AROUND FIRE BOXED UP AND REMOVED TO ANIMAL RESCUE"/>
    <s v="     "/>
    <m/>
    <m/>
    <s v="N"/>
    <x v="0"/>
    <s v="1071856"/>
    <s v="14-0052774"/>
    <m/>
    <m/>
    <m/>
    <m/>
    <s v="     "/>
    <x v="1"/>
    <s v="PG&amp;E"/>
    <m/>
    <s v="Vegetation"/>
    <m/>
    <s v="D"/>
    <m/>
    <s v="&lt;0.25"/>
    <s v="Square Feet: ; Acreage: "/>
    <s v="Contact - Animal - Bird"/>
    <s v="33.b. Animal contact"/>
    <s v="Contact - Bird"/>
    <s v="All types of equipment / facility failure"/>
    <s v="Contact - Animal"/>
    <m/>
    <s v="Contact - Animal"/>
    <s v="Conductor"/>
    <s v="Line to Line"/>
    <s v="AT&amp;T"/>
    <s v="Overhead"/>
    <x v="3"/>
    <s v="Conductor"/>
    <m/>
    <s v="102109203"/>
    <s v="     "/>
    <s v="Non-HFTD"/>
    <x v="0"/>
    <m/>
    <m/>
    <n v="37.941800000000001"/>
    <n v="-121.318"/>
    <s v="San Joaquin"/>
    <s v="STOCKTON-A-1102"/>
    <s v="162371102"/>
    <n v="12000"/>
    <s v="STOCKTON A 0406CB"/>
    <x v="0"/>
    <s v="Stockton FD"/>
    <s v="Urban"/>
    <m/>
    <m/>
    <s v="No"/>
    <m/>
    <m/>
    <m/>
    <m/>
    <m/>
    <m/>
    <m/>
    <s v="N"/>
    <s v="N"/>
    <m/>
    <m/>
    <s v="     "/>
    <m/>
    <m/>
    <m/>
    <m/>
    <m/>
    <m/>
    <m/>
    <m/>
    <m/>
    <m/>
    <m/>
    <m/>
    <m/>
    <m/>
    <m/>
    <m/>
    <m/>
    <m/>
    <m/>
  </r>
  <r>
    <s v="20160255"/>
    <s v="     "/>
    <n v="42606"/>
    <s v="8/24"/>
    <x v="1"/>
    <n v="0.59652777777777777"/>
    <s v="35"/>
    <n v="3"/>
    <s v="8"/>
    <x v="6"/>
    <n v="42606"/>
    <n v="0.59652777777777777"/>
    <s v="PRIMARY RISER/SW POLE#98813 BURNT.PER FIRE DEPT.A SQUIRRLE GOT X RISER,FELL TO GROUND CAUSING FIRE"/>
    <s v="     "/>
    <m/>
    <m/>
    <s v="N"/>
    <x v="0"/>
    <s v="1531581"/>
    <s v="16-0059751"/>
    <m/>
    <m/>
    <m/>
    <m/>
    <s v="     "/>
    <x v="1"/>
    <s v="PG&amp;E"/>
    <m/>
    <s v="Vegetation"/>
    <m/>
    <s v="D"/>
    <m/>
    <s v="&lt;0.25"/>
    <s v="Square Feet: ; Acreage: "/>
    <s v="Contact - Animal - Other"/>
    <s v="33.b. Animal contact"/>
    <s v="Contact - Animal"/>
    <s v="All types of equipment / facility failure"/>
    <s v="Contact - Animal"/>
    <m/>
    <s v="Contact - Animal"/>
    <s v="Conductor"/>
    <s v="Line to Ground"/>
    <m/>
    <s v="Overhead"/>
    <x v="3"/>
    <s v="Conductor"/>
    <m/>
    <s v="103277500"/>
    <s v="     "/>
    <s v="Non-HFTD"/>
    <x v="0"/>
    <m/>
    <m/>
    <n v="36.845700000000001"/>
    <n v="-119.879"/>
    <s v="Fresno"/>
    <s v="FIGARDEN-2107"/>
    <s v="254552107"/>
    <n v="21000"/>
    <s v="FIGARDEN 210787746"/>
    <x v="0"/>
    <s v="Fresno FD"/>
    <s v="Barren/Other"/>
    <m/>
    <m/>
    <s v="No"/>
    <m/>
    <m/>
    <m/>
    <m/>
    <m/>
    <m/>
    <m/>
    <s v="N"/>
    <s v="N"/>
    <m/>
    <m/>
    <s v="     "/>
    <m/>
    <m/>
    <m/>
    <m/>
    <m/>
    <m/>
    <m/>
    <m/>
    <m/>
    <m/>
    <m/>
    <m/>
    <m/>
    <m/>
    <m/>
    <m/>
    <m/>
    <m/>
    <m/>
  </r>
  <r>
    <s v="20170295"/>
    <s v="     "/>
    <n v="42971"/>
    <s v="8/24"/>
    <x v="1"/>
    <n v="0.2722222222222222"/>
    <s v="34"/>
    <n v="3"/>
    <s v="8"/>
    <x v="0"/>
    <n v="42971"/>
    <n v="0.26597222222222222"/>
    <s v="f6tmjpg,wire down outage crew made repairs &amp; switched back"/>
    <s v="     "/>
    <m/>
    <m/>
    <s v="N"/>
    <x v="0"/>
    <s v="1858199"/>
    <s v="17-0072487"/>
    <m/>
    <m/>
    <n v="113191407"/>
    <m/>
    <s v="     "/>
    <x v="1"/>
    <s v="PG&amp;E"/>
    <m/>
    <s v="Vegetation"/>
    <m/>
    <s v="D"/>
    <m/>
    <s v="&lt;3 meters of linear travel"/>
    <s v="Square Feet: ; Acreage: "/>
    <s v="Equipment - PG&amp;E"/>
    <s v="34.b. Conductor damage or failure"/>
    <s v="Equipment - PG&amp;E"/>
    <s v="All types of equipment / facility failure"/>
    <s v="Conductor"/>
    <s v="Conductor"/>
    <m/>
    <m/>
    <s v="Open Circuit"/>
    <s v="Unknown"/>
    <s v="Overhead"/>
    <x v="3"/>
    <s v="Conductor"/>
    <m/>
    <s v="100897456"/>
    <s v="     "/>
    <s v="Non-HFTD"/>
    <x v="0"/>
    <m/>
    <m/>
    <n v="36.590499999999999"/>
    <n v="-119.593"/>
    <s v="Fresno"/>
    <s v="MC-CALL-1107"/>
    <s v="254121107"/>
    <n v="12000"/>
    <s v="MC CALL 110738274"/>
    <x v="0"/>
    <s v="ca fku 012333"/>
    <s v="Agriculture"/>
    <m/>
    <m/>
    <s v="No"/>
    <m/>
    <m/>
    <m/>
    <m/>
    <m/>
    <m/>
    <m/>
    <s v="N"/>
    <s v="N"/>
    <m/>
    <m/>
    <s v="     "/>
    <m/>
    <m/>
    <m/>
    <m/>
    <m/>
    <m/>
    <m/>
    <m/>
    <m/>
    <m/>
    <m/>
    <m/>
    <m/>
    <m/>
    <m/>
    <m/>
    <m/>
    <m/>
    <m/>
  </r>
  <r>
    <s v="20180707"/>
    <s v="     "/>
    <n v="43336"/>
    <s v="8/24"/>
    <x v="1"/>
    <m/>
    <s v="34"/>
    <n v="3"/>
    <s v="8"/>
    <x v="1"/>
    <m/>
    <m/>
    <s v="Reviewing OIS info, it's not entirely clear if tree started burning first (then fell on power line), or if line broke first and fell on tree"/>
    <s v="     "/>
    <s v="FAS"/>
    <m/>
    <s v="N"/>
    <x v="0"/>
    <s v="161690"/>
    <m/>
    <m/>
    <m/>
    <m/>
    <m/>
    <s v="     "/>
    <x v="0"/>
    <s v="PG&amp;E"/>
    <m/>
    <m/>
    <m/>
    <s v="D"/>
    <m/>
    <s v="&lt;3 meters of linear travel"/>
    <m/>
    <s v="Vegetation"/>
    <s v="33.a. Veg. contact"/>
    <s v="Vegetation"/>
    <s v="Contact from object"/>
    <s v="Vegetation"/>
    <m/>
    <s v="Contact - Vegetation"/>
    <m/>
    <m/>
    <m/>
    <m/>
    <x v="3"/>
    <m/>
    <m/>
    <m/>
    <s v="     "/>
    <s v="Non-HFTD"/>
    <x v="0"/>
    <m/>
    <m/>
    <n v="37.969299999999997"/>
    <n v="-121.40300000000001"/>
    <s v="San Joaquin"/>
    <s v="ROUGH-AND-READY-ISLA-1102"/>
    <s v="163081102"/>
    <n v="11000"/>
    <m/>
    <x v="0"/>
    <m/>
    <s v="Rural"/>
    <m/>
    <m/>
    <s v="No"/>
    <m/>
    <m/>
    <m/>
    <m/>
    <m/>
    <m/>
    <m/>
    <s v="N"/>
    <s v="N"/>
    <m/>
    <m/>
    <s v="     "/>
    <m/>
    <m/>
    <m/>
    <m/>
    <m/>
    <m/>
    <m/>
    <m/>
    <m/>
    <m/>
    <m/>
    <m/>
    <m/>
    <m/>
    <m/>
    <m/>
    <m/>
    <m/>
    <m/>
  </r>
  <r>
    <s v="20190919"/>
    <s v="     "/>
    <n v="43701"/>
    <s v="8/24"/>
    <x v="1"/>
    <m/>
    <s v="34"/>
    <n v="3"/>
    <s v="8"/>
    <x v="3"/>
    <n v="43701"/>
    <m/>
    <s v="Conductor arcing and damaged pole top"/>
    <s v="     "/>
    <s v="FAS"/>
    <m/>
    <s v="N"/>
    <x v="0"/>
    <s v="537910"/>
    <m/>
    <m/>
    <s v="T004735891"/>
    <n v="0"/>
    <m/>
    <s v="     "/>
    <x v="1"/>
    <s v="PG&amp;E"/>
    <m/>
    <m/>
    <m/>
    <s v="D"/>
    <m/>
    <s v="&lt;0.25"/>
    <m/>
    <s v="Equipment - PG&amp;E"/>
    <s v="34.b. Conductor damage or failure"/>
    <s v="Equipment - PG&amp;E"/>
    <s v="All types of equipment / facility failure"/>
    <s v="Conductor failure-all"/>
    <s v="Pole"/>
    <m/>
    <m/>
    <m/>
    <m/>
    <s v="Overhead"/>
    <x v="3"/>
    <s v="Pole"/>
    <m/>
    <s v="314464040259"/>
    <s v="     "/>
    <s v="Non-HFTD"/>
    <x v="0"/>
    <m/>
    <m/>
    <n v="37.590800000000002"/>
    <n v="-122.413"/>
    <s v="SAN MATEO"/>
    <s v="MILLBRAE-1104"/>
    <m/>
    <m/>
    <m/>
    <x v="0"/>
    <s v="Millbrae FD"/>
    <s v="Urban"/>
    <m/>
    <m/>
    <s v="No"/>
    <m/>
    <m/>
    <m/>
    <m/>
    <m/>
    <m/>
    <m/>
    <s v="N"/>
    <s v="N"/>
    <m/>
    <m/>
    <s v="     "/>
    <m/>
    <m/>
    <m/>
    <m/>
    <m/>
    <m/>
    <m/>
    <m/>
    <m/>
    <m/>
    <m/>
    <m/>
    <m/>
    <m/>
    <m/>
    <m/>
    <m/>
    <m/>
    <m/>
  </r>
  <r>
    <s v="20211289"/>
    <s v="     "/>
    <n v="44432"/>
    <s v="8/24"/>
    <x v="1"/>
    <n v="0.69722222222222219"/>
    <s v="35"/>
    <n v="3"/>
    <s v="8"/>
    <x v="5"/>
    <n v="44432"/>
    <m/>
    <s v="PRIVILEGED &amp; CONFIDENTIAL (Level 2): Assigned Attorney Jessica Basilio J33Z. Tree branch fell into the overhead circuit causing a wire down incident. This occurred near the burn scar area of the Camp 2018 fire. This information is preliminary. NXBY - In general location of ignition 616. OIS: 1452351, 1452366 (Per ILIS); FOID: T005377238 (AST2), T005377237 (MMMQ-Assist); ILIS: 21-0108838.1(2 outages); EC: 121951639; PM: 31550388; Circuit ID: 103081103, SAP Eqp ID: 100346328; Cal Fire INC # 21CABTU011423; Division: North Valley; County: Butte"/>
    <s v="     "/>
    <s v="FAS"/>
    <m/>
    <s v="N"/>
    <x v="0"/>
    <m/>
    <s v="21-0108838.1"/>
    <m/>
    <s v="T005377238, T005377237"/>
    <n v="121952000"/>
    <m/>
    <s v="     "/>
    <x v="1"/>
    <s v="PG&amp;E"/>
    <m/>
    <s v="Vegetation"/>
    <m/>
    <s v="D"/>
    <s v="D"/>
    <s v="&lt;0.25"/>
    <s v="2 Fires: 30' x 18' and 35' x 25'"/>
    <s v="Vegetation"/>
    <s v="33.a. Veg. contact"/>
    <s v="Vegetation"/>
    <s v="Contact from object"/>
    <s v="Veg. contact"/>
    <m/>
    <s v="Veg. contact"/>
    <s v="Conductor - Primary"/>
    <s v="Line to Ground,Open Circuit"/>
    <s v="Y"/>
    <s v="Overhead"/>
    <x v="3"/>
    <s v="Conductor - Primary"/>
    <s v="Conductor, Pole"/>
    <s v="100346328"/>
    <s v="     "/>
    <s v="Non-HFTD"/>
    <x v="0"/>
    <m/>
    <m/>
    <n v="39.6464"/>
    <n v="-121.764"/>
    <s v="Butte"/>
    <s v="BUTTE-1103"/>
    <m/>
    <n v="12000"/>
    <m/>
    <x v="0"/>
    <s v="Cal Fire"/>
    <s v="Agriculture"/>
    <s v="Brush fuel model"/>
    <m/>
    <s v="No"/>
    <m/>
    <m/>
    <m/>
    <m/>
    <m/>
    <s v="DURHAM"/>
    <m/>
    <s v="N"/>
    <s v="N"/>
    <m/>
    <m/>
    <s v="     "/>
    <m/>
    <m/>
    <m/>
    <m/>
    <m/>
    <m/>
    <m/>
    <m/>
    <m/>
    <m/>
    <m/>
    <m/>
    <m/>
    <m/>
    <m/>
    <m/>
    <m/>
    <m/>
    <m/>
  </r>
  <r>
    <s v="SAP201420556"/>
    <s v="     "/>
    <n v="41876"/>
    <s v="8/25"/>
    <x v="1"/>
    <m/>
    <s v="35"/>
    <n v="3"/>
    <s v="8"/>
    <x v="7"/>
    <n v="41874"/>
    <m/>
    <s v="C866 on fire and leaked on ground; failed switch"/>
    <s v="     "/>
    <s v="SAP"/>
    <n v="44580"/>
    <s v="Y"/>
    <x v="0"/>
    <s v="1070709"/>
    <s v="14-0052646"/>
    <m/>
    <s v="T003182498"/>
    <n v="108880276"/>
    <m/>
    <s v="     "/>
    <x v="0"/>
    <s v="PG&amp;E"/>
    <m/>
    <m/>
    <m/>
    <s v="D"/>
    <m/>
    <s v="Structure-PG&amp;E only"/>
    <m/>
    <s v="Equipment - PG&amp;E"/>
    <s v="34.e. Switch damage or failure"/>
    <s v="Equipment - PG&amp;E"/>
    <s v="Switch failure"/>
    <s v="Switch failure"/>
    <s v="Capacitor Bank"/>
    <m/>
    <m/>
    <s v="None"/>
    <s v="No"/>
    <s v="Overhead"/>
    <x v="0"/>
    <s v="Capacitor Bank"/>
    <m/>
    <s v="100868262"/>
    <s v="     "/>
    <s v="Non-HFTD"/>
    <x v="0"/>
    <m/>
    <m/>
    <n v="36.783099999999997"/>
    <n v="-119.773"/>
    <s v="Fresno"/>
    <s v="MANCHESTER-1107"/>
    <m/>
    <m/>
    <s v="MANCHESTER 1107CB"/>
    <x v="0"/>
    <m/>
    <m/>
    <m/>
    <m/>
    <s v="No"/>
    <m/>
    <m/>
    <m/>
    <m/>
    <m/>
    <m/>
    <m/>
    <s v="N"/>
    <s v="N"/>
    <m/>
    <m/>
    <s v="     "/>
    <m/>
    <m/>
    <m/>
    <m/>
    <m/>
    <m/>
    <m/>
    <m/>
    <m/>
    <m/>
    <m/>
    <m/>
    <m/>
    <m/>
    <m/>
    <m/>
    <m/>
    <m/>
    <m/>
  </r>
  <r>
    <s v="20150300"/>
    <s v="     "/>
    <n v="42241"/>
    <s v="8/25"/>
    <x v="1"/>
    <n v="0.58402777777777781"/>
    <s v="35"/>
    <n v="3"/>
    <s v="8"/>
    <x v="2"/>
    <m/>
    <m/>
    <s v="CREW TO REPAIR WIRE DOWN"/>
    <s v="     "/>
    <m/>
    <m/>
    <s v="N"/>
    <x v="0"/>
    <s v="1294446"/>
    <m/>
    <m/>
    <m/>
    <m/>
    <m/>
    <s v="     "/>
    <x v="1"/>
    <s v="PG&amp;E"/>
    <m/>
    <s v="Vegetation"/>
    <m/>
    <s v="D"/>
    <m/>
    <s v="&lt;0.25"/>
    <s v="Square Feet: ; Acreage: "/>
    <s v="Equipment - PG&amp;E"/>
    <s v="34.o. Other"/>
    <s v="Equipment - PG&amp;E"/>
    <s v="All types of equipment / facility failure"/>
    <m/>
    <m/>
    <m/>
    <m/>
    <m/>
    <s v="PACIFIC BELL"/>
    <s v="Overhead"/>
    <x v="1"/>
    <s v="Conductor"/>
    <m/>
    <s v="101338374"/>
    <s v="     "/>
    <s v="Non-HFTD"/>
    <x v="0"/>
    <m/>
    <m/>
    <n v="39.149099999999997"/>
    <n v="-121.59699999999999"/>
    <s v="Yuba"/>
    <s v="MARYSVILLE-1102"/>
    <s v="152011102"/>
    <m/>
    <s v="N/A"/>
    <x v="0"/>
    <m/>
    <s v="Urban"/>
    <m/>
    <m/>
    <s v="No"/>
    <m/>
    <m/>
    <m/>
    <m/>
    <m/>
    <m/>
    <m/>
    <s v="N"/>
    <s v="N"/>
    <m/>
    <m/>
    <s v="     "/>
    <m/>
    <m/>
    <m/>
    <m/>
    <m/>
    <m/>
    <m/>
    <m/>
    <m/>
    <m/>
    <m/>
    <m/>
    <m/>
    <m/>
    <m/>
    <m/>
    <m/>
    <m/>
    <m/>
  </r>
  <r>
    <s v="20150299"/>
    <s v="     "/>
    <n v="42241"/>
    <s v="8/25"/>
    <x v="1"/>
    <n v="0.38333333333333336"/>
    <s v="35"/>
    <n v="3"/>
    <s v="8"/>
    <x v="2"/>
    <n v="42241"/>
    <n v="0.38333333333333336"/>
    <s v="crew to repair primary wire down load side of LR 196"/>
    <s v="     "/>
    <m/>
    <m/>
    <s v="N"/>
    <x v="0"/>
    <s v="1294140"/>
    <s v="15-0057152"/>
    <m/>
    <m/>
    <m/>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PACIFIC BELL"/>
    <s v="Overhead"/>
    <x v="3"/>
    <s v="Conductor"/>
    <m/>
    <s v="101974695"/>
    <s v="     "/>
    <s v="Non-HFTD"/>
    <x v="0"/>
    <m/>
    <m/>
    <n v="38.335099999999997"/>
    <n v="-123.045"/>
    <s v="Sonoma"/>
    <s v="SALMON-CREEK-1101"/>
    <s v="43161101"/>
    <n v="12000"/>
    <s v="SALMON CREEK 1101196"/>
    <x v="0"/>
    <s v="Bodega Bay FD"/>
    <s v="Shrub"/>
    <m/>
    <m/>
    <s v="No"/>
    <m/>
    <m/>
    <m/>
    <m/>
    <m/>
    <m/>
    <m/>
    <s v="N"/>
    <s v="N"/>
    <m/>
    <m/>
    <s v="     "/>
    <m/>
    <m/>
    <m/>
    <m/>
    <m/>
    <m/>
    <m/>
    <m/>
    <m/>
    <m/>
    <m/>
    <m/>
    <m/>
    <m/>
    <m/>
    <m/>
    <m/>
    <m/>
    <m/>
  </r>
  <r>
    <s v="20160257"/>
    <s v="     "/>
    <n v="42607"/>
    <s v="8/25"/>
    <x v="1"/>
    <n v="0.47986111111111113"/>
    <s v="35"/>
    <n v="3"/>
    <s v="8"/>
    <x v="6"/>
    <n v="42607"/>
    <n v="0.47986111111111113"/>
    <m/>
    <s v="     "/>
    <m/>
    <m/>
    <s v="N"/>
    <x v="0"/>
    <s v="1532129"/>
    <s v="16-0059987"/>
    <m/>
    <m/>
    <m/>
    <m/>
    <s v="     "/>
    <x v="1"/>
    <s v="PG&amp;E"/>
    <m/>
    <s v="Vegetation"/>
    <m/>
    <s v="D"/>
    <m/>
    <s v="&lt;3 meters of linear travel"/>
    <s v="Square Feet: ; Acreage: "/>
    <s v="Contact - 3rd Party"/>
    <s v="33.c. Balloon contact"/>
    <s v="Contact - 3rd Party"/>
    <s v="All types of equipment / facility failure"/>
    <s v="Contact - Balloon"/>
    <m/>
    <s v="Contact - Balloon"/>
    <s v="Conductor"/>
    <s v="Line to Line"/>
    <s v="PACIFIC BELL"/>
    <s v="Overhead"/>
    <x v="3"/>
    <s v="Conductor"/>
    <m/>
    <s v="100516445"/>
    <s v="     "/>
    <s v="Non-HFTD"/>
    <x v="0"/>
    <m/>
    <m/>
    <n v="37.373399999999997"/>
    <n v="-122.087"/>
    <s v="Santa Clara"/>
    <s v="MOUNTAIN-VIEW-1107"/>
    <s v="82031107"/>
    <n v="12000"/>
    <s v="MOUNTAIN VIEW 1107LM30"/>
    <x v="0"/>
    <s v="N.A."/>
    <s v="Urban"/>
    <m/>
    <m/>
    <s v="No"/>
    <m/>
    <m/>
    <m/>
    <m/>
    <m/>
    <m/>
    <m/>
    <s v="N"/>
    <s v="N"/>
    <m/>
    <m/>
    <s v="     "/>
    <m/>
    <m/>
    <m/>
    <m/>
    <m/>
    <m/>
    <m/>
    <m/>
    <m/>
    <m/>
    <m/>
    <m/>
    <m/>
    <m/>
    <m/>
    <m/>
    <m/>
    <m/>
    <m/>
  </r>
  <r>
    <s v="SAP201614166"/>
    <s v="     "/>
    <n v="42607"/>
    <s v="8/25"/>
    <x v="1"/>
    <m/>
    <s v="35"/>
    <n v="3"/>
    <s v="8"/>
    <x v="6"/>
    <n v="42605"/>
    <m/>
    <s v="pole fire; failed fuse; burned crossarm"/>
    <s v="     "/>
    <s v="SAP"/>
    <n v="44580"/>
    <s v="Y"/>
    <x v="0"/>
    <s v="1530916"/>
    <s v="16-0059399"/>
    <m/>
    <s v="T003757020"/>
    <n v="111897784"/>
    <m/>
    <s v="     "/>
    <x v="0"/>
    <s v="PG&amp;E"/>
    <m/>
    <m/>
    <m/>
    <s v="D"/>
    <m/>
    <s v="Structure-PG&amp;E only"/>
    <m/>
    <s v="Equipment - PG&amp;E"/>
    <s v="34.c. Fuse damage or failure"/>
    <s v="Equipment - PG&amp;E"/>
    <s v="Fuse failure - all"/>
    <s v="Fuse failure - all"/>
    <s v="Crossarm"/>
    <m/>
    <m/>
    <s v="Force Out"/>
    <s v="Yes"/>
    <s v="Overhead"/>
    <x v="0"/>
    <s v="Crossarm"/>
    <m/>
    <s v="102012098"/>
    <s v="     "/>
    <s v="Non-HFTD"/>
    <x v="0"/>
    <m/>
    <m/>
    <n v="38.247999999999998"/>
    <n v="-122.633"/>
    <s v="Sonoma"/>
    <s v="PETALUMA-STA-C-1105"/>
    <m/>
    <m/>
    <s v="PETALUMA C 1105CB"/>
    <x v="0"/>
    <m/>
    <m/>
    <m/>
    <m/>
    <s v="No"/>
    <m/>
    <m/>
    <m/>
    <m/>
    <m/>
    <m/>
    <m/>
    <s v="N"/>
    <s v="N"/>
    <m/>
    <m/>
    <s v="     "/>
    <m/>
    <m/>
    <m/>
    <m/>
    <m/>
    <m/>
    <m/>
    <m/>
    <m/>
    <m/>
    <m/>
    <m/>
    <m/>
    <m/>
    <m/>
    <m/>
    <m/>
    <m/>
    <m/>
  </r>
  <r>
    <s v="20170296"/>
    <s v="     "/>
    <n v="42972"/>
    <s v="8/25"/>
    <x v="1"/>
    <n v="0.40763888888888888"/>
    <s v="34"/>
    <n v="3"/>
    <s v="8"/>
    <x v="0"/>
    <n v="42972"/>
    <m/>
    <s v="0"/>
    <s v="     "/>
    <m/>
    <m/>
    <s v="N"/>
    <x v="0"/>
    <s v="1859111"/>
    <s v="17-0072817"/>
    <m/>
    <m/>
    <n v="113194905"/>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1314075"/>
    <s v="     "/>
    <s v="Non-HFTD"/>
    <x v="0"/>
    <m/>
    <m/>
    <n v="39.025100000000002"/>
    <n v="-121.578"/>
    <s v="Yuba"/>
    <s v="PLUMAS-2107"/>
    <s v="153732107"/>
    <n v="21000"/>
    <s v="N/A"/>
    <x v="0"/>
    <s v="Unknown"/>
    <s v="Agriculture"/>
    <m/>
    <m/>
    <s v="No"/>
    <m/>
    <m/>
    <m/>
    <m/>
    <m/>
    <m/>
    <m/>
    <s v="N"/>
    <s v="N"/>
    <m/>
    <m/>
    <s v="     "/>
    <s v="39.02509000"/>
    <s v="-121.57752000"/>
    <s v="Aug 28 2017 12:00AM"/>
    <s v="BranchFail"/>
    <s v="Healthy green 78ft X 72&quot; Vly Oak tree had a large 25ft x 15&quot; dia spar break out 40ft up the tree do to sudden limb drop in high temps.There was no signs of rot or decay in the tree or the limb that broke out.The limb caused the lines to break and and fall to the ground causing a 144ftX90ft grass fire.This tree caused previous outage on 6/25/17.Outage rpt#17-0058514.Will seek PG&amp;E aproval to tag out tree to rmv line side spars.Fuse#6381 failed to operate only 1 customer should have been affected out Of 375"/>
    <s v="OAKV"/>
    <s v="78"/>
    <s v="72"/>
    <s v="43"/>
    <s v="Slight"/>
    <s v="None"/>
    <s v="N"/>
    <s v="1"/>
    <m/>
    <s v="Valley"/>
    <s v="A"/>
    <s v="CrossArm"/>
    <s v="BareWire"/>
    <s v="8"/>
  </r>
  <r>
    <s v="20180708"/>
    <s v="     "/>
    <n v="43337"/>
    <s v="8/25"/>
    <x v="1"/>
    <n v="0.71875"/>
    <s v="34"/>
    <n v="3"/>
    <s v="8"/>
    <x v="1"/>
    <n v="43337"/>
    <n v="0.71875"/>
    <s v="&quot;BIRD GOT IN HIGH SIDE BUSS WIRE OF IDLE 3 PHASE TX&quot;"/>
    <s v="     "/>
    <s v="FAS"/>
    <m/>
    <s v="N"/>
    <x v="0"/>
    <s v="162336"/>
    <s v="18-0073439"/>
    <m/>
    <m/>
    <m/>
    <m/>
    <s v="     "/>
    <x v="1"/>
    <s v="PG&amp;E"/>
    <m/>
    <m/>
    <m/>
    <s v="D"/>
    <m/>
    <s v="&lt;0.25"/>
    <m/>
    <s v="Contact - Animal - Bird"/>
    <s v="33.b. Animal contact"/>
    <s v="Contact - Bird"/>
    <s v="Contact from object"/>
    <s v="Contact - Animal"/>
    <m/>
    <s v="Contact - Animal"/>
    <s v="Transformer"/>
    <s v="Three Phase Fault"/>
    <m/>
    <s v="Overhead"/>
    <x v="3"/>
    <m/>
    <m/>
    <s v="1370"/>
    <s v="     "/>
    <s v="Non-HFTD"/>
    <x v="0"/>
    <n v="246"/>
    <m/>
    <n v="40.6128"/>
    <n v="-122.235"/>
    <s v="Shasta"/>
    <s v="DESCHUTES-1104"/>
    <s v="103351104"/>
    <n v="11000"/>
    <s v="DESCHUTES 1104CB"/>
    <x v="1"/>
    <m/>
    <s v="Agriculture"/>
    <m/>
    <m/>
    <s v="No"/>
    <m/>
    <m/>
    <m/>
    <m/>
    <m/>
    <m/>
    <m/>
    <s v="N"/>
    <s v="N"/>
    <m/>
    <m/>
    <s v="     "/>
    <m/>
    <m/>
    <m/>
    <m/>
    <m/>
    <m/>
    <m/>
    <m/>
    <m/>
    <m/>
    <m/>
    <m/>
    <m/>
    <m/>
    <m/>
    <m/>
    <m/>
    <m/>
    <m/>
  </r>
  <r>
    <s v="20190926"/>
    <s v="     "/>
    <n v="43702"/>
    <s v="8/25"/>
    <x v="1"/>
    <m/>
    <s v="35"/>
    <n v="3"/>
    <s v="8"/>
    <x v="3"/>
    <m/>
    <m/>
    <s v="Equipment failure cause small grass fire, fire &lt; 1 meter"/>
    <s v="     "/>
    <s v="FAS"/>
    <m/>
    <s v="N"/>
    <x v="0"/>
    <m/>
    <m/>
    <m/>
    <s v="0006918047"/>
    <n v="0"/>
    <m/>
    <s v="     "/>
    <x v="1"/>
    <s v="PG&amp;E"/>
    <m/>
    <m/>
    <m/>
    <s v="T"/>
    <m/>
    <s v="&lt;3 meters of linear travel"/>
    <m/>
    <s v="Equipment - PG&amp;E"/>
    <s v="34.o. Other"/>
    <s v="Equipment - PG&amp;E"/>
    <s v="All types of equipment / facility failure"/>
    <s v="Other"/>
    <s v="Unknown"/>
    <m/>
    <m/>
    <m/>
    <m/>
    <s v="Overhead"/>
    <x v="4"/>
    <s v="Unknown"/>
    <m/>
    <s v="Unknown"/>
    <s v="     "/>
    <s v="Non-HFTD"/>
    <x v="0"/>
    <m/>
    <m/>
    <n v="38.592199999999998"/>
    <n v="-122.57899999999999"/>
    <s v="NAPA"/>
    <s v="FULTON-CALISTOGA-60KV"/>
    <m/>
    <n v="60000"/>
    <s v="N/A"/>
    <x v="0"/>
    <m/>
    <s v="Herbaceous"/>
    <m/>
    <m/>
    <s v="No"/>
    <m/>
    <m/>
    <m/>
    <m/>
    <m/>
    <m/>
    <m/>
    <s v="N"/>
    <s v="N"/>
    <m/>
    <m/>
    <s v="     "/>
    <m/>
    <m/>
    <m/>
    <m/>
    <m/>
    <m/>
    <m/>
    <m/>
    <m/>
    <m/>
    <m/>
    <m/>
    <m/>
    <m/>
    <m/>
    <m/>
    <m/>
    <m/>
    <m/>
  </r>
  <r>
    <s v="20190923"/>
    <s v="     "/>
    <n v="43702"/>
    <s v="8/25"/>
    <x v="1"/>
    <m/>
    <s v="35"/>
    <n v="3"/>
    <s v="8"/>
    <x v="3"/>
    <n v="43702"/>
    <m/>
    <s v="Mylar balloon, fire limited to structure only"/>
    <s v="     "/>
    <s v="FAS"/>
    <m/>
    <s v="N"/>
    <x v="0"/>
    <s v="538134"/>
    <m/>
    <m/>
    <s v="T004736143"/>
    <n v="0"/>
    <m/>
    <s v="     "/>
    <x v="0"/>
    <s v="PG&amp;E"/>
    <m/>
    <m/>
    <m/>
    <s v="D"/>
    <m/>
    <s v="Structure-only"/>
    <m/>
    <s v="Contact - 3rd Party"/>
    <s v="33.e. Other contact from object"/>
    <s v="Contact - 3rd Party"/>
    <m/>
    <m/>
    <m/>
    <m/>
    <m/>
    <m/>
    <m/>
    <s v="Overhead"/>
    <x v="0"/>
    <m/>
    <m/>
    <s v="316214930165{C2079}"/>
    <s v="     "/>
    <s v="Non-HFTD"/>
    <x v="0"/>
    <m/>
    <m/>
    <n v="37.320999999999998"/>
    <n v="-121.803"/>
    <s v="SANTA CLARA"/>
    <s v="SWIFT-2106"/>
    <m/>
    <m/>
    <m/>
    <x v="0"/>
    <m/>
    <m/>
    <m/>
    <m/>
    <s v="No"/>
    <m/>
    <m/>
    <m/>
    <m/>
    <m/>
    <m/>
    <m/>
    <s v="N"/>
    <s v="N"/>
    <m/>
    <m/>
    <s v="     "/>
    <m/>
    <m/>
    <m/>
    <m/>
    <m/>
    <m/>
    <m/>
    <m/>
    <m/>
    <m/>
    <m/>
    <m/>
    <m/>
    <m/>
    <m/>
    <m/>
    <m/>
    <m/>
    <m/>
  </r>
  <r>
    <s v="20201127"/>
    <s v="     "/>
    <n v="44068"/>
    <s v="8/25"/>
    <x v="1"/>
    <n v="0.70208333333333328"/>
    <s v="35"/>
    <n v="3"/>
    <s v="8"/>
    <x v="4"/>
    <n v="44068"/>
    <m/>
    <s v="Duplicate of index # 1125"/>
    <s v="     "/>
    <s v="FAS"/>
    <m/>
    <s v="N"/>
    <x v="1"/>
    <s v="1030384"/>
    <s v="20-0089961"/>
    <m/>
    <s v="T005054987"/>
    <m/>
    <m/>
    <s v="     "/>
    <x v="0"/>
    <s v="PG&amp;E"/>
    <m/>
    <s v="Vegetation"/>
    <m/>
    <s v="D"/>
    <m/>
    <s v="0.26-9.99"/>
    <m/>
    <s v="Duplicate"/>
    <s v="39.a. All Other"/>
    <s v="Duplicate"/>
    <m/>
    <m/>
    <m/>
    <m/>
    <m/>
    <s v="Open Circuit"/>
    <m/>
    <s v="Overhead"/>
    <x v="3"/>
    <s v="Conductor - Primary"/>
    <m/>
    <m/>
    <s v="     "/>
    <s v="Non-HFTD"/>
    <x v="0"/>
    <m/>
    <m/>
    <n v="38.7378"/>
    <n v="-121.194"/>
    <s v="Placer"/>
    <s v="HORSESHOE-1102"/>
    <m/>
    <n v="12000"/>
    <m/>
    <x v="0"/>
    <s v="South Placer FD"/>
    <s v="Urban"/>
    <m/>
    <m/>
    <s v="No"/>
    <m/>
    <m/>
    <m/>
    <m/>
    <m/>
    <m/>
    <m/>
    <s v="N"/>
    <s v="N"/>
    <m/>
    <m/>
    <s v="     "/>
    <s v="38.73905000"/>
    <s v="-121.19287000"/>
    <s v="Sep  4 2020 12:00AM"/>
    <s v="BranchFail"/>
    <s v="Green and healthy Grey Pine had a large limb snap and fall into lines upon examination of break no issues were found inside or outside of limb that lead to the branch failure."/>
    <s v="PING"/>
    <s v="80"/>
    <s v="36"/>
    <s v="30"/>
    <s v="None"/>
    <s v="None"/>
    <s v="N"/>
    <s v="1"/>
    <m/>
    <s v="Plain"/>
    <s v="D"/>
    <s v="CrossArm"/>
    <s v="BareWire"/>
    <s v="2"/>
  </r>
  <r>
    <s v="20201128"/>
    <s v="     "/>
    <n v="44068"/>
    <s v="8/25"/>
    <x v="1"/>
    <n v="0.70208333333333328"/>
    <s v="35"/>
    <n v="3"/>
    <s v="8"/>
    <x v="4"/>
    <n v="44068"/>
    <m/>
    <s v="Duplicate of index # 1125"/>
    <s v="     "/>
    <s v="FAS"/>
    <m/>
    <s v="N"/>
    <x v="1"/>
    <s v="1030384"/>
    <s v="20-0089961"/>
    <m/>
    <s v="T005054987"/>
    <m/>
    <m/>
    <s v="     "/>
    <x v="0"/>
    <s v="PG&amp;E"/>
    <m/>
    <s v="Vegetation"/>
    <m/>
    <s v="D"/>
    <m/>
    <s v="0.26-9.99"/>
    <m/>
    <s v="Duplicate"/>
    <s v="39.a. All Other"/>
    <s v="Duplicate"/>
    <m/>
    <m/>
    <m/>
    <m/>
    <m/>
    <s v="Open Circuit"/>
    <m/>
    <s v="Overhead"/>
    <x v="3"/>
    <s v="Conductor - Primary"/>
    <m/>
    <m/>
    <s v="     "/>
    <s v="Non-HFTD"/>
    <x v="0"/>
    <m/>
    <m/>
    <n v="38.7378"/>
    <n v="-121.194"/>
    <s v="Placer"/>
    <s v="HORSESHOE-1102"/>
    <m/>
    <n v="12000"/>
    <m/>
    <x v="0"/>
    <s v="South Placer FD"/>
    <s v="Urban"/>
    <m/>
    <m/>
    <s v="No"/>
    <m/>
    <m/>
    <m/>
    <m/>
    <m/>
    <m/>
    <m/>
    <s v="N"/>
    <s v="N"/>
    <m/>
    <m/>
    <s v="     "/>
    <s v="38.73905000"/>
    <s v="-121.19287000"/>
    <s v="Sep  4 2020 12:00AM"/>
    <s v="BranchFail"/>
    <s v="Green and healthy Grey Pine had a large limb snap and fall into lines upon examination of break no issues were found inside or outside of limb that lead to the branch failure."/>
    <s v="PING"/>
    <s v="80"/>
    <s v="36"/>
    <s v="30"/>
    <s v="None"/>
    <s v="None"/>
    <s v="N"/>
    <s v="1"/>
    <m/>
    <s v="Plain"/>
    <s v="D"/>
    <s v="CrossArm"/>
    <s v="BareWire"/>
    <s v="2"/>
  </r>
  <r>
    <s v="20201129"/>
    <s v="     "/>
    <n v="44068"/>
    <s v="8/25"/>
    <x v="1"/>
    <n v="0.73055555555555551"/>
    <s v="35"/>
    <n v="3"/>
    <s v="8"/>
    <x v="4"/>
    <n v="44068"/>
    <n v="0.92847222222222225"/>
    <s v="On August 25, 2020 at 1732 hours, a PG&amp;E troubleman was dispatched to the Pleasant Grove 2110 Distribution Circuit on East Catlett Rd just outside the city of Roseville and observed a grass fire had occurred due to overhead equipment failure. Initial analysis indicates a center phase cutout and jumper had a loose connection which flashed, melting the bird covering and igniting a 0.25 - 10 acre fire. Switch 8345 was opened at 2217 hours on August 25, 2020, losing power to 22 customers. The troubleman created a &quot;Priority A' EC tag and the damaged equipment was repaired the same day. Power was restored to all 22 customers at 2333 hours on August 25, 2020. Cal Fire was on scene to extinguish the fire. "/>
    <s v="     "/>
    <s v="FAS"/>
    <m/>
    <s v="N"/>
    <x v="0"/>
    <s v="1030513"/>
    <s v="20-0090014"/>
    <m/>
    <s v="T005055025"/>
    <n v="119671430"/>
    <m/>
    <s v="     "/>
    <x v="1"/>
    <s v="PG&amp;E"/>
    <m/>
    <s v="Vegetation"/>
    <m/>
    <s v="D"/>
    <s v="D"/>
    <s v="0.26-9.99"/>
    <m/>
    <s v="Equipment - PG&amp;E"/>
    <s v="34.o. Other"/>
    <s v="Equipment - PG&amp;E"/>
    <s v="All types of equipment / facility failure"/>
    <s v="Equipment failure - Other"/>
    <s v="Jumper"/>
    <m/>
    <m/>
    <s v="Force Out"/>
    <m/>
    <s v="Overhead"/>
    <x v="3"/>
    <s v="Jumper"/>
    <s v="Cutout, Bird cover"/>
    <s v="Circuit ID: 152442110"/>
    <s v="     "/>
    <s v="Non-HFTD"/>
    <x v="0"/>
    <m/>
    <m/>
    <n v="38.837499999999999"/>
    <n v="-121.396"/>
    <s v="Placer"/>
    <s v="PLEASANT-GROVE-2110"/>
    <m/>
    <n v="12000"/>
    <m/>
    <x v="0"/>
    <s v="Cal Fire"/>
    <s v="Herbaceous"/>
    <m/>
    <m/>
    <s v="No"/>
    <m/>
    <m/>
    <m/>
    <m/>
    <m/>
    <m/>
    <m/>
    <s v="N"/>
    <s v="N"/>
    <m/>
    <m/>
    <s v="     "/>
    <m/>
    <m/>
    <m/>
    <m/>
    <m/>
    <m/>
    <m/>
    <m/>
    <m/>
    <m/>
    <m/>
    <m/>
    <m/>
    <m/>
    <m/>
    <m/>
    <m/>
    <m/>
    <m/>
  </r>
  <r>
    <s v="20201131"/>
    <s v="     "/>
    <n v="44068"/>
    <s v="8/25"/>
    <x v="1"/>
    <n v="0.86597222222222225"/>
    <s v="35"/>
    <n v="3"/>
    <s v="8"/>
    <x v="4"/>
    <n v="44068"/>
    <n v="0.86527777777777781"/>
    <s v="On August 25, 2020 at 2047 hours, a PG&amp;E troubleman was dispatched to the Pleasant Grove 2110 Distribution Circuit on East Catlett Rd just outside the city of Roseville and observed a grass fire occurred due to a failed dead end jumper. Initial analysis indicates that the center phase overhead jumper failed due to an electrical surge caused by a mylar balloon that made contact with primary overhead conductors at pole 100052455. The jumper failure resulted in a 3 meter - 0.25 acre grass fire and an outage to one customer. The troubleman created a &quot;Priority A&quot; EC Tag and the damaged equipment was repaired on August 25, 2020. A &quot;Priority B&quot; EC tag was also created for work to be done on switch 8345, this work has not yet been completed. Cal Fire was on scene to extinguish the fire."/>
    <s v="     "/>
    <s v="FAS"/>
    <m/>
    <s v="N"/>
    <x v="0"/>
    <m/>
    <m/>
    <m/>
    <s v="T005055134"/>
    <m/>
    <m/>
    <s v="     "/>
    <x v="1"/>
    <s v="PG&amp;E"/>
    <m/>
    <s v="Vegetation"/>
    <m/>
    <s v="D"/>
    <s v="D"/>
    <s v="&lt;0.25"/>
    <m/>
    <s v="Equipment - Overloaded"/>
    <s v="34.o. Other"/>
    <s v="Equipment - PG&amp;E"/>
    <s v="All types of equipment / facility failure"/>
    <s v="Equipment failure - Other"/>
    <s v="Jumper"/>
    <m/>
    <m/>
    <m/>
    <m/>
    <s v="Overhead"/>
    <x v="3"/>
    <s v="Jumper"/>
    <s v="Deadend Auto Clevis, Switch 8345"/>
    <s v="Circuit ID: 152442110"/>
    <s v="     "/>
    <s v="Non-HFTD"/>
    <x v="0"/>
    <m/>
    <m/>
    <n v="38.8461"/>
    <n v="-121.396"/>
    <s v="Placer"/>
    <s v="PLEASANT-GROVE-2110"/>
    <m/>
    <n v="21000"/>
    <m/>
    <x v="0"/>
    <s v="Cal Fire"/>
    <s v="Agriculture"/>
    <m/>
    <m/>
    <s v="No"/>
    <m/>
    <m/>
    <m/>
    <m/>
    <m/>
    <m/>
    <m/>
    <s v="N"/>
    <s v="N"/>
    <m/>
    <m/>
    <s v="     "/>
    <m/>
    <m/>
    <m/>
    <m/>
    <m/>
    <m/>
    <m/>
    <m/>
    <m/>
    <m/>
    <m/>
    <m/>
    <m/>
    <m/>
    <m/>
    <m/>
    <m/>
    <m/>
    <m/>
  </r>
  <r>
    <s v="20201130"/>
    <s v="     "/>
    <n v="44068"/>
    <s v="8/25"/>
    <x v="1"/>
    <n v="0.75"/>
    <s v="35"/>
    <n v="3"/>
    <s v="8"/>
    <x v="4"/>
    <n v="44068"/>
    <n v="0.64583333333333337"/>
    <s v="On August 25, 2020 at 1800 hours, a PG&amp;E troubleman was dispatched to the Pleasant Grove 2110 Distribution Circuit on East Catlett Rd just outside the city of Roseville and observed a 3 meter - 0.25 acre fire with no wires down. Initial analysis indicates a mylar balloon made contact with two phases of primary overhead conductors igniting the surrounding grass vegetation. The troubleman de-energized the line to make safe and removed the remainder of the mylar balloon. No significant damage was caused to PG&amp;E equipment. Power was restored to all customers at 2022 hours on August 25, 2020. Cal Fire was on scene to extinguish the fire."/>
    <s v="     "/>
    <s v="FAS"/>
    <m/>
    <s v="N"/>
    <x v="0"/>
    <s v="1030295"/>
    <m/>
    <m/>
    <s v="T005055052"/>
    <m/>
    <m/>
    <s v="     "/>
    <x v="1"/>
    <s v="PG&amp;E"/>
    <m/>
    <s v="Vegetation"/>
    <m/>
    <s v="D"/>
    <s v="D"/>
    <s v="&lt;0.25"/>
    <m/>
    <s v="Contact - 3rd Party"/>
    <s v="33.c. Balloon contact"/>
    <s v="Contact - 3rd Party"/>
    <s v="Contact from object"/>
    <s v="Contact - Balloon"/>
    <m/>
    <s v="Contact - Balloon"/>
    <s v="Conductor - Primary"/>
    <m/>
    <m/>
    <s v="Overhead"/>
    <x v="3"/>
    <s v="Conductor - Primary"/>
    <m/>
    <s v="Circuit ID: 152442110"/>
    <s v="     "/>
    <s v="Non-HFTD"/>
    <x v="0"/>
    <m/>
    <m/>
    <n v="38.8461"/>
    <n v="-121.378"/>
    <s v="Placer"/>
    <s v="PLEASANT-GROVE-2110"/>
    <m/>
    <n v="21000"/>
    <m/>
    <x v="0"/>
    <s v="Cal Fire"/>
    <s v="Agriculture"/>
    <m/>
    <m/>
    <s v="No"/>
    <m/>
    <m/>
    <m/>
    <m/>
    <m/>
    <m/>
    <m/>
    <s v="N"/>
    <s v="N"/>
    <m/>
    <m/>
    <s v="     "/>
    <m/>
    <m/>
    <m/>
    <m/>
    <m/>
    <m/>
    <m/>
    <m/>
    <m/>
    <m/>
    <m/>
    <m/>
    <m/>
    <m/>
    <m/>
    <m/>
    <m/>
    <m/>
    <m/>
  </r>
  <r>
    <s v="20201125"/>
    <s v="     "/>
    <n v="44068"/>
    <s v="8/25"/>
    <x v="1"/>
    <n v="0.68402777777777779"/>
    <s v="35"/>
    <n v="3"/>
    <s v="8"/>
    <x v="4"/>
    <n v="44068"/>
    <n v="0.6791666666666667"/>
    <s v="On August 25, 2020 at 1625 hours, a PG&amp;E troubleman was dispatched to the Horseshoe 1102 Distribution Circuit on Golden Spur Dr in the city of Granite Bay and observed a wire down on ground due to vegetation contact. Initial analysis indicates a tree took down one phase of overhead primary conductors resulting in an outage and igniting a 3 meter - 0.25 acre fire that was extinguished by South Placer Fire Department. The troubleman safely de-energized line and created a &quot;Priority A&quot; EC Tag for the damaged equipment to be replaced. Power was restored to all 8 customers at 0200 hours on August 26, 2020. "/>
    <s v="     "/>
    <s v="FAS"/>
    <m/>
    <s v="N"/>
    <x v="0"/>
    <s v="1030384"/>
    <s v="20-0089961"/>
    <m/>
    <s v="T005054967"/>
    <n v="119671491"/>
    <m/>
    <s v="     "/>
    <x v="1"/>
    <s v="PG&amp;E"/>
    <m/>
    <s v="Vegetation"/>
    <m/>
    <s v="D"/>
    <s v="D"/>
    <s v="&lt;0.25"/>
    <m/>
    <s v="Vegetation"/>
    <s v="33.a. Veg. contact"/>
    <s v="Vegetation"/>
    <s v="Contact from object"/>
    <s v="Contact - Vegetation"/>
    <m/>
    <s v="Contact - Vegetation"/>
    <s v="Conductor - Primary"/>
    <s v="Open Circuit"/>
    <m/>
    <s v="Overhead"/>
    <x v="3"/>
    <s v="Conductor - Primary"/>
    <s v="Deadend Non-Ceramic Insulators, Deadend Auto Clevis"/>
    <s v="Circuit ID: 152571102"/>
    <s v="     "/>
    <s v="Non-HFTD"/>
    <x v="0"/>
    <m/>
    <m/>
    <n v="38.738900000000001"/>
    <n v="-121.194"/>
    <s v="Placer"/>
    <s v="HORSESHOE-1102"/>
    <m/>
    <n v="12000"/>
    <m/>
    <x v="0"/>
    <s v="South Placer FD"/>
    <s v="Urban"/>
    <m/>
    <m/>
    <s v="No"/>
    <m/>
    <m/>
    <m/>
    <m/>
    <m/>
    <m/>
    <m/>
    <s v="N"/>
    <s v="N"/>
    <m/>
    <m/>
    <s v="     "/>
    <s v="38.73905000"/>
    <s v="-121.19287000"/>
    <s v="Sep  4 2020 12:00AM"/>
    <s v="BranchFail"/>
    <s v="Green and healthy Grey Pine had a large limb snap and fall into lines upon examination of break no issues were found inside or outside of limb that lead to the branch failure."/>
    <s v="PING"/>
    <s v="80"/>
    <s v="36"/>
    <s v="30"/>
    <s v="None"/>
    <s v="None"/>
    <s v="N"/>
    <s v="1"/>
    <m/>
    <s v="Plain"/>
    <s v="D"/>
    <s v="CrossArm"/>
    <s v="BareWire"/>
    <s v="2"/>
  </r>
  <r>
    <s v="20201126"/>
    <s v="     "/>
    <n v="44068"/>
    <s v="8/25"/>
    <x v="1"/>
    <n v="0.68402777777777779"/>
    <s v="35"/>
    <n v="3"/>
    <s v="8"/>
    <x v="4"/>
    <n v="44068"/>
    <m/>
    <s v="Duplicate of index # 1125"/>
    <s v="     "/>
    <s v="FAS"/>
    <m/>
    <s v="N"/>
    <x v="1"/>
    <s v="1030384"/>
    <s v="20-0089961"/>
    <m/>
    <s v="T005054967"/>
    <m/>
    <m/>
    <s v="     "/>
    <x v="0"/>
    <s v="PG&amp;E"/>
    <m/>
    <s v="Vegetation"/>
    <m/>
    <s v="D"/>
    <m/>
    <s v="&lt;0.25"/>
    <m/>
    <s v="Duplicate"/>
    <s v="39.a. All Other"/>
    <s v="Duplicate"/>
    <m/>
    <m/>
    <m/>
    <m/>
    <m/>
    <s v="Open Circuit"/>
    <m/>
    <s v="Overhead"/>
    <x v="3"/>
    <s v="Conductor - Primary"/>
    <m/>
    <m/>
    <s v="     "/>
    <s v="Non-HFTD"/>
    <x v="0"/>
    <m/>
    <m/>
    <n v="38.738900000000001"/>
    <n v="-121.194"/>
    <s v="Placer"/>
    <s v="HORSESHOE-1102"/>
    <m/>
    <n v="12000"/>
    <m/>
    <x v="0"/>
    <s v="South Placer FD"/>
    <s v="Urban"/>
    <m/>
    <m/>
    <s v="No"/>
    <m/>
    <m/>
    <m/>
    <m/>
    <m/>
    <m/>
    <m/>
    <s v="N"/>
    <s v="N"/>
    <m/>
    <m/>
    <s v="     "/>
    <s v="38.73905000"/>
    <s v="-121.19287000"/>
    <s v="Sep  4 2020 12:00AM"/>
    <s v="BranchFail"/>
    <s v="Green and healthy Grey Pine had a large limb snap and fall into lines upon examination of break no issues were found inside or outside of limb that lead to the branch failure."/>
    <s v="PING"/>
    <s v="80"/>
    <s v="36"/>
    <s v="30"/>
    <s v="None"/>
    <s v="None"/>
    <s v="N"/>
    <s v="1"/>
    <m/>
    <s v="Plain"/>
    <s v="D"/>
    <s v="CrossArm"/>
    <s v="BareWire"/>
    <s v="2"/>
  </r>
  <r>
    <s v="20201122"/>
    <s v="     "/>
    <n v="44068"/>
    <s v="8/25"/>
    <x v="1"/>
    <n v="0.59375"/>
    <s v="35"/>
    <n v="3"/>
    <s v="8"/>
    <x v="4"/>
    <n v="44068"/>
    <n v="0.59791666666666665"/>
    <s v="On August 25, 2020 at 1411 hours, PG&amp;E became aware that the Newark-Milpitas #2 115kV relayed and detected a fault at the Milpitas bus. On August 25, 2020 at 1413 hours, PG&amp;E Electrical Technician observed Circuit Breaker 342 experience a catastrophic failure at the Milpitas 115kV Substation off of South Milpitas Boulevard in Milpitas. At 1415 hours, a PG&amp;E Operator was notified of the fire and de-energized Newark-Milpitas #2 115kV Transmission circuit by opening CB-170 at the Newark Substation. At 1423 hours, the high side bus section &quot;D&quot; and Transformer Bank #1 115/12kV transformer was de-energized by opening switches 176 and 177 at Milpitas Substation. Initial analysis indicated that the potential transformer on the bus side had a catastrophic failure that spewed oil on the circuit breaker which resulted in the ignition to CB-342. The ensuing fire was contained to the circuit breaker and the fire was self-extinguished although Milpitas Fire Department was onsite. At 1455 hours, the Newark-Milpitas #2 115kV circuit was cleared between the substations to cut the damaged Milpitas equipment around CB-342 and isolate this feed from the Milpitas Substation. At 2245 hours, switches 176 and 177 on the Milpitas high-side bus section &quot;D&quot; were closed and re-energized Bank #1 from the additional sources of power to the substation. PG&amp;E conducted field and substation switching to restore all affected customers by 1815 hours. A corrective tag has been created to replace the circuit breaker, potential transformer, and switches. This incident was reported to the CPUC on September 1, 2020 under the property damage criterion. The information is preliminary, further investigation being performed by Electric Incident Investigations. Reference EI200825A."/>
    <s v="     "/>
    <s v="TOTL"/>
    <m/>
    <s v="N"/>
    <x v="0"/>
    <s v="1030104"/>
    <s v="20-0089903"/>
    <s v="INT-14061"/>
    <m/>
    <n v="119701039"/>
    <s v="EI200825A"/>
    <s v="     "/>
    <x v="0"/>
    <s v="PG&amp;E"/>
    <m/>
    <s v="Other"/>
    <m/>
    <s v="S"/>
    <s v="D"/>
    <s v="Structure-only"/>
    <m/>
    <s v="Equipment - PG&amp;E"/>
    <s v="34.n. Transformer damage or failure"/>
    <s v="Equipment - PG&amp;E"/>
    <s v="All types of equipment / facility failure"/>
    <s v="Transformer failure"/>
    <s v="Potential Transformer"/>
    <m/>
    <m/>
    <s v="None"/>
    <m/>
    <s v="Pad mount"/>
    <x v="5"/>
    <s v="Potential Transformer"/>
    <s v="Circuit Breaker, Switches"/>
    <s v="Milpitas 115kV CB 342"/>
    <s v="     "/>
    <s v="Non-HFTD"/>
    <x v="0"/>
    <m/>
    <m/>
    <n v="37.415399999999998"/>
    <n v="-121.889"/>
    <s v="Santa Clara"/>
    <s v="MILPITAS-SUBSTATION"/>
    <m/>
    <n v="115000"/>
    <s v="N/A"/>
    <x v="0"/>
    <s v="Self Extinguished"/>
    <s v="Urban"/>
    <m/>
    <m/>
    <s v="No"/>
    <m/>
    <m/>
    <m/>
    <m/>
    <m/>
    <m/>
    <m/>
    <s v="N"/>
    <s v="N"/>
    <m/>
    <m/>
    <s v="     "/>
    <m/>
    <m/>
    <m/>
    <m/>
    <m/>
    <m/>
    <m/>
    <m/>
    <m/>
    <m/>
    <m/>
    <m/>
    <m/>
    <m/>
    <m/>
    <m/>
    <m/>
    <m/>
    <m/>
  </r>
  <r>
    <s v="MIA20150377"/>
    <s v="     "/>
    <n v="42242"/>
    <s v="8/26"/>
    <x v="1"/>
    <n v="0.8504976851851852"/>
    <s v="35"/>
    <n v="3"/>
    <s v="8"/>
    <x v="2"/>
    <n v="42242"/>
    <n v="0.85"/>
    <s v="Called for crew to repair burned open jumper 1 span w/o Air Sw 1545"/>
    <s v="     "/>
    <s v="FAS"/>
    <n v="44252"/>
    <s v="Y"/>
    <x v="0"/>
    <s v="1295108"/>
    <m/>
    <m/>
    <s v="T003473177"/>
    <n v="110602798"/>
    <m/>
    <s v="     "/>
    <x v="0"/>
    <s v="PG&amp;E"/>
    <m/>
    <m/>
    <m/>
    <s v="D"/>
    <m/>
    <s v="Unknown"/>
    <m/>
    <s v="Equipment - PG&amp;E"/>
    <s v="34.b. Conductor damage or failure"/>
    <s v="Equipment - PG&amp;E"/>
    <s v="All types of equipment / facility failure"/>
    <s v="Conductor failure-all"/>
    <s v="Jumper"/>
    <m/>
    <m/>
    <m/>
    <s v="Yes"/>
    <s v="Overhead"/>
    <x v="0"/>
    <m/>
    <m/>
    <s v="152701108"/>
    <s v="     "/>
    <s v="Non-HFTD"/>
    <x v="0"/>
    <n v="300"/>
    <m/>
    <n v="38.9467"/>
    <n v="-121.092"/>
    <s v="Placer"/>
    <s v="BELL-1108"/>
    <s v="152701108"/>
    <n v="11000"/>
    <m/>
    <x v="0"/>
    <m/>
    <s v="Rural"/>
    <m/>
    <m/>
    <s v="No"/>
    <m/>
    <m/>
    <m/>
    <m/>
    <m/>
    <m/>
    <m/>
    <s v="N"/>
    <s v="N"/>
    <m/>
    <m/>
    <s v="     "/>
    <m/>
    <m/>
    <m/>
    <m/>
    <m/>
    <m/>
    <m/>
    <m/>
    <m/>
    <m/>
    <m/>
    <m/>
    <m/>
    <m/>
    <m/>
    <m/>
    <m/>
    <m/>
    <m/>
  </r>
  <r>
    <s v="20150302"/>
    <s v="     "/>
    <n v="42242"/>
    <s v="8/26"/>
    <x v="1"/>
    <n v="0.65"/>
    <s v="35"/>
    <n v="3"/>
    <s v="8"/>
    <x v="2"/>
    <n v="42242"/>
    <n v="0.65"/>
    <s v="HIT N RUN- CAR HIT DOWN GUY- CUASED PRIMARY WIRE DOWN- ONLY 1 TX FEEDING 1 SERVICE OUT"/>
    <s v="     "/>
    <m/>
    <m/>
    <s v="N"/>
    <x v="0"/>
    <s v="1295039"/>
    <s v="15-0057543"/>
    <m/>
    <m/>
    <m/>
    <m/>
    <s v="     "/>
    <x v="1"/>
    <s v="PG&amp;E"/>
    <m/>
    <s v="Vegetation"/>
    <m/>
    <s v="D"/>
    <m/>
    <s v="0.26-9.99"/>
    <s v="Square Feet: ; Acreage: "/>
    <s v="Contact - 3rd Party"/>
    <s v="33.d. Vehicle contact"/>
    <s v="Contact - 3rd Party"/>
    <s v="All types of equipment / facility failure"/>
    <s v="Contact - Vehicle"/>
    <m/>
    <s v="Contact - Vehicle"/>
    <s v="Pole"/>
    <s v="None"/>
    <s v="PACIFIC BELL"/>
    <s v="Overhead"/>
    <x v="3"/>
    <s v="Conductor"/>
    <m/>
    <s v="101770699"/>
    <s v="     "/>
    <s v="Non-HFTD"/>
    <x v="0"/>
    <m/>
    <m/>
    <n v="36.624499999999998"/>
    <n v="-121.529"/>
    <s v="Monterey"/>
    <s v="SPENCE-1123"/>
    <s v="182201102"/>
    <n v="12000"/>
    <s v="SPENCE 1102CB"/>
    <x v="0"/>
    <s v="MONTEREY COUNTY FIRE DEPT."/>
    <s v="Urban"/>
    <m/>
    <m/>
    <s v="No"/>
    <m/>
    <m/>
    <m/>
    <m/>
    <m/>
    <m/>
    <m/>
    <s v="N"/>
    <s v="N"/>
    <m/>
    <m/>
    <s v="     "/>
    <m/>
    <m/>
    <m/>
    <m/>
    <m/>
    <m/>
    <m/>
    <m/>
    <m/>
    <m/>
    <m/>
    <m/>
    <m/>
    <m/>
    <m/>
    <m/>
    <m/>
    <m/>
    <m/>
  </r>
  <r>
    <s v="20170298"/>
    <s v="     "/>
    <n v="42973"/>
    <s v="8/26"/>
    <x v="1"/>
    <n v="0.86041666666666672"/>
    <s v="34"/>
    <n v="3"/>
    <s v="8"/>
    <x v="0"/>
    <n v="42973"/>
    <n v="0.85347222222222219"/>
    <s v="CREW TO REPAIR WIRE DOWN, BACKYARD ACCESS TO ONE POLE, HOT SINGLE PHASE BUCK UNDER WIRE DOWN AT C/O'S 13059, NOTIFIED RCC AND ONCALL"/>
    <s v="     "/>
    <m/>
    <m/>
    <s v="N"/>
    <x v="0"/>
    <s v="1860173"/>
    <s v="17-0073092"/>
    <m/>
    <m/>
    <n v="113197152"/>
    <m/>
    <s v="     "/>
    <x v="1"/>
    <s v="PG&amp;E"/>
    <m/>
    <s v="Vegetation"/>
    <m/>
    <s v="D"/>
    <m/>
    <s v="&lt;3 meters of linear travel"/>
    <s v="Square Feet: ; Acreage: "/>
    <s v="Equipment - PG&amp;E"/>
    <s v="34.b. Conductor damage or failure"/>
    <s v="Equipment - PG&amp;E"/>
    <s v="All types of equipment / facility failure"/>
    <s v="Conductor"/>
    <s v="Conductor"/>
    <m/>
    <m/>
    <s v="None,Line to Ground"/>
    <s v="PACIFIC BELL"/>
    <s v="Overhead"/>
    <x v="3"/>
    <s v="Conductor"/>
    <m/>
    <s v="101966474"/>
    <s v="     "/>
    <s v="Non-HFTD"/>
    <x v="0"/>
    <m/>
    <m/>
    <n v="38.470700000000001"/>
    <n v="-122.64700000000001"/>
    <s v="Sonoma"/>
    <s v="RINCON-1103"/>
    <s v="43321103"/>
    <n v="12000"/>
    <s v="RINCON 1103472"/>
    <x v="0"/>
    <s v="Santa Rosa Fire Dept"/>
    <s v="Urban"/>
    <m/>
    <m/>
    <s v="No"/>
    <m/>
    <m/>
    <m/>
    <m/>
    <m/>
    <m/>
    <m/>
    <s v="N"/>
    <s v="N"/>
    <m/>
    <m/>
    <s v="     "/>
    <m/>
    <m/>
    <m/>
    <m/>
    <m/>
    <m/>
    <m/>
    <m/>
    <m/>
    <m/>
    <m/>
    <m/>
    <m/>
    <m/>
    <m/>
    <m/>
    <m/>
    <m/>
    <m/>
  </r>
  <r>
    <s v="20170297"/>
    <s v="     "/>
    <n v="42973"/>
    <s v="8/26"/>
    <x v="1"/>
    <n v="0.2986111111111111"/>
    <s v="34"/>
    <n v="3"/>
    <s v="8"/>
    <x v="0"/>
    <n v="42973"/>
    <m/>
    <s v="0"/>
    <s v="     "/>
    <m/>
    <m/>
    <s v="N"/>
    <x v="0"/>
    <s v="1859665"/>
    <m/>
    <m/>
    <m/>
    <m/>
    <m/>
    <s v="     "/>
    <x v="1"/>
    <s v="PG&amp;E"/>
    <m/>
    <s v="Vegetation"/>
    <m/>
    <s v="D"/>
    <m/>
    <s v="&lt;0.25"/>
    <s v="Square Feet: ; Acreage: "/>
    <s v="Contact - 3rd Party"/>
    <s v="33.c. Balloon contact"/>
    <s v="Contact - 3rd Party"/>
    <s v="All types of equipment / facility failure"/>
    <s v="Contact - Balloon"/>
    <m/>
    <s v="Contact - Balloon"/>
    <s v="Conductor"/>
    <m/>
    <s v="Unknown"/>
    <s v="Overhead"/>
    <x v="1"/>
    <s v="Conductor"/>
    <m/>
    <s v="100101888"/>
    <s v="     "/>
    <s v="Non-HFTD"/>
    <x v="0"/>
    <m/>
    <m/>
    <n v="38.825200000000002"/>
    <n v="-121.395"/>
    <s v="Placer"/>
    <s v="PLEASANT-GROVE-2110"/>
    <s v="152442110"/>
    <m/>
    <s v="N/A"/>
    <x v="0"/>
    <s v="Unknown"/>
    <s v="Urban"/>
    <m/>
    <m/>
    <s v="No"/>
    <m/>
    <m/>
    <m/>
    <m/>
    <m/>
    <m/>
    <m/>
    <s v="N"/>
    <s v="N"/>
    <m/>
    <m/>
    <s v="     "/>
    <m/>
    <m/>
    <m/>
    <m/>
    <m/>
    <m/>
    <m/>
    <m/>
    <m/>
    <m/>
    <m/>
    <m/>
    <m/>
    <m/>
    <m/>
    <m/>
    <m/>
    <m/>
    <m/>
  </r>
  <r>
    <s v="MIA201710948"/>
    <s v="     "/>
    <n v="42973"/>
    <s v="8/26"/>
    <x v="1"/>
    <n v="0.62479166666666663"/>
    <s v="34"/>
    <n v="3"/>
    <s v="8"/>
    <x v="0"/>
    <n v="42973"/>
    <n v="0.62430555555555556"/>
    <s v="21115 SILVA RD in Sonoma; OFC says &quot;ARCING WIRES DWN CAUSED A VEG FIRE&quot;; burned open neutral; connector/splice failed"/>
    <s v="     "/>
    <s v="FAS"/>
    <n v="44244"/>
    <s v="Y"/>
    <x v="0"/>
    <s v="1859906"/>
    <s v="N/A"/>
    <m/>
    <s v="T004116064"/>
    <m/>
    <m/>
    <s v="     "/>
    <x v="0"/>
    <s v="PG&amp;E"/>
    <m/>
    <m/>
    <m/>
    <s v="D"/>
    <m/>
    <s v="&lt;3 meters of linear travel"/>
    <m/>
    <s v="Equipment - PG&amp;E"/>
    <s v="34.m. Connection device damage or failure"/>
    <s v="Equipment - PG&amp;E"/>
    <s v="All types of equipment / facility failure"/>
    <s v="Splice/Clamp/Connector"/>
    <s v="Conductor"/>
    <m/>
    <m/>
    <m/>
    <s v="Yes"/>
    <s v="Overhead"/>
    <x v="0"/>
    <m/>
    <m/>
    <s v="101992229"/>
    <s v="     "/>
    <s v="Non-HFTD"/>
    <x v="0"/>
    <m/>
    <m/>
    <n v="38.264499999999998"/>
    <n v="-122.44799999999999"/>
    <s v="Sonoma"/>
    <s v="SONOMA-1107"/>
    <s v="42721107"/>
    <n v="11000"/>
    <m/>
    <x v="0"/>
    <m/>
    <s v="Rural"/>
    <m/>
    <m/>
    <s v="No"/>
    <m/>
    <m/>
    <m/>
    <m/>
    <m/>
    <m/>
    <m/>
    <s v="N"/>
    <s v="N"/>
    <m/>
    <m/>
    <s v="     "/>
    <m/>
    <m/>
    <m/>
    <m/>
    <m/>
    <m/>
    <m/>
    <m/>
    <m/>
    <m/>
    <m/>
    <m/>
    <m/>
    <m/>
    <m/>
    <m/>
    <m/>
    <m/>
    <m/>
  </r>
  <r>
    <s v="20180710"/>
    <s v="     "/>
    <n v="43338"/>
    <s v="8/26"/>
    <x v="1"/>
    <n v="0.70138888888888884"/>
    <s v="35"/>
    <n v="3"/>
    <s v="8"/>
    <x v="1"/>
    <n v="43338"/>
    <n v="0.70138888888888884"/>
    <s v="ILIS cause - &quot;Vegetation, Tree - fell into line&quot;"/>
    <s v="     "/>
    <s v="FAS"/>
    <m/>
    <s v="N"/>
    <x v="0"/>
    <s v="162726"/>
    <s v="18-0073619"/>
    <m/>
    <m/>
    <m/>
    <m/>
    <s v="     "/>
    <x v="1"/>
    <s v="PG&amp;E"/>
    <m/>
    <m/>
    <m/>
    <s v="D"/>
    <m/>
    <s v="&lt;0.25"/>
    <m/>
    <s v="Vegetation"/>
    <s v="33.a. Veg. contact"/>
    <s v="Vegetation"/>
    <s v="Contact from object"/>
    <s v="Vegetation"/>
    <m/>
    <s v="Contact - Vegetation"/>
    <s v="Conductor"/>
    <s v="Line to Ground"/>
    <m/>
    <s v="Overhead"/>
    <x v="3"/>
    <m/>
    <m/>
    <s v="541"/>
    <s v="     "/>
    <s v="Non-HFTD"/>
    <x v="0"/>
    <n v="162"/>
    <m/>
    <n v="39.747999999999998"/>
    <n v="-123.23099999999999"/>
    <s v="Mendocino"/>
    <s v="COVELO-1101"/>
    <s v="043061101"/>
    <n v="11000"/>
    <s v="COVELO 110196896"/>
    <x v="0"/>
    <m/>
    <s v="Hardwood Woodland"/>
    <m/>
    <m/>
    <s v="No"/>
    <m/>
    <m/>
    <m/>
    <m/>
    <m/>
    <m/>
    <m/>
    <s v="N"/>
    <s v="N"/>
    <m/>
    <m/>
    <s v="     "/>
    <s v="39.75851000"/>
    <s v="-123.23590000"/>
    <s v="Aug 31 2018 12:00AM"/>
    <s v="BranchFail"/>
    <s v="A large branch from a healthy Valley Oak broke off in the upper canopy and fell onto the lines."/>
    <s v="OAKV"/>
    <s v="60"/>
    <s v="40"/>
    <s v="25"/>
    <s v="Slight"/>
    <s v="None"/>
    <s v="N"/>
    <s v="1"/>
    <m/>
    <s v="Valley"/>
    <s v="D"/>
    <s v="CrossArm"/>
    <s v="BareWire"/>
    <s v="3"/>
  </r>
  <r>
    <s v="20201135"/>
    <s v="     "/>
    <n v="44069"/>
    <s v="8/26"/>
    <x v="1"/>
    <n v="0.67013888888888884"/>
    <s v="35"/>
    <n v="3"/>
    <s v="8"/>
    <x v="4"/>
    <n v="44069"/>
    <n v="0.63263888888888886"/>
    <s v="On August 26, 2020 at 1605 hours, a PG&amp;E troubleman was dispatched to the Eight Mile 2101 Distribution Circuit on near I-5 in Lodi reports of a broken pole and complete outage. Initial analysis indicates a PG&amp;E equipment failure caused the ignition. The responding troubleman found two of three blown at fuse 3783 which he reported likely ignited a roughly 200 yard x 15 ft grass fire at at the base of the pole. The ensuing fire was 3 meters - 0.25 acre in size and was extinguished by the Woodbridge Fire Department. Fuse 3783 was closed at 1734 hours, restoring power to all five customers on August 26, 2020."/>
    <s v="     "/>
    <s v="FAS"/>
    <m/>
    <s v="N"/>
    <x v="0"/>
    <s v="1033088"/>
    <s v="20-0090378"/>
    <m/>
    <s v="T005055827"/>
    <m/>
    <m/>
    <s v="     "/>
    <x v="1"/>
    <s v="PG&amp;E"/>
    <m/>
    <s v="Vegetation"/>
    <m/>
    <s v="D"/>
    <s v="D"/>
    <s v="&lt;0.25"/>
    <m/>
    <s v="Equipment - PG&amp;E"/>
    <s v="34.c. Fuse damage or failure"/>
    <s v="Equipment - PG&amp;E"/>
    <s v="All types of equipment / facility failure"/>
    <s v="Fuse failure - all"/>
    <s v="Fuse"/>
    <m/>
    <m/>
    <s v="Line to Line"/>
    <m/>
    <s v="Overhead"/>
    <x v="3"/>
    <s v="Fuse"/>
    <s v="Fuse"/>
    <s v="Fuse: 3783"/>
    <s v="     "/>
    <s v="Non-HFTD"/>
    <x v="0"/>
    <m/>
    <m/>
    <n v="38.113100000000003"/>
    <n v="-121.40300000000001"/>
    <s v="San Joaquin"/>
    <s v="EIGHT-MILE-2101"/>
    <m/>
    <n v="21000"/>
    <m/>
    <x v="0"/>
    <s v="Woodbridge FD"/>
    <s v="Herbaceous"/>
    <m/>
    <m/>
    <s v="No"/>
    <m/>
    <m/>
    <m/>
    <m/>
    <m/>
    <m/>
    <m/>
    <s v="N"/>
    <s v="N"/>
    <m/>
    <m/>
    <s v="     "/>
    <m/>
    <m/>
    <m/>
    <m/>
    <m/>
    <m/>
    <m/>
    <m/>
    <m/>
    <m/>
    <m/>
    <m/>
    <m/>
    <m/>
    <m/>
    <m/>
    <m/>
    <m/>
    <m/>
  </r>
  <r>
    <s v="20211294"/>
    <s v="     "/>
    <n v="44434"/>
    <s v="8/26"/>
    <x v="1"/>
    <n v="0.28680555555555554"/>
    <s v="35"/>
    <n v="3"/>
    <s v="8"/>
    <x v="5"/>
    <m/>
    <m/>
    <s v="Troubleman responded to a small fire near the base of line recloser but during his inspection of the area, they did not find any evidence of PG&amp;E equipment being the cause of the fire but were not 100% certain. A fire report will be requested to help determine the cause. This information is preliminary."/>
    <s v="     "/>
    <s v="FAS"/>
    <m/>
    <s v="N"/>
    <x v="0"/>
    <m/>
    <m/>
    <m/>
    <s v="T005378347"/>
    <m/>
    <m/>
    <s v="     "/>
    <x v="1"/>
    <s v="PG&amp;E"/>
    <m/>
    <s v="Vegetation"/>
    <m/>
    <s v="D"/>
    <s v="D"/>
    <s v="0.26-9.99"/>
    <m/>
    <s v="Equipment - PG&amp;E"/>
    <s v="34.o. Other"/>
    <s v="Equipment - PG&amp;E"/>
    <s v="All types of equipment / facility failure"/>
    <s v="Equipment failure - Other"/>
    <s v="Grounding Wire"/>
    <m/>
    <m/>
    <m/>
    <s v="N"/>
    <s v="Overhead"/>
    <x v="3"/>
    <s v="Grounding Wire"/>
    <m/>
    <s v="103851080"/>
    <s v="     "/>
    <s v="Non-HFTD"/>
    <x v="0"/>
    <m/>
    <m/>
    <n v="39.942100000000003"/>
    <n v="-122.041"/>
    <s v="Tehama"/>
    <s v="VINA-1101"/>
    <m/>
    <n v="12000"/>
    <m/>
    <x v="0"/>
    <s v="Cal Fire"/>
    <s v="Herbaceous"/>
    <s v="Grass fuel model"/>
    <m/>
    <s v="No"/>
    <s v="0.3"/>
    <m/>
    <m/>
    <m/>
    <m/>
    <m/>
    <m/>
    <s v="N"/>
    <s v="N"/>
    <m/>
    <m/>
    <s v="     "/>
    <m/>
    <m/>
    <m/>
    <m/>
    <m/>
    <m/>
    <m/>
    <m/>
    <m/>
    <m/>
    <m/>
    <m/>
    <m/>
    <m/>
    <m/>
    <m/>
    <m/>
    <m/>
    <m/>
  </r>
  <r>
    <s v="20140148"/>
    <s v="     "/>
    <n v="41878"/>
    <s v="8/27"/>
    <x v="1"/>
    <n v="0.6381944444444444"/>
    <s v="35"/>
    <n v="3"/>
    <s v="8"/>
    <x v="7"/>
    <n v="41878"/>
    <n v="0.6381944444444444"/>
    <s v="TRE FELL THRU PRIMARY -2 SPANS WIRE DOWN AND BRKN XARM-SMALL VEG FIRE CAUSED FROM LINES DOWN"/>
    <s v="     "/>
    <m/>
    <m/>
    <s v="N"/>
    <x v="0"/>
    <s v="1073841"/>
    <s v="14-0053659"/>
    <m/>
    <m/>
    <n v="108886165"/>
    <m/>
    <s v="     "/>
    <x v="1"/>
    <s v="PG&amp;E"/>
    <m/>
    <s v="Vegetation"/>
    <m/>
    <s v="D"/>
    <m/>
    <s v="&lt;0.25"/>
    <s v="Square Feet: ; Acreage: 0.01"/>
    <s v="Vegetation"/>
    <s v="33.a. Veg. contact"/>
    <s v="Vegetation"/>
    <s v="All types of equipment / facility failure"/>
    <s v="Contact - Vegetation"/>
    <m/>
    <s v="Contact - Vegetation"/>
    <s v="Conductor"/>
    <s v="Line to Ground"/>
    <s v=" "/>
    <s v="Overhead"/>
    <x v="3"/>
    <s v="Conductor"/>
    <m/>
    <s v="3103 MILL CREEK RD"/>
    <s v="     "/>
    <s v="Non-HFTD"/>
    <x v="0"/>
    <n v="180"/>
    <m/>
    <n v="38.593000000000004"/>
    <n v="-122.91800000000001"/>
    <s v="Sonoma"/>
    <s v="FITCH-MOUNTAIN-1113"/>
    <s v="42751113"/>
    <n v="12000"/>
    <s v="FITCH MOUNTAIN 1113356"/>
    <x v="0"/>
    <m/>
    <s v="Conifer Forest"/>
    <m/>
    <m/>
    <s v="No"/>
    <m/>
    <m/>
    <m/>
    <m/>
    <m/>
    <m/>
    <m/>
    <s v="N"/>
    <s v="N"/>
    <m/>
    <m/>
    <s v="     "/>
    <s v="38.59295000"/>
    <s v="-122.91833000"/>
    <s v="Aug 28 2014 12:00AM"/>
    <s v="TrunkFail"/>
    <s v="A green Black Oak failed at the base and fell through the 12kv conductors, damaging one crossarm and causing several small fires. One fire was about 20x20 feet, the other fires, about five more, were all less than 10x10 feet. No property damage. The tree was located on a steep hillside above Mill Creek. There was a moderate amount of rot at the base of the tree. One crossarm was replaced."/>
    <s v="OAKK"/>
    <s v="60"/>
    <s v="19"/>
    <s v="15"/>
    <s v="Moderate"/>
    <s v="Moderate"/>
    <s v="N"/>
    <s v="1"/>
    <m/>
    <s v="Hillside"/>
    <s v="B"/>
    <s v="CrossArm"/>
    <s v="BareWire"/>
    <m/>
  </r>
  <r>
    <s v="20140147"/>
    <s v="     "/>
    <n v="41878"/>
    <s v="8/27"/>
    <x v="1"/>
    <n v="0.28541666666666665"/>
    <s v="35"/>
    <n v="3"/>
    <s v="8"/>
    <x v="7"/>
    <n v="41878"/>
    <n v="0.28541666666666665"/>
    <s v="possible broken x-arm on primary phone drown guys hit pole ok 2 phases laying on x-arm"/>
    <s v="     "/>
    <m/>
    <m/>
    <s v="N"/>
    <x v="0"/>
    <s v="1073513"/>
    <s v="14-0053485"/>
    <m/>
    <m/>
    <n v="108885018"/>
    <m/>
    <s v="     "/>
    <x v="1"/>
    <s v="PG&amp;E"/>
    <m/>
    <s v="Vegetation"/>
    <m/>
    <s v="D"/>
    <m/>
    <s v="&lt;0.25"/>
    <s v="Square Feet: ; Acreage: "/>
    <s v="Contact - 3rd Party"/>
    <s v="33.d. Vehicle contact"/>
    <s v="Contact - 3rd Party"/>
    <s v="All types of equipment / facility failure"/>
    <s v="Contact - Vehicle"/>
    <m/>
    <s v="Contact - Vehicle"/>
    <s v="Pole"/>
    <s v="Line to Ground"/>
    <s v=" "/>
    <s v="Overhead"/>
    <x v="3"/>
    <s v="Conductor"/>
    <m/>
    <s v="foothill w/o auburn, Vacaville"/>
    <s v="     "/>
    <s v="Non-HFTD"/>
    <x v="0"/>
    <m/>
    <m/>
    <n v="38.360300000000002"/>
    <n v="-122.018"/>
    <s v="Solano"/>
    <s v="VACAVILLE-1108"/>
    <s v="63601108"/>
    <n v="12000"/>
    <s v="VACAVILLE 110847860"/>
    <x v="1"/>
    <m/>
    <s v="Urban"/>
    <m/>
    <m/>
    <s v="No"/>
    <m/>
    <m/>
    <m/>
    <m/>
    <m/>
    <m/>
    <m/>
    <s v="N"/>
    <s v="N"/>
    <m/>
    <m/>
    <s v="     "/>
    <m/>
    <m/>
    <m/>
    <m/>
    <m/>
    <m/>
    <m/>
    <m/>
    <m/>
    <m/>
    <m/>
    <m/>
    <m/>
    <m/>
    <m/>
    <m/>
    <m/>
    <m/>
    <m/>
  </r>
  <r>
    <s v="20150305"/>
    <s v="     "/>
    <n v="42243"/>
    <s v="8/27"/>
    <x v="1"/>
    <n v="0.75"/>
    <s v="35"/>
    <n v="3"/>
    <s v="8"/>
    <x v="2"/>
    <n v="42243"/>
    <n v="0.75"/>
    <s v="blown 600a switch"/>
    <s v="     "/>
    <m/>
    <m/>
    <s v="N"/>
    <x v="0"/>
    <s v="1295713"/>
    <s v="15-0057830"/>
    <m/>
    <m/>
    <m/>
    <m/>
    <s v="     "/>
    <x v="1"/>
    <s v="PG&amp;E"/>
    <m/>
    <s v="Vegetation"/>
    <m/>
    <s v="D"/>
    <m/>
    <s v="&lt;3 meters of linear travel"/>
    <s v="Square Feet: ; Acreage: "/>
    <s v="Equipment - PG&amp;E"/>
    <s v="34.e. Switch damage or failure"/>
    <s v="Equipment - PG&amp;E"/>
    <s v="All types of equipment / facility failure"/>
    <s v="Switch"/>
    <s v="Switch"/>
    <m/>
    <m/>
    <s v="Line to Ground"/>
    <s v="0"/>
    <s v="Overhead"/>
    <x v="3"/>
    <s v="Switch"/>
    <m/>
    <s v="switches 1238 and 1114"/>
    <s v="     "/>
    <s v="Non-HFTD"/>
    <x v="0"/>
    <m/>
    <m/>
    <n v="37.402999999999999"/>
    <n v="-121.90600000000001"/>
    <s v="Santa Clara"/>
    <s v="MONTAGUE-2108"/>
    <s v="83892102"/>
    <n v="21000"/>
    <s v="N/A"/>
    <x v="0"/>
    <s v="Milpitas F.D"/>
    <s v="Urban"/>
    <m/>
    <m/>
    <s v="No"/>
    <m/>
    <m/>
    <m/>
    <m/>
    <m/>
    <m/>
    <m/>
    <s v="N"/>
    <s v="N"/>
    <m/>
    <m/>
    <s v="     "/>
    <m/>
    <m/>
    <m/>
    <m/>
    <m/>
    <m/>
    <m/>
    <m/>
    <m/>
    <m/>
    <m/>
    <m/>
    <m/>
    <m/>
    <m/>
    <m/>
    <m/>
    <m/>
    <m/>
  </r>
  <r>
    <s v="20160259"/>
    <s v="     "/>
    <n v="42609"/>
    <s v="8/27"/>
    <x v="1"/>
    <n v="0.81458333333333333"/>
    <s v="35"/>
    <n v="3"/>
    <s v="8"/>
    <x v="6"/>
    <n v="42608"/>
    <n v="0.81458333333333333"/>
    <s v="TAG TO M&amp;O TO REPAIR 21 KV DOWN - BRKN BUMP SLEEVE"/>
    <s v="     "/>
    <m/>
    <m/>
    <s v="N"/>
    <x v="0"/>
    <s v="1532797"/>
    <s v="16-0060408"/>
    <m/>
    <m/>
    <n v="111907585"/>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PACIFIC BELL"/>
    <s v="Overhead"/>
    <x v="3"/>
    <s v="Conductor"/>
    <m/>
    <s v="101677596"/>
    <s v="     "/>
    <s v="Non-HFTD"/>
    <x v="0"/>
    <m/>
    <m/>
    <n v="36.964599999999997"/>
    <n v="-122.053"/>
    <s v="Santa Cruz"/>
    <s v="PAUL-SWEET-2105"/>
    <s v="83230401"/>
    <n v="21000"/>
    <s v="PAUL SWEET 210210290"/>
    <x v="0"/>
    <s v="SC FIRE DEPT &amp; CDF"/>
    <s v="Hardwood Woodland"/>
    <m/>
    <m/>
    <s v="No"/>
    <m/>
    <m/>
    <m/>
    <m/>
    <m/>
    <m/>
    <m/>
    <s v="N"/>
    <s v="N"/>
    <m/>
    <m/>
    <s v="     "/>
    <m/>
    <m/>
    <m/>
    <m/>
    <m/>
    <m/>
    <m/>
    <m/>
    <m/>
    <m/>
    <m/>
    <m/>
    <m/>
    <m/>
    <m/>
    <m/>
    <m/>
    <m/>
    <m/>
  </r>
  <r>
    <s v="20160258"/>
    <s v="     "/>
    <n v="42609"/>
    <s v="8/27"/>
    <x v="1"/>
    <n v="0.23402777777777778"/>
    <s v="35"/>
    <n v="3"/>
    <s v="8"/>
    <x v="6"/>
    <n v="42609"/>
    <m/>
    <s v="TRANSMISION WIRE DOWN STARTED 2 ACRE VEG FIRE"/>
    <s v="     "/>
    <m/>
    <m/>
    <s v="N"/>
    <x v="0"/>
    <s v="1532890"/>
    <m/>
    <m/>
    <m/>
    <m/>
    <m/>
    <s v="     "/>
    <x v="1"/>
    <s v="PG&amp;E"/>
    <m/>
    <s v="Vegetation"/>
    <m/>
    <s v="T"/>
    <m/>
    <s v="0.26-9.99"/>
    <s v="Square Feet: ; Acreage: 2"/>
    <s v="Equipment - PG&amp;E"/>
    <s v="34.b. Conductor damage or failure"/>
    <s v="Equipment - PG&amp;E"/>
    <s v="All types of equipment / facility failure"/>
    <s v="Conductor"/>
    <s v="Conductor"/>
    <m/>
    <m/>
    <m/>
    <m/>
    <s v="Overhead"/>
    <x v="4"/>
    <s v="Conductor"/>
    <m/>
    <s v="103246130"/>
    <s v="     "/>
    <s v="Non-HFTD"/>
    <x v="0"/>
    <m/>
    <m/>
    <n v="36.043900000000001"/>
    <n v="-120.11199999999999"/>
    <s v="Kings"/>
    <s v="GATES-TULARE-LAKE-70"/>
    <s v="ETL.8701"/>
    <n v="70000"/>
    <s v="N/A"/>
    <x v="0"/>
    <s v="Kings County FD"/>
    <s v="Herbaceous"/>
    <m/>
    <m/>
    <s v="No"/>
    <m/>
    <m/>
    <m/>
    <m/>
    <m/>
    <m/>
    <m/>
    <s v="N"/>
    <s v="N"/>
    <m/>
    <m/>
    <s v="     "/>
    <m/>
    <m/>
    <m/>
    <m/>
    <m/>
    <m/>
    <m/>
    <m/>
    <m/>
    <m/>
    <m/>
    <m/>
    <m/>
    <m/>
    <m/>
    <m/>
    <m/>
    <m/>
    <m/>
  </r>
  <r>
    <s v="20170302"/>
    <s v="     "/>
    <n v="42974"/>
    <s v="8/27"/>
    <x v="1"/>
    <n v="0.92777777777777781"/>
    <s v="35"/>
    <n v="3"/>
    <s v="8"/>
    <x v="0"/>
    <n v="42974"/>
    <n v="0.92291666666666672"/>
    <s v="CREW CALLED TO MAKE REPAIRS TO WIRE DOWN AND REPLA DAMAGED TX'R. INCIDENT #17553"/>
    <s v="     "/>
    <m/>
    <m/>
    <s v="N"/>
    <x v="0"/>
    <s v="1860927"/>
    <s v="17-0073245"/>
    <m/>
    <m/>
    <n v="113197636"/>
    <m/>
    <s v="     "/>
    <x v="1"/>
    <s v="PG&amp;E"/>
    <m/>
    <s v="Vegetation"/>
    <m/>
    <s v="D"/>
    <m/>
    <s v="&lt;0.25"/>
    <s v="Square Feet: ; Acreage: "/>
    <s v="Vegetation"/>
    <s v="33.a. Veg. contact"/>
    <s v="Vegetation"/>
    <s v="All types of equipment / facility failure"/>
    <s v="Contact - Vegetation"/>
    <m/>
    <s v="Contact - Vegetation"/>
    <s v="Conductor"/>
    <s v="Three Phase Fault"/>
    <s v="Unknown"/>
    <s v="Overhead"/>
    <x v="3"/>
    <s v="Conductor"/>
    <m/>
    <s v="103346364"/>
    <s v="     "/>
    <s v="Non-HFTD"/>
    <x v="0"/>
    <m/>
    <m/>
    <n v="37.358499999999999"/>
    <n v="-120.85"/>
    <s v="Merced"/>
    <s v="LIVINGSTON-1105"/>
    <s v="252261105"/>
    <n v="12000"/>
    <s v="LIVINGSTON 1105CB"/>
    <x v="0"/>
    <s v="CHRIS ALLEN 209-634-7086"/>
    <s v="Agriculture"/>
    <m/>
    <m/>
    <s v="No"/>
    <m/>
    <m/>
    <m/>
    <m/>
    <m/>
    <m/>
    <m/>
    <s v="N"/>
    <s v="N"/>
    <m/>
    <m/>
    <s v="     "/>
    <m/>
    <m/>
    <s v="Aug 30 2017 12:00AM"/>
    <s v="BranchFail"/>
    <s v="Duplicate outage from 8/25 green eucalyptus sudden green limb drop unavoidable"/>
    <s v="EUCA"/>
    <s v="70"/>
    <s v="48"/>
    <s v="15"/>
    <s v="None"/>
    <s v="None"/>
    <s v="N"/>
    <s v="1"/>
    <m/>
    <s v="Valley"/>
    <s v="D"/>
    <s v="CrossArm"/>
    <s v="BareWire"/>
    <s v="3"/>
  </r>
  <r>
    <s v="SAP201711011"/>
    <s v="     "/>
    <n v="42974"/>
    <s v="8/27"/>
    <x v="1"/>
    <m/>
    <s v="35"/>
    <n v="3"/>
    <s v="8"/>
    <x v="0"/>
    <n v="42972"/>
    <m/>
    <s v="pole fire; failed fuse 889; meter 1010011582"/>
    <s v="     "/>
    <s v="SAP"/>
    <n v="44580"/>
    <s v="Y"/>
    <x v="0"/>
    <s v="1859166"/>
    <s v="17-0072845"/>
    <m/>
    <s v="T004115413"/>
    <n v="113194869"/>
    <m/>
    <s v="     "/>
    <x v="0"/>
    <s v="PG&amp;E"/>
    <m/>
    <m/>
    <m/>
    <s v="D"/>
    <m/>
    <s v="Structure-PG&amp;E only"/>
    <m/>
    <s v="Equipment - PG&amp;E"/>
    <s v="34.c. Fuse damage or failure"/>
    <s v="Equipment - PG&amp;E"/>
    <s v="Fuse failure - all"/>
    <s v="Fuse failure - all"/>
    <s v="Fuse"/>
    <m/>
    <m/>
    <s v="Line to Ground"/>
    <s v="No"/>
    <s v="Overhead"/>
    <x v="0"/>
    <s v="Fuse"/>
    <m/>
    <s v="103881046"/>
    <s v="     "/>
    <s v="Non-HFTD"/>
    <x v="0"/>
    <m/>
    <m/>
    <n v="36.947200000000002"/>
    <n v="-121.51"/>
    <s v="San Benito"/>
    <s v="HOLLISTER-2102"/>
    <m/>
    <m/>
    <s v="HOLLISTER 21024908"/>
    <x v="0"/>
    <m/>
    <m/>
    <m/>
    <m/>
    <s v="No"/>
    <m/>
    <m/>
    <m/>
    <m/>
    <m/>
    <m/>
    <m/>
    <s v="N"/>
    <s v="N"/>
    <m/>
    <m/>
    <s v="     "/>
    <m/>
    <m/>
    <m/>
    <m/>
    <m/>
    <m/>
    <m/>
    <m/>
    <m/>
    <m/>
    <m/>
    <m/>
    <m/>
    <m/>
    <m/>
    <m/>
    <m/>
    <m/>
    <m/>
  </r>
  <r>
    <s v="20170300"/>
    <s v="     "/>
    <n v="42974"/>
    <s v="8/27"/>
    <x v="1"/>
    <n v="0.75763888888888886"/>
    <s v="35"/>
    <n v="3"/>
    <s v="8"/>
    <x v="0"/>
    <n v="42974"/>
    <m/>
    <s v="EC TAG FOR CREW TO REPLACE/REPAIR JUMPERS"/>
    <s v="     "/>
    <m/>
    <m/>
    <s v="N"/>
    <x v="0"/>
    <s v="1860665"/>
    <s v="17-0073193"/>
    <m/>
    <m/>
    <m/>
    <m/>
    <s v="     "/>
    <x v="1"/>
    <s v="PG&amp;E"/>
    <m/>
    <s v="Vegetation"/>
    <m/>
    <s v="D"/>
    <m/>
    <s v="0.26-9.99"/>
    <s v="Square Feet: ; Acreage: 1"/>
    <s v="Equipment - PG&amp;E"/>
    <s v="34.m. Connection device damage or failure"/>
    <s v="Equipment - PG&amp;E"/>
    <s v="All types of equipment / facility failure"/>
    <s v="Splice/Clamp/Connector"/>
    <s v="Splice/Clamp/Connector"/>
    <m/>
    <m/>
    <s v="Line to Line,Force Out"/>
    <s v="Unknown"/>
    <s v="Overhead"/>
    <x v="3"/>
    <s v="Conductor"/>
    <m/>
    <s v="103193823"/>
    <s v="     "/>
    <s v="Non-HFTD"/>
    <x v="0"/>
    <m/>
    <m/>
    <n v="37.991599999999998"/>
    <n v="-121.348"/>
    <s v="San Joaquin"/>
    <s v="STAGG-2104"/>
    <s v="162421106"/>
    <n v="21000"/>
    <s v="N/A"/>
    <x v="0"/>
    <s v="Unknown"/>
    <s v="Urban"/>
    <m/>
    <m/>
    <s v="No"/>
    <m/>
    <m/>
    <m/>
    <m/>
    <m/>
    <m/>
    <m/>
    <s v="N"/>
    <s v="N"/>
    <m/>
    <m/>
    <s v="     "/>
    <m/>
    <m/>
    <m/>
    <m/>
    <m/>
    <m/>
    <m/>
    <m/>
    <m/>
    <m/>
    <m/>
    <m/>
    <m/>
    <m/>
    <m/>
    <m/>
    <m/>
    <m/>
    <m/>
  </r>
  <r>
    <s v="MIA201711571"/>
    <s v="     "/>
    <n v="42974"/>
    <s v="8/27"/>
    <x v="1"/>
    <n v="0.77150462962962962"/>
    <s v="35"/>
    <n v="3"/>
    <s v="8"/>
    <x v="0"/>
    <n v="42974"/>
    <n v="0.77083333333333337"/>
    <s v="Pole fire at transformer pole. Broken insulator caused by tracking. Unknown fire size, who extinguished and if it burned anything else. "/>
    <s v="     "/>
    <s v="FAS"/>
    <n v="44245"/>
    <s v="Y"/>
    <x v="0"/>
    <s v="1860687"/>
    <s v="17-0073203"/>
    <m/>
    <s v="T004116855"/>
    <n v="113197474"/>
    <m/>
    <s v="     "/>
    <x v="0"/>
    <s v="PG&amp;E"/>
    <m/>
    <m/>
    <m/>
    <s v="D"/>
    <m/>
    <s v="Unknown"/>
    <m/>
    <s v="Equipment - PG&amp;E"/>
    <s v="34.f. Pole damage or failure"/>
    <s v="Equipment - PG&amp;E"/>
    <s v="All types of equipment / facility failure"/>
    <s v="Pole failure"/>
    <s v="Insulator"/>
    <m/>
    <m/>
    <s v="Force Out"/>
    <s v="No"/>
    <s v="Overhead"/>
    <x v="0"/>
    <m/>
    <m/>
    <s v="12022216"/>
    <s v="     "/>
    <s v="Non-HFTD"/>
    <x v="0"/>
    <m/>
    <m/>
    <n v="37.937399999999997"/>
    <n v="-122.014"/>
    <s v="Contra Costa"/>
    <s v="CLAYTON-2216"/>
    <s v="12022216"/>
    <n v="22000"/>
    <s v="CLAYTON 2216CB"/>
    <x v="0"/>
    <m/>
    <s v="Urban"/>
    <m/>
    <m/>
    <s v="No"/>
    <m/>
    <m/>
    <m/>
    <m/>
    <m/>
    <m/>
    <m/>
    <s v="N"/>
    <s v="N"/>
    <m/>
    <m/>
    <s v="     "/>
    <m/>
    <m/>
    <m/>
    <m/>
    <m/>
    <m/>
    <m/>
    <m/>
    <m/>
    <m/>
    <m/>
    <m/>
    <m/>
    <m/>
    <m/>
    <m/>
    <m/>
    <m/>
    <m/>
  </r>
  <r>
    <s v="20180714"/>
    <s v="     "/>
    <n v="43339"/>
    <s v="8/27"/>
    <x v="1"/>
    <n v="0.24583333333333332"/>
    <s v="35"/>
    <n v="3"/>
    <s v="8"/>
    <x v="1"/>
    <n v="43339"/>
    <n v="0.24583333333333332"/>
    <s v="ILIS - EUCALYPTUS LIMB FELL INTO LINE"/>
    <s v="     "/>
    <s v="FAS"/>
    <m/>
    <s v="N"/>
    <x v="0"/>
    <s v="162820"/>
    <s v="18-0073650"/>
    <m/>
    <m/>
    <m/>
    <m/>
    <s v="     "/>
    <x v="1"/>
    <s v="PG&amp;E"/>
    <m/>
    <m/>
    <m/>
    <s v="D"/>
    <m/>
    <s v="&lt;0.25"/>
    <m/>
    <s v="Vegetation"/>
    <s v="33.a. Veg. contact"/>
    <s v="Vegetation"/>
    <s v="Contact from object"/>
    <s v="Vegetation"/>
    <m/>
    <s v="Contact - Vegetation"/>
    <s v="Conductor"/>
    <s v="Line to Ground"/>
    <m/>
    <s v="Overhead"/>
    <x v="3"/>
    <m/>
    <m/>
    <s v="D7399"/>
    <s v="     "/>
    <s v="Non-HFTD"/>
    <x v="0"/>
    <m/>
    <m/>
    <n v="36.779000000000003"/>
    <n v="-119.511"/>
    <s v="Fresno"/>
    <s v="RAINBOW-1106"/>
    <s v="254441106"/>
    <n v="11000"/>
    <s v="RAINBOW 1106D7399"/>
    <x v="0"/>
    <m/>
    <s v="Urban"/>
    <m/>
    <m/>
    <s v="No"/>
    <m/>
    <m/>
    <m/>
    <m/>
    <m/>
    <m/>
    <m/>
    <s v="N"/>
    <s v="N"/>
    <m/>
    <m/>
    <s v="     "/>
    <s v="36.78654000"/>
    <s v="-119.52214000"/>
    <s v="Aug 28 2018 12:00AM"/>
    <s v="BranchFail"/>
    <s v="HEALTHY EUCALYPTUS LIMB BROKE AND LANDED ON THE PRIMARY LINES CAUSING THEM TO BREAK. NO DECAY IN THE LIMB OR AT THE BREAK POINT. LINE ON GROUND CAUSED A 2,400 SQUARE FIRE. CONFIRM LINE ON GROUND"/>
    <s v="EUCB"/>
    <s v="65"/>
    <s v="33"/>
    <s v="23"/>
    <s v="None"/>
    <s v="None"/>
    <s v="N"/>
    <s v="1"/>
    <m/>
    <s v="Valley"/>
    <s v="D"/>
    <s v="CrossArm"/>
    <s v="BareWire"/>
    <s v="0"/>
  </r>
  <r>
    <s v="20180715"/>
    <s v="     "/>
    <n v="43339"/>
    <s v="8/27"/>
    <x v="1"/>
    <n v="0.5805555555555556"/>
    <s v="35"/>
    <n v="3"/>
    <s v="8"/>
    <x v="1"/>
    <n v="43339"/>
    <n v="0.5805555555555556"/>
    <m/>
    <s v="     "/>
    <s v="Charles"/>
    <m/>
    <s v="N"/>
    <x v="0"/>
    <s v="163320"/>
    <s v="18-0073960"/>
    <m/>
    <m/>
    <m/>
    <m/>
    <s v="     "/>
    <x v="1"/>
    <s v="PG&amp;E"/>
    <m/>
    <m/>
    <m/>
    <s v="D"/>
    <m/>
    <s v="Unknown"/>
    <m/>
    <s v="Contact - Animal - Bird"/>
    <s v="33.b. Animal contact"/>
    <s v="Contact - Bird"/>
    <s v="Contact from object"/>
    <s v="Contact - Animal"/>
    <m/>
    <s v="Contact - Animal"/>
    <s v="Conductor"/>
    <s v="Line to Ground"/>
    <m/>
    <s v="Overhead"/>
    <x v="3"/>
    <m/>
    <m/>
    <s v="XR188"/>
    <s v="     "/>
    <s v="Non-HFTD"/>
    <x v="0"/>
    <m/>
    <m/>
    <n v="37.012700000000002"/>
    <n v="-121.60299999999999"/>
    <s v="Santa Clara"/>
    <s v="LLAGAS-2107"/>
    <s v="083182107"/>
    <n v="21000"/>
    <s v="LLAGAS 2107CB"/>
    <x v="0"/>
    <m/>
    <s v="Barren/Other"/>
    <m/>
    <m/>
    <s v="No"/>
    <m/>
    <m/>
    <m/>
    <m/>
    <m/>
    <m/>
    <m/>
    <s v="N"/>
    <s v="N"/>
    <m/>
    <m/>
    <s v="     "/>
    <m/>
    <m/>
    <m/>
    <m/>
    <m/>
    <m/>
    <m/>
    <m/>
    <m/>
    <m/>
    <m/>
    <m/>
    <m/>
    <m/>
    <m/>
    <m/>
    <m/>
    <m/>
    <m/>
  </r>
  <r>
    <s v="SAP20188130"/>
    <s v="     "/>
    <n v="43339"/>
    <s v="8/27"/>
    <x v="1"/>
    <m/>
    <s v="35"/>
    <n v="3"/>
    <s v="8"/>
    <x v="1"/>
    <n v="43337"/>
    <m/>
    <s v="6020 Lindeman Rd in Byron; contaminated/compromised transformer; pole fire; bird guard hood melted over bushing; debris melted"/>
    <s v="     "/>
    <s v="SAP"/>
    <n v="44580"/>
    <s v="Y"/>
    <x v="0"/>
    <s v="161984"/>
    <s v="N/A"/>
    <m/>
    <s v="T004399248"/>
    <n v="114919807"/>
    <m/>
    <s v="     "/>
    <x v="0"/>
    <s v="PG&amp;E"/>
    <m/>
    <m/>
    <m/>
    <s v="D"/>
    <m/>
    <s v="Structure-PG&amp;E only"/>
    <m/>
    <s v="Contamination"/>
    <s v="36.a. Contamination"/>
    <s v="Equipment - PG&amp;E"/>
    <s v="Contamination"/>
    <s v="Contamination"/>
    <m/>
    <m/>
    <m/>
    <m/>
    <s v="Yes"/>
    <s v="Overhead"/>
    <x v="0"/>
    <s v="Transformer"/>
    <m/>
    <s v="103109316"/>
    <s v="     "/>
    <s v="Non-HFTD"/>
    <x v="0"/>
    <m/>
    <m/>
    <n v="37.810899999999997"/>
    <n v="-121.56"/>
    <s v="Alameda"/>
    <s v="HERDLYN-1102"/>
    <m/>
    <m/>
    <m/>
    <x v="0"/>
    <m/>
    <m/>
    <m/>
    <m/>
    <s v="No"/>
    <m/>
    <m/>
    <m/>
    <m/>
    <m/>
    <m/>
    <m/>
    <s v="N"/>
    <s v="N"/>
    <m/>
    <m/>
    <s v="     "/>
    <m/>
    <m/>
    <m/>
    <m/>
    <m/>
    <m/>
    <m/>
    <m/>
    <m/>
    <m/>
    <m/>
    <m/>
    <m/>
    <m/>
    <m/>
    <m/>
    <m/>
    <m/>
    <m/>
  </r>
  <r>
    <s v="20190932"/>
    <s v="     "/>
    <n v="43704"/>
    <s v="8/27"/>
    <x v="1"/>
    <m/>
    <s v="35"/>
    <n v="3"/>
    <s v="8"/>
    <x v="3"/>
    <n v="43704"/>
    <n v="0.60277777777777775"/>
    <s v="caropole incident"/>
    <s v="     "/>
    <s v="FAS"/>
    <m/>
    <s v="N"/>
    <x v="0"/>
    <s v="542911"/>
    <s v="19-0092697"/>
    <m/>
    <s v="T004738163"/>
    <n v="117814979"/>
    <m/>
    <s v="     "/>
    <x v="1"/>
    <s v="PG&amp;E"/>
    <m/>
    <m/>
    <m/>
    <s v="D"/>
    <m/>
    <s v="&lt;0.25"/>
    <m/>
    <s v="Contact - 3rd Party"/>
    <s v="33.d. Vehicle contact"/>
    <s v="Contact - 3rd Party"/>
    <s v="Contact from object"/>
    <s v="Contact - Vehicle"/>
    <m/>
    <s v="Contact - Vehicle"/>
    <s v="Pole"/>
    <s v="Line to Ground"/>
    <m/>
    <s v="Overhead"/>
    <x v="3"/>
    <s v="Pole"/>
    <m/>
    <s v="101197621"/>
    <s v="     "/>
    <s v="Non-HFTD"/>
    <x v="0"/>
    <m/>
    <m/>
    <n v="37.536099999999998"/>
    <n v="-120.462"/>
    <s v="MERCED"/>
    <s v="MERCED-FALLS-1102"/>
    <m/>
    <m/>
    <s v="MERCED FALLS 1102CB"/>
    <x v="1"/>
    <m/>
    <s v="Agriculture"/>
    <m/>
    <m/>
    <s v="No"/>
    <m/>
    <m/>
    <m/>
    <m/>
    <m/>
    <m/>
    <m/>
    <s v="N"/>
    <s v="N"/>
    <m/>
    <m/>
    <s v="     "/>
    <m/>
    <m/>
    <m/>
    <m/>
    <m/>
    <m/>
    <m/>
    <m/>
    <m/>
    <m/>
    <m/>
    <m/>
    <m/>
    <m/>
    <m/>
    <m/>
    <m/>
    <m/>
    <m/>
  </r>
  <r>
    <s v="20201140"/>
    <s v="     "/>
    <n v="44070"/>
    <s v="8/27"/>
    <x v="1"/>
    <n v="0.69722222222222219"/>
    <s v="35"/>
    <n v="3"/>
    <s v="8"/>
    <x v="4"/>
    <n v="44070"/>
    <n v="0.69097222222222221"/>
    <s v="On August 27, 2020 at 1904 hours, a PG&amp;E Troubleman patrolled the Mountain View 1102 12kV Distribution Circuit number 082031102, in front of 692 McCarty Avenue in Mountain View. He observed an arcing damaged 900amp switch 7753 and an ignition. Initial analysis indicates a squirrel contacted a recloser, which resulted in a burned center phase switch 7753 blade, opened jumpers 1-phase north of LCO 32809. The 67-minute outage affected 4,357 customers. All the repairs were completed and the line was returned to service on August 28, 2020. This ignition did not meet the reporting criteria, because the fire was not greater than one linear meter. This information is preliminary."/>
    <s v="     "/>
    <s v="FAS"/>
    <m/>
    <s v="N"/>
    <x v="0"/>
    <m/>
    <s v="20-0090800"/>
    <m/>
    <s v="T005056648, T005056643, T005056644, T005056689"/>
    <n v="119683354"/>
    <m/>
    <s v="     "/>
    <x v="0"/>
    <s v="PG&amp;E"/>
    <m/>
    <s v="Other"/>
    <m/>
    <s v="D"/>
    <s v="D"/>
    <s v="&lt;3 meters of linear travel"/>
    <m/>
    <s v="Contact - Animal - Other"/>
    <s v="33.b. Animal contact"/>
    <s v="Contact - Animal"/>
    <s v="Contact from object"/>
    <s v="Contact - Animal"/>
    <m/>
    <s v="Contact - Animal"/>
    <s v="Recloser"/>
    <s v="Line to Line"/>
    <m/>
    <s v="Overhead"/>
    <x v="3"/>
    <s v="Recloser"/>
    <s v="Switch, Insulator, Connector, Jumper"/>
    <s v="Circuit ID: 082031102, SAP ID: 100510888"/>
    <s v="     "/>
    <s v="Non-HFTD"/>
    <x v="0"/>
    <m/>
    <m/>
    <n v="37.383800000000001"/>
    <n v="-122.071"/>
    <s v="Santa Clara"/>
    <s v="MOUNTAIN-VIEW-1102"/>
    <m/>
    <n v="12000"/>
    <m/>
    <x v="0"/>
    <s v="Unknown"/>
    <s v="Urban"/>
    <m/>
    <m/>
    <s v="No"/>
    <m/>
    <m/>
    <m/>
    <m/>
    <m/>
    <m/>
    <m/>
    <s v="N"/>
    <s v="N"/>
    <m/>
    <m/>
    <s v="     "/>
    <m/>
    <m/>
    <m/>
    <m/>
    <m/>
    <m/>
    <m/>
    <m/>
    <m/>
    <m/>
    <m/>
    <m/>
    <m/>
    <m/>
    <m/>
    <m/>
    <m/>
    <m/>
    <m/>
  </r>
  <r>
    <s v="20211303"/>
    <s v="     "/>
    <n v="44435"/>
    <s v="8/27"/>
    <x v="1"/>
    <n v="0.17083333333333334"/>
    <s v="35"/>
    <n v="3"/>
    <s v="8"/>
    <x v="5"/>
    <n v="44435"/>
    <m/>
    <s v="Troubleman found burnt open service conductor roughly 2 feet from the weather head. The ensuing fire was less than one meter in size. This information is preliminary."/>
    <s v="     "/>
    <s v="FAS"/>
    <m/>
    <s v="N"/>
    <x v="0"/>
    <m/>
    <m/>
    <m/>
    <s v="T005379220"/>
    <n v="121964000"/>
    <m/>
    <s v="     "/>
    <x v="0"/>
    <s v="PG&amp;E"/>
    <m/>
    <s v="Other"/>
    <s v="Service Drop"/>
    <s v="D"/>
    <s v="D"/>
    <s v="Structure-PG&amp;E only"/>
    <s v="Service burnt open 2' from weatherhead."/>
    <s v="Equipment - PG&amp;E"/>
    <s v="34.b. Conductor damage or failure"/>
    <s v="Equipment - PG&amp;E"/>
    <s v="All types of equipment / facility failure"/>
    <s v="Conductor failure-all"/>
    <s v="Service Drop"/>
    <m/>
    <m/>
    <m/>
    <s v="Y"/>
    <s v="Overhead"/>
    <x v="2"/>
    <s v="Service Drop"/>
    <s v="Service Conductor"/>
    <m/>
    <s v="     "/>
    <s v="Non-HFTD"/>
    <x v="0"/>
    <m/>
    <m/>
    <n v="37.976300000000002"/>
    <n v="-122.477"/>
    <s v="Marin"/>
    <s v="SAN-RAFAEL-1105"/>
    <m/>
    <n v="12000"/>
    <s v="N/A"/>
    <x v="0"/>
    <s v="Self Extinguished"/>
    <s v="Urban"/>
    <s v="Fire-resistive fuel bed"/>
    <s v="Roofing Material"/>
    <s v="No"/>
    <m/>
    <m/>
    <m/>
    <m/>
    <m/>
    <m/>
    <m/>
    <s v="N"/>
    <s v="N"/>
    <m/>
    <m/>
    <s v="     "/>
    <m/>
    <m/>
    <m/>
    <m/>
    <m/>
    <m/>
    <m/>
    <m/>
    <m/>
    <m/>
    <m/>
    <m/>
    <m/>
    <m/>
    <m/>
    <m/>
    <m/>
    <m/>
    <m/>
  </r>
  <r>
    <s v="20140150"/>
    <s v="     "/>
    <n v="41879"/>
    <s v="8/28"/>
    <x v="1"/>
    <n v="0.57708333333333328"/>
    <s v="35"/>
    <n v="3"/>
    <s v="8"/>
    <x v="7"/>
    <n v="41879"/>
    <n v="0.57708333333333328"/>
    <m/>
    <s v="     "/>
    <m/>
    <m/>
    <s v="N"/>
    <x v="0"/>
    <m/>
    <m/>
    <m/>
    <m/>
    <m/>
    <m/>
    <s v="     "/>
    <x v="1"/>
    <s v="PG&amp;E"/>
    <m/>
    <s v="Vegetation"/>
    <m/>
    <s v="T"/>
    <m/>
    <s v="&lt;0.25"/>
    <s v="Square Feet: ; Acreage: "/>
    <s v="Contact - Animal - Bird"/>
    <s v="33.b. Animal contact"/>
    <s v="Contact - Bird"/>
    <s v="All types of equipment / facility failure"/>
    <s v="Contact - Animal"/>
    <m/>
    <s v="Contact - Animal"/>
    <s v="Conductor"/>
    <m/>
    <s v=" "/>
    <s v="Overhead"/>
    <x v="4"/>
    <s v="Conductor"/>
    <m/>
    <s v="Pole 003/003"/>
    <s v="     "/>
    <s v="Non-HFTD"/>
    <x v="0"/>
    <m/>
    <m/>
    <n v="36.2607"/>
    <n v="-119.857"/>
    <s v="Kings"/>
    <s v="HENRIETTA-LEMOORE-70"/>
    <s v="ETL.8770"/>
    <n v="70000"/>
    <s v="N/A"/>
    <x v="0"/>
    <m/>
    <s v="Urban"/>
    <m/>
    <m/>
    <s v="No"/>
    <m/>
    <m/>
    <m/>
    <m/>
    <m/>
    <m/>
    <m/>
    <s v="N"/>
    <s v="N"/>
    <m/>
    <m/>
    <s v="     "/>
    <m/>
    <m/>
    <m/>
    <m/>
    <m/>
    <m/>
    <m/>
    <m/>
    <m/>
    <m/>
    <m/>
    <m/>
    <m/>
    <m/>
    <m/>
    <m/>
    <m/>
    <m/>
    <m/>
  </r>
  <r>
    <s v="20140149"/>
    <s v="     "/>
    <n v="41879"/>
    <s v="8/28"/>
    <x v="1"/>
    <n v="1.1574074074074073E-5"/>
    <s v="35"/>
    <n v="3"/>
    <s v="8"/>
    <x v="7"/>
    <m/>
    <m/>
    <s v="OPEN JUMPER CAUSED SMAL VEG FIRE"/>
    <s v="     "/>
    <m/>
    <m/>
    <s v="N"/>
    <x v="0"/>
    <m/>
    <m/>
    <m/>
    <m/>
    <m/>
    <m/>
    <s v="     "/>
    <x v="1"/>
    <s v="PG&amp;E"/>
    <m/>
    <s v="Vegetation"/>
    <m/>
    <s v="D"/>
    <m/>
    <s v="&lt;3 meters of linear travel"/>
    <s v="Square Feet: ; Acreage: "/>
    <s v="Equipment - PG&amp;E"/>
    <s v="34.b. Conductor damage or failure"/>
    <s v="Equipment - PG&amp;E"/>
    <s v="All types of equipment / facility failure"/>
    <s v="Conductor"/>
    <s v="Conductor"/>
    <m/>
    <m/>
    <m/>
    <s v="AT&amp;T"/>
    <s v="Overhead"/>
    <x v="1"/>
    <s v="Conductor"/>
    <m/>
    <s v="Gas Point Rd and Happy Valley Rd, Cottonwood"/>
    <s v="     "/>
    <s v="Non-HFTD"/>
    <x v="0"/>
    <n v="246"/>
    <m/>
    <n v="40.388599999999997"/>
    <n v="-122.407"/>
    <s v="Shasta"/>
    <s v="COTTONWOOD-1101-OR-1102"/>
    <s v="102931102"/>
    <m/>
    <s v="N/A"/>
    <x v="0"/>
    <m/>
    <s v="Herbaceous"/>
    <m/>
    <m/>
    <s v="No"/>
    <m/>
    <m/>
    <m/>
    <m/>
    <m/>
    <m/>
    <m/>
    <s v="N"/>
    <s v="N"/>
    <m/>
    <m/>
    <s v="     "/>
    <m/>
    <m/>
    <m/>
    <m/>
    <m/>
    <m/>
    <m/>
    <m/>
    <m/>
    <m/>
    <m/>
    <m/>
    <m/>
    <m/>
    <m/>
    <m/>
    <m/>
    <m/>
    <m/>
  </r>
  <r>
    <s v="20150310"/>
    <s v="     "/>
    <n v="42244"/>
    <s v="8/28"/>
    <x v="1"/>
    <n v="0.90625"/>
    <s v="35"/>
    <n v="3"/>
    <s v="8"/>
    <x v="2"/>
    <n v="42244"/>
    <n v="0.90625"/>
    <s v="0"/>
    <s v="     "/>
    <m/>
    <m/>
    <s v="N"/>
    <x v="0"/>
    <s v="1296471"/>
    <s v="15-0058108"/>
    <m/>
    <m/>
    <n v="110607460"/>
    <m/>
    <s v="     "/>
    <x v="1"/>
    <s v="PG&amp;E"/>
    <m/>
    <s v="Vegetation"/>
    <m/>
    <s v="D"/>
    <m/>
    <s v="&lt;0.25"/>
    <s v="Square Feet: ; Acreage: "/>
    <s v="Contact - 3rd Party"/>
    <s v="33.e. Other contact from object"/>
    <s v="Contact - 3rd Party"/>
    <s v="All types of equipment / facility failure"/>
    <s v="Vandalism"/>
    <m/>
    <s v="Vandalism"/>
    <m/>
    <s v="Line to Ground"/>
    <s v="0"/>
    <s v="Overhead"/>
    <x v="3"/>
    <s v="Conductor"/>
    <m/>
    <s v="HWY 4   PORT CHICAGO   WILLOW PASS"/>
    <s v="     "/>
    <s v="Non-HFTD"/>
    <x v="0"/>
    <m/>
    <m/>
    <n v="38.019799999999996"/>
    <n v="-122.06100000000001"/>
    <s v="Contra Costa"/>
    <s v="TIDEWATER-2104"/>
    <s v="14652105"/>
    <n v="21000"/>
    <s v="N/A"/>
    <x v="0"/>
    <s v="CONTRA COSTA   FIRE"/>
    <s v="Hardwood Woodland"/>
    <m/>
    <m/>
    <s v="No"/>
    <m/>
    <m/>
    <m/>
    <m/>
    <m/>
    <m/>
    <m/>
    <s v="N"/>
    <s v="N"/>
    <m/>
    <m/>
    <s v="     "/>
    <m/>
    <m/>
    <m/>
    <m/>
    <m/>
    <m/>
    <m/>
    <m/>
    <m/>
    <m/>
    <m/>
    <m/>
    <m/>
    <m/>
    <m/>
    <m/>
    <m/>
    <m/>
    <m/>
  </r>
  <r>
    <s v="20150311"/>
    <s v="     "/>
    <n v="42244"/>
    <s v="8/28"/>
    <x v="1"/>
    <n v="0.92013888888888884"/>
    <s v="35"/>
    <n v="3"/>
    <s v="8"/>
    <x v="2"/>
    <n v="42244"/>
    <n v="0.92013888888888884"/>
    <s v="Car pole and TX caught on fire.  Crew enroute to fix, Rigby standing by."/>
    <s v="     "/>
    <m/>
    <m/>
    <s v="N"/>
    <x v="0"/>
    <s v="1296523"/>
    <s v="15-0058113"/>
    <m/>
    <m/>
    <m/>
    <m/>
    <s v="     "/>
    <x v="1"/>
    <s v="PG&amp;E"/>
    <m/>
    <s v="Vegetation"/>
    <m/>
    <s v="D"/>
    <m/>
    <s v="&lt;0.25"/>
    <s v="Square Feet: ; Acreage: "/>
    <s v="Contact - 3rd Party"/>
    <s v="33.d. Vehicle contact"/>
    <s v="Contact - 3rd Party"/>
    <s v="All types of equipment / facility failure"/>
    <s v="Contact - Vehicle"/>
    <m/>
    <s v="Contact - Vehicle"/>
    <s v="Pole"/>
    <s v="Line to Line"/>
    <s v="Verizon"/>
    <s v="Overhead"/>
    <x v="3"/>
    <s v="Conductor"/>
    <m/>
    <s v="102084916"/>
    <s v="     "/>
    <s v="Non-HFTD"/>
    <x v="0"/>
    <m/>
    <m/>
    <n v="37.803899999999999"/>
    <n v="-121.208"/>
    <s v="San Joaquin"/>
    <s v="MANTECA-1704"/>
    <s v="162611702"/>
    <n v="17000"/>
    <s v="MANTECA 1702CB"/>
    <x v="0"/>
    <s v="Manteca FD"/>
    <s v="Urban"/>
    <m/>
    <m/>
    <s v="No"/>
    <m/>
    <m/>
    <m/>
    <m/>
    <m/>
    <m/>
    <m/>
    <s v="N"/>
    <s v="N"/>
    <m/>
    <m/>
    <s v="     "/>
    <m/>
    <m/>
    <m/>
    <m/>
    <m/>
    <m/>
    <m/>
    <m/>
    <m/>
    <m/>
    <m/>
    <m/>
    <m/>
    <m/>
    <m/>
    <m/>
    <m/>
    <m/>
    <m/>
  </r>
  <r>
    <s v="20150306"/>
    <s v="     "/>
    <n v="42244"/>
    <s v="8/28"/>
    <x v="1"/>
    <n v="0.13472222222222222"/>
    <s v="35"/>
    <n v="3"/>
    <s v="8"/>
    <x v="2"/>
    <n v="42244"/>
    <n v="0.13472222222222222"/>
    <s v="F6TMJPG,CAR POLE WIRE DOWN CREW CALLED FOR REPAIRS"/>
    <s v="     "/>
    <m/>
    <m/>
    <s v="N"/>
    <x v="0"/>
    <s v="1295886"/>
    <s v="15-0057861"/>
    <m/>
    <m/>
    <m/>
    <m/>
    <s v="     "/>
    <x v="1"/>
    <s v="PG&amp;E"/>
    <m/>
    <s v="Vegetation"/>
    <m/>
    <s v="D"/>
    <m/>
    <s v="&lt;3 meters of linear travel"/>
    <s v="Square Feet: ; Acreage: "/>
    <s v="Contact - 3rd Party"/>
    <s v="33.d. Vehicle contact"/>
    <s v="Contact - 3rd Party"/>
    <s v="All types of equipment / facility failure"/>
    <s v="Contact - Vehicle"/>
    <m/>
    <s v="Contact - Vehicle"/>
    <s v="Pole"/>
    <s v="None,Line to Ground"/>
    <s v="0"/>
    <s v="Overhead"/>
    <x v="3"/>
    <s v="Conductor"/>
    <m/>
    <s v="100710466"/>
    <s v="     "/>
    <s v="Non-HFTD"/>
    <x v="0"/>
    <m/>
    <m/>
    <n v="36.606699999999996"/>
    <n v="-119.881"/>
    <s v="Fresno"/>
    <s v="MC-MULLIN-SUB-1106"/>
    <s v="254411106"/>
    <n v="12000"/>
    <s v="MC MULLIN 1106CB"/>
    <x v="0"/>
    <s v="COUNTY FIRE"/>
    <s v="Agriculture"/>
    <m/>
    <m/>
    <s v="No"/>
    <m/>
    <m/>
    <m/>
    <m/>
    <m/>
    <m/>
    <m/>
    <s v="N"/>
    <s v="N"/>
    <m/>
    <m/>
    <s v="     "/>
    <m/>
    <m/>
    <m/>
    <m/>
    <m/>
    <m/>
    <m/>
    <m/>
    <m/>
    <m/>
    <m/>
    <m/>
    <m/>
    <m/>
    <m/>
    <m/>
    <m/>
    <m/>
    <m/>
  </r>
  <r>
    <s v="20150307"/>
    <s v="     "/>
    <n v="42244"/>
    <s v="8/28"/>
    <x v="1"/>
    <n v="0.29722222222222222"/>
    <s v="35"/>
    <n v="3"/>
    <s v="8"/>
    <x v="2"/>
    <n v="42244"/>
    <n v="0.29722222222222222"/>
    <s v="squirrel got across bushings of recloser.burned up LR and controller."/>
    <s v="     "/>
    <m/>
    <m/>
    <s v="N"/>
    <x v="0"/>
    <s v="1295933"/>
    <s v="15-0057874"/>
    <m/>
    <m/>
    <m/>
    <m/>
    <s v="     "/>
    <x v="1"/>
    <s v="PG&amp;E"/>
    <m/>
    <s v="Vegetation"/>
    <m/>
    <s v="D"/>
    <m/>
    <s v="&lt;0.25"/>
    <s v="Square Feet: 50 x 50; Acreage: "/>
    <s v="Contact - Animal - Other"/>
    <s v="33.b. Animal contact"/>
    <s v="Contact - Animal"/>
    <s v="All types of equipment / facility failure"/>
    <s v="Contact - Animal"/>
    <m/>
    <s v="Contact - Animal"/>
    <s v="Conductor"/>
    <s v="Line to Ground"/>
    <s v="PACIFIC BELL"/>
    <s v="Overhead"/>
    <x v="3"/>
    <s v="Conductor"/>
    <m/>
    <s v="100068928"/>
    <s v="     "/>
    <s v="Non-HFTD"/>
    <x v="0"/>
    <m/>
    <m/>
    <n v="38.883899999999997"/>
    <n v="-121.303"/>
    <s v="Placer"/>
    <s v="LINCOLN-1102"/>
    <s v="153701102"/>
    <n v="12000"/>
    <s v="LINCOLN 1102CB"/>
    <x v="0"/>
    <s v="lincoln fire"/>
    <s v="Urban"/>
    <m/>
    <m/>
    <s v="No"/>
    <m/>
    <m/>
    <m/>
    <m/>
    <m/>
    <m/>
    <m/>
    <s v="N"/>
    <s v="N"/>
    <m/>
    <m/>
    <s v="     "/>
    <m/>
    <m/>
    <m/>
    <m/>
    <m/>
    <m/>
    <m/>
    <m/>
    <m/>
    <m/>
    <m/>
    <m/>
    <m/>
    <m/>
    <m/>
    <m/>
    <m/>
    <m/>
    <m/>
  </r>
  <r>
    <s v="20160260"/>
    <s v="     "/>
    <n v="42610"/>
    <s v="8/28"/>
    <x v="1"/>
    <n v="0.7006944444444444"/>
    <s v="36"/>
    <n v="3"/>
    <s v="8"/>
    <x v="6"/>
    <n v="42610"/>
    <n v="0.25972222222222224"/>
    <s v="F6TGJR0 CAR POLE NW COR OF PEACH AND NEBRASKA 3 WIRES 4 SPANS DOWN 2 BROKEN POLES CREW TO REPAIR AND REPLACE ALSO NG RECLOSURE ACCUATOR BOARD 36522 COE PIN 285587"/>
    <s v="     "/>
    <m/>
    <m/>
    <s v="N"/>
    <x v="0"/>
    <s v="1533218"/>
    <s v="16-0060527"/>
    <m/>
    <m/>
    <n v="111908322"/>
    <m/>
    <s v="     "/>
    <x v="1"/>
    <s v="PG&amp;E"/>
    <m/>
    <s v="Vegetation"/>
    <m/>
    <s v="D"/>
    <m/>
    <s v="&lt;3 meters of linear travel"/>
    <s v="Square Feet: ; Acreage: "/>
    <s v="Contact - 3rd Party"/>
    <s v="33.d. Vehicle contact"/>
    <s v="Contact - 3rd Party"/>
    <s v="All types of equipment / facility failure"/>
    <s v="Contact - Vehicle"/>
    <m/>
    <s v="Contact - Vehicle"/>
    <s v="Pole"/>
    <s v="None,Line to Line"/>
    <m/>
    <s v="Overhead"/>
    <x v="3"/>
    <s v="Conductor"/>
    <m/>
    <s v="100683911"/>
    <s v="     "/>
    <s v="Non-HFTD"/>
    <x v="0"/>
    <m/>
    <m/>
    <n v="36.561900000000001"/>
    <n v="-119.71899999999999"/>
    <s v="Fresno"/>
    <s v="BOWLES-1101"/>
    <s v="253531101"/>
    <n v="12000"/>
    <s v="BOWLES 1101CB"/>
    <x v="0"/>
    <s v="Cal Fire"/>
    <s v="Agriculture"/>
    <m/>
    <m/>
    <s v="No"/>
    <m/>
    <m/>
    <m/>
    <m/>
    <m/>
    <m/>
    <m/>
    <s v="N"/>
    <s v="N"/>
    <m/>
    <m/>
    <s v="     "/>
    <m/>
    <m/>
    <m/>
    <m/>
    <m/>
    <m/>
    <m/>
    <m/>
    <m/>
    <m/>
    <m/>
    <m/>
    <m/>
    <m/>
    <m/>
    <m/>
    <m/>
    <m/>
    <m/>
  </r>
  <r>
    <s v="20170309"/>
    <s v="     "/>
    <n v="42975"/>
    <s v="8/28"/>
    <x v="1"/>
    <n v="0.59930555555555554"/>
    <s v="35"/>
    <n v="3"/>
    <s v="8"/>
    <x v="0"/>
    <n v="42975"/>
    <n v="0.59861111111111109"/>
    <s v="FND L-6671 2OF3 BLWN SMALL DRY GRASS FIRE CDF ONSITE REFUSED OK NO CAUSE FND"/>
    <s v="     "/>
    <m/>
    <m/>
    <s v="N"/>
    <x v="0"/>
    <s v="1861517"/>
    <s v="17-0073516"/>
    <m/>
    <m/>
    <m/>
    <m/>
    <s v="     "/>
    <x v="1"/>
    <s v="PG&amp;E"/>
    <m/>
    <s v="Vegetation"/>
    <m/>
    <s v="D"/>
    <m/>
    <s v="0.26-9.99"/>
    <s v="Square Feet: ; Acreage: 1.6"/>
    <s v="Equipment - PG&amp;E"/>
    <s v="34.c. Fuse damage or failure"/>
    <s v="Equipment - PG&amp;E"/>
    <s v="All types of equipment / facility failure"/>
    <s v="Fuse"/>
    <s v="Fuse"/>
    <m/>
    <m/>
    <s v="Line to Ground"/>
    <s v="PACIFIC BELL"/>
    <s v="Overhead"/>
    <x v="3"/>
    <s v="Fuse"/>
    <m/>
    <s v="101260228"/>
    <s v="     "/>
    <s v="Non-HFTD"/>
    <x v="0"/>
    <n v="340"/>
    <m/>
    <n v="38.505400000000002"/>
    <n v="-120.759"/>
    <s v="Amador"/>
    <s v="OLETA-1102"/>
    <s v="163541102"/>
    <n v="12000"/>
    <s v="OLETA 11021204"/>
    <x v="1"/>
    <s v="Cal Fire"/>
    <s v="Herbaceous"/>
    <m/>
    <m/>
    <s v="No"/>
    <m/>
    <m/>
    <m/>
    <m/>
    <m/>
    <m/>
    <m/>
    <s v="N"/>
    <s v="N"/>
    <m/>
    <m/>
    <s v="     "/>
    <m/>
    <m/>
    <m/>
    <m/>
    <m/>
    <m/>
    <m/>
    <m/>
    <m/>
    <m/>
    <m/>
    <m/>
    <m/>
    <m/>
    <m/>
    <m/>
    <m/>
    <m/>
    <m/>
  </r>
  <r>
    <s v="MIA20177884"/>
    <s v="     "/>
    <n v="42975"/>
    <s v="8/28"/>
    <x v="1"/>
    <n v="0.57991898148148147"/>
    <s v="35"/>
    <n v="3"/>
    <s v="8"/>
    <x v="0"/>
    <n v="42975"/>
    <n v="0.57986111111111116"/>
    <s v="FAS and OIS only. Per FAS, burned connector at secondary caused arcing and grass fire at base of pole. Replaced equipment. Fire burned 500 SQ FT of grass and minor damage to wood fence post. Customer extinguished. "/>
    <s v="     "/>
    <s v="FAS"/>
    <n v="44245"/>
    <s v="Y"/>
    <x v="0"/>
    <s v="1861485"/>
    <s v="N/A"/>
    <m/>
    <s v="T004117870"/>
    <m/>
    <m/>
    <s v="     "/>
    <x v="1"/>
    <s v="PG&amp;E"/>
    <m/>
    <m/>
    <m/>
    <s v="D"/>
    <m/>
    <s v="&lt;0.25"/>
    <m/>
    <s v="Equipment - PG&amp;E"/>
    <s v="34.o. Other"/>
    <s v="Equipment - PG&amp;E"/>
    <s v="All types of equipment / facility failure"/>
    <s v="Equipment failure - Other"/>
    <s v="Service Connector"/>
    <m/>
    <m/>
    <m/>
    <s v="No"/>
    <s v="Overhead"/>
    <x v="0"/>
    <m/>
    <m/>
    <s v="163711703"/>
    <s v="     "/>
    <s v="Non-HFTD"/>
    <x v="0"/>
    <m/>
    <m/>
    <n v="37.684699999999999"/>
    <n v="-120.80800000000001"/>
    <s v="Stanislaus"/>
    <s v="COTTLE-1707"/>
    <m/>
    <n v="17000"/>
    <m/>
    <x v="0"/>
    <s v="Customer"/>
    <s v="Agriculture"/>
    <m/>
    <m/>
    <s v="No"/>
    <m/>
    <m/>
    <m/>
    <m/>
    <m/>
    <m/>
    <m/>
    <s v="N"/>
    <s v="N"/>
    <m/>
    <m/>
    <s v="     "/>
    <m/>
    <m/>
    <m/>
    <m/>
    <m/>
    <m/>
    <m/>
    <m/>
    <m/>
    <m/>
    <m/>
    <m/>
    <m/>
    <m/>
    <m/>
    <m/>
    <m/>
    <m/>
    <m/>
  </r>
  <r>
    <s v="20170311"/>
    <s v="     "/>
    <n v="42975"/>
    <s v="8/28"/>
    <x v="1"/>
    <n v="0.99722222222222223"/>
    <s v="35"/>
    <n v="3"/>
    <s v="8"/>
    <x v="0"/>
    <n v="42975"/>
    <n v="0.99722222222222223"/>
    <s v="2 of 3 wires broken on the ground, caused a fire, inaccesible, crew will need to make repairs"/>
    <s v="     "/>
    <m/>
    <m/>
    <s v="N"/>
    <x v="0"/>
    <s v="1862140"/>
    <s v="17-0073645"/>
    <m/>
    <m/>
    <m/>
    <m/>
    <s v="     "/>
    <x v="1"/>
    <s v="PG&amp;E"/>
    <m/>
    <s v="Vegetation"/>
    <m/>
    <s v="D"/>
    <m/>
    <s v="0.26-9.99"/>
    <s v="Square Feet: ; Acreage: 1"/>
    <s v="Vegetation"/>
    <s v="33.a. Veg. contact"/>
    <s v="Vegetation"/>
    <s v="All types of equipment / facility failure"/>
    <s v="Contact - Vegetation"/>
    <m/>
    <s v="Contact - Vegetation"/>
    <s v="Conductor"/>
    <s v="Line to Line"/>
    <s v="Unknown"/>
    <s v="Overhead"/>
    <x v="3"/>
    <s v="Conductor"/>
    <m/>
    <s v="103844288"/>
    <s v="     "/>
    <s v="Non-HFTD"/>
    <x v="0"/>
    <n v="105"/>
    <m/>
    <n v="40.119700000000002"/>
    <n v="-123.64400000000001"/>
    <s v="Humboldt"/>
    <s v="FORT-SEWARD-1121"/>
    <s v="192321121"/>
    <n v="12000"/>
    <s v="FORT SEWARD 11211690"/>
    <x v="1"/>
    <s v="Cal Fire"/>
    <s v="Herbaceous"/>
    <m/>
    <m/>
    <s v="No"/>
    <m/>
    <m/>
    <m/>
    <m/>
    <m/>
    <m/>
    <m/>
    <s v="N"/>
    <s v="N"/>
    <m/>
    <m/>
    <s v="     "/>
    <s v="40.11388900"/>
    <s v="-123.64750000"/>
    <s v="Aug 29 2017 11:30AM"/>
    <s v="BranchFail"/>
    <s v="A declining madrone had a green limb shear off and fall through the lines. Tree had been listed for PS&amp;R work set to begin this week. Very long canyon span that crosses a creek. The limb failure occured on the south side of the creek and an 8 acre fire ignighted on the north side of the creek. A pole needed to be replaced due to fire damage. Unknown splices as investigation happened while outage still active."/>
    <s v="MADR"/>
    <s v="80"/>
    <s v="48"/>
    <s v="38"/>
    <s v="None"/>
    <s v="Moderate"/>
    <s v="N"/>
    <s v="1"/>
    <m/>
    <s v="Hillside"/>
    <s v="B"/>
    <s v="CrossArm"/>
    <s v="BareWire"/>
    <m/>
  </r>
  <r>
    <s v="MIA201711558"/>
    <s v="     "/>
    <n v="42975"/>
    <s v="8/28"/>
    <x v="1"/>
    <n v="0.81423611111111116"/>
    <s v="35"/>
    <n v="3"/>
    <s v="8"/>
    <x v="0"/>
    <n v="42975"/>
    <n v="0.81388888888888888"/>
    <s v="2/24/21 Left VM for fire report. JZCY - Please contact Walnut Creek FD for a fire report. Found pole on fire from bad transformer. Needs new primary arm and secondary arm. Unknown fire size, who extinguished, if it burned anything else. "/>
    <s v="     "/>
    <s v="FAS"/>
    <n v="44252"/>
    <s v="Y"/>
    <x v="0"/>
    <s v="1861923"/>
    <s v="17-0073584"/>
    <m/>
    <s v="T004118360"/>
    <n v="113199969"/>
    <m/>
    <s v="     "/>
    <x v="0"/>
    <s v="PG&amp;E"/>
    <m/>
    <m/>
    <m/>
    <s v="D"/>
    <m/>
    <s v="Structure-PG&amp;E only"/>
    <m/>
    <s v="Equipment - PG&amp;E"/>
    <s v="34.o. Other"/>
    <s v="Equipment - PG&amp;E"/>
    <s v="All types of equipment / facility failure"/>
    <s v="Equipment failure - Other"/>
    <s v="Transformer"/>
    <m/>
    <m/>
    <s v="Force Out"/>
    <s v="No"/>
    <s v="Overhead"/>
    <x v="0"/>
    <m/>
    <m/>
    <s v="13532224"/>
    <s v="     "/>
    <s v="Non-HFTD"/>
    <x v="0"/>
    <m/>
    <m/>
    <n v="37.889099999999999"/>
    <n v="-122.048"/>
    <s v="Contra Costa"/>
    <s v="LAKEWOOD-2224"/>
    <m/>
    <n v="22000"/>
    <s v="LAKEWOOD 2224CB"/>
    <x v="0"/>
    <s v="Walnut Creek"/>
    <s v="Urban"/>
    <m/>
    <m/>
    <s v="No"/>
    <m/>
    <m/>
    <m/>
    <m/>
    <m/>
    <m/>
    <m/>
    <s v="N"/>
    <s v="N"/>
    <m/>
    <m/>
    <s v="     "/>
    <m/>
    <m/>
    <m/>
    <m/>
    <m/>
    <m/>
    <m/>
    <m/>
    <m/>
    <m/>
    <m/>
    <m/>
    <m/>
    <m/>
    <m/>
    <m/>
    <m/>
    <m/>
    <m/>
  </r>
  <r>
    <s v="20170304"/>
    <s v="     "/>
    <n v="42975"/>
    <s v="8/28"/>
    <x v="1"/>
    <n v="0.35833333333333334"/>
    <s v="35"/>
    <n v="3"/>
    <s v="8"/>
    <x v="0"/>
    <n v="42975"/>
    <n v="0.34305555555555556"/>
    <s v="bird caused wire down and fire called for crew at 12:50 no damage to private property just burnt dry grass"/>
    <s v="     "/>
    <m/>
    <m/>
    <s v="N"/>
    <x v="0"/>
    <s v="1861124"/>
    <s v="17-0073312"/>
    <m/>
    <m/>
    <m/>
    <m/>
    <s v="     "/>
    <x v="1"/>
    <s v="PG&amp;E"/>
    <m/>
    <s v="Vegetation"/>
    <m/>
    <s v="D"/>
    <m/>
    <s v="0.26-9.99"/>
    <s v="Square Feet: ; Acreage: "/>
    <s v="Contact - Animal - Bird"/>
    <s v="33.b. Animal contact"/>
    <s v="Contact - Bird"/>
    <s v="All types of equipment / facility failure"/>
    <s v="Contact - Animal"/>
    <m/>
    <s v="Contact - Animal"/>
    <s v="Conductor"/>
    <s v="Line to Ground"/>
    <s v="Unknown"/>
    <s v="Overhead"/>
    <x v="3"/>
    <s v="Conductor"/>
    <m/>
    <s v="100171751"/>
    <s v="     "/>
    <s v="Non-HFTD"/>
    <x v="0"/>
    <m/>
    <m/>
    <n v="35.724499999999999"/>
    <n v="-119.53400000000001"/>
    <s v="Kern"/>
    <s v="SMYRNA-1101"/>
    <s v="253551101"/>
    <n v="12000"/>
    <s v="N/A"/>
    <x v="0"/>
    <s v="Unknown"/>
    <s v="Agriculture"/>
    <m/>
    <m/>
    <s v="No"/>
    <m/>
    <m/>
    <m/>
    <m/>
    <m/>
    <m/>
    <m/>
    <s v="N"/>
    <s v="N"/>
    <m/>
    <m/>
    <s v="     "/>
    <m/>
    <m/>
    <m/>
    <m/>
    <m/>
    <m/>
    <m/>
    <m/>
    <m/>
    <m/>
    <m/>
    <m/>
    <m/>
    <m/>
    <m/>
    <m/>
    <m/>
    <m/>
    <m/>
  </r>
  <r>
    <s v="20170303"/>
    <s v="     "/>
    <n v="42975"/>
    <s v="8/28"/>
    <x v="1"/>
    <n v="0.2722222222222222"/>
    <s v="35"/>
    <n v="3"/>
    <s v="8"/>
    <x v="0"/>
    <n v="42975"/>
    <m/>
    <s v="ONE CUSTOMER OUT AT 501 RAY ST"/>
    <s v="     "/>
    <m/>
    <m/>
    <s v="N"/>
    <x v="0"/>
    <s v="1861031"/>
    <m/>
    <m/>
    <s v="T004117281"/>
    <n v="113199051"/>
    <m/>
    <s v="     "/>
    <x v="1"/>
    <s v="PG&amp;E"/>
    <m/>
    <s v="Vegetation"/>
    <m/>
    <s v="D"/>
    <m/>
    <s v="&lt;0.25"/>
    <s v="Square Feet: ; Acreage: "/>
    <s v="Equipment - PG&amp;E"/>
    <s v="34.o. Other"/>
    <s v="Equipment - PG&amp;E"/>
    <s v="All types of equipment / facility failure"/>
    <s v="Unknown"/>
    <s v="Unknown"/>
    <m/>
    <m/>
    <m/>
    <s v="Unknown"/>
    <s v="Overhead"/>
    <x v="1"/>
    <s v="Conductor"/>
    <m/>
    <s v="103139674"/>
    <s v="     "/>
    <s v="Non-HFTD"/>
    <x v="0"/>
    <m/>
    <m/>
    <n v="35.421799999999998"/>
    <n v="-119.03"/>
    <s v="Kern"/>
    <s v="KERN-OIL-1103"/>
    <s v="252721103"/>
    <m/>
    <s v="N/A"/>
    <x v="0"/>
    <s v="BCFD/KCFD 661-324-6551"/>
    <s v="Urban"/>
    <m/>
    <m/>
    <s v="No"/>
    <m/>
    <m/>
    <m/>
    <m/>
    <m/>
    <m/>
    <m/>
    <s v="N"/>
    <s v="N"/>
    <m/>
    <m/>
    <s v="     "/>
    <m/>
    <m/>
    <m/>
    <m/>
    <m/>
    <m/>
    <m/>
    <m/>
    <m/>
    <m/>
    <m/>
    <m/>
    <m/>
    <m/>
    <m/>
    <m/>
    <m/>
    <m/>
    <m/>
  </r>
  <r>
    <s v="20170307"/>
    <s v="     "/>
    <n v="42975"/>
    <s v="8/28"/>
    <x v="1"/>
    <n v="0.57986111111111116"/>
    <s v="35"/>
    <n v="3"/>
    <s v="8"/>
    <x v="0"/>
    <n v="42975"/>
    <m/>
    <s v="BURNED CONNECTOR AT SECONDARY CAUSED ARCING &amp; SMALL GRASS FIRE AT BASE OF POLE. REPLACED CONNECTORS &amp; CK VOLTAGE GOOD. FIRE BURNED APPROX. 500 SQ FT OF GRASS. MINOR DAMAGE TO WOOD FENCE POST"/>
    <s v="     "/>
    <m/>
    <m/>
    <s v="N"/>
    <x v="0"/>
    <s v="1861485"/>
    <m/>
    <m/>
    <m/>
    <m/>
    <m/>
    <s v="     "/>
    <x v="1"/>
    <s v="PG&amp;E"/>
    <m/>
    <s v="Vegetation"/>
    <m/>
    <s v="D"/>
    <m/>
    <s v="&lt;0.25"/>
    <s v="Square Feet: 500; Acreage: "/>
    <s v="Equipment - PG&amp;E"/>
    <s v="34.m. Connection device damage or failure"/>
    <s v="Equipment - PG&amp;E"/>
    <s v="All types of equipment / facility failure"/>
    <s v="Splice/Clamp/Connector"/>
    <s v="Splice/Clamp/Connector"/>
    <m/>
    <m/>
    <m/>
    <s v="None"/>
    <s v="Overhead"/>
    <x v="1"/>
    <s v="Conductor"/>
    <m/>
    <s v="102327313"/>
    <s v="     "/>
    <s v="Non-HFTD"/>
    <x v="0"/>
    <m/>
    <m/>
    <n v="37.685699999999997"/>
    <n v="-120.807"/>
    <s v="Stanislaus"/>
    <s v="COTTLE-1703"/>
    <s v="163711707"/>
    <m/>
    <s v="N/A"/>
    <x v="0"/>
    <s v="N.A."/>
    <s v="Agriculture"/>
    <m/>
    <m/>
    <s v="No"/>
    <m/>
    <m/>
    <m/>
    <m/>
    <m/>
    <m/>
    <m/>
    <s v="N"/>
    <s v="N"/>
    <m/>
    <m/>
    <s v="     "/>
    <m/>
    <m/>
    <m/>
    <m/>
    <m/>
    <m/>
    <m/>
    <m/>
    <m/>
    <m/>
    <m/>
    <m/>
    <m/>
    <m/>
    <m/>
    <m/>
    <m/>
    <m/>
    <m/>
  </r>
  <r>
    <s v="20180718"/>
    <s v="     "/>
    <n v="43340"/>
    <s v="8/28"/>
    <x v="1"/>
    <n v="0.53472222222222221"/>
    <s v="35"/>
    <n v="3"/>
    <s v="8"/>
    <x v="1"/>
    <n v="43340"/>
    <n v="0.53472222222222221"/>
    <s v="ILIS cause - &quot;Animal, Squirrel&quot;"/>
    <s v="     "/>
    <s v="FAS"/>
    <m/>
    <s v="N"/>
    <x v="0"/>
    <s v="164142"/>
    <s v="18-0074371"/>
    <m/>
    <m/>
    <m/>
    <m/>
    <s v="     "/>
    <x v="1"/>
    <s v="PG&amp;E"/>
    <m/>
    <m/>
    <m/>
    <s v="D"/>
    <m/>
    <s v="0.26-9.99"/>
    <m/>
    <s v="Contact - Animal - Other"/>
    <s v="33.b. Animal contact"/>
    <s v="Contact - Animal"/>
    <s v="Contact from object"/>
    <s v="Contact - Animal"/>
    <m/>
    <s v="Contact - Animal"/>
    <s v="Pothead"/>
    <s v="Multi-Fault"/>
    <m/>
    <s v="Overhead"/>
    <x v="3"/>
    <m/>
    <m/>
    <s v="1122/2"/>
    <s v="     "/>
    <s v="Non-HFTD"/>
    <x v="0"/>
    <n v="105"/>
    <m/>
    <n v="40.2316"/>
    <n v="-123.679"/>
    <s v="Humboldt"/>
    <s v="FORT-SEWARD-1122"/>
    <s v="192321122"/>
    <n v="11000"/>
    <s v="FORT SEWARD 1121CB"/>
    <x v="0"/>
    <m/>
    <s v="Herbaceous"/>
    <m/>
    <m/>
    <s v="No"/>
    <m/>
    <m/>
    <m/>
    <m/>
    <m/>
    <m/>
    <m/>
    <s v="N"/>
    <s v="N"/>
    <m/>
    <m/>
    <s v="     "/>
    <m/>
    <m/>
    <m/>
    <m/>
    <m/>
    <m/>
    <m/>
    <m/>
    <m/>
    <m/>
    <m/>
    <m/>
    <m/>
    <m/>
    <m/>
    <m/>
    <m/>
    <m/>
    <m/>
  </r>
  <r>
    <s v="20180720"/>
    <s v="     "/>
    <n v="43340"/>
    <s v="8/28"/>
    <x v="1"/>
    <n v="0.67638888888888893"/>
    <s v="35"/>
    <n v="3"/>
    <s v="8"/>
    <x v="1"/>
    <n v="43340"/>
    <n v="0.67638888888888893"/>
    <s v="ILIS cause - &quot;3rd Party, Vehicle&quot;"/>
    <s v="     "/>
    <s v="FAS"/>
    <m/>
    <s v="N"/>
    <x v="0"/>
    <s v="164332"/>
    <s v="18-0074611"/>
    <m/>
    <m/>
    <m/>
    <m/>
    <s v="     "/>
    <x v="1"/>
    <s v="PG&amp;E"/>
    <m/>
    <m/>
    <m/>
    <s v="D"/>
    <m/>
    <s v="&lt;0.25"/>
    <m/>
    <s v="Contact - 3rd Party"/>
    <s v="33.d. Vehicle contact"/>
    <s v="Contact - 3rd Party"/>
    <s v="Contact from object"/>
    <s v="Contact - Vehicle"/>
    <m/>
    <s v="Contact - Vehicle"/>
    <s v="Guy/Span Wire"/>
    <s v="Line to Ground,Force Out"/>
    <m/>
    <s v="Overhead"/>
    <x v="3"/>
    <m/>
    <m/>
    <s v="WIRE DOWN 1 SS OF 955"/>
    <s v="     "/>
    <s v="Non-HFTD"/>
    <x v="0"/>
    <n v="154"/>
    <m/>
    <n v="39.228400000000001"/>
    <n v="-123.2"/>
    <s v="Mendocino"/>
    <s v="CALPELLA-1101"/>
    <s v="043411101"/>
    <n v="11000"/>
    <s v="CALPELLA 1101CB"/>
    <x v="0"/>
    <m/>
    <s v="Agriculture"/>
    <m/>
    <m/>
    <s v="No"/>
    <m/>
    <m/>
    <m/>
    <m/>
    <m/>
    <m/>
    <m/>
    <s v="N"/>
    <s v="N"/>
    <m/>
    <m/>
    <s v="     "/>
    <m/>
    <m/>
    <m/>
    <m/>
    <m/>
    <m/>
    <m/>
    <m/>
    <m/>
    <m/>
    <m/>
    <m/>
    <m/>
    <m/>
    <m/>
    <m/>
    <m/>
    <m/>
    <m/>
  </r>
  <r>
    <s v="20180717"/>
    <s v="     "/>
    <n v="43340"/>
    <s v="8/28"/>
    <x v="1"/>
    <m/>
    <s v="35"/>
    <n v="3"/>
    <s v="8"/>
    <x v="1"/>
    <m/>
    <m/>
    <s v="T-men noted on fire cause - &quot;UNKNOWN. SUSPECTED HOMELESS CAMP&quot;"/>
    <s v="     "/>
    <s v="FAS"/>
    <m/>
    <s v="N"/>
    <x v="0"/>
    <s v="163644"/>
    <m/>
    <m/>
    <m/>
    <m/>
    <m/>
    <s v="     "/>
    <x v="1"/>
    <s v="PG&amp;E"/>
    <m/>
    <m/>
    <m/>
    <s v="D"/>
    <m/>
    <s v="&lt;0.25"/>
    <m/>
    <s v="Contact - 3rd Party"/>
    <s v="33.e. Other contact from object"/>
    <s v="Contact - 3rd Party"/>
    <s v="Contact from object"/>
    <s v="Contact - 3rd Party"/>
    <m/>
    <s v="Contact - 3rd Party"/>
    <s v="Pole"/>
    <m/>
    <m/>
    <m/>
    <x v="3"/>
    <m/>
    <m/>
    <m/>
    <s v="     "/>
    <s v="Non-HFTD"/>
    <x v="0"/>
    <m/>
    <m/>
    <n v="36.564500000000002"/>
    <n v="-119.60599999999999"/>
    <s v="Fresno"/>
    <s v="MC-CALL-1104"/>
    <s v="254121104"/>
    <n v="11000"/>
    <m/>
    <x v="0"/>
    <m/>
    <s v="Urban"/>
    <m/>
    <m/>
    <s v="No"/>
    <m/>
    <m/>
    <m/>
    <m/>
    <m/>
    <m/>
    <m/>
    <s v="N"/>
    <s v="N"/>
    <m/>
    <m/>
    <s v="     "/>
    <m/>
    <m/>
    <m/>
    <m/>
    <m/>
    <m/>
    <m/>
    <m/>
    <m/>
    <m/>
    <m/>
    <m/>
    <m/>
    <m/>
    <m/>
    <m/>
    <m/>
    <m/>
    <m/>
  </r>
  <r>
    <s v="MIA20182067"/>
    <s v="     "/>
    <n v="43340"/>
    <s v="8/28"/>
    <x v="1"/>
    <n v="0.36552083333333335"/>
    <s v="35"/>
    <n v="3"/>
    <s v="8"/>
    <x v="1"/>
    <n v="43340"/>
    <n v="0.36527777777777776"/>
    <s v="escalation, unsure attributable (35.31936,-119.12913)"/>
    <s v="     "/>
    <s v="FAS"/>
    <n v="44250"/>
    <s v="Y"/>
    <x v="0"/>
    <s v="163797"/>
    <s v="18-0074209"/>
    <m/>
    <s v="T004400988"/>
    <n v="114924840"/>
    <m/>
    <s v="     "/>
    <x v="1"/>
    <s v="PG&amp;E"/>
    <m/>
    <m/>
    <m/>
    <s v="D"/>
    <m/>
    <s v="Unknown"/>
    <m/>
    <s v="Unknown"/>
    <s v="40.a. Unknown"/>
    <s v="Unknown"/>
    <s v="Other"/>
    <s v="Unknown"/>
    <m/>
    <m/>
    <m/>
    <s v="Line to Line"/>
    <m/>
    <m/>
    <x v="0"/>
    <m/>
    <m/>
    <m/>
    <s v="     "/>
    <s v="Non-HFTD"/>
    <x v="0"/>
    <m/>
    <m/>
    <n v="35.319400000000002"/>
    <n v="-119.129"/>
    <s v="Kern"/>
    <s v="TEVIS-2102"/>
    <s v="255322102"/>
    <n v="21000"/>
    <s v="N/A"/>
    <x v="0"/>
    <m/>
    <s v="Urban"/>
    <m/>
    <m/>
    <s v="No"/>
    <m/>
    <m/>
    <m/>
    <m/>
    <m/>
    <m/>
    <m/>
    <s v="N"/>
    <s v="N"/>
    <m/>
    <m/>
    <s v="     "/>
    <m/>
    <m/>
    <m/>
    <m/>
    <m/>
    <m/>
    <m/>
    <m/>
    <m/>
    <m/>
    <m/>
    <m/>
    <m/>
    <m/>
    <m/>
    <m/>
    <m/>
    <m/>
    <m/>
  </r>
  <r>
    <s v="20190938"/>
    <s v="     "/>
    <n v="43705"/>
    <s v="8/28"/>
    <x v="1"/>
    <m/>
    <s v="35"/>
    <n v="3"/>
    <s v="8"/>
    <x v="3"/>
    <n v="43705"/>
    <n v="0.67777777777777781"/>
    <s v="Tree fell into line"/>
    <s v="     "/>
    <s v="FAS"/>
    <m/>
    <s v="N"/>
    <x v="0"/>
    <s v="545799"/>
    <s v="19-0093286"/>
    <m/>
    <s v="T004739289"/>
    <n v="117819225"/>
    <m/>
    <s v="     "/>
    <x v="1"/>
    <s v="PG&amp;E"/>
    <m/>
    <m/>
    <m/>
    <s v="D"/>
    <m/>
    <s v="0.26-9.99"/>
    <m/>
    <s v="Vegetation"/>
    <s v="33.a. Veg. contact"/>
    <s v="Vegetation"/>
    <s v="Contact from object"/>
    <s v="Contact - Vegetation"/>
    <m/>
    <s v="Contact - Vegetation"/>
    <s v="Conductor - Primary"/>
    <s v="Three Phase Fault"/>
    <m/>
    <s v="Overhead"/>
    <x v="3"/>
    <s v="Conductor - Primary"/>
    <m/>
    <s v="43061101"/>
    <s v="     "/>
    <s v="Non-HFTD"/>
    <x v="0"/>
    <n v="162"/>
    <m/>
    <n v="39.745699999999999"/>
    <n v="-123.20099999999999"/>
    <s v="MENDOCINO"/>
    <s v="COVELO-1101"/>
    <m/>
    <m/>
    <s v="COVELO 1101516510"/>
    <x v="0"/>
    <m/>
    <s v="Hardwood Forest"/>
    <m/>
    <m/>
    <s v="No"/>
    <m/>
    <m/>
    <m/>
    <m/>
    <m/>
    <m/>
    <m/>
    <s v="N"/>
    <s v="N"/>
    <m/>
    <m/>
    <s v="     "/>
    <s v="39.74608900"/>
    <s v="-123.20108300"/>
    <s v="Sep  4 2019 12:00AM"/>
    <s v="TrunkFail"/>
    <s v="Outage was caused by a large mature black oak breaking at about 10’ from ground level. Two large spars split from tree, one of them falling through the 12Kv lines. Tree had no visible signs of exterior defect but after tree failed you could see significant signs of internal rot. Tree may re-sprout but will no longer pose a threat to PGE facilities."/>
    <s v="OAKK"/>
    <s v="55"/>
    <s v="45"/>
    <s v="30"/>
    <s v="Slight"/>
    <s v="None"/>
    <s v="Y"/>
    <s v="1"/>
    <m/>
    <s v="Valley"/>
    <s v="D"/>
    <s v="CrossArm"/>
    <s v="BareWire"/>
    <s v="3"/>
  </r>
  <r>
    <s v="20190935"/>
    <s v="     "/>
    <n v="43705"/>
    <s v="8/28"/>
    <x v="1"/>
    <m/>
    <s v="35"/>
    <n v="3"/>
    <s v="8"/>
    <x v="3"/>
    <n v="43705"/>
    <n v="8.8888888888888892E-2"/>
    <s v="Racoon on top of LR"/>
    <s v="     "/>
    <s v="FAS"/>
    <m/>
    <s v="N"/>
    <x v="0"/>
    <s v="543142"/>
    <s v="19-0092813"/>
    <m/>
    <s v="T004738442"/>
    <n v="0"/>
    <m/>
    <s v="     "/>
    <x v="1"/>
    <s v="PG&amp;E"/>
    <m/>
    <m/>
    <m/>
    <s v="D"/>
    <m/>
    <s v="&lt;0.25"/>
    <m/>
    <s v="Contact - Animal - Other"/>
    <s v="33.b. Animal contact"/>
    <s v="Contact - Animal"/>
    <s v="Contact from object"/>
    <s v="Contact - Animal"/>
    <m/>
    <s v="Contact - Animal"/>
    <s v="Recloser"/>
    <s v="Multi-Fault"/>
    <m/>
    <s v="Overhead"/>
    <x v="3"/>
    <s v="Recloser"/>
    <m/>
    <s v="Lr3010"/>
    <s v="     "/>
    <s v="Non-HFTD"/>
    <x v="0"/>
    <m/>
    <m/>
    <n v="36.864899999999999"/>
    <n v="-119.621"/>
    <s v="FRESNO"/>
    <s v="COPPERMINE-1104"/>
    <m/>
    <m/>
    <s v="CLOVIS 110285140"/>
    <x v="0"/>
    <s v="Fresno FD"/>
    <s v="Agriculture"/>
    <m/>
    <m/>
    <s v="No"/>
    <m/>
    <m/>
    <m/>
    <m/>
    <m/>
    <m/>
    <m/>
    <s v="N"/>
    <s v="N"/>
    <m/>
    <m/>
    <s v="     "/>
    <m/>
    <m/>
    <m/>
    <m/>
    <m/>
    <m/>
    <m/>
    <m/>
    <m/>
    <m/>
    <m/>
    <m/>
    <m/>
    <m/>
    <m/>
    <m/>
    <m/>
    <m/>
    <m/>
  </r>
  <r>
    <s v="20190941"/>
    <s v="     "/>
    <n v="43705"/>
    <s v="8/28"/>
    <x v="1"/>
    <m/>
    <s v="35"/>
    <n v="3"/>
    <s v="8"/>
    <x v="3"/>
    <n v="43705"/>
    <n v="0.58958333333333335"/>
    <s v="3rd party tree cutting came into contact with lines"/>
    <s v="     "/>
    <s v="FAS"/>
    <m/>
    <s v="N"/>
    <x v="0"/>
    <s v="545484"/>
    <s v="19-0093176"/>
    <m/>
    <s v="T004739169"/>
    <n v="0"/>
    <s v="EI190828A"/>
    <s v="     "/>
    <x v="1"/>
    <s v="PG&amp;E"/>
    <m/>
    <m/>
    <m/>
    <s v="D"/>
    <m/>
    <s v="0.26-9.99"/>
    <m/>
    <s v="Contact - 3rd Party"/>
    <s v="33.e. Other contact from object"/>
    <s v="Contact - 3rd Party"/>
    <s v="Contact from object"/>
    <s v="Contact - Other"/>
    <m/>
    <s v="Contact - Other"/>
    <s v="Conductor - Primary"/>
    <s v="Line to Ground"/>
    <m/>
    <s v="Overhead"/>
    <x v="3"/>
    <s v="Conductor - Primary"/>
    <m/>
    <s v="252051113"/>
    <s v="     "/>
    <s v="Non-HFTD"/>
    <x v="0"/>
    <m/>
    <m/>
    <n v="36.781799999999997"/>
    <n v="-119.871"/>
    <s v="FRESNO"/>
    <s v="ASHLAN-AVE-1113"/>
    <m/>
    <m/>
    <s v="ASHLAN AVE 1113635386"/>
    <x v="0"/>
    <s v="Unknown"/>
    <s v="Urban"/>
    <m/>
    <m/>
    <s v="No"/>
    <m/>
    <m/>
    <m/>
    <m/>
    <m/>
    <m/>
    <m/>
    <s v="N"/>
    <s v="N"/>
    <m/>
    <m/>
    <s v="     "/>
    <s v="36.46530000"/>
    <s v="-119.52150000"/>
    <s v="Aug 29 2019 12:00AM"/>
    <s v="3rdParty"/>
    <s v="THIRD PARTY TRIMMER WAS REMOVING A LARGE TREE SND IT FELL ONTO THE PRIMARY LINES. CONFIRM LINE ON GROUND"/>
    <s v="EUCB"/>
    <s v="73"/>
    <s v="25"/>
    <s v="49"/>
    <m/>
    <m/>
    <m/>
    <m/>
    <m/>
    <m/>
    <m/>
    <s v="CrossArm"/>
    <s v="BareWire"/>
    <s v="0"/>
  </r>
  <r>
    <s v="20190940"/>
    <s v="     "/>
    <n v="43705"/>
    <s v="8/28"/>
    <x v="1"/>
    <m/>
    <s v="35"/>
    <n v="3"/>
    <s v="8"/>
    <x v="3"/>
    <n v="43705"/>
    <m/>
    <s v="Splice failure, fire &lt; 1 meter"/>
    <s v="     "/>
    <s v="FAS"/>
    <m/>
    <s v="N"/>
    <x v="0"/>
    <s v="545073"/>
    <s v="19-0093096"/>
    <m/>
    <s v="T004739063"/>
    <n v="117817973"/>
    <m/>
    <s v="     "/>
    <x v="0"/>
    <s v="PG&amp;E"/>
    <m/>
    <m/>
    <m/>
    <s v="D"/>
    <m/>
    <s v="&lt;3 meters of linear travel"/>
    <m/>
    <s v="Equipment - PG&amp;E"/>
    <s v="34.o. Other"/>
    <s v="Equipment - PG&amp;E"/>
    <m/>
    <m/>
    <s v="Transformer"/>
    <m/>
    <m/>
    <s v="Line to Ground"/>
    <m/>
    <s v="Overhead"/>
    <x v="0"/>
    <s v="Transformer"/>
    <m/>
    <s v="516860270043"/>
    <s v="     "/>
    <s v="Non-HFTD"/>
    <x v="0"/>
    <m/>
    <m/>
    <n v="35.419899999999998"/>
    <n v="-119.05500000000001"/>
    <s v="KERN"/>
    <s v="KERN-OIL-1109"/>
    <m/>
    <m/>
    <s v="KERN OIL 1109CB"/>
    <x v="0"/>
    <m/>
    <m/>
    <m/>
    <m/>
    <s v="No"/>
    <m/>
    <m/>
    <m/>
    <m/>
    <m/>
    <m/>
    <m/>
    <s v="N"/>
    <s v="N"/>
    <m/>
    <m/>
    <s v="     "/>
    <m/>
    <m/>
    <m/>
    <m/>
    <m/>
    <m/>
    <m/>
    <m/>
    <m/>
    <m/>
    <m/>
    <m/>
    <m/>
    <m/>
    <m/>
    <m/>
    <m/>
    <m/>
    <m/>
  </r>
  <r>
    <s v="20201775"/>
    <s v="     "/>
    <n v="44071"/>
    <s v="8/28"/>
    <x v="1"/>
    <n v="0.56874999999999998"/>
    <s v="35"/>
    <n v="3"/>
    <s v="8"/>
    <x v="4"/>
    <n v="44071"/>
    <n v="0.55902777777777779"/>
    <s v="While car was doing donuts in intersection car lost control struck PGE down guy shaking PGE lines causing 12kv and secondary to burn to ground IR form to follow; KRJ7- UPDATED TO ATTRIBUTABLE TO PGE AND COMPLETED REVIEW"/>
    <s v="     "/>
    <s v="FAS"/>
    <m/>
    <s v="Y"/>
    <x v="0"/>
    <s v="1037453"/>
    <s v=" 20-009114"/>
    <m/>
    <s v="T005057379"/>
    <n v="119687902"/>
    <m/>
    <s v="     "/>
    <x v="0"/>
    <s v="PG&amp;E"/>
    <m/>
    <s v="Other"/>
    <m/>
    <s v="D"/>
    <m/>
    <s v="&lt;3 meters of linear travel"/>
    <m/>
    <s v="Contact - 3rd Party"/>
    <s v="33.d. Vehicle contact"/>
    <s v="Contact - 3rd Party"/>
    <s v="Contact from object"/>
    <s v="Contact - Vehicle"/>
    <m/>
    <s v="Contact - Vehicle"/>
    <s v="Guy/Span Wire"/>
    <m/>
    <m/>
    <s v="Overhead"/>
    <x v="3"/>
    <s v="Guy/Span Wire"/>
    <m/>
    <s v="101436577"/>
    <s v="     "/>
    <s v="Non-HFTD"/>
    <x v="0"/>
    <m/>
    <m/>
    <n v="37.926099999999998"/>
    <n v="-122.371"/>
    <s v="Contra Costa"/>
    <s v="RICHMOND-R-1125"/>
    <m/>
    <n v="12000"/>
    <m/>
    <x v="0"/>
    <s v="Unknown"/>
    <s v="Urban"/>
    <m/>
    <m/>
    <s v="No"/>
    <m/>
    <m/>
    <m/>
    <m/>
    <m/>
    <m/>
    <m/>
    <s v="N"/>
    <s v="N"/>
    <m/>
    <m/>
    <s v="     "/>
    <m/>
    <m/>
    <m/>
    <m/>
    <m/>
    <m/>
    <m/>
    <m/>
    <m/>
    <m/>
    <m/>
    <m/>
    <m/>
    <m/>
    <m/>
    <m/>
    <m/>
    <m/>
    <m/>
  </r>
  <r>
    <s v="20211317"/>
    <s v="     "/>
    <n v="44436"/>
    <s v="8/28"/>
    <x v="1"/>
    <n v="0.86944444444444446"/>
    <s v="35"/>
    <n v="3"/>
    <s v="8"/>
    <x v="5"/>
    <n v="44436"/>
    <m/>
    <s v="[23709 Brandt Road, Lodi, CA 95240] Liquid fuse cutouts blew apart. The ensuing fire was 3 meters - 0.25 acres in size. No third party structures involved. This information is preliminary. OIS: 1457182; FOID: T005380804 (WLE2 - Main), T005380803 (MCF9 - Assisted); ILIS: 21-0110723; EC: 121969899 (Completed by: WPR5), 121969961; PM: 31550680; Circuit ID: 163682102, SAP Eqp ID: 102076250, 102076259; Division: Stockton; County: San Joaquin"/>
    <s v="     "/>
    <s v="FAS"/>
    <m/>
    <s v="N"/>
    <x v="0"/>
    <m/>
    <s v="21-0110723"/>
    <m/>
    <s v="T005380804, T005380803"/>
    <m/>
    <m/>
    <s v="     "/>
    <x v="1"/>
    <s v="PG&amp;E"/>
    <m/>
    <s v="Vegetation"/>
    <m/>
    <s v="D"/>
    <s v="D"/>
    <s v="&lt;0.25"/>
    <m/>
    <s v="Equipment - PG&amp;E"/>
    <s v="34.c. Fuse damage or failure"/>
    <s v="Equipment - PG&amp;E"/>
    <s v="All types of equipment / facility failure"/>
    <s v="Fuse failure - all"/>
    <s v="Fuse"/>
    <m/>
    <m/>
    <s v="Line to Line"/>
    <s v="N"/>
    <s v="Overhead"/>
    <x v="3"/>
    <s v="Fuse"/>
    <s v="Fuse, Cutouts, Cutout Arm"/>
    <m/>
    <s v="     "/>
    <s v="Non-HFTD"/>
    <x v="0"/>
    <m/>
    <m/>
    <n v="38.157400000000003"/>
    <n v="-121.023"/>
    <s v="San Joaquin"/>
    <s v="LOCKEFORD-2102"/>
    <m/>
    <n v="21000"/>
    <m/>
    <x v="0"/>
    <s v="Cal Fire"/>
    <s v="Herbaceous"/>
    <s v="Grass fuel model"/>
    <m/>
    <s v="No"/>
    <m/>
    <m/>
    <m/>
    <m/>
    <m/>
    <m/>
    <m/>
    <s v="N"/>
    <s v="N"/>
    <m/>
    <m/>
    <s v="     "/>
    <m/>
    <m/>
    <m/>
    <m/>
    <m/>
    <m/>
    <m/>
    <m/>
    <m/>
    <m/>
    <m/>
    <m/>
    <m/>
    <m/>
    <m/>
    <m/>
    <m/>
    <m/>
    <m/>
  </r>
  <r>
    <s v="20211315"/>
    <s v="     "/>
    <n v="44436"/>
    <s v="8/28"/>
    <x v="1"/>
    <n v="0.69652777777777775"/>
    <s v="35"/>
    <n v="3"/>
    <s v="8"/>
    <x v="5"/>
    <n v="44436"/>
    <m/>
    <s v="A third party vehicle made contact with a pole. ILIS states wire on ground. The ensuing fire was 3 meters - 0.25 acre in size. This information is preliminary."/>
    <s v="     "/>
    <s v="FAS"/>
    <m/>
    <s v="N"/>
    <x v="0"/>
    <m/>
    <s v="21-0110646"/>
    <m/>
    <s v="T005380632"/>
    <n v="121970000"/>
    <m/>
    <s v="     "/>
    <x v="1"/>
    <s v="PG&amp;E"/>
    <m/>
    <s v="Vegetation"/>
    <m/>
    <s v="D"/>
    <s v="D"/>
    <s v="&lt;0.25"/>
    <m/>
    <s v="Contact - 3rd Party"/>
    <s v="33.d. Vehicle contact"/>
    <s v="Contact - 3rd Party"/>
    <s v="Contact from object"/>
    <s v="Vehicle contact"/>
    <m/>
    <s v="Vehicle contact"/>
    <s v="Pole"/>
    <s v="Line to Line"/>
    <s v="Y"/>
    <s v="Overhead"/>
    <x v="3"/>
    <s v="Pole"/>
    <s v="Pole"/>
    <s v="100166921"/>
    <s v="     "/>
    <s v="Non-HFTD"/>
    <x v="0"/>
    <m/>
    <m/>
    <n v="35.225200000000001"/>
    <n v="-119.38200000000001"/>
    <s v="Kern"/>
    <s v="ELK-HILLS-1104"/>
    <m/>
    <n v="12000"/>
    <m/>
    <x v="0"/>
    <s v="Kern County FD"/>
    <s v="Desert Shrub"/>
    <s v="Grass fuel model"/>
    <m/>
    <s v="No"/>
    <m/>
    <m/>
    <m/>
    <m/>
    <m/>
    <m/>
    <m/>
    <s v="N"/>
    <s v="N"/>
    <m/>
    <m/>
    <s v="     "/>
    <m/>
    <m/>
    <m/>
    <m/>
    <m/>
    <m/>
    <m/>
    <m/>
    <m/>
    <m/>
    <m/>
    <m/>
    <m/>
    <m/>
    <m/>
    <m/>
    <m/>
    <m/>
    <m/>
  </r>
  <r>
    <s v="20211314"/>
    <s v="     "/>
    <n v="44436"/>
    <s v="8/28"/>
    <x v="1"/>
    <n v="0.47152777777777777"/>
    <s v="35"/>
    <n v="3"/>
    <s v="8"/>
    <x v="5"/>
    <n v="44436"/>
    <m/>
    <s v="Regulator failed internally, leaking oil. Insulators were flashed. The ensuing fire was limited to PG&amp;E assets. This information is preliminary."/>
    <s v="     "/>
    <s v="FAS"/>
    <m/>
    <s v="N"/>
    <x v="0"/>
    <m/>
    <s v="21-0110569"/>
    <m/>
    <s v="T005380390"/>
    <n v="121969000"/>
    <m/>
    <s v="     "/>
    <x v="0"/>
    <s v="PG&amp;E"/>
    <m/>
    <s v="Other"/>
    <s v="PG&amp;E Pole"/>
    <s v="D"/>
    <s v="D"/>
    <s v="Structure-PG&amp;E only"/>
    <s v="Fire Dept sprayed pole down at base. No damage to customer property. "/>
    <s v="Equipment - PG&amp;E"/>
    <s v="34.i._x0009_Voltage regulator / booster damage or failure"/>
    <s v="Equipment - PG&amp;E"/>
    <s v="All types of equipment / facility failure"/>
    <s v="Voltage Regulator failure"/>
    <s v="Voltage Regulator"/>
    <m/>
    <m/>
    <s v="Line to Ground"/>
    <s v="N"/>
    <s v="Overhead"/>
    <x v="3"/>
    <s v="Voltage Regulator"/>
    <s v="Regulator"/>
    <m/>
    <s v="     "/>
    <s v="Non-HFTD"/>
    <x v="0"/>
    <m/>
    <m/>
    <n v="36.744900000000001"/>
    <n v="-120.387"/>
    <s v="Fresno"/>
    <s v="MENDOTA-1102"/>
    <m/>
    <n v="12000"/>
    <m/>
    <x v="0"/>
    <s v="Fresno County Fire Dept"/>
    <s v="Agriculture"/>
    <s v="Grass fuel model"/>
    <m/>
    <s v="No"/>
    <m/>
    <m/>
    <m/>
    <m/>
    <m/>
    <m/>
    <m/>
    <s v="N"/>
    <s v="N"/>
    <m/>
    <m/>
    <s v="     "/>
    <m/>
    <m/>
    <m/>
    <m/>
    <m/>
    <m/>
    <m/>
    <m/>
    <m/>
    <m/>
    <m/>
    <m/>
    <m/>
    <m/>
    <m/>
    <m/>
    <m/>
    <m/>
    <m/>
  </r>
  <r>
    <s v="20140151"/>
    <s v="     "/>
    <n v="41880"/>
    <s v="8/29"/>
    <x v="1"/>
    <n v="0.80625000000000002"/>
    <s v="35"/>
    <n v="3"/>
    <s v="8"/>
    <x v="7"/>
    <n v="41880"/>
    <n v="0.80625000000000002"/>
    <s v="CAR REPORTED SPEEDING IN AREA THAT HIT POLE AND CAUSED WIRE DOWN, FIRES STARTED AT VARIOUS LOCATIONS"/>
    <s v="     "/>
    <m/>
    <m/>
    <s v="N"/>
    <x v="0"/>
    <s v="1074907"/>
    <s v="14-0054193"/>
    <m/>
    <m/>
    <n v="108889959"/>
    <m/>
    <s v="     "/>
    <x v="1"/>
    <s v="PG&amp;E"/>
    <m/>
    <s v="Vegetation"/>
    <m/>
    <s v="D"/>
    <m/>
    <s v="&lt;0.25"/>
    <s v="Square Feet: ; Acreage: "/>
    <s v="Contact - 3rd Party"/>
    <s v="33.d. Vehicle contact"/>
    <s v="Contact - 3rd Party"/>
    <s v="All types of equipment / facility failure"/>
    <s v="Contact - Vehicle"/>
    <m/>
    <s v="Contact - Vehicle"/>
    <s v="Pole"/>
    <s v="Line to Line"/>
    <s v=" "/>
    <s v="Overhead"/>
    <x v="3"/>
    <s v="Conductor"/>
    <m/>
    <s v="1 SP N/of 6567"/>
    <s v="     "/>
    <s v="Non-HFTD"/>
    <x v="0"/>
    <m/>
    <m/>
    <n v="37.787100000000002"/>
    <n v="-120.764"/>
    <s v="Stanislaus"/>
    <s v="COTTLE-1701"/>
    <s v="163711701"/>
    <n v="17000"/>
    <s v="PEORIA 17046090"/>
    <x v="0"/>
    <s v="Cal Fire Dept"/>
    <s v="Agriculture"/>
    <m/>
    <m/>
    <s v="No"/>
    <m/>
    <m/>
    <m/>
    <m/>
    <m/>
    <m/>
    <m/>
    <s v="N"/>
    <s v="N"/>
    <m/>
    <m/>
    <s v="     "/>
    <m/>
    <m/>
    <m/>
    <m/>
    <m/>
    <m/>
    <m/>
    <m/>
    <m/>
    <m/>
    <m/>
    <m/>
    <m/>
    <m/>
    <m/>
    <m/>
    <m/>
    <m/>
    <m/>
  </r>
  <r>
    <s v="20160261"/>
    <s v="     "/>
    <n v="42611"/>
    <s v="8/29"/>
    <x v="1"/>
    <n v="0.68402777777777779"/>
    <s v="36"/>
    <n v="3"/>
    <s v="8"/>
    <x v="6"/>
    <n v="42611"/>
    <n v="0.68402777777777779"/>
    <s v="CROP DUSTER HIT LINES BROUGHT DOWN WIRE CREW TO REPAIR"/>
    <s v="     "/>
    <m/>
    <m/>
    <s v="N"/>
    <x v="0"/>
    <s v="1533977"/>
    <s v="16-0060839"/>
    <m/>
    <m/>
    <m/>
    <m/>
    <s v="     "/>
    <x v="1"/>
    <s v="PG&amp;E"/>
    <m/>
    <s v="Vegetation"/>
    <m/>
    <s v="D"/>
    <m/>
    <s v="&lt;0.25"/>
    <s v="Square Feet: ; Acreage: "/>
    <s v="Contact - 3rd Party"/>
    <s v="33.d. Vehicle contact"/>
    <s v="Contact - 3rd Party"/>
    <s v="All types of equipment / facility failure"/>
    <s v="Contact - Vehicle"/>
    <m/>
    <s v="Contact - Vehicle"/>
    <s v="Conductor"/>
    <s v="Line to Line"/>
    <s v="Frontier"/>
    <s v="Overhead"/>
    <x v="3"/>
    <s v="Conductor"/>
    <m/>
    <s v="101583637"/>
    <s v="     "/>
    <s v="Non-HFTD"/>
    <x v="0"/>
    <m/>
    <m/>
    <n v="38.269300000000001"/>
    <n v="-121.60299999999999"/>
    <s v="Sacramento"/>
    <s v="GRAND-ISLAND-2227"/>
    <s v="62462227"/>
    <n v="21000"/>
    <s v="GRAND ISLAND 222740136"/>
    <x v="0"/>
    <s v="SAC FIRE"/>
    <s v="Agriculture"/>
    <m/>
    <m/>
    <s v="No"/>
    <m/>
    <m/>
    <m/>
    <m/>
    <m/>
    <m/>
    <m/>
    <s v="N"/>
    <s v="N"/>
    <m/>
    <m/>
    <s v="     "/>
    <m/>
    <m/>
    <m/>
    <m/>
    <m/>
    <m/>
    <m/>
    <m/>
    <m/>
    <m/>
    <m/>
    <m/>
    <m/>
    <m/>
    <m/>
    <m/>
    <m/>
    <m/>
    <m/>
  </r>
  <r>
    <s v="SAP201614137"/>
    <s v="     "/>
    <n v="42611"/>
    <s v="8/29"/>
    <x v="1"/>
    <m/>
    <s v="36"/>
    <n v="3"/>
    <s v="8"/>
    <x v="6"/>
    <n v="42609"/>
    <m/>
    <s v="pole fire due to cap bank failing; C7817"/>
    <s v="     "/>
    <s v="SAP"/>
    <n v="44580"/>
    <s v="Y"/>
    <x v="0"/>
    <s v="1533068"/>
    <s v="16-0060470"/>
    <m/>
    <s v="T003759398"/>
    <n v="111908116"/>
    <m/>
    <s v="     "/>
    <x v="0"/>
    <s v="PG&amp;E"/>
    <m/>
    <m/>
    <m/>
    <s v="D"/>
    <m/>
    <s v="Structure-PG&amp;E only"/>
    <m/>
    <s v="Equipment - PG&amp;E"/>
    <s v="34.a. Capacitor bank damage or failure"/>
    <s v="Equipment - PG&amp;E"/>
    <s v="Capacitor bank failure"/>
    <s v="Capacitor bank failure"/>
    <s v="Capacitor Bank"/>
    <m/>
    <m/>
    <s v="Force Out"/>
    <s v="No"/>
    <s v="Overhead"/>
    <x v="0"/>
    <s v="Capacitor Bank"/>
    <m/>
    <s v="103119603"/>
    <s v="     "/>
    <s v="Non-HFTD"/>
    <x v="0"/>
    <m/>
    <m/>
    <n v="36.2104"/>
    <n v="-120.005"/>
    <s v="Fresno"/>
    <s v="GATES-1110"/>
    <m/>
    <m/>
    <s v="HURON 111637370"/>
    <x v="0"/>
    <m/>
    <m/>
    <m/>
    <m/>
    <s v="No"/>
    <m/>
    <m/>
    <m/>
    <m/>
    <m/>
    <m/>
    <m/>
    <s v="N"/>
    <s v="N"/>
    <m/>
    <m/>
    <s v="     "/>
    <m/>
    <m/>
    <m/>
    <m/>
    <m/>
    <m/>
    <m/>
    <m/>
    <m/>
    <m/>
    <m/>
    <m/>
    <m/>
    <m/>
    <m/>
    <m/>
    <m/>
    <m/>
    <m/>
  </r>
  <r>
    <s v="20170314"/>
    <s v="     "/>
    <n v="42976"/>
    <s v="8/29"/>
    <x v="1"/>
    <n v="0.44444444444444442"/>
    <s v="35"/>
    <n v="3"/>
    <s v="8"/>
    <x v="0"/>
    <n v="42976"/>
    <m/>
    <s v="REPLACED N.G CONN AT TRANS,CK. POWER O.K"/>
    <s v="     "/>
    <m/>
    <m/>
    <s v="N"/>
    <x v="0"/>
    <s v="1862444"/>
    <m/>
    <m/>
    <m/>
    <m/>
    <m/>
    <s v="     "/>
    <x v="1"/>
    <s v="PG&amp;E"/>
    <m/>
    <s v="Vegetation"/>
    <m/>
    <s v="D"/>
    <m/>
    <s v="&lt;0.25"/>
    <s v="Square Feet: ; Acreage: "/>
    <s v="Equipment - PG&amp;E"/>
    <s v="34.m. Connection device damage or failure"/>
    <s v="Equipment - PG&amp;E"/>
    <s v="All types of equipment / facility failure"/>
    <s v="Splice/Clamp/Connector"/>
    <s v="Splice/Clamp/Connector"/>
    <m/>
    <m/>
    <m/>
    <s v="Unknown"/>
    <s v="Overhead"/>
    <x v="3"/>
    <s v="Conductor"/>
    <m/>
    <s v="102082031"/>
    <s v="     "/>
    <s v="Non-HFTD"/>
    <x v="0"/>
    <m/>
    <m/>
    <n v="38.206600000000002"/>
    <n v="-121.158"/>
    <s v="San Joaquin"/>
    <s v="LOCKEFORD-SUB-2102"/>
    <s v="163682102"/>
    <n v="12000"/>
    <m/>
    <x v="0"/>
    <s v="N.A."/>
    <s v="Herbaceous"/>
    <m/>
    <m/>
    <s v="No"/>
    <m/>
    <m/>
    <m/>
    <m/>
    <m/>
    <m/>
    <m/>
    <s v="N"/>
    <s v="N"/>
    <m/>
    <m/>
    <s v="     "/>
    <m/>
    <m/>
    <m/>
    <m/>
    <m/>
    <m/>
    <m/>
    <m/>
    <m/>
    <m/>
    <m/>
    <m/>
    <m/>
    <m/>
    <m/>
    <m/>
    <m/>
    <m/>
    <m/>
  </r>
  <r>
    <s v="SAP201710995"/>
    <s v="     "/>
    <n v="42976"/>
    <s v="8/29"/>
    <x v="1"/>
    <m/>
    <s v="35"/>
    <n v="3"/>
    <s v="8"/>
    <x v="0"/>
    <n v="42974"/>
    <m/>
    <s v="27398 Dodds Rd in Escalon; fire at pole; transformer blown; meter 1008821101"/>
    <s v="     "/>
    <s v="SAP"/>
    <n v="44580"/>
    <s v="Y"/>
    <x v="0"/>
    <m/>
    <s v="17-0073199"/>
    <m/>
    <s v="T004116852"/>
    <n v="113197470"/>
    <m/>
    <s v="     "/>
    <x v="0"/>
    <s v="PG&amp;E"/>
    <m/>
    <m/>
    <m/>
    <s v="D"/>
    <m/>
    <s v="Structure-PG&amp;E only"/>
    <m/>
    <s v="Equipment - PG&amp;E"/>
    <s v="34.n. Transformer damage or failure"/>
    <s v="Equipment - PG&amp;E"/>
    <s v="Transformer failure"/>
    <s v="Transformer failure"/>
    <s v="Transformer"/>
    <m/>
    <m/>
    <s v="Line to Ground"/>
    <s v="Yes"/>
    <s v="Overhead"/>
    <x v="0"/>
    <s v="Transformer"/>
    <m/>
    <s v="102319514"/>
    <s v="     "/>
    <s v="Non-HFTD"/>
    <x v="0"/>
    <m/>
    <m/>
    <n v="37.854300000000002"/>
    <n v="-120.97499999999999"/>
    <s v="San Joaquin"/>
    <s v="VALLEY-HOME-1704"/>
    <m/>
    <m/>
    <s v="VALLEY HOME 1704CB"/>
    <x v="0"/>
    <m/>
    <m/>
    <m/>
    <m/>
    <s v="No"/>
    <m/>
    <m/>
    <m/>
    <m/>
    <m/>
    <m/>
    <m/>
    <s v="N"/>
    <s v="N"/>
    <m/>
    <m/>
    <s v="     "/>
    <m/>
    <m/>
    <m/>
    <m/>
    <m/>
    <m/>
    <m/>
    <m/>
    <m/>
    <m/>
    <m/>
    <m/>
    <m/>
    <m/>
    <m/>
    <m/>
    <m/>
    <m/>
    <m/>
  </r>
  <r>
    <s v="20170313"/>
    <s v="     "/>
    <n v="42976"/>
    <s v="8/29"/>
    <x v="1"/>
    <n v="0.43541666666666667"/>
    <s v="35"/>
    <n v="3"/>
    <s v="8"/>
    <x v="0"/>
    <n v="42976"/>
    <m/>
    <s v="SQUIRREL GOT ACCROSS LA'S CAUSE FIRE AT BASE OF POLE"/>
    <s v="     "/>
    <m/>
    <m/>
    <s v="N"/>
    <x v="0"/>
    <s v="1862429"/>
    <m/>
    <m/>
    <m/>
    <m/>
    <m/>
    <s v="     "/>
    <x v="1"/>
    <s v="PG&amp;E"/>
    <m/>
    <s v="Vegetation"/>
    <m/>
    <s v="D"/>
    <m/>
    <s v="&lt;3 meters of linear travel"/>
    <s v="Square Feet: ; Acreage: "/>
    <s v="Contact - Animal - Other"/>
    <s v="33.b. Animal contact"/>
    <s v="Contact - Animal"/>
    <s v="All types of equipment / facility failure"/>
    <s v="Contact - Animal"/>
    <m/>
    <s v="Contact - Animal"/>
    <s v="Lightning Arrestor"/>
    <m/>
    <s v="PACIFIC BELL"/>
    <s v="Overhead"/>
    <x v="3"/>
    <s v="Lightning Arrestor"/>
    <m/>
    <s v="101661402"/>
    <s v="     "/>
    <s v="Non-HFTD"/>
    <x v="0"/>
    <m/>
    <m/>
    <n v="38.368699999999997"/>
    <n v="-122.001"/>
    <s v="Solano"/>
    <s v="VACAVILLE-1111"/>
    <s v="63601111"/>
    <n v="12000"/>
    <m/>
    <x v="0"/>
    <s v="Unknown"/>
    <s v="Urban"/>
    <m/>
    <m/>
    <s v="No"/>
    <m/>
    <m/>
    <m/>
    <m/>
    <m/>
    <m/>
    <m/>
    <s v="N"/>
    <s v="N"/>
    <m/>
    <m/>
    <s v="     "/>
    <m/>
    <m/>
    <m/>
    <m/>
    <m/>
    <m/>
    <m/>
    <m/>
    <m/>
    <m/>
    <m/>
    <m/>
    <m/>
    <m/>
    <m/>
    <m/>
    <m/>
    <m/>
    <m/>
  </r>
  <r>
    <s v="20170312"/>
    <s v="     "/>
    <n v="42976"/>
    <s v="8/29"/>
    <x v="1"/>
    <n v="0.25555555555555554"/>
    <s v="35"/>
    <n v="3"/>
    <s v="8"/>
    <x v="0"/>
    <n v="42976"/>
    <n v="0.25555555555555554"/>
    <s v="DEIGNAN REPORTS THERE WAS A SMALL GRASS FIRE AT BASE OF POLE WHERE WIRE WENT DOWN.  APPROX 200 SQUARE FT"/>
    <s v="     "/>
    <m/>
    <m/>
    <s v="N"/>
    <x v="0"/>
    <s v="1862271"/>
    <s v="17-0073687"/>
    <m/>
    <m/>
    <n v="113200762"/>
    <m/>
    <s v="     "/>
    <x v="1"/>
    <s v="PG&amp;E"/>
    <m/>
    <s v="Vegetation"/>
    <m/>
    <s v="D"/>
    <m/>
    <s v="&lt;0.25"/>
    <s v="Square Feet: 200; Acreage: "/>
    <s v="Contact - 3rd Party"/>
    <s v="33.d. Vehicle contact"/>
    <s v="Contact - 3rd Party"/>
    <s v="All types of equipment / facility failure"/>
    <s v="Contact - Vehicle"/>
    <m/>
    <s v="Contact - Vehicle"/>
    <s v="Pole"/>
    <s v="Three Phase Fault,Line to Ground"/>
    <s v="Unknown"/>
    <s v="Overhead"/>
    <x v="3"/>
    <s v="Conductor"/>
    <m/>
    <s v="101998998"/>
    <s v="     "/>
    <s v="Non-HFTD"/>
    <x v="0"/>
    <m/>
    <m/>
    <n v="38.236499999999999"/>
    <n v="-122.461"/>
    <s v="Sonoma"/>
    <s v="SONOMA-1107"/>
    <s v="42721107"/>
    <n v="12000"/>
    <s v="SONOMA 1107126"/>
    <x v="0"/>
    <s v="Unknown"/>
    <s v="Urban"/>
    <m/>
    <m/>
    <s v="No"/>
    <m/>
    <m/>
    <m/>
    <m/>
    <m/>
    <m/>
    <m/>
    <s v="N"/>
    <s v="N"/>
    <m/>
    <m/>
    <s v="     "/>
    <m/>
    <m/>
    <m/>
    <m/>
    <m/>
    <m/>
    <m/>
    <m/>
    <m/>
    <m/>
    <m/>
    <m/>
    <m/>
    <m/>
    <m/>
    <m/>
    <m/>
    <m/>
    <m/>
  </r>
  <r>
    <s v="MIA20182426"/>
    <s v="     "/>
    <n v="43341"/>
    <s v="8/29"/>
    <x v="1"/>
    <n v="0.51901620370370372"/>
    <s v="35"/>
    <n v="3"/>
    <s v="8"/>
    <x v="1"/>
    <n v="43341"/>
    <n v="0.51875000000000004"/>
    <s v="PGE Attributed fire, 9669 # 2 fuse blew, but door didn't open, stayed closed. Burned over and melted"/>
    <s v="     "/>
    <s v="FAS"/>
    <n v="44252"/>
    <s v="Y"/>
    <x v="0"/>
    <m/>
    <s v="N/A"/>
    <m/>
    <s v="T004402157"/>
    <m/>
    <m/>
    <s v="     "/>
    <x v="0"/>
    <s v="PG&amp;E"/>
    <m/>
    <m/>
    <m/>
    <s v="D"/>
    <m/>
    <s v="Structure-PG&amp;E only"/>
    <m/>
    <s v="Equipment - PG&amp;E"/>
    <s v="34.c. Fuse damage or failure"/>
    <s v="Equipment - PG&amp;E"/>
    <s v="All types of equipment / facility failure"/>
    <s v="Fuse failure - all"/>
    <s v="Fuse"/>
    <m/>
    <m/>
    <m/>
    <s v="Yes"/>
    <s v="Overhead"/>
    <x v="0"/>
    <m/>
    <m/>
    <s v="12091112"/>
    <s v="     "/>
    <s v="Non-HFTD"/>
    <x v="0"/>
    <m/>
    <m/>
    <n v="37.7667"/>
    <n v="-122.221"/>
    <s v="Alameda"/>
    <s v="OAKLAND-J-1112"/>
    <m/>
    <n v="11000"/>
    <m/>
    <x v="0"/>
    <s v="SE"/>
    <s v="Urban"/>
    <m/>
    <m/>
    <s v="No"/>
    <m/>
    <m/>
    <m/>
    <m/>
    <m/>
    <m/>
    <m/>
    <s v="N"/>
    <s v="N"/>
    <m/>
    <m/>
    <s v="     "/>
    <m/>
    <m/>
    <m/>
    <m/>
    <m/>
    <m/>
    <m/>
    <m/>
    <m/>
    <m/>
    <m/>
    <m/>
    <m/>
    <m/>
    <m/>
    <m/>
    <m/>
    <m/>
    <m/>
  </r>
  <r>
    <s v="20180723"/>
    <s v="     "/>
    <n v="43341"/>
    <s v="8/29"/>
    <x v="1"/>
    <m/>
    <s v="35"/>
    <n v="3"/>
    <s v="8"/>
    <x v="1"/>
    <m/>
    <m/>
    <m/>
    <s v="     "/>
    <s v="FAS"/>
    <m/>
    <s v="N"/>
    <x v="0"/>
    <m/>
    <m/>
    <m/>
    <m/>
    <m/>
    <m/>
    <s v="     "/>
    <x v="0"/>
    <s v="PG&amp;E"/>
    <m/>
    <m/>
    <m/>
    <s v="D"/>
    <m/>
    <s v="Structure-PG&amp;E only"/>
    <m/>
    <s v="Equipment - PG&amp;E"/>
    <s v="34.o. Other"/>
    <s v="Equipment - PG&amp;E"/>
    <s v="All types of equipment / facility failure"/>
    <s v="Other"/>
    <s v="Fuse"/>
    <m/>
    <m/>
    <m/>
    <m/>
    <m/>
    <x v="3"/>
    <s v="Fuse"/>
    <m/>
    <m/>
    <s v="     "/>
    <s v="Non-HFTD"/>
    <x v="0"/>
    <m/>
    <m/>
    <n v="36.615200000000002"/>
    <n v="-121.845"/>
    <s v="Monterey"/>
    <s v="DEL-MONTE-2102"/>
    <s v="182222102"/>
    <n v="21000"/>
    <m/>
    <x v="0"/>
    <m/>
    <s v="Urban"/>
    <m/>
    <m/>
    <s v="No"/>
    <m/>
    <m/>
    <m/>
    <m/>
    <m/>
    <m/>
    <m/>
    <s v="N"/>
    <s v="N"/>
    <m/>
    <m/>
    <s v="     "/>
    <m/>
    <m/>
    <m/>
    <m/>
    <m/>
    <m/>
    <m/>
    <m/>
    <m/>
    <m/>
    <m/>
    <m/>
    <m/>
    <m/>
    <m/>
    <m/>
    <m/>
    <m/>
    <m/>
  </r>
  <r>
    <s v="20180721"/>
    <s v="     "/>
    <n v="43341"/>
    <s v="8/29"/>
    <x v="1"/>
    <m/>
    <s v="35"/>
    <n v="3"/>
    <s v="8"/>
    <x v="1"/>
    <m/>
    <m/>
    <s v="T-men noted &quot;bushing cover caught fire&quot;"/>
    <s v="     "/>
    <s v="FAS"/>
    <m/>
    <s v="N"/>
    <x v="0"/>
    <s v="164520"/>
    <m/>
    <m/>
    <m/>
    <m/>
    <m/>
    <s v="     "/>
    <x v="0"/>
    <s v="PG&amp;E"/>
    <m/>
    <m/>
    <m/>
    <s v="D"/>
    <m/>
    <s v="Structure-PG&amp;E only"/>
    <m/>
    <s v="Equipment - PG&amp;E"/>
    <s v="34.n. Transformer damage or failure"/>
    <s v="Equipment - PG&amp;E"/>
    <s v="All types of equipment / facility failure"/>
    <s v="Transformer"/>
    <s v="Transformer"/>
    <m/>
    <m/>
    <m/>
    <m/>
    <m/>
    <x v="3"/>
    <s v="Transformer"/>
    <m/>
    <m/>
    <s v="     "/>
    <s v="Non-HFTD"/>
    <x v="0"/>
    <n v="512"/>
    <m/>
    <n v="34.769199999999998"/>
    <n v="-120.11799999999999"/>
    <s v="Santa Barbara"/>
    <s v="ZACA-1101"/>
    <s v="182681101"/>
    <n v="11000"/>
    <m/>
    <x v="0"/>
    <m/>
    <s v="Rural"/>
    <m/>
    <m/>
    <s v="No"/>
    <m/>
    <m/>
    <m/>
    <m/>
    <m/>
    <m/>
    <m/>
    <s v="N"/>
    <s v="N"/>
    <m/>
    <m/>
    <s v="     "/>
    <m/>
    <m/>
    <m/>
    <m/>
    <m/>
    <m/>
    <m/>
    <m/>
    <m/>
    <m/>
    <m/>
    <m/>
    <m/>
    <m/>
    <m/>
    <m/>
    <m/>
    <m/>
    <m/>
  </r>
  <r>
    <s v="20201774"/>
    <s v="     "/>
    <n v="44072"/>
    <s v="8/29"/>
    <x v="1"/>
    <n v="0.81736111111111109"/>
    <s v="35"/>
    <n v="3"/>
    <s v="8"/>
    <x v="4"/>
    <m/>
    <m/>
    <s v="arching wire and burnt connector , asked T-Man if there was a fire"/>
    <s v="     "/>
    <s v="FAS"/>
    <m/>
    <s v="Y"/>
    <x v="0"/>
    <s v="1040820"/>
    <m/>
    <m/>
    <s v="T005058040"/>
    <m/>
    <m/>
    <s v="     "/>
    <x v="0"/>
    <s v="PG&amp;E"/>
    <m/>
    <m/>
    <m/>
    <s v="D"/>
    <m/>
    <s v="Unknown"/>
    <m/>
    <s v="Equipment - PG&amp;E"/>
    <s v="34.m. Connection device damage or failure"/>
    <s v="Equipment - PG&amp;E"/>
    <s v="All types of equipment / facility failure"/>
    <s v="Splice/Clamp/Connector"/>
    <s v="Conductor - Open Wire Secondary"/>
    <m/>
    <m/>
    <m/>
    <m/>
    <s v="Overhead"/>
    <x v="1"/>
    <s v="Conductor - Open Wire Secondary"/>
    <m/>
    <s v="62831104"/>
    <s v="     "/>
    <s v="Non-HFTD"/>
    <x v="0"/>
    <m/>
    <m/>
    <n v="39.3688"/>
    <n v="-122.015"/>
    <s v="Colusa"/>
    <s v="RICE-1104"/>
    <m/>
    <n v="750"/>
    <s v="N/A"/>
    <x v="0"/>
    <s v="Unknown"/>
    <s v="Agriculture"/>
    <m/>
    <m/>
    <s v="No"/>
    <m/>
    <m/>
    <m/>
    <m/>
    <m/>
    <m/>
    <m/>
    <s v="N"/>
    <s v="N"/>
    <m/>
    <m/>
    <s v="     "/>
    <m/>
    <m/>
    <m/>
    <m/>
    <m/>
    <m/>
    <m/>
    <m/>
    <m/>
    <m/>
    <m/>
    <m/>
    <m/>
    <m/>
    <m/>
    <m/>
    <m/>
    <m/>
    <m/>
  </r>
  <r>
    <s v="20211328"/>
    <s v="     "/>
    <n v="44437"/>
    <s v="8/29"/>
    <x v="1"/>
    <n v="0.85555555555555551"/>
    <s v="36"/>
    <n v="3"/>
    <s v="8"/>
    <x v="5"/>
    <n v="44437"/>
    <m/>
    <s v="A tree branch fell into overhead conductors resulting in a less than one meter fire. The tree branch was removed from lines and power was restored. This incident was not in or near a burn scar area. This information is preliminary."/>
    <s v="     "/>
    <s v="FAS"/>
    <m/>
    <s v="N"/>
    <x v="0"/>
    <m/>
    <s v="21-0110825.2(2 outages)"/>
    <m/>
    <s v="T005381481, T005381419, T005381428"/>
    <m/>
    <m/>
    <s v="     "/>
    <x v="0"/>
    <s v="PG&amp;E"/>
    <m/>
    <s v="Vegetation"/>
    <s v="CONDUCTOR"/>
    <s v="D"/>
    <s v="D"/>
    <s v="&lt;3 meters of linear travel"/>
    <s v="BRANCH FELL ON LINE"/>
    <s v="Vegetation"/>
    <s v="33.a. Veg. contact"/>
    <s v="Vegetation"/>
    <s v="Contact from object"/>
    <s v="Veg. contact"/>
    <m/>
    <s v="Veg. contact"/>
    <s v="Conductor - Primary"/>
    <s v="Force Out"/>
    <m/>
    <s v="Overhead"/>
    <x v="3"/>
    <s v="Conductor - Primary"/>
    <m/>
    <m/>
    <s v="     "/>
    <s v="Non-HFTD"/>
    <x v="0"/>
    <m/>
    <m/>
    <n v="38.929699999999997"/>
    <n v="-121.21299999999999"/>
    <s v="Placer"/>
    <s v="PENRYN-1105"/>
    <m/>
    <n v="12000"/>
    <m/>
    <x v="0"/>
    <s v="Cal Fire"/>
    <s v="Urban"/>
    <s v="Timber fuel model"/>
    <s v="heavy tree vegetation"/>
    <s v="No"/>
    <m/>
    <m/>
    <m/>
    <m/>
    <m/>
    <s v="WISE"/>
    <m/>
    <s v="N"/>
    <s v="N"/>
    <m/>
    <m/>
    <s v="     "/>
    <m/>
    <m/>
    <m/>
    <m/>
    <m/>
    <m/>
    <m/>
    <m/>
    <m/>
    <m/>
    <m/>
    <m/>
    <m/>
    <m/>
    <m/>
    <m/>
    <m/>
    <m/>
    <m/>
  </r>
  <r>
    <s v="20211327"/>
    <s v="     "/>
    <n v="44437"/>
    <s v="8/29"/>
    <x v="1"/>
    <n v="0.7270833333333333"/>
    <s v="36"/>
    <n v="3"/>
    <s v="8"/>
    <x v="5"/>
    <n v="44437"/>
    <m/>
    <s v="[6382 Phillip Road, Roseville, CA 95747] Bird contact with overhead equipment. Troubleman found two burnt pigeons under overhead conductors. The ensuing fire was 3 meter - 0.25 acre in size. This information is preliminary. OIS: TR8370603; FOID: T005381444 (RARO), T005381352 (RARO-Cxl); Circuit ID: 152442110, SAP Eqp ID: 100101453; County: Placer; Division: Sierra; Bird Incident Report Form: 6HB0829211200"/>
    <s v="     "/>
    <s v="FAS"/>
    <m/>
    <s v="N"/>
    <x v="0"/>
    <m/>
    <m/>
    <m/>
    <s v="T005381444, T005381352"/>
    <m/>
    <m/>
    <s v="     "/>
    <x v="1"/>
    <s v="PG&amp;E"/>
    <m/>
    <s v="Other"/>
    <s v="Bird/Equipment"/>
    <s v="D"/>
    <s v="D"/>
    <s v="&lt;0.25"/>
    <m/>
    <s v="Contact - Animal - Bird"/>
    <s v="33.b. Animal contact"/>
    <s v="Contact - Bird"/>
    <s v="Contact from object"/>
    <s v="Animal contact"/>
    <m/>
    <s v="Animal contact"/>
    <s v="Conductor - Primary"/>
    <m/>
    <s v="N"/>
    <s v="Overhead"/>
    <x v="3"/>
    <s v="Conductor - Primary"/>
    <s v="Pole, Conductor"/>
    <s v="100101453"/>
    <s v="     "/>
    <s v="Non-HFTD"/>
    <x v="0"/>
    <m/>
    <m/>
    <n v="38.802900000000001"/>
    <n v="-121.39400000000001"/>
    <s v="Placer"/>
    <s v="PLEASANT-GROVE-2110"/>
    <m/>
    <n v="12000"/>
    <m/>
    <x v="0"/>
    <s v="Roseville FD"/>
    <s v="Agriculture"/>
    <s v="Grass fuel model"/>
    <m/>
    <s v="No"/>
    <m/>
    <m/>
    <m/>
    <m/>
    <m/>
    <m/>
    <m/>
    <s v="N"/>
    <s v="N"/>
    <m/>
    <m/>
    <s v="     "/>
    <m/>
    <m/>
    <m/>
    <m/>
    <m/>
    <m/>
    <m/>
    <m/>
    <m/>
    <m/>
    <m/>
    <m/>
    <m/>
    <m/>
    <m/>
    <m/>
    <m/>
    <m/>
    <m/>
  </r>
  <r>
    <s v="20211318"/>
    <s v="     "/>
    <n v="44437"/>
    <s v="8/29"/>
    <x v="1"/>
    <n v="0.21111111111111111"/>
    <s v="36"/>
    <n v="3"/>
    <s v="8"/>
    <x v="5"/>
    <n v="44437"/>
    <m/>
    <s v="Mylar balloons caused fire and outage. ILIS states that 1 of 3 fuses were blown. Crew needed to replace pole that was burnt. The ensuing fire was 0.25 - 10 acres in size. This information is preliminary. "/>
    <s v="     "/>
    <s v="FAS"/>
    <m/>
    <s v="N"/>
    <x v="0"/>
    <m/>
    <s v="21-0110740"/>
    <m/>
    <s v="T005380951"/>
    <n v="121970000"/>
    <m/>
    <s v="     "/>
    <x v="1"/>
    <s v="PG&amp;E"/>
    <m/>
    <s v="Other"/>
    <s v="Balloon"/>
    <s v="D"/>
    <s v="D"/>
    <s v="0.26-9.99"/>
    <m/>
    <s v="Contact - 3rd Party"/>
    <s v="33.c. Balloon contact"/>
    <s v="Contact - 3rd Party"/>
    <s v="Contact from object"/>
    <s v="Balloon contact"/>
    <m/>
    <s v="Balloon contact"/>
    <s v="Conductor - Primary"/>
    <s v="Line to Line"/>
    <s v="Y"/>
    <s v="Overhead"/>
    <x v="3"/>
    <s v="Conductor - Primary"/>
    <s v="Pole"/>
    <s v="101612664"/>
    <s v="     "/>
    <s v="Non-HFTD"/>
    <x v="0"/>
    <m/>
    <m/>
    <n v="39.284999999999997"/>
    <n v="-122.116"/>
    <s v="Colusa"/>
    <s v="MAXWELL-1106"/>
    <m/>
    <n v="12000"/>
    <m/>
    <x v="0"/>
    <s v="Maxwell FD"/>
    <s v="Wetland"/>
    <s v="Grass fuel model"/>
    <m/>
    <s v="No"/>
    <m/>
    <m/>
    <m/>
    <m/>
    <m/>
    <m/>
    <m/>
    <s v="N"/>
    <s v="N"/>
    <m/>
    <m/>
    <s v="     "/>
    <m/>
    <m/>
    <m/>
    <m/>
    <m/>
    <m/>
    <m/>
    <m/>
    <m/>
    <m/>
    <m/>
    <m/>
    <m/>
    <m/>
    <m/>
    <m/>
    <m/>
    <m/>
    <m/>
  </r>
  <r>
    <s v="20140117"/>
    <s v="     "/>
    <n v="41854"/>
    <s v="8/3"/>
    <x v="1"/>
    <n v="0.6743055555555556"/>
    <s v="32"/>
    <n v="3"/>
    <s v="8"/>
    <x v="7"/>
    <n v="41854"/>
    <n v="0.6743055555555556"/>
    <s v="TREE THRU LINE, WIRE DOWN"/>
    <s v="     "/>
    <m/>
    <m/>
    <s v="N"/>
    <x v="0"/>
    <s v="1060390"/>
    <s v="14-0048828"/>
    <m/>
    <m/>
    <n v="108842538"/>
    <m/>
    <s v="     "/>
    <x v="1"/>
    <s v="PG&amp;E"/>
    <m/>
    <s v="Vegetation"/>
    <m/>
    <s v="D"/>
    <m/>
    <s v="&lt;0.25"/>
    <s v="Square Feet: 20 feet by 20 feet; Acreage: 0.03"/>
    <s v="Vegetation"/>
    <s v="33.a. Veg. contact"/>
    <s v="Vegetation"/>
    <s v="All types of equipment / facility failure"/>
    <s v="Contact - Vegetation"/>
    <m/>
    <s v="Contact - Vegetation"/>
    <s v="Conductor"/>
    <s v="Line to Line"/>
    <s v="  "/>
    <s v="Overhead"/>
    <x v="3"/>
    <s v="Conductor"/>
    <m/>
    <s v="MTR 1007460127"/>
    <s v="     "/>
    <s v="Non-HFTD"/>
    <x v="0"/>
    <m/>
    <m/>
    <n v="39.644399999999997"/>
    <n v="-121.788"/>
    <s v="Butte"/>
    <s v="BUTTE-1104"/>
    <s v="103081104"/>
    <n v="12000"/>
    <s v="BUTTE 11042058"/>
    <x v="0"/>
    <m/>
    <s v="Agriculture"/>
    <m/>
    <m/>
    <s v="No"/>
    <m/>
    <m/>
    <m/>
    <m/>
    <m/>
    <m/>
    <m/>
    <s v="N"/>
    <s v="N"/>
    <m/>
    <m/>
    <s v="     "/>
    <s v="39.64437500"/>
    <s v="-121.78803300"/>
    <s v="Aug  4 2014 12:00AM"/>
    <s v="BranchFail"/>
    <s v="GREEN TREE HAD LIMB BREAK OUT OF CANOPY.  NO VISIBLE DEFECTS ON INTERIOR OR OUTSIDE OF FAILED LIMB.  POSSIBLY DUE TO SUDDEN LIMB DROP (SLD), LIMB SIZE: 6IN DIAMETER X 14FT WIDE X 14FT LONG.  SAME TREE CAUSED OUTAGE 14-0048519 ON 8/1/14."/>
    <s v="OAKV"/>
    <s v="110"/>
    <s v="54"/>
    <s v="10"/>
    <s v="Moderate"/>
    <s v="Moderate"/>
    <s v="N"/>
    <s v="1"/>
    <m/>
    <s v="Valley"/>
    <s v="D"/>
    <s v="CrossArm"/>
    <s v="BareWire"/>
    <s v="3"/>
  </r>
  <r>
    <s v="20160214"/>
    <s v="     "/>
    <n v="42585"/>
    <s v="8/3"/>
    <x v="1"/>
    <n v="0.82013888888888886"/>
    <s v="32"/>
    <n v="3"/>
    <s v="8"/>
    <x v="6"/>
    <n v="42584"/>
    <n v="0.82013888888888886"/>
    <s v="SMALL FIRE AT 20785 2ND ST, TREE FELL AND BROKE POLE AND PRIMARY LINES"/>
    <s v="     "/>
    <m/>
    <m/>
    <s v="N"/>
    <x v="0"/>
    <s v="1520624"/>
    <s v="16-0054583"/>
    <m/>
    <m/>
    <m/>
    <m/>
    <s v="     "/>
    <x v="1"/>
    <s v="PG&amp;E"/>
    <m/>
    <s v="Building"/>
    <m/>
    <s v="D"/>
    <m/>
    <s v="Structure-only"/>
    <s v="Square Feet: ; Acreage: "/>
    <s v="Vegetation"/>
    <s v="33.a. Veg. contact"/>
    <s v="Vegetation"/>
    <s v="All types of equipment / facility failure"/>
    <s v="Contact - Vegetation"/>
    <m/>
    <s v="Contact - Vegetation"/>
    <s v="Conductor"/>
    <s v="Line to Line"/>
    <s v="PACIFIC BELL"/>
    <s v="Overhead"/>
    <x v="3"/>
    <s v="Conductor"/>
    <m/>
    <s v="101492556"/>
    <s v="     "/>
    <s v="Non-HFTD"/>
    <x v="0"/>
    <n v="246"/>
    <m/>
    <n v="40.386800000000001"/>
    <n v="-122.282"/>
    <s v="Shasta"/>
    <s v="COTTONWOOD-1101"/>
    <s v="102931101"/>
    <n v="12000"/>
    <s v="COTTONWOOD 1101CB"/>
    <x v="0"/>
    <s v="COTTONWOOD FIRE DEPT"/>
    <s v="Urban"/>
    <m/>
    <m/>
    <s v="No"/>
    <m/>
    <m/>
    <m/>
    <m/>
    <m/>
    <m/>
    <m/>
    <s v="N"/>
    <s v="N"/>
    <m/>
    <m/>
    <s v="     "/>
    <m/>
    <m/>
    <s v="Aug  4 2016 12:00AM"/>
    <s v="BranchFail"/>
    <s v="Mature Live Oak branch failed at union four feet from base, causing domino effect resulting in three additional large branches to fail into lines from tree #2. Tree #1 main contributing factor, failed at weak attachment. Moderate to severe signs of internal decay were present. No external signs of decay are visually present at time of outage investigation. Tree canopy weighted heavy on line side."/>
    <s v="OAKL"/>
    <s v="50"/>
    <s v="38"/>
    <s v="15"/>
    <s v="Slight"/>
    <s v="Moderate"/>
    <s v="N"/>
    <s v="1"/>
    <m/>
    <s v="Valley"/>
    <s v="D"/>
    <s v="CrossArm"/>
    <s v="BareWire"/>
    <s v="2"/>
  </r>
  <r>
    <s v="SAP201614315"/>
    <s v="     "/>
    <n v="42585"/>
    <s v="8/3"/>
    <x v="1"/>
    <m/>
    <s v="32"/>
    <n v="3"/>
    <s v="8"/>
    <x v="6"/>
    <n v="42583"/>
    <m/>
    <s v="Riser replaced due to bird contact and catching fire"/>
    <s v="     "/>
    <s v="SAP"/>
    <n v="44580"/>
    <s v="Y"/>
    <x v="0"/>
    <s v="1519852"/>
    <s v="16-0054171"/>
    <m/>
    <s v="T003743662"/>
    <n v="111837636"/>
    <m/>
    <s v="     "/>
    <x v="1"/>
    <s v="PG&amp;E"/>
    <m/>
    <m/>
    <m/>
    <s v="D"/>
    <m/>
    <s v="&lt;3 meters of linear travel"/>
    <m/>
    <s v="Contact - Animal - Bird"/>
    <s v="33.b. Animal contact"/>
    <s v="Contact - Bird"/>
    <s v="Animal contact"/>
    <s v="Animal contact"/>
    <m/>
    <s v="Animal contact"/>
    <s v="Riser"/>
    <s v="Multi-Fault"/>
    <s v="Yes"/>
    <s v="Underground"/>
    <x v="0"/>
    <s v="Riser"/>
    <m/>
    <s v="102017351"/>
    <s v="     "/>
    <s v="Non-HFTD"/>
    <x v="0"/>
    <m/>
    <m/>
    <n v="38.458500000000001"/>
    <n v="-122.634"/>
    <s v="Sonoma"/>
    <s v="RINCON-1101"/>
    <m/>
    <m/>
    <s v="RINCON 1101578"/>
    <x v="0"/>
    <s v="Santa Rosa FD"/>
    <m/>
    <m/>
    <m/>
    <s v="No"/>
    <m/>
    <m/>
    <m/>
    <m/>
    <m/>
    <m/>
    <m/>
    <s v="N"/>
    <s v="N"/>
    <m/>
    <m/>
    <s v="     "/>
    <m/>
    <m/>
    <m/>
    <m/>
    <m/>
    <m/>
    <m/>
    <m/>
    <m/>
    <m/>
    <m/>
    <m/>
    <m/>
    <m/>
    <m/>
    <m/>
    <m/>
    <m/>
    <m/>
  </r>
  <r>
    <s v="SAP201614301"/>
    <s v="     "/>
    <n v="42585"/>
    <s v="8/3"/>
    <x v="1"/>
    <m/>
    <s v="32"/>
    <n v="3"/>
    <s v="8"/>
    <x v="6"/>
    <n v="42583"/>
    <m/>
    <s v="pole fire; failed line recloser"/>
    <s v="     "/>
    <s v="SAP"/>
    <n v="44580"/>
    <s v="Y"/>
    <x v="0"/>
    <s v="1519554"/>
    <s v="16-0054002"/>
    <m/>
    <s v="T003743282"/>
    <n v="111835422"/>
    <m/>
    <s v="     "/>
    <x v="0"/>
    <s v="PG&amp;E"/>
    <m/>
    <m/>
    <m/>
    <s v="D"/>
    <m/>
    <s v="Structure-PG&amp;E only"/>
    <m/>
    <s v="Equipment - PG&amp;E"/>
    <s v="34.j. Recloser damage or failure"/>
    <s v="Equipment - PG&amp;E"/>
    <s v="Recloser failure"/>
    <s v="Recloser failure"/>
    <s v="Pole"/>
    <m/>
    <m/>
    <s v="Force Out"/>
    <s v="No"/>
    <s v="Overhead"/>
    <x v="0"/>
    <s v="Pole"/>
    <m/>
    <s v="101911349"/>
    <s v="     "/>
    <s v="Non-HFTD"/>
    <x v="0"/>
    <m/>
    <m/>
    <n v="35.097200000000001"/>
    <n v="-120.607"/>
    <s v="San Luis Obispo"/>
    <s v="OCEANO-1106"/>
    <m/>
    <m/>
    <s v="OCEANO 1106V28"/>
    <x v="0"/>
    <m/>
    <m/>
    <m/>
    <m/>
    <s v="No"/>
    <m/>
    <m/>
    <m/>
    <m/>
    <m/>
    <m/>
    <m/>
    <s v="N"/>
    <s v="N"/>
    <m/>
    <m/>
    <s v="     "/>
    <m/>
    <m/>
    <m/>
    <m/>
    <m/>
    <m/>
    <m/>
    <m/>
    <m/>
    <m/>
    <m/>
    <m/>
    <m/>
    <m/>
    <m/>
    <m/>
    <m/>
    <m/>
    <m/>
  </r>
  <r>
    <s v="20170262"/>
    <s v="     "/>
    <n v="42950"/>
    <s v="8/3"/>
    <x v="1"/>
    <n v="0.46944444444444444"/>
    <s v="31"/>
    <n v="3"/>
    <s v="8"/>
    <x v="0"/>
    <n v="42950"/>
    <n v="0.46944444444444444"/>
    <s v="TRAILER HIT POLE KNOCKING POLE OVER CAUSING CONDUCTOR TO FALL TO GROUND"/>
    <s v="     "/>
    <m/>
    <m/>
    <s v="N"/>
    <x v="0"/>
    <s v="1845561"/>
    <s v="17-0067691"/>
    <m/>
    <m/>
    <m/>
    <m/>
    <s v="     "/>
    <x v="1"/>
    <s v="PG&amp;E"/>
    <m/>
    <s v="Vegetation"/>
    <s v=" "/>
    <s v="D"/>
    <m/>
    <s v="0.26-9.99"/>
    <s v="Square Feet: ; Acreage: 5"/>
    <s v="Contact - 3rd Party"/>
    <s v="33.d. Vehicle contact"/>
    <s v="Contact - 3rd Party"/>
    <s v="All types of equipment / facility failure"/>
    <s v="Contact - Vehicle"/>
    <m/>
    <s v="Contact - Vehicle"/>
    <s v="Pole"/>
    <s v="Line to Ground"/>
    <s v="Unknown"/>
    <s v="Overhead"/>
    <x v="3"/>
    <s v="Conductor"/>
    <m/>
    <s v="102227219"/>
    <s v="     "/>
    <s v="Non-HFTD"/>
    <x v="0"/>
    <m/>
    <m/>
    <n v="38.119199999999999"/>
    <n v="-122.502"/>
    <s v="Sonoma"/>
    <s v="IGNACIO-1104"/>
    <s v="42481104"/>
    <n v="12000"/>
    <s v="IGNACIO 1104600"/>
    <x v="0"/>
    <s v="SSR172150008"/>
    <s v="Agriculture"/>
    <m/>
    <m/>
    <s v="No"/>
    <s v="11"/>
    <m/>
    <m/>
    <m/>
    <m/>
    <s v="INDEPENDENCE"/>
    <m/>
    <s v="N"/>
    <s v="N"/>
    <m/>
    <m/>
    <s v="     "/>
    <m/>
    <m/>
    <m/>
    <m/>
    <m/>
    <m/>
    <m/>
    <m/>
    <m/>
    <m/>
    <m/>
    <m/>
    <m/>
    <m/>
    <m/>
    <m/>
    <m/>
    <m/>
    <m/>
  </r>
  <r>
    <s v="20170263"/>
    <s v="     "/>
    <n v="42950"/>
    <s v="8/3"/>
    <x v="1"/>
    <m/>
    <s v="31"/>
    <n v="3"/>
    <s v="8"/>
    <x v="0"/>
    <m/>
    <m/>
    <s v="GRASS FIRE WITH UNKNOWN CAUSE. I CHECKED CONNECTIONS ON UN-NUMBERED SOLID BLADES AND EVERYTHING LOOKS GOOD."/>
    <s v="     "/>
    <m/>
    <m/>
    <s v="N"/>
    <x v="0"/>
    <m/>
    <m/>
    <m/>
    <m/>
    <m/>
    <m/>
    <s v="     "/>
    <x v="1"/>
    <s v="PG&amp;E"/>
    <m/>
    <s v="Vegetation"/>
    <m/>
    <s v="D"/>
    <m/>
    <s v="0.26-9.99"/>
    <s v="Square Feet: ; Acreage: "/>
    <s v="Equipment - PG&amp;E"/>
    <s v="34.o. Other"/>
    <s v="Equipment - PG&amp;E"/>
    <s v="All types of equipment / facility failure"/>
    <m/>
    <m/>
    <m/>
    <m/>
    <m/>
    <s v="PACIFIC BELL"/>
    <s v="Overhead"/>
    <x v="3"/>
    <s v="Unknown"/>
    <m/>
    <s v="101335644"/>
    <s v="     "/>
    <s v="Non-HFTD"/>
    <x v="0"/>
    <m/>
    <m/>
    <n v="39.071100000000001"/>
    <n v="-121.48699999999999"/>
    <s v="Yuba"/>
    <s v="OLIVEHURST-1105"/>
    <s v="152901105"/>
    <n v="12000"/>
    <m/>
    <x v="0"/>
    <s v="ART PAQUETTE 530-633-0861"/>
    <s v="Agriculture"/>
    <m/>
    <m/>
    <s v="No"/>
    <m/>
    <m/>
    <m/>
    <m/>
    <m/>
    <m/>
    <m/>
    <s v="N"/>
    <s v="N"/>
    <m/>
    <m/>
    <s v="     "/>
    <m/>
    <m/>
    <m/>
    <m/>
    <m/>
    <m/>
    <m/>
    <m/>
    <m/>
    <m/>
    <m/>
    <m/>
    <m/>
    <m/>
    <m/>
    <m/>
    <m/>
    <m/>
    <m/>
  </r>
  <r>
    <s v="20180605"/>
    <s v="     "/>
    <n v="43315"/>
    <s v="8/3"/>
    <x v="1"/>
    <n v="0.80486111111111114"/>
    <s v="31"/>
    <n v="3"/>
    <s v="8"/>
    <x v="1"/>
    <n v="43315"/>
    <n v="0.80486111111111114"/>
    <s v="Cal FIRE helicopter broke Edison static line that fell onto PGE dist lines."/>
    <s v="     "/>
    <s v="FAS"/>
    <m/>
    <s v="N"/>
    <x v="0"/>
    <s v="148557"/>
    <s v="18-0066608"/>
    <m/>
    <m/>
    <m/>
    <m/>
    <s v="     "/>
    <x v="1"/>
    <s v="PG&amp;E"/>
    <m/>
    <m/>
    <m/>
    <s v="D"/>
    <m/>
    <s v="&lt;3 meters of linear travel"/>
    <m/>
    <s v="Contact - 3rd Party"/>
    <s v="33.e. Other contact from object"/>
    <s v="Contact - 3rd Party"/>
    <s v="Contact from object"/>
    <s v="Contact - 3rd Party"/>
    <m/>
    <s v="Contact - 3rd Party"/>
    <s v="Conductor"/>
    <s v="Line to Ground"/>
    <m/>
    <s v="Overhead"/>
    <x v="3"/>
    <m/>
    <m/>
    <s v="2279"/>
    <s v="     "/>
    <s v="Non-HFTD"/>
    <x v="0"/>
    <m/>
    <m/>
    <n v="35.438600000000001"/>
    <n v="-118.797"/>
    <s v="Kern"/>
    <s v="CAL-WATER-1102"/>
    <s v="255451102"/>
    <n v="11000"/>
    <s v="CAL WATER 1102920714"/>
    <x v="0"/>
    <m/>
    <s v="Herbaceous"/>
    <m/>
    <m/>
    <s v="Yes"/>
    <m/>
    <m/>
    <m/>
    <m/>
    <m/>
    <m/>
    <m/>
    <s v="N"/>
    <s v="N"/>
    <m/>
    <m/>
    <s v="     "/>
    <m/>
    <m/>
    <m/>
    <m/>
    <m/>
    <m/>
    <m/>
    <m/>
    <m/>
    <m/>
    <m/>
    <m/>
    <m/>
    <m/>
    <m/>
    <m/>
    <m/>
    <m/>
    <m/>
  </r>
  <r>
    <s v="20180604"/>
    <s v="     "/>
    <n v="43315"/>
    <s v="8/3"/>
    <x v="1"/>
    <m/>
    <s v="31"/>
    <n v="3"/>
    <s v="8"/>
    <x v="1"/>
    <m/>
    <m/>
    <s v="T-men &quot;HILLSIDE BRUSH FIRE CAUSED BY BIRD ON THE TOWER CASE # 18-79509&quot;"/>
    <s v="     "/>
    <s v="FAS"/>
    <m/>
    <s v="N"/>
    <x v="0"/>
    <s v="148477"/>
    <m/>
    <m/>
    <m/>
    <m/>
    <m/>
    <s v="     "/>
    <x v="1"/>
    <s v="PG&amp;E"/>
    <m/>
    <m/>
    <m/>
    <s v="D"/>
    <m/>
    <s v="0.26-9.99"/>
    <m/>
    <s v="Contact - Animal - Bird"/>
    <s v="33.b. Animal contact"/>
    <s v="Contact - Bird"/>
    <s v="Contact from object"/>
    <s v="Contact - Animal"/>
    <m/>
    <s v="Contact - Animal"/>
    <s v="Conductor"/>
    <m/>
    <m/>
    <m/>
    <x v="3"/>
    <m/>
    <m/>
    <m/>
    <s v="     "/>
    <s v="Non-HFTD"/>
    <x v="0"/>
    <m/>
    <m/>
    <n v="37.8765"/>
    <n v="-122.089"/>
    <s v="Contra Costa"/>
    <s v="ROSSMOOR-1103"/>
    <s v="014161103"/>
    <n v="11000"/>
    <m/>
    <x v="0"/>
    <m/>
    <s v="Hardwood Woodland"/>
    <m/>
    <m/>
    <s v="No"/>
    <m/>
    <m/>
    <m/>
    <m/>
    <m/>
    <m/>
    <m/>
    <s v="N"/>
    <s v="N"/>
    <m/>
    <m/>
    <s v="     "/>
    <m/>
    <m/>
    <m/>
    <m/>
    <m/>
    <m/>
    <m/>
    <m/>
    <m/>
    <m/>
    <m/>
    <m/>
    <m/>
    <m/>
    <m/>
    <m/>
    <m/>
    <m/>
    <m/>
  </r>
  <r>
    <s v="20180608"/>
    <s v="     "/>
    <n v="43315"/>
    <s v="8/3"/>
    <x v="1"/>
    <m/>
    <s v="31"/>
    <n v="3"/>
    <s v="8"/>
    <x v="1"/>
    <m/>
    <m/>
    <s v="&quot;TREE BRANCH FELL ACROSS PRIMARY WIRE.&quot;"/>
    <s v="     "/>
    <s v="FAS"/>
    <m/>
    <s v="N"/>
    <x v="0"/>
    <m/>
    <m/>
    <m/>
    <m/>
    <m/>
    <m/>
    <s v="     "/>
    <x v="1"/>
    <s v="PG&amp;E"/>
    <m/>
    <m/>
    <m/>
    <s v="D"/>
    <m/>
    <s v="&lt;3 meters of linear travel"/>
    <m/>
    <s v="Vegetation"/>
    <s v="33.a. Veg. contact"/>
    <s v="Vegetation"/>
    <s v="Contact from object"/>
    <s v="Vegetation"/>
    <m/>
    <s v="Contact - Vegetation"/>
    <s v="Conductor"/>
    <m/>
    <m/>
    <m/>
    <x v="3"/>
    <m/>
    <m/>
    <m/>
    <s v="     "/>
    <s v="Non-HFTD"/>
    <x v="0"/>
    <m/>
    <m/>
    <n v="38.665500000000002"/>
    <n v="-121.78400000000001"/>
    <s v="Yolo"/>
    <s v="WOODLAND-1107"/>
    <s v="062031107"/>
    <n v="11000"/>
    <m/>
    <x v="0"/>
    <m/>
    <s v="Urban"/>
    <m/>
    <m/>
    <s v="No"/>
    <m/>
    <m/>
    <m/>
    <m/>
    <m/>
    <m/>
    <m/>
    <s v="N"/>
    <s v="N"/>
    <m/>
    <m/>
    <s v="     "/>
    <m/>
    <m/>
    <m/>
    <m/>
    <m/>
    <m/>
    <m/>
    <m/>
    <m/>
    <m/>
    <m/>
    <m/>
    <m/>
    <m/>
    <m/>
    <m/>
    <m/>
    <m/>
    <m/>
  </r>
  <r>
    <s v="20190745"/>
    <s v="     "/>
    <n v="43680"/>
    <s v="8/3"/>
    <x v="1"/>
    <m/>
    <s v="31"/>
    <n v="3"/>
    <s v="8"/>
    <x v="3"/>
    <n v="43680"/>
    <n v="0.4826388888888889"/>
    <s v="Avian contact with equipment; Mike Best Comments: Bird contact caused burnt open jumper."/>
    <s v="     "/>
    <s v="FAS"/>
    <m/>
    <s v="N"/>
    <x v="0"/>
    <s v="480693"/>
    <s v="19-0084060"/>
    <m/>
    <s v="T004716319"/>
    <n v="117711331"/>
    <m/>
    <s v="     "/>
    <x v="1"/>
    <s v="PG&amp;E"/>
    <m/>
    <m/>
    <m/>
    <s v="D"/>
    <m/>
    <s v="10-99"/>
    <m/>
    <s v="Contact - Animal - Bird"/>
    <s v="33.b. Animal contact"/>
    <s v="Contact - Bird"/>
    <s v="Contact from object"/>
    <s v="Contact - Animal"/>
    <m/>
    <s v="Contact - Animal"/>
    <s v="Jumper"/>
    <s v="Line to Ground"/>
    <m/>
    <s v="Overhead"/>
    <x v="3"/>
    <s v="Jumper"/>
    <s v="Jumper"/>
    <s v="4Tx0803191135"/>
    <s v="     "/>
    <s v="Non-HFTD"/>
    <x v="0"/>
    <m/>
    <m/>
    <n v="35.690899999999999"/>
    <n v="-119.82299999999999"/>
    <s v="KERN"/>
    <s v="TWISSELMAN-1102"/>
    <m/>
    <m/>
    <s v="TWISSELMAN 1102CB"/>
    <x v="0"/>
    <m/>
    <s v="Agriculture"/>
    <m/>
    <m/>
    <s v="No"/>
    <s v="29"/>
    <m/>
    <m/>
    <m/>
    <m/>
    <s v="CALIENTE"/>
    <m/>
    <s v="N"/>
    <s v="N"/>
    <m/>
    <m/>
    <s v="     "/>
    <m/>
    <m/>
    <m/>
    <m/>
    <m/>
    <m/>
    <m/>
    <m/>
    <m/>
    <m/>
    <m/>
    <m/>
    <m/>
    <m/>
    <m/>
    <m/>
    <m/>
    <m/>
    <m/>
  </r>
  <r>
    <s v="20191607"/>
    <s v="     "/>
    <n v="43680"/>
    <s v="8/3"/>
    <x v="1"/>
    <m/>
    <s v="31"/>
    <n v="3"/>
    <s v="8"/>
    <x v="3"/>
    <n v="43680"/>
    <n v="0.5625"/>
    <s v="Spring fire, vegetation into line"/>
    <s v="     "/>
    <s v="EIR"/>
    <m/>
    <s v="N"/>
    <x v="0"/>
    <s v="481253"/>
    <s v="19-0084059"/>
    <m/>
    <m/>
    <n v="0"/>
    <s v="EI190803A"/>
    <s v="     "/>
    <x v="1"/>
    <s v="PG&amp;E"/>
    <m/>
    <m/>
    <m/>
    <s v="D"/>
    <m/>
    <s v="0.26-9.99"/>
    <m/>
    <s v="Vegetation"/>
    <s v="33.a. Veg. contact"/>
    <s v="Vegetation"/>
    <s v="Contact from object"/>
    <s v="Contact - Vegetation"/>
    <m/>
    <s v="Contact - Vegetation"/>
    <s v="Conductor - Primary"/>
    <s v="Line to Ground"/>
    <m/>
    <s v="Overhead"/>
    <x v="3"/>
    <s v="Conductor - Primary"/>
    <m/>
    <s v="7049"/>
    <s v="     "/>
    <s v="Non-HFTD"/>
    <x v="0"/>
    <n v="177"/>
    <m/>
    <n v="39.088299999999997"/>
    <n v="-122.309"/>
    <s v="SAN LUIS OBISPO"/>
    <s v="TEMPLETON-2109"/>
    <m/>
    <m/>
    <s v="TEMPLETON 21097049"/>
    <x v="0"/>
    <m/>
    <s v="Hardwood Woodland"/>
    <m/>
    <m/>
    <s v="No"/>
    <s v="20"/>
    <m/>
    <m/>
    <m/>
    <m/>
    <s v="SPRING"/>
    <m/>
    <s v="N"/>
    <s v="N"/>
    <m/>
    <m/>
    <s v="     "/>
    <m/>
    <m/>
    <m/>
    <m/>
    <m/>
    <m/>
    <m/>
    <m/>
    <m/>
    <m/>
    <m/>
    <m/>
    <m/>
    <m/>
    <m/>
    <m/>
    <m/>
    <m/>
    <m/>
  </r>
  <r>
    <s v="20200942"/>
    <s v="     "/>
    <n v="44046"/>
    <s v="8/3"/>
    <x v="1"/>
    <n v="0.77986111111111112"/>
    <s v="32"/>
    <n v="3"/>
    <s v="8"/>
    <x v="4"/>
    <n v="44046"/>
    <n v="0.76041666666666663"/>
    <s v="On August 3, 2020 at 1842 hours, a PG&amp;E troubleman was dispatched to the Woodland 1106 Distribution Circuit on Road 22 in the city of Woodland for a complete out incident. Initial analysis indicates a PG&amp;E equipment failure caused the ignition. The troubleman observed the bushing on voltage regulator R464 had melted on #2 reg, resulting in a grass fire below of roughly 70'x20'. The ensuing fire was 3 meters - 0.25 acre in size and was extinguished by West Sacremento Fire Department. "/>
    <s v="     "/>
    <s v="FAS"/>
    <m/>
    <s v="N"/>
    <x v="0"/>
    <s v="978073"/>
    <s v="20-0079227"/>
    <m/>
    <s v="T005027452"/>
    <m/>
    <m/>
    <s v="     "/>
    <x v="1"/>
    <s v="PG&amp;E"/>
    <m/>
    <s v="Vegetation"/>
    <m/>
    <s v="D"/>
    <s v="D"/>
    <s v="&lt;0.25"/>
    <m/>
    <s v="Equipment - PG&amp;E"/>
    <s v="34.i._x0009_Voltage regulator / booster damage or failure"/>
    <s v="Equipment - PG&amp;E"/>
    <s v="All types of equipment / facility failure"/>
    <s v="Voltage Regulator failure"/>
    <s v="Voltage Regulator"/>
    <m/>
    <m/>
    <s v="Force Out"/>
    <m/>
    <s v="Overhead"/>
    <x v="3"/>
    <s v="Voltage Regulator"/>
    <s v="Voltage Regulator"/>
    <s v="Voltage Regulator: R464"/>
    <s v="     "/>
    <s v="Non-HFTD"/>
    <x v="0"/>
    <m/>
    <m/>
    <n v="38.6768"/>
    <n v="-121.652"/>
    <s v="Yolo"/>
    <s v="WOODLAND-1106"/>
    <m/>
    <n v="12000"/>
    <m/>
    <x v="0"/>
    <s v="West Sacramento FD"/>
    <s v="Herbaceous"/>
    <m/>
    <m/>
    <s v="No"/>
    <m/>
    <m/>
    <m/>
    <m/>
    <m/>
    <m/>
    <m/>
    <s v="N"/>
    <s v="N"/>
    <m/>
    <m/>
    <s v="     "/>
    <m/>
    <m/>
    <m/>
    <m/>
    <m/>
    <m/>
    <m/>
    <m/>
    <m/>
    <m/>
    <m/>
    <m/>
    <m/>
    <m/>
    <m/>
    <m/>
    <m/>
    <m/>
    <m/>
  </r>
  <r>
    <s v="20200946"/>
    <s v="     "/>
    <n v="44046"/>
    <s v="8/3"/>
    <x v="1"/>
    <n v="0.96875"/>
    <s v="32"/>
    <n v="3"/>
    <s v="8"/>
    <x v="4"/>
    <n v="44046"/>
    <n v="0.9604166666666667"/>
    <s v="On August 3, 2020 at 2315 hours, troubleman was dispatched to the Lincoln 1105 12kV Distribution Circuit on Nicolas Rd in Lincoln and observed blown fuses at Fuse 8327. Initial analysis indicates a third party contact with primary overhead lines, caused the ignition at base of source pole. The troubleman found two of three fuses burned open upon arrival along with a metallic balloon that made contact with primary lines on Airport Rd which lead to the ignition. The ensuing fire was 3 meters - 0.25 acres in size and was suppressed by Lincoln FD. Fuse 8327 was repaired and closed at 0233 hours on August 4, 2020."/>
    <s v="     "/>
    <s v="FAS"/>
    <m/>
    <s v="N"/>
    <x v="0"/>
    <s v="978185"/>
    <s v="20-0079292"/>
    <m/>
    <s v="T005027554"/>
    <m/>
    <m/>
    <s v="     "/>
    <x v="1"/>
    <s v="PG&amp;E"/>
    <m/>
    <s v="Vegetation"/>
    <m/>
    <s v="D"/>
    <s v="D"/>
    <s v="&lt;0.25"/>
    <m/>
    <s v="Contact - 3rd Party"/>
    <s v="33.c. Balloon contact"/>
    <s v="Contact - 3rd Party"/>
    <s v="Contact from object"/>
    <s v="Contact - Balloon"/>
    <m/>
    <s v="Contact - Balloon"/>
    <s v="Conductor - Primary"/>
    <s v="Line to Line"/>
    <m/>
    <s v="Overhead"/>
    <x v="3"/>
    <s v="Conductor - Primary"/>
    <s v="Fuse"/>
    <s v="Circuit ID: 153701105"/>
    <s v="     "/>
    <s v="Non-HFTD"/>
    <x v="0"/>
    <m/>
    <m/>
    <n v="38.897300000000001"/>
    <n v="-121.361"/>
    <s v="Placer"/>
    <s v="LINCOLN-1105"/>
    <m/>
    <n v="12000"/>
    <m/>
    <x v="0"/>
    <s v="Lincoln FD"/>
    <s v="Agriculture"/>
    <m/>
    <m/>
    <s v="No"/>
    <m/>
    <m/>
    <m/>
    <m/>
    <m/>
    <m/>
    <m/>
    <s v="N"/>
    <s v="N"/>
    <m/>
    <m/>
    <s v="     "/>
    <m/>
    <m/>
    <m/>
    <m/>
    <m/>
    <m/>
    <m/>
    <m/>
    <m/>
    <m/>
    <m/>
    <m/>
    <m/>
    <m/>
    <m/>
    <m/>
    <m/>
    <m/>
    <m/>
  </r>
  <r>
    <s v="20201720"/>
    <s v="     "/>
    <n v="44046"/>
    <s v="8/3"/>
    <x v="1"/>
    <n v="0.54861111111111116"/>
    <s v="32"/>
    <n v="3"/>
    <s v="8"/>
    <x v="4"/>
    <n v="44046"/>
    <n v="0.54791666666666672"/>
    <s v="On August 3, 2020 at 1310 hours, a PG&amp;E hired contract crew was performing work at Switch 973393 on the Los Gatos 1106 Distribution line when an arc flash occurred, resulting in one linemans hand to burn along with a small fire at the bottom of the Distribution pole. This ignition is associated with and EIR investigation. Please refer to the completed 20 day and Event Analysis Report for complete details."/>
    <s v="     "/>
    <s v="EIR"/>
    <m/>
    <s v="Y"/>
    <x v="0"/>
    <s v="977846"/>
    <s v="20-0079105"/>
    <m/>
    <s v="T005027204"/>
    <n v="119550705"/>
    <s v="EI200803A"/>
    <s v="     "/>
    <x v="0"/>
    <s v="PG&amp;E"/>
    <m/>
    <s v="Other"/>
    <m/>
    <s v="D"/>
    <s v="D"/>
    <s v="&lt;3 meters of linear travel"/>
    <m/>
    <s v="Equipment - PG&amp;E"/>
    <s v="34.d. Lightning arrestor damage or failure"/>
    <s v="Equipment - PG&amp;E"/>
    <s v="All types of equipment / facility failure"/>
    <s v="Lightning arrestor failure"/>
    <s v="Lightning Arrestor"/>
    <m/>
    <m/>
    <s v="Line to Line"/>
    <m/>
    <s v="Overhead"/>
    <x v="3"/>
    <s v="Lightning Arrestor"/>
    <m/>
    <s v="Switch: 973393 Circuit ID: 082021106"/>
    <s v="     "/>
    <s v="Non-HFTD"/>
    <x v="0"/>
    <m/>
    <m/>
    <n v="37.222299999999997"/>
    <n v="-121.982"/>
    <s v="Santa Clara"/>
    <s v="LOS-GATOS-1106"/>
    <m/>
    <n v="12000"/>
    <s v="LOS GATOS 1106CB"/>
    <x v="1"/>
    <s v="Employee"/>
    <m/>
    <m/>
    <m/>
    <s v="No"/>
    <m/>
    <m/>
    <m/>
    <m/>
    <s v="1"/>
    <m/>
    <m/>
    <s v="N"/>
    <s v="N"/>
    <m/>
    <m/>
    <s v="     "/>
    <m/>
    <m/>
    <m/>
    <m/>
    <m/>
    <m/>
    <m/>
    <m/>
    <m/>
    <m/>
    <m/>
    <m/>
    <m/>
    <m/>
    <m/>
    <m/>
    <m/>
    <m/>
    <m/>
  </r>
  <r>
    <s v="20201785"/>
    <s v="     "/>
    <n v="44046"/>
    <s v="8/3"/>
    <x v="1"/>
    <n v="0.69305555555555554"/>
    <s v="32"/>
    <n v="3"/>
    <s v="8"/>
    <x v="4"/>
    <m/>
    <m/>
    <s v="The ILIS seems like it's unrelated to the FAS and OIS. Can you confirm what to do here? "/>
    <s v="     "/>
    <s v="FAS"/>
    <m/>
    <s v="Y"/>
    <x v="0"/>
    <s v="978017"/>
    <m/>
    <m/>
    <s v="T005027389"/>
    <m/>
    <m/>
    <s v="     "/>
    <x v="1"/>
    <s v="PG&amp;E"/>
    <m/>
    <s v="Vegetation"/>
    <m/>
    <s v="D"/>
    <m/>
    <s v="&lt;3 meters of linear travel"/>
    <m/>
    <s v="Contact - 3rd Party"/>
    <s v="33.c. Balloon contact"/>
    <s v="Contact - 3rd Party"/>
    <s v="Contact from object"/>
    <s v="Contact - Balloon"/>
    <m/>
    <s v="Contact - Balloon"/>
    <s v="Riser"/>
    <m/>
    <m/>
    <s v="Overhead"/>
    <x v="3"/>
    <s v="Riser"/>
    <m/>
    <s v="83421109"/>
    <s v="     "/>
    <s v="Non-HFTD"/>
    <x v="0"/>
    <m/>
    <m/>
    <n v="37.394500000000001"/>
    <n v="-122.006"/>
    <s v="Santa Clara"/>
    <s v="LAWRENCE-1109"/>
    <m/>
    <n v="12000"/>
    <m/>
    <x v="0"/>
    <s v="Self Extinguished"/>
    <s v="Urban"/>
    <m/>
    <m/>
    <s v="No"/>
    <m/>
    <m/>
    <m/>
    <m/>
    <m/>
    <m/>
    <m/>
    <s v="N"/>
    <s v="N"/>
    <m/>
    <m/>
    <s v="     "/>
    <m/>
    <m/>
    <m/>
    <m/>
    <m/>
    <m/>
    <m/>
    <m/>
    <m/>
    <m/>
    <m/>
    <m/>
    <m/>
    <m/>
    <m/>
    <m/>
    <m/>
    <m/>
    <m/>
  </r>
  <r>
    <s v="20140153"/>
    <s v="     "/>
    <n v="41881"/>
    <s v="8/30"/>
    <x v="1"/>
    <n v="0.65277777777777779"/>
    <s v="35"/>
    <n v="3"/>
    <s v="8"/>
    <x v="7"/>
    <n v="41881"/>
    <n v="0.65277777777777779"/>
    <s v="refused c/o 1845 ckd pwr ok made ec tag for poles to be replaced at later time"/>
    <s v="     "/>
    <m/>
    <m/>
    <s v="N"/>
    <x v="0"/>
    <s v="1075155"/>
    <s v="14-0054268"/>
    <m/>
    <m/>
    <m/>
    <m/>
    <s v="     "/>
    <x v="1"/>
    <s v="PG&amp;E"/>
    <m/>
    <s v="Vegetation"/>
    <m/>
    <s v="D"/>
    <m/>
    <s v="0.26-9.99"/>
    <s v="Square Feet: ; Acreage: "/>
    <s v="Equipment - PG&amp;E"/>
    <s v="34.c. Fuse damage or failure"/>
    <s v="Equipment - PG&amp;E"/>
    <s v="All types of equipment / facility failure"/>
    <s v="Fuse"/>
    <s v="Fuse"/>
    <m/>
    <m/>
    <s v="Line to Ground"/>
    <s v="AT&amp;T"/>
    <s v="Overhead"/>
    <x v="3"/>
    <s v="Fuse"/>
    <m/>
    <s v="102052361"/>
    <s v="     "/>
    <s v="Non-HFTD"/>
    <x v="0"/>
    <m/>
    <m/>
    <n v="37.638100000000001"/>
    <n v="-121.333"/>
    <s v="San Joaquin"/>
    <s v="WESTLEY-1101"/>
    <s v="162671101"/>
    <n v="12000"/>
    <s v="WESTLEY 110111734"/>
    <x v="0"/>
    <m/>
    <s v="Herbaceous"/>
    <m/>
    <m/>
    <s v="No"/>
    <m/>
    <m/>
    <m/>
    <m/>
    <m/>
    <m/>
    <m/>
    <s v="N"/>
    <s v="N"/>
    <m/>
    <m/>
    <s v="     "/>
    <m/>
    <m/>
    <m/>
    <m/>
    <m/>
    <m/>
    <m/>
    <m/>
    <m/>
    <m/>
    <m/>
    <m/>
    <m/>
    <m/>
    <m/>
    <m/>
    <m/>
    <m/>
    <m/>
  </r>
  <r>
    <s v="20140154"/>
    <s v="     "/>
    <n v="41881"/>
    <s v="8/30"/>
    <x v="1"/>
    <n v="0.77361111111111114"/>
    <s v="35"/>
    <n v="3"/>
    <s v="8"/>
    <x v="7"/>
    <m/>
    <m/>
    <s v="appears open wire sec got together and started fire.filled out IR report, cust fennce involved in fire"/>
    <s v="     "/>
    <m/>
    <m/>
    <s v="N"/>
    <x v="0"/>
    <s v="1075212"/>
    <m/>
    <m/>
    <m/>
    <m/>
    <m/>
    <s v="     "/>
    <x v="1"/>
    <s v="PG&amp;E"/>
    <m/>
    <s v="Vegetation"/>
    <m/>
    <s v="D"/>
    <m/>
    <s v="&lt;3 meters of linear travel"/>
    <s v="Square Feet: ; Acreage: "/>
    <s v="Wire-Wire Contact"/>
    <s v="35.a. Wire-to-wire contact / contamination"/>
    <s v="Wire-Wire Contact"/>
    <s v="All types of equipment / facility failure"/>
    <s v="Wire-Wire Contact"/>
    <s v="N.A."/>
    <s v="Wire-Wire Contact"/>
    <m/>
    <m/>
    <s v="AT&amp;T"/>
    <s v="Overhead"/>
    <x v="1"/>
    <s v="Conductor"/>
    <m/>
    <s v="100575446"/>
    <s v="     "/>
    <s v="Non-HFTD"/>
    <x v="0"/>
    <m/>
    <m/>
    <n v="37.3551"/>
    <n v="-121.798"/>
    <s v="Santa Clara"/>
    <s v="MCKEE-1111"/>
    <s v="83531111"/>
    <m/>
    <s v="N/A"/>
    <x v="0"/>
    <m/>
    <s v="Urban"/>
    <m/>
    <m/>
    <s v="No"/>
    <m/>
    <m/>
    <m/>
    <m/>
    <m/>
    <m/>
    <m/>
    <s v="N"/>
    <s v="N"/>
    <m/>
    <m/>
    <s v="     "/>
    <m/>
    <m/>
    <m/>
    <m/>
    <m/>
    <m/>
    <m/>
    <m/>
    <m/>
    <m/>
    <m/>
    <m/>
    <m/>
    <m/>
    <m/>
    <m/>
    <m/>
    <m/>
    <m/>
  </r>
  <r>
    <s v="20140152"/>
    <s v="     "/>
    <n v="41881"/>
    <s v="8/30"/>
    <x v="1"/>
    <n v="0.50555555555555554"/>
    <s v="35"/>
    <n v="3"/>
    <s v="8"/>
    <x v="7"/>
    <m/>
    <m/>
    <s v="ran two new services"/>
    <s v="     "/>
    <m/>
    <m/>
    <s v="N"/>
    <x v="0"/>
    <s v="1075111"/>
    <m/>
    <m/>
    <m/>
    <m/>
    <m/>
    <s v="     "/>
    <x v="1"/>
    <s v="PG&amp;E"/>
    <m/>
    <s v="Vegetation"/>
    <m/>
    <s v="D"/>
    <m/>
    <s v="&lt;0.25"/>
    <s v="Square Feet: ; Acreage: "/>
    <s v="Equipment - PG&amp;E"/>
    <s v="34.o. Other"/>
    <s v="Equipment - PG&amp;E"/>
    <s v="All types of equipment / facility failure"/>
    <m/>
    <m/>
    <m/>
    <m/>
    <m/>
    <s v="AT&amp;T"/>
    <s v="Overhead"/>
    <x v="1"/>
    <s v="Conductor"/>
    <m/>
    <s v="100349953"/>
    <s v="     "/>
    <s v="Non-HFTD"/>
    <x v="0"/>
    <m/>
    <m/>
    <n v="39.761099999999999"/>
    <n v="-121.85899999999999"/>
    <s v="Butte"/>
    <s v="SYCAMORE-CREEK-1110"/>
    <s v="102971110"/>
    <m/>
    <s v="N/A"/>
    <x v="0"/>
    <m/>
    <s v="Urban"/>
    <m/>
    <m/>
    <s v="No"/>
    <m/>
    <m/>
    <m/>
    <m/>
    <m/>
    <m/>
    <m/>
    <s v="N"/>
    <s v="N"/>
    <m/>
    <m/>
    <s v="     "/>
    <m/>
    <m/>
    <m/>
    <m/>
    <m/>
    <m/>
    <m/>
    <m/>
    <m/>
    <m/>
    <m/>
    <m/>
    <m/>
    <m/>
    <m/>
    <m/>
    <m/>
    <m/>
    <m/>
  </r>
  <r>
    <s v="20160263"/>
    <s v="     "/>
    <n v="42612"/>
    <s v="8/30"/>
    <x v="1"/>
    <n v="0.67638888888888893"/>
    <s v="36"/>
    <n v="3"/>
    <s v="8"/>
    <x v="6"/>
    <n v="42612"/>
    <n v="0.67638888888888893"/>
    <s v="0"/>
    <s v="     "/>
    <m/>
    <m/>
    <s v="N"/>
    <x v="0"/>
    <s v="1534477"/>
    <s v="16-0061132"/>
    <m/>
    <m/>
    <n v="111913391"/>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3"/>
    <s v="Conductor"/>
    <m/>
    <s v="102264159"/>
    <s v="     "/>
    <s v="Non-HFTD"/>
    <x v="0"/>
    <m/>
    <m/>
    <n v="38.057499999999997"/>
    <n v="-122.164"/>
    <s v="Solano"/>
    <s v="NORTH-TOWER-1104"/>
    <s v="42041104"/>
    <n v="21000"/>
    <s v="NORTH TOWER 110470732"/>
    <x v="0"/>
    <s v="Benicia FD"/>
    <s v="Urban"/>
    <m/>
    <m/>
    <s v="No"/>
    <m/>
    <m/>
    <m/>
    <m/>
    <m/>
    <m/>
    <m/>
    <s v="N"/>
    <s v="N"/>
    <m/>
    <m/>
    <s v="     "/>
    <m/>
    <m/>
    <s v="Sep  2 2016 12:00AM"/>
    <s v="3rdParty"/>
    <s v="THIRD PARTY TREE TRIMMERS DROPPED BRANCH THROUGH LINES"/>
    <s v="PEPP"/>
    <s v="40"/>
    <s v="60"/>
    <s v="20"/>
    <m/>
    <m/>
    <m/>
    <m/>
    <m/>
    <m/>
    <m/>
    <s v="Triangle"/>
    <s v="BareWire"/>
    <s v="2"/>
  </r>
  <r>
    <s v="20160264"/>
    <s v="     "/>
    <n v="42612"/>
    <s v="8/30"/>
    <x v="1"/>
    <n v="0.81041666666666667"/>
    <s v="36"/>
    <n v="3"/>
    <s v="8"/>
    <x v="6"/>
    <n v="42612"/>
    <n v="0.81041666666666667"/>
    <s v="LAINE MASON PRIMARY TAG. APPEARS GRASS FIRE CUAGHT POLE ON FIRE WICH BURNT CROSSARM"/>
    <s v="     "/>
    <m/>
    <m/>
    <s v="N"/>
    <x v="0"/>
    <s v="1534586"/>
    <s v="16-0061164"/>
    <m/>
    <m/>
    <n v="111913519"/>
    <m/>
    <s v="     "/>
    <x v="1"/>
    <s v="PG&amp;E"/>
    <m/>
    <s v="Vegetation"/>
    <m/>
    <s v="D"/>
    <m/>
    <s v="&lt;0.25"/>
    <s v="Square Feet: ; Acreage: "/>
    <s v="Equipment - PG&amp;E"/>
    <s v="34.h. Crossarm damage or failure"/>
    <s v="Equipment - PG&amp;E"/>
    <s v="All types of equipment / facility failure"/>
    <s v="Crossarm"/>
    <s v="Crossarm"/>
    <m/>
    <m/>
    <s v="Force Out"/>
    <s v="Yes"/>
    <s v="Overhead"/>
    <x v="3"/>
    <s v="Conductor"/>
    <m/>
    <s v="103165395"/>
    <s v="     "/>
    <s v="Non-HFTD"/>
    <x v="0"/>
    <m/>
    <m/>
    <n v="39.928800000000003"/>
    <n v="-122.128"/>
    <s v="Tehama"/>
    <s v="CORNING-1104"/>
    <s v="103331104"/>
    <n v="12000"/>
    <s v="CORNING 11041706"/>
    <x v="0"/>
    <s v="Unknown"/>
    <s v="Urban"/>
    <m/>
    <m/>
    <s v="No"/>
    <m/>
    <m/>
    <m/>
    <m/>
    <m/>
    <m/>
    <m/>
    <s v="N"/>
    <s v="N"/>
    <m/>
    <m/>
    <s v="     "/>
    <m/>
    <m/>
    <m/>
    <m/>
    <m/>
    <m/>
    <m/>
    <m/>
    <m/>
    <m/>
    <m/>
    <m/>
    <m/>
    <m/>
    <m/>
    <m/>
    <m/>
    <m/>
    <m/>
  </r>
  <r>
    <s v="MIA201610466"/>
    <s v="     "/>
    <n v="42612"/>
    <s v="8/30"/>
    <x v="1"/>
    <n v="0.17072916666666665"/>
    <s v="36"/>
    <n v="3"/>
    <s v="8"/>
    <x v="6"/>
    <n v="42612"/>
    <n v="0.1701388888888889"/>
    <s v="Hwy 96 / 78 SHOEMAKER in Hoopa; pole was struck by vehicle and fire started"/>
    <s v="     "/>
    <s v="FAS"/>
    <n v="44247"/>
    <s v="Y"/>
    <x v="0"/>
    <s v="1534116"/>
    <s v="N/A"/>
    <m/>
    <s v="T003760533"/>
    <n v="111911077"/>
    <m/>
    <s v="     "/>
    <x v="1"/>
    <s v="PG&amp;E"/>
    <m/>
    <m/>
    <m/>
    <s v="D"/>
    <m/>
    <s v="&lt;3 meters of linear travel"/>
    <m/>
    <s v="Contact - 3rd Party"/>
    <s v="33.d. Vehicle contact"/>
    <s v="Contact - 3rd Party"/>
    <s v="Contact from object"/>
    <s v="Contact - Vehicle"/>
    <m/>
    <s v="Contact - Vehicle"/>
    <s v="Pole"/>
    <m/>
    <s v="Yes"/>
    <s v="Overhead"/>
    <x v="0"/>
    <m/>
    <m/>
    <s v="100962840"/>
    <s v="     "/>
    <s v="Non-HFTD"/>
    <x v="0"/>
    <n v="113"/>
    <m/>
    <n v="41.048499999999997"/>
    <n v="-123.67400000000001"/>
    <s v="Humboldt"/>
    <s v="HOOPA-1101"/>
    <s v="192401101"/>
    <n v="11000"/>
    <s v="HOOPA-1101CB"/>
    <x v="1"/>
    <s v="Wildland Fire"/>
    <s v="Urban"/>
    <m/>
    <m/>
    <s v="No"/>
    <m/>
    <m/>
    <m/>
    <m/>
    <m/>
    <m/>
    <m/>
    <s v="N"/>
    <s v="N"/>
    <m/>
    <m/>
    <s v="     "/>
    <m/>
    <m/>
    <m/>
    <m/>
    <m/>
    <m/>
    <m/>
    <m/>
    <m/>
    <m/>
    <m/>
    <m/>
    <m/>
    <m/>
    <m/>
    <m/>
    <m/>
    <m/>
    <m/>
  </r>
  <r>
    <s v="20170320"/>
    <s v="     "/>
    <n v="42977"/>
    <s v="8/30"/>
    <x v="1"/>
    <n v="0.94374999999999998"/>
    <s v="35"/>
    <n v="3"/>
    <s v="8"/>
    <x v="0"/>
    <n v="42977"/>
    <n v="0.88888888888888884"/>
    <s v="created ec to replace pole n ground"/>
    <s v="     "/>
    <m/>
    <m/>
    <s v="N"/>
    <x v="0"/>
    <s v="1863720"/>
    <s v="17-0074326"/>
    <m/>
    <m/>
    <n v="113206957"/>
    <m/>
    <s v="     "/>
    <x v="1"/>
    <s v="PG&amp;E"/>
    <m/>
    <s v="Vegetation"/>
    <m/>
    <s v="D"/>
    <m/>
    <s v="0.26-9.99"/>
    <s v="Square Feet: ; Acreage: "/>
    <s v="Equipment - PG&amp;E"/>
    <s v="34.f. Pole damage or failure"/>
    <s v="Equipment - PG&amp;E"/>
    <s v="All types of equipment / facility failure"/>
    <s v="Pole"/>
    <s v="Pole"/>
    <m/>
    <m/>
    <s v="Three Phase Fault"/>
    <s v="Unknown"/>
    <s v="Overhead"/>
    <x v="3"/>
    <s v="Conductor"/>
    <m/>
    <s v="103850994"/>
    <s v="     "/>
    <s v="Non-HFTD"/>
    <x v="0"/>
    <m/>
    <m/>
    <n v="38.166200000000003"/>
    <n v="-121.938"/>
    <s v="Solano"/>
    <s v="PEABODY-2107"/>
    <s v="62701104"/>
    <n v="12000"/>
    <s v="CORDELIA 110448536"/>
    <x v="0"/>
    <s v="suisun"/>
    <s v="Urban"/>
    <m/>
    <m/>
    <s v="No"/>
    <m/>
    <m/>
    <m/>
    <m/>
    <m/>
    <m/>
    <m/>
    <s v="N"/>
    <s v="N"/>
    <m/>
    <m/>
    <s v="     "/>
    <m/>
    <m/>
    <m/>
    <m/>
    <m/>
    <m/>
    <m/>
    <m/>
    <m/>
    <m/>
    <m/>
    <m/>
    <m/>
    <m/>
    <m/>
    <m/>
    <m/>
    <m/>
    <m/>
  </r>
  <r>
    <s v="FAS233647"/>
    <s v="     "/>
    <n v="42977"/>
    <s v="8/30"/>
    <x v="1"/>
    <m/>
    <s v="35"/>
    <n v="3"/>
    <s v="8"/>
    <x v="0"/>
    <m/>
    <m/>
    <s v="arcing transformer; cap bank and pole on fire"/>
    <s v="     "/>
    <s v="FAS"/>
    <n v="44580"/>
    <s v="Y"/>
    <x v="0"/>
    <s v="1863273"/>
    <s v=" 17-0074125 "/>
    <m/>
    <s v="T004119910"/>
    <m/>
    <m/>
    <s v="     "/>
    <x v="0"/>
    <s v="PG&amp;E"/>
    <m/>
    <m/>
    <m/>
    <s v="D"/>
    <m/>
    <s v="&lt;3 meters of linear travel"/>
    <m/>
    <s v="Equipment - PG&amp;E"/>
    <s v="34.a. Capacitor bank damage or failure"/>
    <s v="Equipment - PG&amp;E"/>
    <s v="Capacitor bank failure"/>
    <s v="Capacitor bank failure"/>
    <s v="Capacitor Bank"/>
    <m/>
    <m/>
    <m/>
    <m/>
    <s v="Overhead"/>
    <x v="0"/>
    <s v="Capacitor Bank"/>
    <m/>
    <s v="103435557"/>
    <s v="     "/>
    <s v="Non-HFTD"/>
    <x v="0"/>
    <m/>
    <m/>
    <n v="37.233199999999997"/>
    <n v="-121.901"/>
    <s v="Santa Clara"/>
    <s v="HICKS-1110"/>
    <m/>
    <m/>
    <m/>
    <x v="0"/>
    <s v="San Jose FD"/>
    <m/>
    <m/>
    <m/>
    <s v="No"/>
    <m/>
    <m/>
    <m/>
    <m/>
    <m/>
    <m/>
    <m/>
    <s v="N"/>
    <s v="N"/>
    <m/>
    <m/>
    <s v="     "/>
    <m/>
    <m/>
    <m/>
    <m/>
    <m/>
    <m/>
    <m/>
    <m/>
    <m/>
    <m/>
    <m/>
    <m/>
    <m/>
    <m/>
    <m/>
    <m/>
    <m/>
    <m/>
    <m/>
  </r>
  <r>
    <s v="20170317"/>
    <s v="     "/>
    <n v="42977"/>
    <s v="8/30"/>
    <x v="1"/>
    <n v="0.67847222222222225"/>
    <s v="35"/>
    <n v="3"/>
    <s v="8"/>
    <x v="0"/>
    <n v="42977"/>
    <m/>
    <s v="2 SERVICES DOWN"/>
    <s v="     "/>
    <m/>
    <m/>
    <s v="N"/>
    <x v="0"/>
    <s v="1863509"/>
    <m/>
    <m/>
    <s v="T004120229"/>
    <m/>
    <m/>
    <s v="     "/>
    <x v="1"/>
    <s v="PG&amp;E"/>
    <m/>
    <s v="Vegetation"/>
    <m/>
    <s v="D"/>
    <m/>
    <s v="&lt;0.25"/>
    <s v="Square Feet: ; Acreage: "/>
    <s v="Equipment - PG&amp;E"/>
    <s v="34.o. Other"/>
    <s v="Equipment - PG&amp;E"/>
    <s v="All types of equipment / facility failure"/>
    <s v="Service Drop"/>
    <s v="Service Drop"/>
    <m/>
    <m/>
    <m/>
    <s v="Unknown"/>
    <s v="Overhead"/>
    <x v="1"/>
    <s v="Conductor"/>
    <m/>
    <s v="100145928"/>
    <s v="     "/>
    <s v="Non-HFTD"/>
    <x v="0"/>
    <m/>
    <m/>
    <n v="35.352800000000002"/>
    <n v="-119.054"/>
    <s v="Kern"/>
    <s v="WESTPARK-1112"/>
    <s v="253701112"/>
    <m/>
    <s v="N/A"/>
    <x v="0"/>
    <s v="BCFD/KCFD      661-324-6551"/>
    <s v="Urban"/>
    <m/>
    <m/>
    <s v="No"/>
    <m/>
    <m/>
    <m/>
    <m/>
    <m/>
    <m/>
    <m/>
    <s v="N"/>
    <s v="N"/>
    <m/>
    <m/>
    <s v="     "/>
    <m/>
    <m/>
    <m/>
    <m/>
    <m/>
    <m/>
    <m/>
    <m/>
    <m/>
    <m/>
    <m/>
    <m/>
    <m/>
    <m/>
    <m/>
    <m/>
    <m/>
    <m/>
    <m/>
  </r>
  <r>
    <s v="20180724"/>
    <s v="     "/>
    <n v="43342"/>
    <s v="8/30"/>
    <x v="1"/>
    <n v="0.65138888888888891"/>
    <s v="35"/>
    <n v="3"/>
    <s v="8"/>
    <x v="1"/>
    <n v="43342"/>
    <n v="0.65138888888888891"/>
    <s v="T-men noted &quot;Big Rig hit pole then ignited&quot;"/>
    <s v="     "/>
    <s v="FAS"/>
    <m/>
    <s v="N"/>
    <x v="0"/>
    <s v="165911"/>
    <m/>
    <m/>
    <m/>
    <m/>
    <m/>
    <s v="     "/>
    <x v="1"/>
    <s v="PG&amp;E"/>
    <m/>
    <m/>
    <m/>
    <s v="D"/>
    <m/>
    <s v="0.26-9.99"/>
    <m/>
    <s v="Contact - 3rd Party"/>
    <s v="33.e. Other contact from object"/>
    <s v="Contact - 3rd Party"/>
    <s v="Contact from object"/>
    <s v="Contact - 3rd Party"/>
    <m/>
    <s v="Contact - 3rd Party"/>
    <s v="Pole"/>
    <m/>
    <m/>
    <m/>
    <x v="3"/>
    <m/>
    <m/>
    <m/>
    <s v="     "/>
    <s v="Non-HFTD"/>
    <x v="0"/>
    <m/>
    <m/>
    <n v="38.244"/>
    <n v="-122.541"/>
    <s v="Sonoma"/>
    <s v="LAKEVILLE-1102"/>
    <s v="043371102"/>
    <n v="11000"/>
    <m/>
    <x v="0"/>
    <m/>
    <s v="Herbaceous"/>
    <m/>
    <m/>
    <s v="No"/>
    <m/>
    <m/>
    <m/>
    <m/>
    <m/>
    <m/>
    <m/>
    <s v="N"/>
    <s v="N"/>
    <m/>
    <m/>
    <s v="     "/>
    <m/>
    <m/>
    <m/>
    <m/>
    <m/>
    <m/>
    <m/>
    <m/>
    <m/>
    <m/>
    <m/>
    <m/>
    <m/>
    <m/>
    <m/>
    <m/>
    <m/>
    <m/>
    <m/>
  </r>
  <r>
    <s v="SAP20188108"/>
    <s v="     "/>
    <n v="43342"/>
    <s v="8/30"/>
    <x v="1"/>
    <m/>
    <s v="35"/>
    <n v="3"/>
    <s v="8"/>
    <x v="1"/>
    <n v="43340"/>
    <m/>
    <s v="Crossarm replaced due to pole fire"/>
    <s v="     "/>
    <s v="SAP"/>
    <n v="44580"/>
    <s v="Y"/>
    <x v="0"/>
    <s v="163650"/>
    <s v="18-0074116"/>
    <m/>
    <s v="T004400816"/>
    <n v="114923680"/>
    <m/>
    <s v="     "/>
    <x v="0"/>
    <s v="PG&amp;E"/>
    <m/>
    <m/>
    <m/>
    <s v="D"/>
    <m/>
    <s v="Structure-PG&amp;E only"/>
    <m/>
    <s v="Equipment - PG&amp;E"/>
    <s v="34.h. Crossarm damage or failure"/>
    <s v="Equipment - PG&amp;E"/>
    <s v="Crossarm failure"/>
    <s v="Crossarm failure"/>
    <s v="Pole"/>
    <m/>
    <m/>
    <s v="Line to Ground"/>
    <s v="Yes"/>
    <s v="Overhead"/>
    <x v="0"/>
    <s v="Pole"/>
    <m/>
    <s v="101726145"/>
    <s v="     "/>
    <s v="Non-HFTD"/>
    <x v="0"/>
    <m/>
    <m/>
    <n v="36.680500000000002"/>
    <n v="-121.608"/>
    <s v="Monterey"/>
    <s v="SALINAS-1109"/>
    <m/>
    <m/>
    <s v="SALINAS 110922364"/>
    <x v="0"/>
    <m/>
    <m/>
    <m/>
    <m/>
    <s v="No"/>
    <m/>
    <m/>
    <m/>
    <m/>
    <m/>
    <m/>
    <m/>
    <s v="N"/>
    <s v="N"/>
    <m/>
    <m/>
    <s v="     "/>
    <m/>
    <m/>
    <m/>
    <m/>
    <m/>
    <m/>
    <m/>
    <m/>
    <m/>
    <m/>
    <m/>
    <m/>
    <m/>
    <m/>
    <m/>
    <m/>
    <m/>
    <m/>
    <m/>
  </r>
  <r>
    <s v="20190946"/>
    <s v="     "/>
    <n v="43707"/>
    <s v="8/30"/>
    <x v="1"/>
    <m/>
    <s v="35"/>
    <n v="3"/>
    <s v="8"/>
    <x v="3"/>
    <n v="43707"/>
    <n v="0.68958333333333333"/>
    <s v="Car-pole incident "/>
    <s v="     "/>
    <s v="FAS"/>
    <m/>
    <s v="N"/>
    <x v="0"/>
    <s v="549187"/>
    <s v="19-0094223"/>
    <m/>
    <s v="T004740940"/>
    <n v="117834935"/>
    <m/>
    <s v="     "/>
    <x v="1"/>
    <s v="PG&amp;E"/>
    <m/>
    <m/>
    <m/>
    <s v="D"/>
    <m/>
    <s v="&lt;0.25"/>
    <m/>
    <s v="Contact - 3rd Party"/>
    <s v="33.d. Vehicle contact"/>
    <s v="Contact - 3rd Party"/>
    <s v="Contact from object"/>
    <s v="Contact - Vehicle"/>
    <m/>
    <s v="Contact - Vehicle"/>
    <s v="Conductor - Primary"/>
    <s v="Line to Ground,Force Out"/>
    <m/>
    <s v="Overhead"/>
    <x v="3"/>
    <s v="Conductor - Primary"/>
    <m/>
    <s v="162881106"/>
    <s v="     "/>
    <s v="Non-HFTD"/>
    <x v="0"/>
    <m/>
    <m/>
    <n v="37.796700000000001"/>
    <n v="-121.449"/>
    <s v="SAN JOAQUIN"/>
    <s v="TRACY-1102"/>
    <m/>
    <m/>
    <s v="TRACY 1106CB"/>
    <x v="0"/>
    <s v="Unknown"/>
    <s v="Agriculture"/>
    <m/>
    <m/>
    <s v="No"/>
    <m/>
    <m/>
    <m/>
    <m/>
    <m/>
    <m/>
    <m/>
    <s v="N"/>
    <s v="N"/>
    <m/>
    <m/>
    <s v="     "/>
    <m/>
    <m/>
    <m/>
    <m/>
    <m/>
    <m/>
    <m/>
    <m/>
    <m/>
    <m/>
    <m/>
    <m/>
    <m/>
    <m/>
    <m/>
    <m/>
    <m/>
    <m/>
    <m/>
  </r>
  <r>
    <s v="20201151"/>
    <s v="     "/>
    <n v="44073"/>
    <s v="8/30"/>
    <x v="1"/>
    <n v="0.99305555555555558"/>
    <s v="36"/>
    <n v="3"/>
    <s v="8"/>
    <x v="4"/>
    <n v="44073"/>
    <n v="0.94444444444444442"/>
    <s v="On August 31, 2020 at 0017 hours, a PG&amp;E Troubleman patrolled the Carbona 1101 12kV Distribution Circuit number 163091101, near 29099 South MacArthur Drive in Tracy. He observed 300' of energized road-phase broken overhead 4str copper conductor with two copper sleeves on the ground and a fire in progress. Initial analysis indicates PG&amp;E overhead equipment failure caused the ignition. The Tracy Fire Department responded to and extinguished the fire. The 458-minute outage affected 10 customers. All the repairs were completed and the line was returned to service on August 31, 2020. This information is preliminary."/>
    <s v="     "/>
    <s v="FAS"/>
    <m/>
    <s v="N"/>
    <x v="0"/>
    <s v="1041202"/>
    <s v="20-0091511"/>
    <m/>
    <s v="T005058498, T005058501, T005058502"/>
    <n v="119692610"/>
    <m/>
    <s v="     "/>
    <x v="1"/>
    <s v="PG&amp;E"/>
    <m/>
    <s v="Vegetation"/>
    <m/>
    <s v="D"/>
    <s v="D"/>
    <s v="&lt;0.25"/>
    <m/>
    <s v="Equipment - PG&amp;E"/>
    <s v="34.b. Conductor damage or failure"/>
    <s v="Equipment - PG&amp;E"/>
    <s v="All types of equipment / facility failure"/>
    <s v="Conductor failure-all"/>
    <s v="Conductor - Primary"/>
    <m/>
    <m/>
    <s v="Line to Ground"/>
    <m/>
    <s v="Overhead"/>
    <x v="3"/>
    <s v="Conductor - Primary"/>
    <s v="Primary Conductor"/>
    <s v="Circuit ID: 163091101; SAP ID: 102054685"/>
    <s v="     "/>
    <s v="Non-HFTD"/>
    <x v="0"/>
    <m/>
    <m/>
    <n v="37.687800000000003"/>
    <n v="-121.416"/>
    <s v="San Joaquin"/>
    <s v="CARBONA-1101"/>
    <m/>
    <n v="12000"/>
    <m/>
    <x v="0"/>
    <s v="Tracy FD"/>
    <s v="Urban"/>
    <m/>
    <m/>
    <s v="No"/>
    <m/>
    <m/>
    <m/>
    <m/>
    <m/>
    <m/>
    <m/>
    <s v="N"/>
    <s v="N"/>
    <m/>
    <m/>
    <s v="     "/>
    <m/>
    <m/>
    <m/>
    <m/>
    <m/>
    <m/>
    <m/>
    <m/>
    <m/>
    <m/>
    <m/>
    <m/>
    <m/>
    <m/>
    <m/>
    <m/>
    <m/>
    <m/>
    <m/>
  </r>
  <r>
    <s v="20201149"/>
    <s v="     "/>
    <n v="44073"/>
    <s v="8/30"/>
    <x v="1"/>
    <n v="0.5625"/>
    <s v="36"/>
    <n v="3"/>
    <s v="8"/>
    <x v="4"/>
    <n v="44073"/>
    <n v="0.60347222222222219"/>
    <s v="On August 30, 2020 at 1330 hours, a PG&amp;E Troubleman was dispatched to the Ashlan Ave 1104 12 kV Distribution Circuit in the vicinity of E Cortland Avenue and N Harrison Avenue, Fresno in response to an outage. Initial analysis indicates PG&amp;E equipment failure caused the ignition. The hot leg burnt off at the secondary bushing that was suspected to have burnt a tree below. The ensuing fire was 1 meter - &lt; 3 meters in size and it is unknown who suppressed the fire. PG&amp;E Crew repaired broken buss lead and service wire on August 30, 2020."/>
    <s v="     "/>
    <s v="FAS"/>
    <m/>
    <s v="N"/>
    <x v="0"/>
    <s v="1041058"/>
    <s v="20-0091424"/>
    <m/>
    <s v="T005058318"/>
    <n v="119729739"/>
    <m/>
    <s v="     "/>
    <x v="1"/>
    <s v="PG&amp;E"/>
    <m/>
    <s v="Vegetation"/>
    <m/>
    <s v="D"/>
    <s v="D"/>
    <s v="&lt;3 meters of linear travel"/>
    <m/>
    <s v="Equipment - PG&amp;E"/>
    <s v="34.b. Conductor damage or failure"/>
    <s v="Equipment - PG&amp;E"/>
    <s v="All types of equipment / facility failure"/>
    <s v="Conductor failure-all"/>
    <s v="Service Drop"/>
    <m/>
    <m/>
    <s v="Force Out"/>
    <m/>
    <s v="Overhead"/>
    <x v="2"/>
    <s v="Service Drop"/>
    <s v="Service, Buss lead"/>
    <s v="Meter: 1004234040"/>
    <s v="     "/>
    <s v="Non-HFTD"/>
    <x v="0"/>
    <m/>
    <m/>
    <n v="36.781799999999997"/>
    <n v="-119.81100000000001"/>
    <s v="Fresno"/>
    <s v="ASHLAN-AVE-1107"/>
    <m/>
    <n v="750"/>
    <s v="N/A"/>
    <x v="0"/>
    <s v="Unknown"/>
    <s v="Urban"/>
    <m/>
    <m/>
    <s v="No"/>
    <m/>
    <m/>
    <m/>
    <m/>
    <m/>
    <m/>
    <m/>
    <s v="N"/>
    <s v="N"/>
    <m/>
    <m/>
    <s v="     "/>
    <m/>
    <m/>
    <m/>
    <m/>
    <m/>
    <m/>
    <m/>
    <m/>
    <m/>
    <m/>
    <m/>
    <m/>
    <m/>
    <m/>
    <m/>
    <m/>
    <m/>
    <m/>
    <m/>
  </r>
  <r>
    <s v="20201148"/>
    <s v="     "/>
    <n v="44073"/>
    <s v="8/30"/>
    <x v="1"/>
    <n v="0.55833333333333335"/>
    <s v="36"/>
    <n v="3"/>
    <s v="8"/>
    <x v="4"/>
    <n v="44073"/>
    <n v="0.55347222222222225"/>
    <s v="On August 30, 2020 at 1337 hours, a PG&amp;E Troubleman patrolled the Wyandotte 1107 12kV Distribution Circuit number 102911107, near Loma Vista Drive in Oroville. He observed a wire down two load sides of the fused cutout 86125. Initial analysis indicates a large digger pine tree limb fell through a primary overhead conductor, causing an outage and an ignition. Cal Fire responded to and extinguished the fire. The 148-minute outage affected 185 customers. We replaced 200' of #6 copper conductor and the angle composite arm, via EC tag 119692119. All the repairs were completed and the line was returned to service on August 30, 2020. This information is preliminary."/>
    <s v="     "/>
    <s v="FAS"/>
    <m/>
    <s v="N"/>
    <x v="0"/>
    <m/>
    <s v="20-0091421"/>
    <m/>
    <s v="T005058316"/>
    <n v="119692119"/>
    <m/>
    <s v="     "/>
    <x v="1"/>
    <s v="PG&amp;E"/>
    <m/>
    <s v="Vegetation"/>
    <m/>
    <s v="D"/>
    <s v="D"/>
    <s v="&lt;3 meters of linear travel"/>
    <m/>
    <s v="Vegetation"/>
    <s v="33.a. Veg. contact"/>
    <s v="Vegetation"/>
    <s v="Contact from object"/>
    <s v="Contact - Vegetation"/>
    <m/>
    <s v="Contact - Vegetation"/>
    <s v="Conductor - Primary"/>
    <s v="Force Out,Open Circuit"/>
    <m/>
    <s v="Overhead"/>
    <x v="3"/>
    <s v="Conductor - Primary"/>
    <s v="Primary Conductor, Crossarm"/>
    <s v="Circuit ID: 102911107, SAP ID: 100395767"/>
    <s v="     "/>
    <s v="Non-HFTD"/>
    <x v="0"/>
    <m/>
    <m/>
    <n v="39.485999999999997"/>
    <n v="-121.506"/>
    <s v="Butte"/>
    <s v="WYANDOTTE-1107"/>
    <m/>
    <n v="12000"/>
    <s v="WYANDOTTE 1107CB"/>
    <x v="1"/>
    <s v="Cal Fire"/>
    <s v="Urban"/>
    <m/>
    <m/>
    <s v="No"/>
    <m/>
    <m/>
    <m/>
    <m/>
    <m/>
    <m/>
    <m/>
    <s v="N"/>
    <s v="N"/>
    <m/>
    <m/>
    <s v="     "/>
    <s v="39.48600000"/>
    <s v="-121.50620000"/>
    <s v="Dec 17 2020 12:00AM"/>
    <s v="Unverified"/>
    <s v="I went to the location and there is not a pine tree at the location"/>
    <m/>
    <m/>
    <m/>
    <m/>
    <m/>
    <m/>
    <m/>
    <m/>
    <m/>
    <m/>
    <m/>
    <m/>
    <m/>
    <m/>
  </r>
  <r>
    <s v="20211332"/>
    <s v="     "/>
    <n v="44438"/>
    <s v="8/30"/>
    <x v="1"/>
    <n v="0.69236111111111109"/>
    <s v="36"/>
    <n v="3"/>
    <s v="8"/>
    <x v="5"/>
    <n v="44438"/>
    <m/>
    <s v="A 15' oak tree limb fell onto overhead lines and made contact with both the conductors and communication lines at the same time. Troubleman extinguished the tree limb upon arrival and reports no damage to infrastructure and no fire on the ground. This was not in or near a previous burn scar. This information is preliminary."/>
    <s v="     "/>
    <s v="FAS"/>
    <m/>
    <s v="N"/>
    <x v="0"/>
    <m/>
    <s v="21-0111318"/>
    <m/>
    <s v="T005382339"/>
    <m/>
    <m/>
    <s v="     "/>
    <x v="0"/>
    <s v="PG&amp;E"/>
    <m/>
    <s v="Vegetation"/>
    <m/>
    <s v="D"/>
    <s v="D"/>
    <s v="&lt;3 meters of linear travel"/>
    <s v="only the tree limb that fell onto the line. nothing on the ground"/>
    <s v="Vegetation"/>
    <s v="33.a. Veg. contact"/>
    <s v="Vegetation"/>
    <s v="Contact from object"/>
    <s v="Veg. contact"/>
    <m/>
    <s v="Veg. contact"/>
    <s v="Conductor - Primary"/>
    <s v="Force Out"/>
    <s v="Y"/>
    <s v="Overhead"/>
    <x v="3"/>
    <s v="Conductor - Primary"/>
    <m/>
    <s v="100088215"/>
    <s v="     "/>
    <s v="Non-HFTD"/>
    <x v="0"/>
    <n v="330"/>
    <m/>
    <n v="39.200699999999998"/>
    <n v="-121.17400000000001"/>
    <s v="Nevada"/>
    <s v="NARROWS-2105"/>
    <m/>
    <n v="21000"/>
    <m/>
    <x v="0"/>
    <s v="Employee"/>
    <s v="Urban"/>
    <s v="Grass fuel model"/>
    <m/>
    <s v="No"/>
    <m/>
    <m/>
    <m/>
    <m/>
    <m/>
    <m/>
    <m/>
    <s v="N"/>
    <s v="N"/>
    <m/>
    <m/>
    <s v="     "/>
    <s v="39.20158200"/>
    <s v="-121.17314600"/>
    <s v="Sep  7 2021 12:00AM"/>
    <s v="BranchFail"/>
    <s v="Valley Oak situated 20 feet off power lines shed a branch on to conductors causing an outage."/>
    <s v="OAKV"/>
    <s v="45"/>
    <s v="75"/>
    <s v="20"/>
    <s v="None"/>
    <s v="None"/>
    <s v="N"/>
    <s v="1"/>
    <m/>
    <s v="Plain"/>
    <s v="D"/>
    <s v="CrossArm"/>
    <s v="BareWire"/>
    <s v="0"/>
  </r>
  <r>
    <s v="20211331"/>
    <s v="     "/>
    <n v="44438"/>
    <s v="8/30"/>
    <x v="1"/>
    <n v="0.55763888888888891"/>
    <s v="36"/>
    <n v="3"/>
    <s v="8"/>
    <x v="5"/>
    <n v="44438"/>
    <m/>
    <s v="A tree fell onto all three phases of overhead conductor. The center phase 6 SOL CU conductor was on ground. The ensuing fire was roughly 20'x20' in size. This was not in or near a previous burn scar area. This information is preliminary."/>
    <s v="     "/>
    <s v="FAS"/>
    <m/>
    <s v="N"/>
    <x v="0"/>
    <m/>
    <s v="21-0111104"/>
    <m/>
    <s v="T005382118"/>
    <n v="121974000"/>
    <m/>
    <s v="     "/>
    <x v="1"/>
    <s v="PG&amp;E"/>
    <m/>
    <s v="Vegetation"/>
    <m/>
    <s v="D"/>
    <s v="D"/>
    <s v="&lt;0.25"/>
    <s v="20' BY 20' PER FIRE DEPT"/>
    <s v="Vegetation"/>
    <s v="33.a. Veg. contact"/>
    <s v="Vegetation"/>
    <s v="Contact from object"/>
    <s v="Veg. contact"/>
    <m/>
    <s v="Veg. contact"/>
    <s v="Splice/Clamp/Connector"/>
    <s v="Open Circuit"/>
    <s v="Y"/>
    <s v="Overhead"/>
    <x v="3"/>
    <s v="Splice/Clamp/Connector"/>
    <s v="Conductor - Primary"/>
    <s v="101698301"/>
    <s v="     "/>
    <s v="Non-HFTD"/>
    <x v="0"/>
    <m/>
    <m/>
    <n v="36.930799999999998"/>
    <n v="-121.85899999999999"/>
    <s v="Santa Cruz"/>
    <s v="ROB-ROY-2105"/>
    <m/>
    <n v="21000"/>
    <m/>
    <x v="0"/>
    <s v="Cal Fire"/>
    <s v="Urban"/>
    <s v="Brush fuel model"/>
    <s v="Grass and brush"/>
    <s v="No"/>
    <m/>
    <m/>
    <m/>
    <m/>
    <m/>
    <m/>
    <m/>
    <s v="N"/>
    <s v="N"/>
    <m/>
    <m/>
    <s v="     "/>
    <m/>
    <m/>
    <m/>
    <m/>
    <m/>
    <m/>
    <m/>
    <m/>
    <m/>
    <m/>
    <m/>
    <m/>
    <m/>
    <m/>
    <m/>
    <m/>
    <m/>
    <m/>
    <m/>
  </r>
  <r>
    <s v="MIA20141405"/>
    <s v="     "/>
    <n v="41882"/>
    <s v="8/31"/>
    <x v="1"/>
    <n v="0.67390046296296291"/>
    <s v="36"/>
    <n v="3"/>
    <s v="8"/>
    <x v="7"/>
    <n v="41882"/>
    <n v="0.67361111111111116"/>
    <s v="KRJ7- PUT IN PROGESS- PLEASE REQUEST FIRE REPORT. 1500 BAYSIDE RD in Arcata; tree grew into serv and burnt open causing fire; WAITING ON FD"/>
    <s v="     "/>
    <s v="FAS"/>
    <n v="44270"/>
    <s v="Y"/>
    <x v="0"/>
    <s v="4960449"/>
    <s v="N/A"/>
    <m/>
    <s v="T003188179"/>
    <m/>
    <m/>
    <s v="     "/>
    <x v="1"/>
    <s v="PG&amp;E"/>
    <m/>
    <m/>
    <m/>
    <s v="D"/>
    <m/>
    <s v="&lt;0.25"/>
    <m/>
    <s v="Vegetation"/>
    <s v="33.a. Veg. contact"/>
    <s v="Vegetation"/>
    <s v="Contact from object"/>
    <s v="Contact - Vegetation"/>
    <m/>
    <s v="Contact - Vegetation"/>
    <s v="Conductor"/>
    <m/>
    <s v="Yes"/>
    <s v="Overhead"/>
    <x v="0"/>
    <m/>
    <m/>
    <s v="100982513"/>
    <s v="     "/>
    <s v="Non-HFTD"/>
    <x v="0"/>
    <m/>
    <m/>
    <n v="40.854399999999998"/>
    <n v="-124.07"/>
    <s v="Humboldt"/>
    <s v="ARCATA-1122"/>
    <s v="192021122"/>
    <n v="11000"/>
    <m/>
    <x v="0"/>
    <s v="Arcata FD"/>
    <s v="Urban"/>
    <m/>
    <m/>
    <s v="No"/>
    <m/>
    <m/>
    <m/>
    <m/>
    <m/>
    <m/>
    <m/>
    <s v="N"/>
    <s v="N"/>
    <m/>
    <m/>
    <s v="     "/>
    <m/>
    <m/>
    <m/>
    <m/>
    <m/>
    <m/>
    <m/>
    <m/>
    <m/>
    <m/>
    <m/>
    <m/>
    <m/>
    <m/>
    <m/>
    <m/>
    <m/>
    <m/>
    <m/>
  </r>
  <r>
    <s v="20140155"/>
    <s v="     "/>
    <n v="41882"/>
    <s v="8/31"/>
    <x v="1"/>
    <n v="9.166666666666666E-2"/>
    <s v="36"/>
    <n v="3"/>
    <s v="8"/>
    <x v="7"/>
    <n v="41882"/>
    <n v="9.166666666666666E-2"/>
    <s v="Found tree down through lines, fire started, open 1797 to make safe. Oncall/DO Notified. Crew to repair."/>
    <s v="     "/>
    <m/>
    <m/>
    <s v="N"/>
    <x v="0"/>
    <s v="1075279"/>
    <s v="14-0054293"/>
    <m/>
    <m/>
    <n v="108891652"/>
    <m/>
    <s v="     "/>
    <x v="1"/>
    <s v="PG&amp;E"/>
    <m/>
    <s v="Vegetation"/>
    <m/>
    <s v="D"/>
    <m/>
    <s v="&lt;0.25"/>
    <s v="Square Feet: ; Acreage: "/>
    <s v="Vegetation"/>
    <s v="33.a. Veg. contact"/>
    <s v="Vegetation"/>
    <s v="All types of equipment / facility failure"/>
    <s v="Contact - Vegetation"/>
    <m/>
    <s v="Contact - Vegetation"/>
    <s v="Conductor"/>
    <s v="None"/>
    <s v=" "/>
    <s v="Overhead"/>
    <x v="3"/>
    <s v="Conductor"/>
    <m/>
    <s v="2520 SteppsRd, Sebastopol"/>
    <s v="     "/>
    <s v="Non-HFTD"/>
    <x v="0"/>
    <n v="140"/>
    <m/>
    <n v="38.419400000000003"/>
    <n v="-122.95"/>
    <s v="Sonoma"/>
    <s v="MONTE-RIO-1112"/>
    <s v="42811112"/>
    <n v="12000"/>
    <s v="MONTE RIO 11125040"/>
    <x v="0"/>
    <m/>
    <s v="Conifer Forest"/>
    <m/>
    <m/>
    <s v="No"/>
    <m/>
    <m/>
    <m/>
    <m/>
    <m/>
    <m/>
    <m/>
    <s v="N"/>
    <s v="N"/>
    <m/>
    <m/>
    <s v="     "/>
    <s v="38.41937000"/>
    <s v="-122.94964000"/>
    <s v="Sep  2 2014 12:00AM"/>
    <s v="RootsFail"/>
    <s v="A green Coastal Live Oak failed at the base and fell through the 12kv conductors. A 40x40 foot fire was started. No property damage. A moderate amount of rot detected at the base."/>
    <s v="OAKC"/>
    <s v="60"/>
    <s v="65"/>
    <s v="20"/>
    <s v="Moderate"/>
    <s v="Moderate"/>
    <s v="N"/>
    <s v="1"/>
    <m/>
    <s v="Hillside"/>
    <s v="B"/>
    <s v="CrossArm"/>
    <s v="BareWire"/>
    <s v="8"/>
  </r>
  <r>
    <s v="20150315"/>
    <s v="     "/>
    <n v="42247"/>
    <s v="8/31"/>
    <x v="1"/>
    <n v="0.67083333333333328"/>
    <s v="36"/>
    <n v="3"/>
    <s v="8"/>
    <x v="2"/>
    <n v="42247"/>
    <n v="0.67083333333333328"/>
    <s v="EUC LIMB FELL AND BROKE 2 OF 3 PHASES FOR 2 SPANS AND 1 SL CROSSARM ON MIDDLE POLE"/>
    <s v="     "/>
    <m/>
    <m/>
    <s v="N"/>
    <x v="0"/>
    <s v="1297905"/>
    <s v="15-0058470"/>
    <m/>
    <m/>
    <n v="110610919"/>
    <m/>
    <s v="     "/>
    <x v="1"/>
    <s v="PG&amp;E"/>
    <m/>
    <s v="Vegetation"/>
    <m/>
    <s v="D"/>
    <m/>
    <s v="0.26-9.99"/>
    <s v="Square Feet: ; Acreage: 3"/>
    <s v="Vegetation"/>
    <s v="33.a. Veg. contact"/>
    <s v="Vegetation"/>
    <s v="All types of equipment / facility failure"/>
    <s v="Contact - Vegetation"/>
    <m/>
    <s v="Contact - Vegetation"/>
    <s v="Conductor"/>
    <s v="Line to Ground"/>
    <s v="PACIFIC BELL"/>
    <s v="Overhead"/>
    <x v="3"/>
    <s v="Conductor"/>
    <m/>
    <s v="101467437"/>
    <s v="     "/>
    <s v="Non-HFTD"/>
    <x v="0"/>
    <n v="246"/>
    <m/>
    <n v="40.491500000000002"/>
    <n v="-122.283"/>
    <s v="Shasta"/>
    <s v="JESSUP-1103"/>
    <s v="103441103"/>
    <n v="12000"/>
    <s v="JESSUP 1101CB"/>
    <x v="0"/>
    <s v="Cal Fire Dept"/>
    <s v="Herbaceous"/>
    <m/>
    <m/>
    <s v="No"/>
    <m/>
    <m/>
    <m/>
    <m/>
    <m/>
    <m/>
    <m/>
    <s v="N"/>
    <s v="N"/>
    <m/>
    <m/>
    <s v="     "/>
    <m/>
    <m/>
    <s v="Sep  1 2015 12:00AM"/>
    <s v="BranchFail"/>
    <s v="Healthy xstm Eucalyptus branch broke at collar falling into lines, lines on ground, caused a 3 acre grass fire, possibly burning a structure and burned partial garage/out building"/>
    <s v="EUCA"/>
    <s v="65"/>
    <s v="48"/>
    <s v="20"/>
    <s v="Slight"/>
    <s v="None"/>
    <s v="N"/>
    <s v="1"/>
    <m/>
    <s v="Valley"/>
    <s v="D"/>
    <s v="CrossArm"/>
    <s v="BareWire"/>
    <s v="2"/>
  </r>
  <r>
    <s v="20150316"/>
    <s v="     "/>
    <n v="42247"/>
    <s v="8/31"/>
    <x v="1"/>
    <n v="0.84652777777777777"/>
    <s v="36"/>
    <n v="3"/>
    <s v="8"/>
    <x v="2"/>
    <n v="42247"/>
    <n v="0.84652777777777777"/>
    <s v="replace 1 wire 2 spans"/>
    <s v="     "/>
    <m/>
    <m/>
    <s v="N"/>
    <x v="0"/>
    <s v="1297981"/>
    <s v="15-0058488"/>
    <m/>
    <m/>
    <n v="110611074"/>
    <m/>
    <s v="     "/>
    <x v="1"/>
    <s v="PG&amp;E"/>
    <m/>
    <s v="Vegetation"/>
    <m/>
    <s v="D"/>
    <m/>
    <s v="&lt;0.25"/>
    <s v="Square Feet: 100 x 100; Acreage: "/>
    <s v="Equipment - PG&amp;E"/>
    <s v="34.g. Insulator and brushing damage or failure"/>
    <s v="Equipment - PG&amp;E"/>
    <s v="All types of equipment / facility failure"/>
    <s v="Insulator"/>
    <s v="Insulator"/>
    <m/>
    <m/>
    <s v="Line to Ground"/>
    <s v="PACIFIC BELL"/>
    <s v="Overhead"/>
    <x v="3"/>
    <s v="Conductor"/>
    <m/>
    <s v="102222106"/>
    <s v="     "/>
    <s v="Non-HFTD"/>
    <x v="0"/>
    <m/>
    <m/>
    <n v="37.988500000000002"/>
    <n v="-122.578"/>
    <s v="Marin"/>
    <s v="SAN-RAFAEL-1104"/>
    <s v="42011104"/>
    <n v="12000"/>
    <s v="SAN RAFAEL 1104802"/>
    <x v="0"/>
    <s v="marin county fire"/>
    <s v="Urban"/>
    <m/>
    <m/>
    <s v="No"/>
    <m/>
    <m/>
    <m/>
    <m/>
    <m/>
    <m/>
    <m/>
    <s v="N"/>
    <s v="N"/>
    <m/>
    <m/>
    <s v="     "/>
    <m/>
    <m/>
    <m/>
    <m/>
    <m/>
    <m/>
    <m/>
    <m/>
    <m/>
    <m/>
    <m/>
    <m/>
    <m/>
    <m/>
    <m/>
    <m/>
    <m/>
    <m/>
    <m/>
  </r>
  <r>
    <s v="SAP201517334"/>
    <s v="     "/>
    <n v="42247"/>
    <s v="8/31"/>
    <x v="1"/>
    <m/>
    <s v="36"/>
    <n v="3"/>
    <s v="8"/>
    <x v="2"/>
    <n v="42245"/>
    <m/>
    <s v="pole fire; failed switch 6451; meter 1007526350; fuses 6451"/>
    <s v="     "/>
    <s v="SAP"/>
    <n v="44580"/>
    <s v="Y"/>
    <x v="0"/>
    <s v="1296517"/>
    <s v="15-0058116"/>
    <m/>
    <s v="T003474790"/>
    <n v="110607466"/>
    <m/>
    <s v="     "/>
    <x v="0"/>
    <s v="PG&amp;E"/>
    <m/>
    <m/>
    <m/>
    <s v="D"/>
    <m/>
    <s v="Structure-PG&amp;E only"/>
    <m/>
    <s v="Equipment - PG&amp;E"/>
    <s v="34.e. Switch damage or failure"/>
    <s v="Equipment - PG&amp;E"/>
    <s v="Switch failure"/>
    <s v="Switch failure"/>
    <s v="Pole"/>
    <m/>
    <m/>
    <s v="Force Out"/>
    <s v="Yes"/>
    <s v="Overhead"/>
    <x v="0"/>
    <s v="Pole"/>
    <m/>
    <s v="103599087"/>
    <s v="     "/>
    <s v="Non-HFTD"/>
    <x v="0"/>
    <m/>
    <m/>
    <n v="37.851500000000001"/>
    <n v="-122.482"/>
    <s v="Marin"/>
    <s v="SAUSALITO-1101"/>
    <m/>
    <m/>
    <s v="SAUSALITO 1101CB"/>
    <x v="0"/>
    <m/>
    <m/>
    <m/>
    <m/>
    <s v="No"/>
    <m/>
    <m/>
    <m/>
    <m/>
    <m/>
    <m/>
    <m/>
    <s v="N"/>
    <s v="N"/>
    <m/>
    <m/>
    <s v="     "/>
    <m/>
    <m/>
    <m/>
    <m/>
    <m/>
    <m/>
    <m/>
    <m/>
    <m/>
    <m/>
    <m/>
    <m/>
    <m/>
    <m/>
    <m/>
    <m/>
    <m/>
    <m/>
    <m/>
  </r>
  <r>
    <s v="SAP201517331"/>
    <s v="     "/>
    <n v="42247"/>
    <s v="8/31"/>
    <x v="1"/>
    <m/>
    <s v="36"/>
    <n v="3"/>
    <s v="8"/>
    <x v="2"/>
    <n v="42245"/>
    <m/>
    <s v="pole fire; failed fuse 995; burned crossarm"/>
    <s v="     "/>
    <s v="SAP"/>
    <n v="44580"/>
    <s v="Y"/>
    <x v="0"/>
    <s v="1296518"/>
    <s v="15-0058114"/>
    <m/>
    <s v="T003474791"/>
    <n v="110607465"/>
    <m/>
    <s v="     "/>
    <x v="0"/>
    <s v="PG&amp;E"/>
    <m/>
    <m/>
    <m/>
    <s v="D"/>
    <m/>
    <s v="Structure-PG&amp;E only"/>
    <m/>
    <s v="Equipment - PG&amp;E"/>
    <s v="34.c. Fuse damage or failure"/>
    <s v="Equipment - PG&amp;E"/>
    <s v="Fuse failure - all"/>
    <s v="Fuse failure - all"/>
    <s v="Crossarm"/>
    <m/>
    <m/>
    <s v="Force Out"/>
    <s v="Yes"/>
    <s v="Overhead"/>
    <x v="0"/>
    <s v="Crossarm"/>
    <m/>
    <s v="102248818"/>
    <s v="     "/>
    <s v="Non-HFTD"/>
    <x v="0"/>
    <m/>
    <m/>
    <n v="37.863799999999998"/>
    <n v="-122.498"/>
    <s v="Marin"/>
    <s v="SAUSALITO-1101"/>
    <m/>
    <m/>
    <s v="SAUSALITO 1101CB"/>
    <x v="0"/>
    <m/>
    <m/>
    <m/>
    <m/>
    <s v="No"/>
    <m/>
    <m/>
    <m/>
    <m/>
    <m/>
    <m/>
    <m/>
    <s v="N"/>
    <s v="N"/>
    <m/>
    <m/>
    <s v="     "/>
    <m/>
    <m/>
    <m/>
    <m/>
    <m/>
    <m/>
    <m/>
    <m/>
    <m/>
    <m/>
    <m/>
    <m/>
    <m/>
    <m/>
    <m/>
    <m/>
    <m/>
    <m/>
    <m/>
  </r>
  <r>
    <s v="20160267"/>
    <s v="     "/>
    <n v="42613"/>
    <s v="8/31"/>
    <x v="1"/>
    <n v="0.82152777777777775"/>
    <s v="36"/>
    <n v="3"/>
    <s v="8"/>
    <x v="6"/>
    <n v="42613"/>
    <n v="0.82152777777777775"/>
    <s v="CREW TO REPR WIRE DWN CAUSED BY BIRD."/>
    <s v="     "/>
    <m/>
    <m/>
    <s v="N"/>
    <x v="0"/>
    <s v="1535080"/>
    <s v="16-0061468"/>
    <m/>
    <m/>
    <n v="111919625"/>
    <m/>
    <s v="     "/>
    <x v="1"/>
    <s v="PG&amp;E"/>
    <m/>
    <s v="Vegetation"/>
    <m/>
    <s v="D"/>
    <m/>
    <s v="0.26-9.99"/>
    <s v="Square Feet: ; Acreage: "/>
    <s v="Contact - Animal - Bird"/>
    <s v="33.b. Animal contact"/>
    <s v="Contact - Bird"/>
    <s v="All types of equipment / facility failure"/>
    <s v="Contact - Animal"/>
    <m/>
    <s v="Contact - Animal"/>
    <s v="Conductor"/>
    <s v="Line to Ground"/>
    <s v="Frontier"/>
    <s v="Overhead"/>
    <x v="3"/>
    <s v="Conductor"/>
    <m/>
    <s v="101665829"/>
    <s v="     "/>
    <s v="Non-HFTD"/>
    <x v="0"/>
    <m/>
    <m/>
    <n v="38.151000000000003"/>
    <n v="-121.68"/>
    <s v="Sacramento"/>
    <s v="GRAND-ISLAND-2225"/>
    <s v="62462225"/>
    <n v="21000"/>
    <s v="GRAND ISLAND 22258872"/>
    <x v="0"/>
    <s v="ISLETON"/>
    <s v="Agriculture"/>
    <m/>
    <m/>
    <s v="No"/>
    <m/>
    <m/>
    <m/>
    <m/>
    <m/>
    <m/>
    <m/>
    <s v="N"/>
    <s v="N"/>
    <m/>
    <m/>
    <s v="     "/>
    <m/>
    <m/>
    <m/>
    <m/>
    <m/>
    <m/>
    <m/>
    <m/>
    <m/>
    <m/>
    <m/>
    <m/>
    <m/>
    <m/>
    <m/>
    <m/>
    <m/>
    <m/>
    <m/>
  </r>
  <r>
    <s v="20160265"/>
    <s v="     "/>
    <n v="42613"/>
    <s v="8/31"/>
    <x v="1"/>
    <n v="0.47013888888888888"/>
    <s v="36"/>
    <n v="3"/>
    <s v="8"/>
    <x v="6"/>
    <n v="42613"/>
    <m/>
    <s v="WIRE DOWN DO TO CHANCE CLAMP WENT BAD"/>
    <s v="     "/>
    <m/>
    <m/>
    <s v="N"/>
    <x v="0"/>
    <s v="1534852"/>
    <s v="16-0061199"/>
    <m/>
    <m/>
    <m/>
    <m/>
    <s v="     "/>
    <x v="1"/>
    <s v="PG&amp;E"/>
    <m/>
    <s v="Vegetation"/>
    <m/>
    <s v="D"/>
    <m/>
    <s v="&lt;0.25"/>
    <s v="Square Feet: ; Acreage: "/>
    <s v="Vegetation"/>
    <s v="33.a. Veg. contact"/>
    <s v="Vegetation"/>
    <s v="All types of equipment / facility failure"/>
    <s v="Contact - Vegetation"/>
    <m/>
    <s v="Contact - Vegetation"/>
    <s v="Conductor"/>
    <s v="Line to Line"/>
    <s v="PACIFIC BELL"/>
    <s v="Overhead"/>
    <x v="1"/>
    <s v="Conductor"/>
    <m/>
    <s v="101147802"/>
    <s v="     "/>
    <s v="Non-HFTD"/>
    <x v="0"/>
    <m/>
    <m/>
    <n v="37.372100000000003"/>
    <n v="-120.45"/>
    <s v="Merced"/>
    <s v="EL-CAPITAN-1103"/>
    <s v="253881103"/>
    <m/>
    <s v="N/A"/>
    <x v="0"/>
    <s v="Merced County FD"/>
    <s v="Urban"/>
    <m/>
    <m/>
    <s v="No"/>
    <m/>
    <m/>
    <m/>
    <m/>
    <m/>
    <m/>
    <m/>
    <s v="N"/>
    <s v="N"/>
    <m/>
    <m/>
    <s v="     "/>
    <m/>
    <m/>
    <s v="Sep  1 2016 12:00AM"/>
    <s v="Unverified"/>
    <s v="This was a momentary outage and duplicate outage report please close and refer to original outage report."/>
    <m/>
    <m/>
    <m/>
    <m/>
    <m/>
    <m/>
    <m/>
    <m/>
    <m/>
    <m/>
    <m/>
    <m/>
    <m/>
    <m/>
  </r>
  <r>
    <s v="20170324"/>
    <s v="     "/>
    <n v="42978"/>
    <s v="8/31"/>
    <x v="1"/>
    <n v="0.87986111111111109"/>
    <s v="35"/>
    <n v="3"/>
    <s v="8"/>
    <x v="0"/>
    <n v="42978"/>
    <n v="0.87361111111111112"/>
    <s v="tree fell and caused wire down. found 5297 2\2 blown. 2 spans wire down. 50x50 grass fire started. cal fire on site. need crew to make repairs."/>
    <s v="     "/>
    <m/>
    <m/>
    <s v="N"/>
    <x v="0"/>
    <s v="1864395"/>
    <s v="17-0074619"/>
    <m/>
    <m/>
    <n v="113210044"/>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0977438"/>
    <s v="     "/>
    <s v="Non-HFTD"/>
    <x v="0"/>
    <m/>
    <m/>
    <n v="41.060499999999998"/>
    <n v="-124.104"/>
    <s v="Humboldt"/>
    <s v="TRINIDAD-1101"/>
    <s v="192231101"/>
    <n v="12000"/>
    <s v="TRINIDAD 1101CB"/>
    <x v="0"/>
    <s v="Cal Fire"/>
    <s v="Conifer Forest"/>
    <m/>
    <m/>
    <s v="No"/>
    <m/>
    <m/>
    <m/>
    <m/>
    <m/>
    <m/>
    <m/>
    <s v="N"/>
    <s v="N"/>
    <m/>
    <m/>
    <s v="     "/>
    <s v="41.06048000"/>
    <s v="-124.10377000"/>
    <s v="Sep  1 2017 12:00AM"/>
    <s v="TrunkFail"/>
    <s v="A healthy Redwood failed at the base and peeled out of a stand of large trees and fell through the primary conductors, bringing the wires down to the ground. Included bark and a substantial lean combined with winds to cause this outage."/>
    <s v="REDW"/>
    <s v="150"/>
    <s v="50"/>
    <s v="30"/>
    <s v="Moderate"/>
    <s v="None"/>
    <s v="N"/>
    <s v="1"/>
    <m/>
    <s v="Hillside"/>
    <s v="A"/>
    <s v="CrossArm"/>
    <s v="BareWire"/>
    <s v="2"/>
  </r>
  <r>
    <s v="MIA20179273"/>
    <s v="     "/>
    <n v="42978"/>
    <s v="8/31"/>
    <x v="1"/>
    <n v="0.88001157407407404"/>
    <s v="35"/>
    <n v="3"/>
    <s v="8"/>
    <x v="0"/>
    <n v="42978"/>
    <n v="0.87986111111111109"/>
    <s v="Near 1528 FOX FARM RD in Trinidad; tree fell and caused 2 spans wires down; 50x50 grass fire started"/>
    <s v="     "/>
    <s v="FAS"/>
    <n v="44250"/>
    <s v="Y"/>
    <x v="0"/>
    <s v="1864395"/>
    <s v="N/A"/>
    <m/>
    <s v="T004121201"/>
    <n v="113212063"/>
    <m/>
    <s v="     "/>
    <x v="1"/>
    <s v="PG&amp;E"/>
    <m/>
    <m/>
    <m/>
    <s v="D"/>
    <m/>
    <s v="&lt;0.25"/>
    <m/>
    <s v="Vegetation"/>
    <s v="33.a. Veg. contact"/>
    <s v="Vegetation"/>
    <s v="Contact from object"/>
    <s v="Contact - Vegetation"/>
    <m/>
    <s v="Contact - Vegetation"/>
    <s v="Conductor - Primary"/>
    <m/>
    <s v="Yes"/>
    <s v="Overhead"/>
    <x v="0"/>
    <m/>
    <m/>
    <s v="100977420"/>
    <s v="     "/>
    <s v="Non-HFTD"/>
    <x v="0"/>
    <m/>
    <m/>
    <n v="41.063099999999999"/>
    <n v="-124.104"/>
    <s v="Humboldt"/>
    <s v="TRINIDAD-1101"/>
    <s v="192231101"/>
    <n v="11000"/>
    <m/>
    <x v="0"/>
    <m/>
    <s v="Conifer Forest"/>
    <m/>
    <m/>
    <s v="No"/>
    <m/>
    <m/>
    <m/>
    <m/>
    <m/>
    <m/>
    <m/>
    <s v="N"/>
    <s v="N"/>
    <m/>
    <m/>
    <s v="     "/>
    <m/>
    <m/>
    <m/>
    <m/>
    <m/>
    <m/>
    <m/>
    <m/>
    <m/>
    <m/>
    <m/>
    <m/>
    <m/>
    <m/>
    <m/>
    <m/>
    <m/>
    <m/>
    <m/>
  </r>
  <r>
    <s v="20170325"/>
    <s v="     "/>
    <n v="42978"/>
    <s v="8/31"/>
    <x v="1"/>
    <n v="0.95138888888888884"/>
    <s v="35"/>
    <n v="3"/>
    <s v="8"/>
    <x v="0"/>
    <n v="42978"/>
    <m/>
    <s v="A-tag created and crew called."/>
    <s v="     "/>
    <m/>
    <m/>
    <s v="N"/>
    <x v="0"/>
    <s v="1864422"/>
    <m/>
    <m/>
    <m/>
    <m/>
    <m/>
    <s v="     "/>
    <x v="1"/>
    <s v="PG&amp;E"/>
    <m/>
    <s v="Vegetation"/>
    <m/>
    <s v="D"/>
    <m/>
    <s v="&lt;3 meters of linear travel"/>
    <s v="Square Feet: ; Acreage: "/>
    <s v="Equipment - PG&amp;E"/>
    <s v="34.b. Conductor damage or failure"/>
    <s v="Equipment - PG&amp;E"/>
    <s v="All types of equipment / facility failure"/>
    <s v="Conductor"/>
    <s v="Conductor"/>
    <m/>
    <m/>
    <m/>
    <s v="PACIFIC BELL"/>
    <s v="Overhead"/>
    <x v="1"/>
    <s v="Conductor"/>
    <m/>
    <s v="100851402"/>
    <s v="     "/>
    <s v="Non-HFTD"/>
    <x v="0"/>
    <m/>
    <m/>
    <n v="36.814999999999998"/>
    <n v="-119.776"/>
    <s v="Fresno"/>
    <s v="BULLARD-1109"/>
    <s v="253961109"/>
    <m/>
    <s v="N/A"/>
    <x v="0"/>
    <s v="N.A."/>
    <s v="Urban"/>
    <m/>
    <m/>
    <s v="No"/>
    <m/>
    <m/>
    <m/>
    <m/>
    <m/>
    <m/>
    <m/>
    <s v="N"/>
    <s v="N"/>
    <m/>
    <m/>
    <s v="     "/>
    <m/>
    <m/>
    <m/>
    <m/>
    <m/>
    <m/>
    <m/>
    <m/>
    <m/>
    <m/>
    <m/>
    <m/>
    <m/>
    <m/>
    <m/>
    <m/>
    <m/>
    <m/>
    <m/>
  </r>
  <r>
    <s v="20170323"/>
    <s v="     "/>
    <n v="42978"/>
    <s v="8/31"/>
    <x v="1"/>
    <n v="0.49375000000000002"/>
    <s v="35"/>
    <n v="3"/>
    <s v="8"/>
    <x v="0"/>
    <n v="42978"/>
    <n v="0.5083333333333333"/>
    <s v="car pole transmission crew to make repairs"/>
    <s v="     "/>
    <m/>
    <m/>
    <s v="N"/>
    <x v="0"/>
    <s v="1864112"/>
    <s v="17-0074477"/>
    <m/>
    <m/>
    <m/>
    <m/>
    <s v="     "/>
    <x v="1"/>
    <s v="PG&amp;E"/>
    <m/>
    <s v="Vegetation"/>
    <m/>
    <s v="D"/>
    <m/>
    <s v="&lt;3 meters of linear travel"/>
    <s v="Square Feet: ; Acreage: "/>
    <s v="Contact - 3rd Party"/>
    <s v="33.d. Vehicle contact"/>
    <s v="Contact - 3rd Party"/>
    <s v="All types of equipment / facility failure"/>
    <s v="Contact - Vehicle"/>
    <m/>
    <s v="Contact - Vehicle"/>
    <s v="Pole"/>
    <s v="Force Out"/>
    <s v="PACIFIC BELL"/>
    <s v="Overhead"/>
    <x v="3"/>
    <s v="Conductor"/>
    <m/>
    <s v="102291943"/>
    <s v="     "/>
    <s v="Non-HFTD"/>
    <x v="0"/>
    <m/>
    <m/>
    <n v="38.3917"/>
    <n v="-122.32"/>
    <s v="Napa"/>
    <s v="PUEBLO-2102"/>
    <s v="43292102"/>
    <n v="21000"/>
    <s v="PUEBLO 2102CB"/>
    <x v="0"/>
    <s v="Cal Fire"/>
    <s v="Agriculture"/>
    <m/>
    <m/>
    <s v="No"/>
    <m/>
    <m/>
    <m/>
    <m/>
    <m/>
    <m/>
    <m/>
    <s v="N"/>
    <s v="N"/>
    <m/>
    <m/>
    <s v="     "/>
    <m/>
    <m/>
    <m/>
    <m/>
    <m/>
    <m/>
    <m/>
    <m/>
    <m/>
    <m/>
    <m/>
    <m/>
    <m/>
    <m/>
    <m/>
    <m/>
    <m/>
    <m/>
    <m/>
  </r>
  <r>
    <s v="20180732"/>
    <s v="     "/>
    <n v="43343"/>
    <s v="8/31"/>
    <x v="1"/>
    <n v="0.75624999999999998"/>
    <s v="35"/>
    <n v="3"/>
    <s v="8"/>
    <x v="1"/>
    <n v="43343"/>
    <n v="0.75624999999999998"/>
    <s v="ILIS cause - &quot;Vegetation, Tree - fell into line&quot;"/>
    <s v="     "/>
    <s v="FAS"/>
    <m/>
    <s v="N"/>
    <x v="0"/>
    <s v="166533"/>
    <s v="18-0075730"/>
    <m/>
    <m/>
    <m/>
    <m/>
    <s v="     "/>
    <x v="1"/>
    <s v="PG&amp;E"/>
    <m/>
    <m/>
    <m/>
    <s v="D"/>
    <m/>
    <s v="&lt;0.25"/>
    <m/>
    <s v="Vegetation"/>
    <s v="33.a. Veg. contact"/>
    <s v="Vegetation"/>
    <s v="Contact from object"/>
    <s v="Vegetation"/>
    <m/>
    <s v="Contact - Vegetation"/>
    <s v="Conductor"/>
    <s v="Line to Line"/>
    <m/>
    <s v="Overhead"/>
    <x v="3"/>
    <m/>
    <m/>
    <s v="2105/2"/>
    <s v="     "/>
    <s v="Non-HFTD"/>
    <x v="0"/>
    <n v="520"/>
    <m/>
    <n v="37.082700000000003"/>
    <n v="-122.095"/>
    <s v="Santa Cruz"/>
    <s v="CAMP-EVERS-2105"/>
    <s v="083622105"/>
    <n v="21000"/>
    <s v="N/A"/>
    <x v="1"/>
    <m/>
    <s v="Conifer Forest"/>
    <m/>
    <m/>
    <s v="No"/>
    <m/>
    <m/>
    <m/>
    <m/>
    <m/>
    <m/>
    <m/>
    <s v="N"/>
    <s v="N"/>
    <m/>
    <m/>
    <s v="     "/>
    <s v="37.05480000"/>
    <s v="-122.04720000"/>
    <s v="Sep  4 2018 12:00AM"/>
    <s v="TrunkFail"/>
    <s v="Evidence of a trunk on the ground laying perpendicular to the lines. There is a fresh cut in the trunk abput 40 feet from the base. There is no evidence of branches or needles from the pine on the ground. There is evidence of oak tree branches on the ground."/>
    <s v="PINP"/>
    <s v="120"/>
    <s v="32"/>
    <s v="50"/>
    <s v="None"/>
    <s v="Slight"/>
    <s v="N"/>
    <s v="1"/>
    <m/>
    <s v="Plain"/>
    <s v="A"/>
    <s v="CrossArm"/>
    <s v="BareWire"/>
    <s v="0"/>
  </r>
  <r>
    <s v="20180727"/>
    <s v="     "/>
    <n v="43343"/>
    <s v="8/31"/>
    <x v="1"/>
    <n v="0.21388888888888888"/>
    <s v="35"/>
    <n v="3"/>
    <s v="8"/>
    <x v="1"/>
    <n v="43343"/>
    <n v="0.21388888888888888"/>
    <s v="Line burned down at connector - fell and started fire.  Cause unknown"/>
    <s v="     "/>
    <s v="FAS"/>
    <m/>
    <s v="N"/>
    <x v="0"/>
    <s v="166073"/>
    <s v="18-0075344"/>
    <m/>
    <m/>
    <m/>
    <s v="EI180831A"/>
    <s v="     "/>
    <x v="1"/>
    <s v="PG&amp;E"/>
    <m/>
    <m/>
    <m/>
    <s v="D"/>
    <m/>
    <s v="&lt;0.25"/>
    <m/>
    <s v="Equipment - PG&amp;E"/>
    <s v="34.o. Other"/>
    <s v="Equipment - PG&amp;E"/>
    <s v="All types of equipment / facility failure"/>
    <s v="Other"/>
    <s v="Splice/Clamp/Connector"/>
    <m/>
    <m/>
    <s v="Multi-Fault"/>
    <m/>
    <s v="Overhead"/>
    <x v="3"/>
    <s v="Splice/Clamp/Connector"/>
    <m/>
    <s v="1105/2/NORM"/>
    <s v="     "/>
    <s v="Non-HFTD"/>
    <x v="0"/>
    <m/>
    <m/>
    <n v="36.787500000000001"/>
    <n v="-119.655"/>
    <s v="Fresno"/>
    <s v="AIRWAYS-1105"/>
    <s v="252041105"/>
    <n v="11000"/>
    <s v="N/A"/>
    <x v="0"/>
    <m/>
    <s v="Agriculture"/>
    <m/>
    <m/>
    <s v="No"/>
    <m/>
    <m/>
    <m/>
    <m/>
    <m/>
    <m/>
    <m/>
    <s v="N"/>
    <s v="N"/>
    <m/>
    <m/>
    <s v="     "/>
    <m/>
    <m/>
    <m/>
    <m/>
    <m/>
    <m/>
    <m/>
    <m/>
    <m/>
    <m/>
    <m/>
    <m/>
    <m/>
    <m/>
    <m/>
    <m/>
    <m/>
    <m/>
    <m/>
  </r>
  <r>
    <s v="20190955"/>
    <s v="     "/>
    <n v="43708"/>
    <s v="8/31"/>
    <x v="1"/>
    <m/>
    <s v="35"/>
    <n v="3"/>
    <s v="8"/>
    <x v="3"/>
    <n v="43708"/>
    <m/>
    <s v="Equipment failure, fire limited to structure only"/>
    <s v="     "/>
    <s v="FAS"/>
    <m/>
    <s v="N"/>
    <x v="0"/>
    <s v="550172"/>
    <s v="19-0094387"/>
    <m/>
    <s v="T004741496"/>
    <n v="0"/>
    <m/>
    <s v="     "/>
    <x v="0"/>
    <s v="PG&amp;E"/>
    <m/>
    <m/>
    <m/>
    <s v="D"/>
    <m/>
    <s v="Structure-only"/>
    <m/>
    <s v="Equipment - PG&amp;E"/>
    <s v="34.o. Other"/>
    <s v="Equipment - PG&amp;E"/>
    <m/>
    <m/>
    <s v="Fuse"/>
    <m/>
    <m/>
    <s v="Force Out"/>
    <m/>
    <s v="Overhead"/>
    <x v="0"/>
    <s v="Fuse"/>
    <m/>
    <s v="252861102-2100091723{56531}"/>
    <s v="     "/>
    <s v="Non-HFTD"/>
    <x v="0"/>
    <m/>
    <m/>
    <n v="35.493200000000002"/>
    <n v="-119.285"/>
    <s v="KERN"/>
    <s v="RIO-BRAVO-1102"/>
    <m/>
    <m/>
    <s v="RIO BRAVO 1102CB"/>
    <x v="0"/>
    <s v="KERN FD"/>
    <m/>
    <m/>
    <m/>
    <s v="No"/>
    <m/>
    <m/>
    <m/>
    <m/>
    <m/>
    <m/>
    <m/>
    <s v="N"/>
    <s v="N"/>
    <m/>
    <m/>
    <s v="     "/>
    <m/>
    <m/>
    <m/>
    <m/>
    <m/>
    <m/>
    <m/>
    <m/>
    <m/>
    <m/>
    <m/>
    <m/>
    <m/>
    <m/>
    <m/>
    <m/>
    <m/>
    <m/>
    <m/>
  </r>
  <r>
    <s v="20201155"/>
    <s v="     "/>
    <n v="44074"/>
    <s v="8/31"/>
    <x v="1"/>
    <n v="0.9243055555555556"/>
    <s v="36"/>
    <n v="3"/>
    <s v="8"/>
    <x v="4"/>
    <n v="44074"/>
    <n v="0.93819444444444444"/>
    <s v="On August 31, 2020 at 2211 hours, a PG&amp;E troubleman was dispatched to the Fort Bragg A 1101 Distribution Circuit on South Whipple St in the city of Fort Bragg for reports of tree or object on wire. Initial analysis indicates PG&amp;E equipment caused the ignition. A crossarm fire occurred due to contamination from fogg mixed with dirty insulator. The ensuing fire was limited to PG&amp;E assets and extinguished by Fort Bragg Fire Department. A PG&amp;E crew replaced all damaged assets on September 1, 2020."/>
    <s v="     "/>
    <s v="FAS"/>
    <m/>
    <s v="N"/>
    <x v="0"/>
    <m/>
    <s v="20-0091923"/>
    <m/>
    <s v="T005059377"/>
    <n v="119697293"/>
    <m/>
    <s v="     "/>
    <x v="0"/>
    <s v="PG&amp;E"/>
    <m/>
    <s v="Other"/>
    <m/>
    <s v="D"/>
    <s v="D"/>
    <s v="Structure-PG&amp;E only"/>
    <m/>
    <s v="Equipment - PG&amp;E"/>
    <s v="36.a. Contamination"/>
    <s v="Equipment - PG&amp;E"/>
    <s v="Contamination"/>
    <s v="Tracking"/>
    <s v="Insulator"/>
    <m/>
    <m/>
    <s v="Force Out"/>
    <m/>
    <s v="Overhead"/>
    <x v="3"/>
    <s v="Insulator"/>
    <s v="Crossarm"/>
    <s v="Circuit ID: 042761101"/>
    <s v="     "/>
    <s v="Non-HFTD"/>
    <x v="0"/>
    <m/>
    <m/>
    <n v="39.438099999999999"/>
    <n v="-123.801"/>
    <s v="Mendocino"/>
    <s v="FORT-BRAGG-A-1101"/>
    <m/>
    <n v="12000"/>
    <m/>
    <x v="0"/>
    <s v="Fort Bragg FD"/>
    <s v="Urban"/>
    <m/>
    <m/>
    <s v="No"/>
    <m/>
    <m/>
    <m/>
    <m/>
    <m/>
    <m/>
    <m/>
    <s v="N"/>
    <s v="N"/>
    <m/>
    <m/>
    <s v="     "/>
    <m/>
    <m/>
    <m/>
    <m/>
    <m/>
    <m/>
    <m/>
    <m/>
    <m/>
    <m/>
    <m/>
    <m/>
    <m/>
    <m/>
    <m/>
    <m/>
    <m/>
    <m/>
    <m/>
  </r>
  <r>
    <s v="20201773"/>
    <s v="     "/>
    <n v="44074"/>
    <s v="8/31"/>
    <x v="1"/>
    <n v="0.67291666666666672"/>
    <s v="36"/>
    <n v="3"/>
    <s v="8"/>
    <x v="4"/>
    <m/>
    <m/>
    <s v="596 ROSELAND AVE in Santa Rosa; FLD reports &quot;CAP BANK 4396 FUSE BLOWN AND BURNT OPEN JUMPER&quot;, no outages; FD was on site; mini explosion pole to pole and not over trees or buildings"/>
    <s v="     "/>
    <s v="FAS"/>
    <m/>
    <s v="Y"/>
    <x v="0"/>
    <s v="1044833"/>
    <m/>
    <m/>
    <s v="T005059208"/>
    <m/>
    <m/>
    <s v="     "/>
    <x v="0"/>
    <s v="PG&amp;E"/>
    <m/>
    <s v="Building"/>
    <m/>
    <s v="D"/>
    <m/>
    <s v="Structure-PG&amp;E only"/>
    <m/>
    <s v="Equipment - PG&amp;E"/>
    <s v="34.a. Capacitor bank damage or failure"/>
    <s v="Equipment - PG&amp;E"/>
    <s v="All types of equipment / facility failure"/>
    <s v="Capacitor bank failure"/>
    <s v="Capacitor Bank"/>
    <m/>
    <m/>
    <m/>
    <m/>
    <s v="Overhead"/>
    <x v="3"/>
    <s v="Capacitor Bank"/>
    <m/>
    <s v="101985186"/>
    <s v="     "/>
    <s v="Non-HFTD"/>
    <x v="0"/>
    <m/>
    <m/>
    <n v="38.4298"/>
    <n v="-122.732"/>
    <s v="Sonoma"/>
    <s v="SANTA-ROSA-A-1103"/>
    <m/>
    <n v="12000"/>
    <m/>
    <x v="0"/>
    <m/>
    <s v="Urban"/>
    <m/>
    <m/>
    <s v="No"/>
    <m/>
    <m/>
    <m/>
    <m/>
    <m/>
    <m/>
    <m/>
    <s v="N"/>
    <s v="N"/>
    <m/>
    <m/>
    <s v="     "/>
    <m/>
    <m/>
    <m/>
    <m/>
    <m/>
    <m/>
    <m/>
    <m/>
    <m/>
    <m/>
    <m/>
    <m/>
    <m/>
    <m/>
    <m/>
    <m/>
    <m/>
    <m/>
    <m/>
  </r>
  <r>
    <s v="20201154"/>
    <s v="     "/>
    <n v="44074"/>
    <s v="8/31"/>
    <x v="1"/>
    <n v="0.43611111111111112"/>
    <s v="36"/>
    <n v="3"/>
    <s v="8"/>
    <x v="4"/>
    <m/>
    <m/>
    <s v="On August 31, 2020 at 1028 hours, a PG&amp;E was dispatched to the West Sacramento 1109 Distribution Circuit on Old River Rd in West Sacramento for reports of a pole fire incident. Initial analysis indicates a PG&amp;E equipment failure caused the ignition. The responding troubleman observed a PT failed at Capacitor Bank 497 with 3 blown that resulted in a small brush fire to ignite at the base of the pole. The ensuing fire was 3 meters - 0.25 acre is size and was extinguished by West Sacramento Fire Department. Notification tag 119694670 was created for the damaged assets to be replaced."/>
    <s v="     "/>
    <s v="FAS"/>
    <m/>
    <s v="N"/>
    <x v="0"/>
    <m/>
    <m/>
    <m/>
    <s v="5248851079"/>
    <n v="119694670"/>
    <m/>
    <s v="     "/>
    <x v="1"/>
    <s v="PG&amp;E"/>
    <m/>
    <s v="Vegetation"/>
    <m/>
    <s v="D"/>
    <s v="D"/>
    <s v="&lt;0.25"/>
    <m/>
    <s v="Equipment - PG&amp;E"/>
    <s v="34.a. Capacitor bank damage or failure"/>
    <s v="Equipment - PG&amp;E"/>
    <s v="All types of equipment / facility failure"/>
    <s v="Capacitor bank failure"/>
    <s v="Capacitor Bank"/>
    <m/>
    <m/>
    <m/>
    <m/>
    <s v="Overhead"/>
    <x v="3"/>
    <s v="Capacitor Bank"/>
    <s v="Capacitor Bank"/>
    <s v="Capacitor Bank: C497"/>
    <s v="     "/>
    <s v="Non-HFTD"/>
    <x v="0"/>
    <m/>
    <m/>
    <n v="38.641399999999997"/>
    <n v="-121.59"/>
    <s v="Yolo"/>
    <s v="WEST-SACRAMENTO-1109"/>
    <m/>
    <n v="12000"/>
    <m/>
    <x v="0"/>
    <s v="West Sacramento FD"/>
    <s v="Agriculture"/>
    <m/>
    <m/>
    <s v="No"/>
    <m/>
    <m/>
    <m/>
    <m/>
    <m/>
    <m/>
    <m/>
    <s v="N"/>
    <s v="N"/>
    <m/>
    <m/>
    <s v="     "/>
    <m/>
    <m/>
    <m/>
    <m/>
    <m/>
    <m/>
    <m/>
    <m/>
    <m/>
    <m/>
    <m/>
    <m/>
    <m/>
    <m/>
    <m/>
    <m/>
    <m/>
    <m/>
    <m/>
  </r>
  <r>
    <s v="MIA20146847"/>
    <s v="     "/>
    <n v="41855"/>
    <s v="8/4"/>
    <x v="1"/>
    <n v="0.24300925925925926"/>
    <s v="32"/>
    <n v="3"/>
    <s v="8"/>
    <x v="7"/>
    <n v="41855"/>
    <n v="0.24236111111111111"/>
    <s v="RUH2 - CalFire on site; cause: vehicle; conductor burned open; wire down burned open, carpole, fire dept put fire out; exact location unknown_x000a_NXBY - Can you request a CAL Fire Report?"/>
    <s v="     "/>
    <s v="FAS"/>
    <n v="44267"/>
    <s v="Y"/>
    <x v="0"/>
    <s v="1060555"/>
    <s v="N/A"/>
    <m/>
    <s v="T003170230"/>
    <m/>
    <m/>
    <s v="     "/>
    <x v="0"/>
    <s v="PG&amp;E"/>
    <m/>
    <m/>
    <m/>
    <s v="D"/>
    <m/>
    <s v="Unknown"/>
    <m/>
    <s v="Contact - 3rd Party"/>
    <s v="33.d. Vehicle contact"/>
    <s v="Contact - 3rd Party"/>
    <s v="Contact from object"/>
    <s v="Contact - Vehicle"/>
    <m/>
    <s v="Contact - Vehicle"/>
    <s v="Pole"/>
    <m/>
    <s v="Yes"/>
    <s v="Overhead"/>
    <x v="0"/>
    <m/>
    <m/>
    <s v="103493060"/>
    <s v="     "/>
    <s v="Non-HFTD"/>
    <x v="0"/>
    <m/>
    <m/>
    <n v="37.106299999999997"/>
    <n v="-121.637"/>
    <s v="Santa Clara"/>
    <s v="MORGAN-HILL-2105"/>
    <s v="83242105"/>
    <n v="21000"/>
    <s v="MORGAN-HILL-2105XR494"/>
    <x v="1"/>
    <m/>
    <s v="Urban"/>
    <m/>
    <m/>
    <s v="No"/>
    <m/>
    <m/>
    <m/>
    <m/>
    <m/>
    <m/>
    <m/>
    <s v="N"/>
    <s v="N"/>
    <m/>
    <m/>
    <s v="     "/>
    <m/>
    <m/>
    <m/>
    <m/>
    <m/>
    <m/>
    <m/>
    <m/>
    <m/>
    <m/>
    <m/>
    <m/>
    <m/>
    <m/>
    <m/>
    <m/>
    <m/>
    <m/>
    <m/>
  </r>
  <r>
    <s v="20160215"/>
    <s v="     "/>
    <n v="42586"/>
    <s v="8/4"/>
    <x v="1"/>
    <n v="0.5131944444444444"/>
    <s v="32"/>
    <n v="3"/>
    <s v="8"/>
    <x v="6"/>
    <m/>
    <m/>
    <s v="Crew to adjust conductor clearance"/>
    <s v="     "/>
    <m/>
    <m/>
    <s v="N"/>
    <x v="0"/>
    <m/>
    <m/>
    <m/>
    <m/>
    <m/>
    <m/>
    <s v="     "/>
    <x v="1"/>
    <s v="PG&amp;E"/>
    <m/>
    <s v="Vegetation"/>
    <m/>
    <s v="D"/>
    <m/>
    <s v="&lt;0.25"/>
    <s v="Square Feet: ; Acreage: "/>
    <s v="Contact - Animal - Bird"/>
    <s v="33.b. Animal contact"/>
    <s v="Contact - Bird"/>
    <s v="All types of equipment / facility failure"/>
    <s v="Contact - Animal"/>
    <m/>
    <s v="Contact - Animal"/>
    <s v="Conductor"/>
    <m/>
    <m/>
    <s v="Overhead"/>
    <x v="3"/>
    <s v="Conductor"/>
    <m/>
    <s v="103074837"/>
    <s v="     "/>
    <s v="Non-HFTD"/>
    <x v="0"/>
    <m/>
    <m/>
    <n v="35.942500000000003"/>
    <n v="-119.384"/>
    <s v="Tulare"/>
    <s v="ALPAUGH-1104"/>
    <s v="254001104"/>
    <n v="12000"/>
    <m/>
    <x v="0"/>
    <s v="Tulare County Fire Dept."/>
    <s v="Agriculture"/>
    <m/>
    <m/>
    <s v="No"/>
    <m/>
    <m/>
    <m/>
    <m/>
    <m/>
    <m/>
    <m/>
    <s v="N"/>
    <s v="N"/>
    <m/>
    <m/>
    <s v="     "/>
    <m/>
    <m/>
    <m/>
    <m/>
    <m/>
    <m/>
    <m/>
    <m/>
    <m/>
    <m/>
    <m/>
    <m/>
    <m/>
    <m/>
    <m/>
    <m/>
    <m/>
    <m/>
    <m/>
  </r>
  <r>
    <s v="20170265"/>
    <s v="     "/>
    <n v="42951"/>
    <s v="8/4"/>
    <x v="1"/>
    <n v="0.75972222222222219"/>
    <s v="31"/>
    <n v="3"/>
    <s v="8"/>
    <x v="0"/>
    <n v="42951"/>
    <n v="0.75972222222222219"/>
    <s v="0"/>
    <s v="     "/>
    <m/>
    <m/>
    <s v="N"/>
    <x v="0"/>
    <s v="1846662"/>
    <s v="17-0068101"/>
    <m/>
    <m/>
    <n v="113122217"/>
    <m/>
    <s v="     "/>
    <x v="1"/>
    <s v="PG&amp;E"/>
    <m/>
    <s v="Vegetation"/>
    <m/>
    <s v="D"/>
    <m/>
    <s v="&lt;0.25"/>
    <s v="Square Feet: ; Acreage: "/>
    <s v="Equipment - PG&amp;E"/>
    <s v="34.c. Fuse damage or failure"/>
    <s v="Equipment - PG&amp;E"/>
    <s v="All types of equipment / facility failure"/>
    <s v="Fuse"/>
    <s v="Fuse"/>
    <m/>
    <m/>
    <s v="Open Circuit"/>
    <s v="PACIFIC BELL"/>
    <s v="Overhead"/>
    <x v="3"/>
    <s v="Fuse"/>
    <m/>
    <s v="101912293"/>
    <s v="     "/>
    <s v="Non-HFTD"/>
    <x v="0"/>
    <m/>
    <m/>
    <n v="35.619300000000003"/>
    <n v="-120.65900000000001"/>
    <s v="San Luis Obispo"/>
    <s v="PASO-ROBLES-1108"/>
    <s v="182611108"/>
    <n v="12000"/>
    <s v="TEMPLETON 2109P60"/>
    <x v="0"/>
    <s v="Unknown"/>
    <s v="Urban"/>
    <m/>
    <m/>
    <s v="No"/>
    <m/>
    <m/>
    <m/>
    <m/>
    <m/>
    <m/>
    <m/>
    <s v="N"/>
    <s v="N"/>
    <m/>
    <m/>
    <s v="     "/>
    <m/>
    <m/>
    <m/>
    <m/>
    <m/>
    <m/>
    <m/>
    <m/>
    <m/>
    <m/>
    <m/>
    <m/>
    <m/>
    <m/>
    <m/>
    <m/>
    <m/>
    <m/>
    <m/>
  </r>
  <r>
    <s v="20170264"/>
    <s v="     "/>
    <n v="42951"/>
    <s v="8/4"/>
    <x v="1"/>
    <m/>
    <s v="31"/>
    <n v="3"/>
    <s v="8"/>
    <x v="0"/>
    <n v="42951"/>
    <n v="0.41249999999999998"/>
    <s v="found burnt kyle sw at C182, removed from svc, PIN#29012 given."/>
    <s v="     "/>
    <m/>
    <m/>
    <s v="N"/>
    <x v="0"/>
    <s v="1846297"/>
    <m/>
    <m/>
    <m/>
    <m/>
    <m/>
    <s v="     "/>
    <x v="1"/>
    <s v="PG&amp;E"/>
    <m/>
    <s v="Vegetation"/>
    <m/>
    <s v="D"/>
    <m/>
    <s v="&lt;3 meters of linear travel"/>
    <s v="Square Feet: ; Acreage: "/>
    <s v="Equipment - PG&amp;E"/>
    <s v="34.a. Capacitor bank damage or failure"/>
    <s v="Equipment - PG&amp;E"/>
    <s v="All types of equipment / facility failure"/>
    <s v="Capacitor Bank"/>
    <s v="Capacitor Bank"/>
    <m/>
    <m/>
    <m/>
    <s v="PACIFIC BELL"/>
    <s v="Overhead"/>
    <x v="3"/>
    <s v="Capacitor Bank"/>
    <m/>
    <s v="101411052"/>
    <s v="     "/>
    <s v="Non-HFTD"/>
    <x v="0"/>
    <m/>
    <m/>
    <n v="38.603900000000003"/>
    <n v="-121.059"/>
    <s v="El Dorado"/>
    <s v="CLARKSVILLE-2103"/>
    <s v="153612103"/>
    <n v="21000"/>
    <m/>
    <x v="0"/>
    <s v="D. Franks 530-622-3858, Incident #022602"/>
    <s v="Urban"/>
    <m/>
    <m/>
    <s v="No"/>
    <m/>
    <m/>
    <m/>
    <m/>
    <m/>
    <m/>
    <m/>
    <s v="N"/>
    <s v="N"/>
    <m/>
    <m/>
    <s v="     "/>
    <m/>
    <m/>
    <m/>
    <m/>
    <m/>
    <m/>
    <m/>
    <m/>
    <m/>
    <m/>
    <m/>
    <m/>
    <m/>
    <m/>
    <m/>
    <m/>
    <m/>
    <m/>
    <m/>
  </r>
  <r>
    <s v="MIT20180029"/>
    <s v="     "/>
    <n v="43316"/>
    <s v="8/4"/>
    <x v="1"/>
    <n v="0.75277777777777777"/>
    <s v="31"/>
    <n v="3"/>
    <s v="8"/>
    <x v="1"/>
    <n v="43316"/>
    <n v="0.75277777777777777"/>
    <s v="Notes say FD called for PG&amp;E to de-energize lines for fire safety, but said the fire may have been caused by tree branch contacting lines. I think this should have been added. JZCY - \\rcshare-nas05\VM\PLANNING\Business Analyst\02)PRIVILEGED_VMFireIncidents\2018\18-0066785_DA_OutsideHFTD"/>
    <s v="     "/>
    <s v="Missed Ignitions Tracker"/>
    <n v="44270"/>
    <s v="Y"/>
    <x v="0"/>
    <m/>
    <s v="18-0066785"/>
    <m/>
    <m/>
    <m/>
    <m/>
    <s v="     "/>
    <x v="1"/>
    <s v="PG&amp;E"/>
    <m/>
    <m/>
    <m/>
    <s v="D"/>
    <m/>
    <s v="&lt;0.25"/>
    <m/>
    <s v="Vegetation"/>
    <s v="33.a. Veg. contact"/>
    <s v="Vegetation"/>
    <s v="Contact from object"/>
    <s v="Veg. contact"/>
    <m/>
    <s v="Contact - Vegetation"/>
    <s v="Crossarm"/>
    <s v="Force Out"/>
    <s v="N"/>
    <s v="Overhead"/>
    <x v="3"/>
    <s v="Crossarm"/>
    <m/>
    <m/>
    <s v="     "/>
    <s v="Non-HFTD"/>
    <x v="0"/>
    <m/>
    <m/>
    <n v="37.339399999999998"/>
    <n v="-122.093"/>
    <s v="Santa Clara"/>
    <s v="STELLING-1111"/>
    <s v="083481111"/>
    <n v="11000"/>
    <s v="STELLING 1111LM40"/>
    <x v="0"/>
    <m/>
    <s v="Hardwood Woodland"/>
    <m/>
    <m/>
    <s v="No"/>
    <m/>
    <m/>
    <m/>
    <m/>
    <m/>
    <m/>
    <m/>
    <s v="N"/>
    <s v="N"/>
    <m/>
    <m/>
    <s v="     "/>
    <m/>
    <m/>
    <m/>
    <m/>
    <m/>
    <m/>
    <m/>
    <m/>
    <m/>
    <m/>
    <m/>
    <m/>
    <m/>
    <m/>
    <m/>
    <m/>
    <m/>
    <m/>
    <m/>
  </r>
  <r>
    <s v="20180610"/>
    <s v="     "/>
    <n v="43316"/>
    <s v="8/4"/>
    <x v="1"/>
    <n v="0.26458333333333334"/>
    <s v="31"/>
    <n v="3"/>
    <s v="8"/>
    <x v="1"/>
    <n v="43316"/>
    <n v="0.26458333333333334"/>
    <m/>
    <s v="     "/>
    <s v="Charles"/>
    <m/>
    <s v="N"/>
    <x v="0"/>
    <s v="148679"/>
    <s v="18-0066660"/>
    <m/>
    <s v="T004384813"/>
    <m/>
    <m/>
    <s v="     "/>
    <x v="1"/>
    <s v="PG&amp;E"/>
    <m/>
    <m/>
    <m/>
    <s v="D"/>
    <m/>
    <s v="Unknown"/>
    <m/>
    <s v="Equipment - PG&amp;E"/>
    <s v="34.o. Other"/>
    <s v="Equipment - PG&amp;E"/>
    <s v="All types of equipment / facility failure"/>
    <s v="Other"/>
    <s v="Splice/Clamp/Connector"/>
    <m/>
    <m/>
    <s v="Open Circuit"/>
    <m/>
    <s v="Overhead"/>
    <x v="3"/>
    <s v="Splice/Clamp/Connector"/>
    <m/>
    <s v="WIRE DOWN HOT 1SP N/OF 8545"/>
    <s v="     "/>
    <s v="Non-HFTD"/>
    <x v="0"/>
    <m/>
    <m/>
    <n v="37.274099999999997"/>
    <n v="-120.634"/>
    <s v="Merced"/>
    <s v="ATWATER-1102"/>
    <s v="253611102"/>
    <n v="11000"/>
    <s v="ATWATER 11027160"/>
    <x v="0"/>
    <m/>
    <s v="Agriculture"/>
    <m/>
    <m/>
    <s v="No"/>
    <m/>
    <m/>
    <m/>
    <m/>
    <m/>
    <m/>
    <m/>
    <s v="N"/>
    <s v="N"/>
    <m/>
    <m/>
    <s v="     "/>
    <m/>
    <m/>
    <m/>
    <m/>
    <m/>
    <m/>
    <m/>
    <m/>
    <m/>
    <m/>
    <m/>
    <m/>
    <m/>
    <m/>
    <m/>
    <m/>
    <m/>
    <m/>
    <m/>
  </r>
  <r>
    <s v="20180611"/>
    <s v="     "/>
    <n v="43316"/>
    <s v="8/4"/>
    <x v="1"/>
    <n v="0.30694444444444446"/>
    <s v="31"/>
    <n v="3"/>
    <s v="8"/>
    <x v="1"/>
    <n v="43316"/>
    <n v="0.30694444444444446"/>
    <s v="&quot;PRIMARY LINES CAME DOWN &amp; HIT SERVICES &amp; DAMAGED TX.&quot;"/>
    <s v="     "/>
    <s v="FAS"/>
    <m/>
    <s v="N"/>
    <x v="0"/>
    <s v="148731"/>
    <s v="18-0066666"/>
    <m/>
    <m/>
    <m/>
    <s v="EI180804B"/>
    <s v="     "/>
    <x v="1"/>
    <s v="PG&amp;E"/>
    <m/>
    <m/>
    <m/>
    <s v="D"/>
    <m/>
    <s v="Structure-only"/>
    <m/>
    <s v="Equipment - PG&amp;E"/>
    <s v="34.b. Conductor damage or failure"/>
    <s v="Equipment - PG&amp;E"/>
    <s v="All types of equipment / facility failure"/>
    <s v="Conductor"/>
    <s v="Conductor"/>
    <m/>
    <m/>
    <s v="Line to Ground"/>
    <m/>
    <s v="Overhead"/>
    <x v="3"/>
    <s v="Conductor - Primary"/>
    <s v="Primary came down - hit services and damaged transformer"/>
    <s v="WIRE DOWN @4 GREENFIELD CT"/>
    <s v="     "/>
    <s v="Non-HFTD"/>
    <x v="0"/>
    <n v="190"/>
    <m/>
    <n v="37.9756"/>
    <n v="-122.554"/>
    <s v="Marin"/>
    <s v="SAN-RAFAEL-1108"/>
    <s v="042011108"/>
    <n v="11000"/>
    <s v="SAN RAFAEL 1108CB"/>
    <x v="1"/>
    <m/>
    <s v="Conifer Forest"/>
    <m/>
    <m/>
    <s v="No"/>
    <m/>
    <m/>
    <m/>
    <m/>
    <m/>
    <m/>
    <m/>
    <s v="N"/>
    <s v="N"/>
    <m/>
    <m/>
    <s v="     "/>
    <m/>
    <m/>
    <m/>
    <m/>
    <m/>
    <m/>
    <m/>
    <m/>
    <m/>
    <m/>
    <m/>
    <m/>
    <m/>
    <m/>
    <m/>
    <m/>
    <m/>
    <m/>
    <m/>
  </r>
  <r>
    <s v="20200950"/>
    <s v="     "/>
    <n v="44047"/>
    <s v="8/4"/>
    <x v="1"/>
    <n v="0.4284722222222222"/>
    <s v="32"/>
    <n v="3"/>
    <s v="8"/>
    <x v="4"/>
    <n v="44047"/>
    <n v="0.42499999999999999"/>
    <s v="On August 4, 2020 at 1017 hours, a PG&amp;E troubleman was dipatched to the Columbus 1105 Distribution Circuit on Columbus St in Bakersfield for reports of a complete out. Initial analysis indicates PG&amp;E equipment failure resulted in an ignition. Upon arrival the troubleman found #2 fuse blown with smoke coming out of transformer T2035. The tman opened the remaining fuse and T2035 erupted into flames due the underground conductor being pinched against the wall by the transformer. The ensuing fire was limited to PG&amp;E assets and was extinguished by a PG&amp;E employee. A contracted crew replaced and repaired all damaged assets on August 8, 2020."/>
    <s v="     "/>
    <s v="FAS"/>
    <m/>
    <s v="N"/>
    <x v="0"/>
    <s v="978514"/>
    <s v="20-0079477"/>
    <m/>
    <s v="T005027958"/>
    <n v="119556359"/>
    <m/>
    <s v="     "/>
    <x v="0"/>
    <s v="PG&amp;E"/>
    <m/>
    <s v="Other"/>
    <m/>
    <s v="D"/>
    <s v="D"/>
    <s v="Structure-PG&amp;E only"/>
    <m/>
    <s v="Equipment - PG&amp;E"/>
    <s v="34.b. Conductor damage or failure"/>
    <s v="Equipment - PG&amp;E"/>
    <s v="All types of equipment / facility failure"/>
    <s v="Conductor failure-all"/>
    <s v="Conductor - Primary"/>
    <m/>
    <m/>
    <s v="Line to Ground"/>
    <m/>
    <s v="Subsurface"/>
    <x v="3"/>
    <s v="Conductor - Primary"/>
    <s v="Conductor, Transformer"/>
    <s v="Circuit ID: 253951105"/>
    <s v="     "/>
    <s v="Non-HFTD"/>
    <x v="0"/>
    <m/>
    <m/>
    <n v="35.409100000000002"/>
    <n v="-118.94799999999999"/>
    <s v="Kern"/>
    <s v="COLUMBUS-1105"/>
    <m/>
    <n v="12000"/>
    <m/>
    <x v="0"/>
    <s v="Employee"/>
    <s v="Urban"/>
    <m/>
    <m/>
    <s v="No"/>
    <m/>
    <m/>
    <m/>
    <m/>
    <m/>
    <m/>
    <m/>
    <s v="N"/>
    <s v="N"/>
    <m/>
    <m/>
    <s v="     "/>
    <m/>
    <m/>
    <m/>
    <m/>
    <m/>
    <m/>
    <m/>
    <m/>
    <m/>
    <m/>
    <m/>
    <m/>
    <m/>
    <m/>
    <m/>
    <m/>
    <m/>
    <m/>
    <m/>
  </r>
  <r>
    <s v="20211189"/>
    <s v="     "/>
    <n v="44412"/>
    <s v="8/4"/>
    <x v="1"/>
    <n v="0.84722222222222221"/>
    <s v="32"/>
    <n v="3"/>
    <s v="8"/>
    <x v="5"/>
    <n v="44412"/>
    <m/>
    <s v="Tree fell on line, wire came down and started grass fire. The ensuing fire was approximately 4 acres in size, and put out by Tulare County FD. This information is preliminary."/>
    <s v="     "/>
    <s v="FAS"/>
    <m/>
    <s v="N"/>
    <x v="0"/>
    <m/>
    <s v="21-0100082"/>
    <m/>
    <s v="T005360040"/>
    <m/>
    <m/>
    <s v="     "/>
    <x v="1"/>
    <s v="PG&amp;E"/>
    <m/>
    <s v="Vegetation"/>
    <s v="Crossarms, Insulators, Cutouts"/>
    <s v="D"/>
    <s v="D"/>
    <s v="0.26-9.99"/>
    <s v="Tulare County Fire estimates 4Acres"/>
    <s v="Vegetation"/>
    <s v="33.a. Veg. contact"/>
    <s v="Vegetation"/>
    <s v="Contact from object"/>
    <s v="Veg. contact"/>
    <m/>
    <s v="Veg. contact"/>
    <s v="Conductor - Primary"/>
    <s v="Line to Ground"/>
    <s v="N"/>
    <s v="Overhead"/>
    <x v="3"/>
    <s v="Conductor - Primary"/>
    <s v="Crossarms, Insulators, Cutouts"/>
    <s v="100688636"/>
    <s v="     "/>
    <s v="Non-HFTD"/>
    <x v="0"/>
    <m/>
    <m/>
    <n v="36.427399999999999"/>
    <n v="-119.15600000000001"/>
    <s v="Tulare"/>
    <s v="STONE-CORRAL-1109"/>
    <m/>
    <n v="12000"/>
    <m/>
    <x v="0"/>
    <s v="Cal Fire, Tulare County FD"/>
    <s v="Agriculture"/>
    <s v="Grass fuel model"/>
    <m/>
    <s v="No"/>
    <m/>
    <m/>
    <m/>
    <m/>
    <m/>
    <m/>
    <m/>
    <s v="N"/>
    <s v="N"/>
    <m/>
    <m/>
    <s v="     "/>
    <s v="36.42815900"/>
    <s v="-119.15759600"/>
    <s v="Aug  6 2021 12:00AM"/>
    <s v="BranchFail"/>
    <s v="TREE WAS IN OVERALL GOOD CONDITION.NO ROT OR DEFECTS.GREEN CANOPY._x000d__x000a_OUTAGE AND FIRE WAS CAUSED BY EUCALYPTUS AT 18621 COTTONWOOD DR, WOODLAKE. BRANCH SNAPPED AND TOOK DOWN HV LINES. APPROX. 300 FT LONG AND 100 WIDE BURN AREA. CUSTOMER IS WILLING TO LET US TOP EUCS. NO PRIVATE PROPERTY APPEARS TO BE DAMAGED. GRASS AND TREES IN DITCH WERE SCORCHED."/>
    <s v="EUCA"/>
    <s v="70"/>
    <s v="26"/>
    <s v="25"/>
    <s v="None"/>
    <s v="None"/>
    <s v="N"/>
    <s v="1"/>
    <m/>
    <s v="Valley"/>
    <s v="D"/>
    <s v="CrossArm"/>
    <s v="BareWire"/>
    <s v="0"/>
  </r>
  <r>
    <s v="20211188"/>
    <s v="     "/>
    <n v="44412"/>
    <s v="8/4"/>
    <x v="1"/>
    <n v="0.72916666666666663"/>
    <s v="32"/>
    <n v="3"/>
    <s v="8"/>
    <x v="5"/>
    <n v="44412"/>
    <m/>
    <s v="Car hit pole causing pole to break and a wire down. The fire was limited to the PG&amp;E structure and the fire was put out by Cal Fire. This information is preliminary."/>
    <s v="     "/>
    <s v="FAS"/>
    <m/>
    <s v="N"/>
    <x v="0"/>
    <m/>
    <s v="21-0100024"/>
    <m/>
    <s v="T005359938"/>
    <n v="121846000"/>
    <m/>
    <s v="     "/>
    <x v="0"/>
    <s v="PG&amp;E"/>
    <m/>
    <s v="Vegetation"/>
    <s v="Pole, Crossarm, Transformer, Conductor"/>
    <s v="D"/>
    <s v="D"/>
    <s v="&lt;3 meters of linear travel"/>
    <m/>
    <s v="Contact - 3rd Party"/>
    <s v="33.d. Vehicle contact"/>
    <s v="Contact - 3rd Party"/>
    <s v="Contact from object"/>
    <s v="Vehicle contact"/>
    <m/>
    <s v="Vehicle contact"/>
    <s v="Conductor - Primary"/>
    <s v="Multi-Fault"/>
    <s v="N"/>
    <s v="Overhead"/>
    <x v="3"/>
    <s v="Conductor - Primary"/>
    <s v="Pole, Crossarm, Transformer, Conductor"/>
    <s v="103083907"/>
    <s v="     "/>
    <s v="Non-HFTD"/>
    <x v="0"/>
    <m/>
    <m/>
    <n v="36.735700000000001"/>
    <n v="-119.702"/>
    <s v="Fresno"/>
    <s v="MALAGA-1110"/>
    <m/>
    <n v="12000"/>
    <m/>
    <x v="0"/>
    <s v="Cal Fire"/>
    <s v="Urban"/>
    <m/>
    <m/>
    <s v="No"/>
    <m/>
    <m/>
    <m/>
    <m/>
    <m/>
    <m/>
    <m/>
    <s v="N"/>
    <s v="N"/>
    <m/>
    <m/>
    <s v="     "/>
    <m/>
    <m/>
    <m/>
    <m/>
    <m/>
    <m/>
    <m/>
    <m/>
    <m/>
    <m/>
    <m/>
    <m/>
    <m/>
    <m/>
    <m/>
    <m/>
    <m/>
    <m/>
    <m/>
  </r>
  <r>
    <s v="20140124"/>
    <s v="     "/>
    <n v="41856"/>
    <s v="8/5"/>
    <x v="1"/>
    <n v="0.71666666666666667"/>
    <s v="32"/>
    <n v="3"/>
    <s v="8"/>
    <x v="7"/>
    <m/>
    <m/>
    <s v="A tag created crew called"/>
    <s v="     "/>
    <m/>
    <m/>
    <s v="N"/>
    <x v="0"/>
    <s v="1061566"/>
    <m/>
    <m/>
    <m/>
    <m/>
    <m/>
    <s v="     "/>
    <x v="1"/>
    <s v="PG&amp;E"/>
    <m/>
    <s v="Vegetation"/>
    <m/>
    <s v="D"/>
    <m/>
    <s v="&lt;0.25"/>
    <s v="Square Feet: ; Acreage: "/>
    <s v="Equipment - PG&amp;E"/>
    <s v="34.o. Other"/>
    <s v="Equipment - PG&amp;E"/>
    <s v="All types of equipment / facility failure"/>
    <m/>
    <m/>
    <m/>
    <m/>
    <m/>
    <s v=" "/>
    <s v="Overhead"/>
    <x v="1"/>
    <s v="Conductor"/>
    <m/>
    <s v="100725159"/>
    <s v="     "/>
    <s v="Non-HFTD"/>
    <x v="0"/>
    <m/>
    <m/>
    <n v="36.918799999999997"/>
    <n v="-119.67700000000001"/>
    <s v="Fresno"/>
    <s v="COPPERMINE-1112"/>
    <s v="252411112"/>
    <m/>
    <s v="N/A"/>
    <x v="0"/>
    <s v="Cal Fire Dept"/>
    <s v="Agriculture"/>
    <m/>
    <m/>
    <s v="No"/>
    <m/>
    <m/>
    <m/>
    <m/>
    <m/>
    <m/>
    <m/>
    <s v="N"/>
    <s v="N"/>
    <m/>
    <m/>
    <s v="     "/>
    <m/>
    <m/>
    <m/>
    <m/>
    <m/>
    <m/>
    <m/>
    <m/>
    <m/>
    <m/>
    <m/>
    <m/>
    <m/>
    <m/>
    <m/>
    <m/>
    <m/>
    <m/>
    <m/>
  </r>
  <r>
    <s v="20140123"/>
    <s v="     "/>
    <n v="41856"/>
    <s v="8/5"/>
    <x v="1"/>
    <n v="0.67569444444444449"/>
    <s v="32"/>
    <n v="3"/>
    <s v="8"/>
    <x v="7"/>
    <m/>
    <m/>
    <s v="Y8TJGD3 PINE TREE TOP BROKE OUT AND FELL ON SERVICE, BROKE SERVICE ABOUT +/-1 ACRE VEG FIRE"/>
    <s v="     "/>
    <m/>
    <m/>
    <s v="N"/>
    <x v="0"/>
    <s v="1061537"/>
    <m/>
    <m/>
    <m/>
    <m/>
    <m/>
    <s v="     "/>
    <x v="1"/>
    <s v="PG&amp;E"/>
    <m/>
    <s v="Vegetation"/>
    <m/>
    <s v="D"/>
    <m/>
    <s v="0.26-9.99"/>
    <s v="Square Feet: ; Acreage: 1"/>
    <s v="Vegetation"/>
    <s v="33.a. Veg. contact"/>
    <s v="Vegetation"/>
    <s v="All types of equipment / facility failure"/>
    <s v="Contact - Vegetation"/>
    <m/>
    <s v="Contact - Vegetation"/>
    <s v="Conductor"/>
    <m/>
    <s v=" "/>
    <s v="Overhead"/>
    <x v="1"/>
    <s v="Conductor"/>
    <m/>
    <s v=" MTR 1006385335"/>
    <s v="     "/>
    <s v="Non-HFTD"/>
    <x v="0"/>
    <n v="420"/>
    <m/>
    <n v="37.563400000000001"/>
    <n v="-119.94"/>
    <s v="Mariposa"/>
    <s v="MARIPOSA-2101"/>
    <s v="254452101"/>
    <m/>
    <s v="N/A"/>
    <x v="1"/>
    <s v="Cal Fire Dept"/>
    <s v="Conifer Forest"/>
    <m/>
    <m/>
    <s v="No"/>
    <m/>
    <m/>
    <m/>
    <m/>
    <m/>
    <m/>
    <m/>
    <s v="N"/>
    <s v="N"/>
    <m/>
    <m/>
    <s v="     "/>
    <m/>
    <m/>
    <m/>
    <m/>
    <m/>
    <m/>
    <m/>
    <m/>
    <m/>
    <m/>
    <m/>
    <m/>
    <m/>
    <m/>
    <m/>
    <m/>
    <m/>
    <m/>
    <m/>
  </r>
  <r>
    <s v="MIA20146028"/>
    <s v="     "/>
    <n v="41856"/>
    <s v="8/5"/>
    <x v="1"/>
    <n v="0.90436342592592589"/>
    <s v="32"/>
    <n v="3"/>
    <s v="8"/>
    <x v="7"/>
    <n v="41856"/>
    <n v="0.90416666666666667"/>
    <s v="L7SF: 2000 SOUTHWOOD DR in San Pablo; small fire behind school; #6 DUPLEX FEEDING STLT BURNED IN THE CLEAR CAUSING BRUSHFIRE"/>
    <s v="     "/>
    <s v="FAS"/>
    <n v="44264"/>
    <s v="Y"/>
    <x v="0"/>
    <s v="1061641"/>
    <s v="N/A"/>
    <m/>
    <s v="T003171812"/>
    <m/>
    <m/>
    <s v="     "/>
    <x v="0"/>
    <s v="PG&amp;E"/>
    <m/>
    <m/>
    <m/>
    <s v="D"/>
    <m/>
    <s v="Unknown"/>
    <m/>
    <s v="Equipment - PG&amp;E"/>
    <s v="34.b. Conductor damage or failure"/>
    <s v="Equipment - PG&amp;E"/>
    <s v="All types of equipment / facility failure"/>
    <s v="Conductor failure-all"/>
    <s v="Conductor"/>
    <m/>
    <m/>
    <m/>
    <s v="No"/>
    <s v="Overhead"/>
    <x v="0"/>
    <m/>
    <m/>
    <s v="101426924"/>
    <s v="     "/>
    <s v="Non-HFTD"/>
    <x v="0"/>
    <m/>
    <m/>
    <n v="38.003100000000003"/>
    <n v="-122.327"/>
    <s v="Contra Costa"/>
    <s v="POINT-PINOLE-1101"/>
    <s v="14261101"/>
    <n v="11000"/>
    <m/>
    <x v="0"/>
    <m/>
    <s v="Urban"/>
    <m/>
    <m/>
    <s v="No"/>
    <m/>
    <m/>
    <m/>
    <m/>
    <m/>
    <m/>
    <m/>
    <s v="N"/>
    <s v="N"/>
    <m/>
    <m/>
    <s v="     "/>
    <m/>
    <m/>
    <m/>
    <m/>
    <m/>
    <m/>
    <m/>
    <m/>
    <m/>
    <m/>
    <m/>
    <m/>
    <m/>
    <m/>
    <m/>
    <m/>
    <m/>
    <m/>
    <m/>
  </r>
  <r>
    <s v="20140125"/>
    <s v="     "/>
    <n v="41856"/>
    <s v="8/5"/>
    <x v="1"/>
    <n v="0.90347222222222223"/>
    <s v="32"/>
    <n v="3"/>
    <s v="8"/>
    <x v="7"/>
    <m/>
    <m/>
    <s v="#6 DUPLEX FEEDING STLT BURNED IN THE CLEAR CAUSING BRUSHFIRE; MADE SAFE"/>
    <s v="     "/>
    <m/>
    <m/>
    <s v="N"/>
    <x v="0"/>
    <s v="1061641"/>
    <m/>
    <m/>
    <m/>
    <m/>
    <m/>
    <s v="     "/>
    <x v="1"/>
    <s v="PG&amp;E"/>
    <m/>
    <s v="Vegetation"/>
    <m/>
    <s v="D"/>
    <m/>
    <s v="&lt;0.25"/>
    <s v="Square Feet: ; Acreage: "/>
    <s v="Equipment - PG&amp;E"/>
    <s v="34.o. Other"/>
    <s v="Equipment - PG&amp;E"/>
    <s v="All types of equipment / facility failure"/>
    <m/>
    <m/>
    <m/>
    <m/>
    <m/>
    <s v=" "/>
    <s v="Overhead"/>
    <x v="1"/>
    <s v="Conductor"/>
    <m/>
    <s v="101426924"/>
    <s v="     "/>
    <s v="Non-HFTD"/>
    <x v="0"/>
    <m/>
    <m/>
    <n v="38.003100000000003"/>
    <n v="-122.327"/>
    <s v="Contra Costa"/>
    <s v="POINT-PINOLE-1101"/>
    <s v="14261101"/>
    <m/>
    <s v="N/A"/>
    <x v="0"/>
    <s v="Contra Costa FD"/>
    <s v="Wetland"/>
    <m/>
    <m/>
    <s v="No"/>
    <m/>
    <m/>
    <m/>
    <m/>
    <m/>
    <m/>
    <m/>
    <s v="N"/>
    <s v="N"/>
    <m/>
    <m/>
    <s v="     "/>
    <m/>
    <m/>
    <m/>
    <m/>
    <m/>
    <m/>
    <m/>
    <m/>
    <m/>
    <m/>
    <m/>
    <m/>
    <m/>
    <m/>
    <m/>
    <m/>
    <m/>
    <m/>
    <m/>
  </r>
  <r>
    <s v="20140121"/>
    <s v="     "/>
    <n v="41856"/>
    <s v="8/5"/>
    <x v="1"/>
    <n v="0.50208333333333333"/>
    <s v="32"/>
    <n v="3"/>
    <s v="8"/>
    <x v="7"/>
    <n v="41856"/>
    <n v="0.50208333333333333"/>
    <s v="VULTURE FLEW INTO 60KV LINE AND STARTED GRASS FIRE. POWER OK, NOTIFIED AUB DO AND GCC, WILL HAVE TRANS-"/>
    <s v="     "/>
    <m/>
    <m/>
    <s v="N"/>
    <x v="0"/>
    <m/>
    <m/>
    <m/>
    <m/>
    <m/>
    <m/>
    <s v="     "/>
    <x v="1"/>
    <s v="PG&amp;E"/>
    <m/>
    <s v="Vegetation"/>
    <m/>
    <s v="T"/>
    <m/>
    <s v="0.26-9.99"/>
    <s v="Square Feet: ; Acreage: 3.5"/>
    <s v="Contact - Animal - Bird"/>
    <s v="33.b. Animal contact"/>
    <s v="Contact - Bird"/>
    <s v="All types of equipment / facility failure"/>
    <s v="Contact - Animal"/>
    <m/>
    <s v="Contact - Animal"/>
    <s v="Conductor"/>
    <m/>
    <s v=" "/>
    <s v="Overhead"/>
    <x v="4"/>
    <s v="Conductor"/>
    <m/>
    <s v="Str. 010/122"/>
    <s v="     "/>
    <s v="Non-HFTD"/>
    <x v="0"/>
    <n v="300"/>
    <m/>
    <n v="39.215499999999999"/>
    <n v="-121.303"/>
    <s v="Yuba"/>
    <s v="COLGATE-SMARTVILLE-#2-60"/>
    <s v="ETL.6520"/>
    <n v="60000"/>
    <s v="N/A"/>
    <x v="0"/>
    <s v="Cal Fire Dept"/>
    <s v="Herbaceous"/>
    <m/>
    <m/>
    <s v="No"/>
    <m/>
    <m/>
    <m/>
    <m/>
    <m/>
    <m/>
    <m/>
    <s v="N"/>
    <s v="N"/>
    <m/>
    <m/>
    <s v="     "/>
    <m/>
    <m/>
    <m/>
    <m/>
    <m/>
    <m/>
    <m/>
    <m/>
    <m/>
    <m/>
    <m/>
    <m/>
    <m/>
    <m/>
    <m/>
    <m/>
    <m/>
    <m/>
    <m/>
  </r>
  <r>
    <s v="20140119"/>
    <s v="     "/>
    <n v="41856"/>
    <s v="8/5"/>
    <x v="1"/>
    <n v="5.5555555555555558E-3"/>
    <s v="32"/>
    <n v="3"/>
    <s v="8"/>
    <x v="7"/>
    <n v="41856"/>
    <n v="5.5555555555555558E-3"/>
    <s v="Arrived, 911 - Cal Fire on site, fire out, 1 ph # 4 ACSR on dirt still energized, Notified ADO, Sw Log."/>
    <s v="     "/>
    <m/>
    <m/>
    <s v="N"/>
    <x v="0"/>
    <s v="1061086"/>
    <s v="14-0049065"/>
    <m/>
    <m/>
    <n v="108843809"/>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 "/>
    <s v="Overhead"/>
    <x v="3"/>
    <s v="Conductor"/>
    <m/>
    <s v="101297005"/>
    <s v="     "/>
    <s v="Non-HFTD"/>
    <x v="0"/>
    <m/>
    <m/>
    <n v="38.780500000000004"/>
    <n v="-121.489"/>
    <s v="Sutter"/>
    <s v="CATLETT-1102"/>
    <s v="153761102"/>
    <n v="12000"/>
    <s v="CATLETT 11022506"/>
    <x v="0"/>
    <m/>
    <s v="Urban"/>
    <m/>
    <m/>
    <s v="No"/>
    <m/>
    <m/>
    <m/>
    <m/>
    <m/>
    <m/>
    <m/>
    <s v="N"/>
    <s v="N"/>
    <m/>
    <m/>
    <s v="     "/>
    <m/>
    <m/>
    <m/>
    <m/>
    <m/>
    <m/>
    <m/>
    <m/>
    <m/>
    <m/>
    <m/>
    <m/>
    <m/>
    <m/>
    <m/>
    <m/>
    <m/>
    <m/>
    <m/>
  </r>
  <r>
    <s v="20140120"/>
    <s v="     "/>
    <n v="41856"/>
    <s v="8/5"/>
    <x v="1"/>
    <n v="0.12291666666666666"/>
    <s v="32"/>
    <n v="3"/>
    <s v="8"/>
    <x v="7"/>
    <n v="41856"/>
    <n v="0.12291666666666666"/>
    <s v="Open jumpers &amp; Called for crew"/>
    <s v="     "/>
    <m/>
    <m/>
    <s v="N"/>
    <x v="0"/>
    <s v="1061094"/>
    <s v="14-0049069"/>
    <m/>
    <m/>
    <m/>
    <m/>
    <s v="     "/>
    <x v="1"/>
    <s v="PG&amp;E"/>
    <m/>
    <s v="Vegetation"/>
    <m/>
    <s v="D"/>
    <m/>
    <s v="&lt;0.25"/>
    <s v="Square Feet: ; Acreage: 0.01"/>
    <s v="Vegetation"/>
    <s v="33.a. Veg. contact"/>
    <s v="Vegetation"/>
    <s v="All types of equipment / facility failure"/>
    <s v="Contact - Vegetation"/>
    <m/>
    <s v="Contact - Vegetation"/>
    <s v="Conductor"/>
    <s v="Line to Ground"/>
    <s v=" "/>
    <s v="Overhead"/>
    <x v="3"/>
    <s v="Conductor"/>
    <m/>
    <s v="7150 MEARS DR #A AUBURN"/>
    <s v="     "/>
    <s v="Non-HFTD"/>
    <x v="0"/>
    <m/>
    <m/>
    <n v="38.570399999999999"/>
    <n v="-121.102"/>
    <s v="Sacramento"/>
    <s v="WISE-1102"/>
    <s v="153612103"/>
    <n v="12000"/>
    <s v="WISE 1102697216"/>
    <x v="0"/>
    <m/>
    <s v="Herbaceous"/>
    <m/>
    <m/>
    <s v="No"/>
    <m/>
    <m/>
    <m/>
    <m/>
    <m/>
    <m/>
    <m/>
    <s v="N"/>
    <s v="N"/>
    <m/>
    <m/>
    <s v="     "/>
    <s v="38.57043000"/>
    <s v="-121.10227000"/>
    <s v="Aug  5 2014  9:00AM"/>
    <s v="TrunkFail"/>
    <s v="A green interior live oak failed flush with the ground at the trunk flare and fell across the lines bringing both wires to the ground. The tree was an old 2xstm. The northern most stem (side away from the lines) had failed in the past opening up a wound for decay. There was fairly severe decay and ant activity in the trunk flare and root system. There were almost no holding roots on the side away from the lines. A small veg fire approximately 20x24ft occured from the downed lines. No property damage occured"/>
    <s v="OAKI"/>
    <s v="52"/>
    <s v="14"/>
    <s v="21"/>
    <s v="Slight"/>
    <s v="None"/>
    <s v="N"/>
    <s v="1"/>
    <m/>
    <s v="Hillside"/>
    <s v="A"/>
    <s v="CrossArm"/>
    <s v="BareWire"/>
    <m/>
  </r>
  <r>
    <s v="MIA20154532"/>
    <s v="     "/>
    <n v="42221"/>
    <s v="8/5"/>
    <x v="1"/>
    <n v="0.63813657407407409"/>
    <s v="32"/>
    <n v="3"/>
    <s v="8"/>
    <x v="2"/>
    <n v="42221"/>
    <n v="0.63749999999999996"/>
    <s v="FAS only. No good capacitor caused fire. Under .25 acres. Cal Fire extinguished. "/>
    <s v="     "/>
    <s v="FAS"/>
    <n v="44257"/>
    <s v="Y"/>
    <x v="0"/>
    <m/>
    <s v="N/A"/>
    <m/>
    <s v="T003457998"/>
    <m/>
    <m/>
    <s v="     "/>
    <x v="1"/>
    <s v="PG&amp;E"/>
    <m/>
    <m/>
    <m/>
    <s v="D"/>
    <m/>
    <s v="&lt;0.25"/>
    <m/>
    <s v="Equipment - PG&amp;E"/>
    <s v="34.o. Other"/>
    <s v="Equipment - PG&amp;E"/>
    <s v="All types of equipment / facility failure"/>
    <s v="Equipment failure - Other"/>
    <s v="Capacitor Bank"/>
    <m/>
    <m/>
    <m/>
    <s v="No"/>
    <s v="Overhead"/>
    <x v="0"/>
    <m/>
    <m/>
    <s v="253611103"/>
    <s v="     "/>
    <s v="Non-HFTD"/>
    <x v="0"/>
    <m/>
    <m/>
    <n v="37.396999999999998"/>
    <n v="-120.631"/>
    <s v="Merced"/>
    <s v="ATWATER-1103"/>
    <s v="253611103"/>
    <n v="11000"/>
    <m/>
    <x v="0"/>
    <m/>
    <s v="Urban"/>
    <m/>
    <m/>
    <s v="No"/>
    <m/>
    <m/>
    <m/>
    <m/>
    <m/>
    <m/>
    <m/>
    <s v="N"/>
    <s v="N"/>
    <m/>
    <m/>
    <s v="     "/>
    <m/>
    <m/>
    <m/>
    <m/>
    <m/>
    <m/>
    <m/>
    <m/>
    <m/>
    <m/>
    <m/>
    <m/>
    <m/>
    <m/>
    <m/>
    <m/>
    <m/>
    <m/>
    <m/>
  </r>
  <r>
    <s v="20150259"/>
    <s v="     "/>
    <n v="42221"/>
    <s v="8/5"/>
    <x v="1"/>
    <n v="0.63402777777777775"/>
    <s v="32"/>
    <n v="3"/>
    <s v="8"/>
    <x v="2"/>
    <m/>
    <m/>
    <s v="FND # 2&amp;&amp;3 FUSES BLOWN AT CAP BANK C523.OPENED REMAINIG FUSE.FND BUSS BETEWEEN UNITS &amp; BUSHINGS BURNT.CAUSED 200'X100' GRASS FIRE.WILL NEED CREW TO TEST ALL UNITS &amp; REPLACE N/G UNITS.MADE COE PIN#66"/>
    <s v="     "/>
    <m/>
    <m/>
    <s v="N"/>
    <x v="0"/>
    <m/>
    <m/>
    <m/>
    <m/>
    <m/>
    <m/>
    <s v="     "/>
    <x v="1"/>
    <s v="PG&amp;E"/>
    <m/>
    <s v="Vegetation"/>
    <m/>
    <s v="D"/>
    <m/>
    <s v="&lt;0.25"/>
    <s v="Square Feet: 200 x 100; Acreage: "/>
    <s v="Equipment - PG&amp;E"/>
    <s v="34.a. Capacitor bank damage or failure"/>
    <s v="Equipment - PG&amp;E"/>
    <s v="All types of equipment / facility failure"/>
    <s v="Capacitor Bank"/>
    <s v="Capacitor Bank"/>
    <m/>
    <m/>
    <m/>
    <s v="0"/>
    <s v="Overhead"/>
    <x v="3"/>
    <s v="Capacitor Bank"/>
    <m/>
    <s v="101162540"/>
    <s v="     "/>
    <s v="Non-HFTD"/>
    <x v="0"/>
    <m/>
    <m/>
    <n v="37.32"/>
    <n v="-120.505"/>
    <s v="Merced"/>
    <s v="EL-CAPITAN-1105"/>
    <s v="253881105"/>
    <n v="12000"/>
    <m/>
    <x v="0"/>
    <s v="Cal Fire Dept"/>
    <s v="Urban"/>
    <m/>
    <m/>
    <s v="No"/>
    <m/>
    <m/>
    <m/>
    <m/>
    <m/>
    <m/>
    <m/>
    <s v="N"/>
    <s v="N"/>
    <m/>
    <m/>
    <s v="     "/>
    <m/>
    <m/>
    <m/>
    <m/>
    <m/>
    <m/>
    <m/>
    <m/>
    <m/>
    <m/>
    <m/>
    <m/>
    <m/>
    <m/>
    <m/>
    <m/>
    <m/>
    <m/>
    <m/>
  </r>
  <r>
    <s v="20160219"/>
    <s v="     "/>
    <n v="42587"/>
    <s v="8/5"/>
    <x v="1"/>
    <n v="0.86388888888888893"/>
    <s v="32"/>
    <n v="3"/>
    <s v="8"/>
    <x v="6"/>
    <n v="42587"/>
    <m/>
    <s v="burnt secondary leads on transformer"/>
    <s v="     "/>
    <m/>
    <m/>
    <s v="N"/>
    <x v="0"/>
    <m/>
    <m/>
    <m/>
    <m/>
    <m/>
    <m/>
    <s v="     "/>
    <x v="1"/>
    <s v="PG&amp;E"/>
    <m/>
    <s v="Vegetation"/>
    <m/>
    <s v="D"/>
    <m/>
    <s v="&lt;0.25"/>
    <s v="Square Feet: ; Acreage: "/>
    <s v="Equipment - PG&amp;E"/>
    <s v="34.b. Conductor damage or failure"/>
    <s v="Equipment - PG&amp;E"/>
    <s v="All types of equipment / facility failure"/>
    <s v="Conductor"/>
    <s v="Conductor"/>
    <m/>
    <m/>
    <m/>
    <s v="PACIFIC BELL"/>
    <s v="Overhead"/>
    <x v="3"/>
    <s v="Conductor"/>
    <m/>
    <s v="102154138"/>
    <s v="     "/>
    <s v="Non-HFTD"/>
    <x v="0"/>
    <n v="175"/>
    <m/>
    <n v="39.024900000000002"/>
    <n v="-122.667"/>
    <s v="Lake"/>
    <s v="REDBUD-1101"/>
    <s v="43191101"/>
    <n v="12000"/>
    <m/>
    <x v="0"/>
    <s v="N.A."/>
    <s v="Urban"/>
    <m/>
    <m/>
    <s v="No"/>
    <m/>
    <m/>
    <m/>
    <m/>
    <m/>
    <m/>
    <m/>
    <s v="N"/>
    <s v="N"/>
    <m/>
    <m/>
    <s v="     "/>
    <m/>
    <m/>
    <m/>
    <m/>
    <m/>
    <m/>
    <m/>
    <m/>
    <m/>
    <m/>
    <m/>
    <m/>
    <m/>
    <m/>
    <m/>
    <m/>
    <m/>
    <m/>
    <m/>
  </r>
  <r>
    <s v="MIA20166366"/>
    <s v="     "/>
    <n v="42587"/>
    <s v="8/5"/>
    <x v="1"/>
    <n v="0.27263888888888888"/>
    <s v="32"/>
    <n v="3"/>
    <s v="8"/>
    <x v="6"/>
    <n v="42587"/>
    <n v="0.2722222222222222"/>
    <s v="PGE Attributed, BURNT 12KV D/E X-ARM. AWAITING CREW"/>
    <s v="     "/>
    <s v="FAS"/>
    <n v="44250"/>
    <s v="Y"/>
    <x v="0"/>
    <s v="1521908"/>
    <s v="16-0055204"/>
    <m/>
    <s v="T003746172"/>
    <n v="111850007"/>
    <m/>
    <s v="     "/>
    <x v="0"/>
    <s v="PG&amp;E"/>
    <m/>
    <m/>
    <m/>
    <s v="D"/>
    <m/>
    <s v="Structure-PG&amp;E only"/>
    <m/>
    <s v="Equipment - PG&amp;E"/>
    <s v="34.c. Fuse damage or failure"/>
    <s v="Equipment - PG&amp;E"/>
    <s v="All types of equipment / facility failure"/>
    <s v="Fuse failure - all"/>
    <s v="Crossarm"/>
    <m/>
    <m/>
    <s v="Line to Ground"/>
    <s v="Yes"/>
    <s v="Overhead"/>
    <x v="0"/>
    <m/>
    <m/>
    <s v="14371105"/>
    <s v="     "/>
    <s v="Non-HFTD"/>
    <x v="0"/>
    <m/>
    <m/>
    <n v="37.966200000000001"/>
    <n v="-122.32899999999999"/>
    <s v="Contra Costa"/>
    <s v="SAN-PABLO-1105"/>
    <s v="14371105"/>
    <n v="11000"/>
    <s v="SAN PABLO 1105BR142"/>
    <x v="0"/>
    <m/>
    <s v="Urban"/>
    <m/>
    <m/>
    <s v="No"/>
    <m/>
    <m/>
    <m/>
    <m/>
    <m/>
    <m/>
    <m/>
    <s v="N"/>
    <s v="N"/>
    <m/>
    <m/>
    <s v="     "/>
    <m/>
    <m/>
    <m/>
    <m/>
    <m/>
    <m/>
    <m/>
    <m/>
    <m/>
    <m/>
    <m/>
    <m/>
    <m/>
    <m/>
    <m/>
    <m/>
    <m/>
    <m/>
    <m/>
  </r>
  <r>
    <s v="20160216"/>
    <s v="     "/>
    <n v="42587"/>
    <s v="8/5"/>
    <x v="1"/>
    <n v="0.52777777777777779"/>
    <s v="32"/>
    <n v="3"/>
    <s v="8"/>
    <x v="6"/>
    <n v="42587"/>
    <n v="0.52777777777777779"/>
    <s v="0"/>
    <s v="     "/>
    <m/>
    <m/>
    <s v="N"/>
    <x v="0"/>
    <s v="1522158"/>
    <s v="16-0055382"/>
    <m/>
    <m/>
    <n v="111851481"/>
    <m/>
    <s v="     "/>
    <x v="1"/>
    <s v="PG&amp;E"/>
    <m/>
    <s v="Vegetation"/>
    <m/>
    <s v="D"/>
    <m/>
    <s v="&lt;0.25"/>
    <s v="Square Feet: ; Acreage: "/>
    <s v="Equipment - PG&amp;E"/>
    <s v="34.b. Conductor damage or failure"/>
    <s v="Equipment - PG&amp;E"/>
    <s v="All types of equipment / facility failure"/>
    <s v="Conductor"/>
    <s v="Conductor"/>
    <m/>
    <m/>
    <s v="Line to Ground"/>
    <s v="PACIFIC BELL"/>
    <s v="Overhead"/>
    <x v="3"/>
    <s v="Conductor"/>
    <m/>
    <s v="102284869"/>
    <s v="     "/>
    <s v="Non-HFTD"/>
    <x v="0"/>
    <m/>
    <m/>
    <n v="38.340699999999998"/>
    <n v="-122.258"/>
    <s v="Napa"/>
    <s v="PUEBLO-1104"/>
    <s v="43291104"/>
    <n v="12000"/>
    <s v="PUEBLO 11042802"/>
    <x v="1"/>
    <s v="Cal Fire"/>
    <s v="Urban"/>
    <m/>
    <m/>
    <s v="No"/>
    <m/>
    <m/>
    <m/>
    <m/>
    <m/>
    <m/>
    <m/>
    <s v="N"/>
    <s v="N"/>
    <m/>
    <m/>
    <s v="     "/>
    <m/>
    <m/>
    <m/>
    <m/>
    <m/>
    <m/>
    <m/>
    <m/>
    <m/>
    <m/>
    <m/>
    <m/>
    <m/>
    <m/>
    <m/>
    <m/>
    <m/>
    <m/>
    <m/>
  </r>
  <r>
    <s v="20170268"/>
    <s v="     "/>
    <n v="42952"/>
    <s v="8/5"/>
    <x v="1"/>
    <n v="0.75624999999999998"/>
    <s v="31"/>
    <n v="3"/>
    <s v="8"/>
    <x v="0"/>
    <n v="42952"/>
    <n v="0.75624999999999998"/>
    <s v="0"/>
    <s v="     "/>
    <m/>
    <m/>
    <s v="N"/>
    <x v="0"/>
    <s v="1847085"/>
    <s v="17-0068199"/>
    <m/>
    <m/>
    <m/>
    <m/>
    <s v="     "/>
    <x v="1"/>
    <s v="PG&amp;E"/>
    <m/>
    <s v="Vegetation"/>
    <m/>
    <s v="D"/>
    <m/>
    <s v="0.26-9.99"/>
    <s v="Square Feet: ; Acreage: "/>
    <s v="Contact - Animal - Bird"/>
    <s v="33.b. Animal contact"/>
    <s v="Contact - Bird"/>
    <s v="All types of equipment / facility failure"/>
    <s v="Contact - Animal"/>
    <m/>
    <s v="Contact - Animal"/>
    <s v="Conductor"/>
    <s v="Line to Ground"/>
    <s v="Unknown"/>
    <s v="Overhead"/>
    <x v="3"/>
    <s v="Conductor"/>
    <m/>
    <s v="101136476"/>
    <s v="     "/>
    <s v="Non-HFTD"/>
    <x v="0"/>
    <m/>
    <m/>
    <n v="36.967500000000001"/>
    <n v="-120.09"/>
    <s v="Madera"/>
    <s v="STOREY-1105"/>
    <s v="254611105"/>
    <n v="12000"/>
    <s v="STOREY 1105CB"/>
    <x v="0"/>
    <s v="911"/>
    <s v="Herbaceous"/>
    <m/>
    <m/>
    <s v="No"/>
    <m/>
    <m/>
    <m/>
    <m/>
    <m/>
    <m/>
    <m/>
    <s v="N"/>
    <s v="N"/>
    <m/>
    <m/>
    <s v="     "/>
    <m/>
    <m/>
    <m/>
    <m/>
    <m/>
    <m/>
    <m/>
    <m/>
    <m/>
    <m/>
    <m/>
    <m/>
    <m/>
    <m/>
    <m/>
    <m/>
    <m/>
    <m/>
    <m/>
  </r>
  <r>
    <s v="20170269"/>
    <s v="     "/>
    <n v="42952"/>
    <s v="8/5"/>
    <x v="1"/>
    <n v="0.80625000000000002"/>
    <s v="31"/>
    <n v="3"/>
    <s v="8"/>
    <x v="0"/>
    <n v="42952"/>
    <n v="0.80625000000000002"/>
    <s v="coe pin#290129 lr burnt up ss bushings, needs new lr and new bypass switch has form 6 and scada already, 900 cust deenergized to close inline bypasses on a dl"/>
    <s v="     "/>
    <m/>
    <m/>
    <s v="N"/>
    <x v="0"/>
    <s v="1847111"/>
    <s v="17-0068204"/>
    <m/>
    <m/>
    <m/>
    <m/>
    <s v="     "/>
    <x v="1"/>
    <s v="PG&amp;E"/>
    <m/>
    <s v="Vegetation"/>
    <m/>
    <s v="D"/>
    <m/>
    <s v="&lt;0.25"/>
    <s v="Square Feet: ; Acreage: "/>
    <s v="Equipment - PG&amp;E"/>
    <s v="34.j. Recloser damage or failure"/>
    <s v="Equipment - PG&amp;E"/>
    <s v="All types of equipment / facility failure"/>
    <s v="Recloser"/>
    <s v="Recloser"/>
    <m/>
    <m/>
    <s v="Force Out,Line to Line"/>
    <s v="Unknown"/>
    <s v="Overhead"/>
    <x v="3"/>
    <s v="Other"/>
    <m/>
    <s v="100725102"/>
    <s v="     "/>
    <s v="Non-HFTD"/>
    <x v="0"/>
    <m/>
    <m/>
    <n v="36.769100000000002"/>
    <n v="-119.61"/>
    <s v="Fresno"/>
    <s v="SANGER-1114"/>
    <s v="252351114"/>
    <n v="12000"/>
    <s v="SANGER 1114CB"/>
    <x v="0"/>
    <s v="Unknown"/>
    <s v="Agriculture"/>
    <m/>
    <m/>
    <s v="No"/>
    <m/>
    <m/>
    <m/>
    <m/>
    <m/>
    <m/>
    <m/>
    <s v="N"/>
    <s v="N"/>
    <m/>
    <m/>
    <s v="     "/>
    <m/>
    <m/>
    <m/>
    <m/>
    <m/>
    <m/>
    <m/>
    <m/>
    <m/>
    <m/>
    <m/>
    <m/>
    <m/>
    <m/>
    <m/>
    <m/>
    <m/>
    <m/>
    <m/>
  </r>
  <r>
    <s v="SAP201711186"/>
    <s v="     "/>
    <n v="42952"/>
    <s v="8/5"/>
    <x v="1"/>
    <m/>
    <s v="31"/>
    <n v="3"/>
    <s v="8"/>
    <x v="0"/>
    <n v="42950"/>
    <m/>
    <s v="Pole replaced due to pole fire"/>
    <s v="     "/>
    <s v="SAP"/>
    <n v="44580"/>
    <s v="Y"/>
    <x v="0"/>
    <s v="1845337"/>
    <s v="17-0067639"/>
    <m/>
    <s v="T004100812"/>
    <n v="113116107"/>
    <m/>
    <s v="     "/>
    <x v="0"/>
    <s v="PG&amp;E"/>
    <m/>
    <m/>
    <m/>
    <s v="D"/>
    <m/>
    <s v="Structure-PG&amp;E only"/>
    <m/>
    <s v="Equipment - PG&amp;E"/>
    <s v="34.n. Transformer damage or failure"/>
    <s v="Equipment - PG&amp;E"/>
    <s v="Transformer failure"/>
    <s v="Transformer failure"/>
    <s v="Pole"/>
    <m/>
    <m/>
    <s v="Line to Ground"/>
    <s v="No"/>
    <s v="Overhead"/>
    <x v="0"/>
    <s v="Pole"/>
    <m/>
    <s v="102058362"/>
    <s v="     "/>
    <s v="Non-HFTD"/>
    <x v="0"/>
    <m/>
    <m/>
    <n v="37.960799999999999"/>
    <n v="-121.26600000000001"/>
    <s v="San Joaquin"/>
    <s v="STOCKTON-A-1106"/>
    <m/>
    <m/>
    <s v="STOCKTON A 1105CB"/>
    <x v="0"/>
    <s v="Stockton FD"/>
    <m/>
    <m/>
    <m/>
    <s v="No"/>
    <m/>
    <m/>
    <m/>
    <m/>
    <m/>
    <m/>
    <m/>
    <s v="N"/>
    <s v="N"/>
    <m/>
    <m/>
    <s v="     "/>
    <m/>
    <m/>
    <m/>
    <m/>
    <m/>
    <m/>
    <m/>
    <m/>
    <m/>
    <m/>
    <m/>
    <m/>
    <m/>
    <m/>
    <m/>
    <m/>
    <m/>
    <m/>
    <m/>
  </r>
  <r>
    <s v="20180618"/>
    <s v="     "/>
    <n v="43317"/>
    <s v="8/5"/>
    <x v="1"/>
    <n v="0.40347222222222223"/>
    <s v="32"/>
    <n v="3"/>
    <s v="8"/>
    <x v="1"/>
    <n v="43317"/>
    <n v="0.40347222222222223"/>
    <s v="Tree fell into causing wire-down - resulting in small veg fire"/>
    <s v="     "/>
    <s v="FAS"/>
    <m/>
    <s v="N"/>
    <x v="0"/>
    <s v="149229"/>
    <s v="18-0066880"/>
    <m/>
    <m/>
    <m/>
    <m/>
    <s v="     "/>
    <x v="0"/>
    <s v="PG&amp;E"/>
    <m/>
    <m/>
    <m/>
    <s v="D"/>
    <m/>
    <s v="&lt;3 meters of linear travel"/>
    <m/>
    <s v="Vegetation"/>
    <s v="33.a. Veg. contact"/>
    <s v="Vegetation"/>
    <s v="Contact from object"/>
    <s v="Vegetation"/>
    <m/>
    <s v="Contact - Vegetation"/>
    <m/>
    <s v="Open Circuit"/>
    <m/>
    <s v="Overhead"/>
    <x v="3"/>
    <m/>
    <m/>
    <s v="WIRE DOWN"/>
    <s v="     "/>
    <s v="Non-HFTD"/>
    <x v="0"/>
    <m/>
    <m/>
    <n v="40.908000000000001"/>
    <n v="-124.068"/>
    <s v="Humboldt"/>
    <s v="JANES-CREEK-1104"/>
    <s v="192391104"/>
    <n v="11000"/>
    <s v="JANES CREEK 1104CB"/>
    <x v="0"/>
    <m/>
    <s v="Rural"/>
    <m/>
    <m/>
    <s v="No"/>
    <m/>
    <m/>
    <m/>
    <m/>
    <m/>
    <m/>
    <m/>
    <s v="N"/>
    <s v="N"/>
    <m/>
    <m/>
    <s v="     "/>
    <s v="40.90589000"/>
    <s v="-124.06248000"/>
    <s v="Aug  6 2018 12:00AM"/>
    <s v="TrunkFail"/>
    <s v="A Red Alder covered in Ivy failed at the trunk eleven feet above the ground during periods of wind and fell through the primary conductors, bringing the wires down to the ground."/>
    <s v="ALDR"/>
    <s v="50"/>
    <s v="8"/>
    <s v="20"/>
    <s v="Slight"/>
    <s v="Moderate"/>
    <s v="N"/>
    <s v="1"/>
    <m/>
    <s v="Hillside"/>
    <s v="A"/>
    <s v="CrossArm"/>
    <s v="BareWire"/>
    <s v="3"/>
  </r>
  <r>
    <s v="20180622"/>
    <s v="     "/>
    <n v="43317"/>
    <s v="8/5"/>
    <x v="1"/>
    <m/>
    <s v="32"/>
    <n v="3"/>
    <s v="8"/>
    <x v="1"/>
    <m/>
    <m/>
    <s v="TREE TRIMMER DROPPED PALM FROND ON IDLE ST. LIGHT DROP CAUSING ARCHING."/>
    <s v="     "/>
    <s v="FAS"/>
    <m/>
    <s v="N"/>
    <x v="0"/>
    <m/>
    <m/>
    <m/>
    <m/>
    <m/>
    <m/>
    <s v="     "/>
    <x v="1"/>
    <s v="PG&amp;E"/>
    <m/>
    <m/>
    <m/>
    <s v="D"/>
    <m/>
    <s v="&lt;0.25"/>
    <m/>
    <s v="Contact - 3rd Party"/>
    <s v="33.e. Other contact from object"/>
    <s v="Contact - 3rd Party"/>
    <s v="Contact from object"/>
    <s v="Contact - 3rd Party"/>
    <m/>
    <s v="Contact - 3rd Party"/>
    <s v="Conductor"/>
    <m/>
    <m/>
    <m/>
    <x v="3"/>
    <m/>
    <m/>
    <m/>
    <s v="     "/>
    <s v="Non-HFTD"/>
    <x v="0"/>
    <m/>
    <m/>
    <n v="37.317799999999998"/>
    <n v="-121.858"/>
    <s v="Santa Clara"/>
    <s v="EVERGREEN-2102"/>
    <s v="082012102"/>
    <n v="21000"/>
    <m/>
    <x v="0"/>
    <m/>
    <s v="Urban"/>
    <m/>
    <m/>
    <s v="No"/>
    <m/>
    <m/>
    <m/>
    <m/>
    <m/>
    <m/>
    <m/>
    <s v="N"/>
    <s v="N"/>
    <m/>
    <m/>
    <s v="     "/>
    <m/>
    <m/>
    <m/>
    <m/>
    <m/>
    <m/>
    <m/>
    <m/>
    <m/>
    <m/>
    <m/>
    <m/>
    <m/>
    <m/>
    <m/>
    <m/>
    <m/>
    <m/>
    <m/>
  </r>
  <r>
    <s v="20190759"/>
    <s v="     "/>
    <n v="43682"/>
    <s v="8/5"/>
    <x v="1"/>
    <m/>
    <s v="32"/>
    <n v="3"/>
    <s v="8"/>
    <x v="3"/>
    <n v="43682"/>
    <m/>
    <s v="3rd party fire, not PG&amp;E"/>
    <s v="     "/>
    <s v="FAS"/>
    <m/>
    <s v="N"/>
    <x v="0"/>
    <s v="484796"/>
    <m/>
    <m/>
    <s v="T004717603"/>
    <n v="0"/>
    <m/>
    <s v="     "/>
    <x v="0"/>
    <s v="PG&amp;E"/>
    <m/>
    <m/>
    <m/>
    <s v="D"/>
    <m/>
    <s v="Other"/>
    <s v="power strip"/>
    <s v="Contact - 3rd Party"/>
    <s v="33.e. Other contact from object"/>
    <s v="Contact - 3rd Party"/>
    <m/>
    <m/>
    <m/>
    <m/>
    <m/>
    <m/>
    <m/>
    <s v="Other (Comments)"/>
    <x v="0"/>
    <m/>
    <m/>
    <s v="220417473774"/>
    <s v="     "/>
    <s v="Non-HFTD"/>
    <x v="0"/>
    <m/>
    <m/>
    <n v="39.692500000000003"/>
    <n v="-121.854"/>
    <s v="BUTTE"/>
    <s v="BUTTE-1107"/>
    <m/>
    <m/>
    <m/>
    <x v="0"/>
    <m/>
    <m/>
    <m/>
    <m/>
    <s v="No"/>
    <m/>
    <m/>
    <m/>
    <m/>
    <m/>
    <m/>
    <m/>
    <s v="N"/>
    <s v="N"/>
    <m/>
    <m/>
    <s v="     "/>
    <m/>
    <m/>
    <m/>
    <m/>
    <m/>
    <m/>
    <m/>
    <m/>
    <m/>
    <m/>
    <m/>
    <m/>
    <m/>
    <m/>
    <m/>
    <m/>
    <m/>
    <m/>
    <m/>
  </r>
  <r>
    <s v="20190758"/>
    <s v="     "/>
    <n v="43682"/>
    <s v="8/5"/>
    <x v="1"/>
    <m/>
    <s v="32"/>
    <n v="3"/>
    <s v="8"/>
    <x v="3"/>
    <n v="43682"/>
    <m/>
    <s v="Service failure, small 1 meter fire"/>
    <s v="     "/>
    <s v="FAS"/>
    <m/>
    <s v="N"/>
    <x v="0"/>
    <s v="484691"/>
    <m/>
    <m/>
    <s v="T004717577"/>
    <n v="0"/>
    <m/>
    <s v="     "/>
    <x v="0"/>
    <s v="PG&amp;E"/>
    <m/>
    <m/>
    <m/>
    <s v="D"/>
    <m/>
    <s v="&lt;3 meters of linear travel"/>
    <m/>
    <s v="Equipment - PG&amp;E"/>
    <s v="34.o. Other"/>
    <s v="Equipment - PG&amp;E"/>
    <m/>
    <m/>
    <s v="Splice/Clamp/Connector"/>
    <m/>
    <m/>
    <m/>
    <m/>
    <s v="Overhead"/>
    <x v="0"/>
    <s v="Splice/Clamp/Connector"/>
    <m/>
    <s v="314288449933"/>
    <s v="     "/>
    <s v="Non-HFTD"/>
    <x v="0"/>
    <m/>
    <m/>
    <n v="37.854900000000001"/>
    <n v="-122.479"/>
    <s v="MARIN"/>
    <s v="SAUSALITO-1101"/>
    <m/>
    <m/>
    <m/>
    <x v="0"/>
    <s v="S Marin Fire"/>
    <m/>
    <m/>
    <m/>
    <s v="No"/>
    <m/>
    <m/>
    <m/>
    <m/>
    <m/>
    <m/>
    <m/>
    <s v="N"/>
    <s v="N"/>
    <m/>
    <m/>
    <s v="     "/>
    <m/>
    <m/>
    <m/>
    <m/>
    <m/>
    <m/>
    <m/>
    <m/>
    <m/>
    <m/>
    <m/>
    <m/>
    <m/>
    <m/>
    <m/>
    <m/>
    <m/>
    <m/>
    <m/>
  </r>
  <r>
    <s v="MIA201913038"/>
    <s v="     "/>
    <n v="43682"/>
    <s v="8/5"/>
    <x v="1"/>
    <n v="0.57769675925925923"/>
    <s v="32"/>
    <n v="3"/>
    <s v="8"/>
    <x v="3"/>
    <n v="43682"/>
    <n v="0.57708333333333328"/>
    <s v="FAS remarks state a vegetation fire was started by failed service lines that fell on a fence and car. KRJ7- used best judgement updating fire size"/>
    <s v="     "/>
    <s v="FAS"/>
    <n v="44244"/>
    <s v="Y"/>
    <x v="0"/>
    <s v="484691"/>
    <s v="N/A"/>
    <m/>
    <s v="T004717577"/>
    <n v="117715382"/>
    <m/>
    <s v="     "/>
    <x v="1"/>
    <s v="PG&amp;E"/>
    <m/>
    <m/>
    <m/>
    <s v="D"/>
    <m/>
    <s v="&lt;0.25"/>
    <m/>
    <s v="Equipment - PG&amp;E"/>
    <s v="34.b. Conductor damage or failure"/>
    <s v="Equipment - PG&amp;E"/>
    <s v="All types of equipment / facility failure"/>
    <s v="Conductor failure-all"/>
    <s v="Service Drop"/>
    <m/>
    <m/>
    <m/>
    <s v="Yes"/>
    <s v="Overhead"/>
    <x v="0"/>
    <m/>
    <m/>
    <s v="Meter: 1007064706"/>
    <s v="     "/>
    <s v="Non-HFTD"/>
    <x v="0"/>
    <m/>
    <m/>
    <n v="37.854700000000001"/>
    <n v="-122.479"/>
    <s v="Marin"/>
    <s v="SAUSALITO-1101"/>
    <s v="42491101"/>
    <n v="11000"/>
    <m/>
    <x v="0"/>
    <s v="South Marin Fire Department"/>
    <s v="Urban"/>
    <m/>
    <m/>
    <s v="No"/>
    <m/>
    <m/>
    <m/>
    <m/>
    <m/>
    <m/>
    <m/>
    <s v="N"/>
    <s v="N"/>
    <m/>
    <m/>
    <s v="     "/>
    <m/>
    <m/>
    <m/>
    <m/>
    <m/>
    <m/>
    <m/>
    <m/>
    <m/>
    <m/>
    <m/>
    <m/>
    <m/>
    <m/>
    <m/>
    <m/>
    <m/>
    <m/>
    <m/>
  </r>
  <r>
    <s v="20190757"/>
    <s v="     "/>
    <n v="43682"/>
    <s v="8/5"/>
    <x v="1"/>
    <m/>
    <s v="32"/>
    <n v="3"/>
    <s v="8"/>
    <x v="3"/>
    <n v="43682"/>
    <n v="0.48749999999999999"/>
    <s v="wire down, bird found; Mike Best Comments: Bird found at base of pole with wire down."/>
    <s v="     "/>
    <s v="FAS"/>
    <m/>
    <s v="N"/>
    <x v="0"/>
    <s v="483993"/>
    <s v="19-0084361"/>
    <m/>
    <s v="T004717460"/>
    <n v="117714857"/>
    <m/>
    <s v="     "/>
    <x v="1"/>
    <s v="PG&amp;E"/>
    <m/>
    <m/>
    <m/>
    <s v="D"/>
    <m/>
    <s v="&lt;0.25"/>
    <m/>
    <s v="Contact - Animal - Bird"/>
    <s v="33.b. Animal contact"/>
    <s v="Contact - Bird"/>
    <s v="Contact from object"/>
    <s v="Contact - Animal"/>
    <m/>
    <s v="Contact - Animal"/>
    <s v="Splice/Clamp/Connector"/>
    <s v="Line to Ground"/>
    <m/>
    <s v="Overhead"/>
    <x v="0"/>
    <s v="Splice/Clamp/Connector"/>
    <m/>
    <s v="7Nr0805191142"/>
    <s v="     "/>
    <s v="Non-HFTD"/>
    <x v="0"/>
    <m/>
    <m/>
    <n v="38.250999999999998"/>
    <n v="-122.58199999999999"/>
    <s v="SONOMA"/>
    <s v="LAKEVILLE-1102"/>
    <m/>
    <m/>
    <s v="N/A"/>
    <x v="0"/>
    <m/>
    <s v="Urban"/>
    <m/>
    <m/>
    <s v="No"/>
    <m/>
    <m/>
    <m/>
    <m/>
    <m/>
    <m/>
    <m/>
    <s v="N"/>
    <s v="N"/>
    <m/>
    <m/>
    <s v="     "/>
    <m/>
    <m/>
    <m/>
    <m/>
    <m/>
    <m/>
    <m/>
    <m/>
    <m/>
    <m/>
    <m/>
    <m/>
    <m/>
    <m/>
    <m/>
    <m/>
    <m/>
    <m/>
    <m/>
  </r>
  <r>
    <s v="20190761"/>
    <s v="     "/>
    <n v="43682"/>
    <s v="8/5"/>
    <x v="1"/>
    <m/>
    <s v="32"/>
    <n v="3"/>
    <s v="8"/>
    <x v="3"/>
    <n v="43682"/>
    <n v="0.97222222222222221"/>
    <s v="Tree fell into line"/>
    <s v="     "/>
    <s v="FAS"/>
    <m/>
    <s v="N"/>
    <x v="0"/>
    <s v="485282"/>
    <s v="19-0084585"/>
    <m/>
    <s v="T004717870"/>
    <n v="117716743"/>
    <m/>
    <s v="     "/>
    <x v="1"/>
    <s v="PG&amp;E"/>
    <m/>
    <m/>
    <m/>
    <s v="D"/>
    <m/>
    <s v="0.26-9.99"/>
    <m/>
    <s v="Vegetation"/>
    <s v="33.a. Veg. contact"/>
    <s v="Vegetation"/>
    <s v="Contact from object"/>
    <s v="Contact - Vegetation"/>
    <m/>
    <s v="Contact - Vegetation"/>
    <s v="Conductor - Primary"/>
    <s v="Multi-Fault"/>
    <m/>
    <s v="Overhead"/>
    <x v="3"/>
    <s v="Conductor - Primary"/>
    <m/>
    <s v="43051101"/>
    <s v="     "/>
    <s v="Non-HFTD"/>
    <x v="0"/>
    <m/>
    <m/>
    <n v="38.284300000000002"/>
    <n v="-122.11799999999999"/>
    <s v="NAPA"/>
    <s v="MONTICELLO-1101"/>
    <m/>
    <m/>
    <s v="MONTICELLO 11014360"/>
    <x v="0"/>
    <m/>
    <s v="Urban"/>
    <m/>
    <m/>
    <s v="No"/>
    <m/>
    <m/>
    <m/>
    <m/>
    <m/>
    <m/>
    <m/>
    <s v="N"/>
    <s v="N"/>
    <m/>
    <m/>
    <s v="     "/>
    <s v="38.35028500"/>
    <s v="-122.16050000"/>
    <s v="Aug  8 2019 12:00AM"/>
    <s v="TrunkFail"/>
    <s v="Living over mature coast live oak failed at the base on to lines. Rot indicators present inside tree only. Wire on ground. T-man DYDO said Tree failed through the lines."/>
    <s v="OAKC"/>
    <s v="40"/>
    <s v="48"/>
    <s v="35"/>
    <s v="Slight"/>
    <s v="Severe"/>
    <s v="N"/>
    <s v="1"/>
    <m/>
    <s v="Hillside"/>
    <s v="B"/>
    <s v="Triangle"/>
    <s v="BareWire"/>
    <s v="0"/>
  </r>
  <r>
    <s v="20200961"/>
    <s v="     "/>
    <n v="44048"/>
    <s v="8/5"/>
    <x v="1"/>
    <n v="0.81944444444444442"/>
    <s v="32"/>
    <n v="3"/>
    <s v="8"/>
    <x v="4"/>
    <n v="44048"/>
    <n v="0.81527777777777777"/>
    <s v="On August 5, 2020 at 2008 hours, a PG&amp;E Troubleman patrolled the Capay 1101 Distribution Circuit number 102111101, near 1021 River Avenue in Orland. He observed a broken secondary 3-phase aerial cable service conductor on the ground and a small vegetation fire. Initial analysis indicates a tree branch contacted a secondary circuit and resulted in an ignition. The Capay Fire Department responded to and extinguished the fire. The line was returned to service on August 5, 2020. This information is preliminary."/>
    <s v="     "/>
    <s v="FAS"/>
    <m/>
    <s v="N"/>
    <x v="0"/>
    <m/>
    <m/>
    <m/>
    <s v="T005029418"/>
    <m/>
    <m/>
    <s v="     "/>
    <x v="1"/>
    <s v="PG&amp;E"/>
    <m/>
    <s v="Vegetation"/>
    <m/>
    <s v="D"/>
    <s v="D"/>
    <s v="0.26-9.99"/>
    <m/>
    <s v="Vegetation"/>
    <s v="33.a. Veg. contact"/>
    <s v="Vegetation"/>
    <s v="Contact from object"/>
    <s v="Contact - Vegetation"/>
    <m/>
    <s v="Contact - Vegetation"/>
    <s v="Conductor - Secondary"/>
    <m/>
    <m/>
    <s v="Overhead"/>
    <x v="1"/>
    <s v="Conductor - Secondary"/>
    <s v="Conductor - Secondary"/>
    <s v="Circuit ID: 102111101"/>
    <s v="     "/>
    <s v="Non-HFTD"/>
    <x v="0"/>
    <m/>
    <m/>
    <n v="39.825800000000001"/>
    <n v="-122.062"/>
    <s v="Glenn"/>
    <s v="CAPAY-1101"/>
    <m/>
    <n v="750"/>
    <s v="N/A"/>
    <x v="0"/>
    <s v="Capay FD"/>
    <s v="Agriculture"/>
    <m/>
    <m/>
    <s v="No"/>
    <m/>
    <m/>
    <m/>
    <m/>
    <m/>
    <m/>
    <m/>
    <s v="N"/>
    <s v="N"/>
    <m/>
    <m/>
    <s v="     "/>
    <m/>
    <m/>
    <m/>
    <m/>
    <m/>
    <m/>
    <m/>
    <m/>
    <m/>
    <m/>
    <m/>
    <m/>
    <m/>
    <m/>
    <m/>
    <m/>
    <m/>
    <m/>
    <m/>
  </r>
  <r>
    <s v="SAP20202471"/>
    <s v="     "/>
    <n v="44048"/>
    <s v="8/5"/>
    <x v="1"/>
    <m/>
    <s v="32"/>
    <n v="3"/>
    <s v="8"/>
    <x v="4"/>
    <m/>
    <m/>
    <s v="UNKNOWN 18336 W JAYNE AVE COAL, COALINGA; Pole fire occurred with unknown cause; Calfire put out fire"/>
    <s v="     "/>
    <s v="SAP"/>
    <n v="44580"/>
    <s v="Y"/>
    <x v="0"/>
    <s v="977920"/>
    <s v="20-0079162"/>
    <m/>
    <s v="T005027272"/>
    <n v="119553245"/>
    <m/>
    <s v="     "/>
    <x v="0"/>
    <s v="PG&amp;E"/>
    <m/>
    <m/>
    <m/>
    <s v="D"/>
    <m/>
    <s v="Structure-PG&amp;E only"/>
    <m/>
    <s v="Unknown"/>
    <s v="40.a. Unknown"/>
    <s v="Unknown"/>
    <m/>
    <m/>
    <m/>
    <m/>
    <m/>
    <s v="Line to Ground"/>
    <s v="No"/>
    <s v="Overhead"/>
    <x v="0"/>
    <s v="Pole"/>
    <m/>
    <s v="104011221"/>
    <s v="     "/>
    <s v="Non-HFTD"/>
    <x v="0"/>
    <m/>
    <m/>
    <n v="36.137500000000003"/>
    <n v="-120.14700000000001"/>
    <s v="Fresno"/>
    <s v="GATES-1101"/>
    <m/>
    <m/>
    <m/>
    <x v="0"/>
    <m/>
    <m/>
    <m/>
    <m/>
    <s v="No"/>
    <m/>
    <m/>
    <m/>
    <m/>
    <m/>
    <m/>
    <m/>
    <s v="N"/>
    <s v="N"/>
    <m/>
    <m/>
    <s v="     "/>
    <m/>
    <m/>
    <m/>
    <m/>
    <m/>
    <m/>
    <m/>
    <m/>
    <m/>
    <m/>
    <m/>
    <m/>
    <m/>
    <m/>
    <m/>
    <m/>
    <m/>
    <m/>
    <m/>
  </r>
  <r>
    <s v="SAP20202466"/>
    <s v="     "/>
    <n v="44048"/>
    <s v="8/5"/>
    <x v="1"/>
    <m/>
    <s v="32"/>
    <n v="3"/>
    <s v="8"/>
    <x v="4"/>
    <n v="44046"/>
    <m/>
    <s v="Remillard Ct and Story Rd in San Jose; J314 TWD SW-13352; underground conductor on fire due to vandalism"/>
    <s v="     "/>
    <s v="SAP"/>
    <n v="44580"/>
    <s v="Y"/>
    <x v="0"/>
    <s v="977289"/>
    <s v="20-0078881"/>
    <m/>
    <s v="T005026625"/>
    <n v="119547144"/>
    <m/>
    <s v="     "/>
    <x v="0"/>
    <s v="PG&amp;E"/>
    <m/>
    <m/>
    <m/>
    <s v="D"/>
    <m/>
    <s v="Structure-PG&amp;E only"/>
    <m/>
    <s v="Contact - 3rd Party"/>
    <s v="38.a. Vandalism / Theft"/>
    <s v="Contact - 3rd Party"/>
    <s v="Vandalism"/>
    <s v="Vandalism"/>
    <m/>
    <s v="Vandalism"/>
    <s v="Conductor - Underground Service"/>
    <s v="Line to Ground"/>
    <s v="No"/>
    <s v="Underground"/>
    <x v="0"/>
    <s v="Conductor - Underground Service"/>
    <m/>
    <s v="103444517"/>
    <s v="     "/>
    <s v="Non-HFTD"/>
    <x v="0"/>
    <m/>
    <m/>
    <n v="37.3279"/>
    <n v="-121.861"/>
    <s v="Santa Clara"/>
    <s v="STONE-1108"/>
    <m/>
    <m/>
    <m/>
    <x v="0"/>
    <s v="San Jose Fd"/>
    <m/>
    <m/>
    <m/>
    <s v="No"/>
    <m/>
    <m/>
    <m/>
    <m/>
    <m/>
    <m/>
    <m/>
    <s v="N"/>
    <s v="N"/>
    <m/>
    <m/>
    <s v="     "/>
    <m/>
    <m/>
    <m/>
    <m/>
    <m/>
    <m/>
    <m/>
    <m/>
    <m/>
    <m/>
    <m/>
    <m/>
    <m/>
    <m/>
    <m/>
    <m/>
    <m/>
    <m/>
    <m/>
  </r>
  <r>
    <s v="20200956"/>
    <s v="     "/>
    <n v="44048"/>
    <s v="8/5"/>
    <x v="1"/>
    <n v="0.21458333333333332"/>
    <s v="32"/>
    <n v="3"/>
    <s v="8"/>
    <x v="4"/>
    <n v="44048"/>
    <n v="0.20277777777777778"/>
    <s v="On August 5, 2020 at 509 hours, a PG&amp;E Troubleman was dispatched to the Firebaugh 1101 12kV Distribution Circuit near 1898 Indart St, Firebaugh in response to an outage.  Initial analysis indicates equipment failure of subsurface transformer T-4055.  The transformer was destroyed, and damage was contained to the equipment in question.  The ensuing fire was suppressed by Firebaugh FD.  PG&amp;E crews replaced the damaged equipment on August 5, 2020."/>
    <s v="     "/>
    <s v="FAS"/>
    <m/>
    <s v="N"/>
    <x v="0"/>
    <s v="978940"/>
    <s v="20-0079789"/>
    <m/>
    <s v="T005028486"/>
    <m/>
    <m/>
    <s v="     "/>
    <x v="0"/>
    <s v="PG&amp;E"/>
    <m/>
    <s v="Other"/>
    <m/>
    <s v="D"/>
    <s v="D"/>
    <s v="&lt;3 meters of linear travel"/>
    <s v="contained to transformer vault"/>
    <s v="Equipment - PG&amp;E"/>
    <s v="34.n. Transformer damage or failure"/>
    <s v="Equipment - PG&amp;E"/>
    <s v="All types of equipment / facility failure"/>
    <s v="Transformer failure"/>
    <s v="Transformer"/>
    <m/>
    <m/>
    <s v="Line to Line"/>
    <m/>
    <s v="Subsurface"/>
    <x v="3"/>
    <s v="Transformer"/>
    <s v="UG Transformer, conduct, bus bar"/>
    <s v="T-4055; Circuit 253471101"/>
    <s v="     "/>
    <s v="Non-HFTD"/>
    <x v="0"/>
    <m/>
    <m/>
    <n v="36.849200000000003"/>
    <n v="-120.44799999999999"/>
    <s v="Fresno"/>
    <s v="FIREBAUGH-1101"/>
    <m/>
    <n v="12000"/>
    <m/>
    <x v="0"/>
    <s v="Cal Fire"/>
    <s v="Urban"/>
    <m/>
    <m/>
    <s v="No"/>
    <m/>
    <m/>
    <m/>
    <m/>
    <m/>
    <m/>
    <m/>
    <s v="N"/>
    <s v="N"/>
    <m/>
    <m/>
    <s v="     "/>
    <m/>
    <m/>
    <m/>
    <m/>
    <m/>
    <m/>
    <m/>
    <m/>
    <m/>
    <m/>
    <m/>
    <m/>
    <m/>
    <m/>
    <m/>
    <m/>
    <m/>
    <m/>
    <m/>
  </r>
  <r>
    <s v="20200955"/>
    <s v="     "/>
    <n v="44048"/>
    <s v="8/5"/>
    <x v="1"/>
    <n v="0.10277777777777777"/>
    <s v="32"/>
    <n v="3"/>
    <s v="8"/>
    <x v="4"/>
    <n v="44048"/>
    <n v="9.0972222222222218E-2"/>
    <s v="On August 5, 2020 at 0254 hours, a PG&amp;E Troubleman patrolled the Girvan 1102 12kV Distribution Circuit number 103401102, near 2925 Irene Street in Redding. He observed a primary overhead conductor broken and on the ground. Initial analysis indicates a 55' living valley oak tree partially failed, when a branch broke off on the east side of the road and it took down the high voltage power lines. We found burn marks on the branch that broke and burn marks were also found on an ornamental tree in the front yard. The Redding Fire Department responded to and extinguished the fire. The 124-minute outage affected 70 customers. We replaced one span of 2ACSR wire. All the repairs were completed and the line was returned to service on August 5, 2020. This information is preliminary."/>
    <s v="     "/>
    <s v="FAS"/>
    <m/>
    <s v="N"/>
    <x v="0"/>
    <s v="978923"/>
    <s v="20-0079785"/>
    <m/>
    <s v="T005028472"/>
    <n v="119560110"/>
    <m/>
    <s v="     "/>
    <x v="1"/>
    <s v="PG&amp;E"/>
    <m/>
    <s v="Vegetation"/>
    <m/>
    <s v="D"/>
    <s v="D"/>
    <s v="&lt;3 meters of linear travel"/>
    <m/>
    <s v="Vegetation"/>
    <s v="33.a. Veg. contact"/>
    <s v="Vegetation"/>
    <s v="Contact from object"/>
    <s v="Contact - Vegetation"/>
    <m/>
    <s v="Contact - Vegetation"/>
    <s v="Conductor - Primary"/>
    <s v="Line to Ground"/>
    <m/>
    <s v="Overhead"/>
    <x v="3"/>
    <s v="Conductor - Primary"/>
    <s v="Primary Conductor"/>
    <s v="Circuit ID: 103401102, SAP ID: 101473643"/>
    <s v="     "/>
    <s v="Non-HFTD"/>
    <x v="0"/>
    <n v="246"/>
    <m/>
    <n v="40.563200000000002"/>
    <n v="-122.369"/>
    <s v="Shasta"/>
    <s v="GIRVAN-1102"/>
    <m/>
    <n v="12000"/>
    <s v="GIRVAN 1102CB"/>
    <x v="1"/>
    <s v="Redding FD"/>
    <s v="Hardwood Woodland"/>
    <m/>
    <m/>
    <s v="No"/>
    <m/>
    <m/>
    <m/>
    <m/>
    <m/>
    <m/>
    <m/>
    <s v="N"/>
    <s v="N"/>
    <m/>
    <m/>
    <s v="     "/>
    <s v="40.56310000"/>
    <s v="-122.36880000"/>
    <s v="Aug  6 2020 12:00AM"/>
    <s v="BranchFail"/>
    <s v="Large healthy Valley Oak dropped a limb, no signs of rot or included bark"/>
    <s v="OAK"/>
    <s v="55"/>
    <s v="40"/>
    <s v="30"/>
    <s v="Slight"/>
    <s v="None"/>
    <s v="N"/>
    <s v="1"/>
    <m/>
    <s v="Valley"/>
    <s v="D"/>
    <s v="CrossArm"/>
    <s v="BareWire"/>
    <s v="2"/>
  </r>
  <r>
    <s v="20211192"/>
    <s v="     "/>
    <n v="44413"/>
    <s v="8/5"/>
    <x v="1"/>
    <n v="0.36319444444444443"/>
    <s v="32"/>
    <n v="3"/>
    <s v="8"/>
    <x v="5"/>
    <m/>
    <m/>
    <s v="Switch failure resulted in a pole fire. The cause of the switch failure is unknown at this time. The ensuing fire was limited to PG&amp;E assets. This information is preliminary."/>
    <s v="     "/>
    <s v="FAS"/>
    <m/>
    <s v="N"/>
    <x v="0"/>
    <m/>
    <m/>
    <m/>
    <s v="T005360438"/>
    <n v="121847000"/>
    <m/>
    <s v="     "/>
    <x v="0"/>
    <s v="PG&amp;E"/>
    <m/>
    <s v="Other"/>
    <s v="Switch"/>
    <s v="D"/>
    <s v="D"/>
    <s v="Structure-PG&amp;E only"/>
    <m/>
    <s v="Equipment - PG&amp;E"/>
    <s v="34.e. Switch damage or failure"/>
    <s v="Equipment - PG&amp;E"/>
    <s v="All types of equipment / facility failure"/>
    <s v="Switch failure"/>
    <s v="Switch"/>
    <m/>
    <m/>
    <m/>
    <s v="Y"/>
    <s v="Overhead"/>
    <x v="3"/>
    <s v="Switch"/>
    <s v="Switch"/>
    <s v="101736158"/>
    <s v="     "/>
    <s v="Non-HFTD"/>
    <x v="0"/>
    <m/>
    <m/>
    <n v="36.426400000000001"/>
    <n v="-121.32"/>
    <s v="Monterey"/>
    <s v="SOLEDAD-2101"/>
    <m/>
    <n v="12000"/>
    <m/>
    <x v="0"/>
    <s v="Soledad FD"/>
    <s v="Urban"/>
    <s v="Fire-resistive fuel bed"/>
    <m/>
    <s v="No"/>
    <m/>
    <m/>
    <m/>
    <m/>
    <m/>
    <m/>
    <m/>
    <s v="N"/>
    <s v="N"/>
    <m/>
    <m/>
    <s v="     "/>
    <m/>
    <m/>
    <m/>
    <m/>
    <m/>
    <m/>
    <m/>
    <m/>
    <m/>
    <m/>
    <m/>
    <m/>
    <m/>
    <m/>
    <m/>
    <m/>
    <m/>
    <m/>
    <m/>
  </r>
  <r>
    <s v="20211199"/>
    <s v="     "/>
    <n v="44413"/>
    <s v="8/5"/>
    <x v="1"/>
    <n v="0.42986111111111114"/>
    <s v="32"/>
    <n v="3"/>
    <s v="8"/>
    <x v="5"/>
    <n v="44413"/>
    <m/>
    <s v="Pole fire with wires down on Transmission overhead with Distribution underbuild pole on the King City - Coburn #1 60kv line. The ignition looks to have occurred at the distribution level and from the photos show it could have been due to tracking. A small patch of grass ignited due to the wire down on ground. This information is preliminary."/>
    <s v="     "/>
    <s v="TOTL"/>
    <m/>
    <s v="N"/>
    <x v="0"/>
    <m/>
    <s v="21-0100310"/>
    <s v="INT-15025"/>
    <s v="T005360649, T005360662, T005361180"/>
    <n v="121849000"/>
    <m/>
    <s v="     "/>
    <x v="1"/>
    <s v="PG&amp;E"/>
    <m/>
    <s v="Other"/>
    <s v="Pole"/>
    <s v="D"/>
    <s v="D"/>
    <s v="&lt;0.25"/>
    <s v="Little grass fire at base of pole, approximately 10 ft. "/>
    <s v="Contamination"/>
    <s v="36.a. Contamination"/>
    <s v="Equipment - PG&amp;E"/>
    <s v="Contamination"/>
    <s v="Tracking"/>
    <m/>
    <m/>
    <m/>
    <s v="Line to Ground,None"/>
    <s v="N"/>
    <s v="Overhead"/>
    <x v="3"/>
    <s v="Crossarm"/>
    <s v="Pole"/>
    <s v="104050543"/>
    <s v="     "/>
    <s v="Non-HFTD"/>
    <x v="0"/>
    <m/>
    <m/>
    <n v="36.312199999999997"/>
    <n v="-121.232"/>
    <s v="Monterey"/>
    <s v="LOS-OSITOS-2101"/>
    <m/>
    <n v="21000"/>
    <m/>
    <x v="0"/>
    <s v="Greenfield FD"/>
    <s v="Herbaceous"/>
    <s v="Grass fuel model"/>
    <s v="Grass "/>
    <s v="No"/>
    <m/>
    <m/>
    <m/>
    <m/>
    <m/>
    <m/>
    <m/>
    <s v="N"/>
    <s v="N"/>
    <m/>
    <m/>
    <s v="     "/>
    <m/>
    <m/>
    <m/>
    <m/>
    <m/>
    <m/>
    <m/>
    <m/>
    <m/>
    <m/>
    <m/>
    <m/>
    <m/>
    <m/>
    <m/>
    <m/>
    <m/>
    <m/>
    <m/>
  </r>
  <r>
    <s v="20211193"/>
    <s v="     "/>
    <n v="44413"/>
    <s v="8/5"/>
    <x v="1"/>
    <n v="0.59791666666666665"/>
    <s v="32"/>
    <n v="3"/>
    <s v="8"/>
    <x v="5"/>
    <n v="44413"/>
    <m/>
    <s v="Pole fire likely due to tracking but will need to confirm with troubleman. The ensuing fire was limited to PG&amp;E assets. This information is preliminary."/>
    <s v="     "/>
    <s v="FAS"/>
    <m/>
    <s v="N"/>
    <x v="0"/>
    <m/>
    <m/>
    <m/>
    <s v="T005360876"/>
    <n v="121851000"/>
    <m/>
    <s v="     "/>
    <x v="0"/>
    <s v="PG&amp;E"/>
    <m/>
    <s v="Other"/>
    <s v="Pole, Transformer"/>
    <s v="D"/>
    <s v="D"/>
    <s v="Structure-PG&amp;E only"/>
    <m/>
    <s v="Contamination"/>
    <s v="36.a. Contamination"/>
    <s v="Equipment - PG&amp;E"/>
    <s v="Contamination"/>
    <s v="Tracking"/>
    <m/>
    <m/>
    <m/>
    <m/>
    <s v="Y"/>
    <s v="Overhead"/>
    <x v="3"/>
    <s v="Pole"/>
    <s v="Pole, Transformer"/>
    <s v="102298618"/>
    <s v="     "/>
    <s v="Non-HFTD"/>
    <x v="0"/>
    <m/>
    <m/>
    <n v="37.817700000000002"/>
    <n v="-122.286"/>
    <s v="Alameda"/>
    <s v="OAKLAND-L-1101"/>
    <m/>
    <n v="12000"/>
    <m/>
    <x v="0"/>
    <s v="Oakland FD"/>
    <s v="Urban"/>
    <s v="Fire-resistive fuel bed"/>
    <m/>
    <s v="No"/>
    <m/>
    <m/>
    <m/>
    <m/>
    <m/>
    <m/>
    <m/>
    <s v="N"/>
    <s v="N"/>
    <m/>
    <m/>
    <s v="     "/>
    <m/>
    <m/>
    <m/>
    <m/>
    <m/>
    <m/>
    <m/>
    <m/>
    <m/>
    <m/>
    <m/>
    <m/>
    <m/>
    <m/>
    <m/>
    <m/>
    <m/>
    <m/>
    <m/>
  </r>
  <r>
    <s v="20211195"/>
    <s v="     "/>
    <n v="44413"/>
    <s v="8/5"/>
    <x v="1"/>
    <n v="0.24583333333333332"/>
    <s v="32"/>
    <n v="3"/>
    <s v="8"/>
    <x v="5"/>
    <m/>
    <m/>
    <s v="Pole top burnt and caused insulators to come off of transmission pole from Soledad #2 60kV Tranmission line. The cause of this ignition is likely due to tracking. The ignition was limited to PG&amp;E assets. This information is preliminary."/>
    <s v="     "/>
    <s v="TOTL"/>
    <m/>
    <s v="N"/>
    <x v="0"/>
    <m/>
    <m/>
    <s v="INT-15023"/>
    <m/>
    <n v="121847000"/>
    <m/>
    <s v="     "/>
    <x v="0"/>
    <s v="PG&amp;E"/>
    <m/>
    <s v="Other"/>
    <s v="Pole, Crossarm, Insulators"/>
    <s v="T"/>
    <s v="T"/>
    <s v="Structure-PG&amp;E only"/>
    <m/>
    <s v="Contamination"/>
    <s v="36.a. Contamination"/>
    <s v="Equipment - PG&amp;E"/>
    <s v="Contamination"/>
    <s v="Tracking"/>
    <m/>
    <m/>
    <m/>
    <m/>
    <s v="N"/>
    <s v="Overhead"/>
    <x v="4"/>
    <s v="Pole"/>
    <s v="Pole, Crossarm, Insulators"/>
    <s v="40769099"/>
    <s v="     "/>
    <s v="Non-HFTD"/>
    <x v="0"/>
    <m/>
    <m/>
    <n v="36.542999999999999"/>
    <n v="-121.467"/>
    <s v="Monterey"/>
    <s v="SOLEDAD-#2-60-KV"/>
    <m/>
    <n v="60000"/>
    <s v="N/A"/>
    <x v="0"/>
    <s v="Unknown"/>
    <s v="Urban"/>
    <s v="Grass fuel model"/>
    <m/>
    <s v="No"/>
    <m/>
    <m/>
    <m/>
    <m/>
    <m/>
    <m/>
    <m/>
    <s v="N"/>
    <s v="N"/>
    <m/>
    <m/>
    <s v="     "/>
    <m/>
    <m/>
    <m/>
    <m/>
    <m/>
    <m/>
    <m/>
    <m/>
    <m/>
    <m/>
    <m/>
    <m/>
    <m/>
    <m/>
    <m/>
    <m/>
    <m/>
    <m/>
    <m/>
  </r>
  <r>
    <s v="20211190"/>
    <s v="     "/>
    <n v="44413"/>
    <s v="8/5"/>
    <x v="1"/>
    <n v="0.31666666666666665"/>
    <s v="32"/>
    <n v="3"/>
    <s v="8"/>
    <x v="5"/>
    <n v="44413"/>
    <m/>
    <s v="Heavy Tracking from fog ignited crossarm and started a small veg fire. The fire was 12'X12' in size and supressed by a fire department. Pole was deemed okay and only the crossarm will need to be replaced.  This information is preliminary"/>
    <s v="     "/>
    <s v="FAS"/>
    <m/>
    <s v="N"/>
    <x v="0"/>
    <m/>
    <s v="21-0100221"/>
    <m/>
    <s v="T005360295, T005360308, T005360311"/>
    <n v="121847000"/>
    <m/>
    <s v="     "/>
    <x v="1"/>
    <s v="PG&amp;E"/>
    <m/>
    <s v="Vegetation"/>
    <s v="Crossarm"/>
    <s v="D"/>
    <s v="D"/>
    <s v="&lt;0.25"/>
    <m/>
    <s v="Contamination"/>
    <s v="36.a. Contamination"/>
    <s v="Equipment - PG&amp;E"/>
    <s v="Contamination"/>
    <s v="Tracking"/>
    <m/>
    <m/>
    <m/>
    <s v="Force Out"/>
    <s v="N"/>
    <s v="Overhead"/>
    <x v="3"/>
    <s v="Crossarm"/>
    <s v="Crossarm"/>
    <s v="103850450"/>
    <s v="     "/>
    <s v="Non-HFTD"/>
    <x v="0"/>
    <m/>
    <m/>
    <n v="36.357599999999998"/>
    <n v="-121.208"/>
    <s v="Monterey"/>
    <s v="LOS-OSITOS-2103"/>
    <m/>
    <n v="21000"/>
    <m/>
    <x v="0"/>
    <s v="Fire Dept"/>
    <s v="Herbaceous"/>
    <s v="Grass fuel model"/>
    <m/>
    <s v="No"/>
    <m/>
    <m/>
    <m/>
    <m/>
    <m/>
    <m/>
    <m/>
    <s v="N"/>
    <s v="N"/>
    <m/>
    <m/>
    <s v="     "/>
    <m/>
    <m/>
    <m/>
    <m/>
    <m/>
    <m/>
    <m/>
    <m/>
    <m/>
    <m/>
    <m/>
    <m/>
    <m/>
    <m/>
    <m/>
    <m/>
    <m/>
    <m/>
    <m/>
  </r>
  <r>
    <s v="20211191"/>
    <s v="     "/>
    <n v="44413"/>
    <s v="8/5"/>
    <x v="1"/>
    <n v="0.32500000000000001"/>
    <s v="32"/>
    <n v="3"/>
    <s v="8"/>
    <x v="5"/>
    <n v="44413"/>
    <m/>
    <s v="Initial EIR: EI210805A - Soledad - Media Summary: Summary: On August 5, 2021, at approximately 1540 hours, PG&amp;E's Electric Incident Reporting On-Call Team was made aware of two outages in Soledad, Monterey County, that were subject to significant media coverage. On August 5, 2021, at 0734 hours, a pole fire occurred on the Los Ositos 2103 21 kV circuit, resulting in the loss of service to 208 customers. On August 5, 2021, at 0742 hours, an overhead equipment failure occurred on the Soledad 2101 21 kV circuit, resulting in the loss of service to 3,370 customers. As of the time of reporting, 3,160 customers have had their service restored. As a result of the outages, on August 5, 2021, PG&amp;E received four media inquiries. PG&amp;E is not aware of any injuries, fatalities, or property damage exceeding $50,000. This information is preliminary. Pole burnt in half and broke just above the transformer. Unsure if tracking was involved but the photos look like it could have been a contributing factor. The ensuing fire was limited to PG&amp;E assets. This information is preliminary."/>
    <s v="     "/>
    <s v="FAS"/>
    <m/>
    <s v="N"/>
    <x v="0"/>
    <m/>
    <s v="21-0100166"/>
    <m/>
    <s v="T005360313, T005360332, T005360378, T005360560, T005360578"/>
    <n v="121848000"/>
    <s v="EI210805A"/>
    <s v="     "/>
    <x v="0"/>
    <s v="PG&amp;E"/>
    <m/>
    <s v="Other"/>
    <s v="Pole, Crossarm, Transformer, Cutout"/>
    <s v="D"/>
    <s v="D"/>
    <s v="Structure-PG&amp;E only"/>
    <s v="POLE FIRE BURNED POLE IN HALF ABOVE TX. WIRE DOWN STREET CLOSED."/>
    <s v="Equipment - PG&amp;E"/>
    <s v="34.f. Pole damage or failure"/>
    <s v="Equipment - PG&amp;E"/>
    <s v="All types of equipment / facility failure"/>
    <s v="Pole failure"/>
    <s v="Pole"/>
    <m/>
    <m/>
    <s v="Line to Line"/>
    <s v="Y"/>
    <s v="Overhead"/>
    <x v="3"/>
    <s v="Pole"/>
    <s v="Pole, Crossarm, Transformer, Cutout"/>
    <s v="101736449"/>
    <s v="     "/>
    <s v="Non-HFTD"/>
    <x v="0"/>
    <m/>
    <m/>
    <n v="36.427500000000002"/>
    <n v="-121.32899999999999"/>
    <s v="Monterey"/>
    <s v="SOLEDAD-1114"/>
    <m/>
    <n v="12000"/>
    <m/>
    <x v="0"/>
    <s v="Employee"/>
    <s v="Urban"/>
    <s v="Fire-resistive fuel bed"/>
    <m/>
    <s v="No"/>
    <m/>
    <m/>
    <m/>
    <m/>
    <m/>
    <m/>
    <m/>
    <s v="N"/>
    <s v="N"/>
    <m/>
    <m/>
    <s v="     "/>
    <m/>
    <m/>
    <m/>
    <m/>
    <m/>
    <m/>
    <m/>
    <m/>
    <m/>
    <m/>
    <m/>
    <m/>
    <m/>
    <m/>
    <m/>
    <m/>
    <m/>
    <m/>
    <m/>
  </r>
  <r>
    <s v="MIA20145777"/>
    <s v="     "/>
    <n v="41857"/>
    <s v="8/6"/>
    <x v="1"/>
    <n v="0.24506944444444445"/>
    <s v="32"/>
    <n v="3"/>
    <s v="8"/>
    <x v="7"/>
    <m/>
    <m/>
    <s v="RUH2 - POLE ON FIRE - 911 SAYS TOO BUSY TO  RESPOND; conductor burned/flashed; assisted tman s. christopher;pole fire @ riser, RISER ON FIRE, CREW TO REPLACE ALL CABLEBACK TIE IS NG"/>
    <s v="     "/>
    <s v="FAS"/>
    <n v="44266"/>
    <s v="Y"/>
    <x v="0"/>
    <s v="1061694"/>
    <s v="14-0049344"/>
    <m/>
    <s v="T003171881, T003171917"/>
    <n v="108846468"/>
    <m/>
    <s v="     "/>
    <x v="0"/>
    <s v="PG&amp;E"/>
    <m/>
    <m/>
    <m/>
    <s v="D"/>
    <m/>
    <s v="Structure-PG&amp;E only"/>
    <m/>
    <s v="Equipment - PG&amp;E"/>
    <s v="34.o. Other"/>
    <s v="Equipment - PG&amp;E"/>
    <s v="All types of equipment / facility failure"/>
    <s v="Riser Failure"/>
    <s v="Riser"/>
    <m/>
    <m/>
    <s v="Multi-Fault"/>
    <s v="Yes"/>
    <s v="Overhead"/>
    <x v="0"/>
    <m/>
    <m/>
    <s v="100943046"/>
    <s v="     "/>
    <s v="Non-HFTD"/>
    <x v="0"/>
    <m/>
    <m/>
    <n v="37.546999999999997"/>
    <n v="-121.99299999999999"/>
    <s v="Alameda"/>
    <s v="FREMONT-1107"/>
    <s v="14351107"/>
    <n v="11000"/>
    <s v="FREMONT 1107CB"/>
    <x v="0"/>
    <m/>
    <s v="Urban"/>
    <m/>
    <m/>
    <s v="No"/>
    <m/>
    <m/>
    <m/>
    <m/>
    <m/>
    <m/>
    <m/>
    <s v="N"/>
    <s v="N"/>
    <m/>
    <m/>
    <s v="     "/>
    <m/>
    <m/>
    <m/>
    <m/>
    <m/>
    <m/>
    <m/>
    <m/>
    <m/>
    <m/>
    <m/>
    <m/>
    <m/>
    <m/>
    <m/>
    <m/>
    <m/>
    <m/>
    <m/>
  </r>
  <r>
    <s v="20150261"/>
    <s v="     "/>
    <n v="42222"/>
    <s v="8/6"/>
    <x v="1"/>
    <n v="0.6791666666666667"/>
    <s v="32"/>
    <n v="3"/>
    <s v="8"/>
    <x v="2"/>
    <n v="42222"/>
    <n v="0.6791666666666667"/>
    <s v="CREW TO REPAIR WIRE DOWN"/>
    <s v="     "/>
    <m/>
    <m/>
    <s v="N"/>
    <x v="0"/>
    <s v="1283698"/>
    <s v="15-0053318"/>
    <m/>
    <m/>
    <n v="110556223"/>
    <m/>
    <s v="     "/>
    <x v="1"/>
    <s v="PG&amp;E"/>
    <m/>
    <s v="Vegetation"/>
    <m/>
    <s v="D"/>
    <m/>
    <s v="&lt;0.25"/>
    <s v="Square Feet: ; Acreage: "/>
    <s v="Equipment - PG&amp;E"/>
    <s v="34.b. Conductor damage or failure"/>
    <s v="Equipment - PG&amp;E"/>
    <s v="All types of equipment / facility failure"/>
    <s v="Conductor"/>
    <s v="Conductor"/>
    <m/>
    <m/>
    <s v="Line to Line"/>
    <s v="0"/>
    <s v="Overhead"/>
    <x v="3"/>
    <s v="Conductor"/>
    <m/>
    <s v="6 POLES E/LR 3036"/>
    <s v="     "/>
    <s v="Non-HFTD"/>
    <x v="0"/>
    <m/>
    <m/>
    <n v="39.275399999999998"/>
    <n v="-122.07599999999999"/>
    <s v="Colusa"/>
    <s v="MAXWELL-1102"/>
    <s v="62881106"/>
    <n v="12000"/>
    <s v="MAXWELL 1106CB"/>
    <x v="0"/>
    <m/>
    <s v="Agriculture"/>
    <m/>
    <m/>
    <s v="No"/>
    <m/>
    <m/>
    <m/>
    <m/>
    <m/>
    <m/>
    <m/>
    <s v="N"/>
    <s v="N"/>
    <m/>
    <m/>
    <s v="     "/>
    <m/>
    <m/>
    <m/>
    <m/>
    <m/>
    <m/>
    <m/>
    <m/>
    <m/>
    <m/>
    <m/>
    <m/>
    <m/>
    <m/>
    <m/>
    <m/>
    <m/>
    <m/>
    <m/>
  </r>
  <r>
    <s v="20150260"/>
    <s v="     "/>
    <n v="42222"/>
    <s v="8/6"/>
    <x v="1"/>
    <n v="0.50694444444444442"/>
    <s v="32"/>
    <n v="3"/>
    <s v="8"/>
    <x v="2"/>
    <n v="42222"/>
    <n v="0.50694444444444442"/>
    <s v="turned in tag to reframe, power restored fire caused, turned in all reports vuture found base of pole"/>
    <s v="     "/>
    <m/>
    <m/>
    <s v="N"/>
    <x v="0"/>
    <s v="1283528"/>
    <s v="15-0053232"/>
    <m/>
    <m/>
    <m/>
    <m/>
    <s v="     "/>
    <x v="1"/>
    <s v="PG&amp;E"/>
    <m/>
    <s v="Vegetation"/>
    <m/>
    <s v="D"/>
    <m/>
    <s v="&lt;0.25"/>
    <s v="Square Feet: ; Acreage: "/>
    <s v="Contact - Animal - Bird"/>
    <s v="33.b. Animal contact"/>
    <s v="Contact - Bird"/>
    <s v="All types of equipment / facility failure"/>
    <s v="Contact - Animal"/>
    <m/>
    <s v="Contact - Animal"/>
    <s v="Conductor"/>
    <s v="Line to Line"/>
    <s v="Verizon"/>
    <s v="Overhead"/>
    <x v="3"/>
    <s v="Conductor"/>
    <m/>
    <s v="103194904"/>
    <s v="     "/>
    <s v="Non-HFTD"/>
    <x v="0"/>
    <m/>
    <m/>
    <n v="38.226900000000001"/>
    <n v="-121.026"/>
    <s v="San Joaquin"/>
    <s v="LOCKEFORD-SUB-2102"/>
    <s v="163682102"/>
    <n v="21000"/>
    <s v="LOCKEFORD 210212468"/>
    <x v="0"/>
    <s v="city of ione fire dept"/>
    <s v="Hardwood Woodland"/>
    <m/>
    <m/>
    <s v="No"/>
    <m/>
    <m/>
    <m/>
    <m/>
    <m/>
    <m/>
    <m/>
    <s v="N"/>
    <s v="N"/>
    <m/>
    <m/>
    <s v="     "/>
    <m/>
    <m/>
    <m/>
    <m/>
    <m/>
    <m/>
    <m/>
    <m/>
    <m/>
    <m/>
    <m/>
    <m/>
    <m/>
    <m/>
    <m/>
    <m/>
    <m/>
    <m/>
    <m/>
  </r>
  <r>
    <s v="MIA20152732"/>
    <s v="     "/>
    <n v="42222"/>
    <s v="8/6"/>
    <x v="1"/>
    <n v="0.47495370370370371"/>
    <s v="32"/>
    <n v="3"/>
    <s v="8"/>
    <x v="2"/>
    <n v="42222"/>
    <n v="0.47430555555555554"/>
    <s v="23900 BUENA VISTA RD in Clements; wire down and fire; 3 poles; fuses 20359; fuse blown due to vulture"/>
    <s v="     "/>
    <s v="FAS"/>
    <n v="44253"/>
    <s v="Y"/>
    <x v="0"/>
    <s v="1283528"/>
    <s v="N/A"/>
    <m/>
    <s v="T003458433"/>
    <n v="110574354"/>
    <m/>
    <s v="     "/>
    <x v="1"/>
    <s v="PG&amp;E"/>
    <m/>
    <m/>
    <m/>
    <s v="D"/>
    <m/>
    <s v="&lt;0.25"/>
    <m/>
    <s v="Contact - Animal - Bird"/>
    <s v="33.b. Animal contact"/>
    <s v="Contact - Bird"/>
    <s v="Contact from object"/>
    <s v="Contact - Animal"/>
    <m/>
    <s v="Contact - Animal"/>
    <s v="Fuse"/>
    <m/>
    <s v="Unknown"/>
    <s v="Overhead"/>
    <x v="0"/>
    <m/>
    <m/>
    <s v="103812838"/>
    <s v="     "/>
    <s v="Non-HFTD"/>
    <x v="0"/>
    <m/>
    <m/>
    <n v="38.226500000000001"/>
    <n v="-121.027"/>
    <s v="San Joaquin"/>
    <s v="LOCKEFORD-2102"/>
    <m/>
    <n v="21000"/>
    <m/>
    <x v="0"/>
    <s v="City of Ione FD"/>
    <s v="Hardwood Woodland"/>
    <m/>
    <m/>
    <s v="No"/>
    <m/>
    <m/>
    <m/>
    <m/>
    <m/>
    <m/>
    <m/>
    <s v="N"/>
    <s v="N"/>
    <m/>
    <m/>
    <s v="     "/>
    <m/>
    <m/>
    <m/>
    <m/>
    <m/>
    <m/>
    <m/>
    <m/>
    <m/>
    <m/>
    <m/>
    <m/>
    <m/>
    <m/>
    <m/>
    <m/>
    <m/>
    <m/>
    <m/>
  </r>
  <r>
    <s v="20160220"/>
    <s v="     "/>
    <n v="42588"/>
    <s v="8/6"/>
    <x v="1"/>
    <n v="0.78680555555555554"/>
    <s v="32"/>
    <n v="3"/>
    <s v="8"/>
    <x v="6"/>
    <m/>
    <m/>
    <s v="Called for crew to replace damaged cutouts."/>
    <s v="     "/>
    <m/>
    <m/>
    <s v="N"/>
    <x v="0"/>
    <s v="1522610"/>
    <s v="16-0055531"/>
    <m/>
    <m/>
    <m/>
    <m/>
    <s v="     "/>
    <x v="1"/>
    <s v="PG&amp;E"/>
    <m/>
    <s v="Vegetation"/>
    <m/>
    <s v="D"/>
    <m/>
    <s v="&lt;3 meters of linear travel"/>
    <s v="Square Feet: ; Acreage: "/>
    <s v="Equipment - PG&amp;E"/>
    <s v="34.c. Fuse damage or failure"/>
    <s v="Equipment - PG&amp;E"/>
    <s v="All types of equipment / facility failure"/>
    <s v="Fuse"/>
    <s v="Fuse"/>
    <m/>
    <m/>
    <s v="Line to Ground"/>
    <s v="PACIFIC BELL"/>
    <s v="Overhead"/>
    <x v="1"/>
    <s v="Fuse"/>
    <m/>
    <s v="102277853"/>
    <s v="     "/>
    <s v="Non-HFTD"/>
    <x v="0"/>
    <m/>
    <m/>
    <n v="38.2819"/>
    <n v="-122.30200000000001"/>
    <s v="Napa"/>
    <s v="BASALT-1106"/>
    <s v="42461106"/>
    <m/>
    <s v="N/A"/>
    <x v="0"/>
    <s v="Unknown"/>
    <s v="Urban"/>
    <m/>
    <m/>
    <s v="No"/>
    <m/>
    <m/>
    <m/>
    <m/>
    <m/>
    <m/>
    <m/>
    <s v="N"/>
    <s v="N"/>
    <m/>
    <m/>
    <s v="     "/>
    <m/>
    <m/>
    <m/>
    <m/>
    <m/>
    <m/>
    <m/>
    <m/>
    <m/>
    <m/>
    <m/>
    <m/>
    <m/>
    <m/>
    <m/>
    <m/>
    <m/>
    <m/>
    <m/>
  </r>
  <r>
    <s v="20170271"/>
    <s v="     "/>
    <n v="42953"/>
    <s v="8/6"/>
    <x v="1"/>
    <n v="0.76458333333333328"/>
    <s v="32"/>
    <n v="3"/>
    <s v="8"/>
    <x v="0"/>
    <n v="42953"/>
    <n v="0.76458333333333328"/>
    <s v="LIGHTNING DAMAGED TX AND POLE NEED REPLACED"/>
    <s v="     "/>
    <m/>
    <m/>
    <s v="N"/>
    <x v="0"/>
    <s v="1847467"/>
    <s v="17-0068302"/>
    <m/>
    <m/>
    <m/>
    <m/>
    <s v="     "/>
    <x v="1"/>
    <s v="PG&amp;E"/>
    <m/>
    <s v="Vegetation"/>
    <m/>
    <s v="D"/>
    <m/>
    <s v="&lt;3 meters of linear travel"/>
    <s v="Square Feet: ; Acreage: "/>
    <s v="Contact - Animal - Other"/>
    <s v="33.b. Animal contact"/>
    <s v="Contact - Animal"/>
    <s v="All types of equipment / facility failure"/>
    <s v="Contact - Animal"/>
    <m/>
    <s v="Contact - Animal"/>
    <s v="Other"/>
    <s v="Line to Ground"/>
    <s v="Unknown"/>
    <s v="Overhead"/>
    <x v="3"/>
    <s v="Other"/>
    <m/>
    <s v="101470083"/>
    <s v="     "/>
    <s v="Non-HFTD"/>
    <x v="0"/>
    <n v="246"/>
    <m/>
    <n v="40.601199999999999"/>
    <n v="-122.235"/>
    <s v="Shasta"/>
    <s v="DESCHUTES-1104"/>
    <s v="103351104"/>
    <n v="12000"/>
    <s v="DESCHUTES 11041370"/>
    <x v="1"/>
    <s v="17CASH4007992"/>
    <s v="Agriculture"/>
    <m/>
    <m/>
    <s v="No"/>
    <m/>
    <m/>
    <m/>
    <m/>
    <m/>
    <m/>
    <m/>
    <s v="N"/>
    <s v="N"/>
    <m/>
    <m/>
    <s v="     "/>
    <m/>
    <m/>
    <m/>
    <m/>
    <m/>
    <m/>
    <m/>
    <m/>
    <m/>
    <m/>
    <m/>
    <m/>
    <m/>
    <m/>
    <m/>
    <m/>
    <m/>
    <m/>
    <m/>
  </r>
  <r>
    <s v="SAP201711179"/>
    <s v="     "/>
    <n v="42953"/>
    <s v="8/6"/>
    <x v="1"/>
    <m/>
    <s v="32"/>
    <n v="3"/>
    <s v="8"/>
    <x v="0"/>
    <n v="42951"/>
    <m/>
    <s v="tx bank buss wire caught fire inside wood molding"/>
    <s v="     "/>
    <s v="SAP"/>
    <n v="44580"/>
    <s v="Y"/>
    <x v="0"/>
    <s v="9210613"/>
    <s v="N/A"/>
    <m/>
    <s v="T004101696"/>
    <n v="113120282"/>
    <m/>
    <s v="     "/>
    <x v="0"/>
    <s v="PG&amp;E"/>
    <m/>
    <m/>
    <m/>
    <s v="D"/>
    <m/>
    <s v="Structure-PG&amp;E only"/>
    <m/>
    <s v="Equipment - PG&amp;E"/>
    <s v="34.n. Transformer damage or failure"/>
    <s v="Equipment - PG&amp;E"/>
    <s v="Transformer failure"/>
    <s v="Transformer failure"/>
    <s v="Transformer"/>
    <m/>
    <m/>
    <m/>
    <s v="Yes"/>
    <s v="Overhead"/>
    <x v="0"/>
    <s v="Transformer"/>
    <m/>
    <s v="103728984"/>
    <s v="     "/>
    <s v="Non-HFTD"/>
    <x v="0"/>
    <m/>
    <m/>
    <n v="37.791899999999998"/>
    <n v="-122.25"/>
    <s v="Alameda"/>
    <s v="OAKLAND-C-1109"/>
    <m/>
    <m/>
    <m/>
    <x v="0"/>
    <s v="Oakland FD"/>
    <m/>
    <m/>
    <m/>
    <s v="No"/>
    <m/>
    <m/>
    <m/>
    <m/>
    <m/>
    <m/>
    <m/>
    <s v="N"/>
    <s v="N"/>
    <m/>
    <m/>
    <s v="     "/>
    <m/>
    <m/>
    <m/>
    <m/>
    <m/>
    <m/>
    <m/>
    <m/>
    <m/>
    <m/>
    <m/>
    <m/>
    <m/>
    <m/>
    <m/>
    <m/>
    <m/>
    <m/>
    <m/>
  </r>
  <r>
    <s v="20180623"/>
    <s v="     "/>
    <n v="43318"/>
    <s v="8/6"/>
    <x v="1"/>
    <n v="0.15625"/>
    <s v="32"/>
    <n v="3"/>
    <s v="8"/>
    <x v="1"/>
    <n v="43318"/>
    <n v="0.15625"/>
    <s v="Pole fire - cause unknown"/>
    <s v="     "/>
    <s v="FAS"/>
    <m/>
    <s v="N"/>
    <x v="0"/>
    <s v="149566"/>
    <s v="18-0066955"/>
    <m/>
    <m/>
    <m/>
    <m/>
    <s v="     "/>
    <x v="0"/>
    <s v="PG&amp;E"/>
    <m/>
    <m/>
    <m/>
    <s v="D"/>
    <m/>
    <s v="Structure-PG&amp;E only"/>
    <m/>
    <s v="Equipment - PG&amp;E"/>
    <s v="34.f. Pole damage or failure"/>
    <s v="Equipment - PG&amp;E"/>
    <s v="All types of equipment / facility failure"/>
    <s v="Pole"/>
    <s v="Pole"/>
    <m/>
    <m/>
    <s v="Force Out"/>
    <m/>
    <s v="Overhead"/>
    <x v="3"/>
    <s v="Pole"/>
    <m/>
    <s v="24501"/>
    <s v="     "/>
    <s v="Non-HFTD"/>
    <x v="0"/>
    <m/>
    <m/>
    <n v="36.692399999999999"/>
    <n v="-121.693"/>
    <s v="Monterey"/>
    <s v="BORONDA-1102"/>
    <s v="182461102"/>
    <n v="11000"/>
    <s v="CASTROVILLE 21043718"/>
    <x v="0"/>
    <m/>
    <s v="Rural"/>
    <m/>
    <m/>
    <s v="No"/>
    <m/>
    <m/>
    <m/>
    <m/>
    <m/>
    <m/>
    <m/>
    <s v="N"/>
    <s v="N"/>
    <m/>
    <m/>
    <s v="     "/>
    <m/>
    <m/>
    <m/>
    <m/>
    <m/>
    <m/>
    <m/>
    <m/>
    <m/>
    <m/>
    <m/>
    <m/>
    <m/>
    <m/>
    <m/>
    <m/>
    <m/>
    <m/>
    <m/>
  </r>
  <r>
    <s v="20180625"/>
    <s v="     "/>
    <n v="43318"/>
    <s v="8/6"/>
    <x v="1"/>
    <n v="0.7270833333333333"/>
    <s v="32"/>
    <n v="3"/>
    <s v="8"/>
    <x v="1"/>
    <n v="43318"/>
    <n v="0.7270833333333333"/>
    <s v="Car pole; ILIS cause - &quot;3rd Party, Vehicle&quot;"/>
    <s v="     "/>
    <s v="FAS"/>
    <m/>
    <s v="N"/>
    <x v="0"/>
    <s v="150158"/>
    <s v="18-0067234"/>
    <m/>
    <m/>
    <m/>
    <m/>
    <s v="     "/>
    <x v="1"/>
    <s v="PG&amp;E"/>
    <m/>
    <m/>
    <m/>
    <s v="D"/>
    <m/>
    <s v="&lt;3 meters of linear travel"/>
    <m/>
    <s v="Contact - 3rd Party"/>
    <s v="33.d. Vehicle contact"/>
    <s v="Contact - 3rd Party"/>
    <s v="Contact from object"/>
    <s v="Contact - Vehicle"/>
    <m/>
    <s v="Contact - Vehicle"/>
    <s v="Pole"/>
    <s v="Force Out"/>
    <m/>
    <s v="Overhead"/>
    <x v="3"/>
    <m/>
    <m/>
    <s v="1956"/>
    <s v="     "/>
    <s v="Non-HFTD"/>
    <x v="0"/>
    <m/>
    <m/>
    <n v="39.336100000000002"/>
    <n v="-121.598"/>
    <s v="Butte"/>
    <s v="HONCUT-1101"/>
    <s v="103211101"/>
    <n v="11000"/>
    <s v="HONCUT 1101CB"/>
    <x v="0"/>
    <m/>
    <s v="Herbaceous"/>
    <m/>
    <m/>
    <s v="No"/>
    <m/>
    <m/>
    <m/>
    <m/>
    <m/>
    <m/>
    <m/>
    <s v="N"/>
    <s v="N"/>
    <m/>
    <m/>
    <s v="     "/>
    <m/>
    <m/>
    <m/>
    <m/>
    <m/>
    <m/>
    <m/>
    <m/>
    <m/>
    <m/>
    <m/>
    <m/>
    <m/>
    <m/>
    <m/>
    <m/>
    <m/>
    <m/>
    <m/>
  </r>
  <r>
    <s v="20180627"/>
    <s v="     "/>
    <n v="43318"/>
    <s v="8/6"/>
    <x v="1"/>
    <m/>
    <s v="32"/>
    <n v="3"/>
    <s v="8"/>
    <x v="1"/>
    <m/>
    <m/>
    <s v="&quot;dead end jumpers with pg connections when fault came through suspect sparks&quot;"/>
    <s v="     "/>
    <s v="FAS"/>
    <m/>
    <s v="N"/>
    <x v="0"/>
    <m/>
    <m/>
    <m/>
    <m/>
    <m/>
    <m/>
    <s v="     "/>
    <x v="0"/>
    <s v="PG&amp;E"/>
    <m/>
    <m/>
    <m/>
    <s v="D"/>
    <m/>
    <s v="&lt;3 meters of linear travel"/>
    <m/>
    <s v="Equipment - PG&amp;E"/>
    <s v="34.o. Other"/>
    <s v="Equipment - PG&amp;E"/>
    <s v="All types of equipment / facility failure"/>
    <s v="Other"/>
    <s v="Jumper"/>
    <m/>
    <m/>
    <m/>
    <m/>
    <m/>
    <x v="3"/>
    <s v="Jumper"/>
    <m/>
    <m/>
    <s v="     "/>
    <s v="Non-HFTD"/>
    <x v="0"/>
    <n v="154"/>
    <m/>
    <n v="39.163600000000002"/>
    <n v="-123.188"/>
    <s v="Mendocino"/>
    <s v="UKIAH-1115"/>
    <s v="042771115"/>
    <n v="11000"/>
    <m/>
    <x v="0"/>
    <m/>
    <s v="Rural"/>
    <m/>
    <m/>
    <s v="No"/>
    <m/>
    <m/>
    <m/>
    <m/>
    <m/>
    <m/>
    <m/>
    <s v="N"/>
    <s v="N"/>
    <m/>
    <m/>
    <s v="     "/>
    <m/>
    <m/>
    <m/>
    <m/>
    <m/>
    <m/>
    <m/>
    <m/>
    <m/>
    <m/>
    <m/>
    <m/>
    <m/>
    <m/>
    <m/>
    <m/>
    <m/>
    <m/>
    <m/>
  </r>
  <r>
    <s v="SAP20188279"/>
    <s v="     "/>
    <n v="43318"/>
    <s v="8/6"/>
    <x v="1"/>
    <m/>
    <s v="32"/>
    <n v="3"/>
    <s v="8"/>
    <x v="1"/>
    <m/>
    <m/>
    <s v="Pole replaced due to pole and mobile home fire"/>
    <s v="     "/>
    <s v="SAP"/>
    <n v="44580"/>
    <s v="Y"/>
    <x v="0"/>
    <m/>
    <s v="N/A"/>
    <m/>
    <s v="5958741"/>
    <n v="114854885"/>
    <m/>
    <s v="     "/>
    <x v="0"/>
    <s v="PG&amp;E"/>
    <m/>
    <m/>
    <m/>
    <s v="D"/>
    <m/>
    <s v="Structure-PG&amp;E only"/>
    <m/>
    <s v="Equipment - PG&amp;E"/>
    <s v="34.n. Transformer damage or failure"/>
    <s v="Equipment - PG&amp;E"/>
    <s v="Transformer failure"/>
    <s v="Transformer failure"/>
    <s v="Pole"/>
    <m/>
    <m/>
    <m/>
    <s v="Yes"/>
    <s v="Overhead"/>
    <x v="0"/>
    <s v="Pole"/>
    <m/>
    <s v="100569944"/>
    <s v="     "/>
    <s v="Non-HFTD"/>
    <x v="0"/>
    <m/>
    <m/>
    <n v="37.342399999999998"/>
    <n v="-121.852"/>
    <s v="Santa Clara"/>
    <s v=""/>
    <m/>
    <m/>
    <m/>
    <x v="0"/>
    <s v="San Jose FD"/>
    <m/>
    <m/>
    <m/>
    <s v="No"/>
    <m/>
    <m/>
    <m/>
    <m/>
    <m/>
    <m/>
    <m/>
    <s v="N"/>
    <s v="N"/>
    <m/>
    <m/>
    <s v="     "/>
    <m/>
    <m/>
    <m/>
    <m/>
    <m/>
    <m/>
    <m/>
    <m/>
    <m/>
    <m/>
    <m/>
    <m/>
    <m/>
    <m/>
    <m/>
    <m/>
    <m/>
    <m/>
    <m/>
  </r>
  <r>
    <s v="20180628"/>
    <s v="     "/>
    <n v="43318"/>
    <s v="8/6"/>
    <x v="1"/>
    <m/>
    <s v="32"/>
    <n v="3"/>
    <s v="8"/>
    <x v="1"/>
    <m/>
    <m/>
    <s v="&quot;tree into wire smoldering / removed branch from pri wire&quot;"/>
    <s v="     "/>
    <s v="FAS"/>
    <m/>
    <s v="N"/>
    <x v="0"/>
    <m/>
    <m/>
    <m/>
    <m/>
    <m/>
    <m/>
    <s v="     "/>
    <x v="0"/>
    <s v="PG&amp;E"/>
    <m/>
    <m/>
    <m/>
    <s v="D"/>
    <m/>
    <s v="Structure-PG&amp;E only"/>
    <m/>
    <s v="Vegetation"/>
    <s v="33.a. Veg. contact"/>
    <s v="Vegetation"/>
    <s v="Contact from object"/>
    <s v="Vegetation"/>
    <m/>
    <s v="Contact - Vegetation"/>
    <m/>
    <m/>
    <m/>
    <m/>
    <x v="3"/>
    <m/>
    <m/>
    <m/>
    <s v="     "/>
    <s v="Non-HFTD"/>
    <x v="0"/>
    <m/>
    <m/>
    <n v="37.4572"/>
    <n v="-122.236"/>
    <s v="San Mateo"/>
    <s v="MENLO-1104"/>
    <s v="024131104"/>
    <n v="11000"/>
    <m/>
    <x v="0"/>
    <m/>
    <s v="Urban"/>
    <m/>
    <m/>
    <s v="No"/>
    <m/>
    <m/>
    <m/>
    <m/>
    <m/>
    <m/>
    <m/>
    <s v="N"/>
    <s v="N"/>
    <m/>
    <m/>
    <s v="     "/>
    <m/>
    <m/>
    <m/>
    <m/>
    <m/>
    <m/>
    <m/>
    <m/>
    <m/>
    <m/>
    <m/>
    <m/>
    <m/>
    <m/>
    <m/>
    <m/>
    <m/>
    <m/>
    <m/>
  </r>
  <r>
    <s v="20190765"/>
    <s v="     "/>
    <n v="43683"/>
    <s v="8/6"/>
    <x v="1"/>
    <m/>
    <s v="32"/>
    <n v="3"/>
    <s v="8"/>
    <x v="3"/>
    <n v="43683"/>
    <n v="0.65486111111111112"/>
    <s v="Dump truck knocked wire down"/>
    <s v="     "/>
    <s v="FAS"/>
    <m/>
    <s v="N"/>
    <x v="0"/>
    <s v="487363"/>
    <s v="19-0084968"/>
    <m/>
    <s v="T004718561"/>
    <n v="0"/>
    <m/>
    <s v="     "/>
    <x v="1"/>
    <s v="PG&amp;E"/>
    <m/>
    <m/>
    <m/>
    <s v="D"/>
    <m/>
    <s v="&lt;0.25"/>
    <m/>
    <s v="Contact - 3rd Party"/>
    <s v="33.d. Vehicle contact"/>
    <s v="Contact - 3rd Party"/>
    <s v="Contact from object"/>
    <s v="Contact - Vehicle"/>
    <m/>
    <s v="Contact - Vehicle"/>
    <s v="Conductor - Primary"/>
    <s v="Line to Ground"/>
    <m/>
    <s v="Overhead"/>
    <x v="3"/>
    <s v="Conductor - Primary"/>
    <m/>
    <s v="182222104"/>
    <s v="     "/>
    <s v="Non-HFTD"/>
    <x v="0"/>
    <n v="505"/>
    <m/>
    <n v="36.571800000000003"/>
    <n v="-121.736"/>
    <s v="MONTEREY"/>
    <s v="DEL-MONTE-2104"/>
    <m/>
    <m/>
    <s v="DEL MONTE 21042624"/>
    <x v="1"/>
    <m/>
    <s v="Hardwood Woodland"/>
    <m/>
    <m/>
    <s v="Yes"/>
    <m/>
    <m/>
    <m/>
    <m/>
    <m/>
    <m/>
    <m/>
    <s v="N"/>
    <s v="N"/>
    <m/>
    <m/>
    <s v="     "/>
    <m/>
    <m/>
    <m/>
    <m/>
    <m/>
    <m/>
    <m/>
    <m/>
    <m/>
    <m/>
    <m/>
    <m/>
    <m/>
    <m/>
    <m/>
    <m/>
    <m/>
    <m/>
    <m/>
  </r>
  <r>
    <s v="20190764"/>
    <s v="     "/>
    <n v="43683"/>
    <s v="8/6"/>
    <x v="1"/>
    <m/>
    <s v="32"/>
    <n v="3"/>
    <s v="8"/>
    <x v="3"/>
    <n v="43683"/>
    <m/>
    <s v="Underground vault failure, fire limited to PG&amp;E equipment only"/>
    <s v="     "/>
    <s v="FAS"/>
    <m/>
    <s v="N"/>
    <x v="0"/>
    <s v="485294"/>
    <s v="19-0084587"/>
    <m/>
    <s v="T004717883"/>
    <n v="117716503"/>
    <m/>
    <s v="     "/>
    <x v="0"/>
    <s v="PG&amp;E"/>
    <m/>
    <m/>
    <m/>
    <s v="D"/>
    <m/>
    <s v="Structure-only"/>
    <m/>
    <s v="Equipment - PG&amp;E"/>
    <s v="34.o. Other"/>
    <s v="Equipment - PG&amp;E"/>
    <m/>
    <m/>
    <s v="Circuit Breaker"/>
    <m/>
    <m/>
    <s v="Line to Ground"/>
    <m/>
    <s v="Subsurface"/>
    <x v="0"/>
    <s v="Circuit Breaker"/>
    <m/>
    <s v="08367-2100634344{1110/2}"/>
    <s v="     "/>
    <s v="Non-HFTD"/>
    <x v="0"/>
    <m/>
    <m/>
    <n v="37.328099999999999"/>
    <n v="-122.032"/>
    <s v="SANTA CLARA"/>
    <s v="WOLFE-1110"/>
    <m/>
    <m/>
    <s v="WOLFE 1109CB"/>
    <x v="0"/>
    <s v="SANTA CLARA F.D."/>
    <m/>
    <m/>
    <m/>
    <s v="No"/>
    <m/>
    <m/>
    <m/>
    <m/>
    <m/>
    <m/>
    <m/>
    <s v="N"/>
    <s v="N"/>
    <m/>
    <m/>
    <s v="     "/>
    <m/>
    <m/>
    <m/>
    <m/>
    <m/>
    <m/>
    <m/>
    <m/>
    <m/>
    <m/>
    <m/>
    <m/>
    <m/>
    <m/>
    <m/>
    <m/>
    <m/>
    <m/>
    <m/>
  </r>
  <r>
    <s v="20190769"/>
    <s v="     "/>
    <n v="43683"/>
    <s v="8/6"/>
    <x v="1"/>
    <m/>
    <s v="32"/>
    <n v="3"/>
    <s v="8"/>
    <x v="3"/>
    <n v="43683"/>
    <n v="0.76944444444444449"/>
    <s v="conductor failure, wire on ground"/>
    <s v="     "/>
    <s v="FAS"/>
    <m/>
    <s v="N"/>
    <x v="0"/>
    <s v="487516"/>
    <s v="19-0085010"/>
    <m/>
    <s v="T004718697"/>
    <n v="117721989"/>
    <m/>
    <s v="     "/>
    <x v="1"/>
    <s v="PG&amp;E"/>
    <m/>
    <m/>
    <m/>
    <s v="D"/>
    <m/>
    <s v="&lt;0.25"/>
    <m/>
    <s v="Equipment - PG&amp;E"/>
    <s v="34.b. Conductor damage or failure"/>
    <s v="Equipment - PG&amp;E"/>
    <s v="All types of equipment / facility failure"/>
    <s v="Conductor failure-all"/>
    <s v="Conductor - Primary"/>
    <m/>
    <m/>
    <s v="Line to Ground"/>
    <m/>
    <s v="Overhead"/>
    <x v="3"/>
    <s v="Conductor - Primary"/>
    <m/>
    <s v="83892108"/>
    <s v="     "/>
    <s v="Non-HFTD"/>
    <x v="0"/>
    <m/>
    <m/>
    <n v="37.402999999999999"/>
    <n v="-121.90600000000001"/>
    <s v="SANTA CLARA"/>
    <s v="MONTAGUE-2108"/>
    <m/>
    <m/>
    <s v="N/A"/>
    <x v="0"/>
    <s v="Unknown"/>
    <s v="Urban"/>
    <m/>
    <m/>
    <s v="No"/>
    <m/>
    <m/>
    <m/>
    <m/>
    <m/>
    <m/>
    <m/>
    <s v="N"/>
    <s v="N"/>
    <m/>
    <m/>
    <s v="     "/>
    <m/>
    <m/>
    <m/>
    <m/>
    <m/>
    <m/>
    <m/>
    <m/>
    <m/>
    <m/>
    <m/>
    <m/>
    <m/>
    <m/>
    <m/>
    <m/>
    <m/>
    <m/>
    <m/>
  </r>
  <r>
    <s v="20200963"/>
    <s v="     "/>
    <n v="44049"/>
    <s v="8/6"/>
    <x v="1"/>
    <n v="0.54236111111111107"/>
    <s v="32"/>
    <n v="3"/>
    <s v="8"/>
    <x v="4"/>
    <n v="44049"/>
    <n v="0.53611111111111109"/>
    <s v="On August 6, 2020 at 1301 hours, a PG&amp;E troubleman was dispatched to the Malaga 1108 Distribution Circuit on East American Ave in the city of Fresno and observed a wires down incident due to vegetation contact. Initial analysis indicates a tree branch fell into racked secondary wires, causing them to break and fall to ground igniting a 1 - 3 meter fire along with a transformer level outage at 1252 hours. A “Priority A” EC tag was created by the troubleman for the damaged conductors were replaced. On August 7, 2020 work was completed on the damaged secondary conductors. Cal Fire was on scene to extinguish the fire."/>
    <s v="     "/>
    <s v="FAS"/>
    <m/>
    <s v="N"/>
    <x v="0"/>
    <s v="981069"/>
    <m/>
    <m/>
    <s v="T005029973"/>
    <n v="119570252"/>
    <m/>
    <s v="     "/>
    <x v="1"/>
    <s v="PG&amp;E"/>
    <m/>
    <s v="Vegetation"/>
    <m/>
    <s v="D"/>
    <s v="D"/>
    <s v="&lt;3 meters of linear travel"/>
    <m/>
    <s v="Vegetation"/>
    <s v="33.a. Veg. contact"/>
    <s v="Vegetation"/>
    <s v="Contact from object"/>
    <s v="Contact - Vegetation"/>
    <m/>
    <s v="Contact - Vegetation"/>
    <s v="Conductor - Racked Secondary"/>
    <m/>
    <m/>
    <s v="Overhead"/>
    <x v="1"/>
    <s v="Conductor - Racked Secondary"/>
    <m/>
    <s v="Circuit ID: 254251108"/>
    <s v="     "/>
    <s v="Non-HFTD"/>
    <x v="0"/>
    <m/>
    <m/>
    <n v="36.663600000000002"/>
    <n v="-119.762"/>
    <s v="Fresno"/>
    <s v="MALAGA-1108"/>
    <m/>
    <n v="12000"/>
    <s v="N/A"/>
    <x v="0"/>
    <s v="Cal Fire"/>
    <s v="Agriculture"/>
    <m/>
    <m/>
    <s v="No"/>
    <m/>
    <m/>
    <m/>
    <m/>
    <m/>
    <m/>
    <m/>
    <s v="N"/>
    <s v="N"/>
    <m/>
    <m/>
    <s v="     "/>
    <m/>
    <m/>
    <m/>
    <m/>
    <m/>
    <m/>
    <m/>
    <m/>
    <m/>
    <m/>
    <m/>
    <m/>
    <m/>
    <m/>
    <m/>
    <m/>
    <m/>
    <m/>
    <m/>
  </r>
  <r>
    <s v="SAP20202449"/>
    <s v="     "/>
    <n v="44049"/>
    <s v="8/6"/>
    <x v="1"/>
    <m/>
    <s v="32"/>
    <n v="3"/>
    <s v="8"/>
    <x v="4"/>
    <m/>
    <m/>
    <s v="pole fire; damage to primary P1TTCB6 "/>
    <s v="     "/>
    <s v="SAP"/>
    <n v="44580"/>
    <s v="Y"/>
    <x v="0"/>
    <s v="978218"/>
    <s v="N/A"/>
    <m/>
    <s v="T005027583"/>
    <n v="119554286"/>
    <m/>
    <s v="     "/>
    <x v="0"/>
    <s v="PG&amp;E"/>
    <m/>
    <m/>
    <m/>
    <s v="D"/>
    <m/>
    <s v="Structure-PG&amp;E only"/>
    <m/>
    <s v="Unknown"/>
    <s v="40.a. Unknown"/>
    <s v="Unknown"/>
    <m/>
    <m/>
    <m/>
    <m/>
    <m/>
    <m/>
    <s v="Yes"/>
    <s v="Overhead"/>
    <x v="0"/>
    <s v="Crossarm"/>
    <m/>
    <s v="103498744"/>
    <s v="     "/>
    <s v="Non-HFTD"/>
    <x v="0"/>
    <m/>
    <m/>
    <n v="37.705500000000001"/>
    <n v="-122.407"/>
    <s v="San Mateo"/>
    <s v="SF-H-0403"/>
    <m/>
    <m/>
    <m/>
    <x v="0"/>
    <s v="SFFD"/>
    <m/>
    <m/>
    <m/>
    <s v="No"/>
    <m/>
    <m/>
    <m/>
    <m/>
    <m/>
    <m/>
    <m/>
    <s v="N"/>
    <s v="N"/>
    <m/>
    <m/>
    <s v="     "/>
    <m/>
    <m/>
    <m/>
    <m/>
    <m/>
    <m/>
    <m/>
    <m/>
    <m/>
    <m/>
    <m/>
    <m/>
    <m/>
    <m/>
    <m/>
    <m/>
    <m/>
    <m/>
    <m/>
  </r>
  <r>
    <s v="SAP20202457"/>
    <s v="     "/>
    <n v="44049"/>
    <s v="8/6"/>
    <x v="1"/>
    <m/>
    <s v="32"/>
    <n v="3"/>
    <s v="8"/>
    <x v="4"/>
    <n v="44047"/>
    <m/>
    <s v="2323/2200 Cesar Chavez / Army St and Kansas in San Francisco; pole broken and on fire; arcing capacitor; broken crossarm"/>
    <s v="     "/>
    <s v="SAP"/>
    <n v="44580"/>
    <s v="Y"/>
    <x v="0"/>
    <s v="978388"/>
    <s v="N/A"/>
    <m/>
    <s v="T005027844"/>
    <n v="119556488"/>
    <m/>
    <s v="     "/>
    <x v="0"/>
    <s v="PG&amp;E"/>
    <m/>
    <m/>
    <m/>
    <s v="D"/>
    <m/>
    <s v="Structure-PG&amp;E only"/>
    <m/>
    <s v="Equipment - PG&amp;E"/>
    <s v="34.h. Crossarm damage or failure"/>
    <s v="Equipment - PG&amp;E"/>
    <s v="Crossarm failure"/>
    <s v="Crossarm failure"/>
    <s v="Pole"/>
    <m/>
    <m/>
    <m/>
    <s v="Yes"/>
    <s v="Overhead"/>
    <x v="0"/>
    <s v="Pole"/>
    <m/>
    <s v="101837705"/>
    <s v="     "/>
    <s v="Non-HFTD"/>
    <x v="0"/>
    <m/>
    <m/>
    <n v="37.749400000000001"/>
    <n v="-122.401"/>
    <s v="San Francisco"/>
    <s v="POTRERO-PP-(A)-1117"/>
    <m/>
    <m/>
    <m/>
    <x v="0"/>
    <s v="San Francisco FD"/>
    <m/>
    <m/>
    <m/>
    <s v="No"/>
    <m/>
    <m/>
    <m/>
    <m/>
    <m/>
    <m/>
    <m/>
    <s v="N"/>
    <s v="N"/>
    <m/>
    <m/>
    <s v="     "/>
    <m/>
    <m/>
    <m/>
    <m/>
    <m/>
    <m/>
    <m/>
    <m/>
    <m/>
    <m/>
    <m/>
    <m/>
    <m/>
    <m/>
    <m/>
    <m/>
    <m/>
    <m/>
    <m/>
  </r>
  <r>
    <s v="20211200"/>
    <s v="     "/>
    <n v="44414"/>
    <s v="8/6"/>
    <x v="1"/>
    <n v="0.82499999999999996"/>
    <s v="32"/>
    <n v="3"/>
    <s v="8"/>
    <x v="5"/>
    <m/>
    <m/>
    <s v="H tap connector failed and started a fire at the base of the pole. The ensuing fire was &lt; 0.25 acres in size and supressed by City of Merced fire department. This information is preliminary."/>
    <s v="     "/>
    <s v="FAS"/>
    <m/>
    <s v="N"/>
    <x v="0"/>
    <m/>
    <m/>
    <m/>
    <s v="T005362081"/>
    <n v="121858000"/>
    <m/>
    <s v="     "/>
    <x v="1"/>
    <s v="PG&amp;E"/>
    <m/>
    <s v="Vegetation"/>
    <s v="Connector"/>
    <s v="D"/>
    <s v="D"/>
    <s v="&lt;0.25"/>
    <s v="base of pole and part of a material yard"/>
    <s v="Equipment - PG&amp;E"/>
    <s v="34.m. Connection device damage or failure"/>
    <s v="Equipment - PG&amp;E"/>
    <s v="All types of equipment / facility failure"/>
    <s v="Splice/Clamp/Connector"/>
    <s v="Splice/Clamp/Connector"/>
    <m/>
    <m/>
    <m/>
    <s v="Y"/>
    <s v="Overhead"/>
    <x v="3"/>
    <s v="Splice/Clamp/Connector"/>
    <s v="Connector"/>
    <s v="103910385"/>
    <s v="     "/>
    <s v="Non-HFTD"/>
    <x v="0"/>
    <m/>
    <m/>
    <n v="37.292200000000001"/>
    <n v="-120.41500000000001"/>
    <s v="Merced"/>
    <s v="WILSON-1101"/>
    <m/>
    <n v="12000"/>
    <m/>
    <x v="0"/>
    <s v="City of Merced FD"/>
    <s v="Urban"/>
    <s v="Grass fuel model"/>
    <m/>
    <s v="No"/>
    <m/>
    <m/>
    <m/>
    <m/>
    <m/>
    <m/>
    <m/>
    <s v="N"/>
    <s v="N"/>
    <m/>
    <m/>
    <s v="     "/>
    <m/>
    <m/>
    <m/>
    <m/>
    <m/>
    <m/>
    <m/>
    <m/>
    <m/>
    <m/>
    <m/>
    <m/>
    <m/>
    <m/>
    <m/>
    <m/>
    <m/>
    <m/>
    <m/>
  </r>
  <r>
    <s v="20211197"/>
    <s v="     "/>
    <n v="44414"/>
    <s v="8/6"/>
    <x v="1"/>
    <n v="0.50972222222222219"/>
    <s v="32"/>
    <n v="3"/>
    <s v="8"/>
    <x v="5"/>
    <n v="44414"/>
    <m/>
    <s v="Pole fire, attributable to PG&amp;E. Burnt the structure alone. This information is preliminary."/>
    <s v="     "/>
    <s v="FAS"/>
    <m/>
    <s v="N"/>
    <x v="0"/>
    <m/>
    <s v="21-0101089"/>
    <m/>
    <s v="T005361739"/>
    <n v="121856000"/>
    <m/>
    <s v="     "/>
    <x v="0"/>
    <s v="PG&amp;E"/>
    <m/>
    <s v="Other"/>
    <s v="Pole"/>
    <s v="D"/>
    <s v="D"/>
    <s v="Structure-PG&amp;E only"/>
    <m/>
    <s v="Equipment - PG&amp;E"/>
    <s v="34.f. Pole damage or failure"/>
    <s v="Equipment - PG&amp;E"/>
    <s v="All types of equipment / facility failure"/>
    <s v="Pole failure"/>
    <s v="Pole"/>
    <m/>
    <m/>
    <s v="Force Out"/>
    <s v="N"/>
    <s v="Overhead"/>
    <x v="3"/>
    <s v="Pole"/>
    <s v="Pole, Crossarm, Cutout"/>
    <s v="103091166"/>
    <s v="     "/>
    <s v="Non-HFTD"/>
    <x v="0"/>
    <m/>
    <m/>
    <n v="36.610999999999997"/>
    <n v="-119.48"/>
    <s v="Fresno"/>
    <s v="WAHTOKE-1111"/>
    <m/>
    <n v="12000"/>
    <m/>
    <x v="0"/>
    <s v="Self Extinguished"/>
    <s v="Urban"/>
    <m/>
    <m/>
    <s v="No"/>
    <m/>
    <m/>
    <m/>
    <m/>
    <m/>
    <m/>
    <m/>
    <s v="N"/>
    <s v="N"/>
    <m/>
    <m/>
    <s v="     "/>
    <m/>
    <m/>
    <m/>
    <m/>
    <m/>
    <m/>
    <m/>
    <m/>
    <m/>
    <m/>
    <m/>
    <m/>
    <m/>
    <m/>
    <m/>
    <m/>
    <m/>
    <m/>
    <m/>
  </r>
  <r>
    <s v="20211196"/>
    <s v="     "/>
    <n v="44414"/>
    <s v="8/6"/>
    <x v="1"/>
    <n v="0.38541666666666669"/>
    <s v="32"/>
    <n v="3"/>
    <s v="8"/>
    <x v="5"/>
    <n v="44414"/>
    <m/>
    <s v="Tracking from fog caused the capacitor to burn. The fire effected the structure alone. This information is preliminary."/>
    <s v="     "/>
    <s v="FAS"/>
    <m/>
    <s v="N"/>
    <x v="0"/>
    <m/>
    <m/>
    <m/>
    <s v="T005361524"/>
    <m/>
    <m/>
    <s v="     "/>
    <x v="0"/>
    <s v="PG&amp;E"/>
    <m/>
    <s v="Other"/>
    <s v="ransformer, cutouts, span-guy, 300ft"/>
    <s v="D"/>
    <m/>
    <s v="Structure-PG&amp;E only"/>
    <s v="only capacitor unit"/>
    <s v="Contamination"/>
    <s v="36.a. Contamination"/>
    <s v="Equipment - PG&amp;E"/>
    <s v="Contamination"/>
    <s v="Tracking"/>
    <m/>
    <m/>
    <m/>
    <m/>
    <m/>
    <s v="Overhead"/>
    <x v="3"/>
    <s v="Capacitor Bank"/>
    <s v="ransformer, cutouts, span-guy, 300ft"/>
    <m/>
    <s v="     "/>
    <s v="Non-HFTD"/>
    <x v="0"/>
    <m/>
    <m/>
    <n v="34.947800000000001"/>
    <n v="-120.44"/>
    <s v="Santa Barbara"/>
    <s v="SANTA-MARIA-1108"/>
    <m/>
    <n v="12000"/>
    <m/>
    <x v="0"/>
    <s v="Santa Maria FD"/>
    <s v="Urban"/>
    <m/>
    <m/>
    <s v="No"/>
    <m/>
    <m/>
    <m/>
    <m/>
    <m/>
    <m/>
    <m/>
    <s v="N"/>
    <s v="N"/>
    <m/>
    <m/>
    <s v="     "/>
    <m/>
    <m/>
    <m/>
    <m/>
    <m/>
    <m/>
    <m/>
    <m/>
    <m/>
    <m/>
    <m/>
    <m/>
    <m/>
    <m/>
    <m/>
    <m/>
    <m/>
    <m/>
    <m/>
  </r>
  <r>
    <s v="SAP201420707"/>
    <s v="     "/>
    <n v="41858"/>
    <s v="8/7"/>
    <x v="1"/>
    <m/>
    <s v="32"/>
    <n v="3"/>
    <s v="8"/>
    <x v="7"/>
    <n v="41856"/>
    <m/>
    <s v="pole fire; failed circuit breaker"/>
    <s v="     "/>
    <s v="SAP"/>
    <n v="44580"/>
    <s v="Y"/>
    <x v="0"/>
    <s v="1061100"/>
    <s v="14-0049067"/>
    <m/>
    <s v="T003170979"/>
    <n v="108844594"/>
    <m/>
    <s v="     "/>
    <x v="0"/>
    <s v="PG&amp;E"/>
    <m/>
    <m/>
    <m/>
    <s v="D"/>
    <m/>
    <s v="Structure-PG&amp;E only"/>
    <m/>
    <s v="Equipment - PG&amp;E"/>
    <s v="34.o. Other"/>
    <s v="Equipment - PG&amp;E"/>
    <s v="Circuit Breaker"/>
    <s v="Circuit Breaker"/>
    <s v="Circuit Breaker"/>
    <m/>
    <m/>
    <s v="Line to Line"/>
    <s v="Yes"/>
    <s v="Overhead"/>
    <x v="0"/>
    <s v="Circuit Breaker"/>
    <m/>
    <m/>
    <s v="     "/>
    <s v="Non-HFTD"/>
    <x v="0"/>
    <m/>
    <m/>
    <n v="38.029899999999998"/>
    <n v="-121.96"/>
    <s v="Contra Costa"/>
    <s v="WILLOW-PASS-2108"/>
    <m/>
    <m/>
    <s v="N/A"/>
    <x v="0"/>
    <s v="Magalia FD"/>
    <m/>
    <m/>
    <m/>
    <s v="No"/>
    <m/>
    <m/>
    <m/>
    <m/>
    <m/>
    <m/>
    <m/>
    <s v="N"/>
    <s v="N"/>
    <m/>
    <m/>
    <s v="     "/>
    <m/>
    <m/>
    <m/>
    <m/>
    <m/>
    <m/>
    <m/>
    <m/>
    <m/>
    <m/>
    <m/>
    <m/>
    <m/>
    <m/>
    <m/>
    <m/>
    <m/>
    <m/>
    <m/>
  </r>
  <r>
    <s v="MIA20143082"/>
    <s v="     "/>
    <n v="41858"/>
    <s v="8/7"/>
    <x v="1"/>
    <n v="0.65361111111111114"/>
    <s v="32"/>
    <n v="3"/>
    <s v="8"/>
    <x v="7"/>
    <n v="41858"/>
    <n v="0.65347222222222223"/>
    <s v="L7SF: 206 CASTILIAN WAY in San Mateo; arcing; tman says &quot;fire in tree somewhere&quot;; tree grew into line causing service conductor to burn open; burned service on guy somewhere"/>
    <s v="     "/>
    <s v="FAS"/>
    <n v="44264"/>
    <s v="Y"/>
    <x v="0"/>
    <s v="1062753"/>
    <s v="N/A"/>
    <m/>
    <s v="T003173128"/>
    <n v="108849393"/>
    <m/>
    <s v="     "/>
    <x v="0"/>
    <s v="PG&amp;E"/>
    <m/>
    <m/>
    <m/>
    <s v="D"/>
    <m/>
    <s v="&lt;3 meters of linear travel"/>
    <m/>
    <s v="Contact - Customer (Equip/Structure/Veg)"/>
    <s v="33.e. Other contact from object"/>
    <s v="Contact - 3rd Party"/>
    <s v="Contact from object"/>
    <s v="Contact - Vegetation"/>
    <m/>
    <s v="Contact - Vegetation"/>
    <s v="Conductor"/>
    <m/>
    <s v="Yes"/>
    <s v="Overhead"/>
    <x v="0"/>
    <m/>
    <m/>
    <s v="100259874"/>
    <s v="     "/>
    <s v="Non-HFTD"/>
    <x v="0"/>
    <m/>
    <m/>
    <n v="37.556399999999996"/>
    <n v="-122.324"/>
    <s v="San Mateo"/>
    <s v="BERESFORD-0404"/>
    <m/>
    <n v="4000"/>
    <m/>
    <x v="0"/>
    <m/>
    <s v="Urban"/>
    <m/>
    <m/>
    <s v="No"/>
    <m/>
    <m/>
    <m/>
    <m/>
    <m/>
    <m/>
    <m/>
    <s v="N"/>
    <s v="N"/>
    <m/>
    <m/>
    <s v="     "/>
    <m/>
    <m/>
    <m/>
    <m/>
    <m/>
    <m/>
    <m/>
    <m/>
    <m/>
    <m/>
    <m/>
    <m/>
    <m/>
    <m/>
    <m/>
    <m/>
    <m/>
    <m/>
    <m/>
  </r>
  <r>
    <s v="SAP201420708"/>
    <s v="     "/>
    <n v="41858"/>
    <s v="8/7"/>
    <x v="1"/>
    <m/>
    <s v="32"/>
    <n v="3"/>
    <s v="8"/>
    <x v="7"/>
    <n v="41856"/>
    <m/>
    <s v="Crossarm replaced due to pole fire; failed fuse 59844"/>
    <s v="     "/>
    <s v="SAP"/>
    <n v="44580"/>
    <s v="Y"/>
    <x v="0"/>
    <s v="1061120"/>
    <s v="14-0049072"/>
    <m/>
    <s v="T003170991"/>
    <n v="108844597"/>
    <m/>
    <s v="     "/>
    <x v="0"/>
    <s v="PG&amp;E"/>
    <m/>
    <m/>
    <m/>
    <s v="D"/>
    <m/>
    <s v="Structure-PG&amp;E only"/>
    <m/>
    <s v="Equipment - PG&amp;E"/>
    <s v="34.c. Fuse damage or failure"/>
    <s v="Equipment - PG&amp;E"/>
    <s v="Fuse failure - all"/>
    <s v="Fuse failure - all"/>
    <s v="Fuse"/>
    <m/>
    <m/>
    <s v="Line to Line"/>
    <s v="Yes"/>
    <s v="Overhead"/>
    <x v="0"/>
    <s v="Fuse"/>
    <m/>
    <s v="101423117"/>
    <s v="     "/>
    <s v="Non-HFTD"/>
    <x v="0"/>
    <m/>
    <m/>
    <n v="38.037500000000001"/>
    <n v="-122.271"/>
    <s v="Contra Costa"/>
    <s v="FRANKLIN-1101"/>
    <m/>
    <m/>
    <s v="FRANKLIN 1101P174"/>
    <x v="0"/>
    <m/>
    <m/>
    <m/>
    <m/>
    <s v="No"/>
    <m/>
    <m/>
    <m/>
    <m/>
    <m/>
    <m/>
    <m/>
    <s v="N"/>
    <s v="N"/>
    <m/>
    <m/>
    <s v="     "/>
    <m/>
    <m/>
    <m/>
    <m/>
    <m/>
    <m/>
    <m/>
    <m/>
    <m/>
    <m/>
    <m/>
    <m/>
    <m/>
    <m/>
    <m/>
    <m/>
    <m/>
    <m/>
    <m/>
  </r>
  <r>
    <s v="SAP201420719"/>
    <s v="     "/>
    <n v="41858"/>
    <s v="8/7"/>
    <x v="1"/>
    <m/>
    <s v="32"/>
    <n v="3"/>
    <s v="8"/>
    <x v="7"/>
    <n v="41856"/>
    <m/>
    <s v="splice box fire due to faulty connectors"/>
    <s v="     "/>
    <s v="SAP"/>
    <n v="44580"/>
    <s v="Y"/>
    <x v="0"/>
    <s v="1061078"/>
    <s v="14-0049066"/>
    <m/>
    <s v="T003170962"/>
    <n v="108844591"/>
    <m/>
    <s v="     "/>
    <x v="0"/>
    <s v="PG&amp;E"/>
    <m/>
    <m/>
    <m/>
    <s v="D"/>
    <m/>
    <s v="Structure-PG&amp;E only"/>
    <m/>
    <s v="Equipment - PG&amp;E"/>
    <s v="34.m. Connection device damage or failure"/>
    <s v="Equipment - PG&amp;E"/>
    <s v="Splice/Clamp/Connector"/>
    <s v="Splice/Clamp/Connector"/>
    <s v="Splice/Clamp/Connector"/>
    <m/>
    <m/>
    <s v="Line to Ground"/>
    <s v="No"/>
    <s v="Underground"/>
    <x v="0"/>
    <s v="Splice/Clamp/Connector"/>
    <m/>
    <s v="100253671"/>
    <s v="     "/>
    <s v="Non-HFTD"/>
    <x v="0"/>
    <m/>
    <m/>
    <n v="35.317999999999998"/>
    <n v="-119.077"/>
    <s v="Kern"/>
    <s v="STOCKDALE-2108"/>
    <m/>
    <m/>
    <s v="STOCKDALE 2108CB"/>
    <x v="0"/>
    <m/>
    <m/>
    <m/>
    <m/>
    <s v="No"/>
    <m/>
    <m/>
    <m/>
    <m/>
    <m/>
    <m/>
    <m/>
    <s v="N"/>
    <s v="N"/>
    <m/>
    <m/>
    <s v="     "/>
    <m/>
    <m/>
    <m/>
    <m/>
    <m/>
    <m/>
    <m/>
    <m/>
    <m/>
    <m/>
    <m/>
    <m/>
    <m/>
    <m/>
    <m/>
    <m/>
    <m/>
    <m/>
    <m/>
  </r>
  <r>
    <s v="MIA20158207"/>
    <s v="     "/>
    <n v="42223"/>
    <s v="8/7"/>
    <x v="1"/>
    <n v="0.69449074074074069"/>
    <s v="32"/>
    <n v="3"/>
    <s v="8"/>
    <x v="2"/>
    <n v="42223"/>
    <n v="0.69444444444444442"/>
    <s v="12480 SAN JOAQUIN AVE in Clearlake; pole caught fire; no cause listed; WAITING ON TMAN"/>
    <s v="     "/>
    <s v="FAS"/>
    <n v="44267"/>
    <s v="Y"/>
    <x v="0"/>
    <m/>
    <s v="N/A"/>
    <m/>
    <s v="3243935495"/>
    <m/>
    <m/>
    <s v="     "/>
    <x v="0"/>
    <s v="PG&amp;E"/>
    <m/>
    <m/>
    <m/>
    <s v="D"/>
    <m/>
    <s v="Structure-PG&amp;E only"/>
    <m/>
    <s v="Unknown"/>
    <s v="40.a. Unknown"/>
    <s v="Unknown"/>
    <s v="Other"/>
    <s v="Unknown"/>
    <m/>
    <m/>
    <m/>
    <m/>
    <s v="Unknown"/>
    <s v="Overhead"/>
    <x v="0"/>
    <m/>
    <m/>
    <s v="103970103"/>
    <s v="     "/>
    <s v="Non-HFTD"/>
    <x v="0"/>
    <n v="175"/>
    <m/>
    <n v="38.976599999999998"/>
    <n v="-122.678"/>
    <m/>
    <s v="REDBUD-1102"/>
    <s v="43191102"/>
    <n v="11000"/>
    <m/>
    <x v="0"/>
    <m/>
    <m/>
    <m/>
    <m/>
    <s v="No"/>
    <m/>
    <m/>
    <m/>
    <m/>
    <m/>
    <m/>
    <m/>
    <s v="N"/>
    <s v="N"/>
    <m/>
    <m/>
    <s v="     "/>
    <m/>
    <m/>
    <m/>
    <m/>
    <m/>
    <m/>
    <m/>
    <m/>
    <m/>
    <m/>
    <m/>
    <m/>
    <m/>
    <m/>
    <m/>
    <m/>
    <m/>
    <m/>
    <m/>
  </r>
  <r>
    <s v="20150264"/>
    <s v="     "/>
    <n v="42223"/>
    <s v="8/7"/>
    <x v="1"/>
    <n v="0.70763888888888893"/>
    <s v="32"/>
    <n v="3"/>
    <s v="8"/>
    <x v="2"/>
    <n v="42223"/>
    <n v="0.70763888888888893"/>
    <s v="0"/>
    <s v="     "/>
    <m/>
    <m/>
    <s v="N"/>
    <x v="0"/>
    <s v="1284846"/>
    <s v="15-0053713"/>
    <m/>
    <m/>
    <n v="110558820"/>
    <m/>
    <s v="     "/>
    <x v="1"/>
    <s v="PG&amp;E"/>
    <m/>
    <s v="Vegetation"/>
    <m/>
    <s v="D"/>
    <m/>
    <s v="10-99"/>
    <s v="Square Feet: ; Acreage: 22"/>
    <s v="Contact - 3rd Party"/>
    <s v="33.d. Vehicle contact"/>
    <s v="Contact - 3rd Party"/>
    <s v="All types of equipment / facility failure"/>
    <s v="Contact - Vehicle"/>
    <m/>
    <s v="Contact - Vehicle"/>
    <s v="Pole"/>
    <s v="Multi-Fault"/>
    <s v="PACIFIC BELL"/>
    <s v="Overhead"/>
    <x v="3"/>
    <s v="Conductor"/>
    <m/>
    <s v="101500955"/>
    <s v="     "/>
    <s v="Non-HFTD"/>
    <x v="0"/>
    <m/>
    <m/>
    <n v="39.891800000000003"/>
    <n v="-122.169"/>
    <s v="Tehama"/>
    <s v="CORNING-1104"/>
    <s v="103331104"/>
    <n v="12000"/>
    <s v="CORNING 1104CB"/>
    <x v="0"/>
    <s v="EVERY BODY"/>
    <s v="Urban"/>
    <m/>
    <m/>
    <s v="No"/>
    <s v="10"/>
    <m/>
    <m/>
    <m/>
    <m/>
    <m/>
    <m/>
    <s v="N"/>
    <s v="N"/>
    <m/>
    <m/>
    <s v="     "/>
    <m/>
    <m/>
    <m/>
    <m/>
    <m/>
    <m/>
    <m/>
    <m/>
    <m/>
    <m/>
    <m/>
    <m/>
    <m/>
    <m/>
    <m/>
    <m/>
    <m/>
    <m/>
    <m/>
  </r>
  <r>
    <s v="20150262"/>
    <s v="     "/>
    <n v="42223"/>
    <s v="8/7"/>
    <x v="1"/>
    <n v="0.26666666666666666"/>
    <s v="32"/>
    <n v="3"/>
    <s v="8"/>
    <x v="2"/>
    <n v="42223"/>
    <n v="0.26666666666666666"/>
    <m/>
    <s v="     "/>
    <m/>
    <m/>
    <s v="N"/>
    <x v="0"/>
    <s v="1284213"/>
    <s v="15-0053461"/>
    <m/>
    <m/>
    <m/>
    <m/>
    <s v="     "/>
    <x v="1"/>
    <s v="PG&amp;E"/>
    <m/>
    <s v="Vegetation"/>
    <m/>
    <s v="D"/>
    <m/>
    <s v="&lt;0.25"/>
    <s v="Square Feet: ; Acreage: "/>
    <s v="Vegetation"/>
    <s v="33.a. Veg. contact"/>
    <s v="Vegetation"/>
    <s v="All types of equipment / facility failure"/>
    <s v="Contact - Vegetation"/>
    <m/>
    <s v="Contact - Vegetation"/>
    <s v="Conductor"/>
    <s v="Line to Ground"/>
    <m/>
    <s v="Overhead"/>
    <x v="3"/>
    <s v="Conductor"/>
    <m/>
    <m/>
    <s v="     "/>
    <s v="Non-HFTD"/>
    <x v="0"/>
    <m/>
    <m/>
    <n v="37.502400000000002"/>
    <n v="-122.10599999999999"/>
    <s v="Alameda"/>
    <s v="MORAGA-1105"/>
    <s v="14472111"/>
    <n v="12000"/>
    <s v="MORAGA 1105CB"/>
    <x v="0"/>
    <m/>
    <s v="Wetland"/>
    <m/>
    <m/>
    <s v="No"/>
    <m/>
    <m/>
    <m/>
    <m/>
    <m/>
    <m/>
    <m/>
    <s v="N"/>
    <s v="N"/>
    <m/>
    <m/>
    <s v="     "/>
    <s v="37.50238000"/>
    <s v="-122.10573000"/>
    <s v="Aug  7 2015 10:00AM"/>
    <s v="TrunkFail"/>
    <s v="2stem trunk of coast live oak uphill side of lines broke off 3 feet from ground and fell onto lines. Slight discoloration inside broken trunk and early signs of SOD on lower trunk with black fungus, hypoxilon canker and weeping.  Two separate small brush fires started. Moraga FD and PD responded. Three poles snapped and fell into tree tops. Wires down confirmed."/>
    <s v="OAK"/>
    <s v="55"/>
    <s v="36"/>
    <s v="30"/>
    <s v="Slight"/>
    <s v="None"/>
    <s v="N"/>
    <s v="1"/>
    <m/>
    <s v="Hillside"/>
    <s v="B"/>
    <s v="CrossArm"/>
    <s v="BareWire"/>
    <s v="0"/>
  </r>
  <r>
    <s v="20160222"/>
    <s v="     "/>
    <n v="42589"/>
    <s v="8/7"/>
    <x v="1"/>
    <n v="0.90416666666666667"/>
    <s v="33"/>
    <n v="3"/>
    <s v="8"/>
    <x v="6"/>
    <n v="42589"/>
    <n v="0.90416666666666667"/>
    <s v="crew to repair wire down due to tree limb broke/ fire 100'x100'"/>
    <s v="     "/>
    <m/>
    <m/>
    <s v="N"/>
    <x v="0"/>
    <s v="1522918"/>
    <s v="16-0055617"/>
    <m/>
    <m/>
    <n v="111853274"/>
    <m/>
    <s v="     "/>
    <x v="1"/>
    <s v="PG&amp;E"/>
    <m/>
    <s v="Vegetation"/>
    <m/>
    <s v="D"/>
    <m/>
    <s v="&lt;0.25"/>
    <s v="Square Feet: ; Acreage: "/>
    <s v="Vegetation"/>
    <s v="33.a. Veg. contact"/>
    <s v="Vegetation"/>
    <s v="All types of equipment / facility failure"/>
    <s v="Contact - Vegetation"/>
    <m/>
    <s v="Contact - Vegetation"/>
    <s v="Conductor"/>
    <s v="Line to Line"/>
    <s v="None"/>
    <s v="Overhead"/>
    <x v="3"/>
    <s v="Conductor"/>
    <m/>
    <s v="102183401"/>
    <s v="     "/>
    <s v="Non-HFTD"/>
    <x v="0"/>
    <n v="162"/>
    <m/>
    <n v="39.753"/>
    <n v="-123.236"/>
    <s v="Mendocino"/>
    <s v="COVELO-1101"/>
    <s v="43061101"/>
    <n v="12000"/>
    <s v="COVELO 110196896"/>
    <x v="0"/>
    <s v="Cal Fire"/>
    <s v="Hardwood Woodland"/>
    <m/>
    <m/>
    <s v="No"/>
    <m/>
    <m/>
    <m/>
    <m/>
    <m/>
    <m/>
    <m/>
    <s v="N"/>
    <s v="N"/>
    <m/>
    <m/>
    <s v="     "/>
    <s v="39.75246000"/>
    <s v="-123.23648000"/>
    <s v="Aug  8 2016 12:00AM"/>
    <s v="TrunkFail"/>
    <s v="A stem off of a healthy multi-stem Valley Oak peeled off from the trunk and failed into one of the three phases. A small grass fire approximately 100ft by 100ft resulted from this outage, with no property damage."/>
    <s v="OAKV"/>
    <s v="70"/>
    <s v="82"/>
    <s v="33"/>
    <s v="None"/>
    <s v="None"/>
    <s v="N"/>
    <s v="1"/>
    <m/>
    <s v="Valley"/>
    <s v="D"/>
    <s v="CrossArm"/>
    <s v="BareWire"/>
    <s v="5"/>
  </r>
  <r>
    <s v="MIA20168024"/>
    <s v="     "/>
    <n v="42589"/>
    <s v="8/7"/>
    <x v="1"/>
    <n v="0.91146990740740741"/>
    <s v="33"/>
    <n v="3"/>
    <s v="8"/>
    <x v="6"/>
    <n v="42589"/>
    <n v="0.91111111111111109"/>
    <s v="55 COUNTRY CT in Tracy; BURNT MAIN LINE SECONDARY underground; cause not listed; WAITING ON TMAN"/>
    <s v="     "/>
    <s v="FAS"/>
    <n v="44266"/>
    <s v="Y"/>
    <x v="0"/>
    <s v="1522889"/>
    <s v="N/A"/>
    <m/>
    <s v="T003747362"/>
    <n v="111853275"/>
    <m/>
    <s v="     "/>
    <x v="0"/>
    <s v="PG&amp;E"/>
    <m/>
    <m/>
    <m/>
    <s v="D"/>
    <m/>
    <s v="Structure-PG&amp;E only"/>
    <m/>
    <s v="Unknown"/>
    <s v="40.a. Unknown"/>
    <s v="Unknown"/>
    <s v="Other"/>
    <s v="Unknown"/>
    <m/>
    <m/>
    <m/>
    <m/>
    <s v="No"/>
    <s v="Underground"/>
    <x v="0"/>
    <m/>
    <m/>
    <m/>
    <s v="     "/>
    <s v="Non-HFTD"/>
    <x v="0"/>
    <m/>
    <m/>
    <n v="37.726100000000002"/>
    <n v="-121.42700000000001"/>
    <s v="San Joaquin"/>
    <s v="LAMMERS-1103"/>
    <s v="162771103"/>
    <n v="11000"/>
    <m/>
    <x v="0"/>
    <m/>
    <s v="Urban"/>
    <m/>
    <m/>
    <s v="No"/>
    <m/>
    <m/>
    <m/>
    <m/>
    <m/>
    <m/>
    <m/>
    <s v="N"/>
    <s v="N"/>
    <m/>
    <m/>
    <s v="     "/>
    <m/>
    <m/>
    <m/>
    <m/>
    <m/>
    <m/>
    <m/>
    <m/>
    <m/>
    <m/>
    <m/>
    <m/>
    <m/>
    <m/>
    <m/>
    <m/>
    <m/>
    <m/>
    <m/>
  </r>
  <r>
    <s v="SAP201614273"/>
    <s v="     "/>
    <n v="42589"/>
    <s v="8/7"/>
    <x v="1"/>
    <m/>
    <s v="33"/>
    <n v="3"/>
    <s v="8"/>
    <x v="6"/>
    <n v="42587"/>
    <m/>
    <s v="Small pole fire was put out by FD"/>
    <s v="     "/>
    <s v="SAP"/>
    <n v="44580"/>
    <s v="Y"/>
    <x v="0"/>
    <s v="1522161"/>
    <s v="N/A"/>
    <m/>
    <s v="T003746510"/>
    <n v="111851165"/>
    <m/>
    <s v="     "/>
    <x v="0"/>
    <s v="PG&amp;E"/>
    <m/>
    <m/>
    <m/>
    <s v="D"/>
    <m/>
    <s v="Structure-PG&amp;E only"/>
    <m/>
    <s v="Equipment - PG&amp;E"/>
    <s v="34.g. Insulator and brushing damage or failure"/>
    <s v="Equipment - PG&amp;E"/>
    <s v="Insulator failure"/>
    <s v="Insulator failure"/>
    <s v="Crossarm"/>
    <m/>
    <m/>
    <m/>
    <s v="Yes"/>
    <s v="Overhead"/>
    <x v="0"/>
    <s v="Crossarm"/>
    <m/>
    <s v="102014659"/>
    <s v="     "/>
    <s v="Non-HFTD"/>
    <x v="0"/>
    <m/>
    <m/>
    <n v="38.445599999999999"/>
    <n v="-122.721"/>
    <s v="Sonoma"/>
    <s v="SANTA-ROSA-A-1112"/>
    <m/>
    <m/>
    <m/>
    <x v="0"/>
    <s v="Santa Rosa FD"/>
    <m/>
    <m/>
    <m/>
    <s v="No"/>
    <m/>
    <m/>
    <m/>
    <m/>
    <m/>
    <m/>
    <m/>
    <s v="N"/>
    <s v="N"/>
    <m/>
    <m/>
    <s v="     "/>
    <m/>
    <m/>
    <m/>
    <m/>
    <m/>
    <m/>
    <m/>
    <m/>
    <m/>
    <m/>
    <m/>
    <m/>
    <m/>
    <m/>
    <m/>
    <m/>
    <m/>
    <m/>
    <m/>
  </r>
  <r>
    <s v="MIA20166832"/>
    <s v="     "/>
    <n v="42589"/>
    <s v="8/7"/>
    <x v="1"/>
    <n v="0.36258101851851854"/>
    <s v="33"/>
    <n v="3"/>
    <s v="8"/>
    <x v="6"/>
    <n v="42589"/>
    <n v="0.36249999999999999"/>
    <s v="Pole burned in the center. Capacitor bank units also burned. Photos included with notification. PG&amp;E structure only. "/>
    <s v="     "/>
    <s v="FAS"/>
    <n v="44250"/>
    <s v="Y"/>
    <x v="0"/>
    <s v="1522728"/>
    <s v="N/A"/>
    <m/>
    <s v="T003747173"/>
    <n v="111852827"/>
    <m/>
    <s v="     "/>
    <x v="0"/>
    <s v="PG&amp;E"/>
    <m/>
    <m/>
    <m/>
    <s v="D"/>
    <m/>
    <s v="Structure-PG&amp;E only"/>
    <m/>
    <s v="Equipment - PG&amp;E"/>
    <s v="34.a. Capacitor bank damage or failure"/>
    <s v="Equipment - PG&amp;E"/>
    <s v="All types of equipment / facility failure"/>
    <s v="Capacitor bank failure"/>
    <s v="Capacitor Bank"/>
    <m/>
    <m/>
    <m/>
    <s v="No"/>
    <s v="Overhead"/>
    <x v="0"/>
    <m/>
    <m/>
    <s v="83671105"/>
    <s v="     "/>
    <s v="Non-HFTD"/>
    <x v="0"/>
    <m/>
    <m/>
    <n v="37.317399999999999"/>
    <n v="-122.023"/>
    <s v="Santa Clara"/>
    <s v="WOLFE-1105"/>
    <s v="83671105"/>
    <n v="11000"/>
    <m/>
    <x v="0"/>
    <m/>
    <s v="Urban"/>
    <m/>
    <m/>
    <s v="No"/>
    <m/>
    <m/>
    <m/>
    <m/>
    <m/>
    <m/>
    <m/>
    <s v="N"/>
    <s v="N"/>
    <m/>
    <m/>
    <s v="     "/>
    <m/>
    <m/>
    <m/>
    <m/>
    <m/>
    <m/>
    <m/>
    <m/>
    <m/>
    <m/>
    <m/>
    <m/>
    <m/>
    <m/>
    <m/>
    <m/>
    <m/>
    <m/>
    <m/>
  </r>
  <r>
    <s v="SAP201711166"/>
    <s v="     "/>
    <n v="42954"/>
    <s v="8/7"/>
    <x v="1"/>
    <m/>
    <s v="32"/>
    <n v="3"/>
    <s v="8"/>
    <x v="0"/>
    <n v="42952"/>
    <m/>
    <s v="1350 23rd St / 2326 Emeric Ave in San Pablo; pole fire; failed circuit breaker; broken crossarm; primary got into secondary"/>
    <s v="     "/>
    <s v="SAP"/>
    <n v="44580"/>
    <s v="Y"/>
    <x v="0"/>
    <s v="1846790"/>
    <s v="17-0068143"/>
    <m/>
    <s v="T004102358"/>
    <n v="113122794"/>
    <m/>
    <s v="     "/>
    <x v="0"/>
    <s v="PG&amp;E"/>
    <m/>
    <m/>
    <m/>
    <s v="D"/>
    <m/>
    <s v="Structure-PG&amp;E only"/>
    <m/>
    <s v="Equipment - PG&amp;E"/>
    <s v="34.o. Other"/>
    <s v="Equipment - PG&amp;E"/>
    <s v="Circuit Breaker"/>
    <s v="Circuit Breaker"/>
    <s v="Crossarm"/>
    <m/>
    <m/>
    <s v="Line to Ground"/>
    <s v="Yes"/>
    <s v="Overhead"/>
    <x v="0"/>
    <s v="Crossarm"/>
    <m/>
    <s v="101442600"/>
    <s v="     "/>
    <s v="Non-HFTD"/>
    <x v="0"/>
    <m/>
    <m/>
    <n v="37.953899999999997"/>
    <n v="-122.34699999999999"/>
    <s v="Contra Costa"/>
    <s v="BROOKSIDE-0401"/>
    <m/>
    <m/>
    <s v="RICHMOND R 1130BR162"/>
    <x v="0"/>
    <m/>
    <m/>
    <m/>
    <m/>
    <s v="No"/>
    <m/>
    <m/>
    <m/>
    <m/>
    <m/>
    <m/>
    <m/>
    <s v="N"/>
    <s v="N"/>
    <m/>
    <m/>
    <s v="     "/>
    <m/>
    <m/>
    <m/>
    <m/>
    <m/>
    <m/>
    <m/>
    <m/>
    <m/>
    <m/>
    <m/>
    <m/>
    <m/>
    <m/>
    <m/>
    <m/>
    <m/>
    <m/>
    <m/>
  </r>
  <r>
    <s v="20180630"/>
    <s v="     "/>
    <n v="43319"/>
    <s v="8/7"/>
    <x v="1"/>
    <n v="0.40763888888888888"/>
    <s v="32"/>
    <n v="3"/>
    <s v="8"/>
    <x v="1"/>
    <n v="43319"/>
    <n v="0.40763888888888888"/>
    <s v="&quot;Crew to replace NG disconnect&quot; / cause unknown"/>
    <s v="     "/>
    <s v="FAS"/>
    <m/>
    <s v="N"/>
    <x v="0"/>
    <s v="150621"/>
    <s v="18-0067412"/>
    <m/>
    <s v="T004386959"/>
    <m/>
    <m/>
    <s v="     "/>
    <x v="1"/>
    <s v="PG&amp;E"/>
    <m/>
    <m/>
    <m/>
    <s v="D"/>
    <m/>
    <s v="&lt;3 meters of linear travel"/>
    <m/>
    <s v="Equipment - PG&amp;E"/>
    <s v="34.o. Other"/>
    <s v="Equipment - PG&amp;E"/>
    <s v="All types of equipment / facility failure"/>
    <s v="Other"/>
    <s v="Fuse"/>
    <m/>
    <m/>
    <s v="Line to Ground"/>
    <m/>
    <s v="Overhead"/>
    <x v="3"/>
    <s v="Fuse"/>
    <m/>
    <s v="2989"/>
    <s v="     "/>
    <s v="Non-HFTD"/>
    <x v="0"/>
    <n v="305"/>
    <m/>
    <n v="38.6556"/>
    <n v="-121.023"/>
    <s v="El Dorado"/>
    <s v="CLARKSVILLE-2105"/>
    <s v="153612105"/>
    <n v="21000"/>
    <s v="CLARKSVILLE 210575884"/>
    <x v="0"/>
    <m/>
    <s v="Herbaceous"/>
    <m/>
    <m/>
    <s v="No"/>
    <m/>
    <m/>
    <m/>
    <m/>
    <m/>
    <m/>
    <m/>
    <s v="N"/>
    <s v="N"/>
    <m/>
    <m/>
    <s v="     "/>
    <m/>
    <m/>
    <m/>
    <m/>
    <m/>
    <m/>
    <m/>
    <m/>
    <m/>
    <m/>
    <m/>
    <m/>
    <m/>
    <m/>
    <m/>
    <m/>
    <m/>
    <m/>
    <m/>
  </r>
  <r>
    <s v="20190775"/>
    <s v="     "/>
    <n v="43684"/>
    <s v="8/7"/>
    <x v="1"/>
    <m/>
    <s v="32"/>
    <n v="3"/>
    <s v="8"/>
    <x v="3"/>
    <n v="43684"/>
    <n v="0.6069444444444444"/>
    <s v="bird found by burned bushing; Mike Best Comments: Blown bushings caused by bird contact."/>
    <s v="     "/>
    <s v="FAS"/>
    <m/>
    <s v="N"/>
    <x v="0"/>
    <s v="489815"/>
    <s v="19-0085300"/>
    <m/>
    <s v="T004719389"/>
    <n v="0"/>
    <m/>
    <s v="     "/>
    <x v="1"/>
    <s v="PG&amp;E"/>
    <m/>
    <m/>
    <m/>
    <s v="D"/>
    <m/>
    <s v="&lt;3 meters of linear travel"/>
    <m/>
    <s v="Contact - Animal - Bird"/>
    <s v="33.b. Animal contact"/>
    <s v="Contact - Bird"/>
    <s v="Contact from object"/>
    <s v="Contact - Animal"/>
    <m/>
    <s v="Contact - Animal"/>
    <s v="Pole"/>
    <s v="Force Out"/>
    <m/>
    <s v="Overhead"/>
    <x v="0"/>
    <s v="Pole"/>
    <m/>
    <s v="5Tr0807191434"/>
    <s v="     "/>
    <s v="Non-HFTD"/>
    <x v="0"/>
    <m/>
    <m/>
    <n v="37.142200000000003"/>
    <n v="-120.495"/>
    <s v="MERCED"/>
    <s v="EL-NIDO-1103"/>
    <m/>
    <m/>
    <s v="EL NIDO 1103CB"/>
    <x v="0"/>
    <m/>
    <s v="Agriculture"/>
    <m/>
    <m/>
    <s v="No"/>
    <m/>
    <m/>
    <m/>
    <m/>
    <m/>
    <m/>
    <m/>
    <s v="N"/>
    <s v="N"/>
    <m/>
    <m/>
    <s v="     "/>
    <m/>
    <m/>
    <m/>
    <m/>
    <m/>
    <m/>
    <m/>
    <m/>
    <m/>
    <m/>
    <m/>
    <m/>
    <m/>
    <m/>
    <m/>
    <m/>
    <m/>
    <m/>
    <m/>
  </r>
  <r>
    <s v="20190774"/>
    <s v="     "/>
    <n v="43684"/>
    <s v="8/7"/>
    <x v="1"/>
    <m/>
    <s v="32"/>
    <n v="3"/>
    <s v="8"/>
    <x v="3"/>
    <n v="43684"/>
    <n v="0.22222222222222221"/>
    <s v="branch fell on line"/>
    <s v="     "/>
    <s v="FAS"/>
    <m/>
    <s v="N"/>
    <x v="0"/>
    <s v="487995"/>
    <s v="19-0085095"/>
    <m/>
    <s v="T004718929"/>
    <n v="117723385"/>
    <m/>
    <s v="     "/>
    <x v="1"/>
    <s v="PG&amp;E"/>
    <m/>
    <m/>
    <m/>
    <s v="D"/>
    <m/>
    <s v="&lt;0.25"/>
    <m/>
    <s v="Vegetation"/>
    <s v="33.a. Veg. contact"/>
    <s v="Vegetation"/>
    <s v="Contact from object"/>
    <s v="Contact - Vegetation"/>
    <m/>
    <s v="Contact - Vegetation"/>
    <s v="Conductor - Primary"/>
    <s v="Line to Ground"/>
    <m/>
    <s v="Overhead"/>
    <x v="3"/>
    <s v="Conductor - Primary"/>
    <m/>
    <s v="24101103"/>
    <s v="     "/>
    <s v="Non-HFTD"/>
    <x v="0"/>
    <m/>
    <m/>
    <n v="37.141100000000002"/>
    <n v="-122.328"/>
    <s v="SAN MATEO"/>
    <s v="HALF-MOON-BAY-1103"/>
    <m/>
    <m/>
    <s v="HALF MOON BAY 110369412"/>
    <x v="1"/>
    <m/>
    <s v="Shrub"/>
    <m/>
    <m/>
    <s v="Yes"/>
    <m/>
    <m/>
    <m/>
    <m/>
    <m/>
    <m/>
    <m/>
    <s v="N"/>
    <s v="N"/>
    <m/>
    <m/>
    <s v="     "/>
    <s v="37.14110000"/>
    <s v="-122.32870000"/>
    <s v="Aug  9 2019 12:00AM"/>
    <s v="TrunkFail"/>
    <s v="Found large eucalyptus limb with cut down wire on the ground. Fire resulted from the outage. Tree in eucalyptus row was missing top and had break pattern that matched limb on the ground.  Evidence suggest that top of eucalyptus tree broke off and feel through the lines taking them to the ground, resulting in fire."/>
    <s v="EUCA"/>
    <s v="85"/>
    <s v="18"/>
    <s v="14"/>
    <s v="Slight"/>
    <s v="None"/>
    <s v="N"/>
    <s v="1"/>
    <m/>
    <s v="Plain"/>
    <s v="D"/>
    <s v="Triangle"/>
    <s v="BareWire"/>
    <s v="3"/>
  </r>
  <r>
    <s v="20190781"/>
    <s v="     "/>
    <n v="43684"/>
    <s v="8/7"/>
    <x v="1"/>
    <m/>
    <s v="32"/>
    <n v="3"/>
    <s v="8"/>
    <x v="3"/>
    <m/>
    <m/>
    <s v="Failure due to bad connectors, fire larger than 1 linear meter; Contacted Cal Fire for a report on 3/25"/>
    <s v="     "/>
    <s v="FAS"/>
    <m/>
    <s v="N"/>
    <x v="0"/>
    <m/>
    <m/>
    <m/>
    <s v="7549676812"/>
    <n v="0"/>
    <m/>
    <s v="     "/>
    <x v="1"/>
    <s v="PG&amp;E"/>
    <m/>
    <m/>
    <m/>
    <s v="D"/>
    <m/>
    <s v="&lt;0.25"/>
    <m/>
    <s v="Equipment - PG&amp;E"/>
    <s v="34.o. Other"/>
    <s v="Equipment - PG&amp;E"/>
    <s v="All types of equipment / facility failure"/>
    <s v="Equipment failure - Other"/>
    <s v="Splice/Clamp/Connector"/>
    <m/>
    <m/>
    <m/>
    <m/>
    <s v="Overhead"/>
    <x v="0"/>
    <s v="Splice/Clamp/Connector"/>
    <m/>
    <s v="Unknown"/>
    <s v="     "/>
    <s v="Non-HFTD"/>
    <x v="0"/>
    <m/>
    <m/>
    <n v="37.2834"/>
    <n v="-120.452"/>
    <s v="MERCED"/>
    <s v="MERCED-1116"/>
    <m/>
    <m/>
    <m/>
    <x v="0"/>
    <m/>
    <s v="Urban"/>
    <m/>
    <m/>
    <s v="No"/>
    <m/>
    <m/>
    <m/>
    <m/>
    <m/>
    <m/>
    <m/>
    <s v="N"/>
    <s v="N"/>
    <m/>
    <m/>
    <s v="     "/>
    <m/>
    <m/>
    <m/>
    <m/>
    <m/>
    <m/>
    <m/>
    <m/>
    <m/>
    <m/>
    <m/>
    <m/>
    <m/>
    <m/>
    <m/>
    <m/>
    <m/>
    <m/>
    <m/>
  </r>
  <r>
    <s v="20200969"/>
    <s v="     "/>
    <n v="44050"/>
    <s v="8/7"/>
    <x v="1"/>
    <n v="0.65625"/>
    <s v="32"/>
    <n v="3"/>
    <s v="8"/>
    <x v="4"/>
    <n v="44050"/>
    <n v="0.65277777777777779"/>
    <s v="This ignition is associated with an EIR investigation. Please see the completed 20 day report and Event Analysis Report for complete details."/>
    <s v="     "/>
    <s v="EIR"/>
    <m/>
    <s v="N"/>
    <x v="0"/>
    <s v="984165"/>
    <s v="20-0081162"/>
    <m/>
    <s v="T005030852, 0000221764"/>
    <m/>
    <s v="EI200807A"/>
    <s v="     "/>
    <x v="1"/>
    <s v="PG&amp;E"/>
    <m/>
    <s v="Building"/>
    <m/>
    <s v="D"/>
    <s v="D"/>
    <s v="&lt;0.25"/>
    <m/>
    <s v="Equipment - PG&amp;E"/>
    <s v="34.b. Conductor damage or failure"/>
    <s v="Equipment - PG&amp;E"/>
    <s v="All types of equipment / facility failure"/>
    <s v="Conductor failure-all"/>
    <s v="Service Drop"/>
    <m/>
    <m/>
    <s v="Line to Ground"/>
    <m/>
    <s v="Overhead"/>
    <x v="2"/>
    <s v="Service Drop"/>
    <s v="Secondary wire, Transformer"/>
    <m/>
    <s v="     "/>
    <s v="Non-HFTD"/>
    <x v="0"/>
    <m/>
    <m/>
    <n v="36.706699999999998"/>
    <n v="-120.441"/>
    <s v="Fresno"/>
    <s v="MENDOTA-1104"/>
    <m/>
    <n v="750"/>
    <s v="N/A"/>
    <x v="0"/>
    <s v="Cal Fire"/>
    <s v="Urban"/>
    <m/>
    <m/>
    <s v="No"/>
    <m/>
    <m/>
    <m/>
    <m/>
    <m/>
    <m/>
    <m/>
    <s v="N"/>
    <s v="N"/>
    <m/>
    <m/>
    <s v="     "/>
    <m/>
    <m/>
    <s v="Aug 12 2020 12:00AM"/>
    <m/>
    <s v="AWAC SECONDARY LINE CONTACTED FAN PALM NOT PREVIOUL\SLY LISTED FOR WORK ON PROPERTY. AT TIME OF VM INSPECTION, LINES WERE 4-5 FEET LOWER, AND NOT NEAR PALM FRONDS. CUSTOMER CONFIRMED. TWO PALMS IN OTHER AREA FROM FIRE ORIGIN WERE IDENTIFIED AND WORKED. BURNT PALM STILL STANDING. PG&amp;E TIGHTENED GUY WIRES AT OPPOSING ENDS OF SPAN, CAUSING AWAC LINE TO RAISE."/>
    <s v="PALF"/>
    <m/>
    <m/>
    <m/>
    <m/>
    <m/>
    <m/>
    <m/>
    <m/>
    <m/>
    <m/>
    <m/>
    <m/>
    <m/>
  </r>
  <r>
    <s v="20200966"/>
    <s v="     "/>
    <n v="44050"/>
    <s v="8/7"/>
    <x v="1"/>
    <n v="0.5854166666666667"/>
    <s v="32"/>
    <n v="3"/>
    <s v="8"/>
    <x v="4"/>
    <n v="44050"/>
    <n v="0.5805555555555556"/>
    <s v="On August 7, 2020 at 1410 hours, a PG&amp;E Troubleman patrolled the Hollister 2103 21kV Distribution Circuit number 182492103, near the fuse cutout 9865 at Sunnyslope and Dry Creek in Hollister. He observed one of three phases of the fuse cutout blown and burnt open, in addition to a deceased bird at the base of the pole. Initial analysis indicates the ignition was due to aviary contact with a fuse. The suspected blackbird was found dead at the pole base, as a result of electrocution upon collision with our PG&amp;E assets. The Hollister Fire Department responded to and extinguished the fire. The 54-minute outage affected 151 customers. All the repairs were completed and the line was returned to service on August 7, 2020. This information is preliminary."/>
    <s v="     "/>
    <s v="FAS"/>
    <m/>
    <s v="N"/>
    <x v="0"/>
    <s v="983977"/>
    <s v="20-0081016"/>
    <m/>
    <s v="T005030770"/>
    <m/>
    <m/>
    <s v="     "/>
    <x v="1"/>
    <s v="PG&amp;E"/>
    <m/>
    <s v="Vegetation"/>
    <m/>
    <s v="D"/>
    <s v="D"/>
    <s v="&lt;3 meters of linear travel"/>
    <m/>
    <s v="Contact - Animal - Bird"/>
    <s v="33.b. Animal contact"/>
    <s v="Contact - Bird"/>
    <s v="Contact from object"/>
    <s v="Contact - Animal"/>
    <m/>
    <s v="Contact - Animal"/>
    <s v="Conductor - Primary"/>
    <s v="Line to Ground"/>
    <m/>
    <s v="Overhead"/>
    <x v="3"/>
    <s v="Conductor - Primary"/>
    <s v="Fuse"/>
    <s v="Circuit ID: 182492103"/>
    <s v="     "/>
    <s v="Non-HFTD"/>
    <x v="0"/>
    <m/>
    <m/>
    <n v="36.838500000000003"/>
    <n v="-121.372"/>
    <s v="San Benito"/>
    <s v="HOLLISTER-2103"/>
    <m/>
    <n v="21000"/>
    <m/>
    <x v="0"/>
    <s v="Hollister FD"/>
    <s v="Herbaceous"/>
    <m/>
    <m/>
    <s v="No"/>
    <m/>
    <m/>
    <m/>
    <m/>
    <m/>
    <m/>
    <m/>
    <s v="N"/>
    <s v="N"/>
    <m/>
    <m/>
    <s v="     "/>
    <m/>
    <m/>
    <m/>
    <m/>
    <m/>
    <m/>
    <m/>
    <m/>
    <m/>
    <m/>
    <m/>
    <m/>
    <m/>
    <m/>
    <m/>
    <m/>
    <m/>
    <m/>
    <m/>
  </r>
  <r>
    <s v="20211215"/>
    <s v="     "/>
    <n v="44415"/>
    <s v="8/7"/>
    <x v="1"/>
    <n v="0.87291666666666667"/>
    <s v="32"/>
    <n v="3"/>
    <s v="8"/>
    <x v="5"/>
    <n v="44416"/>
    <m/>
    <s v="Wire down resulting in an ignition. The fire was 0.25 - 10 acres in size, supressed by Suisun fire dept. This information is Preliminary."/>
    <s v="     "/>
    <s v="FAS"/>
    <m/>
    <s v="N"/>
    <x v="0"/>
    <m/>
    <s v="21-0101631"/>
    <m/>
    <s v="T005362763"/>
    <n v="121861000"/>
    <m/>
    <s v="     "/>
    <x v="1"/>
    <s v="PG&amp;E"/>
    <m/>
    <s v="Vegetation"/>
    <s v="Conductor - Primary"/>
    <s v="D"/>
    <s v="D"/>
    <s v="0.26-9.99"/>
    <m/>
    <s v="Equipment - PG&amp;E"/>
    <s v="34.b. Conductor damage or failure"/>
    <s v="Equipment - PG&amp;E"/>
    <s v="All types of equipment / facility failure"/>
    <s v="Conductor failure-all"/>
    <s v="Conductor - Primary"/>
    <m/>
    <m/>
    <s v="Open Circuit"/>
    <s v="N"/>
    <s v="Overhead"/>
    <x v="3"/>
    <s v="Conductor - Primary"/>
    <s v="Conductor - Primary"/>
    <s v="101559141"/>
    <s v="     "/>
    <s v="Non-HFTD"/>
    <x v="0"/>
    <m/>
    <m/>
    <n v="38.090400000000002"/>
    <n v="-121.979"/>
    <s v="Solano"/>
    <s v="CORDELIA-1104"/>
    <m/>
    <n v="12000"/>
    <m/>
    <x v="0"/>
    <s v="Suisun FD"/>
    <s v="Urban"/>
    <s v="Grass fuel model"/>
    <m/>
    <s v="No"/>
    <m/>
    <m/>
    <m/>
    <m/>
    <m/>
    <m/>
    <m/>
    <s v="N"/>
    <s v="N"/>
    <m/>
    <m/>
    <s v="     "/>
    <m/>
    <m/>
    <m/>
    <m/>
    <m/>
    <m/>
    <m/>
    <m/>
    <m/>
    <m/>
    <m/>
    <m/>
    <m/>
    <m/>
    <m/>
    <m/>
    <m/>
    <m/>
    <m/>
  </r>
  <r>
    <s v="20211231"/>
    <s v="     "/>
    <n v="44415"/>
    <s v="8/7"/>
    <x v="1"/>
    <n v="0.99791666666666667"/>
    <s v="32"/>
    <n v="3"/>
    <s v="8"/>
    <x v="5"/>
    <n v="44415"/>
    <m/>
    <s v="[6090 Ralston Avenue, Richmond, CA 94805] - Tracking at crossarm resulting in an ignition limited to PG&amp;E assets. This information is preliminary. OIS: 1437000; FOID: T005362812 (ALMK); EC: 121860532; PM: 31549036; Circuit ID: 012501112, SAP ID: 101433625; County: Contra Costa; Division: East Bay"/>
    <s v="     "/>
    <s v="FAS"/>
    <m/>
    <s v="Y"/>
    <x v="0"/>
    <m/>
    <m/>
    <m/>
    <s v="T005362812"/>
    <n v="121861000"/>
    <m/>
    <s v="     "/>
    <x v="0"/>
    <s v="PG&amp;E"/>
    <m/>
    <s v="Other"/>
    <s v="Crossarm"/>
    <s v="D"/>
    <s v="D"/>
    <s v="Structure-PG&amp;E only"/>
    <m/>
    <s v="Contamination"/>
    <s v="36.a. Contamination"/>
    <s v="Equipment - PG&amp;E"/>
    <s v="Contamination"/>
    <s v="Tracking"/>
    <m/>
    <m/>
    <m/>
    <m/>
    <s v="Y"/>
    <s v="Overhead"/>
    <x v="3"/>
    <s v="Crossarm"/>
    <s v="Crossarm"/>
    <s v="101433625"/>
    <s v="     "/>
    <s v="Non-HFTD"/>
    <x v="0"/>
    <m/>
    <m/>
    <n v="37.946100000000001"/>
    <n v="-122.32"/>
    <s v="Contra Costa"/>
    <s v="EL-CERRITO-G-1112"/>
    <m/>
    <n v="12000"/>
    <m/>
    <x v="0"/>
    <s v="Richmond FD"/>
    <s v="Urban"/>
    <m/>
    <m/>
    <s v="No"/>
    <m/>
    <m/>
    <m/>
    <m/>
    <m/>
    <m/>
    <m/>
    <s v="N"/>
    <s v="N"/>
    <m/>
    <m/>
    <s v="     "/>
    <m/>
    <m/>
    <m/>
    <m/>
    <m/>
    <m/>
    <m/>
    <m/>
    <m/>
    <m/>
    <m/>
    <m/>
    <m/>
    <m/>
    <m/>
    <m/>
    <m/>
    <m/>
    <m/>
  </r>
  <r>
    <s v="20211203"/>
    <s v="     "/>
    <n v="44415"/>
    <s v="8/7"/>
    <x v="1"/>
    <n v="0.20069444444444445"/>
    <s v="32"/>
    <n v="3"/>
    <s v="8"/>
    <x v="5"/>
    <m/>
    <m/>
    <s v="Structure fire, service drop partially burned open at the weatherhead and partially burned open at the take off point (mid-span service). There was previously a strucure fire at this same address approx 3 weeks before today (8/7/21) and the service was disconnected at the meter (booted) at that time. Today due to the damage to the service troubleman removed it completely. The ensuing fire was limited to the struture only, the fire was supressed by Stockton fire dept. This infomration is preliminary."/>
    <s v="     "/>
    <s v="FAS"/>
    <m/>
    <s v="N"/>
    <x v="0"/>
    <m/>
    <m/>
    <m/>
    <s v="1834930"/>
    <m/>
    <m/>
    <s v="     "/>
    <x v="0"/>
    <s v="PG&amp;E"/>
    <m/>
    <s v="Building"/>
    <s v="Seivice Connector"/>
    <s v="D"/>
    <s v="D"/>
    <s v="Structure-only"/>
    <m/>
    <s v="Equipment - Damaged by Another Fire"/>
    <s v="34.b. Conductor damage or failure"/>
    <s v="Other Fire"/>
    <s v="All types of equipment / facility failure"/>
    <s v="Conductor failure-all"/>
    <m/>
    <m/>
    <m/>
    <m/>
    <s v="Y"/>
    <s v="Overhead"/>
    <x v="2"/>
    <s v="Service Drop"/>
    <s v="Seivice Connector"/>
    <s v="102057227"/>
    <s v="     "/>
    <s v="Non-HFTD"/>
    <x v="0"/>
    <m/>
    <m/>
    <n v="37.973999999999997"/>
    <n v="-121.322"/>
    <s v="San Joaquin"/>
    <s v="COUNTRY-CLUB-1106"/>
    <m/>
    <n v="12000"/>
    <s v="N/A"/>
    <x v="0"/>
    <s v="Stockton FD"/>
    <s v="Urban"/>
    <m/>
    <m/>
    <s v="No"/>
    <m/>
    <m/>
    <m/>
    <m/>
    <m/>
    <m/>
    <m/>
    <s v="N"/>
    <s v="N"/>
    <m/>
    <m/>
    <s v="     "/>
    <m/>
    <m/>
    <m/>
    <m/>
    <m/>
    <m/>
    <m/>
    <m/>
    <m/>
    <m/>
    <m/>
    <m/>
    <m/>
    <m/>
    <m/>
    <m/>
    <m/>
    <m/>
    <m/>
  </r>
  <r>
    <s v="20140126"/>
    <s v="     "/>
    <n v="41859"/>
    <s v="8/8"/>
    <x v="1"/>
    <n v="0.76180555555555551"/>
    <s v="32"/>
    <n v="3"/>
    <s v="8"/>
    <x v="7"/>
    <n v="41859"/>
    <n v="0.76180555555555551"/>
    <s v="CARPOLE"/>
    <s v="     "/>
    <m/>
    <m/>
    <s v="N"/>
    <x v="0"/>
    <s v="1063312"/>
    <s v="14-0050030"/>
    <m/>
    <m/>
    <m/>
    <m/>
    <s v="     "/>
    <x v="1"/>
    <s v="PG&amp;E"/>
    <m/>
    <s v="Vegetation"/>
    <m/>
    <s v="D"/>
    <m/>
    <s v="&lt;0.25"/>
    <s v="Square Feet: 250x20; Acreage: "/>
    <s v="Contact - 3rd Party"/>
    <s v="33.d. Vehicle contact"/>
    <s v="Contact - 3rd Party"/>
    <s v="All types of equipment / facility failure"/>
    <s v="Contact - Vehicle"/>
    <m/>
    <s v="Contact - Vehicle"/>
    <s v="Pole"/>
    <s v="Line to Ground"/>
    <s v=" "/>
    <s v="Overhead"/>
    <x v="3"/>
    <s v="Conductor"/>
    <m/>
    <s v="101530848"/>
    <s v="     "/>
    <s v="Non-HFTD"/>
    <x v="0"/>
    <m/>
    <m/>
    <n v="40.001100000000001"/>
    <n v="-122.226"/>
    <s v="Tehama"/>
    <s v="CORNING-1102"/>
    <s v="103331102"/>
    <n v="12000"/>
    <s v="CORNING 110238162"/>
    <x v="1"/>
    <s v="Cal Fire Dept"/>
    <s v="Agriculture"/>
    <m/>
    <m/>
    <s v="No"/>
    <m/>
    <m/>
    <m/>
    <m/>
    <m/>
    <m/>
    <m/>
    <s v="N"/>
    <s v="N"/>
    <m/>
    <m/>
    <s v="     "/>
    <m/>
    <m/>
    <m/>
    <m/>
    <m/>
    <m/>
    <m/>
    <m/>
    <m/>
    <m/>
    <m/>
    <m/>
    <m/>
    <m/>
    <m/>
    <m/>
    <m/>
    <m/>
    <m/>
  </r>
  <r>
    <s v="20150266"/>
    <s v="     "/>
    <n v="42224"/>
    <s v="8/8"/>
    <x v="1"/>
    <n v="0.66874999999999996"/>
    <s v="32"/>
    <n v="3"/>
    <s v="8"/>
    <x v="2"/>
    <n v="42224"/>
    <n v="0.66874999999999996"/>
    <s v="GRATER HIT POLE, BURNING DOWN 12 KV. CAUSING FIRE"/>
    <s v="     "/>
    <m/>
    <m/>
    <s v="N"/>
    <x v="0"/>
    <m/>
    <s v="15-0053872"/>
    <m/>
    <m/>
    <m/>
    <m/>
    <s v="     "/>
    <x v="1"/>
    <s v="PG&amp;E"/>
    <m/>
    <s v="Vegetation"/>
    <m/>
    <s v="D"/>
    <m/>
    <s v="0.26-9.99"/>
    <s v="Square Feet: ; Acreage: 2"/>
    <s v="Contact - 3rd Party"/>
    <s v="33.d. Vehicle contact"/>
    <s v="Contact - 3rd Party"/>
    <s v="All types of equipment / facility failure"/>
    <s v="Contact - Vehicle"/>
    <m/>
    <s v="Contact - Vehicle"/>
    <s v="Pole"/>
    <s v="Line to Ground"/>
    <s v="Verizon"/>
    <s v="Overhead"/>
    <x v="3"/>
    <s v="Conductor"/>
    <m/>
    <s v="100978185"/>
    <s v="     "/>
    <s v="Non-HFTD"/>
    <x v="0"/>
    <m/>
    <m/>
    <n v="41.284399999999998"/>
    <n v="-124.07599999999999"/>
    <s v="Humboldt"/>
    <s v="ORICK-1102"/>
    <s v="192261102"/>
    <n v="12000"/>
    <s v="ORICK 1102CB"/>
    <x v="0"/>
    <s v="PARKS SERVICE"/>
    <s v="Agriculture"/>
    <m/>
    <m/>
    <s v="No"/>
    <m/>
    <m/>
    <m/>
    <m/>
    <m/>
    <m/>
    <m/>
    <s v="N"/>
    <s v="N"/>
    <m/>
    <m/>
    <s v="     "/>
    <m/>
    <m/>
    <m/>
    <m/>
    <m/>
    <m/>
    <m/>
    <m/>
    <m/>
    <m/>
    <m/>
    <m/>
    <m/>
    <m/>
    <m/>
    <m/>
    <m/>
    <m/>
    <m/>
  </r>
  <r>
    <s v="20170272"/>
    <s v="     "/>
    <n v="42955"/>
    <s v="8/8"/>
    <x v="1"/>
    <n v="0.57361111111111107"/>
    <s v="32"/>
    <n v="3"/>
    <s v="8"/>
    <x v="0"/>
    <n v="42955"/>
    <m/>
    <m/>
    <s v="     "/>
    <m/>
    <m/>
    <s v="N"/>
    <x v="0"/>
    <m/>
    <m/>
    <s v="INT-09957"/>
    <m/>
    <m/>
    <s v="EI170808A"/>
    <s v="     "/>
    <x v="1"/>
    <s v="PG&amp;E"/>
    <m/>
    <s v="Vegetation"/>
    <m/>
    <s v="T"/>
    <m/>
    <s v="&lt;0.25"/>
    <s v="Square Feet: ; Acreage: "/>
    <s v="Contact - Animal - Other"/>
    <s v="33.b. Animal contact"/>
    <s v="Contact - Animal"/>
    <s v="All types of equipment / facility failure"/>
    <s v="Contact - Animal"/>
    <m/>
    <s v="Contact - Animal"/>
    <s v="Conductor"/>
    <m/>
    <s v="None"/>
    <s v="Overhead"/>
    <x v="4"/>
    <s v="Conductor"/>
    <m/>
    <s v="Tower 005/090"/>
    <s v="     "/>
    <s v="Non-HFTD"/>
    <x v="0"/>
    <m/>
    <m/>
    <n v="38.436599999999999"/>
    <n v="-122.726"/>
    <s v="Sonoma"/>
    <s v="FULTON-SANTA-ROSA-#2-115"/>
    <s v="ETL.1620"/>
    <n v="115000"/>
    <s v="N/A"/>
    <x v="0"/>
    <s v="Unknown"/>
    <s v="Urban"/>
    <m/>
    <m/>
    <s v="No"/>
    <m/>
    <m/>
    <m/>
    <m/>
    <m/>
    <m/>
    <m/>
    <s v="N"/>
    <s v="N"/>
    <m/>
    <m/>
    <s v="     "/>
    <m/>
    <m/>
    <m/>
    <m/>
    <m/>
    <m/>
    <m/>
    <m/>
    <m/>
    <m/>
    <m/>
    <m/>
    <m/>
    <m/>
    <m/>
    <m/>
    <m/>
    <m/>
    <m/>
  </r>
  <r>
    <s v="20170273"/>
    <s v="     "/>
    <n v="42955"/>
    <s v="8/8"/>
    <x v="1"/>
    <n v="2.5000000000000001E-2"/>
    <s v="32"/>
    <n v="3"/>
    <s v="8"/>
    <x v="0"/>
    <n v="42955"/>
    <n v="2.5000000000000001E-2"/>
    <s v="found 2 blown at 9519 started small grass fire, opened enclosers and installed fi's, fuses closed good"/>
    <s v="     "/>
    <m/>
    <m/>
    <s v="N"/>
    <x v="0"/>
    <s v="1848219"/>
    <s v="17-0068636"/>
    <m/>
    <m/>
    <m/>
    <m/>
    <s v="     "/>
    <x v="1"/>
    <s v="PG&amp;E"/>
    <m/>
    <s v="Vegetation"/>
    <m/>
    <s v="D"/>
    <m/>
    <s v="&lt;0.25"/>
    <s v="Square Feet: ; Acreage: "/>
    <s v="Equipment - PG&amp;E"/>
    <s v="34.o. Other"/>
    <s v="Equipment - PG&amp;E"/>
    <s v="All types of equipment / facility failure"/>
    <s v="Unknown"/>
    <s v="Unknown"/>
    <m/>
    <m/>
    <s v="Line to Ground"/>
    <s v="PACIFIC BELL"/>
    <s v="Subsurface"/>
    <x v="3"/>
    <s v="Unknown"/>
    <m/>
    <s v="100167715"/>
    <s v="     "/>
    <s v="Non-HFTD"/>
    <x v="0"/>
    <m/>
    <m/>
    <n v="35.426900000000003"/>
    <n v="-119.057"/>
    <s v="Kern"/>
    <s v="KERN-OIL-1109"/>
    <s v="252721109"/>
    <n v="12000"/>
    <s v="N/A"/>
    <x v="0"/>
    <s v="N.A."/>
    <s v="Urban"/>
    <m/>
    <m/>
    <s v="No"/>
    <m/>
    <m/>
    <m/>
    <m/>
    <m/>
    <m/>
    <m/>
    <s v="N"/>
    <s v="N"/>
    <m/>
    <m/>
    <s v="     "/>
    <m/>
    <m/>
    <m/>
    <m/>
    <m/>
    <m/>
    <m/>
    <m/>
    <m/>
    <m/>
    <m/>
    <m/>
    <m/>
    <m/>
    <m/>
    <m/>
    <m/>
    <m/>
    <m/>
  </r>
  <r>
    <s v="SAP201711155"/>
    <s v="     "/>
    <n v="42955"/>
    <s v="8/8"/>
    <x v="1"/>
    <m/>
    <s v="32"/>
    <n v="3"/>
    <s v="8"/>
    <x v="0"/>
    <n v="42953"/>
    <m/>
    <s v="lightning hit transformer causing pole fire"/>
    <s v="     "/>
    <s v="SAP"/>
    <n v="44580"/>
    <s v="Y"/>
    <x v="0"/>
    <m/>
    <s v="N/A"/>
    <m/>
    <s v="893658137"/>
    <n v="113127134"/>
    <m/>
    <s v="     "/>
    <x v="0"/>
    <s v="PG&amp;E"/>
    <m/>
    <m/>
    <m/>
    <s v="D"/>
    <m/>
    <s v="Structure-PG&amp;E only"/>
    <m/>
    <s v="Weather - Lightning"/>
    <s v="39.a. All Other"/>
    <s v="Weather"/>
    <s v="Weather - Lightning"/>
    <s v="Weather - Lightning"/>
    <m/>
    <m/>
    <m/>
    <m/>
    <s v="Yes"/>
    <s v="Overhead"/>
    <x v="0"/>
    <s v="Transformer"/>
    <m/>
    <s v="101470066"/>
    <s v="     "/>
    <s v="Non-HFTD"/>
    <x v="0"/>
    <m/>
    <m/>
    <n v="40.6008"/>
    <n v="-122.236"/>
    <s v="Shasta"/>
    <s v="DESCHUTES-1104"/>
    <m/>
    <m/>
    <m/>
    <x v="0"/>
    <m/>
    <m/>
    <m/>
    <m/>
    <s v="No"/>
    <m/>
    <m/>
    <m/>
    <m/>
    <m/>
    <m/>
    <m/>
    <s v="N"/>
    <s v="N"/>
    <m/>
    <m/>
    <s v="     "/>
    <m/>
    <m/>
    <m/>
    <m/>
    <m/>
    <m/>
    <m/>
    <m/>
    <m/>
    <m/>
    <m/>
    <m/>
    <m/>
    <m/>
    <m/>
    <m/>
    <m/>
    <m/>
    <m/>
  </r>
  <r>
    <s v="20180642"/>
    <s v="     "/>
    <n v="43320"/>
    <s v="8/8"/>
    <x v="1"/>
    <n v="0.37361111111111112"/>
    <s v="32"/>
    <n v="3"/>
    <s v="8"/>
    <x v="1"/>
    <n v="43320"/>
    <n v="0.37361111111111112"/>
    <s v="ILIS cause - &quot; 3rd Party, Vehicle &quot;"/>
    <s v="     "/>
    <s v="FAS"/>
    <m/>
    <s v="N"/>
    <x v="0"/>
    <s v="151278"/>
    <s v="18-0067835"/>
    <m/>
    <m/>
    <m/>
    <m/>
    <s v="     "/>
    <x v="0"/>
    <s v="PG&amp;E"/>
    <m/>
    <m/>
    <m/>
    <s v="D"/>
    <m/>
    <s v="Structure-PG&amp;E only"/>
    <m/>
    <s v="Contact - 3rd Party"/>
    <s v="33.d. Vehicle contact"/>
    <s v="Contact - 3rd Party"/>
    <s v="Contact from object"/>
    <s v="Contact - Vehicle"/>
    <m/>
    <s v="Contact - Vehicle"/>
    <m/>
    <s v="Line to Ground"/>
    <m/>
    <s v="Overhead"/>
    <x v="3"/>
    <m/>
    <m/>
    <s v="1111/2"/>
    <s v="     "/>
    <s v="Non-HFTD"/>
    <x v="0"/>
    <m/>
    <m/>
    <n v="37.74"/>
    <n v="-121.44"/>
    <s v="San Joaquin"/>
    <s v="TRACY-1111"/>
    <s v="162881111"/>
    <n v="11000"/>
    <s v="TRACY 1109CB"/>
    <x v="0"/>
    <m/>
    <s v="Urban"/>
    <m/>
    <m/>
    <s v="No"/>
    <m/>
    <m/>
    <m/>
    <m/>
    <m/>
    <m/>
    <m/>
    <s v="N"/>
    <s v="N"/>
    <m/>
    <m/>
    <s v="     "/>
    <m/>
    <m/>
    <m/>
    <m/>
    <m/>
    <m/>
    <m/>
    <m/>
    <m/>
    <m/>
    <m/>
    <m/>
    <m/>
    <m/>
    <m/>
    <m/>
    <m/>
    <m/>
    <m/>
  </r>
  <r>
    <s v="20180643"/>
    <s v="     "/>
    <n v="43320"/>
    <s v="8/8"/>
    <x v="1"/>
    <n v="0.41875000000000001"/>
    <s v="32"/>
    <n v="3"/>
    <s v="8"/>
    <x v="1"/>
    <n v="43320"/>
    <n v="0.41875000000000001"/>
    <s v="ILIS cause - &quot;3rd Party, Tree - cutting, 3rd party&quot;"/>
    <s v="     "/>
    <s v="FAS"/>
    <m/>
    <s v="N"/>
    <x v="0"/>
    <s v="151343"/>
    <s v="18-0067921"/>
    <m/>
    <m/>
    <m/>
    <m/>
    <s v="     "/>
    <x v="1"/>
    <s v="PG&amp;E"/>
    <m/>
    <m/>
    <m/>
    <s v="D"/>
    <m/>
    <s v="&lt;0.25"/>
    <m/>
    <s v="Contact - 3rd Party"/>
    <s v="33.e. Other contact from object"/>
    <s v="Contact - 3rd Party"/>
    <s v="Contact from object"/>
    <s v="Contact - 3rd Party"/>
    <m/>
    <s v="Contact - 3rd Party"/>
    <s v="Conductor"/>
    <s v="Force Out"/>
    <m/>
    <s v="Overhead"/>
    <x v="3"/>
    <m/>
    <m/>
    <s v="WIRE DOWN"/>
    <s v="     "/>
    <s v="Non-HFTD"/>
    <x v="0"/>
    <n v="100"/>
    <m/>
    <n v="40.797699999999999"/>
    <n v="-124.04600000000001"/>
    <s v="Humboldt"/>
    <s v="ARCATA-1122"/>
    <s v="192021122"/>
    <n v="11000"/>
    <s v="ARCATA 11225384"/>
    <x v="0"/>
    <m/>
    <s v="Conifer Forest"/>
    <m/>
    <m/>
    <s v="No"/>
    <m/>
    <m/>
    <m/>
    <m/>
    <m/>
    <m/>
    <m/>
    <s v="N"/>
    <s v="N"/>
    <m/>
    <m/>
    <s v="     "/>
    <s v="40.79333300"/>
    <s v="-124.02416600"/>
    <s v="Aug 10 2018 12:00AM"/>
    <s v="3rdParty"/>
    <s v="Loggers on the property (Steve Wills Logging) cut one of two stems of a 2xtem redwood growing on an old stump and the tree fell through the lines.  The hot lines down stared a small grass fire."/>
    <s v="REDW"/>
    <s v="75"/>
    <s v="15"/>
    <s v="30"/>
    <m/>
    <m/>
    <m/>
    <m/>
    <m/>
    <m/>
    <m/>
    <s v="CrossArm"/>
    <s v="BareWire"/>
    <s v="3"/>
  </r>
  <r>
    <s v="20180645"/>
    <s v="     "/>
    <n v="43320"/>
    <s v="8/8"/>
    <x v="1"/>
    <m/>
    <s v="32"/>
    <n v="3"/>
    <s v="8"/>
    <x v="1"/>
    <m/>
    <m/>
    <s v="1/21/19 - unable to gather reliable info via TR record.  Cause and event details taken from Dist Compliance team."/>
    <s v="     "/>
    <s v="FAS"/>
    <m/>
    <s v="N"/>
    <x v="0"/>
    <m/>
    <m/>
    <m/>
    <m/>
    <m/>
    <m/>
    <s v="     "/>
    <x v="1"/>
    <s v="PG&amp;E"/>
    <m/>
    <m/>
    <m/>
    <s v="D"/>
    <m/>
    <s v="&lt;3 meters of linear travel"/>
    <m/>
    <s v="Equipment - PG&amp;E"/>
    <s v="34.b. Conductor damage or failure"/>
    <s v="Equipment - PG&amp;E"/>
    <s v="All types of equipment / facility failure"/>
    <s v="Conductor"/>
    <s v="Conductor"/>
    <m/>
    <m/>
    <m/>
    <m/>
    <m/>
    <x v="3"/>
    <s v="Conductor - Primary"/>
    <m/>
    <m/>
    <s v="     "/>
    <s v="Non-HFTD"/>
    <x v="0"/>
    <n v="520"/>
    <m/>
    <n v="37.297400000000003"/>
    <n v="-122.265"/>
    <s v="San Mateo"/>
    <s v="MENLO-1103"/>
    <s v="024131103"/>
    <n v="11000"/>
    <s v="N/A"/>
    <x v="1"/>
    <m/>
    <s v="Conifer Forest"/>
    <m/>
    <m/>
    <s v="No"/>
    <m/>
    <m/>
    <m/>
    <m/>
    <m/>
    <m/>
    <m/>
    <s v="N"/>
    <s v="N"/>
    <m/>
    <m/>
    <s v="     "/>
    <m/>
    <m/>
    <m/>
    <m/>
    <m/>
    <m/>
    <m/>
    <m/>
    <m/>
    <m/>
    <m/>
    <m/>
    <m/>
    <m/>
    <m/>
    <m/>
    <m/>
    <m/>
    <m/>
  </r>
  <r>
    <s v="20190789"/>
    <s v="     "/>
    <n v="43685"/>
    <s v="8/8"/>
    <x v="1"/>
    <m/>
    <s v="32"/>
    <n v="3"/>
    <s v="8"/>
    <x v="3"/>
    <n v="43685"/>
    <m/>
    <s v="Vegetation into conductor, fire &lt; 1 meter"/>
    <s v="     "/>
    <s v="FAS"/>
    <m/>
    <s v="N"/>
    <x v="0"/>
    <s v="494573"/>
    <m/>
    <m/>
    <s v="T004720469"/>
    <n v="0"/>
    <m/>
    <s v="     "/>
    <x v="0"/>
    <s v="PG&amp;E"/>
    <m/>
    <m/>
    <m/>
    <s v="D"/>
    <m/>
    <s v="&lt;3 meters of linear travel"/>
    <m/>
    <s v="Vegetation"/>
    <s v="33.a. Veg. contact"/>
    <s v="Vegetation"/>
    <s v="Contact from object"/>
    <s v="Contact - Vegetation"/>
    <m/>
    <s v="Contact - Vegetation"/>
    <m/>
    <m/>
    <m/>
    <s v="Overhead"/>
    <x v="0"/>
    <m/>
    <m/>
    <s v="315456243700"/>
    <s v="     "/>
    <s v="Non-HFTD"/>
    <x v="0"/>
    <m/>
    <m/>
    <n v="37.689"/>
    <n v="-122.072"/>
    <s v="ALAMEDA"/>
    <s v="CASTRO-VALLEY-1102"/>
    <m/>
    <m/>
    <m/>
    <x v="0"/>
    <s v="ALCO FIRE DEPT"/>
    <m/>
    <m/>
    <m/>
    <s v="No"/>
    <m/>
    <m/>
    <m/>
    <m/>
    <m/>
    <m/>
    <m/>
    <s v="N"/>
    <s v="N"/>
    <m/>
    <m/>
    <s v="     "/>
    <m/>
    <m/>
    <m/>
    <m/>
    <m/>
    <m/>
    <m/>
    <m/>
    <m/>
    <m/>
    <m/>
    <m/>
    <m/>
    <m/>
    <m/>
    <m/>
    <m/>
    <m/>
    <m/>
  </r>
  <r>
    <s v="20190790"/>
    <s v="     "/>
    <n v="43685"/>
    <s v="8/8"/>
    <x v="1"/>
    <m/>
    <s v="32"/>
    <n v="3"/>
    <s v="8"/>
    <x v="3"/>
    <n v="43685"/>
    <m/>
    <s v="transformer blown/failed due to avian contact; Mike Best Comments: Bird got across transformer, causing arc and flash."/>
    <s v="     "/>
    <s v="FAS"/>
    <m/>
    <s v="N"/>
    <x v="0"/>
    <s v="494799"/>
    <m/>
    <m/>
    <s v="T004720558"/>
    <n v="0"/>
    <m/>
    <s v="     "/>
    <x v="1"/>
    <s v="PG&amp;E"/>
    <m/>
    <m/>
    <m/>
    <s v="D"/>
    <m/>
    <s v="&lt;3 meters of linear travel"/>
    <m/>
    <s v="Contact - Animal - Bird"/>
    <s v="33.b. Animal contact"/>
    <s v="Contact - Bird"/>
    <s v="Contact from object"/>
    <s v="Contact - Animal"/>
    <m/>
    <s v="Contact - Animal"/>
    <s v="Transformer"/>
    <m/>
    <m/>
    <s v="Overhead"/>
    <x v="0"/>
    <s v="Transformer"/>
    <m/>
    <s v="5Tr0808191639"/>
    <s v="     "/>
    <s v="Non-HFTD"/>
    <x v="0"/>
    <m/>
    <m/>
    <n v="37.0837"/>
    <n v="-120.494"/>
    <s v="MERCED"/>
    <s v="EL-NIDO-1102"/>
    <m/>
    <m/>
    <m/>
    <x v="0"/>
    <m/>
    <s v="Agriculture"/>
    <m/>
    <m/>
    <s v="No"/>
    <m/>
    <m/>
    <m/>
    <m/>
    <m/>
    <m/>
    <m/>
    <s v="N"/>
    <s v="N"/>
    <m/>
    <m/>
    <s v="     "/>
    <m/>
    <m/>
    <m/>
    <m/>
    <m/>
    <m/>
    <m/>
    <m/>
    <m/>
    <m/>
    <m/>
    <m/>
    <m/>
    <m/>
    <m/>
    <m/>
    <m/>
    <m/>
    <m/>
  </r>
  <r>
    <s v="20200975"/>
    <s v="     "/>
    <n v="44051"/>
    <s v="8/8"/>
    <x v="1"/>
    <n v="0.85972222222222228"/>
    <s v="32"/>
    <n v="3"/>
    <s v="8"/>
    <x v="4"/>
    <n v="44051"/>
    <n v="0.84791666666666665"/>
    <s v="On August 9, 2020 at 0212 hours, a PG&amp;E Troubleman patrolled the Bogue 1102 12kV Distribution Circuit number 153781102, near 1280 Rickey Drive in Yuba City. He observed secondary connection INSULINK™ sleeve connector arcing, a burned open neutral wire, and a small fire next to the house. Initial analysis indicates PG&amp;E overhead equipment failure caused the ignition. The fire self-extinguished. All the repairs were completed and the line was returned to service on August 9, 2020. This information is preliminary."/>
    <s v="     "/>
    <s v="FAS"/>
    <m/>
    <s v="N"/>
    <x v="0"/>
    <s v="987022"/>
    <m/>
    <m/>
    <s v="T005031499"/>
    <m/>
    <m/>
    <s v="     "/>
    <x v="1"/>
    <s v="PG&amp;E"/>
    <m/>
    <s v="Vegetation"/>
    <m/>
    <s v="D"/>
    <s v="D"/>
    <s v="&lt;3 meters of linear travel"/>
    <s v="approx 4ftX 4ft"/>
    <s v="Equipment - PG&amp;E"/>
    <s v="34.m. Connection device damage or failure"/>
    <s v="Equipment - PG&amp;E"/>
    <s v="All types of equipment / facility failure"/>
    <s v="Splice/Clamp/Connector"/>
    <s v="Splice/Clamp/Connector"/>
    <m/>
    <m/>
    <m/>
    <m/>
    <s v="Overhead"/>
    <x v="1"/>
    <s v="Splice/Clamp/Connector"/>
    <s v="Connector, Neutral"/>
    <s v="Circuit ID: 153781102"/>
    <s v="     "/>
    <s v="Non-HFTD"/>
    <x v="0"/>
    <m/>
    <m/>
    <n v="39.108199999999997"/>
    <n v="-121.622"/>
    <s v="Sutter"/>
    <s v="BOGUE-1102"/>
    <m/>
    <n v="12000"/>
    <s v="N/A"/>
    <x v="0"/>
    <s v="Self Extinguished"/>
    <s v="Urban"/>
    <m/>
    <m/>
    <s v="No"/>
    <m/>
    <m/>
    <m/>
    <m/>
    <m/>
    <m/>
    <m/>
    <s v="N"/>
    <s v="N"/>
    <m/>
    <m/>
    <s v="     "/>
    <m/>
    <m/>
    <m/>
    <m/>
    <m/>
    <m/>
    <m/>
    <m/>
    <m/>
    <m/>
    <m/>
    <m/>
    <m/>
    <m/>
    <m/>
    <m/>
    <m/>
    <m/>
    <m/>
  </r>
  <r>
    <s v="SAP20202442"/>
    <s v="     "/>
    <n v="44051"/>
    <s v="8/8"/>
    <x v="1"/>
    <m/>
    <s v="32"/>
    <n v="3"/>
    <s v="8"/>
    <x v="4"/>
    <n v="44049"/>
    <m/>
    <s v="8930 S Henry / 2 poles n/o Carter Rd in Farmington; wires went down due to tree; started fire"/>
    <s v="     "/>
    <s v="SAP"/>
    <n v="44580"/>
    <s v="Y"/>
    <x v="0"/>
    <s v="979880"/>
    <s v="20-0080266"/>
    <m/>
    <s v="T005029599"/>
    <n v="119567179"/>
    <m/>
    <s v="     "/>
    <x v="0"/>
    <s v="PG&amp;E"/>
    <m/>
    <m/>
    <m/>
    <s v="D"/>
    <m/>
    <s v="Structure-PG&amp;E only"/>
    <m/>
    <s v="Vegetation"/>
    <s v="33.a. Veg. contact"/>
    <s v="Vegetation"/>
    <s v="Veg. contact"/>
    <s v="Veg. contact"/>
    <m/>
    <s v="Veg. contact"/>
    <s v="Conductor - All"/>
    <s v="Line to Line"/>
    <s v="No"/>
    <s v="Overhead"/>
    <x v="0"/>
    <s v="Conductor - All"/>
    <m/>
    <s v="102343553"/>
    <s v="     "/>
    <s v="Non-HFTD"/>
    <x v="0"/>
    <m/>
    <m/>
    <n v="37.899900000000002"/>
    <n v="-120.94499999999999"/>
    <s v="San Joaquin"/>
    <s v="VALLEY-HOME-1703"/>
    <m/>
    <m/>
    <m/>
    <x v="0"/>
    <m/>
    <m/>
    <m/>
    <m/>
    <s v="No"/>
    <m/>
    <m/>
    <m/>
    <m/>
    <m/>
    <m/>
    <m/>
    <s v="N"/>
    <s v="N"/>
    <m/>
    <m/>
    <s v="     "/>
    <m/>
    <m/>
    <m/>
    <m/>
    <m/>
    <m/>
    <m/>
    <m/>
    <m/>
    <m/>
    <m/>
    <m/>
    <m/>
    <m/>
    <m/>
    <m/>
    <m/>
    <m/>
    <m/>
  </r>
  <r>
    <s v="20211220"/>
    <s v="     "/>
    <n v="44416"/>
    <s v="8/8"/>
    <x v="1"/>
    <n v="0.21666666666666667"/>
    <s v="33"/>
    <n v="3"/>
    <s v="8"/>
    <x v="5"/>
    <n v="44416"/>
    <m/>
    <s v="On August 8th, 2021 at 08:08 hours, a PG&amp;E Troubleman was dispatched to the Llagas 2103 21 kV Distribution Circuit near Gilman Rd &amp; Crews Rd, Gilroy in response to wire down. Initial analysis indicates primary conductor failure caused the ignition.  The ensuing fire was 1 - 3 meters  in size and the fire was suppressed by Cal Fire.  PG&amp;E Crew replaced wire on August 9, 2021."/>
    <s v="     "/>
    <s v="FAS"/>
    <m/>
    <s v="N"/>
    <x v="0"/>
    <m/>
    <s v="21-0101639"/>
    <m/>
    <s v="T005362860, T005362851"/>
    <n v="121861000"/>
    <m/>
    <s v="     "/>
    <x v="1"/>
    <s v="PG&amp;E"/>
    <m/>
    <s v="Vegetation"/>
    <s v="Conductor - Primary"/>
    <s v="D"/>
    <s v="D"/>
    <s v="&lt;3 meters of linear travel"/>
    <s v="1 - &lt;3 meters fire size. "/>
    <s v="Equipment - PG&amp;E"/>
    <s v="34.b. Conductor damage or failure"/>
    <s v="Equipment - PG&amp;E"/>
    <s v="All types of equipment / facility failure"/>
    <s v="Conductor failure-all"/>
    <s v="Conductor - Primary"/>
    <m/>
    <m/>
    <s v="Line to Line"/>
    <s v="Y"/>
    <s v="Overhead"/>
    <x v="3"/>
    <s v="Conductor - Primary"/>
    <s v="Conductor - Primary"/>
    <m/>
    <s v="     "/>
    <s v="Non-HFTD"/>
    <x v="0"/>
    <m/>
    <m/>
    <n v="37.021900000000002"/>
    <n v="-121.523"/>
    <s v="Santa Clara"/>
    <s v="LLAGAS-2101"/>
    <m/>
    <n v="21000"/>
    <m/>
    <x v="0"/>
    <s v="Cal Fire"/>
    <s v="Herbaceous"/>
    <s v="Grass fuel model"/>
    <m/>
    <s v="No"/>
    <m/>
    <m/>
    <m/>
    <m/>
    <m/>
    <m/>
    <m/>
    <s v="N"/>
    <s v="N"/>
    <m/>
    <m/>
    <s v="     "/>
    <m/>
    <m/>
    <m/>
    <m/>
    <m/>
    <m/>
    <m/>
    <m/>
    <m/>
    <m/>
    <m/>
    <m/>
    <m/>
    <m/>
    <m/>
    <m/>
    <m/>
    <m/>
    <m/>
  </r>
  <r>
    <s v="20211239"/>
    <s v="     "/>
    <n v="44416"/>
    <s v="8/8"/>
    <x v="1"/>
    <n v="0.21319444444444444"/>
    <s v="33"/>
    <n v="3"/>
    <s v="8"/>
    <x v="5"/>
    <n v="44416"/>
    <m/>
    <s v="[7991 Sunkist Dr, Oakland, CA 94605] - Tracking through insulation. The fire was limited to PG&amp;E assets. This information is preliminary. OIS: TR8221302; FOID: T005362869 (JNI2), T005362859 (KRWF), T005362861 (Cxl), T005362872(Cxl); EC: 121860639; Circuit ID: 012091106, SAP Eqp ID: 101353696; County: Alameda; Division: East Bay"/>
    <s v="     "/>
    <s v="FAS"/>
    <m/>
    <s v="Y"/>
    <x v="0"/>
    <m/>
    <m/>
    <m/>
    <s v="T005362869, T005362859, T005362861, T005362872"/>
    <n v="121861000"/>
    <m/>
    <s v="     "/>
    <x v="0"/>
    <s v="PG&amp;E"/>
    <m/>
    <s v="Other"/>
    <s v="Conductor"/>
    <s v="D"/>
    <s v="D"/>
    <s v="Structure-PG&amp;E only"/>
    <m/>
    <s v="Contamination"/>
    <s v="36.a. Contamination"/>
    <s v="Equipment - PG&amp;E"/>
    <s v="Contamination"/>
    <s v="Tracking"/>
    <m/>
    <m/>
    <m/>
    <m/>
    <s v="Y"/>
    <s v="Overhead"/>
    <x v="3"/>
    <s v="Conductor - Primary"/>
    <s v="Conductor"/>
    <s v="101353696"/>
    <s v="     "/>
    <s v="Non-HFTD"/>
    <x v="0"/>
    <m/>
    <m/>
    <n v="37.7669"/>
    <n v="-122.16"/>
    <s v="Alameda"/>
    <s v="OAKLAND-J-1106"/>
    <m/>
    <n v="12000"/>
    <m/>
    <x v="0"/>
    <s v="Oakland FD"/>
    <s v="Urban"/>
    <m/>
    <m/>
    <s v="No"/>
    <m/>
    <m/>
    <m/>
    <m/>
    <m/>
    <m/>
    <m/>
    <s v="N"/>
    <s v="N"/>
    <m/>
    <m/>
    <s v="     "/>
    <m/>
    <m/>
    <m/>
    <m/>
    <m/>
    <m/>
    <m/>
    <m/>
    <m/>
    <m/>
    <m/>
    <m/>
    <m/>
    <m/>
    <m/>
    <m/>
    <m/>
    <m/>
    <m/>
  </r>
  <r>
    <s v="20211238"/>
    <s v="     "/>
    <n v="44416"/>
    <s v="8/8"/>
    <x v="1"/>
    <n v="0.19027777777777777"/>
    <s v="33"/>
    <n v="3"/>
    <s v="8"/>
    <x v="5"/>
    <n v="44416"/>
    <m/>
    <s v="[5961 Ralston Avenue, Richmond, CA 94805] - Primary crossarm burnt in half due to tracking. The ensuing fire was limited to PG&amp;E assets. This information is preliminary. OIS: 1437056; ILIS: 21-0101640; FOID: T005362863 (EBL6), T005362849; EC: 12860709; Pre-Existing EC: 120891511; Circuit ID: 012501112, SAP ID: 101433339; County: Contra Costa; Division: East Bay"/>
    <s v="     "/>
    <s v="FAS"/>
    <m/>
    <s v="Y"/>
    <x v="0"/>
    <m/>
    <s v="21-0101640"/>
    <m/>
    <s v="T005362863, T005362849"/>
    <n v="121861000"/>
    <m/>
    <s v="     "/>
    <x v="0"/>
    <s v="PG&amp;E"/>
    <m/>
    <s v="Other"/>
    <s v="Crossarm"/>
    <s v="D"/>
    <s v="D"/>
    <s v="Structure-PG&amp;E only"/>
    <m/>
    <s v="Contamination"/>
    <s v="36.a. Contamination"/>
    <s v="Equipment - PG&amp;E"/>
    <s v="Contamination"/>
    <s v="Tracking"/>
    <m/>
    <m/>
    <m/>
    <s v="Force Out"/>
    <s v="Y"/>
    <s v="Overhead"/>
    <x v="3"/>
    <s v="Crossarm"/>
    <s v="Crossarm"/>
    <s v="101433339"/>
    <s v="     "/>
    <s v="Non-HFTD"/>
    <x v="0"/>
    <m/>
    <m/>
    <n v="37.948300000000003"/>
    <n v="-122.321"/>
    <s v="Contra Costa"/>
    <s v="EL-CERRITO-G-1112"/>
    <m/>
    <n v="12000"/>
    <m/>
    <x v="0"/>
    <s v="Richmond FD"/>
    <s v="Urban"/>
    <m/>
    <m/>
    <s v="No"/>
    <m/>
    <m/>
    <m/>
    <m/>
    <m/>
    <m/>
    <m/>
    <s v="N"/>
    <s v="N"/>
    <m/>
    <m/>
    <s v="     "/>
    <m/>
    <m/>
    <m/>
    <m/>
    <m/>
    <m/>
    <m/>
    <m/>
    <m/>
    <m/>
    <m/>
    <m/>
    <m/>
    <m/>
    <m/>
    <m/>
    <m/>
    <m/>
    <m/>
  </r>
  <r>
    <s v="20211218"/>
    <s v="     "/>
    <n v="44416"/>
    <s v="8/8"/>
    <x v="1"/>
    <n v="0.31111111111111112"/>
    <s v="33"/>
    <n v="3"/>
    <s v="8"/>
    <x v="5"/>
    <n v="44416"/>
    <m/>
    <s v="[921 Idlewild Circle, El Sobrante] - Pole fire just above transformer at dead center of the crossarm. Looks like this could also be attributable to tracking. The troubleman field remarks say transformer on fire but the photos don't show any burn marks on the transformer. The ensuing fire was less than one meter in size. Fire supressed by the troubleman. This information is preliminary. OIS: 1437130; EC: 121860823; PM: 35279591; Circuit ID: 014341105, SAP Eqp ID: 101425320; Division: East Bay; County: Contra Costa"/>
    <s v="     "/>
    <s v="FAS"/>
    <m/>
    <s v="N"/>
    <x v="0"/>
    <m/>
    <s v="21-0101661"/>
    <m/>
    <s v="T005362934"/>
    <n v="121861000"/>
    <m/>
    <s v="     "/>
    <x v="0"/>
    <s v="PG&amp;E"/>
    <m/>
    <s v="Other"/>
    <s v="Crossarm"/>
    <s v="D"/>
    <s v="D"/>
    <s v="&lt;3 meters of linear travel"/>
    <m/>
    <s v="Contamination"/>
    <s v="36.a. Contamination"/>
    <s v="Equipment - PG&amp;E"/>
    <s v="Contamination"/>
    <s v="Tracking"/>
    <m/>
    <m/>
    <m/>
    <s v="Force Out"/>
    <s v="N"/>
    <s v="Overhead"/>
    <x v="3"/>
    <s v="Transformer"/>
    <s v="Crossarm"/>
    <s v="101425320"/>
    <s v="     "/>
    <s v="Non-HFTD"/>
    <x v="0"/>
    <m/>
    <m/>
    <n v="37.984900000000003"/>
    <n v="-122.29900000000001"/>
    <s v="Contra Costa"/>
    <s v="VALLEY-VIEW-1105"/>
    <m/>
    <n v="12000"/>
    <m/>
    <x v="0"/>
    <s v="Employee"/>
    <s v="Urban"/>
    <m/>
    <m/>
    <s v="No"/>
    <m/>
    <m/>
    <m/>
    <m/>
    <m/>
    <m/>
    <m/>
    <s v="N"/>
    <s v="N"/>
    <m/>
    <m/>
    <s v="     "/>
    <m/>
    <m/>
    <m/>
    <m/>
    <m/>
    <m/>
    <m/>
    <m/>
    <m/>
    <m/>
    <m/>
    <m/>
    <m/>
    <m/>
    <m/>
    <m/>
    <m/>
    <m/>
    <m/>
  </r>
  <r>
    <s v="20211216"/>
    <s v="     "/>
    <n v="44416"/>
    <s v="8/8"/>
    <x v="1"/>
    <n v="0.26805555555555555"/>
    <s v="33"/>
    <n v="3"/>
    <s v="8"/>
    <x v="5"/>
    <m/>
    <m/>
    <s v="Initial EIR: EI210808A - Richmond - Property Damage - Summary: On August 8, 2021, at 04:03 hours, a pole fire occurred near the intersection of Barrett Ave. and Key Blvd. in Richmond, Contra Costa County. The pole contained two circuits - a 12 kV over-build circuit and a 4 kV under-build circuit. The ignition severed the pole between the two circuits, causing the 12 kV circuit to fall into and contact the 4 kV circuit. The sudden increase in voltage to the 4 kV circuit caused an overload event and outage, resulting in damage to several customers' smart meters and potentially causing other property damage. The Richmond Fire Department extinguished the pole fire. Approximately 4,400 customers were impacted by the outage and service was restored to all impacted customers on August 9, 2021 at a 04:33 hours. PG&amp;E is not aware of any injuries, fatalities, or media coverage related to this incident. PG&amp;E is reporting this incident due to the likelihood that property damage related to this event will exceed the $50,000 threshold. This information is preliminary. Pole fire, possibly due to tracking based on photos and the weather column in the fas tag being marked as &quot;rain&quot;. Photos who the fire occurred at or below the primary crossarm. The ensuing fire was limited to PG&amp;E assets. This information is preliminary."/>
    <s v="     "/>
    <s v="FAS"/>
    <m/>
    <s v="N"/>
    <x v="0"/>
    <m/>
    <s v="21-0101645"/>
    <m/>
    <s v="T005362882, T005362891, T005362892, T005362963, T005363056"/>
    <m/>
    <s v="EI210808A "/>
    <s v="     "/>
    <x v="0"/>
    <s v="PG&amp;E"/>
    <m/>
    <s v="Other"/>
    <s v="Pole"/>
    <s v="D"/>
    <m/>
    <s v="Structure-PG&amp;E only"/>
    <m/>
    <s v="Contamination"/>
    <s v="36.a. Contamination"/>
    <s v="Equipment - PG&amp;E"/>
    <s v="Contamination"/>
    <s v="Tracking"/>
    <m/>
    <m/>
    <m/>
    <s v="Force Out"/>
    <m/>
    <s v="Overhead"/>
    <x v="3"/>
    <s v="Pole"/>
    <s v="Pole"/>
    <m/>
    <s v="     "/>
    <s v="Non-HFTD"/>
    <x v="0"/>
    <m/>
    <m/>
    <n v="37.935899999999997"/>
    <n v="-122.32299999999999"/>
    <s v="Contra Costa"/>
    <s v="EL-CERRITO-G-1111"/>
    <m/>
    <n v="12000"/>
    <m/>
    <x v="0"/>
    <s v="Richmond FD"/>
    <s v="Urban"/>
    <m/>
    <m/>
    <s v="No"/>
    <m/>
    <m/>
    <m/>
    <m/>
    <m/>
    <m/>
    <m/>
    <s v="N"/>
    <s v="N"/>
    <m/>
    <m/>
    <s v="     "/>
    <m/>
    <m/>
    <m/>
    <m/>
    <m/>
    <m/>
    <m/>
    <m/>
    <m/>
    <m/>
    <m/>
    <m/>
    <m/>
    <m/>
    <m/>
    <m/>
    <m/>
    <m/>
    <m/>
  </r>
  <r>
    <s v="20211234"/>
    <s v="     "/>
    <n v="44416"/>
    <s v="8/8"/>
    <x v="1"/>
    <n v="5.6944444444444443E-2"/>
    <s v="33"/>
    <n v="3"/>
    <s v="8"/>
    <x v="5"/>
    <n v="44416"/>
    <m/>
    <s v="[5034 Esmond Ave (1PS), Richmond] -Tracking at primary single phase 2 way dead-end crossarm resulted in an ignition. The ensuing fire was limited to PG&amp;E assets. This information is preliminary. OIS: 1437017, 1437013; ILIS: 21-0101627; FOID: T005362826 (EBL6); EC: 121860549; PM: 31549034; Circuit ID: 012330401, SAP Eqp ID: 101432479; County: Contra Costa; Division: East Bay"/>
    <s v="     "/>
    <s v="FAS"/>
    <m/>
    <s v="Y"/>
    <x v="0"/>
    <m/>
    <s v="21-0101627"/>
    <m/>
    <s v="T005362826"/>
    <n v="121861000"/>
    <m/>
    <s v="     "/>
    <x v="0"/>
    <s v="PG&amp;E"/>
    <m/>
    <s v="Other"/>
    <s v="Crossarm"/>
    <s v="D"/>
    <s v="D"/>
    <s v="Structure-PG&amp;E only"/>
    <m/>
    <s v="Contamination"/>
    <s v="36.a. Contamination"/>
    <s v="Equipment - PG&amp;E"/>
    <s v="Contamination"/>
    <s v="Tracking"/>
    <m/>
    <m/>
    <m/>
    <s v="Force Out"/>
    <s v="Y"/>
    <s v="Overhead"/>
    <x v="3"/>
    <s v="Crossarm"/>
    <s v="Crossarm"/>
    <s v="101432479"/>
    <s v="     "/>
    <s v="Non-HFTD"/>
    <x v="0"/>
    <m/>
    <m/>
    <n v="37.946199999999997"/>
    <n v="-122.327"/>
    <s v="Contra Costa"/>
    <s v="MIRA-VISTA-0401"/>
    <m/>
    <n v="4000"/>
    <m/>
    <x v="0"/>
    <s v="Richmond FD"/>
    <s v="Urban"/>
    <m/>
    <m/>
    <s v="No"/>
    <m/>
    <m/>
    <m/>
    <m/>
    <m/>
    <m/>
    <m/>
    <s v="N"/>
    <s v="N"/>
    <m/>
    <m/>
    <s v="     "/>
    <m/>
    <m/>
    <m/>
    <m/>
    <m/>
    <m/>
    <m/>
    <m/>
    <m/>
    <m/>
    <m/>
    <m/>
    <m/>
    <m/>
    <m/>
    <m/>
    <m/>
    <m/>
    <m/>
  </r>
  <r>
    <s v="20211233"/>
    <s v="     "/>
    <n v="44416"/>
    <s v="8/8"/>
    <x v="1"/>
    <n v="5.1388888888888887E-2"/>
    <s v="33"/>
    <n v="3"/>
    <s v="8"/>
    <x v="5"/>
    <n v="44416"/>
    <m/>
    <s v="[6049 Monterey Ave, Richmond] - Tracking at the primary crossarm resulted in an ignition. The ensuing fire was limited to PG&amp;E assets. This information is preliminary. OIS: 1437010; ILIS: 21-0101632; FOID: T005362825 (ALMK), T005362824; EC: 121860534, PM: 44936972; Pre-Existing EC: 121683734, 119005660; Circuit ID: 012501112, SAP ID: 101427880, 101428865; County: Contra Costa; Division: East Bay"/>
    <s v="     "/>
    <s v="FAS"/>
    <m/>
    <s v="Y"/>
    <x v="0"/>
    <m/>
    <s v="21-0101632"/>
    <m/>
    <s v="T005362825, T005362824"/>
    <n v="121861000"/>
    <m/>
    <s v="     "/>
    <x v="0"/>
    <s v="PG&amp;E"/>
    <m/>
    <s v="Other"/>
    <s v="Crossarm"/>
    <s v="D"/>
    <s v="D"/>
    <s v="Structure-PG&amp;E only"/>
    <m/>
    <s v="Contamination"/>
    <s v="36.a. Contamination"/>
    <s v="Equipment - PG&amp;E"/>
    <s v="Contamination"/>
    <s v="Tracking"/>
    <m/>
    <m/>
    <m/>
    <s v="Line to Line"/>
    <s v="Y"/>
    <s v="Overhead"/>
    <x v="3"/>
    <s v="Crossarm"/>
    <s v="Crossarm, Line Recloser"/>
    <m/>
    <s v="     "/>
    <s v="Non-HFTD"/>
    <x v="0"/>
    <m/>
    <m/>
    <n v="37.947600000000001"/>
    <n v="-122.318"/>
    <s v="Contra Costa"/>
    <s v="EL-CERRITO-G-1112"/>
    <m/>
    <n v="12000"/>
    <m/>
    <x v="0"/>
    <s v="Richmond FD"/>
    <s v="Urban"/>
    <m/>
    <m/>
    <s v="No"/>
    <m/>
    <m/>
    <m/>
    <m/>
    <m/>
    <m/>
    <m/>
    <s v="N"/>
    <s v="N"/>
    <m/>
    <m/>
    <s v="     "/>
    <m/>
    <m/>
    <m/>
    <m/>
    <m/>
    <m/>
    <m/>
    <m/>
    <m/>
    <m/>
    <m/>
    <m/>
    <m/>
    <m/>
    <m/>
    <m/>
    <m/>
    <m/>
    <m/>
  </r>
  <r>
    <s v="20211232"/>
    <s v="     "/>
    <n v="44416"/>
    <s v="8/8"/>
    <x v="1"/>
    <n v="2.9861111111111113E-2"/>
    <s v="33"/>
    <n v="3"/>
    <s v="8"/>
    <x v="5"/>
    <n v="44416"/>
    <m/>
    <s v="[2631 Bissell Ave, Richmond] - Tracking at the primary crossarm resulted in a wires down incident. The ensuing fire was limited to PG&amp;E assets. This information is preliminary. OIS: 1437005, 1437011; FOID: T005362819 (ALMK); ILIS: 21-0101626; EC: 121860547; PM: 31549035; Pre-Existing EC: 121707371; Circuit ID: 012501101, SAP Eqp ID: 101454847, 101439721, 101439722; Circuit ID: 012501101"/>
    <s v="     "/>
    <s v="FAS"/>
    <m/>
    <s v="Y"/>
    <x v="0"/>
    <m/>
    <s v="21-0101626"/>
    <m/>
    <s v="T005362819"/>
    <n v="121861000"/>
    <m/>
    <s v="     "/>
    <x v="0"/>
    <s v="PG&amp;E"/>
    <m/>
    <s v="Other"/>
    <s v="Crossarm"/>
    <s v="D"/>
    <s v="D"/>
    <s v="Structure-PG&amp;E only"/>
    <m/>
    <s v="Contamination"/>
    <s v="36.a. Contamination"/>
    <s v="Equipment - PG&amp;E"/>
    <s v="Contamination"/>
    <s v="Tracking"/>
    <m/>
    <m/>
    <m/>
    <s v="Line to Ground"/>
    <s v="Y"/>
    <s v="Overhead"/>
    <x v="3"/>
    <s v="Crossarm"/>
    <s v="Crossarm, Conductor, Fuse"/>
    <m/>
    <s v="     "/>
    <s v="Non-HFTD"/>
    <x v="0"/>
    <m/>
    <m/>
    <n v="37.933700000000002"/>
    <n v="-122.343"/>
    <s v="Contra Costa"/>
    <s v="EL-CERRITO-G-1101"/>
    <m/>
    <n v="12000"/>
    <m/>
    <x v="0"/>
    <s v="Richmond FD"/>
    <s v="Urban"/>
    <m/>
    <m/>
    <s v="No"/>
    <m/>
    <m/>
    <m/>
    <m/>
    <m/>
    <m/>
    <m/>
    <s v="N"/>
    <s v="N"/>
    <m/>
    <m/>
    <s v="     "/>
    <m/>
    <m/>
    <m/>
    <m/>
    <m/>
    <m/>
    <m/>
    <m/>
    <m/>
    <m/>
    <m/>
    <m/>
    <m/>
    <m/>
    <m/>
    <m/>
    <m/>
    <m/>
    <m/>
  </r>
  <r>
    <s v="20211236"/>
    <s v="     "/>
    <n v="44416"/>
    <s v="8/8"/>
    <x v="1"/>
    <n v="0.15486111111111112"/>
    <s v="33"/>
    <n v="3"/>
    <s v="8"/>
    <x v="5"/>
    <n v="44416"/>
    <m/>
    <s v="[1161 Joel Ct, Richmond, CA 94805] - Burnt primary crossarm single phase dead-end with wire down. The ignition is likely due to tracking. The ensuing fire was limited to PG&amp;E assets. This information is preliminary. OIS: 1437025; ILIS: 21-0101634; FOID: T005362840 (EBL6); EC: 121860700; PM: 31549037; Circuit ID: 012501106, SAP Eqp ID: 101432415, 101432416; County: Contra Costa; Division: East Bay"/>
    <s v="     "/>
    <s v="FAS"/>
    <m/>
    <s v="Y"/>
    <x v="0"/>
    <m/>
    <s v="21-0101634"/>
    <m/>
    <s v="T005362840"/>
    <n v="121861000"/>
    <m/>
    <s v="     "/>
    <x v="0"/>
    <s v="PG&amp;E"/>
    <m/>
    <s v="Other"/>
    <s v="Crossarm"/>
    <s v="D"/>
    <s v="D"/>
    <s v="Structure-PG&amp;E only"/>
    <m/>
    <s v="Contamination"/>
    <s v="36.a. Contamination"/>
    <s v="Equipment - PG&amp;E"/>
    <s v="Contamination"/>
    <s v="Tracking"/>
    <m/>
    <m/>
    <m/>
    <s v="Line to Ground"/>
    <s v="Y"/>
    <s v="Overhead"/>
    <x v="3"/>
    <s v="Crossarm"/>
    <s v="Fuse, Jumper, insulator, Crossarm, Conductor"/>
    <m/>
    <s v="     "/>
    <s v="Non-HFTD"/>
    <x v="0"/>
    <m/>
    <m/>
    <n v="37.950499999999998"/>
    <n v="-122.328"/>
    <s v="Contra Costa"/>
    <s v="EL-CERRITO-G-1106"/>
    <m/>
    <n v="12000"/>
    <m/>
    <x v="0"/>
    <s v="Richmond FD"/>
    <s v="Urban"/>
    <m/>
    <m/>
    <s v="No"/>
    <m/>
    <m/>
    <m/>
    <m/>
    <m/>
    <m/>
    <m/>
    <s v="N"/>
    <s v="N"/>
    <m/>
    <m/>
    <s v="     "/>
    <m/>
    <m/>
    <m/>
    <m/>
    <m/>
    <m/>
    <m/>
    <m/>
    <m/>
    <m/>
    <m/>
    <m/>
    <m/>
    <m/>
    <m/>
    <m/>
    <m/>
    <m/>
    <m/>
  </r>
  <r>
    <s v="20211237"/>
    <s v="     "/>
    <n v="44416"/>
    <s v="8/8"/>
    <x v="1"/>
    <n v="0.15277777777777779"/>
    <s v="33"/>
    <n v="3"/>
    <s v="8"/>
    <x v="5"/>
    <n v="44416"/>
    <m/>
    <s v="[3501 Florida Ave, Richmond] - Pole fire just below the primary crossarm caused by tracking. The ensuing fire was limited to PG&amp;E assets. This information is preliminary. OIS: TR8221181, 1437062, 1437068, 1437072, 1437070; FOID: T005362896, T005362874 (EBL6), T005362873, T005362871 (ACBS), T005362852 (EBL6), T005362850, T005362839 (ALMK); ILIS: 21-0101641; EC: 121860688; PM: 35279591; Circuit ID: 012520402; SAP Eqp ID: 101439913; Division: East Bay; County: Contra Costa"/>
    <s v="     "/>
    <s v="FAS"/>
    <m/>
    <s v="Y"/>
    <x v="0"/>
    <m/>
    <s v="21-0101641"/>
    <m/>
    <s v="T005362896, T005362874, T005362873, T005362871, T005362852, T005362850, T005362839"/>
    <n v="121861000"/>
    <m/>
    <s v="     "/>
    <x v="0"/>
    <s v="PG&amp;E"/>
    <m/>
    <s v="Other"/>
    <s v="Pole"/>
    <s v="D"/>
    <s v="D"/>
    <s v="Structure-PG&amp;E only"/>
    <m/>
    <s v="Contamination"/>
    <s v="36.a. Contamination"/>
    <s v="Equipment - PG&amp;E"/>
    <s v="Contamination"/>
    <s v="Tracking"/>
    <m/>
    <m/>
    <m/>
    <s v="Line to Ground"/>
    <s v="Y"/>
    <s v="Overhead"/>
    <x v="3"/>
    <s v="Pole"/>
    <s v="Pole"/>
    <s v="101439913"/>
    <s v="     "/>
    <s v="Non-HFTD"/>
    <x v="0"/>
    <m/>
    <m/>
    <n v="37.929499999999997"/>
    <n v="-122.336"/>
    <s v="Contra Costa"/>
    <s v="RICHMOND-Q-0402"/>
    <m/>
    <n v="4000"/>
    <m/>
    <x v="0"/>
    <s v="Richmond FD"/>
    <s v="Urban"/>
    <m/>
    <m/>
    <s v="No"/>
    <m/>
    <m/>
    <m/>
    <m/>
    <m/>
    <m/>
    <m/>
    <s v="N"/>
    <s v="N"/>
    <m/>
    <m/>
    <s v="     "/>
    <m/>
    <m/>
    <m/>
    <m/>
    <m/>
    <m/>
    <m/>
    <m/>
    <m/>
    <m/>
    <m/>
    <m/>
    <m/>
    <m/>
    <m/>
    <m/>
    <m/>
    <m/>
    <m/>
  </r>
  <r>
    <s v="20211235"/>
    <s v="     "/>
    <n v="44416"/>
    <s v="8/8"/>
    <x v="1"/>
    <n v="0.14722222222222223"/>
    <s v="33"/>
    <n v="3"/>
    <s v="8"/>
    <x v="5"/>
    <n v="44416"/>
    <m/>
    <s v="[4124 Potrero Ave, Richmond] - Pole burnt all the way through below switch. The ignition is likely due to tracking. The ensuing fire was limited to PG&amp;E assets. This information is preliminary. SAP Eqp ID: 101438533"/>
    <s v="     "/>
    <s v="FAS"/>
    <m/>
    <s v="Y"/>
    <x v="0"/>
    <m/>
    <s v="21-0101637"/>
    <m/>
    <s v="T005362837, T005363271"/>
    <n v="121861000"/>
    <m/>
    <s v="     "/>
    <x v="0"/>
    <s v="PG&amp;E"/>
    <m/>
    <s v="Other"/>
    <s v="Pole"/>
    <s v="D"/>
    <s v="D"/>
    <s v="Structure-PG&amp;E only"/>
    <m/>
    <s v="Contamination"/>
    <s v="36.a. Contamination"/>
    <s v="Equipment - PG&amp;E"/>
    <s v="Contamination"/>
    <s v="Tracking"/>
    <m/>
    <m/>
    <m/>
    <s v="Line to Ground"/>
    <s v="Y"/>
    <s v="Overhead"/>
    <x v="3"/>
    <s v="Switch"/>
    <s v="Switch, Pole"/>
    <s v="101438533"/>
    <s v="     "/>
    <s v="Non-HFTD"/>
    <x v="0"/>
    <m/>
    <m/>
    <n v="37.921300000000002"/>
    <n v="-122.33"/>
    <s v="Contra Costa"/>
    <s v="EL-CERRITO-G-1111"/>
    <m/>
    <n v="12000"/>
    <m/>
    <x v="0"/>
    <s v="Richmond FD"/>
    <s v="Urban"/>
    <m/>
    <m/>
    <s v="No"/>
    <m/>
    <m/>
    <m/>
    <m/>
    <m/>
    <m/>
    <m/>
    <s v="N"/>
    <s v="N"/>
    <m/>
    <m/>
    <s v="     "/>
    <m/>
    <m/>
    <m/>
    <m/>
    <m/>
    <m/>
    <m/>
    <m/>
    <m/>
    <m/>
    <m/>
    <m/>
    <m/>
    <m/>
    <m/>
    <m/>
    <m/>
    <m/>
    <m/>
  </r>
  <r>
    <s v="20140128"/>
    <s v="     "/>
    <n v="41860"/>
    <s v="8/9"/>
    <x v="1"/>
    <n v="0.65"/>
    <s v="32"/>
    <n v="3"/>
    <s v="8"/>
    <x v="7"/>
    <n v="41860"/>
    <n v="0.65"/>
    <m/>
    <s v="     "/>
    <m/>
    <m/>
    <s v="N"/>
    <x v="0"/>
    <s v="1063653"/>
    <s v="14-0050097"/>
    <m/>
    <m/>
    <m/>
    <m/>
    <s v="     "/>
    <x v="1"/>
    <s v="PG&amp;E"/>
    <m/>
    <s v="Vegetation"/>
    <m/>
    <s v="D"/>
    <m/>
    <s v="&lt;0.25"/>
    <s v="Square Feet: ; Acreage: 0.17"/>
    <s v="Vegetation"/>
    <s v="33.a. Veg. contact"/>
    <s v="Vegetation"/>
    <s v="All types of equipment / facility failure"/>
    <s v="Contact - Vegetation"/>
    <m/>
    <s v="Contact - Vegetation"/>
    <s v="Conductor"/>
    <s v="Line to Ground"/>
    <s v=" "/>
    <s v="Overhead"/>
    <x v="3"/>
    <s v="Conductor"/>
    <m/>
    <s v="MTR#1005057583"/>
    <s v="     "/>
    <s v="Non-HFTD"/>
    <x v="0"/>
    <n v="430"/>
    <m/>
    <n v="36.685200000000002"/>
    <n v="-119.045"/>
    <s v="Fresno"/>
    <s v="DUNLAP-1102"/>
    <s v="254061102"/>
    <n v="12000"/>
    <s v="DUNLAP 11027060"/>
    <x v="1"/>
    <s v="Cal Fire Dept"/>
    <s v="Hardwood Forest"/>
    <m/>
    <m/>
    <s v="No"/>
    <m/>
    <m/>
    <m/>
    <m/>
    <m/>
    <m/>
    <m/>
    <s v="N"/>
    <s v="N"/>
    <m/>
    <m/>
    <s v="     "/>
    <s v="36.68517700"/>
    <s v="-119.04496000"/>
    <s v="Aug 11 2014 12:00AM"/>
    <s v="TrunkFail"/>
    <s v="WILLOW UPROOTED REVEALING ROOT ROT. TREE WAS MOSTLY GREEN WITH SOME DECAY IN THE BRANCHES. IT FELL PARALLEL TO THE LINES WITH THE TOP OF IT HITTING THE PRIMARIES. CONFIRM LINE TO GROUND"/>
    <s v="WILL"/>
    <s v="65"/>
    <s v="40"/>
    <s v="32"/>
    <s v="Slight"/>
    <s v="Moderate"/>
    <s v="N"/>
    <s v="1"/>
    <m/>
    <s v="Creek"/>
    <s v="A"/>
    <s v="CrossArm"/>
    <s v="BareWire"/>
    <s v="3"/>
  </r>
  <r>
    <s v="MIA20147493"/>
    <s v="     "/>
    <n v="41860"/>
    <s v="8/9"/>
    <x v="1"/>
    <n v="0.21159722222222221"/>
    <s v="32"/>
    <n v="3"/>
    <s v="8"/>
    <x v="7"/>
    <n v="41860"/>
    <n v="0.21111111111111111"/>
    <s v="YCC3 - Pole fire; PG&amp;E attributable, cause unknown"/>
    <s v="     "/>
    <s v="FAS"/>
    <n v="44264"/>
    <s v="Y"/>
    <x v="0"/>
    <s v="1063432"/>
    <s v="14-0050056"/>
    <m/>
    <s v="T003173957"/>
    <m/>
    <m/>
    <s v="     "/>
    <x v="0"/>
    <s v="PG&amp;E"/>
    <m/>
    <m/>
    <m/>
    <s v="D"/>
    <m/>
    <s v="Unknown"/>
    <m/>
    <s v="Equipment - PG&amp;E"/>
    <s v="34.o. Other"/>
    <s v="Equipment - PG&amp;E"/>
    <s v="All types of equipment / facility failure"/>
    <s v="Other"/>
    <s v="Recloser"/>
    <m/>
    <m/>
    <s v="Line to Line"/>
    <s v="No"/>
    <s v="Overhead"/>
    <x v="0"/>
    <m/>
    <m/>
    <s v="9360"/>
    <s v="     "/>
    <s v="Non-HFTD"/>
    <x v="0"/>
    <m/>
    <m/>
    <n v="36.996200000000002"/>
    <n v="-120.07599999999999"/>
    <s v="Madera"/>
    <s v="STOREY-1104"/>
    <s v="254611104"/>
    <n v="11000"/>
    <s v="STOREY 1104CB"/>
    <x v="0"/>
    <m/>
    <s v="Rural"/>
    <m/>
    <m/>
    <s v="No"/>
    <m/>
    <m/>
    <m/>
    <m/>
    <m/>
    <m/>
    <m/>
    <s v="N"/>
    <s v="N"/>
    <m/>
    <m/>
    <s v="     "/>
    <m/>
    <m/>
    <m/>
    <m/>
    <m/>
    <m/>
    <m/>
    <m/>
    <m/>
    <m/>
    <m/>
    <m/>
    <m/>
    <m/>
    <m/>
    <m/>
    <m/>
    <m/>
    <m/>
  </r>
  <r>
    <s v="20140127"/>
    <s v="     "/>
    <n v="41860"/>
    <s v="8/9"/>
    <x v="1"/>
    <n v="0.12013888888888889"/>
    <s v="32"/>
    <n v="3"/>
    <s v="8"/>
    <x v="7"/>
    <n v="41860"/>
    <n v="0.12013888888888889"/>
    <s v="Found wire down @ 30501, FD onsite. Fire in ditch. Oncall/DO notified. Crew to repair."/>
    <s v="     "/>
    <m/>
    <m/>
    <s v="N"/>
    <x v="0"/>
    <s v="1063430"/>
    <s v="14-0050054"/>
    <m/>
    <m/>
    <m/>
    <m/>
    <s v="     "/>
    <x v="1"/>
    <s v="PG&amp;E"/>
    <m/>
    <s v="Vegetation"/>
    <m/>
    <s v="D"/>
    <m/>
    <s v="&lt;0.25"/>
    <s v="Square Feet: ; Acreage: 0.09"/>
    <s v="Vegetation"/>
    <s v="33.a. Veg. contact"/>
    <s v="Vegetation"/>
    <s v="All types of equipment / facility failure"/>
    <s v="Contact - Vegetation"/>
    <m/>
    <s v="Contact - Vegetation"/>
    <s v="Conductor"/>
    <s v="Multi-Fault"/>
    <s v=" "/>
    <s v="Overhead"/>
    <x v="3"/>
    <s v="Conductor"/>
    <m/>
    <s v="2 SPANS SOURCE SIDE OF 30501 SHORLINE HWY, FALLON"/>
    <s v="     "/>
    <s v="Non-HFTD"/>
    <x v="0"/>
    <n v="180"/>
    <m/>
    <n v="38.301099999999998"/>
    <n v="-122.896"/>
    <s v="Marin"/>
    <s v="COTATI-1103"/>
    <s v="42271103"/>
    <n v="12000"/>
    <s v="COTATI 1103CB"/>
    <x v="0"/>
    <m/>
    <s v="Urban"/>
    <m/>
    <m/>
    <s v="No"/>
    <m/>
    <m/>
    <m/>
    <m/>
    <m/>
    <m/>
    <m/>
    <s v="N"/>
    <s v="N"/>
    <m/>
    <m/>
    <s v="     "/>
    <s v="38.30110000"/>
    <s v="-122.89633000"/>
    <s v="Aug 11 2014 12:00AM"/>
    <s v="BranchFail"/>
    <s v="A green Eucalyptus limb failed from the lower canopy and fell through the 12kv conductors. Started a fire 20 feet by 200 feet. Approximately  200 feet of wire fence and 15 wooden fence post were burned. Moderate amount of rot detected inside limb."/>
    <s v="EUCA"/>
    <s v="125"/>
    <s v="99"/>
    <s v="30"/>
    <s v="None"/>
    <s v="None"/>
    <s v="N"/>
    <s v="1"/>
    <m/>
    <s v="Plain"/>
    <s v="D"/>
    <s v="CrossArm"/>
    <s v="BareWire"/>
    <s v="3"/>
  </r>
  <r>
    <s v="MIA20154108"/>
    <s v="     "/>
    <n v="42225"/>
    <s v="8/9"/>
    <x v="1"/>
    <n v="0.27696759259259257"/>
    <s v="33"/>
    <n v="3"/>
    <s v="8"/>
    <x v="2"/>
    <n v="42225"/>
    <n v="0.27638888888888891"/>
    <s v="cap bank failed"/>
    <s v="     "/>
    <s v="FAS"/>
    <n v="44266"/>
    <s v="Y"/>
    <x v="0"/>
    <m/>
    <m/>
    <m/>
    <s v="T003460927"/>
    <m/>
    <m/>
    <s v="     "/>
    <x v="0"/>
    <s v="PG&amp;E"/>
    <m/>
    <m/>
    <m/>
    <s v="D"/>
    <m/>
    <s v="Structure-PG&amp;E only"/>
    <m/>
    <s v="Equipment - PG&amp;E"/>
    <s v="34.a. Capacitor bank damage or failure"/>
    <s v="Equipment - PG&amp;E"/>
    <s v="All types of equipment / facility failure"/>
    <s v="Capacitor bank failure"/>
    <s v="Transformer"/>
    <m/>
    <m/>
    <m/>
    <s v="Yes"/>
    <s v="Overhead"/>
    <x v="0"/>
    <m/>
    <m/>
    <s v="Capacitor Bank C-511"/>
    <s v="     "/>
    <s v="Non-HFTD"/>
    <x v="0"/>
    <m/>
    <m/>
    <m/>
    <m/>
    <m/>
    <s v="BURNEY-1101"/>
    <s v="103311101"/>
    <n v="11000"/>
    <m/>
    <x v="0"/>
    <s v="Yuba City Fire dept"/>
    <m/>
    <m/>
    <m/>
    <s v="No"/>
    <m/>
    <m/>
    <m/>
    <m/>
    <m/>
    <m/>
    <m/>
    <s v="N"/>
    <s v="N"/>
    <m/>
    <m/>
    <s v="     "/>
    <m/>
    <m/>
    <m/>
    <m/>
    <m/>
    <m/>
    <m/>
    <m/>
    <m/>
    <m/>
    <m/>
    <m/>
    <m/>
    <m/>
    <m/>
    <m/>
    <m/>
    <m/>
    <m/>
  </r>
  <r>
    <s v="MIA20167140"/>
    <s v="     "/>
    <n v="42591"/>
    <s v="8/9"/>
    <x v="1"/>
    <n v="0.6106597222222222"/>
    <s v="33"/>
    <n v="3"/>
    <s v="8"/>
    <x v="6"/>
    <n v="42591"/>
    <n v="0.61041666666666672"/>
    <s v="FAS and OIS. Third party cut tree limb, which hit OH conductor causing arc and grass fire. Sunnyvale FD extinguished, under .25 acres. "/>
    <s v="     "/>
    <s v="FAS"/>
    <m/>
    <s v="Y"/>
    <x v="0"/>
    <s v="1523820"/>
    <s v="N/A"/>
    <m/>
    <s v="T003748536"/>
    <m/>
    <m/>
    <s v="     "/>
    <x v="1"/>
    <s v="PG&amp;E"/>
    <m/>
    <m/>
    <m/>
    <s v="D"/>
    <m/>
    <s v="&lt;0.25"/>
    <m/>
    <s v="Contact - 3rd Party"/>
    <s v="33.e. Other contact from object"/>
    <s v="Contact - 3rd Party"/>
    <s v="Contact from object"/>
    <s v="Contact - Other"/>
    <m/>
    <s v="Contact - Other"/>
    <s v="Conductor"/>
    <m/>
    <s v="No"/>
    <s v="Overhead"/>
    <x v="0"/>
    <m/>
    <m/>
    <s v="83671106"/>
    <s v="     "/>
    <s v="Non-HFTD"/>
    <x v="0"/>
    <m/>
    <m/>
    <n v="37.339799999999997"/>
    <n v="-122.011"/>
    <s v="Santa Clara"/>
    <s v="WOLFE-1106"/>
    <s v="83671106"/>
    <n v="11000"/>
    <m/>
    <x v="0"/>
    <s v="Sunnyvale FD"/>
    <s v="Urban"/>
    <m/>
    <m/>
    <s v="No"/>
    <m/>
    <m/>
    <m/>
    <m/>
    <m/>
    <m/>
    <m/>
    <s v="N"/>
    <s v="N"/>
    <m/>
    <m/>
    <s v="     "/>
    <m/>
    <m/>
    <m/>
    <m/>
    <m/>
    <m/>
    <m/>
    <m/>
    <m/>
    <m/>
    <m/>
    <m/>
    <m/>
    <m/>
    <m/>
    <m/>
    <m/>
    <m/>
    <m/>
  </r>
  <r>
    <s v="20160225"/>
    <s v="     "/>
    <n v="42591"/>
    <s v="8/9"/>
    <x v="1"/>
    <n v="0.58750000000000002"/>
    <s v="33"/>
    <n v="3"/>
    <s v="8"/>
    <x v="6"/>
    <n v="42591"/>
    <m/>
    <s v="3rd party cut limb iro 1663 kintyre way caused sec arc &amp; grass fire @ 2 backyard"/>
    <s v="     "/>
    <m/>
    <m/>
    <s v="N"/>
    <x v="0"/>
    <s v="1523820"/>
    <m/>
    <m/>
    <m/>
    <m/>
    <m/>
    <s v="     "/>
    <x v="1"/>
    <s v="PG&amp;E"/>
    <m/>
    <s v="Vegetation"/>
    <m/>
    <s v="D"/>
    <m/>
    <s v="&lt;0.25"/>
    <s v="Square Feet: ; Acreage: "/>
    <s v="Vegetation"/>
    <s v="33.a. Veg. contact"/>
    <s v="Vegetation"/>
    <s v="All types of equipment / facility failure"/>
    <s v="Contact - Vegetation"/>
    <m/>
    <s v="Contact - Vegetation"/>
    <s v="Conductor"/>
    <m/>
    <s v="PACIFIC BELL"/>
    <s v="Overhead"/>
    <x v="1"/>
    <s v="Conductor"/>
    <m/>
    <s v="100555160"/>
    <s v="     "/>
    <s v="Non-HFTD"/>
    <x v="0"/>
    <m/>
    <m/>
    <n v="37.339799999999997"/>
    <n v="-122.011"/>
    <s v="Santa Clara"/>
    <s v="WOLFE-1106"/>
    <s v="83671106"/>
    <m/>
    <s v="N/A"/>
    <x v="0"/>
    <s v="sunnyvale fd"/>
    <s v="Urban"/>
    <m/>
    <m/>
    <s v="No"/>
    <m/>
    <m/>
    <m/>
    <m/>
    <m/>
    <m/>
    <m/>
    <s v="N"/>
    <s v="N"/>
    <m/>
    <m/>
    <s v="     "/>
    <m/>
    <m/>
    <m/>
    <m/>
    <m/>
    <m/>
    <m/>
    <m/>
    <m/>
    <m/>
    <m/>
    <m/>
    <m/>
    <m/>
    <m/>
    <m/>
    <m/>
    <m/>
    <m/>
  </r>
  <r>
    <s v="20160224"/>
    <s v="     "/>
    <n v="42591"/>
    <s v="8/9"/>
    <x v="1"/>
    <n v="0.42916666666666664"/>
    <s v="33"/>
    <n v="3"/>
    <s v="8"/>
    <x v="6"/>
    <n v="42591"/>
    <n v="0.38680555555555557"/>
    <s v="BIRD FLEW INTO FUSE MAKING IT BLOW AND CAUSING A FIRE"/>
    <s v="     "/>
    <m/>
    <m/>
    <s v="N"/>
    <x v="0"/>
    <s v="1523579"/>
    <s v="16-0055962"/>
    <m/>
    <m/>
    <m/>
    <m/>
    <s v="     "/>
    <x v="1"/>
    <s v="PG&amp;E"/>
    <m/>
    <s v="Vegetation"/>
    <m/>
    <s v="D"/>
    <m/>
    <s v="&lt;0.25"/>
    <s v="Square Feet: ; Acreage: "/>
    <s v="Contact - Animal - Bird"/>
    <s v="33.b. Animal contact"/>
    <s v="Contact - Bird"/>
    <s v="All types of equipment / facility failure"/>
    <s v="Contact - Animal"/>
    <m/>
    <s v="Contact - Animal"/>
    <s v="Conductor"/>
    <s v="Line to Ground"/>
    <m/>
    <s v="Overhead"/>
    <x v="3"/>
    <s v="Conductor"/>
    <m/>
    <s v="101107871"/>
    <s v="     "/>
    <s v="Non-HFTD"/>
    <x v="0"/>
    <m/>
    <m/>
    <n v="37.057499999999997"/>
    <n v="-119.97799999999999"/>
    <s v="Madera"/>
    <s v="STOREY-1109"/>
    <s v="254611109"/>
    <m/>
    <s v="STOREY 11095580"/>
    <x v="0"/>
    <s v="Cal Fire"/>
    <s v="Agriculture"/>
    <m/>
    <m/>
    <s v="No"/>
    <m/>
    <m/>
    <m/>
    <m/>
    <m/>
    <m/>
    <m/>
    <s v="N"/>
    <s v="N"/>
    <m/>
    <m/>
    <s v="     "/>
    <m/>
    <m/>
    <m/>
    <m/>
    <m/>
    <m/>
    <m/>
    <m/>
    <m/>
    <m/>
    <m/>
    <m/>
    <m/>
    <m/>
    <m/>
    <m/>
    <m/>
    <m/>
    <m/>
  </r>
  <r>
    <s v="MIA20169552"/>
    <s v="     "/>
    <n v="42591"/>
    <s v="8/9"/>
    <x v="1"/>
    <n v="0.44137731481481479"/>
    <s v="33"/>
    <n v="3"/>
    <s v="8"/>
    <x v="6"/>
    <n v="42591"/>
    <n v="0.44097222222222221"/>
    <s v="FAS only. Bird flew into fuse causing it to blow and created a fire. Madera FD extinguished veg fire. Less than 3 meters. "/>
    <s v="     "/>
    <s v="FAS"/>
    <m/>
    <s v="Y"/>
    <x v="0"/>
    <m/>
    <s v="N/A"/>
    <m/>
    <s v="T003748323"/>
    <m/>
    <m/>
    <s v="     "/>
    <x v="1"/>
    <s v="PG&amp;E"/>
    <m/>
    <m/>
    <m/>
    <s v="D"/>
    <m/>
    <s v="&lt;3 meters of linear travel"/>
    <m/>
    <s v="Contact - Animal - Bird"/>
    <s v="33.b. Animal contact"/>
    <s v="Contact - Bird"/>
    <s v="Contact from object"/>
    <s v="Contact - Animal"/>
    <m/>
    <s v="Contact - Animal"/>
    <s v="Transformer"/>
    <m/>
    <s v="No"/>
    <s v="Overhead"/>
    <x v="0"/>
    <m/>
    <m/>
    <s v="254611105"/>
    <s v="     "/>
    <s v="Non-HFTD"/>
    <x v="0"/>
    <m/>
    <m/>
    <n v="36.986699999999999"/>
    <n v="-120.056"/>
    <s v="Madera"/>
    <s v="STOREY-1105"/>
    <s v="254611105"/>
    <n v="11000"/>
    <m/>
    <x v="0"/>
    <s v="Madera FD"/>
    <s v="Urban"/>
    <m/>
    <m/>
    <s v="No"/>
    <m/>
    <m/>
    <m/>
    <m/>
    <m/>
    <m/>
    <m/>
    <s v="N"/>
    <s v="N"/>
    <m/>
    <m/>
    <s v="     "/>
    <m/>
    <m/>
    <m/>
    <m/>
    <m/>
    <m/>
    <m/>
    <m/>
    <m/>
    <m/>
    <m/>
    <m/>
    <m/>
    <m/>
    <m/>
    <m/>
    <m/>
    <m/>
    <m/>
  </r>
  <r>
    <s v="SAP20188261"/>
    <s v="     "/>
    <n v="43321"/>
    <s v="8/9"/>
    <x v="1"/>
    <m/>
    <s v="32"/>
    <n v="3"/>
    <s v="8"/>
    <x v="1"/>
    <m/>
    <m/>
    <s v="Pole replaced due to fire"/>
    <s v="     "/>
    <s v="SAP"/>
    <n v="44580"/>
    <s v="Y"/>
    <x v="0"/>
    <m/>
    <s v="N/A"/>
    <m/>
    <s v="W806722602"/>
    <n v="114862532"/>
    <m/>
    <s v="     "/>
    <x v="0"/>
    <s v="PG&amp;E"/>
    <m/>
    <m/>
    <m/>
    <s v="D"/>
    <m/>
    <s v="Structure-PG&amp;E only"/>
    <m/>
    <s v="Contamination"/>
    <s v="36.a. Contamination"/>
    <s v="Equipment - PG&amp;E"/>
    <s v="Insulator failure"/>
    <s v="Insulator failure"/>
    <m/>
    <m/>
    <m/>
    <m/>
    <s v="No"/>
    <s v="Overhead"/>
    <x v="0"/>
    <s v="Pole"/>
    <m/>
    <s v="103145551"/>
    <s v="     "/>
    <s v="Non-HFTD"/>
    <x v="0"/>
    <m/>
    <m/>
    <n v="35.901899999999998"/>
    <n v="-120.057"/>
    <s v="Kings"/>
    <s v="AVENAL-2101"/>
    <m/>
    <m/>
    <m/>
    <x v="0"/>
    <m/>
    <m/>
    <m/>
    <m/>
    <s v="No"/>
    <m/>
    <m/>
    <m/>
    <m/>
    <m/>
    <m/>
    <m/>
    <s v="N"/>
    <s v="N"/>
    <m/>
    <m/>
    <s v="     "/>
    <m/>
    <m/>
    <m/>
    <m/>
    <m/>
    <m/>
    <m/>
    <m/>
    <m/>
    <m/>
    <m/>
    <m/>
    <m/>
    <m/>
    <m/>
    <m/>
    <m/>
    <m/>
    <m/>
  </r>
  <r>
    <s v="20200980"/>
    <s v="     "/>
    <n v="44052"/>
    <s v="8/9"/>
    <x v="1"/>
    <n v="0.71805555555555556"/>
    <s v="33"/>
    <n v="3"/>
    <s v="8"/>
    <x v="4"/>
    <n v="44052"/>
    <n v="0.71736111111111112"/>
    <s v="On August 9, 2020 at 1745 hours, a PG&amp;E Troubleman patrolled the Peabody 2105 12kV Distribution Circuit number 063642105, near 5981 Hay Road in Vacaville. He observed a burnt single-phase tangent joint pole 1 pole west of 5981 Hay Road and #4 ASCR primary conductor. Initial analysis indicates the cause was due to a grass fire. The Vacaville Fire Department responded to and extinguished the fire. The repairs were completed on August 13, 2020. This ignition did not meet the reporting criteria, because it was not found to be attributable to PG&amp;E assets and it didn't burn material other than PG&amp;E assets. This information is preliminary."/>
    <s v="     "/>
    <s v="FAS"/>
    <m/>
    <s v="N"/>
    <x v="0"/>
    <s v="987342"/>
    <m/>
    <m/>
    <s v="T005031810"/>
    <n v="119582091"/>
    <m/>
    <s v="     "/>
    <x v="0"/>
    <s v="PG&amp;E"/>
    <m/>
    <s v="Vegetation"/>
    <m/>
    <m/>
    <s v="D"/>
    <s v="&lt;0.25"/>
    <m/>
    <s v="Other Fire: Non-PG&amp;E related"/>
    <s v="39.a. All Other"/>
    <s v="Other Fire"/>
    <m/>
    <m/>
    <m/>
    <m/>
    <m/>
    <m/>
    <m/>
    <s v="Overhead"/>
    <x v="3"/>
    <m/>
    <s v="Pole, Crossarm, Insulator, Tie Wire, Framing Hardware"/>
    <s v="Circuit ID: 063642105; SAP ID: 101568144"/>
    <s v="     "/>
    <s v="Non-HFTD"/>
    <x v="0"/>
    <m/>
    <m/>
    <n v="38.315199999999997"/>
    <n v="-121.866"/>
    <s v="Solano"/>
    <s v="PEABODY-2105"/>
    <m/>
    <n v="12000"/>
    <m/>
    <x v="0"/>
    <s v="Vacaville FD"/>
    <s v="Herbaceous"/>
    <m/>
    <m/>
    <s v="No"/>
    <m/>
    <m/>
    <m/>
    <m/>
    <m/>
    <m/>
    <m/>
    <s v="N"/>
    <s v="N"/>
    <m/>
    <m/>
    <s v="     "/>
    <m/>
    <m/>
    <m/>
    <m/>
    <m/>
    <m/>
    <m/>
    <m/>
    <m/>
    <m/>
    <m/>
    <m/>
    <m/>
    <m/>
    <m/>
    <m/>
    <m/>
    <m/>
    <m/>
  </r>
  <r>
    <s v="20200977"/>
    <s v="     "/>
    <n v="44052"/>
    <s v="8/9"/>
    <x v="1"/>
    <n v="0.3972222222222222"/>
    <s v="33"/>
    <n v="3"/>
    <s v="8"/>
    <x v="4"/>
    <m/>
    <m/>
    <s v="Duplicate of Index #986: A turkey vulture contacted a transmission circuit, resulting in an ignition. The ensuing fire was 3 meters - 0.25 acres."/>
    <s v="     "/>
    <s v="FAS"/>
    <m/>
    <s v="N"/>
    <x v="1"/>
    <m/>
    <m/>
    <s v="INT-13890"/>
    <s v="T005031658"/>
    <m/>
    <m/>
    <s v="     "/>
    <x v="0"/>
    <s v="PG&amp;E"/>
    <m/>
    <s v="Vegetation"/>
    <m/>
    <s v="T"/>
    <m/>
    <s v="&lt;0.25"/>
    <m/>
    <s v="Duplicate"/>
    <s v="39.a. All Other"/>
    <s v="Duplicate"/>
    <m/>
    <m/>
    <m/>
    <m/>
    <m/>
    <m/>
    <m/>
    <s v="Overhead"/>
    <x v="4"/>
    <s v="Conductor - Transmission"/>
    <m/>
    <s v="019/154 "/>
    <s v="     "/>
    <s v="Non-HFTD"/>
    <x v="0"/>
    <n v="330"/>
    <m/>
    <n v="39.113999999999997"/>
    <n v="-121.07599999999999"/>
    <s v="Nevada"/>
    <s v="DRUM-RIO-OSO-#2-115KV"/>
    <m/>
    <n v="115000"/>
    <s v="N/A"/>
    <x v="0"/>
    <s v="Cal Fire"/>
    <s v="Herbaceous"/>
    <m/>
    <m/>
    <s v="No"/>
    <m/>
    <m/>
    <m/>
    <m/>
    <m/>
    <m/>
    <m/>
    <s v="N"/>
    <s v="N"/>
    <m/>
    <m/>
    <s v="     "/>
    <m/>
    <m/>
    <m/>
    <m/>
    <m/>
    <m/>
    <m/>
    <m/>
    <m/>
    <m/>
    <m/>
    <m/>
    <m/>
    <m/>
    <m/>
    <m/>
    <m/>
    <m/>
    <m/>
  </r>
  <r>
    <s v="20200976"/>
    <s v="     "/>
    <n v="44052"/>
    <s v="8/9"/>
    <x v="1"/>
    <n v="2.0833333333333333E-3"/>
    <s v="33"/>
    <n v="3"/>
    <s v="8"/>
    <x v="4"/>
    <n v="44052"/>
    <n v="2.5694444444444443E-2"/>
    <s v="This ignition is associated with an EIR investigation. Please see the completed 20 day report and Event Analysis Report for complete details."/>
    <s v="     "/>
    <s v="FAS"/>
    <m/>
    <s v="N"/>
    <x v="0"/>
    <s v="987099"/>
    <s v="20-0081304"/>
    <m/>
    <s v="T005031545"/>
    <n v="119581518"/>
    <s v="EI200809A"/>
    <s v="     "/>
    <x v="1"/>
    <s v="PG&amp;E"/>
    <m/>
    <s v="Other"/>
    <s v="Customer Equipment"/>
    <s v="D"/>
    <s v="D"/>
    <s v="&lt;3 meters of linear travel"/>
    <m/>
    <s v="Equipment - PG&amp;E"/>
    <s v="34.o. Other"/>
    <s v="Equipment - PG&amp;E"/>
    <s v="All types of equipment / facility failure"/>
    <s v="Riser Failure"/>
    <s v="Riser"/>
    <m/>
    <m/>
    <s v="Force Out"/>
    <m/>
    <s v="Overhead"/>
    <x v="3"/>
    <s v="Riser"/>
    <s v="Pole, Primary and Secondary Riser"/>
    <s v="Pole ID: 100968858 Circuit ID: 192121107"/>
    <s v="     "/>
    <s v="Non-HFTD"/>
    <x v="0"/>
    <m/>
    <m/>
    <n v="40.798299999999998"/>
    <n v="-124.178"/>
    <s v="Humboldt"/>
    <s v="EUREKA-A-1107"/>
    <m/>
    <n v="12000"/>
    <m/>
    <x v="0"/>
    <s v="PG&amp;E Employee"/>
    <s v="Urban"/>
    <m/>
    <m/>
    <s v="No"/>
    <m/>
    <m/>
    <m/>
    <m/>
    <m/>
    <m/>
    <m/>
    <s v="N"/>
    <s v="N"/>
    <m/>
    <m/>
    <s v="     "/>
    <m/>
    <m/>
    <m/>
    <m/>
    <m/>
    <m/>
    <m/>
    <m/>
    <m/>
    <m/>
    <m/>
    <m/>
    <m/>
    <m/>
    <m/>
    <m/>
    <m/>
    <m/>
    <m/>
  </r>
  <r>
    <s v="20211224"/>
    <s v="     "/>
    <n v="44417"/>
    <s v="8/9"/>
    <x v="1"/>
    <n v="0.51736111111111116"/>
    <s v="33"/>
    <n v="3"/>
    <s v="8"/>
    <x v="5"/>
    <n v="44417"/>
    <m/>
    <s v="Tree branch fell into overhead circuit, resulting in an ignition. The ensuing fire was 0.25 - 10 acres in size. This was not in or near a burn scar. This information is preliminary. OIS: 1438210; FOID: T005364001 (RMJD); ILIS: 21-0102037; EC A-Tag: 121865522 (JLLO); PM: 31549150; Circuit ID: 153761105, SAP Eqp ID: 101298561; County: Sutter; Division: Sierra"/>
    <s v="     "/>
    <s v="FAS"/>
    <m/>
    <s v="N"/>
    <x v="0"/>
    <m/>
    <s v="21-0102037"/>
    <m/>
    <s v="T005364001"/>
    <n v="121866000"/>
    <m/>
    <s v="     "/>
    <x v="1"/>
    <s v="PG&amp;E"/>
    <m/>
    <s v="Vegetation"/>
    <s v="Crossarm, Conductor"/>
    <s v="D"/>
    <s v="D"/>
    <s v="0.26-9.99"/>
    <s v="Approximately 5.7-acre"/>
    <s v="Vegetation"/>
    <s v="33.a. Veg. contact"/>
    <s v="Vegetation"/>
    <s v="Contact from object"/>
    <s v="Veg. contact"/>
    <m/>
    <s v="Veg. contact"/>
    <s v="Conductor - Primary"/>
    <s v="Three Phase Fault"/>
    <s v="Y"/>
    <s v="Overhead"/>
    <x v="3"/>
    <s v="Conductor - Primary"/>
    <s v="Crossarm, Conductor"/>
    <s v="101298561"/>
    <s v="     "/>
    <s v="Non-HFTD"/>
    <x v="0"/>
    <m/>
    <m/>
    <n v="38.741"/>
    <n v="-121.596"/>
    <s v="Sutter"/>
    <s v="CATLETT-1105"/>
    <m/>
    <n v="12000"/>
    <m/>
    <x v="0"/>
    <s v="Sutter County FD"/>
    <s v="Hardwood Woodland"/>
    <s v="Grass fuel model"/>
    <m/>
    <s v="No"/>
    <m/>
    <m/>
    <m/>
    <m/>
    <m/>
    <m/>
    <m/>
    <s v="N"/>
    <s v="N"/>
    <m/>
    <m/>
    <s v="     "/>
    <s v="38.74148150"/>
    <s v="-121.59720980"/>
    <s v="Aug 10 2021 12:00AM"/>
    <s v="BranchFail"/>
    <s v="A green 65x72 Cottonwood had a 8x2 dead limb 30ft above line height break out and fall onto the 12kv line causing an outage and fire. Limb failed due to weak attachment at collar. No rot was present at the point of the break. The last inspection was completed on 7/29/20. The next inspection should be completed no later than 9/31/21."/>
    <s v="COTB"/>
    <s v="65"/>
    <s v="72"/>
    <s v="30"/>
    <s v="None"/>
    <s v="None"/>
    <s v="Y"/>
    <s v="1"/>
    <m/>
    <s v="Valley"/>
    <s v="D"/>
    <s v="CrossArm"/>
    <s v="BareWire"/>
    <s v="1"/>
  </r>
  <r>
    <s v="20140156"/>
    <s v="     "/>
    <n v="41883"/>
    <s v="9/1"/>
    <x v="1"/>
    <n v="0.66527777777777775"/>
    <s v="36"/>
    <n v="3"/>
    <s v="9"/>
    <x v="7"/>
    <n v="41883"/>
    <n v="0.66527777777777775"/>
    <s v="tan oak fell into liines wire on ground in gras on road 2 of 2 c/os blew started 1 acer fire CDF on ste"/>
    <s v="     "/>
    <m/>
    <m/>
    <s v="N"/>
    <x v="0"/>
    <s v="1075738"/>
    <s v="14-0054422"/>
    <m/>
    <m/>
    <n v="108892767"/>
    <m/>
    <s v="     "/>
    <x v="1"/>
    <s v="PG&amp;E"/>
    <m/>
    <s v="Vegetation"/>
    <m/>
    <s v="D"/>
    <m/>
    <s v="0.26-9.99"/>
    <s v="Square Feet: ; Acreage: 0.5"/>
    <s v="Vegetation"/>
    <s v="33.a. Veg. contact"/>
    <s v="Vegetation"/>
    <s v="All types of equipment / facility failure"/>
    <s v="Contact - Vegetation"/>
    <m/>
    <s v="Contact - Vegetation"/>
    <s v="Conductor"/>
    <s v="Line to Ground"/>
    <s v=" "/>
    <s v="Overhead"/>
    <x v="3"/>
    <s v="Conductor"/>
    <m/>
    <s v="At FUCO 2541"/>
    <s v="     "/>
    <s v="Non-HFTD"/>
    <x v="0"/>
    <n v="520"/>
    <m/>
    <n v="37.06"/>
    <n v="-122.166"/>
    <s v="Santa Cruz"/>
    <s v="POINT-MORETTI-1101"/>
    <s v="82931101"/>
    <n v="12000"/>
    <s v="POINT MORETTI 11015078"/>
    <x v="0"/>
    <s v="Cal Fire Dept"/>
    <s v="Conifer Forest"/>
    <m/>
    <m/>
    <s v="Yes"/>
    <m/>
    <m/>
    <m/>
    <m/>
    <m/>
    <m/>
    <m/>
    <s v="N"/>
    <s v="N"/>
    <m/>
    <m/>
    <s v="     "/>
    <s v="37.05996000"/>
    <s v="-122.16629000"/>
    <s v="Sep  3 2014 12:00AM"/>
    <s v="TrunkFail"/>
    <s v="live tan oak failed at base."/>
    <s v="TAN"/>
    <s v="75"/>
    <s v="15"/>
    <s v="40"/>
    <s v="Slight"/>
    <s v="None"/>
    <s v="N"/>
    <s v="1"/>
    <m/>
    <s v="Valley"/>
    <s v="A"/>
    <s v="CrossArm"/>
    <s v="BareWire"/>
    <s v="2"/>
  </r>
  <r>
    <s v="20150319"/>
    <s v="     "/>
    <n v="42248"/>
    <s v="9/1"/>
    <x v="1"/>
    <n v="0.78333333333333333"/>
    <s v="36"/>
    <n v="3"/>
    <s v="9"/>
    <x v="2"/>
    <n v="42248"/>
    <n v="0.78333333333333333"/>
    <s v="CAR RAN OVER SECONDARY GUY BURNING DOWN TWO SPANS OF SECONDARY"/>
    <s v="     "/>
    <m/>
    <m/>
    <s v="N"/>
    <x v="0"/>
    <s v="1298543"/>
    <s v="15-0058757"/>
    <m/>
    <m/>
    <n v="110613188"/>
    <m/>
    <s v="     "/>
    <x v="1"/>
    <s v="PG&amp;E"/>
    <m/>
    <s v="Other"/>
    <s v="Vehicle"/>
    <s v="D"/>
    <m/>
    <s v="Structure-only"/>
    <s v="Square Feet: ; Acreage: "/>
    <s v="Contact - 3rd Party"/>
    <s v="33.d. Vehicle contact"/>
    <s v="Contact - 3rd Party"/>
    <s v="All types of equipment / facility failure"/>
    <s v="Contact - Vehicle"/>
    <m/>
    <s v="Contact - Vehicle"/>
    <s v="Pole"/>
    <s v="None"/>
    <s v="0"/>
    <s v="Overhead"/>
    <x v="1"/>
    <s v="Conductor"/>
    <m/>
    <s v="100120045"/>
    <s v="     "/>
    <s v="Non-HFTD"/>
    <x v="0"/>
    <m/>
    <m/>
    <n v="35.382100000000001"/>
    <n v="-118.93"/>
    <s v="Kern"/>
    <s v="MAGUNDEN-1106"/>
    <s v="252771106"/>
    <m/>
    <s v="N/A"/>
    <x v="0"/>
    <s v="KCFD"/>
    <s v="Urban"/>
    <m/>
    <m/>
    <s v="No"/>
    <m/>
    <m/>
    <m/>
    <m/>
    <m/>
    <m/>
    <m/>
    <s v="N"/>
    <s v="N"/>
    <m/>
    <m/>
    <s v="     "/>
    <m/>
    <m/>
    <m/>
    <m/>
    <m/>
    <m/>
    <m/>
    <m/>
    <m/>
    <m/>
    <m/>
    <m/>
    <m/>
    <m/>
    <m/>
    <m/>
    <m/>
    <m/>
    <m/>
  </r>
  <r>
    <s v="20150320"/>
    <s v="     "/>
    <n v="42248"/>
    <s v="9/1"/>
    <x v="1"/>
    <n v="0.92708333333333337"/>
    <s v="36"/>
    <n v="3"/>
    <s v="9"/>
    <x v="2"/>
    <n v="42248"/>
    <n v="0.92708333333333337"/>
    <s v="0"/>
    <s v="     "/>
    <m/>
    <m/>
    <s v="N"/>
    <x v="0"/>
    <s v="1298604"/>
    <s v="15-0058762"/>
    <m/>
    <m/>
    <m/>
    <m/>
    <s v="     "/>
    <x v="1"/>
    <s v="PG&amp;E"/>
    <m/>
    <s v="Vegetation"/>
    <m/>
    <s v="D"/>
    <m/>
    <s v="&lt;3 meters of linear travel"/>
    <s v="Square Feet: ; Acreage: "/>
    <s v="Contact - 3rd Party"/>
    <s v="33.d. Vehicle contact"/>
    <s v="Contact - 3rd Party"/>
    <s v="All types of equipment / facility failure"/>
    <s v="Contact - Vehicle"/>
    <m/>
    <s v="Contact - Vehicle"/>
    <s v="Pole"/>
    <s v="Line to Ground"/>
    <s v="PACIFIC BELL"/>
    <s v="Overhead"/>
    <x v="3"/>
    <s v="Conductor"/>
    <m/>
    <s v="101939126"/>
    <s v="     "/>
    <s v="Non-HFTD"/>
    <x v="0"/>
    <m/>
    <m/>
    <n v="35.644300000000001"/>
    <n v="-120.70699999999999"/>
    <s v="San Luis Obispo"/>
    <s v="PASO-ROBLES-1104"/>
    <s v="182611104"/>
    <n v="12000"/>
    <s v="PASO ROBLES 1104P02"/>
    <x v="0"/>
    <m/>
    <s v="Hardwood Woodland"/>
    <m/>
    <m/>
    <s v="No"/>
    <m/>
    <m/>
    <m/>
    <m/>
    <m/>
    <m/>
    <m/>
    <s v="N"/>
    <s v="N"/>
    <m/>
    <m/>
    <s v="     "/>
    <m/>
    <m/>
    <m/>
    <m/>
    <m/>
    <m/>
    <m/>
    <m/>
    <m/>
    <m/>
    <m/>
    <m/>
    <m/>
    <m/>
    <m/>
    <m/>
    <m/>
    <m/>
    <m/>
  </r>
  <r>
    <s v="20150317"/>
    <s v="     "/>
    <n v="42248"/>
    <s v="9/1"/>
    <x v="1"/>
    <n v="6.1805555555555558E-2"/>
    <s v="36"/>
    <n v="3"/>
    <s v="9"/>
    <x v="2"/>
    <n v="42248"/>
    <n v="6.1805555555555558E-2"/>
    <s v="MILAR BALLOONS CAUSE 3PH TO BURN DWN &amp; CAUSED STRCTURE FIRE. CREW TO REPR. NO INJURIES"/>
    <s v="     "/>
    <m/>
    <m/>
    <s v="N"/>
    <x v="0"/>
    <s v="1298044"/>
    <s v="15-0058496"/>
    <m/>
    <m/>
    <n v="110611175"/>
    <m/>
    <s v="     "/>
    <x v="1"/>
    <s v="PG&amp;E"/>
    <m/>
    <s v="Building"/>
    <m/>
    <s v="D"/>
    <m/>
    <s v="Structure-only"/>
    <s v="Square Feet: ; Acreage: "/>
    <s v="Contact - 3rd Party"/>
    <s v="33.c. Balloon contact"/>
    <s v="Contact - 3rd Party"/>
    <s v="All types of equipment / facility failure"/>
    <s v="Contact - Balloon"/>
    <m/>
    <s v="Contact - Balloon"/>
    <s v="Conductor"/>
    <s v="Line to Ground"/>
    <s v="0"/>
    <s v="Overhead"/>
    <x v="3"/>
    <s v="Conductor"/>
    <m/>
    <s v="16393 JACKSON BL  ISLETON"/>
    <s v="     "/>
    <s v="Non-HFTD"/>
    <x v="0"/>
    <m/>
    <m/>
    <n v="38.159399999999998"/>
    <n v="-121.613"/>
    <s v="Sacramento"/>
    <s v="GRAND-ISLAND-2224"/>
    <s v="62462224"/>
    <n v="21000"/>
    <s v="GRAND ISLAND 2224CB"/>
    <x v="0"/>
    <s v="ISELTON FIRE DEPT"/>
    <s v="Urban"/>
    <m/>
    <m/>
    <s v="No"/>
    <m/>
    <m/>
    <m/>
    <m/>
    <m/>
    <m/>
    <m/>
    <s v="N"/>
    <s v="N"/>
    <m/>
    <m/>
    <s v="     "/>
    <m/>
    <m/>
    <m/>
    <m/>
    <m/>
    <m/>
    <m/>
    <m/>
    <m/>
    <m/>
    <m/>
    <m/>
    <m/>
    <m/>
    <m/>
    <m/>
    <m/>
    <m/>
    <m/>
  </r>
  <r>
    <s v="20150318"/>
    <s v="     "/>
    <n v="42248"/>
    <s v="9/1"/>
    <x v="1"/>
    <n v="0.44027777777777777"/>
    <s v="36"/>
    <n v="3"/>
    <s v="9"/>
    <x v="2"/>
    <n v="42248"/>
    <n v="0.44027777777777777"/>
    <s v="OH SERVICE DOWN, CREW TO REPAIR"/>
    <s v="     "/>
    <m/>
    <m/>
    <s v="N"/>
    <x v="0"/>
    <s v="1298282"/>
    <s v="15-0058663"/>
    <m/>
    <m/>
    <m/>
    <m/>
    <s v="     "/>
    <x v="1"/>
    <s v="PG&amp;E"/>
    <m/>
    <s v="Vegetation"/>
    <m/>
    <s v="D"/>
    <m/>
    <s v="&lt;0.25"/>
    <s v="Square Feet: 50 x 50; Acreage: "/>
    <s v="Contact - 3rd Party"/>
    <s v="33.e. Other contact from object"/>
    <s v="Contact - 3rd Party"/>
    <s v="All types of equipment / facility failure"/>
    <s v="Vandalism"/>
    <m/>
    <s v="Vandalism"/>
    <m/>
    <s v="Force Out"/>
    <s v="0"/>
    <s v="Overhead"/>
    <x v="1"/>
    <s v="Conductor"/>
    <m/>
    <s v="101638382"/>
    <s v="     "/>
    <s v="Non-HFTD"/>
    <x v="0"/>
    <m/>
    <m/>
    <n v="39.4054"/>
    <n v="-122.001"/>
    <s v="Glenn"/>
    <s v="RICE-1101"/>
    <s v="62831102"/>
    <m/>
    <s v="N/A"/>
    <x v="0"/>
    <s v="Butte County FD"/>
    <s v="Agriculture"/>
    <m/>
    <m/>
    <s v="No"/>
    <m/>
    <m/>
    <m/>
    <m/>
    <m/>
    <m/>
    <m/>
    <s v="N"/>
    <s v="N"/>
    <m/>
    <m/>
    <s v="     "/>
    <m/>
    <m/>
    <m/>
    <m/>
    <m/>
    <m/>
    <m/>
    <m/>
    <m/>
    <m/>
    <m/>
    <m/>
    <m/>
    <m/>
    <m/>
    <m/>
    <m/>
    <m/>
    <m/>
  </r>
  <r>
    <s v="20160269"/>
    <s v="     "/>
    <n v="42614"/>
    <s v="9/1"/>
    <x v="1"/>
    <n v="0.54722222222222228"/>
    <s v="36"/>
    <n v="3"/>
    <s v="9"/>
    <x v="6"/>
    <n v="42614"/>
    <n v="0.54722222222222228"/>
    <s v="1/3#6CU DOWN 6 SPNS FROM 333"/>
    <s v="     "/>
    <m/>
    <m/>
    <s v="N"/>
    <x v="0"/>
    <s v="1535486"/>
    <s v="16-0061732"/>
    <m/>
    <m/>
    <n v="111921291"/>
    <m/>
    <s v="     "/>
    <x v="1"/>
    <s v="PG&amp;E"/>
    <m/>
    <s v="Vegetation"/>
    <m/>
    <s v="D"/>
    <m/>
    <s v="&lt;3 meters of linear travel"/>
    <s v="Square Feet: ; Acreage: "/>
    <s v="Equipment - PG&amp;E"/>
    <s v="34.b. Conductor damage or failure"/>
    <s v="Equipment - PG&amp;E"/>
    <s v="All types of equipment / facility failure"/>
    <s v="Conductor"/>
    <s v="Conductor"/>
    <m/>
    <m/>
    <s v="Line to Ground"/>
    <s v="PACIFIC BELL"/>
    <s v="Overhead"/>
    <x v="3"/>
    <s v="Conductor"/>
    <m/>
    <s v="101956270"/>
    <s v="     "/>
    <s v="Non-HFTD"/>
    <x v="0"/>
    <m/>
    <m/>
    <n v="38.463299999999997"/>
    <n v="-122.816"/>
    <s v="Sonoma"/>
    <s v="FULTON-1105"/>
    <s v="42561105"/>
    <n v="12000"/>
    <s v="FULTON 1105142"/>
    <x v="0"/>
    <s v="WINDSOR AND SANTA ROSA FIRE"/>
    <s v="Hardwood Forest"/>
    <m/>
    <m/>
    <s v="No"/>
    <m/>
    <m/>
    <m/>
    <m/>
    <m/>
    <m/>
    <m/>
    <s v="N"/>
    <s v="N"/>
    <m/>
    <m/>
    <s v="     "/>
    <m/>
    <m/>
    <m/>
    <m/>
    <m/>
    <m/>
    <m/>
    <m/>
    <m/>
    <m/>
    <m/>
    <m/>
    <m/>
    <m/>
    <m/>
    <m/>
    <m/>
    <m/>
    <m/>
  </r>
  <r>
    <s v="20160268"/>
    <s v="     "/>
    <n v="42614"/>
    <s v="9/1"/>
    <x v="1"/>
    <n v="0.39583333333333331"/>
    <s v="36"/>
    <n v="3"/>
    <s v="9"/>
    <x v="6"/>
    <n v="42614"/>
    <n v="0.39583333333333331"/>
    <s v="MYLAR BALLOON CAUSED LOCKOUT. REMOVED BALLOONS. PGE OK."/>
    <s v="     "/>
    <m/>
    <m/>
    <s v="N"/>
    <x v="0"/>
    <s v="1535375"/>
    <s v="16-0061639"/>
    <m/>
    <m/>
    <m/>
    <m/>
    <s v="     "/>
    <x v="1"/>
    <s v="PG&amp;E"/>
    <m/>
    <s v="Vegetation"/>
    <m/>
    <s v="D"/>
    <m/>
    <s v="&lt;3 meters of linear travel"/>
    <s v="Square Feet: ; Acreage: "/>
    <s v="Contact - 3rd Party"/>
    <s v="33.c. Balloon contact"/>
    <s v="Contact - 3rd Party"/>
    <s v="All types of equipment / facility failure"/>
    <s v="Contact - Balloon"/>
    <m/>
    <s v="Contact - Balloon"/>
    <s v="Conductor"/>
    <s v="Line to Line"/>
    <s v="None"/>
    <s v="Overhead"/>
    <x v="3"/>
    <s v="Conductor"/>
    <m/>
    <s v="100617565"/>
    <s v="     "/>
    <s v="Non-HFTD"/>
    <x v="0"/>
    <m/>
    <m/>
    <n v="37.281399999999998"/>
    <n v="-121.86"/>
    <s v="Santa Clara"/>
    <s v="EVERGREEN-2105"/>
    <s v="82012105"/>
    <n v="21000"/>
    <s v="N/A"/>
    <x v="0"/>
    <s v="N.A."/>
    <s v="Urban"/>
    <m/>
    <m/>
    <s v="No"/>
    <m/>
    <m/>
    <m/>
    <m/>
    <m/>
    <m/>
    <m/>
    <s v="N"/>
    <s v="N"/>
    <m/>
    <m/>
    <s v="     "/>
    <m/>
    <m/>
    <m/>
    <m/>
    <m/>
    <m/>
    <m/>
    <m/>
    <m/>
    <m/>
    <m/>
    <m/>
    <m/>
    <m/>
    <m/>
    <m/>
    <m/>
    <m/>
    <m/>
  </r>
  <r>
    <s v="SAP201614122"/>
    <s v="     "/>
    <n v="42614"/>
    <s v="9/1"/>
    <x v="1"/>
    <m/>
    <s v="36"/>
    <n v="3"/>
    <s v="9"/>
    <x v="6"/>
    <n v="42612"/>
    <m/>
    <s v="pole top damaged from fire and deterioration; caused by thrown cigarette"/>
    <s v="     "/>
    <s v="SAP"/>
    <n v="44580"/>
    <s v="Y"/>
    <x v="0"/>
    <s v="1534215"/>
    <s v="N/A"/>
    <m/>
    <s v="T003760769"/>
    <n v="111912014"/>
    <m/>
    <s v="     "/>
    <x v="0"/>
    <s v="PG&amp;E"/>
    <m/>
    <m/>
    <m/>
    <s v="D"/>
    <m/>
    <s v="Structure-PG&amp;E only"/>
    <m/>
    <s v="Contact - 3rd Party"/>
    <s v="33.e. Other contact from object"/>
    <s v="Contact - 3rd Party"/>
    <s v="Contact from Object - Other"/>
    <s v="Contact from Object - Other"/>
    <m/>
    <s v="Contact from Object - Other"/>
    <s v="Pole"/>
    <m/>
    <s v="No"/>
    <s v="Overhead"/>
    <x v="0"/>
    <s v="Pole"/>
    <m/>
    <s v="103717737"/>
    <s v="     "/>
    <s v="Non-HFTD"/>
    <x v="0"/>
    <m/>
    <m/>
    <n v="37.783299999999997"/>
    <n v="-122.41800000000001"/>
    <s v="San Francisco"/>
    <s v="MISSION-(X)-0402"/>
    <m/>
    <m/>
    <m/>
    <x v="0"/>
    <m/>
    <m/>
    <m/>
    <m/>
    <s v="No"/>
    <m/>
    <m/>
    <m/>
    <m/>
    <m/>
    <m/>
    <m/>
    <s v="N"/>
    <s v="N"/>
    <m/>
    <m/>
    <s v="     "/>
    <m/>
    <m/>
    <m/>
    <m/>
    <m/>
    <m/>
    <m/>
    <m/>
    <m/>
    <m/>
    <m/>
    <m/>
    <m/>
    <m/>
    <m/>
    <m/>
    <m/>
    <m/>
    <m/>
  </r>
  <r>
    <s v="MIA201711434"/>
    <s v="     "/>
    <n v="42979"/>
    <s v="9/1"/>
    <x v="1"/>
    <n v="0.7193518518518518"/>
    <s v="35"/>
    <n v="3"/>
    <s v="9"/>
    <x v="0"/>
    <n v="42979"/>
    <n v="0.71875"/>
    <s v="2/24/21 Left VM at MV Fire. JZCY - Please contact Mountain View FD for a copy of the fire report. FAS reported line on fire and fell on building. OIS reports service wire caught fire mid span causing transformer to overload and leak oil. Unsure from pics "/>
    <s v="     "/>
    <s v="FAS"/>
    <m/>
    <s v="Y"/>
    <x v="0"/>
    <s v="1865158"/>
    <s v="17-0074924"/>
    <m/>
    <s v="T004122166"/>
    <n v="113214049"/>
    <m/>
    <s v="     "/>
    <x v="0"/>
    <s v="PG&amp;E"/>
    <m/>
    <m/>
    <m/>
    <s v="D"/>
    <m/>
    <s v="Unknown"/>
    <m/>
    <s v="Equipment - PG&amp;E"/>
    <s v="34.o. Other"/>
    <s v="Equipment - PG&amp;E"/>
    <s v="All types of equipment / facility failure"/>
    <s v="Equipment failure - Other"/>
    <s v="Service Connector"/>
    <m/>
    <m/>
    <s v="Line to Ground"/>
    <s v="Yes"/>
    <s v="Overhead"/>
    <x v="0"/>
    <m/>
    <m/>
    <s v="100511734"/>
    <s v="     "/>
    <s v="Non-HFTD"/>
    <x v="0"/>
    <m/>
    <m/>
    <n v="37.3994"/>
    <n v="-122.084"/>
    <s v="Santa Clara"/>
    <s v="MOUNTAIN-VIEW-1102"/>
    <s v="82031102"/>
    <n v="11000"/>
    <s v="MOUNTAIN VIEW 1102CB"/>
    <x v="0"/>
    <m/>
    <s v="Urban"/>
    <m/>
    <m/>
    <s v="No"/>
    <m/>
    <m/>
    <m/>
    <m/>
    <m/>
    <m/>
    <m/>
    <s v="N"/>
    <s v="N"/>
    <m/>
    <m/>
    <s v="     "/>
    <m/>
    <m/>
    <m/>
    <m/>
    <m/>
    <m/>
    <m/>
    <m/>
    <m/>
    <m/>
    <m/>
    <m/>
    <m/>
    <m/>
    <m/>
    <m/>
    <m/>
    <m/>
    <m/>
  </r>
  <r>
    <s v="20170330"/>
    <s v="     "/>
    <n v="42979"/>
    <s v="9/1"/>
    <x v="1"/>
    <n v="0.54097222222222219"/>
    <s v="35"/>
    <n v="3"/>
    <s v="9"/>
    <x v="0"/>
    <n v="42979"/>
    <m/>
    <s v="CAR HIT POLE GOT OPEN WIRE SEC TOGETHER BLEW FUSES ON TX. WIRE LOOKS GOOD. REFUSED TX. PV OK"/>
    <s v="     "/>
    <m/>
    <m/>
    <s v="N"/>
    <x v="0"/>
    <m/>
    <m/>
    <m/>
    <m/>
    <m/>
    <m/>
    <s v="     "/>
    <x v="1"/>
    <s v="PG&amp;E"/>
    <m/>
    <s v="Vegetation"/>
    <m/>
    <s v="D"/>
    <m/>
    <s v="&lt;0.25"/>
    <s v="Square Feet: ; Acreage: "/>
    <s v="Contact - 3rd Party"/>
    <s v="33.d. Vehicle contact"/>
    <s v="Contact - 3rd Party"/>
    <s v="All types of equipment / facility failure"/>
    <s v="Contact - Vehicle"/>
    <m/>
    <s v="Contact - Vehicle"/>
    <s v="Pole"/>
    <m/>
    <s v="PACIFIC BELL"/>
    <s v="Overhead"/>
    <x v="3"/>
    <s v="Fuse"/>
    <m/>
    <s v="102015626"/>
    <s v="     "/>
    <s v="Non-HFTD"/>
    <x v="0"/>
    <m/>
    <m/>
    <n v="38.4527"/>
    <n v="-122.78400000000001"/>
    <s v="Sonoma"/>
    <s v="MOLINO-1103"/>
    <s v="42571103"/>
    <n v="12000"/>
    <m/>
    <x v="0"/>
    <s v="Unknown"/>
    <s v="Urban"/>
    <m/>
    <m/>
    <s v="No"/>
    <m/>
    <m/>
    <m/>
    <m/>
    <m/>
    <m/>
    <m/>
    <s v="N"/>
    <s v="N"/>
    <m/>
    <m/>
    <s v="     "/>
    <m/>
    <m/>
    <m/>
    <m/>
    <m/>
    <m/>
    <m/>
    <m/>
    <m/>
    <m/>
    <m/>
    <m/>
    <m/>
    <m/>
    <m/>
    <m/>
    <m/>
    <m/>
    <m/>
  </r>
  <r>
    <s v="20170332"/>
    <s v="     "/>
    <n v="42979"/>
    <s v="9/1"/>
    <x v="1"/>
    <n v="0.77916666666666667"/>
    <s v="35"/>
    <n v="3"/>
    <s v="9"/>
    <x v="0"/>
    <n v="42979"/>
    <n v="0.77916666666666667"/>
    <s v="REPLACE FUSE DOOR. REFUSED OK.  DAMAGE TO RDWD FENCE @ 1350 GROVE ST."/>
    <s v="     "/>
    <m/>
    <m/>
    <s v="N"/>
    <x v="0"/>
    <s v="1865403"/>
    <s v="17-0074933"/>
    <m/>
    <m/>
    <m/>
    <m/>
    <s v="     "/>
    <x v="1"/>
    <s v="PG&amp;E"/>
    <m/>
    <s v="Other"/>
    <s v="Fence"/>
    <s v="D"/>
    <m/>
    <s v="&lt;0.25"/>
    <s v="Square Feet: 200'x10'; Acreage: "/>
    <s v="Equipment - PG&amp;E"/>
    <s v="34.c. Fuse damage or failure"/>
    <s v="Equipment - PG&amp;E"/>
    <s v="All types of equipment / facility failure"/>
    <s v="Fuse"/>
    <s v="Fuse"/>
    <m/>
    <m/>
    <s v="Line to Ground"/>
    <s v="PACIFIC BELL"/>
    <s v="Overhead"/>
    <x v="3"/>
    <s v="Fuse"/>
    <m/>
    <s v="101982894"/>
    <s v="     "/>
    <s v="Non-HFTD"/>
    <x v="0"/>
    <m/>
    <m/>
    <n v="38.293900000000001"/>
    <n v="-122.504"/>
    <s v="Sonoma"/>
    <s v="SONOMA-1104"/>
    <s v="42721104"/>
    <n v="12000"/>
    <s v="SONOMA 1104914376"/>
    <x v="0"/>
    <s v="BOB NORRBOM  707 996 2102"/>
    <s v="Urban"/>
    <m/>
    <m/>
    <s v="No"/>
    <m/>
    <m/>
    <m/>
    <m/>
    <m/>
    <m/>
    <m/>
    <s v="N"/>
    <s v="N"/>
    <m/>
    <m/>
    <s v="     "/>
    <m/>
    <m/>
    <m/>
    <m/>
    <m/>
    <m/>
    <m/>
    <m/>
    <m/>
    <m/>
    <m/>
    <m/>
    <m/>
    <m/>
    <m/>
    <m/>
    <m/>
    <m/>
    <m/>
  </r>
  <r>
    <s v="20170326"/>
    <s v="     "/>
    <n v="42979"/>
    <s v="9/1"/>
    <x v="1"/>
    <n v="0.25624999999999998"/>
    <s v="35"/>
    <n v="3"/>
    <s v="9"/>
    <x v="0"/>
    <n v="42979"/>
    <m/>
    <s v="0"/>
    <s v="     "/>
    <m/>
    <m/>
    <s v="N"/>
    <x v="0"/>
    <s v="1864486"/>
    <s v="17-0074671"/>
    <m/>
    <m/>
    <m/>
    <m/>
    <s v="     "/>
    <x v="1"/>
    <s v="PG&amp;E"/>
    <m/>
    <s v="Vegetation"/>
    <m/>
    <s v="D"/>
    <m/>
    <s v="&lt;0.25"/>
    <s v="Square Feet: ; Acreage: "/>
    <s v="Equipment - PG&amp;E"/>
    <s v="34.c. Fuse damage or failure"/>
    <s v="Equipment - PG&amp;E"/>
    <s v="All types of equipment / facility failure"/>
    <s v="Fuse"/>
    <s v="Fuse"/>
    <m/>
    <m/>
    <s v="Line to Line"/>
    <s v="Unknown"/>
    <s v="Overhead"/>
    <x v="3"/>
    <s v="Fuse"/>
    <m/>
    <s v="101705717"/>
    <s v="     "/>
    <s v="Non-HFTD"/>
    <x v="0"/>
    <m/>
    <m/>
    <n v="36.194899999999997"/>
    <n v="-120.708"/>
    <s v="Monterey"/>
    <s v="SAN-ARDO-1102"/>
    <s v="182191102"/>
    <n v="12000"/>
    <s v="SAN ARDO 11027030"/>
    <x v="0"/>
    <s v="Unknown"/>
    <s v="Herbaceous"/>
    <m/>
    <m/>
    <s v="No"/>
    <m/>
    <m/>
    <m/>
    <m/>
    <m/>
    <m/>
    <m/>
    <s v="N"/>
    <s v="Y"/>
    <s v="201709010400"/>
    <s v="201709030400"/>
    <s v="     "/>
    <m/>
    <m/>
    <m/>
    <m/>
    <m/>
    <m/>
    <m/>
    <m/>
    <m/>
    <m/>
    <m/>
    <m/>
    <m/>
    <m/>
    <m/>
    <m/>
    <m/>
    <m/>
    <m/>
  </r>
  <r>
    <s v="20170329"/>
    <s v="     "/>
    <n v="42979"/>
    <s v="9/1"/>
    <x v="1"/>
    <n v="0.53611111111111109"/>
    <s v="35"/>
    <n v="3"/>
    <s v="9"/>
    <x v="0"/>
    <n v="42979"/>
    <n v="0.53611111111111109"/>
    <s v="CREW TO REPAIR OPEN JUMPERS AND CREW TO REPLACE BROKEN ALLY ARM AND WIRE DOWN. VERY SMALL FIRE RELATED TO THIS OIS. NO DAMAGE."/>
    <s v="     "/>
    <m/>
    <m/>
    <s v="N"/>
    <x v="0"/>
    <s v="1864777"/>
    <s v="17-0074791"/>
    <m/>
    <m/>
    <n v="113206469"/>
    <m/>
    <s v="     "/>
    <x v="1"/>
    <s v="PG&amp;E"/>
    <m/>
    <s v="Vegetation"/>
    <m/>
    <s v="D"/>
    <m/>
    <s v="&lt;3 meters of linear travel"/>
    <s v="Square Feet: ; Acreage: "/>
    <s v="Equipment - PG&amp;E"/>
    <s v="34.h. Crossarm damage or failure"/>
    <s v="Equipment - PG&amp;E"/>
    <s v="All types of equipment / facility failure"/>
    <s v="Crossarm"/>
    <s v="Crossarm"/>
    <m/>
    <m/>
    <s v="Line to Ground"/>
    <s v="VERIZON CALIFORNIA"/>
    <s v="Overhead"/>
    <x v="3"/>
    <s v="Conductor"/>
    <m/>
    <s v="100601982"/>
    <s v="     "/>
    <s v="Non-HFTD"/>
    <x v="0"/>
    <m/>
    <m/>
    <n v="37.166699999999999"/>
    <n v="-121.70699999999999"/>
    <s v="Santa Clara"/>
    <s v="MORGAN-HILL-2111"/>
    <s v="83242111"/>
    <n v="21000"/>
    <s v="MORGAN HILL 2105CB"/>
    <x v="1"/>
    <s v="Unknown"/>
    <s v="Herbaceous"/>
    <m/>
    <m/>
    <s v="No"/>
    <m/>
    <m/>
    <m/>
    <m/>
    <m/>
    <m/>
    <m/>
    <s v="N"/>
    <s v="N"/>
    <m/>
    <m/>
    <s v="     "/>
    <m/>
    <m/>
    <m/>
    <m/>
    <m/>
    <m/>
    <m/>
    <m/>
    <m/>
    <m/>
    <m/>
    <m/>
    <m/>
    <m/>
    <m/>
    <m/>
    <m/>
    <m/>
    <m/>
  </r>
  <r>
    <s v="20170328"/>
    <s v="     "/>
    <n v="42979"/>
    <s v="9/1"/>
    <x v="1"/>
    <n v="0.50486111111111109"/>
    <s v="35"/>
    <n v="3"/>
    <s v="9"/>
    <x v="0"/>
    <m/>
    <m/>
    <s v="FAILED LIGHTNING ARRESTOR @ RISER CO'S 5475. GLASS CAUSED A SMALL GRASS FIRE. FIRE HAS BEEN PUT OUT."/>
    <s v="     "/>
    <m/>
    <m/>
    <s v="N"/>
    <x v="0"/>
    <m/>
    <m/>
    <m/>
    <m/>
    <m/>
    <m/>
    <s v="     "/>
    <x v="1"/>
    <s v="PG&amp;E"/>
    <m/>
    <s v="Vegetation"/>
    <m/>
    <s v="D"/>
    <m/>
    <s v="&lt;3 meters of linear travel"/>
    <s v="Square Feet: ; Acreage: "/>
    <s v="Equipment - PG&amp;E"/>
    <s v="34.d. Lightning arrestor damage or failure"/>
    <s v="Equipment - PG&amp;E"/>
    <s v="All types of equipment / facility failure"/>
    <s v="Lightning Arrestor"/>
    <s v="Lightning Arrestor"/>
    <m/>
    <m/>
    <m/>
    <s v="PACIFIC BELL"/>
    <s v="Overhead"/>
    <x v="3"/>
    <s v="Lightning Arrestor"/>
    <m/>
    <s v="100993250"/>
    <s v="     "/>
    <s v="Non-HFTD"/>
    <x v="0"/>
    <m/>
    <m/>
    <n v="40.593800000000002"/>
    <n v="-124.136"/>
    <s v="Humboldt"/>
    <s v="NEWBURG-1132"/>
    <s v="192151132"/>
    <n v="12000"/>
    <m/>
    <x v="0"/>
    <s v="DISPATCH FIRE 707-725-7550"/>
    <s v="Herbaceous"/>
    <m/>
    <m/>
    <s v="No"/>
    <m/>
    <m/>
    <m/>
    <m/>
    <m/>
    <m/>
    <m/>
    <s v="N"/>
    <s v="N"/>
    <m/>
    <m/>
    <s v="     "/>
    <m/>
    <m/>
    <m/>
    <m/>
    <m/>
    <m/>
    <m/>
    <m/>
    <m/>
    <m/>
    <m/>
    <m/>
    <m/>
    <m/>
    <m/>
    <m/>
    <m/>
    <m/>
    <m/>
  </r>
  <r>
    <s v="20190959"/>
    <s v="     "/>
    <n v="43709"/>
    <s v="9/1"/>
    <x v="1"/>
    <m/>
    <s v="36"/>
    <n v="3"/>
    <s v="9"/>
    <x v="3"/>
    <n v="43709"/>
    <m/>
    <s v="ILIS indicates tree fell into open wire secondary starting brush fire. FD on site. fire out."/>
    <s v="     "/>
    <s v="FAS"/>
    <m/>
    <s v="N"/>
    <x v="0"/>
    <s v="550619"/>
    <m/>
    <m/>
    <s v="T004741906"/>
    <n v="0"/>
    <m/>
    <s v="     "/>
    <x v="1"/>
    <s v="PG&amp;E"/>
    <m/>
    <m/>
    <m/>
    <s v="D"/>
    <s v="D"/>
    <s v="&lt;3 meters of linear travel"/>
    <m/>
    <s v="Vegetation"/>
    <s v="33.a. Veg. contact"/>
    <s v="Vegetation"/>
    <s v="Contact from object"/>
    <s v="Contact - Vegetation"/>
    <m/>
    <s v="Contact - Vegetation"/>
    <s v="Conductor - Primary"/>
    <m/>
    <m/>
    <s v="Overhead"/>
    <x v="3"/>
    <s v="Conductor - Primary"/>
    <s v="Open wire secondary"/>
    <s v="Unknown"/>
    <s v="     "/>
    <s v="Non-HFTD"/>
    <x v="0"/>
    <m/>
    <m/>
    <n v="36.770200000000003"/>
    <n v="-119.76300000000001"/>
    <s v="FRESNO"/>
    <s v="MANCHESTER-1110"/>
    <m/>
    <m/>
    <m/>
    <x v="0"/>
    <s v="Unknown"/>
    <s v="Urban"/>
    <m/>
    <m/>
    <s v="No"/>
    <m/>
    <m/>
    <m/>
    <m/>
    <m/>
    <m/>
    <m/>
    <s v="N"/>
    <s v="N"/>
    <m/>
    <m/>
    <s v="     "/>
    <m/>
    <m/>
    <m/>
    <m/>
    <m/>
    <m/>
    <m/>
    <m/>
    <m/>
    <m/>
    <m/>
    <m/>
    <m/>
    <m/>
    <m/>
    <m/>
    <m/>
    <m/>
    <m/>
  </r>
  <r>
    <s v="20190961"/>
    <s v="     "/>
    <n v="43709"/>
    <s v="9/1"/>
    <x v="1"/>
    <m/>
    <s v="36"/>
    <n v="3"/>
    <s v="9"/>
    <x v="3"/>
    <m/>
    <m/>
    <s v="Fire at base of pole per Tman remarks. CAL Fire/Santa Barbara fire, per FAS tag, indicates wire caused veg fire. Wire may have caused fire but not enough information to make further assesment as to if wire failed, if it failed because of an external object, etc. Left as other. Asset number is circuit number. Photos show area near residence due to comparison of white fence in Google Earth. Unable to locate EC Tag. No additional info."/>
    <s v="     "/>
    <s v="FAS"/>
    <m/>
    <s v="N"/>
    <x v="0"/>
    <m/>
    <m/>
    <m/>
    <s v="554721402"/>
    <n v="0"/>
    <m/>
    <s v="     "/>
    <x v="1"/>
    <s v="PG&amp;E"/>
    <m/>
    <m/>
    <m/>
    <s v="D"/>
    <s v="D"/>
    <s v="&lt;3 meters of linear travel"/>
    <m/>
    <s v="Equipment - PG&amp;E"/>
    <s v="34.o. Other"/>
    <s v="Equipment - PG&amp;E"/>
    <s v="All types of equipment / facility failure"/>
    <s v="Other"/>
    <s v="Conductor - Primary"/>
    <m/>
    <m/>
    <m/>
    <m/>
    <s v="Overhead"/>
    <x v="3"/>
    <s v="Conductor - Primary"/>
    <s v="Unknown"/>
    <s v="182721104"/>
    <s v="     "/>
    <s v="Non-HFTD"/>
    <x v="0"/>
    <n v="512"/>
    <m/>
    <n v="34.6265"/>
    <n v="-120.089"/>
    <s v="SANTA BARBARA"/>
    <s v="SANTA-YNEZ-1104"/>
    <m/>
    <m/>
    <s v="N/A"/>
    <x v="1"/>
    <s v="Santa Barbara County FD"/>
    <s v="Agriculture"/>
    <m/>
    <m/>
    <s v="No"/>
    <m/>
    <m/>
    <m/>
    <m/>
    <m/>
    <m/>
    <m/>
    <s v="N"/>
    <s v="N"/>
    <m/>
    <m/>
    <s v="     "/>
    <m/>
    <m/>
    <m/>
    <m/>
    <m/>
    <m/>
    <m/>
    <m/>
    <m/>
    <m/>
    <m/>
    <m/>
    <m/>
    <m/>
    <m/>
    <m/>
    <m/>
    <m/>
    <m/>
  </r>
  <r>
    <s v="20190960"/>
    <s v="     "/>
    <n v="43709"/>
    <s v="9/1"/>
    <x v="1"/>
    <m/>
    <s v="36"/>
    <n v="3"/>
    <s v="9"/>
    <x v="3"/>
    <n v="43709"/>
    <n v="0.15138888888888888"/>
    <s v="Care hit Transmission Pole per field comments. It appears damage affected transmission and distribution.  Column Z entered &quot;D&quot; but it could be other way around."/>
    <s v="     "/>
    <s v="FAS"/>
    <m/>
    <s v="N"/>
    <x v="0"/>
    <s v="550231"/>
    <s v="19-0094413"/>
    <s v="INT-12545"/>
    <s v="T004741603"/>
    <n v="0"/>
    <m/>
    <s v="     "/>
    <x v="1"/>
    <s v="PG&amp;E"/>
    <m/>
    <m/>
    <m/>
    <s v="T"/>
    <s v="D"/>
    <s v="&lt;3 meters of linear travel"/>
    <m/>
    <s v="Contact - 3rd Party"/>
    <s v="33.d. Vehicle contact"/>
    <s v="Contact - 3rd Party"/>
    <s v="Contact from object"/>
    <s v="Contact - Vehicle"/>
    <m/>
    <s v="Contact - Vehicle"/>
    <s v="Pole"/>
    <s v="Line to Ground"/>
    <m/>
    <s v="Overhead"/>
    <x v="4"/>
    <s v="Pole"/>
    <s v="Circuit Breaker"/>
    <s v="04248-2100893893{1103/2}"/>
    <s v="     "/>
    <s v="Non-HFTD"/>
    <x v="0"/>
    <m/>
    <m/>
    <n v="38.061700000000002"/>
    <n v="-122.533"/>
    <s v="MARIN"/>
    <s v="IGNACIO-LAS-GALLINAS-115KV"/>
    <m/>
    <n v="115000"/>
    <s v="N/A"/>
    <x v="0"/>
    <s v="Novato FD"/>
    <s v="Urban"/>
    <m/>
    <m/>
    <s v="No"/>
    <m/>
    <m/>
    <m/>
    <m/>
    <m/>
    <m/>
    <m/>
    <s v="N"/>
    <s v="N"/>
    <m/>
    <m/>
    <s v="     "/>
    <m/>
    <m/>
    <m/>
    <m/>
    <m/>
    <m/>
    <m/>
    <m/>
    <m/>
    <m/>
    <m/>
    <m/>
    <m/>
    <m/>
    <m/>
    <m/>
    <m/>
    <m/>
    <m/>
  </r>
  <r>
    <s v="20201159"/>
    <s v="     "/>
    <n v="44075"/>
    <s v="9/1"/>
    <x v="1"/>
    <n v="0.50277777777777777"/>
    <s v="36"/>
    <n v="3"/>
    <s v="9"/>
    <x v="4"/>
    <n v="44075"/>
    <n v="0.55277777777777781"/>
    <s v="On September 1, 2020 at 1204 hours, a PG&amp;E Troubleman was dispatched to the Sisquoc 1103 12kV Distribution Circuit on Rancho Tepusquet Road, Santa Maria in response to arcing wires. Initial analysis indicates PG&amp;E equipment failure caused the ignition. The bus wire connection melted due to loading that caused the arcing and sparking resulting in damage to the transformers and a small spot fire at the base of the pole. PG&amp;E Troubleman stated he has been out to this location before for melted connections that could be due to overloading. Fire was suppressed by the customer."/>
    <s v="     "/>
    <s v="FAS"/>
    <m/>
    <s v="N"/>
    <x v="0"/>
    <s v="1046297"/>
    <s v="20-0092251"/>
    <m/>
    <s v="T005059842"/>
    <n v="119700543"/>
    <m/>
    <s v="     "/>
    <x v="1"/>
    <s v="PG&amp;E"/>
    <m/>
    <s v="Vegetation"/>
    <m/>
    <s v="D"/>
    <s v="D"/>
    <s v="&lt;3 meters of linear travel"/>
    <m/>
    <s v="Equipment - PG&amp;E"/>
    <s v="34.m. Connection device damage or failure"/>
    <s v="Equipment - PG&amp;E"/>
    <s v="All types of equipment / facility failure"/>
    <s v="Splice/Clamp/Connector"/>
    <s v="Splice/Clamp/Connector"/>
    <m/>
    <m/>
    <s v="Line to Ground"/>
    <m/>
    <s v="Overhead"/>
    <x v="3"/>
    <s v="Splice/Clamp/Connector"/>
    <s v="Transformers, Connectors"/>
    <s v="CGC: 513113551650 "/>
    <s v="     "/>
    <s v="Non-HFTD"/>
    <x v="0"/>
    <m/>
    <m/>
    <n v="34.897599999999997"/>
    <n v="-120.298"/>
    <s v="Santa Barbara"/>
    <s v="SISQUOC-1103"/>
    <m/>
    <n v="12000"/>
    <s v="N/A"/>
    <x v="1"/>
    <s v="Customer"/>
    <s v="Agriculture"/>
    <m/>
    <m/>
    <s v="No"/>
    <m/>
    <m/>
    <m/>
    <m/>
    <m/>
    <m/>
    <m/>
    <s v="N"/>
    <s v="N"/>
    <m/>
    <m/>
    <s v="     "/>
    <m/>
    <m/>
    <m/>
    <m/>
    <m/>
    <m/>
    <m/>
    <m/>
    <m/>
    <m/>
    <m/>
    <m/>
    <m/>
    <m/>
    <m/>
    <m/>
    <m/>
    <m/>
    <m/>
  </r>
  <r>
    <s v="20201156"/>
    <s v="     "/>
    <n v="44075"/>
    <s v="9/1"/>
    <x v="1"/>
    <n v="9.7222222222222224E-3"/>
    <s v="36"/>
    <n v="3"/>
    <s v="9"/>
    <x v="4"/>
    <n v="44075"/>
    <n v="9.0277777777777769E-3"/>
    <s v="On September 1, 2020 at 0031 hours, a PG&amp;E Troubleman patrolled the Valley View 1106 12kV Underground Distribution Circuit number 014341106, near 5775 Amend Road in Richmond. He observed underground vegetation that made contact with the metering equipment in a vault. Initial analysis indicates the metering equipment and vegetation contact caused an ignition in the vault. The Richmond Fire Department responded to and extinguished the fire. We replaced the meter. All the repairs were completed and the line was returned to service on September 1, 2020. This ignition did not meet the reporting criteria, because it didn't burn material other than PG&amp;E assets. This information is preliminary."/>
    <s v="     "/>
    <s v="FAS"/>
    <m/>
    <s v="N"/>
    <x v="0"/>
    <s v="1045067"/>
    <m/>
    <m/>
    <s v="T005059386"/>
    <m/>
    <m/>
    <s v="     "/>
    <x v="0"/>
    <s v="PG&amp;E"/>
    <m/>
    <s v="Vegetation"/>
    <m/>
    <s v="D"/>
    <s v="D"/>
    <s v="&lt;3 meters of linear travel"/>
    <m/>
    <s v="Vegetation"/>
    <s v="33.a. Veg. contact"/>
    <s v="Vegetation"/>
    <s v="Contact from object"/>
    <s v="Contact - Vegetation"/>
    <m/>
    <s v="Contact - Vegetation"/>
    <s v="Underground Meter"/>
    <m/>
    <m/>
    <s v="Other (Comments)"/>
    <x v="1"/>
    <s v="Underground Meter"/>
    <s v="Underground Meter"/>
    <s v="Circuit ID: 014341106"/>
    <s v="     "/>
    <s v="Non-HFTD"/>
    <x v="0"/>
    <m/>
    <m/>
    <n v="37.961300000000001"/>
    <n v="-122.271"/>
    <s v="Contra Costa"/>
    <s v="VALLEY-VIEW-1106"/>
    <m/>
    <n v="12000"/>
    <s v="N/A"/>
    <x v="0"/>
    <s v="Richmond FD"/>
    <s v="Urban"/>
    <m/>
    <m/>
    <s v="No"/>
    <m/>
    <m/>
    <m/>
    <m/>
    <m/>
    <m/>
    <m/>
    <s v="N"/>
    <s v="N"/>
    <m/>
    <m/>
    <s v="     "/>
    <m/>
    <m/>
    <m/>
    <m/>
    <m/>
    <m/>
    <m/>
    <m/>
    <m/>
    <m/>
    <m/>
    <m/>
    <m/>
    <m/>
    <m/>
    <m/>
    <m/>
    <m/>
    <m/>
  </r>
  <r>
    <s v="20211340"/>
    <s v="     "/>
    <n v="44440"/>
    <s v="9/1"/>
    <x v="1"/>
    <n v="0.58888888888888891"/>
    <s v="36"/>
    <n v="3"/>
    <s v="9"/>
    <x v="5"/>
    <m/>
    <m/>
    <s v="Secondary conductor contacted SP transformer. Troubleman created tag for Transformer to be replaced. The ensuing fire was 3 meter - 0.25 acre in size. This information is preliminary."/>
    <s v="     "/>
    <s v="FAS"/>
    <m/>
    <s v="N"/>
    <x v="0"/>
    <m/>
    <m/>
    <m/>
    <s v="3069734"/>
    <n v="121986000"/>
    <m/>
    <s v="     "/>
    <x v="1"/>
    <s v="PG&amp;E"/>
    <m/>
    <s v="Other"/>
    <s v="Pole/Transformer"/>
    <s v="D"/>
    <s v="D"/>
    <s v="&lt;0.25"/>
    <m/>
    <s v="Equipment - PG&amp;E"/>
    <s v="34.b. Conductor damage or failure"/>
    <s v="Equipment - PG&amp;E"/>
    <s v="All types of equipment / facility failure"/>
    <s v="Conductor failure-all"/>
    <s v="Conductor - Insulated Secondary"/>
    <m/>
    <m/>
    <m/>
    <s v="Y"/>
    <s v="Overhead"/>
    <x v="1"/>
    <s v="Conductor - Insulated Secondary"/>
    <s v="Tranformer"/>
    <s v="10112781"/>
    <s v="     "/>
    <s v="Non-HFTD"/>
    <x v="0"/>
    <m/>
    <m/>
    <n v="37.100499999999997"/>
    <n v="-120.218"/>
    <s v="Madera"/>
    <s v="CHOWCHILLA-1104"/>
    <m/>
    <m/>
    <s v="N/A"/>
    <x v="0"/>
    <s v="Chowchilla FD"/>
    <s v="Agriculture"/>
    <s v="Grass fuel model"/>
    <m/>
    <s v="No"/>
    <m/>
    <m/>
    <m/>
    <m/>
    <m/>
    <m/>
    <m/>
    <s v="N"/>
    <s v="N"/>
    <m/>
    <m/>
    <s v="     "/>
    <m/>
    <m/>
    <m/>
    <m/>
    <m/>
    <m/>
    <m/>
    <m/>
    <m/>
    <m/>
    <m/>
    <m/>
    <m/>
    <m/>
    <m/>
    <m/>
    <m/>
    <m/>
    <m/>
  </r>
  <r>
    <s v="20140164"/>
    <s v="     "/>
    <n v="41892"/>
    <s v="9/10"/>
    <x v="1"/>
    <n v="1.1574074074074073E-5"/>
    <s v="37"/>
    <n v="3"/>
    <s v="9"/>
    <x v="7"/>
    <m/>
    <m/>
    <s v="Report of wire down. Found 911 Sutter Fire Dept on standby, extinguished 100X50 grass fire. Found....."/>
    <s v="     "/>
    <m/>
    <m/>
    <s v="N"/>
    <x v="0"/>
    <m/>
    <m/>
    <m/>
    <m/>
    <m/>
    <m/>
    <s v="     "/>
    <x v="1"/>
    <s v="PG&amp;E"/>
    <m/>
    <s v="Vegetation"/>
    <m/>
    <s v="D"/>
    <m/>
    <s v="&lt;0.25"/>
    <s v="Square Feet: 100 x 50; Acreage: "/>
    <s v="Equipment - PG&amp;E"/>
    <s v="34.o. Other"/>
    <s v="Equipment - PG&amp;E"/>
    <s v="All types of equipment / facility failure"/>
    <m/>
    <m/>
    <m/>
    <m/>
    <m/>
    <s v=" "/>
    <s v="Overhead"/>
    <x v="1"/>
    <s v="Other"/>
    <m/>
    <s v="North Township Rd, Sutter"/>
    <s v="     "/>
    <s v="Non-HFTD"/>
    <x v="0"/>
    <m/>
    <m/>
    <n v="39.185000000000002"/>
    <n v="-121.68899999999999"/>
    <s v="Sutter"/>
    <s v="PEASE-1102?"/>
    <s v="153751103"/>
    <m/>
    <s v="N/A"/>
    <x v="0"/>
    <m/>
    <s v="Urban"/>
    <m/>
    <m/>
    <s v="No"/>
    <m/>
    <m/>
    <m/>
    <m/>
    <m/>
    <m/>
    <m/>
    <s v="N"/>
    <s v="N"/>
    <m/>
    <m/>
    <s v="     "/>
    <m/>
    <m/>
    <m/>
    <m/>
    <m/>
    <m/>
    <m/>
    <m/>
    <m/>
    <m/>
    <m/>
    <m/>
    <m/>
    <m/>
    <m/>
    <m/>
    <m/>
    <m/>
    <m/>
  </r>
  <r>
    <s v="MIA20157988"/>
    <s v="     "/>
    <n v="42257"/>
    <s v="9/10"/>
    <x v="1"/>
    <n v="0.73129629629629633"/>
    <s v="37"/>
    <n v="3"/>
    <s v="9"/>
    <x v="2"/>
    <n v="42257"/>
    <n v="0.73124999999999996"/>
    <s v="1510 S HIGHWAY 49 in Jackson; veg fire; RESPONDED TO FIRE CAUSED BY N/G CONNECTOR; multiple storage units damaged"/>
    <s v="     "/>
    <s v="FAS"/>
    <n v="44253"/>
    <s v="Y"/>
    <x v="0"/>
    <m/>
    <s v="N/A"/>
    <m/>
    <s v="9250720524"/>
    <n v="110636455"/>
    <m/>
    <s v="     "/>
    <x v="1"/>
    <s v="PG&amp;E"/>
    <m/>
    <m/>
    <m/>
    <s v="D"/>
    <m/>
    <s v="Unknown"/>
    <m/>
    <s v="Equipment - PG&amp;E"/>
    <s v="34.m. Connection device damage or failure"/>
    <s v="Equipment - PG&amp;E"/>
    <s v="All types of equipment / facility failure"/>
    <s v="Splice/Clamp/Connector"/>
    <s v="Splice/Clamp/Connector"/>
    <m/>
    <m/>
    <m/>
    <s v="No"/>
    <s v="Overhead"/>
    <x v="0"/>
    <m/>
    <m/>
    <s v="101258542"/>
    <s v="     "/>
    <s v="Non-HFTD"/>
    <x v="0"/>
    <n v="340"/>
    <m/>
    <n v="38.337299999999999"/>
    <n v="-120.758"/>
    <s v="Amador"/>
    <s v="ELECTRA-1102"/>
    <s v="162161102"/>
    <n v="11000"/>
    <m/>
    <x v="0"/>
    <s v="Amador FD"/>
    <s v="Urban"/>
    <m/>
    <m/>
    <s v="No"/>
    <m/>
    <m/>
    <m/>
    <m/>
    <m/>
    <m/>
    <m/>
    <s v="N"/>
    <s v="N"/>
    <m/>
    <m/>
    <s v="     "/>
    <m/>
    <m/>
    <m/>
    <m/>
    <m/>
    <m/>
    <m/>
    <m/>
    <m/>
    <m/>
    <m/>
    <m/>
    <m/>
    <m/>
    <m/>
    <m/>
    <m/>
    <m/>
    <m/>
  </r>
  <r>
    <s v="MIA20159272"/>
    <s v="     "/>
    <n v="42257"/>
    <s v="9/10"/>
    <x v="1"/>
    <n v="0.82928240740740744"/>
    <s v="37"/>
    <n v="3"/>
    <s v="9"/>
    <x v="2"/>
    <m/>
    <m/>
    <s v="SNOW CAMP RD AND MAPLE CREEK RD (110 Fishery rd?) in Blue Lake; fire at base of pole; CSR suspects fire caused by bird into power lines; poles damaged; WAITING ON FD"/>
    <s v="     "/>
    <s v="FAS"/>
    <n v="44266"/>
    <s v="Y"/>
    <x v="0"/>
    <m/>
    <s v="N/A"/>
    <m/>
    <s v="202190"/>
    <m/>
    <m/>
    <s v="     "/>
    <x v="1"/>
    <s v="PG&amp;E"/>
    <m/>
    <m/>
    <m/>
    <s v="D"/>
    <m/>
    <s v="Unknown"/>
    <m/>
    <s v="Contact - Animal - Bird"/>
    <s v="33.b. Animal contact"/>
    <s v="Contact - Bird"/>
    <s v="Contact from object"/>
    <s v="Contact - Animal"/>
    <m/>
    <s v="Contact - Animal"/>
    <s v="Conductor"/>
    <m/>
    <m/>
    <s v="Overhead"/>
    <x v="0"/>
    <m/>
    <m/>
    <m/>
    <s v="     "/>
    <s v="Non-HFTD"/>
    <x v="0"/>
    <m/>
    <m/>
    <m/>
    <m/>
    <m/>
    <m/>
    <m/>
    <m/>
    <m/>
    <x v="0"/>
    <m/>
    <m/>
    <m/>
    <m/>
    <s v="No"/>
    <m/>
    <m/>
    <m/>
    <m/>
    <m/>
    <m/>
    <m/>
    <s v="N"/>
    <s v="N"/>
    <m/>
    <m/>
    <s v="     "/>
    <m/>
    <m/>
    <m/>
    <m/>
    <m/>
    <m/>
    <m/>
    <m/>
    <m/>
    <m/>
    <m/>
    <m/>
    <m/>
    <m/>
    <m/>
    <m/>
    <m/>
    <m/>
    <m/>
  </r>
  <r>
    <s v="20160282"/>
    <s v="     "/>
    <n v="42623"/>
    <s v="9/10"/>
    <x v="1"/>
    <n v="8.9583333333333334E-2"/>
    <s v="37"/>
    <n v="3"/>
    <s v="9"/>
    <x v="6"/>
    <n v="42623"/>
    <m/>
    <s v="BURNED OPEN JUMPER"/>
    <s v="     "/>
    <m/>
    <m/>
    <s v="N"/>
    <x v="0"/>
    <s v="1539140"/>
    <m/>
    <m/>
    <m/>
    <m/>
    <m/>
    <s v="     "/>
    <x v="1"/>
    <s v="PG&amp;E"/>
    <m/>
    <s v="Vegetation"/>
    <m/>
    <s v="D"/>
    <m/>
    <s v="&lt;0.25"/>
    <s v="Square Feet: ; Acreage: "/>
    <s v="Equipment - PG&amp;E"/>
    <s v="34.b. Conductor damage or failure"/>
    <s v="Equipment - PG&amp;E"/>
    <s v="All types of equipment / facility failure"/>
    <s v="Conductor"/>
    <s v="Conductor"/>
    <m/>
    <m/>
    <m/>
    <m/>
    <s v="Overhead"/>
    <x v="3"/>
    <s v="Conductor"/>
    <m/>
    <s v="101072400"/>
    <s v="     "/>
    <s v="Non-HFTD"/>
    <x v="0"/>
    <m/>
    <m/>
    <n v="37.186199999999999"/>
    <n v="-120.678"/>
    <s v="Merced"/>
    <s v="EL-NIDO-1104"/>
    <s v="252451104"/>
    <n v="12000"/>
    <m/>
    <x v="0"/>
    <s v="Merced County FD"/>
    <s v="Agriculture"/>
    <m/>
    <m/>
    <s v="No"/>
    <m/>
    <m/>
    <m/>
    <m/>
    <m/>
    <m/>
    <m/>
    <s v="N"/>
    <s v="N"/>
    <m/>
    <m/>
    <s v="     "/>
    <m/>
    <m/>
    <m/>
    <m/>
    <m/>
    <m/>
    <m/>
    <m/>
    <m/>
    <m/>
    <m/>
    <m/>
    <m/>
    <m/>
    <m/>
    <m/>
    <m/>
    <m/>
    <m/>
  </r>
  <r>
    <s v="MIA20179608"/>
    <s v="     "/>
    <n v="42988"/>
    <s v="9/10"/>
    <x v="1"/>
    <n v="0.73571759259259262"/>
    <s v="37"/>
    <n v="3"/>
    <s v="9"/>
    <x v="0"/>
    <n v="42988"/>
    <n v="0.73541666666666672"/>
    <s v="Tree branch fell into line"/>
    <s v="     "/>
    <s v="FAS"/>
    <n v="44249"/>
    <s v="Y"/>
    <x v="0"/>
    <m/>
    <s v="N/A"/>
    <m/>
    <s v="T004132821"/>
    <m/>
    <m/>
    <s v="     "/>
    <x v="0"/>
    <s v="PG&amp;E"/>
    <m/>
    <m/>
    <m/>
    <s v="D"/>
    <m/>
    <s v="&lt;3 meters of linear travel"/>
    <m/>
    <s v="Vegetation"/>
    <s v="33.a. Veg. contact"/>
    <s v="Vegetation"/>
    <s v="Contact from object"/>
    <s v="Contact - Vegetation"/>
    <m/>
    <s v="Contact - Vegetation"/>
    <s v="Pole"/>
    <m/>
    <s v="Yes"/>
    <s v="Overhead"/>
    <x v="0"/>
    <m/>
    <m/>
    <s v="100152709"/>
    <s v="     "/>
    <s v="Non-HFTD"/>
    <x v="0"/>
    <m/>
    <m/>
    <n v="35.357900000000001"/>
    <n v="-119.01900000000001"/>
    <s v="Kern"/>
    <s v="WESTPARK-1108"/>
    <m/>
    <n v="11000"/>
    <m/>
    <x v="0"/>
    <s v="Bakersfield FD"/>
    <s v="Urban"/>
    <m/>
    <m/>
    <s v="No"/>
    <m/>
    <m/>
    <m/>
    <m/>
    <m/>
    <m/>
    <m/>
    <s v="N"/>
    <s v="N"/>
    <m/>
    <m/>
    <s v="     "/>
    <m/>
    <m/>
    <m/>
    <m/>
    <m/>
    <m/>
    <m/>
    <m/>
    <m/>
    <m/>
    <m/>
    <m/>
    <m/>
    <m/>
    <m/>
    <m/>
    <m/>
    <m/>
    <m/>
  </r>
  <r>
    <s v="20170355"/>
    <s v="     "/>
    <n v="42988"/>
    <s v="9/10"/>
    <x v="1"/>
    <n v="0.6875"/>
    <s v="37"/>
    <n v="3"/>
    <s v="9"/>
    <x v="0"/>
    <n v="42988"/>
    <n v="0.88541666666666663"/>
    <s v="0"/>
    <s v="     "/>
    <m/>
    <m/>
    <s v="N"/>
    <x v="0"/>
    <s v="1874403"/>
    <s v="17-0077362"/>
    <m/>
    <m/>
    <n v="113236200"/>
    <m/>
    <s v="     "/>
    <x v="1"/>
    <s v="PG&amp;E"/>
    <m/>
    <s v="Vegetation"/>
    <m/>
    <s v="D"/>
    <m/>
    <s v="10-99"/>
    <s v="Square Feet: ; Acreage: 15"/>
    <s v="Equipment - PG&amp;E"/>
    <s v="34.b. Conductor damage or failure"/>
    <s v="Equipment - PG&amp;E"/>
    <s v="All types of equipment / facility failure"/>
    <s v="Conductor"/>
    <s v="Conductor"/>
    <m/>
    <m/>
    <s v="Force Out"/>
    <s v="PACIFIC BELL"/>
    <s v="Overhead"/>
    <x v="1"/>
    <s v="Conductor"/>
    <m/>
    <s v="101161316"/>
    <s v="     "/>
    <s v="Non-HFTD"/>
    <x v="0"/>
    <m/>
    <m/>
    <n v="37.303899999999999"/>
    <n v="-120.527"/>
    <s v="Merced"/>
    <s v="MERCED-1108"/>
    <s v="252801108"/>
    <m/>
    <s v="N/A"/>
    <x v="0"/>
    <s v="Merced County FD"/>
    <s v="Agriculture"/>
    <m/>
    <m/>
    <s v="No"/>
    <s v="10"/>
    <m/>
    <m/>
    <m/>
    <m/>
    <m/>
    <m/>
    <s v="N"/>
    <s v="N"/>
    <m/>
    <m/>
    <s v="     "/>
    <m/>
    <m/>
    <m/>
    <m/>
    <m/>
    <m/>
    <m/>
    <m/>
    <m/>
    <m/>
    <m/>
    <m/>
    <m/>
    <m/>
    <m/>
    <m/>
    <m/>
    <m/>
    <m/>
  </r>
  <r>
    <s v="20170354"/>
    <s v="     "/>
    <n v="42988"/>
    <s v="9/10"/>
    <x v="1"/>
    <n v="5.6944444444444443E-2"/>
    <s v="37"/>
    <n v="3"/>
    <s v="9"/>
    <x v="0"/>
    <n v="42988"/>
    <n v="5.6944444444444443E-2"/>
    <s v="REFUSED 15329 OK"/>
    <s v="     "/>
    <m/>
    <m/>
    <s v="N"/>
    <x v="0"/>
    <s v="1874173"/>
    <s v="17-0077285"/>
    <m/>
    <m/>
    <m/>
    <m/>
    <s v="     "/>
    <x v="1"/>
    <s v="PG&amp;E"/>
    <m/>
    <s v="Vegetation"/>
    <m/>
    <s v="D"/>
    <m/>
    <s v="0.26-9.99"/>
    <s v="Square Feet: ; Acreage: 0.33"/>
    <s v="Contact - Animal - Bird"/>
    <s v="33.b. Animal contact"/>
    <s v="Contact - Bird"/>
    <s v="All types of equipment / facility failure"/>
    <s v="Contact - Animal"/>
    <m/>
    <s v="Contact - Animal"/>
    <s v="Conductor"/>
    <s v="Three Phase Fault"/>
    <s v="None"/>
    <s v="Overhead"/>
    <x v="3"/>
    <s v="Conductor"/>
    <m/>
    <s v="101289867"/>
    <s v="     "/>
    <s v="Non-HFTD"/>
    <x v="0"/>
    <m/>
    <m/>
    <n v="39.259900000000002"/>
    <n v="-121.49"/>
    <s v="Yuba"/>
    <s v="EAST-MARYSVILLE-1108"/>
    <s v="152331108"/>
    <n v="12000"/>
    <s v="EAST MARYSVILLE 11081706"/>
    <x v="0"/>
    <s v="TYLER LOPEZ "/>
    <s v="Agriculture"/>
    <m/>
    <m/>
    <s v="No"/>
    <m/>
    <m/>
    <m/>
    <m/>
    <m/>
    <m/>
    <m/>
    <s v="N"/>
    <s v="N"/>
    <m/>
    <m/>
    <s v="     "/>
    <m/>
    <m/>
    <m/>
    <m/>
    <m/>
    <m/>
    <m/>
    <m/>
    <m/>
    <m/>
    <m/>
    <m/>
    <m/>
    <m/>
    <m/>
    <m/>
    <m/>
    <m/>
    <m/>
  </r>
  <r>
    <s v="20180765"/>
    <s v="     "/>
    <n v="43353"/>
    <s v="9/10"/>
    <x v="1"/>
    <n v="0.85902777777777772"/>
    <s v="37"/>
    <n v="3"/>
    <s v="9"/>
    <x v="1"/>
    <n v="43353"/>
    <n v="0.85902777777777772"/>
    <s v="Irving Fire"/>
    <s v="     "/>
    <s v="Charles"/>
    <m/>
    <s v="N"/>
    <x v="0"/>
    <s v="171925"/>
    <s v="18-0078359"/>
    <m/>
    <m/>
    <m/>
    <s v="EI180911A"/>
    <s v="     "/>
    <x v="1"/>
    <s v="PG&amp;E"/>
    <m/>
    <m/>
    <m/>
    <s v="D"/>
    <m/>
    <s v="Unknown"/>
    <m/>
    <s v="Unknown"/>
    <s v="40.a. Unknown"/>
    <s v="Unknown"/>
    <s v="Other"/>
    <s v="Unknown"/>
    <m/>
    <m/>
    <m/>
    <s v="Line to Line"/>
    <m/>
    <s v="Overhead"/>
    <x v="3"/>
    <m/>
    <m/>
    <s v="311"/>
    <s v="     "/>
    <s v="Non-HFTD"/>
    <x v="0"/>
    <n v="180"/>
    <m/>
    <n v="38.018799999999999"/>
    <n v="-122.72199999999999"/>
    <s v="Marin"/>
    <s v="OLEMA-1101"/>
    <s v="042291101"/>
    <n v="11000"/>
    <s v="WOODACRE 1101404"/>
    <x v="0"/>
    <m/>
    <s v="Conifer Forest"/>
    <m/>
    <m/>
    <s v="No"/>
    <m/>
    <m/>
    <m/>
    <m/>
    <m/>
    <m/>
    <m/>
    <s v="N"/>
    <s v="N"/>
    <m/>
    <m/>
    <s v="     "/>
    <m/>
    <m/>
    <m/>
    <m/>
    <m/>
    <m/>
    <m/>
    <m/>
    <m/>
    <m/>
    <m/>
    <m/>
    <m/>
    <m/>
    <m/>
    <m/>
    <m/>
    <m/>
    <m/>
  </r>
  <r>
    <s v="20180766"/>
    <s v="     "/>
    <n v="43353"/>
    <s v="9/10"/>
    <x v="1"/>
    <n v="0.89236111111111116"/>
    <s v="37"/>
    <n v="3"/>
    <s v="9"/>
    <x v="1"/>
    <n v="43353"/>
    <n v="0.89236111111111116"/>
    <s v="OIS indicated &quot;4 CROSSARM:8' LS:BROKEN/DAMAGED / REPLACE&quot;; OIS TR listed &quot;WIRES DOWN/ STRUCTURE FIRE&quot;.  ILIS seems to reveal that cause is equipment failure, rather than &quot;structure fire&quot; selected by T-men."/>
    <s v="     "/>
    <s v="FAS"/>
    <m/>
    <s v="N"/>
    <x v="0"/>
    <s v="171968"/>
    <s v="18-0078361"/>
    <m/>
    <m/>
    <m/>
    <m/>
    <s v="     "/>
    <x v="1"/>
    <s v="PG&amp;E"/>
    <m/>
    <m/>
    <m/>
    <s v="D"/>
    <m/>
    <s v="Structure-only"/>
    <m/>
    <s v="Equipment - PG&amp;E"/>
    <s v="34.h. Crossarm damage or failure"/>
    <s v="Equipment - PG&amp;E"/>
    <s v="All types of equipment / facility failure"/>
    <s v="Crossarm"/>
    <s v="Crossarm"/>
    <m/>
    <m/>
    <s v="Force Out"/>
    <m/>
    <s v="Overhead"/>
    <x v="3"/>
    <s v="Crossarm"/>
    <s v="4 x-arms damaged + open jumpers - unclear which one burned first."/>
    <s v="OJ 1P/S 1 P/E OF MTR #1009132396"/>
    <s v="     "/>
    <s v="Non-HFTD"/>
    <x v="0"/>
    <m/>
    <m/>
    <n v="37.098399999999998"/>
    <n v="-120.258"/>
    <s v="Madera"/>
    <s v="CHOWCHILLA-1101"/>
    <s v="254101101"/>
    <n v="11000"/>
    <s v="CHOWCHILLA 11015550"/>
    <x v="0"/>
    <m/>
    <s v="Agriculture"/>
    <m/>
    <m/>
    <s v="No"/>
    <m/>
    <m/>
    <m/>
    <m/>
    <m/>
    <m/>
    <m/>
    <s v="N"/>
    <s v="N"/>
    <m/>
    <m/>
    <s v="     "/>
    <m/>
    <m/>
    <m/>
    <m/>
    <m/>
    <m/>
    <m/>
    <m/>
    <m/>
    <m/>
    <m/>
    <m/>
    <m/>
    <m/>
    <m/>
    <m/>
    <m/>
    <m/>
    <m/>
  </r>
  <r>
    <s v="20180762"/>
    <s v="     "/>
    <n v="43353"/>
    <s v="9/10"/>
    <x v="1"/>
    <m/>
    <s v="37"/>
    <n v="3"/>
    <s v="9"/>
    <x v="1"/>
    <m/>
    <m/>
    <s v="Cause = unknown - on OIS.  Unclear what caused wire-down and fuses damage."/>
    <s v="     "/>
    <s v="FAS"/>
    <m/>
    <s v="N"/>
    <x v="0"/>
    <s v="171195"/>
    <m/>
    <m/>
    <m/>
    <m/>
    <m/>
    <s v="     "/>
    <x v="1"/>
    <s v="PG&amp;E"/>
    <m/>
    <m/>
    <m/>
    <s v="D"/>
    <m/>
    <s v="&lt;0.25"/>
    <m/>
    <s v="Equipment - PG&amp;E"/>
    <s v="34.b. Conductor damage or failure"/>
    <s v="Equipment - PG&amp;E"/>
    <s v="All types of equipment / facility failure"/>
    <s v="Conductor"/>
    <s v="Conductor"/>
    <m/>
    <m/>
    <m/>
    <m/>
    <m/>
    <x v="3"/>
    <s v="Conductor - Primary"/>
    <m/>
    <m/>
    <s v="     "/>
    <s v="Non-HFTD"/>
    <x v="0"/>
    <m/>
    <m/>
    <n v="35.042299999999997"/>
    <n v="-120.56699999999999"/>
    <s v="San Luis Obispo"/>
    <s v="OCEANO-1102"/>
    <s v="182601102"/>
    <n v="11000"/>
    <m/>
    <x v="0"/>
    <m/>
    <s v="Agriculture"/>
    <m/>
    <m/>
    <s v="No"/>
    <m/>
    <m/>
    <m/>
    <m/>
    <m/>
    <m/>
    <m/>
    <s v="N"/>
    <s v="N"/>
    <m/>
    <m/>
    <s v="     "/>
    <m/>
    <m/>
    <m/>
    <m/>
    <m/>
    <m/>
    <m/>
    <m/>
    <m/>
    <m/>
    <m/>
    <m/>
    <m/>
    <m/>
    <m/>
    <m/>
    <m/>
    <m/>
    <m/>
  </r>
  <r>
    <s v="20180763"/>
    <s v="     "/>
    <n v="43353"/>
    <s v="9/10"/>
    <x v="1"/>
    <n v="0.3034722222222222"/>
    <s v="37"/>
    <n v="3"/>
    <s v="9"/>
    <x v="1"/>
    <n v="43353"/>
    <n v="0.3034722222222222"/>
    <s v="From ILIS - &quot;TMAN/MEEKER REPORTS T6598 IS ON FIRE. NEED TO DE-ENERGIZE TO PUT OUT FIRE.&quot;  OIS indicated damage equipment to be transformer."/>
    <s v="     "/>
    <s v="FAS"/>
    <m/>
    <s v="N"/>
    <x v="0"/>
    <s v="171218"/>
    <s v="18-0078046"/>
    <m/>
    <m/>
    <m/>
    <m/>
    <s v="     "/>
    <x v="0"/>
    <s v="PG&amp;E"/>
    <m/>
    <m/>
    <m/>
    <s v="D"/>
    <m/>
    <s v="Structure-PG&amp;E only"/>
    <m/>
    <s v="Equipment - PG&amp;E"/>
    <s v="34.n. Transformer damage or failure"/>
    <s v="Equipment - PG&amp;E"/>
    <s v="All types of equipment / facility failure"/>
    <s v="Transformer"/>
    <s v="Transformer"/>
    <m/>
    <m/>
    <s v="Line to Line"/>
    <m/>
    <s v="Overhead"/>
    <x v="3"/>
    <s v="Transformer"/>
    <m/>
    <s v="20562SW"/>
    <s v="     "/>
    <s v="Non-HFTD"/>
    <x v="0"/>
    <m/>
    <m/>
    <n v="37.986400000000003"/>
    <n v="-121.83799999999999"/>
    <s v="Contra Costa"/>
    <s v="KIRKER-2105"/>
    <s v="014452105"/>
    <n v="21000"/>
    <s v="N/A"/>
    <x v="0"/>
    <m/>
    <s v="Urban"/>
    <m/>
    <m/>
    <s v="No"/>
    <m/>
    <m/>
    <m/>
    <m/>
    <m/>
    <m/>
    <m/>
    <s v="N"/>
    <s v="N"/>
    <m/>
    <m/>
    <s v="     "/>
    <m/>
    <m/>
    <m/>
    <m/>
    <m/>
    <m/>
    <m/>
    <m/>
    <m/>
    <m/>
    <m/>
    <m/>
    <m/>
    <m/>
    <m/>
    <m/>
    <m/>
    <m/>
    <m/>
  </r>
  <r>
    <s v="20191017"/>
    <s v="     "/>
    <n v="43718"/>
    <s v="9/10"/>
    <x v="1"/>
    <m/>
    <s v="37"/>
    <n v="3"/>
    <s v="9"/>
    <x v="3"/>
    <n v="43718"/>
    <m/>
    <s v="F6TGJR0 FOUND 2 WIRES 1 SPAN OF 4 ACSR SECONDARY DOWN POLE TO POLE. NO CAUSE FOUND SMALL FIRE 40' W/O TRANSF POLE OPENED TRANSF FUSES CALLED FOR CREW TO REPAIR"/>
    <s v="     "/>
    <s v="FAS"/>
    <m/>
    <s v="N"/>
    <x v="0"/>
    <s v="569512"/>
    <m/>
    <m/>
    <s v="T004748969"/>
    <n v="0"/>
    <m/>
    <s v="     "/>
    <x v="1"/>
    <s v="PG&amp;E"/>
    <m/>
    <m/>
    <m/>
    <s v="D"/>
    <m/>
    <s v="&lt;3 meters of linear travel"/>
    <m/>
    <s v="Equipment - PG&amp;E"/>
    <s v="34.b. Conductor damage or failure"/>
    <s v="Equipment - PG&amp;E"/>
    <s v="All types of equipment / facility failure"/>
    <s v="Conductor failure-all"/>
    <s v="Conductor - Primary"/>
    <m/>
    <m/>
    <m/>
    <m/>
    <s v="Overhead"/>
    <x v="3"/>
    <s v="Conductor - Primary"/>
    <m/>
    <s v="Unknown"/>
    <s v="     "/>
    <s v="Non-HFTD"/>
    <x v="0"/>
    <m/>
    <m/>
    <n v="36.431100000000001"/>
    <n v="-119.699"/>
    <s v="FRESNO"/>
    <s v="HARDWICK-1101"/>
    <m/>
    <m/>
    <m/>
    <x v="0"/>
    <s v="Fresno FD"/>
    <s v="Agriculture"/>
    <m/>
    <m/>
    <s v="No"/>
    <m/>
    <m/>
    <m/>
    <m/>
    <m/>
    <m/>
    <m/>
    <s v="N"/>
    <s v="N"/>
    <m/>
    <m/>
    <s v="     "/>
    <m/>
    <m/>
    <m/>
    <m/>
    <m/>
    <m/>
    <m/>
    <m/>
    <m/>
    <m/>
    <m/>
    <m/>
    <m/>
    <m/>
    <m/>
    <m/>
    <m/>
    <m/>
    <m/>
  </r>
  <r>
    <s v="20201229"/>
    <s v="     "/>
    <n v="44084"/>
    <s v="9/10"/>
    <x v="1"/>
    <n v="0.18888888888888888"/>
    <s v="37"/>
    <n v="3"/>
    <s v="9"/>
    <x v="4"/>
    <m/>
    <m/>
    <s v="Structure fire, not attributable to PG&amp;E."/>
    <s v="     "/>
    <s v="FAS"/>
    <m/>
    <s v="N"/>
    <x v="0"/>
    <m/>
    <m/>
    <m/>
    <s v="7821281199"/>
    <m/>
    <m/>
    <s v="     "/>
    <x v="0"/>
    <s v="PG&amp;E"/>
    <m/>
    <s v="Building"/>
    <m/>
    <s v="D"/>
    <m/>
    <s v="Structure-only"/>
    <m/>
    <s v="Other Fire: Non-PG&amp;E related"/>
    <s v="39.a. All Other"/>
    <s v="Other Fire"/>
    <m/>
    <m/>
    <m/>
    <m/>
    <m/>
    <m/>
    <m/>
    <s v="Subsurface"/>
    <x v="0"/>
    <m/>
    <m/>
    <m/>
    <s v="     "/>
    <s v="Non-HFTD"/>
    <x v="0"/>
    <m/>
    <m/>
    <n v="37.386299999999999"/>
    <n v="-120.60599999999999"/>
    <s v="Merced"/>
    <s v="ATWATER-1103"/>
    <m/>
    <n v="12000"/>
    <m/>
    <x v="0"/>
    <s v="Cal Fire"/>
    <m/>
    <m/>
    <m/>
    <s v="No"/>
    <m/>
    <m/>
    <m/>
    <m/>
    <m/>
    <m/>
    <m/>
    <s v="N"/>
    <s v="N"/>
    <m/>
    <m/>
    <s v="     "/>
    <m/>
    <m/>
    <m/>
    <m/>
    <m/>
    <m/>
    <m/>
    <m/>
    <m/>
    <m/>
    <m/>
    <m/>
    <m/>
    <m/>
    <m/>
    <m/>
    <m/>
    <m/>
    <m/>
  </r>
  <r>
    <s v="20211469"/>
    <s v="     "/>
    <n v="44449"/>
    <s v="9/10"/>
    <x v="1"/>
    <n v="0.33541666666666664"/>
    <s v="37"/>
    <n v="3"/>
    <s v="9"/>
    <x v="5"/>
    <n v="44449"/>
    <m/>
    <s v="[748 33rd St, Richmond, CA 94805] Burnt crossarm stack upside down. The cause of the failure is likely due to tracking. The ensuing fire was limited to PG&amp;E assets. Index 1448, 1468, 1469, 1470, 1471 &amp; 1472 are NOT duplicates as the ignitions occurred at different locations. This information is preliminary."/>
    <s v="     "/>
    <s v="FAS"/>
    <m/>
    <s v="Y"/>
    <x v="0"/>
    <m/>
    <m/>
    <m/>
    <s v="T005390547, T005390562"/>
    <n v="122039000"/>
    <m/>
    <s v="     "/>
    <x v="0"/>
    <s v="PG&amp;E"/>
    <m/>
    <s v="Other"/>
    <s v="Crossarm"/>
    <s v="D"/>
    <s v="D"/>
    <s v="Structure-PG&amp;E only"/>
    <m/>
    <s v="Contamination"/>
    <s v="36.a. Contamination"/>
    <s v="Equipment - PG&amp;E"/>
    <s v="Contamination"/>
    <s v="Tracking"/>
    <m/>
    <m/>
    <m/>
    <m/>
    <s v="Y"/>
    <s v="Overhead"/>
    <x v="3"/>
    <s v="Crossarm"/>
    <s v="Crossarm"/>
    <s v="101428104"/>
    <s v="     "/>
    <s v="Non-HFTD"/>
    <x v="0"/>
    <m/>
    <m/>
    <n v="37.942799999999998"/>
    <n v="-122.336"/>
    <s v="Contra Costa"/>
    <s v="MIRA-VISTA-0401"/>
    <m/>
    <n v="4000"/>
    <m/>
    <x v="0"/>
    <s v="Unknown"/>
    <s v="Urban"/>
    <s v="Fire-resistive fuel bed"/>
    <s v="sidewalk/asphalt"/>
    <s v="No"/>
    <m/>
    <m/>
    <m/>
    <m/>
    <m/>
    <m/>
    <m/>
    <s v="N"/>
    <s v="N"/>
    <m/>
    <m/>
    <s v="     "/>
    <m/>
    <m/>
    <m/>
    <m/>
    <m/>
    <m/>
    <m/>
    <m/>
    <m/>
    <m/>
    <m/>
    <m/>
    <m/>
    <m/>
    <m/>
    <m/>
    <m/>
    <m/>
    <m/>
  </r>
  <r>
    <s v="20211468"/>
    <s v="     "/>
    <n v="44449"/>
    <s v="9/10"/>
    <x v="1"/>
    <n v="0.33541666666666664"/>
    <s v="37"/>
    <n v="3"/>
    <s v="9"/>
    <x v="5"/>
    <n v="44449"/>
    <m/>
    <s v="[730 33rd St, Richmond, CA 94804] Burnt crossarm needs to be replaced. The cause of the failure is likely due to tracking. The ensuing fire was limited to PG&amp;E assets. Index 1448, 1468, 1469, 1470, 1471 &amp; 1472 are NOT duplicates as the ignitions occurred at different locations. This information is preliminary."/>
    <s v="     "/>
    <s v="FAS"/>
    <m/>
    <s v="Y"/>
    <x v="0"/>
    <m/>
    <m/>
    <m/>
    <s v="T005390547, T005390562"/>
    <m/>
    <m/>
    <s v="     "/>
    <x v="0"/>
    <s v="PG&amp;E"/>
    <m/>
    <s v="Other"/>
    <s v="Crossarm"/>
    <s v="D"/>
    <s v="D"/>
    <s v="Structure-PG&amp;E only"/>
    <m/>
    <s v="Contamination"/>
    <s v="36.a. Contamination"/>
    <s v="Equipment - PG&amp;E"/>
    <s v="Contamination"/>
    <s v="Tracking"/>
    <m/>
    <m/>
    <m/>
    <m/>
    <s v="Y"/>
    <s v="Overhead"/>
    <x v="3"/>
    <s v="Crossarm"/>
    <s v="Crossarm"/>
    <s v="101428103"/>
    <s v="     "/>
    <s v="Non-HFTD"/>
    <x v="0"/>
    <m/>
    <m/>
    <n v="37.942500000000003"/>
    <n v="-122.336"/>
    <s v="Contra Costa"/>
    <s v="MIRA-VISTA-0401"/>
    <m/>
    <n v="4000"/>
    <m/>
    <x v="0"/>
    <s v="Unknown"/>
    <s v="Urban"/>
    <s v="Fire-resistive fuel bed"/>
    <s v=" Sidewalk/asphalt"/>
    <s v="No"/>
    <m/>
    <m/>
    <m/>
    <m/>
    <m/>
    <m/>
    <m/>
    <s v="N"/>
    <s v="N"/>
    <m/>
    <m/>
    <s v="     "/>
    <m/>
    <m/>
    <m/>
    <m/>
    <m/>
    <m/>
    <m/>
    <m/>
    <m/>
    <m/>
    <m/>
    <m/>
    <m/>
    <m/>
    <m/>
    <m/>
    <m/>
    <m/>
    <m/>
  </r>
  <r>
    <s v="20211470"/>
    <s v="     "/>
    <n v="44449"/>
    <s v="9/10"/>
    <x v="1"/>
    <n v="0.33541666666666664"/>
    <s v="37"/>
    <n v="3"/>
    <s v="9"/>
    <x v="5"/>
    <n v="44449"/>
    <m/>
    <s v="[969 36th St, Richmond, CA 94805] Reports of blown cutouts and the cuase is listed as fire. This could be related to tracking seen on multiple poles in the area. The ensuing fire was limited to PG&amp;E assets. Index 1448, 1468, 1469, 1470, 1471 &amp; 1472 are NOT duplicates as the ignitions occurred at different locations. This information is preliminary."/>
    <s v="     "/>
    <s v="FAS"/>
    <m/>
    <s v="Y"/>
    <x v="0"/>
    <m/>
    <m/>
    <m/>
    <s v="T005390547, T005390562"/>
    <n v="122039000"/>
    <m/>
    <s v="     "/>
    <x v="0"/>
    <s v="PG&amp;E"/>
    <m/>
    <s v="Other"/>
    <s v="Cutout"/>
    <s v="D"/>
    <s v="D"/>
    <s v="Structure-PG&amp;E only"/>
    <m/>
    <s v="Contamination"/>
    <s v="36.a. Contamination"/>
    <s v="Equipment - PG&amp;E"/>
    <s v="Contamination"/>
    <s v="Tracking"/>
    <m/>
    <m/>
    <m/>
    <m/>
    <s v="Y"/>
    <s v="Overhead"/>
    <x v="3"/>
    <s v="Fuse"/>
    <s v="Cutout"/>
    <s v="101428406"/>
    <s v="     "/>
    <s v="Non-HFTD"/>
    <x v="0"/>
    <m/>
    <m/>
    <n v="37.946399999999997"/>
    <n v="-122.333"/>
    <s v="Contra Costa"/>
    <s v="MIRA-VISTA-0401"/>
    <m/>
    <n v="4000"/>
    <m/>
    <x v="0"/>
    <s v="Unknown"/>
    <s v="Urban"/>
    <s v="Fire-resistive fuel bed"/>
    <s v="sidewalk"/>
    <s v="No"/>
    <m/>
    <m/>
    <m/>
    <m/>
    <m/>
    <m/>
    <m/>
    <s v="N"/>
    <s v="N"/>
    <m/>
    <m/>
    <s v="     "/>
    <m/>
    <m/>
    <m/>
    <m/>
    <m/>
    <m/>
    <m/>
    <m/>
    <m/>
    <m/>
    <m/>
    <m/>
    <m/>
    <m/>
    <m/>
    <m/>
    <m/>
    <m/>
    <m/>
  </r>
  <r>
    <s v="20211472"/>
    <s v="     "/>
    <n v="44449"/>
    <s v="9/10"/>
    <x v="1"/>
    <n v="0.33541666666666664"/>
    <s v="37"/>
    <n v="3"/>
    <s v="9"/>
    <x v="5"/>
    <n v="44449"/>
    <m/>
    <s v="[842 35th St, Richmond, CA 94805] Top of pole and primary crossarm burnt with also damage to the transformer. The cause of the failure is likely due to tracking. The ensuing fire was limited to PG&amp;E assets. Index 1448, 1468, 1469, 1470, 1471 &amp; 1472 are NOT duplicates as the ignitions occurred at different locations. This information is preliminary."/>
    <s v="     "/>
    <s v="FAS"/>
    <m/>
    <s v="Y"/>
    <x v="0"/>
    <m/>
    <m/>
    <m/>
    <s v="T005390547, T005390562"/>
    <n v="122036000"/>
    <m/>
    <s v="     "/>
    <x v="0"/>
    <s v="PG&amp;E"/>
    <m/>
    <s v="Other"/>
    <s v="Crossarm"/>
    <s v="D"/>
    <s v="D"/>
    <s v="Structure-PG&amp;E only"/>
    <m/>
    <s v="Contamination"/>
    <s v="36.a. Contamination"/>
    <s v="Equipment - PG&amp;E"/>
    <s v="Contamination"/>
    <s v="Tracking"/>
    <m/>
    <m/>
    <m/>
    <m/>
    <s v="Y"/>
    <s v="Overhead"/>
    <x v="3"/>
    <s v="Crossarm"/>
    <s v="Crossarm, Cutouts"/>
    <s v="101432735"/>
    <s v="     "/>
    <s v="Non-HFTD"/>
    <x v="0"/>
    <m/>
    <m/>
    <n v="37.944499999999998"/>
    <n v="-122.334"/>
    <s v="Contra Costa"/>
    <s v="MIRA-VISTA-0401"/>
    <m/>
    <n v="4000"/>
    <m/>
    <x v="0"/>
    <s v="Unknown"/>
    <s v="Urban"/>
    <s v="Fire-resistive fuel bed"/>
    <s v="sidewalk/asphalt"/>
    <s v="No"/>
    <m/>
    <m/>
    <m/>
    <m/>
    <m/>
    <m/>
    <m/>
    <s v="N"/>
    <s v="N"/>
    <m/>
    <m/>
    <s v="     "/>
    <m/>
    <m/>
    <m/>
    <m/>
    <m/>
    <m/>
    <m/>
    <m/>
    <m/>
    <m/>
    <m/>
    <m/>
    <m/>
    <m/>
    <m/>
    <m/>
    <m/>
    <m/>
    <m/>
  </r>
  <r>
    <s v="20211471"/>
    <s v="     "/>
    <n v="44449"/>
    <s v="9/10"/>
    <x v="1"/>
    <n v="0.33541666666666664"/>
    <s v="37"/>
    <n v="3"/>
    <s v="9"/>
    <x v="5"/>
    <n v="44449"/>
    <m/>
    <s v="[Esmond Ave &amp; 32nd St, Richmond, CA 94804] Dead-end alley arm broken and damaged. The cause of the failure is likely due to tracking. The ensuing fire was limited to PG&amp;E assets. Index 1448, 1468, 1469, 1470, 1471 &amp; 1472 are NOT duplicates as the ignitions occurred at different locations. This information is preliminary."/>
    <s v="     "/>
    <s v="FAS"/>
    <m/>
    <s v="Y"/>
    <x v="0"/>
    <m/>
    <m/>
    <m/>
    <s v="T005390547, T005390562"/>
    <n v="122036000"/>
    <m/>
    <s v="     "/>
    <x v="0"/>
    <s v="PG&amp;E"/>
    <m/>
    <s v="Other"/>
    <s v="Crossarm"/>
    <s v="D"/>
    <s v="D"/>
    <s v="Structure-PG&amp;E only"/>
    <m/>
    <s v="Contamination"/>
    <s v="36.a. Contamination"/>
    <s v="Equipment - PG&amp;E"/>
    <s v="Contamination"/>
    <s v="Tracking"/>
    <m/>
    <m/>
    <m/>
    <m/>
    <s v="Y"/>
    <s v="Overhead"/>
    <x v="3"/>
    <s v="Crossarm"/>
    <s v="Crossarm"/>
    <s v="101428435"/>
    <s v="     "/>
    <s v="Non-HFTD"/>
    <x v="0"/>
    <m/>
    <m/>
    <n v="37.9452"/>
    <n v="-122.336"/>
    <s v="Contra Costa"/>
    <s v="MIRA-VISTA-0401"/>
    <m/>
    <n v="4000"/>
    <m/>
    <x v="0"/>
    <s v="Unknown"/>
    <s v="Urban"/>
    <s v="Fire-resistive fuel bed"/>
    <s v="Sidewalk/asphalt"/>
    <s v="No"/>
    <m/>
    <m/>
    <m/>
    <m/>
    <m/>
    <m/>
    <m/>
    <s v="N"/>
    <s v="N"/>
    <m/>
    <m/>
    <s v="     "/>
    <m/>
    <m/>
    <m/>
    <m/>
    <m/>
    <m/>
    <m/>
    <m/>
    <m/>
    <m/>
    <m/>
    <m/>
    <m/>
    <m/>
    <m/>
    <m/>
    <m/>
    <m/>
    <m/>
  </r>
  <r>
    <s v="20211449"/>
    <s v="     "/>
    <n v="44449"/>
    <s v="9/10"/>
    <x v="1"/>
    <n v="0.36319444444444443"/>
    <s v="37"/>
    <n v="3"/>
    <s v="9"/>
    <x v="5"/>
    <m/>
    <m/>
    <s v="[1900 California Ave, San Pablo, CA 94806] Burnt primary crossarm, need crew to replace. The cause of the igniton is likely related to tracking. The ensuing fire was limited to PG&amp;E assets. This information is preliminary."/>
    <s v="     "/>
    <s v="FAS"/>
    <m/>
    <s v="Y"/>
    <x v="0"/>
    <m/>
    <m/>
    <m/>
    <s v="T005390645"/>
    <n v="122041000"/>
    <m/>
    <s v="     "/>
    <x v="0"/>
    <s v="PG&amp;E"/>
    <m/>
    <s v="Other"/>
    <s v="Crossarm"/>
    <s v="D"/>
    <s v="D"/>
    <s v="Structure-PG&amp;E only"/>
    <m/>
    <s v="Contamination"/>
    <s v="36.a. Contamination"/>
    <s v="Equipment - PG&amp;E"/>
    <s v="Contamination"/>
    <s v="Tracking"/>
    <m/>
    <m/>
    <m/>
    <m/>
    <s v="Y"/>
    <s v="Overhead"/>
    <x v="3"/>
    <s v="Crossarm"/>
    <s v="Crossarm"/>
    <s v="101433659"/>
    <s v="     "/>
    <s v="Non-HFTD"/>
    <x v="0"/>
    <m/>
    <m/>
    <n v="37.953299999999999"/>
    <n v="-122.351"/>
    <s v="Contra Costa"/>
    <s v="RICHMOND-R-1130"/>
    <m/>
    <n v="12000"/>
    <m/>
    <x v="0"/>
    <s v="Unknown"/>
    <s v="Urban"/>
    <s v="Fire-resistive fuel bed"/>
    <s v="sidewalk"/>
    <s v="No"/>
    <m/>
    <m/>
    <m/>
    <m/>
    <m/>
    <m/>
    <m/>
    <s v="N"/>
    <s v="N"/>
    <m/>
    <m/>
    <s v="     "/>
    <m/>
    <m/>
    <m/>
    <m/>
    <m/>
    <m/>
    <m/>
    <m/>
    <m/>
    <m/>
    <m/>
    <m/>
    <m/>
    <m/>
    <m/>
    <m/>
    <m/>
    <m/>
    <m/>
  </r>
  <r>
    <s v="20211418"/>
    <s v="     "/>
    <n v="44449"/>
    <s v="9/10"/>
    <x v="1"/>
    <n v="0.37222222222222223"/>
    <s v="37"/>
    <n v="3"/>
    <s v="9"/>
    <x v="5"/>
    <n v="44449"/>
    <m/>
    <s v="[938 Neil Way, Hayward, CA 94545] The end of a crossarm was found to be burnt ender the insulator. The cause of the ignition is likely due to tracking from contamination. ILIS 21-0115927 reports arching and broken crossarm. OIS reports burnt crossarm and hazard is listed as saw explosion. SAP photo shows that only PG&amp;E assets were affected. This information is preliminary."/>
    <s v="     "/>
    <s v="FAS"/>
    <m/>
    <s v="Y"/>
    <x v="0"/>
    <m/>
    <s v="21-0115927"/>
    <m/>
    <s v="T005390668, T005390669, T005390698"/>
    <n v="122035000"/>
    <m/>
    <s v="     "/>
    <x v="0"/>
    <s v="PG&amp;E"/>
    <m/>
    <s v="Other"/>
    <s v="Crossarm"/>
    <s v="D"/>
    <s v="D"/>
    <s v="Structure-PG&amp;E only"/>
    <s v="CREW TO REPAIR XARM"/>
    <s v="Contamination"/>
    <s v="36.a. Contamination"/>
    <s v="Equipment - PG&amp;E"/>
    <s v="Contamination"/>
    <s v="Tracking"/>
    <m/>
    <m/>
    <m/>
    <s v="Line to Ground"/>
    <s v="Y"/>
    <s v="Overhead"/>
    <x v="3"/>
    <s v="Crossarm"/>
    <s v="Crossarm "/>
    <s v="100933239"/>
    <s v="     "/>
    <s v="Non-HFTD"/>
    <x v="0"/>
    <m/>
    <m/>
    <n v="37.652500000000003"/>
    <n v="-122.107"/>
    <s v="Alameda"/>
    <s v="MT-EDEN-1102"/>
    <m/>
    <n v="12000"/>
    <m/>
    <x v="0"/>
    <s v="Unknown"/>
    <s v="Urban"/>
    <s v="Grass fuel model"/>
    <s v="Low grass in franchise strip, sidewalk "/>
    <s v="No"/>
    <m/>
    <m/>
    <m/>
    <m/>
    <m/>
    <m/>
    <m/>
    <s v="N"/>
    <s v="N"/>
    <m/>
    <m/>
    <s v="     "/>
    <m/>
    <m/>
    <m/>
    <m/>
    <m/>
    <m/>
    <m/>
    <m/>
    <m/>
    <m/>
    <m/>
    <m/>
    <m/>
    <m/>
    <m/>
    <m/>
    <m/>
    <m/>
    <m/>
  </r>
  <r>
    <s v="20211396"/>
    <s v="     "/>
    <n v="44449"/>
    <s v="9/10"/>
    <x v="1"/>
    <n v="0.36041666666666666"/>
    <s v="37"/>
    <n v="3"/>
    <s v="9"/>
    <x v="5"/>
    <m/>
    <m/>
    <s v="Duplicate of Index # 1399&gt; Pole fire limited to PG&amp;E assets. Deadend arm was broken/damaged. Insulator tracking due to light rain is the suspected initiating event. This information is preliminary."/>
    <s v="     "/>
    <s v="FAS"/>
    <m/>
    <s v="N"/>
    <x v="1"/>
    <m/>
    <m/>
    <m/>
    <s v="T005390632"/>
    <m/>
    <m/>
    <s v="     "/>
    <x v="0"/>
    <s v="PG&amp;E"/>
    <m/>
    <s v="Other"/>
    <s v="Crossarm"/>
    <s v="D"/>
    <m/>
    <s v="Structure-PG&amp;E only"/>
    <m/>
    <s v="Duplicate"/>
    <s v="36.a. Contamination"/>
    <s v="Duplicate"/>
    <s v="Contamination"/>
    <s v="Tracking"/>
    <m/>
    <m/>
    <m/>
    <m/>
    <m/>
    <s v="Overhead"/>
    <x v="3"/>
    <s v="Crossarm"/>
    <m/>
    <m/>
    <s v="     "/>
    <s v="Non-HFTD"/>
    <x v="0"/>
    <m/>
    <m/>
    <n v="37.942999999999998"/>
    <n v="-122.34099999999999"/>
    <s v="Contra Costa"/>
    <s v="BARRETT-0402"/>
    <m/>
    <n v="4000"/>
    <m/>
    <x v="0"/>
    <s v="Self Extinguished"/>
    <s v="Urban"/>
    <s v="Fire-resistive fuel bed"/>
    <m/>
    <s v="No"/>
    <m/>
    <m/>
    <m/>
    <m/>
    <m/>
    <m/>
    <m/>
    <s v="N"/>
    <s v="N"/>
    <m/>
    <m/>
    <s v="     "/>
    <m/>
    <m/>
    <m/>
    <m/>
    <m/>
    <m/>
    <m/>
    <m/>
    <m/>
    <m/>
    <m/>
    <m/>
    <m/>
    <m/>
    <m/>
    <m/>
    <m/>
    <m/>
    <m/>
  </r>
  <r>
    <s v="20211434"/>
    <s v="     "/>
    <n v="44449"/>
    <s v="9/10"/>
    <x v="1"/>
    <n v="0.34513888888888888"/>
    <s v="37"/>
    <n v="3"/>
    <s v="9"/>
    <x v="5"/>
    <n v="44449"/>
    <m/>
    <s v="[502 Grant St, Vallejo, CA 94590] Burnt crossarm needs replacement. Ignition was likely caused by tracking due to contamination. The ensuing fire was limited to PG&amp;E assets. This information is preliminary."/>
    <s v="     "/>
    <s v="FAS"/>
    <m/>
    <s v="Y"/>
    <x v="0"/>
    <m/>
    <s v="21-0115807"/>
    <m/>
    <s v="T005390583"/>
    <n v="122035000"/>
    <m/>
    <s v="     "/>
    <x v="0"/>
    <s v="PG&amp;E"/>
    <m/>
    <s v="Other"/>
    <s v="Crossarm"/>
    <s v="D"/>
    <s v="D"/>
    <s v="Structure-PG&amp;E only"/>
    <m/>
    <s v="Contamination"/>
    <s v="36.a. Contamination"/>
    <s v="Equipment - PG&amp;E"/>
    <s v="Contamination"/>
    <s v="Tracking"/>
    <m/>
    <m/>
    <m/>
    <s v="Line to Ground"/>
    <s v="Y"/>
    <s v="Overhead"/>
    <x v="3"/>
    <s v="Crossarm"/>
    <s v="Crossarm, Cutout"/>
    <s v="102273594"/>
    <s v="     "/>
    <s v="Non-HFTD"/>
    <x v="0"/>
    <m/>
    <m/>
    <n v="38.089599999999997"/>
    <n v="-122.244"/>
    <s v="Solano"/>
    <s v="NORTH-TOWER-1104"/>
    <m/>
    <n v="12000"/>
    <m/>
    <x v="0"/>
    <s v="Unknown"/>
    <s v="Urban"/>
    <s v="Fire-resistive fuel bed"/>
    <s v="Sidewalk"/>
    <s v="No"/>
    <m/>
    <m/>
    <m/>
    <m/>
    <m/>
    <m/>
    <m/>
    <s v="N"/>
    <s v="Y"/>
    <s v="202109100000"/>
    <s v="202109101600"/>
    <s v="     "/>
    <m/>
    <m/>
    <m/>
    <m/>
    <m/>
    <m/>
    <m/>
    <m/>
    <m/>
    <m/>
    <m/>
    <m/>
    <m/>
    <m/>
    <m/>
    <m/>
    <m/>
    <m/>
    <m/>
  </r>
  <r>
    <s v="20211417"/>
    <s v="     "/>
    <n v="44449"/>
    <s v="9/10"/>
    <x v="1"/>
    <n v="0.34791666666666665"/>
    <s v="37"/>
    <n v="3"/>
    <s v="9"/>
    <x v="5"/>
    <n v="44449"/>
    <m/>
    <s v="[300 S 6th St, Richmond, CA 94801] Burnt 12kV pole top and crossarm. Cause of the ignition is likely related to tracking from contamination. OIS has mention of burnt pole top and crossarm, ILIS 21-0115833 mentions burned pole, FAS mentions burned/flashed insulator, FAS completion code is 9110 (pole fire), No SAP. This information is preliminary."/>
    <s v="     "/>
    <s v="FAS"/>
    <m/>
    <s v="Y"/>
    <x v="0"/>
    <m/>
    <s v="21-0115833"/>
    <m/>
    <s v="T005390596, T005390606"/>
    <n v="122035000"/>
    <m/>
    <s v="     "/>
    <x v="0"/>
    <s v="PG&amp;E"/>
    <m/>
    <s v="Other"/>
    <s v="Pole"/>
    <s v="D"/>
    <s v="D"/>
    <s v="Structure-PG&amp;E only"/>
    <s v="12kv pole top &amp; xarm is burnt."/>
    <s v="Contamination"/>
    <s v="36.a. Contamination"/>
    <s v="Equipment - PG&amp;E"/>
    <s v="Contamination"/>
    <s v="Tracking"/>
    <m/>
    <m/>
    <m/>
    <s v="Line to Ground"/>
    <s v="N"/>
    <s v="Overhead"/>
    <x v="3"/>
    <s v="Pole"/>
    <s v="Pole "/>
    <m/>
    <s v="     "/>
    <s v="Non-HFTD"/>
    <x v="0"/>
    <m/>
    <m/>
    <n v="37.927700000000002"/>
    <n v="-122.364"/>
    <s v="Contra Costa"/>
    <s v="VIRGINIA-0401"/>
    <m/>
    <n v="4000"/>
    <m/>
    <x v="0"/>
    <s v="Unknown"/>
    <s v="Urban"/>
    <s v="Grass fuel model"/>
    <s v="Grass in Franchise strip "/>
    <s v="No"/>
    <m/>
    <m/>
    <m/>
    <m/>
    <m/>
    <m/>
    <m/>
    <s v="N"/>
    <s v="N"/>
    <m/>
    <m/>
    <s v="     "/>
    <m/>
    <m/>
    <m/>
    <m/>
    <m/>
    <m/>
    <m/>
    <m/>
    <m/>
    <m/>
    <m/>
    <m/>
    <m/>
    <m/>
    <m/>
    <m/>
    <m/>
    <m/>
    <m/>
  </r>
  <r>
    <s v="20211412"/>
    <s v="     "/>
    <n v="44449"/>
    <s v="9/10"/>
    <x v="1"/>
    <n v="0.3"/>
    <s v="37"/>
    <n v="3"/>
    <s v="9"/>
    <x v="5"/>
    <n v="44449"/>
    <m/>
    <s v="[715 Santa Maria Rd, El Sobrante, CA 94803] Multiple crossarm fires where the cause is likely due to tracking from contamination. OIS mentions multiple locations with broken/burnt 12kv crossarms with hazard as pole fire, ILIS 21-0115891 says broken crossarm, SAP has multiple EC tags 122034913, 122034828, 122034912. No pictures in SAP database. Index 1412, 1475, &amp; 1476 are NOT duplicates as the ignitions occurred at different locations. This information is preliminary."/>
    <s v="     "/>
    <s v="FAS"/>
    <m/>
    <s v="Y"/>
    <x v="0"/>
    <m/>
    <s v="21-0115891"/>
    <m/>
    <s v="T005390420"/>
    <n v="122035000"/>
    <m/>
    <s v="     "/>
    <x v="0"/>
    <s v="PG&amp;E"/>
    <m/>
    <s v="Other"/>
    <s v="Crossarm"/>
    <s v="D"/>
    <s v="D"/>
    <s v="Structure-PG&amp;E only"/>
    <m/>
    <s v="Contamination"/>
    <s v="36.a. Contamination"/>
    <s v="Equipment - PG&amp;E"/>
    <s v="Contamination"/>
    <s v="Tracking"/>
    <m/>
    <m/>
    <m/>
    <s v="Line to Ground"/>
    <s v="Y"/>
    <s v="Overhead"/>
    <x v="3"/>
    <s v="Crossarm"/>
    <s v="Crossarm"/>
    <s v="101428575"/>
    <s v="     "/>
    <s v="Non-HFTD"/>
    <x v="0"/>
    <m/>
    <m/>
    <n v="37.974699999999999"/>
    <n v="-122.31100000000001"/>
    <s v="Contra Costa"/>
    <s v="SAN-PABLO-1105"/>
    <m/>
    <n v="12000"/>
    <m/>
    <x v="0"/>
    <s v="Unknown"/>
    <s v="Urban"/>
    <s v="Fire-resistive fuel bed"/>
    <s v="asphalt/gravel"/>
    <s v="No"/>
    <m/>
    <m/>
    <m/>
    <m/>
    <m/>
    <m/>
    <m/>
    <s v="N"/>
    <s v="Y"/>
    <s v="202109100000"/>
    <s v="202109101529"/>
    <s v="     "/>
    <m/>
    <m/>
    <m/>
    <m/>
    <m/>
    <m/>
    <m/>
    <m/>
    <m/>
    <m/>
    <m/>
    <m/>
    <m/>
    <m/>
    <m/>
    <m/>
    <m/>
    <m/>
    <m/>
  </r>
  <r>
    <s v="20211393"/>
    <s v="     "/>
    <n v="44449"/>
    <s v="9/10"/>
    <x v="1"/>
    <n v="0.31111111111111112"/>
    <s v="37"/>
    <n v="3"/>
    <s v="9"/>
    <x v="5"/>
    <n v="44449"/>
    <m/>
    <s v="[2376 Grant Ave, Richmond, CA 94804] Pole fire limited to PG&amp;E assets. Pole top and crossarm were burnt. Insulator tracking due to light rain is the suspected initiating event. This information is preliminary."/>
    <s v="     "/>
    <s v="FAS"/>
    <m/>
    <s v="N"/>
    <x v="0"/>
    <m/>
    <s v="21-0115752"/>
    <m/>
    <s v="T005390464"/>
    <n v="122034000"/>
    <m/>
    <s v="     "/>
    <x v="0"/>
    <s v="PG&amp;E"/>
    <m/>
    <s v="Other"/>
    <s v="Pole"/>
    <s v="D"/>
    <m/>
    <s v="Structure-PG&amp;E only"/>
    <m/>
    <s v="Contamination"/>
    <s v="36.a. Contamination"/>
    <s v="Equipment - PG&amp;E"/>
    <s v="Contamination"/>
    <s v="Tracking"/>
    <m/>
    <m/>
    <m/>
    <s v="Line to Ground"/>
    <s v="N"/>
    <s v="Overhead"/>
    <x v="3"/>
    <s v="Pole"/>
    <s v="Pole, Crossarm "/>
    <s v="101431754"/>
    <s v="     "/>
    <s v="Non-HFTD"/>
    <x v="0"/>
    <m/>
    <m/>
    <n v="37.941299999999998"/>
    <n v="-122.345"/>
    <s v="Contra Costa"/>
    <s v="EL-CERRITO-G-1111"/>
    <m/>
    <n v="12000"/>
    <m/>
    <x v="0"/>
    <s v="Richmond FD"/>
    <s v="Urban"/>
    <s v="Fire-resistive fuel bed"/>
    <m/>
    <s v="No"/>
    <m/>
    <m/>
    <m/>
    <m/>
    <m/>
    <m/>
    <m/>
    <s v="N"/>
    <s v="N"/>
    <m/>
    <m/>
    <s v="     "/>
    <m/>
    <m/>
    <m/>
    <m/>
    <m/>
    <m/>
    <m/>
    <m/>
    <m/>
    <m/>
    <m/>
    <m/>
    <m/>
    <m/>
    <m/>
    <m/>
    <m/>
    <m/>
    <m/>
  </r>
  <r>
    <s v="20211446"/>
    <s v="     "/>
    <n v="44449"/>
    <s v="9/10"/>
    <x v="1"/>
    <n v="0.3"/>
    <s v="37"/>
    <n v="3"/>
    <s v="9"/>
    <x v="5"/>
    <m/>
    <m/>
    <s v="[4605 Elmwood Rd, El Sobrante, CA 94803] Burnt/broken 12kv double alley arms. Cause of failure is likely related to tracking due to contamination. The ensuing fire was limited to PG&amp;E assets. This information is preliminary."/>
    <s v="     "/>
    <s v="FAS"/>
    <m/>
    <s v="Y"/>
    <x v="0"/>
    <m/>
    <m/>
    <m/>
    <s v="T005390416"/>
    <n v="122034000"/>
    <m/>
    <s v="     "/>
    <x v="0"/>
    <s v="PG&amp;E"/>
    <m/>
    <s v="Other"/>
    <s v="Crossarm"/>
    <s v="D"/>
    <s v="D"/>
    <s v="Structure-PG&amp;E only"/>
    <m/>
    <s v="Contamination"/>
    <s v="36.a. Contamination"/>
    <s v="Equipment - PG&amp;E"/>
    <s v="Contamination"/>
    <s v="Tracking"/>
    <m/>
    <m/>
    <m/>
    <m/>
    <s v="Y"/>
    <s v="Overhead"/>
    <x v="3"/>
    <s v="Crossarm"/>
    <s v="Crossarm"/>
    <s v="101429289"/>
    <s v="     "/>
    <s v="Non-HFTD"/>
    <x v="0"/>
    <m/>
    <m/>
    <n v="37.963999999999999"/>
    <n v="-122.3"/>
    <s v="Contra Costa"/>
    <s v="VALLEY-VIEW-1103"/>
    <m/>
    <n v="12000"/>
    <m/>
    <x v="0"/>
    <s v="Contra Costa FD"/>
    <s v="Urban"/>
    <m/>
    <m/>
    <s v="No"/>
    <m/>
    <m/>
    <m/>
    <m/>
    <m/>
    <m/>
    <m/>
    <s v="N"/>
    <s v="Y"/>
    <s v="202109100000"/>
    <s v="202109101529"/>
    <s v="     "/>
    <m/>
    <m/>
    <m/>
    <m/>
    <m/>
    <m/>
    <m/>
    <m/>
    <m/>
    <m/>
    <m/>
    <m/>
    <m/>
    <m/>
    <m/>
    <m/>
    <m/>
    <m/>
    <m/>
  </r>
  <r>
    <s v="20211476"/>
    <s v="     "/>
    <n v="44449"/>
    <s v="9/10"/>
    <x v="1"/>
    <n v="0.3"/>
    <s v="37"/>
    <n v="3"/>
    <s v="9"/>
    <x v="5"/>
    <n v="44449"/>
    <m/>
    <s v="[698 El Centro Rd, El Sobrante, CA 94803] Multiple crossarm fires where the cause is likely due to tracking from contamination. OIS mentions multiple locations with broken/burnt 12kv crossarms with hazard as pole fire, ILIS 21-0115891 says broken crossarm, SAP has multiple EC tags 122034913, 122034828, 122034912. No pictures in SAP database. Index 1412, 1475, &amp; 1476 are NOT duplicates as the ignitions occurred at different locations. This information is preliminary."/>
    <s v="     "/>
    <s v="FAS"/>
    <m/>
    <s v="Y"/>
    <x v="0"/>
    <m/>
    <s v="21-0115891"/>
    <m/>
    <s v="T005390420"/>
    <n v="122035000"/>
    <m/>
    <s v="     "/>
    <x v="0"/>
    <s v="PG&amp;E"/>
    <m/>
    <s v="Other"/>
    <s v="Crossarm"/>
    <s v="D"/>
    <s v="D"/>
    <s v="Structure-PG&amp;E only"/>
    <m/>
    <s v="Contamination"/>
    <s v="36.a. Contamination"/>
    <s v="Equipment - PG&amp;E"/>
    <s v="Contamination"/>
    <s v="Tracking"/>
    <m/>
    <m/>
    <m/>
    <s v="Line to Ground"/>
    <s v="Y"/>
    <s v="Overhead"/>
    <x v="3"/>
    <s v="Crossarm"/>
    <s v="Crossarm"/>
    <s v="101428589"/>
    <s v="     "/>
    <s v="Non-HFTD"/>
    <x v="0"/>
    <m/>
    <m/>
    <n v="37.973999999999997"/>
    <n v="-122.312"/>
    <s v="Contra Costa"/>
    <s v="SAN-PABLO-1105"/>
    <m/>
    <n v="12000"/>
    <m/>
    <x v="0"/>
    <s v="Unknown"/>
    <s v="Urban"/>
    <s v="Fire-resistive fuel bed"/>
    <s v="asphalt"/>
    <s v="No"/>
    <m/>
    <m/>
    <m/>
    <m/>
    <m/>
    <m/>
    <m/>
    <s v="N"/>
    <s v="Y"/>
    <s v="202109100000"/>
    <s v="202109101529"/>
    <s v="     "/>
    <m/>
    <m/>
    <m/>
    <m/>
    <m/>
    <m/>
    <m/>
    <m/>
    <m/>
    <m/>
    <m/>
    <m/>
    <m/>
    <m/>
    <m/>
    <m/>
    <m/>
    <m/>
    <m/>
  </r>
  <r>
    <s v="20211475"/>
    <s v="     "/>
    <n v="44449"/>
    <s v="9/10"/>
    <x v="1"/>
    <n v="0.3"/>
    <s v="37"/>
    <n v="3"/>
    <s v="9"/>
    <x v="5"/>
    <n v="44449"/>
    <m/>
    <s v="[622 Santa Maria Rd, El Sobrante, CA 94803] Multiple crossarm fires where the cause is likely due to tracking from contamination. OIS mentions multiple locations with broken/burnt 12kv crossarms with hazard as pole fire, ILIS 21-0115891 says broken crossarm, SAP has multiple EC tags 122034913, 122034828, 122034912. No pictures in SAP database. Index 1412, 1475, &amp; 1476 are NOT duplicates as the ignitions occurred at different locations. This information is preliminary."/>
    <s v="     "/>
    <s v="FAS"/>
    <m/>
    <s v="Y"/>
    <x v="0"/>
    <m/>
    <s v="21-0115891"/>
    <m/>
    <s v="T005390420"/>
    <n v="122035000"/>
    <m/>
    <s v="     "/>
    <x v="0"/>
    <s v="PG&amp;E"/>
    <m/>
    <s v="Other"/>
    <s v="Crossarm"/>
    <s v="D"/>
    <s v="D"/>
    <s v="Structure-PG&amp;E only"/>
    <m/>
    <s v="Contamination"/>
    <s v="36.a. Contamination"/>
    <s v="Equipment - PG&amp;E"/>
    <s v="Contamination"/>
    <s v="Tracking"/>
    <m/>
    <m/>
    <m/>
    <s v="Line to Ground"/>
    <s v="Y"/>
    <s v="Overhead"/>
    <x v="3"/>
    <s v="Crossarm"/>
    <s v="Crossarm, Transformer, Cutouts"/>
    <s v="101428584"/>
    <s v="     "/>
    <s v="Non-HFTD"/>
    <x v="0"/>
    <m/>
    <m/>
    <n v="37.973999999999997"/>
    <n v="-122.312"/>
    <s v="Contra Costa"/>
    <s v="SAN-PABLO-1105"/>
    <m/>
    <n v="12000"/>
    <m/>
    <x v="0"/>
    <s v="Unknown"/>
    <s v="Urban"/>
    <s v="Fire-resistive fuel bed"/>
    <s v="asphalt/grass"/>
    <s v="No"/>
    <m/>
    <m/>
    <m/>
    <m/>
    <m/>
    <m/>
    <m/>
    <s v="N"/>
    <s v="Y"/>
    <s v="202109100000"/>
    <s v="202109101529"/>
    <s v="     "/>
    <m/>
    <m/>
    <m/>
    <m/>
    <m/>
    <m/>
    <m/>
    <m/>
    <m/>
    <m/>
    <m/>
    <m/>
    <m/>
    <m/>
    <m/>
    <m/>
    <m/>
    <m/>
    <m/>
  </r>
  <r>
    <s v="20211703"/>
    <s v="     "/>
    <n v="44449"/>
    <s v="9/10"/>
    <x v="1"/>
    <n v="0.3263888888888889"/>
    <s v="37"/>
    <n v="3"/>
    <s v="9"/>
    <x v="5"/>
    <n v="44449"/>
    <m/>
    <s v="blown transformer; ng sp od bank; pole fire; broken conductor; failed fuse; 227775"/>
    <s v="     "/>
    <s v="ILIS/OIS"/>
    <m/>
    <s v="Y"/>
    <x v="0"/>
    <m/>
    <s v="21-0115713"/>
    <m/>
    <s v="T005390519"/>
    <m/>
    <m/>
    <s v="     "/>
    <x v="0"/>
    <s v="PG&amp;E"/>
    <m/>
    <s v="Other"/>
    <s v="Pole"/>
    <s v="D"/>
    <s v="D"/>
    <s v="&lt;3 meters of linear travel"/>
    <m/>
    <s v="Weather - Lightning"/>
    <s v="39.a. All Other"/>
    <s v="Weather"/>
    <s v="Weather"/>
    <s v="Weather - Lightning"/>
    <m/>
    <m/>
    <m/>
    <s v="Line to Line"/>
    <s v="N"/>
    <s v="Overhead"/>
    <x v="3"/>
    <s v="Pole"/>
    <s v="Pole"/>
    <s v="102018268"/>
    <s v="     "/>
    <s v="Non-HFTD"/>
    <x v="0"/>
    <m/>
    <m/>
    <n v="38.411099999999998"/>
    <n v="-122.70099999999999"/>
    <s v="Sonoma"/>
    <s v="SANTA-ROSA-A-1108"/>
    <m/>
    <n v="12000"/>
    <m/>
    <x v="0"/>
    <s v="Self Extinguished"/>
    <s v="Urban"/>
    <s v="Grass fuel model"/>
    <s v="Weeds"/>
    <s v="No"/>
    <m/>
    <m/>
    <m/>
    <m/>
    <m/>
    <m/>
    <m/>
    <s v="N"/>
    <s v="Y"/>
    <s v="202109100000"/>
    <s v="202109101529"/>
    <s v="     "/>
    <m/>
    <m/>
    <m/>
    <m/>
    <m/>
    <m/>
    <m/>
    <m/>
    <m/>
    <m/>
    <m/>
    <m/>
    <m/>
    <m/>
    <m/>
    <m/>
    <m/>
    <m/>
    <m/>
  </r>
  <r>
    <s v="20211448"/>
    <s v="     "/>
    <n v="44449"/>
    <s v="9/10"/>
    <x v="1"/>
    <n v="0.33541666666666664"/>
    <s v="37"/>
    <n v="3"/>
    <s v="9"/>
    <x v="5"/>
    <n v="44449"/>
    <m/>
    <s v="[Esmond Ave &amp; 36th St, Richmond] Top crossarm burnt and caused a wires down incident. The cause of the failure is likely due to tracking. The ensuing fire was limited to PG&amp;E assets. Index 1448, 1468, 1469, 1470, 1471 &amp; 1472 are NOT duplicates as the ignitions occurred at different locations. This information is preliminary."/>
    <s v="     "/>
    <s v="FAS"/>
    <m/>
    <s v="Y"/>
    <x v="0"/>
    <m/>
    <m/>
    <m/>
    <s v="T005390547, T005390562"/>
    <m/>
    <m/>
    <s v="     "/>
    <x v="0"/>
    <s v="PG&amp;E"/>
    <m/>
    <s v="Other"/>
    <s v="Crossarm"/>
    <s v="D"/>
    <s v="D"/>
    <s v="Structure-PG&amp;E only"/>
    <m/>
    <s v="Contamination"/>
    <s v="36.a. Contamination"/>
    <s v="Equipment - PG&amp;E"/>
    <s v="Contamination"/>
    <s v="Tracking"/>
    <m/>
    <m/>
    <m/>
    <m/>
    <s v="Y"/>
    <s v="Overhead"/>
    <x v="3"/>
    <s v="Crossarm"/>
    <s v="Crossarm, conductor"/>
    <s v="101432745"/>
    <s v="     "/>
    <s v="Non-HFTD"/>
    <x v="0"/>
    <m/>
    <m/>
    <n v="37.9452"/>
    <n v="-122.333"/>
    <s v="Contra Costa"/>
    <s v="MIRA-VISTA-0401"/>
    <m/>
    <n v="4000"/>
    <m/>
    <x v="0"/>
    <s v="Unknown"/>
    <s v="Urban"/>
    <s v="Fire-resistive fuel bed"/>
    <s v="sidewalk"/>
    <s v="No"/>
    <m/>
    <m/>
    <m/>
    <m/>
    <m/>
    <m/>
    <m/>
    <s v="N"/>
    <s v="N"/>
    <m/>
    <m/>
    <s v="     "/>
    <m/>
    <m/>
    <m/>
    <m/>
    <m/>
    <m/>
    <m/>
    <m/>
    <m/>
    <m/>
    <m/>
    <m/>
    <m/>
    <m/>
    <m/>
    <m/>
    <m/>
    <m/>
    <m/>
  </r>
  <r>
    <s v="20211643"/>
    <s v="     "/>
    <n v="44449"/>
    <s v="9/10"/>
    <x v="1"/>
    <n v="0.3263888888888889"/>
    <s v="37"/>
    <n v="3"/>
    <s v="9"/>
    <x v="5"/>
    <n v="44449"/>
    <m/>
    <s v="Crossarm fire with the cause either being lightning strike or tracking. The ensuing fire looks to be limited to PG&amp;E assets. This information is preliminary."/>
    <s v="     "/>
    <s v="FAS"/>
    <m/>
    <s v="Y"/>
    <x v="0"/>
    <m/>
    <s v="21-0115731"/>
    <m/>
    <s v="T005390518, T005390408"/>
    <n v="122035000"/>
    <m/>
    <s v="     "/>
    <x v="0"/>
    <s v="PG&amp;E"/>
    <m/>
    <s v="Other"/>
    <s v="Crossarm"/>
    <s v="D"/>
    <s v="D"/>
    <s v="Structure-PG&amp;E only"/>
    <m/>
    <s v="Weather - Lightning"/>
    <s v="39.a. All Other"/>
    <s v="Weather"/>
    <s v="Weather"/>
    <s v="Weather - Lightning"/>
    <m/>
    <m/>
    <m/>
    <s v="Line to Line"/>
    <s v="N"/>
    <s v="Overhead"/>
    <x v="3"/>
    <s v="Crossarm"/>
    <s v="Crossarm"/>
    <s v="101564622"/>
    <s v="     "/>
    <s v="Non-HFTD"/>
    <x v="0"/>
    <m/>
    <m/>
    <n v="38.241900000000001"/>
    <n v="-121.94199999999999"/>
    <s v="Solano"/>
    <s v="PEABODY-2107"/>
    <m/>
    <n v="12000"/>
    <m/>
    <x v="0"/>
    <s v="Unknown"/>
    <s v="Herbaceous"/>
    <s v="Grass fuel model"/>
    <s v="Weeds/Dirt"/>
    <s v="No"/>
    <m/>
    <m/>
    <m/>
    <m/>
    <m/>
    <m/>
    <m/>
    <s v="N"/>
    <s v="Y"/>
    <s v="202109100000"/>
    <s v="202109101600"/>
    <s v="     "/>
    <m/>
    <m/>
    <m/>
    <m/>
    <m/>
    <m/>
    <m/>
    <m/>
    <m/>
    <m/>
    <m/>
    <m/>
    <m/>
    <m/>
    <m/>
    <m/>
    <m/>
    <m/>
    <m/>
  </r>
  <r>
    <s v="20211414"/>
    <s v="     "/>
    <n v="44449"/>
    <s v="9/10"/>
    <x v="1"/>
    <n v="0.31597222222222221"/>
    <s v="37"/>
    <n v="3"/>
    <s v="9"/>
    <x v="5"/>
    <n v="44449"/>
    <m/>
    <s v="[624 9th St, Richmond, CA 94801] Primary crossarm burnt with middle primary phases laying on open wire secondary. Cause of the crossarm failure is likely related to tracking. OIS merged with OIS 1467559. OIS mentions of broken crossarm with hazard as arcing wires. Cause is due to pole fire. FAS completion code 9110 (pole fire). FAS mentions of burned/flashed crossarm.No SAP. This information is preliminary."/>
    <s v="     "/>
    <s v="ILIS/OIS"/>
    <m/>
    <s v="Y"/>
    <x v="0"/>
    <m/>
    <s v="21-0115982"/>
    <m/>
    <s v="T005390482"/>
    <n v="122035000"/>
    <m/>
    <s v="     "/>
    <x v="0"/>
    <s v="PG&amp;E"/>
    <m/>
    <s v="Other"/>
    <s v="Crossarm"/>
    <s v="D"/>
    <s v="D"/>
    <s v="Structure-PG&amp;E only"/>
    <s v="Burned crossarm"/>
    <s v="Contamination"/>
    <s v="36.a. Contamination"/>
    <s v="Equipment - PG&amp;E"/>
    <s v="Contamination"/>
    <s v="Tracking"/>
    <m/>
    <m/>
    <m/>
    <s v="Line to Ground"/>
    <s v="Y"/>
    <s v="Overhead"/>
    <x v="3"/>
    <s v="Crossarm"/>
    <s v="Crossarm"/>
    <s v="101429448"/>
    <s v="     "/>
    <s v="Non-HFTD"/>
    <x v="0"/>
    <m/>
    <m/>
    <n v="37.940899999999999"/>
    <n v="-122.361"/>
    <s v="Contra Costa"/>
    <s v="BARRETT-0401"/>
    <m/>
    <n v="4000"/>
    <m/>
    <x v="0"/>
    <s v="Unknown"/>
    <s v="Urban"/>
    <s v="Fire-resistive fuel bed"/>
    <s v="Sidewalk/Pavement"/>
    <s v="No"/>
    <m/>
    <m/>
    <m/>
    <m/>
    <m/>
    <m/>
    <m/>
    <s v="N"/>
    <s v="N"/>
    <m/>
    <m/>
    <s v="     "/>
    <m/>
    <m/>
    <m/>
    <m/>
    <m/>
    <m/>
    <m/>
    <m/>
    <m/>
    <m/>
    <m/>
    <m/>
    <m/>
    <m/>
    <m/>
    <m/>
    <m/>
    <m/>
    <m/>
  </r>
  <r>
    <s v="20211447"/>
    <s v="     "/>
    <n v="44449"/>
    <s v="9/10"/>
    <x v="1"/>
    <n v="0.32291666666666669"/>
    <s v="37"/>
    <n v="3"/>
    <s v="9"/>
    <x v="5"/>
    <n v="44449"/>
    <m/>
    <s v="[Collins Ave &amp; Morton Ave, Richmond, CA 94806] Pole top burnt off with two crossarms. Cause of the failure is likely related to tracking. The ensuing fire was limited to PG&amp;E assets. This information is preliminary."/>
    <s v="     "/>
    <s v="FAS"/>
    <m/>
    <s v="Y"/>
    <x v="0"/>
    <m/>
    <s v="21-0115876"/>
    <m/>
    <s v="T005390506"/>
    <n v="122035000"/>
    <m/>
    <s v="     "/>
    <x v="0"/>
    <s v="PG&amp;E"/>
    <m/>
    <s v="Other"/>
    <s v="Crossarm"/>
    <s v="D"/>
    <s v="D"/>
    <s v="Structure-PG&amp;E only"/>
    <m/>
    <s v="Contamination"/>
    <s v="36.a. Contamination"/>
    <s v="Equipment - PG&amp;E"/>
    <s v="Contamination"/>
    <s v="Tracking"/>
    <m/>
    <m/>
    <m/>
    <s v="Line to Ground"/>
    <s v="N"/>
    <s v="Overhead"/>
    <x v="3"/>
    <s v="Insulator"/>
    <s v="Pole, crossarm"/>
    <m/>
    <s v="     "/>
    <s v="Non-HFTD"/>
    <x v="0"/>
    <m/>
    <m/>
    <n v="37.982500000000002"/>
    <n v="-122.35299999999999"/>
    <s v="Contra Costa"/>
    <s v="POINT-PINOLE-1102"/>
    <m/>
    <n v="12000"/>
    <m/>
    <x v="0"/>
    <s v="Richmond FD"/>
    <s v="Urban"/>
    <m/>
    <m/>
    <s v="No"/>
    <m/>
    <m/>
    <m/>
    <m/>
    <m/>
    <m/>
    <m/>
    <s v="N"/>
    <s v="Y"/>
    <s v="202109100000"/>
    <s v="202109101529"/>
    <s v="     "/>
    <m/>
    <m/>
    <m/>
    <m/>
    <m/>
    <m/>
    <m/>
    <m/>
    <m/>
    <m/>
    <m/>
    <m/>
    <m/>
    <m/>
    <m/>
    <m/>
    <m/>
    <m/>
    <m/>
  </r>
  <r>
    <s v="20211453"/>
    <s v="     "/>
    <n v="44449"/>
    <s v="9/10"/>
    <x v="1"/>
    <n v="0.50902777777777775"/>
    <s v="37"/>
    <n v="3"/>
    <s v="9"/>
    <x v="5"/>
    <n v="44449"/>
    <m/>
    <s v="[2807 Downer Ave, Richmond, CA 94804] Replace primary 4kv dead-end crossarm. Cause of the ignition is likely related to tracking. The ensuing fire was limited to PG&amp;E assets. This information is preliminary."/>
    <s v="     "/>
    <s v="FAS"/>
    <m/>
    <s v="Y"/>
    <x v="0"/>
    <m/>
    <s v="21-0115926"/>
    <m/>
    <s v="T005391043"/>
    <n v="122035000"/>
    <m/>
    <s v="     "/>
    <x v="0"/>
    <s v="PG&amp;E"/>
    <m/>
    <s v="Other"/>
    <s v="Crossarm"/>
    <s v="D"/>
    <s v="D"/>
    <s v="Structure-PG&amp;E only"/>
    <m/>
    <s v="Contamination"/>
    <s v="36.a. Contamination"/>
    <s v="Equipment - PG&amp;E"/>
    <s v="Contamination"/>
    <s v="Tracking"/>
    <m/>
    <m/>
    <m/>
    <s v="Line to Ground"/>
    <s v="N"/>
    <s v="Overhead"/>
    <x v="3"/>
    <s v="Crossarm"/>
    <s v="Crossarm"/>
    <s v="101428478"/>
    <s v="     "/>
    <s v="Non-HFTD"/>
    <x v="0"/>
    <m/>
    <m/>
    <n v="37.942999999999998"/>
    <n v="-122.34099999999999"/>
    <s v="Contra Costa"/>
    <s v="BARRETT-0402"/>
    <m/>
    <n v="4000"/>
    <m/>
    <x v="0"/>
    <m/>
    <s v="Urban"/>
    <s v="Fire-resistive fuel bed"/>
    <s v="dirt"/>
    <s v="No"/>
    <m/>
    <m/>
    <m/>
    <m/>
    <m/>
    <m/>
    <m/>
    <s v="N"/>
    <s v="N"/>
    <m/>
    <m/>
    <s v="     "/>
    <m/>
    <m/>
    <m/>
    <m/>
    <m/>
    <m/>
    <m/>
    <m/>
    <m/>
    <m/>
    <m/>
    <m/>
    <m/>
    <m/>
    <m/>
    <m/>
    <m/>
    <m/>
    <m/>
  </r>
  <r>
    <s v="20211404"/>
    <s v="     "/>
    <n v="44449"/>
    <s v="9/10"/>
    <x v="1"/>
    <n v="0.52847222222222223"/>
    <s v="37"/>
    <n v="3"/>
    <s v="9"/>
    <x v="5"/>
    <n v="44449"/>
    <m/>
    <s v="Tree grew into overhead secondary circuit. Reports of a fire in the customers backyard. The ensuing fire was 3 meter - 0.25 acre in size. This was not in or near a burn scar. This information is preliminary."/>
    <s v="     "/>
    <s v="FAS"/>
    <m/>
    <s v="N"/>
    <x v="0"/>
    <m/>
    <s v="21-0116187"/>
    <m/>
    <s v="T005391087"/>
    <m/>
    <m/>
    <s v="     "/>
    <x v="1"/>
    <s v="PG&amp;E"/>
    <m/>
    <s v="Vegetation"/>
    <m/>
    <s v="D"/>
    <s v="D"/>
    <s v="&lt;0.25"/>
    <m/>
    <s v="Vegetation"/>
    <s v="33.a. Veg. contact"/>
    <s v="Vegetation"/>
    <s v="Contact from object"/>
    <s v="Veg. contact"/>
    <m/>
    <s v="Veg. contact"/>
    <s v="Conductor - Open Wire Secondary"/>
    <s v="Line to Ground"/>
    <s v="Y"/>
    <s v="Overhead"/>
    <x v="1"/>
    <s v="Conductor - Open Wire Secondary"/>
    <s v="Secondary conductor"/>
    <s v="101782570"/>
    <s v="     "/>
    <s v="Non-HFTD"/>
    <x v="0"/>
    <m/>
    <m/>
    <n v="36.712200000000003"/>
    <n v="-121.623"/>
    <s v="Monterey"/>
    <s v="GABILAN-1101"/>
    <m/>
    <m/>
    <s v="N/A"/>
    <x v="0"/>
    <s v="Salinas FD"/>
    <s v="Urban"/>
    <s v="Grass fuel bed"/>
    <m/>
    <s v="No"/>
    <m/>
    <m/>
    <m/>
    <m/>
    <m/>
    <m/>
    <m/>
    <s v="N"/>
    <s v="N"/>
    <m/>
    <m/>
    <s v="     "/>
    <m/>
    <m/>
    <m/>
    <m/>
    <m/>
    <m/>
    <m/>
    <m/>
    <m/>
    <m/>
    <m/>
    <m/>
    <m/>
    <m/>
    <m/>
    <m/>
    <m/>
    <m/>
    <m/>
  </r>
  <r>
    <s v="20211706"/>
    <s v="     "/>
    <n v="44449"/>
    <s v="9/10"/>
    <x v="1"/>
    <n v="0.50416666666666665"/>
    <s v="37"/>
    <n v="3"/>
    <s v="9"/>
    <x v="5"/>
    <n v="44449"/>
    <m/>
    <s v="2863 ESMOND AVE, RICHMOND; Crews to replace primary crossarm; Tman replied stating that the cause was contamination/tracking, fire was isolated to the pole, and self-extinguished"/>
    <s v="     "/>
    <s v="ILIS/OIS"/>
    <m/>
    <s v="Y"/>
    <x v="0"/>
    <m/>
    <s v="21-0115971"/>
    <m/>
    <s v="T005391025, T005390858"/>
    <n v="122036000"/>
    <m/>
    <s v="     "/>
    <x v="0"/>
    <s v="PG&amp;E"/>
    <m/>
    <s v="Other"/>
    <s v="Crossarm"/>
    <s v="D"/>
    <s v="D"/>
    <s v="Structure-PG&amp;E only"/>
    <m/>
    <s v="Contamination"/>
    <s v="36.a. Contamination"/>
    <s v="Equipment - PG&amp;E"/>
    <s v="Contamination"/>
    <s v="Tracking"/>
    <m/>
    <m/>
    <m/>
    <s v="Force Out"/>
    <s v="Y"/>
    <s v="Overhead"/>
    <x v="3"/>
    <s v="Crossarm"/>
    <s v="Crossarm"/>
    <s v="101434983"/>
    <s v="     "/>
    <s v="Non-HFTD"/>
    <x v="0"/>
    <m/>
    <m/>
    <n v="37.9452"/>
    <n v="-122.34099999999999"/>
    <s v="Contra Costa"/>
    <s v="BARRETT-0402"/>
    <m/>
    <n v="4000"/>
    <m/>
    <x v="0"/>
    <s v="Self Extinguished"/>
    <s v="Urban"/>
    <s v="Fire-resistive fuel bed"/>
    <s v="Cement/Asphalt"/>
    <s v="No"/>
    <m/>
    <m/>
    <m/>
    <m/>
    <m/>
    <m/>
    <m/>
    <s v="N"/>
    <s v="N"/>
    <m/>
    <m/>
    <s v="     "/>
    <m/>
    <m/>
    <m/>
    <m/>
    <m/>
    <m/>
    <m/>
    <m/>
    <m/>
    <m/>
    <m/>
    <m/>
    <m/>
    <m/>
    <m/>
    <m/>
    <m/>
    <m/>
    <m/>
  </r>
  <r>
    <s v="20211422"/>
    <s v="     "/>
    <n v="44449"/>
    <s v="9/10"/>
    <x v="1"/>
    <n v="0.46805555555555556"/>
    <s v="37"/>
    <n v="3"/>
    <s v="9"/>
    <x v="5"/>
    <n v="44449"/>
    <m/>
    <s v="[508 Vallejo Ave, Rodeo, CA 94572] Troubleman found primary crossarm burned and broken with primary phase energized and laying across arm. Cause of the failure is likely due to tracking. OIS reports broken crossarm. Hazard listed as pole fire. FAS reports of a small flame and of a loose wire connected to the insulator. ILIS 21-0116031 reports broken crossarm. SAP photos show that fire was limited to PG&amp;E assets only. This information is preliminary."/>
    <s v="     "/>
    <s v="FAS"/>
    <m/>
    <s v="Y"/>
    <x v="0"/>
    <m/>
    <s v="21-0116031"/>
    <m/>
    <s v="T005390960, T005391030"/>
    <n v="122036000"/>
    <m/>
    <s v="     "/>
    <x v="0"/>
    <s v="PG&amp;E"/>
    <m/>
    <s v="Other"/>
    <s v="Crossarm"/>
    <s v="D"/>
    <s v="D"/>
    <s v="Structure-PG&amp;E only"/>
    <s v="Broken Crossarm"/>
    <s v="Contamination"/>
    <s v="36.a. Contamination"/>
    <s v="Equipment - PG&amp;E"/>
    <s v="Contamination"/>
    <s v="Tracking"/>
    <m/>
    <m/>
    <m/>
    <s v="Force Out"/>
    <s v="Y"/>
    <s v="Overhead"/>
    <x v="3"/>
    <s v="Crossarm"/>
    <s v="Crossarm"/>
    <s v="101423827"/>
    <s v="     "/>
    <s v="Non-HFTD"/>
    <x v="0"/>
    <m/>
    <m/>
    <n v="38.031599999999997"/>
    <n v="-122.262"/>
    <s v="Contra Costa"/>
    <s v="FRANKLIN-1104"/>
    <m/>
    <n v="12000"/>
    <m/>
    <x v="0"/>
    <s v="Unknown"/>
    <s v="Urban"/>
    <s v="Fire-resistive fuel bed"/>
    <s v="Sidewalk"/>
    <s v="No"/>
    <m/>
    <m/>
    <m/>
    <m/>
    <m/>
    <m/>
    <m/>
    <s v="N"/>
    <s v="N"/>
    <m/>
    <m/>
    <s v="     "/>
    <m/>
    <m/>
    <m/>
    <m/>
    <m/>
    <m/>
    <m/>
    <m/>
    <m/>
    <m/>
    <m/>
    <m/>
    <m/>
    <m/>
    <m/>
    <m/>
    <m/>
    <m/>
    <m/>
  </r>
  <r>
    <s v="20211478"/>
    <s v="     "/>
    <n v="44449"/>
    <s v="9/10"/>
    <x v="1"/>
    <n v="0.4826388888888889"/>
    <s v="37"/>
    <n v="3"/>
    <s v="9"/>
    <x v="5"/>
    <m/>
    <m/>
    <s v="[5103 Clinton Ave, Richmond, CA 94805] Primary crossarm burnt with floating insulator. Cause of ignition is likely related to tracking. The ensuing fire was limited to PG&amp;E assets. Unable to find ILIS number to this incident. This information is preliminary.; County: Contra Costa; Division: East Bay; Circuit: Mira Vista 012330401"/>
    <s v="     "/>
    <s v="Other"/>
    <m/>
    <s v="Y"/>
    <x v="0"/>
    <m/>
    <m/>
    <m/>
    <s v="T005390914, T005390912"/>
    <m/>
    <m/>
    <s v="     "/>
    <x v="0"/>
    <s v="PG&amp;E"/>
    <m/>
    <s v="Other"/>
    <s v="Crossarm"/>
    <s v="D"/>
    <s v="D"/>
    <s v="Structure-PG&amp;E only"/>
    <m/>
    <s v="Contamination"/>
    <s v="36.a. Contamination"/>
    <s v="Equipment - PG&amp;E"/>
    <s v="Contamination"/>
    <s v="Tracking"/>
    <m/>
    <m/>
    <m/>
    <m/>
    <s v="Y"/>
    <s v="Overhead"/>
    <x v="3"/>
    <s v="Crossarm"/>
    <s v="Crossarm"/>
    <s v="101432390"/>
    <s v="     "/>
    <s v="Non-HFTD"/>
    <x v="0"/>
    <m/>
    <m/>
    <n v="37.941099999999999"/>
    <n v="-122.325"/>
    <s v="Contra Costa"/>
    <s v="MIRA-VISTA-0401"/>
    <m/>
    <n v="12000"/>
    <m/>
    <x v="0"/>
    <s v="Unknown"/>
    <s v="Urban"/>
    <s v="Fire-resistive fuel bed"/>
    <s v="sidewalk/asphalt"/>
    <s v="No"/>
    <m/>
    <m/>
    <m/>
    <m/>
    <m/>
    <m/>
    <m/>
    <s v="N"/>
    <s v="N"/>
    <m/>
    <m/>
    <s v="     "/>
    <m/>
    <m/>
    <m/>
    <m/>
    <m/>
    <m/>
    <m/>
    <m/>
    <m/>
    <m/>
    <m/>
    <m/>
    <m/>
    <m/>
    <m/>
    <m/>
    <m/>
    <m/>
    <m/>
  </r>
  <r>
    <s v="20211456"/>
    <s v="     "/>
    <n v="44449"/>
    <s v="9/10"/>
    <x v="1"/>
    <n v="0.75"/>
    <s v="37"/>
    <n v="3"/>
    <s v="9"/>
    <x v="5"/>
    <n v="44449"/>
    <m/>
    <s v="[2301 San Mateo St, Richmond, CA 94804] Burnt primary crossarm. Cause of failure is likely related to tracking. The ensuing fire was limited to PG&amp;E assets. This information is preliminary."/>
    <s v="     "/>
    <s v="FAS"/>
    <m/>
    <s v="Y"/>
    <x v="0"/>
    <m/>
    <s v="21-0116261"/>
    <m/>
    <s v="T005391460"/>
    <n v="122038000"/>
    <m/>
    <s v="     "/>
    <x v="0"/>
    <s v="PG&amp;E"/>
    <m/>
    <s v="Other"/>
    <s v="Crossarm"/>
    <s v="D"/>
    <s v="D"/>
    <s v="Structure-PG&amp;E only"/>
    <m/>
    <s v="Contamination"/>
    <s v="36.a. Contamination"/>
    <s v="Equipment - PG&amp;E"/>
    <s v="Contamination"/>
    <s v="Tracking"/>
    <m/>
    <m/>
    <m/>
    <s v="Line to Ground"/>
    <s v="Y"/>
    <s v="Overhead"/>
    <x v="3"/>
    <s v="Crossarm"/>
    <s v="Crossarm"/>
    <s v="101436383"/>
    <s v="     "/>
    <s v="Non-HFTD"/>
    <x v="0"/>
    <m/>
    <m/>
    <n v="37.905700000000003"/>
    <n v="-122.312"/>
    <s v="Contra Costa"/>
    <s v="FAIRMOUNT-0402"/>
    <m/>
    <n v="4000"/>
    <m/>
    <x v="0"/>
    <s v="Seld-Extinguished"/>
    <s v="Urban"/>
    <s v="Fire-resistive fuel bed"/>
    <s v="Asphalt/Concrete"/>
    <s v="No"/>
    <m/>
    <m/>
    <m/>
    <m/>
    <m/>
    <m/>
    <m/>
    <s v="N"/>
    <s v="N"/>
    <m/>
    <m/>
    <s v="     "/>
    <m/>
    <m/>
    <m/>
    <m/>
    <m/>
    <m/>
    <m/>
    <m/>
    <m/>
    <m/>
    <m/>
    <m/>
    <m/>
    <m/>
    <m/>
    <m/>
    <m/>
    <m/>
    <m/>
  </r>
  <r>
    <s v="20211406"/>
    <s v="     "/>
    <n v="44449"/>
    <s v="9/10"/>
    <x v="1"/>
    <n v="0.77430555555555558"/>
    <s v="37"/>
    <n v="3"/>
    <s v="9"/>
    <x v="5"/>
    <m/>
    <m/>
    <s v="Balloon struck power line. PG&amp;E equipment appear to be ok. Parts of the balloon caught on fire, melted, and hit the asphalt. The ensuing fire was less than one meter in size. This information is preliminary."/>
    <s v="     "/>
    <s v="FAS"/>
    <m/>
    <s v="N"/>
    <x v="0"/>
    <m/>
    <m/>
    <m/>
    <s v="T005391490, T005391484"/>
    <m/>
    <m/>
    <s v="     "/>
    <x v="0"/>
    <s v="PG&amp;E"/>
    <m/>
    <s v="Other"/>
    <s v="Balloon"/>
    <s v="D"/>
    <s v="D"/>
    <s v="&lt;3 meters of linear travel"/>
    <m/>
    <s v="Contact - 3rd Party"/>
    <s v="33.c. Balloon contact"/>
    <s v="Contact - 3rd Party"/>
    <s v="Contact from object"/>
    <s v="Balloon contact"/>
    <m/>
    <s v="Balloon contact"/>
    <s v="Conductor - Primary"/>
    <m/>
    <s v="Y"/>
    <s v="Overhead"/>
    <x v="3"/>
    <s v="Conductor - Primary"/>
    <m/>
    <s v="101161455"/>
    <s v="     "/>
    <s v="Non-HFTD"/>
    <x v="0"/>
    <m/>
    <m/>
    <n v="37.299500000000002"/>
    <n v="-120.503"/>
    <s v="Merced"/>
    <s v="EL-CAPITAN-1106"/>
    <m/>
    <n v="12000"/>
    <m/>
    <x v="0"/>
    <s v="Cal Fire"/>
    <s v="Urban"/>
    <m/>
    <m/>
    <s v="No"/>
    <m/>
    <m/>
    <m/>
    <m/>
    <m/>
    <m/>
    <m/>
    <s v="N"/>
    <s v="N"/>
    <m/>
    <m/>
    <s v="     "/>
    <m/>
    <m/>
    <m/>
    <m/>
    <m/>
    <m/>
    <m/>
    <m/>
    <m/>
    <m/>
    <m/>
    <m/>
    <m/>
    <m/>
    <m/>
    <m/>
    <m/>
    <m/>
    <m/>
  </r>
  <r>
    <s v="20211455"/>
    <s v="     "/>
    <n v="44449"/>
    <s v="9/10"/>
    <x v="1"/>
    <n v="0.62291666666666667"/>
    <s v="37"/>
    <n v="3"/>
    <s v="9"/>
    <x v="5"/>
    <n v="44449"/>
    <m/>
    <s v="[2821 Devon Way, San Pablo, CA 94806] Burned pole top and crew to reframe primary. Cause of ignition could be related to tracking. The ensuing fire was limited to PG&amp;E assets. This information is preliminary."/>
    <s v="     "/>
    <s v="FAS"/>
    <m/>
    <s v="Y"/>
    <x v="0"/>
    <m/>
    <s v="21-0115760"/>
    <m/>
    <s v="T005391269"/>
    <n v="122038000"/>
    <m/>
    <s v="     "/>
    <x v="0"/>
    <s v="PG&amp;E"/>
    <m/>
    <s v="Other"/>
    <s v="Pole "/>
    <s v="D"/>
    <s v="D"/>
    <s v="Structure-PG&amp;E only"/>
    <m/>
    <s v="Contamination"/>
    <s v="36.a. Contamination"/>
    <s v="Equipment - PG&amp;E"/>
    <s v="Contamination"/>
    <s v="Tracking"/>
    <m/>
    <m/>
    <m/>
    <s v="Force Out"/>
    <s v="Y"/>
    <s v="Overhead"/>
    <x v="3"/>
    <s v="Pole"/>
    <s v="Pole, Crossarm"/>
    <s v="101433803"/>
    <s v="     "/>
    <s v="Non-HFTD"/>
    <x v="0"/>
    <m/>
    <m/>
    <n v="37.964399999999998"/>
    <n v="-122.33199999999999"/>
    <s v="Contra Costa"/>
    <s v="SAN-PABLO-1105"/>
    <m/>
    <n v="12000"/>
    <m/>
    <x v="0"/>
    <s v="Self-Extinguished"/>
    <s v="Urban"/>
    <s v="Fire-resistive fuel bed"/>
    <s v="Asphalt/Concrete"/>
    <s v="No"/>
    <m/>
    <m/>
    <m/>
    <m/>
    <m/>
    <m/>
    <m/>
    <s v="N"/>
    <s v="N"/>
    <m/>
    <m/>
    <s v="     "/>
    <m/>
    <m/>
    <m/>
    <m/>
    <m/>
    <m/>
    <m/>
    <m/>
    <m/>
    <m/>
    <m/>
    <m/>
    <m/>
    <m/>
    <m/>
    <m/>
    <m/>
    <m/>
    <m/>
  </r>
  <r>
    <s v="20211405"/>
    <s v="     "/>
    <n v="44449"/>
    <s v="9/10"/>
    <x v="1"/>
    <n v="0.58402777777777781"/>
    <s v="37"/>
    <n v="3"/>
    <s v="9"/>
    <x v="5"/>
    <n v="44449"/>
    <m/>
    <s v="[Hastings Island Rd &amp; Salem Rd, Dozier, CA ] Crossarm burnt due to lightning strike. This could be related to OIS 1467463 mentioned in the troubleman notes. The ensuing fire was 1 meter - &lt; 3 meters in size. This information is preliminary."/>
    <s v="     "/>
    <s v="FAS"/>
    <m/>
    <s v="N"/>
    <x v="0"/>
    <m/>
    <s v="21-0116084"/>
    <m/>
    <s v="T005391182"/>
    <n v="122036000"/>
    <m/>
    <s v="     "/>
    <x v="1"/>
    <s v="PG&amp;E"/>
    <m/>
    <s v="Other"/>
    <s v="Crossarm"/>
    <s v="D"/>
    <s v="D"/>
    <s v="&lt;0.25"/>
    <m/>
    <s v="Equipment - PG&amp;E"/>
    <s v="34.o. Other"/>
    <s v="Equipment - PG&amp;E"/>
    <s v="Weather"/>
    <s v="Weather - Lightning"/>
    <s v="Crossarm"/>
    <m/>
    <m/>
    <m/>
    <s v="N"/>
    <s v="Overhead"/>
    <x v="3"/>
    <s v="Crossarm"/>
    <s v="Crossarm"/>
    <s v="101584205"/>
    <s v="     "/>
    <s v="Non-HFTD"/>
    <x v="0"/>
    <m/>
    <m/>
    <n v="38.275199999999998"/>
    <n v="-121.795"/>
    <s v="Solano"/>
    <s v="PEABODY-2107"/>
    <m/>
    <n v="12000"/>
    <m/>
    <x v="0"/>
    <s v="Dixon FD"/>
    <s v="Hardwood Woodland"/>
    <s v="Brush fuel model"/>
    <s v="grass and brush"/>
    <s v="No"/>
    <m/>
    <m/>
    <m/>
    <m/>
    <m/>
    <m/>
    <m/>
    <s v="N"/>
    <s v="N"/>
    <m/>
    <m/>
    <s v="     "/>
    <m/>
    <m/>
    <m/>
    <m/>
    <m/>
    <m/>
    <m/>
    <m/>
    <m/>
    <m/>
    <m/>
    <m/>
    <m/>
    <m/>
    <m/>
    <m/>
    <m/>
    <m/>
    <m/>
  </r>
  <r>
    <s v="20211454"/>
    <s v="     "/>
    <n v="44449"/>
    <s v="9/10"/>
    <x v="1"/>
    <n v="0.60416666666666663"/>
    <s v="37"/>
    <n v="3"/>
    <s v="9"/>
    <x v="5"/>
    <n v="44449"/>
    <m/>
    <s v="[3435 Meeker Ave, Richmond, CA 94804] Replace alley crossarm switch. Reports of major arcing. Potential cause could be related to tracking. The ensuing fire was limited to PG&amp;E assets. This information is preliminary."/>
    <s v="     "/>
    <s v="FAS"/>
    <m/>
    <s v="Y"/>
    <x v="0"/>
    <m/>
    <s v="21-0116120"/>
    <m/>
    <s v="T005391231"/>
    <n v="122038000"/>
    <m/>
    <s v="     "/>
    <x v="0"/>
    <s v="PG&amp;E"/>
    <m/>
    <s v="Other"/>
    <s v="Switch"/>
    <s v="D"/>
    <s v="D"/>
    <s v="Structure-PG&amp;E only"/>
    <m/>
    <s v="Contamination"/>
    <s v="36.a. Contamination"/>
    <s v="Equipment - PG&amp;E"/>
    <s v="Contamination"/>
    <s v="Tracking"/>
    <m/>
    <m/>
    <m/>
    <s v="Force Out"/>
    <s v="N"/>
    <s v="Overhead"/>
    <x v="3"/>
    <s v="Switch"/>
    <s v="Switch"/>
    <s v="101441596"/>
    <s v="     "/>
    <s v="Non-HFTD"/>
    <x v="0"/>
    <m/>
    <m/>
    <n v="37.918399999999998"/>
    <n v="-122.336"/>
    <s v="Contra Costa"/>
    <s v="EL-CERRITO-G-1102"/>
    <m/>
    <n v="12000"/>
    <m/>
    <x v="0"/>
    <s v="Unknown"/>
    <s v="Urban"/>
    <s v="Fire-resistive fuel bed"/>
    <m/>
    <s v="No"/>
    <m/>
    <m/>
    <m/>
    <m/>
    <m/>
    <m/>
    <m/>
    <s v="N"/>
    <s v="N"/>
    <m/>
    <m/>
    <s v="     "/>
    <m/>
    <m/>
    <m/>
    <m/>
    <m/>
    <m/>
    <m/>
    <m/>
    <m/>
    <m/>
    <m/>
    <m/>
    <m/>
    <m/>
    <m/>
    <m/>
    <m/>
    <m/>
    <m/>
  </r>
  <r>
    <s v="20211450"/>
    <s v="     "/>
    <n v="44449"/>
    <s v="9/10"/>
    <x v="1"/>
    <n v="0.4152777777777778"/>
    <s v="37"/>
    <n v="3"/>
    <s v="9"/>
    <x v="5"/>
    <n v="44449"/>
    <m/>
    <s v="[907 Pinole Valley Rd, Pinole, CA 94564] 8' primary single phase 12kv crossarm broken/damaged. Cause is likely related to tracking. The ensuing fire was limited to PG&amp;E assets. This information is preliminary."/>
    <s v="     "/>
    <s v="FAS"/>
    <m/>
    <s v="Y"/>
    <x v="0"/>
    <m/>
    <s v="21-0115968"/>
    <m/>
    <s v="T005390817, T005391121"/>
    <n v="122037000"/>
    <m/>
    <s v="     "/>
    <x v="0"/>
    <s v="PG&amp;E"/>
    <m/>
    <s v="Other"/>
    <s v="Crossarm"/>
    <s v="D"/>
    <s v="D"/>
    <s v="Structure-PG&amp;E only"/>
    <m/>
    <s v="Contamination"/>
    <s v="36.a. Contamination"/>
    <s v="Equipment - PG&amp;E"/>
    <s v="Contamination"/>
    <s v="Tracking"/>
    <m/>
    <m/>
    <m/>
    <s v="Line to Ground"/>
    <s v="Y"/>
    <s v="Overhead"/>
    <x v="3"/>
    <s v="Crossarm"/>
    <s v="Crossarm"/>
    <s v="101425649"/>
    <s v="     "/>
    <s v="Non-HFTD"/>
    <x v="0"/>
    <m/>
    <m/>
    <n v="38.004800000000003"/>
    <n v="-122.288"/>
    <s v="Contra Costa"/>
    <s v="FRANKLIN-1103"/>
    <m/>
    <n v="12000"/>
    <m/>
    <x v="0"/>
    <s v="Unknown"/>
    <s v="Urban"/>
    <s v="Fire-resistive fuel bed"/>
    <s v="sidewalk/asphalt"/>
    <s v="No"/>
    <m/>
    <m/>
    <m/>
    <m/>
    <m/>
    <m/>
    <m/>
    <s v="N"/>
    <s v="N"/>
    <m/>
    <m/>
    <s v="     "/>
    <m/>
    <m/>
    <m/>
    <m/>
    <m/>
    <m/>
    <m/>
    <m/>
    <m/>
    <m/>
    <m/>
    <m/>
    <m/>
    <m/>
    <m/>
    <m/>
    <m/>
    <m/>
    <m/>
  </r>
  <r>
    <s v="20211399"/>
    <s v="     "/>
    <n v="44449"/>
    <s v="9/10"/>
    <x v="1"/>
    <n v="0.43194444444444446"/>
    <s v="37"/>
    <n v="3"/>
    <s v="9"/>
    <x v="5"/>
    <n v="44449"/>
    <m/>
    <s v="Pole fire limited to PG&amp;E assets. Deadend alley arm was burnt/damaged. Insulator tracking due to light rain is the suspected initiating event. This information is preliminary."/>
    <s v="     "/>
    <s v="FAS"/>
    <m/>
    <s v="N"/>
    <x v="0"/>
    <m/>
    <m/>
    <m/>
    <s v="T005390858"/>
    <n v="122036000"/>
    <m/>
    <s v="     "/>
    <x v="0"/>
    <s v="PG&amp;E"/>
    <m/>
    <s v="Other"/>
    <s v="Crossarm"/>
    <s v="D"/>
    <m/>
    <s v="Structure-PG&amp;E only"/>
    <m/>
    <s v="Contamination"/>
    <s v="36.a. Contamination"/>
    <s v="Equipment - PG&amp;E"/>
    <s v="Contamination"/>
    <s v="Tracking"/>
    <m/>
    <m/>
    <m/>
    <m/>
    <m/>
    <s v="Overhead"/>
    <x v="3"/>
    <s v="Crossarm"/>
    <s v="Pole, crossarm "/>
    <s v="101432551"/>
    <s v="     "/>
    <s v="Non-HFTD"/>
    <x v="0"/>
    <m/>
    <m/>
    <n v="37.945300000000003"/>
    <n v="-122.34099999999999"/>
    <s v="Contra Costa"/>
    <s v="BARRETT-0402"/>
    <m/>
    <n v="4000"/>
    <m/>
    <x v="0"/>
    <s v="Unknown"/>
    <s v="Urban"/>
    <s v="Fire-resistive fuel bed"/>
    <m/>
    <s v="No"/>
    <m/>
    <m/>
    <m/>
    <m/>
    <m/>
    <m/>
    <m/>
    <s v="N"/>
    <s v="N"/>
    <m/>
    <m/>
    <s v="     "/>
    <m/>
    <m/>
    <m/>
    <m/>
    <m/>
    <m/>
    <m/>
    <m/>
    <m/>
    <m/>
    <m/>
    <m/>
    <m/>
    <m/>
    <m/>
    <m/>
    <m/>
    <m/>
    <m/>
  </r>
  <r>
    <s v="20211419"/>
    <s v="     "/>
    <n v="44449"/>
    <s v="9/10"/>
    <x v="1"/>
    <n v="0.39930555555555558"/>
    <s v="37"/>
    <n v="3"/>
    <s v="9"/>
    <x v="5"/>
    <n v="44449"/>
    <m/>
    <s v="[5051 Roosevelt Ave, Richmond, CA 94805] Crossarm burnt and broke off near the end of the crossarm. Cause of the ignition is likely due to tracking. FAS completion code is 9110 (pole fire). OIS mentions of burned crossarm. ILIS 21-0115714 and ILIS 21-0116198 both report pole fires. SAP photos show that fire was limited to PG&amp;E assets. This information is preliminary."/>
    <s v="     "/>
    <s v="FAS"/>
    <m/>
    <s v="Y"/>
    <x v="0"/>
    <m/>
    <s v="21-0115714"/>
    <m/>
    <s v="T005390779"/>
    <n v="122035000"/>
    <m/>
    <s v="     "/>
    <x v="0"/>
    <s v="PG&amp;E"/>
    <m/>
    <s v="Other"/>
    <s v="Crossarm"/>
    <s v="D"/>
    <s v="D"/>
    <s v="Structure-PG&amp;E only"/>
    <s v="BURNED XARM,"/>
    <s v="Contamination"/>
    <s v="36.a. Contamination"/>
    <s v="Equipment - PG&amp;E"/>
    <s v="Contamination"/>
    <s v="Tracking"/>
    <m/>
    <m/>
    <m/>
    <s v="Force Out"/>
    <s v="Y"/>
    <s v="Overhead"/>
    <x v="3"/>
    <s v="Crossarm"/>
    <s v="CROSSARM "/>
    <s v="101432692"/>
    <s v="     "/>
    <s v="Non-HFTD"/>
    <x v="0"/>
    <m/>
    <m/>
    <n v="37.9375"/>
    <n v="-122.325"/>
    <s v="Contra Costa"/>
    <s v="MIRA-VISTA-0403"/>
    <m/>
    <n v="4000"/>
    <m/>
    <x v="0"/>
    <s v="Unknown"/>
    <s v="Urban"/>
    <s v="Grass fuel model"/>
    <s v="Grass in Franchise strip "/>
    <s v="No"/>
    <m/>
    <m/>
    <m/>
    <m/>
    <m/>
    <m/>
    <m/>
    <s v="N"/>
    <s v="N"/>
    <m/>
    <m/>
    <s v="     "/>
    <m/>
    <m/>
    <m/>
    <m/>
    <m/>
    <m/>
    <m/>
    <m/>
    <m/>
    <m/>
    <m/>
    <m/>
    <m/>
    <m/>
    <m/>
    <m/>
    <m/>
    <m/>
    <m/>
  </r>
  <r>
    <s v="20211423"/>
    <s v="     "/>
    <n v="44449"/>
    <s v="9/10"/>
    <x v="1"/>
    <n v="0.37291666666666667"/>
    <s v="37"/>
    <n v="3"/>
    <s v="9"/>
    <x v="5"/>
    <n v="44449"/>
    <m/>
    <s v="[2714 Euclid Ave, Richmond, CA 94804] Pole fire likely related to light rain that occurred and caused multiple tracking events. OIS says duplicate of TR8457189 (Pole top and crossarm burnt with hazard marked as Pole fire) and mentions EC 122034045, ILIS 21-0115778 mentions crossarm steel burned/flashed and pole fire, FAS completion code 9110 (pole fire), SAP has EC122034039 associated with TR8457189 also, nothing showing up with EC122034045. Photos in SAP database. This information is preliminary."/>
    <s v="     "/>
    <s v="FAS"/>
    <m/>
    <s v="Y"/>
    <x v="0"/>
    <m/>
    <s v="21-0115778"/>
    <m/>
    <s v="T005391009, T005391004, T05390672"/>
    <n v="122034000"/>
    <m/>
    <s v="     "/>
    <x v="0"/>
    <s v="PG&amp;E"/>
    <m/>
    <s v="Other"/>
    <s v="Pole"/>
    <s v="D"/>
    <s v="D"/>
    <s v="Structure-PG&amp;E only"/>
    <s v="NONE"/>
    <s v="Contamination"/>
    <s v="36.a. Contamination"/>
    <s v="Equipment - PG&amp;E"/>
    <s v="Contamination"/>
    <s v="Tracking"/>
    <m/>
    <m/>
    <m/>
    <s v="Line to Ground"/>
    <s v="Y"/>
    <s v="Overhead"/>
    <x v="3"/>
    <s v="Pole"/>
    <s v="Pole, Transformer"/>
    <m/>
    <s v="     "/>
    <s v="Non-HFTD"/>
    <x v="0"/>
    <m/>
    <m/>
    <n v="37.932600000000001"/>
    <n v="-122.343"/>
    <s v="Contra Costa"/>
    <s v="EL-CERRITO-G-1101"/>
    <m/>
    <n v="12000"/>
    <m/>
    <x v="0"/>
    <s v="Unknown"/>
    <s v="Urban"/>
    <s v="Grass fuel model"/>
    <s v="Low grass in franchise strip, sidewalk "/>
    <s v="No"/>
    <m/>
    <m/>
    <m/>
    <m/>
    <m/>
    <m/>
    <m/>
    <s v="N"/>
    <s v="N"/>
    <m/>
    <m/>
    <s v="     "/>
    <m/>
    <m/>
    <m/>
    <m/>
    <m/>
    <m/>
    <m/>
    <m/>
    <m/>
    <m/>
    <m/>
    <m/>
    <m/>
    <m/>
    <m/>
    <m/>
    <m/>
    <m/>
    <m/>
  </r>
  <r>
    <s v="20211480"/>
    <s v="     "/>
    <n v="44449"/>
    <s v="9/10"/>
    <x v="1"/>
    <n v="0.37638888888888888"/>
    <s v="37"/>
    <n v="3"/>
    <s v="9"/>
    <x v="5"/>
    <m/>
    <m/>
    <s v="[Garvin Ave &amp; 24th St, Richmond, CA 94804] Crossarm burnt and phase is being held by splinter of wood. The cause of the ignition is likely related to tracking. The ensuing fire was limited to PG&amp;E assets. Unable to confirm the OIS and ILIS numbers related to this event. Possible related to OIS 1467619 and ILIS 21-0115926.  This information is preliminary."/>
    <s v="     "/>
    <s v="Other"/>
    <m/>
    <s v="Y"/>
    <x v="0"/>
    <m/>
    <m/>
    <m/>
    <m/>
    <n v="122035000"/>
    <m/>
    <s v="     "/>
    <x v="0"/>
    <s v="PG&amp;E"/>
    <m/>
    <s v="Other"/>
    <s v="Crossarm"/>
    <s v="D"/>
    <s v="D"/>
    <s v="Structure-PG&amp;E only"/>
    <m/>
    <s v="Contamination"/>
    <s v="36.a. Contamination"/>
    <s v="Equipment - PG&amp;E"/>
    <s v="Contamination"/>
    <s v="Tracking"/>
    <m/>
    <m/>
    <m/>
    <m/>
    <s v="Y"/>
    <s v="Overhead"/>
    <x v="3"/>
    <s v="Crossarm"/>
    <s v="Crossarm"/>
    <s v="101429867"/>
    <s v="     "/>
    <s v="Non-HFTD"/>
    <x v="0"/>
    <m/>
    <m/>
    <n v="37.943800000000003"/>
    <n v="-122.345"/>
    <s v="Contra Costa"/>
    <s v="BARRETT-0402"/>
    <m/>
    <n v="4000"/>
    <m/>
    <x v="0"/>
    <s v="Unknown"/>
    <s v="Urban"/>
    <s v="Fire-resistive fuel bed"/>
    <s v="sidewalk/asphalt"/>
    <s v="No"/>
    <m/>
    <m/>
    <m/>
    <m/>
    <m/>
    <m/>
    <m/>
    <s v="N"/>
    <s v="N"/>
    <m/>
    <m/>
    <s v="     "/>
    <m/>
    <m/>
    <m/>
    <m/>
    <m/>
    <m/>
    <m/>
    <m/>
    <m/>
    <m/>
    <m/>
    <m/>
    <m/>
    <m/>
    <m/>
    <m/>
    <m/>
    <m/>
    <m/>
  </r>
  <r>
    <s v="20211477"/>
    <s v="     "/>
    <n v="44449"/>
    <s v="9/10"/>
    <x v="1"/>
    <n v="0.45902777777777776"/>
    <s v="37"/>
    <n v="3"/>
    <s v="9"/>
    <x v="5"/>
    <n v="44449"/>
    <m/>
    <s v="[2596 Oharte Rd, San Pablo, CA 94806] Crossarm failure with no good service. The ensuing fire was limited to PG&amp;E assets. Index 1452 and 1477 are NOT duplicates as the ignitions occurred at different locations. This information is preliminary."/>
    <s v="     "/>
    <s v="FAS"/>
    <m/>
    <s v="Y"/>
    <x v="0"/>
    <m/>
    <s v="21-0116085"/>
    <m/>
    <s v="T005390935, T005391167"/>
    <n v="122039000"/>
    <m/>
    <s v="     "/>
    <x v="0"/>
    <s v="PG&amp;E"/>
    <m/>
    <s v="Other"/>
    <s v="Crossarm"/>
    <s v="D"/>
    <s v="D"/>
    <s v="Structure-PG&amp;E only"/>
    <m/>
    <s v="Contamination"/>
    <s v="36.a. Contamination"/>
    <s v="Equipment - PG&amp;E"/>
    <s v="Contamination"/>
    <s v="Tracking"/>
    <m/>
    <m/>
    <m/>
    <s v="Line to Ground"/>
    <s v="Y"/>
    <s v="Overhead"/>
    <x v="3"/>
    <s v="Crossarm"/>
    <s v="Crossarm, Secondary Conductor"/>
    <s v="101425448"/>
    <s v="     "/>
    <s v="Non-HFTD"/>
    <x v="0"/>
    <m/>
    <m/>
    <n v="37.997700000000002"/>
    <n v="-122.319"/>
    <s v="Contra Costa"/>
    <s v="POINT-PINOLE-1101"/>
    <m/>
    <n v="12000"/>
    <m/>
    <x v="0"/>
    <s v="Unknown"/>
    <s v="Urban"/>
    <s v="Fire-resistive fuel bed"/>
    <s v="asphalt"/>
    <s v="No"/>
    <m/>
    <m/>
    <m/>
    <m/>
    <m/>
    <m/>
    <m/>
    <s v="N"/>
    <s v="N"/>
    <m/>
    <m/>
    <s v="     "/>
    <m/>
    <m/>
    <m/>
    <m/>
    <m/>
    <m/>
    <m/>
    <m/>
    <m/>
    <m/>
    <m/>
    <m/>
    <m/>
    <m/>
    <m/>
    <m/>
    <m/>
    <m/>
    <m/>
  </r>
  <r>
    <s v="20211403"/>
    <s v="     "/>
    <n v="44449"/>
    <s v="9/10"/>
    <x v="1"/>
    <n v="0.46458333333333335"/>
    <s v="37"/>
    <n v="3"/>
    <s v="9"/>
    <x v="5"/>
    <n v="44449"/>
    <m/>
    <s v="[601 Banks Dr, Richmond, CA 94806] Troubleman found end of crossarm burned off and created EC tag for the replacement. This was likely caused by tracking due to contamination. The ensuing fire was limited to PG&amp;E assets. Information is preliminary."/>
    <s v="     "/>
    <s v="FAS"/>
    <m/>
    <s v="N"/>
    <x v="0"/>
    <m/>
    <s v="21-0115963"/>
    <m/>
    <s v="T005390953"/>
    <n v="122036000"/>
    <m/>
    <s v="     "/>
    <x v="0"/>
    <s v="PG&amp;E"/>
    <m/>
    <s v="Other"/>
    <s v="Pole"/>
    <s v="D"/>
    <s v="D"/>
    <s v="Structure-PG&amp;E only"/>
    <m/>
    <s v="Contamination"/>
    <s v="36.a. Contamination"/>
    <s v="Equipment - PG&amp;E"/>
    <s v="Contamination"/>
    <s v="Tracking"/>
    <m/>
    <m/>
    <m/>
    <s v="Force Out"/>
    <s v="N"/>
    <s v="Overhead"/>
    <x v="3"/>
    <s v="Crossarm"/>
    <s v="Crossarm"/>
    <s v="101426103"/>
    <s v="     "/>
    <s v="Non-HFTD"/>
    <x v="0"/>
    <m/>
    <m/>
    <n v="37.988300000000002"/>
    <n v="-122.35599999999999"/>
    <s v="Contra Costa"/>
    <s v="POINT-PINOLE-1102"/>
    <m/>
    <n v="12000"/>
    <m/>
    <x v="0"/>
    <s v="Self Extinguished"/>
    <s v="Urban"/>
    <s v="Brush fuel model"/>
    <m/>
    <s v="No"/>
    <m/>
    <m/>
    <m/>
    <m/>
    <m/>
    <m/>
    <m/>
    <s v="N"/>
    <s v="N"/>
    <m/>
    <m/>
    <s v="     "/>
    <m/>
    <m/>
    <m/>
    <m/>
    <m/>
    <m/>
    <m/>
    <m/>
    <m/>
    <m/>
    <m/>
    <m/>
    <m/>
    <m/>
    <m/>
    <m/>
    <m/>
    <m/>
    <m/>
  </r>
  <r>
    <s v="20211400"/>
    <s v="     "/>
    <n v="44449"/>
    <s v="9/10"/>
    <x v="1"/>
    <n v="0.45833333333333331"/>
    <s v="37"/>
    <n v="3"/>
    <s v="9"/>
    <x v="5"/>
    <n v="44449"/>
    <m/>
    <s v="Pole fire limited to PG&amp;E assets. Line was down from the pole fire. ILIS states that 3 of 3 fuses were blown. It is unknown what caused the ignition. This information is preliminary."/>
    <s v="     "/>
    <s v="FAS"/>
    <m/>
    <s v="N"/>
    <x v="0"/>
    <m/>
    <s v="21-0115981"/>
    <m/>
    <s v="T005390933"/>
    <n v="122036000"/>
    <m/>
    <s v="     "/>
    <x v="0"/>
    <s v="PG&amp;E"/>
    <m/>
    <s v="Other"/>
    <s v="Unknown"/>
    <m/>
    <m/>
    <s v="Structure-PG&amp;E only"/>
    <m/>
    <s v="Unknown"/>
    <s v="40.a. Unknown"/>
    <s v="Unknown"/>
    <m/>
    <m/>
    <m/>
    <m/>
    <m/>
    <s v="Three Phase Fault"/>
    <m/>
    <s v="Overhead"/>
    <x v="0"/>
    <m/>
    <s v="Pole, crossarm, conductor x2"/>
    <s v="100768925"/>
    <s v="     "/>
    <s v="Non-HFTD"/>
    <x v="0"/>
    <m/>
    <m/>
    <n v="36.69"/>
    <n v="-119.637"/>
    <s v="Fresno"/>
    <s v="MC-CALL-1101"/>
    <m/>
    <n v="12000"/>
    <m/>
    <x v="0"/>
    <s v="Unknown"/>
    <s v="Agriculture"/>
    <s v="Fire-resistive fuel bed"/>
    <m/>
    <s v="No"/>
    <m/>
    <m/>
    <m/>
    <m/>
    <m/>
    <m/>
    <m/>
    <s v="N"/>
    <s v="N"/>
    <m/>
    <m/>
    <s v="     "/>
    <m/>
    <m/>
    <m/>
    <m/>
    <m/>
    <m/>
    <m/>
    <m/>
    <m/>
    <m/>
    <m/>
    <m/>
    <m/>
    <m/>
    <m/>
    <m/>
    <m/>
    <m/>
    <m/>
  </r>
  <r>
    <s v="20211435"/>
    <s v="     "/>
    <n v="44449"/>
    <s v="9/10"/>
    <x v="1"/>
    <n v="0.44097222222222221"/>
    <s v="37"/>
    <n v="3"/>
    <s v="9"/>
    <x v="5"/>
    <n v="44449"/>
    <m/>
    <s v="[5860 Ralston Ave, Richmond, CA 94805] Primary crossarm burnt due to tracking from contamination. The ensuing fire was limited to PG&amp;E assets. This information is preliminary."/>
    <s v="     "/>
    <s v="FAS"/>
    <m/>
    <s v="Y"/>
    <x v="0"/>
    <m/>
    <s v="21-0116020"/>
    <m/>
    <s v="T005390884"/>
    <n v="122036000"/>
    <m/>
    <s v="     "/>
    <x v="0"/>
    <s v="PG&amp;E"/>
    <m/>
    <s v="Other"/>
    <s v="Crossarm"/>
    <s v="D"/>
    <s v="D"/>
    <s v="Structure-PG&amp;E only"/>
    <m/>
    <s v="Contamination"/>
    <s v="36.a. Contamination"/>
    <s v="Equipment - PG&amp;E"/>
    <s v="Contamination"/>
    <s v="Tracking"/>
    <m/>
    <m/>
    <m/>
    <s v="Line to Ground"/>
    <s v="Y"/>
    <s v="Overhead"/>
    <x v="3"/>
    <s v="Crossarm"/>
    <s v="Crossarm"/>
    <s v="101433337"/>
    <s v="     "/>
    <s v="Non-HFTD"/>
    <x v="0"/>
    <m/>
    <m/>
    <n v="37.949199999999998"/>
    <n v="-122.322"/>
    <s v="Contra Costa"/>
    <s v="EL-CERRITO-G-1112"/>
    <m/>
    <n v="12000"/>
    <m/>
    <x v="0"/>
    <s v="Unknown"/>
    <s v="Urban"/>
    <s v="Brush fuel model"/>
    <s v="Brush/Shrubs"/>
    <s v="No"/>
    <m/>
    <m/>
    <m/>
    <m/>
    <m/>
    <m/>
    <m/>
    <s v="N"/>
    <s v="N"/>
    <m/>
    <m/>
    <s v="     "/>
    <m/>
    <m/>
    <m/>
    <m/>
    <m/>
    <m/>
    <m/>
    <m/>
    <m/>
    <m/>
    <m/>
    <m/>
    <m/>
    <m/>
    <m/>
    <m/>
    <m/>
    <m/>
    <m/>
  </r>
  <r>
    <s v="20211397"/>
    <s v="     "/>
    <n v="44449"/>
    <s v="9/10"/>
    <x v="1"/>
    <n v="0.45555555555555555"/>
    <s v="37"/>
    <n v="3"/>
    <s v="9"/>
    <x v="5"/>
    <n v="44449"/>
    <m/>
    <s v="[622 38th St, Richmond, CA 94805] Pole fire limited to PG&amp;E assets. Pole top and crossarm were burnt. Insulator tracking due to light rain is the suspected initiating event.  This information is preliminary."/>
    <s v="     "/>
    <s v="FAS"/>
    <m/>
    <s v="N"/>
    <x v="0"/>
    <m/>
    <s v="21-0115956"/>
    <m/>
    <s v="T005390922"/>
    <n v="122036000"/>
    <m/>
    <s v="     "/>
    <x v="0"/>
    <s v="PG&amp;E"/>
    <m/>
    <s v="Other"/>
    <s v="Pole"/>
    <s v="D"/>
    <m/>
    <s v="Structure-PG&amp;E only"/>
    <m/>
    <s v="Contamination"/>
    <s v="36.a. Contamination"/>
    <s v="Equipment - PG&amp;E"/>
    <s v="Contamination"/>
    <s v="Tracking"/>
    <m/>
    <m/>
    <m/>
    <s v="Force Out"/>
    <m/>
    <s v="Overhead"/>
    <x v="3"/>
    <s v="Pole"/>
    <s v="pole, transformer"/>
    <s v="101432551"/>
    <s v="     "/>
    <s v="Non-HFTD"/>
    <x v="0"/>
    <m/>
    <m/>
    <n v="37.938800000000001"/>
    <n v="-122.33199999999999"/>
    <s v="Contra Costa"/>
    <s v="MIRA-VISTA-0401"/>
    <m/>
    <n v="4000"/>
    <m/>
    <x v="0"/>
    <s v="Self Extinguished"/>
    <s v="Urban"/>
    <s v="Fire-resistive fuel bed"/>
    <m/>
    <s v="No"/>
    <m/>
    <m/>
    <m/>
    <m/>
    <m/>
    <m/>
    <m/>
    <s v="N"/>
    <s v="N"/>
    <m/>
    <m/>
    <s v="     "/>
    <m/>
    <m/>
    <m/>
    <m/>
    <m/>
    <m/>
    <m/>
    <m/>
    <m/>
    <m/>
    <m/>
    <m/>
    <m/>
    <m/>
    <m/>
    <m/>
    <m/>
    <m/>
    <m/>
  </r>
  <r>
    <s v="20211398"/>
    <s v="     "/>
    <n v="44449"/>
    <s v="9/10"/>
    <x v="1"/>
    <n v="0.29791666666666666"/>
    <s v="37"/>
    <n v="3"/>
    <s v="9"/>
    <x v="5"/>
    <n v="44449"/>
    <m/>
    <s v="Pole fire limited to PG&amp;E assets. Insulator tracking due to lightning is the suspected initiating event. This information is preliminary."/>
    <s v="     "/>
    <s v="FAS"/>
    <m/>
    <s v="N"/>
    <x v="0"/>
    <m/>
    <s v="21-0115715"/>
    <m/>
    <s v="T005390570, T005390409"/>
    <n v="122035000"/>
    <m/>
    <s v="     "/>
    <x v="0"/>
    <s v="PG&amp;E"/>
    <m/>
    <s v="Other"/>
    <s v="Pole"/>
    <s v="D"/>
    <s v="D"/>
    <s v="Structure-PG&amp;E only"/>
    <m/>
    <s v="Contamination"/>
    <s v="36.a. Contamination"/>
    <s v="Equipment - PG&amp;E"/>
    <s v="Contamination"/>
    <s v="Tracking"/>
    <m/>
    <m/>
    <m/>
    <s v="Three Phase Fault"/>
    <s v="N"/>
    <s v="Overhead"/>
    <x v="3"/>
    <s v="Insulator"/>
    <s v="Pole, crossarm "/>
    <s v="103908012"/>
    <s v="     "/>
    <s v="Non-HFTD"/>
    <x v="0"/>
    <m/>
    <m/>
    <n v="38.252000000000002"/>
    <n v="-121.97"/>
    <s v="Solano"/>
    <s v="PEABODY-2102"/>
    <m/>
    <n v="21000"/>
    <m/>
    <x v="0"/>
    <s v="Employee"/>
    <s v="Herbaceous"/>
    <s v="Fire-resistive fuel bed"/>
    <s v="DIRT"/>
    <s v="No"/>
    <m/>
    <m/>
    <m/>
    <m/>
    <m/>
    <m/>
    <m/>
    <s v="N"/>
    <s v="N"/>
    <m/>
    <m/>
    <s v="     "/>
    <m/>
    <m/>
    <m/>
    <m/>
    <m/>
    <m/>
    <m/>
    <m/>
    <m/>
    <m/>
    <m/>
    <m/>
    <m/>
    <m/>
    <m/>
    <m/>
    <m/>
    <m/>
    <m/>
  </r>
  <r>
    <s v="20211431"/>
    <s v="     "/>
    <n v="44449"/>
    <s v="9/10"/>
    <x v="1"/>
    <n v="0.24444444444444444"/>
    <s v="37"/>
    <n v="3"/>
    <s v="9"/>
    <x v="5"/>
    <n v="44449"/>
    <m/>
    <s v="[1107 Suisun Street, Suisun City, CA 94585] Distribution pole fire occurred due to tracking from contamination. EC 122033893 created for damaged pole to be replaced. The ensuing fire was limited to PG&amp;E assets. This information is preliminary. OIS: 1467367; ILIS: 21-0115751; FOID: T005390343 (VXP5), T005390326 (Cxl), T005390272 (Cxl); EC A-Tag: 122033893; PM: 35285611, 42698185; Pre-Existing EC F-Tag: 111672861; Circuit ID: 062131101, SAP Eqp ID: 101665321; Division: Sacramento; County: Solano"/>
    <s v="     "/>
    <s v="FAS"/>
    <m/>
    <s v="Y"/>
    <x v="0"/>
    <m/>
    <s v="21-0115751"/>
    <m/>
    <s v="T005390343, T005390326, T005390272"/>
    <n v="122034000"/>
    <m/>
    <s v="     "/>
    <x v="0"/>
    <s v="PG&amp;E"/>
    <m/>
    <s v="Other"/>
    <s v="Pole"/>
    <s v="D"/>
    <s v="D"/>
    <s v="Structure-PG&amp;E only"/>
    <m/>
    <s v="Contamination"/>
    <s v="36.a. Contamination"/>
    <s v="Equipment - PG&amp;E"/>
    <s v="Contamination"/>
    <s v="Tracking"/>
    <m/>
    <m/>
    <m/>
    <s v="Line to Line"/>
    <s v="Y"/>
    <s v="Overhead"/>
    <x v="3"/>
    <s v="Crossarm"/>
    <s v="Pole, Transformer, Cutouts, Fuses, Crossarms, Pins, Insulators"/>
    <s v="101665321"/>
    <s v="     "/>
    <s v="Non-HFTD"/>
    <x v="0"/>
    <m/>
    <m/>
    <n v="38.235100000000003"/>
    <n v="-122.042"/>
    <s v="Solano"/>
    <s v="SUISUN-1101"/>
    <m/>
    <n v="12000"/>
    <m/>
    <x v="0"/>
    <s v="Unknown"/>
    <s v="Urban"/>
    <m/>
    <m/>
    <s v="No"/>
    <m/>
    <m/>
    <m/>
    <m/>
    <m/>
    <m/>
    <m/>
    <s v="N"/>
    <s v="Y"/>
    <s v="202109100000"/>
    <s v="202109101600"/>
    <s v="     "/>
    <m/>
    <m/>
    <m/>
    <m/>
    <m/>
    <m/>
    <m/>
    <m/>
    <m/>
    <m/>
    <m/>
    <m/>
    <m/>
    <m/>
    <m/>
    <m/>
    <m/>
    <m/>
    <m/>
  </r>
  <r>
    <s v="20211390"/>
    <s v="     "/>
    <n v="44449"/>
    <s v="9/10"/>
    <x v="1"/>
    <n v="0.24722222222222223"/>
    <s v="37"/>
    <n v="3"/>
    <s v="9"/>
    <x v="5"/>
    <n v="44449"/>
    <m/>
    <s v="[2131 Rheem Ave, Richmond, CA 94801] Pole fire limited to PG&amp;E assets. Insulator tracking due to light rain is the suspected initiating event. This incident is NOT a duplicate of index 1466. Index 1466 and this incident are different locations that both had ignitions. This information is preliminary."/>
    <s v="     "/>
    <s v="FAS"/>
    <m/>
    <s v="N"/>
    <x v="0"/>
    <m/>
    <s v="21-0115738"/>
    <m/>
    <s v="T005390277"/>
    <n v="122040000"/>
    <m/>
    <s v="     "/>
    <x v="0"/>
    <s v="PG&amp;E"/>
    <m/>
    <s v="Other"/>
    <s v="Pole"/>
    <s v="D"/>
    <s v="D"/>
    <s v="Structure-PG&amp;E only"/>
    <m/>
    <s v="Contamination"/>
    <s v="36.a. Contamination"/>
    <s v="Equipment - PG&amp;E"/>
    <s v="Contamination"/>
    <s v="Tracking"/>
    <m/>
    <m/>
    <m/>
    <s v="Line to Ground"/>
    <s v="N"/>
    <s v="Overhead"/>
    <x v="3"/>
    <s v="Pole"/>
    <s v="Pole"/>
    <s v="101433943"/>
    <s v="     "/>
    <s v="Non-HFTD"/>
    <x v="0"/>
    <m/>
    <m/>
    <n v="37.949599999999997"/>
    <n v="-122.349"/>
    <s v="Contra Costa"/>
    <s v="RICHMOND-R-1130"/>
    <m/>
    <n v="12000"/>
    <m/>
    <x v="0"/>
    <s v="Employee"/>
    <s v="Urban"/>
    <s v="Fire-resistive fuel bed"/>
    <m/>
    <s v="No"/>
    <m/>
    <m/>
    <m/>
    <m/>
    <m/>
    <m/>
    <m/>
    <s v="N"/>
    <s v="N"/>
    <m/>
    <m/>
    <s v="     "/>
    <m/>
    <m/>
    <m/>
    <m/>
    <m/>
    <m/>
    <m/>
    <m/>
    <m/>
    <m/>
    <m/>
    <m/>
    <m/>
    <m/>
    <m/>
    <m/>
    <m/>
    <m/>
    <m/>
  </r>
  <r>
    <s v="20211641"/>
    <s v="     "/>
    <n v="44449"/>
    <s v="9/10"/>
    <x v="1"/>
    <n v="0.24374999999999999"/>
    <s v="37"/>
    <n v="3"/>
    <s v="9"/>
    <x v="5"/>
    <n v="44449"/>
    <m/>
    <s v="Crossarm and pole caught fire possibly due to tracking. The ensuing fire was limited to PG&amp;E assets. This information is preliminary."/>
    <s v="     "/>
    <s v="FAS"/>
    <m/>
    <s v="Y"/>
    <x v="0"/>
    <m/>
    <m/>
    <m/>
    <s v="T005390271"/>
    <n v="122034000"/>
    <m/>
    <s v="     "/>
    <x v="0"/>
    <s v="PG&amp;E"/>
    <m/>
    <s v="Other"/>
    <s v="Crossarm"/>
    <s v="D"/>
    <s v="D"/>
    <s v="Structure-PG&amp;E only"/>
    <m/>
    <s v="Contamination"/>
    <s v="36.a. Contamination"/>
    <s v="Equipment - PG&amp;E"/>
    <s v="Contamination"/>
    <s v="Tracking"/>
    <m/>
    <m/>
    <m/>
    <m/>
    <s v="N"/>
    <s v="Overhead"/>
    <x v="3"/>
    <s v="Crossarm"/>
    <s v="Crossarm"/>
    <s v="101646102"/>
    <s v="     "/>
    <s v="Non-HFTD"/>
    <x v="0"/>
    <m/>
    <m/>
    <n v="38.268999999999998"/>
    <n v="-122.05"/>
    <s v="Solano"/>
    <s v="SUISUN-1109"/>
    <m/>
    <n v="12000"/>
    <m/>
    <x v="0"/>
    <s v="Unknown"/>
    <s v="Urban"/>
    <s v="Grass fuel model"/>
    <s v="Weeds/Dirt"/>
    <s v="No"/>
    <m/>
    <m/>
    <m/>
    <m/>
    <m/>
    <m/>
    <m/>
    <s v="N"/>
    <s v="Y"/>
    <s v="202109100000"/>
    <s v="202109101600"/>
    <s v="     "/>
    <m/>
    <m/>
    <m/>
    <m/>
    <m/>
    <m/>
    <m/>
    <m/>
    <m/>
    <m/>
    <m/>
    <m/>
    <m/>
    <m/>
    <m/>
    <m/>
    <m/>
    <m/>
    <m/>
  </r>
  <r>
    <s v="20211394"/>
    <s v="     "/>
    <n v="44449"/>
    <s v="9/10"/>
    <x v="1"/>
    <n v="0.23125000000000001"/>
    <s v="37"/>
    <n v="3"/>
    <s v="9"/>
    <x v="5"/>
    <m/>
    <m/>
    <s v="[3700 Nevin Ave, Richmond, CA 94805] Pole fire limited to PG&amp;E assets. Crossarm was burned and wire was down. Insulator tracking due to light rain is the suspected initiating event. This information is preliminary."/>
    <s v="     "/>
    <s v="FAS"/>
    <m/>
    <s v="N"/>
    <x v="0"/>
    <m/>
    <m/>
    <m/>
    <s v="T005390253"/>
    <n v="122035000"/>
    <m/>
    <s v="     "/>
    <x v="0"/>
    <s v="PG&amp;E"/>
    <m/>
    <s v="Other"/>
    <s v="Crossarm"/>
    <s v="D"/>
    <m/>
    <s v="Structure-PG&amp;E only"/>
    <m/>
    <s v="Contamination"/>
    <s v="36.a. Contamination"/>
    <s v="Equipment - PG&amp;E"/>
    <s v="Contamination"/>
    <s v="Tracking"/>
    <m/>
    <m/>
    <m/>
    <m/>
    <m/>
    <s v="Overhead"/>
    <x v="3"/>
    <s v="Crossarm"/>
    <s v="Crossarm, Conductor x2"/>
    <s v="101446664"/>
    <s v="     "/>
    <s v="Non-HFTD"/>
    <x v="0"/>
    <m/>
    <m/>
    <n v="37.934800000000003"/>
    <n v="-122.333"/>
    <s v="Contra Costa"/>
    <s v="RICHMOND-Q-0401"/>
    <m/>
    <n v="4000"/>
    <m/>
    <x v="0"/>
    <s v="Richmond FD"/>
    <s v="Urban"/>
    <s v="Fire-resistive fuel bed"/>
    <m/>
    <s v="No"/>
    <m/>
    <m/>
    <m/>
    <m/>
    <m/>
    <m/>
    <m/>
    <s v="N"/>
    <s v="N"/>
    <m/>
    <m/>
    <s v="     "/>
    <m/>
    <m/>
    <m/>
    <m/>
    <m/>
    <m/>
    <m/>
    <m/>
    <m/>
    <m/>
    <m/>
    <m/>
    <m/>
    <m/>
    <m/>
    <m/>
    <m/>
    <m/>
    <m/>
  </r>
  <r>
    <s v="20211428"/>
    <s v="     "/>
    <n v="44449"/>
    <s v="9/10"/>
    <x v="1"/>
    <n v="0.23958333333333334"/>
    <s v="37"/>
    <n v="3"/>
    <s v="9"/>
    <x v="5"/>
    <n v="44449"/>
    <m/>
    <s v="[715 &amp; 727 Norvell St, El Cerrito, CA 94530] Primary crossarm burnt due to tracking from contamination. The ensuing fire was limited to PG&amp;E assets. This information is preliminary."/>
    <s v="     "/>
    <s v="FAS"/>
    <m/>
    <s v="Y"/>
    <x v="0"/>
    <m/>
    <s v="21-0115900"/>
    <m/>
    <s v="T005390265, T005390322, T005390524"/>
    <m/>
    <m/>
    <s v="     "/>
    <x v="0"/>
    <s v="PG&amp;E"/>
    <m/>
    <s v="Other"/>
    <s v="Crossarm"/>
    <s v="D"/>
    <s v="D"/>
    <s v="Structure-PG&amp;E only"/>
    <s v="BURNT PRIMARY X ARM AND WIRE DOWN ,BROKEN CUTOUT AT TX,"/>
    <s v="Contamination"/>
    <s v="36.a. Contamination"/>
    <s v="Equipment - PG&amp;E"/>
    <s v="Contamination"/>
    <s v="Tracking"/>
    <m/>
    <m/>
    <m/>
    <s v="Force Out"/>
    <s v="Y"/>
    <s v="Overhead"/>
    <x v="3"/>
    <s v="Crossarm"/>
    <s v="Cut out, Conductor, Crossarm"/>
    <m/>
    <s v="     "/>
    <s v="Non-HFTD"/>
    <x v="0"/>
    <m/>
    <m/>
    <n v="37.908499999999997"/>
    <n v="-122.29900000000001"/>
    <s v="Contra Costa"/>
    <s v="FAIRMOUNT-0402"/>
    <m/>
    <n v="4000"/>
    <m/>
    <x v="0"/>
    <s v="Unknown"/>
    <s v="Urban"/>
    <s v="Grass fuel model"/>
    <s v="Low grass in franchise strip, sidewalk "/>
    <s v="No"/>
    <m/>
    <m/>
    <m/>
    <m/>
    <m/>
    <m/>
    <m/>
    <s v="N"/>
    <s v="N"/>
    <m/>
    <m/>
    <s v="     "/>
    <m/>
    <m/>
    <m/>
    <m/>
    <m/>
    <m/>
    <m/>
    <m/>
    <m/>
    <m/>
    <m/>
    <m/>
    <m/>
    <m/>
    <m/>
    <m/>
    <m/>
    <m/>
    <m/>
  </r>
  <r>
    <s v="20211429"/>
    <s v="     "/>
    <n v="44449"/>
    <s v="9/10"/>
    <x v="1"/>
    <n v="0.25"/>
    <s v="37"/>
    <n v="3"/>
    <s v="9"/>
    <x v="5"/>
    <n v="44449"/>
    <m/>
    <s v="[1604 Goodyear Rd, Benicia, CA 94510] Lightning struck PG&amp;E distribution pole resulting in an ignition. The PG&amp;E pole, crossarm and transformer were damaged and need to be replaced. The ensuing fire was limited to PG&amp;E assets. This information is preliminary. PM: 35285665"/>
    <s v="     "/>
    <s v="FAS"/>
    <m/>
    <s v="Y"/>
    <x v="0"/>
    <m/>
    <s v="21-0115729"/>
    <m/>
    <s v="T005390280, T005390882, T005390788, T005390289"/>
    <n v="122034000"/>
    <m/>
    <s v="     "/>
    <x v="0"/>
    <s v="PG&amp;E"/>
    <m/>
    <s v="Other"/>
    <s v="Pole"/>
    <s v="D"/>
    <s v="D"/>
    <s v="Structure-PG&amp;E only"/>
    <m/>
    <s v="Weather - Lightning"/>
    <s v="39.a. All Other"/>
    <s v="Weather"/>
    <s v="Weather"/>
    <s v="Weather - Lightning"/>
    <m/>
    <m/>
    <m/>
    <s v="Force Out"/>
    <s v="Y"/>
    <s v="Overhead"/>
    <x v="3"/>
    <s v="Pole"/>
    <s v="Pole, Transformer"/>
    <s v="102287800"/>
    <s v="     "/>
    <s v="Non-HFTD"/>
    <x v="0"/>
    <m/>
    <m/>
    <n v="38.1128"/>
    <n v="-122.105"/>
    <s v="Solano"/>
    <s v="BAHIA-1102"/>
    <m/>
    <n v="12000"/>
    <m/>
    <x v="0"/>
    <s v="Unknown"/>
    <s v="Urban"/>
    <s v="Grass fuel model"/>
    <m/>
    <s v="No"/>
    <m/>
    <m/>
    <m/>
    <m/>
    <m/>
    <m/>
    <m/>
    <s v="N"/>
    <s v="Y"/>
    <s v="202109100000"/>
    <s v="202109101600"/>
    <s v="     "/>
    <m/>
    <m/>
    <m/>
    <m/>
    <m/>
    <m/>
    <m/>
    <m/>
    <m/>
    <m/>
    <m/>
    <m/>
    <m/>
    <m/>
    <m/>
    <m/>
    <m/>
    <m/>
    <m/>
  </r>
  <r>
    <s v="20211388"/>
    <s v="     "/>
    <n v="44449"/>
    <s v="9/10"/>
    <x v="1"/>
    <n v="0.25"/>
    <s v="37"/>
    <n v="3"/>
    <s v="9"/>
    <x v="5"/>
    <n v="44449"/>
    <m/>
    <s v="[1829 Market Ave, San Pablo, CA 94806] Pole fire limited to PG&amp;E assets. Pole top and crossarm were burnt. Insulator tracking due to light rain is the suspected initiating event. This information is preliminary."/>
    <s v="     "/>
    <s v="FAS"/>
    <m/>
    <s v="N"/>
    <x v="0"/>
    <m/>
    <s v="21-0115720"/>
    <m/>
    <s v="T005390260, T005390231, T005390259, T005390372, T005390435"/>
    <n v="122034000"/>
    <m/>
    <s v="     "/>
    <x v="0"/>
    <s v="PG&amp;E"/>
    <m/>
    <s v="Other"/>
    <s v="Pole"/>
    <s v="D"/>
    <s v="D"/>
    <s v="Structure-PG&amp;E only"/>
    <m/>
    <s v="Contamination"/>
    <s v="36.a. Contamination"/>
    <s v="Equipment - PG&amp;E"/>
    <s v="Contamination"/>
    <s v="Tracking"/>
    <m/>
    <m/>
    <m/>
    <s v="Force Out"/>
    <s v="N"/>
    <s v="Overhead"/>
    <x v="3"/>
    <s v="Pole"/>
    <s v="Pole, Crossarm"/>
    <m/>
    <s v="     "/>
    <s v="Non-HFTD"/>
    <x v="0"/>
    <m/>
    <m/>
    <n v="37.957799999999999"/>
    <n v="-122.351"/>
    <s v="Contra Costa"/>
    <s v="RICHMOND-R-1130"/>
    <m/>
    <n v="12000"/>
    <m/>
    <x v="0"/>
    <s v="Richmond FD"/>
    <s v="Urban"/>
    <s v="Fire-resistive fuel bed"/>
    <m/>
    <s v="No"/>
    <m/>
    <m/>
    <m/>
    <m/>
    <m/>
    <m/>
    <m/>
    <s v="N"/>
    <s v="Y"/>
    <s v="202109100000"/>
    <s v="202109101600"/>
    <s v="     "/>
    <m/>
    <m/>
    <m/>
    <m/>
    <m/>
    <m/>
    <m/>
    <m/>
    <m/>
    <m/>
    <m/>
    <m/>
    <m/>
    <m/>
    <m/>
    <m/>
    <m/>
    <m/>
    <m/>
  </r>
  <r>
    <s v="20211505"/>
    <s v="     "/>
    <n v="44449"/>
    <s v="9/10"/>
    <x v="1"/>
    <n v="0.25"/>
    <s v="37"/>
    <n v="3"/>
    <s v="9"/>
    <x v="5"/>
    <n v="44449"/>
    <m/>
    <s v="Pole fire, resulting in a wire down - not attributable to PG&amp;E. Crew requested to replace crossarm, cutouts and transformer. This information is preliminary."/>
    <s v="     "/>
    <s v="FAS"/>
    <m/>
    <s v="Y"/>
    <x v="0"/>
    <m/>
    <s v="21-0115729"/>
    <m/>
    <s v="T005390882"/>
    <n v="122036000"/>
    <m/>
    <s v="     "/>
    <x v="0"/>
    <s v="PG&amp;E"/>
    <m/>
    <s v="Other"/>
    <s v="Crossarm"/>
    <s v="D"/>
    <s v="D"/>
    <s v="Structure-PG&amp;E only"/>
    <m/>
    <s v="Equipment - PG&amp;E"/>
    <s v="34.h. Crossarm damage or failure"/>
    <s v="Equipment - PG&amp;E"/>
    <s v="All types of equipment / facility failure"/>
    <s v="Crossarm failure"/>
    <s v="Crossarm"/>
    <m/>
    <m/>
    <s v="Force Out"/>
    <s v="Y"/>
    <s v="Overhead"/>
    <x v="3"/>
    <s v="Crossarm"/>
    <s v="Crossarm, Cutouts, Transformer, Conductor, Pole"/>
    <s v="102287826"/>
    <s v="     "/>
    <s v="Non-HFTD"/>
    <x v="0"/>
    <m/>
    <m/>
    <n v="38.110900000000001"/>
    <n v="-122.098"/>
    <s v="Solano"/>
    <s v="BAHIA-1102"/>
    <m/>
    <n v="12000"/>
    <m/>
    <x v="0"/>
    <s v="Unknown"/>
    <s v="Water"/>
    <s v="Fire-resistive fuel bed"/>
    <s v="Dirt, Ag Field "/>
    <s v="No"/>
    <m/>
    <m/>
    <m/>
    <m/>
    <m/>
    <m/>
    <m/>
    <s v="N"/>
    <s v="N"/>
    <m/>
    <m/>
    <s v="     "/>
    <m/>
    <m/>
    <m/>
    <m/>
    <m/>
    <m/>
    <m/>
    <m/>
    <m/>
    <m/>
    <m/>
    <m/>
    <m/>
    <m/>
    <m/>
    <m/>
    <m/>
    <m/>
    <m/>
  </r>
  <r>
    <s v="20211389"/>
    <s v="     "/>
    <n v="44449"/>
    <s v="9/10"/>
    <x v="1"/>
    <n v="0.24722222222222223"/>
    <s v="37"/>
    <n v="3"/>
    <s v="9"/>
    <x v="5"/>
    <n v="44449"/>
    <m/>
    <s v="[1754 Costa Ave, Richmond, CA 94806] Pole fire limited to PG&amp;E assets. Crossarm was burnt. Insulator tracking due to light rain is the suspected initiating event. This information is preliminary."/>
    <s v="     "/>
    <s v="FAS"/>
    <m/>
    <s v="N"/>
    <x v="0"/>
    <m/>
    <s v="21-0115763"/>
    <m/>
    <s v="T005390276"/>
    <n v="122034000"/>
    <m/>
    <s v="     "/>
    <x v="0"/>
    <s v="PG&amp;E"/>
    <m/>
    <s v="Other"/>
    <s v="Crossarm"/>
    <s v="D"/>
    <s v="D"/>
    <s v="Structure-PG&amp;E only"/>
    <m/>
    <s v="Contamination"/>
    <s v="36.a. Contamination"/>
    <s v="Equipment - PG&amp;E"/>
    <s v="Contamination"/>
    <s v="Tracking"/>
    <m/>
    <m/>
    <m/>
    <s v="Force Out"/>
    <s v="N"/>
    <s v="Overhead"/>
    <x v="3"/>
    <s v="Crossarm"/>
    <s v="Crossarm"/>
    <s v="101430302"/>
    <s v="     "/>
    <s v="Non-HFTD"/>
    <x v="0"/>
    <m/>
    <m/>
    <n v="37.950299999999999"/>
    <n v="-122.35299999999999"/>
    <s v="Contra Costa"/>
    <s v="RICHMOND-R-1130"/>
    <m/>
    <n v="12000"/>
    <m/>
    <x v="0"/>
    <s v="Employee-nan"/>
    <s v="Urban"/>
    <s v="Fire-resistive fuel bed"/>
    <m/>
    <s v="No"/>
    <m/>
    <m/>
    <m/>
    <m/>
    <m/>
    <m/>
    <m/>
    <s v="N"/>
    <s v="N"/>
    <m/>
    <m/>
    <s v="     "/>
    <m/>
    <m/>
    <m/>
    <m/>
    <m/>
    <m/>
    <m/>
    <m/>
    <m/>
    <m/>
    <m/>
    <m/>
    <m/>
    <m/>
    <m/>
    <m/>
    <m/>
    <m/>
    <m/>
  </r>
  <r>
    <s v="20211466"/>
    <s v="     "/>
    <n v="44449"/>
    <s v="9/10"/>
    <x v="1"/>
    <n v="0.24722222222222223"/>
    <s v="37"/>
    <n v="3"/>
    <s v="9"/>
    <x v="5"/>
    <n v="44449"/>
    <m/>
    <s v="[1615 Rheem Ave, Richmond, CA 94801] Pole fire limited to PG&amp;E assets. Insulator tracking due to light rain is the suspected initiating event. This is NOT a duplicate of index 1390. Index 1390 and this incident are different locations with ignitions. This information is preliminary."/>
    <s v="     "/>
    <s v="FAS"/>
    <m/>
    <s v="N"/>
    <x v="0"/>
    <m/>
    <s v="21-0115738"/>
    <m/>
    <s v="T005390277"/>
    <n v="122034000"/>
    <m/>
    <s v="     "/>
    <x v="0"/>
    <s v="PG&amp;E"/>
    <m/>
    <s v="Other"/>
    <s v="Pole"/>
    <s v="D"/>
    <s v="D"/>
    <s v="Structure-PG&amp;E only"/>
    <m/>
    <s v="Contamination"/>
    <s v="36.a. Contamination"/>
    <s v="Equipment - PG&amp;E"/>
    <s v="Contamination"/>
    <s v="Tracking"/>
    <m/>
    <m/>
    <m/>
    <s v="Line to Ground"/>
    <m/>
    <s v="Overhead"/>
    <x v="3"/>
    <s v="Pole"/>
    <s v="Pole "/>
    <s v="101430314"/>
    <s v="     "/>
    <s v="Non-HFTD"/>
    <x v="0"/>
    <m/>
    <m/>
    <n v="37.9497"/>
    <n v="-122.354"/>
    <s v="Contra Costa"/>
    <s v="RICHMOND-R-1130"/>
    <m/>
    <n v="12000"/>
    <m/>
    <x v="0"/>
    <s v="Employee"/>
    <s v="Urban"/>
    <m/>
    <m/>
    <s v="No"/>
    <m/>
    <m/>
    <m/>
    <m/>
    <m/>
    <m/>
    <m/>
    <s v="N"/>
    <s v="N"/>
    <m/>
    <m/>
    <s v="     "/>
    <m/>
    <m/>
    <m/>
    <m/>
    <m/>
    <m/>
    <m/>
    <m/>
    <m/>
    <m/>
    <m/>
    <m/>
    <m/>
    <m/>
    <m/>
    <m/>
    <m/>
    <m/>
    <m/>
  </r>
  <r>
    <s v="20211427"/>
    <s v="     "/>
    <n v="44449"/>
    <s v="9/10"/>
    <x v="1"/>
    <n v="0.22222222222222221"/>
    <s v="37"/>
    <n v="3"/>
    <s v="9"/>
    <x v="5"/>
    <n v="44449"/>
    <m/>
    <s v="[133 Craven St, Vallejo, CA 94590] Primary level crossarm burnt and fell into open wire conductor. The cause of the crossarm failure is likely due to tracking from contamination. The ensuing fire was limited to PG&amp;E assets. PM: 35285638"/>
    <s v="     "/>
    <s v="FAS"/>
    <m/>
    <s v="Y"/>
    <x v="0"/>
    <m/>
    <m/>
    <m/>
    <s v="T005390235"/>
    <n v="122034000"/>
    <m/>
    <s v="     "/>
    <x v="0"/>
    <s v="PG&amp;E"/>
    <m/>
    <s v="Other"/>
    <s v="Crossarm"/>
    <s v="D"/>
    <s v="D"/>
    <s v="Structure-PG&amp;E only"/>
    <s v="POLE FIRE "/>
    <s v="Contamination"/>
    <s v="36.a. Contamination"/>
    <s v="Equipment - PG&amp;E"/>
    <s v="Contamination"/>
    <s v="Tracking"/>
    <m/>
    <m/>
    <m/>
    <m/>
    <s v="Y"/>
    <s v="Overhead"/>
    <x v="3"/>
    <s v="Crossarm"/>
    <s v="Crossarm"/>
    <s v="102276415"/>
    <s v="     "/>
    <s v="Non-HFTD"/>
    <x v="0"/>
    <m/>
    <m/>
    <n v="38.114199999999997"/>
    <n v="-122.262"/>
    <s v="Solano"/>
    <s v="CARQUINEZ-1103"/>
    <m/>
    <n v="12000"/>
    <m/>
    <x v="0"/>
    <s v="Unknown"/>
    <s v="Urban"/>
    <s v="Grass fuel model"/>
    <s v="Grass in Franchise strip "/>
    <s v="No"/>
    <m/>
    <m/>
    <m/>
    <m/>
    <m/>
    <m/>
    <m/>
    <s v="N"/>
    <s v="Y"/>
    <s v="202109100000"/>
    <s v="202109101600"/>
    <s v="     "/>
    <m/>
    <m/>
    <m/>
    <m/>
    <m/>
    <m/>
    <m/>
    <m/>
    <m/>
    <m/>
    <m/>
    <m/>
    <m/>
    <m/>
    <m/>
    <m/>
    <m/>
    <m/>
    <m/>
  </r>
  <r>
    <s v="20211440"/>
    <s v="     "/>
    <n v="44449"/>
    <s v="9/10"/>
    <x v="1"/>
    <n v="0.22500000000000001"/>
    <s v="37"/>
    <n v="3"/>
    <s v="9"/>
    <x v="5"/>
    <n v="44449"/>
    <m/>
    <s v="[5400 Esmond Ave, Richmond, CA 94805] Burnt pole top likely caused by tracking due to contamination. The ensuing fire was limited to PG&amp;E assets. Index 1467 and index 1440 are NOT duplicates due to the fact that the ignitions occurred at different locations but under the same OIS number. This information is preliminary."/>
    <s v="     "/>
    <s v="FAS"/>
    <m/>
    <s v="Y"/>
    <x v="0"/>
    <m/>
    <s v="21-0115922"/>
    <m/>
    <s v="T005390243, T005390273, T005390396"/>
    <m/>
    <m/>
    <s v="     "/>
    <x v="0"/>
    <s v="PG&amp;E"/>
    <m/>
    <s v="Other"/>
    <s v="Pole"/>
    <s v="D"/>
    <s v="D"/>
    <s v="Structure-PG&amp;E only"/>
    <s v="BURNT POLE TOP AT 540 ESMOND"/>
    <s v="Contamination"/>
    <s v="36.a. Contamination"/>
    <s v="Equipment - PG&amp;E"/>
    <s v="Contamination"/>
    <s v="Tracking"/>
    <m/>
    <m/>
    <m/>
    <s v="Line to Ground"/>
    <m/>
    <s v="Overhead"/>
    <x v="0"/>
    <s v="Pole"/>
    <s v="Pole "/>
    <m/>
    <s v="     "/>
    <s v="Non-HFTD"/>
    <x v="0"/>
    <m/>
    <m/>
    <n v="37.947000000000003"/>
    <n v="-122.325"/>
    <s v="Contra Costa"/>
    <s v="EL-CERRITO-G-1112"/>
    <m/>
    <n v="12000"/>
    <m/>
    <x v="0"/>
    <s v="Unknown"/>
    <s v="Urban"/>
    <s v="Fire-resistive fuel bed"/>
    <s v="sidewalk "/>
    <s v="No"/>
    <m/>
    <m/>
    <m/>
    <m/>
    <m/>
    <m/>
    <m/>
    <s v="N"/>
    <s v="N"/>
    <m/>
    <m/>
    <s v="     "/>
    <m/>
    <m/>
    <m/>
    <m/>
    <m/>
    <m/>
    <m/>
    <m/>
    <m/>
    <m/>
    <m/>
    <m/>
    <m/>
    <m/>
    <m/>
    <m/>
    <m/>
    <m/>
    <m/>
  </r>
  <r>
    <s v="20211426"/>
    <s v="     "/>
    <n v="44449"/>
    <s v="9/10"/>
    <x v="1"/>
    <n v="0.22083333333333333"/>
    <s v="37"/>
    <n v="3"/>
    <s v="9"/>
    <x v="5"/>
    <n v="44449"/>
    <m/>
    <s v="[1316 Donner Pass Rd, Vallejo, CA 94589] Pole fire with burnt crossarm likely due to tracking from contamination. The ensuing fire was limited to PG&amp;E assets. This information is preliminary."/>
    <s v="     "/>
    <s v="FAS"/>
    <m/>
    <s v="Y"/>
    <x v="0"/>
    <m/>
    <s v="21-0115726"/>
    <m/>
    <s v="T005390234, T005390295, T005390772, T005390786"/>
    <n v="122034000"/>
    <m/>
    <s v="     "/>
    <x v="0"/>
    <s v="PG&amp;E"/>
    <m/>
    <s v="Other"/>
    <s v="Crossarm"/>
    <s v="D"/>
    <s v="D"/>
    <s v="Structure-PG&amp;E only"/>
    <s v="POLE FIRE. REPLACE X-ARM."/>
    <s v="Contamination"/>
    <s v="36.a. Contamination"/>
    <s v="Equipment - PG&amp;E"/>
    <s v="Contamination"/>
    <s v="Tracking"/>
    <m/>
    <m/>
    <m/>
    <s v="Line to Line"/>
    <s v="Y"/>
    <s v="Overhead"/>
    <x v="3"/>
    <s v="Crossarm"/>
    <s v="Crossarm, insulator"/>
    <s v="102243896"/>
    <s v="     "/>
    <s v="Non-HFTD"/>
    <x v="0"/>
    <m/>
    <m/>
    <n v="38.1449"/>
    <n v="-122.258"/>
    <s v="Solano"/>
    <s v="HIGHWAY-1103"/>
    <m/>
    <n v="12000"/>
    <m/>
    <x v="0"/>
    <s v="Unknown"/>
    <s v="Urban"/>
    <s v="Timber fuel model"/>
    <s v="trees nearby"/>
    <s v="No"/>
    <m/>
    <m/>
    <m/>
    <m/>
    <m/>
    <m/>
    <m/>
    <s v="N"/>
    <s v="Y"/>
    <s v="202109100000"/>
    <s v="202109101600"/>
    <s v="     "/>
    <m/>
    <m/>
    <m/>
    <m/>
    <m/>
    <m/>
    <m/>
    <m/>
    <m/>
    <m/>
    <m/>
    <m/>
    <m/>
    <m/>
    <m/>
    <m/>
    <m/>
    <m/>
    <m/>
  </r>
  <r>
    <s v="20211385"/>
    <s v="     "/>
    <n v="44449"/>
    <s v="9/10"/>
    <x v="1"/>
    <n v="1.3194444444444444E-2"/>
    <s v="37"/>
    <n v="3"/>
    <s v="9"/>
    <x v="5"/>
    <n v="44449"/>
    <m/>
    <s v="A wire down incident occurred due to loose jumpers and burnt chance clamps (connectors). The ensuing fire was 3 meters - 0.25 acre in size. EC 122033452 created for damaged Jumpers and Connectors to be replaced. No photos available. This information is preliminary. KRJ7 Notes: fire occured at location of burnt connectors not where wire down occurred."/>
    <s v="     "/>
    <s v="FAS"/>
    <m/>
    <s v="N"/>
    <x v="0"/>
    <m/>
    <s v="21-0115652.2(2 outages)"/>
    <m/>
    <s v="T005390074"/>
    <m/>
    <m/>
    <s v="     "/>
    <x v="1"/>
    <s v="PG&amp;E"/>
    <m/>
    <s v="Other"/>
    <s v="Chance Clamp"/>
    <s v="D"/>
    <s v="D"/>
    <s v="&lt;0.25"/>
    <m/>
    <s v="Equipment - PG&amp;E"/>
    <s v="34.m. Connection device damage or failure"/>
    <s v="Equipment - PG&amp;E"/>
    <s v="All types of equipment / facility failure"/>
    <s v="Splice/Clamp/Connector"/>
    <s v="Splice/Clamp/Connector"/>
    <m/>
    <m/>
    <s v="Multi-Fault"/>
    <s v="N"/>
    <s v="Overhead"/>
    <x v="3"/>
    <s v="Splice/Clamp/Connector"/>
    <s v="Jumper, Connector, Conductor - Primary"/>
    <s v="101160763"/>
    <s v="     "/>
    <s v="Non-HFTD"/>
    <x v="0"/>
    <m/>
    <m/>
    <n v="37.319099999999999"/>
    <n v="-120.523"/>
    <s v="Merced"/>
    <s v="EL-CAPITAN-1104"/>
    <m/>
    <n v="12000"/>
    <m/>
    <x v="0"/>
    <s v="Self Extinguished"/>
    <s v="Urban"/>
    <s v="Grass fuel bed"/>
    <m/>
    <s v="No"/>
    <m/>
    <m/>
    <m/>
    <m/>
    <m/>
    <m/>
    <m/>
    <s v="N"/>
    <s v="N"/>
    <m/>
    <m/>
    <s v="     "/>
    <m/>
    <m/>
    <m/>
    <m/>
    <m/>
    <m/>
    <m/>
    <m/>
    <m/>
    <m/>
    <m/>
    <m/>
    <m/>
    <m/>
    <m/>
    <m/>
    <m/>
    <m/>
    <m/>
  </r>
  <r>
    <s v="20211425"/>
    <s v="     "/>
    <n v="44449"/>
    <s v="9/10"/>
    <x v="1"/>
    <n v="0.17083333333333334"/>
    <s v="37"/>
    <n v="3"/>
    <s v="9"/>
    <x v="5"/>
    <n v="44449"/>
    <m/>
    <s v="[10973 Bryne Ave, Los Molinos, CA 96055] Pole top burnt through at crossarm likely due to tracking from contamination. The ensuing fire was limited to PG&amp;E assets. This information is preliminary."/>
    <s v="     "/>
    <s v="FAS"/>
    <m/>
    <s v="Y"/>
    <x v="0"/>
    <m/>
    <s v="21-0115693"/>
    <m/>
    <s v="T005390180"/>
    <n v="122034000"/>
    <m/>
    <s v="     "/>
    <x v="0"/>
    <s v="PG&amp;E"/>
    <m/>
    <s v="Other"/>
    <s v="Crossarm"/>
    <s v="D"/>
    <s v="D"/>
    <s v="Structure-PG&amp;E only"/>
    <s v="CROSS ARMS ON FIRE FROM RAIN. BURNT"/>
    <s v="Contamination"/>
    <s v="36.a. Contamination"/>
    <s v="Equipment - PG&amp;E"/>
    <s v="Contamination"/>
    <s v="Tracking"/>
    <m/>
    <m/>
    <m/>
    <s v="Line to Line"/>
    <s v="N"/>
    <s v="Overhead"/>
    <x v="3"/>
    <s v="Crossarm"/>
    <s v="Pole "/>
    <m/>
    <s v="     "/>
    <s v="Non-HFTD"/>
    <x v="0"/>
    <m/>
    <m/>
    <n v="40.104500000000002"/>
    <n v="-122.124"/>
    <s v="Tehama"/>
    <s v="LOS-MOLINOS-1101"/>
    <m/>
    <n v="12000"/>
    <m/>
    <x v="0"/>
    <s v="Unknown"/>
    <s v="Agriculture"/>
    <s v="Timber fuel model"/>
    <s v="Orchard"/>
    <s v="No"/>
    <m/>
    <m/>
    <m/>
    <m/>
    <m/>
    <m/>
    <m/>
    <s v="N"/>
    <s v="Y"/>
    <s v="202109100000"/>
    <s v="202109101600"/>
    <s v="     "/>
    <m/>
    <m/>
    <m/>
    <m/>
    <m/>
    <m/>
    <m/>
    <m/>
    <m/>
    <m/>
    <m/>
    <m/>
    <m/>
    <m/>
    <m/>
    <m/>
    <m/>
    <m/>
    <m/>
  </r>
  <r>
    <s v="20211433"/>
    <s v="     "/>
    <n v="44449"/>
    <s v="9/10"/>
    <x v="1"/>
    <n v="0.2298611111111111"/>
    <s v="37"/>
    <n v="3"/>
    <s v="9"/>
    <x v="5"/>
    <n v="44449"/>
    <m/>
    <s v="[2671 McMorrow Rd, San Pablo, CA 94806] Three burnt crossarms reported by Troubleman. The cause of the ignition is likely due to tracking from contamination. The ensuing fire was limited to PG&amp;E assets. Index 1433, 1473, &amp; 1474 are NOT duplicates as the ignitions occurred at different locations. This information is preliminary."/>
    <s v="     "/>
    <s v="FAS"/>
    <m/>
    <s v="Y"/>
    <x v="0"/>
    <m/>
    <s v="21-0115719"/>
    <m/>
    <s v="T005390544, T005390252"/>
    <n v="122035000"/>
    <m/>
    <s v="     "/>
    <x v="0"/>
    <s v="PG&amp;E"/>
    <m/>
    <s v="Other"/>
    <s v="Crossarm"/>
    <s v="D"/>
    <s v="D"/>
    <s v="Structure-PG&amp;E only"/>
    <m/>
    <s v="Contamination"/>
    <s v="36.a. Contamination"/>
    <s v="Equipment - PG&amp;E"/>
    <s v="Contamination"/>
    <s v="Tracking"/>
    <m/>
    <m/>
    <m/>
    <s v="Line to Ground"/>
    <s v="Y"/>
    <s v="Overhead"/>
    <x v="3"/>
    <s v="Crossarm"/>
    <s v="Crossarm, Conductor"/>
    <s v="101425420"/>
    <s v="     "/>
    <s v="Non-HFTD"/>
    <x v="0"/>
    <m/>
    <m/>
    <n v="37.995100000000001"/>
    <n v="-122.319"/>
    <s v="Contra Costa"/>
    <s v="POINT-PINOLE-1101"/>
    <m/>
    <n v="12000"/>
    <m/>
    <x v="0"/>
    <s v="Unknown"/>
    <s v="Urban"/>
    <s v="Fire-resistive fuel bed"/>
    <s v="Sidewalk/bush"/>
    <s v="No"/>
    <m/>
    <m/>
    <m/>
    <m/>
    <m/>
    <m/>
    <m/>
    <s v="N"/>
    <s v="Y"/>
    <s v="202109100000"/>
    <s v="202109101529"/>
    <s v="     "/>
    <m/>
    <m/>
    <m/>
    <m/>
    <m/>
    <m/>
    <m/>
    <m/>
    <m/>
    <m/>
    <m/>
    <m/>
    <m/>
    <m/>
    <m/>
    <m/>
    <m/>
    <m/>
    <m/>
  </r>
  <r>
    <s v="20211474"/>
    <s v="     "/>
    <n v="44449"/>
    <s v="9/10"/>
    <x v="1"/>
    <n v="0.2298611111111111"/>
    <s v="37"/>
    <n v="3"/>
    <s v="9"/>
    <x v="5"/>
    <n v="44449"/>
    <m/>
    <s v="[2518 Ardmore Dr, San Pablo, CA 94806] Three burnt crossarms reported by Troubleman. The cause of the ignition is likely due to tracking from contamination. The ensuing fire was limited to PG&amp;E assets. Index 1433, 1473, &amp; 1474 are NOT duplicates as the ignitions occurred at different locations. This information is preliminary."/>
    <s v="     "/>
    <s v="FAS"/>
    <m/>
    <s v="Y"/>
    <x v="0"/>
    <m/>
    <s v="21-0115719"/>
    <m/>
    <s v="T005390544, T005390252"/>
    <n v="122040000"/>
    <m/>
    <s v="     "/>
    <x v="0"/>
    <s v="PG&amp;E"/>
    <m/>
    <s v="Other"/>
    <s v="Crossarm"/>
    <s v="D"/>
    <s v="D"/>
    <s v="Structure-PG&amp;E only"/>
    <m/>
    <s v="Contamination"/>
    <s v="36.a. Contamination"/>
    <s v="Equipment - PG&amp;E"/>
    <s v="Contamination"/>
    <s v="Tracking"/>
    <m/>
    <m/>
    <m/>
    <s v="Line to Ground"/>
    <s v="Y"/>
    <s v="Overhead"/>
    <x v="3"/>
    <s v="Crossarm"/>
    <s v="Crossarm"/>
    <s v="101425414"/>
    <s v="     "/>
    <s v="Non-HFTD"/>
    <x v="0"/>
    <m/>
    <m/>
    <n v="37.996499999999997"/>
    <n v="-122.321"/>
    <s v="Contra Costa"/>
    <s v="POINT-PINOLE-1101"/>
    <m/>
    <n v="12000"/>
    <m/>
    <x v="0"/>
    <s v="Unknown"/>
    <s v="Urban"/>
    <s v="Brush fuel model"/>
    <s v="Sidewalk/bush"/>
    <s v="No"/>
    <m/>
    <m/>
    <m/>
    <m/>
    <m/>
    <m/>
    <m/>
    <s v="N"/>
    <s v="Y"/>
    <s v="202109100000"/>
    <s v="202109101529"/>
    <s v="     "/>
    <m/>
    <m/>
    <m/>
    <m/>
    <m/>
    <m/>
    <m/>
    <m/>
    <m/>
    <m/>
    <m/>
    <m/>
    <m/>
    <m/>
    <m/>
    <m/>
    <m/>
    <m/>
    <m/>
  </r>
  <r>
    <s v="20211473"/>
    <s v="     "/>
    <n v="44449"/>
    <s v="9/10"/>
    <x v="1"/>
    <n v="0.2298611111111111"/>
    <s v="37"/>
    <n v="3"/>
    <s v="9"/>
    <x v="5"/>
    <n v="44449"/>
    <m/>
    <s v="[2719 McMorrow Rd, San Pablo, CA 94806] Three burnt crossarms reported by Troubleman. The cause of the ignition is likely due to tracking from contamination. The ensuing fire was limited to PG&amp;E assets. Index 1433, 1473, &amp; 1474 are NOT duplicates as the ignitions occurred at different locations. This information is preliminary."/>
    <s v="     "/>
    <s v="FAS"/>
    <m/>
    <s v="Y"/>
    <x v="0"/>
    <m/>
    <s v="21-0115719"/>
    <m/>
    <s v="T005390544, T005390252"/>
    <n v="122040000"/>
    <m/>
    <s v="     "/>
    <x v="0"/>
    <s v="PG&amp;E"/>
    <m/>
    <s v="Other"/>
    <s v="Crossarm"/>
    <s v="D"/>
    <s v="D"/>
    <s v="Structure-PG&amp;E only"/>
    <m/>
    <s v="Contamination"/>
    <s v="36.a. Contamination"/>
    <s v="Equipment - PG&amp;E"/>
    <s v="Contamination"/>
    <s v="Tracking"/>
    <m/>
    <m/>
    <m/>
    <s v="Line to Ground"/>
    <s v="Y"/>
    <s v="Overhead"/>
    <x v="3"/>
    <s v="Crossarm"/>
    <s v="Crossarm, Conductor"/>
    <s v="101425419"/>
    <s v="     "/>
    <s v="Non-HFTD"/>
    <x v="0"/>
    <m/>
    <m/>
    <n v="37.994799999999998"/>
    <n v="-122.319"/>
    <s v="Contra Costa"/>
    <s v="POINT-PINOLE-1101"/>
    <m/>
    <n v="12000"/>
    <m/>
    <x v="0"/>
    <s v="Unknown"/>
    <s v="Urban"/>
    <s v="Fire-resistive fuel bed"/>
    <s v="Sidewalk/Dirt"/>
    <s v="No"/>
    <m/>
    <m/>
    <m/>
    <m/>
    <m/>
    <m/>
    <m/>
    <s v="N"/>
    <s v="Y"/>
    <s v="202109100000"/>
    <s v="202109101529"/>
    <s v="     "/>
    <m/>
    <m/>
    <m/>
    <m/>
    <m/>
    <m/>
    <m/>
    <m/>
    <m/>
    <m/>
    <m/>
    <m/>
    <m/>
    <m/>
    <m/>
    <m/>
    <m/>
    <m/>
    <m/>
  </r>
  <r>
    <s v="20211467"/>
    <s v="     "/>
    <n v="44449"/>
    <s v="9/10"/>
    <x v="1"/>
    <n v="0.22500000000000001"/>
    <s v="37"/>
    <n v="3"/>
    <s v="9"/>
    <x v="5"/>
    <n v="44449"/>
    <m/>
    <s v="[874 Kern St, Richmond, CA 94805] Burnt primary single deadend crossarm likely caused by tracking due to contamination. The ensuing fire was limited to PG&amp;E assets. Index 1467 and index 1440 are NOT duplicates due to the fact that the ignitions occurred at different locations but under the same OIS number. This information is preliminary."/>
    <s v="     "/>
    <s v="FAS"/>
    <m/>
    <s v="Y"/>
    <x v="0"/>
    <m/>
    <s v="21-0115922"/>
    <m/>
    <s v="T005390243, T005390273, T005390396"/>
    <n v="122034000"/>
    <m/>
    <s v="     "/>
    <x v="0"/>
    <s v="PG&amp;E"/>
    <m/>
    <s v="Other"/>
    <s v="Crossarm"/>
    <s v="D"/>
    <s v="D"/>
    <s v="Structure-PG&amp;E only"/>
    <m/>
    <s v="Contamination"/>
    <s v="36.a. Contamination"/>
    <s v="Equipment - PG&amp;E"/>
    <s v="Contamination"/>
    <s v="Tracking"/>
    <m/>
    <m/>
    <m/>
    <s v="Line to Ground"/>
    <s v="Y"/>
    <s v="Overhead"/>
    <x v="3"/>
    <s v="Crossarm"/>
    <s v="Crossarm, Conductor"/>
    <s v="101430658"/>
    <s v="     "/>
    <s v="Non-HFTD"/>
    <x v="0"/>
    <m/>
    <m/>
    <n v="37.946899999999999"/>
    <n v="-122.324"/>
    <s v="Contra Costa"/>
    <s v="EL-CERRITO-G-1112"/>
    <m/>
    <n v="12000"/>
    <m/>
    <x v="0"/>
    <s v="Unknown"/>
    <s v="Urban"/>
    <s v="Fire-resistive fuel bed"/>
    <s v="ashpalt"/>
    <s v="No"/>
    <m/>
    <m/>
    <m/>
    <m/>
    <m/>
    <m/>
    <m/>
    <s v="N"/>
    <s v="N"/>
    <m/>
    <m/>
    <s v="     "/>
    <m/>
    <m/>
    <m/>
    <m/>
    <m/>
    <m/>
    <m/>
    <m/>
    <m/>
    <m/>
    <m/>
    <m/>
    <m/>
    <m/>
    <m/>
    <m/>
    <m/>
    <m/>
    <m/>
  </r>
  <r>
    <s v="20211387"/>
    <s v="     "/>
    <n v="44449"/>
    <s v="9/10"/>
    <x v="1"/>
    <n v="0.22777777777777777"/>
    <s v="37"/>
    <n v="3"/>
    <s v="9"/>
    <x v="5"/>
    <n v="44449"/>
    <m/>
    <s v="Fire due to unknown cause caused cosmetic damage only. Looks like this could be caused by tracking from contamination. Fire was limited to PG&amp;E assets. This information is preliminary."/>
    <s v="     "/>
    <s v="FAS"/>
    <m/>
    <s v="N"/>
    <x v="0"/>
    <m/>
    <m/>
    <m/>
    <s v="T005390249"/>
    <n v="122034000"/>
    <m/>
    <s v="     "/>
    <x v="0"/>
    <s v="PG&amp;E"/>
    <m/>
    <s v="Other"/>
    <s v="Pole"/>
    <s v="D"/>
    <s v="D"/>
    <s v="Structure-PG&amp;E only"/>
    <m/>
    <s v="Contamination"/>
    <s v="36.a. Contamination"/>
    <s v="Equipment - PG&amp;E"/>
    <s v="Contamination"/>
    <s v="Tracking"/>
    <m/>
    <m/>
    <m/>
    <m/>
    <s v="N"/>
    <s v="Overhead"/>
    <x v="3"/>
    <s v="Pole"/>
    <s v="Pole"/>
    <s v="101430314"/>
    <s v="     "/>
    <s v="Non-HFTD"/>
    <x v="0"/>
    <m/>
    <m/>
    <n v="37.949599999999997"/>
    <n v="-122.354"/>
    <s v="Contra Costa"/>
    <s v="RICHMOND-R-1130"/>
    <m/>
    <n v="12000"/>
    <m/>
    <x v="0"/>
    <s v="Richmond FD"/>
    <s v="Urban"/>
    <m/>
    <m/>
    <s v="No"/>
    <m/>
    <m/>
    <m/>
    <m/>
    <m/>
    <m/>
    <m/>
    <s v="N"/>
    <s v="N"/>
    <m/>
    <m/>
    <s v="     "/>
    <m/>
    <m/>
    <m/>
    <m/>
    <m/>
    <m/>
    <m/>
    <m/>
    <m/>
    <m/>
    <m/>
    <m/>
    <m/>
    <m/>
    <m/>
    <m/>
    <m/>
    <m/>
    <m/>
  </r>
  <r>
    <s v="20211395"/>
    <s v="     "/>
    <n v="44449"/>
    <s v="9/10"/>
    <x v="1"/>
    <n v="0.28263888888888888"/>
    <s v="37"/>
    <n v="3"/>
    <s v="9"/>
    <x v="5"/>
    <n v="44449"/>
    <m/>
    <s v="[3333 Florida Ave, Richmond, CA 94804] Transformer on fire due to lightning. Fire limited to PG&amp;E assets. This information is preliminary."/>
    <s v="     "/>
    <s v="FAS"/>
    <m/>
    <s v="N"/>
    <x v="0"/>
    <m/>
    <s v="21-0115714"/>
    <m/>
    <s v="T005390349"/>
    <n v="122034000"/>
    <m/>
    <s v="     "/>
    <x v="0"/>
    <s v="PG&amp;E"/>
    <m/>
    <s v="Other"/>
    <s v="Pole/Transformer"/>
    <s v="D"/>
    <s v="D"/>
    <s v="Structure-PG&amp;E only"/>
    <m/>
    <s v="Weather - Lightning"/>
    <s v="39.a. All Other"/>
    <s v="Weather"/>
    <s v="Weather"/>
    <s v="Weather - Lightning"/>
    <m/>
    <m/>
    <m/>
    <s v="Force Out"/>
    <s v="N"/>
    <s v="Overhead"/>
    <x v="3"/>
    <s v="Transformer"/>
    <s v="Pole "/>
    <s v="101439908"/>
    <s v="     "/>
    <s v="Non-HFTD"/>
    <x v="0"/>
    <m/>
    <m/>
    <n v="37.929400000000001"/>
    <n v="-122.337"/>
    <s v="Contra Costa"/>
    <s v="RICHMOND-Q-0402"/>
    <m/>
    <n v="4000"/>
    <m/>
    <x v="0"/>
    <s v="Richmond FD"/>
    <s v="Urban"/>
    <s v="Fire-resistive fuel bed"/>
    <m/>
    <s v="No"/>
    <m/>
    <m/>
    <m/>
    <m/>
    <m/>
    <m/>
    <m/>
    <s v="N"/>
    <s v="N"/>
    <m/>
    <m/>
    <s v="     "/>
    <m/>
    <m/>
    <m/>
    <m/>
    <m/>
    <m/>
    <m/>
    <m/>
    <m/>
    <m/>
    <m/>
    <m/>
    <m/>
    <m/>
    <m/>
    <m/>
    <m/>
    <m/>
    <m/>
  </r>
  <r>
    <s v="20211432"/>
    <s v="     "/>
    <n v="44449"/>
    <s v="9/10"/>
    <x v="1"/>
    <n v="0.28958333333333336"/>
    <s v="37"/>
    <n v="3"/>
    <s v="9"/>
    <x v="5"/>
    <n v="44449"/>
    <m/>
    <s v="[5720 Bayview Ave, Richmond, CA 94804] Primary crossarm burnt as a result of tracking from contamination. The ensuing fire was limited to PG&amp;E assets. This information is preliminary. Circuit ID: T005390365; SAP Eqp ID: 103765581"/>
    <s v="     "/>
    <s v="FAS"/>
    <m/>
    <s v="Y"/>
    <x v="0"/>
    <m/>
    <s v="21-0115765"/>
    <m/>
    <s v="T005390368, T005390356, T005390365"/>
    <n v="122034000"/>
    <m/>
    <s v="     "/>
    <x v="0"/>
    <s v="PG&amp;E"/>
    <m/>
    <s v="Other"/>
    <s v="Crossarm"/>
    <s v="D"/>
    <s v="D"/>
    <s v="Structure-PG&amp;E only"/>
    <m/>
    <s v="Contamination"/>
    <s v="36.a. Contamination"/>
    <s v="Equipment - PG&amp;E"/>
    <s v="Contamination"/>
    <s v="Tracking"/>
    <m/>
    <m/>
    <m/>
    <s v="Force Out"/>
    <s v="Y"/>
    <s v="Overhead"/>
    <x v="3"/>
    <s v="Crossarm"/>
    <s v="Crossarm, Pole"/>
    <s v="103765581"/>
    <s v="     "/>
    <s v="Non-HFTD"/>
    <x v="0"/>
    <m/>
    <m/>
    <n v="37.915599999999998"/>
    <n v="-122.315"/>
    <s v="Contra Costa"/>
    <s v="EL-CERRITO-G-1102"/>
    <m/>
    <n v="12000"/>
    <m/>
    <x v="0"/>
    <s v="Unknown"/>
    <s v="Urban"/>
    <s v="Fire-resistive fuel bed"/>
    <s v="sidewalk/asphalt"/>
    <s v="No"/>
    <m/>
    <m/>
    <m/>
    <m/>
    <m/>
    <m/>
    <m/>
    <s v="N"/>
    <s v="N"/>
    <m/>
    <m/>
    <s v="     "/>
    <m/>
    <m/>
    <m/>
    <m/>
    <m/>
    <m/>
    <m/>
    <m/>
    <m/>
    <m/>
    <m/>
    <m/>
    <m/>
    <m/>
    <m/>
    <m/>
    <m/>
    <m/>
    <m/>
  </r>
  <r>
    <s v="20211704"/>
    <s v="     "/>
    <n v="44449"/>
    <s v="9/10"/>
    <x v="1"/>
    <n v="0.28263888888888888"/>
    <s v="37"/>
    <n v="3"/>
    <s v="9"/>
    <x v="5"/>
    <m/>
    <m/>
    <s v="Duplicate of index 1395 and 1419. Based on the EC tags and the ILIS report it this incident appears to be duplicate. Notes added by AGFC on 10/6/2021.. Florida 2/s/o S 37th St in Richmond; pole fire; failed fuse; east of R4060"/>
    <s v="     "/>
    <s v="ILIS/OIS"/>
    <m/>
    <s v="N"/>
    <x v="1"/>
    <m/>
    <s v="21-0115714"/>
    <m/>
    <s v="T005390779"/>
    <m/>
    <m/>
    <s v="     "/>
    <x v="0"/>
    <s v="PG&amp;E"/>
    <m/>
    <s v="Other"/>
    <s v="Pole"/>
    <s v="D"/>
    <m/>
    <s v="Structure-PG&amp;E only"/>
    <m/>
    <s v="Duplicate"/>
    <s v="34.c. Fuse damage or failure"/>
    <s v="Duplicate"/>
    <s v="All types of equipment / facility failure"/>
    <s v="Fuse failure - all"/>
    <m/>
    <m/>
    <m/>
    <s v="Force Out"/>
    <s v="Y"/>
    <s v="Overhead"/>
    <x v="0"/>
    <s v="Fuse"/>
    <m/>
    <s v="101438828"/>
    <s v="     "/>
    <s v="Non-HFTD"/>
    <x v="0"/>
    <m/>
    <m/>
    <n v="37.929000000000002"/>
    <n v="-122.33499999999999"/>
    <s v="Contra Costa"/>
    <s v="RICHMOND-Q-0402"/>
    <m/>
    <n v="4000"/>
    <m/>
    <x v="0"/>
    <s v="Self Extinguished"/>
    <s v="Urban"/>
    <m/>
    <m/>
    <s v="No"/>
    <m/>
    <m/>
    <m/>
    <m/>
    <m/>
    <m/>
    <m/>
    <s v="N"/>
    <s v="N"/>
    <m/>
    <m/>
    <s v="     "/>
    <m/>
    <m/>
    <m/>
    <m/>
    <m/>
    <m/>
    <m/>
    <m/>
    <m/>
    <m/>
    <m/>
    <m/>
    <m/>
    <m/>
    <m/>
    <m/>
    <m/>
    <m/>
    <m/>
  </r>
  <r>
    <s v="20211410"/>
    <s v="     "/>
    <n v="44449"/>
    <s v="9/10"/>
    <x v="1"/>
    <n v="0.27847222222222223"/>
    <s v="37"/>
    <n v="3"/>
    <s v="9"/>
    <x v="5"/>
    <n v="44449"/>
    <m/>
    <s v="[473 W M St, Benicia, CA 94510] Crossarm fire likely due to tracking from contamination. The ensuing fire was limited to PG&amp;E assets. FAS reports actual cause as pole fire and of a broken crossarm. ILIS 21-0115772 reports broken crossarm due to equipment failure. Fire appears to be only limited to PG&amp;E assets based on photos in SAP. This information is preliminary."/>
    <s v="     "/>
    <s v="FAS"/>
    <m/>
    <s v="Y"/>
    <x v="0"/>
    <m/>
    <s v="21-0115772"/>
    <m/>
    <s v="T005390341, T005390487, T005390474, T005390794"/>
    <n v="122034000"/>
    <m/>
    <s v="     "/>
    <x v="0"/>
    <s v="PG&amp;E"/>
    <m/>
    <s v="Other"/>
    <s v="Crossarm"/>
    <s v="D"/>
    <s v="D"/>
    <s v="Structure-PG&amp;E only"/>
    <m/>
    <s v="Contamination"/>
    <s v="36.a. Contamination"/>
    <s v="Equipment - PG&amp;E"/>
    <s v="Contamination"/>
    <s v="Tracking"/>
    <m/>
    <m/>
    <m/>
    <s v="Line to Line"/>
    <s v="Y"/>
    <s v="Overhead"/>
    <x v="3"/>
    <s v="Crossarm"/>
    <s v="Crossarm"/>
    <s v="102264164"/>
    <s v="     "/>
    <s v="Non-HFTD"/>
    <x v="0"/>
    <m/>
    <m/>
    <n v="38.058100000000003"/>
    <n v="-122.163"/>
    <s v="Solano"/>
    <s v="NORTH-TOWER-1104"/>
    <m/>
    <n v="12000"/>
    <m/>
    <x v="0"/>
    <s v="Unknown"/>
    <s v="Urban"/>
    <s v="Fire-resistive fuel bed"/>
    <s v="grass and dirt"/>
    <s v="No"/>
    <m/>
    <m/>
    <m/>
    <m/>
    <m/>
    <m/>
    <m/>
    <s v="N"/>
    <s v="Y"/>
    <s v="202109100000"/>
    <s v="202109101600"/>
    <s v="     "/>
    <m/>
    <m/>
    <m/>
    <m/>
    <m/>
    <m/>
    <m/>
    <m/>
    <m/>
    <m/>
    <m/>
    <m/>
    <m/>
    <m/>
    <m/>
    <m/>
    <m/>
    <m/>
    <m/>
  </r>
  <r>
    <s v="20212263"/>
    <s v="     "/>
    <n v="44449"/>
    <s v="9/10"/>
    <x v="1"/>
    <n v="0.27847222222222223"/>
    <s v="37"/>
    <n v="3"/>
    <s v="9"/>
    <x v="5"/>
    <n v="44449"/>
    <m/>
    <s v="Primary crossarm burnt due to tracking. The ensuing fire was limited to PG&amp;E assets. This information is preliminary. Two separate pole fire occurred on OIS 1467430. This is not a duplicate of index 1411."/>
    <s v="     "/>
    <s v="FAS"/>
    <m/>
    <s v="Y"/>
    <x v="0"/>
    <m/>
    <s v="21-0115749"/>
    <m/>
    <s v="T005390342"/>
    <n v="122034000"/>
    <m/>
    <s v="     "/>
    <x v="0"/>
    <s v="PG&amp;E"/>
    <m/>
    <s v="Other"/>
    <s v="Crossarm"/>
    <s v="D"/>
    <s v="D"/>
    <s v="Structure-PG&amp;E only"/>
    <m/>
    <s v="Contamination"/>
    <s v="36.a. Contamination"/>
    <s v="Equipment - PG&amp;E"/>
    <s v="Contamination"/>
    <s v="Tracking"/>
    <m/>
    <m/>
    <m/>
    <s v="Line to Line"/>
    <s v="Y"/>
    <s v="Overhead"/>
    <x v="3"/>
    <s v="Crossarm"/>
    <s v="Crossarm"/>
    <s v="102217080"/>
    <s v="     "/>
    <s v="Non-HFTD"/>
    <x v="0"/>
    <m/>
    <m/>
    <n v="38.078499999999998"/>
    <n v="-122.232"/>
    <s v="Solano"/>
    <s v="NORTH-TOWER-1102"/>
    <m/>
    <n v="12000"/>
    <m/>
    <x v="0"/>
    <s v="Unknown"/>
    <s v="Urban"/>
    <s v="Grass fuel model"/>
    <s v="grass"/>
    <s v="No"/>
    <m/>
    <m/>
    <m/>
    <m/>
    <m/>
    <m/>
    <m/>
    <s v="N"/>
    <s v="Y"/>
    <s v="202109100000"/>
    <s v="202109101600"/>
    <s v="     "/>
    <m/>
    <m/>
    <m/>
    <m/>
    <m/>
    <m/>
    <m/>
    <m/>
    <m/>
    <m/>
    <m/>
    <m/>
    <m/>
    <m/>
    <m/>
    <m/>
    <m/>
    <m/>
    <m/>
  </r>
  <r>
    <s v="20211445"/>
    <s v="     "/>
    <n v="44449"/>
    <s v="9/10"/>
    <x v="1"/>
    <n v="0.29444444444444445"/>
    <s v="37"/>
    <n v="3"/>
    <s v="9"/>
    <x v="5"/>
    <m/>
    <m/>
    <s v="[3969 La Cresenta Rd, El Sobrante, CA 94803] Replace broken 12kv single phase crossarm. Cause of crossarm failure is likely related to tracking due to contamination. The ensuing fire was limited to PG&amp;E assets. This information is preliminary."/>
    <s v="     "/>
    <s v="FAS"/>
    <m/>
    <s v="Y"/>
    <x v="0"/>
    <m/>
    <m/>
    <m/>
    <s v="T005390394"/>
    <n v="122034000"/>
    <m/>
    <s v="     "/>
    <x v="0"/>
    <s v="PG&amp;E"/>
    <m/>
    <s v="Other"/>
    <s v="Crossarm"/>
    <s v="D"/>
    <s v="D"/>
    <s v="Structure-PG&amp;E only"/>
    <m/>
    <s v="Contamination"/>
    <s v="36.a. Contamination"/>
    <s v="Equipment - PG&amp;E"/>
    <s v="Contamination"/>
    <s v="Tracking"/>
    <m/>
    <m/>
    <m/>
    <m/>
    <s v="Y"/>
    <s v="Overhead"/>
    <x v="3"/>
    <s v="Crossarm"/>
    <s v="Crossarm"/>
    <s v="101429231"/>
    <s v="     "/>
    <s v="Non-HFTD"/>
    <x v="0"/>
    <m/>
    <m/>
    <n v="37.963999999999999"/>
    <n v="-122.31"/>
    <s v="Contra Costa"/>
    <s v="VALLEY-VIEW-1103"/>
    <m/>
    <n v="12000"/>
    <m/>
    <x v="0"/>
    <s v="Contra Costa FD"/>
    <s v="Urban"/>
    <m/>
    <m/>
    <s v="No"/>
    <m/>
    <m/>
    <m/>
    <m/>
    <m/>
    <m/>
    <m/>
    <s v="N"/>
    <s v="Y"/>
    <s v="202109100000"/>
    <s v="202109101529"/>
    <s v="     "/>
    <m/>
    <m/>
    <m/>
    <m/>
    <m/>
    <m/>
    <m/>
    <m/>
    <m/>
    <m/>
    <m/>
    <m/>
    <m/>
    <m/>
    <m/>
    <m/>
    <m/>
    <m/>
    <m/>
  </r>
  <r>
    <s v="20211705"/>
    <s v="     "/>
    <n v="44449"/>
    <s v="9/10"/>
    <x v="1"/>
    <n v="0.29791666666666666"/>
    <s v="37"/>
    <n v="3"/>
    <s v="9"/>
    <x v="5"/>
    <m/>
    <m/>
    <s v="Duplicate of index 1398. Notes added by AGFC on 10/6/2021. 648 PARKER RD, FAIRFIELD; Pole fire with no cause listed; Going to contact Tman;"/>
    <s v="     "/>
    <s v="ILIS/OIS"/>
    <m/>
    <s v="N"/>
    <x v="1"/>
    <m/>
    <m/>
    <m/>
    <s v="T005390409"/>
    <n v="122035000"/>
    <m/>
    <s v="     "/>
    <x v="0"/>
    <s v="PG&amp;E"/>
    <m/>
    <s v="Other"/>
    <s v="Pole"/>
    <s v="D"/>
    <m/>
    <s v="Structure-PG&amp;E only"/>
    <m/>
    <s v="Duplicate"/>
    <s v="39.a. All Other"/>
    <s v="Duplicate"/>
    <m/>
    <m/>
    <m/>
    <m/>
    <m/>
    <m/>
    <s v="N"/>
    <s v="Overhead"/>
    <x v="0"/>
    <m/>
    <m/>
    <s v="103908012"/>
    <s v="     "/>
    <s v="Non-HFTD"/>
    <x v="0"/>
    <m/>
    <m/>
    <n v="38.252000000000002"/>
    <n v="-121.97"/>
    <s v="Solano"/>
    <s v="PEABODY-2102"/>
    <m/>
    <n v="21000"/>
    <m/>
    <x v="0"/>
    <s v="Self Extinguished"/>
    <s v="Herbaceous"/>
    <m/>
    <m/>
    <s v="No"/>
    <m/>
    <m/>
    <m/>
    <m/>
    <m/>
    <m/>
    <m/>
    <s v="N"/>
    <s v="Y"/>
    <s v="202109100000"/>
    <s v="202109101600"/>
    <s v="     "/>
    <m/>
    <m/>
    <m/>
    <m/>
    <m/>
    <m/>
    <m/>
    <m/>
    <m/>
    <m/>
    <m/>
    <m/>
    <m/>
    <m/>
    <m/>
    <m/>
    <m/>
    <m/>
    <m/>
  </r>
  <r>
    <s v="20211444"/>
    <s v="     "/>
    <n v="44449"/>
    <s v="9/10"/>
    <x v="1"/>
    <n v="0.29375000000000001"/>
    <s v="37"/>
    <n v="3"/>
    <s v="9"/>
    <x v="5"/>
    <m/>
    <m/>
    <s v="[Coalinga Ave &amp; 15th St, Richmond, CA 94801] Small piece of crossarm burnt under the insulator. Cause of the ignition is likely related to tracking from contamination. The ensuing fire was limited to PG&amp;E assets. This information is preliminary."/>
    <s v="     "/>
    <s v="FAS"/>
    <m/>
    <s v="Y"/>
    <x v="0"/>
    <m/>
    <m/>
    <m/>
    <s v="T005390391"/>
    <n v="122034000"/>
    <m/>
    <s v="     "/>
    <x v="0"/>
    <s v="PG&amp;E"/>
    <m/>
    <s v="Other"/>
    <s v="Crossarm"/>
    <s v="D"/>
    <s v="D"/>
    <s v="Structure-PG&amp;E only"/>
    <m/>
    <s v="Contamination"/>
    <s v="36.a. Contamination"/>
    <s v="Equipment - PG&amp;E"/>
    <s v="Contamination"/>
    <s v="Tracking"/>
    <m/>
    <m/>
    <m/>
    <m/>
    <s v="Y"/>
    <s v="Overhead"/>
    <x v="3"/>
    <s v="Crossarm"/>
    <s v="Crossarm"/>
    <s v="101433472"/>
    <s v="     "/>
    <s v="Non-HFTD"/>
    <x v="0"/>
    <m/>
    <m/>
    <n v="37.947299999999998"/>
    <n v="-122.35599999999999"/>
    <s v="Contra Costa"/>
    <s v="BARRETT-0401"/>
    <m/>
    <n v="4000"/>
    <m/>
    <x v="0"/>
    <s v="Richmond FD"/>
    <s v="Urban"/>
    <m/>
    <m/>
    <s v="No"/>
    <m/>
    <m/>
    <m/>
    <m/>
    <m/>
    <m/>
    <m/>
    <s v="N"/>
    <s v="N"/>
    <m/>
    <m/>
    <s v="     "/>
    <m/>
    <m/>
    <m/>
    <m/>
    <m/>
    <m/>
    <m/>
    <m/>
    <m/>
    <m/>
    <m/>
    <m/>
    <m/>
    <m/>
    <m/>
    <m/>
    <m/>
    <m/>
    <m/>
  </r>
  <r>
    <s v="20211416"/>
    <s v="     "/>
    <n v="44449"/>
    <s v="9/10"/>
    <x v="1"/>
    <n v="0.29236111111111113"/>
    <s v="37"/>
    <n v="3"/>
    <s v="9"/>
    <x v="5"/>
    <n v="44449"/>
    <m/>
    <s v="[2926 Rollingwood Dr, San Pablo, CA 94806] Pole fire likely related to tracking from contamination. OIS doesn't have notes but hazard is pole fire, ILIS 21-0115753 says pole burned but has cause as external forest fire. This information is preliminary."/>
    <s v="     "/>
    <s v="FAS"/>
    <m/>
    <s v="Y"/>
    <x v="0"/>
    <m/>
    <s v="21-0115753"/>
    <m/>
    <s v="T005390574, T00590381, T005391075, T005391046, T005391035, T005391108"/>
    <n v="122034000"/>
    <m/>
    <s v="     "/>
    <x v="0"/>
    <s v="PG&amp;E"/>
    <m/>
    <s v="Other"/>
    <s v="Pole"/>
    <s v="D"/>
    <s v="D"/>
    <s v="Structure-PG&amp;E only"/>
    <s v="POWER OUTAGE BUT CANT SEE ANY HAZARDS TO ANY POLES IN AREA."/>
    <s v="Contamination"/>
    <s v="36.a. Contamination"/>
    <s v="Equipment - PG&amp;E"/>
    <s v="Contamination"/>
    <s v="Tracking"/>
    <m/>
    <m/>
    <m/>
    <s v="Force Out"/>
    <s v="Y"/>
    <s v="Overhead"/>
    <x v="3"/>
    <s v="Crossarm"/>
    <s v="Crossarm "/>
    <s v="101433784"/>
    <s v="     "/>
    <s v="Non-HFTD"/>
    <x v="0"/>
    <m/>
    <m/>
    <n v="37.965600000000002"/>
    <n v="-122.331"/>
    <s v="Contra Costa"/>
    <s v="SAN-PABLO-1105"/>
    <m/>
    <n v="12000"/>
    <m/>
    <x v="0"/>
    <s v="Unknown"/>
    <s v="Urban"/>
    <s v="Fire-resistive fuel bed"/>
    <s v="Sidewalk, cement "/>
    <s v="No"/>
    <m/>
    <m/>
    <m/>
    <m/>
    <m/>
    <m/>
    <m/>
    <s v="N"/>
    <s v="Y"/>
    <s v="202109100000"/>
    <s v="202109101529"/>
    <s v="     "/>
    <m/>
    <m/>
    <m/>
    <m/>
    <m/>
    <m/>
    <m/>
    <m/>
    <m/>
    <m/>
    <m/>
    <m/>
    <m/>
    <m/>
    <m/>
    <m/>
    <m/>
    <m/>
    <m/>
  </r>
  <r>
    <s v="20211415"/>
    <s v="     "/>
    <n v="44449"/>
    <s v="9/10"/>
    <x v="1"/>
    <n v="0.29236111111111113"/>
    <s v="37"/>
    <n v="3"/>
    <s v="9"/>
    <x v="5"/>
    <n v="44449"/>
    <m/>
    <s v="[2863 Devon Way, San Pablo, CA 94806] Pole and crossarm fire that likely occurred from tracking due to contamination. ILIS 21-0115760 says it was a pole failure that resulted in a pole fire. SAP says that the crossarm was burned and that there was a burned pole top nearby as well. SAP photos show that only PG&amp;E assets were affected. This information is preliminary."/>
    <s v="     "/>
    <s v="FAS"/>
    <m/>
    <s v="Y"/>
    <x v="0"/>
    <m/>
    <s v="21-0115760"/>
    <m/>
    <s v="T005390537"/>
    <m/>
    <m/>
    <s v="     "/>
    <x v="0"/>
    <s v="PG&amp;E"/>
    <m/>
    <s v="Other"/>
    <s v="Pole"/>
    <s v="D"/>
    <s v="D"/>
    <s v="Structure-PG&amp;E only"/>
    <s v="BURNED CROSSARM AT 2901 DEVON WAY"/>
    <s v="Contamination"/>
    <s v="36.a. Contamination"/>
    <s v="Equipment - PG&amp;E"/>
    <s v="Contamination"/>
    <s v="Tracking"/>
    <m/>
    <m/>
    <m/>
    <s v="Force Out"/>
    <s v="Y"/>
    <s v="Overhead"/>
    <x v="3"/>
    <s v="Pole"/>
    <s v="Crossarm "/>
    <s v="101433800"/>
    <s v="     "/>
    <s v="Non-HFTD"/>
    <x v="0"/>
    <m/>
    <m/>
    <n v="37.964799999999997"/>
    <n v="-122.331"/>
    <s v="Contra Costa"/>
    <s v="SAN-PABLO-1105"/>
    <m/>
    <n v="12000"/>
    <m/>
    <x v="0"/>
    <s v="Unknown"/>
    <s v="Urban"/>
    <s v="Fire-resistive fuel bed"/>
    <s v="Sidewalk / Pavement"/>
    <s v="No"/>
    <m/>
    <m/>
    <m/>
    <m/>
    <m/>
    <m/>
    <m/>
    <s v="N"/>
    <s v="Y"/>
    <s v="202109100000"/>
    <s v="202109101529"/>
    <s v="     "/>
    <m/>
    <m/>
    <m/>
    <m/>
    <m/>
    <m/>
    <m/>
    <m/>
    <m/>
    <m/>
    <m/>
    <m/>
    <m/>
    <m/>
    <m/>
    <m/>
    <m/>
    <m/>
    <m/>
  </r>
  <r>
    <s v="20211702"/>
    <s v="     "/>
    <n v="44449"/>
    <s v="9/10"/>
    <x v="1"/>
    <n v="0.26874999999999999"/>
    <s v="37"/>
    <n v="3"/>
    <s v="9"/>
    <x v="5"/>
    <n v="44449"/>
    <m/>
    <s v="Duplicate of index 1642 - Notes added by AGFC on 10/6/2021. broken pole; pole fire; failed circuit breaker"/>
    <s v="     "/>
    <s v="ILIS/OIS"/>
    <m/>
    <s v="N"/>
    <x v="1"/>
    <m/>
    <s v="21-0115724"/>
    <m/>
    <s v="T005390314"/>
    <n v="122034000"/>
    <m/>
    <s v="     "/>
    <x v="0"/>
    <s v="PG&amp;E"/>
    <m/>
    <s v="Other"/>
    <s v="Pole"/>
    <s v="D"/>
    <m/>
    <s v="Structure-PG&amp;E only"/>
    <m/>
    <s v="Duplicate"/>
    <s v="39.a. All Other"/>
    <s v="Duplicate"/>
    <s v="All types of equipment / facility failure"/>
    <s v="Circuit Breaker"/>
    <m/>
    <m/>
    <m/>
    <s v="Three Phase Fault"/>
    <s v="N"/>
    <s v="Overhead"/>
    <x v="0"/>
    <s v="Circuit Breaker"/>
    <m/>
    <s v="103694896"/>
    <s v="     "/>
    <s v="Non-HFTD"/>
    <x v="0"/>
    <m/>
    <m/>
    <n v="38.212200000000003"/>
    <n v="-122.125"/>
    <s v="Solano"/>
    <s v="JAMESON-1105"/>
    <m/>
    <n v="12000"/>
    <m/>
    <x v="0"/>
    <s v="Self Extinguished"/>
    <s v="Urban"/>
    <m/>
    <m/>
    <s v="No"/>
    <m/>
    <m/>
    <m/>
    <m/>
    <m/>
    <m/>
    <m/>
    <s v="N"/>
    <s v="Y"/>
    <s v="202109100000"/>
    <s v="202109101600"/>
    <s v="     "/>
    <m/>
    <m/>
    <m/>
    <m/>
    <m/>
    <m/>
    <m/>
    <m/>
    <m/>
    <m/>
    <m/>
    <m/>
    <m/>
    <m/>
    <m/>
    <m/>
    <m/>
    <m/>
    <m/>
  </r>
  <r>
    <s v="20211642"/>
    <s v="     "/>
    <n v="44449"/>
    <s v="9/10"/>
    <x v="1"/>
    <n v="0.26874999999999999"/>
    <s v="37"/>
    <n v="3"/>
    <s v="9"/>
    <x v="5"/>
    <n v="44449"/>
    <m/>
    <s v="Pole fire that looks to have been limited to PG&amp;E assets. Cause of the ignition could have been due to tracking. This information is preliminary."/>
    <s v="     "/>
    <s v="FAS"/>
    <m/>
    <s v="Y"/>
    <x v="0"/>
    <m/>
    <s v="21-0115724"/>
    <m/>
    <s v="T005390314"/>
    <n v="122034000"/>
    <m/>
    <s v="     "/>
    <x v="0"/>
    <s v="PG&amp;E"/>
    <m/>
    <s v="Other"/>
    <s v="Pole"/>
    <s v="D"/>
    <s v="D"/>
    <s v="Structure-PG&amp;E only"/>
    <m/>
    <s v="Contamination"/>
    <s v="36.a. Contamination"/>
    <s v="Equipment - PG&amp;E"/>
    <s v="Contamination"/>
    <s v="Tracking"/>
    <m/>
    <m/>
    <m/>
    <s v="Three Phase Fault"/>
    <s v="N"/>
    <s v="Overhead"/>
    <x v="3"/>
    <s v="Pole"/>
    <s v="Pole"/>
    <s v="101563181"/>
    <s v="     "/>
    <s v="Non-HFTD"/>
    <x v="0"/>
    <m/>
    <m/>
    <n v="38.2119"/>
    <n v="-122.125"/>
    <s v="Solano"/>
    <s v="JAMESON-1105"/>
    <m/>
    <n v="12000"/>
    <m/>
    <x v="0"/>
    <s v="Unknown"/>
    <s v="Wetland"/>
    <s v="Grass fuel model"/>
    <s v="Weeds/Dirt"/>
    <s v="No"/>
    <m/>
    <m/>
    <m/>
    <m/>
    <m/>
    <m/>
    <m/>
    <s v="N"/>
    <s v="Y"/>
    <s v="202109100000"/>
    <s v="202109101600"/>
    <s v="     "/>
    <m/>
    <m/>
    <m/>
    <m/>
    <m/>
    <m/>
    <m/>
    <m/>
    <m/>
    <m/>
    <m/>
    <m/>
    <m/>
    <m/>
    <m/>
    <m/>
    <m/>
    <m/>
    <m/>
  </r>
  <r>
    <s v="20211504"/>
    <s v="     "/>
    <n v="44449"/>
    <s v="9/10"/>
    <x v="1"/>
    <n v="0.26458333333333334"/>
    <s v="37"/>
    <n v="3"/>
    <s v="9"/>
    <x v="5"/>
    <n v="44449"/>
    <m/>
    <s v="Crossarm burnt due to lighting. This information is preliminary."/>
    <s v="     "/>
    <s v="FAS"/>
    <m/>
    <s v="Y"/>
    <x v="0"/>
    <m/>
    <s v="21-0115759"/>
    <m/>
    <s v="T005390306, T005390345 "/>
    <n v="122034000"/>
    <m/>
    <s v="     "/>
    <x v="0"/>
    <s v="PG&amp;E"/>
    <m/>
    <s v="Other"/>
    <s v="Crossarm"/>
    <s v="D"/>
    <s v="D"/>
    <s v="Structure-PG&amp;E only"/>
    <m/>
    <s v="Weather - Lightning"/>
    <s v="39.a. All Other"/>
    <s v="Weather"/>
    <s v="Weather"/>
    <s v="Weather - Lightning"/>
    <m/>
    <m/>
    <m/>
    <s v="Line to Line"/>
    <s v="Y"/>
    <s v="Overhead"/>
    <x v="3"/>
    <s v="Crossarm"/>
    <s v="Crossarm"/>
    <s v="102288850"/>
    <s v="     "/>
    <s v="Non-HFTD"/>
    <x v="0"/>
    <m/>
    <m/>
    <n v="38.056100000000001"/>
    <n v="-122.145"/>
    <s v="Solano"/>
    <s v="BAHIA-1105"/>
    <m/>
    <n v="12000"/>
    <m/>
    <x v="0"/>
    <s v="Unknown"/>
    <s v="Urban"/>
    <s v="Brush fuel model"/>
    <s v="brush and shrubs"/>
    <s v="No"/>
    <m/>
    <m/>
    <m/>
    <m/>
    <m/>
    <m/>
    <m/>
    <s v="N"/>
    <s v="Y"/>
    <s v="202109100000"/>
    <s v="202109101600"/>
    <s v="     "/>
    <m/>
    <m/>
    <m/>
    <m/>
    <m/>
    <m/>
    <m/>
    <m/>
    <m/>
    <m/>
    <m/>
    <m/>
    <m/>
    <m/>
    <m/>
    <m/>
    <m/>
    <m/>
    <m/>
  </r>
  <r>
    <s v="20211409"/>
    <s v="     "/>
    <n v="44449"/>
    <s v="9/10"/>
    <x v="1"/>
    <n v="0.25486111111111109"/>
    <s v="37"/>
    <n v="3"/>
    <s v="9"/>
    <x v="5"/>
    <n v="44449"/>
    <m/>
    <s v="[3820 Industrial Way, Benicia, CA 94510] Pole Fire; This information is preliminary. OIS: 1467544; ILIS: 21-0115741; FOID: T005390414 (MDGX), T005390291, T005390469, T005390489, T005391056, T005391058; EC: 122034539; PM: 35285638; County: Solano; Division: North Bay"/>
    <s v="     "/>
    <s v="FAS"/>
    <m/>
    <s v="Y"/>
    <x v="0"/>
    <m/>
    <s v="21-0115741"/>
    <m/>
    <s v="T005390414, T005390291, T005390469, T005390489, T005391056, T005391058"/>
    <n v="122035000"/>
    <m/>
    <s v="     "/>
    <x v="0"/>
    <s v="PG&amp;E"/>
    <m/>
    <s v="Other"/>
    <s v="Pole"/>
    <s v="D"/>
    <s v="D"/>
    <s v="Structure-PG&amp;E only"/>
    <m/>
    <s v="Weather - Lightning"/>
    <s v="39.a. All Other"/>
    <s v="Weather"/>
    <s v="Weather"/>
    <s v="Tracking"/>
    <m/>
    <m/>
    <m/>
    <s v="Line to Line"/>
    <s v="Y"/>
    <s v="Overhead"/>
    <x v="3"/>
    <s v="Pole"/>
    <s v="Pole, Transformer"/>
    <s v="102291295"/>
    <s v="     "/>
    <s v="Non-HFTD"/>
    <x v="0"/>
    <m/>
    <m/>
    <n v="38.066800000000001"/>
    <n v="-122.123"/>
    <s v="Solano"/>
    <s v="BAHIA-1103"/>
    <m/>
    <n v="12000"/>
    <m/>
    <x v="0"/>
    <s v="Fire Department"/>
    <s v="Urban"/>
    <s v="Fire-resistive fuel bed"/>
    <m/>
    <s v="No"/>
    <m/>
    <m/>
    <m/>
    <m/>
    <m/>
    <m/>
    <m/>
    <s v="N"/>
    <s v="Y"/>
    <s v="202109100000"/>
    <s v="202109101600"/>
    <s v="     "/>
    <m/>
    <m/>
    <m/>
    <m/>
    <m/>
    <m/>
    <m/>
    <m/>
    <m/>
    <m/>
    <m/>
    <m/>
    <m/>
    <m/>
    <m/>
    <m/>
    <m/>
    <m/>
    <m/>
  </r>
  <r>
    <s v="20211391"/>
    <s v="     "/>
    <n v="44449"/>
    <s v="9/10"/>
    <x v="1"/>
    <n v="0.25486111111111109"/>
    <s v="37"/>
    <n v="3"/>
    <s v="9"/>
    <x v="5"/>
    <m/>
    <m/>
    <s v="Pole fire limited to PG&amp;E assets. Crossarm was damaged. Insulator tracking due to light rain is the suspected initiating event.  This information is preliminary."/>
    <s v="     "/>
    <s v="FAS"/>
    <m/>
    <s v="N"/>
    <x v="0"/>
    <m/>
    <m/>
    <m/>
    <s v="T005390292"/>
    <n v="122034000"/>
    <m/>
    <s v="     "/>
    <x v="0"/>
    <s v="PG&amp;E"/>
    <m/>
    <s v="Other"/>
    <s v="Crossarm"/>
    <s v="D"/>
    <s v="D"/>
    <s v="Structure-PG&amp;E only"/>
    <m/>
    <s v="Contamination"/>
    <s v="36.a. Contamination"/>
    <s v="Equipment - PG&amp;E"/>
    <s v="Contamination"/>
    <s v="Tracking"/>
    <m/>
    <m/>
    <m/>
    <m/>
    <s v="Y"/>
    <s v="Overhead"/>
    <x v="3"/>
    <s v="Crossarm"/>
    <s v="Crossarm"/>
    <s v="101433472"/>
    <s v="     "/>
    <s v="Non-HFTD"/>
    <x v="0"/>
    <m/>
    <m/>
    <n v="37.947299999999998"/>
    <n v="-122.35599999999999"/>
    <s v="Contra Costa"/>
    <s v="BARRETT-0401"/>
    <m/>
    <n v="4000"/>
    <m/>
    <x v="0"/>
    <s v="Richmond FD"/>
    <s v="Urban"/>
    <s v="Grass fuel bed"/>
    <m/>
    <s v="No"/>
    <m/>
    <m/>
    <m/>
    <m/>
    <m/>
    <m/>
    <m/>
    <s v="N"/>
    <s v="N"/>
    <m/>
    <m/>
    <s v="     "/>
    <m/>
    <m/>
    <m/>
    <m/>
    <m/>
    <m/>
    <m/>
    <m/>
    <m/>
    <m/>
    <m/>
    <m/>
    <m/>
    <m/>
    <m/>
    <m/>
    <m/>
    <m/>
    <m/>
  </r>
  <r>
    <s v="20211430"/>
    <s v="     "/>
    <n v="44449"/>
    <s v="9/10"/>
    <x v="1"/>
    <n v="0.27569444444444446"/>
    <s v="37"/>
    <n v="3"/>
    <s v="9"/>
    <x v="5"/>
    <n v="44449"/>
    <m/>
    <s v="[Pacific Ave &amp; N 3rd St, Cayucos, CA 93430] Crossarm failure was likely caused by tracking due to contamination. EC 122034803 was created for the damaged assets to be replaced. The ensuing fire was limited to PG&amp;E assets. This information is preliminary."/>
    <s v="     "/>
    <s v="FAS"/>
    <m/>
    <s v="Y"/>
    <x v="0"/>
    <m/>
    <s v="21-0115826"/>
    <m/>
    <s v="T005390334"/>
    <n v="122035000"/>
    <m/>
    <s v="     "/>
    <x v="0"/>
    <s v="PG&amp;E"/>
    <m/>
    <s v="Other"/>
    <s v="Crossarm"/>
    <s v="D"/>
    <s v="D"/>
    <s v="Structure-PG&amp;E only"/>
    <s v="NEED CREW TO MAKE REPAIRS TO CUTOUT POLE AND DEADEND POLE"/>
    <s v="Contamination"/>
    <s v="36.a. Contamination"/>
    <s v="Equipment - PG&amp;E"/>
    <s v="Contamination"/>
    <s v="Tracking"/>
    <m/>
    <m/>
    <m/>
    <s v="Line to Line"/>
    <s v="Y"/>
    <s v="Overhead"/>
    <x v="3"/>
    <s v="Crossarm"/>
    <s v="Crossarm, cut out, insulator "/>
    <s v="101882397"/>
    <s v="     "/>
    <s v="Non-HFTD"/>
    <x v="0"/>
    <m/>
    <m/>
    <n v="35.445099999999996"/>
    <n v="-120.9"/>
    <s v="San Luis Obispo"/>
    <s v="CAYUCOS-1102"/>
    <m/>
    <n v="12000"/>
    <m/>
    <x v="0"/>
    <s v="Unknown"/>
    <s v="Urban"/>
    <s v="Fire-resistive fuel bed"/>
    <s v="Gravel, asphalt"/>
    <s v="No"/>
    <m/>
    <m/>
    <m/>
    <m/>
    <m/>
    <m/>
    <m/>
    <s v="N"/>
    <s v="N"/>
    <m/>
    <m/>
    <s v="     "/>
    <m/>
    <m/>
    <m/>
    <m/>
    <m/>
    <m/>
    <m/>
    <m/>
    <m/>
    <m/>
    <m/>
    <m/>
    <m/>
    <m/>
    <m/>
    <m/>
    <m/>
    <m/>
    <m/>
  </r>
  <r>
    <s v="20211411"/>
    <s v="     "/>
    <n v="44449"/>
    <s v="9/10"/>
    <x v="1"/>
    <n v="0.27847222222222223"/>
    <s v="37"/>
    <n v="3"/>
    <s v="9"/>
    <x v="5"/>
    <n v="44449"/>
    <m/>
    <s v="[201 Navone St, Vallejo, CA 94591] Crossarm fire at one end. Cause of the fire is likely due to tracking from contamination. The ensuing fire was limited to PG&amp;E assets. ILIS 21-0115749 says that the cause was from an external forest fire. Burnt pole and burnt/broken crossarms.  FAS reports of pole sparking and exploding. SAP database shows only PG&amp;E assets were affected. This information is preliminary."/>
    <s v="     "/>
    <s v="FAS"/>
    <m/>
    <s v="Y"/>
    <x v="0"/>
    <m/>
    <s v="21-0115749"/>
    <m/>
    <s v="T005390342, T005390304, T005390313, T005390392"/>
    <n v="122034000"/>
    <m/>
    <s v="     "/>
    <x v="0"/>
    <s v="PG&amp;E"/>
    <m/>
    <s v="Other"/>
    <s v="Crossarm"/>
    <s v="D"/>
    <s v="D"/>
    <s v="Structure-PG&amp;E only"/>
    <m/>
    <s v="Contamination"/>
    <s v="36.a. Contamination"/>
    <s v="Equipment - PG&amp;E"/>
    <s v="Contamination"/>
    <s v="Tracking"/>
    <m/>
    <m/>
    <m/>
    <s v="Line to Line"/>
    <s v="Y"/>
    <s v="Overhead"/>
    <x v="3"/>
    <s v="Crossarm"/>
    <s v="Crossarm"/>
    <s v="102217085"/>
    <s v="     "/>
    <s v="Non-HFTD"/>
    <x v="0"/>
    <m/>
    <m/>
    <n v="38.078800000000001"/>
    <n v="-122.23"/>
    <s v="Solano"/>
    <s v="NORTH-TOWER-1102"/>
    <m/>
    <n v="12000"/>
    <m/>
    <x v="0"/>
    <s v="Unknown"/>
    <s v="Urban"/>
    <s v="Grass fuel model"/>
    <s v="grass and brush"/>
    <s v="No"/>
    <m/>
    <m/>
    <m/>
    <m/>
    <m/>
    <m/>
    <m/>
    <s v="N"/>
    <s v="Y"/>
    <s v="202109100000"/>
    <s v="202109101600"/>
    <s v="     "/>
    <m/>
    <m/>
    <m/>
    <m/>
    <m/>
    <m/>
    <m/>
    <m/>
    <m/>
    <m/>
    <m/>
    <m/>
    <m/>
    <m/>
    <m/>
    <m/>
    <m/>
    <m/>
    <m/>
  </r>
  <r>
    <s v="20211442"/>
    <s v="     "/>
    <n v="44449"/>
    <s v="9/10"/>
    <x v="1"/>
    <n v="0.27430555555555558"/>
    <s v="37"/>
    <n v="3"/>
    <s v="9"/>
    <x v="5"/>
    <m/>
    <m/>
    <s v="[1640 17th St, San Pablo, CA 94806] Burnt and broken 12kv crossarm at intersection of 17th and Sutter. Caused is likely due to tracking from contamination. The ensuing fire was limited to PG&amp;E assets. This information is preliminary."/>
    <s v="     "/>
    <s v="FAS"/>
    <m/>
    <s v="Y"/>
    <x v="0"/>
    <m/>
    <m/>
    <m/>
    <s v="T005390330"/>
    <m/>
    <m/>
    <s v="     "/>
    <x v="0"/>
    <s v="PG&amp;E"/>
    <m/>
    <s v="Other"/>
    <s v="Crossarm"/>
    <s v="D"/>
    <s v="D"/>
    <s v="Structure-PG&amp;E only"/>
    <s v="burnt 12kv Xarm"/>
    <s v="Contamination"/>
    <s v="36.a. Contamination"/>
    <s v="Equipment - PG&amp;E"/>
    <s v="Contamination"/>
    <s v="Tracking"/>
    <m/>
    <m/>
    <m/>
    <m/>
    <s v="Y"/>
    <s v="Overhead"/>
    <x v="3"/>
    <s v="Crossarm"/>
    <s v="Crossarm "/>
    <s v="101431669"/>
    <s v="     "/>
    <s v="Non-HFTD"/>
    <x v="0"/>
    <m/>
    <m/>
    <n v="37.956499999999998"/>
    <n v="-122.35299999999999"/>
    <s v="Contra Costa"/>
    <s v="RICHMOND-R-1130"/>
    <m/>
    <n v="12000"/>
    <m/>
    <x v="0"/>
    <s v="Unknown"/>
    <s v="Urban"/>
    <s v="Fire-resistive fuel bed"/>
    <s v="sidewalk "/>
    <s v="No"/>
    <m/>
    <m/>
    <m/>
    <m/>
    <m/>
    <m/>
    <m/>
    <s v="N"/>
    <s v="Y"/>
    <s v="202109100000"/>
    <s v="202109101529"/>
    <s v="     "/>
    <m/>
    <m/>
    <m/>
    <m/>
    <m/>
    <m/>
    <m/>
    <m/>
    <m/>
    <m/>
    <m/>
    <m/>
    <m/>
    <m/>
    <m/>
    <m/>
    <m/>
    <m/>
    <m/>
  </r>
  <r>
    <s v="20211413"/>
    <s v="     "/>
    <n v="44449"/>
    <s v="9/10"/>
    <x v="1"/>
    <n v="0.26874999999999999"/>
    <s v="37"/>
    <n v="3"/>
    <s v="9"/>
    <x v="5"/>
    <n v="44449"/>
    <m/>
    <s v="[3965 La Cresenta Rd, El Sobrante, CA 94803] Multiple pole fires reported by troubleman in FAS tag. Cause of the fires is likely related to tracking. OIS reports multiple pole fires on road and hazard as wire down outage. ILIS 21-0115744 reports broken pole. FAS completion code is 9110 (pole fire). No SAP. This information is preliminary."/>
    <s v="     "/>
    <s v="FAS"/>
    <m/>
    <s v="Y"/>
    <x v="0"/>
    <m/>
    <s v="21-0115744, 21-0115799"/>
    <m/>
    <s v="T005390449, T005390315"/>
    <n v="122034000"/>
    <m/>
    <s v="     "/>
    <x v="0"/>
    <s v="PG&amp;E"/>
    <m/>
    <s v="Other"/>
    <s v="Pole"/>
    <s v="D"/>
    <s v="D"/>
    <s v="Structure-PG&amp;E only"/>
    <s v="Crew to replace pole due to pole fire."/>
    <s v="Contamination"/>
    <s v="36.a. Contamination"/>
    <s v="Equipment - PG&amp;E"/>
    <s v="Contamination"/>
    <s v="Tracking"/>
    <m/>
    <m/>
    <m/>
    <s v="Line to Ground"/>
    <s v="Y"/>
    <s v="Overhead"/>
    <x v="3"/>
    <s v="Pole"/>
    <s v="Pole, Crossarm, Cutout"/>
    <s v="101429232"/>
    <s v="     "/>
    <s v="Non-HFTD"/>
    <x v="0"/>
    <m/>
    <m/>
    <n v="37.963799999999999"/>
    <n v="-122.31"/>
    <s v="Contra Costa"/>
    <s v="VALLEY-VIEW-1103"/>
    <m/>
    <n v="12000"/>
    <m/>
    <x v="0"/>
    <s v="Unknown"/>
    <s v="Urban"/>
    <s v="Grass fuel model"/>
    <s v="Grass"/>
    <s v="No"/>
    <m/>
    <m/>
    <m/>
    <m/>
    <m/>
    <m/>
    <m/>
    <s v="N"/>
    <s v="Y"/>
    <s v="202109100000"/>
    <s v="202109101529"/>
    <s v="     "/>
    <m/>
    <m/>
    <m/>
    <m/>
    <m/>
    <m/>
    <m/>
    <m/>
    <m/>
    <m/>
    <m/>
    <m/>
    <m/>
    <m/>
    <m/>
    <m/>
    <m/>
    <m/>
    <m/>
  </r>
  <r>
    <s v="20211421"/>
    <s v="     "/>
    <n v="44449"/>
    <s v="9/10"/>
    <x v="1"/>
    <n v="0.26944444444444443"/>
    <s v="37"/>
    <n v="3"/>
    <s v="9"/>
    <x v="5"/>
    <n v="44449"/>
    <m/>
    <s v="[4030 Wesley Way, El Sobrante, CA 94803] Broken 12kV primary crossarm was likely caused by tracking. OIS has mention of burnt crossarm, Nothing in ILIS, FAS completion code is 9110 (pole fire - replace), SAP has EC 122035667 but no photos. This information is preliminary."/>
    <s v="     "/>
    <s v="FAS"/>
    <m/>
    <s v="Y"/>
    <x v="0"/>
    <m/>
    <s v="21-0116225"/>
    <m/>
    <s v="T005390948, T005390333, T005390455, T005390318"/>
    <m/>
    <m/>
    <s v="     "/>
    <x v="0"/>
    <s v="PG&amp;E"/>
    <m/>
    <s v="Other"/>
    <s v="Crossarm"/>
    <s v="D"/>
    <s v="D"/>
    <s v="Structure-PG&amp;E only"/>
    <s v="BURNT/BROKEN 12 kV ARM"/>
    <s v="Contamination"/>
    <s v="36.a. Contamination"/>
    <s v="Equipment - PG&amp;E"/>
    <s v="Contamination"/>
    <s v="Tracking"/>
    <m/>
    <m/>
    <m/>
    <s v="Force Out"/>
    <s v="Y"/>
    <s v="Overhead"/>
    <x v="3"/>
    <s v="Crossarm"/>
    <s v="Crossarm, Cut out "/>
    <s v="101428535"/>
    <s v="     "/>
    <s v="Non-HFTD"/>
    <x v="0"/>
    <m/>
    <m/>
    <n v="37.964199999999998"/>
    <n v="-122.306"/>
    <s v="Contra Costa"/>
    <s v="VALLEY-VIEW-1103"/>
    <m/>
    <n v="12000"/>
    <m/>
    <x v="0"/>
    <s v="Unknown"/>
    <s v="Urban"/>
    <s v="Grass fuel model"/>
    <s v="low grass, sidewalk "/>
    <s v="No"/>
    <m/>
    <m/>
    <m/>
    <m/>
    <m/>
    <m/>
    <m/>
    <s v="N"/>
    <s v="N"/>
    <m/>
    <m/>
    <s v="     "/>
    <m/>
    <m/>
    <m/>
    <m/>
    <m/>
    <m/>
    <m/>
    <m/>
    <m/>
    <m/>
    <m/>
    <m/>
    <m/>
    <m/>
    <m/>
    <m/>
    <m/>
    <m/>
    <m/>
  </r>
  <r>
    <s v="20140165"/>
    <s v="     "/>
    <n v="41893"/>
    <s v="9/11"/>
    <x v="1"/>
    <n v="0.48541666666666666"/>
    <s v="37"/>
    <n v="3"/>
    <s v="9"/>
    <x v="7"/>
    <n v="41893"/>
    <n v="0.48541666666666666"/>
    <s v="Pine branch layed over into line. Started 0.50 acre grass fire. ExtRemk"/>
    <s v="     "/>
    <m/>
    <m/>
    <s v="N"/>
    <x v="0"/>
    <s v="1079945"/>
    <s v="14-0056362"/>
    <m/>
    <m/>
    <m/>
    <m/>
    <s v="     "/>
    <x v="1"/>
    <s v="PG&amp;E"/>
    <m/>
    <s v="Vegetation"/>
    <m/>
    <s v="D"/>
    <m/>
    <s v="0.26-9.99"/>
    <s v="Square Feet: ; Acreage: 0.5"/>
    <s v="Vegetation"/>
    <s v="33.a. Veg. contact"/>
    <s v="Vegetation"/>
    <s v="All types of equipment / facility failure"/>
    <s v="Contact - Vegetation"/>
    <m/>
    <s v="Contact - Vegetation"/>
    <s v="Conductor"/>
    <s v="Line to Ground"/>
    <s v=" "/>
    <s v="Overhead"/>
    <x v="3"/>
    <s v="Conductor"/>
    <m/>
    <s v="1001 BONNIE LN, AUBURN CA"/>
    <s v="     "/>
    <s v="Non-HFTD"/>
    <x v="0"/>
    <m/>
    <m/>
    <n v="38.5383"/>
    <n v="-121.065"/>
    <s v="Sacramento"/>
    <s v="WISE-1102"/>
    <s v="153612103"/>
    <n v="12000"/>
    <s v="WISE 1102CB"/>
    <x v="0"/>
    <m/>
    <s v="Herbaceous"/>
    <m/>
    <m/>
    <s v="No"/>
    <m/>
    <m/>
    <m/>
    <m/>
    <m/>
    <m/>
    <m/>
    <s v="N"/>
    <s v="N"/>
    <m/>
    <m/>
    <s v="     "/>
    <s v="38.53831000"/>
    <s v="-121.06509000"/>
    <s v="Sep 11 2014  5:00PM"/>
    <s v="BranchFail"/>
    <s v="A large, green, gray pine with a very poor structure had a lateral cone load onto one phase. The trees canopy is composed of many uprighted laterals branching out at 3-10above ground height. One very long and lanky lateral, roughly 30-40 long ranging from 6-3&quot; diameter had at least 11 cones on the end of it, resulting in the lateral loading down onto one phase. Tree did not cause an outage, but Tman had to open the fuses to de-energize the line to safely cut limb clear. A small 1/2 acre veg fire resulted"/>
    <s v="PING"/>
    <s v="49"/>
    <s v="26"/>
    <s v="27"/>
    <s v="None"/>
    <s v="None"/>
    <s v="N"/>
    <s v="1"/>
    <m/>
    <s v="Plain"/>
    <s v="A"/>
    <s v="CrossArm"/>
    <s v="BareWire"/>
    <s v="0"/>
  </r>
  <r>
    <s v="20150339"/>
    <s v="     "/>
    <n v="42258"/>
    <s v="9/11"/>
    <x v="1"/>
    <n v="0.72777777777777775"/>
    <s v="37"/>
    <n v="3"/>
    <s v="9"/>
    <x v="2"/>
    <m/>
    <m/>
    <s v="CLEARED CAPACITOR, SENT EC TAG WITH PICS AND COE TAG W/PICS"/>
    <s v="     "/>
    <m/>
    <m/>
    <s v="N"/>
    <x v="0"/>
    <s v="1304207"/>
    <m/>
    <m/>
    <m/>
    <m/>
    <m/>
    <s v="     "/>
    <x v="1"/>
    <s v="PG&amp;E"/>
    <m/>
    <s v="Vegetation"/>
    <m/>
    <s v="D"/>
    <m/>
    <s v="0.26-9.99"/>
    <s v="Square Feet: ; Acreage: 1.5"/>
    <s v="Equipment - PG&amp;E"/>
    <s v="34.a. Capacitor bank damage or failure"/>
    <s v="Equipment - PG&amp;E"/>
    <s v="All types of equipment / facility failure"/>
    <s v="Capacitor Bank"/>
    <s v="Capacitor Bank"/>
    <m/>
    <m/>
    <m/>
    <s v="Verizon"/>
    <s v="Overhead"/>
    <x v="3"/>
    <s v="Capacitor Bank"/>
    <m/>
    <s v="102105463"/>
    <s v="     "/>
    <s v="Non-HFTD"/>
    <x v="0"/>
    <m/>
    <m/>
    <n v="37.797199999999997"/>
    <n v="-121.27500000000001"/>
    <s v="San Joaquin"/>
    <s v="VIERRA-1703"/>
    <s v="162701703"/>
    <n v="17000"/>
    <m/>
    <x v="0"/>
    <s v="MANTECA/LATHROP  FIRE DEPT"/>
    <s v="Urban"/>
    <m/>
    <m/>
    <s v="No"/>
    <m/>
    <m/>
    <m/>
    <m/>
    <m/>
    <m/>
    <m/>
    <s v="N"/>
    <s v="N"/>
    <m/>
    <m/>
    <s v="     "/>
    <m/>
    <m/>
    <m/>
    <m/>
    <m/>
    <m/>
    <m/>
    <m/>
    <m/>
    <m/>
    <m/>
    <m/>
    <m/>
    <m/>
    <m/>
    <m/>
    <m/>
    <m/>
    <m/>
  </r>
  <r>
    <s v="20150337"/>
    <s v="     "/>
    <n v="42258"/>
    <s v="9/11"/>
    <x v="1"/>
    <n v="0.27638888888888891"/>
    <s v="37"/>
    <n v="3"/>
    <s v="9"/>
    <x v="2"/>
    <n v="42258"/>
    <n v="0.27638888888888891"/>
    <s v="0"/>
    <s v="     "/>
    <m/>
    <m/>
    <s v="N"/>
    <x v="0"/>
    <s v="1303833"/>
    <s v="15-0060646"/>
    <m/>
    <m/>
    <n v="110637972"/>
    <m/>
    <s v="     "/>
    <x v="1"/>
    <s v="PG&amp;E"/>
    <m/>
    <s v="Other"/>
    <s v="Fence"/>
    <s v="D"/>
    <m/>
    <s v="Structure-only"/>
    <s v="Square Feet: ; Acreage: "/>
    <s v="Equipment - PG&amp;E"/>
    <s v="34.m. Connection device damage or failure"/>
    <s v="Equipment - PG&amp;E"/>
    <s v="All types of equipment / facility failure"/>
    <s v="Splice/Clamp/Connector"/>
    <s v="Splice/Clamp/Connector"/>
    <m/>
    <m/>
    <s v="Line to Ground"/>
    <s v="0"/>
    <s v="Overhead"/>
    <x v="3"/>
    <s v="Conductor"/>
    <m/>
    <m/>
    <s v="     "/>
    <s v="Non-HFTD"/>
    <x v="0"/>
    <m/>
    <m/>
    <n v="37.523200000000003"/>
    <n v="-122.265"/>
    <s v="San Mateo"/>
    <s v="BELMONT-1103"/>
    <s v="24031102"/>
    <n v="12000"/>
    <s v="BELMONT 111039182"/>
    <x v="1"/>
    <s v="sc"/>
    <s v="Urban"/>
    <m/>
    <m/>
    <s v="No"/>
    <m/>
    <m/>
    <m/>
    <m/>
    <m/>
    <m/>
    <m/>
    <s v="N"/>
    <s v="N"/>
    <m/>
    <m/>
    <s v="     "/>
    <m/>
    <m/>
    <m/>
    <m/>
    <m/>
    <m/>
    <m/>
    <m/>
    <m/>
    <m/>
    <m/>
    <m/>
    <m/>
    <m/>
    <m/>
    <m/>
    <m/>
    <m/>
    <m/>
  </r>
  <r>
    <s v="SAP201517250"/>
    <s v="     "/>
    <n v="42258"/>
    <s v="9/11"/>
    <x v="1"/>
    <m/>
    <s v="37"/>
    <n v="3"/>
    <s v="9"/>
    <x v="2"/>
    <n v="42256"/>
    <m/>
    <s v="pole fire; failed circuit breaker 1103/2; burned capactior; swith 1957 open"/>
    <s v="     "/>
    <s v="SAP"/>
    <n v="44580"/>
    <s v="Y"/>
    <x v="0"/>
    <s v="1302305"/>
    <s v="15-0060094"/>
    <m/>
    <s v="T003482127"/>
    <n v="110625441"/>
    <m/>
    <s v="     "/>
    <x v="0"/>
    <s v="PG&amp;E"/>
    <m/>
    <m/>
    <m/>
    <s v="D"/>
    <m/>
    <s v="Structure-PG&amp;E only"/>
    <m/>
    <s v="Equipment - PG&amp;E"/>
    <s v="34.o. Other"/>
    <s v="Equipment - PG&amp;E"/>
    <s v="Circuit Breaker"/>
    <s v="Circuit Breaker"/>
    <s v="Capacitor Bank"/>
    <m/>
    <m/>
    <s v="Force Out"/>
    <s v="No"/>
    <s v="Overhead"/>
    <x v="0"/>
    <s v="Capacitor Bank"/>
    <m/>
    <s v="100833583"/>
    <s v="     "/>
    <s v="Non-HFTD"/>
    <x v="0"/>
    <m/>
    <m/>
    <n v="36.719499999999996"/>
    <n v="-119.773"/>
    <s v="Fresno"/>
    <s v="CALIFORNIA-AVE-1103"/>
    <m/>
    <m/>
    <s v="CALIFORNIA AVE 1111CB"/>
    <x v="0"/>
    <m/>
    <m/>
    <m/>
    <m/>
    <s v="No"/>
    <m/>
    <m/>
    <m/>
    <m/>
    <m/>
    <m/>
    <m/>
    <s v="N"/>
    <s v="N"/>
    <m/>
    <m/>
    <s v="     "/>
    <m/>
    <m/>
    <m/>
    <m/>
    <m/>
    <m/>
    <m/>
    <m/>
    <m/>
    <m/>
    <m/>
    <m/>
    <m/>
    <m/>
    <m/>
    <m/>
    <m/>
    <m/>
    <m/>
  </r>
  <r>
    <s v="MIA20158257"/>
    <s v="     "/>
    <n v="42258"/>
    <s v="9/11"/>
    <x v="1"/>
    <n v="9.4618055555555552E-2"/>
    <s v="37"/>
    <n v="3"/>
    <s v="9"/>
    <x v="2"/>
    <n v="42258"/>
    <n v="9.4444444444444442E-2"/>
    <s v="JZCY - Please populate columns AB-AM. CCFD reported OH transformer on fire. Cap Bank on fire. Took off line. "/>
    <s v="     "/>
    <s v="FAS"/>
    <n v="44259"/>
    <s v="Y"/>
    <x v="0"/>
    <s v="1303805"/>
    <s v="N/A"/>
    <m/>
    <s v="T003483815"/>
    <m/>
    <m/>
    <s v="     "/>
    <x v="0"/>
    <s v="PG&amp;E"/>
    <m/>
    <m/>
    <m/>
    <s v="D"/>
    <m/>
    <s v="Structure-PG&amp;E only"/>
    <m/>
    <s v="Equipment - PG&amp;E"/>
    <s v="34.a. Capacitor bank damage or failure"/>
    <s v="Equipment - PG&amp;E"/>
    <s v="All types of equipment / facility failure"/>
    <s v="Capacitor bank failure"/>
    <s v="Capacitor Bank"/>
    <m/>
    <m/>
    <m/>
    <s v="Yes"/>
    <s v="Overhead"/>
    <x v="0"/>
    <m/>
    <m/>
    <s v="100481415"/>
    <s v="     "/>
    <s v="Non-HFTD"/>
    <x v="0"/>
    <m/>
    <m/>
    <n v="37.931800000000003"/>
    <n v="-122.01900000000001"/>
    <s v="Contra Costa"/>
    <s v="CLAYTON-2216"/>
    <s v="12022216"/>
    <n v="22000"/>
    <m/>
    <x v="0"/>
    <m/>
    <s v="Urban"/>
    <m/>
    <m/>
    <s v="No"/>
    <m/>
    <m/>
    <m/>
    <m/>
    <m/>
    <m/>
    <m/>
    <s v="N"/>
    <s v="N"/>
    <m/>
    <m/>
    <s v="     "/>
    <m/>
    <m/>
    <m/>
    <m/>
    <m/>
    <m/>
    <m/>
    <m/>
    <m/>
    <m/>
    <m/>
    <m/>
    <m/>
    <m/>
    <m/>
    <m/>
    <m/>
    <m/>
    <m/>
  </r>
  <r>
    <s v="20160283"/>
    <s v="     "/>
    <n v="42624"/>
    <s v="9/11"/>
    <x v="1"/>
    <n v="0.89166666666666672"/>
    <s v="38"/>
    <n v="3"/>
    <s v="9"/>
    <x v="6"/>
    <n v="42624"/>
    <n v="0.89166666666666672"/>
    <m/>
    <s v="     "/>
    <m/>
    <m/>
    <s v="N"/>
    <x v="0"/>
    <s v="1539827"/>
    <s v="16-0063814"/>
    <m/>
    <m/>
    <m/>
    <m/>
    <s v="     "/>
    <x v="1"/>
    <s v="PG&amp;E"/>
    <m/>
    <s v="Vegetation"/>
    <m/>
    <s v="D"/>
    <m/>
    <s v="&lt;0.25"/>
    <s v="Square Feet: ; Acreage: 0.33"/>
    <s v="Equipment - PG&amp;E"/>
    <s v="34.o. Other"/>
    <s v="Equipment - PG&amp;E"/>
    <s v="All types of equipment / facility failure"/>
    <m/>
    <m/>
    <m/>
    <m/>
    <s v="Line to Line"/>
    <m/>
    <s v="Overhead"/>
    <x v="3"/>
    <s v="Unknown"/>
    <m/>
    <s v="100652942"/>
    <s v="     "/>
    <s v="Non-HFTD"/>
    <x v="0"/>
    <m/>
    <m/>
    <n v="36.952599999999997"/>
    <n v="-119.726"/>
    <s v="Fresno"/>
    <s v="WOODWARD-2108"/>
    <s v="255292108"/>
    <n v="21000"/>
    <s v="WOODWARD 2108CB"/>
    <x v="0"/>
    <s v="Unknown"/>
    <s v="Urban"/>
    <m/>
    <m/>
    <s v="No"/>
    <m/>
    <m/>
    <m/>
    <m/>
    <m/>
    <m/>
    <m/>
    <s v="N"/>
    <s v="N"/>
    <m/>
    <m/>
    <s v="     "/>
    <m/>
    <m/>
    <m/>
    <m/>
    <m/>
    <m/>
    <m/>
    <m/>
    <m/>
    <m/>
    <m/>
    <m/>
    <m/>
    <m/>
    <m/>
    <m/>
    <m/>
    <m/>
    <m/>
  </r>
  <r>
    <s v="20170358"/>
    <s v="     "/>
    <n v="42989"/>
    <s v="9/11"/>
    <x v="1"/>
    <n v="0.99305555555555558"/>
    <s v="37"/>
    <n v="3"/>
    <s v="9"/>
    <x v="0"/>
    <n v="42989"/>
    <n v="0.99305555555555558"/>
    <s v="CREW AND FLAGGERS TO REPAIR DOWN WIRE"/>
    <s v="     "/>
    <m/>
    <m/>
    <s v="N"/>
    <x v="0"/>
    <s v="1876749"/>
    <s v="17-0078018"/>
    <m/>
    <m/>
    <n v="113240042"/>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s v="Unknown"/>
    <s v="Overhead"/>
    <x v="3"/>
    <s v="Conductor"/>
    <m/>
    <s v="100964579"/>
    <s v="     "/>
    <s v="Non-HFTD"/>
    <x v="0"/>
    <m/>
    <m/>
    <n v="40.867199999999997"/>
    <n v="-124.08799999999999"/>
    <s v="Humboldt"/>
    <s v="ARCATA-1123"/>
    <s v="192021121"/>
    <n v="12000"/>
    <s v="ARCATA 1106CB"/>
    <x v="0"/>
    <s v="BOB"/>
    <s v="Urban"/>
    <m/>
    <m/>
    <s v="No"/>
    <m/>
    <m/>
    <m/>
    <m/>
    <m/>
    <m/>
    <m/>
    <s v="N"/>
    <s v="N"/>
    <m/>
    <m/>
    <s v="     "/>
    <m/>
    <m/>
    <m/>
    <m/>
    <m/>
    <m/>
    <m/>
    <m/>
    <m/>
    <m/>
    <m/>
    <m/>
    <m/>
    <m/>
    <m/>
    <m/>
    <m/>
    <m/>
    <m/>
  </r>
  <r>
    <s v="MIA20173507"/>
    <s v="     "/>
    <n v="42989"/>
    <s v="9/11"/>
    <x v="1"/>
    <n v="7.9178240740740743E-2"/>
    <s v="37"/>
    <n v="3"/>
    <s v="9"/>
    <x v="0"/>
    <n v="42989"/>
    <n v="7.9861111111111105E-2"/>
    <s v="arcing pole fire; escalation"/>
    <s v="     "/>
    <s v="FAS"/>
    <n v="44257"/>
    <s v="Y"/>
    <x v="0"/>
    <m/>
    <s v="N/A"/>
    <m/>
    <s v="T004133051"/>
    <n v="113236382"/>
    <m/>
    <s v="     "/>
    <x v="0"/>
    <s v="PG&amp;E"/>
    <m/>
    <m/>
    <m/>
    <s v="D"/>
    <m/>
    <s v="Structure-PG&amp;E only"/>
    <m/>
    <s v="Equipment - PG&amp;E"/>
    <s v="34.g. Insulator and brushing damage or failure"/>
    <s v="Equipment - PG&amp;E"/>
    <s v="All types of equipment / facility failure"/>
    <s v="Insulator failure"/>
    <s v="Crossarm"/>
    <m/>
    <m/>
    <m/>
    <s v="No"/>
    <s v="Overhead"/>
    <x v="0"/>
    <m/>
    <m/>
    <s v="101879798"/>
    <s v="     "/>
    <s v="Non-HFTD"/>
    <x v="0"/>
    <m/>
    <m/>
    <n v="35.273499999999999"/>
    <n v="-120.648"/>
    <s v="San Luis Obispo"/>
    <s v="SAN-LUIS-OBISPO-1105"/>
    <s v="182631105"/>
    <n v="11000"/>
    <m/>
    <x v="0"/>
    <m/>
    <s v="Urban"/>
    <m/>
    <m/>
    <s v="No"/>
    <m/>
    <m/>
    <m/>
    <m/>
    <m/>
    <m/>
    <m/>
    <s v="N"/>
    <s v="N"/>
    <m/>
    <m/>
    <s v="     "/>
    <m/>
    <m/>
    <m/>
    <m/>
    <m/>
    <m/>
    <m/>
    <m/>
    <m/>
    <m/>
    <m/>
    <m/>
    <m/>
    <m/>
    <m/>
    <m/>
    <m/>
    <m/>
    <m/>
  </r>
  <r>
    <s v="MIA201710448"/>
    <s v="     "/>
    <n v="42989"/>
    <s v="9/11"/>
    <x v="1"/>
    <n v="0.11822916666666666"/>
    <s v="37"/>
    <n v="3"/>
    <s v="9"/>
    <x v="0"/>
    <n v="42989"/>
    <n v="0.11805555555555555"/>
    <s v="Tree in line"/>
    <s v="     "/>
    <s v="FAS"/>
    <n v="44249"/>
    <s v="Y"/>
    <x v="0"/>
    <s v="1874664"/>
    <s v="N/A"/>
    <m/>
    <s v="T004133062"/>
    <m/>
    <m/>
    <s v="     "/>
    <x v="0"/>
    <s v="PG&amp;E"/>
    <m/>
    <m/>
    <m/>
    <s v="D"/>
    <m/>
    <s v="&lt;3 meters of linear travel"/>
    <m/>
    <s v="Vegetation"/>
    <s v="33.a. Veg. contact"/>
    <s v="Vegetation"/>
    <s v="Contact from object"/>
    <s v="Contact - Vegetation"/>
    <m/>
    <s v="Contact - Vegetation"/>
    <s v="Pole"/>
    <m/>
    <s v="Yes"/>
    <s v="Overhead"/>
    <x v="0"/>
    <m/>
    <m/>
    <s v="101931215"/>
    <s v="     "/>
    <s v="Non-HFTD"/>
    <x v="0"/>
    <m/>
    <m/>
    <n v="35.537100000000002"/>
    <n v="-120.724"/>
    <s v="San Luis Obispo"/>
    <s v="TEMPLETON-2111"/>
    <s v="183052111"/>
    <n v="21000"/>
    <m/>
    <x v="0"/>
    <m/>
    <s v="Rural"/>
    <m/>
    <m/>
    <s v="No"/>
    <m/>
    <m/>
    <m/>
    <m/>
    <m/>
    <m/>
    <m/>
    <s v="N"/>
    <s v="N"/>
    <m/>
    <m/>
    <s v="     "/>
    <m/>
    <m/>
    <m/>
    <m/>
    <m/>
    <m/>
    <m/>
    <m/>
    <m/>
    <m/>
    <m/>
    <m/>
    <m/>
    <m/>
    <m/>
    <m/>
    <m/>
    <m/>
    <m/>
  </r>
  <r>
    <s v="MIA20175828"/>
    <s v="     "/>
    <n v="42989"/>
    <s v="9/11"/>
    <x v="1"/>
    <n v="0.17855324074074075"/>
    <s v="37"/>
    <n v="3"/>
    <s v="9"/>
    <x v="0"/>
    <n v="42989"/>
    <n v="0.17847222222222223"/>
    <s v="Secondary pole caught fire; PGE attributable, cause unknown"/>
    <s v="     "/>
    <s v="FAS"/>
    <n v="44251"/>
    <s v="Y"/>
    <x v="0"/>
    <m/>
    <s v="N/A"/>
    <m/>
    <s v="T004133097"/>
    <m/>
    <m/>
    <s v="     "/>
    <x v="0"/>
    <s v="PG&amp;E"/>
    <m/>
    <m/>
    <m/>
    <s v="D"/>
    <m/>
    <s v="Structure-PG&amp;E only"/>
    <m/>
    <s v="Unknown"/>
    <s v="40.a. Unknown"/>
    <s v="Unknown"/>
    <s v="Other"/>
    <s v="Unknown"/>
    <m/>
    <m/>
    <m/>
    <m/>
    <s v="Yes"/>
    <s v="Overhead"/>
    <x v="0"/>
    <m/>
    <m/>
    <s v="100149925"/>
    <s v="     "/>
    <s v="Non-HFTD"/>
    <x v="0"/>
    <m/>
    <m/>
    <n v="35.358899999999998"/>
    <n v="-119.00700000000001"/>
    <s v="Kern"/>
    <s v="BAKERSFIELD-2109"/>
    <m/>
    <n v="21000"/>
    <m/>
    <x v="0"/>
    <m/>
    <s v="Urban"/>
    <m/>
    <m/>
    <s v="No"/>
    <m/>
    <m/>
    <m/>
    <m/>
    <m/>
    <m/>
    <m/>
    <s v="N"/>
    <s v="N"/>
    <m/>
    <m/>
    <s v="     "/>
    <m/>
    <m/>
    <m/>
    <m/>
    <m/>
    <m/>
    <m/>
    <m/>
    <m/>
    <m/>
    <m/>
    <m/>
    <m/>
    <m/>
    <m/>
    <m/>
    <m/>
    <m/>
    <m/>
  </r>
  <r>
    <s v="MIA201811028"/>
    <s v="     "/>
    <n v="43354"/>
    <s v="9/11"/>
    <x v="1"/>
    <n v="0.79464120370370372"/>
    <s v="37"/>
    <n v="3"/>
    <s v="9"/>
    <x v="1"/>
    <n v="43354"/>
    <n v="0.7944444444444444"/>
    <s v="&quot;Arcing wire lead to small fire&quot;"/>
    <s v="     "/>
    <s v="FAS"/>
    <n v="44245"/>
    <s v="Y"/>
    <x v="0"/>
    <m/>
    <s v="N/A"/>
    <m/>
    <s v="T004410536"/>
    <m/>
    <m/>
    <s v="     "/>
    <x v="0"/>
    <s v="PG&amp;E"/>
    <m/>
    <m/>
    <m/>
    <s v="D"/>
    <m/>
    <s v="Unknown"/>
    <m/>
    <s v="Equipment - PG&amp;E"/>
    <s v="34.b. Conductor damage or failure"/>
    <s v="Equipment - PG&amp;E"/>
    <s v="All types of equipment / facility failure"/>
    <s v="Conductor failure-all"/>
    <s v="Conductor - Primary"/>
    <m/>
    <m/>
    <m/>
    <s v="No"/>
    <s v="Overhead"/>
    <x v="0"/>
    <m/>
    <m/>
    <s v="100165112"/>
    <s v="     "/>
    <s v="Non-HFTD"/>
    <x v="0"/>
    <m/>
    <m/>
    <n v="34.863500000000002"/>
    <n v="-119.489"/>
    <s v="Santa Barbara"/>
    <s v="CUYAMA-2101"/>
    <s v="253142101"/>
    <n v="21000"/>
    <m/>
    <x v="0"/>
    <s v="Santa Barbara FD"/>
    <s v="Highly Rural"/>
    <m/>
    <m/>
    <s v="No"/>
    <m/>
    <m/>
    <m/>
    <m/>
    <m/>
    <m/>
    <m/>
    <s v="N"/>
    <s v="N"/>
    <m/>
    <m/>
    <s v="     "/>
    <m/>
    <m/>
    <m/>
    <m/>
    <m/>
    <m/>
    <m/>
    <m/>
    <m/>
    <m/>
    <m/>
    <m/>
    <m/>
    <m/>
    <m/>
    <m/>
    <m/>
    <m/>
    <m/>
  </r>
  <r>
    <s v="20180770"/>
    <s v="     "/>
    <n v="43354"/>
    <s v="9/11"/>
    <x v="1"/>
    <n v="0.90555555555555556"/>
    <s v="37"/>
    <n v="3"/>
    <s v="9"/>
    <x v="1"/>
    <n v="43354"/>
    <n v="0.90555555555555556"/>
    <s v="ILIS - cause = equipment failure / &quot;Bad order TX and bad cut outs.&quot; (TX feeds cus ag pump).  See &quot;primary remarks&quot; column for description of events logged by T-men"/>
    <s v="     "/>
    <s v="FAS"/>
    <m/>
    <s v="N"/>
    <x v="0"/>
    <s v="172748"/>
    <s v="18-0078787"/>
    <m/>
    <m/>
    <m/>
    <m/>
    <s v="     "/>
    <x v="1"/>
    <s v="PG&amp;E"/>
    <m/>
    <m/>
    <m/>
    <s v="D"/>
    <m/>
    <s v="&lt;0.25"/>
    <m/>
    <s v="Equipment - PG&amp;E"/>
    <s v="34.n. Transformer damage or failure"/>
    <s v="Equipment - PG&amp;E"/>
    <s v="All types of equipment / facility failure"/>
    <s v="Transformer"/>
    <s v="Transformer"/>
    <m/>
    <m/>
    <s v="Line to Ground"/>
    <m/>
    <s v="Overhead"/>
    <x v="3"/>
    <s v="Transformer"/>
    <m/>
    <s v="MTR#1009390073"/>
    <s v="     "/>
    <s v="Non-HFTD"/>
    <x v="0"/>
    <m/>
    <m/>
    <n v="34.8553"/>
    <n v="-119.48699999999999"/>
    <s v="Santa Barbara"/>
    <s v="CUYAMA-2101"/>
    <s v="253142101"/>
    <n v="21000"/>
    <s v="CUYAMA 21013542"/>
    <x v="0"/>
    <m/>
    <s v="Agriculture"/>
    <m/>
    <m/>
    <s v="No"/>
    <m/>
    <m/>
    <m/>
    <m/>
    <m/>
    <m/>
    <m/>
    <s v="N"/>
    <s v="N"/>
    <m/>
    <m/>
    <s v="     "/>
    <m/>
    <m/>
    <m/>
    <m/>
    <m/>
    <m/>
    <m/>
    <m/>
    <m/>
    <m/>
    <m/>
    <m/>
    <m/>
    <m/>
    <m/>
    <m/>
    <m/>
    <m/>
    <m/>
  </r>
  <r>
    <s v="20180767"/>
    <s v="     "/>
    <n v="43354"/>
    <s v="9/11"/>
    <x v="1"/>
    <n v="0.22430555555555556"/>
    <s v="37"/>
    <n v="3"/>
    <s v="9"/>
    <x v="1"/>
    <n v="43354"/>
    <n v="0.22430555555555556"/>
    <s v="Animal contact caused arcing, resulted in PG&amp;E equipment damage.  ILIS - cause = Animal, Squirrel.  FAS note - &quot;SQUIRREL CAUSED ARC BLOWN ARRESTOR ON TRANSFORMER&quot;"/>
    <s v="     "/>
    <s v="FAS"/>
    <m/>
    <s v="N"/>
    <x v="0"/>
    <s v="172023"/>
    <s v="18-0078387"/>
    <m/>
    <m/>
    <m/>
    <m/>
    <s v="     "/>
    <x v="1"/>
    <s v="PG&amp;E"/>
    <m/>
    <m/>
    <m/>
    <s v="D"/>
    <m/>
    <s v="0.26-9.99"/>
    <m/>
    <s v="Contact - Animal - Other"/>
    <s v="33.b. Animal contact"/>
    <s v="Contact - Animal"/>
    <s v="Contact from object"/>
    <s v="Contact - Animal"/>
    <m/>
    <s v="Contact - Animal"/>
    <s v="Transformer"/>
    <s v="Line to Ground"/>
    <m/>
    <s v="Overhead"/>
    <x v="3"/>
    <m/>
    <m/>
    <s v="MTR#1006618894"/>
    <s v="     "/>
    <s v="Non-HFTD"/>
    <x v="0"/>
    <n v="424"/>
    <m/>
    <n v="37.375700000000002"/>
    <n v="-119.629"/>
    <s v="Madera"/>
    <s v="OAKHURST-1103"/>
    <s v="254421103"/>
    <n v="11000"/>
    <s v="OAKHURST 11035480"/>
    <x v="1"/>
    <m/>
    <s v="Herbaceous"/>
    <m/>
    <m/>
    <s v="Yes"/>
    <m/>
    <m/>
    <m/>
    <m/>
    <m/>
    <m/>
    <m/>
    <s v="N"/>
    <s v="N"/>
    <m/>
    <m/>
    <s v="     "/>
    <m/>
    <m/>
    <m/>
    <m/>
    <m/>
    <m/>
    <m/>
    <m/>
    <m/>
    <m/>
    <m/>
    <m/>
    <m/>
    <m/>
    <m/>
    <m/>
    <m/>
    <m/>
    <m/>
  </r>
  <r>
    <s v="20180768"/>
    <s v="     "/>
    <n v="43354"/>
    <s v="9/11"/>
    <x v="1"/>
    <n v="0.47152777777777777"/>
    <s v="37"/>
    <n v="3"/>
    <s v="9"/>
    <x v="1"/>
    <n v="43354"/>
    <n v="0.47152777777777777"/>
    <s v="Field crew found wire-down, which resulted in grass fire.  ILIS - &quot;ENGLE REPORTS 1 OF 3 BLOWN #1 OPENED REMANING TAGGED MOL HAS REPPORT FROM TRANMISSION CREW WIRE DOWN 1240 TAG AT EOL STARTED SMALL GRASS FIRE&quot;"/>
    <s v="     "/>
    <s v="FAS"/>
    <m/>
    <s v="N"/>
    <x v="0"/>
    <s v="172353"/>
    <s v="18-0078555"/>
    <m/>
    <m/>
    <m/>
    <m/>
    <s v="     "/>
    <x v="1"/>
    <s v="PG&amp;E"/>
    <m/>
    <m/>
    <m/>
    <s v="D"/>
    <m/>
    <s v="0.26-9.99"/>
    <m/>
    <s v="Equipment - PG&amp;E"/>
    <s v="34.b. Conductor damage or failure"/>
    <s v="Equipment - PG&amp;E"/>
    <s v="All types of equipment / facility failure"/>
    <s v="Conductor"/>
    <s v="Conductor"/>
    <m/>
    <m/>
    <s v="Line to Ground"/>
    <m/>
    <s v="Overhead"/>
    <x v="3"/>
    <s v="Conductor - Primary"/>
    <m/>
    <s v="5283"/>
    <s v="     "/>
    <s v="Non-HFTD"/>
    <x v="0"/>
    <m/>
    <m/>
    <n v="35.421300000000002"/>
    <n v="-120.863"/>
    <s v="San Luis Obispo"/>
    <s v="CAYUCOS-1102"/>
    <s v="182551102"/>
    <n v="11000"/>
    <s v="CAYUCOS 1102317156"/>
    <x v="1"/>
    <m/>
    <s v="Herbaceous"/>
    <m/>
    <m/>
    <s v="No"/>
    <m/>
    <m/>
    <m/>
    <m/>
    <m/>
    <m/>
    <m/>
    <s v="N"/>
    <s v="N"/>
    <m/>
    <m/>
    <s v="     "/>
    <m/>
    <m/>
    <m/>
    <m/>
    <m/>
    <m/>
    <m/>
    <m/>
    <m/>
    <m/>
    <m/>
    <m/>
    <m/>
    <m/>
    <m/>
    <m/>
    <m/>
    <m/>
    <m/>
  </r>
  <r>
    <s v="20191024"/>
    <s v="     "/>
    <n v="43719"/>
    <s v="9/11"/>
    <x v="1"/>
    <m/>
    <s v="37"/>
    <n v="3"/>
    <s v="9"/>
    <x v="3"/>
    <n v="43719"/>
    <m/>
    <s v="Bird dropped wire on TX"/>
    <s v="     "/>
    <s v="FAS"/>
    <m/>
    <s v="N"/>
    <x v="0"/>
    <s v="572598"/>
    <m/>
    <m/>
    <s v="T004749974"/>
    <n v="0"/>
    <m/>
    <s v="     "/>
    <x v="1"/>
    <s v="PG&amp;E"/>
    <m/>
    <m/>
    <m/>
    <s v="D"/>
    <m/>
    <s v="100-299"/>
    <s v="104 acr"/>
    <s v="Contact - Animal - Other"/>
    <s v="33.b. Animal contact"/>
    <s v="Contact - Animal"/>
    <s v="Contact from object"/>
    <s v="Contact - Animal"/>
    <m/>
    <s v="Contact - Animal"/>
    <s v="Transformer"/>
    <m/>
    <m/>
    <s v="Overhead"/>
    <x v="3"/>
    <s v="Transformer"/>
    <s v="only flash marks "/>
    <s v="416842619006"/>
    <s v="     "/>
    <s v="Non-HFTD"/>
    <x v="0"/>
    <m/>
    <m/>
    <n v="35.849299999999999"/>
    <n v="-120.065"/>
    <s v="KINGS"/>
    <s v="DEVILS-DEN-1101"/>
    <m/>
    <m/>
    <m/>
    <x v="0"/>
    <m/>
    <s v="Herbaceous"/>
    <m/>
    <m/>
    <s v="Yes"/>
    <s v="100"/>
    <m/>
    <m/>
    <m/>
    <m/>
    <m/>
    <m/>
    <s v="N"/>
    <s v="N"/>
    <m/>
    <m/>
    <s v="     "/>
    <m/>
    <m/>
    <m/>
    <m/>
    <m/>
    <m/>
    <m/>
    <m/>
    <m/>
    <m/>
    <m/>
    <m/>
    <m/>
    <m/>
    <m/>
    <m/>
    <m/>
    <m/>
    <m/>
  </r>
  <r>
    <s v="20191020"/>
    <s v="     "/>
    <n v="43719"/>
    <s v="9/11"/>
    <x v="1"/>
    <m/>
    <s v="37"/>
    <n v="3"/>
    <s v="9"/>
    <x v="3"/>
    <n v="43719"/>
    <m/>
    <s v="Equipment failure, fire &lt; 1 meter"/>
    <s v="     "/>
    <s v="FAS"/>
    <m/>
    <s v="N"/>
    <x v="0"/>
    <s v="570797"/>
    <s v="19-0097748"/>
    <m/>
    <s v="T004749535"/>
    <n v="0"/>
    <m/>
    <s v="     "/>
    <x v="0"/>
    <s v="PG&amp;E"/>
    <m/>
    <m/>
    <m/>
    <s v="D"/>
    <m/>
    <s v="&lt;3 meters of linear travel"/>
    <m/>
    <s v="Contact - 3rd Party"/>
    <s v="33.e. Other contact from object"/>
    <s v="Contact - 3rd Party"/>
    <m/>
    <m/>
    <m/>
    <m/>
    <m/>
    <s v="Force Out"/>
    <m/>
    <s v="Overhead"/>
    <x v="0"/>
    <m/>
    <m/>
    <s v="153751103-2100894032{15729}"/>
    <s v="     "/>
    <s v="Non-HFTD"/>
    <x v="0"/>
    <m/>
    <m/>
    <n v="39.193600000000004"/>
    <n v="-121.623"/>
    <s v="SUTTER"/>
    <s v="PEASE-1103"/>
    <m/>
    <m/>
    <s v="PEASE 11031306"/>
    <x v="0"/>
    <s v="Sutter county fire"/>
    <m/>
    <m/>
    <m/>
    <s v="No"/>
    <m/>
    <m/>
    <m/>
    <m/>
    <m/>
    <m/>
    <m/>
    <s v="N"/>
    <s v="N"/>
    <m/>
    <m/>
    <s v="     "/>
    <m/>
    <m/>
    <m/>
    <m/>
    <m/>
    <m/>
    <m/>
    <m/>
    <m/>
    <m/>
    <m/>
    <m/>
    <m/>
    <m/>
    <m/>
    <m/>
    <m/>
    <m/>
    <m/>
  </r>
  <r>
    <s v="20191023"/>
    <s v="     "/>
    <n v="43719"/>
    <s v="9/11"/>
    <x v="1"/>
    <m/>
    <s v="37"/>
    <n v="3"/>
    <s v="9"/>
    <x v="3"/>
    <n v="43719"/>
    <n v="0.71527777777777779"/>
    <s v="fuse blown and small grass fire"/>
    <s v="     "/>
    <s v="FAS"/>
    <m/>
    <s v="N"/>
    <x v="0"/>
    <s v="572590"/>
    <s v="19-0097980"/>
    <m/>
    <s v="T004749919"/>
    <n v="0"/>
    <m/>
    <s v="     "/>
    <x v="1"/>
    <s v="PG&amp;E"/>
    <m/>
    <m/>
    <m/>
    <s v="D"/>
    <m/>
    <s v="&lt;3 meters of linear travel"/>
    <m/>
    <s v="Unknown"/>
    <s v="40.a. Unknown"/>
    <s v="Unknown"/>
    <s v="Other"/>
    <s v="Other"/>
    <m/>
    <m/>
    <m/>
    <s v="Line to Line"/>
    <m/>
    <s v="Overhead"/>
    <x v="0"/>
    <s v=" "/>
    <s v="no reported damage"/>
    <s v="7072"/>
    <s v="     "/>
    <s v="Non-HFTD"/>
    <x v="0"/>
    <m/>
    <m/>
    <n v="35.717700000000001"/>
    <n v="-119.384"/>
    <s v="KERN"/>
    <s v="SMYRNA-1103"/>
    <m/>
    <m/>
    <s v="SMYRNA 11061200"/>
    <x v="0"/>
    <s v="Kern County FD"/>
    <s v="Agriculture"/>
    <m/>
    <m/>
    <s v="No"/>
    <m/>
    <m/>
    <m/>
    <m/>
    <m/>
    <m/>
    <m/>
    <s v="N"/>
    <s v="N"/>
    <m/>
    <m/>
    <s v="     "/>
    <m/>
    <m/>
    <m/>
    <m/>
    <m/>
    <m/>
    <m/>
    <m/>
    <m/>
    <m/>
    <m/>
    <m/>
    <m/>
    <m/>
    <m/>
    <m/>
    <m/>
    <m/>
    <m/>
  </r>
  <r>
    <s v="20191021"/>
    <s v="     "/>
    <n v="43719"/>
    <s v="9/11"/>
    <x v="1"/>
    <m/>
    <s v="37"/>
    <n v="3"/>
    <s v="9"/>
    <x v="3"/>
    <m/>
    <m/>
    <s v="LR failed/blown"/>
    <s v="     "/>
    <s v="FAS"/>
    <m/>
    <s v="N"/>
    <x v="0"/>
    <m/>
    <m/>
    <m/>
    <s v="T004749719"/>
    <n v="0"/>
    <m/>
    <s v="     "/>
    <x v="1"/>
    <s v="PG&amp;E"/>
    <m/>
    <m/>
    <m/>
    <s v="D"/>
    <m/>
    <s v="&lt;0.25"/>
    <m/>
    <s v="Equipment - PG&amp;E"/>
    <s v="34.j. Recloser damage or failure"/>
    <s v="Equipment - PG&amp;E"/>
    <s v="All types of equipment / facility failure"/>
    <s v="Recloser failure"/>
    <s v="Recloser"/>
    <m/>
    <m/>
    <m/>
    <m/>
    <s v="Overhead"/>
    <x v="3"/>
    <s v="Recloser"/>
    <m/>
    <s v="Lr76108"/>
    <s v="     "/>
    <s v="Non-HFTD"/>
    <x v="0"/>
    <m/>
    <m/>
    <n v="37.609299999999998"/>
    <n v="-122.39700000000001"/>
    <s v="SAN MATEO"/>
    <s v="MILLBRAE-1108"/>
    <m/>
    <m/>
    <m/>
    <x v="0"/>
    <s v="North County FD"/>
    <s v="Urban"/>
    <m/>
    <m/>
    <s v="No"/>
    <m/>
    <m/>
    <m/>
    <m/>
    <m/>
    <m/>
    <m/>
    <s v="N"/>
    <s v="N"/>
    <m/>
    <m/>
    <s v="     "/>
    <m/>
    <m/>
    <m/>
    <m/>
    <m/>
    <m/>
    <m/>
    <m/>
    <m/>
    <m/>
    <m/>
    <m/>
    <m/>
    <m/>
    <m/>
    <m/>
    <m/>
    <m/>
    <m/>
  </r>
  <r>
    <s v="20201239"/>
    <s v="     "/>
    <n v="44085"/>
    <s v="9/11"/>
    <x v="1"/>
    <n v="0.44027777777777777"/>
    <s v="37"/>
    <n v="3"/>
    <s v="9"/>
    <x v="4"/>
    <n v="44085"/>
    <m/>
    <s v="Duplicate. Reference Index #1238."/>
    <s v="     "/>
    <s v="FAS"/>
    <m/>
    <s v="N"/>
    <x v="1"/>
    <s v="1064506"/>
    <s v="20-0096414"/>
    <m/>
    <s v="T005069938"/>
    <m/>
    <m/>
    <s v="     "/>
    <x v="0"/>
    <s v="PG&amp;E"/>
    <m/>
    <s v="Other"/>
    <m/>
    <s v="D"/>
    <m/>
    <s v="&lt;3 meters of linear travel"/>
    <m/>
    <s v="Duplicate"/>
    <s v="39.a. All Other"/>
    <s v="Duplicate"/>
    <m/>
    <m/>
    <m/>
    <m/>
    <m/>
    <s v="Line to Ground"/>
    <m/>
    <s v="Overhead"/>
    <x v="3"/>
    <s v="Fuse"/>
    <m/>
    <m/>
    <s v="     "/>
    <s v="Non-HFTD"/>
    <x v="0"/>
    <n v="300"/>
    <m/>
    <n v="38.956499999999998"/>
    <n v="-121.10599999999999"/>
    <s v="Placer"/>
    <s v="BELL-1108"/>
    <m/>
    <n v="12000"/>
    <m/>
    <x v="0"/>
    <s v="Auburn FD"/>
    <m/>
    <m/>
    <m/>
    <s v="No"/>
    <m/>
    <m/>
    <m/>
    <m/>
    <m/>
    <m/>
    <m/>
    <s v="N"/>
    <s v="N"/>
    <m/>
    <m/>
    <s v="     "/>
    <m/>
    <m/>
    <m/>
    <m/>
    <m/>
    <m/>
    <m/>
    <m/>
    <m/>
    <m/>
    <m/>
    <m/>
    <m/>
    <m/>
    <m/>
    <m/>
    <m/>
    <m/>
    <m/>
  </r>
  <r>
    <s v="20201235"/>
    <s v="     "/>
    <n v="44085"/>
    <s v="9/11"/>
    <x v="1"/>
    <n v="0.38194444444444442"/>
    <s v="37"/>
    <n v="3"/>
    <s v="9"/>
    <x v="4"/>
    <n v="44085"/>
    <n v="0.37916666666666665"/>
    <s v="On September 11, 2020 at 0910 hours, a PG&amp;E Troubleman was dispatched to the Newark 2103 21kV Distribution Circuit on Filbert Street, Newark in response to customer reports of arcing on the pole. Initial analysis indicates animal contact caused the ignition. A squirrel got across the recloser resulting in an ignition that was contained to the recloser. Fire was suppressed by Fremont Fire Department."/>
    <s v="     "/>
    <s v="FAS"/>
    <m/>
    <s v="N"/>
    <x v="0"/>
    <s v="1064246"/>
    <m/>
    <m/>
    <s v="T005069835"/>
    <n v="119751969"/>
    <m/>
    <s v="     "/>
    <x v="0"/>
    <s v="PG&amp;E"/>
    <m/>
    <s v="Other"/>
    <m/>
    <s v="D"/>
    <s v="D"/>
    <s v="Structure-only"/>
    <s v="JUST RECLOSER UNIT"/>
    <s v="Contact - Animal - Other"/>
    <s v="33.b. Animal contact"/>
    <s v="Contact - Animal"/>
    <s v="Contact from object"/>
    <s v="Contact - Animal"/>
    <m/>
    <s v="Contact - Animal"/>
    <s v="Recloser"/>
    <m/>
    <m/>
    <s v="Overhead"/>
    <x v="3"/>
    <s v="Recloser"/>
    <s v="Recloser"/>
    <s v="MR128"/>
    <s v="     "/>
    <s v="Non-HFTD"/>
    <x v="0"/>
    <m/>
    <m/>
    <n v="37.525799999999997"/>
    <n v="-122.03700000000001"/>
    <s v="Alameda"/>
    <s v="NEWARK-2103"/>
    <m/>
    <n v="21000"/>
    <m/>
    <x v="0"/>
    <s v="Fremont FD"/>
    <m/>
    <m/>
    <m/>
    <s v="No"/>
    <m/>
    <m/>
    <m/>
    <m/>
    <m/>
    <m/>
    <m/>
    <s v="N"/>
    <s v="N"/>
    <m/>
    <m/>
    <s v="     "/>
    <m/>
    <m/>
    <m/>
    <m/>
    <m/>
    <m/>
    <m/>
    <m/>
    <m/>
    <m/>
    <m/>
    <m/>
    <m/>
    <m/>
    <m/>
    <m/>
    <m/>
    <m/>
    <m/>
  </r>
  <r>
    <s v="20201238"/>
    <s v="     "/>
    <n v="44085"/>
    <s v="9/11"/>
    <x v="1"/>
    <n v="0.44027777777777777"/>
    <s v="37"/>
    <n v="3"/>
    <s v="9"/>
    <x v="4"/>
    <n v="44085"/>
    <n v="0.43333333333333335"/>
    <s v="On September 11, 2020 at 1034 hours, a PG&amp;E Troubleman was dispatched to the Bell 1108 12kV Distribution Circuit at Dry Creek Road and Richardson Drive, Auburn in response to an outage. Initial analysis indicates animal contact caused the ignition. A squirrel flashed on the cutouts resulting in a small grass fire approximately 1 - 3 meters in size and an outage impacting 3,676 customers. Fire was suppressed by Auburn Fire Department. PG&amp;E Crew completed repairs to the damaged cutout on September 11, 2020."/>
    <s v="     "/>
    <s v="FAS"/>
    <m/>
    <s v="N"/>
    <x v="0"/>
    <s v="1064506"/>
    <s v="20-0096414"/>
    <m/>
    <s v="T005069938, T005069939"/>
    <n v="119752581"/>
    <m/>
    <s v="     "/>
    <x v="1"/>
    <s v="PG&amp;E"/>
    <m/>
    <s v="Vegetation"/>
    <m/>
    <s v="D"/>
    <s v="D"/>
    <s v="&lt;3 meters of linear travel"/>
    <m/>
    <s v="Contact - Animal - Other"/>
    <s v="33.b. Animal contact"/>
    <s v="Contact - Animal"/>
    <s v="Contact from object"/>
    <s v="Contact - Animal"/>
    <m/>
    <s v="Contact - Animal"/>
    <s v="Fuse"/>
    <s v="Line to Ground"/>
    <m/>
    <s v="Overhead"/>
    <x v="3"/>
    <s v="Fuse"/>
    <s v="Cutout"/>
    <s v="Fuse: 9953"/>
    <s v="     "/>
    <s v="Non-HFTD"/>
    <x v="0"/>
    <n v="300"/>
    <m/>
    <n v="38.956400000000002"/>
    <n v="-121.10599999999999"/>
    <s v="Placer"/>
    <s v="BELL-1108"/>
    <m/>
    <n v="12000"/>
    <m/>
    <x v="0"/>
    <s v="Auburn FD"/>
    <s v="Hardwood Woodland"/>
    <m/>
    <m/>
    <s v="No"/>
    <m/>
    <m/>
    <m/>
    <m/>
    <m/>
    <m/>
    <m/>
    <s v="N"/>
    <s v="N"/>
    <m/>
    <m/>
    <s v="     "/>
    <m/>
    <m/>
    <m/>
    <m/>
    <m/>
    <m/>
    <m/>
    <m/>
    <m/>
    <m/>
    <m/>
    <m/>
    <m/>
    <m/>
    <m/>
    <m/>
    <m/>
    <m/>
    <m/>
  </r>
  <r>
    <s v="20211479"/>
    <s v="     "/>
    <n v="44450"/>
    <s v="9/11"/>
    <x v="1"/>
    <n v="0.50902777777777775"/>
    <s v="37"/>
    <n v="3"/>
    <s v="9"/>
    <x v="5"/>
    <n v="44450"/>
    <m/>
    <s v="[1604 Gaynor Ave, Richmond, CA 94801] 4kV crossarm burnt in half. Cause of the ignition is likely related to tracking. The ensuing fire was limited to PG&amp;E assets. This information is preliminary."/>
    <s v="     "/>
    <s v="Other"/>
    <m/>
    <s v="Y"/>
    <x v="0"/>
    <m/>
    <s v="21-0116420"/>
    <m/>
    <m/>
    <n v="122035000"/>
    <m/>
    <s v="     "/>
    <x v="0"/>
    <s v="PG&amp;E"/>
    <m/>
    <s v="Other"/>
    <s v="Crossarm"/>
    <s v="D"/>
    <s v="D"/>
    <s v="Structure-PG&amp;E only"/>
    <m/>
    <s v="Contamination"/>
    <s v="36.a. Contamination"/>
    <s v="Equipment - PG&amp;E"/>
    <s v="Contamination"/>
    <s v="Tracking"/>
    <m/>
    <m/>
    <m/>
    <s v="Force Out"/>
    <s v="Y"/>
    <s v="Overhead"/>
    <x v="3"/>
    <s v="Crossarm"/>
    <s v="Crossarm, Cutouts"/>
    <s v="101429553"/>
    <s v="     "/>
    <s v="Non-HFTD"/>
    <x v="0"/>
    <m/>
    <m/>
    <n v="37.944499999999998"/>
    <n v="-122.354"/>
    <s v="Contra Costa"/>
    <s v="BARRETT-0401"/>
    <m/>
    <n v="4000"/>
    <m/>
    <x v="0"/>
    <s v="Unknown"/>
    <s v="Urban"/>
    <s v="Fire-resistive fuel bed"/>
    <s v="sidewalk/asphalt"/>
    <s v="No"/>
    <m/>
    <m/>
    <m/>
    <m/>
    <m/>
    <m/>
    <m/>
    <s v="N"/>
    <s v="N"/>
    <m/>
    <m/>
    <s v="     "/>
    <m/>
    <m/>
    <m/>
    <m/>
    <m/>
    <m/>
    <m/>
    <m/>
    <m/>
    <m/>
    <m/>
    <m/>
    <m/>
    <m/>
    <m/>
    <m/>
    <m/>
    <m/>
    <m/>
  </r>
  <r>
    <s v="20211458"/>
    <s v="     "/>
    <n v="44450"/>
    <s v="9/11"/>
    <x v="1"/>
    <n v="0.42499999999999999"/>
    <s v="37"/>
    <n v="3"/>
    <s v="9"/>
    <x v="5"/>
    <n v="44450"/>
    <m/>
    <s v="[916 20th St, Richmond, CA 94801] Burned crossarm at secondary level. Cause of the ignition is likely due to tracking. The ensuing fire was limited to PG&amp;E assets. This information is preliminary."/>
    <s v="     "/>
    <s v="FAS"/>
    <m/>
    <s v="Y"/>
    <x v="0"/>
    <m/>
    <s v="21-0116407"/>
    <m/>
    <s v="T005391902"/>
    <n v="122040000"/>
    <m/>
    <s v="     "/>
    <x v="0"/>
    <s v="PG&amp;E"/>
    <m/>
    <s v="Other"/>
    <s v="Crossarm"/>
    <s v="D"/>
    <s v="D"/>
    <s v="Structure-PG&amp;E only"/>
    <m/>
    <s v="Contamination"/>
    <s v="36.a. Contamination"/>
    <s v="Equipment - PG&amp;E"/>
    <s v="Contamination"/>
    <s v="Tracking"/>
    <m/>
    <m/>
    <m/>
    <s v="Line to Ground"/>
    <s v="Y"/>
    <s v="Overhead"/>
    <x v="1"/>
    <s v="Crossarm"/>
    <s v="Crossarm"/>
    <s v="101442604"/>
    <s v="     "/>
    <s v="Non-HFTD"/>
    <x v="0"/>
    <m/>
    <m/>
    <n v="37.945599999999999"/>
    <n v="-122.35"/>
    <s v="Contra Costa"/>
    <s v="BARRETT-0401"/>
    <m/>
    <n v="4000"/>
    <s v="N/A"/>
    <x v="0"/>
    <s v="Unknown"/>
    <s v="Urban"/>
    <s v="Fire-resistive fuel bed"/>
    <s v="sidewalk"/>
    <s v="No"/>
    <m/>
    <m/>
    <m/>
    <m/>
    <m/>
    <m/>
    <m/>
    <s v="N"/>
    <s v="N"/>
    <m/>
    <m/>
    <s v="     "/>
    <m/>
    <m/>
    <m/>
    <m/>
    <m/>
    <m/>
    <m/>
    <m/>
    <m/>
    <m/>
    <m/>
    <m/>
    <m/>
    <m/>
    <m/>
    <m/>
    <m/>
    <m/>
    <m/>
  </r>
  <r>
    <s v="20211457"/>
    <s v="     "/>
    <n v="44450"/>
    <s v="9/11"/>
    <x v="1"/>
    <n v="0.28541666666666665"/>
    <s v="37"/>
    <n v="3"/>
    <s v="9"/>
    <x v="5"/>
    <m/>
    <m/>
    <s v="[320 32nd St, Richmond, CA 94804] Burnt primary crossarm. Cause of failure is likely related to tracking. The ensuing fire was limited to PG&amp;E assets. This information is preliminary."/>
    <s v="     "/>
    <s v="FAS"/>
    <m/>
    <s v="Y"/>
    <x v="0"/>
    <m/>
    <m/>
    <m/>
    <s v="T005391715, T005391694, T005391676, T005391675"/>
    <n v="122040000"/>
    <m/>
    <s v="     "/>
    <x v="0"/>
    <s v="PG&amp;E"/>
    <m/>
    <s v="Other"/>
    <s v="Crossarm"/>
    <s v="D"/>
    <s v="D"/>
    <s v="Structure-PG&amp;E only"/>
    <m/>
    <s v="Contamination"/>
    <s v="36.a. Contamination"/>
    <s v="Equipment - PG&amp;E"/>
    <s v="Contamination"/>
    <s v="Tracking"/>
    <m/>
    <m/>
    <m/>
    <m/>
    <s v="Y"/>
    <s v="Overhead"/>
    <x v="3"/>
    <s v="Crossarm"/>
    <s v="Crossarm"/>
    <s v="101437519"/>
    <s v="     "/>
    <s v="Non-HFTD"/>
    <x v="0"/>
    <m/>
    <m/>
    <n v="37.935099999999998"/>
    <n v="-122.339"/>
    <s v="Contra Costa"/>
    <s v="RICHMOND-Q-0401"/>
    <m/>
    <n v="4000"/>
    <m/>
    <x v="0"/>
    <s v="Unknown"/>
    <s v="Urban"/>
    <s v="Fire-resistive fuel bed"/>
    <s v="sidewalk"/>
    <s v="No"/>
    <m/>
    <m/>
    <m/>
    <m/>
    <m/>
    <m/>
    <m/>
    <s v="N"/>
    <s v="N"/>
    <m/>
    <m/>
    <s v="     "/>
    <m/>
    <m/>
    <m/>
    <m/>
    <m/>
    <m/>
    <m/>
    <m/>
    <m/>
    <m/>
    <m/>
    <m/>
    <m/>
    <m/>
    <m/>
    <m/>
    <m/>
    <m/>
    <m/>
  </r>
  <r>
    <s v="20211481"/>
    <s v="     "/>
    <n v="44450"/>
    <s v="9/11"/>
    <x v="1"/>
    <n v="0.40486111111111112"/>
    <s v="37"/>
    <n v="3"/>
    <s v="9"/>
    <x v="5"/>
    <n v="44450"/>
    <m/>
    <s v="[4100 Potrero Ave, Richmond, CA 94804] Burnt pole top at crossarm through bolt. The cause of the ignition is likely related to tracking. The ensuing fire was limited to PG&amp;E assets. This information is preliminary."/>
    <s v="     "/>
    <s v="Other"/>
    <m/>
    <s v="Y"/>
    <x v="0"/>
    <m/>
    <s v="21-0116348"/>
    <m/>
    <s v="T005391881, T005392260"/>
    <n v="122039000"/>
    <m/>
    <s v="     "/>
    <x v="0"/>
    <s v="PG&amp;E"/>
    <m/>
    <s v="Other"/>
    <s v="Pole"/>
    <s v="D"/>
    <s v="D"/>
    <s v="Structure-PG&amp;E only"/>
    <m/>
    <s v="Contamination"/>
    <s v="36.a. Contamination"/>
    <s v="Equipment - PG&amp;E"/>
    <s v="Contamination"/>
    <s v="Tracking"/>
    <m/>
    <m/>
    <m/>
    <s v="None"/>
    <s v="Y"/>
    <s v="Overhead"/>
    <x v="3"/>
    <s v="Pole"/>
    <s v="Pole, crossarm"/>
    <m/>
    <s v="     "/>
    <s v="Non-HFTD"/>
    <x v="0"/>
    <m/>
    <m/>
    <n v="37.921300000000002"/>
    <n v="-122.331"/>
    <s v="Contra Costa"/>
    <s v="EL-CERRITO-G-1111"/>
    <m/>
    <n v="12000"/>
    <m/>
    <x v="0"/>
    <s v="Unknown"/>
    <s v="Urban"/>
    <s v="Fire-resistive fuel bed"/>
    <s v="sidewalk/asphalt"/>
    <s v="No"/>
    <m/>
    <m/>
    <m/>
    <m/>
    <m/>
    <m/>
    <m/>
    <s v="N"/>
    <s v="N"/>
    <m/>
    <m/>
    <s v="     "/>
    <m/>
    <m/>
    <m/>
    <m/>
    <m/>
    <m/>
    <m/>
    <m/>
    <m/>
    <m/>
    <m/>
    <m/>
    <m/>
    <m/>
    <m/>
    <m/>
    <m/>
    <m/>
    <m/>
  </r>
  <r>
    <s v="MIA20141594"/>
    <s v="     "/>
    <n v="41894"/>
    <s v="9/12"/>
    <x v="1"/>
    <n v="0.90409722222222222"/>
    <s v="37"/>
    <n v="3"/>
    <s v="9"/>
    <x v="7"/>
    <n v="41894"/>
    <n v="0.90347222222222223"/>
    <s v="POLE FIRE POSS BLWN TRA NS; capacitor burned/flashed;  KVAR UNIT BURNED LEAKING OIL CREW TO REPLACE DAMAGED UNIT AND CLEAN UP_x000a_OIL"/>
    <s v="     "/>
    <s v="FAS"/>
    <n v="44258"/>
    <s v="Y"/>
    <x v="0"/>
    <s v="1080625"/>
    <s v="N/A"/>
    <m/>
    <s v="T003195551"/>
    <n v="109214699"/>
    <m/>
    <s v="     "/>
    <x v="0"/>
    <s v="PG&amp;E"/>
    <m/>
    <m/>
    <m/>
    <s v="D"/>
    <m/>
    <s v="Structure-PG&amp;E only"/>
    <m/>
    <s v="Equipment - Overloaded"/>
    <s v="34.a. Capacitor bank damage or failure"/>
    <s v="Equipment - PG&amp;E"/>
    <s v="All types of equipment / facility failure"/>
    <s v="Capacitor bank failure"/>
    <s v="Capacitor Bank"/>
    <m/>
    <m/>
    <m/>
    <s v="Yes"/>
    <s v="Overhead"/>
    <x v="0"/>
    <m/>
    <m/>
    <s v="C886"/>
    <s v="     "/>
    <s v="Non-HFTD"/>
    <x v="0"/>
    <m/>
    <m/>
    <n v="36.779899999999998"/>
    <n v="-119.80500000000001"/>
    <s v="Fresno"/>
    <s v="ASHLAN-AVE-1107"/>
    <m/>
    <n v="11000"/>
    <m/>
    <x v="0"/>
    <m/>
    <s v="Urban"/>
    <m/>
    <m/>
    <s v="No"/>
    <m/>
    <m/>
    <m/>
    <m/>
    <m/>
    <m/>
    <m/>
    <s v="N"/>
    <s v="N"/>
    <m/>
    <m/>
    <s v="     "/>
    <m/>
    <m/>
    <m/>
    <m/>
    <m/>
    <m/>
    <m/>
    <m/>
    <m/>
    <m/>
    <m/>
    <m/>
    <m/>
    <m/>
    <m/>
    <m/>
    <m/>
    <m/>
    <m/>
  </r>
  <r>
    <s v="20140166"/>
    <s v="     "/>
    <n v="41894"/>
    <s v="9/12"/>
    <x v="1"/>
    <n v="0.22222222222222221"/>
    <s v="37"/>
    <n v="3"/>
    <s v="9"/>
    <x v="7"/>
    <n v="41894"/>
    <n v="0.22222222222222221"/>
    <m/>
    <s v="     "/>
    <m/>
    <m/>
    <s v="N"/>
    <x v="0"/>
    <s v="1080155"/>
    <s v="14-0056510"/>
    <m/>
    <m/>
    <n v="109213266"/>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AT&amp;T"/>
    <s v="Overhead"/>
    <x v="3"/>
    <s v="Conductor"/>
    <m/>
    <s v="102127295"/>
    <s v="     "/>
    <s v="Non-HFTD"/>
    <x v="0"/>
    <m/>
    <m/>
    <n v="38.028199999999998"/>
    <n v="-121.175"/>
    <s v="San Joaquin"/>
    <s v="WATERLOO-1101"/>
    <s v="163151101"/>
    <n v="12000"/>
    <s v="WATERLOO 110112968"/>
    <x v="0"/>
    <m/>
    <s v="Agriculture"/>
    <m/>
    <m/>
    <s v="No"/>
    <m/>
    <m/>
    <m/>
    <m/>
    <m/>
    <m/>
    <m/>
    <s v="N"/>
    <s v="N"/>
    <m/>
    <m/>
    <s v="     "/>
    <m/>
    <m/>
    <m/>
    <m/>
    <m/>
    <m/>
    <m/>
    <m/>
    <m/>
    <m/>
    <m/>
    <m/>
    <m/>
    <m/>
    <m/>
    <m/>
    <m/>
    <m/>
    <m/>
  </r>
  <r>
    <s v="20150342"/>
    <s v="     "/>
    <n v="42259"/>
    <s v="9/12"/>
    <x v="1"/>
    <n v="0.48333333333333334"/>
    <s v="37"/>
    <n v="3"/>
    <s v="9"/>
    <x v="2"/>
    <n v="42259"/>
    <n v="0.48333333333333334"/>
    <s v="ISOLATED TROUBLE. SECONDARY DOWN DUE TO THIRD PARTY TREE TRIMMER. DROPPED LIMBS ON SERVICE AND SHOOK WIRE, CAUSING OUTAGE. ALSO REPORTS FROM NEIGHBORS OF DAMAGED EQUIPMENT AND APPLIANCES, DUE TO THE ENERGIZED LINES ON THE PHONE MESSENGERS,"/>
    <s v="     "/>
    <m/>
    <m/>
    <s v="N"/>
    <x v="0"/>
    <s v="1304546"/>
    <m/>
    <m/>
    <m/>
    <m/>
    <m/>
    <s v="     "/>
    <x v="1"/>
    <s v="PG&amp;E"/>
    <m/>
    <s v="Vegetation"/>
    <m/>
    <s v="D"/>
    <m/>
    <s v="&lt;3 meters of linear travel"/>
    <s v="Square Feet: ; Acreage: "/>
    <s v="Vegetation"/>
    <s v="33.a. Veg. contact"/>
    <s v="Contact - 3rd Party"/>
    <s v="All types of equipment / facility failure"/>
    <s v="Vegetation"/>
    <s v="N.A."/>
    <s v="Veg. contact"/>
    <s v="Conductor"/>
    <m/>
    <s v="PACIFIC BELL"/>
    <s v="Overhead"/>
    <x v="1"/>
    <s v="Conductor"/>
    <m/>
    <s v="100194486"/>
    <s v="     "/>
    <s v="Non-HFTD"/>
    <x v="0"/>
    <m/>
    <m/>
    <n v="35.355800000000002"/>
    <n v="-119.04600000000001"/>
    <s v="Kern"/>
    <s v="WESTPARK-1111"/>
    <s v="253701111"/>
    <n v="750"/>
    <s v="N/A"/>
    <x v="0"/>
    <s v="Bakersfield FD"/>
    <s v="Urban"/>
    <m/>
    <m/>
    <s v="No"/>
    <m/>
    <m/>
    <m/>
    <m/>
    <m/>
    <m/>
    <m/>
    <s v="N"/>
    <s v="N"/>
    <m/>
    <m/>
    <s v="     "/>
    <m/>
    <m/>
    <m/>
    <m/>
    <m/>
    <m/>
    <m/>
    <m/>
    <m/>
    <m/>
    <m/>
    <m/>
    <m/>
    <m/>
    <m/>
    <m/>
    <m/>
    <m/>
    <m/>
  </r>
  <r>
    <s v="20160286"/>
    <s v="     "/>
    <n v="42625"/>
    <s v="9/12"/>
    <x v="1"/>
    <n v="0.78263888888888888"/>
    <s v="38"/>
    <n v="3"/>
    <s v="9"/>
    <x v="6"/>
    <n v="42625"/>
    <n v="0.78263888888888888"/>
    <s v="F3TAXBR LINES DOWN GRASS FIRE OPEN JUMPERS REMOTE CLOSE MAKE SAFE FOR FIRE SUPPRESSION"/>
    <s v="     "/>
    <m/>
    <m/>
    <s v="N"/>
    <x v="0"/>
    <s v="1540487"/>
    <s v="16-0064064"/>
    <m/>
    <m/>
    <n v="111954422"/>
    <m/>
    <s v="     "/>
    <x v="1"/>
    <s v="PG&amp;E"/>
    <m/>
    <s v="Vegetation"/>
    <m/>
    <s v="D"/>
    <m/>
    <s v="&lt;0.25"/>
    <s v="Square Feet: ; Acreage: "/>
    <s v="Equipment - PG&amp;E"/>
    <s v="34.b. Conductor damage or failure"/>
    <s v="Equipment - PG&amp;E"/>
    <s v="All types of equipment / facility failure"/>
    <s v="Conductor"/>
    <s v="Conductor"/>
    <m/>
    <m/>
    <s v="Three Phase Fault"/>
    <s v="None"/>
    <s v="Overhead"/>
    <x v="3"/>
    <s v="Conductor"/>
    <m/>
    <s v="100807630"/>
    <s v="     "/>
    <s v="Non-HFTD"/>
    <x v="0"/>
    <m/>
    <m/>
    <n v="36.530299999999997"/>
    <n v="-119.306"/>
    <s v="Tulare"/>
    <s v="OROSI-1101"/>
    <s v="252841101"/>
    <n v="12000"/>
    <s v="OROSI 1101778698"/>
    <x v="0"/>
    <s v="CUTLER FIRE"/>
    <s v="Urban"/>
    <m/>
    <m/>
    <s v="No"/>
    <m/>
    <m/>
    <m/>
    <m/>
    <m/>
    <m/>
    <m/>
    <s v="N"/>
    <s v="N"/>
    <m/>
    <m/>
    <s v="     "/>
    <m/>
    <m/>
    <m/>
    <m/>
    <m/>
    <m/>
    <m/>
    <m/>
    <m/>
    <m/>
    <m/>
    <m/>
    <m/>
    <m/>
    <m/>
    <m/>
    <m/>
    <m/>
    <m/>
  </r>
  <r>
    <s v="20160287"/>
    <s v="     "/>
    <n v="42625"/>
    <s v="9/12"/>
    <x v="1"/>
    <n v="0.86250000000000004"/>
    <s v="38"/>
    <n v="3"/>
    <s v="9"/>
    <x v="6"/>
    <n v="42625"/>
    <n v="0.86250000000000004"/>
    <s v="1 SPAN 397 DOWN, CALLED FOR CREW TO REPLACE"/>
    <s v="     "/>
    <m/>
    <m/>
    <s v="N"/>
    <x v="0"/>
    <s v="1540537"/>
    <s v="16-0064074"/>
    <m/>
    <m/>
    <m/>
    <m/>
    <s v="     "/>
    <x v="1"/>
    <s v="PG&amp;E"/>
    <m/>
    <s v="Vegetation"/>
    <m/>
    <s v="D"/>
    <m/>
    <s v="&lt;0.25"/>
    <s v="Square Feet: ; Acreage: "/>
    <s v="Utility work / Operation"/>
    <s v="34.m. Connection device damage or failure"/>
    <m/>
    <s v="All types of equipment / facility failure"/>
    <s v="Splice/Clamp/Connector"/>
    <s v="Splice/Clamp/Connector"/>
    <m/>
    <m/>
    <s v="Line to Ground"/>
    <m/>
    <s v="Overhead"/>
    <x v="3"/>
    <s v="Conductor"/>
    <m/>
    <s v="100608192"/>
    <s v="     "/>
    <s v="Non-HFTD"/>
    <x v="0"/>
    <m/>
    <m/>
    <n v="37.354999999999997"/>
    <n v="-121.93600000000001"/>
    <s v="Santa Clara"/>
    <s v="FMC-1101"/>
    <s v="83871111"/>
    <n v="12000"/>
    <m/>
    <x v="0"/>
    <s v="Santa Clara county fire"/>
    <s v="Urban"/>
    <m/>
    <m/>
    <s v="No"/>
    <m/>
    <m/>
    <m/>
    <m/>
    <m/>
    <m/>
    <m/>
    <s v="N"/>
    <s v="N"/>
    <m/>
    <m/>
    <s v="     "/>
    <m/>
    <m/>
    <m/>
    <m/>
    <m/>
    <m/>
    <m/>
    <m/>
    <m/>
    <m/>
    <m/>
    <m/>
    <m/>
    <m/>
    <m/>
    <m/>
    <m/>
    <m/>
    <m/>
  </r>
  <r>
    <s v="20170360"/>
    <s v="     "/>
    <n v="42990"/>
    <s v="9/12"/>
    <x v="1"/>
    <n v="0.72083333333333333"/>
    <s v="37"/>
    <n v="3"/>
    <s v="9"/>
    <x v="0"/>
    <n v="42990"/>
    <n v="0.72083333333333333"/>
    <s v="0"/>
    <s v="     "/>
    <m/>
    <m/>
    <s v="N"/>
    <x v="0"/>
    <s v="1877694"/>
    <s v="17-0078354"/>
    <m/>
    <m/>
    <m/>
    <m/>
    <s v="     "/>
    <x v="1"/>
    <s v="PG&amp;E"/>
    <m/>
    <s v="Vegetation"/>
    <m/>
    <s v="D"/>
    <m/>
    <s v="0.26-9.99"/>
    <s v="Square Feet: ; Acreage: 5"/>
    <s v="Vegetation"/>
    <s v="33.a. Veg. contact"/>
    <s v="Vegetation"/>
    <s v="All types of equipment / facility failure"/>
    <s v="Contact - Vegetation"/>
    <m/>
    <s v="Contact - Vegetation"/>
    <s v="Conductor"/>
    <s v="Line to Ground"/>
    <s v="Unknown"/>
    <s v="Overhead"/>
    <x v="3"/>
    <s v="Conductor"/>
    <m/>
    <s v="100419482"/>
    <s v="     "/>
    <s v="Non-HFTD"/>
    <x v="0"/>
    <m/>
    <m/>
    <n v="39.451099999999997"/>
    <n v="-121.605"/>
    <s v="Butte"/>
    <s v="WYANDOTTE-1106"/>
    <s v="102911106"/>
    <n v="12000"/>
    <s v="WYANDOTTE 110697550"/>
    <x v="0"/>
    <s v="tom klage 530 538-7888"/>
    <s v="Herbaceous"/>
    <m/>
    <m/>
    <s v="No"/>
    <m/>
    <m/>
    <m/>
    <m/>
    <m/>
    <m/>
    <m/>
    <s v="N"/>
    <s v="N"/>
    <m/>
    <m/>
    <s v="     "/>
    <s v="39.44532000"/>
    <s v="-121.60638000"/>
    <s v="Sep 13 2017  9:25AM"/>
    <s v="BranchFail"/>
    <s v="A large healthy Valley oak limb failed in the heat due to summer limb drop.  There were no defects pesent at the point of failure, however there were some bees and ants present on the limb. No further work required.Wire on ground reviewed.  12 acre fire in vicinity."/>
    <s v="OAKV"/>
    <s v="50"/>
    <s v="39"/>
    <s v="40"/>
    <s v="None"/>
    <s v="None"/>
    <s v="N"/>
    <s v="1"/>
    <m/>
    <s v="Hillside"/>
    <s v="B"/>
    <s v="CrossArm"/>
    <s v="BareWire"/>
    <s v="4"/>
  </r>
  <r>
    <s v="SAP201710900"/>
    <s v="     "/>
    <n v="42990"/>
    <s v="9/12"/>
    <x v="1"/>
    <m/>
    <s v="37"/>
    <n v="3"/>
    <s v="9"/>
    <x v="0"/>
    <n v="42988"/>
    <m/>
    <s v="pole fire; failed fuse 7963; meter 1006731903"/>
    <s v="     "/>
    <s v="SAP"/>
    <n v="44580"/>
    <s v="Y"/>
    <x v="0"/>
    <s v="1874256"/>
    <s v="17-0077308"/>
    <m/>
    <s v="T004132618"/>
    <n v="113236141"/>
    <m/>
    <s v="     "/>
    <x v="0"/>
    <s v="PG&amp;E"/>
    <m/>
    <m/>
    <m/>
    <s v="D"/>
    <m/>
    <s v="Structure-PG&amp;E only"/>
    <m/>
    <s v="Equipment - PG&amp;E"/>
    <s v="34.c. Fuse damage or failure"/>
    <s v="Equipment - PG&amp;E"/>
    <s v="Fuse failure - all"/>
    <s v="Fuse failure - all"/>
    <s v="Fuse"/>
    <m/>
    <m/>
    <s v="Force Out"/>
    <s v="Yes"/>
    <s v="Overhead"/>
    <x v="0"/>
    <s v="Fuse"/>
    <m/>
    <s v="101744278"/>
    <s v="     "/>
    <s v="Non-HFTD"/>
    <x v="0"/>
    <m/>
    <m/>
    <n v="36.528199999999998"/>
    <n v="-121.45399999999999"/>
    <s v="Monterey"/>
    <s v="GONZALES-1101"/>
    <m/>
    <m/>
    <s v="GONZALES 1101CB"/>
    <x v="0"/>
    <m/>
    <m/>
    <m/>
    <m/>
    <s v="No"/>
    <m/>
    <m/>
    <m/>
    <m/>
    <m/>
    <m/>
    <m/>
    <s v="N"/>
    <s v="N"/>
    <m/>
    <m/>
    <s v="     "/>
    <m/>
    <m/>
    <m/>
    <m/>
    <m/>
    <m/>
    <m/>
    <m/>
    <m/>
    <m/>
    <m/>
    <m/>
    <m/>
    <m/>
    <m/>
    <m/>
    <m/>
    <m/>
    <m/>
  </r>
  <r>
    <s v="MIA201710105"/>
    <s v="     "/>
    <n v="42990"/>
    <s v="9/12"/>
    <x v="1"/>
    <n v="0.26353009259259258"/>
    <s v="37"/>
    <n v="3"/>
    <s v="9"/>
    <x v="0"/>
    <n v="42990"/>
    <n v="0.26319444444444445"/>
    <s v="POLE ON FIRE. PLEASE MAKE SAFE PER CAL FIRE.; CalFire Fresno; POLE FIRE. MADE OUT EC TAG FOR CREW TO REPL AND WIRE DOWN; specified address not found;  in GEP; TOP 6 FT OF POLE BURNED OFF. PRI RISER CABLE POSSIBLE DAMAGED. WIRE ON_x000a_GROUND"/>
    <s v="     "/>
    <s v="FAS"/>
    <n v="44251"/>
    <s v="Y"/>
    <x v="0"/>
    <m/>
    <s v="N/A"/>
    <m/>
    <s v="T004135524"/>
    <n v="113240549"/>
    <m/>
    <s v="     "/>
    <x v="0"/>
    <s v="PG&amp;E"/>
    <m/>
    <m/>
    <m/>
    <s v="D"/>
    <m/>
    <m/>
    <m/>
    <s v="Unknown"/>
    <s v="40.a. Unknown"/>
    <s v="Unknown"/>
    <s v="Other"/>
    <s v="Unknown"/>
    <m/>
    <m/>
    <m/>
    <m/>
    <m/>
    <s v="Overhead"/>
    <x v="0"/>
    <m/>
    <m/>
    <m/>
    <s v="     "/>
    <s v="Non-HFTD"/>
    <x v="0"/>
    <m/>
    <m/>
    <n v="36.9193"/>
    <n v="-119.732"/>
    <s v="Fresno"/>
    <s v="WOODWARD-2108"/>
    <s v="255292108"/>
    <n v="21000"/>
    <m/>
    <x v="0"/>
    <s v="CalFire - Fresno"/>
    <s v="Rural"/>
    <m/>
    <m/>
    <s v="No"/>
    <m/>
    <m/>
    <m/>
    <m/>
    <m/>
    <m/>
    <m/>
    <s v="N"/>
    <s v="N"/>
    <m/>
    <m/>
    <s v="     "/>
    <m/>
    <m/>
    <m/>
    <m/>
    <m/>
    <m/>
    <m/>
    <m/>
    <m/>
    <m/>
    <m/>
    <m/>
    <m/>
    <m/>
    <m/>
    <m/>
    <m/>
    <m/>
    <m/>
  </r>
  <r>
    <s v="20180772"/>
    <s v="     "/>
    <n v="43355"/>
    <s v="9/12"/>
    <x v="1"/>
    <m/>
    <s v="37"/>
    <n v="3"/>
    <s v="9"/>
    <x v="1"/>
    <m/>
    <m/>
    <s v="OIS indicated cause unknown"/>
    <s v="     "/>
    <s v="FAS"/>
    <m/>
    <s v="N"/>
    <x v="0"/>
    <s v="173341"/>
    <m/>
    <m/>
    <m/>
    <m/>
    <m/>
    <s v="     "/>
    <x v="1"/>
    <s v="PG&amp;E"/>
    <m/>
    <m/>
    <m/>
    <s v="D"/>
    <m/>
    <s v="Structure-only"/>
    <m/>
    <s v="Equipment - PG&amp;E"/>
    <s v="34.n. Transformer damage or failure"/>
    <s v="Equipment - PG&amp;E"/>
    <s v="All types of equipment / facility failure"/>
    <s v="Transformer"/>
    <s v="Transformer"/>
    <m/>
    <m/>
    <m/>
    <m/>
    <m/>
    <x v="3"/>
    <s v="Transformer"/>
    <m/>
    <m/>
    <s v="     "/>
    <s v="Non-HFTD"/>
    <x v="0"/>
    <m/>
    <m/>
    <n v="38.119"/>
    <n v="-121.81100000000001"/>
    <s v="Solano"/>
    <s v="PEABODY-2107"/>
    <s v="063642107"/>
    <n v="21000"/>
    <m/>
    <x v="0"/>
    <m/>
    <s v="Agriculture"/>
    <m/>
    <m/>
    <s v="No"/>
    <m/>
    <m/>
    <m/>
    <m/>
    <m/>
    <m/>
    <m/>
    <s v="N"/>
    <s v="N"/>
    <m/>
    <m/>
    <s v="     "/>
    <m/>
    <m/>
    <m/>
    <m/>
    <m/>
    <m/>
    <m/>
    <m/>
    <m/>
    <m/>
    <m/>
    <m/>
    <m/>
    <m/>
    <m/>
    <m/>
    <m/>
    <m/>
    <m/>
  </r>
  <r>
    <s v="EIR20180147"/>
    <s v="     "/>
    <n v="43355"/>
    <s v="9/12"/>
    <x v="1"/>
    <m/>
    <s v="37"/>
    <n v="3"/>
    <s v="9"/>
    <x v="1"/>
    <m/>
    <m/>
    <s v="On September 12, 2018 a house fire occurred at approximately 1630 hours at 13560 Old Tree Way in Saratoga. The residence is fed by the Saratoga 1107. There were no injuries or fatalities reported. Initial reports indicate that vegetation may have caused PG&amp;E secondary lines to make contact and led to wire down. On May 11, 2020, PG&amp;E Law Claims received a claim for over $50,000 in damage for this incident, attributing the fire to PG&amp;E facilities. This is being reported under the property damage criterion."/>
    <s v="     "/>
    <s v="EIR Ignitions Tracker"/>
    <n v="44288"/>
    <s v="Y"/>
    <x v="0"/>
    <m/>
    <m/>
    <m/>
    <s v="7890247371"/>
    <m/>
    <s v="EI180912B"/>
    <s v="     "/>
    <x v="1"/>
    <s v="PG&amp;E"/>
    <m/>
    <m/>
    <m/>
    <s v="D"/>
    <m/>
    <s v="Structure-PG&amp;E only"/>
    <m/>
    <s v="Vegetation"/>
    <s v="33.a. Veg. contact"/>
    <s v="Vegetation"/>
    <m/>
    <s v="Veg. contact"/>
    <m/>
    <s v="Veg. contact"/>
    <s v="Conductor - Open Wire Secondary"/>
    <m/>
    <s v="Yes"/>
    <s v="Overhead"/>
    <x v="1"/>
    <s v="Conductor - Open Wire Secondary"/>
    <m/>
    <s v="83371107"/>
    <s v="     "/>
    <s v="Non-HFTD"/>
    <x v="0"/>
    <m/>
    <m/>
    <n v="37.271099999999997"/>
    <n v="-122.02200000000001"/>
    <s v="Santa Clara"/>
    <s v="SARATOGA-1107"/>
    <m/>
    <n v="12000"/>
    <s v="SARATOGA-1107CB"/>
    <x v="0"/>
    <m/>
    <s v="Urban"/>
    <m/>
    <m/>
    <s v="No"/>
    <m/>
    <m/>
    <m/>
    <m/>
    <m/>
    <m/>
    <m/>
    <s v="N"/>
    <s v="N"/>
    <m/>
    <m/>
    <s v="     "/>
    <m/>
    <m/>
    <m/>
    <m/>
    <m/>
    <m/>
    <m/>
    <m/>
    <m/>
    <m/>
    <m/>
    <m/>
    <m/>
    <m/>
    <m/>
    <m/>
    <m/>
    <m/>
    <m/>
  </r>
  <r>
    <s v="SAP20195031"/>
    <s v="     "/>
    <n v="43720"/>
    <s v="9/12"/>
    <x v="1"/>
    <m/>
    <s v="37"/>
    <n v="3"/>
    <s v="9"/>
    <x v="3"/>
    <n v="43718"/>
    <m/>
    <s v="330/rear of 346 S Hayston in Fresno; burned open jumper; burnt grass 10'x10' at base of pole; explosion heard; issue with service transformer"/>
    <s v="     "/>
    <s v="SAP"/>
    <n v="44580"/>
    <s v="Y"/>
    <x v="0"/>
    <s v="568713"/>
    <s v="N/A"/>
    <m/>
    <s v="T004748848"/>
    <n v="117868032"/>
    <m/>
    <s v="     "/>
    <x v="1"/>
    <s v="PG&amp;E"/>
    <m/>
    <m/>
    <m/>
    <s v="D"/>
    <m/>
    <s v="&lt;3 meters of linear travel"/>
    <m/>
    <s v="Equipment - PG&amp;E"/>
    <s v="34.o. Other"/>
    <s v="Equipment - PG&amp;E"/>
    <s v="Other"/>
    <s v="Other"/>
    <s v="Jumper"/>
    <m/>
    <m/>
    <m/>
    <s v="Yes"/>
    <s v="Overhead"/>
    <x v="0"/>
    <s v="Jumper"/>
    <m/>
    <s v="100851724"/>
    <s v="     "/>
    <s v="Non-HFTD"/>
    <x v="0"/>
    <m/>
    <m/>
    <n v="36.740200000000002"/>
    <n v="-119.749"/>
    <s v="Fresno"/>
    <s v="CALIFORNIA-AVE-1114"/>
    <m/>
    <m/>
    <m/>
    <x v="0"/>
    <m/>
    <m/>
    <m/>
    <m/>
    <s v="No"/>
    <m/>
    <m/>
    <m/>
    <m/>
    <m/>
    <m/>
    <m/>
    <s v="N"/>
    <s v="N"/>
    <m/>
    <m/>
    <s v="     "/>
    <m/>
    <m/>
    <m/>
    <m/>
    <m/>
    <m/>
    <m/>
    <m/>
    <m/>
    <m/>
    <m/>
    <m/>
    <m/>
    <m/>
    <m/>
    <m/>
    <m/>
    <m/>
    <m/>
  </r>
  <r>
    <s v="20191030"/>
    <s v="     "/>
    <n v="43720"/>
    <s v="9/12"/>
    <x v="1"/>
    <m/>
    <s v="37"/>
    <n v="3"/>
    <s v="9"/>
    <x v="3"/>
    <n v="43720"/>
    <m/>
    <s v="Equipment failure, fire &lt; 1 meter"/>
    <s v="     "/>
    <s v="FAS"/>
    <m/>
    <s v="N"/>
    <x v="0"/>
    <s v="572872"/>
    <s v="19-0098036"/>
    <m/>
    <s v="T004750114"/>
    <n v="117873437"/>
    <m/>
    <s v="     "/>
    <x v="0"/>
    <s v="PG&amp;E"/>
    <m/>
    <m/>
    <m/>
    <s v="D"/>
    <m/>
    <s v="&lt;3 meters of linear travel"/>
    <m/>
    <s v="Equipment - PG&amp;E"/>
    <s v="34.o. Other"/>
    <s v="Equipment - PG&amp;E"/>
    <m/>
    <m/>
    <s v="Jumper"/>
    <m/>
    <m/>
    <s v="Open Circuit"/>
    <m/>
    <s v="Overhead"/>
    <x v="0"/>
    <s v="Jumper"/>
    <m/>
    <s v="254051101-2100088939{7200}"/>
    <s v="     "/>
    <s v="Non-HFTD"/>
    <x v="0"/>
    <m/>
    <m/>
    <n v="37.668199999999999"/>
    <n v="-121.01600000000001"/>
    <s v="MERCED"/>
    <s v="SANTA-NELLA-1101"/>
    <m/>
    <m/>
    <s v="SANTA NELLA 11017200"/>
    <x v="0"/>
    <s v="99999"/>
    <m/>
    <m/>
    <m/>
    <s v="No"/>
    <m/>
    <m/>
    <m/>
    <m/>
    <m/>
    <m/>
    <m/>
    <s v="N"/>
    <s v="N"/>
    <m/>
    <m/>
    <s v="     "/>
    <m/>
    <m/>
    <m/>
    <m/>
    <m/>
    <m/>
    <m/>
    <m/>
    <m/>
    <m/>
    <m/>
    <m/>
    <m/>
    <m/>
    <m/>
    <m/>
    <m/>
    <m/>
    <m/>
  </r>
  <r>
    <s v="20211436"/>
    <s v="     "/>
    <n v="44451"/>
    <s v="9/12"/>
    <x v="1"/>
    <n v="0.62222222222222223"/>
    <s v="38"/>
    <n v="3"/>
    <s v="9"/>
    <x v="5"/>
    <m/>
    <m/>
    <s v="Vegetation fire believed by Cal Fire to have been ignited by electrical equipment. Troubleman reports that Cal Fire thinks the ignition started from secondary lines below OD bank. Customer saw and heard sparks coming from below OD bank. The ensuing fire was 0.25 - 10 acres in size. This information is preliminary. Note by ahh7: Left VM on T-man's Nic's (NDS5 - 209-446-0603, 2:25pm, 9/29) introducing myself &amp; asking if the incident on 9/12 included PG&amp;E asset damage??  Was there even an outage? Still waiting for a response from Nic as of 12:10pm, 9/30.  Not sure how to move forward IF there were no assets involved.  10/1/2021 - Requested fire report [R002231-100121 - In tthe file shre. 10/1/2021 - Sent email to Nic, cc'ing Krista/Katie for follow up if necessary. "/>
    <s v="     "/>
    <s v="FAS"/>
    <m/>
    <s v="N"/>
    <x v="0"/>
    <m/>
    <m/>
    <m/>
    <s v="7132844236"/>
    <m/>
    <m/>
    <s v="     "/>
    <x v="1"/>
    <s v="PG&amp;E"/>
    <m/>
    <s v="Vegetation"/>
    <m/>
    <s v="D"/>
    <s v="D"/>
    <s v="0.26-9.99"/>
    <s v="Approx 5 acres"/>
    <s v="Equipment - PG&amp;E"/>
    <s v="34.m. Connection device damage or failure"/>
    <s v="Equipment - PG&amp;E"/>
    <s v="All types of equipment / facility failure"/>
    <s v="Splice/Clamp/Connector"/>
    <s v="Splice/Clamp/Connector"/>
    <m/>
    <m/>
    <m/>
    <s v="N"/>
    <s v="Overhead"/>
    <x v="1"/>
    <s v="Splice/Clamp/Connector"/>
    <s v="Connector"/>
    <s v="100728576"/>
    <s v="     "/>
    <s v="Non-HFTD"/>
    <x v="0"/>
    <m/>
    <m/>
    <n v="36.860900000000001"/>
    <n v="-119.536"/>
    <s v="Fresno"/>
    <s v="COPPERMINE-1104"/>
    <m/>
    <m/>
    <s v="N/A"/>
    <x v="0"/>
    <s v="Cal Fire"/>
    <s v="Urban"/>
    <s v="Grass fuel model"/>
    <m/>
    <s v="No"/>
    <m/>
    <m/>
    <m/>
    <m/>
    <m/>
    <m/>
    <m/>
    <s v="N"/>
    <s v="N"/>
    <m/>
    <m/>
    <s v="     "/>
    <m/>
    <m/>
    <m/>
    <m/>
    <m/>
    <m/>
    <m/>
    <m/>
    <m/>
    <m/>
    <m/>
    <m/>
    <m/>
    <m/>
    <m/>
    <m/>
    <m/>
    <m/>
    <m/>
  </r>
  <r>
    <s v="MIA20143818"/>
    <s v="     "/>
    <n v="41895"/>
    <s v="9/13"/>
    <x v="1"/>
    <n v="0.85078703703703706"/>
    <s v="37"/>
    <n v="3"/>
    <s v="9"/>
    <x v="7"/>
    <n v="41895"/>
    <n v="0.85069444444444442"/>
    <s v="S1ZE - transformer on fire and arching"/>
    <s v="     "/>
    <s v="FAS"/>
    <n v="44264"/>
    <s v="Y"/>
    <x v="0"/>
    <s v="1080934"/>
    <m/>
    <m/>
    <s v="T003195915"/>
    <m/>
    <m/>
    <s v="     "/>
    <x v="0"/>
    <s v="PG&amp;E"/>
    <m/>
    <m/>
    <m/>
    <s v="D"/>
    <m/>
    <s v="Structure-PG&amp;E only"/>
    <m/>
    <s v="Equipment - PG&amp;E"/>
    <s v="34.b. Conductor damage or failure"/>
    <s v="Equipment - PG&amp;E"/>
    <s v="All types of equipment / facility failure"/>
    <s v="Conductor failure-all"/>
    <s v="Service Drop"/>
    <m/>
    <m/>
    <m/>
    <s v="Yes"/>
    <s v="Overhead"/>
    <x v="0"/>
    <m/>
    <m/>
    <s v="254611111"/>
    <s v="     "/>
    <s v="Non-HFTD"/>
    <x v="0"/>
    <m/>
    <m/>
    <n v="37.0154"/>
    <n v="-120.077"/>
    <s v="Madera"/>
    <s v="STOREY-1111"/>
    <s v="254611111"/>
    <n v="11000"/>
    <m/>
    <x v="0"/>
    <m/>
    <s v="Rural"/>
    <m/>
    <m/>
    <s v="No"/>
    <m/>
    <m/>
    <m/>
    <m/>
    <m/>
    <m/>
    <m/>
    <s v="N"/>
    <s v="N"/>
    <m/>
    <m/>
    <s v="     "/>
    <m/>
    <m/>
    <m/>
    <m/>
    <m/>
    <m/>
    <m/>
    <m/>
    <m/>
    <m/>
    <m/>
    <m/>
    <m/>
    <m/>
    <m/>
    <m/>
    <m/>
    <m/>
    <m/>
  </r>
  <r>
    <s v="20140167"/>
    <s v="     "/>
    <n v="41895"/>
    <s v="9/13"/>
    <x v="1"/>
    <n v="0.72569444444444442"/>
    <s v="37"/>
    <n v="3"/>
    <s v="9"/>
    <x v="7"/>
    <n v="41895"/>
    <n v="0.72569444444444442"/>
    <s v="SECONDARY FELL DOWN, CAUSED GRASS FIRE AND CROSS PHASED BURNING UP TRANSFORMER [tree limb brought down secondary]"/>
    <s v="     "/>
    <m/>
    <m/>
    <s v="N"/>
    <x v="0"/>
    <s v="1080896"/>
    <s v="14-0056799"/>
    <m/>
    <m/>
    <n v="109215537"/>
    <m/>
    <s v="     "/>
    <x v="1"/>
    <s v="PG&amp;E"/>
    <m/>
    <s v="Vegetation"/>
    <m/>
    <s v="D"/>
    <m/>
    <s v="&lt;0.25"/>
    <s v="Square Feet: ; Acreage: "/>
    <s v="Vegetation"/>
    <s v="33.a. Veg. contact"/>
    <s v="Vegetation"/>
    <s v="All types of equipment / facility failure"/>
    <s v="Contact - Vegetation"/>
    <m/>
    <s v="Contact - Vegetation"/>
    <s v="Conductor"/>
    <s v="Line to Ground"/>
    <s v=" "/>
    <s v="Overhead"/>
    <x v="1"/>
    <s v="Conductor"/>
    <m/>
    <s v="376 Keyes Rd, Merced"/>
    <s v="     "/>
    <s v="Non-HFTD"/>
    <x v="0"/>
    <m/>
    <m/>
    <n v="37.536200000000001"/>
    <n v="-120.49"/>
    <s v="Merced"/>
    <s v="MERCED-FALLS-1102"/>
    <s v="252811102"/>
    <m/>
    <s v="N/A"/>
    <x v="1"/>
    <s v="Merced FD"/>
    <s v="Agriculture"/>
    <m/>
    <m/>
    <s v="No"/>
    <m/>
    <m/>
    <m/>
    <m/>
    <m/>
    <m/>
    <m/>
    <s v="N"/>
    <s v="N"/>
    <m/>
    <m/>
    <s v="     "/>
    <m/>
    <m/>
    <m/>
    <m/>
    <m/>
    <m/>
    <m/>
    <m/>
    <m/>
    <m/>
    <m/>
    <m/>
    <m/>
    <m/>
    <m/>
    <m/>
    <m/>
    <m/>
    <m/>
  </r>
  <r>
    <s v="SAP201420427"/>
    <s v="     "/>
    <n v="41895"/>
    <s v="9/13"/>
    <x v="1"/>
    <m/>
    <s v="37"/>
    <n v="3"/>
    <s v="9"/>
    <x v="7"/>
    <n v="41893"/>
    <m/>
    <s v="Homestead Rd in Cupertino; replace ug primary and secondary due to pole fire"/>
    <s v="     "/>
    <s v="SAP"/>
    <n v="44580"/>
    <s v="Y"/>
    <x v="0"/>
    <m/>
    <s v="N/A"/>
    <m/>
    <s v="Unknown"/>
    <n v="109210167"/>
    <m/>
    <s v="     "/>
    <x v="0"/>
    <s v="PG&amp;E"/>
    <m/>
    <m/>
    <m/>
    <s v="D"/>
    <m/>
    <s v="Structure-PG&amp;E only"/>
    <m/>
    <s v="Equipment - PG&amp;E"/>
    <s v="34.b. Conductor damage or failure"/>
    <s v="Equipment - PG&amp;E"/>
    <s v="Conductor failure-all"/>
    <s v="Conductor failure-all"/>
    <s v="Conductor - All"/>
    <m/>
    <m/>
    <m/>
    <s v="No"/>
    <s v="Underground"/>
    <x v="0"/>
    <s v="Conductor - All"/>
    <m/>
    <s v="103495300"/>
    <s v="     "/>
    <s v="Non-HFTD"/>
    <x v="0"/>
    <m/>
    <m/>
    <n v="37.336799999999997"/>
    <n v="-122.06"/>
    <s v="Santa Clara"/>
    <s v="STELLING-1111"/>
    <m/>
    <m/>
    <m/>
    <x v="0"/>
    <m/>
    <m/>
    <m/>
    <m/>
    <s v="No"/>
    <m/>
    <m/>
    <m/>
    <m/>
    <m/>
    <m/>
    <m/>
    <s v="N"/>
    <s v="N"/>
    <m/>
    <m/>
    <s v="     "/>
    <m/>
    <m/>
    <m/>
    <m/>
    <m/>
    <m/>
    <m/>
    <m/>
    <m/>
    <m/>
    <m/>
    <m/>
    <m/>
    <m/>
    <m/>
    <m/>
    <m/>
    <m/>
    <m/>
  </r>
  <r>
    <s v="20150344"/>
    <s v="     "/>
    <n v="42260"/>
    <s v="9/13"/>
    <x v="1"/>
    <n v="0.76666666666666672"/>
    <s v="38"/>
    <n v="3"/>
    <s v="9"/>
    <x v="2"/>
    <m/>
    <m/>
    <s v="repaired weatherhead  connections"/>
    <s v="     "/>
    <m/>
    <m/>
    <s v="N"/>
    <x v="0"/>
    <s v="1305101"/>
    <m/>
    <m/>
    <m/>
    <m/>
    <m/>
    <s v="     "/>
    <x v="1"/>
    <s v="PG&amp;E"/>
    <m/>
    <s v="Vegetation"/>
    <m/>
    <s v="D"/>
    <m/>
    <s v="&lt;0.25"/>
    <s v="Square Feet: 100 sq ft; Acreage: "/>
    <s v="Equipment - PG&amp;E"/>
    <s v="34.m. Connection device damage or failure"/>
    <s v="Equipment - PG&amp;E"/>
    <s v="All types of equipment / facility failure"/>
    <s v="Splice/Clamp/Connector"/>
    <s v="Splice/Clamp/Connector"/>
    <m/>
    <m/>
    <m/>
    <s v="None"/>
    <s v="Overhead"/>
    <x v="1"/>
    <s v="Conductor"/>
    <m/>
    <m/>
    <s v="     "/>
    <s v="Non-HFTD"/>
    <x v="0"/>
    <m/>
    <m/>
    <n v="39.267299999999999"/>
    <n v="-121.883"/>
    <s v="Sutter"/>
    <s v="LIVE-OAK-1104"/>
    <s v="153771104"/>
    <m/>
    <s v="N/A"/>
    <x v="0"/>
    <m/>
    <s v="Wetland"/>
    <m/>
    <m/>
    <s v="No"/>
    <m/>
    <m/>
    <m/>
    <m/>
    <m/>
    <m/>
    <m/>
    <s v="N"/>
    <s v="N"/>
    <m/>
    <m/>
    <s v="     "/>
    <m/>
    <m/>
    <m/>
    <m/>
    <m/>
    <m/>
    <m/>
    <m/>
    <m/>
    <m/>
    <m/>
    <m/>
    <m/>
    <m/>
    <m/>
    <m/>
    <m/>
    <m/>
    <m/>
  </r>
  <r>
    <s v="20150343"/>
    <s v="     "/>
    <n v="42260"/>
    <s v="9/13"/>
    <x v="1"/>
    <n v="0.36666666666666664"/>
    <s v="38"/>
    <n v="3"/>
    <s v="9"/>
    <x v="2"/>
    <n v="42260"/>
    <n v="0.36666666666666664"/>
    <s v="BIRD FLASHED INSULATORS AND BURNED DOWN A SPAN OF WIRE"/>
    <s v="     "/>
    <m/>
    <m/>
    <s v="N"/>
    <x v="0"/>
    <s v="1304925"/>
    <s v="15-0061074"/>
    <m/>
    <m/>
    <m/>
    <m/>
    <s v="     "/>
    <x v="1"/>
    <s v="PG&amp;E"/>
    <m/>
    <s v="Vegetation"/>
    <m/>
    <s v="D"/>
    <m/>
    <s v="&lt;3 meters of linear travel"/>
    <s v="Square Feet: ; Acreage: "/>
    <s v="Contact - Animal - Bird"/>
    <s v="33.b. Animal contact"/>
    <s v="Contact - Bird"/>
    <s v="All types of equipment / facility failure"/>
    <s v="Contact - Animal"/>
    <m/>
    <s v="Contact - Animal"/>
    <s v="Conductor"/>
    <s v="Force Out"/>
    <s v="0"/>
    <s v="Overhead"/>
    <x v="3"/>
    <s v="Conductor"/>
    <m/>
    <s v="CRNR OF KASSON AND LORENZEN"/>
    <s v="     "/>
    <s v="Non-HFTD"/>
    <x v="0"/>
    <m/>
    <m/>
    <n v="37.724499999999999"/>
    <n v="-121.32599999999999"/>
    <s v="San Joaquin"/>
    <s v="BANTA-1103"/>
    <s v="162471103"/>
    <n v="12000"/>
    <s v="BANTA 1103CB"/>
    <x v="0"/>
    <s v="Tracy FD"/>
    <s v="Urban"/>
    <m/>
    <m/>
    <s v="No"/>
    <m/>
    <m/>
    <m/>
    <m/>
    <m/>
    <m/>
    <m/>
    <s v="N"/>
    <s v="N"/>
    <m/>
    <m/>
    <s v="     "/>
    <m/>
    <m/>
    <m/>
    <m/>
    <m/>
    <m/>
    <m/>
    <m/>
    <m/>
    <m/>
    <m/>
    <m/>
    <m/>
    <m/>
    <m/>
    <m/>
    <m/>
    <m/>
    <m/>
  </r>
  <r>
    <s v="SAP201517233"/>
    <s v="     "/>
    <n v="42260"/>
    <s v="9/13"/>
    <x v="1"/>
    <m/>
    <s v="38"/>
    <n v="3"/>
    <s v="9"/>
    <x v="2"/>
    <n v="42258"/>
    <m/>
    <s v="transformer enclosure caught fire and melted; failed underground fuse 24912"/>
    <s v="     "/>
    <s v="SAP"/>
    <n v="44580"/>
    <s v="Y"/>
    <x v="0"/>
    <m/>
    <s v="15-0060932.1"/>
    <m/>
    <s v="T003484478"/>
    <n v="110638963"/>
    <m/>
    <s v="     "/>
    <x v="0"/>
    <s v="PG&amp;E"/>
    <m/>
    <m/>
    <m/>
    <s v="D"/>
    <m/>
    <s v="Structure-PG&amp;E only"/>
    <m/>
    <s v="Equipment - PG&amp;E"/>
    <s v="34.c. Fuse damage or failure"/>
    <s v="Equipment - PG&amp;E"/>
    <s v="Fuse failure - all"/>
    <s v="Fuse failure - all"/>
    <s v="Transformer"/>
    <m/>
    <m/>
    <s v="None,Line to Ground"/>
    <s v="No"/>
    <s v="Underground"/>
    <x v="0"/>
    <s v="Transformer"/>
    <m/>
    <s v="103624084"/>
    <s v="     "/>
    <s v="Non-HFTD"/>
    <x v="0"/>
    <m/>
    <m/>
    <n v="38.009599999999999"/>
    <n v="-121.905"/>
    <s v="Contra Costa"/>
    <s v="KIRKER-2103"/>
    <m/>
    <m/>
    <m/>
    <x v="0"/>
    <m/>
    <m/>
    <m/>
    <m/>
    <s v="No"/>
    <m/>
    <m/>
    <m/>
    <m/>
    <m/>
    <m/>
    <m/>
    <s v="N"/>
    <s v="N"/>
    <m/>
    <m/>
    <s v="     "/>
    <m/>
    <m/>
    <m/>
    <m/>
    <m/>
    <m/>
    <m/>
    <m/>
    <m/>
    <m/>
    <m/>
    <m/>
    <m/>
    <m/>
    <m/>
    <m/>
    <m/>
    <m/>
    <m/>
  </r>
  <r>
    <s v="MIA20169968"/>
    <s v="     "/>
    <n v="42626"/>
    <s v="9/13"/>
    <x v="1"/>
    <n v="0.67562500000000003"/>
    <s v="38"/>
    <n v="3"/>
    <s v="9"/>
    <x v="6"/>
    <n v="42626"/>
    <n v="0.67500000000000004"/>
    <s v="3/2/21 .25 acres burned per Cal Fire report. 2/22/21 Submitted request to find out size. FAS only. Per Cal Fire, low wire started grass fire. Bare spots in service caused fire. No injuries or property damage. Made repairs, power is good. Unknown fire size"/>
    <s v="     "/>
    <s v="FAS"/>
    <n v="44257"/>
    <s v="Y"/>
    <x v="0"/>
    <m/>
    <s v="N/A"/>
    <m/>
    <s v="7777163247"/>
    <m/>
    <m/>
    <s v="     "/>
    <x v="1"/>
    <s v="PG&amp;E"/>
    <m/>
    <m/>
    <m/>
    <s v="D"/>
    <m/>
    <s v="&lt;0.25"/>
    <m/>
    <s v="Equipment - PG&amp;E"/>
    <s v="34.o. Other"/>
    <s v="Equipment - PG&amp;E"/>
    <s v="All types of equipment / facility failure"/>
    <s v="Equipment failure - Other"/>
    <s v="Service Connector"/>
    <m/>
    <m/>
    <m/>
    <s v="No"/>
    <s v="Overhead"/>
    <x v="0"/>
    <m/>
    <m/>
    <s v="252421113"/>
    <s v="     "/>
    <s v="Non-HFTD"/>
    <x v="0"/>
    <m/>
    <m/>
    <n v="37.0732"/>
    <n v="-120.18300000000001"/>
    <s v="Madera"/>
    <s v="DAIRYLAND-1113"/>
    <m/>
    <n v="11000"/>
    <m/>
    <x v="0"/>
    <m/>
    <s v="Agriculture"/>
    <m/>
    <m/>
    <s v="No"/>
    <m/>
    <m/>
    <m/>
    <m/>
    <m/>
    <m/>
    <m/>
    <s v="N"/>
    <s v="N"/>
    <m/>
    <m/>
    <s v="     "/>
    <m/>
    <m/>
    <m/>
    <m/>
    <m/>
    <m/>
    <m/>
    <m/>
    <m/>
    <m/>
    <m/>
    <m/>
    <m/>
    <m/>
    <m/>
    <m/>
    <m/>
    <m/>
    <m/>
  </r>
  <r>
    <s v="20160289"/>
    <s v="     "/>
    <n v="42626"/>
    <s v="9/13"/>
    <x v="1"/>
    <n v="0.43472222222222223"/>
    <s v="38"/>
    <n v="3"/>
    <s v="9"/>
    <x v="6"/>
    <n v="42626"/>
    <n v="0.43472222222222223"/>
    <s v="AWAITING CRW TO  RPR FIRE DMG TO U/G CABLE"/>
    <s v="     "/>
    <m/>
    <m/>
    <s v="N"/>
    <x v="0"/>
    <s v="1540855"/>
    <s v="16-0064270"/>
    <m/>
    <m/>
    <n v="111956056"/>
    <m/>
    <s v="     "/>
    <x v="1"/>
    <s v="PG&amp;E"/>
    <m/>
    <s v="Vegetation"/>
    <m/>
    <s v="D"/>
    <m/>
    <s v="&lt;3 meters of linear travel"/>
    <s v="Square Feet: ; Acreage: "/>
    <s v="Equipment - PG&amp;E"/>
    <s v="34.o. Other"/>
    <s v="Equipment - PG&amp;E"/>
    <s v="All types of equipment / facility failure"/>
    <m/>
    <m/>
    <m/>
    <m/>
    <s v="Line to Ground"/>
    <s v="PACIFIC BELL"/>
    <s v="Overhead"/>
    <x v="3"/>
    <s v="Conductor"/>
    <m/>
    <s v="100082849"/>
    <s v="     "/>
    <s v="Non-HFTD"/>
    <x v="0"/>
    <n v="300"/>
    <m/>
    <n v="39.191299999999998"/>
    <n v="-121.182"/>
    <s v="Nevada"/>
    <s v="NARROWS-2105"/>
    <s v="153132105"/>
    <n v="21000"/>
    <s v="NARROWS 21052426"/>
    <x v="1"/>
    <s v="Cal Fire"/>
    <s v="Urban"/>
    <m/>
    <m/>
    <s v="No"/>
    <m/>
    <m/>
    <m/>
    <m/>
    <m/>
    <m/>
    <m/>
    <s v="N"/>
    <s v="N"/>
    <m/>
    <m/>
    <s v="     "/>
    <m/>
    <m/>
    <m/>
    <m/>
    <m/>
    <m/>
    <m/>
    <m/>
    <m/>
    <m/>
    <m/>
    <m/>
    <m/>
    <m/>
    <m/>
    <m/>
    <m/>
    <m/>
    <m/>
  </r>
  <r>
    <s v="SAP201710892"/>
    <s v="     "/>
    <n v="42991"/>
    <s v="9/13"/>
    <x v="1"/>
    <m/>
    <s v="37"/>
    <n v="3"/>
    <s v="9"/>
    <x v="0"/>
    <n v="42989"/>
    <m/>
    <s v="Crossarm replaced due to pole fire"/>
    <s v="     "/>
    <s v="SAP"/>
    <n v="44580"/>
    <s v="Y"/>
    <x v="0"/>
    <s v="1876070"/>
    <s v="17-0077867"/>
    <m/>
    <s v="T004134544"/>
    <n v="113239466"/>
    <m/>
    <s v="     "/>
    <x v="0"/>
    <s v="PG&amp;E"/>
    <m/>
    <m/>
    <m/>
    <s v="D"/>
    <m/>
    <s v="Structure-PG&amp;E only"/>
    <m/>
    <s v="Weather - Lightning"/>
    <s v="39.a. All Other"/>
    <s v="Weather"/>
    <s v="Weather - Lightning"/>
    <s v="Weather - Lightning"/>
    <m/>
    <m/>
    <m/>
    <s v="Line to Line"/>
    <s v="Yes"/>
    <s v="Overhead"/>
    <x v="0"/>
    <s v="Crossarm"/>
    <m/>
    <s v="100920309"/>
    <s v="     "/>
    <s v="Non-HFTD"/>
    <x v="0"/>
    <m/>
    <m/>
    <n v="37.696800000000003"/>
    <n v="-122.101"/>
    <s v="Alameda"/>
    <s v="CASTRO-VALLEY-1104"/>
    <m/>
    <m/>
    <s v="CASTRO VALLEY 1105MR236"/>
    <x v="0"/>
    <m/>
    <m/>
    <m/>
    <m/>
    <s v="No"/>
    <m/>
    <m/>
    <m/>
    <m/>
    <m/>
    <m/>
    <m/>
    <s v="N"/>
    <s v="N"/>
    <m/>
    <m/>
    <s v="     "/>
    <m/>
    <m/>
    <m/>
    <m/>
    <m/>
    <m/>
    <m/>
    <m/>
    <m/>
    <m/>
    <m/>
    <m/>
    <m/>
    <m/>
    <m/>
    <m/>
    <m/>
    <m/>
    <m/>
  </r>
  <r>
    <s v="MIA20171009"/>
    <s v="     "/>
    <n v="42991"/>
    <s v="9/13"/>
    <x v="1"/>
    <n v="0.5909375"/>
    <s v="37"/>
    <n v="3"/>
    <s v="9"/>
    <x v="0"/>
    <n v="42991"/>
    <n v="0.59027777777777779"/>
    <s v="FAS and OIS. FAS reports transformer shows two burnt wires disconnected. Replaced burned open connections at transformer pole. Grass was burnt but customer said it was like that before he noticed any problems with power. "/>
    <s v="     "/>
    <s v="FAS"/>
    <n v="44245"/>
    <s v="Y"/>
    <x v="0"/>
    <s v="1878376"/>
    <s v="N/A"/>
    <m/>
    <s v="T004137601"/>
    <m/>
    <m/>
    <s v="     "/>
    <x v="0"/>
    <s v="PG&amp;E"/>
    <m/>
    <m/>
    <m/>
    <s v="D"/>
    <m/>
    <s v="&lt;3 meters of linear travel"/>
    <m/>
    <s v="Equipment - PG&amp;E"/>
    <s v="34.n. Transformer damage or failure"/>
    <s v="Equipment - PG&amp;E"/>
    <s v="All types of equipment / facility failure"/>
    <s v="Transformer failure"/>
    <s v="Transformer"/>
    <m/>
    <m/>
    <m/>
    <s v="No"/>
    <s v="Overhead"/>
    <x v="0"/>
    <m/>
    <m/>
    <s v="CGC: 415161548645 "/>
    <s v="     "/>
    <s v="Non-HFTD"/>
    <x v="0"/>
    <m/>
    <m/>
    <n v="36.6616"/>
    <n v="-120.376"/>
    <s v="Fresno"/>
    <s v="MENDOTA-1102"/>
    <s v="252311102"/>
    <n v="11000"/>
    <m/>
    <x v="0"/>
    <m/>
    <s v="Rural"/>
    <m/>
    <m/>
    <s v="No"/>
    <m/>
    <m/>
    <m/>
    <m/>
    <m/>
    <m/>
    <m/>
    <s v="N"/>
    <s v="N"/>
    <m/>
    <m/>
    <s v="     "/>
    <m/>
    <m/>
    <m/>
    <m/>
    <m/>
    <m/>
    <m/>
    <m/>
    <m/>
    <m/>
    <m/>
    <m/>
    <m/>
    <m/>
    <m/>
    <m/>
    <m/>
    <m/>
    <m/>
  </r>
  <r>
    <s v="SAP201710893"/>
    <s v="     "/>
    <n v="42991"/>
    <s v="9/13"/>
    <x v="1"/>
    <m/>
    <s v="37"/>
    <n v="3"/>
    <s v="9"/>
    <x v="0"/>
    <n v="42989"/>
    <m/>
    <s v="405 Riverside Ave / 3rd St in Chowchilla; raining weather; pole fire; 101131058; burned crossarm; recloser failure; 1 pole s/w/o c202"/>
    <s v="     "/>
    <s v="SAP"/>
    <n v="44580"/>
    <s v="Y"/>
    <x v="0"/>
    <s v="1876338"/>
    <s v="17-0077891"/>
    <m/>
    <s v="T004134775"/>
    <n v="113239541"/>
    <m/>
    <s v="     "/>
    <x v="0"/>
    <s v="PG&amp;E"/>
    <m/>
    <m/>
    <m/>
    <s v="D"/>
    <m/>
    <s v="Structure-PG&amp;E only"/>
    <m/>
    <s v="Equipment - PG&amp;E"/>
    <s v="34.j. Recloser damage or failure"/>
    <s v="Equipment - PG&amp;E"/>
    <s v="Recloser failure"/>
    <s v="Recloser failure"/>
    <s v="Crossarm"/>
    <m/>
    <m/>
    <s v="Line to Line"/>
    <s v="Yes"/>
    <s v="Overhead"/>
    <x v="0"/>
    <s v="Crossarm"/>
    <m/>
    <s v="101131062"/>
    <s v="     "/>
    <s v="Non-HFTD"/>
    <x v="0"/>
    <m/>
    <m/>
    <n v="37.124000000000002"/>
    <n v="-120.26300000000001"/>
    <s v="Madera"/>
    <s v="CHOWCHILLA-1105/1103"/>
    <m/>
    <m/>
    <s v="CHOWCHILLA 1103CB"/>
    <x v="0"/>
    <m/>
    <m/>
    <m/>
    <m/>
    <s v="No"/>
    <m/>
    <m/>
    <m/>
    <m/>
    <m/>
    <m/>
    <m/>
    <s v="N"/>
    <s v="N"/>
    <m/>
    <m/>
    <s v="     "/>
    <m/>
    <m/>
    <m/>
    <m/>
    <m/>
    <m/>
    <m/>
    <m/>
    <m/>
    <m/>
    <m/>
    <m/>
    <m/>
    <m/>
    <m/>
    <m/>
    <m/>
    <m/>
    <m/>
  </r>
  <r>
    <s v="SAP201710894"/>
    <s v="     "/>
    <n v="42991"/>
    <s v="9/13"/>
    <x v="1"/>
    <m/>
    <s v="37"/>
    <n v="3"/>
    <s v="9"/>
    <x v="0"/>
    <n v="42989"/>
    <m/>
    <s v="pole fire; rotten pole top and crossarm; failed fuse R9094"/>
    <s v="     "/>
    <s v="SAP"/>
    <n v="44580"/>
    <s v="Y"/>
    <x v="0"/>
    <s v="1876356"/>
    <s v="17-0077910"/>
    <m/>
    <s v="T004134758"/>
    <n v="113239543"/>
    <m/>
    <s v="     "/>
    <x v="0"/>
    <s v="PG&amp;E"/>
    <m/>
    <m/>
    <m/>
    <s v="D"/>
    <m/>
    <s v="Structure-PG&amp;E only"/>
    <m/>
    <s v="Contamination"/>
    <s v="36.a. Contamination"/>
    <s v="Equipment - PG&amp;E"/>
    <s v="Contamination"/>
    <s v="Contamination"/>
    <m/>
    <m/>
    <m/>
    <s v="Line to Ground"/>
    <s v="Yes"/>
    <s v="Overhead"/>
    <x v="0"/>
    <s v="Fuse"/>
    <m/>
    <s v="101451194"/>
    <s v="     "/>
    <s v="Non-HFTD"/>
    <x v="0"/>
    <m/>
    <m/>
    <n v="37.873199999999997"/>
    <n v="-122.29600000000001"/>
    <s v="Alameda"/>
    <s v="EL-CERRITO-G-1103"/>
    <m/>
    <m/>
    <s v="EL CERRITO G 1103CB"/>
    <x v="0"/>
    <m/>
    <m/>
    <m/>
    <m/>
    <s v="No"/>
    <m/>
    <m/>
    <m/>
    <m/>
    <m/>
    <m/>
    <m/>
    <s v="N"/>
    <s v="N"/>
    <m/>
    <m/>
    <s v="     "/>
    <m/>
    <m/>
    <m/>
    <m/>
    <m/>
    <m/>
    <m/>
    <m/>
    <m/>
    <m/>
    <m/>
    <m/>
    <m/>
    <m/>
    <m/>
    <m/>
    <m/>
    <m/>
    <m/>
  </r>
  <r>
    <s v="SAP201710890"/>
    <s v="     "/>
    <n v="42991"/>
    <s v="9/13"/>
    <x v="1"/>
    <m/>
    <s v="37"/>
    <n v="3"/>
    <s v="9"/>
    <x v="0"/>
    <n v="42989"/>
    <m/>
    <s v="607/629 Jackson St in Albany; pole fire; burned primary crossarm; failed fuse"/>
    <s v="     "/>
    <s v="SAP"/>
    <n v="44580"/>
    <s v="Y"/>
    <x v="0"/>
    <s v="1876208"/>
    <s v="17-0077855"/>
    <m/>
    <s v="T004134540"/>
    <n v="113239443"/>
    <m/>
    <s v="     "/>
    <x v="0"/>
    <s v="PG&amp;E"/>
    <m/>
    <m/>
    <m/>
    <s v="D"/>
    <m/>
    <s v="Structure-PG&amp;E only"/>
    <m/>
    <s v="Equipment - PG&amp;E"/>
    <s v="34.c. Fuse damage or failure"/>
    <s v="Equipment - PG&amp;E"/>
    <s v="Fuse failure - all"/>
    <s v="Fuse failure - all"/>
    <s v="Crossarm"/>
    <m/>
    <m/>
    <s v="Line to Line"/>
    <s v="Yes"/>
    <s v="Overhead"/>
    <x v="0"/>
    <s v="Crossarm"/>
    <m/>
    <s v="101443111"/>
    <s v="     "/>
    <s v="Non-HFTD"/>
    <x v="0"/>
    <m/>
    <m/>
    <n v="37.894399999999997"/>
    <n v="-122.303"/>
    <s v="Alameda"/>
    <s v="EL-CERRITO-G-1103"/>
    <m/>
    <m/>
    <s v="EL CERRITO G 1103CB"/>
    <x v="0"/>
    <m/>
    <m/>
    <m/>
    <m/>
    <s v="No"/>
    <m/>
    <m/>
    <m/>
    <m/>
    <m/>
    <m/>
    <m/>
    <s v="N"/>
    <s v="N"/>
    <m/>
    <m/>
    <s v="     "/>
    <m/>
    <m/>
    <m/>
    <m/>
    <m/>
    <m/>
    <m/>
    <m/>
    <m/>
    <m/>
    <m/>
    <m/>
    <m/>
    <m/>
    <m/>
    <m/>
    <m/>
    <m/>
    <m/>
  </r>
  <r>
    <s v="20180773"/>
    <s v="     "/>
    <n v="43356"/>
    <s v="9/13"/>
    <x v="1"/>
    <m/>
    <s v="37"/>
    <n v="3"/>
    <s v="9"/>
    <x v="1"/>
    <m/>
    <m/>
    <s v="No ILIS record.  T-men indicated that a squirel caused the fire and the lightning arrestor was damaged in the explosion."/>
    <s v="     "/>
    <s v="FAS"/>
    <m/>
    <s v="N"/>
    <x v="0"/>
    <s v="173525"/>
    <m/>
    <m/>
    <m/>
    <m/>
    <m/>
    <s v="     "/>
    <x v="1"/>
    <s v="PG&amp;E"/>
    <m/>
    <m/>
    <m/>
    <s v="D"/>
    <m/>
    <s v="&lt;0.25"/>
    <m/>
    <s v="Contact - Animal - Other"/>
    <s v="33.b. Animal contact"/>
    <s v="Contact - Animal"/>
    <s v="Contact from object"/>
    <s v="Contact - Animal"/>
    <m/>
    <s v="Contact - Animal"/>
    <s v="Transformer"/>
    <m/>
    <m/>
    <m/>
    <x v="3"/>
    <m/>
    <m/>
    <m/>
    <s v="     "/>
    <s v="Non-HFTD"/>
    <x v="0"/>
    <m/>
    <m/>
    <n v="40.174599999999998"/>
    <n v="-122.241"/>
    <s v="Tehama"/>
    <s v="RED-BLUFF-1103"/>
    <s v="103541103"/>
    <n v="11000"/>
    <s v="RED-BLUFF-1103CB"/>
    <x v="1"/>
    <m/>
    <s v="Urban"/>
    <m/>
    <m/>
    <s v="No"/>
    <m/>
    <m/>
    <m/>
    <m/>
    <m/>
    <m/>
    <m/>
    <s v="N"/>
    <s v="N"/>
    <m/>
    <m/>
    <s v="     "/>
    <m/>
    <m/>
    <m/>
    <m/>
    <m/>
    <m/>
    <m/>
    <m/>
    <m/>
    <m/>
    <m/>
    <m/>
    <m/>
    <m/>
    <m/>
    <m/>
    <m/>
    <m/>
    <m/>
  </r>
  <r>
    <s v="20191040"/>
    <s v="     "/>
    <n v="43721"/>
    <s v="9/13"/>
    <x v="1"/>
    <m/>
    <s v="37"/>
    <n v="3"/>
    <s v="9"/>
    <x v="3"/>
    <n v="43721"/>
    <n v="0.83819444444444446"/>
    <s v="tree fell into line"/>
    <s v="     "/>
    <s v="FAS"/>
    <m/>
    <s v="N"/>
    <x v="0"/>
    <s v="579668"/>
    <s v="19-0099034"/>
    <m/>
    <s v="T004751897"/>
    <n v="117882612"/>
    <m/>
    <s v="     "/>
    <x v="1"/>
    <s v="PG&amp;E"/>
    <m/>
    <m/>
    <m/>
    <s v="D"/>
    <m/>
    <s v="0.26-9.99"/>
    <s v="2-FIRES BOTH A 1/2 ACRE"/>
    <s v="Vegetation"/>
    <s v="33.a. Veg. contact"/>
    <s v="Vegetation"/>
    <s v="Contact from object"/>
    <s v="Contact - Vegetation"/>
    <m/>
    <s v="Contact - Vegetation"/>
    <s v="Conductor - Primary"/>
    <s v="Open Circuit"/>
    <m/>
    <s v="Overhead"/>
    <x v="3"/>
    <s v="Conductor - Primary"/>
    <s v="1 XFMR OH:TYPICAL POLE BOLT 1PH:FLASHED / REPLACE"/>
    <s v="192451104"/>
    <s v="     "/>
    <s v="Non-HFTD"/>
    <x v="0"/>
    <m/>
    <m/>
    <n v="40.7973"/>
    <n v="-124.197"/>
    <s v="HUMBOLDT"/>
    <s v="FAIRHAVEN-1104"/>
    <m/>
    <m/>
    <s v="FAIRHAVEN 1104CB"/>
    <x v="0"/>
    <s v="Samoa FD"/>
    <s v="Barren/Other"/>
    <m/>
    <m/>
    <s v="No"/>
    <m/>
    <m/>
    <m/>
    <m/>
    <m/>
    <m/>
    <m/>
    <s v="N"/>
    <s v="N"/>
    <m/>
    <m/>
    <s v="     "/>
    <s v="40.79444000"/>
    <s v="-124.19562000"/>
    <s v="Sep 17 2019 12:00AM"/>
    <s v="BranchFail"/>
    <s v="A large overhanging eucalyptus branch (forty feet long and six inches in diameter) broke approximately fifty feet high in the tree and took down the lines. There were no visible signs of decline, or decay on the limb that broke, or the tree. There was a small 6x 6 fire that occurred at the fault location. There was a larger, 1-2 acre six spans down the street that occurred at the SSD pole. There was no damage to property as the larger fire occurred on the grassy dunes next to the ocean."/>
    <s v="EUCA"/>
    <s v="120"/>
    <s v="80"/>
    <s v="30"/>
    <s v="None"/>
    <s v="None"/>
    <s v="N"/>
    <s v="1"/>
    <m/>
    <s v="Plain"/>
    <s v="D"/>
    <s v="CrossArm"/>
    <s v="BareWire"/>
    <s v="3"/>
  </r>
  <r>
    <s v="20191036"/>
    <s v="     "/>
    <n v="43721"/>
    <s v="9/13"/>
    <x v="1"/>
    <m/>
    <s v="37"/>
    <n v="3"/>
    <s v="9"/>
    <x v="3"/>
    <n v="43721"/>
    <m/>
    <s v="Equipment failure, fire limited to structure only"/>
    <s v="     "/>
    <s v="FAS"/>
    <m/>
    <s v="N"/>
    <x v="0"/>
    <s v="579216"/>
    <s v="19-0098938"/>
    <m/>
    <s v="T004751684"/>
    <n v="0"/>
    <m/>
    <s v="     "/>
    <x v="0"/>
    <s v="PG&amp;E"/>
    <m/>
    <m/>
    <m/>
    <s v="D"/>
    <m/>
    <s v="Structure-only"/>
    <m/>
    <s v="Equipment - PG&amp;E"/>
    <s v="34.o. Other"/>
    <s v="Equipment - PG&amp;E"/>
    <m/>
    <m/>
    <s v="Line Recloser"/>
    <m/>
    <m/>
    <s v="Multi-Fault"/>
    <m/>
    <s v="Overhead"/>
    <x v="0"/>
    <s v="Line Recloser"/>
    <m/>
    <s v="083192104-2100517621{12552}"/>
    <s v="     "/>
    <s v="Non-HFTD"/>
    <x v="0"/>
    <m/>
    <m/>
    <n v="36.909599999999998"/>
    <n v="-121.75"/>
    <s v="SANTA CRUZ"/>
    <s v="GREEN-VALLEY-2104"/>
    <m/>
    <m/>
    <s v="WATSONVILLE 0411CB"/>
    <x v="0"/>
    <s v="Watsonville Fire Dept"/>
    <m/>
    <m/>
    <m/>
    <s v="No"/>
    <m/>
    <m/>
    <m/>
    <m/>
    <m/>
    <m/>
    <m/>
    <s v="N"/>
    <s v="N"/>
    <m/>
    <m/>
    <s v="     "/>
    <m/>
    <m/>
    <m/>
    <m/>
    <m/>
    <m/>
    <m/>
    <m/>
    <m/>
    <m/>
    <m/>
    <m/>
    <m/>
    <m/>
    <m/>
    <m/>
    <m/>
    <m/>
    <m/>
  </r>
  <r>
    <s v="20191038"/>
    <s v="     "/>
    <n v="43721"/>
    <s v="9/13"/>
    <x v="1"/>
    <m/>
    <s v="37"/>
    <n v="3"/>
    <s v="9"/>
    <x v="3"/>
    <n v="43721"/>
    <n v="0.68541666666666667"/>
    <s v="Drone flew into lines "/>
    <s v="     "/>
    <s v="FAS"/>
    <m/>
    <s v="N"/>
    <x v="0"/>
    <s v="579422"/>
    <s v="19-0098969"/>
    <m/>
    <s v="T004751767"/>
    <n v="0"/>
    <m/>
    <s v="     "/>
    <x v="1"/>
    <s v="PG&amp;E"/>
    <m/>
    <m/>
    <m/>
    <s v="D"/>
    <m/>
    <s v="0.26-9.99"/>
    <m/>
    <s v="Contact - 3rd Party"/>
    <s v="33.d. Vehicle contact"/>
    <s v="Contact - 3rd Party"/>
    <s v="Contact from object"/>
    <s v="Contact - Vehicle"/>
    <m/>
    <s v="Contact - Vehicle"/>
    <s v="Splice/Clamp/Connector"/>
    <s v="Line to Line"/>
    <m/>
    <s v="Overhead"/>
    <x v="0"/>
    <s v="Splice/Clamp/Connector"/>
    <m/>
    <s v="2103/2"/>
    <s v="     "/>
    <s v="Non-HFTD"/>
    <x v="0"/>
    <m/>
    <m/>
    <n v="37.425600000000003"/>
    <n v="-121.92400000000001"/>
    <s v="SANTA CLARA"/>
    <s v="DIXON-LANDING-2103"/>
    <m/>
    <m/>
    <s v="N/A"/>
    <x v="0"/>
    <s v="Milpitas FD"/>
    <s v="Urban"/>
    <m/>
    <m/>
    <s v="No"/>
    <m/>
    <m/>
    <m/>
    <m/>
    <m/>
    <m/>
    <m/>
    <s v="N"/>
    <s v="N"/>
    <m/>
    <m/>
    <s v="     "/>
    <m/>
    <m/>
    <m/>
    <m/>
    <m/>
    <m/>
    <m/>
    <m/>
    <m/>
    <m/>
    <m/>
    <m/>
    <m/>
    <m/>
    <m/>
    <m/>
    <m/>
    <m/>
    <m/>
  </r>
  <r>
    <s v="20191034"/>
    <s v="     "/>
    <n v="43721"/>
    <s v="9/13"/>
    <x v="1"/>
    <m/>
    <s v="37"/>
    <n v="3"/>
    <s v="9"/>
    <x v="3"/>
    <m/>
    <m/>
    <s v="Equipment failure, fire limited to structure only"/>
    <s v="     "/>
    <s v="FAS"/>
    <m/>
    <s v="N"/>
    <x v="0"/>
    <m/>
    <m/>
    <m/>
    <s v="2393494323"/>
    <n v="0"/>
    <m/>
    <s v="     "/>
    <x v="0"/>
    <s v="PG&amp;E"/>
    <m/>
    <m/>
    <m/>
    <s v="D"/>
    <m/>
    <s v="&lt;3 meters of linear travel"/>
    <m/>
    <s v="Equipment - PG&amp;E"/>
    <s v="34.o. Other"/>
    <s v="Equipment - PG&amp;E"/>
    <m/>
    <m/>
    <s v=""/>
    <m/>
    <m/>
    <m/>
    <m/>
    <s v="Overhead"/>
    <x v="0"/>
    <s v=""/>
    <m/>
    <s v=""/>
    <s v="     "/>
    <s v="Non-HFTD"/>
    <x v="0"/>
    <m/>
    <m/>
    <n v="38.270000000000003"/>
    <n v="-122.081"/>
    <s v="SOLANO"/>
    <m/>
    <m/>
    <m/>
    <m/>
    <x v="0"/>
    <s v="00000000"/>
    <m/>
    <m/>
    <m/>
    <s v="No"/>
    <m/>
    <m/>
    <m/>
    <m/>
    <m/>
    <m/>
    <m/>
    <s v="N"/>
    <s v="N"/>
    <m/>
    <m/>
    <s v="     "/>
    <m/>
    <m/>
    <m/>
    <m/>
    <m/>
    <m/>
    <m/>
    <m/>
    <m/>
    <m/>
    <m/>
    <m/>
    <m/>
    <m/>
    <m/>
    <m/>
    <m/>
    <m/>
    <m/>
  </r>
  <r>
    <s v="20191043"/>
    <s v="     "/>
    <n v="43721"/>
    <s v="9/13"/>
    <x v="1"/>
    <m/>
    <s v="37"/>
    <n v="3"/>
    <s v="9"/>
    <x v="3"/>
    <n v="43721"/>
    <n v="0.43263888888888891"/>
    <s v="reported bird caused grass fire; Mike Best Comments: Bird contact with conductor, no wire down."/>
    <s v="     "/>
    <s v="FAS"/>
    <m/>
    <s v="N"/>
    <x v="0"/>
    <s v="577968"/>
    <s v="19-0098731"/>
    <m/>
    <s v="T004751432"/>
    <n v="0"/>
    <m/>
    <s v="     "/>
    <x v="1"/>
    <s v="PG&amp;E"/>
    <m/>
    <m/>
    <m/>
    <s v="D"/>
    <m/>
    <s v="&lt;0.25"/>
    <m/>
    <s v="Contact - Animal - Bird"/>
    <s v="33.b. Animal contact"/>
    <s v="Contact - Bird"/>
    <s v="Contact from object"/>
    <s v="Contact - Animal"/>
    <m/>
    <s v="Contact - Animal"/>
    <s v="Conductor"/>
    <s v="Line to Ground"/>
    <m/>
    <s v="Overhead"/>
    <x v="0"/>
    <s v="Conductor"/>
    <m/>
    <s v="9019"/>
    <s v="     "/>
    <s v="Non-HFTD"/>
    <x v="0"/>
    <m/>
    <m/>
    <n v="36.9041"/>
    <n v="-121.40300000000001"/>
    <s v="SAN BENITO"/>
    <s v="HOLLISTER-2104"/>
    <m/>
    <m/>
    <s v="HOLLISTER 21044676"/>
    <x v="0"/>
    <s v="Hollister FD"/>
    <s v="Herbaceous"/>
    <m/>
    <m/>
    <s v="No"/>
    <m/>
    <m/>
    <m/>
    <m/>
    <m/>
    <m/>
    <m/>
    <s v="N"/>
    <s v="N"/>
    <m/>
    <m/>
    <s v="     "/>
    <m/>
    <m/>
    <m/>
    <m/>
    <m/>
    <m/>
    <m/>
    <m/>
    <m/>
    <m/>
    <m/>
    <m/>
    <m/>
    <m/>
    <m/>
    <m/>
    <m/>
    <m/>
    <m/>
  </r>
  <r>
    <s v="SAP20195020"/>
    <s v="     "/>
    <n v="43721"/>
    <s v="9/13"/>
    <x v="1"/>
    <m/>
    <s v="37"/>
    <n v="3"/>
    <s v="9"/>
    <x v="3"/>
    <n v="43719"/>
    <m/>
    <s v="Cap bank fire"/>
    <s v="     "/>
    <s v="SAP"/>
    <n v="44580"/>
    <s v="Y"/>
    <x v="0"/>
    <s v="571154"/>
    <s v="19-0097749"/>
    <m/>
    <s v="T004749626"/>
    <n v="117871596"/>
    <m/>
    <s v="     "/>
    <x v="0"/>
    <s v="PG&amp;E"/>
    <m/>
    <m/>
    <m/>
    <s v="D"/>
    <m/>
    <s v="Structure-PG&amp;E only"/>
    <m/>
    <s v="Equipment - PG&amp;E"/>
    <s v="34.a. Capacitor bank damage or failure"/>
    <s v="Equipment - PG&amp;E"/>
    <s v="Capacitor bank failure"/>
    <s v="Capacitor bank failure"/>
    <s v="Pole"/>
    <m/>
    <m/>
    <s v="Three Phase Fault"/>
    <s v="No"/>
    <s v="Overhead"/>
    <x v="0"/>
    <s v="Pole"/>
    <m/>
    <s v="103939668"/>
    <s v="     "/>
    <s v="Non-HFTD"/>
    <x v="0"/>
    <m/>
    <m/>
    <n v="35.149700000000003"/>
    <n v="-118.851"/>
    <s v="Kern"/>
    <s v="ARVIN-1101"/>
    <m/>
    <m/>
    <s v="ARVIN 1101CB"/>
    <x v="0"/>
    <m/>
    <m/>
    <m/>
    <m/>
    <s v="No"/>
    <m/>
    <m/>
    <m/>
    <m/>
    <m/>
    <m/>
    <m/>
    <s v="N"/>
    <s v="N"/>
    <m/>
    <m/>
    <s v="     "/>
    <m/>
    <m/>
    <m/>
    <m/>
    <m/>
    <m/>
    <m/>
    <m/>
    <m/>
    <m/>
    <m/>
    <m/>
    <m/>
    <m/>
    <m/>
    <m/>
    <m/>
    <m/>
    <m/>
  </r>
  <r>
    <s v="20191039"/>
    <s v="     "/>
    <n v="43721"/>
    <s v="9/13"/>
    <x v="1"/>
    <m/>
    <s v="37"/>
    <n v="3"/>
    <s v="9"/>
    <x v="3"/>
    <n v="43721"/>
    <m/>
    <s v="Transformer on fire, fire &lt; 1 meter"/>
    <s v="     "/>
    <s v="FAS"/>
    <m/>
    <s v="N"/>
    <x v="0"/>
    <s v="579237"/>
    <s v="19-0098974"/>
    <m/>
    <s v="T004751720"/>
    <n v="0"/>
    <m/>
    <s v="     "/>
    <x v="1"/>
    <s v="PG&amp;E"/>
    <m/>
    <m/>
    <m/>
    <s v="D"/>
    <m/>
    <s v="&lt;3 meters of linear travel"/>
    <m/>
    <s v="Equipment - PG&amp;E"/>
    <s v="34.n. Transformer damage or failure"/>
    <s v="Equipment - PG&amp;E"/>
    <s v="All types of equipment / facility failure"/>
    <s v="Transformer failure"/>
    <s v="Transformer"/>
    <m/>
    <m/>
    <s v="Line to Ground"/>
    <m/>
    <s v="Overhead"/>
    <x v="3"/>
    <s v="Transformer"/>
    <s v=" 1 25 KVA POWER TX near 20862 Redwood Road, Castro Valley, CA_x000a_ 1 XFMR OH:TYPICAL POLE BOLT 1PH:FLASHED / REPLACE            "/>
    <s v="50325"/>
    <s v="     "/>
    <s v="Non-HFTD"/>
    <x v="0"/>
    <m/>
    <m/>
    <n v="37.644599999999997"/>
    <n v="-122.119"/>
    <s v="ALAMEDA"/>
    <s v="CASTRO-VALLEY-1102"/>
    <m/>
    <m/>
    <s v="CASTRO VALLEY 1103CB"/>
    <x v="0"/>
    <s v="Alameda County FD"/>
    <s v="Urban"/>
    <m/>
    <m/>
    <s v="No"/>
    <m/>
    <m/>
    <m/>
    <m/>
    <m/>
    <m/>
    <m/>
    <s v="N"/>
    <s v="N"/>
    <m/>
    <m/>
    <s v="     "/>
    <m/>
    <m/>
    <m/>
    <m/>
    <m/>
    <m/>
    <m/>
    <m/>
    <m/>
    <m/>
    <m/>
    <m/>
    <m/>
    <m/>
    <m/>
    <m/>
    <m/>
    <m/>
    <m/>
  </r>
  <r>
    <s v="20191041"/>
    <s v="     "/>
    <n v="43721"/>
    <s v="9/13"/>
    <x v="1"/>
    <m/>
    <s v="37"/>
    <n v="3"/>
    <s v="9"/>
    <x v="3"/>
    <n v="43721"/>
    <m/>
    <s v="Burnt ground wire, structure fire"/>
    <s v="     "/>
    <s v="FAS"/>
    <m/>
    <s v="N"/>
    <x v="0"/>
    <s v="579706"/>
    <m/>
    <m/>
    <s v="T004751955"/>
    <n v="0"/>
    <m/>
    <s v="     "/>
    <x v="0"/>
    <s v="PG&amp;E"/>
    <m/>
    <m/>
    <m/>
    <s v="D"/>
    <m/>
    <s v="Structure-only"/>
    <s v="Base of pole. Pole is sound"/>
    <s v="Equipment - PG&amp;E"/>
    <s v="34.o. Other"/>
    <s v="Equipment - PG&amp;E"/>
    <m/>
    <m/>
    <s v="Cutout"/>
    <m/>
    <m/>
    <m/>
    <m/>
    <s v="Overhead"/>
    <x v="0"/>
    <s v="Cutout"/>
    <m/>
    <s v="516959068624"/>
    <s v="     "/>
    <s v="Non-HFTD"/>
    <x v="0"/>
    <m/>
    <m/>
    <n v="35.381700000000002"/>
    <n v="-119.021"/>
    <s v="KERN"/>
    <s v="BAKERSFIELD-1115"/>
    <m/>
    <m/>
    <m/>
    <x v="0"/>
    <s v="Bakersfield Fire Dept"/>
    <m/>
    <m/>
    <m/>
    <s v="No"/>
    <m/>
    <m/>
    <m/>
    <m/>
    <m/>
    <m/>
    <m/>
    <s v="N"/>
    <s v="N"/>
    <m/>
    <m/>
    <s v="     "/>
    <m/>
    <m/>
    <m/>
    <m/>
    <m/>
    <m/>
    <m/>
    <m/>
    <m/>
    <m/>
    <m/>
    <m/>
    <m/>
    <m/>
    <m/>
    <m/>
    <m/>
    <m/>
    <m/>
  </r>
  <r>
    <s v="20201252"/>
    <s v="     "/>
    <n v="44087"/>
    <s v="9/13"/>
    <x v="1"/>
    <n v="0.6791666666666667"/>
    <s v="38"/>
    <n v="3"/>
    <s v="9"/>
    <x v="4"/>
    <n v="44087"/>
    <n v="0.6791666666666667"/>
    <s v="On September 13, 2020 at 1618 hours, PG&amp;E initiated INT-14103 on the Gallo-Livingston 115kV Transmission line. Initial analysis indicates 3rd party contact caused an ignition. The responding troubleman found a wire down between poles 0/13 &amp; 0/14 due to gunshots. The line falling to ground resulted in a very small vegetation fire less than one meter in size and was self extinguished. The damaged assets were repaired and replaced through LC notification 119758068 on September 22, 2020."/>
    <s v="     "/>
    <s v="Trans-Sub Email"/>
    <m/>
    <s v="N"/>
    <x v="0"/>
    <m/>
    <m/>
    <s v="INT-14103"/>
    <m/>
    <n v="119758068"/>
    <m/>
    <s v="     "/>
    <x v="0"/>
    <s v="PG&amp;E"/>
    <m/>
    <s v="Vegetation"/>
    <m/>
    <s v="T"/>
    <s v="T"/>
    <s v="&lt;3 meters of linear travel"/>
    <m/>
    <s v="Wire-Wire Contact"/>
    <s v="35.a. Wire-to-wire contact / contamination"/>
    <s v="Wire-Wire Contact"/>
    <s v="Contact from object"/>
    <s v="Contact from Object - Other"/>
    <m/>
    <m/>
    <m/>
    <m/>
    <m/>
    <s v="Overhead"/>
    <x v="4"/>
    <s v="Conductor - Transmission"/>
    <s v="Conductor - Transmission"/>
    <s v="Structure: 000/013, SAP ID: 40644996, Circuit: Gallo-Livingston 115kV"/>
    <s v="     "/>
    <s v="Non-HFTD"/>
    <x v="0"/>
    <m/>
    <m/>
    <n v="37.360500000000002"/>
    <n v="-120.771"/>
    <s v="Merced"/>
    <s v="GALLO-LIVINGSTON-115KV"/>
    <m/>
    <n v="115000"/>
    <s v="N/A"/>
    <x v="0"/>
    <s v="Self Extinguished"/>
    <m/>
    <m/>
    <m/>
    <s v="No"/>
    <m/>
    <m/>
    <m/>
    <m/>
    <m/>
    <m/>
    <m/>
    <s v="N"/>
    <s v="N"/>
    <m/>
    <m/>
    <s v="     "/>
    <m/>
    <m/>
    <m/>
    <m/>
    <m/>
    <m/>
    <m/>
    <m/>
    <m/>
    <m/>
    <m/>
    <m/>
    <m/>
    <m/>
    <m/>
    <m/>
    <m/>
    <m/>
    <m/>
  </r>
  <r>
    <s v="20211462"/>
    <s v="     "/>
    <n v="44452"/>
    <s v="9/13"/>
    <x v="1"/>
    <n v="0.63888888888888884"/>
    <s v="38"/>
    <n v="3"/>
    <s v="9"/>
    <x v="5"/>
    <n v="44452"/>
    <m/>
    <s v="Middle Cutout failed due to unknown cause. The ensuing fire was 1 meter - &lt; 3 meters in size. This information is preliminary."/>
    <s v="     "/>
    <s v="FAS"/>
    <m/>
    <s v="N"/>
    <x v="0"/>
    <m/>
    <s v="21-0116995"/>
    <m/>
    <s v="T005393245, T005393260"/>
    <n v="122046000"/>
    <m/>
    <s v="     "/>
    <x v="1"/>
    <s v="PG&amp;E"/>
    <m/>
    <s v="Vegetation"/>
    <m/>
    <s v="D"/>
    <s v="D"/>
    <s v="&lt;3 meters of linear travel"/>
    <m/>
    <s v="Equipment - PG&amp;E"/>
    <s v="34.c. Fuse damage or failure"/>
    <s v="Equipment - PG&amp;E"/>
    <s v="All types of equipment / facility failure"/>
    <s v="Fuse failure - all"/>
    <s v="Fuse"/>
    <m/>
    <m/>
    <s v="Force Out"/>
    <s v="Y"/>
    <s v="Overhead"/>
    <x v="3"/>
    <s v="Fuse"/>
    <s v="Cutout, Jumper, Insulator"/>
    <s v="101665033"/>
    <s v="     "/>
    <s v="Non-HFTD"/>
    <x v="0"/>
    <m/>
    <m/>
    <n v="38.192500000000003"/>
    <n v="-121.61499999999999"/>
    <s v="Sacramento"/>
    <s v="GRAND-ISLAND-2225"/>
    <m/>
    <n v="21000"/>
    <m/>
    <x v="0"/>
    <s v="Self Extinguished"/>
    <s v="Agriculture"/>
    <s v="Brush fuel model"/>
    <m/>
    <s v="No"/>
    <m/>
    <m/>
    <m/>
    <m/>
    <m/>
    <m/>
    <m/>
    <s v="N"/>
    <s v="N"/>
    <m/>
    <m/>
    <s v="     "/>
    <m/>
    <m/>
    <m/>
    <m/>
    <m/>
    <m/>
    <m/>
    <m/>
    <m/>
    <m/>
    <m/>
    <m/>
    <m/>
    <m/>
    <m/>
    <m/>
    <m/>
    <m/>
    <m/>
  </r>
  <r>
    <s v="20211461"/>
    <s v="     "/>
    <n v="44452"/>
    <s v="9/13"/>
    <x v="1"/>
    <n v="0.60624999999999996"/>
    <s v="38"/>
    <n v="3"/>
    <s v="9"/>
    <x v="5"/>
    <n v="44452"/>
    <m/>
    <s v="Secondary overhead conductors slapped together due to third party customer trailer making contact with PG&amp;E guy wire. The ensuing fire was 0.25 - 10 acres in size. This information is preliminary."/>
    <s v="     "/>
    <s v="FAS"/>
    <m/>
    <s v="N"/>
    <x v="0"/>
    <m/>
    <s v="21-0117018"/>
    <m/>
    <s v="T005393226"/>
    <m/>
    <m/>
    <s v="     "/>
    <x v="1"/>
    <s v="PG&amp;E"/>
    <m/>
    <s v="Vegetation"/>
    <m/>
    <s v="D"/>
    <s v="D"/>
    <s v="0.26-9.99"/>
    <m/>
    <s v="Contact - 3rd Party"/>
    <s v="33.d. Vehicle contact"/>
    <s v="Contact - 3rd Party"/>
    <s v="Contact from object"/>
    <s v="Vehicle contact"/>
    <m/>
    <s v="Vehicle contact"/>
    <s v="Guy/Span Wire"/>
    <s v="Line to Ground"/>
    <s v="Y"/>
    <s v="Overhead"/>
    <x v="1"/>
    <s v="Guy/Span Wire"/>
    <m/>
    <s v="100603699"/>
    <s v="     "/>
    <s v="Non-HFTD"/>
    <x v="0"/>
    <m/>
    <m/>
    <n v="37.127800000000001"/>
    <n v="-121.60899999999999"/>
    <s v="Santa Clara"/>
    <s v="MORGAN-HILL-2109"/>
    <m/>
    <m/>
    <s v="N/A"/>
    <x v="0"/>
    <s v="Cal Fire"/>
    <s v="Herbaceous"/>
    <s v="Fire-resistive fuel bed"/>
    <m/>
    <s v="No"/>
    <m/>
    <m/>
    <m/>
    <m/>
    <m/>
    <m/>
    <m/>
    <s v="N"/>
    <s v="N"/>
    <m/>
    <m/>
    <s v="     "/>
    <m/>
    <m/>
    <m/>
    <m/>
    <m/>
    <m/>
    <m/>
    <m/>
    <m/>
    <m/>
    <m/>
    <m/>
    <m/>
    <m/>
    <m/>
    <m/>
    <m/>
    <m/>
    <m/>
  </r>
  <r>
    <s v="20211439"/>
    <s v="     "/>
    <n v="44452"/>
    <s v="9/13"/>
    <x v="1"/>
    <n v="0.33263888888888887"/>
    <s v="38"/>
    <n v="3"/>
    <s v="9"/>
    <x v="5"/>
    <n v="44452"/>
    <m/>
    <s v="Overhead transformer failure due to bird contact. The ensuing fire was less than one meter in size. This information is preliminary."/>
    <s v="     "/>
    <s v="FAS"/>
    <m/>
    <s v="N"/>
    <x v="0"/>
    <m/>
    <s v="21-0116647"/>
    <m/>
    <s v="T005392729"/>
    <n v="122042000"/>
    <m/>
    <s v="     "/>
    <x v="0"/>
    <s v="PG&amp;E"/>
    <m/>
    <s v="Other"/>
    <s v="Bird/Equipment"/>
    <s v="D"/>
    <s v="D"/>
    <s v="Structure-PG&amp;E only"/>
    <m/>
    <s v="Contact - Animal - Bird"/>
    <s v="33.b. Animal contact"/>
    <s v="Contact - Bird"/>
    <s v="Contact from object"/>
    <s v="Animal contact"/>
    <m/>
    <s v="Animal contact"/>
    <s v="Jumper"/>
    <s v="Line to Line"/>
    <s v="Y"/>
    <s v="Overhead"/>
    <x v="3"/>
    <s v="Jumper"/>
    <s v="Transformer"/>
    <s v="101780407"/>
    <s v="     "/>
    <s v="Non-HFTD"/>
    <x v="0"/>
    <m/>
    <m/>
    <n v="39.163800000000002"/>
    <n v="-121.749"/>
    <s v="Sutter"/>
    <s v="PEASE-1104"/>
    <m/>
    <n v="12000"/>
    <m/>
    <x v="0"/>
    <s v="Sutter County FD"/>
    <s v="Urban"/>
    <s v="Brush fuel model"/>
    <s v="grass, tree"/>
    <s v="No"/>
    <m/>
    <m/>
    <m/>
    <m/>
    <m/>
    <m/>
    <m/>
    <s v="N"/>
    <s v="N"/>
    <m/>
    <m/>
    <s v="     "/>
    <m/>
    <m/>
    <m/>
    <m/>
    <m/>
    <m/>
    <m/>
    <m/>
    <m/>
    <m/>
    <m/>
    <m/>
    <m/>
    <m/>
    <m/>
    <m/>
    <m/>
    <m/>
    <m/>
  </r>
  <r>
    <s v="20140168"/>
    <s v="     "/>
    <n v="41896"/>
    <s v="9/14"/>
    <x v="1"/>
    <n v="0.61597222222222225"/>
    <s v="38"/>
    <n v="3"/>
    <s v="9"/>
    <x v="7"/>
    <n v="41896"/>
    <n v="0.61597222222222225"/>
    <s v="0"/>
    <s v="     "/>
    <m/>
    <m/>
    <s v="N"/>
    <x v="0"/>
    <s v="1081192"/>
    <s v="14-0056874"/>
    <m/>
    <m/>
    <m/>
    <m/>
    <s v="     "/>
    <x v="1"/>
    <s v="PG&amp;E"/>
    <m/>
    <s v="Vegetation"/>
    <m/>
    <s v="D"/>
    <m/>
    <s v="0.26-9.99"/>
    <s v="Square Feet: ; Acreage: "/>
    <s v="Equipment - PG&amp;E"/>
    <s v="34.g. Insulator and brushing damage or failure"/>
    <s v="Equipment - PG&amp;E"/>
    <s v="All types of equipment / facility failure"/>
    <s v="Insulator"/>
    <s v="Insulator"/>
    <m/>
    <m/>
    <s v="None"/>
    <s v=" "/>
    <s v="Overhead"/>
    <x v="3"/>
    <s v="Conductor"/>
    <m/>
    <s v="Mtr 1006736074"/>
    <s v="     "/>
    <s v="Non-HFTD"/>
    <x v="0"/>
    <n v="420"/>
    <m/>
    <n v="37.698500000000003"/>
    <n v="-120.187"/>
    <s v="Mariposa"/>
    <s v="BEAR-VALLEY-2105"/>
    <s v="252192105"/>
    <n v="21000"/>
    <s v="BEAR VALLEY 210521160"/>
    <x v="1"/>
    <s v="Cal Fire Dept"/>
    <s v="Herbaceous"/>
    <m/>
    <m/>
    <s v="No"/>
    <m/>
    <m/>
    <m/>
    <m/>
    <m/>
    <m/>
    <m/>
    <s v="N"/>
    <s v="N"/>
    <m/>
    <m/>
    <s v="     "/>
    <m/>
    <m/>
    <m/>
    <m/>
    <m/>
    <m/>
    <m/>
    <m/>
    <m/>
    <m/>
    <m/>
    <m/>
    <m/>
    <m/>
    <m/>
    <m/>
    <m/>
    <m/>
    <m/>
  </r>
  <r>
    <s v="MIA20150513"/>
    <s v="     "/>
    <n v="42261"/>
    <s v="9/14"/>
    <x v="1"/>
    <n v="0.80879629629629635"/>
    <s v="38"/>
    <n v="3"/>
    <s v="9"/>
    <x v="2"/>
    <n v="42261"/>
    <n v="0.80833333333333335"/>
    <s v="L7SF: 456 MASTICK AVE in San Bruno; pole fire; burnt crossarm; cause not known; WAITING ON TMAN"/>
    <s v="     "/>
    <s v="FAS"/>
    <n v="44267"/>
    <s v="Y"/>
    <x v="0"/>
    <s v="1305766"/>
    <s v="N/A"/>
    <m/>
    <s v="T003486244"/>
    <n v="110642230"/>
    <m/>
    <s v="     "/>
    <x v="0"/>
    <s v="PG&amp;E"/>
    <m/>
    <m/>
    <m/>
    <s v="D"/>
    <m/>
    <s v="Structure-PG&amp;E only"/>
    <m/>
    <s v="Equipment - PG&amp;E"/>
    <s v="34.g. Insulator and brushing damage or failure"/>
    <s v="Equipment - PG&amp;E"/>
    <s v="All types of equipment / facility failure"/>
    <s v="Insulator failure"/>
    <s v="Crossarm"/>
    <m/>
    <m/>
    <m/>
    <s v="No"/>
    <s v="Overhead"/>
    <x v="0"/>
    <m/>
    <m/>
    <s v="100286496"/>
    <s v="     "/>
    <s v="Non-HFTD"/>
    <x v="0"/>
    <m/>
    <m/>
    <n v="37.623199999999997"/>
    <n v="-122.41"/>
    <s v="San Mateo"/>
    <s v="SAN-BRUNO-0401"/>
    <m/>
    <n v="4000"/>
    <m/>
    <x v="0"/>
    <m/>
    <s v="Urban"/>
    <m/>
    <m/>
    <s v="No"/>
    <m/>
    <m/>
    <m/>
    <m/>
    <m/>
    <m/>
    <m/>
    <s v="N"/>
    <s v="N"/>
    <m/>
    <m/>
    <s v="     "/>
    <m/>
    <m/>
    <m/>
    <m/>
    <m/>
    <m/>
    <m/>
    <m/>
    <m/>
    <m/>
    <m/>
    <m/>
    <m/>
    <m/>
    <m/>
    <m/>
    <m/>
    <m/>
    <m/>
  </r>
  <r>
    <s v="MIA20150744"/>
    <s v="     "/>
    <n v="42261"/>
    <s v="9/14"/>
    <x v="1"/>
    <n v="0.65192129629629625"/>
    <s v="38"/>
    <n v="3"/>
    <s v="9"/>
    <x v="2"/>
    <n v="42261"/>
    <n v="0.65138888888888891"/>
    <s v="L7SF: HWY 1 @ WADDELL CRK / CANYON RD &amp; CABRILLO HWY (10 SPANS LOAD SIDE C/O 10977) in Davenport; BURNT POLE @ BASE CAUSED BY DIRTY INSULATORS TRACKING; pole fire"/>
    <s v="     "/>
    <s v="FAS"/>
    <n v="44257"/>
    <s v="Y"/>
    <x v="0"/>
    <s v="1305698"/>
    <s v="N/A"/>
    <m/>
    <s v="T003486082"/>
    <n v="110641822"/>
    <m/>
    <s v="     "/>
    <x v="0"/>
    <s v="PG&amp;E"/>
    <m/>
    <m/>
    <m/>
    <s v="D"/>
    <m/>
    <s v="Structure-PG&amp;E only"/>
    <m/>
    <s v="Contamination"/>
    <s v="36.a. Contamination"/>
    <s v="Equipment - PG&amp;E"/>
    <s v="Other"/>
    <s v="Contamination"/>
    <m/>
    <m/>
    <m/>
    <m/>
    <s v="Yes"/>
    <s v="Overhead"/>
    <x v="0"/>
    <m/>
    <m/>
    <s v="101807045"/>
    <s v="     "/>
    <s v="Non-HFTD"/>
    <x v="0"/>
    <m/>
    <m/>
    <n v="37.093000000000004"/>
    <n v="-122.27500000000001"/>
    <s v="Santa Cruz"/>
    <s v="POINT-MORETTI-1101"/>
    <s v="82931101"/>
    <n v="11000"/>
    <m/>
    <x v="0"/>
    <m/>
    <s v="Rural"/>
    <m/>
    <m/>
    <s v="No"/>
    <m/>
    <m/>
    <m/>
    <m/>
    <m/>
    <m/>
    <m/>
    <s v="N"/>
    <s v="N"/>
    <m/>
    <m/>
    <s v="     "/>
    <m/>
    <m/>
    <m/>
    <m/>
    <m/>
    <m/>
    <m/>
    <m/>
    <m/>
    <m/>
    <m/>
    <m/>
    <m/>
    <m/>
    <m/>
    <m/>
    <m/>
    <m/>
    <m/>
  </r>
  <r>
    <s v="20160292"/>
    <s v="     "/>
    <n v="42627"/>
    <s v="9/14"/>
    <x v="1"/>
    <n v="0.97569444444444442"/>
    <s v="38"/>
    <n v="3"/>
    <s v="9"/>
    <x v="6"/>
    <n v="42626"/>
    <n v="0.97569444444444442"/>
    <s v="#4 acsr wire, 2 spans load side of C/O 4953"/>
    <s v="     "/>
    <m/>
    <m/>
    <s v="N"/>
    <x v="0"/>
    <s v="1541214"/>
    <s v="16-0064404"/>
    <m/>
    <m/>
    <n v="111956855"/>
    <m/>
    <s v="     "/>
    <x v="1"/>
    <s v="PG&amp;E"/>
    <m/>
    <s v="Vegetation"/>
    <m/>
    <s v="D"/>
    <m/>
    <s v="&lt;0.25"/>
    <s v="Square Feet: ; Acreage: "/>
    <s v="Equipment - PG&amp;E"/>
    <s v="34.b. Conductor damage or failure"/>
    <s v="Equipment - PG&amp;E"/>
    <s v="All types of equipment / facility failure"/>
    <s v="Conductor"/>
    <s v="Conductor"/>
    <m/>
    <m/>
    <s v="Line to Ground"/>
    <m/>
    <s v="Overhead"/>
    <x v="3"/>
    <s v="Conductor"/>
    <m/>
    <s v="101618097"/>
    <s v="     "/>
    <s v="Non-HFTD"/>
    <x v="0"/>
    <m/>
    <m/>
    <n v="39.479599999999998"/>
    <n v="-121.858"/>
    <s v="Butte"/>
    <s v="RICE-1103"/>
    <s v="62831101"/>
    <n v="12000"/>
    <s v="RICE 1101247272"/>
    <x v="0"/>
    <s v="Unknown"/>
    <s v="Urban"/>
    <m/>
    <m/>
    <s v="No"/>
    <m/>
    <m/>
    <m/>
    <m/>
    <m/>
    <m/>
    <m/>
    <s v="N"/>
    <s v="N"/>
    <m/>
    <m/>
    <s v="     "/>
    <m/>
    <m/>
    <m/>
    <m/>
    <m/>
    <m/>
    <m/>
    <m/>
    <m/>
    <m/>
    <m/>
    <m/>
    <m/>
    <m/>
    <m/>
    <m/>
    <m/>
    <m/>
    <m/>
  </r>
  <r>
    <s v="20160291"/>
    <s v="     "/>
    <n v="42627"/>
    <s v="9/14"/>
    <x v="1"/>
    <n v="0.88611111111111107"/>
    <s v="38"/>
    <n v="3"/>
    <s v="9"/>
    <x v="6"/>
    <n v="42627"/>
    <n v="0.88611111111111107"/>
    <s v="WIRE DOWN CAUSED GRASS FIRE / CREW ENROUTE"/>
    <s v="     "/>
    <m/>
    <m/>
    <s v="N"/>
    <x v="0"/>
    <s v="1541724"/>
    <s v="16-0064782"/>
    <m/>
    <m/>
    <n v="111959902"/>
    <m/>
    <s v="     "/>
    <x v="1"/>
    <s v="PG&amp;E"/>
    <m/>
    <s v="Vegetation"/>
    <m/>
    <s v="D"/>
    <m/>
    <s v="0.26-9.99"/>
    <s v="Square Feet: ; Acreage: "/>
    <s v="Contact - 3rd Party"/>
    <s v="33.e. Other contact from object"/>
    <s v="Contact - 3rd Party"/>
    <s v="All types of equipment / facility failure"/>
    <s v="Vandalism"/>
    <m/>
    <s v="Vandalism"/>
    <m/>
    <s v="Line to Ground"/>
    <s v="None"/>
    <s v="Overhead"/>
    <x v="3"/>
    <s v="Conductor"/>
    <m/>
    <s v="101228545"/>
    <s v="     "/>
    <s v="Non-HFTD"/>
    <x v="0"/>
    <m/>
    <m/>
    <n v="37.344700000000003"/>
    <n v="-121.07599999999999"/>
    <s v="Stanislaus"/>
    <s v="CROWS-LANDING-1101"/>
    <s v="163251101"/>
    <n v="12000"/>
    <s v="CROWS LANDING 1101CB"/>
    <x v="0"/>
    <s v="STANISLUAS COUNTY"/>
    <s v="Hardwood Woodland"/>
    <m/>
    <m/>
    <s v="No"/>
    <m/>
    <m/>
    <m/>
    <m/>
    <m/>
    <m/>
    <m/>
    <s v="N"/>
    <s v="N"/>
    <m/>
    <m/>
    <s v="     "/>
    <m/>
    <m/>
    <m/>
    <m/>
    <m/>
    <m/>
    <m/>
    <m/>
    <m/>
    <m/>
    <m/>
    <m/>
    <m/>
    <m/>
    <m/>
    <m/>
    <m/>
    <m/>
    <m/>
  </r>
  <r>
    <s v="MIA201710506"/>
    <s v="     "/>
    <n v="42992"/>
    <s v="9/14"/>
    <x v="1"/>
    <n v="0.75810185185185186"/>
    <s v="37"/>
    <n v="3"/>
    <s v="9"/>
    <x v="0"/>
    <n v="42992"/>
    <n v="0.75763888888888886"/>
    <s v="CUSTOMER STATES THAT HEARD AND EXPLOSION IN THE ALLEY STATTES TRANSFORMER_x000a_POPPED AND SAW FIRE; WIRE DOWN OUTAGE OIS1879214 CUSTOMER SAID THEY SEEN THE FIRE IN ALLEY WAY EVENT# 17-79068 CALLED FOR_x000a_CREW; conductor broken/damaged; circuit and facility taken "/>
    <s v="     "/>
    <s v="FAS"/>
    <n v="44251"/>
    <s v="Y"/>
    <x v="0"/>
    <s v="1879214"/>
    <s v="17-0079068"/>
    <m/>
    <s v="1373148797"/>
    <n v="113249908"/>
    <m/>
    <s v="     "/>
    <x v="0"/>
    <s v="PG&amp;E"/>
    <m/>
    <m/>
    <m/>
    <s v="D"/>
    <m/>
    <s v="Structure-PG&amp;E only"/>
    <m/>
    <s v="Equipment - PG&amp;E"/>
    <s v="34.b. Conductor damage or failure"/>
    <s v="Equipment - PG&amp;E"/>
    <s v="All types of equipment / facility failure"/>
    <s v="Conductor failure-all"/>
    <s v="Conductor"/>
    <m/>
    <m/>
    <s v="Line to Ground"/>
    <m/>
    <s v="Overhead"/>
    <x v="0"/>
    <m/>
    <m/>
    <s v="252291103"/>
    <s v="     "/>
    <s v="Non-HFTD"/>
    <x v="0"/>
    <m/>
    <m/>
    <n v="36.6098"/>
    <n v="-119.526"/>
    <s v="Fresno"/>
    <s v="PARLIER-1103"/>
    <s v="252291103"/>
    <n v="11000"/>
    <s v="PARLIER 11035140"/>
    <x v="0"/>
    <m/>
    <s v="Rural"/>
    <m/>
    <m/>
    <s v="No"/>
    <m/>
    <m/>
    <m/>
    <m/>
    <m/>
    <m/>
    <m/>
    <s v="N"/>
    <s v="N"/>
    <m/>
    <m/>
    <s v="     "/>
    <m/>
    <m/>
    <m/>
    <m/>
    <m/>
    <m/>
    <m/>
    <m/>
    <m/>
    <m/>
    <m/>
    <m/>
    <m/>
    <m/>
    <m/>
    <m/>
    <m/>
    <m/>
    <m/>
  </r>
  <r>
    <s v="20170361"/>
    <s v="     "/>
    <n v="42992"/>
    <s v="9/14"/>
    <x v="1"/>
    <n v="0.4597222222222222"/>
    <s v="37"/>
    <n v="3"/>
    <s v="9"/>
    <x v="0"/>
    <n v="42992"/>
    <n v="0.66041666666666665"/>
    <s v="ARCING SWITCH BLADE ON SW 8409. NEED CREW TO JUMPER OUT SWITCH. EC TAG CREATED TO HAVE SWITCH REPLACED AT A LATER DATE. 3 HOT JUMPERS OR 500 COPPER W/500CU TO 715AL AMPS. CAN GET OFF THE ROAD. LINDHURST AVE S/ERLE RD S/HWY70 ON/OFF RAMP ON"/>
    <s v="     "/>
    <m/>
    <m/>
    <s v="N"/>
    <x v="0"/>
    <s v="1879090"/>
    <s v="17-0079046"/>
    <m/>
    <m/>
    <m/>
    <m/>
    <s v="     "/>
    <x v="1"/>
    <s v="PG&amp;E"/>
    <m/>
    <s v="Vegetation"/>
    <m/>
    <s v="D"/>
    <m/>
    <s v="&lt;0.25"/>
    <s v="Square Feet: ; Acreage: "/>
    <s v="Equipment - PG&amp;E"/>
    <s v="34.e. Switch damage or failure"/>
    <s v="Equipment - PG&amp;E"/>
    <s v="All types of equipment / facility failure"/>
    <s v="Switch"/>
    <s v="Switch"/>
    <m/>
    <m/>
    <s v="Force Out"/>
    <s v="None"/>
    <s v="Overhead"/>
    <x v="3"/>
    <s v="Switch"/>
    <m/>
    <s v="101320308"/>
    <s v="     "/>
    <s v="Non-HFTD"/>
    <x v="0"/>
    <m/>
    <m/>
    <n v="39.1111"/>
    <n v="-121.556"/>
    <s v="Yuba"/>
    <s v="OLIVEHURST-1103"/>
    <s v="152901103"/>
    <n v="12000"/>
    <s v="OLIVEHURST 1105CB"/>
    <x v="0"/>
    <s v="Unknown"/>
    <s v="Urban"/>
    <m/>
    <m/>
    <s v="No"/>
    <m/>
    <m/>
    <m/>
    <m/>
    <m/>
    <m/>
    <m/>
    <s v="N"/>
    <s v="N"/>
    <m/>
    <m/>
    <s v="     "/>
    <m/>
    <m/>
    <m/>
    <m/>
    <m/>
    <m/>
    <m/>
    <m/>
    <m/>
    <m/>
    <m/>
    <m/>
    <m/>
    <m/>
    <m/>
    <m/>
    <m/>
    <m/>
    <m/>
  </r>
  <r>
    <s v="20170362"/>
    <s v="     "/>
    <n v="42992"/>
    <s v="9/14"/>
    <x v="1"/>
    <n v="0.50624999999999998"/>
    <s v="37"/>
    <n v="3"/>
    <s v="9"/>
    <x v="0"/>
    <n v="42992"/>
    <n v="0.49930555555555556"/>
    <s v="0"/>
    <s v="     "/>
    <m/>
    <m/>
    <s v="N"/>
    <x v="0"/>
    <s v="1878915"/>
    <s v="17-0078947"/>
    <m/>
    <m/>
    <m/>
    <m/>
    <s v="     "/>
    <x v="1"/>
    <s v="PG&amp;E"/>
    <m/>
    <s v="Vegetation"/>
    <s v="Fence"/>
    <s v="D"/>
    <m/>
    <s v="&lt;0.25"/>
    <s v="Square Feet: ; Acreage: "/>
    <s v="Contact - Animal - Other"/>
    <s v="33.b. Animal contact"/>
    <s v="Contact - Animal"/>
    <s v="All types of equipment / facility failure"/>
    <s v="Contact - Animal"/>
    <m/>
    <s v="Contact - Animal"/>
    <s v="Conductor"/>
    <s v="Line to Ground,Line to Line"/>
    <s v="Unknown"/>
    <s v="Overhead"/>
    <x v="3"/>
    <s v="Conductor"/>
    <m/>
    <s v="100372805"/>
    <s v="     "/>
    <s v="Non-HFTD"/>
    <x v="0"/>
    <m/>
    <m/>
    <n v="39.503900000000002"/>
    <n v="-121.545"/>
    <s v="Butte"/>
    <s v="WYANDOTTE-1102"/>
    <s v="102911102"/>
    <n v="12000"/>
    <s v="WYANDOTTE 1105CB"/>
    <x v="0"/>
    <s v="530-538-2448"/>
    <s v="Urban"/>
    <m/>
    <m/>
    <s v="No"/>
    <m/>
    <m/>
    <m/>
    <m/>
    <m/>
    <m/>
    <m/>
    <s v="N"/>
    <s v="N"/>
    <m/>
    <m/>
    <s v="     "/>
    <m/>
    <m/>
    <m/>
    <m/>
    <m/>
    <m/>
    <m/>
    <m/>
    <m/>
    <m/>
    <m/>
    <m/>
    <m/>
    <m/>
    <m/>
    <m/>
    <m/>
    <m/>
    <m/>
  </r>
  <r>
    <s v="MIA20183524"/>
    <s v="     "/>
    <n v="43357"/>
    <s v="9/14"/>
    <x v="1"/>
    <n v="0.6308449074074074"/>
    <s v="37"/>
    <n v="3"/>
    <s v="9"/>
    <x v="1"/>
    <n v="43357"/>
    <n v="0.63055555555555554"/>
    <s v="&quot;Replaced power arcing fuse, lines down with Veg fire&quot;"/>
    <s v="     "/>
    <s v="FAS"/>
    <n v="44245"/>
    <s v="Y"/>
    <x v="0"/>
    <s v="174514"/>
    <s v="N/A"/>
    <m/>
    <s v="T004412670"/>
    <m/>
    <m/>
    <s v="     "/>
    <x v="1"/>
    <s v="PG&amp;E"/>
    <m/>
    <m/>
    <m/>
    <s v="D"/>
    <m/>
    <s v="&lt;0.25"/>
    <m/>
    <s v="Equipment - PG&amp;E"/>
    <s v="34.c. Fuse damage or failure"/>
    <s v="Equipment - PG&amp;E"/>
    <s v="All types of equipment / facility failure"/>
    <s v="Fuse failure - all"/>
    <s v="Fuse"/>
    <m/>
    <m/>
    <m/>
    <s v="Unknown"/>
    <s v="Overhead"/>
    <x v="0"/>
    <m/>
    <m/>
    <s v="T4315"/>
    <s v="     "/>
    <s v="Non-HFTD"/>
    <x v="0"/>
    <m/>
    <m/>
    <n v="35.324100000000001"/>
    <n v="-120.752"/>
    <s v="San Luis Obispo"/>
    <s v="BAYWOOD-1101"/>
    <s v="182801101"/>
    <n v="11000"/>
    <m/>
    <x v="0"/>
    <s v="Cal Fire"/>
    <s v="Barren/Other"/>
    <m/>
    <m/>
    <s v="No"/>
    <m/>
    <m/>
    <m/>
    <m/>
    <m/>
    <m/>
    <m/>
    <s v="N"/>
    <s v="N"/>
    <m/>
    <m/>
    <s v="     "/>
    <m/>
    <m/>
    <m/>
    <m/>
    <m/>
    <m/>
    <m/>
    <m/>
    <m/>
    <m/>
    <m/>
    <m/>
    <m/>
    <m/>
    <m/>
    <m/>
    <m/>
    <m/>
    <m/>
  </r>
  <r>
    <s v="20180775"/>
    <s v="     "/>
    <n v="43357"/>
    <s v="9/14"/>
    <x v="1"/>
    <m/>
    <s v="37"/>
    <n v="3"/>
    <s v="9"/>
    <x v="1"/>
    <m/>
    <m/>
    <s v="Hawk made contact with capacitor and fell to ground - started fire and caused PG&amp;E equipment damage - see &quot;primary remarks&quot; noted by T-men"/>
    <s v="     "/>
    <s v="FAS"/>
    <m/>
    <s v="N"/>
    <x v="0"/>
    <s v="174207"/>
    <m/>
    <m/>
    <m/>
    <m/>
    <m/>
    <s v="     "/>
    <x v="1"/>
    <s v="PG&amp;E"/>
    <m/>
    <m/>
    <m/>
    <s v="D"/>
    <m/>
    <s v="&lt;3 meters of linear travel"/>
    <m/>
    <s v="Contact - Animal - Bird"/>
    <s v="33.b. Animal contact"/>
    <s v="Contact - Bird"/>
    <s v="Contact from object"/>
    <s v="Contact - Animal"/>
    <m/>
    <s v="Contact - Animal"/>
    <s v="Capacitor"/>
    <m/>
    <m/>
    <m/>
    <x v="3"/>
    <m/>
    <m/>
    <m/>
    <s v="     "/>
    <s v="Non-HFTD"/>
    <x v="0"/>
    <m/>
    <m/>
    <n v="40.133600000000001"/>
    <n v="-122.205"/>
    <s v="Tehama"/>
    <s v="TYLER-1104"/>
    <s v="103571104"/>
    <n v="11000"/>
    <m/>
    <x v="0"/>
    <m/>
    <s v="Herbaceous"/>
    <m/>
    <m/>
    <s v="No"/>
    <m/>
    <m/>
    <m/>
    <m/>
    <m/>
    <m/>
    <m/>
    <s v="N"/>
    <s v="N"/>
    <m/>
    <m/>
    <s v="     "/>
    <m/>
    <m/>
    <m/>
    <m/>
    <m/>
    <m/>
    <m/>
    <m/>
    <m/>
    <m/>
    <m/>
    <m/>
    <m/>
    <m/>
    <m/>
    <m/>
    <m/>
    <m/>
    <m/>
  </r>
  <r>
    <s v="20180776"/>
    <s v="     "/>
    <n v="43357"/>
    <s v="9/14"/>
    <x v="1"/>
    <m/>
    <s v="37"/>
    <n v="3"/>
    <s v="9"/>
    <x v="1"/>
    <m/>
    <m/>
    <s v="T-men's email response &quot;Power fuse started fire&quot;"/>
    <s v="     "/>
    <s v="FAS"/>
    <m/>
    <s v="N"/>
    <x v="0"/>
    <s v="174514"/>
    <m/>
    <m/>
    <m/>
    <m/>
    <m/>
    <s v="     "/>
    <x v="1"/>
    <s v="PG&amp;E"/>
    <m/>
    <m/>
    <m/>
    <s v="D"/>
    <m/>
    <s v="&lt;0.25"/>
    <m/>
    <s v="Equipment - PG&amp;E"/>
    <s v="34.o. Other"/>
    <s v="Equipment - PG&amp;E"/>
    <s v="All types of equipment / facility failure"/>
    <s v="Other"/>
    <s v="Fuse"/>
    <m/>
    <m/>
    <m/>
    <m/>
    <m/>
    <x v="3"/>
    <s v="Fuse"/>
    <m/>
    <m/>
    <s v="     "/>
    <s v="Non-HFTD"/>
    <x v="0"/>
    <m/>
    <m/>
    <n v="35.324100000000001"/>
    <n v="-120.752"/>
    <s v="San Luis Obispo"/>
    <s v="BAYWOOD-1101"/>
    <s v="182801101"/>
    <n v="11000"/>
    <m/>
    <x v="0"/>
    <m/>
    <s v="Barren/Other"/>
    <m/>
    <m/>
    <s v="No"/>
    <m/>
    <m/>
    <m/>
    <m/>
    <m/>
    <m/>
    <m/>
    <s v="N"/>
    <s v="N"/>
    <m/>
    <m/>
    <s v="     "/>
    <m/>
    <m/>
    <m/>
    <m/>
    <m/>
    <m/>
    <m/>
    <m/>
    <m/>
    <m/>
    <m/>
    <m/>
    <m/>
    <m/>
    <m/>
    <m/>
    <m/>
    <m/>
    <m/>
  </r>
  <r>
    <s v="20201248"/>
    <s v="     "/>
    <n v="44088"/>
    <s v="9/14"/>
    <x v="1"/>
    <n v="0.92638888888888893"/>
    <s v="38"/>
    <n v="3"/>
    <s v="9"/>
    <x v="4"/>
    <n v="44088"/>
    <n v="0.98611111111111116"/>
    <s v="On September 14, 2020 at 2255 hours, a PG&amp;E Troubleman patrolled the Santa Maria 1106 Distribution Circuit number 182671106, near the rear easement of 135 East Bunny Street in Santa Maria. He observed a burned overhead service conductor from sequence pole to two weatherheads at the apartment complex's roof. Initial analysis indicates the overhead service wire failed, due to an overload. Although, the Fire Department mentioned to the troubleman that there was possibly inside wiring being done, around the time that the fire started. The Santa Maria Fire Department responded to and extinguished the fire. The 138-minute outage affected 23 customers. All the repairs were completed. The line was returned to service on September 15, 2020. This ignition did not meet the reporting criteria, because the fire was not greater than one linear meter. This information is preliminary."/>
    <s v="     "/>
    <s v="FAS"/>
    <m/>
    <s v="N"/>
    <x v="0"/>
    <s v="1070636"/>
    <s v="20-0097484"/>
    <m/>
    <s v="T005072153"/>
    <n v="119764108"/>
    <m/>
    <s v="     "/>
    <x v="0"/>
    <s v="PG&amp;E"/>
    <m/>
    <s v="Building"/>
    <m/>
    <s v="D"/>
    <s v="D"/>
    <s v="&lt;3 meters of linear travel"/>
    <s v="wire only"/>
    <s v="Equipment - Overloaded"/>
    <s v="34.b. Conductor damage or failure"/>
    <s v="Equipment - PG&amp;E"/>
    <s v="All types of equipment / facility failure"/>
    <s v="Conductor failure-all"/>
    <s v="Service Drop"/>
    <m/>
    <m/>
    <s v="Line to Line"/>
    <m/>
    <s v="Overhead"/>
    <x v="1"/>
    <s v="Service Drop"/>
    <s v="Conductor - Service"/>
    <s v="Circuit ID: 182671106, SAP ID: 101922295"/>
    <s v="     "/>
    <s v="Non-HFTD"/>
    <x v="0"/>
    <m/>
    <m/>
    <n v="34.963500000000003"/>
    <n v="-120.434"/>
    <s v="Santa Barbara"/>
    <s v="SANTA-MARIA-1106"/>
    <m/>
    <n v="12000"/>
    <s v="N/A"/>
    <x v="0"/>
    <s v="Santa Maria FD"/>
    <m/>
    <m/>
    <m/>
    <s v="No"/>
    <m/>
    <m/>
    <m/>
    <m/>
    <m/>
    <m/>
    <m/>
    <s v="N"/>
    <s v="N"/>
    <m/>
    <m/>
    <s v="     "/>
    <m/>
    <m/>
    <m/>
    <m/>
    <m/>
    <m/>
    <m/>
    <m/>
    <m/>
    <m/>
    <m/>
    <m/>
    <m/>
    <m/>
    <m/>
    <m/>
    <m/>
    <m/>
    <m/>
  </r>
  <r>
    <s v="20201253"/>
    <s v="     "/>
    <n v="44088"/>
    <s v="9/14"/>
    <x v="1"/>
    <n v="0.25763888888888886"/>
    <s v="38"/>
    <n v="3"/>
    <s v="9"/>
    <x v="4"/>
    <n v="44088"/>
    <n v="0.25138888888888888"/>
    <s v="On September 14, 2020 at 0602 hours, PG&amp;E became aware that the Corcoran-Olive SW STA 115kV Transmission Circuit relayed causing a momentary interruption. A PG&amp;E Troubleman was dispatched to the Corcoran-Olive SW STA 115kV Transmission Circuit west of Central Valley Highway/Highway 43, Corcoran in response to a fire at the base of transmission tower. Initial analysis indicates bird contact caused the ignition. A large bird, suspected as a crane, cross phased on the top phase and tower resulting in a relay and ignition. The ensuing fire was approximately 20' in diameter at the base of the tower and the fire was suppressed by Cal Fire. PG&amp;E Crew removed bird carcass from conductor and nest on September 14, 2020."/>
    <s v="     "/>
    <s v="Trans-Sub Email"/>
    <m/>
    <s v="N"/>
    <x v="0"/>
    <s v="1067613"/>
    <m/>
    <s v="INT-14105"/>
    <s v="T005071291"/>
    <n v="119759379"/>
    <m/>
    <s v="     "/>
    <x v="1"/>
    <s v="PG&amp;E"/>
    <m/>
    <s v="Vegetation"/>
    <m/>
    <s v="T"/>
    <s v="T"/>
    <s v="&lt;0.25"/>
    <s v="Approximately 20' in diameter"/>
    <s v="Contact - Animal - Bird"/>
    <s v="33.b. Animal contact"/>
    <s v="Contact - Bird"/>
    <s v="Contact from object"/>
    <s v="Contact - Animal"/>
    <m/>
    <s v="Contact - Animal"/>
    <s v="Conductor - Transmission"/>
    <m/>
    <m/>
    <s v="Overhead"/>
    <x v="4"/>
    <s v="Conductor - Transmission"/>
    <s v="NA"/>
    <s v="046/346"/>
    <s v="     "/>
    <s v="Non-HFTD"/>
    <x v="0"/>
    <m/>
    <m/>
    <n v="36.017699999999998"/>
    <n v="-119.474"/>
    <s v="Tulare"/>
    <s v="CORCORAN-OLIVE-SW-STA-115KV"/>
    <m/>
    <n v="115000"/>
    <s v="N/A"/>
    <x v="0"/>
    <s v="Cal Fire"/>
    <s v="Herbaceous"/>
    <m/>
    <m/>
    <s v="No"/>
    <m/>
    <m/>
    <m/>
    <m/>
    <m/>
    <m/>
    <m/>
    <s v="N"/>
    <s v="N"/>
    <m/>
    <m/>
    <s v="     "/>
    <m/>
    <m/>
    <m/>
    <m/>
    <m/>
    <m/>
    <m/>
    <m/>
    <m/>
    <m/>
    <m/>
    <m/>
    <m/>
    <m/>
    <m/>
    <m/>
    <m/>
    <m/>
    <m/>
  </r>
  <r>
    <s v="20201247"/>
    <s v="     "/>
    <n v="44088"/>
    <s v="9/14"/>
    <x v="1"/>
    <n v="7.5694444444444439E-2"/>
    <s v="38"/>
    <n v="3"/>
    <s v="9"/>
    <x v="4"/>
    <n v="44088"/>
    <n v="6.9444444444444448E-2"/>
    <s v="On September 14, 2020 at 0331 hours, a PG&amp;E Troubleman patrolled the Manchester 1108 12kV Distribution Circuit number 253921108, near 1501 North Wilson Avenue in Fresno. He observed a broken primary conductor on the ground, behind the address. Initial analysis indicates a tree branch fell through a primary overhead #2 solid copper conductor, which resulted in a line to ground fault and an ignition. The Fresno Fire Department responded to and extinguished the fire. The 204-minute outage affected 91 customers. All the repairs were completed and the line was returned to service on September 14, 2020. This ignition did not meet the reporting criteria, because the fire was not greater than one linear meter. This information is preliminary."/>
    <s v="     "/>
    <s v="FAS"/>
    <m/>
    <s v="N"/>
    <x v="0"/>
    <s v="1067512"/>
    <s v="20-0097032"/>
    <m/>
    <s v="T005071205, T005071203"/>
    <n v="119758283"/>
    <m/>
    <s v="     "/>
    <x v="0"/>
    <s v="PG&amp;E"/>
    <m/>
    <s v="Vegetation"/>
    <m/>
    <s v="D"/>
    <s v="D"/>
    <s v="&lt;3 meters of linear travel"/>
    <m/>
    <s v="Vegetation"/>
    <s v="33.a. Veg. contact"/>
    <s v="Vegetation"/>
    <s v="Contact from object"/>
    <s v="Contact - Vegetation"/>
    <m/>
    <s v="Contact - Vegetation"/>
    <s v="Conductor - Primary"/>
    <s v="Line to Ground"/>
    <m/>
    <s v="Overhead"/>
    <x v="3"/>
    <s v="Conductor - Primary"/>
    <s v="Conductor - Primary"/>
    <s v="Circuit ID: 253921108, SAP Pole ID: 100863263"/>
    <s v="     "/>
    <s v="Non-HFTD"/>
    <x v="0"/>
    <m/>
    <m/>
    <n v="36.763100000000001"/>
    <n v="-119.807"/>
    <s v="Fresno"/>
    <s v="MANCHESTER-1108"/>
    <m/>
    <n v="12000"/>
    <m/>
    <x v="0"/>
    <s v="Fresno FD"/>
    <m/>
    <m/>
    <m/>
    <s v="No"/>
    <m/>
    <m/>
    <m/>
    <m/>
    <m/>
    <m/>
    <m/>
    <s v="N"/>
    <s v="N"/>
    <m/>
    <m/>
    <s v="     "/>
    <s v="36.76308490"/>
    <s v="-119.80750750"/>
    <s v="Sep 26 2020 12:00AM"/>
    <s v="BranchFail"/>
    <s v="Tree is located in 1504 N Ferger Ave backyard. Spoke with Justin Richardson(559-916-9763)@ 1501 N WILSON AVE; limb failed at 2AM and was reported to PG&amp;E. Found cut and stacked limbs left in backyard @ 1501; broken limb stem visible in tree from backyard at 1501. (9-26-2020)"/>
    <s v="SILK"/>
    <s v="53"/>
    <s v="20"/>
    <s v="20"/>
    <s v="Slight"/>
    <s v="Slight"/>
    <s v="N"/>
    <s v="1"/>
    <m/>
    <s v="Plain"/>
    <s v="D"/>
    <s v="CrossArm"/>
    <s v="BareWire"/>
    <s v="1"/>
  </r>
  <r>
    <s v="20211710"/>
    <s v="     "/>
    <n v="44453"/>
    <s v="9/14"/>
    <x v="1"/>
    <n v="0.79861111111111116"/>
    <s v="38"/>
    <n v="3"/>
    <s v="9"/>
    <x v="5"/>
    <n v="44453"/>
    <m/>
    <s v="Tree fell into overhead circuit. The ensuing fire was reported to be roughly 30 feet in size. This information is preliminary."/>
    <s v="     "/>
    <s v="FAS"/>
    <m/>
    <s v="Y"/>
    <x v="0"/>
    <m/>
    <s v="21-0117602"/>
    <m/>
    <s v="T005394323"/>
    <n v="122051000"/>
    <m/>
    <s v="     "/>
    <x v="1"/>
    <s v="PG&amp;E"/>
    <m/>
    <s v="Vegetation"/>
    <m/>
    <s v="D"/>
    <s v="D"/>
    <s v="&lt;0.25"/>
    <m/>
    <s v="Vegetation"/>
    <s v="33.a. Veg. contact"/>
    <s v="Vegetation"/>
    <s v="Contact from object"/>
    <s v="Veg. contact"/>
    <m/>
    <s v="Veg. contact"/>
    <s v="Conductor - Primary"/>
    <s v="Three Phase Fault"/>
    <s v="Y"/>
    <s v="Overhead"/>
    <x v="3"/>
    <s v="Conductor - Primary"/>
    <s v="Transformer, Crossarm, Conductor, Cutout"/>
    <s v="102181632"/>
    <s v="     "/>
    <s v="Non-HFTD"/>
    <x v="0"/>
    <n v="162"/>
    <m/>
    <n v="39.795099999999998"/>
    <n v="-123.246"/>
    <s v="Mendocino"/>
    <s v="COVELO-1101"/>
    <m/>
    <n v="12000"/>
    <m/>
    <x v="0"/>
    <s v="Cal Fire"/>
    <s v="Barren/Other"/>
    <s v="Grass fuel bed"/>
    <m/>
    <s v="No"/>
    <m/>
    <m/>
    <m/>
    <m/>
    <m/>
    <m/>
    <m/>
    <s v="N"/>
    <s v="N"/>
    <m/>
    <m/>
    <s v="     "/>
    <s v="39.79464200"/>
    <s v="-123.23341300"/>
    <s v="Sep 23 2021 12:00AM"/>
    <s v="TrunkFail"/>
    <s v="HEALTHY VALLEY OAK WITH NO SERIOUS DEFECTS. MAJOR SPAR FAILED AT COLLAR."/>
    <s v="OAKV"/>
    <s v="90"/>
    <s v="72"/>
    <s v="35"/>
    <s v="None"/>
    <s v="Slight"/>
    <s v="N"/>
    <s v="1"/>
    <m/>
    <s v="Plain"/>
    <s v="D"/>
    <s v="CrossArm"/>
    <s v="BareWire"/>
    <s v="0"/>
  </r>
  <r>
    <s v="20140169"/>
    <s v="     "/>
    <n v="41897"/>
    <s v="9/15"/>
    <x v="1"/>
    <n v="0.80694444444444446"/>
    <s v="38"/>
    <n v="3"/>
    <s v="9"/>
    <x v="7"/>
    <n v="41897"/>
    <n v="0.80694444444444446"/>
    <s v="tree fell causing fire in trees n grnd. opnd ctouts n md saf. FD ask to stnd by till crw arvd 2 grnd"/>
    <s v="     "/>
    <m/>
    <m/>
    <s v="N"/>
    <x v="0"/>
    <s v="1082455"/>
    <s v="14-0057140"/>
    <m/>
    <m/>
    <n v="109219258"/>
    <m/>
    <s v="     "/>
    <x v="1"/>
    <s v="PG&amp;E"/>
    <m/>
    <s v="Vegetation"/>
    <m/>
    <s v="D"/>
    <m/>
    <s v="&lt;3 meters of linear travel"/>
    <s v="Square Feet: ; Acreage: "/>
    <s v="Vegetation"/>
    <s v="33.a. Veg. contact"/>
    <s v="Vegetation"/>
    <s v="All types of equipment / facility failure"/>
    <s v="Contact - Vegetation"/>
    <m/>
    <s v="Contact - Vegetation"/>
    <s v="Conductor"/>
    <s v="Line to Ground"/>
    <s v=" "/>
    <s v="Overhead"/>
    <x v="3"/>
    <s v="Conductor"/>
    <m/>
    <s v="15200 FRUITVALE AVE"/>
    <s v="     "/>
    <s v="Non-HFTD"/>
    <x v="0"/>
    <n v="518"/>
    <m/>
    <n v="37.245100000000001"/>
    <n v="-122.01"/>
    <s v="Santa Clara"/>
    <s v="SARATOGA-1106"/>
    <s v="83371106"/>
    <n v="12000"/>
    <s v="SARATOGA 1106LC24"/>
    <x v="0"/>
    <m/>
    <s v="Urban"/>
    <m/>
    <m/>
    <s v="No"/>
    <m/>
    <m/>
    <m/>
    <m/>
    <m/>
    <m/>
    <m/>
    <s v="N"/>
    <s v="N"/>
    <m/>
    <m/>
    <s v="     "/>
    <s v="37.24702800"/>
    <s v="-122.01284100"/>
    <s v="Sep 16 2014 12:00AM"/>
    <s v="BranchFail"/>
    <s v="Overhanging branch detached and fell across one conductor.  This caused conductor to land on object.  No defect present."/>
    <s v="EUCA"/>
    <s v="80"/>
    <s v="38"/>
    <s v="13"/>
    <s v="None"/>
    <s v="None"/>
    <s v="N"/>
    <s v="1"/>
    <m/>
    <s v="Other"/>
    <s v="D"/>
    <s v="CrossArm"/>
    <s v="BareWire"/>
    <s v="0"/>
  </r>
  <r>
    <s v="20150345"/>
    <s v="     "/>
    <n v="42262"/>
    <s v="9/15"/>
    <x v="1"/>
    <n v="0.92013888888888884"/>
    <s v="38"/>
    <n v="3"/>
    <s v="9"/>
    <x v="2"/>
    <n v="42262"/>
    <n v="0.92013888888888884"/>
    <s v="f6tmjpg,treelimb fell on svc.wire&amp;got open wire sec.together arcing 2/3fuses blwn@tx&amp;starting vegetation fire"/>
    <s v="     "/>
    <m/>
    <m/>
    <s v="N"/>
    <x v="0"/>
    <s v="1306519"/>
    <s v="15-0061618"/>
    <m/>
    <m/>
    <m/>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1"/>
    <s v="Conductor"/>
    <m/>
    <s v="100878350"/>
    <s v="     "/>
    <s v="Non-HFTD"/>
    <x v="0"/>
    <m/>
    <m/>
    <n v="36.587400000000002"/>
    <n v="-119.569"/>
    <s v="Fresno"/>
    <s v="PARLIER-1104"/>
    <s v="252291104"/>
    <m/>
    <s v="N/A"/>
    <x v="0"/>
    <s v="COUNTY FIRE"/>
    <s v="Urban"/>
    <m/>
    <m/>
    <s v="No"/>
    <m/>
    <m/>
    <m/>
    <m/>
    <m/>
    <m/>
    <m/>
    <s v="N"/>
    <s v="N"/>
    <m/>
    <m/>
    <s v="     "/>
    <m/>
    <m/>
    <s v="Sep 16 2015 12:00AM"/>
    <s v="Unverified"/>
    <s v="DID NOT INVESTIGATE. TRANSFORMER LEVEL ONLY"/>
    <m/>
    <m/>
    <m/>
    <m/>
    <m/>
    <m/>
    <m/>
    <m/>
    <m/>
    <m/>
    <m/>
    <m/>
    <m/>
    <m/>
  </r>
  <r>
    <s v="20180777"/>
    <s v="     "/>
    <n v="43358"/>
    <s v="9/15"/>
    <x v="1"/>
    <n v="0.15763888888888888"/>
    <s v="37"/>
    <n v="3"/>
    <s v="9"/>
    <x v="1"/>
    <n v="43358"/>
    <n v="0.15763888888888888"/>
    <s v="Tractor pole damaged multiple PG&amp;E equipment"/>
    <s v="     "/>
    <s v="FAS"/>
    <m/>
    <s v="N"/>
    <x v="0"/>
    <s v="174669"/>
    <s v="18-0079945"/>
    <m/>
    <m/>
    <m/>
    <m/>
    <s v="     "/>
    <x v="1"/>
    <s v="PG&amp;E"/>
    <m/>
    <m/>
    <m/>
    <s v="D"/>
    <m/>
    <s v="&lt;3 meters of linear travel"/>
    <m/>
    <s v="Contact - 3rd Party"/>
    <s v="33.e. Other contact from object"/>
    <s v="Contact - 3rd Party"/>
    <s v="Contact from object"/>
    <s v="Contact - 3rd Party"/>
    <m/>
    <s v="Contact - 3rd Party"/>
    <s v="Pole"/>
    <s v="Multi-Fault"/>
    <m/>
    <s v="Overhead"/>
    <x v="3"/>
    <m/>
    <m/>
    <s v="2102/2/NORM"/>
    <s v="     "/>
    <s v="Non-HFTD"/>
    <x v="0"/>
    <m/>
    <m/>
    <n v="35.441699999999997"/>
    <n v="-119.161"/>
    <s v="Kern"/>
    <s v="7TH-STANDARD-2102"/>
    <s v="254582102"/>
    <n v="21000"/>
    <s v="7TH STANDARD 2103CB"/>
    <x v="0"/>
    <m/>
    <s v="Agriculture"/>
    <m/>
    <m/>
    <s v="No"/>
    <m/>
    <m/>
    <m/>
    <m/>
    <m/>
    <m/>
    <m/>
    <s v="N"/>
    <s v="N"/>
    <m/>
    <m/>
    <s v="     "/>
    <m/>
    <m/>
    <m/>
    <m/>
    <m/>
    <m/>
    <m/>
    <m/>
    <m/>
    <m/>
    <m/>
    <m/>
    <m/>
    <m/>
    <m/>
    <m/>
    <m/>
    <m/>
    <m/>
  </r>
  <r>
    <s v="20180778"/>
    <s v="     "/>
    <n v="43358"/>
    <s v="9/15"/>
    <x v="1"/>
    <m/>
    <s v="37"/>
    <n v="3"/>
    <s v="9"/>
    <x v="1"/>
    <m/>
    <m/>
    <s v="No info on ILIS.  Unable to pull up OIS ticket - cannot determine fire cause based on FAS notes alone."/>
    <s v="     "/>
    <s v="FAS"/>
    <m/>
    <s v="N"/>
    <x v="0"/>
    <s v="174811"/>
    <m/>
    <m/>
    <m/>
    <m/>
    <m/>
    <s v="     "/>
    <x v="1"/>
    <s v="PG&amp;E"/>
    <m/>
    <m/>
    <m/>
    <s v="D"/>
    <m/>
    <s v="&lt;3 meters of linear travel"/>
    <m/>
    <s v="Unknown"/>
    <s v="40.a. Unknown"/>
    <s v="Unknown"/>
    <s v="Other"/>
    <s v="Unknown"/>
    <m/>
    <m/>
    <m/>
    <m/>
    <m/>
    <m/>
    <x v="3"/>
    <m/>
    <m/>
    <m/>
    <s v="     "/>
    <s v="Non-HFTD"/>
    <x v="0"/>
    <m/>
    <m/>
    <n v="38.693800000000003"/>
    <n v="-122.83199999999999"/>
    <s v="Sonoma"/>
    <s v="GEYSERVILLE-1102"/>
    <s v="042891102"/>
    <n v="11000"/>
    <s v="GEYSERVILLE-1102484"/>
    <x v="1"/>
    <m/>
    <s v="Urban"/>
    <m/>
    <m/>
    <s v="No"/>
    <m/>
    <m/>
    <m/>
    <m/>
    <m/>
    <m/>
    <m/>
    <s v="N"/>
    <s v="N"/>
    <m/>
    <m/>
    <s v="     "/>
    <m/>
    <m/>
    <m/>
    <m/>
    <m/>
    <m/>
    <m/>
    <m/>
    <m/>
    <m/>
    <m/>
    <m/>
    <m/>
    <m/>
    <m/>
    <m/>
    <m/>
    <m/>
    <m/>
  </r>
  <r>
    <s v="20180779"/>
    <s v="     "/>
    <n v="43358"/>
    <s v="9/15"/>
    <x v="1"/>
    <m/>
    <s v="37"/>
    <n v="3"/>
    <s v="9"/>
    <x v="1"/>
    <m/>
    <m/>
    <s v="After reviewing OIS record, unclear if veg fire caused PG&amp;E asset damage, or if PG&amp;E equipment caused fire.  From OIS TR, customer stated &quot;BURNING FIELD. FIRE DEPT ON SITE. ENTER RANCH AND DRIVE STRAIGHT THRU TO ALFALF FIELD..WIRE ON GROUND STARTED FIRE.&quot;"/>
    <s v="     "/>
    <s v="FAS"/>
    <m/>
    <s v="N"/>
    <x v="0"/>
    <s v="174914"/>
    <m/>
    <m/>
    <m/>
    <m/>
    <m/>
    <s v="     "/>
    <x v="1"/>
    <s v="PG&amp;E"/>
    <m/>
    <m/>
    <m/>
    <s v="D"/>
    <m/>
    <s v="&lt;0.25"/>
    <m/>
    <s v="Unknown - Pre-existing Fire or PG&amp;E Equipment"/>
    <s v="40.a. Unknown"/>
    <s v="Unknown"/>
    <s v="Other"/>
    <s v="Unknown"/>
    <m/>
    <m/>
    <m/>
    <m/>
    <m/>
    <m/>
    <x v="3"/>
    <m/>
    <m/>
    <m/>
    <s v="     "/>
    <s v="Non-HFTD"/>
    <x v="0"/>
    <m/>
    <m/>
    <n v="37.246400000000001"/>
    <n v="-120.438"/>
    <s v="Merced"/>
    <s v="MERCED-1116"/>
    <s v="252801116"/>
    <n v="11000"/>
    <m/>
    <x v="0"/>
    <m/>
    <s v="Herbaceous"/>
    <m/>
    <m/>
    <s v="No"/>
    <m/>
    <m/>
    <m/>
    <m/>
    <m/>
    <m/>
    <m/>
    <s v="N"/>
    <s v="N"/>
    <m/>
    <m/>
    <s v="     "/>
    <m/>
    <m/>
    <m/>
    <m/>
    <m/>
    <m/>
    <m/>
    <m/>
    <m/>
    <m/>
    <m/>
    <m/>
    <m/>
    <m/>
    <m/>
    <m/>
    <m/>
    <m/>
    <m/>
  </r>
  <r>
    <s v="20191054"/>
    <s v="     "/>
    <n v="43723"/>
    <s v="9/15"/>
    <x v="1"/>
    <m/>
    <s v="38"/>
    <n v="3"/>
    <s v="9"/>
    <x v="3"/>
    <n v="43723"/>
    <n v="0.53402777777777777"/>
    <s v="tree fell into line"/>
    <s v="     "/>
    <s v="FAS"/>
    <m/>
    <s v="N"/>
    <x v="0"/>
    <s v="583312"/>
    <s v="19-0099253"/>
    <m/>
    <s v="T004752826"/>
    <n v="0"/>
    <m/>
    <s v="     "/>
    <x v="1"/>
    <s v="PG&amp;E"/>
    <m/>
    <m/>
    <m/>
    <s v="D"/>
    <m/>
    <s v="0.26-9.99"/>
    <m/>
    <s v="Vegetation"/>
    <s v="33.a. Veg. contact"/>
    <s v="Vegetation"/>
    <s v="Contact from object"/>
    <s v="Contact - Vegetation"/>
    <m/>
    <s v="Contact - Vegetation"/>
    <s v="Pole"/>
    <s v="Force Out"/>
    <m/>
    <s v="Overhead"/>
    <x v="3"/>
    <s v="Pole"/>
    <m/>
    <s v="103958177"/>
    <s v="     "/>
    <s v="Non-HFTD"/>
    <x v="0"/>
    <n v="190"/>
    <m/>
    <n v="38.105699999999999"/>
    <n v="-122.646"/>
    <s v="MARIN"/>
    <s v="NOVATO-1103"/>
    <m/>
    <m/>
    <s v="STAFFORD 1102524"/>
    <x v="0"/>
    <s v="Novato FD"/>
    <s v="Herbaceous"/>
    <m/>
    <m/>
    <s v="No"/>
    <m/>
    <m/>
    <m/>
    <m/>
    <m/>
    <m/>
    <m/>
    <s v="N"/>
    <s v="N"/>
    <m/>
    <m/>
    <s v="     "/>
    <s v="38.10558200"/>
    <s v="-122.64596000"/>
    <s v="Sep 16 2019 12:00AM"/>
    <s v="TrunkFail"/>
    <s v="LARGE XSTEM BAY FAIKED AT CONNECTION AND IS NOW LAYING BELOW THE CONDUCTORS."/>
    <s v="BAY"/>
    <s v="60"/>
    <s v="80"/>
    <s v="20"/>
    <s v="None"/>
    <s v="None"/>
    <s v="N"/>
    <s v="1"/>
    <m/>
    <s v="Plain"/>
    <s v="A"/>
    <s v="CrossArm"/>
    <s v="TreeWire"/>
    <s v="0"/>
  </r>
  <r>
    <s v="20191052"/>
    <s v="     "/>
    <n v="43723"/>
    <s v="9/15"/>
    <x v="1"/>
    <m/>
    <s v="38"/>
    <n v="3"/>
    <s v="9"/>
    <x v="3"/>
    <n v="43723"/>
    <m/>
    <s v="Vegetation into riser, fire &lt; 1 meter"/>
    <s v="     "/>
    <s v="FAS"/>
    <m/>
    <s v="N"/>
    <x v="0"/>
    <s v="583332"/>
    <s v="19-0099260"/>
    <m/>
    <s v="T004752863"/>
    <n v="117884029"/>
    <m/>
    <s v="     "/>
    <x v="0"/>
    <s v="PG&amp;E"/>
    <m/>
    <m/>
    <m/>
    <s v="D"/>
    <m/>
    <s v="&lt;3 meters of linear travel"/>
    <m/>
    <s v="Contact - 3rd Party"/>
    <s v="33.e. Other contact from object"/>
    <s v="Contact - 3rd Party"/>
    <m/>
    <m/>
    <m/>
    <m/>
    <m/>
    <s v="Force Out,Line to Line"/>
    <m/>
    <s v="Other (Comments)"/>
    <x v="0"/>
    <m/>
    <m/>
    <s v="063601109-2101064454{40903}"/>
    <s v="     "/>
    <s v="Non-HFTD"/>
    <x v="0"/>
    <m/>
    <m/>
    <n v="38.3538"/>
    <n v="-121.98099999999999"/>
    <s v="SOLANO"/>
    <s v="VACAVILLE-1109"/>
    <m/>
    <m/>
    <s v="VACAVILLE 1102CB"/>
    <x v="0"/>
    <s v="0000000000"/>
    <m/>
    <m/>
    <m/>
    <s v="No"/>
    <m/>
    <m/>
    <m/>
    <m/>
    <m/>
    <m/>
    <m/>
    <s v="N"/>
    <s v="N"/>
    <m/>
    <m/>
    <s v="     "/>
    <m/>
    <m/>
    <m/>
    <m/>
    <m/>
    <m/>
    <m/>
    <m/>
    <m/>
    <m/>
    <m/>
    <m/>
    <m/>
    <m/>
    <m/>
    <m/>
    <m/>
    <m/>
    <m/>
  </r>
  <r>
    <s v="20201250"/>
    <s v="     "/>
    <n v="44089"/>
    <s v="9/15"/>
    <x v="1"/>
    <n v="6.3194444444444442E-2"/>
    <s v="38"/>
    <n v="3"/>
    <s v="9"/>
    <x v="4"/>
    <n v="44089"/>
    <n v="8.3333333333333329E-2"/>
    <s v="On September 15, 2020 at 0158 hours, a PG&amp;E Troubleman patrolled the Wheeler Ridge 1102 12kV Distribution Circuit number 253481102, near Adobe Road in Bakersfield. He observed an capacitor bank and a pole on fire. Initial analysis indicates the capacitor bank C61632 failed and caught fire when 1 fuse closed and went ground to ground, which resulted in the pole fire. The Kern County Fire Department responded to and extinguished the fire. The 11-minute outage affected 119 customers. The line was returned to service on September 15. An inspection on October 31, 2020 found the equipment in need of replacement and the EC B Tag 119968114 was submitted. The repairs were completed on January 17, 2021. This ignition did not meet the reporting criteria, because it didn't burn material other than PG&amp;E assets, and the fire was not greater than one linear meter. This information is preliminary."/>
    <s v="     "/>
    <s v="FAS"/>
    <m/>
    <s v="N"/>
    <x v="0"/>
    <s v="1070662"/>
    <s v="20-0097494"/>
    <m/>
    <s v="T005072205"/>
    <n v="119968114"/>
    <m/>
    <s v="     "/>
    <x v="0"/>
    <s v="PG&amp;E"/>
    <m/>
    <s v="Other"/>
    <m/>
    <s v="D"/>
    <s v="D"/>
    <s v="Structure-only"/>
    <m/>
    <s v="Equipment - PG&amp;E"/>
    <s v="34.a. Capacitor bank damage or failure"/>
    <s v="Equipment - PG&amp;E"/>
    <s v="All types of equipment / facility failure"/>
    <s v="Capacitor bank failure"/>
    <s v="Capacitor Bank"/>
    <m/>
    <m/>
    <s v="Force Out"/>
    <m/>
    <s v="Overhead"/>
    <x v="3"/>
    <s v="Capacitor Bank"/>
    <s v="Pole, Cutout, Capacitor, Ground, Marking"/>
    <s v="Circuit ID: 253481102, SAP ID: 103918354, 120154345"/>
    <s v="     "/>
    <s v="Non-HFTD"/>
    <x v="0"/>
    <m/>
    <m/>
    <n v="35.148000000000003"/>
    <n v="-118.968"/>
    <s v="Kern"/>
    <s v="WHEELER-RIDGE-1102"/>
    <m/>
    <n v="12000"/>
    <m/>
    <x v="0"/>
    <s v="Kern County FD"/>
    <m/>
    <m/>
    <m/>
    <s v="No"/>
    <m/>
    <m/>
    <m/>
    <m/>
    <m/>
    <m/>
    <m/>
    <s v="N"/>
    <s v="N"/>
    <m/>
    <m/>
    <s v="     "/>
    <m/>
    <m/>
    <m/>
    <m/>
    <m/>
    <m/>
    <m/>
    <m/>
    <m/>
    <m/>
    <m/>
    <m/>
    <m/>
    <m/>
    <m/>
    <m/>
    <m/>
    <m/>
    <m/>
  </r>
  <r>
    <s v="20140170"/>
    <s v="     "/>
    <n v="41898"/>
    <s v="9/16"/>
    <x v="1"/>
    <n v="0.53888888888888886"/>
    <s v="38"/>
    <n v="3"/>
    <s v="9"/>
    <x v="7"/>
    <n v="41898"/>
    <n v="0.53888888888888886"/>
    <s v="BOCK RPTS VEHICLE PULLED PHONE LINE AND SHOOK POLE AND CONDUCTORS"/>
    <s v="     "/>
    <m/>
    <m/>
    <s v="N"/>
    <x v="0"/>
    <s v="1082724"/>
    <s v="14-0057274"/>
    <m/>
    <m/>
    <m/>
    <m/>
    <s v="     "/>
    <x v="1"/>
    <s v="PG&amp;E"/>
    <m/>
    <s v="Vegetation"/>
    <m/>
    <s v="D"/>
    <m/>
    <s v="&lt;0.25"/>
    <s v="Square Feet: ; Acreage: "/>
    <s v="Contact - 3rd Party"/>
    <s v="33.d. Vehicle contact"/>
    <s v="Contact - 3rd Party"/>
    <s v="All types of equipment / facility failure"/>
    <s v="Contact - Vehicle"/>
    <m/>
    <s v="Contact - Vehicle"/>
    <s v="Communication Facility"/>
    <s v="Line to Line"/>
    <s v="AT&amp;T"/>
    <s v="Overhead"/>
    <x v="3"/>
    <s v="Unknown"/>
    <m/>
    <s v="102254607"/>
    <s v="     "/>
    <s v="Non-HFTD"/>
    <x v="0"/>
    <m/>
    <m/>
    <n v="38.451799999999999"/>
    <n v="-122.373"/>
    <s v="Napa"/>
    <s v="SILVERADO-2102"/>
    <s v="43432102"/>
    <n v="21000"/>
    <s v="SILVERADO 2102714"/>
    <x v="1"/>
    <s v="Cal Fire Dept"/>
    <s v="Agriculture"/>
    <m/>
    <m/>
    <s v="No"/>
    <m/>
    <m/>
    <m/>
    <m/>
    <m/>
    <m/>
    <m/>
    <s v="N"/>
    <s v="N"/>
    <m/>
    <m/>
    <s v="     "/>
    <m/>
    <m/>
    <m/>
    <m/>
    <m/>
    <m/>
    <m/>
    <m/>
    <m/>
    <m/>
    <m/>
    <m/>
    <m/>
    <m/>
    <m/>
    <m/>
    <m/>
    <m/>
    <m/>
  </r>
  <r>
    <s v="SAP201517201"/>
    <s v="     "/>
    <n v="42263"/>
    <s v="9/16"/>
    <x v="1"/>
    <m/>
    <s v="38"/>
    <n v="3"/>
    <s v="9"/>
    <x v="2"/>
    <n v="42261"/>
    <m/>
    <s v="Crossarm replaced due to pole fire; failed fuse 3237"/>
    <s v="     "/>
    <s v="SAP"/>
    <n v="44580"/>
    <s v="Y"/>
    <x v="0"/>
    <s v="1305255"/>
    <s v="15-0061163"/>
    <m/>
    <s v="T003485598"/>
    <n v="110640548"/>
    <m/>
    <s v="     "/>
    <x v="0"/>
    <s v="PG&amp;E"/>
    <m/>
    <m/>
    <m/>
    <s v="D"/>
    <m/>
    <s v="Structure-PG&amp;E only"/>
    <m/>
    <s v="Equipment - PG&amp;E"/>
    <s v="34.c. Fuse damage or failure"/>
    <s v="Equipment - PG&amp;E"/>
    <s v="Fuse failure - all"/>
    <s v="Fuse failure - all"/>
    <s v="Fuse"/>
    <m/>
    <m/>
    <s v="Line to Ground"/>
    <s v="Yes"/>
    <s v="Overhead"/>
    <x v="0"/>
    <s v="Fuse"/>
    <m/>
    <s v="102239352"/>
    <s v="     "/>
    <s v="Non-HFTD"/>
    <x v="0"/>
    <m/>
    <m/>
    <n v="37.920400000000001"/>
    <n v="-122.509"/>
    <s v="Marin"/>
    <s v="GREENBRAE-1104"/>
    <m/>
    <m/>
    <s v="GREENBRAE 1104300"/>
    <x v="0"/>
    <m/>
    <m/>
    <m/>
    <m/>
    <s v="No"/>
    <m/>
    <m/>
    <m/>
    <m/>
    <m/>
    <m/>
    <m/>
    <s v="N"/>
    <s v="N"/>
    <m/>
    <m/>
    <s v="     "/>
    <m/>
    <m/>
    <m/>
    <m/>
    <m/>
    <m/>
    <m/>
    <m/>
    <m/>
    <m/>
    <m/>
    <m/>
    <m/>
    <m/>
    <m/>
    <m/>
    <m/>
    <m/>
    <m/>
  </r>
  <r>
    <s v="20150346"/>
    <s v="     "/>
    <n v="42263"/>
    <s v="9/16"/>
    <x v="1"/>
    <n v="1.2500000000000001E-2"/>
    <s v="38"/>
    <n v="3"/>
    <s v="9"/>
    <x v="2"/>
    <n v="42263"/>
    <n v="1.8749999999999999E-2"/>
    <s v="0"/>
    <s v="     "/>
    <m/>
    <m/>
    <s v="N"/>
    <x v="0"/>
    <s v="1306600"/>
    <s v="15-0061626"/>
    <m/>
    <m/>
    <n v="110647664"/>
    <m/>
    <s v="     "/>
    <x v="1"/>
    <s v="PG&amp;E"/>
    <m/>
    <s v="Vegetation"/>
    <m/>
    <s v="D"/>
    <m/>
    <s v="&lt;3 meters of linear travel"/>
    <s v="Square Feet: ; Acreage: "/>
    <s v="Equipment - PG&amp;E"/>
    <s v="34.b. Conductor damage or failure"/>
    <s v="Equipment - PG&amp;E"/>
    <s v="All types of equipment / facility failure"/>
    <s v="Conductor"/>
    <s v="Conductor"/>
    <m/>
    <m/>
    <s v="Line to Ground"/>
    <s v="0"/>
    <s v="Overhead"/>
    <x v="3"/>
    <s v="Conductor"/>
    <m/>
    <s v="100457468"/>
    <s v="     "/>
    <s v="Non-HFTD"/>
    <x v="0"/>
    <m/>
    <m/>
    <n v="37.991399999999999"/>
    <n v="-121.66800000000001"/>
    <s v="Contra Costa"/>
    <s v="BRENTWOOD-2112"/>
    <s v="14592112"/>
    <n v="21000"/>
    <s v="BRENTWOOD 211266654"/>
    <x v="0"/>
    <s v="EAST COUNTY FIRE"/>
    <s v="Agriculture"/>
    <m/>
    <m/>
    <s v="No"/>
    <m/>
    <m/>
    <m/>
    <m/>
    <m/>
    <m/>
    <m/>
    <s v="N"/>
    <s v="N"/>
    <m/>
    <m/>
    <s v="     "/>
    <m/>
    <m/>
    <m/>
    <m/>
    <m/>
    <m/>
    <m/>
    <m/>
    <m/>
    <m/>
    <m/>
    <m/>
    <m/>
    <m/>
    <m/>
    <m/>
    <m/>
    <m/>
    <m/>
  </r>
  <r>
    <s v="MIA20158447"/>
    <s v="     "/>
    <n v="42263"/>
    <s v="9/16"/>
    <x v="1"/>
    <n v="0.90309027777777773"/>
    <s v="38"/>
    <n v="3"/>
    <s v="9"/>
    <x v="2"/>
    <n v="42263"/>
    <n v="0.90277777777777779"/>
    <s v="L7SF: 2854 ANDRADE AVE (XSTR-29TH ST) in Richmond; pole fire; burned crossarm; cause not known"/>
    <s v="     "/>
    <s v="FAS"/>
    <n v="44258"/>
    <s v="Y"/>
    <x v="0"/>
    <s v="1307209"/>
    <s v="N/A"/>
    <m/>
    <s v="T003488108"/>
    <n v="110650359"/>
    <m/>
    <s v="     "/>
    <x v="0"/>
    <s v="PG&amp;E"/>
    <m/>
    <m/>
    <m/>
    <s v="D"/>
    <m/>
    <s v="Structure-PG&amp;E only"/>
    <m/>
    <s v="Equipment - PG&amp;E"/>
    <s v="34.g. Insulator and brushing damage or failure"/>
    <s v="Equipment - PG&amp;E"/>
    <s v="All types of equipment / facility failure"/>
    <s v="Insulator failure"/>
    <s v="Crossarm"/>
    <m/>
    <m/>
    <m/>
    <s v="Yes"/>
    <s v="Overhead"/>
    <x v="0"/>
    <m/>
    <m/>
    <s v="101430499"/>
    <s v="     "/>
    <s v="Non-HFTD"/>
    <x v="0"/>
    <m/>
    <m/>
    <n v="37.947699999999998"/>
    <n v="-122.34"/>
    <s v="Contra Costa"/>
    <s v="EL-CERRITO-G-1106"/>
    <m/>
    <n v="11000"/>
    <m/>
    <x v="0"/>
    <m/>
    <s v="Urban"/>
    <m/>
    <m/>
    <s v="No"/>
    <m/>
    <m/>
    <m/>
    <m/>
    <m/>
    <m/>
    <m/>
    <s v="N"/>
    <s v="N"/>
    <m/>
    <m/>
    <s v="     "/>
    <m/>
    <m/>
    <m/>
    <m/>
    <m/>
    <m/>
    <m/>
    <m/>
    <m/>
    <m/>
    <m/>
    <m/>
    <m/>
    <m/>
    <m/>
    <m/>
    <m/>
    <m/>
    <m/>
  </r>
  <r>
    <s v="SAP201517209"/>
    <s v="     "/>
    <n v="42263"/>
    <s v="9/16"/>
    <x v="1"/>
    <m/>
    <s v="38"/>
    <n v="3"/>
    <s v="9"/>
    <x v="2"/>
    <n v="42261"/>
    <m/>
    <s v="pole fire; failed switch BR211"/>
    <s v="     "/>
    <s v="SAP"/>
    <n v="44580"/>
    <s v="Y"/>
    <x v="0"/>
    <s v="1305712"/>
    <s v="15-0061333.1"/>
    <m/>
    <s v="T003486180"/>
    <n v="110641845"/>
    <m/>
    <s v="     "/>
    <x v="0"/>
    <s v="PG&amp;E"/>
    <m/>
    <m/>
    <m/>
    <s v="D"/>
    <m/>
    <s v="Structure-PG&amp;E only"/>
    <m/>
    <s v="Equipment - PG&amp;E"/>
    <s v="34.e. Switch damage or failure"/>
    <s v="Equipment - PG&amp;E"/>
    <s v="Switch failure"/>
    <s v="Switch failure"/>
    <s v="Switch"/>
    <m/>
    <m/>
    <s v="Line to Ground"/>
    <s v="Yes"/>
    <s v="Overhead"/>
    <x v="0"/>
    <s v="Switch"/>
    <m/>
    <s v="101440483"/>
    <s v="     "/>
    <s v="Non-HFTD"/>
    <x v="0"/>
    <m/>
    <m/>
    <n v="37.924599999999998"/>
    <n v="-122.38800000000001"/>
    <s v="Contra Costa"/>
    <s v="RICHMOND-R-1121"/>
    <m/>
    <m/>
    <m/>
    <x v="0"/>
    <m/>
    <m/>
    <m/>
    <m/>
    <s v="No"/>
    <m/>
    <m/>
    <m/>
    <m/>
    <m/>
    <m/>
    <m/>
    <s v="N"/>
    <s v="N"/>
    <m/>
    <m/>
    <s v="     "/>
    <m/>
    <m/>
    <m/>
    <m/>
    <m/>
    <m/>
    <m/>
    <m/>
    <m/>
    <m/>
    <m/>
    <m/>
    <m/>
    <m/>
    <m/>
    <m/>
    <m/>
    <m/>
    <m/>
  </r>
  <r>
    <s v="SAP201517207"/>
    <s v="     "/>
    <n v="42263"/>
    <s v="9/16"/>
    <x v="1"/>
    <m/>
    <s v="38"/>
    <n v="3"/>
    <s v="9"/>
    <x v="2"/>
    <n v="42261"/>
    <m/>
    <s v="Crossarm replaced due to pole fire"/>
    <s v="     "/>
    <s v="SAP"/>
    <n v="44580"/>
    <s v="Y"/>
    <x v="0"/>
    <s v="6091910"/>
    <s v="N/A"/>
    <m/>
    <s v="T003486256"/>
    <n v="110641866"/>
    <m/>
    <s v="     "/>
    <x v="0"/>
    <s v="PG&amp;E"/>
    <m/>
    <m/>
    <m/>
    <s v="D"/>
    <m/>
    <s v="Structure-PG&amp;E only"/>
    <m/>
    <s v="Equipment - PG&amp;E"/>
    <s v="34.h. Crossarm damage or failure"/>
    <s v="Equipment - PG&amp;E"/>
    <s v="Crossarm failure"/>
    <s v="Crossarm failure"/>
    <s v="Crossarm"/>
    <m/>
    <m/>
    <m/>
    <s v="Yes"/>
    <s v="Overhead"/>
    <x v="0"/>
    <s v="Crossarm"/>
    <m/>
    <s v="103007377"/>
    <s v="     "/>
    <s v="Non-HFTD"/>
    <x v="0"/>
    <m/>
    <m/>
    <n v="36.3202"/>
    <n v="-121.244"/>
    <s v="Monterey"/>
    <s v="LOS-OSITOS-2101"/>
    <m/>
    <m/>
    <m/>
    <x v="0"/>
    <s v="Greenfield FD"/>
    <m/>
    <m/>
    <m/>
    <s v="No"/>
    <m/>
    <m/>
    <m/>
    <m/>
    <m/>
    <m/>
    <m/>
    <s v="N"/>
    <s v="N"/>
    <m/>
    <m/>
    <s v="     "/>
    <m/>
    <m/>
    <m/>
    <m/>
    <m/>
    <m/>
    <m/>
    <m/>
    <m/>
    <m/>
    <m/>
    <m/>
    <m/>
    <m/>
    <m/>
    <m/>
    <m/>
    <m/>
    <m/>
  </r>
  <r>
    <s v="20180783"/>
    <s v="     "/>
    <n v="43359"/>
    <s v="9/16"/>
    <x v="1"/>
    <n v="0.34027777777777779"/>
    <s v="38"/>
    <n v="3"/>
    <s v="9"/>
    <x v="1"/>
    <n v="43359"/>
    <n v="0.34027777777777779"/>
    <s v="Other OIS#s = 175183, 175234, 175230.  After reviewing ILIS and OIS records, wire-down might have been cause of fire.  Unclear what caused wire-down however."/>
    <s v="     "/>
    <s v="FAS"/>
    <m/>
    <s v="N"/>
    <x v="0"/>
    <s v="175183"/>
    <s v="18-0080091"/>
    <m/>
    <m/>
    <m/>
    <m/>
    <s v="     "/>
    <x v="1"/>
    <s v="PG&amp;E"/>
    <m/>
    <m/>
    <m/>
    <s v="D"/>
    <m/>
    <s v="&lt;3 meters of linear travel"/>
    <m/>
    <s v="Equipment - PG&amp;E"/>
    <s v="34.b. Conductor damage or failure"/>
    <s v="Equipment - PG&amp;E"/>
    <s v="All types of equipment / facility failure"/>
    <s v="Conductor"/>
    <s v="Conductor"/>
    <m/>
    <m/>
    <s v="Line to Ground"/>
    <m/>
    <s v="Overhead"/>
    <x v="3"/>
    <s v="Conductor - Primary"/>
    <m/>
    <s v="WIRE DOWN FARIA AND RUFF CT"/>
    <s v="     "/>
    <s v="Non-HFTD"/>
    <x v="0"/>
    <m/>
    <m/>
    <n v="37.995800000000003"/>
    <n v="-122.283"/>
    <s v="Contra Costa"/>
    <s v="VALLEY-VIEW-1106"/>
    <s v="014341106"/>
    <n v="11000"/>
    <s v="VALLEY VIEW 1106P182"/>
    <x v="0"/>
    <m/>
    <s v="Urban"/>
    <m/>
    <m/>
    <s v="No"/>
    <m/>
    <m/>
    <m/>
    <m/>
    <m/>
    <m/>
    <m/>
    <s v="N"/>
    <s v="N"/>
    <m/>
    <m/>
    <s v="     "/>
    <m/>
    <m/>
    <m/>
    <m/>
    <m/>
    <m/>
    <m/>
    <m/>
    <m/>
    <m/>
    <m/>
    <m/>
    <m/>
    <m/>
    <m/>
    <m/>
    <m/>
    <m/>
    <m/>
  </r>
  <r>
    <s v="20180782"/>
    <s v="     "/>
    <n v="43359"/>
    <s v="9/16"/>
    <x v="1"/>
    <m/>
    <s v="38"/>
    <n v="3"/>
    <s v="9"/>
    <x v="1"/>
    <m/>
    <m/>
    <s v="FAS note - &quot;fire at riser pole 11287&quot;"/>
    <s v="     "/>
    <s v="FAS"/>
    <m/>
    <s v="N"/>
    <x v="0"/>
    <s v="175087"/>
    <m/>
    <m/>
    <m/>
    <m/>
    <m/>
    <s v="     "/>
    <x v="0"/>
    <s v="PG&amp;E"/>
    <m/>
    <m/>
    <m/>
    <s v="D"/>
    <m/>
    <s v="Structure-PG&amp;E only"/>
    <m/>
    <s v="Equipment - PG&amp;E"/>
    <s v="34.f. Pole damage or failure"/>
    <s v="Equipment - PG&amp;E"/>
    <s v="All types of equipment / facility failure"/>
    <s v="Pole"/>
    <s v="Pole"/>
    <m/>
    <m/>
    <m/>
    <m/>
    <m/>
    <x v="3"/>
    <s v="Pole"/>
    <m/>
    <m/>
    <s v="     "/>
    <s v="Non-HFTD"/>
    <x v="0"/>
    <m/>
    <m/>
    <n v="37.4114"/>
    <n v="-121.879"/>
    <s v="Santa Clara"/>
    <s v="MILPITAS-2110"/>
    <s v="082832110"/>
    <n v="21000"/>
    <m/>
    <x v="0"/>
    <m/>
    <s v="Urban"/>
    <m/>
    <m/>
    <s v="No"/>
    <m/>
    <m/>
    <m/>
    <m/>
    <m/>
    <m/>
    <m/>
    <s v="N"/>
    <s v="N"/>
    <m/>
    <m/>
    <s v="     "/>
    <m/>
    <m/>
    <m/>
    <m/>
    <m/>
    <m/>
    <m/>
    <m/>
    <m/>
    <m/>
    <m/>
    <m/>
    <m/>
    <m/>
    <m/>
    <m/>
    <m/>
    <m/>
    <m/>
  </r>
  <r>
    <s v="20180784"/>
    <s v="     "/>
    <n v="43359"/>
    <s v="9/16"/>
    <x v="1"/>
    <m/>
    <s v="38"/>
    <n v="3"/>
    <s v="9"/>
    <x v="1"/>
    <m/>
    <m/>
    <s v="OIS TR - customer noted &quot;LINES DWN WITH SMALL VEG FIRE&quot;, and T-men noted on FAS - fire location = &quot;side of road ware servce wire burnt down&quot;.  Based on limited info, assuming wire-down caused veg fire (rather than vice versa)."/>
    <s v="     "/>
    <s v="FAS"/>
    <m/>
    <s v="N"/>
    <x v="0"/>
    <s v="175244"/>
    <m/>
    <m/>
    <m/>
    <m/>
    <m/>
    <s v="     "/>
    <x v="1"/>
    <s v="PG&amp;E"/>
    <m/>
    <m/>
    <m/>
    <s v="D"/>
    <m/>
    <s v="&lt;3 meters of linear travel"/>
    <m/>
    <s v="Equipment - PG&amp;E"/>
    <s v="34.b. Conductor damage or failure"/>
    <s v="Equipment - PG&amp;E"/>
    <s v="All types of equipment / facility failure"/>
    <s v="Conductor"/>
    <s v="Conductor"/>
    <m/>
    <m/>
    <m/>
    <m/>
    <m/>
    <x v="3"/>
    <s v="Conductor - Primary"/>
    <m/>
    <m/>
    <s v="     "/>
    <s v="Non-HFTD"/>
    <x v="0"/>
    <n v="140"/>
    <m/>
    <n v="39.462699999999998"/>
    <n v="-123.78400000000001"/>
    <s v="Mendocino"/>
    <s v="FORT-BRAGG-A-1104"/>
    <s v="042761104"/>
    <n v="11000"/>
    <m/>
    <x v="0"/>
    <m/>
    <s v="Conifer Forest"/>
    <m/>
    <m/>
    <s v="No"/>
    <m/>
    <m/>
    <m/>
    <m/>
    <m/>
    <m/>
    <m/>
    <s v="N"/>
    <s v="N"/>
    <m/>
    <m/>
    <s v="     "/>
    <m/>
    <m/>
    <m/>
    <m/>
    <m/>
    <m/>
    <m/>
    <m/>
    <m/>
    <m/>
    <m/>
    <m/>
    <m/>
    <m/>
    <m/>
    <m/>
    <m/>
    <m/>
    <m/>
  </r>
  <r>
    <s v="20191059"/>
    <s v="     "/>
    <n v="43724"/>
    <s v="9/16"/>
    <x v="1"/>
    <m/>
    <s v="38"/>
    <n v="3"/>
    <s v="9"/>
    <x v="3"/>
    <n v="43724"/>
    <m/>
    <s v="Equipment failure, fire limited to structure only"/>
    <s v="     "/>
    <s v="FAS"/>
    <m/>
    <s v="N"/>
    <x v="0"/>
    <s v="583542"/>
    <s v="19-0099323"/>
    <m/>
    <s v="T004753111"/>
    <n v="117884229"/>
    <m/>
    <s v="     "/>
    <x v="0"/>
    <s v="PG&amp;E"/>
    <m/>
    <m/>
    <m/>
    <s v="D"/>
    <m/>
    <s v="&lt;3 meters of linear travel"/>
    <m/>
    <s v="Equipment - PG&amp;E"/>
    <s v="34.o. Other"/>
    <s v="Equipment - PG&amp;E"/>
    <m/>
    <m/>
    <s v="Fuse"/>
    <m/>
    <m/>
    <s v="Line to Ground"/>
    <m/>
    <s v="Overhead"/>
    <x v="0"/>
    <s v="Fuse"/>
    <m/>
    <s v="013111110-2100492228{10355}"/>
    <s v="     "/>
    <s v="Non-HFTD"/>
    <x v="0"/>
    <m/>
    <m/>
    <n v="37.696199999999997"/>
    <n v="-122.15"/>
    <s v="ALAMEDA"/>
    <s v="SAN-LEANDRO-U-1110"/>
    <m/>
    <m/>
    <s v="SAN LEANDRO U 1110CB"/>
    <x v="0"/>
    <m/>
    <m/>
    <m/>
    <m/>
    <s v="No"/>
    <m/>
    <m/>
    <m/>
    <m/>
    <m/>
    <m/>
    <m/>
    <s v="N"/>
    <s v="N"/>
    <m/>
    <m/>
    <s v="     "/>
    <m/>
    <m/>
    <m/>
    <m/>
    <m/>
    <m/>
    <m/>
    <m/>
    <m/>
    <m/>
    <m/>
    <m/>
    <m/>
    <m/>
    <m/>
    <m/>
    <m/>
    <m/>
    <m/>
  </r>
  <r>
    <s v="20191062"/>
    <s v="     "/>
    <n v="43724"/>
    <s v="9/16"/>
    <x v="1"/>
    <m/>
    <s v="38"/>
    <n v="3"/>
    <s v="9"/>
    <x v="3"/>
    <n v="43724"/>
    <m/>
    <s v="Equipment failure, fire limited to structure only"/>
    <s v="     "/>
    <s v="FAS"/>
    <m/>
    <s v="N"/>
    <x v="0"/>
    <s v="584797"/>
    <s v="19-0099607"/>
    <m/>
    <s v="T004753790"/>
    <n v="117886043"/>
    <m/>
    <s v="     "/>
    <x v="0"/>
    <s v="PG&amp;E"/>
    <m/>
    <m/>
    <m/>
    <s v="D"/>
    <m/>
    <s v="Structure-only"/>
    <m/>
    <s v="Equipment - PG&amp;E"/>
    <s v="34.o. Other"/>
    <s v="Equipment - PG&amp;E"/>
    <m/>
    <m/>
    <s v="Fuse"/>
    <m/>
    <m/>
    <s v="Line to Ground"/>
    <m/>
    <s v="Overhead"/>
    <x v="0"/>
    <s v="Fuse"/>
    <m/>
    <s v="152151103-2101101736{8605}"/>
    <s v="     "/>
    <s v="Non-HFTD"/>
    <x v="0"/>
    <m/>
    <m/>
    <n v="38.866199999999999"/>
    <n v="-121.479"/>
    <s v="SUTTER"/>
    <s v="EAST-NICOLAUS-1103"/>
    <m/>
    <m/>
    <s v="EAST NICOLAUS 11031254"/>
    <x v="0"/>
    <s v="EAST NIC FIRE"/>
    <m/>
    <m/>
    <m/>
    <s v="No"/>
    <m/>
    <m/>
    <m/>
    <m/>
    <m/>
    <m/>
    <m/>
    <s v="N"/>
    <s v="N"/>
    <m/>
    <m/>
    <s v="     "/>
    <m/>
    <m/>
    <m/>
    <m/>
    <m/>
    <m/>
    <m/>
    <m/>
    <m/>
    <m/>
    <m/>
    <m/>
    <m/>
    <m/>
    <m/>
    <m/>
    <m/>
    <m/>
    <m/>
  </r>
  <r>
    <s v="20191060"/>
    <s v="     "/>
    <n v="43724"/>
    <s v="9/16"/>
    <x v="1"/>
    <m/>
    <s v="38"/>
    <n v="3"/>
    <s v="9"/>
    <x v="3"/>
    <n v="43724"/>
    <m/>
    <s v="Equipment failure, pole to broken, structure only"/>
    <s v="     "/>
    <s v="FAS"/>
    <m/>
    <s v="N"/>
    <x v="0"/>
    <s v="583957"/>
    <s v="19-0099476"/>
    <m/>
    <s v="T004753477"/>
    <n v="0"/>
    <m/>
    <s v="     "/>
    <x v="0"/>
    <s v="PG&amp;E"/>
    <m/>
    <m/>
    <m/>
    <s v="D"/>
    <m/>
    <s v="Other"/>
    <s v="pole top only"/>
    <s v="Equipment - PG&amp;E"/>
    <s v="34.o. Other"/>
    <s v="Equipment - PG&amp;E"/>
    <m/>
    <m/>
    <s v="Fuse"/>
    <m/>
    <m/>
    <s v="Line to Line"/>
    <m/>
    <s v="Overhead"/>
    <x v="0"/>
    <s v="Fuse"/>
    <m/>
    <s v="103081103-2101003911{2085}"/>
    <s v="     "/>
    <s v="Non-HFTD"/>
    <x v="0"/>
    <m/>
    <m/>
    <n v="39.699100000000001"/>
    <n v="-121.8"/>
    <s v="BUTTE"/>
    <s v="BUTTE-1103"/>
    <m/>
    <m/>
    <s v="BUTTE 1103CB"/>
    <x v="0"/>
    <m/>
    <m/>
    <m/>
    <m/>
    <s v="No"/>
    <m/>
    <m/>
    <m/>
    <m/>
    <m/>
    <m/>
    <m/>
    <s v="N"/>
    <s v="N"/>
    <m/>
    <m/>
    <s v="     "/>
    <m/>
    <m/>
    <m/>
    <m/>
    <m/>
    <m/>
    <m/>
    <m/>
    <m/>
    <m/>
    <m/>
    <m/>
    <m/>
    <m/>
    <m/>
    <m/>
    <m/>
    <m/>
    <m/>
  </r>
  <r>
    <s v="MIA201912020"/>
    <s v="     "/>
    <n v="43724"/>
    <s v="9/16"/>
    <x v="1"/>
    <n v="0.46751157407407407"/>
    <s v="38"/>
    <n v="3"/>
    <s v="9"/>
    <x v="3"/>
    <n v="43724"/>
    <n v="0.46736111111111112"/>
    <s v="replace a burnt equipment"/>
    <s v="     "/>
    <s v="FAS"/>
    <n v="44238"/>
    <s v="Y"/>
    <x v="0"/>
    <s v="584840"/>
    <m/>
    <m/>
    <s v="T004753851"/>
    <n v="117886229"/>
    <m/>
    <s v="     "/>
    <x v="0"/>
    <s v="PG&amp;E"/>
    <m/>
    <m/>
    <m/>
    <s v="D"/>
    <m/>
    <s v="Structure-PG&amp;E only"/>
    <m/>
    <s v="Equipment - PG&amp;E"/>
    <s v="34.o. Other"/>
    <s v="Equipment - PG&amp;E"/>
    <s v="All types of equipment / facility failure"/>
    <m/>
    <m/>
    <m/>
    <m/>
    <m/>
    <s v="No"/>
    <s v="Overhead"/>
    <x v="0"/>
    <m/>
    <m/>
    <s v="101629105"/>
    <s v="     "/>
    <s v="Non-HFTD"/>
    <x v="0"/>
    <m/>
    <m/>
    <n v="39.173499999999997"/>
    <n v="-122.134"/>
    <s v="Colusa"/>
    <s v="WILLIAMS-1102"/>
    <s v="62051102"/>
    <n v="11000"/>
    <m/>
    <x v="0"/>
    <m/>
    <s v="Rural"/>
    <m/>
    <m/>
    <s v="No"/>
    <m/>
    <m/>
    <m/>
    <m/>
    <m/>
    <m/>
    <m/>
    <s v="N"/>
    <s v="N"/>
    <m/>
    <m/>
    <s v="     "/>
    <m/>
    <m/>
    <m/>
    <m/>
    <m/>
    <m/>
    <m/>
    <m/>
    <m/>
    <m/>
    <m/>
    <m/>
    <m/>
    <m/>
    <m/>
    <m/>
    <m/>
    <m/>
    <m/>
  </r>
  <r>
    <s v="MIA20195756"/>
    <s v="     "/>
    <n v="43724"/>
    <s v="9/16"/>
    <x v="1"/>
    <n v="0.74853009259259262"/>
    <s v="38"/>
    <n v="3"/>
    <s v="9"/>
    <x v="3"/>
    <n v="43724"/>
    <n v="0.74791666666666667"/>
    <s v="FAS states a cross arm was burnt and will need to be replaced. Unsure of what caused the cross arm to burn. Going to contact Tman for info"/>
    <s v="     "/>
    <s v="FAS"/>
    <n v="44250"/>
    <s v="Y"/>
    <x v="0"/>
    <m/>
    <s v="N/A"/>
    <m/>
    <s v="2564890109"/>
    <n v="117887965"/>
    <m/>
    <s v="     "/>
    <x v="0"/>
    <s v="PG&amp;E"/>
    <m/>
    <m/>
    <m/>
    <s v="D"/>
    <m/>
    <s v="Structure-PG&amp;E only"/>
    <m/>
    <s v="Equipment - PG&amp;E"/>
    <s v="34.g. Insulator and brushing damage or failure"/>
    <s v="Equipment - PG&amp;E"/>
    <s v="All types of equipment / facility failure"/>
    <s v="Insulator failure"/>
    <s v="Insulator"/>
    <m/>
    <m/>
    <m/>
    <s v="Yes"/>
    <s v="Overhead"/>
    <x v="0"/>
    <m/>
    <m/>
    <s v="100952392"/>
    <s v="     "/>
    <s v="Non-HFTD"/>
    <x v="0"/>
    <m/>
    <m/>
    <n v="37.628799999999998"/>
    <n v="-122.08799999999999"/>
    <s v="Alameda"/>
    <s v="MT-EDEN-1108"/>
    <m/>
    <n v="11000"/>
    <m/>
    <x v="0"/>
    <m/>
    <s v="Urban"/>
    <m/>
    <m/>
    <s v="No"/>
    <m/>
    <m/>
    <m/>
    <m/>
    <m/>
    <m/>
    <m/>
    <s v="N"/>
    <s v="N"/>
    <m/>
    <m/>
    <s v="     "/>
    <m/>
    <m/>
    <m/>
    <m/>
    <m/>
    <m/>
    <m/>
    <m/>
    <m/>
    <m/>
    <m/>
    <m/>
    <m/>
    <m/>
    <m/>
    <m/>
    <m/>
    <m/>
    <m/>
  </r>
  <r>
    <s v="MIA20190660"/>
    <s v="     "/>
    <n v="43724"/>
    <s v="9/16"/>
    <x v="1"/>
    <n v="0.20726851851851852"/>
    <s v="38"/>
    <n v="3"/>
    <s v="9"/>
    <x v="3"/>
    <n v="43724"/>
    <n v="0.20694444444444443"/>
    <s v="FAS states a pole fire occurred, with FD on site, leading to a cross arm burning and needing replacement. Unsure of what caused the pole fire. Going to contact Tman."/>
    <s v="     "/>
    <s v="FAS"/>
    <n v="44250"/>
    <s v="Y"/>
    <x v="0"/>
    <s v="583560"/>
    <s v="N/A"/>
    <m/>
    <s v="T004753135"/>
    <n v="117884231"/>
    <m/>
    <s v="     "/>
    <x v="0"/>
    <s v="PG&amp;E"/>
    <m/>
    <m/>
    <m/>
    <s v="D"/>
    <m/>
    <s v="Structure-PG&amp;E only"/>
    <m/>
    <s v="Equipment - PG&amp;E"/>
    <s v="34.g. Insulator and brushing damage or failure"/>
    <s v="Equipment - PG&amp;E"/>
    <s v="All types of equipment / facility failure"/>
    <s v="Insulator failure"/>
    <s v="Insulator"/>
    <m/>
    <m/>
    <m/>
    <s v="No"/>
    <s v="Overhead"/>
    <x v="0"/>
    <m/>
    <m/>
    <s v="103906343"/>
    <s v="     "/>
    <s v="Non-HFTD"/>
    <x v="0"/>
    <m/>
    <m/>
    <n v="37.764499999999998"/>
    <n v="-122.411"/>
    <s v="San Francisco"/>
    <s v="SF-E-0409"/>
    <m/>
    <n v="4000"/>
    <m/>
    <x v="0"/>
    <s v="San Francisco Fire Department"/>
    <s v="Urban"/>
    <m/>
    <m/>
    <s v="No"/>
    <m/>
    <m/>
    <m/>
    <m/>
    <m/>
    <m/>
    <m/>
    <s v="N"/>
    <s v="N"/>
    <m/>
    <m/>
    <s v="     "/>
    <m/>
    <m/>
    <m/>
    <m/>
    <m/>
    <m/>
    <m/>
    <m/>
    <m/>
    <m/>
    <m/>
    <m/>
    <m/>
    <m/>
    <m/>
    <m/>
    <m/>
    <m/>
    <m/>
  </r>
  <r>
    <s v="MIA20190661"/>
    <s v="     "/>
    <n v="43724"/>
    <s v="9/16"/>
    <x v="1"/>
    <n v="0.21885416666666666"/>
    <s v="38"/>
    <n v="3"/>
    <s v="9"/>
    <x v="3"/>
    <n v="43724"/>
    <n v="0.21875"/>
    <s v="FAS states there was an active pole fire with FD on site and the pole top broke due to the fire. No mention of cause of fire. Going to contact Tman. Waiting on Tman reply."/>
    <s v="     "/>
    <s v="FAS"/>
    <n v="44257"/>
    <s v="Y"/>
    <x v="0"/>
    <m/>
    <s v="N/A"/>
    <m/>
    <s v="T004753144"/>
    <n v="117884238"/>
    <m/>
    <s v="     "/>
    <x v="0"/>
    <s v="PG&amp;E"/>
    <m/>
    <m/>
    <m/>
    <s v="D"/>
    <m/>
    <s v="Structure-PG&amp;E only"/>
    <m/>
    <s v="Contamination"/>
    <s v="36.a. Contamination"/>
    <s v="Equipment - PG&amp;E"/>
    <s v="Other"/>
    <s v="Contamination"/>
    <m/>
    <m/>
    <m/>
    <m/>
    <s v="Yes"/>
    <s v="Overhead"/>
    <x v="0"/>
    <m/>
    <m/>
    <s v="101841511"/>
    <s v="     "/>
    <s v="Non-HFTD"/>
    <x v="0"/>
    <m/>
    <m/>
    <n v="37.767000000000003"/>
    <n v="-122.416"/>
    <s v="San Francisco"/>
    <s v="SF-E-0401,-POTRERO-PP-(A)-1112"/>
    <m/>
    <n v="11000"/>
    <m/>
    <x v="0"/>
    <s v="San Francisco Fire Department"/>
    <s v="Urban"/>
    <m/>
    <m/>
    <s v="No"/>
    <m/>
    <m/>
    <m/>
    <m/>
    <m/>
    <m/>
    <m/>
    <s v="N"/>
    <s v="N"/>
    <m/>
    <m/>
    <s v="     "/>
    <m/>
    <m/>
    <m/>
    <m/>
    <m/>
    <m/>
    <m/>
    <m/>
    <m/>
    <m/>
    <m/>
    <m/>
    <m/>
    <m/>
    <m/>
    <m/>
    <m/>
    <m/>
    <m/>
  </r>
  <r>
    <s v="20191061"/>
    <s v="     "/>
    <n v="43724"/>
    <s v="9/16"/>
    <x v="1"/>
    <m/>
    <s v="38"/>
    <n v="3"/>
    <s v="9"/>
    <x v="3"/>
    <n v="43724"/>
    <m/>
    <s v="Animal contact, fire limited to structure only"/>
    <s v="     "/>
    <s v="FAS"/>
    <m/>
    <s v="N"/>
    <x v="0"/>
    <s v="584060"/>
    <s v="19-0099450"/>
    <m/>
    <s v="T004753508"/>
    <n v="0"/>
    <m/>
    <s v="     "/>
    <x v="0"/>
    <s v="PG&amp;E"/>
    <m/>
    <m/>
    <m/>
    <s v="D"/>
    <m/>
    <s v="Structure-only"/>
    <m/>
    <s v="Contact - Animal - Other"/>
    <s v="33.b. Animal contact"/>
    <s v="Contact - Animal"/>
    <s v="Contact from object"/>
    <s v="Contact - Animal"/>
    <m/>
    <s v="Contact - Animal"/>
    <m/>
    <s v="Line to Line"/>
    <m/>
    <s v="Overhead"/>
    <x v="0"/>
    <m/>
    <m/>
    <s v="083371108-2100473272{6367}"/>
    <s v="     "/>
    <s v="Non-HFTD"/>
    <x v="0"/>
    <m/>
    <m/>
    <n v="37.279499999999999"/>
    <n v="-122.006"/>
    <s v="SANTA CLARA"/>
    <s v="SARATOGA-1108"/>
    <m/>
    <m/>
    <s v="SARATOGA 1108CB"/>
    <x v="0"/>
    <s v="Santa Clara County Fire Dept."/>
    <m/>
    <m/>
    <m/>
    <s v="No"/>
    <m/>
    <m/>
    <m/>
    <m/>
    <m/>
    <m/>
    <m/>
    <s v="N"/>
    <s v="N"/>
    <m/>
    <m/>
    <s v="     "/>
    <m/>
    <m/>
    <m/>
    <m/>
    <m/>
    <m/>
    <m/>
    <m/>
    <m/>
    <m/>
    <m/>
    <m/>
    <m/>
    <m/>
    <m/>
    <m/>
    <m/>
    <m/>
    <m/>
  </r>
  <r>
    <s v="20191058"/>
    <s v="     "/>
    <n v="43724"/>
    <s v="9/16"/>
    <x v="1"/>
    <m/>
    <s v="38"/>
    <n v="3"/>
    <s v="9"/>
    <x v="3"/>
    <n v="43724"/>
    <m/>
    <s v="Equipment failure, fire limited to structure only"/>
    <s v="     "/>
    <s v="FAS"/>
    <m/>
    <s v="N"/>
    <x v="0"/>
    <s v="583563"/>
    <s v="19-0099325"/>
    <m/>
    <s v="T004753129"/>
    <n v="117884228"/>
    <m/>
    <s v="     "/>
    <x v="0"/>
    <s v="PG&amp;E"/>
    <m/>
    <m/>
    <m/>
    <s v="D"/>
    <m/>
    <s v="Structure-only"/>
    <m/>
    <s v="Equipment - PG&amp;E"/>
    <s v="34.o. Other"/>
    <s v="Equipment - PG&amp;E"/>
    <m/>
    <m/>
    <s v="Line Recloser"/>
    <m/>
    <m/>
    <s v="Force Out"/>
    <m/>
    <s v="Overhead"/>
    <x v="0"/>
    <s v="Line Recloser"/>
    <m/>
    <s v="012501110-2100916562{Br126}"/>
    <s v="     "/>
    <s v="Non-HFTD"/>
    <x v="0"/>
    <m/>
    <m/>
    <n v="37.883699999999997"/>
    <n v="-122.265"/>
    <s v="ALAMEDA"/>
    <s v="EL-CERRITO-G-1110"/>
    <m/>
    <m/>
    <s v="EL CERRITO G 1110BR240"/>
    <x v="0"/>
    <m/>
    <m/>
    <m/>
    <m/>
    <s v="No"/>
    <m/>
    <m/>
    <m/>
    <m/>
    <m/>
    <m/>
    <m/>
    <s v="N"/>
    <s v="N"/>
    <m/>
    <m/>
    <s v="     "/>
    <m/>
    <m/>
    <m/>
    <m/>
    <m/>
    <m/>
    <m/>
    <m/>
    <m/>
    <m/>
    <m/>
    <m/>
    <m/>
    <m/>
    <m/>
    <m/>
    <m/>
    <m/>
    <m/>
  </r>
  <r>
    <s v="20191069"/>
    <s v="     "/>
    <n v="43724"/>
    <s v="9/16"/>
    <x v="1"/>
    <m/>
    <s v="38"/>
    <n v="3"/>
    <s v="9"/>
    <x v="3"/>
    <n v="43724"/>
    <m/>
    <s v="Pole fire, limited to structure only"/>
    <s v="     "/>
    <s v="FAS"/>
    <m/>
    <s v="N"/>
    <x v="0"/>
    <s v="585536"/>
    <m/>
    <m/>
    <s v="T004754443"/>
    <n v="0"/>
    <m/>
    <s v="     "/>
    <x v="0"/>
    <s v="PG&amp;E"/>
    <m/>
    <m/>
    <m/>
    <s v="D"/>
    <m/>
    <s v="&lt;3 meters of linear travel"/>
    <m/>
    <s v="Equipment - PG&amp;E"/>
    <s v="34.o. Other"/>
    <s v="Equipment - PG&amp;E"/>
    <m/>
    <m/>
    <s v="Pole-Wood"/>
    <m/>
    <m/>
    <m/>
    <m/>
    <s v="Overhead"/>
    <x v="0"/>
    <s v="Pole-Wood"/>
    <m/>
    <s v="315517640878{T5737}"/>
    <s v="     "/>
    <s v="Non-HFTD"/>
    <x v="0"/>
    <m/>
    <m/>
    <n v="37.625399999999999"/>
    <n v="-122.05200000000001"/>
    <s v="ALAMEDA"/>
    <s v="JARVIS-1104"/>
    <m/>
    <m/>
    <m/>
    <x v="0"/>
    <m/>
    <m/>
    <m/>
    <m/>
    <s v="No"/>
    <m/>
    <m/>
    <m/>
    <m/>
    <m/>
    <m/>
    <m/>
    <s v="N"/>
    <s v="N"/>
    <m/>
    <m/>
    <s v="     "/>
    <m/>
    <m/>
    <m/>
    <m/>
    <m/>
    <m/>
    <m/>
    <m/>
    <m/>
    <m/>
    <m/>
    <m/>
    <m/>
    <m/>
    <m/>
    <m/>
    <m/>
    <m/>
    <m/>
  </r>
  <r>
    <s v="20191065"/>
    <s v="     "/>
    <n v="43724"/>
    <s v="9/16"/>
    <x v="1"/>
    <m/>
    <s v="38"/>
    <n v="3"/>
    <s v="9"/>
    <x v="3"/>
    <n v="43724"/>
    <m/>
    <s v="Equipment failure, fire limited to structure only"/>
    <s v="     "/>
    <s v="FAS"/>
    <m/>
    <s v="N"/>
    <x v="0"/>
    <s v="584840"/>
    <s v="19-0099564"/>
    <m/>
    <s v="T004753851"/>
    <n v="0"/>
    <m/>
    <s v="     "/>
    <x v="0"/>
    <s v="PG&amp;E"/>
    <m/>
    <m/>
    <m/>
    <s v="D"/>
    <m/>
    <s v="Structure-only"/>
    <m/>
    <s v="Equipment - PG&amp;E"/>
    <s v="34.o. Other"/>
    <s v="Equipment - PG&amp;E"/>
    <m/>
    <m/>
    <s v="Line Recloser"/>
    <m/>
    <m/>
    <s v="Line to Line"/>
    <m/>
    <s v="Overhead"/>
    <x v="0"/>
    <s v="Line Recloser"/>
    <m/>
    <s v="062051102-2100926404{49008}"/>
    <s v="     "/>
    <s v="Non-HFTD"/>
    <x v="0"/>
    <m/>
    <m/>
    <n v="39.208799999999997"/>
    <n v="-122.116"/>
    <s v="COLUSA"/>
    <s v="WILLIAMS-1102"/>
    <m/>
    <m/>
    <s v="WILLIAMS 110249008"/>
    <x v="0"/>
    <m/>
    <m/>
    <m/>
    <m/>
    <s v="No"/>
    <m/>
    <m/>
    <m/>
    <m/>
    <m/>
    <m/>
    <m/>
    <s v="N"/>
    <s v="N"/>
    <m/>
    <m/>
    <s v="     "/>
    <m/>
    <m/>
    <m/>
    <m/>
    <m/>
    <m/>
    <m/>
    <m/>
    <m/>
    <m/>
    <m/>
    <m/>
    <m/>
    <m/>
    <m/>
    <m/>
    <m/>
    <m/>
    <m/>
  </r>
  <r>
    <s v="20191064"/>
    <s v="     "/>
    <n v="43724"/>
    <s v="9/16"/>
    <x v="1"/>
    <m/>
    <s v="38"/>
    <n v="3"/>
    <s v="9"/>
    <x v="3"/>
    <n v="43724"/>
    <m/>
    <s v="Equipment failure, fire limited to structure only"/>
    <s v="     "/>
    <s v="FAS"/>
    <m/>
    <s v="N"/>
    <x v="0"/>
    <s v="585193"/>
    <m/>
    <m/>
    <s v="T004753996"/>
    <n v="0"/>
    <m/>
    <s v="     "/>
    <x v="0"/>
    <s v="PG&amp;E"/>
    <m/>
    <m/>
    <m/>
    <s v="D"/>
    <m/>
    <s v="Structure-only"/>
    <m/>
    <s v="Equipment - PG&amp;E"/>
    <s v="34.o. Other"/>
    <s v="Equipment - PG&amp;E"/>
    <m/>
    <m/>
    <s v="Pole-Wood"/>
    <m/>
    <m/>
    <m/>
    <m/>
    <s v="Overhead"/>
    <x v="0"/>
    <s v="Pole-Wood"/>
    <m/>
    <s v="314698039764{Smhigh}"/>
    <s v="     "/>
    <s v="Non-HFTD"/>
    <x v="0"/>
    <m/>
    <m/>
    <n v="37.576500000000003"/>
    <n v="-122.33"/>
    <s v="SAN MATEO"/>
    <s v="BAY-MEADOWS-2101"/>
    <m/>
    <m/>
    <m/>
    <x v="0"/>
    <m/>
    <m/>
    <m/>
    <m/>
    <s v="No"/>
    <m/>
    <m/>
    <m/>
    <m/>
    <m/>
    <m/>
    <m/>
    <s v="N"/>
    <s v="N"/>
    <m/>
    <m/>
    <s v="     "/>
    <m/>
    <m/>
    <m/>
    <m/>
    <m/>
    <m/>
    <m/>
    <m/>
    <m/>
    <m/>
    <m/>
    <m/>
    <m/>
    <m/>
    <m/>
    <m/>
    <m/>
    <m/>
    <m/>
  </r>
  <r>
    <s v="20191067"/>
    <s v="     "/>
    <n v="43724"/>
    <s v="9/16"/>
    <x v="1"/>
    <m/>
    <s v="38"/>
    <n v="3"/>
    <s v="9"/>
    <x v="3"/>
    <n v="43724"/>
    <m/>
    <s v="Vegetation into conductor, fire &lt; 1 meter"/>
    <s v="     "/>
    <s v="FAS"/>
    <m/>
    <s v="N"/>
    <x v="0"/>
    <s v="585380"/>
    <s v="19-0099883"/>
    <m/>
    <s v="T004754292"/>
    <n v="117887812"/>
    <m/>
    <s v="     "/>
    <x v="0"/>
    <s v="PG&amp;E"/>
    <m/>
    <m/>
    <m/>
    <s v="D"/>
    <m/>
    <s v="&lt;3 meters of linear travel"/>
    <m/>
    <s v="Vegetation"/>
    <s v="33.a. Veg. contact"/>
    <s v="Vegetation"/>
    <s v="Contact from object"/>
    <s v="Contact - Vegetation"/>
    <m/>
    <s v="Contact - Vegetation"/>
    <m/>
    <s v="Line to Ground"/>
    <m/>
    <s v="Overhead"/>
    <x v="0"/>
    <m/>
    <m/>
    <s v="183052110-2100563524{2675}"/>
    <s v="     "/>
    <s v="Non-HFTD"/>
    <x v="0"/>
    <m/>
    <m/>
    <n v="35.345599999999997"/>
    <n v="-120.833"/>
    <s v="SAN LUIS OBISPO"/>
    <s v="TEMPLETON-2110"/>
    <m/>
    <m/>
    <s v="TEMPLETON 2110901690"/>
    <x v="1"/>
    <s v="UNKOWN"/>
    <m/>
    <m/>
    <m/>
    <s v="No"/>
    <m/>
    <m/>
    <m/>
    <m/>
    <m/>
    <m/>
    <m/>
    <s v="N"/>
    <s v="N"/>
    <m/>
    <m/>
    <s v="     "/>
    <s v="35.32440000"/>
    <s v="-120.49550000"/>
    <s v="Sep 17 2019 12:00AM"/>
    <s v="TrunkFail"/>
    <s v="EVIDENCE OF GREEN CODOM STEM/TRUNK FAILURE OF COAST LIVE OAK. NO SIGNS OF FIRE, NO FURTHER WORK NEEDED."/>
    <s v="OAKC"/>
    <s v="60"/>
    <s v="99"/>
    <s v="20"/>
    <s v="Slight"/>
    <s v="None"/>
    <s v="N"/>
    <s v="1"/>
    <m/>
    <s v="Hillside"/>
    <s v="B"/>
    <s v="CrossArm"/>
    <s v="BareWire"/>
    <s v="2"/>
  </r>
  <r>
    <s v="20191066"/>
    <s v="     "/>
    <n v="43724"/>
    <s v="9/16"/>
    <x v="1"/>
    <m/>
    <s v="38"/>
    <n v="3"/>
    <s v="9"/>
    <x v="3"/>
    <n v="43724"/>
    <m/>
    <s v="Equipment failure, fire limited to structure only"/>
    <s v="     "/>
    <s v="FAS"/>
    <m/>
    <s v="N"/>
    <x v="0"/>
    <s v="585350"/>
    <s v="19-0099801"/>
    <m/>
    <s v="T004754235"/>
    <n v="0"/>
    <m/>
    <s v="     "/>
    <x v="0"/>
    <s v="PG&amp;E"/>
    <m/>
    <m/>
    <m/>
    <s v="D"/>
    <m/>
    <s v="&lt;3 meters of linear travel"/>
    <m/>
    <s v="Equipment - PG&amp;E"/>
    <s v="34.o. Other"/>
    <s v="Equipment - PG&amp;E"/>
    <m/>
    <m/>
    <s v="Jumper"/>
    <m/>
    <m/>
    <s v="Force Out"/>
    <m/>
    <s v="Overhead"/>
    <x v="0"/>
    <s v="Jumper"/>
    <m/>
    <s v="Linecut - 86388{Oj Twd Mtr# 1005583139}"/>
    <s v="     "/>
    <s v="Non-HFTD"/>
    <x v="0"/>
    <m/>
    <m/>
    <n v="37.303699999999999"/>
    <n v="-120.46899999999999"/>
    <s v="MERCED"/>
    <s v="EL-CAPITAN-1103"/>
    <m/>
    <m/>
    <s v="EL CAPITAN 110630980"/>
    <x v="0"/>
    <s v="Merced FD"/>
    <m/>
    <m/>
    <m/>
    <s v="No"/>
    <m/>
    <m/>
    <m/>
    <m/>
    <m/>
    <m/>
    <m/>
    <s v="N"/>
    <s v="N"/>
    <m/>
    <m/>
    <s v="     "/>
    <m/>
    <m/>
    <m/>
    <m/>
    <m/>
    <m/>
    <m/>
    <m/>
    <m/>
    <m/>
    <m/>
    <m/>
    <m/>
    <m/>
    <m/>
    <m/>
    <m/>
    <m/>
    <m/>
  </r>
  <r>
    <s v="20201258"/>
    <s v="     "/>
    <n v="44090"/>
    <s v="9/16"/>
    <x v="1"/>
    <n v="0.69930555555555551"/>
    <s v="38"/>
    <n v="3"/>
    <s v="9"/>
    <x v="4"/>
    <n v="44090"/>
    <n v="0.69097222222222221"/>
    <s v="On September 16, 2020 at 1647 hours, a PG&amp;E Troubleman was dispatched to the SF H 1101 12kV Distribution Circuit on the Crocker Park Recreational Trail near Monarch Drive, Brisbane in response to a vegetation fire. Initial analysis indicates PG&amp;E equipment failure caused the ignition. A switch failure occurred due to a bad connection causing the switch terminals to melt and cause an ignition. The ensuing fire was 0.25 -10 acres and the fire was suppressed by Brisbane Fire Department. PG&amp;E Crew replaced connections on September 17, 2020."/>
    <s v="     "/>
    <s v="FAS"/>
    <m/>
    <s v="N"/>
    <x v="0"/>
    <m/>
    <m/>
    <m/>
    <s v="T005073697"/>
    <n v="119775722"/>
    <m/>
    <s v="     "/>
    <x v="1"/>
    <s v="PG&amp;E"/>
    <m/>
    <s v="Vegetation"/>
    <m/>
    <s v="D"/>
    <s v="D"/>
    <s v="0.26-9.99"/>
    <m/>
    <s v="Equipment - PG&amp;E"/>
    <s v="34.c. Fuse damage or failure"/>
    <s v="Equipment - PG&amp;E"/>
    <s v="All types of equipment / facility failure"/>
    <s v="Fuse failure - all"/>
    <s v="Splice/Clamp/Connector"/>
    <m/>
    <m/>
    <m/>
    <m/>
    <s v="Overhead"/>
    <x v="3"/>
    <s v="Splice/Clamp/Connector"/>
    <s v="Connector"/>
    <s v="Switch: 2849"/>
    <s v="     "/>
    <s v="Non-HFTD"/>
    <x v="0"/>
    <m/>
    <m/>
    <n v="37.691000000000003"/>
    <n v="-122.413"/>
    <s v="San Mateo"/>
    <s v="SF-H-1110"/>
    <m/>
    <n v="12000"/>
    <m/>
    <x v="0"/>
    <s v="Cal Fire/Brisbane FD"/>
    <s v="Urban"/>
    <m/>
    <m/>
    <s v="No"/>
    <m/>
    <m/>
    <m/>
    <m/>
    <m/>
    <m/>
    <m/>
    <s v="N"/>
    <s v="N"/>
    <m/>
    <m/>
    <s v="     "/>
    <m/>
    <m/>
    <m/>
    <m/>
    <m/>
    <m/>
    <m/>
    <m/>
    <m/>
    <m/>
    <m/>
    <m/>
    <m/>
    <m/>
    <m/>
    <m/>
    <m/>
    <m/>
    <m/>
  </r>
  <r>
    <s v="20201255"/>
    <s v="     "/>
    <n v="44090"/>
    <s v="9/16"/>
    <x v="1"/>
    <n v="0.38750000000000001"/>
    <s v="38"/>
    <n v="3"/>
    <s v="9"/>
    <x v="4"/>
    <n v="44090"/>
    <n v="0.38611111111111113"/>
    <s v="On September 16, 2020 at 0918 hours, a PG&amp;E troubleman was dispatched to the Mountain View 1102 Distribution circuit on Mardell Way in the city of Mountain view and observed a pole fire. Initial analysis indicates PG&amp;E equipment caused the ignition. A primary crossarm fire with wires down incident occurred due to tracking from contamination on primary insulator. The ensuing fire was limited to PG&amp;E assets and was extinguished by Mountain View Fire Department. A contactor hired crew repaired and replaced the damaged assets on September 16, 2020. "/>
    <s v="     "/>
    <s v="FAS"/>
    <m/>
    <s v="N"/>
    <x v="0"/>
    <s v="1074614"/>
    <s v="20-0098060"/>
    <m/>
    <s v="T005073301"/>
    <n v="119771620"/>
    <m/>
    <s v="     "/>
    <x v="0"/>
    <s v="PG&amp;E"/>
    <m/>
    <s v="Other"/>
    <m/>
    <s v="D"/>
    <s v="D"/>
    <s v="Structure-PG&amp;E only"/>
    <s v="2' of primary crossarm"/>
    <s v="Equipment - PG&amp;E"/>
    <s v="36.a. Contamination"/>
    <s v="Equipment - PG&amp;E"/>
    <s v="Contamination"/>
    <s v="Tracking"/>
    <s v="Insulator"/>
    <m/>
    <m/>
    <s v="Line to Ground"/>
    <m/>
    <s v="Overhead"/>
    <x v="3"/>
    <s v="Insulator"/>
    <s v="Crossarm, Hardware framing, Conductor"/>
    <s v="Pole ID: 100509762 Circuit ID: 082031102"/>
    <s v="     "/>
    <s v="Non-HFTD"/>
    <x v="0"/>
    <m/>
    <m/>
    <n v="37.411799999999999"/>
    <n v="-122.104"/>
    <s v="Santa Clara"/>
    <s v="MOUNTAIN-VIEW-1102"/>
    <m/>
    <n v="12000"/>
    <m/>
    <x v="0"/>
    <s v="Mountain View FD"/>
    <m/>
    <m/>
    <m/>
    <s v="No"/>
    <m/>
    <m/>
    <m/>
    <m/>
    <m/>
    <m/>
    <m/>
    <s v="N"/>
    <s v="N"/>
    <m/>
    <m/>
    <s v="     "/>
    <m/>
    <m/>
    <m/>
    <m/>
    <m/>
    <m/>
    <m/>
    <m/>
    <m/>
    <m/>
    <m/>
    <m/>
    <m/>
    <m/>
    <m/>
    <m/>
    <m/>
    <m/>
    <m/>
  </r>
  <r>
    <s v="20211491"/>
    <s v="     "/>
    <n v="44455"/>
    <s v="9/16"/>
    <x v="1"/>
    <n v="0.82847222222222228"/>
    <s v="38"/>
    <n v="3"/>
    <s v="9"/>
    <x v="5"/>
    <n v="44455"/>
    <m/>
    <s v="Troubleman reports that a bird contact with PG&amp;E assets caused a wire down incident. The ensuing fire was 3 meters - 0.25 acre in size. This information is preliminary."/>
    <s v="     "/>
    <s v="FAS"/>
    <m/>
    <s v="N"/>
    <x v="0"/>
    <m/>
    <s v="21-0118648"/>
    <m/>
    <s v="T005396059"/>
    <n v="122062000"/>
    <m/>
    <s v="     "/>
    <x v="1"/>
    <s v="PG&amp;E"/>
    <m/>
    <s v="Vegetation"/>
    <m/>
    <s v="D"/>
    <s v="D"/>
    <s v="&lt;0.25"/>
    <m/>
    <s v="Contact - Animal - Bird"/>
    <s v="33.b. Animal contact"/>
    <s v="Contact - Bird"/>
    <s v="Contact from object"/>
    <s v="Animal contact"/>
    <m/>
    <s v="Animal contact"/>
    <s v="Conductor - Primary"/>
    <s v="Three Phase Fault"/>
    <s v="N"/>
    <s v="Overhead"/>
    <x v="3"/>
    <s v="Conductor - Primary"/>
    <s v="Fuses, Cutouts, Lightning Arrestor, Pothead "/>
    <s v="101590409"/>
    <s v="     "/>
    <s v="Non-HFTD"/>
    <x v="0"/>
    <m/>
    <m/>
    <n v="38.677900000000001"/>
    <n v="-121.752"/>
    <s v="Yolo"/>
    <s v="WOODLAND-1101"/>
    <m/>
    <n v="12000"/>
    <m/>
    <x v="0"/>
    <s v="Woodland FD "/>
    <s v="Urban"/>
    <s v="Grass Fuel Bed "/>
    <m/>
    <s v="No"/>
    <m/>
    <m/>
    <m/>
    <m/>
    <m/>
    <s v="NO NAME IN HAWC REPORT"/>
    <m/>
    <s v="N"/>
    <s v="N"/>
    <m/>
    <m/>
    <s v="     "/>
    <m/>
    <m/>
    <m/>
    <m/>
    <m/>
    <m/>
    <m/>
    <m/>
    <m/>
    <m/>
    <m/>
    <m/>
    <m/>
    <m/>
    <m/>
    <m/>
    <m/>
    <m/>
    <m/>
  </r>
  <r>
    <s v="20211488"/>
    <s v="     "/>
    <n v="44455"/>
    <s v="9/16"/>
    <x v="1"/>
    <n v="0.15138888888888888"/>
    <s v="38"/>
    <n v="3"/>
    <s v="9"/>
    <x v="5"/>
    <n v="44455"/>
    <m/>
    <s v="Wires down incident from pole to tower, cause of the equipment failure is unknown at this time. ILIS reports that the cause is due to an equipment failure. The responding troubleman marked this fire as 10 - 100 acres in size. The HAWC dashboard reports forward progress was stopped at 4 aces. This information is preliminary."/>
    <s v="     "/>
    <s v="FAS"/>
    <m/>
    <s v="N"/>
    <x v="0"/>
    <m/>
    <s v="21-0118173"/>
    <m/>
    <s v="T005395316"/>
    <n v="44982900"/>
    <m/>
    <s v="     "/>
    <x v="1"/>
    <s v="PG&amp;E"/>
    <m/>
    <s v="Vegetation"/>
    <m/>
    <s v="D"/>
    <s v="D"/>
    <s v="0.26-9.99"/>
    <m/>
    <s v="Equipment - PG&amp;E"/>
    <s v="34.b. Conductor damage or failure"/>
    <s v="Equipment - PG&amp;E"/>
    <s v="All types of equipment / facility failure"/>
    <s v="Conductor failure-all"/>
    <s v="Conductor - Primary"/>
    <m/>
    <m/>
    <s v="Multi-Fault"/>
    <s v="N"/>
    <s v="Overhead"/>
    <x v="3"/>
    <s v="Conductor - Primary"/>
    <s v="Conductor"/>
    <s v="102094154"/>
    <s v="     "/>
    <s v="Non-HFTD"/>
    <x v="0"/>
    <m/>
    <m/>
    <n v="37.817"/>
    <n v="-121.587"/>
    <s v="Contra Costa"/>
    <s v="HERDLYN-1103"/>
    <m/>
    <n v="12000"/>
    <m/>
    <x v="0"/>
    <s v="Self Extinguished"/>
    <s v="Agriculture"/>
    <s v="Grass fuel model"/>
    <m/>
    <s v="No"/>
    <m/>
    <m/>
    <m/>
    <m/>
    <m/>
    <s v="NO NAME IN HAWC REPORT"/>
    <m/>
    <s v="N"/>
    <s v="N"/>
    <m/>
    <m/>
    <s v="     "/>
    <m/>
    <m/>
    <m/>
    <m/>
    <m/>
    <m/>
    <m/>
    <m/>
    <m/>
    <m/>
    <m/>
    <m/>
    <m/>
    <m/>
    <m/>
    <m/>
    <m/>
    <m/>
    <m/>
  </r>
  <r>
    <s v="20140173"/>
    <s v="     "/>
    <n v="41899"/>
    <s v="9/17"/>
    <x v="1"/>
    <n v="0.61597222222222225"/>
    <s v="38"/>
    <n v="3"/>
    <s v="9"/>
    <x v="7"/>
    <m/>
    <m/>
    <s v="tx leads burnd archng.sec archng in trees,archng causd fire cald crw to rplace tx lads/tree crw 2 trm"/>
    <s v="     "/>
    <m/>
    <m/>
    <s v="N"/>
    <x v="0"/>
    <s v="1083297"/>
    <m/>
    <m/>
    <m/>
    <m/>
    <m/>
    <s v="     "/>
    <x v="1"/>
    <s v="PG&amp;E"/>
    <m/>
    <s v="Vegetation"/>
    <m/>
    <s v="D"/>
    <m/>
    <s v="&lt;0.25"/>
    <s v="Square Feet: ; Acreage: "/>
    <s v="Equipment - PG&amp;E"/>
    <s v="34.n. Transformer damage or failure"/>
    <s v="Equipment - PG&amp;E"/>
    <s v="All types of equipment / facility failure"/>
    <s v="Transformer"/>
    <s v="Transformer"/>
    <m/>
    <m/>
    <m/>
    <s v="AT&amp;T"/>
    <s v="Overhead"/>
    <x v="1"/>
    <s v="Other"/>
    <m/>
    <s v="100547281"/>
    <s v="     "/>
    <s v="Non-HFTD"/>
    <x v="0"/>
    <m/>
    <m/>
    <n v="37.230400000000003"/>
    <n v="-121.90600000000001"/>
    <s v="Santa Clara"/>
    <s v="HICKS-2103"/>
    <s v="83432103"/>
    <m/>
    <s v="N/A"/>
    <x v="0"/>
    <m/>
    <s v="Urban"/>
    <m/>
    <m/>
    <s v="No"/>
    <m/>
    <m/>
    <m/>
    <m/>
    <m/>
    <m/>
    <m/>
    <s v="N"/>
    <s v="N"/>
    <m/>
    <m/>
    <s v="     "/>
    <m/>
    <m/>
    <m/>
    <m/>
    <m/>
    <m/>
    <m/>
    <m/>
    <m/>
    <m/>
    <m/>
    <m/>
    <m/>
    <m/>
    <m/>
    <m/>
    <m/>
    <m/>
    <m/>
  </r>
  <r>
    <s v="20140172"/>
    <s v="     "/>
    <n v="41899"/>
    <s v="9/17"/>
    <x v="1"/>
    <n v="0.49236111111111114"/>
    <s v="38"/>
    <n v="3"/>
    <s v="9"/>
    <x v="7"/>
    <n v="41899"/>
    <n v="0.49236111111111114"/>
    <s v="TRUCK HIT POLE 4 W/OF 2010, POLE BROKEN &amp; WIRE ON GRD - STARTED FIRE - POLE BROKEN 1 W/OF 2010, FIRE BURNED POLE 2 N/OF 1829 "/>
    <s v="     "/>
    <m/>
    <m/>
    <s v="N"/>
    <x v="0"/>
    <s v="1083411"/>
    <s v="14-0057473"/>
    <m/>
    <m/>
    <n v="109225749"/>
    <s v="EI140917A"/>
    <s v="     "/>
    <x v="1"/>
    <s v="PG&amp;E"/>
    <m/>
    <s v="Vegetation"/>
    <s v="1 Home"/>
    <s v="D"/>
    <m/>
    <s v="0.26-9.99"/>
    <s v="Square Feet: ; Acreage: 1"/>
    <s v="Contact - 3rd Party"/>
    <s v="33.d. Vehicle contact"/>
    <s v="Contact - 3rd Party"/>
    <s v="All types of equipment / facility failure"/>
    <s v="Contact - Vehicle"/>
    <m/>
    <s v="Contact - Vehicle"/>
    <s v="Pole"/>
    <s v="Line to Line,Three Phase Fault"/>
    <s v="AT&amp;T"/>
    <s v="Overhead"/>
    <x v="3"/>
    <s v="Conductor"/>
    <m/>
    <s v="100367963"/>
    <s v="     "/>
    <s v="Non-HFTD"/>
    <x v="0"/>
    <m/>
    <m/>
    <n v="39.7575"/>
    <n v="-122.22"/>
    <s v="Glenn"/>
    <s v="GLENN-1101"/>
    <s v="102601101"/>
    <n v="12000"/>
    <s v="GLENN 110133450"/>
    <x v="0"/>
    <m/>
    <s v="Agriculture"/>
    <m/>
    <m/>
    <s v="No"/>
    <m/>
    <m/>
    <m/>
    <m/>
    <m/>
    <m/>
    <m/>
    <s v="N"/>
    <s v="N"/>
    <m/>
    <m/>
    <s v="     "/>
    <m/>
    <m/>
    <m/>
    <m/>
    <m/>
    <m/>
    <m/>
    <m/>
    <m/>
    <m/>
    <m/>
    <m/>
    <m/>
    <m/>
    <m/>
    <m/>
    <m/>
    <m/>
    <m/>
  </r>
  <r>
    <s v="20140171"/>
    <s v="     "/>
    <n v="41899"/>
    <s v="9/17"/>
    <x v="1"/>
    <n v="0.35833333333333334"/>
    <s v="38"/>
    <n v="3"/>
    <s v="9"/>
    <x v="7"/>
    <n v="41899"/>
    <n v="0.35833333333333334"/>
    <s v="PRIMARY NEUTRAL NCIENT &quot;TWIST SPLICE&quot; FAILED."/>
    <s v="     "/>
    <m/>
    <m/>
    <s v="N"/>
    <x v="0"/>
    <s v="1083005"/>
    <s v="14-0057442"/>
    <m/>
    <m/>
    <n v="109225227"/>
    <m/>
    <s v="     "/>
    <x v="1"/>
    <s v="PG&amp;E"/>
    <m/>
    <s v="Vegetation"/>
    <m/>
    <s v="D"/>
    <m/>
    <s v="0.26-9.99"/>
    <s v="Square Feet: ; Acreage: 2"/>
    <s v="Equipment - PG&amp;E"/>
    <s v="34.m. Connection device damage or failure"/>
    <s v="Equipment - PG&amp;E"/>
    <s v="All types of equipment / facility failure"/>
    <s v="Splice/Clamp/Connector"/>
    <s v="Splice/Clamp/Connector"/>
    <m/>
    <m/>
    <s v="Line to Ground"/>
    <s v=" "/>
    <s v="Overhead"/>
    <x v="3"/>
    <s v="Conductor"/>
    <m/>
    <s v="101720674"/>
    <s v="     "/>
    <s v="Non-HFTD"/>
    <x v="0"/>
    <n v="558"/>
    <m/>
    <n v="36.831200000000003"/>
    <n v="-121.55800000000001"/>
    <s v="San Benito"/>
    <s v="SAN-BENITO-2101"/>
    <s v="182742101"/>
    <n v="21000"/>
    <s v="SAN BENITO 2101221165"/>
    <x v="0"/>
    <m/>
    <s v="Herbaceous"/>
    <m/>
    <m/>
    <s v="No"/>
    <m/>
    <m/>
    <m/>
    <m/>
    <m/>
    <m/>
    <m/>
    <s v="N"/>
    <s v="N"/>
    <m/>
    <m/>
    <s v="     "/>
    <m/>
    <m/>
    <m/>
    <m/>
    <m/>
    <m/>
    <m/>
    <m/>
    <m/>
    <m/>
    <m/>
    <m/>
    <m/>
    <m/>
    <m/>
    <m/>
    <m/>
    <m/>
    <m/>
  </r>
  <r>
    <s v="SAP201517185"/>
    <s v="     "/>
    <n v="42264"/>
    <s v="9/17"/>
    <x v="1"/>
    <m/>
    <s v="38"/>
    <n v="3"/>
    <s v="9"/>
    <x v="2"/>
    <n v="42262"/>
    <m/>
    <s v="pole fire caused by bird's nest; damaged line recloser 7150"/>
    <s v="     "/>
    <s v="SAP"/>
    <n v="44580"/>
    <s v="Y"/>
    <x v="0"/>
    <s v="1305932"/>
    <s v="15-0061384"/>
    <m/>
    <s v="T003486470"/>
    <n v="110643843"/>
    <m/>
    <s v="     "/>
    <x v="0"/>
    <s v="PG&amp;E"/>
    <m/>
    <m/>
    <m/>
    <s v="D"/>
    <m/>
    <s v="Structure-PG&amp;E only"/>
    <m/>
    <s v="Contact - Animal - Nest"/>
    <s v="33.e. Other contact from object"/>
    <s v="Contact - Nest"/>
    <s v="Nest Contact"/>
    <s v="Nest Contact"/>
    <m/>
    <s v="Nest Contact"/>
    <s v="Recloser"/>
    <s v="Line to Line"/>
    <s v="No"/>
    <s v="Overhead"/>
    <x v="0"/>
    <s v="Recloser"/>
    <m/>
    <s v="100724081"/>
    <s v="     "/>
    <s v="Non-HFTD"/>
    <x v="0"/>
    <m/>
    <m/>
    <n v="36.761200000000002"/>
    <n v="-119.444"/>
    <s v="Fresno"/>
    <s v="TIVY-VALLEY-1106"/>
    <m/>
    <m/>
    <s v="TIVY VALLEY 1106CB"/>
    <x v="0"/>
    <m/>
    <m/>
    <m/>
    <m/>
    <s v="No"/>
    <m/>
    <m/>
    <m/>
    <m/>
    <m/>
    <m/>
    <m/>
    <s v="N"/>
    <s v="N"/>
    <m/>
    <m/>
    <s v="     "/>
    <m/>
    <m/>
    <m/>
    <m/>
    <m/>
    <m/>
    <m/>
    <m/>
    <m/>
    <m/>
    <m/>
    <m/>
    <m/>
    <m/>
    <m/>
    <m/>
    <m/>
    <m/>
    <m/>
  </r>
  <r>
    <s v="20160296"/>
    <s v="     "/>
    <n v="42630"/>
    <s v="9/17"/>
    <x v="1"/>
    <n v="0.74097222222222225"/>
    <s v="38"/>
    <n v="3"/>
    <s v="9"/>
    <x v="6"/>
    <n v="42630"/>
    <n v="0.74097222222222225"/>
    <m/>
    <s v="     "/>
    <m/>
    <m/>
    <s v="N"/>
    <x v="0"/>
    <s v="1543339"/>
    <s v="16-0065353"/>
    <m/>
    <m/>
    <n v="111969270"/>
    <m/>
    <s v="     "/>
    <x v="1"/>
    <s v="PG&amp;E"/>
    <m/>
    <s v="Vegetation"/>
    <m/>
    <s v="D"/>
    <m/>
    <s v="&lt;3 meters of linear travel"/>
    <s v="Square Feet: ; Acreage: "/>
    <s v="Equipment - PG&amp;E"/>
    <s v="34.b. Conductor damage or failure"/>
    <s v="Equipment - PG&amp;E"/>
    <s v="All types of equipment / facility failure"/>
    <s v="Conductor"/>
    <s v="Conductor"/>
    <m/>
    <m/>
    <s v="Line to Ground"/>
    <m/>
    <s v="Overhead"/>
    <x v="3"/>
    <s v="Conductor"/>
    <m/>
    <s v="101062487"/>
    <s v="     "/>
    <s v="Non-HFTD"/>
    <x v="0"/>
    <m/>
    <m/>
    <n v="37.101199999999999"/>
    <n v="-120.129"/>
    <s v="Madera"/>
    <s v="CHOWCHILLA-1104"/>
    <s v="254101104"/>
    <n v="12000"/>
    <s v="CHOWCHILLA 1104CB"/>
    <x v="0"/>
    <s v="Unknown"/>
    <s v="Agriculture"/>
    <m/>
    <m/>
    <s v="No"/>
    <m/>
    <m/>
    <m/>
    <m/>
    <m/>
    <m/>
    <m/>
    <s v="N"/>
    <s v="N"/>
    <m/>
    <m/>
    <s v="     "/>
    <m/>
    <m/>
    <m/>
    <m/>
    <m/>
    <m/>
    <m/>
    <m/>
    <m/>
    <m/>
    <m/>
    <m/>
    <m/>
    <m/>
    <m/>
    <m/>
    <m/>
    <m/>
    <m/>
  </r>
  <r>
    <s v="20160295"/>
    <s v="     "/>
    <n v="42630"/>
    <s v="9/17"/>
    <x v="1"/>
    <n v="0.41875000000000001"/>
    <s v="38"/>
    <n v="3"/>
    <s v="9"/>
    <x v="6"/>
    <n v="42630"/>
    <n v="0.41875000000000001"/>
    <m/>
    <s v="     "/>
    <m/>
    <m/>
    <s v="N"/>
    <x v="0"/>
    <s v="1543209"/>
    <s v="16-0065332"/>
    <m/>
    <m/>
    <m/>
    <m/>
    <s v="     "/>
    <x v="1"/>
    <s v="PG&amp;E"/>
    <m/>
    <s v="Vegetation"/>
    <m/>
    <s v="D"/>
    <m/>
    <s v="&lt;0.25"/>
    <s v="Square Feet: ; Acreage: "/>
    <s v="Equipment - PG&amp;E"/>
    <s v="34.c. Fuse damage or failure"/>
    <s v="Equipment - PG&amp;E"/>
    <s v="All types of equipment / facility failure"/>
    <s v="Fuse"/>
    <s v="Fuse"/>
    <m/>
    <m/>
    <s v="Line to Ground"/>
    <m/>
    <s v="Overhead"/>
    <x v="3"/>
    <s v="Fuse"/>
    <m/>
    <s v="102123492"/>
    <s v="     "/>
    <s v="Non-HFTD"/>
    <x v="0"/>
    <m/>
    <m/>
    <n v="38.049500000000002"/>
    <n v="-121.014"/>
    <s v="San Joaquin"/>
    <s v="CORRAL-1101"/>
    <s v="162991101"/>
    <n v="12000"/>
    <s v="CORRAL 110112304"/>
    <x v="0"/>
    <s v="Unknown"/>
    <s v="Hardwood Woodland"/>
    <m/>
    <m/>
    <s v="No"/>
    <m/>
    <m/>
    <m/>
    <m/>
    <m/>
    <m/>
    <m/>
    <s v="N"/>
    <s v="N"/>
    <m/>
    <m/>
    <s v="     "/>
    <m/>
    <m/>
    <m/>
    <m/>
    <m/>
    <m/>
    <m/>
    <m/>
    <m/>
    <m/>
    <m/>
    <m/>
    <m/>
    <m/>
    <m/>
    <m/>
    <m/>
    <m/>
    <m/>
  </r>
  <r>
    <s v="20170365"/>
    <s v="     "/>
    <n v="42995"/>
    <s v="9/17"/>
    <x v="1"/>
    <n v="0.62847222222222221"/>
    <s v="38"/>
    <n v="3"/>
    <s v="9"/>
    <x v="0"/>
    <n v="42995"/>
    <n v="0.62430555555555556"/>
    <s v="F3TAAO9 TREE BRANCH FELL INTO THE OPEN WIRE SECONDARY, 6SOL. CU. DOWN HOT, OPENED TX FUSES TO CLEAR HAZARD, MADE EC TAG AND CALLED FOR A CREW"/>
    <s v="     "/>
    <m/>
    <m/>
    <s v="N"/>
    <x v="0"/>
    <s v="1880579"/>
    <s v="17-0079580"/>
    <m/>
    <m/>
    <n v="113256723"/>
    <m/>
    <s v="     "/>
    <x v="1"/>
    <s v="PG&amp;E"/>
    <m/>
    <s v="Vegetation"/>
    <m/>
    <s v="D"/>
    <m/>
    <s v="&lt;3 meters of linear travel"/>
    <s v="Square Feet: ; Acreage: "/>
    <s v="Vegetation"/>
    <s v="33.a. Veg. contact"/>
    <s v="Vegetation"/>
    <s v="All types of equipment / facility failure"/>
    <s v="Contact - Vegetation"/>
    <m/>
    <s v="Contact - Vegetation"/>
    <s v="Conductor"/>
    <s v="Line to Ground"/>
    <s v="VERIZON CALIFORNIA"/>
    <s v="Overhead"/>
    <x v="1"/>
    <s v="Conductor"/>
    <m/>
    <s v="100738741"/>
    <s v="     "/>
    <s v="Non-HFTD"/>
    <x v="0"/>
    <m/>
    <m/>
    <n v="36.647300000000001"/>
    <n v="-119.386"/>
    <s v="Fresno"/>
    <s v="REEDLEY-1106"/>
    <s v="252341106"/>
    <m/>
    <s v="N/A"/>
    <x v="0"/>
    <s v="N.A."/>
    <s v="Agriculture"/>
    <m/>
    <m/>
    <s v="No"/>
    <m/>
    <m/>
    <m/>
    <m/>
    <m/>
    <m/>
    <m/>
    <s v="N"/>
    <s v="N"/>
    <m/>
    <m/>
    <s v="     "/>
    <m/>
    <m/>
    <s v="Sep 18 2017 12:00AM"/>
    <s v="BranchFail"/>
    <s v="EUCALYPTUS BRANCH WITH AN ALMOST HORIZONTAL ATTACHMENT BROKE AND HIT SECONDARY LINES ONLY. NO PRIMARY ABOVE. LINE ON GROUND AND SPLICES ARE FOR SECONDARY LINES ONLY"/>
    <s v="EUCB"/>
    <s v="61"/>
    <s v="31"/>
    <s v="40"/>
    <s v="Slight"/>
    <s v="Slight"/>
    <s v="N"/>
    <s v="1"/>
    <m/>
    <s v="Valley"/>
    <s v="D"/>
    <s v="Flat"/>
    <s v="BareWire"/>
    <s v="10"/>
  </r>
  <r>
    <s v="MIA20170371"/>
    <s v="     "/>
    <n v="42995"/>
    <s v="9/17"/>
    <x v="1"/>
    <n v="0.45346064814814813"/>
    <s v="38"/>
    <n v="3"/>
    <s v="9"/>
    <x v="0"/>
    <n v="42995"/>
    <n v="0.45277777777777778"/>
    <s v="Capacitor bank flashed, resulting in fire at ground level, size unknown. FIRE SIZE 3X3'"/>
    <s v="     "/>
    <s v="FAS"/>
    <n v="44258"/>
    <s v="Y"/>
    <x v="0"/>
    <s v="1880488"/>
    <s v="N/A"/>
    <m/>
    <s v="T004140050"/>
    <m/>
    <m/>
    <s v="     "/>
    <x v="1"/>
    <s v="PG&amp;E"/>
    <m/>
    <m/>
    <m/>
    <s v="D"/>
    <m/>
    <s v="&lt;3 meters of linear travel"/>
    <m/>
    <s v="Equipment - PG&amp;E"/>
    <s v="34.a. Capacitor bank damage or failure"/>
    <s v="Equipment - PG&amp;E"/>
    <s v="All types of equipment / facility failure"/>
    <s v="Capacitor bank failure"/>
    <s v="Pole"/>
    <m/>
    <m/>
    <m/>
    <s v="Yes"/>
    <s v="Overhead"/>
    <x v="0"/>
    <m/>
    <m/>
    <s v="C251"/>
    <s v="     "/>
    <s v="Non-HFTD"/>
    <x v="0"/>
    <m/>
    <m/>
    <n v="38.747999999999998"/>
    <n v="-121.18899999999999"/>
    <s v="Placer"/>
    <s v="HORSESHOE-1106"/>
    <s v="152571106"/>
    <n v="11000"/>
    <m/>
    <x v="0"/>
    <s v="ROCKHURST FD"/>
    <s v="Urban"/>
    <m/>
    <m/>
    <s v="No"/>
    <m/>
    <m/>
    <m/>
    <m/>
    <m/>
    <m/>
    <m/>
    <s v="N"/>
    <s v="N"/>
    <m/>
    <m/>
    <s v="     "/>
    <m/>
    <m/>
    <m/>
    <m/>
    <m/>
    <m/>
    <m/>
    <m/>
    <m/>
    <m/>
    <m/>
    <m/>
    <m/>
    <m/>
    <m/>
    <m/>
    <m/>
    <m/>
    <m/>
  </r>
  <r>
    <s v="20180788"/>
    <s v="     "/>
    <n v="43360"/>
    <s v="9/17"/>
    <x v="1"/>
    <n v="0.67013888888888884"/>
    <s v="38"/>
    <n v="3"/>
    <s v="9"/>
    <x v="1"/>
    <n v="43360"/>
    <n v="0.67013888888888884"/>
    <m/>
    <s v="     "/>
    <s v="Charles"/>
    <m/>
    <s v="N"/>
    <x v="0"/>
    <s v="176079"/>
    <s v="18-0080639"/>
    <m/>
    <m/>
    <m/>
    <m/>
    <s v="     "/>
    <x v="1"/>
    <s v="PG&amp;E"/>
    <m/>
    <m/>
    <m/>
    <s v="D"/>
    <m/>
    <s v="&lt;0.25"/>
    <m/>
    <s v="Equipment - PG&amp;E"/>
    <s v="34.b. Conductor damage or failure"/>
    <s v="Equipment - PG&amp;E"/>
    <s v="All types of equipment / facility failure"/>
    <s v="Conductor"/>
    <s v="Conductor"/>
    <m/>
    <m/>
    <s v="Line to Line,None"/>
    <m/>
    <s v="Overhead"/>
    <x v="3"/>
    <s v="Conductor - Primary"/>
    <m/>
    <s v="R1912"/>
    <s v="     "/>
    <s v="Non-HFTD"/>
    <x v="0"/>
    <m/>
    <m/>
    <n v="36.814500000000002"/>
    <n v="-119.98"/>
    <s v="Fresno"/>
    <s v="BIOLA-1101"/>
    <s v="252211101"/>
    <n v="11000"/>
    <s v="BIOLA 110196864"/>
    <x v="0"/>
    <m/>
    <s v="Agriculture"/>
    <m/>
    <m/>
    <s v="No"/>
    <m/>
    <m/>
    <m/>
    <m/>
    <m/>
    <m/>
    <m/>
    <s v="N"/>
    <s v="N"/>
    <m/>
    <m/>
    <s v="     "/>
    <m/>
    <m/>
    <m/>
    <m/>
    <m/>
    <m/>
    <m/>
    <m/>
    <m/>
    <m/>
    <m/>
    <m/>
    <m/>
    <m/>
    <m/>
    <m/>
    <m/>
    <m/>
    <m/>
  </r>
  <r>
    <s v="MIA20184092"/>
    <s v="     "/>
    <n v="43360"/>
    <s v="9/17"/>
    <x v="1"/>
    <n v="0.34111111111111109"/>
    <s v="38"/>
    <n v="3"/>
    <s v="9"/>
    <x v="1"/>
    <n v="43360"/>
    <n v="0.34097222222222223"/>
    <s v="insulator failure causing fire "/>
    <s v="     "/>
    <s v="FAS"/>
    <n v="44249"/>
    <s v="Y"/>
    <x v="0"/>
    <m/>
    <s v="N/A"/>
    <m/>
    <s v="T004413743"/>
    <n v="114977947"/>
    <m/>
    <s v="     "/>
    <x v="0"/>
    <s v="PG&amp;E"/>
    <m/>
    <m/>
    <m/>
    <s v="D"/>
    <m/>
    <s v="Structure-PG&amp;E only"/>
    <m/>
    <s v="Contact - Animal - Bird"/>
    <s v="33.b. Animal contact"/>
    <s v="Contact - Bird"/>
    <s v="Contact from object"/>
    <s v="Contact - Animal"/>
    <m/>
    <s v="Contact - Animal"/>
    <s v="Insulator"/>
    <m/>
    <s v="No"/>
    <s v="Overhead"/>
    <x v="0"/>
    <m/>
    <m/>
    <s v="6246225"/>
    <s v="     "/>
    <s v="Non-HFTD"/>
    <x v="0"/>
    <m/>
    <m/>
    <n v="38.039000000000001"/>
    <n v="-121.753"/>
    <s v="Sacramento"/>
    <s v="GRAND-ISLAND-2225"/>
    <s v="62462225"/>
    <n v="22000"/>
    <m/>
    <x v="0"/>
    <s v="RIO VISTA FD"/>
    <s v="Rural"/>
    <m/>
    <m/>
    <s v="No"/>
    <m/>
    <m/>
    <m/>
    <m/>
    <m/>
    <m/>
    <m/>
    <s v="N"/>
    <s v="N"/>
    <m/>
    <m/>
    <s v="     "/>
    <m/>
    <m/>
    <m/>
    <m/>
    <m/>
    <m/>
    <m/>
    <m/>
    <m/>
    <m/>
    <m/>
    <m/>
    <m/>
    <m/>
    <m/>
    <m/>
    <m/>
    <m/>
    <m/>
  </r>
  <r>
    <s v="20191075"/>
    <s v="     "/>
    <n v="43725"/>
    <s v="9/17"/>
    <x v="1"/>
    <m/>
    <s v="38"/>
    <n v="3"/>
    <s v="9"/>
    <x v="3"/>
    <m/>
    <m/>
    <s v="Bird dropped snake onto conductor &amp; tower, caused small fire with 50 yard radius."/>
    <s v="     "/>
    <s v="David Gregory/TOTL"/>
    <m/>
    <s v="N"/>
    <x v="0"/>
    <m/>
    <m/>
    <s v="INT-12597"/>
    <m/>
    <n v="0"/>
    <m/>
    <s v="     "/>
    <x v="1"/>
    <s v="PG&amp;E"/>
    <m/>
    <m/>
    <m/>
    <s v="T"/>
    <m/>
    <s v="&lt;0.25"/>
    <s v="50' radius fire"/>
    <s v="Contact - Animal - Other"/>
    <s v="33.b. Animal contact"/>
    <s v="Contact - Animal"/>
    <s v="Contact from object"/>
    <s v="Contact - Animal"/>
    <m/>
    <s v="Contact - Animal"/>
    <s v="Other"/>
    <m/>
    <m/>
    <s v="Overhead"/>
    <x v="4"/>
    <s v="Other"/>
    <s v="no reported damage"/>
    <s v="Unknown"/>
    <s v="     "/>
    <s v="Non-HFTD"/>
    <x v="0"/>
    <m/>
    <m/>
    <n v="38.8065"/>
    <n v="-121.30800000000001"/>
    <s v="PLACER"/>
    <s v="ATLANTIC-PLEASANT-GROVE-#2-115KV-CONDUCTOR"/>
    <m/>
    <n v="115000"/>
    <s v="N/A"/>
    <x v="0"/>
    <m/>
    <s v="Herbaceous"/>
    <m/>
    <m/>
    <s v="No"/>
    <m/>
    <m/>
    <m/>
    <m/>
    <m/>
    <m/>
    <m/>
    <s v="N"/>
    <s v="N"/>
    <m/>
    <m/>
    <s v="     "/>
    <m/>
    <m/>
    <m/>
    <m/>
    <m/>
    <m/>
    <m/>
    <m/>
    <m/>
    <m/>
    <m/>
    <m/>
    <m/>
    <m/>
    <m/>
    <m/>
    <m/>
    <m/>
    <m/>
  </r>
  <r>
    <s v="20191073"/>
    <s v="     "/>
    <n v="43725"/>
    <s v="9/17"/>
    <x v="1"/>
    <m/>
    <s v="38"/>
    <n v="3"/>
    <s v="9"/>
    <x v="3"/>
    <n v="43725"/>
    <m/>
    <s v="Possible bird contact, Patrol - not conducted,  ; &lt; 1 meter fire."/>
    <s v="     "/>
    <s v="FAS"/>
    <m/>
    <s v="N"/>
    <x v="0"/>
    <s v="586476"/>
    <s v="19-0100101"/>
    <m/>
    <s v="T004755007"/>
    <n v="0"/>
    <m/>
    <s v="     "/>
    <x v="0"/>
    <s v="PG&amp;E"/>
    <m/>
    <m/>
    <m/>
    <s v="D"/>
    <m/>
    <s v="&lt;3 meters of linear travel"/>
    <m/>
    <s v="Equipment - PG&amp;E"/>
    <s v="34.o. Other"/>
    <s v="Equipment - PG&amp;E"/>
    <m/>
    <m/>
    <s v="Fuse"/>
    <m/>
    <m/>
    <s v="Line to Ground"/>
    <m/>
    <s v="Overhead"/>
    <x v="0"/>
    <s v="Fuse"/>
    <m/>
    <s v="183052108-2100470573{7299}"/>
    <s v="     "/>
    <s v="Non-HFTD"/>
    <x v="0"/>
    <m/>
    <m/>
    <n v="35.490400000000001"/>
    <n v="-120.67100000000001"/>
    <s v="SAN LUIS OBISPO"/>
    <s v="TEMPLETON-2108"/>
    <m/>
    <m/>
    <s v="TEMPLETON 2108A40"/>
    <x v="0"/>
    <s v="UNKOWN"/>
    <m/>
    <m/>
    <m/>
    <s v="No"/>
    <m/>
    <m/>
    <m/>
    <m/>
    <m/>
    <m/>
    <m/>
    <s v="N"/>
    <s v="N"/>
    <m/>
    <m/>
    <s v="     "/>
    <m/>
    <m/>
    <m/>
    <m/>
    <m/>
    <m/>
    <m/>
    <m/>
    <m/>
    <m/>
    <m/>
    <m/>
    <m/>
    <m/>
    <m/>
    <m/>
    <m/>
    <m/>
    <m/>
  </r>
  <r>
    <s v="20191074"/>
    <s v="     "/>
    <n v="43725"/>
    <s v="9/17"/>
    <x v="1"/>
    <m/>
    <s v="38"/>
    <n v="3"/>
    <s v="9"/>
    <x v="3"/>
    <n v="43725"/>
    <n v="0.54791666666666672"/>
    <s v="excavator hit conductor"/>
    <s v="     "/>
    <s v="FAS"/>
    <m/>
    <s v="N"/>
    <x v="0"/>
    <s v="588174"/>
    <s v="19-0100275"/>
    <m/>
    <s v="T004755256"/>
    <n v="0"/>
    <m/>
    <s v="     "/>
    <x v="1"/>
    <s v="PG&amp;E"/>
    <m/>
    <m/>
    <m/>
    <s v="D"/>
    <m/>
    <s v="&lt;0.25"/>
    <m/>
    <s v="Contact - 3rd Party"/>
    <s v="33.d. Vehicle contact"/>
    <s v="Contact - 3rd Party"/>
    <s v="Contact from object"/>
    <s v="Contact - Vehicle"/>
    <m/>
    <s v="Contact - Vehicle"/>
    <s v="Conductor - Primary"/>
    <s v="Line to Ground"/>
    <m/>
    <s v="Overhead"/>
    <x v="3"/>
    <s v="Conductor - Primary"/>
    <m/>
    <s v="62041106"/>
    <s v="     "/>
    <s v="Non-HFTD"/>
    <x v="0"/>
    <m/>
    <m/>
    <n v="38.601799999999997"/>
    <n v="-121.693"/>
    <s v="YOLO"/>
    <s v="DAVIS-1106"/>
    <m/>
    <m/>
    <s v="DAVIS 110611072"/>
    <x v="0"/>
    <s v="Davis FD"/>
    <s v="Agriculture"/>
    <m/>
    <m/>
    <s v="No"/>
    <m/>
    <m/>
    <m/>
    <m/>
    <m/>
    <m/>
    <m/>
    <s v="N"/>
    <s v="N"/>
    <m/>
    <m/>
    <s v="     "/>
    <m/>
    <m/>
    <m/>
    <m/>
    <m/>
    <m/>
    <m/>
    <m/>
    <m/>
    <m/>
    <m/>
    <m/>
    <m/>
    <m/>
    <m/>
    <m/>
    <m/>
    <m/>
    <m/>
  </r>
  <r>
    <s v="20191072"/>
    <s v="     "/>
    <n v="43725"/>
    <s v="9/17"/>
    <x v="1"/>
    <m/>
    <s v="38"/>
    <n v="3"/>
    <s v="9"/>
    <x v="3"/>
    <n v="43725"/>
    <m/>
    <s v="Vegetation, Tree - branch fell on line, Conductor, Overhead, Broken, wire on ground ; &lt; 1 meter fire."/>
    <s v="     "/>
    <s v="FAS"/>
    <m/>
    <s v="N"/>
    <x v="0"/>
    <s v="585675"/>
    <s v="19-0099991"/>
    <m/>
    <s v="T004754648"/>
    <n v="117888375"/>
    <m/>
    <s v="     "/>
    <x v="0"/>
    <s v="PG&amp;E"/>
    <m/>
    <m/>
    <m/>
    <s v="D"/>
    <m/>
    <s v="&lt;3 meters of linear travel"/>
    <m/>
    <s v="Vegetation"/>
    <s v="33.a. Veg. contact"/>
    <s v="Vegetation"/>
    <s v="Contact from object"/>
    <s v="Contact - Vegetation"/>
    <m/>
    <s v="Contact - Vegetation"/>
    <m/>
    <s v="Line to Ground"/>
    <m/>
    <s v="Overhead"/>
    <x v="0"/>
    <m/>
    <m/>
    <s v="042981101-2101061870{8953}"/>
    <s v="     "/>
    <s v="Non-HFTD"/>
    <x v="0"/>
    <m/>
    <m/>
    <n v="39.241999999999997"/>
    <n v="-123.77500000000001"/>
    <s v="MENDOCINO"/>
    <s v="ELK-1101"/>
    <m/>
    <m/>
    <s v="ELK 11014628"/>
    <x v="0"/>
    <s v="cal fire"/>
    <m/>
    <m/>
    <m/>
    <s v="No"/>
    <m/>
    <m/>
    <m/>
    <m/>
    <m/>
    <m/>
    <m/>
    <s v="N"/>
    <s v="N"/>
    <m/>
    <m/>
    <s v="     "/>
    <s v="39.24243000"/>
    <s v="-123.77365000"/>
    <s v="Oct  1 2019 12:00AM"/>
    <s v="BranchFail"/>
    <s v="Green limb from a eucalyptus tree fell into high voltage lines."/>
    <s v="EUCA"/>
    <s v="85"/>
    <s v="55"/>
    <s v="18"/>
    <s v="None"/>
    <s v="None"/>
    <s v="N"/>
    <s v="1"/>
    <m/>
    <s v="Hillside"/>
    <s v="A"/>
    <s v="CrossArm"/>
    <s v="BareWire"/>
    <s v="0"/>
  </r>
  <r>
    <s v="20201263"/>
    <s v="     "/>
    <n v="44091"/>
    <s v="9/17"/>
    <x v="1"/>
    <n v="0.37083333333333335"/>
    <s v="38"/>
    <n v="3"/>
    <s v="9"/>
    <x v="4"/>
    <n v="44091"/>
    <n v="0.3659722222222222"/>
    <s v="On September 17, 2020 at 0854 hours, a PG&amp;E Troubleman was dispatched to the Penryn 1106 12kV Distribution Circuit off of Enterprise Court, Loomis in response to an outage. Initial analysis indicates animal contact caused the ignition. A squirrel flashed all 3 riser potheads that resulted in a fire approximately 6' in size. It is unknown what fire agency suppressed the fire. The fire was suppressed prior to the Troubleman's arrival and the customers near the location did not know what agency. PG&amp;E Crew replaced all 3 riser potheads, 2 lightning arrestors, and one cutout on September 17, 2020. This information is preliminary."/>
    <s v="     "/>
    <s v="FAS"/>
    <m/>
    <s v="N"/>
    <x v="0"/>
    <s v="1077722"/>
    <s v="20-0098437"/>
    <m/>
    <s v="T005074139"/>
    <n v="119778612"/>
    <m/>
    <s v="     "/>
    <x v="1"/>
    <s v="PG&amp;E"/>
    <m/>
    <s v="Vegetation"/>
    <m/>
    <s v="D"/>
    <s v="D"/>
    <s v="&lt;3 meters of linear travel"/>
    <s v="approx. 6'"/>
    <s v="Contact - Animal - Other"/>
    <s v="33.b. Animal contact"/>
    <s v="Contact - Animal"/>
    <s v="Contact from object"/>
    <s v="Contact - Animal"/>
    <m/>
    <s v="Contact - Animal"/>
    <s v="Pothead"/>
    <s v="Line to Line"/>
    <m/>
    <s v="Overhead"/>
    <x v="3"/>
    <s v="Pothead"/>
    <s v="Riser Potheads, Cutout, Lightning Arrestor"/>
    <s v="3423"/>
    <s v="     "/>
    <s v="Non-HFTD"/>
    <x v="0"/>
    <m/>
    <m/>
    <n v="38.833799999999997"/>
    <n v="-121.18899999999999"/>
    <s v="Placer"/>
    <s v="PENRYN-1106"/>
    <m/>
    <n v="12000"/>
    <m/>
    <x v="0"/>
    <s v="Unknown"/>
    <s v="Urban"/>
    <m/>
    <m/>
    <s v="No"/>
    <m/>
    <m/>
    <m/>
    <m/>
    <m/>
    <m/>
    <m/>
    <s v="N"/>
    <s v="N"/>
    <m/>
    <m/>
    <s v="     "/>
    <m/>
    <m/>
    <m/>
    <m/>
    <m/>
    <m/>
    <m/>
    <m/>
    <m/>
    <m/>
    <m/>
    <m/>
    <m/>
    <m/>
    <m/>
    <m/>
    <m/>
    <m/>
    <m/>
  </r>
  <r>
    <s v="20201265"/>
    <s v="     "/>
    <n v="44091"/>
    <s v="9/17"/>
    <x v="1"/>
    <n v="0.59652777777777777"/>
    <s v="38"/>
    <n v="3"/>
    <s v="9"/>
    <x v="4"/>
    <n v="44091"/>
    <n v="0.58194444444444449"/>
    <s v="On September 17, 2020 at 14:18 hours, a PG&amp;E Troubleman was dispatched to the Orosi 1103 12kV Distribution Circuit west of Avenue 424 and north of Avenue 420, Orosi in response to a wire down outage. Initial analysis indicates third-party contact caused the ignition. An excavator working an orchard contacted a down guy resulting in a down primary 4 ACSR conductor. The ensuing fire was 3 meters - 0.25 acres and the fire was suppressed by Tulare County Fire Department. PG&amp;E Crew made repairs to the guy wire and conductor on September 17, 2020."/>
    <s v="     "/>
    <s v="FAS"/>
    <m/>
    <s v="N"/>
    <x v="0"/>
    <s v="1079277"/>
    <s v="20-0098708"/>
    <m/>
    <s v="T005074545"/>
    <n v="119780762"/>
    <m/>
    <s v="     "/>
    <x v="1"/>
    <s v="PG&amp;E"/>
    <m/>
    <s v="Vegetation"/>
    <m/>
    <s v="D"/>
    <s v="D"/>
    <s v="&lt;0.25"/>
    <m/>
    <s v="Contact - 3rd Party"/>
    <s v="33.d. Vehicle contact"/>
    <s v="Contact - 3rd Party"/>
    <s v="Contact from object"/>
    <s v="Contact - Vehicle"/>
    <m/>
    <s v="Contact - Vehicle"/>
    <s v="Guy/Span Wire"/>
    <s v="Line to Line"/>
    <m/>
    <s v="Overhead"/>
    <x v="3"/>
    <s v="Guy/Span Wire"/>
    <s v="Guy Wire, Conductor - Primary"/>
    <s v="Pole ID: 100725983"/>
    <s v="     "/>
    <s v="Non-HFTD"/>
    <x v="0"/>
    <m/>
    <m/>
    <n v="36.555100000000003"/>
    <n v="-119.242"/>
    <s v="Tulare"/>
    <s v="OROSI-1103"/>
    <m/>
    <n v="12000"/>
    <m/>
    <x v="0"/>
    <s v="Tulare County FD"/>
    <s v="Agriculture"/>
    <m/>
    <m/>
    <s v="No"/>
    <m/>
    <m/>
    <m/>
    <m/>
    <m/>
    <m/>
    <m/>
    <s v="N"/>
    <s v="N"/>
    <m/>
    <m/>
    <s v="     "/>
    <m/>
    <m/>
    <m/>
    <m/>
    <m/>
    <m/>
    <m/>
    <m/>
    <m/>
    <m/>
    <m/>
    <m/>
    <m/>
    <m/>
    <m/>
    <m/>
    <m/>
    <m/>
    <m/>
  </r>
  <r>
    <s v="20201264"/>
    <s v="     "/>
    <n v="44091"/>
    <s v="9/17"/>
    <x v="1"/>
    <n v="0.37083333333333335"/>
    <s v="38"/>
    <n v="3"/>
    <s v="9"/>
    <x v="4"/>
    <n v="44091"/>
    <m/>
    <s v="Duplicate. Reference Index #1263."/>
    <s v="     "/>
    <s v="FAS"/>
    <m/>
    <s v="N"/>
    <x v="1"/>
    <s v="1077722"/>
    <s v="20-0098437"/>
    <m/>
    <s v="T005074140"/>
    <m/>
    <m/>
    <s v="     "/>
    <x v="0"/>
    <s v="PG&amp;E"/>
    <m/>
    <s v="Other"/>
    <m/>
    <s v="D"/>
    <m/>
    <s v="&lt;3 meters of linear travel"/>
    <m/>
    <s v="Duplicate"/>
    <s v="39.a. All Other"/>
    <s v="Duplicate"/>
    <m/>
    <m/>
    <m/>
    <m/>
    <m/>
    <s v="Line to Line"/>
    <m/>
    <s v="Overhead"/>
    <x v="3"/>
    <s v="Pothead"/>
    <m/>
    <m/>
    <s v="     "/>
    <s v="Non-HFTD"/>
    <x v="0"/>
    <m/>
    <m/>
    <n v="38.833799999999997"/>
    <n v="-121.18899999999999"/>
    <s v="Placer"/>
    <s v="PENRYN-1106"/>
    <m/>
    <n v="12000"/>
    <m/>
    <x v="0"/>
    <s v="Unknown"/>
    <m/>
    <m/>
    <m/>
    <s v="No"/>
    <m/>
    <m/>
    <m/>
    <m/>
    <m/>
    <m/>
    <m/>
    <s v="N"/>
    <s v="N"/>
    <m/>
    <m/>
    <s v="     "/>
    <m/>
    <m/>
    <m/>
    <m/>
    <m/>
    <m/>
    <m/>
    <m/>
    <m/>
    <m/>
    <m/>
    <m/>
    <m/>
    <m/>
    <m/>
    <m/>
    <m/>
    <m/>
    <m/>
  </r>
  <r>
    <s v="20201260"/>
    <s v="     "/>
    <n v="44091"/>
    <s v="9/17"/>
    <x v="1"/>
    <n v="0.27916666666666667"/>
    <s v="38"/>
    <n v="3"/>
    <s v="9"/>
    <x v="4"/>
    <n v="44091"/>
    <m/>
    <s v="Foggy conditions caused arcing. There was no ignition."/>
    <s v="     "/>
    <s v="FAS"/>
    <m/>
    <s v="N"/>
    <x v="0"/>
    <s v="1076932"/>
    <m/>
    <m/>
    <s v="T005073923"/>
    <m/>
    <m/>
    <s v="     "/>
    <x v="0"/>
    <s v="PG&amp;E"/>
    <m/>
    <s v="Other"/>
    <m/>
    <s v="D"/>
    <m/>
    <s v="Other"/>
    <s v="no fire"/>
    <s v="No Fire"/>
    <s v="39.a. All Other"/>
    <s v="No Fire"/>
    <m/>
    <m/>
    <m/>
    <m/>
    <m/>
    <m/>
    <m/>
    <s v="Overhead"/>
    <x v="0"/>
    <m/>
    <m/>
    <m/>
    <s v="     "/>
    <s v="Non-HFTD"/>
    <x v="0"/>
    <m/>
    <m/>
    <n v="37.960799999999999"/>
    <n v="-122.346"/>
    <s v="Contra Costa"/>
    <s v="RICHMOND-R-1130"/>
    <m/>
    <n v="12000"/>
    <m/>
    <x v="0"/>
    <s v="No Fire"/>
    <m/>
    <m/>
    <m/>
    <s v="No"/>
    <m/>
    <m/>
    <m/>
    <m/>
    <m/>
    <m/>
    <m/>
    <s v="N"/>
    <s v="N"/>
    <m/>
    <m/>
    <s v="     "/>
    <m/>
    <m/>
    <m/>
    <m/>
    <m/>
    <m/>
    <m/>
    <m/>
    <m/>
    <m/>
    <m/>
    <m/>
    <m/>
    <m/>
    <m/>
    <m/>
    <m/>
    <m/>
    <m/>
  </r>
  <r>
    <s v="20201769"/>
    <s v="     "/>
    <n v="44091"/>
    <s v="9/17"/>
    <x v="1"/>
    <n v="0.37013888888888891"/>
    <s v="38"/>
    <n v="3"/>
    <s v="9"/>
    <x v="4"/>
    <m/>
    <m/>
    <s v="PGE Attributed, X-Arm, insulator flashed over"/>
    <s v="     "/>
    <s v="FAS"/>
    <m/>
    <s v="Y"/>
    <x v="0"/>
    <m/>
    <m/>
    <m/>
    <s v="6674424"/>
    <m/>
    <m/>
    <s v="     "/>
    <x v="0"/>
    <s v="PG&amp;E"/>
    <m/>
    <s v="Building"/>
    <m/>
    <s v="D"/>
    <m/>
    <s v="Structure-PG&amp;E only"/>
    <m/>
    <s v="Equipment - PG&amp;E"/>
    <s v="34.h. Crossarm damage or failure"/>
    <s v="Equipment - PG&amp;E"/>
    <s v="All types of equipment / facility failure"/>
    <s v="Crossarm failure"/>
    <s v="Crossarm"/>
    <m/>
    <m/>
    <m/>
    <m/>
    <s v="Overhead"/>
    <x v="3"/>
    <s v="Crossarm"/>
    <m/>
    <s v="13471130"/>
    <s v="     "/>
    <s v="Non-HFTD"/>
    <x v="0"/>
    <m/>
    <m/>
    <n v="37.958100000000002"/>
    <n v="-122.35299999999999"/>
    <s v="Contra Costa"/>
    <s v="RICHMOND-R-1130"/>
    <m/>
    <n v="12000"/>
    <m/>
    <x v="0"/>
    <s v="Unknown"/>
    <s v="Urban"/>
    <m/>
    <m/>
    <s v="No"/>
    <m/>
    <m/>
    <m/>
    <m/>
    <m/>
    <m/>
    <m/>
    <s v="N"/>
    <s v="N"/>
    <m/>
    <m/>
    <s v="     "/>
    <m/>
    <m/>
    <m/>
    <m/>
    <m/>
    <m/>
    <m/>
    <m/>
    <m/>
    <m/>
    <m/>
    <m/>
    <m/>
    <m/>
    <m/>
    <m/>
    <m/>
    <m/>
    <m/>
  </r>
  <r>
    <s v="MIA20142689"/>
    <s v="     "/>
    <n v="41900"/>
    <s v="9/18"/>
    <x v="1"/>
    <n v="0.28834490740740742"/>
    <s v="38"/>
    <n v="3"/>
    <s v="9"/>
    <x v="7"/>
    <n v="41900"/>
    <n v="0.28819444444444442"/>
    <s v="L7SF: S/S CARLSON blvd 1/E/O BAYVIEW AVE in Richmond; burned crossarm; pole fire; cause unclear; WAITING ON TMAN"/>
    <s v="     "/>
    <s v="FAS"/>
    <n v="44266"/>
    <s v="Y"/>
    <x v="0"/>
    <s v="1083768"/>
    <s v="N/A"/>
    <m/>
    <s v="T003198528"/>
    <m/>
    <m/>
    <s v="     "/>
    <x v="0"/>
    <s v="PG&amp;E"/>
    <m/>
    <m/>
    <m/>
    <s v="D"/>
    <m/>
    <s v="Structure-PG&amp;E only"/>
    <m/>
    <s v="Equipment - PG&amp;E"/>
    <s v="34.g. Insulator and brushing damage or failure"/>
    <s v="Equipment - PG&amp;E"/>
    <s v="All types of equipment / facility failure"/>
    <s v="Insulator failure"/>
    <s v="Crossarm"/>
    <m/>
    <m/>
    <m/>
    <s v="No"/>
    <s v="Overhead"/>
    <x v="0"/>
    <m/>
    <m/>
    <m/>
    <s v="     "/>
    <s v="Non-HFTD"/>
    <x v="0"/>
    <m/>
    <m/>
    <n v="37.913699999999999"/>
    <n v="-122.32299999999999"/>
    <s v="Contra Costa"/>
    <s v="EL-CERRITO-G-1102"/>
    <m/>
    <n v="11000"/>
    <m/>
    <x v="0"/>
    <m/>
    <s v="Urban"/>
    <m/>
    <m/>
    <s v="No"/>
    <m/>
    <m/>
    <m/>
    <m/>
    <m/>
    <m/>
    <m/>
    <s v="N"/>
    <s v="N"/>
    <m/>
    <m/>
    <s v="     "/>
    <m/>
    <m/>
    <m/>
    <m/>
    <m/>
    <m/>
    <m/>
    <m/>
    <m/>
    <m/>
    <m/>
    <m/>
    <m/>
    <m/>
    <m/>
    <m/>
    <m/>
    <m/>
    <m/>
  </r>
  <r>
    <s v="MIA20142690"/>
    <s v="     "/>
    <n v="41900"/>
    <s v="9/18"/>
    <x v="1"/>
    <n v="0.37988425925925928"/>
    <s v="38"/>
    <n v="3"/>
    <s v="9"/>
    <x v="7"/>
    <n v="41900"/>
    <n v="0.37986111111111109"/>
    <s v="L7SF: BURLINGAME AV. W/O CARLSoN blvd in Richmond; OFC says &quot;volt bar broken and on fire&quot;; found burned open primary cross arm; replaced refused fuse r8827; No SAP notification found; this and index # 1689 are connected to Carlson street so maybe connecte"/>
    <s v="     "/>
    <s v="FAS"/>
    <n v="44264"/>
    <s v="Y"/>
    <x v="0"/>
    <s v="1083921"/>
    <s v="N/A"/>
    <m/>
    <s v="T003198707"/>
    <m/>
    <m/>
    <s v="     "/>
    <x v="0"/>
    <s v="PG&amp;E"/>
    <m/>
    <m/>
    <m/>
    <s v="D"/>
    <m/>
    <s v="Structure-PG&amp;E only"/>
    <m/>
    <s v="Equipment - PG&amp;E"/>
    <s v="34.c. Fuse damage or failure"/>
    <s v="Equipment - PG&amp;E"/>
    <s v="All types of equipment / facility failure"/>
    <s v="Fuse failure - all"/>
    <s v="Fuse"/>
    <m/>
    <m/>
    <m/>
    <s v="Unknown"/>
    <s v="Overhead"/>
    <x v="0"/>
    <m/>
    <m/>
    <s v="R8827"/>
    <s v="     "/>
    <s v="Non-HFTD"/>
    <x v="0"/>
    <m/>
    <m/>
    <n v="37.909500000000001"/>
    <n v="-122.315"/>
    <s v="Contra Costa"/>
    <s v="EL-CERRITO-G-1114"/>
    <m/>
    <n v="11000"/>
    <m/>
    <x v="0"/>
    <m/>
    <s v="Urban"/>
    <m/>
    <m/>
    <s v="No"/>
    <m/>
    <m/>
    <m/>
    <m/>
    <m/>
    <m/>
    <m/>
    <s v="N"/>
    <s v="N"/>
    <m/>
    <m/>
    <s v="     "/>
    <m/>
    <m/>
    <m/>
    <m/>
    <m/>
    <m/>
    <m/>
    <m/>
    <m/>
    <m/>
    <m/>
    <m/>
    <m/>
    <m/>
    <m/>
    <m/>
    <m/>
    <m/>
    <m/>
  </r>
  <r>
    <s v="20140174"/>
    <s v="     "/>
    <n v="41900"/>
    <s v="9/18"/>
    <x v="1"/>
    <n v="0.54166666666666663"/>
    <s v="38"/>
    <n v="3"/>
    <s v="9"/>
    <x v="7"/>
    <n v="41900"/>
    <n v="0.54166666666666663"/>
    <s v="POLE FELL OVER &amp; STARTED FIRE"/>
    <s v="     "/>
    <m/>
    <m/>
    <s v="N"/>
    <x v="0"/>
    <s v="1084131"/>
    <s v="14-0057825"/>
    <m/>
    <m/>
    <m/>
    <m/>
    <s v="     "/>
    <x v="1"/>
    <s v="PG&amp;E"/>
    <m/>
    <s v="Vegetation"/>
    <m/>
    <s v="D"/>
    <m/>
    <s v="300-999"/>
    <s v="Square Feet: ; Acreage: "/>
    <s v="Equipment - PG&amp;E"/>
    <s v="34.f. Pole damage or failure"/>
    <s v="Equipment - PG&amp;E"/>
    <s v="All types of equipment / facility failure"/>
    <s v="Pole"/>
    <s v="Pole"/>
    <m/>
    <m/>
    <s v="Multi-Fault"/>
    <s v="None"/>
    <s v="Overhead"/>
    <x v="3"/>
    <s v="Conductor"/>
    <m/>
    <s v="12th pole s/of Fuse 1619"/>
    <s v="     "/>
    <s v="Non-HFTD"/>
    <x v="0"/>
    <m/>
    <m/>
    <n v="39.552100000000003"/>
    <n v="-121.90900000000001"/>
    <s v="Butte"/>
    <s v="ESQUON-1102"/>
    <s v="102171102"/>
    <n v="12000"/>
    <s v="N/A"/>
    <x v="0"/>
    <s v="Cal Fire Dept"/>
    <s v="Herbaceous"/>
    <m/>
    <m/>
    <s v="Yes"/>
    <m/>
    <m/>
    <m/>
    <m/>
    <m/>
    <m/>
    <m/>
    <s v="N"/>
    <s v="N"/>
    <m/>
    <m/>
    <s v="     "/>
    <m/>
    <m/>
    <m/>
    <m/>
    <m/>
    <m/>
    <m/>
    <m/>
    <m/>
    <m/>
    <m/>
    <m/>
    <m/>
    <m/>
    <m/>
    <m/>
    <m/>
    <m/>
    <m/>
  </r>
  <r>
    <s v="MIA20144078"/>
    <s v="     "/>
    <n v="41900"/>
    <s v="9/18"/>
    <x v="1"/>
    <n v="0.28035879629629629"/>
    <s v="38"/>
    <n v="3"/>
    <s v="9"/>
    <x v="7"/>
    <n v="41900"/>
    <n v="0.27986111111111112"/>
    <s v="transformer bank failure caused fire at the base of the pole "/>
    <s v="     "/>
    <s v="FAS"/>
    <n v="44265"/>
    <s v="Y"/>
    <x v="0"/>
    <s v="1083837"/>
    <s v=" 14-005767"/>
    <m/>
    <s v="T003198517"/>
    <m/>
    <m/>
    <s v="     "/>
    <x v="0"/>
    <s v="PG&amp;E"/>
    <m/>
    <m/>
    <m/>
    <s v="D"/>
    <m/>
    <s v="Structure-PG&amp;E only"/>
    <m/>
    <s v="Unknown"/>
    <s v="40.a. Unknown"/>
    <s v="Unknown"/>
    <s v="Other"/>
    <s v="Unknown"/>
    <m/>
    <m/>
    <m/>
    <m/>
    <s v="No"/>
    <s v="Overhead"/>
    <x v="0"/>
    <m/>
    <m/>
    <s v="Pole ID: 103061196"/>
    <s v="     "/>
    <s v="Non-HFTD"/>
    <x v="0"/>
    <m/>
    <m/>
    <n v="38.212899999999998"/>
    <n v="-121.81"/>
    <s v="Solano"/>
    <s v="PEABODY-2107"/>
    <s v="63642107"/>
    <n v="21000"/>
    <m/>
    <x v="0"/>
    <s v="SOLANO COUNTY FD"/>
    <s v="Rural"/>
    <m/>
    <m/>
    <s v="No"/>
    <m/>
    <m/>
    <m/>
    <m/>
    <m/>
    <m/>
    <m/>
    <s v="N"/>
    <s v="N"/>
    <m/>
    <m/>
    <s v="     "/>
    <m/>
    <m/>
    <m/>
    <m/>
    <m/>
    <m/>
    <m/>
    <m/>
    <m/>
    <m/>
    <m/>
    <m/>
    <m/>
    <m/>
    <m/>
    <m/>
    <m/>
    <m/>
    <m/>
  </r>
  <r>
    <s v="MIA20144674"/>
    <s v="     "/>
    <n v="41900"/>
    <s v="9/18"/>
    <x v="1"/>
    <n v="1.6203703703703703E-3"/>
    <s v="38"/>
    <n v="3"/>
    <s v="9"/>
    <x v="7"/>
    <n v="41900"/>
    <n v="1.3888888888888889E-3"/>
    <s v="L7SF: 232 MAINE AVE / 232 south 3rd st in Richmond; pole fire; burned crossarm; cause listed as &quot;fire&quot; in SAP; WAITING ON TMAN"/>
    <s v="     "/>
    <s v="FAS"/>
    <n v="44266"/>
    <s v="Y"/>
    <x v="0"/>
    <s v="4994411"/>
    <s v="N/A"/>
    <m/>
    <s v="T003198258"/>
    <n v="109226417"/>
    <m/>
    <s v="     "/>
    <x v="0"/>
    <s v="PG&amp;E"/>
    <m/>
    <m/>
    <m/>
    <s v="D"/>
    <m/>
    <s v="Structure-PG&amp;E only"/>
    <m/>
    <s v="Equipment - PG&amp;E"/>
    <s v="34.g. Insulator and brushing damage or failure"/>
    <s v="Equipment - PG&amp;E"/>
    <s v="All types of equipment / facility failure"/>
    <s v="Insulator failure"/>
    <s v="Crossarm"/>
    <m/>
    <m/>
    <m/>
    <s v="No"/>
    <s v="Overhead"/>
    <x v="0"/>
    <m/>
    <m/>
    <s v="101437168"/>
    <s v="     "/>
    <s v="Non-HFTD"/>
    <x v="0"/>
    <m/>
    <m/>
    <n v="37.928699999999999"/>
    <n v="-122.367"/>
    <s v="Contra Costa"/>
    <s v="RICHMOND-R-1126"/>
    <m/>
    <n v="11000"/>
    <m/>
    <x v="0"/>
    <m/>
    <s v="Urban"/>
    <m/>
    <m/>
    <s v="No"/>
    <m/>
    <m/>
    <m/>
    <m/>
    <m/>
    <m/>
    <m/>
    <s v="N"/>
    <s v="N"/>
    <m/>
    <m/>
    <s v="     "/>
    <m/>
    <m/>
    <m/>
    <m/>
    <m/>
    <m/>
    <m/>
    <m/>
    <m/>
    <m/>
    <m/>
    <m/>
    <m/>
    <m/>
    <m/>
    <m/>
    <m/>
    <m/>
    <m/>
  </r>
  <r>
    <s v="MIA20146024"/>
    <s v="     "/>
    <n v="41900"/>
    <s v="9/18"/>
    <x v="1"/>
    <n v="2.6284722222222223E-2"/>
    <s v="38"/>
    <n v="3"/>
    <s v="9"/>
    <x v="7"/>
    <n v="41900"/>
    <n v="2.5694444444444443E-2"/>
    <s v="L7SF: 2112 COALINGA AVE in Richmond; pole fire; no cause given; Possibly related to index numbers 2689, 2690, 4234,4674, and 4675; WAITING ON TMAN"/>
    <s v="     "/>
    <s v="FAS"/>
    <n v="44266"/>
    <s v="Y"/>
    <x v="0"/>
    <s v="4994427"/>
    <s v="N/A"/>
    <m/>
    <s v="T003198286"/>
    <n v="109226551"/>
    <m/>
    <s v="     "/>
    <x v="0"/>
    <s v="PG&amp;E"/>
    <m/>
    <m/>
    <m/>
    <s v="D"/>
    <m/>
    <s v="Structure-PG&amp;E only"/>
    <m/>
    <s v="Equipment - PG&amp;E"/>
    <s v="34.g. Insulator and brushing damage or failure"/>
    <s v="Equipment - PG&amp;E"/>
    <s v="All types of equipment / facility failure"/>
    <s v="Insulator failure"/>
    <s v="Crossarm"/>
    <m/>
    <m/>
    <m/>
    <s v="No"/>
    <s v="Overhead"/>
    <x v="0"/>
    <m/>
    <m/>
    <s v="101434045"/>
    <s v="     "/>
    <s v="Non-HFTD"/>
    <x v="0"/>
    <m/>
    <m/>
    <n v="37.947400000000002"/>
    <n v="-122.349"/>
    <s v="Contra Costa"/>
    <s v="RICHMOND-R-1130"/>
    <m/>
    <n v="11000"/>
    <m/>
    <x v="0"/>
    <m/>
    <s v="Urban"/>
    <m/>
    <m/>
    <s v="No"/>
    <m/>
    <m/>
    <m/>
    <m/>
    <m/>
    <m/>
    <m/>
    <s v="N"/>
    <s v="N"/>
    <m/>
    <m/>
    <s v="     "/>
    <m/>
    <m/>
    <m/>
    <m/>
    <m/>
    <m/>
    <m/>
    <m/>
    <m/>
    <m/>
    <m/>
    <m/>
    <m/>
    <m/>
    <m/>
    <m/>
    <m/>
    <m/>
    <m/>
  </r>
  <r>
    <s v="MIA20144675"/>
    <s v="     "/>
    <n v="41900"/>
    <s v="9/18"/>
    <x v="1"/>
    <n v="7.6400462962962962E-2"/>
    <s v="38"/>
    <n v="3"/>
    <s v="9"/>
    <x v="7"/>
    <n v="41900"/>
    <n v="7.6388888888888895E-2"/>
    <s v="L7SF: 13TH STREET in Richmond; chanslor 2 w/o 13th st; pole fire; secondary arm replaced; cause listed as &quot;fire&quot; in SAP; WAITING ON TMAN"/>
    <s v="     "/>
    <s v="FAS"/>
    <n v="44266"/>
    <s v="Y"/>
    <x v="0"/>
    <s v="4995066"/>
    <s v="N/A"/>
    <m/>
    <s v="T003198313"/>
    <n v="109226555"/>
    <m/>
    <s v="     "/>
    <x v="0"/>
    <s v="PG&amp;E"/>
    <m/>
    <m/>
    <m/>
    <s v="D"/>
    <m/>
    <s v="Structure-PG&amp;E only"/>
    <m/>
    <s v="Equipment - PG&amp;E"/>
    <s v="34.g. Insulator and brushing damage or failure"/>
    <s v="Equipment - PG&amp;E"/>
    <s v="All types of equipment / facility failure"/>
    <s v="Insulator failure"/>
    <s v="Crossarm"/>
    <m/>
    <m/>
    <m/>
    <s v="No"/>
    <s v="Overhead"/>
    <x v="0"/>
    <m/>
    <m/>
    <m/>
    <s v="     "/>
    <s v="Non-HFTD"/>
    <x v="0"/>
    <m/>
    <m/>
    <n v="37.917000000000002"/>
    <n v="-122.303"/>
    <s v="Contra Costa"/>
    <s v="EL-CERRITO-1108"/>
    <m/>
    <n v="11000"/>
    <m/>
    <x v="0"/>
    <s v="Richmond Fire Department"/>
    <s v="Urban"/>
    <m/>
    <m/>
    <s v="No"/>
    <m/>
    <m/>
    <m/>
    <m/>
    <m/>
    <m/>
    <m/>
    <s v="N"/>
    <s v="N"/>
    <m/>
    <m/>
    <s v="     "/>
    <m/>
    <m/>
    <m/>
    <m/>
    <m/>
    <m/>
    <m/>
    <m/>
    <m/>
    <m/>
    <m/>
    <m/>
    <m/>
    <m/>
    <m/>
    <m/>
    <m/>
    <m/>
    <m/>
  </r>
  <r>
    <s v="20150347"/>
    <s v="     "/>
    <n v="42265"/>
    <s v="9/18"/>
    <x v="1"/>
    <n v="0.68263888888888891"/>
    <s v="38"/>
    <n v="3"/>
    <s v="9"/>
    <x v="2"/>
    <n v="42265"/>
    <n v="0.68263888888888891"/>
    <s v="0"/>
    <s v="     "/>
    <m/>
    <m/>
    <s v="N"/>
    <x v="0"/>
    <s v="1308291"/>
    <s v="15-0062194"/>
    <m/>
    <m/>
    <m/>
    <m/>
    <s v="     "/>
    <x v="1"/>
    <s v="PG&amp;E"/>
    <m/>
    <s v="Vegetation"/>
    <m/>
    <s v="D"/>
    <m/>
    <s v="&lt;0.25"/>
    <s v="Square Feet: ; Acreage: "/>
    <s v="Equipment - PG&amp;E"/>
    <s v="34.b. Conductor damage or failure"/>
    <s v="Equipment - PG&amp;E"/>
    <s v="All types of equipment / facility failure"/>
    <s v="Conductor"/>
    <s v="Conductor"/>
    <m/>
    <m/>
    <s v="Line to Ground"/>
    <s v="0"/>
    <s v="Overhead"/>
    <x v="3"/>
    <s v="Conductor"/>
    <m/>
    <s v="IN CANAL AT 5027 FRENCH CAMP RD"/>
    <s v="     "/>
    <s v="Non-HFTD"/>
    <x v="0"/>
    <m/>
    <m/>
    <n v="37.869100000000003"/>
    <n v="-121.206"/>
    <s v="San Joaquin"/>
    <s v="WEBER-1102"/>
    <s v="163481102"/>
    <n v="12000"/>
    <s v="WEBER 110238326"/>
    <x v="0"/>
    <s v="FRENCH CAMP FIRE"/>
    <s v="Agriculture"/>
    <m/>
    <m/>
    <s v="No"/>
    <m/>
    <m/>
    <m/>
    <m/>
    <m/>
    <m/>
    <m/>
    <s v="N"/>
    <s v="N"/>
    <m/>
    <m/>
    <s v="     "/>
    <m/>
    <m/>
    <m/>
    <m/>
    <m/>
    <m/>
    <m/>
    <m/>
    <m/>
    <m/>
    <m/>
    <m/>
    <m/>
    <m/>
    <m/>
    <m/>
    <m/>
    <m/>
    <m/>
  </r>
  <r>
    <s v="SAP201517180"/>
    <s v="     "/>
    <n v="42265"/>
    <s v="9/18"/>
    <x v="1"/>
    <m/>
    <s v="38"/>
    <n v="3"/>
    <s v="9"/>
    <x v="2"/>
    <n v="42263"/>
    <m/>
    <s v="Crossarm replaced due to pole fire; failed fuse 2125"/>
    <s v="     "/>
    <s v="SAP"/>
    <n v="44580"/>
    <s v="Y"/>
    <x v="0"/>
    <s v="1307044"/>
    <s v="15-0061776"/>
    <m/>
    <s v="T003487912"/>
    <n v="110650251"/>
    <m/>
    <s v="     "/>
    <x v="0"/>
    <s v="PG&amp;E"/>
    <m/>
    <m/>
    <m/>
    <s v="D"/>
    <m/>
    <s v="Structure-PG&amp;E only"/>
    <m/>
    <s v="Equipment - PG&amp;E"/>
    <s v="34.c. Fuse damage or failure"/>
    <s v="Equipment - PG&amp;E"/>
    <s v="Fuse failure - all"/>
    <s v="Fuse failure - all"/>
    <s v="Fuse"/>
    <m/>
    <m/>
    <s v="Line to Line"/>
    <s v="Yes"/>
    <s v="Overhead"/>
    <x v="0"/>
    <s v="Fuse"/>
    <m/>
    <s v="102276252"/>
    <s v="     "/>
    <s v="Non-HFTD"/>
    <x v="0"/>
    <m/>
    <m/>
    <n v="38.282400000000003"/>
    <n v="-122.294"/>
    <s v="Napa"/>
    <s v="BASALT-1106"/>
    <m/>
    <m/>
    <s v="BASALT 1106CB"/>
    <x v="0"/>
    <m/>
    <m/>
    <m/>
    <m/>
    <s v="No"/>
    <m/>
    <m/>
    <m/>
    <m/>
    <m/>
    <m/>
    <m/>
    <s v="N"/>
    <s v="N"/>
    <m/>
    <m/>
    <s v="     "/>
    <m/>
    <m/>
    <m/>
    <m/>
    <m/>
    <m/>
    <m/>
    <m/>
    <m/>
    <m/>
    <m/>
    <m/>
    <m/>
    <m/>
    <m/>
    <m/>
    <m/>
    <m/>
    <m/>
  </r>
  <r>
    <s v="MIA20165218"/>
    <s v="     "/>
    <n v="42631"/>
    <s v="9/18"/>
    <x v="1"/>
    <n v="0.84787037037037039"/>
    <s v="39"/>
    <n v="3"/>
    <s v="9"/>
    <x v="6"/>
    <m/>
    <m/>
    <s v="JZCY - Please request a fire report from Capay fire department. Jumper failed that resulted in phase blown and unit burned up resulting in fire along ground run. SIZE- fire report is uploaded in the URL folder, seems fire size was not recorded "/>
    <s v="     "/>
    <s v="FAS"/>
    <n v="44258"/>
    <s v="Y"/>
    <x v="0"/>
    <m/>
    <m/>
    <m/>
    <s v="252967"/>
    <m/>
    <m/>
    <s v="     "/>
    <x v="1"/>
    <s v="PG&amp;E"/>
    <m/>
    <m/>
    <m/>
    <s v="D"/>
    <m/>
    <s v="Unknown"/>
    <m/>
    <s v="Equipment - PG&amp;E"/>
    <s v="34.o. Other"/>
    <s v="Equipment - PG&amp;E"/>
    <s v="All types of equipment / facility failure"/>
    <s v="Equipment failure - Other"/>
    <s v="Jumper"/>
    <m/>
    <m/>
    <m/>
    <s v="No"/>
    <s v="Overhead"/>
    <x v="0"/>
    <m/>
    <m/>
    <s v="C2257"/>
    <s v="     "/>
    <s v="Non-HFTD"/>
    <x v="0"/>
    <m/>
    <m/>
    <n v="38.709000000000003"/>
    <n v="-122.048"/>
    <s v="Yolo"/>
    <s v="MADISON-2101"/>
    <s v="63172101"/>
    <n v="21000"/>
    <m/>
    <x v="0"/>
    <s v="Capay Fire Department "/>
    <s v="Agriculture"/>
    <m/>
    <m/>
    <s v="No"/>
    <m/>
    <m/>
    <m/>
    <m/>
    <m/>
    <m/>
    <m/>
    <s v="N"/>
    <s v="N"/>
    <m/>
    <m/>
    <s v="     "/>
    <m/>
    <m/>
    <m/>
    <m/>
    <m/>
    <m/>
    <m/>
    <m/>
    <m/>
    <m/>
    <m/>
    <m/>
    <m/>
    <m/>
    <m/>
    <m/>
    <m/>
    <m/>
    <m/>
  </r>
  <r>
    <s v="20170370"/>
    <s v="     "/>
    <n v="42996"/>
    <s v="9/18"/>
    <x v="1"/>
    <n v="0.79236111111111107"/>
    <s v="38"/>
    <n v="3"/>
    <s v="9"/>
    <x v="0"/>
    <n v="42996"/>
    <n v="0.79236111111111107"/>
    <s v="tree feel took down 1 span of 4 ACSR caused small fire"/>
    <s v="     "/>
    <m/>
    <m/>
    <s v="N"/>
    <x v="0"/>
    <s v="1881328"/>
    <s v="17-0079828"/>
    <m/>
    <m/>
    <n v="113259573"/>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3"/>
    <s v="Conductor"/>
    <m/>
    <s v="102229215"/>
    <s v="     "/>
    <s v="Non-HFTD"/>
    <x v="0"/>
    <n v="185"/>
    <m/>
    <n v="38.074199999999998"/>
    <n v="-122.82899999999999"/>
    <s v="Marin"/>
    <s v="OLEMA-1101"/>
    <s v="42291101"/>
    <n v="12000"/>
    <s v="OLEMA 11011318"/>
    <x v="0"/>
    <s v="Unknown"/>
    <s v="Barren/Other"/>
    <m/>
    <m/>
    <s v="No"/>
    <m/>
    <m/>
    <m/>
    <m/>
    <m/>
    <m/>
    <m/>
    <s v="N"/>
    <s v="N"/>
    <m/>
    <m/>
    <s v="     "/>
    <m/>
    <m/>
    <m/>
    <m/>
    <m/>
    <m/>
    <m/>
    <m/>
    <m/>
    <m/>
    <m/>
    <m/>
    <m/>
    <m/>
    <m/>
    <m/>
    <m/>
    <m/>
    <m/>
  </r>
  <r>
    <s v="20170369"/>
    <s v="     "/>
    <n v="42996"/>
    <s v="9/18"/>
    <x v="1"/>
    <n v="0.75069444444444444"/>
    <s v="38"/>
    <n v="3"/>
    <s v="9"/>
    <x v="0"/>
    <n v="42996"/>
    <n v="0.75069444444444444"/>
    <s v="ENTER FROM LKEVILLE SIDE  ROAD CLOSED FROM  ADOBE SIDE (SCHEDULED ROAD CLOSURE FOR STAGE GULCH FOR ROAD WORK)  CAR POLE TOOK OUT 3PHSE ANGLE POLE"/>
    <s v="     "/>
    <m/>
    <m/>
    <s v="N"/>
    <x v="0"/>
    <s v="1881278"/>
    <s v="17-0079821"/>
    <m/>
    <m/>
    <m/>
    <m/>
    <s v="     "/>
    <x v="1"/>
    <s v="PG&amp;E"/>
    <m/>
    <s v="Vegetation"/>
    <m/>
    <s v="D"/>
    <m/>
    <s v="0.26-9.99"/>
    <s v="Square Feet: ; Acreage: 5"/>
    <s v="Contact - 3rd Party"/>
    <s v="33.d. Vehicle contact"/>
    <s v="Contact - 3rd Party"/>
    <s v="All types of equipment / facility failure"/>
    <s v="Contact - Vehicle"/>
    <m/>
    <s v="Contact - Vehicle"/>
    <s v="Pole"/>
    <s v="Line to Ground"/>
    <s v="Unknown"/>
    <s v="Overhead"/>
    <x v="3"/>
    <s v="Conductor"/>
    <m/>
    <s v="101997149"/>
    <s v="     "/>
    <s v="Non-HFTD"/>
    <x v="0"/>
    <m/>
    <m/>
    <n v="38.219700000000003"/>
    <n v="-122.54300000000001"/>
    <s v="Sonoma"/>
    <s v="LAKEVILLE-1101"/>
    <s v="43371101"/>
    <n v="12000"/>
    <s v="LAKEVILLE 1101266"/>
    <x v="0"/>
    <s v="Cal Fire"/>
    <s v="Herbaceous"/>
    <m/>
    <m/>
    <s v="No"/>
    <m/>
    <m/>
    <m/>
    <m/>
    <m/>
    <m/>
    <m/>
    <s v="N"/>
    <s v="N"/>
    <m/>
    <m/>
    <s v="     "/>
    <m/>
    <m/>
    <m/>
    <m/>
    <m/>
    <m/>
    <m/>
    <m/>
    <m/>
    <m/>
    <m/>
    <m/>
    <m/>
    <m/>
    <m/>
    <m/>
    <m/>
    <m/>
    <m/>
  </r>
  <r>
    <s v="20170368"/>
    <s v="     "/>
    <n v="42996"/>
    <s v="9/18"/>
    <x v="1"/>
    <n v="0.63194444444444442"/>
    <s v="38"/>
    <n v="3"/>
    <s v="9"/>
    <x v="0"/>
    <n v="42996"/>
    <n v="0.63055555555555554"/>
    <s v="CREW TO REPLACE POLE"/>
    <s v="     "/>
    <m/>
    <m/>
    <s v="N"/>
    <x v="0"/>
    <s v="1881159"/>
    <s v="17-0079776"/>
    <m/>
    <m/>
    <n v="113259328"/>
    <m/>
    <s v="     "/>
    <x v="1"/>
    <s v="PG&amp;E"/>
    <m/>
    <s v="Vegetation"/>
    <m/>
    <s v="D"/>
    <m/>
    <s v="&lt;0.25"/>
    <s v="Square Feet: 80x80; Acreage: "/>
    <s v="Vegetation"/>
    <s v="33.a. Veg. contact"/>
    <s v="Vegetation"/>
    <s v="All types of equipment / facility failure"/>
    <s v="Contact - Vegetation"/>
    <m/>
    <s v="Contact - Vegetation"/>
    <s v="Conductor"/>
    <s v="Force Out,Line to Line"/>
    <s v="Unknown"/>
    <s v="Overhead"/>
    <x v="3"/>
    <s v="Conductor"/>
    <m/>
    <s v="103849874"/>
    <s v="     "/>
    <s v="Non-HFTD"/>
    <x v="0"/>
    <m/>
    <m/>
    <n v="39.601300000000002"/>
    <n v="-122.056"/>
    <s v="Glenn"/>
    <s v="JACINTO-1102"/>
    <s v="102851102"/>
    <n v="12000"/>
    <s v="JACINTO 110287210"/>
    <x v="0"/>
    <s v="Cal Fire"/>
    <s v="Agriculture"/>
    <m/>
    <m/>
    <s v="No"/>
    <m/>
    <m/>
    <m/>
    <m/>
    <m/>
    <m/>
    <m/>
    <s v="N"/>
    <s v="N"/>
    <m/>
    <m/>
    <s v="     "/>
    <s v="39.60135000"/>
    <s v="-122.05551200"/>
    <s v="Sep 20 2017  2:00PM"/>
    <s v="BranchFail"/>
    <s v="A large green healthy branch failed exposing extensive included bark but no other defects were present.  No further work needed."/>
    <s v="EUCA"/>
    <s v="70"/>
    <s v="26"/>
    <s v="15"/>
    <s v="Slight"/>
    <s v="None"/>
    <s v="N"/>
    <s v="1"/>
    <m/>
    <s v="Valley"/>
    <s v="D"/>
    <s v="CrossArm"/>
    <s v="BareWire"/>
    <s v="0"/>
  </r>
  <r>
    <s v="MIA20196333"/>
    <s v="     "/>
    <n v="43726"/>
    <s v="9/18"/>
    <x v="1"/>
    <n v="0.22412037037037036"/>
    <s v="38"/>
    <n v="3"/>
    <s v="9"/>
    <x v="3"/>
    <n v="43726"/>
    <n v="0.22361111111111112"/>
    <s v="2.24.21 Still no reply - Kfn2: Waiting for reply from TMAN"/>
    <s v="     "/>
    <s v="FAS"/>
    <n v="44252"/>
    <s v="Y"/>
    <x v="0"/>
    <m/>
    <s v="N/A"/>
    <m/>
    <s v="3205402955"/>
    <m/>
    <m/>
    <s v="     "/>
    <x v="0"/>
    <s v="PG&amp;E"/>
    <m/>
    <m/>
    <m/>
    <s v="D"/>
    <m/>
    <s v="Structure-PG&amp;E only"/>
    <m/>
    <s v="Equipment - PG&amp;E"/>
    <s v="34.f. Pole damage or failure"/>
    <s v="Equipment - PG&amp;E"/>
    <s v="All types of equipment / facility failure"/>
    <s v="Pole failure"/>
    <s v="Fuse"/>
    <m/>
    <m/>
    <m/>
    <s v="Yes"/>
    <s v="Overhead"/>
    <x v="0"/>
    <m/>
    <m/>
    <s v="101435523"/>
    <s v="     "/>
    <s v="Non-HFTD"/>
    <x v="0"/>
    <m/>
    <m/>
    <n v="37.973300000000002"/>
    <n v="-122.336"/>
    <s v="Contra Costa"/>
    <s v="SAN-PABLO-1105"/>
    <s v="14371105"/>
    <n v="11000"/>
    <m/>
    <x v="0"/>
    <m/>
    <s v="Urban"/>
    <m/>
    <m/>
    <s v="No"/>
    <m/>
    <m/>
    <m/>
    <m/>
    <m/>
    <m/>
    <m/>
    <s v="N"/>
    <s v="N"/>
    <m/>
    <m/>
    <s v="     "/>
    <m/>
    <m/>
    <m/>
    <m/>
    <m/>
    <m/>
    <m/>
    <m/>
    <m/>
    <m/>
    <m/>
    <m/>
    <m/>
    <m/>
    <m/>
    <m/>
    <m/>
    <m/>
    <m/>
  </r>
  <r>
    <s v="SAP20194961"/>
    <s v="     "/>
    <n v="43726"/>
    <s v="9/18"/>
    <x v="1"/>
    <m/>
    <s v="38"/>
    <n v="3"/>
    <s v="9"/>
    <x v="3"/>
    <n v="43724"/>
    <m/>
    <s v="736 GATEVIEW AVE, ALBANY; Cross arm damaged by pole fire and replaced;"/>
    <s v="     "/>
    <s v="SAP"/>
    <n v="44580"/>
    <s v="Y"/>
    <x v="0"/>
    <s v="583500"/>
    <s v="19-0099320"/>
    <m/>
    <s v="T004753073"/>
    <n v="117884221"/>
    <m/>
    <s v="     "/>
    <x v="0"/>
    <s v="PG&amp;E"/>
    <m/>
    <m/>
    <m/>
    <s v="D"/>
    <m/>
    <s v="Structure-PG&amp;E only"/>
    <m/>
    <s v="Equipment - PG&amp;E"/>
    <s v="34.n. Transformer damage or failure"/>
    <s v="Equipment - PG&amp;E"/>
    <s v="Transformer failure"/>
    <s v="Transformer failure"/>
    <s v="Crossarm"/>
    <m/>
    <m/>
    <s v="Force Out"/>
    <s v="Yes"/>
    <s v="Overhead"/>
    <x v="0"/>
    <s v="Crossarm"/>
    <m/>
    <s v="101452366"/>
    <s v="     "/>
    <s v="Non-HFTD"/>
    <x v="0"/>
    <m/>
    <m/>
    <n v="37.889899999999997"/>
    <n v="-122.30500000000001"/>
    <s v="Alameda"/>
    <s v="EL-CERRITO-G-1109"/>
    <m/>
    <m/>
    <s v="EL CERRITO G 1109CB"/>
    <x v="0"/>
    <m/>
    <m/>
    <m/>
    <m/>
    <s v="No"/>
    <m/>
    <m/>
    <m/>
    <m/>
    <m/>
    <m/>
    <m/>
    <s v="N"/>
    <s v="N"/>
    <m/>
    <m/>
    <s v="     "/>
    <m/>
    <m/>
    <m/>
    <m/>
    <m/>
    <m/>
    <m/>
    <m/>
    <m/>
    <m/>
    <m/>
    <m/>
    <m/>
    <m/>
    <m/>
    <m/>
    <m/>
    <m/>
    <m/>
  </r>
  <r>
    <s v="MIA201912096"/>
    <s v="     "/>
    <n v="43726"/>
    <s v="9/18"/>
    <x v="1"/>
    <n v="0.58108796296296295"/>
    <s v="38"/>
    <n v="3"/>
    <s v="9"/>
    <x v="3"/>
    <n v="43726"/>
    <n v="0.5805555555555556"/>
    <s v="Escalation, pole info missing in GEP"/>
    <s v="     "/>
    <s v="FAS"/>
    <n v="44250"/>
    <s v="Y"/>
    <x v="0"/>
    <m/>
    <s v="N/A"/>
    <m/>
    <s v="T004756266"/>
    <m/>
    <m/>
    <s v="     "/>
    <x v="0"/>
    <s v="PG&amp;E"/>
    <m/>
    <m/>
    <m/>
    <s v="D"/>
    <m/>
    <s v="Structure-only"/>
    <m/>
    <s v="Equipment - PG&amp;E"/>
    <s v="34.f. Pole damage or failure"/>
    <s v="Equipment - PG&amp;E"/>
    <s v="All types of equipment / facility failure"/>
    <s v="Pole failure"/>
    <s v="Pole"/>
    <m/>
    <m/>
    <m/>
    <m/>
    <s v="Overhead"/>
    <x v="0"/>
    <m/>
    <m/>
    <m/>
    <s v="     "/>
    <s v="Non-HFTD"/>
    <x v="0"/>
    <m/>
    <m/>
    <n v="35.3767"/>
    <n v="-119.014"/>
    <s v="Kern"/>
    <s v="WESTPARK-1106"/>
    <m/>
    <n v="11000"/>
    <m/>
    <x v="0"/>
    <s v="Bakersfield FD"/>
    <s v="Urban"/>
    <m/>
    <m/>
    <s v="No"/>
    <m/>
    <m/>
    <m/>
    <m/>
    <m/>
    <m/>
    <m/>
    <s v="N"/>
    <s v="N"/>
    <m/>
    <m/>
    <s v="     "/>
    <m/>
    <m/>
    <m/>
    <m/>
    <m/>
    <m/>
    <m/>
    <m/>
    <m/>
    <m/>
    <m/>
    <m/>
    <m/>
    <m/>
    <m/>
    <m/>
    <m/>
    <m/>
    <m/>
  </r>
  <r>
    <s v="MIA20196177"/>
    <s v="     "/>
    <n v="43726"/>
    <s v="9/18"/>
    <x v="1"/>
    <n v="0.45701388888888889"/>
    <s v="38"/>
    <n v="3"/>
    <s v="9"/>
    <x v="3"/>
    <n v="43726"/>
    <n v="0.45694444444444443"/>
    <s v="542 1ST ST E in Sonoma; pole fire; crossarm broken and replaced; no outage"/>
    <s v="     "/>
    <s v="FAS"/>
    <n v="44243"/>
    <s v="Y"/>
    <x v="0"/>
    <s v="590414"/>
    <s v="N/A"/>
    <m/>
    <s v="T004756085"/>
    <n v="117894114"/>
    <m/>
    <s v="     "/>
    <x v="0"/>
    <s v="PG&amp;E"/>
    <m/>
    <m/>
    <m/>
    <s v="D"/>
    <m/>
    <s v="Structure-PG&amp;E only"/>
    <m/>
    <s v="Contamination"/>
    <s v="36.a. Contamination"/>
    <s v="Equipment - PG&amp;E"/>
    <s v="Other"/>
    <s v="Voltage Regulator failure"/>
    <m/>
    <m/>
    <m/>
    <m/>
    <s v="Yes"/>
    <s v="Overhead"/>
    <x v="0"/>
    <m/>
    <m/>
    <s v="102005465"/>
    <s v="     "/>
    <s v="Non-HFTD"/>
    <x v="0"/>
    <m/>
    <m/>
    <n v="38.291200000000003"/>
    <n v="-122.45699999999999"/>
    <s v="Sonoma"/>
    <s v="SONOMA-1103"/>
    <s v="42721103"/>
    <n v="11000"/>
    <m/>
    <x v="0"/>
    <m/>
    <s v="Urban"/>
    <m/>
    <m/>
    <s v="No"/>
    <m/>
    <m/>
    <m/>
    <m/>
    <m/>
    <m/>
    <m/>
    <s v="N"/>
    <s v="N"/>
    <m/>
    <m/>
    <s v="     "/>
    <m/>
    <m/>
    <m/>
    <m/>
    <m/>
    <m/>
    <m/>
    <m/>
    <m/>
    <m/>
    <m/>
    <m/>
    <m/>
    <m/>
    <m/>
    <m/>
    <m/>
    <m/>
    <m/>
  </r>
  <r>
    <s v="SAP20194978"/>
    <s v="     "/>
    <n v="43726"/>
    <s v="9/18"/>
    <x v="1"/>
    <m/>
    <s v="38"/>
    <n v="3"/>
    <s v="9"/>
    <x v="3"/>
    <n v="43724"/>
    <m/>
    <s v="transformer on fire"/>
    <s v="     "/>
    <s v="SAP"/>
    <n v="44580"/>
    <s v="Y"/>
    <x v="0"/>
    <s v="3794570"/>
    <s v="N/A"/>
    <m/>
    <s v="T004753142"/>
    <n v="117884237"/>
    <m/>
    <s v="     "/>
    <x v="0"/>
    <s v="PG&amp;E"/>
    <m/>
    <m/>
    <m/>
    <s v="D"/>
    <m/>
    <s v="Structure-PG&amp;E only"/>
    <m/>
    <s v="Equipment - PG&amp;E"/>
    <s v="34.n. Transformer damage or failure"/>
    <s v="Equipment - PG&amp;E"/>
    <s v="Transformer failure"/>
    <s v="Transformer failure"/>
    <s v="Pole"/>
    <m/>
    <m/>
    <m/>
    <s v="Yes"/>
    <s v="Overhead"/>
    <x v="0"/>
    <s v="Pole"/>
    <m/>
    <s v="100913836"/>
    <s v="     "/>
    <s v="Non-HFTD"/>
    <x v="0"/>
    <m/>
    <m/>
    <n v="37.678400000000003"/>
    <n v="-122.11199999999999"/>
    <s v="Alameda"/>
    <s v="GRANT-1108"/>
    <m/>
    <m/>
    <m/>
    <x v="0"/>
    <s v="Alameda County FD"/>
    <m/>
    <m/>
    <m/>
    <s v="No"/>
    <m/>
    <m/>
    <m/>
    <m/>
    <m/>
    <m/>
    <m/>
    <s v="N"/>
    <s v="N"/>
    <m/>
    <m/>
    <s v="     "/>
    <m/>
    <m/>
    <m/>
    <m/>
    <m/>
    <m/>
    <m/>
    <m/>
    <m/>
    <m/>
    <m/>
    <m/>
    <m/>
    <m/>
    <m/>
    <m/>
    <m/>
    <m/>
    <m/>
  </r>
  <r>
    <s v="20191079"/>
    <s v="     "/>
    <n v="43726"/>
    <s v="9/18"/>
    <x v="1"/>
    <m/>
    <s v="38"/>
    <n v="3"/>
    <s v="9"/>
    <x v="3"/>
    <n v="43726"/>
    <m/>
    <s v="Equipment Failure/Involved, Fire, pole, Pole-Wood, Broken, wire on ground ; Structure Only fire."/>
    <s v="     "/>
    <s v="FAS"/>
    <m/>
    <s v="N"/>
    <x v="0"/>
    <s v="589139"/>
    <s v="19-0100473"/>
    <m/>
    <s v="T004755605"/>
    <n v="0"/>
    <m/>
    <s v="     "/>
    <x v="0"/>
    <s v="PG&amp;E"/>
    <m/>
    <m/>
    <m/>
    <s v="D"/>
    <m/>
    <s v="Structure-only"/>
    <m/>
    <s v="Equipment - PG&amp;E"/>
    <s v="34.o. Other"/>
    <s v="Equipment - PG&amp;E"/>
    <m/>
    <m/>
    <s v="Fuse"/>
    <m/>
    <m/>
    <s v="Line to Ground"/>
    <m/>
    <s v="Overhead"/>
    <x v="0"/>
    <s v="Fuse"/>
    <m/>
    <s v="042151108-2101081376{626}"/>
    <s v="     "/>
    <s v="Non-HFTD"/>
    <x v="0"/>
    <m/>
    <m/>
    <n v="38.406199999999998"/>
    <n v="-122.70099999999999"/>
    <s v="SONOMA"/>
    <s v="SANTA-ROSA-A-1108"/>
    <m/>
    <m/>
    <s v="SANTA ROSA A 1108626"/>
    <x v="0"/>
    <s v="SR FD"/>
    <m/>
    <m/>
    <m/>
    <s v="No"/>
    <m/>
    <m/>
    <m/>
    <m/>
    <m/>
    <m/>
    <m/>
    <s v="N"/>
    <s v="N"/>
    <m/>
    <m/>
    <s v="     "/>
    <m/>
    <m/>
    <m/>
    <m/>
    <m/>
    <m/>
    <m/>
    <m/>
    <m/>
    <m/>
    <m/>
    <m/>
    <m/>
    <m/>
    <m/>
    <m/>
    <m/>
    <m/>
    <m/>
  </r>
  <r>
    <s v="20191080"/>
    <s v="     "/>
    <n v="43726"/>
    <s v="9/18"/>
    <x v="1"/>
    <m/>
    <s v="38"/>
    <n v="3"/>
    <s v="9"/>
    <x v="3"/>
    <m/>
    <m/>
    <s v="Equipment Failure/Involved, Fire, pole, Capacitor failure, structure only"/>
    <s v="     "/>
    <s v="FAS"/>
    <m/>
    <s v="N"/>
    <x v="0"/>
    <m/>
    <m/>
    <m/>
    <s v="T004756266"/>
    <n v="0"/>
    <m/>
    <s v="     "/>
    <x v="0"/>
    <s v="PG&amp;E"/>
    <m/>
    <m/>
    <m/>
    <s v="D"/>
    <m/>
    <s v="Structure-only"/>
    <m/>
    <s v="Equipment - PG&amp;E"/>
    <s v="34.o. Other"/>
    <s v="Equipment - PG&amp;E"/>
    <m/>
    <m/>
    <s v="Capacitor"/>
    <m/>
    <m/>
    <m/>
    <m/>
    <s v="Overhead"/>
    <x v="0"/>
    <s v="Capacitor"/>
    <m/>
    <s v=""/>
    <s v="     "/>
    <s v="Non-HFTD"/>
    <x v="0"/>
    <m/>
    <m/>
    <n v="35.376199999999997"/>
    <n v="-119.01300000000001"/>
    <s v="KERN"/>
    <m/>
    <m/>
    <m/>
    <m/>
    <x v="0"/>
    <s v="BAKERSFIELD FD"/>
    <m/>
    <m/>
    <m/>
    <s v="No"/>
    <m/>
    <m/>
    <m/>
    <m/>
    <m/>
    <m/>
    <m/>
    <s v="N"/>
    <s v="N"/>
    <m/>
    <m/>
    <s v="     "/>
    <m/>
    <m/>
    <m/>
    <m/>
    <m/>
    <m/>
    <m/>
    <m/>
    <m/>
    <m/>
    <m/>
    <m/>
    <m/>
    <m/>
    <m/>
    <m/>
    <m/>
    <m/>
    <m/>
  </r>
  <r>
    <s v="20191084"/>
    <s v="     "/>
    <n v="43726"/>
    <s v="9/18"/>
    <x v="1"/>
    <m/>
    <s v="38"/>
    <n v="3"/>
    <s v="9"/>
    <x v="3"/>
    <m/>
    <m/>
    <s v="EI190918A - grass fire incident currently under investigation. No known cause at this time."/>
    <s v="     "/>
    <s v="EIR"/>
    <m/>
    <s v="N"/>
    <x v="0"/>
    <m/>
    <m/>
    <m/>
    <m/>
    <n v="0"/>
    <s v="EI190918A"/>
    <s v="     "/>
    <x v="0"/>
    <s v="PG&amp;E"/>
    <m/>
    <m/>
    <m/>
    <s v="D"/>
    <m/>
    <s v="&lt;0.25"/>
    <s v="0.12 Acres"/>
    <s v="Unknown"/>
    <s v="40.a. Unknown"/>
    <s v="Unknown"/>
    <m/>
    <m/>
    <m/>
    <m/>
    <m/>
    <m/>
    <m/>
    <m/>
    <x v="0"/>
    <m/>
    <m/>
    <s v=""/>
    <s v="     "/>
    <s v="Non-HFTD"/>
    <x v="0"/>
    <m/>
    <m/>
    <n v="38.107599999999998"/>
    <n v="-122.20399999999999"/>
    <s v="SOLANO"/>
    <s v="BAHIA-1104"/>
    <m/>
    <m/>
    <m/>
    <x v="0"/>
    <s v="Vallejo FD"/>
    <s v="Urban"/>
    <m/>
    <m/>
    <s v="No"/>
    <m/>
    <m/>
    <m/>
    <m/>
    <m/>
    <m/>
    <m/>
    <s v="N"/>
    <s v="N"/>
    <m/>
    <m/>
    <s v="     "/>
    <m/>
    <m/>
    <m/>
    <m/>
    <m/>
    <m/>
    <m/>
    <m/>
    <m/>
    <m/>
    <m/>
    <m/>
    <m/>
    <m/>
    <m/>
    <m/>
    <m/>
    <m/>
    <m/>
  </r>
  <r>
    <s v="20201270"/>
    <s v="     "/>
    <n v="44092"/>
    <s v="9/18"/>
    <x v="1"/>
    <n v="0.74236111111111114"/>
    <s v="38"/>
    <n v="3"/>
    <s v="9"/>
    <x v="4"/>
    <n v="44092"/>
    <n v="0.69305555555555554"/>
    <s v="On September 18, 2020 at 1749 hours a PG&amp;E troubleman was dispatched to the Zamora 1105 Distribution Circuit on country road 99 in the city of Woodland for report of a pole fire hazard. Initial analysis indicates a tree branch fell into overhead primary conductors causing one phase of 4 acsr slack span to fall to ground, igniting a small 10'x10' grass fire along with a sustained outage to 58 customers for 52 minutes. Willow Oak Fire Department was on scene to extinguish the fire.  A crew replaced  150' span of single phase 4 acsr slack span conductor on the 18th. Power was restored to all 58 customers by 2156 hours the same day."/>
    <s v="     "/>
    <s v="FAS"/>
    <m/>
    <s v="N"/>
    <x v="0"/>
    <s v="1081954"/>
    <s v="20-0099099"/>
    <m/>
    <s v="T005075412"/>
    <n v="119786457"/>
    <m/>
    <s v="     "/>
    <x v="1"/>
    <s v="PG&amp;E"/>
    <m/>
    <s v="Vegetation"/>
    <m/>
    <s v="D"/>
    <s v="D"/>
    <s v="&lt;3 meters of linear travel"/>
    <m/>
    <s v="Vegetation"/>
    <s v="33.a. Veg. contact"/>
    <s v="Vegetation"/>
    <s v="Contact from object"/>
    <s v="Contact - Vegetation"/>
    <m/>
    <s v="Contact - Vegetation"/>
    <s v="Conductor - Primary"/>
    <s v="Open Circuit"/>
    <m/>
    <s v="Overhead"/>
    <x v="3"/>
    <s v="Conductor - Primary"/>
    <m/>
    <s v="Circuit ID: 063191105"/>
    <s v="     "/>
    <s v="Non-HFTD"/>
    <x v="0"/>
    <m/>
    <m/>
    <n v="38.718800000000002"/>
    <n v="-121.78400000000001"/>
    <s v="Yolo"/>
    <s v="ZAMORA-1105"/>
    <m/>
    <n v="12000"/>
    <m/>
    <x v="0"/>
    <s v="Willow Creek FD"/>
    <s v="Agriculture"/>
    <m/>
    <m/>
    <s v="No"/>
    <m/>
    <m/>
    <m/>
    <m/>
    <m/>
    <m/>
    <m/>
    <s v="N"/>
    <s v="N"/>
    <m/>
    <m/>
    <s v="     "/>
    <s v="38.71890000"/>
    <s v="-121.78544000"/>
    <s v="Sep 21 2020 12:00AM"/>
    <s v="BranchFail"/>
    <s v="Jazmyn arrived at coordinates to find span. 10x10 space of vegetation under lines was burned. pine north of lines was burned and had been topped."/>
    <s v="PINA"/>
    <s v="28"/>
    <s v="27"/>
    <s v="13"/>
    <m/>
    <m/>
    <m/>
    <m/>
    <m/>
    <m/>
    <m/>
    <s v="CrossArm"/>
    <s v="BareWire"/>
    <s v="0"/>
  </r>
  <r>
    <s v="20201271"/>
    <s v="     "/>
    <n v="44092"/>
    <s v="9/18"/>
    <x v="1"/>
    <n v="0.91111111111111109"/>
    <s v="38"/>
    <n v="3"/>
    <s v="9"/>
    <x v="4"/>
    <n v="44092"/>
    <n v="0.90972222222222221"/>
    <s v="On September 18, 2020 at 2152 hours, a PG&amp;E Troubleman was dispatched to the Fruitvale 1106 12kV Distribution Circuit near Olive Drive and Arleta Avenue, Bakersfield in response to an outage. Initial analysis indicates vegetation contact caused the ignition. 5 poles north, a tree and vine has grown around a pole and into the primary riser. The vine was identified as requiring trimming on May 5, 2019 as it was encroaching the insulators. The vegetation contact is suspected to cause the outage and the fault in the line caused the center phase primary conductor to fail in a suspected weak spot. PG&amp;E Troubleman witnessed a wire down causing a fire was 3 meters - 0.25 acres. The fire was suppressed by Kern County Fire Department. PG&amp;E crew completed tree trimming and repaired damaged conductor on September 19, 2020."/>
    <s v="     "/>
    <s v="FAS"/>
    <m/>
    <s v="N"/>
    <x v="0"/>
    <s v="1082022"/>
    <s v="20-0099132"/>
    <m/>
    <s v="T005075473"/>
    <m/>
    <m/>
    <s v="     "/>
    <x v="1"/>
    <s v="PG&amp;E"/>
    <m/>
    <s v="Vegetation"/>
    <m/>
    <s v="D"/>
    <s v="D"/>
    <s v="&lt;0.25"/>
    <m/>
    <s v="Vegetation"/>
    <s v="33.a. Veg. contact"/>
    <s v="Vegetation"/>
    <s v="Contact from object"/>
    <s v="Contact - Vegetation"/>
    <m/>
    <s v="Contact - Vegetation"/>
    <s v="Conductor - Primary"/>
    <s v="Line to Ground"/>
    <m/>
    <s v="Overhead"/>
    <x v="3"/>
    <s v="Conductor - Primary"/>
    <s v="Conductor - Primary"/>
    <s v="Circuit ID: 253391106 "/>
    <s v="     "/>
    <s v="Non-HFTD"/>
    <x v="0"/>
    <n v="600"/>
    <m/>
    <n v="34.413200000000003"/>
    <n v="-119.081"/>
    <s v="Kern"/>
    <s v="FRUITVALE-1106"/>
    <m/>
    <n v="12000"/>
    <m/>
    <x v="0"/>
    <s v="Kern County FD"/>
    <s v="Shrub"/>
    <m/>
    <m/>
    <s v="Yes"/>
    <m/>
    <m/>
    <m/>
    <m/>
    <m/>
    <m/>
    <m/>
    <s v="N"/>
    <s v="N"/>
    <m/>
    <m/>
    <s v="     "/>
    <m/>
    <m/>
    <s v="Sep 21 2020 12:00AM"/>
    <m/>
    <s v="Upon further inspection no sign of fallen trees on lines are visible , trees in the surrounding area are not in  proximity of lines."/>
    <s v=""/>
    <m/>
    <m/>
    <m/>
    <m/>
    <m/>
    <m/>
    <m/>
    <m/>
    <m/>
    <m/>
    <m/>
    <m/>
    <m/>
  </r>
  <r>
    <s v="20201768"/>
    <s v="     "/>
    <n v="44092"/>
    <s v="9/18"/>
    <x v="1"/>
    <n v="0.17083333333333334"/>
    <s v="38"/>
    <n v="3"/>
    <s v="9"/>
    <x v="4"/>
    <n v="44092"/>
    <n v="0.2076388888888889"/>
    <s v="GRANT ST AND MINER AVE in Stockton; Cap bank 3064 caught on fire and burnt units up; pole fire; capactitor blown/failed"/>
    <s v="     "/>
    <s v="FAS"/>
    <m/>
    <s v="Y"/>
    <x v="0"/>
    <s v="1079678"/>
    <m/>
    <m/>
    <s v="T005074810"/>
    <m/>
    <m/>
    <s v="     "/>
    <x v="0"/>
    <s v="PG&amp;E"/>
    <m/>
    <s v="Building"/>
    <m/>
    <s v="D"/>
    <m/>
    <s v="Structure-PG&amp;E only"/>
    <m/>
    <s v="Equipment - PG&amp;E"/>
    <s v="34.a. Capacitor bank damage or failure"/>
    <s v="Equipment - PG&amp;E"/>
    <s v="All types of equipment / facility failure"/>
    <s v="Capacitor bank failure"/>
    <s v="Capacitor Bank"/>
    <m/>
    <m/>
    <m/>
    <m/>
    <s v="Overhead"/>
    <x v="3"/>
    <s v="Capacitor Bank"/>
    <m/>
    <s v="103764557"/>
    <s v="     "/>
    <s v="Non-HFTD"/>
    <x v="0"/>
    <m/>
    <m/>
    <n v="37.947400000000002"/>
    <n v="-121.289"/>
    <s v="San Joaquin"/>
    <s v="STOCKTON-A-1105"/>
    <m/>
    <n v="12000"/>
    <m/>
    <x v="0"/>
    <s v="Stockton FD"/>
    <s v="Urban"/>
    <m/>
    <m/>
    <s v="No"/>
    <m/>
    <m/>
    <m/>
    <m/>
    <m/>
    <m/>
    <m/>
    <s v="N"/>
    <s v="N"/>
    <m/>
    <m/>
    <s v="     "/>
    <m/>
    <m/>
    <m/>
    <m/>
    <m/>
    <m/>
    <m/>
    <m/>
    <m/>
    <m/>
    <m/>
    <m/>
    <m/>
    <m/>
    <m/>
    <m/>
    <m/>
    <m/>
    <m/>
  </r>
  <r>
    <s v="20201268"/>
    <s v="     "/>
    <n v="44092"/>
    <s v="9/18"/>
    <x v="1"/>
    <n v="0.63888888888888884"/>
    <s v="38"/>
    <n v="3"/>
    <s v="9"/>
    <x v="4"/>
    <n v="44092"/>
    <n v="0.66111111111111109"/>
    <s v="On September 18, 2020 at 1522 hours, a PG&amp;E Troubleman was dispatched to the Santa Rosa A 1111 12kV Distribution Circuit on Green Hill Drive, Santa Rosa in response to a wire down. Initial analysis indicates vegetation contact caused the ignition. A cypress tree limb broke and fell into the two phase primary tree wire line causing the secondary open wire to continually slap together for approximately 20 minutes unitl the Troubleman arrived. The ensuing fire was 1-3 meters and the fire was suppressed by Santa Rosa Fire Department. A Priority B tag was created to replace a transformer and to perform tree trimming. The transformer should have tripped but it did not perform as expected, so the tag is to install a transformer with fuses. The secondary wire did not warrant repair. "/>
    <s v="     "/>
    <s v="FAS"/>
    <m/>
    <s v="N"/>
    <x v="0"/>
    <s v="1081636"/>
    <s v="20-0099087"/>
    <m/>
    <s v="T005075332"/>
    <n v="119786355"/>
    <m/>
    <s v="     "/>
    <x v="1"/>
    <s v="PG&amp;E"/>
    <m/>
    <s v="Vegetation"/>
    <m/>
    <s v="D"/>
    <s v="D"/>
    <s v="&lt;3 meters of linear travel"/>
    <s v="approx 6'"/>
    <s v="Vegetation"/>
    <s v="33.a. Veg. contact"/>
    <s v="Vegetation"/>
    <s v="Contact from object"/>
    <s v="Contact - Vegetation"/>
    <m/>
    <s v="Contact - Vegetation"/>
    <s v="Conductor - Secondary"/>
    <s v="Force Out"/>
    <m/>
    <s v="Overhead"/>
    <x v="1"/>
    <s v="Conductor - Secondary"/>
    <s v="Transformer"/>
    <s v="Circuit ID: 042151111 "/>
    <s v="     "/>
    <s v="Non-HFTD"/>
    <x v="0"/>
    <m/>
    <m/>
    <n v="38.426299999999998"/>
    <n v="-122.685"/>
    <s v="Sonoma"/>
    <s v="SANTA-ROSA-A-1111"/>
    <m/>
    <n v="750"/>
    <s v="N/A"/>
    <x v="0"/>
    <s v="Santa Rosa FD"/>
    <s v="Hardwood Forest"/>
    <m/>
    <m/>
    <s v="No"/>
    <m/>
    <m/>
    <m/>
    <m/>
    <m/>
    <m/>
    <m/>
    <s v="N"/>
    <s v="N"/>
    <m/>
    <m/>
    <s v="     "/>
    <s v="38.42635670"/>
    <s v="-122.68450330"/>
    <s v="Sep 26 2020 12:00AM"/>
    <s v="Unverified"/>
    <s v="no sign or indication on ground or in the trees of the outage being related to a branch falling onto lines."/>
    <m/>
    <m/>
    <m/>
    <m/>
    <m/>
    <m/>
    <m/>
    <m/>
    <m/>
    <m/>
    <m/>
    <m/>
    <m/>
    <m/>
  </r>
  <r>
    <s v="20211518"/>
    <s v="     "/>
    <n v="44457"/>
    <s v="9/18"/>
    <x v="1"/>
    <n v="0.92291666666666672"/>
    <s v="38"/>
    <n v="3"/>
    <s v="9"/>
    <x v="5"/>
    <n v="44457"/>
    <m/>
    <s v="Burnt primary crossarm likely caused by tracking. The ensuing fire was limited to PG&amp;E assets. This information is preliminary."/>
    <s v="     "/>
    <s v="FAS"/>
    <m/>
    <s v="Y"/>
    <x v="0"/>
    <m/>
    <s v="21-0119463"/>
    <m/>
    <s v="T005397596, T005397610, T005397638"/>
    <n v="122071000"/>
    <m/>
    <s v="     "/>
    <x v="0"/>
    <s v="PG&amp;E"/>
    <m/>
    <s v="Other"/>
    <s v="Crossarm"/>
    <s v="D"/>
    <s v="D"/>
    <s v="Structure-PG&amp;E only"/>
    <m/>
    <s v="Contamination"/>
    <s v="36.a. Contamination"/>
    <s v="Equipment - PG&amp;E"/>
    <s v="Contamination"/>
    <s v="Tracking"/>
    <m/>
    <m/>
    <m/>
    <s v="Line to Line"/>
    <s v="Y"/>
    <s v="Overhead"/>
    <x v="3"/>
    <s v="Crossarm"/>
    <s v="Crossarm,  Conductor"/>
    <s v="101437462"/>
    <s v="     "/>
    <s v="Non-HFTD"/>
    <x v="0"/>
    <m/>
    <m/>
    <n v="37.927900000000001"/>
    <n v="-122.369"/>
    <s v="Contra Costa"/>
    <s v="RICHMOND-R-1127"/>
    <m/>
    <n v="12000"/>
    <m/>
    <x v="0"/>
    <s v="Unknown"/>
    <s v="Urban"/>
    <s v="Brush fuel model"/>
    <s v="Brush/Trees"/>
    <s v="No"/>
    <m/>
    <m/>
    <m/>
    <m/>
    <m/>
    <m/>
    <m/>
    <s v="N"/>
    <s v="N"/>
    <m/>
    <m/>
    <s v="     "/>
    <m/>
    <m/>
    <m/>
    <m/>
    <m/>
    <m/>
    <m/>
    <m/>
    <m/>
    <m/>
    <m/>
    <m/>
    <m/>
    <m/>
    <m/>
    <m/>
    <m/>
    <m/>
    <m/>
  </r>
  <r>
    <s v="20211572"/>
    <s v="     "/>
    <n v="44457"/>
    <s v="9/18"/>
    <x v="1"/>
    <n v="9.0277777777777776E-2"/>
    <s v="38"/>
    <n v="3"/>
    <s v="9"/>
    <x v="5"/>
    <m/>
    <m/>
    <s v="Pole fire, crossarm burnt, replace transformer and cutouts due to tracking. The ensuing fire was limited to PG&amp;E assets. This information is preliminary."/>
    <s v="     "/>
    <s v="FAS"/>
    <m/>
    <s v="Y"/>
    <x v="0"/>
    <m/>
    <s v=" 21-0119476 "/>
    <m/>
    <s v="T005397665"/>
    <n v="122071000"/>
    <m/>
    <s v="     "/>
    <x v="0"/>
    <s v="PG&amp;E"/>
    <m/>
    <s v="Other"/>
    <s v="Transformer"/>
    <s v="D"/>
    <s v="D"/>
    <s v="Structure-PG&amp;E only"/>
    <m/>
    <s v="Contamination"/>
    <s v="36.a. Contamination"/>
    <s v="Equipment - PG&amp;E"/>
    <s v="Contamination"/>
    <s v="Tracking"/>
    <m/>
    <m/>
    <m/>
    <m/>
    <s v="Y"/>
    <s v="Overhead"/>
    <x v="3"/>
    <s v="Transformer"/>
    <s v="Transformer, cut out"/>
    <s v="42275980"/>
    <s v="     "/>
    <s v="Non-HFTD"/>
    <x v="0"/>
    <m/>
    <m/>
    <n v="37.953000000000003"/>
    <n v="-122.364"/>
    <s v="Contra Costa"/>
    <s v="RICHMOND-R-1124"/>
    <m/>
    <n v="12000"/>
    <m/>
    <x v="0"/>
    <s v="Unknown"/>
    <s v="Urban"/>
    <m/>
    <m/>
    <s v="No"/>
    <m/>
    <m/>
    <m/>
    <m/>
    <m/>
    <m/>
    <m/>
    <s v="N"/>
    <s v="N"/>
    <m/>
    <m/>
    <s v="     "/>
    <m/>
    <m/>
    <m/>
    <m/>
    <m/>
    <m/>
    <m/>
    <m/>
    <m/>
    <m/>
    <m/>
    <m/>
    <m/>
    <m/>
    <m/>
    <m/>
    <m/>
    <m/>
    <m/>
  </r>
  <r>
    <s v="20140175"/>
    <s v="     "/>
    <n v="41901"/>
    <s v="9/19"/>
    <x v="1"/>
    <n v="0.36388888888888887"/>
    <s v="38"/>
    <n v="3"/>
    <s v="9"/>
    <x v="7"/>
    <n v="41901"/>
    <n v="0.36388888888888887"/>
    <s v="SQUIRREL FOUND 1 SPAN W/O 17927"/>
    <s v="     "/>
    <m/>
    <m/>
    <s v="N"/>
    <x v="0"/>
    <s v="1084480"/>
    <s v="14-0057988"/>
    <m/>
    <m/>
    <m/>
    <m/>
    <s v="     "/>
    <x v="1"/>
    <s v="PG&amp;E"/>
    <m/>
    <s v="Vegetation"/>
    <m/>
    <s v="D"/>
    <m/>
    <s v="&lt;0.25"/>
    <s v="Square Feet: 20x20; Acreage: "/>
    <s v="Contact - Animal - Other"/>
    <s v="33.b. Animal contact"/>
    <s v="Contact - Animal"/>
    <s v="All types of equipment / facility failure"/>
    <s v="Contact - Animal"/>
    <m/>
    <s v="Contact - Animal"/>
    <s v="Conductor"/>
    <s v="Line to Ground"/>
    <s v=" "/>
    <s v="Overhead"/>
    <x v="3"/>
    <s v="Conductor"/>
    <m/>
    <s v="1w/17927"/>
    <s v="     "/>
    <s v="Non-HFTD"/>
    <x v="0"/>
    <n v="300"/>
    <m/>
    <n v="39.262"/>
    <n v="-121.377"/>
    <s v="Yuba"/>
    <s v="BROWNS-VALLEY-1101"/>
    <s v="152921101"/>
    <n v="12000"/>
    <s v="BROWNS VALLEY 110193870"/>
    <x v="0"/>
    <s v="Cal Fire Dept"/>
    <s v="Urban"/>
    <m/>
    <m/>
    <s v="No"/>
    <m/>
    <m/>
    <m/>
    <m/>
    <m/>
    <m/>
    <m/>
    <s v="N"/>
    <s v="N"/>
    <m/>
    <m/>
    <s v="     "/>
    <m/>
    <m/>
    <m/>
    <m/>
    <m/>
    <m/>
    <m/>
    <m/>
    <m/>
    <m/>
    <m/>
    <m/>
    <m/>
    <m/>
    <m/>
    <m/>
    <m/>
    <m/>
    <m/>
  </r>
  <r>
    <s v="SAP201420390"/>
    <s v="     "/>
    <n v="41901"/>
    <s v="9/19"/>
    <x v="1"/>
    <m/>
    <s v="38"/>
    <n v="3"/>
    <s v="9"/>
    <x v="7"/>
    <n v="41899"/>
    <m/>
    <s v="Vehicle contact caused pole/wire down and fire; opened line recloser 2010"/>
    <s v="     "/>
    <s v="SAP"/>
    <n v="44580"/>
    <s v="Y"/>
    <x v="0"/>
    <m/>
    <s v="14-0057473.1"/>
    <m/>
    <s v="T003197890"/>
    <n v="109225891"/>
    <m/>
    <s v="     "/>
    <x v="0"/>
    <s v="PG&amp;E"/>
    <m/>
    <m/>
    <m/>
    <s v="D"/>
    <m/>
    <s v="Structure-PG&amp;E only"/>
    <m/>
    <s v="Contact - 3rd Party"/>
    <s v="33.d. Vehicle contact"/>
    <s v="Contact - 3rd Party"/>
    <s v="Vehicle contact"/>
    <s v="Vehicle contact"/>
    <m/>
    <s v="Vehicle contact"/>
    <s v="Recloser"/>
    <s v="Line to Line,Three Phase Fault"/>
    <s v="Yes"/>
    <s v="Overhead"/>
    <x v="0"/>
    <s v="Recloser"/>
    <m/>
    <s v="103651137"/>
    <s v="     "/>
    <s v="Non-HFTD"/>
    <x v="0"/>
    <m/>
    <m/>
    <n v="39.755899999999997"/>
    <n v="-122.218"/>
    <s v="Glenn"/>
    <s v="GLENN-1101"/>
    <m/>
    <m/>
    <m/>
    <x v="0"/>
    <m/>
    <m/>
    <m/>
    <m/>
    <s v="No"/>
    <m/>
    <m/>
    <m/>
    <m/>
    <m/>
    <m/>
    <m/>
    <s v="N"/>
    <s v="N"/>
    <m/>
    <m/>
    <s v="     "/>
    <m/>
    <m/>
    <m/>
    <m/>
    <m/>
    <m/>
    <m/>
    <m/>
    <m/>
    <m/>
    <m/>
    <m/>
    <m/>
    <m/>
    <m/>
    <m/>
    <m/>
    <m/>
    <m/>
  </r>
  <r>
    <s v="SAP201420392"/>
    <s v="     "/>
    <n v="41901"/>
    <s v="9/19"/>
    <x v="1"/>
    <m/>
    <s v="38"/>
    <n v="3"/>
    <s v="9"/>
    <x v="7"/>
    <n v="41899"/>
    <m/>
    <s v="replaced primary connectors; pole fire; &quot;OJ @ LCO 28111&quot;"/>
    <s v="     "/>
    <s v="SAP"/>
    <n v="44580"/>
    <s v="Y"/>
    <x v="0"/>
    <s v="1083449"/>
    <s v="N/A"/>
    <m/>
    <s v="T003198183"/>
    <n v="109226370"/>
    <m/>
    <s v="     "/>
    <x v="0"/>
    <s v="PG&amp;E"/>
    <m/>
    <m/>
    <m/>
    <s v="D"/>
    <m/>
    <s v="Structure-PG&amp;E only"/>
    <m/>
    <s v="Equipment - PG&amp;E"/>
    <s v="34.m. Connection device damage or failure"/>
    <s v="Equipment - PG&amp;E"/>
    <s v="Splice/Clamp/Connector"/>
    <s v="Splice/Clamp/Connector"/>
    <s v="Pole"/>
    <m/>
    <m/>
    <m/>
    <s v="Yes"/>
    <s v="Overhead"/>
    <x v="0"/>
    <s v="Pole"/>
    <m/>
    <s v="100607803"/>
    <s v="     "/>
    <s v="Non-HFTD"/>
    <x v="0"/>
    <m/>
    <m/>
    <n v="37.067300000000003"/>
    <n v="-121.556"/>
    <s v="Santa Clara"/>
    <s v="LLAGAS-2101"/>
    <m/>
    <m/>
    <m/>
    <x v="0"/>
    <m/>
    <m/>
    <m/>
    <m/>
    <s v="No"/>
    <m/>
    <m/>
    <m/>
    <m/>
    <m/>
    <m/>
    <m/>
    <s v="N"/>
    <s v="N"/>
    <m/>
    <m/>
    <s v="     "/>
    <m/>
    <m/>
    <m/>
    <m/>
    <m/>
    <m/>
    <m/>
    <m/>
    <m/>
    <m/>
    <m/>
    <m/>
    <m/>
    <m/>
    <m/>
    <m/>
    <m/>
    <m/>
    <m/>
  </r>
  <r>
    <s v="SAP201517171"/>
    <s v="     "/>
    <n v="42266"/>
    <s v="9/19"/>
    <x v="1"/>
    <m/>
    <s v="38"/>
    <n v="3"/>
    <s v="9"/>
    <x v="2"/>
    <n v="42264"/>
    <m/>
    <s v="Pole replaced due to pole fire; failed fuse 377"/>
    <s v="     "/>
    <s v="SAP"/>
    <n v="44580"/>
    <s v="Y"/>
    <x v="0"/>
    <s v="1307749"/>
    <s v="15-0062004"/>
    <m/>
    <s v="T003488821"/>
    <n v="110652876"/>
    <m/>
    <s v="     "/>
    <x v="0"/>
    <s v="PG&amp;E"/>
    <m/>
    <m/>
    <m/>
    <s v="D"/>
    <m/>
    <s v="Structure-PG&amp;E only"/>
    <m/>
    <s v="Equipment - PG&amp;E"/>
    <s v="34.c. Fuse damage or failure"/>
    <s v="Equipment - PG&amp;E"/>
    <s v="Fuse failure - all"/>
    <s v="Fuse failure - all"/>
    <s v="Fuse"/>
    <m/>
    <m/>
    <s v="Force Out"/>
    <s v="No"/>
    <s v="Overhead"/>
    <x v="0"/>
    <s v="Fuse"/>
    <m/>
    <m/>
    <s v="     "/>
    <s v="Non-HFTD"/>
    <x v="0"/>
    <m/>
    <m/>
    <n v="39.443300000000001"/>
    <n v="-121.58199999999999"/>
    <s v="Butte"/>
    <s v="WYANDOTTE-1106"/>
    <m/>
    <m/>
    <s v="WYANDOTTE 11061512"/>
    <x v="0"/>
    <m/>
    <m/>
    <m/>
    <m/>
    <s v="No"/>
    <m/>
    <m/>
    <m/>
    <m/>
    <m/>
    <m/>
    <m/>
    <s v="N"/>
    <s v="N"/>
    <m/>
    <m/>
    <s v="     "/>
    <m/>
    <m/>
    <m/>
    <m/>
    <m/>
    <m/>
    <m/>
    <m/>
    <m/>
    <m/>
    <m/>
    <m/>
    <m/>
    <m/>
    <m/>
    <m/>
    <m/>
    <m/>
    <m/>
  </r>
  <r>
    <s v="20160299"/>
    <s v="     "/>
    <n v="42632"/>
    <s v="9/19"/>
    <x v="1"/>
    <n v="0.92361111111111116"/>
    <s v="39"/>
    <n v="3"/>
    <s v="9"/>
    <x v="6"/>
    <n v="42632"/>
    <m/>
    <s v="REPLACED UNDER SEC ARM&quot;BAT TUBE&quot;WIRES,SHORTED TOGETHER,CK. O.K"/>
    <s v="     "/>
    <m/>
    <m/>
    <s v="N"/>
    <x v="0"/>
    <s v="1543773"/>
    <m/>
    <m/>
    <m/>
    <m/>
    <m/>
    <s v="     "/>
    <x v="1"/>
    <s v="PG&amp;E"/>
    <m/>
    <s v="Vegetation"/>
    <m/>
    <s v="D"/>
    <m/>
    <s v="&lt;3 meters of linear travel"/>
    <s v="Square Feet: ; Acreage: "/>
    <s v="Equipment - PG&amp;E"/>
    <s v="34.b. Conductor damage or failure"/>
    <s v="Equipment - PG&amp;E"/>
    <s v="All types of equipment / facility failure"/>
    <s v="Conductor"/>
    <s v="Conductor"/>
    <m/>
    <m/>
    <m/>
    <s v="PACIFIC BELL"/>
    <s v="Overhead"/>
    <x v="1"/>
    <s v="Conductor"/>
    <m/>
    <s v="102057961"/>
    <s v="     "/>
    <s v="Non-HFTD"/>
    <x v="0"/>
    <m/>
    <m/>
    <n v="37.965299999999999"/>
    <n v="-121.258"/>
    <s v="San Joaquin"/>
    <s v="EAST-STOCKTON-0402"/>
    <s v="163130402"/>
    <m/>
    <s v="N/A"/>
    <x v="0"/>
    <s v="STOCKTON FIRE"/>
    <s v="Urban"/>
    <m/>
    <m/>
    <s v="No"/>
    <m/>
    <m/>
    <m/>
    <m/>
    <m/>
    <m/>
    <m/>
    <s v="N"/>
    <s v="N"/>
    <m/>
    <m/>
    <s v="     "/>
    <m/>
    <m/>
    <m/>
    <m/>
    <m/>
    <m/>
    <m/>
    <m/>
    <m/>
    <m/>
    <m/>
    <m/>
    <m/>
    <m/>
    <m/>
    <m/>
    <m/>
    <m/>
    <m/>
  </r>
  <r>
    <s v="20160298"/>
    <s v="     "/>
    <n v="42632"/>
    <s v="9/19"/>
    <x v="1"/>
    <n v="0.58958333333333335"/>
    <s v="39"/>
    <n v="3"/>
    <s v="9"/>
    <x v="6"/>
    <n v="42632"/>
    <n v="0.58958333333333335"/>
    <s v="0"/>
    <s v="     "/>
    <m/>
    <m/>
    <s v="N"/>
    <x v="0"/>
    <s v="1544169"/>
    <s v="16-0065738"/>
    <m/>
    <m/>
    <n v="111971784"/>
    <m/>
    <s v="     "/>
    <x v="1"/>
    <s v="PG&amp;E"/>
    <m/>
    <s v="Vegetation"/>
    <m/>
    <s v="D"/>
    <m/>
    <s v="&lt;3 meters of linear travel"/>
    <s v="Square Feet: ; Acreage: "/>
    <s v="Equipment - PG&amp;E"/>
    <s v="34.o. Other"/>
    <s v="Equipment - PG&amp;E"/>
    <s v="All types of equipment / facility failure"/>
    <m/>
    <m/>
    <m/>
    <m/>
    <s v="Line to Ground"/>
    <s v="PACIFIC BELL"/>
    <s v="Overhead"/>
    <x v="3"/>
    <s v="Conductor"/>
    <m/>
    <s v="101433385"/>
    <s v="     "/>
    <s v="Non-HFTD"/>
    <x v="0"/>
    <m/>
    <m/>
    <n v="37.945900000000002"/>
    <n v="-122.372"/>
    <s v="Contra Costa"/>
    <s v="RICHMOND-1129"/>
    <s v="13471129"/>
    <n v="12000"/>
    <s v="RICHMOND R 1129CB"/>
    <x v="0"/>
    <s v="Unknown"/>
    <s v="Urban"/>
    <m/>
    <m/>
    <s v="No"/>
    <m/>
    <m/>
    <m/>
    <m/>
    <m/>
    <m/>
    <m/>
    <s v="N"/>
    <s v="N"/>
    <m/>
    <m/>
    <s v="     "/>
    <m/>
    <m/>
    <m/>
    <m/>
    <m/>
    <m/>
    <m/>
    <m/>
    <m/>
    <m/>
    <m/>
    <m/>
    <m/>
    <m/>
    <m/>
    <m/>
    <m/>
    <m/>
    <m/>
  </r>
  <r>
    <s v="20160300"/>
    <s v="     "/>
    <n v="42632"/>
    <s v="9/19"/>
    <x v="1"/>
    <n v="0.36875000000000002"/>
    <s v="39"/>
    <n v="3"/>
    <s v="9"/>
    <x v="6"/>
    <n v="42632"/>
    <n v="0.36875000000000002"/>
    <m/>
    <s v="     "/>
    <m/>
    <m/>
    <s v="N"/>
    <x v="0"/>
    <m/>
    <m/>
    <s v="INT-08547"/>
    <m/>
    <m/>
    <m/>
    <s v="     "/>
    <x v="1"/>
    <s v="PG&amp;E"/>
    <m/>
    <s v="Vegetation"/>
    <m/>
    <s v="T"/>
    <m/>
    <s v="&lt;0.25"/>
    <s v="Square Feet: ; Acreage: "/>
    <s v="Contact - Animal - Bird"/>
    <s v="33.b. Animal contact"/>
    <s v="Contact - Bird"/>
    <s v="All types of equipment / facility failure"/>
    <s v="Contact - Animal"/>
    <m/>
    <s v="Contact - Animal"/>
    <s v="Conductor"/>
    <m/>
    <m/>
    <s v="Overhead"/>
    <x v="4"/>
    <s v="Conductor"/>
    <m/>
    <s v="103239256"/>
    <s v="     "/>
    <s v="Non-HFTD"/>
    <x v="0"/>
    <m/>
    <m/>
    <n v="35.445900000000002"/>
    <n v="-119.092"/>
    <s v="Kern"/>
    <s v="KERN-KERN-FRONT-115"/>
    <s v="ETL.1930"/>
    <n v="115000"/>
    <s v="N/A"/>
    <x v="0"/>
    <s v="N.A."/>
    <s v="Urban"/>
    <m/>
    <m/>
    <s v="No"/>
    <m/>
    <m/>
    <m/>
    <m/>
    <m/>
    <m/>
    <m/>
    <s v="N"/>
    <s v="N"/>
    <m/>
    <m/>
    <s v="     "/>
    <m/>
    <m/>
    <m/>
    <m/>
    <m/>
    <m/>
    <m/>
    <m/>
    <m/>
    <m/>
    <m/>
    <m/>
    <m/>
    <m/>
    <m/>
    <m/>
    <m/>
    <m/>
    <m/>
  </r>
  <r>
    <s v="20170372"/>
    <s v="     "/>
    <n v="42997"/>
    <s v="9/19"/>
    <x v="1"/>
    <n v="0.80069444444444449"/>
    <s v="38"/>
    <n v="3"/>
    <s v="9"/>
    <x v="0"/>
    <n v="42997"/>
    <n v="0.80069444444444449"/>
    <m/>
    <s v="     "/>
    <m/>
    <m/>
    <s v="N"/>
    <x v="0"/>
    <s v="1882082"/>
    <s v="17-0080147"/>
    <m/>
    <m/>
    <n v="113262536"/>
    <m/>
    <s v="     "/>
    <x v="1"/>
    <s v="PG&amp;E"/>
    <m/>
    <s v="Vegetation"/>
    <m/>
    <s v="D"/>
    <m/>
    <s v="&lt;0.25"/>
    <s v="Square Feet: 40x10; Acreage: "/>
    <s v="Vegetation"/>
    <s v="33.a. Veg. contact"/>
    <s v="Vegetation"/>
    <s v="All types of equipment / facility failure"/>
    <s v="Contact - Vegetation"/>
    <m/>
    <s v="Contact - Vegetation"/>
    <s v="Conductor"/>
    <s v="Line to Ground"/>
    <s v="Unknown"/>
    <s v="Overhead"/>
    <x v="3"/>
    <s v="Conductor"/>
    <m/>
    <s v="100207112"/>
    <s v="     "/>
    <s v="Non-HFTD"/>
    <x v="0"/>
    <m/>
    <m/>
    <n v="35.478400000000001"/>
    <n v="-119.29600000000001"/>
    <s v="Kern"/>
    <s v="RIO-BRAVO-1106"/>
    <s v="252861106"/>
    <n v="12000"/>
    <s v="RIO BRAVO 11062635"/>
    <x v="0"/>
    <s v="Unknown"/>
    <s v="Agriculture"/>
    <m/>
    <m/>
    <s v="No"/>
    <m/>
    <m/>
    <m/>
    <m/>
    <m/>
    <m/>
    <m/>
    <s v="N"/>
    <s v="N"/>
    <m/>
    <m/>
    <s v="     "/>
    <m/>
    <m/>
    <s v="Sep 20 2017 12:00AM"/>
    <s v="3rdParty"/>
    <s v="According to Greg Faubus, owner of 30100 Orange Ave, third party hired by Guillermo Campus (661-979-8344), neighbor at 18458 Poplar Ave, was cutting down Eucalyptus tree when it fell onto high voltage power lines. Tree cause lines to come down, pole to break and a fire to ignite. Victor Silva, who was trimming the trees agreed with Greg Faubus’ statement."/>
    <s v="EUCA"/>
    <s v="30"/>
    <s v="25"/>
    <s v="15"/>
    <m/>
    <m/>
    <m/>
    <m/>
    <m/>
    <m/>
    <m/>
    <s v="Triangle"/>
    <s v="BareWire"/>
    <s v="0"/>
  </r>
  <r>
    <s v="20180791"/>
    <s v="     "/>
    <n v="43362"/>
    <s v="9/19"/>
    <x v="1"/>
    <m/>
    <s v="38"/>
    <n v="3"/>
    <s v="9"/>
    <x v="1"/>
    <m/>
    <m/>
    <s v="In OIS TR - customer stated &quot;pole fire in front of his home. No one was injured. Fire department was on site.&quot;"/>
    <s v="     "/>
    <s v="FAS"/>
    <m/>
    <s v="N"/>
    <x v="0"/>
    <s v="177739"/>
    <m/>
    <m/>
    <m/>
    <m/>
    <m/>
    <s v="     "/>
    <x v="0"/>
    <s v="PG&amp;E"/>
    <m/>
    <m/>
    <m/>
    <s v="D"/>
    <m/>
    <s v="&lt;3 meters of linear travel"/>
    <m/>
    <s v="Equipment - PG&amp;E"/>
    <s v="34.f. Pole damage or failure"/>
    <s v="Equipment - PG&amp;E"/>
    <s v="All types of equipment / facility failure"/>
    <s v="Pole"/>
    <s v="Pole"/>
    <m/>
    <m/>
    <m/>
    <m/>
    <m/>
    <x v="3"/>
    <s v="Pole"/>
    <m/>
    <m/>
    <s v="     "/>
    <s v="Non-HFTD"/>
    <x v="0"/>
    <m/>
    <m/>
    <n v="37.267200000000003"/>
    <n v="-121.895"/>
    <s v="Santa Clara"/>
    <s v="ALMADEN-1110"/>
    <s v="082311110"/>
    <n v="11000"/>
    <m/>
    <x v="0"/>
    <m/>
    <s v="Urban"/>
    <m/>
    <m/>
    <s v="No"/>
    <m/>
    <m/>
    <m/>
    <m/>
    <m/>
    <m/>
    <m/>
    <s v="N"/>
    <s v="N"/>
    <m/>
    <m/>
    <s v="     "/>
    <m/>
    <m/>
    <m/>
    <m/>
    <m/>
    <m/>
    <m/>
    <m/>
    <m/>
    <m/>
    <m/>
    <m/>
    <m/>
    <m/>
    <m/>
    <m/>
    <m/>
    <m/>
    <m/>
  </r>
  <r>
    <s v="20180792"/>
    <s v="     "/>
    <n v="43362"/>
    <s v="9/19"/>
    <x v="1"/>
    <m/>
    <s v="38"/>
    <n v="3"/>
    <s v="9"/>
    <x v="1"/>
    <m/>
    <m/>
    <s v="guano/ bird droppings"/>
    <s v="     "/>
    <s v="Charles"/>
    <m/>
    <s v="N"/>
    <x v="0"/>
    <m/>
    <m/>
    <s v="INT-11378"/>
    <m/>
    <m/>
    <m/>
    <s v="     "/>
    <x v="1"/>
    <s v="PG&amp;E"/>
    <m/>
    <m/>
    <m/>
    <s v="T"/>
    <m/>
    <s v="Unknown"/>
    <m/>
    <s v="Contact - Animal - Other"/>
    <s v="33.b. Animal contact"/>
    <s v="Contact - Animal"/>
    <s v="Contact from object"/>
    <s v="Contact - Animal"/>
    <m/>
    <s v="Contact - Animal"/>
    <s v="Insulator"/>
    <m/>
    <m/>
    <m/>
    <x v="4"/>
    <m/>
    <m/>
    <m/>
    <s v="     "/>
    <s v="Non-HFTD"/>
    <x v="0"/>
    <m/>
    <m/>
    <n v="37.531500000000001"/>
    <n v="-120.328"/>
    <s v="Merced"/>
    <s v="MERCED-FALLS-EXCHEQUER"/>
    <s v="ETL.8990"/>
    <n v="70000"/>
    <s v="N/A"/>
    <x v="0"/>
    <m/>
    <s v="Herbaceous"/>
    <m/>
    <m/>
    <s v="No"/>
    <m/>
    <m/>
    <m/>
    <m/>
    <m/>
    <m/>
    <m/>
    <s v="N"/>
    <s v="N"/>
    <m/>
    <m/>
    <s v="     "/>
    <m/>
    <m/>
    <m/>
    <m/>
    <m/>
    <m/>
    <m/>
    <m/>
    <m/>
    <m/>
    <m/>
    <m/>
    <m/>
    <m/>
    <m/>
    <m/>
    <m/>
    <m/>
    <m/>
  </r>
  <r>
    <s v="SAP20194951"/>
    <s v="     "/>
    <n v="43727"/>
    <s v="9/19"/>
    <x v="1"/>
    <m/>
    <s v="38"/>
    <n v="3"/>
    <s v="9"/>
    <x v="3"/>
    <n v="43725"/>
    <m/>
    <s v="Crossarm fire due to blown tx"/>
    <s v="     "/>
    <s v="SAP"/>
    <n v="44580"/>
    <s v="Y"/>
    <x v="0"/>
    <s v="589061"/>
    <s v="19-0100455"/>
    <m/>
    <s v="T004755529"/>
    <n v="117892229"/>
    <m/>
    <s v="     "/>
    <x v="0"/>
    <s v="PG&amp;E"/>
    <m/>
    <m/>
    <m/>
    <s v="D"/>
    <m/>
    <s v="Structure-PG&amp;E only"/>
    <m/>
    <s v="Equipment - PG&amp;E"/>
    <s v="34.n. Transformer damage or failure"/>
    <s v="Equipment - PG&amp;E"/>
    <s v="Transformer failure"/>
    <s v="Transformer failure"/>
    <s v="Crossarm"/>
    <m/>
    <m/>
    <s v="Force Out"/>
    <s v="Yes"/>
    <s v="Overhead"/>
    <x v="0"/>
    <s v="Crossarm"/>
    <m/>
    <s v="101001910"/>
    <s v="     "/>
    <s v="Non-HFTD"/>
    <x v="0"/>
    <m/>
    <m/>
    <n v="40.657200000000003"/>
    <n v="-124.21599999999999"/>
    <s v="Humboldt"/>
    <s v="EEL-RIVER-1102"/>
    <m/>
    <m/>
    <s v="EEL RIVER 1102680"/>
    <x v="0"/>
    <m/>
    <m/>
    <m/>
    <m/>
    <s v="No"/>
    <m/>
    <m/>
    <m/>
    <m/>
    <m/>
    <m/>
    <m/>
    <s v="N"/>
    <s v="N"/>
    <m/>
    <m/>
    <s v="     "/>
    <m/>
    <m/>
    <m/>
    <m/>
    <m/>
    <m/>
    <m/>
    <m/>
    <m/>
    <m/>
    <m/>
    <m/>
    <m/>
    <m/>
    <m/>
    <m/>
    <m/>
    <m/>
    <m/>
  </r>
  <r>
    <s v="SAP20202098"/>
    <s v="     "/>
    <n v="44093"/>
    <s v="9/19"/>
    <x v="1"/>
    <m/>
    <s v="38"/>
    <n v="3"/>
    <s v="9"/>
    <x v="4"/>
    <m/>
    <m/>
    <s v="Pole Fire; caused by fire "/>
    <s v="     "/>
    <s v="SAP"/>
    <n v="44580"/>
    <s v="Y"/>
    <x v="0"/>
    <s v="1078021"/>
    <s v="20-0098509"/>
    <m/>
    <s v="T005074292"/>
    <n v="119779120"/>
    <m/>
    <s v="     "/>
    <x v="0"/>
    <s v="PG&amp;E"/>
    <m/>
    <m/>
    <m/>
    <s v="D"/>
    <m/>
    <s v="Structure-PG&amp;E only"/>
    <m/>
    <s v="Unknown"/>
    <s v="40.a. Unknown"/>
    <s v="Unknown"/>
    <m/>
    <m/>
    <m/>
    <m/>
    <m/>
    <s v="Line to Ground"/>
    <s v="Yes"/>
    <s v="Overhead"/>
    <x v="0"/>
    <s v="Pole"/>
    <m/>
    <s v="103881480"/>
    <s v="     "/>
    <s v="Non-HFTD"/>
    <x v="0"/>
    <m/>
    <m/>
    <n v="38.285499999999999"/>
    <n v="-121.97199999999999"/>
    <s v="Solano"/>
    <s v="PEABODY-2108"/>
    <m/>
    <m/>
    <m/>
    <x v="0"/>
    <m/>
    <m/>
    <m/>
    <m/>
    <s v="No"/>
    <m/>
    <m/>
    <m/>
    <m/>
    <m/>
    <m/>
    <m/>
    <s v="N"/>
    <s v="N"/>
    <m/>
    <m/>
    <s v="     "/>
    <m/>
    <m/>
    <m/>
    <m/>
    <m/>
    <m/>
    <m/>
    <m/>
    <m/>
    <m/>
    <m/>
    <m/>
    <m/>
    <m/>
    <m/>
    <m/>
    <m/>
    <m/>
    <m/>
  </r>
  <r>
    <s v="SAP20202099"/>
    <s v="     "/>
    <n v="44093"/>
    <s v="9/19"/>
    <x v="1"/>
    <m/>
    <s v="38"/>
    <n v="3"/>
    <s v="9"/>
    <x v="4"/>
    <m/>
    <m/>
    <s v="UNKNOWN 1500 MINER AVE, SAN PABLO; Pole fire burned crossarm; No mention of cause and very limited docs in SAP; Going to contact Tman;"/>
    <s v="     "/>
    <s v="SAP"/>
    <n v="44580"/>
    <s v="Y"/>
    <x v="0"/>
    <s v="6180861"/>
    <s v="N/A"/>
    <m/>
    <s v="T005074108"/>
    <n v="119777253"/>
    <m/>
    <s v="     "/>
    <x v="0"/>
    <s v="PG&amp;E"/>
    <m/>
    <m/>
    <m/>
    <s v="D"/>
    <m/>
    <s v="Structure-PG&amp;E only"/>
    <m/>
    <s v="Unknown"/>
    <s v="40.a. Unknown"/>
    <s v="Unknown"/>
    <m/>
    <m/>
    <m/>
    <m/>
    <m/>
    <m/>
    <s v="Yes"/>
    <s v="Overhead"/>
    <x v="0"/>
    <s v="Crossarm"/>
    <m/>
    <s v="101429678"/>
    <s v="     "/>
    <s v="Non-HFTD"/>
    <x v="0"/>
    <m/>
    <m/>
    <n v="37.978900000000003"/>
    <n v="-122.34699999999999"/>
    <s v="Contra Costa"/>
    <s v=""/>
    <m/>
    <m/>
    <m/>
    <x v="0"/>
    <s v="Contra Costa FD"/>
    <m/>
    <m/>
    <m/>
    <s v="No"/>
    <m/>
    <m/>
    <m/>
    <m/>
    <m/>
    <m/>
    <m/>
    <s v="N"/>
    <s v="N"/>
    <m/>
    <m/>
    <s v="     "/>
    <m/>
    <m/>
    <m/>
    <m/>
    <m/>
    <m/>
    <m/>
    <m/>
    <m/>
    <m/>
    <m/>
    <m/>
    <m/>
    <m/>
    <m/>
    <m/>
    <m/>
    <m/>
    <m/>
  </r>
  <r>
    <s v="SAP20202097"/>
    <s v="     "/>
    <n v="44093"/>
    <s v="9/19"/>
    <x v="1"/>
    <m/>
    <s v="38"/>
    <n v="3"/>
    <s v="9"/>
    <x v="4"/>
    <n v="44091"/>
    <m/>
    <s v="606 Parker Rd in Fairfield; pole fire; 4 poles north of sw 4935 @ cgc@ 220088221270; caused by equipment failure"/>
    <s v="     "/>
    <s v="SAP"/>
    <n v="44580"/>
    <s v="Y"/>
    <x v="0"/>
    <s v="1077296"/>
    <s v="20-0098418"/>
    <m/>
    <s v="T005074005"/>
    <n v="119777944"/>
    <m/>
    <s v="     "/>
    <x v="0"/>
    <s v="PG&amp;E"/>
    <m/>
    <m/>
    <m/>
    <s v="D"/>
    <m/>
    <s v="Structure-PG&amp;E only"/>
    <m/>
    <s v="Equipment - PG&amp;E"/>
    <s v="34.h. Crossarm damage or failure"/>
    <s v="Equipment - PG&amp;E"/>
    <s v="Crossarm failure"/>
    <s v="Crossarm failure"/>
    <s v="Pole"/>
    <m/>
    <m/>
    <s v="Force Out"/>
    <s v="No"/>
    <s v="Overhead"/>
    <x v="0"/>
    <s v="Pole"/>
    <m/>
    <s v="103850662"/>
    <s v="     "/>
    <s v="Non-HFTD"/>
    <x v="0"/>
    <m/>
    <m/>
    <n v="38.250500000000002"/>
    <n v="-121.971"/>
    <s v="Solano"/>
    <s v="PEABODY-2102"/>
    <m/>
    <m/>
    <m/>
    <x v="0"/>
    <m/>
    <m/>
    <m/>
    <m/>
    <s v="No"/>
    <m/>
    <m/>
    <m/>
    <m/>
    <m/>
    <m/>
    <m/>
    <s v="N"/>
    <s v="N"/>
    <m/>
    <m/>
    <s v="     "/>
    <m/>
    <m/>
    <m/>
    <m/>
    <m/>
    <m/>
    <m/>
    <m/>
    <m/>
    <m/>
    <m/>
    <m/>
    <m/>
    <m/>
    <m/>
    <m/>
    <m/>
    <m/>
    <m/>
  </r>
  <r>
    <s v="20211575"/>
    <s v="     "/>
    <n v="44458"/>
    <s v="9/19"/>
    <x v="1"/>
    <n v="0.3347222222222222"/>
    <s v="39"/>
    <n v="3"/>
    <s v="9"/>
    <x v="5"/>
    <n v="44458"/>
    <m/>
    <s v="Arcing wires, burnt the crossarm. The ensuing fire was limited to PG&amp;E assets. This information is preliminary."/>
    <s v="     "/>
    <s v="FAS"/>
    <m/>
    <s v="Y"/>
    <x v="0"/>
    <m/>
    <s v="21-0119517"/>
    <m/>
    <s v="T005398084, T005398010"/>
    <n v="122088000"/>
    <m/>
    <s v="     "/>
    <x v="0"/>
    <s v="PG&amp;E"/>
    <m/>
    <s v="Other"/>
    <s v="Crossarm"/>
    <s v="D"/>
    <s v="D"/>
    <s v="Structure-PG&amp;E only"/>
    <m/>
    <s v="Contamination"/>
    <s v="36.a. Contamination"/>
    <s v="Equipment - PG&amp;E"/>
    <s v="Contamination"/>
    <s v="Tracking"/>
    <m/>
    <m/>
    <m/>
    <s v="Force Out"/>
    <s v="Y"/>
    <s v="Overhead"/>
    <x v="3"/>
    <s v="Crossarm"/>
    <s v="Crossarm"/>
    <s v="101446623"/>
    <s v="     "/>
    <s v="Non-HFTD"/>
    <x v="0"/>
    <m/>
    <m/>
    <n v="37.9251"/>
    <n v="-122.32599999999999"/>
    <s v="Contra Costa"/>
    <s v="EL-CERRITO-G-1101"/>
    <m/>
    <n v="12000"/>
    <m/>
    <x v="0"/>
    <s v="Unknown"/>
    <s v="Urban"/>
    <s v="Fire-resistive fuel bed"/>
    <s v="Dirt/Grass"/>
    <s v="No"/>
    <m/>
    <m/>
    <m/>
    <m/>
    <m/>
    <m/>
    <m/>
    <s v="N"/>
    <s v="N"/>
    <m/>
    <m/>
    <s v="     "/>
    <m/>
    <m/>
    <m/>
    <m/>
    <m/>
    <m/>
    <m/>
    <m/>
    <m/>
    <m/>
    <m/>
    <m/>
    <m/>
    <m/>
    <m/>
    <m/>
    <m/>
    <m/>
    <m/>
  </r>
  <r>
    <s v="20211537"/>
    <s v="     "/>
    <n v="44458"/>
    <s v="9/19"/>
    <x v="1"/>
    <n v="0.3125"/>
    <s v="39"/>
    <n v="3"/>
    <s v="9"/>
    <x v="5"/>
    <m/>
    <m/>
    <s v="Burnt crossarm was likely related to tracking. The ensuing fire was limited to PG&amp;E assets. This information is preliminary."/>
    <s v="     "/>
    <s v="FAS"/>
    <m/>
    <s v="Y"/>
    <x v="0"/>
    <m/>
    <m/>
    <m/>
    <s v="T005397975"/>
    <n v="122071000"/>
    <m/>
    <s v="     "/>
    <x v="0"/>
    <s v="PG&amp;E"/>
    <m/>
    <s v="Other"/>
    <s v="Crossarm"/>
    <s v="D"/>
    <s v="D"/>
    <s v="Structure-PG&amp;E only"/>
    <m/>
    <s v="Contamination"/>
    <s v="36.a. Contamination"/>
    <s v="Equipment - PG&amp;E"/>
    <s v="Contamination"/>
    <s v="Tracking"/>
    <m/>
    <m/>
    <m/>
    <m/>
    <s v="Y"/>
    <s v="Overhead"/>
    <x v="1"/>
    <s v="Crossarm"/>
    <m/>
    <s v="101430223"/>
    <s v="     "/>
    <s v="Non-HFTD"/>
    <x v="0"/>
    <m/>
    <m/>
    <n v="37.959600000000002"/>
    <n v="-122.348"/>
    <s v="Contra Costa"/>
    <s v="RICHMOND-R-1130"/>
    <m/>
    <n v="12000"/>
    <s v="N/A"/>
    <x v="0"/>
    <s v="Unknown"/>
    <s v="Urban"/>
    <s v="Fire-resistive fuel bed"/>
    <s v="Sidewalk &amp; Asphalt"/>
    <s v="No"/>
    <m/>
    <m/>
    <m/>
    <m/>
    <m/>
    <m/>
    <m/>
    <s v="N"/>
    <s v="N"/>
    <m/>
    <m/>
    <s v="     "/>
    <m/>
    <m/>
    <m/>
    <m/>
    <m/>
    <m/>
    <m/>
    <m/>
    <m/>
    <m/>
    <m/>
    <m/>
    <m/>
    <m/>
    <m/>
    <m/>
    <m/>
    <m/>
    <m/>
  </r>
  <r>
    <s v="20211538"/>
    <s v="     "/>
    <n v="44458"/>
    <s v="9/19"/>
    <x v="1"/>
    <n v="0.3125"/>
    <s v="39"/>
    <n v="3"/>
    <s v="9"/>
    <x v="5"/>
    <n v="44458"/>
    <m/>
    <s v="Burnt crossarm was likely related to tracking. The ensuing fire was limited to PG&amp;E assets. This information is preliminary."/>
    <s v="     "/>
    <s v="FAS"/>
    <m/>
    <s v="Y"/>
    <x v="0"/>
    <m/>
    <m/>
    <m/>
    <s v="T005397975"/>
    <n v="122071000"/>
    <m/>
    <s v="     "/>
    <x v="0"/>
    <s v="PG&amp;E"/>
    <m/>
    <s v="Other"/>
    <s v="Crossarm"/>
    <s v="D"/>
    <s v="D"/>
    <s v="Structure-PG&amp;E only"/>
    <m/>
    <s v="Contamination"/>
    <s v="36.a. Contamination"/>
    <s v="Equipment - PG&amp;E"/>
    <s v="Contamination"/>
    <s v="Tracking"/>
    <m/>
    <m/>
    <m/>
    <m/>
    <s v="Y"/>
    <s v="Overhead"/>
    <x v="1"/>
    <s v="Crossarm"/>
    <s v="Pole, Conductor, Crossarm"/>
    <s v="101430202"/>
    <s v="     "/>
    <s v="Non-HFTD"/>
    <x v="0"/>
    <m/>
    <m/>
    <n v="37.958599999999997"/>
    <n v="-122.348"/>
    <s v="Contra Costa"/>
    <s v="RICHMOND-R-1130"/>
    <m/>
    <n v="12000"/>
    <s v="N/A"/>
    <x v="0"/>
    <s v="Unknown"/>
    <s v="Urban"/>
    <s v="Fire-resistive fuel bed"/>
    <s v="Sidewalk &amp; Asphalt"/>
    <s v="No"/>
    <m/>
    <m/>
    <m/>
    <m/>
    <m/>
    <m/>
    <m/>
    <s v="N"/>
    <s v="N"/>
    <m/>
    <m/>
    <s v="     "/>
    <m/>
    <m/>
    <m/>
    <m/>
    <m/>
    <m/>
    <m/>
    <m/>
    <m/>
    <m/>
    <m/>
    <m/>
    <m/>
    <m/>
    <m/>
    <m/>
    <m/>
    <m/>
    <m/>
  </r>
  <r>
    <s v="20211550"/>
    <s v="     "/>
    <n v="44458"/>
    <s v="9/19"/>
    <x v="1"/>
    <n v="0.34583333333333333"/>
    <s v="39"/>
    <n v="3"/>
    <s v="9"/>
    <x v="5"/>
    <n v="44458"/>
    <m/>
    <s v="[1414 HARBOUR WAY RICHMOND] Pole fire, cause of the failure is likely related to tracking. The ensuing fire was limited to PG&amp;E assets. This information is preliminary."/>
    <s v="     "/>
    <s v="FAS"/>
    <m/>
    <s v="Y"/>
    <x v="0"/>
    <m/>
    <s v="21-0119491"/>
    <m/>
    <s v="T005398038, T005398018. T005398073"/>
    <n v="122071000"/>
    <m/>
    <s v="     "/>
    <x v="0"/>
    <s v="PG&amp;E"/>
    <m/>
    <s v="Other"/>
    <s v="Pole"/>
    <s v="D"/>
    <s v="D"/>
    <s v="Structure-PG&amp;E only"/>
    <s v="3 BROKEN POLES"/>
    <s v="Contamination"/>
    <s v="36.a. Contamination"/>
    <s v="Equipment - PG&amp;E"/>
    <s v="Contamination"/>
    <s v="Tracking"/>
    <m/>
    <m/>
    <m/>
    <s v="Line to Line"/>
    <s v="Y"/>
    <s v="Overhead"/>
    <x v="3"/>
    <s v="Pole"/>
    <s v="Pole, Transformer, Crossarm "/>
    <s v="101437078"/>
    <s v="     "/>
    <s v="Non-HFTD"/>
    <x v="0"/>
    <m/>
    <m/>
    <n v="37.911299999999997"/>
    <n v="-122.36"/>
    <s v="Contra Costa"/>
    <s v="RICHMOND-R-1118"/>
    <m/>
    <n v="12000"/>
    <m/>
    <x v="0"/>
    <s v="Unknown"/>
    <s v="Urban"/>
    <s v="Grass fuel model"/>
    <s v="low grass/weeds"/>
    <s v="No"/>
    <m/>
    <m/>
    <m/>
    <m/>
    <m/>
    <m/>
    <m/>
    <s v="N"/>
    <s v="N"/>
    <m/>
    <m/>
    <s v="     "/>
    <m/>
    <m/>
    <m/>
    <m/>
    <m/>
    <m/>
    <m/>
    <m/>
    <m/>
    <m/>
    <m/>
    <m/>
    <m/>
    <m/>
    <m/>
    <m/>
    <m/>
    <m/>
    <m/>
  </r>
  <r>
    <s v="20211716"/>
    <s v="     "/>
    <n v="44458"/>
    <s v="9/19"/>
    <x v="1"/>
    <n v="0.39374999999999999"/>
    <s v="39"/>
    <n v="3"/>
    <s v="9"/>
    <x v="5"/>
    <n v="44458"/>
    <m/>
    <s v="Crossarm fire is likely related to tracking from rain in the area that day. The ensuing fire was limited to PG&amp;E assets. This information is preliminary."/>
    <s v="     "/>
    <s v="FAS"/>
    <m/>
    <s v="Y"/>
    <x v="0"/>
    <m/>
    <s v="21-0119541"/>
    <m/>
    <s v="T005398109, T005398186"/>
    <n v="122071000"/>
    <m/>
    <s v="     "/>
    <x v="0"/>
    <s v="PG&amp;E"/>
    <m/>
    <s v="Other"/>
    <s v="Crossarm"/>
    <s v="D"/>
    <s v="D"/>
    <s v="Structure-PG&amp;E only"/>
    <m/>
    <s v="Contamination"/>
    <s v="36.a. Contamination"/>
    <s v="Equipment - PG&amp;E"/>
    <s v="Contamination"/>
    <s v="Tracking"/>
    <m/>
    <m/>
    <m/>
    <s v="Force Out"/>
    <s v="Y"/>
    <s v="Overhead"/>
    <x v="3"/>
    <s v="Crossarm"/>
    <s v="Crossarm"/>
    <s v="100904067"/>
    <s v="     "/>
    <s v="Non-HFTD"/>
    <x v="0"/>
    <m/>
    <m/>
    <n v="37.719499999999996"/>
    <n v="-122.17"/>
    <s v="Alameda"/>
    <s v="SAN-LEANDRO-U-1113"/>
    <m/>
    <n v="12000"/>
    <m/>
    <x v="0"/>
    <s v="Unknown"/>
    <s v="Urban"/>
    <s v="Fire-resistive fuel bed"/>
    <s v="sidewalk/asphalt"/>
    <s v="No"/>
    <m/>
    <m/>
    <m/>
    <m/>
    <m/>
    <m/>
    <m/>
    <s v="N"/>
    <s v="N"/>
    <m/>
    <m/>
    <s v="     "/>
    <m/>
    <m/>
    <m/>
    <m/>
    <m/>
    <m/>
    <m/>
    <m/>
    <m/>
    <m/>
    <m/>
    <m/>
    <m/>
    <m/>
    <m/>
    <m/>
    <m/>
    <m/>
    <m/>
  </r>
  <r>
    <s v="20211539"/>
    <s v="     "/>
    <n v="44458"/>
    <s v="9/19"/>
    <x v="1"/>
    <n v="0.37986111111111109"/>
    <s v="39"/>
    <n v="3"/>
    <s v="9"/>
    <x v="5"/>
    <n v="44458"/>
    <m/>
    <s v="Pole fire with damage to both crossarms and transformers. Cause of the ignitions is likely related to tracking. The ensuing fire was limited to PG&amp;E assets. This information is preliminary."/>
    <s v="     "/>
    <s v="ILIS/OIS"/>
    <m/>
    <s v="Y"/>
    <x v="0"/>
    <m/>
    <s v="21-0119540"/>
    <m/>
    <s v="T005398107"/>
    <n v="122071000"/>
    <m/>
    <s v="     "/>
    <x v="0"/>
    <s v="PG&amp;E"/>
    <m/>
    <s v="Other"/>
    <s v="Crossarm"/>
    <s v="D"/>
    <s v="D"/>
    <s v="Structure-PG&amp;E only"/>
    <s v="Pole only"/>
    <s v="Contamination"/>
    <s v="36.a. Contamination"/>
    <s v="Equipment - PG&amp;E"/>
    <s v="Contamination"/>
    <s v="Tracking"/>
    <m/>
    <m/>
    <m/>
    <s v="Line to Ground"/>
    <s v="Y"/>
    <s v="Overhead"/>
    <x v="3"/>
    <s v="Crossarm"/>
    <s v="Pole, Transformer, Crossarm, and Conductor"/>
    <s v="102298477"/>
    <s v="     "/>
    <s v="Non-HFTD"/>
    <x v="0"/>
    <m/>
    <m/>
    <n v="37.813800000000001"/>
    <n v="-122.28400000000001"/>
    <s v="Alameda"/>
    <s v="OAKLAND-C-1113"/>
    <m/>
    <n v="12000"/>
    <m/>
    <x v="0"/>
    <s v="Unknown"/>
    <s v="Urban"/>
    <s v="Fire-resistive fuel bed"/>
    <s v="Cement &amp; Asphalt"/>
    <s v="No"/>
    <m/>
    <m/>
    <m/>
    <m/>
    <m/>
    <m/>
    <m/>
    <s v="N"/>
    <s v="N"/>
    <m/>
    <m/>
    <s v="     "/>
    <m/>
    <m/>
    <m/>
    <m/>
    <m/>
    <m/>
    <m/>
    <m/>
    <m/>
    <m/>
    <m/>
    <m/>
    <m/>
    <m/>
    <m/>
    <m/>
    <m/>
    <m/>
    <m/>
  </r>
  <r>
    <s v="20211551"/>
    <s v="     "/>
    <n v="44458"/>
    <s v="9/19"/>
    <x v="1"/>
    <n v="0.36805555555555558"/>
    <s v="39"/>
    <n v="3"/>
    <s v="9"/>
    <x v="5"/>
    <n v="44458"/>
    <m/>
    <s v="[4135 FARISS LN, EL SOBRANTE] Primary crossarm burnt, cause of the failure is likely related to tracking. The ensuing fire was limited to PG&amp;E assets. This information is preliminary."/>
    <s v="     "/>
    <s v="FAS"/>
    <m/>
    <s v="Y"/>
    <x v="0"/>
    <m/>
    <s v="21-0119536"/>
    <m/>
    <s v="T005398069"/>
    <n v="122071000"/>
    <m/>
    <s v="     "/>
    <x v="0"/>
    <s v="PG&amp;E"/>
    <m/>
    <s v="Other"/>
    <s v="Crossarm"/>
    <s v="D"/>
    <s v="D"/>
    <s v="Structure-PG&amp;E only"/>
    <m/>
    <s v="Contamination"/>
    <s v="36.a. Contamination"/>
    <s v="Equipment - PG&amp;E"/>
    <s v="Contamination"/>
    <s v="Tracking"/>
    <m/>
    <m/>
    <m/>
    <s v="Line to Ground"/>
    <s v="Y"/>
    <s v="Overhead"/>
    <x v="3"/>
    <s v="Crossarm"/>
    <s v="Crossarm"/>
    <s v="101432001"/>
    <s v="     "/>
    <s v="Non-HFTD"/>
    <x v="0"/>
    <m/>
    <m/>
    <n v="37.970199999999998"/>
    <n v="-122.31"/>
    <s v="Contra Costa"/>
    <s v="VALLEY-VIEW-1103"/>
    <m/>
    <n v="12000"/>
    <m/>
    <x v="0"/>
    <s v="Unknown"/>
    <s v="Urban"/>
    <s v="Fire-resistive fuel bed"/>
    <s v="Sidewalk / Pavement"/>
    <s v="No"/>
    <m/>
    <m/>
    <m/>
    <m/>
    <m/>
    <m/>
    <m/>
    <s v="N"/>
    <s v="N"/>
    <m/>
    <m/>
    <s v="     "/>
    <m/>
    <m/>
    <m/>
    <m/>
    <m/>
    <m/>
    <m/>
    <m/>
    <m/>
    <m/>
    <m/>
    <m/>
    <m/>
    <m/>
    <m/>
    <m/>
    <m/>
    <m/>
    <m/>
  </r>
  <r>
    <s v="20211534"/>
    <s v="     "/>
    <n v="44458"/>
    <s v="9/19"/>
    <x v="1"/>
    <n v="0.26944444444444443"/>
    <s v="39"/>
    <n v="3"/>
    <s v="9"/>
    <x v="5"/>
    <n v="44458"/>
    <m/>
    <s v="[SW C\O LEXINGTON ST.\BLAKE ST.] Pole top burned off.  Potential cause could be related to tracking. The ensuing fire was limited to PG&amp;E assets. This information is preliminary."/>
    <s v="     "/>
    <s v="FAS"/>
    <m/>
    <s v="Y"/>
    <x v="0"/>
    <m/>
    <s v="21-0119517.1, 21-0119517.2"/>
    <m/>
    <s v="T005397897, T005397978, T005398272"/>
    <n v="122071000"/>
    <m/>
    <s v="     "/>
    <x v="0"/>
    <s v="PG&amp;E"/>
    <m/>
    <s v="Other"/>
    <s v="Crossarm"/>
    <s v="D"/>
    <s v="D"/>
    <s v="Structure-PG&amp;E only"/>
    <s v="POLE FIRE"/>
    <s v="Contamination"/>
    <s v="36.a. Contamination"/>
    <s v="Equipment - PG&amp;E"/>
    <s v="Contamination"/>
    <s v="Tracking"/>
    <m/>
    <m/>
    <m/>
    <s v="Force Out"/>
    <s v="Y"/>
    <s v="Overhead"/>
    <x v="3"/>
    <s v="Pole"/>
    <s v="Pole "/>
    <s v="101440081"/>
    <s v="     "/>
    <s v="Non-HFTD"/>
    <x v="0"/>
    <m/>
    <m/>
    <n v="37.922199999999997"/>
    <n v="-122.31399999999999"/>
    <s v="Contra Costa"/>
    <s v="EL-CERRITO-G-1112"/>
    <m/>
    <n v="12000"/>
    <m/>
    <x v="0"/>
    <s v="El Cerritio FD"/>
    <s v="Urban"/>
    <s v="Fire-resistive fuel bed"/>
    <s v="sidewalk "/>
    <s v="No"/>
    <m/>
    <m/>
    <m/>
    <m/>
    <m/>
    <m/>
    <m/>
    <s v="N"/>
    <s v="N"/>
    <m/>
    <m/>
    <s v="     "/>
    <m/>
    <m/>
    <m/>
    <m/>
    <m/>
    <m/>
    <m/>
    <m/>
    <m/>
    <m/>
    <m/>
    <m/>
    <m/>
    <m/>
    <m/>
    <m/>
    <m/>
    <m/>
    <m/>
  </r>
  <r>
    <s v="20211533"/>
    <s v="     "/>
    <n v="44458"/>
    <s v="9/19"/>
    <x v="1"/>
    <n v="0.26458333333333334"/>
    <s v="39"/>
    <n v="3"/>
    <s v="9"/>
    <x v="5"/>
    <n v="44458"/>
    <m/>
    <s v="Burnt crossarm was likely related to tracking. The ensuing fire was limited to PG&amp;E assets. This information is preliminary."/>
    <s v="     "/>
    <s v="FAS"/>
    <m/>
    <s v="Y"/>
    <x v="0"/>
    <m/>
    <m/>
    <m/>
    <s v="T005397895"/>
    <n v="122071000"/>
    <m/>
    <s v="     "/>
    <x v="0"/>
    <s v="PG&amp;E"/>
    <m/>
    <s v="Other"/>
    <s v="Crossarm"/>
    <s v="D"/>
    <s v="D"/>
    <s v="Structure-PG&amp;E only"/>
    <s v="PRIMARY CROSSARM BURNED OFF,"/>
    <s v="Contamination"/>
    <s v="36.a. Contamination"/>
    <s v="Equipment - PG&amp;E"/>
    <s v="Contamination"/>
    <s v="Tracking"/>
    <m/>
    <m/>
    <m/>
    <m/>
    <s v="Y"/>
    <s v="Overhead"/>
    <x v="3"/>
    <s v="Crossarm"/>
    <s v="Crossarm, Insulators, Cut Out"/>
    <s v="100312760"/>
    <s v="     "/>
    <s v="Non-HFTD"/>
    <x v="0"/>
    <m/>
    <m/>
    <n v="37.559199999999997"/>
    <n v="-122.294"/>
    <s v="San Mateo"/>
    <s v="BAY-MEADOWS-1104"/>
    <m/>
    <n v="12000"/>
    <m/>
    <x v="0"/>
    <s v="Unknown"/>
    <s v="Urban"/>
    <s v="Timber fuel model"/>
    <s v="backyard easement, trees "/>
    <s v="No"/>
    <m/>
    <m/>
    <m/>
    <m/>
    <m/>
    <m/>
    <m/>
    <s v="N"/>
    <s v="N"/>
    <m/>
    <m/>
    <s v="     "/>
    <m/>
    <m/>
    <m/>
    <m/>
    <m/>
    <m/>
    <m/>
    <m/>
    <m/>
    <m/>
    <m/>
    <m/>
    <m/>
    <m/>
    <m/>
    <m/>
    <m/>
    <m/>
    <m/>
  </r>
  <r>
    <s v="20211531"/>
    <s v="     "/>
    <n v="44458"/>
    <s v="9/19"/>
    <x v="1"/>
    <n v="0.20902777777777778"/>
    <s v="39"/>
    <n v="3"/>
    <s v="9"/>
    <x v="5"/>
    <m/>
    <m/>
    <s v="Pole fire was likely related to tracking. The ensuing fire was limited to PG&amp;E assets. This information is preliminary."/>
    <s v="     "/>
    <s v="FAS"/>
    <m/>
    <s v="Y"/>
    <x v="0"/>
    <m/>
    <m/>
    <m/>
    <s v="T005397853"/>
    <n v="122071000"/>
    <m/>
    <s v="     "/>
    <x v="0"/>
    <s v="PG&amp;E"/>
    <m/>
    <s v="Other"/>
    <s v="Pole"/>
    <s v="D"/>
    <s v="D"/>
    <s v="Structure-PG&amp;E only"/>
    <s v="POLE FIRE "/>
    <s v="Contamination"/>
    <s v="36.a. Contamination"/>
    <s v="Equipment - PG&amp;E"/>
    <s v="Contamination"/>
    <s v="Tracking"/>
    <m/>
    <m/>
    <m/>
    <m/>
    <s v="Y"/>
    <s v="Overhead"/>
    <x v="3"/>
    <s v="Pole"/>
    <s v="Pole "/>
    <s v="101443362"/>
    <s v="     "/>
    <s v="Non-HFTD"/>
    <x v="0"/>
    <m/>
    <m/>
    <n v="37.942300000000003"/>
    <n v="-122.375"/>
    <s v="Contra Costa"/>
    <s v="RICHMOND-R-1120"/>
    <m/>
    <n v="12000"/>
    <m/>
    <x v="0"/>
    <s v="Unknown"/>
    <s v="Urban"/>
    <s v="Timber fuel model"/>
    <s v="Trees "/>
    <s v="No"/>
    <m/>
    <m/>
    <m/>
    <m/>
    <m/>
    <m/>
    <m/>
    <s v="N"/>
    <s v="N"/>
    <m/>
    <m/>
    <s v="     "/>
    <m/>
    <m/>
    <m/>
    <m/>
    <m/>
    <m/>
    <m/>
    <m/>
    <m/>
    <m/>
    <m/>
    <m/>
    <m/>
    <m/>
    <m/>
    <m/>
    <m/>
    <m/>
    <m/>
  </r>
  <r>
    <s v="20211535"/>
    <s v="     "/>
    <n v="44458"/>
    <s v="9/19"/>
    <x v="1"/>
    <n v="0.27152777777777776"/>
    <s v="39"/>
    <n v="3"/>
    <s v="9"/>
    <x v="5"/>
    <n v="44458"/>
    <m/>
    <s v="Pole fire at switch 389 with the cause likely being related to tracking. The ensuing fire was limited to PG&amp;E assets. This information is preliminary."/>
    <s v="     "/>
    <s v="FAS"/>
    <m/>
    <s v="Y"/>
    <x v="0"/>
    <m/>
    <s v="21-0119509"/>
    <m/>
    <s v="T005397898"/>
    <m/>
    <m/>
    <s v="     "/>
    <x v="0"/>
    <s v="PG&amp;E"/>
    <m/>
    <s v="Other"/>
    <s v="Pole"/>
    <s v="D"/>
    <s v="D"/>
    <s v="Structure-PG&amp;E only"/>
    <s v="Pole top fire"/>
    <s v="Contamination"/>
    <s v="36.a. Contamination"/>
    <s v="Equipment - PG&amp;E"/>
    <s v="Contamination"/>
    <s v="Tracking"/>
    <m/>
    <m/>
    <m/>
    <s v="Force Out"/>
    <m/>
    <s v="Overhead"/>
    <x v="3"/>
    <s v="Pole"/>
    <s v="Pole"/>
    <s v="101823557"/>
    <s v="     "/>
    <s v="Non-HFTD"/>
    <x v="0"/>
    <m/>
    <m/>
    <n v="37.736800000000002"/>
    <n v="-122.377"/>
    <s v="San Francisco"/>
    <s v="HUNTERS-POINT-P-1104"/>
    <m/>
    <n v="12000"/>
    <m/>
    <x v="0"/>
    <s v="Unknown"/>
    <s v="Urban"/>
    <s v="Grass fuel model"/>
    <s v="Brush and grass"/>
    <s v="No"/>
    <m/>
    <m/>
    <m/>
    <m/>
    <m/>
    <m/>
    <m/>
    <s v="N"/>
    <s v="N"/>
    <m/>
    <m/>
    <s v="     "/>
    <m/>
    <m/>
    <m/>
    <m/>
    <m/>
    <m/>
    <m/>
    <m/>
    <m/>
    <m/>
    <m/>
    <m/>
    <m/>
    <m/>
    <m/>
    <m/>
    <m/>
    <m/>
    <m/>
  </r>
  <r>
    <s v="20211568"/>
    <s v="     "/>
    <n v="44458"/>
    <s v="9/19"/>
    <x v="1"/>
    <n v="0.31180555555555556"/>
    <s v="39"/>
    <n v="3"/>
    <s v="9"/>
    <x v="5"/>
    <m/>
    <m/>
    <s v="Pole fire, broken pole top and burnt crossarm. Potential cause could be related to tracking. The ensuing fire was limited to PG&amp;E assets. This information is preliminary."/>
    <s v="     "/>
    <s v="FAS"/>
    <m/>
    <s v="Y"/>
    <x v="0"/>
    <m/>
    <m/>
    <m/>
    <s v="T005397972"/>
    <n v="122071000"/>
    <m/>
    <s v="     "/>
    <x v="0"/>
    <s v="PG&amp;E"/>
    <m/>
    <s v="Other"/>
    <s v="Pole"/>
    <s v="D"/>
    <s v="D"/>
    <s v="Structure-PG&amp;E only"/>
    <m/>
    <s v="Contamination"/>
    <s v="36.a. Contamination"/>
    <s v="Equipment - PG&amp;E"/>
    <s v="Contamination"/>
    <s v="Tracking"/>
    <m/>
    <m/>
    <m/>
    <m/>
    <s v="Y"/>
    <s v="Overhead"/>
    <x v="3"/>
    <s v="Pole"/>
    <s v="Pole, Crossarms, Conductor"/>
    <s v="101430226"/>
    <s v="     "/>
    <s v="Non-HFTD"/>
    <x v="0"/>
    <m/>
    <m/>
    <n v="37.960500000000003"/>
    <n v="-122.34699999999999"/>
    <s v="Contra Costa"/>
    <s v="RICHMOND-R-1130"/>
    <m/>
    <n v="12000"/>
    <m/>
    <x v="0"/>
    <s v="Contra Costa FD"/>
    <s v="Urban"/>
    <s v="Fire-resistive fuel bed"/>
    <s v="Cement/Asphalt"/>
    <s v="No"/>
    <m/>
    <m/>
    <m/>
    <m/>
    <m/>
    <m/>
    <m/>
    <s v="N"/>
    <s v="N"/>
    <m/>
    <m/>
    <s v="     "/>
    <m/>
    <m/>
    <m/>
    <m/>
    <m/>
    <m/>
    <m/>
    <m/>
    <m/>
    <m/>
    <m/>
    <m/>
    <m/>
    <m/>
    <m/>
    <m/>
    <m/>
    <m/>
    <m/>
  </r>
  <r>
    <s v="20211536"/>
    <s v="     "/>
    <n v="44458"/>
    <s v="9/19"/>
    <x v="1"/>
    <n v="0.2902777777777778"/>
    <s v="39"/>
    <n v="3"/>
    <s v="9"/>
    <x v="5"/>
    <n v="44458"/>
    <m/>
    <s v="Pole fire likely related to tracking. The ensuing fire was limited to PG&amp;E assets. This information is preliminary."/>
    <s v="     "/>
    <s v="FAS"/>
    <m/>
    <s v="Y"/>
    <x v="0"/>
    <m/>
    <s v="21-0119516"/>
    <m/>
    <s v="T005397925"/>
    <n v="122071000"/>
    <m/>
    <s v="     "/>
    <x v="0"/>
    <s v="PG&amp;E"/>
    <m/>
    <s v="Other"/>
    <s v="Pole"/>
    <s v="D"/>
    <s v="D"/>
    <s v="Structure-PG&amp;E only"/>
    <s v="Pole top fire"/>
    <s v="Contamination"/>
    <s v="36.a. Contamination"/>
    <s v="Equipment - PG&amp;E"/>
    <s v="Contamination"/>
    <s v="Tracking"/>
    <m/>
    <m/>
    <m/>
    <s v="Line to Ground"/>
    <s v="Y"/>
    <s v="Overhead"/>
    <x v="3"/>
    <s v="Pole"/>
    <s v="Pole and Transformer "/>
    <s v="102297793"/>
    <s v="     "/>
    <s v="Non-HFTD"/>
    <x v="0"/>
    <m/>
    <m/>
    <n v="37.8264"/>
    <n v="-122.28400000000001"/>
    <s v="Alameda"/>
    <s v="OAKLAND-L-1103"/>
    <m/>
    <n v="12000"/>
    <m/>
    <x v="0"/>
    <s v="Unknown"/>
    <s v="Urban"/>
    <s v="Fire-resistive fuel bed"/>
    <s v="Sidewalk &amp; Asphalt"/>
    <s v="No"/>
    <m/>
    <m/>
    <m/>
    <m/>
    <m/>
    <m/>
    <m/>
    <s v="N"/>
    <s v="N"/>
    <m/>
    <m/>
    <s v="     "/>
    <m/>
    <m/>
    <m/>
    <m/>
    <m/>
    <m/>
    <m/>
    <m/>
    <m/>
    <m/>
    <m/>
    <m/>
    <m/>
    <m/>
    <m/>
    <m/>
    <m/>
    <m/>
    <m/>
  </r>
  <r>
    <s v="20211503"/>
    <s v="     "/>
    <n v="44458"/>
    <s v="9/19"/>
    <x v="1"/>
    <n v="0.28541666666666665"/>
    <s v="39"/>
    <n v="3"/>
    <s v="9"/>
    <x v="5"/>
    <n v="44458"/>
    <m/>
    <s v="Pole fire, cause of the failure is likely related to tracking. The ensuing fire was limited to PG&amp;E assets. This information is preliminary."/>
    <s v="     "/>
    <s v="FAS"/>
    <m/>
    <s v="N"/>
    <x v="0"/>
    <m/>
    <m/>
    <m/>
    <s v="T005397920"/>
    <n v="12207000"/>
    <m/>
    <s v="     "/>
    <x v="0"/>
    <s v="PG&amp;E"/>
    <m/>
    <s v="Other"/>
    <s v="Pole, Capacitator"/>
    <s v="D"/>
    <s v="D"/>
    <s v="Structure-PG&amp;E only"/>
    <s v="Pole, Capacitator"/>
    <s v="Contamination"/>
    <s v="36.a. Contamination"/>
    <s v="Equipment - PG&amp;E"/>
    <s v="Contamination"/>
    <s v="Tracking"/>
    <m/>
    <m/>
    <m/>
    <m/>
    <s v="N"/>
    <s v="Overhead"/>
    <x v="3"/>
    <s v="Pole"/>
    <s v="Pole, Capacitator"/>
    <s v="103046462"/>
    <s v="     "/>
    <s v="Non-HFTD"/>
    <x v="0"/>
    <m/>
    <m/>
    <n v="37.797800000000002"/>
    <n v="-122.298"/>
    <s v="Alameda"/>
    <s v="OAKLAND-C-1132"/>
    <m/>
    <n v="12000"/>
    <m/>
    <x v="0"/>
    <s v="Oakland FD"/>
    <s v="Urban"/>
    <m/>
    <s v="asphalt"/>
    <s v="No"/>
    <m/>
    <m/>
    <m/>
    <m/>
    <m/>
    <m/>
    <m/>
    <s v="N"/>
    <s v="N"/>
    <m/>
    <m/>
    <s v="     "/>
    <m/>
    <m/>
    <m/>
    <m/>
    <m/>
    <m/>
    <m/>
    <m/>
    <m/>
    <m/>
    <m/>
    <m/>
    <m/>
    <m/>
    <m/>
    <m/>
    <m/>
    <m/>
    <m/>
  </r>
  <r>
    <s v="20211541"/>
    <s v="     "/>
    <n v="44458"/>
    <s v="9/19"/>
    <x v="1"/>
    <n v="0.44513888888888886"/>
    <s v="39"/>
    <n v="3"/>
    <s v="9"/>
    <x v="5"/>
    <n v="44458"/>
    <m/>
    <s v="Burnt crossarm was likely related to tracking. The ensuing fire was limited to PG&amp;E assets. This information is preliminary."/>
    <s v="     "/>
    <s v="ILIS/OIS"/>
    <m/>
    <s v="Y"/>
    <x v="0"/>
    <m/>
    <s v="21-0119556"/>
    <m/>
    <s v="T005398169"/>
    <n v="122071000"/>
    <m/>
    <s v="     "/>
    <x v="0"/>
    <s v="PG&amp;E"/>
    <m/>
    <s v="Other"/>
    <s v="Crossarm"/>
    <s v="D"/>
    <s v="D"/>
    <s v="Structure-PG&amp;E only"/>
    <s v="Pole top fire"/>
    <s v="Contamination"/>
    <s v="36.a. Contamination"/>
    <s v="Equipment - PG&amp;E"/>
    <s v="Contamination"/>
    <s v="Tracking"/>
    <m/>
    <m/>
    <m/>
    <s v="Force Out"/>
    <s v="Y"/>
    <s v="Overhead"/>
    <x v="3"/>
    <s v="Crossarm"/>
    <s v="Crossarm and Insulator"/>
    <s v="101439002"/>
    <s v="     "/>
    <s v="Non-HFTD"/>
    <x v="0"/>
    <m/>
    <m/>
    <n v="37.923900000000003"/>
    <n v="-122.387"/>
    <s v="Contra Costa"/>
    <s v="RICHMOND-R-1121"/>
    <m/>
    <n v="12000"/>
    <m/>
    <x v="0"/>
    <s v="Unknown"/>
    <s v="Urban"/>
    <s v="Grass fuel model"/>
    <s v="Grass"/>
    <s v="No"/>
    <m/>
    <m/>
    <m/>
    <m/>
    <m/>
    <m/>
    <m/>
    <s v="N"/>
    <s v="N"/>
    <m/>
    <m/>
    <s v="     "/>
    <m/>
    <m/>
    <m/>
    <m/>
    <m/>
    <m/>
    <m/>
    <m/>
    <m/>
    <m/>
    <m/>
    <m/>
    <m/>
    <m/>
    <m/>
    <m/>
    <m/>
    <m/>
    <m/>
  </r>
  <r>
    <s v="20211566"/>
    <s v="     "/>
    <n v="44458"/>
    <s v="9/19"/>
    <x v="1"/>
    <n v="0.65"/>
    <s v="39"/>
    <n v="3"/>
    <s v="9"/>
    <x v="5"/>
    <n v="44457"/>
    <m/>
    <s v="Pole fire, multi-circuit pole with an open transformer caught on fire. Pole needs to be replaced. Potential cause could be related to tracking. The ensuing fire was limited to PG&amp;E assets. This information is preliminary."/>
    <s v="     "/>
    <s v="FAS"/>
    <m/>
    <s v="Y"/>
    <x v="0"/>
    <m/>
    <s v="21-0119464"/>
    <m/>
    <s v="T005398426, T005398240"/>
    <n v="122071000"/>
    <m/>
    <s v="     "/>
    <x v="0"/>
    <s v="PG&amp;E"/>
    <m/>
    <s v="Other"/>
    <s v="Pole"/>
    <s v="D"/>
    <s v="D"/>
    <s v="Structure-PG&amp;E only"/>
    <m/>
    <s v="Contamination"/>
    <s v="36.a. Contamination"/>
    <s v="Equipment - PG&amp;E"/>
    <s v="Contamination"/>
    <s v="Tracking"/>
    <m/>
    <m/>
    <m/>
    <s v="Force Out"/>
    <s v="Y"/>
    <s v="Overhead"/>
    <x v="3"/>
    <s v="Pole"/>
    <s v="Pole, Transformer"/>
    <s v="101442903"/>
    <s v="     "/>
    <s v="Non-HFTD"/>
    <x v="0"/>
    <m/>
    <m/>
    <n v="37.93"/>
    <n v="-122.36799999999999"/>
    <s v="Contra Costa"/>
    <s v="RICHMOND-R-1120"/>
    <m/>
    <n v="12000"/>
    <m/>
    <x v="0"/>
    <s v="Unknown"/>
    <s v="Urban"/>
    <s v="Fire-resistive fuel bed"/>
    <s v="Brush and asphalt"/>
    <s v="No"/>
    <m/>
    <m/>
    <m/>
    <m/>
    <m/>
    <m/>
    <m/>
    <s v="N"/>
    <s v="N"/>
    <m/>
    <m/>
    <s v="     "/>
    <m/>
    <m/>
    <m/>
    <m/>
    <m/>
    <m/>
    <m/>
    <m/>
    <m/>
    <m/>
    <m/>
    <m/>
    <m/>
    <m/>
    <m/>
    <m/>
    <m/>
    <m/>
    <m/>
  </r>
  <r>
    <s v="20211543"/>
    <s v="     "/>
    <n v="44458"/>
    <s v="9/19"/>
    <x v="1"/>
    <n v="0.62222222222222223"/>
    <s v="39"/>
    <n v="3"/>
    <s v="9"/>
    <x v="5"/>
    <n v="44458"/>
    <m/>
    <s v="Pole and crossarm fire. Cause of the ignition was likely related to tracking. The ensuing fire was limited to PG&amp;E assets. This information is preliminary."/>
    <s v="     "/>
    <s v="FAS"/>
    <m/>
    <s v="Y"/>
    <x v="0"/>
    <m/>
    <s v="21-0119593"/>
    <m/>
    <s v="T005398411"/>
    <n v="122071000"/>
    <m/>
    <s v="     "/>
    <x v="0"/>
    <s v="PG&amp;E"/>
    <m/>
    <s v="Other"/>
    <s v="Crossarm"/>
    <s v="D"/>
    <s v="D"/>
    <s v="Structure-PG&amp;E only"/>
    <s v="Pole only"/>
    <s v="Contamination"/>
    <s v="36.a. Contamination"/>
    <s v="Equipment - PG&amp;E"/>
    <s v="Contamination"/>
    <s v="Tracking"/>
    <m/>
    <m/>
    <m/>
    <s v="Force Out"/>
    <s v="Y"/>
    <s v="Overhead"/>
    <x v="3"/>
    <s v="Crossarm"/>
    <s v="Pole"/>
    <s v="102296951"/>
    <s v="     "/>
    <s v="Non-HFTD"/>
    <x v="0"/>
    <m/>
    <m/>
    <n v="37.814999999999998"/>
    <n v="-122.303"/>
    <s v="Alameda"/>
    <s v="OAKLAND-C-1117"/>
    <m/>
    <n v="12000"/>
    <m/>
    <x v="0"/>
    <s v="Unknown"/>
    <s v="Urban"/>
    <s v="Grass fuel model"/>
    <s v="Dry Grass"/>
    <s v="No"/>
    <m/>
    <m/>
    <m/>
    <m/>
    <m/>
    <m/>
    <m/>
    <s v="N"/>
    <s v="N"/>
    <m/>
    <m/>
    <s v="     "/>
    <m/>
    <m/>
    <m/>
    <m/>
    <m/>
    <m/>
    <m/>
    <m/>
    <m/>
    <m/>
    <m/>
    <m/>
    <m/>
    <m/>
    <m/>
    <m/>
    <m/>
    <m/>
    <m/>
  </r>
  <r>
    <s v="20211544"/>
    <s v="     "/>
    <n v="44458"/>
    <s v="9/19"/>
    <x v="1"/>
    <n v="0.84722222222222221"/>
    <s v="39"/>
    <n v="3"/>
    <s v="9"/>
    <x v="5"/>
    <n v="44458"/>
    <m/>
    <s v="Burnt crossarm likely due to tracking. The ensuing fire was limited to PG&amp;E assets. This information is preliminary."/>
    <s v="     "/>
    <s v="ILIS/OIS"/>
    <m/>
    <s v="Y"/>
    <x v="0"/>
    <m/>
    <s v="21-0119673"/>
    <m/>
    <s v="T005398545"/>
    <n v="122071000"/>
    <m/>
    <s v="     "/>
    <x v="0"/>
    <s v="PG&amp;E"/>
    <m/>
    <s v="Other"/>
    <s v="Crossarm"/>
    <s v="D"/>
    <s v="D"/>
    <s v="Structure-PG&amp;E only"/>
    <s v="Crossarm only"/>
    <s v="Contamination"/>
    <s v="36.a. Contamination"/>
    <s v="Equipment - PG&amp;E"/>
    <s v="Contamination"/>
    <s v="Tracking"/>
    <m/>
    <m/>
    <m/>
    <s v="Three Phase Fault"/>
    <s v="Y"/>
    <s v="Overhead"/>
    <x v="1"/>
    <s v="Crossarm"/>
    <s v="Crossarm"/>
    <s v="101431027"/>
    <s v="     "/>
    <s v="Non-HFTD"/>
    <x v="0"/>
    <m/>
    <m/>
    <n v="37.958799999999997"/>
    <n v="-122.363"/>
    <s v="Contra Costa"/>
    <s v="RICHMOND-R-1129"/>
    <m/>
    <n v="12000"/>
    <s v="N/A"/>
    <x v="0"/>
    <s v="Unknown"/>
    <s v="Urban"/>
    <s v="Fire-resistive fuel bed"/>
    <s v="sidewalk/asphalt"/>
    <s v="No"/>
    <m/>
    <m/>
    <m/>
    <m/>
    <m/>
    <m/>
    <m/>
    <s v="N"/>
    <s v="N"/>
    <m/>
    <m/>
    <s v="     "/>
    <m/>
    <m/>
    <m/>
    <m/>
    <m/>
    <m/>
    <m/>
    <m/>
    <m/>
    <m/>
    <m/>
    <m/>
    <m/>
    <m/>
    <m/>
    <m/>
    <m/>
    <m/>
    <m/>
  </r>
  <r>
    <s v="20211547"/>
    <s v="     "/>
    <n v="44458"/>
    <s v="9/19"/>
    <x v="1"/>
    <n v="0.93263888888888891"/>
    <s v="39"/>
    <n v="3"/>
    <s v="9"/>
    <x v="5"/>
    <m/>
    <m/>
    <s v="Pole fire reported in troubleman field remarks. Cause of the igniton is likely related to tracking. The ensuing fire was limited to PG&amp;E assets. This information is preliminary. "/>
    <s v="     "/>
    <s v="FAS"/>
    <m/>
    <s v="Y"/>
    <x v="0"/>
    <m/>
    <m/>
    <m/>
    <s v="T005398571"/>
    <n v="122071000"/>
    <m/>
    <s v="     "/>
    <x v="0"/>
    <s v="PG&amp;E"/>
    <m/>
    <s v="Other"/>
    <s v="Pole"/>
    <s v="D"/>
    <s v="D"/>
    <s v="Structure-PG&amp;E only"/>
    <s v="BURNT POLE "/>
    <s v="Contamination"/>
    <s v="36.a. Contamination"/>
    <s v="Equipment - PG&amp;E"/>
    <s v="Contamination"/>
    <s v="Tracking"/>
    <m/>
    <m/>
    <m/>
    <m/>
    <s v="Y"/>
    <s v="Overhead"/>
    <x v="3"/>
    <s v="Pole"/>
    <s v="Pole "/>
    <s v="101437080"/>
    <s v="     "/>
    <s v="Non-HFTD"/>
    <x v="0"/>
    <m/>
    <m/>
    <n v="37.911999999999999"/>
    <n v="-122.36"/>
    <s v="Contra Costa"/>
    <s v="RICHMOND-R-1118"/>
    <m/>
    <n v="12000"/>
    <m/>
    <x v="0"/>
    <s v="Unknown"/>
    <s v="Urban"/>
    <s v="Grass fuel model"/>
    <s v="Low Grass/weeds"/>
    <s v="No"/>
    <m/>
    <m/>
    <m/>
    <m/>
    <m/>
    <m/>
    <m/>
    <s v="N"/>
    <s v="N"/>
    <m/>
    <m/>
    <s v="     "/>
    <m/>
    <m/>
    <m/>
    <m/>
    <m/>
    <m/>
    <m/>
    <m/>
    <m/>
    <m/>
    <m/>
    <m/>
    <m/>
    <m/>
    <m/>
    <m/>
    <m/>
    <m/>
    <m/>
  </r>
  <r>
    <s v="20211546"/>
    <s v="     "/>
    <n v="44458"/>
    <s v="9/19"/>
    <x v="1"/>
    <n v="0.90555555555555556"/>
    <s v="39"/>
    <n v="3"/>
    <s v="9"/>
    <x v="5"/>
    <m/>
    <m/>
    <s v="[Midway and Richvale East Road, Richvale, CA 95974] Cap bank was found with blown fuses and tracking that ignited a fire down the pole and caught a small patch of grass at the of the pole on fire. The ensuing fire was 1 meter - 3 meters in size. This information is preliminary. OIS: TR8543137; FOID: T005398568 (GJGE); EC: 122071102, 122071074; Pin # 309036; Circuit ID: 103251101, SAP Eqp ID: 103820405, 44178343; Division: North Valley; District: Oroville; County: Butte"/>
    <s v="     "/>
    <s v="FAS"/>
    <m/>
    <s v="Y"/>
    <x v="0"/>
    <m/>
    <m/>
    <m/>
    <s v="T005398568"/>
    <m/>
    <m/>
    <s v="     "/>
    <x v="1"/>
    <s v="PG&amp;E"/>
    <m/>
    <s v="Vegetation"/>
    <m/>
    <s v="D"/>
    <s v="D"/>
    <s v="&lt;3 meters of linear travel"/>
    <m/>
    <s v="Contamination"/>
    <s v="36.a. Contamination"/>
    <s v="Equipment - PG&amp;E"/>
    <s v="Contamination"/>
    <s v="Tracking"/>
    <m/>
    <m/>
    <m/>
    <m/>
    <s v="Y"/>
    <s v="Overhead"/>
    <x v="3"/>
    <s v="Capacitor Bank"/>
    <s v="Capacitor Bank, Pole"/>
    <m/>
    <s v="     "/>
    <s v="Non-HFTD"/>
    <x v="0"/>
    <m/>
    <m/>
    <n v="39.489899999999999"/>
    <n v="-121.745"/>
    <s v="Butte"/>
    <s v="TRES-VIAS-1101"/>
    <m/>
    <n v="12000"/>
    <m/>
    <x v="0"/>
    <s v="Cal Fire"/>
    <s v="Urban"/>
    <s v="Grass fuel model"/>
    <m/>
    <s v="No"/>
    <m/>
    <m/>
    <m/>
    <m/>
    <m/>
    <m/>
    <m/>
    <s v="N"/>
    <s v="N"/>
    <m/>
    <m/>
    <s v="     "/>
    <m/>
    <m/>
    <m/>
    <m/>
    <m/>
    <m/>
    <m/>
    <m/>
    <m/>
    <m/>
    <m/>
    <m/>
    <m/>
    <m/>
    <m/>
    <m/>
    <m/>
    <m/>
    <m/>
  </r>
  <r>
    <s v="20211545"/>
    <s v="     "/>
    <n v="44458"/>
    <s v="9/19"/>
    <x v="1"/>
    <n v="0.87569444444444444"/>
    <s v="39"/>
    <n v="3"/>
    <s v="9"/>
    <x v="5"/>
    <n v="44458"/>
    <m/>
    <s v="Pole fire was likely related to tracking. The ensuing fire was limited to PG&amp;E assets. This information is preliminary."/>
    <s v="     "/>
    <s v="FAS"/>
    <m/>
    <s v="Y"/>
    <x v="0"/>
    <m/>
    <m/>
    <m/>
    <s v="T005398556"/>
    <n v="122071000"/>
    <m/>
    <s v="     "/>
    <x v="0"/>
    <s v="PG&amp;E"/>
    <m/>
    <s v="Other"/>
    <s v="Pole"/>
    <s v="D"/>
    <s v="D"/>
    <s v="Structure-PG&amp;E only"/>
    <m/>
    <s v="Contamination"/>
    <s v="36.a. Contamination"/>
    <s v="Equipment - PG&amp;E"/>
    <s v="Contamination"/>
    <s v="Tracking"/>
    <m/>
    <m/>
    <m/>
    <m/>
    <s v="Y"/>
    <s v="Overhead"/>
    <x v="3"/>
    <s v="Crossarm"/>
    <s v="Pole"/>
    <s v="101432793"/>
    <s v="     "/>
    <s v="Non-HFTD"/>
    <x v="0"/>
    <m/>
    <m/>
    <n v="37.937600000000003"/>
    <n v="-122.32899999999999"/>
    <s v="Contra Costa"/>
    <s v="EL-CERRITO-G-1111"/>
    <m/>
    <n v="12000"/>
    <m/>
    <x v="0"/>
    <s v="Unknown"/>
    <s v="Urban"/>
    <s v="Fire-resistive fuel bed"/>
    <s v="Cement/Asphalt"/>
    <s v="No"/>
    <m/>
    <m/>
    <m/>
    <m/>
    <m/>
    <m/>
    <m/>
    <s v="N"/>
    <s v="N"/>
    <m/>
    <m/>
    <s v="     "/>
    <m/>
    <m/>
    <m/>
    <m/>
    <m/>
    <m/>
    <m/>
    <m/>
    <m/>
    <m/>
    <m/>
    <m/>
    <m/>
    <m/>
    <m/>
    <m/>
    <m/>
    <m/>
    <m/>
  </r>
  <r>
    <s v="20211552"/>
    <s v="     "/>
    <n v="44458"/>
    <s v="9/19"/>
    <x v="1"/>
    <n v="0.50486111111111109"/>
    <s v="39"/>
    <n v="3"/>
    <s v="9"/>
    <x v="5"/>
    <n v="44458"/>
    <m/>
    <s v="[756 39TH ST] Primary crossarm burnt, cause of the failure is likely related to tracking. The ensuing fire was limited to PG&amp;E assets. This information is preliminary."/>
    <s v="     "/>
    <s v="FAS"/>
    <m/>
    <s v="Y"/>
    <x v="0"/>
    <m/>
    <s v="21-0119583"/>
    <m/>
    <s v="T005398223"/>
    <n v="122071000"/>
    <m/>
    <s v="     "/>
    <x v="0"/>
    <s v="PG&amp;E"/>
    <m/>
    <s v="Other"/>
    <s v="Crossarm"/>
    <s v="D"/>
    <s v="D"/>
    <s v="Structure-PG&amp;E only"/>
    <m/>
    <s v="Contamination"/>
    <s v="36.a. Contamination"/>
    <s v="Equipment - PG&amp;E"/>
    <s v="Contamination"/>
    <s v="Tracking"/>
    <m/>
    <m/>
    <m/>
    <s v="Line to Ground"/>
    <s v="Y"/>
    <s v="Overhead"/>
    <x v="3"/>
    <s v="Crossarm"/>
    <s v="Crossarm"/>
    <s v="101432769"/>
    <s v="     "/>
    <s v="Non-HFTD"/>
    <x v="0"/>
    <m/>
    <m/>
    <n v="37.943100000000001"/>
    <n v="-122.33"/>
    <s v="Contra Costa"/>
    <s v="MIRA-VISTA-0401"/>
    <m/>
    <n v="4000"/>
    <m/>
    <x v="0"/>
    <s v="Unknown"/>
    <s v="Urban"/>
    <s v="Fire-resistive fuel bed"/>
    <s v="Sidewalk / Pavement"/>
    <s v="No"/>
    <m/>
    <m/>
    <m/>
    <m/>
    <m/>
    <m/>
    <m/>
    <s v="N"/>
    <s v="N"/>
    <m/>
    <m/>
    <s v="     "/>
    <m/>
    <m/>
    <m/>
    <m/>
    <m/>
    <m/>
    <m/>
    <m/>
    <m/>
    <m/>
    <m/>
    <m/>
    <m/>
    <m/>
    <m/>
    <m/>
    <m/>
    <m/>
    <m/>
  </r>
  <r>
    <s v="20211540"/>
    <s v="     "/>
    <n v="44458"/>
    <s v="9/19"/>
    <x v="1"/>
    <n v="0.44513888888888886"/>
    <s v="39"/>
    <n v="3"/>
    <s v="9"/>
    <x v="5"/>
    <n v="44458"/>
    <m/>
    <s v="Pole fire at primary crossarm level. Cause of the ignition is likely related to tracking. The ensuing fire was limited to PG&amp;E assets. This information is preliminary."/>
    <s v="     "/>
    <s v="ILIS/OIS"/>
    <m/>
    <s v="Y"/>
    <x v="0"/>
    <m/>
    <s v="21-0119556"/>
    <m/>
    <s v="T005398169"/>
    <n v="122071000"/>
    <m/>
    <s v="     "/>
    <x v="0"/>
    <s v="PG&amp;E"/>
    <m/>
    <s v="Other"/>
    <s v="Pole"/>
    <s v="D"/>
    <s v="D"/>
    <s v="Structure-PG&amp;E only"/>
    <s v="Pole top fire"/>
    <s v="Contamination"/>
    <s v="36.a. Contamination"/>
    <s v="Equipment - PG&amp;E"/>
    <s v="Contamination"/>
    <s v="Tracking"/>
    <m/>
    <m/>
    <m/>
    <s v="Force Out"/>
    <s v="Y"/>
    <s v="Overhead"/>
    <x v="3"/>
    <s v="Pole"/>
    <s v="Pole, Crossarm, Insulator"/>
    <s v="101440484"/>
    <s v="     "/>
    <s v="Non-HFTD"/>
    <x v="0"/>
    <m/>
    <m/>
    <n v="37.924100000000003"/>
    <n v="-122.38800000000001"/>
    <s v="Contra Costa"/>
    <s v="RICHMOND-R-1121"/>
    <m/>
    <n v="12000"/>
    <m/>
    <x v="0"/>
    <s v="Unknown"/>
    <s v="Urban"/>
    <s v="Brush fuel model"/>
    <s v="Brush and grass"/>
    <s v="No"/>
    <m/>
    <m/>
    <m/>
    <m/>
    <m/>
    <m/>
    <m/>
    <s v="N"/>
    <s v="N"/>
    <m/>
    <m/>
    <s v="     "/>
    <m/>
    <m/>
    <m/>
    <m/>
    <m/>
    <m/>
    <m/>
    <m/>
    <m/>
    <m/>
    <m/>
    <m/>
    <m/>
    <m/>
    <m/>
    <m/>
    <m/>
    <m/>
    <m/>
  </r>
  <r>
    <s v="20211553"/>
    <s v="     "/>
    <n v="44458"/>
    <s v="9/19"/>
    <x v="1"/>
    <n v="0.50902777777777775"/>
    <s v="39"/>
    <n v="3"/>
    <s v="9"/>
    <x v="5"/>
    <m/>
    <m/>
    <s v="[1414 HARBOUR WAY S] Pole top burnt (ILIS 21-0119491), cause of the failure is likely related to tracking. The ensuing fire was limited to PG&amp;E assets. This information is preliminary."/>
    <s v="     "/>
    <s v="FAS"/>
    <m/>
    <s v="Y"/>
    <x v="0"/>
    <m/>
    <m/>
    <m/>
    <s v="T005398231"/>
    <n v="122071000"/>
    <m/>
    <s v="     "/>
    <x v="0"/>
    <s v="PG&amp;E"/>
    <m/>
    <s v="Other"/>
    <s v="Pole"/>
    <s v="D"/>
    <s v="D"/>
    <s v="Structure-PG&amp;E only"/>
    <s v="NONE "/>
    <s v="Contamination"/>
    <s v="36.a. Contamination"/>
    <s v="Equipment - PG&amp;E"/>
    <s v="Contamination"/>
    <s v="Tracking"/>
    <m/>
    <m/>
    <m/>
    <m/>
    <s v="Y"/>
    <s v="Overhead"/>
    <x v="3"/>
    <s v="Pole"/>
    <s v="Pole "/>
    <s v="101437079"/>
    <s v="     "/>
    <s v="Non-HFTD"/>
    <x v="0"/>
    <m/>
    <m/>
    <n v="37.911700000000003"/>
    <n v="-122.36"/>
    <s v="Contra Costa"/>
    <s v="RICHMOND-R-1118"/>
    <m/>
    <n v="12000"/>
    <m/>
    <x v="0"/>
    <s v="Unknown"/>
    <s v="Urban"/>
    <s v="Grass fuel model"/>
    <s v="low grass/weeds"/>
    <s v="No"/>
    <m/>
    <m/>
    <m/>
    <m/>
    <m/>
    <m/>
    <m/>
    <s v="N"/>
    <s v="N"/>
    <m/>
    <m/>
    <s v="     "/>
    <m/>
    <m/>
    <m/>
    <m/>
    <m/>
    <m/>
    <m/>
    <m/>
    <m/>
    <m/>
    <m/>
    <m/>
    <m/>
    <m/>
    <m/>
    <m/>
    <m/>
    <m/>
    <m/>
  </r>
  <r>
    <s v="20211542"/>
    <s v="     "/>
    <n v="44458"/>
    <s v="9/19"/>
    <x v="1"/>
    <n v="0.62152777777777779"/>
    <s v="39"/>
    <n v="3"/>
    <s v="9"/>
    <x v="5"/>
    <n v="44458"/>
    <m/>
    <s v="Pole top fire was likely related to tracking. The ensuing fire was limited to PG&amp;E assets. This information is preliminary."/>
    <s v="     "/>
    <s v="FAS"/>
    <m/>
    <s v="Y"/>
    <x v="0"/>
    <m/>
    <m/>
    <m/>
    <s v="T005398398"/>
    <m/>
    <m/>
    <s v="     "/>
    <x v="0"/>
    <s v="PG&amp;E"/>
    <m/>
    <s v="Other"/>
    <s v="Pole"/>
    <s v="D"/>
    <s v="D"/>
    <s v="Structure-PG&amp;E only"/>
    <s v="Pole top fire"/>
    <s v="Contamination"/>
    <s v="36.a. Contamination"/>
    <s v="Equipment - PG&amp;E"/>
    <s v="Contamination"/>
    <s v="Tracking"/>
    <m/>
    <m/>
    <m/>
    <m/>
    <s v="Y"/>
    <s v="Overhead"/>
    <x v="3"/>
    <s v="Pole"/>
    <s v="Pole"/>
    <s v="101438275"/>
    <s v="     "/>
    <s v="Non-HFTD"/>
    <x v="0"/>
    <m/>
    <m/>
    <n v="37.927500000000002"/>
    <n v="37.927500000000002"/>
    <s v="Contra Costa"/>
    <s v="RICHMOND-R-1125"/>
    <m/>
    <n v="12000"/>
    <m/>
    <x v="0"/>
    <s v="Richmond FD"/>
    <m/>
    <s v="Grass fuel model"/>
    <s v="Grass"/>
    <s v="No"/>
    <m/>
    <m/>
    <m/>
    <m/>
    <m/>
    <m/>
    <m/>
    <s v="N"/>
    <s v="N"/>
    <m/>
    <m/>
    <s v="     "/>
    <m/>
    <m/>
    <m/>
    <m/>
    <m/>
    <m/>
    <m/>
    <m/>
    <m/>
    <m/>
    <m/>
    <m/>
    <m/>
    <m/>
    <m/>
    <m/>
    <m/>
    <m/>
    <m/>
  </r>
  <r>
    <s v="20211554"/>
    <s v="     "/>
    <n v="44458"/>
    <s v="9/19"/>
    <x v="1"/>
    <n v="0.53333333333333333"/>
    <s v="39"/>
    <n v="3"/>
    <s v="9"/>
    <x v="5"/>
    <m/>
    <m/>
    <s v="[NW CRNR HOFFMAN BVD/19TH ST/1PN] Single phase crossarm burnt, cause of the failure is likely related to tracking. The ensuing fire was limited to PG&amp;E assets. This information is preliminary."/>
    <s v="     "/>
    <s v="FAS"/>
    <m/>
    <s v="Y"/>
    <x v="0"/>
    <m/>
    <m/>
    <m/>
    <s v="T005398280"/>
    <n v="122071000"/>
    <m/>
    <s v="     "/>
    <x v="0"/>
    <s v="PG&amp;E"/>
    <m/>
    <s v="Other"/>
    <s v="Crossarm"/>
    <s v="D"/>
    <s v="D"/>
    <s v="Structure-PG&amp;E only"/>
    <m/>
    <s v="Contamination"/>
    <s v="36.a. Contamination"/>
    <s v="Equipment - PG&amp;E"/>
    <s v="Contamination"/>
    <s v="Tracking"/>
    <m/>
    <m/>
    <m/>
    <m/>
    <s v="Y"/>
    <s v="Overhead"/>
    <x v="3"/>
    <s v="Crossarm"/>
    <s v="Crossarm"/>
    <s v="101438451"/>
    <s v="     "/>
    <s v="Non-HFTD"/>
    <x v="0"/>
    <m/>
    <m/>
    <n v="37.922699999999999"/>
    <n v="-122.352"/>
    <s v="Contra Costa"/>
    <s v="RICHMOND-R-1128"/>
    <m/>
    <n v="12000"/>
    <m/>
    <x v="0"/>
    <s v="Unknown"/>
    <s v="Urban"/>
    <s v="Fire-resistive fuel bed"/>
    <s v="grass and cement"/>
    <s v="No"/>
    <m/>
    <m/>
    <m/>
    <m/>
    <m/>
    <m/>
    <m/>
    <s v="N"/>
    <s v="N"/>
    <m/>
    <m/>
    <s v="     "/>
    <m/>
    <m/>
    <m/>
    <m/>
    <m/>
    <m/>
    <m/>
    <m/>
    <m/>
    <m/>
    <m/>
    <m/>
    <m/>
    <m/>
    <m/>
    <m/>
    <m/>
    <m/>
    <m/>
  </r>
  <r>
    <s v="20211555"/>
    <s v="     "/>
    <n v="44458"/>
    <s v="9/19"/>
    <x v="1"/>
    <n v="0.50902777777777775"/>
    <s v="39"/>
    <n v="3"/>
    <s v="9"/>
    <x v="5"/>
    <n v="44458"/>
    <m/>
    <s v="[1387–1433 HARBOUR WAY S] Pole fire, cause of the failure is likely related to tracking. The ensuing fire was limited to PG&amp;E assets. This information is preliminary."/>
    <s v="     "/>
    <s v="FAS"/>
    <m/>
    <s v="Y"/>
    <x v="0"/>
    <m/>
    <m/>
    <m/>
    <s v="T005398231"/>
    <n v="122071000"/>
    <m/>
    <s v="     "/>
    <x v="0"/>
    <s v="PG&amp;E"/>
    <m/>
    <s v="Other"/>
    <s v="Pole"/>
    <s v="D"/>
    <s v="D"/>
    <s v="Structure-PG&amp;E only"/>
    <m/>
    <s v="Contamination"/>
    <s v="36.a. Contamination"/>
    <s v="Equipment - PG&amp;E"/>
    <s v="Contamination"/>
    <s v="Tracking"/>
    <m/>
    <m/>
    <m/>
    <m/>
    <s v="Y"/>
    <s v="Overhead"/>
    <x v="3"/>
    <s v="Pole"/>
    <s v="Pole, Transformer"/>
    <s v="101437080"/>
    <s v="     "/>
    <s v="Non-HFTD"/>
    <x v="0"/>
    <m/>
    <m/>
    <n v="37.911999999999999"/>
    <n v="-122.36"/>
    <s v="Contra Costa"/>
    <s v="RICHMOND-R-1118"/>
    <m/>
    <n v="12000"/>
    <m/>
    <x v="0"/>
    <s v="Unknown"/>
    <s v="Urban"/>
    <s v="Fire-resistive fuel bed"/>
    <s v="Cement/Asphalt"/>
    <s v="No"/>
    <m/>
    <m/>
    <m/>
    <m/>
    <m/>
    <m/>
    <m/>
    <s v="N"/>
    <s v="N"/>
    <m/>
    <m/>
    <s v="     "/>
    <m/>
    <m/>
    <m/>
    <m/>
    <m/>
    <m/>
    <m/>
    <m/>
    <m/>
    <m/>
    <m/>
    <m/>
    <m/>
    <m/>
    <m/>
    <m/>
    <m/>
    <m/>
    <m/>
  </r>
  <r>
    <s v="20211523"/>
    <s v="     "/>
    <n v="44458"/>
    <s v="9/19"/>
    <x v="1"/>
    <n v="6.3194444444444442E-2"/>
    <s v="39"/>
    <n v="3"/>
    <s v="9"/>
    <x v="5"/>
    <n v="44458"/>
    <m/>
    <s v="Pole fire was likely related to tracking. Troubleman had notes of this pole being involved with a previous fire as well. The ensuing fire was limited to PG&amp;E assets. This information is preliminary."/>
    <s v="     "/>
    <s v="FAS"/>
    <m/>
    <s v="Y"/>
    <x v="0"/>
    <m/>
    <m/>
    <m/>
    <s v="T005397741"/>
    <n v="122071000"/>
    <m/>
    <s v="     "/>
    <x v="0"/>
    <s v="PG&amp;E"/>
    <m/>
    <s v="Other"/>
    <s v="Pole"/>
    <s v="D"/>
    <s v="D"/>
    <s v="Structure-PG&amp;E only"/>
    <s v="POLE FIRE BETWEEN TOP AND BOTTOM CIRCUITS."/>
    <s v="Contamination"/>
    <s v="36.a. Contamination"/>
    <s v="Equipment - PG&amp;E"/>
    <s v="Contamination"/>
    <s v="Tracking"/>
    <m/>
    <m/>
    <m/>
    <m/>
    <s v="Y"/>
    <s v="Overhead"/>
    <x v="3"/>
    <s v="Pole"/>
    <s v="Pole "/>
    <s v="101816698"/>
    <s v="     "/>
    <s v="Non-HFTD"/>
    <x v="0"/>
    <m/>
    <m/>
    <n v="37.778700000000001"/>
    <n v="-122.476"/>
    <s v="San Francisco"/>
    <s v="SF-K-0406"/>
    <m/>
    <n v="4000"/>
    <m/>
    <x v="0"/>
    <s v="San Francisco FD"/>
    <s v="Urban"/>
    <s v="Fire-resistive fuel bed"/>
    <s v="Sidewalk "/>
    <s v="No"/>
    <m/>
    <m/>
    <m/>
    <m/>
    <m/>
    <m/>
    <m/>
    <s v="N"/>
    <s v="N"/>
    <m/>
    <m/>
    <s v="     "/>
    <m/>
    <m/>
    <m/>
    <m/>
    <m/>
    <m/>
    <m/>
    <m/>
    <m/>
    <m/>
    <m/>
    <m/>
    <m/>
    <m/>
    <m/>
    <m/>
    <m/>
    <m/>
    <m/>
  </r>
  <r>
    <s v="20211522"/>
    <s v="     "/>
    <n v="44458"/>
    <s v="9/19"/>
    <x v="1"/>
    <n v="4.9305555555555554E-2"/>
    <s v="39"/>
    <n v="3"/>
    <s v="9"/>
    <x v="5"/>
    <n v="44458"/>
    <m/>
    <s v="Burnt crossarm and insulators need to be replaced. The cause of the igniton was likely related to tracking. The ensuing fire was limited to PG&amp;E assets. This information is preliminary."/>
    <s v="     "/>
    <s v="FAS"/>
    <m/>
    <s v="Y"/>
    <x v="0"/>
    <m/>
    <s v="21-0119479"/>
    <m/>
    <s v="T005397729, T005397731"/>
    <n v="122071000"/>
    <m/>
    <s v="     "/>
    <x v="0"/>
    <s v="PG&amp;E"/>
    <m/>
    <s v="Other"/>
    <s v="Crossarm"/>
    <s v="D"/>
    <s v="D"/>
    <s v="Structure-PG&amp;E only"/>
    <s v="BURNED CROSSARM"/>
    <s v="Contamination"/>
    <s v="36.a. Contamination"/>
    <s v="Equipment - PG&amp;E"/>
    <s v="Contamination"/>
    <s v="Tracking"/>
    <m/>
    <m/>
    <m/>
    <s v="Force Out"/>
    <s v="Y"/>
    <s v="Overhead"/>
    <x v="3"/>
    <s v="Crossarm"/>
    <s v="Crossarm"/>
    <s v="101433763"/>
    <s v="     "/>
    <s v="Non-HFTD"/>
    <x v="0"/>
    <m/>
    <m/>
    <n v="37.964799999999997"/>
    <n v="-122.328"/>
    <s v="Contra Costa"/>
    <s v="RICHMOND-R-1126"/>
    <m/>
    <n v="12000"/>
    <m/>
    <x v="0"/>
    <s v="Unknown"/>
    <s v="Urban"/>
    <s v="Fire-resistive fuel bed"/>
    <s v="sidewalk"/>
    <s v="No"/>
    <m/>
    <m/>
    <m/>
    <m/>
    <m/>
    <m/>
    <m/>
    <s v="N"/>
    <s v="N"/>
    <m/>
    <m/>
    <s v="     "/>
    <m/>
    <m/>
    <m/>
    <m/>
    <m/>
    <m/>
    <m/>
    <m/>
    <m/>
    <m/>
    <m/>
    <m/>
    <m/>
    <m/>
    <m/>
    <m/>
    <m/>
    <m/>
    <m/>
  </r>
  <r>
    <s v="20211499"/>
    <s v="     "/>
    <n v="44458"/>
    <s v="9/19"/>
    <x v="1"/>
    <n v="4.8611111111111112E-2"/>
    <s v="39"/>
    <n v="3"/>
    <s v="9"/>
    <x v="5"/>
    <m/>
    <m/>
    <s v="Pole fire caused due to tracking, crew to replace crossarm. This information is preliminary."/>
    <s v="     "/>
    <s v="FAS"/>
    <m/>
    <s v="N"/>
    <x v="0"/>
    <m/>
    <m/>
    <m/>
    <s v="T005397728"/>
    <n v="122071000"/>
    <m/>
    <s v="     "/>
    <x v="0"/>
    <s v="PG&amp;E"/>
    <m/>
    <s v="Other"/>
    <s v="Crossarm"/>
    <s v="D"/>
    <s v="D"/>
    <s v="Structure-PG&amp;E only"/>
    <m/>
    <s v="Contamination"/>
    <s v="36.a. Contamination"/>
    <s v="Equipment - PG&amp;E"/>
    <s v="Contamination"/>
    <s v="Tracking"/>
    <m/>
    <m/>
    <m/>
    <m/>
    <m/>
    <s v="Overhead"/>
    <x v="3"/>
    <s v="Crossarm"/>
    <m/>
    <s v="10143060"/>
    <s v="     "/>
    <s v="Non-HFTD"/>
    <x v="0"/>
    <m/>
    <m/>
    <n v="37.947400000000002"/>
    <n v="-122.32899999999999"/>
    <s v="Contra Costa"/>
    <s v="MIRA-VISTA-0401"/>
    <m/>
    <n v="4000"/>
    <m/>
    <x v="0"/>
    <s v="Richmond FD"/>
    <s v="Urban"/>
    <s v="Fire-resistive fuel bed"/>
    <m/>
    <s v="No"/>
    <m/>
    <m/>
    <m/>
    <m/>
    <m/>
    <m/>
    <m/>
    <s v="N"/>
    <s v="N"/>
    <m/>
    <m/>
    <s v="     "/>
    <m/>
    <m/>
    <m/>
    <m/>
    <m/>
    <m/>
    <m/>
    <m/>
    <m/>
    <m/>
    <m/>
    <m/>
    <m/>
    <m/>
    <m/>
    <m/>
    <m/>
    <m/>
    <m/>
  </r>
  <r>
    <s v="20211570"/>
    <s v="     "/>
    <n v="44458"/>
    <s v="9/19"/>
    <x v="1"/>
    <n v="7.7777777777777779E-2"/>
    <s v="39"/>
    <n v="3"/>
    <s v="9"/>
    <x v="5"/>
    <n v="44458"/>
    <m/>
    <s v="Pole fire, burnt between crossarm and salt. Potential cause could be related to tracking. The ensuing fire was limited to PG&amp;E assets. This information is preliminary."/>
    <s v="     "/>
    <s v="FAS"/>
    <m/>
    <s v="Y"/>
    <x v="0"/>
    <m/>
    <s v="21-0119478"/>
    <m/>
    <s v="T003697510"/>
    <m/>
    <m/>
    <s v="     "/>
    <x v="0"/>
    <s v="PG&amp;E"/>
    <m/>
    <s v="Other"/>
    <s v="Pole"/>
    <s v="D"/>
    <s v="D"/>
    <s v="Structure-PG&amp;E only"/>
    <m/>
    <s v="Contamination"/>
    <s v="36.a. Contamination"/>
    <s v="Equipment - PG&amp;E"/>
    <s v="Contamination"/>
    <s v="Tracking"/>
    <m/>
    <m/>
    <m/>
    <s v="Force Out"/>
    <s v="Y"/>
    <s v="Overhead"/>
    <x v="3"/>
    <s v="Pole"/>
    <s v="Pole, 9&quot; brackets"/>
    <s v="101432186"/>
    <s v="     "/>
    <s v="Non-HFTD"/>
    <x v="0"/>
    <m/>
    <m/>
    <n v="37.958799999999997"/>
    <n v="-122.358"/>
    <s v="Contra Costa"/>
    <s v="RICHMOND-R-1126"/>
    <m/>
    <n v="12000"/>
    <m/>
    <x v="0"/>
    <s v="Unknown"/>
    <s v="Urban"/>
    <s v="Fire-resistive fuel bed"/>
    <s v="Cement/Asphalt"/>
    <s v="No"/>
    <m/>
    <m/>
    <m/>
    <m/>
    <m/>
    <m/>
    <m/>
    <s v="N"/>
    <s v="N"/>
    <m/>
    <m/>
    <s v="     "/>
    <m/>
    <m/>
    <m/>
    <m/>
    <m/>
    <m/>
    <m/>
    <m/>
    <m/>
    <m/>
    <m/>
    <m/>
    <m/>
    <m/>
    <m/>
    <m/>
    <m/>
    <m/>
    <m/>
  </r>
  <r>
    <s v="20211582"/>
    <s v="     "/>
    <n v="44458"/>
    <s v="9/19"/>
    <x v="1"/>
    <n v="8.2638888888888887E-2"/>
    <s v="39"/>
    <n v="3"/>
    <s v="9"/>
    <x v="5"/>
    <m/>
    <m/>
    <s v="Pole fire, need to replace pole. Potential cause could be related to tracking. The ensuing fire was limited to PG&amp;E assets. This information is preliminary."/>
    <s v="     "/>
    <s v="Other"/>
    <m/>
    <s v="Y"/>
    <x v="0"/>
    <m/>
    <m/>
    <m/>
    <s v="T005397755, T005397853, T005397766"/>
    <n v="122071000"/>
    <m/>
    <s v="     "/>
    <x v="0"/>
    <s v="PG&amp;E"/>
    <m/>
    <s v="Other"/>
    <s v="Pole"/>
    <s v="D"/>
    <s v="D"/>
    <s v="Structure-PG&amp;E only"/>
    <s v="POLE FIRE"/>
    <s v="Contamination"/>
    <s v="36.a. Contamination"/>
    <s v="Equipment - PG&amp;E"/>
    <s v="Contamination"/>
    <s v="Tracking"/>
    <m/>
    <m/>
    <m/>
    <m/>
    <s v="N"/>
    <s v="Overhead"/>
    <x v="3"/>
    <s v="Pole"/>
    <s v="POLE, TRANSFORMER"/>
    <s v="101441987"/>
    <s v="     "/>
    <s v="Non-HFTD"/>
    <x v="0"/>
    <m/>
    <m/>
    <n v="37.931699999999999"/>
    <n v="-122.383"/>
    <s v="Contra Costa"/>
    <s v="RICHMOND-R-1127"/>
    <m/>
    <n v="12000"/>
    <m/>
    <x v="0"/>
    <s v="Unknown"/>
    <s v="Urban"/>
    <m/>
    <m/>
    <s v="No"/>
    <m/>
    <m/>
    <m/>
    <m/>
    <m/>
    <m/>
    <m/>
    <s v="N"/>
    <s v="N"/>
    <m/>
    <m/>
    <s v="     "/>
    <m/>
    <m/>
    <m/>
    <m/>
    <m/>
    <m/>
    <m/>
    <m/>
    <m/>
    <m/>
    <m/>
    <m/>
    <m/>
    <m/>
    <m/>
    <m/>
    <m/>
    <m/>
    <m/>
  </r>
  <r>
    <s v="20211571"/>
    <s v="     "/>
    <n v="44458"/>
    <s v="9/19"/>
    <x v="1"/>
    <n v="7.7777777777777779E-2"/>
    <s v="39"/>
    <n v="3"/>
    <s v="9"/>
    <x v="5"/>
    <n v="44458"/>
    <m/>
    <s v="Pole fire, crossarm burnt. Potential cause could be related to tracking. The ensuing fire was limited to PG&amp;E assets. This information is preliminary."/>
    <s v="     "/>
    <s v="FAS"/>
    <m/>
    <s v="Y"/>
    <x v="0"/>
    <m/>
    <s v="21-0119478"/>
    <m/>
    <s v="T003697510"/>
    <n v="122071000"/>
    <m/>
    <s v="     "/>
    <x v="0"/>
    <s v="PG&amp;E"/>
    <m/>
    <s v="Other"/>
    <s v="Crossarm"/>
    <s v="D"/>
    <s v="D"/>
    <s v="Structure-PG&amp;E only"/>
    <m/>
    <s v="Contamination"/>
    <s v="36.a. Contamination"/>
    <s v="Equipment - PG&amp;E"/>
    <s v="Contamination"/>
    <s v="Tracking"/>
    <m/>
    <m/>
    <m/>
    <s v="Force Out"/>
    <s v="Y"/>
    <s v="Overhead"/>
    <x v="3"/>
    <s v="Crossarm"/>
    <s v="Crossarm"/>
    <s v="101432183"/>
    <s v="     "/>
    <s v="Non-HFTD"/>
    <x v="0"/>
    <m/>
    <m/>
    <n v="37.958799999999997"/>
    <n v="-122.358"/>
    <s v="Contra Costa"/>
    <s v="RICHMOND-R-1126"/>
    <m/>
    <n v="12000"/>
    <m/>
    <x v="0"/>
    <s v="Unknown"/>
    <s v="Urban"/>
    <s v="Fire-resistive fuel bed"/>
    <s v="Cement/Asphalt"/>
    <s v="No"/>
    <m/>
    <m/>
    <m/>
    <m/>
    <m/>
    <m/>
    <m/>
    <s v="N"/>
    <s v="N"/>
    <m/>
    <m/>
    <s v="     "/>
    <m/>
    <m/>
    <m/>
    <m/>
    <m/>
    <m/>
    <m/>
    <m/>
    <m/>
    <m/>
    <m/>
    <m/>
    <m/>
    <m/>
    <m/>
    <m/>
    <m/>
    <m/>
    <m/>
  </r>
  <r>
    <s v="20211569"/>
    <s v="     "/>
    <n v="44458"/>
    <s v="9/19"/>
    <x v="1"/>
    <n v="7.7777777777777779E-2"/>
    <s v="39"/>
    <n v="3"/>
    <s v="9"/>
    <x v="5"/>
    <n v="44458"/>
    <m/>
    <s v="Pole fire, burnt the pole top and the primary crossarm. Potential cause could be related to tracking. The ensuing fire was limited to PG&amp;E assets. This information is preliminary"/>
    <s v="     "/>
    <s v="FAS"/>
    <m/>
    <s v="Y"/>
    <x v="0"/>
    <m/>
    <s v="21-0119478"/>
    <m/>
    <m/>
    <n v="122071000"/>
    <m/>
    <s v="     "/>
    <x v="0"/>
    <s v="PG&amp;E"/>
    <m/>
    <s v="Other"/>
    <s v="Pole"/>
    <s v="D"/>
    <s v="D"/>
    <s v="Structure-PG&amp;E only"/>
    <m/>
    <s v="Contamination"/>
    <s v="36.a. Contamination"/>
    <s v="Equipment - PG&amp;E"/>
    <s v="Contamination"/>
    <s v="Tracking"/>
    <m/>
    <m/>
    <m/>
    <s v="Force Out"/>
    <s v="Y"/>
    <s v="Overhead"/>
    <x v="3"/>
    <s v="Pole"/>
    <s v="Pole, Crossarm"/>
    <s v="101432183"/>
    <s v="     "/>
    <s v="Non-HFTD"/>
    <x v="0"/>
    <m/>
    <m/>
    <n v="37.958799999999997"/>
    <n v="-122.358"/>
    <s v="Contra Costa"/>
    <s v="RICHMOND-R-1126"/>
    <m/>
    <n v="12000"/>
    <m/>
    <x v="0"/>
    <s v="Unknown"/>
    <s v="Urban"/>
    <s v="Fire-resistive fuel bed"/>
    <s v="Cement/Asphalt"/>
    <s v="No"/>
    <m/>
    <m/>
    <m/>
    <m/>
    <m/>
    <m/>
    <m/>
    <s v="N"/>
    <s v="N"/>
    <m/>
    <m/>
    <s v="     "/>
    <m/>
    <m/>
    <m/>
    <m/>
    <m/>
    <m/>
    <m/>
    <m/>
    <m/>
    <m/>
    <m/>
    <m/>
    <m/>
    <m/>
    <m/>
    <m/>
    <m/>
    <m/>
    <m/>
  </r>
  <r>
    <s v="20211564"/>
    <s v="     "/>
    <n v="44458"/>
    <s v="9/19"/>
    <x v="1"/>
    <n v="1.4583333333333334E-2"/>
    <s v="39"/>
    <n v="3"/>
    <s v="9"/>
    <x v="5"/>
    <n v="44458"/>
    <m/>
    <s v="Pole fire, burnt the pole top and the primary crossarm. An outage was caused due to wire down situation. The ensuing fire was limited to PG&amp;E assets. This infomration is preliminary."/>
    <s v="     "/>
    <s v="FAS"/>
    <m/>
    <s v="Y"/>
    <x v="0"/>
    <m/>
    <s v="21-0119468"/>
    <m/>
    <s v="T005397700, T005397695"/>
    <n v="122071000"/>
    <m/>
    <s v="     "/>
    <x v="0"/>
    <s v="PG&amp;E"/>
    <m/>
    <s v="Other"/>
    <s v="Crossarm"/>
    <s v="D"/>
    <s v="D"/>
    <s v="Structure-PG&amp;E only"/>
    <m/>
    <s v="Equipment - PG&amp;E"/>
    <s v="34.b. Conductor damage or failure"/>
    <s v="Equipment - PG&amp;E"/>
    <s v="All types of equipment / facility failure"/>
    <s v="Conductor failure-all"/>
    <s v="Crossarm"/>
    <m/>
    <m/>
    <s v="Force Out"/>
    <s v="Y"/>
    <s v="Overhead"/>
    <x v="3"/>
    <s v="Crossarm"/>
    <s v="Crossarm, Pole"/>
    <s v="101428212"/>
    <s v="     "/>
    <s v="Non-HFTD"/>
    <x v="0"/>
    <m/>
    <m/>
    <n v="37.961100000000002"/>
    <n v="-122.354"/>
    <s v="Contra Costa"/>
    <s v="RICHMOND-R-1126"/>
    <m/>
    <n v="12000"/>
    <m/>
    <x v="0"/>
    <s v="Contra Costa FD"/>
    <s v="Urban"/>
    <s v="Fire-resistive fuel bed"/>
    <s v="sidewalk/asphalt"/>
    <s v="No"/>
    <m/>
    <m/>
    <m/>
    <m/>
    <m/>
    <m/>
    <m/>
    <s v="N"/>
    <s v="N"/>
    <m/>
    <m/>
    <s v="     "/>
    <m/>
    <m/>
    <m/>
    <m/>
    <m/>
    <m/>
    <m/>
    <m/>
    <m/>
    <m/>
    <m/>
    <m/>
    <m/>
    <m/>
    <m/>
    <m/>
    <m/>
    <m/>
    <m/>
  </r>
  <r>
    <s v="20211563"/>
    <s v="     "/>
    <n v="44458"/>
    <s v="9/19"/>
    <x v="1"/>
    <n v="8.3333333333333332E-3"/>
    <s v="39"/>
    <n v="3"/>
    <s v="9"/>
    <x v="5"/>
    <n v="44458"/>
    <m/>
    <s v="Pole fire, arcing wires resulted in burnt pole top and crossarm. The ensuing fire was limited to PG&amp;E assets. This information is preliminary."/>
    <s v="     "/>
    <s v="FAS"/>
    <m/>
    <s v="Y"/>
    <x v="0"/>
    <m/>
    <s v="21-0119466"/>
    <m/>
    <s v="T005397697"/>
    <n v="122071000"/>
    <m/>
    <s v="     "/>
    <x v="0"/>
    <s v="PG&amp;E"/>
    <m/>
    <s v="Other"/>
    <s v="Crossarm"/>
    <s v="D"/>
    <s v="D"/>
    <s v="Structure-PG&amp;E only"/>
    <m/>
    <s v="Contamination"/>
    <s v="36.a. Contamination"/>
    <s v="Equipment - PG&amp;E"/>
    <s v="Contamination"/>
    <s v="Tracking"/>
    <m/>
    <m/>
    <m/>
    <s v="Force Out"/>
    <s v="Y"/>
    <s v="Overhead"/>
    <x v="3"/>
    <s v="Crossarm"/>
    <s v="Crossarm, Pole"/>
    <s v="101430271"/>
    <s v="     "/>
    <s v="Non-HFTD"/>
    <x v="0"/>
    <m/>
    <m/>
    <n v="37.958799999999997"/>
    <n v="-122.346"/>
    <s v="Contra Costa"/>
    <s v="BROOKSIDE-0401"/>
    <m/>
    <n v="4000"/>
    <m/>
    <x v="0"/>
    <s v="Contra Costa FD"/>
    <s v="Urban"/>
    <s v="Fire-resistive fuel bed"/>
    <s v="Cement/Asphalt"/>
    <s v="No"/>
    <m/>
    <m/>
    <m/>
    <m/>
    <m/>
    <m/>
    <m/>
    <s v="N"/>
    <s v="N"/>
    <m/>
    <m/>
    <s v="     "/>
    <m/>
    <m/>
    <m/>
    <m/>
    <m/>
    <m/>
    <m/>
    <m/>
    <m/>
    <m/>
    <m/>
    <m/>
    <m/>
    <m/>
    <m/>
    <m/>
    <m/>
    <m/>
    <m/>
  </r>
  <r>
    <s v="20211573"/>
    <s v="     "/>
    <n v="44458"/>
    <s v="9/19"/>
    <x v="1"/>
    <n v="6.9444444444444441E-3"/>
    <s v="39"/>
    <n v="3"/>
    <s v="9"/>
    <x v="5"/>
    <n v="44458"/>
    <m/>
    <s v="Wire down situation and fire broke out, cause is unknown. Burnt the pole, primary crossarm and capacitor bank. The ensuing fire was limited to PG&amp;E assets. This information is preliminary."/>
    <s v="     "/>
    <s v="FAS"/>
    <m/>
    <s v="Y"/>
    <x v="0"/>
    <m/>
    <s v="21-0119486"/>
    <m/>
    <s v="T005397693, T005397868"/>
    <n v="122071000"/>
    <m/>
    <s v="     "/>
    <x v="0"/>
    <s v="PG&amp;E"/>
    <m/>
    <s v="Other"/>
    <s v="Pole"/>
    <s v="D"/>
    <s v="D"/>
    <s v="Structure-PG&amp;E only"/>
    <m/>
    <s v="Equipment - PG&amp;E"/>
    <s v="34.b. Conductor damage or failure"/>
    <s v="Equipment - PG&amp;E"/>
    <s v="All types of equipment / facility failure"/>
    <s v="Conductor failure-all"/>
    <s v="Conductor - Primary"/>
    <m/>
    <m/>
    <s v="Force Out"/>
    <s v="N"/>
    <s v="Overhead"/>
    <x v="3"/>
    <s v="Conductor - Primary"/>
    <s v="Pole, Capacitor Bank, Crossarm"/>
    <s v="103769187"/>
    <s v="     "/>
    <s v="Non-HFTD"/>
    <x v="0"/>
    <m/>
    <m/>
    <n v="37.981499999999997"/>
    <n v="-122.352"/>
    <s v="Contra Costa"/>
    <s v="POINT-PINOLE-1102"/>
    <m/>
    <n v="12000"/>
    <m/>
    <x v="0"/>
    <s v="Unknown"/>
    <s v="Urban"/>
    <s v="Fire-resistive fuel bed"/>
    <s v="Grass and Asphalt"/>
    <s v="No"/>
    <m/>
    <m/>
    <m/>
    <m/>
    <m/>
    <m/>
    <m/>
    <s v="N"/>
    <s v="N"/>
    <m/>
    <m/>
    <s v="     "/>
    <m/>
    <m/>
    <m/>
    <m/>
    <m/>
    <m/>
    <m/>
    <m/>
    <m/>
    <m/>
    <m/>
    <m/>
    <m/>
    <m/>
    <m/>
    <m/>
    <m/>
    <m/>
    <m/>
  </r>
  <r>
    <s v="20211565"/>
    <s v="     "/>
    <n v="44458"/>
    <s v="9/19"/>
    <x v="1"/>
    <n v="2.9861111111111113E-2"/>
    <s v="39"/>
    <n v="3"/>
    <s v="9"/>
    <x v="5"/>
    <n v="44458"/>
    <m/>
    <s v="Wire down. Troubleman suspects that cause of the failure is most likely due to a third party vehicle (excavator). However, patrol found nothing. The ensuing fire was less than 1 meter in size. This information is preliminary. "/>
    <s v="     "/>
    <s v="FAS"/>
    <m/>
    <s v="Y"/>
    <x v="0"/>
    <m/>
    <s v="21-0119492"/>
    <m/>
    <s v="T005397712, T005397788"/>
    <n v="122071000"/>
    <m/>
    <s v="     "/>
    <x v="0"/>
    <s v="PG&amp;E"/>
    <m/>
    <s v="Other"/>
    <s v="Crossarm"/>
    <s v="D"/>
    <s v="D"/>
    <s v="Structure-PG&amp;E only"/>
    <m/>
    <s v="Contamination"/>
    <s v="36.a. Contamination"/>
    <s v="Equipment - PG&amp;E"/>
    <s v="Contamination"/>
    <s v="Tracking"/>
    <m/>
    <m/>
    <m/>
    <s v="Force Out"/>
    <s v="Y"/>
    <s v="Overhead"/>
    <x v="3"/>
    <s v="Crossarm"/>
    <s v="Crossarm, Pole, Conductor"/>
    <s v="101430139"/>
    <s v="     "/>
    <s v="Non-HFTD"/>
    <x v="0"/>
    <m/>
    <m/>
    <n v="37.965600000000002"/>
    <n v="-122.348"/>
    <s v="Contra Costa"/>
    <s v="RICHMOND-R-1126"/>
    <m/>
    <n v="12000"/>
    <m/>
    <x v="0"/>
    <s v="Employee"/>
    <s v="Urban"/>
    <s v="Fire-resistive fuel bed"/>
    <s v="sidewalk/asphalt"/>
    <s v="No"/>
    <m/>
    <m/>
    <m/>
    <m/>
    <m/>
    <m/>
    <m/>
    <s v="N"/>
    <s v="N"/>
    <m/>
    <m/>
    <s v="     "/>
    <m/>
    <m/>
    <m/>
    <m/>
    <m/>
    <m/>
    <m/>
    <m/>
    <m/>
    <m/>
    <m/>
    <m/>
    <m/>
    <m/>
    <m/>
    <m/>
    <m/>
    <m/>
    <m/>
  </r>
  <r>
    <s v="20211520"/>
    <s v="     "/>
    <n v="44458"/>
    <s v="9/19"/>
    <x v="1"/>
    <n v="4.3749999999999997E-2"/>
    <s v="39"/>
    <n v="3"/>
    <s v="9"/>
    <x v="5"/>
    <n v="44458"/>
    <m/>
    <s v="Crossarm fire was likely caused by tracking. The ensuing fire was limited to PG&amp;E assets. This information is preliminary."/>
    <s v="     "/>
    <s v="FAS"/>
    <m/>
    <s v="Y"/>
    <x v="0"/>
    <m/>
    <s v="21-0119469"/>
    <m/>
    <s v="T005397723"/>
    <n v="122070000"/>
    <m/>
    <s v="     "/>
    <x v="0"/>
    <s v="PG&amp;E"/>
    <m/>
    <s v="Other"/>
    <s v="Crossarm"/>
    <s v="D"/>
    <s v="D"/>
    <s v="Structure-PG&amp;E only"/>
    <s v="BURNED POLE "/>
    <s v="Contamination"/>
    <s v="36.a. Contamination"/>
    <s v="Equipment - PG&amp;E"/>
    <s v="Contamination"/>
    <s v="Tracking"/>
    <m/>
    <m/>
    <m/>
    <s v="Force Out"/>
    <s v="Y"/>
    <s v="Overhead"/>
    <x v="3"/>
    <s v="Crossarm"/>
    <s v="Pole "/>
    <s v="101438196"/>
    <s v="     "/>
    <s v="Non-HFTD"/>
    <x v="0"/>
    <m/>
    <m/>
    <n v="37.929299999999998"/>
    <n v="-122.358"/>
    <s v="Contra Costa"/>
    <s v="RICHMOND-R-1128"/>
    <m/>
    <n v="12000"/>
    <m/>
    <x v="0"/>
    <s v="Unknown"/>
    <s v="Urban"/>
    <s v="Fire-resistive fuel bed"/>
    <s v="dirt, sidewalk"/>
    <s v="No"/>
    <m/>
    <m/>
    <m/>
    <m/>
    <m/>
    <m/>
    <m/>
    <s v="N"/>
    <s v="N"/>
    <m/>
    <m/>
    <s v="     "/>
    <m/>
    <m/>
    <m/>
    <m/>
    <m/>
    <m/>
    <m/>
    <m/>
    <m/>
    <m/>
    <m/>
    <m/>
    <m/>
    <m/>
    <m/>
    <m/>
    <m/>
    <m/>
    <m/>
  </r>
  <r>
    <s v="20211521"/>
    <s v="     "/>
    <n v="44458"/>
    <s v="9/19"/>
    <x v="1"/>
    <n v="4.3749999999999997E-2"/>
    <s v="39"/>
    <n v="3"/>
    <s v="9"/>
    <x v="5"/>
    <n v="44458"/>
    <m/>
    <s v="Pole and crossarm fire was likely caused by tracking. The ensuing fire was limited to PG&amp;E assets. This information is preliminary."/>
    <s v="     "/>
    <s v="FAS"/>
    <m/>
    <s v="Y"/>
    <x v="0"/>
    <m/>
    <s v="21-0119481"/>
    <m/>
    <s v="T005397725"/>
    <n v="122071000"/>
    <m/>
    <s v="     "/>
    <x v="0"/>
    <s v="PG&amp;E"/>
    <m/>
    <s v="Other"/>
    <s v="Crossarm"/>
    <s v="D"/>
    <s v="D"/>
    <s v="Structure-PG&amp;E only"/>
    <s v="BURNED POLE "/>
    <s v="Contamination"/>
    <s v="36.a. Contamination"/>
    <s v="Equipment - PG&amp;E"/>
    <s v="Contamination"/>
    <s v="Tracking"/>
    <m/>
    <m/>
    <m/>
    <s v="Force Out"/>
    <s v="Y"/>
    <s v="Overhead"/>
    <x v="3"/>
    <s v="Crossarm"/>
    <s v="Pole, Crossarm"/>
    <s v="101433708"/>
    <s v="     "/>
    <s v="Non-HFTD"/>
    <x v="0"/>
    <m/>
    <m/>
    <n v="37.965200000000003"/>
    <n v="-122.32599999999999"/>
    <s v="Contra Costa"/>
    <s v="RICHMOND-R-1126"/>
    <m/>
    <n v="12000"/>
    <m/>
    <x v="0"/>
    <s v="Unknown"/>
    <s v="Urban"/>
    <s v="Fire-resistive fuel bed"/>
    <s v="sidewalk "/>
    <s v="No"/>
    <m/>
    <m/>
    <m/>
    <m/>
    <m/>
    <m/>
    <m/>
    <s v="N"/>
    <s v="N"/>
    <m/>
    <m/>
    <s v="     "/>
    <m/>
    <m/>
    <m/>
    <m/>
    <m/>
    <m/>
    <m/>
    <m/>
    <m/>
    <m/>
    <m/>
    <m/>
    <m/>
    <m/>
    <m/>
    <m/>
    <m/>
    <m/>
    <m/>
  </r>
  <r>
    <s v="20211497"/>
    <s v="     "/>
    <n v="44458"/>
    <s v="9/19"/>
    <x v="1"/>
    <n v="2.9861111111111113E-2"/>
    <s v="39"/>
    <n v="3"/>
    <s v="9"/>
    <x v="5"/>
    <n v="44458"/>
    <m/>
    <s v="Pole fire near yard arm caused due to tracking. Fire burnt the top of the pole. This information is preliminary."/>
    <s v="     "/>
    <s v="FAS"/>
    <m/>
    <s v="N"/>
    <x v="0"/>
    <m/>
    <s v="21-0119492"/>
    <m/>
    <s v="T005397712, T005397777, T005397788"/>
    <n v="122071000"/>
    <m/>
    <s v="     "/>
    <x v="0"/>
    <s v="PG&amp;E"/>
    <m/>
    <s v="Other"/>
    <s v="Pole"/>
    <s v="D"/>
    <s v="D"/>
    <s v="Structure-PG&amp;E only"/>
    <s v="pole near yard arm"/>
    <s v="Contamination"/>
    <s v="36.a. Contamination"/>
    <s v="Equipment - PG&amp;E"/>
    <s v="Contamination"/>
    <s v="Tracking"/>
    <m/>
    <m/>
    <m/>
    <s v="Force Out"/>
    <s v="Y"/>
    <s v="Overhead"/>
    <x v="3"/>
    <s v="Crossarm"/>
    <s v="Pole, Crossarm, Conductor"/>
    <s v="101430139"/>
    <s v="     "/>
    <s v="Non-HFTD"/>
    <x v="0"/>
    <m/>
    <m/>
    <n v="37.965600000000002"/>
    <n v="-122.348"/>
    <s v="Contra Costa"/>
    <s v="RICHMOND-R-1126"/>
    <m/>
    <n v="12000"/>
    <m/>
    <x v="0"/>
    <s v="Employee"/>
    <s v="Urban"/>
    <s v="Fire-resistive fuel bed"/>
    <s v="Sidewalk / Pavement"/>
    <s v="No"/>
    <m/>
    <m/>
    <m/>
    <m/>
    <m/>
    <m/>
    <m/>
    <s v="N"/>
    <s v="N"/>
    <m/>
    <m/>
    <s v="     "/>
    <m/>
    <m/>
    <m/>
    <m/>
    <m/>
    <m/>
    <m/>
    <m/>
    <m/>
    <m/>
    <m/>
    <m/>
    <m/>
    <m/>
    <m/>
    <m/>
    <m/>
    <m/>
    <m/>
  </r>
  <r>
    <s v="20211524"/>
    <s v="     "/>
    <n v="44458"/>
    <s v="9/19"/>
    <x v="1"/>
    <n v="8.4722222222222227E-2"/>
    <s v="39"/>
    <n v="3"/>
    <s v="9"/>
    <x v="5"/>
    <n v="44458"/>
    <m/>
    <s v="Troubleman found SW 6505 fuses blown with one fuse holder burnt and damaged. Cause of the failure is is unknown at this time. The ensuing fire was limited to PG&amp;E assets. This information is preliminary."/>
    <s v="     "/>
    <s v="FAS"/>
    <m/>
    <s v="Y"/>
    <x v="0"/>
    <m/>
    <s v="21-0119487"/>
    <m/>
    <s v="T005397757, T005398046, T005398302"/>
    <n v="122071000"/>
    <m/>
    <s v="     "/>
    <x v="0"/>
    <s v="PG&amp;E"/>
    <m/>
    <s v="Other"/>
    <s v="Fuse Holder"/>
    <s v="D"/>
    <s v="D"/>
    <s v="Structure-PG&amp;E only"/>
    <s v="DAMAGED AND BURT FUSE HOLDER"/>
    <s v="Equipment - PG&amp;E"/>
    <s v="34.c. Fuse damage or failure"/>
    <s v="Equipment - PG&amp;E"/>
    <s v="All types of equipment / facility failure"/>
    <s v="Fuse failure - all"/>
    <s v="Fuse"/>
    <m/>
    <m/>
    <s v="Line to Line"/>
    <s v="Y"/>
    <s v="Overhead"/>
    <x v="3"/>
    <s v="Fuse"/>
    <s v="CUT OUT "/>
    <s v="101824107"/>
    <s v="     "/>
    <s v="Non-HFTD"/>
    <x v="0"/>
    <m/>
    <m/>
    <n v="37.7376"/>
    <n v="-122.435"/>
    <s v="San Francisco"/>
    <s v="SF-H-1109"/>
    <m/>
    <n v="12000"/>
    <m/>
    <x v="0"/>
    <s v="Unknown"/>
    <s v="Urban"/>
    <s v="Fire-resistive fuel bed"/>
    <s v="Sidewalk "/>
    <s v="No"/>
    <m/>
    <m/>
    <m/>
    <m/>
    <m/>
    <m/>
    <m/>
    <s v="N"/>
    <s v="N"/>
    <m/>
    <m/>
    <s v="     "/>
    <m/>
    <m/>
    <m/>
    <m/>
    <m/>
    <m/>
    <m/>
    <m/>
    <m/>
    <m/>
    <m/>
    <m/>
    <m/>
    <m/>
    <m/>
    <m/>
    <m/>
    <m/>
    <m/>
  </r>
  <r>
    <s v="20211530"/>
    <s v="     "/>
    <n v="44458"/>
    <s v="9/19"/>
    <x v="1"/>
    <n v="0.14861111111111111"/>
    <s v="39"/>
    <n v="3"/>
    <s v="9"/>
    <x v="5"/>
    <n v="44457"/>
    <m/>
    <s v="Burnt crossarm was likely related to tracking. The ensuing fire was limited to PG&amp;E assets. This information is preliminary."/>
    <s v="     "/>
    <s v="FAS"/>
    <m/>
    <s v="Y"/>
    <x v="0"/>
    <m/>
    <s v="21-0119473"/>
    <m/>
    <s v="T005397800"/>
    <n v="122071000"/>
    <m/>
    <s v="     "/>
    <x v="0"/>
    <s v="PG&amp;E"/>
    <m/>
    <s v="Other"/>
    <s v="Crossarm"/>
    <s v="D"/>
    <s v="D"/>
    <s v="Structure-PG&amp;E only"/>
    <s v="Burned crossarm"/>
    <s v="Contamination"/>
    <s v="36.a. Contamination"/>
    <s v="Equipment - PG&amp;E"/>
    <s v="Contamination"/>
    <s v="Tracking"/>
    <m/>
    <m/>
    <m/>
    <s v="Force Out"/>
    <s v="Y"/>
    <s v="Overhead"/>
    <x v="3"/>
    <s v="Crossarm"/>
    <s v="Pole, Crossarm"/>
    <s v="101430176"/>
    <s v="     "/>
    <s v="Non-HFTD"/>
    <x v="0"/>
    <m/>
    <m/>
    <n v="37.959400000000002"/>
    <n v="-122.351"/>
    <s v="Contra Costa"/>
    <s v="RICHMOND-R-1130"/>
    <m/>
    <n v="12000"/>
    <m/>
    <x v="0"/>
    <s v="Unknown"/>
    <s v="Urban"/>
    <s v="Fire-resistive fuel bed"/>
    <s v="Sideawalk "/>
    <s v="No"/>
    <m/>
    <m/>
    <m/>
    <m/>
    <m/>
    <m/>
    <m/>
    <s v="N"/>
    <s v="N"/>
    <m/>
    <m/>
    <s v="     "/>
    <m/>
    <m/>
    <m/>
    <m/>
    <m/>
    <m/>
    <m/>
    <m/>
    <m/>
    <m/>
    <m/>
    <m/>
    <m/>
    <m/>
    <m/>
    <m/>
    <m/>
    <m/>
    <m/>
  </r>
  <r>
    <s v="20211529"/>
    <s v="     "/>
    <n v="44458"/>
    <s v="9/19"/>
    <x v="1"/>
    <n v="0.14583333333333334"/>
    <s v="39"/>
    <n v="3"/>
    <s v="9"/>
    <x v="5"/>
    <n v="44458"/>
    <m/>
    <s v="Burnt crossarm was likely related to tracking. The ensuing fire was limited to PG&amp;E assets. This information is preliminary."/>
    <s v="     "/>
    <s v="FAS"/>
    <m/>
    <s v="Y"/>
    <x v="0"/>
    <m/>
    <s v="21-0119497"/>
    <m/>
    <s v="T005397799, T005398380, T005398305"/>
    <n v="122071000"/>
    <m/>
    <s v="     "/>
    <x v="0"/>
    <s v="PG&amp;E"/>
    <m/>
    <s v="Other"/>
    <s v="Crossarm"/>
    <s v="D"/>
    <s v="D"/>
    <s v="Structure-PG&amp;E only"/>
    <s v="BURNED X ARM"/>
    <s v="Contamination"/>
    <s v="36.a. Contamination"/>
    <s v="Equipment - PG&amp;E"/>
    <s v="Contamination"/>
    <s v="Tracking"/>
    <m/>
    <m/>
    <m/>
    <s v="Force Out"/>
    <s v="Y"/>
    <s v="Overhead"/>
    <x v="3"/>
    <s v="Crossarm"/>
    <s v="Crossarm"/>
    <s v="101430860"/>
    <s v="     "/>
    <s v="Non-HFTD"/>
    <x v="0"/>
    <m/>
    <m/>
    <n v="37.9527"/>
    <n v="-122.371"/>
    <s v="Contra Costa"/>
    <s v="RICHMOND-R-1129"/>
    <m/>
    <n v="12000"/>
    <m/>
    <x v="0"/>
    <s v="Unknown"/>
    <s v="Urban"/>
    <s v="Grass fuel model"/>
    <s v="grass lot "/>
    <s v="No"/>
    <m/>
    <m/>
    <m/>
    <m/>
    <m/>
    <m/>
    <m/>
    <s v="N"/>
    <s v="N"/>
    <m/>
    <m/>
    <s v="     "/>
    <m/>
    <m/>
    <m/>
    <m/>
    <m/>
    <m/>
    <m/>
    <m/>
    <m/>
    <m/>
    <m/>
    <m/>
    <m/>
    <m/>
    <m/>
    <m/>
    <m/>
    <m/>
    <m/>
  </r>
  <r>
    <s v="20211532"/>
    <s v="     "/>
    <n v="44458"/>
    <s v="9/19"/>
    <x v="1"/>
    <n v="0.14374999999999999"/>
    <s v="39"/>
    <n v="3"/>
    <s v="9"/>
    <x v="5"/>
    <n v="44458"/>
    <m/>
    <s v="12Kv primary crossarm burnt likely due to tracking. The ensuing fire was limited to PG&amp;E assets. This information is preliminary."/>
    <s v="     "/>
    <s v="FAS"/>
    <m/>
    <s v="Y"/>
    <x v="0"/>
    <m/>
    <s v="21-0119484"/>
    <m/>
    <s v="T005397854, T005397797"/>
    <n v="122071000"/>
    <m/>
    <s v="     "/>
    <x v="0"/>
    <s v="PG&amp;E"/>
    <m/>
    <s v="Other"/>
    <s v="Crossarm"/>
    <s v="D"/>
    <s v="D"/>
    <s v="Structure-PG&amp;E only"/>
    <s v="BURNED XARM,"/>
    <s v="Contamination"/>
    <s v="36.a. Contamination"/>
    <s v="Equipment - PG&amp;E"/>
    <s v="Contamination"/>
    <s v="Tracking"/>
    <m/>
    <m/>
    <m/>
    <s v="Line to Line"/>
    <s v="Y"/>
    <s v="Overhead"/>
    <x v="3"/>
    <s v="Crossarm"/>
    <s v="Crossarm"/>
    <s v="101431306"/>
    <s v="     "/>
    <s v="Non-HFTD"/>
    <x v="0"/>
    <m/>
    <m/>
    <n v="37.936900000000001"/>
    <n v="-122.36499999999999"/>
    <s v="Contra Costa"/>
    <s v="RICHMOND-R-1126"/>
    <m/>
    <n v="12000"/>
    <m/>
    <x v="0"/>
    <s v="Unknown"/>
    <s v="Urban"/>
    <s v="Fire-resistive fuel bed"/>
    <s v="sidewalk "/>
    <s v="No"/>
    <m/>
    <m/>
    <m/>
    <m/>
    <m/>
    <m/>
    <m/>
    <s v="N"/>
    <s v="N"/>
    <m/>
    <m/>
    <s v="     "/>
    <m/>
    <m/>
    <m/>
    <m/>
    <m/>
    <m/>
    <m/>
    <m/>
    <m/>
    <m/>
    <m/>
    <m/>
    <m/>
    <m/>
    <m/>
    <m/>
    <m/>
    <m/>
    <m/>
  </r>
  <r>
    <s v="20211579"/>
    <s v="     "/>
    <n v="44458"/>
    <s v="9/19"/>
    <x v="1"/>
    <n v="0.15069444444444444"/>
    <s v="39"/>
    <n v="3"/>
    <s v="9"/>
    <x v="5"/>
    <n v="44457"/>
    <m/>
    <s v="Found burnt crossarm one pole south of R3911. Found another burnt crossarm one span east of current pole. Potential cause could be related to tracking. The ensuing fire was limited to PG&amp;E assets. This information is preliminary."/>
    <s v="     "/>
    <s v="Other"/>
    <m/>
    <s v="Y"/>
    <x v="0"/>
    <m/>
    <s v="21-0119467"/>
    <m/>
    <s v="T005397805, T005397866"/>
    <n v="122071000"/>
    <m/>
    <s v="     "/>
    <x v="0"/>
    <s v="PG&amp;E"/>
    <m/>
    <s v="Other"/>
    <s v="Crossarm"/>
    <s v="D"/>
    <s v="D"/>
    <s v="Structure-PG&amp;E only"/>
    <s v="NONE "/>
    <s v="Contamination"/>
    <s v="36.a. Contamination"/>
    <s v="Equipment - PG&amp;E"/>
    <s v="Contamination"/>
    <s v="Tracking"/>
    <m/>
    <m/>
    <m/>
    <s v="Line to Ground"/>
    <s v="Y"/>
    <s v="Overhead"/>
    <x v="3"/>
    <s v="Conductor - Primary"/>
    <s v="Primary Crossarm"/>
    <s v="101435177"/>
    <s v="     "/>
    <s v="Non-HFTD"/>
    <x v="0"/>
    <m/>
    <m/>
    <n v="37.938699999999997"/>
    <n v="-122.352"/>
    <s v="Contra Costa"/>
    <s v="BARRETT-0401"/>
    <m/>
    <n v="4000"/>
    <m/>
    <x v="0"/>
    <s v="Unknown"/>
    <s v="Urban"/>
    <s v="Grass fuel model"/>
    <s v="Low grass in franchise strip, sidewalk "/>
    <s v="No"/>
    <m/>
    <m/>
    <m/>
    <m/>
    <m/>
    <m/>
    <m/>
    <s v="N"/>
    <s v="N"/>
    <m/>
    <m/>
    <s v="     "/>
    <m/>
    <m/>
    <m/>
    <m/>
    <m/>
    <m/>
    <m/>
    <m/>
    <m/>
    <m/>
    <m/>
    <m/>
    <m/>
    <m/>
    <m/>
    <m/>
    <m/>
    <m/>
    <m/>
  </r>
  <r>
    <s v="20212164"/>
    <s v="     "/>
    <n v="44458"/>
    <s v="9/19"/>
    <x v="1"/>
    <n v="0.2"/>
    <s v="39"/>
    <n v="3"/>
    <s v="9"/>
    <x v="5"/>
    <n v="44458"/>
    <m/>
    <s v="Crossarm Burnt Off &amp; Floating Conductor at the pole near 2296 Prosperity Way, San Leandro, CA 94578; County: Alameda; Division: Mission; ILIS: 21-0119507; OIS: 1475303; FOID: T005397856, T005397855, T005397847; TMan Lan ID: M5WH; SAP Pole ID: 100918080 (Badge 110118822); EC Tag: 122070633; PM Order #: 31552369"/>
    <s v="     "/>
    <s v="FAS"/>
    <m/>
    <s v="Y"/>
    <x v="0"/>
    <m/>
    <s v="21-0119507"/>
    <m/>
    <s v="T005397856, T005397855, T005397847"/>
    <n v="122071000"/>
    <m/>
    <s v="     "/>
    <x v="0"/>
    <s v="PG&amp;E"/>
    <m/>
    <s v="Other"/>
    <s v="Crossarm"/>
    <s v="D"/>
    <s v="D"/>
    <s v="Structure-PG&amp;E only"/>
    <m/>
    <s v="Equipment - PG&amp;E"/>
    <s v="34.o. Other"/>
    <s v="Equipment - PG&amp;E"/>
    <s v="All types of equipment / facility failure"/>
    <s v="Tracking"/>
    <s v="Crossarm"/>
    <m/>
    <m/>
    <s v="Line to Ground"/>
    <s v="Y"/>
    <s v="Overhead"/>
    <x v="3"/>
    <s v="Crossarm"/>
    <s v="Crossarm, Insulators"/>
    <s v="100918080"/>
    <s v="     "/>
    <s v="Non-HFTD"/>
    <x v="0"/>
    <m/>
    <m/>
    <n v="37.703400000000002"/>
    <n v="-122.10599999999999"/>
    <s v="Alameda"/>
    <s v="SAN-LEANDRO-U-1114"/>
    <m/>
    <n v="12000"/>
    <m/>
    <x v="0"/>
    <s v="Unknown"/>
    <s v="Urban"/>
    <s v="Fire-resistive fuel bed"/>
    <m/>
    <s v="No"/>
    <m/>
    <m/>
    <m/>
    <m/>
    <m/>
    <m/>
    <m/>
    <s v="N"/>
    <s v="N"/>
    <m/>
    <m/>
    <s v="     "/>
    <m/>
    <m/>
    <m/>
    <m/>
    <m/>
    <m/>
    <m/>
    <m/>
    <m/>
    <m/>
    <m/>
    <m/>
    <m/>
    <m/>
    <m/>
    <m/>
    <m/>
    <m/>
    <m/>
  </r>
  <r>
    <s v="20211502"/>
    <s v="     "/>
    <n v="44458"/>
    <s v="9/19"/>
    <x v="1"/>
    <n v="0.18611111111111112"/>
    <s v="39"/>
    <n v="3"/>
    <s v="9"/>
    <x v="5"/>
    <n v="44458"/>
    <m/>
    <s v="Primary crossarm burnt, cause of the failure is likely related to tracking. The ensuing fire was limited to PG&amp;E assets. This information is preliminary."/>
    <s v="     "/>
    <s v="FAS"/>
    <m/>
    <s v="N"/>
    <x v="0"/>
    <m/>
    <s v="21-0119499"/>
    <m/>
    <s v="T005397834"/>
    <n v="122071000"/>
    <m/>
    <s v="     "/>
    <x v="0"/>
    <s v="PG&amp;E"/>
    <m/>
    <s v="Other"/>
    <s v="Crossarm"/>
    <s v="D"/>
    <s v="D"/>
    <s v="Structure-PG&amp;E only"/>
    <s v="CROSS ARM ONLY"/>
    <s v="Contamination"/>
    <s v="36.a. Contamination"/>
    <s v="Equipment - PG&amp;E"/>
    <s v="Contamination"/>
    <s v="Tracking"/>
    <m/>
    <m/>
    <m/>
    <s v="Force Out"/>
    <s v="Y"/>
    <s v="Overhead"/>
    <x v="3"/>
    <s v="Crossarm"/>
    <s v="Crossarm"/>
    <s v="100899675"/>
    <s v="     "/>
    <s v="Non-HFTD"/>
    <x v="0"/>
    <m/>
    <m/>
    <n v="37.721299999999999"/>
    <n v="-122.133"/>
    <s v="Alameda"/>
    <s v="SAN-LEANDRO-U-1114"/>
    <m/>
    <n v="12000"/>
    <m/>
    <x v="0"/>
    <s v="Self Extinguished"/>
    <s v="Urban"/>
    <s v="Fire-resistive fuel bed"/>
    <s v="Sidewalk / Pavement"/>
    <s v="No"/>
    <m/>
    <m/>
    <m/>
    <m/>
    <m/>
    <m/>
    <m/>
    <s v="N"/>
    <s v="N"/>
    <m/>
    <m/>
    <s v="     "/>
    <m/>
    <m/>
    <m/>
    <m/>
    <m/>
    <m/>
    <m/>
    <m/>
    <m/>
    <m/>
    <m/>
    <m/>
    <m/>
    <m/>
    <m/>
    <m/>
    <m/>
    <m/>
    <m/>
  </r>
  <r>
    <s v="20211580"/>
    <s v="     "/>
    <n v="44458"/>
    <s v="9/19"/>
    <x v="1"/>
    <n v="0.15069444444444444"/>
    <s v="39"/>
    <n v="3"/>
    <s v="9"/>
    <x v="5"/>
    <n v="44457"/>
    <m/>
    <s v="Other burnt crossarm metioned in index #1579. Potential cause could be related to tracking. The ensuing fire was limited to PG&amp;E assets. This information is preliminary."/>
    <s v="     "/>
    <s v="Other"/>
    <m/>
    <s v="Y"/>
    <x v="0"/>
    <m/>
    <s v="21-0119467"/>
    <m/>
    <s v="T005397866, T005397805"/>
    <n v="122071000"/>
    <m/>
    <s v="     "/>
    <x v="0"/>
    <s v="PG&amp;E"/>
    <m/>
    <s v="Other"/>
    <s v="Crossarm"/>
    <s v="D"/>
    <s v="D"/>
    <s v="Structure-PG&amp;E only"/>
    <s v="NONE "/>
    <s v="Contamination"/>
    <s v="36.a. Contamination"/>
    <s v="Equipment - PG&amp;E"/>
    <s v="Contamination"/>
    <s v="Tracking"/>
    <m/>
    <m/>
    <m/>
    <s v="Line to Ground"/>
    <s v="Y"/>
    <s v="Overhead"/>
    <x v="3"/>
    <s v="Conductor - Primary"/>
    <s v="Primary Crossarm"/>
    <s v="101431515"/>
    <s v="     "/>
    <s v="Non-HFTD"/>
    <x v="0"/>
    <m/>
    <m/>
    <n v="37.938499999999998"/>
    <n v="-122.352"/>
    <s v="Contra Costa"/>
    <s v="BARRETT-0401"/>
    <m/>
    <n v="4000"/>
    <m/>
    <x v="0"/>
    <s v="Unknown"/>
    <s v="Urban"/>
    <s v="Grass fuel model"/>
    <s v="Low grass in franchise strip, sidewalk "/>
    <s v="No"/>
    <m/>
    <m/>
    <m/>
    <m/>
    <m/>
    <m/>
    <m/>
    <s v="N"/>
    <s v="N"/>
    <m/>
    <m/>
    <s v="     "/>
    <m/>
    <m/>
    <m/>
    <m/>
    <m/>
    <m/>
    <m/>
    <m/>
    <m/>
    <m/>
    <m/>
    <m/>
    <m/>
    <m/>
    <m/>
    <m/>
    <m/>
    <m/>
    <m/>
  </r>
  <r>
    <s v="20211526"/>
    <s v="     "/>
    <n v="44458"/>
    <s v="9/19"/>
    <x v="1"/>
    <n v="0.10486111111111111"/>
    <s v="39"/>
    <n v="3"/>
    <s v="9"/>
    <x v="5"/>
    <n v="44458"/>
    <m/>
    <s v="Primary crossarm fire was likely related to tracking. The ensuing fire was limited to PG&amp;E assets. This information is preliminary."/>
    <s v="     "/>
    <s v="FAS"/>
    <m/>
    <s v="Y"/>
    <x v="0"/>
    <m/>
    <s v="21-0119482"/>
    <m/>
    <s v="T005397773, , T00539771, T00539772, T005397795, T005398081, T005398122"/>
    <n v="122071000"/>
    <m/>
    <s v="     "/>
    <x v="0"/>
    <s v="PG&amp;E"/>
    <m/>
    <s v="Other"/>
    <s v="Crossarm"/>
    <s v="D"/>
    <s v="D"/>
    <s v="Structure-PG&amp;E only"/>
    <s v="CROSSARM"/>
    <s v="Contamination"/>
    <s v="36.a. Contamination"/>
    <s v="Equipment - PG&amp;E"/>
    <s v="Contamination"/>
    <s v="Tracking"/>
    <m/>
    <m/>
    <m/>
    <s v="Line to Ground"/>
    <s v="Y"/>
    <s v="Overhead"/>
    <x v="3"/>
    <s v="Crossarm"/>
    <s v="Crossarm"/>
    <s v="101438293"/>
    <s v="     "/>
    <s v="Non-HFTD"/>
    <x v="0"/>
    <m/>
    <m/>
    <n v="37.9298"/>
    <n v="-122.35299999999999"/>
    <s v="Contra Costa"/>
    <s v="RICHMOND-Q-0401"/>
    <m/>
    <n v="4000"/>
    <m/>
    <x v="0"/>
    <s v="Unknown"/>
    <s v="Urban"/>
    <s v="Grass fuel model"/>
    <s v="Low grass in franchise strip, sidewalk "/>
    <s v="No"/>
    <m/>
    <m/>
    <m/>
    <m/>
    <m/>
    <m/>
    <m/>
    <s v="N"/>
    <s v="N"/>
    <m/>
    <m/>
    <s v="     "/>
    <m/>
    <m/>
    <m/>
    <m/>
    <m/>
    <m/>
    <m/>
    <m/>
    <m/>
    <m/>
    <m/>
    <m/>
    <m/>
    <m/>
    <m/>
    <m/>
    <m/>
    <m/>
    <m/>
  </r>
  <r>
    <s v="20211567"/>
    <s v="     "/>
    <n v="44458"/>
    <s v="9/19"/>
    <x v="1"/>
    <n v="9.0277777777777776E-2"/>
    <s v="39"/>
    <n v="3"/>
    <s v="9"/>
    <x v="5"/>
    <m/>
    <m/>
    <s v="Pole fire, crew to replace primary double ended crossarm. Potential cause could be related to tracking. The ensuing fire was limited to PG&amp;E assets. This information is preliminary."/>
    <s v="     "/>
    <s v="FAS"/>
    <m/>
    <s v="Y"/>
    <x v="0"/>
    <m/>
    <m/>
    <m/>
    <s v="T005397763"/>
    <n v="122071000"/>
    <m/>
    <s v="     "/>
    <x v="0"/>
    <s v="PG&amp;E"/>
    <m/>
    <s v="Other"/>
    <s v="Pole"/>
    <s v="D"/>
    <s v="D"/>
    <s v="Structure-PG&amp;E only"/>
    <m/>
    <s v="Contamination"/>
    <s v="36.a. Contamination"/>
    <s v="Equipment - PG&amp;E"/>
    <s v="Contamination"/>
    <s v="Tracking"/>
    <m/>
    <m/>
    <m/>
    <m/>
    <s v="Y"/>
    <s v="Overhead"/>
    <x v="3"/>
    <s v="Crossarm"/>
    <s v="Crossarm"/>
    <s v="101430608"/>
    <s v="     "/>
    <s v="Non-HFTD"/>
    <x v="0"/>
    <m/>
    <m/>
    <n v="37.947299999999998"/>
    <n v="-122.32899999999999"/>
    <s v="Contra Costa"/>
    <s v="MIRA-VISTA-0401"/>
    <m/>
    <n v="4000"/>
    <m/>
    <x v="0"/>
    <s v="Unknown"/>
    <s v="Urban"/>
    <s v="Fire-resistive fuel bed"/>
    <s v="Dirt"/>
    <s v="No"/>
    <m/>
    <m/>
    <m/>
    <m/>
    <m/>
    <m/>
    <m/>
    <s v="N"/>
    <s v="N"/>
    <m/>
    <m/>
    <s v="     "/>
    <m/>
    <m/>
    <m/>
    <m/>
    <m/>
    <m/>
    <m/>
    <m/>
    <m/>
    <m/>
    <m/>
    <m/>
    <m/>
    <m/>
    <m/>
    <m/>
    <m/>
    <m/>
    <m/>
  </r>
  <r>
    <s v="20211500"/>
    <s v="     "/>
    <n v="44458"/>
    <s v="9/19"/>
    <x v="1"/>
    <n v="8.5416666666666669E-2"/>
    <s v="39"/>
    <n v="3"/>
    <s v="9"/>
    <x v="5"/>
    <n v="44458"/>
    <m/>
    <s v="Capacitor bank was tracking, causing pole to ignite.  Superficial damage to pole only. This information is preliminary."/>
    <s v="     "/>
    <s v="FAS"/>
    <m/>
    <s v="N"/>
    <x v="0"/>
    <m/>
    <m/>
    <m/>
    <s v="T005397758"/>
    <m/>
    <m/>
    <s v="     "/>
    <x v="0"/>
    <s v="PG&amp;E"/>
    <m/>
    <s v="Other"/>
    <s v="Capacitor bank"/>
    <s v="D"/>
    <s v="D"/>
    <s v="No Fire"/>
    <s v="No Fire"/>
    <s v="Contamination"/>
    <s v="36.a. Contamination"/>
    <s v="Equipment - PG&amp;E"/>
    <s v="Contamination"/>
    <s v="Tracking"/>
    <m/>
    <m/>
    <m/>
    <m/>
    <m/>
    <s v="Overhead"/>
    <x v="3"/>
    <s v="Capacitor Bank"/>
    <m/>
    <m/>
    <s v="     "/>
    <s v="Non-HFTD"/>
    <x v="0"/>
    <m/>
    <m/>
    <n v="37.806800000000003"/>
    <n v="-122.306"/>
    <s v="Alameda"/>
    <s v="OAKLAND-L-1102"/>
    <m/>
    <n v="12000"/>
    <m/>
    <x v="0"/>
    <s v="Employee"/>
    <s v="Urban"/>
    <s v="Fire-resistive fuel bed"/>
    <m/>
    <s v="No"/>
    <m/>
    <m/>
    <m/>
    <m/>
    <m/>
    <m/>
    <m/>
    <s v="N"/>
    <s v="N"/>
    <m/>
    <m/>
    <s v="     "/>
    <m/>
    <m/>
    <m/>
    <m/>
    <m/>
    <m/>
    <m/>
    <m/>
    <m/>
    <m/>
    <m/>
    <m/>
    <m/>
    <m/>
    <m/>
    <m/>
    <m/>
    <m/>
    <m/>
  </r>
  <r>
    <s v="20211525"/>
    <s v="     "/>
    <n v="44458"/>
    <s v="9/19"/>
    <x v="1"/>
    <n v="0.10486111111111111"/>
    <s v="39"/>
    <n v="3"/>
    <s v="9"/>
    <x v="5"/>
    <n v="44458"/>
    <m/>
    <s v="Pole fire just below through bolt was likely related to tracking. The ensuing fire was limited to PG&amp;E assets. This information is preliminary."/>
    <s v="     "/>
    <s v="FAS"/>
    <m/>
    <s v="Y"/>
    <x v="0"/>
    <m/>
    <s v="21-0119482"/>
    <m/>
    <s v="T005397773, T00539771, T00539772, T005397795, T005398081, T005398122"/>
    <n v="122071000"/>
    <m/>
    <s v="     "/>
    <x v="0"/>
    <s v="PG&amp;E"/>
    <m/>
    <s v="Other"/>
    <s v="Pole"/>
    <s v="D"/>
    <s v="D"/>
    <s v="Structure-PG&amp;E only"/>
    <s v="Broken T on pole, look burned,"/>
    <s v="Contamination"/>
    <s v="36.a. Contamination"/>
    <s v="Equipment - PG&amp;E"/>
    <s v="Contamination"/>
    <s v="Tracking"/>
    <m/>
    <m/>
    <m/>
    <s v="Line to Ground"/>
    <s v="Y"/>
    <s v="Overhead"/>
    <x v="3"/>
    <s v="Pole"/>
    <s v="Pole, Crossram"/>
    <s v="101438208"/>
    <s v="     "/>
    <s v="Non-HFTD"/>
    <x v="0"/>
    <m/>
    <m/>
    <n v="37.929299999999998"/>
    <n v="-122.35299999999999"/>
    <s v="Contra Costa"/>
    <s v="RICHMOND-R-1128"/>
    <m/>
    <n v="12000"/>
    <m/>
    <x v="0"/>
    <s v="Unknown"/>
    <s v="Urban"/>
    <s v="Grass fuel model"/>
    <s v="low grass"/>
    <s v="No"/>
    <m/>
    <m/>
    <m/>
    <m/>
    <m/>
    <m/>
    <m/>
    <s v="N"/>
    <s v="N"/>
    <m/>
    <m/>
    <s v="     "/>
    <m/>
    <m/>
    <m/>
    <m/>
    <m/>
    <m/>
    <m/>
    <m/>
    <m/>
    <m/>
    <m/>
    <m/>
    <m/>
    <m/>
    <m/>
    <m/>
    <m/>
    <m/>
    <m/>
  </r>
  <r>
    <s v="20211528"/>
    <s v="     "/>
    <n v="44458"/>
    <s v="9/19"/>
    <x v="1"/>
    <n v="0.12986111111111112"/>
    <s v="39"/>
    <n v="3"/>
    <s v="9"/>
    <x v="5"/>
    <m/>
    <m/>
    <s v="Pole top caught fire at the through bolt, cause of the ignition was likely related to tracking. The ensuing fire was limited to PG&amp;E assets. This information is preliminary."/>
    <s v="     "/>
    <s v="FAS"/>
    <m/>
    <s v="Y"/>
    <x v="0"/>
    <m/>
    <m/>
    <m/>
    <s v="T005397789"/>
    <n v="122071000"/>
    <m/>
    <s v="     "/>
    <x v="0"/>
    <s v="PG&amp;E"/>
    <m/>
    <s v="Other"/>
    <s v="Pole"/>
    <s v="D"/>
    <s v="D"/>
    <s v="Structure-PG&amp;E only"/>
    <s v="POLE TOP FIRE"/>
    <s v="Contamination"/>
    <s v="36.a. Contamination"/>
    <s v="Equipment - PG&amp;E"/>
    <s v="Contamination"/>
    <s v="Tracking"/>
    <m/>
    <m/>
    <m/>
    <m/>
    <s v="Y"/>
    <s v="Overhead"/>
    <x v="3"/>
    <s v="Pole"/>
    <s v="Pole, Crossarm"/>
    <s v="101433543"/>
    <s v="     "/>
    <s v="Non-HFTD"/>
    <x v="0"/>
    <m/>
    <m/>
    <n v="37.951799999999999"/>
    <n v="-122.354"/>
    <s v="Contra Costa"/>
    <s v="RICHMOND-R-1127"/>
    <m/>
    <n v="12000"/>
    <m/>
    <x v="0"/>
    <s v="Unknown"/>
    <s v="Urban"/>
    <s v="Fire-resistive fuel bed"/>
    <s v="sidewalk "/>
    <s v="No"/>
    <m/>
    <m/>
    <m/>
    <m/>
    <m/>
    <m/>
    <m/>
    <s v="N"/>
    <s v="N"/>
    <m/>
    <m/>
    <s v="     "/>
    <m/>
    <m/>
    <m/>
    <m/>
    <m/>
    <m/>
    <m/>
    <m/>
    <m/>
    <m/>
    <m/>
    <m/>
    <m/>
    <m/>
    <m/>
    <m/>
    <m/>
    <m/>
    <m/>
  </r>
  <r>
    <s v="20211527"/>
    <s v="     "/>
    <n v="44458"/>
    <s v="9/19"/>
    <x v="1"/>
    <n v="0.125"/>
    <s v="39"/>
    <n v="3"/>
    <s v="9"/>
    <x v="5"/>
    <n v="44458"/>
    <m/>
    <s v="Burnt pole and crossarm was likely related to tracking. The ensuing fire was limited to PG&amp;E assets. This information is preliminary."/>
    <s v="     "/>
    <s v="FAS"/>
    <m/>
    <s v="Y"/>
    <x v="0"/>
    <m/>
    <s v="21-0119488"/>
    <m/>
    <s v="T005397787"/>
    <m/>
    <m/>
    <s v="     "/>
    <x v="0"/>
    <s v="PG&amp;E"/>
    <m/>
    <s v="Other"/>
    <s v="Pole"/>
    <s v="D"/>
    <s v="D"/>
    <s v="Structure-PG&amp;E only"/>
    <s v="POLE TOP FIRE AND POLE TOP BROKE AN FALL ONTO BUCK ARM."/>
    <s v="Contamination"/>
    <s v="36.a. Contamination"/>
    <s v="Equipment - PG&amp;E"/>
    <s v="Contamination"/>
    <s v="Tracking"/>
    <m/>
    <m/>
    <m/>
    <s v="Line to Line"/>
    <s v="Y"/>
    <s v="Overhead"/>
    <x v="3"/>
    <s v="Pole"/>
    <s v="Pole, "/>
    <s v="101835276"/>
    <s v="     "/>
    <s v="Non-HFTD"/>
    <x v="0"/>
    <m/>
    <m/>
    <n v="37.728499999999997"/>
    <n v="-122.363"/>
    <s v="San Francisco"/>
    <s v="HUNTERS-POINT-P-1104"/>
    <m/>
    <n v="12000"/>
    <m/>
    <x v="0"/>
    <s v="Unknown"/>
    <s v="Urban"/>
    <s v="Fire-resistive fuel bed"/>
    <s v="roadway "/>
    <s v="No"/>
    <m/>
    <m/>
    <m/>
    <m/>
    <m/>
    <m/>
    <m/>
    <s v="N"/>
    <s v="N"/>
    <m/>
    <m/>
    <s v="     "/>
    <m/>
    <m/>
    <m/>
    <m/>
    <m/>
    <m/>
    <m/>
    <m/>
    <m/>
    <m/>
    <m/>
    <m/>
    <m/>
    <m/>
    <m/>
    <m/>
    <m/>
    <m/>
    <m/>
  </r>
  <r>
    <s v="20211501"/>
    <s v="     "/>
    <n v="44458"/>
    <s v="9/19"/>
    <x v="1"/>
    <n v="0.11180555555555556"/>
    <s v="39"/>
    <n v="3"/>
    <s v="9"/>
    <x v="5"/>
    <m/>
    <m/>
    <s v="Pole fire, superficial damage only.  Transformer and cutouts still tracking, so de-energized TX.  Crews to clean or replace cutouts, and clean TX bushings. This information is preliminary."/>
    <s v="     "/>
    <s v="FAS"/>
    <m/>
    <s v="N"/>
    <x v="0"/>
    <m/>
    <m/>
    <m/>
    <s v="T005397781"/>
    <m/>
    <m/>
    <s v="     "/>
    <x v="0"/>
    <s v="PG&amp;E"/>
    <m/>
    <s v="Other"/>
    <s v="Transformer"/>
    <s v="D"/>
    <s v="D"/>
    <s v="No Fire"/>
    <s v="No Fire"/>
    <s v="Contamination"/>
    <s v="36.a. Contamination"/>
    <s v="Equipment - PG&amp;E"/>
    <s v="Contamination"/>
    <s v="Tracking"/>
    <m/>
    <m/>
    <m/>
    <m/>
    <m/>
    <s v="Overhead"/>
    <x v="3"/>
    <s v="Transformer Bushing"/>
    <s v="No damaged equipment"/>
    <m/>
    <s v="     "/>
    <s v="Non-HFTD"/>
    <x v="0"/>
    <m/>
    <m/>
    <n v="37.815399999999997"/>
    <n v="-122.292"/>
    <s v="Alameda"/>
    <s v="OAKLAND-C-1117"/>
    <m/>
    <n v="12000"/>
    <m/>
    <x v="0"/>
    <s v="Employee"/>
    <s v="Urban"/>
    <s v="Fire-resistive fuel bed"/>
    <m/>
    <s v="No"/>
    <m/>
    <m/>
    <m/>
    <m/>
    <m/>
    <m/>
    <m/>
    <s v="N"/>
    <s v="N"/>
    <m/>
    <m/>
    <s v="     "/>
    <m/>
    <m/>
    <m/>
    <m/>
    <m/>
    <m/>
    <m/>
    <m/>
    <m/>
    <m/>
    <m/>
    <m/>
    <m/>
    <m/>
    <m/>
    <m/>
    <m/>
    <m/>
    <m/>
  </r>
  <r>
    <s v="20140157"/>
    <s v="     "/>
    <n v="41884"/>
    <s v="9/2"/>
    <x v="1"/>
    <n v="0.15902777777777777"/>
    <s v="36"/>
    <n v="3"/>
    <s v="9"/>
    <x v="7"/>
    <n v="41884"/>
    <n v="0.15902777777777777"/>
    <s v="tracking and dirty insulator"/>
    <s v="     "/>
    <m/>
    <m/>
    <s v="N"/>
    <x v="0"/>
    <m/>
    <m/>
    <m/>
    <m/>
    <m/>
    <m/>
    <s v="     "/>
    <x v="1"/>
    <s v="PG&amp;E"/>
    <m/>
    <s v="Vegetation"/>
    <m/>
    <s v="T"/>
    <m/>
    <s v="&lt;0.25"/>
    <s v="Square Feet: 700; Acreage: "/>
    <s v="Equipment - PG&amp;E"/>
    <s v="34.o. Other"/>
    <s v="Equipment - PG&amp;E"/>
    <s v="All types of equipment / facility failure"/>
    <m/>
    <m/>
    <m/>
    <m/>
    <m/>
    <s v=" "/>
    <s v="Overhead"/>
    <x v="4"/>
    <s v="Other"/>
    <m/>
    <s v="Pole 000/003"/>
    <s v="     "/>
    <s v="Non-HFTD"/>
    <x v="0"/>
    <m/>
    <m/>
    <n v="37.494599999999998"/>
    <n v="-122.142"/>
    <s v="San Mateo"/>
    <s v="RAVENSWOOD-BAIR-#2-115"/>
    <s v="ETL.3385"/>
    <n v="115000"/>
    <s v="N/A"/>
    <x v="0"/>
    <m/>
    <s v="Water"/>
    <m/>
    <m/>
    <s v="No"/>
    <m/>
    <m/>
    <m/>
    <m/>
    <m/>
    <m/>
    <m/>
    <s v="N"/>
    <s v="N"/>
    <m/>
    <m/>
    <s v="     "/>
    <m/>
    <m/>
    <m/>
    <m/>
    <m/>
    <m/>
    <m/>
    <m/>
    <m/>
    <m/>
    <m/>
    <m/>
    <m/>
    <m/>
    <m/>
    <m/>
    <m/>
    <m/>
    <m/>
  </r>
  <r>
    <s v="20150321"/>
    <s v="     "/>
    <n v="42249"/>
    <s v="9/2"/>
    <x v="1"/>
    <n v="0.79652777777777772"/>
    <s v="36"/>
    <n v="3"/>
    <s v="9"/>
    <x v="2"/>
    <m/>
    <m/>
    <s v="GUN SHOT HIT SECONDARY, REPAIRED POWER OK"/>
    <s v="     "/>
    <m/>
    <m/>
    <s v="N"/>
    <x v="0"/>
    <m/>
    <m/>
    <m/>
    <m/>
    <m/>
    <m/>
    <s v="     "/>
    <x v="1"/>
    <s v="PG&amp;E"/>
    <m/>
    <s v="Vegetation"/>
    <m/>
    <s v="D"/>
    <m/>
    <s v="&lt;3 meters of linear travel"/>
    <s v="Square Feet: ; Acreage: "/>
    <s v="Contact - 3rd Party"/>
    <s v="33.e. Other contact from object"/>
    <s v="Contact - 3rd Party"/>
    <s v="All types of equipment / facility failure"/>
    <s v="Vandalism"/>
    <m/>
    <s v="Vandalism"/>
    <m/>
    <m/>
    <s v="0"/>
    <s v="Overhead"/>
    <x v="1"/>
    <s v="Conductor"/>
    <m/>
    <m/>
    <s v="     "/>
    <s v="Non-HFTD"/>
    <x v="0"/>
    <m/>
    <m/>
    <n v="39.725099999999998"/>
    <n v="-122.087"/>
    <s v="Glenn"/>
    <s v="LOGAN-CREEK-2102"/>
    <s v="102111102"/>
    <m/>
    <s v="N/A"/>
    <x v="0"/>
    <s v="ORLAND FIRE DEPT"/>
    <s v="Agriculture"/>
    <m/>
    <m/>
    <s v="No"/>
    <m/>
    <m/>
    <m/>
    <m/>
    <m/>
    <m/>
    <m/>
    <s v="N"/>
    <s v="N"/>
    <m/>
    <m/>
    <s v="     "/>
    <m/>
    <m/>
    <m/>
    <m/>
    <m/>
    <m/>
    <m/>
    <m/>
    <m/>
    <m/>
    <m/>
    <m/>
    <m/>
    <m/>
    <m/>
    <m/>
    <m/>
    <m/>
    <m/>
  </r>
  <r>
    <s v="20160271"/>
    <s v="     "/>
    <n v="42615"/>
    <s v="9/2"/>
    <x v="1"/>
    <n v="0.57638888888888884"/>
    <s v="36"/>
    <n v="3"/>
    <s v="9"/>
    <x v="6"/>
    <n v="42615"/>
    <m/>
    <s v="REMOVED MYLAR BALLOONS FROM HARD TAP RISER"/>
    <s v="     "/>
    <m/>
    <m/>
    <s v="N"/>
    <x v="0"/>
    <m/>
    <m/>
    <m/>
    <m/>
    <m/>
    <m/>
    <s v="     "/>
    <x v="1"/>
    <s v="PG&amp;E"/>
    <m/>
    <s v="Vegetation"/>
    <m/>
    <s v="D"/>
    <m/>
    <s v="&lt;0.25"/>
    <s v="Square Feet: ; Acreage: "/>
    <s v="Contact - 3rd Party"/>
    <s v="33.c. Balloon contact"/>
    <s v="Contact - 3rd Party"/>
    <s v="All types of equipment / facility failure"/>
    <s v="Contact - Balloon"/>
    <m/>
    <s v="Contact - Balloon"/>
    <s v="Conductor"/>
    <m/>
    <m/>
    <s v="Overhead"/>
    <x v="3"/>
    <s v="Conductor"/>
    <m/>
    <s v="100954399"/>
    <s v="     "/>
    <s v="Non-HFTD"/>
    <x v="0"/>
    <m/>
    <m/>
    <n v="37.668100000000003"/>
    <n v="-121.768"/>
    <s v="Alameda"/>
    <s v="LAS-POSITAS-2109"/>
    <s v="14402109"/>
    <n v="21000"/>
    <m/>
    <x v="0"/>
    <s v="LPFD"/>
    <s v="Urban"/>
    <m/>
    <m/>
    <s v="No"/>
    <m/>
    <m/>
    <m/>
    <m/>
    <m/>
    <m/>
    <m/>
    <s v="N"/>
    <s v="N"/>
    <m/>
    <m/>
    <s v="     "/>
    <m/>
    <m/>
    <m/>
    <m/>
    <m/>
    <m/>
    <m/>
    <m/>
    <m/>
    <m/>
    <m/>
    <m/>
    <m/>
    <m/>
    <m/>
    <m/>
    <m/>
    <m/>
    <m/>
  </r>
  <r>
    <s v="20160270"/>
    <s v="     "/>
    <n v="42615"/>
    <s v="9/2"/>
    <x v="1"/>
    <n v="0.52916666666666667"/>
    <s v="36"/>
    <n v="3"/>
    <s v="9"/>
    <x v="6"/>
    <n v="42615"/>
    <m/>
    <s v="SERV HOT-LEGS BURNED UP SMALL FIRE. OPENED O/D BANK MADE REPAIRS OK"/>
    <s v="     "/>
    <m/>
    <m/>
    <s v="N"/>
    <x v="0"/>
    <s v="1535944"/>
    <m/>
    <m/>
    <m/>
    <m/>
    <m/>
    <s v="     "/>
    <x v="1"/>
    <s v="PG&amp;E"/>
    <m/>
    <s v="Vegetation"/>
    <m/>
    <s v="D"/>
    <m/>
    <s v="&lt;3 meters of linear travel"/>
    <s v="Square Feet: ; Acreage: "/>
    <s v="Equipment - PG&amp;E"/>
    <s v="34.b. Conductor damage or failure"/>
    <s v="Equipment - PG&amp;E"/>
    <s v="All types of equipment / facility failure"/>
    <s v="Conductor"/>
    <s v="Conductor"/>
    <m/>
    <m/>
    <m/>
    <s v="PACIFIC BELL"/>
    <s v="Overhead"/>
    <x v="1"/>
    <s v="Conductor"/>
    <m/>
    <s v="101969369"/>
    <s v="     "/>
    <s v="Non-HFTD"/>
    <x v="0"/>
    <m/>
    <m/>
    <n v="38.386800000000001"/>
    <n v="-122.756"/>
    <s v="Sonoma"/>
    <s v="BELLEVUE-1102"/>
    <s v="43181102"/>
    <m/>
    <s v="N/A"/>
    <x v="0"/>
    <s v="Santa Rosa FD"/>
    <s v="Urban"/>
    <m/>
    <m/>
    <s v="No"/>
    <m/>
    <m/>
    <m/>
    <m/>
    <m/>
    <m/>
    <m/>
    <s v="N"/>
    <s v="N"/>
    <m/>
    <m/>
    <s v="     "/>
    <m/>
    <m/>
    <m/>
    <m/>
    <m/>
    <m/>
    <m/>
    <m/>
    <m/>
    <m/>
    <m/>
    <m/>
    <m/>
    <m/>
    <m/>
    <m/>
    <m/>
    <m/>
    <m/>
  </r>
  <r>
    <s v="20170335"/>
    <s v="     "/>
    <n v="42980"/>
    <s v="9/2"/>
    <x v="1"/>
    <n v="0.75"/>
    <s v="35"/>
    <n v="3"/>
    <s v="9"/>
    <x v="0"/>
    <n v="42980"/>
    <n v="0.74513888888888891"/>
    <s v="CAR POLE, ISOLATED AND MADE SAFE"/>
    <s v="     "/>
    <m/>
    <m/>
    <s v="N"/>
    <x v="0"/>
    <s v="1866948"/>
    <s v="17-0075226"/>
    <m/>
    <m/>
    <m/>
    <m/>
    <s v="     "/>
    <x v="1"/>
    <s v="PG&amp;E"/>
    <m/>
    <s v="Vegetation"/>
    <m/>
    <s v="D"/>
    <m/>
    <s v="&lt;0.25"/>
    <s v="Square Feet: ; Acreage: "/>
    <s v="Contact - 3rd Party"/>
    <s v="33.d. Vehicle contact"/>
    <s v="Contact - 3rd Party"/>
    <s v="All types of equipment / facility failure"/>
    <s v="Contact - Vehicle"/>
    <m/>
    <s v="Contact - Vehicle"/>
    <s v="Pole"/>
    <s v="Line to Line"/>
    <s v="PACIFIC BELL"/>
    <s v="Overhead"/>
    <x v="3"/>
    <s v="Conductor"/>
    <m/>
    <s v="102347407"/>
    <s v="     "/>
    <s v="Non-HFTD"/>
    <x v="0"/>
    <m/>
    <m/>
    <n v="37.933799999999998"/>
    <n v="-122.407"/>
    <s v="Contra Costa"/>
    <s v="RICHMOND-1127"/>
    <s v="13471127"/>
    <n v="12000"/>
    <s v="RICHMOND R 1127BR214"/>
    <x v="0"/>
    <s v="Unknown"/>
    <s v="Urban"/>
    <m/>
    <m/>
    <s v="No"/>
    <m/>
    <m/>
    <m/>
    <m/>
    <m/>
    <m/>
    <m/>
    <s v="N"/>
    <s v="N"/>
    <m/>
    <m/>
    <s v="     "/>
    <m/>
    <m/>
    <m/>
    <m/>
    <m/>
    <m/>
    <m/>
    <m/>
    <m/>
    <m/>
    <m/>
    <m/>
    <m/>
    <m/>
    <m/>
    <m/>
    <m/>
    <m/>
    <m/>
  </r>
  <r>
    <s v="20170334"/>
    <s v="     "/>
    <n v="42980"/>
    <s v="9/2"/>
    <x v="1"/>
    <n v="0.6791666666666667"/>
    <s v="35"/>
    <n v="3"/>
    <s v="9"/>
    <x v="0"/>
    <n v="42980"/>
    <m/>
    <s v="CRACKED INSULATION ON HOT LEG OF SERVICE WIRE GOT TOGETHER WITH THE NEUTRAL. NEED 2 MAN UNIT TO REPLACE 60' OF SERVICE WIRE. BUCKET ACCESSABLE"/>
    <s v="     "/>
    <m/>
    <m/>
    <s v="N"/>
    <x v="0"/>
    <s v="1866615"/>
    <m/>
    <m/>
    <m/>
    <m/>
    <m/>
    <s v="     "/>
    <x v="1"/>
    <s v="PG&amp;E"/>
    <m/>
    <s v="Vegetation"/>
    <m/>
    <s v="D"/>
    <m/>
    <s v="&lt;3 meters of linear travel"/>
    <s v="Square Feet: ; Acreage: "/>
    <s v="Wire-Wire Contact"/>
    <s v="35.a. Wire-to-wire contact / contamination"/>
    <s v="Wire-Wire Contact"/>
    <s v="All types of equipment / facility failure"/>
    <s v="Conductor"/>
    <s v="Conductor"/>
    <m/>
    <m/>
    <m/>
    <s v="PACIFIC BELL"/>
    <s v="Overhead"/>
    <x v="1"/>
    <s v="Conductor"/>
    <m/>
    <s v="100584311"/>
    <s v="     "/>
    <s v="Non-HFTD"/>
    <x v="0"/>
    <m/>
    <m/>
    <n v="37.268999999999998"/>
    <n v="-121.806"/>
    <s v="Santa Clara"/>
    <s v="PIERCY-2109"/>
    <s v="83912109"/>
    <m/>
    <s v="N/A"/>
    <x v="0"/>
    <s v="Unknown"/>
    <s v="Urban"/>
    <m/>
    <m/>
    <s v="No"/>
    <m/>
    <m/>
    <m/>
    <m/>
    <m/>
    <m/>
    <m/>
    <s v="N"/>
    <s v="N"/>
    <m/>
    <m/>
    <s v="     "/>
    <m/>
    <m/>
    <m/>
    <m/>
    <m/>
    <m/>
    <m/>
    <m/>
    <m/>
    <m/>
    <m/>
    <m/>
    <m/>
    <m/>
    <m/>
    <m/>
    <m/>
    <m/>
    <m/>
  </r>
  <r>
    <s v="MIA20180482"/>
    <s v="     "/>
    <n v="43345"/>
    <s v="9/2"/>
    <x v="1"/>
    <n v="0.65061342592592597"/>
    <s v="36"/>
    <n v="3"/>
    <s v="9"/>
    <x v="1"/>
    <n v="43345"/>
    <n v="0.65"/>
    <s v="PGE Attributed Fire, c 509 capacitor unit blew up started fire about 2 acer. Requested report; Reference No: R000458-021721 "/>
    <s v="     "/>
    <s v="FAS"/>
    <n v="44244"/>
    <s v="Y"/>
    <x v="0"/>
    <m/>
    <s v="N/A"/>
    <m/>
    <s v="T004404529"/>
    <m/>
    <m/>
    <s v="     "/>
    <x v="1"/>
    <s v="PG&amp;E"/>
    <m/>
    <m/>
    <m/>
    <s v="D"/>
    <m/>
    <s v="0.26-9.99"/>
    <m/>
    <s v="Equipment - PG&amp;E"/>
    <s v="34.c. Fuse damage or failure"/>
    <s v="Equipment - PG&amp;E"/>
    <s v="All types of equipment / facility failure"/>
    <s v="Fuse failure - all"/>
    <s v="Capacitor Bank"/>
    <m/>
    <m/>
    <m/>
    <s v="No"/>
    <s v="Overhead"/>
    <x v="0"/>
    <m/>
    <m/>
    <s v="024101101 "/>
    <s v="     "/>
    <s v="Non-HFTD"/>
    <x v="0"/>
    <m/>
    <m/>
    <n v="37.470399999999998"/>
    <n v="-122.429"/>
    <s v="San Mateo"/>
    <s v="HALF-MOON-BAY-1101"/>
    <s v="24101101"/>
    <n v="11000"/>
    <s v="HALF-MOON-BAY-1101CB"/>
    <x v="1"/>
    <s v="CAl-Fire"/>
    <s v="Urban"/>
    <m/>
    <m/>
    <s v="No"/>
    <m/>
    <m/>
    <m/>
    <m/>
    <m/>
    <m/>
    <m/>
    <s v="N"/>
    <s v="N"/>
    <m/>
    <m/>
    <s v="     "/>
    <m/>
    <m/>
    <m/>
    <m/>
    <m/>
    <m/>
    <m/>
    <m/>
    <m/>
    <m/>
    <m/>
    <m/>
    <m/>
    <m/>
    <m/>
    <m/>
    <m/>
    <m/>
    <m/>
  </r>
  <r>
    <s v="20180739"/>
    <s v="     "/>
    <n v="43345"/>
    <s v="9/2"/>
    <x v="1"/>
    <n v="0.97083333333333333"/>
    <s v="36"/>
    <n v="3"/>
    <s v="9"/>
    <x v="1"/>
    <n v="43345"/>
    <n v="0.97083333333333333"/>
    <s v="&quot;CAR POLE CAUSED SMALL VEG FIRE&quot;"/>
    <s v="     "/>
    <s v="FAS"/>
    <m/>
    <s v="N"/>
    <x v="0"/>
    <s v="167300"/>
    <s v="18-0075936"/>
    <m/>
    <m/>
    <m/>
    <m/>
    <s v="     "/>
    <x v="1"/>
    <s v="PG&amp;E"/>
    <m/>
    <m/>
    <m/>
    <s v="D"/>
    <m/>
    <s v="&lt;0.25"/>
    <m/>
    <s v="Contact - 3rd Party"/>
    <s v="33.d. Vehicle contact"/>
    <s v="Contact - 3rd Party"/>
    <s v="Contact from object"/>
    <s v="Contact - Vehicle"/>
    <m/>
    <s v="Contact - Vehicle"/>
    <s v="Pole"/>
    <s v="Line to Line"/>
    <m/>
    <s v="Overhead"/>
    <x v="3"/>
    <m/>
    <m/>
    <s v="D9419"/>
    <s v="     "/>
    <s v="Non-HFTD"/>
    <x v="0"/>
    <m/>
    <m/>
    <n v="37.775599999999997"/>
    <n v="-121.57899999999999"/>
    <s v="Alameda"/>
    <s v="HERDLYN-1102"/>
    <s v="163741102"/>
    <n v="11000"/>
    <s v="HERDLYN 1102CB"/>
    <x v="0"/>
    <m/>
    <s v="Urban"/>
    <m/>
    <m/>
    <s v="No"/>
    <m/>
    <m/>
    <m/>
    <m/>
    <m/>
    <m/>
    <m/>
    <s v="N"/>
    <s v="N"/>
    <m/>
    <m/>
    <s v="     "/>
    <m/>
    <m/>
    <m/>
    <m/>
    <m/>
    <m/>
    <m/>
    <m/>
    <m/>
    <m/>
    <m/>
    <m/>
    <m/>
    <m/>
    <m/>
    <m/>
    <m/>
    <m/>
    <m/>
  </r>
  <r>
    <s v="20180737"/>
    <s v="     "/>
    <n v="43345"/>
    <s v="9/2"/>
    <x v="1"/>
    <n v="0.47152777777777777"/>
    <s v="36"/>
    <n v="3"/>
    <s v="9"/>
    <x v="1"/>
    <n v="43345"/>
    <n v="0.47152777777777777"/>
    <s v="&quot;FND BURNT JUMPER…&quot; &quot;CAUSED SMALL GRASS FIRE AROUND BASE OF POLE&quot;"/>
    <s v="     "/>
    <s v="FAS"/>
    <m/>
    <s v="N"/>
    <x v="0"/>
    <s v="167205"/>
    <s v="18-0075888"/>
    <m/>
    <m/>
    <m/>
    <m/>
    <s v="     "/>
    <x v="0"/>
    <s v="PG&amp;E"/>
    <m/>
    <m/>
    <m/>
    <s v="D"/>
    <m/>
    <s v="&lt;3 meters of linear travel"/>
    <m/>
    <s v="Equipment - PG&amp;E"/>
    <s v="34.o. Other"/>
    <s v="Equipment - PG&amp;E"/>
    <s v="All types of equipment / facility failure"/>
    <s v="Other"/>
    <s v="Jumper"/>
    <m/>
    <m/>
    <s v="Open Circuit"/>
    <m/>
    <s v="Overhead"/>
    <x v="3"/>
    <s v="Jumper"/>
    <m/>
    <s v="BURNED OJ TWD 8817"/>
    <s v="     "/>
    <s v="Non-HFTD"/>
    <x v="0"/>
    <m/>
    <m/>
    <n v="37.185899999999997"/>
    <n v="-120.548"/>
    <s v="Merced"/>
    <s v="EL-NIDO-1104"/>
    <s v="252451104"/>
    <n v="11000"/>
    <s v="EL NIDO 110456332"/>
    <x v="0"/>
    <m/>
    <s v="Rural"/>
    <m/>
    <m/>
    <s v="No"/>
    <m/>
    <m/>
    <m/>
    <m/>
    <m/>
    <m/>
    <m/>
    <s v="N"/>
    <s v="N"/>
    <m/>
    <m/>
    <s v="     "/>
    <m/>
    <m/>
    <m/>
    <m/>
    <m/>
    <m/>
    <m/>
    <m/>
    <m/>
    <m/>
    <m/>
    <m/>
    <m/>
    <m/>
    <m/>
    <m/>
    <m/>
    <m/>
    <m/>
  </r>
  <r>
    <s v="20180738"/>
    <s v="     "/>
    <n v="43345"/>
    <s v="9/2"/>
    <x v="1"/>
    <m/>
    <s v="36"/>
    <n v="3"/>
    <s v="9"/>
    <x v="1"/>
    <m/>
    <m/>
    <s v="Appear to be tree growing into lines"/>
    <s v="     "/>
    <s v="FAS"/>
    <m/>
    <s v="N"/>
    <x v="0"/>
    <s v="167245"/>
    <m/>
    <m/>
    <m/>
    <m/>
    <m/>
    <s v="     "/>
    <x v="1"/>
    <s v="PG&amp;E"/>
    <m/>
    <m/>
    <m/>
    <s v="D"/>
    <m/>
    <s v="&lt;3 meters of linear travel"/>
    <m/>
    <s v="Vegetation"/>
    <s v="33.a. Veg. contact"/>
    <s v="Vegetation"/>
    <s v="Contact from object"/>
    <s v="Vegetation"/>
    <m/>
    <s v="Contact - Vegetation"/>
    <s v="Conductor"/>
    <m/>
    <m/>
    <m/>
    <x v="3"/>
    <m/>
    <m/>
    <m/>
    <s v="     "/>
    <s v="Non-HFTD"/>
    <x v="0"/>
    <m/>
    <m/>
    <n v="37.265300000000003"/>
    <n v="-121.80500000000001"/>
    <s v="Santa Clara"/>
    <s v="PIERCY-2109"/>
    <s v="083912109"/>
    <n v="21000"/>
    <m/>
    <x v="0"/>
    <m/>
    <s v="Urban"/>
    <m/>
    <m/>
    <s v="No"/>
    <m/>
    <m/>
    <m/>
    <m/>
    <m/>
    <m/>
    <m/>
    <s v="N"/>
    <s v="N"/>
    <m/>
    <m/>
    <s v="     "/>
    <m/>
    <m/>
    <m/>
    <m/>
    <m/>
    <m/>
    <m/>
    <m/>
    <m/>
    <m/>
    <m/>
    <m/>
    <m/>
    <m/>
    <m/>
    <m/>
    <m/>
    <m/>
    <m/>
  </r>
  <r>
    <s v="20190962"/>
    <s v="     "/>
    <n v="43710"/>
    <s v="9/2"/>
    <x v="1"/>
    <m/>
    <s v="36"/>
    <n v="3"/>
    <s v="9"/>
    <x v="3"/>
    <n v="43710"/>
    <m/>
    <s v="Equipment failure, fire limited to structure only"/>
    <s v="     "/>
    <s v="FAS"/>
    <m/>
    <s v="N"/>
    <x v="0"/>
    <s v="550839"/>
    <s v="19-0094554"/>
    <m/>
    <s v="T004742129"/>
    <n v="117837093"/>
    <m/>
    <s v="     "/>
    <x v="0"/>
    <s v="PG&amp;E"/>
    <m/>
    <m/>
    <m/>
    <s v="D"/>
    <m/>
    <s v="&lt;3 meters of linear travel"/>
    <m/>
    <s v="Equipment - PG&amp;E"/>
    <s v="34.o. Other"/>
    <s v="Equipment - PG&amp;E"/>
    <m/>
    <m/>
    <s v="Jumper"/>
    <m/>
    <m/>
    <s v="Open Circuit"/>
    <m/>
    <s v="Overhead"/>
    <x v="0"/>
    <s v="Jumper"/>
    <m/>
    <s v="062462224-2101062523{8882}"/>
    <s v="     "/>
    <s v="Non-HFTD"/>
    <x v="0"/>
    <m/>
    <m/>
    <n v="38.1511"/>
    <n v="-121.61499999999999"/>
    <s v="SOLANO"/>
    <s v="GRAND-ISLAND-2224"/>
    <m/>
    <m/>
    <s v="GRAND ISLAND 222492264"/>
    <x v="0"/>
    <m/>
    <m/>
    <m/>
    <m/>
    <s v="No"/>
    <m/>
    <m/>
    <m/>
    <m/>
    <m/>
    <m/>
    <m/>
    <s v="N"/>
    <s v="N"/>
    <m/>
    <m/>
    <s v="     "/>
    <m/>
    <m/>
    <m/>
    <m/>
    <m/>
    <m/>
    <m/>
    <m/>
    <m/>
    <m/>
    <m/>
    <m/>
    <m/>
    <m/>
    <m/>
    <m/>
    <m/>
    <m/>
    <m/>
  </r>
  <r>
    <s v="20211344"/>
    <s v="     "/>
    <n v="44441"/>
    <s v="9/2"/>
    <x v="1"/>
    <n v="0.82847222222222228"/>
    <s v="36"/>
    <n v="3"/>
    <s v="9"/>
    <x v="5"/>
    <n v="44441"/>
    <m/>
    <s v="A crow got between two phases causing multiple spans, one phase of 4 acsr conductor to burn down. The troubleman opened jumpers at transformer cgc #418577740693 to de-energize and make safe. The ensuing fire was 3 meters - 0.25 acre in size. This information is preliminary."/>
    <s v="     "/>
    <s v="FAS"/>
    <m/>
    <s v="N"/>
    <x v="0"/>
    <m/>
    <s v="21-0112995"/>
    <m/>
    <s v="T005385095, T005385094"/>
    <n v="121994000"/>
    <m/>
    <s v="     "/>
    <x v="1"/>
    <s v="PG&amp;E"/>
    <m/>
    <s v="Other"/>
    <s v="Crow"/>
    <s v="D"/>
    <s v="D"/>
    <s v="&lt;0.25"/>
    <m/>
    <s v="Contact - Animal - Bird"/>
    <s v="33.b. Animal contact"/>
    <s v="Contact - Bird"/>
    <s v="Contact from object"/>
    <s v="Animal contact"/>
    <m/>
    <s v="Animal contact"/>
    <s v="Conductor - Primary"/>
    <s v="Line to Ground"/>
    <s v="Y"/>
    <s v="Overhead"/>
    <x v="3"/>
    <s v="Conductor - Primary"/>
    <s v="Conductor"/>
    <s v="100757910"/>
    <s v="     "/>
    <s v="Non-HFTD"/>
    <x v="0"/>
    <m/>
    <m/>
    <n v="36.451099999999997"/>
    <n v="-119.482"/>
    <s v="Tulare"/>
    <s v="KINGSBURG-1113"/>
    <m/>
    <n v="12000"/>
    <m/>
    <x v="0"/>
    <s v="Fresno FD"/>
    <s v="Agriculture"/>
    <s v="Grass fuel model"/>
    <m/>
    <s v="No"/>
    <m/>
    <m/>
    <m/>
    <m/>
    <m/>
    <m/>
    <m/>
    <s v="N"/>
    <s v="N"/>
    <m/>
    <m/>
    <s v="     "/>
    <m/>
    <m/>
    <m/>
    <m/>
    <m/>
    <m/>
    <m/>
    <m/>
    <m/>
    <m/>
    <m/>
    <m/>
    <m/>
    <m/>
    <m/>
    <m/>
    <m/>
    <m/>
    <m/>
  </r>
  <r>
    <s v="20140176"/>
    <s v="     "/>
    <n v="41902"/>
    <s v="9/20"/>
    <x v="1"/>
    <m/>
    <s v="38"/>
    <n v="3"/>
    <s v="9"/>
    <x v="7"/>
    <m/>
    <m/>
    <s v="LIGHTING ARRESTER FAILED AND STARTED GRASS FIRE/CUT IN CLEAR/ POWER CK'D OK"/>
    <s v="     "/>
    <m/>
    <m/>
    <s v="N"/>
    <x v="0"/>
    <m/>
    <m/>
    <m/>
    <m/>
    <m/>
    <m/>
    <s v="     "/>
    <x v="1"/>
    <s v="PG&amp;E"/>
    <m/>
    <s v="Vegetation"/>
    <m/>
    <s v="D"/>
    <m/>
    <s v="&lt;0.25"/>
    <s v="Square Feet: ; Acreage: "/>
    <s v="Equipment - PG&amp;E"/>
    <s v="34.d. Lightning arrestor damage or failure"/>
    <s v="Equipment - PG&amp;E"/>
    <s v="All types of equipment / facility failure"/>
    <s v="Lightning Arrestor"/>
    <s v="Lightning Arrestor"/>
    <m/>
    <m/>
    <m/>
    <s v=" "/>
    <s v="Overhead"/>
    <x v="1"/>
    <s v="Lightning Arrestor"/>
    <m/>
    <s v="Jefferson Blvd and Stone Blvd, West Sacramento"/>
    <s v="     "/>
    <s v="Non-HFTD"/>
    <x v="0"/>
    <m/>
    <m/>
    <n v="38.563099999999999"/>
    <n v="-121.527"/>
    <s v="Yolo"/>
    <s v="WEST-SACRAMENTO-1106"/>
    <s v="63131106"/>
    <m/>
    <s v="N/A"/>
    <x v="0"/>
    <s v="West Sacramento FD"/>
    <s v="Urban"/>
    <m/>
    <m/>
    <s v="No"/>
    <m/>
    <m/>
    <m/>
    <m/>
    <m/>
    <m/>
    <m/>
    <s v="N"/>
    <s v="N"/>
    <m/>
    <m/>
    <s v="     "/>
    <m/>
    <m/>
    <m/>
    <m/>
    <m/>
    <m/>
    <m/>
    <m/>
    <m/>
    <m/>
    <m/>
    <m/>
    <m/>
    <m/>
    <m/>
    <m/>
    <m/>
    <m/>
    <m/>
  </r>
  <r>
    <s v="SAP201420372"/>
    <s v="     "/>
    <n v="41902"/>
    <s v="9/20"/>
    <x v="1"/>
    <m/>
    <s v="38"/>
    <n v="3"/>
    <s v="9"/>
    <x v="7"/>
    <n v="41900"/>
    <m/>
    <s v="Crossarm replaced due to pole fire; failed fuse 12087"/>
    <s v="     "/>
    <s v="SAP"/>
    <n v="44580"/>
    <s v="Y"/>
    <x v="0"/>
    <s v="1083731"/>
    <s v="14-0057646"/>
    <m/>
    <s v="T003198421"/>
    <n v="109226650"/>
    <m/>
    <s v="     "/>
    <x v="0"/>
    <s v="PG&amp;E"/>
    <m/>
    <m/>
    <m/>
    <s v="D"/>
    <m/>
    <s v="Structure-PG&amp;E only"/>
    <m/>
    <s v="Equipment - PG&amp;E"/>
    <s v="34.c. Fuse damage or failure"/>
    <s v="Equipment - PG&amp;E"/>
    <s v="Fuse failure - all"/>
    <s v="Fuse failure - all"/>
    <s v="Fuse"/>
    <m/>
    <m/>
    <s v="Line to Ground"/>
    <s v="Yes"/>
    <s v="Overhead"/>
    <x v="0"/>
    <s v="Fuse"/>
    <m/>
    <s v="101561732"/>
    <s v="     "/>
    <s v="Non-HFTD"/>
    <x v="0"/>
    <m/>
    <m/>
    <n v="38.336599999999997"/>
    <n v="-121.89700000000001"/>
    <s v="Solano"/>
    <s v="PEABODY-2105"/>
    <m/>
    <m/>
    <s v="PEABODY 210515812"/>
    <x v="0"/>
    <m/>
    <m/>
    <m/>
    <m/>
    <s v="No"/>
    <m/>
    <m/>
    <m/>
    <m/>
    <m/>
    <m/>
    <m/>
    <s v="N"/>
    <s v="N"/>
    <m/>
    <m/>
    <s v="     "/>
    <m/>
    <m/>
    <m/>
    <m/>
    <m/>
    <m/>
    <m/>
    <m/>
    <m/>
    <m/>
    <m/>
    <m/>
    <m/>
    <m/>
    <m/>
    <m/>
    <m/>
    <m/>
    <m/>
  </r>
  <r>
    <s v="MIA20142879"/>
    <s v="     "/>
    <n v="41902"/>
    <s v="9/20"/>
    <x v="1"/>
    <n v="0.65824074074074079"/>
    <s v="38"/>
    <n v="3"/>
    <s v="9"/>
    <x v="7"/>
    <n v="41902"/>
    <n v="0.65763888888888888"/>
    <s v="LIGHTING ARRESTER FAILED AND STARTED GRASS FIRE/"/>
    <s v="     "/>
    <s v="FAS"/>
    <n v="44265"/>
    <s v="Y"/>
    <x v="0"/>
    <m/>
    <m/>
    <m/>
    <s v="T003200484"/>
    <n v="109231878"/>
    <m/>
    <s v="     "/>
    <x v="1"/>
    <s v="PG&amp;E"/>
    <m/>
    <m/>
    <m/>
    <s v="D"/>
    <m/>
    <s v="&lt;0.25"/>
    <m/>
    <s v="Equipment - PG&amp;E"/>
    <s v="34.d. Lightning arrestor damage or failure"/>
    <s v="Equipment - PG&amp;E"/>
    <s v="All types of equipment / facility failure"/>
    <s v="Lightning arrestor failure"/>
    <s v="Lightning Arrestor"/>
    <m/>
    <m/>
    <m/>
    <s v="No"/>
    <s v="Overhead"/>
    <x v="0"/>
    <m/>
    <m/>
    <s v="Pole ID: 101657958"/>
    <s v="     "/>
    <s v="Non-HFTD"/>
    <x v="0"/>
    <m/>
    <m/>
    <n v="38.560699999999997"/>
    <n v="-121.52800000000001"/>
    <s v="Yolo"/>
    <s v="WEST-SACRAMENTO-1106"/>
    <s v="63131106"/>
    <n v="11000"/>
    <m/>
    <x v="0"/>
    <s v="WEST SAC FIRE DEPT"/>
    <s v="Herbaceous"/>
    <m/>
    <m/>
    <s v="No"/>
    <m/>
    <m/>
    <m/>
    <m/>
    <m/>
    <m/>
    <m/>
    <s v="N"/>
    <s v="N"/>
    <m/>
    <m/>
    <s v="     "/>
    <m/>
    <m/>
    <m/>
    <m/>
    <m/>
    <m/>
    <m/>
    <m/>
    <m/>
    <m/>
    <m/>
    <m/>
    <m/>
    <m/>
    <m/>
    <m/>
    <m/>
    <m/>
    <m/>
  </r>
  <r>
    <s v="20140177"/>
    <s v="     "/>
    <n v="41902"/>
    <s v="9/20"/>
    <x v="1"/>
    <n v="0.29305555555555557"/>
    <s v="38"/>
    <n v="3"/>
    <s v="9"/>
    <x v="7"/>
    <n v="41902"/>
    <n v="0.29305555555555557"/>
    <s v="TREE BRANCH CAUSED WIREDOWN AND GRASS FIRE"/>
    <s v="     "/>
    <m/>
    <m/>
    <s v="N"/>
    <x v="0"/>
    <s v="1084813"/>
    <s v="14-0058131"/>
    <m/>
    <m/>
    <n v="109231653"/>
    <m/>
    <s v="     "/>
    <x v="1"/>
    <s v="PG&amp;E"/>
    <m/>
    <s v="Vegetation"/>
    <m/>
    <s v="D"/>
    <m/>
    <s v="&lt;0.25"/>
    <s v="Square Feet: ; Acreage: "/>
    <s v="Vegetation"/>
    <s v="33.a. Veg. contact"/>
    <s v="Vegetation"/>
    <s v="All types of equipment / facility failure"/>
    <s v="Contact - Vegetation"/>
    <m/>
    <s v="Contact - Vegetation"/>
    <s v="Conductor"/>
    <s v="Line to Ground"/>
    <s v="AT&amp;T"/>
    <s v="Overhead"/>
    <x v="3"/>
    <s v="Conductor"/>
    <m/>
    <s v="100300898"/>
    <s v="     "/>
    <s v="Non-HFTD"/>
    <x v="0"/>
    <m/>
    <m/>
    <n v="37.455199999999998"/>
    <n v="-122.251"/>
    <s v="San Mateo"/>
    <s v="WOODSIDE-1104"/>
    <s v="24251104"/>
    <n v="12000"/>
    <s v="WOODSIDE 11049116"/>
    <x v="1"/>
    <m/>
    <s v="Hardwood Woodland"/>
    <m/>
    <m/>
    <s v="No"/>
    <m/>
    <m/>
    <m/>
    <m/>
    <m/>
    <m/>
    <m/>
    <s v="N"/>
    <s v="N"/>
    <m/>
    <m/>
    <s v="     "/>
    <s v="37.45169000"/>
    <s v="-122.25467000"/>
    <s v="Sep 22 2014 12:00AM"/>
    <s v="TrunkFail"/>
    <s v="1 stem of 2 stem coast live oak failed at base and fell into lines. No external signs of rot or deca, but moderate amounts of decay present inside trunk. Included bark present at base of 2 stems. Burn marks on limbs in canopy present, no evidence of grass fire found during investigation."/>
    <s v="OAKC"/>
    <s v="65"/>
    <s v="49"/>
    <s v="6"/>
    <s v="Moderate"/>
    <s v="None"/>
    <s v="N"/>
    <s v="1"/>
    <m/>
    <s v="Hillside"/>
    <s v="B"/>
    <s v="CrossArm"/>
    <s v="BareWire"/>
    <s v="1"/>
  </r>
  <r>
    <s v="SAP201420374"/>
    <s v="     "/>
    <n v="41902"/>
    <s v="9/20"/>
    <x v="1"/>
    <m/>
    <s v="38"/>
    <n v="3"/>
    <s v="9"/>
    <x v="7"/>
    <n v="41900"/>
    <m/>
    <s v="pole fire; failed line recloser; 1 w/o C762"/>
    <s v="     "/>
    <s v="SAP"/>
    <n v="44580"/>
    <s v="Y"/>
    <x v="0"/>
    <s v="1083732"/>
    <s v="14-0057656"/>
    <m/>
    <s v="T003198456"/>
    <n v="109226671"/>
    <m/>
    <s v="     "/>
    <x v="0"/>
    <s v="PG&amp;E"/>
    <m/>
    <m/>
    <m/>
    <s v="D"/>
    <m/>
    <s v="Structure-PG&amp;E only"/>
    <m/>
    <s v="Equipment - PG&amp;E"/>
    <s v="34.j. Recloser damage or failure"/>
    <s v="Equipment - PG&amp;E"/>
    <s v="Recloser failure"/>
    <s v="Recloser failure"/>
    <s v="Recloser"/>
    <m/>
    <m/>
    <s v="None"/>
    <s v="Yes"/>
    <s v="Overhead"/>
    <x v="0"/>
    <s v="Recloser"/>
    <m/>
    <s v="102285075"/>
    <s v="     "/>
    <s v="Non-HFTD"/>
    <x v="0"/>
    <m/>
    <m/>
    <n v="38.2834"/>
    <n v="-122.26900000000001"/>
    <s v="Napa"/>
    <s v="BASALT-1101"/>
    <m/>
    <m/>
    <s v="BASALT 110175886"/>
    <x v="0"/>
    <m/>
    <m/>
    <m/>
    <m/>
    <s v="No"/>
    <m/>
    <m/>
    <m/>
    <m/>
    <m/>
    <m/>
    <m/>
    <s v="N"/>
    <s v="N"/>
    <m/>
    <m/>
    <s v="     "/>
    <m/>
    <m/>
    <m/>
    <m/>
    <m/>
    <m/>
    <m/>
    <m/>
    <m/>
    <m/>
    <m/>
    <m/>
    <m/>
    <m/>
    <m/>
    <m/>
    <m/>
    <m/>
    <m/>
  </r>
  <r>
    <s v="SAP201420375"/>
    <s v="     "/>
    <n v="41902"/>
    <s v="9/20"/>
    <x v="1"/>
    <m/>
    <s v="38"/>
    <n v="3"/>
    <s v="9"/>
    <x v="7"/>
    <n v="41900"/>
    <m/>
    <s v="Crossarm replaced due to pole fire"/>
    <s v="     "/>
    <s v="SAP"/>
    <n v="44580"/>
    <s v="Y"/>
    <x v="0"/>
    <s v="4997664"/>
    <s v="N/A"/>
    <m/>
    <s v="T003198517"/>
    <n v="109226734"/>
    <m/>
    <s v="     "/>
    <x v="0"/>
    <s v="PG&amp;E"/>
    <m/>
    <m/>
    <m/>
    <s v="D"/>
    <m/>
    <s v="Structure-PG&amp;E only"/>
    <m/>
    <s v="Equipment - PG&amp;E"/>
    <s v="34.h. Crossarm damage or failure"/>
    <s v="Equipment - PG&amp;E"/>
    <s v="Crossarm failure"/>
    <s v="Crossarm failure"/>
    <s v="Crossarm"/>
    <m/>
    <m/>
    <m/>
    <s v="No"/>
    <s v="Overhead"/>
    <x v="0"/>
    <s v="Crossarm"/>
    <m/>
    <s v="101582040"/>
    <s v="     "/>
    <s v="Non-HFTD"/>
    <x v="0"/>
    <m/>
    <m/>
    <n v="38.212899999999998"/>
    <n v="-121.81"/>
    <s v="Solano"/>
    <s v="PEABODY-2107"/>
    <m/>
    <m/>
    <m/>
    <x v="0"/>
    <s v="Solano County FD"/>
    <m/>
    <m/>
    <m/>
    <s v="No"/>
    <m/>
    <m/>
    <m/>
    <m/>
    <m/>
    <m/>
    <m/>
    <s v="N"/>
    <s v="N"/>
    <m/>
    <m/>
    <s v="     "/>
    <m/>
    <m/>
    <m/>
    <m/>
    <m/>
    <m/>
    <m/>
    <m/>
    <m/>
    <m/>
    <m/>
    <m/>
    <m/>
    <m/>
    <m/>
    <m/>
    <m/>
    <m/>
    <m/>
  </r>
  <r>
    <s v="SAP201420373"/>
    <s v="     "/>
    <n v="41902"/>
    <s v="9/20"/>
    <x v="1"/>
    <m/>
    <s v="38"/>
    <n v="3"/>
    <s v="9"/>
    <x v="7"/>
    <n v="41900"/>
    <m/>
    <s v="fuse 4693; crossarm fire; failed fuse"/>
    <s v="     "/>
    <s v="SAP"/>
    <n v="44580"/>
    <s v="Y"/>
    <x v="0"/>
    <s v="1083759"/>
    <s v="14-0057657"/>
    <m/>
    <s v="T003198523"/>
    <n v="109226647"/>
    <m/>
    <s v="     "/>
    <x v="0"/>
    <s v="PG&amp;E"/>
    <m/>
    <m/>
    <m/>
    <s v="D"/>
    <m/>
    <s v="Structure-PG&amp;E only"/>
    <m/>
    <s v="Equipment - PG&amp;E"/>
    <s v="34.c. Fuse damage or failure"/>
    <s v="Equipment - PG&amp;E"/>
    <s v="Fuse failure - all"/>
    <s v="Fuse failure - all"/>
    <s v="Crossarm"/>
    <m/>
    <m/>
    <s v="None"/>
    <s v="Yes"/>
    <s v="Overhead"/>
    <x v="0"/>
    <s v="Crossarm"/>
    <m/>
    <s v="103785860"/>
    <s v="     "/>
    <s v="Non-HFTD"/>
    <x v="0"/>
    <m/>
    <m/>
    <n v="37.108600000000003"/>
    <n v="-121.66200000000001"/>
    <s v="Santa Clara"/>
    <s v="MORGAN-HILL-2105"/>
    <m/>
    <m/>
    <s v="MORGAN HILL 210542348"/>
    <x v="0"/>
    <m/>
    <m/>
    <m/>
    <m/>
    <s v="No"/>
    <m/>
    <m/>
    <m/>
    <m/>
    <m/>
    <m/>
    <m/>
    <s v="N"/>
    <s v="N"/>
    <m/>
    <m/>
    <s v="     "/>
    <m/>
    <m/>
    <m/>
    <m/>
    <m/>
    <m/>
    <m/>
    <m/>
    <m/>
    <m/>
    <m/>
    <m/>
    <m/>
    <m/>
    <m/>
    <m/>
    <m/>
    <m/>
    <m/>
  </r>
  <r>
    <s v="SAP201420376"/>
    <s v="     "/>
    <n v="41902"/>
    <s v="9/20"/>
    <x v="1"/>
    <m/>
    <s v="38"/>
    <n v="3"/>
    <s v="9"/>
    <x v="7"/>
    <n v="41900"/>
    <m/>
    <s v="pole fire; filed/broken conductor; 1 pole s/o 13397; center phase fell on metal arm due to pole top burning off"/>
    <s v="     "/>
    <s v="SAP"/>
    <n v="44580"/>
    <s v="Y"/>
    <x v="0"/>
    <m/>
    <s v="14-0057647"/>
    <m/>
    <s v="T003198430"/>
    <n v="109226706"/>
    <m/>
    <s v="     "/>
    <x v="0"/>
    <s v="PG&amp;E"/>
    <m/>
    <m/>
    <m/>
    <s v="D"/>
    <m/>
    <s v="Structure-PG&amp;E only"/>
    <m/>
    <s v="Equipment - PG&amp;E"/>
    <s v="34.b. Conductor damage or failure"/>
    <s v="Equipment - PG&amp;E"/>
    <s v="Conductor failure-all"/>
    <s v="Conductor failure-all"/>
    <s v="Conductor - All"/>
    <m/>
    <m/>
    <s v="None"/>
    <s v="Yes"/>
    <s v="Overhead"/>
    <x v="0"/>
    <s v="Conductor - All"/>
    <m/>
    <s v="101997507"/>
    <s v="     "/>
    <s v="Non-HFTD"/>
    <x v="0"/>
    <m/>
    <m/>
    <n v="38.535899999999998"/>
    <n v="-122.798"/>
    <s v="Sonoma"/>
    <s v="FULTON-1101"/>
    <m/>
    <m/>
    <s v="FULTON 11011734"/>
    <x v="0"/>
    <m/>
    <m/>
    <m/>
    <m/>
    <s v="No"/>
    <m/>
    <m/>
    <m/>
    <m/>
    <m/>
    <m/>
    <m/>
    <s v="N"/>
    <s v="N"/>
    <m/>
    <m/>
    <s v="     "/>
    <m/>
    <m/>
    <m/>
    <m/>
    <m/>
    <m/>
    <m/>
    <m/>
    <m/>
    <m/>
    <m/>
    <m/>
    <m/>
    <m/>
    <m/>
    <m/>
    <m/>
    <m/>
    <m/>
  </r>
  <r>
    <s v="20170374"/>
    <s v="     "/>
    <n v="42998"/>
    <s v="9/20"/>
    <x v="1"/>
    <n v="0.36180555555555555"/>
    <s v="38"/>
    <n v="3"/>
    <s v="9"/>
    <x v="0"/>
    <n v="42998"/>
    <m/>
    <s v="Per CAP 113265960 - Los Banos - Mercy Springs 70kV, OPEN JUMPER AT POLE 2/6, ARBURA TAP, 09/20/2017 AT 8:41, ETL 8932, WHEN JUMPER CAME OPEN (CAUSE BY BIRD NEST METAL WIRE IN NEST) IT BURN UP 47 ACRES, CREW REPAIR JUMPER AND FLASH BELL AND BOND WIRE."/>
    <s v="     "/>
    <m/>
    <m/>
    <s v="N"/>
    <x v="0"/>
    <m/>
    <m/>
    <s v="INT-10165"/>
    <m/>
    <m/>
    <m/>
    <s v="     "/>
    <x v="1"/>
    <s v="PG&amp;E"/>
    <m/>
    <s v="Vegetation"/>
    <m/>
    <s v="T"/>
    <m/>
    <s v="10-99"/>
    <s v="Square Feet: ; Acreage: 48"/>
    <s v="Contact - Animal - Other"/>
    <s v="33.b. Animal contact"/>
    <s v="Contact - Animal"/>
    <s v="All types of equipment / facility failure"/>
    <s v="Contact - Animal"/>
    <m/>
    <s v="Contact - Animal"/>
    <s v="Conductor"/>
    <m/>
    <s v="None"/>
    <s v="Overhead"/>
    <x v="4"/>
    <s v="Conductor"/>
    <m/>
    <s v="Pole 2/6 - Arburua Tap"/>
    <s v="     "/>
    <s v="Non-HFTD"/>
    <x v="0"/>
    <m/>
    <m/>
    <n v="36.940399999999997"/>
    <n v="-120.901"/>
    <s v="Merced"/>
    <s v="LOS-BANOS-MERCY-SPRINGS-SW-STA-70"/>
    <s v="ETL.8932"/>
    <n v="70000"/>
    <s v="N/A"/>
    <x v="0"/>
    <s v="Cal Fire"/>
    <s v="Herbaceous"/>
    <m/>
    <m/>
    <s v="No"/>
    <m/>
    <m/>
    <m/>
    <m/>
    <m/>
    <m/>
    <m/>
    <s v="N"/>
    <s v="N"/>
    <m/>
    <m/>
    <s v="     "/>
    <m/>
    <m/>
    <m/>
    <m/>
    <m/>
    <m/>
    <m/>
    <m/>
    <m/>
    <m/>
    <m/>
    <m/>
    <m/>
    <m/>
    <m/>
    <m/>
    <m/>
    <m/>
    <m/>
  </r>
  <r>
    <s v="20191090"/>
    <s v="     "/>
    <n v="43728"/>
    <s v="9/20"/>
    <x v="1"/>
    <m/>
    <s v="38"/>
    <n v="3"/>
    <s v="9"/>
    <x v="3"/>
    <n v="43728"/>
    <m/>
    <s v="Tree branch through service"/>
    <s v="     "/>
    <s v="FAS"/>
    <m/>
    <s v="N"/>
    <x v="0"/>
    <s v="597834"/>
    <m/>
    <m/>
    <s v="T004758075"/>
    <n v="0"/>
    <m/>
    <s v="     "/>
    <x v="1"/>
    <s v="PG&amp;E"/>
    <m/>
    <m/>
    <m/>
    <s v="D"/>
    <m/>
    <s v="&lt;0.25"/>
    <m/>
    <s v="Vegetation"/>
    <s v="33.a. Veg. contact"/>
    <s v="Vegetation"/>
    <s v="Contact from object"/>
    <s v="Contact - Vegetation"/>
    <m/>
    <s v="Contact - Vegetation"/>
    <s v="Service Drop"/>
    <m/>
    <m/>
    <s v="Overhead"/>
    <x v="1"/>
    <s v="Service Drop"/>
    <m/>
    <s v="Unknown"/>
    <s v="     "/>
    <s v="Non-HFTD"/>
    <x v="0"/>
    <m/>
    <m/>
    <n v="39.980400000000003"/>
    <n v="-122.14100000000001"/>
    <s v="TEHAMA"/>
    <s v="CORNING-1102"/>
    <m/>
    <m/>
    <s v="N/A"/>
    <x v="1"/>
    <m/>
    <s v="Urban"/>
    <m/>
    <m/>
    <s v="No"/>
    <m/>
    <m/>
    <m/>
    <m/>
    <m/>
    <m/>
    <m/>
    <s v="N"/>
    <s v="N"/>
    <m/>
    <m/>
    <s v="     "/>
    <m/>
    <m/>
    <m/>
    <m/>
    <m/>
    <m/>
    <m/>
    <m/>
    <m/>
    <m/>
    <m/>
    <m/>
    <m/>
    <m/>
    <m/>
    <m/>
    <m/>
    <m/>
    <m/>
  </r>
  <r>
    <s v="20201274"/>
    <s v="     "/>
    <n v="44094"/>
    <s v="9/20"/>
    <x v="1"/>
    <n v="0.49305555555555558"/>
    <s v="39"/>
    <n v="3"/>
    <s v="9"/>
    <x v="4"/>
    <n v="44094"/>
    <n v="0.49027777777777776"/>
    <s v="On September 20, 2020 at 1150 hours, a PG&amp;E troubleman was dispatched to the Gonzales 1101 Distribution Circuit on Iverson Rd in Gonzalez and observed three phases of overhead lines down on ground. Initial analysis indicates PG&amp;E equipment, caused the ignition. Three phases of #4 acsr primary conductors failed and fell to ground across Iverson rd and ignited a vegetation fire around the base of a distribution pole. The cause of why the conductors failed is unknown. The ensuing fire was 3 meters - 0.25 acre in size and was extinguished by Gonzalez Fire Department. PG&amp;E crew replaced all three phases on September 21, 2020."/>
    <s v="     "/>
    <s v="FAS"/>
    <m/>
    <s v="N"/>
    <x v="0"/>
    <s v="1083280"/>
    <s v="20-0099298"/>
    <m/>
    <s v="T005076133"/>
    <n v="119790276"/>
    <m/>
    <s v="     "/>
    <x v="1"/>
    <s v="PG&amp;E"/>
    <m/>
    <s v="Vegetation"/>
    <m/>
    <s v="D"/>
    <s v="D"/>
    <s v="&lt;0.25"/>
    <s v="10-15 ft only"/>
    <s v="Equipment - PG&amp;E"/>
    <s v="34.b. Conductor damage or failure"/>
    <s v="Equipment - PG&amp;E"/>
    <s v="All types of equipment / facility failure"/>
    <s v="Conductor failure-all"/>
    <s v="Conductor - Primary"/>
    <m/>
    <m/>
    <s v="Line to Line"/>
    <m/>
    <s v="Overhead"/>
    <x v="3"/>
    <s v="Conductor - Primary"/>
    <s v="Conductor"/>
    <s v="Circuit ID: 182131101"/>
    <s v="     "/>
    <s v="Non-HFTD"/>
    <x v="0"/>
    <m/>
    <m/>
    <n v="36.5334"/>
    <n v="-121.42400000000001"/>
    <s v="Monterey"/>
    <s v="GONZALES-1101"/>
    <m/>
    <n v="12000"/>
    <m/>
    <x v="0"/>
    <s v="Gonzales FD"/>
    <s v="Barren/Other"/>
    <m/>
    <m/>
    <s v="No"/>
    <m/>
    <m/>
    <m/>
    <m/>
    <m/>
    <s v="IVERSON"/>
    <m/>
    <s v="N"/>
    <s v="N"/>
    <m/>
    <m/>
    <s v="     "/>
    <m/>
    <m/>
    <m/>
    <m/>
    <m/>
    <m/>
    <m/>
    <m/>
    <m/>
    <m/>
    <m/>
    <m/>
    <m/>
    <m/>
    <m/>
    <m/>
    <m/>
    <m/>
    <m/>
  </r>
  <r>
    <s v="20211513"/>
    <s v="     "/>
    <n v="44459"/>
    <s v="9/20"/>
    <x v="1"/>
    <n v="0.91319444444444442"/>
    <s v="39"/>
    <n v="3"/>
    <s v="9"/>
    <x v="5"/>
    <n v="44459"/>
    <m/>
    <s v="Reports of a burnt pole with wires down on ground due to unknown cause at this time. The troubleman thinks there might have been a bird that flew into the lines but was unable to find any proof. The ensuing fire was 3 meters - 0.25 acre in size. This information is preliminary.  10/7 waiting for response from troubleman"/>
    <s v="     "/>
    <s v="FAS"/>
    <m/>
    <s v="N"/>
    <x v="0"/>
    <m/>
    <s v="21-0120210"/>
    <m/>
    <s v="T005399448"/>
    <m/>
    <m/>
    <s v="     "/>
    <x v="1"/>
    <s v="PG&amp;E"/>
    <m/>
    <s v="Vegetation"/>
    <m/>
    <s v="D"/>
    <s v="D"/>
    <s v="&lt;0.25"/>
    <m/>
    <s v="Equipment - PG&amp;E"/>
    <s v="34.b. Conductor damage or failure"/>
    <s v="Equipment - PG&amp;E"/>
    <s v="All types of equipment / facility failure"/>
    <s v="Conductor failure-all"/>
    <s v="Conductor - Primary"/>
    <m/>
    <m/>
    <s v="Line to Ground"/>
    <s v="N"/>
    <s v="Overhead"/>
    <x v="3"/>
    <s v="Conductor - Primary"/>
    <s v="Conductor, crossarm, insulatar, pole"/>
    <m/>
    <s v="     "/>
    <s v="Non-HFTD"/>
    <x v="0"/>
    <m/>
    <m/>
    <n v="38.1023"/>
    <n v="-121.989"/>
    <s v="Solano"/>
    <s v="CORDELIA-1104"/>
    <m/>
    <n v="12000"/>
    <m/>
    <x v="0"/>
    <s v="Suisun FD"/>
    <s v="Wetland"/>
    <s v="Grass fuel model"/>
    <m/>
    <s v="No"/>
    <m/>
    <m/>
    <m/>
    <m/>
    <m/>
    <m/>
    <m/>
    <s v="N"/>
    <s v="N"/>
    <m/>
    <m/>
    <s v="     "/>
    <m/>
    <m/>
    <m/>
    <m/>
    <m/>
    <m/>
    <m/>
    <m/>
    <m/>
    <m/>
    <m/>
    <m/>
    <m/>
    <m/>
    <m/>
    <m/>
    <m/>
    <m/>
    <m/>
  </r>
  <r>
    <s v="20211583"/>
    <s v="     "/>
    <n v="44459"/>
    <s v="9/20"/>
    <x v="1"/>
    <n v="0.43055555555555558"/>
    <s v="39"/>
    <n v="3"/>
    <s v="9"/>
    <x v="5"/>
    <m/>
    <m/>
    <s v="Pole fire, burnt crossarm inside chevron refinery. This information is preliminary."/>
    <s v="     "/>
    <s v="Other"/>
    <m/>
    <s v="Y"/>
    <x v="0"/>
    <m/>
    <m/>
    <m/>
    <m/>
    <n v="122072000"/>
    <m/>
    <s v="     "/>
    <x v="0"/>
    <s v="PG&amp;E"/>
    <m/>
    <s v="Other"/>
    <s v="Crossarm"/>
    <s v="D"/>
    <s v="D"/>
    <s v="Structure-PG&amp;E only"/>
    <s v="Crossarm"/>
    <s v="Contamination"/>
    <s v="36.a. Contamination"/>
    <s v="Equipment - PG&amp;E"/>
    <s v="Contamination"/>
    <s v="Tracking"/>
    <m/>
    <m/>
    <m/>
    <m/>
    <s v="N"/>
    <s v="Overhead"/>
    <x v="3"/>
    <s v="Crossarm"/>
    <s v="Crossarm"/>
    <s v="103049432"/>
    <s v="     "/>
    <s v="Non-HFTD"/>
    <x v="0"/>
    <m/>
    <m/>
    <n v="37.930399999999999"/>
    <n v="-122.399"/>
    <s v="Contra Costa"/>
    <s v="RICHMOND-R-1127"/>
    <m/>
    <n v="12000"/>
    <m/>
    <x v="0"/>
    <s v="Unknown"/>
    <s v="Urban"/>
    <s v="Brush fuel model"/>
    <s v="low veg in area "/>
    <s v="No"/>
    <m/>
    <m/>
    <m/>
    <m/>
    <m/>
    <m/>
    <m/>
    <s v="N"/>
    <s v="N"/>
    <m/>
    <m/>
    <s v="     "/>
    <m/>
    <m/>
    <m/>
    <m/>
    <m/>
    <m/>
    <m/>
    <m/>
    <m/>
    <m/>
    <m/>
    <m/>
    <m/>
    <m/>
    <m/>
    <m/>
    <m/>
    <m/>
    <m/>
  </r>
  <r>
    <s v="MIA20146079"/>
    <s v="     "/>
    <n v="41903"/>
    <s v="9/21"/>
    <x v="1"/>
    <n v="0.78850694444444447"/>
    <s v="39"/>
    <n v="3"/>
    <s v="9"/>
    <x v="7"/>
    <n v="41903"/>
    <n v="0.78819444444444442"/>
    <s v="628 S GERTRUDE AVE in Stockton; tree on fire; tree grew into line; burned up two services"/>
    <s v="     "/>
    <s v="FAS"/>
    <n v="44259"/>
    <s v="Y"/>
    <x v="0"/>
    <s v="1085339"/>
    <s v="N/A"/>
    <m/>
    <s v="T003200890"/>
    <n v="109232144"/>
    <m/>
    <s v="     "/>
    <x v="0"/>
    <s v="PG&amp;E"/>
    <m/>
    <m/>
    <m/>
    <s v="D"/>
    <m/>
    <s v="Structure-PG&amp;E only"/>
    <m/>
    <s v="Contact - Customer (Equip/Structure/Veg)"/>
    <s v="33.e. Other contact from object"/>
    <s v="Contact - 3rd Party"/>
    <s v="Contact from object"/>
    <s v="Contact - Vegetation"/>
    <m/>
    <s v="Contact - Vegetation"/>
    <s v="Conductor"/>
    <m/>
    <s v="Yes"/>
    <s v="Overhead"/>
    <x v="0"/>
    <m/>
    <m/>
    <s v="Circuit ID: 163131102 "/>
    <s v="     "/>
    <s v="Non-HFTD"/>
    <x v="0"/>
    <m/>
    <m/>
    <n v="37.9587"/>
    <n v="-121.23399999999999"/>
    <s v="San Joaquin"/>
    <s v="EAST-STOCKTON-1102"/>
    <s v="163131102"/>
    <n v="11000"/>
    <m/>
    <x v="0"/>
    <m/>
    <s v="Urban"/>
    <m/>
    <m/>
    <s v="No"/>
    <m/>
    <m/>
    <m/>
    <m/>
    <m/>
    <m/>
    <m/>
    <s v="N"/>
    <s v="N"/>
    <m/>
    <m/>
    <s v="     "/>
    <m/>
    <m/>
    <m/>
    <m/>
    <m/>
    <m/>
    <m/>
    <m/>
    <m/>
    <m/>
    <m/>
    <m/>
    <m/>
    <m/>
    <m/>
    <m/>
    <m/>
    <m/>
    <m/>
  </r>
  <r>
    <s v="MIA20145781"/>
    <s v="     "/>
    <n v="41903"/>
    <s v="9/21"/>
    <x v="1"/>
    <n v="0.78809027777777774"/>
    <s v="39"/>
    <n v="3"/>
    <s v="9"/>
    <x v="7"/>
    <n v="41903"/>
    <n v="0.78749999999999998"/>
    <s v="L7SF: OPP 515 CYPRESS AVE in South San Francisco; 2ND NIGHT TX BLOWN ON FIRE; POSSible POT GROW AT 531 AIRPORT BLVD"/>
    <s v="     "/>
    <s v="FAS"/>
    <n v="44264"/>
    <s v="Y"/>
    <x v="0"/>
    <s v="1085345"/>
    <s v="N/A"/>
    <m/>
    <s v="T003200889"/>
    <n v="109232116"/>
    <m/>
    <s v="     "/>
    <x v="0"/>
    <s v="PG&amp;E"/>
    <m/>
    <m/>
    <m/>
    <s v="D"/>
    <m/>
    <s v="Structure-PG&amp;E only"/>
    <m/>
    <s v="Equipment - PG&amp;E"/>
    <s v="34.n. Transformer damage or failure"/>
    <s v="Equipment - PG&amp;E"/>
    <s v="All types of equipment / facility failure"/>
    <s v="Transformer failure"/>
    <s v="Transformer"/>
    <m/>
    <m/>
    <m/>
    <s v="Yes"/>
    <s v="Overhead"/>
    <x v="0"/>
    <m/>
    <m/>
    <s v="100284625"/>
    <s v="     "/>
    <s v="Non-HFTD"/>
    <x v="0"/>
    <m/>
    <m/>
    <n v="37.658700000000003"/>
    <n v="-122.407"/>
    <s v="San Mateo"/>
    <s v="EAST-GRAND-1104"/>
    <m/>
    <n v="11000"/>
    <m/>
    <x v="0"/>
    <m/>
    <s v="Urban"/>
    <m/>
    <m/>
    <s v="No"/>
    <m/>
    <m/>
    <m/>
    <m/>
    <m/>
    <m/>
    <m/>
    <s v="N"/>
    <s v="N"/>
    <m/>
    <m/>
    <s v="     "/>
    <m/>
    <m/>
    <m/>
    <m/>
    <m/>
    <m/>
    <m/>
    <m/>
    <m/>
    <m/>
    <m/>
    <m/>
    <m/>
    <m/>
    <m/>
    <m/>
    <m/>
    <m/>
    <m/>
  </r>
  <r>
    <s v="20140178"/>
    <s v="     "/>
    <n v="41903"/>
    <s v="9/21"/>
    <x v="1"/>
    <n v="0.20416666666666666"/>
    <s v="39"/>
    <n v="3"/>
    <s v="9"/>
    <x v="7"/>
    <n v="41903"/>
    <n v="0.20416666666666666"/>
    <m/>
    <s v="     "/>
    <m/>
    <m/>
    <s v="N"/>
    <x v="0"/>
    <s v="1085108"/>
    <s v="14-0058201"/>
    <m/>
    <m/>
    <n v="109231948"/>
    <m/>
    <s v="     "/>
    <x v="1"/>
    <s v="PG&amp;E"/>
    <m/>
    <s v="Vegetation"/>
    <m/>
    <s v="D"/>
    <m/>
    <s v="&lt;3 meters of linear travel"/>
    <s v="Square Feet: ; Acreage: 0.002"/>
    <s v="Vegetation"/>
    <s v="33.a. Veg. contact"/>
    <s v="Vegetation"/>
    <s v="All types of equipment / facility failure"/>
    <s v="Contact - Vegetation"/>
    <m/>
    <s v="Contact - Vegetation"/>
    <s v="Conductor"/>
    <s v="Three Phase Fault"/>
    <s v=" "/>
    <s v="Overhead"/>
    <x v="3"/>
    <s v="Conductor"/>
    <m/>
    <s v="100438591"/>
    <s v="     "/>
    <s v="Non-HFTD"/>
    <x v="0"/>
    <m/>
    <m/>
    <n v="39.688400000000001"/>
    <n v="-121.854"/>
    <s v="Butte"/>
    <s v="BUTTE-1107"/>
    <s v="103081107"/>
    <n v="12000"/>
    <s v="BUTTE 1104CB"/>
    <x v="0"/>
    <s v="Cal Fire Dept"/>
    <s v="Agriculture"/>
    <m/>
    <m/>
    <s v="No"/>
    <m/>
    <m/>
    <m/>
    <m/>
    <m/>
    <m/>
    <m/>
    <s v="N"/>
    <s v="N"/>
    <m/>
    <m/>
    <s v="     "/>
    <s v="39.68839333"/>
    <s v="-121.85414333"/>
    <s v="Sep 21 2014  4:55AM"/>
    <s v="TrunkFail"/>
    <s v="Mature but healthy pine tree failed at base. Signs of a 10x10 ft. fire at base of tree. Only pine needles on ground burned. Lines on ground reviewed. last tree work shown on WR chnv1029533, page 18"/>
    <s v="PINI"/>
    <s v="55"/>
    <s v="40"/>
    <s v="10"/>
    <s v="Slight"/>
    <s v="Slight"/>
    <s v="N"/>
    <s v="1"/>
    <m/>
    <s v="Valley"/>
    <s v="D"/>
    <s v="CrossArm"/>
    <s v="BareWire"/>
    <s v="3"/>
  </r>
  <r>
    <s v="20150353"/>
    <s v="     "/>
    <n v="42268"/>
    <s v="9/21"/>
    <x v="1"/>
    <n v="0.68958333333333333"/>
    <s v="39"/>
    <n v="3"/>
    <s v="9"/>
    <x v="2"/>
    <n v="42268"/>
    <n v="0.68958333333333333"/>
    <s v="ISOLATE DOWN POLE &amp; WIRE"/>
    <s v="     "/>
    <m/>
    <m/>
    <s v="N"/>
    <x v="0"/>
    <s v="1309665"/>
    <s v="15-0062576"/>
    <m/>
    <m/>
    <m/>
    <m/>
    <s v="     "/>
    <x v="1"/>
    <s v="PG&amp;E"/>
    <m/>
    <s v="Vegetation"/>
    <m/>
    <s v="D"/>
    <m/>
    <s v="&lt;0.25"/>
    <s v="Square Feet: ; Acreage: "/>
    <s v="Contact - 3rd Party"/>
    <s v="33.c. Balloon contact"/>
    <s v="Contact - 3rd Party"/>
    <s v="All types of equipment / facility failure"/>
    <s v="Contact - Balloon"/>
    <m/>
    <s v="Contact - Balloon"/>
    <s v="Conductor"/>
    <s v="Line to Line"/>
    <s v="0"/>
    <s v="Overhead"/>
    <x v="3"/>
    <s v="Conductor"/>
    <m/>
    <s v="REAR OF 900 TAFT"/>
    <s v="     "/>
    <s v="Non-HFTD"/>
    <x v="0"/>
    <m/>
    <m/>
    <n v="38.245199999999997"/>
    <n v="-122.041"/>
    <s v="Solano"/>
    <s v="SUISUN-1105"/>
    <s v="62131105"/>
    <n v="12000"/>
    <s v="PEABODY 2109CB"/>
    <x v="0"/>
    <s v="FAIRFIELD FIRE DEPT"/>
    <s v="Urban"/>
    <m/>
    <m/>
    <s v="No"/>
    <m/>
    <m/>
    <m/>
    <m/>
    <m/>
    <m/>
    <m/>
    <s v="N"/>
    <s v="N"/>
    <m/>
    <m/>
    <s v="     "/>
    <m/>
    <m/>
    <m/>
    <m/>
    <m/>
    <m/>
    <m/>
    <m/>
    <m/>
    <m/>
    <m/>
    <m/>
    <m/>
    <m/>
    <m/>
    <m/>
    <m/>
    <m/>
    <m/>
  </r>
  <r>
    <s v="MIA20166654"/>
    <s v="     "/>
    <n v="42634"/>
    <s v="9/21"/>
    <x v="1"/>
    <n v="0.57305555555555554"/>
    <s v="39"/>
    <n v="3"/>
    <s v="9"/>
    <x v="6"/>
    <n v="42634"/>
    <n v="0.57291666666666663"/>
    <s v="veg contact causing fire"/>
    <s v="     "/>
    <s v="FAS"/>
    <n v="44248"/>
    <s v="Y"/>
    <x v="0"/>
    <m/>
    <s v="N/A"/>
    <m/>
    <s v="1250898468"/>
    <m/>
    <m/>
    <s v="     "/>
    <x v="0"/>
    <s v="PG&amp;E"/>
    <m/>
    <m/>
    <m/>
    <s v="D"/>
    <m/>
    <s v="Structure-PG&amp;E only"/>
    <m/>
    <s v="Vegetation"/>
    <s v="33.a. Veg. contact"/>
    <s v="Vegetation"/>
    <s v="Contact from object"/>
    <s v="Contact - Vegetation"/>
    <m/>
    <s v="Contact - Vegetation"/>
    <s v="Service Drop"/>
    <m/>
    <s v="Yes"/>
    <s v="Overhead"/>
    <x v="0"/>
    <m/>
    <m/>
    <s v="Meter: 1007519222 "/>
    <s v="     "/>
    <s v="Non-HFTD"/>
    <x v="0"/>
    <n v="330"/>
    <m/>
    <n v="39.220599999999997"/>
    <n v="-121.05800000000001"/>
    <s v="Nevada"/>
    <s v="BRUNSWICK-1107"/>
    <s v="152481107"/>
    <n v="11000"/>
    <m/>
    <x v="0"/>
    <m/>
    <s v="Urban"/>
    <m/>
    <m/>
    <s v="No"/>
    <m/>
    <m/>
    <m/>
    <m/>
    <m/>
    <m/>
    <m/>
    <s v="N"/>
    <s v="N"/>
    <m/>
    <m/>
    <s v="     "/>
    <m/>
    <m/>
    <m/>
    <m/>
    <m/>
    <m/>
    <m/>
    <m/>
    <m/>
    <m/>
    <m/>
    <m/>
    <m/>
    <m/>
    <m/>
    <m/>
    <m/>
    <m/>
    <m/>
  </r>
  <r>
    <s v="20160303"/>
    <s v="     "/>
    <n v="42634"/>
    <s v="9/21"/>
    <x v="1"/>
    <n v="0.7993055555555556"/>
    <s v="39"/>
    <n v="3"/>
    <s v="9"/>
    <x v="6"/>
    <n v="42634"/>
    <n v="0.7993055555555556"/>
    <s v="0"/>
    <s v="     "/>
    <m/>
    <m/>
    <s v="N"/>
    <x v="0"/>
    <s v="1545687"/>
    <s v="16-0066397"/>
    <m/>
    <m/>
    <n v="111977401"/>
    <m/>
    <s v="     "/>
    <x v="1"/>
    <s v="PG&amp;E"/>
    <m/>
    <s v="Vegetation"/>
    <m/>
    <s v="D"/>
    <m/>
    <s v="0.26-9.99"/>
    <s v="Square Feet: ; Acreage: "/>
    <s v="Vegetation"/>
    <s v="33.a. Veg. contact"/>
    <s v="Vegetation"/>
    <s v="All types of equipment / facility failure"/>
    <s v="Contact - Vegetation"/>
    <m/>
    <s v="Contact - Vegetation"/>
    <s v="Conductor"/>
    <s v="Line to Ground"/>
    <m/>
    <s v="Overhead"/>
    <x v="3"/>
    <s v="Conductor"/>
    <m/>
    <s v="103325552"/>
    <s v="     "/>
    <s v="Non-HFTD"/>
    <x v="0"/>
    <m/>
    <m/>
    <n v="38.787199999999999"/>
    <n v="-123.55800000000001"/>
    <s v="Mendocino"/>
    <s v="GUALALA-1112"/>
    <s v="42841112"/>
    <n v="12000"/>
    <s v="GUALALA 1112662"/>
    <x v="0"/>
    <s v="Cal Fire Point Arena  &amp; Gualala Fir"/>
    <s v="Herbaceous"/>
    <m/>
    <m/>
    <s v="No"/>
    <m/>
    <m/>
    <m/>
    <m/>
    <m/>
    <m/>
    <m/>
    <s v="N"/>
    <s v="N"/>
    <m/>
    <m/>
    <s v="     "/>
    <m/>
    <m/>
    <s v="Sep 23 2016 12:00AM"/>
    <s v="Unverified"/>
    <s v="Went to fault location of 46460 Bourns Gulch Road and found no evidence of an outage or fire. Searched surrounding area and went to end of line as described in report comments, could not locate."/>
    <s v=""/>
    <m/>
    <m/>
    <m/>
    <m/>
    <m/>
    <m/>
    <m/>
    <m/>
    <m/>
    <m/>
    <m/>
    <m/>
    <m/>
  </r>
  <r>
    <s v="20160304"/>
    <s v="     "/>
    <n v="42634"/>
    <s v="9/21"/>
    <x v="1"/>
    <n v="0.875"/>
    <s v="39"/>
    <n v="3"/>
    <s v="9"/>
    <x v="6"/>
    <n v="42634"/>
    <n v="0.875"/>
    <s v="OPN WIRE SECONDARY SLAPPED TOGETHER IN THE WIND THAT CAUSED FUSES TO BLOW ON TX. THE ARCH FROM THE WIRE GETTING TOGETHER CAUSED A GRASS FIRE ON CUST PROPERTY. CALLED FOR CREW TO INSTALL SPREADERS IN THE SEC, RE-SAG, &amp; REPLACE C/O'S"/>
    <s v="     "/>
    <m/>
    <m/>
    <s v="N"/>
    <x v="0"/>
    <s v="1545731"/>
    <s v="16-0066437"/>
    <m/>
    <m/>
    <n v="111977408"/>
    <m/>
    <s v="     "/>
    <x v="1"/>
    <s v="PG&amp;E"/>
    <m/>
    <s v="Vegetation"/>
    <m/>
    <s v="D"/>
    <m/>
    <s v="&lt;3 meters of linear travel"/>
    <s v="Square Feet: ; Acreage: "/>
    <s v="Wire-Wire Contact"/>
    <s v="35.a. Wire-to-wire contact / contamination"/>
    <s v="Wire-Wire Contact"/>
    <s v="All types of equipment / facility failure"/>
    <s v="Weather - High Winds"/>
    <s v="N.A."/>
    <s v="Weather - High Winds"/>
    <m/>
    <s v="Line to Ground"/>
    <m/>
    <s v="Overhead"/>
    <x v="1"/>
    <s v="Conductor"/>
    <m/>
    <s v="101591523"/>
    <s v="     "/>
    <s v="Non-HFTD"/>
    <x v="0"/>
    <m/>
    <m/>
    <n v="38.823399999999999"/>
    <n v="-122.205"/>
    <s v="Yolo"/>
    <s v="MADISON-2101"/>
    <s v="63172101"/>
    <m/>
    <s v="N/A"/>
    <x v="0"/>
    <s v="N.A."/>
    <s v="Agriculture"/>
    <m/>
    <m/>
    <s v="Yes"/>
    <m/>
    <m/>
    <m/>
    <m/>
    <m/>
    <m/>
    <m/>
    <s v="N"/>
    <s v="N"/>
    <m/>
    <m/>
    <s v="     "/>
    <m/>
    <m/>
    <m/>
    <m/>
    <m/>
    <m/>
    <m/>
    <m/>
    <m/>
    <m/>
    <m/>
    <m/>
    <m/>
    <m/>
    <m/>
    <m/>
    <m/>
    <m/>
    <m/>
  </r>
  <r>
    <s v="20160305"/>
    <s v="     "/>
    <n v="42634"/>
    <s v="9/21"/>
    <x v="1"/>
    <n v="0.27500000000000002"/>
    <s v="39"/>
    <n v="3"/>
    <s v="9"/>
    <x v="6"/>
    <m/>
    <m/>
    <s v="arcing wire caused fire @ base of pole"/>
    <s v="     "/>
    <m/>
    <m/>
    <s v="N"/>
    <x v="0"/>
    <m/>
    <m/>
    <m/>
    <s v="T003774234"/>
    <m/>
    <m/>
    <s v="     "/>
    <x v="1"/>
    <s v="PG&amp;E"/>
    <m/>
    <s v="Vegetation"/>
    <m/>
    <s v="D"/>
    <m/>
    <s v="&lt;0.25"/>
    <s v="Square Feet: ; Acreage: "/>
    <s v="Equipment - PG&amp;E"/>
    <s v="34.d. Lightning arrestor damage or failure"/>
    <s v="Equipment - PG&amp;E"/>
    <s v="All types of equipment / facility failure"/>
    <s v="Lightning Arrestor"/>
    <s v="Lightning Arrestor"/>
    <m/>
    <m/>
    <m/>
    <s v="PACIFIC BELL"/>
    <s v="Overhead"/>
    <x v="3"/>
    <s v="Other"/>
    <m/>
    <s v="101563903"/>
    <s v="     "/>
    <s v="Non-HFTD"/>
    <x v="0"/>
    <m/>
    <m/>
    <n v="38.231299999999997"/>
    <n v="-122.06399999999999"/>
    <s v="Solano"/>
    <s v="SUISUN-1101"/>
    <s v="62131101"/>
    <n v="12000"/>
    <m/>
    <x v="0"/>
    <s v="Unknown"/>
    <s v="Herbaceous"/>
    <m/>
    <m/>
    <s v="No"/>
    <m/>
    <m/>
    <m/>
    <m/>
    <m/>
    <m/>
    <m/>
    <s v="N"/>
    <s v="N"/>
    <m/>
    <m/>
    <s v="     "/>
    <m/>
    <m/>
    <m/>
    <m/>
    <m/>
    <m/>
    <m/>
    <m/>
    <m/>
    <m/>
    <m/>
    <m/>
    <m/>
    <m/>
    <m/>
    <m/>
    <m/>
    <m/>
    <m/>
  </r>
  <r>
    <s v="20170375"/>
    <s v="     "/>
    <n v="42999"/>
    <s v="9/21"/>
    <x v="1"/>
    <n v="0.36041666666666666"/>
    <s v="38"/>
    <n v="3"/>
    <s v="9"/>
    <x v="0"/>
    <n v="42999"/>
    <n v="0.10555555555555556"/>
    <s v="MADE REPAIRS AT TRANSF POLE ON OH SVC TO MTR# 1009967618. RE-ENERGIZED TRANSF AT 13:10, CHKD POWER OK, 491/489/491."/>
    <s v="     "/>
    <m/>
    <m/>
    <s v="N"/>
    <x v="0"/>
    <s v="1883030"/>
    <s v="17-0080558"/>
    <m/>
    <m/>
    <m/>
    <m/>
    <s v="     "/>
    <x v="1"/>
    <s v="PG&amp;E"/>
    <m/>
    <s v="Vegetation"/>
    <m/>
    <s v="D"/>
    <m/>
    <s v="&lt;0.25"/>
    <s v="Square Feet: ; Acreage: "/>
    <s v="Equipment - PG&amp;E"/>
    <s v="34.m. Connection device damage or failure"/>
    <s v="Equipment - PG&amp;E"/>
    <s v="All types of equipment / facility failure"/>
    <s v="Splice/Clamp/Connector"/>
    <s v="Splice/Clamp/Connector"/>
    <m/>
    <m/>
    <s v="Line to Line"/>
    <s v="Unknown"/>
    <s v="Overhead"/>
    <x v="1"/>
    <s v="Conductor"/>
    <m/>
    <s v="100347380"/>
    <s v="     "/>
    <s v="Non-HFTD"/>
    <x v="0"/>
    <m/>
    <m/>
    <n v="39.614699999999999"/>
    <n v="-121.726"/>
    <s v="Butte"/>
    <s v="BUTTE-1103"/>
    <s v="103081103"/>
    <m/>
    <s v="N/A"/>
    <x v="0"/>
    <s v="N.A."/>
    <s v="Herbaceous"/>
    <m/>
    <m/>
    <s v="No"/>
    <m/>
    <m/>
    <m/>
    <m/>
    <m/>
    <m/>
    <m/>
    <s v="N"/>
    <s v="N"/>
    <m/>
    <m/>
    <s v="     "/>
    <m/>
    <m/>
    <m/>
    <m/>
    <m/>
    <m/>
    <m/>
    <m/>
    <m/>
    <m/>
    <m/>
    <m/>
    <m/>
    <m/>
    <m/>
    <m/>
    <m/>
    <m/>
    <m/>
  </r>
  <r>
    <s v="MIA201714382"/>
    <s v="     "/>
    <n v="42999"/>
    <s v="9/21"/>
    <x v="1"/>
    <n v="0.56388888888888888"/>
    <s v="38"/>
    <n v="3"/>
    <s v="9"/>
    <x v="0"/>
    <m/>
    <m/>
    <s v="ILIS states #2 fuse on fire. No indication of fire beyond PG&amp;E assets."/>
    <s v="     "/>
    <s v="ILIS"/>
    <n v="44267"/>
    <s v="Y"/>
    <x v="0"/>
    <s v="1883400"/>
    <s v="17-0080754"/>
    <m/>
    <s v="T004143528"/>
    <m/>
    <m/>
    <s v="     "/>
    <x v="0"/>
    <s v="PG&amp;E"/>
    <m/>
    <m/>
    <m/>
    <s v="D"/>
    <m/>
    <s v="Structure-PG&amp;E only"/>
    <m/>
    <s v="Equipment - PG&amp;E"/>
    <s v="34.o. Other"/>
    <s v="Equipment - PG&amp;E"/>
    <s v="All types of equipment / facility failure"/>
    <s v="Equipment failure - Other"/>
    <s v="Fuse"/>
    <m/>
    <m/>
    <s v="Line to Ground"/>
    <s v="Yes"/>
    <s v="Overhead"/>
    <x v="0"/>
    <m/>
    <m/>
    <s v="Fuse: 17679"/>
    <s v="     "/>
    <s v="Non-HFTD"/>
    <x v="0"/>
    <m/>
    <m/>
    <n v="39.7333"/>
    <n v="-121.636"/>
    <m/>
    <s v="PARADISE-1104"/>
    <s v="102831104"/>
    <n v="11000"/>
    <s v="PARADISE 1104409622"/>
    <x v="0"/>
    <m/>
    <m/>
    <m/>
    <m/>
    <s v="No"/>
    <m/>
    <m/>
    <m/>
    <m/>
    <m/>
    <m/>
    <m/>
    <s v="N"/>
    <s v="N"/>
    <m/>
    <m/>
    <s v="     "/>
    <m/>
    <m/>
    <m/>
    <m/>
    <m/>
    <m/>
    <m/>
    <m/>
    <m/>
    <m/>
    <m/>
    <m/>
    <m/>
    <m/>
    <m/>
    <m/>
    <m/>
    <m/>
    <m/>
  </r>
  <r>
    <s v="MIA20176795"/>
    <s v="     "/>
    <n v="42999"/>
    <s v="9/21"/>
    <x v="1"/>
    <n v="0.20488425925925927"/>
    <s v="38"/>
    <n v="3"/>
    <s v="9"/>
    <x v="0"/>
    <n v="42999"/>
    <n v="0.2048611111111111"/>
    <s v="TOP OF POLE ON FIRE; insulator burned/flashed; arm burnt , phase floating by transformers , need crew to replace arms and cutouts and arrestors"/>
    <s v="     "/>
    <s v="FAS"/>
    <n v="44251"/>
    <s v="Y"/>
    <x v="0"/>
    <s v="1882948"/>
    <s v="17-0080479"/>
    <m/>
    <s v="T004142926"/>
    <n v="113265950"/>
    <m/>
    <s v="     "/>
    <x v="0"/>
    <s v="PG&amp;E"/>
    <m/>
    <m/>
    <m/>
    <s v="D"/>
    <m/>
    <s v="Structure-PG&amp;E only"/>
    <m/>
    <s v="Equipment - PG&amp;E"/>
    <s v="34.g. Insulator and brushing damage or failure"/>
    <s v="Equipment - PG&amp;E"/>
    <s v="All types of equipment / facility failure"/>
    <s v="Insulator failure"/>
    <s v="Insulator"/>
    <m/>
    <m/>
    <s v="Line to Ground"/>
    <s v="Yes"/>
    <s v="Overhead"/>
    <x v="0"/>
    <m/>
    <m/>
    <s v="100729427"/>
    <s v="     "/>
    <s v="Non-HFTD"/>
    <x v="0"/>
    <m/>
    <m/>
    <n v="36.810699999999997"/>
    <n v="-119.51900000000001"/>
    <s v="Fresno"/>
    <s v="RAINBOW-1106"/>
    <m/>
    <n v="11000"/>
    <s v="RAINBOW 1106367670"/>
    <x v="0"/>
    <m/>
    <s v="Rural"/>
    <m/>
    <m/>
    <s v="No"/>
    <m/>
    <m/>
    <m/>
    <m/>
    <m/>
    <m/>
    <m/>
    <s v="N"/>
    <s v="N"/>
    <m/>
    <m/>
    <s v="     "/>
    <m/>
    <m/>
    <m/>
    <m/>
    <m/>
    <m/>
    <m/>
    <m/>
    <m/>
    <m/>
    <m/>
    <m/>
    <m/>
    <m/>
    <m/>
    <m/>
    <m/>
    <m/>
    <m/>
  </r>
  <r>
    <s v="MIA20178920"/>
    <s v="     "/>
    <n v="42999"/>
    <s v="9/21"/>
    <x v="1"/>
    <n v="0.31806712962962963"/>
    <s v="38"/>
    <n v="3"/>
    <s v="9"/>
    <x v="0"/>
    <n v="42999"/>
    <n v="0.31805555555555554"/>
    <s v="Equipment failure. Pole fire. Made safe for crew. Replaced entire top of pole. Unknown fire size, who contained, if it burned anything else. "/>
    <s v="     "/>
    <s v="FAS"/>
    <n v="44245"/>
    <s v="Y"/>
    <x v="0"/>
    <s v="1883012"/>
    <s v="17-0080511"/>
    <m/>
    <s v="T004143039"/>
    <n v="113266425"/>
    <m/>
    <s v="     "/>
    <x v="0"/>
    <s v="PG&amp;E"/>
    <m/>
    <m/>
    <m/>
    <s v="D"/>
    <m/>
    <s v="Structure-PG&amp;E only"/>
    <m/>
    <s v="Equipment - PG&amp;E"/>
    <s v="34.n. Transformer damage or failure"/>
    <s v="Equipment - PG&amp;E"/>
    <s v="All types of equipment / facility failure"/>
    <s v="Transformer failure"/>
    <s v="Transformer"/>
    <m/>
    <m/>
    <s v="Force Out"/>
    <s v="No"/>
    <s v="Overhead"/>
    <x v="0"/>
    <m/>
    <m/>
    <s v="101212987"/>
    <s v="     "/>
    <s v="Non-HFTD"/>
    <x v="0"/>
    <m/>
    <m/>
    <n v="36.929000000000002"/>
    <n v="-119.89400000000001"/>
    <s v="Madera"/>
    <s v="CASSIDY-2107"/>
    <m/>
    <n v="21000"/>
    <s v="CASSIDY 21076090"/>
    <x v="0"/>
    <m/>
    <s v="Rural"/>
    <m/>
    <m/>
    <s v="No"/>
    <m/>
    <m/>
    <m/>
    <m/>
    <m/>
    <m/>
    <m/>
    <s v="N"/>
    <s v="N"/>
    <m/>
    <m/>
    <s v="     "/>
    <m/>
    <m/>
    <m/>
    <m/>
    <m/>
    <m/>
    <m/>
    <m/>
    <m/>
    <m/>
    <m/>
    <m/>
    <m/>
    <m/>
    <m/>
    <m/>
    <m/>
    <m/>
    <m/>
  </r>
  <r>
    <s v="20180805"/>
    <s v="     "/>
    <n v="43364"/>
    <s v="9/21"/>
    <x v="1"/>
    <n v="0.88194444444444442"/>
    <s v="38"/>
    <n v="3"/>
    <s v="9"/>
    <x v="1"/>
    <n v="43364"/>
    <n v="0.88194444444444442"/>
    <s v="ILIS cause - &quot;animal/pelican found&quot;.  Animal contact/fire caused wire-down"/>
    <s v="     "/>
    <s v="FAS"/>
    <m/>
    <s v="N"/>
    <x v="0"/>
    <s v="179128"/>
    <s v="18-0082278"/>
    <m/>
    <m/>
    <m/>
    <m/>
    <s v="     "/>
    <x v="1"/>
    <s v="PG&amp;E"/>
    <m/>
    <m/>
    <m/>
    <s v="D"/>
    <m/>
    <s v="&lt;3 meters of linear travel"/>
    <m/>
    <s v="Contact - Animal - Bird"/>
    <s v="33.b. Animal contact"/>
    <s v="Contact - Bird"/>
    <s v="Contact from object"/>
    <s v="Contact - Animal"/>
    <m/>
    <s v="Contact - Animal"/>
    <s v="Conductor"/>
    <s v="Line to Ground,Force Out"/>
    <m/>
    <s v="Overhead"/>
    <x v="3"/>
    <m/>
    <m/>
    <s v="1102/2"/>
    <s v="     "/>
    <s v="Non-HFTD"/>
    <x v="0"/>
    <n v="175"/>
    <m/>
    <n v="38.998600000000003"/>
    <n v="-122.676"/>
    <s v="Lake"/>
    <s v="REDBUD-1102"/>
    <s v="043191102"/>
    <n v="11000"/>
    <s v="REDBUD 1102CB"/>
    <x v="0"/>
    <m/>
    <s v="Hardwood Woodland"/>
    <m/>
    <m/>
    <s v="No"/>
    <m/>
    <m/>
    <m/>
    <m/>
    <m/>
    <m/>
    <m/>
    <s v="N"/>
    <s v="N"/>
    <m/>
    <m/>
    <s v="     "/>
    <m/>
    <m/>
    <m/>
    <m/>
    <m/>
    <m/>
    <m/>
    <m/>
    <m/>
    <m/>
    <m/>
    <m/>
    <m/>
    <m/>
    <m/>
    <m/>
    <m/>
    <m/>
    <m/>
  </r>
  <r>
    <s v="20180806"/>
    <s v="     "/>
    <n v="43364"/>
    <s v="9/21"/>
    <x v="1"/>
    <n v="0.95972222222222225"/>
    <s v="38"/>
    <n v="3"/>
    <s v="9"/>
    <x v="1"/>
    <n v="43364"/>
    <n v="0.95972222222222225"/>
    <s v="Wire-down was cause of fire, per OIS and ILIS records.  Unclear what caused wire-down in the first place"/>
    <s v="     "/>
    <s v="FAS"/>
    <m/>
    <s v="N"/>
    <x v="0"/>
    <s v="179155"/>
    <s v="18-0082304"/>
    <m/>
    <m/>
    <m/>
    <m/>
    <s v="     "/>
    <x v="1"/>
    <s v="PG&amp;E"/>
    <m/>
    <m/>
    <m/>
    <s v="D"/>
    <m/>
    <s v="&lt;0.25"/>
    <m/>
    <s v="Equipment - PG&amp;E"/>
    <s v="34.b. Conductor damage or failure"/>
    <s v="Equipment - PG&amp;E"/>
    <s v="All types of equipment / facility failure"/>
    <s v="Conductor"/>
    <s v="Conductor"/>
    <m/>
    <m/>
    <s v="Line to Ground"/>
    <m/>
    <s v="Overhead"/>
    <x v="3"/>
    <s v="Conductor - Primary"/>
    <m/>
    <s v="WIRE DOWN 2P E/OF 96903"/>
    <s v="     "/>
    <s v="Non-HFTD"/>
    <x v="0"/>
    <n v="154"/>
    <m/>
    <n v="38.642000000000003"/>
    <n v="-122.753"/>
    <s v="Sonoma"/>
    <s v="CALISTOGA-1101"/>
    <s v="042711101"/>
    <n v="11000"/>
    <s v="CALISTOGA 1101890"/>
    <x v="1"/>
    <m/>
    <s v="Hardwood Forest"/>
    <m/>
    <m/>
    <s v="Yes"/>
    <m/>
    <m/>
    <m/>
    <m/>
    <m/>
    <m/>
    <m/>
    <s v="N"/>
    <s v="N"/>
    <m/>
    <m/>
    <s v="     "/>
    <m/>
    <m/>
    <m/>
    <m/>
    <m/>
    <m/>
    <m/>
    <m/>
    <m/>
    <m/>
    <m/>
    <m/>
    <m/>
    <m/>
    <m/>
    <m/>
    <m/>
    <m/>
    <m/>
  </r>
  <r>
    <s v="20191093"/>
    <s v="     "/>
    <n v="43729"/>
    <s v="9/21"/>
    <x v="1"/>
    <m/>
    <s v="38"/>
    <n v="3"/>
    <s v="9"/>
    <x v="3"/>
    <n v="43729"/>
    <m/>
    <s v="Vegetation, Tree - branch fell on line, Fuse, Blown/failed; Structure Only fire."/>
    <s v="     "/>
    <s v="FAS"/>
    <m/>
    <s v="N"/>
    <x v="0"/>
    <s v="602815"/>
    <s v="19-0102149"/>
    <m/>
    <s v="T004758959"/>
    <n v="0"/>
    <m/>
    <s v="     "/>
    <x v="0"/>
    <s v="PG&amp;E"/>
    <m/>
    <m/>
    <m/>
    <s v="D"/>
    <m/>
    <s v="Structure-only"/>
    <m/>
    <s v="Vegetation"/>
    <s v="33.a. Veg. contact"/>
    <s v="Vegetation"/>
    <s v="Contact from object"/>
    <s v="Contact - Vegetation"/>
    <m/>
    <s v="Contact - Vegetation"/>
    <m/>
    <s v="Line to Line"/>
    <m/>
    <s v="Overhead"/>
    <x v="0"/>
    <m/>
    <m/>
    <s v="082021101-2100608383{30183}"/>
    <s v="     "/>
    <s v="Non-HFTD"/>
    <x v="0"/>
    <n v="518"/>
    <m/>
    <n v="37.22"/>
    <n v="-121.964"/>
    <s v="SANTA CLARA"/>
    <s v="LOS-GATOS-1101"/>
    <m/>
    <m/>
    <s v="LOS GATOS 1101LB40"/>
    <x v="0"/>
    <m/>
    <m/>
    <m/>
    <m/>
    <s v="No"/>
    <m/>
    <m/>
    <m/>
    <m/>
    <m/>
    <m/>
    <m/>
    <s v="N"/>
    <s v="N"/>
    <m/>
    <m/>
    <s v="     "/>
    <s v="37.21973240"/>
    <s v="-121.96390260"/>
    <s v="Sep 26 2019 12:00AM"/>
    <s v="BranchFail"/>
    <s v="EVIDENCE OF DEBRIS FOUND"/>
    <s v="OAKC"/>
    <s v="35"/>
    <s v="27"/>
    <s v="5"/>
    <s v="Moderate"/>
    <s v="Slight"/>
    <s v="N"/>
    <s v="1"/>
    <m/>
    <s v="Hillside"/>
    <s v="C"/>
    <s v="CrossArm"/>
    <s v="BareWire"/>
    <s v="0"/>
  </r>
  <r>
    <s v="20201766"/>
    <s v="     "/>
    <n v="44095"/>
    <s v="9/21"/>
    <x v="1"/>
    <n v="0.50347222222222221"/>
    <s v="39"/>
    <n v="3"/>
    <s v="9"/>
    <x v="4"/>
    <n v="44095"/>
    <n v="0.49722222222222223"/>
    <s v="pole failure causing damage "/>
    <s v="     "/>
    <s v="FAS"/>
    <m/>
    <s v="Y"/>
    <x v="0"/>
    <s v="1084936"/>
    <s v="20-0099544"/>
    <m/>
    <s v="T005076756"/>
    <n v="119793066"/>
    <m/>
    <s v="     "/>
    <x v="2"/>
    <s v="PG&amp;E"/>
    <m/>
    <m/>
    <m/>
    <s v="D"/>
    <m/>
    <s v="Unknown"/>
    <m/>
    <s v="Equipment - PG&amp;E"/>
    <s v="34.f. Pole damage or failure"/>
    <s v="Equipment - PG&amp;E"/>
    <s v="All types of equipment / facility failure"/>
    <s v="Pole failure"/>
    <s v="Pole"/>
    <m/>
    <m/>
    <s v="Line to Ground,Line to Line"/>
    <m/>
    <s v="Overhead"/>
    <x v="3"/>
    <s v="Pole"/>
    <m/>
    <s v="100359938"/>
    <s v="     "/>
    <s v="Non-HFTD"/>
    <x v="0"/>
    <m/>
    <m/>
    <n v="39.468499999999999"/>
    <n v="-121.577"/>
    <s v="Butte"/>
    <s v="WYANDOTTE-1106"/>
    <m/>
    <n v="12000"/>
    <m/>
    <x v="0"/>
    <s v="Self Extinguished"/>
    <s v="Urban"/>
    <m/>
    <m/>
    <s v="No"/>
    <m/>
    <m/>
    <m/>
    <m/>
    <m/>
    <m/>
    <m/>
    <s v="N"/>
    <s v="N"/>
    <m/>
    <m/>
    <s v="     "/>
    <m/>
    <m/>
    <m/>
    <m/>
    <m/>
    <m/>
    <m/>
    <m/>
    <m/>
    <m/>
    <m/>
    <m/>
    <m/>
    <m/>
    <m/>
    <m/>
    <m/>
    <m/>
    <m/>
  </r>
  <r>
    <s v="20201767"/>
    <s v="     "/>
    <n v="44095"/>
    <s v="9/21"/>
    <x v="1"/>
    <n v="0.43541666666666667"/>
    <s v="39"/>
    <n v="3"/>
    <s v="9"/>
    <x v="4"/>
    <n v="44095"/>
    <n v="0.43263888888888891"/>
    <s v="FAS stated a burnt cutout and fuse holder were found and replaced after a fire on a pole was reported. Going to contact Tman for info on who suppressed the fire. Only detail unknown is who suppressed the fire and going to mark for certification "/>
    <s v="     "/>
    <s v="FAS"/>
    <m/>
    <s v="Y"/>
    <x v="0"/>
    <s v="1084497"/>
    <s v="20-0099538"/>
    <m/>
    <s v="T005076635"/>
    <m/>
    <m/>
    <s v="     "/>
    <x v="0"/>
    <s v="PG&amp;E"/>
    <m/>
    <s v="Building"/>
    <m/>
    <s v="D"/>
    <m/>
    <s v="Structure-PG&amp;E only"/>
    <m/>
    <s v="Equipment - PG&amp;E"/>
    <s v="34.c. Fuse damage or failure"/>
    <s v="Equipment - PG&amp;E"/>
    <s v="All types of equipment / facility failure"/>
    <s v="Fuse failure - all"/>
    <s v="Fuse"/>
    <m/>
    <m/>
    <s v="Line to Ground"/>
    <m/>
    <s v="Overhead"/>
    <x v="3"/>
    <s v="Fuse"/>
    <m/>
    <s v="3.1436904471e+11"/>
    <s v="     "/>
    <s v="Non-HFTD"/>
    <x v="0"/>
    <m/>
    <m/>
    <n v="37.711799999999997"/>
    <n v="-122.447"/>
    <s v="San Francisco"/>
    <s v="SF-H-1107"/>
    <m/>
    <n v="12000"/>
    <m/>
    <x v="0"/>
    <s v="Unknown"/>
    <s v="Urban"/>
    <m/>
    <m/>
    <s v="No"/>
    <m/>
    <m/>
    <m/>
    <m/>
    <m/>
    <m/>
    <m/>
    <s v="N"/>
    <s v="N"/>
    <m/>
    <m/>
    <s v="     "/>
    <m/>
    <m/>
    <m/>
    <m/>
    <m/>
    <m/>
    <m/>
    <m/>
    <m/>
    <m/>
    <m/>
    <m/>
    <m/>
    <m/>
    <m/>
    <m/>
    <m/>
    <m/>
    <m/>
  </r>
  <r>
    <s v="20150356"/>
    <s v="     "/>
    <n v="42269"/>
    <s v="9/22"/>
    <x v="1"/>
    <n v="0.83819444444444446"/>
    <s v="39"/>
    <n v="3"/>
    <s v="9"/>
    <x v="2"/>
    <n v="42269"/>
    <n v="0.83819444444444446"/>
    <s v="TREE FELL AND BROKE XARM KNOCKING WIRE DOWN CREATING OUTAGE"/>
    <s v="     "/>
    <m/>
    <m/>
    <s v="N"/>
    <x v="0"/>
    <s v="1310525"/>
    <s v="15-0062807"/>
    <m/>
    <m/>
    <n v="110661043"/>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3"/>
    <s v="Conductor"/>
    <m/>
    <s v="101577611"/>
    <s v="     "/>
    <s v="Non-HFTD"/>
    <x v="0"/>
    <m/>
    <m/>
    <n v="38.477899999999998"/>
    <n v="-121.989"/>
    <s v="Solano"/>
    <s v="PUTAH-CREEK-1103"/>
    <s v="63681103"/>
    <n v="12000"/>
    <s v="PUTAH CREEK 11033783"/>
    <x v="0"/>
    <s v="WINTERS?"/>
    <s v="Agriculture"/>
    <m/>
    <m/>
    <s v="No"/>
    <m/>
    <m/>
    <m/>
    <m/>
    <m/>
    <m/>
    <m/>
    <s v="N"/>
    <s v="N"/>
    <m/>
    <m/>
    <s v="     "/>
    <m/>
    <m/>
    <s v="Sep 23 2015 12:00AM"/>
    <s v="Unverified"/>
    <s v="I found the SSD 3851, I drove almost the entire line out, except for some locked gate locations. There was a fire out there the same time as the outage. the fire was at address 8299 Olive School Ln. The fire was directly under the lines, no trees require any trimming at 8299 Olive Schl Ln. or ever have needed trimmed. I did not find the tree that caused outage and I did not get ahold of the Supervisor that was dispatched to the sight last night to get a better location of the tree."/>
    <m/>
    <m/>
    <m/>
    <m/>
    <m/>
    <m/>
    <m/>
    <m/>
    <m/>
    <m/>
    <m/>
    <m/>
    <m/>
    <m/>
  </r>
  <r>
    <s v="20150355"/>
    <s v="     "/>
    <n v="42269"/>
    <s v="9/22"/>
    <x v="1"/>
    <n v="0.66319444444444442"/>
    <s v="39"/>
    <n v="3"/>
    <s v="9"/>
    <x v="2"/>
    <n v="42269"/>
    <n v="0.66319444444444442"/>
    <s v="CREW TO REPAIR WIRE DOWN"/>
    <s v="     "/>
    <m/>
    <m/>
    <s v="N"/>
    <x v="0"/>
    <s v="1310294"/>
    <s v="15-0062773"/>
    <m/>
    <m/>
    <n v="110660924"/>
    <m/>
    <s v="     "/>
    <x v="1"/>
    <s v="PG&amp;E"/>
    <m/>
    <s v="Vegetation"/>
    <m/>
    <s v="D"/>
    <m/>
    <s v="&lt;0.25"/>
    <s v="Square Feet: ; Acreage: "/>
    <s v="Equipment - PG&amp;E"/>
    <s v="34.b. Conductor damage or failure"/>
    <s v="Equipment - PG&amp;E"/>
    <s v="All types of equipment / facility failure"/>
    <s v="Conductor"/>
    <s v="Conductor"/>
    <m/>
    <m/>
    <s v="Line to Ground"/>
    <s v="PACIFIC BELL"/>
    <s v="Overhead"/>
    <x v="3"/>
    <s v="Conductor"/>
    <m/>
    <s v="101300036"/>
    <s v="     "/>
    <s v="Non-HFTD"/>
    <x v="0"/>
    <m/>
    <m/>
    <n v="39.122399999999999"/>
    <n v="-121.639"/>
    <s v="Sutter"/>
    <s v="BOGUE-1103"/>
    <s v="153781103"/>
    <n v="12000"/>
    <s v="BOGUE 11037012"/>
    <x v="0"/>
    <s v="Yuba City FD"/>
    <s v="Urban"/>
    <m/>
    <m/>
    <s v="No"/>
    <m/>
    <m/>
    <m/>
    <m/>
    <m/>
    <m/>
    <m/>
    <s v="N"/>
    <s v="N"/>
    <m/>
    <m/>
    <s v="     "/>
    <m/>
    <m/>
    <m/>
    <m/>
    <m/>
    <m/>
    <m/>
    <m/>
    <m/>
    <m/>
    <m/>
    <m/>
    <m/>
    <m/>
    <m/>
    <m/>
    <m/>
    <m/>
    <m/>
  </r>
  <r>
    <s v="20150354"/>
    <s v="     "/>
    <n v="42269"/>
    <s v="9/22"/>
    <x v="1"/>
    <n v="3.0555555555555555E-2"/>
    <s v="39"/>
    <n v="3"/>
    <s v="9"/>
    <x v="2"/>
    <n v="42269"/>
    <n v="3.0555555555555555E-2"/>
    <s v="0"/>
    <s v="     "/>
    <m/>
    <m/>
    <s v="N"/>
    <x v="0"/>
    <s v="1309854"/>
    <s v="15-0062608"/>
    <m/>
    <m/>
    <m/>
    <m/>
    <s v="     "/>
    <x v="1"/>
    <s v="PG&amp;E"/>
    <m/>
    <s v="Vegetation"/>
    <m/>
    <s v="D"/>
    <m/>
    <s v="&lt;0.25"/>
    <s v="Square Feet: ; Acreage: "/>
    <s v="Contact - 3rd Party"/>
    <s v="33.d. Vehicle contact"/>
    <s v="Contact - 3rd Party"/>
    <s v="All types of equipment / facility failure"/>
    <s v="Contact - Vehicle"/>
    <m/>
    <s v="Contact - Vehicle"/>
    <s v="Pole"/>
    <s v="Multi-Fault"/>
    <s v="0"/>
    <s v="Overhead"/>
    <x v="3"/>
    <s v="Conductor"/>
    <m/>
    <s v="102159765"/>
    <s v="     "/>
    <s v="Non-HFTD"/>
    <x v="0"/>
    <n v="175"/>
    <m/>
    <n v="39.007800000000003"/>
    <n v="-122.89400000000001"/>
    <s v="Lake"/>
    <s v="CLEAR-LAKE-1101"/>
    <s v="42141101"/>
    <n v="12000"/>
    <s v="CLEAR LAKE 1102CB"/>
    <x v="1"/>
    <s v="LAKEPORT FIRE"/>
    <s v="Agriculture"/>
    <m/>
    <m/>
    <s v="No"/>
    <m/>
    <m/>
    <m/>
    <m/>
    <m/>
    <m/>
    <m/>
    <s v="N"/>
    <s v="N"/>
    <m/>
    <m/>
    <s v="     "/>
    <m/>
    <m/>
    <m/>
    <m/>
    <m/>
    <m/>
    <m/>
    <m/>
    <m/>
    <m/>
    <m/>
    <m/>
    <m/>
    <m/>
    <m/>
    <m/>
    <m/>
    <m/>
    <m/>
  </r>
  <r>
    <s v="20160308"/>
    <s v="     "/>
    <n v="42635"/>
    <s v="9/22"/>
    <x v="1"/>
    <n v="0.46250000000000002"/>
    <s v="39"/>
    <n v="3"/>
    <s v="9"/>
    <x v="6"/>
    <n v="42635"/>
    <n v="0.46250000000000002"/>
    <s v="0"/>
    <s v="     "/>
    <m/>
    <m/>
    <s v="N"/>
    <x v="0"/>
    <s v="1546059"/>
    <s v="16-0066640"/>
    <m/>
    <m/>
    <n v="111981059"/>
    <m/>
    <s v="     "/>
    <x v="1"/>
    <s v="PG&amp;E"/>
    <m/>
    <s v="Vegetation"/>
    <m/>
    <s v="D"/>
    <m/>
    <s v="&lt;0.25"/>
    <s v="Square Feet: ; Acreage: "/>
    <s v="Vegetation"/>
    <s v="33.a. Veg. contact"/>
    <s v="Vegetation"/>
    <s v="All types of equipment / facility failure"/>
    <s v="Contact - Vegetation"/>
    <m/>
    <s v="Contact - Vegetation"/>
    <s v="Conductor"/>
    <s v="Line to Line"/>
    <m/>
    <s v="Overhead"/>
    <x v="3"/>
    <s v="Conductor"/>
    <m/>
    <s v="103142538"/>
    <s v="     "/>
    <s v="Non-HFTD"/>
    <x v="0"/>
    <n v="180"/>
    <m/>
    <n v="38.635300000000001"/>
    <n v="-122.851"/>
    <s v="Sonoma"/>
    <s v="GEYSERVILLE-1102"/>
    <s v="42891102"/>
    <n v="12000"/>
    <s v="GEYSERVILLE 1102274"/>
    <x v="1"/>
    <s v="Cal Fire"/>
    <s v="Agriculture"/>
    <m/>
    <m/>
    <s v="No"/>
    <m/>
    <m/>
    <m/>
    <m/>
    <m/>
    <m/>
    <m/>
    <s v="N"/>
    <s v="N"/>
    <m/>
    <m/>
    <s v="     "/>
    <s v="38.63529000"/>
    <s v="-122.85093000"/>
    <s v="Sep 23 2016 12:00AM"/>
    <s v="TrunkFail"/>
    <s v="A green multi-stemmed Oregon White Oak experienced trunk failure at the base of one of its stems and fell through the 12kv conductors. Slight rot was found inside the failed stem."/>
    <s v="OAKG"/>
    <s v="60"/>
    <s v="60"/>
    <s v="30"/>
    <s v="Slight"/>
    <s v="None"/>
    <s v="N"/>
    <s v="1"/>
    <m/>
    <s v="Hillside"/>
    <s v="B"/>
    <s v="CrossArm"/>
    <s v="BareWire"/>
    <s v="7"/>
  </r>
  <r>
    <s v="20160306"/>
    <s v="     "/>
    <n v="42635"/>
    <s v="9/22"/>
    <x v="1"/>
    <n v="0.35208333333333336"/>
    <s v="39"/>
    <n v="3"/>
    <s v="9"/>
    <x v="6"/>
    <n v="42635"/>
    <m/>
    <s v="0"/>
    <s v="     "/>
    <m/>
    <m/>
    <s v="N"/>
    <x v="0"/>
    <s v="1545884"/>
    <m/>
    <m/>
    <m/>
    <m/>
    <m/>
    <s v="     "/>
    <x v="1"/>
    <s v="PG&amp;E"/>
    <m/>
    <s v="Vegetation"/>
    <m/>
    <s v="D"/>
    <m/>
    <s v="0.26-9.99"/>
    <s v="Square Feet: ; Acreage: "/>
    <s v="Equipment - PG&amp;E"/>
    <s v="34.a. Capacitor bank damage or failure"/>
    <s v="Equipment - PG&amp;E"/>
    <s v="All types of equipment / facility failure"/>
    <s v="Capacitor Bank"/>
    <s v="Capacitor Bank"/>
    <m/>
    <m/>
    <m/>
    <m/>
    <s v="Overhead"/>
    <x v="3"/>
    <s v="Capacitor Bank"/>
    <m/>
    <s v="100036441"/>
    <s v="     "/>
    <s v="Non-HFTD"/>
    <x v="0"/>
    <n v="300"/>
    <m/>
    <n v="38.949800000000003"/>
    <n v="-121.08199999999999"/>
    <s v="Placer"/>
    <s v="BELL-1109"/>
    <s v="152701109"/>
    <n v="12000"/>
    <m/>
    <x v="0"/>
    <s v="Cal Fire"/>
    <s v="Urban"/>
    <m/>
    <m/>
    <s v="No"/>
    <m/>
    <m/>
    <m/>
    <m/>
    <m/>
    <m/>
    <m/>
    <s v="N"/>
    <s v="N"/>
    <m/>
    <m/>
    <s v="     "/>
    <m/>
    <m/>
    <m/>
    <m/>
    <m/>
    <m/>
    <m/>
    <m/>
    <m/>
    <m/>
    <m/>
    <m/>
    <m/>
    <m/>
    <m/>
    <m/>
    <m/>
    <m/>
    <m/>
  </r>
  <r>
    <s v="SAP201613962"/>
    <s v="     "/>
    <n v="42635"/>
    <s v="9/22"/>
    <x v="1"/>
    <m/>
    <s v="39"/>
    <n v="3"/>
    <s v="9"/>
    <x v="6"/>
    <n v="42633"/>
    <m/>
    <s v="transformer flashed; wire down; pole burnt from grass fire; 1 p/e/o 17865; failed circuit breaker; FD reports &quot;something just blew up&quot; and there were three fires in this area that night"/>
    <s v="     "/>
    <s v="SAP"/>
    <n v="44580"/>
    <s v="Y"/>
    <x v="0"/>
    <s v="1544498"/>
    <s v="16-0065860"/>
    <m/>
    <s v="T003773410"/>
    <n v="111972619"/>
    <m/>
    <s v="     "/>
    <x v="0"/>
    <s v="PG&amp;E"/>
    <m/>
    <m/>
    <m/>
    <s v="D"/>
    <m/>
    <s v="Structure-PG&amp;E only"/>
    <m/>
    <s v="Equipment - PG&amp;E"/>
    <s v="34.o. Other"/>
    <s v="Equipment - PG&amp;E"/>
    <s v="Circuit Breaker"/>
    <s v="Circuit Breaker"/>
    <s v="Pole"/>
    <m/>
    <m/>
    <s v="Three Phase Fault"/>
    <s v="Yes"/>
    <s v="Overhead"/>
    <x v="0"/>
    <s v="Pole"/>
    <m/>
    <s v="101556457"/>
    <s v="     "/>
    <s v="Non-HFTD"/>
    <x v="0"/>
    <m/>
    <m/>
    <n v="38.2498"/>
    <n v="-122.045"/>
    <s v="Solano"/>
    <s v="SUISUN-1109"/>
    <m/>
    <m/>
    <s v="SUISUN 1112CB"/>
    <x v="0"/>
    <m/>
    <m/>
    <m/>
    <m/>
    <s v="No"/>
    <m/>
    <m/>
    <m/>
    <m/>
    <m/>
    <m/>
    <m/>
    <s v="N"/>
    <s v="N"/>
    <m/>
    <m/>
    <s v="     "/>
    <m/>
    <m/>
    <m/>
    <m/>
    <m/>
    <m/>
    <m/>
    <m/>
    <m/>
    <m/>
    <m/>
    <m/>
    <m/>
    <m/>
    <m/>
    <m/>
    <m/>
    <m/>
    <m/>
  </r>
  <r>
    <s v="20170376"/>
    <s v="     "/>
    <n v="43000"/>
    <s v="9/22"/>
    <x v="1"/>
    <n v="0.60277777777777775"/>
    <s v="38"/>
    <n v="3"/>
    <s v="9"/>
    <x v="0"/>
    <m/>
    <m/>
    <s v="CAP BANK 179K HAD NG CONN AND FLASHED INSUL. PLACED ON COE #290659. SMALL VEG FIRE. 100'W 300'L"/>
    <s v="     "/>
    <m/>
    <m/>
    <s v="N"/>
    <x v="0"/>
    <m/>
    <m/>
    <m/>
    <m/>
    <m/>
    <m/>
    <s v="     "/>
    <x v="1"/>
    <s v="PG&amp;E"/>
    <m/>
    <s v="Vegetation"/>
    <m/>
    <s v="D"/>
    <m/>
    <s v="&lt;0.25"/>
    <s v="Square Feet: 100x300; Acreage: "/>
    <s v="Equipment - PG&amp;E"/>
    <s v="34.a. Capacitor bank damage or failure"/>
    <s v="Equipment - PG&amp;E"/>
    <s v="All types of equipment / facility failure"/>
    <s v="Capacitor Bank"/>
    <s v="Capacitor Bank"/>
    <m/>
    <m/>
    <m/>
    <s v="Unknown"/>
    <s v="Overhead"/>
    <x v="3"/>
    <s v="Capacitor Bank"/>
    <m/>
    <s v="100663084"/>
    <s v="     "/>
    <s v="Non-HFTD"/>
    <x v="0"/>
    <m/>
    <m/>
    <n v="36.0961"/>
    <n v="-120.05800000000001"/>
    <s v="Kings"/>
    <s v="GATES-1104"/>
    <s v="253931104"/>
    <n v="12000"/>
    <m/>
    <x v="0"/>
    <s v="SAME AS TAG. FD NOT STANDING BY UPON ARRIVAL"/>
    <s v="Agriculture"/>
    <m/>
    <m/>
    <s v="No"/>
    <m/>
    <m/>
    <m/>
    <m/>
    <m/>
    <m/>
    <m/>
    <s v="N"/>
    <s v="N"/>
    <m/>
    <m/>
    <s v="     "/>
    <m/>
    <m/>
    <m/>
    <m/>
    <m/>
    <m/>
    <m/>
    <m/>
    <m/>
    <m/>
    <m/>
    <m/>
    <m/>
    <m/>
    <m/>
    <m/>
    <m/>
    <m/>
    <m/>
  </r>
  <r>
    <s v="CAP20174816"/>
    <s v="     "/>
    <n v="43000"/>
    <s v="9/22"/>
    <x v="1"/>
    <n v="0.38333333333333336"/>
    <s v="38"/>
    <n v="3"/>
    <s v="9"/>
    <x v="0"/>
    <m/>
    <m/>
    <s v="On 9/18/2017, tracking on insulators caused pole fire (005/125)"/>
    <s v="     "/>
    <s v="CAP"/>
    <n v="44358"/>
    <s v="Y"/>
    <x v="0"/>
    <m/>
    <m/>
    <s v="INT-13308"/>
    <m/>
    <m/>
    <m/>
    <s v="     "/>
    <x v="0"/>
    <s v="PG&amp;E"/>
    <m/>
    <m/>
    <m/>
    <s v="T"/>
    <m/>
    <s v="Structure-PG&amp;E only"/>
    <m/>
    <s v="Contamination"/>
    <s v="36.a. Contamination"/>
    <s v="Equipment - PG&amp;E"/>
    <s v="Contamination"/>
    <m/>
    <m/>
    <m/>
    <m/>
    <m/>
    <s v="No"/>
    <s v="Overhead"/>
    <x v="0"/>
    <s v="Insulator"/>
    <m/>
    <s v="005/125"/>
    <s v="     "/>
    <s v="Non-HFTD"/>
    <x v="0"/>
    <m/>
    <m/>
    <n v="37.769599999999997"/>
    <n v="-121.649"/>
    <s v="Alameda"/>
    <s v="VASCO-HERDLYN-60KV"/>
    <m/>
    <m/>
    <m/>
    <x v="0"/>
    <m/>
    <m/>
    <m/>
    <m/>
    <s v="No"/>
    <m/>
    <m/>
    <m/>
    <m/>
    <m/>
    <m/>
    <m/>
    <s v="N"/>
    <s v="N"/>
    <m/>
    <m/>
    <s v="     "/>
    <m/>
    <m/>
    <m/>
    <m/>
    <m/>
    <m/>
    <m/>
    <m/>
    <m/>
    <m/>
    <m/>
    <m/>
    <m/>
    <m/>
    <m/>
    <m/>
    <m/>
    <m/>
    <m/>
  </r>
  <r>
    <s v="20180808"/>
    <s v="     "/>
    <n v="43365"/>
    <s v="9/22"/>
    <x v="1"/>
    <m/>
    <s v="38"/>
    <n v="3"/>
    <s v="9"/>
    <x v="1"/>
    <m/>
    <m/>
    <s v="Animal contact likely caused fire; T-men remarks - &quot;veg fire. fnd service down along with 2 dead crows at the base of the service pole&quot;"/>
    <s v="     "/>
    <s v="FAS"/>
    <m/>
    <s v="N"/>
    <x v="0"/>
    <s v="179507"/>
    <m/>
    <m/>
    <m/>
    <m/>
    <m/>
    <s v="     "/>
    <x v="1"/>
    <s v="PG&amp;E"/>
    <m/>
    <m/>
    <m/>
    <s v="D"/>
    <m/>
    <s v="&lt;0.25"/>
    <m/>
    <s v="Contact - Animal - Bird"/>
    <s v="33.b. Animal contact"/>
    <s v="Contact - Bird"/>
    <s v="Contact from object"/>
    <s v="Contact - Animal"/>
    <m/>
    <s v="Contact - Animal"/>
    <s v="Service Drop"/>
    <m/>
    <m/>
    <m/>
    <x v="1"/>
    <m/>
    <m/>
    <m/>
    <s v="     "/>
    <s v="Non-HFTD"/>
    <x v="0"/>
    <m/>
    <m/>
    <n v="37.012700000000002"/>
    <n v="-120.846"/>
    <s v="Merced"/>
    <s v="ORTIGA-1105"/>
    <s v="254311105"/>
    <n v="750"/>
    <s v="N/A"/>
    <x v="0"/>
    <m/>
    <s v="Agriculture"/>
    <m/>
    <m/>
    <s v="No"/>
    <m/>
    <m/>
    <m/>
    <m/>
    <m/>
    <m/>
    <m/>
    <s v="N"/>
    <s v="N"/>
    <m/>
    <m/>
    <s v="     "/>
    <m/>
    <m/>
    <m/>
    <m/>
    <m/>
    <m/>
    <m/>
    <m/>
    <m/>
    <m/>
    <m/>
    <m/>
    <m/>
    <m/>
    <m/>
    <m/>
    <m/>
    <m/>
    <m/>
  </r>
  <r>
    <s v="20180811"/>
    <s v="     "/>
    <n v="43365"/>
    <s v="9/22"/>
    <x v="1"/>
    <m/>
    <s v="38"/>
    <n v="3"/>
    <s v="9"/>
    <x v="1"/>
    <m/>
    <m/>
    <m/>
    <s v="     "/>
    <s v="FAS"/>
    <m/>
    <s v="N"/>
    <x v="0"/>
    <m/>
    <m/>
    <m/>
    <m/>
    <m/>
    <m/>
    <s v="     "/>
    <x v="0"/>
    <s v="PG&amp;E"/>
    <m/>
    <m/>
    <m/>
    <s v="D"/>
    <m/>
    <s v="&lt;0.25"/>
    <m/>
    <s v="Equipment - PG&amp;E"/>
    <s v="34.f. Pole damage or failure"/>
    <s v="Equipment - PG&amp;E"/>
    <s v="All types of equipment / facility failure"/>
    <s v="Pole"/>
    <s v="Pole"/>
    <m/>
    <m/>
    <m/>
    <m/>
    <m/>
    <x v="3"/>
    <s v="Pole"/>
    <s v="at base of pole"/>
    <m/>
    <s v="     "/>
    <s v="Non-HFTD"/>
    <x v="0"/>
    <m/>
    <m/>
    <n v="37.742199999999997"/>
    <n v="-121.51300000000001"/>
    <s v="San Joaquin"/>
    <s v="HERDLYN-1102"/>
    <s v="163741102"/>
    <n v="11000"/>
    <m/>
    <x v="0"/>
    <m/>
    <s v="Urban"/>
    <m/>
    <m/>
    <s v="No"/>
    <m/>
    <m/>
    <m/>
    <m/>
    <m/>
    <m/>
    <m/>
    <s v="N"/>
    <s v="N"/>
    <m/>
    <m/>
    <s v="     "/>
    <m/>
    <m/>
    <m/>
    <m/>
    <m/>
    <m/>
    <m/>
    <m/>
    <m/>
    <m/>
    <m/>
    <m/>
    <m/>
    <m/>
    <m/>
    <m/>
    <m/>
    <m/>
    <m/>
  </r>
  <r>
    <s v="20191098"/>
    <s v="     "/>
    <n v="43730"/>
    <s v="9/22"/>
    <x v="1"/>
    <m/>
    <s v="39"/>
    <n v="3"/>
    <s v="9"/>
    <x v="3"/>
    <n v="43730"/>
    <m/>
    <s v="C182 Unit Failure"/>
    <s v="     "/>
    <s v="FAS"/>
    <m/>
    <s v="N"/>
    <x v="0"/>
    <s v="603553"/>
    <m/>
    <m/>
    <s v="T004759221"/>
    <n v="0"/>
    <m/>
    <s v="     "/>
    <x v="1"/>
    <s v="PG&amp;E"/>
    <m/>
    <m/>
    <m/>
    <s v="D"/>
    <m/>
    <s v="&lt;0.25"/>
    <m/>
    <s v="Equipment - PG&amp;E"/>
    <s v="34.a. Capacitor bank damage or failure"/>
    <s v="Equipment - PG&amp;E"/>
    <s v="All types of equipment / facility failure"/>
    <s v="Capacitor bank failure"/>
    <s v="Capacitor Bank"/>
    <m/>
    <m/>
    <m/>
    <m/>
    <s v="Pad mount"/>
    <x v="0"/>
    <s v="Capacitor Bank"/>
    <s v="Capacitor"/>
    <s v="Unknown"/>
    <s v="     "/>
    <s v="Non-HFTD"/>
    <x v="0"/>
    <m/>
    <m/>
    <n v="38.603900000000003"/>
    <n v="-121.059"/>
    <s v="EL DORADO"/>
    <s v="CLARKSVILLE-2103"/>
    <m/>
    <m/>
    <m/>
    <x v="0"/>
    <m/>
    <s v="Urban"/>
    <m/>
    <m/>
    <s v="No"/>
    <m/>
    <m/>
    <m/>
    <m/>
    <m/>
    <m/>
    <m/>
    <s v="N"/>
    <s v="N"/>
    <m/>
    <m/>
    <s v="     "/>
    <m/>
    <m/>
    <m/>
    <m/>
    <m/>
    <m/>
    <m/>
    <m/>
    <m/>
    <m/>
    <m/>
    <m/>
    <m/>
    <m/>
    <m/>
    <m/>
    <m/>
    <m/>
    <m/>
  </r>
  <r>
    <s v="20191099"/>
    <s v="     "/>
    <n v="43730"/>
    <s v="9/22"/>
    <x v="1"/>
    <m/>
    <s v="39"/>
    <n v="3"/>
    <s v="9"/>
    <x v="3"/>
    <n v="43730"/>
    <n v="0.46805555555555556"/>
    <s v="Tree fell into line"/>
    <s v="     "/>
    <s v="FAS"/>
    <m/>
    <s v="N"/>
    <x v="0"/>
    <s v="603513"/>
    <s v="19-0102235"/>
    <m/>
    <s v="T004759210"/>
    <n v="117906206"/>
    <m/>
    <s v="     "/>
    <x v="1"/>
    <s v="PG&amp;E"/>
    <m/>
    <m/>
    <m/>
    <s v="D"/>
    <m/>
    <s v="0.26-9.99"/>
    <m/>
    <s v="Vegetation"/>
    <s v="33.a. Veg. contact"/>
    <s v="Vegetation"/>
    <s v="Contact from object"/>
    <s v="Contact - Vegetation"/>
    <m/>
    <s v="Contact - Vegetation"/>
    <s v="Pole"/>
    <s v="Three Phase Fault"/>
    <m/>
    <s v="Overhead"/>
    <x v="0"/>
    <s v="Pole"/>
    <m/>
    <s v="103958188"/>
    <s v="     "/>
    <s v="Non-HFTD"/>
    <x v="0"/>
    <n v="565"/>
    <m/>
    <n v="36.026400000000002"/>
    <n v="-121.251"/>
    <s v="MONTEREY"/>
    <s v="JOLON-1103"/>
    <m/>
    <m/>
    <s v="JOLON 1103CB"/>
    <x v="0"/>
    <s v="Unknown"/>
    <s v="Hardwood Woodland"/>
    <m/>
    <m/>
    <s v="No"/>
    <m/>
    <m/>
    <m/>
    <m/>
    <m/>
    <m/>
    <m/>
    <s v="N"/>
    <s v="N"/>
    <m/>
    <m/>
    <s v="     "/>
    <s v="36.02167200"/>
    <s v="-121.24750100"/>
    <s v="Sep 27 2019 12:00AM"/>
    <s v="RootsFail"/>
    <s v="EVIDENCE OF FALLEN OAK. UPROOTED TOWARDS LINES."/>
    <s v="OAK"/>
    <s v="50"/>
    <s v="45"/>
    <s v="10"/>
    <s v="Slight"/>
    <s v="Severe"/>
    <s v="N"/>
    <s v="1"/>
    <m/>
    <s v="Ridge"/>
    <s v="A"/>
    <s v="Vertical"/>
    <s v="BareWire"/>
    <s v="3"/>
  </r>
  <r>
    <s v="20201279"/>
    <s v="     "/>
    <n v="44096"/>
    <s v="9/22"/>
    <x v="1"/>
    <n v="0.43888888888888888"/>
    <s v="39"/>
    <n v="3"/>
    <s v="9"/>
    <x v="4"/>
    <n v="44096"/>
    <n v="0.32222222222222224"/>
    <s v="On September 22, 2020 at 1032 hours, a PG&amp;E troubleman was dispatched to the Grand Island 2224 Distribution Circuit on Bouldin Island near the city of Terminous in response to a wire down outage. Initial analysis incidates PG&amp;E equipment failure caused the ignition. One phase, one span of overhead primary conductors failed likely due to farmers in the area making contact with a guy wire, causing the pole to shake and the conductor to break and fall to ground. The troubleman was unable to confirm the cause of the conductor failure. The ensuing fire was approximately 3 meters - 0.25 acres and the fire was suppressed by the customer. A PG&amp;E crew replaced 200' of ACSR wire on September 22, 2020."/>
    <s v="     "/>
    <s v="FAS"/>
    <m/>
    <s v="N"/>
    <x v="0"/>
    <m/>
    <s v="20-0099967"/>
    <m/>
    <s v="T005077510, T005077542"/>
    <n v="119797451"/>
    <m/>
    <s v="     "/>
    <x v="1"/>
    <s v="PG&amp;E"/>
    <m/>
    <s v="Vegetation"/>
    <m/>
    <s v="D"/>
    <s v="D"/>
    <s v="&lt;0.25"/>
    <m/>
    <s v="Wire-Wire Contact"/>
    <s v="35.a. Wire-to-wire contact / contamination"/>
    <s v="Wire-Wire Contact"/>
    <s v="Contact from object"/>
    <s v="Contact from Object - Other"/>
    <m/>
    <m/>
    <m/>
    <s v="Line to Ground"/>
    <m/>
    <s v="Overhead"/>
    <x v="3"/>
    <s v="Conductor - Primary"/>
    <m/>
    <s v="Circuit ID: 062462224"/>
    <s v="     "/>
    <s v="Non-HFTD"/>
    <x v="0"/>
    <m/>
    <m/>
    <n v="38.096499999999999"/>
    <n v="-121.521"/>
    <s v="San Joaquin"/>
    <s v="GRAND-ISLAND-2224"/>
    <m/>
    <n v="21000"/>
    <m/>
    <x v="0"/>
    <s v="Customer"/>
    <s v="Agriculture"/>
    <m/>
    <m/>
    <s v="No"/>
    <m/>
    <m/>
    <m/>
    <m/>
    <m/>
    <m/>
    <m/>
    <s v="N"/>
    <s v="N"/>
    <m/>
    <m/>
    <s v="     "/>
    <m/>
    <m/>
    <m/>
    <m/>
    <m/>
    <m/>
    <m/>
    <m/>
    <m/>
    <m/>
    <m/>
    <m/>
    <m/>
    <m/>
    <m/>
    <m/>
    <m/>
    <m/>
    <m/>
  </r>
  <r>
    <s v="MIA20144204"/>
    <s v="     "/>
    <n v="41905"/>
    <s v="9/23"/>
    <x v="1"/>
    <n v="0.91689814814814818"/>
    <s v="39"/>
    <n v="3"/>
    <s v="9"/>
    <x v="7"/>
    <n v="41905"/>
    <n v="0.91666666666666663"/>
    <s v="L7SF: 1205 or 1705 2ND AVE in Salinas; cause listed as equipment failure in SAP; crew to repair burnt poletop and x-arm; transformer fire mentioned by OFC"/>
    <s v="     "/>
    <s v="FAS"/>
    <n v="44264"/>
    <s v="Y"/>
    <x v="0"/>
    <s v="1086340"/>
    <s v="N/A"/>
    <m/>
    <s v="T003202408"/>
    <n v="109236613"/>
    <m/>
    <s v="     "/>
    <x v="0"/>
    <s v="PG&amp;E"/>
    <m/>
    <m/>
    <m/>
    <s v="D"/>
    <m/>
    <s v="Structure-PG&amp;E only"/>
    <m/>
    <s v="Equipment - PG&amp;E"/>
    <s v="34.n. Transformer damage or failure"/>
    <s v="Equipment - PG&amp;E"/>
    <s v="All types of equipment / facility failure"/>
    <s v="Transformer failure"/>
    <s v="Transformer"/>
    <m/>
    <m/>
    <m/>
    <s v="Yes"/>
    <s v="Overhead"/>
    <x v="0"/>
    <m/>
    <m/>
    <s v="101785217"/>
    <s v="     "/>
    <s v="Non-HFTD"/>
    <x v="0"/>
    <m/>
    <m/>
    <n v="36.674900000000001"/>
    <n v="-121.622"/>
    <s v="Monterey"/>
    <s v="SALINAS-1109"/>
    <m/>
    <n v="11000"/>
    <m/>
    <x v="0"/>
    <s v="Salinas FD"/>
    <s v="Urban"/>
    <m/>
    <m/>
    <s v="No"/>
    <m/>
    <m/>
    <m/>
    <m/>
    <m/>
    <m/>
    <m/>
    <s v="N"/>
    <s v="N"/>
    <m/>
    <m/>
    <s v="     "/>
    <m/>
    <m/>
    <m/>
    <m/>
    <m/>
    <m/>
    <m/>
    <m/>
    <m/>
    <m/>
    <m/>
    <m/>
    <m/>
    <m/>
    <m/>
    <m/>
    <m/>
    <m/>
    <m/>
  </r>
  <r>
    <s v="MIA20145245"/>
    <s v="     "/>
    <n v="41905"/>
    <s v="9/23"/>
    <x v="1"/>
    <n v="0.97501157407407413"/>
    <s v="39"/>
    <n v="3"/>
    <s v="9"/>
    <x v="7"/>
    <n v="41905"/>
    <n v="0.97499999999999998"/>
    <s v="L7SF: 211 CRESCENT WAY in Salinas; pole and transformer on fire; New pole &amp; x-arm burning; cause not given; WAITING ON TMAN"/>
    <s v="     "/>
    <s v="FAS"/>
    <n v="44266"/>
    <s v="Y"/>
    <x v="0"/>
    <s v="1086350"/>
    <s v="N/A"/>
    <m/>
    <s v="T003202429"/>
    <m/>
    <m/>
    <s v="     "/>
    <x v="0"/>
    <s v="PG&amp;E"/>
    <m/>
    <m/>
    <m/>
    <s v="D"/>
    <m/>
    <s v="Structure-PG&amp;E only"/>
    <m/>
    <s v="Equipment - PG&amp;E"/>
    <s v="34.g. Insulator and brushing damage or failure"/>
    <s v="Equipment - PG&amp;E"/>
    <s v="All types of equipment / facility failure"/>
    <s v="Insulator failure"/>
    <s v="Crossarm"/>
    <m/>
    <m/>
    <m/>
    <s v="No"/>
    <s v="Overhead"/>
    <x v="0"/>
    <m/>
    <m/>
    <m/>
    <s v="     "/>
    <s v="Non-HFTD"/>
    <x v="0"/>
    <m/>
    <m/>
    <n v="36.704000000000001"/>
    <n v="-121.65600000000001"/>
    <s v="Monterey"/>
    <s v="SALINAS-1103"/>
    <s v="182011103"/>
    <n v="11000"/>
    <m/>
    <x v="0"/>
    <m/>
    <s v="Urban"/>
    <m/>
    <m/>
    <s v="No"/>
    <m/>
    <m/>
    <m/>
    <m/>
    <m/>
    <m/>
    <m/>
    <s v="N"/>
    <s v="N"/>
    <m/>
    <m/>
    <s v="     "/>
    <m/>
    <m/>
    <m/>
    <m/>
    <m/>
    <m/>
    <m/>
    <m/>
    <m/>
    <m/>
    <m/>
    <m/>
    <m/>
    <m/>
    <m/>
    <m/>
    <m/>
    <m/>
    <m/>
  </r>
  <r>
    <s v="20140179"/>
    <s v="     "/>
    <n v="41905"/>
    <s v="9/23"/>
    <x v="1"/>
    <n v="0.4201388888888889"/>
    <s v="39"/>
    <n v="3"/>
    <s v="9"/>
    <x v="7"/>
    <n v="41905"/>
    <n v="0.4201388888888889"/>
    <s v="flaming bird caused 1acre fire BealAFB fire were the responding fire dept to respond"/>
    <s v="     "/>
    <m/>
    <m/>
    <s v="N"/>
    <x v="0"/>
    <m/>
    <m/>
    <m/>
    <m/>
    <m/>
    <m/>
    <s v="     "/>
    <x v="1"/>
    <s v="PG&amp;E"/>
    <m/>
    <s v="Vegetation"/>
    <m/>
    <s v="T"/>
    <m/>
    <s v="0.26-9.99"/>
    <s v="Square Feet: ; Acreage: 1"/>
    <s v="Contact - Animal - Bird"/>
    <s v="33.b. Animal contact"/>
    <s v="Contact - Bird"/>
    <s v="All types of equipment / facility failure"/>
    <s v="Contact - Animal"/>
    <m/>
    <s v="Contact - Animal"/>
    <s v="Conductor"/>
    <m/>
    <s v=" "/>
    <s v="Overhead"/>
    <x v="4"/>
    <s v="Conductor"/>
    <m/>
    <s v="Pole 007/138"/>
    <s v="     "/>
    <s v="Non-HFTD"/>
    <x v="0"/>
    <n v="300"/>
    <m/>
    <n v="39.110399999999998"/>
    <n v="-121.334"/>
    <s v="Yuba"/>
    <s v="SMARTVILLE-NICOLAUS-#1-60"/>
    <s v="ETL.7990"/>
    <n v="60000"/>
    <s v="N/A"/>
    <x v="0"/>
    <s v="Beale AFB"/>
    <s v="Herbaceous"/>
    <m/>
    <m/>
    <s v="No"/>
    <m/>
    <m/>
    <m/>
    <m/>
    <m/>
    <m/>
    <m/>
    <s v="N"/>
    <s v="N"/>
    <m/>
    <m/>
    <s v="     "/>
    <m/>
    <m/>
    <m/>
    <m/>
    <m/>
    <m/>
    <m/>
    <m/>
    <m/>
    <m/>
    <m/>
    <m/>
    <m/>
    <m/>
    <m/>
    <m/>
    <m/>
    <m/>
    <m/>
  </r>
  <r>
    <s v="20140180"/>
    <s v="     "/>
    <n v="41905"/>
    <s v="9/23"/>
    <x v="1"/>
    <n v="0.45347222222222222"/>
    <s v="39"/>
    <n v="3"/>
    <s v="9"/>
    <x v="7"/>
    <n v="41905"/>
    <n v="0.45347222222222222"/>
    <s v="outside tree contractor dropped pine tree threw primary wires, crew called to make repairs"/>
    <s v="     "/>
    <m/>
    <m/>
    <s v="N"/>
    <x v="0"/>
    <s v="1086028"/>
    <s v="14-0058622"/>
    <m/>
    <m/>
    <n v="109234852"/>
    <m/>
    <s v="     "/>
    <x v="1"/>
    <s v="PG&amp;E"/>
    <m/>
    <s v="Vegetation"/>
    <m/>
    <s v="D"/>
    <m/>
    <s v="&lt;0.25"/>
    <s v="Square Feet: ; Acreage: "/>
    <s v="Vegetation"/>
    <s v="33.a. Veg. contact"/>
    <s v="Vegetation"/>
    <s v="All types of equipment / facility failure"/>
    <s v="Contact - Vegetation"/>
    <m/>
    <s v="Contact - Vegetation"/>
    <s v="Conductor"/>
    <s v="Line to Ground"/>
    <s v=" "/>
    <s v="Overhead"/>
    <x v="3"/>
    <s v="Conductor"/>
    <m/>
    <s v="6871 marshall rd   lotus"/>
    <s v="     "/>
    <s v="Non-HFTD"/>
    <x v="0"/>
    <n v="340"/>
    <m/>
    <n v="38.814999999999998"/>
    <n v="-120.902"/>
    <s v="El Dorado"/>
    <s v="SHINGLE-SPRINGS-2109"/>
    <s v="153652109"/>
    <n v="21000"/>
    <s v="SHINGLE SPRINGS 210985766"/>
    <x v="0"/>
    <s v="Cal Fire Dept"/>
    <s v="Hardwood Woodland"/>
    <m/>
    <m/>
    <s v="No"/>
    <m/>
    <m/>
    <m/>
    <m/>
    <m/>
    <m/>
    <m/>
    <s v="N"/>
    <s v="N"/>
    <m/>
    <m/>
    <s v="     "/>
    <s v="38.81500000"/>
    <s v="-120.90500000"/>
    <s v="Sep 30 2014  1:05PM"/>
    <s v="3rdParty"/>
    <s v="Bailey tree trimmer fell part of pine and hit conductor. I was unable to find the actual limb that was in contact with the conductor as it may have been chipped up by tree trimmer or collected as evidence by Cal fire."/>
    <s v="PING"/>
    <s v="60"/>
    <s v="27"/>
    <s v="10"/>
    <m/>
    <m/>
    <m/>
    <m/>
    <m/>
    <m/>
    <m/>
    <s v="CrossArm"/>
    <s v="BareWire"/>
    <s v="2"/>
  </r>
  <r>
    <s v="MIA20159107"/>
    <s v="     "/>
    <n v="42270"/>
    <s v="9/23"/>
    <x v="1"/>
    <n v="0.79282407407407407"/>
    <s v="39"/>
    <n v="3"/>
    <s v="9"/>
    <x v="2"/>
    <n v="42270"/>
    <n v="0.79236111111111107"/>
    <s v="114274 Lema Ct in Clearlake; electrical box on fire; arcing wire from underground service"/>
    <s v="     "/>
    <s v="FAS"/>
    <n v="44253"/>
    <s v="Y"/>
    <x v="0"/>
    <s v="6124849"/>
    <s v="N/A"/>
    <m/>
    <s v="T003493198"/>
    <m/>
    <m/>
    <s v="     "/>
    <x v="0"/>
    <s v="PG&amp;E"/>
    <m/>
    <m/>
    <m/>
    <s v="D"/>
    <m/>
    <s v="Structure-PG&amp;E only"/>
    <m/>
    <s v="Equipment - PG&amp;E"/>
    <s v="34.o. Other"/>
    <s v="Equipment - PG&amp;E"/>
    <s v="All types of equipment / facility failure"/>
    <s v="Service Neutral failure"/>
    <s v="Service Connector"/>
    <m/>
    <m/>
    <m/>
    <s v="Unknown"/>
    <s v="Underground"/>
    <x v="0"/>
    <m/>
    <m/>
    <s v="T2146 "/>
    <s v="     "/>
    <s v="Non-HFTD"/>
    <x v="0"/>
    <n v="175"/>
    <m/>
    <n v="38.935400000000001"/>
    <n v="-122.619"/>
    <s v="Lake"/>
    <s v="HIGHLANDS-1104"/>
    <s v="43361104"/>
    <n v="11000"/>
    <m/>
    <x v="0"/>
    <m/>
    <s v="Rural"/>
    <m/>
    <m/>
    <s v="No"/>
    <m/>
    <m/>
    <m/>
    <m/>
    <m/>
    <m/>
    <m/>
    <s v="N"/>
    <s v="N"/>
    <m/>
    <m/>
    <s v="     "/>
    <m/>
    <m/>
    <m/>
    <m/>
    <m/>
    <m/>
    <m/>
    <m/>
    <m/>
    <m/>
    <m/>
    <m/>
    <m/>
    <m/>
    <m/>
    <m/>
    <m/>
    <m/>
    <m/>
  </r>
  <r>
    <s v="SAP201517149"/>
    <s v="     "/>
    <n v="42270"/>
    <s v="9/23"/>
    <x v="1"/>
    <m/>
    <s v="39"/>
    <n v="3"/>
    <s v="9"/>
    <x v="2"/>
    <n v="42268"/>
    <m/>
    <s v="900 Taft St in Fairfield; multiple poles on fire; primary down and failed circuit breaker because of metallic balloon contact; fire also damaged houses; CB 62131105"/>
    <s v="     "/>
    <s v="SAP"/>
    <n v="44580"/>
    <s v="Y"/>
    <x v="0"/>
    <m/>
    <s v="15-0062576.2"/>
    <m/>
    <s v="T003491541"/>
    <n v="110665657"/>
    <m/>
    <s v="     "/>
    <x v="1"/>
    <s v="PG&amp;E"/>
    <m/>
    <m/>
    <m/>
    <s v="D"/>
    <m/>
    <s v="&lt;0.25"/>
    <m/>
    <s v="Contact - 3rd Party"/>
    <s v="33.c. Balloon contact"/>
    <s v="Contact - 3rd Party"/>
    <s v="Balloon contact"/>
    <s v="Balloon contact"/>
    <m/>
    <s v="Balloon contact"/>
    <s v="Circuit Breaker"/>
    <s v="Line to Line"/>
    <s v="Yes"/>
    <s v="Overhead"/>
    <x v="0"/>
    <s v="Circuit Breaker"/>
    <m/>
    <s v="101558604"/>
    <s v="     "/>
    <s v="Non-HFTD"/>
    <x v="0"/>
    <m/>
    <m/>
    <n v="38.2517"/>
    <n v="-122.03"/>
    <s v="Solano"/>
    <s v="SUISUN-1102"/>
    <m/>
    <m/>
    <m/>
    <x v="0"/>
    <s v="Fairfield FD"/>
    <m/>
    <m/>
    <m/>
    <s v="No"/>
    <m/>
    <m/>
    <m/>
    <m/>
    <m/>
    <m/>
    <m/>
    <s v="N"/>
    <s v="N"/>
    <m/>
    <m/>
    <s v="     "/>
    <m/>
    <m/>
    <m/>
    <m/>
    <m/>
    <m/>
    <m/>
    <m/>
    <m/>
    <m/>
    <m/>
    <m/>
    <m/>
    <m/>
    <m/>
    <m/>
    <m/>
    <m/>
    <m/>
  </r>
  <r>
    <s v="20160309"/>
    <s v="     "/>
    <n v="42636"/>
    <s v="9/23"/>
    <x v="1"/>
    <n v="0.63402777777777775"/>
    <s v="39"/>
    <n v="3"/>
    <s v="9"/>
    <x v="6"/>
    <n v="42636"/>
    <m/>
    <s v="6 SPANS OF WIRE DOWN. COMMON NUETRAL. MOMENTARY OUTAGE. FOUND NO CAUSE. IT STARTED A GRASS FIRE. NEAR GOLF COURSE. WIRE FELL ON TO A CAR IN CUSTOMER'S DRIVEWAY.. MADE OUT E.C. TAG. MADE OUT 2  IR AND FIRE DATA SHEET. TOOK PICS."/>
    <s v="     "/>
    <m/>
    <m/>
    <s v="N"/>
    <x v="0"/>
    <m/>
    <s v="16-0067099"/>
    <m/>
    <m/>
    <m/>
    <m/>
    <s v="     "/>
    <x v="1"/>
    <s v="PG&amp;E"/>
    <m/>
    <s v="Vegetation"/>
    <m/>
    <s v="D"/>
    <m/>
    <s v="&lt;0.25"/>
    <s v="Square Feet: ; Acreage: "/>
    <s v="Equipment - PG&amp;E"/>
    <s v="34.b. Conductor damage or failure"/>
    <s v="Equipment - PG&amp;E"/>
    <s v="All types of equipment / facility failure"/>
    <s v="Conductor"/>
    <s v="Conductor"/>
    <m/>
    <m/>
    <s v="Line to Ground"/>
    <s v="None"/>
    <s v="Overhead"/>
    <x v="3"/>
    <s v="Conductor"/>
    <m/>
    <s v="100633830"/>
    <s v="     "/>
    <s v="Non-HFTD"/>
    <x v="0"/>
    <m/>
    <m/>
    <n v="36.849800000000002"/>
    <n v="-119.861"/>
    <s v="Fresno"/>
    <s v="FIGARDEN-2103"/>
    <s v="254552112"/>
    <n v="12000"/>
    <s v="FIGARDEN 210392114"/>
    <x v="0"/>
    <s v="Fresno FD"/>
    <s v="Agriculture"/>
    <m/>
    <m/>
    <s v="No"/>
    <m/>
    <m/>
    <m/>
    <m/>
    <m/>
    <m/>
    <m/>
    <s v="N"/>
    <s v="N"/>
    <m/>
    <m/>
    <s v="     "/>
    <m/>
    <m/>
    <m/>
    <m/>
    <m/>
    <m/>
    <m/>
    <m/>
    <m/>
    <m/>
    <m/>
    <m/>
    <m/>
    <m/>
    <m/>
    <m/>
    <m/>
    <m/>
    <m/>
  </r>
  <r>
    <s v="SAP201710796"/>
    <s v="     "/>
    <n v="43001"/>
    <s v="9/23"/>
    <x v="1"/>
    <m/>
    <s v="38"/>
    <n v="3"/>
    <s v="9"/>
    <x v="0"/>
    <n v="42999"/>
    <m/>
    <s v="Crossarm replaced due to pole fire"/>
    <s v="     "/>
    <s v="SAP"/>
    <n v="44580"/>
    <s v="Y"/>
    <x v="0"/>
    <s v="1882964"/>
    <s v="17-0080524"/>
    <m/>
    <s v="T004143006"/>
    <n v="113266253"/>
    <m/>
    <s v="     "/>
    <x v="0"/>
    <s v="PG&amp;E"/>
    <m/>
    <m/>
    <m/>
    <s v="D"/>
    <m/>
    <s v="Structure-PG&amp;E only"/>
    <m/>
    <s v="Equipment - PG&amp;E"/>
    <s v="34.g. Insulator and brushing damage or failure"/>
    <s v="Equipment - PG&amp;E"/>
    <s v="Insulator failure"/>
    <s v="Insulator failure"/>
    <s v="Crossarm"/>
    <m/>
    <m/>
    <s v="Line to Line"/>
    <s v="No"/>
    <s v="Overhead"/>
    <x v="0"/>
    <s v="Crossarm"/>
    <m/>
    <m/>
    <s v="     "/>
    <s v="Non-HFTD"/>
    <x v="0"/>
    <m/>
    <m/>
    <n v="36.946300000000001"/>
    <n v="-119.995"/>
    <s v="Madera"/>
    <s v="BORDEN-1102"/>
    <m/>
    <m/>
    <s v="BORDEN 1102CB"/>
    <x v="0"/>
    <m/>
    <m/>
    <m/>
    <m/>
    <s v="No"/>
    <m/>
    <m/>
    <m/>
    <m/>
    <m/>
    <m/>
    <m/>
    <s v="N"/>
    <s v="N"/>
    <m/>
    <m/>
    <s v="     "/>
    <m/>
    <m/>
    <m/>
    <m/>
    <m/>
    <m/>
    <m/>
    <m/>
    <m/>
    <m/>
    <m/>
    <m/>
    <m/>
    <m/>
    <m/>
    <m/>
    <m/>
    <m/>
    <m/>
  </r>
  <r>
    <s v="20170377"/>
    <s v="     "/>
    <n v="43001"/>
    <s v="9/23"/>
    <x v="1"/>
    <n v="0.38611111111111113"/>
    <s v="38"/>
    <n v="3"/>
    <s v="9"/>
    <x v="0"/>
    <n v="43001"/>
    <n v="0.38611111111111113"/>
    <s v="0"/>
    <s v="     "/>
    <m/>
    <m/>
    <s v="N"/>
    <x v="0"/>
    <s v="1884524"/>
    <s v="17-0081190"/>
    <m/>
    <m/>
    <m/>
    <m/>
    <s v="     "/>
    <x v="1"/>
    <s v="PG&amp;E"/>
    <m/>
    <s v="Vegetation"/>
    <m/>
    <s v="D"/>
    <m/>
    <s v="&lt;0.25"/>
    <s v="Square Feet: ; Acreage: "/>
    <s v="Equipment - PG&amp;E"/>
    <s v="34.f. Pole damage or failure"/>
    <s v="Equipment - PG&amp;E"/>
    <s v="All types of equipment / facility failure"/>
    <s v="Pole"/>
    <s v="Pole"/>
    <m/>
    <m/>
    <s v="Line to Line"/>
    <s v="Unknown"/>
    <s v="Overhead"/>
    <x v="3"/>
    <s v="Conductor"/>
    <m/>
    <s v="101181497"/>
    <s v="     "/>
    <s v="Non-HFTD"/>
    <x v="0"/>
    <m/>
    <m/>
    <n v="37.012700000000002"/>
    <n v="-120.626"/>
    <s v="Merced"/>
    <s v="DOS-PALOS-1101"/>
    <s v="254041101"/>
    <n v="12000"/>
    <s v="DOS PALOS 11019910"/>
    <x v="0"/>
    <s v="Cal Fire"/>
    <s v="Agriculture"/>
    <m/>
    <m/>
    <s v="No"/>
    <m/>
    <m/>
    <m/>
    <m/>
    <m/>
    <m/>
    <m/>
    <s v="N"/>
    <s v="N"/>
    <m/>
    <m/>
    <s v="     "/>
    <m/>
    <m/>
    <m/>
    <m/>
    <m/>
    <m/>
    <m/>
    <m/>
    <m/>
    <m/>
    <m/>
    <m/>
    <m/>
    <m/>
    <m/>
    <m/>
    <m/>
    <m/>
    <m/>
  </r>
  <r>
    <s v="SAP201710801"/>
    <s v="     "/>
    <n v="43001"/>
    <s v="9/23"/>
    <x v="1"/>
    <m/>
    <s v="38"/>
    <n v="3"/>
    <s v="9"/>
    <x v="0"/>
    <n v="42999"/>
    <m/>
    <s v="FUCO 16612; rain caused tracking which caused pole fire"/>
    <s v="     "/>
    <s v="SAP"/>
    <n v="44580"/>
    <s v="Y"/>
    <x v="0"/>
    <s v="9415056"/>
    <s v="N/A"/>
    <m/>
    <s v="T004143391"/>
    <n v="113267076"/>
    <m/>
    <s v="     "/>
    <x v="0"/>
    <s v="PG&amp;E"/>
    <m/>
    <m/>
    <m/>
    <s v="D"/>
    <m/>
    <s v="Structure-PG&amp;E only"/>
    <m/>
    <s v="Contamination"/>
    <s v="36.a. Contamination"/>
    <s v="Equipment - PG&amp;E"/>
    <s v="Contamination"/>
    <s v="Contamination"/>
    <m/>
    <m/>
    <m/>
    <m/>
    <s v="No"/>
    <s v="Overhead"/>
    <x v="0"/>
    <s v="Fuse"/>
    <m/>
    <s v="100178231"/>
    <s v="     "/>
    <s v="Non-HFTD"/>
    <x v="0"/>
    <m/>
    <m/>
    <n v="35.724899999999998"/>
    <n v="-119.367"/>
    <s v="Kern"/>
    <s v="SMYRNA-1106"/>
    <m/>
    <m/>
    <m/>
    <x v="0"/>
    <m/>
    <m/>
    <m/>
    <m/>
    <s v="No"/>
    <m/>
    <m/>
    <m/>
    <m/>
    <m/>
    <m/>
    <m/>
    <s v="N"/>
    <s v="N"/>
    <m/>
    <m/>
    <s v="     "/>
    <m/>
    <m/>
    <m/>
    <m/>
    <m/>
    <m/>
    <m/>
    <m/>
    <m/>
    <m/>
    <m/>
    <m/>
    <m/>
    <m/>
    <m/>
    <m/>
    <m/>
    <m/>
    <m/>
  </r>
  <r>
    <s v="SAP201710800"/>
    <s v="     "/>
    <n v="43001"/>
    <s v="9/23"/>
    <x v="1"/>
    <m/>
    <s v="38"/>
    <n v="3"/>
    <s v="9"/>
    <x v="0"/>
    <n v="42999"/>
    <m/>
    <s v="18285 Rd 23 / Ave 18 and Rd 22 in Madera; transformer fell; poletop on fire; wire on ground; rain; failure of fuse; 2 poles s/o meter 1005535175"/>
    <s v="     "/>
    <s v="SAP"/>
    <n v="44580"/>
    <s v="Y"/>
    <x v="0"/>
    <s v="1882950"/>
    <s v="17-0080482"/>
    <m/>
    <s v="T004142929"/>
    <n v="113265956"/>
    <m/>
    <s v="     "/>
    <x v="0"/>
    <s v="PG&amp;E"/>
    <m/>
    <m/>
    <m/>
    <s v="D"/>
    <m/>
    <s v="Structure-PG&amp;E only"/>
    <m/>
    <s v="Equipment - PG&amp;E"/>
    <s v="34.c. Fuse damage or failure"/>
    <s v="Equipment - PG&amp;E"/>
    <s v="Fuse failure - all"/>
    <s v="Fuse failure - all"/>
    <s v="Pole"/>
    <m/>
    <m/>
    <s v="Three Phase Fault"/>
    <s v="No"/>
    <s v="Overhead"/>
    <x v="0"/>
    <s v="Pole"/>
    <m/>
    <s v="103383844"/>
    <s v="     "/>
    <s v="Non-HFTD"/>
    <x v="0"/>
    <m/>
    <m/>
    <n v="37.018099999999997"/>
    <n v="-120.146"/>
    <s v="Madera"/>
    <s v="STOREY-1104"/>
    <m/>
    <m/>
    <s v="STOREY 1104620474"/>
    <x v="0"/>
    <m/>
    <m/>
    <m/>
    <m/>
    <s v="No"/>
    <m/>
    <m/>
    <m/>
    <m/>
    <m/>
    <m/>
    <m/>
    <s v="N"/>
    <s v="N"/>
    <m/>
    <m/>
    <s v="     "/>
    <m/>
    <m/>
    <m/>
    <m/>
    <m/>
    <m/>
    <m/>
    <m/>
    <m/>
    <m/>
    <m/>
    <m/>
    <m/>
    <m/>
    <m/>
    <m/>
    <m/>
    <m/>
    <m/>
  </r>
  <r>
    <s v="SAP201710799"/>
    <s v="     "/>
    <n v="43001"/>
    <s v="9/23"/>
    <x v="1"/>
    <m/>
    <s v="38"/>
    <n v="3"/>
    <s v="9"/>
    <x v="0"/>
    <n v="42999"/>
    <m/>
    <s v="Pole replaced due to pole fire"/>
    <s v="     "/>
    <s v="SAP"/>
    <n v="44580"/>
    <s v="Y"/>
    <x v="0"/>
    <s v="1882943"/>
    <s v="17-0080475"/>
    <m/>
    <s v="T004142912"/>
    <n v="113265658"/>
    <m/>
    <s v="     "/>
    <x v="0"/>
    <s v="PG&amp;E"/>
    <m/>
    <m/>
    <m/>
    <s v="D"/>
    <m/>
    <s v="Structure-PG&amp;E only"/>
    <m/>
    <s v="Equipment - PG&amp;E"/>
    <s v="34.g. Insulator and brushing damage or failure"/>
    <s v="Equipment - PG&amp;E"/>
    <s v="Insulator failure"/>
    <s v="Insulator failure"/>
    <s v="Crossarm"/>
    <m/>
    <m/>
    <s v="Force Out"/>
    <s v="No"/>
    <s v="Overhead"/>
    <x v="0"/>
    <s v="Crossarm"/>
    <m/>
    <s v="103831469"/>
    <s v="     "/>
    <s v="Non-HFTD"/>
    <x v="0"/>
    <m/>
    <m/>
    <n v="36.996200000000002"/>
    <n v="-120.07599999999999"/>
    <s v="Madera"/>
    <s v="STOREY-1104"/>
    <m/>
    <m/>
    <s v="STOREY 1104CB"/>
    <x v="0"/>
    <m/>
    <m/>
    <m/>
    <m/>
    <s v="No"/>
    <m/>
    <m/>
    <m/>
    <m/>
    <m/>
    <m/>
    <m/>
    <s v="N"/>
    <s v="N"/>
    <m/>
    <m/>
    <s v="     "/>
    <m/>
    <m/>
    <m/>
    <m/>
    <m/>
    <m/>
    <m/>
    <m/>
    <m/>
    <m/>
    <m/>
    <m/>
    <m/>
    <m/>
    <m/>
    <m/>
    <m/>
    <m/>
    <m/>
  </r>
  <r>
    <s v="20180813"/>
    <s v="     "/>
    <n v="43366"/>
    <s v="9/23"/>
    <x v="1"/>
    <n v="0.49236111111111114"/>
    <s v="39"/>
    <n v="3"/>
    <s v="9"/>
    <x v="1"/>
    <n v="43366"/>
    <n v="0.49236111111111114"/>
    <s v="UG transformer failed and caused fire.  ILIS - &quot;GUTIERREZ RPTS T8186 ON FIRE NEED TO DE-ENERGIZE FOR FIRE DEPT&quot;"/>
    <s v="     "/>
    <s v="FAS"/>
    <m/>
    <s v="N"/>
    <x v="0"/>
    <s v="179777"/>
    <s v="18-0082565"/>
    <m/>
    <m/>
    <m/>
    <m/>
    <s v="     "/>
    <x v="0"/>
    <s v="PG&amp;E"/>
    <m/>
    <m/>
    <m/>
    <s v="D"/>
    <m/>
    <s v="Structure-PG&amp;E only"/>
    <m/>
    <s v="Equipment - PG&amp;E"/>
    <s v="34.n. Transformer damage or failure"/>
    <s v="Equipment - PG&amp;E"/>
    <s v="All types of equipment / facility failure"/>
    <s v="Transformer"/>
    <s v="Transformer"/>
    <m/>
    <m/>
    <s v="Line to Ground"/>
    <m/>
    <s v="Underground"/>
    <x v="3"/>
    <s v="Transformer"/>
    <m/>
    <s v="1710"/>
    <s v="     "/>
    <s v="Non-HFTD"/>
    <x v="0"/>
    <m/>
    <m/>
    <n v="38.002600000000001"/>
    <n v="-121.879"/>
    <s v="Contra Costa"/>
    <s v="KIRKER-2103"/>
    <s v="014452103"/>
    <n v="21000"/>
    <s v="KIRKER 2103P524R"/>
    <x v="0"/>
    <m/>
    <s v="Urban"/>
    <m/>
    <m/>
    <s v="No"/>
    <m/>
    <m/>
    <m/>
    <m/>
    <m/>
    <m/>
    <m/>
    <s v="N"/>
    <s v="N"/>
    <m/>
    <m/>
    <s v="     "/>
    <m/>
    <m/>
    <m/>
    <m/>
    <m/>
    <m/>
    <m/>
    <m/>
    <m/>
    <m/>
    <m/>
    <m/>
    <m/>
    <m/>
    <m/>
    <m/>
    <m/>
    <m/>
    <m/>
  </r>
  <r>
    <s v="20180812"/>
    <s v="     "/>
    <n v="43366"/>
    <s v="9/23"/>
    <x v="1"/>
    <n v="0.13750000000000001"/>
    <s v="39"/>
    <n v="3"/>
    <s v="9"/>
    <x v="1"/>
    <n v="43366"/>
    <n v="0.13750000000000001"/>
    <s v="Wire-down likely was fire cause.  T-men remarks &quot;logged ec tag for crew, found wire down, which broke midspan due to broken strands, or weak spot, and was not able to energize to bells because fire crew was in area fighting active fire in area&quot;"/>
    <s v="     "/>
    <s v="FAS"/>
    <m/>
    <s v="N"/>
    <x v="0"/>
    <s v="179660"/>
    <m/>
    <m/>
    <m/>
    <m/>
    <m/>
    <s v="     "/>
    <x v="1"/>
    <s v="PG&amp;E"/>
    <m/>
    <m/>
    <m/>
    <s v="D"/>
    <m/>
    <s v="0.26-9.99"/>
    <m/>
    <s v="Equipment - PG&amp;E"/>
    <s v="34.b. Conductor damage or failure"/>
    <s v="Equipment - PG&amp;E"/>
    <s v="All types of equipment / facility failure"/>
    <s v="Conductor"/>
    <s v="Conductor"/>
    <m/>
    <m/>
    <m/>
    <m/>
    <m/>
    <x v="3"/>
    <s v="Conductor - Primary"/>
    <m/>
    <m/>
    <s v="     "/>
    <s v="Non-HFTD"/>
    <x v="0"/>
    <m/>
    <m/>
    <n v="38.388599999999997"/>
    <n v="-121.63800000000001"/>
    <s v="Yolo"/>
    <s v="DIXON-1103"/>
    <s v="062061103"/>
    <n v="11000"/>
    <m/>
    <x v="0"/>
    <m/>
    <s v="Herbaceous"/>
    <m/>
    <m/>
    <s v="No"/>
    <m/>
    <m/>
    <m/>
    <m/>
    <m/>
    <m/>
    <m/>
    <s v="N"/>
    <s v="N"/>
    <m/>
    <m/>
    <s v="     "/>
    <m/>
    <m/>
    <m/>
    <m/>
    <m/>
    <m/>
    <m/>
    <m/>
    <m/>
    <m/>
    <m/>
    <m/>
    <m/>
    <m/>
    <m/>
    <m/>
    <m/>
    <m/>
    <m/>
  </r>
  <r>
    <s v="20191102"/>
    <s v="     "/>
    <n v="43731"/>
    <s v="9/23"/>
    <x v="1"/>
    <m/>
    <s v="39"/>
    <n v="3"/>
    <s v="9"/>
    <x v="3"/>
    <n v="43731"/>
    <m/>
    <s v="3rd Party, Vehicle, Pole-Wood, Broken; &lt; 1 meter fire."/>
    <s v="     "/>
    <s v="FAS"/>
    <m/>
    <s v="N"/>
    <x v="0"/>
    <s v="606365"/>
    <s v="19-0102478"/>
    <m/>
    <s v="T004759895"/>
    <n v="0"/>
    <m/>
    <s v="     "/>
    <x v="0"/>
    <s v="PG&amp;E"/>
    <m/>
    <m/>
    <m/>
    <s v="D"/>
    <m/>
    <s v="&lt;3 meters of linear travel"/>
    <m/>
    <s v="Contact - 3rd Party"/>
    <s v="33.e. Other contact from object"/>
    <s v="Contact - 3rd Party"/>
    <m/>
    <m/>
    <m/>
    <m/>
    <m/>
    <s v="Line to Ground"/>
    <m/>
    <s v="Overhead"/>
    <x v="0"/>
    <m/>
    <m/>
    <s v="516893769134"/>
    <s v="     "/>
    <s v="Non-HFTD"/>
    <x v="0"/>
    <m/>
    <m/>
    <n v="35.3947"/>
    <n v="-119.04300000000001"/>
    <s v="KERN"/>
    <s v="WESTPARK-1109"/>
    <m/>
    <m/>
    <s v="WESTPARK 1109CB"/>
    <x v="0"/>
    <s v="911 KERN COUNTY FIRE DEPT"/>
    <m/>
    <m/>
    <m/>
    <s v="No"/>
    <m/>
    <m/>
    <m/>
    <m/>
    <m/>
    <m/>
    <m/>
    <s v="N"/>
    <s v="N"/>
    <m/>
    <m/>
    <s v="     "/>
    <m/>
    <m/>
    <m/>
    <m/>
    <m/>
    <m/>
    <m/>
    <m/>
    <m/>
    <m/>
    <m/>
    <m/>
    <m/>
    <m/>
    <m/>
    <m/>
    <m/>
    <m/>
    <m/>
  </r>
  <r>
    <s v="20191105"/>
    <s v="     "/>
    <n v="43731"/>
    <s v="9/23"/>
    <x v="1"/>
    <m/>
    <s v="39"/>
    <n v="3"/>
    <s v="9"/>
    <x v="3"/>
    <m/>
    <m/>
    <s v="vehicle contact"/>
    <s v="     "/>
    <s v="FAS"/>
    <m/>
    <s v="N"/>
    <x v="0"/>
    <m/>
    <m/>
    <m/>
    <s v="T004760210"/>
    <n v="0"/>
    <m/>
    <s v="     "/>
    <x v="1"/>
    <s v="PG&amp;E"/>
    <m/>
    <m/>
    <m/>
    <s v="D"/>
    <m/>
    <s v="0.26-9.99"/>
    <m/>
    <s v="Contact - 3rd Party"/>
    <s v="33.d. Vehicle contact"/>
    <s v="Contact - 3rd Party"/>
    <s v="Contact from object"/>
    <s v="Contact - Vehicle"/>
    <m/>
    <s v="Contact - Vehicle"/>
    <s v="Conductor - Primary"/>
    <m/>
    <m/>
    <s v="Overhead"/>
    <x v="3"/>
    <s v="Conductor - Primary"/>
    <m/>
    <s v="62041106"/>
    <s v="     "/>
    <s v="Non-HFTD"/>
    <x v="0"/>
    <m/>
    <m/>
    <n v="38.629899999999999"/>
    <n v="-121.711"/>
    <s v="YOLO"/>
    <s v="DAVIS-1106"/>
    <m/>
    <m/>
    <m/>
    <x v="0"/>
    <s v="Woodland FD"/>
    <s v="Agriculture"/>
    <m/>
    <m/>
    <s v="No"/>
    <m/>
    <m/>
    <m/>
    <m/>
    <m/>
    <m/>
    <m/>
    <s v="N"/>
    <s v="N"/>
    <m/>
    <m/>
    <s v="     "/>
    <m/>
    <m/>
    <m/>
    <m/>
    <m/>
    <m/>
    <m/>
    <m/>
    <m/>
    <m/>
    <m/>
    <m/>
    <m/>
    <m/>
    <m/>
    <m/>
    <m/>
    <m/>
    <m/>
  </r>
  <r>
    <s v="20191104"/>
    <s v="     "/>
    <n v="43731"/>
    <s v="9/23"/>
    <x v="1"/>
    <m/>
    <s v="39"/>
    <n v="3"/>
    <s v="9"/>
    <x v="3"/>
    <n v="43731"/>
    <n v="0.6645833333333333"/>
    <s v="Squirrel came in contact with circuit, could not confirm fault or fire location "/>
    <s v="     "/>
    <s v="FAS"/>
    <m/>
    <s v="N"/>
    <x v="0"/>
    <s v="607481"/>
    <s v="19-0102630"/>
    <m/>
    <s v="T004760174"/>
    <n v="0"/>
    <m/>
    <s v="     "/>
    <x v="1"/>
    <s v="PG&amp;E"/>
    <m/>
    <m/>
    <m/>
    <s v="D"/>
    <m/>
    <s v="&lt;0.25"/>
    <m/>
    <s v="Contact - Animal - Other"/>
    <s v="33.b. Animal contact"/>
    <s v="Contact - Animal"/>
    <s v="Contact from object"/>
    <s v="Contact - Animal"/>
    <m/>
    <s v="Contact - Animal"/>
    <s v="Pothead"/>
    <s v="Line to Ground"/>
    <m/>
    <s v="Overhead"/>
    <x v="3"/>
    <s v="Pothead"/>
    <s v="no reported damage"/>
    <s v="1105/2"/>
    <s v="     "/>
    <s v="Non-HFTD"/>
    <x v="0"/>
    <m/>
    <m/>
    <n v="37.879899999999999"/>
    <n v="-122.07899999999999"/>
    <s v="CONTRA COSTA"/>
    <s v="ROSSMOOR-1105"/>
    <m/>
    <m/>
    <s v="ROSSMOOR 1108CB"/>
    <x v="0"/>
    <m/>
    <s v="Hardwood Woodland"/>
    <m/>
    <m/>
    <s v="No"/>
    <m/>
    <m/>
    <m/>
    <m/>
    <m/>
    <m/>
    <m/>
    <s v="N"/>
    <s v="N"/>
    <m/>
    <m/>
    <s v="     "/>
    <m/>
    <m/>
    <m/>
    <m/>
    <m/>
    <m/>
    <m/>
    <m/>
    <m/>
    <m/>
    <m/>
    <m/>
    <m/>
    <m/>
    <m/>
    <m/>
    <m/>
    <m/>
    <m/>
  </r>
  <r>
    <s v="SAP20194913"/>
    <s v="     "/>
    <n v="43731"/>
    <s v="9/23"/>
    <x v="1"/>
    <m/>
    <s v="39"/>
    <n v="3"/>
    <s v="9"/>
    <x v="3"/>
    <n v="43729"/>
    <m/>
    <s v="795 POLLASKY AVE STE 101, CLOVIS; CUTOUT WAS ARCING AND ON FIRE.  I HAD D.O. DUMP THE CIRCUIT SO I COULD OPEN THE LINE FUSES"/>
    <s v="     "/>
    <s v="SAP"/>
    <n v="44580"/>
    <s v="Y"/>
    <x v="0"/>
    <s v="601114"/>
    <s v="19-0102091"/>
    <m/>
    <s v="T004758775"/>
    <n v="117905294"/>
    <m/>
    <s v="     "/>
    <x v="0"/>
    <s v="PG&amp;E"/>
    <m/>
    <m/>
    <m/>
    <s v="D"/>
    <m/>
    <s v="Structure-PG&amp;E only"/>
    <m/>
    <s v="Equipment - PG&amp;E"/>
    <s v="34.c. Fuse damage or failure"/>
    <s v="Equipment - PG&amp;E"/>
    <s v="Fuse failure - all"/>
    <s v="Fuse failure - all"/>
    <s v="Fuse"/>
    <m/>
    <m/>
    <s v="Force Out"/>
    <s v="Yes"/>
    <s v="Overhead"/>
    <x v="0"/>
    <s v="Fuse"/>
    <m/>
    <s v="100798579"/>
    <s v="     "/>
    <s v="Non-HFTD"/>
    <x v="0"/>
    <m/>
    <m/>
    <n v="36.820599999999999"/>
    <n v="-119.70399999999999"/>
    <s v="Fresno"/>
    <s v="CLOVIS-2110"/>
    <m/>
    <m/>
    <s v="N/A"/>
    <x v="0"/>
    <m/>
    <m/>
    <m/>
    <m/>
    <s v="No"/>
    <m/>
    <m/>
    <m/>
    <m/>
    <m/>
    <m/>
    <m/>
    <s v="N"/>
    <s v="N"/>
    <m/>
    <m/>
    <s v="     "/>
    <m/>
    <m/>
    <m/>
    <m/>
    <m/>
    <m/>
    <m/>
    <m/>
    <m/>
    <m/>
    <m/>
    <m/>
    <m/>
    <m/>
    <m/>
    <m/>
    <m/>
    <m/>
    <m/>
  </r>
  <r>
    <s v="20191107"/>
    <s v="     "/>
    <n v="43731"/>
    <s v="9/23"/>
    <x v="1"/>
    <m/>
    <s v="39"/>
    <n v="3"/>
    <s v="9"/>
    <x v="3"/>
    <n v="43731"/>
    <m/>
    <s v="Equipment failure, fire limited to structure only"/>
    <s v="     "/>
    <s v="FAS"/>
    <m/>
    <s v="N"/>
    <x v="0"/>
    <s v="607952"/>
    <m/>
    <m/>
    <s v="T004760337"/>
    <n v="0"/>
    <m/>
    <s v="     "/>
    <x v="0"/>
    <s v="PG&amp;E"/>
    <m/>
    <m/>
    <m/>
    <s v="D"/>
    <m/>
    <s v="Structure-only"/>
    <m/>
    <s v="Equipment - PG&amp;E"/>
    <s v="34.o. Other"/>
    <s v="Equipment - PG&amp;E"/>
    <m/>
    <m/>
    <s v="Capacitor"/>
    <m/>
    <m/>
    <m/>
    <m/>
    <s v="Overhead"/>
    <x v="0"/>
    <s v="Capacitor"/>
    <m/>
    <s v="114023446482"/>
    <s v="     "/>
    <s v="Non-HFTD"/>
    <x v="0"/>
    <m/>
    <m/>
    <n v="40.5886"/>
    <n v="-124.152"/>
    <s v="HUMBOLDT"/>
    <s v="NEWBURG-1132"/>
    <m/>
    <m/>
    <m/>
    <x v="0"/>
    <m/>
    <m/>
    <m/>
    <m/>
    <s v="No"/>
    <m/>
    <m/>
    <m/>
    <m/>
    <m/>
    <m/>
    <m/>
    <s v="N"/>
    <s v="N"/>
    <m/>
    <m/>
    <s v="     "/>
    <m/>
    <m/>
    <m/>
    <m/>
    <m/>
    <m/>
    <m/>
    <m/>
    <m/>
    <m/>
    <m/>
    <m/>
    <m/>
    <m/>
    <m/>
    <m/>
    <m/>
    <m/>
    <m/>
  </r>
  <r>
    <s v="20191106"/>
    <s v="     "/>
    <n v="43731"/>
    <s v="9/23"/>
    <x v="1"/>
    <m/>
    <s v="39"/>
    <n v="3"/>
    <s v="9"/>
    <x v="3"/>
    <n v="43731"/>
    <n v="0.79236111111111107"/>
    <s v="animal, bird found; Mike Best Comments: Found bird at base of pole"/>
    <s v="     "/>
    <s v="FAS"/>
    <m/>
    <s v="N"/>
    <x v="0"/>
    <s v="607951"/>
    <s v="19-0102726"/>
    <m/>
    <s v="T004760327"/>
    <n v="0"/>
    <m/>
    <s v="     "/>
    <x v="1"/>
    <s v="PG&amp;E"/>
    <m/>
    <m/>
    <m/>
    <s v="D"/>
    <m/>
    <s v="&lt;0.25"/>
    <m/>
    <s v="Contact - Animal - Bird"/>
    <s v="33.b. Animal contact"/>
    <s v="Contact - Bird"/>
    <s v="Contact from object"/>
    <s v="Contact - Animal"/>
    <m/>
    <s v="Contact - Animal"/>
    <s v="Fuse"/>
    <s v="Line to Line"/>
    <m/>
    <s v="Overhead"/>
    <x v="0"/>
    <s v="Fuse"/>
    <s v="no reported damage"/>
    <s v="6Pk0923191913"/>
    <s v="     "/>
    <s v="Non-HFTD"/>
    <x v="0"/>
    <m/>
    <m/>
    <n v="38.431600000000003"/>
    <n v="-121.91500000000001"/>
    <s v="SOLANO"/>
    <s v="VACA-DIXON-1103"/>
    <m/>
    <m/>
    <s v="VACA DIXON 110340832"/>
    <x v="0"/>
    <s v="Dixon FD"/>
    <s v="Urban"/>
    <m/>
    <m/>
    <s v="No"/>
    <m/>
    <m/>
    <m/>
    <m/>
    <m/>
    <m/>
    <m/>
    <s v="N"/>
    <s v="N"/>
    <m/>
    <m/>
    <s v="     "/>
    <m/>
    <m/>
    <m/>
    <m/>
    <m/>
    <m/>
    <m/>
    <m/>
    <m/>
    <m/>
    <m/>
    <m/>
    <m/>
    <m/>
    <m/>
    <m/>
    <m/>
    <m/>
    <m/>
  </r>
  <r>
    <s v="20201284"/>
    <s v="     "/>
    <n v="44097"/>
    <s v="9/23"/>
    <x v="1"/>
    <n v="0.64652777777777781"/>
    <s v="39"/>
    <n v="3"/>
    <s v="9"/>
    <x v="4"/>
    <n v="44097"/>
    <n v="0.64097222222222228"/>
    <s v="On September 23, 2020 at 1526 hours, a PG&amp;E Troubleman was dispatched to the Lakeville 1101 12kV Distribution Circuit on Highway 116 also called Stage Gulch Road near Kullberg Road, Petaluma in response to a wire down outage. Initial analysis indicates third party vehicle contact caused the ignition. A vehicle contacted a pole resulting in 2 spans 3 phase primary wire down. The ensuing fire was 10 - 100 acres in size and the fire was suppressed by Cal Fire. PG&amp;E Crew replaced the broken pole that was involved in the car pole accident in addition to replacing the broken insulator and crossarm 4 spans from the incident location on September 24, 2020."/>
    <s v="     "/>
    <s v="FAS"/>
    <m/>
    <s v="N"/>
    <x v="0"/>
    <s v="1090628"/>
    <s v="20-0100768"/>
    <m/>
    <s v="T005078667"/>
    <m/>
    <m/>
    <s v="     "/>
    <x v="1"/>
    <s v="PG&amp;E"/>
    <m/>
    <s v="Vegetation"/>
    <m/>
    <s v="D"/>
    <s v="D"/>
    <s v="10-99"/>
    <m/>
    <s v="Contact - 3rd Party"/>
    <s v="33.d. Vehicle contact"/>
    <s v="Contact - 3rd Party"/>
    <s v="Contact from object"/>
    <s v="Contact - Vehicle"/>
    <m/>
    <s v="Contact - Vehicle"/>
    <s v="Pole"/>
    <s v="Three Phase Fault"/>
    <m/>
    <s v="Overhead"/>
    <x v="3"/>
    <s v="Pole"/>
    <s v="Crossarm, Insulator, Pole, Crossarm, Conductor - Primary, Insulator, Hardware/Framing, Guy, Anchors"/>
    <s v="Pole ID: 103999142"/>
    <s v="     "/>
    <s v="Non-HFTD"/>
    <x v="0"/>
    <m/>
    <m/>
    <n v="38.226300000000002"/>
    <n v="-122.53100000000001"/>
    <s v="Sonoma"/>
    <s v="LAKEVILLE-1101"/>
    <m/>
    <n v="12000"/>
    <m/>
    <x v="0"/>
    <s v="Cal Fire"/>
    <s v="Herbaceous"/>
    <m/>
    <m/>
    <s v="No"/>
    <s v="25"/>
    <m/>
    <m/>
    <m/>
    <m/>
    <m/>
    <m/>
    <s v="N"/>
    <s v="N"/>
    <m/>
    <m/>
    <s v="     "/>
    <m/>
    <m/>
    <m/>
    <m/>
    <m/>
    <m/>
    <m/>
    <m/>
    <m/>
    <m/>
    <m/>
    <m/>
    <m/>
    <m/>
    <m/>
    <m/>
    <m/>
    <m/>
    <m/>
  </r>
  <r>
    <s v="20201282"/>
    <s v="     "/>
    <n v="44097"/>
    <s v="9/23"/>
    <x v="1"/>
    <n v="0.43472222222222223"/>
    <s v="39"/>
    <n v="3"/>
    <s v="9"/>
    <x v="4"/>
    <n v="44097"/>
    <n v="0.97986111111111107"/>
    <s v="On September 22, 2020 at 2341 hours, a PG&amp;E Troubleman was dispatched to the San Benito 2101 21kV Distribution Circuit west of San Justo Road and Access Road, Hollister in response to an outage. Initial analysis indicates bird contact caused the ignition. An eagle carcass was found to have contacted the primary conductors midspan. The ensuing fire was approximately 18 acres in size and the fire was suppressed by Cal Fire. PG&amp;E Crew replaced the pole, crossarm, and insulators that were damaged as a result of the fire on September 23, 2020. A Priority B tag was created to install bird guards 5 spans in each direction of ignition point."/>
    <s v="     "/>
    <s v="FAS"/>
    <m/>
    <s v="N"/>
    <x v="0"/>
    <s v="1088727"/>
    <s v="20-0100440"/>
    <m/>
    <s v="1163001, T005078020"/>
    <m/>
    <m/>
    <s v="     "/>
    <x v="1"/>
    <s v="PG&amp;E"/>
    <m/>
    <s v="Vegetation"/>
    <m/>
    <s v="D"/>
    <s v="D"/>
    <s v="10-99"/>
    <s v="18 acres"/>
    <s v="Contact - Animal - Bird"/>
    <s v="33.b. Animal contact"/>
    <s v="Contact - Bird"/>
    <s v="Contact from object"/>
    <s v="Contact - Animal"/>
    <m/>
    <s v="Contact - Animal"/>
    <s v="Conductor - Primary"/>
    <s v="Line to Line"/>
    <m/>
    <s v="Overhead"/>
    <x v="3"/>
    <s v="Conductor - Primary"/>
    <s v="Pole, Crossarm, Insulators"/>
    <s v="Circuit ID: 182742101 "/>
    <s v="     "/>
    <s v="Non-HFTD"/>
    <x v="0"/>
    <m/>
    <m/>
    <n v="36.8185"/>
    <n v="-121.45099999999999"/>
    <s v="San Benito"/>
    <s v="SAN-BENITO-2101"/>
    <m/>
    <n v="21000"/>
    <m/>
    <x v="0"/>
    <s v="Cal Fire"/>
    <s v="Herbaceous"/>
    <m/>
    <m/>
    <s v="No"/>
    <s v="10"/>
    <s v="0"/>
    <s v="0"/>
    <s v="0"/>
    <s v="0"/>
    <s v="BROWN"/>
    <m/>
    <s v="N"/>
    <s v="N"/>
    <m/>
    <m/>
    <s v="     "/>
    <m/>
    <m/>
    <m/>
    <m/>
    <m/>
    <m/>
    <m/>
    <m/>
    <m/>
    <m/>
    <m/>
    <m/>
    <m/>
    <m/>
    <m/>
    <m/>
    <m/>
    <m/>
    <m/>
  </r>
  <r>
    <s v="20201283"/>
    <s v="     "/>
    <n v="44097"/>
    <s v="9/23"/>
    <x v="1"/>
    <n v="0.51180555555555551"/>
    <s v="39"/>
    <n v="3"/>
    <s v="9"/>
    <x v="4"/>
    <n v="44097"/>
    <n v="0.50138888888888888"/>
    <s v="On September 23, 2020 at 1217 hours, a PG&amp;E troubleman was dispatched to the San Leandro U 1110 Distribution Circuit on Trojan Ave in San Leandro for reports of object on wire. Initial analysis indicates thrid party contact caused the ignition. Mylar balloons flew into overhead primary lines resulting in an small grass fire ignition and a momentary outage. The ensuing fire was 3 meter - 0.25 acre in size and was extinguished by the customer and ALCO Fire Department. No damage resulted from the third party contact incident. "/>
    <s v="     "/>
    <s v="FAS"/>
    <m/>
    <s v="N"/>
    <x v="0"/>
    <s v="1089756"/>
    <m/>
    <m/>
    <s v="T005078469"/>
    <m/>
    <m/>
    <s v="     "/>
    <x v="1"/>
    <s v="PG&amp;E"/>
    <m/>
    <s v="Vegetation"/>
    <m/>
    <s v="D"/>
    <s v="D"/>
    <s v="&lt;0.25"/>
    <m/>
    <s v="Contact - 3rd Party"/>
    <s v="33.c. Balloon contact"/>
    <s v="Contact - 3rd Party"/>
    <s v="Contact from object"/>
    <s v="Contact - Balloon"/>
    <m/>
    <s v="Contact - Balloon"/>
    <s v="Conductor - Primary"/>
    <m/>
    <m/>
    <s v="Overhead"/>
    <x v="3"/>
    <s v="Conductor - Primary"/>
    <m/>
    <s v="Circuit ID: 013111110"/>
    <s v="     "/>
    <s v="Non-HFTD"/>
    <x v="0"/>
    <m/>
    <m/>
    <n v="37.686900000000001"/>
    <n v="-122.14700000000001"/>
    <s v="Alameda"/>
    <s v="SAN-LEANDRO-U-1110"/>
    <m/>
    <n v="12000"/>
    <m/>
    <x v="0"/>
    <s v="Alco FD"/>
    <s v="Urban"/>
    <m/>
    <m/>
    <s v="No"/>
    <m/>
    <m/>
    <m/>
    <m/>
    <m/>
    <m/>
    <m/>
    <s v="N"/>
    <s v="N"/>
    <m/>
    <m/>
    <s v="     "/>
    <m/>
    <m/>
    <m/>
    <m/>
    <m/>
    <m/>
    <m/>
    <m/>
    <m/>
    <m/>
    <m/>
    <m/>
    <m/>
    <m/>
    <m/>
    <m/>
    <m/>
    <m/>
    <m/>
  </r>
  <r>
    <s v="20211594"/>
    <s v="     "/>
    <n v="44462"/>
    <s v="9/23"/>
    <x v="1"/>
    <n v="0.40486111111111112"/>
    <s v="39"/>
    <n v="3"/>
    <s v="9"/>
    <x v="5"/>
    <n v="44462"/>
    <m/>
    <s v="Open wire secondary burnt. Fire size is unknown. This information is preliminary. 10/7 waiting for response from troubleman, escalated w email to supv "/>
    <s v="     "/>
    <s v="FAS"/>
    <m/>
    <s v="N"/>
    <x v="0"/>
    <m/>
    <m/>
    <m/>
    <s v="T005401479"/>
    <m/>
    <m/>
    <s v="     "/>
    <x v="0"/>
    <s v="PG&amp;E"/>
    <m/>
    <s v="Vegetation"/>
    <m/>
    <s v="D"/>
    <m/>
    <s v="Unknown"/>
    <m/>
    <s v="Equipment - PG&amp;E"/>
    <s v="34.b. Conductor damage or failure"/>
    <s v="Equipment - PG&amp;E"/>
    <s v="All types of equipment / facility failure"/>
    <s v="Conductor failure-all"/>
    <s v="Conductor - Open Wire Secondary"/>
    <m/>
    <m/>
    <m/>
    <m/>
    <s v="Overhead"/>
    <x v="1"/>
    <s v="Conductor - Open Wire Secondary"/>
    <m/>
    <s v="100967542"/>
    <s v="     "/>
    <s v="Non-HFTD"/>
    <x v="0"/>
    <m/>
    <m/>
    <n v="40.847900000000003"/>
    <n v="-124.164"/>
    <s v="Humboldt"/>
    <s v="FAIRHAVEN-1103"/>
    <m/>
    <n v="12000"/>
    <s v="N/A"/>
    <x v="0"/>
    <s v="Unknown"/>
    <s v="Urban"/>
    <m/>
    <m/>
    <s v="No"/>
    <m/>
    <m/>
    <m/>
    <m/>
    <m/>
    <m/>
    <m/>
    <s v="N"/>
    <s v="N"/>
    <m/>
    <m/>
    <s v="     "/>
    <m/>
    <m/>
    <m/>
    <m/>
    <m/>
    <m/>
    <m/>
    <m/>
    <m/>
    <m/>
    <m/>
    <m/>
    <m/>
    <m/>
    <m/>
    <m/>
    <m/>
    <m/>
    <m/>
  </r>
  <r>
    <s v="20211589"/>
    <s v="     "/>
    <n v="44462"/>
    <s v="9/23"/>
    <x v="1"/>
    <n v="0.59652777777777777"/>
    <s v="39"/>
    <n v="3"/>
    <s v="9"/>
    <x v="5"/>
    <m/>
    <m/>
    <s v="Pole top burnt. The ensuing fire was limited to PG&amp;E assets. This information is preliminary."/>
    <s v="     "/>
    <s v="FAS"/>
    <m/>
    <s v="Y"/>
    <x v="0"/>
    <m/>
    <m/>
    <m/>
    <s v="T005401767"/>
    <n v="122092000"/>
    <m/>
    <s v="     "/>
    <x v="0"/>
    <s v="PG&amp;E"/>
    <m/>
    <s v="Other"/>
    <s v="Pole"/>
    <s v="D"/>
    <s v="D"/>
    <s v="Structure-PG&amp;E only"/>
    <m/>
    <s v="Contamination"/>
    <s v="36.a. Contamination"/>
    <s v="Equipment - PG&amp;E"/>
    <s v="Contamination"/>
    <s v="Tracking"/>
    <m/>
    <m/>
    <m/>
    <m/>
    <s v="Y"/>
    <s v="Overhead"/>
    <x v="3"/>
    <s v="Pole"/>
    <s v="Pole, Crossarm"/>
    <s v="100852788"/>
    <s v="     "/>
    <s v="Non-HFTD"/>
    <x v="0"/>
    <m/>
    <m/>
    <n v="36.809100000000001"/>
    <n v="-119.78100000000001"/>
    <s v="Fresno"/>
    <s v="BULLARD-1109"/>
    <m/>
    <n v="12000"/>
    <m/>
    <x v="0"/>
    <s v="Unknown"/>
    <s v="Urban"/>
    <s v="Fire-resistive fuel bed"/>
    <s v="Cement/Asphalt"/>
    <s v="No"/>
    <m/>
    <m/>
    <m/>
    <m/>
    <m/>
    <m/>
    <m/>
    <s v="N"/>
    <s v="N"/>
    <m/>
    <m/>
    <s v="     "/>
    <m/>
    <m/>
    <m/>
    <m/>
    <m/>
    <m/>
    <m/>
    <m/>
    <m/>
    <m/>
    <m/>
    <m/>
    <m/>
    <m/>
    <m/>
    <m/>
    <m/>
    <m/>
    <m/>
  </r>
  <r>
    <s v="20211597"/>
    <s v="     "/>
    <n v="44462"/>
    <s v="9/23"/>
    <x v="1"/>
    <n v="0.34305555555555556"/>
    <s v="39"/>
    <n v="3"/>
    <s v="9"/>
    <x v="5"/>
    <n v="44462"/>
    <m/>
    <s v="Fuse burned open. Fire size is unknown. This information is preliminary.  9/29 cfmd ~ Troubleman was dispatched for a part out tag.  When arriving to the scene, things seemed normal, the fuse doors were closed or appeared closed. The voltage at the panels was check, it had incorrect voltage.  He looked a little deeper into the cut outs, the part 44s, he observed one was burned. He opened it up, put a new fuse door in, closed it, power was good.  There was no fire for this incident.  At one point the fuse burned up.  No fire agency dispatched or on the scene.  No corrective tag was created for this incident.  {T fuse, not an E fuse not a power fuse}.  "/>
    <s v="     "/>
    <s v="FAS"/>
    <m/>
    <s v="N"/>
    <x v="0"/>
    <m/>
    <m/>
    <m/>
    <s v="T005401319"/>
    <m/>
    <m/>
    <s v="     "/>
    <x v="0"/>
    <s v="PG&amp;E"/>
    <m/>
    <s v="Other"/>
    <s v="Fuse"/>
    <s v="D"/>
    <m/>
    <s v="No Fire"/>
    <m/>
    <s v="Equipment - PG&amp;E"/>
    <s v="34.c. Fuse damage or failure"/>
    <s v="Equipment - PG&amp;E"/>
    <s v="All types of equipment / facility failure"/>
    <s v="Fuse failure - all"/>
    <s v="Fuse"/>
    <m/>
    <m/>
    <m/>
    <m/>
    <s v="Overhead"/>
    <x v="3"/>
    <s v="Fuse"/>
    <s v="T Fuse"/>
    <m/>
    <s v="     "/>
    <s v="Non-HFTD"/>
    <x v="0"/>
    <m/>
    <m/>
    <n v="34.959299999999999"/>
    <n v="-120.527"/>
    <s v="Santa Barbara"/>
    <s v="SANTA-MARIA-1109"/>
    <m/>
    <n v="12000"/>
    <m/>
    <x v="0"/>
    <s v="Unknown"/>
    <s v="Urban"/>
    <m/>
    <m/>
    <s v="No"/>
    <m/>
    <m/>
    <m/>
    <m/>
    <m/>
    <m/>
    <m/>
    <s v="N"/>
    <s v="N"/>
    <m/>
    <m/>
    <s v="     "/>
    <m/>
    <m/>
    <m/>
    <m/>
    <m/>
    <m/>
    <m/>
    <m/>
    <m/>
    <m/>
    <m/>
    <m/>
    <m/>
    <m/>
    <m/>
    <m/>
    <m/>
    <m/>
    <m/>
  </r>
  <r>
    <s v="20211595"/>
    <s v="     "/>
    <n v="44462"/>
    <s v="9/23"/>
    <x v="1"/>
    <n v="0.35555555555555557"/>
    <s v="39"/>
    <n v="3"/>
    <s v="9"/>
    <x v="5"/>
    <n v="44462"/>
    <m/>
    <s v="One burned open connector at weatherhead. Fire size is unknown. This information is preliminary."/>
    <s v="     "/>
    <s v="FAS"/>
    <m/>
    <s v="Y"/>
    <x v="0"/>
    <m/>
    <m/>
    <m/>
    <s v="T005401351"/>
    <m/>
    <m/>
    <s v="     "/>
    <x v="0"/>
    <s v="PG&amp;E"/>
    <m/>
    <s v="Vegetation"/>
    <m/>
    <s v="D"/>
    <s v="D"/>
    <s v="&lt;3 meters of linear travel"/>
    <s v="12&quot; square"/>
    <s v="Equipment - PG&amp;E"/>
    <s v="34.m. Connection device damage or failure"/>
    <s v="Equipment - PG&amp;E"/>
    <s v="All types of equipment / facility failure"/>
    <s v="Splice/Clamp/Connector"/>
    <s v="Splice/Clamp/Connector"/>
    <m/>
    <m/>
    <m/>
    <s v="N"/>
    <s v="Overhead"/>
    <x v="2"/>
    <s v="Splice/Clamp/Connector"/>
    <s v="Connector"/>
    <s v="100149077"/>
    <s v="     "/>
    <s v="Non-HFTD"/>
    <x v="0"/>
    <m/>
    <m/>
    <n v="35.2089"/>
    <n v="-118.80500000000001"/>
    <s v="Kern"/>
    <s v="WELLFIELD-1102"/>
    <m/>
    <m/>
    <s v="N/A"/>
    <x v="0"/>
    <s v="Unknown"/>
    <s v="Agriculture"/>
    <s v="Grass fuel model"/>
    <m/>
    <s v="No"/>
    <m/>
    <m/>
    <m/>
    <m/>
    <m/>
    <m/>
    <m/>
    <s v="N"/>
    <s v="N"/>
    <m/>
    <m/>
    <s v="     "/>
    <m/>
    <m/>
    <m/>
    <m/>
    <m/>
    <m/>
    <m/>
    <m/>
    <m/>
    <m/>
    <m/>
    <m/>
    <m/>
    <m/>
    <m/>
    <m/>
    <m/>
    <m/>
    <m/>
  </r>
  <r>
    <s v="MIA20146390"/>
    <s v="     "/>
    <n v="41906"/>
    <s v="9/24"/>
    <x v="1"/>
    <n v="0.88336805555555553"/>
    <s v="39"/>
    <n v="3"/>
    <s v="9"/>
    <x v="7"/>
    <n v="41906"/>
    <n v="0.8833333333333333"/>
    <s v="L7SF: 2092 CALIFORNIA AVE in San Pablo; pole fire; BURNT/BROKEN 12KV X ARM; cause listed as &quot;Fire&quot; in SAP"/>
    <s v="     "/>
    <s v="FAS"/>
    <n v="44264"/>
    <s v="Y"/>
    <x v="0"/>
    <s v="1087054"/>
    <s v="N/A"/>
    <m/>
    <s v="T003203277"/>
    <n v="109238554"/>
    <m/>
    <s v="     "/>
    <x v="0"/>
    <s v="PG&amp;E"/>
    <m/>
    <m/>
    <m/>
    <s v="D"/>
    <m/>
    <s v="Structure-PG&amp;E only"/>
    <m/>
    <s v="Equipment - PG&amp;E"/>
    <s v="34.n. Transformer damage or failure"/>
    <s v="Equipment - PG&amp;E"/>
    <s v="All types of equipment / facility failure"/>
    <s v="Transformer failure"/>
    <s v="Transformer"/>
    <m/>
    <m/>
    <m/>
    <s v="Yes"/>
    <s v="Overhead"/>
    <x v="0"/>
    <m/>
    <m/>
    <s v="101433662"/>
    <s v="     "/>
    <s v="Non-HFTD"/>
    <x v="0"/>
    <m/>
    <m/>
    <n v="37.953299999999999"/>
    <n v="-122.35"/>
    <s v="Contra Costa"/>
    <s v="RICHMOND-R-1130"/>
    <m/>
    <n v="11000"/>
    <m/>
    <x v="0"/>
    <m/>
    <s v="Urban"/>
    <m/>
    <m/>
    <s v="No"/>
    <m/>
    <m/>
    <m/>
    <m/>
    <m/>
    <m/>
    <m/>
    <s v="N"/>
    <s v="N"/>
    <m/>
    <m/>
    <s v="     "/>
    <m/>
    <m/>
    <m/>
    <m/>
    <m/>
    <m/>
    <m/>
    <m/>
    <m/>
    <m/>
    <m/>
    <m/>
    <m/>
    <m/>
    <m/>
    <m/>
    <m/>
    <m/>
    <m/>
  </r>
  <r>
    <s v="MIA20140687"/>
    <s v="     "/>
    <n v="41906"/>
    <s v="9/24"/>
    <x v="1"/>
    <n v="0.9857407407407407"/>
    <s v="39"/>
    <n v="3"/>
    <s v="9"/>
    <x v="7"/>
    <n v="41906"/>
    <n v="0.98541666666666672"/>
    <s v="L7SF: 116 PRAGUE ST in San Mateo; XARM BURNT DUE TO TRACKING LACK OF INSULATOR WASHING; pole fire"/>
    <s v="     "/>
    <s v="FAS"/>
    <n v="44264"/>
    <s v="Y"/>
    <x v="0"/>
    <s v="1087136"/>
    <s v="N/A"/>
    <m/>
    <s v="T003203336"/>
    <n v="109238990"/>
    <m/>
    <s v="     "/>
    <x v="0"/>
    <s v="PG&amp;E"/>
    <m/>
    <m/>
    <m/>
    <s v="D"/>
    <m/>
    <s v="Structure-PG&amp;E only"/>
    <m/>
    <s v="Contamination"/>
    <s v="36.a. Contamination"/>
    <s v="Equipment - PG&amp;E"/>
    <s v="Other"/>
    <s v="Contamination"/>
    <m/>
    <m/>
    <m/>
    <m/>
    <s v="Yes"/>
    <s v="Overhead"/>
    <x v="0"/>
    <m/>
    <m/>
    <s v="100293275"/>
    <s v="     "/>
    <s v="Non-HFTD"/>
    <x v="0"/>
    <m/>
    <m/>
    <n v="37.579000000000001"/>
    <n v="-122.315"/>
    <s v="San Mateo"/>
    <s v="SAN-MATEO-2101"/>
    <s v="24192101"/>
    <n v="21000"/>
    <m/>
    <x v="0"/>
    <m/>
    <s v="Urban"/>
    <m/>
    <m/>
    <s v="No"/>
    <m/>
    <m/>
    <m/>
    <m/>
    <m/>
    <m/>
    <m/>
    <s v="N"/>
    <s v="N"/>
    <m/>
    <m/>
    <s v="     "/>
    <m/>
    <m/>
    <m/>
    <m/>
    <m/>
    <m/>
    <m/>
    <m/>
    <m/>
    <m/>
    <m/>
    <m/>
    <m/>
    <m/>
    <m/>
    <m/>
    <m/>
    <m/>
    <m/>
  </r>
  <r>
    <s v="MIA20145691"/>
    <s v="     "/>
    <n v="41906"/>
    <s v="9/24"/>
    <x v="1"/>
    <n v="0.41849537037037038"/>
    <s v="39"/>
    <n v="3"/>
    <s v="9"/>
    <x v="7"/>
    <n v="41906"/>
    <n v="0.41805555555555557"/>
    <s v="RUH2 - PWR-Y FIRE DEPT ON SCENE,INSULATO R DOWN POLE ON FIRE; pole fire; crossarm burned open; PRIMARY X ARM BURNT...NEED CREW TO REPLACE "/>
    <s v="     "/>
    <s v="FAS"/>
    <n v="44266"/>
    <s v="Y"/>
    <x v="0"/>
    <s v="1086708"/>
    <s v="14-0058895"/>
    <m/>
    <s v="T003202812"/>
    <n v="109237464"/>
    <m/>
    <s v="     "/>
    <x v="0"/>
    <s v="PG&amp;E"/>
    <m/>
    <m/>
    <m/>
    <s v="D"/>
    <m/>
    <s v="Structure-PG&amp;E only"/>
    <m/>
    <s v="Equipment - PG&amp;E"/>
    <s v="34.g. Insulator and brushing damage or failure"/>
    <s v="Equipment - PG&amp;E"/>
    <s v="All types of equipment / facility failure"/>
    <s v="Insulator failure"/>
    <s v="Crossarm"/>
    <m/>
    <m/>
    <s v="None"/>
    <s v="Yes"/>
    <s v="Overhead"/>
    <x v="0"/>
    <m/>
    <m/>
    <s v="100930148"/>
    <s v="     "/>
    <s v="Non-HFTD"/>
    <x v="0"/>
    <m/>
    <m/>
    <n v="37.670299999999997"/>
    <n v="-122.14100000000001"/>
    <s v="Alameda"/>
    <s v="GRANT-1106"/>
    <m/>
    <n v="11000"/>
    <s v="GRANT 1106CB"/>
    <x v="0"/>
    <m/>
    <s v="Urban"/>
    <m/>
    <m/>
    <s v="No"/>
    <m/>
    <m/>
    <m/>
    <m/>
    <m/>
    <m/>
    <m/>
    <s v="N"/>
    <s v="N"/>
    <m/>
    <m/>
    <s v="     "/>
    <m/>
    <m/>
    <m/>
    <m/>
    <m/>
    <m/>
    <m/>
    <m/>
    <m/>
    <m/>
    <m/>
    <m/>
    <m/>
    <m/>
    <m/>
    <m/>
    <m/>
    <m/>
    <m/>
  </r>
  <r>
    <s v="MIA20142164"/>
    <s v="     "/>
    <n v="41906"/>
    <s v="9/24"/>
    <x v="1"/>
    <n v="0.42049768518518521"/>
    <s v="39"/>
    <n v="3"/>
    <s v="9"/>
    <x v="7"/>
    <n v="41906"/>
    <n v="0.4201388888888889"/>
    <s v="L7SF: Near 1785 VIA NATAL in San Lorenzo; PRIMARY XARM BURNED OFF HANGING ABOVE SECONDARY; insulator down; pole on fire; cause listed as fire in SAP"/>
    <s v="     "/>
    <s v="FAS"/>
    <n v="44266"/>
    <s v="Y"/>
    <x v="0"/>
    <s v="1086708"/>
    <s v="N/A"/>
    <m/>
    <s v="T003202819"/>
    <n v="109237464"/>
    <m/>
    <s v="     "/>
    <x v="0"/>
    <s v="PG&amp;E"/>
    <m/>
    <m/>
    <m/>
    <s v="D"/>
    <m/>
    <s v="Structure-PG&amp;E only"/>
    <m/>
    <s v="Equipment - PG&amp;E"/>
    <s v="34.g. Insulator and brushing damage or failure"/>
    <s v="Equipment - PG&amp;E"/>
    <s v="All types of equipment / facility failure"/>
    <s v="Insulator failure"/>
    <s v="Insulator"/>
    <m/>
    <m/>
    <m/>
    <s v="Yes"/>
    <s v="Overhead"/>
    <x v="0"/>
    <m/>
    <m/>
    <s v="100930148"/>
    <s v="     "/>
    <s v="Non-HFTD"/>
    <x v="0"/>
    <m/>
    <m/>
    <n v="37.670299999999997"/>
    <n v="-122.14100000000001"/>
    <s v="Alameda"/>
    <s v="GRANT-1106"/>
    <s v="14381106"/>
    <n v="11000"/>
    <m/>
    <x v="0"/>
    <m/>
    <s v="Urban"/>
    <m/>
    <m/>
    <s v="No"/>
    <m/>
    <m/>
    <m/>
    <m/>
    <m/>
    <m/>
    <m/>
    <s v="N"/>
    <s v="N"/>
    <m/>
    <m/>
    <s v="     "/>
    <m/>
    <m/>
    <m/>
    <m/>
    <m/>
    <m/>
    <m/>
    <m/>
    <m/>
    <m/>
    <m/>
    <m/>
    <m/>
    <m/>
    <m/>
    <m/>
    <m/>
    <m/>
    <m/>
  </r>
  <r>
    <s v="20150358"/>
    <s v="     "/>
    <n v="42271"/>
    <s v="9/24"/>
    <x v="1"/>
    <n v="0.16527777777777777"/>
    <s v="39"/>
    <n v="3"/>
    <s v="9"/>
    <x v="2"/>
    <m/>
    <m/>
    <s v="cal fire called for a saftey check of our poles due to veg fire,poles ok"/>
    <s v="     "/>
    <m/>
    <m/>
    <s v="N"/>
    <x v="0"/>
    <m/>
    <m/>
    <m/>
    <m/>
    <m/>
    <m/>
    <s v="     "/>
    <x v="1"/>
    <s v="PG&amp;E"/>
    <m/>
    <s v="Vegetation"/>
    <m/>
    <s v="D"/>
    <m/>
    <s v="&lt;0.25"/>
    <s v="Square Feet: ; Acreage: "/>
    <s v="Equipment - PG&amp;E"/>
    <s v="34.o. Other"/>
    <s v="Equipment - PG&amp;E"/>
    <s v="All types of equipment / facility failure"/>
    <m/>
    <m/>
    <m/>
    <m/>
    <m/>
    <s v="0"/>
    <s v="Overhead"/>
    <x v="1"/>
    <s v="Unknown"/>
    <m/>
    <s v="103132877"/>
    <s v="     "/>
    <s v="Non-HFTD"/>
    <x v="0"/>
    <m/>
    <m/>
    <n v="39.920299999999997"/>
    <n v="-122.386"/>
    <s v="Tehama"/>
    <s v="CORNING-1102"/>
    <s v="103331102"/>
    <m/>
    <s v="N/A"/>
    <x v="1"/>
    <s v="Cal Fire Dept"/>
    <s v="Herbaceous"/>
    <m/>
    <m/>
    <s v="No"/>
    <m/>
    <m/>
    <m/>
    <m/>
    <m/>
    <m/>
    <m/>
    <s v="N"/>
    <s v="N"/>
    <m/>
    <m/>
    <s v="     "/>
    <m/>
    <m/>
    <m/>
    <m/>
    <m/>
    <m/>
    <m/>
    <m/>
    <m/>
    <m/>
    <m/>
    <m/>
    <m/>
    <m/>
    <m/>
    <m/>
    <m/>
    <m/>
    <m/>
  </r>
  <r>
    <s v="20150357"/>
    <s v="     "/>
    <n v="42271"/>
    <s v="9/24"/>
    <x v="1"/>
    <n v="6.9444444444444448E-2"/>
    <s v="39"/>
    <n v="3"/>
    <s v="9"/>
    <x v="2"/>
    <n v="42271"/>
    <n v="6.9444444444444448E-2"/>
    <m/>
    <s v="     "/>
    <m/>
    <m/>
    <s v="N"/>
    <x v="0"/>
    <s v="1311078"/>
    <s v="15-0063006"/>
    <m/>
    <m/>
    <n v="110664712"/>
    <m/>
    <s v="     "/>
    <x v="1"/>
    <s v="PG&amp;E"/>
    <m/>
    <s v="Vegetation"/>
    <m/>
    <s v="D"/>
    <m/>
    <s v="&lt;0.25"/>
    <s v="Square Feet: ; Acreage: "/>
    <s v="Contact - 3rd Party"/>
    <s v="33.d. Vehicle contact"/>
    <s v="Contact - 3rd Party"/>
    <s v="All types of equipment / facility failure"/>
    <s v="Contact - Vehicle"/>
    <m/>
    <s v="Contact - Vehicle"/>
    <s v="Pole"/>
    <s v="Line to Ground"/>
    <s v="PACIFIC BELL"/>
    <s v="Overhead"/>
    <x v="3"/>
    <s v="Conductor"/>
    <m/>
    <s v="101426065"/>
    <s v="     "/>
    <s v="Non-HFTD"/>
    <x v="0"/>
    <m/>
    <m/>
    <n v="37.993600000000001"/>
    <n v="-122.334"/>
    <s v="Contra Costa"/>
    <s v="POINT-PINOLE-1101"/>
    <s v="14261101"/>
    <n v="12000"/>
    <s v="POINT PINOLE 1101CB"/>
    <x v="0"/>
    <m/>
    <s v="Herbaceous"/>
    <m/>
    <m/>
    <s v="No"/>
    <m/>
    <m/>
    <m/>
    <m/>
    <m/>
    <m/>
    <m/>
    <s v="N"/>
    <s v="N"/>
    <m/>
    <m/>
    <s v="     "/>
    <m/>
    <m/>
    <m/>
    <m/>
    <m/>
    <m/>
    <m/>
    <m/>
    <m/>
    <m/>
    <m/>
    <m/>
    <m/>
    <m/>
    <m/>
    <m/>
    <m/>
    <m/>
    <m/>
  </r>
  <r>
    <s v="20160311"/>
    <s v="     "/>
    <n v="42637"/>
    <s v="9/24"/>
    <x v="1"/>
    <n v="0.60555555555555551"/>
    <s v="39"/>
    <n v="3"/>
    <s v="9"/>
    <x v="6"/>
    <n v="42637"/>
    <m/>
    <s v="Starlings got into loadside of C/O 4413.  Small grass fire about 6ft in diameter.  Hollister fire dept had fire out when I arrived.  Only momentary outage, LR 4782 operated, C/O's did not blow.  Refused with new fuses, thought existing fuse"/>
    <s v="     "/>
    <m/>
    <m/>
    <s v="N"/>
    <x v="0"/>
    <m/>
    <s v="16-0067228"/>
    <m/>
    <m/>
    <m/>
    <m/>
    <s v="     "/>
    <x v="1"/>
    <s v="PG&amp;E"/>
    <m/>
    <s v="Vegetation"/>
    <m/>
    <s v="D"/>
    <m/>
    <s v="&lt;3 meters of linear travel"/>
    <s v="Square Feet: ; Acreage: "/>
    <s v="Contact - Animal - Bird"/>
    <s v="33.b. Animal contact"/>
    <s v="Contact - Bird"/>
    <s v="All types of equipment / facility failure"/>
    <s v="Contact - Animal"/>
    <m/>
    <s v="Contact - Animal"/>
    <s v="Conductor"/>
    <s v="Line to Line"/>
    <s v="PACIFIC BELL"/>
    <s v="Overhead"/>
    <x v="1"/>
    <s v="Conductor"/>
    <m/>
    <s v="101703542"/>
    <s v="     "/>
    <s v="Non-HFTD"/>
    <x v="0"/>
    <m/>
    <m/>
    <n v="36.911499999999997"/>
    <n v="-121.367"/>
    <s v="San Benito"/>
    <s v="HOLLISTER-2104"/>
    <s v="182492104"/>
    <m/>
    <s v="N/A"/>
    <x v="0"/>
    <s v="Hollister Fire"/>
    <s v="Herbaceous"/>
    <m/>
    <m/>
    <s v="No"/>
    <m/>
    <m/>
    <m/>
    <m/>
    <m/>
    <m/>
    <m/>
    <s v="N"/>
    <s v="N"/>
    <m/>
    <m/>
    <s v="     "/>
    <m/>
    <m/>
    <m/>
    <m/>
    <m/>
    <m/>
    <m/>
    <m/>
    <m/>
    <m/>
    <m/>
    <m/>
    <m/>
    <m/>
    <m/>
    <m/>
    <m/>
    <m/>
    <m/>
  </r>
  <r>
    <s v="20170379"/>
    <s v="     "/>
    <n v="43002"/>
    <s v="9/24"/>
    <x v="1"/>
    <n v="9.2361111111111116E-2"/>
    <s v="39"/>
    <n v="3"/>
    <s v="9"/>
    <x v="0"/>
    <n v="43002"/>
    <m/>
    <m/>
    <s v="     "/>
    <m/>
    <m/>
    <s v="N"/>
    <x v="0"/>
    <m/>
    <m/>
    <s v="INT-10181"/>
    <m/>
    <m/>
    <m/>
    <s v="     "/>
    <x v="1"/>
    <s v="PG&amp;E"/>
    <m/>
    <s v="Vegetation"/>
    <m/>
    <s v="T"/>
    <m/>
    <s v="10-99"/>
    <s v="Square Feet: ; Acreage: 37"/>
    <s v="Equipment - PG&amp;E"/>
    <s v="34.b. Conductor damage or failure"/>
    <s v="Equipment - PG&amp;E"/>
    <s v="All types of equipment / facility failure"/>
    <s v="Conductor"/>
    <s v="Conductor"/>
    <m/>
    <m/>
    <m/>
    <s v="Unknown"/>
    <s v="Overhead"/>
    <x v="4"/>
    <s v="Conductor"/>
    <m/>
    <s v="Pole 016/297"/>
    <s v="     "/>
    <s v="Non-HFTD"/>
    <x v="0"/>
    <m/>
    <m/>
    <n v="38.104599999999998"/>
    <n v="-120.989"/>
    <s v="San Joaquin"/>
    <s v="VALLEY-SPRINGS-#2-60"/>
    <s v="ETL.9460"/>
    <n v="60000"/>
    <s v="N/A"/>
    <x v="0"/>
    <s v="Cal Fire"/>
    <s v="Herbaceous"/>
    <m/>
    <m/>
    <s v="Yes"/>
    <m/>
    <m/>
    <m/>
    <m/>
    <m/>
    <m/>
    <m/>
    <s v="N"/>
    <s v="N"/>
    <m/>
    <m/>
    <s v="     "/>
    <m/>
    <m/>
    <m/>
    <m/>
    <m/>
    <m/>
    <m/>
    <m/>
    <m/>
    <m/>
    <m/>
    <m/>
    <m/>
    <m/>
    <m/>
    <m/>
    <m/>
    <m/>
    <m/>
  </r>
  <r>
    <s v="20170380"/>
    <s v="     "/>
    <n v="43002"/>
    <s v="9/24"/>
    <x v="1"/>
    <n v="0.32916666666666666"/>
    <s v="39"/>
    <n v="3"/>
    <s v="9"/>
    <x v="0"/>
    <n v="43002"/>
    <m/>
    <s v="CREW TO REPAIR OPEN JUMPERS AT 2 LOCATIONS"/>
    <s v="     "/>
    <m/>
    <m/>
    <s v="N"/>
    <x v="0"/>
    <s v="1884866"/>
    <s v="17-0081260"/>
    <m/>
    <m/>
    <n v="113479276"/>
    <m/>
    <s v="     "/>
    <x v="1"/>
    <s v="PG&amp;E"/>
    <m/>
    <s v="Vegetation"/>
    <m/>
    <s v="D"/>
    <m/>
    <s v="&lt;3 meters of linear travel"/>
    <s v="Square Feet: ; Acreage: "/>
    <s v="Contact - Animal - Other"/>
    <s v="33.b. Animal contact"/>
    <s v="Contact - Animal"/>
    <s v="All types of equipment / facility failure"/>
    <s v="Contact - Animal"/>
    <m/>
    <s v="Contact - Animal"/>
    <s v="Conductor"/>
    <s v="Line to Ground"/>
    <s v="PACIFIC BELL"/>
    <s v="Overhead"/>
    <x v="3"/>
    <s v="Conductor"/>
    <m/>
    <s v="100515206"/>
    <s v="     "/>
    <s v="Non-HFTD"/>
    <x v="0"/>
    <m/>
    <m/>
    <n v="37.401400000000002"/>
    <n v="-122.027"/>
    <s v="Santa Clara"/>
    <s v="LAWRENCE-1106"/>
    <s v="83421106"/>
    <n v="12000"/>
    <s v="LAWRENCE 1106CB"/>
    <x v="0"/>
    <s v="Unknown"/>
    <s v="Urban"/>
    <m/>
    <m/>
    <s v="No"/>
    <m/>
    <m/>
    <m/>
    <m/>
    <m/>
    <m/>
    <m/>
    <s v="N"/>
    <s v="N"/>
    <m/>
    <m/>
    <s v="     "/>
    <m/>
    <m/>
    <m/>
    <m/>
    <m/>
    <m/>
    <m/>
    <m/>
    <m/>
    <m/>
    <m/>
    <m/>
    <m/>
    <m/>
    <m/>
    <m/>
    <m/>
    <m/>
    <m/>
  </r>
  <r>
    <s v="20180818"/>
    <s v="     "/>
    <n v="43367"/>
    <s v="9/24"/>
    <x v="1"/>
    <n v="0.50486111111111109"/>
    <s v="39"/>
    <n v="3"/>
    <s v="9"/>
    <x v="1"/>
    <n v="43367"/>
    <n v="0.50486111111111109"/>
    <s v="Squirrel made contact with transformer - causing wire-down and other equipment damage."/>
    <s v="     "/>
    <s v="FAS"/>
    <m/>
    <s v="N"/>
    <x v="0"/>
    <s v="180398"/>
    <s v="18-0082813"/>
    <m/>
    <m/>
    <m/>
    <m/>
    <s v="     "/>
    <x v="1"/>
    <s v="PG&amp;E"/>
    <m/>
    <m/>
    <m/>
    <s v="D"/>
    <m/>
    <s v="&lt;0.25"/>
    <m/>
    <s v="Contact - Animal - Other"/>
    <s v="33.b. Animal contact"/>
    <s v="Contact - Animal"/>
    <s v="Contact from object"/>
    <s v="Contact - Animal"/>
    <m/>
    <s v="Contact - Animal"/>
    <s v="Transformer"/>
    <s v="Line to Ground"/>
    <m/>
    <s v="Overhead"/>
    <x v="3"/>
    <m/>
    <m/>
    <s v="1108/2"/>
    <s v="     "/>
    <s v="Non-HFTD"/>
    <x v="0"/>
    <m/>
    <m/>
    <n v="37.595300000000002"/>
    <n v="-122.018"/>
    <s v="Alameda"/>
    <s v="JARVIS-1103"/>
    <s v="013501103"/>
    <n v="11000"/>
    <s v="N/A"/>
    <x v="0"/>
    <m/>
    <s v="Urban"/>
    <m/>
    <m/>
    <s v="No"/>
    <m/>
    <m/>
    <m/>
    <m/>
    <m/>
    <m/>
    <m/>
    <s v="N"/>
    <s v="N"/>
    <m/>
    <m/>
    <s v="     "/>
    <m/>
    <m/>
    <m/>
    <m/>
    <m/>
    <m/>
    <m/>
    <m/>
    <m/>
    <m/>
    <m/>
    <m/>
    <m/>
    <m/>
    <m/>
    <m/>
    <m/>
    <m/>
    <m/>
  </r>
  <r>
    <s v="20180817"/>
    <s v="     "/>
    <n v="43367"/>
    <s v="9/24"/>
    <x v="1"/>
    <n v="0.35555555555555557"/>
    <s v="39"/>
    <n v="3"/>
    <s v="9"/>
    <x v="1"/>
    <n v="43367"/>
    <n v="0.35555555555555557"/>
    <s v="Tree interfering with OH lines.  ILIS - &quot;PER VEG MGMT A LARGE BRANCH FELL BARELY MISSING THE LINES BUT BROUGHT A SMALLER BRANCH DOWN AND LAID ON LINES&quot;"/>
    <s v="     "/>
    <s v="FAS"/>
    <m/>
    <s v="N"/>
    <x v="0"/>
    <s v="180106"/>
    <s v="18-0082700"/>
    <m/>
    <m/>
    <m/>
    <m/>
    <s v="     "/>
    <x v="0"/>
    <s v="PG&amp;E"/>
    <m/>
    <m/>
    <m/>
    <s v="D"/>
    <m/>
    <s v="&lt;3 meters of linear travel"/>
    <m/>
    <s v="Vegetation"/>
    <s v="33.a. Veg. contact"/>
    <s v="Vegetation"/>
    <s v="Contact from object"/>
    <s v="Vegetation"/>
    <m/>
    <s v="Contact - Vegetation"/>
    <m/>
    <s v="Force Out"/>
    <m/>
    <s v="Overhead"/>
    <x v="3"/>
    <m/>
    <m/>
    <s v="OJ'S 1 SPAN SS OF MTR 1006222439"/>
    <s v="     "/>
    <s v="Non-HFTD"/>
    <x v="0"/>
    <n v="154"/>
    <m/>
    <n v="39.280700000000003"/>
    <n v="-123.223"/>
    <s v="Mendocino"/>
    <s v="CALPELLA-1101"/>
    <s v="043411101"/>
    <n v="11000"/>
    <s v="CALPELLA 1101600"/>
    <x v="0"/>
    <m/>
    <s v="Rural"/>
    <m/>
    <m/>
    <s v="No"/>
    <m/>
    <m/>
    <m/>
    <m/>
    <m/>
    <m/>
    <m/>
    <s v="N"/>
    <s v="N"/>
    <m/>
    <m/>
    <s v="     "/>
    <s v="36.28076000"/>
    <s v="-123.22242500"/>
    <s v="Sep 25 2018 12:00AM"/>
    <s v="BranchFail"/>
    <s v="A large 20 DBH limb split away from a Live Oak 10 ft above ground level. That limb larger missed the lines, however, it took down a 12 DBH limb with it that laid on the lines. The larger limb had slightly split away from the tree at some point and had created a place for water to collect. This was a weak spot that eventually failed."/>
    <s v="OAKL"/>
    <s v="65"/>
    <s v="40"/>
    <s v="35"/>
    <s v="Slight"/>
    <s v="None"/>
    <s v="N"/>
    <s v="1"/>
    <m/>
    <s v="Valley"/>
    <s v="D"/>
    <s v="CrossArm"/>
    <s v="BareWire"/>
    <s v="2"/>
  </r>
  <r>
    <s v="CAP20184050"/>
    <s v="     "/>
    <n v="43367"/>
    <s v="9/24"/>
    <x v="1"/>
    <n v="0.24166666666666667"/>
    <s v="39"/>
    <n v="3"/>
    <s v="9"/>
    <x v="1"/>
    <m/>
    <m/>
    <s v="pole fire; Transmission pole fire and replacement handled by Transmission; Event occurred on Metz rd in Soledad; Unable to determine more info from FAS records"/>
    <s v="     "/>
    <s v="CAP"/>
    <n v="44358"/>
    <s v="Y"/>
    <x v="0"/>
    <s v="179795"/>
    <s v="18-0082571"/>
    <s v="INT-11385"/>
    <s v="T004418062"/>
    <m/>
    <m/>
    <s v="     "/>
    <x v="0"/>
    <s v="PG&amp;E"/>
    <m/>
    <m/>
    <m/>
    <s v="T"/>
    <m/>
    <s v="Structure-PG&amp;E only"/>
    <m/>
    <s v="Equipment - PG&amp;E"/>
    <s v="34.o. Other"/>
    <s v="Equipment - PG&amp;E"/>
    <s v="Tie wire failure"/>
    <m/>
    <s v="Other"/>
    <m/>
    <m/>
    <s v="Line to Line,Force Out"/>
    <s v="No"/>
    <s v="Overhead"/>
    <x v="0"/>
    <s v="Other"/>
    <m/>
    <s v="001/031"/>
    <s v="     "/>
    <s v="Non-HFTD"/>
    <x v="0"/>
    <m/>
    <m/>
    <n v="36.425600000000003"/>
    <n v="-121.309"/>
    <s v="Monterey"/>
    <s v="SOLEDAD-#4-60KV"/>
    <m/>
    <m/>
    <s v="SOLEDAD 111435306"/>
    <x v="0"/>
    <m/>
    <m/>
    <m/>
    <m/>
    <s v="No"/>
    <m/>
    <m/>
    <m/>
    <m/>
    <m/>
    <m/>
    <m/>
    <s v="N"/>
    <s v="N"/>
    <m/>
    <m/>
    <s v="     "/>
    <m/>
    <m/>
    <m/>
    <m/>
    <m/>
    <m/>
    <m/>
    <m/>
    <m/>
    <m/>
    <m/>
    <m/>
    <m/>
    <m/>
    <m/>
    <m/>
    <m/>
    <m/>
    <m/>
  </r>
  <r>
    <s v="20191111"/>
    <s v="     "/>
    <n v="43732"/>
    <s v="9/24"/>
    <x v="1"/>
    <m/>
    <s v="39"/>
    <n v="3"/>
    <s v="9"/>
    <x v="3"/>
    <n v="43732"/>
    <m/>
    <s v="bird found, arcing conductors; Mike Best Comments: Bird contact causing wires down"/>
    <s v="     "/>
    <s v="FAS"/>
    <m/>
    <s v="N"/>
    <x v="0"/>
    <s v="610673"/>
    <m/>
    <m/>
    <s v="T004761047"/>
    <n v="0"/>
    <m/>
    <s v="     "/>
    <x v="1"/>
    <s v="PG&amp;E"/>
    <m/>
    <m/>
    <m/>
    <s v="D"/>
    <m/>
    <s v="&lt;0.25"/>
    <m/>
    <s v="Contact - Animal - Bird"/>
    <s v="33.b. Animal contact"/>
    <s v="Contact - Bird"/>
    <s v="Contact from object"/>
    <s v="Contact - Animal"/>
    <m/>
    <s v="Contact - Animal"/>
    <s v="Crossarm"/>
    <m/>
    <m/>
    <s v="Overhead"/>
    <x v="3"/>
    <s v="Crossarm"/>
    <m/>
    <s v="Silverado 2103"/>
    <s v="     "/>
    <s v="Non-HFTD"/>
    <x v="0"/>
    <n v="180"/>
    <m/>
    <n v="38.491199999999999"/>
    <n v="-122.48"/>
    <s v="NAPA"/>
    <s v="SILVERADO-2105"/>
    <m/>
    <m/>
    <m/>
    <x v="0"/>
    <s v="Saint Helena FD"/>
    <s v="Urban"/>
    <m/>
    <m/>
    <s v="No"/>
    <m/>
    <m/>
    <m/>
    <m/>
    <m/>
    <m/>
    <m/>
    <s v="N"/>
    <s v="N"/>
    <m/>
    <m/>
    <s v="     "/>
    <m/>
    <m/>
    <m/>
    <m/>
    <m/>
    <m/>
    <m/>
    <m/>
    <m/>
    <m/>
    <m/>
    <m/>
    <m/>
    <m/>
    <m/>
    <m/>
    <m/>
    <m/>
    <m/>
  </r>
  <r>
    <s v="MIA20196862"/>
    <s v="     "/>
    <n v="43732"/>
    <s v="9/24"/>
    <x v="1"/>
    <n v="0.60851851851851857"/>
    <s v="39"/>
    <n v="3"/>
    <s v="9"/>
    <x v="3"/>
    <n v="43732"/>
    <n v="0.60833333333333328"/>
    <s v="JZCY - Requested report from SFFD. FAS stated a transformer exploded leading to a car to catch on fire with FD on site. Going to contact Tman for size of fire. Waiting on Tman reply. JZCY - Received report from SF fire department - no indication fo fire b"/>
    <s v="     "/>
    <s v="FAS"/>
    <n v="44252"/>
    <s v="Y"/>
    <x v="0"/>
    <s v="611353"/>
    <s v="19-0103116"/>
    <m/>
    <s v="T004761163"/>
    <n v="117914745"/>
    <m/>
    <s v="     "/>
    <x v="0"/>
    <s v="PG&amp;E"/>
    <m/>
    <m/>
    <m/>
    <s v="D"/>
    <m/>
    <s v="Unknown"/>
    <m/>
    <s v="Equipment - PG&amp;E"/>
    <s v="34.a. Capacitor bank damage or failure"/>
    <s v="Equipment - PG&amp;E"/>
    <s v="All types of equipment / facility failure"/>
    <s v="Capacitor bank failure"/>
    <s v="Capacitor Bank"/>
    <m/>
    <m/>
    <s v="Force Out"/>
    <s v="Yes"/>
    <s v="Overhead"/>
    <x v="0"/>
    <m/>
    <m/>
    <s v="103973007"/>
    <s v="     "/>
    <s v="Non-HFTD"/>
    <x v="0"/>
    <m/>
    <m/>
    <n v="37.728099999999998"/>
    <n v="-122.405"/>
    <s v="San Francisco"/>
    <s v="SF-H-1106"/>
    <m/>
    <n v="11000"/>
    <s v="SF H 110612123"/>
    <x v="0"/>
    <s v="San Francisco Fire Department"/>
    <s v="Urban"/>
    <m/>
    <m/>
    <s v="No"/>
    <m/>
    <m/>
    <m/>
    <m/>
    <m/>
    <m/>
    <m/>
    <s v="N"/>
    <s v="N"/>
    <m/>
    <m/>
    <s v="     "/>
    <m/>
    <m/>
    <m/>
    <m/>
    <m/>
    <m/>
    <m/>
    <m/>
    <m/>
    <m/>
    <m/>
    <m/>
    <m/>
    <m/>
    <m/>
    <m/>
    <m/>
    <m/>
    <m/>
  </r>
  <r>
    <s v="20191114"/>
    <s v="     "/>
    <n v="43732"/>
    <s v="9/24"/>
    <x v="1"/>
    <m/>
    <s v="39"/>
    <n v="3"/>
    <s v="9"/>
    <x v="3"/>
    <n v="43732"/>
    <m/>
    <s v="Equipment failure, small fire at base of pole"/>
    <s v="     "/>
    <s v="FAS"/>
    <m/>
    <s v="N"/>
    <x v="0"/>
    <s v="611913"/>
    <m/>
    <m/>
    <s v="T004761258"/>
    <n v="0"/>
    <m/>
    <s v="     "/>
    <x v="0"/>
    <s v="PG&amp;E"/>
    <m/>
    <m/>
    <m/>
    <s v="D"/>
    <m/>
    <s v="&lt;3 meters of linear travel"/>
    <m/>
    <s v="Contact - Animal - Other"/>
    <s v="33.b. Animal contact"/>
    <s v="Contact - Animal"/>
    <s v="Contact from object"/>
    <s v="Contact - Animal"/>
    <m/>
    <s v="Contact - Animal"/>
    <m/>
    <m/>
    <m/>
    <s v="Overhead"/>
    <x v="0"/>
    <m/>
    <m/>
    <s v="315442830521"/>
    <s v="     "/>
    <s v="Non-HFTD"/>
    <x v="0"/>
    <m/>
    <m/>
    <n v="37.327300000000001"/>
    <n v="-122.068"/>
    <s v="SANTA CLARA"/>
    <s v="STELLING-1111"/>
    <m/>
    <m/>
    <m/>
    <x v="0"/>
    <m/>
    <m/>
    <m/>
    <m/>
    <s v="No"/>
    <m/>
    <m/>
    <m/>
    <m/>
    <m/>
    <m/>
    <m/>
    <s v="N"/>
    <s v="N"/>
    <m/>
    <m/>
    <s v="     "/>
    <m/>
    <m/>
    <m/>
    <m/>
    <m/>
    <m/>
    <m/>
    <m/>
    <m/>
    <m/>
    <m/>
    <m/>
    <m/>
    <m/>
    <m/>
    <m/>
    <m/>
    <m/>
    <m/>
  </r>
  <r>
    <s v="20191113"/>
    <s v="     "/>
    <n v="43732"/>
    <s v="9/24"/>
    <x v="1"/>
    <m/>
    <s v="39"/>
    <n v="3"/>
    <s v="9"/>
    <x v="3"/>
    <n v="43732"/>
    <m/>
    <s v="Broken secondary crossarm with under arm buss. End of arm split out. Insulator pin fell out of crossarm and"/>
    <s v="     "/>
    <s v="FAS"/>
    <m/>
    <s v="N"/>
    <x v="0"/>
    <s v="611095"/>
    <m/>
    <m/>
    <s v="T004761113"/>
    <n v="0"/>
    <m/>
    <s v="     "/>
    <x v="1"/>
    <s v="PG&amp;E"/>
    <m/>
    <m/>
    <m/>
    <s v="D"/>
    <m/>
    <s v="&lt;3 meters of linear travel"/>
    <m/>
    <s v="Equipment - PG&amp;E"/>
    <s v="34.g. Insulator and brushing damage or failure"/>
    <s v="Equipment - PG&amp;E"/>
    <s v="All types of equipment / facility failure"/>
    <s v="Insulator failure"/>
    <s v="Conductor - Primary"/>
    <m/>
    <m/>
    <m/>
    <m/>
    <s v="Overhead"/>
    <x v="3"/>
    <s v="Conductor - Primary"/>
    <m/>
    <s v="252081108"/>
    <s v="     "/>
    <s v="Non-HFTD"/>
    <x v="0"/>
    <m/>
    <m/>
    <n v="35.131399999999999"/>
    <n v="-119.462"/>
    <s v="KERN"/>
    <s v="TAFT-1108"/>
    <m/>
    <m/>
    <m/>
    <x v="0"/>
    <s v="Kern County FD"/>
    <s v="Urban"/>
    <m/>
    <m/>
    <s v="No"/>
    <m/>
    <m/>
    <m/>
    <m/>
    <m/>
    <m/>
    <m/>
    <s v="N"/>
    <s v="N"/>
    <m/>
    <m/>
    <s v="     "/>
    <m/>
    <m/>
    <m/>
    <m/>
    <m/>
    <m/>
    <m/>
    <m/>
    <m/>
    <m/>
    <m/>
    <m/>
    <m/>
    <m/>
    <m/>
    <m/>
    <m/>
    <m/>
    <m/>
  </r>
  <r>
    <s v="20191116"/>
    <s v="     "/>
    <n v="43732"/>
    <s v="9/24"/>
    <x v="1"/>
    <m/>
    <s v="39"/>
    <n v="3"/>
    <s v="9"/>
    <x v="3"/>
    <m/>
    <m/>
    <s v="Failed connector electrified cable line, small structure fire"/>
    <s v="     "/>
    <s v="FAS"/>
    <m/>
    <s v="N"/>
    <x v="0"/>
    <m/>
    <m/>
    <m/>
    <s v="9227807442"/>
    <n v="0"/>
    <m/>
    <s v="     "/>
    <x v="0"/>
    <s v="PG&amp;E"/>
    <m/>
    <m/>
    <m/>
    <s v="D"/>
    <m/>
    <s v="Structure-only"/>
    <m/>
    <s v="Equipment - PG&amp;E"/>
    <s v="34.o. Other"/>
    <s v="Equipment - PG&amp;E"/>
    <m/>
    <m/>
    <s v="Service Drop"/>
    <m/>
    <m/>
    <m/>
    <m/>
    <s v="Overhead"/>
    <x v="0"/>
    <s v="Service Drop"/>
    <m/>
    <s v=""/>
    <s v="     "/>
    <s v="Non-HFTD"/>
    <x v="0"/>
    <m/>
    <m/>
    <n v="37.804600000000001"/>
    <n v="-121.212"/>
    <s v="SAN JOAQUIN"/>
    <m/>
    <m/>
    <m/>
    <m/>
    <x v="0"/>
    <s v="MANTECA FD"/>
    <m/>
    <m/>
    <m/>
    <s v="No"/>
    <m/>
    <m/>
    <m/>
    <m/>
    <m/>
    <m/>
    <m/>
    <s v="N"/>
    <s v="N"/>
    <m/>
    <m/>
    <s v="     "/>
    <m/>
    <m/>
    <m/>
    <m/>
    <m/>
    <m/>
    <m/>
    <m/>
    <m/>
    <m/>
    <m/>
    <m/>
    <m/>
    <m/>
    <m/>
    <m/>
    <m/>
    <m/>
    <m/>
  </r>
  <r>
    <s v="20201288"/>
    <s v="     "/>
    <n v="44098"/>
    <s v="9/24"/>
    <x v="1"/>
    <n v="0.65555555555555556"/>
    <s v="39"/>
    <n v="3"/>
    <s v="9"/>
    <x v="4"/>
    <n v="44098"/>
    <n v="0.66736111111111107"/>
    <s v="On September 24, 2020 at 1544 hours, a PG&amp;E troubleman was dispatched to the Honcut 1102 Distribution Circuit on Ramirez Rd in the city of Marysville for reports of a car pole accident. Initial analysis indicates third party contact caused the ignition. A third party vehicle made contact with a phone pole causing it to snap at the base. The impact of the pole being hit resulted in one phase of primary overhead conductor to fail at the insulator and fall to ground. The downed conductor ignited a small grass fire. The ensuing fire was 3 meter - 0.25 acre in size and was extinguished by Cal Fire. A PG&amp;E crew replaced all damaged assets on September 25, 2020."/>
    <s v="     "/>
    <s v="FAS"/>
    <m/>
    <s v="N"/>
    <x v="0"/>
    <s v="1091650"/>
    <s v="20-0101218"/>
    <m/>
    <s v="T005079408"/>
    <n v="119809874"/>
    <m/>
    <s v="     "/>
    <x v="1"/>
    <s v="PG&amp;E"/>
    <m/>
    <s v="Vegetation"/>
    <m/>
    <s v="D"/>
    <s v="D"/>
    <s v="&lt;0.25"/>
    <m/>
    <s v="Contact - 3rd Party"/>
    <s v="33.d. Vehicle contact"/>
    <s v="Contact - 3rd Party"/>
    <s v="Contact from object"/>
    <s v="Contact - Vehicle"/>
    <m/>
    <s v="Contact - Vehicle"/>
    <s v="Conductor - Primary"/>
    <s v="Force Out"/>
    <m/>
    <s v="Overhead"/>
    <x v="3"/>
    <s v="Conductor - Primary"/>
    <s v="Pole, Composite crossarm, insulators, auto shoes, conductor"/>
    <s v="Circuit ID: 103211102 "/>
    <s v="     "/>
    <s v="Non-HFTD"/>
    <x v="0"/>
    <m/>
    <m/>
    <n v="39.265300000000003"/>
    <n v="-121.529"/>
    <s v="Yuba"/>
    <s v="HONCUT-1102"/>
    <m/>
    <n v="12000"/>
    <s v="N/A"/>
    <x v="0"/>
    <s v="Cal Fire"/>
    <s v="Agriculture"/>
    <m/>
    <m/>
    <s v="No"/>
    <m/>
    <m/>
    <m/>
    <m/>
    <m/>
    <m/>
    <m/>
    <s v="N"/>
    <s v="N"/>
    <m/>
    <m/>
    <s v="     "/>
    <m/>
    <m/>
    <m/>
    <m/>
    <m/>
    <m/>
    <m/>
    <m/>
    <m/>
    <m/>
    <m/>
    <m/>
    <m/>
    <m/>
    <m/>
    <m/>
    <m/>
    <m/>
    <m/>
  </r>
  <r>
    <s v="20201315"/>
    <s v="     "/>
    <n v="44098"/>
    <s v="9/24"/>
    <x v="1"/>
    <n v="0.65555555555555556"/>
    <s v="39"/>
    <n v="3"/>
    <s v="9"/>
    <x v="4"/>
    <n v="44098"/>
    <n v="0.65486111111111112"/>
    <s v="On September 24, 2020 at 1537 hours, a PG&amp;E Troubleman was dispatched to the Honcut 1102 12kV Distribution Circuit at the intersection of Ramirez Road and Tanabe Road, Marysville in response to a vehicle accident and outage. Initial analysis indicates vehicle contact caused the ignition. A third-party vehicle contacted a pole housing other utilities, not PG&amp;E, that resulted in damage to the PG&amp;E pole and caused a primary wire down. The ensuing fire was 3 meters - 0.25 acre in size and the fire was suppressed by Cal Fire. PG&amp;E Crew replaced the damaged pole on September 25, 2020."/>
    <s v="     "/>
    <s v="FAS"/>
    <m/>
    <s v="N"/>
    <x v="1"/>
    <s v="1091650"/>
    <s v="20-0101218"/>
    <m/>
    <s v="T005079408"/>
    <n v="119809874"/>
    <m/>
    <s v="     "/>
    <x v="0"/>
    <s v="PG&amp;E"/>
    <m/>
    <s v="Vegetation"/>
    <m/>
    <s v="D"/>
    <s v="D"/>
    <s v="&lt;0.25"/>
    <m/>
    <s v="Contact - 3rd Party"/>
    <s v="33.d. Vehicle contact"/>
    <s v="Contact - 3rd Party"/>
    <s v="Contact from object"/>
    <s v="Contact - Vehicle"/>
    <m/>
    <s v="Contact - Vehicle"/>
    <s v="Conductor - Primary"/>
    <s v="Force Out"/>
    <m/>
    <s v="Overhead"/>
    <x v="3"/>
    <s v="Conductor - Primary"/>
    <s v="Pole"/>
    <s v="Circuit ID: 103211102 "/>
    <s v="     "/>
    <s v="Non-HFTD"/>
    <x v="0"/>
    <m/>
    <m/>
    <n v="39.265300000000003"/>
    <n v="-121.529"/>
    <s v="Yuba"/>
    <s v="HONCUT-1102"/>
    <m/>
    <n v="12000"/>
    <m/>
    <x v="0"/>
    <s v="Cal Fire"/>
    <m/>
    <m/>
    <m/>
    <s v="No"/>
    <m/>
    <m/>
    <m/>
    <m/>
    <m/>
    <m/>
    <m/>
    <s v="N"/>
    <s v="N"/>
    <m/>
    <m/>
    <s v="     "/>
    <m/>
    <m/>
    <m/>
    <m/>
    <m/>
    <m/>
    <m/>
    <m/>
    <m/>
    <m/>
    <m/>
    <m/>
    <m/>
    <m/>
    <m/>
    <m/>
    <m/>
    <m/>
    <m/>
  </r>
  <r>
    <s v="20201765"/>
    <s v="     "/>
    <n v="44098"/>
    <s v="9/24"/>
    <x v="1"/>
    <n v="0.3347222222222222"/>
    <s v="39"/>
    <n v="3"/>
    <s v="9"/>
    <x v="4"/>
    <m/>
    <m/>
    <s v="Bad TX causing customer home to experience issues"/>
    <s v="     "/>
    <s v="FAS"/>
    <m/>
    <s v="Y"/>
    <x v="0"/>
    <m/>
    <m/>
    <m/>
    <s v="877581433"/>
    <m/>
    <m/>
    <s v="     "/>
    <x v="0"/>
    <s v="PG&amp;E"/>
    <m/>
    <m/>
    <m/>
    <s v="D"/>
    <m/>
    <s v="&lt;3 meters of linear travel"/>
    <m/>
    <s v="Equipment - PG&amp;E"/>
    <s v="34.n. Transformer damage or failure"/>
    <s v="Equipment - PG&amp;E"/>
    <s v="All types of equipment / facility failure"/>
    <s v="Transformer failure"/>
    <s v="Transformer"/>
    <m/>
    <m/>
    <m/>
    <m/>
    <s v="Overhead"/>
    <x v="3"/>
    <s v="Transformer"/>
    <m/>
    <s v="103236754"/>
    <s v="     "/>
    <s v="Non-HFTD"/>
    <x v="0"/>
    <m/>
    <m/>
    <n v="35.417400000000001"/>
    <n v="-119.038"/>
    <s v="Kern"/>
    <s v="KERN-OIL-1109"/>
    <m/>
    <n v="12000"/>
    <m/>
    <x v="0"/>
    <m/>
    <s v="Urban"/>
    <m/>
    <m/>
    <s v="No"/>
    <m/>
    <m/>
    <m/>
    <m/>
    <m/>
    <m/>
    <m/>
    <s v="N"/>
    <s v="N"/>
    <m/>
    <m/>
    <s v="     "/>
    <m/>
    <m/>
    <m/>
    <m/>
    <m/>
    <m/>
    <m/>
    <m/>
    <m/>
    <m/>
    <m/>
    <m/>
    <m/>
    <m/>
    <m/>
    <m/>
    <m/>
    <m/>
    <m/>
  </r>
  <r>
    <s v="20201286"/>
    <s v="     "/>
    <n v="44098"/>
    <s v="9/24"/>
    <x v="1"/>
    <n v="0.3347222222222222"/>
    <s v="39"/>
    <n v="3"/>
    <s v="9"/>
    <x v="4"/>
    <n v="44098"/>
    <n v="0.37083333333333335"/>
    <s v="On September 24, 2020 at 0854 hours, a PG&amp;E Troubleman was dispatched to the Kern Oil 1109 12kV Distribution Circuit in the vicinity of El Tejon Avenue and Wilson Avenue, Bakersfield in response to a structure fire with reports of flickering appliances and smoke coming from electrical outlets. Initial analysis indicates PG&amp;E equipment failure caused the ignition. A PG&amp;E Crew was working two poles east from the incident location to replace the pole and upgrade a transformer. When the PG&amp;E Crew deenergized the transformer and separated parallel, the transformer 2 poles to the east couldn’t handle the load and failed that resulted in energizing the neutral with 240V. The failed transformer was suspected to be old from PG&amp;E Construction Supervisor. The ensuing fire was &lt;1 meter in size as it was contained to customer's outlets and Kern County Fire Department responded but did not need to suppress any fire. PG&amp;E Construction Supervisor immediately called an electrician to check several homes and PG&amp;E Crew replaced the damaged transformer on September 25, 2020. "/>
    <s v="     "/>
    <s v="FAS"/>
    <m/>
    <s v="N"/>
    <x v="0"/>
    <s v="1090936"/>
    <s v="20-0100918"/>
    <m/>
    <s v="877581433, T005079020"/>
    <n v="119807022"/>
    <m/>
    <s v="     "/>
    <x v="0"/>
    <s v="PG&amp;E"/>
    <m/>
    <s v="Building"/>
    <m/>
    <s v="D"/>
    <s v="D"/>
    <s v="&lt;3 meters of linear travel"/>
    <s v="OUTLETS/ PLUGS SMOKED FD ONSITE AND CLEARED"/>
    <s v="Equipment - PG&amp;E"/>
    <s v="34.n. Transformer damage or failure"/>
    <s v="Equipment - PG&amp;E"/>
    <s v="All types of equipment / facility failure"/>
    <s v="Transformer failure"/>
    <s v="Transformer"/>
    <m/>
    <m/>
    <s v="Line to Ground"/>
    <m/>
    <s v="Overhead"/>
    <x v="1"/>
    <s v="Transformer"/>
    <s v="Transformer"/>
    <s v="CGC: 516897969955 "/>
    <s v="     "/>
    <s v="Non-HFTD"/>
    <x v="0"/>
    <m/>
    <m/>
    <n v="35.417499999999997"/>
    <n v="-119.038"/>
    <s v="Kern"/>
    <s v="KERN-OIL-1109"/>
    <m/>
    <n v="12000"/>
    <s v="N/A"/>
    <x v="0"/>
    <s v="Kern County FD"/>
    <m/>
    <m/>
    <m/>
    <s v="No"/>
    <m/>
    <m/>
    <m/>
    <m/>
    <m/>
    <m/>
    <m/>
    <s v="N"/>
    <s v="N"/>
    <m/>
    <m/>
    <s v="     "/>
    <m/>
    <m/>
    <m/>
    <m/>
    <m/>
    <m/>
    <m/>
    <m/>
    <m/>
    <m/>
    <m/>
    <m/>
    <m/>
    <m/>
    <m/>
    <m/>
    <m/>
    <m/>
    <m/>
  </r>
  <r>
    <s v="20211561"/>
    <s v="     "/>
    <n v="44463"/>
    <s v="9/24"/>
    <x v="1"/>
    <n v="0.51111111111111107"/>
    <s v="39"/>
    <n v="3"/>
    <s v="9"/>
    <x v="5"/>
    <m/>
    <m/>
    <s v="Capacitor bank failure melted insulation and damaged bushings. The ensuing fire was less than 1 meter in size. This information is preliminary."/>
    <s v="     "/>
    <s v="FAS"/>
    <m/>
    <s v="N"/>
    <x v="0"/>
    <m/>
    <m/>
    <m/>
    <s v="T005402474"/>
    <n v="122097000"/>
    <m/>
    <s v="     "/>
    <x v="0"/>
    <s v="PG&amp;E"/>
    <m/>
    <s v="Other"/>
    <s v="Capacitor bank"/>
    <s v="D"/>
    <s v="D"/>
    <s v="&lt;3 meters of linear travel"/>
    <m/>
    <s v="Equipment - PG&amp;E"/>
    <s v="34.a. Capacitor bank damage or failure"/>
    <s v="Equipment - PG&amp;E"/>
    <s v="All types of equipment / facility failure"/>
    <s v="Capacitor bank failure"/>
    <s v="Capacitor Bank"/>
    <m/>
    <m/>
    <m/>
    <s v="N"/>
    <s v="Overhead"/>
    <x v="3"/>
    <s v="Capacitor Bank"/>
    <s v="Capacitor Bank"/>
    <s v="100102331"/>
    <s v="     "/>
    <s v="Non-HFTD"/>
    <x v="0"/>
    <n v="300"/>
    <m/>
    <n v="38.917000000000002"/>
    <n v="-121.06699999999999"/>
    <s v="Placer"/>
    <s v="PLACER-1104"/>
    <m/>
    <n v="12000"/>
    <m/>
    <x v="0"/>
    <s v="Cal Fire"/>
    <s v="Urban"/>
    <s v="Grass fuel model"/>
    <m/>
    <s v="No"/>
    <m/>
    <m/>
    <m/>
    <m/>
    <m/>
    <m/>
    <m/>
    <s v="N"/>
    <s v="N"/>
    <m/>
    <m/>
    <s v="     "/>
    <m/>
    <m/>
    <m/>
    <m/>
    <m/>
    <m/>
    <m/>
    <m/>
    <m/>
    <m/>
    <m/>
    <m/>
    <m/>
    <m/>
    <m/>
    <m/>
    <m/>
    <m/>
    <m/>
  </r>
  <r>
    <s v="20211587"/>
    <s v="     "/>
    <n v="44463"/>
    <s v="9/24"/>
    <x v="1"/>
    <n v="0.81666666666666665"/>
    <s v="39"/>
    <n v="3"/>
    <s v="9"/>
    <x v="5"/>
    <n v="44463"/>
    <m/>
    <s v="Pole fire. Crossarm burnt in half at pole bolt. Cause of the failure is likely related to tracking. Fire was limited to PG&amp;E assets. This information is preliminary."/>
    <s v="     "/>
    <s v="FAS"/>
    <m/>
    <s v="Y"/>
    <x v="0"/>
    <m/>
    <s v="21-0122250"/>
    <m/>
    <s v="T005402916"/>
    <n v="122099000"/>
    <m/>
    <s v="     "/>
    <x v="0"/>
    <s v="PG&amp;E"/>
    <m/>
    <s v="Other"/>
    <s v="Crossarm"/>
    <s v="D"/>
    <s v="D"/>
    <s v="Structure-PG&amp;E only"/>
    <m/>
    <s v="Contamination"/>
    <s v="36.a. Contamination"/>
    <s v="Equipment - PG&amp;E"/>
    <s v="Contamination"/>
    <s v="Tracking"/>
    <m/>
    <m/>
    <m/>
    <s v="Force Out"/>
    <s v="Y"/>
    <s v="Overhead"/>
    <x v="3"/>
    <s v="Crossarm"/>
    <s v="Crossarm"/>
    <s v="101833844"/>
    <s v="     "/>
    <s v="Non-HFTD"/>
    <x v="0"/>
    <m/>
    <m/>
    <n v="37.709000000000003"/>
    <n v="-122.416"/>
    <s v="San Francisco"/>
    <s v="SF-H-1106"/>
    <m/>
    <n v="12000"/>
    <m/>
    <x v="0"/>
    <s v="Unknown"/>
    <s v="Urban"/>
    <s v="Fire-resistive fuel bed"/>
    <s v=" Sidewalk/asphalt"/>
    <s v="No"/>
    <m/>
    <m/>
    <m/>
    <m/>
    <m/>
    <m/>
    <m/>
    <s v="N"/>
    <s v="N"/>
    <m/>
    <m/>
    <s v="     "/>
    <m/>
    <m/>
    <m/>
    <m/>
    <m/>
    <m/>
    <m/>
    <m/>
    <m/>
    <m/>
    <m/>
    <m/>
    <m/>
    <m/>
    <m/>
    <m/>
    <m/>
    <m/>
    <m/>
  </r>
  <r>
    <s v="20211560"/>
    <s v="     "/>
    <n v="44463"/>
    <s v="9/24"/>
    <x v="1"/>
    <n v="0.48541666666666666"/>
    <s v="39"/>
    <n v="3"/>
    <s v="9"/>
    <x v="5"/>
    <n v="44463"/>
    <m/>
    <s v="Wire down. Troubleman suspects that cause of the failure is most likely due to a third party vehicle (excavator). However, patrol found nothing. The ensuing fire was less than 1 meter in size. This information is preliminary. "/>
    <s v="     "/>
    <s v="FAS"/>
    <m/>
    <s v="N"/>
    <x v="0"/>
    <m/>
    <s v="21-0121996"/>
    <m/>
    <s v="T005402437, T005402436, T005402448"/>
    <n v="122098000"/>
    <m/>
    <s v="     "/>
    <x v="0"/>
    <s v="PG&amp;E"/>
    <m/>
    <s v="Vegetation"/>
    <m/>
    <s v="D"/>
    <s v="D"/>
    <s v="&lt;3 meters of linear travel"/>
    <s v="&lt;1 Meter, Self Extinguished"/>
    <s v="Contact - 3rd Party"/>
    <s v="33.e. Other contact from object"/>
    <s v="Contact - 3rd Party"/>
    <s v="Contact from object"/>
    <s v="Contact from Object - Other"/>
    <m/>
    <s v="Contact from Object - Other"/>
    <s v="Conductor - Primary"/>
    <s v="Line to Ground"/>
    <s v="N"/>
    <s v="Overhead"/>
    <x v="3"/>
    <s v="Conductor - Primary"/>
    <s v="Conductor"/>
    <s v="101568298"/>
    <s v="     "/>
    <s v="Non-HFTD"/>
    <x v="0"/>
    <m/>
    <m/>
    <n v="38.314999999999998"/>
    <n v="-121.842"/>
    <s v="Solano"/>
    <s v="PEABODY-2107"/>
    <m/>
    <n v="12000"/>
    <m/>
    <x v="0"/>
    <s v="Self Extinguished"/>
    <s v="Herbaceous"/>
    <s v="Grass fuel model"/>
    <s v="brush and grass"/>
    <s v="No"/>
    <m/>
    <m/>
    <m/>
    <m/>
    <m/>
    <m/>
    <m/>
    <s v="N"/>
    <s v="N"/>
    <m/>
    <m/>
    <s v="     "/>
    <m/>
    <m/>
    <m/>
    <m/>
    <m/>
    <m/>
    <m/>
    <m/>
    <m/>
    <m/>
    <m/>
    <m/>
    <m/>
    <m/>
    <m/>
    <m/>
    <m/>
    <m/>
    <m/>
  </r>
  <r>
    <s v="20211557"/>
    <s v="     "/>
    <n v="44463"/>
    <s v="9/24"/>
    <x v="1"/>
    <n v="0.22777777777777777"/>
    <s v="39"/>
    <n v="3"/>
    <s v="9"/>
    <x v="5"/>
    <n v="44463"/>
    <m/>
    <s v="Wire down due to car pole. The ensuing fire was 3 meters - 0.25 acres in size. This information is preliminary."/>
    <s v="     "/>
    <s v="FAS"/>
    <m/>
    <s v="N"/>
    <x v="0"/>
    <m/>
    <s v="21-0121824.1(2 outages)"/>
    <m/>
    <s v="T005402032"/>
    <m/>
    <m/>
    <s v="     "/>
    <x v="1"/>
    <s v="PG&amp;E"/>
    <m/>
    <s v="Vegetation"/>
    <m/>
    <s v="D"/>
    <s v="D"/>
    <s v="&lt;0.25"/>
    <m/>
    <s v="Contact - 3rd Party"/>
    <s v="33.d. Vehicle contact"/>
    <s v="Contact - 3rd Party"/>
    <s v="Contact from object"/>
    <s v="Vehicle contact"/>
    <m/>
    <s v="Vehicle contact"/>
    <s v="Pole"/>
    <s v="Line to Ground"/>
    <s v="N"/>
    <s v="Overhead"/>
    <x v="3"/>
    <s v="Pole"/>
    <s v="Pole, Crossarms, Insulator "/>
    <s v="103846489"/>
    <s v="     "/>
    <s v="Non-HFTD"/>
    <x v="0"/>
    <m/>
    <m/>
    <n v="37.3611"/>
    <n v="-120.464"/>
    <s v="Merced"/>
    <s v="EL-CAPITAN-1102"/>
    <m/>
    <n v="12000"/>
    <m/>
    <x v="0"/>
    <s v="Unknown"/>
    <s v="Herbaceous"/>
    <s v="Grass fuel model"/>
    <m/>
    <s v="No"/>
    <m/>
    <m/>
    <m/>
    <m/>
    <m/>
    <m/>
    <m/>
    <s v="N"/>
    <s v="N"/>
    <m/>
    <m/>
    <s v="     "/>
    <m/>
    <m/>
    <m/>
    <m/>
    <m/>
    <m/>
    <m/>
    <m/>
    <m/>
    <m/>
    <m/>
    <m/>
    <m/>
    <m/>
    <m/>
    <m/>
    <m/>
    <m/>
    <m/>
  </r>
  <r>
    <s v="20211558"/>
    <s v="     "/>
    <n v="44463"/>
    <s v="9/24"/>
    <x v="1"/>
    <n v="0.38958333333333334"/>
    <s v="39"/>
    <n v="3"/>
    <s v="9"/>
    <x v="5"/>
    <n v="44463"/>
    <m/>
    <s v="Wire down due to a straight splice bump failure. The ensuing fire was less than 1 meter in size. This information is preliminary."/>
    <s v="     "/>
    <s v="ILIS/OIS"/>
    <m/>
    <s v="N"/>
    <x v="0"/>
    <m/>
    <s v="21-0121940"/>
    <s v=" "/>
    <s v="T005402279"/>
    <n v="122096000"/>
    <s v=" "/>
    <s v="     "/>
    <x v="0"/>
    <s v="PG&amp;E"/>
    <m/>
    <s v="Vegetation"/>
    <m/>
    <s v="D"/>
    <s v="D"/>
    <s v="&lt;3 meters of linear travel"/>
    <s v="&lt;1 Meter"/>
    <s v="Equipment - PG&amp;E"/>
    <s v="34.m. Connection device damage or failure"/>
    <s v="Equipment - PG&amp;E"/>
    <s v="All types of equipment / facility failure"/>
    <s v="Splice/Clamp/Connector"/>
    <s v="Splice/Clamp/Connector"/>
    <m/>
    <m/>
    <s v="Line to Ground"/>
    <s v="Y"/>
    <s v="Overhead"/>
    <x v="3"/>
    <s v="Splice/Clamp/Connector"/>
    <s v="Conductor"/>
    <s v="100302494"/>
    <s v="     "/>
    <s v="Non-HFTD"/>
    <x v="0"/>
    <m/>
    <m/>
    <n v="37.515300000000003"/>
    <n v="-122.34"/>
    <s v="San Mateo"/>
    <s v="RALSTON-1101"/>
    <m/>
    <n v="12000"/>
    <m/>
    <x v="0"/>
    <s v="San Mateo FD"/>
    <s v="Urban"/>
    <s v="Brush fuel model"/>
    <s v="grass and brush"/>
    <s v="No"/>
    <s v=" "/>
    <s v=" "/>
    <m/>
    <s v=" "/>
    <m/>
    <s v=" "/>
    <m/>
    <s v="N"/>
    <s v="N"/>
    <m/>
    <m/>
    <s v="     "/>
    <m/>
    <m/>
    <m/>
    <m/>
    <m/>
    <m/>
    <m/>
    <m/>
    <m/>
    <m/>
    <m/>
    <m/>
    <m/>
    <m/>
    <m/>
    <m/>
    <m/>
    <m/>
    <m/>
  </r>
  <r>
    <s v="MIA20144235"/>
    <s v="     "/>
    <n v="41907"/>
    <s v="9/25"/>
    <x v="1"/>
    <n v="0.41682870370370373"/>
    <s v="39"/>
    <n v="3"/>
    <s v="9"/>
    <x v="7"/>
    <n v="41907"/>
    <n v="0.41666666666666669"/>
    <s v="FAS states a cross arm was burnt at the middle phase causing a major outage and needing to be replaced."/>
    <s v="     "/>
    <s v="FAS"/>
    <n v="44266"/>
    <s v="Y"/>
    <x v="0"/>
    <s v="1087224"/>
    <s v="N/A"/>
    <m/>
    <s v="T003204132"/>
    <n v="109239933"/>
    <m/>
    <s v="     "/>
    <x v="0"/>
    <s v="PG&amp;E"/>
    <m/>
    <m/>
    <m/>
    <s v="D"/>
    <m/>
    <s v="Structure-PG&amp;E only"/>
    <m/>
    <s v="Equipment - PG&amp;E"/>
    <s v="34.b. Conductor damage or failure"/>
    <s v="Equipment - PG&amp;E"/>
    <s v="All types of equipment / facility failure"/>
    <s v="Conductor failure-all"/>
    <s v="Crossarm"/>
    <m/>
    <m/>
    <m/>
    <s v="Yes"/>
    <s v="Overhead"/>
    <x v="0"/>
    <m/>
    <m/>
    <s v="100561760"/>
    <s v="     "/>
    <s v="Non-HFTD"/>
    <x v="0"/>
    <m/>
    <m/>
    <n v="37.401600000000002"/>
    <n v="-121.904"/>
    <s v="Santa Clara"/>
    <s v="MONTAGUE-2104"/>
    <m/>
    <n v="21000"/>
    <m/>
    <x v="0"/>
    <s v="San Jose Fire Department"/>
    <s v="Urban"/>
    <m/>
    <m/>
    <s v="No"/>
    <m/>
    <m/>
    <m/>
    <m/>
    <m/>
    <m/>
    <m/>
    <s v="N"/>
    <s v="N"/>
    <m/>
    <m/>
    <s v="     "/>
    <m/>
    <m/>
    <m/>
    <m/>
    <m/>
    <m/>
    <m/>
    <m/>
    <m/>
    <m/>
    <m/>
    <m/>
    <m/>
    <m/>
    <m/>
    <m/>
    <m/>
    <m/>
    <m/>
  </r>
  <r>
    <s v="MIA20146121"/>
    <s v="     "/>
    <n v="41907"/>
    <s v="9/25"/>
    <x v="1"/>
    <n v="0.37509259259259259"/>
    <s v="39"/>
    <n v="3"/>
    <s v="9"/>
    <x v="7"/>
    <n v="41907"/>
    <n v="0.375"/>
    <s v="FAS states a pole fire occurred that resulted in the crossarm, insulators, and jumper all needing to be replaced."/>
    <s v="     "/>
    <s v="FAS"/>
    <n v="44266"/>
    <s v="Y"/>
    <x v="0"/>
    <s v="1087145"/>
    <s v="N/A"/>
    <m/>
    <s v="T003203967"/>
    <n v="109239772"/>
    <m/>
    <s v="     "/>
    <x v="0"/>
    <s v="PG&amp;E"/>
    <m/>
    <m/>
    <m/>
    <s v="D"/>
    <m/>
    <s v="Structure-PG&amp;E only"/>
    <m/>
    <s v="Equipment - PG&amp;E"/>
    <s v="34.f. Pole damage or failure"/>
    <s v="Equipment - PG&amp;E"/>
    <s v="All types of equipment / facility failure"/>
    <s v="Pole failure"/>
    <s v="Crossarm"/>
    <m/>
    <m/>
    <m/>
    <s v="Yes"/>
    <s v="Overhead"/>
    <x v="0"/>
    <m/>
    <m/>
    <s v="100915295"/>
    <s v="     "/>
    <s v="Non-HFTD"/>
    <x v="0"/>
    <m/>
    <m/>
    <n v="37.696300000000001"/>
    <n v="-122.161"/>
    <s v="Alameda"/>
    <s v="SAN-LEANDRO-U-1110"/>
    <m/>
    <n v="11000"/>
    <m/>
    <x v="0"/>
    <s v="San Leandro FD"/>
    <s v="Urban"/>
    <m/>
    <m/>
    <s v="No"/>
    <m/>
    <m/>
    <m/>
    <m/>
    <m/>
    <m/>
    <m/>
    <s v="N"/>
    <s v="N"/>
    <m/>
    <m/>
    <s v="     "/>
    <m/>
    <m/>
    <m/>
    <m/>
    <m/>
    <m/>
    <m/>
    <m/>
    <m/>
    <m/>
    <m/>
    <m/>
    <m/>
    <m/>
    <m/>
    <m/>
    <m/>
    <m/>
    <m/>
  </r>
  <r>
    <s v="MIA20140435"/>
    <s v="     "/>
    <n v="41907"/>
    <s v="9/25"/>
    <x v="1"/>
    <n v="0.4911921296296296"/>
    <s v="39"/>
    <n v="3"/>
    <s v="9"/>
    <x v="7"/>
    <n v="41907"/>
    <n v="0.4909722222222222"/>
    <s v="10 poles s/o sw 2643,corriea rd south end / E/S GUARD RD 600' S/HWY 12 / 11520 W EIGHT MILE RD # 2 in Lodi; poletop burned off ; many damages concentrated on pole listed in OIS file; cause listed as equipment failure in SAP (&quot;shell rotted&quot; assumed to mean"/>
    <s v="     "/>
    <s v="FAS"/>
    <n v="44263"/>
    <s v="Y"/>
    <x v="0"/>
    <s v="1087894"/>
    <s v="N/A"/>
    <m/>
    <s v="T003204365"/>
    <n v="109240533"/>
    <m/>
    <s v="     "/>
    <x v="0"/>
    <s v="PG&amp;E"/>
    <m/>
    <m/>
    <m/>
    <s v="D"/>
    <m/>
    <s v="Structure-PG&amp;E only"/>
    <m/>
    <s v="Unknown"/>
    <s v="40.a. Unknown"/>
    <s v="Unknown"/>
    <s v="Other"/>
    <s v="Unknown"/>
    <m/>
    <m/>
    <m/>
    <m/>
    <s v="No"/>
    <s v="Overhead"/>
    <x v="0"/>
    <m/>
    <m/>
    <s v="103857075"/>
    <s v="     "/>
    <s v="Non-HFTD"/>
    <x v="0"/>
    <m/>
    <m/>
    <n v="38.087299999999999"/>
    <n v="-121.461"/>
    <s v="San Joaquin"/>
    <s v="TERMINOUS-1102"/>
    <s v="163021102"/>
    <n v="11000"/>
    <m/>
    <x v="0"/>
    <m/>
    <s v="Rural"/>
    <m/>
    <m/>
    <s v="No"/>
    <m/>
    <m/>
    <m/>
    <m/>
    <m/>
    <m/>
    <m/>
    <s v="N"/>
    <s v="N"/>
    <m/>
    <m/>
    <s v="     "/>
    <m/>
    <m/>
    <m/>
    <m/>
    <m/>
    <m/>
    <m/>
    <m/>
    <m/>
    <m/>
    <m/>
    <m/>
    <m/>
    <m/>
    <m/>
    <m/>
    <m/>
    <m/>
    <m/>
  </r>
  <r>
    <s v="20140182"/>
    <s v="     "/>
    <n v="41907"/>
    <s v="9/25"/>
    <x v="1"/>
    <n v="0.8520833333333333"/>
    <s v="39"/>
    <n v="3"/>
    <s v="9"/>
    <x v="7"/>
    <n v="41907"/>
    <n v="0.8520833333333333"/>
    <s v="WIRE DOWN CAUSED BY HIGH WINDS"/>
    <s v="     "/>
    <m/>
    <m/>
    <s v="N"/>
    <x v="0"/>
    <s v="1088395"/>
    <s v="14-0059554"/>
    <m/>
    <m/>
    <m/>
    <m/>
    <s v="     "/>
    <x v="1"/>
    <s v="PG&amp;E"/>
    <m/>
    <s v="Vegetation"/>
    <m/>
    <s v="D"/>
    <m/>
    <s v="&lt;0.25"/>
    <s v="Square Feet: ; Acreage: "/>
    <s v="Wire-Wire Contact"/>
    <s v="35.a. Wire-to-wire contact / contamination"/>
    <s v="Wire-Wire Contact"/>
    <s v="All types of equipment / facility failure"/>
    <s v="Weather - High Winds"/>
    <s v="N.A."/>
    <s v="Weather - High Winds"/>
    <m/>
    <s v="Line to Line"/>
    <s v=" "/>
    <s v="Overhead"/>
    <x v="3"/>
    <s v="Conductor"/>
    <m/>
    <s v="Riser 823277"/>
    <s v="     "/>
    <s v="Non-HFTD"/>
    <x v="0"/>
    <m/>
    <m/>
    <n v="35.4405"/>
    <n v="-118.861"/>
    <s v="Kern"/>
    <s v="CAL-WATER-1102"/>
    <s v="255451102"/>
    <n v="12000"/>
    <s v="N/A"/>
    <x v="0"/>
    <m/>
    <s v="Urban"/>
    <m/>
    <m/>
    <s v="No"/>
    <m/>
    <m/>
    <m/>
    <m/>
    <m/>
    <m/>
    <m/>
    <s v="N"/>
    <s v="N"/>
    <m/>
    <m/>
    <s v="     "/>
    <m/>
    <m/>
    <m/>
    <m/>
    <m/>
    <m/>
    <m/>
    <m/>
    <m/>
    <m/>
    <m/>
    <m/>
    <m/>
    <m/>
    <m/>
    <m/>
    <m/>
    <m/>
    <m/>
  </r>
  <r>
    <s v="MIA20143035"/>
    <s v="     "/>
    <n v="41907"/>
    <s v="9/25"/>
    <x v="1"/>
    <n v="0.63671296296296298"/>
    <s v="39"/>
    <n v="3"/>
    <s v="9"/>
    <x v="7"/>
    <m/>
    <m/>
    <s v="FAS states a fire occurred due to part of a tree landing on the service conductor and was suppressed by the SHFD."/>
    <s v="     "/>
    <s v="FAS"/>
    <n v="44266"/>
    <s v="Y"/>
    <x v="0"/>
    <s v="1088181"/>
    <s v="N/A"/>
    <m/>
    <s v="3726383768, T003204703"/>
    <m/>
    <m/>
    <s v="     "/>
    <x v="1"/>
    <s v="PG&amp;E"/>
    <m/>
    <m/>
    <m/>
    <s v="D"/>
    <m/>
    <s v="&lt;3 meters of linear travel"/>
    <m/>
    <s v="Vegetation"/>
    <s v="33.a. Veg. contact"/>
    <s v="Vegetation"/>
    <s v="Contact from object"/>
    <s v="Contact - Vegetation"/>
    <m/>
    <s v="Contact - Vegetation"/>
    <s v="Conductor"/>
    <m/>
    <s v="Yes"/>
    <s v="Overhead"/>
    <x v="0"/>
    <m/>
    <m/>
    <s v="43432105"/>
    <s v="     "/>
    <s v="Non-HFTD"/>
    <x v="0"/>
    <m/>
    <m/>
    <n v="38.502200000000002"/>
    <n v="-122.47799999999999"/>
    <s v="Napa"/>
    <s v="SILVERADO-2105"/>
    <s v="43432105"/>
    <n v="21000"/>
    <m/>
    <x v="0"/>
    <s v="Saint Helena Fire Department"/>
    <s v="Urban"/>
    <m/>
    <m/>
    <s v="No"/>
    <m/>
    <m/>
    <m/>
    <m/>
    <m/>
    <m/>
    <m/>
    <s v="N"/>
    <s v="N"/>
    <m/>
    <m/>
    <s v="     "/>
    <m/>
    <m/>
    <m/>
    <m/>
    <m/>
    <m/>
    <m/>
    <m/>
    <m/>
    <m/>
    <m/>
    <m/>
    <m/>
    <m/>
    <m/>
    <m/>
    <m/>
    <m/>
    <m/>
  </r>
  <r>
    <s v="MIA20144231"/>
    <s v="     "/>
    <n v="41907"/>
    <s v="9/25"/>
    <x v="1"/>
    <n v="0.33101851851851855"/>
    <s v="39"/>
    <n v="3"/>
    <s v="9"/>
    <x v="7"/>
    <n v="41907"/>
    <n v="0.33055555555555555"/>
    <s v="FAS states the primary crossarm end burnt off and will need to have the whole crossarm replaced."/>
    <s v="     "/>
    <s v="FAS"/>
    <n v="44266"/>
    <s v="Y"/>
    <x v="0"/>
    <s v="1087301"/>
    <s v="N/A"/>
    <m/>
    <s v="T003203807"/>
    <n v="109239468"/>
    <m/>
    <s v="     "/>
    <x v="0"/>
    <s v="PG&amp;E"/>
    <m/>
    <m/>
    <m/>
    <s v="D"/>
    <m/>
    <s v="Structure-PG&amp;E only"/>
    <m/>
    <s v="Equipment - PG&amp;E"/>
    <s v="34.g. Insulator and brushing damage or failure"/>
    <s v="Equipment - PG&amp;E"/>
    <s v="All types of equipment / facility failure"/>
    <s v="Insulator failure"/>
    <s v="Crossarm"/>
    <m/>
    <m/>
    <m/>
    <s v="Yes"/>
    <s v="Overhead"/>
    <x v="0"/>
    <m/>
    <m/>
    <s v="100573939"/>
    <s v="     "/>
    <s v="Non-HFTD"/>
    <x v="0"/>
    <m/>
    <m/>
    <n v="37.323300000000003"/>
    <n v="-121.872"/>
    <s v="Santa Clara"/>
    <s v="STONE-1107"/>
    <s v="83701107"/>
    <n v="11000"/>
    <m/>
    <x v="0"/>
    <s v="San Jose Fire Department"/>
    <s v="Urban"/>
    <m/>
    <m/>
    <s v="No"/>
    <m/>
    <m/>
    <m/>
    <m/>
    <m/>
    <m/>
    <m/>
    <s v="N"/>
    <s v="N"/>
    <m/>
    <m/>
    <s v="     "/>
    <m/>
    <m/>
    <m/>
    <m/>
    <m/>
    <m/>
    <m/>
    <m/>
    <m/>
    <m/>
    <m/>
    <m/>
    <m/>
    <m/>
    <m/>
    <m/>
    <m/>
    <m/>
    <m/>
  </r>
  <r>
    <s v="20140181"/>
    <s v="     "/>
    <n v="41907"/>
    <s v="9/25"/>
    <x v="1"/>
    <n v="0.12361111111111112"/>
    <s v="39"/>
    <n v="3"/>
    <s v="9"/>
    <x v="7"/>
    <n v="41907"/>
    <n v="0.12361111111111112"/>
    <s v="2span of 6cu down/rear of started fire, FD presnt, opnd ctout, cut down wire MADE SAFE CALD 4 CRW"/>
    <s v="     "/>
    <m/>
    <m/>
    <s v="N"/>
    <x v="0"/>
    <s v="1087192"/>
    <s v="14-0059099"/>
    <m/>
    <m/>
    <m/>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AT&amp;T"/>
    <s v="Overhead"/>
    <x v="3"/>
    <s v="Conductor"/>
    <m/>
    <s v="100549375"/>
    <s v="     "/>
    <s v="Non-HFTD"/>
    <x v="0"/>
    <m/>
    <m/>
    <n v="37.3887"/>
    <n v="-121.997"/>
    <s v="Santa Clara"/>
    <s v="LAWRENCE-1112"/>
    <s v="83421112"/>
    <n v="12000"/>
    <s v="LAWRENCE 1112CB"/>
    <x v="0"/>
    <m/>
    <s v="Urban"/>
    <m/>
    <m/>
    <s v="No"/>
    <m/>
    <m/>
    <m/>
    <m/>
    <m/>
    <m/>
    <m/>
    <s v="N"/>
    <s v="N"/>
    <m/>
    <m/>
    <s v="     "/>
    <m/>
    <m/>
    <m/>
    <m/>
    <m/>
    <m/>
    <m/>
    <m/>
    <m/>
    <m/>
    <m/>
    <m/>
    <m/>
    <m/>
    <m/>
    <m/>
    <m/>
    <m/>
    <m/>
  </r>
  <r>
    <s v="MIA20147503"/>
    <s v="     "/>
    <n v="41907"/>
    <s v="9/25"/>
    <x v="1"/>
    <n v="0.10010416666666666"/>
    <s v="39"/>
    <n v="3"/>
    <s v="9"/>
    <x v="7"/>
    <n v="41907"/>
    <n v="0.1"/>
    <s v="L7SF: 1345 AUSTIN ST FREMONT in Fremont; pole fire; crossarm burned; WIRE TANGEN ARM BURNT OFF AT STRET SIDE BRACE DUE TO NOT WASHING (read it as tracking); cause listed as fire in SAP"/>
    <s v="     "/>
    <s v="FAS"/>
    <n v="44266"/>
    <s v="Y"/>
    <x v="0"/>
    <s v="1087177"/>
    <s v="N/A"/>
    <m/>
    <s v="T003203387"/>
    <n v="109239215"/>
    <m/>
    <s v="     "/>
    <x v="0"/>
    <s v="PG&amp;E"/>
    <m/>
    <m/>
    <m/>
    <s v="D"/>
    <m/>
    <s v="Structure-PG&amp;E only"/>
    <m/>
    <s v="Contamination"/>
    <s v="36.a. Contamination"/>
    <s v="Equipment - PG&amp;E"/>
    <s v="Other"/>
    <s v="Contamination"/>
    <m/>
    <m/>
    <m/>
    <m/>
    <s v="Yes"/>
    <s v="Overhead"/>
    <x v="0"/>
    <m/>
    <m/>
    <s v="100942152"/>
    <s v="     "/>
    <s v="Non-HFTD"/>
    <x v="0"/>
    <m/>
    <m/>
    <n v="37.546300000000002"/>
    <n v="-121.934"/>
    <s v="Alameda"/>
    <s v="FREMONT-1104"/>
    <s v="14351104"/>
    <n v="11000"/>
    <m/>
    <x v="0"/>
    <m/>
    <s v="Urban"/>
    <m/>
    <m/>
    <s v="No"/>
    <m/>
    <m/>
    <m/>
    <m/>
    <m/>
    <m/>
    <m/>
    <s v="N"/>
    <s v="N"/>
    <m/>
    <m/>
    <s v="     "/>
    <m/>
    <m/>
    <m/>
    <m/>
    <m/>
    <m/>
    <m/>
    <m/>
    <m/>
    <m/>
    <m/>
    <m/>
    <m/>
    <m/>
    <m/>
    <m/>
    <m/>
    <m/>
    <m/>
  </r>
  <r>
    <s v="MIA20146833"/>
    <s v="     "/>
    <n v="41907"/>
    <s v="9/25"/>
    <x v="1"/>
    <n v="0.22743055555555555"/>
    <s v="39"/>
    <n v="3"/>
    <s v="9"/>
    <x v="7"/>
    <n v="41907"/>
    <n v="0.22708333333333333"/>
    <s v="S1ZE - equip failure caused fire "/>
    <s v="     "/>
    <s v="FAS"/>
    <n v="44264"/>
    <s v="Y"/>
    <x v="0"/>
    <s v="1087217"/>
    <s v=" 14-005910"/>
    <m/>
    <s v="T003203488"/>
    <n v="109239237"/>
    <m/>
    <s v="     "/>
    <x v="0"/>
    <s v="PG&amp;E"/>
    <m/>
    <m/>
    <m/>
    <s v="D"/>
    <m/>
    <s v="Unknown"/>
    <m/>
    <s v="Equipment - PG&amp;E"/>
    <s v="34.h. Crossarm damage or failure"/>
    <s v="Equipment - PG&amp;E"/>
    <s v="All types of equipment / facility failure"/>
    <s v="Crossarm failure"/>
    <s v="Crossarm"/>
    <m/>
    <m/>
    <m/>
    <s v="Yes"/>
    <s v="Overhead"/>
    <x v="0"/>
    <m/>
    <m/>
    <s v="FUSE 33123"/>
    <s v="     "/>
    <s v="Non-HFTD"/>
    <x v="0"/>
    <m/>
    <m/>
    <n v="37.3887"/>
    <n v="-122.012"/>
    <s v="Santa Clara"/>
    <s v="LAWRENCE-1112"/>
    <s v="83421112"/>
    <n v="11000"/>
    <m/>
    <x v="0"/>
    <m/>
    <s v="Urban"/>
    <m/>
    <m/>
    <s v="No"/>
    <m/>
    <m/>
    <m/>
    <m/>
    <m/>
    <m/>
    <m/>
    <s v="N"/>
    <s v="N"/>
    <m/>
    <m/>
    <s v="     "/>
    <m/>
    <m/>
    <m/>
    <m/>
    <m/>
    <m/>
    <m/>
    <m/>
    <m/>
    <m/>
    <m/>
    <m/>
    <m/>
    <m/>
    <m/>
    <m/>
    <m/>
    <m/>
    <m/>
  </r>
  <r>
    <s v="MIA20141680"/>
    <s v="     "/>
    <n v="41907"/>
    <s v="9/25"/>
    <x v="1"/>
    <n v="0.29925925925925928"/>
    <s v="39"/>
    <n v="3"/>
    <s v="9"/>
    <x v="7"/>
    <n v="41907"/>
    <n v="0.2986111111111111"/>
    <s v="birds nest caused fire on top of the pole "/>
    <s v="     "/>
    <s v="FAS"/>
    <n v="44266"/>
    <s v="Y"/>
    <x v="0"/>
    <s v="1087393"/>
    <s v="14-0059172"/>
    <m/>
    <s v="T003203685"/>
    <n v="109239428"/>
    <m/>
    <s v="     "/>
    <x v="0"/>
    <s v="PG&amp;E"/>
    <m/>
    <m/>
    <m/>
    <s v="D"/>
    <m/>
    <s v="Structure-PG&amp;E only"/>
    <m/>
    <s v="Contact - Animal - Nest"/>
    <s v="33.e. Other contact from object"/>
    <s v="Contact - Nest"/>
    <s v="Contact from object"/>
    <s v="Contact - Nest"/>
    <m/>
    <s v="Contact - Nest"/>
    <s v="Pole"/>
    <s v="Line to Line"/>
    <s v="No"/>
    <s v="Overhead"/>
    <x v="0"/>
    <m/>
    <m/>
    <s v="101295218"/>
    <s v="     "/>
    <s v="Non-HFTD"/>
    <x v="0"/>
    <m/>
    <m/>
    <n v="39.234499999999997"/>
    <n v="-121.64100000000001"/>
    <s v="Sutter"/>
    <s v="LIVE-OAK-1102"/>
    <s v="153771102"/>
    <n v="11000"/>
    <s v="LIVE OAK 11021340"/>
    <x v="0"/>
    <m/>
    <s v="Rural"/>
    <m/>
    <m/>
    <s v="No"/>
    <m/>
    <m/>
    <m/>
    <m/>
    <m/>
    <m/>
    <m/>
    <s v="N"/>
    <s v="N"/>
    <m/>
    <m/>
    <s v="     "/>
    <m/>
    <m/>
    <m/>
    <m/>
    <m/>
    <m/>
    <m/>
    <m/>
    <m/>
    <m/>
    <m/>
    <m/>
    <m/>
    <m/>
    <m/>
    <m/>
    <m/>
    <m/>
    <m/>
  </r>
  <r>
    <s v="MIA20146234"/>
    <s v="     "/>
    <n v="41907"/>
    <s v="9/25"/>
    <x v="1"/>
    <n v="0.24413194444444444"/>
    <s v="39"/>
    <n v="3"/>
    <s v="9"/>
    <x v="7"/>
    <n v="41907"/>
    <n v="0.24374999999999999"/>
    <s v="FAS states there was a pole fire where the top of the pole burnt off and was needing to be replaced. ILIS record stated the cause as contamination of the insulators."/>
    <s v="     "/>
    <s v="FAS"/>
    <n v="44266"/>
    <s v="Y"/>
    <x v="0"/>
    <s v="1087311"/>
    <s v="14-0059113"/>
    <m/>
    <s v="T003203521"/>
    <m/>
    <m/>
    <s v="     "/>
    <x v="0"/>
    <s v="PG&amp;E"/>
    <m/>
    <m/>
    <m/>
    <s v="D"/>
    <m/>
    <s v="Structure-PG&amp;E only"/>
    <m/>
    <s v="Contamination"/>
    <s v="36.a. Contamination"/>
    <s v="Equipment - PG&amp;E"/>
    <s v="Other"/>
    <s v="Contamination"/>
    <m/>
    <m/>
    <m/>
    <s v="Line to Line"/>
    <s v="Yes"/>
    <s v="Overhead"/>
    <x v="0"/>
    <m/>
    <m/>
    <s v="100593023"/>
    <s v="     "/>
    <s v="Non-HFTD"/>
    <x v="0"/>
    <m/>
    <m/>
    <n v="37.299700000000001"/>
    <n v="-121.977"/>
    <s v="Santa Clara"/>
    <s v="SARATOGA-1111"/>
    <s v="83371111"/>
    <n v="11000"/>
    <s v="SARATOGA 1111XR128"/>
    <x v="0"/>
    <s v="San Jose Fire Department"/>
    <s v="Urban"/>
    <m/>
    <m/>
    <s v="No"/>
    <m/>
    <m/>
    <m/>
    <m/>
    <m/>
    <m/>
    <m/>
    <s v="N"/>
    <s v="N"/>
    <m/>
    <m/>
    <s v="     "/>
    <m/>
    <m/>
    <m/>
    <m/>
    <m/>
    <m/>
    <m/>
    <m/>
    <m/>
    <m/>
    <m/>
    <m/>
    <m/>
    <m/>
    <m/>
    <m/>
    <m/>
    <m/>
    <m/>
  </r>
  <r>
    <s v="MIA20154583"/>
    <s v="     "/>
    <n v="42272"/>
    <s v="9/25"/>
    <x v="1"/>
    <n v="0.56371527777777775"/>
    <s v="39"/>
    <n v="3"/>
    <s v="9"/>
    <x v="2"/>
    <n v="42272"/>
    <n v="0.56319444444444444"/>
    <s v="KRJ7- Put back in progress, requested fire report. Gunshot to primary caused wire down and .40 acre fire. Intinguished by Cal Fire. "/>
    <s v="     "/>
    <s v="FAS"/>
    <n v="44257"/>
    <s v="Y"/>
    <x v="0"/>
    <s v="1312036"/>
    <s v="15-0063629"/>
    <m/>
    <s v="T003494598"/>
    <n v="110670642"/>
    <m/>
    <s v="     "/>
    <x v="1"/>
    <s v="PG&amp;E"/>
    <m/>
    <m/>
    <m/>
    <s v="D"/>
    <m/>
    <s v="0.26-9.99"/>
    <m/>
    <s v="Contact - 3rd Party"/>
    <s v="33.e. Other contact from object"/>
    <s v="Contact - 3rd Party"/>
    <s v="Contact from object"/>
    <s v="Contact - Other"/>
    <m/>
    <s v="Contact - Other"/>
    <s v="Conductor - Primary"/>
    <s v="Line to Ground"/>
    <s v="No"/>
    <s v="Overhead"/>
    <x v="0"/>
    <m/>
    <m/>
    <s v="252261101"/>
    <s v="     "/>
    <s v="Non-HFTD"/>
    <x v="0"/>
    <m/>
    <m/>
    <n v="37.3018"/>
    <n v="-120.76300000000001"/>
    <s v="Merced"/>
    <s v="LIVINGSTON-1101"/>
    <s v="252261101"/>
    <n v="11000"/>
    <s v="LIVINGSTON 110190010"/>
    <x v="0"/>
    <m/>
    <s v="Agriculture"/>
    <m/>
    <m/>
    <s v="No"/>
    <s v="10"/>
    <m/>
    <m/>
    <m/>
    <m/>
    <m/>
    <m/>
    <s v="N"/>
    <s v="N"/>
    <m/>
    <m/>
    <s v="     "/>
    <m/>
    <m/>
    <m/>
    <m/>
    <m/>
    <m/>
    <m/>
    <m/>
    <m/>
    <m/>
    <m/>
    <m/>
    <m/>
    <m/>
    <m/>
    <m/>
    <m/>
    <m/>
    <m/>
  </r>
  <r>
    <s v="20150361"/>
    <s v="     "/>
    <n v="42272"/>
    <s v="9/25"/>
    <x v="1"/>
    <n v="0.56319444444444444"/>
    <s v="39"/>
    <n v="3"/>
    <s v="9"/>
    <x v="2"/>
    <n v="42272"/>
    <n v="0.56319444444444444"/>
    <s v="FND #4ACSR PRIMARY WIRE DOWN CAUSED EST.40ACRE FIRE.FND EVIDENCE OF WIRE BEING GUN SHOT.CALLED CREW TO REPLACE 200' WIRE"/>
    <s v="     "/>
    <m/>
    <m/>
    <s v="N"/>
    <x v="0"/>
    <s v="1312036"/>
    <s v="15-0063629"/>
    <m/>
    <m/>
    <n v="110670643"/>
    <m/>
    <s v="     "/>
    <x v="1"/>
    <s v="PG&amp;E"/>
    <m/>
    <s v="Vegetation"/>
    <m/>
    <s v="D"/>
    <m/>
    <s v="10-99"/>
    <s v="Square Feet: ; Acreage: 40"/>
    <s v="Contact - 3rd Party"/>
    <s v="33.e. Other contact from object"/>
    <s v="Contact - 3rd Party"/>
    <s v="All types of equipment / facility failure"/>
    <s v="Vandalism"/>
    <m/>
    <s v="Vandalism"/>
    <m/>
    <s v="Line to Ground"/>
    <s v="0"/>
    <s v="Overhead"/>
    <x v="3"/>
    <s v="Conductor"/>
    <m/>
    <s v="2 POLES EAST OF MTR#1009626581"/>
    <s v="     "/>
    <s v="Non-HFTD"/>
    <x v="0"/>
    <m/>
    <m/>
    <n v="37.261000000000003"/>
    <n v="-120.73099999999999"/>
    <s v="Merced"/>
    <s v="LIVINGSTON-1101"/>
    <s v="252261101"/>
    <n v="12000"/>
    <s v="LIVINGSTON 110190010"/>
    <x v="0"/>
    <s v="Cal Fire Dept"/>
    <s v="Herbaceous"/>
    <m/>
    <m/>
    <s v="No"/>
    <m/>
    <m/>
    <m/>
    <m/>
    <m/>
    <m/>
    <m/>
    <s v="N"/>
    <s v="N"/>
    <m/>
    <m/>
    <s v="     "/>
    <m/>
    <m/>
    <m/>
    <m/>
    <m/>
    <m/>
    <m/>
    <m/>
    <m/>
    <m/>
    <m/>
    <m/>
    <m/>
    <m/>
    <m/>
    <m/>
    <m/>
    <m/>
    <m/>
  </r>
  <r>
    <s v="20160313"/>
    <s v="     "/>
    <n v="42638"/>
    <s v="9/25"/>
    <x v="1"/>
    <n v="0.68680555555555556"/>
    <s v="40"/>
    <n v="3"/>
    <s v="9"/>
    <x v="6"/>
    <n v="42638"/>
    <n v="0.68680555555555556"/>
    <s v="F4TDXHN CAR POLE W/ 200 AMP RISER CALLED CREW TO REPLACE"/>
    <s v="     "/>
    <m/>
    <m/>
    <s v="N"/>
    <x v="0"/>
    <s v="1547378"/>
    <s v="16-0067334"/>
    <m/>
    <m/>
    <m/>
    <m/>
    <s v="     "/>
    <x v="1"/>
    <s v="PG&amp;E"/>
    <m/>
    <s v="Vegetation"/>
    <m/>
    <s v="D"/>
    <m/>
    <s v="&lt;0.25"/>
    <s v="Square Feet: ; Acreage: "/>
    <s v="Contact - 3rd Party"/>
    <s v="33.d. Vehicle contact"/>
    <s v="Contact - 3rd Party"/>
    <s v="All types of equipment / facility failure"/>
    <s v="Contact - Vehicle"/>
    <m/>
    <s v="Contact - Vehicle"/>
    <s v="Pole"/>
    <s v="Multi-Fault,Three Phase Fault"/>
    <s v="PACIFIC BELL"/>
    <s v="Overhead"/>
    <x v="3"/>
    <s v="Conductor"/>
    <m/>
    <s v="100815478"/>
    <s v="     "/>
    <s v="Non-HFTD"/>
    <x v="0"/>
    <m/>
    <m/>
    <n v="36.723100000000002"/>
    <n v="-119.718"/>
    <s v="Fresno"/>
    <s v="MALAGA-1101"/>
    <s v="254251101"/>
    <n v="12000"/>
    <s v="N/A"/>
    <x v="0"/>
    <s v="FFD #8"/>
    <s v="Agriculture"/>
    <m/>
    <m/>
    <s v="No"/>
    <m/>
    <m/>
    <m/>
    <m/>
    <m/>
    <m/>
    <m/>
    <s v="N"/>
    <s v="N"/>
    <m/>
    <m/>
    <s v="     "/>
    <m/>
    <m/>
    <m/>
    <m/>
    <m/>
    <m/>
    <m/>
    <m/>
    <m/>
    <m/>
    <m/>
    <m/>
    <m/>
    <m/>
    <m/>
    <m/>
    <m/>
    <m/>
    <m/>
  </r>
  <r>
    <s v="20160312"/>
    <s v="     "/>
    <n v="42638"/>
    <s v="9/25"/>
    <x v="1"/>
    <n v="0.50902777777777775"/>
    <s v="40"/>
    <n v="3"/>
    <s v="9"/>
    <x v="6"/>
    <n v="42638"/>
    <n v="0.50902777777777775"/>
    <s v="CREW TO REPAIR WIRE DOWN"/>
    <s v="     "/>
    <m/>
    <m/>
    <s v="N"/>
    <x v="0"/>
    <s v="1547297"/>
    <s v="16-0067326"/>
    <m/>
    <m/>
    <n v="111986320"/>
    <m/>
    <s v="     "/>
    <x v="1"/>
    <s v="PG&amp;E"/>
    <m/>
    <s v="Vegetation"/>
    <m/>
    <s v="D"/>
    <m/>
    <s v="&lt;0.25"/>
    <s v="Square Feet: ; Acreage: "/>
    <s v="Equipment - PG&amp;E"/>
    <s v="34.b. Conductor damage or failure"/>
    <s v="Equipment - PG&amp;E"/>
    <s v="All types of equipment / facility failure"/>
    <s v="Conductor"/>
    <s v="Conductor"/>
    <m/>
    <m/>
    <s v="Open Circuit"/>
    <m/>
    <s v="Overhead"/>
    <x v="3"/>
    <s v="Conductor"/>
    <m/>
    <s v="101640793"/>
    <s v="     "/>
    <s v="Non-HFTD"/>
    <x v="0"/>
    <m/>
    <m/>
    <n v="39.340000000000003"/>
    <n v="-121.914"/>
    <s v="Colusa"/>
    <s v="RICE-1101"/>
    <s v="62831102"/>
    <n v="12000"/>
    <s v="RICE 110230422"/>
    <x v="0"/>
    <s v="GLENN COLUSA FIRE"/>
    <s v="Wetland"/>
    <m/>
    <m/>
    <s v="No"/>
    <m/>
    <m/>
    <m/>
    <m/>
    <m/>
    <m/>
    <m/>
    <s v="N"/>
    <s v="Y"/>
    <s v="201609241900"/>
    <s v="201609260100"/>
    <s v="     "/>
    <m/>
    <m/>
    <m/>
    <m/>
    <m/>
    <m/>
    <m/>
    <m/>
    <m/>
    <m/>
    <m/>
    <m/>
    <m/>
    <m/>
    <m/>
    <m/>
    <m/>
    <m/>
    <m/>
  </r>
  <r>
    <s v="20170382"/>
    <s v="     "/>
    <n v="43003"/>
    <s v="9/25"/>
    <x v="1"/>
    <n v="0.8256944444444444"/>
    <s v="39"/>
    <n v="3"/>
    <s v="9"/>
    <x v="0"/>
    <n v="43003"/>
    <m/>
    <m/>
    <s v="     "/>
    <m/>
    <m/>
    <s v="N"/>
    <x v="0"/>
    <m/>
    <m/>
    <s v="INT-10186"/>
    <m/>
    <m/>
    <m/>
    <s v="     "/>
    <x v="1"/>
    <s v="PG&amp;E"/>
    <m/>
    <s v="Vegetation"/>
    <m/>
    <s v="T"/>
    <m/>
    <s v="&lt;0.25"/>
    <s v="Square Feet: ; Acreage: "/>
    <s v="Equipment - PG&amp;E"/>
    <s v="34.g. Insulator and brushing damage or failure"/>
    <s v="Equipment - PG&amp;E"/>
    <s v="All types of equipment / facility failure"/>
    <s v="Insulator"/>
    <s v="Insulator"/>
    <m/>
    <m/>
    <m/>
    <s v="Unknown"/>
    <s v="Overhead"/>
    <x v="4"/>
    <s v="Conductor"/>
    <m/>
    <s v="Tower 058/249"/>
    <s v="     "/>
    <s v="Non-HFTD"/>
    <x v="0"/>
    <m/>
    <m/>
    <n v="36.813699999999997"/>
    <n v="-121.721"/>
    <s v="Monterey"/>
    <s v="METCALF-MOSS-LANDING-#2-230"/>
    <s v="ETL.5110"/>
    <n v="230000"/>
    <s v="N/A"/>
    <x v="0"/>
    <s v="Unknown"/>
    <s v="Hardwood Woodland"/>
    <m/>
    <m/>
    <s v="No"/>
    <m/>
    <m/>
    <m/>
    <m/>
    <m/>
    <m/>
    <m/>
    <s v="N"/>
    <s v="N"/>
    <m/>
    <m/>
    <s v="     "/>
    <m/>
    <m/>
    <m/>
    <m/>
    <m/>
    <m/>
    <m/>
    <m/>
    <m/>
    <m/>
    <m/>
    <m/>
    <m/>
    <m/>
    <m/>
    <m/>
    <m/>
    <m/>
    <m/>
  </r>
  <r>
    <s v="20191118"/>
    <s v="     "/>
    <n v="43733"/>
    <s v="9/25"/>
    <x v="1"/>
    <m/>
    <s v="39"/>
    <n v="3"/>
    <s v="9"/>
    <x v="3"/>
    <m/>
    <m/>
    <s v="fuse blown and small grass fire"/>
    <s v="     "/>
    <s v="FAS"/>
    <m/>
    <s v="N"/>
    <x v="0"/>
    <m/>
    <m/>
    <m/>
    <s v="T004761848"/>
    <n v="0"/>
    <m/>
    <s v="     "/>
    <x v="1"/>
    <s v="PG&amp;E"/>
    <m/>
    <m/>
    <m/>
    <s v="D"/>
    <m/>
    <s v="&lt;0.25"/>
    <m/>
    <s v="Equipment - PG&amp;E"/>
    <s v="34.c. Fuse damage or failure"/>
    <s v="Equipment - PG&amp;E"/>
    <s v="All types of equipment / facility failure"/>
    <s v="Fuse failure - all"/>
    <s v="Fuse"/>
    <m/>
    <m/>
    <m/>
    <m/>
    <s v="Overhead"/>
    <x v="0"/>
    <s v="Fuse"/>
    <m/>
    <s v="Fuses At C943"/>
    <s v="     "/>
    <s v="Non-HFTD"/>
    <x v="0"/>
    <m/>
    <m/>
    <n v="38.795099999999998"/>
    <n v="-121.476"/>
    <s v="SUTTER"/>
    <s v="CATLETT-1102"/>
    <m/>
    <m/>
    <m/>
    <x v="0"/>
    <m/>
    <s v="Agriculture"/>
    <m/>
    <m/>
    <s v="No"/>
    <m/>
    <m/>
    <m/>
    <m/>
    <m/>
    <m/>
    <m/>
    <s v="N"/>
    <s v="Y"/>
    <s v="201909232000"/>
    <s v="201909260200"/>
    <s v="     "/>
    <m/>
    <m/>
    <m/>
    <m/>
    <m/>
    <m/>
    <m/>
    <m/>
    <m/>
    <m/>
    <m/>
    <m/>
    <m/>
    <m/>
    <m/>
    <m/>
    <m/>
    <m/>
    <m/>
  </r>
  <r>
    <s v="MIA20191556"/>
    <s v="     "/>
    <n v="43733"/>
    <s v="9/25"/>
    <x v="1"/>
    <n v="0.61548611111111107"/>
    <s v="39"/>
    <n v="3"/>
    <s v="9"/>
    <x v="3"/>
    <n v="43733"/>
    <n v="0.61527777777777781"/>
    <s v="FAS stated a blown transformer and electric lines on fire reported by PD. Transformer leads were repaired by Tman. Going to contact Tman to determine who suppressed the fire."/>
    <s v="     "/>
    <s v="FAS"/>
    <n v="44250"/>
    <s v="Y"/>
    <x v="0"/>
    <s v="614974"/>
    <s v="N/A"/>
    <m/>
    <s v="T004762313"/>
    <n v="117920023"/>
    <m/>
    <s v="     "/>
    <x v="0"/>
    <s v="PG&amp;E"/>
    <m/>
    <m/>
    <m/>
    <s v="D"/>
    <m/>
    <s v="Structure-PG&amp;E only"/>
    <m/>
    <s v="Equipment - PG&amp;E"/>
    <s v="34.n. Transformer damage or failure"/>
    <s v="Equipment - PG&amp;E"/>
    <s v="All types of equipment / facility failure"/>
    <s v="Transformer failure"/>
    <s v="Transformer"/>
    <m/>
    <m/>
    <m/>
    <s v="Yes"/>
    <s v="Overhead"/>
    <x v="0"/>
    <m/>
    <m/>
    <s v="3.15E+11"/>
    <s v="     "/>
    <s v="Non-HFTD"/>
    <x v="0"/>
    <m/>
    <m/>
    <n v="37.7821"/>
    <n v="-122.39400000000001"/>
    <s v="San Francisco"/>
    <s v="EMBARCADERO-(Z)-1116"/>
    <m/>
    <n v="11000"/>
    <m/>
    <x v="0"/>
    <m/>
    <s v="Urban"/>
    <m/>
    <m/>
    <s v="No"/>
    <m/>
    <m/>
    <m/>
    <m/>
    <m/>
    <m/>
    <m/>
    <s v="N"/>
    <s v="N"/>
    <m/>
    <m/>
    <s v="     "/>
    <m/>
    <m/>
    <m/>
    <m/>
    <m/>
    <m/>
    <m/>
    <m/>
    <m/>
    <m/>
    <m/>
    <m/>
    <m/>
    <m/>
    <m/>
    <m/>
    <m/>
    <m/>
    <m/>
  </r>
  <r>
    <s v="MIA20196425"/>
    <s v="     "/>
    <n v="43733"/>
    <s v="9/25"/>
    <x v="1"/>
    <n v="0.76204861111111111"/>
    <s v="39"/>
    <n v="3"/>
    <s v="9"/>
    <x v="3"/>
    <n v="43733"/>
    <n v="0.76388888888888884"/>
    <s v="FAS only. Made attrib per JZCY. "/>
    <s v="     "/>
    <s v="FAS"/>
    <n v="44238"/>
    <s v="Y"/>
    <x v="0"/>
    <m/>
    <s v="N/A"/>
    <m/>
    <s v="9077941733"/>
    <m/>
    <m/>
    <s v="     "/>
    <x v="0"/>
    <s v="PG&amp;E"/>
    <m/>
    <m/>
    <m/>
    <s v="D"/>
    <m/>
    <s v="Structure-PG&amp;E only"/>
    <m/>
    <s v="Equipment - PG&amp;E"/>
    <s v="34.n. Transformer damage or failure"/>
    <s v="Equipment - PG&amp;E"/>
    <s v="All types of equipment / facility failure"/>
    <s v="Transformer failure"/>
    <s v="Conductor"/>
    <m/>
    <m/>
    <m/>
    <s v="No"/>
    <s v="Overhead"/>
    <x v="0"/>
    <m/>
    <m/>
    <s v="83481111"/>
    <s v="     "/>
    <s v="Non-HFTD"/>
    <x v="0"/>
    <m/>
    <m/>
    <n v="37.327300000000001"/>
    <n v="-122.068"/>
    <s v="Santa Clara"/>
    <s v="STELLING-1111"/>
    <s v="83481111"/>
    <n v="11000"/>
    <m/>
    <x v="0"/>
    <m/>
    <s v="Urban"/>
    <m/>
    <m/>
    <s v="No"/>
    <m/>
    <m/>
    <m/>
    <m/>
    <m/>
    <m/>
    <m/>
    <s v="N"/>
    <s v="N"/>
    <m/>
    <m/>
    <s v="     "/>
    <m/>
    <m/>
    <m/>
    <m/>
    <m/>
    <m/>
    <m/>
    <m/>
    <m/>
    <m/>
    <m/>
    <m/>
    <m/>
    <m/>
    <m/>
    <m/>
    <m/>
    <m/>
    <m/>
  </r>
  <r>
    <s v="20191122"/>
    <s v="     "/>
    <n v="43733"/>
    <s v="9/25"/>
    <x v="1"/>
    <m/>
    <s v="39"/>
    <n v="3"/>
    <s v="9"/>
    <x v="3"/>
    <n v="43733"/>
    <m/>
    <s v="Vegetation, Tree - branch fell on line, Conductor, Overhead, Broken, wire on ground ; &lt; 1 meter fire."/>
    <s v="     "/>
    <s v="FAS"/>
    <m/>
    <s v="N"/>
    <x v="0"/>
    <s v="615548"/>
    <s v="19-0103812"/>
    <m/>
    <s v="T004762602"/>
    <n v="0"/>
    <m/>
    <s v="     "/>
    <x v="0"/>
    <s v="PG&amp;E"/>
    <m/>
    <m/>
    <m/>
    <s v="D"/>
    <m/>
    <s v="&lt;3 meters of linear travel"/>
    <m/>
    <s v="Vegetation"/>
    <s v="33.a. Veg. contact"/>
    <s v="Vegetation"/>
    <s v="Contact from object"/>
    <s v="Contact - Vegetation"/>
    <m/>
    <s v="Contact - Vegetation"/>
    <m/>
    <s v="Line to Ground"/>
    <m/>
    <s v="Overhead"/>
    <x v="0"/>
    <m/>
    <m/>
    <s v="Linecut - 75277{Unnumbered C/Outs}"/>
    <s v="     "/>
    <s v="Non-HFTD"/>
    <x v="0"/>
    <m/>
    <m/>
    <n v="37.408200000000001"/>
    <n v="-122.099"/>
    <s v="SANTA CLARA"/>
    <s v="MOUNTAIN-VIEW-1113"/>
    <m/>
    <m/>
    <s v="MOUNTAIN VIEW 110251642"/>
    <x v="0"/>
    <m/>
    <m/>
    <m/>
    <m/>
    <s v="No"/>
    <m/>
    <m/>
    <m/>
    <m/>
    <m/>
    <m/>
    <m/>
    <s v="N"/>
    <s v="N"/>
    <m/>
    <m/>
    <s v="     "/>
    <s v="37.40840090"/>
    <s v="-122.09992880"/>
    <s v="Sep 27 2019 12:00AM"/>
    <s v="BranchFail"/>
    <s v="ALL DEBRIS STILL ON SITE, INCLUDING THE BRANCH SHOWING FAILURE DUE TO ROT INSIDE COLLAR-ATTACHMENT POINT OF 20FT BRANCH THAT CAUSED OUTAGE."/>
    <s v="ELMC"/>
    <s v="45"/>
    <s v="17"/>
    <s v="8"/>
    <s v="None"/>
    <s v="Slight"/>
    <s v="N"/>
    <s v="1"/>
    <m/>
    <s v="Valley"/>
    <s v="D"/>
    <s v="CrossArm"/>
    <s v="BareWire"/>
    <s v="4"/>
  </r>
  <r>
    <s v="20191123"/>
    <s v="     "/>
    <n v="43733"/>
    <s v="9/25"/>
    <x v="1"/>
    <m/>
    <s v="39"/>
    <n v="3"/>
    <s v="9"/>
    <x v="3"/>
    <n v="43733"/>
    <m/>
    <s v="Equipment Failure/Involved, Overhead, Transformer (OH), Blown/failed; &lt; 1 meter fire."/>
    <s v="     "/>
    <s v="FAS"/>
    <m/>
    <s v="N"/>
    <x v="0"/>
    <s v="615501"/>
    <s v="19-0103795"/>
    <m/>
    <s v="T004762550"/>
    <n v="117920496"/>
    <m/>
    <s v="     "/>
    <x v="0"/>
    <s v="PG&amp;E"/>
    <m/>
    <m/>
    <m/>
    <s v="D"/>
    <m/>
    <s v="&lt;3 meters of linear travel"/>
    <s v="CUST. FENCE AND CHICKEN COOP"/>
    <s v="Equipment - PG&amp;E"/>
    <s v="34.o. Other"/>
    <s v="Equipment - PG&amp;E"/>
    <m/>
    <m/>
    <s v="Transformer"/>
    <m/>
    <m/>
    <s v="Line to Ground"/>
    <m/>
    <s v="Overhead"/>
    <x v="0"/>
    <s v="Transformer"/>
    <m/>
    <s v="08292-2100622369{1108/2}"/>
    <s v="     "/>
    <s v="Non-HFTD"/>
    <x v="0"/>
    <m/>
    <m/>
    <n v="37.313400000000001"/>
    <n v="-121.94199999999999"/>
    <s v="SANTA CLARA"/>
    <s v="EL-PATIO-1108"/>
    <m/>
    <m/>
    <s v="EL PATIO 1119CB"/>
    <x v="0"/>
    <s v="NONE"/>
    <m/>
    <m/>
    <m/>
    <s v="No"/>
    <m/>
    <m/>
    <m/>
    <m/>
    <m/>
    <m/>
    <m/>
    <s v="N"/>
    <s v="N"/>
    <m/>
    <m/>
    <s v="     "/>
    <m/>
    <m/>
    <m/>
    <m/>
    <m/>
    <m/>
    <m/>
    <m/>
    <m/>
    <m/>
    <m/>
    <m/>
    <m/>
    <m/>
    <m/>
    <m/>
    <m/>
    <m/>
    <m/>
  </r>
  <r>
    <s v="20211601"/>
    <s v="     "/>
    <n v="44464"/>
    <s v="9/25"/>
    <x v="1"/>
    <n v="0.78333333333333333"/>
    <s v="39"/>
    <n v="3"/>
    <s v="9"/>
    <x v="5"/>
    <n v="44464"/>
    <m/>
    <s v="Car pole resulted in pole fire and small vegetation fire. The ensuing fire was less than 1 meter in size. This information is preliminary."/>
    <s v="     "/>
    <s v="ILIS/OIS"/>
    <m/>
    <s v="N"/>
    <x v="0"/>
    <m/>
    <s v="21-0122403"/>
    <m/>
    <s v="T005405432, T005405433, T005405434, T005405435"/>
    <n v="122101000"/>
    <m/>
    <s v="     "/>
    <x v="0"/>
    <s v="PG&amp;E"/>
    <m/>
    <s v="Vegetation"/>
    <m/>
    <s v="D"/>
    <s v="D"/>
    <s v="&lt;3 meters of linear travel"/>
    <s v="Fire less than 1 meter"/>
    <s v="Contact - 3rd Party"/>
    <s v="33.d. Vehicle contact"/>
    <s v="Contact - 3rd Party"/>
    <s v="Contact from object"/>
    <s v="Vehicle contact"/>
    <m/>
    <s v="Vehicle contact"/>
    <s v="Pole"/>
    <s v="Three Phase Fault"/>
    <s v="Y"/>
    <s v="Overhead"/>
    <x v="3"/>
    <s v="Pole"/>
    <s v="Pole, Crossarm"/>
    <s v="104057478"/>
    <s v="     "/>
    <s v="Non-HFTD"/>
    <x v="0"/>
    <m/>
    <m/>
    <n v="39.3645"/>
    <n v="-121.616"/>
    <s v="Butte"/>
    <s v="HONCUT-1101"/>
    <m/>
    <n v="12000"/>
    <m/>
    <x v="0"/>
    <s v="Gridley FD"/>
    <s v="Agriculture"/>
    <s v="Grass Fuel Model "/>
    <s v="Small patch of grass, gravel road"/>
    <s v="No"/>
    <m/>
    <m/>
    <m/>
    <m/>
    <m/>
    <m/>
    <m/>
    <s v="N"/>
    <s v="N"/>
    <m/>
    <m/>
    <s v="     "/>
    <m/>
    <m/>
    <m/>
    <m/>
    <m/>
    <m/>
    <m/>
    <m/>
    <m/>
    <m/>
    <m/>
    <m/>
    <m/>
    <m/>
    <m/>
    <m/>
    <m/>
    <m/>
    <m/>
  </r>
  <r>
    <s v="20211645"/>
    <s v="     "/>
    <n v="44464"/>
    <s v="9/25"/>
    <x v="1"/>
    <n v="0.27569444444444446"/>
    <s v="39"/>
    <n v="3"/>
    <s v="9"/>
    <x v="5"/>
    <n v="44464"/>
    <m/>
    <s v="Initial EIR: EI210925A - Daly City - Property Damage - Summary: On Saturday September 25, 2021 at 0615 hours, the Daly City Substation sustained an outage affecting 34,059 customers. The outage was caused by a failed 12kV Circuit Breaker. This incident resulted in property damage exceeding $50,000 to PG&amp;E equipment. This incident is being reported to the CUPC under the property damage criterion. This information is preliminary. "/>
    <s v="     "/>
    <s v="FAS"/>
    <m/>
    <s v="Y"/>
    <x v="0"/>
    <m/>
    <s v="21-0122277"/>
    <s v="T21-016735"/>
    <s v="T005403039, T005403038, T005403093"/>
    <n v="122109000"/>
    <s v="EI210925A"/>
    <s v="     "/>
    <x v="0"/>
    <s v="PG&amp;E"/>
    <m/>
    <s v="Other"/>
    <s v="Circuit Breaker"/>
    <s v="S"/>
    <s v="S"/>
    <s v="Structure-PG&amp;E only"/>
    <s v="circuit breaker in sub failed"/>
    <s v="Equipment - PG&amp;E"/>
    <s v="34.o. Other"/>
    <s v="Equipment - PG&amp;E"/>
    <s v="All types of equipment / facility failure"/>
    <s v="Circuit Breaker"/>
    <s v="Circuit Breaker"/>
    <m/>
    <m/>
    <s v="Three Phase Fault"/>
    <s v="N"/>
    <s v="Overhead"/>
    <x v="5"/>
    <s v="Circuit Breaker"/>
    <s v="Circuit Breaker"/>
    <m/>
    <s v="     "/>
    <s v="Non-HFTD"/>
    <x v="0"/>
    <m/>
    <m/>
    <n v="37.691800000000001"/>
    <n v="-122.456"/>
    <s v="San Mateo"/>
    <s v="DALY-CITY-SUB"/>
    <m/>
    <n v="115000"/>
    <s v="N/A"/>
    <x v="0"/>
    <s v="Unknown"/>
    <s v="Urban"/>
    <s v="Fire-resistive fuel bed"/>
    <s v="Grave, asphalt"/>
    <s v="No"/>
    <m/>
    <m/>
    <m/>
    <m/>
    <m/>
    <m/>
    <m/>
    <s v="N"/>
    <s v="N"/>
    <m/>
    <m/>
    <s v="     "/>
    <m/>
    <m/>
    <m/>
    <m/>
    <m/>
    <m/>
    <m/>
    <m/>
    <m/>
    <m/>
    <m/>
    <m/>
    <m/>
    <m/>
    <m/>
    <m/>
    <m/>
    <m/>
    <m/>
  </r>
  <r>
    <s v="20211644"/>
    <s v="     "/>
    <n v="44464"/>
    <s v="9/25"/>
    <x v="1"/>
    <n v="0.25"/>
    <s v="39"/>
    <n v="3"/>
    <s v="9"/>
    <x v="5"/>
    <n v="44464"/>
    <m/>
    <s v="A burnt fault tamer fuse door at the base of a distribution pole was found. The ensuing fire appears to have been limited to the fault tamer. This information is preliminary. On 10/5/2021 AGFC cleared PIIR columns due to this incident not meeting PIIR criteria."/>
    <s v="     "/>
    <s v="FAS"/>
    <m/>
    <s v="Y"/>
    <x v="0"/>
    <m/>
    <s v="21-0122287"/>
    <m/>
    <s v="T005403020"/>
    <n v="122135000"/>
    <m/>
    <s v="     "/>
    <x v="0"/>
    <s v="PG&amp;E"/>
    <m/>
    <s v="Other"/>
    <s v="Fault Tamer"/>
    <s v="D"/>
    <s v="D"/>
    <s v="Structure-PG&amp;E only"/>
    <m/>
    <s v="Equipment - PG&amp;E"/>
    <s v="34.o. Other"/>
    <s v="Equipment - PG&amp;E"/>
    <s v="All types of equipment / facility failure"/>
    <s v="Fault Tamer Failure"/>
    <s v="Fault Tamer"/>
    <m/>
    <m/>
    <s v="Line to Ground"/>
    <s v="Y"/>
    <s v="Overhead"/>
    <x v="3"/>
    <s v="Fault Tamer"/>
    <s v="Cutout"/>
    <s v="102257878"/>
    <s v="     "/>
    <s v="Non-HFTD"/>
    <x v="0"/>
    <m/>
    <m/>
    <n v="37.903500000000001"/>
    <n v="-122.652"/>
    <s v="Marin"/>
    <s v="BOLINAS-1101"/>
    <m/>
    <n v="12000"/>
    <m/>
    <x v="0"/>
    <s v="Unknown"/>
    <s v="Barren/Other"/>
    <m/>
    <m/>
    <s v="No"/>
    <m/>
    <m/>
    <m/>
    <m/>
    <m/>
    <m/>
    <m/>
    <s v="N"/>
    <s v="N"/>
    <m/>
    <m/>
    <s v="     "/>
    <m/>
    <m/>
    <m/>
    <m/>
    <m/>
    <m/>
    <m/>
    <m/>
    <m/>
    <m/>
    <m/>
    <m/>
    <m/>
    <m/>
    <m/>
    <m/>
    <m/>
    <m/>
    <m/>
  </r>
  <r>
    <s v="SAP201420336"/>
    <s v="     "/>
    <n v="41908"/>
    <s v="9/26"/>
    <x v="1"/>
    <m/>
    <s v="39"/>
    <n v="3"/>
    <s v="9"/>
    <x v="7"/>
    <n v="41906"/>
    <m/>
    <s v="Pole fire; failed transformer; meter 1009469455"/>
    <s v="     "/>
    <s v="SAP"/>
    <n v="44580"/>
    <s v="Y"/>
    <x v="0"/>
    <s v="1086375"/>
    <s v="14-0058802"/>
    <m/>
    <s v="N/A"/>
    <n v="109239344"/>
    <m/>
    <s v="     "/>
    <x v="0"/>
    <s v="PG&amp;E"/>
    <m/>
    <m/>
    <m/>
    <s v="D"/>
    <m/>
    <s v="Structure-PG&amp;E only"/>
    <m/>
    <s v="Equipment - PG&amp;E"/>
    <s v="34.n. Transformer damage or failure"/>
    <s v="Equipment - PG&amp;E"/>
    <s v="Transformer failure"/>
    <s v="Transformer failure"/>
    <s v="Transformer"/>
    <m/>
    <m/>
    <s v="None"/>
    <s v="Yes"/>
    <s v="Overhead"/>
    <x v="0"/>
    <s v="Transformer"/>
    <m/>
    <s v="101784719"/>
    <s v="     "/>
    <s v="Non-HFTD"/>
    <x v="0"/>
    <m/>
    <m/>
    <n v="36.680599999999998"/>
    <n v="-121.61199999999999"/>
    <s v="Monterey"/>
    <s v="SALINAS-1109"/>
    <m/>
    <m/>
    <s v="SALINAS 1109CB"/>
    <x v="0"/>
    <m/>
    <m/>
    <m/>
    <m/>
    <s v="No"/>
    <m/>
    <m/>
    <m/>
    <m/>
    <m/>
    <m/>
    <m/>
    <s v="N"/>
    <s v="N"/>
    <m/>
    <m/>
    <s v="     "/>
    <m/>
    <m/>
    <m/>
    <m/>
    <m/>
    <m/>
    <m/>
    <m/>
    <m/>
    <m/>
    <m/>
    <m/>
    <m/>
    <m/>
    <m/>
    <m/>
    <m/>
    <m/>
    <m/>
  </r>
  <r>
    <s v="20150363"/>
    <s v="     "/>
    <n v="42273"/>
    <s v="9/26"/>
    <x v="1"/>
    <n v="0.6"/>
    <s v="39"/>
    <n v="3"/>
    <s v="9"/>
    <x v="2"/>
    <m/>
    <m/>
    <s v="0"/>
    <s v="     "/>
    <m/>
    <m/>
    <s v="N"/>
    <x v="0"/>
    <s v="1312451"/>
    <m/>
    <m/>
    <m/>
    <m/>
    <m/>
    <s v="     "/>
    <x v="1"/>
    <s v="PG&amp;E"/>
    <m/>
    <s v="Vegetation"/>
    <m/>
    <s v="D"/>
    <m/>
    <s v="&lt;0.25"/>
    <s v="Square Feet: ; Acreage: "/>
    <s v="Vegetation"/>
    <s v="33.a. Veg. contact"/>
    <s v="Vegetation"/>
    <s v="All types of equipment / facility failure"/>
    <s v="Contact - Vegetation"/>
    <m/>
    <s v="Contact - Vegetation"/>
    <s v="Conductor"/>
    <m/>
    <s v="PACIFIC BELL"/>
    <s v="Overhead"/>
    <x v="1"/>
    <s v="Conductor"/>
    <m/>
    <s v="102135315"/>
    <s v="     "/>
    <s v="Non-HFTD"/>
    <x v="0"/>
    <m/>
    <m/>
    <n v="37.985999999999997"/>
    <n v="-121.23"/>
    <s v="San Joaquin"/>
    <s v="CHEROKEE-1102"/>
    <s v="163651102"/>
    <m/>
    <s v="N/A"/>
    <x v="0"/>
    <s v="waterloo/morada"/>
    <s v="Urban"/>
    <m/>
    <m/>
    <s v="No"/>
    <m/>
    <m/>
    <m/>
    <m/>
    <m/>
    <m/>
    <m/>
    <s v="N"/>
    <s v="N"/>
    <m/>
    <m/>
    <s v="     "/>
    <m/>
    <m/>
    <m/>
    <m/>
    <m/>
    <m/>
    <m/>
    <m/>
    <m/>
    <m/>
    <m/>
    <m/>
    <m/>
    <m/>
    <m/>
    <m/>
    <m/>
    <m/>
    <m/>
  </r>
  <r>
    <s v="20170383"/>
    <s v="     "/>
    <n v="43004"/>
    <s v="9/26"/>
    <x v="1"/>
    <n v="0.73888888888888893"/>
    <s v="39"/>
    <n v="3"/>
    <s v="9"/>
    <x v="0"/>
    <n v="43004"/>
    <m/>
    <s v="Temp fixed open jumper on main line"/>
    <s v="     "/>
    <m/>
    <m/>
    <s v="N"/>
    <x v="0"/>
    <s v="1886318"/>
    <s v="17-0081913"/>
    <m/>
    <m/>
    <n v="113625802"/>
    <m/>
    <s v="     "/>
    <x v="1"/>
    <s v="PG&amp;E"/>
    <m/>
    <s v="Vegetation"/>
    <m/>
    <s v="D"/>
    <m/>
    <s v="0.26-9.99"/>
    <s v="Square Feet: ; Acreage: 2"/>
    <s v="Equipment - PG&amp;E"/>
    <s v="34.o. Other"/>
    <s v="Equipment - PG&amp;E"/>
    <s v="All types of equipment / facility failure"/>
    <s v="Jumper"/>
    <s v="Jumper"/>
    <m/>
    <m/>
    <s v="Open Circuit"/>
    <s v="Unknown"/>
    <s v="Overhead"/>
    <x v="3"/>
    <s v="Other"/>
    <m/>
    <s v="102228291"/>
    <s v="     "/>
    <s v="Non-HFTD"/>
    <x v="0"/>
    <n v="185"/>
    <m/>
    <n v="38.064300000000003"/>
    <n v="-122.806"/>
    <s v="Marin"/>
    <s v="OLEMA-1101"/>
    <s v="42291101"/>
    <n v="12000"/>
    <s v="OLEMA 11011686"/>
    <x v="0"/>
    <s v="Unknown"/>
    <s v="Hardwood Woodland"/>
    <m/>
    <m/>
    <s v="No"/>
    <m/>
    <m/>
    <m/>
    <m/>
    <m/>
    <m/>
    <m/>
    <s v="N"/>
    <s v="N"/>
    <m/>
    <m/>
    <s v="     "/>
    <m/>
    <m/>
    <m/>
    <m/>
    <m/>
    <m/>
    <m/>
    <m/>
    <m/>
    <m/>
    <m/>
    <m/>
    <m/>
    <m/>
    <m/>
    <m/>
    <m/>
    <m/>
    <m/>
  </r>
  <r>
    <s v="20191129"/>
    <s v="     "/>
    <n v="43734"/>
    <s v="9/26"/>
    <x v="1"/>
    <m/>
    <s v="39"/>
    <n v="3"/>
    <s v="9"/>
    <x v="3"/>
    <n v="43734"/>
    <m/>
    <s v="Tree grew into line"/>
    <s v="     "/>
    <s v="FAS"/>
    <m/>
    <s v="N"/>
    <x v="0"/>
    <s v="618617"/>
    <m/>
    <m/>
    <s v="T004763400"/>
    <n v="0"/>
    <m/>
    <s v="     "/>
    <x v="1"/>
    <s v="PG&amp;E"/>
    <m/>
    <m/>
    <m/>
    <s v="D"/>
    <m/>
    <s v="0.26-9.99"/>
    <s v="3/4 acre"/>
    <s v="Vegetation"/>
    <s v="33.a. Veg. contact"/>
    <s v="Vegetation"/>
    <s v="Contact from object"/>
    <s v="Contact - Vegetation"/>
    <m/>
    <s v="Contact - Vegetation"/>
    <s v="Conductor - Secondary"/>
    <m/>
    <m/>
    <s v="Overhead"/>
    <x v="1"/>
    <s v="Conductor - Secondary"/>
    <s v="no reported damage"/>
    <s v="Unknown"/>
    <s v="     "/>
    <s v="Non-HFTD"/>
    <x v="0"/>
    <m/>
    <m/>
    <n v="38.112299999999998"/>
    <n v="-122.221"/>
    <s v="SOLANO"/>
    <s v="VALLEJO-B-1101"/>
    <m/>
    <m/>
    <s v="N/A"/>
    <x v="0"/>
    <s v="Vallejo FD"/>
    <s v="Urban"/>
    <m/>
    <m/>
    <s v="No"/>
    <m/>
    <m/>
    <m/>
    <m/>
    <m/>
    <m/>
    <m/>
    <s v="N"/>
    <s v="N"/>
    <m/>
    <m/>
    <s v="     "/>
    <m/>
    <m/>
    <m/>
    <m/>
    <m/>
    <m/>
    <m/>
    <m/>
    <m/>
    <m/>
    <m/>
    <m/>
    <m/>
    <m/>
    <m/>
    <m/>
    <m/>
    <m/>
    <m/>
  </r>
  <r>
    <s v="20191128"/>
    <s v="     "/>
    <n v="43734"/>
    <s v="9/26"/>
    <x v="1"/>
    <m/>
    <s v="39"/>
    <n v="3"/>
    <s v="9"/>
    <x v="3"/>
    <n v="43734"/>
    <m/>
    <s v="Tman found open cutouts 1927 and high side jumpers cut down to idle line south beyond 9127 where grass was burned. "/>
    <s v="     "/>
    <s v="FAS"/>
    <m/>
    <s v="N"/>
    <x v="0"/>
    <s v="617717"/>
    <m/>
    <m/>
    <s v="T004763218"/>
    <n v="105399422"/>
    <m/>
    <s v="     "/>
    <x v="1"/>
    <s v="PG&amp;E"/>
    <m/>
    <m/>
    <m/>
    <s v="D"/>
    <m/>
    <s v="&lt;0.25"/>
    <m/>
    <s v="Unknown"/>
    <s v="34.b. Conductor damage or failure"/>
    <s v="Unknown"/>
    <s v="All types of equipment / facility failure"/>
    <s v="Conductor failure-all"/>
    <m/>
    <m/>
    <m/>
    <m/>
    <m/>
    <s v="Overhead"/>
    <x v="3"/>
    <s v="Splice/Clamp/Connector"/>
    <m/>
    <s v="Cutouts And Jumpers At 9127"/>
    <s v="     "/>
    <s v="Non-HFTD"/>
    <x v="0"/>
    <m/>
    <m/>
    <n v="38.589500000000001"/>
    <n v="-121.69799999999999"/>
    <s v="YOLO"/>
    <s v="DAVIS-1106"/>
    <m/>
    <m/>
    <m/>
    <x v="0"/>
    <s v="Woodland FD"/>
    <s v="Agriculture"/>
    <m/>
    <m/>
    <s v="No"/>
    <m/>
    <m/>
    <m/>
    <m/>
    <m/>
    <m/>
    <m/>
    <s v="N"/>
    <s v="N"/>
    <m/>
    <m/>
    <s v="     "/>
    <m/>
    <m/>
    <m/>
    <m/>
    <m/>
    <m/>
    <m/>
    <m/>
    <m/>
    <m/>
    <m/>
    <m/>
    <m/>
    <m/>
    <m/>
    <m/>
    <m/>
    <m/>
    <m/>
  </r>
  <r>
    <s v="20191131"/>
    <s v="     "/>
    <n v="43734"/>
    <s v="9/26"/>
    <x v="1"/>
    <m/>
    <s v="39"/>
    <n v="3"/>
    <s v="9"/>
    <x v="3"/>
    <n v="43734"/>
    <n v="0.69791666666666663"/>
    <s v="pole broken, wire on ground"/>
    <s v="     "/>
    <s v="FAS"/>
    <m/>
    <s v="N"/>
    <x v="0"/>
    <s v="619481"/>
    <s v="19-0104275"/>
    <m/>
    <s v="T004763618"/>
    <n v="0"/>
    <m/>
    <s v="     "/>
    <x v="1"/>
    <s v="PG&amp;E"/>
    <m/>
    <m/>
    <m/>
    <s v="D"/>
    <m/>
    <s v="0.26-9.99"/>
    <m/>
    <s v="Equipment - PG&amp;E"/>
    <s v="34.n. Transformer damage or failure"/>
    <s v="Equipment - PG&amp;E"/>
    <s v="All types of equipment / facility failure"/>
    <s v="Transformer failure"/>
    <s v="Pole"/>
    <m/>
    <m/>
    <s v="Force Out"/>
    <m/>
    <s v="Overhead"/>
    <x v="0"/>
    <s v="Pole"/>
    <m/>
    <s v="103958238"/>
    <s v="     "/>
    <s v="Non-HFTD"/>
    <x v="0"/>
    <m/>
    <m/>
    <n v="38.087600000000002"/>
    <n v="-121.527"/>
    <s v="SAN JOAQUIN"/>
    <s v="GRAND-ISLAND-2224"/>
    <m/>
    <m/>
    <s v="GRAND ISLAND 222418332"/>
    <x v="0"/>
    <s v="Unknown"/>
    <s v="Agriculture"/>
    <m/>
    <m/>
    <s v="No"/>
    <m/>
    <m/>
    <m/>
    <m/>
    <m/>
    <m/>
    <m/>
    <s v="N"/>
    <s v="N"/>
    <m/>
    <m/>
    <s v="     "/>
    <m/>
    <m/>
    <m/>
    <m/>
    <m/>
    <m/>
    <m/>
    <m/>
    <m/>
    <m/>
    <m/>
    <m/>
    <m/>
    <m/>
    <m/>
    <m/>
    <m/>
    <m/>
    <m/>
  </r>
  <r>
    <s v="20201764"/>
    <s v="     "/>
    <n v="44100"/>
    <s v="9/26"/>
    <x v="1"/>
    <n v="0.84444444444444444"/>
    <s v="39"/>
    <n v="3"/>
    <s v="9"/>
    <x v="4"/>
    <m/>
    <m/>
    <s v="wire down on wood and fire wire to residential is burning; KRJ7- put back in progress- please complete columns AE-AH"/>
    <s v="     "/>
    <s v="FAS"/>
    <m/>
    <s v="Y"/>
    <x v="0"/>
    <s v="1094683"/>
    <m/>
    <m/>
    <s v="T005080808"/>
    <m/>
    <m/>
    <s v="     "/>
    <x v="2"/>
    <s v="PG&amp;E"/>
    <m/>
    <m/>
    <m/>
    <s v="D"/>
    <m/>
    <s v="Unknown"/>
    <m/>
    <s v="Equipment - PG&amp;E"/>
    <s v="34.g. Insulator and brushing damage or failure"/>
    <s v="Equipment - PG&amp;E"/>
    <s v="All types of equipment / facility failure"/>
    <s v="Insulator failure"/>
    <s v="Insulator"/>
    <m/>
    <m/>
    <m/>
    <m/>
    <s v="Overhead"/>
    <x v="3"/>
    <s v="Insulator"/>
    <m/>
    <s v="101300049_x0009_"/>
    <s v="     "/>
    <s v="Non-HFTD"/>
    <x v="0"/>
    <m/>
    <m/>
    <n v="39.128100000000003"/>
    <n v="-121.639"/>
    <s v="Sutter"/>
    <s v="BOGUE-1103"/>
    <m/>
    <n v="12000"/>
    <m/>
    <x v="0"/>
    <s v="Yuba City Fire dept"/>
    <s v="Urban"/>
    <m/>
    <m/>
    <s v="No"/>
    <m/>
    <m/>
    <m/>
    <m/>
    <m/>
    <m/>
    <m/>
    <s v="N"/>
    <s v="N"/>
    <m/>
    <m/>
    <s v="     "/>
    <m/>
    <m/>
    <m/>
    <m/>
    <m/>
    <m/>
    <m/>
    <m/>
    <m/>
    <m/>
    <m/>
    <m/>
    <m/>
    <m/>
    <m/>
    <m/>
    <m/>
    <m/>
    <m/>
  </r>
  <r>
    <s v="20201290"/>
    <s v="     "/>
    <n v="44100"/>
    <s v="9/26"/>
    <x v="1"/>
    <n v="0.3298611111111111"/>
    <s v="39"/>
    <n v="3"/>
    <s v="9"/>
    <x v="4"/>
    <n v="44100"/>
    <m/>
    <s v="On September 26, 2020 at 0755 hours, a PG&amp;E Troubleman was dispatched to the Stockdale 2113 21kV Distribution Circuit at the intersection of Monitor Street and White Lane, Bakersfield in response to a broken pole. Initial analysis indicates vehicle contact caused the ignition resulting in a broken pole and primary and secondary wires down. The ensuing fire was &gt;1 meter and the fire was suppressed by Bakersfield Fire Department. PG&amp;E Crew completed repairs to the damaged pole on September 27, 2020."/>
    <s v="     "/>
    <s v="FAS"/>
    <m/>
    <s v="N"/>
    <x v="0"/>
    <s v="1093726"/>
    <s v="20-0101803"/>
    <m/>
    <s v="T005080432"/>
    <n v="119817287"/>
    <m/>
    <s v="     "/>
    <x v="0"/>
    <s v="PG&amp;E"/>
    <m/>
    <s v="Other"/>
    <m/>
    <s v="D"/>
    <s v="D"/>
    <s v="&lt;3 meters of linear travel"/>
    <m/>
    <s v="Contact - 3rd Party"/>
    <s v="33.d. Vehicle contact"/>
    <s v="Contact - 3rd Party"/>
    <s v="Contact from object"/>
    <s v="Contact - Vehicle"/>
    <m/>
    <s v="Contact - Vehicle"/>
    <s v="Pole"/>
    <s v="Line to Ground"/>
    <m/>
    <s v="Overhead"/>
    <x v="3"/>
    <s v="Pole"/>
    <s v="Pole, Crossarms, Hardware/Framing, Ground, Transformer, Insulators, Cutouts, Jumpers, and Conductor"/>
    <s v="Pole ID: 100155549"/>
    <s v="     "/>
    <s v="Non-HFTD"/>
    <x v="0"/>
    <m/>
    <m/>
    <n v="35.3172"/>
    <n v="-119.012"/>
    <s v="Kern"/>
    <s v="STOCKDALE-2113"/>
    <m/>
    <n v="21000"/>
    <m/>
    <x v="0"/>
    <s v="Bakersfield FD"/>
    <m/>
    <m/>
    <m/>
    <s v="No"/>
    <m/>
    <m/>
    <m/>
    <m/>
    <m/>
    <m/>
    <m/>
    <s v="N"/>
    <s v="N"/>
    <m/>
    <m/>
    <s v="     "/>
    <m/>
    <m/>
    <m/>
    <m/>
    <m/>
    <m/>
    <m/>
    <m/>
    <m/>
    <m/>
    <m/>
    <m/>
    <m/>
    <m/>
    <m/>
    <m/>
    <m/>
    <m/>
    <m/>
  </r>
  <r>
    <s v="20140183"/>
    <s v="     "/>
    <n v="41909"/>
    <s v="9/27"/>
    <x v="1"/>
    <n v="0.5854166666666667"/>
    <s v="39"/>
    <n v="3"/>
    <s v="9"/>
    <x v="7"/>
    <m/>
    <m/>
    <s v="BALLOONS ON LINE CAUSED SMALL GRASS FIRE BASE OF POLE"/>
    <s v="     "/>
    <m/>
    <m/>
    <s v="N"/>
    <x v="0"/>
    <m/>
    <m/>
    <m/>
    <m/>
    <m/>
    <m/>
    <s v="     "/>
    <x v="1"/>
    <s v="PG&amp;E"/>
    <m/>
    <s v="Vegetation"/>
    <m/>
    <s v="D"/>
    <m/>
    <s v="&lt;0.25"/>
    <s v="Square Feet: ; Acreage: "/>
    <s v="Contact - 3rd Party"/>
    <s v="33.c. Balloon contact"/>
    <s v="Contact - 3rd Party"/>
    <s v="All types of equipment / facility failure"/>
    <s v="Contact - Balloon"/>
    <m/>
    <s v="Contact - Balloon"/>
    <s v="Conductor"/>
    <m/>
    <s v=" "/>
    <s v="Overhead"/>
    <x v="1"/>
    <s v="Conductor"/>
    <m/>
    <s v="Monteerey Rd x Las Animas Ave, Gilroy"/>
    <s v="     "/>
    <s v="Non-HFTD"/>
    <x v="0"/>
    <m/>
    <m/>
    <n v="37.000300000000003"/>
    <n v="-121.566"/>
    <s v="Santa Clara"/>
    <s v="LLAGAS-2103"/>
    <s v="83182105"/>
    <m/>
    <s v="N/A"/>
    <x v="0"/>
    <m/>
    <s v="Urban"/>
    <m/>
    <m/>
    <s v="No"/>
    <m/>
    <m/>
    <m/>
    <m/>
    <m/>
    <m/>
    <m/>
    <s v="N"/>
    <s v="N"/>
    <m/>
    <m/>
    <s v="     "/>
    <m/>
    <m/>
    <m/>
    <m/>
    <m/>
    <m/>
    <m/>
    <m/>
    <m/>
    <m/>
    <m/>
    <m/>
    <m/>
    <m/>
    <m/>
    <m/>
    <m/>
    <m/>
    <m/>
  </r>
  <r>
    <s v="SAP201420315"/>
    <s v="     "/>
    <n v="41909"/>
    <s v="9/27"/>
    <x v="1"/>
    <m/>
    <s v="39"/>
    <n v="3"/>
    <s v="9"/>
    <x v="7"/>
    <n v="41907"/>
    <m/>
    <s v="Pole replaced due to pole fire; due to tracking; rainy weather; failed line recloser 1486"/>
    <s v="     "/>
    <s v="SAP"/>
    <n v="44580"/>
    <s v="Y"/>
    <x v="0"/>
    <s v="1087410"/>
    <s v="14-0059152"/>
    <m/>
    <s v="T003203574"/>
    <n v="109239369"/>
    <m/>
    <s v="     "/>
    <x v="0"/>
    <s v="PG&amp;E"/>
    <m/>
    <m/>
    <m/>
    <s v="D"/>
    <m/>
    <s v="Structure-PG&amp;E only"/>
    <m/>
    <s v="Contamination"/>
    <s v="36.a. Contamination"/>
    <s v="Equipment - PG&amp;E"/>
    <s v="Contamination"/>
    <s v="Contamination"/>
    <m/>
    <m/>
    <m/>
    <s v="Three Phase Fault"/>
    <s v="Yes"/>
    <s v="Overhead"/>
    <x v="0"/>
    <s v="Recloser"/>
    <m/>
    <s v="101539282"/>
    <s v="     "/>
    <s v="Non-HFTD"/>
    <x v="0"/>
    <m/>
    <m/>
    <n v="40.181399999999996"/>
    <n v="-122.2"/>
    <s v="Tehama"/>
    <s v="RAWSON-1103"/>
    <m/>
    <m/>
    <s v="RAWSON 1103CB"/>
    <x v="0"/>
    <m/>
    <m/>
    <m/>
    <m/>
    <s v="No"/>
    <m/>
    <m/>
    <m/>
    <m/>
    <m/>
    <m/>
    <m/>
    <s v="N"/>
    <s v="N"/>
    <m/>
    <m/>
    <s v="     "/>
    <m/>
    <m/>
    <m/>
    <m/>
    <m/>
    <m/>
    <m/>
    <m/>
    <m/>
    <m/>
    <m/>
    <m/>
    <m/>
    <m/>
    <m/>
    <m/>
    <m/>
    <m/>
    <m/>
  </r>
  <r>
    <s v="20140184"/>
    <s v="     "/>
    <n v="41909"/>
    <s v="9/27"/>
    <x v="1"/>
    <n v="0.74583333333333335"/>
    <s v="39"/>
    <n v="3"/>
    <s v="9"/>
    <x v="7"/>
    <n v="41909"/>
    <n v="0.74583333333333335"/>
    <m/>
    <s v="     "/>
    <m/>
    <m/>
    <s v="N"/>
    <x v="0"/>
    <m/>
    <s v="14-0059955"/>
    <m/>
    <m/>
    <m/>
    <m/>
    <s v="     "/>
    <x v="1"/>
    <s v="PG&amp;E"/>
    <m/>
    <s v="Vegetation"/>
    <m/>
    <s v="D"/>
    <m/>
    <s v="&lt;3 meters of linear travel"/>
    <s v="Square Feet: ; Acreage: 0.002"/>
    <s v="Vegetation"/>
    <s v="33.a. Veg. contact"/>
    <s v="Vegetation"/>
    <s v="All types of equipment / facility failure"/>
    <s v="Contact - Vegetation"/>
    <m/>
    <s v="Contact - Vegetation"/>
    <s v="Conductor"/>
    <s v="Three Phase Fault"/>
    <s v=" "/>
    <s v="Overhead"/>
    <x v="3"/>
    <s v="Conductor"/>
    <m/>
    <s v="MTR# 1009679394"/>
    <s v="     "/>
    <s v="Non-HFTD"/>
    <x v="0"/>
    <n v="246"/>
    <m/>
    <n v="40.377400000000002"/>
    <n v="-122.339"/>
    <s v="Shasta"/>
    <s v="COTTONWOOD-1101"/>
    <s v="102931101"/>
    <n v="12000"/>
    <s v="COTTONWOOD 1103CB"/>
    <x v="0"/>
    <s v=" "/>
    <s v="Herbaceous"/>
    <m/>
    <m/>
    <s v="No"/>
    <m/>
    <m/>
    <m/>
    <m/>
    <m/>
    <m/>
    <m/>
    <s v="N"/>
    <s v="N"/>
    <m/>
    <m/>
    <s v="     "/>
    <s v="40.37735700"/>
    <s v="-122.33858900"/>
    <s v="Sep 29 2014 12:00AM"/>
    <s v="Unverified"/>
    <s v="At location where outage occured there was no evidence of the branch at time of investigation that fell on line as stated in the outage details. The only tree at location is a healthy green willow. There was a small 10x10 fire at base of pole where insulators were reported as broken."/>
    <m/>
    <m/>
    <m/>
    <m/>
    <m/>
    <m/>
    <m/>
    <m/>
    <m/>
    <m/>
    <m/>
    <m/>
    <m/>
    <m/>
  </r>
  <r>
    <s v="MIA20140893"/>
    <s v="     "/>
    <n v="41909"/>
    <s v="9/27"/>
    <x v="1"/>
    <n v="0.58940972222222221"/>
    <s v="39"/>
    <n v="3"/>
    <s v="9"/>
    <x v="7"/>
    <n v="41909"/>
    <n v="0.58888888888888891"/>
    <s v="FAS states a mylar balloon was found in the wires and sparked a small veg fire."/>
    <s v="     "/>
    <s v="FAS"/>
    <n v="44266"/>
    <s v="Y"/>
    <x v="0"/>
    <m/>
    <s v="N/A"/>
    <m/>
    <s v="T003206244"/>
    <m/>
    <m/>
    <s v="     "/>
    <x v="1"/>
    <s v="PG&amp;E"/>
    <m/>
    <m/>
    <m/>
    <s v="D"/>
    <m/>
    <s v="Unknown"/>
    <m/>
    <s v="Contact - 3rd Party"/>
    <s v="33.c. Balloon contact"/>
    <s v="Contact - 3rd Party"/>
    <s v="Contact from object"/>
    <s v="Contact - Balloon"/>
    <m/>
    <s v="Contact - Balloon"/>
    <s v="Conductor"/>
    <m/>
    <s v="Yes"/>
    <s v="Overhead"/>
    <x v="0"/>
    <m/>
    <m/>
    <s v="83182103"/>
    <s v="     "/>
    <s v="Non-HFTD"/>
    <x v="0"/>
    <m/>
    <m/>
    <n v="37.029000000000003"/>
    <n v="-121.58"/>
    <s v="Santa Clara"/>
    <s v="LLAGAS-2103"/>
    <s v="83182103"/>
    <n v="21000"/>
    <m/>
    <x v="0"/>
    <s v="Gilroy Fire Department"/>
    <s v="Urban"/>
    <m/>
    <m/>
    <s v="No"/>
    <m/>
    <m/>
    <m/>
    <m/>
    <m/>
    <m/>
    <m/>
    <s v="N"/>
    <s v="N"/>
    <m/>
    <m/>
    <s v="     "/>
    <m/>
    <m/>
    <m/>
    <m/>
    <m/>
    <m/>
    <m/>
    <m/>
    <m/>
    <m/>
    <m/>
    <m/>
    <m/>
    <m/>
    <m/>
    <m/>
    <m/>
    <m/>
    <m/>
  </r>
  <r>
    <s v="SAP201420323"/>
    <s v="     "/>
    <n v="41909"/>
    <s v="9/27"/>
    <x v="1"/>
    <m/>
    <s v="39"/>
    <n v="3"/>
    <s v="9"/>
    <x v="7"/>
    <n v="41907"/>
    <m/>
    <s v="pole fire; failed fuse; meter 1005315376; 1 p/w/o 19335"/>
    <s v="     "/>
    <s v="SAP"/>
    <n v="44580"/>
    <s v="Y"/>
    <x v="0"/>
    <s v="1088194"/>
    <s v="14-0059480"/>
    <m/>
    <s v="T003204743"/>
    <n v="109240776"/>
    <m/>
    <s v="     "/>
    <x v="0"/>
    <s v="PG&amp;E"/>
    <m/>
    <m/>
    <m/>
    <s v="D"/>
    <m/>
    <s v="Structure-PG&amp;E only"/>
    <m/>
    <s v="Equipment - PG&amp;E"/>
    <s v="34.c. Fuse damage or failure"/>
    <s v="Equipment - PG&amp;E"/>
    <s v="Fuse failure - all"/>
    <s v="Fuse failure - all"/>
    <s v="Fuse"/>
    <m/>
    <m/>
    <s v="Line to Line"/>
    <s v="Yes"/>
    <s v="Overhead"/>
    <x v="0"/>
    <s v="Fuse"/>
    <m/>
    <s v="101149498"/>
    <s v="     "/>
    <s v="Non-HFTD"/>
    <x v="0"/>
    <m/>
    <m/>
    <n v="37.3489"/>
    <n v="-120.60299999999999"/>
    <s v="Merced"/>
    <s v="ATWATER-1106"/>
    <m/>
    <m/>
    <s v="ATWATER 1106CB"/>
    <x v="0"/>
    <m/>
    <m/>
    <m/>
    <m/>
    <s v="No"/>
    <m/>
    <m/>
    <m/>
    <m/>
    <m/>
    <m/>
    <m/>
    <s v="N"/>
    <s v="N"/>
    <m/>
    <m/>
    <s v="     "/>
    <m/>
    <m/>
    <m/>
    <m/>
    <m/>
    <m/>
    <m/>
    <m/>
    <m/>
    <m/>
    <m/>
    <m/>
    <m/>
    <m/>
    <m/>
    <m/>
    <m/>
    <m/>
    <m/>
  </r>
  <r>
    <s v="SAP201420325"/>
    <s v="     "/>
    <n v="41909"/>
    <s v="9/27"/>
    <x v="1"/>
    <m/>
    <s v="39"/>
    <n v="3"/>
    <s v="9"/>
    <x v="7"/>
    <n v="41907"/>
    <m/>
    <s v="pole fire burned crossarm in half; failed jumpers; meter 1008711957"/>
    <s v="     "/>
    <s v="SAP"/>
    <n v="44580"/>
    <s v="Y"/>
    <x v="0"/>
    <s v="1087503"/>
    <s v="14-0059158"/>
    <m/>
    <s v="T003203791"/>
    <n v="109239425"/>
    <m/>
    <s v="     "/>
    <x v="0"/>
    <s v="PG&amp;E"/>
    <m/>
    <m/>
    <m/>
    <s v="D"/>
    <m/>
    <s v="Structure-PG&amp;E only"/>
    <m/>
    <s v="Equipment - PG&amp;E"/>
    <s v="34.o. Other"/>
    <s v="Equipment - PG&amp;E"/>
    <s v="Other"/>
    <s v="Other"/>
    <s v="Crossarm"/>
    <m/>
    <m/>
    <s v="None"/>
    <s v="No"/>
    <s v="Overhead"/>
    <x v="0"/>
    <s v="Crossarm"/>
    <m/>
    <s v="102107902"/>
    <s v="     "/>
    <s v="Non-HFTD"/>
    <x v="0"/>
    <m/>
    <m/>
    <n v="38.101900000000001"/>
    <n v="-121.33499999999999"/>
    <s v="San Joaquin"/>
    <s v="METTLER-1110"/>
    <m/>
    <m/>
    <s v="METTLER 111086700"/>
    <x v="0"/>
    <m/>
    <m/>
    <m/>
    <m/>
    <s v="No"/>
    <m/>
    <m/>
    <m/>
    <m/>
    <m/>
    <m/>
    <m/>
    <s v="N"/>
    <s v="N"/>
    <m/>
    <m/>
    <s v="     "/>
    <m/>
    <m/>
    <m/>
    <m/>
    <m/>
    <m/>
    <m/>
    <m/>
    <m/>
    <m/>
    <m/>
    <m/>
    <m/>
    <m/>
    <m/>
    <m/>
    <m/>
    <m/>
    <m/>
  </r>
  <r>
    <s v="SAP201420318"/>
    <s v="     "/>
    <n v="41909"/>
    <s v="9/27"/>
    <x v="1"/>
    <m/>
    <s v="39"/>
    <n v="3"/>
    <s v="9"/>
    <x v="7"/>
    <n v="41907"/>
    <m/>
    <s v="Crossarm replaced due to pole fire; failed circuit breaker 836"/>
    <s v="     "/>
    <s v="SAP"/>
    <n v="44580"/>
    <s v="Y"/>
    <x v="0"/>
    <s v="1087285"/>
    <s v="14-0059125"/>
    <m/>
    <s v="T003203517"/>
    <n v="109240530"/>
    <m/>
    <s v="     "/>
    <x v="0"/>
    <s v="PG&amp;E"/>
    <m/>
    <m/>
    <m/>
    <s v="D"/>
    <m/>
    <s v="Structure-PG&amp;E only"/>
    <m/>
    <s v="Equipment - PG&amp;E"/>
    <s v="34.o. Other"/>
    <s v="Equipment - PG&amp;E"/>
    <s v="Circuit Breaker"/>
    <s v="Circuit Breaker"/>
    <s v="Circuit Breaker"/>
    <m/>
    <m/>
    <s v="None"/>
    <s v="Yes"/>
    <s v="Overhead"/>
    <x v="0"/>
    <s v="Circuit Breaker"/>
    <m/>
    <s v="100297008"/>
    <s v="     "/>
    <s v="Non-HFTD"/>
    <x v="0"/>
    <m/>
    <m/>
    <n v="37.478900000000003"/>
    <n v="-122.13800000000001"/>
    <s v="San Mateo"/>
    <s v="BELL-HAVEN-0403"/>
    <m/>
    <m/>
    <s v="N/A"/>
    <x v="0"/>
    <m/>
    <m/>
    <m/>
    <m/>
    <s v="No"/>
    <m/>
    <m/>
    <m/>
    <m/>
    <m/>
    <m/>
    <m/>
    <s v="N"/>
    <s v="N"/>
    <m/>
    <m/>
    <s v="     "/>
    <m/>
    <m/>
    <m/>
    <m/>
    <m/>
    <m/>
    <m/>
    <m/>
    <m/>
    <m/>
    <m/>
    <m/>
    <m/>
    <m/>
    <m/>
    <m/>
    <m/>
    <m/>
    <m/>
  </r>
  <r>
    <s v="SAP201420321"/>
    <s v="     "/>
    <n v="41909"/>
    <s v="9/27"/>
    <x v="1"/>
    <m/>
    <s v="39"/>
    <n v="3"/>
    <s v="9"/>
    <x v="7"/>
    <n v="41907"/>
    <m/>
    <s v="Pole replaced due to pole fire; sectionalizer 38984 damaged by animal &quot;other&quot;"/>
    <s v="     "/>
    <s v="SAP"/>
    <n v="44580"/>
    <s v="Y"/>
    <x v="0"/>
    <s v="1088031"/>
    <s v="14-0059427"/>
    <m/>
    <s v="T003204557"/>
    <n v="109240693"/>
    <m/>
    <s v="     "/>
    <x v="0"/>
    <s v="PG&amp;E"/>
    <m/>
    <m/>
    <m/>
    <s v="D"/>
    <m/>
    <s v="Structure-PG&amp;E only"/>
    <m/>
    <s v="Contact - Animal - Other"/>
    <s v="33.b. Animal contact"/>
    <s v="Contact - Animal"/>
    <s v="Animal contact"/>
    <s v="Animal contact"/>
    <m/>
    <s v="Animal contact"/>
    <s v="Sectionalizer"/>
    <s v="Line to Ground"/>
    <s v="No"/>
    <s v="Overhead"/>
    <x v="0"/>
    <s v="Sectionalizer"/>
    <m/>
    <s v="103321056"/>
    <s v="     "/>
    <s v="Non-HFTD"/>
    <x v="0"/>
    <m/>
    <m/>
    <n v="37.158900000000003"/>
    <n v="-121.01300000000001"/>
    <s v="Merced"/>
    <s v="SANTA-NELLA-1104"/>
    <m/>
    <m/>
    <s v="SANTA NELLA 110438984"/>
    <x v="0"/>
    <m/>
    <m/>
    <m/>
    <m/>
    <s v="No"/>
    <m/>
    <m/>
    <m/>
    <m/>
    <m/>
    <m/>
    <m/>
    <s v="N"/>
    <s v="N"/>
    <m/>
    <m/>
    <s v="     "/>
    <m/>
    <m/>
    <m/>
    <m/>
    <m/>
    <m/>
    <m/>
    <m/>
    <m/>
    <m/>
    <m/>
    <m/>
    <m/>
    <m/>
    <m/>
    <m/>
    <m/>
    <m/>
    <m/>
  </r>
  <r>
    <s v="20160317"/>
    <s v="     "/>
    <n v="42640"/>
    <s v="9/27"/>
    <x v="1"/>
    <n v="0.51944444444444449"/>
    <s v="40"/>
    <n v="3"/>
    <s v="9"/>
    <x v="6"/>
    <n v="42640"/>
    <n v="0.51944444444444449"/>
    <s v="Rotten tree fell into line &amp; took down 2 wires in 2 spans of primary. Made safe &amp; called for crew"/>
    <s v="     "/>
    <m/>
    <m/>
    <s v="N"/>
    <x v="0"/>
    <s v="1548605"/>
    <s v="16-0067841"/>
    <m/>
    <m/>
    <n v="111991385"/>
    <m/>
    <s v="     "/>
    <x v="1"/>
    <s v="PG&amp;E"/>
    <m/>
    <s v="Vegetation"/>
    <m/>
    <s v="D"/>
    <m/>
    <s v="&lt;3 meters of linear travel"/>
    <s v="Square Feet: ; Acreage: "/>
    <s v="Vegetation"/>
    <s v="33.a. Veg. contact"/>
    <s v="Vegetation"/>
    <s v="All types of equipment / facility failure"/>
    <s v="Contact - Vegetation"/>
    <m/>
    <s v="Contact - Vegetation"/>
    <s v="Conductor"/>
    <s v="Line to Ground"/>
    <m/>
    <s v="Overhead"/>
    <x v="3"/>
    <s v="Conductor"/>
    <m/>
    <s v="102277447"/>
    <s v="     "/>
    <s v="Non-HFTD"/>
    <x v="0"/>
    <n v="180"/>
    <m/>
    <n v="37.876399999999997"/>
    <n v="-122.526"/>
    <s v="Marin"/>
    <s v="ALTO-1120"/>
    <s v="42031120"/>
    <n v="12000"/>
    <s v="ALTO 11201214"/>
    <x v="0"/>
    <s v="Sounth Marin"/>
    <s v="Urban"/>
    <m/>
    <m/>
    <s v="No"/>
    <m/>
    <m/>
    <m/>
    <m/>
    <m/>
    <m/>
    <m/>
    <s v="N"/>
    <s v="N"/>
    <m/>
    <m/>
    <s v="     "/>
    <m/>
    <m/>
    <m/>
    <m/>
    <m/>
    <m/>
    <m/>
    <m/>
    <m/>
    <m/>
    <m/>
    <m/>
    <m/>
    <m/>
    <m/>
    <m/>
    <m/>
    <m/>
    <m/>
  </r>
  <r>
    <s v="SAP201613934"/>
    <s v="     "/>
    <n v="42640"/>
    <s v="9/27"/>
    <x v="1"/>
    <m/>
    <s v="40"/>
    <n v="3"/>
    <s v="9"/>
    <x v="6"/>
    <n v="42638"/>
    <m/>
    <s v="Crossarm replaced due to pole fire"/>
    <s v="     "/>
    <s v="SAP"/>
    <n v="44580"/>
    <s v="Y"/>
    <x v="0"/>
    <s v="1547468"/>
    <s v="16-0067349"/>
    <m/>
    <s v="T003777184"/>
    <n v="111986379"/>
    <m/>
    <s v="     "/>
    <x v="0"/>
    <s v="PG&amp;E"/>
    <m/>
    <m/>
    <m/>
    <s v="D"/>
    <m/>
    <s v="Structure-PG&amp;E only"/>
    <m/>
    <s v="Unknown"/>
    <s v="40.a. Unknown"/>
    <s v="Unknown"/>
    <m/>
    <m/>
    <m/>
    <m/>
    <m/>
    <s v="Force Out"/>
    <s v="Yes"/>
    <s v="Overhead"/>
    <x v="0"/>
    <s v="Pole"/>
    <m/>
    <s v="101814467"/>
    <s v="     "/>
    <s v="Non-HFTD"/>
    <x v="0"/>
    <m/>
    <m/>
    <n v="37.779000000000003"/>
    <n v="-122.504"/>
    <s v="San Francisco"/>
    <s v="STATION-K-0402"/>
    <m/>
    <m/>
    <s v="SF K 0402CB"/>
    <x v="0"/>
    <m/>
    <m/>
    <m/>
    <m/>
    <s v="No"/>
    <m/>
    <m/>
    <m/>
    <m/>
    <m/>
    <m/>
    <m/>
    <s v="N"/>
    <s v="N"/>
    <m/>
    <m/>
    <s v="     "/>
    <m/>
    <m/>
    <m/>
    <m/>
    <m/>
    <m/>
    <m/>
    <m/>
    <m/>
    <m/>
    <m/>
    <m/>
    <m/>
    <m/>
    <m/>
    <m/>
    <m/>
    <m/>
    <m/>
  </r>
  <r>
    <s v="EIR20170086"/>
    <s v="     "/>
    <n v="43005"/>
    <s v="9/27"/>
    <x v="1"/>
    <m/>
    <s v="39"/>
    <n v="3"/>
    <s v="9"/>
    <x v="0"/>
    <m/>
    <m/>
    <s v="Summary reported to CPUC: On September 27, 2017 at approximately 0800 hours, a fire to a single family residence at 138 Kailua Circle in the city of Marina occurred with a 3rd party injury reported. Cause of the fire was due to a broken neutral. At the time of the fire, the condition of 3rd party was unknown. It has been confirmed on October 9, 2017 that the 3rd party injury resulted to an overnight stay to Burn Center Santa Clara Valley for observation. 3rd party was released the following day. This incident is being reported to CPUC under the Injury criteria."/>
    <s v="     "/>
    <s v="EIR Ignitions Tracker"/>
    <n v="44288"/>
    <s v="Y"/>
    <x v="0"/>
    <m/>
    <m/>
    <m/>
    <m/>
    <m/>
    <s v="EI170927A"/>
    <s v="     "/>
    <x v="0"/>
    <s v="PG&amp;E"/>
    <m/>
    <s v="Building"/>
    <m/>
    <s v="D"/>
    <m/>
    <s v="Structure-only"/>
    <m/>
    <s v="Equipment - PG&amp;E"/>
    <s v="34.o. Other"/>
    <s v="Equipment - PG&amp;E"/>
    <m/>
    <s v="All types of equipment / facility failure"/>
    <s v="Conductor - All"/>
    <m/>
    <m/>
    <m/>
    <s v="Yes"/>
    <s v="Overhead"/>
    <x v="0"/>
    <s v="Conductor - All"/>
    <m/>
    <s v="182401101"/>
    <s v="     "/>
    <s v="Non-HFTD"/>
    <x v="0"/>
    <m/>
    <m/>
    <n v="36.691899999999997"/>
    <n v="-121.804"/>
    <s v="Monterey"/>
    <s v="FORT-ORD-1101"/>
    <m/>
    <n v="12000"/>
    <m/>
    <x v="0"/>
    <m/>
    <s v="Urban"/>
    <m/>
    <m/>
    <s v="No"/>
    <m/>
    <m/>
    <m/>
    <m/>
    <m/>
    <m/>
    <m/>
    <s v="N"/>
    <s v="N"/>
    <m/>
    <m/>
    <s v="     "/>
    <m/>
    <m/>
    <m/>
    <m/>
    <m/>
    <m/>
    <m/>
    <m/>
    <m/>
    <m/>
    <m/>
    <m/>
    <m/>
    <m/>
    <m/>
    <m/>
    <m/>
    <m/>
    <m/>
  </r>
  <r>
    <s v="20170384"/>
    <s v="     "/>
    <n v="43005"/>
    <s v="9/27"/>
    <x v="1"/>
    <n v="0.38263888888888886"/>
    <s v="39"/>
    <n v="3"/>
    <s v="9"/>
    <x v="0"/>
    <n v="43005"/>
    <m/>
    <s v="fire started mid span under wires"/>
    <s v="     "/>
    <m/>
    <m/>
    <s v="N"/>
    <x v="0"/>
    <s v="1886713"/>
    <s v="17-0082050"/>
    <m/>
    <m/>
    <m/>
    <m/>
    <s v="     "/>
    <x v="1"/>
    <s v="PG&amp;E"/>
    <m/>
    <s v="Vegetation"/>
    <m/>
    <s v="D"/>
    <m/>
    <s v="&lt;3 meters of linear travel"/>
    <s v="Square Feet: ; Acreage: "/>
    <s v="Contact - Animal - Bird"/>
    <s v="33.b. Animal contact"/>
    <s v="Contact - Bird"/>
    <s v="All types of equipment / facility failure"/>
    <s v="Contact - Animal"/>
    <m/>
    <s v="Contact - Animal"/>
    <s v="Transformer"/>
    <s v="Line to Line"/>
    <s v="PACIFIC BELL"/>
    <s v="Overhead"/>
    <x v="3"/>
    <s v="Transformer"/>
    <m/>
    <s v="102143577"/>
    <s v="     "/>
    <s v="Non-HFTD"/>
    <x v="0"/>
    <n v="175"/>
    <m/>
    <n v="39.016300000000001"/>
    <n v="-122.869"/>
    <s v="Lake"/>
    <s v="CLEAR-LAKE-1102"/>
    <s v="42141102"/>
    <n v="12000"/>
    <s v="CLEAR LAKE 1101CB"/>
    <x v="0"/>
    <s v="N.A."/>
    <s v="Herbaceous"/>
    <m/>
    <m/>
    <s v="No"/>
    <m/>
    <m/>
    <m/>
    <m/>
    <m/>
    <m/>
    <m/>
    <s v="N"/>
    <s v="N"/>
    <m/>
    <m/>
    <s v="     "/>
    <m/>
    <m/>
    <m/>
    <m/>
    <m/>
    <m/>
    <m/>
    <m/>
    <m/>
    <m/>
    <m/>
    <m/>
    <m/>
    <m/>
    <m/>
    <m/>
    <m/>
    <m/>
    <m/>
  </r>
  <r>
    <s v="20180825"/>
    <s v="     "/>
    <n v="43370"/>
    <s v="9/27"/>
    <x v="1"/>
    <n v="0.61597222222222225"/>
    <s v="39"/>
    <n v="3"/>
    <s v="9"/>
    <x v="1"/>
    <n v="43370"/>
    <n v="0.61597222222222225"/>
    <s v="&quot;tree branch fell broke span&quot;"/>
    <s v="     "/>
    <s v="FAS"/>
    <m/>
    <s v="N"/>
    <x v="0"/>
    <s v="182845"/>
    <s v="18-0084242"/>
    <m/>
    <m/>
    <m/>
    <m/>
    <s v="     "/>
    <x v="0"/>
    <s v="PG&amp;E"/>
    <m/>
    <m/>
    <m/>
    <s v="D"/>
    <m/>
    <s v="&lt;3 meters of linear travel"/>
    <m/>
    <s v="Vegetation"/>
    <s v="33.a. Veg. contact"/>
    <s v="Vegetation"/>
    <s v="Contact from object"/>
    <s v="Vegetation"/>
    <m/>
    <s v="Contact - Vegetation"/>
    <m/>
    <s v="Line to Line,Force Out"/>
    <m/>
    <s v="Overhead"/>
    <x v="3"/>
    <m/>
    <m/>
    <s v="8120"/>
    <s v="     "/>
    <s v="Non-HFTD"/>
    <x v="0"/>
    <n v="348"/>
    <m/>
    <n v="38.022799999999997"/>
    <n v="-120.38"/>
    <s v="Tuolumne"/>
    <s v="RACETRACK-1703"/>
    <s v="163761703"/>
    <n v="17000"/>
    <s v="RACETRACK 17039190"/>
    <x v="0"/>
    <m/>
    <s v="Rural"/>
    <m/>
    <m/>
    <s v="No"/>
    <m/>
    <m/>
    <m/>
    <m/>
    <m/>
    <m/>
    <m/>
    <s v="N"/>
    <s v="N"/>
    <m/>
    <m/>
    <s v="     "/>
    <s v="38.02290000"/>
    <s v="-120.38050000"/>
    <s v="Sep 28 2018 12:00AM"/>
    <s v="BranchFail"/>
    <s v="GREEN AND HEALTHY MATURE VALLEY OAK DROPPED A LARGE UPPER CANOPY LIMB RESULTING IN ONE SPAN OF WIRE DOWN. TREE WAS MARKED FOR MAJOR OVERHANG/SIDE TRIM BY AWRR PROJECT BUT WORK WAS NOT COMPLETED YET. TREE SHOWED NO EXTERIOR VISIBLE DEFECT AND I WAS UNABLE TO DETERMINE ANY SIGNIFICANT DEFECT AT POINT OF FAILURE OTHER THAN LESS THAN IDEAL ATTACHMENT. APPROXIMATE ELEVATION: 2200FT"/>
    <s v="OAKV"/>
    <s v="75"/>
    <s v="40"/>
    <s v="18"/>
    <s v="Slight"/>
    <s v="None"/>
    <s v="N"/>
    <s v="1"/>
    <m/>
    <s v="Creek"/>
    <s v="B"/>
    <s v="CrossArm"/>
    <s v="BareWire"/>
    <s v="0"/>
  </r>
  <r>
    <s v="20180829"/>
    <s v="     "/>
    <n v="43370"/>
    <s v="9/27"/>
    <x v="1"/>
    <n v="0.76249999999999996"/>
    <s v="39"/>
    <n v="3"/>
    <s v="9"/>
    <x v="1"/>
    <n v="43370"/>
    <n v="0.76249999999999996"/>
    <s v="&quot;underground cabled failed and started pole fire&quot;"/>
    <s v="     "/>
    <s v="FAS"/>
    <m/>
    <s v="N"/>
    <x v="0"/>
    <s v="182935"/>
    <s v="18-0079688"/>
    <m/>
    <m/>
    <m/>
    <m/>
    <s v="     "/>
    <x v="0"/>
    <s v="PG&amp;E"/>
    <m/>
    <m/>
    <m/>
    <s v="D"/>
    <m/>
    <s v="Structure-PG&amp;E only"/>
    <m/>
    <s v="Equipment - PG&amp;E"/>
    <s v="34.b. Conductor damage or failure"/>
    <s v="Equipment - PG&amp;E"/>
    <s v="All types of equipment / facility failure"/>
    <s v="Conductor"/>
    <s v="Conductor"/>
    <m/>
    <m/>
    <s v="None"/>
    <m/>
    <s v="Overhead"/>
    <x v="3"/>
    <s v="Conductor - Primary"/>
    <s v="UG cable"/>
    <s v="2576"/>
    <s v="     "/>
    <s v="Non-HFTD"/>
    <x v="0"/>
    <m/>
    <m/>
    <n v="39.490099999999998"/>
    <n v="-121.566"/>
    <s v="Butte"/>
    <s v="WYANDOTTE-1106"/>
    <s v="102911106"/>
    <n v="11000"/>
    <m/>
    <x v="0"/>
    <m/>
    <s v="Rural"/>
    <m/>
    <m/>
    <s v="No"/>
    <m/>
    <m/>
    <m/>
    <m/>
    <m/>
    <m/>
    <m/>
    <s v="N"/>
    <s v="N"/>
    <m/>
    <m/>
    <s v="     "/>
    <m/>
    <m/>
    <m/>
    <m/>
    <m/>
    <m/>
    <m/>
    <m/>
    <m/>
    <m/>
    <m/>
    <m/>
    <m/>
    <m/>
    <m/>
    <m/>
    <m/>
    <m/>
    <m/>
  </r>
  <r>
    <s v="SAP20187976"/>
    <s v="     "/>
    <n v="43370"/>
    <s v="9/27"/>
    <x v="1"/>
    <m/>
    <s v="39"/>
    <n v="3"/>
    <s v="9"/>
    <x v="1"/>
    <n v="43368"/>
    <m/>
    <s v="Pole replaced due to pole fire"/>
    <s v="     "/>
    <s v="SAP"/>
    <n v="44580"/>
    <s v="Y"/>
    <x v="0"/>
    <s v="180738"/>
    <s v="18-0083044"/>
    <m/>
    <s v="T004419009"/>
    <n v="114997130"/>
    <m/>
    <s v="     "/>
    <x v="0"/>
    <s v="PG&amp;E"/>
    <m/>
    <m/>
    <m/>
    <s v="D"/>
    <m/>
    <s v="Structure-PG&amp;E only"/>
    <m/>
    <s v="Equipment - PG&amp;E"/>
    <s v="34.h. Crossarm damage or failure"/>
    <s v="Equipment - PG&amp;E"/>
    <s v="Crossarm failure"/>
    <s v="Crossarm failure"/>
    <s v="Pole"/>
    <m/>
    <m/>
    <s v="Line to Ground"/>
    <s v="Yes"/>
    <s v="Overhead"/>
    <x v="0"/>
    <s v="Pole"/>
    <m/>
    <s v="103933800"/>
    <s v="     "/>
    <s v="Non-HFTD"/>
    <x v="0"/>
    <m/>
    <m/>
    <n v="38.160899999999998"/>
    <n v="-122.566"/>
    <s v="Marin"/>
    <s v="NOVATO-1104"/>
    <m/>
    <m/>
    <s v="NOVATO 110455398"/>
    <x v="0"/>
    <m/>
    <m/>
    <m/>
    <m/>
    <s v="No"/>
    <m/>
    <m/>
    <m/>
    <m/>
    <m/>
    <m/>
    <m/>
    <s v="N"/>
    <s v="N"/>
    <m/>
    <m/>
    <s v="     "/>
    <m/>
    <m/>
    <m/>
    <m/>
    <m/>
    <m/>
    <m/>
    <m/>
    <m/>
    <m/>
    <m/>
    <m/>
    <m/>
    <m/>
    <m/>
    <m/>
    <m/>
    <m/>
    <m/>
  </r>
  <r>
    <s v="20180831"/>
    <s v="     "/>
    <n v="43370"/>
    <s v="9/27"/>
    <x v="1"/>
    <m/>
    <s v="39"/>
    <n v="3"/>
    <s v="9"/>
    <x v="1"/>
    <m/>
    <m/>
    <s v="guano/ bird droppings"/>
    <s v="     "/>
    <s v="Charles"/>
    <m/>
    <s v="N"/>
    <x v="0"/>
    <m/>
    <m/>
    <s v="INT-11393"/>
    <m/>
    <m/>
    <m/>
    <s v="     "/>
    <x v="1"/>
    <s v="PG&amp;E"/>
    <m/>
    <m/>
    <m/>
    <s v="T"/>
    <m/>
    <s v="Unknown"/>
    <m/>
    <s v="Contact - Animal - Other"/>
    <s v="33.b. Animal contact"/>
    <s v="Contact - Animal"/>
    <s v="Contact from object"/>
    <s v="Contact - Animal"/>
    <m/>
    <s v="Contact - Animal"/>
    <s v="Insulator"/>
    <m/>
    <m/>
    <m/>
    <x v="4"/>
    <m/>
    <m/>
    <m/>
    <s v="     "/>
    <s v="Non-HFTD"/>
    <x v="0"/>
    <n v="400"/>
    <m/>
    <n v="37.5473"/>
    <n v="-120.32599999999999"/>
    <s v="Mariposa"/>
    <s v="MERCED-FALLS-EXCHEQUER"/>
    <s v="ETL.8990"/>
    <n v="70000"/>
    <s v="N/A"/>
    <x v="0"/>
    <m/>
    <s v="Herbaceous"/>
    <m/>
    <m/>
    <s v="No"/>
    <m/>
    <m/>
    <m/>
    <m/>
    <m/>
    <m/>
    <m/>
    <s v="N"/>
    <s v="N"/>
    <m/>
    <m/>
    <s v="     "/>
    <m/>
    <m/>
    <m/>
    <m/>
    <m/>
    <m/>
    <m/>
    <m/>
    <m/>
    <m/>
    <m/>
    <m/>
    <m/>
    <m/>
    <m/>
    <m/>
    <m/>
    <m/>
    <m/>
  </r>
  <r>
    <s v="20191136"/>
    <s v="     "/>
    <n v="43735"/>
    <s v="9/27"/>
    <x v="1"/>
    <m/>
    <s v="39"/>
    <n v="3"/>
    <s v="9"/>
    <x v="3"/>
    <n v="43735"/>
    <n v="0.59236111111111112"/>
    <s v="carpole incident"/>
    <s v="     "/>
    <s v="FAS"/>
    <m/>
    <s v="N"/>
    <x v="0"/>
    <s v="623275"/>
    <s v="19-0104713"/>
    <m/>
    <s v="T004764445"/>
    <n v="0"/>
    <m/>
    <s v="     "/>
    <x v="1"/>
    <s v="PG&amp;E"/>
    <m/>
    <m/>
    <m/>
    <s v="D"/>
    <m/>
    <s v="&lt;0.25"/>
    <m/>
    <s v="Contact - 3rd Party"/>
    <s v="33.d. Vehicle contact"/>
    <s v="Contact - 3rd Party"/>
    <s v="Contact from object"/>
    <s v="Contact - Vehicle"/>
    <m/>
    <s v="Contact - Vehicle"/>
    <s v="Pole"/>
    <s v="Line to Line"/>
    <m/>
    <s v="Overhead"/>
    <x v="3"/>
    <s v="Pole"/>
    <m/>
    <s v="103959408"/>
    <s v="     "/>
    <s v="Non-HFTD"/>
    <x v="0"/>
    <m/>
    <m/>
    <n v="38.484499999999997"/>
    <n v="-121.723"/>
    <s v="YOLO"/>
    <s v="DAVIS-1107"/>
    <m/>
    <m/>
    <s v="DAVIS 110712822"/>
    <x v="0"/>
    <s v="Unknown"/>
    <s v="Agriculture"/>
    <m/>
    <m/>
    <s v="No"/>
    <m/>
    <m/>
    <m/>
    <m/>
    <m/>
    <m/>
    <m/>
    <s v="N"/>
    <s v="N"/>
    <m/>
    <m/>
    <s v="     "/>
    <m/>
    <m/>
    <m/>
    <m/>
    <m/>
    <m/>
    <m/>
    <m/>
    <m/>
    <m/>
    <m/>
    <m/>
    <m/>
    <m/>
    <m/>
    <m/>
    <m/>
    <m/>
    <m/>
  </r>
  <r>
    <s v="20201304"/>
    <s v="     "/>
    <n v="44101"/>
    <s v="9/27"/>
    <x v="1"/>
    <n v="0.81388888888888888"/>
    <s v="40"/>
    <n v="3"/>
    <s v="9"/>
    <x v="4"/>
    <n v="44101"/>
    <n v="0.80833333333333335"/>
    <s v="On September 27, 2020 at 1932 hours, a PG&amp;E Troubleman was dispatched to the Lakeville 1102 12kV Distribution Circuit on Manon Road near Adobe Road, Petaluma in response to a wire down. Initial analysis indicates PG&amp;E equipment failure caused the ignition. An automatic wire splice failed resulting in one span of primary wire down. The ensuing fire was 3 meters - 0.25 acres and the fire was suppressed by Petaluma Fire Department. PG&amp;E hired contractor crew repaired 1 span of 4 ACSR wire on September 28, 2020."/>
    <s v="     "/>
    <s v="FAS"/>
    <m/>
    <s v="N"/>
    <x v="0"/>
    <s v="1095801"/>
    <s v="20-0102151"/>
    <m/>
    <s v="T005081378"/>
    <n v="119822100"/>
    <m/>
    <s v="     "/>
    <x v="1"/>
    <s v="PG&amp;E"/>
    <m/>
    <s v="Vegetation"/>
    <m/>
    <s v="D"/>
    <s v="D"/>
    <s v="&lt;0.25"/>
    <m/>
    <s v="Equipment - PG&amp;E"/>
    <s v="34.m. Connection device damage or failure"/>
    <s v="Equipment - PG&amp;E"/>
    <s v="All types of equipment / facility failure"/>
    <s v="Splice/Clamp/Connector"/>
    <s v="Automatic Wire Splice"/>
    <m/>
    <m/>
    <s v="Line to Ground"/>
    <m/>
    <s v="Overhead"/>
    <x v="3"/>
    <s v="Automatic Wire Splice"/>
    <s v="Conductor - Primary"/>
    <s v="Circuit ID: 043371102 between Pole ID: 101990098 and 102005005"/>
    <s v="     "/>
    <s v="Non-HFTD"/>
    <x v="0"/>
    <m/>
    <m/>
    <n v="38.273600000000002"/>
    <n v="-122.57599999999999"/>
    <s v="Sonoma"/>
    <s v="LAKEVILLE-1102"/>
    <m/>
    <n v="12000"/>
    <m/>
    <x v="0"/>
    <s v="Petaluma FD"/>
    <s v="Urban"/>
    <m/>
    <m/>
    <s v="No"/>
    <m/>
    <m/>
    <m/>
    <m/>
    <m/>
    <m/>
    <m/>
    <s v="N"/>
    <s v="Y"/>
    <s v="202009270400"/>
    <s v="202009290400"/>
    <s v="     "/>
    <m/>
    <m/>
    <m/>
    <m/>
    <m/>
    <m/>
    <m/>
    <m/>
    <m/>
    <m/>
    <m/>
    <m/>
    <m/>
    <m/>
    <m/>
    <m/>
    <m/>
    <m/>
    <m/>
  </r>
  <r>
    <s v="20201763"/>
    <s v="     "/>
    <n v="44101"/>
    <s v="9/27"/>
    <x v="1"/>
    <n v="0.89444444444444449"/>
    <s v="40"/>
    <n v="3"/>
    <s v="9"/>
    <x v="4"/>
    <m/>
    <m/>
    <s v="transformer fire, open jumper caused small grass fire; KRJ7- put back in progress- please complete columns AD-AK"/>
    <s v="     "/>
    <s v="FAS"/>
    <m/>
    <s v="Y"/>
    <x v="0"/>
    <m/>
    <m/>
    <m/>
    <s v="908787347"/>
    <m/>
    <m/>
    <s v="     "/>
    <x v="0"/>
    <s v="PG&amp;E"/>
    <m/>
    <m/>
    <m/>
    <s v="D"/>
    <m/>
    <s v="Unknown"/>
    <m/>
    <s v="Equipment - PG&amp;E"/>
    <s v="34.o. Other"/>
    <s v="Equipment - PG&amp;E"/>
    <s v="All types of equipment / facility failure"/>
    <s v="Equipment failure - Other"/>
    <s v="Jumper"/>
    <m/>
    <m/>
    <m/>
    <m/>
    <s v="Overhead"/>
    <x v="3"/>
    <s v="Jumper"/>
    <m/>
    <s v="103649699_x0009_"/>
    <s v="     "/>
    <s v="Non-HFTD"/>
    <x v="0"/>
    <n v="285"/>
    <m/>
    <n v="39.936999999999998"/>
    <n v="-120.91500000000001"/>
    <s v="Plumas"/>
    <s v="EAST-QUINCY-1101"/>
    <m/>
    <n v="12000"/>
    <m/>
    <x v="0"/>
    <s v="Self Extinguished"/>
    <s v="Conifer Forest"/>
    <m/>
    <m/>
    <s v="No"/>
    <m/>
    <m/>
    <m/>
    <m/>
    <m/>
    <m/>
    <m/>
    <s v="N"/>
    <s v="Y"/>
    <s v="202009270400"/>
    <s v="202009290400"/>
    <s v="     "/>
    <m/>
    <m/>
    <m/>
    <m/>
    <m/>
    <m/>
    <m/>
    <m/>
    <m/>
    <m/>
    <m/>
    <m/>
    <m/>
    <m/>
    <m/>
    <m/>
    <m/>
    <m/>
    <m/>
  </r>
  <r>
    <s v="20201294"/>
    <s v="     "/>
    <n v="44101"/>
    <s v="9/27"/>
    <x v="1"/>
    <n v="0.1111111111111111"/>
    <s v="40"/>
    <n v="3"/>
    <s v="9"/>
    <x v="4"/>
    <n v="44101"/>
    <n v="8.3333333333333329E-2"/>
    <s v="On September 27, 2020 at 0350 hours, a PG&amp;E Troubleman patrolled the Willows A 1103 Distribution Circuit number 102741103, near North Butte Street in Willows. He observed a tree that came down and parted the secondary overhead conductor and damaged the customer's panel. Initial analysis indicates the line to ground fault was caused by a 55' ash tree branch falling into and through a secondary circuit in the high winds, which inevitably damaged a customer's panel. The ash tree had visible signs of internal rot. The Willows Fire Department responded to and extinguished the structure-only fire. The 610-minute outage affected 12 customers. We reconnected the service. All the repairs were completed and the line was returned to service on September 27, 2020. This ignition did not meet the reporting criteria, because it was a structure-only fire that was not greater than 1 linear meter. This information is preliminary."/>
    <s v="     "/>
    <s v="FAS"/>
    <m/>
    <s v="N"/>
    <x v="0"/>
    <s v="1094732"/>
    <s v="20-0102010"/>
    <m/>
    <s v="T005080863, T005081031"/>
    <m/>
    <m/>
    <s v="     "/>
    <x v="0"/>
    <s v="PG&amp;E"/>
    <m/>
    <s v="Building"/>
    <m/>
    <s v="D"/>
    <s v="D"/>
    <s v="Structure-only"/>
    <m/>
    <s v="Vegetation"/>
    <s v="33.a. Veg. contact"/>
    <s v="Vegetation"/>
    <s v="Contact from object"/>
    <s v="Contact - Vegetation"/>
    <m/>
    <s v="Contact - Vegetation"/>
    <s v="Conductor - Secondary"/>
    <s v="Line to Ground"/>
    <m/>
    <s v="Overhead"/>
    <x v="1"/>
    <s v="Conductor - Secondary"/>
    <s v="Secondary Conductor, Customer Panel"/>
    <s v="Circuit ID: 102741103"/>
    <s v="     "/>
    <s v="Non-HFTD"/>
    <x v="0"/>
    <m/>
    <m/>
    <n v="39.524099999999997"/>
    <n v="-122.19499999999999"/>
    <s v="Glenn"/>
    <s v="WILLOWS-A-1103"/>
    <m/>
    <n v="12000"/>
    <s v="N/A"/>
    <x v="0"/>
    <s v="Willows FD"/>
    <m/>
    <m/>
    <m/>
    <s v="No"/>
    <m/>
    <m/>
    <m/>
    <m/>
    <m/>
    <m/>
    <m/>
    <s v="N"/>
    <s v="Y"/>
    <s v="202009270400"/>
    <s v="202009290400"/>
    <s v="     "/>
    <s v="39.52390500"/>
    <s v="-122.19466200"/>
    <s v="Oct 16 2020 12:00AM"/>
    <s v="BranchFail"/>
    <s v="Tree had internal rot with visible signs at old limb removal. Tree was not of dangering high voltage lines. Branch came down on service drop. Closed. SKE2/ACRT/CUF"/>
    <s v="ASH"/>
    <s v="55"/>
    <s v="19"/>
    <s v="30"/>
    <s v="None"/>
    <s v="Slight"/>
    <s v="Y"/>
    <s v="1"/>
    <m/>
    <s v="Valley"/>
    <s v="D"/>
    <s v="Other"/>
    <s v="TreeWire"/>
    <s v="0"/>
  </r>
  <r>
    <s v="20201295"/>
    <s v="     "/>
    <n v="44101"/>
    <s v="9/27"/>
    <x v="1"/>
    <n v="0.34097222222222223"/>
    <s v="40"/>
    <n v="3"/>
    <s v="9"/>
    <x v="4"/>
    <n v="44101"/>
    <n v="0.3840277777777778"/>
    <s v="On September 27, 2020 at 811 hours, a PG&amp;E Troubleman was dispatched to the Olema 1101 12kV circuit near Sir Francis Drake Blvd, Inverness in response to an outage.  Initial analysis indicates a tangent pole caught fire due to broken primary conductor and fell.  The broken conductor also ignited surrounding vegetation. Two conductors remained intact.  The ensuing fire was suppressed by Cal Fire.  PG&amp;E crews abandoned and removed damaged pole and idle transformer and replaced 600’ of copper primary conduct spanning from one pole east and one pole west of the damaged pole on September 27, 2020."/>
    <s v="     "/>
    <s v="FAS"/>
    <m/>
    <s v="N"/>
    <x v="0"/>
    <s v="1095068"/>
    <s v="20-0102039"/>
    <m/>
    <s v="T005080954"/>
    <n v="119819453"/>
    <m/>
    <s v="     "/>
    <x v="1"/>
    <s v="PG&amp;E"/>
    <m/>
    <s v="Vegetation"/>
    <m/>
    <s v="D"/>
    <s v="D"/>
    <s v="0.26-9.99"/>
    <m/>
    <s v="Equipment - PG&amp;E"/>
    <s v="34.b. Conductor damage or failure"/>
    <s v="Equipment - PG&amp;E"/>
    <s v="All types of equipment / facility failure"/>
    <s v="Conductor failure-all"/>
    <s v="Conductor - Primary"/>
    <m/>
    <m/>
    <s v="Line to Ground"/>
    <m/>
    <s v="Overhead"/>
    <x v="3"/>
    <s v="Conductor - Primary"/>
    <s v="pole and copper conductor"/>
    <s v="Circuit 042291101 Pole ID:102246615"/>
    <s v="     "/>
    <s v="Non-HFTD"/>
    <x v="0"/>
    <m/>
    <m/>
    <n v="37.997100000000003"/>
    <n v="-123.01600000000001"/>
    <s v="Marin"/>
    <s v="OLEMA-1101"/>
    <m/>
    <n v="12000"/>
    <m/>
    <x v="0"/>
    <s v="Cal Fire"/>
    <s v="Shrub"/>
    <m/>
    <m/>
    <s v="No"/>
    <m/>
    <m/>
    <m/>
    <m/>
    <m/>
    <m/>
    <m/>
    <s v="N"/>
    <s v="Y"/>
    <s v="202009270400"/>
    <s v="202009290400"/>
    <s v="     "/>
    <m/>
    <m/>
    <m/>
    <m/>
    <m/>
    <m/>
    <m/>
    <m/>
    <m/>
    <m/>
    <m/>
    <m/>
    <m/>
    <m/>
    <m/>
    <m/>
    <m/>
    <m/>
    <m/>
  </r>
  <r>
    <s v="20201297"/>
    <s v="     "/>
    <n v="44101"/>
    <s v="9/27"/>
    <x v="1"/>
    <n v="0.64583333333333337"/>
    <s v="40"/>
    <n v="3"/>
    <s v="9"/>
    <x v="4"/>
    <n v="44101"/>
    <n v="0.64375000000000004"/>
    <s v="On September 27, 2020 at 1557 hours, a PG&amp;E Troubleman patrolled the Anderson 1101 Distribution Circuit number 103261101, near 1660 Shasta Street in Anderson. He observed a tree that caused the service wire to break, which resulted in sparks and a grass fire to ensue. The Anderson Fire Department responded to and extinguished the fire. The 68-minute outage affected six customers. We repaired the service drop and removed the overgrown tree on the AWAC pole in the backyard. The line was returned to service on September 27, 2020. This information is preliminary."/>
    <s v="     "/>
    <s v="FAS"/>
    <m/>
    <s v="N"/>
    <x v="0"/>
    <s v="1095252"/>
    <m/>
    <m/>
    <s v="T005081224, T005081222, T005081221"/>
    <n v="119819756"/>
    <m/>
    <s v="     "/>
    <x v="1"/>
    <s v="PG&amp;E"/>
    <m/>
    <s v="Vegetation"/>
    <m/>
    <s v="D"/>
    <s v="D"/>
    <s v="&lt;0.25"/>
    <m/>
    <s v="Vegetation"/>
    <s v="33.a. Veg. contact"/>
    <s v="Vegetation"/>
    <s v="Contact from object"/>
    <s v="Contact - Vegetation"/>
    <m/>
    <s v="Contact - Vegetation"/>
    <s v="Service Drop"/>
    <m/>
    <m/>
    <s v="Overhead"/>
    <x v="2"/>
    <s v="Service Drop"/>
    <s v="Service Drop"/>
    <s v="Circuit ID: 103261101, SAP ID: 101496897"/>
    <s v="     "/>
    <s v="Non-HFTD"/>
    <x v="0"/>
    <n v="246"/>
    <m/>
    <n v="40.449199999999998"/>
    <n v="-122.309"/>
    <s v="Shasta"/>
    <s v="ANDERSON-1101"/>
    <m/>
    <n v="12000"/>
    <s v="N/A"/>
    <x v="0"/>
    <s v="Anderson FD"/>
    <s v="Urban"/>
    <m/>
    <m/>
    <s v="No"/>
    <m/>
    <m/>
    <m/>
    <m/>
    <m/>
    <m/>
    <m/>
    <s v="N"/>
    <s v="Y"/>
    <s v="202009270400"/>
    <s v="202009290400"/>
    <s v="     "/>
    <m/>
    <m/>
    <m/>
    <m/>
    <m/>
    <m/>
    <m/>
    <m/>
    <m/>
    <m/>
    <m/>
    <m/>
    <m/>
    <m/>
    <m/>
    <m/>
    <m/>
    <m/>
    <m/>
  </r>
  <r>
    <s v="20211608"/>
    <s v="     "/>
    <n v="44466"/>
    <s v="9/27"/>
    <x v="1"/>
    <n v="0.83750000000000002"/>
    <s v="40"/>
    <n v="3"/>
    <s v="9"/>
    <x v="5"/>
    <n v="44466"/>
    <m/>
    <s v="Burnt crossarm was likely related to tracking. The ensuing fire was limited to PG&amp;E assets. This information is preliminary."/>
    <s v="     "/>
    <s v="FAS"/>
    <m/>
    <s v="N"/>
    <x v="0"/>
    <m/>
    <s v="21-0122967"/>
    <m/>
    <s v="T005406827"/>
    <n v="122108000"/>
    <m/>
    <s v="     "/>
    <x v="0"/>
    <s v="PG&amp;E"/>
    <m/>
    <s v="Other"/>
    <s v="Crossarm"/>
    <s v="D"/>
    <m/>
    <s v="Structure-PG&amp;E only"/>
    <m/>
    <s v="Contamination"/>
    <s v="36.a. Contamination"/>
    <s v="Equipment - PG&amp;E"/>
    <s v="Contamination"/>
    <s v="Tracking"/>
    <m/>
    <m/>
    <m/>
    <s v="Force Out"/>
    <m/>
    <s v="Overhead"/>
    <x v="0"/>
    <s v="Crossarm"/>
    <s v="crossarm"/>
    <s v="101361332"/>
    <s v="     "/>
    <s v="Non-HFTD"/>
    <x v="0"/>
    <m/>
    <m/>
    <n v="37.829000000000001"/>
    <n v="-122.27500000000001"/>
    <s v="Alameda"/>
    <s v="OAKLAND-D-0406"/>
    <m/>
    <n v="4000"/>
    <m/>
    <x v="0"/>
    <s v="Oakland FD"/>
    <s v="Urban"/>
    <m/>
    <m/>
    <s v="No"/>
    <m/>
    <m/>
    <m/>
    <m/>
    <m/>
    <m/>
    <m/>
    <s v="N"/>
    <s v="N"/>
    <m/>
    <m/>
    <s v="     "/>
    <m/>
    <m/>
    <m/>
    <m/>
    <m/>
    <m/>
    <m/>
    <m/>
    <m/>
    <m/>
    <m/>
    <m/>
    <m/>
    <m/>
    <m/>
    <m/>
    <m/>
    <m/>
    <m/>
  </r>
  <r>
    <s v="20211624"/>
    <s v="     "/>
    <n v="44466"/>
    <s v="9/27"/>
    <x v="1"/>
    <n v="0.84722222222222221"/>
    <s v="40"/>
    <n v="3"/>
    <s v="9"/>
    <x v="5"/>
    <n v="44466"/>
    <m/>
    <s v="Cutouts were arcing. Potential cause could be due to tracking. Fire size is unknown. This information is preliminary."/>
    <s v="     "/>
    <s v="FAS"/>
    <m/>
    <s v="Y"/>
    <x v="0"/>
    <m/>
    <m/>
    <m/>
    <s v="T005406849"/>
    <m/>
    <m/>
    <s v="     "/>
    <x v="0"/>
    <s v="PG&amp;E"/>
    <m/>
    <s v="Other"/>
    <s v="Cutout"/>
    <s v="D"/>
    <s v="D"/>
    <s v="Unknown"/>
    <m/>
    <s v="Contamination"/>
    <s v="36.a. Contamination"/>
    <s v="Equipment - PG&amp;E"/>
    <s v="Contamination"/>
    <s v="Tracking"/>
    <m/>
    <m/>
    <m/>
    <m/>
    <m/>
    <s v="Overhead"/>
    <x v="3"/>
    <s v="Fuse"/>
    <m/>
    <s v="101864380"/>
    <s v="     "/>
    <s v="Non-HFTD"/>
    <x v="0"/>
    <m/>
    <m/>
    <n v="34.886299999999999"/>
    <n v="-120.411"/>
    <s v="Santa Barbara"/>
    <s v="FAIRWAY-1108"/>
    <m/>
    <n v="12000"/>
    <m/>
    <x v="0"/>
    <s v="Unknown"/>
    <s v="Herbaceous"/>
    <m/>
    <m/>
    <s v="No"/>
    <m/>
    <m/>
    <m/>
    <m/>
    <m/>
    <m/>
    <m/>
    <s v="N"/>
    <s v="N"/>
    <m/>
    <m/>
    <s v="     "/>
    <m/>
    <m/>
    <m/>
    <m/>
    <m/>
    <m/>
    <m/>
    <m/>
    <m/>
    <m/>
    <m/>
    <m/>
    <m/>
    <m/>
    <m/>
    <m/>
    <m/>
    <m/>
    <m/>
  </r>
  <r>
    <s v="20211612"/>
    <s v="     "/>
    <n v="44466"/>
    <s v="9/27"/>
    <x v="1"/>
    <n v="0.875"/>
    <s v="40"/>
    <n v="3"/>
    <s v="9"/>
    <x v="5"/>
    <n v="44466"/>
    <m/>
    <s v="Burnt pole and crossarm was likely related to tracking. The ensuing fire was limited to PG&amp;E assets. This information is preliminary."/>
    <s v="     "/>
    <s v="FAS"/>
    <m/>
    <s v="N"/>
    <x v="0"/>
    <m/>
    <s v="21-0123020"/>
    <m/>
    <s v="T005406981, T005406880, T005406894"/>
    <n v="122109000"/>
    <m/>
    <s v="     "/>
    <x v="0"/>
    <s v="PG&amp;E"/>
    <m/>
    <s v="Other"/>
    <s v="Crossarm"/>
    <s v="D"/>
    <s v="D"/>
    <s v="Structure-PG&amp;E only"/>
    <s v="pole fire"/>
    <s v="Contamination"/>
    <s v="36.a. Contamination"/>
    <s v="Equipment - PG&amp;E"/>
    <s v="Contamination"/>
    <s v="Tracking"/>
    <m/>
    <m/>
    <m/>
    <s v="Line to Line"/>
    <m/>
    <s v="Overhead"/>
    <x v="3"/>
    <s v="Crossarm"/>
    <m/>
    <m/>
    <s v="     "/>
    <s v="Non-HFTD"/>
    <x v="0"/>
    <m/>
    <m/>
    <n v="37.769300000000001"/>
    <n v="-122.205"/>
    <s v="Alameda"/>
    <s v="OAKLAND-J-1117"/>
    <m/>
    <n v="12000"/>
    <m/>
    <x v="0"/>
    <s v="Oakland FD"/>
    <s v="Urban"/>
    <s v="Fire-resistive fuel bed"/>
    <s v="sidewalk"/>
    <s v="No"/>
    <m/>
    <m/>
    <m/>
    <m/>
    <m/>
    <m/>
    <m/>
    <s v="N"/>
    <s v="N"/>
    <m/>
    <m/>
    <s v="     "/>
    <m/>
    <m/>
    <m/>
    <m/>
    <m/>
    <m/>
    <m/>
    <m/>
    <m/>
    <m/>
    <m/>
    <m/>
    <m/>
    <m/>
    <m/>
    <m/>
    <m/>
    <m/>
    <m/>
  </r>
  <r>
    <s v="20211616"/>
    <s v="     "/>
    <n v="44466"/>
    <s v="9/27"/>
    <x v="1"/>
    <n v="0.82847222222222228"/>
    <s v="40"/>
    <n v="3"/>
    <s v="9"/>
    <x v="5"/>
    <n v="44466"/>
    <m/>
    <s v="[252 Makin Rd, Oakland, CA 94603] Pole Fire - Secondary crossarm burnt. No pictures in SAP database. This information is preliminary. OIS: 1481929; FOID: T005406804 (RMJ2); ILIS: 21-0122986; EC: 122108219; PM: 35291870; Circuit ID: 013681105, SAP Eqp ID: 101342218; County: Alameda; Division: East Bay"/>
    <s v="     "/>
    <s v="FAS"/>
    <m/>
    <s v="N"/>
    <x v="0"/>
    <m/>
    <s v="21-0122986"/>
    <m/>
    <s v="T005406804"/>
    <n v="122108000"/>
    <m/>
    <s v="     "/>
    <x v="0"/>
    <s v="PG&amp;E"/>
    <m/>
    <s v="Other"/>
    <s v="Pole"/>
    <s v="D"/>
    <s v="D"/>
    <s v="Structure-PG&amp;E only"/>
    <m/>
    <s v="Contamination"/>
    <s v="36.a. Contamination"/>
    <s v="Equipment - PG&amp;E"/>
    <s v="Contamination"/>
    <s v="Tracking"/>
    <m/>
    <m/>
    <m/>
    <s v="Force Out"/>
    <s v="Y"/>
    <s v="Overhead"/>
    <x v="1"/>
    <s v="Pole"/>
    <s v="Pole, UAB"/>
    <s v="101342218"/>
    <s v="     "/>
    <s v="Non-HFTD"/>
    <x v="0"/>
    <m/>
    <m/>
    <n v="37.734400000000001"/>
    <n v="-122.193"/>
    <s v="Alameda"/>
    <s v="EDES-1105"/>
    <m/>
    <n v="12000"/>
    <s v="N/A"/>
    <x v="0"/>
    <s v="Oakland FD"/>
    <s v="Urban"/>
    <m/>
    <m/>
    <s v="No"/>
    <m/>
    <m/>
    <m/>
    <m/>
    <m/>
    <m/>
    <m/>
    <s v="N"/>
    <s v="N"/>
    <m/>
    <m/>
    <s v="     "/>
    <m/>
    <m/>
    <m/>
    <m/>
    <m/>
    <m/>
    <m/>
    <m/>
    <m/>
    <m/>
    <m/>
    <m/>
    <m/>
    <m/>
    <m/>
    <m/>
    <m/>
    <m/>
    <m/>
  </r>
  <r>
    <s v="20211628"/>
    <s v="     "/>
    <n v="44466"/>
    <s v="9/27"/>
    <x v="1"/>
    <n v="0.8305555555555556"/>
    <s v="40"/>
    <n v="3"/>
    <s v="9"/>
    <x v="5"/>
    <m/>
    <m/>
    <s v="Line arcing due to surface tracking on dirty insulator. Fire size is unknown. This information is preliminary."/>
    <s v="     "/>
    <s v="FAS"/>
    <m/>
    <s v="N"/>
    <x v="0"/>
    <m/>
    <m/>
    <m/>
    <s v="2354747681"/>
    <m/>
    <m/>
    <s v="     "/>
    <x v="0"/>
    <s v="PG&amp;E"/>
    <m/>
    <s v="Other"/>
    <s v="Insulator"/>
    <s v="D"/>
    <s v="D"/>
    <s v="Structure-PG&amp;E only"/>
    <m/>
    <s v="Contamination"/>
    <s v="36.a. Contamination"/>
    <s v="Equipment - PG&amp;E"/>
    <s v="Contamination"/>
    <s v="Tracking"/>
    <m/>
    <m/>
    <m/>
    <m/>
    <s v="N"/>
    <s v="Overhead"/>
    <x v="3"/>
    <s v="Conductor - Primary"/>
    <m/>
    <m/>
    <s v="     "/>
    <s v="Non-HFTD"/>
    <x v="0"/>
    <m/>
    <m/>
    <n v="37.708399999999997"/>
    <n v="-121.908"/>
    <s v="Alameda"/>
    <s v="SAN-RAMON-2114"/>
    <m/>
    <n v="21000"/>
    <m/>
    <x v="0"/>
    <s v="Unknown"/>
    <s v="Urban"/>
    <m/>
    <m/>
    <s v="No"/>
    <m/>
    <m/>
    <m/>
    <m/>
    <m/>
    <m/>
    <m/>
    <s v="N"/>
    <s v="N"/>
    <m/>
    <m/>
    <s v="     "/>
    <m/>
    <m/>
    <m/>
    <m/>
    <m/>
    <m/>
    <m/>
    <m/>
    <m/>
    <m/>
    <m/>
    <m/>
    <m/>
    <m/>
    <m/>
    <m/>
    <m/>
    <m/>
    <m/>
  </r>
  <r>
    <s v="20211626"/>
    <s v="     "/>
    <n v="44466"/>
    <s v="9/27"/>
    <x v="1"/>
    <n v="0.8354166666666667"/>
    <s v="40"/>
    <n v="3"/>
    <s v="9"/>
    <x v="5"/>
    <n v="44466"/>
    <m/>
    <s v="Pole fire at cutout arm. Potential cause could be due to tracking. Fire was limited to PG&amp;E assets. This information is preliminary."/>
    <s v="     "/>
    <s v="FAS"/>
    <m/>
    <s v="Y"/>
    <x v="0"/>
    <m/>
    <m/>
    <m/>
    <s v="T005406825"/>
    <n v="122108000"/>
    <m/>
    <s v="     "/>
    <x v="0"/>
    <s v="PG&amp;E"/>
    <m/>
    <s v="Other"/>
    <s v="Crossarm"/>
    <s v="D"/>
    <s v="D"/>
    <s v="Structure-PG&amp;E only"/>
    <m/>
    <s v="Contamination"/>
    <s v="36.a. Contamination"/>
    <s v="Equipment - PG&amp;E"/>
    <s v="Contamination"/>
    <s v="Tracking"/>
    <m/>
    <m/>
    <m/>
    <m/>
    <s v="Y"/>
    <s v="Overhead"/>
    <x v="3"/>
    <s v="Crossarm"/>
    <s v="Crossarm "/>
    <s v="101356940"/>
    <s v="     "/>
    <s v="Non-HFTD"/>
    <x v="0"/>
    <m/>
    <m/>
    <n v="37.770000000000003"/>
    <n v="-122.217"/>
    <s v="Alameda"/>
    <s v="OAKLAND-J-1102"/>
    <m/>
    <n v="12000"/>
    <m/>
    <x v="0"/>
    <s v="Oakland FD"/>
    <s v="Urban"/>
    <s v="Fire-resistive fuel bed"/>
    <s v="Cement/Asphalt"/>
    <s v="No"/>
    <m/>
    <m/>
    <m/>
    <m/>
    <m/>
    <m/>
    <m/>
    <s v="N"/>
    <s v="N"/>
    <m/>
    <m/>
    <s v="     "/>
    <m/>
    <m/>
    <m/>
    <m/>
    <m/>
    <m/>
    <m/>
    <m/>
    <m/>
    <m/>
    <m/>
    <m/>
    <m/>
    <m/>
    <m/>
    <m/>
    <m/>
    <m/>
    <m/>
  </r>
  <r>
    <s v="20211618"/>
    <s v="     "/>
    <n v="44466"/>
    <s v="9/27"/>
    <x v="1"/>
    <n v="0.95138888888888884"/>
    <s v="40"/>
    <n v="3"/>
    <s v="9"/>
    <x v="5"/>
    <n v="44466"/>
    <m/>
    <s v="Pole burnt through at the primary crossarm braces. The cause is likely related to tracking. The ensuing fire was limited to PG&amp;E assets. This information is preliminary."/>
    <s v="     "/>
    <s v="FAS"/>
    <m/>
    <s v="Y"/>
    <x v="0"/>
    <m/>
    <s v="21-0122994"/>
    <m/>
    <s v="T005406948, T005406947"/>
    <m/>
    <m/>
    <s v="     "/>
    <x v="0"/>
    <s v="PG&amp;E"/>
    <m/>
    <s v="Other"/>
    <s v="Crossarm"/>
    <s v="D"/>
    <s v="D"/>
    <s v="Structure-PG&amp;E only"/>
    <s v="NONE "/>
    <s v="Contamination"/>
    <s v="36.a. Contamination"/>
    <s v="Equipment - PG&amp;E"/>
    <s v="Contamination"/>
    <s v="Tracking"/>
    <m/>
    <m/>
    <m/>
    <s v="Force Out"/>
    <s v="Y"/>
    <s v="Overhead"/>
    <x v="3"/>
    <s v="Crossarm"/>
    <s v="Pole "/>
    <m/>
    <s v="     "/>
    <s v="Non-HFTD"/>
    <x v="0"/>
    <m/>
    <m/>
    <n v="37.762799999999999"/>
    <n v="-122.22"/>
    <s v="Alameda"/>
    <s v="OAKLAND-J-1112"/>
    <m/>
    <n v="12000"/>
    <m/>
    <x v="0"/>
    <s v="Unknown"/>
    <s v="Urban"/>
    <s v="Fire-resistive fuel bed"/>
    <s v="Asphalt/Concrete"/>
    <s v="No"/>
    <m/>
    <m/>
    <m/>
    <m/>
    <m/>
    <m/>
    <m/>
    <s v="N"/>
    <s v="N"/>
    <m/>
    <m/>
    <s v="     "/>
    <m/>
    <m/>
    <m/>
    <m/>
    <m/>
    <m/>
    <m/>
    <m/>
    <m/>
    <m/>
    <m/>
    <m/>
    <m/>
    <m/>
    <m/>
    <m/>
    <m/>
    <m/>
    <m/>
  </r>
  <r>
    <s v="20211681"/>
    <s v="     "/>
    <n v="44466"/>
    <s v="9/27"/>
    <x v="1"/>
    <n v="0.96458333333333335"/>
    <s v="40"/>
    <n v="3"/>
    <s v="9"/>
    <x v="5"/>
    <n v="44466"/>
    <m/>
    <s v="Crossarm fire. This information is preliminary."/>
    <s v="     "/>
    <s v="FAS"/>
    <m/>
    <s v="Y"/>
    <x v="0"/>
    <m/>
    <s v="21-0123000"/>
    <m/>
    <s v="T005406961"/>
    <n v="122109000"/>
    <m/>
    <s v="     "/>
    <x v="0"/>
    <s v="PG&amp;E"/>
    <m/>
    <s v="Other"/>
    <m/>
    <s v="D"/>
    <s v="D"/>
    <s v="Structure-PG&amp;E only"/>
    <m/>
    <s v="Contamination"/>
    <s v="36.a. Contamination"/>
    <s v="Equipment - PG&amp;E"/>
    <s v="Contamination"/>
    <s v="Tracking"/>
    <m/>
    <m/>
    <m/>
    <s v="Force Out"/>
    <s v="Y"/>
    <s v="Overhead"/>
    <x v="3"/>
    <s v="Crossarm"/>
    <s v="Crossarm"/>
    <s v="101354795"/>
    <s v="     "/>
    <s v="Non-HFTD"/>
    <x v="0"/>
    <m/>
    <m/>
    <n v="37.768799999999999"/>
    <n v="-122.21299999999999"/>
    <s v="Alameda"/>
    <s v="OAKLAND-J-1104"/>
    <m/>
    <n v="12000"/>
    <m/>
    <x v="0"/>
    <s v="Self Extinguished"/>
    <s v="Urban"/>
    <s v="Fire-resistive fuel bed"/>
    <s v="Asphalt/Concrete"/>
    <s v="No"/>
    <m/>
    <m/>
    <m/>
    <m/>
    <m/>
    <m/>
    <m/>
    <s v="N"/>
    <s v="N"/>
    <m/>
    <m/>
    <s v="     "/>
    <m/>
    <m/>
    <m/>
    <m/>
    <m/>
    <m/>
    <m/>
    <m/>
    <m/>
    <m/>
    <m/>
    <m/>
    <m/>
    <m/>
    <m/>
    <m/>
    <m/>
    <m/>
    <m/>
  </r>
  <r>
    <s v="20211617"/>
    <s v="     "/>
    <n v="44466"/>
    <s v="9/27"/>
    <x v="1"/>
    <n v="0.99236111111111114"/>
    <s v="40"/>
    <n v="3"/>
    <s v="9"/>
    <x v="5"/>
    <n v="44466"/>
    <m/>
    <s v="Burnt crossarm was likely related to tracking. The ensuing fire was limited to PG&amp;E assets. This information is preliminary."/>
    <s v="     "/>
    <s v="FAS"/>
    <m/>
    <s v="Y"/>
    <x v="0"/>
    <m/>
    <s v="21-0123020"/>
    <m/>
    <s v="T005406981, T005406894"/>
    <n v="122109000"/>
    <m/>
    <s v="     "/>
    <x v="0"/>
    <s v="PG&amp;E"/>
    <m/>
    <s v="Other"/>
    <s v="Crossarm"/>
    <s v="D"/>
    <s v="D"/>
    <s v="Structure-PG&amp;E only"/>
    <m/>
    <s v="Contamination"/>
    <s v="36.a. Contamination"/>
    <s v="Equipment - PG&amp;E"/>
    <s v="Contamination"/>
    <s v="Tracking"/>
    <m/>
    <m/>
    <m/>
    <s v="Line to Line"/>
    <s v="Y"/>
    <s v="Overhead"/>
    <x v="3"/>
    <s v="Crossarm"/>
    <s v="Crossarm "/>
    <s v="101356723"/>
    <s v="     "/>
    <s v="Non-HFTD"/>
    <x v="0"/>
    <m/>
    <m/>
    <n v="37.768900000000002"/>
    <n v="-122.205"/>
    <s v="Alameda"/>
    <s v="OAKLAND-J-1117"/>
    <m/>
    <n v="12000"/>
    <m/>
    <x v="0"/>
    <s v="Oakland FD"/>
    <s v="Urban"/>
    <s v="Fire-resistive fuel bed"/>
    <s v="Concrete"/>
    <s v="No"/>
    <m/>
    <m/>
    <m/>
    <m/>
    <m/>
    <m/>
    <m/>
    <s v="N"/>
    <s v="N"/>
    <m/>
    <m/>
    <s v="     "/>
    <m/>
    <m/>
    <m/>
    <m/>
    <m/>
    <m/>
    <m/>
    <m/>
    <m/>
    <m/>
    <m/>
    <m/>
    <m/>
    <m/>
    <m/>
    <m/>
    <m/>
    <m/>
    <m/>
  </r>
  <r>
    <s v="20211620"/>
    <s v="     "/>
    <n v="44466"/>
    <s v="9/27"/>
    <x v="1"/>
    <n v="0.91666666666666663"/>
    <s v="40"/>
    <n v="3"/>
    <s v="9"/>
    <x v="5"/>
    <n v="44466"/>
    <m/>
    <s v="Pole fire, end of primary crossarm burnt. Potential cause could be due to tracking. Fire was limited to PG&amp;E assets. This information is preliminary."/>
    <s v="     "/>
    <s v="FAS"/>
    <m/>
    <s v="Y"/>
    <x v="0"/>
    <m/>
    <m/>
    <m/>
    <s v="T005406918, T005406917"/>
    <n v="122108000"/>
    <m/>
    <s v="     "/>
    <x v="0"/>
    <s v="PG&amp;E"/>
    <m/>
    <s v="Other"/>
    <s v="Crossarm"/>
    <s v="D"/>
    <s v="D"/>
    <s v="Structure-PG&amp;E only"/>
    <m/>
    <s v="Contamination"/>
    <s v="36.a. Contamination"/>
    <s v="Equipment - PG&amp;E"/>
    <s v="Contamination"/>
    <s v="Tracking"/>
    <m/>
    <m/>
    <m/>
    <m/>
    <s v="Y"/>
    <s v="Overhead"/>
    <x v="3"/>
    <s v="Crossarm"/>
    <s v="Crossarm"/>
    <s v="101348507"/>
    <s v="     "/>
    <s v="Non-HFTD"/>
    <x v="0"/>
    <m/>
    <m/>
    <n v="37.771900000000002"/>
    <n v="-122.19"/>
    <s v="Alameda"/>
    <s v="OAKLAND-J-0403"/>
    <m/>
    <n v="4000"/>
    <m/>
    <x v="0"/>
    <s v="Oakland FD"/>
    <s v="Urban"/>
    <s v="Fire Resistive Fuel Bed"/>
    <s v="Cement/Asphalt"/>
    <s v="No"/>
    <m/>
    <m/>
    <m/>
    <m/>
    <m/>
    <m/>
    <m/>
    <s v="N"/>
    <s v="N"/>
    <m/>
    <m/>
    <s v="     "/>
    <m/>
    <m/>
    <m/>
    <m/>
    <m/>
    <m/>
    <m/>
    <m/>
    <m/>
    <m/>
    <m/>
    <m/>
    <m/>
    <m/>
    <m/>
    <m/>
    <m/>
    <m/>
    <m/>
  </r>
  <r>
    <s v="20211610"/>
    <s v="     "/>
    <n v="44466"/>
    <s v="9/27"/>
    <x v="1"/>
    <n v="0.92083333333333328"/>
    <s v="40"/>
    <n v="3"/>
    <s v="9"/>
    <x v="5"/>
    <n v="44466"/>
    <m/>
    <s v="Burnt pole with cause of ignition likely being related to tracking. The ensuing fire was limited to PG&amp;E assets. This information is preliminary."/>
    <s v="     "/>
    <s v="FAS"/>
    <m/>
    <s v="N"/>
    <x v="0"/>
    <m/>
    <s v="21-0122988"/>
    <m/>
    <s v="T005406924"/>
    <n v="122108000"/>
    <m/>
    <s v="     "/>
    <x v="0"/>
    <s v="PG&amp;E"/>
    <m/>
    <s v="Other"/>
    <s v="Pole"/>
    <s v="D"/>
    <m/>
    <s v="Structure-PG&amp;E only"/>
    <m/>
    <s v="Contamination"/>
    <s v="36.a. Contamination"/>
    <s v="Equipment - PG&amp;E"/>
    <s v="Contamination"/>
    <s v="Tracking"/>
    <m/>
    <m/>
    <m/>
    <s v="Force Out"/>
    <m/>
    <s v="Overhead"/>
    <x v="3"/>
    <s v="Pole"/>
    <s v="pole, crossarm, transformer"/>
    <s v="101353310"/>
    <s v="     "/>
    <s v="Non-HFTD"/>
    <x v="0"/>
    <m/>
    <m/>
    <n v="37.763800000000003"/>
    <n v="-122.194"/>
    <s v="Alameda"/>
    <s v="OAKLAND-J-1117"/>
    <m/>
    <n v="12000"/>
    <m/>
    <x v="0"/>
    <s v="Oakland FD"/>
    <s v="Urban"/>
    <m/>
    <m/>
    <s v="No"/>
    <m/>
    <m/>
    <m/>
    <m/>
    <m/>
    <m/>
    <m/>
    <s v="N"/>
    <s v="N"/>
    <m/>
    <m/>
    <s v="     "/>
    <m/>
    <m/>
    <m/>
    <m/>
    <m/>
    <m/>
    <m/>
    <m/>
    <m/>
    <m/>
    <m/>
    <m/>
    <m/>
    <m/>
    <m/>
    <m/>
    <m/>
    <m/>
    <m/>
  </r>
  <r>
    <s v="20211611"/>
    <s v="     "/>
    <n v="44466"/>
    <s v="9/27"/>
    <x v="1"/>
    <n v="0.94444444444444442"/>
    <s v="40"/>
    <n v="3"/>
    <s v="9"/>
    <x v="5"/>
    <m/>
    <m/>
    <s v="Burnt crossarm was likely related to tracking. The ensuing fire was limited to PG&amp;E assets. This information is preliminary."/>
    <s v="     "/>
    <s v="FAS"/>
    <m/>
    <s v="N"/>
    <x v="0"/>
    <m/>
    <m/>
    <m/>
    <s v="T005406937"/>
    <n v="122108000"/>
    <m/>
    <s v="     "/>
    <x v="0"/>
    <s v="PG&amp;E"/>
    <m/>
    <s v="Other"/>
    <s v="Crossarm"/>
    <s v="D"/>
    <s v="D"/>
    <s v="Structure-PG&amp;E only"/>
    <s v="NONE "/>
    <s v="Contamination"/>
    <s v="36.a. Contamination"/>
    <s v="Equipment - PG&amp;E"/>
    <s v="Contamination"/>
    <s v="Tracking"/>
    <m/>
    <m/>
    <m/>
    <m/>
    <s v="Y"/>
    <s v="Overhead"/>
    <x v="3"/>
    <s v="Insulator"/>
    <s v="Insulator "/>
    <s v="101350230"/>
    <s v="     "/>
    <s v="Non-HFTD"/>
    <x v="0"/>
    <m/>
    <m/>
    <n v="37.762799999999999"/>
    <n v="-122.172"/>
    <s v="Alameda"/>
    <s v="OAKLAND-J-1106"/>
    <m/>
    <n v="12000"/>
    <m/>
    <x v="0"/>
    <s v="Employee"/>
    <s v="Urban"/>
    <s v="Fire-resistive fuel bed"/>
    <s v="Dirt, sidewalk "/>
    <s v="No"/>
    <m/>
    <m/>
    <m/>
    <m/>
    <m/>
    <m/>
    <m/>
    <s v="N"/>
    <s v="N"/>
    <m/>
    <m/>
    <s v="     "/>
    <m/>
    <m/>
    <m/>
    <m/>
    <m/>
    <m/>
    <m/>
    <m/>
    <m/>
    <m/>
    <m/>
    <m/>
    <m/>
    <m/>
    <m/>
    <m/>
    <m/>
    <m/>
    <m/>
  </r>
  <r>
    <s v="20211622"/>
    <s v="     "/>
    <n v="44466"/>
    <s v="9/27"/>
    <x v="1"/>
    <n v="0.82847222222222228"/>
    <s v="40"/>
    <n v="3"/>
    <s v="9"/>
    <x v="5"/>
    <n v="44466"/>
    <m/>
    <s v="[264 Makin Rd, Oakland, CA 94603] Pole Fire - Primary crossarm burnt. No pictures in SAP database. This information is preliminary. OIS: 1481929; FOID: T005406804 (RMJ2); ILIS: 21-0122986; EC A-Tag: 122108218; PM: 35291870; Circuit ID: 013681105, SAP Eqp ID: 101342219; County: Alameda; Division: East Bay"/>
    <s v="     "/>
    <s v="FAS"/>
    <m/>
    <s v="Y"/>
    <x v="0"/>
    <m/>
    <s v="21-0122986"/>
    <m/>
    <s v="T005406804"/>
    <n v="122108000"/>
    <m/>
    <s v="     "/>
    <x v="0"/>
    <s v="PG&amp;E"/>
    <m/>
    <s v="Other"/>
    <s v="Crossarm"/>
    <s v="D"/>
    <s v="D"/>
    <s v="Structure-PG&amp;E only"/>
    <m/>
    <s v="Contamination"/>
    <s v="36.a. Contamination"/>
    <s v="Equipment - PG&amp;E"/>
    <s v="Contamination"/>
    <s v="Tracking"/>
    <m/>
    <m/>
    <m/>
    <s v="Force Out"/>
    <s v="Y"/>
    <s v="Overhead"/>
    <x v="3"/>
    <s v="Crossarm"/>
    <s v="Crossarm, Conductor"/>
    <s v="101342219"/>
    <s v="     "/>
    <s v="Non-HFTD"/>
    <x v="0"/>
    <m/>
    <m/>
    <n v="37.734299999999998"/>
    <n v="-122.19199999999999"/>
    <s v="Alameda"/>
    <s v="EDES-1105"/>
    <m/>
    <n v="12000"/>
    <m/>
    <x v="0"/>
    <s v="Oakland FD"/>
    <s v="Urban"/>
    <m/>
    <m/>
    <s v="No"/>
    <m/>
    <m/>
    <m/>
    <m/>
    <m/>
    <m/>
    <m/>
    <s v="N"/>
    <s v="N"/>
    <m/>
    <m/>
    <s v="     "/>
    <m/>
    <m/>
    <m/>
    <m/>
    <m/>
    <m/>
    <m/>
    <m/>
    <m/>
    <m/>
    <m/>
    <m/>
    <m/>
    <m/>
    <m/>
    <m/>
    <m/>
    <m/>
    <m/>
  </r>
  <r>
    <s v="20211633"/>
    <s v="     "/>
    <n v="44466"/>
    <s v="9/27"/>
    <x v="1"/>
    <n v="0.45"/>
    <s v="40"/>
    <n v="3"/>
    <s v="9"/>
    <x v="5"/>
    <n v="44466"/>
    <m/>
    <s v="Alley crossarm broken due to pole fire. Fire was limited to PG&amp;E assets. This information is preliminary."/>
    <s v="     "/>
    <s v="FAS"/>
    <m/>
    <s v="Y"/>
    <x v="0"/>
    <m/>
    <s v="21-0122683"/>
    <m/>
    <s v="T005406289"/>
    <n v="122105000"/>
    <m/>
    <s v="     "/>
    <x v="0"/>
    <s v="PG&amp;E"/>
    <m/>
    <s v="Other"/>
    <s v="Pole"/>
    <s v="D"/>
    <s v="D"/>
    <s v="Structure-PG&amp;E only"/>
    <m/>
    <s v="Contamination"/>
    <s v="36.a. Contamination"/>
    <s v="Equipment - PG&amp;E"/>
    <s v="Contamination"/>
    <s v="Tracking"/>
    <m/>
    <m/>
    <m/>
    <s v="Force Out"/>
    <s v="Y"/>
    <s v="Overhead"/>
    <x v="3"/>
    <s v="Crossarm"/>
    <s v="Crossarm"/>
    <s v="100933012"/>
    <s v="     "/>
    <s v="Non-HFTD"/>
    <x v="0"/>
    <m/>
    <m/>
    <n v="37.642699999999998"/>
    <n v="-122.077"/>
    <s v="Alameda"/>
    <s v="MT-EDEN-1109"/>
    <m/>
    <n v="12000"/>
    <m/>
    <x v="0"/>
    <s v="Self-extiunguished"/>
    <s v="Urban"/>
    <s v="Fire-resistive fuel bed"/>
    <s v="Cement/Asphalt"/>
    <s v="No"/>
    <m/>
    <m/>
    <m/>
    <m/>
    <m/>
    <m/>
    <m/>
    <s v="N"/>
    <s v="N"/>
    <m/>
    <m/>
    <s v="     "/>
    <m/>
    <m/>
    <m/>
    <m/>
    <m/>
    <m/>
    <m/>
    <m/>
    <m/>
    <m/>
    <m/>
    <m/>
    <m/>
    <m/>
    <m/>
    <m/>
    <m/>
    <m/>
    <m/>
  </r>
  <r>
    <s v="20211632"/>
    <s v="     "/>
    <n v="44466"/>
    <s v="9/27"/>
    <x v="1"/>
    <n v="0.45277777777777778"/>
    <s v="40"/>
    <n v="3"/>
    <s v="9"/>
    <x v="5"/>
    <n v="44466"/>
    <m/>
    <s v="Pole fire caused broken crossarm. Wire was down as well. Fire was limited to PG&amp;E assets. This information is preliminary."/>
    <s v="     "/>
    <s v="FAS"/>
    <m/>
    <s v="Y"/>
    <x v="0"/>
    <m/>
    <s v="21-0122619"/>
    <m/>
    <s v="T005406294"/>
    <n v="122105000"/>
    <m/>
    <s v="     "/>
    <x v="0"/>
    <s v="PG&amp;E"/>
    <m/>
    <s v="Other"/>
    <s v="Pole"/>
    <s v="D"/>
    <s v="D"/>
    <s v="Structure-PG&amp;E only"/>
    <m/>
    <s v="Contamination"/>
    <s v="36.a. Contamination"/>
    <s v="Equipment - PG&amp;E"/>
    <s v="Contamination"/>
    <s v="Tracking"/>
    <m/>
    <m/>
    <m/>
    <s v="Line to Ground"/>
    <s v="Y"/>
    <s v="Overhead"/>
    <x v="3"/>
    <s v="Crossarm"/>
    <s v="Crossarm, Conductor"/>
    <s v="100932899"/>
    <s v="     "/>
    <s v="Non-HFTD"/>
    <x v="0"/>
    <m/>
    <m/>
    <n v="37.633200000000002"/>
    <n v="-122.084"/>
    <s v="Alameda"/>
    <s v="MT-EDEN-1108"/>
    <m/>
    <n v="12000"/>
    <m/>
    <x v="0"/>
    <s v="Self-extiunguished"/>
    <s v="Urban"/>
    <s v="Fire-resistive fuel bed"/>
    <s v="Cement/Asphalt"/>
    <s v="No"/>
    <m/>
    <m/>
    <m/>
    <m/>
    <m/>
    <m/>
    <m/>
    <s v="N"/>
    <s v="N"/>
    <m/>
    <m/>
    <s v="     "/>
    <m/>
    <m/>
    <m/>
    <m/>
    <m/>
    <m/>
    <m/>
    <m/>
    <m/>
    <m/>
    <m/>
    <m/>
    <m/>
    <m/>
    <m/>
    <m/>
    <m/>
    <m/>
    <m/>
  </r>
  <r>
    <s v="20211630"/>
    <s v="     "/>
    <n v="44466"/>
    <s v="9/27"/>
    <x v="1"/>
    <n v="0.5083333333333333"/>
    <s v="40"/>
    <n v="3"/>
    <s v="9"/>
    <x v="5"/>
    <n v="44466"/>
    <m/>
    <s v="Open secondary connection was burnt on transformer side. Fire size is unknown. This information is preliminary."/>
    <s v="     "/>
    <s v="FAS"/>
    <m/>
    <s v="Y"/>
    <x v="0"/>
    <m/>
    <s v="21-0122931"/>
    <m/>
    <s v="T005406371"/>
    <m/>
    <m/>
    <s v="     "/>
    <x v="0"/>
    <s v="PG&amp;E"/>
    <m/>
    <s v="Other"/>
    <s v="Transformer"/>
    <s v="S"/>
    <m/>
    <s v="Structure-PG&amp;E only"/>
    <m/>
    <s v="Equipment - PG&amp;E"/>
    <s v="34.n. Transformer damage or failure"/>
    <s v="Equipment - PG&amp;E"/>
    <s v="All types of equipment / facility failure"/>
    <s v="Transformer failure"/>
    <s v="Transformer Bushing"/>
    <m/>
    <m/>
    <s v="Force Out"/>
    <s v="N"/>
    <s v="Underground"/>
    <x v="1"/>
    <s v="Transformer Bushing"/>
    <s v="Transformer Bushing, Elbow, Connector"/>
    <m/>
    <s v="     "/>
    <s v="Non-HFTD"/>
    <x v="0"/>
    <m/>
    <m/>
    <n v="37.136000000000003"/>
    <n v="-121.619"/>
    <s v="Santa Clara"/>
    <s v="MORGAN-HILL-2109"/>
    <m/>
    <n v="21000"/>
    <s v="N/A"/>
    <x v="0"/>
    <s v="Unknown"/>
    <s v="Urban"/>
    <m/>
    <m/>
    <s v="No"/>
    <m/>
    <m/>
    <m/>
    <m/>
    <m/>
    <m/>
    <m/>
    <s v="N"/>
    <s v="N"/>
    <m/>
    <m/>
    <s v="     "/>
    <m/>
    <m/>
    <m/>
    <m/>
    <m/>
    <m/>
    <m/>
    <m/>
    <m/>
    <m/>
    <m/>
    <m/>
    <m/>
    <m/>
    <m/>
    <m/>
    <m/>
    <m/>
    <m/>
  </r>
  <r>
    <s v="20211604"/>
    <s v="     "/>
    <n v="44466"/>
    <s v="9/27"/>
    <x v="1"/>
    <n v="7.8472222222222221E-2"/>
    <s v="40"/>
    <n v="3"/>
    <s v="9"/>
    <x v="5"/>
    <n v="44466"/>
    <m/>
    <s v="A power fuse melted, resulting in an ignition. The ensuing fire was approximately 1/4 acre in size.  On 10/5/2021 AGFC added &quot;D&quot; to assets family cause."/>
    <s v="     "/>
    <s v="FAS"/>
    <m/>
    <s v="N"/>
    <x v="0"/>
    <m/>
    <s v="21-0122540"/>
    <m/>
    <s v="T005405851"/>
    <m/>
    <m/>
    <s v="     "/>
    <x v="1"/>
    <s v="PG&amp;E"/>
    <m/>
    <s v="Other"/>
    <s v="Fuse"/>
    <s v="D"/>
    <s v="D"/>
    <s v="&lt;0.25"/>
    <m/>
    <s v="Equipment - PG&amp;E"/>
    <s v="34.c. Fuse damage or failure"/>
    <s v="Equipment - PG&amp;E"/>
    <s v="All types of equipment / facility failure"/>
    <s v="Fuse failure - all"/>
    <s v="Fuse"/>
    <m/>
    <m/>
    <s v="Line to Line"/>
    <s v="Y"/>
    <s v="Overhead"/>
    <x v="3"/>
    <s v="Fuse"/>
    <s v="S&amp;C SMU-20 power fuse "/>
    <s v="101509564"/>
    <s v="     "/>
    <s v="Non-HFTD"/>
    <x v="0"/>
    <n v="246"/>
    <m/>
    <n v="40.3675"/>
    <n v="-122.39"/>
    <s v="Shasta"/>
    <s v="COTTONWOOD-1101"/>
    <m/>
    <n v="12000"/>
    <m/>
    <x v="0"/>
    <s v="Cal Fire"/>
    <s v="Herbaceous"/>
    <s v="Grass fuel model"/>
    <m/>
    <s v="No"/>
    <m/>
    <m/>
    <m/>
    <m/>
    <m/>
    <m/>
    <m/>
    <s v="N"/>
    <s v="N"/>
    <m/>
    <m/>
    <s v="     "/>
    <m/>
    <m/>
    <m/>
    <m/>
    <m/>
    <m/>
    <m/>
    <m/>
    <m/>
    <m/>
    <m/>
    <m/>
    <m/>
    <m/>
    <m/>
    <m/>
    <m/>
    <m/>
    <m/>
  </r>
  <r>
    <s v="20211613"/>
    <s v="     "/>
    <n v="44466"/>
    <s v="9/27"/>
    <x v="1"/>
    <n v="0.13541666666666666"/>
    <s v="40"/>
    <n v="3"/>
    <s v="9"/>
    <x v="5"/>
    <n v="44467"/>
    <m/>
    <s v="Burnt pole with cause of ignition likely being related to tracking. The ensuing fire was limited to PG&amp;E assets. This information is preliminary."/>
    <s v="     "/>
    <s v="FAS"/>
    <m/>
    <s v="N"/>
    <x v="0"/>
    <m/>
    <m/>
    <m/>
    <s v="T005407025"/>
    <m/>
    <m/>
    <s v="     "/>
    <x v="0"/>
    <s v="PG&amp;E"/>
    <m/>
    <s v="Other"/>
    <s v="Pole"/>
    <s v="D"/>
    <s v="D"/>
    <s v="Structure-PG&amp;E only"/>
    <m/>
    <s v="Contamination"/>
    <s v="36.a. Contamination"/>
    <s v="Equipment - PG&amp;E"/>
    <s v="Contamination"/>
    <s v="Tracking"/>
    <m/>
    <m/>
    <m/>
    <m/>
    <s v="Y"/>
    <s v="Overhead"/>
    <x v="3"/>
    <s v="Pole"/>
    <s v="Pole, Switch, Crossrarm"/>
    <s v="101356454"/>
    <s v="     "/>
    <s v="Non-HFTD"/>
    <x v="0"/>
    <m/>
    <m/>
    <n v="37.744999999999997"/>
    <n v="-122.182"/>
    <s v="Alameda"/>
    <s v="EDES-1101"/>
    <m/>
    <n v="12000"/>
    <m/>
    <x v="0"/>
    <s v="Oakland FD"/>
    <s v="Urban"/>
    <s v="Fire-resistive fuel bed"/>
    <s v="Cement/Asphalt"/>
    <s v="No"/>
    <m/>
    <m/>
    <m/>
    <m/>
    <m/>
    <m/>
    <m/>
    <s v="N"/>
    <s v="N"/>
    <m/>
    <m/>
    <s v="     "/>
    <m/>
    <m/>
    <m/>
    <m/>
    <m/>
    <m/>
    <m/>
    <m/>
    <m/>
    <m/>
    <m/>
    <m/>
    <m/>
    <m/>
    <m/>
    <m/>
    <m/>
    <m/>
    <m/>
  </r>
  <r>
    <s v="20211634"/>
    <s v="     "/>
    <n v="44466"/>
    <s v="9/27"/>
    <x v="1"/>
    <n v="0.42291666666666666"/>
    <s v="40"/>
    <n v="3"/>
    <s v="9"/>
    <x v="5"/>
    <n v="44466"/>
    <m/>
    <s v="Underground conductor was burnt. Fire size is unknown. This information is preliminary."/>
    <s v="     "/>
    <s v="FAS"/>
    <m/>
    <s v="Y"/>
    <x v="0"/>
    <m/>
    <m/>
    <m/>
    <s v="T005406239"/>
    <n v="122104000"/>
    <m/>
    <s v="     "/>
    <x v="0"/>
    <s v="PG&amp;E"/>
    <m/>
    <s v="Vegetation"/>
    <m/>
    <s v="S"/>
    <m/>
    <s v="Structure-PG&amp;E only"/>
    <m/>
    <s v="Equipment - PG&amp;E"/>
    <s v="34.b. Conductor damage or failure"/>
    <s v="Equipment - PG&amp;E"/>
    <s v="All types of equipment / facility failure"/>
    <s v="Conductor failure-all"/>
    <s v="Conductor - Underground Service"/>
    <m/>
    <m/>
    <m/>
    <s v="N"/>
    <s v="Underground"/>
    <x v="5"/>
    <s v="Conductor - Underground Service"/>
    <s v="Splice, Conductor"/>
    <m/>
    <s v="     "/>
    <s v="Non-HFTD"/>
    <x v="0"/>
    <m/>
    <m/>
    <n v="37.353200000000001"/>
    <n v="-122.081"/>
    <s v="Santa Clara"/>
    <s v="STELLING-1108"/>
    <m/>
    <n v="12000"/>
    <s v="N/A"/>
    <x v="0"/>
    <s v="Unknown"/>
    <s v="Urban"/>
    <m/>
    <m/>
    <s v="No"/>
    <m/>
    <m/>
    <m/>
    <m/>
    <m/>
    <m/>
    <m/>
    <s v="N"/>
    <s v="N"/>
    <m/>
    <m/>
    <s v="     "/>
    <m/>
    <m/>
    <m/>
    <m/>
    <m/>
    <m/>
    <m/>
    <m/>
    <m/>
    <m/>
    <m/>
    <m/>
    <m/>
    <m/>
    <m/>
    <m/>
    <m/>
    <m/>
    <m/>
  </r>
  <r>
    <s v="20211607"/>
    <s v="     "/>
    <n v="44466"/>
    <s v="9/27"/>
    <x v="1"/>
    <n v="0.81666666666666665"/>
    <s v="40"/>
    <n v="3"/>
    <s v="9"/>
    <x v="5"/>
    <n v="44466"/>
    <m/>
    <s v="Burnt primary crossarm likely caused by tracking. The ensuing fire was limited to PG&amp;E assets. This information is preliminary."/>
    <s v="     "/>
    <s v="FAS"/>
    <m/>
    <s v="N"/>
    <x v="0"/>
    <m/>
    <s v="21-0122953"/>
    <m/>
    <s v="T005406779"/>
    <n v="122108000"/>
    <m/>
    <s v="     "/>
    <x v="0"/>
    <s v="PG&amp;E"/>
    <m/>
    <s v="Other"/>
    <s v="Crossarm"/>
    <s v="D"/>
    <s v="D"/>
    <s v="Structure-PG&amp;E only"/>
    <m/>
    <s v="Contamination"/>
    <s v="36.a. Contamination"/>
    <s v="Equipment - PG&amp;E"/>
    <s v="Contamination"/>
    <s v="Tracking"/>
    <m/>
    <m/>
    <m/>
    <s v="Line to Ground"/>
    <s v="Y"/>
    <s v="Overhead"/>
    <x v="3"/>
    <s v="Crossarm"/>
    <s v="Crossarm"/>
    <s v="101450203"/>
    <s v="     "/>
    <s v="Non-HFTD"/>
    <x v="0"/>
    <m/>
    <m/>
    <n v="37.862499999999997"/>
    <n v="-122.289"/>
    <s v="Alameda"/>
    <s v="EL-CERRITO-G-1104"/>
    <m/>
    <n v="12000"/>
    <m/>
    <x v="0"/>
    <s v="Self Extinguished"/>
    <s v="Urban"/>
    <s v="Fire-resistive fuel bed"/>
    <s v="sidewalk/asphalt"/>
    <s v="No"/>
    <m/>
    <m/>
    <m/>
    <m/>
    <m/>
    <m/>
    <m/>
    <s v="N"/>
    <s v="N"/>
    <m/>
    <m/>
    <s v="     "/>
    <m/>
    <m/>
    <m/>
    <m/>
    <m/>
    <m/>
    <m/>
    <m/>
    <m/>
    <m/>
    <m/>
    <m/>
    <m/>
    <m/>
    <m/>
    <m/>
    <m/>
    <m/>
    <m/>
  </r>
  <r>
    <s v="20211625"/>
    <s v="     "/>
    <n v="44466"/>
    <s v="9/27"/>
    <x v="1"/>
    <n v="0.81666666666666665"/>
    <s v="40"/>
    <n v="3"/>
    <s v="9"/>
    <x v="5"/>
    <n v="44466"/>
    <m/>
    <s v="Pole fire, crossarm burnt. Potential cause could be due to tracking. Fire size is unknown. No photos in SAP database. This information is preliminary."/>
    <s v="     "/>
    <s v="FAS"/>
    <m/>
    <s v="Y"/>
    <x v="0"/>
    <m/>
    <m/>
    <m/>
    <s v="T005406780"/>
    <n v="122108000"/>
    <m/>
    <s v="     "/>
    <x v="0"/>
    <s v="PG&amp;E"/>
    <m/>
    <s v="Other"/>
    <s v="Crossarm"/>
    <s v="D"/>
    <s v="D"/>
    <s v="Unknown"/>
    <m/>
    <s v="Contamination"/>
    <s v="36.a. Contamination"/>
    <s v="Equipment - PG&amp;E"/>
    <s v="Contamination"/>
    <s v="Tracking"/>
    <m/>
    <m/>
    <m/>
    <m/>
    <m/>
    <s v="Overhead"/>
    <x v="3"/>
    <s v="Crossarm"/>
    <m/>
    <s v="100316557"/>
    <s v="     "/>
    <s v="Non-HFTD"/>
    <x v="0"/>
    <m/>
    <m/>
    <n v="37.610100000000003"/>
    <n v="-122.401"/>
    <s v="San Mateo"/>
    <s v="MILLBRAE-0403"/>
    <m/>
    <n v="4000"/>
    <m/>
    <x v="0"/>
    <s v="Unknown"/>
    <s v="Urban"/>
    <m/>
    <m/>
    <s v="No"/>
    <m/>
    <m/>
    <m/>
    <m/>
    <m/>
    <m/>
    <m/>
    <s v="N"/>
    <s v="N"/>
    <m/>
    <m/>
    <s v="     "/>
    <m/>
    <m/>
    <m/>
    <m/>
    <m/>
    <m/>
    <m/>
    <m/>
    <m/>
    <m/>
    <m/>
    <m/>
    <m/>
    <m/>
    <m/>
    <m/>
    <m/>
    <m/>
    <m/>
  </r>
  <r>
    <s v="20212165"/>
    <s v="     "/>
    <n v="44466"/>
    <s v="9/27"/>
    <x v="1"/>
    <n v="0.82152777777777775"/>
    <s v="40"/>
    <n v="3"/>
    <s v="9"/>
    <x v="5"/>
    <n v="44466"/>
    <m/>
    <s v="Crossarm Burnt &amp; Floating Conductor at the pole near 2206 62nd Ave, Oakland, CA 94605; OIS: 1481928; ILIS: 21-0122975; FOID: T005406790 (RMJ2, Ryan Jenson, (510) 368-6998); EC: 122108177; PM Order: 35291870; SAP Pole ID: 101353100 (Bar Code: 110127494); County: Alameda; Division: East Bay"/>
    <s v="     "/>
    <s v="FAS"/>
    <m/>
    <s v="Y"/>
    <x v="0"/>
    <m/>
    <s v="21-0122975"/>
    <m/>
    <s v="T005406790"/>
    <n v="122108000"/>
    <m/>
    <s v="     "/>
    <x v="0"/>
    <s v="PG&amp;E"/>
    <m/>
    <s v="Other"/>
    <s v="Crossarm"/>
    <s v="D"/>
    <s v="D"/>
    <s v="Structure-PG&amp;E only"/>
    <m/>
    <s v="Contamination"/>
    <s v="36.a. Contamination"/>
    <s v="Equipment - PG&amp;E"/>
    <s v="Contamination"/>
    <s v="Tracking"/>
    <m/>
    <m/>
    <m/>
    <s v="Line to Ground"/>
    <s v="Y"/>
    <s v="Overhead"/>
    <x v="3"/>
    <s v="Crossarm"/>
    <s v="Crossarm, Conductor"/>
    <s v="101353100"/>
    <s v="     "/>
    <s v="Non-HFTD"/>
    <x v="0"/>
    <m/>
    <m/>
    <n v="37.767200000000003"/>
    <n v="-122.19199999999999"/>
    <s v="Alameda"/>
    <s v="OAKLAND-J-0409"/>
    <m/>
    <n v="4000"/>
    <m/>
    <x v="0"/>
    <s v="Fire Department"/>
    <s v="Urban"/>
    <s v="Grass fuel model"/>
    <m/>
    <s v="No"/>
    <m/>
    <m/>
    <m/>
    <m/>
    <m/>
    <m/>
    <m/>
    <s v="N"/>
    <s v="N"/>
    <m/>
    <m/>
    <s v="     "/>
    <m/>
    <m/>
    <m/>
    <m/>
    <m/>
    <m/>
    <m/>
    <m/>
    <m/>
    <m/>
    <m/>
    <m/>
    <m/>
    <m/>
    <m/>
    <m/>
    <m/>
    <m/>
    <m/>
  </r>
  <r>
    <s v="20211629"/>
    <s v="     "/>
    <n v="44466"/>
    <s v="9/27"/>
    <x v="1"/>
    <n v="0.79097222222222219"/>
    <s v="40"/>
    <n v="3"/>
    <s v="9"/>
    <x v="5"/>
    <n v="44466"/>
    <m/>
    <s v="Pole fire, need to replace crossarm. Fire was limited to PG&amp;E assets. Photos are in SAP database. This information is preliminary."/>
    <s v="     "/>
    <s v="FAS"/>
    <m/>
    <s v="Y"/>
    <x v="0"/>
    <m/>
    <s v="21-0122948"/>
    <m/>
    <s v="T005406732"/>
    <n v="122108000"/>
    <m/>
    <s v="     "/>
    <x v="0"/>
    <s v="PG&amp;E"/>
    <m/>
    <s v="Other"/>
    <s v="Crossarm"/>
    <s v="D"/>
    <s v="D"/>
    <s v="Structure-PG&amp;E only"/>
    <m/>
    <s v="Contamination"/>
    <s v="36.a. Contamination"/>
    <s v="Equipment - PG&amp;E"/>
    <s v="Contamination"/>
    <s v="Tracking"/>
    <m/>
    <m/>
    <m/>
    <s v="Force Out"/>
    <s v="Y"/>
    <s v="Overhead"/>
    <x v="3"/>
    <s v="Crossarm"/>
    <s v="Crossarm, Pole"/>
    <s v="101842908"/>
    <s v="     "/>
    <s v="Non-HFTD"/>
    <x v="0"/>
    <m/>
    <m/>
    <n v="37.755499999999998"/>
    <n v="-122.417"/>
    <s v="San Francisco"/>
    <s v="POTRERO-PP-A-1110"/>
    <m/>
    <n v="12000"/>
    <m/>
    <x v="0"/>
    <s v="San Francisco FD"/>
    <s v="Urban"/>
    <s v="Fire-resistive fuel bed"/>
    <s v="Cement/Asphalt"/>
    <s v="No"/>
    <m/>
    <m/>
    <m/>
    <m/>
    <m/>
    <m/>
    <m/>
    <s v="N"/>
    <s v="N"/>
    <m/>
    <m/>
    <s v="     "/>
    <m/>
    <m/>
    <m/>
    <m/>
    <m/>
    <m/>
    <m/>
    <m/>
    <m/>
    <m/>
    <m/>
    <m/>
    <m/>
    <m/>
    <m/>
    <m/>
    <m/>
    <m/>
    <m/>
  </r>
  <r>
    <s v="20211627"/>
    <s v="     "/>
    <n v="44466"/>
    <s v="9/27"/>
    <x v="1"/>
    <n v="0.7993055555555556"/>
    <s v="40"/>
    <n v="3"/>
    <s v="9"/>
    <x v="5"/>
    <n v="44466"/>
    <m/>
    <s v="Crossarm burned, dropping a phase into the secondary. Fire size is unknown. No photos in SAP database. This information is preliminary."/>
    <s v="     "/>
    <s v="FAS"/>
    <m/>
    <s v="Y"/>
    <x v="0"/>
    <m/>
    <s v="21-0122946"/>
    <m/>
    <s v="T005406748"/>
    <n v="122108000"/>
    <m/>
    <s v="     "/>
    <x v="0"/>
    <s v="PG&amp;E"/>
    <m/>
    <s v="Other"/>
    <s v="Crossarm"/>
    <s v="D"/>
    <s v="D"/>
    <s v="Structure-PG&amp;E only"/>
    <m/>
    <s v="Equipment - PG&amp;E"/>
    <s v="34.h. Crossarm damage or failure"/>
    <s v="Equipment - PG&amp;E"/>
    <s v="All types of equipment / facility failure"/>
    <s v="Crossarm failure"/>
    <s v="Crossarm"/>
    <m/>
    <m/>
    <s v="Line to Ground"/>
    <s v="Y"/>
    <s v="Overhead"/>
    <x v="3"/>
    <s v="Crossarm"/>
    <s v="Crossarm"/>
    <s v="101351147"/>
    <s v="     "/>
    <s v="Non-HFTD"/>
    <x v="0"/>
    <m/>
    <m/>
    <n v="37.768599999999999"/>
    <n v="-122.21"/>
    <s v="Alameda"/>
    <s v="OAKLAND-J-0403"/>
    <m/>
    <n v="4000"/>
    <m/>
    <x v="0"/>
    <s v="Unknown"/>
    <s v="Urban"/>
    <m/>
    <m/>
    <s v="No"/>
    <m/>
    <m/>
    <m/>
    <m/>
    <m/>
    <m/>
    <m/>
    <s v="N"/>
    <s v="N"/>
    <m/>
    <m/>
    <s v="     "/>
    <m/>
    <m/>
    <m/>
    <m/>
    <m/>
    <m/>
    <m/>
    <m/>
    <m/>
    <m/>
    <m/>
    <m/>
    <m/>
    <m/>
    <m/>
    <m/>
    <m/>
    <m/>
    <m/>
  </r>
  <r>
    <s v="20211606"/>
    <s v="     "/>
    <n v="44466"/>
    <s v="9/27"/>
    <x v="1"/>
    <n v="0.80763888888888891"/>
    <s v="40"/>
    <n v="3"/>
    <s v="9"/>
    <x v="5"/>
    <m/>
    <m/>
    <s v="Burnt crossarm likely due to tracking. The ensuing fire was limited to PG&amp;E assets. This information is preliminary."/>
    <s v="     "/>
    <s v="FAS"/>
    <m/>
    <s v="N"/>
    <x v="0"/>
    <m/>
    <m/>
    <m/>
    <s v="T005406768"/>
    <n v="122108000"/>
    <m/>
    <s v="     "/>
    <x v="0"/>
    <s v="PG&amp;E"/>
    <m/>
    <s v="Other"/>
    <s v="Crossarm"/>
    <s v="D"/>
    <s v="D"/>
    <s v="Structure-PG&amp;E only"/>
    <m/>
    <s v="Contamination"/>
    <s v="36.a. Contamination"/>
    <s v="Equipment - PG&amp;E"/>
    <s v="Contamination"/>
    <s v="Tracking"/>
    <m/>
    <m/>
    <m/>
    <m/>
    <s v="Y"/>
    <s v="Overhead"/>
    <x v="3"/>
    <s v="Crossarm"/>
    <s v="crossarm, cutouts"/>
    <s v="100260671"/>
    <s v="     "/>
    <s v="Non-HFTD"/>
    <x v="0"/>
    <m/>
    <m/>
    <n v="37.5974"/>
    <n v="-122.379"/>
    <s v="San Mateo"/>
    <s v="MILLBRAE-1101"/>
    <m/>
    <n v="12000"/>
    <m/>
    <x v="0"/>
    <s v="Employee"/>
    <s v="Urban"/>
    <s v="Grass fuel model"/>
    <m/>
    <s v="No"/>
    <m/>
    <m/>
    <m/>
    <m/>
    <m/>
    <m/>
    <m/>
    <s v="N"/>
    <s v="N"/>
    <m/>
    <m/>
    <s v="     "/>
    <m/>
    <m/>
    <m/>
    <m/>
    <m/>
    <m/>
    <m/>
    <m/>
    <m/>
    <m/>
    <m/>
    <m/>
    <m/>
    <m/>
    <m/>
    <m/>
    <m/>
    <m/>
    <m/>
  </r>
  <r>
    <s v="SAP201420283"/>
    <s v="     "/>
    <n v="41910"/>
    <s v="9/28"/>
    <x v="1"/>
    <m/>
    <s v="40"/>
    <n v="3"/>
    <s v="9"/>
    <x v="7"/>
    <n v="41908"/>
    <m/>
    <s v="pole fire; failed fuse 94849; burned crossarm"/>
    <s v="     "/>
    <s v="SAP"/>
    <n v="44580"/>
    <s v="Y"/>
    <x v="0"/>
    <s v="1088639"/>
    <s v="14-0059689"/>
    <m/>
    <s v="T003205423"/>
    <n v="109242335"/>
    <m/>
    <s v="     "/>
    <x v="0"/>
    <s v="PG&amp;E"/>
    <m/>
    <m/>
    <m/>
    <s v="D"/>
    <m/>
    <s v="Structure-PG&amp;E only"/>
    <m/>
    <s v="Equipment - PG&amp;E"/>
    <s v="34.c. Fuse damage or failure"/>
    <s v="Equipment - PG&amp;E"/>
    <s v="Fuse failure - all"/>
    <s v="Fuse failure - all"/>
    <s v="Crossarm"/>
    <m/>
    <m/>
    <s v="None"/>
    <s v="Yes"/>
    <s v="Overhead"/>
    <x v="0"/>
    <s v="Crossarm"/>
    <m/>
    <s v="100610530"/>
    <s v="     "/>
    <s v="Non-HFTD"/>
    <x v="0"/>
    <m/>
    <m/>
    <n v="37.025399999999998"/>
    <n v="-121.53"/>
    <s v="Santa Clara"/>
    <s v="LLAGAS-2101"/>
    <m/>
    <m/>
    <s v="LLAGAS 2101XR244"/>
    <x v="0"/>
    <m/>
    <m/>
    <m/>
    <m/>
    <s v="No"/>
    <m/>
    <m/>
    <m/>
    <m/>
    <m/>
    <m/>
    <m/>
    <s v="N"/>
    <s v="N"/>
    <m/>
    <m/>
    <s v="     "/>
    <m/>
    <m/>
    <m/>
    <m/>
    <m/>
    <m/>
    <m/>
    <m/>
    <m/>
    <m/>
    <m/>
    <m/>
    <m/>
    <m/>
    <m/>
    <m/>
    <m/>
    <m/>
    <m/>
  </r>
  <r>
    <s v="SAP201420288"/>
    <s v="     "/>
    <n v="41910"/>
    <s v="9/28"/>
    <x v="1"/>
    <m/>
    <s v="40"/>
    <n v="3"/>
    <s v="9"/>
    <x v="7"/>
    <n v="41908"/>
    <m/>
    <s v="Crossarm replaced due to pole fire; failed fuse 13223"/>
    <s v="     "/>
    <s v="SAP"/>
    <n v="44580"/>
    <s v="Y"/>
    <x v="0"/>
    <s v="1088699"/>
    <s v="14-0059800"/>
    <m/>
    <s v="T003205586"/>
    <n v="109243080"/>
    <m/>
    <s v="     "/>
    <x v="0"/>
    <s v="PG&amp;E"/>
    <m/>
    <m/>
    <m/>
    <s v="D"/>
    <m/>
    <s v="Structure-PG&amp;E only"/>
    <m/>
    <s v="Equipment - PG&amp;E"/>
    <s v="34.c. Fuse damage or failure"/>
    <s v="Equipment - PG&amp;E"/>
    <s v="Fuse failure - all"/>
    <s v="Fuse failure - all"/>
    <s v="Crossarm"/>
    <m/>
    <m/>
    <s v="Line to Ground"/>
    <s v="No"/>
    <s v="Overhead"/>
    <x v="0"/>
    <s v="Crossarm"/>
    <m/>
    <s v="100496702"/>
    <s v="     "/>
    <s v="Non-HFTD"/>
    <x v="0"/>
    <m/>
    <m/>
    <n v="37.889400000000002"/>
    <n v="-121.696"/>
    <s v="Contra Costa"/>
    <s v="BRENTWOOD-2105"/>
    <m/>
    <m/>
    <s v="BRENTWOOD 2105B504R"/>
    <x v="0"/>
    <m/>
    <m/>
    <m/>
    <m/>
    <s v="No"/>
    <m/>
    <m/>
    <m/>
    <m/>
    <m/>
    <m/>
    <m/>
    <s v="N"/>
    <s v="N"/>
    <m/>
    <m/>
    <s v="     "/>
    <m/>
    <m/>
    <m/>
    <m/>
    <m/>
    <m/>
    <m/>
    <m/>
    <m/>
    <m/>
    <m/>
    <m/>
    <m/>
    <m/>
    <m/>
    <m/>
    <m/>
    <m/>
    <m/>
  </r>
  <r>
    <s v="SAP201420282"/>
    <s v="     "/>
    <n v="41910"/>
    <s v="9/28"/>
    <x v="1"/>
    <m/>
    <s v="40"/>
    <n v="3"/>
    <s v="9"/>
    <x v="7"/>
    <n v="41908"/>
    <m/>
    <s v="Pole replaced due to pole fire; blown circuit breaker 1104/2; fault due to ng actuator board; recloser 34456"/>
    <s v="     "/>
    <s v="SAP"/>
    <n v="44580"/>
    <s v="Y"/>
    <x v="0"/>
    <s v="1088545"/>
    <s v="14-0059618"/>
    <m/>
    <s v="T003205303"/>
    <n v="109242224"/>
    <m/>
    <s v="     "/>
    <x v="0"/>
    <s v="PG&amp;E"/>
    <m/>
    <m/>
    <m/>
    <s v="D"/>
    <m/>
    <s v="Structure-PG&amp;E only"/>
    <m/>
    <s v="Equipment - PG&amp;E"/>
    <s v="34.o. Other"/>
    <s v="Equipment - PG&amp;E"/>
    <s v="Equipment failure - Other"/>
    <s v="Equipment failure - Other"/>
    <s v="Circuit Breaker"/>
    <m/>
    <m/>
    <s v="Line to Ground"/>
    <s v="No"/>
    <s v="Overhead"/>
    <x v="0"/>
    <s v="Circuit Breaker"/>
    <m/>
    <s v="100758745"/>
    <s v="     "/>
    <s v="Non-HFTD"/>
    <x v="0"/>
    <m/>
    <m/>
    <n v="36.597900000000003"/>
    <n v="-119.82299999999999"/>
    <s v="Fresno"/>
    <s v="CARUTHERS-1104"/>
    <m/>
    <m/>
    <s v="CARUTHERS 1105CB"/>
    <x v="0"/>
    <m/>
    <m/>
    <m/>
    <m/>
    <s v="No"/>
    <m/>
    <m/>
    <m/>
    <m/>
    <m/>
    <m/>
    <m/>
    <s v="N"/>
    <s v="N"/>
    <m/>
    <m/>
    <s v="     "/>
    <m/>
    <m/>
    <m/>
    <m/>
    <m/>
    <m/>
    <m/>
    <m/>
    <m/>
    <m/>
    <m/>
    <m/>
    <m/>
    <m/>
    <m/>
    <m/>
    <m/>
    <m/>
    <m/>
  </r>
  <r>
    <s v="20150366"/>
    <s v="     "/>
    <n v="42275"/>
    <s v="9/28"/>
    <x v="1"/>
    <n v="0.75694444444444442"/>
    <s v="40"/>
    <n v="3"/>
    <s v="9"/>
    <x v="2"/>
    <n v="42275"/>
    <n v="0.75694444444444442"/>
    <s v="0"/>
    <s v="     "/>
    <m/>
    <m/>
    <s v="N"/>
    <x v="0"/>
    <s v="1313307"/>
    <s v="15-0066175"/>
    <m/>
    <m/>
    <m/>
    <m/>
    <s v="     "/>
    <x v="1"/>
    <s v="PG&amp;E"/>
    <m/>
    <s v="Vegetation"/>
    <m/>
    <s v="D"/>
    <m/>
    <s v="0.26-9.99"/>
    <s v="Square Feet: ; Acreage: 1"/>
    <s v="Contact - 3rd Party"/>
    <s v="33.d. Vehicle contact"/>
    <s v="Contact - 3rd Party"/>
    <s v="All types of equipment / facility failure"/>
    <s v="Contact - Vehicle"/>
    <m/>
    <s v="Contact - Vehicle"/>
    <s v="Pole"/>
    <s v="Force Out"/>
    <s v="0"/>
    <s v="Overhead"/>
    <x v="3"/>
    <s v="Conductor"/>
    <m/>
    <s v="1 mile north of 37 on lakeville"/>
    <s v="     "/>
    <s v="Non-HFTD"/>
    <x v="0"/>
    <m/>
    <m/>
    <n v="38.134999999999998"/>
    <n v="-122.477"/>
    <s v="Sonoma"/>
    <s v="IGNACIO-1104"/>
    <s v="42481104"/>
    <n v="12000"/>
    <s v="IGNACIO 1104600"/>
    <x v="0"/>
    <s v="Cal Fire Dept"/>
    <s v="Urban"/>
    <m/>
    <m/>
    <s v="No"/>
    <m/>
    <m/>
    <m/>
    <m/>
    <m/>
    <m/>
    <m/>
    <s v="N"/>
    <s v="N"/>
    <m/>
    <m/>
    <s v="     "/>
    <m/>
    <m/>
    <m/>
    <m/>
    <m/>
    <m/>
    <m/>
    <m/>
    <m/>
    <m/>
    <m/>
    <m/>
    <m/>
    <m/>
    <m/>
    <m/>
    <m/>
    <m/>
    <m/>
  </r>
  <r>
    <s v="20150364"/>
    <s v="     "/>
    <n v="42275"/>
    <s v="9/28"/>
    <x v="1"/>
    <n v="0.19583333333333333"/>
    <s v="40"/>
    <n v="3"/>
    <s v="9"/>
    <x v="2"/>
    <m/>
    <m/>
    <s v="capacitor c165  high side jumper burned open.made coe pin to repair.controller not working"/>
    <s v="     "/>
    <m/>
    <m/>
    <s v="N"/>
    <x v="0"/>
    <s v="1312897"/>
    <m/>
    <m/>
    <m/>
    <m/>
    <m/>
    <s v="     "/>
    <x v="1"/>
    <s v="PG&amp;E"/>
    <m/>
    <s v="Vegetation"/>
    <m/>
    <s v="D"/>
    <m/>
    <s v="&lt;3 meters of linear travel"/>
    <s v="Square Feet: ; Acreage: "/>
    <s v="Equipment - PG&amp;E"/>
    <s v="34.a. Capacitor bank damage or failure"/>
    <s v="Equipment - PG&amp;E"/>
    <s v="All types of equipment / facility failure"/>
    <s v="Capacitor Bank"/>
    <s v="Capacitor Bank"/>
    <m/>
    <m/>
    <m/>
    <s v="PACIFIC BELL"/>
    <s v="Overhead"/>
    <x v="3"/>
    <s v="Capacitor Bank"/>
    <m/>
    <s v="100058887"/>
    <s v="     "/>
    <s v="Non-HFTD"/>
    <x v="0"/>
    <m/>
    <m/>
    <n v="38.787700000000001"/>
    <n v="-121.208"/>
    <s v="Placer"/>
    <s v="DELMAR-1104"/>
    <s v="152061101"/>
    <n v="12000"/>
    <m/>
    <x v="0"/>
    <s v="n/a"/>
    <s v="Urban"/>
    <m/>
    <m/>
    <s v="No"/>
    <m/>
    <m/>
    <m/>
    <m/>
    <m/>
    <m/>
    <m/>
    <s v="N"/>
    <s v="N"/>
    <m/>
    <m/>
    <s v="     "/>
    <m/>
    <m/>
    <m/>
    <m/>
    <m/>
    <m/>
    <m/>
    <m/>
    <m/>
    <m/>
    <m/>
    <m/>
    <m/>
    <m/>
    <m/>
    <m/>
    <m/>
    <m/>
    <m/>
  </r>
  <r>
    <s v="20160320"/>
    <s v="     "/>
    <n v="42641"/>
    <s v="9/28"/>
    <x v="1"/>
    <n v="0.68125000000000002"/>
    <s v="40"/>
    <n v="3"/>
    <s v="9"/>
    <x v="6"/>
    <n v="42641"/>
    <m/>
    <s v="NEED CREW TO REPLACE POLE. 715 DOUBLE DEAD END, 397 COMMON AND 2 4ACSR SECONDARY THAT FEED THE ST. LIGHT."/>
    <s v="     "/>
    <m/>
    <m/>
    <s v="N"/>
    <x v="0"/>
    <m/>
    <s v="16-0068262"/>
    <m/>
    <m/>
    <m/>
    <m/>
    <s v="     "/>
    <x v="1"/>
    <s v="PG&amp;E"/>
    <m/>
    <s v="Vegetation"/>
    <m/>
    <s v="D"/>
    <m/>
    <s v="&lt;0.25"/>
    <s v="Square Feet: ; Acreage: "/>
    <s v="Contact - 3rd Party"/>
    <s v="33.d. Vehicle contact"/>
    <s v="Contact - 3rd Party"/>
    <s v="All types of equipment / facility failure"/>
    <s v="Contact - Vehicle"/>
    <m/>
    <s v="Contact - Vehicle"/>
    <s v="Pole"/>
    <s v="Line to Ground"/>
    <m/>
    <s v="Overhead"/>
    <x v="3"/>
    <s v="Conductor"/>
    <m/>
    <s v="100601627"/>
    <s v="     "/>
    <s v="Non-HFTD"/>
    <x v="0"/>
    <m/>
    <m/>
    <n v="37.146500000000003"/>
    <n v="-121.667"/>
    <s v="Santa Clara"/>
    <s v="MORGAN-HILL-2106"/>
    <s v="83242108"/>
    <n v="21000"/>
    <s v="MORGAN HILL 2105CB"/>
    <x v="0"/>
    <s v="Cal Fire"/>
    <s v="Urban"/>
    <m/>
    <m/>
    <s v="No"/>
    <m/>
    <m/>
    <m/>
    <m/>
    <m/>
    <m/>
    <m/>
    <s v="N"/>
    <s v="N"/>
    <m/>
    <m/>
    <s v="     "/>
    <m/>
    <m/>
    <m/>
    <m/>
    <m/>
    <m/>
    <m/>
    <m/>
    <m/>
    <m/>
    <m/>
    <m/>
    <m/>
    <m/>
    <m/>
    <m/>
    <m/>
    <m/>
    <m/>
  </r>
  <r>
    <s v="20160318"/>
    <s v="     "/>
    <n v="42641"/>
    <s v="9/28"/>
    <x v="1"/>
    <n v="0.22916666666666666"/>
    <s v="40"/>
    <n v="3"/>
    <s v="9"/>
    <x v="6"/>
    <n v="42641"/>
    <m/>
    <s v="CREW TO REPLACE N.G C/O"/>
    <s v="     "/>
    <m/>
    <m/>
    <s v="N"/>
    <x v="0"/>
    <s v="1549042"/>
    <s v="16-0068010"/>
    <m/>
    <m/>
    <m/>
    <m/>
    <s v="     "/>
    <x v="1"/>
    <s v="PG&amp;E"/>
    <m/>
    <s v="Vegetation"/>
    <m/>
    <s v="D"/>
    <m/>
    <s v="&lt;3 meters of linear travel"/>
    <s v="Square Feet: ; Acreage: "/>
    <s v="Equipment - PG&amp;E"/>
    <s v="34.a. Capacitor bank damage or failure"/>
    <s v="Equipment - PG&amp;E"/>
    <s v="All types of equipment / facility failure"/>
    <s v="Capacitor Bank"/>
    <s v="Capacitor Bank"/>
    <m/>
    <m/>
    <s v="Line to Line"/>
    <m/>
    <s v="Overhead"/>
    <x v="3"/>
    <s v="Capacitor Bank"/>
    <m/>
    <s v="102107151"/>
    <s v="     "/>
    <s v="Non-HFTD"/>
    <x v="0"/>
    <m/>
    <m/>
    <n v="38.097200000000001"/>
    <n v="-121.318"/>
    <s v="San Joaquin"/>
    <s v="METTLER-1110"/>
    <s v="163701110"/>
    <n v="12000"/>
    <s v="METTLER 111086700"/>
    <x v="0"/>
    <s v="LODI FIRE"/>
    <s v="Agriculture"/>
    <m/>
    <m/>
    <s v="No"/>
    <m/>
    <m/>
    <m/>
    <m/>
    <m/>
    <m/>
    <m/>
    <s v="N"/>
    <s v="N"/>
    <m/>
    <m/>
    <s v="     "/>
    <m/>
    <m/>
    <m/>
    <m/>
    <m/>
    <m/>
    <m/>
    <m/>
    <m/>
    <m/>
    <m/>
    <m/>
    <m/>
    <m/>
    <m/>
    <m/>
    <m/>
    <m/>
    <m/>
  </r>
  <r>
    <s v="MIA20169368"/>
    <s v="     "/>
    <n v="42641"/>
    <s v="9/28"/>
    <x v="1"/>
    <n v="0.36063657407407407"/>
    <s v="40"/>
    <n v="3"/>
    <s v="9"/>
    <x v="6"/>
    <n v="42641"/>
    <n v="0.36041666666666666"/>
    <s v="L7SF: 76 OTTAWA AVE in San Francisco; transformer fire; POLE BURNED ON BACKSIDE AT TX THROUGH BOLTS"/>
    <s v="     "/>
    <s v="FAS"/>
    <n v="44257"/>
    <s v="Y"/>
    <x v="0"/>
    <s v="1549150"/>
    <s v="N/A"/>
    <m/>
    <s v="T003779406"/>
    <n v="111993558"/>
    <m/>
    <s v="     "/>
    <x v="0"/>
    <s v="PG&amp;E"/>
    <m/>
    <m/>
    <m/>
    <s v="D"/>
    <m/>
    <s v="Structure-PG&amp;E only"/>
    <m/>
    <s v="Equipment - PG&amp;E"/>
    <s v="34.n. Transformer damage or failure"/>
    <s v="Equipment - PG&amp;E"/>
    <s v="All types of equipment / facility failure"/>
    <s v="Transformer failure"/>
    <s v="Transformer"/>
    <m/>
    <m/>
    <m/>
    <s v="No"/>
    <s v="Overhead"/>
    <x v="0"/>
    <m/>
    <m/>
    <s v="101809059"/>
    <s v="     "/>
    <s v="Non-HFTD"/>
    <x v="0"/>
    <m/>
    <m/>
    <n v="37.7149"/>
    <n v="-122.44499999999999"/>
    <s v="San Francisco"/>
    <s v="SUBSTATION-H-1107"/>
    <s v="22101107"/>
    <n v="11000"/>
    <m/>
    <x v="0"/>
    <m/>
    <s v="Urban"/>
    <m/>
    <m/>
    <s v="No"/>
    <m/>
    <m/>
    <m/>
    <m/>
    <m/>
    <m/>
    <m/>
    <s v="N"/>
    <s v="N"/>
    <m/>
    <m/>
    <s v="     "/>
    <m/>
    <m/>
    <m/>
    <m/>
    <m/>
    <m/>
    <m/>
    <m/>
    <m/>
    <m/>
    <m/>
    <m/>
    <m/>
    <m/>
    <m/>
    <m/>
    <m/>
    <m/>
    <m/>
  </r>
  <r>
    <s v="20170387"/>
    <s v="     "/>
    <n v="43006"/>
    <s v="9/28"/>
    <x v="1"/>
    <n v="0.76944444444444449"/>
    <s v="39"/>
    <n v="3"/>
    <s v="9"/>
    <x v="0"/>
    <n v="43006"/>
    <m/>
    <s v="brought down by a dump truck dumping his load and hitting the wires"/>
    <s v="     "/>
    <m/>
    <m/>
    <s v="N"/>
    <x v="0"/>
    <m/>
    <m/>
    <m/>
    <m/>
    <m/>
    <m/>
    <s v="     "/>
    <x v="1"/>
    <s v="PG&amp;E"/>
    <m/>
    <s v="Vegetation"/>
    <m/>
    <s v="D"/>
    <m/>
    <s v="&lt;3 meters of linear travel"/>
    <s v="Square Feet: ; Acreage: "/>
    <s v="Contact - 3rd Party"/>
    <s v="33.d. Vehicle contact"/>
    <s v="Contact - 3rd Party"/>
    <s v="All types of equipment / facility failure"/>
    <s v="Contact - Vehicle"/>
    <m/>
    <s v="Contact - Vehicle"/>
    <s v="Conductor"/>
    <m/>
    <s v="Unknown"/>
    <s v="Overhead"/>
    <x v="3"/>
    <s v="Conductor"/>
    <m/>
    <s v="103627505"/>
    <s v="     "/>
    <s v="Non-HFTD"/>
    <x v="0"/>
    <m/>
    <m/>
    <n v="37.988399999999999"/>
    <n v="-122.09699999999999"/>
    <s v="Contra Costa"/>
    <s v="FAIRVIEW-2206"/>
    <s v="14652107"/>
    <n v="21000"/>
    <m/>
    <x v="0"/>
    <s v="(510)374-7070"/>
    <s v="Urban"/>
    <m/>
    <m/>
    <s v="No"/>
    <m/>
    <m/>
    <m/>
    <m/>
    <m/>
    <m/>
    <m/>
    <s v="N"/>
    <s v="N"/>
    <m/>
    <m/>
    <s v="     "/>
    <m/>
    <m/>
    <m/>
    <m/>
    <m/>
    <m/>
    <m/>
    <m/>
    <m/>
    <m/>
    <m/>
    <m/>
    <m/>
    <m/>
    <m/>
    <m/>
    <m/>
    <m/>
    <m/>
  </r>
  <r>
    <s v="20180833"/>
    <s v="     "/>
    <n v="43371"/>
    <s v="9/28"/>
    <x v="1"/>
    <n v="0.18819444444444444"/>
    <s v="39"/>
    <n v="3"/>
    <s v="9"/>
    <x v="1"/>
    <n v="43371"/>
    <n v="0.18819444444444444"/>
    <s v="Tree branch fell on line and caused wire-down"/>
    <s v="     "/>
    <s v="FAS"/>
    <m/>
    <s v="N"/>
    <x v="0"/>
    <s v="183097"/>
    <s v="18-0084364"/>
    <m/>
    <m/>
    <m/>
    <m/>
    <s v="     "/>
    <x v="1"/>
    <s v="PG&amp;E"/>
    <m/>
    <m/>
    <m/>
    <s v="D"/>
    <m/>
    <s v="&lt;3 meters of linear travel"/>
    <m/>
    <s v="Vegetation"/>
    <s v="33.a. Veg. contact"/>
    <s v="Vegetation"/>
    <s v="Contact from object"/>
    <s v="Vegetation"/>
    <m/>
    <s v="Contact - Vegetation"/>
    <s v="Conductor"/>
    <s v="Line to Ground"/>
    <m/>
    <s v="Overhead"/>
    <x v="3"/>
    <m/>
    <m/>
    <s v="17531"/>
    <s v="     "/>
    <s v="Non-HFTD"/>
    <x v="0"/>
    <m/>
    <m/>
    <n v="35.237000000000002"/>
    <n v="-119.08799999999999"/>
    <s v="Kern"/>
    <s v="OLD-RIVER-1104"/>
    <s v="252821104"/>
    <n v="11000"/>
    <s v="OLD RIVER 11042771"/>
    <x v="0"/>
    <m/>
    <s v="Agriculture"/>
    <m/>
    <m/>
    <s v="No"/>
    <m/>
    <m/>
    <m/>
    <m/>
    <m/>
    <m/>
    <m/>
    <s v="N"/>
    <s v="N"/>
    <m/>
    <m/>
    <s v="     "/>
    <s v="35.23070000"/>
    <s v="-119.09219000"/>
    <s v="Oct  1 2018 12:00AM"/>
    <s v="TrunkFail"/>
    <s v="@7711 HOUGHTON RD, THERE IS A ROW OF EUCS ON THE EAST SIDE OF LINE AND EAST SIDE OF PROPERTY. THERE IS EVIDENCE THAT MATCHES T-MAN REPORT OF WIRE DOWN AT ADDRESS LISTED. NUMEROUS EUCS SHOWING PARTIAL FAILURES, DENSE TREES, AREA WAS ALREADY CLEANED UP WELL. THIS ADDRESS AND SSD WOULD BE A GOOD PS@R PROJECT TO MITIGATE FUTURE OUTAGE POTENTIAL."/>
    <s v="EUCA"/>
    <s v="55"/>
    <s v="28"/>
    <s v="20"/>
    <s v="Slight"/>
    <s v="Moderate"/>
    <s v="Y"/>
    <s v="1"/>
    <m/>
    <s v="Valley"/>
    <s v="D"/>
    <s v="CrossArm"/>
    <s v="BareWire"/>
    <s v="2"/>
  </r>
  <r>
    <s v="20180836"/>
    <s v="     "/>
    <n v="43371"/>
    <s v="9/28"/>
    <x v="1"/>
    <m/>
    <s v="39"/>
    <n v="3"/>
    <s v="9"/>
    <x v="1"/>
    <m/>
    <m/>
    <s v="VEHICLE CONTACT - CREW TO REPLACE TRANSMISSION POLE AND MAKE REPAIRS TO DISTRIBUTION AND TRANSMISSION WIRE DOWN."/>
    <s v="     "/>
    <s v="Charles"/>
    <m/>
    <s v="N"/>
    <x v="0"/>
    <m/>
    <m/>
    <s v="INT-11395"/>
    <m/>
    <m/>
    <m/>
    <s v="     "/>
    <x v="1"/>
    <s v="PG&amp;E"/>
    <m/>
    <m/>
    <m/>
    <s v="T"/>
    <m/>
    <s v="Unknown"/>
    <m/>
    <s v="Contact - 3rd Party"/>
    <s v="33.d. Vehicle contact"/>
    <s v="Contact - 3rd Party"/>
    <s v="Contact from object"/>
    <s v="Contact - Vehicle"/>
    <m/>
    <s v="Contact - Vehicle"/>
    <s v="Pole"/>
    <m/>
    <m/>
    <m/>
    <x v="4"/>
    <m/>
    <m/>
    <m/>
    <s v="     "/>
    <s v="Non-HFTD"/>
    <x v="0"/>
    <m/>
    <m/>
    <n v="37.056399999999996"/>
    <n v="-120.801"/>
    <s v="Merced"/>
    <s v="ORO-LOMA-CANAL-#1"/>
    <s v="ETL.9020"/>
    <n v="70000"/>
    <s v="N/A"/>
    <x v="0"/>
    <m/>
    <s v="Agriculture"/>
    <m/>
    <m/>
    <s v="No"/>
    <m/>
    <m/>
    <m/>
    <m/>
    <m/>
    <m/>
    <m/>
    <s v="N"/>
    <s v="N"/>
    <m/>
    <m/>
    <s v="     "/>
    <m/>
    <m/>
    <m/>
    <m/>
    <m/>
    <m/>
    <m/>
    <m/>
    <m/>
    <m/>
    <m/>
    <m/>
    <m/>
    <m/>
    <m/>
    <m/>
    <m/>
    <m/>
    <m/>
  </r>
  <r>
    <s v="20191140"/>
    <s v="     "/>
    <n v="43736"/>
    <s v="9/28"/>
    <x v="1"/>
    <m/>
    <s v="39"/>
    <n v="3"/>
    <s v="9"/>
    <x v="3"/>
    <n v="43736"/>
    <m/>
    <s v="failed connectors"/>
    <s v="     "/>
    <s v="FAS"/>
    <m/>
    <s v="N"/>
    <x v="0"/>
    <s v="628264"/>
    <m/>
    <m/>
    <s v="T004765539"/>
    <n v="0"/>
    <m/>
    <s v="     "/>
    <x v="1"/>
    <s v="PG&amp;E"/>
    <m/>
    <m/>
    <m/>
    <s v="D"/>
    <m/>
    <s v="300-999"/>
    <m/>
    <s v="Equipment - PG&amp;E"/>
    <s v="34.b. Conductor damage or failure"/>
    <s v="Equipment - PG&amp;E"/>
    <s v="All types of equipment / facility failure"/>
    <s v="Conductor failure-all"/>
    <s v="Conductor - Primary"/>
    <m/>
    <m/>
    <m/>
    <m/>
    <s v="Overhead"/>
    <x v="3"/>
    <s v="Conductor - Primary"/>
    <s v="no reported damage"/>
    <s v="Unknown"/>
    <s v="     "/>
    <s v="Non-HFTD"/>
    <x v="0"/>
    <m/>
    <m/>
    <n v="39.613500000000002"/>
    <n v="-121.708"/>
    <s v="BUTTE"/>
    <s v="ESQUON-1101"/>
    <m/>
    <m/>
    <m/>
    <x v="0"/>
    <m/>
    <s v="Herbaceous"/>
    <m/>
    <m/>
    <s v="No"/>
    <s v="300"/>
    <m/>
    <m/>
    <m/>
    <m/>
    <s v="HWY"/>
    <m/>
    <s v="N"/>
    <s v="N"/>
    <m/>
    <m/>
    <s v="     "/>
    <m/>
    <m/>
    <m/>
    <m/>
    <m/>
    <m/>
    <m/>
    <m/>
    <m/>
    <m/>
    <m/>
    <m/>
    <m/>
    <m/>
    <m/>
    <m/>
    <m/>
    <m/>
    <m/>
  </r>
  <r>
    <s v="20191138"/>
    <s v="     "/>
    <n v="43736"/>
    <s v="9/28"/>
    <x v="1"/>
    <m/>
    <s v="39"/>
    <n v="3"/>
    <s v="9"/>
    <x v="3"/>
    <n v="43736"/>
    <m/>
    <s v="Vegetation through line, fire &lt; 1 meter"/>
    <s v="     "/>
    <s v="FAS"/>
    <m/>
    <s v="N"/>
    <x v="0"/>
    <s v="627960"/>
    <m/>
    <m/>
    <s v="T004765380"/>
    <n v="0"/>
    <m/>
    <s v="     "/>
    <x v="0"/>
    <s v="PG&amp;E"/>
    <m/>
    <m/>
    <m/>
    <s v="D"/>
    <m/>
    <s v="&lt;3 meters of linear travel"/>
    <m/>
    <s v="Vegetation"/>
    <s v="33.a. Veg. contact"/>
    <s v="Vegetation"/>
    <s v="Contact from object"/>
    <s v="Contact - Vegetation"/>
    <m/>
    <s v="Contact - Vegetation"/>
    <m/>
    <m/>
    <m/>
    <s v="Overhead"/>
    <x v="0"/>
    <m/>
    <m/>
    <s v="216626552662{T1394}"/>
    <s v="     "/>
    <s v="Non-HFTD"/>
    <x v="0"/>
    <n v="154"/>
    <m/>
    <n v="39.1068"/>
    <n v="-123.193"/>
    <s v="MENDOCINO"/>
    <s v="UKIAH-1114"/>
    <m/>
    <m/>
    <m/>
    <x v="0"/>
    <s v="unknown"/>
    <m/>
    <m/>
    <m/>
    <s v="No"/>
    <m/>
    <m/>
    <m/>
    <m/>
    <m/>
    <m/>
    <m/>
    <s v="N"/>
    <s v="N"/>
    <m/>
    <m/>
    <s v="     "/>
    <m/>
    <m/>
    <m/>
    <m/>
    <m/>
    <m/>
    <m/>
    <m/>
    <m/>
    <m/>
    <m/>
    <m/>
    <m/>
    <m/>
    <m/>
    <m/>
    <m/>
    <m/>
    <m/>
  </r>
  <r>
    <s v="20191139"/>
    <s v="     "/>
    <n v="43736"/>
    <s v="9/28"/>
    <x v="1"/>
    <m/>
    <s v="39"/>
    <n v="3"/>
    <s v="9"/>
    <x v="3"/>
    <n v="43736"/>
    <n v="0.67361111111111116"/>
    <s v="burnt pole, unknown cause"/>
    <s v="     "/>
    <s v="FAS"/>
    <m/>
    <s v="N"/>
    <x v="0"/>
    <s v="627951"/>
    <s v="19-0105009"/>
    <m/>
    <s v="T004765377"/>
    <n v="0"/>
    <m/>
    <s v="     "/>
    <x v="1"/>
    <s v="PG&amp;E"/>
    <m/>
    <m/>
    <m/>
    <s v="D"/>
    <m/>
    <s v="0.26-9.99"/>
    <m/>
    <s v="Equipment - PG&amp;E"/>
    <s v="34.o. Other"/>
    <s v="Equipment - PG&amp;E"/>
    <s v="All types of equipment / facility failure"/>
    <s v="Equipment failure - Other"/>
    <s v="Pole"/>
    <m/>
    <m/>
    <s v="Line to Ground"/>
    <m/>
    <s v="Overhead"/>
    <x v="0"/>
    <s v="Pole"/>
    <m/>
    <s v="103958771"/>
    <s v="     "/>
    <s v="Non-HFTD"/>
    <x v="0"/>
    <m/>
    <m/>
    <n v="38.229999999999997"/>
    <n v="-122.459"/>
    <s v="SONOMA"/>
    <s v="SONOMA-1107"/>
    <m/>
    <m/>
    <s v="SONOMA 1107294"/>
    <x v="0"/>
    <m/>
    <s v="Urban"/>
    <m/>
    <m/>
    <s v="No"/>
    <m/>
    <m/>
    <m/>
    <m/>
    <m/>
    <m/>
    <m/>
    <s v="N"/>
    <s v="N"/>
    <m/>
    <m/>
    <s v="     "/>
    <m/>
    <m/>
    <m/>
    <m/>
    <m/>
    <m/>
    <m/>
    <m/>
    <m/>
    <m/>
    <m/>
    <m/>
    <m/>
    <m/>
    <m/>
    <m/>
    <m/>
    <m/>
    <m/>
  </r>
  <r>
    <s v="20201309"/>
    <s v="     "/>
    <n v="44102"/>
    <s v="9/28"/>
    <x v="1"/>
    <n v="0.56597222222222221"/>
    <s v="40"/>
    <n v="3"/>
    <s v="9"/>
    <x v="4"/>
    <m/>
    <m/>
    <s v="On September 28, 2020 at 1335 hours, a PG&amp;E troubleman was dispatched to the Valley View 1106 Distribution Circuit on Olinda Rd in El Sobrante and observed a vegetation fire. Initial analysis indicates PG&amp;E equipment caused the ignition. Fire report states the customer heard an explosion and saw arcing wires in the front yard which caught vegetation, gence and a vehicle fire in the front of the customers home. The ensuing fire was 3 meters - 0.25 acre in size and was extinguished by Richmond Fire Department. "/>
    <s v="     "/>
    <s v="FAS"/>
    <m/>
    <s v="N"/>
    <x v="0"/>
    <m/>
    <m/>
    <m/>
    <s v="2960197905"/>
    <m/>
    <m/>
    <s v="     "/>
    <x v="1"/>
    <s v="PG&amp;E"/>
    <m/>
    <s v="Vegetation"/>
    <m/>
    <s v="D"/>
    <s v="D"/>
    <s v="&lt;0.25"/>
    <m/>
    <s v="Equipment - PG&amp;E"/>
    <s v="34.b. Conductor damage or failure"/>
    <s v="Equipment - PG&amp;E"/>
    <s v="All types of equipment / facility failure"/>
    <s v="Conductor failure-all"/>
    <s v="Conductor - Insulated Secondary"/>
    <m/>
    <m/>
    <m/>
    <m/>
    <s v="Overhead"/>
    <x v="1"/>
    <s v="Conductor - Insulated Secondary"/>
    <s v="Conductor"/>
    <s v="14341106"/>
    <s v="     "/>
    <s v="Non-HFTD"/>
    <x v="0"/>
    <m/>
    <m/>
    <n v="37.957999999999998"/>
    <n v="-122.274"/>
    <s v="Contra Costa"/>
    <s v="VALLEY-VIEW-1106"/>
    <m/>
    <n v="12000"/>
    <s v="N/A"/>
    <x v="0"/>
    <s v="Richmond FD"/>
    <s v="Urban"/>
    <m/>
    <m/>
    <s v="No"/>
    <m/>
    <m/>
    <m/>
    <m/>
    <m/>
    <m/>
    <m/>
    <s v="N"/>
    <s v="Y"/>
    <s v="202009270400"/>
    <s v="202009290400"/>
    <s v="     "/>
    <m/>
    <m/>
    <m/>
    <m/>
    <m/>
    <m/>
    <m/>
    <m/>
    <m/>
    <m/>
    <m/>
    <m/>
    <m/>
    <m/>
    <m/>
    <m/>
    <m/>
    <m/>
    <m/>
  </r>
  <r>
    <s v="SAP20202028"/>
    <s v="     "/>
    <n v="44102"/>
    <s v="9/28"/>
    <x v="1"/>
    <m/>
    <s v="40"/>
    <n v="3"/>
    <s v="9"/>
    <x v="4"/>
    <n v="44100"/>
    <m/>
    <s v="Stradley Ave in Mc Farland; pole fire at L704; fuse blew and switches open"/>
    <s v="     "/>
    <s v="SAP"/>
    <n v="44580"/>
    <s v="Y"/>
    <x v="0"/>
    <s v="6219379"/>
    <s v="N/A"/>
    <m/>
    <s v="T005080376"/>
    <n v="119816581"/>
    <m/>
    <s v="     "/>
    <x v="0"/>
    <s v="PG&amp;E"/>
    <m/>
    <m/>
    <m/>
    <s v="D"/>
    <m/>
    <s v="Structure-PG&amp;E only"/>
    <m/>
    <s v="Equipment - PG&amp;E"/>
    <s v="34.c. Fuse damage or failure"/>
    <s v="Equipment - PG&amp;E"/>
    <s v="Fuse failure - all"/>
    <s v="Fuse failure - all"/>
    <s v="Pole"/>
    <m/>
    <m/>
    <m/>
    <s v="No"/>
    <s v="Overhead"/>
    <x v="0"/>
    <s v="Pole"/>
    <m/>
    <s v="103094018"/>
    <s v="     "/>
    <s v="Non-HFTD"/>
    <x v="0"/>
    <m/>
    <m/>
    <n v="35.661200000000001"/>
    <n v="-119.259"/>
    <s v="Kern"/>
    <s v="MC-FARLAND-1104"/>
    <m/>
    <m/>
    <m/>
    <x v="0"/>
    <s v="Kern FD"/>
    <m/>
    <m/>
    <m/>
    <s v="No"/>
    <m/>
    <m/>
    <m/>
    <m/>
    <m/>
    <m/>
    <m/>
    <s v="N"/>
    <s v="N"/>
    <m/>
    <m/>
    <s v="     "/>
    <m/>
    <m/>
    <m/>
    <m/>
    <m/>
    <m/>
    <m/>
    <m/>
    <m/>
    <m/>
    <m/>
    <m/>
    <m/>
    <m/>
    <m/>
    <m/>
    <m/>
    <m/>
    <m/>
  </r>
  <r>
    <s v="20201308"/>
    <s v="     "/>
    <n v="44102"/>
    <s v="9/28"/>
    <x v="1"/>
    <n v="0.37291666666666667"/>
    <s v="40"/>
    <n v="3"/>
    <s v="9"/>
    <x v="4"/>
    <n v="44102"/>
    <n v="0.3611111111111111"/>
    <s v="On September 28, 2020 at 0857 hours, a PG&amp;E Troubleman was dispatched to the Newark 1106 12kV Distribution Circuit on Catamaran Court near Trade Wind Lane, Fremont in response to a wire down outage. Initial analysis indicates vehicle contact caused the ignition. A semi-truck was driving down Catamaran Court and the top of the trailer hit the communication lines that resulted in a broken pole on either side of the span. One pole remained upright, while the other pole fell in the backyard contacting the customer's home resulting in one phase of primary conductor down. The ensuing fire was approximately 20x20' and the fire was suppressed by Fremont Fire Department. PG&amp;E hired contract crew replaced both damaged poles on September 28, 2020."/>
    <s v="     "/>
    <s v="FAS"/>
    <m/>
    <s v="N"/>
    <x v="0"/>
    <m/>
    <s v="20-0102274"/>
    <m/>
    <s v="X315360129"/>
    <m/>
    <m/>
    <s v="     "/>
    <x v="1"/>
    <s v="PG&amp;E"/>
    <m/>
    <s v="Vegetation"/>
    <m/>
    <s v="D"/>
    <s v="D"/>
    <s v="&lt;0.25"/>
    <s v="20x20'"/>
    <s v="Contact - 3rd Party"/>
    <s v="33.d. Vehicle contact"/>
    <s v="Contact - 3rd Party"/>
    <s v="Contact from object"/>
    <s v="Contact - Vehicle"/>
    <m/>
    <s v="Contact - Vehicle"/>
    <s v="Pole"/>
    <s v="Line to Line"/>
    <m/>
    <s v="Overhead"/>
    <x v="3"/>
    <s v="Pole"/>
    <s v="Poles, Crossarm"/>
    <s v="Pole ID: 100946344"/>
    <s v="     "/>
    <s v="Non-HFTD"/>
    <x v="0"/>
    <m/>
    <m/>
    <n v="37.529200000000003"/>
    <n v="-121.99"/>
    <s v="Alameda"/>
    <s v="NEWARK-1106"/>
    <m/>
    <n v="12000"/>
    <m/>
    <x v="0"/>
    <s v="Fremont FD"/>
    <s v="Urban"/>
    <m/>
    <m/>
    <s v="No"/>
    <m/>
    <m/>
    <m/>
    <m/>
    <m/>
    <m/>
    <m/>
    <s v="N"/>
    <s v="N"/>
    <m/>
    <m/>
    <s v="     "/>
    <m/>
    <m/>
    <m/>
    <m/>
    <m/>
    <m/>
    <m/>
    <m/>
    <m/>
    <m/>
    <m/>
    <m/>
    <m/>
    <m/>
    <m/>
    <m/>
    <m/>
    <m/>
    <m/>
  </r>
  <r>
    <s v="20211670"/>
    <s v="     "/>
    <n v="44467"/>
    <s v="9/28"/>
    <x v="1"/>
    <n v="0.3527777777777778"/>
    <s v="40"/>
    <n v="3"/>
    <s v="9"/>
    <x v="5"/>
    <n v="44467"/>
    <m/>
    <s v="Pole fire last night, repairs have to be made. This infomration is preliminary"/>
    <s v="     "/>
    <s v="FAS"/>
    <m/>
    <s v="Y"/>
    <x v="0"/>
    <m/>
    <m/>
    <m/>
    <s v="T005407214"/>
    <n v="122108000"/>
    <m/>
    <s v="     "/>
    <x v="0"/>
    <s v="PG&amp;E"/>
    <m/>
    <s v="Other"/>
    <s v="Pole "/>
    <s v="D"/>
    <s v="D"/>
    <s v="Structure-PG&amp;E only"/>
    <s v="POLE FIRE "/>
    <s v="Contamination"/>
    <s v="36.a. Contamination"/>
    <s v="Equipment - PG&amp;E"/>
    <s v="Contamination"/>
    <s v="Tracking"/>
    <m/>
    <m/>
    <m/>
    <m/>
    <s v="Y"/>
    <s v="Overhead"/>
    <x v="3"/>
    <s v="Pole"/>
    <s v="Cutout, Crossarm"/>
    <s v="100260671"/>
    <s v="     "/>
    <s v="Non-HFTD"/>
    <x v="0"/>
    <m/>
    <m/>
    <n v="37.5974"/>
    <n v="-122.379"/>
    <s v="San Mateo"/>
    <s v="MILLBRAE-1101"/>
    <m/>
    <n v="12000"/>
    <m/>
    <x v="0"/>
    <s v="Unknown"/>
    <s v="Urban"/>
    <s v="Grass fuel model"/>
    <s v="In grass "/>
    <s v="No"/>
    <m/>
    <m/>
    <m/>
    <m/>
    <m/>
    <m/>
    <m/>
    <s v="N"/>
    <s v="N"/>
    <m/>
    <m/>
    <s v="     "/>
    <m/>
    <m/>
    <m/>
    <m/>
    <m/>
    <m/>
    <m/>
    <m/>
    <m/>
    <m/>
    <m/>
    <m/>
    <m/>
    <m/>
    <m/>
    <m/>
    <m/>
    <m/>
    <m/>
  </r>
  <r>
    <s v="20211664"/>
    <s v="     "/>
    <n v="44467"/>
    <s v="9/28"/>
    <x v="1"/>
    <n v="0.47083333333333333"/>
    <s v="40"/>
    <n v="3"/>
    <s v="9"/>
    <x v="5"/>
    <n v="44467"/>
    <m/>
    <s v="Overloaded transformer bushing burnt open at the secondary and serivce drop. This infomration is preliminary"/>
    <s v="     "/>
    <s v="FAS"/>
    <m/>
    <s v="Y"/>
    <x v="0"/>
    <m/>
    <m/>
    <m/>
    <s v="T005407500"/>
    <n v="122112000"/>
    <m/>
    <s v="     "/>
    <x v="0"/>
    <s v="PG&amp;E"/>
    <m/>
    <s v="Other"/>
    <m/>
    <s v="D"/>
    <s v="D"/>
    <s v="Structure-PG&amp;E only"/>
    <m/>
    <s v="Equipment - Overloaded"/>
    <s v="34.n. Transformer damage or failure"/>
    <s v="Equipment - PG&amp;E"/>
    <s v="All types of equipment / facility failure"/>
    <s v="Transformer failure"/>
    <s v="Transformer Bushing"/>
    <m/>
    <m/>
    <m/>
    <s v="Y"/>
    <s v="Overhead"/>
    <x v="1"/>
    <s v="Transformer Bushing"/>
    <s v="Transformer, Conductor"/>
    <s v="102200767"/>
    <s v="     "/>
    <s v="Non-HFTD"/>
    <x v="0"/>
    <m/>
    <m/>
    <n v="39.381900000000002"/>
    <n v="-123.81"/>
    <s v="Mendocino"/>
    <s v="BIG-RIVER-1101"/>
    <m/>
    <n v="12000"/>
    <s v="N/A"/>
    <x v="0"/>
    <s v="Unknown"/>
    <s v="Conifer Forest"/>
    <s v="Fire-resistive fuel bed"/>
    <s v="Dirt"/>
    <s v="No"/>
    <m/>
    <m/>
    <m/>
    <m/>
    <m/>
    <m/>
    <m/>
    <s v="N"/>
    <s v="N"/>
    <m/>
    <m/>
    <s v="     "/>
    <m/>
    <m/>
    <m/>
    <m/>
    <m/>
    <m/>
    <m/>
    <m/>
    <m/>
    <m/>
    <m/>
    <m/>
    <m/>
    <m/>
    <m/>
    <m/>
    <m/>
    <m/>
    <m/>
  </r>
  <r>
    <s v="20212166"/>
    <s v="     "/>
    <n v="44467"/>
    <s v="9/28"/>
    <x v="1"/>
    <n v="9.0277777777777769E-3"/>
    <s v="40"/>
    <n v="3"/>
    <s v="9"/>
    <x v="5"/>
    <n v="44467"/>
    <m/>
    <s v="Pole Burnt near 4500 E 12th St, Oakland, CA 94601; OIS: TR8603722, 1482778; FOID: T005406991; ILIS: 21-0123191; EC: 122108588; SAP Pole ID: 101351623"/>
    <s v="     "/>
    <s v="FAS"/>
    <m/>
    <s v="Y"/>
    <x v="0"/>
    <m/>
    <s v="21-0123191"/>
    <m/>
    <s v="T005406991"/>
    <n v="122109000"/>
    <m/>
    <s v="     "/>
    <x v="0"/>
    <s v="PG&amp;E"/>
    <m/>
    <s v="Other"/>
    <s v="Pole"/>
    <s v="D"/>
    <s v="D"/>
    <s v="Structure-PG&amp;E only"/>
    <m/>
    <s v="Equipment - PG&amp;E"/>
    <s v="34.f. Pole damage or failure"/>
    <s v="Equipment - PG&amp;E"/>
    <s v="All types of equipment / facility failure"/>
    <s v="Pole failure"/>
    <s v="Pole"/>
    <m/>
    <m/>
    <s v="Line to Ground"/>
    <s v="Y"/>
    <s v="Overhead"/>
    <x v="3"/>
    <s v="Pole"/>
    <s v="Pole"/>
    <s v="101351623"/>
    <s v="     "/>
    <s v="Non-HFTD"/>
    <x v="0"/>
    <m/>
    <m/>
    <n v="37.770600000000002"/>
    <n v="-122.214"/>
    <s v="Alameda"/>
    <s v="OAKLAND-J-1104"/>
    <m/>
    <n v="12000"/>
    <m/>
    <x v="0"/>
    <s v="Unknown"/>
    <s v="Urban"/>
    <s v="Fire-resistive fuel bed"/>
    <m/>
    <s v="No"/>
    <m/>
    <m/>
    <m/>
    <m/>
    <m/>
    <m/>
    <m/>
    <s v="N"/>
    <s v="N"/>
    <m/>
    <m/>
    <s v="     "/>
    <m/>
    <m/>
    <m/>
    <m/>
    <m/>
    <m/>
    <m/>
    <m/>
    <m/>
    <m/>
    <m/>
    <m/>
    <m/>
    <m/>
    <m/>
    <m/>
    <m/>
    <m/>
    <m/>
  </r>
  <r>
    <s v="20211678"/>
    <s v="     "/>
    <n v="44467"/>
    <s v="9/28"/>
    <x v="1"/>
    <n v="2.2916666666666665E-2"/>
    <s v="40"/>
    <n v="3"/>
    <s v="9"/>
    <x v="5"/>
    <n v="44467"/>
    <m/>
    <s v="Blown transformer, troubleman found pole fire at Market street and Apgar street. This information is preliminary."/>
    <s v="     "/>
    <s v="FAS"/>
    <m/>
    <s v="N"/>
    <x v="1"/>
    <m/>
    <m/>
    <m/>
    <s v="T005406993"/>
    <m/>
    <m/>
    <s v="     "/>
    <x v="0"/>
    <s v="PG&amp;E"/>
    <m/>
    <s v="Other"/>
    <m/>
    <s v="D"/>
    <m/>
    <s v="Structure-PG&amp;E only"/>
    <m/>
    <s v="Duplicate"/>
    <s v="39.a. All Other"/>
    <s v="Duplicate"/>
    <m/>
    <m/>
    <m/>
    <m/>
    <m/>
    <m/>
    <m/>
    <s v="Overhead"/>
    <x v="3"/>
    <s v="Transformer"/>
    <m/>
    <m/>
    <s v="     "/>
    <s v="Non-HFTD"/>
    <x v="0"/>
    <m/>
    <m/>
    <n v="37.829000000000001"/>
    <n v="-122.274"/>
    <s v="Alameda"/>
    <s v="OAKLAND-D-0406"/>
    <m/>
    <n v="4000"/>
    <m/>
    <x v="0"/>
    <s v="Unknown"/>
    <s v="Urban"/>
    <m/>
    <m/>
    <s v="No"/>
    <m/>
    <m/>
    <m/>
    <m/>
    <m/>
    <m/>
    <m/>
    <s v="N"/>
    <s v="N"/>
    <m/>
    <m/>
    <s v="     "/>
    <m/>
    <m/>
    <m/>
    <m/>
    <m/>
    <m/>
    <m/>
    <m/>
    <m/>
    <m/>
    <m/>
    <m/>
    <m/>
    <m/>
    <m/>
    <m/>
    <m/>
    <m/>
    <m/>
  </r>
  <r>
    <s v="20211672"/>
    <s v="     "/>
    <n v="44467"/>
    <s v="9/28"/>
    <x v="1"/>
    <n v="0.31180555555555556"/>
    <s v="40"/>
    <n v="3"/>
    <s v="9"/>
    <x v="5"/>
    <n v="44467"/>
    <m/>
    <s v="Burnt open chance clamp on top side of the transformer fuse. This information is preliminary."/>
    <s v="     "/>
    <s v="FAS"/>
    <m/>
    <s v="Y"/>
    <x v="0"/>
    <m/>
    <s v="21-0123108"/>
    <m/>
    <s v="T005407140"/>
    <n v="122109000"/>
    <m/>
    <s v="     "/>
    <x v="0"/>
    <s v="PG&amp;E"/>
    <m/>
    <s v="Other"/>
    <s v="Connector (Chance Clamp)"/>
    <s v="D"/>
    <s v="D"/>
    <s v="Structure-PG&amp;E only"/>
    <s v="Burned open Chance Clamp"/>
    <s v="Equipment - PG&amp;E"/>
    <s v="34.m. Connection device damage or failure"/>
    <s v="Equipment - PG&amp;E"/>
    <s v="All types of equipment / facility failure"/>
    <s v="Splice/Clamp/Connector"/>
    <s v="Splice/Clamp/Connector"/>
    <m/>
    <m/>
    <s v="Line to Ground"/>
    <s v="N"/>
    <s v="Overhead"/>
    <x v="3"/>
    <s v="Splice/Clamp/Connector"/>
    <s v="Connector"/>
    <s v="152561105"/>
    <s v="     "/>
    <s v="Non-HFTD"/>
    <x v="0"/>
    <n v="300"/>
    <m/>
    <n v="38.877299999999998"/>
    <n v="-121.13500000000001"/>
    <s v="Placer"/>
    <s v="PENRYN-1105"/>
    <m/>
    <n v="12000"/>
    <m/>
    <x v="0"/>
    <s v="Self Extinguished"/>
    <s v="Urban"/>
    <s v="Grass fuel model"/>
    <s v="Weeds"/>
    <s v="No"/>
    <m/>
    <m/>
    <m/>
    <m/>
    <m/>
    <m/>
    <m/>
    <s v="N"/>
    <s v="N"/>
    <m/>
    <m/>
    <s v="     "/>
    <m/>
    <m/>
    <m/>
    <m/>
    <m/>
    <m/>
    <m/>
    <m/>
    <m/>
    <m/>
    <m/>
    <m/>
    <m/>
    <m/>
    <m/>
    <m/>
    <m/>
    <m/>
    <m/>
  </r>
  <r>
    <s v="20140185"/>
    <s v="     "/>
    <n v="41911"/>
    <s v="9/29"/>
    <x v="1"/>
    <n v="0.60138888888888886"/>
    <s v="40"/>
    <n v="3"/>
    <s v="9"/>
    <x v="7"/>
    <n v="41911"/>
    <n v="0.60138888888888886"/>
    <s v="Crew to repl two poles caused by car hitting pole. Fire put out by FD. Crew on site"/>
    <s v="     "/>
    <m/>
    <m/>
    <s v="N"/>
    <x v="0"/>
    <s v="1090153"/>
    <s v="14-0060293"/>
    <m/>
    <m/>
    <n v="109245971"/>
    <m/>
    <s v="     "/>
    <x v="1"/>
    <s v="PG&amp;E"/>
    <m/>
    <s v="Vegetation"/>
    <m/>
    <s v="D"/>
    <m/>
    <s v="&lt;0.25"/>
    <s v="Square Feet: ; Acreage: "/>
    <s v="Contact - 3rd Party"/>
    <s v="33.d. Vehicle contact"/>
    <s v="Contact - 3rd Party"/>
    <s v="All types of equipment / facility failure"/>
    <s v="Contact - Vehicle"/>
    <m/>
    <s v="Contact - Vehicle"/>
    <s v="Pole"/>
    <s v="Line to Ground"/>
    <s v=" "/>
    <s v="Overhead"/>
    <x v="3"/>
    <s v="Conductor"/>
    <m/>
    <s v="2 POLES SS 0F 5877"/>
    <s v="     "/>
    <s v="Non-HFTD"/>
    <x v="0"/>
    <m/>
    <m/>
    <n v="36.799500000000002"/>
    <n v="-121.76900000000001"/>
    <s v="Monterey"/>
    <s v="DOLAN-ROAD-1104"/>
    <s v="182381103"/>
    <n v="12000"/>
    <s v="N/A"/>
    <x v="0"/>
    <s v="Monterey County FD"/>
    <s v="Herbaceous"/>
    <m/>
    <m/>
    <s v="No"/>
    <m/>
    <m/>
    <m/>
    <m/>
    <m/>
    <m/>
    <m/>
    <s v="N"/>
    <s v="N"/>
    <m/>
    <m/>
    <s v="     "/>
    <m/>
    <m/>
    <m/>
    <m/>
    <m/>
    <m/>
    <m/>
    <m/>
    <m/>
    <m/>
    <m/>
    <m/>
    <m/>
    <m/>
    <m/>
    <m/>
    <m/>
    <m/>
    <m/>
  </r>
  <r>
    <s v="SAP201420270"/>
    <s v="     "/>
    <n v="41911"/>
    <s v="9/29"/>
    <x v="1"/>
    <m/>
    <s v="40"/>
    <n v="3"/>
    <s v="9"/>
    <x v="7"/>
    <n v="41909"/>
    <m/>
    <s v="Crossarm replaced due to pole fire"/>
    <s v="     "/>
    <s v="SAP"/>
    <n v="44580"/>
    <s v="Y"/>
    <x v="0"/>
    <s v="1089176"/>
    <s v="N/A"/>
    <m/>
    <s v="T003206233"/>
    <n v="109243765"/>
    <m/>
    <s v="     "/>
    <x v="0"/>
    <s v="PG&amp;E"/>
    <m/>
    <m/>
    <m/>
    <s v="D"/>
    <m/>
    <s v="Structure-PG&amp;E only"/>
    <m/>
    <s v="Equipment - PG&amp;E"/>
    <s v="34.h. Crossarm damage or failure"/>
    <s v="Equipment - PG&amp;E"/>
    <s v="Crossarm failure"/>
    <s v="Crossarm failure"/>
    <s v="Crossarm"/>
    <m/>
    <m/>
    <m/>
    <s v="Yes"/>
    <s v="Overhead"/>
    <x v="0"/>
    <s v="Crossarm"/>
    <m/>
    <s v="103734171"/>
    <s v="     "/>
    <s v="Non-HFTD"/>
    <x v="0"/>
    <m/>
    <m/>
    <n v="37.959499999999998"/>
    <n v="-122.32899999999999"/>
    <s v="Contra Costa"/>
    <s v="EL-CERRITO-G-1112"/>
    <m/>
    <m/>
    <m/>
    <x v="0"/>
    <m/>
    <m/>
    <m/>
    <m/>
    <s v="No"/>
    <m/>
    <m/>
    <m/>
    <m/>
    <m/>
    <m/>
    <m/>
    <s v="N"/>
    <s v="N"/>
    <m/>
    <m/>
    <s v="     "/>
    <m/>
    <m/>
    <m/>
    <m/>
    <m/>
    <m/>
    <m/>
    <m/>
    <m/>
    <m/>
    <m/>
    <m/>
    <m/>
    <m/>
    <m/>
    <m/>
    <m/>
    <m/>
    <m/>
  </r>
  <r>
    <s v="20150369"/>
    <s v="     "/>
    <n v="42276"/>
    <s v="9/29"/>
    <x v="1"/>
    <n v="0.82361111111111107"/>
    <s v="40"/>
    <n v="3"/>
    <s v="9"/>
    <x v="2"/>
    <m/>
    <m/>
    <s v="OPEN WIRE SECONDARY GOT TOGETHER AT POLE 110169249 PROBABLY BIRD FLYING INTO TREE IN FRONT OF WIRES INSTALLED SPREADER BRAKETS THROUGT SPAN."/>
    <s v="     "/>
    <m/>
    <m/>
    <s v="N"/>
    <x v="0"/>
    <s v="1313934"/>
    <m/>
    <m/>
    <m/>
    <m/>
    <m/>
    <s v="     "/>
    <x v="1"/>
    <s v="PG&amp;E"/>
    <m/>
    <s v="Vegetation"/>
    <m/>
    <s v="D"/>
    <m/>
    <s v="&lt;0.25"/>
    <s v="Square Feet: ; Acreage: "/>
    <s v="Contact - Animal - Bird"/>
    <s v="33.b. Animal contact"/>
    <s v="Contact - Bird"/>
    <s v="All types of equipment / facility failure"/>
    <s v="Contact - Animal"/>
    <m/>
    <s v="Contact - Animal"/>
    <s v="Conductor"/>
    <m/>
    <s v="PACIFIC BELL"/>
    <s v="Overhead"/>
    <x v="1"/>
    <s v="Conductor"/>
    <m/>
    <s v="100470700"/>
    <s v="     "/>
    <s v="Non-HFTD"/>
    <x v="0"/>
    <m/>
    <m/>
    <n v="37.977899999999998"/>
    <n v="-121.71899999999999"/>
    <s v="Contra Costa"/>
    <s v="CONTRA-COSTA-2113"/>
    <s v="13652113"/>
    <m/>
    <s v="N/A"/>
    <x v="0"/>
    <s v="OAKLEY FIRE DEPARTMENT"/>
    <s v="Urban"/>
    <m/>
    <m/>
    <s v="No"/>
    <m/>
    <m/>
    <m/>
    <m/>
    <m/>
    <m/>
    <m/>
    <s v="N"/>
    <s v="N"/>
    <m/>
    <m/>
    <s v="     "/>
    <m/>
    <m/>
    <m/>
    <m/>
    <m/>
    <m/>
    <m/>
    <m/>
    <m/>
    <m/>
    <m/>
    <m/>
    <m/>
    <m/>
    <m/>
    <m/>
    <m/>
    <m/>
    <m/>
  </r>
  <r>
    <s v="20150368"/>
    <s v="     "/>
    <n v="42276"/>
    <s v="9/29"/>
    <x v="1"/>
    <n v="0.79513888888888884"/>
    <s v="40"/>
    <n v="3"/>
    <s v="9"/>
    <x v="2"/>
    <n v="42276"/>
    <n v="0.78333333333333333"/>
    <s v="0"/>
    <s v="     "/>
    <m/>
    <m/>
    <s v="N"/>
    <x v="0"/>
    <s v="1313924"/>
    <s v="15-0066487"/>
    <m/>
    <m/>
    <n v="110683994"/>
    <m/>
    <s v="     "/>
    <x v="1"/>
    <s v="PG&amp;E"/>
    <m/>
    <s v="Vegetation"/>
    <m/>
    <s v="D"/>
    <m/>
    <s v="&lt;0.25"/>
    <s v="Square Feet: ; Acreage: "/>
    <s v="Contact - 3rd Party"/>
    <s v="33.e. Other contact from object"/>
    <s v="Contact - 3rd Party"/>
    <s v="All types of equipment / facility failure"/>
    <s v="Vandalism"/>
    <m/>
    <s v="Vandalism"/>
    <m/>
    <s v="Line to Ground"/>
    <s v="0"/>
    <s v="Overhead"/>
    <x v="3"/>
    <s v="Conductor"/>
    <m/>
    <s v="100193545"/>
    <s v="     "/>
    <s v="Non-HFTD"/>
    <x v="0"/>
    <m/>
    <m/>
    <n v="35.419800000000002"/>
    <n v="-118.95"/>
    <s v="Kern"/>
    <s v="COLUMBUS-1105"/>
    <s v="253951105"/>
    <n v="12000"/>
    <s v="COLUMBUS 1105CB"/>
    <x v="0"/>
    <s v="KERN COUNTY FIRE DEPARTMENT"/>
    <s v="Herbaceous"/>
    <m/>
    <m/>
    <s v="No"/>
    <m/>
    <m/>
    <m/>
    <m/>
    <m/>
    <m/>
    <m/>
    <s v="N"/>
    <s v="N"/>
    <m/>
    <m/>
    <s v="     "/>
    <m/>
    <m/>
    <m/>
    <m/>
    <m/>
    <m/>
    <m/>
    <m/>
    <m/>
    <m/>
    <m/>
    <m/>
    <m/>
    <m/>
    <m/>
    <m/>
    <m/>
    <m/>
    <m/>
  </r>
  <r>
    <s v="20150367"/>
    <s v="     "/>
    <n v="42276"/>
    <s v="9/29"/>
    <x v="1"/>
    <n v="0.11944444444444445"/>
    <s v="40"/>
    <n v="3"/>
    <s v="9"/>
    <x v="2"/>
    <n v="42276"/>
    <n v="0.11944444444444445"/>
    <s v="CREW RO REPR JUMPER"/>
    <s v="     "/>
    <m/>
    <m/>
    <s v="N"/>
    <x v="0"/>
    <s v="1313389"/>
    <s v="15-0066199"/>
    <m/>
    <m/>
    <n v="110682153"/>
    <m/>
    <s v="     "/>
    <x v="1"/>
    <s v="PG&amp;E"/>
    <m/>
    <s v="Vegetation"/>
    <m/>
    <s v="D"/>
    <m/>
    <s v="0.26-9.99"/>
    <s v="Square Feet: ; Acreage: 1"/>
    <s v="Equipment - PG&amp;E"/>
    <s v="34.m. Connection device damage or failure"/>
    <s v="Equipment - PG&amp;E"/>
    <s v="All types of equipment / facility failure"/>
    <s v="Splice/Clamp/Connector"/>
    <s v="Splice/Clamp/Connector"/>
    <m/>
    <m/>
    <s v="Open Circuit"/>
    <s v="0"/>
    <s v="Overhead"/>
    <x v="3"/>
    <s v="Conductor"/>
    <m/>
    <s v="FRY RD @ CLARK"/>
    <s v="     "/>
    <s v="Non-HFTD"/>
    <x v="0"/>
    <m/>
    <m/>
    <n v="38.337000000000003"/>
    <n v="-121.86"/>
    <s v="Solano"/>
    <s v="PEABODY-2105"/>
    <s v="63642105"/>
    <n v="21000"/>
    <s v="PEABODY 210515812"/>
    <x v="0"/>
    <s v="VACAVILLE FD"/>
    <s v="Herbaceous"/>
    <m/>
    <m/>
    <s v="No"/>
    <m/>
    <m/>
    <m/>
    <m/>
    <m/>
    <m/>
    <m/>
    <s v="N"/>
    <s v="N"/>
    <m/>
    <m/>
    <s v="     "/>
    <m/>
    <m/>
    <m/>
    <m/>
    <m/>
    <m/>
    <m/>
    <m/>
    <m/>
    <m/>
    <m/>
    <m/>
    <m/>
    <m/>
    <m/>
    <m/>
    <m/>
    <m/>
    <m/>
  </r>
  <r>
    <s v="20160321"/>
    <s v="     "/>
    <n v="42642"/>
    <s v="9/29"/>
    <x v="1"/>
    <n v="0.47013888888888888"/>
    <s v="40"/>
    <n v="3"/>
    <s v="9"/>
    <x v="6"/>
    <n v="42642"/>
    <m/>
    <s v="PER FDD SERVICE WIRE CAME DOWN AND CAUSED FIRE.  EC TAG TO CONSTR FOR CREW TO MAKE REPAIRS"/>
    <s v="     "/>
    <m/>
    <m/>
    <s v="N"/>
    <x v="0"/>
    <s v="1550008"/>
    <m/>
    <m/>
    <m/>
    <m/>
    <m/>
    <s v="     "/>
    <x v="1"/>
    <s v="PG&amp;E"/>
    <m/>
    <s v="Vegetation"/>
    <m/>
    <s v="D"/>
    <m/>
    <s v="&lt;0.25"/>
    <s v="Square Feet: ; Acreage: "/>
    <s v="Equipment - PG&amp;E"/>
    <s v="34.b. Conductor damage or failure"/>
    <s v="Equipment - PG&amp;E"/>
    <s v="All types of equipment / facility failure"/>
    <s v="Conductor"/>
    <s v="Conductor"/>
    <m/>
    <m/>
    <m/>
    <s v="PACIFIC BELL"/>
    <s v="Overhead"/>
    <x v="1"/>
    <s v="Conductor"/>
    <m/>
    <s v="100457240"/>
    <s v="     "/>
    <s v="Non-HFTD"/>
    <x v="0"/>
    <m/>
    <m/>
    <n v="38.017800000000001"/>
    <n v="-121.648"/>
    <s v="Contra Costa"/>
    <s v="BRENTWOOD-2112"/>
    <s v="14592112"/>
    <m/>
    <s v="N/A"/>
    <x v="0"/>
    <s v="Contra Costa County FD"/>
    <s v="Urban"/>
    <m/>
    <m/>
    <s v="No"/>
    <m/>
    <m/>
    <m/>
    <m/>
    <m/>
    <m/>
    <m/>
    <s v="N"/>
    <s v="N"/>
    <m/>
    <m/>
    <s v="     "/>
    <m/>
    <m/>
    <m/>
    <m/>
    <m/>
    <m/>
    <m/>
    <m/>
    <m/>
    <m/>
    <m/>
    <m/>
    <m/>
    <m/>
    <m/>
    <m/>
    <m/>
    <m/>
    <m/>
  </r>
  <r>
    <s v="MIA20177860"/>
    <s v="     "/>
    <n v="43007"/>
    <s v="9/29"/>
    <x v="1"/>
    <n v="0.10690972222222223"/>
    <s v="39"/>
    <n v="3"/>
    <s v="9"/>
    <x v="0"/>
    <n v="43007"/>
    <n v="0.10625"/>
    <s v="transformer blown started small grass fire"/>
    <s v="     "/>
    <s v="FAS"/>
    <n v="44249"/>
    <s v="Y"/>
    <x v="0"/>
    <m/>
    <m/>
    <m/>
    <s v="T004148535"/>
    <n v="113638764"/>
    <m/>
    <s v="     "/>
    <x v="1"/>
    <s v="PG&amp;E"/>
    <m/>
    <m/>
    <m/>
    <s v="D"/>
    <m/>
    <s v="&lt;3 meters of linear travel"/>
    <m/>
    <s v="Contact - Animal - Other"/>
    <s v="33.b. Animal contact"/>
    <s v="Contact - Animal"/>
    <s v="Contact from object"/>
    <s v="Contact - Animal"/>
    <m/>
    <s v="Contact - Animal"/>
    <s v="Transformer"/>
    <m/>
    <s v="No"/>
    <s v="Overhead"/>
    <x v="0"/>
    <m/>
    <m/>
    <s v="oper # 68"/>
    <s v="     "/>
    <s v="Non-HFTD"/>
    <x v="0"/>
    <m/>
    <m/>
    <n v="39.531799999999997"/>
    <n v="-122.18600000000001"/>
    <s v="Glenn"/>
    <s v="WILLOWS-A-1104"/>
    <m/>
    <n v="11000"/>
    <m/>
    <x v="0"/>
    <m/>
    <s v="Agriculture"/>
    <m/>
    <m/>
    <s v="No"/>
    <m/>
    <m/>
    <m/>
    <m/>
    <m/>
    <m/>
    <m/>
    <s v="N"/>
    <s v="N"/>
    <m/>
    <m/>
    <s v="     "/>
    <m/>
    <m/>
    <m/>
    <m/>
    <m/>
    <m/>
    <m/>
    <m/>
    <m/>
    <m/>
    <m/>
    <m/>
    <m/>
    <m/>
    <m/>
    <m/>
    <m/>
    <m/>
    <m/>
  </r>
  <r>
    <s v="20170388"/>
    <s v="     "/>
    <n v="43007"/>
    <s v="9/29"/>
    <x v="1"/>
    <n v="8.4027777777777785E-2"/>
    <s v="39"/>
    <n v="3"/>
    <s v="9"/>
    <x v="0"/>
    <n v="43007"/>
    <m/>
    <s v="T68 STEP DOWN TRANSFORMER OUTSIDE WILLOWS A SUB HAS SIGNS OF ARCING ON #1&amp;2 PHASES. DEAD RAT FOUND INSIDE CABINET. ARCING SIGNS AT TOP OF RIVETS OBOVE ENTRANCE DOOR AS WELL. STARTED SMALL GRASS FIRE AROUND TRANSFORMER. EC TAG BEING MADE UP"/>
    <s v="     "/>
    <m/>
    <m/>
    <s v="N"/>
    <x v="0"/>
    <m/>
    <s v="17-0082713"/>
    <m/>
    <m/>
    <m/>
    <m/>
    <s v="     "/>
    <x v="1"/>
    <s v="PG&amp;E"/>
    <m/>
    <s v="Vegetation"/>
    <m/>
    <s v="D"/>
    <m/>
    <s v="&lt;3 meters of linear travel"/>
    <s v="Square Feet: ; Acreage: "/>
    <s v="Contact - Animal - Other"/>
    <s v="33.b. Animal contact"/>
    <s v="Contact - Animal"/>
    <s v="All types of equipment / facility failure"/>
    <s v="Contact - Animal"/>
    <m/>
    <s v="Contact - Animal"/>
    <s v="Transformer"/>
    <s v="Multi-Fault"/>
    <s v="Unknown"/>
    <s v="Padmounted"/>
    <x v="3"/>
    <s v="Transformer"/>
    <m/>
    <s v="100419384"/>
    <s v="     "/>
    <s v="Non-HFTD"/>
    <x v="0"/>
    <m/>
    <m/>
    <n v="39.531700000000001"/>
    <n v="-122.18600000000001"/>
    <s v="Glenn"/>
    <s v="LOGAN-CREEK-2101"/>
    <s v="103142101"/>
    <n v="21000"/>
    <s v="LOGAN CREEK 2101CB"/>
    <x v="0"/>
    <s v="N.A."/>
    <s v="Agriculture"/>
    <m/>
    <m/>
    <s v="No"/>
    <m/>
    <m/>
    <m/>
    <m/>
    <m/>
    <m/>
    <m/>
    <s v="N"/>
    <s v="N"/>
    <m/>
    <m/>
    <s v="     "/>
    <m/>
    <m/>
    <m/>
    <m/>
    <m/>
    <m/>
    <m/>
    <m/>
    <m/>
    <m/>
    <m/>
    <m/>
    <m/>
    <m/>
    <m/>
    <m/>
    <m/>
    <m/>
    <m/>
  </r>
  <r>
    <s v="20180838"/>
    <s v="     "/>
    <n v="43372"/>
    <s v="9/29"/>
    <x v="1"/>
    <n v="0.67777777777777781"/>
    <s v="39"/>
    <n v="3"/>
    <s v="9"/>
    <x v="1"/>
    <n v="43372"/>
    <n v="0.67777777777777781"/>
    <s v="tree contact"/>
    <s v="     "/>
    <s v="Charles"/>
    <m/>
    <s v="N"/>
    <x v="0"/>
    <s v="184114"/>
    <s v="18-0084877"/>
    <m/>
    <m/>
    <m/>
    <m/>
    <s v="     "/>
    <x v="1"/>
    <s v="PG&amp;E"/>
    <m/>
    <m/>
    <m/>
    <s v="D"/>
    <m/>
    <s v="Unknown"/>
    <m/>
    <s v="Contact - 3rd Party"/>
    <s v="33.e. Other contact from object"/>
    <s v="Contact - 3rd Party"/>
    <s v="Contact from object"/>
    <s v="Contact - 3rd Party"/>
    <m/>
    <s v="Contact - 3rd Party"/>
    <s v="Conductor"/>
    <s v="Line to Ground"/>
    <m/>
    <s v="Overhead"/>
    <x v="3"/>
    <m/>
    <m/>
    <s v="3269"/>
    <s v="     "/>
    <s v="Non-HFTD"/>
    <x v="0"/>
    <n v="113"/>
    <m/>
    <n v="41.021900000000002"/>
    <n v="-123.655"/>
    <s v="Humboldt"/>
    <s v="HOOPA-1101"/>
    <s v="192401101"/>
    <n v="11000"/>
    <s v="HOOPA 1101CB"/>
    <x v="1"/>
    <m/>
    <s v="Conifer Forest"/>
    <m/>
    <m/>
    <s v="No"/>
    <m/>
    <m/>
    <m/>
    <m/>
    <m/>
    <m/>
    <m/>
    <s v="N"/>
    <s v="N"/>
    <m/>
    <m/>
    <s v="     "/>
    <s v="41.02194800"/>
    <s v="-123.65500000"/>
    <s v="Oct  1 2018 12:00AM"/>
    <s v="3rdParty"/>
    <s v="A healthy douglas fir was cut by a 3rd party and the tree fell through the line, starting a small 40x22 fire."/>
    <s v="FIRD"/>
    <s v="75"/>
    <s v="15"/>
    <s v="17"/>
    <m/>
    <m/>
    <m/>
    <m/>
    <m/>
    <m/>
    <m/>
    <s v="CrossArm"/>
    <s v="BareWire"/>
    <s v="4"/>
  </r>
  <r>
    <s v="SAP20187965"/>
    <s v="     "/>
    <n v="43372"/>
    <s v="9/29"/>
    <x v="1"/>
    <m/>
    <s v="39"/>
    <n v="3"/>
    <s v="9"/>
    <x v="1"/>
    <n v="43370"/>
    <m/>
    <s v="14492 N Jack Tone Rd in Lodi; veg fire started by sparks from pole; burned cutout; meter 1008708699; failure of transformer"/>
    <s v="     "/>
    <s v="SAP"/>
    <n v="44580"/>
    <s v="Y"/>
    <x v="0"/>
    <s v="182301"/>
    <s v="18-0084032"/>
    <m/>
    <s v="T004420734"/>
    <n v="115003608"/>
    <m/>
    <s v="     "/>
    <x v="1"/>
    <s v="PG&amp;E"/>
    <m/>
    <m/>
    <m/>
    <s v="D"/>
    <m/>
    <s v="&lt;0.25"/>
    <m/>
    <s v="Equipment - PG&amp;E"/>
    <s v="34.n. Transformer damage or failure"/>
    <s v="Equipment - PG&amp;E"/>
    <s v="Transformer failure"/>
    <s v="Transformer failure"/>
    <s v="Transformer"/>
    <m/>
    <m/>
    <s v="Line to Ground"/>
    <s v="No"/>
    <s v="Overhead"/>
    <x v="0"/>
    <s v="Transformer"/>
    <m/>
    <s v="102081012"/>
    <s v="     "/>
    <s v="Non-HFTD"/>
    <x v="0"/>
    <m/>
    <m/>
    <n v="38.112400000000001"/>
    <n v="-121.151"/>
    <s v="San Joaquin"/>
    <s v="LOCKEFORD-2101"/>
    <m/>
    <m/>
    <s v="LOCKEFORD 210180774"/>
    <x v="0"/>
    <m/>
    <m/>
    <m/>
    <m/>
    <s v="No"/>
    <m/>
    <m/>
    <m/>
    <m/>
    <m/>
    <m/>
    <m/>
    <s v="N"/>
    <s v="N"/>
    <m/>
    <m/>
    <s v="     "/>
    <m/>
    <m/>
    <m/>
    <m/>
    <m/>
    <m/>
    <m/>
    <m/>
    <m/>
    <m/>
    <m/>
    <m/>
    <m/>
    <m/>
    <m/>
    <m/>
    <m/>
    <m/>
    <m/>
  </r>
  <r>
    <s v="20191144"/>
    <s v="     "/>
    <n v="43737"/>
    <s v="9/29"/>
    <x v="1"/>
    <m/>
    <s v="40"/>
    <n v="3"/>
    <s v="9"/>
    <x v="3"/>
    <n v="43737"/>
    <n v="0.55694444444444446"/>
    <s v="1 wire in 1 span down due to failed auto bump, failed connector/splice"/>
    <s v="     "/>
    <s v="FAS"/>
    <m/>
    <s v="N"/>
    <x v="0"/>
    <s v="629048"/>
    <s v="19-0105169"/>
    <m/>
    <s v="T004766125"/>
    <n v="117930461"/>
    <m/>
    <s v="     "/>
    <x v="1"/>
    <s v="PG&amp;E"/>
    <m/>
    <m/>
    <m/>
    <s v="D"/>
    <m/>
    <s v="0.26-9.99"/>
    <s v=".46 acre per cal fire "/>
    <s v="Equipment - PG&amp;E"/>
    <s v="34.b. Conductor damage or failure"/>
    <s v="Equipment - PG&amp;E"/>
    <s v="All types of equipment / facility failure"/>
    <s v="Conductor failure-all"/>
    <s v="Conductor - Primary"/>
    <m/>
    <m/>
    <s v="Multi-Fault"/>
    <m/>
    <s v="Overhead"/>
    <x v="3"/>
    <s v="Conductor - Primary"/>
    <m/>
    <s v="102171101"/>
    <s v="     "/>
    <s v="Non-HFTD"/>
    <x v="0"/>
    <m/>
    <m/>
    <n v="39.551400000000001"/>
    <n v="-121.81"/>
    <s v="BUTTE"/>
    <s v="ESQUON-1101"/>
    <m/>
    <m/>
    <s v="ESQUON 11012052"/>
    <x v="0"/>
    <m/>
    <s v="Urban"/>
    <m/>
    <m/>
    <s v="No"/>
    <m/>
    <m/>
    <m/>
    <m/>
    <m/>
    <m/>
    <m/>
    <s v="N"/>
    <s v="N"/>
    <m/>
    <m/>
    <s v="     "/>
    <m/>
    <m/>
    <m/>
    <m/>
    <m/>
    <m/>
    <m/>
    <m/>
    <m/>
    <m/>
    <m/>
    <m/>
    <m/>
    <m/>
    <m/>
    <m/>
    <m/>
    <m/>
    <m/>
  </r>
  <r>
    <s v="20191149"/>
    <s v="     "/>
    <n v="43737"/>
    <s v="9/29"/>
    <x v="1"/>
    <m/>
    <s v="40"/>
    <n v="3"/>
    <s v="9"/>
    <x v="3"/>
    <n v="43737"/>
    <n v="0.9145833333333333"/>
    <s v="blown transformer"/>
    <s v="     "/>
    <s v="FAS"/>
    <m/>
    <s v="N"/>
    <x v="0"/>
    <s v="629480"/>
    <s v="19-0105270"/>
    <m/>
    <s v="T004766359"/>
    <n v="0"/>
    <m/>
    <s v="     "/>
    <x v="1"/>
    <s v="PG&amp;E"/>
    <m/>
    <m/>
    <m/>
    <s v="D"/>
    <m/>
    <s v="&lt;0.25"/>
    <m/>
    <s v="Equipment - PG&amp;E"/>
    <s v="34.n. Transformer damage or failure"/>
    <s v="Equipment - PG&amp;E"/>
    <s v="All types of equipment / facility failure"/>
    <s v="Transformer failure"/>
    <s v="Transformer"/>
    <m/>
    <m/>
    <s v="Line to Line"/>
    <m/>
    <s v="Overhead"/>
    <x v="0"/>
    <s v="Transformer"/>
    <m/>
    <s v="321533520550 "/>
    <s v="     "/>
    <s v="Non-HFTD"/>
    <x v="0"/>
    <m/>
    <m/>
    <n v="37.0642"/>
    <n v="-119.977"/>
    <s v="MADERA"/>
    <s v="STOREY-1109"/>
    <m/>
    <m/>
    <s v="STOREY 11095580"/>
    <x v="0"/>
    <s v="Madera FD"/>
    <s v="Agriculture"/>
    <m/>
    <m/>
    <s v="No"/>
    <m/>
    <m/>
    <m/>
    <m/>
    <m/>
    <m/>
    <m/>
    <s v="N"/>
    <s v="N"/>
    <m/>
    <m/>
    <s v="     "/>
    <m/>
    <m/>
    <m/>
    <m/>
    <m/>
    <m/>
    <m/>
    <m/>
    <m/>
    <m/>
    <m/>
    <m/>
    <m/>
    <m/>
    <m/>
    <m/>
    <m/>
    <m/>
    <m/>
  </r>
  <r>
    <s v="20191143"/>
    <s v="     "/>
    <n v="43737"/>
    <s v="9/29"/>
    <x v="1"/>
    <m/>
    <s v="40"/>
    <n v="3"/>
    <s v="9"/>
    <x v="3"/>
    <n v="43737"/>
    <m/>
    <s v="3rd Party, Tree - cutting, 3rd party, Conductor, Overhead, Broken, wire on ground ; &lt; 1 meter fire."/>
    <s v="     "/>
    <s v="FAS"/>
    <m/>
    <s v="N"/>
    <x v="0"/>
    <s v="628914"/>
    <s v="19-0105148"/>
    <m/>
    <s v="T004766041"/>
    <n v="0"/>
    <m/>
    <s v="     "/>
    <x v="0"/>
    <s v="PG&amp;E"/>
    <m/>
    <m/>
    <m/>
    <s v="D"/>
    <m/>
    <s v="&lt;3 meters of linear travel"/>
    <m/>
    <s v="Contact - 3rd Party"/>
    <s v="33.e. Other contact from object"/>
    <s v="Contact - 3rd Party"/>
    <m/>
    <m/>
    <m/>
    <m/>
    <m/>
    <s v="Line to Ground"/>
    <m/>
    <s v="Overhead"/>
    <x v="0"/>
    <m/>
    <m/>
    <s v="063591103-2100928691{40832}"/>
    <s v="     "/>
    <s v="Non-HFTD"/>
    <x v="0"/>
    <m/>
    <m/>
    <n v="38.417400000000001"/>
    <n v="-121.916"/>
    <s v="SOLANO"/>
    <s v="VACA-DIXON-1103"/>
    <m/>
    <m/>
    <s v="VACA DIXON 110340832"/>
    <x v="0"/>
    <s v="dixon fire dept"/>
    <m/>
    <m/>
    <m/>
    <s v="No"/>
    <m/>
    <m/>
    <m/>
    <m/>
    <m/>
    <m/>
    <m/>
    <s v="N"/>
    <s v="N"/>
    <m/>
    <m/>
    <s v="     "/>
    <s v="38.44593500"/>
    <s v="-121.90206400"/>
    <s v="Sep 30 2019 12:00AM"/>
    <s v="3rdParty"/>
    <s v="THERE WAS 1SPN TAP TO ADDRESS. CUSTOMER AND HIS FATHER IN LAW WERE TRYING TO CUT DOWN AN EUCALYPTUS TREE FROM THE LOCATION BUT IT WENT WRONG ACCORDING TO HIS IDEAS.TREE DID FALL TOWARDS HIGH VOLTAGE LINES INSTEAD OF OPEN FIELD. TREE WAS TALLER THAN LINE AND THEY DID NOT CUT THE TREE WHAT NEED TO BE DONE AROUND POWER LINE, SO TREE TRUNK HIT THE LINE AND WIRE WAS ON THE GROUND, BUT NO THING BAD HAPPEN TO CUSTOMER AND CUSTOMER CALLD 911 &amp; PG&amp;E."/>
    <s v="EUCA"/>
    <s v="44"/>
    <s v="26"/>
    <s v="20"/>
    <m/>
    <m/>
    <m/>
    <m/>
    <m/>
    <m/>
    <m/>
    <s v="CrossArm"/>
    <s v="BareWire"/>
    <s v="0"/>
  </r>
  <r>
    <s v="20191146"/>
    <s v="     "/>
    <n v="43737"/>
    <s v="9/29"/>
    <x v="1"/>
    <m/>
    <s v="40"/>
    <n v="3"/>
    <s v="9"/>
    <x v="3"/>
    <n v="43737"/>
    <n v="0.58819444444444446"/>
    <s v="pole on fire, conductor failure"/>
    <s v="     "/>
    <s v="FAS"/>
    <m/>
    <s v="N"/>
    <x v="0"/>
    <s v="629060"/>
    <s v="19-0105188"/>
    <m/>
    <s v="T004766175"/>
    <n v="0"/>
    <m/>
    <s v="     "/>
    <x v="1"/>
    <s v="PG&amp;E"/>
    <m/>
    <m/>
    <m/>
    <s v="D"/>
    <m/>
    <s v="0.26-9.99"/>
    <m/>
    <s v="Equipment - PG&amp;E"/>
    <s v="34.b. Conductor damage or failure"/>
    <s v="Equipment - PG&amp;E"/>
    <s v="All types of equipment / facility failure"/>
    <s v="Conductor failure-all"/>
    <s v="Conductor - Primary"/>
    <m/>
    <m/>
    <s v="Open Circuit"/>
    <m/>
    <s v="Overhead"/>
    <x v="3"/>
    <s v="Conductor - Primary"/>
    <s v="no reported damage"/>
    <s v="9000"/>
    <s v="     "/>
    <s v="Non-HFTD"/>
    <x v="0"/>
    <m/>
    <m/>
    <n v="36.238100000000003"/>
    <n v="-120.396"/>
    <s v="FRESNO"/>
    <s v="COALINGA-NO-2-1105"/>
    <m/>
    <m/>
    <s v="COALINGA NO 2 1105CB"/>
    <x v="0"/>
    <s v="Coalinga FD"/>
    <s v="Herbaceous"/>
    <m/>
    <m/>
    <s v="No"/>
    <m/>
    <m/>
    <m/>
    <m/>
    <m/>
    <m/>
    <m/>
    <s v="N"/>
    <s v="N"/>
    <m/>
    <m/>
    <s v="     "/>
    <m/>
    <m/>
    <m/>
    <m/>
    <m/>
    <m/>
    <m/>
    <m/>
    <m/>
    <m/>
    <m/>
    <m/>
    <m/>
    <m/>
    <m/>
    <m/>
    <m/>
    <m/>
    <m/>
  </r>
  <r>
    <s v="SAP20194881"/>
    <s v="     "/>
    <n v="43737"/>
    <s v="9/29"/>
    <x v="1"/>
    <m/>
    <s v="40"/>
    <n v="3"/>
    <s v="9"/>
    <x v="3"/>
    <n v="43735"/>
    <m/>
    <s v="1352 Hearst Ave in Berkeley; pole fire; pole # 110256403; burned crossarm"/>
    <s v="     "/>
    <s v="SAP"/>
    <n v="44580"/>
    <s v="Y"/>
    <x v="0"/>
    <s v="619879"/>
    <s v="N/A"/>
    <m/>
    <s v="T004763824"/>
    <n v="117925593"/>
    <m/>
    <s v="     "/>
    <x v="0"/>
    <s v="PG&amp;E"/>
    <m/>
    <m/>
    <m/>
    <s v="D"/>
    <m/>
    <s v="Structure-PG&amp;E only"/>
    <m/>
    <s v="Equipment - PG&amp;E"/>
    <s v="34.h. Crossarm damage or failure"/>
    <s v="Equipment - PG&amp;E"/>
    <s v="Crossarm failure"/>
    <s v="Crossarm failure"/>
    <s v="Crossarm"/>
    <m/>
    <m/>
    <m/>
    <s v="Yes"/>
    <s v="Overhead"/>
    <x v="0"/>
    <s v="Crossarm"/>
    <m/>
    <s v="101450825"/>
    <s v="     "/>
    <s v="Non-HFTD"/>
    <x v="0"/>
    <m/>
    <m/>
    <n v="37.871400000000001"/>
    <n v="-122.286"/>
    <s v="Alameda"/>
    <s v="BERKELEY-F-1105"/>
    <m/>
    <m/>
    <m/>
    <x v="0"/>
    <s v="Berkeley FD"/>
    <m/>
    <m/>
    <m/>
    <s v="No"/>
    <m/>
    <m/>
    <m/>
    <m/>
    <m/>
    <m/>
    <m/>
    <s v="N"/>
    <s v="N"/>
    <m/>
    <m/>
    <s v="     "/>
    <m/>
    <m/>
    <m/>
    <m/>
    <m/>
    <m/>
    <m/>
    <m/>
    <m/>
    <m/>
    <m/>
    <m/>
    <m/>
    <m/>
    <m/>
    <m/>
    <m/>
    <m/>
    <m/>
  </r>
  <r>
    <s v="20191148"/>
    <s v="     "/>
    <n v="43737"/>
    <s v="9/29"/>
    <x v="1"/>
    <m/>
    <s v="40"/>
    <n v="3"/>
    <s v="9"/>
    <x v="3"/>
    <n v="43737"/>
    <n v="0.79166666666666663"/>
    <s v="conductor broken, wire on ground"/>
    <s v="     "/>
    <s v="FAS"/>
    <m/>
    <s v="N"/>
    <x v="0"/>
    <s v="629402"/>
    <s v="19-0105204"/>
    <m/>
    <s v="T004766325"/>
    <n v="117930585"/>
    <m/>
    <s v="     "/>
    <x v="1"/>
    <s v="PG&amp;E"/>
    <m/>
    <m/>
    <m/>
    <s v="D"/>
    <m/>
    <s v="&lt;0.25"/>
    <m/>
    <s v="Equipment - PG&amp;E"/>
    <s v="34.b. Conductor damage or failure"/>
    <s v="Equipment - PG&amp;E"/>
    <s v="All types of equipment / facility failure"/>
    <s v="Conductor failure-all"/>
    <s v="Conductor - Primary"/>
    <m/>
    <m/>
    <s v="Line to Ground"/>
    <m/>
    <s v="Overhead"/>
    <x v="3"/>
    <s v="Conductor - Primary"/>
    <m/>
    <s v="253601105"/>
    <s v="     "/>
    <s v="Non-HFTD"/>
    <x v="0"/>
    <m/>
    <m/>
    <n v="36.299399999999999"/>
    <n v="-119.76900000000001"/>
    <s v="KINGS"/>
    <s v="LEMOORE-1105"/>
    <m/>
    <m/>
    <s v="LEMOORE 1103CB"/>
    <x v="0"/>
    <s v="Lemoore FD"/>
    <s v="Urban"/>
    <m/>
    <m/>
    <s v="No"/>
    <m/>
    <m/>
    <m/>
    <m/>
    <m/>
    <m/>
    <m/>
    <s v="N"/>
    <s v="N"/>
    <m/>
    <m/>
    <s v="     "/>
    <m/>
    <m/>
    <m/>
    <m/>
    <m/>
    <m/>
    <m/>
    <m/>
    <m/>
    <m/>
    <m/>
    <m/>
    <m/>
    <m/>
    <m/>
    <m/>
    <m/>
    <m/>
    <m/>
  </r>
  <r>
    <s v="20191147"/>
    <s v="     "/>
    <n v="43737"/>
    <s v="9/29"/>
    <x v="1"/>
    <m/>
    <s v="40"/>
    <n v="3"/>
    <s v="9"/>
    <x v="3"/>
    <n v="43737"/>
    <n v="0.83611111111111114"/>
    <s v="balloon contact"/>
    <s v="     "/>
    <s v="FAS"/>
    <m/>
    <s v="N"/>
    <x v="0"/>
    <s v="629451"/>
    <s v="19-0105242"/>
    <m/>
    <s v="T004766316"/>
    <n v="0"/>
    <m/>
    <s v="     "/>
    <x v="1"/>
    <s v="PG&amp;E"/>
    <m/>
    <m/>
    <m/>
    <s v="D"/>
    <m/>
    <s v="0.26-9.99"/>
    <s v="6 acres"/>
    <s v="Contact - 3rd Party"/>
    <s v="33.c. Balloon contact"/>
    <s v="Contact - 3rd Party"/>
    <s v="Contact from object"/>
    <s v="Contact - Balloon"/>
    <m/>
    <s v="Contact - Balloon"/>
    <s v="Insulator"/>
    <s v="Line to Ground"/>
    <m/>
    <s v="Overhead"/>
    <x v="3"/>
    <s v="Insulator"/>
    <s v="no reported damage"/>
    <s v="8015"/>
    <s v="     "/>
    <s v="Non-HFTD"/>
    <x v="0"/>
    <m/>
    <m/>
    <n v="37.544800000000002"/>
    <n v="-121.896"/>
    <s v="ALAMEDA"/>
    <s v="SUNOL-1101"/>
    <m/>
    <m/>
    <s v="SUNOL 1101MR196"/>
    <x v="1"/>
    <m/>
    <s v="Herbaceous"/>
    <m/>
    <m/>
    <s v="No"/>
    <m/>
    <m/>
    <m/>
    <m/>
    <m/>
    <m/>
    <m/>
    <s v="N"/>
    <s v="N"/>
    <m/>
    <m/>
    <s v="     "/>
    <m/>
    <m/>
    <m/>
    <m/>
    <m/>
    <m/>
    <m/>
    <m/>
    <m/>
    <m/>
    <m/>
    <m/>
    <m/>
    <m/>
    <m/>
    <m/>
    <m/>
    <m/>
    <m/>
  </r>
  <r>
    <s v="20201318"/>
    <s v="     "/>
    <n v="44103"/>
    <s v="9/29"/>
    <x v="1"/>
    <n v="0.68194444444444446"/>
    <s v="40"/>
    <n v="3"/>
    <s v="9"/>
    <x v="4"/>
    <n v="44103"/>
    <n v="0.69166666666666665"/>
    <s v="On September 29, 2020 at 1622 hours, a PG&amp;E Troubleman was dispatched to the Peabody 2107 12kV Distribution Circuit near Robinson Drive, Rio Vista in response to a broken pole and wire down outage. Initial analysis indicates third-party vehicle, backhoe, contacted caused the pole causing it to break resulting in wires down and an ignition. The ensuing fire was 1 -3 meters and the fire was suppressed by the customer. A Priority A tag was created for PG&amp;E crew to replace the broken pole."/>
    <s v="     "/>
    <s v="FAS"/>
    <m/>
    <s v="N"/>
    <x v="0"/>
    <s v="1100515"/>
    <s v="20-0103143"/>
    <m/>
    <s v="T005083366"/>
    <n v="119829840"/>
    <m/>
    <s v="     "/>
    <x v="1"/>
    <s v="PG&amp;E"/>
    <m/>
    <s v="Vegetation"/>
    <m/>
    <s v="D"/>
    <s v="D"/>
    <s v="&lt;3 meters of linear travel"/>
    <m/>
    <s v="Contact - 3rd Party"/>
    <s v="33.d. Vehicle contact"/>
    <s v="Contact - 3rd Party"/>
    <s v="Contact from object"/>
    <s v="Contact - Vehicle"/>
    <m/>
    <s v="Contact - Vehicle"/>
    <s v="Pole"/>
    <s v="Line to Line"/>
    <m/>
    <s v="Overhead"/>
    <x v="3"/>
    <s v="Pole"/>
    <s v="Pole, Crossarm, Tie Wire, Framing"/>
    <s v="Pole ID: 101582151"/>
    <s v="     "/>
    <s v="Non-HFTD"/>
    <x v="0"/>
    <m/>
    <m/>
    <n v="38.2455"/>
    <n v="-121.762"/>
    <s v="Solano"/>
    <s v="PEABODY-2107"/>
    <m/>
    <n v="12000"/>
    <m/>
    <x v="0"/>
    <s v="Customer"/>
    <s v="Herbaceous"/>
    <m/>
    <m/>
    <s v="No"/>
    <m/>
    <m/>
    <m/>
    <m/>
    <m/>
    <m/>
    <m/>
    <s v="N"/>
    <s v="N"/>
    <m/>
    <m/>
    <s v="     "/>
    <m/>
    <m/>
    <m/>
    <m/>
    <m/>
    <m/>
    <m/>
    <m/>
    <m/>
    <m/>
    <m/>
    <m/>
    <m/>
    <m/>
    <m/>
    <m/>
    <m/>
    <m/>
    <m/>
  </r>
  <r>
    <s v="20201319"/>
    <s v="     "/>
    <n v="44103"/>
    <s v="9/29"/>
    <x v="1"/>
    <n v="0.73958333333333337"/>
    <s v="40"/>
    <n v="3"/>
    <s v="9"/>
    <x v="4"/>
    <n v="44103"/>
    <n v="0.74236111111111114"/>
    <s v="On September 29, 2020 at 1744 hours, a PG&amp;E troubleman was dispatched to the Tassajara 2103 Distribution Circuit on Partridge Ct in the city of Alamo and observed a sub surface transformer failure. Initial analysis indicates PG&amp;E equipment caused the ignition. The troubleman found subsurface transformer T7041 had failed due to unknown cause. The transformer failure resutled in a fire limited to the PG&amp;E enclosure and was extinguished by Cal Fire. A PG&amp;E crew replaced the damaged assets on September 30, 2020."/>
    <s v="     "/>
    <s v="FAS"/>
    <m/>
    <s v="N"/>
    <x v="0"/>
    <s v="1100677"/>
    <s v="20-0103140"/>
    <m/>
    <s v="1874544192, T005083433"/>
    <n v="119830088"/>
    <m/>
    <s v="     "/>
    <x v="0"/>
    <s v="PG&amp;E"/>
    <m/>
    <s v="Other"/>
    <m/>
    <s v="D"/>
    <s v="D"/>
    <s v="Structure-PG&amp;E only"/>
    <s v="inside enclosure at t 7041"/>
    <s v="Equipment - PG&amp;E"/>
    <s v="34.n. Transformer damage or failure"/>
    <s v="Equipment - PG&amp;E"/>
    <s v="All types of equipment / facility failure"/>
    <s v="Transformer failure"/>
    <s v="Transformer"/>
    <m/>
    <m/>
    <s v="Line to Ground"/>
    <m/>
    <s v="Subsurface"/>
    <x v="3"/>
    <s v="Transformer"/>
    <s v="Transformer, Conductor"/>
    <s v="CGC: 315753749474"/>
    <s v="     "/>
    <s v="Non-HFTD"/>
    <x v="0"/>
    <m/>
    <m/>
    <n v="37.849899999999998"/>
    <n v="-121.97199999999999"/>
    <s v="Contra Costa"/>
    <s v="TASSAJARA-2103"/>
    <m/>
    <n v="21000"/>
    <m/>
    <x v="0"/>
    <s v="Cal Fire"/>
    <m/>
    <m/>
    <m/>
    <s v="No"/>
    <m/>
    <m/>
    <m/>
    <m/>
    <m/>
    <m/>
    <m/>
    <s v="N"/>
    <s v="N"/>
    <m/>
    <m/>
    <s v="     "/>
    <m/>
    <m/>
    <m/>
    <m/>
    <m/>
    <m/>
    <m/>
    <m/>
    <m/>
    <m/>
    <m/>
    <m/>
    <m/>
    <m/>
    <m/>
    <m/>
    <m/>
    <m/>
    <m/>
  </r>
  <r>
    <s v="20201314"/>
    <s v="     "/>
    <n v="44103"/>
    <s v="9/29"/>
    <x v="1"/>
    <n v="6.9444444444444448E-2"/>
    <s v="40"/>
    <n v="3"/>
    <s v="9"/>
    <x v="4"/>
    <n v="44103"/>
    <n v="5.6944444444444443E-2"/>
    <s v="On September 29, 2020 at 0140 hours, a PG&amp;E Troubleman was dispatched to the Anita 1102 12kV Distribution Circuit off of White Deer Lane, Chico in response to an outage. Initial analysis indicates vegetation contact caused the ignition. A large branch of what appeared to be a healthy oak tree broken off and brought one span of primary conductor down, although the fuse did not blow. The ensuing fire was approximately 30'x30' in size and the fire was suppressed by PG&amp;E Troubleman. PG&amp;E Crew replaced the damaged conductor on September 29, 2020."/>
    <s v="     "/>
    <s v="FAS"/>
    <m/>
    <s v="N"/>
    <x v="0"/>
    <s v="1097306"/>
    <s v="20-0102674"/>
    <m/>
    <s v="T005082624"/>
    <n v="119824974"/>
    <m/>
    <s v="     "/>
    <x v="1"/>
    <s v="PG&amp;E"/>
    <m/>
    <s v="Vegetation"/>
    <m/>
    <s v="D"/>
    <s v="D"/>
    <s v="&lt;0.25"/>
    <s v="30x30ft"/>
    <s v="Vegetation"/>
    <s v="33.a. Veg. contact"/>
    <s v="Vegetation"/>
    <s v="Contact from object"/>
    <s v="Contact - Vegetation"/>
    <m/>
    <s v="Contact - Vegetation"/>
    <s v="Conductor - Primary"/>
    <s v="Open Circuit"/>
    <m/>
    <s v="Overhead"/>
    <x v="3"/>
    <s v="Conductor - Primary"/>
    <s v="Conductor - Primary"/>
    <s v="Circuit ID: 102841102"/>
    <s v="     "/>
    <s v="Non-HFTD"/>
    <x v="0"/>
    <m/>
    <m/>
    <n v="38.836799999999997"/>
    <n v="-122.029"/>
    <s v="Butte"/>
    <s v="ANITA-1102"/>
    <m/>
    <n v="12000"/>
    <m/>
    <x v="0"/>
    <s v="PG&amp;E Troubleman"/>
    <s v="Herbaceous"/>
    <m/>
    <m/>
    <s v="No"/>
    <m/>
    <m/>
    <m/>
    <m/>
    <m/>
    <m/>
    <m/>
    <s v="N"/>
    <s v="N"/>
    <m/>
    <m/>
    <s v="     "/>
    <s v="39.83621300"/>
    <s v="-122.02620600"/>
    <s v="Sep 30 2020 12:00AM"/>
    <s v="BranchFail"/>
    <s v="gREEN TREE LIMB FAILURE-LARGE LIMB BROKE OUT OF MIDDLE OF CANOPY, NO EVIDENCE OF ROT/DISEASE VISIBLE FROM GROUND. SOME ROT/DISEASE PRESENT AT BREAK."/>
    <s v="OAKV"/>
    <s v="80"/>
    <s v="52"/>
    <s v="28"/>
    <s v="None"/>
    <s v="None"/>
    <s v="N"/>
    <s v="1"/>
    <m/>
    <s v="Valley"/>
    <s v="D"/>
    <s v="CrossArm"/>
    <s v="BareWire"/>
    <s v="2"/>
  </r>
  <r>
    <s v="20201316"/>
    <s v="     "/>
    <n v="44103"/>
    <s v="9/29"/>
    <x v="1"/>
    <n v="0.51111111111111107"/>
    <s v="40"/>
    <n v="3"/>
    <s v="9"/>
    <x v="4"/>
    <n v="44103"/>
    <n v="0.50972222222222219"/>
    <s v="On September 29, 2020 at 1216 hours, a PG&amp;E Troubleman was dispatched to the California Ave 1114 12kV Distribution Circuit in the vicinity of South 11th Street and East Mono Avenue, Fresno in response to reports of a blown transformer. Initial analysis indicates bird contact caused the ignition. A pigeon cross-phased on the transformer which caused the jumper to burn free from the top of the cutout. The jumper was contacting the crossarm that resulted in energizing the pole causing the cable tv wire to catch fire. The ensuing fire was contained to the structure and approximately 2' of the cable tv wire. The fire was suppressed by Fresno Fire Department. PG&amp;E Crew replaced damaged transformer on September 29, 2020."/>
    <s v="     "/>
    <s v="FAS"/>
    <m/>
    <s v="N"/>
    <x v="0"/>
    <s v="1099033"/>
    <s v="20-0102972"/>
    <m/>
    <s v="T005083081"/>
    <n v="119827622"/>
    <m/>
    <s v="     "/>
    <x v="0"/>
    <s v="PG&amp;E"/>
    <m/>
    <s v="Other"/>
    <m/>
    <s v="D"/>
    <s v="D"/>
    <s v="&lt;3 meters of linear travel"/>
    <s v="Structure and 2' of cable tv wire"/>
    <s v="Contact - Animal - Bird"/>
    <s v="33.b. Animal contact"/>
    <s v="Contact - Bird"/>
    <s v="Contact from object"/>
    <s v="Contact - Animal"/>
    <m/>
    <s v="Contact - Animal"/>
    <s v="Transformer"/>
    <s v="Line to Ground"/>
    <m/>
    <s v="Overhead"/>
    <x v="3"/>
    <s v="Transformer"/>
    <s v="Transformer, Cutout"/>
    <s v="CGC: 417789051175 "/>
    <s v="     "/>
    <s v="Non-HFTD"/>
    <x v="0"/>
    <m/>
    <m/>
    <n v="36.737000000000002"/>
    <n v="-119.756"/>
    <s v="Fresno"/>
    <s v="CALIFORNIA-AVE-1114"/>
    <m/>
    <n v="12000"/>
    <m/>
    <x v="0"/>
    <s v="Fresno FD"/>
    <m/>
    <m/>
    <m/>
    <s v="No"/>
    <m/>
    <m/>
    <m/>
    <m/>
    <m/>
    <m/>
    <m/>
    <s v="N"/>
    <s v="N"/>
    <m/>
    <m/>
    <s v="     "/>
    <m/>
    <m/>
    <m/>
    <m/>
    <m/>
    <m/>
    <m/>
    <m/>
    <m/>
    <m/>
    <m/>
    <m/>
    <m/>
    <m/>
    <m/>
    <m/>
    <m/>
    <m/>
    <m/>
  </r>
  <r>
    <s v="20211637"/>
    <s v="     "/>
    <n v="44468"/>
    <s v="9/29"/>
    <x v="1"/>
    <n v="0.79236111111111107"/>
    <s v="40"/>
    <n v="3"/>
    <s v="9"/>
    <x v="5"/>
    <n v="44468"/>
    <m/>
    <s v="Reports of a tree that fell into overhead primary circuit. The ensuing fire was 3 meters - 0.25 acre in size. This was not in or near a burn scar. This information is preliminary."/>
    <s v="     "/>
    <s v="FAS"/>
    <m/>
    <s v="N"/>
    <x v="0"/>
    <m/>
    <s v="21-0124058"/>
    <m/>
    <s v="T005408728, T005408729"/>
    <m/>
    <m/>
    <s v="     "/>
    <x v="1"/>
    <s v="PG&amp;E"/>
    <m/>
    <s v="Vegetation"/>
    <m/>
    <s v="D"/>
    <s v="D"/>
    <s v="&lt;0.25"/>
    <m/>
    <s v="Vegetation"/>
    <s v="33.a. Veg. contact"/>
    <s v="Vegetation"/>
    <s v="Contact from object"/>
    <s v="Veg. contact"/>
    <m/>
    <s v="Veg. contact"/>
    <s v="Conductor - Primary"/>
    <s v="Line to Line"/>
    <s v="Y"/>
    <s v="Overhead"/>
    <x v="3"/>
    <s v="Conductor - Primary"/>
    <s v="Conductor"/>
    <s v="101509286"/>
    <s v="     "/>
    <s v="Non-HFTD"/>
    <x v="0"/>
    <n v="246"/>
    <m/>
    <n v="40.363100000000003"/>
    <n v="-122.34099999999999"/>
    <s v="Tehama"/>
    <s v="COTTONWOOD-1101"/>
    <m/>
    <n v="12000"/>
    <m/>
    <x v="0"/>
    <s v="Cal Fire"/>
    <s v="Agriculture"/>
    <s v="Grass fuel model"/>
    <m/>
    <s v="No"/>
    <m/>
    <m/>
    <m/>
    <m/>
    <m/>
    <m/>
    <m/>
    <s v="N"/>
    <s v="N"/>
    <m/>
    <m/>
    <s v="     "/>
    <s v="40.36329630"/>
    <s v="-122.34063580"/>
    <s v="Sep 30 2021 12:00AM"/>
    <s v="BranchFail"/>
    <s v="Mature Valley oak, had limb fail, upper portion of canopy. Attachment below failure, showed strong attachment. Limb failed due to current drought conditions (sudden oak limb drop)limb started small 15 by 8vegetation fire."/>
    <s v="OAKV"/>
    <s v="75"/>
    <s v="47"/>
    <s v="15"/>
    <s v="None"/>
    <s v="None"/>
    <s v="N"/>
    <s v="1"/>
    <m/>
    <s v="Valley"/>
    <s v="D"/>
    <s v="CrossArm"/>
    <s v="BareWire"/>
    <s v="1"/>
  </r>
  <r>
    <s v="20211638"/>
    <s v="     "/>
    <n v="44468"/>
    <s v="9/29"/>
    <x v="1"/>
    <n v="0.81874999999999998"/>
    <s v="40"/>
    <n v="3"/>
    <s v="9"/>
    <x v="5"/>
    <n v="44468"/>
    <m/>
    <s v="Responding troubleman found CAP bank C5572 had two blown fuses with PG&amp;E assets of fire with sparks falling to ground. Cause of the equipment failure is unknown at this time. The ensuing fire was limited to PG&amp;E assets. This information is preliminary."/>
    <s v="     "/>
    <s v="FAS"/>
    <m/>
    <s v="N"/>
    <x v="0"/>
    <m/>
    <s v="21-0124064"/>
    <m/>
    <s v="T005408745"/>
    <n v="122124000"/>
    <m/>
    <s v="     "/>
    <x v="0"/>
    <s v="PG&amp;E"/>
    <m/>
    <s v="Other"/>
    <s v="Capacitor bank"/>
    <s v="D"/>
    <s v="D"/>
    <s v="Structure-PG&amp;E only"/>
    <m/>
    <s v="Equipment - PG&amp;E"/>
    <s v="34.a. Capacitor bank damage or failure"/>
    <s v="Equipment - PG&amp;E"/>
    <s v="All types of equipment / facility failure"/>
    <s v="Capacitor bank failure"/>
    <s v="Capacitor Bank"/>
    <m/>
    <m/>
    <s v="Force Out"/>
    <s v="Y"/>
    <s v="Overhead"/>
    <x v="3"/>
    <s v="Capacitor Bank"/>
    <s v="Capacitor Bank"/>
    <s v="43212496"/>
    <s v="     "/>
    <s v="Non-HFTD"/>
    <x v="0"/>
    <m/>
    <m/>
    <n v="35.5871"/>
    <n v="-119.259"/>
    <s v="Kern"/>
    <s v="CHARCA-1103"/>
    <m/>
    <n v="12000"/>
    <m/>
    <x v="0"/>
    <s v="Kern County FD"/>
    <s v="Agriculture"/>
    <s v="Fire-resistive fuel bed"/>
    <s v="Dirt"/>
    <s v="No"/>
    <m/>
    <m/>
    <m/>
    <m/>
    <m/>
    <m/>
    <m/>
    <s v="N"/>
    <s v="N"/>
    <m/>
    <m/>
    <s v="     "/>
    <m/>
    <m/>
    <m/>
    <m/>
    <m/>
    <m/>
    <m/>
    <m/>
    <m/>
    <m/>
    <m/>
    <m/>
    <m/>
    <m/>
    <m/>
    <m/>
    <m/>
    <m/>
    <m/>
  </r>
  <r>
    <s v="20211646"/>
    <s v="     "/>
    <n v="44468"/>
    <s v="9/29"/>
    <x v="1"/>
    <n v="0.37013888888888891"/>
    <s v="40"/>
    <n v="3"/>
    <s v="9"/>
    <x v="5"/>
    <n v="44468"/>
    <m/>
    <s v="Fire cracker on neutral to ground connection on high voltage side of transformer was glowing and arcing. Fire was limited to PG&amp;E assets. Photos are in SAP database. This information is preliminary."/>
    <s v="     "/>
    <s v="FAS"/>
    <m/>
    <s v="Y"/>
    <x v="0"/>
    <m/>
    <m/>
    <m/>
    <s v="T005408223"/>
    <n v="122118000"/>
    <m/>
    <s v="     "/>
    <x v="0"/>
    <s v="PG&amp;E"/>
    <m/>
    <s v="Other"/>
    <s v="Connector"/>
    <s v="D"/>
    <s v="D"/>
    <s v="Structure-PG&amp;E only"/>
    <s v="Connector Burnt only"/>
    <s v="Equipment - PG&amp;E"/>
    <s v="34.m. Connection device damage or failure"/>
    <s v="Equipment - PG&amp;E"/>
    <s v="All types of equipment / facility failure"/>
    <s v="Splice/Clamp/Connector"/>
    <s v="Splice/Clamp/Connector"/>
    <m/>
    <m/>
    <m/>
    <s v="N"/>
    <s v="Overhead"/>
    <x v="3"/>
    <s v="Splice/Clamp/Connector"/>
    <s v="Connector"/>
    <s v="101750634"/>
    <s v="     "/>
    <s v="Non-HFTD"/>
    <x v="0"/>
    <m/>
    <m/>
    <n v="36.601999999999997"/>
    <n v="-121.86"/>
    <s v="Monterey"/>
    <s v="DEL-MONTE-2102"/>
    <m/>
    <n v="21000"/>
    <m/>
    <x v="0"/>
    <s v="Unknown"/>
    <s v="Urban"/>
    <m/>
    <m/>
    <s v="No"/>
    <m/>
    <m/>
    <m/>
    <m/>
    <m/>
    <m/>
    <m/>
    <s v="N"/>
    <s v="N"/>
    <m/>
    <m/>
    <s v="     "/>
    <m/>
    <m/>
    <m/>
    <m/>
    <m/>
    <m/>
    <m/>
    <m/>
    <m/>
    <m/>
    <m/>
    <m/>
    <m/>
    <m/>
    <m/>
    <m/>
    <m/>
    <m/>
    <m/>
  </r>
  <r>
    <s v="20211717"/>
    <s v="     "/>
    <n v="44468"/>
    <s v="9/29"/>
    <x v="1"/>
    <n v="0.52083333333333337"/>
    <s v="40"/>
    <n v="3"/>
    <s v="9"/>
    <x v="5"/>
    <n v="44468"/>
    <m/>
    <s v="Fault tamer failure resulted in an ignition that was limited to PG&amp;E assets. EC 122119901 created for damaged cutout to be replaced. This information is preliminary."/>
    <s v="     "/>
    <s v="FAS"/>
    <m/>
    <s v="Y"/>
    <x v="0"/>
    <m/>
    <s v="21-0123845"/>
    <m/>
    <s v="T005408460"/>
    <n v="122120000"/>
    <m/>
    <s v="     "/>
    <x v="0"/>
    <s v="PG&amp;E"/>
    <m/>
    <s v="Other"/>
    <s v="Fault Tamer"/>
    <s v="D"/>
    <s v="D"/>
    <s v="Structure-PG&amp;E only"/>
    <s v="Contained to PG&amp;E Assets only"/>
    <s v="Equipment - PG&amp;E"/>
    <s v="34.o. Other"/>
    <s v="Equipment - PG&amp;E"/>
    <s v="All types of equipment / facility failure"/>
    <s v="Fault Tamer Failure"/>
    <s v="Fault Tamer"/>
    <m/>
    <m/>
    <s v="Line to Ground"/>
    <s v="N"/>
    <s v="Overhead"/>
    <x v="3"/>
    <s v="Fault Tamer"/>
    <s v="Fault Tamer"/>
    <s v="102246578"/>
    <s v="     "/>
    <s v="Non-HFTD"/>
    <x v="0"/>
    <m/>
    <m/>
    <n v="37.996899999999997"/>
    <n v="-123.003"/>
    <s v="Marin"/>
    <s v="OLEMA-1101"/>
    <m/>
    <n v="12000"/>
    <m/>
    <x v="0"/>
    <s v="Self Extinguished"/>
    <s v="Herbaceous"/>
    <s v="Grass fuel model"/>
    <s v="Grass"/>
    <s v="No"/>
    <m/>
    <m/>
    <m/>
    <m/>
    <m/>
    <m/>
    <m/>
    <s v="N"/>
    <s v="N"/>
    <m/>
    <m/>
    <s v="     "/>
    <m/>
    <m/>
    <m/>
    <m/>
    <m/>
    <m/>
    <m/>
    <m/>
    <m/>
    <m/>
    <m/>
    <m/>
    <m/>
    <m/>
    <m/>
    <m/>
    <m/>
    <m/>
    <m/>
  </r>
  <r>
    <s v="20140159"/>
    <s v="     "/>
    <n v="41885"/>
    <s v="9/3"/>
    <x v="1"/>
    <n v="0.55625000000000002"/>
    <s v="36"/>
    <n v="3"/>
    <s v="9"/>
    <x v="7"/>
    <n v="41885"/>
    <n v="0.55625000000000002"/>
    <s v="WIRE DOWN CAUSED FIRE"/>
    <s v="     "/>
    <m/>
    <m/>
    <s v="N"/>
    <x v="0"/>
    <s v="1076754"/>
    <s v="14-0054845"/>
    <m/>
    <m/>
    <m/>
    <m/>
    <s v="     "/>
    <x v="1"/>
    <s v="PG&amp;E"/>
    <m/>
    <s v="Vegetation"/>
    <m/>
    <s v="D"/>
    <m/>
    <s v="&lt;0.25"/>
    <s v="Square Feet: ; Acreage: "/>
    <s v="Vegetation"/>
    <s v="33.a. Veg. contact"/>
    <s v="Vegetation"/>
    <s v="All types of equipment / facility failure"/>
    <s v="Contact - Vegetation"/>
    <m/>
    <s v="Contact - Vegetation"/>
    <s v="Conductor"/>
    <s v="Line to Line"/>
    <s v=" "/>
    <s v="Overhead"/>
    <x v="3"/>
    <s v="Conductor"/>
    <m/>
    <s v="10/N/OF Sw 8455, EAST OF WILDCAT CANYON "/>
    <s v="     "/>
    <s v="Non-HFTD"/>
    <x v="0"/>
    <n v="530"/>
    <m/>
    <n v="37.9041"/>
    <n v="-122.23"/>
    <s v="Contra Costa"/>
    <s v="MORAGA-1101"/>
    <s v="13801101"/>
    <n v="12000"/>
    <s v="ORINDA 0402402/2 LR"/>
    <x v="1"/>
    <s v="Orinda FD"/>
    <s v="Hardwood Woodland"/>
    <m/>
    <m/>
    <s v="No"/>
    <m/>
    <m/>
    <m/>
    <m/>
    <m/>
    <m/>
    <m/>
    <s v="N"/>
    <s v="N"/>
    <m/>
    <m/>
    <s v="     "/>
    <s v="37.90160000"/>
    <s v="-122.22650000"/>
    <s v="Sep  4 2014 12:00AM"/>
    <s v="TrunkFail"/>
    <s v="Wire down confirmed.  Healthy live oak broke 2 above ground and fell on lines.  No signs of decay or defects inside or out."/>
    <s v="OAKL"/>
    <s v="55"/>
    <s v="29"/>
    <s v="30"/>
    <s v="None"/>
    <s v="None"/>
    <s v="N"/>
    <s v="1"/>
    <m/>
    <s v="Hillside"/>
    <s v="B"/>
    <s v="Triangle"/>
    <s v="BareWire"/>
    <s v="0"/>
  </r>
  <r>
    <s v="20140158"/>
    <s v="     "/>
    <n v="41885"/>
    <s v="9/3"/>
    <x v="1"/>
    <n v="0.2951388888888889"/>
    <s v="36"/>
    <n v="3"/>
    <s v="9"/>
    <x v="7"/>
    <n v="41885"/>
    <n v="0.2951388888888889"/>
    <m/>
    <s v="     "/>
    <m/>
    <m/>
    <s v="N"/>
    <x v="0"/>
    <s v="1076491"/>
    <s v="14-0054723"/>
    <m/>
    <m/>
    <m/>
    <m/>
    <s v="     "/>
    <x v="1"/>
    <s v="PG&amp;E"/>
    <m/>
    <s v="Vegetation"/>
    <m/>
    <s v="D"/>
    <m/>
    <s v="&lt;0.25"/>
    <s v="Square Feet: ; Acreage: "/>
    <s v="Equipment - PG&amp;E"/>
    <s v="34.o. Other"/>
    <s v="Equipment - PG&amp;E"/>
    <s v="All types of equipment / facility failure"/>
    <m/>
    <m/>
    <m/>
    <m/>
    <s v="Line to Line"/>
    <s v=" "/>
    <s v="Overhead"/>
    <x v="3"/>
    <s v="Transformer"/>
    <m/>
    <s v="Fuse 8885"/>
    <s v="     "/>
    <s v="Non-HFTD"/>
    <x v="0"/>
    <m/>
    <m/>
    <n v="38.302199999999999"/>
    <n v="-120.947"/>
    <s v="Amador"/>
    <s v="CLAY-1103"/>
    <s v="163341103"/>
    <n v="12000"/>
    <s v="CLAY 1103CB"/>
    <x v="0"/>
    <s v="Cal Fire Dept"/>
    <s v="Herbaceous"/>
    <m/>
    <m/>
    <s v="No"/>
    <m/>
    <m/>
    <m/>
    <m/>
    <m/>
    <m/>
    <m/>
    <s v="N"/>
    <s v="N"/>
    <m/>
    <m/>
    <s v="     "/>
    <m/>
    <m/>
    <m/>
    <m/>
    <m/>
    <m/>
    <m/>
    <m/>
    <m/>
    <m/>
    <m/>
    <m/>
    <m/>
    <m/>
    <m/>
    <m/>
    <m/>
    <m/>
    <m/>
  </r>
  <r>
    <s v="20150322"/>
    <s v="     "/>
    <n v="42250"/>
    <s v="9/3"/>
    <x v="1"/>
    <n v="0.82708333333333328"/>
    <s v="36"/>
    <n v="3"/>
    <s v="9"/>
    <x v="2"/>
    <n v="42250"/>
    <n v="0.82708333333333328"/>
    <m/>
    <s v="     "/>
    <m/>
    <m/>
    <s v="N"/>
    <x v="0"/>
    <s v="1299915"/>
    <s v="15-0059243"/>
    <m/>
    <m/>
    <n v="110619786"/>
    <m/>
    <s v="     "/>
    <x v="1"/>
    <s v="PG&amp;E"/>
    <m/>
    <s v="Vegetation"/>
    <m/>
    <s v="D"/>
    <m/>
    <s v="&lt;3 meters of linear travel"/>
    <s v="Square Feet: ; Acreage: "/>
    <s v="Contact - Animal - Bird"/>
    <s v="33.b. Animal contact"/>
    <s v="Contact - Bird"/>
    <s v="All types of equipment / facility failure"/>
    <s v="Contact - Animal"/>
    <m/>
    <s v="Contact - Animal"/>
    <s v="Conductor"/>
    <s v="Line to Ground"/>
    <m/>
    <s v="Overhead"/>
    <x v="3"/>
    <s v="Conductor"/>
    <m/>
    <m/>
    <s v="     "/>
    <s v="Non-HFTD"/>
    <x v="0"/>
    <m/>
    <m/>
    <n v="37.602200000000003"/>
    <n v="-122.039"/>
    <s v="Alameda"/>
    <s v="JARVIS-1106"/>
    <s v="13501106"/>
    <n v="12000"/>
    <s v="N/A"/>
    <x v="0"/>
    <m/>
    <s v="Urban"/>
    <m/>
    <m/>
    <s v="No"/>
    <m/>
    <m/>
    <m/>
    <m/>
    <m/>
    <m/>
    <m/>
    <s v="N"/>
    <s v="N"/>
    <m/>
    <m/>
    <s v="     "/>
    <m/>
    <m/>
    <m/>
    <m/>
    <m/>
    <m/>
    <m/>
    <m/>
    <m/>
    <m/>
    <m/>
    <m/>
    <m/>
    <m/>
    <m/>
    <m/>
    <m/>
    <m/>
    <m/>
  </r>
  <r>
    <s v="20160273"/>
    <s v="     "/>
    <n v="42616"/>
    <s v="9/3"/>
    <x v="1"/>
    <n v="0.87361111111111112"/>
    <s v="36"/>
    <n v="3"/>
    <s v="9"/>
    <x v="6"/>
    <n v="42616"/>
    <n v="0.87361111111111112"/>
    <s v="Called for crew to install flying bells temporary to energize all customers. Pole replacement will be handled by Estimators and Supervisors at a later date if needed."/>
    <s v="     "/>
    <m/>
    <m/>
    <s v="N"/>
    <x v="0"/>
    <s v="1536458"/>
    <s v="16-0062289"/>
    <m/>
    <m/>
    <m/>
    <m/>
    <s v="     "/>
    <x v="1"/>
    <s v="PG&amp;E"/>
    <m/>
    <s v="Vegetation"/>
    <m/>
    <s v="D"/>
    <m/>
    <s v="0.26-9.99"/>
    <s v="Square Feet: ; Acreage: "/>
    <s v="Contact - 3rd Party"/>
    <s v="33.d. Vehicle contact"/>
    <s v="Contact - 3rd Party"/>
    <s v="All types of equipment / facility failure"/>
    <s v="Contact - Vehicle"/>
    <m/>
    <s v="Contact - Vehicle"/>
    <s v="Pole"/>
    <s v="Line to Line"/>
    <m/>
    <s v="Overhead"/>
    <x v="3"/>
    <s v="Conductor"/>
    <m/>
    <s v="103269240"/>
    <s v="     "/>
    <s v="Non-HFTD"/>
    <x v="0"/>
    <m/>
    <m/>
    <n v="36.808100000000003"/>
    <n v="-119.628"/>
    <s v="Fresno"/>
    <s v="AIRWAYS-1102"/>
    <s v="252041102"/>
    <n v="12000"/>
    <s v="AIRWAYS 1102R2664"/>
    <x v="0"/>
    <s v="Unknown"/>
    <s v="Agriculture"/>
    <m/>
    <m/>
    <s v="No"/>
    <m/>
    <m/>
    <m/>
    <m/>
    <m/>
    <m/>
    <m/>
    <s v="N"/>
    <s v="N"/>
    <m/>
    <m/>
    <s v="     "/>
    <m/>
    <m/>
    <m/>
    <m/>
    <m/>
    <m/>
    <m/>
    <m/>
    <m/>
    <m/>
    <m/>
    <m/>
    <m/>
    <m/>
    <m/>
    <m/>
    <m/>
    <m/>
    <m/>
  </r>
  <r>
    <s v="20160272"/>
    <s v="     "/>
    <n v="42616"/>
    <s v="9/3"/>
    <x v="1"/>
    <n v="0.84166666666666667"/>
    <s v="36"/>
    <n v="3"/>
    <s v="9"/>
    <x v="6"/>
    <n v="42615"/>
    <n v="0.84166666666666667"/>
    <s v="need 2 or 3 man crew to splice and  repull 1 span 4 ascr"/>
    <s v="     "/>
    <m/>
    <m/>
    <s v="N"/>
    <x v="0"/>
    <s v="1536124"/>
    <s v="16-0062160"/>
    <m/>
    <m/>
    <m/>
    <m/>
    <s v="     "/>
    <x v="1"/>
    <s v="PG&amp;E"/>
    <m/>
    <s v="Vegetation"/>
    <m/>
    <s v="D"/>
    <m/>
    <s v="&lt;3 meters of linear travel"/>
    <s v="Square Feet: ; Acreage: "/>
    <s v="Equipment - PG&amp;E"/>
    <s v="34.b. Conductor damage or failure"/>
    <s v="Equipment - PG&amp;E"/>
    <s v="All types of equipment / facility failure"/>
    <s v="Conductor"/>
    <s v="Conductor"/>
    <m/>
    <m/>
    <s v="Line to Ground"/>
    <m/>
    <s v="Overhead"/>
    <x v="3"/>
    <s v="Conductor"/>
    <m/>
    <s v="101614478"/>
    <s v="     "/>
    <s v="Non-HFTD"/>
    <x v="0"/>
    <m/>
    <m/>
    <n v="39.322299999999998"/>
    <n v="-121.985"/>
    <s v="Colusa"/>
    <s v="RICE-1101"/>
    <s v="62831102"/>
    <n v="12000"/>
    <s v="RICE 11023000"/>
    <x v="0"/>
    <s v="Unknown"/>
    <s v="Wetland"/>
    <m/>
    <m/>
    <s v="No"/>
    <m/>
    <m/>
    <m/>
    <m/>
    <m/>
    <m/>
    <m/>
    <s v="N"/>
    <s v="N"/>
    <m/>
    <m/>
    <s v="     "/>
    <m/>
    <m/>
    <m/>
    <m/>
    <m/>
    <m/>
    <m/>
    <m/>
    <m/>
    <m/>
    <m/>
    <m/>
    <m/>
    <m/>
    <m/>
    <m/>
    <m/>
    <m/>
    <m/>
  </r>
  <r>
    <s v="SAP201614102"/>
    <s v="     "/>
    <n v="42616"/>
    <s v="9/3"/>
    <x v="1"/>
    <m/>
    <s v="36"/>
    <n v="3"/>
    <s v="9"/>
    <x v="6"/>
    <n v="42614"/>
    <m/>
    <s v="Pole top repaired due to pole fire"/>
    <s v="     "/>
    <s v="SAP"/>
    <n v="44580"/>
    <s v="Y"/>
    <x v="0"/>
    <s v="1535190"/>
    <s v="N/A"/>
    <m/>
    <s v="T003762115"/>
    <n v="111920019"/>
    <m/>
    <s v="     "/>
    <x v="0"/>
    <s v="PG&amp;E"/>
    <m/>
    <m/>
    <m/>
    <s v="D"/>
    <m/>
    <s v="Structure-PG&amp;E only"/>
    <m/>
    <s v="Equipment - PG&amp;E"/>
    <s v="34.c. Fuse damage or failure"/>
    <s v="Equipment - PG&amp;E"/>
    <s v="Fuse failure - all"/>
    <s v="Fuse failure - all"/>
    <s v="Crossarm"/>
    <m/>
    <m/>
    <m/>
    <s v="Yes"/>
    <s v="Overhead"/>
    <x v="0"/>
    <s v="Crossarm"/>
    <m/>
    <s v="101443358"/>
    <s v="     "/>
    <s v="Non-HFTD"/>
    <x v="0"/>
    <m/>
    <m/>
    <n v="37.941299999999998"/>
    <n v="-122.376"/>
    <s v="Contra Costa"/>
    <s v="RICHMOND-R-1120"/>
    <m/>
    <m/>
    <m/>
    <x v="0"/>
    <m/>
    <m/>
    <m/>
    <m/>
    <s v="No"/>
    <m/>
    <m/>
    <m/>
    <m/>
    <m/>
    <m/>
    <m/>
    <s v="N"/>
    <s v="N"/>
    <m/>
    <m/>
    <s v="     "/>
    <m/>
    <m/>
    <m/>
    <m/>
    <m/>
    <m/>
    <m/>
    <m/>
    <m/>
    <m/>
    <m/>
    <m/>
    <m/>
    <m/>
    <m/>
    <m/>
    <m/>
    <m/>
    <m/>
  </r>
  <r>
    <s v="MIA201710748"/>
    <s v="     "/>
    <n v="42981"/>
    <s v="9/3"/>
    <x v="1"/>
    <n v="0.91174768518518523"/>
    <s v="36"/>
    <n v="3"/>
    <s v="9"/>
    <x v="0"/>
    <n v="42981"/>
    <n v="0.91111111111111109"/>
    <s v="Pole fire; PGE attributable, cause unknown"/>
    <s v="     "/>
    <s v="FAS"/>
    <n v="44251"/>
    <s v="Y"/>
    <x v="0"/>
    <s v="1869213"/>
    <s v="17-0075693"/>
    <m/>
    <s v="T004126607"/>
    <n v="113216383"/>
    <m/>
    <s v="     "/>
    <x v="0"/>
    <s v="PG&amp;E"/>
    <m/>
    <m/>
    <m/>
    <s v="D"/>
    <m/>
    <s v="Structure-PG&amp;E only"/>
    <m/>
    <s v="Contamination"/>
    <s v="36.a. Contamination"/>
    <s v="Equipment - PG&amp;E"/>
    <s v="Other"/>
    <s v="Contamination"/>
    <m/>
    <m/>
    <m/>
    <s v="Line to Ground"/>
    <s v="Yes"/>
    <s v="Overhead"/>
    <x v="0"/>
    <m/>
    <m/>
    <s v="100140749"/>
    <s v="     "/>
    <s v="Non-HFTD"/>
    <x v="0"/>
    <m/>
    <m/>
    <n v="35.397799999999997"/>
    <n v="-119.142"/>
    <s v="Kern"/>
    <s v="RENFRO-2105"/>
    <s v="254572105"/>
    <n v="21000"/>
    <s v="RENFRO 21051594"/>
    <x v="0"/>
    <s v="Kern County Fire"/>
    <s v="Urban"/>
    <m/>
    <m/>
    <s v="No"/>
    <m/>
    <m/>
    <m/>
    <m/>
    <m/>
    <m/>
    <m/>
    <s v="N"/>
    <s v="N"/>
    <m/>
    <m/>
    <s v="     "/>
    <m/>
    <m/>
    <m/>
    <m/>
    <m/>
    <m/>
    <m/>
    <m/>
    <m/>
    <m/>
    <m/>
    <m/>
    <m/>
    <m/>
    <m/>
    <m/>
    <m/>
    <m/>
    <m/>
  </r>
  <r>
    <s v="20170339"/>
    <s v="     "/>
    <n v="42981"/>
    <s v="9/3"/>
    <x v="1"/>
    <n v="0.95625000000000004"/>
    <s v="36"/>
    <n v="3"/>
    <s v="9"/>
    <x v="0"/>
    <n v="42981"/>
    <n v="0.95625000000000004"/>
    <s v="AT&amp;T NEEDS TO MAKE REPAIRS TO ABANDON TELEPHONE LINE OR REMOVE HAS CAUSED MANY OUTAGE WASNT ABLE TO FIND UNTIL CAUSED FIRE."/>
    <s v="     "/>
    <m/>
    <m/>
    <s v="N"/>
    <x v="0"/>
    <s v="1869454"/>
    <s v="17-0075710"/>
    <m/>
    <m/>
    <m/>
    <m/>
    <s v="     "/>
    <x v="1"/>
    <s v="PG&amp;E"/>
    <m/>
    <s v="Vegetation"/>
    <m/>
    <s v="D"/>
    <m/>
    <s v="100-299"/>
    <s v="Square Feet: ; Acreage: 100"/>
    <s v="Equipment - PG&amp;E"/>
    <s v="34.o. Other"/>
    <s v="Equipment - PG&amp;E"/>
    <s v="All types of equipment / facility failure"/>
    <m/>
    <m/>
    <m/>
    <m/>
    <s v="Line to Ground"/>
    <s v="PACIFIC BELL"/>
    <s v="Overhead"/>
    <x v="3"/>
    <s v="Conductor"/>
    <m/>
    <s v="100739435"/>
    <s v="     "/>
    <s v="Non-HFTD"/>
    <x v="0"/>
    <n v="495"/>
    <m/>
    <n v="36.095300000000002"/>
    <n v="-120.517"/>
    <s v="Fresno"/>
    <s v="COALINGA-NO-1-1108"/>
    <s v="252161108"/>
    <n v="12000"/>
    <s v="COALINGA NO 1 110878186"/>
    <x v="0"/>
    <s v="CHRIS CHRISTOPHERSON   559-281-4320"/>
    <s v="Herbaceous"/>
    <m/>
    <m/>
    <s v="Yes"/>
    <s v="100"/>
    <m/>
    <m/>
    <m/>
    <m/>
    <s v="PARKFIELD"/>
    <m/>
    <s v="N"/>
    <s v="N"/>
    <m/>
    <m/>
    <s v="     "/>
    <m/>
    <m/>
    <m/>
    <m/>
    <m/>
    <m/>
    <m/>
    <m/>
    <m/>
    <m/>
    <m/>
    <m/>
    <m/>
    <m/>
    <m/>
    <m/>
    <m/>
    <m/>
    <m/>
  </r>
  <r>
    <s v="MIA201711934"/>
    <s v="     "/>
    <n v="42981"/>
    <s v="9/3"/>
    <x v="1"/>
    <n v="0.96412037037037035"/>
    <s v="36"/>
    <n v="3"/>
    <s v="9"/>
    <x v="0"/>
    <n v="42981"/>
    <n v="0.96388888888888891"/>
    <s v="KRJ7- FIRE REPORT REQUESTED FROM CALFIRE- CalFire; GRASS FIRE WIRE DOWN ACROSS RD; cause: contact w high voltage - conductor; AT&amp;T NEEDS TO MAKE REPAIRS TO ABANDON TELEPHONE LINE OR REMOVE HAS CAUSED MANY OUTAGE WASNT ABLE TO FIND UNTIL CAUSED FIRE.; ON G"/>
    <s v="     "/>
    <s v="FAS"/>
    <n v="44266"/>
    <s v="Y"/>
    <x v="0"/>
    <m/>
    <s v="N/A"/>
    <m/>
    <s v="T004126679"/>
    <n v="113216406"/>
    <m/>
    <s v="     "/>
    <x v="1"/>
    <s v="PG&amp;E"/>
    <m/>
    <m/>
    <m/>
    <s v="D"/>
    <m/>
    <s v="Oct-99"/>
    <m/>
    <s v="Weather - High Wind"/>
    <s v="39.a. All Other"/>
    <s v="Weather"/>
    <s v="Weather"/>
    <s v="Contact - Other"/>
    <m/>
    <m/>
    <m/>
    <m/>
    <s v="Yes"/>
    <s v="Overhead"/>
    <x v="0"/>
    <m/>
    <m/>
    <s v="252051104"/>
    <s v="     "/>
    <s v="Non-HFTD"/>
    <x v="0"/>
    <m/>
    <m/>
    <n v="36.767899999999997"/>
    <n v="-119.83"/>
    <s v="Fresno"/>
    <s v="ASHLAN-AVE-1104"/>
    <m/>
    <n v="11000"/>
    <m/>
    <x v="0"/>
    <m/>
    <s v="Urban"/>
    <m/>
    <m/>
    <s v="No"/>
    <m/>
    <m/>
    <m/>
    <m/>
    <m/>
    <m/>
    <m/>
    <s v="N"/>
    <s v="N"/>
    <m/>
    <m/>
    <s v="     "/>
    <m/>
    <m/>
    <m/>
    <m/>
    <m/>
    <m/>
    <m/>
    <m/>
    <m/>
    <m/>
    <m/>
    <m/>
    <m/>
    <m/>
    <m/>
    <m/>
    <m/>
    <m/>
    <m/>
  </r>
  <r>
    <s v="20180743"/>
    <s v="     "/>
    <n v="43346"/>
    <s v="9/3"/>
    <x v="1"/>
    <m/>
    <s v="36"/>
    <n v="3"/>
    <s v="9"/>
    <x v="1"/>
    <m/>
    <m/>
    <m/>
    <s v="     "/>
    <s v="Charles"/>
    <m/>
    <s v="N"/>
    <x v="0"/>
    <m/>
    <m/>
    <s v="INT-11338"/>
    <m/>
    <m/>
    <m/>
    <s v="     "/>
    <x v="1"/>
    <s v="PG&amp;E"/>
    <m/>
    <m/>
    <m/>
    <s v="T"/>
    <m/>
    <s v="Unknown"/>
    <m/>
    <s v="Contact - Animal - Other"/>
    <s v="33.b. Animal contact"/>
    <s v="Contact - Animal"/>
    <s v="Contact from object"/>
    <s v="Contact - Animal"/>
    <m/>
    <s v="Contact - Animal"/>
    <s v="Conductor"/>
    <m/>
    <m/>
    <m/>
    <x v="4"/>
    <m/>
    <m/>
    <m/>
    <s v="     "/>
    <s v="Non-HFTD"/>
    <x v="0"/>
    <m/>
    <m/>
    <n v="38.918100000000003"/>
    <n v="-121.544"/>
    <s v="Sutter"/>
    <s v="NICOLAUS-MARYSVILLE"/>
    <s v="ETL.7690"/>
    <n v="60000"/>
    <s v="N/A"/>
    <x v="0"/>
    <m/>
    <s v="Agriculture"/>
    <m/>
    <m/>
    <s v="No"/>
    <m/>
    <m/>
    <m/>
    <m/>
    <m/>
    <m/>
    <m/>
    <s v="N"/>
    <s v="N"/>
    <m/>
    <m/>
    <s v="     "/>
    <m/>
    <m/>
    <m/>
    <m/>
    <m/>
    <m/>
    <m/>
    <m/>
    <m/>
    <m/>
    <m/>
    <m/>
    <m/>
    <m/>
    <m/>
    <m/>
    <m/>
    <m/>
    <m/>
  </r>
  <r>
    <s v="SAP20188094"/>
    <s v="     "/>
    <n v="43346"/>
    <s v="9/3"/>
    <x v="1"/>
    <m/>
    <s v="36"/>
    <n v="3"/>
    <s v="9"/>
    <x v="1"/>
    <n v="43344"/>
    <m/>
    <s v="4003 Pimlico Dr XST Santa Rita Rd in Pleasanton; transformer on fire; burned connector on jumper"/>
    <s v="     "/>
    <s v="SAP"/>
    <n v="44580"/>
    <s v="Y"/>
    <x v="0"/>
    <s v="166933"/>
    <s v="18-0075833"/>
    <m/>
    <s v="T004404276"/>
    <n v="114936060"/>
    <m/>
    <s v="     "/>
    <x v="0"/>
    <s v="PG&amp;E"/>
    <m/>
    <m/>
    <m/>
    <s v="D"/>
    <m/>
    <s v="Structure-PG&amp;E only"/>
    <m/>
    <s v="Equipment - PG&amp;E"/>
    <s v="34.m. Connection device damage or failure"/>
    <s v="Equipment - PG&amp;E"/>
    <s v="Splice/Clamp/Connector"/>
    <s v="Splice/Clamp/Connector"/>
    <s v="Jumper"/>
    <m/>
    <m/>
    <s v="Open Circuit"/>
    <s v="No"/>
    <s v="Overhead"/>
    <x v="0"/>
    <s v="Jumper"/>
    <m/>
    <s v="100906170"/>
    <s v="     "/>
    <s v="Non-HFTD"/>
    <x v="0"/>
    <m/>
    <m/>
    <n v="37.701799999999999"/>
    <n v="-121.86799999999999"/>
    <s v="Alameda"/>
    <s v="NORTH-DUBLIN-2103"/>
    <m/>
    <m/>
    <s v="NORTH DUBLIN 2103MR252"/>
    <x v="0"/>
    <s v="Alameda City FD"/>
    <m/>
    <m/>
    <m/>
    <s v="No"/>
    <m/>
    <m/>
    <m/>
    <m/>
    <m/>
    <m/>
    <m/>
    <s v="N"/>
    <s v="N"/>
    <m/>
    <m/>
    <s v="     "/>
    <m/>
    <m/>
    <m/>
    <m/>
    <m/>
    <m/>
    <m/>
    <m/>
    <m/>
    <m/>
    <m/>
    <m/>
    <m/>
    <m/>
    <m/>
    <m/>
    <m/>
    <m/>
    <m/>
  </r>
  <r>
    <s v="20180742"/>
    <s v="     "/>
    <n v="43346"/>
    <s v="9/3"/>
    <x v="1"/>
    <m/>
    <s v="36"/>
    <n v="3"/>
    <s v="9"/>
    <x v="1"/>
    <m/>
    <m/>
    <m/>
    <s v="     "/>
    <s v="FAS"/>
    <m/>
    <s v="N"/>
    <x v="0"/>
    <s v="167525"/>
    <m/>
    <m/>
    <m/>
    <m/>
    <m/>
    <s v="     "/>
    <x v="1"/>
    <s v="PG&amp;E"/>
    <m/>
    <m/>
    <m/>
    <s v="D"/>
    <m/>
    <s v="&lt;0.25"/>
    <m/>
    <s v="Equipment - PG&amp;E"/>
    <s v="34.f. Pole damage or failure"/>
    <s v="Equipment - PG&amp;E"/>
    <s v="All types of equipment / facility failure"/>
    <s v="Pole"/>
    <s v="Pole"/>
    <m/>
    <m/>
    <m/>
    <m/>
    <m/>
    <x v="3"/>
    <s v="Pole"/>
    <m/>
    <m/>
    <s v="     "/>
    <s v="Non-HFTD"/>
    <x v="0"/>
    <n v="280"/>
    <m/>
    <n v="39.454700000000003"/>
    <n v="-121.495"/>
    <s v="Butte"/>
    <s v="WYANDOTTE-1109"/>
    <s v="102911109"/>
    <n v="11000"/>
    <m/>
    <x v="0"/>
    <m/>
    <s v="Urban"/>
    <m/>
    <m/>
    <s v="No"/>
    <m/>
    <m/>
    <m/>
    <m/>
    <m/>
    <m/>
    <m/>
    <s v="N"/>
    <s v="N"/>
    <m/>
    <m/>
    <s v="     "/>
    <m/>
    <m/>
    <m/>
    <m/>
    <m/>
    <m/>
    <m/>
    <m/>
    <m/>
    <m/>
    <m/>
    <m/>
    <m/>
    <m/>
    <m/>
    <m/>
    <m/>
    <m/>
    <m/>
  </r>
  <r>
    <s v="20190968"/>
    <s v="     "/>
    <n v="43711"/>
    <s v="9/3"/>
    <x v="1"/>
    <m/>
    <s v="36"/>
    <n v="3"/>
    <s v="9"/>
    <x v="3"/>
    <n v="43711"/>
    <m/>
    <s v="Vegetation into line, fire limited to branch only"/>
    <s v="     "/>
    <s v="FAS"/>
    <m/>
    <s v="N"/>
    <x v="0"/>
    <s v="550976"/>
    <s v="19-0094600"/>
    <m/>
    <s v="T004742296"/>
    <n v="0"/>
    <m/>
    <s v="     "/>
    <x v="0"/>
    <s v="PG&amp;E"/>
    <m/>
    <m/>
    <m/>
    <s v="D"/>
    <m/>
    <s v="&lt;3 meters of linear travel"/>
    <m/>
    <s v="Vegetation"/>
    <s v="33.a. Veg. contact"/>
    <s v="Vegetation"/>
    <s v="Contact from object"/>
    <s v="Contact - Vegetation"/>
    <m/>
    <s v="Contact - Vegetation"/>
    <m/>
    <s v="Line to Line"/>
    <m/>
    <s v="Overhead"/>
    <x v="0"/>
    <m/>
    <m/>
    <s v="102491103-2101112967{16343}"/>
    <s v="     "/>
    <s v="Non-HFTD"/>
    <x v="0"/>
    <m/>
    <m/>
    <n v="39.721200000000003"/>
    <n v="-121.85"/>
    <s v="BUTTE"/>
    <s v="CHICO-B-1103"/>
    <m/>
    <m/>
    <s v="CHICO B 1103CB"/>
    <x v="0"/>
    <m/>
    <m/>
    <m/>
    <m/>
    <s v="No"/>
    <m/>
    <m/>
    <m/>
    <m/>
    <m/>
    <m/>
    <m/>
    <s v="N"/>
    <s v="N"/>
    <m/>
    <m/>
    <s v="     "/>
    <s v="39.72110700"/>
    <s v="-121.85028200"/>
    <s v="Sep  6 2019 12:00AM"/>
    <s v="BranchFail"/>
    <s v="PAULOWNIA-MATURE GREEN TREE LIMB FAILURE. NO SIGHNS OF DECAY."/>
    <s v="OTHE"/>
    <s v="65"/>
    <s v="62"/>
    <s v="12"/>
    <s v="Slight"/>
    <s v="Slight"/>
    <s v="N"/>
    <s v="1"/>
    <m/>
    <s v="Valley"/>
    <s v="D"/>
    <s v="CrossArm"/>
    <s v="BareWire"/>
    <s v="0"/>
  </r>
  <r>
    <s v="20190970"/>
    <s v="     "/>
    <n v="43711"/>
    <s v="9/3"/>
    <x v="1"/>
    <m/>
    <s v="36"/>
    <n v="3"/>
    <s v="9"/>
    <x v="3"/>
    <n v="43711"/>
    <n v="0.88680555555555551"/>
    <s v="FLD Remarks : LR outage, upon arrival found center phase down from line &amp; buck twds LR 274456. Took up &amp; down jumpers down @ line &amp; buck where damage starts, corner drawn on info tag and stapled to pole w/ mol tag. Multiple issues w/ this span completed tag to replace span. Notifed crew they would need to open LR or brink load pick up. Obtained EC Tag 117841074 from SAp w/ photos which show evidence of a fire and line down. Long text in PM (placed in folder) indicates burnt conductor replaced."/>
    <s v="     "/>
    <s v="FAS"/>
    <m/>
    <s v="N"/>
    <x v="0"/>
    <s v="552012"/>
    <s v="19-0095018"/>
    <m/>
    <s v="T004743090"/>
    <n v="0"/>
    <m/>
    <s v="     "/>
    <x v="1"/>
    <s v="PG&amp;E"/>
    <m/>
    <m/>
    <m/>
    <s v="D"/>
    <s v="D"/>
    <s v="&lt;0.25"/>
    <s v="looked to be 50'x50' grass fire"/>
    <s v="Equipment - PG&amp;E"/>
    <s v="34.b. Conductor damage or failure"/>
    <s v="Equipment - PG&amp;E"/>
    <s v="All types of equipment / facility failure"/>
    <s v="Conductor failure-all"/>
    <s v="Conductor - Primary"/>
    <m/>
    <m/>
    <s v="Line to Line"/>
    <m/>
    <s v="Overhead"/>
    <x v="3"/>
    <s v="Conductor - Primary"/>
    <m/>
    <s v="100222922"/>
    <s v="     "/>
    <s v="Non-HFTD"/>
    <x v="0"/>
    <m/>
    <m/>
    <n v="35.236199999999997"/>
    <n v="-119.59699999999999"/>
    <s v="KERN"/>
    <s v="FELLOWS-2104"/>
    <m/>
    <m/>
    <s v="N/A"/>
    <x v="0"/>
    <s v="Kern County FD"/>
    <s v="Herbaceous"/>
    <m/>
    <m/>
    <s v="No"/>
    <m/>
    <m/>
    <m/>
    <m/>
    <m/>
    <m/>
    <m/>
    <s v="N"/>
    <s v="N"/>
    <m/>
    <m/>
    <s v="     "/>
    <m/>
    <m/>
    <m/>
    <m/>
    <m/>
    <m/>
    <m/>
    <m/>
    <m/>
    <m/>
    <m/>
    <m/>
    <m/>
    <m/>
    <m/>
    <m/>
    <m/>
    <m/>
    <m/>
  </r>
  <r>
    <s v="20190969"/>
    <s v="     "/>
    <n v="43711"/>
    <s v="9/3"/>
    <x v="1"/>
    <m/>
    <s v="36"/>
    <n v="3"/>
    <s v="9"/>
    <x v="3"/>
    <n v="43711"/>
    <m/>
    <s v="FLD remarks indicated Open wire secondary got together from something and started a small grass fire.  Less than 1 acre.  Installed multiple spacers in wire prevent future issues. Unable to verify Lat/Long. Unk if equipement was damaged. Appears spacers were installed which remidied the issue."/>
    <s v="     "/>
    <s v="FAS"/>
    <m/>
    <s v="N"/>
    <x v="0"/>
    <s v="551007"/>
    <m/>
    <m/>
    <s v="T004742332"/>
    <n v="0"/>
    <m/>
    <s v="     "/>
    <x v="1"/>
    <s v="PG&amp;E"/>
    <m/>
    <m/>
    <m/>
    <s v="D"/>
    <s v="D"/>
    <s v="&lt;0.25"/>
    <m/>
    <s v="Wire-Wire Contact"/>
    <s v="35.a. Wire-to-wire contact / contamination"/>
    <s v="Wire-Wire Contact"/>
    <s v="Contact from object"/>
    <s v="Contact from Object - Other"/>
    <m/>
    <m/>
    <m/>
    <m/>
    <m/>
    <s v="Overhead"/>
    <x v="3"/>
    <s v="Conductor - Primary"/>
    <m/>
    <s v="152331108"/>
    <s v="     "/>
    <s v="Non-HFTD"/>
    <x v="0"/>
    <m/>
    <m/>
    <n v="39.221899999999998"/>
    <n v="-121.44799999999999"/>
    <s v="YUBA"/>
    <s v="EAST-MARYSVILLE-1108"/>
    <m/>
    <m/>
    <m/>
    <x v="0"/>
    <m/>
    <s v="Urban"/>
    <m/>
    <m/>
    <s v="No"/>
    <m/>
    <m/>
    <m/>
    <m/>
    <m/>
    <s v="SMARTSVILLE FIRE"/>
    <m/>
    <s v="N"/>
    <s v="N"/>
    <m/>
    <m/>
    <s v="     "/>
    <m/>
    <m/>
    <m/>
    <m/>
    <m/>
    <m/>
    <m/>
    <m/>
    <m/>
    <m/>
    <m/>
    <m/>
    <m/>
    <m/>
    <m/>
    <m/>
    <m/>
    <m/>
    <m/>
  </r>
  <r>
    <s v="20211352"/>
    <s v="     "/>
    <n v="44442"/>
    <s v="9/3"/>
    <x v="1"/>
    <n v="0.94513888888888886"/>
    <s v="36"/>
    <n v="3"/>
    <s v="9"/>
    <x v="5"/>
    <n v="44442"/>
    <m/>
    <s v="Mylar balloon found on the 3 phase line west of 3625 and blew two fuses starting a small grass fire. The ensuing fire was 3 meters - 0.25 acres in size. This infomration is preliminary."/>
    <s v="     "/>
    <s v="FAS"/>
    <m/>
    <s v="N"/>
    <x v="0"/>
    <m/>
    <s v="21-0113577"/>
    <m/>
    <s v="T005385788"/>
    <m/>
    <m/>
    <s v="     "/>
    <x v="1"/>
    <s v="PG&amp;E"/>
    <m/>
    <s v="Vegetation"/>
    <m/>
    <s v="D"/>
    <s v="D"/>
    <s v="&lt;0.25"/>
    <m/>
    <s v="Contact - 3rd Party"/>
    <s v="33.c. Balloon contact"/>
    <s v="Contact - 3rd Party"/>
    <s v="Contact from object"/>
    <s v="Balloon contact"/>
    <m/>
    <s v="Balloon contact"/>
    <s v="Conductor - Primary"/>
    <s v="Line to Line"/>
    <s v="Y"/>
    <s v="Overhead"/>
    <x v="3"/>
    <s v="Conductor - Primary"/>
    <s v="Conductor"/>
    <s v="101566092"/>
    <s v="     "/>
    <s v="Non-HFTD"/>
    <x v="0"/>
    <m/>
    <m/>
    <n v="38.125599999999999"/>
    <n v="-121.871"/>
    <s v="Solano"/>
    <s v="PEABODY-2107"/>
    <m/>
    <n v="12000"/>
    <m/>
    <x v="0"/>
    <s v="Cal Fire"/>
    <s v="Herbaceous"/>
    <s v="Grass fuel model"/>
    <m/>
    <s v="No"/>
    <m/>
    <m/>
    <m/>
    <m/>
    <m/>
    <m/>
    <m/>
    <s v="N"/>
    <s v="N"/>
    <m/>
    <m/>
    <s v="     "/>
    <m/>
    <m/>
    <m/>
    <m/>
    <m/>
    <m/>
    <m/>
    <m/>
    <m/>
    <m/>
    <m/>
    <m/>
    <m/>
    <m/>
    <m/>
    <m/>
    <m/>
    <m/>
    <m/>
  </r>
  <r>
    <s v="20211351"/>
    <s v="     "/>
    <n v="44442"/>
    <s v="9/3"/>
    <x v="1"/>
    <n v="0.75694444444444442"/>
    <s v="36"/>
    <n v="3"/>
    <s v="9"/>
    <x v="5"/>
    <n v="44442"/>
    <m/>
    <s v="Wire down a spans south of switch 8876D. The fire was approximately 2 acres in size. This information is preliminary."/>
    <s v="     "/>
    <s v="FAS"/>
    <m/>
    <s v="N"/>
    <x v="0"/>
    <m/>
    <s v="21-0113555"/>
    <m/>
    <s v="T005385722"/>
    <n v="122000000"/>
    <m/>
    <s v="     "/>
    <x v="1"/>
    <s v="PG&amp;E"/>
    <m/>
    <s v="Vegetation"/>
    <m/>
    <s v="D"/>
    <s v="D"/>
    <s v="0.26-9.99"/>
    <s v="Approx 2 Acres"/>
    <s v="Equipment - PG&amp;E"/>
    <s v="34.b. Conductor damage or failure"/>
    <s v="Equipment - PG&amp;E"/>
    <s v="All types of equipment / facility failure"/>
    <s v="Conductor failure-all"/>
    <s v="Conductor - Primary"/>
    <m/>
    <m/>
    <s v="Line to Ground"/>
    <s v="N"/>
    <s v="Overhead"/>
    <x v="3"/>
    <s v="Conductor - Primary"/>
    <s v="Conductor, Pole"/>
    <s v="100786173"/>
    <s v="     "/>
    <s v="Non-HFTD"/>
    <x v="0"/>
    <m/>
    <m/>
    <n v="36.186100000000003"/>
    <n v="-119.744"/>
    <s v="Kings"/>
    <s v="GUERNSEY-1106"/>
    <m/>
    <n v="12000"/>
    <m/>
    <x v="0"/>
    <s v="Kings County FD"/>
    <s v="Agriculture"/>
    <s v="Grass fuel model"/>
    <m/>
    <s v="No"/>
    <m/>
    <m/>
    <m/>
    <m/>
    <m/>
    <m/>
    <m/>
    <s v="N"/>
    <s v="N"/>
    <m/>
    <m/>
    <s v="     "/>
    <m/>
    <m/>
    <m/>
    <m/>
    <m/>
    <m/>
    <m/>
    <m/>
    <m/>
    <m/>
    <m/>
    <m/>
    <m/>
    <m/>
    <m/>
    <m/>
    <m/>
    <m/>
    <m/>
  </r>
  <r>
    <s v="20211349"/>
    <s v="     "/>
    <n v="44442"/>
    <s v="9/3"/>
    <x v="1"/>
    <n v="0.50347222222222221"/>
    <s v="36"/>
    <n v="3"/>
    <s v="9"/>
    <x v="5"/>
    <n v="44442"/>
    <m/>
    <s v="Wire broke mid span causing small grass fire, 3 meters - 0.25 acres in size. DO notified; cut open jumpers, conductor line and buck pole at the east end of wiredown. This information is preliminary."/>
    <s v="     "/>
    <s v="FAS"/>
    <m/>
    <s v="N"/>
    <x v="0"/>
    <m/>
    <s v="21-0113390"/>
    <m/>
    <s v="T005385483"/>
    <n v="121999000"/>
    <m/>
    <s v="     "/>
    <x v="1"/>
    <s v="PG&amp;E"/>
    <m/>
    <s v="Vegetation"/>
    <m/>
    <s v="D"/>
    <s v="D"/>
    <s v="&lt;0.25"/>
    <m/>
    <s v="Equipment - PG&amp;E"/>
    <s v="34.b. Conductor damage or failure"/>
    <s v="Equipment - PG&amp;E"/>
    <s v="All types of equipment / facility failure"/>
    <s v="Conductor failure-all"/>
    <s v="Conductor - Primary"/>
    <m/>
    <m/>
    <s v="Open Circuit"/>
    <s v="Y"/>
    <s v="Overhead"/>
    <x v="3"/>
    <s v="Conductor - Primary"/>
    <s v="Conductor"/>
    <s v="100120318"/>
    <s v="     "/>
    <s v="Non-HFTD"/>
    <x v="0"/>
    <m/>
    <m/>
    <n v="35.499600000000001"/>
    <n v="-119.18"/>
    <s v="Kern"/>
    <s v="LERDO-1111"/>
    <m/>
    <n v="12000"/>
    <m/>
    <x v="0"/>
    <s v="Kern County Fire Dept"/>
    <s v="Urban"/>
    <s v="Grass fuel model"/>
    <m/>
    <s v="No"/>
    <m/>
    <m/>
    <m/>
    <m/>
    <m/>
    <m/>
    <m/>
    <s v="N"/>
    <s v="N"/>
    <m/>
    <m/>
    <s v="     "/>
    <m/>
    <m/>
    <m/>
    <m/>
    <m/>
    <m/>
    <m/>
    <m/>
    <m/>
    <m/>
    <m/>
    <m/>
    <m/>
    <m/>
    <m/>
    <m/>
    <m/>
    <m/>
    <m/>
  </r>
  <r>
    <s v="20140187"/>
    <s v="     "/>
    <n v="41912"/>
    <s v="9/30"/>
    <x v="1"/>
    <n v="0.58888888888888891"/>
    <s v="40"/>
    <n v="3"/>
    <s v="9"/>
    <x v="7"/>
    <n v="41912"/>
    <n v="0.58888888888888891"/>
    <m/>
    <s v="     "/>
    <m/>
    <m/>
    <s v="N"/>
    <x v="0"/>
    <s v="1090802"/>
    <s v="14-0060492"/>
    <m/>
    <m/>
    <n v="109247736"/>
    <m/>
    <s v="     "/>
    <x v="1"/>
    <s v="PG&amp;E"/>
    <m/>
    <s v="Vegetation"/>
    <m/>
    <s v="D"/>
    <m/>
    <s v="&lt;3 meters of linear travel"/>
    <s v="Square Feet: ; Acreage: 0"/>
    <s v="Vegetation"/>
    <s v="33.a. Veg. contact"/>
    <s v="Vegetation"/>
    <s v="All types of equipment / facility failure"/>
    <s v="Contact - Vegetation"/>
    <m/>
    <s v="Contact - Vegetation"/>
    <s v="Conductor"/>
    <s v="Line to Ground"/>
    <s v="AT&amp;T"/>
    <s v="Overhead"/>
    <x v="3"/>
    <s v="Conductor"/>
    <m/>
    <s v="100265805"/>
    <s v="     "/>
    <s v="Non-HFTD"/>
    <x v="0"/>
    <m/>
    <m/>
    <n v="37.530299999999997"/>
    <n v="-122.32299999999999"/>
    <s v="San Mateo"/>
    <s v="BELMONT-1102"/>
    <s v="24031102"/>
    <n v="12000"/>
    <s v="HILLSDALE 040277056"/>
    <x v="0"/>
    <m/>
    <s v="Urban"/>
    <m/>
    <m/>
    <s v="No"/>
    <m/>
    <m/>
    <m/>
    <m/>
    <m/>
    <m/>
    <m/>
    <s v="N"/>
    <s v="N"/>
    <m/>
    <m/>
    <s v="     "/>
    <s v="37.53027000"/>
    <s v="-122.32278000"/>
    <s v="Oct  1 2014 12:00AM"/>
    <s v="3rdParty"/>
    <s v="3rd party tree crew dropped limb onto line causing wiredown and small fire in ivy. Will have utility tree clear tree at least 10ft from lines to make safe for 3rd party crew to finish removal. _x000d__x000a_3rd party info: Hector Tree Services, 1903 Bayshore Blvd, Redwood City, 94061. 560-520-3582, lic# 975391."/>
    <s v="PINM"/>
    <s v="50"/>
    <s v="61"/>
    <s v="3"/>
    <m/>
    <m/>
    <m/>
    <m/>
    <m/>
    <m/>
    <m/>
    <s v="CrossArm"/>
    <s v="BareWire"/>
    <s v="1"/>
  </r>
  <r>
    <s v="MIA20142127"/>
    <s v="     "/>
    <n v="41912"/>
    <s v="9/30"/>
    <x v="1"/>
    <n v="0.27256944444444442"/>
    <s v="40"/>
    <n v="3"/>
    <s v="9"/>
    <x v="7"/>
    <m/>
    <m/>
    <s v="FAS states a mylar balloon was found buring on a pole. Location data is relative/true location unknown."/>
    <s v="     "/>
    <s v="FAS"/>
    <n v="44266"/>
    <s v="Y"/>
    <x v="0"/>
    <m/>
    <s v="N/A"/>
    <m/>
    <s v="431260"/>
    <m/>
    <m/>
    <s v="     "/>
    <x v="0"/>
    <s v="PG&amp;E"/>
    <m/>
    <m/>
    <m/>
    <s v="D"/>
    <m/>
    <s v="Structure-PG&amp;E only"/>
    <m/>
    <s v="Contact - 3rd Party"/>
    <s v="33.c. Balloon contact"/>
    <s v="Contact - 3rd Party"/>
    <s v="Contact from object"/>
    <s v="Contact - Balloon"/>
    <m/>
    <s v="Contact - Balloon"/>
    <s v="Pole"/>
    <m/>
    <s v="Yes"/>
    <s v="Overhead"/>
    <x v="0"/>
    <m/>
    <m/>
    <s v="13761105"/>
    <s v="     "/>
    <s v="Non-HFTD"/>
    <x v="0"/>
    <m/>
    <m/>
    <n v="37.650599999999997"/>
    <n v="-122.10899999999999"/>
    <s v="Alameda"/>
    <s v="MT-EDEN-1105"/>
    <m/>
    <n v="11000"/>
    <m/>
    <x v="0"/>
    <s v="Hayward FD"/>
    <s v="Urban"/>
    <m/>
    <m/>
    <s v="No"/>
    <m/>
    <m/>
    <m/>
    <m/>
    <m/>
    <m/>
    <m/>
    <s v="N"/>
    <s v="N"/>
    <m/>
    <m/>
    <s v="     "/>
    <m/>
    <m/>
    <m/>
    <m/>
    <m/>
    <m/>
    <m/>
    <m/>
    <m/>
    <m/>
    <m/>
    <m/>
    <m/>
    <m/>
    <m/>
    <m/>
    <m/>
    <m/>
    <m/>
  </r>
  <r>
    <s v="20150372"/>
    <s v="     "/>
    <n v="42277"/>
    <s v="9/30"/>
    <x v="1"/>
    <n v="0.81805555555555554"/>
    <s v="40"/>
    <n v="3"/>
    <s v="9"/>
    <x v="2"/>
    <n v="42277"/>
    <n v="0.81597222222222221"/>
    <s v="need crew to repair 3 spans of wire down"/>
    <s v="     "/>
    <m/>
    <m/>
    <s v="N"/>
    <x v="0"/>
    <s v="1314496"/>
    <s v="15-0066941"/>
    <m/>
    <m/>
    <m/>
    <m/>
    <s v="     "/>
    <x v="1"/>
    <s v="PG&amp;E"/>
    <m/>
    <s v="Vegetation"/>
    <m/>
    <s v="D"/>
    <m/>
    <s v="&lt;0.25"/>
    <s v="Square Feet: 5 x 70 ; Acreage: "/>
    <s v="Equipment - PG&amp;E"/>
    <s v="34.b. Conductor damage or failure"/>
    <s v="Equipment - PG&amp;E"/>
    <s v="All types of equipment / facility failure"/>
    <s v="Conductor"/>
    <s v="Conductor"/>
    <m/>
    <m/>
    <s v="Line to Ground"/>
    <s v="None"/>
    <s v="Overhead"/>
    <x v="3"/>
    <s v="Conductor"/>
    <m/>
    <s v="101641855"/>
    <s v="     "/>
    <s v="Non-HFTD"/>
    <x v="0"/>
    <m/>
    <m/>
    <n v="39.218800000000002"/>
    <n v="-122.246"/>
    <s v="Colusa"/>
    <s v="MAXWELL-1102"/>
    <s v="62881102"/>
    <n v="12000"/>
    <s v="MAXWELL 11023306"/>
    <x v="0"/>
    <s v="Williams FD "/>
    <s v="Agriculture"/>
    <m/>
    <m/>
    <s v="No"/>
    <m/>
    <m/>
    <m/>
    <m/>
    <m/>
    <m/>
    <m/>
    <s v="N"/>
    <s v="N"/>
    <m/>
    <m/>
    <s v="     "/>
    <m/>
    <m/>
    <m/>
    <m/>
    <m/>
    <m/>
    <m/>
    <m/>
    <m/>
    <m/>
    <m/>
    <m/>
    <m/>
    <m/>
    <m/>
    <m/>
    <m/>
    <m/>
    <m/>
  </r>
  <r>
    <s v="20150370"/>
    <s v="     "/>
    <n v="42277"/>
    <s v="9/30"/>
    <x v="1"/>
    <n v="0.69513888888888886"/>
    <s v="40"/>
    <n v="3"/>
    <s v="9"/>
    <x v="2"/>
    <n v="42277"/>
    <n v="0.69513888888888886"/>
    <s v="for crew to put up wire burnt down from tree trimmer dropped tree on it"/>
    <s v="     "/>
    <m/>
    <m/>
    <s v="N"/>
    <x v="0"/>
    <s v="1314418"/>
    <s v="15-0066923"/>
    <m/>
    <m/>
    <n v="110686584"/>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3"/>
    <s v="Conductor"/>
    <m/>
    <s v="100520776"/>
    <s v="     "/>
    <s v="Non-HFTD"/>
    <x v="0"/>
    <n v="518"/>
    <m/>
    <n v="37.354199999999999"/>
    <n v="-122.15900000000001"/>
    <s v="Santa Clara"/>
    <s v="LOYOLA-1102"/>
    <s v="82161102"/>
    <n v="12000"/>
    <s v="LOYOLA 1102725939"/>
    <x v="0"/>
    <m/>
    <s v="Hardwood Woodland"/>
    <m/>
    <m/>
    <s v="No"/>
    <m/>
    <m/>
    <m/>
    <m/>
    <m/>
    <m/>
    <m/>
    <s v="N"/>
    <s v="N"/>
    <m/>
    <m/>
    <s v="     "/>
    <m/>
    <m/>
    <s v="Oct  1 2015 12:00AM"/>
    <s v="3rdParty"/>
    <s v="Tman Barry Vetter confirmed that 3rd party private crew caused outage.  he submitted reports to claims._x000d__x000a_"/>
    <s v="FIR"/>
    <s v="65"/>
    <s v="25"/>
    <s v="35"/>
    <m/>
    <m/>
    <m/>
    <m/>
    <m/>
    <m/>
    <m/>
    <s v="CrossArm"/>
    <s v="BareWire"/>
    <s v="1"/>
  </r>
  <r>
    <s v="SAP201613906"/>
    <s v="     "/>
    <n v="42643"/>
    <s v="9/30"/>
    <x v="1"/>
    <m/>
    <s v="40"/>
    <n v="3"/>
    <s v="9"/>
    <x v="6"/>
    <n v="42641"/>
    <m/>
    <s v="pole fire; failed circuit breaker 406/2"/>
    <s v="     "/>
    <s v="SAP"/>
    <n v="44580"/>
    <s v="Y"/>
    <x v="0"/>
    <s v="1549017"/>
    <s v="16-0068006"/>
    <m/>
    <s v="T003779183"/>
    <n v="111992635"/>
    <m/>
    <s v="     "/>
    <x v="0"/>
    <s v="PG&amp;E"/>
    <m/>
    <m/>
    <m/>
    <s v="D"/>
    <m/>
    <s v="Structure-PG&amp;E only"/>
    <m/>
    <s v="Equipment - PG&amp;E"/>
    <s v="34.o. Other"/>
    <s v="Equipment - PG&amp;E"/>
    <s v="Circuit Breaker"/>
    <s v="Circuit Breaker"/>
    <s v="Circuit Breaker"/>
    <m/>
    <m/>
    <s v="Line to Ground"/>
    <s v="Yes"/>
    <s v="Overhead"/>
    <x v="0"/>
    <s v="Circuit Breaker"/>
    <m/>
    <s v="101825944"/>
    <s v="     "/>
    <s v="Non-HFTD"/>
    <x v="0"/>
    <m/>
    <m/>
    <n v="37.733199999999997"/>
    <n v="-122.431"/>
    <s v="San Francisco"/>
    <s v="SF-M-0404"/>
    <m/>
    <m/>
    <s v="SF M 0404CB"/>
    <x v="0"/>
    <m/>
    <m/>
    <m/>
    <m/>
    <s v="No"/>
    <m/>
    <m/>
    <m/>
    <m/>
    <m/>
    <m/>
    <m/>
    <s v="N"/>
    <s v="N"/>
    <m/>
    <m/>
    <s v="     "/>
    <m/>
    <m/>
    <m/>
    <m/>
    <m/>
    <m/>
    <m/>
    <m/>
    <m/>
    <m/>
    <m/>
    <m/>
    <m/>
    <m/>
    <m/>
    <m/>
    <m/>
    <m/>
    <m/>
  </r>
  <r>
    <s v="SAP201613907"/>
    <s v="     "/>
    <n v="42643"/>
    <s v="9/30"/>
    <x v="1"/>
    <m/>
    <s v="40"/>
    <n v="3"/>
    <s v="9"/>
    <x v="6"/>
    <n v="42641"/>
    <m/>
    <s v="Crossarm replaced due to pole fire"/>
    <s v="     "/>
    <s v="SAP"/>
    <n v="44580"/>
    <s v="Y"/>
    <x v="0"/>
    <s v="1549035"/>
    <s v="16-0068066"/>
    <m/>
    <s v="T003779196"/>
    <n v="111992826"/>
    <m/>
    <s v="     "/>
    <x v="0"/>
    <s v="PG&amp;E"/>
    <m/>
    <m/>
    <m/>
    <s v="D"/>
    <m/>
    <s v="Structure-PG&amp;E only"/>
    <m/>
    <s v="Contamination"/>
    <s v="36.a. Contamination"/>
    <s v="Equipment - PG&amp;E"/>
    <s v="Insulator failure"/>
    <s v="Insulator failure"/>
    <m/>
    <m/>
    <m/>
    <s v="None"/>
    <s v="Yes"/>
    <s v="Overhead"/>
    <x v="0"/>
    <s v="Crossarm"/>
    <m/>
    <s v="101836469"/>
    <s v="     "/>
    <s v="Non-HFTD"/>
    <x v="0"/>
    <m/>
    <m/>
    <n v="37.730600000000003"/>
    <n v="-122.443"/>
    <s v="San Francisco"/>
    <s v="SUBSTATION-H-1108"/>
    <m/>
    <m/>
    <s v="SF H 110868272"/>
    <x v="0"/>
    <m/>
    <m/>
    <m/>
    <m/>
    <s v="No"/>
    <m/>
    <m/>
    <m/>
    <m/>
    <m/>
    <m/>
    <m/>
    <s v="N"/>
    <s v="N"/>
    <m/>
    <m/>
    <s v="     "/>
    <m/>
    <m/>
    <m/>
    <m/>
    <m/>
    <m/>
    <m/>
    <m/>
    <m/>
    <m/>
    <m/>
    <m/>
    <m/>
    <m/>
    <m/>
    <m/>
    <m/>
    <m/>
    <m/>
  </r>
  <r>
    <s v="20170389"/>
    <s v="     "/>
    <n v="43008"/>
    <s v="9/30"/>
    <x v="1"/>
    <n v="0.63055555555555554"/>
    <s v="39"/>
    <n v="3"/>
    <s v="9"/>
    <x v="0"/>
    <n v="43008"/>
    <m/>
    <m/>
    <s v="     "/>
    <m/>
    <m/>
    <s v="N"/>
    <x v="0"/>
    <m/>
    <m/>
    <s v="INT-10207"/>
    <m/>
    <m/>
    <m/>
    <s v="     "/>
    <x v="1"/>
    <s v="PG&amp;E"/>
    <m/>
    <s v="Vegetation"/>
    <m/>
    <s v="T"/>
    <m/>
    <s v="10-99"/>
    <s v="Square Feet: ; Acreage: 18"/>
    <s v="Contact - 3rd Party"/>
    <s v="33.e. Other contact from object"/>
    <s v="Contact - 3rd Party"/>
    <s v="All types of equipment / facility failure"/>
    <s v="Vandalism"/>
    <m/>
    <s v="Vandalism"/>
    <m/>
    <m/>
    <s v="None"/>
    <s v="Overhead"/>
    <x v="4"/>
    <s v="Conductor"/>
    <m/>
    <s v="Tower 030/132"/>
    <s v="     "/>
    <s v="Non-HFTD"/>
    <x v="0"/>
    <m/>
    <m/>
    <n v="37.410899999999998"/>
    <n v="-121.175"/>
    <s v="Stanislaus"/>
    <s v="QUINTO-SW-STA-WESTLEY-230"/>
    <s v="ETL.5070"/>
    <n v="230000"/>
    <s v="N/A"/>
    <x v="0"/>
    <s v="Cal Fire"/>
    <s v="Herbaceous"/>
    <m/>
    <m/>
    <s v="No"/>
    <s v="10"/>
    <m/>
    <m/>
    <m/>
    <m/>
    <m/>
    <m/>
    <s v="N"/>
    <s v="N"/>
    <m/>
    <m/>
    <s v="     "/>
    <m/>
    <m/>
    <m/>
    <m/>
    <m/>
    <m/>
    <m/>
    <m/>
    <m/>
    <m/>
    <m/>
    <m/>
    <m/>
    <m/>
    <m/>
    <m/>
    <m/>
    <m/>
    <m/>
  </r>
  <r>
    <s v="20180839"/>
    <s v="     "/>
    <n v="43373"/>
    <s v="9/30"/>
    <x v="1"/>
    <n v="0.61111111111111116"/>
    <s v="40"/>
    <n v="3"/>
    <s v="9"/>
    <x v="1"/>
    <n v="43373"/>
    <n v="0.61111111111111116"/>
    <m/>
    <s v="     "/>
    <s v="Charles"/>
    <m/>
    <s v="N"/>
    <x v="0"/>
    <s v="184501"/>
    <s v="18-0084966"/>
    <m/>
    <m/>
    <m/>
    <m/>
    <s v="     "/>
    <x v="1"/>
    <s v="PG&amp;E"/>
    <m/>
    <m/>
    <m/>
    <s v="D"/>
    <m/>
    <s v="Unknown"/>
    <m/>
    <s v="Vegetation"/>
    <s v="33.a. Veg. contact"/>
    <s v="Vegetation"/>
    <s v="Contact from object"/>
    <s v="Vegetation"/>
    <m/>
    <s v="Contact - Vegetation"/>
    <s v="Conductor"/>
    <s v="Line to Ground"/>
    <m/>
    <s v="Overhead"/>
    <x v="3"/>
    <m/>
    <m/>
    <s v="1620"/>
    <s v="     "/>
    <s v="Non-HFTD"/>
    <x v="0"/>
    <m/>
    <m/>
    <n v="39.930100000000003"/>
    <n v="-122.249"/>
    <s v="Tehama"/>
    <s v="CORNING-1101"/>
    <s v="103331101"/>
    <n v="11000"/>
    <s v="CORNING 110164132"/>
    <x v="0"/>
    <m/>
    <s v="Agriculture"/>
    <m/>
    <m/>
    <s v="No"/>
    <m/>
    <m/>
    <m/>
    <m/>
    <m/>
    <m/>
    <m/>
    <s v="N"/>
    <s v="N"/>
    <m/>
    <m/>
    <s v="     "/>
    <s v="39.93083200"/>
    <s v="-122.24916700"/>
    <s v="Oct  1 2018 12:00AM"/>
    <s v="3rdParty"/>
    <s v="Customer unaware of pge policies in regards to utility pruning. Hired private tree crew to perform tree removal Used improperly rated ropes resulting in rope failure. Large overhanging section of tree fell onto 12kv."/>
    <s v="EUCA"/>
    <s v="80"/>
    <s v="24"/>
    <s v="20"/>
    <m/>
    <m/>
    <m/>
    <m/>
    <m/>
    <m/>
    <m/>
    <s v="CrossArm"/>
    <s v="BareWire"/>
    <s v="1"/>
  </r>
  <r>
    <s v="20211652"/>
    <s v="     "/>
    <n v="44469"/>
    <s v="9/30"/>
    <x v="1"/>
    <n v="0.64097222222222228"/>
    <s v="40"/>
    <n v="3"/>
    <s v="9"/>
    <x v="5"/>
    <n v="44469"/>
    <m/>
    <s v="[EII NR210930A-Grimes-Injury] Overhead conductor failure resulted in a small brush fire. The troubleman created EC tag for #6 SOL CU to be replaced. This information is preliminary. OIS: 1484312; ILIS: 21-0124529.1(2 outages); FOID: T005409439 (C1SP, Chris Stockton, (916) 223-5041); EC A-Tag: 122130397; PM: 31553316; Circuit ID: 062541102; SAP Eqp ID: 101624132, 101624131; County: Colusa; Division: Sacramento"/>
    <s v="     "/>
    <s v="FAS"/>
    <m/>
    <s v="N"/>
    <x v="0"/>
    <m/>
    <s v="21-0124529.1(2 outages)"/>
    <m/>
    <s v="T005409439"/>
    <n v="122130000"/>
    <s v="NR210930A"/>
    <s v="     "/>
    <x v="1"/>
    <s v="PG&amp;E"/>
    <m/>
    <s v="Vegetation"/>
    <m/>
    <s v="D"/>
    <s v="D"/>
    <s v="&lt;3 meters of linear travel"/>
    <s v="FEW BRUSHES "/>
    <s v="Equipment - PG&amp;E"/>
    <s v="34.b. Conductor damage or failure"/>
    <s v="Equipment - PG&amp;E"/>
    <s v="All types of equipment / facility failure"/>
    <s v="Conductor failure-all"/>
    <s v="Conductor - Primary"/>
    <m/>
    <m/>
    <s v="Open Circuit,Force Out"/>
    <s v="Y"/>
    <s v="Overhead"/>
    <x v="3"/>
    <s v="Conductor - Primary"/>
    <s v="Conductor"/>
    <m/>
    <s v="     "/>
    <s v="Non-HFTD"/>
    <x v="0"/>
    <m/>
    <m/>
    <n v="39.0974"/>
    <n v="-121.985"/>
    <s v="Colusa"/>
    <s v="MERIDIAN-1102"/>
    <m/>
    <n v="12000"/>
    <m/>
    <x v="0"/>
    <s v="Colusa FD"/>
    <s v="Agriculture"/>
    <s v="Fire-resistive fuel bed"/>
    <m/>
    <s v="No"/>
    <m/>
    <m/>
    <m/>
    <m/>
    <m/>
    <m/>
    <m/>
    <s v="N"/>
    <s v="N"/>
    <m/>
    <m/>
    <s v="     "/>
    <m/>
    <m/>
    <m/>
    <m/>
    <m/>
    <m/>
    <m/>
    <m/>
    <m/>
    <m/>
    <m/>
    <m/>
    <m/>
    <m/>
    <m/>
    <m/>
    <m/>
    <m/>
    <m/>
  </r>
  <r>
    <s v="20140160"/>
    <s v="     "/>
    <n v="41886"/>
    <s v="9/4"/>
    <x v="1"/>
    <n v="2.361111111111111E-2"/>
    <s v="36"/>
    <n v="3"/>
    <s v="9"/>
    <x v="7"/>
    <n v="41886"/>
    <n v="2.361111111111111E-2"/>
    <s v="Assisted Mike McBride, sw log 14-54971.Carpole."/>
    <s v="     "/>
    <m/>
    <m/>
    <s v="N"/>
    <x v="0"/>
    <s v="1077000"/>
    <s v="14-0054971"/>
    <m/>
    <m/>
    <n v="108897502"/>
    <m/>
    <s v="     "/>
    <x v="1"/>
    <s v="PG&amp;E"/>
    <m/>
    <s v="Vegetation"/>
    <m/>
    <s v="D"/>
    <m/>
    <s v="&lt;0.25"/>
    <s v="Square Feet: ; Acreage: "/>
    <s v="Contact - 3rd Party"/>
    <s v="33.d. Vehicle contact"/>
    <s v="Contact - 3rd Party"/>
    <s v="All types of equipment / facility failure"/>
    <s v="Contact - Vehicle"/>
    <m/>
    <s v="Contact - Vehicle"/>
    <s v="Pole"/>
    <s v="Line to Ground"/>
    <s v=" "/>
    <s v="Overhead"/>
    <x v="3"/>
    <s v="Conductor"/>
    <m/>
    <s v="5 POLES E/O MTR 1007307850"/>
    <s v="     "/>
    <s v="Non-HFTD"/>
    <x v="0"/>
    <m/>
    <m/>
    <n v="39.145099999999999"/>
    <n v="-122.08199999999999"/>
    <s v="Colusa"/>
    <s v="WILLIAMS-1102"/>
    <s v="62051102"/>
    <n v="12000"/>
    <s v="WILLIAMS 11024104"/>
    <x v="0"/>
    <m/>
    <s v="Agriculture"/>
    <m/>
    <m/>
    <s v="No"/>
    <m/>
    <m/>
    <m/>
    <m/>
    <m/>
    <m/>
    <m/>
    <s v="N"/>
    <s v="N"/>
    <m/>
    <m/>
    <s v="     "/>
    <m/>
    <m/>
    <m/>
    <m/>
    <m/>
    <m/>
    <m/>
    <m/>
    <m/>
    <m/>
    <m/>
    <m/>
    <m/>
    <m/>
    <m/>
    <m/>
    <m/>
    <m/>
    <m/>
  </r>
  <r>
    <s v="20150324"/>
    <s v="     "/>
    <n v="42251"/>
    <s v="9/4"/>
    <x v="1"/>
    <n v="0.3659722222222222"/>
    <s v="36"/>
    <n v="3"/>
    <s v="9"/>
    <x v="2"/>
    <n v="42251"/>
    <n v="0.3659722222222222"/>
    <s v="TREE FELL SS SSD 4793 OPN SSD 4793 TAG MOL. OPN FLYING BELLS 4 SPANS SSD 4793. CLO SSD 875 65T FUSES 0932. CREW IN ROUTE."/>
    <s v="     "/>
    <m/>
    <m/>
    <s v="N"/>
    <x v="0"/>
    <s v="1300035"/>
    <s v="15-0059316"/>
    <m/>
    <m/>
    <n v="110620723"/>
    <m/>
    <s v="     "/>
    <x v="1"/>
    <s v="PG&amp;E"/>
    <m/>
    <s v="Vegetation"/>
    <m/>
    <s v="D"/>
    <m/>
    <s v="&lt;0.25"/>
    <s v="Square Feet: ; Acreage: "/>
    <s v="Vegetation"/>
    <s v="33.a. Veg. contact"/>
    <s v="Vegetation"/>
    <s v="All types of equipment / facility failure"/>
    <s v="Contact - Vegetation"/>
    <m/>
    <s v="Contact - Vegetation"/>
    <s v="Conductor"/>
    <s v="Line to Line"/>
    <s v="PACIFIC BELL"/>
    <s v="Overhead"/>
    <x v="3"/>
    <s v="Conductor"/>
    <m/>
    <s v="101722853"/>
    <s v="     "/>
    <s v="Non-HFTD"/>
    <x v="0"/>
    <m/>
    <m/>
    <n v="36.792499999999997"/>
    <n v="-121.663"/>
    <s v="Monterey"/>
    <s v="PRUNEDALE-1110"/>
    <s v="182961110"/>
    <n v="12000"/>
    <s v="PRUNEDALE 1110826224"/>
    <x v="0"/>
    <s v="FIRE DEPT"/>
    <s v="Herbaceous"/>
    <m/>
    <m/>
    <s v="No"/>
    <m/>
    <m/>
    <m/>
    <m/>
    <m/>
    <m/>
    <m/>
    <s v="N"/>
    <s v="N"/>
    <m/>
    <m/>
    <s v="     "/>
    <s v="36.28134000"/>
    <s v="-121.61293000"/>
    <s v="Sep  8 2015 12:00AM"/>
    <s v="TrunkFail"/>
    <s v="Monterey Pine broke at 25ft and fell through lines."/>
    <s v="PINM"/>
    <s v="70"/>
    <s v="23"/>
    <s v="12"/>
    <s v="Slight"/>
    <s v="None"/>
    <s v="N"/>
    <s v="1"/>
    <m/>
    <s v="Hillside"/>
    <s v="B"/>
    <s v="Triangle"/>
    <s v="BareWire"/>
    <s v="0"/>
  </r>
  <r>
    <s v="20170342"/>
    <s v="     "/>
    <n v="42982"/>
    <s v="9/4"/>
    <x v="1"/>
    <n v="0.27986111111111112"/>
    <s v="36"/>
    <n v="3"/>
    <s v="9"/>
    <x v="0"/>
    <m/>
    <m/>
    <s v="PRIMARY WIRE DOWN @ XR1896. CALLED FOR CREW TO REPAIR. STANDBY CREW ONSITE"/>
    <s v="     "/>
    <m/>
    <m/>
    <s v="N"/>
    <x v="0"/>
    <s v="1869513"/>
    <s v="17-0075743"/>
    <m/>
    <m/>
    <m/>
    <s v="EI170904B"/>
    <s v="     "/>
    <x v="1"/>
    <s v="PG&amp;E"/>
    <m/>
    <s v="Building"/>
    <m/>
    <s v="D"/>
    <m/>
    <s v="Structure-only"/>
    <s v="Square Feet: ; Acreage: "/>
    <s v="Equipment - PG&amp;E"/>
    <s v="34.b. Conductor damage or failure"/>
    <s v="Equipment - PG&amp;E"/>
    <s v="All types of equipment / facility failure"/>
    <s v="Conductor"/>
    <s v="Conductor"/>
    <m/>
    <m/>
    <s v="Force Out,Line to Ground"/>
    <s v="PACIFIC BELL"/>
    <s v="Overhead"/>
    <x v="3"/>
    <s v="Conductor"/>
    <m/>
    <s v="100557780"/>
    <s v="     "/>
    <s v="Non-HFTD"/>
    <x v="0"/>
    <m/>
    <m/>
    <n v="37.454599999999999"/>
    <n v="-121.93300000000001"/>
    <s v="Santa Clara"/>
    <s v="DIXON-LANDING-2103"/>
    <s v="14722103"/>
    <n v="21000"/>
    <s v="DIXON LANDING 2103CB"/>
    <x v="0"/>
    <s v="N.A."/>
    <s v="Urban"/>
    <m/>
    <m/>
    <s v="No"/>
    <m/>
    <m/>
    <m/>
    <m/>
    <m/>
    <m/>
    <m/>
    <s v="N"/>
    <s v="N"/>
    <m/>
    <m/>
    <s v="     "/>
    <m/>
    <m/>
    <m/>
    <m/>
    <m/>
    <m/>
    <m/>
    <m/>
    <m/>
    <m/>
    <m/>
    <m/>
    <m/>
    <m/>
    <m/>
    <m/>
    <m/>
    <m/>
    <m/>
  </r>
  <r>
    <s v="20170340"/>
    <s v="     "/>
    <n v="42982"/>
    <s v="9/4"/>
    <x v="1"/>
    <n v="3.9583333333333331E-2"/>
    <s v="36"/>
    <n v="3"/>
    <s v="9"/>
    <x v="0"/>
    <n v="42982"/>
    <m/>
    <s v="tree limb pushed secondary together and started fire in back yard and blew transformer fuse , i had tree crew cut out the ROW, made repairs to wire and refosed transformer , power ok at meters"/>
    <s v="     "/>
    <m/>
    <m/>
    <s v="N"/>
    <x v="0"/>
    <s v="1869335"/>
    <m/>
    <m/>
    <m/>
    <m/>
    <m/>
    <s v="     "/>
    <x v="1"/>
    <s v="PG&amp;E"/>
    <m/>
    <s v="Vegetation"/>
    <m/>
    <s v="D"/>
    <m/>
    <s v="&lt;0.25"/>
    <s v="Square Feet: ; Acreage: "/>
    <s v="Vegetation"/>
    <s v="33.a. Veg. contact"/>
    <s v="Vegetation"/>
    <s v="All types of equipment / facility failure"/>
    <s v="Contact - Vegetation"/>
    <m/>
    <s v="Contact - Vegetation"/>
    <s v="Conductor"/>
    <m/>
    <s v="PACIFIC BELL"/>
    <s v="Overhead"/>
    <x v="1"/>
    <s v="Conductor"/>
    <m/>
    <s v="100856132"/>
    <s v="     "/>
    <s v="Non-HFTD"/>
    <x v="0"/>
    <m/>
    <m/>
    <n v="36.802399999999999"/>
    <n v="-119.825"/>
    <s v="Fresno"/>
    <s v="ASHLAN-AVE-2105"/>
    <s v="252052105"/>
    <m/>
    <s v="N/A"/>
    <x v="0"/>
    <s v="Unknown"/>
    <s v="Urban"/>
    <m/>
    <m/>
    <s v="No"/>
    <m/>
    <m/>
    <m/>
    <m/>
    <m/>
    <m/>
    <m/>
    <s v="N"/>
    <s v="N"/>
    <m/>
    <m/>
    <s v="     "/>
    <m/>
    <m/>
    <m/>
    <m/>
    <m/>
    <m/>
    <m/>
    <m/>
    <m/>
    <m/>
    <m/>
    <m/>
    <m/>
    <m/>
    <m/>
    <m/>
    <m/>
    <m/>
    <m/>
  </r>
  <r>
    <s v="20190976"/>
    <s v="     "/>
    <n v="43712"/>
    <s v="9/4"/>
    <x v="1"/>
    <m/>
    <s v="36"/>
    <n v="3"/>
    <s v="9"/>
    <x v="3"/>
    <n v="43712"/>
    <n v="0.48541666666666666"/>
    <s v="Trb remarks: Found center phase wire down 1 pole east of C64386.  Appears to be due to gunshot conductor.  Burnt area at site of wire down had already been extinguished upon arrival with no fire personnel onsite.  Opened flyers 5 poles to east and energized all possible customers leaving 1 out until crew makes repairs.  Tag created. Updated Damaged Equipment Type that was &quot;LIne Recloser&quot; to &quot;Conductor as there was a wire down. EC Tag 117844224 indicated conductor replaced."/>
    <s v="     "/>
    <s v="FAS"/>
    <m/>
    <s v="N"/>
    <x v="0"/>
    <s v="552876"/>
    <s v="19-0095229"/>
    <m/>
    <s v="T004743618"/>
    <n v="117844224"/>
    <m/>
    <s v="     "/>
    <x v="1"/>
    <s v="PG&amp;E"/>
    <m/>
    <m/>
    <m/>
    <s v="D"/>
    <s v="D"/>
    <s v="0.26-9.99"/>
    <m/>
    <s v="Contact - 3rd Party"/>
    <s v="33.e. Other contact from object"/>
    <s v="Contact - 3rd Party"/>
    <s v="Contact from object"/>
    <s v="Contact - Other"/>
    <m/>
    <s v="Contact - Other"/>
    <s v="Conductor - Primary"/>
    <s v="Line to Ground"/>
    <m/>
    <s v="Overhead"/>
    <x v="3"/>
    <s v="Conductor - Primary"/>
    <m/>
    <s v="100172031"/>
    <s v="     "/>
    <s v="Non-HFTD"/>
    <x v="0"/>
    <m/>
    <m/>
    <n v="35.7759"/>
    <n v="-119.714"/>
    <s v="KERN"/>
    <s v="TWISSELMAN-2105"/>
    <m/>
    <m/>
    <s v="TWISSELMAN 2105CB"/>
    <x v="0"/>
    <m/>
    <s v="Herbaceous"/>
    <m/>
    <m/>
    <s v="No"/>
    <m/>
    <m/>
    <m/>
    <m/>
    <m/>
    <m/>
    <m/>
    <s v="N"/>
    <s v="N"/>
    <m/>
    <m/>
    <s v="     "/>
    <m/>
    <m/>
    <m/>
    <m/>
    <m/>
    <m/>
    <m/>
    <m/>
    <m/>
    <m/>
    <m/>
    <m/>
    <m/>
    <m/>
    <m/>
    <m/>
    <m/>
    <m/>
    <m/>
  </r>
  <r>
    <s v="20190978"/>
    <s v="     "/>
    <n v="43712"/>
    <s v="9/4"/>
    <x v="1"/>
    <m/>
    <s v="36"/>
    <n v="3"/>
    <s v="9"/>
    <x v="3"/>
    <n v="43712"/>
    <m/>
    <s v="Vehicle contact, fire limited to structure only"/>
    <s v="     "/>
    <s v="FAS"/>
    <m/>
    <s v="N"/>
    <x v="0"/>
    <s v="553485"/>
    <m/>
    <m/>
    <s v="T004743846"/>
    <n v="0"/>
    <m/>
    <s v="     "/>
    <x v="0"/>
    <s v="PG&amp;E"/>
    <m/>
    <m/>
    <m/>
    <s v="D"/>
    <m/>
    <s v="Structure-only"/>
    <m/>
    <s v="Contact - 3rd Party"/>
    <s v="33.e. Other contact from object"/>
    <s v="Contact - 3rd Party"/>
    <m/>
    <m/>
    <m/>
    <m/>
    <m/>
    <m/>
    <m/>
    <s v="Overhead"/>
    <x v="0"/>
    <m/>
    <m/>
    <s v=""/>
    <s v="     "/>
    <s v="Non-HFTD"/>
    <x v="0"/>
    <m/>
    <m/>
    <n v="38.576900000000002"/>
    <n v="-121.935"/>
    <s v="YOLO"/>
    <m/>
    <m/>
    <m/>
    <m/>
    <x v="0"/>
    <s v="WINTERS FIRE DEPT"/>
    <m/>
    <m/>
    <m/>
    <s v="No"/>
    <m/>
    <m/>
    <m/>
    <m/>
    <m/>
    <m/>
    <m/>
    <s v="N"/>
    <s v="N"/>
    <m/>
    <m/>
    <s v="     "/>
    <m/>
    <m/>
    <m/>
    <m/>
    <m/>
    <m/>
    <m/>
    <m/>
    <m/>
    <m/>
    <m/>
    <m/>
    <m/>
    <m/>
    <m/>
    <m/>
    <m/>
    <m/>
    <m/>
  </r>
  <r>
    <s v="20201171"/>
    <s v="     "/>
    <n v="44078"/>
    <s v="9/4"/>
    <x v="1"/>
    <n v="0.63958333333333328"/>
    <s v="36"/>
    <n v="3"/>
    <s v="9"/>
    <x v="4"/>
    <n v="44078"/>
    <n v="0.63888888888888884"/>
    <s v="On September 4, 2020 at 1521 hours, a PG&amp;E troubleman was dispatched to the Redwood City 1102 Distribution Circuit for reports of a wire down incident. Initial analysis indicates a PG&amp;E equipment failure resulted in an ignition. The responding troubleman found one span, one phase of #4 acsr overhead primary conductor down likely due to persistent winds weakening the conductor. The equipment failure ignited a small 1 meter - &lt; 3 meter grass fire that was extinguished by Redwood City Fire Department. A PG&amp;E crew replaced and repaired all damaged assets on September 4, 2020."/>
    <s v="     "/>
    <s v="FAS"/>
    <m/>
    <s v="N"/>
    <x v="0"/>
    <s v="1055053"/>
    <s v="20-0093546"/>
    <m/>
    <s v="T005062332"/>
    <n v="119718523"/>
    <m/>
    <s v="     "/>
    <x v="1"/>
    <s v="PG&amp;E"/>
    <m/>
    <s v="Vegetation"/>
    <m/>
    <s v="D"/>
    <s v="D"/>
    <s v="&lt;3 meters of linear travel"/>
    <m/>
    <s v="Equipment - PG&amp;E"/>
    <s v="34.o. Other"/>
    <s v="Equipment - PG&amp;E"/>
    <s v="Weather"/>
    <s v="Weather - High Winds"/>
    <s v="Conductor - Primary"/>
    <m/>
    <m/>
    <s v="Line to Ground"/>
    <m/>
    <s v="Overhead"/>
    <x v="3"/>
    <s v="Conductor - Primary"/>
    <s v="Conductor, Cutout"/>
    <s v="Circuit ID: 024161102"/>
    <s v="     "/>
    <s v="Non-HFTD"/>
    <x v="0"/>
    <m/>
    <m/>
    <n v="37.487900000000003"/>
    <n v="-122.212"/>
    <s v="San Mateo"/>
    <s v="REDWOOD-CITY-1102"/>
    <m/>
    <n v="12000"/>
    <m/>
    <x v="0"/>
    <s v="Redwood City FD"/>
    <s v="Urban"/>
    <m/>
    <m/>
    <s v="No"/>
    <m/>
    <m/>
    <m/>
    <m/>
    <m/>
    <m/>
    <m/>
    <s v="N"/>
    <s v="N"/>
    <m/>
    <m/>
    <s v="     "/>
    <m/>
    <m/>
    <m/>
    <m/>
    <m/>
    <m/>
    <m/>
    <m/>
    <m/>
    <m/>
    <m/>
    <m/>
    <m/>
    <m/>
    <m/>
    <m/>
    <m/>
    <m/>
    <m/>
  </r>
  <r>
    <s v="20201170"/>
    <s v="     "/>
    <n v="44078"/>
    <s v="9/4"/>
    <x v="1"/>
    <n v="0.35347222222222224"/>
    <s v="36"/>
    <n v="3"/>
    <s v="9"/>
    <x v="4"/>
    <n v="44078"/>
    <n v="0.34652777777777777"/>
    <s v="On September 4, 2020 at 0829 hours, a PG&amp;E Troubleman was dispatched to the Placerville 1111 12kV Distribution Circuit at the Placerville Fairgrounds off Placerville Drive and Fair Lane, Placerville in response to a pole fire. Initial analysis indicates animal contact caused the ignition. PG&amp;E Troubleman found A and B fuses blown and a dead squirrel burned at the base of the pole. The ignition was &lt; 1 meter and 623 customers were affected. There was no damages to PG&amp;E equipment warranting repair. Fire was suppressed by Cal Fire."/>
    <s v="     "/>
    <s v="FAS"/>
    <m/>
    <s v="N"/>
    <x v="0"/>
    <s v="1053414"/>
    <s v="20-0093319"/>
    <m/>
    <s v="T005061895"/>
    <m/>
    <m/>
    <s v="     "/>
    <x v="0"/>
    <s v="PG&amp;E"/>
    <m/>
    <s v="Vegetation"/>
    <m/>
    <s v="D"/>
    <s v="D"/>
    <s v="&lt;3 meters of linear travel"/>
    <m/>
    <s v="Contact - Animal - Other"/>
    <s v="33.b. Animal contact"/>
    <s v="Contact - Animal"/>
    <s v="Contact from object"/>
    <s v="Contact - Animal"/>
    <m/>
    <s v="Contact - Animal"/>
    <s v="Conductor - Primary"/>
    <s v="Multi-Fault"/>
    <m/>
    <s v="Overhead"/>
    <x v="3"/>
    <s v="Conductor - Primary"/>
    <s v="NA"/>
    <s v="Circuit ID: 153081111"/>
    <s v="     "/>
    <s v="Non-HFTD"/>
    <x v="0"/>
    <n v="340"/>
    <m/>
    <n v="38.722999999999999"/>
    <n v="-120.83199999999999"/>
    <s v="El Dorado"/>
    <s v="PLACERVILLE-1111"/>
    <m/>
    <n v="12000"/>
    <m/>
    <x v="0"/>
    <s v="Cal Fire"/>
    <m/>
    <m/>
    <m/>
    <s v="No"/>
    <m/>
    <m/>
    <m/>
    <m/>
    <m/>
    <m/>
    <m/>
    <s v="N"/>
    <s v="N"/>
    <m/>
    <m/>
    <s v="     "/>
    <m/>
    <m/>
    <m/>
    <m/>
    <m/>
    <m/>
    <m/>
    <m/>
    <m/>
    <m/>
    <m/>
    <m/>
    <m/>
    <m/>
    <m/>
    <m/>
    <m/>
    <m/>
    <m/>
  </r>
  <r>
    <s v="20211356"/>
    <s v="     "/>
    <n v="44443"/>
    <s v="9/4"/>
    <x v="1"/>
    <n v="0.72916666666666663"/>
    <s v="36"/>
    <n v="3"/>
    <s v="9"/>
    <x v="5"/>
    <n v="44443"/>
    <m/>
    <s v="Bird (goose) flying into line causing wire down. The ensuing fire was &lt; 1 meter in size. This information is preliminary."/>
    <s v="     "/>
    <s v="FAS"/>
    <m/>
    <s v="N"/>
    <x v="0"/>
    <m/>
    <s v="21-0113682"/>
    <m/>
    <s v="T005386138"/>
    <m/>
    <m/>
    <s v="     "/>
    <x v="0"/>
    <s v="PG&amp;E"/>
    <m/>
    <s v="Other"/>
    <s v="Bird/Equipment"/>
    <m/>
    <m/>
    <s v="&lt;3 meters of linear travel"/>
    <m/>
    <s v="Contact - Animal - Bird"/>
    <s v="33.b. Animal contact"/>
    <s v="Contact - Bird"/>
    <s v="Contact from object"/>
    <s v="Animal contact"/>
    <m/>
    <s v="Animal contact"/>
    <s v="Conductor - Primary"/>
    <s v="Line to Ground"/>
    <s v="Y"/>
    <s v="Overhead"/>
    <x v="3"/>
    <s v="Conductor - Primary"/>
    <s v="Conductor"/>
    <m/>
    <s v="     "/>
    <s v="Non-HFTD"/>
    <x v="0"/>
    <m/>
    <m/>
    <n v="37.513300000000001"/>
    <n v="-121.959"/>
    <s v="Alameda"/>
    <s v="NEWARK-12KV-1107"/>
    <m/>
    <n v="12000"/>
    <m/>
    <x v="0"/>
    <s v="Fremont FD"/>
    <s v="Urban"/>
    <m/>
    <m/>
    <s v="No"/>
    <m/>
    <m/>
    <m/>
    <m/>
    <m/>
    <m/>
    <m/>
    <s v="N"/>
    <s v="N"/>
    <m/>
    <m/>
    <s v="     "/>
    <m/>
    <m/>
    <m/>
    <m/>
    <m/>
    <m/>
    <m/>
    <m/>
    <m/>
    <m/>
    <m/>
    <m/>
    <m/>
    <m/>
    <m/>
    <m/>
    <m/>
    <m/>
    <m/>
  </r>
  <r>
    <s v="20211354"/>
    <s v="     "/>
    <n v="44443"/>
    <s v="9/4"/>
    <x v="1"/>
    <n v="0.37152777777777779"/>
    <s v="36"/>
    <n v="3"/>
    <s v="9"/>
    <x v="5"/>
    <n v="44443"/>
    <m/>
    <s v="Car hit pole and left the scene. Down guy wrapped on a phase and flashed it. The fire was limited to the structure only. This information is preliminary"/>
    <s v="     "/>
    <s v="FAS"/>
    <m/>
    <s v="N"/>
    <x v="0"/>
    <m/>
    <s v="21-0113611.1(2 outages)"/>
    <m/>
    <s v="T005385924, T005385935"/>
    <n v="122002000"/>
    <m/>
    <s v="     "/>
    <x v="0"/>
    <s v="PG&amp;E"/>
    <m/>
    <s v="Other"/>
    <s v="Pole"/>
    <s v="D"/>
    <s v="D"/>
    <s v="Structure-PG&amp;E only"/>
    <m/>
    <s v="Contact - 3rd Party"/>
    <s v="33.d. Vehicle contact"/>
    <s v="Contact - 3rd Party"/>
    <s v="Contact from object"/>
    <s v="Vehicle contact"/>
    <m/>
    <s v="Vehicle contact"/>
    <s v="Guy/Span Wire"/>
    <s v="Force Out,Line to Line"/>
    <s v="Y"/>
    <s v="Overhead"/>
    <x v="3"/>
    <s v="Guy/Span Wire"/>
    <s v="Conductor, Guy"/>
    <s v="101333189"/>
    <s v="     "/>
    <s v="Non-HFTD"/>
    <x v="0"/>
    <m/>
    <m/>
    <n v="39.095500000000001"/>
    <n v="-121.56100000000001"/>
    <s v="Yuba"/>
    <s v="OLIVEHURST-1104"/>
    <m/>
    <n v="12000"/>
    <m/>
    <x v="0"/>
    <s v="Olivehurst FD"/>
    <s v="Urban"/>
    <s v="Grass fuel model"/>
    <m/>
    <s v="No"/>
    <m/>
    <m/>
    <m/>
    <m/>
    <m/>
    <m/>
    <m/>
    <s v="N"/>
    <s v="N"/>
    <m/>
    <m/>
    <s v="     "/>
    <m/>
    <m/>
    <m/>
    <m/>
    <m/>
    <m/>
    <m/>
    <m/>
    <m/>
    <m/>
    <m/>
    <m/>
    <m/>
    <m/>
    <m/>
    <m/>
    <m/>
    <m/>
    <m/>
  </r>
  <r>
    <s v="MIA20151457"/>
    <s v="     "/>
    <n v="42252"/>
    <s v="9/5"/>
    <x v="1"/>
    <n v="0.95527777777777778"/>
    <s v="36"/>
    <n v="3"/>
    <s v="9"/>
    <x v="2"/>
    <n v="42252"/>
    <n v="0.95486111111111116"/>
    <s v="TX BLOWN /  PL FIRE PL#174K; capacitor burned/flashed;  174K FLASHED OVER CAUSING POLE FIRE AND SMALL GRASS FIRE. 10*10 AREA BURNT AROUND_x000a_POLE. GCC CONTACTED TO CHK POLE AT GROUND LEVEL. TMAN MADE SAFE. "/>
    <s v="     "/>
    <s v="FAS"/>
    <n v="44258"/>
    <s v="Y"/>
    <x v="0"/>
    <m/>
    <s v="N/A"/>
    <m/>
    <s v="T003480143"/>
    <n v="110622545"/>
    <m/>
    <s v="     "/>
    <x v="1"/>
    <s v="PG&amp;E"/>
    <m/>
    <m/>
    <m/>
    <s v="D"/>
    <m/>
    <s v="&lt;0.25"/>
    <m/>
    <s v="Equipment - PG&amp;E"/>
    <s v="34.n. Transformer damage or failure"/>
    <s v="Equipment - PG&amp;E"/>
    <s v="All types of equipment / facility failure"/>
    <s v="Transformer failure"/>
    <s v="Transformer"/>
    <m/>
    <m/>
    <m/>
    <m/>
    <s v="Overhead"/>
    <x v="0"/>
    <m/>
    <m/>
    <m/>
    <s v="     "/>
    <s v="Non-HFTD"/>
    <x v="0"/>
    <m/>
    <m/>
    <n v="36.137500000000003"/>
    <n v="-120.185"/>
    <s v="Fresno"/>
    <s v="GATES-1101"/>
    <s v="253931101"/>
    <n v="11000"/>
    <m/>
    <x v="0"/>
    <m/>
    <s v="Agriculture"/>
    <m/>
    <m/>
    <s v="No"/>
    <m/>
    <m/>
    <m/>
    <m/>
    <m/>
    <m/>
    <m/>
    <s v="N"/>
    <s v="N"/>
    <m/>
    <m/>
    <s v="     "/>
    <m/>
    <m/>
    <m/>
    <m/>
    <m/>
    <m/>
    <m/>
    <m/>
    <m/>
    <m/>
    <m/>
    <m/>
    <m/>
    <m/>
    <m/>
    <m/>
    <m/>
    <m/>
    <m/>
  </r>
  <r>
    <s v="20150326"/>
    <s v="     "/>
    <n v="42252"/>
    <s v="9/5"/>
    <x v="1"/>
    <n v="0.69930555555555551"/>
    <s v="36"/>
    <n v="3"/>
    <s v="9"/>
    <x v="2"/>
    <m/>
    <m/>
    <s v="CREW TO REPLACE BURNT CONNECTORS @ POLE"/>
    <s v="     "/>
    <m/>
    <m/>
    <s v="N"/>
    <x v="0"/>
    <s v="1300694"/>
    <m/>
    <m/>
    <m/>
    <m/>
    <m/>
    <s v="     "/>
    <x v="1"/>
    <s v="PG&amp;E"/>
    <m/>
    <s v="Vegetation"/>
    <m/>
    <s v="D"/>
    <m/>
    <s v="&lt;0.25"/>
    <s v="Square Feet: ; Acreage: "/>
    <s v="Contact - 3rd Party"/>
    <s v="33.c. Balloon contact"/>
    <s v="Contact - 3rd Party"/>
    <s v="All types of equipment / facility failure"/>
    <s v="Contact - Balloon"/>
    <m/>
    <s v="Contact - Balloon"/>
    <s v="Conductor"/>
    <m/>
    <s v="PACIFIC BELL"/>
    <s v="Overhead"/>
    <x v="1"/>
    <s v="Conductor"/>
    <m/>
    <s v="100914170"/>
    <s v="     "/>
    <s v="Non-HFTD"/>
    <x v="0"/>
    <m/>
    <m/>
    <n v="37.691099999999999"/>
    <n v="-122.05800000000001"/>
    <s v="Alameda"/>
    <s v="CASTRO-VALLEY-1101"/>
    <s v="14091102"/>
    <m/>
    <s v="N/A"/>
    <x v="0"/>
    <s v="CASTRO VALLEY"/>
    <s v="Urban"/>
    <m/>
    <m/>
    <s v="No"/>
    <m/>
    <m/>
    <m/>
    <m/>
    <m/>
    <m/>
    <m/>
    <s v="N"/>
    <s v="N"/>
    <m/>
    <m/>
    <s v="     "/>
    <m/>
    <m/>
    <m/>
    <m/>
    <m/>
    <m/>
    <m/>
    <m/>
    <m/>
    <m/>
    <m/>
    <m/>
    <m/>
    <m/>
    <m/>
    <m/>
    <m/>
    <m/>
    <m/>
  </r>
  <r>
    <s v="20150325"/>
    <s v="     "/>
    <n v="42252"/>
    <s v="9/5"/>
    <x v="1"/>
    <n v="0.23333333333333334"/>
    <s v="36"/>
    <n v="3"/>
    <s v="9"/>
    <x v="2"/>
    <m/>
    <m/>
    <s v="0"/>
    <s v="     "/>
    <m/>
    <m/>
    <s v="N"/>
    <x v="0"/>
    <s v="1300476"/>
    <m/>
    <m/>
    <m/>
    <m/>
    <m/>
    <s v="     "/>
    <x v="1"/>
    <s v="PG&amp;E"/>
    <m/>
    <s v="Building"/>
    <m/>
    <s v="D"/>
    <m/>
    <s v="Structure-only"/>
    <s v="Square Feet: ; Acreage: "/>
    <s v="Equipment - PG&amp;E"/>
    <s v="34.o. Other"/>
    <s v="Equipment - PG&amp;E"/>
    <s v="All types of equipment / facility failure"/>
    <m/>
    <m/>
    <m/>
    <m/>
    <m/>
    <s v="PACIFIC BELL"/>
    <s v="Overhead"/>
    <x v="1"/>
    <s v="Conductor"/>
    <m/>
    <s v="101533501"/>
    <s v="     "/>
    <s v="Non-HFTD"/>
    <x v="0"/>
    <m/>
    <m/>
    <n v="39.927500000000002"/>
    <n v="-122.191"/>
    <s v="Tehama"/>
    <s v="CORNING-1103"/>
    <s v="103331103"/>
    <m/>
    <s v="N/A"/>
    <x v="0"/>
    <s v="city fire"/>
    <s v="Urban"/>
    <m/>
    <m/>
    <s v="No"/>
    <m/>
    <m/>
    <m/>
    <m/>
    <m/>
    <m/>
    <m/>
    <s v="N"/>
    <s v="N"/>
    <m/>
    <m/>
    <s v="     "/>
    <m/>
    <m/>
    <m/>
    <m/>
    <m/>
    <m/>
    <m/>
    <m/>
    <m/>
    <m/>
    <m/>
    <m/>
    <m/>
    <m/>
    <m/>
    <m/>
    <m/>
    <m/>
    <m/>
  </r>
  <r>
    <s v="20160274"/>
    <s v="     "/>
    <n v="42618"/>
    <s v="9/5"/>
    <x v="1"/>
    <n v="0.35138888888888886"/>
    <s v="37"/>
    <n v="3"/>
    <s v="9"/>
    <x v="6"/>
    <n v="42618"/>
    <n v="0.35138888888888886"/>
    <s v="1 SPAN 6CU ON GROUND, 6CU AUTO SPLICE FAIL, CREW TO MAKE REPAIRS"/>
    <s v="     "/>
    <m/>
    <m/>
    <s v="N"/>
    <x v="0"/>
    <s v="1536741"/>
    <s v="16-0062379"/>
    <m/>
    <m/>
    <n v="111931612"/>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m/>
    <s v="Overhead"/>
    <x v="3"/>
    <s v="Conductor"/>
    <m/>
    <s v="100430821"/>
    <s v="     "/>
    <s v="Non-HFTD"/>
    <x v="0"/>
    <m/>
    <m/>
    <n v="39.523299999999999"/>
    <n v="-122.146"/>
    <s v="Glenn"/>
    <s v="LOGAN-CREEK-2101"/>
    <s v="103142101"/>
    <n v="21000"/>
    <s v="LOGAN CREEK 21012218"/>
    <x v="0"/>
    <s v="Unknown"/>
    <s v="Agriculture"/>
    <m/>
    <m/>
    <s v="No"/>
    <m/>
    <m/>
    <m/>
    <m/>
    <m/>
    <m/>
    <m/>
    <s v="N"/>
    <s v="N"/>
    <m/>
    <m/>
    <s v="     "/>
    <m/>
    <m/>
    <m/>
    <m/>
    <m/>
    <m/>
    <m/>
    <m/>
    <m/>
    <m/>
    <m/>
    <m/>
    <m/>
    <m/>
    <m/>
    <m/>
    <m/>
    <m/>
    <m/>
  </r>
  <r>
    <s v="SAP201614078"/>
    <s v="     "/>
    <n v="42618"/>
    <s v="9/5"/>
    <x v="1"/>
    <m/>
    <s v="37"/>
    <n v="3"/>
    <s v="9"/>
    <x v="6"/>
    <n v="42616"/>
    <m/>
    <s v="Tx caught fire and replaced"/>
    <s v="     "/>
    <s v="SAP"/>
    <n v="44580"/>
    <s v="Y"/>
    <x v="0"/>
    <s v="1536302"/>
    <s v="16-0062234"/>
    <m/>
    <s v="T003763617"/>
    <n v="111931061"/>
    <m/>
    <s v="     "/>
    <x v="0"/>
    <s v="PG&amp;E"/>
    <m/>
    <m/>
    <m/>
    <s v="D"/>
    <m/>
    <s v="Structure-PG&amp;E only"/>
    <m/>
    <s v="Equipment - PG&amp;E"/>
    <s v="34.n. Transformer damage or failure"/>
    <s v="Equipment - PG&amp;E"/>
    <s v="Transformer failure"/>
    <s v="Transformer failure"/>
    <s v="Transformer"/>
    <m/>
    <m/>
    <s v="Line to Line"/>
    <s v="No"/>
    <s v="Underground"/>
    <x v="0"/>
    <s v="Transformer"/>
    <m/>
    <s v="103693658"/>
    <s v="     "/>
    <s v="Non-HFTD"/>
    <x v="0"/>
    <m/>
    <m/>
    <n v="38.340000000000003"/>
    <n v="-121.989"/>
    <s v="Solano"/>
    <s v="VACAVILLE-1109"/>
    <m/>
    <m/>
    <s v="VACAVILLE 110941782"/>
    <x v="0"/>
    <s v="Vacaville FD"/>
    <m/>
    <m/>
    <m/>
    <s v="No"/>
    <m/>
    <m/>
    <m/>
    <m/>
    <m/>
    <m/>
    <m/>
    <s v="N"/>
    <s v="N"/>
    <m/>
    <m/>
    <s v="     "/>
    <m/>
    <m/>
    <m/>
    <m/>
    <m/>
    <m/>
    <m/>
    <m/>
    <m/>
    <m/>
    <m/>
    <m/>
    <m/>
    <m/>
    <m/>
    <m/>
    <m/>
    <m/>
    <m/>
  </r>
  <r>
    <s v="20170346"/>
    <s v="     "/>
    <n v="42983"/>
    <s v="9/5"/>
    <x v="1"/>
    <n v="0.57708333333333328"/>
    <s v="36"/>
    <n v="3"/>
    <s v="9"/>
    <x v="0"/>
    <n v="42983"/>
    <n v="0.57708333333333328"/>
    <s v="USED FLYING BELLS TO RESTORE CUST, ON STANDBY FOR CREW"/>
    <s v="     "/>
    <m/>
    <m/>
    <s v="N"/>
    <x v="0"/>
    <s v="1870703"/>
    <s v="17-0076099"/>
    <m/>
    <m/>
    <n v="113219043"/>
    <m/>
    <s v="     "/>
    <x v="1"/>
    <s v="PG&amp;E"/>
    <m/>
    <s v="Vegetation"/>
    <m/>
    <s v="D"/>
    <m/>
    <s v="&lt;0.25"/>
    <s v="Square Feet: ; Acreage: "/>
    <s v="Contact - 3rd Party"/>
    <s v="33.d. Vehicle contact"/>
    <s v="Contact - 3rd Party"/>
    <s v="All types of equipment / facility failure"/>
    <s v="Contact - Vehicle"/>
    <m/>
    <s v="Contact - Vehicle"/>
    <s v="Pole"/>
    <s v="Three Phase Fault"/>
    <s v="Unknown"/>
    <s v="Overhead"/>
    <x v="3"/>
    <s v="Conductor"/>
    <m/>
    <s v="103218208"/>
    <s v="     "/>
    <s v="Non-HFTD"/>
    <x v="0"/>
    <m/>
    <m/>
    <n v="38.189700000000002"/>
    <n v="-121.31699999999999"/>
    <s v="San Joaquin"/>
    <s v="LODI-1102"/>
    <s v="162111102"/>
    <n v="12000"/>
    <s v="LODI 11026130"/>
    <x v="0"/>
    <s v="Unknown"/>
    <s v="Agriculture"/>
    <m/>
    <m/>
    <s v="No"/>
    <m/>
    <m/>
    <m/>
    <m/>
    <m/>
    <m/>
    <m/>
    <s v="N"/>
    <s v="N"/>
    <m/>
    <m/>
    <s v="     "/>
    <m/>
    <m/>
    <m/>
    <m/>
    <m/>
    <m/>
    <m/>
    <m/>
    <m/>
    <m/>
    <m/>
    <m/>
    <m/>
    <m/>
    <m/>
    <m/>
    <m/>
    <m/>
    <m/>
  </r>
  <r>
    <s v="CAP20174843"/>
    <s v="     "/>
    <n v="42983"/>
    <s v="9/5"/>
    <x v="1"/>
    <n v="0.59861111111111109"/>
    <s v="36"/>
    <n v="3"/>
    <s v="9"/>
    <x v="0"/>
    <m/>
    <m/>
    <s v="lightning hit tree, which caught on fire and blew all three insulators at 018/323 on 9/2/2017 at 21:44; fault location was structure 019/334 near intersection E Manning Ave and S Alta Ave"/>
    <s v="     "/>
    <s v="CAP"/>
    <n v="44358"/>
    <s v="Y"/>
    <x v="0"/>
    <s v="1867564"/>
    <s v="17-0075355"/>
    <m/>
    <s v="T004124846, T004124847, T004124870, T004124872"/>
    <m/>
    <m/>
    <s v="     "/>
    <x v="0"/>
    <s v="PG&amp;E"/>
    <m/>
    <m/>
    <m/>
    <s v="D"/>
    <m/>
    <s v="Structure-PG&amp;E only"/>
    <m/>
    <s v="Weather - Lightning"/>
    <s v="39.a. All Other"/>
    <s v="Weather"/>
    <s v="Weather - Lightning"/>
    <m/>
    <m/>
    <m/>
    <m/>
    <s v="Open Circuit"/>
    <s v="No"/>
    <s v="Overhead"/>
    <x v="0"/>
    <s v="Insulator"/>
    <m/>
    <s v="019/334, 018/323"/>
    <s v="     "/>
    <s v="Non-HFTD"/>
    <x v="0"/>
    <m/>
    <m/>
    <n v="36.603999999999999"/>
    <n v="-119.395"/>
    <s v="Fresno"/>
    <s v="SANGER-REEDLEY-115KV-LINE"/>
    <m/>
    <m/>
    <s v="PARLIER 1105CB"/>
    <x v="0"/>
    <m/>
    <m/>
    <m/>
    <m/>
    <s v="No"/>
    <m/>
    <m/>
    <m/>
    <m/>
    <m/>
    <m/>
    <m/>
    <s v="N"/>
    <s v="N"/>
    <m/>
    <m/>
    <s v="     "/>
    <m/>
    <m/>
    <m/>
    <m/>
    <m/>
    <m/>
    <m/>
    <m/>
    <m/>
    <m/>
    <m/>
    <m/>
    <m/>
    <m/>
    <m/>
    <m/>
    <m/>
    <m/>
    <m/>
  </r>
  <r>
    <s v="20170347"/>
    <s v="     "/>
    <n v="42983"/>
    <s v="9/5"/>
    <x v="1"/>
    <n v="0.74375000000000002"/>
    <s v="36"/>
    <n v="3"/>
    <s v="9"/>
    <x v="0"/>
    <n v="42983"/>
    <n v="0.74375000000000002"/>
    <s v="0"/>
    <s v="     "/>
    <m/>
    <m/>
    <s v="N"/>
    <x v="0"/>
    <s v="1870970"/>
    <s v="17-0076150"/>
    <m/>
    <m/>
    <n v="113219256"/>
    <m/>
    <s v="     "/>
    <x v="1"/>
    <s v="PG&amp;E"/>
    <m/>
    <s v="Vegetation"/>
    <m/>
    <s v="D"/>
    <m/>
    <s v="&lt;3 meters of linear travel"/>
    <s v="Square Feet: ; Acreage: "/>
    <s v="Equipment - PG&amp;E"/>
    <s v="34.b. Conductor damage or failure"/>
    <s v="Equipment - PG&amp;E"/>
    <s v="All types of equipment / facility failure"/>
    <s v="Conductor"/>
    <s v="Conductor"/>
    <m/>
    <m/>
    <s v="Line to Ground"/>
    <s v="PACIFIC BELL"/>
    <s v="Overhead"/>
    <x v="3"/>
    <s v="Conductor"/>
    <m/>
    <s v="102284869"/>
    <s v="     "/>
    <s v="Non-HFTD"/>
    <x v="0"/>
    <m/>
    <m/>
    <n v="38.340699999999998"/>
    <n v="-122.258"/>
    <s v="Napa"/>
    <s v="PUEBLO-1104"/>
    <s v="43291104"/>
    <n v="12000"/>
    <s v="PUEBLO 11042802"/>
    <x v="1"/>
    <s v="Unknown"/>
    <s v="Urban"/>
    <m/>
    <m/>
    <s v="No"/>
    <m/>
    <m/>
    <m/>
    <m/>
    <m/>
    <m/>
    <m/>
    <s v="N"/>
    <s v="N"/>
    <m/>
    <m/>
    <s v="     "/>
    <m/>
    <m/>
    <m/>
    <m/>
    <m/>
    <m/>
    <m/>
    <m/>
    <m/>
    <m/>
    <m/>
    <m/>
    <m/>
    <m/>
    <m/>
    <m/>
    <m/>
    <m/>
    <m/>
  </r>
  <r>
    <s v="20170343"/>
    <s v="     "/>
    <n v="42983"/>
    <s v="9/5"/>
    <x v="1"/>
    <n v="5.8333333333333334E-2"/>
    <s v="36"/>
    <n v="3"/>
    <s v="9"/>
    <x v="0"/>
    <n v="42983"/>
    <n v="9.0972222222222218E-2"/>
    <s v="0"/>
    <s v="     "/>
    <m/>
    <m/>
    <s v="N"/>
    <x v="0"/>
    <s v="1870221"/>
    <s v="17-0075956"/>
    <m/>
    <m/>
    <n v="113216817"/>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3"/>
    <s v="Conductor"/>
    <m/>
    <s v="100420238"/>
    <s v="     "/>
    <s v="Non-HFTD"/>
    <x v="0"/>
    <m/>
    <m/>
    <n v="39.431699999999999"/>
    <n v="-121.553"/>
    <s v="Butte"/>
    <s v="WYANDOTTE-1109"/>
    <s v="102911109"/>
    <n v="12000"/>
    <s v="WYANDOTTE 110940608"/>
    <x v="0"/>
    <s v="Unknown"/>
    <s v="Herbaceous"/>
    <m/>
    <m/>
    <s v="No"/>
    <m/>
    <m/>
    <m/>
    <m/>
    <m/>
    <m/>
    <m/>
    <s v="N"/>
    <s v="N"/>
    <m/>
    <m/>
    <s v="     "/>
    <s v="39.42028900"/>
    <s v="-121.54468100"/>
    <s v="Sep  5 2017  3:30PM"/>
    <s v="BranchFail"/>
    <s v="A small green limb Red Gum failed six inches from the point of attachment."/>
    <s v="EUCC"/>
    <s v="85"/>
    <s v="36"/>
    <s v="30"/>
    <s v="Slight"/>
    <s v="None"/>
    <s v="N"/>
    <s v="1"/>
    <m/>
    <s v="Valley"/>
    <s v="D"/>
    <s v="CrossArm"/>
    <s v="BareWire"/>
    <s v="4"/>
  </r>
  <r>
    <s v="20170345"/>
    <s v="     "/>
    <n v="42983"/>
    <s v="9/5"/>
    <x v="1"/>
    <n v="0.30555555555555558"/>
    <s v="36"/>
    <n v="3"/>
    <s v="9"/>
    <x v="0"/>
    <n v="42983"/>
    <n v="0.30555555555555558"/>
    <s v="0"/>
    <s v="     "/>
    <m/>
    <m/>
    <s v="N"/>
    <x v="0"/>
    <s v="1870305"/>
    <s v="17-0075968"/>
    <m/>
    <m/>
    <n v="113217403"/>
    <s v="EI170905A"/>
    <s v="     "/>
    <x v="1"/>
    <s v="PG&amp;E"/>
    <m/>
    <s v="Vegetation"/>
    <m/>
    <s v="D"/>
    <m/>
    <s v="&lt;3 meters of linear travel"/>
    <s v="Square Feet: ; Acreage: "/>
    <s v="Equipment - PG&amp;E"/>
    <s v="34.o. Other"/>
    <s v="Equipment - PG&amp;E"/>
    <s v="All types of equipment / facility failure"/>
    <s v="Wire-Wire Contact"/>
    <m/>
    <s v="Wire-Wire Contact"/>
    <m/>
    <s v="Line to Ground"/>
    <s v="Unknown"/>
    <s v="Overhead"/>
    <x v="3"/>
    <s v="Conductor"/>
    <m/>
    <s v="100355255"/>
    <s v="     "/>
    <s v="Non-HFTD"/>
    <x v="0"/>
    <m/>
    <m/>
    <n v="39.710900000000002"/>
    <n v="-121.797"/>
    <s v="Butte"/>
    <s v="BUTTE-1105"/>
    <s v="103081105"/>
    <n v="12000"/>
    <s v="BUTTE 11052576"/>
    <x v="0"/>
    <s v="(530) 538-6841"/>
    <s v="Urban"/>
    <m/>
    <m/>
    <s v="No"/>
    <m/>
    <m/>
    <m/>
    <m/>
    <m/>
    <m/>
    <m/>
    <s v="N"/>
    <s v="N"/>
    <m/>
    <m/>
    <s v="     "/>
    <m/>
    <m/>
    <m/>
    <m/>
    <m/>
    <m/>
    <m/>
    <m/>
    <m/>
    <m/>
    <m/>
    <m/>
    <m/>
    <m/>
    <m/>
    <m/>
    <m/>
    <m/>
    <m/>
  </r>
  <r>
    <s v="20180752"/>
    <s v="     "/>
    <n v="43348"/>
    <s v="9/5"/>
    <x v="1"/>
    <n v="0.7319444444444444"/>
    <s v="36"/>
    <n v="3"/>
    <s v="9"/>
    <x v="1"/>
    <n v="43348"/>
    <n v="0.7319444444444444"/>
    <s v="ILIS cause = Vegetation, Tree - branch fell on line.  Tree branch fell on line and caused damage to PG&amp;E equipment"/>
    <s v="     "/>
    <s v="FAS"/>
    <m/>
    <s v="N"/>
    <x v="0"/>
    <s v="168797"/>
    <s v="18-0076917"/>
    <m/>
    <m/>
    <m/>
    <m/>
    <s v="     "/>
    <x v="1"/>
    <s v="PG&amp;E"/>
    <m/>
    <m/>
    <m/>
    <s v="D"/>
    <m/>
    <s v="&lt;3 meters of linear travel"/>
    <m/>
    <s v="Vegetation"/>
    <s v="33.a. Veg. contact"/>
    <s v="Vegetation"/>
    <s v="Contact from object"/>
    <s v="Vegetation"/>
    <m/>
    <s v="Contact - Vegetation"/>
    <s v="Conductor"/>
    <s v="Line to Ground"/>
    <m/>
    <s v="Overhead"/>
    <x v="3"/>
    <m/>
    <m/>
    <s v="1401"/>
    <s v="     "/>
    <s v="Non-HFTD"/>
    <x v="0"/>
    <n v="154"/>
    <m/>
    <n v="39.256599999999999"/>
    <n v="-123.19799999999999"/>
    <s v="Mendocino"/>
    <s v="CALPELLA-1101"/>
    <s v="043411101"/>
    <n v="11000"/>
    <s v="MENDOCINO 1101CB"/>
    <x v="0"/>
    <m/>
    <s v="Hardwood Forest"/>
    <m/>
    <m/>
    <s v="No"/>
    <m/>
    <m/>
    <m/>
    <m/>
    <m/>
    <m/>
    <m/>
    <s v="N"/>
    <s v="N"/>
    <m/>
    <m/>
    <s v="     "/>
    <s v="39.25862000"/>
    <s v="-123.20168000"/>
    <s v="Sep 11 2018 12:00AM"/>
    <s v="BranchFail"/>
    <s v="A large limb broke away from a Black Oak at mid canopy and fell trough the lines. The tree appears to be in good health and shows no sign of decline."/>
    <s v="OAKK"/>
    <s v="70"/>
    <s v="25"/>
    <s v="20"/>
    <s v="None"/>
    <s v="None"/>
    <s v="N"/>
    <s v="1"/>
    <m/>
    <s v="Ridge"/>
    <s v="A"/>
    <s v="CrossArm"/>
    <s v="BareWire"/>
    <s v="3"/>
  </r>
  <r>
    <s v="20180753"/>
    <s v="     "/>
    <n v="43348"/>
    <s v="9/5"/>
    <x v="1"/>
    <m/>
    <s v="36"/>
    <n v="3"/>
    <s v="9"/>
    <x v="1"/>
    <m/>
    <m/>
    <s v="Based on limited info, OIS - &quot;tree branck hanging from line&quot; - speculate that fire cause is related to vegetation making contact w/ powerline"/>
    <s v="     "/>
    <s v="FAS"/>
    <m/>
    <s v="N"/>
    <x v="0"/>
    <s v="168868"/>
    <m/>
    <m/>
    <m/>
    <m/>
    <m/>
    <s v="     "/>
    <x v="1"/>
    <s v="PG&amp;E"/>
    <m/>
    <m/>
    <m/>
    <s v="D"/>
    <m/>
    <s v="0.26-9.99"/>
    <m/>
    <s v="Vegetation"/>
    <s v="33.a. Veg. contact"/>
    <s v="Vegetation"/>
    <s v="Contact from object"/>
    <s v="Vegetation"/>
    <m/>
    <s v="Contact - Vegetation"/>
    <s v="Conductor"/>
    <m/>
    <m/>
    <m/>
    <x v="3"/>
    <m/>
    <m/>
    <m/>
    <s v="     "/>
    <s v="Non-HFTD"/>
    <x v="0"/>
    <n v="162"/>
    <m/>
    <n v="39.754899999999999"/>
    <n v="-123.217"/>
    <s v="Mendocino"/>
    <s v="COVELO-1101"/>
    <s v="043061101"/>
    <n v="11000"/>
    <m/>
    <x v="0"/>
    <m/>
    <s v="Agriculture"/>
    <m/>
    <m/>
    <s v="No"/>
    <m/>
    <m/>
    <m/>
    <m/>
    <m/>
    <m/>
    <m/>
    <s v="N"/>
    <s v="N"/>
    <m/>
    <m/>
    <s v="     "/>
    <m/>
    <m/>
    <m/>
    <m/>
    <m/>
    <m/>
    <m/>
    <m/>
    <m/>
    <m/>
    <m/>
    <m/>
    <m/>
    <m/>
    <m/>
    <m/>
    <m/>
    <m/>
    <m/>
  </r>
  <r>
    <s v="20180749"/>
    <s v="     "/>
    <n v="43348"/>
    <s v="9/5"/>
    <x v="1"/>
    <n v="0.48541666666666666"/>
    <s v="36"/>
    <n v="3"/>
    <s v="9"/>
    <x v="1"/>
    <n v="43348"/>
    <n v="0.48541666666666666"/>
    <s v="From ILIS - &quot;EXCAVATOR CAME INTO CONTACT WITH CONDUCTOR 2 SPANS SW/O C689, 2 SPANS 2 PHASES OF WIRE ON GRD 2 SW/O C689 &amp; 1 SPAN ROAD PHASE ON GRD 3 SPANS S/O C689&quot;"/>
    <s v="     "/>
    <s v="FAS"/>
    <m/>
    <s v="N"/>
    <x v="0"/>
    <s v="168573"/>
    <s v="18-0076669"/>
    <m/>
    <m/>
    <m/>
    <m/>
    <s v="     "/>
    <x v="1"/>
    <s v="PG&amp;E"/>
    <m/>
    <m/>
    <m/>
    <s v="D"/>
    <m/>
    <s v="0.26-9.99"/>
    <m/>
    <s v="Contact - 3rd Party"/>
    <s v="33.e. Other contact from object"/>
    <s v="Contact - 3rd Party"/>
    <s v="Contact from object"/>
    <s v="Contact - 3rd Party"/>
    <m/>
    <s v="Contact - 3rd Party"/>
    <s v="Conductor"/>
    <s v="Line to Ground"/>
    <m/>
    <s v="Overhead"/>
    <x v="3"/>
    <m/>
    <m/>
    <s v="2106/2/NORM"/>
    <s v="     "/>
    <s v="Non-HFTD"/>
    <x v="0"/>
    <m/>
    <m/>
    <n v="39.017699999999998"/>
    <n v="-121.538"/>
    <s v="Yuba"/>
    <s v="PLUMAS-1101"/>
    <s v="153731101"/>
    <n v="11000"/>
    <s v="PLUMAS 1101CB"/>
    <x v="0"/>
    <m/>
    <s v="Agriculture"/>
    <m/>
    <m/>
    <s v="No"/>
    <m/>
    <m/>
    <m/>
    <m/>
    <m/>
    <m/>
    <m/>
    <s v="N"/>
    <s v="N"/>
    <m/>
    <m/>
    <s v="     "/>
    <m/>
    <m/>
    <m/>
    <m/>
    <m/>
    <m/>
    <m/>
    <m/>
    <m/>
    <m/>
    <m/>
    <m/>
    <m/>
    <m/>
    <m/>
    <m/>
    <m/>
    <m/>
    <m/>
  </r>
  <r>
    <s v="20190984"/>
    <s v="     "/>
    <n v="43713"/>
    <s v="9/5"/>
    <x v="1"/>
    <m/>
    <s v="36"/>
    <n v="3"/>
    <s v="9"/>
    <x v="3"/>
    <n v="43713"/>
    <m/>
    <s v="Unknown fire cause, limited to structure only"/>
    <s v="     "/>
    <s v="FAS"/>
    <m/>
    <s v="N"/>
    <x v="0"/>
    <s v="555355"/>
    <s v="19-0095619"/>
    <m/>
    <s v="T004744552"/>
    <n v="117846721"/>
    <m/>
    <s v="     "/>
    <x v="0"/>
    <s v="PG&amp;E"/>
    <m/>
    <m/>
    <m/>
    <s v="D"/>
    <m/>
    <s v="Structure-only"/>
    <m/>
    <s v="Equipment - PG&amp;E"/>
    <s v="34.o. Other"/>
    <s v="Equipment - PG&amp;E"/>
    <m/>
    <m/>
    <s v="Transformer"/>
    <m/>
    <m/>
    <s v="Line to Ground"/>
    <m/>
    <s v="Overhead"/>
    <x v="0"/>
    <s v="Transformer"/>
    <m/>
    <s v="517098468037"/>
    <s v="     "/>
    <s v="Non-HFTD"/>
    <x v="0"/>
    <m/>
    <m/>
    <n v="35.366799999999998"/>
    <n v="-118.973"/>
    <s v="KERN"/>
    <s v="BAKERSFIELD-2106"/>
    <m/>
    <m/>
    <s v="BAKERSFIELD 21061883"/>
    <x v="0"/>
    <s v="KERN FD"/>
    <m/>
    <m/>
    <m/>
    <s v="No"/>
    <m/>
    <m/>
    <m/>
    <m/>
    <m/>
    <m/>
    <m/>
    <s v="N"/>
    <s v="N"/>
    <m/>
    <m/>
    <s v="     "/>
    <m/>
    <m/>
    <m/>
    <m/>
    <m/>
    <m/>
    <m/>
    <m/>
    <m/>
    <m/>
    <m/>
    <m/>
    <m/>
    <m/>
    <m/>
    <m/>
    <m/>
    <m/>
    <m/>
  </r>
  <r>
    <s v="MIA20196229"/>
    <s v="     "/>
    <n v="43713"/>
    <s v="9/5"/>
    <x v="1"/>
    <n v="0.23931712962962962"/>
    <s v="36"/>
    <n v="3"/>
    <s v="9"/>
    <x v="3"/>
    <n v="43713"/>
    <n v="0.2388888888888889"/>
    <s v="FAS states a transformer on fire near the S/B 101 on ramp. FLD remarks state that there was a fire at the base of the pole."/>
    <s v="     "/>
    <s v="FAS"/>
    <n v="44244"/>
    <s v="Y"/>
    <x v="0"/>
    <m/>
    <s v="N/A"/>
    <m/>
    <s v="T004744123"/>
    <n v="117844988"/>
    <m/>
    <s v="     "/>
    <x v="0"/>
    <s v="PG&amp;E"/>
    <m/>
    <m/>
    <m/>
    <s v="D"/>
    <m/>
    <s v="Structure-PG&amp;E only"/>
    <m/>
    <s v="Equipment - PG&amp;E"/>
    <s v="34.n. Transformer damage or failure"/>
    <s v="Equipment - PG&amp;E"/>
    <s v="All types of equipment / facility failure"/>
    <s v="Transformer failure"/>
    <s v="Service Drop"/>
    <m/>
    <m/>
    <m/>
    <s v="No"/>
    <s v="Overhead"/>
    <x v="0"/>
    <m/>
    <m/>
    <s v="100581753"/>
    <s v="     "/>
    <s v="Non-HFTD"/>
    <x v="0"/>
    <m/>
    <m/>
    <n v="37.3352"/>
    <n v="-121.849"/>
    <s v="Santa Clara"/>
    <s v="SWIFT-2106"/>
    <s v="83392106"/>
    <n v="21000"/>
    <m/>
    <x v="0"/>
    <s v="San Jose Fire Department"/>
    <s v="Urban"/>
    <m/>
    <m/>
    <s v="No"/>
    <m/>
    <m/>
    <m/>
    <m/>
    <m/>
    <m/>
    <m/>
    <s v="N"/>
    <s v="N"/>
    <m/>
    <m/>
    <s v="     "/>
    <m/>
    <m/>
    <m/>
    <m/>
    <m/>
    <m/>
    <m/>
    <m/>
    <m/>
    <m/>
    <m/>
    <m/>
    <m/>
    <m/>
    <m/>
    <m/>
    <m/>
    <m/>
    <m/>
  </r>
  <r>
    <s v="20190986"/>
    <s v="     "/>
    <n v="43713"/>
    <s v="9/5"/>
    <x v="1"/>
    <m/>
    <s v="36"/>
    <n v="3"/>
    <s v="9"/>
    <x v="3"/>
    <n v="43713"/>
    <n v="0.60902777777777772"/>
    <s v="EC 117848441 indicates pole/crossarm/guy replaced when pole came down. Unknknown failure drivers."/>
    <s v="     "/>
    <s v="FAS"/>
    <m/>
    <s v="N"/>
    <x v="0"/>
    <s v="556433"/>
    <s v="19-0095727"/>
    <m/>
    <s v="T004744732"/>
    <n v="117848441"/>
    <m/>
    <s v="     "/>
    <x v="1"/>
    <s v="PG&amp;E"/>
    <m/>
    <m/>
    <m/>
    <s v="D"/>
    <s v="D"/>
    <s v="10-99"/>
    <s v="per cal fire 64 acres"/>
    <s v="Unknown"/>
    <s v="40.a. Unknown"/>
    <s v="Unknown"/>
    <s v="Other"/>
    <s v="Other"/>
    <m/>
    <m/>
    <m/>
    <s v="Force Out"/>
    <m/>
    <s v="Overhead"/>
    <x v="3"/>
    <s v="Pole"/>
    <s v="Guy/Crossarm"/>
    <s v="100717742"/>
    <s v="     "/>
    <s v="Non-HFTD"/>
    <x v="0"/>
    <m/>
    <m/>
    <n v="36.165999999999997"/>
    <n v="-120.255"/>
    <s v="FRESNO"/>
    <s v="COALINGA-NO-2-1106"/>
    <m/>
    <m/>
    <s v="COALINGA NO 2 110677252"/>
    <x v="0"/>
    <m/>
    <s v="Agriculture"/>
    <m/>
    <m/>
    <s v="No"/>
    <s v="290"/>
    <m/>
    <m/>
    <m/>
    <m/>
    <s v="FRAME"/>
    <m/>
    <s v="N"/>
    <s v="N"/>
    <m/>
    <m/>
    <s v="     "/>
    <m/>
    <m/>
    <m/>
    <m/>
    <m/>
    <m/>
    <m/>
    <m/>
    <m/>
    <m/>
    <m/>
    <m/>
    <m/>
    <m/>
    <m/>
    <m/>
    <m/>
    <m/>
    <m/>
  </r>
  <r>
    <s v="20201178"/>
    <s v="     "/>
    <n v="44079"/>
    <s v="9/5"/>
    <x v="1"/>
    <n v="0.87291666666666667"/>
    <s v="36"/>
    <n v="3"/>
    <s v="9"/>
    <x v="4"/>
    <m/>
    <m/>
    <s v="On September 5, 2020 at 2057 hours, a PG&amp;E Distribution Troubleman was dispatched to the Garberville-Laytonville 60kv Transmission Circuit on Alder Point Road, Alderpoint. Upon arrival, the Troubleman observed a grass fire in proximity to the transmission line and a dead bird. Initial analysis indicates bird contact caused the ignition. A PG&amp;E Transmission Troubleman responded to observe the scene and indicated the bird, suspected as a buzzard, went phase to phase resulting in the ignition. There were no damaged to PG&amp;E equipment nor any associated outage. The fire was approximately 20'x30' in size and was suppressed by Cal Fire. Bird guard installation tags were submitted for the incident location and surrounding structures on the Garberville-Laytonville 60kv Transmission Circuit."/>
    <s v="     "/>
    <s v="FAS"/>
    <m/>
    <s v="N"/>
    <x v="0"/>
    <m/>
    <m/>
    <m/>
    <s v="T005063101"/>
    <n v="119721455"/>
    <m/>
    <s v="     "/>
    <x v="1"/>
    <s v="PG&amp;E"/>
    <m/>
    <s v="Vegetation"/>
    <m/>
    <s v="T"/>
    <m/>
    <s v="&lt;0.25"/>
    <s v="20X30'"/>
    <s v="Contact - Animal - Bird"/>
    <s v="33.b. Animal contact"/>
    <s v="Contact - Bird"/>
    <s v="Contact from object"/>
    <s v="Contact - Animal"/>
    <m/>
    <s v="Contact - Animal"/>
    <s v="Conductor - Transmission"/>
    <m/>
    <m/>
    <s v="Overhead"/>
    <x v="4"/>
    <s v="Conductor - Transmission"/>
    <s v="NA"/>
    <s v="44913382"/>
    <s v="     "/>
    <s v="Non-HFTD"/>
    <x v="0"/>
    <n v="105"/>
    <m/>
    <n v="40.112900000000003"/>
    <n v="-123.75"/>
    <s v="Humboldt"/>
    <s v="GARBERVILLE-LAYTONVILLE-60KV"/>
    <m/>
    <n v="60000"/>
    <s v="N/A"/>
    <x v="0"/>
    <s v="Cal Fire"/>
    <s v="Herbaceous"/>
    <m/>
    <m/>
    <s v="No"/>
    <m/>
    <m/>
    <m/>
    <m/>
    <m/>
    <m/>
    <m/>
    <s v="N"/>
    <s v="N"/>
    <m/>
    <m/>
    <s v="     "/>
    <m/>
    <m/>
    <m/>
    <m/>
    <m/>
    <m/>
    <m/>
    <m/>
    <m/>
    <m/>
    <m/>
    <m/>
    <m/>
    <m/>
    <m/>
    <m/>
    <m/>
    <m/>
    <m/>
  </r>
  <r>
    <s v="20201173"/>
    <s v="     "/>
    <n v="44079"/>
    <s v="9/5"/>
    <x v="1"/>
    <n v="0.33263888888888887"/>
    <s v="36"/>
    <n v="3"/>
    <s v="9"/>
    <x v="4"/>
    <n v="44079"/>
    <n v="0.31805555555555554"/>
    <s v="On September 5, 2020 at 0759 hours, a PG&amp;E troubleman was dispatched to the Reservation Road 1102 Distribution Circuit on G17 in Salinas  for reports of a wires down outage incident. Initial analysis indicates PG&amp;E equipment failure caused the ignition. The troubleman observed one span of overhead primary conductor had fallen to ground due to a splice/connector failure which resulted in a small fire and an outage. The ensuing fire was 3 meters - 0.25 acre in size and was extinguished by Cal Fire. A PG&amp;E crew replaced all damaged assets on September 5, 2020."/>
    <s v="     "/>
    <s v="FAS"/>
    <m/>
    <s v="N"/>
    <x v="0"/>
    <s v="1055546"/>
    <s v="20-0093674"/>
    <m/>
    <s v="T005062619"/>
    <n v="119719036"/>
    <m/>
    <s v="     "/>
    <x v="1"/>
    <s v="PG&amp;E"/>
    <m/>
    <s v="Vegetation"/>
    <m/>
    <s v="D"/>
    <s v="D"/>
    <s v="&lt;0.25"/>
    <m/>
    <s v="Equipment - PG&amp;E"/>
    <s v="34.m. Connection device damage or failure"/>
    <s v="Equipment - PG&amp;E"/>
    <s v="All types of equipment / facility failure"/>
    <s v="Splice/Clamp/Connector"/>
    <s v="Splice/Clamp/Connector"/>
    <m/>
    <m/>
    <s v="Line to Ground"/>
    <m/>
    <s v="Overhead"/>
    <x v="3"/>
    <s v="Splice/Clamp/Connector"/>
    <s v="Conductor"/>
    <s v="Circuit ID: 182731102"/>
    <s v="     "/>
    <s v="Non-HFTD"/>
    <x v="0"/>
    <m/>
    <m/>
    <n v="36.586599999999997"/>
    <n v="-121.602"/>
    <s v="Monterey"/>
    <s v="RESERVATION-ROAD-1102"/>
    <m/>
    <n v="12000"/>
    <m/>
    <x v="0"/>
    <s v="Cal Fire"/>
    <s v="Herbaceous"/>
    <m/>
    <m/>
    <s v="No"/>
    <m/>
    <m/>
    <m/>
    <m/>
    <m/>
    <m/>
    <m/>
    <s v="N"/>
    <s v="N"/>
    <m/>
    <m/>
    <s v="     "/>
    <m/>
    <m/>
    <m/>
    <m/>
    <m/>
    <m/>
    <m/>
    <m/>
    <m/>
    <m/>
    <m/>
    <m/>
    <m/>
    <m/>
    <m/>
    <m/>
    <m/>
    <m/>
    <m/>
  </r>
  <r>
    <s v="20211362"/>
    <s v="     "/>
    <n v="44444"/>
    <s v="9/5"/>
    <x v="1"/>
    <n v="0.375"/>
    <s v="37"/>
    <n v="3"/>
    <s v="9"/>
    <x v="5"/>
    <n v="44444"/>
    <m/>
    <s v="Wire down 2 spans load side at 6156F, found 1 of 3 fuses blown. Backfeed causing minor fire on ground. The ensuing fire was less than 1 meter in size. This infomration is preliminary."/>
    <s v="     "/>
    <s v="FAS"/>
    <m/>
    <s v="N"/>
    <x v="0"/>
    <m/>
    <s v="21-0113747"/>
    <m/>
    <s v="T005386330"/>
    <n v="122004000"/>
    <m/>
    <s v="     "/>
    <x v="0"/>
    <s v="PG&amp;E"/>
    <m/>
    <s v="Vegetation"/>
    <m/>
    <s v="D"/>
    <s v="D"/>
    <s v="&lt;3 meters of linear travel"/>
    <s v="Found 1 of 3 blown at 6156F. Wire down 2 spans load side. Backfeed causing minor fire on ground. Opened remaining, Made safe. Notified on call for crew. "/>
    <s v="Contact - 3rd Party"/>
    <s v="33.e. Other contact from object"/>
    <s v="Contact - 3rd Party"/>
    <s v="Contact from object"/>
    <s v="Contact from Object - Other"/>
    <m/>
    <s v="Contact from Object - Other"/>
    <s v="Conductor - Primary"/>
    <s v="Line to Ground"/>
    <s v="Y"/>
    <s v="Overhead"/>
    <x v="3"/>
    <s v="Conductor - Primary"/>
    <s v="Conductor"/>
    <s v="100669668"/>
    <s v="     "/>
    <s v="Non-HFTD"/>
    <x v="0"/>
    <m/>
    <m/>
    <n v="36.655500000000004"/>
    <n v="-119.539"/>
    <s v="Fresno"/>
    <s v="MC-CALL-1107"/>
    <m/>
    <n v="12000"/>
    <m/>
    <x v="0"/>
    <s v="Fresno County FD"/>
    <s v="Agriculture"/>
    <s v="Brush fuel model"/>
    <m/>
    <s v="No"/>
    <m/>
    <m/>
    <m/>
    <m/>
    <m/>
    <m/>
    <m/>
    <s v="N"/>
    <s v="N"/>
    <m/>
    <m/>
    <s v="     "/>
    <m/>
    <m/>
    <m/>
    <m/>
    <m/>
    <m/>
    <m/>
    <m/>
    <m/>
    <m/>
    <m/>
    <m/>
    <m/>
    <m/>
    <m/>
    <m/>
    <m/>
    <m/>
    <m/>
  </r>
  <r>
    <s v="20140161"/>
    <s v="     "/>
    <n v="41888"/>
    <s v="9/6"/>
    <x v="1"/>
    <n v="0.6958333333333333"/>
    <s v="36"/>
    <n v="3"/>
    <s v="9"/>
    <x v="7"/>
    <m/>
    <m/>
    <s v="RESPONDED TO OUTAGE/FIRE.  POWER IS OK.  TRACY FIRE RESPONDED AND PUT OUT SMOLDERING POLE AND IS OUT TAKING CARE OF THE OTHER AREAS."/>
    <s v="     "/>
    <m/>
    <m/>
    <s v="N"/>
    <x v="0"/>
    <s v="1078051"/>
    <m/>
    <m/>
    <m/>
    <m/>
    <m/>
    <s v="     "/>
    <x v="1"/>
    <s v="PG&amp;E"/>
    <m/>
    <s v="Vegetation"/>
    <m/>
    <s v="D"/>
    <m/>
    <s v="0.26-9.99"/>
    <s v="Square Feet: ; Acreage: 1"/>
    <s v="Equipment - PG&amp;E"/>
    <s v="34.o. Other"/>
    <s v="Equipment - PG&amp;E"/>
    <s v="All types of equipment / facility failure"/>
    <m/>
    <m/>
    <m/>
    <m/>
    <m/>
    <s v=" "/>
    <s v="Overhead"/>
    <x v="1"/>
    <s v="Conductor"/>
    <m/>
    <s v="102064435"/>
    <s v="     "/>
    <s v="Non-HFTD"/>
    <x v="0"/>
    <m/>
    <m/>
    <n v="37.870800000000003"/>
    <n v="-121.38"/>
    <s v="San Joaquin"/>
    <s v="HERDLYN-1103"/>
    <s v="163741103"/>
    <m/>
    <s v="N/A"/>
    <x v="0"/>
    <s v="Tracy FD"/>
    <s v="Hardwood Woodland"/>
    <m/>
    <m/>
    <s v="No"/>
    <m/>
    <m/>
    <m/>
    <m/>
    <m/>
    <m/>
    <m/>
    <s v="N"/>
    <s v="N"/>
    <m/>
    <m/>
    <s v="     "/>
    <m/>
    <m/>
    <m/>
    <m/>
    <m/>
    <m/>
    <m/>
    <m/>
    <m/>
    <m/>
    <m/>
    <m/>
    <m/>
    <m/>
    <m/>
    <m/>
    <m/>
    <m/>
    <m/>
  </r>
  <r>
    <s v="SAP201420479"/>
    <s v="     "/>
    <n v="41888"/>
    <s v="9/6"/>
    <x v="1"/>
    <m/>
    <s v="36"/>
    <n v="3"/>
    <s v="9"/>
    <x v="7"/>
    <n v="41886"/>
    <m/>
    <s v="C2612; blown elbow; enclosure fire"/>
    <s v="     "/>
    <s v="SAP"/>
    <n v="44580"/>
    <s v="Y"/>
    <x v="0"/>
    <m/>
    <s v="14-0051064.2"/>
    <m/>
    <s v="T003190310"/>
    <n v="108898440"/>
    <m/>
    <s v="     "/>
    <x v="0"/>
    <s v="PG&amp;E"/>
    <m/>
    <m/>
    <m/>
    <s v="D"/>
    <m/>
    <s v="Structure-PG&amp;E only"/>
    <m/>
    <s v="Equipment - PG&amp;E"/>
    <s v="34.o. Other"/>
    <s v="Equipment - PG&amp;E"/>
    <s v="Other"/>
    <s v="Other"/>
    <s v="Underground Elbow Connector"/>
    <m/>
    <m/>
    <s v="Open Circuit"/>
    <s v="No"/>
    <s v="Underground"/>
    <x v="0"/>
    <s v="Underground Elbow Connector"/>
    <m/>
    <s v="103435611"/>
    <s v="     "/>
    <s v="Non-HFTD"/>
    <x v="0"/>
    <m/>
    <m/>
    <n v="37.314900000000002"/>
    <n v="-121.931"/>
    <s v="Santa Clara"/>
    <s v="EL-PATIO-1114"/>
    <m/>
    <m/>
    <m/>
    <x v="0"/>
    <m/>
    <m/>
    <m/>
    <m/>
    <s v="No"/>
    <m/>
    <m/>
    <m/>
    <m/>
    <m/>
    <m/>
    <m/>
    <s v="N"/>
    <s v="N"/>
    <m/>
    <m/>
    <s v="     "/>
    <m/>
    <m/>
    <m/>
    <m/>
    <m/>
    <m/>
    <m/>
    <m/>
    <m/>
    <m/>
    <m/>
    <m/>
    <m/>
    <m/>
    <m/>
    <m/>
    <m/>
    <m/>
    <m/>
  </r>
  <r>
    <s v="20150329"/>
    <s v="     "/>
    <n v="42253"/>
    <s v="9/6"/>
    <x v="1"/>
    <n v="0.81944444444444442"/>
    <s v="37"/>
    <n v="3"/>
    <s v="9"/>
    <x v="2"/>
    <m/>
    <m/>
    <s v="Removed branch from wire to get svc strain relieved/adv. cust. to get a tree trimmer to remove branch and to stay away from the branch/EC Tag made for crew to install new anchor and straighten leaning pole to get back separation at mid-span"/>
    <s v="     "/>
    <m/>
    <m/>
    <s v="N"/>
    <x v="0"/>
    <s v="1301061"/>
    <m/>
    <m/>
    <m/>
    <m/>
    <m/>
    <s v="     "/>
    <x v="1"/>
    <s v="PG&amp;E"/>
    <m/>
    <s v="Vegetation"/>
    <m/>
    <s v="D"/>
    <m/>
    <s v="&lt;3 meters of linear travel"/>
    <s v="Square Feet: ; Acreage: "/>
    <s v="Vegetation"/>
    <s v="33.a. Veg. contact"/>
    <s v="Vegetation"/>
    <s v="All types of equipment / facility failure"/>
    <s v="Contact - Vegetation"/>
    <m/>
    <s v="Contact - Vegetation"/>
    <s v="Conductor"/>
    <m/>
    <s v="PACIFIC BELL"/>
    <s v="Overhead"/>
    <x v="1"/>
    <s v="Conductor"/>
    <m/>
    <s v="100943889"/>
    <s v="     "/>
    <s v="Non-HFTD"/>
    <x v="0"/>
    <m/>
    <m/>
    <n v="37.513300000000001"/>
    <n v="-121.947"/>
    <s v="Alameda"/>
    <s v="NEWARK-2107"/>
    <s v="12232107"/>
    <m/>
    <s v="N/A"/>
    <x v="0"/>
    <m/>
    <s v="Urban"/>
    <m/>
    <m/>
    <s v="No"/>
    <m/>
    <m/>
    <m/>
    <m/>
    <m/>
    <m/>
    <m/>
    <s v="N"/>
    <s v="N"/>
    <m/>
    <m/>
    <s v="     "/>
    <m/>
    <m/>
    <m/>
    <m/>
    <m/>
    <m/>
    <m/>
    <m/>
    <m/>
    <m/>
    <m/>
    <m/>
    <m/>
    <m/>
    <m/>
    <m/>
    <m/>
    <m/>
    <m/>
  </r>
  <r>
    <s v="20150327"/>
    <s v="     "/>
    <n v="42253"/>
    <s v="9/6"/>
    <x v="1"/>
    <n v="0.56736111111111109"/>
    <s v="37"/>
    <n v="3"/>
    <s v="9"/>
    <x v="2"/>
    <n v="42253"/>
    <n v="0.56736111111111109"/>
    <s v="no outage,ocb cycled when balloon got in to lines"/>
    <s v="     "/>
    <m/>
    <m/>
    <s v="N"/>
    <x v="0"/>
    <s v="1300991"/>
    <s v="15-0059595"/>
    <m/>
    <m/>
    <m/>
    <m/>
    <s v="     "/>
    <x v="1"/>
    <s v="PG&amp;E"/>
    <m/>
    <s v="Vegetation"/>
    <m/>
    <s v="D"/>
    <m/>
    <s v="&lt;3 meters of linear travel"/>
    <s v="Square Feet: ; Acreage: "/>
    <s v="Contact - 3rd Party"/>
    <s v="33.c. Balloon contact"/>
    <s v="Contact - 3rd Party"/>
    <s v="All types of equipment / facility failure"/>
    <s v="Contact - Balloon"/>
    <m/>
    <s v="Contact - Balloon"/>
    <s v="Conductor"/>
    <s v="Line to Line"/>
    <s v="0"/>
    <s v="Overhead"/>
    <x v="1"/>
    <s v="Conductor"/>
    <m/>
    <s v="at switch 3571"/>
    <s v="     "/>
    <s v="Non-HFTD"/>
    <x v="0"/>
    <m/>
    <m/>
    <n v="40.169199999999996"/>
    <n v="-122.25700000000001"/>
    <s v="Tehama"/>
    <s v="RED-BLUFF-1103"/>
    <s v="103541103"/>
    <m/>
    <s v="N/A"/>
    <x v="1"/>
    <s v="Red Bluff FD"/>
    <s v="Urban"/>
    <m/>
    <m/>
    <s v="No"/>
    <m/>
    <m/>
    <m/>
    <m/>
    <m/>
    <m/>
    <m/>
    <s v="N"/>
    <s v="N"/>
    <m/>
    <m/>
    <s v="     "/>
    <m/>
    <m/>
    <m/>
    <m/>
    <m/>
    <m/>
    <m/>
    <m/>
    <m/>
    <m/>
    <m/>
    <m/>
    <m/>
    <m/>
    <m/>
    <m/>
    <m/>
    <m/>
    <m/>
  </r>
  <r>
    <s v="MIA20164893"/>
    <s v="     "/>
    <n v="42619"/>
    <s v="9/6"/>
    <x v="1"/>
    <n v="0.73754629629629631"/>
    <s v="37"/>
    <n v="3"/>
    <s v="9"/>
    <x v="6"/>
    <m/>
    <m/>
    <s v="FAS and OIS.  Found fire near pole to repair broken conductor. Found conductor broken at press connection. FD was gone upon arrival. Unknown which department suppressed. "/>
    <s v="     "/>
    <s v="FAS"/>
    <n v="44250"/>
    <s v="Y"/>
    <x v="0"/>
    <s v="1537515"/>
    <s v="N/A"/>
    <m/>
    <s v="493782, T003765071"/>
    <n v="111934934"/>
    <m/>
    <s v="     "/>
    <x v="1"/>
    <s v="PG&amp;E"/>
    <m/>
    <m/>
    <m/>
    <s v="D"/>
    <m/>
    <s v="&lt;0.25"/>
    <m/>
    <s v="Equipment - PG&amp;E"/>
    <s v="34.o. Other"/>
    <s v="Equipment - PG&amp;E"/>
    <s v="All types of equipment / facility failure"/>
    <s v="Equipment failure - Other"/>
    <s v="Insulator"/>
    <m/>
    <m/>
    <m/>
    <s v="No"/>
    <s v="Overhead"/>
    <x v="0"/>
    <m/>
    <m/>
    <s v="103578974"/>
    <s v="     "/>
    <s v="Non-HFTD"/>
    <x v="0"/>
    <m/>
    <m/>
    <n v="37.084000000000003"/>
    <n v="-120.292"/>
    <s v="Madera"/>
    <s v="CHOWCHILLA-1101"/>
    <m/>
    <n v="11000"/>
    <m/>
    <x v="0"/>
    <s v="Gone from area on arrival"/>
    <s v="Urban"/>
    <m/>
    <m/>
    <s v="No"/>
    <m/>
    <m/>
    <m/>
    <m/>
    <m/>
    <m/>
    <m/>
    <s v="N"/>
    <s v="N"/>
    <m/>
    <m/>
    <s v="     "/>
    <m/>
    <m/>
    <m/>
    <m/>
    <m/>
    <m/>
    <m/>
    <m/>
    <m/>
    <m/>
    <m/>
    <m/>
    <m/>
    <m/>
    <m/>
    <m/>
    <m/>
    <m/>
    <m/>
  </r>
  <r>
    <s v="20180755"/>
    <s v="     "/>
    <n v="43349"/>
    <s v="9/6"/>
    <x v="1"/>
    <n v="0.67986111111111114"/>
    <s v="36"/>
    <n v="3"/>
    <s v="9"/>
    <x v="1"/>
    <n v="43349"/>
    <n v="0.67986111111111114"/>
    <m/>
    <s v="     "/>
    <s v="Charles"/>
    <m/>
    <s v="N"/>
    <x v="0"/>
    <s v="169515"/>
    <s v="18-0077280"/>
    <m/>
    <m/>
    <m/>
    <m/>
    <s v="     "/>
    <x v="1"/>
    <s v="PG&amp;E"/>
    <m/>
    <m/>
    <m/>
    <s v="D"/>
    <m/>
    <s v="Unknown"/>
    <m/>
    <s v="Vegetation"/>
    <s v="33.a. Veg. contact"/>
    <s v="Vegetation"/>
    <s v="Contact from object"/>
    <s v="Vegetation"/>
    <m/>
    <s v="Contact - Vegetation"/>
    <s v="Conductor"/>
    <s v="Line to Ground"/>
    <m/>
    <s v="Overhead"/>
    <x v="3"/>
    <m/>
    <m/>
    <s v="6367"/>
    <s v="     "/>
    <s v="Non-HFTD"/>
    <x v="0"/>
    <n v="340"/>
    <m/>
    <n v="39.090400000000002"/>
    <n v="-120.946"/>
    <s v="Placer"/>
    <s v="SHADY-GLEN-1101"/>
    <s v="152431101"/>
    <n v="11000"/>
    <s v="SHADY GLEN 110151696"/>
    <x v="1"/>
    <m/>
    <s v="Hardwood Forest"/>
    <m/>
    <m/>
    <s v="No"/>
    <m/>
    <m/>
    <m/>
    <m/>
    <m/>
    <m/>
    <m/>
    <s v="N"/>
    <s v="N"/>
    <m/>
    <m/>
    <s v="     "/>
    <s v="39.09039700"/>
    <s v="-120.94636500"/>
    <s v="Sep  7 2018 12:00AM"/>
    <s v="TrunkFail"/>
    <s v="Mature Black Oak broke along trunk approximately 17ft above ground level and fell into primaries located across street from tree. Tree was green and relatively healthy in appearance though evidence of decay was noted within trunk at point of failure. Small fire (8ft x 5ft) ignited in front yard of 24002 Grand View Ave property next to driveway where line came to ground. No property damage noted."/>
    <s v="OAKK"/>
    <s v="60"/>
    <s v="35"/>
    <s v="39"/>
    <s v="Moderate"/>
    <s v="Moderate"/>
    <s v="N"/>
    <s v="1"/>
    <m/>
    <s v="Hillside"/>
    <s v="B"/>
    <s v="CrossArm"/>
    <s v="BareWire"/>
    <s v="2"/>
  </r>
  <r>
    <s v="20180756"/>
    <s v="     "/>
    <n v="43349"/>
    <s v="9/6"/>
    <x v="1"/>
    <m/>
    <s v="36"/>
    <n v="3"/>
    <s v="9"/>
    <x v="1"/>
    <m/>
    <m/>
    <s v="Broken cross arm at pole 088/386. Fell into 12kv, which also caused a brush fire near pole. Per Bracamonte, T-man also reported that a small grass fire started from the trouble and that fire crew extinguished the fire."/>
    <s v="     "/>
    <s v="Charles"/>
    <m/>
    <s v="N"/>
    <x v="0"/>
    <m/>
    <m/>
    <s v="INT-11343"/>
    <m/>
    <m/>
    <m/>
    <s v="     "/>
    <x v="1"/>
    <s v="PG&amp;E"/>
    <m/>
    <m/>
    <m/>
    <s v="T"/>
    <m/>
    <s v="Unknown"/>
    <m/>
    <s v="Equipment - PG&amp;E"/>
    <s v="34.h. Crossarm damage or failure"/>
    <s v="Equipment - PG&amp;E"/>
    <s v="All types of equipment / facility failure"/>
    <s v="Crossarm"/>
    <s v="Crossarm"/>
    <m/>
    <m/>
    <m/>
    <m/>
    <m/>
    <x v="4"/>
    <s v="Crossarm"/>
    <m/>
    <m/>
    <s v="     "/>
    <s v="Non-HFTD"/>
    <x v="0"/>
    <m/>
    <m/>
    <n v="37.059800000000003"/>
    <n v="-121.017"/>
    <s v="Merced"/>
    <s v="LOS-BANOS-LIVINGSTON-JCT-CANAL"/>
    <s v="ETL.8940"/>
    <n v="70000"/>
    <s v="N/A"/>
    <x v="0"/>
    <m/>
    <s v="Herbaceous"/>
    <m/>
    <m/>
    <s v="No"/>
    <m/>
    <m/>
    <m/>
    <m/>
    <m/>
    <m/>
    <m/>
    <s v="N"/>
    <s v="N"/>
    <m/>
    <m/>
    <s v="     "/>
    <m/>
    <m/>
    <m/>
    <m/>
    <m/>
    <m/>
    <m/>
    <m/>
    <m/>
    <m/>
    <m/>
    <m/>
    <m/>
    <m/>
    <m/>
    <m/>
    <m/>
    <m/>
    <m/>
  </r>
  <r>
    <s v="20190992"/>
    <s v="     "/>
    <n v="43714"/>
    <s v="9/6"/>
    <x v="1"/>
    <m/>
    <s v="36"/>
    <n v="3"/>
    <s v="9"/>
    <x v="3"/>
    <n v="43714"/>
    <n v="0.7993055555555556"/>
    <s v="Field remarks indicate: Need to repair Burnt #4 acsr   And top or remove Large leaning digger Pine. Added EC Tag 117848886 to file. Tree onto conductor."/>
    <s v="     "/>
    <s v="FAS"/>
    <m/>
    <s v="N"/>
    <x v="0"/>
    <s v="559218"/>
    <s v="19-0096284"/>
    <m/>
    <s v="T004745887"/>
    <n v="0"/>
    <m/>
    <s v="     "/>
    <x v="1"/>
    <s v="PG&amp;E"/>
    <m/>
    <m/>
    <m/>
    <s v="D"/>
    <s v="D"/>
    <s v="&lt;3 meters of linear travel"/>
    <m/>
    <s v="Vegetation"/>
    <s v="33.a. Veg. contact"/>
    <s v="Vegetation"/>
    <s v="Contact from object"/>
    <s v="Contact - Vegetation"/>
    <m/>
    <s v="Contact - Vegetation"/>
    <s v="Conductor - Primary"/>
    <s v="Force Out"/>
    <m/>
    <s v="Overhead"/>
    <x v="3"/>
    <s v="Conductor - Primary"/>
    <s v="Fuse"/>
    <s v="153701101"/>
    <s v="     "/>
    <s v="Non-HFTD"/>
    <x v="0"/>
    <m/>
    <m/>
    <n v="38.904000000000003"/>
    <n v="-121.212"/>
    <s v="PLACER"/>
    <s v="LINCOLN-1101"/>
    <m/>
    <m/>
    <s v="LINCOLN 110195756"/>
    <x v="0"/>
    <m/>
    <s v="Hardwood Woodland"/>
    <m/>
    <m/>
    <s v="No"/>
    <m/>
    <m/>
    <m/>
    <m/>
    <m/>
    <m/>
    <m/>
    <s v="N"/>
    <s v="N"/>
    <m/>
    <m/>
    <s v="     "/>
    <s v="38.90423700"/>
    <s v="-121.21149200"/>
    <s v="Sep  9 2019 12:00AM"/>
    <s v="BranchFail"/>
    <s v="Large green top-heavy, leaning Gray Pine with multiple attachments at line height and above. Large limb overhanging line failed mid-limb causing remainder of limb to cross phase. Small fire started on ground below - approximate size: 12 long X 1 wide."/>
    <s v="PING"/>
    <s v="85"/>
    <s v="30"/>
    <s v="20"/>
    <s v="Moderate"/>
    <s v="None"/>
    <s v="N"/>
    <s v="1"/>
    <m/>
    <s v="Plain"/>
    <s v="D"/>
    <s v="CrossArm"/>
    <s v="BareWire"/>
    <s v="0"/>
  </r>
  <r>
    <s v="20190993"/>
    <s v="     "/>
    <n v="43714"/>
    <s v="9/6"/>
    <x v="1"/>
    <m/>
    <s v="36"/>
    <n v="3"/>
    <s v="9"/>
    <x v="3"/>
    <n v="43714"/>
    <n v="0.3888888888888889"/>
    <s v="Field notes indicated burned up capacitor bank C-921. Confirmed approx.  Lat Long with SAP Lat/Long. lat/long. SAP PM 35146353 from Google Earth."/>
    <s v="     "/>
    <s v="FAS"/>
    <m/>
    <s v="N"/>
    <x v="0"/>
    <s v="557621"/>
    <s v="19-0095977"/>
    <m/>
    <s v="T004745282"/>
    <n v="0"/>
    <m/>
    <s v="     "/>
    <x v="1"/>
    <s v="PG&amp;E"/>
    <m/>
    <m/>
    <m/>
    <s v="D"/>
    <s v="D"/>
    <s v="&lt;3 meters of linear travel"/>
    <m/>
    <s v="Equipment - PG&amp;E"/>
    <s v="34.a. Capacitor bank damage or failure"/>
    <s v="Equipment - PG&amp;E"/>
    <s v="All types of equipment / facility failure"/>
    <s v="Capacitor bank failure"/>
    <s v="Capacitor Bank"/>
    <m/>
    <m/>
    <s v="Force Out"/>
    <m/>
    <s v="Overhead"/>
    <x v="0"/>
    <s v="Capacitor Bank"/>
    <m/>
    <s v="C921"/>
    <s v="     "/>
    <s v="Non-HFTD"/>
    <x v="0"/>
    <m/>
    <m/>
    <n v="34.893700000000003"/>
    <n v="-120.301"/>
    <s v="SANTA BARBARA"/>
    <s v="SISQUOC-1103"/>
    <m/>
    <m/>
    <s v="N/A"/>
    <x v="1"/>
    <s v="Santa Barbara County FD"/>
    <s v="Barren/Other"/>
    <m/>
    <m/>
    <s v="No"/>
    <m/>
    <m/>
    <m/>
    <m/>
    <m/>
    <m/>
    <m/>
    <s v="N"/>
    <s v="N"/>
    <m/>
    <m/>
    <s v="     "/>
    <m/>
    <m/>
    <m/>
    <m/>
    <m/>
    <m/>
    <m/>
    <m/>
    <m/>
    <m/>
    <m/>
    <m/>
    <m/>
    <m/>
    <m/>
    <m/>
    <m/>
    <m/>
    <m/>
  </r>
  <r>
    <s v="20191609"/>
    <s v="     "/>
    <n v="43714"/>
    <s v="9/6"/>
    <x v="1"/>
    <m/>
    <s v="36"/>
    <n v="3"/>
    <s v="9"/>
    <x v="3"/>
    <n v="43714"/>
    <m/>
    <s v="EI190906A - Cable failure in SF resulted in a manhole-cover explosion"/>
    <s v="     "/>
    <s v="EIR"/>
    <m/>
    <s v="N"/>
    <x v="0"/>
    <s v="558497"/>
    <s v="19-0096117"/>
    <m/>
    <s v="T004745654"/>
    <n v="117852210"/>
    <s v="EI190906A"/>
    <s v="     "/>
    <x v="0"/>
    <s v="PG&amp;E"/>
    <m/>
    <m/>
    <m/>
    <s v="D"/>
    <s v="D"/>
    <s v="Structure-only"/>
    <m/>
    <s v="Equipment - PG&amp;E"/>
    <s v="34.o. Other"/>
    <s v="Equipment - PG&amp;E"/>
    <s v="All types of equipment / facility failure"/>
    <s v="Equipment failure - Other"/>
    <s v="Conductor - Primary"/>
    <m/>
    <m/>
    <s v="Line to Ground"/>
    <m/>
    <s v="Subsurface"/>
    <x v="0"/>
    <s v="Conductor - Primary"/>
    <s v="Subsurface cable"/>
    <s v=""/>
    <s v="     "/>
    <s v="Non-HFTD"/>
    <x v="0"/>
    <m/>
    <m/>
    <n v="37.757100000000001"/>
    <n v="-122.387"/>
    <s v="SAN FRANCISCO"/>
    <s v="SF-A"/>
    <m/>
    <m/>
    <s v="POTRERO PP (A) 1110CB"/>
    <x v="0"/>
    <m/>
    <m/>
    <m/>
    <m/>
    <s v="No"/>
    <m/>
    <m/>
    <m/>
    <m/>
    <m/>
    <m/>
    <m/>
    <s v="N"/>
    <s v="N"/>
    <m/>
    <m/>
    <s v="     "/>
    <m/>
    <m/>
    <m/>
    <m/>
    <m/>
    <m/>
    <m/>
    <m/>
    <m/>
    <m/>
    <m/>
    <m/>
    <m/>
    <m/>
    <m/>
    <m/>
    <m/>
    <m/>
    <m/>
  </r>
  <r>
    <s v="20190994"/>
    <s v="     "/>
    <n v="43714"/>
    <s v="9/6"/>
    <x v="1"/>
    <m/>
    <s v="36"/>
    <n v="3"/>
    <s v="9"/>
    <x v="3"/>
    <m/>
    <m/>
    <s v="Field Notes: CAP 162 NORTH UNIT FLASHED, 2 OF 3 BLOWN, STARTED SMALL GRASS FIRE 20 X100 , COE PIN# 299606, THERE IS NO WIRE DOWN AND ONLY C162 DE-ENERGIZED. Reviewer Notes: Unknown why Cap 162 flashed. PG&amp;E equipment started fire. Confirmed Lat/Long. Unk failsure drivers."/>
    <s v="     "/>
    <s v="FAS"/>
    <m/>
    <s v="N"/>
    <x v="0"/>
    <m/>
    <m/>
    <m/>
    <s v="T004745581"/>
    <n v="0"/>
    <m/>
    <s v="     "/>
    <x v="1"/>
    <s v="PG&amp;E"/>
    <m/>
    <m/>
    <m/>
    <s v="D"/>
    <s v="D"/>
    <s v="&lt;0.25"/>
    <m/>
    <s v="Equipment - PG&amp;E"/>
    <s v="34.o. Other"/>
    <s v="Equipment - PG&amp;E"/>
    <s v="All types of equipment / facility failure"/>
    <s v="Other"/>
    <s v="Capacitor Bank"/>
    <m/>
    <m/>
    <m/>
    <m/>
    <s v="Underbuild"/>
    <x v="3"/>
    <s v="Capacitor Bank"/>
    <m/>
    <s v="162"/>
    <s v="     "/>
    <s v="Non-HFTD"/>
    <x v="0"/>
    <m/>
    <m/>
    <n v="40.069800000000001"/>
    <n v="-122.232"/>
    <s v="TEHAMA"/>
    <s v="GERBER-1102"/>
    <m/>
    <m/>
    <m/>
    <x v="0"/>
    <m/>
    <s v="Herbaceous"/>
    <m/>
    <m/>
    <s v="No"/>
    <m/>
    <m/>
    <m/>
    <m/>
    <m/>
    <m/>
    <m/>
    <s v="N"/>
    <s v="N"/>
    <m/>
    <m/>
    <s v="     "/>
    <m/>
    <m/>
    <m/>
    <m/>
    <m/>
    <m/>
    <m/>
    <m/>
    <m/>
    <m/>
    <m/>
    <m/>
    <m/>
    <m/>
    <m/>
    <m/>
    <m/>
    <m/>
    <m/>
  </r>
  <r>
    <s v="20201187"/>
    <s v="     "/>
    <n v="44080"/>
    <s v="9/6"/>
    <x v="1"/>
    <n v="0.8"/>
    <s v="37"/>
    <n v="3"/>
    <s v="9"/>
    <x v="4"/>
    <n v="44080"/>
    <n v="0.7993055555555556"/>
    <s v="On September 6, 2020 at 1923 hours, a PG&amp;E Troubleman patrolled the Newark 1107 12kV Distribution Circuit number 012221107, near 42866 Jefferson St, Fremont, CA 94538. He observed that the secondary connection from the transformer went bad, arced, and caused a small dry grass fire. He replaced the connection and remarked that there were 120 amp on leg 20 and neutral 75 on the road side leg. Initial analysis indicates the cause was electrical overload, with the arcing between the overhead transformer riser and the secondary connection. The Fremont Fire Department was on scene, but the fire was customer extinguished. The line was returned to service on September 6, 2020 at 1949 hours. The associated transformer was found failed and blown the following day, September 7, 2020, at around 1358 hours. We replaced the faulted 25kva transformer and installed two part 44 cutouts on September 7, 2020, as part of the EC A tag 119722892. The ignition did not meet the CPUC reportable criteria, because the fire did not exceed the size of 1 linear meter. This information is preliminary."/>
    <s v="     "/>
    <s v="FAS"/>
    <m/>
    <s v="N"/>
    <x v="0"/>
    <m/>
    <m/>
    <m/>
    <s v="T005064086, T005065128, T005065130"/>
    <n v="119722892"/>
    <m/>
    <s v="     "/>
    <x v="0"/>
    <s v="PG&amp;E"/>
    <m/>
    <s v="Vegetation"/>
    <m/>
    <s v="D"/>
    <s v="S"/>
    <s v="&lt;3 meters of linear travel"/>
    <m/>
    <s v="Equipment - Overloaded"/>
    <s v="34.m. Connection device damage or failure"/>
    <s v="Equipment - PG&amp;E"/>
    <s v="All types of equipment / facility failure"/>
    <s v="Splice/Clamp/Connector"/>
    <s v="Splice/Clamp/Connector"/>
    <m/>
    <m/>
    <m/>
    <m/>
    <s v="Overhead"/>
    <x v="1"/>
    <s v="Splice/Clamp/Connector"/>
    <s v="Connector, Transformer"/>
    <s v="012221107, SAP ID: 100943837"/>
    <s v="     "/>
    <s v="Non-HFTD"/>
    <x v="0"/>
    <m/>
    <m/>
    <n v="37.521900000000002"/>
    <n v="-121.95099999999999"/>
    <s v="Alameda"/>
    <s v="NEWARK-1107"/>
    <m/>
    <n v="12000"/>
    <s v="N/A"/>
    <x v="0"/>
    <s v="Fremont FD, Customer Extinguished"/>
    <m/>
    <m/>
    <m/>
    <s v="No"/>
    <m/>
    <m/>
    <m/>
    <m/>
    <m/>
    <m/>
    <m/>
    <s v="N"/>
    <s v="N"/>
    <m/>
    <m/>
    <s v="     "/>
    <m/>
    <m/>
    <m/>
    <m/>
    <m/>
    <m/>
    <m/>
    <m/>
    <m/>
    <m/>
    <m/>
    <m/>
    <m/>
    <m/>
    <m/>
    <m/>
    <m/>
    <m/>
    <m/>
  </r>
  <r>
    <s v="20201186"/>
    <s v="     "/>
    <n v="44080"/>
    <s v="9/6"/>
    <x v="1"/>
    <n v="0.72916666666666663"/>
    <s v="37"/>
    <n v="3"/>
    <s v="9"/>
    <x v="4"/>
    <n v="44080"/>
    <n v="0.7270833333333333"/>
    <s v="On September 6, 2020 at 1730 hours, a PG&amp;E troubleman was dispatched to the Suisun 1101 Distribution Circuit on Harbor Park Dr in Suisun City and observed a pole fire. Initial analysis indicates PG&amp;E equipment caused the ignition. The responding troubleman found a distribution pole on fire and riser molding melted due to secondary riser conductor failure from electrical overload. The ensuing fire was limited to PG&amp;E assets and was extinguished by a PG&amp;E employee. A PG&amp;E crew replaced the damaged assets on September 7, 2020."/>
    <s v="     "/>
    <s v="FAS"/>
    <m/>
    <s v="N"/>
    <x v="0"/>
    <s v="1057311"/>
    <m/>
    <m/>
    <s v="T005063766"/>
    <n v="119721712"/>
    <m/>
    <s v="     "/>
    <x v="0"/>
    <s v="PG&amp;E"/>
    <m/>
    <s v="Other"/>
    <m/>
    <s v="D"/>
    <s v="D"/>
    <s v="Structure-PG&amp;E only"/>
    <m/>
    <s v="Equipment - Overloaded"/>
    <s v="34.o. Other"/>
    <s v="Equipment - PG&amp;E"/>
    <s v="All types of equipment / facility failure"/>
    <s v="Riser Failure"/>
    <s v="Riser"/>
    <m/>
    <m/>
    <m/>
    <m/>
    <s v="Overhead"/>
    <x v="1"/>
    <s v="Riser"/>
    <s v="Conductor, molding"/>
    <s v="Circuit ID: 062131101"/>
    <s v="     "/>
    <s v="Non-HFTD"/>
    <x v="0"/>
    <m/>
    <m/>
    <n v="38.239400000000003"/>
    <n v="-122.03700000000001"/>
    <s v="Solano"/>
    <s v="SUISUN-1101"/>
    <m/>
    <n v="750"/>
    <s v="N/A"/>
    <x v="0"/>
    <s v="Employee"/>
    <m/>
    <m/>
    <m/>
    <s v="No"/>
    <m/>
    <m/>
    <m/>
    <m/>
    <m/>
    <m/>
    <m/>
    <s v="N"/>
    <s v="N"/>
    <m/>
    <m/>
    <s v="     "/>
    <m/>
    <m/>
    <m/>
    <m/>
    <m/>
    <m/>
    <m/>
    <m/>
    <m/>
    <m/>
    <m/>
    <m/>
    <m/>
    <m/>
    <m/>
    <m/>
    <m/>
    <m/>
    <m/>
  </r>
  <r>
    <s v="20201188"/>
    <s v="     "/>
    <n v="44080"/>
    <s v="9/6"/>
    <x v="1"/>
    <n v="0.80902777777777779"/>
    <s v="37"/>
    <n v="3"/>
    <s v="9"/>
    <x v="4"/>
    <n v="44080"/>
    <m/>
    <s v="On September 6, 2020 at 1950 hours, a PG&amp;E Troubleman patrolled the Woodside 1104 12kV Distribution Circuit number 024251104, near the intersection of Cañada Road and Glenwood Ave in Woodside. He found that the raptor shield plastic hood for the solid blade cutout got hot and melted. The circuit was back-fed from the Menlo sub, which caused a lot of amperage. Initial analysis indicates a transformer sparked, resulting in an ignition. The ensuing fire was limited to the pole only. The Redwood City Fire Department responded to and extinguished the fire. The line was returned to service on September 6, 2020 at 1956 hours, after we replaced the solid blade cutout and a 6' copper jumper cable. This ignition did not meet reporting criteria.  This information is preliminary."/>
    <s v="     "/>
    <s v="FAS"/>
    <m/>
    <s v="N"/>
    <x v="0"/>
    <m/>
    <m/>
    <m/>
    <s v="0006142248, X315311401"/>
    <n v="119721780"/>
    <m/>
    <s v="     "/>
    <x v="0"/>
    <s v="PG&amp;E"/>
    <m/>
    <s v="Other"/>
    <m/>
    <s v="D"/>
    <s v="D"/>
    <s v="Structure-only"/>
    <m/>
    <s v="Equipment - Overloaded"/>
    <s v="34.n. Transformer damage or failure"/>
    <s v="Equipment - PG&amp;E"/>
    <s v="All types of equipment / facility failure"/>
    <s v="Transformer failure"/>
    <s v="Transformer"/>
    <m/>
    <m/>
    <m/>
    <m/>
    <s v="Overhead"/>
    <x v="3"/>
    <s v="Transformer"/>
    <s v="Cutout, Jumper"/>
    <s v="Circuit ID: 024251104 CGC: 100000000197"/>
    <s v="     "/>
    <s v="Non-HFTD"/>
    <x v="0"/>
    <m/>
    <m/>
    <n v="37.435600000000001"/>
    <n v="-122.26"/>
    <s v="San Mateo"/>
    <s v="WOODSIDE-1104"/>
    <m/>
    <n v="12000"/>
    <s v="WOODSIDE 1104CB"/>
    <x v="1"/>
    <s v="Redwood City FD"/>
    <m/>
    <m/>
    <m/>
    <s v="No"/>
    <m/>
    <m/>
    <m/>
    <m/>
    <m/>
    <m/>
    <m/>
    <s v="N"/>
    <s v="N"/>
    <m/>
    <m/>
    <s v="     "/>
    <m/>
    <m/>
    <m/>
    <m/>
    <m/>
    <m/>
    <m/>
    <m/>
    <m/>
    <m/>
    <m/>
    <m/>
    <m/>
    <m/>
    <m/>
    <m/>
    <m/>
    <m/>
    <m/>
  </r>
  <r>
    <s v="20201191"/>
    <s v="     "/>
    <n v="44080"/>
    <s v="9/6"/>
    <x v="1"/>
    <n v="0.93680555555555556"/>
    <s v="37"/>
    <n v="3"/>
    <s v="9"/>
    <x v="4"/>
    <n v="44080"/>
    <n v="0.92708333333333337"/>
    <s v="On September 6, 2020 at 2310 hours, a PG&amp;E Troubleman arrived at the Piercy Distribution Substation located in the area of Hellyer Avenue and Silver Creek Road in San Jose and confirmed that Transformer Bank #3 was on fire. Initial analysis indicates PG&amp;E equipment failure caused the ignition. The transformer catastrophically failed that resulted in an outage to 12,355 customers. The ensuing fire was contained to the transformer and the fire was self-suppressed although San Jose Fire Department was onsite. A mobile temporary transformer was installed and energized on September 8, 2020 at 1925 hours. Work has been scheduled to replaced transformer bank #3. This incident was reported to the CPUC on September 7, 2020 under the property damage criterion. The information is preliminary, further investigation being performed by Electric Incident Investigations. Reference EI200906A."/>
    <s v="     "/>
    <s v="FAS"/>
    <m/>
    <s v="N"/>
    <x v="0"/>
    <s v="1057965"/>
    <s v="20-0094070"/>
    <s v="INT-14061"/>
    <s v="8171398975"/>
    <n v="119722469"/>
    <s v="EI200906A"/>
    <s v="     "/>
    <x v="0"/>
    <s v="PG&amp;E"/>
    <m/>
    <s v="Other"/>
    <m/>
    <s v="S"/>
    <s v="D"/>
    <s v="Structure-only"/>
    <m/>
    <s v="Equipment - PG&amp;E"/>
    <s v="34.n. Transformer damage or failure"/>
    <s v="Equipment - PG&amp;E"/>
    <s v="All types of equipment / facility failure"/>
    <s v="Transformer failure"/>
    <s v="Transformer"/>
    <m/>
    <m/>
    <s v="Line to Ground"/>
    <m/>
    <s v="Pad mount"/>
    <x v="5"/>
    <s v="Transformer"/>
    <s v="Tranformer"/>
    <s v="Transformer BK.3: 41013966"/>
    <s v="     "/>
    <s v="Non-HFTD"/>
    <x v="0"/>
    <m/>
    <m/>
    <n v="37.268799999999999"/>
    <n v="-121.78700000000001"/>
    <s v="Santa Clara"/>
    <s v="PIERCY-SUBSTATION"/>
    <m/>
    <n v="115000"/>
    <s v="N/A"/>
    <x v="0"/>
    <s v="Self Extinguished"/>
    <m/>
    <m/>
    <m/>
    <s v="No"/>
    <m/>
    <m/>
    <m/>
    <m/>
    <m/>
    <m/>
    <m/>
    <s v="N"/>
    <s v="N"/>
    <m/>
    <m/>
    <s v="     "/>
    <m/>
    <m/>
    <m/>
    <m/>
    <m/>
    <m/>
    <m/>
    <m/>
    <m/>
    <m/>
    <m/>
    <m/>
    <m/>
    <m/>
    <m/>
    <m/>
    <m/>
    <m/>
    <m/>
  </r>
  <r>
    <s v="20201181"/>
    <s v="     "/>
    <n v="44080"/>
    <s v="9/6"/>
    <x v="1"/>
    <n v="0.53402777777777777"/>
    <s v="37"/>
    <n v="3"/>
    <s v="9"/>
    <x v="4"/>
    <n v="44080"/>
    <n v="0.53194444444444444"/>
    <s v="On September 6, 2020 at 1249 hours, a PG&amp;E troubleman was dispatched to the Buellton 1102 Distribution Circuit on Chalk Hill Rd in Solvang for reports of tree or object on wire. Initial analysis indicates PG&amp;E equipment failure caused the ignition. An open wire secondary and span guy made contact due to the secondary wire having excess sag which caused an ignition along with a transformer to trip. The ensuing fire was 3 meters - 0.25 acre in size and was extinguished by Santa Barbara County Fire Department. A PG&amp;E crew adjusted the secondary conductor and span guy on September 6, 2020."/>
    <s v="     "/>
    <s v="FAS"/>
    <m/>
    <s v="N"/>
    <x v="0"/>
    <s v="1056906"/>
    <s v="20-0093889"/>
    <m/>
    <s v="T005063362"/>
    <n v="119721454"/>
    <m/>
    <s v="     "/>
    <x v="1"/>
    <s v="PG&amp;E"/>
    <m/>
    <s v="Vegetation"/>
    <m/>
    <s v="D"/>
    <s v="D"/>
    <s v="&lt;0.25"/>
    <m/>
    <s v="Wire-Wire Contact"/>
    <s v="35.a. Wire-to-wire contact / contamination"/>
    <s v="Wire-Wire Contact"/>
    <s v="Contact from object"/>
    <s v="Veg. contact"/>
    <m/>
    <m/>
    <m/>
    <s v="Line to Ground"/>
    <m/>
    <s v="Overhead"/>
    <x v="1"/>
    <s v="Conductor - Open Wire Secondary"/>
    <s v="Secondary and Guy were only adjusted and not replaced. "/>
    <s v="Circuit ID: 183041102"/>
    <s v="     "/>
    <s v="Non-HFTD"/>
    <x v="0"/>
    <n v="512"/>
    <m/>
    <n v="34.602600000000002"/>
    <n v="-120.146"/>
    <s v="Santa Barbara"/>
    <s v="BUELLTON-1102"/>
    <m/>
    <n v="12000"/>
    <s v="N/A"/>
    <x v="0"/>
    <s v="Santa Barbara County FD"/>
    <s v="Urban"/>
    <m/>
    <m/>
    <s v="No"/>
    <m/>
    <m/>
    <m/>
    <m/>
    <m/>
    <m/>
    <m/>
    <s v="N"/>
    <s v="N"/>
    <m/>
    <m/>
    <s v="     "/>
    <m/>
    <m/>
    <m/>
    <m/>
    <m/>
    <m/>
    <m/>
    <m/>
    <m/>
    <m/>
    <m/>
    <m/>
    <m/>
    <m/>
    <m/>
    <m/>
    <m/>
    <m/>
    <m/>
  </r>
  <r>
    <s v="20201180"/>
    <s v="     "/>
    <n v="44080"/>
    <s v="9/6"/>
    <x v="1"/>
    <n v="0.375"/>
    <s v="37"/>
    <n v="3"/>
    <s v="9"/>
    <x v="4"/>
    <n v="44080"/>
    <n v="0.36180555555555555"/>
    <s v="On September 6, 2020 at 0900 hours, a PG&amp;E troubleman was dispatched to the Goose Lake 1103 Distribution Circuit on Lost Hills Rd in Lost Hills and observed a car pole incident had occurred. Initial analysis indicates third party contact caused the ignition. A third party vehicle made contact with a distribution pole causing one pole to fall to ground and damaging multiple assets along with overhead primary conductors to fall as well. The primary conductors made contact with two trees, causing them to ignite. The ensuing fire was 3 meters - 0.25 acre in size and was extinguished by Kern County FD. A PG&amp;E crew replaced all damaged assets on September 6, 2020."/>
    <s v="     "/>
    <s v="FAS"/>
    <m/>
    <s v="N"/>
    <x v="0"/>
    <s v="1056816"/>
    <s v="20-0093846"/>
    <m/>
    <s v="T005063254"/>
    <m/>
    <m/>
    <s v="     "/>
    <x v="1"/>
    <s v="PG&amp;E"/>
    <m/>
    <s v="Vegetation"/>
    <m/>
    <s v="D"/>
    <s v="D"/>
    <s v="&lt;0.25"/>
    <m/>
    <s v="Contact - 3rd Party"/>
    <s v="33.d. Vehicle contact"/>
    <s v="Contact - 3rd Party"/>
    <s v="Contact from object"/>
    <s v="Contact - Vehicle"/>
    <m/>
    <s v="Contact - Vehicle"/>
    <s v="Pole"/>
    <s v="Multi-Fault"/>
    <m/>
    <s v="Overhead"/>
    <x v="3"/>
    <s v="Pole"/>
    <s v="Poles, Cutout, Transformer, Crossarms, Streetlight, Conductor, Insulators, Ground"/>
    <s v="Pole ID: 100238348"/>
    <s v="     "/>
    <s v="Non-HFTD"/>
    <x v="0"/>
    <m/>
    <m/>
    <n v="35.505499999999998"/>
    <n v="-119.69"/>
    <s v="Kern"/>
    <s v="GOOSE-LAKE-1103"/>
    <m/>
    <n v="12000"/>
    <m/>
    <x v="0"/>
    <s v="Kern County FD"/>
    <s v="Urban"/>
    <m/>
    <m/>
    <s v="No"/>
    <m/>
    <m/>
    <m/>
    <m/>
    <m/>
    <m/>
    <m/>
    <s v="N"/>
    <s v="N"/>
    <m/>
    <m/>
    <s v="     "/>
    <m/>
    <m/>
    <m/>
    <m/>
    <m/>
    <m/>
    <m/>
    <m/>
    <m/>
    <m/>
    <m/>
    <m/>
    <m/>
    <m/>
    <m/>
    <m/>
    <m/>
    <m/>
    <m/>
  </r>
  <r>
    <s v="20201183"/>
    <s v="     "/>
    <n v="44080"/>
    <s v="9/6"/>
    <x v="1"/>
    <n v="0.54791666666666672"/>
    <s v="37"/>
    <n v="3"/>
    <s v="9"/>
    <x v="4"/>
    <m/>
    <m/>
    <s v="On September 6, 2020 at 1309 hours, a PG&amp;E troubleman was dispatched to the Tracy 1106 12kV Distribution Circuit on West Platti Rd, Tracy in response to a pole fire incident. Initial analysis indicates a mylar balloon made contact with overhead primary lines causing the surrounding grass vegetation to ignite. The ensuing fire was 3 meters - 0.25 acre in size and was supressed by Tracy Fire Department. There were no outages or major damages that occurred during this event."/>
    <s v="     "/>
    <s v="FAS"/>
    <m/>
    <s v="N"/>
    <x v="0"/>
    <s v="1056919"/>
    <m/>
    <m/>
    <s v="T005063383"/>
    <m/>
    <m/>
    <s v="     "/>
    <x v="1"/>
    <s v="PG&amp;E"/>
    <m/>
    <s v="Vegetation"/>
    <m/>
    <s v="D"/>
    <s v="D"/>
    <s v="&lt;0.25"/>
    <m/>
    <s v="Contact - 3rd Party"/>
    <s v="33.c. Balloon contact"/>
    <s v="Contact - 3rd Party"/>
    <s v="Contact from object"/>
    <s v="Contact - Balloon"/>
    <m/>
    <s v="Contact - Balloon"/>
    <s v="Conductor - Primary"/>
    <m/>
    <m/>
    <s v="Overhead"/>
    <x v="3"/>
    <s v="Conductor - Primary"/>
    <m/>
    <s v="Circuit ID: 162881106"/>
    <s v="     "/>
    <s v="Non-HFTD"/>
    <x v="0"/>
    <m/>
    <m/>
    <n v="37.797699999999999"/>
    <n v="-121.455"/>
    <s v="San Joaquin"/>
    <s v="TRACY-1106"/>
    <m/>
    <n v="12000"/>
    <m/>
    <x v="0"/>
    <s v="Tracy FD"/>
    <s v="Agriculture"/>
    <m/>
    <m/>
    <s v="No"/>
    <m/>
    <m/>
    <m/>
    <m/>
    <m/>
    <m/>
    <m/>
    <s v="N"/>
    <s v="N"/>
    <m/>
    <m/>
    <s v="     "/>
    <m/>
    <m/>
    <m/>
    <m/>
    <m/>
    <m/>
    <m/>
    <m/>
    <m/>
    <m/>
    <m/>
    <m/>
    <m/>
    <m/>
    <m/>
    <m/>
    <m/>
    <m/>
    <m/>
  </r>
  <r>
    <s v="20211372"/>
    <s v="     "/>
    <n v="44445"/>
    <s v="9/6"/>
    <x v="1"/>
    <n v="0.90208333333333335"/>
    <s v="37"/>
    <n v="3"/>
    <s v="9"/>
    <x v="5"/>
    <n v="44445"/>
    <m/>
    <s v="Underground switch failure caused damage to both the switch and 3 runs of 1/0 primary cable. The ensuing fire was 3 meters - 0.25 acre in size. Troubleman marked this as less than one meter but the photos clearly show larger than one meter of grass was burnt. This information is preliminary.  (It appears based on the equipment number of the switch 6194 that it was 300Amp LBOR switch.); OIS: 1463321, 1463309, 1463363; ILIS: 21-0113959; FOID: T005387129 (R3S5 - Richard Spinola (805) 459-1198), T005387148 (MVP1-Assist), T005387107 (R3S5-Cxl), T005387130 (R3S5-Cxl); EC: 122005584, 122005585; PM: 31551380; Circuit ID: 183052109, SAP Eqp ID: 107293535, 40338150, 40338653; Division: Los Padres; County: San Luis Obispo; Meter Badge # 1006715304"/>
    <s v="     "/>
    <s v="FAS"/>
    <m/>
    <s v="N"/>
    <x v="0"/>
    <m/>
    <s v="21-0113959"/>
    <m/>
    <s v="T005387129, T005387148, T005387107, T005387130"/>
    <m/>
    <m/>
    <s v="     "/>
    <x v="1"/>
    <s v="PG&amp;E"/>
    <m/>
    <s v="Other"/>
    <s v="Underground switch"/>
    <s v="D"/>
    <s v="D"/>
    <s v="&lt;0.25"/>
    <m/>
    <s v="Equipment - PG&amp;E"/>
    <s v="34.e. Switch damage or failure"/>
    <s v="Equipment - PG&amp;E"/>
    <s v="All types of equipment / facility failure"/>
    <s v="Switch failure"/>
    <s v="Switch"/>
    <m/>
    <m/>
    <s v="Three Phase Fault"/>
    <s v="N"/>
    <s v="Underground"/>
    <x v="3"/>
    <s v="Switch"/>
    <s v="Switch, Elbows"/>
    <m/>
    <s v="     "/>
    <s v="Non-HFTD"/>
    <x v="0"/>
    <m/>
    <m/>
    <n v="35.611899999999999"/>
    <n v="-120.652"/>
    <s v="San Luis Obispo"/>
    <s v="TEMPLETON-2109"/>
    <m/>
    <n v="21000"/>
    <m/>
    <x v="0"/>
    <s v="Paso Robles FD"/>
    <s v="Urban"/>
    <s v="Grass fuel model"/>
    <m/>
    <s v="No"/>
    <m/>
    <m/>
    <m/>
    <m/>
    <m/>
    <m/>
    <m/>
    <s v="N"/>
    <s v="N"/>
    <m/>
    <m/>
    <s v="     "/>
    <m/>
    <m/>
    <m/>
    <m/>
    <m/>
    <m/>
    <m/>
    <m/>
    <m/>
    <m/>
    <m/>
    <m/>
    <m/>
    <m/>
    <m/>
    <m/>
    <m/>
    <m/>
    <m/>
  </r>
  <r>
    <s v="20211367"/>
    <s v="     "/>
    <n v="44445"/>
    <s v="9/6"/>
    <x v="1"/>
    <n v="0.46041666666666664"/>
    <s v="37"/>
    <n v="3"/>
    <s v="9"/>
    <x v="5"/>
    <n v="44445"/>
    <m/>
    <s v="Pole fire possibily attribtuable to tracking. The fire looks to have burnt at primary crossarm through bolt. The ensuing fire was limited to PG&amp;E assets. This information is preliminary."/>
    <s v="     "/>
    <s v="FAS"/>
    <m/>
    <s v="N"/>
    <x v="0"/>
    <m/>
    <s v="21-0113862"/>
    <m/>
    <s v="T005386778"/>
    <n v="122004000"/>
    <m/>
    <s v="     "/>
    <x v="0"/>
    <s v="PG&amp;E"/>
    <m/>
    <s v="Other"/>
    <s v="Pole"/>
    <s v="D"/>
    <s v="D"/>
    <s v="Structure-PG&amp;E only"/>
    <m/>
    <s v="Equipment - PG&amp;E"/>
    <s v="36.a. Contamination"/>
    <s v="Equipment - PG&amp;E"/>
    <s v="Contamination"/>
    <s v="Tracking"/>
    <s v="Crossarm"/>
    <m/>
    <m/>
    <s v="Force Out"/>
    <s v="N"/>
    <s v="Overhead"/>
    <x v="3"/>
    <s v="Crossarm"/>
    <s v="Pole, Crossarm"/>
    <s v="101430039"/>
    <s v="     "/>
    <s v="Non-HFTD"/>
    <x v="0"/>
    <m/>
    <m/>
    <n v="37.969000000000001"/>
    <n v="-122.35"/>
    <s v="Contra Costa"/>
    <s v="POINT-PINOLE-1102"/>
    <m/>
    <n v="12000"/>
    <m/>
    <x v="0"/>
    <s v="Self Extinguished"/>
    <s v="Urban"/>
    <s v="Fire-resistive fuel bed"/>
    <m/>
    <s v="No"/>
    <m/>
    <m/>
    <m/>
    <m/>
    <m/>
    <m/>
    <m/>
    <s v="N"/>
    <s v="N"/>
    <m/>
    <m/>
    <s v="     "/>
    <m/>
    <m/>
    <m/>
    <m/>
    <m/>
    <m/>
    <m/>
    <m/>
    <m/>
    <m/>
    <m/>
    <m/>
    <m/>
    <m/>
    <m/>
    <m/>
    <m/>
    <m/>
    <m/>
  </r>
  <r>
    <s v="20140162"/>
    <s v="     "/>
    <n v="41889"/>
    <s v="9/7"/>
    <x v="1"/>
    <n v="0.27291666666666664"/>
    <s v="37"/>
    <n v="3"/>
    <s v="9"/>
    <x v="7"/>
    <n v="41889"/>
    <n v="0.27291666666666664"/>
    <s v="CREW ON SITE MAKING REPAIRS"/>
    <s v="     "/>
    <m/>
    <m/>
    <s v="N"/>
    <x v="0"/>
    <s v="1078133"/>
    <s v="14-0055504"/>
    <m/>
    <m/>
    <n v="109195170"/>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AT&amp;T"/>
    <s v="Overhead"/>
    <x v="3"/>
    <s v="Conductor"/>
    <m/>
    <s v="100876971"/>
    <s v="     "/>
    <s v="Non-HFTD"/>
    <x v="0"/>
    <m/>
    <m/>
    <n v="36.590699999999998"/>
    <n v="-119.521"/>
    <s v="Fresno"/>
    <s v="PARLIER-1103"/>
    <s v="252291103"/>
    <n v="12000"/>
    <s v="N/A"/>
    <x v="0"/>
    <s v="Tulare County FD"/>
    <s v="Agriculture"/>
    <m/>
    <m/>
    <s v="No"/>
    <m/>
    <m/>
    <m/>
    <m/>
    <m/>
    <m/>
    <m/>
    <s v="N"/>
    <s v="N"/>
    <m/>
    <m/>
    <s v="     "/>
    <m/>
    <m/>
    <m/>
    <m/>
    <m/>
    <m/>
    <m/>
    <m/>
    <m/>
    <m/>
    <m/>
    <m/>
    <m/>
    <m/>
    <m/>
    <m/>
    <m/>
    <m/>
    <m/>
  </r>
  <r>
    <s v="20150330"/>
    <s v="     "/>
    <n v="42254"/>
    <s v="9/7"/>
    <x v="1"/>
    <n v="3.472222222222222E-3"/>
    <s v="37"/>
    <n v="3"/>
    <s v="9"/>
    <x v="2"/>
    <n v="42254"/>
    <n v="3.472222222222222E-3"/>
    <s v="CARPOLE"/>
    <s v="     "/>
    <m/>
    <m/>
    <s v="N"/>
    <x v="0"/>
    <s v="1301087"/>
    <s v="15-0059621"/>
    <m/>
    <m/>
    <m/>
    <m/>
    <s v="     "/>
    <x v="1"/>
    <s v="PG&amp;E"/>
    <m/>
    <s v="Vegetation"/>
    <m/>
    <s v="D"/>
    <m/>
    <s v="&lt;0.25"/>
    <s v="Square Feet: ; Acreage: "/>
    <s v="Contact - 3rd Party"/>
    <s v="33.d. Vehicle contact"/>
    <s v="Contact - 3rd Party"/>
    <s v="All types of equipment / facility failure"/>
    <s v="Contact - Vehicle"/>
    <m/>
    <s v="Contact - Vehicle"/>
    <s v="Pole"/>
    <s v="Line to Line"/>
    <s v="0"/>
    <s v="Overhead"/>
    <x v="3"/>
    <s v="Conductor"/>
    <m/>
    <m/>
    <s v="     "/>
    <s v="Non-HFTD"/>
    <x v="0"/>
    <m/>
    <m/>
    <n v="37.691299999999998"/>
    <n v="-122.139"/>
    <s v="Alameda"/>
    <s v="SAN-LEANDRO-SUB"/>
    <s v="13111108"/>
    <n v="12000"/>
    <s v="N/A"/>
    <x v="0"/>
    <s v="SAN LEANDRO"/>
    <s v="Urban"/>
    <m/>
    <m/>
    <s v="No"/>
    <m/>
    <m/>
    <m/>
    <m/>
    <m/>
    <m/>
    <m/>
    <s v="N"/>
    <s v="N"/>
    <m/>
    <m/>
    <s v="     "/>
    <m/>
    <m/>
    <m/>
    <m/>
    <m/>
    <m/>
    <m/>
    <m/>
    <m/>
    <m/>
    <m/>
    <m/>
    <m/>
    <m/>
    <m/>
    <m/>
    <m/>
    <m/>
    <m/>
  </r>
  <r>
    <s v="20160275"/>
    <s v="     "/>
    <n v="42620"/>
    <s v="9/7"/>
    <x v="1"/>
    <n v="0.81736111111111109"/>
    <s v="37"/>
    <n v="3"/>
    <s v="9"/>
    <x v="6"/>
    <n v="42620"/>
    <m/>
    <s v="service splices failed and burnt service in half. caused small brush fire in front yard."/>
    <s v="     "/>
    <m/>
    <m/>
    <s v="N"/>
    <x v="0"/>
    <s v="1538081"/>
    <s v="16-0063035"/>
    <m/>
    <m/>
    <m/>
    <m/>
    <s v="     "/>
    <x v="1"/>
    <s v="PG&amp;E"/>
    <m/>
    <s v="Vegetation"/>
    <m/>
    <s v="D"/>
    <m/>
    <s v="&lt;3 meters of linear travel"/>
    <s v="Square Feet: ; Acreage: "/>
    <s v="Equipment - PG&amp;E"/>
    <s v="34.b. Conductor damage or failure"/>
    <s v="Equipment - PG&amp;E"/>
    <s v="All types of equipment / facility failure"/>
    <s v="Conductor"/>
    <s v="Conductor"/>
    <m/>
    <m/>
    <s v="Line to Ground"/>
    <s v="PACIFIC BELL"/>
    <s v="Overhead"/>
    <x v="1"/>
    <s v="Conductor"/>
    <m/>
    <s v="102249944"/>
    <s v="     "/>
    <s v="Non-HFTD"/>
    <x v="0"/>
    <m/>
    <m/>
    <n v="37.992100000000001"/>
    <n v="-122.544"/>
    <s v="Marin"/>
    <s v="SAN-RAFAEL-1106"/>
    <s v="42011106"/>
    <m/>
    <s v="N/A"/>
    <x v="0"/>
    <s v="San Rafael FD"/>
    <s v="Urban"/>
    <m/>
    <m/>
    <s v="No"/>
    <m/>
    <m/>
    <m/>
    <m/>
    <m/>
    <m/>
    <m/>
    <s v="N"/>
    <s v="N"/>
    <m/>
    <m/>
    <s v="     "/>
    <m/>
    <m/>
    <m/>
    <m/>
    <m/>
    <m/>
    <m/>
    <m/>
    <m/>
    <m/>
    <m/>
    <m/>
    <m/>
    <m/>
    <m/>
    <m/>
    <m/>
    <m/>
    <m/>
  </r>
  <r>
    <s v="20160276"/>
    <s v="     "/>
    <n v="42620"/>
    <s v="9/7"/>
    <x v="1"/>
    <n v="0.41388888888888886"/>
    <s v="37"/>
    <n v="3"/>
    <s v="9"/>
    <x v="6"/>
    <n v="42620"/>
    <n v="0.41388888888888886"/>
    <m/>
    <s v="     "/>
    <m/>
    <m/>
    <s v="N"/>
    <x v="0"/>
    <m/>
    <m/>
    <s v="INT-08510"/>
    <m/>
    <m/>
    <m/>
    <s v="     "/>
    <x v="1"/>
    <s v="PG&amp;E"/>
    <m/>
    <s v="Vegetation"/>
    <m/>
    <s v="T"/>
    <m/>
    <s v="0.26-9.99"/>
    <s v="Square Feet: ; Acreage: 0.5"/>
    <s v="Contact - Animal - Bird"/>
    <s v="33.b. Animal contact"/>
    <s v="Contact - Bird"/>
    <s v="All types of equipment / facility failure"/>
    <s v="Contact - Animal"/>
    <m/>
    <s v="Contact - Animal"/>
    <s v="Conductor"/>
    <m/>
    <m/>
    <s v="Overhead"/>
    <x v="4"/>
    <s v="Conductor"/>
    <m/>
    <s v="103653028"/>
    <s v="     "/>
    <s v="Non-HFTD"/>
    <x v="0"/>
    <m/>
    <m/>
    <n v="39.552799999999998"/>
    <n v="-121.642"/>
    <s v="Butte"/>
    <s v="CENTERVILLE-TABLE-MT-OROVILLE-60"/>
    <s v="ETL.6330"/>
    <n v="60000"/>
    <s v="N/A"/>
    <x v="0"/>
    <s v="Unknown"/>
    <s v="Herbaceous"/>
    <m/>
    <m/>
    <s v="No"/>
    <m/>
    <m/>
    <m/>
    <m/>
    <m/>
    <m/>
    <m/>
    <s v="N"/>
    <s v="N"/>
    <m/>
    <m/>
    <s v="     "/>
    <m/>
    <m/>
    <m/>
    <m/>
    <m/>
    <m/>
    <m/>
    <m/>
    <m/>
    <m/>
    <m/>
    <m/>
    <m/>
    <m/>
    <m/>
    <m/>
    <m/>
    <m/>
    <m/>
  </r>
  <r>
    <s v="MIA201711837"/>
    <s v="     "/>
    <n v="42985"/>
    <s v="9/7"/>
    <x v="1"/>
    <n v="0.52858796296296295"/>
    <s v="36"/>
    <n v="3"/>
    <s v="9"/>
    <x v="0"/>
    <n v="42985"/>
    <n v="0.52847222222222223"/>
    <s v="PGE Attributed: POLETOP FIRE, BROKEN POLE"/>
    <s v="     "/>
    <s v="FAS"/>
    <n v="44246"/>
    <s v="Y"/>
    <x v="0"/>
    <s v="1872618"/>
    <s v="17-0076739"/>
    <m/>
    <s v="T004130726"/>
    <n v="113224169"/>
    <m/>
    <s v="     "/>
    <x v="0"/>
    <s v="PG&amp;E"/>
    <m/>
    <m/>
    <m/>
    <s v="D"/>
    <m/>
    <s v="Structure-PG&amp;E only"/>
    <m/>
    <s v="Equipment - PG&amp;E"/>
    <s v="34.c. Fuse damage or failure"/>
    <s v="Equipment - PG&amp;E"/>
    <s v="All types of equipment / facility failure"/>
    <s v="Fuse failure - all"/>
    <s v="Fuse"/>
    <m/>
    <m/>
    <s v="Line to Ground"/>
    <s v="No"/>
    <s v="Overhead"/>
    <x v="0"/>
    <m/>
    <m/>
    <s v="013471124 "/>
    <s v="     "/>
    <s v="Non-HFTD"/>
    <x v="0"/>
    <m/>
    <m/>
    <n v="37.952399999999997"/>
    <n v="-122.36199999999999"/>
    <s v="Contra Costa"/>
    <s v="RICHMOND-R-1124"/>
    <m/>
    <n v="11000"/>
    <s v="RICHMOND R 1124459242"/>
    <x v="0"/>
    <s v="None"/>
    <s v="Urban"/>
    <m/>
    <m/>
    <s v="No"/>
    <m/>
    <m/>
    <m/>
    <m/>
    <m/>
    <m/>
    <m/>
    <s v="N"/>
    <s v="N"/>
    <m/>
    <m/>
    <s v="     "/>
    <m/>
    <m/>
    <m/>
    <m/>
    <m/>
    <m/>
    <m/>
    <m/>
    <m/>
    <m/>
    <m/>
    <m/>
    <m/>
    <m/>
    <m/>
    <m/>
    <m/>
    <m/>
    <m/>
  </r>
  <r>
    <s v="20190999"/>
    <s v="     "/>
    <n v="43715"/>
    <s v="9/7"/>
    <x v="1"/>
    <m/>
    <s v="36"/>
    <n v="3"/>
    <s v="9"/>
    <x v="3"/>
    <n v="43715"/>
    <n v="0.62847222222222221"/>
    <s v="Notes indicate fire at base of pole. EC 117853338 obtained from SAP. Cause appears tree contact. Conductor/guy replacement.  Damaged Equipment Type indicates Transformer damaged however this was upated to Conductor. Open EC 114080647 for conductor sag - Notif date 12/10.17."/>
    <s v="     "/>
    <s v="FAS"/>
    <m/>
    <s v="N"/>
    <x v="0"/>
    <s v="561980"/>
    <s v="19-0096452"/>
    <m/>
    <s v="T004746347"/>
    <n v="117853338"/>
    <m/>
    <s v="     "/>
    <x v="1"/>
    <s v="PG&amp;E"/>
    <m/>
    <m/>
    <m/>
    <s v="D"/>
    <s v="D"/>
    <s v="&lt;3 meters of linear travel"/>
    <m/>
    <s v="Vegetation"/>
    <s v="33.a. Veg. contact"/>
    <s v="Vegetation"/>
    <s v="Contact from object"/>
    <s v="Contact - Vegetation"/>
    <m/>
    <s v="Contact - Vegetation"/>
    <s v="Conductor - Primary"/>
    <s v="Line to Ground"/>
    <m/>
    <s v="Overhead"/>
    <x v="3"/>
    <s v="Conductor - Primary"/>
    <s v="Guy"/>
    <s v="100861440"/>
    <s v="     "/>
    <s v="Non-HFTD"/>
    <x v="0"/>
    <m/>
    <m/>
    <n v="36.760399999999997"/>
    <n v="-119.79600000000001"/>
    <s v="FRESNO"/>
    <s v="MANCHESTER-1108"/>
    <m/>
    <m/>
    <s v="MANCHESTER 1108CB"/>
    <x v="0"/>
    <s v="Fresno FD"/>
    <s v="Urban"/>
    <m/>
    <m/>
    <s v="No"/>
    <m/>
    <m/>
    <m/>
    <m/>
    <m/>
    <m/>
    <m/>
    <s v="N"/>
    <s v="N"/>
    <m/>
    <m/>
    <s v="     "/>
    <s v="34.45370000"/>
    <s v="-119.47480000"/>
    <s v="Sep 10 2019 12:00AM"/>
    <s v="TreeGrew"/>
    <s v="HEALTHY TREE GREW INTO THE SECONDARY LINES"/>
    <s v="PECA"/>
    <s v="25"/>
    <s v="13"/>
    <s v="0"/>
    <m/>
    <m/>
    <m/>
    <m/>
    <m/>
    <m/>
    <m/>
    <s v="Flat"/>
    <s v="BareWire"/>
    <s v="0"/>
  </r>
  <r>
    <s v="20191000"/>
    <s v="     "/>
    <n v="43715"/>
    <s v="9/7"/>
    <x v="1"/>
    <m/>
    <s v="36"/>
    <n v="3"/>
    <s v="9"/>
    <x v="3"/>
    <n v="43715"/>
    <n v="0.52916666666666667"/>
    <s v="Abandoned phone line wrapped around primary which causd fire. Damaged equipment indicated LR, updated to conductor."/>
    <s v="     "/>
    <s v="FAS"/>
    <m/>
    <s v="N"/>
    <x v="0"/>
    <s v="561353"/>
    <s v="19-0096402"/>
    <m/>
    <s v="T004746238"/>
    <n v="0"/>
    <m/>
    <s v="     "/>
    <x v="1"/>
    <s v="PG&amp;E"/>
    <m/>
    <m/>
    <m/>
    <s v="D"/>
    <s v="D"/>
    <s v="0.26-9.99"/>
    <m/>
    <s v="Contact - 3rd Party"/>
    <s v="33.e. Other contact from object"/>
    <s v="Contact - 3rd Party"/>
    <s v="Contact from object"/>
    <s v="Contact - Other"/>
    <m/>
    <s v="Contact - Other"/>
    <s v="Conductor - Primary"/>
    <s v="Force Out"/>
    <m/>
    <s v="Overhead"/>
    <x v="3"/>
    <s v="Conductor - Primary"/>
    <m/>
    <s v="153701105-2101075312{1276}"/>
    <s v="     "/>
    <s v="Non-HFTD"/>
    <x v="0"/>
    <m/>
    <m/>
    <n v="38.893799999999999"/>
    <n v="-121.35899999999999"/>
    <s v="PLACER"/>
    <s v="LINCOLN-1105"/>
    <m/>
    <m/>
    <s v="LINCOLN 1105CB"/>
    <x v="0"/>
    <s v="Lincoln FD"/>
    <s v="Agriculture"/>
    <m/>
    <m/>
    <s v="No"/>
    <m/>
    <m/>
    <m/>
    <m/>
    <m/>
    <m/>
    <m/>
    <s v="N"/>
    <s v="N"/>
    <m/>
    <m/>
    <s v="     "/>
    <m/>
    <m/>
    <m/>
    <m/>
    <m/>
    <m/>
    <m/>
    <m/>
    <m/>
    <m/>
    <m/>
    <m/>
    <m/>
    <m/>
    <m/>
    <m/>
    <m/>
    <m/>
    <m/>
  </r>
  <r>
    <s v="EIR20190185"/>
    <s v="     "/>
    <n v="43715"/>
    <s v="9/7"/>
    <x v="1"/>
    <m/>
    <s v="36"/>
    <n v="3"/>
    <s v="9"/>
    <x v="3"/>
    <m/>
    <m/>
    <s v="On September 7, 2019, at approximately 0730 hours, a line to ground fault occurred, resulting in the ignition of a nearby barn, located at 17260 Finck Road, Tracy, CA. The ignition caused the complete loss of the structure and equipment inside. This incident is being reported under the Property Damage criterion due to the property loss expected to exceed $50,000. There are no known reported injuries. The Tracy Fire Department was notified and on-route to the incident location. Approximately 2 customers are affected by an outage on PG&amp;Es Herdlyn 1103 12kV Circuit. This information is preliminary."/>
    <s v="     "/>
    <s v="EIR Ignitions Tracker"/>
    <n v="44288"/>
    <s v="Y"/>
    <x v="0"/>
    <s v="559342"/>
    <s v="19-0096374"/>
    <m/>
    <s v="T004746024"/>
    <m/>
    <s v="EI190907A"/>
    <s v="     "/>
    <x v="1"/>
    <s v="PG&amp;E"/>
    <m/>
    <s v="Vegetation"/>
    <m/>
    <s v="D"/>
    <m/>
    <s v="&lt;0.25"/>
    <m/>
    <s v="Equipment - PG&amp;E"/>
    <s v="34.o. Other"/>
    <s v="Equipment - PG&amp;E"/>
    <m/>
    <s v="All types of equipment / facility failure"/>
    <s v="Conductor"/>
    <m/>
    <m/>
    <s v="Line to Ground"/>
    <s v="No"/>
    <s v="Overhead"/>
    <x v="0"/>
    <s v="Conductor"/>
    <m/>
    <s v="103114230"/>
    <s v="     "/>
    <s v="Non-HFTD"/>
    <x v="0"/>
    <m/>
    <m/>
    <n v="37.798499999999997"/>
    <n v="-121.521"/>
    <s v="San Joaquin"/>
    <s v="HERDLYN-1103"/>
    <m/>
    <n v="12000"/>
    <s v="N/A"/>
    <x v="0"/>
    <s v="Tracy FD"/>
    <s v="Agriculture"/>
    <m/>
    <m/>
    <s v="No"/>
    <m/>
    <m/>
    <m/>
    <m/>
    <m/>
    <m/>
    <m/>
    <s v="N"/>
    <s v="N"/>
    <m/>
    <m/>
    <s v="     "/>
    <m/>
    <m/>
    <m/>
    <m/>
    <m/>
    <m/>
    <m/>
    <m/>
    <m/>
    <m/>
    <m/>
    <m/>
    <m/>
    <m/>
    <m/>
    <m/>
    <m/>
    <m/>
    <m/>
  </r>
  <r>
    <s v="20190998"/>
    <s v="     "/>
    <n v="43715"/>
    <s v="9/7"/>
    <x v="1"/>
    <m/>
    <s v="36"/>
    <n v="3"/>
    <s v="9"/>
    <x v="3"/>
    <n v="43715"/>
    <n v="0.29375000000000001"/>
    <s v="Field Notes: barn and grass fire unknown at this time what caused fire and burned srvc s. Burned/flashed. Unk cause/failure drivers. Added damaged &quot;Conductor&quot; as this was a line to ground. Unable to locate EC tag in SAP; Emailed Event Lead Jena Tepe to confirm the information is correct on 3/23/20 @ 23:39; Received email from Incident Lead who said cause is unknown and this incident is still under investigation."/>
    <s v="     "/>
    <s v="FAS"/>
    <m/>
    <s v="N"/>
    <x v="0"/>
    <s v="559342"/>
    <s v="19-0096374"/>
    <m/>
    <s v="T004746024"/>
    <n v="0"/>
    <s v="EI190907A"/>
    <s v="     "/>
    <x v="0"/>
    <s v="PG&amp;E"/>
    <m/>
    <m/>
    <m/>
    <s v="D"/>
    <s v="D"/>
    <s v="&lt;0.25"/>
    <m/>
    <s v="Unknown"/>
    <s v="40.a. Unknown"/>
    <s v="Unknown"/>
    <s v="Other"/>
    <s v="Other"/>
    <m/>
    <m/>
    <m/>
    <s v="Line to Ground"/>
    <m/>
    <s v="Overhead"/>
    <x v="0"/>
    <s v="Transformer"/>
    <s v="Conductor"/>
    <s v="317051847453"/>
    <s v="     "/>
    <s v="Non-HFTD"/>
    <x v="0"/>
    <m/>
    <m/>
    <n v="37.798099999999998"/>
    <n v="-121.52200000000001"/>
    <s v="SAN JOAQUIN"/>
    <s v="HERDLYN-1103"/>
    <m/>
    <m/>
    <s v="N/A"/>
    <x v="0"/>
    <s v="Tracy Fire Dept"/>
    <s v="Urban"/>
    <m/>
    <m/>
    <s v="No"/>
    <m/>
    <m/>
    <m/>
    <m/>
    <m/>
    <m/>
    <m/>
    <s v="N"/>
    <s v="N"/>
    <m/>
    <m/>
    <s v="     "/>
    <m/>
    <m/>
    <m/>
    <m/>
    <m/>
    <m/>
    <m/>
    <m/>
    <m/>
    <m/>
    <m/>
    <m/>
    <m/>
    <m/>
    <m/>
    <m/>
    <m/>
    <m/>
    <m/>
  </r>
  <r>
    <s v="20191003"/>
    <s v="     "/>
    <n v="43715"/>
    <s v="9/7"/>
    <x v="1"/>
    <m/>
    <s v="36"/>
    <n v="3"/>
    <s v="9"/>
    <x v="3"/>
    <n v="43715"/>
    <n v="0.79305555555555551"/>
    <s v="tree fell into line"/>
    <s v="     "/>
    <s v="FAS"/>
    <m/>
    <s v="N"/>
    <x v="0"/>
    <s v="562219"/>
    <s v="19-0096479"/>
    <m/>
    <s v="T004746552"/>
    <n v="117853484"/>
    <m/>
    <s v="     "/>
    <x v="1"/>
    <s v="PG&amp;E"/>
    <m/>
    <m/>
    <m/>
    <s v="D"/>
    <m/>
    <s v="0.26-9.99"/>
    <m/>
    <s v="Vegetation"/>
    <s v="33.a. Veg. contact"/>
    <s v="Vegetation"/>
    <s v="Contact from object"/>
    <s v="Contact - Vegetation"/>
    <m/>
    <s v="Contact - Vegetation"/>
    <s v="Splice/Clamp/Connector"/>
    <s v="Force Out,Multi-Fault"/>
    <m/>
    <s v="Overhead"/>
    <x v="0"/>
    <s v="Splice/Clamp/Connector"/>
    <m/>
    <s v="R1426"/>
    <s v="     "/>
    <s v="Non-HFTD"/>
    <x v="0"/>
    <m/>
    <m/>
    <n v="36.8446"/>
    <n v="-119.539"/>
    <s v="FRESNO"/>
    <s v="CLOVIS-1108"/>
    <m/>
    <m/>
    <s v="AIRWAYS 1107CB"/>
    <x v="0"/>
    <m/>
    <s v="Agriculture"/>
    <m/>
    <m/>
    <s v="No"/>
    <m/>
    <m/>
    <m/>
    <m/>
    <m/>
    <m/>
    <m/>
    <s v="N"/>
    <s v="N"/>
    <m/>
    <m/>
    <s v="     "/>
    <s v="36.50540000"/>
    <s v="-119.32230000"/>
    <s v="Sep  9 2019 12:00AM"/>
    <s v="BranchFail"/>
    <s v="OVER MATURE EUCALYPTUS HAD A LIMB SPLIT TO REVEAL ROT AT AN OLDER BLOW OUT NOT VISABLE UNTIL THE LIMB DETACHED. LIMB WAS GREEN CONFIRM LINE ON GROUND AND A FIRE 3 SPANS SOUTH OF LIMB FAILURE LOCATION. NOT SURE HOW THAT STARTED BUT IS RELATED"/>
    <s v="EUCB"/>
    <s v="81"/>
    <s v="31"/>
    <s v="35"/>
    <s v="None"/>
    <s v="None"/>
    <s v="N"/>
    <s v="1"/>
    <m/>
    <s v="Valley"/>
    <s v="D"/>
    <s v="Triangle"/>
    <s v="BareWire"/>
    <s v="11"/>
  </r>
  <r>
    <s v="SAP20195057"/>
    <s v="     "/>
    <n v="43715"/>
    <s v="9/7"/>
    <x v="1"/>
    <m/>
    <s v="36"/>
    <n v="3"/>
    <s v="9"/>
    <x v="3"/>
    <n v="43713"/>
    <m/>
    <s v="4300 MACDONALD AVE, RICHMOND; Pole top burned"/>
    <s v="     "/>
    <s v="SAP"/>
    <n v="44580"/>
    <s v="Y"/>
    <x v="0"/>
    <s v="554007"/>
    <s v="19-0095451"/>
    <m/>
    <s v="T004744109"/>
    <n v="117844985"/>
    <m/>
    <s v="     "/>
    <x v="0"/>
    <s v="PG&amp;E"/>
    <m/>
    <m/>
    <m/>
    <s v="D"/>
    <m/>
    <s v="Structure-PG&amp;E only"/>
    <m/>
    <s v="Unknown"/>
    <s v="40.a. Unknown"/>
    <s v="Unknown"/>
    <m/>
    <m/>
    <m/>
    <m/>
    <m/>
    <s v="Force Out"/>
    <s v="Yes"/>
    <s v="Overhead"/>
    <x v="0"/>
    <s v="Pole"/>
    <m/>
    <s v="101446629"/>
    <s v="     "/>
    <s v="Non-HFTD"/>
    <x v="0"/>
    <m/>
    <m/>
    <n v="37.930999999999997"/>
    <n v="-122.33"/>
    <s v="Contra Costa"/>
    <s v="RICHMOND-R-1128"/>
    <m/>
    <m/>
    <s v="RICHMOND R 1128BR130"/>
    <x v="0"/>
    <m/>
    <m/>
    <m/>
    <m/>
    <s v="No"/>
    <m/>
    <m/>
    <m/>
    <m/>
    <m/>
    <m/>
    <m/>
    <s v="N"/>
    <s v="N"/>
    <m/>
    <m/>
    <s v="     "/>
    <m/>
    <m/>
    <m/>
    <m/>
    <m/>
    <m/>
    <m/>
    <m/>
    <m/>
    <m/>
    <m/>
    <m/>
    <m/>
    <m/>
    <m/>
    <m/>
    <m/>
    <m/>
    <m/>
  </r>
  <r>
    <s v="20191001"/>
    <s v="     "/>
    <n v="43715"/>
    <s v="9/7"/>
    <x v="1"/>
    <m/>
    <s v="36"/>
    <n v="3"/>
    <s v="9"/>
    <x v="3"/>
    <n v="43715"/>
    <m/>
    <s v="Tree grew into line "/>
    <s v="     "/>
    <s v="FAS"/>
    <m/>
    <s v="N"/>
    <x v="0"/>
    <s v="562127"/>
    <m/>
    <m/>
    <s v="T004746406"/>
    <n v="0"/>
    <m/>
    <s v="     "/>
    <x v="1"/>
    <s v="PG&amp;E"/>
    <m/>
    <m/>
    <m/>
    <s v="D"/>
    <m/>
    <s v="&lt;0.25"/>
    <m/>
    <s v="Vegetation"/>
    <s v="33.a. Veg. contact"/>
    <s v="Vegetation"/>
    <s v="Contact from object"/>
    <s v="Contact - Vegetation"/>
    <m/>
    <s v="Contact - Vegetation"/>
    <s v="Splice/Clamp/Connector"/>
    <m/>
    <m/>
    <s v="Overhead"/>
    <x v="0"/>
    <s v="Splice/Clamp/Connector"/>
    <s v="no reported damage"/>
    <s v="162611706"/>
    <s v="     "/>
    <s v="Non-HFTD"/>
    <x v="0"/>
    <m/>
    <m/>
    <n v="37.790500000000002"/>
    <n v="-121.23099999999999"/>
    <s v="SAN JOAQUIN"/>
    <s v="MANTECA-1706"/>
    <m/>
    <m/>
    <m/>
    <x v="0"/>
    <s v="Manteca City FD"/>
    <s v="Urban"/>
    <m/>
    <m/>
    <s v="No"/>
    <m/>
    <m/>
    <m/>
    <m/>
    <m/>
    <m/>
    <m/>
    <s v="N"/>
    <s v="N"/>
    <m/>
    <m/>
    <s v="     "/>
    <m/>
    <m/>
    <m/>
    <m/>
    <m/>
    <m/>
    <m/>
    <m/>
    <m/>
    <m/>
    <m/>
    <m/>
    <m/>
    <m/>
    <m/>
    <m/>
    <m/>
    <m/>
    <m/>
  </r>
  <r>
    <s v="20191002"/>
    <s v="     "/>
    <n v="43715"/>
    <s v="9/7"/>
    <x v="1"/>
    <m/>
    <s v="36"/>
    <n v="3"/>
    <s v="9"/>
    <x v="3"/>
    <n v="43715"/>
    <m/>
    <s v="arcing wire, cause unknown"/>
    <s v="     "/>
    <s v="FAS"/>
    <m/>
    <s v="N"/>
    <x v="0"/>
    <s v="562163"/>
    <m/>
    <m/>
    <s v="T004746476"/>
    <n v="0"/>
    <m/>
    <s v="     "/>
    <x v="1"/>
    <s v="PG&amp;E"/>
    <m/>
    <m/>
    <m/>
    <s v="D"/>
    <m/>
    <s v="&lt;3 meters of linear travel"/>
    <m/>
    <s v="Equipment - PG&amp;E"/>
    <s v="34.b. Conductor damage or failure"/>
    <s v="Equipment - PG&amp;E"/>
    <s v="All types of equipment / facility failure"/>
    <s v="Conductor failure-all"/>
    <s v="Conductor - Primary"/>
    <m/>
    <m/>
    <m/>
    <m/>
    <s v="Overhead"/>
    <x v="3"/>
    <s v="Conductor - Primary"/>
    <s v="no reported damage"/>
    <s v="Unknown"/>
    <s v="     "/>
    <s v="Non-HFTD"/>
    <x v="0"/>
    <n v="175"/>
    <m/>
    <n v="39.0167"/>
    <n v="-122.911"/>
    <s v="LAKE"/>
    <s v="CLEAR-LAKE-1102"/>
    <m/>
    <m/>
    <m/>
    <x v="0"/>
    <s v="Lakeport FD"/>
    <s v="Urban"/>
    <m/>
    <m/>
    <s v="No"/>
    <m/>
    <m/>
    <m/>
    <m/>
    <m/>
    <m/>
    <m/>
    <s v="N"/>
    <s v="N"/>
    <m/>
    <m/>
    <s v="     "/>
    <m/>
    <m/>
    <m/>
    <m/>
    <m/>
    <m/>
    <m/>
    <m/>
    <m/>
    <m/>
    <m/>
    <m/>
    <m/>
    <m/>
    <m/>
    <m/>
    <m/>
    <m/>
    <m/>
  </r>
  <r>
    <s v="20201194"/>
    <s v="     "/>
    <n v="44081"/>
    <s v="9/7"/>
    <x v="1"/>
    <n v="0.62569444444444444"/>
    <s v="37"/>
    <n v="3"/>
    <s v="9"/>
    <x v="4"/>
    <n v="44081"/>
    <n v="0.63888888888888884"/>
    <s v="On September 7, 2020 at 1501 hours, a PG&amp;E Troubleman was dispatched to the Rincon 1104 12kV Distribution Circuit on Kinsington Court near Burlington Street, Santa Rosa in response to a fuse level outage and observed fire truck next to an underground vault smoking. Initial analysis indicates PG&amp;E equipment failure caused the ignition. An underground 50 KVA transformer failed from possible overloading because on the day of the ignition, a heat event was being experienced. The ensuing fire was contained to the transformer enclosure and the fire was suppressed by the PG&amp;E Troubleman although the fire department was onsite. PG&amp;E Hired Contract Crew replaced the underground transformer with a 100KVA transformer and repaired the secondary connections on September 7, 2020."/>
    <s v="     "/>
    <s v="FAS"/>
    <m/>
    <s v="N"/>
    <x v="0"/>
    <s v="1058553"/>
    <s v="20-0094264"/>
    <m/>
    <s v="T005065266"/>
    <n v="119722988"/>
    <m/>
    <s v="     "/>
    <x v="0"/>
    <s v="PG&amp;E"/>
    <m/>
    <s v="Other"/>
    <m/>
    <s v="D"/>
    <s v="D"/>
    <s v="Structure-only"/>
    <m/>
    <s v="Equipment - Overloaded"/>
    <s v="34.n. Transformer damage or failure"/>
    <s v="Equipment - PG&amp;E"/>
    <s v="All types of equipment / facility failure"/>
    <s v="Transformer failure"/>
    <s v="Transformer"/>
    <m/>
    <m/>
    <s v="Line to Line"/>
    <m/>
    <s v="Underground"/>
    <x v="3"/>
    <s v="Transformer"/>
    <s v="Transformer, Primary &amp; Secondary Cable Ends"/>
    <s v="CGC: 218128828351"/>
    <s v="     "/>
    <s v="Non-HFTD"/>
    <x v="0"/>
    <m/>
    <m/>
    <n v="38.443199999999997"/>
    <n v="-122.654"/>
    <s v="Sonoma"/>
    <s v="RINCON-1104"/>
    <m/>
    <n v="12000"/>
    <m/>
    <x v="0"/>
    <s v="Employee"/>
    <m/>
    <m/>
    <m/>
    <s v="No"/>
    <m/>
    <m/>
    <m/>
    <m/>
    <m/>
    <m/>
    <m/>
    <s v="N"/>
    <s v="N"/>
    <m/>
    <m/>
    <s v="     "/>
    <m/>
    <m/>
    <m/>
    <m/>
    <m/>
    <m/>
    <m/>
    <m/>
    <m/>
    <m/>
    <m/>
    <m/>
    <m/>
    <m/>
    <m/>
    <m/>
    <m/>
    <m/>
    <m/>
  </r>
  <r>
    <s v="20211374"/>
    <s v="     "/>
    <n v="44446"/>
    <s v="9/7"/>
    <x v="1"/>
    <n v="0.71944444444444444"/>
    <s v="37"/>
    <n v="3"/>
    <s v="9"/>
    <x v="5"/>
    <n v="44446"/>
    <m/>
    <s v="A large oak limb fell through overhead primary conductors, resulting in a wires down incident. The ensuing fire was less than one meter in size and was not in or near a previous burn scar. This information is preliminary."/>
    <s v="     "/>
    <s v="FAS"/>
    <m/>
    <s v="N"/>
    <x v="0"/>
    <m/>
    <s v="21-0114410"/>
    <m/>
    <s v="T005387858, T005387857"/>
    <m/>
    <m/>
    <s v="     "/>
    <x v="0"/>
    <s v="PG&amp;E"/>
    <m/>
    <s v="Vegetation"/>
    <m/>
    <s v="D"/>
    <s v="D"/>
    <s v="&lt;3 meters of linear travel"/>
    <m/>
    <s v="Vegetation"/>
    <s v="33.a. Veg. contact"/>
    <s v="Vegetation"/>
    <s v="Contact from object"/>
    <s v="Veg. contact"/>
    <m/>
    <s v="Veg. contact"/>
    <s v="Conductor - Primary"/>
    <s v="Line to Ground"/>
    <s v="Y"/>
    <s v="Overhead"/>
    <x v="3"/>
    <s v="Conductor - Primary"/>
    <s v="Crossarm, Insulator, Tie wire"/>
    <s v="102183340"/>
    <s v="     "/>
    <s v="Non-HFTD"/>
    <x v="0"/>
    <n v="162"/>
    <m/>
    <n v="39.758299999999998"/>
    <n v="-123.21599999999999"/>
    <s v="Mendocino"/>
    <s v="COVELO-1101"/>
    <m/>
    <n v="12000"/>
    <m/>
    <x v="0"/>
    <s v="Cal Fire"/>
    <s v="Agriculture"/>
    <s v="Grass fuel model"/>
    <m/>
    <s v="No"/>
    <m/>
    <m/>
    <m/>
    <m/>
    <m/>
    <s v="DOBIE"/>
    <m/>
    <s v="N"/>
    <s v="N"/>
    <m/>
    <m/>
    <s v="     "/>
    <s v="39.75844200"/>
    <s v="-123.21272800"/>
    <s v="Sep  8 2021 12:00AM"/>
    <s v="BranchFail"/>
    <s v="MAJOR SPAR OF MATURE VALLEY OAK FAILED AT COLLAR, FALLING THROUGH CONDUCTORS AND IGNITING SMALL FIRE. NO OBSERVABLE DEFECTS WITH EXCEPTION TO ADJACENT LIMB PREVOUSLY FAILED. VERY SUBSTANTIAL ACORN LOAD NOTED."/>
    <s v="OAKV"/>
    <s v="105"/>
    <s v="57"/>
    <s v="63"/>
    <s v="Slight"/>
    <s v="Slight"/>
    <s v="N"/>
    <s v="1"/>
    <m/>
    <s v="Valley"/>
    <s v="D"/>
    <s v="CrossArm"/>
    <s v="BareWire"/>
    <s v="6"/>
  </r>
  <r>
    <s v="SAP201420467"/>
    <s v="     "/>
    <n v="41890"/>
    <s v="9/8"/>
    <x v="1"/>
    <m/>
    <s v="37"/>
    <n v="3"/>
    <s v="9"/>
    <x v="7"/>
    <n v="41888"/>
    <m/>
    <s v="cable faulted and started small fire in enclosure; melted insulation off another wire"/>
    <s v="     "/>
    <s v="SAP"/>
    <n v="44580"/>
    <s v="Y"/>
    <x v="0"/>
    <m/>
    <s v="14-0055489"/>
    <m/>
    <s v="T003191805"/>
    <n v="109060091"/>
    <m/>
    <s v="     "/>
    <x v="0"/>
    <s v="PG&amp;E"/>
    <m/>
    <m/>
    <m/>
    <s v="D"/>
    <m/>
    <s v="Structure-PG&amp;E only"/>
    <m/>
    <s v="Equipment - PG&amp;E"/>
    <s v="34.b. Conductor damage or failure"/>
    <s v="Equipment - PG&amp;E"/>
    <s v="Conductor failure-all"/>
    <s v="Conductor failure-all"/>
    <s v="Conductor - Underground Service"/>
    <m/>
    <m/>
    <s v="Line to Ground"/>
    <s v="No"/>
    <s v="Underground"/>
    <x v="0"/>
    <s v="Conductor - Underground Service"/>
    <m/>
    <m/>
    <s v="     "/>
    <s v="Non-HFTD"/>
    <x v="0"/>
    <m/>
    <m/>
    <n v="36.9178"/>
    <n v="-121.771"/>
    <s v="Santa Cruz"/>
    <s v="GREEN-VALLEY-2102"/>
    <m/>
    <m/>
    <s v="GREEN VALLEY 2102CB"/>
    <x v="0"/>
    <m/>
    <m/>
    <m/>
    <m/>
    <s v="No"/>
    <m/>
    <m/>
    <m/>
    <m/>
    <m/>
    <m/>
    <m/>
    <s v="N"/>
    <s v="N"/>
    <m/>
    <m/>
    <s v="     "/>
    <m/>
    <m/>
    <m/>
    <m/>
    <m/>
    <m/>
    <m/>
    <m/>
    <m/>
    <m/>
    <m/>
    <m/>
    <m/>
    <m/>
    <m/>
    <m/>
    <m/>
    <m/>
    <m/>
  </r>
  <r>
    <s v="20150331"/>
    <s v="     "/>
    <n v="42255"/>
    <s v="9/8"/>
    <x v="1"/>
    <n v="0.34652777777777777"/>
    <s v="37"/>
    <n v="3"/>
    <s v="9"/>
    <x v="2"/>
    <m/>
    <m/>
    <s v="TREE PROB 2 SPANS S/O RCO7291 ,NEED TREE CREW AND LINE CREW"/>
    <s v="     "/>
    <m/>
    <m/>
    <s v="N"/>
    <x v="0"/>
    <m/>
    <m/>
    <m/>
    <m/>
    <m/>
    <m/>
    <s v="     "/>
    <x v="1"/>
    <s v="PG&amp;E"/>
    <m/>
    <s v="Vegetation"/>
    <m/>
    <s v="D"/>
    <m/>
    <s v="&lt;3 meters of linear travel"/>
    <s v="Square Feet: ; Acreage: "/>
    <s v="Vegetation"/>
    <s v="33.a. Veg. contact"/>
    <s v="Vegetation"/>
    <s v="All types of equipment / facility failure"/>
    <s v="Contact - Vegetation"/>
    <m/>
    <s v="Contact - Vegetation"/>
    <s v="Conductor"/>
    <m/>
    <s v="PACIFIC BELL"/>
    <s v="Overhead"/>
    <x v="1"/>
    <s v="Conductor"/>
    <m/>
    <s v="100561024"/>
    <s v="     "/>
    <s v="Non-HFTD"/>
    <x v="0"/>
    <m/>
    <m/>
    <n v="37.413200000000003"/>
    <n v="-121.88200000000001"/>
    <s v="Santa Clara"/>
    <s v="MILPITAS-1106"/>
    <s v="82831106"/>
    <m/>
    <s v="N/A"/>
    <x v="0"/>
    <s v="MILPITAS FD"/>
    <s v="Urban"/>
    <m/>
    <m/>
    <s v="No"/>
    <m/>
    <m/>
    <m/>
    <m/>
    <m/>
    <m/>
    <m/>
    <s v="N"/>
    <s v="N"/>
    <m/>
    <m/>
    <s v="     "/>
    <m/>
    <m/>
    <m/>
    <m/>
    <m/>
    <m/>
    <m/>
    <m/>
    <m/>
    <m/>
    <m/>
    <m/>
    <m/>
    <m/>
    <m/>
    <m/>
    <m/>
    <m/>
    <m/>
  </r>
  <r>
    <s v="20160278"/>
    <s v="     "/>
    <n v="42621"/>
    <s v="9/8"/>
    <x v="1"/>
    <n v="0.9194444444444444"/>
    <s v="37"/>
    <n v="3"/>
    <s v="9"/>
    <x v="6"/>
    <n v="42621"/>
    <m/>
    <s v="RACCOON GOT INTO PRIMARY CAUSED MOMENTARY AND SMALL GRASS FIRE. I RESPONDED WITH ESTRADA AND WE DEENERGIZED POLE TO REMOVE LIVE RACCOON FROM POLE."/>
    <s v="     "/>
    <m/>
    <m/>
    <s v="N"/>
    <x v="0"/>
    <m/>
    <s v="16-0063340"/>
    <m/>
    <m/>
    <m/>
    <m/>
    <s v="     "/>
    <x v="1"/>
    <s v="PG&amp;E"/>
    <m/>
    <s v="Vegetation"/>
    <m/>
    <s v="D"/>
    <m/>
    <s v="&lt;0.25"/>
    <s v="Square Feet: ; Acreage: "/>
    <s v="Contact - Animal - Other"/>
    <s v="33.b. Animal contact"/>
    <s v="Contact - Animal"/>
    <s v="All types of equipment / facility failure"/>
    <s v="Contact - Animal"/>
    <m/>
    <s v="Contact - Animal"/>
    <s v="Conductor"/>
    <s v="Force Out"/>
    <s v="PACIFIC BELL"/>
    <s v="Overhead"/>
    <x v="1"/>
    <s v="Conductor"/>
    <m/>
    <s v="100598024"/>
    <s v="     "/>
    <s v="Non-HFTD"/>
    <x v="0"/>
    <m/>
    <m/>
    <n v="37.291800000000002"/>
    <n v="-121.871"/>
    <s v="Santa Clara"/>
    <s v="EVERGREEN-2104"/>
    <s v="82012104"/>
    <m/>
    <s v="N/A"/>
    <x v="0"/>
    <s v="San Jose FD"/>
    <s v="Herbaceous"/>
    <m/>
    <m/>
    <s v="No"/>
    <m/>
    <m/>
    <m/>
    <m/>
    <m/>
    <m/>
    <m/>
    <s v="N"/>
    <s v="N"/>
    <m/>
    <m/>
    <s v="     "/>
    <m/>
    <m/>
    <m/>
    <m/>
    <m/>
    <m/>
    <m/>
    <m/>
    <m/>
    <m/>
    <m/>
    <m/>
    <m/>
    <m/>
    <m/>
    <m/>
    <m/>
    <m/>
    <m/>
  </r>
  <r>
    <s v="20160277"/>
    <s v="     "/>
    <n v="42621"/>
    <s v="9/8"/>
    <x v="1"/>
    <n v="0.61041666666666672"/>
    <s v="37"/>
    <n v="3"/>
    <s v="9"/>
    <x v="6"/>
    <n v="42621"/>
    <n v="0.61041666666666672"/>
    <s v="PRIMARY BUMP SLEEVE FAILED CAUSEING BRUSH FIR WHICH CAUSED PRIMARY RISER TO BURN"/>
    <s v="     "/>
    <m/>
    <m/>
    <s v="N"/>
    <x v="0"/>
    <s v="1538529"/>
    <s v="16-0063300"/>
    <m/>
    <m/>
    <n v="111940792"/>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m/>
    <s v="Overhead"/>
    <x v="3"/>
    <s v="Conductor"/>
    <m/>
    <s v="101426911"/>
    <s v="     "/>
    <s v="Non-HFTD"/>
    <x v="0"/>
    <m/>
    <m/>
    <n v="38.001300000000001"/>
    <n v="-122.32899999999999"/>
    <s v="Contra Costa"/>
    <s v="POINT-PINOLE-1101"/>
    <s v="14261101"/>
    <n v="12000"/>
    <s v="POINT PINOLE 1101CB"/>
    <x v="0"/>
    <s v="PINOLE FIRE DEPT"/>
    <s v="Urban"/>
    <m/>
    <m/>
    <s v="No"/>
    <m/>
    <m/>
    <m/>
    <m/>
    <m/>
    <m/>
    <m/>
    <s v="N"/>
    <s v="N"/>
    <m/>
    <m/>
    <s v="     "/>
    <m/>
    <m/>
    <m/>
    <m/>
    <m/>
    <m/>
    <m/>
    <m/>
    <m/>
    <m/>
    <m/>
    <m/>
    <m/>
    <m/>
    <m/>
    <m/>
    <m/>
    <m/>
    <m/>
  </r>
  <r>
    <s v="20191010"/>
    <s v="     "/>
    <n v="43716"/>
    <s v="9/8"/>
    <x v="1"/>
    <m/>
    <s v="37"/>
    <n v="3"/>
    <s v="9"/>
    <x v="3"/>
    <n v="43716"/>
    <n v="0.67013888888888884"/>
    <s v="bird contact - woodpin broke and conductor crossphased; Mike Best Comments: Bird got across line recloser."/>
    <s v="     "/>
    <s v="FAS"/>
    <m/>
    <s v="N"/>
    <x v="0"/>
    <s v="562569"/>
    <s v="19-0096585"/>
    <m/>
    <s v="T004746987"/>
    <n v="117853804"/>
    <m/>
    <s v="     "/>
    <x v="1"/>
    <s v="PG&amp;E"/>
    <m/>
    <m/>
    <m/>
    <s v="D"/>
    <m/>
    <s v="0.26-9.99"/>
    <m/>
    <s v="Contact - Animal - Bird"/>
    <s v="33.b. Animal contact"/>
    <s v="Contact - Bird"/>
    <s v="Contact from object"/>
    <s v="Contact - Animal"/>
    <m/>
    <s v="Contact - Animal"/>
    <s v="Conductor - Primary"/>
    <s v="Line to Line"/>
    <m/>
    <s v="Overhead"/>
    <x v="3"/>
    <s v="Conductor - Primary"/>
    <m/>
    <s v="1104/2"/>
    <s v="     "/>
    <s v="Non-HFTD"/>
    <x v="0"/>
    <m/>
    <m/>
    <n v="39.753700000000002"/>
    <n v="-121.919"/>
    <s v="BUTTE"/>
    <s v="NORD-1104"/>
    <m/>
    <m/>
    <s v="NORD 1103CB"/>
    <x v="0"/>
    <s v="Butte County FD"/>
    <s v="Urban"/>
    <m/>
    <m/>
    <s v="No"/>
    <m/>
    <m/>
    <m/>
    <m/>
    <m/>
    <m/>
    <m/>
    <s v="N"/>
    <s v="N"/>
    <m/>
    <m/>
    <s v="     "/>
    <m/>
    <m/>
    <m/>
    <m/>
    <m/>
    <m/>
    <m/>
    <m/>
    <m/>
    <m/>
    <m/>
    <m/>
    <m/>
    <m/>
    <m/>
    <m/>
    <m/>
    <m/>
    <m/>
  </r>
  <r>
    <s v="20191012"/>
    <s v="     "/>
    <n v="43716"/>
    <s v="9/8"/>
    <x v="1"/>
    <m/>
    <s v="37"/>
    <n v="3"/>
    <s v="9"/>
    <x v="3"/>
    <n v="43716"/>
    <n v="0.54305555555555551"/>
    <s v="secondary wire on ground, possibly thrown object but unconclusive"/>
    <s v="     "/>
    <s v="FAS"/>
    <m/>
    <s v="N"/>
    <x v="0"/>
    <s v="562492"/>
    <s v="19-0096565"/>
    <m/>
    <s v="T004746899"/>
    <n v="117853730"/>
    <m/>
    <s v="     "/>
    <x v="1"/>
    <s v="PG&amp;E"/>
    <m/>
    <m/>
    <m/>
    <s v="D"/>
    <m/>
    <s v="&lt;0.25"/>
    <m/>
    <s v="Equipment - PG&amp;E"/>
    <s v="34.b. Conductor damage or failure"/>
    <s v="Equipment - PG&amp;E"/>
    <s v="All types of equipment / facility failure"/>
    <s v="Conductor failure-all"/>
    <s v="Conductor - Primary"/>
    <m/>
    <m/>
    <s v="Line to Ground"/>
    <m/>
    <s v="Overhead"/>
    <x v="3"/>
    <s v="Conductor - Primary"/>
    <m/>
    <s v="252721109"/>
    <s v="     "/>
    <s v="Non-HFTD"/>
    <x v="0"/>
    <m/>
    <m/>
    <n v="35.415900000000001"/>
    <n v="-119.04"/>
    <s v="KERN"/>
    <s v="KERN-OIL-1109"/>
    <m/>
    <m/>
    <s v="KERN OIL 1109CB"/>
    <x v="0"/>
    <s v="Kern County FD"/>
    <s v="Urban"/>
    <m/>
    <m/>
    <s v="No"/>
    <m/>
    <m/>
    <m/>
    <m/>
    <m/>
    <m/>
    <m/>
    <s v="N"/>
    <s v="N"/>
    <m/>
    <m/>
    <s v="     "/>
    <m/>
    <m/>
    <m/>
    <m/>
    <m/>
    <m/>
    <m/>
    <m/>
    <m/>
    <m/>
    <m/>
    <m/>
    <m/>
    <m/>
    <m/>
    <m/>
    <m/>
    <m/>
    <m/>
  </r>
  <r>
    <s v="20201209"/>
    <s v="     "/>
    <n v="44082"/>
    <s v="9/8"/>
    <x v="1"/>
    <n v="0.6118055555555556"/>
    <s v="37"/>
    <n v="3"/>
    <s v="9"/>
    <x v="4"/>
    <n v="44082"/>
    <n v="0.60416666666666663"/>
    <s v="On September 8, 2020 at 1441 hours a PG&amp;E troubleman was dispatched to the Vasco 1102 Distribution Circuit in on Tesla Rd in the city of Livermore and observed one span of 4 ACSR  overhead primary conductors down on ground along with one of three fuses blown at fuse 11228. Initial analysis indicates an equipment overload caused the overhead primary conductor to fall to ground igniting a 0.25-10 acres grass fire. As a result of this failure eight customers experienced  a sustained outage for 280 minutes. The responding troubleman opened the remaining fuse to de-energize and make the incident area safe. EC tags were created and the damaged assets were replaced on the 8th and 16th of September. Power was restored to all eight customers at 1910 hours on September 8, 2020. Cal Fire was on scene to extinguish the fire."/>
    <s v="     "/>
    <s v="FAS"/>
    <m/>
    <s v="N"/>
    <x v="0"/>
    <s v="1061292"/>
    <s v="20-0095133"/>
    <m/>
    <s v="T005067237"/>
    <m/>
    <m/>
    <s v="     "/>
    <x v="1"/>
    <s v="PG&amp;E"/>
    <m/>
    <s v="Vegetation"/>
    <m/>
    <s v="D"/>
    <s v="D"/>
    <s v="0.26-9.99"/>
    <m/>
    <s v="Equipment - Overloaded"/>
    <s v="34.b. Conductor damage or failure"/>
    <s v="Equipment - PG&amp;E"/>
    <s v="All types of equipment / facility failure"/>
    <s v="Conductor failure-all"/>
    <s v="Conductor - Primary"/>
    <m/>
    <m/>
    <s v="Line to Ground"/>
    <m/>
    <s v="Overhead"/>
    <x v="3"/>
    <s v="Conductor - Primary"/>
    <m/>
    <s v="Circuit ID: 013751102"/>
    <s v="     "/>
    <s v="Non-HFTD"/>
    <x v="0"/>
    <m/>
    <m/>
    <n v="37.653500000000001"/>
    <n v="-121.67400000000001"/>
    <s v="Alameda"/>
    <s v="VASCO-1102"/>
    <m/>
    <n v="12000"/>
    <s v="VASCO 1102886522"/>
    <x v="1"/>
    <s v="Cal Fire"/>
    <s v="Agriculture"/>
    <m/>
    <m/>
    <s v="No"/>
    <m/>
    <m/>
    <m/>
    <m/>
    <m/>
    <m/>
    <m/>
    <s v="N"/>
    <s v="Y"/>
    <s v="202009080500"/>
    <s v="202009091500"/>
    <s v="     "/>
    <m/>
    <m/>
    <m/>
    <m/>
    <m/>
    <m/>
    <m/>
    <m/>
    <m/>
    <m/>
    <m/>
    <m/>
    <m/>
    <m/>
    <m/>
    <m/>
    <m/>
    <m/>
    <m/>
  </r>
  <r>
    <s v="20201210"/>
    <s v="     "/>
    <n v="44082"/>
    <s v="9/8"/>
    <x v="1"/>
    <n v="0.58194444444444449"/>
    <s v="37"/>
    <n v="3"/>
    <s v="9"/>
    <x v="4"/>
    <m/>
    <m/>
    <s v="Duplicate of index # 1209. Primary conductor failed and ignited grass fire."/>
    <s v="     "/>
    <s v="FAS"/>
    <m/>
    <s v="N"/>
    <x v="1"/>
    <m/>
    <m/>
    <m/>
    <s v="X315314059"/>
    <m/>
    <m/>
    <s v="     "/>
    <x v="0"/>
    <s v="PG&amp;E"/>
    <m/>
    <s v="Vegetation"/>
    <m/>
    <s v="D"/>
    <m/>
    <s v="0.26-9.99"/>
    <m/>
    <s v="Duplicate"/>
    <s v="39.a. All Other"/>
    <s v="Duplicate"/>
    <m/>
    <m/>
    <m/>
    <m/>
    <m/>
    <m/>
    <m/>
    <s v="Overhead"/>
    <x v="3"/>
    <s v="Conductor - Primary"/>
    <m/>
    <m/>
    <s v="     "/>
    <s v="Non-HFTD"/>
    <x v="0"/>
    <m/>
    <m/>
    <n v="37.653399999999998"/>
    <n v="-121.675"/>
    <s v="Alameda"/>
    <s v="VASCO-1102"/>
    <m/>
    <n v="12000"/>
    <s v="VASCO 1102886522"/>
    <x v="1"/>
    <s v="Cal Fire"/>
    <m/>
    <m/>
    <m/>
    <s v="No"/>
    <m/>
    <m/>
    <m/>
    <m/>
    <m/>
    <m/>
    <m/>
    <s v="N"/>
    <s v="Y"/>
    <s v="202009080500"/>
    <s v="202009091500"/>
    <s v="     "/>
    <m/>
    <m/>
    <m/>
    <m/>
    <m/>
    <m/>
    <m/>
    <m/>
    <m/>
    <m/>
    <m/>
    <m/>
    <m/>
    <m/>
    <m/>
    <m/>
    <m/>
    <m/>
    <m/>
  </r>
  <r>
    <s v="20201208"/>
    <s v="     "/>
    <n v="44082"/>
    <s v="9/8"/>
    <x v="1"/>
    <n v="0.57986111111111116"/>
    <s v="37"/>
    <n v="3"/>
    <s v="9"/>
    <x v="4"/>
    <m/>
    <m/>
    <s v="Duplicate of index # 1209. Primary conductor failed and ignited grass fire."/>
    <s v="     "/>
    <s v="FAS"/>
    <m/>
    <s v="N"/>
    <x v="1"/>
    <m/>
    <m/>
    <m/>
    <s v="2747519857"/>
    <m/>
    <m/>
    <s v="     "/>
    <x v="0"/>
    <s v="PG&amp;E"/>
    <m/>
    <s v="Vegetation"/>
    <m/>
    <s v="D"/>
    <m/>
    <s v="0.26-9.99"/>
    <m/>
    <s v="Duplicate"/>
    <s v="39.a. All Other"/>
    <s v="Duplicate"/>
    <m/>
    <m/>
    <m/>
    <m/>
    <m/>
    <m/>
    <m/>
    <s v="Overhead"/>
    <x v="3"/>
    <s v="Conductor - Primary"/>
    <m/>
    <m/>
    <s v="     "/>
    <s v="Non-HFTD"/>
    <x v="0"/>
    <m/>
    <m/>
    <n v="37.653500000000001"/>
    <n v="-121.67400000000001"/>
    <s v="Alameda"/>
    <s v="VASCO-1102"/>
    <m/>
    <n v="12000"/>
    <s v="VASCO 1102886522"/>
    <x v="1"/>
    <s v="Cal Fire"/>
    <m/>
    <m/>
    <m/>
    <s v="No"/>
    <m/>
    <m/>
    <m/>
    <m/>
    <m/>
    <m/>
    <m/>
    <s v="N"/>
    <s v="Y"/>
    <s v="202009080500"/>
    <s v="202009091500"/>
    <s v="     "/>
    <m/>
    <m/>
    <m/>
    <m/>
    <m/>
    <m/>
    <m/>
    <m/>
    <m/>
    <m/>
    <m/>
    <m/>
    <m/>
    <m/>
    <m/>
    <m/>
    <m/>
    <m/>
    <m/>
  </r>
  <r>
    <s v="20201219"/>
    <s v="     "/>
    <n v="44082"/>
    <s v="9/8"/>
    <x v="1"/>
    <n v="0.91805555555555551"/>
    <s v="37"/>
    <n v="3"/>
    <s v="9"/>
    <x v="4"/>
    <n v="44082"/>
    <n v="0.87152777777777779"/>
    <s v="On September 8, 2020 at 2202 hours, a PG&amp;E Troubleman was dispatched to the Los Molinos 1102 12kV Distribution Circuit on Lincoln Street east of Stanford Avenue, Los Molinos response to a wire down. Initial analysis indicates vegetation contact caused the ignition. A whole oak tree, suspected to be healthy, fell though one phase of primary conductor resulting in a fire 3 meters - 0.25 acres in size. Fire was suppressed by Cal Fire. PG&amp;E Contractor made repairs to the broken conductor by replacing the one span on September 9, 2020."/>
    <s v="     "/>
    <s v="FAS"/>
    <m/>
    <s v="N"/>
    <x v="0"/>
    <s v="1061567"/>
    <s v="20-0095305"/>
    <m/>
    <s v="T005067753"/>
    <n v="119727816"/>
    <m/>
    <s v="     "/>
    <x v="1"/>
    <s v="PG&amp;E"/>
    <m/>
    <s v="Vegetation"/>
    <m/>
    <s v="D"/>
    <s v="D"/>
    <s v="&lt;0.25"/>
    <m/>
    <s v="Vegetation"/>
    <s v="33.a. Veg. contact"/>
    <s v="Vegetation"/>
    <s v="Contact from object"/>
    <s v="Contact - Vegetation"/>
    <m/>
    <s v="Contact - Vegetation"/>
    <s v="Conductor - Primary"/>
    <s v="Line to Ground"/>
    <m/>
    <s v="Overhead"/>
    <x v="3"/>
    <s v="Conductor - Primary"/>
    <s v="Conductor - Primary"/>
    <s v="Circuit ID: 103481102 "/>
    <s v="     "/>
    <s v="Non-HFTD"/>
    <x v="0"/>
    <m/>
    <m/>
    <n v="40.0182"/>
    <n v="-122.08799999999999"/>
    <s v="Tehama"/>
    <s v="LOS-MOLINOS-1102"/>
    <m/>
    <n v="12000"/>
    <m/>
    <x v="0"/>
    <s v="Cal Fire"/>
    <s v="Agriculture"/>
    <m/>
    <m/>
    <s v="No"/>
    <m/>
    <m/>
    <m/>
    <m/>
    <m/>
    <m/>
    <m/>
    <s v="N"/>
    <s v="Y"/>
    <s v="202009080500"/>
    <s v="202009100000"/>
    <s v="     "/>
    <s v="40.01820000"/>
    <s v="-122.08690000"/>
    <s v="Sep  9 2020 12:00AM"/>
    <s v="TrunkFail"/>
    <s v="Large valley oak across street from conductors failed at bas and fell across 12kv."/>
    <s v="OAKV"/>
    <s v="70"/>
    <s v="40"/>
    <s v="40"/>
    <s v="Slight"/>
    <s v="Moderate"/>
    <s v="Y"/>
    <s v="1"/>
    <m/>
    <s v="Valley"/>
    <s v="D"/>
    <s v="CrossArm"/>
    <s v="BareWire"/>
    <s v="0"/>
  </r>
  <r>
    <s v="20201216"/>
    <s v="     "/>
    <n v="44082"/>
    <s v="9/8"/>
    <x v="1"/>
    <n v="0.76249999999999996"/>
    <s v="37"/>
    <n v="3"/>
    <s v="9"/>
    <x v="4"/>
    <n v="44082"/>
    <n v="0.7583333333333333"/>
    <s v="On September 8, 2020 at 1818 hours, a PG&amp;E troubleman was dispatched to the DIXON 1106 Distribution Circuit in on Schroeder Rd in the city of Dixon for reports of a pole fire hazard. Initial analysis indicates pigeons made contact with overhead racked primary conductors causing the lines to cross phase and igniting a grass fire along with a sustained outage to 2586 customers for 40 minutes. CB switch 1106/2 was closed at 1852 hours and LR 533554 was closed just shortly after at 1853 hours on September 8, 2020 restoring power to all 2586 customers. Dixon Fire Department was on scene to extinguish the fire. Pictures of one bird carcass have been supplied by the responding troubleman."/>
    <s v="     "/>
    <s v="FAS"/>
    <m/>
    <s v="N"/>
    <x v="0"/>
    <s v="1061485"/>
    <s v="20-0095252"/>
    <m/>
    <s v="T005067572"/>
    <m/>
    <m/>
    <s v="     "/>
    <x v="1"/>
    <s v="PG&amp;E"/>
    <m/>
    <s v="Vegetation"/>
    <m/>
    <s v="D"/>
    <s v="D"/>
    <s v="&lt;0.25"/>
    <m/>
    <s v="Contact - Animal - Bird"/>
    <s v="33.b. Animal contact"/>
    <s v="Contact - Bird"/>
    <s v="Contact from object"/>
    <s v="Contact - Animal"/>
    <m/>
    <s v="Contact - Animal"/>
    <s v="Conductor - Primary"/>
    <s v="Three Phase Fault"/>
    <m/>
    <s v="Overhead"/>
    <x v="3"/>
    <s v="Conductor - Primary"/>
    <m/>
    <s v="Circuit ID: 062061106"/>
    <s v="     "/>
    <s v="Non-HFTD"/>
    <x v="0"/>
    <m/>
    <m/>
    <n v="38.447899999999997"/>
    <n v="-121.858"/>
    <s v="Solano"/>
    <s v="DIXON-1106"/>
    <m/>
    <n v="12000"/>
    <m/>
    <x v="0"/>
    <s v="Dixon FD"/>
    <s v="Agriculture"/>
    <m/>
    <m/>
    <s v="No"/>
    <m/>
    <m/>
    <m/>
    <m/>
    <m/>
    <m/>
    <m/>
    <s v="N"/>
    <s v="Y"/>
    <s v="202009080500"/>
    <s v="202009100000"/>
    <s v="     "/>
    <m/>
    <m/>
    <m/>
    <m/>
    <m/>
    <m/>
    <m/>
    <m/>
    <m/>
    <m/>
    <m/>
    <m/>
    <m/>
    <m/>
    <m/>
    <m/>
    <m/>
    <m/>
    <m/>
  </r>
  <r>
    <s v="20201214"/>
    <s v="     "/>
    <n v="44082"/>
    <s v="9/8"/>
    <x v="1"/>
    <n v="0.62361111111111112"/>
    <s v="37"/>
    <n v="3"/>
    <s v="9"/>
    <x v="4"/>
    <n v="44082"/>
    <n v="0.61736111111111114"/>
    <s v="On September 8, 2020 at 1734 hours, a PG&amp;E Troubleman patrolled the Rawson 1103 Distribution Circuit number 103531103. He observed a tree branch that fell into a secondary conductor, between the back of 455 Donna and Roundup Avenue in Red Bluff, California 96080. Initial analysis indicates a tree limb fell into the open wire and started a small fire. We extinguished the fire and removed the tree branch. All the repairs were completed and the line was returned to service on September 8, 2020 at 1808 hours. This information is preliminary. This incident did not meet reporting criteria, because the fire was not greater than one linear meter."/>
    <s v="     "/>
    <s v="FAS"/>
    <m/>
    <s v="N"/>
    <x v="0"/>
    <s v="1061299"/>
    <m/>
    <m/>
    <s v="T005067259"/>
    <m/>
    <m/>
    <s v="     "/>
    <x v="0"/>
    <s v="PG&amp;E"/>
    <m/>
    <s v="Vegetation"/>
    <m/>
    <s v="D"/>
    <s v="S"/>
    <s v="&lt;3 meters of linear travel"/>
    <m/>
    <s v="Vegetation"/>
    <s v="33.a. Veg. contact"/>
    <s v="Vegetation"/>
    <s v="Contact from object"/>
    <s v="Contact - Vegetation"/>
    <m/>
    <s v="Contact - Vegetation"/>
    <s v="Conductor - Secondary"/>
    <m/>
    <m/>
    <s v="Overhead"/>
    <x v="1"/>
    <s v="Conductor - Secondary"/>
    <s v="Conductor - Secondary"/>
    <s v="Circuit ID: 103531103"/>
    <s v="     "/>
    <s v="Non-HFTD"/>
    <x v="0"/>
    <m/>
    <m/>
    <n v="40.189599999999999"/>
    <n v="-122.211"/>
    <s v="Tehama"/>
    <s v="RAWSON-1103"/>
    <m/>
    <n v="12000"/>
    <s v="N/A"/>
    <x v="0"/>
    <s v="Employee"/>
    <m/>
    <m/>
    <m/>
    <s v="No"/>
    <m/>
    <m/>
    <m/>
    <m/>
    <m/>
    <m/>
    <m/>
    <s v="N"/>
    <s v="Y"/>
    <s v="202009080500"/>
    <s v="202009100000"/>
    <s v="     "/>
    <m/>
    <m/>
    <m/>
    <m/>
    <m/>
    <m/>
    <m/>
    <m/>
    <m/>
    <m/>
    <m/>
    <m/>
    <m/>
    <m/>
    <m/>
    <m/>
    <m/>
    <m/>
    <m/>
  </r>
  <r>
    <s v="20201200"/>
    <s v="     "/>
    <n v="44082"/>
    <s v="9/8"/>
    <x v="1"/>
    <n v="0.12916666666666668"/>
    <s v="37"/>
    <n v="3"/>
    <s v="9"/>
    <x v="4"/>
    <n v="44082"/>
    <n v="0.15208333333333332"/>
    <s v="On September 8, 2020 at 0335 hours, PG&amp;E Troublemen patrolled the Rawson 1103 Distribution Circuit number 103531103, near 249 S. Main Street in Red Bluff. They observed a burnt pole south of fuse 2137. They then cut out the reclosing relay and opened the circuit breaker 1103/2 on the Scada. Initial analysis indicates the cause involved overhead equipment failure, but the troubleman was not sure what exactly started the fire. There was new construction and 3 poly insulators with no visible leakage. Cal Fire responded to and extinguished the fire. The 60 minute outage affected 2533 customers. We replaced the wood burned/flashed pole number 101544948 near Belle Mill Rd and Kaer Ave, including the crossarm, hardware, framing, and insulator. All the repairs were completed and the line was returned to service on September 8, 2020 at 0439 hours. This information is preliminary."/>
    <s v="     "/>
    <s v="FAS"/>
    <m/>
    <s v="N"/>
    <x v="0"/>
    <s v="1060456"/>
    <s v="20-0094751"/>
    <m/>
    <s v="T005066217"/>
    <n v="119723536"/>
    <m/>
    <s v="     "/>
    <x v="1"/>
    <s v="PG&amp;E"/>
    <m/>
    <s v="Vegetation"/>
    <m/>
    <s v="D"/>
    <s v="D"/>
    <s v="0.26-9.99"/>
    <m/>
    <s v="Equipment - PG&amp;E"/>
    <s v="34.o. Other"/>
    <s v="Equipment - PG&amp;E"/>
    <s v="All types of equipment / facility failure"/>
    <s v="Equipment failure - Other"/>
    <s v="Pole"/>
    <m/>
    <m/>
    <s v="Force Out"/>
    <m/>
    <s v="Overhead"/>
    <x v="3"/>
    <s v="Pole"/>
    <s v="Pole, Crossarm, Hardware/Framing, Insulator"/>
    <s v="Circuit ID: 103531103, SAP Eqp ID: 101544948"/>
    <s v="     "/>
    <s v="Non-HFTD"/>
    <x v="0"/>
    <m/>
    <m/>
    <n v="40.186500000000002"/>
    <n v="-122.214"/>
    <s v="Tehama"/>
    <s v="RAWSON-1103"/>
    <m/>
    <n v="12000"/>
    <m/>
    <x v="0"/>
    <s v="Cal Fire"/>
    <s v="Urban"/>
    <m/>
    <m/>
    <s v="No"/>
    <m/>
    <m/>
    <m/>
    <m/>
    <m/>
    <m/>
    <m/>
    <s v="N"/>
    <s v="Y"/>
    <s v="202009080500"/>
    <s v="202009100000"/>
    <s v="     "/>
    <s v="40.18649330"/>
    <s v="-122.21408000"/>
    <s v="Sep  9 2020 12:00AM"/>
    <s v="Unverified"/>
    <s v="Outage was not vegetation related. Neighbors thought cause was possibly a transient but is listed as being caused by failure of overhead equipment."/>
    <m/>
    <m/>
    <m/>
    <m/>
    <m/>
    <m/>
    <m/>
    <m/>
    <m/>
    <m/>
    <m/>
    <m/>
    <m/>
    <m/>
  </r>
  <r>
    <s v="20201199"/>
    <s v="     "/>
    <n v="44082"/>
    <s v="9/8"/>
    <x v="1"/>
    <n v="0.10625"/>
    <s v="37"/>
    <n v="3"/>
    <s v="9"/>
    <x v="4"/>
    <n v="44082"/>
    <n v="7.2916666666666671E-2"/>
    <s v="On September 8, 2020 at 0248 hours, a PG&amp;E Troubleman patrolled the Jessup 1102 Distribution Circuit number 103441102, near Riverside Avenue and Loop Street in Anderson. He observed a large tree that uprooted with the high winds and primary overhead wires down. Initial analysis indicates a large 80' green very mature native valley oak tree failed at the base, across the street from our facilities. The basal rot tree uprooted with the strong northwest winds and fell into two 120' primary overhead 4 ACSR conductors, causing wires down, a damaged pole, and an ignition. Cal Fire and the Cottonwood Fire Department responded to and extinguished the fire. The 202-minute outage affected 496 customers. We replaced the 50' class three pole, the 25KVA transformer, and one span of 120' number 4 ACSR conductors. All the repairs were completed and the line was returned to service on September 8, 2020. This information is preliminary."/>
    <s v="     "/>
    <s v="FAS"/>
    <m/>
    <s v="N"/>
    <x v="0"/>
    <s v="1060224"/>
    <s v="20-0094745"/>
    <m/>
    <s v="T005066209"/>
    <m/>
    <m/>
    <s v="     "/>
    <x v="1"/>
    <s v="PG&amp;E"/>
    <m/>
    <s v="Vegetation"/>
    <m/>
    <s v="D"/>
    <s v="D"/>
    <s v="&lt;0.25"/>
    <m/>
    <s v="Vegetation"/>
    <s v="33.a. Veg. contact"/>
    <s v="Vegetation"/>
    <s v="Contact from object"/>
    <s v="Contact - Vegetation"/>
    <m/>
    <s v="Contact - Vegetation"/>
    <s v="Conductor - Primary"/>
    <s v="Line to Line"/>
    <m/>
    <s v="Overhead"/>
    <x v="3"/>
    <s v="Conductor - Primary"/>
    <s v="Conductor - Primary, Pole, Transformer"/>
    <s v="Circuit ID: 103441102, SAP ID: 101496111, 101496112"/>
    <s v="     "/>
    <s v="Non-HFTD"/>
    <x v="0"/>
    <n v="246"/>
    <m/>
    <n v="40.468400000000003"/>
    <n v="-122.31100000000001"/>
    <s v="Shasta"/>
    <s v="JESSUP-1102"/>
    <m/>
    <n v="12000"/>
    <s v="N/A"/>
    <x v="1"/>
    <s v="Cal Fire"/>
    <s v="Urban"/>
    <m/>
    <m/>
    <s v="No"/>
    <m/>
    <m/>
    <m/>
    <m/>
    <m/>
    <m/>
    <m/>
    <s v="N"/>
    <s v="Y"/>
    <s v="202009080500"/>
    <s v="202009100000"/>
    <s v="     "/>
    <s v="40.46830000"/>
    <s v="-122.31060000"/>
    <s v="Sep  9 2020 12:00AM"/>
    <s v="TrunkFail"/>
    <s v="Large green valley oak failed at the base across street from facilities. Tree fell into lines and damaged pole at location. Pole was replaced."/>
    <s v="OAKV"/>
    <s v="80"/>
    <s v="60"/>
    <s v="50"/>
    <s v="Slight"/>
    <s v="Moderate"/>
    <s v="N"/>
    <s v="1"/>
    <m/>
    <s v="Valley"/>
    <s v="D"/>
    <s v="CrossArm"/>
    <s v="BareWire"/>
    <s v="0"/>
  </r>
  <r>
    <s v="SAP20202166"/>
    <s v="     "/>
    <n v="44082"/>
    <s v="9/8"/>
    <x v="1"/>
    <m/>
    <s v="37"/>
    <n v="3"/>
    <s v="9"/>
    <x v="4"/>
    <n v="44080"/>
    <m/>
    <s v="15719 Linda Ave in Los Gatos; service conductor burned down due to electrical overload"/>
    <s v="     "/>
    <s v="SAP"/>
    <n v="44580"/>
    <s v="Y"/>
    <x v="0"/>
    <s v="1057235"/>
    <m/>
    <m/>
    <s v="T005063679"/>
    <n v="119721678"/>
    <m/>
    <s v="     "/>
    <x v="0"/>
    <s v="PG&amp;E"/>
    <m/>
    <m/>
    <m/>
    <s v="D"/>
    <m/>
    <s v="Structure-PG&amp;E only"/>
    <m/>
    <s v="Equipment - Overloaded"/>
    <s v="34.b. Conductor damage or failure"/>
    <s v="Equipment - PG&amp;E"/>
    <s v="Conductor failure-all"/>
    <s v="Conductor failure-all"/>
    <s v="Service Connector"/>
    <m/>
    <m/>
    <m/>
    <s v="Yes"/>
    <s v="Overhead"/>
    <x v="0"/>
    <s v="Service Connector"/>
    <m/>
    <s v="100514725"/>
    <s v="     "/>
    <s v="Non-HFTD"/>
    <x v="0"/>
    <m/>
    <m/>
    <n v="37.24"/>
    <n v="-121.949"/>
    <s v="Santa Clara"/>
    <s v="VASONA-1108"/>
    <m/>
    <m/>
    <m/>
    <x v="0"/>
    <m/>
    <m/>
    <m/>
    <m/>
    <s v="No"/>
    <m/>
    <m/>
    <m/>
    <m/>
    <m/>
    <m/>
    <m/>
    <s v="N"/>
    <s v="N"/>
    <m/>
    <m/>
    <s v="     "/>
    <m/>
    <m/>
    <m/>
    <m/>
    <m/>
    <m/>
    <m/>
    <m/>
    <m/>
    <m/>
    <m/>
    <m/>
    <m/>
    <m/>
    <m/>
    <m/>
    <m/>
    <m/>
    <m/>
  </r>
  <r>
    <s v="20201204"/>
    <s v="     "/>
    <n v="44082"/>
    <s v="9/8"/>
    <x v="1"/>
    <n v="0.47291666666666665"/>
    <s v="37"/>
    <n v="3"/>
    <s v="9"/>
    <x v="4"/>
    <n v="44082"/>
    <n v="0.47222222222222221"/>
    <s v="On September 8, 2020 at 1147 hours, a PG&amp;E Troubleman patrolled the Anderson 1101 12kV Distribution Circuit number 103261101, near Jeffries Street in Anderson. He observed a tree branch that fell into the lines. Initial analysis indicates the tree branch contacted a secondary overhead conductor, causing an ignition. The Anderson Fire Department responded to and extinguished the fire. The 37-minute outage affected 1 customer. The tree branch was removed and the line was returned to service on September 8, 2020. This information is preliminary."/>
    <s v="     "/>
    <s v="FAS"/>
    <m/>
    <s v="N"/>
    <x v="0"/>
    <s v="1061021"/>
    <m/>
    <m/>
    <s v="T005066749"/>
    <m/>
    <m/>
    <s v="     "/>
    <x v="1"/>
    <s v="PG&amp;E"/>
    <m/>
    <s v="Vegetation"/>
    <m/>
    <s v="D"/>
    <s v="D"/>
    <s v="&lt;3 meters of linear travel"/>
    <m/>
    <s v="Vegetation"/>
    <s v="33.a. Veg. contact"/>
    <s v="Vegetation"/>
    <s v="Contact from object"/>
    <s v="Contact - Vegetation"/>
    <m/>
    <s v="Contact - Vegetation"/>
    <s v="Conductor - Secondary"/>
    <m/>
    <m/>
    <s v="Overhead"/>
    <x v="1"/>
    <s v="Conductor - Secondary"/>
    <s v="Conductor - Secondary"/>
    <s v="Circuit ID: 103261101"/>
    <s v="     "/>
    <s v="Non-HFTD"/>
    <x v="0"/>
    <n v="246"/>
    <m/>
    <n v="40.437399999999997"/>
    <n v="-122.29900000000001"/>
    <s v="Shasta"/>
    <s v="ANDERSON-1101"/>
    <m/>
    <n v="12000"/>
    <s v="N/A"/>
    <x v="0"/>
    <s v="Anderson FD"/>
    <s v="Urban"/>
    <m/>
    <m/>
    <s v="No"/>
    <m/>
    <m/>
    <m/>
    <m/>
    <m/>
    <m/>
    <m/>
    <s v="N"/>
    <s v="Y"/>
    <s v="202009080500"/>
    <s v="202009100000"/>
    <s v="     "/>
    <m/>
    <m/>
    <m/>
    <m/>
    <m/>
    <m/>
    <m/>
    <m/>
    <m/>
    <m/>
    <m/>
    <m/>
    <m/>
    <m/>
    <m/>
    <m/>
    <m/>
    <m/>
    <m/>
  </r>
  <r>
    <s v="20201213"/>
    <s v="     "/>
    <n v="44082"/>
    <s v="9/8"/>
    <x v="1"/>
    <n v="0.4597222222222222"/>
    <s v="37"/>
    <n v="3"/>
    <s v="9"/>
    <x v="4"/>
    <n v="44082"/>
    <n v="0.40763888888888888"/>
    <s v="On September 8, 2020 at 1103 hours, a PG&amp;E Troubleman patrolled the Woodland 1107 Distribution Circuit number 062031107, near 1316 Rancho Way in Woodland. He observed a tree that fell into a primary overhead conductor and an ignition ensued with a fence on fire in the backyard. The Woodland Fire Department responded to and extinguished the fire. The 60-minute outage affected 752 customers. We grounded the primary and cleared the branches. All the repairs were completed and the line was returned to service on September 8, 2020. This ignition did not meet the reporting criteria, because it was a fire that was not greater than 1 linear meter. This information is preliminary."/>
    <s v="     "/>
    <s v="FAS"/>
    <m/>
    <s v="N"/>
    <x v="0"/>
    <s v="1060882"/>
    <s v="20-0094889"/>
    <m/>
    <s v="T005066708"/>
    <n v="119725110"/>
    <m/>
    <s v="     "/>
    <x v="0"/>
    <s v="PG&amp;E"/>
    <m/>
    <s v="Building"/>
    <m/>
    <s v="D"/>
    <s v="D"/>
    <s v="Structure-only"/>
    <m/>
    <s v="Vegetation"/>
    <s v="33.a. Veg. contact"/>
    <s v="Vegetation"/>
    <s v="Contact from object"/>
    <s v="Contact - Vegetation"/>
    <m/>
    <s v="Contact - Vegetation"/>
    <s v="Conductor - Primary"/>
    <s v="Force Out"/>
    <m/>
    <s v="Overhead"/>
    <x v="3"/>
    <s v="Conductor - Primary"/>
    <s v="Primary Conductor"/>
    <s v="Circuit ID: 062031107, SAP ID: 101637430"/>
    <s v="     "/>
    <s v="Non-HFTD"/>
    <x v="0"/>
    <m/>
    <m/>
    <n v="38.663699999999999"/>
    <n v="-121.789"/>
    <s v="Yolo"/>
    <s v="WOODLAND-1107"/>
    <m/>
    <n v="12000"/>
    <m/>
    <x v="0"/>
    <s v="Woodland FD"/>
    <m/>
    <m/>
    <m/>
    <s v="No"/>
    <m/>
    <m/>
    <m/>
    <m/>
    <m/>
    <m/>
    <m/>
    <s v="N"/>
    <s v="Y"/>
    <s v="202009080500"/>
    <s v="202009100000"/>
    <s v="     "/>
    <s v="38.66390000"/>
    <s v="-121.78900000"/>
    <s v="Sep 14 2020 12:00AM"/>
    <s v="BranchFail"/>
    <s v="Kellie went to 1311 California St, Woodland.  A Deodara Cedar branch failed above the lines and fell into lines.  The branch caught fire and fell into the neighbors yard causing Eucalyptus trees to catch fire along with the fence.  The tree had been mitigated by tree crew."/>
    <s v="DEOD"/>
    <s v="70"/>
    <s v="36"/>
    <s v="8"/>
    <s v="None"/>
    <s v="None"/>
    <s v="N"/>
    <s v="1"/>
    <m/>
    <s v="Valley"/>
    <s v="D"/>
    <s v="CrossArm"/>
    <s v="BareWire"/>
    <m/>
  </r>
  <r>
    <s v="20201201"/>
    <s v="     "/>
    <n v="44082"/>
    <s v="9/8"/>
    <x v="1"/>
    <n v="0.22916666666666666"/>
    <s v="37"/>
    <n v="3"/>
    <s v="9"/>
    <x v="4"/>
    <n v="44082"/>
    <n v="0.21180555555555555"/>
    <s v="On September 8, 2020 at 0530 hours, a PG&amp;E troubleman was dispatched to the Girvan 1102 Distribution Circuit on Green Acres Dr in the city of Redding and observed a wire down incident due to veg contact. Initial analysis indicates a tree came into contact with primary overhead conductors causing one phase to fall to ground and igniting a fire that was under one linear meter. The troubleman was given the okay to open fuse 9601 de-energizing  the incident area to make safe and remove the tree from line. The damaged conductor was replaced on the same day through EC Tag 119723639 and power was restored to all  29 customers at 1235 hours on September 8, 2020 when Fuse 9601 was closed. Cal Fire was on scene to suppress the fire."/>
    <s v="     "/>
    <s v="FAS"/>
    <m/>
    <s v="N"/>
    <x v="0"/>
    <s v="1060536"/>
    <s v="20-0094764"/>
    <m/>
    <s v="T005066248"/>
    <n v="119723639"/>
    <m/>
    <s v="     "/>
    <x v="0"/>
    <s v="PG&amp;E"/>
    <m/>
    <s v="Vegetation"/>
    <m/>
    <s v="D"/>
    <s v="D"/>
    <s v="&lt;3 meters of linear travel"/>
    <m/>
    <s v="Vegetation"/>
    <s v="33.a. Veg. contact"/>
    <s v="Vegetation"/>
    <s v="Contact from object"/>
    <s v="Contact - Vegetation"/>
    <m/>
    <s v="Contact - Vegetation"/>
    <s v="Conductor - Primary"/>
    <s v="Force Out"/>
    <m/>
    <s v="Overhead"/>
    <x v="3"/>
    <s v="Conductor - Primary"/>
    <m/>
    <s v="Circuit ID: 103401102"/>
    <s v="     "/>
    <s v="Non-HFTD"/>
    <x v="0"/>
    <n v="246"/>
    <m/>
    <n v="40.522500000000001"/>
    <n v="-122.339"/>
    <s v="Shasta"/>
    <s v="GIRVAN-1102"/>
    <m/>
    <n v="12000"/>
    <s v="GIRVAN 110280726"/>
    <x v="1"/>
    <s v="Cal Fire"/>
    <m/>
    <m/>
    <m/>
    <s v="No"/>
    <m/>
    <m/>
    <m/>
    <m/>
    <m/>
    <m/>
    <m/>
    <s v="N"/>
    <s v="Y"/>
    <s v="202009080500"/>
    <s v="202009100000"/>
    <s v="     "/>
    <s v="40.52300000"/>
    <s v="-122.33920000"/>
    <s v="Sep  9 2020 12:00AM"/>
    <s v="BranchFail"/>
    <s v="Limb from green valley oak failed in strong wind event and fell onto 12kv facilities."/>
    <s v="OAKV"/>
    <s v="50"/>
    <s v="18"/>
    <s v="8"/>
    <s v="Slight"/>
    <s v="None"/>
    <s v="N"/>
    <s v="1"/>
    <m/>
    <s v="Valley"/>
    <s v="D"/>
    <s v="CrossArm"/>
    <s v="BareWire"/>
    <s v="0"/>
  </r>
  <r>
    <s v="20211379"/>
    <s v="     "/>
    <n v="44447"/>
    <s v="9/8"/>
    <x v="1"/>
    <n v="0.82986111111111116"/>
    <s v="37"/>
    <n v="3"/>
    <s v="9"/>
    <x v="5"/>
    <n v="44447"/>
    <m/>
    <s v="A tree branch fell into primary overhead circuit, resulting in damage to Conductors, Crossarm and insulators. The ensuing fire was 3 meters - 0.25 acre in size. This information is preliminary."/>
    <s v="     "/>
    <s v="FAS"/>
    <m/>
    <s v="N"/>
    <x v="0"/>
    <m/>
    <s v="21-0114965"/>
    <m/>
    <s v="T005388907"/>
    <n v="122017000"/>
    <m/>
    <s v="     "/>
    <x v="1"/>
    <s v="PG&amp;E"/>
    <m/>
    <s v="Vegetation"/>
    <m/>
    <s v="D"/>
    <s v="D"/>
    <s v="&lt;0.25"/>
    <s v="20 feet by 20 feet and a large tree"/>
    <s v="Vegetation"/>
    <s v="33.a. Veg. contact"/>
    <s v="Vegetation"/>
    <s v="Contact from object"/>
    <s v="Veg. contact"/>
    <m/>
    <s v="Veg. contact"/>
    <s v="Conductor - Primary"/>
    <s v="Open Circuit"/>
    <s v="N"/>
    <s v="Overhead"/>
    <x v="3"/>
    <s v="Conductor - Primary"/>
    <s v="Conductors, Insulators, crossarm"/>
    <s v="1004157242"/>
    <s v="     "/>
    <s v="Non-HFTD"/>
    <x v="0"/>
    <m/>
    <m/>
    <n v="37.996099999999998"/>
    <n v="-121.82299999999999"/>
    <s v="Contra Costa"/>
    <s v="CONTRA-COSTA-2104"/>
    <m/>
    <n v="21000"/>
    <m/>
    <x v="0"/>
    <s v="Contra Costa FD"/>
    <s v="Urban"/>
    <s v="Brush fuel model"/>
    <m/>
    <s v="No"/>
    <m/>
    <m/>
    <m/>
    <m/>
    <m/>
    <m/>
    <m/>
    <s v="N"/>
    <s v="N"/>
    <m/>
    <m/>
    <s v="     "/>
    <s v="37.99565800"/>
    <s v="-121.82278500"/>
    <s v="Sep  9 2021 12:00AM"/>
    <s v="BranchFail"/>
    <s v="Overhanging branch from Eucalyptus broke above conductors while still attached to tree. The broken branch fell onto wires and cross phased causing conductors to arc which enflamed the nearby eucalyptus tree. Tree shows excessive signs or burn marks along trunk and burnt vegetation."/>
    <s v="EUCB"/>
    <s v="80"/>
    <s v="65"/>
    <s v="18"/>
    <s v="Slight"/>
    <s v="None"/>
    <s v="N"/>
    <s v="1"/>
    <m/>
    <s v="Hillside"/>
    <s v="B"/>
    <s v="CrossArm"/>
    <s v="BareWire"/>
    <s v="0"/>
  </r>
  <r>
    <s v="20211376"/>
    <s v="     "/>
    <n v="44447"/>
    <s v="9/8"/>
    <x v="1"/>
    <n v="0.27638888888888891"/>
    <s v="37"/>
    <n v="3"/>
    <s v="9"/>
    <x v="5"/>
    <n v="44447"/>
    <m/>
    <s v="Branch fell into line. The ensuing fire was less than one meter in size. This information is preliminary."/>
    <s v="     "/>
    <s v="FAS"/>
    <m/>
    <s v="N"/>
    <x v="0"/>
    <m/>
    <s v="21-0114468.2(2 outages)"/>
    <m/>
    <s v="T005388085"/>
    <m/>
    <m/>
    <s v="     "/>
    <x v="0"/>
    <s v="PG&amp;E"/>
    <m/>
    <s v="Vegetation"/>
    <m/>
    <s v="D"/>
    <m/>
    <s v="&lt;3 meters of linear travel"/>
    <m/>
    <s v="Vegetation"/>
    <s v="33.a. Veg. contact"/>
    <s v="Vegetation"/>
    <s v="Contact from object"/>
    <s v="Veg. contact"/>
    <m/>
    <s v="Veg. contact"/>
    <s v="Conductor - Primary"/>
    <s v="Line to Ground"/>
    <s v="N"/>
    <s v="Overhead"/>
    <x v="3"/>
    <s v="Conductor - Primary"/>
    <s v="Conductor"/>
    <s v="103242424"/>
    <s v="     "/>
    <s v="Non-HFTD"/>
    <x v="0"/>
    <m/>
    <m/>
    <n v="36.251300000000001"/>
    <n v="-119.691"/>
    <s v="Kings"/>
    <s v="GUERNSEY-1106"/>
    <m/>
    <n v="12000"/>
    <m/>
    <x v="0"/>
    <s v="Self Extinguished"/>
    <s v="Agriculture"/>
    <s v="Grass fuel model"/>
    <m/>
    <s v="No"/>
    <m/>
    <m/>
    <m/>
    <m/>
    <m/>
    <m/>
    <m/>
    <s v="N"/>
    <s v="N"/>
    <m/>
    <m/>
    <s v="     "/>
    <m/>
    <m/>
    <m/>
    <m/>
    <m/>
    <m/>
    <m/>
    <m/>
    <m/>
    <m/>
    <m/>
    <m/>
    <m/>
    <m/>
    <m/>
    <m/>
    <m/>
    <m/>
    <m/>
  </r>
  <r>
    <s v="20211378"/>
    <s v="     "/>
    <n v="44447"/>
    <s v="9/8"/>
    <x v="1"/>
    <n v="0.7270833333333333"/>
    <s v="37"/>
    <n v="3"/>
    <s v="9"/>
    <x v="5"/>
    <n v="44447"/>
    <m/>
    <s v="Troubleman responded to Pole fire with secondary conductor down in both directions. The pole, Crossarm, Transformer and Conductors will need to be replaced/repaired. Cause of the failure is unknown. The ensuing fire was 1 meter - &lt; 3 meters in size. This information is preliminary."/>
    <s v="     "/>
    <s v="FAS"/>
    <m/>
    <s v="N"/>
    <x v="0"/>
    <m/>
    <s v="21-0114952"/>
    <m/>
    <s v="T005388793"/>
    <n v="122016000"/>
    <m/>
    <s v="     "/>
    <x v="1"/>
    <s v="PG&amp;E"/>
    <m/>
    <s v="Other"/>
    <s v="Pole"/>
    <s v="D"/>
    <s v="D"/>
    <s v="&lt;0.25"/>
    <m/>
    <s v="Equipment - PG&amp;E"/>
    <s v="34.n. Transformer damage or failure"/>
    <s v="Equipment - PG&amp;E"/>
    <s v="All types of equipment / facility failure"/>
    <s v="Transformer failure"/>
    <s v="Transformer"/>
    <m/>
    <m/>
    <s v="Line to Line"/>
    <s v="Y"/>
    <s v="Overhead"/>
    <x v="3"/>
    <s v="Transformer"/>
    <s v="Pole, crossarm, conductor, transformer"/>
    <s v="100591162"/>
    <s v="     "/>
    <s v="Non-HFTD"/>
    <x v="0"/>
    <m/>
    <m/>
    <n v="37.284199999999998"/>
    <n v="-121.91200000000001"/>
    <s v="Santa Clara"/>
    <s v="EL-PATIO-1119"/>
    <m/>
    <n v="12000"/>
    <m/>
    <x v="0"/>
    <s v="San Jose FD"/>
    <s v="Urban"/>
    <s v="Brush fuel model"/>
    <m/>
    <s v="No"/>
    <m/>
    <m/>
    <m/>
    <m/>
    <m/>
    <m/>
    <m/>
    <s v="N"/>
    <s v="N"/>
    <m/>
    <m/>
    <s v="     "/>
    <m/>
    <m/>
    <m/>
    <m/>
    <m/>
    <m/>
    <m/>
    <m/>
    <m/>
    <m/>
    <m/>
    <m/>
    <m/>
    <m/>
    <m/>
    <m/>
    <m/>
    <m/>
    <m/>
  </r>
  <r>
    <s v="20140163"/>
    <s v="     "/>
    <n v="41891"/>
    <s v="9/9"/>
    <x v="1"/>
    <n v="0.41249999999999998"/>
    <s v="37"/>
    <n v="3"/>
    <s v="9"/>
    <x v="7"/>
    <n v="41891"/>
    <n v="0.41249999999999998"/>
    <s v="WOODPECKER PUSHING ACORNS UNDER BIRD GUARDING AT R232 "/>
    <s v="     "/>
    <m/>
    <m/>
    <s v="N"/>
    <x v="0"/>
    <s v="1079007"/>
    <s v="14-0055851"/>
    <m/>
    <m/>
    <m/>
    <m/>
    <s v="     "/>
    <x v="1"/>
    <s v="PG&amp;E"/>
    <m/>
    <s v="Vegetation"/>
    <m/>
    <s v="D"/>
    <m/>
    <s v="&lt;0.25"/>
    <s v="Square Feet: ; Acreage: "/>
    <s v="Contact - Animal - Bird"/>
    <s v="33.b. Animal contact"/>
    <s v="Contact - Bird"/>
    <s v="All types of equipment / facility failure"/>
    <s v="Contact - Animal"/>
    <m/>
    <s v="Contact - Animal"/>
    <s v="Other"/>
    <s v="Line to Line"/>
    <s v="AT&amp;T"/>
    <s v="Overhead"/>
    <x v="3"/>
    <s v="Other"/>
    <m/>
    <s v="100066768"/>
    <s v="     "/>
    <s v="Non-HFTD"/>
    <x v="0"/>
    <n v="330"/>
    <m/>
    <n v="39.153100000000002"/>
    <n v="-121.077"/>
    <s v="Nevada"/>
    <s v="GRASS-VALLEY-1103"/>
    <s v="152031103"/>
    <n v="12000"/>
    <s v="GRASS VALLEY 11032110"/>
    <x v="0"/>
    <m/>
    <s v="Urban"/>
    <m/>
    <m/>
    <s v="No"/>
    <m/>
    <m/>
    <m/>
    <m/>
    <m/>
    <m/>
    <m/>
    <s v="N"/>
    <s v="N"/>
    <m/>
    <m/>
    <s v="     "/>
    <m/>
    <m/>
    <m/>
    <m/>
    <m/>
    <m/>
    <m/>
    <m/>
    <m/>
    <m/>
    <m/>
    <m/>
    <m/>
    <m/>
    <m/>
    <m/>
    <m/>
    <m/>
    <m/>
  </r>
  <r>
    <s v="MIA20157104"/>
    <s v="     "/>
    <n v="42256"/>
    <s v="9/9"/>
    <x v="1"/>
    <n v="0.73430555555555554"/>
    <s v="37"/>
    <n v="3"/>
    <s v="9"/>
    <x v="2"/>
    <n v="42256"/>
    <n v="0.73402777777777772"/>
    <s v="ARCING AT THE UG VAULT POLE ON  FIRE P. FD, PWR-I; cause: overload - underground conductor burned/flashed; CREW TO REPLACE BURNT SEC CABLE AND #2 SEC BOX"/>
    <s v="     "/>
    <s v="FAS"/>
    <n v="44258"/>
    <s v="Y"/>
    <x v="0"/>
    <s v="1302589"/>
    <s v="15-0060300"/>
    <m/>
    <s v="T003482537"/>
    <n v="110626347"/>
    <m/>
    <s v="     "/>
    <x v="0"/>
    <s v="PG&amp;E"/>
    <m/>
    <m/>
    <m/>
    <s v="D"/>
    <m/>
    <s v="Structure-PG&amp;E only"/>
    <m/>
    <s v="Equipment - Overloaded"/>
    <s v="34.n. Transformer damage or failure"/>
    <s v="Equipment - PG&amp;E"/>
    <s v="All types of equipment / facility failure"/>
    <s v="Transformer failure"/>
    <s v="Conductor"/>
    <m/>
    <m/>
    <s v="Line to Ground"/>
    <s v="Yes"/>
    <s v="Underground"/>
    <x v="0"/>
    <m/>
    <m/>
    <s v="252301102"/>
    <s v="     "/>
    <s v="Non-HFTD"/>
    <x v="0"/>
    <m/>
    <m/>
    <n v="36.438200000000002"/>
    <n v="-119.789"/>
    <s v="Fresno"/>
    <s v="CAMDEN-1102"/>
    <m/>
    <n v="11000"/>
    <s v="CAMDEN 1102CB"/>
    <x v="0"/>
    <m/>
    <s v="Rural"/>
    <m/>
    <m/>
    <s v="No"/>
    <m/>
    <m/>
    <m/>
    <m/>
    <m/>
    <m/>
    <m/>
    <s v="N"/>
    <s v="N"/>
    <m/>
    <m/>
    <s v="     "/>
    <m/>
    <m/>
    <m/>
    <m/>
    <m/>
    <m/>
    <m/>
    <m/>
    <m/>
    <m/>
    <m/>
    <m/>
    <m/>
    <m/>
    <m/>
    <m/>
    <m/>
    <m/>
    <m/>
  </r>
  <r>
    <s v="MIA20156845"/>
    <s v="     "/>
    <n v="42256"/>
    <s v="9/9"/>
    <x v="1"/>
    <n v="0.88924768518518515"/>
    <s v="37"/>
    <n v="3"/>
    <s v="9"/>
    <x v="2"/>
    <n v="42256"/>
    <n v="0.88888888888888884"/>
    <s v="Service caught fire on pole. Small grass fire at base of pole. Unknown who extinguished and exact size of fire. "/>
    <s v="     "/>
    <s v="FAS"/>
    <n v="44258"/>
    <s v="Y"/>
    <x v="0"/>
    <s v="1302902"/>
    <s v="N/A"/>
    <m/>
    <s v="T003482736"/>
    <n v="110626358"/>
    <m/>
    <s v="     "/>
    <x v="1"/>
    <s v="PG&amp;E"/>
    <m/>
    <m/>
    <m/>
    <s v="D"/>
    <m/>
    <s v="Unknown"/>
    <m/>
    <s v="Equipment - PG&amp;E"/>
    <s v="34.o. Other"/>
    <s v="Equipment - PG&amp;E"/>
    <s v="All types of equipment / facility failure"/>
    <s v="Equipment failure - Other"/>
    <s v="Service Connector"/>
    <m/>
    <m/>
    <m/>
    <s v="Yes"/>
    <s v="Overhead"/>
    <x v="0"/>
    <m/>
    <m/>
    <s v="100524367"/>
    <s v="     "/>
    <s v="Non-HFTD"/>
    <x v="0"/>
    <m/>
    <m/>
    <n v="37.234099999999998"/>
    <n v="-121.95"/>
    <s v="Santa Clara"/>
    <s v="LOS-GATOS-1101"/>
    <s v="82021101"/>
    <n v="11000"/>
    <m/>
    <x v="0"/>
    <m/>
    <s v="Urban"/>
    <m/>
    <m/>
    <s v="No"/>
    <m/>
    <m/>
    <m/>
    <m/>
    <m/>
    <m/>
    <m/>
    <s v="N"/>
    <s v="N"/>
    <m/>
    <m/>
    <s v="     "/>
    <m/>
    <m/>
    <m/>
    <m/>
    <m/>
    <m/>
    <m/>
    <m/>
    <m/>
    <m/>
    <m/>
    <m/>
    <m/>
    <m/>
    <m/>
    <m/>
    <m/>
    <m/>
    <m/>
  </r>
  <r>
    <s v="20150332"/>
    <s v="     "/>
    <n v="42256"/>
    <s v="9/9"/>
    <x v="1"/>
    <n v="0.28055555555555556"/>
    <s v="37"/>
    <n v="3"/>
    <s v="9"/>
    <x v="2"/>
    <m/>
    <m/>
    <s v="CAPACITOR 1730 2OF3 BLOWN FIRE AT BASE POLE-OPENED REMAINING AND MANUAL AND TAGGED CONTROL CAUTION - MADE COE PIN #74"/>
    <s v="     "/>
    <m/>
    <m/>
    <s v="N"/>
    <x v="0"/>
    <m/>
    <m/>
    <m/>
    <m/>
    <m/>
    <m/>
    <s v="     "/>
    <x v="1"/>
    <s v="PG&amp;E"/>
    <m/>
    <s v="Vegetation"/>
    <m/>
    <s v="D"/>
    <m/>
    <s v="&lt;3 meters of linear travel"/>
    <s v="Square Feet: ; Acreage: "/>
    <s v="Equipment - PG&amp;E"/>
    <s v="34.a. Capacitor bank damage or failure"/>
    <s v="Equipment - PG&amp;E"/>
    <s v="All types of equipment / facility failure"/>
    <s v="Capacitor Bank"/>
    <s v="Capacitor Bank"/>
    <m/>
    <m/>
    <m/>
    <s v="0"/>
    <s v="Overhead"/>
    <x v="3"/>
    <s v="Capacitor Bank"/>
    <m/>
    <s v="102039036"/>
    <s v="     "/>
    <s v="Non-HFTD"/>
    <x v="0"/>
    <m/>
    <m/>
    <n v="38.826900000000002"/>
    <n v="-123.01600000000001"/>
    <s v="Sonoma"/>
    <s v="CLOVERDALE-1102"/>
    <s v="42821102"/>
    <n v="12000"/>
    <m/>
    <x v="0"/>
    <s v="CLOVERDALE FIRE"/>
    <s v="Urban"/>
    <m/>
    <m/>
    <s v="No"/>
    <m/>
    <m/>
    <m/>
    <m/>
    <m/>
    <m/>
    <m/>
    <s v="N"/>
    <s v="N"/>
    <m/>
    <m/>
    <s v="     "/>
    <m/>
    <m/>
    <m/>
    <m/>
    <m/>
    <m/>
    <m/>
    <m/>
    <m/>
    <m/>
    <m/>
    <m/>
    <m/>
    <m/>
    <m/>
    <m/>
    <m/>
    <m/>
    <m/>
  </r>
  <r>
    <s v="MIA20151695"/>
    <s v="     "/>
    <n v="42256"/>
    <s v="9/9"/>
    <x v="1"/>
    <n v="0.48192129629629632"/>
    <s v="37"/>
    <n v="3"/>
    <s v="9"/>
    <x v="2"/>
    <n v="42256"/>
    <n v="0.48125000000000001"/>
    <s v="Burnt conductor at FUCO 69452, TX on fire;  Attributable, cause unknown"/>
    <s v="     "/>
    <s v="FAS"/>
    <n v="44264"/>
    <s v="Y"/>
    <x v="0"/>
    <s v="1302342"/>
    <s v="15-0060114"/>
    <m/>
    <s v="T003482185"/>
    <n v="110625584"/>
    <m/>
    <s v="     "/>
    <x v="0"/>
    <s v="PG&amp;E"/>
    <m/>
    <m/>
    <m/>
    <s v="D"/>
    <m/>
    <s v="Structure-PG&amp;E only"/>
    <m/>
    <s v="Equipment - PG&amp;E"/>
    <s v="34.o. Other"/>
    <s v="Equipment - PG&amp;E"/>
    <s v="All types of equipment / facility failure"/>
    <s v="Riser Failure"/>
    <s v="Riser"/>
    <m/>
    <m/>
    <s v="Line to Ground"/>
    <s v="No"/>
    <s v="Overhead"/>
    <x v="0"/>
    <m/>
    <m/>
    <s v="69452"/>
    <s v="     "/>
    <s v="Non-HFTD"/>
    <x v="0"/>
    <m/>
    <m/>
    <n v="35.364699999999999"/>
    <n v="-119.092"/>
    <s v="Kern"/>
    <s v="KERN-POWER-2102"/>
    <s v="255262102"/>
    <n v="21000"/>
    <s v="KERN POWER 2102CB"/>
    <x v="0"/>
    <s v="Bakersfield FD"/>
    <s v="Urban"/>
    <m/>
    <m/>
    <s v="No"/>
    <m/>
    <m/>
    <m/>
    <m/>
    <m/>
    <m/>
    <m/>
    <s v="N"/>
    <s v="N"/>
    <m/>
    <m/>
    <s v="     "/>
    <m/>
    <m/>
    <m/>
    <m/>
    <m/>
    <m/>
    <m/>
    <m/>
    <m/>
    <m/>
    <m/>
    <m/>
    <m/>
    <m/>
    <m/>
    <m/>
    <m/>
    <m/>
    <m/>
  </r>
  <r>
    <s v="MIA20163165"/>
    <s v="     "/>
    <n v="42622"/>
    <s v="9/9"/>
    <x v="1"/>
    <n v="0.59038194444444447"/>
    <s v="37"/>
    <n v="3"/>
    <s v="9"/>
    <x v="6"/>
    <n v="42622"/>
    <n v="0.59027777777777779"/>
    <s v="failed insulator causing fire "/>
    <s v="     "/>
    <s v="FAS"/>
    <n v="44248"/>
    <s v="Y"/>
    <x v="0"/>
    <m/>
    <s v="N/A"/>
    <m/>
    <s v="T003767044"/>
    <n v="111943422"/>
    <m/>
    <s v="     "/>
    <x v="1"/>
    <s v="PG&amp;E"/>
    <m/>
    <m/>
    <m/>
    <s v="D"/>
    <m/>
    <s v="&lt;0.25"/>
    <m/>
    <s v="Equipment - PG&amp;E"/>
    <s v="34.g. Insulator and brushing damage or failure"/>
    <s v="Equipment - PG&amp;E"/>
    <s v="All types of equipment / facility failure"/>
    <s v="Insulator failure"/>
    <s v="Insulator"/>
    <m/>
    <m/>
    <m/>
    <s v="Yes"/>
    <s v="Overhead"/>
    <x v="0"/>
    <m/>
    <m/>
    <s v="C127 "/>
    <s v="     "/>
    <s v="Non-HFTD"/>
    <x v="0"/>
    <n v="300"/>
    <m/>
    <n v="38.920299999999997"/>
    <n v="-121.086"/>
    <s v="Placer"/>
    <s v="PLACER-1103"/>
    <s v="152461103"/>
    <n v="11000"/>
    <m/>
    <x v="0"/>
    <m/>
    <s v="Urban"/>
    <m/>
    <m/>
    <s v="No"/>
    <m/>
    <m/>
    <m/>
    <m/>
    <m/>
    <m/>
    <m/>
    <s v="N"/>
    <s v="N"/>
    <m/>
    <m/>
    <s v="     "/>
    <m/>
    <m/>
    <m/>
    <m/>
    <m/>
    <m/>
    <m/>
    <m/>
    <m/>
    <m/>
    <m/>
    <m/>
    <m/>
    <m/>
    <m/>
    <m/>
    <m/>
    <m/>
    <m/>
  </r>
  <r>
    <s v="20160281"/>
    <s v="     "/>
    <n v="42622"/>
    <s v="9/9"/>
    <x v="1"/>
    <n v="0.64236111111111116"/>
    <s v="37"/>
    <n v="3"/>
    <s v="9"/>
    <x v="6"/>
    <n v="42622"/>
    <m/>
    <s v="flashed pri insul's on c-127, started 10' x 10' veg fire. I de-energized c-127 coe pin #285707. 'a' ec tag in to replace 3 200 kvar units. crew to rmv leaking units"/>
    <s v="     "/>
    <m/>
    <m/>
    <s v="N"/>
    <x v="0"/>
    <m/>
    <m/>
    <m/>
    <m/>
    <m/>
    <m/>
    <s v="     "/>
    <x v="1"/>
    <s v="PG&amp;E"/>
    <m/>
    <s v="Vegetation"/>
    <m/>
    <s v="D"/>
    <m/>
    <s v="&lt;0.25"/>
    <s v="Square Feet: ; Acreage: "/>
    <s v="Equipment - PG&amp;E"/>
    <s v="34.a. Capacitor bank damage or failure"/>
    <s v="Equipment - PG&amp;E"/>
    <s v="All types of equipment / facility failure"/>
    <s v="Capacitor Bank"/>
    <s v="Capacitor Bank"/>
    <m/>
    <m/>
    <m/>
    <s v="PACIFIC BELL"/>
    <s v="Overhead"/>
    <x v="3"/>
    <s v="Capacitor Bank"/>
    <m/>
    <s v="100036304"/>
    <s v="     "/>
    <s v="Non-HFTD"/>
    <x v="0"/>
    <n v="300"/>
    <m/>
    <n v="38.920200000000001"/>
    <n v="-121.086"/>
    <s v="Placer"/>
    <s v="PLACER-1103"/>
    <s v="152461103"/>
    <n v="12000"/>
    <m/>
    <x v="0"/>
    <s v="Cal Fire"/>
    <s v="Urban"/>
    <m/>
    <m/>
    <s v="No"/>
    <m/>
    <m/>
    <m/>
    <m/>
    <m/>
    <m/>
    <m/>
    <s v="N"/>
    <s v="N"/>
    <m/>
    <m/>
    <s v="     "/>
    <m/>
    <m/>
    <m/>
    <m/>
    <m/>
    <m/>
    <m/>
    <m/>
    <m/>
    <m/>
    <m/>
    <m/>
    <m/>
    <m/>
    <m/>
    <m/>
    <m/>
    <m/>
    <m/>
  </r>
  <r>
    <s v="20160280"/>
    <s v="     "/>
    <n v="42622"/>
    <s v="9/9"/>
    <x v="1"/>
    <n v="0.55694444444444446"/>
    <s v="37"/>
    <n v="3"/>
    <s v="9"/>
    <x v="6"/>
    <n v="42622"/>
    <n v="0.55694444444444446"/>
    <s v="SMALL SHACK &amp; VEG FIRE.FIRE DEPT STATES PGE AWAC SEC ARCING CAUSED FIRE.I DE ENERGIZED TX.MADE REPAIRS &amp; REPLACED 6' 1/0 HOT LEGS ON 1/0 AWAC.FND TREE BRNCHES ON AWAC AT POINT OF ARCING.I TRIMMED TREE CLEAR OF AWAC.TREE ON PROPERTY OF 315 B"/>
    <s v="     "/>
    <m/>
    <m/>
    <s v="N"/>
    <x v="0"/>
    <s v="1538969"/>
    <s v="16-0063538"/>
    <m/>
    <m/>
    <m/>
    <m/>
    <s v="     "/>
    <x v="1"/>
    <s v="PG&amp;E"/>
    <m/>
    <s v="Vegetation"/>
    <m/>
    <s v="D"/>
    <m/>
    <s v="&lt;0.25"/>
    <s v="Square Feet: ; Acreage: "/>
    <s v="Equipment - PG&amp;E"/>
    <s v="34.m. Connection device damage or failure"/>
    <s v="Equipment - PG&amp;E"/>
    <s v="All types of equipment / facility failure"/>
    <s v="Splice/Clamp/Connector"/>
    <s v="Splice/Clamp/Connector"/>
    <m/>
    <m/>
    <s v="Force Out"/>
    <s v="PACIFIC BELL"/>
    <s v="Overhead"/>
    <x v="1"/>
    <s v="Conductor"/>
    <m/>
    <s v="101018780"/>
    <s v="     "/>
    <s v="Non-HFTD"/>
    <x v="0"/>
    <m/>
    <m/>
    <n v="37.283700000000003"/>
    <n v="-120.474"/>
    <s v="Merced"/>
    <s v="MERCED-2101"/>
    <s v="252802101"/>
    <m/>
    <s v="N/A"/>
    <x v="0"/>
    <s v="Cal Fire"/>
    <s v="Urban"/>
    <m/>
    <m/>
    <s v="No"/>
    <m/>
    <m/>
    <m/>
    <m/>
    <m/>
    <m/>
    <m/>
    <s v="N"/>
    <s v="N"/>
    <m/>
    <m/>
    <s v="     "/>
    <m/>
    <m/>
    <m/>
    <m/>
    <m/>
    <m/>
    <m/>
    <m/>
    <m/>
    <m/>
    <m/>
    <m/>
    <m/>
    <m/>
    <m/>
    <m/>
    <m/>
    <m/>
    <m/>
  </r>
  <r>
    <s v="SAP201614054"/>
    <s v="     "/>
    <n v="42622"/>
    <s v="9/9"/>
    <x v="1"/>
    <m/>
    <s v="37"/>
    <n v="3"/>
    <s v="9"/>
    <x v="6"/>
    <n v="42620"/>
    <m/>
    <s v="Pole replaced due to pole fire"/>
    <s v="     "/>
    <s v="SAP"/>
    <n v="44580"/>
    <s v="Y"/>
    <x v="0"/>
    <s v="1537971"/>
    <s v="16-0062986"/>
    <m/>
    <s v="T003765694"/>
    <n v="111937512"/>
    <m/>
    <s v="     "/>
    <x v="0"/>
    <s v="PG&amp;E"/>
    <m/>
    <m/>
    <m/>
    <s v="D"/>
    <m/>
    <s v="Structure-PG&amp;E only"/>
    <m/>
    <s v="Contact - 3rd Party"/>
    <s v="33.d. Vehicle contact"/>
    <s v="Contact - 3rd Party"/>
    <s v="Vehicle contact"/>
    <s v="Vehicle contact"/>
    <m/>
    <s v="Vehicle contact"/>
    <s v="Pole"/>
    <s v="Line to Ground"/>
    <s v="Yes"/>
    <s v="Overhead"/>
    <x v="0"/>
    <s v="Pole"/>
    <m/>
    <s v="101094672"/>
    <s v="     "/>
    <s v="Non-HFTD"/>
    <x v="0"/>
    <m/>
    <m/>
    <n v="37.003399999999999"/>
    <n v="-120.346"/>
    <s v="Madera"/>
    <s v="DAIRYLAND-1105"/>
    <m/>
    <m/>
    <s v="DAIRYLAND 11055990"/>
    <x v="0"/>
    <m/>
    <m/>
    <m/>
    <m/>
    <s v="No"/>
    <m/>
    <m/>
    <m/>
    <m/>
    <m/>
    <m/>
    <m/>
    <s v="N"/>
    <s v="N"/>
    <m/>
    <m/>
    <s v="     "/>
    <m/>
    <m/>
    <m/>
    <m/>
    <m/>
    <m/>
    <m/>
    <m/>
    <m/>
    <m/>
    <m/>
    <m/>
    <m/>
    <m/>
    <m/>
    <m/>
    <m/>
    <m/>
    <m/>
  </r>
  <r>
    <s v="20160279"/>
    <s v="     "/>
    <n v="42622"/>
    <s v="9/9"/>
    <x v="1"/>
    <n v="0.45624999999999999"/>
    <s v="37"/>
    <n v="3"/>
    <s v="9"/>
    <x v="6"/>
    <n v="42622"/>
    <n v="0.45624999999999999"/>
    <s v="larg branch fell into primary in last span burning opwn j8umper to north at take off pole causing vegitation fire crew to repair jumpers no damage where tree hit line"/>
    <s v="     "/>
    <m/>
    <m/>
    <s v="N"/>
    <x v="0"/>
    <s v="1538918"/>
    <s v="16-0063497"/>
    <m/>
    <m/>
    <n v="111942697"/>
    <m/>
    <s v="     "/>
    <x v="1"/>
    <s v="PG&amp;E"/>
    <m/>
    <s v="Vegetation"/>
    <m/>
    <s v="D"/>
    <m/>
    <s v="&lt;0.25"/>
    <s v="Square Feet: ; Acreage: "/>
    <s v="Equipment - PG&amp;E"/>
    <s v="34.b. Conductor damage or failure"/>
    <s v="Equipment - PG&amp;E"/>
    <s v="All types of equipment / facility failure"/>
    <s v="Conductor"/>
    <s v="Conductor"/>
    <m/>
    <m/>
    <s v="None"/>
    <s v="PACIFIC BELL"/>
    <s v="Overhead"/>
    <x v="3"/>
    <s v="Conductor"/>
    <m/>
    <s v="100746408"/>
    <s v="     "/>
    <s v="Non-HFTD"/>
    <x v="0"/>
    <m/>
    <m/>
    <n v="36.851700000000001"/>
    <n v="-119.623"/>
    <s v="Fresno"/>
    <s v="CLOVIS-1102"/>
    <s v="254081102"/>
    <n v="12000"/>
    <s v="CLOVIS 110285140"/>
    <x v="0"/>
    <s v="Fresno County FD"/>
    <s v="Urban"/>
    <m/>
    <m/>
    <s v="No"/>
    <m/>
    <m/>
    <m/>
    <m/>
    <m/>
    <m/>
    <m/>
    <s v="N"/>
    <s v="N"/>
    <m/>
    <m/>
    <s v="     "/>
    <m/>
    <m/>
    <m/>
    <m/>
    <m/>
    <m/>
    <m/>
    <m/>
    <m/>
    <m/>
    <m/>
    <m/>
    <m/>
    <m/>
    <m/>
    <m/>
    <m/>
    <m/>
    <m/>
  </r>
  <r>
    <s v="20170353"/>
    <s v="     "/>
    <n v="42987"/>
    <s v="9/9"/>
    <x v="1"/>
    <n v="0.77500000000000002"/>
    <s v="36"/>
    <n v="3"/>
    <s v="9"/>
    <x v="0"/>
    <n v="42987"/>
    <n v="0.77500000000000002"/>
    <s v="CREW TO REPAIR 1 # 4 ACSR WIRE DOWN BEYOND SSD 3055."/>
    <s v="     "/>
    <m/>
    <m/>
    <s v="N"/>
    <x v="0"/>
    <s v="1874093"/>
    <s v="17-0077248"/>
    <m/>
    <m/>
    <n v="113231022"/>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1769870"/>
    <s v="     "/>
    <s v="Non-HFTD"/>
    <x v="0"/>
    <m/>
    <m/>
    <n v="36.661799999999999"/>
    <n v="-121.548"/>
    <s v="Monterey"/>
    <s v="GABILAN-1101"/>
    <s v="182331101"/>
    <n v="12000"/>
    <s v="GABILAN 11013722"/>
    <x v="0"/>
    <s v="Unknown"/>
    <s v="Barren/Other"/>
    <m/>
    <m/>
    <s v="No"/>
    <m/>
    <m/>
    <m/>
    <m/>
    <m/>
    <m/>
    <m/>
    <s v="N"/>
    <s v="N"/>
    <m/>
    <m/>
    <s v="     "/>
    <m/>
    <m/>
    <m/>
    <m/>
    <m/>
    <m/>
    <m/>
    <m/>
    <m/>
    <m/>
    <m/>
    <m/>
    <m/>
    <m/>
    <m/>
    <m/>
    <m/>
    <m/>
    <m/>
  </r>
  <r>
    <s v="FAS292152"/>
    <s v="     "/>
    <n v="43352"/>
    <s v="9/9"/>
    <x v="1"/>
    <m/>
    <s v="37"/>
    <n v="3"/>
    <s v="9"/>
    <x v="1"/>
    <m/>
    <m/>
    <s v="transformer fire; windy weather"/>
    <s v="     "/>
    <s v="FAS"/>
    <n v="44580"/>
    <s v="Y"/>
    <x v="0"/>
    <m/>
    <s v="N/A"/>
    <m/>
    <s v="6354418"/>
    <m/>
    <m/>
    <s v="     "/>
    <x v="0"/>
    <s v="PG&amp;E"/>
    <m/>
    <m/>
    <m/>
    <s v="D"/>
    <m/>
    <s v="Structure-only"/>
    <m/>
    <s v="Weather - High Wind"/>
    <s v="39.a. All Other"/>
    <s v="Weather"/>
    <s v="Weather - High Winds"/>
    <s v="Weather - High Winds"/>
    <m/>
    <m/>
    <m/>
    <m/>
    <s v="Yes"/>
    <s v="Overhead"/>
    <x v="0"/>
    <s v="Transformer"/>
    <m/>
    <s v="101782234"/>
    <s v="     "/>
    <s v="Non-HFTD"/>
    <x v="0"/>
    <m/>
    <m/>
    <n v="36.600200000000001"/>
    <n v="-121.611"/>
    <s v="Monterey"/>
    <s v="SPENCE-1104"/>
    <m/>
    <m/>
    <m/>
    <x v="0"/>
    <m/>
    <m/>
    <m/>
    <m/>
    <s v="No"/>
    <m/>
    <m/>
    <m/>
    <m/>
    <m/>
    <m/>
    <m/>
    <s v="N"/>
    <s v="N"/>
    <m/>
    <m/>
    <s v="     "/>
    <m/>
    <m/>
    <m/>
    <m/>
    <m/>
    <m/>
    <m/>
    <m/>
    <m/>
    <m/>
    <m/>
    <m/>
    <m/>
    <m/>
    <m/>
    <m/>
    <m/>
    <m/>
    <m/>
  </r>
  <r>
    <s v="20191014"/>
    <s v="     "/>
    <n v="43717"/>
    <s v="9/9"/>
    <x v="1"/>
    <m/>
    <s v="37"/>
    <n v="3"/>
    <s v="9"/>
    <x v="3"/>
    <n v="43717"/>
    <n v="0.51666666666666672"/>
    <s v="Balloon contacted lines"/>
    <s v="     "/>
    <s v="FAS"/>
    <m/>
    <s v="N"/>
    <x v="0"/>
    <s v="564413"/>
    <s v="19-0096832"/>
    <m/>
    <s v="T004747729"/>
    <n v="0"/>
    <m/>
    <s v="     "/>
    <x v="1"/>
    <s v="PG&amp;E"/>
    <m/>
    <m/>
    <m/>
    <s v="D"/>
    <m/>
    <s v="0.26-9.99"/>
    <m/>
    <s v="Contact - 3rd Party"/>
    <s v="33.c. Balloon contact"/>
    <s v="Contact - 3rd Party"/>
    <s v="Contact from object"/>
    <s v="Contact - Balloon"/>
    <m/>
    <s v="Contact - Balloon"/>
    <s v="Conductor - Primary"/>
    <s v="Line to Line"/>
    <m/>
    <s v="Overhead"/>
    <x v="3"/>
    <s v="Conductor - Primary"/>
    <m/>
    <s v="02210"/>
    <s v="     "/>
    <s v="Non-HFTD"/>
    <x v="0"/>
    <m/>
    <m/>
    <n v="37.718299999999999"/>
    <n v="-122.41200000000001"/>
    <s v="SAN FRANCISCO"/>
    <s v="SF-H-1108"/>
    <m/>
    <m/>
    <s v="N/A"/>
    <x v="0"/>
    <s v="San Francisco FD"/>
    <s v="Urban"/>
    <m/>
    <m/>
    <s v="No"/>
    <m/>
    <m/>
    <m/>
    <m/>
    <m/>
    <m/>
    <m/>
    <s v="N"/>
    <s v="N"/>
    <m/>
    <m/>
    <s v="     "/>
    <m/>
    <m/>
    <m/>
    <m/>
    <m/>
    <m/>
    <m/>
    <m/>
    <m/>
    <m/>
    <m/>
    <m/>
    <m/>
    <m/>
    <m/>
    <m/>
    <m/>
    <m/>
    <m/>
  </r>
  <r>
    <s v="20191015"/>
    <s v="     "/>
    <n v="43717"/>
    <s v="9/9"/>
    <x v="1"/>
    <m/>
    <s v="37"/>
    <n v="3"/>
    <s v="9"/>
    <x v="3"/>
    <n v="43717"/>
    <n v="0.52152777777777781"/>
    <s v="Avian contact with equipment; Mike Best Comments: Bird contact with conductor."/>
    <s v="     "/>
    <s v="FAS"/>
    <m/>
    <s v="N"/>
    <x v="0"/>
    <s v="564479"/>
    <s v="19-0096890"/>
    <m/>
    <s v="T004747727"/>
    <n v="0"/>
    <m/>
    <s v="     "/>
    <x v="1"/>
    <s v="PG&amp;E"/>
    <m/>
    <m/>
    <m/>
    <s v="D"/>
    <m/>
    <s v="0.26-9.99"/>
    <s v="1.5"/>
    <s v="Contact - Animal - Bird"/>
    <s v="33.b. Animal contact"/>
    <s v="Contact - Bird"/>
    <s v="Contact from object"/>
    <s v="Contact - Animal"/>
    <m/>
    <s v="Contact - Animal"/>
    <s v="Fuse"/>
    <s v="Line to Line"/>
    <m/>
    <s v="Overhead"/>
    <x v="3"/>
    <s v="Fuse"/>
    <m/>
    <s v="4Bk0909191234"/>
    <s v="     "/>
    <s v="Non-HFTD"/>
    <x v="0"/>
    <m/>
    <m/>
    <n v="35.695900000000002"/>
    <n v="-120.681"/>
    <s v="SAN LUIS OBISPO"/>
    <s v="SAN-MIGUEL-1104"/>
    <m/>
    <m/>
    <s v="SAN MIGUEL 1104CB"/>
    <x v="0"/>
    <m/>
    <s v="Herbaceous"/>
    <m/>
    <m/>
    <s v="No"/>
    <m/>
    <m/>
    <m/>
    <m/>
    <m/>
    <m/>
    <m/>
    <s v="N"/>
    <s v="N"/>
    <m/>
    <m/>
    <s v="     "/>
    <m/>
    <m/>
    <m/>
    <m/>
    <m/>
    <m/>
    <m/>
    <m/>
    <m/>
    <m/>
    <m/>
    <m/>
    <m/>
    <m/>
    <m/>
    <m/>
    <m/>
    <m/>
    <m/>
  </r>
  <r>
    <s v="20201227"/>
    <s v="     "/>
    <n v="44083"/>
    <s v="9/9"/>
    <x v="1"/>
    <n v="0.70972222222222225"/>
    <s v="37"/>
    <n v="3"/>
    <s v="9"/>
    <x v="4"/>
    <m/>
    <m/>
    <s v="Other fire, not attributable to PG&amp;E."/>
    <s v="     "/>
    <s v="FAS"/>
    <m/>
    <s v="N"/>
    <x v="0"/>
    <m/>
    <m/>
    <m/>
    <s v="1312812254"/>
    <m/>
    <m/>
    <s v="     "/>
    <x v="0"/>
    <s v="PG&amp;E"/>
    <m/>
    <s v="Vegetation"/>
    <m/>
    <s v="D"/>
    <m/>
    <s v="0.26-9.99"/>
    <m/>
    <s v="Other Fire: Non-PG&amp;E related"/>
    <s v="39.a. All Other"/>
    <s v="Other Fire"/>
    <m/>
    <m/>
    <m/>
    <m/>
    <m/>
    <m/>
    <m/>
    <s v="Overhead"/>
    <x v="0"/>
    <m/>
    <m/>
    <m/>
    <s v="     "/>
    <s v="Non-HFTD"/>
    <x v="0"/>
    <m/>
    <m/>
    <n v="38.960299999999997"/>
    <n v="-121.52200000000001"/>
    <s v="Sutter"/>
    <s v="PLUMAS-2106"/>
    <m/>
    <n v="17000"/>
    <m/>
    <x v="0"/>
    <s v="Sutter County FD"/>
    <m/>
    <m/>
    <m/>
    <s v="No"/>
    <m/>
    <m/>
    <m/>
    <m/>
    <m/>
    <m/>
    <m/>
    <s v="N"/>
    <s v="N"/>
    <m/>
    <m/>
    <s v="     "/>
    <m/>
    <m/>
    <m/>
    <m/>
    <m/>
    <m/>
    <m/>
    <m/>
    <m/>
    <m/>
    <m/>
    <m/>
    <m/>
    <m/>
    <m/>
    <m/>
    <m/>
    <m/>
    <m/>
  </r>
  <r>
    <s v="20201228"/>
    <s v="     "/>
    <n v="44083"/>
    <s v="9/9"/>
    <x v="1"/>
    <n v="0.92986111111111114"/>
    <s v="37"/>
    <n v="3"/>
    <s v="9"/>
    <x v="4"/>
    <m/>
    <m/>
    <s v="Structure fire, not attributable to PG&amp;E."/>
    <s v="     "/>
    <s v="FAS"/>
    <m/>
    <s v="N"/>
    <x v="0"/>
    <m/>
    <m/>
    <m/>
    <s v="9868318231"/>
    <m/>
    <m/>
    <s v="     "/>
    <x v="0"/>
    <s v="PG&amp;E"/>
    <m/>
    <s v="Vegetation"/>
    <m/>
    <s v="D"/>
    <m/>
    <s v="Other"/>
    <s v="unknown"/>
    <s v="Other Fire: Non-PG&amp;E related"/>
    <s v="39.a. All Other"/>
    <s v="Other Fire"/>
    <m/>
    <m/>
    <m/>
    <m/>
    <m/>
    <m/>
    <m/>
    <s v="Subsurface"/>
    <x v="0"/>
    <m/>
    <m/>
    <m/>
    <s v="     "/>
    <s v="Non-HFTD"/>
    <x v="0"/>
    <m/>
    <m/>
    <n v="37.374499999999998"/>
    <n v="-122.113"/>
    <s v="Santa Clara"/>
    <s v="LOS-ALTOS-1104"/>
    <m/>
    <n v="12000"/>
    <m/>
    <x v="0"/>
    <s v="Santa Clara County FD"/>
    <m/>
    <m/>
    <m/>
    <s v="No"/>
    <m/>
    <m/>
    <m/>
    <m/>
    <m/>
    <m/>
    <m/>
    <s v="N"/>
    <s v="N"/>
    <m/>
    <m/>
    <s v="     "/>
    <m/>
    <m/>
    <m/>
    <m/>
    <m/>
    <m/>
    <m/>
    <m/>
    <m/>
    <m/>
    <m/>
    <m/>
    <m/>
    <m/>
    <m/>
    <m/>
    <m/>
    <m/>
    <m/>
  </r>
  <r>
    <s v="20201771"/>
    <s v="     "/>
    <n v="44083"/>
    <s v="9/9"/>
    <x v="1"/>
    <n v="7.2916666666666671E-2"/>
    <s v="37"/>
    <n v="3"/>
    <s v="9"/>
    <x v="4"/>
    <m/>
    <m/>
    <s v="FAS stated pole fire. Notification showed a pole was replaced unsure of any other details other than SFFD was ONS. Going to contact Tman for further details. Tman replied stating the fire was due to tracking and photos submitted show the fire was isolated to the pole."/>
    <s v="     "/>
    <s v="FAS"/>
    <m/>
    <s v="Y"/>
    <x v="0"/>
    <m/>
    <m/>
    <m/>
    <s v="T005067807"/>
    <n v="119727946"/>
    <m/>
    <s v="     "/>
    <x v="0"/>
    <s v="PG&amp;E"/>
    <m/>
    <s v="Building"/>
    <m/>
    <s v="D"/>
    <m/>
    <s v="Structure-PG&amp;E only"/>
    <m/>
    <s v="Equipment - PG&amp;E"/>
    <s v="36.a. Contamination"/>
    <s v="Equipment - PG&amp;E"/>
    <s v="Contamination"/>
    <s v="Tracking"/>
    <s v="Insulator"/>
    <m/>
    <m/>
    <m/>
    <m/>
    <s v="Overhead"/>
    <x v="3"/>
    <s v="Insulator"/>
    <m/>
    <s v="101842393"/>
    <s v="     "/>
    <s v="Non-HFTD"/>
    <x v="0"/>
    <m/>
    <m/>
    <n v="37.772799999999997"/>
    <n v="-122.441"/>
    <s v="San Francisco"/>
    <s v="SF-G-0405"/>
    <m/>
    <n v="4160"/>
    <m/>
    <x v="0"/>
    <s v="San Francisco Fire Department"/>
    <s v="Urban"/>
    <m/>
    <m/>
    <s v="No"/>
    <m/>
    <m/>
    <m/>
    <m/>
    <m/>
    <m/>
    <m/>
    <s v="N"/>
    <s v="N"/>
    <m/>
    <m/>
    <s v="     "/>
    <m/>
    <m/>
    <m/>
    <m/>
    <m/>
    <m/>
    <m/>
    <m/>
    <m/>
    <m/>
    <m/>
    <m/>
    <m/>
    <m/>
    <m/>
    <m/>
    <m/>
    <m/>
    <m/>
  </r>
  <r>
    <s v="20211401"/>
    <s v="     "/>
    <n v="44448"/>
    <s v="9/9"/>
    <x v="1"/>
    <n v="0.86875000000000002"/>
    <s v="37"/>
    <n v="3"/>
    <s v="9"/>
    <x v="5"/>
    <n v="44448"/>
    <m/>
    <s v="Pole fire at 19/17 on Kerckhoff-Clovis-Sanger #1-115kV line. Fire was out and the local fire crews have been released, no fire on ground. This information is preliminary."/>
    <s v="     "/>
    <s v="TOTL"/>
    <m/>
    <s v="N"/>
    <x v="0"/>
    <m/>
    <m/>
    <s v="INT-15105"/>
    <m/>
    <n v="122022000"/>
    <m/>
    <s v="     "/>
    <x v="0"/>
    <s v="PG&amp;E"/>
    <m/>
    <s v="Other"/>
    <s v="Pole"/>
    <s v="T"/>
    <s v="T"/>
    <s v="Structure-PG&amp;E only"/>
    <m/>
    <s v="Weather - Lightning"/>
    <s v="39.a. All Other"/>
    <s v="Weather"/>
    <s v="Weather"/>
    <s v="Weather - Lightning"/>
    <m/>
    <m/>
    <m/>
    <m/>
    <s v="Y"/>
    <s v="Overhead"/>
    <x v="4"/>
    <s v="Pole"/>
    <s v="Insulators"/>
    <m/>
    <s v="     "/>
    <s v="Non-HFTD"/>
    <x v="0"/>
    <m/>
    <m/>
    <n v="36.799399999999999"/>
    <n v="-119.61"/>
    <s v="Fresno"/>
    <s v="KERCKHOFF-CLOVIS-SANGER-#1-115KV"/>
    <m/>
    <n v="115000"/>
    <s v="N/A"/>
    <x v="0"/>
    <s v="Employee"/>
    <s v="Agriculture"/>
    <s v="Fire-resistive fuel bed"/>
    <m/>
    <s v="No"/>
    <m/>
    <m/>
    <m/>
    <m/>
    <m/>
    <m/>
    <m/>
    <s v="N"/>
    <s v="Y"/>
    <s v="202109100000"/>
    <s v="202109101600"/>
    <s v="     "/>
    <m/>
    <m/>
    <m/>
    <m/>
    <m/>
    <m/>
    <m/>
    <m/>
    <m/>
    <m/>
    <m/>
    <m/>
    <m/>
    <m/>
    <m/>
    <m/>
    <m/>
    <m/>
    <m/>
  </r>
  <r>
    <s v="20211424"/>
    <s v="     "/>
    <n v="44448"/>
    <s v="9/9"/>
    <x v="1"/>
    <n v="0.89375000000000004"/>
    <s v="37"/>
    <n v="3"/>
    <s v="9"/>
    <x v="5"/>
    <n v="44448"/>
    <m/>
    <s v="[1320 E Tabor Ave, Fairfield, CA 94533] Pole and crossarm fire likely due to tracking from contamination. The ensuing fire was limited to PG&amp;E assets. This information is preliminary. OIS: TR8451624, 1466750, 1466771; FOID: T005390051 (JJV0), T005389934 (Cxl), T005390007 (Cxl), T005390049 (Cxl), T005390054; ILIS: 21-0115624; EC: 122022157; PM: 35285625; Circuit ID: 063642104, SAP Eqp ID: 101559750; Division: Sacramento; County: Solano"/>
    <s v="     "/>
    <s v="FAS"/>
    <m/>
    <s v="Y"/>
    <x v="0"/>
    <m/>
    <s v="21-0115624"/>
    <m/>
    <s v="T005390051, T005389934, T005390007, T005390049, T005390054"/>
    <n v="122022000"/>
    <m/>
    <s v="     "/>
    <x v="0"/>
    <s v="PG&amp;E"/>
    <m/>
    <s v="Other"/>
    <s v="Pole/Crossarm"/>
    <s v="D"/>
    <s v="D"/>
    <s v="Structure-PG&amp;E only"/>
    <m/>
    <s v="Contamination"/>
    <s v="36.a. Contamination"/>
    <s v="Equipment - PG&amp;E"/>
    <s v="Contamination"/>
    <s v="Tracking"/>
    <m/>
    <m/>
    <m/>
    <s v="Force Out"/>
    <s v="Y"/>
    <s v="Overhead"/>
    <x v="3"/>
    <s v="Crossarm"/>
    <s v="Crossarm, Pole, Insulators"/>
    <s v="101559750"/>
    <s v="     "/>
    <s v="Non-HFTD"/>
    <x v="0"/>
    <m/>
    <m/>
    <n v="38.265500000000003"/>
    <n v="-122.005"/>
    <s v="Solano"/>
    <s v="PEABODY-2104"/>
    <m/>
    <n v="21000"/>
    <m/>
    <x v="0"/>
    <s v="Unknown"/>
    <s v="Urban"/>
    <m/>
    <m/>
    <s v="No"/>
    <m/>
    <m/>
    <m/>
    <m/>
    <m/>
    <m/>
    <m/>
    <s v="N"/>
    <s v="Y"/>
    <s v="202109100000"/>
    <s v="202109101600"/>
    <s v="     "/>
    <m/>
    <m/>
    <m/>
    <m/>
    <m/>
    <m/>
    <m/>
    <m/>
    <m/>
    <m/>
    <m/>
    <m/>
    <m/>
    <m/>
    <m/>
    <m/>
    <m/>
    <m/>
    <m/>
  </r>
  <r>
    <s v="20211402"/>
    <s v="     "/>
    <n v="44448"/>
    <s v="9/9"/>
    <x v="1"/>
    <n v="0.92847222222222225"/>
    <s v="37"/>
    <n v="3"/>
    <s v="9"/>
    <x v="5"/>
    <n v="44448"/>
    <m/>
    <s v="Pole fire could be caused by tracking.  Broken pole at 01/013 on the Sanger-Malaga 115kV line with wires on ground across railroad tracks. The ensuing fire was limited to PG&amp;E assets. This infomration is preliminary."/>
    <s v="     "/>
    <s v="TOTL"/>
    <m/>
    <s v="N"/>
    <x v="0"/>
    <m/>
    <m/>
    <s v="INT-15109"/>
    <m/>
    <n v="122022000"/>
    <m/>
    <s v="     "/>
    <x v="0"/>
    <s v="PG&amp;E"/>
    <m/>
    <s v="Other"/>
    <s v="Pole"/>
    <s v="T"/>
    <s v="T"/>
    <s v="Structure-PG&amp;E only"/>
    <m/>
    <s v="Weather - Lightning"/>
    <s v="39.a. All Other"/>
    <s v="Weather"/>
    <s v="Weather"/>
    <s v="Weather - Lightning"/>
    <m/>
    <m/>
    <m/>
    <m/>
    <s v="N"/>
    <s v="Overhead"/>
    <x v="4"/>
    <s v="Pole"/>
    <s v="Pole, Crossarm"/>
    <s v="40646400"/>
    <s v="     "/>
    <s v="Non-HFTD"/>
    <x v="0"/>
    <m/>
    <m/>
    <n v="36.721699999999998"/>
    <n v="-119.643"/>
    <s v="Fresno"/>
    <s v="SANGER-MALAGA-115KV"/>
    <m/>
    <n v="115000"/>
    <s v="N/A"/>
    <x v="0"/>
    <s v="Self Extinguished"/>
    <s v="Agriculture"/>
    <s v="Brush fuel model"/>
    <s v="grass and brush"/>
    <s v="No"/>
    <m/>
    <m/>
    <m/>
    <m/>
    <m/>
    <m/>
    <m/>
    <s v="N"/>
    <s v="N"/>
    <m/>
    <m/>
    <s v="     "/>
    <m/>
    <m/>
    <m/>
    <m/>
    <m/>
    <m/>
    <m/>
    <m/>
    <m/>
    <m/>
    <m/>
    <m/>
    <m/>
    <m/>
    <m/>
    <m/>
    <m/>
    <m/>
    <m/>
  </r>
  <r>
    <s v="20211384"/>
    <s v="     "/>
    <n v="44448"/>
    <s v="9/9"/>
    <x v="1"/>
    <n v="0.63472222222222219"/>
    <s v="37"/>
    <n v="3"/>
    <s v="9"/>
    <x v="5"/>
    <n v="44448"/>
    <m/>
    <s v="Third party vehicle made contact with distribution pole. The ensuing fire was 0.25 - 10 acres fire. This information is preliminary."/>
    <s v="     "/>
    <s v="FAS"/>
    <m/>
    <s v="N"/>
    <x v="0"/>
    <m/>
    <s v="21-0115503"/>
    <m/>
    <s v="T005389655"/>
    <m/>
    <m/>
    <s v="     "/>
    <x v="1"/>
    <s v="PG&amp;E"/>
    <m/>
    <s v="Vegetation"/>
    <m/>
    <s v="D"/>
    <s v="D"/>
    <s v="0.26-9.99"/>
    <m/>
    <s v="Contact - 3rd Party"/>
    <s v="33.d. Vehicle contact"/>
    <s v="Contact - 3rd Party"/>
    <s v="Contact from object"/>
    <s v="Vehicle contact"/>
    <m/>
    <s v="Vehicle contact"/>
    <s v="Pole"/>
    <s v="Line to Ground"/>
    <s v="Y"/>
    <s v="Overhead"/>
    <x v="3"/>
    <s v="Pole"/>
    <s v="Pole"/>
    <s v="100050994"/>
    <s v="     "/>
    <s v="Non-HFTD"/>
    <x v="0"/>
    <m/>
    <m/>
    <n v="38.838799999999999"/>
    <n v="-121.33"/>
    <s v="Placer"/>
    <s v="PLEASANT-GROVE-2110"/>
    <m/>
    <n v="12000"/>
    <m/>
    <x v="0"/>
    <s v="Cal Fire"/>
    <s v="Herbaceous"/>
    <s v="Grass fuel bed"/>
    <m/>
    <s v="No"/>
    <m/>
    <m/>
    <m/>
    <m/>
    <m/>
    <s v="VALLEY"/>
    <m/>
    <s v="N"/>
    <s v="N"/>
    <m/>
    <m/>
    <s v="     "/>
    <m/>
    <m/>
    <m/>
    <m/>
    <m/>
    <m/>
    <m/>
    <m/>
    <m/>
    <m/>
    <m/>
    <m/>
    <m/>
    <m/>
    <m/>
    <m/>
    <m/>
    <m/>
    <m/>
  </r>
  <r>
    <s v="20211701"/>
    <s v="     "/>
    <n v="44448"/>
    <s v="9/9"/>
    <x v="1"/>
    <n v="0.86805555555555558"/>
    <s v="37"/>
    <n v="3"/>
    <s v="9"/>
    <x v="5"/>
    <n v="44448"/>
    <m/>
    <s v="broken conductor on ground due to lightning; small brush fire started, extinguished by rain"/>
    <s v="     "/>
    <s v="ILIS/OIS"/>
    <m/>
    <s v="Y"/>
    <x v="0"/>
    <m/>
    <s v="21-0115609.1"/>
    <m/>
    <s v="T005389895"/>
    <n v="122022000"/>
    <m/>
    <s v="     "/>
    <x v="1"/>
    <s v="PG&amp;E"/>
    <m/>
    <s v="Vegetation"/>
    <m/>
    <s v="D"/>
    <s v="D"/>
    <s v="&lt;0.25"/>
    <s v="8 ft wide by 100 ft long"/>
    <s v="Equipment - PG&amp;E"/>
    <s v="34.o. Other"/>
    <s v="Equipment - PG&amp;E"/>
    <s v="Weather"/>
    <s v="Weather - Lightning"/>
    <s v="Conductor - Primary"/>
    <m/>
    <m/>
    <s v="Line to Line,Force Out"/>
    <s v="N"/>
    <s v="Overhead"/>
    <x v="3"/>
    <s v="Conductor - Primary"/>
    <s v="Crossarm, Conductor, Hardware/Framing"/>
    <s v="101341169"/>
    <s v="     "/>
    <s v="Non-HFTD"/>
    <x v="0"/>
    <m/>
    <m/>
    <n v="38.809100000000001"/>
    <n v="-121.509"/>
    <s v="Sutter"/>
    <s v="CATLETT-1102"/>
    <m/>
    <n v="12000"/>
    <m/>
    <x v="0"/>
    <s v="Self Extinguished"/>
    <s v="Urban"/>
    <s v="Grass fuel model"/>
    <m/>
    <s v="No"/>
    <m/>
    <m/>
    <m/>
    <m/>
    <m/>
    <m/>
    <m/>
    <s v="N"/>
    <s v="N"/>
    <m/>
    <m/>
    <s v="     "/>
    <m/>
    <m/>
    <m/>
    <m/>
    <m/>
    <m/>
    <m/>
    <m/>
    <m/>
    <m/>
    <m/>
    <m/>
    <m/>
    <m/>
    <m/>
    <m/>
    <m/>
    <m/>
    <m/>
  </r>
  <r>
    <s v="20211720"/>
    <s v="     "/>
    <n v="44448"/>
    <s v="9/9"/>
    <x v="1"/>
    <n v="0.86805555555555558"/>
    <s v="37"/>
    <n v="3"/>
    <s v="9"/>
    <x v="5"/>
    <n v="44448"/>
    <m/>
    <s v="This incident is related to index 1701. Broken conductor on ground due to lightning; small brush fire started, extinguished by rain. This information is preliminary."/>
    <s v="     "/>
    <s v="ILIS/OIS"/>
    <m/>
    <s v="Y"/>
    <x v="0"/>
    <m/>
    <s v="21-0115609.1"/>
    <m/>
    <s v="T005389895"/>
    <n v="122022000"/>
    <m/>
    <s v="     "/>
    <x v="1"/>
    <s v="PG&amp;E"/>
    <m/>
    <s v="Vegetation"/>
    <m/>
    <s v="D"/>
    <s v="D"/>
    <s v="&lt;0.25"/>
    <s v="50 ft by 50 ft"/>
    <s v="Equipment - PG&amp;E"/>
    <s v="34.o. Other"/>
    <s v="Equipment - PG&amp;E"/>
    <s v="Weather"/>
    <s v="Weather - Lightning"/>
    <s v="Conductor - Primary"/>
    <m/>
    <m/>
    <s v="Line to Line,Force Out"/>
    <s v="N"/>
    <s v="Overhead"/>
    <x v="3"/>
    <s v="Conductor - Primary"/>
    <s v="Conductor, Hardware/Framing, Crossarm"/>
    <s v="101341483"/>
    <s v="     "/>
    <s v="Non-HFTD"/>
    <x v="0"/>
    <m/>
    <m/>
    <n v="38.735399999999998"/>
    <n v="-121.49299999999999"/>
    <s v="Sutter"/>
    <s v="CATLETT-1102"/>
    <m/>
    <n v="12000"/>
    <m/>
    <x v="0"/>
    <s v="Self Extinguished"/>
    <s v="Agriculture"/>
    <s v="Grass fuel model"/>
    <m/>
    <s v="No"/>
    <m/>
    <m/>
    <m/>
    <m/>
    <m/>
    <m/>
    <m/>
    <s v="N"/>
    <s v="N"/>
    <m/>
    <m/>
    <s v="     "/>
    <m/>
    <m/>
    <m/>
    <m/>
    <m/>
    <m/>
    <m/>
    <m/>
    <m/>
    <m/>
    <m/>
    <m/>
    <m/>
    <m/>
    <m/>
    <m/>
    <m/>
    <m/>
    <m/>
  </r>
  <r>
    <s v="20180003"/>
    <s v="     "/>
    <n v="43101"/>
    <s v="1/1"/>
    <x v="0"/>
    <m/>
    <s v="1"/>
    <n v="1"/>
    <s v="1"/>
    <x v="1"/>
    <m/>
    <m/>
    <s v="No ILIS.  Burnt Idle pole, possibly barn."/>
    <s v="     "/>
    <s v="FAS"/>
    <m/>
    <s v="N"/>
    <x v="0"/>
    <m/>
    <m/>
    <m/>
    <m/>
    <m/>
    <m/>
    <s v="     "/>
    <x v="0"/>
    <s v="PG&amp;E"/>
    <m/>
    <m/>
    <m/>
    <s v="D"/>
    <m/>
    <s v="Structure-only"/>
    <m/>
    <s v="Contact - Customer (Equip/Structure/Veg)"/>
    <s v="33.e. Other contact from object"/>
    <s v="Contact - 3rd Party"/>
    <s v="Contact from object"/>
    <s v="Contact - Other"/>
    <m/>
    <s v="Contact - Other"/>
    <m/>
    <m/>
    <m/>
    <m/>
    <x v="3"/>
    <m/>
    <m/>
    <m/>
    <s v="     "/>
    <s v="Tier 2"/>
    <x v="1"/>
    <n v="246"/>
    <m/>
    <n v="40.419699999999999"/>
    <n v="-122.289"/>
    <s v="Shasta"/>
    <s v="ANDERSON-1101"/>
    <s v="103261101"/>
    <n v="11000"/>
    <m/>
    <x v="0"/>
    <m/>
    <s v="Urban"/>
    <m/>
    <m/>
    <s v="No"/>
    <m/>
    <m/>
    <m/>
    <m/>
    <m/>
    <m/>
    <m/>
    <s v="N"/>
    <s v="N"/>
    <m/>
    <m/>
    <s v="     "/>
    <m/>
    <m/>
    <m/>
    <m/>
    <m/>
    <m/>
    <m/>
    <m/>
    <m/>
    <m/>
    <m/>
    <m/>
    <m/>
    <m/>
    <m/>
    <m/>
    <m/>
    <m/>
    <m/>
  </r>
  <r>
    <s v="20180002"/>
    <s v="     "/>
    <n v="43101"/>
    <s v="1/1"/>
    <x v="0"/>
    <m/>
    <s v="1"/>
    <n v="1"/>
    <s v="1"/>
    <x v="1"/>
    <m/>
    <m/>
    <s v="No ILIS.  Pole fire @ R-435, PIN# 291764"/>
    <s v="     "/>
    <s v="FAS"/>
    <m/>
    <s v="N"/>
    <x v="0"/>
    <m/>
    <m/>
    <m/>
    <s v="T004224181"/>
    <m/>
    <m/>
    <s v="     "/>
    <x v="1"/>
    <s v="PG&amp;E"/>
    <m/>
    <m/>
    <m/>
    <s v="D"/>
    <m/>
    <s v="&lt;0.25"/>
    <m/>
    <s v="Equipment - PG&amp;E"/>
    <s v="34.o. Other"/>
    <s v="Equipment - PG&amp;E"/>
    <s v="All types of equipment / facility failure"/>
    <s v="Other"/>
    <s v="Splice/Clamp/Connector"/>
    <m/>
    <m/>
    <m/>
    <m/>
    <m/>
    <x v="3"/>
    <s v="Splice/Clamp/Connector"/>
    <m/>
    <m/>
    <s v="     "/>
    <s v="Tier 2"/>
    <x v="1"/>
    <m/>
    <s v="NA"/>
    <n v="35.457799999999999"/>
    <n v="-120.958"/>
    <s v="San Luis Obispo"/>
    <s v="CAYUCOS-1101"/>
    <s v="182551101"/>
    <n v="11000"/>
    <m/>
    <x v="0"/>
    <m/>
    <s v="Herbaceous"/>
    <m/>
    <m/>
    <s v="No"/>
    <m/>
    <m/>
    <m/>
    <m/>
    <m/>
    <m/>
    <m/>
    <s v="N"/>
    <s v="N"/>
    <m/>
    <m/>
    <s v="     "/>
    <m/>
    <m/>
    <m/>
    <m/>
    <m/>
    <m/>
    <m/>
    <m/>
    <m/>
    <m/>
    <m/>
    <m/>
    <m/>
    <m/>
    <m/>
    <m/>
    <m/>
    <m/>
    <m/>
  </r>
  <r>
    <s v="MIA201711039"/>
    <s v="     "/>
    <n v="42745"/>
    <s v="1/10"/>
    <x v="0"/>
    <n v="0.95697916666666671"/>
    <s v="2"/>
    <n v="1"/>
    <s v="1"/>
    <x v="0"/>
    <n v="42745"/>
    <n v="0.95694444444444449"/>
    <s v="29619 HWY 20 DOWN DRIVEWAY in Fort Bragg; pole fire; pole top and transformer on ground"/>
    <s v="     "/>
    <s v="FAS"/>
    <n v="44250"/>
    <s v="Y"/>
    <x v="0"/>
    <s v="1637989"/>
    <s v="N/A"/>
    <m/>
    <s v="T003876945"/>
    <n v="112503396"/>
    <m/>
    <s v="     "/>
    <x v="0"/>
    <s v="PG&amp;E"/>
    <m/>
    <m/>
    <m/>
    <s v="D"/>
    <m/>
    <s v="Structure-PG&amp;E only"/>
    <m/>
    <s v="Equipment - PG&amp;E"/>
    <s v="34.f. Pole damage or failure"/>
    <s v="Equipment - PG&amp;E"/>
    <s v="All types of equipment / facility failure"/>
    <s v="Pole failure"/>
    <s v="Pole"/>
    <m/>
    <m/>
    <m/>
    <s v="Yes"/>
    <s v="Overhead"/>
    <x v="0"/>
    <m/>
    <m/>
    <s v="Pole ID: 102188360"/>
    <s v="     "/>
    <s v="Tier 2"/>
    <x v="1"/>
    <n v="140"/>
    <m/>
    <n v="39.407400000000003"/>
    <n v="-123.746"/>
    <s v="Mendocino"/>
    <s v="FORT-BRAGG-A-1102"/>
    <m/>
    <n v="11000"/>
    <m/>
    <x v="0"/>
    <m/>
    <s v="Rural"/>
    <m/>
    <m/>
    <s v="No"/>
    <m/>
    <m/>
    <m/>
    <m/>
    <m/>
    <m/>
    <m/>
    <s v="N"/>
    <s v="N"/>
    <m/>
    <m/>
    <s v="     "/>
    <m/>
    <m/>
    <m/>
    <m/>
    <m/>
    <m/>
    <m/>
    <m/>
    <m/>
    <m/>
    <m/>
    <m/>
    <m/>
    <m/>
    <m/>
    <m/>
    <m/>
    <m/>
    <m/>
  </r>
  <r>
    <s v="MIA20173648"/>
    <s v="     "/>
    <n v="42745"/>
    <s v="1/10"/>
    <x v="0"/>
    <n v="0.64943287037037034"/>
    <s v="2"/>
    <n v="1"/>
    <s v="1"/>
    <x v="0"/>
    <n v="42745"/>
    <n v="0.64930555555555558"/>
    <s v="Pole burned from tracking"/>
    <s v="     "/>
    <s v="FAS"/>
    <n v="44249"/>
    <s v="Y"/>
    <x v="0"/>
    <m/>
    <m/>
    <m/>
    <s v="T003874507"/>
    <n v="112502486"/>
    <m/>
    <s v="     "/>
    <x v="0"/>
    <s v="PG&amp;E"/>
    <m/>
    <m/>
    <m/>
    <s v="D"/>
    <m/>
    <s v="Unknown"/>
    <m/>
    <s v="Contamination"/>
    <s v="36.a. Contamination"/>
    <s v="Equipment - PG&amp;E"/>
    <s v="Other"/>
    <s v="Crossarm failure"/>
    <m/>
    <m/>
    <m/>
    <m/>
    <s v="No"/>
    <s v="Overhead"/>
    <x v="0"/>
    <m/>
    <m/>
    <s v="103828306"/>
    <s v="     "/>
    <s v="Tier 2"/>
    <x v="1"/>
    <n v="438"/>
    <m/>
    <n v="35.531199999999998"/>
    <n v="-118.959"/>
    <s v="Kern"/>
    <s v="POSO-MOUNTAIN-2104"/>
    <m/>
    <n v="21000"/>
    <m/>
    <x v="0"/>
    <m/>
    <s v="Highly Rural"/>
    <m/>
    <m/>
    <s v="No"/>
    <m/>
    <m/>
    <m/>
    <m/>
    <m/>
    <m/>
    <m/>
    <s v="N"/>
    <s v="N"/>
    <m/>
    <m/>
    <s v="     "/>
    <m/>
    <m/>
    <m/>
    <m/>
    <m/>
    <m/>
    <m/>
    <m/>
    <m/>
    <m/>
    <m/>
    <m/>
    <m/>
    <m/>
    <m/>
    <m/>
    <m/>
    <m/>
    <m/>
  </r>
  <r>
    <s v="MIT20170001"/>
    <s v="     "/>
    <n v="42746"/>
    <s v="1/11"/>
    <x v="0"/>
    <n v="0.99236111111111114"/>
    <s v="2"/>
    <n v="1"/>
    <s v="1"/>
    <x v="0"/>
    <n v="42746"/>
    <n v="0.99236111111111114"/>
    <s v="A small green Douglas Fir on a cut bank uprooted due to the soil starting to slide and fell into the 12kv lines where it lay on the lines pushing the phases together until it apparently brought the lines down.  AGFC - Veg sharepoint has incident data here: \\rcshare-nas05\VM\PLANNING\Business Analyst\02)PRIVILEGED_VMFireIncidents\2017\17-0008241_NC&quot;"/>
    <s v="     "/>
    <s v="Missed Ignitions Tracker"/>
    <n v="44270"/>
    <s v="Y"/>
    <x v="0"/>
    <m/>
    <s v="17-0008241"/>
    <m/>
    <m/>
    <m/>
    <m/>
    <s v="     "/>
    <x v="1"/>
    <s v="PG&amp;E"/>
    <m/>
    <m/>
    <m/>
    <s v="D"/>
    <m/>
    <s v="&lt;3 meters of linear travel"/>
    <m/>
    <s v="Vegetation"/>
    <s v="33.a. Veg. contact"/>
    <s v="Vegetation"/>
    <s v="Contact from object"/>
    <s v="Veg. contact"/>
    <m/>
    <s v="Contact - Vegetation"/>
    <s v="Conductor - Primary"/>
    <s v="Force Out"/>
    <s v="Y"/>
    <s v="Overhead"/>
    <x v="3"/>
    <s v="Conductor - Primary"/>
    <m/>
    <m/>
    <s v="     "/>
    <s v="Tier 2"/>
    <x v="1"/>
    <n v="140"/>
    <m/>
    <n v="39.402999999999999"/>
    <n v="-123.71899999999999"/>
    <s v="Mendocino"/>
    <s v="FORT-BRAGG-A-1102"/>
    <s v="042761102"/>
    <n v="11000"/>
    <s v="FORT BRAGG A 110231304"/>
    <x v="0"/>
    <m/>
    <s v="Conifer Forest"/>
    <m/>
    <m/>
    <s v="No"/>
    <m/>
    <m/>
    <m/>
    <m/>
    <m/>
    <m/>
    <m/>
    <s v="N"/>
    <s v="N"/>
    <m/>
    <m/>
    <s v="     "/>
    <s v="39.40361000"/>
    <s v="-123.71936000"/>
    <s v="Jan 16 2017 12:00AM"/>
    <s v="RootsFail"/>
    <s v="A small green Douglas Fir on a cut bank fell over due to the soil starting to slide and fell into the 12kv lines where it lay on the lines pushing the phases together until it apparently brought the lines down. The lines were down on top of a house, but no damage was done to the home. A small fire resulted from this outage, only about 5 x 5, and there was no property damage."/>
    <s v="FIRD"/>
    <s v="45"/>
    <s v="4"/>
    <s v="9"/>
    <s v="None"/>
    <s v="None"/>
    <s v="N"/>
    <s v="1"/>
    <m/>
    <s v="Hillside"/>
    <s v="B"/>
    <s v="CrossArm"/>
    <s v="BareWire"/>
    <s v="0"/>
  </r>
  <r>
    <s v="MIA201710155"/>
    <s v="     "/>
    <n v="42746"/>
    <s v="1/11"/>
    <x v="0"/>
    <n v="3.6423611111111108E-2"/>
    <s v="2"/>
    <n v="1"/>
    <s v="1"/>
    <x v="0"/>
    <n v="42746"/>
    <n v="3.6111111111111108E-2"/>
    <s v="L7SF: 3 poles load side of fuse 1641 in Inverness (San Rafael?); tie wire broke on pole causing pole fire at crossarm braces; cause listed as equipment failure"/>
    <s v="     "/>
    <s v="FAS"/>
    <n v="44250"/>
    <s v="Y"/>
    <x v="0"/>
    <s v="8182997"/>
    <s v="N/A"/>
    <m/>
    <s v="T003877393"/>
    <n v="112503552"/>
    <m/>
    <s v="     "/>
    <x v="0"/>
    <s v="PG&amp;E"/>
    <m/>
    <m/>
    <m/>
    <s v="D"/>
    <m/>
    <s v="Structure-PG&amp;E only"/>
    <m/>
    <s v="Equipment - PG&amp;E"/>
    <s v="34.o. Other"/>
    <s v="Equipment - PG&amp;E"/>
    <s v="All types of equipment / facility failure"/>
    <s v="Tie wire failure"/>
    <s v="Crossarm"/>
    <m/>
    <m/>
    <m/>
    <s v="Unknown"/>
    <s v="Overhead"/>
    <x v="0"/>
    <m/>
    <m/>
    <s v="FuseOper #: 1641"/>
    <s v="     "/>
    <s v="Tier 2"/>
    <x v="1"/>
    <n v="185"/>
    <m/>
    <n v="38.132899999999999"/>
    <n v="-122.90900000000001"/>
    <s v="Marin"/>
    <s v="OLEMA-1101"/>
    <s v="42291101"/>
    <n v="11000"/>
    <m/>
    <x v="0"/>
    <m/>
    <s v="Rural"/>
    <m/>
    <m/>
    <s v="No"/>
    <m/>
    <m/>
    <m/>
    <m/>
    <m/>
    <m/>
    <m/>
    <s v="N"/>
    <s v="N"/>
    <m/>
    <m/>
    <s v="     "/>
    <m/>
    <m/>
    <m/>
    <m/>
    <m/>
    <m/>
    <m/>
    <m/>
    <m/>
    <m/>
    <m/>
    <m/>
    <m/>
    <m/>
    <m/>
    <m/>
    <m/>
    <m/>
    <m/>
  </r>
  <r>
    <s v="FAS250969"/>
    <s v="     "/>
    <n v="43111"/>
    <s v="1/11"/>
    <x v="0"/>
    <m/>
    <s v="2"/>
    <n v="1"/>
    <s v="1"/>
    <x v="1"/>
    <m/>
    <m/>
    <s v="cap bank on fire; C411"/>
    <s v="     "/>
    <s v="FAS"/>
    <n v="44580"/>
    <s v="Y"/>
    <x v="0"/>
    <m/>
    <s v="N/A"/>
    <m/>
    <s v="5173708"/>
    <m/>
    <m/>
    <s v="     "/>
    <x v="0"/>
    <s v="PG&amp;E"/>
    <m/>
    <m/>
    <m/>
    <s v="D"/>
    <m/>
    <s v="Structure-only"/>
    <m/>
    <s v="Equipment - PG&amp;E"/>
    <s v="34.a. Capacitor bank damage or failure"/>
    <s v="Equipment - PG&amp;E"/>
    <s v="Capacitor bank failure"/>
    <s v="Capacitor bank failure"/>
    <s v="Capacitor Bank"/>
    <m/>
    <m/>
    <m/>
    <s v="No"/>
    <s v="Overhead"/>
    <x v="0"/>
    <s v="Capacitor Bank"/>
    <m/>
    <s v="101749580"/>
    <s v="     "/>
    <s v="Tier 2"/>
    <x v="1"/>
    <m/>
    <m/>
    <n v="36.586799999999997"/>
    <n v="-121.875"/>
    <s v="Monterey"/>
    <s v="DEL-MONTE-2103"/>
    <m/>
    <m/>
    <m/>
    <x v="0"/>
    <m/>
    <m/>
    <m/>
    <m/>
    <s v="No"/>
    <m/>
    <m/>
    <m/>
    <m/>
    <m/>
    <m/>
    <m/>
    <s v="N"/>
    <s v="N"/>
    <m/>
    <m/>
    <s v="     "/>
    <m/>
    <m/>
    <m/>
    <m/>
    <m/>
    <m/>
    <m/>
    <m/>
    <m/>
    <m/>
    <m/>
    <m/>
    <m/>
    <m/>
    <m/>
    <m/>
    <m/>
    <m/>
    <m/>
  </r>
  <r>
    <s v="20180020"/>
    <s v="     "/>
    <n v="43112"/>
    <s v="1/12"/>
    <x v="0"/>
    <n v="0.59236111111111112"/>
    <s v="2"/>
    <n v="1"/>
    <s v="1"/>
    <x v="1"/>
    <n v="43112"/>
    <n v="0.59236111111111112"/>
    <s v="ILIS - UG Cable burned.  Manhole 59/SW4763.  Fire contained within equipment."/>
    <s v="     "/>
    <s v="FAS"/>
    <m/>
    <s v="N"/>
    <x v="0"/>
    <s v="7443"/>
    <s v="18-0005759"/>
    <m/>
    <m/>
    <m/>
    <m/>
    <s v="     "/>
    <x v="0"/>
    <s v="PG&amp;E"/>
    <m/>
    <m/>
    <m/>
    <s v="D"/>
    <m/>
    <s v="Structure-PG&amp;E only"/>
    <m/>
    <s v="Equipment - PG&amp;E"/>
    <s v="34.b. Conductor damage or failure"/>
    <s v="Equipment - PG&amp;E"/>
    <s v="All types of equipment / facility failure"/>
    <s v="Conductor"/>
    <s v="Conductor"/>
    <m/>
    <m/>
    <s v="Line to Ground"/>
    <m/>
    <s v="Underground"/>
    <x v="3"/>
    <s v="Conductor - Underground Service"/>
    <m/>
    <s v="4763"/>
    <s v="     "/>
    <s v="Tier 2"/>
    <x v="1"/>
    <m/>
    <m/>
    <n v="35.381"/>
    <n v="-119.011"/>
    <s v="Kern"/>
    <s v="BAKERSFIELD-1107"/>
    <s v="253371107"/>
    <n v="11000"/>
    <s v="BAKERSFIELD 1106CB"/>
    <x v="0"/>
    <m/>
    <s v="Urban"/>
    <m/>
    <m/>
    <s v="No"/>
    <m/>
    <m/>
    <m/>
    <m/>
    <m/>
    <m/>
    <m/>
    <s v="N"/>
    <s v="N"/>
    <m/>
    <m/>
    <s v="     "/>
    <m/>
    <m/>
    <m/>
    <m/>
    <m/>
    <m/>
    <m/>
    <m/>
    <m/>
    <m/>
    <m/>
    <m/>
    <m/>
    <m/>
    <m/>
    <m/>
    <m/>
    <m/>
    <m/>
  </r>
  <r>
    <s v="20180021"/>
    <s v="     "/>
    <n v="43113"/>
    <s v="1/13"/>
    <x v="0"/>
    <n v="0.32291666666666669"/>
    <s v="2"/>
    <n v="1"/>
    <s v="1"/>
    <x v="1"/>
    <n v="43113"/>
    <n v="0.32291666666666669"/>
    <s v="ILIS - WOG, yes.  Less 1 mtr."/>
    <s v="     "/>
    <s v="FAS"/>
    <m/>
    <s v="N"/>
    <x v="0"/>
    <s v="7683"/>
    <s v="18-0005919"/>
    <m/>
    <m/>
    <m/>
    <m/>
    <s v="     "/>
    <x v="0"/>
    <s v="PG&amp;E"/>
    <m/>
    <m/>
    <m/>
    <s v="D"/>
    <m/>
    <s v="&lt;3 meters of linear travel"/>
    <m/>
    <s v="Vegetation"/>
    <s v="33.a. Veg. contact"/>
    <s v="Vegetation"/>
    <s v="Contact from object"/>
    <s v="Vegetation"/>
    <m/>
    <s v="Contact - Vegetation"/>
    <m/>
    <s v="Line to Line"/>
    <m/>
    <s v="Overhead"/>
    <x v="3"/>
    <m/>
    <m/>
    <s v="12824"/>
    <s v="     "/>
    <s v="Tier 2"/>
    <x v="1"/>
    <m/>
    <m/>
    <n v="36.8643"/>
    <n v="-121.666"/>
    <s v="Monterey"/>
    <s v="GREEN-VALLEY-2101"/>
    <s v="083192101"/>
    <n v="21000"/>
    <s v="GREEN VALLEY 210112824"/>
    <x v="1"/>
    <m/>
    <s v="Rural"/>
    <m/>
    <m/>
    <s v="No"/>
    <m/>
    <m/>
    <m/>
    <m/>
    <m/>
    <m/>
    <m/>
    <s v="N"/>
    <s v="N"/>
    <m/>
    <m/>
    <s v="     "/>
    <m/>
    <m/>
    <m/>
    <m/>
    <m/>
    <m/>
    <m/>
    <m/>
    <m/>
    <m/>
    <m/>
    <m/>
    <m/>
    <m/>
    <m/>
    <m/>
    <m/>
    <m/>
    <m/>
  </r>
  <r>
    <s v="20180023"/>
    <s v="     "/>
    <n v="43113"/>
    <s v="1/13"/>
    <x v="0"/>
    <m/>
    <s v="2"/>
    <n v="1"/>
    <s v="1"/>
    <x v="1"/>
    <m/>
    <m/>
    <s v="Transmission -"/>
    <s v="     "/>
    <s v="FAS"/>
    <m/>
    <s v="N"/>
    <x v="0"/>
    <m/>
    <m/>
    <m/>
    <m/>
    <m/>
    <m/>
    <s v="     "/>
    <x v="1"/>
    <s v="PG&amp;E"/>
    <m/>
    <m/>
    <m/>
    <s v="D"/>
    <m/>
    <s v="&lt;0.25"/>
    <m/>
    <s v="Other: T-Line"/>
    <s v="39.a. All Other"/>
    <s v="Other Fire"/>
    <s v="Other"/>
    <s v="Other"/>
    <m/>
    <m/>
    <m/>
    <m/>
    <m/>
    <m/>
    <x v="4"/>
    <m/>
    <m/>
    <m/>
    <s v="     "/>
    <s v="Tier 2"/>
    <x v="1"/>
    <m/>
    <s v="NA"/>
    <n v="35.3643"/>
    <n v="-120.822"/>
    <s v="San Luis Obispo"/>
    <s v="BAYWOOD-1101"/>
    <s v="182801101"/>
    <n v="11000"/>
    <s v="N/A"/>
    <x v="0"/>
    <m/>
    <s v="Urban"/>
    <m/>
    <m/>
    <s v="No"/>
    <m/>
    <m/>
    <m/>
    <m/>
    <m/>
    <m/>
    <m/>
    <s v="N"/>
    <s v="N"/>
    <m/>
    <m/>
    <s v="     "/>
    <m/>
    <m/>
    <m/>
    <m/>
    <m/>
    <m/>
    <m/>
    <m/>
    <m/>
    <m/>
    <m/>
    <m/>
    <m/>
    <m/>
    <m/>
    <m/>
    <m/>
    <m/>
    <m/>
  </r>
  <r>
    <s v="20180022"/>
    <s v="     "/>
    <n v="43113"/>
    <s v="1/13"/>
    <x v="0"/>
    <m/>
    <s v="2"/>
    <n v="1"/>
    <s v="1"/>
    <x v="1"/>
    <m/>
    <m/>
    <s v="marker ball"/>
    <s v="     "/>
    <s v="Charles"/>
    <m/>
    <s v="N"/>
    <x v="0"/>
    <m/>
    <m/>
    <m/>
    <m/>
    <m/>
    <m/>
    <s v="     "/>
    <x v="0"/>
    <s v="PG&amp;E"/>
    <m/>
    <m/>
    <m/>
    <s v="T"/>
    <m/>
    <s v="Unknown"/>
    <m/>
    <s v="Equipment - PG&amp;E"/>
    <s v="34.o. Other"/>
    <s v="Equipment - PG&amp;E"/>
    <s v="All types of equipment / facility failure"/>
    <s v="Other"/>
    <s v="Other"/>
    <m/>
    <m/>
    <m/>
    <m/>
    <m/>
    <x v="4"/>
    <s v="Other"/>
    <m/>
    <m/>
    <s v="     "/>
    <s v="Tier 2"/>
    <x v="1"/>
    <m/>
    <m/>
    <n v="35.3643"/>
    <n v="-120.822"/>
    <s v="San Luis Obispo"/>
    <s v="MORRO-BAY-DIABLO"/>
    <s v="ETL.5260"/>
    <n v="230000"/>
    <s v="N/A"/>
    <x v="0"/>
    <m/>
    <s v="Rural"/>
    <m/>
    <m/>
    <s v="No"/>
    <m/>
    <m/>
    <m/>
    <m/>
    <m/>
    <m/>
    <m/>
    <s v="N"/>
    <s v="N"/>
    <m/>
    <m/>
    <s v="     "/>
    <m/>
    <m/>
    <m/>
    <m/>
    <m/>
    <m/>
    <m/>
    <m/>
    <m/>
    <m/>
    <m/>
    <m/>
    <m/>
    <m/>
    <m/>
    <m/>
    <m/>
    <m/>
    <m/>
  </r>
  <r>
    <s v="MIA20187181"/>
    <s v="     "/>
    <n v="43114"/>
    <s v="1/14"/>
    <x v="0"/>
    <n v="0.47952546296296295"/>
    <s v="3"/>
    <n v="1"/>
    <s v="1"/>
    <x v="1"/>
    <n v="43114"/>
    <n v="0.47916666666666669"/>
    <s v="HWY 36 E/END AIRPORT in Bridgeport; pole burnt on both sides; possibly hit by lightning"/>
    <s v="     "/>
    <s v="FAS"/>
    <n v="44244"/>
    <s v="Y"/>
    <x v="0"/>
    <s v="8049"/>
    <s v="N/A"/>
    <m/>
    <s v="T004233738"/>
    <n v="114223126"/>
    <m/>
    <s v="     "/>
    <x v="0"/>
    <s v="PG&amp;E"/>
    <m/>
    <m/>
    <m/>
    <s v="D"/>
    <m/>
    <s v="Structure-PG&amp;E only"/>
    <m/>
    <s v="Weather - Lightning"/>
    <s v="39.a. All Other"/>
    <s v="Weather"/>
    <s v="Weather"/>
    <s v="Weather - Lightning"/>
    <m/>
    <m/>
    <m/>
    <m/>
    <s v="Yes"/>
    <s v="Overhead"/>
    <x v="0"/>
    <m/>
    <m/>
    <s v="101008549"/>
    <s v="     "/>
    <s v="Tier 2"/>
    <x v="1"/>
    <n v="130"/>
    <m/>
    <n v="40.481200000000001"/>
    <n v="-123.57599999999999"/>
    <s v="Humboldt"/>
    <s v="LOW-GAP-1101"/>
    <s v="192411101"/>
    <n v="11000"/>
    <s v="N/A"/>
    <x v="1"/>
    <m/>
    <s v="Rural"/>
    <m/>
    <m/>
    <s v="No"/>
    <m/>
    <m/>
    <m/>
    <m/>
    <m/>
    <m/>
    <m/>
    <s v="N"/>
    <s v="N"/>
    <m/>
    <m/>
    <s v="     "/>
    <m/>
    <m/>
    <m/>
    <m/>
    <m/>
    <m/>
    <m/>
    <m/>
    <m/>
    <m/>
    <m/>
    <m/>
    <m/>
    <m/>
    <m/>
    <m/>
    <m/>
    <m/>
    <m/>
  </r>
  <r>
    <s v="SAP201422859"/>
    <s v="     "/>
    <n v="41654"/>
    <s v="1/15"/>
    <x v="0"/>
    <m/>
    <s v="3"/>
    <n v="1"/>
    <s v="1"/>
    <x v="7"/>
    <n v="41652"/>
    <m/>
    <s v="Burnt open cutout caused veg fire due to wires coming together"/>
    <s v="     "/>
    <s v="SAP"/>
    <n v="44580"/>
    <s v="Y"/>
    <x v="0"/>
    <s v="940880"/>
    <s v="14-0003632"/>
    <m/>
    <s v="T003034411"/>
    <n v="107593403"/>
    <m/>
    <s v="     "/>
    <x v="0"/>
    <s v="PG&amp;E"/>
    <m/>
    <m/>
    <m/>
    <s v="D"/>
    <m/>
    <s v="0.26-9.99"/>
    <m/>
    <s v="Equipment - PG&amp;E"/>
    <s v="34.b. Conductor damage or failure"/>
    <s v="Equipment - PG&amp;E"/>
    <s v="Conductor failure-all"/>
    <s v="Conductor failure-all"/>
    <s v="Conductor - All"/>
    <m/>
    <m/>
    <s v="Line to Ground"/>
    <s v="Yes"/>
    <s v="Overhead"/>
    <x v="0"/>
    <s v="Conductor - All"/>
    <m/>
    <s v="101920018"/>
    <s v="     "/>
    <s v="Tier 2"/>
    <x v="1"/>
    <m/>
    <m/>
    <n v="34.995899999999999"/>
    <n v="-120.348"/>
    <s v="San Luis Obispo"/>
    <s v="SANTA-MARIA-1108"/>
    <m/>
    <m/>
    <s v="N/A"/>
    <x v="0"/>
    <m/>
    <m/>
    <m/>
    <m/>
    <s v="No"/>
    <m/>
    <m/>
    <m/>
    <m/>
    <m/>
    <m/>
    <m/>
    <s v="N"/>
    <s v="N"/>
    <m/>
    <m/>
    <s v="     "/>
    <m/>
    <m/>
    <m/>
    <m/>
    <m/>
    <m/>
    <m/>
    <m/>
    <m/>
    <m/>
    <m/>
    <m/>
    <m/>
    <m/>
    <m/>
    <m/>
    <m/>
    <m/>
    <m/>
  </r>
  <r>
    <s v="20180024"/>
    <s v="     "/>
    <n v="43116"/>
    <s v="1/16"/>
    <x v="0"/>
    <n v="0.60277777777777775"/>
    <s v="3"/>
    <n v="1"/>
    <s v="1"/>
    <x v="1"/>
    <n v="43116"/>
    <n v="0.60277777777777775"/>
    <s v="ILIS - WOG, yes."/>
    <s v="     "/>
    <s v="FAS"/>
    <m/>
    <s v="N"/>
    <x v="0"/>
    <s v="9068"/>
    <s v="18-0006506"/>
    <m/>
    <m/>
    <m/>
    <m/>
    <s v="     "/>
    <x v="1"/>
    <s v="PG&amp;E"/>
    <m/>
    <m/>
    <m/>
    <s v="D"/>
    <m/>
    <s v="&lt;0.25"/>
    <m/>
    <s v="Equipment - PG&amp;E"/>
    <s v="34.b. Conductor damage or failure"/>
    <s v="Equipment - PG&amp;E"/>
    <s v="All types of equipment / facility failure"/>
    <s v="Conductor"/>
    <s v="Conductor"/>
    <m/>
    <m/>
    <s v="None,Line to Ground"/>
    <m/>
    <s v="Overhead"/>
    <x v="3"/>
    <s v="Conductor - Primary"/>
    <m/>
    <s v="Y52"/>
    <s v="     "/>
    <s v="Tier 2"/>
    <x v="1"/>
    <n v="512"/>
    <s v="R2"/>
    <n v="34.570300000000003"/>
    <n v="-119.965"/>
    <s v="Santa Barbara"/>
    <s v="SANTA-YNEZ-1101"/>
    <s v="182721101"/>
    <n v="11000"/>
    <s v="SANTA YNEZ 1101Y52"/>
    <x v="1"/>
    <m/>
    <s v="Shrub"/>
    <m/>
    <m/>
    <s v="No"/>
    <m/>
    <m/>
    <m/>
    <m/>
    <m/>
    <m/>
    <m/>
    <s v="N"/>
    <s v="N"/>
    <m/>
    <m/>
    <s v="     "/>
    <m/>
    <m/>
    <m/>
    <m/>
    <m/>
    <m/>
    <m/>
    <m/>
    <m/>
    <m/>
    <m/>
    <m/>
    <m/>
    <m/>
    <m/>
    <m/>
    <m/>
    <m/>
    <m/>
  </r>
  <r>
    <s v="MIA20198638"/>
    <s v="     "/>
    <n v="43481"/>
    <s v="1/16"/>
    <x v="0"/>
    <n v="0.2989236111111111"/>
    <s v="3"/>
    <n v="1"/>
    <s v="1"/>
    <x v="3"/>
    <n v="43481"/>
    <n v="0.2986111111111111"/>
    <s v="2.24.21 Still waiting for FD report/ PGE attributed fire, ng old weatherhead conns burned; cut panel for meter access; tested and found short in customer load side. Waiting to hear back from San Mateo FD. KRJ7- put back in progress until received response"/>
    <s v="     "/>
    <s v="FAS"/>
    <n v="44252"/>
    <s v="Y"/>
    <x v="0"/>
    <s v="266487"/>
    <s v="N/A"/>
    <m/>
    <s v="T004512445"/>
    <m/>
    <m/>
    <s v="     "/>
    <x v="0"/>
    <s v="PG&amp;E"/>
    <m/>
    <m/>
    <m/>
    <s v="D"/>
    <m/>
    <s v="Structure-PG&amp;E only"/>
    <m/>
    <s v="Equipment - PG&amp;E"/>
    <s v="34.m. Connection device damage or failure"/>
    <s v="Equipment - PG&amp;E"/>
    <s v="All types of equipment / facility failure"/>
    <s v="Splice/Clamp/Connector"/>
    <s v="Splice/Clamp/Connector"/>
    <m/>
    <m/>
    <m/>
    <s v="Yes"/>
    <s v="Overhead"/>
    <x v="0"/>
    <m/>
    <m/>
    <s v="24131103"/>
    <s v="     "/>
    <s v="Tier 2"/>
    <x v="1"/>
    <n v="500"/>
    <m/>
    <n v="37.275799999999997"/>
    <n v="-122.283"/>
    <s v="San Mateo"/>
    <s v="MENLO-1103"/>
    <s v="24131103"/>
    <n v="11000"/>
    <s v="N/A"/>
    <x v="1"/>
    <s v="San Mateo County"/>
    <s v="Rural"/>
    <m/>
    <m/>
    <s v="No"/>
    <m/>
    <m/>
    <m/>
    <m/>
    <m/>
    <m/>
    <m/>
    <s v="N"/>
    <s v="N"/>
    <m/>
    <m/>
    <s v="     "/>
    <m/>
    <m/>
    <m/>
    <m/>
    <m/>
    <m/>
    <m/>
    <m/>
    <m/>
    <m/>
    <m/>
    <m/>
    <m/>
    <m/>
    <m/>
    <m/>
    <m/>
    <m/>
    <m/>
  </r>
  <r>
    <s v="SAP201519346"/>
    <s v="     "/>
    <n v="42021"/>
    <s v="1/17"/>
    <x v="0"/>
    <m/>
    <s v="3"/>
    <n v="1"/>
    <s v="1"/>
    <x v="2"/>
    <n v="42019"/>
    <m/>
    <s v="Tx blew and caught pole top on fire; meter 1009284880"/>
    <s v="     "/>
    <s v="SAP"/>
    <n v="44580"/>
    <s v="Y"/>
    <x v="0"/>
    <s v="1164070"/>
    <s v="15-0004813"/>
    <m/>
    <s v="T003307228"/>
    <n v="109970199"/>
    <m/>
    <s v="     "/>
    <x v="0"/>
    <s v="PG&amp;E"/>
    <m/>
    <m/>
    <m/>
    <s v="D"/>
    <m/>
    <s v="Structure-PG&amp;E only"/>
    <m/>
    <s v="Equipment - PG&amp;E"/>
    <s v="34.n. Transformer damage or failure"/>
    <s v="Equipment - PG&amp;E"/>
    <s v="Transformer failure"/>
    <s v="Transformer failure"/>
    <s v="Transformer"/>
    <m/>
    <m/>
    <s v="None"/>
    <s v="Yes"/>
    <s v="Overhead"/>
    <x v="0"/>
    <s v="Transformer"/>
    <m/>
    <s v="100983053"/>
    <s v="     "/>
    <s v="Tier 2"/>
    <x v="1"/>
    <m/>
    <m/>
    <n v="40.818399999999997"/>
    <n v="-123.995"/>
    <s v="Humboldt"/>
    <s v="ARCATA-1121"/>
    <m/>
    <m/>
    <s v="ARCATA 1121716954"/>
    <x v="0"/>
    <m/>
    <m/>
    <m/>
    <m/>
    <s v="No"/>
    <m/>
    <m/>
    <m/>
    <m/>
    <m/>
    <m/>
    <m/>
    <s v="N"/>
    <s v="N"/>
    <m/>
    <m/>
    <s v="     "/>
    <m/>
    <m/>
    <m/>
    <m/>
    <m/>
    <m/>
    <m/>
    <m/>
    <m/>
    <m/>
    <m/>
    <m/>
    <m/>
    <m/>
    <m/>
    <m/>
    <m/>
    <m/>
    <m/>
  </r>
  <r>
    <s v="20190028"/>
    <s v="     "/>
    <n v="43482"/>
    <s v="1/17"/>
    <x v="0"/>
    <n v="0.63142361111111112"/>
    <s v="3"/>
    <n v="1"/>
    <s v="1"/>
    <x v="3"/>
    <n v="43482"/>
    <m/>
    <s v="Broken crossarm, PG&amp;E asset only"/>
    <s v="     "/>
    <s v="FAS"/>
    <m/>
    <s v="N"/>
    <x v="0"/>
    <s v="274856"/>
    <s v="19-0011369"/>
    <m/>
    <m/>
    <n v="0"/>
    <m/>
    <s v="     "/>
    <x v="0"/>
    <s v="PG&amp;E"/>
    <m/>
    <m/>
    <m/>
    <s v="D"/>
    <m/>
    <s v="Structure-PG&amp;E only"/>
    <m/>
    <s v="Equipment - PG&amp;E"/>
    <s v="34.o. Other"/>
    <s v="Equipment - PG&amp;E"/>
    <m/>
    <m/>
    <s v="Jumper"/>
    <m/>
    <m/>
    <s v="Force Out"/>
    <m/>
    <m/>
    <x v="0"/>
    <s v="Jumper"/>
    <m/>
    <s v="Oj'S 1 Span Ss Of Mtr#1010196285{Oj'S 1 Span Ss Of Mtr#1010196285}"/>
    <s v="     "/>
    <s v="Tier 2"/>
    <x v="1"/>
    <m/>
    <m/>
    <n v="38.194000000000003"/>
    <n v="-121.08199999999999"/>
    <s v="MARIN"/>
    <s v="COTATI-1103"/>
    <m/>
    <m/>
    <s v="COTATI 1103148"/>
    <x v="0"/>
    <m/>
    <m/>
    <m/>
    <m/>
    <s v="No"/>
    <m/>
    <m/>
    <m/>
    <m/>
    <m/>
    <m/>
    <m/>
    <s v="N"/>
    <s v="N"/>
    <m/>
    <m/>
    <s v="     "/>
    <m/>
    <m/>
    <m/>
    <m/>
    <m/>
    <m/>
    <m/>
    <m/>
    <m/>
    <m/>
    <m/>
    <m/>
    <m/>
    <m/>
    <m/>
    <m/>
    <m/>
    <m/>
    <m/>
  </r>
  <r>
    <s v="MIT20170003"/>
    <s v="     "/>
    <n v="42753"/>
    <s v="1/18"/>
    <x v="0"/>
    <n v="0.63402777777777775"/>
    <s v="3"/>
    <n v="1"/>
    <s v="1"/>
    <x v="0"/>
    <n v="42753"/>
    <n v="0.63402777777777775"/>
    <s v="Tree fell into line resulting in a fire greater than one meter. Tier 2.  AGFC - Veg sharepoint has incident data here: &quot;\\rcshare-nas05\VM\PLANNING\Business Analyst\02)PRIVILEGED_VMFireIncidents\2017\17-0010188_SI&quot;"/>
    <s v="     "/>
    <s v="Missed Ignitions Tracker"/>
    <n v="44270"/>
    <s v="Y"/>
    <x v="0"/>
    <m/>
    <s v="17-0010188"/>
    <m/>
    <m/>
    <m/>
    <m/>
    <s v="     "/>
    <x v="1"/>
    <s v="PG&amp;E"/>
    <m/>
    <m/>
    <m/>
    <s v="D"/>
    <m/>
    <s v="&lt;0.25"/>
    <m/>
    <s v="Vegetation"/>
    <s v="33.a. Veg. contact"/>
    <s v="Vegetation"/>
    <s v="Contact from object"/>
    <s v="Veg. contact"/>
    <m/>
    <s v="Contact - Vegetation"/>
    <s v="Conductor - Primary"/>
    <s v="Force Out"/>
    <s v="Y"/>
    <s v="Overhead"/>
    <x v="3"/>
    <s v="Conductor - Primary"/>
    <m/>
    <m/>
    <s v="     "/>
    <s v="Tier 2"/>
    <x v="1"/>
    <n v="340"/>
    <m/>
    <n v="39.044199999999996"/>
    <n v="-120.988"/>
    <s v="Placer"/>
    <s v="WEIMAR-1101"/>
    <s v="152491101"/>
    <n v="11000"/>
    <s v="WEIMAR 1101CB"/>
    <x v="1"/>
    <m/>
    <s v="Hardwood Forest"/>
    <m/>
    <m/>
    <s v="No"/>
    <m/>
    <m/>
    <m/>
    <m/>
    <m/>
    <m/>
    <m/>
    <s v="N"/>
    <s v="N"/>
    <m/>
    <m/>
    <s v="     "/>
    <s v="39.04394200"/>
    <s v="-120.98774200"/>
    <s v="Jan 20 2017 12:00AM"/>
    <s v="RootsFail"/>
    <s v="Green, healthy tree uprooted during wind/rain event. Ground had been saturated over several days of soaking rain. Wind at time of event was quite heavy. Coupled with super-saturated soil, tree failed into line. (A small fire, approximately 25 in length X 12&quot; wide occurred on south side of road across street from outage location where the line came down onto a wet, grass hillside. No property damage aside from scorched grass. Fire investigation completed)."/>
    <s v="PINP"/>
    <s v="100"/>
    <s v="32"/>
    <s v="30"/>
    <s v="None"/>
    <s v="None"/>
    <s v="N"/>
    <s v="1"/>
    <m/>
    <s v="Hillside"/>
    <s v="A"/>
    <s v="CrossArm"/>
    <s v="BareWire"/>
    <s v="0"/>
  </r>
  <r>
    <s v="20210040"/>
    <s v="     "/>
    <n v="44214"/>
    <s v="1/18"/>
    <x v="0"/>
    <n v="0.80208333333333337"/>
    <s v="4"/>
    <n v="1"/>
    <s v="1"/>
    <x v="5"/>
    <n v="44214"/>
    <m/>
    <s v="[Fire Report Requested: Cal Fire responded to request # R000656-031521 by referring me to The City of Vacaville Fire Dept, to which I emailed on 03/17/21] [Pictures Requested of Tman on 03/15/2021: See Email Request in Pictures Sub-Folder] Overhead conductor failed and fell to ground, resulting in an ignition. The ensuing fire was 1 meter - &lt; 3 meters in size. OIS: 1212892; ILIS: 21-0009815; FOID: T005169109, T005169110; EC: 120444143; PM: 35226503; Circuit ID: 063601108, SAP ID: 103829173, 103994413"/>
    <s v="     "/>
    <s v="FAS"/>
    <m/>
    <s v="N"/>
    <x v="0"/>
    <m/>
    <s v="21-0009815"/>
    <m/>
    <s v="T005169109, T005169110"/>
    <n v="120444000"/>
    <m/>
    <s v="     "/>
    <x v="1"/>
    <s v="PG&amp;E"/>
    <m/>
    <s v="Vegetation"/>
    <m/>
    <s v="D"/>
    <s v="D"/>
    <s v="&lt;3 meters of linear travel"/>
    <m/>
    <s v="Equipment - PG&amp;E"/>
    <s v="34.b. Conductor damage or failure"/>
    <s v="Equipment - PG&amp;E"/>
    <s v="All types of equipment / facility failure"/>
    <s v="Conductor failure-all"/>
    <s v="Conductor - Primary"/>
    <m/>
    <m/>
    <s v="Line to Ground"/>
    <s v="Y"/>
    <s v="Overhead"/>
    <x v="3"/>
    <s v="Conductor - Primary"/>
    <s v="Conductor, Transformer"/>
    <m/>
    <s v="     "/>
    <s v="Tier 2"/>
    <x v="1"/>
    <n v="177"/>
    <s v="R2"/>
    <n v="38.386800000000001"/>
    <n v="-122.03400000000001"/>
    <s v="Solano"/>
    <s v="VACAVILLE-1108"/>
    <m/>
    <n v="12000"/>
    <m/>
    <x v="0"/>
    <s v="Cal Fire"/>
    <s v="Urban"/>
    <m/>
    <m/>
    <s v="No"/>
    <m/>
    <m/>
    <m/>
    <m/>
    <m/>
    <m/>
    <m/>
    <s v="N"/>
    <s v="N"/>
    <m/>
    <m/>
    <s v="     "/>
    <m/>
    <m/>
    <m/>
    <m/>
    <m/>
    <m/>
    <m/>
    <m/>
    <m/>
    <m/>
    <m/>
    <m/>
    <m/>
    <m/>
    <m/>
    <m/>
    <m/>
    <m/>
    <m/>
  </r>
  <r>
    <s v="20180028"/>
    <s v="     "/>
    <n v="43119"/>
    <s v="1/19"/>
    <x v="0"/>
    <m/>
    <s v="3"/>
    <n v="1"/>
    <s v="1"/>
    <x v="1"/>
    <m/>
    <m/>
    <s v="Fire contained within equipment, flashed riser cutouts"/>
    <s v="     "/>
    <s v="FAS"/>
    <m/>
    <s v="N"/>
    <x v="0"/>
    <s v="10547"/>
    <m/>
    <m/>
    <m/>
    <m/>
    <m/>
    <s v="     "/>
    <x v="0"/>
    <s v="PG&amp;E"/>
    <m/>
    <m/>
    <m/>
    <s v="D"/>
    <m/>
    <s v="Structure-PG&amp;E only"/>
    <m/>
    <s v="Equipment - PG&amp;E"/>
    <s v="34.o. Other"/>
    <s v="Equipment - PG&amp;E"/>
    <s v="All types of equipment / facility failure"/>
    <s v="Other"/>
    <s v="Fuse"/>
    <m/>
    <m/>
    <m/>
    <m/>
    <m/>
    <x v="3"/>
    <s v="Fuse"/>
    <m/>
    <m/>
    <s v="     "/>
    <s v="Tier 2"/>
    <x v="1"/>
    <m/>
    <m/>
    <n v="36.675400000000003"/>
    <n v="-120.339"/>
    <s v="Fresno"/>
    <s v="MENDOTA-1102"/>
    <s v="252311102"/>
    <n v="11000"/>
    <m/>
    <x v="0"/>
    <m/>
    <s v="Rural"/>
    <m/>
    <m/>
    <s v="No"/>
    <m/>
    <m/>
    <m/>
    <m/>
    <m/>
    <m/>
    <m/>
    <s v="N"/>
    <s v="N"/>
    <m/>
    <m/>
    <s v="     "/>
    <m/>
    <m/>
    <m/>
    <m/>
    <m/>
    <m/>
    <m/>
    <m/>
    <m/>
    <m/>
    <m/>
    <m/>
    <m/>
    <m/>
    <m/>
    <m/>
    <m/>
    <m/>
    <m/>
  </r>
  <r>
    <s v="20180030"/>
    <s v="     "/>
    <n v="43119"/>
    <s v="1/19"/>
    <x v="0"/>
    <m/>
    <s v="3"/>
    <n v="1"/>
    <s v="1"/>
    <x v="1"/>
    <m/>
    <m/>
    <s v="hi/low voltage; flickering lights; arcing outlets."/>
    <s v="     "/>
    <s v="FAS"/>
    <m/>
    <s v="N"/>
    <x v="0"/>
    <s v="10780"/>
    <m/>
    <m/>
    <m/>
    <m/>
    <m/>
    <s v="     "/>
    <x v="0"/>
    <s v="PG&amp;E"/>
    <m/>
    <m/>
    <m/>
    <s v="D"/>
    <m/>
    <s v="Structure-only"/>
    <m/>
    <s v="Contact - Customer (Equip/Structure/Veg)"/>
    <s v="33.e. Other contact from object"/>
    <s v="Contact - 3rd Party"/>
    <s v="Contact from object"/>
    <s v="Contact - Other"/>
    <m/>
    <s v="Contact - Other"/>
    <m/>
    <m/>
    <m/>
    <m/>
    <x v="3"/>
    <m/>
    <m/>
    <m/>
    <s v="     "/>
    <s v="Tier 2"/>
    <x v="1"/>
    <m/>
    <m/>
    <n v="37.509099999999997"/>
    <n v="-122.477"/>
    <s v="San Mateo"/>
    <s v="HALF-MOON-BAY-1102"/>
    <s v="024101102"/>
    <n v="11000"/>
    <m/>
    <x v="0"/>
    <m/>
    <s v="Rural"/>
    <m/>
    <m/>
    <s v="No"/>
    <m/>
    <m/>
    <m/>
    <m/>
    <m/>
    <m/>
    <m/>
    <s v="N"/>
    <s v="N"/>
    <m/>
    <m/>
    <s v="     "/>
    <m/>
    <m/>
    <m/>
    <m/>
    <m/>
    <m/>
    <m/>
    <m/>
    <m/>
    <m/>
    <m/>
    <m/>
    <m/>
    <m/>
    <m/>
    <m/>
    <m/>
    <m/>
    <m/>
  </r>
  <r>
    <s v="20210055"/>
    <s v="     "/>
    <n v="44215"/>
    <s v="1/19"/>
    <x v="0"/>
    <n v="0.44861111111111113"/>
    <s v="4"/>
    <n v="1"/>
    <s v="1"/>
    <x v="5"/>
    <n v="44215"/>
    <m/>
    <s v="A tree fell through all three phases of overhead primary conductors, resulting in wires down and an ignition. The ensuing fire was 0.25 - 10 acres in size."/>
    <s v="     "/>
    <s v="FAS"/>
    <m/>
    <s v="N"/>
    <x v="0"/>
    <m/>
    <s v="21-0010790.1"/>
    <m/>
    <s v="T005171744, T005171801, T005172081, T005172175, T005172620"/>
    <m/>
    <m/>
    <s v="     "/>
    <x v="1"/>
    <s v="PG&amp;E"/>
    <m/>
    <s v="Vegetation"/>
    <m/>
    <s v="D"/>
    <s v="D"/>
    <s v="0.26-9.99"/>
    <s v="0.53 acres per Cal Fire"/>
    <s v="Vegetation"/>
    <s v="33.a. Veg. contact"/>
    <s v="Vegetation"/>
    <s v="Contact from object"/>
    <s v="Weather - High Winds"/>
    <m/>
    <s v="Weather - High Winds"/>
    <s v="Conductor - Primary"/>
    <s v="Force Out,Open Circuit"/>
    <s v="Y"/>
    <s v="Overhead"/>
    <x v="3"/>
    <s v="Conductor - Primary"/>
    <s v="Conductors, Connectors, Crossarm, Jumper"/>
    <m/>
    <s v="     "/>
    <s v="Tier 2"/>
    <x v="1"/>
    <n v="340"/>
    <s v="R2"/>
    <n v="38.857599999999998"/>
    <n v="-120.83799999999999"/>
    <s v="El Dorado"/>
    <s v="PLACERVILLE-2106"/>
    <m/>
    <n v="21000"/>
    <m/>
    <x v="0"/>
    <s v="Cal Fire, Garden Valley"/>
    <s v="Herbaceous"/>
    <m/>
    <m/>
    <s v="No"/>
    <m/>
    <m/>
    <m/>
    <m/>
    <m/>
    <m/>
    <m/>
    <s v="N"/>
    <s v="N"/>
    <m/>
    <m/>
    <s v="     "/>
    <m/>
    <m/>
    <m/>
    <m/>
    <m/>
    <m/>
    <m/>
    <m/>
    <m/>
    <m/>
    <m/>
    <m/>
    <m/>
    <m/>
    <m/>
    <m/>
    <m/>
    <m/>
    <m/>
  </r>
  <r>
    <s v="20210052"/>
    <s v="     "/>
    <n v="44215"/>
    <s v="1/19"/>
    <x v="0"/>
    <n v="0.3659722222222222"/>
    <s v="4"/>
    <n v="1"/>
    <s v="1"/>
    <x v="5"/>
    <n v="44215"/>
    <m/>
    <s v="A center phase overhead primary conductor was found down by responding troubleman. The downed conductor resulted in an ignition. The ensuing fire was 0.25 - 10 acres in size. OIS: 1214847; ILIS: 21-0009491.1(3 outages); FOID: T005171086; EC: 120445439; PM: 352262158; Circuit ID: 254061103, SAP ID: 100775250"/>
    <s v="     "/>
    <s v="FAS"/>
    <m/>
    <s v="N"/>
    <x v="0"/>
    <m/>
    <s v="21-0009491.1(3 outages)"/>
    <m/>
    <s v="T005171086"/>
    <n v="120445000"/>
    <m/>
    <s v="     "/>
    <x v="1"/>
    <s v="PG&amp;E"/>
    <m/>
    <s v="Vegetation"/>
    <m/>
    <s v="D"/>
    <s v="D"/>
    <s v="0.26-9.99"/>
    <s v="1 ACRE FIRE"/>
    <s v="Equipment - PG&amp;E"/>
    <s v="34.b. Conductor damage or failure"/>
    <s v="Equipment - PG&amp;E"/>
    <s v="All types of equipment / facility failure"/>
    <s v="Conductor failure-all"/>
    <s v="Conductor - Primary"/>
    <m/>
    <m/>
    <s v="Force Out"/>
    <s v="Y"/>
    <s v="Overhead"/>
    <x v="3"/>
    <s v="Conductor - Primary"/>
    <s v="Conductors, Connectors, Insulators"/>
    <s v="100775250"/>
    <s v="     "/>
    <s v="Tier 2"/>
    <x v="1"/>
    <n v="440"/>
    <s v="R5+"/>
    <n v="36.721899999999998"/>
    <n v="-119.001"/>
    <s v="Fresno"/>
    <s v="DUNLAP-1103"/>
    <m/>
    <n v="12000"/>
    <m/>
    <x v="0"/>
    <s v="Cal Fire"/>
    <s v="Shrub"/>
    <m/>
    <m/>
    <s v="No"/>
    <m/>
    <m/>
    <m/>
    <m/>
    <m/>
    <s v="KINGS"/>
    <m/>
    <s v="N"/>
    <s v="N"/>
    <m/>
    <m/>
    <s v="     "/>
    <m/>
    <m/>
    <m/>
    <m/>
    <m/>
    <m/>
    <m/>
    <m/>
    <m/>
    <m/>
    <m/>
    <m/>
    <m/>
    <m/>
    <m/>
    <m/>
    <m/>
    <m/>
    <m/>
  </r>
  <r>
    <s v="20210215"/>
    <s v="     "/>
    <n v="44215"/>
    <s v="1/19"/>
    <x v="0"/>
    <n v="0.73055555555555551"/>
    <s v="4"/>
    <n v="1"/>
    <s v="1"/>
    <x v="5"/>
    <n v="44215"/>
    <m/>
    <s v="[Veg Record Rqtd on 03/26/21: S3CV will go out on 03/29/21] Tree fell on TX causing fire; OIS: 1217808; FOID: T005173574 (AXHV-Arturo Hernandez), T005173702 (KJH8-Kyle Hatfield), T005177409 (JRED-Jon Elam); ILIS: -None-; EC-UGE: 120459152; PM: 35226803; Division: Yosemite; County: Madera; Circuit ID: 254421103, SAP ID: 107045985"/>
    <s v="     "/>
    <s v="FAS"/>
    <m/>
    <s v="Y"/>
    <x v="0"/>
    <m/>
    <m/>
    <m/>
    <s v="T005173574, T005173702, T005177409"/>
    <n v="120459000"/>
    <m/>
    <s v="     "/>
    <x v="1"/>
    <s v="PG&amp;E"/>
    <m/>
    <s v="Vegetation"/>
    <m/>
    <s v="D"/>
    <s v="D"/>
    <s v="&lt;3 meters of linear travel"/>
    <m/>
    <s v="Vegetation"/>
    <s v="33.a. Veg. contact"/>
    <s v="Vegetation"/>
    <s v="Contact from object"/>
    <s v="Weather - High Winds"/>
    <m/>
    <s v="Weather - High Winds"/>
    <s v="Transformer"/>
    <m/>
    <s v="N"/>
    <s v="Padmounted"/>
    <x v="3"/>
    <s v="Transformer"/>
    <s v="Padmount Transformer, Pad"/>
    <s v="107045985"/>
    <s v="     "/>
    <s v="Tier 2"/>
    <x v="1"/>
    <n v="424"/>
    <m/>
    <n v="37.345599999999997"/>
    <n v="-119.64700000000001"/>
    <s v="Madera"/>
    <s v="OAKHURST-1103"/>
    <m/>
    <n v="12000"/>
    <m/>
    <x v="0"/>
    <s v="Cal Fire"/>
    <s v="Hardwood Woodland"/>
    <m/>
    <m/>
    <s v="No"/>
    <m/>
    <m/>
    <m/>
    <m/>
    <m/>
    <m/>
    <m/>
    <s v="N"/>
    <s v="N"/>
    <m/>
    <m/>
    <s v="     "/>
    <m/>
    <m/>
    <m/>
    <m/>
    <m/>
    <m/>
    <m/>
    <m/>
    <m/>
    <m/>
    <m/>
    <m/>
    <m/>
    <m/>
    <m/>
    <m/>
    <m/>
    <m/>
    <m/>
  </r>
  <r>
    <s v="20210934"/>
    <s v="     "/>
    <n v="44215"/>
    <s v="1/19"/>
    <x v="0"/>
    <n v="0.73055555555555551"/>
    <s v="4"/>
    <n v="1"/>
    <s v="1"/>
    <x v="5"/>
    <m/>
    <m/>
    <s v="Tree fell on TX causing fire - duplicate of Index 214"/>
    <s v="     "/>
    <s v="FAS"/>
    <m/>
    <s v="N"/>
    <x v="1"/>
    <m/>
    <m/>
    <m/>
    <s v="T005173574"/>
    <m/>
    <m/>
    <s v="     "/>
    <x v="0"/>
    <s v="PG&amp;E"/>
    <m/>
    <m/>
    <s v="Transformer"/>
    <m/>
    <m/>
    <s v="Unknown"/>
    <m/>
    <s v="Duplicate"/>
    <s v="39.a. All Other"/>
    <s v="Duplicate"/>
    <m/>
    <s v="Contact - Vegetation"/>
    <m/>
    <m/>
    <m/>
    <m/>
    <s v="N"/>
    <s v="Overhead"/>
    <x v="0"/>
    <s v="Transformer"/>
    <s v="Transformer"/>
    <m/>
    <s v="     "/>
    <s v="Tier 2"/>
    <x v="1"/>
    <n v="424"/>
    <m/>
    <n v="37.344099999999997"/>
    <n v="-119.645"/>
    <s v="Madera"/>
    <s v="OAKHURST-1103"/>
    <m/>
    <n v="12000"/>
    <m/>
    <x v="0"/>
    <m/>
    <s v="Hardwood Forest"/>
    <m/>
    <m/>
    <s v="No"/>
    <m/>
    <m/>
    <m/>
    <m/>
    <m/>
    <m/>
    <m/>
    <s v="N"/>
    <s v="N"/>
    <m/>
    <m/>
    <s v="     "/>
    <m/>
    <m/>
    <m/>
    <m/>
    <m/>
    <m/>
    <m/>
    <m/>
    <m/>
    <m/>
    <m/>
    <m/>
    <m/>
    <m/>
    <m/>
    <m/>
    <m/>
    <m/>
    <m/>
  </r>
  <r>
    <s v="20210058"/>
    <s v="     "/>
    <n v="44215"/>
    <s v="1/19"/>
    <x v="0"/>
    <n v="0.51249999999999996"/>
    <s v="4"/>
    <n v="1"/>
    <s v="1"/>
    <x v="5"/>
    <n v="44215"/>
    <m/>
    <s v="Initial EIR: EI210119B - Aptos - Media Summary: On January 19, 2021, PG&amp;E observed wires down near Freedom Blvd, north of Pleasant Valley Road in Aptos. The wires down were in the area of the Freedom Fire which started earlier in the day and as reported by CAL FIRE was approximately 40 acres and has been fully contained.  PG&amp;E later became aware that CAL FIRE was investigating the wires down as a potential origin of the Freedom Fire. PG&amp;E is reporting this incident under the Media CPUC incident reporting criteria due to public attention into the Freedom Fire. PG&amp;E is not aware of any injuries, fatalities, or property damage exceeding $50,000 related to the Freedom Fire. This information is preliminary. A tree fell through overhead primary lines, resulting in wires down and an ignition. The ensuing fire was 10 - 100 acres in size. EII LEAD: LOGAN MONROE/ERIC TRAVALE, fire report requested multiple times in 2021."/>
    <s v="     "/>
    <s v="FAS"/>
    <m/>
    <s v="N"/>
    <x v="0"/>
    <m/>
    <s v="21-0010951"/>
    <m/>
    <s v="T005172263"/>
    <n v="120448000"/>
    <s v="EI210119B"/>
    <s v="     "/>
    <x v="1"/>
    <s v="PG&amp;E"/>
    <m/>
    <s v="Vegetation"/>
    <m/>
    <s v="D"/>
    <s v="D"/>
    <s v="10-99"/>
    <s v="37 acres"/>
    <s v="Vegetation"/>
    <s v="33.a. Veg. contact"/>
    <s v="Vegetation"/>
    <s v="Contact from object"/>
    <s v="Weather - High Winds"/>
    <m/>
    <s v="Weather - High Winds"/>
    <s v="Conductor - Primary"/>
    <s v="Line to Ground"/>
    <s v="N"/>
    <s v="Overhead"/>
    <x v="3"/>
    <s v="Conductor - Primary"/>
    <s v="Conductor - Primary, Crossarm"/>
    <m/>
    <s v="     "/>
    <s v="Tier 2"/>
    <x v="1"/>
    <n v="500"/>
    <s v="R2"/>
    <n v="36.979799999999997"/>
    <n v="-121.831"/>
    <s v="Santa Cruz"/>
    <s v="ROB-ROY-2104"/>
    <m/>
    <n v="21000"/>
    <m/>
    <x v="0"/>
    <s v="Cal Fire"/>
    <s v="Herbaceous"/>
    <s v="Timber fuel model"/>
    <m/>
    <s v="No"/>
    <m/>
    <m/>
    <m/>
    <m/>
    <m/>
    <s v="FREEDOM BLVD"/>
    <m/>
    <s v="N"/>
    <s v="N"/>
    <m/>
    <m/>
    <s v="     "/>
    <m/>
    <m/>
    <m/>
    <m/>
    <m/>
    <m/>
    <m/>
    <m/>
    <m/>
    <m/>
    <m/>
    <m/>
    <m/>
    <m/>
    <m/>
    <m/>
    <m/>
    <m/>
    <m/>
  </r>
  <r>
    <s v="20210067"/>
    <s v="     "/>
    <n v="44215"/>
    <s v="1/19"/>
    <x v="0"/>
    <n v="4.8611111111111112E-2"/>
    <s v="4"/>
    <n v="1"/>
    <s v="1"/>
    <x v="5"/>
    <n v="44215"/>
    <m/>
    <s v="A tree branch fell onto primary overhead lines damaging both the primary conductors and crossarm. The ensuing fire was 1 meter - 3 meters in size. Veg Records Copied: 02/25/21; OIS: 1213868; ILIS: 21-0009979.2(2 outages); FOID: T005175771, T005169746, T005169626, T005169625; EC: 120450949, 120450969, 120450857, 120451242; PM: 44628073, 35226526; Circuit ID: 163692102, SAP ID: 103135346, 103135245, 103366411, 103366412; Eqp: Conductor, Insulators, Crossarms"/>
    <s v="     "/>
    <s v="FAS"/>
    <m/>
    <s v="N"/>
    <x v="0"/>
    <m/>
    <s v="21-0009979.2(2 outages)"/>
    <m/>
    <s v="T005175771, T005169746, T005169626, T005169625"/>
    <m/>
    <m/>
    <s v="     "/>
    <x v="1"/>
    <s v="PG&amp;E"/>
    <m/>
    <s v="Vegetation"/>
    <m/>
    <s v="D"/>
    <s v="D"/>
    <s v="&lt;0.25"/>
    <m/>
    <s v="Vegetation"/>
    <s v="33.a. Veg. contact"/>
    <s v="Vegetation"/>
    <s v="Contact from object"/>
    <s v="Weather - High Winds"/>
    <m/>
    <s v="Weather - High Winds"/>
    <s v="Conductor - Primary"/>
    <s v="Line to Ground,Force Out"/>
    <s v="N"/>
    <s v="Overhead"/>
    <x v="3"/>
    <s v="Conductor - Primary"/>
    <s v="Conductor, Insulators, Crossarms"/>
    <m/>
    <s v="     "/>
    <s v="Tier 2"/>
    <x v="1"/>
    <n v="360"/>
    <s v="R1"/>
    <n v="38.412199999999999"/>
    <n v="-120.13800000000001"/>
    <s v="Calaveras"/>
    <s v="SALT-SPRINGS-2102"/>
    <m/>
    <n v="17000"/>
    <m/>
    <x v="0"/>
    <s v="Employee"/>
    <s v="Conifer Forest"/>
    <m/>
    <m/>
    <s v="No"/>
    <m/>
    <m/>
    <m/>
    <m/>
    <m/>
    <m/>
    <m/>
    <s v="N"/>
    <s v="N"/>
    <m/>
    <m/>
    <s v="     "/>
    <m/>
    <m/>
    <m/>
    <m/>
    <m/>
    <m/>
    <m/>
    <m/>
    <m/>
    <m/>
    <m/>
    <m/>
    <m/>
    <m/>
    <m/>
    <m/>
    <m/>
    <m/>
    <m/>
  </r>
  <r>
    <s v="20210186"/>
    <s v="     "/>
    <n v="44215"/>
    <s v="1/19"/>
    <x v="0"/>
    <n v="0.2013888888888889"/>
    <s v="4"/>
    <n v="1"/>
    <s v="1"/>
    <x v="5"/>
    <n v="44215"/>
    <m/>
    <s v="A piece of a Ponderosa Pine tree broke off about 25' above ground during high wind storm and fell into overhead primary circuit, causing a wire down incident and ignition a 30' x 40' fire. No damage to any property. OIS: 1214282; ILIS: 21-0010173; FOID: T005170275, T005173303, T005175734, T005176170, T005176583, T005176584; EC: 120454231; PM: 35226265; Circuit ID: 252192105; SAP ID: 101075867; Eqp: Pole, Conductors; County: Mariposa; Zone: 8"/>
    <s v="     "/>
    <s v="ILIS/OIS"/>
    <m/>
    <s v="Y"/>
    <x v="0"/>
    <m/>
    <s v="21-0010173.5"/>
    <m/>
    <s v="T005177740"/>
    <m/>
    <m/>
    <s v="     "/>
    <x v="1"/>
    <s v="PG&amp;E"/>
    <m/>
    <s v="Vegetation"/>
    <m/>
    <s v="D"/>
    <s v="D"/>
    <s v="&lt;0.25"/>
    <s v="Approximately 30' x 40'"/>
    <s v="Vegetation"/>
    <s v="33.a. Veg. contact"/>
    <s v="Vegetation"/>
    <s v="Contact from object"/>
    <s v="Weather - High Winds"/>
    <m/>
    <s v="Weather - High Winds"/>
    <s v="Conductor - Primary"/>
    <s v="Force Out,Line to Line,Line to Ground"/>
    <s v="Y"/>
    <s v="Overhead"/>
    <x v="3"/>
    <s v="Conductor - Primary"/>
    <s v="Pole, Conductors"/>
    <s v="101073993"/>
    <s v="     "/>
    <s v="Tier 2"/>
    <x v="1"/>
    <n v="348"/>
    <s v="R2"/>
    <n v="37.754600000000003"/>
    <n v="-120.11"/>
    <s v="Mariposa"/>
    <s v="BEAR-VALLEY-2105"/>
    <m/>
    <n v="12000"/>
    <m/>
    <x v="0"/>
    <s v="Campa "/>
    <s v="Conifer Forest"/>
    <m/>
    <m/>
    <s v="No"/>
    <m/>
    <m/>
    <m/>
    <m/>
    <m/>
    <m/>
    <m/>
    <s v="N"/>
    <s v="N"/>
    <m/>
    <m/>
    <s v="     "/>
    <m/>
    <m/>
    <m/>
    <m/>
    <m/>
    <m/>
    <m/>
    <m/>
    <m/>
    <m/>
    <m/>
    <m/>
    <m/>
    <m/>
    <m/>
    <m/>
    <m/>
    <m/>
    <m/>
  </r>
  <r>
    <s v="SAP20189878"/>
    <s v="     "/>
    <n v="43120"/>
    <s v="1/20"/>
    <x v="0"/>
    <m/>
    <s v="3"/>
    <n v="1"/>
    <s v="1"/>
    <x v="1"/>
    <n v="43118"/>
    <m/>
    <s v="Pole replaced due to pole fire"/>
    <s v="     "/>
    <s v="SAP"/>
    <n v="44580"/>
    <s v="Y"/>
    <x v="0"/>
    <s v="1052060"/>
    <s v="18-0007043"/>
    <m/>
    <s v="T004236102"/>
    <n v="114231959"/>
    <m/>
    <s v="     "/>
    <x v="0"/>
    <s v="PG&amp;E"/>
    <m/>
    <m/>
    <m/>
    <s v="D"/>
    <m/>
    <s v="Structure-PG&amp;E only"/>
    <m/>
    <s v="Equipment - PG&amp;E"/>
    <s v="34.g. Insulator and brushing damage or failure"/>
    <s v="Equipment - PG&amp;E"/>
    <s v="Insulator failure"/>
    <s v="Insulator failure"/>
    <s v="Insulator"/>
    <m/>
    <m/>
    <s v="Force Out"/>
    <m/>
    <s v="Overhead"/>
    <x v="0"/>
    <s v="Insulator"/>
    <m/>
    <s v="103870221"/>
    <s v="     "/>
    <s v="Tier 2"/>
    <x v="1"/>
    <m/>
    <m/>
    <n v="39.701300000000003"/>
    <n v="-123.655"/>
    <s v="Mendocino"/>
    <s v="LAYTONVILLE-1102"/>
    <m/>
    <m/>
    <s v="LAYTONVILLE 1102682"/>
    <x v="0"/>
    <m/>
    <m/>
    <m/>
    <m/>
    <s v="No"/>
    <m/>
    <m/>
    <m/>
    <m/>
    <m/>
    <m/>
    <m/>
    <s v="N"/>
    <s v="N"/>
    <m/>
    <m/>
    <s v="     "/>
    <m/>
    <m/>
    <m/>
    <m/>
    <m/>
    <m/>
    <m/>
    <m/>
    <m/>
    <m/>
    <m/>
    <m/>
    <m/>
    <m/>
    <m/>
    <m/>
    <m/>
    <m/>
    <m/>
  </r>
  <r>
    <s v="20160001"/>
    <s v="     "/>
    <n v="42390"/>
    <s v="1/21"/>
    <x v="0"/>
    <n v="0.89722222222222225"/>
    <s v="4"/>
    <n v="1"/>
    <s v="1"/>
    <x v="6"/>
    <n v="42390"/>
    <n v="0.89722222222222225"/>
    <s v="TREE FELL INTO LINE, SPARKED AND STARTED FIRE ALONG SIDE OF RD"/>
    <s v="     "/>
    <m/>
    <m/>
    <s v="N"/>
    <x v="0"/>
    <s v="1389587"/>
    <s v="16-0007239"/>
    <m/>
    <m/>
    <m/>
    <m/>
    <s v="     "/>
    <x v="1"/>
    <s v="PG&amp;E"/>
    <m/>
    <s v="Vegetation"/>
    <m/>
    <s v="D"/>
    <m/>
    <s v="&lt;3 meters of linear travel"/>
    <s v="Square Feet: ; Acreage: "/>
    <s v="Vegetation"/>
    <s v="33.a. Veg. contact"/>
    <s v="Vegetation"/>
    <s v="All types of equipment / facility failure"/>
    <s v="Contact - Vegetation"/>
    <m/>
    <s v="Contact - Vegetation"/>
    <s v="Conductor"/>
    <s v="Multi-Fault"/>
    <s v="PACIFIC BELL"/>
    <s v="Overhead"/>
    <x v="3"/>
    <s v="Conductor"/>
    <m/>
    <s v="100994021"/>
    <s v="     "/>
    <s v="Tier 2"/>
    <x v="1"/>
    <n v="100"/>
    <m/>
    <n v="40.552999999999997"/>
    <n v="-124.11199999999999"/>
    <s v="Humboldt"/>
    <s v="CARLOTTA-1121"/>
    <s v="192291121"/>
    <n v="12000"/>
    <s v="CARLOTTA 1121CB"/>
    <x v="0"/>
    <s v="Cal Fire"/>
    <s v="Herbaceous"/>
    <m/>
    <m/>
    <s v="No"/>
    <m/>
    <m/>
    <m/>
    <m/>
    <m/>
    <m/>
    <m/>
    <s v="N"/>
    <s v="N"/>
    <m/>
    <m/>
    <s v="     "/>
    <s v="40.55299900"/>
    <s v="-124.11158200"/>
    <s v="Jan 22 2016 12:00AM"/>
    <s v="TrunkFail"/>
    <s v="Co-dominate top of Monterey pine pealed off and fell on to the lines starting a small fire."/>
    <s v="PINM"/>
    <s v="60"/>
    <s v="20"/>
    <s v="25"/>
    <s v="Slight"/>
    <s v="Slight"/>
    <s v="N"/>
    <s v="1"/>
    <m/>
    <s v="Hillside"/>
    <s v="A"/>
    <s v="CrossArm"/>
    <s v="BareWire"/>
    <s v="0"/>
  </r>
  <r>
    <s v="20210074"/>
    <s v="     "/>
    <n v="44218"/>
    <s v="1/22"/>
    <x v="0"/>
    <n v="0.42708333333333331"/>
    <s v="4"/>
    <n v="1"/>
    <s v="1"/>
    <x v="5"/>
    <n v="44215"/>
    <m/>
    <s v="A tree fell onto overhead primary lines causing and wires down incident that ignited surrounding vegetation and burned on pole. The ensuing fire was 0.25 - 10 acres in size. OIS: 1220583, 1225213, 7596964: FOID: T005178738; ILIS: 21-0009474.45(45 outages); EC: 120457489; PM: 35226265; Circuit ID: 254452101, SAP ID: 101078986; Eqp: Pole, Crossarm, Conductor, Insulator"/>
    <s v="     "/>
    <s v="FAS"/>
    <m/>
    <s v="N"/>
    <x v="0"/>
    <m/>
    <s v="21-0009474.45(45 outages)"/>
    <m/>
    <s v="T005178738"/>
    <n v="120457000"/>
    <m/>
    <s v="     "/>
    <x v="1"/>
    <s v="PG&amp;E"/>
    <m/>
    <s v="Vegetation"/>
    <m/>
    <s v="D"/>
    <s v="D"/>
    <s v="&lt;0.25"/>
    <m/>
    <s v="Vegetation"/>
    <s v="33.a. Veg. contact"/>
    <s v="Vegetation"/>
    <s v="Contact from object"/>
    <s v="Weather - High Winds"/>
    <m/>
    <s v="Weather - High Winds"/>
    <s v="Conductor - Primary"/>
    <s v="Line to Ground,Line to Line,None,Force Out"/>
    <s v="Y"/>
    <s v="Overhead"/>
    <x v="3"/>
    <s v="Conductor - Primary"/>
    <s v=" Pole, Crossarm, Conductor, Insulator"/>
    <s v="101078986"/>
    <s v="     "/>
    <s v="Tier 2"/>
    <x v="1"/>
    <n v="420"/>
    <s v="R2"/>
    <n v="37.494399999999999"/>
    <n v="-119.872"/>
    <s v="Mariposa"/>
    <s v="MARIPOSA-2101"/>
    <m/>
    <n v="21000"/>
    <m/>
    <x v="0"/>
    <s v="Mariposa FD"/>
    <s v="Hardwood Woodland"/>
    <m/>
    <m/>
    <s v="No"/>
    <m/>
    <m/>
    <m/>
    <m/>
    <m/>
    <m/>
    <m/>
    <s v="N"/>
    <s v="N"/>
    <m/>
    <m/>
    <s v="     "/>
    <m/>
    <m/>
    <m/>
    <m/>
    <m/>
    <m/>
    <m/>
    <m/>
    <m/>
    <m/>
    <m/>
    <m/>
    <m/>
    <m/>
    <m/>
    <m/>
    <m/>
    <m/>
    <m/>
  </r>
  <r>
    <s v="20160002"/>
    <s v="     "/>
    <n v="42392"/>
    <s v="1/23"/>
    <x v="0"/>
    <n v="0.65347222222222223"/>
    <s v="4"/>
    <n v="1"/>
    <s v="1"/>
    <x v="6"/>
    <n v="42392"/>
    <n v="0.65347222222222223"/>
    <s v="WIRE SEPERATED AT AUTO SLEEVE"/>
    <s v="     "/>
    <m/>
    <m/>
    <s v="N"/>
    <x v="0"/>
    <s v="1390889"/>
    <s v="16-0007778"/>
    <m/>
    <m/>
    <n v="111217102"/>
    <m/>
    <s v="     "/>
    <x v="1"/>
    <s v="PG&amp;E"/>
    <m/>
    <s v="Vegetation"/>
    <m/>
    <s v="D"/>
    <m/>
    <s v="&lt;0.25"/>
    <s v="Square Feet: 1000'; Acreage: "/>
    <s v="Equipment - PG&amp;E"/>
    <s v="34.m. Connection device damage or failure"/>
    <s v="Equipment - PG&amp;E"/>
    <s v="All types of equipment / facility failure"/>
    <s v="Splice/Clamp/Connector"/>
    <s v="Splice/Clamp/Connector"/>
    <m/>
    <m/>
    <s v="Line to Ground"/>
    <m/>
    <s v="Overhead"/>
    <x v="3"/>
    <s v="Conductor"/>
    <m/>
    <s v="101524077"/>
    <s v="     "/>
    <s v="Tier 2"/>
    <x v="1"/>
    <n v="246"/>
    <m/>
    <n v="39.948599999999999"/>
    <n v="-122.373"/>
    <s v="Tehama"/>
    <s v="CORNING-1101"/>
    <s v="103331101"/>
    <n v="12000"/>
    <s v="CORNING 11011624"/>
    <x v="0"/>
    <s v="N.A."/>
    <s v="Herbaceous"/>
    <m/>
    <m/>
    <s v="No"/>
    <m/>
    <m/>
    <m/>
    <m/>
    <m/>
    <m/>
    <m/>
    <s v="N"/>
    <s v="N"/>
    <m/>
    <m/>
    <s v="     "/>
    <m/>
    <m/>
    <m/>
    <m/>
    <m/>
    <m/>
    <m/>
    <m/>
    <m/>
    <m/>
    <m/>
    <m/>
    <m/>
    <m/>
    <m/>
    <m/>
    <m/>
    <m/>
    <m/>
  </r>
  <r>
    <s v="MIA20175446"/>
    <s v="     "/>
    <n v="42758"/>
    <s v="1/23"/>
    <x v="0"/>
    <n v="0.55174768518518513"/>
    <s v="4"/>
    <n v="1"/>
    <s v="1"/>
    <x v="0"/>
    <n v="42758"/>
    <n v="0.55138888888888893"/>
    <s v="L7SF: 44715 MILLWOOD DR (XSTR-BOYD DR) in Badger; pole fire; 1 E/O 78951F; F3TAXBR; burning at phone level; conductor holding top; cause not listed; pics show pole is completely cut in half; WAITING ON TMAN"/>
    <s v="     "/>
    <s v="FAS"/>
    <n v="44272"/>
    <s v="Y"/>
    <x v="0"/>
    <s v="1664099"/>
    <s v="N/A"/>
    <m/>
    <s v="T003907309"/>
    <n v="112531627"/>
    <m/>
    <s v="     "/>
    <x v="0"/>
    <s v="PG&amp;E"/>
    <m/>
    <m/>
    <m/>
    <s v="D"/>
    <m/>
    <s v="Structure-PG&amp;E only"/>
    <m/>
    <s v="Equipment - PG&amp;E"/>
    <s v="34.g. Insulator and brushing damage or failure"/>
    <s v="Equipment - PG&amp;E"/>
    <s v="All types of equipment / facility failure"/>
    <s v="Insulator failure"/>
    <s v="Insulator"/>
    <m/>
    <m/>
    <m/>
    <s v="Yes"/>
    <s v="Overhead"/>
    <x v="0"/>
    <m/>
    <m/>
    <s v="Pole ID: 100687119"/>
    <s v="     "/>
    <s v="Tier 2"/>
    <x v="1"/>
    <n v="430"/>
    <m/>
    <n v="36.586100000000002"/>
    <n v="-119.121"/>
    <s v="Tulare"/>
    <s v="SAND-CREEK-1103"/>
    <m/>
    <n v="11000"/>
    <m/>
    <x v="0"/>
    <m/>
    <s v="Highly Rural"/>
    <m/>
    <m/>
    <s v="No"/>
    <m/>
    <m/>
    <m/>
    <m/>
    <m/>
    <m/>
    <m/>
    <s v="N"/>
    <s v="N"/>
    <m/>
    <m/>
    <s v="     "/>
    <m/>
    <m/>
    <m/>
    <m/>
    <m/>
    <m/>
    <m/>
    <m/>
    <m/>
    <m/>
    <m/>
    <m/>
    <m/>
    <m/>
    <m/>
    <m/>
    <m/>
    <m/>
    <m/>
  </r>
  <r>
    <s v="MIA201710142"/>
    <s v="     "/>
    <n v="42759"/>
    <s v="1/24"/>
    <x v="0"/>
    <n v="0.48689814814814814"/>
    <s v="4"/>
    <n v="1"/>
    <s v="1"/>
    <x v="0"/>
    <n v="42759"/>
    <n v="0.48680555555555555"/>
    <s v="JZCY - Please contact Placerville FD to request a fire report to confirm fire size. pole fire "/>
    <s v="     "/>
    <s v="FAS"/>
    <n v="44257"/>
    <s v="Y"/>
    <x v="0"/>
    <s v="1665163"/>
    <m/>
    <m/>
    <s v="T003909679"/>
    <n v="112694446"/>
    <m/>
    <s v="     "/>
    <x v="0"/>
    <s v="PG&amp;E"/>
    <m/>
    <m/>
    <m/>
    <s v="D"/>
    <m/>
    <s v="Structure-PG&amp;E only"/>
    <m/>
    <s v="Unknown"/>
    <s v="40.a. Unknown"/>
    <s v="Unknown"/>
    <s v="Other"/>
    <s v="Unknown"/>
    <m/>
    <m/>
    <m/>
    <m/>
    <s v="Yes"/>
    <s v="Overhead"/>
    <x v="0"/>
    <m/>
    <m/>
    <s v="101397374_x0009_"/>
    <s v="     "/>
    <s v="Tier 2"/>
    <x v="1"/>
    <n v="340"/>
    <m/>
    <n v="38.671199999999999"/>
    <n v="-120.66800000000001"/>
    <s v="El Dorado"/>
    <s v="APPLE-HILL-2102"/>
    <s v="153662102"/>
    <n v="21000"/>
    <s v="APPLE-HILL-21026552"/>
    <x v="1"/>
    <m/>
    <s v="Rural"/>
    <m/>
    <m/>
    <s v="No"/>
    <m/>
    <m/>
    <m/>
    <m/>
    <m/>
    <m/>
    <m/>
    <s v="N"/>
    <s v="N"/>
    <m/>
    <m/>
    <s v="     "/>
    <m/>
    <m/>
    <m/>
    <m/>
    <m/>
    <m/>
    <m/>
    <m/>
    <m/>
    <m/>
    <m/>
    <m/>
    <m/>
    <m/>
    <m/>
    <m/>
    <m/>
    <m/>
    <m/>
  </r>
  <r>
    <s v="SAP201422776"/>
    <s v="     "/>
    <n v="41665"/>
    <s v="1/26"/>
    <x v="0"/>
    <m/>
    <s v="5"/>
    <n v="1"/>
    <s v="1"/>
    <x v="7"/>
    <n v="41663"/>
    <m/>
    <s v="tree down caused fire"/>
    <s v="     "/>
    <s v="SAP"/>
    <n v="44580"/>
    <s v="Y"/>
    <x v="0"/>
    <s v="946638"/>
    <s v="14-0006073"/>
    <m/>
    <s v="T003041787"/>
    <n v="107746179"/>
    <m/>
    <s v="     "/>
    <x v="0"/>
    <s v="PG&amp;E"/>
    <m/>
    <m/>
    <m/>
    <s v="D"/>
    <m/>
    <s v="Structure-PG&amp;E only"/>
    <m/>
    <s v="Vegetation"/>
    <s v="33.a. Veg. contact"/>
    <s v="Vegetation"/>
    <s v="Veg. contact"/>
    <s v="Veg. contact"/>
    <m/>
    <s v="Veg. contact"/>
    <s v="Conductor - All"/>
    <s v="Line to Line"/>
    <s v="Yes"/>
    <s v="Overhead"/>
    <x v="0"/>
    <s v="Conductor - All"/>
    <m/>
    <s v="100983045"/>
    <s v="     "/>
    <s v="Tier 2"/>
    <x v="1"/>
    <m/>
    <m/>
    <n v="40.817500000000003"/>
    <n v="-123.996"/>
    <s v="Humboldt"/>
    <s v="ARCATA-1121"/>
    <m/>
    <m/>
    <s v="ARCATA 1121716954"/>
    <x v="0"/>
    <m/>
    <m/>
    <m/>
    <m/>
    <s v="No"/>
    <m/>
    <m/>
    <m/>
    <m/>
    <m/>
    <m/>
    <m/>
    <s v="N"/>
    <s v="N"/>
    <m/>
    <m/>
    <s v="     "/>
    <s v="40.82290000"/>
    <s v="-124.00025000"/>
    <s v="Jan 24 2014 12:00AM"/>
    <s v="TrunkFail"/>
    <s v="A healthy Redwood broke off at the trunk ten feet above the ground and fell through the primary conductors putting the lines down on the ground.  As a result a small brush fire was ignited and soon suppressed by CAL Fire.  The fire grew to approximately 75ft x 25ft and no structures were harmed."/>
    <s v="REDW"/>
    <s v="65"/>
    <s v="15"/>
    <s v="13"/>
    <s v="Slight"/>
    <s v="None"/>
    <s v="N"/>
    <s v="1"/>
    <s v="None"/>
    <s v="Ridge"/>
    <s v="B"/>
    <s v="CrossArm"/>
    <s v="BareWire"/>
    <s v="2"/>
  </r>
  <r>
    <s v="20201831"/>
    <s v="     "/>
    <n v="43859"/>
    <s v="1/29"/>
    <x v="0"/>
    <n v="0.46388888888888891"/>
    <s v="5"/>
    <n v="1"/>
    <s v="1"/>
    <x v="4"/>
    <m/>
    <m/>
    <s v="Bird protection burned and melted in the clear, insulator damaged"/>
    <s v="     "/>
    <s v="FAS"/>
    <m/>
    <s v="Y"/>
    <x v="0"/>
    <s v="772626"/>
    <m/>
    <m/>
    <s v="T004879978"/>
    <n v="118477879"/>
    <m/>
    <s v="     "/>
    <x v="0"/>
    <s v="PG&amp;E"/>
    <m/>
    <m/>
    <m/>
    <s v="D"/>
    <m/>
    <s v="Unknown"/>
    <m/>
    <s v="Equipment - PG&amp;E"/>
    <s v="34.g. Insulator and brushing damage or failure"/>
    <s v="Equipment - PG&amp;E"/>
    <s v="All types of equipment / facility failure"/>
    <s v="Insulator failure"/>
    <s v="Insulator"/>
    <m/>
    <m/>
    <m/>
    <m/>
    <s v="Overhead"/>
    <x v="3"/>
    <s v="Insulator"/>
    <m/>
    <s v="101891891"/>
    <s v="     "/>
    <s v="Tier 2"/>
    <x v="1"/>
    <n v="575"/>
    <m/>
    <n v="35.457700000000003"/>
    <n v="-120.66"/>
    <s v="San Luis Obispo"/>
    <s v="ATASCADERO-1103"/>
    <m/>
    <n v="12000"/>
    <s v="ATASCADERO 1103492068"/>
    <x v="1"/>
    <s v="Unknown"/>
    <s v="Herbaceous"/>
    <m/>
    <m/>
    <s v="No"/>
    <m/>
    <m/>
    <m/>
    <m/>
    <m/>
    <m/>
    <m/>
    <s v="N"/>
    <s v="N"/>
    <m/>
    <m/>
    <s v="     "/>
    <m/>
    <m/>
    <m/>
    <m/>
    <m/>
    <m/>
    <m/>
    <m/>
    <m/>
    <m/>
    <m/>
    <m/>
    <m/>
    <m/>
    <m/>
    <m/>
    <m/>
    <m/>
    <m/>
  </r>
  <r>
    <s v="20180037"/>
    <s v="     "/>
    <n v="43130"/>
    <s v="1/30"/>
    <x v="0"/>
    <n v="0.25138888888888888"/>
    <s v="5"/>
    <n v="1"/>
    <s v="1"/>
    <x v="1"/>
    <n v="43130"/>
    <n v="0.25138888888888888"/>
    <s v="ILIS - WOG, no.  Pole broken/fire."/>
    <s v="     "/>
    <s v="FAS"/>
    <m/>
    <s v="N"/>
    <x v="0"/>
    <s v="16226"/>
    <s v="18-0010013"/>
    <m/>
    <m/>
    <m/>
    <m/>
    <s v="     "/>
    <x v="0"/>
    <s v="PG&amp;E"/>
    <m/>
    <m/>
    <m/>
    <s v="D"/>
    <m/>
    <s v="Structure-PG&amp;E only"/>
    <m/>
    <s v="Contact - 3rd Party"/>
    <s v="33.e. Other contact from object"/>
    <s v="Contact - 3rd Party"/>
    <s v="Contact from object"/>
    <s v="Contact - 3rd Party"/>
    <m/>
    <s v="Contact - 3rd Party"/>
    <m/>
    <s v="Force Out"/>
    <m/>
    <s v="Overhead"/>
    <x v="3"/>
    <m/>
    <m/>
    <s v="1101/2"/>
    <s v="     "/>
    <s v="Tier 2"/>
    <x v="1"/>
    <n v="512"/>
    <m/>
    <n v="34.700800000000001"/>
    <n v="-120.43600000000001"/>
    <s v="Santa Barbara"/>
    <s v="PURISIMA-1101"/>
    <s v="182971101"/>
    <n v="11000"/>
    <s v="N/A"/>
    <x v="0"/>
    <m/>
    <s v="Rural"/>
    <m/>
    <m/>
    <s v="No"/>
    <m/>
    <m/>
    <m/>
    <m/>
    <m/>
    <m/>
    <m/>
    <s v="N"/>
    <s v="N"/>
    <m/>
    <m/>
    <s v="     "/>
    <m/>
    <m/>
    <m/>
    <m/>
    <m/>
    <m/>
    <m/>
    <m/>
    <m/>
    <m/>
    <m/>
    <m/>
    <m/>
    <m/>
    <m/>
    <m/>
    <m/>
    <m/>
    <m/>
  </r>
  <r>
    <s v="20180038"/>
    <s v="     "/>
    <n v="43130"/>
    <s v="1/30"/>
    <x v="0"/>
    <m/>
    <s v="5"/>
    <n v="1"/>
    <s v="1"/>
    <x v="1"/>
    <m/>
    <m/>
    <s v="Fire contained to equipment - service drop."/>
    <s v="     "/>
    <s v="FAS"/>
    <m/>
    <s v="N"/>
    <x v="0"/>
    <s v="16492"/>
    <m/>
    <m/>
    <m/>
    <m/>
    <m/>
    <s v="     "/>
    <x v="0"/>
    <s v="PG&amp;E"/>
    <m/>
    <m/>
    <m/>
    <s v="D"/>
    <m/>
    <s v="Structure-PG&amp;E only"/>
    <m/>
    <s v="Equipment - PG&amp;E"/>
    <s v="34.b. Conductor damage or failure"/>
    <s v="Equipment - PG&amp;E"/>
    <s v="All types of equipment / facility failure"/>
    <s v="Conductor"/>
    <s v="Conductor"/>
    <m/>
    <m/>
    <m/>
    <m/>
    <m/>
    <x v="3"/>
    <s v="Conductor - Secondary"/>
    <m/>
    <m/>
    <s v="     "/>
    <s v="Tier 2"/>
    <x v="1"/>
    <m/>
    <m/>
    <n v="34.967300000000002"/>
    <n v="-120.574"/>
    <s v="Santa Barbara"/>
    <s v="SANTA-MARIA-1110"/>
    <s v="182671110"/>
    <n v="11000"/>
    <m/>
    <x v="0"/>
    <m/>
    <s v="Rural"/>
    <m/>
    <m/>
    <s v="No"/>
    <m/>
    <m/>
    <m/>
    <m/>
    <m/>
    <m/>
    <m/>
    <s v="N"/>
    <s v="N"/>
    <m/>
    <m/>
    <s v="     "/>
    <m/>
    <m/>
    <m/>
    <m/>
    <m/>
    <m/>
    <m/>
    <m/>
    <m/>
    <m/>
    <m/>
    <m/>
    <m/>
    <m/>
    <m/>
    <m/>
    <m/>
    <m/>
    <m/>
  </r>
  <r>
    <s v="20210004"/>
    <s v="     "/>
    <n v="44200"/>
    <s v="1/4"/>
    <x v="0"/>
    <n v="0.75416666666666665"/>
    <s v="2"/>
    <n v="1"/>
    <s v="1"/>
    <x v="5"/>
    <n v="44200"/>
    <m/>
    <s v="Tree fell through one phase of overhead primary circuit, resulting in an ignition. The ensuing fire was under one meter in size. Veg Records Copied: 02/25/21; OIS: 1204168; ILIS: 21-0004926; FOID: T005159839, T005159824; EC: 120257102; PM: 44610208, 31526896; Circuit ID: 152691104, SAP ID: 100014857; Eqp: Conductor, Bell, Shoe, Jumper"/>
    <s v="     "/>
    <s v="FAS"/>
    <m/>
    <s v="N"/>
    <x v="0"/>
    <m/>
    <s v="21-0004926"/>
    <m/>
    <s v="T005159839, T005159824"/>
    <n v="120257000"/>
    <m/>
    <s v="     "/>
    <x v="1"/>
    <s v="PG&amp;E"/>
    <m/>
    <s v="Vegetation"/>
    <m/>
    <s v="D"/>
    <s v="D"/>
    <s v="&lt;0.25"/>
    <s v="Scorch marks 30ft long by 1&quot; wide"/>
    <s v="Vegetation"/>
    <s v="33.a. Veg. contact"/>
    <s v="Vegetation"/>
    <s v="Contact from object"/>
    <s v="Veg. contact"/>
    <m/>
    <s v="Veg. contact"/>
    <s v="Conductor - Primary"/>
    <s v="Line to Ground"/>
    <s v="Y"/>
    <s v="Overhead"/>
    <x v="3"/>
    <s v="Conductor - Primary"/>
    <s v="Conductor, Bell, Shoe, Jumper"/>
    <s v="100014857"/>
    <s v="     "/>
    <s v="Tier 2"/>
    <x v="1"/>
    <n v="330"/>
    <s v="R1"/>
    <n v="39.124200000000002"/>
    <n v="-121.066"/>
    <s v="Nevada"/>
    <s v="HIGGINS-1104"/>
    <m/>
    <n v="12000"/>
    <m/>
    <x v="0"/>
    <s v="Cal Fire"/>
    <s v="Conifer Forest"/>
    <m/>
    <m/>
    <s v="No"/>
    <m/>
    <m/>
    <m/>
    <m/>
    <m/>
    <m/>
    <m/>
    <s v="N"/>
    <s v="N"/>
    <m/>
    <m/>
    <s v="     "/>
    <s v="39.12443690"/>
    <s v="-121.06577990"/>
    <s v="Jan  6 2021 12:00AM"/>
    <s v="RootsFail"/>
    <s v="R2 black oak uprooted in high winds and heavy rain on 1/4/2021 and came to rest against a second R2 black oak, as reported by neighbor (exact time unknown). Supporting oak failed at 18:04 on 1/4/21, bringing both oaks down. Neither of these trees had strike potential, but on the way down, they struck a 2x stem black oak, breaking one stem off at approximately 10ft height. This third tree (28&quot;DBH, 2x Stem, 60ft height, 50 ft from line)struck line, causing the incident."/>
    <s v="OAKK"/>
    <s v="80"/>
    <s v="17"/>
    <s v="85"/>
    <s v="Slight"/>
    <s v="None"/>
    <s v="N"/>
    <s v="1"/>
    <m/>
    <s v="Hillside"/>
    <s v="A"/>
    <s v="CrossArm"/>
    <s v="BareWire"/>
    <s v="0"/>
  </r>
  <r>
    <s v="20180006"/>
    <s v="     "/>
    <n v="43105"/>
    <s v="1/5"/>
    <x v="0"/>
    <n v="0.83680555555555558"/>
    <s v="1"/>
    <n v="1"/>
    <s v="1"/>
    <x v="1"/>
    <n v="43105"/>
    <n v="0.83680555555555558"/>
    <s v="UG SSFTX, fire contained within box."/>
    <s v="     "/>
    <s v="FAS"/>
    <m/>
    <s v="N"/>
    <x v="0"/>
    <s v="2952"/>
    <s v="18-0003947"/>
    <m/>
    <m/>
    <m/>
    <m/>
    <s v="     "/>
    <x v="0"/>
    <s v="PG&amp;E"/>
    <m/>
    <m/>
    <m/>
    <s v="D"/>
    <m/>
    <s v="Structure-PG&amp;E only"/>
    <m/>
    <s v="Equipment - PG&amp;E"/>
    <s v="34.e. Switch damage or failure"/>
    <s v="Equipment - PG&amp;E"/>
    <s v="All types of equipment / facility failure"/>
    <s v="Switch"/>
    <s v="Switch"/>
    <m/>
    <m/>
    <s v="Multi-Fault"/>
    <m/>
    <s v="Underground"/>
    <x v="3"/>
    <s v="Switch"/>
    <m/>
    <s v="2114/2"/>
    <s v="     "/>
    <s v="Tier 2"/>
    <x v="1"/>
    <m/>
    <m/>
    <n v="35.337299999999999"/>
    <n v="-118.93600000000001"/>
    <s v="Kern"/>
    <s v="MAGUNDEN-2108"/>
    <s v="252772108"/>
    <n v="21000"/>
    <s v="N/A"/>
    <x v="0"/>
    <m/>
    <s v="Rural"/>
    <m/>
    <m/>
    <s v="No"/>
    <m/>
    <m/>
    <m/>
    <m/>
    <m/>
    <m/>
    <m/>
    <s v="N"/>
    <s v="N"/>
    <m/>
    <m/>
    <s v="     "/>
    <m/>
    <m/>
    <m/>
    <m/>
    <m/>
    <m/>
    <m/>
    <m/>
    <m/>
    <m/>
    <m/>
    <m/>
    <m/>
    <m/>
    <m/>
    <m/>
    <m/>
    <m/>
    <m/>
  </r>
  <r>
    <s v="MIA201911336"/>
    <s v="     "/>
    <n v="43470"/>
    <s v="1/5"/>
    <x v="0"/>
    <n v="0.59871527777777778"/>
    <s v="1"/>
    <n v="1"/>
    <s v="1"/>
    <x v="3"/>
    <n v="43470"/>
    <n v="0.59861111111111109"/>
    <s v="cal fire onsite - not attributable to PG&amp;E"/>
    <s v="     "/>
    <s v="FAS"/>
    <n v="44242"/>
    <s v="Y"/>
    <x v="0"/>
    <s v="254305"/>
    <m/>
    <m/>
    <s v="T004498781"/>
    <m/>
    <m/>
    <s v="     "/>
    <x v="0"/>
    <s v="PG&amp;E"/>
    <m/>
    <m/>
    <m/>
    <s v="D"/>
    <m/>
    <s v="&lt;3 meters of linear travel"/>
    <m/>
    <s v="Vegetation"/>
    <s v="33.a. Veg. contact"/>
    <s v="Vegetation"/>
    <s v="Contact from object"/>
    <s v="Contact - Vegetation"/>
    <m/>
    <s v="Contact - Vegetation"/>
    <s v="Service Drop"/>
    <m/>
    <s v="Yes"/>
    <s v="Overhead"/>
    <x v="0"/>
    <m/>
    <m/>
    <s v="100045222"/>
    <s v="     "/>
    <s v="Tier 2"/>
    <x v="1"/>
    <n v="300"/>
    <m/>
    <n v="38.909199999999998"/>
    <n v="-121.06100000000001"/>
    <s v="Placer"/>
    <s v="AUBURN-1102"/>
    <s v="152161102"/>
    <n v="11000"/>
    <m/>
    <x v="0"/>
    <m/>
    <s v="Urban"/>
    <m/>
    <m/>
    <s v="No"/>
    <m/>
    <m/>
    <m/>
    <m/>
    <m/>
    <m/>
    <m/>
    <s v="N"/>
    <s v="N"/>
    <m/>
    <m/>
    <s v="     "/>
    <m/>
    <m/>
    <m/>
    <m/>
    <m/>
    <m/>
    <m/>
    <m/>
    <m/>
    <m/>
    <m/>
    <m/>
    <m/>
    <m/>
    <m/>
    <m/>
    <m/>
    <m/>
    <m/>
  </r>
  <r>
    <s v="SAP20204259"/>
    <s v="     "/>
    <n v="43835"/>
    <s v="1/5"/>
    <x v="0"/>
    <m/>
    <s v="2"/>
    <n v="1"/>
    <s v="1"/>
    <x v="4"/>
    <n v="43833"/>
    <m/>
    <s v="5327 FRUITLAND RD, MARYSVILLE; need to replace wood pole reg bank that burned up"/>
    <s v="     "/>
    <s v="SAP"/>
    <n v="44580"/>
    <s v="Y"/>
    <x v="0"/>
    <s v="754503"/>
    <s v="20-0005043"/>
    <m/>
    <s v="T004860467"/>
    <n v="118393949"/>
    <m/>
    <s v="     "/>
    <x v="0"/>
    <s v="PG&amp;E"/>
    <m/>
    <m/>
    <m/>
    <s v="D"/>
    <m/>
    <s v="Structure-PG&amp;E only"/>
    <m/>
    <s v="Equipment - PG&amp;E"/>
    <s v="34.o. Other"/>
    <s v="Equipment - PG&amp;E"/>
    <s v="Other"/>
    <s v="Other"/>
    <s v="Pole"/>
    <m/>
    <m/>
    <s v="Multi-Fault"/>
    <s v="No"/>
    <s v="Overhead"/>
    <x v="0"/>
    <s v="Pole"/>
    <m/>
    <s v="103673711"/>
    <s v="     "/>
    <s v="Tier 2"/>
    <x v="1"/>
    <m/>
    <m/>
    <n v="39.328899999999997"/>
    <n v="-121.384"/>
    <s v="Yuba"/>
    <s v="BANGOR-1101"/>
    <m/>
    <m/>
    <s v="BANGOR 11011958"/>
    <x v="0"/>
    <m/>
    <m/>
    <m/>
    <m/>
    <s v="No"/>
    <m/>
    <m/>
    <m/>
    <m/>
    <m/>
    <m/>
    <m/>
    <s v="N"/>
    <s v="N"/>
    <m/>
    <m/>
    <s v="     "/>
    <m/>
    <m/>
    <m/>
    <m/>
    <m/>
    <m/>
    <m/>
    <m/>
    <m/>
    <m/>
    <m/>
    <m/>
    <m/>
    <m/>
    <m/>
    <m/>
    <m/>
    <m/>
    <m/>
  </r>
  <r>
    <s v="20180007"/>
    <s v="     "/>
    <n v="43106"/>
    <s v="1/6"/>
    <x v="0"/>
    <m/>
    <s v="1"/>
    <n v="1"/>
    <s v="1"/>
    <x v="1"/>
    <m/>
    <m/>
    <s v="No ILIS"/>
    <s v="     "/>
    <s v="FAS"/>
    <m/>
    <s v="N"/>
    <x v="0"/>
    <s v="3304"/>
    <m/>
    <m/>
    <m/>
    <m/>
    <m/>
    <s v="     "/>
    <x v="0"/>
    <s v="PG&amp;E"/>
    <m/>
    <m/>
    <m/>
    <s v="D"/>
    <m/>
    <s v="Structure-only"/>
    <m/>
    <s v="Contact - Customer (Equip/Structure/Veg)"/>
    <s v="33.e. Other contact from object"/>
    <s v="Contact - 3rd Party"/>
    <s v="Contact from object"/>
    <s v="Contact - Other"/>
    <m/>
    <s v="Contact - Other"/>
    <m/>
    <m/>
    <m/>
    <m/>
    <x v="3"/>
    <m/>
    <m/>
    <m/>
    <s v="     "/>
    <s v="Tier 2"/>
    <x v="1"/>
    <m/>
    <m/>
    <m/>
    <m/>
    <m/>
    <s v="CHALLENGE-1102"/>
    <s v="103201102"/>
    <n v="11000"/>
    <s v="CHALLENGE-11025462"/>
    <x v="1"/>
    <m/>
    <m/>
    <m/>
    <m/>
    <s v="No"/>
    <m/>
    <m/>
    <m/>
    <m/>
    <m/>
    <m/>
    <m/>
    <s v="N"/>
    <s v="N"/>
    <m/>
    <m/>
    <s v="     "/>
    <m/>
    <m/>
    <m/>
    <m/>
    <m/>
    <m/>
    <m/>
    <m/>
    <m/>
    <m/>
    <m/>
    <m/>
    <m/>
    <m/>
    <m/>
    <m/>
    <m/>
    <m/>
    <m/>
  </r>
  <r>
    <s v="20180008"/>
    <s v="     "/>
    <n v="43107"/>
    <s v="1/7"/>
    <x v="0"/>
    <m/>
    <s v="2"/>
    <n v="1"/>
    <s v="1"/>
    <x v="1"/>
    <m/>
    <m/>
    <s v="No ILIS"/>
    <s v="     "/>
    <s v="FAS"/>
    <m/>
    <s v="N"/>
    <x v="0"/>
    <s v="3526"/>
    <m/>
    <m/>
    <m/>
    <m/>
    <m/>
    <s v="     "/>
    <x v="0"/>
    <s v="PG&amp;E"/>
    <m/>
    <m/>
    <m/>
    <s v="D"/>
    <m/>
    <s v="Structure-only"/>
    <m/>
    <s v="Contact - Customer (Equip/Structure/Veg)"/>
    <s v="33.e. Other contact from object"/>
    <s v="Contact - 3rd Party"/>
    <s v="Contact from object"/>
    <s v="Contact - Other"/>
    <m/>
    <s v="Contact - Other"/>
    <m/>
    <m/>
    <m/>
    <m/>
    <x v="3"/>
    <m/>
    <m/>
    <m/>
    <s v="     "/>
    <s v="Tier 2"/>
    <x v="1"/>
    <n v="246"/>
    <m/>
    <n v="40.634900000000002"/>
    <n v="-122.23099999999999"/>
    <s v="Shasta"/>
    <s v="DESCHUTES-1104"/>
    <s v="103351104"/>
    <n v="11000"/>
    <s v="N/A"/>
    <x v="1"/>
    <m/>
    <s v="Rural"/>
    <m/>
    <m/>
    <s v="No"/>
    <m/>
    <m/>
    <m/>
    <m/>
    <m/>
    <m/>
    <m/>
    <s v="N"/>
    <s v="N"/>
    <m/>
    <m/>
    <s v="     "/>
    <m/>
    <m/>
    <m/>
    <m/>
    <m/>
    <m/>
    <m/>
    <m/>
    <m/>
    <m/>
    <m/>
    <m/>
    <m/>
    <m/>
    <m/>
    <m/>
    <m/>
    <m/>
    <m/>
  </r>
  <r>
    <s v="MIA201910960"/>
    <s v="     "/>
    <n v="43472"/>
    <s v="1/7"/>
    <x v="0"/>
    <n v="0.49256944444444445"/>
    <s v="2"/>
    <n v="1"/>
    <s v="1"/>
    <x v="3"/>
    <n v="43472"/>
    <n v="0.49236111111111114"/>
    <s v="2/24/21 Report in progress. FAS and OIS only. Tree took down service. Tree through line. FD on site, will follow up with T-Man."/>
    <s v="     "/>
    <s v="FAS"/>
    <n v="44251"/>
    <s v="Y"/>
    <x v="0"/>
    <s v="259180"/>
    <s v="N/A"/>
    <m/>
    <s v="T004503456"/>
    <m/>
    <m/>
    <s v="     "/>
    <x v="0"/>
    <s v="PG&amp;E"/>
    <m/>
    <m/>
    <m/>
    <s v="D"/>
    <m/>
    <s v="Structure-PG&amp;E only"/>
    <m/>
    <s v="Vegetation"/>
    <s v="33.a. Veg. contact"/>
    <s v="Vegetation"/>
    <s v="Contact from object"/>
    <s v="Contact - Vegetation"/>
    <m/>
    <s v="Contact - Vegetation"/>
    <s v="Service Connector"/>
    <m/>
    <s v="No"/>
    <s v="Overhead"/>
    <x v="0"/>
    <m/>
    <m/>
    <s v="163351703"/>
    <s v="     "/>
    <s v="Tier 2"/>
    <x v="1"/>
    <n v="348"/>
    <m/>
    <n v="37.843899999999998"/>
    <n v="-120.191"/>
    <s v="Tuolumne"/>
    <s v="CURTIS-1703"/>
    <s v="163351703"/>
    <n v="17000"/>
    <s v="CURTIS-170390320"/>
    <x v="1"/>
    <m/>
    <s v="Highly Rural"/>
    <m/>
    <m/>
    <s v="No"/>
    <m/>
    <m/>
    <m/>
    <m/>
    <m/>
    <m/>
    <m/>
    <s v="N"/>
    <s v="N"/>
    <m/>
    <m/>
    <s v="     "/>
    <m/>
    <m/>
    <m/>
    <m/>
    <m/>
    <m/>
    <m/>
    <m/>
    <m/>
    <m/>
    <m/>
    <m/>
    <m/>
    <m/>
    <m/>
    <m/>
    <m/>
    <m/>
    <m/>
  </r>
  <r>
    <s v="20180012"/>
    <s v="     "/>
    <n v="43108"/>
    <s v="1/8"/>
    <x v="0"/>
    <n v="0.70138888888888884"/>
    <s v="2"/>
    <n v="1"/>
    <s v="1"/>
    <x v="1"/>
    <n v="43108"/>
    <n v="0.70138888888888884"/>
    <s v="Asset only, broken xarm, arcing."/>
    <s v="     "/>
    <s v="FAS"/>
    <m/>
    <s v="N"/>
    <x v="0"/>
    <s v="4177"/>
    <s v="18-0004435"/>
    <m/>
    <m/>
    <m/>
    <m/>
    <s v="     "/>
    <x v="0"/>
    <s v="PG&amp;E"/>
    <m/>
    <m/>
    <m/>
    <s v="D"/>
    <m/>
    <s v="Structure-PG&amp;E only"/>
    <m/>
    <s v="Equipment - PG&amp;E"/>
    <s v="34.h. Crossarm damage or failure"/>
    <s v="Equipment - PG&amp;E"/>
    <s v="All types of equipment / facility failure"/>
    <s v="Crossarm"/>
    <s v="Crossarm"/>
    <m/>
    <m/>
    <s v="Force Out"/>
    <m/>
    <s v="Overhead"/>
    <x v="3"/>
    <s v="Crossarm"/>
    <m/>
    <s v="2574"/>
    <s v="     "/>
    <s v="Tier 2"/>
    <x v="1"/>
    <m/>
    <m/>
    <n v="39.719499999999996"/>
    <n v="-121.83799999999999"/>
    <s v="Butte"/>
    <s v="CHICO-A-1103"/>
    <s v="102051103"/>
    <n v="11000"/>
    <s v="CHICO A 1103CB"/>
    <x v="0"/>
    <m/>
    <s v="Urban"/>
    <m/>
    <m/>
    <s v="No"/>
    <m/>
    <m/>
    <m/>
    <m/>
    <m/>
    <m/>
    <m/>
    <s v="N"/>
    <s v="N"/>
    <m/>
    <m/>
    <s v="     "/>
    <m/>
    <m/>
    <m/>
    <m/>
    <m/>
    <m/>
    <m/>
    <m/>
    <m/>
    <m/>
    <m/>
    <m/>
    <m/>
    <m/>
    <m/>
    <m/>
    <m/>
    <m/>
    <m/>
  </r>
  <r>
    <s v="20180013"/>
    <s v="     "/>
    <n v="43108"/>
    <s v="1/8"/>
    <x v="0"/>
    <n v="0.81319444444444444"/>
    <s v="2"/>
    <n v="1"/>
    <s v="1"/>
    <x v="1"/>
    <n v="43108"/>
    <n v="0.81319444444444444"/>
    <s v="Asset Only', WOG-yes, Vegetation, Tree Failure."/>
    <s v="     "/>
    <s v="FAS"/>
    <m/>
    <s v="N"/>
    <x v="0"/>
    <s v="4260"/>
    <s v="18-0004461"/>
    <m/>
    <m/>
    <m/>
    <m/>
    <s v="     "/>
    <x v="0"/>
    <s v="PG&amp;E"/>
    <m/>
    <m/>
    <m/>
    <s v="D"/>
    <m/>
    <s v="Structure-PG&amp;E only"/>
    <m/>
    <s v="Vegetation"/>
    <s v="33.a. Veg. contact"/>
    <s v="Vegetation"/>
    <s v="Contact from object"/>
    <s v="Vegetation"/>
    <m/>
    <s v="Contact - Vegetation"/>
    <m/>
    <s v="Line to Ground"/>
    <m/>
    <s v="Overhead"/>
    <x v="3"/>
    <m/>
    <m/>
    <s v="4279"/>
    <s v="     "/>
    <s v="Tier 2"/>
    <x v="1"/>
    <n v="535"/>
    <m/>
    <n v="37.312600000000003"/>
    <n v="-121.712"/>
    <s v="Santa Clara"/>
    <s v="SWIFT-2110"/>
    <s v="083392110"/>
    <n v="21000"/>
    <s v="HALF MOON BAY 1103H80"/>
    <x v="1"/>
    <m/>
    <s v="Highly Rural"/>
    <m/>
    <m/>
    <s v="No"/>
    <m/>
    <m/>
    <m/>
    <m/>
    <m/>
    <m/>
    <m/>
    <s v="N"/>
    <s v="N"/>
    <m/>
    <m/>
    <s v="     "/>
    <s v="37.18756000"/>
    <s v="-122.17298000"/>
    <s v="Jan  9 2018 12:00AM"/>
    <s v="RootsFail"/>
    <s v="LIVE GREEN AND HEALTHY WHITE ALDER TREE UPROOTED AND FELL ONTO LINE NEAR SSD 14513 TREE WAS AT CREEK BED"/>
    <s v="ALDE"/>
    <s v="85"/>
    <s v="11"/>
    <s v="25"/>
    <s v="None"/>
    <s v="None"/>
    <s v="N"/>
    <s v="1"/>
    <m/>
    <s v="Creek"/>
    <s v="D"/>
    <s v="CrossArm"/>
    <s v="TreeWire"/>
    <s v="0"/>
  </r>
  <r>
    <s v="MIA20187005"/>
    <s v="     "/>
    <n v="43108"/>
    <s v="1/8"/>
    <x v="0"/>
    <n v="0.35021990740740738"/>
    <s v="2"/>
    <n v="1"/>
    <s v="1"/>
    <x v="1"/>
    <n v="43108"/>
    <n v="0.35"/>
    <s v="RSPARKING AT THE POLE UNSURE OF WHAT LINE,_x000a_SPRINKLING, FLICKERING LIGHTS, PWR-Y POLE I S NOW ON FIRE.; FRESNO FD;  pole burnt pole off above xarm cleared refused for others "/>
    <s v="     "/>
    <s v="FAS"/>
    <n v="44250"/>
    <s v="Y"/>
    <x v="0"/>
    <s v="3691"/>
    <s v="18-0004254"/>
    <m/>
    <s v="T004228173"/>
    <n v="114160379"/>
    <m/>
    <s v="     "/>
    <x v="0"/>
    <s v="PG&amp;E"/>
    <m/>
    <m/>
    <m/>
    <s v="D"/>
    <m/>
    <s v="Structure-PG&amp;E only"/>
    <m/>
    <s v="Equipment - PG&amp;E"/>
    <s v="34.f. Pole damage or failure"/>
    <s v="Equipment - PG&amp;E"/>
    <s v="All types of equipment / facility failure"/>
    <s v="Pole failure"/>
    <s v="Pole"/>
    <m/>
    <m/>
    <s v="Line to Ground"/>
    <s v="No"/>
    <s v="Overhead"/>
    <x v="0"/>
    <m/>
    <m/>
    <s v="103569266"/>
    <s v="     "/>
    <s v="Tier 2"/>
    <x v="1"/>
    <n v="424"/>
    <m/>
    <n v="36.954099999999997"/>
    <n v="-119.503"/>
    <s v="Fresno"/>
    <s v="AUBERRY-1101"/>
    <m/>
    <n v="11000"/>
    <s v="AUBERRY 1101R314"/>
    <x v="0"/>
    <s v="Fresno Fire Dept."/>
    <s v="Rural"/>
    <m/>
    <m/>
    <s v="No"/>
    <m/>
    <m/>
    <m/>
    <m/>
    <m/>
    <m/>
    <m/>
    <s v="N"/>
    <s v="N"/>
    <m/>
    <m/>
    <s v="     "/>
    <m/>
    <m/>
    <m/>
    <m/>
    <m/>
    <m/>
    <m/>
    <m/>
    <m/>
    <m/>
    <m/>
    <m/>
    <m/>
    <m/>
    <m/>
    <m/>
    <m/>
    <m/>
    <m/>
  </r>
  <r>
    <s v="20180010"/>
    <s v="     "/>
    <n v="43108"/>
    <s v="1/8"/>
    <x v="0"/>
    <n v="0.51180555555555551"/>
    <s v="2"/>
    <n v="1"/>
    <s v="1"/>
    <x v="1"/>
    <n v="43108"/>
    <n v="0.51180555555555551"/>
    <s v="Asset Only, flashed insulator, pole top fire"/>
    <s v="     "/>
    <s v="FAS"/>
    <m/>
    <s v="N"/>
    <x v="0"/>
    <s v="3913"/>
    <s v="18-0004352"/>
    <m/>
    <m/>
    <m/>
    <m/>
    <s v="     "/>
    <x v="0"/>
    <s v="PG&amp;E"/>
    <m/>
    <m/>
    <m/>
    <s v="D"/>
    <m/>
    <s v="Structure-PG&amp;E only"/>
    <m/>
    <s v="Equipment - PG&amp;E"/>
    <s v="34.g. Insulator and brushing damage or failure"/>
    <s v="Equipment - PG&amp;E"/>
    <s v="All types of equipment / facility failure"/>
    <s v="Insulator"/>
    <s v="Insulator"/>
    <m/>
    <m/>
    <s v="Line to Line"/>
    <m/>
    <s v="Overhead"/>
    <x v="3"/>
    <s v="Insulator"/>
    <m/>
    <s v="4506"/>
    <s v="     "/>
    <s v="Tier 2"/>
    <x v="1"/>
    <m/>
    <m/>
    <n v="37.320399999999999"/>
    <n v="-120.86499999999999"/>
    <s v="Merced"/>
    <s v="LIVINGSTON-1105"/>
    <s v="252261105"/>
    <n v="11000"/>
    <s v="LIVINGSTON 11053900"/>
    <x v="0"/>
    <m/>
    <s v="Rural"/>
    <m/>
    <m/>
    <s v="No"/>
    <m/>
    <m/>
    <m/>
    <m/>
    <m/>
    <m/>
    <m/>
    <s v="N"/>
    <s v="N"/>
    <m/>
    <m/>
    <s v="     "/>
    <m/>
    <m/>
    <m/>
    <m/>
    <m/>
    <m/>
    <m/>
    <m/>
    <m/>
    <m/>
    <m/>
    <m/>
    <m/>
    <m/>
    <m/>
    <m/>
    <m/>
    <m/>
    <m/>
  </r>
  <r>
    <s v="20190009"/>
    <s v="     "/>
    <n v="43473"/>
    <s v="1/8"/>
    <x v="0"/>
    <m/>
    <s v="2"/>
    <n v="1"/>
    <s v="1"/>
    <x v="3"/>
    <n v="43473"/>
    <m/>
    <s v="Tree fell into conductor, taking wire down and causing fire; Not reportable, file less than 1 meter in size"/>
    <s v="     "/>
    <s v="FAS"/>
    <m/>
    <s v="N"/>
    <x v="0"/>
    <s v="260876"/>
    <s v="19-0006488"/>
    <m/>
    <m/>
    <n v="0"/>
    <m/>
    <s v="     "/>
    <x v="0"/>
    <s v="PG&amp;E"/>
    <m/>
    <m/>
    <m/>
    <s v="D"/>
    <m/>
    <s v="&lt;3 meters of linear travel"/>
    <m/>
    <s v="Vegetation"/>
    <s v="33.a. Veg. contact"/>
    <s v="Vegetation"/>
    <s v="Contact from object"/>
    <s v="Contact - Vegetation"/>
    <m/>
    <s v="Contact - Vegetation"/>
    <m/>
    <s v="Line to Ground"/>
    <m/>
    <m/>
    <x v="0"/>
    <m/>
    <m/>
    <s v="024131103-2100576308{589}"/>
    <s v="     "/>
    <s v="Tier 2"/>
    <x v="1"/>
    <n v="518"/>
    <m/>
    <n v="37.284100000000002"/>
    <n v="-122.212"/>
    <s v="SAN MATEO"/>
    <s v="MENLO-1103"/>
    <m/>
    <m/>
    <s v="MENLO 11037902"/>
    <x v="1"/>
    <s v="county"/>
    <m/>
    <m/>
    <m/>
    <s v="No"/>
    <m/>
    <m/>
    <m/>
    <m/>
    <m/>
    <m/>
    <m/>
    <s v="N"/>
    <s v="N"/>
    <m/>
    <m/>
    <s v="     "/>
    <s v="37.28424800"/>
    <s v="-122.21379700"/>
    <s v="Jan 15 2019 12:00AM"/>
    <s v="TrunkFail"/>
    <s v="HEALTHY MULTISTEM BAY TREE. 1 MAINSTEM FAILED &amp; FELL INTO POWER LINES. FAILED MAINSTEM WITH INCLUDED BARK &amp; ROT @ BASE @ PREVIOUS OTHER MAINSTEM FAILURE"/>
    <s v="BAY"/>
    <s v="60"/>
    <s v="55"/>
    <s v="20"/>
    <s v="None"/>
    <s v="None"/>
    <s v="N"/>
    <s v="1"/>
    <m/>
    <s v="Hillside"/>
    <s v="A"/>
    <s v="CrossArm"/>
    <s v="BareWire"/>
    <s v="0"/>
  </r>
  <r>
    <s v="MIA20174230"/>
    <s v="     "/>
    <n v="42744"/>
    <s v="1/9"/>
    <x v="0"/>
    <n v="0.44041666666666668"/>
    <s v="2"/>
    <n v="1"/>
    <s v="1"/>
    <x v="0"/>
    <n v="42744"/>
    <n v="0.44027777777777777"/>
    <s v="pole fire, burnt fuse "/>
    <s v="     "/>
    <s v="FAS"/>
    <n v="44247"/>
    <s v="Y"/>
    <x v="0"/>
    <s v="1628832"/>
    <m/>
    <m/>
    <s v="T003869793"/>
    <m/>
    <m/>
    <s v="     "/>
    <x v="0"/>
    <s v="PG&amp;E"/>
    <m/>
    <m/>
    <m/>
    <s v="D"/>
    <m/>
    <s v="Structure-PG&amp;E only"/>
    <m/>
    <s v="Equipment - PG&amp;E"/>
    <s v="34.f. Pole damage or failure"/>
    <s v="Equipment - PG&amp;E"/>
    <s v="All types of equipment / facility failure"/>
    <s v="Pole failure"/>
    <s v="Pole"/>
    <m/>
    <m/>
    <m/>
    <s v="Yes"/>
    <s v="Overhead"/>
    <x v="0"/>
    <m/>
    <m/>
    <s v="POLE #35743"/>
    <s v="     "/>
    <s v="Tier 2"/>
    <x v="1"/>
    <n v="330"/>
    <m/>
    <n v="39.012900000000002"/>
    <n v="-121.03100000000001"/>
    <s v="Placer"/>
    <s v="HALSEY-1101"/>
    <s v="152241101"/>
    <n v="11000"/>
    <m/>
    <x v="0"/>
    <m/>
    <s v="Rural"/>
    <m/>
    <m/>
    <s v="No"/>
    <m/>
    <m/>
    <m/>
    <m/>
    <m/>
    <m/>
    <m/>
    <s v="N"/>
    <s v="N"/>
    <m/>
    <m/>
    <s v="     "/>
    <m/>
    <m/>
    <m/>
    <m/>
    <m/>
    <m/>
    <m/>
    <m/>
    <m/>
    <m/>
    <m/>
    <m/>
    <m/>
    <m/>
    <m/>
    <m/>
    <m/>
    <m/>
    <m/>
  </r>
  <r>
    <s v="20180016"/>
    <s v="     "/>
    <n v="43109"/>
    <s v="1/9"/>
    <x v="0"/>
    <n v="0.44374999999999998"/>
    <s v="2"/>
    <n v="1"/>
    <s v="1"/>
    <x v="1"/>
    <n v="43109"/>
    <n v="0.44374999999999998"/>
    <s v="ILIS - WOG, no.  Object on wire - tree branch touching line.  Pole fire - contained to asset only."/>
    <s v="     "/>
    <s v="FAS"/>
    <m/>
    <s v="N"/>
    <x v="0"/>
    <s v="4936"/>
    <s v="18-0004700"/>
    <m/>
    <m/>
    <m/>
    <m/>
    <s v="     "/>
    <x v="0"/>
    <s v="PG&amp;E"/>
    <m/>
    <m/>
    <m/>
    <s v="D"/>
    <m/>
    <s v="Structure-PG&amp;E only"/>
    <m/>
    <s v="Vegetation"/>
    <s v="33.a. Veg. contact"/>
    <s v="Vegetation"/>
    <s v="Contact from object"/>
    <s v="Vegetation"/>
    <m/>
    <s v="Contact - Vegetation"/>
    <m/>
    <s v="Line to Ground,Force Out"/>
    <m/>
    <s v="Overhead"/>
    <x v="3"/>
    <m/>
    <m/>
    <s v="A411/2"/>
    <s v="     "/>
    <s v="Tier 2"/>
    <x v="1"/>
    <n v="320"/>
    <m/>
    <n v="37.947099999999999"/>
    <n v="-120.714"/>
    <s v="Calaveras"/>
    <s v="FROGTOWN-1702"/>
    <s v="163451702"/>
    <n v="17000"/>
    <s v="STOCKTON A 0406CB"/>
    <x v="1"/>
    <m/>
    <s v="Rural"/>
    <m/>
    <m/>
    <s v="No"/>
    <m/>
    <m/>
    <m/>
    <m/>
    <m/>
    <m/>
    <m/>
    <s v="N"/>
    <s v="N"/>
    <m/>
    <m/>
    <s v="     "/>
    <m/>
    <m/>
    <m/>
    <m/>
    <m/>
    <m/>
    <m/>
    <m/>
    <m/>
    <m/>
    <m/>
    <m/>
    <m/>
    <m/>
    <m/>
    <m/>
    <m/>
    <m/>
    <m/>
  </r>
  <r>
    <s v="20180017"/>
    <s v="     "/>
    <n v="43109"/>
    <s v="1/9"/>
    <x v="0"/>
    <n v="0.52222222222222225"/>
    <s v="2"/>
    <n v="1"/>
    <s v="1"/>
    <x v="1"/>
    <n v="43109"/>
    <n v="0.52222222222222225"/>
    <s v="Rain Storm.  ILIS - WOG, yes.  Pole top fire - contained to asset only.  Per Tman, possible tracking of insulators with combination of old style construction and rain."/>
    <s v="     "/>
    <s v="FAS"/>
    <m/>
    <s v="N"/>
    <x v="0"/>
    <s v="5104"/>
    <s v="18-0004748"/>
    <m/>
    <m/>
    <m/>
    <m/>
    <s v="     "/>
    <x v="0"/>
    <s v="PG&amp;E"/>
    <m/>
    <m/>
    <m/>
    <s v="D"/>
    <m/>
    <s v="Structure-PG&amp;E only"/>
    <m/>
    <s v="Equipment - PG&amp;E"/>
    <s v="34.g. Insulator and brushing damage or failure"/>
    <s v="Equipment - PG&amp;E"/>
    <s v="All types of equipment / facility failure"/>
    <s v="Insulator"/>
    <s v="Insulator"/>
    <m/>
    <m/>
    <s v="Line to Line"/>
    <m/>
    <s v="Overhead"/>
    <x v="3"/>
    <s v="Insulator"/>
    <m/>
    <s v="15060"/>
    <s v="     "/>
    <s v="Tier 2"/>
    <x v="1"/>
    <m/>
    <m/>
    <n v="35.339799999999997"/>
    <n v="-118.907"/>
    <s v="Kern"/>
    <s v="LAMONT-1107"/>
    <s v="253911107"/>
    <n v="11000"/>
    <s v="LAMONT 11072469"/>
    <x v="0"/>
    <m/>
    <s v="Rural"/>
    <m/>
    <m/>
    <s v="No"/>
    <m/>
    <m/>
    <m/>
    <m/>
    <m/>
    <m/>
    <m/>
    <s v="N"/>
    <s v="N"/>
    <m/>
    <m/>
    <s v="     "/>
    <m/>
    <m/>
    <m/>
    <m/>
    <m/>
    <m/>
    <m/>
    <m/>
    <m/>
    <m/>
    <m/>
    <m/>
    <m/>
    <m/>
    <m/>
    <m/>
    <m/>
    <m/>
    <m/>
  </r>
  <r>
    <s v="20180014"/>
    <s v="     "/>
    <n v="43109"/>
    <s v="1/9"/>
    <x v="0"/>
    <n v="0.36458333333333331"/>
    <s v="2"/>
    <n v="1"/>
    <s v="1"/>
    <x v="1"/>
    <n v="43109"/>
    <n v="0.36458333333333331"/>
    <s v="Rain Storm - pole top fire contained to equipment. Center phase burned."/>
    <s v="     "/>
    <s v="FAS"/>
    <m/>
    <s v="N"/>
    <x v="0"/>
    <s v="4745"/>
    <s v="18-0004613"/>
    <m/>
    <m/>
    <m/>
    <m/>
    <s v="     "/>
    <x v="0"/>
    <s v="PG&amp;E"/>
    <m/>
    <m/>
    <m/>
    <s v="D"/>
    <m/>
    <s v="Structure-PG&amp;E only"/>
    <m/>
    <s v="Equipment - PG&amp;E"/>
    <s v="34.g. Insulator and brushing damage or failure"/>
    <s v="Equipment - PG&amp;E"/>
    <s v="All types of equipment / facility failure"/>
    <s v="Insulator"/>
    <s v="Insulator"/>
    <m/>
    <m/>
    <s v="Force Out"/>
    <m/>
    <s v="Overhead"/>
    <x v="3"/>
    <s v="Insulator"/>
    <m/>
    <s v="14946"/>
    <s v="     "/>
    <s v="Tier 2"/>
    <x v="1"/>
    <m/>
    <m/>
    <n v="35.4056"/>
    <n v="-119.033"/>
    <s v="Kern"/>
    <s v="BAKERSFIELD-1118"/>
    <s v="253371118"/>
    <n v="11000"/>
    <s v="BAKERSFIELD 11183338"/>
    <x v="0"/>
    <m/>
    <s v="Urban"/>
    <m/>
    <m/>
    <s v="No"/>
    <m/>
    <m/>
    <m/>
    <m/>
    <m/>
    <m/>
    <m/>
    <s v="N"/>
    <s v="N"/>
    <m/>
    <m/>
    <s v="     "/>
    <m/>
    <m/>
    <m/>
    <m/>
    <m/>
    <m/>
    <m/>
    <m/>
    <m/>
    <m/>
    <m/>
    <m/>
    <m/>
    <m/>
    <m/>
    <m/>
    <m/>
    <m/>
    <m/>
  </r>
  <r>
    <s v="20180840"/>
    <s v="     "/>
    <n v="43374"/>
    <s v="10/1"/>
    <x v="1"/>
    <n v="0.29530092592592594"/>
    <s v="40"/>
    <n v="4"/>
    <s v="10"/>
    <x v="1"/>
    <m/>
    <m/>
    <s v="&quot;SMALL FIRE BURNT BASE OF POLE, CAUSE UNKNOWN&quot; - no additional info from field crew on equipment condition or damage"/>
    <s v="     "/>
    <s v="FAS"/>
    <m/>
    <s v="N"/>
    <x v="0"/>
    <m/>
    <m/>
    <m/>
    <m/>
    <m/>
    <m/>
    <s v="     "/>
    <x v="0"/>
    <s v="PG&amp;E"/>
    <m/>
    <m/>
    <m/>
    <s v="D"/>
    <m/>
    <s v="&lt;3 meters of linear travel"/>
    <m/>
    <s v="Equipment - PG&amp;E"/>
    <s v="34.f. Pole damage or failure"/>
    <s v="Equipment - PG&amp;E"/>
    <s v="All types of equipment / facility failure"/>
    <s v="Pole"/>
    <s v="Pole"/>
    <m/>
    <m/>
    <m/>
    <m/>
    <m/>
    <x v="3"/>
    <s v="Pole"/>
    <m/>
    <m/>
    <s v="     "/>
    <s v="Tier 2"/>
    <x v="1"/>
    <n v="247"/>
    <m/>
    <n v="40.708599999999997"/>
    <n v="-122.24"/>
    <s v="Shasta"/>
    <s v="STILLWATER-1102"/>
    <s v="103561102"/>
    <n v="11000"/>
    <s v="STILLWATER-11021466"/>
    <x v="1"/>
    <m/>
    <s v="Highly Rural"/>
    <m/>
    <m/>
    <s v="No"/>
    <m/>
    <m/>
    <m/>
    <m/>
    <m/>
    <m/>
    <m/>
    <s v="N"/>
    <s v="N"/>
    <m/>
    <m/>
    <s v="     "/>
    <m/>
    <m/>
    <m/>
    <m/>
    <m/>
    <m/>
    <m/>
    <m/>
    <m/>
    <m/>
    <m/>
    <m/>
    <m/>
    <m/>
    <m/>
    <m/>
    <m/>
    <m/>
    <m/>
  </r>
  <r>
    <s v="20170430"/>
    <s v="     "/>
    <n v="43018"/>
    <s v="10/10"/>
    <x v="1"/>
    <n v="0.56666666666666665"/>
    <s v="41"/>
    <n v="4"/>
    <s v="10"/>
    <x v="0"/>
    <n v="43018"/>
    <m/>
    <s v="TREE BRANCH RUBBING ON OVERHEAD SERVICE CASUED SERVICE TO ARCH AND PART CAUSING SMALL FIRE IN GRASS"/>
    <s v="     "/>
    <m/>
    <m/>
    <s v="N"/>
    <x v="0"/>
    <s v="1897619"/>
    <m/>
    <m/>
    <m/>
    <m/>
    <m/>
    <s v="     "/>
    <x v="1"/>
    <s v="PG&amp;E"/>
    <m/>
    <s v="Vegetation"/>
    <m/>
    <s v="D"/>
    <m/>
    <s v="&lt;3 meters of linear travel"/>
    <s v="Square Feet: ; Acreage: "/>
    <s v="Vegetation"/>
    <s v="33.a. Veg. contact"/>
    <s v="Vegetation"/>
    <s v="All types of equipment / facility failure"/>
    <s v="Contact - Vegetation"/>
    <m/>
    <s v="Contact - Vegetation"/>
    <s v="Service Drop"/>
    <m/>
    <s v="Unknown"/>
    <s v="Overhead"/>
    <x v="2"/>
    <s v="Service Drop"/>
    <m/>
    <s v="102214553"/>
    <s v="     "/>
    <s v="Tier 2"/>
    <x v="1"/>
    <n v="154"/>
    <m/>
    <n v="38.930999999999997"/>
    <n v="-123.30200000000001"/>
    <s v="Mendocino"/>
    <s v="PHILO-1101"/>
    <s v="42601101"/>
    <m/>
    <s v="N/A"/>
    <x v="0"/>
    <s v="N.A."/>
    <s v="Herbaceous"/>
    <m/>
    <m/>
    <s v="No"/>
    <m/>
    <m/>
    <m/>
    <m/>
    <m/>
    <m/>
    <m/>
    <s v="N"/>
    <s v="N"/>
    <m/>
    <m/>
    <s v="     "/>
    <m/>
    <m/>
    <m/>
    <m/>
    <m/>
    <m/>
    <m/>
    <m/>
    <m/>
    <m/>
    <m/>
    <m/>
    <m/>
    <m/>
    <m/>
    <m/>
    <m/>
    <m/>
    <m/>
  </r>
  <r>
    <s v="FAS253713"/>
    <s v="     "/>
    <n v="43383"/>
    <s v="10/10"/>
    <x v="1"/>
    <m/>
    <s v="41"/>
    <n v="4"/>
    <s v="10"/>
    <x v="1"/>
    <m/>
    <m/>
    <s v="&quot;Tractor trailer hooked phone line breaking phone causing poles to shake resulting in floater breaking a crossarm and slapping 12kv together causing a aprox 2 acre fire&quot;"/>
    <s v="     "/>
    <s v="FAS"/>
    <n v="44580"/>
    <s v="Y"/>
    <x v="0"/>
    <m/>
    <s v="N/A"/>
    <m/>
    <s v="9323919"/>
    <m/>
    <m/>
    <s v="     "/>
    <x v="1"/>
    <s v="PG&amp;E"/>
    <m/>
    <m/>
    <m/>
    <s v="D"/>
    <m/>
    <s v="0.26-9.99"/>
    <m/>
    <s v="Contact - Customer (Equip/Structure/Veg)"/>
    <s v="33.e. Other contact from object"/>
    <s v="Contact - 3rd Party"/>
    <s v="Conductor failure-all"/>
    <s v="Conductor failure-all"/>
    <m/>
    <s v="Conductor failure-all"/>
    <s v="Conductor - Primary"/>
    <m/>
    <s v="Yes"/>
    <s v="Overhead"/>
    <x v="0"/>
    <s v="Conductor - Primary"/>
    <m/>
    <s v="101008307"/>
    <s v="     "/>
    <s v="Tier 2"/>
    <x v="1"/>
    <m/>
    <m/>
    <n v="40.369399999999999"/>
    <n v="-123.434"/>
    <s v="Trinity"/>
    <s v="LOW-GAP-1101"/>
    <m/>
    <m/>
    <m/>
    <x v="0"/>
    <m/>
    <m/>
    <m/>
    <m/>
    <s v="No"/>
    <m/>
    <m/>
    <m/>
    <m/>
    <m/>
    <m/>
    <m/>
    <s v="N"/>
    <s v="N"/>
    <m/>
    <m/>
    <s v="     "/>
    <m/>
    <m/>
    <m/>
    <m/>
    <m/>
    <m/>
    <m/>
    <m/>
    <m/>
    <m/>
    <m/>
    <m/>
    <m/>
    <m/>
    <m/>
    <m/>
    <m/>
    <m/>
    <m/>
  </r>
  <r>
    <s v="20211762"/>
    <s v="     "/>
    <n v="44480"/>
    <s v="10/11"/>
    <x v="1"/>
    <n v="0.57499999999999996"/>
    <s v="42"/>
    <n v="4"/>
    <s v="10"/>
    <x v="5"/>
    <n v="44480"/>
    <m/>
    <s v="[Privileged &amp; Confidential - At the Direction of Counsel -Level 2] Dead pine tree fell into overhead circuit. The ensuing fire was 0.25 - 10 acres in size. EC 122187358 created for tree removal. This was not in or near a burn scar but is on a fast trip circuit, CPZ is CAMBRIA1102CB. No pre existing tags found for SAP Pole ID: 101855339. Weather is reported as &quot;Strong Storm Winds&quot;. This information is preliminary."/>
    <s v="     "/>
    <s v="FAS"/>
    <m/>
    <s v="N"/>
    <x v="0"/>
    <m/>
    <s v="21-0128985"/>
    <m/>
    <s v="T005418328, T005418327, T005418326"/>
    <n v="122187000"/>
    <m/>
    <s v="     "/>
    <x v="1"/>
    <s v="PG&amp;E"/>
    <m/>
    <s v="Vegetation"/>
    <m/>
    <s v="D"/>
    <s v="D"/>
    <s v="0.26-9.99"/>
    <m/>
    <s v="Vegetation"/>
    <s v="33.a. Veg. contact"/>
    <s v="Vegetation"/>
    <s v="Contact from object"/>
    <s v="Weather - High Winds"/>
    <m/>
    <s v="Weather - High Winds"/>
    <s v="Conductor - Primary"/>
    <s v="Line to Line"/>
    <s v="Y"/>
    <s v="Overhead"/>
    <x v="3"/>
    <s v="Conductor - Primary"/>
    <m/>
    <m/>
    <s v="     "/>
    <s v="Tier 2"/>
    <x v="1"/>
    <n v="508"/>
    <s v="R4"/>
    <n v="35.594200000000001"/>
    <n v="-121.116"/>
    <s v="San Luis Obispo"/>
    <s v="CAMBRIA-1102"/>
    <m/>
    <n v="12000"/>
    <m/>
    <x v="0"/>
    <s v="Cal Fire"/>
    <s v="Hardwood Woodland"/>
    <s v="Timber fuel model"/>
    <m/>
    <s v="No"/>
    <m/>
    <m/>
    <m/>
    <m/>
    <m/>
    <s v="GORDON"/>
    <m/>
    <s v="N"/>
    <s v="N"/>
    <m/>
    <m/>
    <s v="     "/>
    <s v="35.59413100"/>
    <s v="-121.11631900"/>
    <s v="Oct 12 2021 12:00AM"/>
    <s v="TrunkFail"/>
    <s v="Evidence of Monterey pine trunk failure towards primary conductors at fault location. Small fire occurred just Southeast of the fault location and was approx. 1-2 acres in size. Monterey pine was identified as dead / dying during the last patrol cycle and listed for top to miss. Work on tree had been delayed due to environmental review required for State Parks and getting access to State Parks. No further work needed on causal tree however two additional pines will be topped to miss by 10/22"/>
    <s v="PINM"/>
    <s v="41"/>
    <s v="12"/>
    <s v="21"/>
    <s v="None"/>
    <s v="Severe"/>
    <s v="Y"/>
    <s v="1"/>
    <m/>
    <s v="Ridge"/>
    <s v="D"/>
    <s v="CrossArm"/>
    <s v="BareWire"/>
    <m/>
  </r>
  <r>
    <s v="SAP201516958"/>
    <s v="     "/>
    <n v="42289"/>
    <s v="10/12"/>
    <x v="1"/>
    <m/>
    <s v="42"/>
    <n v="4"/>
    <s v="10"/>
    <x v="2"/>
    <n v="42287"/>
    <m/>
    <s v="Pole replaced due to pole fire; failed line recloser P136"/>
    <s v="     "/>
    <s v="SAP"/>
    <n v="44580"/>
    <s v="Y"/>
    <x v="0"/>
    <s v="1319809"/>
    <s v="15-0069396"/>
    <m/>
    <s v="T003504762"/>
    <n v="110717545"/>
    <m/>
    <s v="     "/>
    <x v="0"/>
    <s v="PG&amp;E"/>
    <m/>
    <m/>
    <m/>
    <s v="D"/>
    <m/>
    <s v="Structure-PG&amp;E only"/>
    <m/>
    <s v="Equipment - PG&amp;E"/>
    <s v="34.j. Recloser damage or failure"/>
    <s v="Equipment - PG&amp;E"/>
    <s v="Recloser failure"/>
    <s v="Recloser failure"/>
    <s v="Recloser"/>
    <m/>
    <m/>
    <s v="Line to Ground"/>
    <s v="No"/>
    <s v="Overhead"/>
    <x v="0"/>
    <s v="Recloser"/>
    <m/>
    <s v="101423208"/>
    <s v="     "/>
    <s v="Tier 2"/>
    <x v="1"/>
    <m/>
    <m/>
    <n v="38.035800000000002"/>
    <n v="-122.258"/>
    <s v="Contra Costa"/>
    <s v="FRANKLIN-1104"/>
    <m/>
    <m/>
    <s v="FRANKLIN 1104P136"/>
    <x v="0"/>
    <m/>
    <m/>
    <m/>
    <m/>
    <s v="No"/>
    <m/>
    <m/>
    <m/>
    <m/>
    <m/>
    <m/>
    <m/>
    <s v="N"/>
    <s v="N"/>
    <m/>
    <m/>
    <s v="     "/>
    <m/>
    <m/>
    <m/>
    <m/>
    <m/>
    <m/>
    <m/>
    <m/>
    <m/>
    <m/>
    <m/>
    <m/>
    <m/>
    <m/>
    <m/>
    <m/>
    <m/>
    <m/>
    <m/>
  </r>
  <r>
    <s v="20160340"/>
    <s v="     "/>
    <n v="42656"/>
    <s v="10/13"/>
    <x v="1"/>
    <n v="0.96805555555555556"/>
    <s v="42"/>
    <n v="4"/>
    <s v="10"/>
    <x v="6"/>
    <n v="42656"/>
    <n v="0.97430555555555554"/>
    <s v="TREE GREW INTO SECONDARY CAUSED FIRE, TRIMMED TREE"/>
    <s v="     "/>
    <m/>
    <m/>
    <s v="N"/>
    <x v="0"/>
    <s v="1557878"/>
    <m/>
    <m/>
    <m/>
    <m/>
    <m/>
    <s v="     "/>
    <x v="1"/>
    <s v="PG&amp;E"/>
    <m/>
    <s v="Vegetation"/>
    <m/>
    <s v="D"/>
    <m/>
    <s v="&lt;0.25"/>
    <s v="Square Feet: ; Acreage: "/>
    <s v="Vegetation"/>
    <s v="33.a. Veg. contact"/>
    <s v="Vegetation"/>
    <s v="All types of equipment / facility failure"/>
    <s v="Contact - Vegetation"/>
    <m/>
    <s v="Contact - Vegetation"/>
    <s v="Conductor"/>
    <m/>
    <s v="PACIFIC BELL"/>
    <s v="Overhead"/>
    <x v="1"/>
    <s v="Conductor"/>
    <m/>
    <s v="101502366"/>
    <s v="     "/>
    <s v="Tier 2"/>
    <x v="1"/>
    <n v="246"/>
    <m/>
    <n v="40.490200000000002"/>
    <n v="-122.373"/>
    <s v="Shasta"/>
    <s v="JESSUP-1101"/>
    <s v="103441101"/>
    <m/>
    <s v="N/A"/>
    <x v="1"/>
    <s v="SHASTA COUNTY FIRE"/>
    <s v="Urban"/>
    <m/>
    <m/>
    <s v="No"/>
    <m/>
    <m/>
    <m/>
    <m/>
    <m/>
    <m/>
    <m/>
    <s v="N"/>
    <s v="N"/>
    <m/>
    <m/>
    <s v="     "/>
    <m/>
    <m/>
    <m/>
    <m/>
    <m/>
    <m/>
    <m/>
    <m/>
    <m/>
    <m/>
    <m/>
    <m/>
    <m/>
    <m/>
    <m/>
    <m/>
    <m/>
    <m/>
    <m/>
  </r>
  <r>
    <s v="20160347"/>
    <s v="     "/>
    <n v="42657"/>
    <s v="10/14"/>
    <x v="1"/>
    <n v="0.82222222222222219"/>
    <s v="42"/>
    <n v="4"/>
    <s v="10"/>
    <x v="6"/>
    <n v="42657"/>
    <n v="0.82222222222222219"/>
    <s v="TREE CAME OFF WIRE OK UPON ARRIVAL"/>
    <s v="     "/>
    <m/>
    <m/>
    <s v="N"/>
    <x v="0"/>
    <s v="1560342"/>
    <m/>
    <m/>
    <m/>
    <m/>
    <m/>
    <s v="     "/>
    <x v="1"/>
    <s v="PG&amp;E"/>
    <m/>
    <s v="Vegetation"/>
    <m/>
    <s v="D"/>
    <m/>
    <s v="&lt;3 meters of linear travel"/>
    <s v="Square Feet: ; Acreage: "/>
    <s v="Vegetation"/>
    <s v="33.a. Veg. contact"/>
    <s v="Vegetation"/>
    <s v="All types of equipment / facility failure"/>
    <s v="Contact - Vegetation"/>
    <m/>
    <s v="Contact - Vegetation"/>
    <s v="Conductor"/>
    <m/>
    <m/>
    <s v="Overhead"/>
    <x v="3"/>
    <s v="Conductor"/>
    <m/>
    <s v="100435570"/>
    <s v="     "/>
    <s v="Tier 2"/>
    <x v="1"/>
    <n v="280"/>
    <m/>
    <n v="39.624499999999998"/>
    <n v="-121.538"/>
    <s v="Butte"/>
    <s v="CLARK-ROAD-1102"/>
    <s v="103091102"/>
    <m/>
    <m/>
    <x v="0"/>
    <s v="Cal Fire"/>
    <s v="Hardwood Forest"/>
    <m/>
    <m/>
    <s v="No"/>
    <m/>
    <m/>
    <m/>
    <m/>
    <m/>
    <m/>
    <m/>
    <s v="N"/>
    <s v="N"/>
    <m/>
    <m/>
    <s v="     "/>
    <m/>
    <m/>
    <m/>
    <m/>
    <m/>
    <m/>
    <m/>
    <m/>
    <m/>
    <m/>
    <m/>
    <m/>
    <m/>
    <m/>
    <m/>
    <m/>
    <m/>
    <m/>
    <m/>
  </r>
  <r>
    <s v="20160343"/>
    <s v="     "/>
    <n v="42657"/>
    <s v="10/14"/>
    <x v="1"/>
    <n v="0.18888888888888888"/>
    <s v="42"/>
    <n v="4"/>
    <s v="10"/>
    <x v="6"/>
    <n v="42657"/>
    <n v="0.18888888888888888"/>
    <s v="TREE FELL INTO LINE,WIRE DOWN"/>
    <s v="     "/>
    <m/>
    <m/>
    <s v="N"/>
    <x v="0"/>
    <s v="1558437"/>
    <s v="16-0071897"/>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m/>
    <s v="Overhead"/>
    <x v="3"/>
    <s v="Conductor"/>
    <m/>
    <s v="101513661"/>
    <s v="     "/>
    <s v="Tier 2"/>
    <x v="1"/>
    <n v="244"/>
    <m/>
    <n v="40.522799999999997"/>
    <n v="-121.681"/>
    <s v="Shasta"/>
    <s v="VOLTA-1102"/>
    <s v="102541102"/>
    <n v="12000"/>
    <s v="VOLTA 11021650"/>
    <x v="0"/>
    <s v="Cal Fire"/>
    <s v="Conifer Forest"/>
    <m/>
    <m/>
    <s v="No"/>
    <m/>
    <m/>
    <m/>
    <m/>
    <m/>
    <m/>
    <m/>
    <s v="N"/>
    <s v="N"/>
    <m/>
    <m/>
    <s v="     "/>
    <m/>
    <m/>
    <s v="Oct 18 2016 12:00AM"/>
    <s v="Unverified"/>
    <s v="outage in tree connect area. multiple trees felled for cema and tree connect replacement project. Not able to locate specific tree."/>
    <m/>
    <m/>
    <m/>
    <m/>
    <m/>
    <m/>
    <m/>
    <m/>
    <m/>
    <m/>
    <m/>
    <m/>
    <m/>
    <m/>
  </r>
  <r>
    <s v="MIT20180030"/>
    <s v="     "/>
    <n v="43387"/>
    <s v="10/14"/>
    <x v="1"/>
    <n v="0.76388888888888884"/>
    <s v="42"/>
    <n v="4"/>
    <s v="10"/>
    <x v="1"/>
    <n v="43387"/>
    <n v="0.76388888888888884"/>
    <s v="Tree fell into lines resulting in an ignition greater than one meter. JZCY - \\rcshare-nas05\VM\PLANNING\Business Analyst\02)PRIVILEGED_VMFireIncidents\2018\18-0090287_SI_NotReportable"/>
    <s v="     "/>
    <s v="Missed Ignitions Tracker"/>
    <n v="44270"/>
    <s v="Y"/>
    <x v="0"/>
    <m/>
    <s v="18-0090287"/>
    <m/>
    <m/>
    <m/>
    <m/>
    <s v="     "/>
    <x v="1"/>
    <s v="PG&amp;E"/>
    <m/>
    <m/>
    <m/>
    <s v="D"/>
    <m/>
    <s v="&lt;3 meters of linear travel"/>
    <m/>
    <s v="Vegetation"/>
    <s v="33.a. Veg. contact"/>
    <s v="Vegetation"/>
    <s v="Contact from object"/>
    <s v="Veg. contact"/>
    <m/>
    <s v="Contact - Vegetation"/>
    <s v="Conductor - Primary"/>
    <s v="Line to Ground"/>
    <s v="N"/>
    <s v="Overhead"/>
    <x v="3"/>
    <s v="Conductor - Primary"/>
    <m/>
    <m/>
    <s v="     "/>
    <s v="Tier 2"/>
    <x v="1"/>
    <n v="330"/>
    <s v="R5+"/>
    <n v="39.245199999999997"/>
    <n v="-121.158"/>
    <s v="Nevada"/>
    <s v="NARROWS-2105"/>
    <s v="153132105"/>
    <n v="21000"/>
    <s v="NARROWS 21052216"/>
    <x v="1"/>
    <m/>
    <s v="Conifer Forest"/>
    <m/>
    <m/>
    <s v="Yes"/>
    <m/>
    <m/>
    <m/>
    <m/>
    <m/>
    <m/>
    <m/>
    <s v="N"/>
    <s v="Y"/>
    <s v="201810140600"/>
    <s v="201810161800"/>
    <s v="     "/>
    <m/>
    <m/>
    <m/>
    <m/>
    <m/>
    <m/>
    <m/>
    <m/>
    <m/>
    <m/>
    <m/>
    <m/>
    <m/>
    <m/>
    <m/>
    <m/>
    <m/>
    <m/>
    <m/>
  </r>
  <r>
    <s v="20180887"/>
    <s v="     "/>
    <n v="43387"/>
    <s v="10/14"/>
    <x v="1"/>
    <n v="0.48667824074074073"/>
    <s v="42"/>
    <n v="4"/>
    <s v="10"/>
    <x v="1"/>
    <n v="43387"/>
    <n v="0.47430555555555554"/>
    <s v="&quot;BRANCH INTO LINES WITH LINES DWN AND GRASS FIRE&quot;"/>
    <s v="     "/>
    <s v="FAS"/>
    <m/>
    <s v="N"/>
    <x v="0"/>
    <s v="194784"/>
    <s v="18-0090193"/>
    <m/>
    <m/>
    <m/>
    <m/>
    <s v="     "/>
    <x v="1"/>
    <s v="PG&amp;E"/>
    <m/>
    <m/>
    <m/>
    <s v="D"/>
    <m/>
    <s v="&lt;0.25"/>
    <m/>
    <s v="Vegetation"/>
    <s v="33.a. Veg. contact"/>
    <s v="Vegetation"/>
    <s v="Contact from object"/>
    <s v="Vegetation"/>
    <m/>
    <s v="Contact - Vegetation"/>
    <s v="Splice/Clamp/Connector"/>
    <s v="Line to Ground"/>
    <m/>
    <s v="Overhead"/>
    <x v="3"/>
    <m/>
    <m/>
    <s v="5985"/>
    <s v="     "/>
    <s v="Tier 2"/>
    <x v="1"/>
    <n v="246"/>
    <s v="R5"/>
    <n v="40.36"/>
    <n v="-122.42700000000001"/>
    <s v="Tehama"/>
    <s v="COTTONWOOD-1101"/>
    <s v="102931101"/>
    <n v="11000"/>
    <s v="COTTONWOOD 110168190"/>
    <x v="0"/>
    <m/>
    <s v="Hardwood Woodland"/>
    <m/>
    <m/>
    <s v="No"/>
    <m/>
    <m/>
    <m/>
    <m/>
    <m/>
    <m/>
    <m/>
    <s v="N"/>
    <s v="Y"/>
    <s v="201810140600"/>
    <s v="201810160408"/>
    <s v="     "/>
    <s v="40.35998000"/>
    <s v="-122.42663000"/>
    <s v="Oct 15 2018 12:00AM"/>
    <s v="BranchFail"/>
    <s v="Blue oak stem failed and fell and contacted 12kv conductors"/>
    <s v="OAKD"/>
    <s v="50"/>
    <s v="20"/>
    <s v="30"/>
    <s v="Slight"/>
    <s v="Slight"/>
    <s v="N"/>
    <s v="1"/>
    <m/>
    <s v="Valley"/>
    <s v="D"/>
    <s v="CrossArm"/>
    <s v="BareWire"/>
    <s v="0"/>
  </r>
  <r>
    <s v="20180888"/>
    <s v="     "/>
    <n v="43387"/>
    <s v="10/14"/>
    <x v="1"/>
    <n v="0.72366898148148151"/>
    <s v="42"/>
    <n v="4"/>
    <s v="10"/>
    <x v="1"/>
    <n v="43387"/>
    <n v="0.75902777777777775"/>
    <s v="Oak tree brought one span of OH line.  ILIS cause - &quot;Vegetation, Tree - fell into line&quot;"/>
    <s v="     "/>
    <s v="FAS"/>
    <m/>
    <s v="N"/>
    <x v="0"/>
    <s v="194899"/>
    <s v="18-0090280"/>
    <m/>
    <m/>
    <m/>
    <m/>
    <s v="     "/>
    <x v="0"/>
    <s v="PG&amp;E"/>
    <m/>
    <m/>
    <m/>
    <s v="D"/>
    <m/>
    <s v="&lt;3 meters of linear travel"/>
    <m/>
    <s v="Vegetation"/>
    <s v="33.a. Veg. contact"/>
    <s v="Vegetation"/>
    <s v="Contact from object"/>
    <s v="Vegetation"/>
    <m/>
    <s v="Contact - Vegetation"/>
    <m/>
    <s v="Line to Ground"/>
    <m/>
    <s v="Overhead"/>
    <x v="3"/>
    <m/>
    <m/>
    <s v="7065"/>
    <s v="     "/>
    <s v="Tier 2"/>
    <x v="1"/>
    <n v="246"/>
    <m/>
    <n v="40.347099999999998"/>
    <n v="-122.352"/>
    <s v="Tehama"/>
    <s v="COTTONWOOD-1103"/>
    <s v="102931103"/>
    <n v="11000"/>
    <s v="COTTONWOOD 11031348"/>
    <x v="1"/>
    <m/>
    <s v="Rural"/>
    <m/>
    <m/>
    <s v="No"/>
    <m/>
    <m/>
    <m/>
    <m/>
    <m/>
    <m/>
    <m/>
    <s v="N"/>
    <s v="Y"/>
    <s v="201810140600"/>
    <s v="201810160408"/>
    <s v="     "/>
    <s v="40.34498000"/>
    <s v="-122.35415000"/>
    <s v="Oct 15 2018 12:00AM"/>
    <s v="TrunkFail"/>
    <s v="Green live oak failed at base and fell across 12kv conductors."/>
    <s v="OAKL"/>
    <s v="60"/>
    <s v="22"/>
    <s v="56"/>
    <s v="Moderate"/>
    <s v="Moderate"/>
    <s v="N"/>
    <s v="1"/>
    <m/>
    <s v="Valley"/>
    <s v="D"/>
    <s v="CrossArm"/>
    <s v="BareWire"/>
    <s v="0"/>
  </r>
  <r>
    <s v="20211782"/>
    <s v="     "/>
    <n v="44483"/>
    <s v="10/14"/>
    <x v="1"/>
    <n v="0.56736111111111109"/>
    <s v="42"/>
    <n v="4"/>
    <s v="10"/>
    <x v="5"/>
    <n v="44483"/>
    <m/>
    <s v="Third party vehicle hit the pole. The ensuing fire was reported bu the fire department as a 10' x 10 spot fire. This information is preliminary."/>
    <s v="     "/>
    <s v="FAS"/>
    <m/>
    <s v="N"/>
    <x v="0"/>
    <m/>
    <s v="21-0131200"/>
    <m/>
    <s v="T005423606"/>
    <n v="122209000"/>
    <m/>
    <s v="     "/>
    <x v="1"/>
    <s v="PG&amp;E"/>
    <m/>
    <s v="Other"/>
    <s v="Pole"/>
    <s v="D"/>
    <s v="D"/>
    <s v="&lt;0.25"/>
    <m/>
    <s v="Contact - 3rd Party"/>
    <s v="33.d. Vehicle contact"/>
    <s v="Contact - 3rd Party"/>
    <s v="Contact from object"/>
    <s v="Vehicle contact"/>
    <m/>
    <s v="Vehicle contact"/>
    <s v="Pole"/>
    <s v="Three Phase Fault"/>
    <s v="Y"/>
    <s v="Overhead"/>
    <x v="3"/>
    <s v="Pole"/>
    <m/>
    <s v="101735045"/>
    <s v="     "/>
    <s v="Tier 2"/>
    <x v="1"/>
    <n v="505"/>
    <s v="R3"/>
    <n v="36.582700000000003"/>
    <n v="-121.931"/>
    <s v="Monterey"/>
    <s v="VIEJO-2201"/>
    <m/>
    <n v="21000"/>
    <m/>
    <x v="0"/>
    <s v="Cal Fire"/>
    <s v="Conifer Forest"/>
    <s v="Grass fuel model"/>
    <m/>
    <s v="No"/>
    <m/>
    <m/>
    <m/>
    <m/>
    <m/>
    <m/>
    <m/>
    <s v="N"/>
    <s v="N"/>
    <m/>
    <m/>
    <s v="     "/>
    <m/>
    <m/>
    <m/>
    <m/>
    <m/>
    <m/>
    <m/>
    <m/>
    <m/>
    <m/>
    <m/>
    <m/>
    <m/>
    <m/>
    <m/>
    <m/>
    <m/>
    <m/>
    <m/>
  </r>
  <r>
    <s v="MIA20187179"/>
    <s v="     "/>
    <n v="43388"/>
    <s v="10/15"/>
    <x v="1"/>
    <n v="0.58672453703703709"/>
    <s v="42"/>
    <n v="4"/>
    <s v="10"/>
    <x v="1"/>
    <n v="43388"/>
    <n v="0.58611111111111114"/>
    <s v="Unknown in Benbow (ACROSS FROM HWY 271 LO); FLD remarks &quot;removed branch from line, signs of burning on branch, but conductor is ok&quot;"/>
    <s v="     "/>
    <s v="FAS"/>
    <n v="44242"/>
    <s v="Y"/>
    <x v="0"/>
    <s v="2062272"/>
    <s v="N/A"/>
    <m/>
    <s v="T004435558"/>
    <m/>
    <m/>
    <s v="     "/>
    <x v="0"/>
    <s v="PG&amp;E"/>
    <m/>
    <m/>
    <m/>
    <s v="D"/>
    <m/>
    <s v="No Fire"/>
    <m/>
    <s v="Vegetation"/>
    <s v="33.a. Veg. contact"/>
    <s v="Vegetation"/>
    <s v="Contact from object"/>
    <s v="Contact - Vegetation"/>
    <m/>
    <s v="Contact - Vegetation"/>
    <s v="Conductor"/>
    <m/>
    <s v="Unknown"/>
    <s v="Overhead"/>
    <x v="0"/>
    <m/>
    <m/>
    <s v="Unknown"/>
    <s v="     "/>
    <s v="Tier 2"/>
    <x v="1"/>
    <n v="105"/>
    <m/>
    <n v="39.9983"/>
    <n v="-123.77800000000001"/>
    <s v="Mendocino"/>
    <s v="UNKNOWN"/>
    <m/>
    <m/>
    <m/>
    <x v="0"/>
    <m/>
    <s v="Highly Rural"/>
    <m/>
    <m/>
    <s v="No"/>
    <m/>
    <m/>
    <m/>
    <m/>
    <m/>
    <m/>
    <m/>
    <s v="N"/>
    <s v="N"/>
    <m/>
    <m/>
    <s v="     "/>
    <m/>
    <m/>
    <m/>
    <m/>
    <m/>
    <m/>
    <m/>
    <m/>
    <m/>
    <m/>
    <m/>
    <m/>
    <m/>
    <m/>
    <m/>
    <m/>
    <m/>
    <m/>
    <m/>
  </r>
  <r>
    <s v="20201379"/>
    <s v="     "/>
    <n v="44119"/>
    <s v="10/15"/>
    <x v="1"/>
    <n v="0.53541666666666665"/>
    <s v="42"/>
    <n v="4"/>
    <s v="10"/>
    <x v="4"/>
    <n v="44119"/>
    <n v="0.52916666666666667"/>
    <s v="On October 15, 2020 at 12:51 hours, a PG&amp;E Troubleman was dispatched to the Jessup 1101 12kV Distribution Circuit in the vicinity of Saddle Trail and Spring Gulch Drive, Anderson in response to an outage and wire down. Initial analysis indicates vegetation contact caused the ignition. A large portion of a digger pine broke off and fell through the service conductor at the weatherhead. Due to the tree pulling the service drop, the hotlegs contacted the edge of the pipe of the weather head that created the ignition. The ensuing fire was &lt; 1 meter in size and the fire was suppressed by the customer, although Cal Fire was onsite. PG&amp;E Troubleman replaced 2 spans of the service drop from the transformer pole to the clearance pole back into the weather head on October 15, 2020. "/>
    <s v="     "/>
    <s v="FAS"/>
    <m/>
    <s v="N"/>
    <x v="0"/>
    <s v="1118593"/>
    <s v="20-0109273"/>
    <m/>
    <s v="T005095682"/>
    <m/>
    <m/>
    <s v="     "/>
    <x v="0"/>
    <s v="PG&amp;E"/>
    <m/>
    <s v="Vegetation"/>
    <m/>
    <s v="D"/>
    <s v="D"/>
    <s v="&lt;3 meters of linear travel"/>
    <s v="2'SQ"/>
    <s v="Vegetation"/>
    <s v="33.a. Veg. contact"/>
    <s v="Vegetation"/>
    <s v="Contact from object"/>
    <s v="Contact - Vegetation"/>
    <m/>
    <s v="Contact - Vegetation"/>
    <s v="Service Drop"/>
    <s v="Line to Ground"/>
    <m/>
    <s v="Overhead"/>
    <x v="2"/>
    <s v="Service Drop"/>
    <s v="Service Drop"/>
    <s v="Circuit ID: 103441101"/>
    <s v="     "/>
    <s v="Tier 2"/>
    <x v="1"/>
    <n v="246"/>
    <m/>
    <n v="40.468400000000003"/>
    <n v="-122.435"/>
    <s v="Shasta"/>
    <s v="JESSUP-1101"/>
    <m/>
    <n v="750"/>
    <s v="N/A"/>
    <x v="1"/>
    <s v="Customer"/>
    <m/>
    <m/>
    <m/>
    <s v="No"/>
    <m/>
    <m/>
    <m/>
    <m/>
    <m/>
    <m/>
    <m/>
    <s v="N"/>
    <s v="Y"/>
    <s v="202010141200"/>
    <s v="202010180100"/>
    <s v="     "/>
    <s v="40.46880000"/>
    <s v="-122.43500000"/>
    <s v="Oct 19 2020 12:00AM"/>
    <s v="BranchFail"/>
    <s v="Limb from green Gray Pine failed and fell across service drop."/>
    <s v="PING"/>
    <s v="80"/>
    <s v="24"/>
    <s v="40"/>
    <m/>
    <m/>
    <m/>
    <m/>
    <m/>
    <m/>
    <m/>
    <s v="Other"/>
    <s v="TreeWire"/>
    <s v="0"/>
  </r>
  <r>
    <s v="20201380"/>
    <s v="     "/>
    <n v="44119"/>
    <s v="10/15"/>
    <x v="1"/>
    <n v="0.54236111111111107"/>
    <s v="42"/>
    <n v="4"/>
    <s v="10"/>
    <x v="4"/>
    <m/>
    <m/>
    <s v="On October 15, 2020 at 1305 hours, a PG&amp;E Troubleman was dispatched to the Deschutes 1104 12kV Distribution Circuit on Deschutes Road north of Endview Drive, Palo Cedro in response to a vegetation fire at a customer residence. Initial analysis indicates vegetation contact caused the ignition. A tree rubbed the insulation off the hotleg that pushed the hotleg and neutral together resulting in an ignition. The ensuing fire was 3 meters - 0.25 acres in size and the fire was suppressed by Cal Fire. PG&amp;E Troubleman re-taped the connections on October 15, 2020."/>
    <s v="     "/>
    <s v="FAS"/>
    <m/>
    <s v="N"/>
    <x v="0"/>
    <m/>
    <m/>
    <m/>
    <s v="896104021"/>
    <m/>
    <m/>
    <s v="     "/>
    <x v="1"/>
    <s v="PG&amp;E"/>
    <m/>
    <s v="Vegetation"/>
    <m/>
    <s v="D"/>
    <s v="D"/>
    <s v="&lt;0.25"/>
    <m/>
    <s v="Vegetation"/>
    <s v="33.a. Veg. contact"/>
    <s v="Vegetation"/>
    <s v="Contact from object"/>
    <s v="Contact - Vegetation"/>
    <m/>
    <s v="Contact - Vegetation"/>
    <s v="Service Drop"/>
    <m/>
    <m/>
    <s v="Overhead"/>
    <x v="2"/>
    <s v="Service Drop"/>
    <s v="Service Drop"/>
    <s v="Circuit ID: 103351104"/>
    <s v="     "/>
    <s v="Tier 2"/>
    <x v="1"/>
    <n v="246"/>
    <s v="R5+"/>
    <n v="40.594299999999997"/>
    <n v="-122.239"/>
    <s v="Shasta"/>
    <s v="DESCHUTES-1104"/>
    <m/>
    <n v="750"/>
    <s v="N/A"/>
    <x v="1"/>
    <s v="Cal Fire"/>
    <s v="Herbaceous"/>
    <m/>
    <m/>
    <s v="No"/>
    <m/>
    <m/>
    <m/>
    <m/>
    <m/>
    <m/>
    <m/>
    <s v="N"/>
    <s v="Y"/>
    <s v="202010141200"/>
    <s v="202010180100"/>
    <s v="     "/>
    <m/>
    <m/>
    <m/>
    <s v="WindBlew"/>
    <m/>
    <m/>
    <m/>
    <m/>
    <m/>
    <m/>
    <m/>
    <m/>
    <m/>
    <m/>
    <m/>
    <m/>
    <m/>
    <m/>
    <m/>
  </r>
  <r>
    <s v="20201415"/>
    <s v="     "/>
    <n v="44119"/>
    <s v="10/15"/>
    <x v="1"/>
    <n v="0.29722222222222222"/>
    <s v="42"/>
    <n v="4"/>
    <s v="10"/>
    <x v="4"/>
    <n v="44119"/>
    <n v="0.29305555555555557"/>
    <s v="On October 15, 2020 at 0827 hours, a PG&amp;E Troubleman patrolled the Cottonwood 1101 Distribution Circuit number 102931101, near Starr Drive and Bowman Road in Cottonwood, California. He observed a downed overhead wire and broken pole at SAP id number 101511399. Initial analysis indicates a third party vehicle hit a pole and that resulted in an ignition. Cal Fire responded to and extinguished the small vegetation fire. The 596-minute outage affected 221 customers. We replaced the broken equipment with a 50' class H2, 8' light alley top arm, 9' light angle buck arm, and bumped a broken phase together. The repairs were complete and the line was returned to service on October 15, 2020 1748 hours. This information is preliminary."/>
    <s v="     "/>
    <s v="FAS"/>
    <m/>
    <s v="Y"/>
    <x v="0"/>
    <s v="1118349"/>
    <s v="20-0109022"/>
    <m/>
    <s v="T005095210"/>
    <n v="119908900"/>
    <m/>
    <s v="     "/>
    <x v="1"/>
    <s v="PG&amp;E"/>
    <m/>
    <s v="Vegetation"/>
    <m/>
    <s v="D"/>
    <s v="D"/>
    <s v="&lt;3 meters of linear travel"/>
    <m/>
    <s v="Contact - 3rd Party"/>
    <s v="33.d. Vehicle contact"/>
    <s v="Contact - 3rd Party"/>
    <s v="Contact from object"/>
    <s v="Contact - Vehicle"/>
    <m/>
    <s v="Contact - Vehicle"/>
    <s v="Conductor - Primary"/>
    <s v="Open Circuit"/>
    <m/>
    <s v="Overhead"/>
    <x v="3"/>
    <s v="Conductor - Primary"/>
    <s v="Primary conductor, Pole, L&amp;B Ally Arm/Tangent"/>
    <s v="Circuit ID: 101511399, SAP Eqp ID: 101511399"/>
    <s v="     "/>
    <s v="Tier 2"/>
    <x v="1"/>
    <n v="246"/>
    <s v="R5+"/>
    <n v="40.323599999999999"/>
    <n v="-122.429"/>
    <s v="Shasta"/>
    <s v="COTTONWOOD-1101"/>
    <m/>
    <n v="12000"/>
    <m/>
    <x v="0"/>
    <s v="Cal Fire"/>
    <s v="Hardwood Woodland"/>
    <m/>
    <m/>
    <s v="No"/>
    <m/>
    <m/>
    <m/>
    <m/>
    <m/>
    <s v="STAR"/>
    <m/>
    <s v="N"/>
    <s v="Y"/>
    <s v="202010141200"/>
    <s v="202010180100"/>
    <s v="     "/>
    <m/>
    <m/>
    <m/>
    <m/>
    <m/>
    <m/>
    <m/>
    <m/>
    <m/>
    <m/>
    <m/>
    <m/>
    <m/>
    <m/>
    <m/>
    <m/>
    <m/>
    <m/>
    <m/>
  </r>
  <r>
    <s v="20201381"/>
    <s v="     "/>
    <n v="44119"/>
    <s v="10/15"/>
    <x v="1"/>
    <n v="0.53055555555555556"/>
    <s v="42"/>
    <n v="4"/>
    <s v="10"/>
    <x v="4"/>
    <n v="44119"/>
    <n v="0.5805555555555556"/>
    <s v="On October 15, 2020 at 1347 hours, a PG&amp;E Troubleman patrolled the Cottonwood 1101 12kV Distribution Circuit number 102931101, near 19560 Eighmy Rd, Cottonwood, CA 96022. He observed a tree through the downed hot overhead line. Initial analysis indicates a tree fell into the primary overhead conductor and it resulted in an ignition. There was gusty storm wind reportedly, at the time of the incident. Cal Fire responded to and extinguished the fire. The 265-minute outage affected 32 customers. We cleared the line, repaired the conduction, and put the conductor back up. All the repairs were completed and the line was returned to service on October 15, 2020 at 1821 hours. This information is preliminary."/>
    <s v="     "/>
    <s v="FAS"/>
    <m/>
    <s v="N"/>
    <x v="0"/>
    <s v="1118585"/>
    <s v="20-0109282"/>
    <m/>
    <s v="T005095735, T005095674"/>
    <n v="119910497"/>
    <m/>
    <s v="     "/>
    <x v="1"/>
    <s v="PG&amp;E"/>
    <m/>
    <s v="Vegetation"/>
    <m/>
    <s v="D"/>
    <s v="D"/>
    <s v="&lt;3 meters of linear travel"/>
    <m/>
    <s v="Vegetation"/>
    <s v="33.a. Veg. contact"/>
    <s v="Vegetation"/>
    <s v="Contact from object"/>
    <s v="Contact - Vegetation"/>
    <m/>
    <s v="Contact - Vegetation"/>
    <s v="Conductor - Primary"/>
    <s v="Force Out"/>
    <m/>
    <s v="Overhead"/>
    <x v="3"/>
    <s v="Conductor - Primary"/>
    <s v="Conductor - Primary"/>
    <s v="Circuit ID: 102931101"/>
    <s v="     "/>
    <s v="Tier 2"/>
    <x v="1"/>
    <n v="246"/>
    <s v="R5+"/>
    <n v="40.361400000000003"/>
    <n v="-122.349"/>
    <s v="Tehama"/>
    <s v="COTTONWOOD-1101"/>
    <m/>
    <n v="12000"/>
    <m/>
    <x v="0"/>
    <s v="Cal Fire"/>
    <s v="Hardwood Woodland"/>
    <m/>
    <m/>
    <s v="No"/>
    <m/>
    <m/>
    <m/>
    <m/>
    <m/>
    <m/>
    <m/>
    <s v="N"/>
    <s v="Y"/>
    <s v="202010141200"/>
    <s v="202010180100"/>
    <s v="     "/>
    <s v="40.36150000"/>
    <s v="-122.34950000"/>
    <s v="Oct 19 2020 12:00AM"/>
    <s v="TrunkFail"/>
    <s v="Over-mature Blue Oak failed at base and fell into 12kv facilities"/>
    <s v="OAKD"/>
    <s v="50"/>
    <s v="60"/>
    <s v="30"/>
    <s v="Slight"/>
    <s v="Severe"/>
    <s v="N"/>
    <s v="1"/>
    <m/>
    <s v="Valley"/>
    <s v="D"/>
    <s v="CrossArm"/>
    <s v="BareWire"/>
    <m/>
  </r>
  <r>
    <s v="20150399"/>
    <s v="     "/>
    <n v="42293"/>
    <s v="10/16"/>
    <x v="1"/>
    <n v="0.40486111111111112"/>
    <s v="42"/>
    <n v="4"/>
    <s v="10"/>
    <x v="2"/>
    <n v="42293"/>
    <n v="0.41736111111111113"/>
    <m/>
    <s v="     "/>
    <m/>
    <m/>
    <s v="N"/>
    <x v="0"/>
    <s v="1323338"/>
    <s v="15-0070948"/>
    <m/>
    <m/>
    <n v="110733731"/>
    <m/>
    <s v="     "/>
    <x v="1"/>
    <s v="PG&amp;E"/>
    <m/>
    <s v="Vegetation"/>
    <m/>
    <s v="D"/>
    <m/>
    <s v="&lt;3 meters of linear travel"/>
    <s v="Square Feet: ; Acreage: "/>
    <s v="Equipment - PG&amp;E"/>
    <s v="34.b. Conductor damage or failure"/>
    <s v="Equipment - PG&amp;E"/>
    <s v="All types of equipment / facility failure"/>
    <s v="Conductor"/>
    <s v="Conductor"/>
    <m/>
    <m/>
    <s v="Line to Ground"/>
    <m/>
    <s v="Overhead"/>
    <x v="3"/>
    <s v="Conductor"/>
    <m/>
    <s v="102196855"/>
    <s v="     "/>
    <s v="Tier 2"/>
    <x v="1"/>
    <n v="154"/>
    <m/>
    <n v="39.186999999999998"/>
    <n v="-123.202"/>
    <s v="Mendocino"/>
    <s v="CALPELLA-1102"/>
    <s v="43411102"/>
    <n v="12000"/>
    <s v="CALPELLA 1102421412"/>
    <x v="0"/>
    <m/>
    <s v="Urban"/>
    <m/>
    <m/>
    <s v="No"/>
    <m/>
    <m/>
    <m/>
    <m/>
    <m/>
    <m/>
    <m/>
    <s v="N"/>
    <s v="N"/>
    <m/>
    <m/>
    <s v="     "/>
    <m/>
    <m/>
    <m/>
    <m/>
    <m/>
    <m/>
    <m/>
    <m/>
    <m/>
    <m/>
    <m/>
    <m/>
    <m/>
    <m/>
    <m/>
    <m/>
    <m/>
    <m/>
    <m/>
  </r>
  <r>
    <s v="20170444"/>
    <s v="     "/>
    <n v="43024"/>
    <s v="10/16"/>
    <x v="1"/>
    <n v="0.5180555555555556"/>
    <s v="42"/>
    <n v="4"/>
    <s v="10"/>
    <x v="0"/>
    <n v="43024"/>
    <n v="0.51458333333333328"/>
    <s v="Arrived to find 1 phase of open wire seconday down with grass fire going.  All fuse blown TX and line fuses.  Unknown to me if car driving by strarted fire or wire parted caused fire. Open wire is 2ft above dead pine tree that caught on fir"/>
    <s v="     "/>
    <m/>
    <m/>
    <s v="N"/>
    <x v="0"/>
    <s v="1902005"/>
    <s v="17-0087754"/>
    <m/>
    <m/>
    <n v="113738817"/>
    <m/>
    <s v="     "/>
    <x v="1"/>
    <s v="PG&amp;E"/>
    <m/>
    <s v="Vegetation"/>
    <m/>
    <s v="D"/>
    <m/>
    <s v="0.26-9.99"/>
    <s v="Square Feet: ; Acreage: "/>
    <s v="Equipment - PG&amp;E"/>
    <s v="34.b. Conductor damage or failure"/>
    <s v="Equipment - PG&amp;E"/>
    <s v="All types of equipment / facility failure"/>
    <s v="Conductor"/>
    <s v="Conductor"/>
    <m/>
    <m/>
    <s v="Line to Line"/>
    <s v="PACIFIC BELL"/>
    <s v="Overhead"/>
    <x v="1"/>
    <s v="Conductor"/>
    <m/>
    <s v="101689865"/>
    <s v="     "/>
    <s v="Tier 2"/>
    <x v="1"/>
    <n v="545"/>
    <m/>
    <n v="36.664099999999998"/>
    <n v="-121.099"/>
    <s v="San Benito"/>
    <s v="PANOCHE-1103"/>
    <s v="253671103"/>
    <m/>
    <s v="N/A"/>
    <x v="1"/>
    <s v="Nick Shawkey E4462     209-402-1645  Cover Engine from Tuolumne Calaveras Unit"/>
    <s v="Herbaceous"/>
    <m/>
    <m/>
    <s v="No"/>
    <m/>
    <m/>
    <m/>
    <m/>
    <m/>
    <m/>
    <m/>
    <s v="N"/>
    <s v="N"/>
    <m/>
    <m/>
    <s v="     "/>
    <m/>
    <m/>
    <m/>
    <m/>
    <m/>
    <m/>
    <m/>
    <m/>
    <m/>
    <m/>
    <m/>
    <m/>
    <m/>
    <m/>
    <m/>
    <m/>
    <m/>
    <m/>
    <m/>
  </r>
  <r>
    <s v="MIA20177871"/>
    <s v="     "/>
    <n v="43024"/>
    <s v="10/16"/>
    <x v="1"/>
    <n v="0.66874999999999996"/>
    <s v="42"/>
    <n v="4"/>
    <s v="10"/>
    <x v="0"/>
    <m/>
    <m/>
    <s v="KRJ7- FIRE STARTED ON 10/8/2017, 89 ACRES, 3 HOMES DESTROYED; OAK TREE FELL ON PWR LINES; YOUNGS ROAD &amp; MAYACAMAS LN in Healdsburg; spot fire; from fire report, cause is listed as &quot;electrical power&quot; with factors contributing to ignition is high winds and "/>
    <s v="     "/>
    <s v="FAS"/>
    <m/>
    <s v="Y"/>
    <x v="0"/>
    <m/>
    <s v="N/A"/>
    <m/>
    <s v="X212559272, 0004908174"/>
    <m/>
    <m/>
    <s v="     "/>
    <x v="1"/>
    <s v="PG&amp;E"/>
    <m/>
    <m/>
    <m/>
    <s v="D"/>
    <m/>
    <s v="Oct-99"/>
    <m/>
    <s v="Vegetation"/>
    <s v="33.a. Veg. contact"/>
    <s v="Vegetation"/>
    <s v="Contact from object"/>
    <s v="Contact - Vegetation"/>
    <m/>
    <s v="Contact - Vegetation"/>
    <s v="Conductor"/>
    <m/>
    <s v="No"/>
    <s v="Overhead"/>
    <x v="0"/>
    <m/>
    <m/>
    <s v="Circuit ID:042561102 "/>
    <s v="     "/>
    <s v="Tier 2"/>
    <x v="1"/>
    <n v="180"/>
    <m/>
    <n v="38.628599999999999"/>
    <n v="-122.76300000000001"/>
    <s v="Sonoma"/>
    <s v="FULTON-1102"/>
    <s v="42561102"/>
    <n v="11000"/>
    <m/>
    <x v="0"/>
    <m/>
    <s v="Water"/>
    <m/>
    <m/>
    <s v="Yes"/>
    <s v="89"/>
    <s v="3"/>
    <m/>
    <m/>
    <m/>
    <m/>
    <m/>
    <s v="N"/>
    <s v="N"/>
    <m/>
    <m/>
    <s v="     "/>
    <m/>
    <m/>
    <m/>
    <m/>
    <m/>
    <m/>
    <m/>
    <m/>
    <m/>
    <m/>
    <m/>
    <m/>
    <m/>
    <m/>
    <m/>
    <m/>
    <m/>
    <m/>
    <m/>
  </r>
  <r>
    <s v="20170443"/>
    <s v="     "/>
    <n v="43024"/>
    <s v="10/16"/>
    <x v="1"/>
    <n v="0.51388888888888884"/>
    <s v="42"/>
    <n v="4"/>
    <s v="10"/>
    <x v="0"/>
    <n v="43024"/>
    <m/>
    <s v="NEED CREW TO REPAIR WIRE DOWN TO RACK CONSTRUCTION"/>
    <s v="     "/>
    <m/>
    <m/>
    <s v="N"/>
    <x v="0"/>
    <s v="1901996"/>
    <m/>
    <m/>
    <m/>
    <m/>
    <m/>
    <s v="     "/>
    <x v="1"/>
    <s v="PG&amp;E"/>
    <m/>
    <s v="Vegetation"/>
    <m/>
    <s v="D"/>
    <m/>
    <s v="&lt;3 meters of linear travel"/>
    <s v="Square Feet: ; Acreage: "/>
    <s v="Contact - 3rd Party"/>
    <s v="33.d. Vehicle contact"/>
    <s v="Contact - 3rd Party"/>
    <s v="All types of equipment / facility failure"/>
    <s v="Contact - Vehicle"/>
    <m/>
    <s v="Contact - Vehicle"/>
    <s v="Communication Facility"/>
    <m/>
    <s v="PACIFIC BELL"/>
    <s v="Overhead"/>
    <x v="1"/>
    <s v="Conductor"/>
    <m/>
    <s v="100900970"/>
    <s v="     "/>
    <s v="Tier 2"/>
    <x v="1"/>
    <n v="530"/>
    <m/>
    <n v="37.72"/>
    <n v="-122.069"/>
    <s v="Alameda"/>
    <s v="CASTRO-VALLEY-1106"/>
    <s v="14091108"/>
    <m/>
    <s v="N/A"/>
    <x v="0"/>
    <s v="Unknown"/>
    <s v="Urban"/>
    <m/>
    <m/>
    <s v="No"/>
    <m/>
    <m/>
    <m/>
    <m/>
    <m/>
    <m/>
    <m/>
    <s v="N"/>
    <s v="N"/>
    <m/>
    <m/>
    <s v="     "/>
    <m/>
    <m/>
    <m/>
    <m/>
    <m/>
    <m/>
    <m/>
    <m/>
    <m/>
    <m/>
    <m/>
    <m/>
    <m/>
    <m/>
    <m/>
    <m/>
    <m/>
    <m/>
    <m/>
  </r>
  <r>
    <s v="MIA20178824"/>
    <s v="     "/>
    <n v="43024"/>
    <s v="10/16"/>
    <x v="1"/>
    <n v="0.46182870370370371"/>
    <s v="42"/>
    <n v="4"/>
    <s v="10"/>
    <x v="0"/>
    <m/>
    <m/>
    <s v="2.25.21 Cal Fire report still in pregress /KFN2: Reaching out to Cal Fire; NXBY: Birdcaging of ACR could be ignition source/ KRJ7- CAL FIRE DID NOT DISCLOSE REPORT"/>
    <s v="     "/>
    <s v="FAS"/>
    <n v="44267"/>
    <s v="Y"/>
    <x v="0"/>
    <s v="1902005"/>
    <s v="17-0087754"/>
    <m/>
    <s v="2675203"/>
    <n v="113738817"/>
    <m/>
    <s v="     "/>
    <x v="1"/>
    <s v="PG&amp;E"/>
    <m/>
    <m/>
    <m/>
    <s v="D"/>
    <m/>
    <s v="Unknown"/>
    <m/>
    <s v="Equipment - PG&amp;E"/>
    <s v="34.b. Conductor damage or failure"/>
    <s v="Equipment - PG&amp;E"/>
    <s v="All types of equipment / facility failure"/>
    <s v="Conductor failure-all"/>
    <s v="Conductor - Primary"/>
    <m/>
    <m/>
    <s v="Line to Line"/>
    <s v="No"/>
    <s v="Overhead"/>
    <x v="0"/>
    <m/>
    <m/>
    <s v="253671103"/>
    <s v="     "/>
    <s v="Tier 2"/>
    <x v="1"/>
    <n v="545"/>
    <m/>
    <n v="36.659399999999998"/>
    <n v="-121.113"/>
    <s v="San Benito"/>
    <s v="PANOCHE-1103"/>
    <m/>
    <n v="11000"/>
    <s v="PANOCHE 11034008"/>
    <x v="1"/>
    <m/>
    <s v="Barren/Other"/>
    <m/>
    <m/>
    <s v="No"/>
    <m/>
    <m/>
    <m/>
    <m/>
    <m/>
    <m/>
    <m/>
    <s v="N"/>
    <s v="N"/>
    <m/>
    <m/>
    <s v="     "/>
    <m/>
    <m/>
    <m/>
    <m/>
    <m/>
    <m/>
    <m/>
    <m/>
    <m/>
    <m/>
    <m/>
    <m/>
    <m/>
    <m/>
    <m/>
    <m/>
    <m/>
    <m/>
    <m/>
  </r>
  <r>
    <s v="20170442"/>
    <s v="     "/>
    <n v="43024"/>
    <s v="10/16"/>
    <x v="1"/>
    <n v="0.50694444444444442"/>
    <s v="42"/>
    <n v="4"/>
    <s v="10"/>
    <x v="0"/>
    <n v="43024"/>
    <n v="0.53680555555555554"/>
    <s v="truck hit phone cable brought primary down. hit and run"/>
    <s v="     "/>
    <m/>
    <m/>
    <s v="N"/>
    <x v="0"/>
    <s v="1901696"/>
    <s v="17-0087767"/>
    <m/>
    <m/>
    <n v="113739287"/>
    <m/>
    <s v="     "/>
    <x v="1"/>
    <s v="PG&amp;E"/>
    <m/>
    <s v="Vegetation"/>
    <m/>
    <s v="D"/>
    <m/>
    <s v="&lt;0.25"/>
    <s v="Square Feet: ; Acreage: "/>
    <s v="Contact - 3rd Party"/>
    <s v="33.d. Vehicle contact"/>
    <s v="Contact - 3rd Party"/>
    <s v="All types of equipment / facility failure"/>
    <s v="Contact - Vehicle"/>
    <m/>
    <s v="Contact - Vehicle"/>
    <s v="Communication Facility"/>
    <s v="Three Phase Fault"/>
    <s v="PACIFIC BELL"/>
    <s v="Overhead"/>
    <x v="3"/>
    <s v="Conductor"/>
    <m/>
    <s v="101781248"/>
    <s v="     "/>
    <s v="Tier 2"/>
    <x v="1"/>
    <n v="505"/>
    <m/>
    <n v="36.583100000000002"/>
    <n v="-121.937"/>
    <s v="Monterey"/>
    <s v="VIEJO-2201"/>
    <s v="182852201"/>
    <n v="12000"/>
    <s v="VIEJO 2203CB"/>
    <x v="0"/>
    <s v="Unknown"/>
    <s v="Conifer Forest"/>
    <m/>
    <m/>
    <s v="No"/>
    <m/>
    <m/>
    <m/>
    <m/>
    <m/>
    <m/>
    <m/>
    <s v="N"/>
    <s v="N"/>
    <m/>
    <m/>
    <s v="     "/>
    <m/>
    <m/>
    <m/>
    <m/>
    <m/>
    <m/>
    <m/>
    <m/>
    <m/>
    <m/>
    <m/>
    <m/>
    <m/>
    <m/>
    <m/>
    <m/>
    <m/>
    <m/>
    <m/>
  </r>
  <r>
    <s v="MIA20187176"/>
    <s v="     "/>
    <n v="43389"/>
    <s v="10/16"/>
    <x v="1"/>
    <n v="0.44843749999999999"/>
    <s v="42"/>
    <n v="4"/>
    <s v="10"/>
    <x v="1"/>
    <n v="43389"/>
    <n v="0.44791666666666669"/>
    <s v="859 howe creek rd in Ferndale; arcing caused vegetation fire; FLD remarks &quot;vehicle struck downguy and slapped wire together, 1 wire burned down and started fire in creek bottom&quot;; overhead conductor broken/on ground and had to be repaired"/>
    <s v="     "/>
    <s v="FAS"/>
    <n v="44242"/>
    <s v="Y"/>
    <x v="0"/>
    <s v="196475"/>
    <s v="N/A"/>
    <m/>
    <s v="T004436329"/>
    <n v="115064150"/>
    <m/>
    <s v="     "/>
    <x v="1"/>
    <s v="PG&amp;E"/>
    <m/>
    <m/>
    <m/>
    <s v="D"/>
    <m/>
    <s v="&lt;3 meters of linear travel"/>
    <m/>
    <s v="Contact - 3rd Party"/>
    <s v="33.d. Vehicle contact"/>
    <s v="Contact - 3rd Party"/>
    <s v="Contact from object"/>
    <s v="Contact - Vehicle"/>
    <m/>
    <s v="Contact - Vehicle"/>
    <s v="Conductor"/>
    <m/>
    <s v="No"/>
    <s v="Overhead"/>
    <x v="0"/>
    <m/>
    <m/>
    <s v="101004121"/>
    <s v="     "/>
    <s v="Tier 2"/>
    <x v="1"/>
    <n v="100"/>
    <s v="R4"/>
    <n v="40.5105"/>
    <n v="-124.161"/>
    <s v="Humboldt"/>
    <s v="EEL-RIVER-1102"/>
    <s v="192381102"/>
    <n v="11000"/>
    <m/>
    <x v="0"/>
    <s v="Cal Fire Fortuna"/>
    <s v="Hardwood Forest"/>
    <m/>
    <m/>
    <s v="No"/>
    <m/>
    <m/>
    <m/>
    <m/>
    <m/>
    <m/>
    <m/>
    <s v="N"/>
    <s v="N"/>
    <m/>
    <m/>
    <s v="     "/>
    <m/>
    <m/>
    <m/>
    <m/>
    <m/>
    <m/>
    <m/>
    <m/>
    <m/>
    <m/>
    <m/>
    <m/>
    <m/>
    <m/>
    <m/>
    <m/>
    <m/>
    <m/>
    <m/>
  </r>
  <r>
    <s v="20180894"/>
    <s v="     "/>
    <n v="43389"/>
    <s v="10/16"/>
    <x v="1"/>
    <n v="0.44843749999999999"/>
    <s v="42"/>
    <n v="4"/>
    <s v="10"/>
    <x v="1"/>
    <n v="43389"/>
    <n v="0.44722222222222224"/>
    <s v="&quot;vehicle struck downguy and slapped wire together, 1 wire burned down and started fire in creek bottom&quot;"/>
    <s v="     "/>
    <s v="FAS"/>
    <m/>
    <s v="N"/>
    <x v="0"/>
    <s v="196475"/>
    <s v="18-0090952"/>
    <m/>
    <m/>
    <m/>
    <m/>
    <s v="     "/>
    <x v="1"/>
    <s v="PG&amp;E"/>
    <m/>
    <m/>
    <m/>
    <s v="D"/>
    <m/>
    <s v="&lt;3 meters of linear travel"/>
    <m/>
    <s v="Wire-Wire Contact"/>
    <s v="35.a. Wire-to-wire contact / contamination"/>
    <s v="Wire-Wire Contact"/>
    <s v="Other"/>
    <s v="Other"/>
    <m/>
    <m/>
    <m/>
    <s v="Force Out"/>
    <m/>
    <s v="Overhead"/>
    <x v="3"/>
    <m/>
    <s v="Vehicle contact"/>
    <s v="WIRE DOWN @ CGC 113978543418"/>
    <s v="     "/>
    <s v="Tier 2"/>
    <x v="1"/>
    <n v="100"/>
    <s v="R4"/>
    <n v="40.509700000000002"/>
    <n v="-124.16200000000001"/>
    <s v="Humboldt"/>
    <s v="EEL-RIVER-1102"/>
    <s v="192381102"/>
    <n v="11000"/>
    <s v="EEL RIVER 1102630456"/>
    <x v="0"/>
    <m/>
    <s v="Conifer Forest"/>
    <m/>
    <m/>
    <s v="No"/>
    <m/>
    <m/>
    <m/>
    <m/>
    <m/>
    <m/>
    <m/>
    <s v="N"/>
    <s v="N"/>
    <m/>
    <m/>
    <s v="     "/>
    <m/>
    <m/>
    <m/>
    <m/>
    <m/>
    <m/>
    <m/>
    <m/>
    <m/>
    <m/>
    <m/>
    <m/>
    <m/>
    <m/>
    <m/>
    <m/>
    <m/>
    <m/>
    <m/>
  </r>
  <r>
    <s v="SAP201613791"/>
    <s v="     "/>
    <n v="42660"/>
    <s v="10/17"/>
    <x v="1"/>
    <m/>
    <s v="43"/>
    <n v="4"/>
    <s v="10"/>
    <x v="6"/>
    <n v="42658"/>
    <m/>
    <s v="pole top fire; failed switch; 1 sw/o L2615"/>
    <s v="     "/>
    <s v="SAP"/>
    <n v="44580"/>
    <s v="Y"/>
    <x v="0"/>
    <s v="1560875"/>
    <s v="16-0072476"/>
    <m/>
    <s v="T003792587"/>
    <n v="112048900"/>
    <m/>
    <s v="     "/>
    <x v="0"/>
    <s v="PG&amp;E"/>
    <m/>
    <m/>
    <m/>
    <s v="D"/>
    <m/>
    <s v="Structure-PG&amp;E only"/>
    <m/>
    <s v="Equipment - PG&amp;E"/>
    <s v="34.e. Switch damage or failure"/>
    <s v="Equipment - PG&amp;E"/>
    <s v="Switch failure"/>
    <s v="Switch failure"/>
    <s v="Pole"/>
    <m/>
    <m/>
    <s v="Force Out"/>
    <s v="No"/>
    <s v="Overhead"/>
    <x v="0"/>
    <s v="Pole"/>
    <m/>
    <s v="101057290"/>
    <s v="     "/>
    <s v="Tier 2"/>
    <x v="1"/>
    <m/>
    <m/>
    <n v="38.013399999999997"/>
    <n v="-120.285"/>
    <s v="Tuolumne"/>
    <s v="CURTIS-1702"/>
    <m/>
    <m/>
    <s v="CURTIS 17028000"/>
    <x v="0"/>
    <m/>
    <m/>
    <m/>
    <m/>
    <s v="No"/>
    <m/>
    <m/>
    <m/>
    <m/>
    <m/>
    <m/>
    <m/>
    <s v="N"/>
    <s v="N"/>
    <m/>
    <m/>
    <s v="     "/>
    <m/>
    <m/>
    <m/>
    <m/>
    <m/>
    <m/>
    <m/>
    <m/>
    <m/>
    <m/>
    <m/>
    <m/>
    <m/>
    <m/>
    <m/>
    <m/>
    <m/>
    <m/>
    <m/>
  </r>
  <r>
    <s v="20191261"/>
    <s v="     "/>
    <n v="43755"/>
    <s v="10/17"/>
    <x v="1"/>
    <m/>
    <s v="42"/>
    <n v="4"/>
    <s v="10"/>
    <x v="3"/>
    <n v="43755"/>
    <n v="0.79374999999999996"/>
    <s v="Turkey strike to conductor; Mike Best Comments: Turkey contact with conductor."/>
    <s v="     "/>
    <s v="FAS"/>
    <m/>
    <s v="N"/>
    <x v="0"/>
    <s v="667257"/>
    <s v="19-0113175"/>
    <m/>
    <s v="T004781707"/>
    <n v="0"/>
    <m/>
    <s v="     "/>
    <x v="1"/>
    <s v="PG&amp;E"/>
    <m/>
    <m/>
    <m/>
    <s v="D"/>
    <m/>
    <s v="0.26-9.99"/>
    <m/>
    <s v="Contact - Animal - Bird"/>
    <s v="33.b. Animal contact"/>
    <s v="Contact - Bird"/>
    <s v="Contact from object"/>
    <s v="Contact - Animal"/>
    <m/>
    <s v="Contact - Animal"/>
    <s v="Splice/Clamp/Connector"/>
    <s v="Line to Ground"/>
    <m/>
    <s v="Overhead"/>
    <x v="3"/>
    <s v="Splice/Clamp/Connector"/>
    <s v="no reported damage"/>
    <s v="5Tr1017191903"/>
    <s v="     "/>
    <s v="Tier 2"/>
    <x v="1"/>
    <n v="320"/>
    <s v="R2"/>
    <n v="37.6494"/>
    <n v="-120.357"/>
    <s v="STANISLAUS"/>
    <s v="MERCED-FALLS-1102"/>
    <m/>
    <m/>
    <s v="MERCED FALLS 110285002"/>
    <x v="1"/>
    <m/>
    <s v="Hardwood Woodland"/>
    <m/>
    <m/>
    <s v="No"/>
    <m/>
    <m/>
    <m/>
    <m/>
    <m/>
    <m/>
    <m/>
    <s v="N"/>
    <s v="N"/>
    <m/>
    <m/>
    <s v="     "/>
    <m/>
    <m/>
    <m/>
    <m/>
    <m/>
    <m/>
    <m/>
    <m/>
    <m/>
    <m/>
    <m/>
    <m/>
    <m/>
    <m/>
    <m/>
    <m/>
    <m/>
    <m/>
    <m/>
  </r>
  <r>
    <s v="20211804"/>
    <s v="     "/>
    <n v="44486"/>
    <s v="10/17"/>
    <x v="1"/>
    <n v="0.59305555555555556"/>
    <s v="43"/>
    <n v="4"/>
    <s v="10"/>
    <x v="5"/>
    <n v="44486"/>
    <m/>
    <s v="Car hit pole, caused an outatge. Two of three fuses blown. One phase remained hot and a tree branch was smoldering. The ensuing fire was less than 1 meter in size. This information is preliminary."/>
    <s v="     "/>
    <s v="FAS"/>
    <m/>
    <s v="N"/>
    <x v="0"/>
    <m/>
    <s v="21-0132042"/>
    <m/>
    <s v="T005425523"/>
    <n v="122218000"/>
    <m/>
    <s v="     "/>
    <x v="0"/>
    <s v="PG&amp;E"/>
    <m/>
    <s v="Vegetation"/>
    <m/>
    <s v="D"/>
    <s v="D"/>
    <s v="&lt;3 meters of linear travel"/>
    <s v="LESS THAN 1 METER. "/>
    <s v="Contact - 3rd Party"/>
    <s v="33.d. Vehicle contact"/>
    <s v="Contact - 3rd Party"/>
    <s v="Contact from object"/>
    <s v="Vehicle contact"/>
    <m/>
    <s v="Vehicle contact"/>
    <s v="Pole"/>
    <s v="Line to Line"/>
    <s v="Y"/>
    <s v="Overhead"/>
    <x v="3"/>
    <s v="Pole"/>
    <s v="POLE"/>
    <s v="101560101"/>
    <s v="     "/>
    <s v="Tier 2"/>
    <x v="1"/>
    <n v="180"/>
    <m/>
    <n v="38.303199999999997"/>
    <n v="-122.129"/>
    <s v="Solano"/>
    <s v="JAMESON-1105"/>
    <m/>
    <n v="12000"/>
    <m/>
    <x v="0"/>
    <s v="Cal Fire and Suisun city FD"/>
    <s v="Herbaceous"/>
    <s v="Grass fuel model"/>
    <m/>
    <s v="No"/>
    <m/>
    <m/>
    <m/>
    <m/>
    <m/>
    <m/>
    <m/>
    <s v="N"/>
    <s v="N"/>
    <m/>
    <m/>
    <s v="     "/>
    <m/>
    <m/>
    <m/>
    <m/>
    <m/>
    <m/>
    <m/>
    <m/>
    <m/>
    <m/>
    <m/>
    <m/>
    <m/>
    <m/>
    <m/>
    <m/>
    <m/>
    <m/>
    <m/>
  </r>
  <r>
    <s v="20201756"/>
    <s v="     "/>
    <n v="44122"/>
    <s v="10/18"/>
    <x v="1"/>
    <n v="0.57222222222222219"/>
    <s v="43"/>
    <n v="4"/>
    <s v="10"/>
    <x v="4"/>
    <n v="44122"/>
    <n v="0.56388888888888888"/>
    <s v="Conductor, Overhead, Broken, wire on ground. Eucalyptus branch fell into wire, started fire"/>
    <s v="     "/>
    <s v="FAS"/>
    <m/>
    <s v="Y"/>
    <x v="0"/>
    <s v="1120427"/>
    <s v="20-0110101"/>
    <m/>
    <s v="T005097881"/>
    <n v="119919716"/>
    <m/>
    <s v="     "/>
    <x v="0"/>
    <s v="PG&amp;E"/>
    <m/>
    <s v="Vegetation"/>
    <m/>
    <s v="D"/>
    <m/>
    <s v="&lt;3 meters of linear travel"/>
    <m/>
    <s v="Vegetation"/>
    <s v="33.a. Veg. contact"/>
    <s v="Vegetation"/>
    <s v="Contact from object"/>
    <s v="Contact - Vegetation"/>
    <m/>
    <s v="Contact - Vegetation"/>
    <s v="Conductor - Primary"/>
    <s v="Open Circuit"/>
    <m/>
    <s v="Overhead"/>
    <x v="3"/>
    <s v="Conductor - Primary"/>
    <m/>
    <s v="024251104 "/>
    <s v="     "/>
    <s v="Tier 2"/>
    <x v="1"/>
    <n v="518"/>
    <m/>
    <n v="37.417499999999997"/>
    <n v="-122.267"/>
    <s v="San Mateo"/>
    <s v="WOODSIDE-1104"/>
    <m/>
    <n v="12000"/>
    <m/>
    <x v="0"/>
    <s v="Woodside fire dept"/>
    <s v="Conifer Forest"/>
    <m/>
    <m/>
    <s v="No"/>
    <m/>
    <m/>
    <m/>
    <m/>
    <m/>
    <m/>
    <m/>
    <s v="N"/>
    <s v="N"/>
    <m/>
    <m/>
    <s v="     "/>
    <s v="37.41690740"/>
    <s v="-122.26632700"/>
    <s v="Oct 19 2020 12:00AM"/>
    <s v="BranchFail"/>
    <s v="Tree was located roadside about 10 ft from the lines. A branch broke off from the tree and the debris was found along the road."/>
    <s v="EUCA"/>
    <s v="100"/>
    <s v="80"/>
    <s v="10"/>
    <s v="Slight"/>
    <s v="None"/>
    <s v="N"/>
    <s v="1"/>
    <m/>
    <s v="Creek"/>
    <s v="A"/>
    <s v="CrossArm"/>
    <s v="BareWire"/>
    <m/>
  </r>
  <r>
    <s v="20201405"/>
    <s v="     "/>
    <n v="44122"/>
    <s v="10/18"/>
    <x v="1"/>
    <n v="0.36944444444444446"/>
    <s v="43"/>
    <n v="4"/>
    <s v="10"/>
    <x v="4"/>
    <n v="44122"/>
    <n v="0.36319444444444443"/>
    <s v="On October 18, 2020 at 0852 hours, a PG&amp;E Troubleman was dispatched to the Girvan 1102 12kV Distribution Circuit on Pickford Way near Old Oregon Trail, Redding in response to an outage and reports of an explosion. Initial analysis indicates third party vehicle contact caused the ignition. At 0431, PG&amp;E Troubleman observed a vehicle contact with a guy wire that resulted in the guy wire being wrapped in the Girvan 1102 12kV underbuild that resulted in the Cottonwood-Benton #1 60kV Transmission circuit to relay. It is suspected that the lightning arrester exceeded its capacity and failed. The ensuing fire was &gt; 1 meter in size and the fire was suppressed by Redding Fire Department. PG&amp;E Troubleman cut the lightning arrester in the clear on October 18, 2020 and created a Priority E tag to replace the lighting arrester."/>
    <s v="     "/>
    <s v="FAS"/>
    <m/>
    <s v="N"/>
    <x v="0"/>
    <s v="1120302"/>
    <s v="20-0110075"/>
    <m/>
    <s v="T005097732"/>
    <n v="119919621"/>
    <m/>
    <s v="     "/>
    <x v="0"/>
    <s v="PG&amp;E"/>
    <m/>
    <s v="Vegetation"/>
    <m/>
    <s v="D"/>
    <s v="D"/>
    <s v="&lt;3 meters of linear travel"/>
    <m/>
    <s v="Contact - 3rd Party"/>
    <s v="33.d. Vehicle contact"/>
    <s v="Contact - 3rd Party"/>
    <s v="Contact from object"/>
    <s v="Contact - Vehicle"/>
    <m/>
    <s v="Contact - Vehicle"/>
    <s v="Lightning Arrestor"/>
    <s v="Line to Ground"/>
    <m/>
    <s v="Overbuild"/>
    <x v="3"/>
    <s v="Lightning Arrestor"/>
    <s v="Lightning Arrestor"/>
    <s v="Pole ID: 101460873"/>
    <s v="     "/>
    <s v="Tier 2"/>
    <x v="1"/>
    <n v="246"/>
    <m/>
    <n v="40.546799999999998"/>
    <n v="-122.297"/>
    <s v="Shasta"/>
    <s v="GIRVAN-1102"/>
    <m/>
    <n v="12000"/>
    <s v="GIRVAN 1102CB"/>
    <x v="1"/>
    <s v="Redding FD"/>
    <m/>
    <m/>
    <m/>
    <s v="No"/>
    <m/>
    <m/>
    <m/>
    <m/>
    <m/>
    <m/>
    <m/>
    <s v="N"/>
    <s v="N"/>
    <m/>
    <m/>
    <s v="     "/>
    <m/>
    <m/>
    <m/>
    <m/>
    <m/>
    <m/>
    <m/>
    <m/>
    <m/>
    <m/>
    <m/>
    <m/>
    <m/>
    <m/>
    <m/>
    <m/>
    <m/>
    <m/>
    <m/>
  </r>
  <r>
    <s v="20211999"/>
    <s v="     "/>
    <n v="44487"/>
    <s v="10/18"/>
    <x v="1"/>
    <n v="0.23472222222222222"/>
    <s v="43"/>
    <n v="4"/>
    <s v="10"/>
    <x v="5"/>
    <n v="44487"/>
    <m/>
    <s v="Tracking Incident - Insulator Involvement; ILIS: 21-0132325; OIS: 1500568; FOID: T005426436; EC Tag: 122219089; PM Order #: 35296032; Circuit ID: 043411101, SAP Pole ID: 102174681"/>
    <s v="     "/>
    <s v="FAS"/>
    <m/>
    <s v="Y"/>
    <x v="0"/>
    <m/>
    <s v="21-0132325"/>
    <m/>
    <s v="T005426436"/>
    <n v="122219000"/>
    <m/>
    <s v="     "/>
    <x v="0"/>
    <s v="PG&amp;E"/>
    <m/>
    <s v="Other"/>
    <s v="Pole"/>
    <s v="D"/>
    <s v="D"/>
    <s v="Structure-PG&amp;E only"/>
    <m/>
    <s v="Contamination"/>
    <s v="36.a. Contamination"/>
    <s v="Equipment - PG&amp;E"/>
    <s v="Contamination"/>
    <s v="Tracking"/>
    <m/>
    <m/>
    <m/>
    <s v="Line to Line"/>
    <s v="N"/>
    <s v="Overhead"/>
    <x v="3"/>
    <s v="Insulator"/>
    <s v="Insulator, Pole, Conductor"/>
    <m/>
    <s v="     "/>
    <s v="Tier 2"/>
    <x v="1"/>
    <n v="154"/>
    <m/>
    <n v="39.223100000000002"/>
    <n v="-123.185"/>
    <s v="Mendocino"/>
    <s v="CALPELLA-1101"/>
    <m/>
    <n v="12000"/>
    <m/>
    <x v="0"/>
    <s v="Cal Fire"/>
    <s v="Shrub"/>
    <s v="Grass fuel model"/>
    <m/>
    <s v="No"/>
    <m/>
    <m/>
    <m/>
    <m/>
    <m/>
    <m/>
    <m/>
    <s v="N"/>
    <s v="N"/>
    <m/>
    <m/>
    <s v="     "/>
    <m/>
    <m/>
    <m/>
    <m/>
    <m/>
    <m/>
    <m/>
    <m/>
    <m/>
    <m/>
    <m/>
    <m/>
    <m/>
    <m/>
    <m/>
    <m/>
    <m/>
    <m/>
    <m/>
  </r>
  <r>
    <s v="SAP201420119"/>
    <s v="     "/>
    <n v="41931"/>
    <s v="10/19"/>
    <x v="1"/>
    <m/>
    <s v="43"/>
    <n v="4"/>
    <s v="10"/>
    <x v="7"/>
    <n v="41929"/>
    <m/>
    <s v="fire was 4&quot; x 20'; primary burnt down; c/o 21135 pole; car hit pole; failed fuse"/>
    <s v="     "/>
    <s v="SAP"/>
    <n v="44580"/>
    <s v="Y"/>
    <x v="0"/>
    <m/>
    <s v="14-0064447.1"/>
    <m/>
    <s v="T003220088"/>
    <n v="109580470"/>
    <m/>
    <s v="     "/>
    <x v="1"/>
    <s v="PG&amp;E"/>
    <m/>
    <m/>
    <m/>
    <s v="D"/>
    <m/>
    <s v="&lt;0.25"/>
    <m/>
    <s v="Contact - 3rd Party"/>
    <s v="33.d. Vehicle contact"/>
    <s v="Contact - 3rd Party"/>
    <s v="Vehicle contact"/>
    <s v="Vehicle contact"/>
    <m/>
    <s v="Vehicle contact"/>
    <s v="Conductor - Primary"/>
    <s v="Line to Ground"/>
    <s v="Yes"/>
    <s v="Overhead"/>
    <x v="0"/>
    <s v="Conductor - Primary"/>
    <m/>
    <s v="101404988"/>
    <s v="     "/>
    <s v="Tier 2"/>
    <x v="1"/>
    <m/>
    <m/>
    <n v="38.642000000000003"/>
    <n v="-120.702"/>
    <s v="El Dorado"/>
    <s v="APPLE-HILL-2102"/>
    <m/>
    <m/>
    <m/>
    <x v="0"/>
    <m/>
    <m/>
    <m/>
    <m/>
    <s v="No"/>
    <m/>
    <m/>
    <m/>
    <m/>
    <m/>
    <m/>
    <m/>
    <s v="N"/>
    <s v="N"/>
    <m/>
    <m/>
    <s v="     "/>
    <m/>
    <m/>
    <m/>
    <m/>
    <m/>
    <m/>
    <m/>
    <m/>
    <m/>
    <m/>
    <m/>
    <m/>
    <m/>
    <m/>
    <m/>
    <m/>
    <m/>
    <m/>
    <m/>
  </r>
  <r>
    <s v="20160351"/>
    <s v="     "/>
    <n v="42662"/>
    <s v="10/19"/>
    <x v="1"/>
    <n v="0.44583333333333336"/>
    <s v="43"/>
    <n v="4"/>
    <s v="10"/>
    <x v="6"/>
    <n v="42662"/>
    <n v="0.44583333333333336"/>
    <s v="one conducter broken across Silverado Trail and river to St Helena city water building\traffic control\buck open at chance clamps"/>
    <s v="     "/>
    <m/>
    <m/>
    <s v="N"/>
    <x v="0"/>
    <s v="1565916"/>
    <s v="16-0073955"/>
    <m/>
    <m/>
    <n v="112059817"/>
    <m/>
    <s v="     "/>
    <x v="1"/>
    <s v="PG&amp;E"/>
    <m/>
    <s v="Vegetation"/>
    <m/>
    <s v="D"/>
    <m/>
    <s v="&lt;0.25"/>
    <s v="Square Feet: ; Acreage: "/>
    <s v="Equipment - PG&amp;E"/>
    <s v="34.b. Conductor damage or failure"/>
    <s v="Equipment - PG&amp;E"/>
    <s v="All types of equipment / facility failure"/>
    <s v="Conductor"/>
    <s v="Conductor"/>
    <m/>
    <m/>
    <s v="Open Circuit"/>
    <s v="PACIFIC BELL"/>
    <s v="Overhead"/>
    <x v="3"/>
    <s v="Conductor"/>
    <m/>
    <s v="102242552"/>
    <s v="     "/>
    <s v="Tier 2"/>
    <x v="1"/>
    <n v="180"/>
    <m/>
    <n v="38.509799999999998"/>
    <n v="-122.45"/>
    <s v="Napa"/>
    <s v="SILVERADO-2102"/>
    <s v="43432102"/>
    <n v="21000"/>
    <s v="SILVERADO 2102636"/>
    <x v="1"/>
    <s v="st helena"/>
    <s v="Urban"/>
    <m/>
    <m/>
    <s v="No"/>
    <m/>
    <m/>
    <m/>
    <m/>
    <m/>
    <m/>
    <m/>
    <s v="N"/>
    <s v="N"/>
    <m/>
    <m/>
    <s v="     "/>
    <m/>
    <m/>
    <m/>
    <m/>
    <m/>
    <m/>
    <m/>
    <m/>
    <m/>
    <m/>
    <m/>
    <m/>
    <m/>
    <m/>
    <m/>
    <m/>
    <m/>
    <m/>
    <m/>
  </r>
  <r>
    <s v="20201838"/>
    <s v="     "/>
    <n v="44123"/>
    <s v="10/19"/>
    <x v="1"/>
    <n v="0.81736111111111109"/>
    <s v="43"/>
    <n v="4"/>
    <s v="10"/>
    <x v="4"/>
    <n v="44123"/>
    <n v="0.81527777777777777"/>
    <s v="On October 19, 2020 at 2011 hours, a PG&amp;E Troubleman patrolled the Cottonwood 1102 Distribution Circuit number 102931102, in the Tier 2 High Fire Threat District (HFTD) State Responsibility Area (SRA) near 3137 and 3142 Ponder Way, Cottonwood (West Valley), California, 96022. He observed a broken service drop on the ground, a tree that had been in contact, and a recently extinguished fire. Initial analysis indicates the service drop conductor separated from the pole, possibly due to tree contact and the line slapped into the electric pole support cable, which resulted in electrical arc from faulty contact, a broken service conductor that contacted the ground about 8 ft. from the 50 ft. class-3 wood pole (SAP Eqp ID 101508692, Bar Code 110200267, Installed 2013), and ignited two approximately 5 ft x 5 ft in diameter spots of annual grass. Cal Fire responded to the scene of the already extinguished Ponder Fire. They reported photographic evidence of a damaged power pole, upon their post-incident inspection. The 216-minute outage affected one customer. The troubleman removed the tree and repaired the service. The 50KVA transformer (CGC 118744838274) on the incident pole was upgraded six months prior to the incident (on May 16, 2020), but reports indicate that it was still overloaded. In addition to this October 19th incident, there was a similar November 30, 2020 overloaded service drop fire at 3123 Ponder Way. This information is preliminary."/>
    <s v="     "/>
    <s v="FAS"/>
    <m/>
    <s v="Y"/>
    <x v="0"/>
    <s v="1121198"/>
    <m/>
    <m/>
    <s v="T005098851"/>
    <m/>
    <s v="NR201019A"/>
    <s v="     "/>
    <x v="1"/>
    <s v="PG&amp;E"/>
    <m/>
    <s v="Vegetation"/>
    <m/>
    <s v="D"/>
    <s v="D"/>
    <s v="&lt;3 meters of linear travel"/>
    <s v="Approximately 5 feet by 5 feet in diameter, per Cal Fire"/>
    <s v="Equipment - PG&amp;E"/>
    <s v="33.a. Veg. contact"/>
    <s v="Equipment - PG&amp;E"/>
    <s v="All types of equipment / facility failure"/>
    <s v="Veg. contact"/>
    <s v="Service Drop"/>
    <m/>
    <m/>
    <m/>
    <m/>
    <s v="Overhead"/>
    <x v="2"/>
    <s v="Service Drop"/>
    <s v="Service Drop"/>
    <s v="Circuit ID: 102931102, SAP Eqp ID: 101508692"/>
    <s v="     "/>
    <s v="Tier 2"/>
    <x v="1"/>
    <m/>
    <m/>
    <n v="40.381900000000002"/>
    <n v="-122.452"/>
    <s v="Shasta"/>
    <s v="COTTONWOOD-1102"/>
    <m/>
    <n v="12000"/>
    <s v="N/A"/>
    <x v="0"/>
    <s v="Cal Fire"/>
    <m/>
    <m/>
    <m/>
    <s v="No"/>
    <s v="0"/>
    <m/>
    <m/>
    <m/>
    <m/>
    <s v="PONDER"/>
    <m/>
    <s v="N"/>
    <s v="N"/>
    <m/>
    <m/>
    <s v="     "/>
    <m/>
    <m/>
    <m/>
    <m/>
    <m/>
    <m/>
    <m/>
    <m/>
    <m/>
    <m/>
    <m/>
    <m/>
    <m/>
    <m/>
    <m/>
    <m/>
    <m/>
    <m/>
    <m/>
  </r>
  <r>
    <s v="20211855"/>
    <s v="     "/>
    <n v="44488"/>
    <s v="10/19"/>
    <x v="1"/>
    <n v="0.75555555555555554"/>
    <s v="43"/>
    <n v="4"/>
    <s v="10"/>
    <x v="5"/>
    <n v="44488"/>
    <m/>
    <s v="Wires down incident in customer driveway, cause of the equipment failure unknown at this time. The ensuing fire was reported as less than one meter in size. There was rain in area. This information is preliminary."/>
    <s v="     "/>
    <s v="FAS"/>
    <m/>
    <s v="N"/>
    <x v="0"/>
    <m/>
    <s v="21-0133326"/>
    <m/>
    <s v="T005428707"/>
    <n v="122230000"/>
    <m/>
    <s v="     "/>
    <x v="0"/>
    <s v="PG&amp;E"/>
    <m/>
    <s v="Vegetation"/>
    <m/>
    <s v="D"/>
    <s v="D"/>
    <s v="&lt;3 meters of linear travel"/>
    <m/>
    <s v="Equipment - PG&amp;E"/>
    <s v="34.b. Conductor damage or failure"/>
    <s v="Equipment - PG&amp;E"/>
    <s v="All types of equipment / facility failure"/>
    <s v="Conductor failure-all"/>
    <s v="Conductor - Primary"/>
    <m/>
    <m/>
    <s v="Line to Ground"/>
    <s v="Y"/>
    <s v="Overhead"/>
    <x v="3"/>
    <s v="Conductor - Primary"/>
    <s v="Conductor"/>
    <m/>
    <s v="     "/>
    <s v="Tier 2"/>
    <x v="1"/>
    <n v="140"/>
    <m/>
    <n v="39.387500000000003"/>
    <n v="-123.774"/>
    <s v="Mendocino"/>
    <s v="FORT-BRAGG-A-1102"/>
    <m/>
    <n v="12000"/>
    <m/>
    <x v="0"/>
    <s v="Cal Fire"/>
    <s v="Conifer Forest"/>
    <s v="Grass fuel model"/>
    <m/>
    <s v="No"/>
    <m/>
    <m/>
    <m/>
    <m/>
    <m/>
    <m/>
    <m/>
    <s v="N"/>
    <s v="N"/>
    <m/>
    <m/>
    <s v="     "/>
    <m/>
    <m/>
    <m/>
    <m/>
    <m/>
    <m/>
    <m/>
    <m/>
    <m/>
    <m/>
    <m/>
    <m/>
    <m/>
    <m/>
    <m/>
    <m/>
    <m/>
    <m/>
    <m/>
  </r>
  <r>
    <s v="MIA20177274"/>
    <s v="     "/>
    <n v="43010"/>
    <s v="10/2"/>
    <x v="1"/>
    <n v="0.83024305555555555"/>
    <s v="40"/>
    <n v="4"/>
    <s v="10"/>
    <x v="0"/>
    <m/>
    <m/>
    <s v="KRJ7- Structure fire with wire down; REQUESTED FIRE REPORT; EI171002A"/>
    <s v="     "/>
    <s v="FAS"/>
    <n v="44265"/>
    <s v="Y"/>
    <x v="0"/>
    <s v="1889713"/>
    <s v="17-0083565"/>
    <m/>
    <s v="179469387, T004150862"/>
    <n v="113650049"/>
    <s v="EI171002A"/>
    <s v="     "/>
    <x v="1"/>
    <s v="PG&amp;E"/>
    <m/>
    <m/>
    <m/>
    <s v="D"/>
    <m/>
    <s v="0.26-9.99"/>
    <m/>
    <s v="Vegetation"/>
    <s v="33.a. Veg. contact"/>
    <s v="Vegetation"/>
    <s v="Contact from object"/>
    <s v="Contact - Vegetation"/>
    <m/>
    <s v="Contact - Vegetation"/>
    <s v="Conductor"/>
    <s v="Force Out"/>
    <s v="Yes"/>
    <s v="Overhead"/>
    <x v="0"/>
    <m/>
    <m/>
    <s v="Circuit ID: 183052110 "/>
    <s v="     "/>
    <s v="Tier 2"/>
    <x v="1"/>
    <n v="565"/>
    <m/>
    <n v="35.731900000000003"/>
    <n v="-120.965"/>
    <s v="San Luis Obispo"/>
    <s v="TEMPLETON-2110"/>
    <s v="183052110"/>
    <n v="21000"/>
    <s v="TEMPLETON 2110N32"/>
    <x v="1"/>
    <m/>
    <s v="Herbaceous"/>
    <m/>
    <m/>
    <s v="No"/>
    <m/>
    <m/>
    <m/>
    <m/>
    <m/>
    <m/>
    <m/>
    <s v="N"/>
    <s v="N"/>
    <m/>
    <m/>
    <s v="     "/>
    <m/>
    <m/>
    <m/>
    <m/>
    <m/>
    <m/>
    <m/>
    <m/>
    <m/>
    <m/>
    <m/>
    <m/>
    <m/>
    <m/>
    <m/>
    <m/>
    <m/>
    <m/>
    <m/>
  </r>
  <r>
    <s v="20170396"/>
    <s v="     "/>
    <n v="43010"/>
    <s v="10/2"/>
    <x v="1"/>
    <n v="0.62222222222222223"/>
    <s v="40"/>
    <n v="4"/>
    <s v="10"/>
    <x v="0"/>
    <n v="43010"/>
    <m/>
    <s v="Car crash, started grass fire that burned pole up hillside. Sent ec tag to replace pole. pole ok for tonight"/>
    <s v="     "/>
    <m/>
    <m/>
    <s v="N"/>
    <x v="0"/>
    <s v="1889514"/>
    <s v="17-0083516"/>
    <m/>
    <m/>
    <m/>
    <m/>
    <s v="     "/>
    <x v="1"/>
    <s v="PG&amp;E"/>
    <m/>
    <s v="Vegetation"/>
    <m/>
    <s v="D"/>
    <m/>
    <s v="0.26-9.99"/>
    <s v="Square Feet: ; Acreage: 6"/>
    <s v="Contact - 3rd Party"/>
    <s v="33.d. Vehicle contact"/>
    <s v="Contact - 3rd Party"/>
    <s v="All types of equipment / facility failure"/>
    <s v="Contact - Vehicle"/>
    <m/>
    <s v="Contact - Vehicle"/>
    <s v="Pole"/>
    <s v="Force Out"/>
    <s v="None"/>
    <s v="Overhead"/>
    <x v="3"/>
    <s v="Other"/>
    <m/>
    <s v="100110800"/>
    <s v="     "/>
    <s v="Tier 2"/>
    <x v="1"/>
    <n v="340"/>
    <m/>
    <n v="38.910200000000003"/>
    <n v="-120.919"/>
    <s v="El Dorado"/>
    <s v="MOUNTAIN-QUARRIES-2101"/>
    <s v="152282101"/>
    <n v="21000"/>
    <s v="MOUNTAIN QUARRIES 210135466"/>
    <x v="0"/>
    <s v="Cal Fire"/>
    <s v="Hardwood Forest"/>
    <m/>
    <m/>
    <s v="No"/>
    <m/>
    <m/>
    <m/>
    <m/>
    <m/>
    <m/>
    <m/>
    <s v="N"/>
    <s v="Y"/>
    <s v="201710011800"/>
    <s v="201710031004"/>
    <s v="     "/>
    <m/>
    <m/>
    <m/>
    <m/>
    <m/>
    <m/>
    <m/>
    <m/>
    <m/>
    <m/>
    <m/>
    <m/>
    <m/>
    <m/>
    <m/>
    <m/>
    <m/>
    <m/>
    <m/>
  </r>
  <r>
    <s v="20180846"/>
    <s v="     "/>
    <n v="43375"/>
    <s v="10/2"/>
    <x v="1"/>
    <n v="0.51619212962962968"/>
    <s v="40"/>
    <n v="4"/>
    <s v="10"/>
    <x v="1"/>
    <n v="43375"/>
    <n v="0.5131944444444444"/>
    <s v="pole fire - unclear if transformer or pole itself burned first.  OIS TR - cus called &quot;Transformer burned, pole smoldering, fire on ground&quot;"/>
    <s v="     "/>
    <s v="FAS"/>
    <m/>
    <s v="N"/>
    <x v="0"/>
    <s v="185962"/>
    <s v="18-0085650"/>
    <m/>
    <m/>
    <m/>
    <m/>
    <s v="     "/>
    <x v="0"/>
    <s v="PG&amp;E"/>
    <m/>
    <m/>
    <m/>
    <s v="D"/>
    <m/>
    <s v="&lt;3 meters of linear travel"/>
    <m/>
    <s v="Equipment - PG&amp;E"/>
    <s v="34.f. Pole damage or failure"/>
    <s v="Equipment - PG&amp;E"/>
    <s v="All types of equipment / facility failure"/>
    <s v="Pole"/>
    <s v="Pole"/>
    <m/>
    <m/>
    <s v="Line to Line"/>
    <m/>
    <s v="Overhead"/>
    <x v="3"/>
    <s v="Pole"/>
    <m/>
    <s v="6285"/>
    <s v="     "/>
    <s v="Tier 2"/>
    <x v="1"/>
    <n v="424"/>
    <m/>
    <n v="37.1798"/>
    <n v="-119.79300000000001"/>
    <s v="Madera"/>
    <s v="COARSEGOLD-2104"/>
    <s v="254432104"/>
    <n v="21000"/>
    <s v="COARSEGOLD 210410400"/>
    <x v="1"/>
    <m/>
    <s v="Rural"/>
    <m/>
    <m/>
    <s v="No"/>
    <m/>
    <m/>
    <m/>
    <m/>
    <m/>
    <m/>
    <m/>
    <s v="N"/>
    <s v="N"/>
    <m/>
    <m/>
    <s v="     "/>
    <m/>
    <m/>
    <m/>
    <m/>
    <m/>
    <m/>
    <m/>
    <m/>
    <m/>
    <m/>
    <m/>
    <m/>
    <m/>
    <m/>
    <m/>
    <m/>
    <m/>
    <m/>
    <m/>
  </r>
  <r>
    <s v="20201330"/>
    <s v="     "/>
    <n v="44106"/>
    <s v="10/2"/>
    <x v="1"/>
    <n v="0.65625"/>
    <s v="40"/>
    <n v="4"/>
    <s v="10"/>
    <x v="4"/>
    <n v="44106"/>
    <n v="0.63958333333333328"/>
    <s v="On October 2, 2020 at 1526 hours, a PG&amp;E Troubleman was dispatched to the Higgins 1103 12kV Distribution Circuit off of Auburn Road, Grass Valley in response to a wire down outage. Initial analysis indicates vegetation contact caused the ignition. An oak tree fell into the conductor that resulted in a broken pole and multiple spans of primary conductor down that caused an outage to 1367 customers. The ensuing fire was approximately 1 acre in size and the fire was suppressed by Cal Fire. Four Priority A tags were created to replace the broken pole and damaged crossarms."/>
    <s v="     "/>
    <s v="FAS"/>
    <m/>
    <s v="N"/>
    <x v="0"/>
    <s v="1107894"/>
    <s v="20-0104612"/>
    <m/>
    <s v="T005086055, T005086089"/>
    <m/>
    <m/>
    <s v="     "/>
    <x v="1"/>
    <s v="PG&amp;E"/>
    <m/>
    <s v="Vegetation"/>
    <m/>
    <s v="D"/>
    <s v="D"/>
    <s v="0.26-9.99"/>
    <s v="1 acre"/>
    <s v="Vegetation"/>
    <s v="33.a. Veg. contact"/>
    <s v="Vegetation"/>
    <s v="Contact from object"/>
    <s v="Contact - Vegetation"/>
    <m/>
    <s v="Contact - Vegetation"/>
    <s v="Conductor - Primary"/>
    <s v="Line to Line"/>
    <m/>
    <s v="Overhead"/>
    <x v="3"/>
    <s v="Conductor - Primary"/>
    <s v="Pole, Insulators, Cutouts, Hardware/Framing, Guy, Connector, Transformer, Crossarms"/>
    <s v="Circuit ID: 152691103"/>
    <s v="     "/>
    <s v="Tier 2"/>
    <x v="1"/>
    <n v="330"/>
    <s v="R5"/>
    <n v="39.133000000000003"/>
    <n v="-121.07899999999999"/>
    <s v="Nevada"/>
    <s v="HIGGINS-1103"/>
    <m/>
    <n v="12000"/>
    <m/>
    <x v="0"/>
    <s v="Cal Fire"/>
    <s v="Hardwood Woodland"/>
    <m/>
    <m/>
    <s v="No"/>
    <m/>
    <m/>
    <m/>
    <m/>
    <m/>
    <s v="AUBURN"/>
    <m/>
    <s v="N"/>
    <s v="N"/>
    <m/>
    <m/>
    <s v="     "/>
    <s v="39.13315500"/>
    <s v="-121.08006800"/>
    <s v="Oct  5 2020 12:00AM"/>
    <s v="TrunkFail"/>
    <s v="2x stem green Black Oak barber-chaired at notch and struck high voltage primary distribution lines breaking 4 poles."/>
    <s v="OAKK"/>
    <s v="70"/>
    <s v="46"/>
    <s v="60"/>
    <s v="Slight"/>
    <s v="Slight"/>
    <s v="N"/>
    <s v="1"/>
    <m/>
    <s v="Hillside"/>
    <s v="B"/>
    <s v="CrossArm"/>
    <s v="BareWire"/>
    <s v="0"/>
  </r>
  <r>
    <s v="20201331"/>
    <s v="     "/>
    <n v="44106"/>
    <s v="10/2"/>
    <x v="1"/>
    <n v="0.65625"/>
    <s v="40"/>
    <n v="4"/>
    <s v="10"/>
    <x v="4"/>
    <n v="44106"/>
    <m/>
    <s v="Duplicate. Reference Index #1330."/>
    <s v="     "/>
    <s v="FAS"/>
    <m/>
    <s v="N"/>
    <x v="1"/>
    <s v="1107894"/>
    <s v="20-0104612"/>
    <m/>
    <s v="T005086056"/>
    <m/>
    <m/>
    <s v="     "/>
    <x v="0"/>
    <s v="PG&amp;E"/>
    <m/>
    <s v="Vegetation"/>
    <m/>
    <s v="D"/>
    <m/>
    <s v="0.26-9.99"/>
    <m/>
    <s v="Duplicate"/>
    <s v="39.a. All Other"/>
    <s v="Duplicate"/>
    <m/>
    <m/>
    <m/>
    <m/>
    <m/>
    <s v="Line to Line"/>
    <m/>
    <s v="Overhead"/>
    <x v="3"/>
    <s v="Conductor - Primary"/>
    <m/>
    <m/>
    <s v="     "/>
    <s v="Tier 2"/>
    <x v="1"/>
    <n v="330"/>
    <m/>
    <n v="39.132899999999999"/>
    <n v="-121.08"/>
    <s v="Nevada"/>
    <s v="HIGGINS-1103"/>
    <m/>
    <n v="12000"/>
    <m/>
    <x v="0"/>
    <s v="Cal Fire"/>
    <m/>
    <m/>
    <m/>
    <s v="No"/>
    <m/>
    <m/>
    <m/>
    <m/>
    <m/>
    <s v="AUBURN"/>
    <m/>
    <s v="N"/>
    <s v="N"/>
    <m/>
    <m/>
    <s v="     "/>
    <s v="39.13315500"/>
    <s v="-121.08006800"/>
    <s v="Oct  5 2020 12:00AM"/>
    <s v="TrunkFail"/>
    <s v="2x stem green Black Oak barber-chaired at notch and struck high voltage primary distribution lines breaking 4 poles."/>
    <s v="OAKK"/>
    <s v="70"/>
    <s v="46"/>
    <s v="60"/>
    <s v="Slight"/>
    <s v="Slight"/>
    <s v="N"/>
    <s v="1"/>
    <m/>
    <s v="Hillside"/>
    <s v="B"/>
    <s v="CrossArm"/>
    <s v="BareWire"/>
    <s v="0"/>
  </r>
  <r>
    <s v="20170451"/>
    <s v="     "/>
    <n v="43028"/>
    <s v="10/20"/>
    <x v="1"/>
    <n v="0.57291666666666663"/>
    <s v="42"/>
    <n v="4"/>
    <s v="10"/>
    <x v="0"/>
    <n v="43028"/>
    <n v="0.67361111111111116"/>
    <s v="0"/>
    <s v="     "/>
    <m/>
    <m/>
    <s v="N"/>
    <x v="0"/>
    <s v="1906380"/>
    <s v="17-0089249"/>
    <m/>
    <m/>
    <m/>
    <m/>
    <s v="     "/>
    <x v="1"/>
    <s v="PG&amp;E"/>
    <m/>
    <s v="Vegetation"/>
    <m/>
    <s v="D"/>
    <m/>
    <s v="100-299"/>
    <s v="Square Feet: ; Acreage: 120"/>
    <s v="Equipment - PG&amp;E"/>
    <s v="34.h. Crossarm damage or failure"/>
    <s v="Equipment - PG&amp;E"/>
    <s v="All types of equipment / facility failure"/>
    <s v="Crossarm"/>
    <s v="Crossarm"/>
    <m/>
    <m/>
    <s v="Line to Ground"/>
    <s v="Unknown"/>
    <s v="Overhead"/>
    <x v="3"/>
    <s v="Conductor"/>
    <m/>
    <s v="101921492"/>
    <s v="     "/>
    <s v="Tier 2"/>
    <x v="1"/>
    <n v="512"/>
    <m/>
    <n v="34.553199999999997"/>
    <n v="-120.53"/>
    <s v="Santa Barbara"/>
    <s v="CABRILLO-1104"/>
    <s v="183101104"/>
    <n v="12000"/>
    <s v="CABRILLO 1104Y24"/>
    <x v="0"/>
    <s v="Unknown"/>
    <s v="Herbaceous"/>
    <m/>
    <m/>
    <s v="No"/>
    <s v="100"/>
    <m/>
    <m/>
    <m/>
    <m/>
    <m/>
    <m/>
    <s v="N"/>
    <s v="N"/>
    <m/>
    <m/>
    <s v="     "/>
    <m/>
    <m/>
    <m/>
    <m/>
    <m/>
    <m/>
    <m/>
    <m/>
    <m/>
    <m/>
    <m/>
    <m/>
    <m/>
    <m/>
    <m/>
    <m/>
    <m/>
    <m/>
    <m/>
  </r>
  <r>
    <s v="20180901"/>
    <s v="     "/>
    <n v="43393"/>
    <s v="10/20"/>
    <x v="1"/>
    <m/>
    <s v="42"/>
    <n v="4"/>
    <s v="10"/>
    <x v="1"/>
    <m/>
    <m/>
    <s v="bond wire and jumper wire making contact causing 1 acre grass fire"/>
    <s v="     "/>
    <s v="Charles"/>
    <m/>
    <s v="N"/>
    <x v="0"/>
    <m/>
    <m/>
    <s v="INT-11477"/>
    <m/>
    <m/>
    <m/>
    <s v="     "/>
    <x v="1"/>
    <s v="PG&amp;E"/>
    <m/>
    <m/>
    <m/>
    <s v="T"/>
    <m/>
    <s v="Unknown"/>
    <m/>
    <s v="Equipment - PG&amp;E"/>
    <s v="34.o. Other"/>
    <s v="Equipment - PG&amp;E"/>
    <s v="All types of equipment / facility failure"/>
    <s v="Other"/>
    <s v="Tie Wire"/>
    <m/>
    <m/>
    <m/>
    <m/>
    <m/>
    <x v="4"/>
    <s v="Tie Wire"/>
    <m/>
    <m/>
    <s v="     "/>
    <s v="Tier 2"/>
    <x v="1"/>
    <n v="100"/>
    <s v="R4"/>
    <n v="40.521799999999999"/>
    <n v="-124.114"/>
    <s v="Humboldt"/>
    <s v="RIO-DELL-TAP"/>
    <s v="ETL.7851"/>
    <n v="60000"/>
    <s v="N/A"/>
    <x v="0"/>
    <m/>
    <s v="Conifer Forest"/>
    <m/>
    <m/>
    <s v="No"/>
    <s v="1"/>
    <m/>
    <m/>
    <m/>
    <m/>
    <m/>
    <m/>
    <s v="N"/>
    <s v="N"/>
    <m/>
    <m/>
    <s v="     "/>
    <m/>
    <m/>
    <m/>
    <m/>
    <m/>
    <m/>
    <m/>
    <m/>
    <m/>
    <m/>
    <m/>
    <m/>
    <m/>
    <m/>
    <m/>
    <m/>
    <m/>
    <m/>
    <m/>
  </r>
  <r>
    <s v="20212019"/>
    <s v="     "/>
    <n v="44489"/>
    <s v="10/20"/>
    <x v="1"/>
    <n v="0.71944444444444444"/>
    <s v="43"/>
    <n v="4"/>
    <s v="10"/>
    <x v="5"/>
    <n v="44489"/>
    <m/>
    <s v="Pole fire, burnt pole, cutout and crossarm. Arcing wires caused the fire. The fire was limited to the structure alone. This information is preliminary."/>
    <s v="     "/>
    <s v="FAS"/>
    <m/>
    <s v="Y"/>
    <x v="0"/>
    <m/>
    <s v="21-0133994"/>
    <m/>
    <s v="T005430008"/>
    <n v="122236000"/>
    <m/>
    <s v="     "/>
    <x v="0"/>
    <s v="PG&amp;E"/>
    <m/>
    <s v="Other"/>
    <s v="Pole"/>
    <s v="D"/>
    <s v="D"/>
    <s v="Structure-PG&amp;E only"/>
    <s v="fire contained to pole"/>
    <s v="Contamination"/>
    <s v="36.a. Contamination"/>
    <s v="Equipment - PG&amp;E"/>
    <s v="Contamination"/>
    <s v="Tracking"/>
    <m/>
    <m/>
    <m/>
    <s v="Line to Ground"/>
    <s v="Y"/>
    <s v="Overhead"/>
    <x v="3"/>
    <s v="Pole"/>
    <s v="Pole, cutout, insulator, crossarm"/>
    <s v="100607764"/>
    <s v="     "/>
    <s v="Tier 2"/>
    <x v="1"/>
    <m/>
    <m/>
    <n v="37.0852"/>
    <n v="-121.63200000000001"/>
    <s v="Santa Clara"/>
    <s v="MORGAN-HILL-2105"/>
    <m/>
    <n v="21000"/>
    <m/>
    <x v="0"/>
    <s v="Morgan Hill FD"/>
    <s v="Herbaceous"/>
    <s v="Fire-resistive fuel bed"/>
    <m/>
    <s v="No"/>
    <m/>
    <m/>
    <m/>
    <m/>
    <m/>
    <m/>
    <m/>
    <s v="N"/>
    <s v="N"/>
    <m/>
    <m/>
    <s v="     "/>
    <m/>
    <m/>
    <m/>
    <m/>
    <m/>
    <m/>
    <m/>
    <m/>
    <m/>
    <m/>
    <m/>
    <m/>
    <m/>
    <m/>
    <m/>
    <m/>
    <m/>
    <m/>
    <m/>
  </r>
  <r>
    <s v="20211878"/>
    <s v="     "/>
    <n v="44489"/>
    <s v="10/20"/>
    <x v="1"/>
    <n v="0.90833333333333333"/>
    <s v="43"/>
    <n v="4"/>
    <s v="10"/>
    <x v="5"/>
    <n v="44489"/>
    <m/>
    <s v="Crossarm fire likely due to tracking. The ensuing fire was limited to PG&amp;E assets. This information is preliminary."/>
    <s v="     "/>
    <s v="FAS"/>
    <m/>
    <s v="N"/>
    <x v="0"/>
    <m/>
    <s v="21-0134137"/>
    <m/>
    <s v="T005430385"/>
    <n v="122237000"/>
    <m/>
    <s v="     "/>
    <x v="0"/>
    <s v="PG&amp;E"/>
    <m/>
    <s v="Other"/>
    <s v="Crossarm"/>
    <s v="D"/>
    <m/>
    <s v="Structure-PG&amp;E only"/>
    <s v="Pole"/>
    <s v="Contamination"/>
    <s v="36.a. Contamination"/>
    <s v="Equipment - PG&amp;E"/>
    <s v="Contamination"/>
    <s v="Tracking"/>
    <m/>
    <m/>
    <m/>
    <s v="Force Out"/>
    <m/>
    <s v="Overhead"/>
    <x v="3"/>
    <s v="Crossarm"/>
    <s v="Crossarm, cutout, pole"/>
    <s v="103777486"/>
    <s v="     "/>
    <s v="Tier 2"/>
    <x v="1"/>
    <n v="530"/>
    <m/>
    <n v="37.752299999999998"/>
    <n v="-121.871"/>
    <s v="Contra Costa"/>
    <s v="NORTH-DUBLIN-2103"/>
    <m/>
    <n v="21000"/>
    <m/>
    <x v="0"/>
    <s v="Employee"/>
    <s v="Urban"/>
    <s v="Other"/>
    <s v="Y"/>
    <s v="No"/>
    <m/>
    <m/>
    <m/>
    <m/>
    <m/>
    <m/>
    <m/>
    <s v="N"/>
    <s v="N"/>
    <m/>
    <m/>
    <s v="     "/>
    <m/>
    <m/>
    <m/>
    <m/>
    <m/>
    <m/>
    <m/>
    <m/>
    <m/>
    <m/>
    <m/>
    <m/>
    <m/>
    <m/>
    <m/>
    <m/>
    <m/>
    <m/>
    <m/>
  </r>
  <r>
    <s v="SAP201516845"/>
    <s v="     "/>
    <n v="42298"/>
    <s v="10/21"/>
    <x v="0"/>
    <m/>
    <s v="43"/>
    <n v="4"/>
    <s v="10"/>
    <x v="2"/>
    <n v="42296"/>
    <m/>
    <s v="pole fire; meter 1007188374; failed fuse; 10 s/o 10669"/>
    <s v="     "/>
    <s v="SAP"/>
    <n v="44580"/>
    <s v="Y"/>
    <x v="0"/>
    <s v="1325837"/>
    <s v="15-0071767"/>
    <m/>
    <s v="T003511950"/>
    <n v="110754917"/>
    <m/>
    <s v="     "/>
    <x v="0"/>
    <s v="PG&amp;E"/>
    <m/>
    <m/>
    <m/>
    <s v="D"/>
    <m/>
    <s v="Structure-PG&amp;E only"/>
    <m/>
    <s v="Equipment - PG&amp;E"/>
    <s v="34.c. Fuse damage or failure"/>
    <s v="Equipment - PG&amp;E"/>
    <s v="Fuse failure - all"/>
    <s v="Fuse failure - all"/>
    <s v="Fuse"/>
    <m/>
    <m/>
    <s v="Line to Ground"/>
    <s v="Yes"/>
    <s v="Overhead"/>
    <x v="0"/>
    <s v="Fuse"/>
    <m/>
    <s v="100933500"/>
    <s v="     "/>
    <s v="Tier 2"/>
    <x v="1"/>
    <m/>
    <m/>
    <n v="37.6111"/>
    <n v="-121.752"/>
    <s v="Alameda"/>
    <s v="LAS-POSITAS-2108"/>
    <m/>
    <m/>
    <s v="LAS POSITAS 2108MR182"/>
    <x v="0"/>
    <m/>
    <m/>
    <m/>
    <m/>
    <s v="No"/>
    <m/>
    <m/>
    <m/>
    <m/>
    <m/>
    <m/>
    <m/>
    <s v="N"/>
    <s v="N"/>
    <m/>
    <m/>
    <s v="     "/>
    <m/>
    <m/>
    <m/>
    <m/>
    <m/>
    <m/>
    <m/>
    <m/>
    <m/>
    <m/>
    <m/>
    <m/>
    <m/>
    <m/>
    <m/>
    <m/>
    <m/>
    <m/>
    <m/>
  </r>
  <r>
    <s v="20170453"/>
    <s v="     "/>
    <n v="43029"/>
    <s v="10/21"/>
    <x v="0"/>
    <n v="0.63055555555555554"/>
    <s v="42"/>
    <n v="4"/>
    <s v="10"/>
    <x v="0"/>
    <n v="43029"/>
    <n v="0.62986111111111109"/>
    <s v="TREE FELL INTO LINES"/>
    <s v="     "/>
    <m/>
    <m/>
    <s v="N"/>
    <x v="0"/>
    <s v="1906908"/>
    <s v="17-0089392"/>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3"/>
    <s v="Conductor"/>
    <m/>
    <s v="102155186"/>
    <s v="     "/>
    <s v="Tier 2"/>
    <x v="1"/>
    <n v="175"/>
    <m/>
    <n v="39.064"/>
    <n v="-122.776"/>
    <s v="Lake"/>
    <s v="LUCERNE-1106"/>
    <s v="43351106"/>
    <n v="12000"/>
    <s v="LUCERNE 11062327"/>
    <x v="0"/>
    <s v="Cal Fire"/>
    <s v="Hardwood Woodland"/>
    <m/>
    <m/>
    <s v="No"/>
    <m/>
    <m/>
    <m/>
    <m/>
    <m/>
    <m/>
    <m/>
    <s v="N"/>
    <s v="N"/>
    <m/>
    <m/>
    <s v="     "/>
    <s v="39.06361000"/>
    <s v="-122.77663000"/>
    <s v="Nov  7 2017 12:00AM"/>
    <s v="TrunkFail"/>
    <s v="Green Black Oak with internal decay snapped off and took down conductors. Minimal evidence of decay was present before failure. Moderate decay evident after failure."/>
    <s v="OAKK"/>
    <s v="45"/>
    <s v="32"/>
    <s v="35"/>
    <s v="Slight"/>
    <s v="Moderate"/>
    <s v="N"/>
    <s v="1"/>
    <m/>
    <s v="Hillside"/>
    <s v="B"/>
    <s v="CrossArm"/>
    <s v="BareWire"/>
    <s v="4"/>
  </r>
  <r>
    <s v="20180905"/>
    <s v="     "/>
    <n v="43394"/>
    <s v="10/21"/>
    <x v="0"/>
    <n v="3.2037037037037037E-2"/>
    <s v="43"/>
    <n v="4"/>
    <s v="10"/>
    <x v="1"/>
    <n v="43394"/>
    <n v="2.2222222222222223E-2"/>
    <s v="Car pole"/>
    <s v="     "/>
    <s v="FAS"/>
    <m/>
    <s v="N"/>
    <x v="0"/>
    <s v="199495"/>
    <s v="18-0092526"/>
    <m/>
    <m/>
    <m/>
    <m/>
    <s v="     "/>
    <x v="1"/>
    <s v="PG&amp;E"/>
    <m/>
    <m/>
    <m/>
    <s v="D"/>
    <m/>
    <s v="&lt;0.25"/>
    <m/>
    <s v="Contact - 3rd Party"/>
    <s v="33.d. Vehicle contact"/>
    <s v="Contact - 3rd Party"/>
    <s v="Contact from object"/>
    <s v="Contact - Vehicle"/>
    <m/>
    <s v="Contact - Vehicle"/>
    <s v="Conductor"/>
    <s v="Line to Line"/>
    <m/>
    <s v="Overhead"/>
    <x v="3"/>
    <m/>
    <m/>
    <s v="A70"/>
    <s v="     "/>
    <s v="Tier 2"/>
    <x v="1"/>
    <n v="575"/>
    <s v="R3"/>
    <n v="35.503500000000003"/>
    <n v="-120.60299999999999"/>
    <s v="San Luis Obispo"/>
    <s v="TEMPLETON-2113"/>
    <s v="183052113"/>
    <n v="21000"/>
    <s v="TEMPLETON 2113A70"/>
    <x v="1"/>
    <m/>
    <s v="Herbaceous"/>
    <m/>
    <m/>
    <s v="No"/>
    <m/>
    <m/>
    <m/>
    <m/>
    <m/>
    <m/>
    <m/>
    <s v="N"/>
    <s v="N"/>
    <m/>
    <m/>
    <s v="     "/>
    <m/>
    <m/>
    <m/>
    <m/>
    <m/>
    <m/>
    <m/>
    <m/>
    <m/>
    <m/>
    <m/>
    <m/>
    <m/>
    <m/>
    <m/>
    <m/>
    <m/>
    <m/>
    <m/>
  </r>
  <r>
    <s v="SAP201420083"/>
    <s v="     "/>
    <n v="41934"/>
    <s v="10/22"/>
    <x v="0"/>
    <m/>
    <s v="43"/>
    <n v="4"/>
    <s v="10"/>
    <x v="7"/>
    <n v="41932"/>
    <m/>
    <s v="fire reported; possible oil leak; failed/flashed recloser/secitonalizer"/>
    <s v="     "/>
    <s v="SAP"/>
    <n v="44580"/>
    <s v="Y"/>
    <x v="0"/>
    <s v="1099862"/>
    <s v="N/A"/>
    <m/>
    <s v="T003221402"/>
    <n v="109583390"/>
    <m/>
    <s v="     "/>
    <x v="0"/>
    <s v="PG&amp;E"/>
    <m/>
    <m/>
    <m/>
    <s v="D"/>
    <m/>
    <s v="Structure-PG&amp;E only"/>
    <m/>
    <s v="Equipment - PG&amp;E"/>
    <s v="34.j. Recloser damage or failure"/>
    <s v="Equipment - PG&amp;E"/>
    <s v="Recloser failure"/>
    <s v="Recloser failure"/>
    <s v="Sectionalizer"/>
    <m/>
    <m/>
    <m/>
    <s v="No"/>
    <s v="Overhead"/>
    <x v="0"/>
    <s v="Sectionalizer"/>
    <m/>
    <s v="104039355"/>
    <s v="     "/>
    <s v="Tier 2"/>
    <x v="1"/>
    <m/>
    <m/>
    <n v="39.235300000000002"/>
    <n v="-121.221"/>
    <s v="Nevada"/>
    <s v="NARROWS-2102"/>
    <m/>
    <m/>
    <m/>
    <x v="0"/>
    <m/>
    <m/>
    <m/>
    <m/>
    <s v="No"/>
    <m/>
    <m/>
    <m/>
    <m/>
    <m/>
    <m/>
    <m/>
    <s v="N"/>
    <s v="N"/>
    <m/>
    <m/>
    <s v="     "/>
    <m/>
    <m/>
    <m/>
    <m/>
    <m/>
    <m/>
    <m/>
    <m/>
    <m/>
    <m/>
    <m/>
    <m/>
    <m/>
    <m/>
    <m/>
    <m/>
    <m/>
    <m/>
    <m/>
  </r>
  <r>
    <s v="SAP201710566"/>
    <s v="     "/>
    <n v="43030"/>
    <s v="10/22"/>
    <x v="0"/>
    <m/>
    <s v="43"/>
    <n v="4"/>
    <s v="10"/>
    <x v="0"/>
    <n v="43028"/>
    <m/>
    <s v="Rawhide &amp; Shell Rd / 6850 Studhorse Rd in Sonora; pole fire; 1 p/s/o 52089; arcing insulator"/>
    <s v="     "/>
    <s v="SAP"/>
    <n v="44580"/>
    <s v="Y"/>
    <x v="0"/>
    <s v="1905243"/>
    <s v="17-0088904"/>
    <m/>
    <s v="T004168643, T004168612"/>
    <n v="113750461"/>
    <m/>
    <s v="     "/>
    <x v="0"/>
    <s v="PG&amp;E"/>
    <m/>
    <m/>
    <m/>
    <s v="D"/>
    <m/>
    <s v="Structure-PG&amp;E only"/>
    <m/>
    <s v="Equipment - PG&amp;E"/>
    <s v="34.e. Switch damage or failure"/>
    <s v="Equipment - PG&amp;E"/>
    <s v="Switch failure"/>
    <s v="Switch failure"/>
    <s v="Insulator"/>
    <m/>
    <m/>
    <s v="Force Out"/>
    <s v="Yes"/>
    <s v="Overhead"/>
    <x v="0"/>
    <s v="Insulator"/>
    <m/>
    <s v="101012360"/>
    <s v="     "/>
    <s v="Tier 2"/>
    <x v="1"/>
    <m/>
    <m/>
    <n v="37.9694"/>
    <n v="-120.44799999999999"/>
    <s v="Tuolumne"/>
    <s v="RACETRACK-1704"/>
    <m/>
    <m/>
    <s v="RACETRACK 1704CB"/>
    <x v="0"/>
    <m/>
    <m/>
    <m/>
    <m/>
    <s v="No"/>
    <m/>
    <m/>
    <m/>
    <m/>
    <m/>
    <m/>
    <m/>
    <s v="N"/>
    <s v="N"/>
    <m/>
    <m/>
    <s v="     "/>
    <m/>
    <m/>
    <m/>
    <m/>
    <m/>
    <m/>
    <m/>
    <m/>
    <m/>
    <m/>
    <m/>
    <m/>
    <m/>
    <m/>
    <m/>
    <m/>
    <m/>
    <m/>
    <m/>
  </r>
  <r>
    <s v="20201436"/>
    <s v="     "/>
    <n v="44126"/>
    <s v="10/22"/>
    <x v="0"/>
    <n v="0.90486111111111112"/>
    <s v="43"/>
    <n v="4"/>
    <s v="10"/>
    <x v="4"/>
    <m/>
    <m/>
    <s v="On October 22, 2020 at 2143 hours, a PG&amp;E Troubleman was dispatched to the Point Arena 12kV Distribution Circuit in the vicinity of Highway 1 and Bill Owens Road, Point Arena in response to reports of a fire. Initial analysis indicates PG&amp;E equipment failed due to contamination caused the ignition. A cutout cover melted and fell to the ground due to tracking from fog and a dirty insulator. The ensuing fire was 1 meter - &lt; 3 meters in size and the fire was self-extinguished. PG&amp;E Troubleman removed the remaining two cutout covers on October 22, 2020. There were no other damages to PG&amp;E equipment warranting repair."/>
    <s v="     "/>
    <s v="FAS"/>
    <m/>
    <s v="N"/>
    <x v="0"/>
    <m/>
    <m/>
    <m/>
    <s v="3402491047"/>
    <m/>
    <m/>
    <s v="     "/>
    <x v="1"/>
    <s v="PG&amp;E"/>
    <m/>
    <s v="Vegetation"/>
    <m/>
    <s v="D"/>
    <s v="D"/>
    <s v="&lt;3 meters of linear travel"/>
    <m/>
    <s v="Contamination"/>
    <s v="36.a. Contamination"/>
    <s v="Equipment - PG&amp;E"/>
    <s v="Contamination"/>
    <s v="Tracking"/>
    <m/>
    <m/>
    <m/>
    <m/>
    <m/>
    <s v="Overhead"/>
    <x v="3"/>
    <s v="Fuse"/>
    <s v="Cutout Cover"/>
    <s v="Pole ID: 102187237"/>
    <s v="     "/>
    <s v="Tier 2"/>
    <x v="1"/>
    <n v="140"/>
    <s v="R3"/>
    <n v="38.880899999999997"/>
    <n v="-123.66200000000001"/>
    <s v="Mendocino"/>
    <s v="POINT-ARENA-1101"/>
    <m/>
    <n v="12000"/>
    <m/>
    <x v="0"/>
    <s v="Self Extinguished"/>
    <s v="Herbaceous"/>
    <m/>
    <m/>
    <s v="No"/>
    <m/>
    <m/>
    <m/>
    <m/>
    <m/>
    <m/>
    <m/>
    <s v="N"/>
    <s v="N"/>
    <m/>
    <m/>
    <s v="     "/>
    <m/>
    <m/>
    <m/>
    <m/>
    <m/>
    <m/>
    <m/>
    <m/>
    <m/>
    <m/>
    <m/>
    <m/>
    <m/>
    <m/>
    <m/>
    <m/>
    <m/>
    <m/>
    <m/>
  </r>
  <r>
    <s v="20201432"/>
    <s v="     "/>
    <n v="44126"/>
    <s v="10/22"/>
    <x v="0"/>
    <n v="0.37638888888888888"/>
    <s v="43"/>
    <n v="4"/>
    <s v="10"/>
    <x v="4"/>
    <n v="44126"/>
    <n v="0.37083333333333335"/>
    <s v="On October 22, 2020 at 0902 hours, a PG&amp;E Troubleman was dispatched to the Alleghany 1101 12kV Distribution Circuit at the Sierra City Generator off of Highway 49, Sierra City in response to an outage. Initial analysis indicates PG&amp;E equipment failure caused the ignition. A cutout flashed on a primary riser that feeds the Sierra City Generator. The Troubleman could not determine what caused the cutout to fail, as there was no indications of an animal contact or debris. The ensuing fire was approximately 20'x20' in size and the fire was suppressed by Sierra City Fire Department. PG&amp;E Crew replaced the damaged cutout and lightning arrester on October 22, 2020."/>
    <s v="     "/>
    <s v="FAS"/>
    <m/>
    <s v="N"/>
    <x v="0"/>
    <s v="1123325"/>
    <s v="20-0111563"/>
    <m/>
    <s v="T005100848"/>
    <n v="119937897"/>
    <m/>
    <s v="     "/>
    <x v="1"/>
    <s v="PG&amp;E"/>
    <m/>
    <s v="Vegetation"/>
    <m/>
    <s v="D"/>
    <s v="D"/>
    <s v="&lt;0.25"/>
    <s v="20'X20'"/>
    <s v="Equipment - PG&amp;E"/>
    <s v="34.c. Fuse damage or failure"/>
    <s v="Equipment - PG&amp;E"/>
    <s v="All types of equipment / facility failure"/>
    <s v="Fuse failure - all"/>
    <s v="Fuse"/>
    <m/>
    <m/>
    <s v="Line to Ground"/>
    <m/>
    <s v="Overhead"/>
    <x v="3"/>
    <s v="Fuse"/>
    <s v="Lightning Arrester, Cutout"/>
    <s v="Pole ID: 103310621"/>
    <s v="     "/>
    <s v="Tier 2"/>
    <x v="1"/>
    <n v="350"/>
    <s v="R5"/>
    <n v="39.5687"/>
    <n v="-120.628"/>
    <s v="Sierra"/>
    <s v="ALLEGHANY-1101"/>
    <m/>
    <n v="12000"/>
    <s v="ALLEGHANY 1101CB"/>
    <x v="1"/>
    <s v="Sierra City FD"/>
    <s v="Conifer Forest"/>
    <m/>
    <m/>
    <s v="No"/>
    <m/>
    <m/>
    <m/>
    <m/>
    <m/>
    <m/>
    <m/>
    <s v="N"/>
    <s v="Y"/>
    <s v="202010200600"/>
    <s v="202010232158"/>
    <s v="     "/>
    <m/>
    <m/>
    <m/>
    <m/>
    <m/>
    <m/>
    <m/>
    <m/>
    <m/>
    <m/>
    <m/>
    <m/>
    <m/>
    <m/>
    <m/>
    <m/>
    <m/>
    <m/>
    <m/>
  </r>
  <r>
    <s v="20160354"/>
    <s v="     "/>
    <n v="42666"/>
    <s v="10/23"/>
    <x v="0"/>
    <n v="0.75694444444444442"/>
    <s v="44"/>
    <n v="4"/>
    <s v="10"/>
    <x v="6"/>
    <n v="42666"/>
    <n v="0.77986111111111112"/>
    <s v="STAN. MAN  115 KV LINE DOWN  ASSISTED T-LINE TROUBLEMAN"/>
    <s v="     "/>
    <m/>
    <m/>
    <s v="N"/>
    <x v="0"/>
    <m/>
    <m/>
    <s v="INT-08709"/>
    <m/>
    <m/>
    <m/>
    <s v="     "/>
    <x v="1"/>
    <s v="PG&amp;E"/>
    <m/>
    <s v="Vegetation"/>
    <m/>
    <s v="T"/>
    <m/>
    <s v="&lt;3 meters of linear travel"/>
    <s v="Square Feet: ; Acreage: "/>
    <s v="Equipment - PG&amp;E"/>
    <s v="34.b. Conductor damage or failure"/>
    <s v="Equipment - PG&amp;E"/>
    <s v="All types of equipment / facility failure"/>
    <s v="Conductor"/>
    <s v="Conductor"/>
    <m/>
    <m/>
    <m/>
    <m/>
    <s v="Overhead"/>
    <x v="4"/>
    <s v="Conductor"/>
    <m/>
    <s v="101272943"/>
    <s v="     "/>
    <s v="Tier 2"/>
    <x v="1"/>
    <n v="320"/>
    <m/>
    <n v="38.021000000000001"/>
    <n v="-120.599"/>
    <s v="Calaveras"/>
    <s v="STANISLAUS-MANTECA#2-115"/>
    <s v="ETL.3820"/>
    <n v="115000"/>
    <s v="N/A"/>
    <x v="0"/>
    <s v="Cal Fire"/>
    <s v="Hardwood Woodland"/>
    <m/>
    <m/>
    <s v="No"/>
    <m/>
    <m/>
    <m/>
    <m/>
    <m/>
    <m/>
    <m/>
    <s v="N"/>
    <s v="N"/>
    <m/>
    <m/>
    <s v="     "/>
    <m/>
    <m/>
    <m/>
    <m/>
    <m/>
    <m/>
    <m/>
    <m/>
    <m/>
    <m/>
    <m/>
    <m/>
    <m/>
    <m/>
    <m/>
    <m/>
    <m/>
    <m/>
    <m/>
  </r>
  <r>
    <s v="20170456"/>
    <s v="     "/>
    <n v="43031"/>
    <s v="10/23"/>
    <x v="0"/>
    <n v="0.89166666666666672"/>
    <s v="43"/>
    <n v="4"/>
    <s v="10"/>
    <x v="0"/>
    <n v="43031"/>
    <n v="0.89097222222222228"/>
    <s v="tree down wire down    Fire"/>
    <s v="     "/>
    <m/>
    <m/>
    <s v="N"/>
    <x v="0"/>
    <s v="1908338"/>
    <s v="17-0089820"/>
    <m/>
    <m/>
    <n v="113756725"/>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0270421"/>
    <s v="     "/>
    <s v="Tier 2"/>
    <x v="1"/>
    <n v="500"/>
    <m/>
    <n v="37.371299999999998"/>
    <n v="-122.348"/>
    <s v="San Mateo"/>
    <s v="HALF-MOON-BAY-1103"/>
    <s v="24101103"/>
    <n v="12000"/>
    <s v="HALF MOON BAY 1103H82"/>
    <x v="1"/>
    <s v="Cal Fire"/>
    <s v="Hardwood Woodland"/>
    <m/>
    <m/>
    <s v="No"/>
    <m/>
    <m/>
    <m/>
    <m/>
    <m/>
    <m/>
    <m/>
    <s v="N"/>
    <s v="N"/>
    <m/>
    <m/>
    <s v="     "/>
    <s v="37.22300000"/>
    <s v="-122.21340000"/>
    <s v="Nov  7 2017 12:00AM"/>
    <s v="Unverified"/>
    <s v="Found the fire but could not locate the tree or branch that hit the lines. All the trees in the area are Blue Gum Eucalyptus. There were no injuries."/>
    <m/>
    <m/>
    <m/>
    <m/>
    <m/>
    <m/>
    <m/>
    <m/>
    <m/>
    <m/>
    <m/>
    <m/>
    <m/>
    <m/>
  </r>
  <r>
    <s v="20191414"/>
    <s v="     "/>
    <n v="43761"/>
    <s v="10/23"/>
    <x v="0"/>
    <m/>
    <s v="43"/>
    <n v="4"/>
    <s v="10"/>
    <x v="3"/>
    <m/>
    <m/>
    <s v="Kincade Fire - This ignition relates to the Kincade Fire, which is reported in compliance with D.19-05-037.  The origin and cause of the Kincade Fire is under investigation by CAL FIRE and PG&amp;E. At this time, PG&amp;E has not formed a conclusion about the origin or cause of the Kincade Fire."/>
    <s v="     "/>
    <s v="EIR"/>
    <m/>
    <s v="N"/>
    <x v="0"/>
    <m/>
    <m/>
    <m/>
    <m/>
    <n v="0"/>
    <s v="EI191023A"/>
    <s v="     "/>
    <x v="1"/>
    <s v="PG&amp;E"/>
    <m/>
    <m/>
    <m/>
    <s v="T"/>
    <m/>
    <s v="&gt;5,000"/>
    <m/>
    <s v="Unknown"/>
    <s v="40.a. Unknown"/>
    <s v="Unknown"/>
    <m/>
    <m/>
    <m/>
    <m/>
    <m/>
    <m/>
    <m/>
    <s v="Overhead"/>
    <x v="4"/>
    <m/>
    <m/>
    <s v="Unknown"/>
    <s v="     "/>
    <s v="Tier 2"/>
    <x v="1"/>
    <n v="180"/>
    <m/>
    <n v="38.5381"/>
    <n v="-122.76600000000001"/>
    <s v="SONOMA"/>
    <s v="FULTON-HOPLAND-60KV"/>
    <m/>
    <m/>
    <s v="N/A"/>
    <x v="0"/>
    <m/>
    <s v="Herbaceous"/>
    <m/>
    <m/>
    <s v="No"/>
    <s v="77758"/>
    <m/>
    <m/>
    <m/>
    <m/>
    <s v="KINCADE"/>
    <m/>
    <s v="N"/>
    <s v="N"/>
    <m/>
    <m/>
    <s v="     "/>
    <m/>
    <m/>
    <m/>
    <m/>
    <m/>
    <m/>
    <m/>
    <m/>
    <m/>
    <m/>
    <m/>
    <m/>
    <m/>
    <m/>
    <m/>
    <m/>
    <m/>
    <m/>
    <m/>
  </r>
  <r>
    <s v="20180913"/>
    <s v="     "/>
    <n v="43397"/>
    <s v="10/24"/>
    <x v="0"/>
    <n v="0.5962615740740741"/>
    <s v="43"/>
    <n v="4"/>
    <s v="10"/>
    <x v="1"/>
    <m/>
    <m/>
    <s v="T-men noted &quot;FOUND WIRE DOWND HOT ON BACK FEED, VEG FIRE 10ARCS.&quot; and &quot;LOOKS LIKE GUN SHOT WIRE #2ACSR CAME APART&quot;"/>
    <s v="     "/>
    <s v="FAS"/>
    <m/>
    <s v="N"/>
    <x v="0"/>
    <s v="201734"/>
    <m/>
    <m/>
    <m/>
    <m/>
    <m/>
    <s v="     "/>
    <x v="1"/>
    <s v="PG&amp;E"/>
    <m/>
    <m/>
    <m/>
    <s v="D"/>
    <m/>
    <s v="10-99"/>
    <m/>
    <s v="Contact - 3rd Party"/>
    <s v="33.e. Other contact from object"/>
    <s v="Contact - 3rd Party"/>
    <s v="Contact from object"/>
    <s v="Contact - 3rd Party"/>
    <m/>
    <s v="Contact - 3rd Party"/>
    <s v="Conductor"/>
    <m/>
    <m/>
    <m/>
    <x v="3"/>
    <m/>
    <m/>
    <m/>
    <s v="     "/>
    <s v="Tier 2"/>
    <x v="1"/>
    <n v="430"/>
    <s v="R2"/>
    <n v="36.726500000000001"/>
    <n v="-119.10899999999999"/>
    <s v="Fresno"/>
    <s v="DUNLAP-1103"/>
    <s v="254061103"/>
    <n v="11000"/>
    <s v="DUNLAP-11037220"/>
    <x v="1"/>
    <m/>
    <s v="Herbaceous"/>
    <m/>
    <m/>
    <s v="No"/>
    <s v="10"/>
    <m/>
    <m/>
    <m/>
    <m/>
    <m/>
    <m/>
    <s v="N"/>
    <s v="N"/>
    <m/>
    <m/>
    <s v="     "/>
    <m/>
    <m/>
    <m/>
    <m/>
    <m/>
    <m/>
    <m/>
    <m/>
    <m/>
    <m/>
    <m/>
    <m/>
    <m/>
    <m/>
    <m/>
    <m/>
    <m/>
    <m/>
    <m/>
  </r>
  <r>
    <s v="20180911"/>
    <s v="     "/>
    <n v="43397"/>
    <s v="10/24"/>
    <x v="0"/>
    <n v="0.30410879629629628"/>
    <s v="43"/>
    <n v="4"/>
    <s v="10"/>
    <x v="1"/>
    <n v="43397"/>
    <n v="0.29722222222222222"/>
    <s v="&quot;fault current thru pg cnnctn/ARCING PG CAUSED BY A SUSPECTED TURKEY GETTING INTO THE LINE. TURKEY WAS NEVER FOUND BUT THERE WERE TURKEYS IN AREA&quot;"/>
    <s v="     "/>
    <s v="FAS"/>
    <m/>
    <s v="N"/>
    <x v="0"/>
    <s v="201186"/>
    <s v="18-0093599"/>
    <m/>
    <m/>
    <m/>
    <m/>
    <s v="     "/>
    <x v="1"/>
    <s v="PG&amp;E"/>
    <m/>
    <m/>
    <m/>
    <s v="D"/>
    <m/>
    <s v="&lt;3 meters of linear travel"/>
    <m/>
    <s v="Contact - Animal - Bird"/>
    <s v="33.b. Animal contact"/>
    <s v="Contact - Bird"/>
    <s v="Contact from object"/>
    <s v="Contact - Animal"/>
    <m/>
    <s v="Contact - Animal"/>
    <s v="Splice/Clamp/Connector"/>
    <s v="Line to Line"/>
    <m/>
    <s v="Overhead"/>
    <x v="3"/>
    <m/>
    <m/>
    <s v="S1795"/>
    <s v="     "/>
    <s v="Tier 2"/>
    <x v="1"/>
    <n v="348"/>
    <s v="R2"/>
    <n v="37.947499999999998"/>
    <n v="-120.267"/>
    <s v="Tuolumne"/>
    <s v="CURTIS-1702"/>
    <s v="163351702"/>
    <n v="17000"/>
    <s v="CURTIS 170247488"/>
    <x v="0"/>
    <m/>
    <s v="Hardwood Forest"/>
    <m/>
    <m/>
    <s v="No"/>
    <m/>
    <m/>
    <m/>
    <m/>
    <m/>
    <m/>
    <m/>
    <s v="N"/>
    <s v="N"/>
    <m/>
    <m/>
    <s v="     "/>
    <m/>
    <m/>
    <m/>
    <m/>
    <m/>
    <m/>
    <m/>
    <m/>
    <m/>
    <m/>
    <m/>
    <m/>
    <m/>
    <m/>
    <m/>
    <m/>
    <m/>
    <m/>
    <m/>
  </r>
  <r>
    <s v="20211910"/>
    <s v="     "/>
    <n v="44493"/>
    <s v="10/24"/>
    <x v="0"/>
    <n v="0.73611111111111116"/>
    <s v="44"/>
    <n v="4"/>
    <s v="10"/>
    <x v="5"/>
    <n v="44493"/>
    <m/>
    <s v="Slack span got together, resulting in a 0.25- 10 acres fire. Tags created for two distribution poles to be replaced. This information is preliminary."/>
    <s v="     "/>
    <s v="FAS"/>
    <m/>
    <s v="N"/>
    <x v="0"/>
    <m/>
    <s v="21-0136361"/>
    <m/>
    <s v="T005438264"/>
    <m/>
    <m/>
    <s v="     "/>
    <x v="1"/>
    <s v="PG&amp;E"/>
    <m/>
    <s v="Vegetation"/>
    <m/>
    <s v="D"/>
    <s v="D"/>
    <s v="0.26-9.99"/>
    <s v="1.6 acres"/>
    <s v="Equipment - PG&amp;E"/>
    <s v="34.o. Other"/>
    <s v="Equipment - PG&amp;E"/>
    <s v="Weather"/>
    <s v="Wire-to-wire contact"/>
    <s v="Conductor - Primary"/>
    <m/>
    <m/>
    <s v="Line to Line"/>
    <s v="N"/>
    <s v="Overhead"/>
    <x v="3"/>
    <s v="Conductor - Primary"/>
    <s v="Conductor - Primary"/>
    <m/>
    <s v="     "/>
    <s v="Tier 2"/>
    <x v="1"/>
    <n v="400"/>
    <s v="R2"/>
    <n v="37.710900000000002"/>
    <n v="-120.33199999999999"/>
    <s v="Mariposa"/>
    <s v="MERCED-FALLS-1102"/>
    <m/>
    <n v="12000"/>
    <m/>
    <x v="0"/>
    <s v="Cal Fire"/>
    <s v="Hardwood Woodland"/>
    <s v="Brush fuel model"/>
    <s v="Dry grass &amp; Oaks"/>
    <s v="No"/>
    <m/>
    <m/>
    <m/>
    <m/>
    <m/>
    <m/>
    <m/>
    <s v="N"/>
    <s v="N"/>
    <m/>
    <m/>
    <s v="     "/>
    <m/>
    <m/>
    <m/>
    <m/>
    <m/>
    <m/>
    <m/>
    <m/>
    <m/>
    <m/>
    <m/>
    <m/>
    <m/>
    <m/>
    <m/>
    <m/>
    <m/>
    <m/>
    <m/>
  </r>
  <r>
    <s v="MIA20146735"/>
    <s v="     "/>
    <n v="41937"/>
    <s v="10/25"/>
    <x v="0"/>
    <n v="0.77252314814814815"/>
    <s v="43"/>
    <n v="4"/>
    <s v="10"/>
    <x v="7"/>
    <n v="41937"/>
    <n v="0.77222222222222225"/>
    <s v="transformer blew caused by fuse "/>
    <s v="     "/>
    <s v="FAS"/>
    <n v="44266"/>
    <s v="Y"/>
    <x v="0"/>
    <s v="1102891"/>
    <m/>
    <m/>
    <s v="T003225318"/>
    <m/>
    <m/>
    <s v="     "/>
    <x v="0"/>
    <s v="PG&amp;E"/>
    <m/>
    <m/>
    <m/>
    <s v="D"/>
    <m/>
    <s v="Structure-PG&amp;E only"/>
    <m/>
    <s v="Equipment - PG&amp;E"/>
    <s v="34.c. Fuse damage or failure"/>
    <s v="Equipment - PG&amp;E"/>
    <s v="All types of equipment / facility failure"/>
    <s v="Fuse failure - all"/>
    <s v="Transformer"/>
    <m/>
    <m/>
    <m/>
    <s v="Yes"/>
    <s v="Overhead"/>
    <x v="0"/>
    <m/>
    <m/>
    <s v="1.20E+11"/>
    <s v="     "/>
    <s v="Tier 2"/>
    <x v="1"/>
    <n v="244"/>
    <m/>
    <n v="40.810499999999998"/>
    <n v="-121.94"/>
    <s v="Shasta"/>
    <s v="CEDAR-CREEK-1101"/>
    <s v="103321101"/>
    <n v="11000"/>
    <m/>
    <x v="0"/>
    <m/>
    <s v="Highly Rural"/>
    <m/>
    <m/>
    <s v="No"/>
    <m/>
    <m/>
    <m/>
    <m/>
    <m/>
    <m/>
    <m/>
    <s v="Y"/>
    <s v="N"/>
    <m/>
    <m/>
    <s v="     "/>
    <m/>
    <m/>
    <m/>
    <m/>
    <m/>
    <m/>
    <m/>
    <m/>
    <m/>
    <m/>
    <m/>
    <m/>
    <m/>
    <m/>
    <m/>
    <m/>
    <m/>
    <m/>
    <m/>
  </r>
  <r>
    <s v="20180915"/>
    <s v="     "/>
    <n v="43398"/>
    <s v="10/25"/>
    <x v="0"/>
    <n v="0.7876967592592593"/>
    <s v="43"/>
    <n v="4"/>
    <s v="10"/>
    <x v="1"/>
    <n v="43398"/>
    <n v="0.78263888888888888"/>
    <s v="ILIS &quot; TMEN RPTS SECONDARY DOWN AND GRASS FIRE STARTED&quot;"/>
    <s v="     "/>
    <s v="FAS"/>
    <m/>
    <s v="N"/>
    <x v="0"/>
    <s v="202622"/>
    <s v="18-0094369"/>
    <m/>
    <m/>
    <m/>
    <m/>
    <s v="     "/>
    <x v="1"/>
    <s v="PG&amp;E"/>
    <m/>
    <m/>
    <m/>
    <s v="D"/>
    <m/>
    <s v="0.26-9.99"/>
    <m/>
    <s v="Equipment - PG&amp;E"/>
    <s v="34.b. Conductor damage or failure"/>
    <s v="Equipment - PG&amp;E"/>
    <s v="All types of equipment / facility failure"/>
    <s v="Conductor"/>
    <s v="Conductor"/>
    <m/>
    <m/>
    <s v="Line to Ground"/>
    <m/>
    <s v="Overhead"/>
    <x v="3"/>
    <s v="Conductor - Primary"/>
    <m/>
    <s v="MTR#1008641487"/>
    <s v="     "/>
    <s v="Tier 2"/>
    <x v="1"/>
    <n v="438"/>
    <s v="R2"/>
    <n v="35.556600000000003"/>
    <n v="-118.81699999999999"/>
    <s v="Kern"/>
    <s v="POSO-MOUNTAIN-2103"/>
    <s v="253642103"/>
    <n v="21000"/>
    <s v="POSO MOUNTAIN 21033988"/>
    <x v="0"/>
    <m/>
    <s v="Herbaceous"/>
    <m/>
    <m/>
    <s v="No"/>
    <m/>
    <m/>
    <m/>
    <m/>
    <m/>
    <m/>
    <m/>
    <s v="N"/>
    <s v="N"/>
    <m/>
    <m/>
    <s v="     "/>
    <m/>
    <m/>
    <m/>
    <m/>
    <m/>
    <m/>
    <m/>
    <m/>
    <m/>
    <m/>
    <m/>
    <m/>
    <m/>
    <m/>
    <m/>
    <m/>
    <m/>
    <m/>
    <m/>
  </r>
  <r>
    <s v="20211919"/>
    <s v="     "/>
    <n v="44494"/>
    <s v="10/25"/>
    <x v="0"/>
    <n v="0.87152777777777779"/>
    <s v="44"/>
    <n v="4"/>
    <s v="10"/>
    <x v="5"/>
    <n v="44494"/>
    <m/>
    <s v="ILIS and FAS both report a tree that fell into overhead lines resulting in a wires down incident. The ensuing fire was less than one meter in size. This information is preliminary."/>
    <s v="     "/>
    <s v="FAS"/>
    <m/>
    <s v="N"/>
    <x v="0"/>
    <m/>
    <s v="21-0137836"/>
    <s v=" "/>
    <s v="T005444702"/>
    <m/>
    <m/>
    <s v="     "/>
    <x v="0"/>
    <s v="PG&amp;E"/>
    <m/>
    <s v="Vegetation"/>
    <m/>
    <s v="D"/>
    <s v="D"/>
    <s v="&lt;3 meters of linear travel"/>
    <m/>
    <s v="Vegetation"/>
    <s v="33.a. Veg. contact"/>
    <s v="Vegetation"/>
    <s v="Contact from object"/>
    <s v="Veg. contact"/>
    <m/>
    <s v="Veg. contact"/>
    <s v="Conductor - Primary"/>
    <s v="Line to Ground"/>
    <s v="Y"/>
    <s v="Overhead"/>
    <x v="3"/>
    <s v="Conductor - Primary"/>
    <s v="Conductor, Connector, Hardware"/>
    <s v="100526300"/>
    <s v="     "/>
    <s v="Tier 2"/>
    <x v="1"/>
    <n v="518"/>
    <m/>
    <n v="37.279400000000003"/>
    <n v="-122.116"/>
    <s v="Santa Clara"/>
    <s v="STELLING-1110"/>
    <m/>
    <n v="4000"/>
    <m/>
    <x v="0"/>
    <s v="Self Extinguished"/>
    <s v="Hardwood Woodland"/>
    <s v="Timber fuel model"/>
    <m/>
    <s v="No"/>
    <m/>
    <m/>
    <m/>
    <m/>
    <m/>
    <s v=" "/>
    <m/>
    <s v="N"/>
    <s v="N"/>
    <m/>
    <m/>
    <s v="     "/>
    <m/>
    <m/>
    <m/>
    <m/>
    <m/>
    <m/>
    <m/>
    <m/>
    <m/>
    <m/>
    <m/>
    <m/>
    <m/>
    <m/>
    <m/>
    <m/>
    <m/>
    <m/>
    <m/>
  </r>
  <r>
    <s v="20140222"/>
    <s v="     "/>
    <n v="41938"/>
    <s v="10/26"/>
    <x v="0"/>
    <n v="0.93333333333333335"/>
    <s v="44"/>
    <n v="4"/>
    <s v="10"/>
    <x v="7"/>
    <n v="41938"/>
    <n v="0.93333333333333335"/>
    <m/>
    <s v="     "/>
    <m/>
    <m/>
    <s v="N"/>
    <x v="0"/>
    <s v="1103340"/>
    <s v="14-0066256"/>
    <m/>
    <m/>
    <m/>
    <m/>
    <s v="     "/>
    <x v="1"/>
    <s v="PG&amp;E"/>
    <m/>
    <s v="Vegetation"/>
    <m/>
    <s v="D"/>
    <m/>
    <s v="&lt;3 meters of linear travel"/>
    <s v="Square Feet: ; Acreage: "/>
    <s v="Vegetation"/>
    <s v="33.a. Veg. contact"/>
    <s v="Vegetation"/>
    <s v="All types of equipment / facility failure"/>
    <s v="Contact - Vegetation"/>
    <m/>
    <s v="Contact - Vegetation"/>
    <s v="Conductor"/>
    <s v="None"/>
    <m/>
    <s v="Overhead"/>
    <x v="3"/>
    <s v="Conductor"/>
    <m/>
    <s v="@ MTR #1008719129"/>
    <s v="     "/>
    <s v="Tier 2"/>
    <x v="1"/>
    <n v="512"/>
    <m/>
    <n v="34.535200000000003"/>
    <n v="-120.297"/>
    <s v="Santa Barbara"/>
    <s v="BUELLTON-1101"/>
    <s v="183041101"/>
    <n v="12000"/>
    <s v="BUELLTON 1101Y36"/>
    <x v="0"/>
    <s v="Santa Barbara County FD"/>
    <s v="Hardwood Woodland"/>
    <m/>
    <m/>
    <s v="No"/>
    <m/>
    <m/>
    <m/>
    <m/>
    <m/>
    <m/>
    <m/>
    <s v="N"/>
    <s v="N"/>
    <m/>
    <m/>
    <s v="     "/>
    <s v="34.53516000"/>
    <s v="-120.29661700"/>
    <s v="Oct 28 2014 12:00AM"/>
    <s v="TrunkFail"/>
    <s v="Received outage information from T-Man Dan Mitchell. No Wire Down at outage location. Trunk failure at base of 1 stem of large multi-stem Coast Live Oak. Tree is mature with green foliage. No defects or decay present. According to the T-Man, the tree failure resulted in vegetation to conductor/pole impact including the broken crossarm of the pole. Base of tree is approximately 40 feet uphill from pole &amp; primary power lines. Fire resulted from outage- burnt area at outage/tree failure location cov"/>
    <s v="OAKC"/>
    <s v="55"/>
    <s v="44"/>
    <s v="40"/>
    <s v="Slight"/>
    <s v="None"/>
    <s v="N"/>
    <s v="1"/>
    <m/>
    <s v="Hillside"/>
    <s v="B"/>
    <s v="CrossArm"/>
    <s v="BareWire"/>
    <s v="2"/>
  </r>
  <r>
    <s v="SAP201613678"/>
    <s v="     "/>
    <n v="42669"/>
    <s v="10/26"/>
    <x v="0"/>
    <m/>
    <s v="44"/>
    <n v="4"/>
    <s v="10"/>
    <x v="6"/>
    <n v="42667"/>
    <m/>
    <s v="pole fire; meter 1004655408; failed fuse 4913"/>
    <s v="     "/>
    <s v="SAP"/>
    <n v="44580"/>
    <s v="Y"/>
    <x v="0"/>
    <s v="1568429"/>
    <s v="16-0074966"/>
    <m/>
    <s v="T003801862"/>
    <n v="112099628"/>
    <m/>
    <s v="     "/>
    <x v="0"/>
    <s v="PG&amp;E"/>
    <m/>
    <m/>
    <m/>
    <s v="D"/>
    <m/>
    <s v="Structure-PG&amp;E only"/>
    <m/>
    <s v="Equipment - PG&amp;E"/>
    <s v="34.c. Fuse damage or failure"/>
    <s v="Equipment - PG&amp;E"/>
    <s v="Fuse failure - all"/>
    <s v="Fuse failure - all"/>
    <s v="Fuse"/>
    <m/>
    <m/>
    <s v="Line to Line"/>
    <s v="Yes"/>
    <s v="Overhead"/>
    <x v="0"/>
    <s v="Fuse"/>
    <m/>
    <s v="101275308"/>
    <s v="     "/>
    <s v="Tier 2"/>
    <x v="1"/>
    <m/>
    <m/>
    <n v="38.420299999999997"/>
    <n v="-120.09699999999999"/>
    <s v="Calaveras"/>
    <s v="SALT-SPRINGS-2101"/>
    <m/>
    <m/>
    <s v="SALT SPRINGS 21011232"/>
    <x v="0"/>
    <m/>
    <m/>
    <m/>
    <m/>
    <s v="No"/>
    <m/>
    <m/>
    <m/>
    <m/>
    <m/>
    <m/>
    <m/>
    <s v="N"/>
    <s v="N"/>
    <m/>
    <m/>
    <s v="     "/>
    <m/>
    <m/>
    <m/>
    <m/>
    <m/>
    <m/>
    <m/>
    <m/>
    <m/>
    <m/>
    <m/>
    <m/>
    <m/>
    <m/>
    <m/>
    <m/>
    <m/>
    <m/>
    <m/>
  </r>
  <r>
    <s v="20180917"/>
    <s v="     "/>
    <n v="43399"/>
    <s v="10/26"/>
    <x v="0"/>
    <n v="0.87995370370370374"/>
    <s v="43"/>
    <n v="4"/>
    <s v="10"/>
    <x v="1"/>
    <n v="43399"/>
    <n v="0.87152777777777779"/>
    <s v="ILIS cause - &quot;Vegetation, Tree - fell into line&quot;  T-men noted &quot;OAK TREE ROTTEN AT GROUND LEVEL FELL INTO LINES, WIRE DOWN, FIRE&quot;"/>
    <s v="     "/>
    <s v="FAS"/>
    <m/>
    <s v="N"/>
    <x v="0"/>
    <s v="203191"/>
    <s v="18-0094702"/>
    <m/>
    <m/>
    <m/>
    <m/>
    <s v="     "/>
    <x v="1"/>
    <s v="PG&amp;E"/>
    <m/>
    <m/>
    <m/>
    <s v="D"/>
    <m/>
    <s v="&lt;0.25"/>
    <m/>
    <s v="Vegetation"/>
    <s v="33.a. Veg. contact"/>
    <s v="Vegetation"/>
    <s v="Contact from object"/>
    <s v="Vegetation"/>
    <m/>
    <s v="Contact - Vegetation"/>
    <s v="Conductor"/>
    <s v="Line to Line"/>
    <m/>
    <s v="Overhead"/>
    <x v="3"/>
    <m/>
    <m/>
    <s v="9163"/>
    <s v="     "/>
    <s v="Tier 2"/>
    <x v="1"/>
    <n v="246"/>
    <s v="R2"/>
    <n v="40.152799999999999"/>
    <n v="-122.363"/>
    <s v="Tehama"/>
    <s v="TYLER-1105"/>
    <s v="103571105"/>
    <n v="11000"/>
    <s v="TYLER 11051536"/>
    <x v="0"/>
    <m/>
    <s v="Hardwood Woodland"/>
    <m/>
    <m/>
    <s v="No"/>
    <m/>
    <m/>
    <m/>
    <m/>
    <m/>
    <m/>
    <m/>
    <s v="N"/>
    <s v="N"/>
    <m/>
    <m/>
    <s v="     "/>
    <s v="40.15160000"/>
    <s v="-122.36340000"/>
    <s v="Oct 29 2018 12:00AM"/>
    <s v="TrunkFail"/>
    <s v="Green multi-stem live oak failed at bas falling into 12kv conductors."/>
    <s v="OAKL"/>
    <s v="45"/>
    <s v="40"/>
    <s v="30"/>
    <s v="Slight"/>
    <s v="Moderate"/>
    <s v="N"/>
    <s v="1"/>
    <m/>
    <s v="Valley"/>
    <s v="D"/>
    <s v="CrossArm"/>
    <s v="BareWire"/>
    <s v="0"/>
  </r>
  <r>
    <s v="20201455"/>
    <s v="     "/>
    <n v="44130"/>
    <s v="10/26"/>
    <x v="0"/>
    <n v="0.4236111111111111"/>
    <s v="44"/>
    <n v="4"/>
    <s v="10"/>
    <x v="4"/>
    <n v="44130"/>
    <n v="0.39930555555555558"/>
    <s v="On October 26, 2020 at 1432 hours, the PG&amp;E Troubleman patrolled the Fruitland 1141 Distribution Circuit number 192311141, near Newton Rd, Weott, CA 95571. He observed a large redwood branch laying across two phases of primary overhead line with two of two cutouts blown at end of line from tap 5583. Initial analysis indicates 2 of 2 were blown at fuse 5583. The branch was removed with a long stick and the small fire under the limb was self-extinguished. The 290-minute outage affected two customers. The line was returned to service on October 26, 2020 at 1425 hours. This ignition did not meet the reporting criteria, because the ignition was less than one meter. This information is preliminary."/>
    <s v="     "/>
    <s v="FAS"/>
    <m/>
    <s v="N"/>
    <x v="0"/>
    <s v="1128751"/>
    <s v="20-0113522"/>
    <m/>
    <s v="T005104824, T005104588"/>
    <m/>
    <m/>
    <s v="     "/>
    <x v="0"/>
    <s v="PG&amp;E"/>
    <m/>
    <s v="Vegetation"/>
    <m/>
    <s v="D"/>
    <s v="D"/>
    <s v="&lt;3 meters of linear travel"/>
    <m/>
    <s v="Vegetation"/>
    <s v="33.a. Veg. contact"/>
    <s v="Vegetation"/>
    <s v="Contact from object"/>
    <s v="Contact - Vegetation"/>
    <m/>
    <s v="Contact - Vegetation"/>
    <s v="Conductor - Primary"/>
    <s v="Line to Line"/>
    <m/>
    <s v="Overhead"/>
    <x v="3"/>
    <s v="Conductor - Primary"/>
    <s v="Conductor - Primary, Fuse"/>
    <s v="Circuit ID: 192311141, Fuse: 5583"/>
    <s v="     "/>
    <s v="Tier 2"/>
    <x v="1"/>
    <n v="105"/>
    <m/>
    <n v="40.3217"/>
    <n v="-123.892"/>
    <s v="Humboldt"/>
    <s v="FRUITLAND-1141"/>
    <m/>
    <n v="12000"/>
    <m/>
    <x v="0"/>
    <s v="Self Extinguished"/>
    <m/>
    <m/>
    <m/>
    <s v="No"/>
    <m/>
    <m/>
    <m/>
    <m/>
    <m/>
    <m/>
    <m/>
    <s v="N"/>
    <s v="Y"/>
    <s v="202010251800"/>
    <s v="202010280000"/>
    <s v="     "/>
    <s v="40.32166500"/>
    <s v="-123.89207670"/>
    <s v="Dec  2 2020 12:00AM"/>
    <s v="BranchFail"/>
    <s v="It appears that an overhanging branch fell from a Redwood tree and cross-phased on the 12KV lines causing an outage and smoldering the branch. That burning branch fell from the lines and caused a 6ftx4ft ground fire."/>
    <s v="REDW"/>
    <s v="80"/>
    <s v="60"/>
    <s v="13"/>
    <s v="None"/>
    <s v="None"/>
    <s v="N"/>
    <s v="1"/>
    <m/>
    <s v="Hillside"/>
    <s v="A"/>
    <s v="CrossArm"/>
    <s v="TreeWire"/>
    <s v="0"/>
  </r>
  <r>
    <s v="20201458"/>
    <s v="     "/>
    <n v="44130"/>
    <s v="10/26"/>
    <x v="0"/>
    <n v="0.60624999999999996"/>
    <s v="44"/>
    <n v="4"/>
    <s v="10"/>
    <x v="4"/>
    <n v="44130"/>
    <n v="0.60347222222222219"/>
    <s v="On October 26, 2020 at 1433 hours, a PG&amp;E Troubleman was dispatched to the Molino 1102 12kV Distribution Circuit in the vicinity of Bones Road, Sebastopol in response to an outage. Initial analysis indicates PG&amp;E equipment failure caused the ignition. PG&amp;E Troubleman observed the primary conductor was not attached due to a broken tire wire. The ensuing fire was 3 meters - 0.25 acres in size and the fire was suppressed by Grayton Fire Department. PG&amp;E Crew removed 8' of burnt 4 ACSR tree wire and covered 4 copper jumper wires on October 28, 2020."/>
    <s v="     "/>
    <s v="FAS"/>
    <m/>
    <s v="N"/>
    <x v="0"/>
    <s v="1129177"/>
    <s v="20-0113555"/>
    <m/>
    <s v="T005105257"/>
    <n v="119948500"/>
    <m/>
    <s v="     "/>
    <x v="1"/>
    <s v="PG&amp;E"/>
    <m/>
    <s v="Vegetation"/>
    <m/>
    <s v="D"/>
    <s v="D"/>
    <s v="&lt;0.25"/>
    <m/>
    <s v="Equipment - PG&amp;E"/>
    <s v="34.o. Other"/>
    <s v="Equipment - PG&amp;E"/>
    <s v="All types of equipment / facility failure"/>
    <s v="Tie wire failure"/>
    <s v="Tie Wire"/>
    <m/>
    <m/>
    <s v="Force Out"/>
    <m/>
    <s v="Overhead"/>
    <x v="3"/>
    <s v="Tie Wire"/>
    <s v="Tie Wire, Conductor - Primary"/>
    <s v="Pole ID: 102025462"/>
    <s v="     "/>
    <s v="Tier 2"/>
    <x v="1"/>
    <n v="180"/>
    <s v="R5+"/>
    <n v="38.433599999999998"/>
    <n v="-122.908"/>
    <s v="Sonoma"/>
    <s v="MOLINO-1102"/>
    <m/>
    <n v="12000"/>
    <s v="N/A"/>
    <x v="1"/>
    <s v="Graton FD"/>
    <s v="Conifer Forest"/>
    <m/>
    <m/>
    <s v="No"/>
    <m/>
    <m/>
    <m/>
    <m/>
    <m/>
    <s v="BONES RD"/>
    <m/>
    <s v="N"/>
    <s v="Y"/>
    <s v="202010260300"/>
    <s v="202010270000"/>
    <s v="     "/>
    <m/>
    <m/>
    <m/>
    <m/>
    <m/>
    <m/>
    <m/>
    <m/>
    <m/>
    <m/>
    <m/>
    <m/>
    <m/>
    <m/>
    <m/>
    <m/>
    <m/>
    <m/>
    <m/>
  </r>
  <r>
    <s v="20201457"/>
    <s v="     "/>
    <n v="44130"/>
    <s v="10/26"/>
    <x v="0"/>
    <n v="0.53819444444444442"/>
    <s v="44"/>
    <n v="4"/>
    <s v="10"/>
    <x v="4"/>
    <n v="44130"/>
    <n v="0.53055555555555556"/>
    <s v="On October 26, 2020 at 1255 hours, a PG&amp;E Troubleman was dispatched to the Eel River 1102 12kV Distribution Circuit on Blue Slide Road, southeast of Price Creek Road, Ferndale in response to an outage. Initial analysis indicates PG&amp;E equipment failure caused the ignition. A transformer connection feeding overhead secondary failed that resulted in an outage to two customers and an ignition. Service sleeves were used in conjunction with 277/480 connector that resulted in the bad connection. The ensuing fire was 3 meters - 0.25 acres in size and the fire was suppressed by Cal Fire. A Priority A tag was created to replace the connectors  and repair the 1/0 AL secondary conductor. "/>
    <s v="     "/>
    <s v="FAS"/>
    <m/>
    <s v="N"/>
    <x v="0"/>
    <s v="1129067"/>
    <s v="20-0113493"/>
    <m/>
    <s v="T005104979"/>
    <n v="119947529"/>
    <m/>
    <s v="     "/>
    <x v="1"/>
    <s v="PG&amp;E"/>
    <m/>
    <s v="Vegetation"/>
    <m/>
    <s v="D"/>
    <s v="D"/>
    <s v="&lt;0.25"/>
    <m/>
    <s v="Equipment - PG&amp;E"/>
    <s v="34.m. Connection device damage or failure"/>
    <s v="Equipment - PG&amp;E"/>
    <s v="All types of equipment / facility failure"/>
    <s v="Splice/Clamp/Connector"/>
    <s v="Splice/Clamp/Connector"/>
    <m/>
    <m/>
    <s v="Line to Ground"/>
    <m/>
    <s v="Overhead"/>
    <x v="1"/>
    <s v="Splice/Clamp/Connector"/>
    <s v="Connector, Conductor - Secondary"/>
    <s v="CGC: 113988543957 "/>
    <s v="     "/>
    <s v="Tier 2"/>
    <x v="1"/>
    <n v="100"/>
    <s v="R5+"/>
    <n v="40.518500000000003"/>
    <n v="-124.163"/>
    <s v="Humboldt"/>
    <s v="EEL-RIVER-1102"/>
    <m/>
    <n v="750"/>
    <s v="N/A"/>
    <x v="0"/>
    <s v="Cal Fire"/>
    <s v="Herbaceous"/>
    <m/>
    <m/>
    <s v="No"/>
    <m/>
    <m/>
    <m/>
    <m/>
    <m/>
    <m/>
    <m/>
    <s v="N"/>
    <s v="Y"/>
    <s v="202010251800"/>
    <s v="202010280000"/>
    <s v="     "/>
    <m/>
    <m/>
    <m/>
    <m/>
    <m/>
    <m/>
    <m/>
    <m/>
    <m/>
    <m/>
    <m/>
    <m/>
    <m/>
    <m/>
    <m/>
    <m/>
    <m/>
    <m/>
    <m/>
  </r>
  <r>
    <s v="SAP201613647"/>
    <s v="     "/>
    <n v="42670"/>
    <s v="10/27"/>
    <x v="0"/>
    <m/>
    <s v="44"/>
    <n v="4"/>
    <s v="10"/>
    <x v="6"/>
    <n v="42668"/>
    <m/>
    <s v="switch leaked and started pole fire"/>
    <s v="     "/>
    <s v="SAP"/>
    <n v="44580"/>
    <s v="Y"/>
    <x v="0"/>
    <s v="1569444"/>
    <s v="16-0075307"/>
    <m/>
    <s v="T003802922"/>
    <n v="112114392"/>
    <m/>
    <s v="     "/>
    <x v="0"/>
    <s v="PG&amp;E"/>
    <m/>
    <m/>
    <m/>
    <s v="D"/>
    <m/>
    <s v="Structure-PG&amp;E only"/>
    <m/>
    <s v="Equipment - PG&amp;E"/>
    <s v="34.e. Switch damage or failure"/>
    <s v="Equipment - PG&amp;E"/>
    <s v="Switch failure"/>
    <s v="Switch failure"/>
    <s v="Switch"/>
    <m/>
    <m/>
    <s v="Force Out"/>
    <s v="Yes"/>
    <s v="Overhead"/>
    <x v="0"/>
    <s v="Switch"/>
    <m/>
    <m/>
    <s v="     "/>
    <s v="Tier 2"/>
    <x v="1"/>
    <m/>
    <m/>
    <n v="39.204300000000003"/>
    <n v="-121.20099999999999"/>
    <s v="Nevada"/>
    <s v="NARROWS-2105"/>
    <m/>
    <m/>
    <s v="NARROWS 2105CB"/>
    <x v="0"/>
    <m/>
    <m/>
    <m/>
    <m/>
    <s v="No"/>
    <m/>
    <m/>
    <m/>
    <m/>
    <m/>
    <m/>
    <m/>
    <s v="N"/>
    <s v="N"/>
    <m/>
    <m/>
    <s v="     "/>
    <m/>
    <m/>
    <m/>
    <m/>
    <m/>
    <m/>
    <m/>
    <m/>
    <m/>
    <m/>
    <m/>
    <m/>
    <m/>
    <m/>
    <m/>
    <m/>
    <m/>
    <m/>
    <m/>
  </r>
  <r>
    <s v="SAP201613649"/>
    <s v="     "/>
    <n v="42670"/>
    <s v="10/27"/>
    <x v="0"/>
    <m/>
    <s v="44"/>
    <n v="4"/>
    <s v="10"/>
    <x v="6"/>
    <n v="42668"/>
    <m/>
    <s v="Pole and crossarm replaced due to pole fire; Cause not listed"/>
    <s v="     "/>
    <s v="SAP"/>
    <n v="44580"/>
    <s v="Y"/>
    <x v="0"/>
    <s v="1569921"/>
    <s v="16-0075495"/>
    <m/>
    <s v="T003803567"/>
    <n v="112115716"/>
    <m/>
    <s v="     "/>
    <x v="0"/>
    <s v="PG&amp;E"/>
    <m/>
    <m/>
    <m/>
    <s v="D"/>
    <m/>
    <s v="Structure-PG&amp;E only"/>
    <m/>
    <s v="Unknown"/>
    <s v="40.a. Unknown"/>
    <s v="Unknown"/>
    <m/>
    <m/>
    <m/>
    <m/>
    <m/>
    <s v="Line to Line"/>
    <s v="Yes"/>
    <s v="Overhead"/>
    <x v="0"/>
    <s v="Pole"/>
    <m/>
    <s v="102209052"/>
    <s v="     "/>
    <s v="Tier 2"/>
    <x v="1"/>
    <m/>
    <m/>
    <n v="38.791800000000002"/>
    <n v="-122.547"/>
    <s v="Lake"/>
    <s v="MIDDLETOWN-1102"/>
    <m/>
    <m/>
    <s v="MIDDLETOWN 1102998"/>
    <x v="0"/>
    <m/>
    <m/>
    <m/>
    <m/>
    <s v="No"/>
    <m/>
    <m/>
    <m/>
    <m/>
    <m/>
    <m/>
    <m/>
    <s v="N"/>
    <s v="N"/>
    <m/>
    <m/>
    <s v="     "/>
    <m/>
    <m/>
    <m/>
    <m/>
    <m/>
    <m/>
    <m/>
    <m/>
    <m/>
    <m/>
    <m/>
    <m/>
    <m/>
    <m/>
    <m/>
    <m/>
    <m/>
    <m/>
    <m/>
  </r>
  <r>
    <s v="MIA201913598"/>
    <s v="     "/>
    <n v="43765"/>
    <s v="10/27"/>
    <x v="0"/>
    <n v="0.66766203703703708"/>
    <s v="44"/>
    <n v="4"/>
    <s v="10"/>
    <x v="3"/>
    <n v="43765"/>
    <n v="0.66736111111111107"/>
    <s v="cal fire onsite. JZCY - brush fire near PG&amp;E assets, based on information available it appears attributable to PG&amp;E. Please contact Cal Fire to get information about incident. I was able to find an EC notification for this incident indicating a switch fai"/>
    <s v="     "/>
    <s v="FAS"/>
    <n v="44266"/>
    <s v="Y"/>
    <x v="0"/>
    <m/>
    <m/>
    <m/>
    <s v="T004790760"/>
    <n v="118114187"/>
    <m/>
    <s v="     "/>
    <x v="1"/>
    <s v="PG&amp;E"/>
    <m/>
    <m/>
    <m/>
    <s v="D"/>
    <m/>
    <s v="Unknown"/>
    <m/>
    <s v="Equipment - PG&amp;E"/>
    <s v="34.e. Switch damage or failure"/>
    <s v="Equipment - PG&amp;E"/>
    <s v="All types of equipment / facility failure"/>
    <s v="Switch failure"/>
    <s v="Pole"/>
    <m/>
    <m/>
    <m/>
    <s v="No"/>
    <s v="Overhead"/>
    <x v="0"/>
    <m/>
    <m/>
    <s v="2061"/>
    <s v="     "/>
    <s v="Tier 2"/>
    <x v="1"/>
    <n v="330"/>
    <s v="R5+"/>
    <n v="39.228499999999997"/>
    <n v="-121.033"/>
    <s v="Nevada"/>
    <s v="BRUNSWICK-1106"/>
    <s v="152481106"/>
    <n v="11000"/>
    <m/>
    <x v="0"/>
    <m/>
    <s v="Shrub"/>
    <m/>
    <m/>
    <s v="No"/>
    <m/>
    <m/>
    <m/>
    <m/>
    <m/>
    <m/>
    <m/>
    <s v="Y"/>
    <s v="Y"/>
    <s v="201910270600"/>
    <s v="201910281800"/>
    <s v="     "/>
    <m/>
    <m/>
    <m/>
    <m/>
    <m/>
    <m/>
    <m/>
    <m/>
    <m/>
    <m/>
    <m/>
    <m/>
    <m/>
    <m/>
    <m/>
    <m/>
    <m/>
    <m/>
    <m/>
  </r>
  <r>
    <s v="20201465"/>
    <s v="     "/>
    <n v="44131"/>
    <s v="10/27"/>
    <x v="0"/>
    <n v="0.89444444444444449"/>
    <s v="44"/>
    <n v="4"/>
    <s v="10"/>
    <x v="4"/>
    <n v="44131"/>
    <n v="0.89097222222222228"/>
    <s v="On October 27, 2020 at 2128 hours, a PG&amp;E Troubleman was dispatched to the Lone Tree 2105 21kV Distribution Circuit in the vicinity of Briones Valley Road and Deer Valley Road, Brentwood in response to a pole fire. Initial analysis indicates vehicle contact caused the ignition. The broken pole resulted in wires down that ignited a grass fire that eventually engulfed the vehicle. The ensuing fire known as the Briones fire was 0.25 - 10 acres in size and the fire was suppressed by East Contra Costa Fire Department. PG&amp;E Crew replaced the broken pole and approximately 200' of 4ACSR conductor on October 28, 2020."/>
    <s v="     "/>
    <s v="FAS"/>
    <m/>
    <s v="Y"/>
    <x v="0"/>
    <s v="1130423"/>
    <s v="20-0114111"/>
    <m/>
    <s v="T005107098"/>
    <n v="119952754"/>
    <m/>
    <s v="     "/>
    <x v="1"/>
    <s v="PG&amp;E"/>
    <m/>
    <s v="Vegetation"/>
    <m/>
    <s v="D"/>
    <s v="D"/>
    <s v="0.26-9.99"/>
    <m/>
    <s v="Contact - 3rd Party"/>
    <s v="33.d. Vehicle contact"/>
    <s v="Contact - 3rd Party"/>
    <s v="Contact from object"/>
    <s v="Contact - Vehicle"/>
    <m/>
    <s v="Contact - Vehicle"/>
    <s v="Pole"/>
    <s v="Line to Ground"/>
    <m/>
    <s v="Overhead"/>
    <x v="3"/>
    <s v="Pole"/>
    <s v="Pole, Conductor - Primary"/>
    <s v="Pole ID: 100496279"/>
    <s v="     "/>
    <s v="Tier 2"/>
    <x v="1"/>
    <n v="530"/>
    <s v="R5"/>
    <n v="37.898000000000003"/>
    <n v="-121.76600000000001"/>
    <s v="Contra Costa"/>
    <s v="LONE-TREE-2105"/>
    <m/>
    <n v="21000"/>
    <m/>
    <x v="0"/>
    <s v="East Contra Costa FD"/>
    <s v="Herbaceous"/>
    <m/>
    <m/>
    <s v="No"/>
    <m/>
    <m/>
    <m/>
    <m/>
    <m/>
    <s v="BRIONES"/>
    <m/>
    <s v="N"/>
    <s v="N"/>
    <m/>
    <m/>
    <s v="     "/>
    <m/>
    <m/>
    <m/>
    <m/>
    <m/>
    <m/>
    <m/>
    <m/>
    <m/>
    <m/>
    <m/>
    <m/>
    <m/>
    <m/>
    <m/>
    <m/>
    <m/>
    <m/>
    <m/>
  </r>
  <r>
    <s v="20170459"/>
    <s v="     "/>
    <n v="43036"/>
    <s v="10/28"/>
    <x v="0"/>
    <n v="0.6430555555555556"/>
    <s v="43"/>
    <n v="4"/>
    <s v="10"/>
    <x v="0"/>
    <n v="43036"/>
    <m/>
    <s v="cable tv came off house # 25883, then cought by car and flung in to 12kv 2 acsr"/>
    <s v="     "/>
    <m/>
    <m/>
    <s v="N"/>
    <x v="0"/>
    <s v="1911513"/>
    <m/>
    <m/>
    <m/>
    <m/>
    <m/>
    <s v="     "/>
    <x v="1"/>
    <s v="PG&amp;E"/>
    <m/>
    <s v="Vegetation"/>
    <m/>
    <s v="D"/>
    <m/>
    <s v="&lt;3 meters of linear travel"/>
    <s v="Square Feet: ; Acreage: "/>
    <s v="Contact - 3rd Party"/>
    <s v="33.d. Vehicle contact"/>
    <s v="Contact - 3rd Party"/>
    <s v="All types of equipment / facility failure"/>
    <s v="Contact - Vehicle"/>
    <m/>
    <s v="Contact - Vehicle"/>
    <s v="Communication Facility"/>
    <m/>
    <s v="Unknown"/>
    <s v="Overhead"/>
    <x v="3"/>
    <s v="Conductor"/>
    <m/>
    <s v="102209084"/>
    <s v="     "/>
    <s v="Tier 2"/>
    <x v="1"/>
    <n v="154"/>
    <m/>
    <n v="39.451599999999999"/>
    <n v="-123.384"/>
    <s v="Mendocino"/>
    <s v="WILLITS-1103"/>
    <s v="42661103"/>
    <n v="12000"/>
    <m/>
    <x v="0"/>
    <s v="Cal Fire"/>
    <s v="Hardwood Forest"/>
    <m/>
    <m/>
    <s v="No"/>
    <m/>
    <m/>
    <m/>
    <m/>
    <m/>
    <m/>
    <m/>
    <s v="N"/>
    <s v="N"/>
    <m/>
    <m/>
    <s v="     "/>
    <m/>
    <m/>
    <m/>
    <m/>
    <m/>
    <m/>
    <m/>
    <m/>
    <m/>
    <m/>
    <m/>
    <m/>
    <m/>
    <m/>
    <m/>
    <m/>
    <m/>
    <m/>
    <m/>
  </r>
  <r>
    <s v="20191345"/>
    <s v="     "/>
    <n v="43766"/>
    <s v="10/28"/>
    <x v="0"/>
    <m/>
    <s v="44"/>
    <n v="4"/>
    <s v="10"/>
    <x v="3"/>
    <m/>
    <m/>
    <s v="Tman notes: TRANS IN THE 12, DAMAGE TO TX ON ADJACENT POLE AND C/O. Notes indicate tree fall onto line. Whip cloud in Google Earth indicates TX replacement EC 118117062, PM 31476446. PSPS. The joint pole was broken as the result of a tree fall and needed replacement. Unknown if D affected T or T affected D."/>
    <s v="     "/>
    <s v="FAS"/>
    <m/>
    <s v="N"/>
    <x v="0"/>
    <m/>
    <m/>
    <s v="INT-12957"/>
    <s v="T004793596"/>
    <n v="0"/>
    <m/>
    <s v="     "/>
    <x v="1"/>
    <s v="PG&amp;E"/>
    <m/>
    <m/>
    <m/>
    <s v="T"/>
    <m/>
    <s v="&lt;3 meters of linear travel"/>
    <m/>
    <s v="Vegetation"/>
    <s v="33.a. Veg. contact"/>
    <s v="Vegetation"/>
    <s v="Contact from object"/>
    <s v="Contact - Vegetation"/>
    <m/>
    <s v="Contact - Vegetation"/>
    <s v="Transformer"/>
    <m/>
    <m/>
    <s v="Overbuild"/>
    <x v="4"/>
    <s v="Transformer"/>
    <s v="Lightning Arrester, Cutout."/>
    <s v="100099164"/>
    <s v="     "/>
    <s v="Tier 2"/>
    <x v="1"/>
    <n v="330"/>
    <s v="R4"/>
    <n v="39.320799999999998"/>
    <n v="-121.127"/>
    <s v="NEVADA"/>
    <s v="COLGATE-ALLEGHANY-60KV"/>
    <m/>
    <n v="60000"/>
    <s v="N/A"/>
    <x v="0"/>
    <m/>
    <s v="Conifer Forest"/>
    <m/>
    <m/>
    <s v="No"/>
    <m/>
    <m/>
    <m/>
    <m/>
    <m/>
    <m/>
    <m/>
    <s v="N"/>
    <s v="Y"/>
    <s v="201910270600"/>
    <s v="201910281800"/>
    <s v="     "/>
    <m/>
    <m/>
    <m/>
    <m/>
    <m/>
    <m/>
    <m/>
    <m/>
    <m/>
    <m/>
    <m/>
    <m/>
    <m/>
    <m/>
    <m/>
    <m/>
    <m/>
    <m/>
    <m/>
  </r>
  <r>
    <s v="20201491"/>
    <s v="     "/>
    <n v="44132"/>
    <s v="10/28"/>
    <x v="0"/>
    <n v="0.84513888888888888"/>
    <s v="44"/>
    <n v="4"/>
    <s v="10"/>
    <x v="4"/>
    <n v="44132"/>
    <n v="0.84375"/>
    <s v="On October 28, 2020 at 2336 hours, a PG&amp;E Troublemen patrolled the Hatton 1102 12kV Distribution Circuit number 182291102, near the corner of Fern Canyon Road and Cypress Way, in Carmel, California. On October 28, they observed a tree that fell on and broke the 7/32 guy wires and wrapped around of the primaries that was still up and in good condition. Customers reported hearing a loud explosion, right before the outage. Then on October 29, they found a broken off and burnt pole top and two phases of wire down, due to tree contact. Initial analysis indicates the down guy was attached to a dead tree and that tree fell, due to the broken pole. The Carmel Highlands and Cypress FPD, Pebble Beach CSD, Monterey Fire Department, and Cal Fire responded to and extinguished the Fern fire. The first outage affected 25 customers for 251-minutes. The second outage affected 25 customers for 449-minutes. The EC tags 119956959 and 119958309 are incomplete at this time and the project is set to remove the old tree stub and install a new 35'-4 guy stub pole with a 7/32&quot; span guy, a 5/16&quot; down guy, and a new JT anchor 10M with 4' lead. The line was returned to service on October 29, 2020. This information is preliminary."/>
    <s v="     "/>
    <s v="FAS"/>
    <m/>
    <s v="Y"/>
    <x v="0"/>
    <m/>
    <s v="20-0114598"/>
    <m/>
    <s v="T005108075, T005108076, T005108184"/>
    <m/>
    <m/>
    <s v="     "/>
    <x v="1"/>
    <s v="PG&amp;E"/>
    <m/>
    <s v="Vegetation"/>
    <m/>
    <s v="D"/>
    <s v="D"/>
    <s v="0.26-9.99"/>
    <m/>
    <s v="Vegetation"/>
    <s v="33.a. Veg. contact"/>
    <s v="Vegetation"/>
    <s v="Contact from object"/>
    <s v="Contact - Vegetation"/>
    <m/>
    <s v="Contact - Vegetation"/>
    <s v="Conductor - Primary"/>
    <s v="Line to Line"/>
    <m/>
    <s v="Overhead"/>
    <x v="3"/>
    <s v="Conductor - Primary"/>
    <s v="Pole, Guy Wires, Primary Conductor, Tree Stub"/>
    <s v="Circuit ID: 182291102, SAP ID: 101758299"/>
    <s v="     "/>
    <s v="Tier 2"/>
    <x v="1"/>
    <n v="505"/>
    <s v="R4"/>
    <n v="36.503599999999999"/>
    <n v="-121.932"/>
    <s v="Monterey"/>
    <s v="HATTON-1102"/>
    <m/>
    <n v="12000"/>
    <m/>
    <x v="0"/>
    <s v="Carmel Highlands and Cypress FPD, Pebble Beach CSD, Monterey Fire Department, and Cal Fire"/>
    <s v="Conifer Forest"/>
    <m/>
    <m/>
    <s v="No"/>
    <m/>
    <m/>
    <m/>
    <m/>
    <m/>
    <s v="FERN"/>
    <m/>
    <s v="N"/>
    <s v="N"/>
    <m/>
    <m/>
    <s v="     "/>
    <s v="36.45678000"/>
    <s v="-121.74537000"/>
    <s v="Dec 31 2020 12:00AM"/>
    <s v="TrunkFail"/>
    <s v="Monterey pine broke at 3 ft and fell into guy wire."/>
    <s v="PINM"/>
    <s v="70"/>
    <s v="23"/>
    <s v="35"/>
    <s v="Slight"/>
    <s v="Slight"/>
    <s v="N"/>
    <s v="1"/>
    <m/>
    <s v="Hillside"/>
    <s v="B"/>
    <s v="CrossArm"/>
    <s v="BareWire"/>
    <s v="0"/>
  </r>
  <r>
    <s v="SAP201613634"/>
    <s v="     "/>
    <n v="42672"/>
    <s v="10/29"/>
    <x v="0"/>
    <m/>
    <s v="44"/>
    <n v="4"/>
    <s v="10"/>
    <x v="6"/>
    <n v="42670"/>
    <m/>
    <s v="Crossarm replaced due to pole fire"/>
    <s v="     "/>
    <s v="SAP"/>
    <n v="44580"/>
    <s v="Y"/>
    <x v="0"/>
    <s v="1570916"/>
    <s v="16-0076027"/>
    <m/>
    <s v="T003804972"/>
    <n v="112121846"/>
    <m/>
    <s v="     "/>
    <x v="0"/>
    <s v="PG&amp;E"/>
    <m/>
    <m/>
    <m/>
    <s v="D"/>
    <m/>
    <s v="Structure-PG&amp;E only"/>
    <m/>
    <s v="Equipment - PG&amp;E"/>
    <s v="34.n. Transformer damage or failure"/>
    <s v="Equipment - PG&amp;E"/>
    <s v="Transformer failure"/>
    <s v="Transformer failure"/>
    <s v="Crossarm"/>
    <m/>
    <m/>
    <s v="Force Out"/>
    <s v="No"/>
    <s v="Overhead"/>
    <x v="0"/>
    <s v="Crossarm"/>
    <m/>
    <s v="101022976"/>
    <s v="     "/>
    <s v="Tier 2"/>
    <x v="1"/>
    <m/>
    <m/>
    <n v="37.279899999999998"/>
    <n v="-119.758"/>
    <s v="Madera"/>
    <s v="COARSEGOLD-2104"/>
    <m/>
    <m/>
    <s v="COARSEGOLD 21045310"/>
    <x v="0"/>
    <m/>
    <m/>
    <m/>
    <m/>
    <s v="No"/>
    <m/>
    <m/>
    <m/>
    <m/>
    <m/>
    <m/>
    <m/>
    <s v="N"/>
    <s v="N"/>
    <m/>
    <m/>
    <s v="     "/>
    <m/>
    <m/>
    <m/>
    <m/>
    <m/>
    <m/>
    <m/>
    <m/>
    <m/>
    <m/>
    <m/>
    <m/>
    <m/>
    <m/>
    <m/>
    <m/>
    <m/>
    <m/>
    <m/>
  </r>
  <r>
    <s v="20191359"/>
    <s v="     "/>
    <n v="43767"/>
    <s v="10/29"/>
    <x v="0"/>
    <m/>
    <s v="44"/>
    <n v="4"/>
    <s v="10"/>
    <x v="3"/>
    <n v="43767"/>
    <n v="0.1701388888888889"/>
    <s v="Raccoons on primary arm caused outage and sparks to ignight grass"/>
    <s v="     "/>
    <s v="FAS"/>
    <m/>
    <s v="N"/>
    <x v="0"/>
    <s v="692874"/>
    <s v="19-0118370"/>
    <m/>
    <s v="T004794445"/>
    <n v="0"/>
    <m/>
    <s v="     "/>
    <x v="1"/>
    <s v="PG&amp;E"/>
    <m/>
    <m/>
    <m/>
    <s v="D"/>
    <m/>
    <s v="0.26-9.99"/>
    <s v="LESS THAN AN ACRE"/>
    <s v="Contact - Animal - Other"/>
    <s v="33.b. Animal contact"/>
    <s v="Contact - Animal"/>
    <s v="Contact from object"/>
    <s v="Contact - Animal"/>
    <m/>
    <s v="Contact - Animal"/>
    <s v="Fuse"/>
    <s v="Line to Ground"/>
    <m/>
    <s v="Overhead"/>
    <x v="3"/>
    <s v="Fuse"/>
    <m/>
    <s v="1471"/>
    <s v="     "/>
    <s v="Tier 2"/>
    <x v="1"/>
    <m/>
    <s v="NA"/>
    <n v="37.037500000000001"/>
    <n v="-121.521"/>
    <s v="SANTA CLARA"/>
    <s v="LLAGAS-2101"/>
    <m/>
    <m/>
    <s v="LLAGAS 2101XR586"/>
    <x v="1"/>
    <m/>
    <s v="Herbaceous"/>
    <m/>
    <m/>
    <s v="No"/>
    <m/>
    <m/>
    <m/>
    <m/>
    <m/>
    <m/>
    <m/>
    <s v="N"/>
    <s v="N"/>
    <m/>
    <m/>
    <s v="     "/>
    <m/>
    <m/>
    <m/>
    <m/>
    <m/>
    <m/>
    <m/>
    <m/>
    <m/>
    <m/>
    <m/>
    <m/>
    <m/>
    <m/>
    <m/>
    <m/>
    <m/>
    <m/>
    <m/>
  </r>
  <r>
    <s v="20201472"/>
    <s v="     "/>
    <n v="44133"/>
    <s v="10/29"/>
    <x v="0"/>
    <n v="0.93402777777777779"/>
    <s v="44"/>
    <n v="4"/>
    <s v="10"/>
    <x v="4"/>
    <m/>
    <m/>
    <s v="Structure fire, not attributable to PG&amp;E. Troubleman stated origin of fire came from inside home."/>
    <s v="     "/>
    <s v="FAS"/>
    <m/>
    <s v="N"/>
    <x v="0"/>
    <m/>
    <m/>
    <m/>
    <s v="4293068474"/>
    <m/>
    <m/>
    <s v="     "/>
    <x v="0"/>
    <s v="PG&amp;E"/>
    <m/>
    <s v="Building"/>
    <m/>
    <s v="D"/>
    <m/>
    <s v="Structure-only"/>
    <m/>
    <s v="Other Fire: Non-PG&amp;E related"/>
    <s v="39.a. All Other"/>
    <s v="Other Fire"/>
    <m/>
    <m/>
    <m/>
    <m/>
    <m/>
    <m/>
    <m/>
    <s v="Overhead"/>
    <x v="0"/>
    <m/>
    <m/>
    <m/>
    <s v="     "/>
    <s v="Tier 2"/>
    <x v="1"/>
    <n v="177"/>
    <m/>
    <n v="38.373899999999999"/>
    <n v="-121.99"/>
    <s v="Solano"/>
    <s v="VACAVILLE-1111"/>
    <m/>
    <n v="12000"/>
    <m/>
    <x v="0"/>
    <s v="Vacaville FD"/>
    <m/>
    <m/>
    <m/>
    <s v="No"/>
    <m/>
    <m/>
    <m/>
    <m/>
    <m/>
    <m/>
    <m/>
    <s v="N"/>
    <s v="N"/>
    <m/>
    <m/>
    <s v="     "/>
    <m/>
    <m/>
    <m/>
    <m/>
    <m/>
    <m/>
    <m/>
    <m/>
    <m/>
    <m/>
    <m/>
    <m/>
    <m/>
    <m/>
    <m/>
    <m/>
    <m/>
    <m/>
    <m/>
  </r>
  <r>
    <s v="20180852"/>
    <s v="     "/>
    <n v="43376"/>
    <s v="10/3"/>
    <x v="1"/>
    <n v="0.9722453703703704"/>
    <s v="40"/>
    <n v="4"/>
    <s v="10"/>
    <x v="1"/>
    <n v="43376"/>
    <n v="0.96250000000000002"/>
    <s v="ILIS - &quot;FLOATER WIRE LAYING AGAINST THE POLE CAUSED A SMALL POLE FIRE BUT THE POLE IS OK AND DOES NOT NEED TO BE REPLACED. INSULATOR BROKE CAUSING THE OUTAGE&quot;"/>
    <s v="     "/>
    <s v="FAS"/>
    <m/>
    <s v="N"/>
    <x v="0"/>
    <s v="187849"/>
    <s v="18-0086523"/>
    <m/>
    <m/>
    <m/>
    <m/>
    <s v="     "/>
    <x v="0"/>
    <s v="PG&amp;E"/>
    <m/>
    <m/>
    <m/>
    <s v="D"/>
    <m/>
    <s v="Structure-PG&amp;E only"/>
    <m/>
    <s v="Equipment - PG&amp;E"/>
    <s v="34.g. Insulator and brushing damage or failure"/>
    <s v="Equipment - PG&amp;E"/>
    <s v="All types of equipment / facility failure"/>
    <s v="Insulator"/>
    <s v="Insulator"/>
    <m/>
    <m/>
    <s v="Line to Ground"/>
    <m/>
    <s v="Overhead"/>
    <x v="3"/>
    <s v="Insulator"/>
    <m/>
    <s v="4417"/>
    <s v="     "/>
    <s v="Tier 2"/>
    <x v="1"/>
    <n v="300"/>
    <m/>
    <n v="38.962299999999999"/>
    <n v="-121.068"/>
    <s v="Placer"/>
    <s v="BELL-1109"/>
    <s v="152701109"/>
    <n v="11000"/>
    <s v="BELL 1109724884"/>
    <x v="0"/>
    <m/>
    <s v="Rural"/>
    <m/>
    <m/>
    <s v="No"/>
    <m/>
    <m/>
    <m/>
    <m/>
    <m/>
    <m/>
    <m/>
    <s v="N"/>
    <s v="N"/>
    <m/>
    <m/>
    <s v="     "/>
    <m/>
    <m/>
    <m/>
    <m/>
    <m/>
    <m/>
    <m/>
    <m/>
    <m/>
    <m/>
    <m/>
    <m/>
    <m/>
    <m/>
    <m/>
    <m/>
    <m/>
    <m/>
    <m/>
  </r>
  <r>
    <s v="FAS234831"/>
    <s v="     "/>
    <n v="44107"/>
    <s v="10/3"/>
    <x v="1"/>
    <m/>
    <s v="40"/>
    <n v="4"/>
    <s v="10"/>
    <x v="4"/>
    <m/>
    <m/>
    <s v="veg fire caused by arcing wires"/>
    <s v="     "/>
    <s v="FAS"/>
    <n v="44580"/>
    <s v="Y"/>
    <x v="0"/>
    <m/>
    <s v="N/A"/>
    <m/>
    <s v="3282058"/>
    <m/>
    <m/>
    <s v="     "/>
    <x v="1"/>
    <s v="PG&amp;E"/>
    <m/>
    <m/>
    <m/>
    <s v="D"/>
    <m/>
    <s v="&lt;0.25"/>
    <m/>
    <s v="Equipment - PG&amp;E"/>
    <s v="34.b. Conductor damage or failure"/>
    <s v="Equipment - PG&amp;E"/>
    <s v="Conductor failure-all"/>
    <s v="Conductor failure-all"/>
    <s v="Conductor - All"/>
    <m/>
    <m/>
    <m/>
    <s v="Yes"/>
    <s v="Overhead"/>
    <x v="0"/>
    <s v="Conductor - All"/>
    <m/>
    <s v="102160271"/>
    <s v="     "/>
    <s v="Tier 2"/>
    <x v="1"/>
    <m/>
    <m/>
    <n v="39.009300000000003"/>
    <n v="-122.77800000000001"/>
    <s v="Lake"/>
    <s v="LUCERNE-1106"/>
    <m/>
    <m/>
    <m/>
    <x v="0"/>
    <m/>
    <m/>
    <m/>
    <m/>
    <s v="No"/>
    <m/>
    <m/>
    <m/>
    <m/>
    <m/>
    <m/>
    <m/>
    <s v="N"/>
    <s v="N"/>
    <m/>
    <m/>
    <s v="     "/>
    <m/>
    <m/>
    <m/>
    <m/>
    <m/>
    <m/>
    <m/>
    <m/>
    <m/>
    <m/>
    <m/>
    <m/>
    <m/>
    <m/>
    <m/>
    <m/>
    <m/>
    <m/>
    <m/>
  </r>
  <r>
    <s v="SAP201420023"/>
    <s v="     "/>
    <n v="41942"/>
    <s v="10/30"/>
    <x v="0"/>
    <m/>
    <s v="44"/>
    <n v="4"/>
    <s v="10"/>
    <x v="7"/>
    <n v="41940"/>
    <m/>
    <s v="&quot;fire is out&quot;; tree fell into line and broke conductor"/>
    <s v="     "/>
    <s v="SAP"/>
    <n v="44580"/>
    <s v="Y"/>
    <x v="0"/>
    <s v="1105174"/>
    <s v="14-0066477"/>
    <m/>
    <s v="T003226948"/>
    <n v="109596586"/>
    <m/>
    <s v="     "/>
    <x v="0"/>
    <s v="PG&amp;E"/>
    <m/>
    <m/>
    <m/>
    <s v="D"/>
    <m/>
    <s v="Structure-PG&amp;E only"/>
    <m/>
    <s v="Vegetation"/>
    <s v="33.a. Veg. contact"/>
    <s v="Vegetation"/>
    <s v="Veg. contact"/>
    <s v="Veg. contact"/>
    <m/>
    <s v="Veg. contact"/>
    <s v="Conductor - All"/>
    <s v="Open Circuit"/>
    <s v="Yes"/>
    <s v="Overhead"/>
    <x v="0"/>
    <s v="Conductor - All"/>
    <m/>
    <m/>
    <s v="     "/>
    <s v="Tier 2"/>
    <x v="1"/>
    <m/>
    <m/>
    <n v="40.028300000000002"/>
    <n v="-123.94"/>
    <s v="Humboldt"/>
    <s v="GARBERVILLE-1102"/>
    <m/>
    <m/>
    <s v="GARBERVILLE 11028652"/>
    <x v="0"/>
    <m/>
    <m/>
    <m/>
    <m/>
    <s v="No"/>
    <m/>
    <m/>
    <m/>
    <m/>
    <m/>
    <m/>
    <m/>
    <s v="N"/>
    <s v="N"/>
    <m/>
    <m/>
    <s v="     "/>
    <s v="40.08465300"/>
    <s v="-123.94826200"/>
    <s v="Oct 28 2014  1:00PM"/>
    <s v="BranchFail"/>
    <s v="A branch from a green/live Alder tree failed at the bole and brough one span of primary conductor to the ground."/>
    <s v="ALDR"/>
    <s v="60"/>
    <s v="21"/>
    <s v="12"/>
    <s v="Slight"/>
    <s v="Moderate"/>
    <s v="N"/>
    <s v="1"/>
    <m/>
    <s v="Valley"/>
    <s v="A"/>
    <s v="CrossArm"/>
    <s v="BareWire"/>
    <s v="2"/>
  </r>
  <r>
    <s v="20150407"/>
    <s v="     "/>
    <n v="42307"/>
    <s v="10/30"/>
    <x v="0"/>
    <n v="0.18680555555555556"/>
    <s v="44"/>
    <n v="4"/>
    <s v="10"/>
    <x v="2"/>
    <n v="42307"/>
    <n v="0.18680555555555556"/>
    <s v="0"/>
    <s v="     "/>
    <m/>
    <m/>
    <s v="N"/>
    <x v="0"/>
    <s v="1331382"/>
    <s v="15-0074188"/>
    <m/>
    <m/>
    <m/>
    <m/>
    <s v="     "/>
    <x v="1"/>
    <s v="PG&amp;E"/>
    <m/>
    <s v="Vegetation"/>
    <m/>
    <s v="D"/>
    <m/>
    <s v="&lt;3 meters of linear travel"/>
    <s v="Square Feet: ; Acreage: "/>
    <s v="Contact - 3rd Party"/>
    <s v="33.d. Vehicle contact"/>
    <s v="Contact - 3rd Party"/>
    <s v="All types of equipment / facility failure"/>
    <s v="Contact - Vehicle"/>
    <m/>
    <s v="Contact - Vehicle"/>
    <s v="Pole"/>
    <s v="Line to Ground"/>
    <s v="0"/>
    <s v="Overhead"/>
    <x v="3"/>
    <s v="Conductor"/>
    <m/>
    <s v="in field next to hwy / 1 span SS of Fuse 4617"/>
    <s v="     "/>
    <s v="Tier 2"/>
    <x v="1"/>
    <n v="140"/>
    <m/>
    <n v="39.505899999999997"/>
    <n v="-123.767"/>
    <s v="Mendocino"/>
    <s v="FORT-BRAGG-STA-A-1101"/>
    <s v="42761101"/>
    <n v="12000"/>
    <s v="FORT BRAGG A 11014698"/>
    <x v="0"/>
    <s v="local fire"/>
    <s v="Barren/Other"/>
    <m/>
    <m/>
    <s v="No"/>
    <m/>
    <m/>
    <m/>
    <m/>
    <m/>
    <m/>
    <m/>
    <s v="N"/>
    <s v="N"/>
    <m/>
    <m/>
    <s v="     "/>
    <m/>
    <m/>
    <m/>
    <m/>
    <m/>
    <m/>
    <m/>
    <m/>
    <m/>
    <m/>
    <m/>
    <m/>
    <m/>
    <m/>
    <m/>
    <m/>
    <m/>
    <m/>
    <m/>
  </r>
  <r>
    <s v="20150408"/>
    <s v="     "/>
    <n v="42307"/>
    <s v="10/30"/>
    <x v="0"/>
    <n v="0.71736111111111112"/>
    <s v="44"/>
    <n v="4"/>
    <s v="10"/>
    <x v="2"/>
    <m/>
    <m/>
    <s v="crew to remove idle tx that blew its lid"/>
    <s v="     "/>
    <m/>
    <m/>
    <s v="N"/>
    <x v="0"/>
    <m/>
    <m/>
    <m/>
    <m/>
    <m/>
    <m/>
    <s v="     "/>
    <x v="1"/>
    <s v="PG&amp;E"/>
    <m/>
    <s v="Vegetation"/>
    <m/>
    <s v="D"/>
    <m/>
    <s v="&lt;0.25"/>
    <s v="Square Feet: ; Acreage: "/>
    <s v="Equipment - PG&amp;E"/>
    <s v="34.n. Transformer damage or failure"/>
    <s v="Equipment - PG&amp;E"/>
    <s v="All types of equipment / facility failure"/>
    <s v="Transformer"/>
    <s v="Transformer"/>
    <m/>
    <m/>
    <m/>
    <s v="None"/>
    <s v="Overhead"/>
    <x v="1"/>
    <s v="Transformer"/>
    <m/>
    <s v="7600 HWY 49, Jackson"/>
    <s v="     "/>
    <s v="Tier 2"/>
    <x v="1"/>
    <n v="340"/>
    <m/>
    <n v="38.316600000000001"/>
    <n v="-120.723"/>
    <s v="Amador"/>
    <s v="ELECTRA-1102"/>
    <s v="162161102"/>
    <m/>
    <s v="N/A"/>
    <x v="0"/>
    <s v="Cal Fire Dept"/>
    <s v="Hardwood Woodland"/>
    <m/>
    <m/>
    <s v="No"/>
    <m/>
    <m/>
    <m/>
    <m/>
    <m/>
    <m/>
    <m/>
    <s v="N"/>
    <s v="N"/>
    <m/>
    <m/>
    <s v="     "/>
    <m/>
    <m/>
    <m/>
    <m/>
    <m/>
    <m/>
    <m/>
    <m/>
    <m/>
    <m/>
    <m/>
    <m/>
    <m/>
    <m/>
    <m/>
    <m/>
    <m/>
    <m/>
    <m/>
  </r>
  <r>
    <s v="20191367"/>
    <s v="     "/>
    <n v="43768"/>
    <s v="10/30"/>
    <x v="0"/>
    <m/>
    <s v="44"/>
    <n v="4"/>
    <s v="10"/>
    <x v="3"/>
    <m/>
    <m/>
    <s v="branch fell into line"/>
    <s v="     "/>
    <s v="FAS"/>
    <m/>
    <s v="N"/>
    <x v="0"/>
    <m/>
    <m/>
    <m/>
    <s v="T004797343"/>
    <n v="0"/>
    <m/>
    <s v="     "/>
    <x v="1"/>
    <s v="PG&amp;E"/>
    <m/>
    <m/>
    <m/>
    <s v="D"/>
    <m/>
    <s v="0.26-9.99"/>
    <m/>
    <s v="Vegetation"/>
    <s v="33.a. Veg. contact"/>
    <s v="Vegetation"/>
    <s v="Contact from object"/>
    <s v="Contact - Vegetation"/>
    <m/>
    <s v="Contact - Vegetation"/>
    <s v="Splice/Clamp/Connector"/>
    <m/>
    <m/>
    <s v="Overhead"/>
    <x v="3"/>
    <s v="Splice/Clamp/Connector"/>
    <m/>
    <s v="063681102 "/>
    <s v="     "/>
    <s v="Tier 2"/>
    <x v="1"/>
    <n v="177"/>
    <s v="R5"/>
    <n v="38.479199999999999"/>
    <n v="-122.03"/>
    <s v="YOLO"/>
    <s v="PUTAH-CREEK-1102"/>
    <m/>
    <m/>
    <s v="PUTAH-CREEK-110267858"/>
    <x v="1"/>
    <m/>
    <s v="Herbaceous"/>
    <m/>
    <m/>
    <s v="Yes"/>
    <m/>
    <m/>
    <m/>
    <m/>
    <m/>
    <m/>
    <m/>
    <s v="N"/>
    <s v="Y"/>
    <s v="201910291500"/>
    <s v="201910302300"/>
    <s v="     "/>
    <m/>
    <m/>
    <m/>
    <m/>
    <m/>
    <m/>
    <m/>
    <m/>
    <m/>
    <m/>
    <m/>
    <m/>
    <m/>
    <m/>
    <m/>
    <m/>
    <m/>
    <m/>
    <m/>
  </r>
  <r>
    <s v="20201473"/>
    <s v="     "/>
    <n v="44134"/>
    <s v="10/30"/>
    <x v="0"/>
    <n v="7.6388888888888895E-2"/>
    <s v="44"/>
    <n v="4"/>
    <s v="10"/>
    <x v="4"/>
    <n v="44134"/>
    <n v="7.0833333333333331E-2"/>
    <s v="On October 30, 2020 at 0150 hours, a PG&amp;E Troubleman was dispatched to the Oregon Trail 1102 12kV Distribution Circuit in the vicinity of Old Oasis Road and Randolph Road, Redding in response to a vegetation fire. Initial analysis indicates PG&amp;E equipment failure caused the ignition. A pole broke just above the down guy attachment and one phase contacted the telephone wire causing an arc and caused the fuse to blow. The Troubleman suspects that the pole failed from an incorrect down guy attachment point in addition to the wind. The down guy was attached approximately 6'-8' below the strain. The span ran east to west and with the winds from the north the combination could have fractured the pole. The ensuing fire was approximately 0.25 acres in size and the fire was suppressed by Redding Fire Department. A priority A tag was created to replace the pole."/>
    <s v="     "/>
    <s v="FAS"/>
    <m/>
    <s v="N"/>
    <x v="0"/>
    <s v="1131907"/>
    <s v="20-0115082"/>
    <m/>
    <s v="T005109042"/>
    <n v="119962815"/>
    <m/>
    <s v="     "/>
    <x v="1"/>
    <s v="PG&amp;E"/>
    <m/>
    <s v="Vegetation"/>
    <m/>
    <s v="D"/>
    <s v="D"/>
    <s v="&lt;0.25"/>
    <s v="1/4 ACRE"/>
    <s v="Wire-Wire Contact"/>
    <s v="35.a. Wire-to-wire contact / contamination"/>
    <s v="Wire-Wire Contact"/>
    <s v="All types of equipment / facility failure"/>
    <s v="Pole failure"/>
    <m/>
    <m/>
    <m/>
    <s v="Line to Ground"/>
    <m/>
    <s v="Overhead"/>
    <x v="3"/>
    <s v="Pole"/>
    <s v="Pole, Crossarm"/>
    <s v="Pole ID: 101476510"/>
    <s v="     "/>
    <s v="Tier 2"/>
    <x v="1"/>
    <n v="246"/>
    <s v="R4"/>
    <n v="40.637799999999999"/>
    <n v="-122.376"/>
    <s v="Shasta"/>
    <s v="OREGON-TRAIL-1102"/>
    <m/>
    <n v="12000"/>
    <m/>
    <x v="0"/>
    <s v="Redding FD"/>
    <s v="Herbaceous"/>
    <m/>
    <m/>
    <s v="No"/>
    <m/>
    <m/>
    <m/>
    <m/>
    <m/>
    <m/>
    <m/>
    <s v="N"/>
    <s v="N"/>
    <m/>
    <m/>
    <s v="     "/>
    <m/>
    <m/>
    <m/>
    <m/>
    <m/>
    <m/>
    <m/>
    <m/>
    <m/>
    <m/>
    <m/>
    <m/>
    <m/>
    <m/>
    <m/>
    <m/>
    <m/>
    <m/>
    <m/>
  </r>
  <r>
    <s v="20150409"/>
    <s v="     "/>
    <n v="42308"/>
    <s v="10/31"/>
    <x v="0"/>
    <n v="0.32291666666666669"/>
    <s v="44"/>
    <n v="4"/>
    <s v="10"/>
    <x v="2"/>
    <n v="42308"/>
    <n v="0.32291666666666669"/>
    <s v="TRANSMISSION POLE MARK FORT SHOULD BE CREATING TAG"/>
    <s v="     "/>
    <m/>
    <m/>
    <s v="N"/>
    <x v="0"/>
    <s v="1331913"/>
    <s v="15-0074424"/>
    <m/>
    <m/>
    <m/>
    <m/>
    <s v="     "/>
    <x v="1"/>
    <s v="PG&amp;E"/>
    <m/>
    <s v="Vegetation"/>
    <m/>
    <s v="D"/>
    <m/>
    <s v="&lt;0.25"/>
    <s v="Square Feet: ; Acreage: "/>
    <s v="Contact - 3rd Party"/>
    <s v="33.d. Vehicle contact"/>
    <s v="Contact - 3rd Party"/>
    <s v="All types of equipment / facility failure"/>
    <s v="Contact - Vehicle"/>
    <m/>
    <s v="Contact - Vehicle"/>
    <s v="Pole"/>
    <s v="Line to Ground,Force Out,Line to Line"/>
    <s v="0"/>
    <s v="Overhead"/>
    <x v="3"/>
    <s v="Conductor"/>
    <m/>
    <s v="103763040"/>
    <s v="     "/>
    <s v="Tier 2"/>
    <x v="1"/>
    <n v="320"/>
    <m/>
    <n v="38.115699999999997"/>
    <n v="-120.893"/>
    <s v="Calaveras"/>
    <s v="CORRAL-1101"/>
    <s v="162991102"/>
    <n v="12000"/>
    <s v="CORRAL 1102CB"/>
    <x v="0"/>
    <s v="Cal Fire Dept"/>
    <s v="Hardwood Woodland"/>
    <m/>
    <m/>
    <s v="No"/>
    <m/>
    <m/>
    <m/>
    <m/>
    <m/>
    <m/>
    <m/>
    <s v="N"/>
    <s v="N"/>
    <m/>
    <m/>
    <s v="     "/>
    <m/>
    <m/>
    <m/>
    <m/>
    <m/>
    <m/>
    <m/>
    <m/>
    <m/>
    <m/>
    <m/>
    <m/>
    <m/>
    <m/>
    <m/>
    <m/>
    <m/>
    <m/>
    <m/>
  </r>
  <r>
    <s v="20170462"/>
    <s v="     "/>
    <n v="43039"/>
    <s v="10/31"/>
    <x v="0"/>
    <n v="0.87638888888888888"/>
    <s v="44"/>
    <n v="4"/>
    <s v="10"/>
    <x v="0"/>
    <n v="43039"/>
    <m/>
    <s v="fire at base of transmission pole 20/3 on mendocino hartley 60 kv line"/>
    <s v="     "/>
    <m/>
    <m/>
    <s v="N"/>
    <x v="0"/>
    <s v="1913357"/>
    <m/>
    <s v="INT-10325"/>
    <m/>
    <m/>
    <m/>
    <s v="     "/>
    <x v="1"/>
    <s v="PG&amp;E"/>
    <m/>
    <s v="Vegetation"/>
    <m/>
    <s v="T"/>
    <m/>
    <s v="&lt;0.25"/>
    <s v="Square Feet: ; Acreage: "/>
    <s v="Equipment - PG&amp;E"/>
    <s v="34.g. Insulator and brushing damage or failure"/>
    <s v="Equipment - PG&amp;E"/>
    <s v="All types of equipment / facility failure"/>
    <s v="Insulator"/>
    <s v="Insulator"/>
    <m/>
    <m/>
    <m/>
    <s v="Unknown"/>
    <s v="Overhead"/>
    <x v="4"/>
    <s v="Conductor"/>
    <m/>
    <s v="Structure 020/003"/>
    <s v="     "/>
    <s v="Tier 2"/>
    <x v="1"/>
    <n v="175"/>
    <m/>
    <n v="39.111899999999999"/>
    <n v="-122.916"/>
    <s v="Lake"/>
    <s v="MENDOCINO-HARTLEY-60"/>
    <s v="ETL.7510"/>
    <n v="60000"/>
    <s v="N/A"/>
    <x v="0"/>
    <s v="Cal Fire"/>
    <s v="Herbaceous"/>
    <m/>
    <m/>
    <s v="No"/>
    <m/>
    <m/>
    <m/>
    <m/>
    <m/>
    <m/>
    <m/>
    <s v="N"/>
    <s v="N"/>
    <m/>
    <m/>
    <s v="     "/>
    <m/>
    <m/>
    <m/>
    <m/>
    <m/>
    <m/>
    <m/>
    <m/>
    <m/>
    <m/>
    <m/>
    <m/>
    <m/>
    <m/>
    <m/>
    <m/>
    <m/>
    <m/>
    <m/>
  </r>
  <r>
    <s v="20191376"/>
    <s v="     "/>
    <n v="43769"/>
    <s v="10/31"/>
    <x v="0"/>
    <m/>
    <s v="44"/>
    <n v="4"/>
    <s v="10"/>
    <x v="3"/>
    <m/>
    <m/>
    <s v="Tree Branch fell into line, unable to confirm fire location"/>
    <s v="     "/>
    <s v="FAS"/>
    <m/>
    <s v="N"/>
    <x v="0"/>
    <m/>
    <m/>
    <m/>
    <s v="T004799255"/>
    <n v="0"/>
    <m/>
    <s v="     "/>
    <x v="1"/>
    <s v="PG&amp;E"/>
    <m/>
    <m/>
    <m/>
    <s v="D"/>
    <m/>
    <s v="0.26-9.99"/>
    <m/>
    <s v="Vegetation"/>
    <s v="33.a. Veg. contact"/>
    <s v="Vegetation"/>
    <s v="Contact from object"/>
    <s v="Contact - Vegetation"/>
    <m/>
    <s v="Contact - Vegetation"/>
    <s v="Splice/Clamp/Connector"/>
    <m/>
    <m/>
    <s v="Overhead"/>
    <x v="3"/>
    <s v="Splice/Clamp/Connector"/>
    <s v="no reported damage"/>
    <s v="Unknown"/>
    <s v="     "/>
    <s v="Tier 2"/>
    <x v="1"/>
    <n v="180"/>
    <s v="R4"/>
    <n v="38.384500000000003"/>
    <n v="-122.18899999999999"/>
    <s v="NAPA"/>
    <s v="MONTICELLO-1101"/>
    <m/>
    <m/>
    <m/>
    <x v="0"/>
    <m/>
    <s v="Agriculture"/>
    <m/>
    <m/>
    <s v="Yes"/>
    <m/>
    <m/>
    <m/>
    <m/>
    <m/>
    <m/>
    <m/>
    <s v="N"/>
    <s v="N"/>
    <m/>
    <m/>
    <s v="     "/>
    <m/>
    <m/>
    <m/>
    <m/>
    <m/>
    <m/>
    <m/>
    <m/>
    <m/>
    <m/>
    <m/>
    <m/>
    <m/>
    <m/>
    <m/>
    <m/>
    <m/>
    <m/>
    <m/>
  </r>
  <r>
    <s v="20191380"/>
    <s v="     "/>
    <n v="43769"/>
    <s v="10/31"/>
    <x v="0"/>
    <m/>
    <s v="44"/>
    <n v="4"/>
    <s v="10"/>
    <x v="3"/>
    <n v="43769"/>
    <m/>
    <s v="Animal, Bird found, Conductor, Overhead, Normal; &lt; 1 meter fire.; Mike Best Comments: Bird found at base of riser pole."/>
    <s v="     "/>
    <s v="FAS"/>
    <m/>
    <s v="N"/>
    <x v="0"/>
    <s v="696791"/>
    <s v="19-0119613"/>
    <m/>
    <s v="T004798953"/>
    <n v="0"/>
    <m/>
    <s v="     "/>
    <x v="0"/>
    <s v="PG&amp;E"/>
    <m/>
    <m/>
    <m/>
    <s v="D"/>
    <m/>
    <s v="&lt;3 meters of linear travel"/>
    <m/>
    <s v="Contact - Animal - Bird"/>
    <s v="33.b. Animal contact"/>
    <s v="Contact - Bird"/>
    <m/>
    <m/>
    <m/>
    <m/>
    <m/>
    <s v="Line to Ground"/>
    <m/>
    <s v="Overhead"/>
    <x v="0"/>
    <m/>
    <m/>
    <s v="7Nx1031191246"/>
    <s v="     "/>
    <s v="Tier 2"/>
    <x v="1"/>
    <n v="154"/>
    <m/>
    <n v="39.161000000000001"/>
    <n v="-123.169"/>
    <s v="MENDOCINO"/>
    <s v="UKIAH-1115"/>
    <m/>
    <m/>
    <s v="UKIAH 11151216"/>
    <x v="0"/>
    <s v="howard forest"/>
    <m/>
    <m/>
    <m/>
    <s v="No"/>
    <m/>
    <m/>
    <m/>
    <m/>
    <m/>
    <m/>
    <m/>
    <s v="N"/>
    <s v="N"/>
    <m/>
    <m/>
    <s v="     "/>
    <m/>
    <m/>
    <m/>
    <m/>
    <m/>
    <m/>
    <m/>
    <m/>
    <m/>
    <m/>
    <m/>
    <m/>
    <m/>
    <m/>
    <m/>
    <m/>
    <m/>
    <m/>
    <m/>
  </r>
  <r>
    <s v="20191374"/>
    <s v="     "/>
    <n v="43769"/>
    <s v="10/31"/>
    <x v="0"/>
    <m/>
    <s v="44"/>
    <n v="4"/>
    <s v="10"/>
    <x v="3"/>
    <n v="43769"/>
    <n v="0.67222222222222228"/>
    <s v="Tree fell trhough line"/>
    <s v="     "/>
    <s v="FAS"/>
    <m/>
    <s v="N"/>
    <x v="0"/>
    <s v="697089"/>
    <s v="19-0115942"/>
    <m/>
    <s v="T004799454"/>
    <n v="0"/>
    <m/>
    <s v="     "/>
    <x v="1"/>
    <s v="PG&amp;E"/>
    <m/>
    <m/>
    <m/>
    <s v="D"/>
    <m/>
    <s v="&lt;3 meters of linear travel"/>
    <m/>
    <s v="Vegetation"/>
    <s v="33.a. Veg. contact"/>
    <s v="Vegetation"/>
    <s v="Contact from object"/>
    <s v="Contact - Vegetation"/>
    <m/>
    <s v="Contact - Vegetation"/>
    <s v="Conductor - Primary"/>
    <s v="Force Out"/>
    <m/>
    <s v="Overhead"/>
    <x v="3"/>
    <s v="Conductor - Primary"/>
    <m/>
    <s v="152101101"/>
    <s v="     "/>
    <s v="Tier 2"/>
    <x v="1"/>
    <n v="350"/>
    <s v="R4"/>
    <n v="39.661000000000001"/>
    <n v="-120.626"/>
    <s v="SIERRA"/>
    <s v="ALLEGHANY-1101"/>
    <m/>
    <m/>
    <s v="ALLEGHANY-1101978"/>
    <x v="1"/>
    <s v="Sierra County FD"/>
    <s v="Conifer Forest"/>
    <m/>
    <m/>
    <s v="No"/>
    <m/>
    <m/>
    <m/>
    <m/>
    <m/>
    <m/>
    <m/>
    <s v="N"/>
    <s v="N"/>
    <m/>
    <m/>
    <s v="     "/>
    <s v="39.66090000"/>
    <s v="-120.67210000"/>
    <s v="Nov 13 2019 12:00AM"/>
    <s v="RootsFail"/>
    <s v="Dead Fir tree failed at the base and came to rest on the lines."/>
    <s v="FIRD"/>
    <s v="45"/>
    <s v="9"/>
    <s v="42"/>
    <s v="None"/>
    <s v="Moderate"/>
    <s v="Y"/>
    <s v="1"/>
    <m/>
    <s v="Valley"/>
    <s v="D"/>
    <s v="CrossArm"/>
    <s v="BareWire"/>
    <s v="0"/>
  </r>
  <r>
    <s v="20191375"/>
    <s v="     "/>
    <n v="43769"/>
    <s v="10/31"/>
    <x v="0"/>
    <m/>
    <s v="44"/>
    <n v="4"/>
    <s v="10"/>
    <x v="3"/>
    <n v="43769"/>
    <n v="0.71944444444444444"/>
    <s v="conductor broken, wire on ground"/>
    <s v="     "/>
    <s v="FAS"/>
    <m/>
    <s v="N"/>
    <x v="0"/>
    <s v="697062"/>
    <s v="19-0119756"/>
    <m/>
    <s v="T004799336"/>
    <n v="118128425"/>
    <m/>
    <s v="     "/>
    <x v="1"/>
    <s v="PG&amp;E"/>
    <m/>
    <m/>
    <m/>
    <s v="D"/>
    <m/>
    <s v="&lt;3 meters of linear travel"/>
    <m/>
    <s v="Equipment - PG&amp;E"/>
    <s v="34.b. Conductor damage or failure"/>
    <s v="Equipment - PG&amp;E"/>
    <s v="All types of equipment / facility failure"/>
    <s v="Conductor failure-all"/>
    <s v="Conductor - Primary"/>
    <m/>
    <m/>
    <s v="Line to Ground"/>
    <m/>
    <s v="Overhead"/>
    <x v="3"/>
    <s v="Conductor - Primary"/>
    <m/>
    <s v="13432207"/>
    <s v="     "/>
    <s v="Tier 2"/>
    <x v="1"/>
    <n v="530"/>
    <s v="R4"/>
    <n v="38.0458"/>
    <n v="-122.191"/>
    <s v="CONTRA COSTA"/>
    <s v="FAIRVIEW-2207"/>
    <m/>
    <m/>
    <s v="FAIRVIEW 220799096"/>
    <x v="0"/>
    <s v="Crockett FD"/>
    <s v="Urban"/>
    <m/>
    <m/>
    <s v="No"/>
    <m/>
    <m/>
    <m/>
    <m/>
    <m/>
    <m/>
    <m/>
    <s v="N"/>
    <s v="N"/>
    <m/>
    <m/>
    <s v="     "/>
    <m/>
    <m/>
    <m/>
    <m/>
    <m/>
    <m/>
    <m/>
    <m/>
    <m/>
    <m/>
    <m/>
    <m/>
    <m/>
    <m/>
    <m/>
    <m/>
    <m/>
    <m/>
    <m/>
  </r>
  <r>
    <s v="SAP201420229"/>
    <s v="     "/>
    <n v="41916"/>
    <s v="10/4"/>
    <x v="1"/>
    <m/>
    <s v="40"/>
    <n v="4"/>
    <s v="10"/>
    <x v="7"/>
    <n v="41914"/>
    <m/>
    <s v="branch fell into conductors; damaged fuse and primary line; fire started"/>
    <s v="     "/>
    <s v="SAP"/>
    <n v="44580"/>
    <s v="Y"/>
    <x v="0"/>
    <s v="1091979"/>
    <s v="14-0061113"/>
    <m/>
    <s v="T003210149"/>
    <n v="109251981"/>
    <m/>
    <s v="     "/>
    <x v="0"/>
    <s v="PG&amp;E"/>
    <m/>
    <m/>
    <m/>
    <s v="D"/>
    <m/>
    <s v="Unknown"/>
    <m/>
    <s v="Vegetation"/>
    <s v="33.a. Veg. contact"/>
    <s v="Vegetation"/>
    <s v="Veg. contact"/>
    <s v="Veg. contact"/>
    <m/>
    <s v="Veg. contact"/>
    <s v="Conductor - All"/>
    <s v="None"/>
    <s v="Yes"/>
    <s v="Overhead"/>
    <x v="0"/>
    <s v="Conductor - All"/>
    <m/>
    <s v="101781204"/>
    <s v="     "/>
    <s v="Tier 2"/>
    <x v="1"/>
    <m/>
    <m/>
    <n v="36.5854"/>
    <n v="-121.92100000000001"/>
    <s v="Monterey"/>
    <s v="VIEJO-2201"/>
    <m/>
    <m/>
    <s v="VIEJO 22012064"/>
    <x v="0"/>
    <m/>
    <m/>
    <m/>
    <m/>
    <s v="No"/>
    <m/>
    <m/>
    <m/>
    <m/>
    <m/>
    <m/>
    <m/>
    <s v="N"/>
    <s v="N"/>
    <m/>
    <m/>
    <s v="     "/>
    <s v="36.58701000"/>
    <s v="-121.92243000"/>
    <s v="Oct  3 2014 12:00AM"/>
    <s v="BranchFail"/>
    <s v="Limb broke out of pine and fell onto lines."/>
    <s v="PINM"/>
    <s v="75"/>
    <s v="23"/>
    <s v="9"/>
    <s v="Slight"/>
    <s v="Slight"/>
    <s v="N"/>
    <s v="1"/>
    <m/>
    <s v="Hillside"/>
    <s v="A"/>
    <s v="CrossArm"/>
    <s v="BareWire"/>
    <s v="3"/>
  </r>
  <r>
    <s v="20150381"/>
    <s v="     "/>
    <n v="42281"/>
    <s v="10/4"/>
    <x v="1"/>
    <n v="6.3888888888888884E-2"/>
    <s v="41"/>
    <n v="4"/>
    <s v="10"/>
    <x v="2"/>
    <n v="42281"/>
    <n v="6.3888888888888884E-2"/>
    <s v="crew to replace 300' #4 acsr"/>
    <s v="     "/>
    <m/>
    <m/>
    <s v="N"/>
    <x v="0"/>
    <s v="1316457"/>
    <s v="15-0067743"/>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0"/>
    <s v="Overhead"/>
    <x v="3"/>
    <s v="Conductor"/>
    <m/>
    <s v="in field at 6275 sandstonel ln"/>
    <s v="     "/>
    <s v="Tier 2"/>
    <x v="1"/>
    <n v="300"/>
    <m/>
    <n v="39.227899999999998"/>
    <n v="-121.377"/>
    <s v="Yuba"/>
    <s v="BROWNS-VALLEY-1101"/>
    <s v="152921101"/>
    <n v="12000"/>
    <s v="BROWNS VALLEY 110197188"/>
    <x v="0"/>
    <s v="Cal Fire Dept"/>
    <s v="Urban"/>
    <m/>
    <m/>
    <s v="No"/>
    <m/>
    <m/>
    <m/>
    <m/>
    <m/>
    <m/>
    <m/>
    <s v="N"/>
    <s v="Y"/>
    <s v="201510040000"/>
    <s v="201510041552"/>
    <s v="     "/>
    <s v="39.22788000"/>
    <s v="-121.37735000"/>
    <s v="Oct  6 2015 12:00AM"/>
    <s v="BranchFail"/>
    <s v="Large green limb broke out of green over mature Gray Pine during strong wind gusts after Thunder storm passed through area. No defects present inside or outside of failed limb. 5 small 1ft X 3ft spot fire burn marks present. Gate Code 1614"/>
    <s v="PING"/>
    <s v="108"/>
    <s v="38"/>
    <s v="52"/>
    <s v="Slight"/>
    <s v="None"/>
    <s v="N"/>
    <s v="1"/>
    <m/>
    <s v="Valley"/>
    <s v="A"/>
    <s v="CrossArm"/>
    <s v="BareWire"/>
    <s v="1"/>
  </r>
  <r>
    <s v="20191177"/>
    <s v="     "/>
    <n v="43742"/>
    <s v="10/4"/>
    <x v="1"/>
    <m/>
    <s v="40"/>
    <n v="4"/>
    <s v="10"/>
    <x v="3"/>
    <n v="43742"/>
    <m/>
    <s v="equipment overload, service conductor failure"/>
    <s v="     "/>
    <s v="FAS"/>
    <m/>
    <s v="N"/>
    <x v="0"/>
    <s v="643843"/>
    <m/>
    <m/>
    <s v="T004770761"/>
    <n v="0"/>
    <m/>
    <s v="     "/>
    <x v="1"/>
    <s v="PG&amp;E"/>
    <m/>
    <m/>
    <m/>
    <s v="D"/>
    <m/>
    <s v="0.26-9.99"/>
    <m/>
    <s v="Equipment - Overloaded"/>
    <s v="34.o. Other"/>
    <s v="Equipment - PG&amp;E"/>
    <s v="All types of equipment / facility failure"/>
    <s v="Equipment failure - Other"/>
    <s v="Service Drop"/>
    <m/>
    <m/>
    <m/>
    <m/>
    <s v="Overhead"/>
    <x v="1"/>
    <s v="Service Drop"/>
    <s v="service drop"/>
    <s v="Unknown"/>
    <s v="     "/>
    <s v="Tier 2"/>
    <x v="1"/>
    <n v="247"/>
    <s v="R3"/>
    <n v="40.496400000000001"/>
    <n v="-122.045"/>
    <s v="SHASTA"/>
    <s v="DESCHUTES-1101"/>
    <m/>
    <m/>
    <s v="N/A"/>
    <x v="0"/>
    <m/>
    <s v="Hardwood Woodland"/>
    <m/>
    <m/>
    <s v="No"/>
    <m/>
    <m/>
    <m/>
    <m/>
    <m/>
    <m/>
    <m/>
    <s v="N"/>
    <s v="N"/>
    <m/>
    <m/>
    <s v="     "/>
    <m/>
    <m/>
    <m/>
    <m/>
    <m/>
    <m/>
    <m/>
    <m/>
    <m/>
    <m/>
    <m/>
    <m/>
    <m/>
    <m/>
    <m/>
    <m/>
    <m/>
    <m/>
    <m/>
  </r>
  <r>
    <s v="SAP20187921"/>
    <s v="     "/>
    <n v="43378"/>
    <s v="10/5"/>
    <x v="1"/>
    <m/>
    <s v="40"/>
    <n v="4"/>
    <s v="10"/>
    <x v="1"/>
    <n v="43376"/>
    <m/>
    <s v="L439; pole fire; damaged by ice/snow"/>
    <s v="     "/>
    <s v="SAP"/>
    <n v="44580"/>
    <s v="Y"/>
    <x v="0"/>
    <m/>
    <s v="N/A"/>
    <m/>
    <s v="T004426311"/>
    <n v="115024155"/>
    <m/>
    <s v="     "/>
    <x v="0"/>
    <s v="PG&amp;E"/>
    <m/>
    <m/>
    <m/>
    <s v="D"/>
    <m/>
    <s v="Structure-PG&amp;E only"/>
    <m/>
    <s v="Contamination"/>
    <s v="36.a. Contamination"/>
    <s v="Equipment - PG&amp;E"/>
    <s v="Contamination"/>
    <s v="Contamination"/>
    <m/>
    <m/>
    <m/>
    <m/>
    <s v="Yes"/>
    <s v="Overhead"/>
    <x v="0"/>
    <s v="Pole"/>
    <m/>
    <s v="101042973"/>
    <s v="     "/>
    <s v="Tier 2"/>
    <x v="1"/>
    <m/>
    <m/>
    <n v="37.967399999999998"/>
    <n v="-120.387"/>
    <s v="Tuolumne"/>
    <s v="PEORIA-1705"/>
    <m/>
    <m/>
    <m/>
    <x v="0"/>
    <m/>
    <m/>
    <m/>
    <m/>
    <s v="No"/>
    <m/>
    <m/>
    <m/>
    <m/>
    <m/>
    <m/>
    <m/>
    <s v="N"/>
    <s v="N"/>
    <m/>
    <m/>
    <s v="     "/>
    <m/>
    <m/>
    <m/>
    <m/>
    <m/>
    <m/>
    <m/>
    <m/>
    <m/>
    <m/>
    <m/>
    <m/>
    <m/>
    <m/>
    <m/>
    <m/>
    <m/>
    <m/>
    <m/>
  </r>
  <r>
    <s v="SAP20187904"/>
    <s v="     "/>
    <n v="43378"/>
    <s v="10/5"/>
    <x v="1"/>
    <m/>
    <s v="40"/>
    <n v="4"/>
    <s v="10"/>
    <x v="1"/>
    <n v="43376"/>
    <m/>
    <s v="Cross arm replaced due to fire caused by lightning"/>
    <s v="     "/>
    <s v="SAP"/>
    <n v="44580"/>
    <s v="Y"/>
    <x v="0"/>
    <s v="187540"/>
    <s v="18-0086351"/>
    <m/>
    <s v="T004426160"/>
    <n v="115023958"/>
    <m/>
    <s v="     "/>
    <x v="0"/>
    <s v="PG&amp;E"/>
    <m/>
    <m/>
    <m/>
    <s v="D"/>
    <m/>
    <s v="Structure-PG&amp;E only"/>
    <m/>
    <s v="Weather - Lightning"/>
    <s v="39.a. All Other"/>
    <s v="Weather"/>
    <s v="Weather - Lightning"/>
    <s v="Weather - Lightning"/>
    <m/>
    <m/>
    <m/>
    <s v="Line to Ground"/>
    <s v="Yes"/>
    <s v="Overhead"/>
    <x v="0"/>
    <s v="Capacitor Bank"/>
    <m/>
    <s v="100496720"/>
    <s v="     "/>
    <s v="Tier 2"/>
    <x v="1"/>
    <m/>
    <m/>
    <n v="37.875999999999998"/>
    <n v="-121.697"/>
    <s v="Contra Costa"/>
    <s v="BRENTWOOD-2105"/>
    <m/>
    <m/>
    <s v="BRENTWOOD 2105B504R"/>
    <x v="0"/>
    <m/>
    <m/>
    <m/>
    <m/>
    <s v="No"/>
    <m/>
    <m/>
    <m/>
    <m/>
    <m/>
    <m/>
    <m/>
    <s v="N"/>
    <s v="N"/>
    <m/>
    <m/>
    <s v="     "/>
    <m/>
    <m/>
    <m/>
    <m/>
    <m/>
    <m/>
    <m/>
    <m/>
    <m/>
    <m/>
    <m/>
    <m/>
    <m/>
    <m/>
    <m/>
    <m/>
    <m/>
    <m/>
    <m/>
  </r>
  <r>
    <s v="20201353"/>
    <s v="     "/>
    <n v="44109"/>
    <s v="10/5"/>
    <x v="1"/>
    <n v="0.61388888888888893"/>
    <s v="41"/>
    <n v="4"/>
    <s v="10"/>
    <x v="4"/>
    <n v="44109"/>
    <n v="0.61111111111111116"/>
    <s v="On October 5, 2020 at 1507 hours, PG&amp;E Troublemen patrolled the Corral 1102 12kV Distribution Circuit number 162991102, near Olive Orchard Drive in Valley Springs, California. They observed the line recloser 14026 open and open jumpers at one pole north and four poles east of 12399. Initial analysis indicates a car pole incident occurred, resulting in damaged poles, wires down, and two ignitions. Cal Fire and Calaveras Consolidated Fire responded to and extinguished the approximate 5-acre fire. This Pleasant fire is the formation of two separate fires, one reported at 2-acres and another reported at 3-acres. The 298 minute outage affected 123 customers. We replaced the three-phase tangent pole number 103196864 and the associated crossarm and conductor. There are still two open EC tags (119855657 and 119856034) to replace the three phase tangent pole number 103196864 along with the respective crossarm and conductor, and the angle pole number 103192729 along with the respective crossarm and guy wire. The line was returned to service on October 6, 2020 at 0126 hours. This information is preliminary."/>
    <s v="     "/>
    <s v="FAS"/>
    <m/>
    <s v="N"/>
    <x v="0"/>
    <m/>
    <s v="20-0105384"/>
    <m/>
    <s v="T005087860, T005087866, T005087869, T005087875, T005087876, T005087897"/>
    <m/>
    <m/>
    <s v="     "/>
    <x v="1"/>
    <s v="PG&amp;E"/>
    <m/>
    <s v="Vegetation"/>
    <m/>
    <s v="D"/>
    <s v="D"/>
    <s v="0.26-9.99"/>
    <s v="5 acres"/>
    <s v="Contact - 3rd Party"/>
    <s v="33.d. Vehicle contact"/>
    <s v="Contact - 3rd Party"/>
    <s v="Contact from object"/>
    <s v="Contact - Vehicle"/>
    <m/>
    <s v="Contact - Vehicle"/>
    <s v="Conductor - Primary"/>
    <s v="Line to Ground"/>
    <m/>
    <s v="Overhead"/>
    <x v="3"/>
    <s v="Conductor - Primary"/>
    <s v="Conductor-Primary(2), Poles(3), Crossarms(3), and Guy (1)"/>
    <s v="Circuit ID: 162991102"/>
    <s v="     "/>
    <s v="Tier 2"/>
    <x v="1"/>
    <n v="320"/>
    <s v="R5"/>
    <n v="38.116700000000002"/>
    <n v="-120.89100000000001"/>
    <s v="Calaveras"/>
    <s v="CORRAL-1102"/>
    <m/>
    <n v="12000"/>
    <m/>
    <x v="0"/>
    <s v="Cal Fire and Calaveras Consolidated Fire"/>
    <s v="Water"/>
    <m/>
    <m/>
    <s v="No"/>
    <m/>
    <m/>
    <m/>
    <m/>
    <m/>
    <s v="PLEASANT"/>
    <m/>
    <s v="N"/>
    <s v="N"/>
    <m/>
    <m/>
    <s v="     "/>
    <m/>
    <m/>
    <m/>
    <m/>
    <m/>
    <m/>
    <m/>
    <m/>
    <m/>
    <m/>
    <m/>
    <m/>
    <m/>
    <m/>
    <m/>
    <m/>
    <m/>
    <m/>
    <m/>
  </r>
  <r>
    <s v="20211698"/>
    <s v="     "/>
    <n v="44474"/>
    <s v="10/5"/>
    <x v="1"/>
    <n v="0.8520833333333333"/>
    <s v="41"/>
    <n v="4"/>
    <s v="10"/>
    <x v="5"/>
    <n v="44474"/>
    <m/>
    <s v="Third party vehicle made contact with distribution pole resulting in a wires down incident. The ensuing fire was 3 meters - 0.25 acre in size. This information is preliminary."/>
    <s v="     "/>
    <s v="FAS"/>
    <m/>
    <s v="N"/>
    <x v="0"/>
    <m/>
    <s v="21-0126355"/>
    <m/>
    <s v="T005413059"/>
    <n v="122153000"/>
    <m/>
    <s v="     "/>
    <x v="1"/>
    <s v="PG&amp;E"/>
    <m/>
    <s v="Vegetation"/>
    <m/>
    <s v="D"/>
    <s v="D"/>
    <s v="&lt;0.25"/>
    <m/>
    <s v="Contact - 3rd Party"/>
    <s v="33.d. Vehicle contact"/>
    <s v="Contact - 3rd Party"/>
    <s v="Contact from object"/>
    <s v="Vehicle contact"/>
    <m/>
    <s v="Vehicle contact"/>
    <s v="Pole"/>
    <s v="Line to Ground"/>
    <s v="Y"/>
    <s v="Overhead"/>
    <x v="3"/>
    <s v="Pole"/>
    <s v="Pole, Conductor"/>
    <s v="101469265"/>
    <s v="     "/>
    <s v="Tier 2"/>
    <x v="1"/>
    <n v="247"/>
    <s v="R4"/>
    <n v="40.6556"/>
    <n v="-122.21599999999999"/>
    <s v="Shasta"/>
    <s v="OREGON-TRAIL-1103"/>
    <m/>
    <n v="12000"/>
    <m/>
    <x v="0"/>
    <s v="Bella Vista FD"/>
    <s v="Barren/Other"/>
    <s v="Grass fuel model"/>
    <m/>
    <s v="No"/>
    <m/>
    <m/>
    <m/>
    <m/>
    <m/>
    <m/>
    <m/>
    <s v="N"/>
    <s v="N"/>
    <m/>
    <m/>
    <s v="     "/>
    <m/>
    <m/>
    <m/>
    <m/>
    <m/>
    <m/>
    <m/>
    <m/>
    <m/>
    <m/>
    <m/>
    <m/>
    <m/>
    <m/>
    <m/>
    <m/>
    <m/>
    <m/>
    <m/>
  </r>
  <r>
    <s v="SAP20187880"/>
    <s v="     "/>
    <n v="43379"/>
    <s v="10/6"/>
    <x v="1"/>
    <m/>
    <s v="40"/>
    <n v="4"/>
    <s v="10"/>
    <x v="1"/>
    <m/>
    <m/>
    <s v="Pole replacement due to pole fire caused by lightning"/>
    <s v="     "/>
    <s v="SAP"/>
    <n v="44580"/>
    <s v="Y"/>
    <x v="0"/>
    <s v="187815"/>
    <s v="18-0086546"/>
    <m/>
    <s v="T004426499"/>
    <n v="115024323"/>
    <m/>
    <s v="     "/>
    <x v="0"/>
    <s v="PG&amp;E"/>
    <m/>
    <m/>
    <m/>
    <s v="D"/>
    <m/>
    <s v="Structure-PG&amp;E only"/>
    <m/>
    <s v="Weather - Lightning"/>
    <s v="39.a. All Other"/>
    <s v="Weather"/>
    <s v="Weather - Lightning"/>
    <s v="Weather - Lightning"/>
    <m/>
    <m/>
    <m/>
    <s v="Line to Ground"/>
    <s v="No"/>
    <s v="Overhead"/>
    <x v="0"/>
    <s v="Pole"/>
    <m/>
    <s v="103235731"/>
    <s v="     "/>
    <s v="Tier 2"/>
    <x v="1"/>
    <m/>
    <m/>
    <n v="35.634999999999998"/>
    <n v="-118.96299999999999"/>
    <s v="Kern"/>
    <s v="POSO-MOUNTAIN-2101"/>
    <m/>
    <m/>
    <s v="POSO MOUNTAIN 21012181"/>
    <x v="0"/>
    <m/>
    <m/>
    <m/>
    <m/>
    <s v="No"/>
    <m/>
    <m/>
    <m/>
    <m/>
    <m/>
    <m/>
    <m/>
    <s v="N"/>
    <s v="N"/>
    <m/>
    <m/>
    <s v="     "/>
    <m/>
    <m/>
    <m/>
    <m/>
    <m/>
    <m/>
    <m/>
    <m/>
    <m/>
    <m/>
    <m/>
    <m/>
    <m/>
    <m/>
    <m/>
    <m/>
    <m/>
    <m/>
    <m/>
  </r>
  <r>
    <s v="20150386"/>
    <s v="     "/>
    <n v="42284"/>
    <s v="10/7"/>
    <x v="1"/>
    <n v="0.62769675925925927"/>
    <s v="41"/>
    <n v="4"/>
    <s v="10"/>
    <x v="2"/>
    <n v="42284"/>
    <n v="0.62777777777777777"/>
    <s v="10163 opened. pole down in street, 5 spans of conductor down"/>
    <s v="     "/>
    <m/>
    <m/>
    <s v="N"/>
    <x v="0"/>
    <s v="1318382"/>
    <s v="15-0068730"/>
    <m/>
    <m/>
    <m/>
    <m/>
    <s v="     "/>
    <x v="1"/>
    <s v="PG&amp;E"/>
    <m/>
    <s v="Vegetation"/>
    <m/>
    <s v="D"/>
    <m/>
    <s v="&lt;0.25"/>
    <s v="Square Feet: ; Acreage: "/>
    <s v="Contact - 3rd Party"/>
    <s v="33.d. Vehicle contact"/>
    <s v="Contact - 3rd Party"/>
    <s v="All types of equipment / facility failure"/>
    <s v="Contact - Vehicle"/>
    <m/>
    <s v="Contact - Vehicle"/>
    <s v="Pole"/>
    <s v="Line to Ground"/>
    <s v="PACIFIC BELL"/>
    <s v="Overhead"/>
    <x v="3"/>
    <s v="Conductor"/>
    <m/>
    <s v="101924901"/>
    <s v="     "/>
    <s v="Tier 2"/>
    <x v="1"/>
    <n v="508"/>
    <m/>
    <n v="35.307899999999997"/>
    <n v="-120.833"/>
    <s v="San Luis Obispo"/>
    <s v="MORRO-BAY-1102"/>
    <s v="183011102"/>
    <n v="12000"/>
    <s v="MORRO BAY 1102W34"/>
    <x v="0"/>
    <s v="Cal Fire Dept"/>
    <s v="Shrub"/>
    <m/>
    <m/>
    <s v="No"/>
    <m/>
    <m/>
    <m/>
    <m/>
    <m/>
    <m/>
    <m/>
    <s v="N"/>
    <s v="N"/>
    <m/>
    <m/>
    <s v="     "/>
    <m/>
    <m/>
    <m/>
    <m/>
    <m/>
    <m/>
    <m/>
    <m/>
    <m/>
    <m/>
    <m/>
    <m/>
    <m/>
    <m/>
    <m/>
    <m/>
    <m/>
    <m/>
    <m/>
  </r>
  <r>
    <s v="20211714"/>
    <s v="     "/>
    <n v="44476"/>
    <s v="10/7"/>
    <x v="1"/>
    <n v="0.34236111111111112"/>
    <s v="41"/>
    <n v="4"/>
    <s v="10"/>
    <x v="5"/>
    <m/>
    <m/>
    <s v="Burned up jumper on transformer pole started a small vegetation fire. EC 122160164 created for the damaged Jumper and Lightning assestor to be replaced. The troubleman marked this as less than one meter fire, but the photos show the fire was clearly larger than one meter. The ensuing fire appears to be 3 meter - 0.25 acre in size. This information is preliminary. 1/26/2022 AGFC made slight edits to change failure driver and sub driver to weather lightning strike per email chain of reclassification."/>
    <s v="     "/>
    <s v="FAS"/>
    <m/>
    <s v="N"/>
    <x v="0"/>
    <m/>
    <m/>
    <m/>
    <s v="9078085"/>
    <n v="122160000"/>
    <m/>
    <s v="     "/>
    <x v="1"/>
    <s v="PG&amp;E"/>
    <m/>
    <s v="Vegetation"/>
    <m/>
    <s v="D"/>
    <s v="D"/>
    <s v="&lt;0.25"/>
    <m/>
    <s v="Equipment - PG&amp;E"/>
    <s v="34.o. Other"/>
    <s v="Equipment - PG&amp;E"/>
    <s v="Weather"/>
    <s v="Weather - Lightning"/>
    <s v="Lightning Arrestor"/>
    <m/>
    <m/>
    <m/>
    <s v="N"/>
    <s v="Overhead"/>
    <x v="3"/>
    <s v="Lightning Arrestor"/>
    <s v="Jumper, Lightening arrester"/>
    <s v="104007300"/>
    <s v="     "/>
    <s v="Tier 2"/>
    <x v="1"/>
    <n v="300"/>
    <s v="R3"/>
    <n v="39.206600000000002"/>
    <n v="-121.297"/>
    <s v="Yuba"/>
    <s v="SMARTVILLE-1101"/>
    <m/>
    <n v="12000"/>
    <m/>
    <x v="0"/>
    <s v="Cal Fire"/>
    <s v="Herbaceous"/>
    <s v="Brush fuel model"/>
    <m/>
    <s v="No"/>
    <m/>
    <m/>
    <m/>
    <m/>
    <m/>
    <m/>
    <m/>
    <s v="N"/>
    <s v="N"/>
    <m/>
    <m/>
    <s v="     "/>
    <m/>
    <m/>
    <m/>
    <m/>
    <m/>
    <m/>
    <m/>
    <m/>
    <m/>
    <m/>
    <m/>
    <m/>
    <m/>
    <m/>
    <m/>
    <m/>
    <m/>
    <m/>
    <m/>
  </r>
  <r>
    <s v="20160333"/>
    <s v="     "/>
    <n v="42651"/>
    <s v="10/8"/>
    <x v="1"/>
    <n v="0.68819444444444444"/>
    <s v="41"/>
    <n v="4"/>
    <s v="10"/>
    <x v="6"/>
    <n v="42651"/>
    <n v="0.71666666666666667"/>
    <s v="burned open secondary bushing on tx. crew to replace tx"/>
    <s v="     "/>
    <m/>
    <m/>
    <s v="N"/>
    <x v="0"/>
    <s v="1555111"/>
    <m/>
    <m/>
    <m/>
    <m/>
    <m/>
    <s v="     "/>
    <x v="1"/>
    <s v="PG&amp;E"/>
    <m/>
    <s v="Vegetation"/>
    <m/>
    <s v="D"/>
    <m/>
    <s v="&lt;3 meters of linear travel"/>
    <s v="Square Feet: ; Acreage: "/>
    <s v="Equipment - PG&amp;E"/>
    <s v="34.n. Transformer damage or failure"/>
    <s v="Equipment - PG&amp;E"/>
    <s v="All types of equipment / facility failure"/>
    <s v="Transformer"/>
    <s v="Transformer"/>
    <m/>
    <m/>
    <m/>
    <m/>
    <s v="Overhead"/>
    <x v="1"/>
    <s v="Transformer"/>
    <m/>
    <s v="102152342"/>
    <s v="     "/>
    <s v="Tier 2"/>
    <x v="1"/>
    <n v="175"/>
    <m/>
    <n v="39.009900000000002"/>
    <n v="-122.614"/>
    <s v="Lake"/>
    <s v="REDBUD-1102"/>
    <s v="43191102"/>
    <m/>
    <s v="N/A"/>
    <x v="0"/>
    <s v="Cal Fire"/>
    <s v="Agriculture"/>
    <m/>
    <m/>
    <s v="No"/>
    <m/>
    <m/>
    <m/>
    <m/>
    <m/>
    <m/>
    <m/>
    <s v="N"/>
    <s v="N"/>
    <m/>
    <m/>
    <s v="     "/>
    <m/>
    <m/>
    <m/>
    <m/>
    <m/>
    <m/>
    <m/>
    <m/>
    <m/>
    <m/>
    <m/>
    <m/>
    <m/>
    <m/>
    <m/>
    <m/>
    <m/>
    <m/>
    <m/>
  </r>
  <r>
    <s v="MIT20170023"/>
    <s v="     "/>
    <n v="43016"/>
    <s v="10/8"/>
    <x v="1"/>
    <n v="0.91041666666666665"/>
    <s v="41"/>
    <n v="4"/>
    <s v="10"/>
    <x v="0"/>
    <n v="43016"/>
    <n v="0.91041666666666665"/>
    <s v="Related to the Maacama fire or tubbs fire. Waiting for fire report from Cal Fire. 100 acre plus fire in tier 2. Fire marked in FAS. JZCY - Veg sharepoint has incident data here:  \\rcshare-nas05\VM\PLANNING\Business Analyst\02)PRIVILEGED_VMFireIncidents\2017\17-0085251_NC"/>
    <s v="     "/>
    <s v="Missed Ignitions Tracker"/>
    <n v="44270"/>
    <s v="Y"/>
    <x v="0"/>
    <m/>
    <s v="17-0085251"/>
    <m/>
    <m/>
    <m/>
    <m/>
    <s v="     "/>
    <x v="1"/>
    <s v="PG&amp;E"/>
    <m/>
    <m/>
    <m/>
    <s v="D"/>
    <m/>
    <s v="100-299"/>
    <m/>
    <s v="Vegetation"/>
    <s v="33.a. Veg. contact"/>
    <s v="Vegetation"/>
    <s v="Contact from object"/>
    <s v="Veg. contact"/>
    <m/>
    <s v="Contact - Vegetation"/>
    <s v="Conductor - Primary"/>
    <s v="Line to Ground"/>
    <s v="N"/>
    <s v="Overhead"/>
    <x v="3"/>
    <s v="Conductor - Primary"/>
    <m/>
    <m/>
    <s v="     "/>
    <s v="Tier 2"/>
    <x v="1"/>
    <n v="180"/>
    <m/>
    <n v="38.633800000000001"/>
    <n v="-122.762"/>
    <s v="Sonoma"/>
    <s v="FULTON-1102"/>
    <s v="042561102"/>
    <n v="11000"/>
    <m/>
    <x v="0"/>
    <m/>
    <s v="Hardwood Forest"/>
    <m/>
    <m/>
    <s v="Yes"/>
    <m/>
    <m/>
    <m/>
    <m/>
    <m/>
    <m/>
    <m/>
    <s v="N"/>
    <s v="Y"/>
    <s v="201710081800"/>
    <s v="201710101200"/>
    <s v="     "/>
    <s v="38.62780000"/>
    <s v="-122.76560000"/>
    <s v="Oct 12 2017 12:05PM"/>
    <s v="Unverified"/>
    <s v="ENTIRE AREA BURNED MULTIPLE DOWNED TREES/ 100 ACRES PLUS.UTL CAUSE"/>
    <s v=""/>
    <m/>
    <m/>
    <m/>
    <m/>
    <m/>
    <m/>
    <m/>
    <m/>
    <m/>
    <m/>
    <m/>
    <m/>
    <m/>
  </r>
  <r>
    <s v="EIR20170095"/>
    <s v="     "/>
    <n v="43016"/>
    <s v="10/8"/>
    <x v="1"/>
    <m/>
    <s v="41"/>
    <n v="4"/>
    <s v="10"/>
    <x v="0"/>
    <m/>
    <m/>
    <s v="On October 21, 2017, PG&amp;E was granted access to the site located near 3683 Atlas Peak Road, City of Napa in Napa County to inspect the site, identify the subject tree and conduct measurements.  PG&amp;E found that a California Black Oak tree  broke at its base and fell on the Pueblo 1104 (12 kV) Circuit, resulting in wires down. The butt of the tree was found to be completely burnt.    PG&amp;E reported in the initial EIR that the butt of the Oak tree was located 10 to 15 feet from the distribution conductors.  Based on the subsequent measurements, the California Black Oak tree was rooted approximately 20 feet from the distribution conductors.    The diameter at breast height of the tree could not be measured as Cal Fire had taken possession of a portion of the base.    As reported in the initial EIR, Cal Fire has taken possession of the span of broken conductors and the base of the California Black Oak tree.     _x000d__x000a__x000d__x000a_This information is preliminary and PG&amp;E is continuing its review of the facts including weather conditions in the area.  PG&amp;E is fully cooperating with Cal Fire and the CPUC on their investigations."/>
    <s v="     "/>
    <s v="EIR Ignitions Tracker"/>
    <n v="44288"/>
    <s v="Y"/>
    <x v="1"/>
    <m/>
    <s v="17-0086587"/>
    <m/>
    <m/>
    <m/>
    <s v="EI171008P"/>
    <s v="     "/>
    <x v="1"/>
    <s v="PG&amp;E"/>
    <m/>
    <s v="Vegetation"/>
    <m/>
    <s v="D"/>
    <m/>
    <s v="&gt;5,000"/>
    <m/>
    <s v="Vegetation"/>
    <s v="33.a. Veg. contact"/>
    <s v="Vegetation"/>
    <m/>
    <s v="Contact - Vegetation"/>
    <m/>
    <s v="Contact - Vegetation"/>
    <s v="Conductor - Primary"/>
    <m/>
    <s v="Yes"/>
    <s v="Overhead"/>
    <x v="3"/>
    <s v="Conductor - Primary"/>
    <m/>
    <s v="102292420"/>
    <s v="     "/>
    <s v="Tier 2"/>
    <x v="1"/>
    <m/>
    <m/>
    <n v="38.409199999999998"/>
    <n v="-122.246"/>
    <s v="Napa"/>
    <s v="PUEBLO-1104"/>
    <m/>
    <n v="12000"/>
    <m/>
    <x v="0"/>
    <m/>
    <s v="Shrub"/>
    <m/>
    <m/>
    <s v="No"/>
    <s v="51624"/>
    <s v="120"/>
    <m/>
    <s v="6"/>
    <m/>
    <s v="ATLAS"/>
    <m/>
    <s v="N"/>
    <s v="N"/>
    <m/>
    <m/>
    <s v="     "/>
    <m/>
    <m/>
    <m/>
    <m/>
    <m/>
    <m/>
    <m/>
    <m/>
    <m/>
    <m/>
    <m/>
    <m/>
    <m/>
    <m/>
    <m/>
    <m/>
    <m/>
    <m/>
    <m/>
  </r>
  <r>
    <s v="EIR20170105"/>
    <s v="     "/>
    <n v="43016"/>
    <s v="10/8"/>
    <x v="1"/>
    <m/>
    <s v="41"/>
    <n v="4"/>
    <s v="10"/>
    <x v="0"/>
    <m/>
    <m/>
    <s v="This afternoon near Bangor, Butte County, PG&amp;E identified a broken oak tree limb and wire down on the Bangor 1101 (12kV) at 167 Darby Road. PG&amp;E?s meteorology department determined that there were wind gusts in the area up to 67 m.p.h. prior to the event. Cal Fire has taken possession of a section of the primary conductor. This information is preliminary and PG&amp;E is fully cooperating with Cal Fire."/>
    <s v="     "/>
    <s v="EIR Ignitions Tracker"/>
    <n v="44288"/>
    <s v="Y"/>
    <x v="0"/>
    <s v="1898896"/>
    <s v="17-0086467"/>
    <m/>
    <m/>
    <m/>
    <s v="EI171008G"/>
    <s v="     "/>
    <x v="1"/>
    <s v="PG&amp;E"/>
    <m/>
    <s v="Vegetation"/>
    <m/>
    <s v="D"/>
    <m/>
    <s v="&gt;5,000"/>
    <m/>
    <s v="Equipment - PG&amp;E"/>
    <s v="34.o. Other"/>
    <s v="Equipment - PG&amp;E"/>
    <m/>
    <s v="All types of equipment / facility failure"/>
    <s v="Conductor - Primary"/>
    <m/>
    <m/>
    <s v="Open Circuit"/>
    <s v="Yes"/>
    <s v="Overhead"/>
    <x v="3"/>
    <s v="Conductor - Primary"/>
    <m/>
    <m/>
    <s v="     "/>
    <s v="Tier 2"/>
    <x v="1"/>
    <m/>
    <m/>
    <n v="39.414499999999997"/>
    <n v="-121.361"/>
    <s v="Butte"/>
    <s v=""/>
    <m/>
    <m/>
    <s v="BANGOR-11011804"/>
    <x v="0"/>
    <m/>
    <s v="Hardwood Woodland"/>
    <m/>
    <m/>
    <s v="No"/>
    <s v="6151"/>
    <s v="74"/>
    <m/>
    <m/>
    <m/>
    <s v="LA PORTE"/>
    <m/>
    <s v="N"/>
    <s v="N"/>
    <m/>
    <m/>
    <s v="     "/>
    <m/>
    <m/>
    <m/>
    <m/>
    <m/>
    <m/>
    <m/>
    <m/>
    <m/>
    <m/>
    <m/>
    <m/>
    <m/>
    <m/>
    <m/>
    <m/>
    <m/>
    <m/>
    <m/>
  </r>
  <r>
    <s v="20170419"/>
    <s v="     "/>
    <n v="43016"/>
    <s v="10/8"/>
    <x v="1"/>
    <n v="0.95416666666666672"/>
    <s v="41"/>
    <n v="4"/>
    <s v="10"/>
    <x v="0"/>
    <n v="43016"/>
    <m/>
    <s v="&quot;…may have caused large grass fire in area…&quot;"/>
    <s v="     "/>
    <m/>
    <m/>
    <s v="N"/>
    <x v="0"/>
    <m/>
    <m/>
    <s v="INT-10231"/>
    <m/>
    <m/>
    <m/>
    <s v="     "/>
    <x v="1"/>
    <s v="PG&amp;E"/>
    <m/>
    <s v="Vegetation"/>
    <m/>
    <s v="T"/>
    <m/>
    <s v="0.26-9.99"/>
    <s v="Square Feet: ; Acreage: "/>
    <s v="Equipment - PG&amp;E"/>
    <s v="34.b. Conductor damage or failure"/>
    <s v="Equipment - PG&amp;E"/>
    <s v="All types of equipment / facility failure"/>
    <s v="Conductor"/>
    <s v="Conductor"/>
    <m/>
    <m/>
    <m/>
    <s v="Unknown"/>
    <s v="Overhead"/>
    <x v="4"/>
    <s v="Conductor"/>
    <m/>
    <s v="span 7/87-7/88, Vedder Tap"/>
    <s v="     "/>
    <s v="Tier 2"/>
    <x v="1"/>
    <n v="438"/>
    <m/>
    <n v="35.552799999999998"/>
    <n v="-118.968"/>
    <s v="Kern"/>
    <s v="LIVE-OAK-KERN-OIL-115"/>
    <s v="ETL.2141"/>
    <n v="115000"/>
    <s v="N/A"/>
    <x v="0"/>
    <s v="N.A."/>
    <s v="Herbaceous"/>
    <m/>
    <m/>
    <s v="Yes"/>
    <m/>
    <m/>
    <m/>
    <m/>
    <m/>
    <m/>
    <m/>
    <s v="N"/>
    <s v="N"/>
    <m/>
    <m/>
    <s v="     "/>
    <m/>
    <m/>
    <m/>
    <m/>
    <m/>
    <m/>
    <m/>
    <m/>
    <m/>
    <m/>
    <m/>
    <m/>
    <m/>
    <m/>
    <m/>
    <m/>
    <m/>
    <m/>
    <m/>
  </r>
  <r>
    <s v="EIR20170098"/>
    <s v="     "/>
    <n v="43016"/>
    <s v="10/8"/>
    <x v="1"/>
    <m/>
    <s v="41"/>
    <n v="4"/>
    <s v="10"/>
    <x v="0"/>
    <m/>
    <m/>
    <s v="On October 8, 2017, a limb from a green, healthy Live Oak tree broke and struck one primary conductor on the Clark Road 1102 (12 kV) Circuit, resulting in a wire down. The site is located near 3401 Cherokee Road, Oroville, Butte County. After submitting the initial EIR, PG&amp;E was granted access to the site and was able to identify the tree and conduct measurements. The tree was rooted approximately 15 feet from the distribution conductors._x000d__x000a__x000d__x000a_This information is preliminary and PG&amp;E is continuing its reviewof the facts including weather conditions in the area. PG&amp;E is fully cooperating with Cal Fire and the CPUC on their investigations."/>
    <s v="     "/>
    <s v="EIR Ignitions Tracker"/>
    <n v="44288"/>
    <s v="Y"/>
    <x v="0"/>
    <m/>
    <m/>
    <m/>
    <m/>
    <m/>
    <s v="EI171008B"/>
    <s v="     "/>
    <x v="1"/>
    <s v="PG&amp;E"/>
    <m/>
    <s v="Vegetation"/>
    <m/>
    <s v="D"/>
    <m/>
    <s v="&gt;5,000"/>
    <m/>
    <s v="Vegetation"/>
    <s v="33.a. Veg. contact"/>
    <s v="Vegetation"/>
    <m/>
    <s v="Veg. contact"/>
    <m/>
    <s v="Veg. contact"/>
    <s v="Conductor - Primary"/>
    <m/>
    <s v="No"/>
    <s v="Overhead"/>
    <x v="3"/>
    <s v="Conductor - Primary"/>
    <m/>
    <m/>
    <s v="     "/>
    <s v="Tier 2"/>
    <x v="1"/>
    <m/>
    <m/>
    <n v="39.6235"/>
    <n v="-121.52800000000001"/>
    <s v="Butte"/>
    <s v="CLARK-ROAD-1102"/>
    <m/>
    <n v="12000"/>
    <m/>
    <x v="0"/>
    <m/>
    <s v="Hardwood Woodland"/>
    <m/>
    <m/>
    <s v="No"/>
    <s v="8500"/>
    <s v="6"/>
    <m/>
    <s v="0"/>
    <m/>
    <s v="CHEROKEE"/>
    <m/>
    <s v="N"/>
    <s v="N"/>
    <m/>
    <m/>
    <s v="     "/>
    <m/>
    <m/>
    <m/>
    <m/>
    <m/>
    <m/>
    <m/>
    <m/>
    <m/>
    <m/>
    <m/>
    <m/>
    <m/>
    <m/>
    <m/>
    <m/>
    <m/>
    <m/>
    <m/>
  </r>
  <r>
    <s v="EIR20170091"/>
    <s v="     "/>
    <n v="43016"/>
    <s v="10/8"/>
    <x v="1"/>
    <m/>
    <s v="41"/>
    <n v="4"/>
    <s v="10"/>
    <x v="0"/>
    <m/>
    <m/>
    <s v="On October 18, 2017, PG&amp;E was granted access to the site located near 1721 Partrick Road, City of Napa in Napa County County to inspect the site, identify the tree, and conduct measurements.  PG&amp;E found that a Coast Live Oak tree had broken above its base and fallen on the Pueblo 2103 (21 kV) Circuit, resulting in a wire down.  Based on the measurements, the tree was approximately 20 inches in diameter, approximately 50 feet tall (not 70 feet as initially reported), and rooted uphill approximately 40 feet from the distribution conductors.  As reported in the initial EIR, Cal Fire took possession of the span of primary conductors. _x000d__x000a__x000d__x000a_This information is preliminary and PG&amp;E is continuing its review of the facts including weather conditions in the area.  PG&amp;E is fully cooperating with Cal Fire and the CPUC on their investigations."/>
    <s v="     "/>
    <s v="EIR Ignitions Tracker"/>
    <n v="44288"/>
    <s v="Y"/>
    <x v="0"/>
    <m/>
    <m/>
    <m/>
    <m/>
    <m/>
    <s v="EI171008K"/>
    <s v="     "/>
    <x v="1"/>
    <s v="PG&amp;E"/>
    <m/>
    <s v="Vegetation"/>
    <m/>
    <s v="D"/>
    <m/>
    <s v="&gt;5,000"/>
    <m/>
    <s v="Vegetation"/>
    <s v="33.a. Veg. contact"/>
    <s v="Vegetation"/>
    <m/>
    <s v="Veg. contact"/>
    <m/>
    <s v="Veg. contact"/>
    <s v="Conductor - Primary"/>
    <m/>
    <s v="No"/>
    <s v="Overhead"/>
    <x v="3"/>
    <s v="Conductor - Primary"/>
    <m/>
    <m/>
    <s v="     "/>
    <s v="Tier 2"/>
    <x v="1"/>
    <m/>
    <m/>
    <n v="38.313000000000002"/>
    <n v="-122.373"/>
    <s v="Napa"/>
    <s v="PUEBLO-2103"/>
    <m/>
    <n v="21000"/>
    <s v="PUEBLO-21031970"/>
    <x v="0"/>
    <m/>
    <s v="Urban"/>
    <m/>
    <m/>
    <s v="No"/>
    <m/>
    <m/>
    <m/>
    <m/>
    <m/>
    <s v="PARTRICK"/>
    <s v="CENTRAL LNU COMPLEX"/>
    <s v="N"/>
    <s v="N"/>
    <m/>
    <m/>
    <s v="     "/>
    <m/>
    <m/>
    <m/>
    <m/>
    <m/>
    <m/>
    <m/>
    <m/>
    <m/>
    <m/>
    <m/>
    <m/>
    <m/>
    <m/>
    <m/>
    <m/>
    <m/>
    <m/>
    <m/>
  </r>
  <r>
    <s v="EIR20170094"/>
    <s v="     "/>
    <n v="43016"/>
    <s v="10/8"/>
    <x v="1"/>
    <m/>
    <s v="41"/>
    <n v="4"/>
    <s v="10"/>
    <x v="0"/>
    <m/>
    <m/>
    <s v="On October 17, 2017, Cal Fire took possession of an intact span of primary distribution conductors on the Bangor 1101 (12 kV) Circuit and customer owned electric equipment, including the customer service panel.  The primary conductors were in place and appeared to be in working order at the time of Cal Fire’s request to take possession.  After the initial EIR, PG&amp;E was granted access to the site, located near 13916 Cascade Way, Browns Valley, Yuba County, and was able to conduct measurements.  Based on the measurements, the primary conductor span length was approximately 100 feet.  The secondary service line appeared to be damaged at mid-span.  There was no apparent damage to other PG&amp;E facilities. _x000d__x000a__x000d__x000a_This information is preliminary and PG&amp;E is continuing its review of the facts including weather conditions in the area.  PG&amp;E is fully cooperating with Cal Fire and the CPUC on their investigations."/>
    <s v="     "/>
    <s v="EIR Ignitions Tracker"/>
    <n v="44288"/>
    <s v="Y"/>
    <x v="0"/>
    <s v="1900477"/>
    <s v="17-0087249"/>
    <m/>
    <s v="N/A"/>
    <m/>
    <s v="EI171008O"/>
    <s v="     "/>
    <x v="1"/>
    <s v="PG&amp;E"/>
    <m/>
    <m/>
    <m/>
    <s v="D"/>
    <m/>
    <s v="&gt;5,000"/>
    <m/>
    <s v="Unknown"/>
    <s v="40.a. Unknown"/>
    <s v="Unknown"/>
    <m/>
    <m/>
    <m/>
    <m/>
    <m/>
    <s v="Line to Ground"/>
    <s v="Yes"/>
    <s v="Overhead"/>
    <x v="3"/>
    <m/>
    <m/>
    <s v="103191101"/>
    <s v="     "/>
    <s v="Tier 2"/>
    <x v="1"/>
    <m/>
    <m/>
    <n v="39.363799999999998"/>
    <n v="-121.336"/>
    <s v="Yuba"/>
    <s v="BANGOR-1101"/>
    <m/>
    <n v="12000"/>
    <s v="BANGOR-11017446"/>
    <x v="0"/>
    <m/>
    <s v="Hardwood Woodland"/>
    <m/>
    <m/>
    <s v="No"/>
    <s v="9989"/>
    <s v="264"/>
    <m/>
    <s v="4"/>
    <m/>
    <s v="CASCADE"/>
    <m/>
    <s v="N"/>
    <s v="N"/>
    <m/>
    <m/>
    <s v="     "/>
    <m/>
    <m/>
    <m/>
    <m/>
    <m/>
    <m/>
    <m/>
    <m/>
    <m/>
    <m/>
    <m/>
    <m/>
    <m/>
    <m/>
    <m/>
    <m/>
    <m/>
    <m/>
    <m/>
  </r>
  <r>
    <s v="20180876"/>
    <s v="     "/>
    <n v="43381"/>
    <s v="10/8"/>
    <x v="1"/>
    <n v="0.46053240740740742"/>
    <s v="41"/>
    <n v="4"/>
    <s v="10"/>
    <x v="1"/>
    <m/>
    <m/>
    <s v="&quot;BIRD STRIKING PRIMARY CONDUCTORS&quot;, causing grass fire"/>
    <s v="     "/>
    <s v="FAS"/>
    <m/>
    <s v="N"/>
    <x v="0"/>
    <s v="190857"/>
    <m/>
    <m/>
    <m/>
    <m/>
    <m/>
    <s v="     "/>
    <x v="1"/>
    <s v="PG&amp;E"/>
    <m/>
    <m/>
    <m/>
    <s v="D"/>
    <m/>
    <s v="&lt;3 meters of linear travel"/>
    <m/>
    <s v="Contact - Animal - Bird"/>
    <s v="33.b. Animal contact"/>
    <s v="Contact - Bird"/>
    <s v="Contact from object"/>
    <s v="Contact - Animal"/>
    <m/>
    <s v="Contact - Animal"/>
    <s v="Conductor"/>
    <m/>
    <m/>
    <m/>
    <x v="3"/>
    <m/>
    <m/>
    <m/>
    <s v="     "/>
    <s v="Tier 2"/>
    <x v="1"/>
    <n v="180"/>
    <s v="R5"/>
    <n v="38.261499999999998"/>
    <n v="-122.789"/>
    <s v="Sonoma"/>
    <s v="PETALUMA-C-1108"/>
    <s v="042631108"/>
    <n v="11000"/>
    <m/>
    <x v="0"/>
    <m/>
    <s v="Herbaceous"/>
    <m/>
    <m/>
    <s v="No"/>
    <m/>
    <m/>
    <m/>
    <m/>
    <m/>
    <m/>
    <m/>
    <s v="N"/>
    <s v="N"/>
    <m/>
    <m/>
    <s v="     "/>
    <m/>
    <m/>
    <m/>
    <m/>
    <m/>
    <m/>
    <m/>
    <m/>
    <m/>
    <m/>
    <m/>
    <m/>
    <m/>
    <m/>
    <m/>
    <m/>
    <m/>
    <m/>
    <m/>
  </r>
  <r>
    <s v="20191200"/>
    <s v="     "/>
    <n v="43746"/>
    <s v="10/8"/>
    <x v="1"/>
    <m/>
    <s v="41"/>
    <n v="4"/>
    <s v="10"/>
    <x v="3"/>
    <n v="43746"/>
    <m/>
    <s v="Broken Crossarm, wire down"/>
    <s v="     "/>
    <s v="FAS"/>
    <m/>
    <s v="N"/>
    <x v="0"/>
    <s v="647682"/>
    <m/>
    <m/>
    <s v="T004773444"/>
    <n v="0"/>
    <m/>
    <s v="     "/>
    <x v="1"/>
    <s v="PG&amp;E"/>
    <m/>
    <m/>
    <m/>
    <s v="D"/>
    <m/>
    <s v="&lt;0.25"/>
    <m/>
    <s v="Equipment - PG&amp;E"/>
    <s v="34.h. Crossarm damage or failure"/>
    <s v="Equipment - PG&amp;E"/>
    <s v="All types of equipment / facility failure"/>
    <s v="Crossarm failure"/>
    <s v="Conductor - Primary"/>
    <m/>
    <m/>
    <m/>
    <m/>
    <s v="Overhead"/>
    <x v="3"/>
    <s v="Conductor - Primary"/>
    <m/>
    <s v="182541103"/>
    <s v="     "/>
    <s v="Tier 2"/>
    <x v="1"/>
    <n v="582"/>
    <s v="R4"/>
    <n v="35.297899999999998"/>
    <n v="-120.48699999999999"/>
    <s v="SAN LUIS OBISPO"/>
    <s v="ATASCADERO-1103"/>
    <m/>
    <m/>
    <s v="ATASCADERO-1103A14"/>
    <x v="1"/>
    <m/>
    <s v="Herbaceous"/>
    <m/>
    <m/>
    <s v="No"/>
    <m/>
    <m/>
    <m/>
    <m/>
    <m/>
    <m/>
    <m/>
    <s v="N"/>
    <s v="N"/>
    <m/>
    <m/>
    <s v="     "/>
    <m/>
    <m/>
    <m/>
    <m/>
    <m/>
    <m/>
    <m/>
    <m/>
    <m/>
    <m/>
    <m/>
    <m/>
    <m/>
    <m/>
    <m/>
    <m/>
    <m/>
    <m/>
    <m/>
  </r>
  <r>
    <s v="20150388"/>
    <s v="     "/>
    <n v="42286"/>
    <s v="10/9"/>
    <x v="1"/>
    <n v="0.2722222222222222"/>
    <s v="41"/>
    <n v="4"/>
    <s v="10"/>
    <x v="2"/>
    <m/>
    <m/>
    <s v="Found SVC Burned Open, Open Tx fuses to make safe. SVC burned open due to LD. Crew to replace 2Str SVC w/ 4/0Al. Oncall/DO Notified. CUST to run on GEN."/>
    <s v="     "/>
    <m/>
    <m/>
    <s v="N"/>
    <x v="0"/>
    <s v="1319052"/>
    <m/>
    <m/>
    <m/>
    <m/>
    <m/>
    <s v="     "/>
    <x v="1"/>
    <s v="PG&amp;E"/>
    <m/>
    <s v="Vegetation"/>
    <m/>
    <s v="D"/>
    <m/>
    <s v="&lt;0.25"/>
    <s v="Square Feet: ; Acreage: "/>
    <s v="Equipment - PG&amp;E"/>
    <s v="34.b. Conductor damage or failure"/>
    <s v="Equipment - PG&amp;E"/>
    <s v="All types of equipment / facility failure"/>
    <s v="Conductor"/>
    <s v="Conductor"/>
    <m/>
    <m/>
    <m/>
    <s v="PACIFIC BELL"/>
    <s v="Overhead"/>
    <x v="1"/>
    <s v="Conductor"/>
    <m/>
    <s v="320 Freestone St, Frestone"/>
    <s v="     "/>
    <s v="Tier 2"/>
    <x v="1"/>
    <n v="180"/>
    <m/>
    <n v="38.363999999999997"/>
    <n v="-122.917"/>
    <s v="Sonoma"/>
    <s v="MOLINO-1102"/>
    <s v="42571102"/>
    <m/>
    <s v="N/A"/>
    <x v="1"/>
    <s v="Cal Fire Dept"/>
    <s v="Herbaceous"/>
    <m/>
    <m/>
    <s v="No"/>
    <m/>
    <m/>
    <m/>
    <m/>
    <m/>
    <m/>
    <m/>
    <s v="N"/>
    <s v="N"/>
    <m/>
    <m/>
    <s v="     "/>
    <m/>
    <m/>
    <m/>
    <m/>
    <m/>
    <m/>
    <m/>
    <m/>
    <m/>
    <m/>
    <m/>
    <m/>
    <m/>
    <m/>
    <m/>
    <m/>
    <m/>
    <m/>
    <m/>
  </r>
  <r>
    <s v="20160335"/>
    <s v="     "/>
    <n v="42652"/>
    <s v="10/9"/>
    <x v="1"/>
    <n v="0.78611111111111109"/>
    <s v="42"/>
    <n v="4"/>
    <s v="10"/>
    <x v="6"/>
    <n v="42652"/>
    <n v="0.78611111111111109"/>
    <m/>
    <s v="     "/>
    <m/>
    <m/>
    <s v="N"/>
    <x v="0"/>
    <s v="1555512"/>
    <s v="16-0070676"/>
    <m/>
    <m/>
    <n v="112026518"/>
    <m/>
    <s v="     "/>
    <x v="1"/>
    <s v="PG&amp;E"/>
    <m/>
    <s v="Vegetation"/>
    <m/>
    <s v="D"/>
    <m/>
    <s v="&lt;0.25"/>
    <s v="Square Feet: ; Acreage: "/>
    <s v="Equipment - PG&amp;E"/>
    <s v="34.b. Conductor damage or failure"/>
    <s v="Equipment - PG&amp;E"/>
    <s v="All types of equipment / facility failure"/>
    <s v="Conductor"/>
    <s v="Conductor"/>
    <m/>
    <m/>
    <s v="Line to Ground"/>
    <m/>
    <s v="Overhead"/>
    <x v="3"/>
    <s v="Conductor"/>
    <m/>
    <s v="101376768"/>
    <s v="     "/>
    <s v="Tier 2"/>
    <x v="1"/>
    <n v="305"/>
    <m/>
    <n v="38.655999999999999"/>
    <n v="-120.973"/>
    <s v="El Dorado"/>
    <s v="SHINGLE-SPRINGS-1103"/>
    <s v="153651103"/>
    <n v="12000"/>
    <s v="SHINGLE SPRINGS 2108CB"/>
    <x v="0"/>
    <s v="Cal Fire"/>
    <s v="Hardwood Woodland"/>
    <m/>
    <m/>
    <s v="No"/>
    <m/>
    <m/>
    <m/>
    <m/>
    <m/>
    <m/>
    <m/>
    <s v="N"/>
    <s v="N"/>
    <m/>
    <m/>
    <s v="     "/>
    <m/>
    <m/>
    <m/>
    <m/>
    <m/>
    <m/>
    <m/>
    <m/>
    <m/>
    <m/>
    <m/>
    <m/>
    <m/>
    <m/>
    <m/>
    <m/>
    <m/>
    <m/>
    <m/>
  </r>
  <r>
    <s v="MIA20170307"/>
    <s v="     "/>
    <n v="43017"/>
    <s v="10/9"/>
    <x v="1"/>
    <n v="0.12384259259259259"/>
    <s v="41"/>
    <n v="4"/>
    <s v="10"/>
    <x v="0"/>
    <n v="43017"/>
    <n v="0.12361111111111112"/>
    <s v="KRJ7- called smartsville fire district and referred me to request information from CalFire 2/25 and left vm, email sent to Dave Gregory for more info on INT report 2/25, remarks -'TRANSMISSION POLE BURNT BADLY'; INT-10243; UNKNOWN IF ATTRIBUTABLE TO PGE.;"/>
    <s v="     "/>
    <s v="FAS"/>
    <n v="44271"/>
    <s v="Y"/>
    <x v="0"/>
    <s v="1895383"/>
    <s v="17-0085383"/>
    <m/>
    <s v="T004155837"/>
    <m/>
    <m/>
    <s v="     "/>
    <x v="1"/>
    <s v="PG&amp;E"/>
    <m/>
    <m/>
    <m/>
    <s v="D"/>
    <m/>
    <s v="Oct-99"/>
    <m/>
    <s v="Weather - High Wind"/>
    <s v="34.b. Conductor damage or failure"/>
    <s v="Weather"/>
    <s v="Weather"/>
    <s v="Conductor failure-all"/>
    <m/>
    <m/>
    <m/>
    <s v="Force Out"/>
    <s v="No"/>
    <s v="Overhead"/>
    <x v="0"/>
    <m/>
    <m/>
    <s v="Tower 000/005"/>
    <s v="     "/>
    <s v="Tier 2"/>
    <x v="1"/>
    <n v="300"/>
    <m/>
    <n v="39.211799999999997"/>
    <n v="-121.29900000000001"/>
    <s v="Yuba"/>
    <s v="NARROWS-2101"/>
    <s v="153132101"/>
    <n v="21000"/>
    <m/>
    <x v="0"/>
    <s v="SMARTVILLE FIRE DISTRICT &amp; CAL FIRE"/>
    <s v="Herbaceous"/>
    <m/>
    <m/>
    <s v="No"/>
    <s v="20"/>
    <m/>
    <m/>
    <m/>
    <m/>
    <s v="SMARTSVILLE"/>
    <m/>
    <s v="N"/>
    <s v="Y"/>
    <s v="201710081800"/>
    <s v="201710100000"/>
    <s v="     "/>
    <m/>
    <m/>
    <m/>
    <m/>
    <m/>
    <m/>
    <m/>
    <m/>
    <m/>
    <m/>
    <m/>
    <m/>
    <m/>
    <m/>
    <m/>
    <m/>
    <m/>
    <m/>
    <m/>
  </r>
  <r>
    <s v="EIR20170111"/>
    <s v="     "/>
    <n v="43017"/>
    <s v="10/9"/>
    <x v="1"/>
    <m/>
    <s v="41"/>
    <n v="4"/>
    <s v="10"/>
    <x v="0"/>
    <n v="43017"/>
    <n v="6.3194444444444442E-2"/>
    <s v="On October 13, 2017, PG&amp;E received an insurance intent from Farmers Insurance alleging that the origin of fire on October 9, 2017, at 11255 Elvessa Street in the City of Oakland in Alameda County was a PG&amp;E transformer. PG&amp;E Law Claims began an investigation and found no evidence of PG&amp;E transformer being involved in the incident. On January 31, 2018, PG&amp;E received a call and subsequently received photos from an investigator on behalf of Farmers Insurance with a new theory that the fire originated due to tree contact with PG&amp;E’s conductor. The tree(s) in question are across the street on Elvessa, where several branches with alleged burn marks were collected from the ground below by Farmers Insurance. PG&amp;E’s overhead infrastructure is also across from the property in question and runs near the tree(s). The single-family residence was damaged from the fire. PG&amp;E is cooperating with the Oakland Fire Department which is investigating this incident. PG&amp;E is reporting to the CPUC under the property damage criteria._x000d__x000a__x000d__x000a_This information is preliminary and PG&amp;E is continuing its review of the facts including weather conditions in the area."/>
    <s v="     "/>
    <s v="EIR Ignitions Tracker"/>
    <n v="44288"/>
    <s v="Y"/>
    <x v="0"/>
    <s v="1894917"/>
    <s v="17-0085347"/>
    <m/>
    <s v="T004155759"/>
    <m/>
    <s v="EI171009D"/>
    <s v="     "/>
    <x v="1"/>
    <s v="PG&amp;E"/>
    <m/>
    <s v="Vegetation"/>
    <m/>
    <s v="D"/>
    <m/>
    <s v="Unknown"/>
    <m/>
    <s v="Equipment - PG&amp;E"/>
    <s v="34.o. Other"/>
    <s v="Equipment - PG&amp;E"/>
    <m/>
    <s v="All types of equipment / facility failure"/>
    <s v="Fuse"/>
    <m/>
    <m/>
    <s v="Line to Ground"/>
    <s v="Yes"/>
    <s v="Overhead"/>
    <x v="0"/>
    <s v="Fuse"/>
    <m/>
    <s v="Fuse Oper#: 2545"/>
    <s v="     "/>
    <s v="Tier 2"/>
    <x v="1"/>
    <m/>
    <m/>
    <n v="37.750399999999999"/>
    <n v="-122.129"/>
    <s v="Alameda"/>
    <s v="SAN-LEANDRO-U-1109"/>
    <m/>
    <n v="12000"/>
    <m/>
    <x v="0"/>
    <m/>
    <s v="Urban"/>
    <m/>
    <m/>
    <s v="No"/>
    <m/>
    <m/>
    <m/>
    <m/>
    <m/>
    <m/>
    <m/>
    <s v="N"/>
    <s v="N"/>
    <m/>
    <m/>
    <s v="     "/>
    <m/>
    <m/>
    <m/>
    <m/>
    <m/>
    <m/>
    <m/>
    <m/>
    <m/>
    <m/>
    <m/>
    <m/>
    <m/>
    <m/>
    <m/>
    <m/>
    <m/>
    <m/>
    <m/>
  </r>
  <r>
    <s v="20191209"/>
    <s v="     "/>
    <n v="43747"/>
    <s v="10/9"/>
    <x v="1"/>
    <m/>
    <s v="41"/>
    <n v="4"/>
    <s v="10"/>
    <x v="3"/>
    <n v="43747"/>
    <m/>
    <s v="Splice failure, damage limited to meter only"/>
    <s v="     "/>
    <s v="FAS"/>
    <m/>
    <s v="N"/>
    <x v="0"/>
    <s v="650959"/>
    <m/>
    <m/>
    <s v="T004773942"/>
    <n v="0"/>
    <m/>
    <s v="     "/>
    <x v="0"/>
    <s v="PG&amp;E"/>
    <m/>
    <m/>
    <m/>
    <s v="D"/>
    <m/>
    <s v="Structure-only"/>
    <s v="METER"/>
    <s v="Equipment - PG&amp;E"/>
    <s v="34.o. Other"/>
    <s v="Equipment - PG&amp;E"/>
    <m/>
    <m/>
    <s v="Splice/Clamp/Connector"/>
    <m/>
    <m/>
    <m/>
    <m/>
    <s v="Overhead"/>
    <x v="0"/>
    <s v="Splice/Clamp/Connector"/>
    <m/>
    <s v="512682544431"/>
    <s v="     "/>
    <s v="Tier 2"/>
    <x v="1"/>
    <n v="512"/>
    <m/>
    <n v="34.697099999999999"/>
    <n v="-120.435"/>
    <s v="SANTA BARBARA"/>
    <s v="PURISIMA-1101"/>
    <m/>
    <m/>
    <m/>
    <x v="0"/>
    <s v="NA"/>
    <m/>
    <m/>
    <m/>
    <s v="No"/>
    <m/>
    <m/>
    <m/>
    <m/>
    <m/>
    <m/>
    <m/>
    <s v="N"/>
    <s v="N"/>
    <m/>
    <m/>
    <s v="     "/>
    <m/>
    <m/>
    <m/>
    <m/>
    <m/>
    <m/>
    <m/>
    <m/>
    <m/>
    <m/>
    <m/>
    <m/>
    <m/>
    <m/>
    <m/>
    <m/>
    <m/>
    <m/>
    <m/>
  </r>
  <r>
    <s v="MIA20187943"/>
    <s v="     "/>
    <n v="43414"/>
    <s v="11/10"/>
    <x v="0"/>
    <n v="0.74811342592592589"/>
    <s v="45"/>
    <n v="4"/>
    <s v="11"/>
    <x v="1"/>
    <n v="43414"/>
    <n v="0.74791666666666667"/>
    <s v="structure fire cased by veg contact; KRJ7- put back into progress. With the need for tree crew to remove trees from conductor it could have been attributable to PGE. Recommendation: reach out to FD and request incidnet report (FYI.. City is COLOMA) SIZE: "/>
    <s v="     "/>
    <s v="FAS"/>
    <n v="44266"/>
    <s v="Y"/>
    <x v="0"/>
    <s v="213161"/>
    <m/>
    <m/>
    <s v="4451621076"/>
    <n v="115333896"/>
    <m/>
    <s v="     "/>
    <x v="0"/>
    <s v="PG&amp;E"/>
    <m/>
    <m/>
    <m/>
    <s v="D"/>
    <m/>
    <s v="Structure-PG&amp;E only"/>
    <m/>
    <s v="Vegetation"/>
    <s v="33.a. Veg. contact"/>
    <s v="Vegetation"/>
    <s v="Contact from object"/>
    <s v="Contact - Vegetation"/>
    <m/>
    <s v="Contact - Vegetation"/>
    <s v="Conductor"/>
    <m/>
    <s v="Yes"/>
    <s v="Overhead"/>
    <x v="0"/>
    <m/>
    <m/>
    <s v="153652109"/>
    <s v="     "/>
    <s v="Tier 2"/>
    <x v="1"/>
    <n v="340"/>
    <m/>
    <n v="38.822499999999998"/>
    <n v="-120.937"/>
    <s v="El Dorado"/>
    <s v="SHINGLE-SPRINGS-2109"/>
    <s v="153652109"/>
    <n v="21000"/>
    <m/>
    <x v="0"/>
    <m/>
    <s v="Rural"/>
    <m/>
    <m/>
    <s v="No"/>
    <m/>
    <m/>
    <m/>
    <m/>
    <m/>
    <m/>
    <m/>
    <s v="N"/>
    <s v="N"/>
    <m/>
    <m/>
    <s v="     "/>
    <m/>
    <m/>
    <m/>
    <m/>
    <m/>
    <m/>
    <m/>
    <m/>
    <m/>
    <m/>
    <m/>
    <m/>
    <m/>
    <m/>
    <m/>
    <m/>
    <m/>
    <m/>
    <m/>
  </r>
  <r>
    <s v="20191440"/>
    <s v="     "/>
    <n v="43779"/>
    <s v="11/10"/>
    <x v="0"/>
    <m/>
    <s v="46"/>
    <n v="4"/>
    <s v="11"/>
    <x v="3"/>
    <n v="43779"/>
    <n v="0.39652777777777776"/>
    <s v="Avian contact with equipment; Mike Best Comments: Vulture flew into jumper."/>
    <s v="     "/>
    <s v="FAS"/>
    <m/>
    <s v="N"/>
    <x v="0"/>
    <s v="703912"/>
    <s v="19-0123396"/>
    <m/>
    <s v="T004807229"/>
    <n v="0"/>
    <m/>
    <s v="     "/>
    <x v="1"/>
    <s v="PG&amp;E"/>
    <m/>
    <m/>
    <m/>
    <s v="D"/>
    <m/>
    <s v="&lt;3 meters of linear travel"/>
    <m/>
    <s v="Contact - Animal - Bird"/>
    <s v="33.b. Animal contact"/>
    <s v="Contact - Bird"/>
    <s v="Contact from object"/>
    <s v="Contact - Animal"/>
    <m/>
    <s v="Contact - Animal"/>
    <s v="Jumper"/>
    <s v="Multi-Fault"/>
    <m/>
    <s v="Overhead"/>
    <x v="3"/>
    <s v="Jumper"/>
    <s v="no reported damage"/>
    <s v="4Bx1110190931"/>
    <s v="     "/>
    <s v="Tier 2"/>
    <x v="1"/>
    <n v="508"/>
    <s v="R3"/>
    <n v="35.078699999999998"/>
    <n v="-120.497"/>
    <s v="SAN LUIS OBISPO"/>
    <s v="MESA-1101"/>
    <m/>
    <m/>
    <s v="MESA 1101M86"/>
    <x v="0"/>
    <m/>
    <s v="Herbaceous"/>
    <m/>
    <m/>
    <s v="No"/>
    <m/>
    <m/>
    <m/>
    <m/>
    <m/>
    <m/>
    <m/>
    <s v="N"/>
    <s v="N"/>
    <m/>
    <m/>
    <s v="     "/>
    <m/>
    <m/>
    <m/>
    <m/>
    <m/>
    <m/>
    <m/>
    <m/>
    <m/>
    <m/>
    <m/>
    <m/>
    <m/>
    <m/>
    <m/>
    <m/>
    <m/>
    <m/>
    <m/>
  </r>
  <r>
    <s v="20201743"/>
    <s v="     "/>
    <n v="44145"/>
    <s v="11/10"/>
    <x v="0"/>
    <n v="0.27708333333333335"/>
    <s v="46"/>
    <n v="4"/>
    <s v="11"/>
    <x v="4"/>
    <m/>
    <m/>
    <s v="No problem found. The pole caught fire on a previous day. Contacted Comcast to have a job created. "/>
    <s v="     "/>
    <s v="FAS"/>
    <m/>
    <s v="Y"/>
    <x v="0"/>
    <m/>
    <m/>
    <m/>
    <s v="2841683523"/>
    <m/>
    <m/>
    <s v="     "/>
    <x v="0"/>
    <s v="PG&amp;E"/>
    <m/>
    <s v="Building"/>
    <m/>
    <s v="D"/>
    <m/>
    <s v="Structure-PG&amp;E only"/>
    <m/>
    <s v="Equipment - PG&amp;E"/>
    <s v="34.f. Pole damage or failure"/>
    <s v="Equipment - PG&amp;E"/>
    <s v="All types of equipment / facility failure"/>
    <s v="Pole failure"/>
    <s v="Pole"/>
    <m/>
    <m/>
    <m/>
    <m/>
    <s v="Overhead"/>
    <x v="3"/>
    <s v="Pole"/>
    <m/>
    <s v="Meter: 2629153239"/>
    <s v="     "/>
    <s v="Tier 2"/>
    <x v="1"/>
    <n v="530"/>
    <m/>
    <n v="37.910800000000002"/>
    <n v="-122.283"/>
    <s v="Contra Costa"/>
    <s v="EL-CERRITO-G-1105"/>
    <m/>
    <n v="12000"/>
    <s v="EL CERRITO G 1105CB"/>
    <x v="1"/>
    <m/>
    <s v="Urban"/>
    <m/>
    <m/>
    <s v="No"/>
    <m/>
    <m/>
    <m/>
    <m/>
    <m/>
    <m/>
    <m/>
    <s v="N"/>
    <s v="N"/>
    <m/>
    <m/>
    <s v="     "/>
    <m/>
    <m/>
    <m/>
    <m/>
    <m/>
    <m/>
    <m/>
    <m/>
    <m/>
    <m/>
    <m/>
    <m/>
    <m/>
    <m/>
    <m/>
    <m/>
    <m/>
    <m/>
    <m/>
  </r>
  <r>
    <s v="SAP201516622"/>
    <s v="     "/>
    <n v="42319"/>
    <s v="11/11"/>
    <x v="0"/>
    <m/>
    <s v="46"/>
    <n v="4"/>
    <s v="11"/>
    <x v="2"/>
    <n v="42317"/>
    <m/>
    <s v="pole 101040412; Pole replaced due to pole fire; transformer blew; failed fuse 21433"/>
    <s v="     "/>
    <s v="SAP"/>
    <n v="44580"/>
    <s v="Y"/>
    <x v="0"/>
    <s v="1337553"/>
    <s v="15-0076512"/>
    <m/>
    <s v="T003527550"/>
    <n v="110839299"/>
    <m/>
    <s v="     "/>
    <x v="0"/>
    <s v="PG&amp;E"/>
    <m/>
    <m/>
    <m/>
    <s v="D"/>
    <m/>
    <s v="Structure-PG&amp;E only"/>
    <m/>
    <s v="Equipment - PG&amp;E"/>
    <s v="34.c. Fuse damage or failure"/>
    <s v="Equipment - PG&amp;E"/>
    <s v="Fuse failure - all"/>
    <s v="Fuse failure - all"/>
    <s v="Transformer"/>
    <m/>
    <m/>
    <s v="Line to Line"/>
    <s v="Yes"/>
    <s v="Overhead"/>
    <x v="0"/>
    <s v="Transformer"/>
    <m/>
    <s v="101040433"/>
    <s v="     "/>
    <s v="Tier 2"/>
    <x v="1"/>
    <m/>
    <m/>
    <n v="37.887"/>
    <n v="-120.498"/>
    <s v="Tuolumne"/>
    <s v="PEORIA-1704"/>
    <m/>
    <m/>
    <s v="PEORIA 17048040"/>
    <x v="0"/>
    <m/>
    <m/>
    <m/>
    <m/>
    <s v="No"/>
    <m/>
    <m/>
    <m/>
    <m/>
    <m/>
    <m/>
    <m/>
    <s v="N"/>
    <s v="N"/>
    <m/>
    <m/>
    <s v="     "/>
    <m/>
    <m/>
    <m/>
    <m/>
    <m/>
    <m/>
    <m/>
    <m/>
    <m/>
    <m/>
    <m/>
    <m/>
    <m/>
    <m/>
    <m/>
    <m/>
    <m/>
    <m/>
    <m/>
  </r>
  <r>
    <s v="SAP201516621"/>
    <s v="     "/>
    <n v="42319"/>
    <s v="11/11"/>
    <x v="0"/>
    <m/>
    <s v="46"/>
    <n v="4"/>
    <s v="11"/>
    <x v="2"/>
    <n v="42317"/>
    <m/>
    <s v="riser getting together caused pole fire"/>
    <s v="     "/>
    <s v="SAP"/>
    <n v="44580"/>
    <s v="Y"/>
    <x v="0"/>
    <s v="6313507"/>
    <s v="N/A"/>
    <m/>
    <s v="T003527654"/>
    <n v="110839498"/>
    <m/>
    <s v="     "/>
    <x v="0"/>
    <s v="PG&amp;E"/>
    <m/>
    <m/>
    <m/>
    <s v="D"/>
    <m/>
    <s v="Structure-PG&amp;E only"/>
    <m/>
    <s v="Equipment - PG&amp;E"/>
    <s v="34.o. Other"/>
    <s v="Equipment - PG&amp;E"/>
    <s v="Riser failure"/>
    <s v="Riser failure"/>
    <s v="Riser"/>
    <m/>
    <m/>
    <m/>
    <s v="No"/>
    <s v="Overhead"/>
    <x v="0"/>
    <s v="Riser"/>
    <m/>
    <s v="103225874"/>
    <s v="     "/>
    <s v="Tier 2"/>
    <x v="1"/>
    <m/>
    <m/>
    <n v="37.228499999999997"/>
    <n v="-119.502"/>
    <s v="Madera"/>
    <s v="SAN-JOAQUIN-#2-1103"/>
    <m/>
    <m/>
    <m/>
    <x v="0"/>
    <s v="Ranchira Cal Fire"/>
    <m/>
    <m/>
    <m/>
    <s v="No"/>
    <m/>
    <m/>
    <m/>
    <m/>
    <m/>
    <m/>
    <m/>
    <s v="N"/>
    <s v="N"/>
    <m/>
    <m/>
    <s v="     "/>
    <m/>
    <m/>
    <m/>
    <m/>
    <m/>
    <m/>
    <m/>
    <m/>
    <m/>
    <m/>
    <m/>
    <m/>
    <m/>
    <m/>
    <m/>
    <m/>
    <m/>
    <m/>
    <m/>
  </r>
  <r>
    <s v="20170467"/>
    <s v="     "/>
    <n v="43050"/>
    <s v="11/11"/>
    <x v="0"/>
    <n v="0.49791666666666667"/>
    <s v="45"/>
    <n v="4"/>
    <s v="11"/>
    <x v="0"/>
    <n v="43050"/>
    <n v="0.49791666666666667"/>
    <s v="crew to replace pole"/>
    <s v="     "/>
    <m/>
    <m/>
    <s v="N"/>
    <x v="0"/>
    <s v="1920559"/>
    <s v="17-0094408"/>
    <m/>
    <m/>
    <m/>
    <m/>
    <s v="     "/>
    <x v="1"/>
    <s v="PG&amp;E"/>
    <m/>
    <s v="Vegetation"/>
    <m/>
    <s v="D"/>
    <m/>
    <s v="&lt;0.25"/>
    <s v="Square Feet: ; Acreage: "/>
    <s v="Vegetation"/>
    <s v="33.a. Veg. contact"/>
    <s v="Vegetation"/>
    <s v="All types of equipment / facility failure"/>
    <s v="Contact - Vegetation"/>
    <m/>
    <s v="Contact - Vegetation"/>
    <s v="Conductor"/>
    <s v="Line to Line"/>
    <s v="PACIFIC BELL"/>
    <s v="Overhead"/>
    <x v="3"/>
    <s v="Conductor"/>
    <m/>
    <s v="101931190"/>
    <s v="     "/>
    <s v="Tier 2"/>
    <x v="1"/>
    <n v="510"/>
    <m/>
    <n v="35.119100000000003"/>
    <n v="-120.39400000000001"/>
    <s v="San Luis Obispo"/>
    <s v="SANTA-MARIA-1108"/>
    <s v="182671108"/>
    <n v="12000"/>
    <s v="SANTA MARIA 1108M18"/>
    <x v="1"/>
    <s v="Jordan Dayley ph#929-3911,engine#3467"/>
    <s v="Hardwood Woodland"/>
    <m/>
    <m/>
    <s v="No"/>
    <m/>
    <m/>
    <m/>
    <m/>
    <m/>
    <m/>
    <m/>
    <s v="N"/>
    <s v="N"/>
    <m/>
    <m/>
    <s v="     "/>
    <m/>
    <m/>
    <s v="Nov 13 2017 12:00AM"/>
    <s v="TrunkFail"/>
    <s v="EVIDENCE OF LIVE GREEN EUCALYPTUS STEM FAILURE AT CROTCH 1FT FROM GROUND. EVIDENCE OF FIRE. FIRE INVESTIGATION HAS BEEN COMPLETED AND SUBMITTED."/>
    <s v="EUCA"/>
    <s v="60"/>
    <s v="50"/>
    <s v="25"/>
    <s v="None"/>
    <s v="None"/>
    <s v="N"/>
    <s v="1"/>
    <m/>
    <s v="Plain"/>
    <s v="D"/>
    <s v="CrossArm"/>
    <s v="BareWire"/>
    <s v="2"/>
  </r>
  <r>
    <s v="20191442"/>
    <s v="     "/>
    <n v="43780"/>
    <s v="11/11"/>
    <x v="0"/>
    <m/>
    <s v="46"/>
    <n v="4"/>
    <s v="11"/>
    <x v="3"/>
    <n v="43780"/>
    <n v="0.27916666666666667"/>
    <s v="Avian contact with equipment; Mike Best Comments: Woodpecker got across insulators."/>
    <s v="     "/>
    <s v="FAS"/>
    <m/>
    <s v="N"/>
    <x v="0"/>
    <s v="704217"/>
    <s v="19-0123468"/>
    <m/>
    <s v="T004807518"/>
    <n v="118162204"/>
    <m/>
    <s v="     "/>
    <x v="1"/>
    <s v="PG&amp;E"/>
    <m/>
    <m/>
    <m/>
    <s v="D"/>
    <m/>
    <s v="&lt;0.25"/>
    <m/>
    <s v="Contact - Animal - Bird"/>
    <s v="33.b. Animal contact"/>
    <s v="Contact - Bird"/>
    <s v="Contact from object"/>
    <s v="Contact - Animal"/>
    <m/>
    <s v="Contact - Animal"/>
    <s v="Insulator"/>
    <s v="Line to Line"/>
    <m/>
    <s v="Overhead"/>
    <x v="0"/>
    <s v="Insulator"/>
    <s v="LIQUID FUSE FOR 10 KVA TRANSFORMER BUSHING MOUNTED 2_x000a_ 2 INSULATOR:DE BELL 580:FLASHED / REPLACE / FULL SET"/>
    <s v="4Tj1111191656"/>
    <s v="     "/>
    <s v="Tier 2"/>
    <x v="1"/>
    <n v="430"/>
    <s v="R4"/>
    <n v="36.682200000000002"/>
    <n v="-119.181"/>
    <s v="FRESNO"/>
    <s v="SAND-CREEK-1103"/>
    <m/>
    <m/>
    <s v="SAND CREEK 1103CB"/>
    <x v="1"/>
    <m/>
    <s v="Herbaceous"/>
    <m/>
    <m/>
    <s v="No"/>
    <m/>
    <m/>
    <m/>
    <m/>
    <m/>
    <m/>
    <m/>
    <s v="N"/>
    <s v="N"/>
    <m/>
    <m/>
    <s v="     "/>
    <m/>
    <m/>
    <m/>
    <m/>
    <m/>
    <m/>
    <m/>
    <m/>
    <m/>
    <m/>
    <m/>
    <m/>
    <m/>
    <m/>
    <m/>
    <m/>
    <m/>
    <m/>
    <m/>
  </r>
  <r>
    <s v="20191443"/>
    <s v="     "/>
    <n v="43780"/>
    <s v="11/11"/>
    <x v="0"/>
    <m/>
    <s v="46"/>
    <n v="4"/>
    <s v="11"/>
    <x v="3"/>
    <n v="43780"/>
    <n v="0.40486111111111112"/>
    <s v="Boom truck caught phone wire bringing down pole"/>
    <s v="     "/>
    <s v="FAS"/>
    <m/>
    <s v="N"/>
    <x v="0"/>
    <s v="704321"/>
    <s v="19-0123520"/>
    <m/>
    <s v="T004807645"/>
    <n v="0"/>
    <m/>
    <s v="     "/>
    <x v="1"/>
    <s v="PG&amp;E"/>
    <m/>
    <m/>
    <m/>
    <s v="D"/>
    <m/>
    <s v="&lt;0.25"/>
    <m/>
    <s v="Contact - 3rd Party"/>
    <s v="33.d. Vehicle contact"/>
    <s v="Contact - 3rd Party"/>
    <s v="Contact from object"/>
    <s v="Contact - Vehicle"/>
    <m/>
    <s v="Contact - Vehicle"/>
    <s v="Pole"/>
    <s v="Line to Line"/>
    <m/>
    <s v="Overhead"/>
    <x v="0"/>
    <s v="Pole"/>
    <s v="1 POLE WOOD:45' CLASS 4:BURNT / REPLACE"/>
    <s v="101020184"/>
    <s v="     "/>
    <s v="Tier 2"/>
    <x v="1"/>
    <m/>
    <s v="NA"/>
    <n v="37.8782"/>
    <n v="-120.46"/>
    <s v="TUOLUMNE"/>
    <s v="PEORIA-1701"/>
    <m/>
    <m/>
    <s v="PEORIA 1701CB"/>
    <x v="1"/>
    <m/>
    <s v="Urban"/>
    <m/>
    <m/>
    <s v="No"/>
    <m/>
    <m/>
    <m/>
    <m/>
    <m/>
    <m/>
    <m/>
    <s v="N"/>
    <s v="N"/>
    <m/>
    <m/>
    <s v="     "/>
    <m/>
    <m/>
    <m/>
    <m/>
    <m/>
    <m/>
    <m/>
    <m/>
    <m/>
    <m/>
    <m/>
    <m/>
    <m/>
    <m/>
    <m/>
    <m/>
    <m/>
    <m/>
    <m/>
  </r>
  <r>
    <s v="SAP201516604"/>
    <s v="     "/>
    <n v="42320"/>
    <s v="11/12"/>
    <x v="0"/>
    <m/>
    <s v="46"/>
    <n v="4"/>
    <s v="11"/>
    <x v="2"/>
    <n v="42318"/>
    <m/>
    <s v="Pole replaced due to pole fire; failed fuse 38885; burned insulator"/>
    <s v="     "/>
    <s v="SAP"/>
    <n v="44580"/>
    <s v="Y"/>
    <x v="0"/>
    <s v="1338605"/>
    <s v="15-0076921"/>
    <m/>
    <s v="T003529016"/>
    <n v="110847432"/>
    <m/>
    <s v="     "/>
    <x v="0"/>
    <s v="PG&amp;E"/>
    <m/>
    <m/>
    <m/>
    <s v="D"/>
    <m/>
    <s v="Structure-PG&amp;E only"/>
    <m/>
    <s v="Equipment - PG&amp;E"/>
    <s v="34.c. Fuse damage or failure"/>
    <s v="Equipment - PG&amp;E"/>
    <s v="Fuse failure - all"/>
    <s v="Fuse failure - all"/>
    <s v="Fuse"/>
    <m/>
    <m/>
    <s v="Three Phase Fault"/>
    <s v="Yes"/>
    <s v="Overhead"/>
    <x v="0"/>
    <s v="Fuse"/>
    <m/>
    <s v="100057524"/>
    <s v="     "/>
    <s v="Tier 2"/>
    <x v="1"/>
    <m/>
    <m/>
    <n v="38.825800000000001"/>
    <n v="-121.11199999999999"/>
    <s v="Placer"/>
    <s v="PENRYN-1107"/>
    <m/>
    <m/>
    <s v="PENRYN 1107346"/>
    <x v="0"/>
    <s v="Placer County FD"/>
    <m/>
    <m/>
    <m/>
    <s v="No"/>
    <m/>
    <m/>
    <m/>
    <m/>
    <m/>
    <m/>
    <m/>
    <s v="N"/>
    <s v="N"/>
    <m/>
    <m/>
    <s v="     "/>
    <m/>
    <m/>
    <m/>
    <m/>
    <m/>
    <m/>
    <m/>
    <m/>
    <m/>
    <m/>
    <m/>
    <m/>
    <m/>
    <m/>
    <m/>
    <m/>
    <m/>
    <m/>
    <m/>
  </r>
  <r>
    <s v="20160359"/>
    <s v="     "/>
    <n v="42688"/>
    <s v="11/14"/>
    <x v="0"/>
    <n v="0.55208333333333337"/>
    <s v="47"/>
    <n v="4"/>
    <s v="11"/>
    <x v="6"/>
    <n v="42688"/>
    <n v="0.55208333333333337"/>
    <s v="2 poles and wire down.  grass fire, CDF on site"/>
    <s v="     "/>
    <m/>
    <m/>
    <s v="N"/>
    <x v="0"/>
    <s v="1580994"/>
    <s v="16-0079725"/>
    <m/>
    <m/>
    <m/>
    <m/>
    <s v="     "/>
    <x v="1"/>
    <s v="PG&amp;E"/>
    <m/>
    <s v="Vegetation"/>
    <m/>
    <s v="D"/>
    <m/>
    <s v="&lt;0.25"/>
    <s v="Square Feet: ; Acreage: "/>
    <s v="Equipment - PG&amp;E"/>
    <s v="34.f. Pole damage or failure"/>
    <s v="Equipment - PG&amp;E"/>
    <s v="All types of equipment / facility failure"/>
    <s v="Pole"/>
    <s v="Pole"/>
    <m/>
    <m/>
    <s v="Line to Ground"/>
    <m/>
    <s v="Overhead"/>
    <x v="3"/>
    <s v="Conductor"/>
    <m/>
    <s v="101895511"/>
    <s v="     "/>
    <s v="Tier 2"/>
    <x v="1"/>
    <n v="575"/>
    <m/>
    <n v="35.457700000000003"/>
    <n v="-120.462"/>
    <s v="San Luis Obispo"/>
    <s v="TEMPLETON-2113"/>
    <s v="183052113"/>
    <n v="21000"/>
    <s v="TEMPLETON 2113641367"/>
    <x v="1"/>
    <s v="Cal Fire"/>
    <s v="Shrub"/>
    <m/>
    <m/>
    <s v="No"/>
    <m/>
    <m/>
    <m/>
    <m/>
    <m/>
    <m/>
    <m/>
    <s v="N"/>
    <s v="N"/>
    <m/>
    <m/>
    <s v="     "/>
    <m/>
    <m/>
    <m/>
    <m/>
    <m/>
    <m/>
    <m/>
    <m/>
    <m/>
    <m/>
    <m/>
    <m/>
    <m/>
    <m/>
    <m/>
    <m/>
    <m/>
    <m/>
    <m/>
  </r>
  <r>
    <s v="SAP201613487"/>
    <s v="     "/>
    <n v="42688"/>
    <s v="11/14"/>
    <x v="0"/>
    <m/>
    <s v="47"/>
    <n v="4"/>
    <s v="11"/>
    <x v="6"/>
    <n v="42686"/>
    <m/>
    <s v="Crossarm replaced due to pole fire"/>
    <s v="     "/>
    <s v="SAP"/>
    <n v="44580"/>
    <s v="Y"/>
    <x v="0"/>
    <s v="1580253"/>
    <s v="16-0079477"/>
    <m/>
    <s v="T003816410"/>
    <n v="112157653"/>
    <m/>
    <s v="     "/>
    <x v="0"/>
    <s v="PG&amp;E"/>
    <m/>
    <m/>
    <m/>
    <s v="D"/>
    <m/>
    <s v="Structure-PG&amp;E only"/>
    <m/>
    <s v="Contact - Animal - Nest"/>
    <s v="33.e. Other contact from object"/>
    <s v="Contact - Nest"/>
    <s v="Insulator failure"/>
    <s v="Insulator failure"/>
    <m/>
    <s v="Insulator failure"/>
    <s v="Crossarm"/>
    <s v="Line to Ground"/>
    <s v="Yes"/>
    <s v="Overhead"/>
    <x v="0"/>
    <s v="Crossarm"/>
    <m/>
    <s v="103320250"/>
    <s v="     "/>
    <s v="Tier 2"/>
    <x v="1"/>
    <m/>
    <m/>
    <n v="39.366100000000003"/>
    <n v="-122.571"/>
    <s v="Colusa"/>
    <s v="ELK-CREEK-1101"/>
    <m/>
    <m/>
    <s v="ELK CREEK 11012032"/>
    <x v="0"/>
    <m/>
    <m/>
    <m/>
    <m/>
    <s v="No"/>
    <m/>
    <m/>
    <m/>
    <m/>
    <m/>
    <m/>
    <m/>
    <s v="N"/>
    <s v="N"/>
    <m/>
    <m/>
    <s v="     "/>
    <m/>
    <m/>
    <m/>
    <m/>
    <m/>
    <m/>
    <m/>
    <m/>
    <m/>
    <m/>
    <m/>
    <m/>
    <m/>
    <m/>
    <m/>
    <m/>
    <m/>
    <m/>
    <m/>
  </r>
  <r>
    <s v="MIA201814388"/>
    <s v="     "/>
    <n v="43418"/>
    <s v="11/14"/>
    <x v="0"/>
    <n v="0.54861111111111116"/>
    <s v="46"/>
    <n v="4"/>
    <s v="11"/>
    <x v="1"/>
    <m/>
    <m/>
    <s v="pole fire"/>
    <s v="     "/>
    <s v="ILIS"/>
    <n v="44267"/>
    <s v="Y"/>
    <x v="0"/>
    <s v="215305"/>
    <s v="18-0099731"/>
    <m/>
    <s v="T004456030"/>
    <m/>
    <m/>
    <s v="     "/>
    <x v="0"/>
    <s v="PG&amp;E"/>
    <m/>
    <m/>
    <m/>
    <s v="D"/>
    <m/>
    <s v="Structure-PG&amp;E only"/>
    <m/>
    <s v="Equipment - PG&amp;E"/>
    <s v="34.c. Fuse damage or failure"/>
    <s v="Equipment - PG&amp;E"/>
    <s v="All types of equipment / facility failure"/>
    <s v="Fuse failure - all"/>
    <s v="Fuse"/>
    <m/>
    <m/>
    <s v="Line to Ground"/>
    <s v="Yes"/>
    <s v="Overhead"/>
    <x v="0"/>
    <m/>
    <m/>
    <s v="FUSE 4997"/>
    <s v="     "/>
    <s v="Tier 2"/>
    <x v="1"/>
    <n v="518"/>
    <m/>
    <n v="37.267400000000002"/>
    <n v="-122.05"/>
    <s v="Santa Clara"/>
    <s v="SARATOGA-1105"/>
    <s v="83371105"/>
    <n v="11000"/>
    <s v="SARATOGA 1105LC14"/>
    <x v="0"/>
    <m/>
    <s v="Urban"/>
    <m/>
    <m/>
    <s v="No"/>
    <m/>
    <m/>
    <m/>
    <m/>
    <m/>
    <m/>
    <m/>
    <s v="N"/>
    <s v="N"/>
    <m/>
    <m/>
    <s v="     "/>
    <m/>
    <m/>
    <m/>
    <m/>
    <m/>
    <m/>
    <m/>
    <m/>
    <m/>
    <m/>
    <m/>
    <m/>
    <m/>
    <m/>
    <m/>
    <m/>
    <m/>
    <m/>
    <m/>
  </r>
  <r>
    <s v="20160360"/>
    <s v="     "/>
    <n v="42689"/>
    <s v="11/15"/>
    <x v="0"/>
    <n v="0.7270833333333333"/>
    <s v="47"/>
    <n v="4"/>
    <s v="11"/>
    <x v="6"/>
    <n v="42689"/>
    <n v="0.7270833333333333"/>
    <s v="ASSISTED MIKE ANGLE, DE-ENERGIZED. FOR POLE REPLACEMENT BY TRANSMISSION LINE CREW PER SWITCH LOG 16-80083 PER CRAWFORD AT NDCC."/>
    <s v="     "/>
    <m/>
    <m/>
    <s v="N"/>
    <x v="0"/>
    <s v="1581847"/>
    <s v="16-0080083"/>
    <m/>
    <m/>
    <m/>
    <m/>
    <s v="     "/>
    <x v="1"/>
    <s v="PG&amp;E"/>
    <m/>
    <s v="Vegetation"/>
    <m/>
    <s v="D"/>
    <m/>
    <s v="&lt;0.25"/>
    <s v="Square Feet: ; Acreage: "/>
    <s v="Contact - 3rd Party"/>
    <s v="33.d. Vehicle contact"/>
    <s v="Contact - 3rd Party"/>
    <s v="All types of equipment / facility failure"/>
    <s v="Contact - Vehicle"/>
    <m/>
    <s v="Contact - Vehicle"/>
    <s v="Pole"/>
    <s v="Line to Line"/>
    <s v="PACIFIC BELL"/>
    <s v="Overhead"/>
    <x v="3"/>
    <s v="Conductor"/>
    <m/>
    <s v="100327525"/>
    <s v="     "/>
    <s v="Tier 2"/>
    <x v="1"/>
    <n v="280"/>
    <m/>
    <n v="39.727499999999999"/>
    <n v="-121.65600000000001"/>
    <s v="Butte"/>
    <s v="PARADISE-1103"/>
    <s v="102831103"/>
    <n v="12000"/>
    <s v="PARADISE 110443008"/>
    <x v="0"/>
    <s v="CAL FIRE/BUTTE COUNTY FIRE DEPT."/>
    <s v="Urban"/>
    <m/>
    <m/>
    <s v="Yes"/>
    <m/>
    <m/>
    <m/>
    <m/>
    <m/>
    <m/>
    <m/>
    <s v="N"/>
    <s v="N"/>
    <m/>
    <m/>
    <s v="     "/>
    <m/>
    <m/>
    <m/>
    <m/>
    <m/>
    <m/>
    <m/>
    <m/>
    <m/>
    <m/>
    <m/>
    <m/>
    <m/>
    <m/>
    <m/>
    <m/>
    <m/>
    <m/>
    <m/>
  </r>
  <r>
    <s v="20180978"/>
    <s v="     "/>
    <n v="43419"/>
    <s v="11/15"/>
    <x v="0"/>
    <m/>
    <s v="46"/>
    <n v="4"/>
    <s v="11"/>
    <x v="1"/>
    <m/>
    <m/>
    <m/>
    <s v="     "/>
    <s v="FAS"/>
    <m/>
    <s v="N"/>
    <x v="0"/>
    <s v="215639"/>
    <m/>
    <m/>
    <m/>
    <m/>
    <m/>
    <s v="     "/>
    <x v="0"/>
    <s v="PG&amp;E"/>
    <m/>
    <m/>
    <m/>
    <s v="D"/>
    <m/>
    <s v="&lt;3 meters of linear travel"/>
    <m/>
    <s v="Equipment - PG&amp;E"/>
    <s v="34.o. Other"/>
    <s v="Equipment - PG&amp;E"/>
    <s v="All types of equipment / facility failure"/>
    <s v="Other"/>
    <s v="Splice/Clamp/Connector"/>
    <m/>
    <m/>
    <m/>
    <m/>
    <m/>
    <x v="3"/>
    <s v="Splice/Clamp/Connector"/>
    <m/>
    <m/>
    <s v="     "/>
    <s v="Tier 2"/>
    <x v="1"/>
    <n v="320"/>
    <m/>
    <n v="38.098799999999997"/>
    <n v="-120.68300000000001"/>
    <s v="Calaveras"/>
    <s v="FROGTOWN-1702"/>
    <s v="163451702"/>
    <n v="17000"/>
    <s v="FROGTOWN-170275252"/>
    <x v="1"/>
    <m/>
    <s v="Rural"/>
    <m/>
    <m/>
    <s v="No"/>
    <m/>
    <m/>
    <m/>
    <m/>
    <m/>
    <m/>
    <m/>
    <s v="N"/>
    <s v="N"/>
    <m/>
    <m/>
    <s v="     "/>
    <m/>
    <m/>
    <m/>
    <m/>
    <m/>
    <m/>
    <m/>
    <m/>
    <m/>
    <m/>
    <m/>
    <m/>
    <m/>
    <m/>
    <m/>
    <m/>
    <m/>
    <m/>
    <m/>
  </r>
  <r>
    <s v="SAP20201623"/>
    <s v="     "/>
    <n v="44150"/>
    <s v="11/15"/>
    <x v="0"/>
    <m/>
    <s v="47"/>
    <n v="4"/>
    <s v="11"/>
    <x v="4"/>
    <n v="44148"/>
    <m/>
    <s v="Mono Way and Peaceful Valley Rd in Sonora; s1299; pole fire; s1309; burned crossarm; caused by equipment failure"/>
    <s v="     "/>
    <s v="SAP"/>
    <n v="44580"/>
    <s v="Y"/>
    <x v="0"/>
    <s v="1144335"/>
    <s v="20-0120818"/>
    <m/>
    <s v="T005122167, T005122159"/>
    <n v="120032108"/>
    <m/>
    <s v="     "/>
    <x v="0"/>
    <s v="PG&amp;E"/>
    <m/>
    <m/>
    <m/>
    <s v="D"/>
    <m/>
    <s v="Structure-PG&amp;E only"/>
    <m/>
    <s v="Equipment - PG&amp;E"/>
    <s v="34.h. Crossarm damage or failure"/>
    <s v="Equipment - PG&amp;E"/>
    <s v="Crossarm failure"/>
    <s v="Crossarm failure"/>
    <s v="Pole"/>
    <m/>
    <m/>
    <s v="Force Out"/>
    <s v="No"/>
    <s v="Overhead"/>
    <x v="0"/>
    <s v="Pole"/>
    <m/>
    <s v="101032264"/>
    <s v="     "/>
    <s v="Tier 2"/>
    <x v="1"/>
    <m/>
    <m/>
    <n v="37.977200000000003"/>
    <n v="-120.31699999999999"/>
    <s v="Tuolumne"/>
    <s v="CURTIS-1702"/>
    <m/>
    <m/>
    <m/>
    <x v="0"/>
    <m/>
    <m/>
    <m/>
    <m/>
    <s v="No"/>
    <m/>
    <m/>
    <m/>
    <m/>
    <m/>
    <m/>
    <m/>
    <s v="N"/>
    <s v="N"/>
    <m/>
    <m/>
    <s v="     "/>
    <m/>
    <m/>
    <m/>
    <m/>
    <m/>
    <m/>
    <m/>
    <m/>
    <m/>
    <m/>
    <m/>
    <m/>
    <m/>
    <m/>
    <m/>
    <m/>
    <m/>
    <m/>
    <m/>
  </r>
  <r>
    <s v="SAP201613464"/>
    <s v="     "/>
    <n v="42691"/>
    <s v="11/17"/>
    <x v="0"/>
    <m/>
    <s v="47"/>
    <n v="4"/>
    <s v="11"/>
    <x v="6"/>
    <n v="42689"/>
    <m/>
    <s v="pole fire; wire broken and down; meter 1010143580"/>
    <s v="     "/>
    <s v="SAP"/>
    <n v="44580"/>
    <s v="Y"/>
    <x v="0"/>
    <m/>
    <s v="16-0079805.1"/>
    <m/>
    <s v="T003817495"/>
    <n v="112161120"/>
    <m/>
    <s v="     "/>
    <x v="0"/>
    <s v="PG&amp;E"/>
    <m/>
    <m/>
    <m/>
    <s v="D"/>
    <m/>
    <s v="Structure-PG&amp;E only"/>
    <m/>
    <s v="Equipment - PG&amp;E"/>
    <s v="34.b. Conductor damage or failure"/>
    <s v="Equipment - PG&amp;E"/>
    <s v="Conductor failure-all"/>
    <s v="Conductor failure-all"/>
    <s v="Pole"/>
    <m/>
    <m/>
    <s v="Force Out,Line to Ground"/>
    <s v="Yes"/>
    <s v="Overhead"/>
    <x v="0"/>
    <s v="Pole"/>
    <m/>
    <s v="104054034"/>
    <s v="     "/>
    <s v="Tier 2"/>
    <x v="1"/>
    <m/>
    <m/>
    <n v="36.963500000000003"/>
    <n v="-119.459"/>
    <s v="Fresno"/>
    <s v="AUBERRY-1101"/>
    <m/>
    <m/>
    <m/>
    <x v="0"/>
    <m/>
    <m/>
    <m/>
    <m/>
    <s v="No"/>
    <m/>
    <m/>
    <m/>
    <m/>
    <m/>
    <m/>
    <m/>
    <s v="N"/>
    <s v="N"/>
    <m/>
    <m/>
    <s v="     "/>
    <m/>
    <m/>
    <m/>
    <m/>
    <m/>
    <m/>
    <m/>
    <m/>
    <m/>
    <m/>
    <m/>
    <m/>
    <m/>
    <m/>
    <m/>
    <m/>
    <m/>
    <m/>
    <m/>
  </r>
  <r>
    <s v="20201580"/>
    <s v="     "/>
    <n v="44152"/>
    <s v="11/17"/>
    <x v="0"/>
    <n v="0.8569444444444444"/>
    <s v="47"/>
    <n v="4"/>
    <s v="11"/>
    <x v="4"/>
    <n v="44152"/>
    <n v="0.8354166666666667"/>
    <s v="On November 17, 2020 at 2051 hours, a PG&amp;E Troubleman patrolled the Higgins 1103 12kV Distribution Circuit number 152691103, near 18392 and 18398 Mother Lode in Grass Valley, California. He observed a live single-phase wire down one pole south of cutout pole 9739. Initial analysis indicates a ponderosa pine tree fell onto overhead primary line causing the wire down and outage. Cal Fire responded to and extinguished the 1 to 2-foot spot fire. The 205-minute outage affected 1,367 customers. We replaced one 50' Class 3 pole, one typical pole bolt 1 PH overhead 25KVA transformer, one 8' composite dead-end, two cutout covers, two arrestors, two 2' fuses, two insulators, two steel pins, and conductor. All the repairs were completed and the line was returned to service on November 18, 2020 at 0654 hours. This ignition did not meet the reporting criteria, because it did not exceed one linear meter. This information is preliminary."/>
    <s v="     "/>
    <s v="FAS"/>
    <m/>
    <s v="N"/>
    <x v="0"/>
    <m/>
    <s v="20-0122150"/>
    <m/>
    <s v="T005126282, T005126298"/>
    <m/>
    <m/>
    <s v="     "/>
    <x v="0"/>
    <s v="PG&amp;E"/>
    <m/>
    <s v="Vegetation"/>
    <m/>
    <s v="D"/>
    <s v="D"/>
    <s v="&lt;3 meters of linear travel"/>
    <m/>
    <s v="Vegetation"/>
    <s v="33.a. Veg. contact"/>
    <s v="Vegetation"/>
    <s v="Contact from object"/>
    <s v="Contact - Vegetation"/>
    <m/>
    <s v="Contact - Vegetation"/>
    <s v="Conductor - Primary"/>
    <s v="Open Circuit"/>
    <m/>
    <s v="Overhead"/>
    <x v="3"/>
    <s v="Conductor - Primary"/>
    <s v="Primary conductor, Pole, Transformer, Crossarm, Cutouts, Arrestors, Fuses, Insulators, and Pins"/>
    <s v="Circuit ID: 152691103; SAP ID: 100096238, 100096237"/>
    <s v="     "/>
    <s v="Tier 2"/>
    <x v="1"/>
    <n v="330"/>
    <m/>
    <n v="39.1066"/>
    <n v="-121.08499999999999"/>
    <s v="Nevada"/>
    <s v="HIGGINS-1103"/>
    <m/>
    <n v="12000"/>
    <m/>
    <x v="0"/>
    <s v="Cal Fire"/>
    <m/>
    <m/>
    <m/>
    <s v="No"/>
    <m/>
    <m/>
    <m/>
    <m/>
    <m/>
    <s v="MOTHER"/>
    <m/>
    <s v="N"/>
    <s v="N"/>
    <m/>
    <m/>
    <s v="     "/>
    <s v="39.10709000"/>
    <s v="-121.08545330"/>
    <s v="Nov 18 2020 12:00AM"/>
    <s v="RootsFail"/>
    <s v="GREEN GRAY PINE WAS UNDERCUT BY STREAM AND UPROOTED INTO HIGH VOLTAGE POWERLINES CAUSING DOWNED LINES AND BROKEN CROSS ARM."/>
    <s v="PING"/>
    <s v="65"/>
    <s v="30"/>
    <s v="20"/>
    <s v="Slight"/>
    <s v="None"/>
    <s v="N"/>
    <s v="1"/>
    <m/>
    <s v="Creek"/>
    <s v="A"/>
    <s v="CrossArm"/>
    <s v="BareWire"/>
    <s v="0"/>
  </r>
  <r>
    <s v="MIA20146376"/>
    <s v="     "/>
    <n v="41962"/>
    <s v="11/19"/>
    <x v="0"/>
    <n v="0.48927083333333332"/>
    <s v="47"/>
    <n v="4"/>
    <s v="11"/>
    <x v="7"/>
    <n v="41962"/>
    <n v="0.48888888888888887"/>
    <s v="L7SF: 240 DUPERU DR in Crockett; OUTAGE DUE TO MULTIPLE BROKEN POLES &amp; POLE FIRE @ POLE W/ RISER SW #R2001 WHICH CAUSE DOMINO EFFECT TO THE TWO POLES SOUTH; pole fire"/>
    <s v="     "/>
    <s v="FAS"/>
    <n v="44264"/>
    <s v="Y"/>
    <x v="0"/>
    <s v="1115176"/>
    <s v="N/A"/>
    <m/>
    <s v="T003241226"/>
    <n v="109679256"/>
    <m/>
    <s v="     "/>
    <x v="0"/>
    <s v="PG&amp;E"/>
    <m/>
    <m/>
    <m/>
    <s v="D"/>
    <m/>
    <s v="Structure-PG&amp;E only"/>
    <m/>
    <s v="Equipment - PG&amp;E"/>
    <s v="34.f. Pole damage or failure"/>
    <s v="Equipment - PG&amp;E"/>
    <s v="All types of equipment / facility failure"/>
    <s v="Pole failure"/>
    <s v="Pole"/>
    <m/>
    <m/>
    <m/>
    <s v="Unknown"/>
    <s v="Overhead"/>
    <x v="0"/>
    <m/>
    <m/>
    <s v="103759398"/>
    <s v="     "/>
    <s v="Tier 2"/>
    <x v="1"/>
    <n v="530"/>
    <m/>
    <n v="38.048299999999998"/>
    <n v="-122.21599999999999"/>
    <s v="Contra Costa"/>
    <s v="FAIRVIEW-2207"/>
    <s v="13432207"/>
    <n v="22000"/>
    <m/>
    <x v="0"/>
    <m/>
    <s v="Rural"/>
    <m/>
    <m/>
    <s v="No"/>
    <m/>
    <m/>
    <m/>
    <m/>
    <m/>
    <m/>
    <m/>
    <s v="N"/>
    <s v="N"/>
    <m/>
    <m/>
    <s v="     "/>
    <m/>
    <m/>
    <m/>
    <m/>
    <m/>
    <m/>
    <m/>
    <m/>
    <m/>
    <m/>
    <m/>
    <m/>
    <m/>
    <m/>
    <m/>
    <m/>
    <m/>
    <m/>
    <m/>
  </r>
  <r>
    <s v="20201585"/>
    <s v="     "/>
    <n v="44154"/>
    <s v="11/19"/>
    <x v="0"/>
    <n v="0.10486111111111111"/>
    <s v="47"/>
    <n v="4"/>
    <s v="11"/>
    <x v="4"/>
    <n v="44154"/>
    <n v="0.19652777777777777"/>
    <s v="On November 19, 2020 at 0331 hours, a PG&amp;E Troubleman patrolled the Girvan 1101 Distribution Circuit number 103401101, near 10489 Sunny Hill Road, in Igo, California. He observed that the conductor from the meter to the customer's breaker had failed and arced, which ignited a fire inside the panel behind the meter socket. The small fire was extinguished by the customer and Cal Fire was on-site to assist. We then de-energized the transformer and disconnected service. The field order number 0991873431 was completed, with the removal of the extinguishing agent damaged meter. Initial analysis indicates the pole behind the meter was burnt by the Zogg fire and it was reported that it may've been what damaged the conductor inside the meter panel. A prior field order number 0990457186 from October 2, 2020, indicated that there had been a previous report of the electric meter having exposed wiring and the concern of a possible fire hazard with wires on the outside of the box. We came out that day, October 2nd, and turned off the customer's main breaker, per worry expressed about the wire coming out of the panel. The ignition on November 19, 2020, did not meet the reporting criteria, because the fire did not exceed one linear meter. This information is preliminary."/>
    <s v="     "/>
    <s v="FAS"/>
    <m/>
    <s v="N"/>
    <x v="1"/>
    <s v="1149085"/>
    <m/>
    <m/>
    <s v="T005127666, 0991873431, 0990457186"/>
    <m/>
    <m/>
    <s v="     "/>
    <x v="0"/>
    <s v="PG&amp;E"/>
    <m/>
    <s v="Other"/>
    <m/>
    <s v="D"/>
    <s v="D"/>
    <s v="Other"/>
    <s v="CUSTOMER PANEL"/>
    <s v="Equipment - PG&amp;E"/>
    <s v="34.b. Conductor damage or failure"/>
    <s v="Equipment - PG&amp;E"/>
    <s v="All types of equipment / facility failure"/>
    <s v="Conductor failure-all"/>
    <s v="Meter"/>
    <m/>
    <m/>
    <m/>
    <m/>
    <s v="Overhead"/>
    <x v="2"/>
    <s v="Meter"/>
    <s v="Meter, Panel"/>
    <s v="Circuit ID: 103401101"/>
    <s v="     "/>
    <s v="Tier 2"/>
    <x v="1"/>
    <n v="245"/>
    <m/>
    <n v="40.4816"/>
    <n v="-122.67100000000001"/>
    <s v="Shasta"/>
    <s v="GIRVAN-1101"/>
    <m/>
    <n v="12000"/>
    <s v="N/A"/>
    <x v="1"/>
    <s v="Customer, Cal Fire"/>
    <m/>
    <m/>
    <m/>
    <s v="No"/>
    <m/>
    <m/>
    <m/>
    <m/>
    <m/>
    <m/>
    <m/>
    <s v="N"/>
    <s v="N"/>
    <m/>
    <m/>
    <s v="     "/>
    <m/>
    <m/>
    <m/>
    <m/>
    <m/>
    <m/>
    <m/>
    <m/>
    <m/>
    <m/>
    <m/>
    <m/>
    <m/>
    <m/>
    <m/>
    <m/>
    <m/>
    <m/>
    <m/>
  </r>
  <r>
    <s v="20201488"/>
    <s v="     "/>
    <n v="44137"/>
    <s v="11/2"/>
    <x v="0"/>
    <n v="0.51041666666666663"/>
    <s v="45"/>
    <n v="4"/>
    <s v="11"/>
    <x v="4"/>
    <n v="44137"/>
    <n v="0.50555555555555554"/>
    <s v="On November 2, 2020 at 1230 hours, a PG&amp;E Troubleman patrolled the Cabrillo 1103 Distribution Circuit number 183101103, near the corner of Rucker and Onstott Road in Lompoc, California. He observed a hot connector. Initial analysis indicates an overhead connector or splice burned and flashed, due to equipment failure. A fire was caused by a hot connector on Flying Bells at SAP 101913493. The Santa Barbara Fire Department responded to and extinguished the fire. We repaired the damaged temperature differential connector. All the repairs were completed and the line was returned to service on November 2, 2020. This information is preliminary."/>
    <s v="     "/>
    <s v="FAS"/>
    <m/>
    <s v="N"/>
    <x v="0"/>
    <s v="1134555"/>
    <m/>
    <m/>
    <s v="T005111308"/>
    <n v="119972008"/>
    <m/>
    <s v="     "/>
    <x v="1"/>
    <s v="PG&amp;E"/>
    <m/>
    <s v="Vegetation"/>
    <m/>
    <s v="D"/>
    <s v="D"/>
    <s v="&lt;0.25"/>
    <m/>
    <s v="Equipment - PG&amp;E"/>
    <s v="34.m. Connection device damage or failure"/>
    <s v="Equipment - PG&amp;E"/>
    <s v="All types of equipment / facility failure"/>
    <s v="Splice/Clamp/Connector"/>
    <s v="Splice/Clamp/Connector"/>
    <m/>
    <m/>
    <m/>
    <m/>
    <s v="Overhead"/>
    <x v="3"/>
    <s v="Splice/Clamp/Connector"/>
    <s v="Connector"/>
    <s v="Circuit ID: 183101103, SAP ID: 101913493"/>
    <s v="     "/>
    <s v="Tier 2"/>
    <x v="1"/>
    <n v="512"/>
    <s v="R4"/>
    <n v="34.681800000000003"/>
    <n v="-120.43600000000001"/>
    <s v="Santa Barbara"/>
    <s v="CABRILLO-1103"/>
    <m/>
    <n v="12000"/>
    <m/>
    <x v="0"/>
    <s v="Santa Barbara FD"/>
    <s v="Shrub"/>
    <m/>
    <m/>
    <s v="No"/>
    <m/>
    <m/>
    <m/>
    <m/>
    <m/>
    <m/>
    <m/>
    <s v="N"/>
    <s v="N"/>
    <m/>
    <m/>
    <s v="     "/>
    <m/>
    <m/>
    <m/>
    <m/>
    <m/>
    <m/>
    <m/>
    <m/>
    <m/>
    <m/>
    <m/>
    <m/>
    <m/>
    <m/>
    <m/>
    <m/>
    <m/>
    <m/>
    <m/>
  </r>
  <r>
    <s v="20160361"/>
    <s v="     "/>
    <n v="42694"/>
    <s v="11/20"/>
    <x v="0"/>
    <n v="0.46111111111111114"/>
    <s v="48"/>
    <n v="4"/>
    <s v="11"/>
    <x v="6"/>
    <n v="42694"/>
    <n v="0.46111111111111114"/>
    <s v="4 spans of wire down sorce side of co 87707"/>
    <s v="     "/>
    <m/>
    <m/>
    <s v="N"/>
    <x v="0"/>
    <s v="1585731"/>
    <s v="16-0081252"/>
    <m/>
    <m/>
    <n v="112174626"/>
    <m/>
    <s v="     "/>
    <x v="1"/>
    <s v="PG&amp;E"/>
    <m/>
    <s v="Vegetation"/>
    <m/>
    <s v="D"/>
    <m/>
    <s v="&lt;3 meters of linear travel"/>
    <s v="Square Feet: ; Acreage: "/>
    <s v="Vegetation"/>
    <s v="33.a. Veg. contact"/>
    <s v="Vegetation"/>
    <s v="All types of equipment / facility failure"/>
    <s v="Contact - Vegetation"/>
    <m/>
    <s v="Contact - Vegetation"/>
    <s v="Conductor"/>
    <s v="Line to Ground"/>
    <m/>
    <s v="Overhead"/>
    <x v="3"/>
    <s v="Conductor"/>
    <m/>
    <s v="102200173"/>
    <s v="     "/>
    <s v="Tier 2"/>
    <x v="1"/>
    <n v="140"/>
    <m/>
    <n v="39.632599999999996"/>
    <n v="-123.782"/>
    <s v="Mendocino"/>
    <s v="FORT-BRAGG-A-1101"/>
    <s v="42761101"/>
    <n v="12000"/>
    <s v="FORT BRAGG A 110195294"/>
    <x v="0"/>
    <s v="Cal Fire"/>
    <s v="Conifer Forest"/>
    <m/>
    <m/>
    <s v="No"/>
    <m/>
    <m/>
    <m/>
    <m/>
    <m/>
    <m/>
    <m/>
    <s v="N"/>
    <s v="N"/>
    <m/>
    <m/>
    <s v="     "/>
    <s v="39.63245000"/>
    <s v="-123.77745000"/>
    <s v="Nov 21 2016 12:00AM"/>
    <s v="TrunkFail"/>
    <s v="One of the two line side stems on a green co-dominant Bishop Pine failed into all three phases of distribution line and took down multiple spans. There was severe trunk rot due to water collecting between the included bark, but no rot was visible from outside the trunk. There were a few small fires approximately 5&quot;x5&quot; from where the lines were down. No property damage was due to the small fires."/>
    <s v="PINB"/>
    <s v="65"/>
    <s v="30"/>
    <s v="40"/>
    <s v="Slight"/>
    <s v="None"/>
    <s v="N"/>
    <s v="1"/>
    <m/>
    <s v="Hillside"/>
    <s v="A"/>
    <s v="CrossArm"/>
    <s v="BareWire"/>
    <s v="8"/>
  </r>
  <r>
    <s v="20170471"/>
    <s v="     "/>
    <n v="43059"/>
    <s v="11/20"/>
    <x v="0"/>
    <m/>
    <s v="47"/>
    <n v="4"/>
    <s v="11"/>
    <x v="0"/>
    <n v="43059"/>
    <n v="0.35555555555555557"/>
    <s v="need crew to replace/repair 35 cl 5 pole and replace 500+-ft  #6 cu conductor"/>
    <s v="     "/>
    <m/>
    <m/>
    <s v="N"/>
    <x v="0"/>
    <s v="1926308"/>
    <s v="17-0096436"/>
    <m/>
    <m/>
    <m/>
    <m/>
    <s v="     "/>
    <x v="1"/>
    <s v="PG&amp;E"/>
    <m/>
    <s v="Vegetation"/>
    <m/>
    <s v="D"/>
    <m/>
    <s v="0.26-9.99"/>
    <s v="Square Feet: ; Acreage: 1.7"/>
    <s v="Equipment - PG&amp;E"/>
    <s v="34.b. Conductor damage or failure"/>
    <s v="Equipment - PG&amp;E"/>
    <s v="All types of equipment / facility failure"/>
    <s v="Conductor"/>
    <s v="Conductor"/>
    <m/>
    <m/>
    <s v="Line to Ground"/>
    <s v="PACIFIC BELL"/>
    <s v="Overhead"/>
    <x v="3"/>
    <s v="Conductor"/>
    <m/>
    <s v="101389405"/>
    <s v="     "/>
    <s v="Tier 2"/>
    <x v="1"/>
    <n v="340"/>
    <m/>
    <n v="38.758400000000002"/>
    <n v="-120.84399999999999"/>
    <s v="El Dorado"/>
    <s v="PLACERVILLE-1110"/>
    <s v="153081110"/>
    <n v="12000"/>
    <s v="PLACERVILLE 111019582"/>
    <x v="0"/>
    <s v="Unknown"/>
    <s v="Hardwood Woodland"/>
    <m/>
    <m/>
    <s v="No"/>
    <m/>
    <m/>
    <m/>
    <m/>
    <m/>
    <m/>
    <m/>
    <s v="N"/>
    <s v="N"/>
    <m/>
    <m/>
    <s v="     "/>
    <m/>
    <m/>
    <m/>
    <m/>
    <m/>
    <m/>
    <m/>
    <m/>
    <m/>
    <m/>
    <m/>
    <m/>
    <m/>
    <m/>
    <m/>
    <m/>
    <m/>
    <m/>
    <m/>
  </r>
  <r>
    <s v="20180990"/>
    <s v="     "/>
    <n v="43424"/>
    <s v="11/20"/>
    <x v="0"/>
    <n v="0.54652777777777772"/>
    <s v="47"/>
    <n v="4"/>
    <s v="11"/>
    <x v="1"/>
    <n v="43424"/>
    <n v="0.54652777777777772"/>
    <m/>
    <s v="     "/>
    <s v="FAS"/>
    <m/>
    <s v="N"/>
    <x v="0"/>
    <s v="219184"/>
    <s v="18-0101510"/>
    <m/>
    <m/>
    <m/>
    <m/>
    <s v="     "/>
    <x v="1"/>
    <s v="PG&amp;E"/>
    <m/>
    <m/>
    <m/>
    <s v="D"/>
    <m/>
    <s v="&lt;0.25"/>
    <m/>
    <s v="Equipment - PG&amp;E"/>
    <s v="34.n. Transformer damage or failure"/>
    <s v="Equipment - PG&amp;E"/>
    <s v="All types of equipment / facility failure"/>
    <s v="Transformer"/>
    <s v="Transformer"/>
    <m/>
    <m/>
    <s v="Line to Ground"/>
    <m/>
    <s v="Overhead"/>
    <x v="3"/>
    <s v="Transformer"/>
    <m/>
    <s v="1101/2"/>
    <s v="     "/>
    <s v="Tier 2"/>
    <x v="1"/>
    <n v="508"/>
    <s v="R2"/>
    <n v="35.304299999999998"/>
    <n v="-120.80500000000001"/>
    <s v="San Luis Obispo"/>
    <s v="FOOTHILL-1101"/>
    <s v="182951101"/>
    <n v="11000"/>
    <s v="FOOTHILL 1101CB"/>
    <x v="0"/>
    <m/>
    <s v="Barren/Other"/>
    <m/>
    <m/>
    <s v="No"/>
    <m/>
    <m/>
    <m/>
    <m/>
    <m/>
    <m/>
    <m/>
    <s v="N"/>
    <s v="N"/>
    <m/>
    <m/>
    <s v="     "/>
    <m/>
    <m/>
    <m/>
    <m/>
    <m/>
    <m/>
    <m/>
    <m/>
    <m/>
    <m/>
    <m/>
    <m/>
    <m/>
    <m/>
    <m/>
    <m/>
    <m/>
    <m/>
    <m/>
  </r>
  <r>
    <s v="20181005"/>
    <s v="     "/>
    <n v="43425"/>
    <s v="11/21"/>
    <x v="0"/>
    <n v="0.80833333333333335"/>
    <s v="47"/>
    <n v="4"/>
    <s v="11"/>
    <x v="1"/>
    <n v="43425"/>
    <n v="0.80833333333333335"/>
    <m/>
    <s v="     "/>
    <s v="FAS"/>
    <m/>
    <s v="N"/>
    <x v="0"/>
    <s v="221002"/>
    <s v="18-0102149"/>
    <m/>
    <m/>
    <m/>
    <m/>
    <s v="     "/>
    <x v="0"/>
    <s v="PG&amp;E"/>
    <m/>
    <m/>
    <m/>
    <s v="D"/>
    <m/>
    <s v="Structure-PG&amp;E only"/>
    <m/>
    <s v="Equipment - PG&amp;E"/>
    <s v="34.f. Pole damage or failure"/>
    <s v="Equipment - PG&amp;E"/>
    <s v="All types of equipment / facility failure"/>
    <s v="Pole"/>
    <s v="Pole"/>
    <m/>
    <m/>
    <s v="Line to Ground"/>
    <m/>
    <s v="Overhead"/>
    <x v="3"/>
    <s v="Pole"/>
    <m/>
    <s v="1297"/>
    <s v="     "/>
    <s v="Tier 2"/>
    <x v="1"/>
    <n v="330"/>
    <m/>
    <n v="39.327500000000001"/>
    <n v="-121.267"/>
    <s v="Yuba"/>
    <s v="DOBBINS-1101"/>
    <s v="153741101"/>
    <n v="11000"/>
    <s v="DOBBINS 11015202"/>
    <x v="0"/>
    <m/>
    <s v="Rural"/>
    <m/>
    <m/>
    <s v="No"/>
    <m/>
    <m/>
    <m/>
    <m/>
    <m/>
    <m/>
    <m/>
    <s v="N"/>
    <s v="N"/>
    <m/>
    <m/>
    <s v="     "/>
    <m/>
    <m/>
    <m/>
    <m/>
    <m/>
    <m/>
    <m/>
    <m/>
    <m/>
    <m/>
    <m/>
    <m/>
    <m/>
    <m/>
    <m/>
    <m/>
    <m/>
    <m/>
    <m/>
  </r>
  <r>
    <s v="20180993"/>
    <s v="     "/>
    <n v="43425"/>
    <s v="11/21"/>
    <x v="0"/>
    <n v="9.4444444444444442E-2"/>
    <s v="47"/>
    <n v="4"/>
    <s v="11"/>
    <x v="1"/>
    <n v="43425"/>
    <n v="9.4444444444444442E-2"/>
    <m/>
    <s v="     "/>
    <s v="FAS"/>
    <m/>
    <s v="N"/>
    <x v="0"/>
    <s v="219464"/>
    <s v="18-0101683"/>
    <m/>
    <m/>
    <m/>
    <m/>
    <s v="     "/>
    <x v="1"/>
    <s v="PG&amp;E"/>
    <m/>
    <m/>
    <m/>
    <s v="D"/>
    <m/>
    <s v="&lt;0.25"/>
    <m/>
    <s v="Contact - 3rd Party"/>
    <s v="33.e. Other contact from object"/>
    <s v="Contact - 3rd Party"/>
    <s v="Contact from object"/>
    <s v="Contact - 3rd Party"/>
    <m/>
    <s v="Contact - 3rd Party"/>
    <s v="Conductor"/>
    <s v="Open Circuit"/>
    <m/>
    <s v="Overhead"/>
    <x v="3"/>
    <m/>
    <m/>
    <s v="1929"/>
    <s v="     "/>
    <s v="Tier 2"/>
    <x v="1"/>
    <n v="105"/>
    <s v="R1"/>
    <n v="40.481900000000003"/>
    <n v="-124.229"/>
    <s v="Humboldt"/>
    <s v="EEL-RIVER-1102"/>
    <s v="192381102"/>
    <n v="11000"/>
    <s v="EEL RIVER 11024814"/>
    <x v="0"/>
    <m/>
    <s v="Herbaceous"/>
    <m/>
    <m/>
    <s v="No"/>
    <m/>
    <m/>
    <m/>
    <m/>
    <m/>
    <m/>
    <m/>
    <s v="N"/>
    <s v="N"/>
    <m/>
    <m/>
    <s v="     "/>
    <m/>
    <m/>
    <m/>
    <m/>
    <m/>
    <m/>
    <m/>
    <m/>
    <m/>
    <m/>
    <m/>
    <m/>
    <m/>
    <m/>
    <m/>
    <m/>
    <m/>
    <m/>
    <m/>
  </r>
  <r>
    <s v="20191478"/>
    <s v="     "/>
    <n v="43790"/>
    <s v="11/21"/>
    <x v="0"/>
    <m/>
    <s v="47"/>
    <n v="4"/>
    <s v="11"/>
    <x v="3"/>
    <m/>
    <m/>
    <s v="Tree grew into line, unable to confirm fire location"/>
    <s v="     "/>
    <s v="FAS"/>
    <m/>
    <s v="N"/>
    <x v="0"/>
    <m/>
    <m/>
    <m/>
    <s v="T004816836"/>
    <n v="0"/>
    <m/>
    <s v="     "/>
    <x v="1"/>
    <s v="PG&amp;E"/>
    <m/>
    <m/>
    <m/>
    <s v="D"/>
    <m/>
    <s v="&lt;0.25"/>
    <m/>
    <s v="Vegetation"/>
    <s v="33.a. Veg. contact"/>
    <s v="Vegetation"/>
    <s v="Contact from object"/>
    <s v="Contact - Vegetation"/>
    <m/>
    <s v="Contact - Vegetation"/>
    <s v="Conductor - Primary"/>
    <m/>
    <m/>
    <s v="Overhead"/>
    <x v="3"/>
    <s v="Conductor - Primary"/>
    <m/>
    <s v="192311141 "/>
    <s v="     "/>
    <s v="Tier 2"/>
    <x v="1"/>
    <n v="105"/>
    <s v="R3"/>
    <n v="40.323099999999997"/>
    <n v="-123.92"/>
    <s v="HUMBOLDT"/>
    <s v="FRUITLAND-1141"/>
    <m/>
    <m/>
    <m/>
    <x v="0"/>
    <m/>
    <s v="Conifer Forest"/>
    <m/>
    <m/>
    <s v="No"/>
    <m/>
    <m/>
    <m/>
    <m/>
    <m/>
    <m/>
    <m/>
    <s v="N"/>
    <s v="N"/>
    <m/>
    <m/>
    <s v="     "/>
    <m/>
    <m/>
    <m/>
    <m/>
    <m/>
    <m/>
    <m/>
    <m/>
    <m/>
    <m/>
    <m/>
    <m/>
    <m/>
    <m/>
    <m/>
    <m/>
    <m/>
    <m/>
    <m/>
  </r>
  <r>
    <s v="20181024"/>
    <s v="     "/>
    <n v="43428"/>
    <s v="11/24"/>
    <x v="0"/>
    <n v="0.4513888888888889"/>
    <s v="47"/>
    <n v="4"/>
    <s v="11"/>
    <x v="1"/>
    <n v="43428"/>
    <n v="0.4513888888888889"/>
    <m/>
    <s v="     "/>
    <s v="FAS"/>
    <m/>
    <s v="N"/>
    <x v="0"/>
    <s v="223637"/>
    <s v="18-0102786"/>
    <m/>
    <m/>
    <m/>
    <m/>
    <s v="     "/>
    <x v="0"/>
    <s v="PG&amp;E"/>
    <m/>
    <m/>
    <m/>
    <s v="D"/>
    <m/>
    <s v="Structure-PG&amp;E only"/>
    <m/>
    <s v="Equipment - PG&amp;E"/>
    <s v="34.f. Pole damage or failure"/>
    <s v="Equipment - PG&amp;E"/>
    <s v="All types of equipment / facility failure"/>
    <s v="Pole"/>
    <s v="Pole"/>
    <m/>
    <m/>
    <s v="Force Out"/>
    <m/>
    <s v="Overhead"/>
    <x v="3"/>
    <s v="Pole"/>
    <m/>
    <s v="MTR#1004903447"/>
    <s v="     "/>
    <s v="Tier 2"/>
    <x v="1"/>
    <n v="348"/>
    <m/>
    <n v="38.017600000000002"/>
    <n v="-120.285"/>
    <s v="Tuolumne"/>
    <s v="CURTIS-1702"/>
    <s v="163351702"/>
    <n v="17000"/>
    <s v="CURTIS 17028000"/>
    <x v="0"/>
    <m/>
    <s v="Rural"/>
    <m/>
    <m/>
    <s v="No"/>
    <m/>
    <m/>
    <m/>
    <m/>
    <m/>
    <m/>
    <m/>
    <s v="N"/>
    <s v="N"/>
    <m/>
    <m/>
    <s v="     "/>
    <m/>
    <m/>
    <m/>
    <m/>
    <m/>
    <m/>
    <m/>
    <m/>
    <m/>
    <m/>
    <m/>
    <m/>
    <m/>
    <m/>
    <m/>
    <m/>
    <m/>
    <m/>
    <m/>
  </r>
  <r>
    <s v="MIA201910961"/>
    <s v="     "/>
    <n v="43795"/>
    <s v="11/26"/>
    <x v="0"/>
    <n v="0.76828703703703705"/>
    <s v="48"/>
    <n v="4"/>
    <s v="11"/>
    <x v="3"/>
    <n v="43795"/>
    <n v="0.7680555555555556"/>
    <s v="cal fire damaged equip - not attributable  to PG&amp;E. JZCY - FAS tag states a tree branch contacted a secondary line and is attributable to PG&amp;E. Please contact Cal Fire for a fire report and populate columns AB-AM. SIZE: waiting for fire report "/>
    <s v="     "/>
    <s v="FAS"/>
    <n v="44266"/>
    <s v="Y"/>
    <x v="0"/>
    <s v="717253"/>
    <m/>
    <m/>
    <s v="T004821261"/>
    <m/>
    <m/>
    <s v="     "/>
    <x v="1"/>
    <s v="PG&amp;E"/>
    <m/>
    <m/>
    <m/>
    <s v="D"/>
    <m/>
    <s v="Unknown"/>
    <m/>
    <s v="Vegetation"/>
    <s v="33.a. Veg. contact"/>
    <s v="Vegetation"/>
    <s v="Contact from object"/>
    <s v="Contact - Vegetation"/>
    <m/>
    <s v="Contact - Vegetation"/>
    <s v="Conductor - Open Wire Secondary"/>
    <m/>
    <s v="No"/>
    <s v="Overhead"/>
    <x v="0"/>
    <m/>
    <m/>
    <s v="103566857"/>
    <s v="     "/>
    <s v="Tier 2"/>
    <x v="1"/>
    <n v="330"/>
    <s v="R3"/>
    <n v="39.1158"/>
    <n v="-121.06399999999999"/>
    <s v="Nevada"/>
    <s v="HIGGINS-1104"/>
    <s v="152691104"/>
    <n v="11000"/>
    <m/>
    <x v="0"/>
    <m/>
    <s v="Hardwood Forest"/>
    <m/>
    <m/>
    <s v="No"/>
    <m/>
    <m/>
    <m/>
    <m/>
    <m/>
    <m/>
    <m/>
    <s v="N"/>
    <s v="N"/>
    <m/>
    <m/>
    <s v="     "/>
    <m/>
    <m/>
    <m/>
    <m/>
    <m/>
    <m/>
    <m/>
    <m/>
    <m/>
    <m/>
    <m/>
    <m/>
    <m/>
    <m/>
    <m/>
    <m/>
    <m/>
    <m/>
    <m/>
  </r>
  <r>
    <s v="20191509"/>
    <s v="     "/>
    <n v="43796"/>
    <s v="11/27"/>
    <x v="0"/>
    <m/>
    <s v="48"/>
    <n v="4"/>
    <s v="11"/>
    <x v="3"/>
    <n v="43796"/>
    <n v="0.65"/>
    <s v="ILIS indicates that there may be a wire down involved. Several tags past the fuse - no photos of fire but tman reported 1-3 meters."/>
    <s v="     "/>
    <s v="FAS"/>
    <m/>
    <s v="N"/>
    <x v="0"/>
    <s v="721871"/>
    <s v="19-0130770"/>
    <m/>
    <s v="T004825818"/>
    <n v="0"/>
    <m/>
    <s v="     "/>
    <x v="1"/>
    <s v="PG&amp;E"/>
    <m/>
    <m/>
    <m/>
    <s v="D"/>
    <m/>
    <s v="&lt;3 meters of linear travel"/>
    <m/>
    <s v="Other Fire: Non-PG&amp;E related"/>
    <s v="39.a. All Other"/>
    <s v="Other Fire"/>
    <m/>
    <m/>
    <m/>
    <m/>
    <m/>
    <s v="Force Out"/>
    <m/>
    <s v="Overhead"/>
    <x v="0"/>
    <s v="Fuse"/>
    <m/>
    <s v="103521102-2101107406{2413}"/>
    <s v="     "/>
    <s v="Tier 2"/>
    <x v="1"/>
    <n v="246"/>
    <s v="R1"/>
    <n v="40.657899999999998"/>
    <n v="-122.42100000000001"/>
    <s v="SHASTA"/>
    <s v="OREGON-TRAIL-1102"/>
    <m/>
    <m/>
    <s v="OREGON TRAIL 11021584"/>
    <x v="0"/>
    <m/>
    <s v="Hardwood Woodland"/>
    <m/>
    <m/>
    <s v="No"/>
    <m/>
    <m/>
    <m/>
    <m/>
    <m/>
    <m/>
    <m/>
    <s v="N"/>
    <s v="N"/>
    <m/>
    <m/>
    <s v="     "/>
    <m/>
    <m/>
    <m/>
    <m/>
    <m/>
    <m/>
    <m/>
    <m/>
    <m/>
    <m/>
    <m/>
    <m/>
    <m/>
    <m/>
    <m/>
    <m/>
    <m/>
    <m/>
    <m/>
  </r>
  <r>
    <s v="MIA20199252"/>
    <s v="     "/>
    <n v="43796"/>
    <s v="11/27"/>
    <x v="0"/>
    <n v="0.68748842592592596"/>
    <s v="48"/>
    <n v="4"/>
    <s v="11"/>
    <x v="3"/>
    <n v="43796"/>
    <n v="0.68680555555555556"/>
    <s v="FAS states the problem was with a Cable TV wire being burned due to issues the night before. Not attributable to PG&amp;E."/>
    <s v="     "/>
    <s v="FAS"/>
    <n v="44242"/>
    <s v="Y"/>
    <x v="0"/>
    <m/>
    <s v="N/A"/>
    <m/>
    <s v="2197015419"/>
    <m/>
    <m/>
    <s v="     "/>
    <x v="0"/>
    <s v="PG&amp;E"/>
    <m/>
    <m/>
    <m/>
    <s v="D"/>
    <m/>
    <s v="Structure-PG&amp;E only"/>
    <m/>
    <s v="Equipment - PG&amp;E"/>
    <s v="34.m. Connection device damage or failure"/>
    <s v="Equipment - PG&amp;E"/>
    <s v="All types of equipment / facility failure"/>
    <s v="Splice/Clamp/Connector"/>
    <s v="Splice/Clamp/Connector"/>
    <m/>
    <m/>
    <m/>
    <s v="Yes"/>
    <s v="Overhead"/>
    <x v="0"/>
    <m/>
    <m/>
    <m/>
    <s v="     "/>
    <s v="Tier 2"/>
    <x v="1"/>
    <n v="530"/>
    <m/>
    <n v="37.716099999999997"/>
    <n v="-122.093"/>
    <s v="Alameda"/>
    <s v="CASTRO-VALLEY-1105"/>
    <s v="14091105"/>
    <n v="11000"/>
    <m/>
    <x v="0"/>
    <m/>
    <s v="Urban"/>
    <m/>
    <m/>
    <s v="No"/>
    <m/>
    <m/>
    <m/>
    <m/>
    <m/>
    <m/>
    <m/>
    <s v="N"/>
    <s v="N"/>
    <m/>
    <m/>
    <s v="     "/>
    <m/>
    <m/>
    <m/>
    <m/>
    <m/>
    <m/>
    <m/>
    <m/>
    <m/>
    <m/>
    <m/>
    <m/>
    <m/>
    <m/>
    <m/>
    <m/>
    <m/>
    <m/>
    <m/>
  </r>
  <r>
    <s v="20191513"/>
    <s v="     "/>
    <n v="43796"/>
    <s v="11/27"/>
    <x v="0"/>
    <m/>
    <s v="48"/>
    <n v="4"/>
    <s v="11"/>
    <x v="3"/>
    <n v="43795"/>
    <n v="0.83750000000000002"/>
    <s v="Troubleman Notes indicate: creww need wire dow  vert contuction all on trees . Fire size 50x25. Tree fall on wire."/>
    <s v="     "/>
    <s v="FAS"/>
    <m/>
    <s v="N"/>
    <x v="0"/>
    <s v="718287"/>
    <s v="19-0130047"/>
    <m/>
    <s v="T004823468"/>
    <n v="0"/>
    <m/>
    <s v="     "/>
    <x v="1"/>
    <s v="PG&amp;E"/>
    <m/>
    <m/>
    <m/>
    <s v="D"/>
    <s v="D"/>
    <s v="&lt;0.25"/>
    <m/>
    <s v="Vegetation"/>
    <s v="33.a. Veg. contact"/>
    <s v="Vegetation"/>
    <s v="Contact from object"/>
    <s v="Contact - Vegetation"/>
    <m/>
    <s v="Contact - Vegetation"/>
    <s v="Conductor - Primary"/>
    <s v="Line to Ground"/>
    <m/>
    <s v="Overhead"/>
    <x v="3"/>
    <s v="Conductor - Primary"/>
    <m/>
    <s v="24101103"/>
    <s v="     "/>
    <s v="Tier 2"/>
    <x v="1"/>
    <n v="500"/>
    <s v="R1"/>
    <n v="37.271700000000003"/>
    <n v="-122.30800000000001"/>
    <s v="SAN MATEO"/>
    <s v="HALF-MOON-BAY-1103"/>
    <m/>
    <m/>
    <s v="MENLO 11038512"/>
    <x v="1"/>
    <m/>
    <s v="Conifer Forest"/>
    <m/>
    <m/>
    <s v="No"/>
    <m/>
    <m/>
    <m/>
    <m/>
    <m/>
    <m/>
    <m/>
    <s v="N"/>
    <s v="N"/>
    <m/>
    <m/>
    <s v="     "/>
    <s v="37.27574000"/>
    <s v="-122.30020060"/>
    <s v="Dec  9 2019 12:00AM"/>
    <s v="BranchFail"/>
    <s v="evidence of redwood limb under conductors"/>
    <s v="REDW"/>
    <s v="120"/>
    <s v="44"/>
    <s v="12"/>
    <s v="None"/>
    <s v="None"/>
    <s v="N"/>
    <s v="1"/>
    <m/>
    <s v="Hillside"/>
    <s v="A"/>
    <s v="Other"/>
    <s v="TreeWire"/>
    <s v="0"/>
  </r>
  <r>
    <s v="20181031"/>
    <s v="     "/>
    <n v="43432"/>
    <s v="11/28"/>
    <x v="0"/>
    <n v="0.77986111111111112"/>
    <s v="48"/>
    <n v="4"/>
    <s v="11"/>
    <x v="1"/>
    <n v="43432"/>
    <n v="0.77986111111111112"/>
    <m/>
    <s v="     "/>
    <s v="FAS"/>
    <m/>
    <s v="N"/>
    <x v="0"/>
    <s v="226898"/>
    <s v="18-0104547"/>
    <m/>
    <m/>
    <m/>
    <m/>
    <s v="     "/>
    <x v="0"/>
    <s v="PG&amp;E"/>
    <m/>
    <m/>
    <m/>
    <s v="D"/>
    <m/>
    <s v="Structure-PG&amp;E only"/>
    <m/>
    <s v="Equipment - PG&amp;E"/>
    <s v="34.f. Pole damage or failure"/>
    <s v="Equipment - PG&amp;E"/>
    <s v="All types of equipment / facility failure"/>
    <s v="Pole"/>
    <s v="Pole"/>
    <m/>
    <m/>
    <s v="Force Out"/>
    <m/>
    <s v="Overhead"/>
    <x v="3"/>
    <s v="Pole"/>
    <m/>
    <s v="2562"/>
    <s v="     "/>
    <s v="Tier 2"/>
    <x v="1"/>
    <n v="285"/>
    <m/>
    <n v="40.102600000000002"/>
    <n v="-120.867"/>
    <s v="Plumas"/>
    <s v="CRESCENT-MILLS-2101"/>
    <s v="103132101"/>
    <n v="21000"/>
    <s v="CRESCENT MILLS 21012562"/>
    <x v="0"/>
    <m/>
    <s v="Highly Rural"/>
    <m/>
    <m/>
    <s v="No"/>
    <m/>
    <m/>
    <m/>
    <m/>
    <m/>
    <m/>
    <m/>
    <s v="N"/>
    <s v="N"/>
    <m/>
    <m/>
    <s v="     "/>
    <m/>
    <m/>
    <m/>
    <m/>
    <m/>
    <m/>
    <m/>
    <m/>
    <m/>
    <m/>
    <m/>
    <m/>
    <m/>
    <m/>
    <m/>
    <m/>
    <m/>
    <m/>
    <m/>
  </r>
  <r>
    <s v="20191405"/>
    <s v="     "/>
    <n v="43772"/>
    <s v="11/3"/>
    <x v="0"/>
    <m/>
    <s v="45"/>
    <n v="4"/>
    <s v="11"/>
    <x v="3"/>
    <n v="43772"/>
    <n v="0.75694444444444442"/>
    <s v="Tree fell into line"/>
    <s v="     "/>
    <s v="FAS"/>
    <m/>
    <s v="N"/>
    <x v="0"/>
    <s v="698834"/>
    <s v="19-0120570"/>
    <m/>
    <s v="T004801428"/>
    <n v="118134255"/>
    <m/>
    <s v="     "/>
    <x v="1"/>
    <s v="PG&amp;E"/>
    <m/>
    <m/>
    <m/>
    <s v="D"/>
    <m/>
    <s v="0.26-9.99"/>
    <m/>
    <s v="Vegetation"/>
    <s v="33.a. Veg. contact"/>
    <s v="Vegetation"/>
    <s v="Contact from object"/>
    <s v="Contact - Vegetation"/>
    <m/>
    <s v="Contact - Vegetation"/>
    <s v="Splice/Clamp/Connector"/>
    <s v="Line to Ground"/>
    <m/>
    <s v="Overhead"/>
    <x v="0"/>
    <s v="Splice/Clamp/Connector"/>
    <m/>
    <s v="182941102"/>
    <s v="     "/>
    <s v="Tier 2"/>
    <x v="1"/>
    <n v="507"/>
    <s v="R4"/>
    <n v="36.232300000000002"/>
    <n v="-121.762"/>
    <s v="MONTEREY"/>
    <s v="OTTER-1102"/>
    <m/>
    <m/>
    <s v="OTTER 110263868"/>
    <x v="1"/>
    <m/>
    <s v="Hardwood Forest"/>
    <m/>
    <m/>
    <s v="No"/>
    <m/>
    <m/>
    <m/>
    <m/>
    <m/>
    <m/>
    <m/>
    <s v="N"/>
    <s v="N"/>
    <m/>
    <m/>
    <s v="     "/>
    <s v="36.23194300"/>
    <s v="-121.76457900"/>
    <s v="Nov  5 2019 12:00AM"/>
    <s v="TrunkFail"/>
    <s v="Green, cavity at base"/>
    <s v="BAY"/>
    <s v="75"/>
    <s v="50"/>
    <s v="90"/>
    <s v="Moderate"/>
    <s v="None"/>
    <s v="N"/>
    <s v="1"/>
    <m/>
    <s v="Hillside"/>
    <s v="B"/>
    <s v="CrossArm"/>
    <s v="BareWire"/>
    <m/>
  </r>
  <r>
    <s v="20201638"/>
    <s v="     "/>
    <n v="44165"/>
    <s v="11/30"/>
    <x v="0"/>
    <n v="0.86597222222222225"/>
    <s v="49"/>
    <n v="4"/>
    <s v="11"/>
    <x v="4"/>
    <n v="44165"/>
    <n v="0.85833333333333328"/>
    <s v="On November 30, 2020 at 2047 hours, a PG&amp;E Troubleman was dispatched to the Cottonwood 1102 12kV Distribution Circuit off of Ponder Way, Cottonwood in response to a wire down outage. Initial analysis indicates PG&amp;E equipment failed due to overloading caused the ignition. A customer's service overloaded and burnt in half resulting in the service wire down. The energized portion continued arcing until hot legs burnt in the clear. The ensuing fire was 1x4' in size and the fire was self-extinguished. PG&amp;E Troubleman cut open service at the transformer and made the service safe on November 30, 2020. A Priority A tag was created to replace the burnt service drop."/>
    <s v="     "/>
    <s v="FAS"/>
    <m/>
    <s v="N"/>
    <x v="0"/>
    <s v="1156770"/>
    <m/>
    <m/>
    <s v="T005134888"/>
    <n v="120110669"/>
    <m/>
    <s v="     "/>
    <x v="1"/>
    <s v="PG&amp;E"/>
    <m/>
    <s v="Vegetation"/>
    <m/>
    <s v="D"/>
    <s v="D"/>
    <s v="&lt;3 meters of linear travel"/>
    <m/>
    <s v="Equipment - Overloaded"/>
    <s v="34.b. Conductor damage or failure"/>
    <s v="Equipment - PG&amp;E"/>
    <s v="All types of equipment / facility failure"/>
    <s v="Conductor failure-all"/>
    <s v="Service Drop"/>
    <m/>
    <m/>
    <m/>
    <m/>
    <s v="Overhead"/>
    <x v="2"/>
    <s v="Service Drop"/>
    <s v="Service Drop"/>
    <s v="Meter: 1006281774"/>
    <s v="     "/>
    <s v="Tier 2"/>
    <x v="1"/>
    <n v="246"/>
    <s v="R3"/>
    <n v="40.383200000000002"/>
    <n v="-122.452"/>
    <s v="Shasta"/>
    <s v="COTTONWOOD-1102"/>
    <m/>
    <n v="750"/>
    <s v="N/A"/>
    <x v="0"/>
    <s v="Self Extinguished"/>
    <s v="Hardwood Woodland"/>
    <m/>
    <m/>
    <s v="No"/>
    <m/>
    <m/>
    <m/>
    <m/>
    <m/>
    <m/>
    <m/>
    <s v="N"/>
    <s v="N"/>
    <m/>
    <m/>
    <s v="     "/>
    <m/>
    <m/>
    <m/>
    <m/>
    <m/>
    <m/>
    <m/>
    <m/>
    <m/>
    <m/>
    <m/>
    <m/>
    <m/>
    <m/>
    <m/>
    <m/>
    <m/>
    <m/>
    <m/>
  </r>
  <r>
    <s v="20201646"/>
    <s v="     "/>
    <n v="44165"/>
    <s v="11/30"/>
    <x v="0"/>
    <n v="0.87013888888888891"/>
    <s v="49"/>
    <n v="4"/>
    <s v="11"/>
    <x v="4"/>
    <n v="44165"/>
    <m/>
    <s v="On November 30, 2020 at 2053 hours, a PG&amp;E Troubleman was dispatched to the Hatton 1101 12kV Distribution Circuit in the vicinity of Highway 1 and Carpenter Drive, Carmel in response to reports of high/low voltage and observed a blown fuse and a fire in the area. Initial analysis indicates PG&amp;E equipment failure caused the ignition. An underground primary conductor failed due to the concrete casing flexing. According to Distribution Supervisor, it is suspected that the conductor was encased in concrete between 1967 and 1969. Overtime, the earth under the concrete eroded away allowing the concrete to flex that caused the conductor to fail inside leaving arc marks on the concrete. The ensuing fire was approximately 0.2 acres in size and the fire was suppressed by Cal Fire. A Priority B Tag was created to test and repair the damaged underground primary conductor."/>
    <s v="     "/>
    <s v="FAS"/>
    <m/>
    <s v="Y"/>
    <x v="0"/>
    <s v="1156777"/>
    <s v="20-0126156"/>
    <m/>
    <s v="T005134891"/>
    <m/>
    <m/>
    <s v="     "/>
    <x v="1"/>
    <s v="PG&amp;E"/>
    <m/>
    <s v="Vegetation"/>
    <m/>
    <s v="D"/>
    <s v="D"/>
    <s v="&lt;0.25"/>
    <m/>
    <s v="Equipment - PG&amp;E"/>
    <s v="34.b. Conductor damage or failure"/>
    <s v="Equipment - PG&amp;E"/>
    <s v="All types of equipment / facility failure"/>
    <s v="Conductor failure-all"/>
    <s v="Conductor - Primary"/>
    <m/>
    <m/>
    <s v="Line to Ground"/>
    <m/>
    <s v="Underground"/>
    <x v="3"/>
    <s v="Conductor - Primary"/>
    <s v="Conductor - Primary"/>
    <s v="Circuit ID: 182291101; Between riser 1463 and cutout J-71"/>
    <s v="     "/>
    <s v="Tier 2"/>
    <x v="1"/>
    <n v="505"/>
    <s v="R3"/>
    <n v="36.564700000000002"/>
    <n v="-121.91200000000001"/>
    <s v="Monterey"/>
    <s v="HATTON-1101"/>
    <m/>
    <n v="12000"/>
    <s v="N/A"/>
    <x v="1"/>
    <s v="Cal Fire"/>
    <s v="Conifer Forest"/>
    <m/>
    <m/>
    <s v="No"/>
    <m/>
    <m/>
    <m/>
    <m/>
    <m/>
    <s v="CARPENTER"/>
    <m/>
    <s v="N"/>
    <s v="N"/>
    <m/>
    <m/>
    <s v="     "/>
    <m/>
    <m/>
    <m/>
    <m/>
    <m/>
    <m/>
    <m/>
    <m/>
    <m/>
    <m/>
    <m/>
    <m/>
    <m/>
    <m/>
    <m/>
    <m/>
    <m/>
    <m/>
    <m/>
  </r>
  <r>
    <s v="MIA20175472"/>
    <s v="     "/>
    <n v="43043"/>
    <s v="11/4"/>
    <x v="0"/>
    <n v="0.40020833333333333"/>
    <s v="44"/>
    <n v="4"/>
    <s v="11"/>
    <x v="0"/>
    <n v="43043"/>
    <n v="0.4"/>
    <s v="PER CAL FD VEG FIRE OUT BUT TRANSFMER BLINKING;  RANGE FIRE PER CAL-FIRE 2 FI'S FLASHING NO CAUSE FOUND, POSSIBLE GUN SHOT ON BOTTOM PHASE 40-50' FROM DEAD END STEEL POLE RIVER CROSSING; KRJ7 3/29- cal fire report cause: electrical power, fire 4 acres; fi"/>
    <s v="     "/>
    <s v="FAS"/>
    <n v="44284"/>
    <s v="Y"/>
    <x v="0"/>
    <m/>
    <s v="N/A"/>
    <m/>
    <s v="6936276134"/>
    <m/>
    <m/>
    <s v="     "/>
    <x v="1"/>
    <s v="PG&amp;E"/>
    <m/>
    <m/>
    <m/>
    <s v="D"/>
    <m/>
    <s v="0.26-9.99"/>
    <m/>
    <s v="Unknown"/>
    <s v="40.a. Unknown"/>
    <s v="Unknown"/>
    <s v="Other"/>
    <s v="Unknown"/>
    <m/>
    <m/>
    <m/>
    <m/>
    <s v="No"/>
    <s v="Overhead"/>
    <x v="0"/>
    <m/>
    <m/>
    <s v="252941107 "/>
    <s v="     "/>
    <s v="Tier 2"/>
    <x v="1"/>
    <n v="430"/>
    <m/>
    <n v="36.794800000000002"/>
    <n v="-119.39700000000001"/>
    <s v="Fresno"/>
    <s v="TIVY-VALLEY-1107"/>
    <s v="252941107"/>
    <n v="11000"/>
    <s v="TIVY-VALLEY-1107822606"/>
    <x v="1"/>
    <m/>
    <s v="Herbaceous"/>
    <m/>
    <m/>
    <s v="No"/>
    <m/>
    <m/>
    <m/>
    <m/>
    <m/>
    <m/>
    <m/>
    <s v="N"/>
    <s v="N"/>
    <m/>
    <m/>
    <s v="     "/>
    <m/>
    <m/>
    <m/>
    <m/>
    <m/>
    <m/>
    <m/>
    <m/>
    <m/>
    <m/>
    <m/>
    <m/>
    <m/>
    <m/>
    <m/>
    <m/>
    <m/>
    <m/>
    <m/>
  </r>
  <r>
    <s v="SAP201710473"/>
    <s v="     "/>
    <n v="43043"/>
    <s v="11/4"/>
    <x v="0"/>
    <m/>
    <s v="44"/>
    <n v="4"/>
    <s v="11"/>
    <x v="0"/>
    <n v="43041"/>
    <m/>
    <s v="19229 Scenic in Ukiah; tree crew dropped line; started fire in trees"/>
    <s v="     "/>
    <s v="SAP"/>
    <n v="44580"/>
    <s v="Y"/>
    <x v="0"/>
    <m/>
    <s v="N/A"/>
    <m/>
    <s v="Unknown"/>
    <n v="113782906"/>
    <m/>
    <s v="     "/>
    <x v="0"/>
    <s v="PG&amp;E"/>
    <m/>
    <m/>
    <m/>
    <s v="D"/>
    <m/>
    <s v="Structure-PG&amp;E only"/>
    <m/>
    <s v="Vegetation"/>
    <s v="33.a. Veg. contact"/>
    <s v="Vegetation"/>
    <s v="Veg. contact"/>
    <s v="Veg. contact"/>
    <m/>
    <s v="Veg. contact"/>
    <s v="Conductor - All"/>
    <m/>
    <s v="Yes"/>
    <s v="Overhead"/>
    <x v="0"/>
    <s v="Conductor - All"/>
    <m/>
    <s v="102198787"/>
    <s v="     "/>
    <s v="Tier 2"/>
    <x v="1"/>
    <m/>
    <m/>
    <n v="39.378999999999998"/>
    <n v="-123.202"/>
    <s v="Mendocino"/>
    <s v="MENDOCINO-1101"/>
    <m/>
    <m/>
    <m/>
    <x v="0"/>
    <m/>
    <m/>
    <m/>
    <m/>
    <s v="No"/>
    <m/>
    <m/>
    <m/>
    <m/>
    <m/>
    <m/>
    <m/>
    <s v="N"/>
    <s v="N"/>
    <m/>
    <m/>
    <s v="     "/>
    <m/>
    <m/>
    <m/>
    <m/>
    <m/>
    <m/>
    <m/>
    <m/>
    <m/>
    <m/>
    <m/>
    <m/>
    <m/>
    <m/>
    <m/>
    <m/>
    <m/>
    <m/>
    <m/>
  </r>
  <r>
    <s v="20191413"/>
    <s v="     "/>
    <n v="43773"/>
    <s v="11/4"/>
    <x v="0"/>
    <m/>
    <s v="45"/>
    <n v="4"/>
    <s v="11"/>
    <x v="3"/>
    <n v="43773"/>
    <n v="0.97083333333333333"/>
    <s v="lines together, caused ignition"/>
    <s v="     "/>
    <s v="FAS"/>
    <m/>
    <s v="N"/>
    <x v="0"/>
    <s v="699705"/>
    <s v="19-0121150"/>
    <m/>
    <s v="T004802524"/>
    <n v="0"/>
    <m/>
    <s v="     "/>
    <x v="1"/>
    <s v="PG&amp;E"/>
    <m/>
    <m/>
    <m/>
    <s v="D"/>
    <m/>
    <s v="&lt;0.25"/>
    <m/>
    <s v="Wire-Wire Contact"/>
    <s v="35.a. Wire-to-wire contact / contamination"/>
    <s v="Wire-Wire Contact"/>
    <s v="Wire-Wire Contact"/>
    <m/>
    <m/>
    <m/>
    <m/>
    <s v="Line to Line"/>
    <m/>
    <s v="Overhead"/>
    <x v="3"/>
    <s v="Conductor - Primary"/>
    <s v="no reported damage"/>
    <s v="8145"/>
    <s v="     "/>
    <s v="Tier 2"/>
    <x v="1"/>
    <n v="512"/>
    <s v="R4"/>
    <n v="34.661900000000003"/>
    <n v="-120.08499999999999"/>
    <s v="SANTA BARBARA"/>
    <s v="ZACA-1102"/>
    <m/>
    <m/>
    <s v="ZACA 1102Y02"/>
    <x v="1"/>
    <s v="Unknown"/>
    <s v="Herbaceous"/>
    <m/>
    <m/>
    <s v="No"/>
    <m/>
    <m/>
    <m/>
    <m/>
    <m/>
    <m/>
    <m/>
    <s v="N"/>
    <s v="N"/>
    <m/>
    <m/>
    <s v="     "/>
    <m/>
    <m/>
    <m/>
    <m/>
    <m/>
    <m/>
    <m/>
    <m/>
    <m/>
    <m/>
    <m/>
    <m/>
    <m/>
    <m/>
    <m/>
    <m/>
    <m/>
    <m/>
    <m/>
  </r>
  <r>
    <s v="20180934"/>
    <s v="     "/>
    <n v="43410"/>
    <s v="11/6"/>
    <x v="0"/>
    <n v="0.4777777777777778"/>
    <s v="45"/>
    <n v="4"/>
    <s v="11"/>
    <x v="1"/>
    <n v="43410"/>
    <n v="0.4777777777777778"/>
    <m/>
    <s v="     "/>
    <s v="FAS"/>
    <m/>
    <s v="N"/>
    <x v="0"/>
    <s v="209829"/>
    <s v="18-0097463"/>
    <m/>
    <m/>
    <m/>
    <m/>
    <s v="     "/>
    <x v="0"/>
    <s v="PG&amp;E"/>
    <m/>
    <m/>
    <m/>
    <s v="D"/>
    <m/>
    <s v="&lt;3 meters of linear travel"/>
    <m/>
    <s v="Vegetation"/>
    <s v="33.a. Veg. contact"/>
    <s v="Vegetation"/>
    <s v="Contact from object"/>
    <s v="Vegetation"/>
    <m/>
    <s v="Contact - Vegetation"/>
    <m/>
    <s v="Line to Ground"/>
    <m/>
    <s v="Overhead"/>
    <x v="3"/>
    <m/>
    <m/>
    <s v="26389"/>
    <s v="     "/>
    <s v="Tier 2"/>
    <x v="1"/>
    <n v="348"/>
    <m/>
    <n v="37.993600000000001"/>
    <n v="-120.389"/>
    <s v="Tuolumne"/>
    <s v="RACETRACK-1703"/>
    <s v="163761703"/>
    <n v="17000"/>
    <s v="RACETRACK 1703CB"/>
    <x v="0"/>
    <m/>
    <s v="Urban"/>
    <m/>
    <m/>
    <s v="No"/>
    <m/>
    <m/>
    <m/>
    <m/>
    <m/>
    <m/>
    <m/>
    <s v="N"/>
    <s v="N"/>
    <m/>
    <m/>
    <s v="     "/>
    <s v="37.99350000"/>
    <s v="-120.38910000"/>
    <s v="Nov  7 2018 12:00AM"/>
    <s v="BranchFail"/>
    <s v="GREEN/HEALTHY MATURE VALLEY OAK DROPPED AN UPPER CANOPY LIMB RESULTING IN ONE SPAN OF PRIMARY DISTRIBUTION LINE ON THE GROUND AND DAMAGING SECONDARY UNDERBUILD. NO VISIBLE SIGNS OF DEFECT ON INTERIOR OR EXTERIOR OF FAILED LIMB. ATTACHMENT LESS THAN IDEAL BUT LIMB FAILED APPROXIMATELY 6FT ABOVE ATTACHMENT.  APPROXIMATE ELEVATION: 1900FT"/>
    <s v="OAKV"/>
    <s v="60"/>
    <s v="40"/>
    <s v="6"/>
    <s v="Slight"/>
    <s v="None"/>
    <s v="N"/>
    <s v="1"/>
    <m/>
    <s v="Hillside"/>
    <s v="A"/>
    <s v="CrossArm"/>
    <s v="BareWire"/>
    <s v="0"/>
  </r>
  <r>
    <s v="20201635"/>
    <s v="     "/>
    <n v="44141"/>
    <s v="11/6"/>
    <x v="0"/>
    <n v="0.47986111111111113"/>
    <s v="45"/>
    <n v="4"/>
    <s v="11"/>
    <x v="4"/>
    <n v="44141"/>
    <n v="0.47916666666666669"/>
    <s v="On November 6, 2020 at 1131 hours, a PG&amp;E Troubleman was dispatched to the Placerville 2106 21kV Distribution Circuit on Georgetown Road, Garden Valley in response to a pole fire. Initial analysis indicates PG&amp;E equipment failure due to contamination caused the ignition. Tracking occurred from dirty insulators and rain that resulted in the crossarm being burnt at the center phase. The ensuing fire was contained to the crossarm and the fire was self-extinguished, although Georgetown Fire Department responded. PG&amp;E Crew repaired the damaged crossarm on November 6, 2020."/>
    <s v="     "/>
    <s v="FAS"/>
    <m/>
    <s v="N"/>
    <x v="1"/>
    <s v="1137584"/>
    <s v="20-0117844"/>
    <m/>
    <s v="T005114878"/>
    <n v="119992112"/>
    <m/>
    <s v="     "/>
    <x v="0"/>
    <s v="PG&amp;E"/>
    <m/>
    <s v="Other"/>
    <m/>
    <s v="D"/>
    <s v="D"/>
    <s v="Structure-only"/>
    <m/>
    <s v="Equipment - PG&amp;E"/>
    <s v="36.a. Contamination"/>
    <s v="Equipment - PG&amp;E"/>
    <s v="Contamination"/>
    <s v="Tracking"/>
    <s v="Insulator"/>
    <m/>
    <m/>
    <s v="Force Out"/>
    <m/>
    <s v="Overhead"/>
    <x v="3"/>
    <s v="Insulator"/>
    <s v="Crossarm, Insulators, Connector, Jumper"/>
    <s v="Pole ID: 103674239"/>
    <s v="     "/>
    <s v="Tier 2"/>
    <x v="1"/>
    <n v="340"/>
    <m/>
    <n v="38.8459"/>
    <n v="-120.83199999999999"/>
    <s v="El Dorado"/>
    <s v="PLACERVILLE-2106"/>
    <m/>
    <n v="21000"/>
    <s v="PLACERVILLE 21067522"/>
    <x v="1"/>
    <s v="Self Extinguished"/>
    <m/>
    <m/>
    <m/>
    <s v="No"/>
    <m/>
    <m/>
    <m/>
    <m/>
    <m/>
    <m/>
    <m/>
    <s v="N"/>
    <s v="N"/>
    <m/>
    <m/>
    <s v="     "/>
    <m/>
    <m/>
    <m/>
    <m/>
    <m/>
    <m/>
    <m/>
    <m/>
    <m/>
    <m/>
    <m/>
    <m/>
    <m/>
    <m/>
    <m/>
    <m/>
    <m/>
    <m/>
    <m/>
  </r>
  <r>
    <s v="20201509"/>
    <s v="     "/>
    <n v="44141"/>
    <s v="11/6"/>
    <x v="0"/>
    <n v="0.6875"/>
    <s v="45"/>
    <n v="4"/>
    <s v="11"/>
    <x v="4"/>
    <n v="44141"/>
    <n v="0.74930555555555556"/>
    <s v="On November 6, 2020 at 1630 hours a PG&amp;E troubleman was dispatched to the Penryn 1103 Distribution Circuit on Brennans rd in Newcastle in response to a pole fire. Initial analysis indicates a PG&amp;E equipment failure caused the ignition. A primary riser attached to pole failed, resulting in an ignition to the pole and wires. The troubleman found one of two blown at fuse 5175. The ensuing fire was limited to PG&amp;E assets and suppressed by Newcastle FD. PG&amp;E crew replaced all damaged equipment and power was restored to all customers by 1240 hours on November 7, 2020."/>
    <s v="     "/>
    <s v="FAS"/>
    <m/>
    <s v="N"/>
    <x v="0"/>
    <m/>
    <s v="20-0118072"/>
    <m/>
    <s v="T005115230"/>
    <n v="119994526"/>
    <m/>
    <s v="     "/>
    <x v="0"/>
    <s v="PG&amp;E"/>
    <m/>
    <s v="Other"/>
    <m/>
    <s v="D"/>
    <s v="D"/>
    <s v="Structure-only"/>
    <m/>
    <s v="Equipment - PG&amp;E"/>
    <s v="34.o. Other"/>
    <s v="Equipment - PG&amp;E"/>
    <s v="All types of equipment / facility failure"/>
    <s v="Riser Failure"/>
    <s v="Riser"/>
    <m/>
    <m/>
    <s v="Line to Ground"/>
    <m/>
    <s v="Overhead"/>
    <x v="3"/>
    <s v="Riser"/>
    <s v="Insulator, Lightning Arrester, Conductor, Cutouts"/>
    <s v="Circuit ID: 152561103"/>
    <s v="     "/>
    <s v="Tier 2"/>
    <x v="1"/>
    <n v="300"/>
    <m/>
    <n v="38.847499999999997"/>
    <n v="-121.128"/>
    <s v="Placer"/>
    <s v="PENRYN-1103"/>
    <m/>
    <n v="12000"/>
    <m/>
    <x v="0"/>
    <s v="Newcastle FD"/>
    <m/>
    <m/>
    <m/>
    <s v="No"/>
    <m/>
    <m/>
    <m/>
    <m/>
    <m/>
    <m/>
    <m/>
    <s v="N"/>
    <s v="N"/>
    <m/>
    <m/>
    <s v="     "/>
    <m/>
    <m/>
    <m/>
    <m/>
    <m/>
    <m/>
    <m/>
    <m/>
    <m/>
    <m/>
    <m/>
    <m/>
    <m/>
    <m/>
    <m/>
    <m/>
    <m/>
    <m/>
    <m/>
  </r>
  <r>
    <s v="20201510"/>
    <s v="     "/>
    <n v="44141"/>
    <s v="11/6"/>
    <x v="0"/>
    <n v="0.95902777777777781"/>
    <s v="45"/>
    <n v="4"/>
    <s v="11"/>
    <x v="4"/>
    <n v="44141"/>
    <n v="0.95277777777777772"/>
    <s v="On November 6, 2020 at 2305 hours, a PG&amp;E Troubleman was dispatched to the Panorama 1101 12kV Distribution Circuit on Panorama Point Road near Austin Hoy Road, Anderson in response to reports of an explosion on a pole. Initial analysis indicates PG&amp;E equipment failure caused the ignition. The high side jumper to #1 fuse broke and was laying on the cutout bracket. The ensuing fire was contained to the pole and the fire was suppressed by PG&amp;E Troubleman, although Redding Cal Fire was on scene. A Priority A tag was created to replace the pole and crossarm."/>
    <s v="     "/>
    <s v="FAS"/>
    <m/>
    <s v="N"/>
    <x v="0"/>
    <s v="1138018"/>
    <m/>
    <m/>
    <s v="T005115393"/>
    <n v="119994810"/>
    <m/>
    <s v="     "/>
    <x v="0"/>
    <s v="PG&amp;E"/>
    <m/>
    <s v="Other"/>
    <m/>
    <s v="D"/>
    <s v="D"/>
    <s v="Structure-only"/>
    <s v="POLE AT BUCK ARM"/>
    <s v="Equipment - PG&amp;E"/>
    <s v="34.o. Other"/>
    <s v="Equipment - PG&amp;E"/>
    <s v="All types of equipment / facility failure"/>
    <s v="Equipment failure - Other"/>
    <s v="Jumper"/>
    <m/>
    <m/>
    <m/>
    <m/>
    <s v="Overhead"/>
    <x v="3"/>
    <s v="Jumper"/>
    <s v="Pole, Crossarm"/>
    <s v="Pole ID: 101493767"/>
    <s v="     "/>
    <s v="Tier 2"/>
    <x v="1"/>
    <n v="246"/>
    <m/>
    <n v="40.420299999999997"/>
    <n v="-122.256"/>
    <s v="Shasta"/>
    <s v="PANORAMA-1101"/>
    <m/>
    <n v="12000"/>
    <m/>
    <x v="0"/>
    <s v="PG&amp;E Troubleman"/>
    <m/>
    <m/>
    <m/>
    <s v="No"/>
    <m/>
    <m/>
    <m/>
    <m/>
    <m/>
    <m/>
    <m/>
    <s v="N"/>
    <s v="N"/>
    <m/>
    <m/>
    <s v="     "/>
    <m/>
    <m/>
    <m/>
    <m/>
    <m/>
    <m/>
    <m/>
    <m/>
    <m/>
    <m/>
    <m/>
    <m/>
    <m/>
    <m/>
    <m/>
    <m/>
    <m/>
    <m/>
    <m/>
  </r>
  <r>
    <s v="20201507"/>
    <s v="     "/>
    <n v="44141"/>
    <s v="11/6"/>
    <x v="0"/>
    <n v="0.38541666666666669"/>
    <s v="45"/>
    <n v="4"/>
    <s v="11"/>
    <x v="4"/>
    <n v="44141"/>
    <n v="0.38472222222222224"/>
    <s v="On November 6, 2020 at 1012 hours, PG&amp;E Troublemen patrolled the Placerville 2106 21kV Distribution Circuit number 153082106, near Prospect Lane in Garden Valley, California. They observed the crossarm at the center phase was smoldering, two spans load side of 5843. The line recloser 7522 and switches 1253 and 5843, were in the open position. Initial analysis indicates the three-phrase wood crossarm burned, due to the deteriorated wood pole fire and equipment failure. The rain and dirt causing tracking on the center phase, was also likely a contributing factor. The fire was self-extinguished, but the fire department was on-site. We replaced the 8' ALS crossarm, six De Bell 580 insulators, six De Auto Clevis type CU connectors, twelve #4 SOL CU jumpers, due to the EC A Tag 119992112. All the repairs were completed and the line was returned to service on November 6, 2020 at 1248 hours. The ignition did not meet the CPUC reporting criteria, because there was no other burned material other than PG&amp;E assets and the fire did not exceed one linear meter. This information is preliminary."/>
    <s v="     "/>
    <s v="FAS"/>
    <m/>
    <s v="N"/>
    <x v="0"/>
    <s v="1137338"/>
    <s v="20-0117833"/>
    <m/>
    <s v="T005114622, T005114652, T005114658, T005114674, T005114885"/>
    <n v="119992112"/>
    <m/>
    <s v="     "/>
    <x v="0"/>
    <s v="PG&amp;E"/>
    <m/>
    <s v="Other"/>
    <m/>
    <s v="D"/>
    <s v="D"/>
    <s v="&lt;3 meters of linear travel"/>
    <m/>
    <s v="Equipment - PG&amp;E"/>
    <s v="34.f. Pole damage or failure"/>
    <s v="Equipment - PG&amp;E"/>
    <s v="All types of equipment / facility failure"/>
    <s v="Pole failure"/>
    <s v="Crossarm"/>
    <m/>
    <m/>
    <s v="Force Out"/>
    <m/>
    <s v="Overhead"/>
    <x v="3"/>
    <s v="Crossarm"/>
    <s v="Crossarm, Insulators, Jumper, Hardware/framing"/>
    <s v="Circuit ID: 153082106, SAP ID: 103674239"/>
    <s v="     "/>
    <s v="Tier 2"/>
    <x v="1"/>
    <n v="340"/>
    <m/>
    <n v="38.845300000000002"/>
    <n v="-120.83199999999999"/>
    <s v="El Dorado"/>
    <s v="PLACERVILLE-2106"/>
    <m/>
    <n v="21000"/>
    <s v="PLACERVILLE 21067522"/>
    <x v="1"/>
    <s v="Self Extinguished"/>
    <m/>
    <m/>
    <m/>
    <s v="No"/>
    <m/>
    <m/>
    <m/>
    <m/>
    <m/>
    <m/>
    <m/>
    <s v="N"/>
    <s v="N"/>
    <m/>
    <m/>
    <s v="     "/>
    <m/>
    <m/>
    <m/>
    <m/>
    <m/>
    <m/>
    <m/>
    <m/>
    <m/>
    <m/>
    <m/>
    <m/>
    <m/>
    <m/>
    <m/>
    <m/>
    <m/>
    <m/>
    <m/>
  </r>
  <r>
    <s v="SAP201516670"/>
    <s v="     "/>
    <n v="42315"/>
    <s v="11/7"/>
    <x v="0"/>
    <m/>
    <s v="45"/>
    <n v="4"/>
    <s v="11"/>
    <x v="2"/>
    <n v="42313"/>
    <m/>
    <s v="Crossarm replaced due to pole fire"/>
    <s v="     "/>
    <s v="SAP"/>
    <n v="44580"/>
    <s v="Y"/>
    <x v="0"/>
    <s v="1335726"/>
    <s v="N/A"/>
    <m/>
    <s v="T003525117"/>
    <n v="110835059"/>
    <m/>
    <s v="     "/>
    <x v="0"/>
    <s v="PG&amp;E"/>
    <m/>
    <m/>
    <m/>
    <s v="D"/>
    <m/>
    <s v="Structure-PG&amp;E only"/>
    <m/>
    <s v="Equipment - PG&amp;E"/>
    <s v="34.o. Other"/>
    <s v="Equipment - PG&amp;E"/>
    <s v="Equipment failure - Other"/>
    <s v="Equipment failure - Other"/>
    <s v="Pole"/>
    <m/>
    <m/>
    <m/>
    <s v="Yes"/>
    <s v="Overhead"/>
    <x v="0"/>
    <s v="Pole"/>
    <m/>
    <s v="103015144"/>
    <s v="     "/>
    <s v="Tier 2"/>
    <x v="1"/>
    <m/>
    <m/>
    <n v="34.741500000000002"/>
    <n v="-120.271"/>
    <s v="Santa Barbara"/>
    <s v="PALMER-1101"/>
    <m/>
    <m/>
    <m/>
    <x v="0"/>
    <m/>
    <m/>
    <m/>
    <m/>
    <s v="No"/>
    <m/>
    <m/>
    <m/>
    <m/>
    <m/>
    <m/>
    <m/>
    <s v="N"/>
    <s v="N"/>
    <m/>
    <m/>
    <s v="     "/>
    <m/>
    <m/>
    <m/>
    <m/>
    <m/>
    <m/>
    <m/>
    <m/>
    <m/>
    <m/>
    <m/>
    <m/>
    <m/>
    <m/>
    <m/>
    <m/>
    <m/>
    <m/>
    <m/>
  </r>
  <r>
    <s v="20201533"/>
    <s v="     "/>
    <n v="44142"/>
    <s v="11/7"/>
    <x v="0"/>
    <n v="0.51041666666666663"/>
    <s v="45"/>
    <n v="4"/>
    <s v="11"/>
    <x v="4"/>
    <n v="44142"/>
    <n v="0.74305555555555558"/>
    <s v="On November 7, 2020 at 1750 hours, a PG&amp;E Line Patrol patrolled the Martinez-Sobrante 115kV Transmission Circuit, near 1000 Bear Creek Rd in Martinez and the 013/073 transmission tower. At 1215 hours, the Martinez-Sobrante line relayed and did not test. There was a momentary interruption to Alhambra substation (CEMO=6,778). There were two brush fires in the area of the Martinez-Sobrante tower 013/073 and the Oleum-Martinez towers 003/021. The line was forced out due to patrol finding pitting on jumper at tower 013/073. The troublemen found copper on ground near the tower 013/073. NG connectors were reported to have been found at tower 003/024 as well. Cal Fire responded to and extinguished the two brush fires. We repaired the NG jumper at tower 013/073 and the Martinez-Sobrante line was returned to service on November 10, 2020 at 1659 hours. This information is preliminary."/>
    <s v="     "/>
    <s v="Trans-Sub Email"/>
    <m/>
    <s v="N"/>
    <x v="0"/>
    <m/>
    <m/>
    <s v="INT-14255"/>
    <m/>
    <m/>
    <m/>
    <s v="     "/>
    <x v="1"/>
    <s v="PG&amp;E"/>
    <m/>
    <s v="Vegetation"/>
    <m/>
    <s v="T"/>
    <m/>
    <s v="0.26-9.99"/>
    <m/>
    <s v="Equipment - PG&amp;E"/>
    <s v="34.o. Other"/>
    <s v="Equipment - PG&amp;E"/>
    <s v="All types of equipment / facility failure"/>
    <s v="Equipment failure - Other"/>
    <s v="Jumper"/>
    <m/>
    <m/>
    <m/>
    <m/>
    <s v="Overhead"/>
    <x v="4"/>
    <s v="Jumper"/>
    <s v="Jumper"/>
    <s v="013/073"/>
    <s v="     "/>
    <s v="Tier 2"/>
    <x v="1"/>
    <n v="530"/>
    <s v="R2"/>
    <n v="37.958599999999997"/>
    <n v="-122.197"/>
    <s v="Contra Costa"/>
    <s v="MARTINEZ-SOBRANTE-115KV"/>
    <m/>
    <n v="115000"/>
    <s v="N/A"/>
    <x v="0"/>
    <s v="Cal Fire"/>
    <s v="Herbaceous"/>
    <m/>
    <m/>
    <s v="No"/>
    <m/>
    <m/>
    <m/>
    <m/>
    <m/>
    <m/>
    <m/>
    <s v="N"/>
    <s v="N"/>
    <m/>
    <m/>
    <s v="     "/>
    <m/>
    <m/>
    <m/>
    <m/>
    <m/>
    <m/>
    <m/>
    <m/>
    <m/>
    <m/>
    <m/>
    <m/>
    <m/>
    <m/>
    <m/>
    <m/>
    <m/>
    <m/>
    <m/>
  </r>
  <r>
    <s v="20170465"/>
    <s v="     "/>
    <n v="43047"/>
    <s v="11/8"/>
    <x v="0"/>
    <m/>
    <s v="45"/>
    <n v="4"/>
    <s v="11"/>
    <x v="0"/>
    <n v="43047"/>
    <n v="0.29444444444444445"/>
    <s v="found 2 of 2 blown at c/o 8518. cal fire onsite. small fire. caused by turkey hitting primary line, burned turkey caused fire. no damage to pge equipment. refused 8518, ck pwr ok."/>
    <s v="     "/>
    <m/>
    <m/>
    <s v="N"/>
    <x v="0"/>
    <s v="1917916"/>
    <s v="17-0093414"/>
    <m/>
    <m/>
    <m/>
    <m/>
    <s v="     "/>
    <x v="1"/>
    <s v="PG&amp;E"/>
    <m/>
    <s v="Vegetation"/>
    <m/>
    <s v="D"/>
    <m/>
    <s v="0.26-9.99"/>
    <s v="Square Feet: ; Acreage: "/>
    <s v="Contact - Animal - Bird"/>
    <s v="33.b. Animal contact"/>
    <s v="Contact - Bird"/>
    <s v="All types of equipment / facility failure"/>
    <s v="Contact - Animal"/>
    <m/>
    <s v="Contact - Animal"/>
    <s v="Conductor"/>
    <s v="Line to Line"/>
    <s v="PACIFIC BELL"/>
    <s v="Overhead"/>
    <x v="3"/>
    <s v="Conductor"/>
    <m/>
    <s v="101191714"/>
    <s v="     "/>
    <s v="Tier 2"/>
    <x v="1"/>
    <n v="320"/>
    <m/>
    <n v="37.736699999999999"/>
    <n v="-120.346"/>
    <s v="Tuolumne"/>
    <s v="MERCED-FALLS-1102"/>
    <s v="252811102"/>
    <n v="12000"/>
    <s v="MERCED FALLS 110238748"/>
    <x v="1"/>
    <s v="Cal Fire"/>
    <s v="Hardwood Woodland"/>
    <m/>
    <m/>
    <s v="No"/>
    <m/>
    <m/>
    <m/>
    <m/>
    <m/>
    <m/>
    <m/>
    <s v="N"/>
    <s v="N"/>
    <m/>
    <m/>
    <s v="     "/>
    <m/>
    <m/>
    <m/>
    <m/>
    <m/>
    <m/>
    <m/>
    <m/>
    <m/>
    <m/>
    <m/>
    <m/>
    <m/>
    <m/>
    <m/>
    <m/>
    <m/>
    <m/>
    <m/>
  </r>
  <r>
    <s v="20180941"/>
    <s v="     "/>
    <n v="43412"/>
    <s v="11/8"/>
    <x v="0"/>
    <n v="0.54791666666666672"/>
    <s v="45"/>
    <n v="4"/>
    <s v="11"/>
    <x v="1"/>
    <n v="43412"/>
    <n v="0.54791666666666672"/>
    <m/>
    <s v="     "/>
    <s v="FAS"/>
    <m/>
    <s v="N"/>
    <x v="0"/>
    <s v="211726"/>
    <s v="18-0098381"/>
    <m/>
    <m/>
    <m/>
    <m/>
    <s v="     "/>
    <x v="1"/>
    <s v="PG&amp;E"/>
    <m/>
    <m/>
    <m/>
    <s v="D"/>
    <m/>
    <s v="&lt;0.25"/>
    <m/>
    <s v="Vegetation"/>
    <s v="33.a. Veg. contact"/>
    <s v="Vegetation"/>
    <s v="Contact from object"/>
    <s v="Vegetation"/>
    <m/>
    <s v="Contact - Vegetation"/>
    <s v="Conductor"/>
    <s v="Open Circuit"/>
    <m/>
    <s v="Overhead"/>
    <x v="3"/>
    <m/>
    <m/>
    <s v="WIRE DOWN @ MTR#1007649564"/>
    <s v="     "/>
    <s v="Tier 2"/>
    <x v="1"/>
    <n v="335"/>
    <s v="R5"/>
    <n v="38.787100000000002"/>
    <n v="-120.206"/>
    <s v="El Dorado"/>
    <s v="EL-DORADO-PH-2101"/>
    <s v="152762101"/>
    <n v="21000"/>
    <s v="EL-DORADO-PH-210136764"/>
    <x v="1"/>
    <m/>
    <s v="Urban"/>
    <m/>
    <m/>
    <s v="No"/>
    <m/>
    <m/>
    <m/>
    <m/>
    <m/>
    <m/>
    <m/>
    <s v="N"/>
    <s v="Y"/>
    <s v="201811080600"/>
    <s v="201811091513"/>
    <s v="     "/>
    <s v="38.78384800"/>
    <s v="-120.15036200"/>
    <s v="Nov  9 2018 10:46AM"/>
    <s v="TrunkFail"/>
    <s v="-TOP OF GREEN TREE BROKE OUT FROM HIGH WIND._x000d__x000a_-CROSSARM BROKE OFF POLE I, 1 PHASE DOWN._x000d__x000a_-NO SIGNS OF ROT/DECLINE IN BROKEN TOP._x000d__x000a_-FIRE CAUSED BY DOWNED LINE, INSIGNIFICANT SIZE/DAMAGE (~2400SQFT), NO PRIVATE PROPERTY DAMAGE (FIRE INVESTIGATION ALSO FILED IN S DRIVE). _x000d__x000a_"/>
    <s v="FIRW"/>
    <s v="92"/>
    <s v="25"/>
    <s v="14"/>
    <s v="None"/>
    <s v="None"/>
    <s v="N"/>
    <s v="1"/>
    <m/>
    <s v="Plain"/>
    <s v="D"/>
    <s v="CrossArm"/>
    <s v="BareWire"/>
    <s v="5"/>
  </r>
  <r>
    <s v="20180944"/>
    <s v="     "/>
    <n v="43412"/>
    <s v="11/8"/>
    <x v="0"/>
    <n v="0.79236111111111107"/>
    <s v="45"/>
    <n v="4"/>
    <s v="11"/>
    <x v="1"/>
    <n v="43412"/>
    <n v="0.79236111111111107"/>
    <m/>
    <s v="     "/>
    <s v="FAS"/>
    <m/>
    <s v="N"/>
    <x v="0"/>
    <s v="211955"/>
    <s v="18-0098439"/>
    <m/>
    <m/>
    <m/>
    <m/>
    <s v="     "/>
    <x v="0"/>
    <s v="PG&amp;E"/>
    <m/>
    <m/>
    <m/>
    <s v="D"/>
    <m/>
    <s v="&lt;0.25"/>
    <m/>
    <s v="Equipment - PG&amp;E"/>
    <s v="34.o. Other"/>
    <s v="Equipment - PG&amp;E"/>
    <s v="All types of equipment / facility failure"/>
    <s v="Other"/>
    <s v="Fuse"/>
    <m/>
    <m/>
    <s v="Force Out"/>
    <m/>
    <s v="Overhead"/>
    <x v="3"/>
    <s v="Fuse"/>
    <m/>
    <s v="653"/>
    <s v="     "/>
    <s v="Tier 2"/>
    <x v="1"/>
    <n v="280"/>
    <m/>
    <n v="39.448300000000003"/>
    <n v="-121.35"/>
    <s v="Butte"/>
    <s v="BANGOR-1101"/>
    <s v="103191101"/>
    <n v="11000"/>
    <s v="BANGOR-11011804"/>
    <x v="1"/>
    <m/>
    <s v="Rural"/>
    <m/>
    <m/>
    <s v="No"/>
    <m/>
    <m/>
    <m/>
    <m/>
    <m/>
    <m/>
    <m/>
    <s v="N"/>
    <s v="N"/>
    <m/>
    <m/>
    <s v="     "/>
    <m/>
    <m/>
    <m/>
    <m/>
    <m/>
    <m/>
    <m/>
    <m/>
    <m/>
    <m/>
    <m/>
    <m/>
    <m/>
    <m/>
    <m/>
    <m/>
    <m/>
    <m/>
    <m/>
  </r>
  <r>
    <s v="20180938"/>
    <s v="     "/>
    <n v="43412"/>
    <s v="11/8"/>
    <x v="0"/>
    <n v="0.26041666666666669"/>
    <s v="45"/>
    <n v="4"/>
    <s v="11"/>
    <x v="1"/>
    <m/>
    <m/>
    <s v="Relayed - 11/08/18, 0615 Caribou-Palermo relayed, did not test due to auto-reclosing disabled for wildfire mitigation; weather windy; fault near Gizzly PH near 000/003"/>
    <s v="     "/>
    <s v="TOTL"/>
    <m/>
    <s v="N"/>
    <x v="1"/>
    <m/>
    <m/>
    <s v="INT-11514"/>
    <m/>
    <m/>
    <s v="EI171008S"/>
    <s v="     "/>
    <x v="1"/>
    <s v="PG&amp;E"/>
    <m/>
    <m/>
    <m/>
    <s v="T"/>
    <m/>
    <s v="&gt;5,000"/>
    <m/>
    <s v="Equipment - PG&amp;E"/>
    <s v="34.m. Connection device damage or failure"/>
    <s v="Equipment - PG&amp;E"/>
    <s v="All types of equipment / facility failure"/>
    <s v="Splice/Clamp/Connector"/>
    <s v="Splica/Clamp/Connector"/>
    <m/>
    <m/>
    <s v="Line to Ground,None"/>
    <m/>
    <m/>
    <x v="4"/>
    <s v="Connector"/>
    <m/>
    <m/>
    <s v="     "/>
    <s v="Tier 2"/>
    <x v="1"/>
    <n v="248"/>
    <s v="R5"/>
    <n v="39.813400000000001"/>
    <n v="-121.435"/>
    <s v="Butte"/>
    <s v="CARIBOU-PALERMO"/>
    <s v="ETL.3190"/>
    <n v="115000"/>
    <s v="N/A"/>
    <x v="0"/>
    <m/>
    <s v="Shrub"/>
    <m/>
    <m/>
    <s v="No"/>
    <s v="153336"/>
    <s v="18804"/>
    <m/>
    <s v="85"/>
    <m/>
    <s v="CAMP"/>
    <m/>
    <s v="N"/>
    <s v="Y"/>
    <s v="201811072122"/>
    <s v="201811091513"/>
    <s v="     "/>
    <m/>
    <m/>
    <m/>
    <m/>
    <m/>
    <m/>
    <m/>
    <m/>
    <m/>
    <m/>
    <m/>
    <m/>
    <m/>
    <m/>
    <m/>
    <m/>
    <m/>
    <m/>
    <m/>
  </r>
  <r>
    <s v="20180938"/>
    <s v="     "/>
    <n v="43412"/>
    <s v="11/8"/>
    <x v="0"/>
    <n v="0.28125"/>
    <s v="45"/>
    <n v="4"/>
    <s v="11"/>
    <x v="1"/>
    <n v="43412"/>
    <n v="0.28125"/>
    <s v="T-men noted &quot;active fire in area&quot;.  Size at 100+ acres"/>
    <s v="     "/>
    <s v="FAS"/>
    <m/>
    <s v="N"/>
    <x v="0"/>
    <s v="211086"/>
    <s v="18-0098064"/>
    <m/>
    <m/>
    <m/>
    <s v="EI171008S"/>
    <s v="     "/>
    <x v="1"/>
    <s v="PG&amp;E"/>
    <m/>
    <m/>
    <m/>
    <s v="D"/>
    <m/>
    <s v="&gt;5,000"/>
    <m/>
    <s v="Equipment - PG&amp;E"/>
    <s v="34.m. Connection device damage or failure"/>
    <s v="Equipment - PG&amp;E"/>
    <s v="All types of equipment / facility failure"/>
    <s v="Splice/Clamp/Connector"/>
    <s v="Splica/Clamp/Connector"/>
    <m/>
    <m/>
    <s v="Line to Ground,None"/>
    <m/>
    <s v="Overhead"/>
    <x v="3"/>
    <s v="Connector"/>
    <m/>
    <s v="1704"/>
    <s v="     "/>
    <s v="Tier 2"/>
    <x v="1"/>
    <n v="248"/>
    <s v="R5"/>
    <n v="39.798499999999997"/>
    <n v="-121.486"/>
    <s v="Butte"/>
    <s v="BIG-BEND-1101"/>
    <s v="103751101"/>
    <n v="11000"/>
    <m/>
    <x v="0"/>
    <m/>
    <s v="Shrub"/>
    <m/>
    <m/>
    <s v="No"/>
    <s v="153336"/>
    <s v="18804"/>
    <m/>
    <s v="85"/>
    <m/>
    <s v="CAMP"/>
    <m/>
    <s v="N"/>
    <s v="Y"/>
    <s v="201811072122"/>
    <s v="201811091513"/>
    <s v="     "/>
    <m/>
    <m/>
    <m/>
    <m/>
    <m/>
    <m/>
    <m/>
    <m/>
    <m/>
    <m/>
    <m/>
    <m/>
    <m/>
    <m/>
    <m/>
    <m/>
    <m/>
    <m/>
    <m/>
  </r>
  <r>
    <s v="20201561"/>
    <s v="     "/>
    <n v="44143"/>
    <s v="11/8"/>
    <x v="0"/>
    <n v="0.44305555555555554"/>
    <s v="46"/>
    <n v="4"/>
    <s v="11"/>
    <x v="4"/>
    <n v="44143"/>
    <n v="0.3840277777777778"/>
    <s v="On November 8, 2020 at 1202 hours, PG&amp;E Troublemen patrolled the Laureles 1111 12kV Distribution Circuit number 182371111, near 18865 Cachagua Road in Carmel Valley, California. They observed a large limb that fell though and broke the conductors on the load side of fuse 6619. Initial analysis indicates that the primary wires down were caused by tree contact and resulted in a small fire. Cal Fire responded to and extinguished the fire. The 837-minute outage affected 6 customers. We repaired 100' of 4 ACSR primary conductor. All the repairs were completed and the line was returned to service on November 8, 2020 at 2310 hours. This ignition did not meet the reporting criteria, because it did not exceed one linear meter. This information is preliminary."/>
    <s v="     "/>
    <s v="FAS"/>
    <m/>
    <s v="Y"/>
    <x v="0"/>
    <s v="1139343"/>
    <s v="20-0118488"/>
    <m/>
    <s v="T005116903, T005116915, T005116938"/>
    <n v="119997211"/>
    <m/>
    <s v="     "/>
    <x v="0"/>
    <s v="PG&amp;E"/>
    <m/>
    <s v="Vegetation"/>
    <m/>
    <s v="D"/>
    <s v="D"/>
    <s v="&lt;3 meters of linear travel"/>
    <m/>
    <s v="Vegetation"/>
    <s v="33.a. Veg. contact"/>
    <s v="Vegetation"/>
    <s v="Contact from object"/>
    <s v="Contact - Vegetation"/>
    <m/>
    <s v="Contact - Vegetation"/>
    <s v="Conductor - Primary"/>
    <s v="Line to Ground"/>
    <m/>
    <s v="Overhead"/>
    <x v="3"/>
    <s v="Conductor - Primary"/>
    <s v="Conductor - Primary"/>
    <s v="Circuit ID: 182371111; SAP ID: 101702926"/>
    <s v="     "/>
    <s v="Tier 2"/>
    <x v="1"/>
    <n v="550"/>
    <m/>
    <n v="36.399799999999999"/>
    <n v="-121.65300000000001"/>
    <s v="Monterey"/>
    <s v="LAURELES-1111"/>
    <m/>
    <n v="12000"/>
    <s v="LAURELES 11112020"/>
    <x v="1"/>
    <s v="Cal Fire"/>
    <m/>
    <m/>
    <m/>
    <s v="No"/>
    <m/>
    <m/>
    <m/>
    <m/>
    <m/>
    <m/>
    <m/>
    <s v="N"/>
    <s v="N"/>
    <m/>
    <m/>
    <s v="     "/>
    <s v="36.87240000"/>
    <s v="-121.72430000"/>
    <s v="Nov 20 2020 12:00AM"/>
    <s v="BranchFail"/>
    <s v="Twelve inch stem broke and fell onto lines."/>
    <s v="OAK"/>
    <s v="40"/>
    <s v="38"/>
    <s v="8"/>
    <s v="Slight"/>
    <s v="None"/>
    <s v="N"/>
    <s v="1"/>
    <m/>
    <s v="Ridge"/>
    <s v="A"/>
    <s v="CrossArm"/>
    <s v="BareWire"/>
    <s v="1"/>
  </r>
  <r>
    <s v="SAP20201748"/>
    <s v="     "/>
    <n v="44143"/>
    <s v="11/8"/>
    <x v="0"/>
    <m/>
    <s v="46"/>
    <n v="4"/>
    <s v="11"/>
    <x v="4"/>
    <n v="44141"/>
    <m/>
    <s v="6999 ARROYO RD, LIVERMORE; Cause of pole fire not listed; Going to contact Tman; Pole fire caused by tracking due to mist"/>
    <s v="     "/>
    <s v="SAP"/>
    <n v="44580"/>
    <s v="Y"/>
    <x v="0"/>
    <s v="1137135"/>
    <m/>
    <m/>
    <s v="T005114376"/>
    <n v="119990233"/>
    <m/>
    <s v="     "/>
    <x v="0"/>
    <s v="PG&amp;E"/>
    <m/>
    <m/>
    <m/>
    <s v="D"/>
    <m/>
    <s v="Structure-PG&amp;E only"/>
    <m/>
    <s v="Contamination"/>
    <s v="36.a. Contamination"/>
    <s v="Equipment - PG&amp;E"/>
    <s v="Insulator failure"/>
    <s v="Insulator failure"/>
    <m/>
    <m/>
    <m/>
    <m/>
    <s v="No"/>
    <s v="Overhead"/>
    <x v="0"/>
    <s v="Pole"/>
    <m/>
    <s v="100933517"/>
    <s v="     "/>
    <s v="Tier 2"/>
    <x v="1"/>
    <m/>
    <m/>
    <n v="37.600900000000003"/>
    <n v="-121.749"/>
    <s v="Alameda"/>
    <s v="LAS-POSITAS-2108"/>
    <m/>
    <m/>
    <m/>
    <x v="0"/>
    <s v="Unknown"/>
    <m/>
    <m/>
    <m/>
    <s v="No"/>
    <m/>
    <m/>
    <m/>
    <m/>
    <m/>
    <m/>
    <m/>
    <s v="N"/>
    <s v="N"/>
    <m/>
    <m/>
    <s v="     "/>
    <m/>
    <m/>
    <m/>
    <m/>
    <m/>
    <m/>
    <m/>
    <m/>
    <m/>
    <m/>
    <m/>
    <m/>
    <m/>
    <m/>
    <m/>
    <m/>
    <m/>
    <m/>
    <m/>
  </r>
  <r>
    <s v="20150419"/>
    <s v="     "/>
    <n v="42317"/>
    <s v="11/9"/>
    <x v="0"/>
    <n v="0.24652777777777779"/>
    <s v="46"/>
    <n v="4"/>
    <s v="11"/>
    <x v="2"/>
    <n v="42317"/>
    <n v="0.24652777777777779"/>
    <s v="crew to repair wire down"/>
    <s v="     "/>
    <m/>
    <m/>
    <s v="N"/>
    <x v="0"/>
    <s v="1337658"/>
    <s v="15-0076534"/>
    <m/>
    <m/>
    <m/>
    <m/>
    <s v="     "/>
    <x v="1"/>
    <s v="PG&amp;E"/>
    <m/>
    <s v="Vegetation"/>
    <m/>
    <s v="D"/>
    <m/>
    <s v="&lt;3 meters of linear travel"/>
    <s v="Square Feet: ; Acreage: "/>
    <s v="Equipment - PG&amp;E"/>
    <s v="34.b. Conductor damage or failure"/>
    <s v="Equipment - PG&amp;E"/>
    <s v="All types of equipment / facility failure"/>
    <s v="Conductor"/>
    <s v="Conductor"/>
    <m/>
    <m/>
    <s v="Line to Ground,Force Out"/>
    <s v="0"/>
    <s v="Overhead"/>
    <x v="3"/>
    <s v="Conductor"/>
    <m/>
    <m/>
    <s v="     "/>
    <s v="Tier 2"/>
    <x v="1"/>
    <n v="510"/>
    <m/>
    <n v="34.998399999999997"/>
    <n v="-120.363"/>
    <s v="San Luis Obispo"/>
    <s v="SANTA-MARIA-1108"/>
    <s v="182671108"/>
    <n v="12000"/>
    <s v="SANTA MARIA 1108M18"/>
    <x v="1"/>
    <s v="Cal Fire Dept"/>
    <s v="Herbaceous"/>
    <m/>
    <m/>
    <s v="No"/>
    <m/>
    <m/>
    <m/>
    <m/>
    <m/>
    <m/>
    <m/>
    <s v="N"/>
    <s v="N"/>
    <m/>
    <m/>
    <s v="     "/>
    <m/>
    <m/>
    <m/>
    <m/>
    <m/>
    <m/>
    <m/>
    <m/>
    <m/>
    <m/>
    <m/>
    <m/>
    <m/>
    <m/>
    <m/>
    <m/>
    <m/>
    <m/>
    <m/>
  </r>
  <r>
    <s v="20180953"/>
    <s v="     "/>
    <n v="43413"/>
    <s v="11/9"/>
    <x v="0"/>
    <n v="0.64861111111111114"/>
    <s v="45"/>
    <n v="4"/>
    <s v="11"/>
    <x v="1"/>
    <n v="43413"/>
    <n v="0.64861111111111114"/>
    <m/>
    <s v="     "/>
    <s v="FAS"/>
    <m/>
    <s v="N"/>
    <x v="0"/>
    <s v="212596"/>
    <s v="18-0098725"/>
    <m/>
    <m/>
    <m/>
    <m/>
    <s v="     "/>
    <x v="1"/>
    <s v="PG&amp;E"/>
    <m/>
    <m/>
    <m/>
    <s v="D"/>
    <m/>
    <s v="0.26-9.99"/>
    <m/>
    <s v="Contact - 3rd Party"/>
    <s v="33.e. Other contact from object"/>
    <s v="Contact - 3rd Party"/>
    <s v="Contact from object"/>
    <s v="Contact - 3rd Party"/>
    <m/>
    <s v="Contact - 3rd Party"/>
    <s v="Pole"/>
    <s v="Line to Ground"/>
    <m/>
    <s v="Overhead"/>
    <x v="3"/>
    <m/>
    <m/>
    <s v="13365"/>
    <s v="     "/>
    <s v="Tier 2"/>
    <x v="1"/>
    <m/>
    <s v="NA"/>
    <n v="35.051200000000001"/>
    <n v="-118.81100000000001"/>
    <s v="Kern"/>
    <s v="SAN-BERNARD-1101"/>
    <s v="253191101"/>
    <n v="11000"/>
    <s v="SAN BERNARD 1101438074"/>
    <x v="0"/>
    <m/>
    <s v="Agriculture"/>
    <m/>
    <m/>
    <s v="No"/>
    <m/>
    <m/>
    <m/>
    <m/>
    <m/>
    <m/>
    <m/>
    <s v="N"/>
    <s v="N"/>
    <m/>
    <m/>
    <s v="     "/>
    <m/>
    <m/>
    <m/>
    <m/>
    <m/>
    <m/>
    <m/>
    <m/>
    <m/>
    <m/>
    <m/>
    <m/>
    <m/>
    <m/>
    <m/>
    <m/>
    <m/>
    <m/>
    <m/>
  </r>
  <r>
    <s v="20180949"/>
    <s v="     "/>
    <n v="43413"/>
    <s v="11/9"/>
    <x v="0"/>
    <n v="0.37430555555555556"/>
    <s v="45"/>
    <n v="4"/>
    <s v="11"/>
    <x v="1"/>
    <n v="43413"/>
    <n v="0.37430555555555556"/>
    <m/>
    <s v="     "/>
    <s v="FAS"/>
    <m/>
    <s v="N"/>
    <x v="0"/>
    <s v="212178"/>
    <s v="18-0098521"/>
    <m/>
    <m/>
    <m/>
    <m/>
    <s v="     "/>
    <x v="1"/>
    <s v="PG&amp;E"/>
    <m/>
    <m/>
    <m/>
    <s v="D"/>
    <m/>
    <s v="0.26-9.99"/>
    <m/>
    <s v="Vegetation"/>
    <s v="33.a. Veg. contact"/>
    <s v="Vegetation"/>
    <s v="Contact from object"/>
    <s v="Vegetation"/>
    <m/>
    <s v="Contact - Vegetation"/>
    <s v="Recloser"/>
    <s v="Force Out,Line to Ground"/>
    <m/>
    <s v="Overhead"/>
    <x v="3"/>
    <m/>
    <m/>
    <s v="60060"/>
    <s v="     "/>
    <s v="Tier 2"/>
    <x v="1"/>
    <m/>
    <s v="NA"/>
    <n v="37.322099999999999"/>
    <n v="-122.07899999999999"/>
    <s v="Santa Clara"/>
    <s v="STELLING-1110"/>
    <s v="083481110"/>
    <n v="11000"/>
    <s v="STELLING 11102243"/>
    <x v="0"/>
    <m/>
    <s v="Hardwood Woodland"/>
    <m/>
    <m/>
    <s v="No"/>
    <m/>
    <m/>
    <m/>
    <m/>
    <m/>
    <m/>
    <m/>
    <s v="N"/>
    <s v="N"/>
    <m/>
    <m/>
    <s v="     "/>
    <m/>
    <m/>
    <m/>
    <m/>
    <m/>
    <m/>
    <m/>
    <m/>
    <m/>
    <m/>
    <m/>
    <m/>
    <m/>
    <m/>
    <m/>
    <m/>
    <m/>
    <m/>
    <m/>
  </r>
  <r>
    <s v="20180947"/>
    <s v="     "/>
    <n v="43413"/>
    <s v="11/9"/>
    <x v="0"/>
    <n v="0.20069444444444445"/>
    <s v="45"/>
    <n v="4"/>
    <s v="11"/>
    <x v="1"/>
    <n v="43413"/>
    <n v="0.20069444444444445"/>
    <s v="&quot;bird in line&quot; causing 2.5-acre grass fire"/>
    <s v="     "/>
    <s v="FAS"/>
    <m/>
    <s v="N"/>
    <x v="0"/>
    <s v="212052"/>
    <s v="18-0098482"/>
    <m/>
    <m/>
    <m/>
    <m/>
    <s v="     "/>
    <x v="1"/>
    <s v="PG&amp;E"/>
    <m/>
    <m/>
    <m/>
    <s v="D"/>
    <m/>
    <s v="&lt;0.25"/>
    <m/>
    <s v="Contact - Animal - Bird"/>
    <s v="33.b. Animal contact"/>
    <s v="Contact - Bird"/>
    <s v="Contact from object"/>
    <s v="Contact - Animal"/>
    <m/>
    <s v="Contact - Animal"/>
    <s v="Conductor"/>
    <s v="Line to Ground"/>
    <m/>
    <s v="Overhead"/>
    <x v="3"/>
    <m/>
    <m/>
    <s v="953"/>
    <s v="     "/>
    <s v="Tier 2"/>
    <x v="1"/>
    <n v="280"/>
    <s v="R5"/>
    <n v="39.82"/>
    <n v="-121.843"/>
    <s v="Butte"/>
    <s v="SYCAMORE-CREEK-1111"/>
    <s v="102971111"/>
    <n v="11000"/>
    <s v="SYCAMORE CREEK 1111976428"/>
    <x v="0"/>
    <m/>
    <s v="Hardwood Woodland"/>
    <m/>
    <m/>
    <s v="No"/>
    <m/>
    <m/>
    <m/>
    <m/>
    <m/>
    <m/>
    <m/>
    <s v="N"/>
    <s v="Y"/>
    <s v="201811072122"/>
    <s v="201811091500"/>
    <s v="     "/>
    <m/>
    <m/>
    <m/>
    <m/>
    <m/>
    <m/>
    <m/>
    <m/>
    <m/>
    <m/>
    <m/>
    <m/>
    <m/>
    <m/>
    <m/>
    <m/>
    <m/>
    <m/>
    <m/>
  </r>
  <r>
    <s v="20191435"/>
    <s v="     "/>
    <n v="43778"/>
    <s v="11/9"/>
    <x v="0"/>
    <m/>
    <s v="45"/>
    <n v="4"/>
    <s v="11"/>
    <x v="3"/>
    <n v="43778"/>
    <m/>
    <s v="Animal, Squirrel, Transformer (OH), Blown/failed; Structure Only fire."/>
    <s v="     "/>
    <s v="FAS"/>
    <m/>
    <s v="N"/>
    <x v="0"/>
    <s v="703206"/>
    <s v="19-0123273"/>
    <m/>
    <s v="T004806750"/>
    <n v="0"/>
    <m/>
    <s v="     "/>
    <x v="0"/>
    <s v="PG&amp;E"/>
    <m/>
    <m/>
    <m/>
    <s v="D"/>
    <m/>
    <s v="Structure-only"/>
    <m/>
    <s v="Contact - Animal - Other"/>
    <s v="33.b. Animal contact"/>
    <s v="Contact - Animal"/>
    <s v="Contact from object"/>
    <s v="Contact - Animal"/>
    <m/>
    <s v="Contact - Animal"/>
    <m/>
    <s v="Line to Line"/>
    <m/>
    <s v="Overhead"/>
    <x v="0"/>
    <m/>
    <m/>
    <s v="043361103-2100933728{520}"/>
    <s v="     "/>
    <s v="Tier 2"/>
    <x v="1"/>
    <n v="175"/>
    <m/>
    <n v="38.819200000000002"/>
    <n v="-122.56"/>
    <s v="EL DORADO"/>
    <s v="HIGHLANDS-1103"/>
    <m/>
    <m/>
    <s v="HIGHLANDS 1103828"/>
    <x v="1"/>
    <s v="UNKOWN"/>
    <m/>
    <m/>
    <m/>
    <s v="No"/>
    <m/>
    <m/>
    <m/>
    <m/>
    <m/>
    <m/>
    <m/>
    <s v="N"/>
    <s v="N"/>
    <m/>
    <m/>
    <s v="     "/>
    <m/>
    <m/>
    <m/>
    <m/>
    <m/>
    <m/>
    <m/>
    <m/>
    <m/>
    <m/>
    <m/>
    <m/>
    <m/>
    <m/>
    <m/>
    <m/>
    <m/>
    <m/>
    <m/>
  </r>
  <r>
    <s v="20150426"/>
    <s v="     "/>
    <n v="42339"/>
    <s v="12/1"/>
    <x v="0"/>
    <n v="0.50208333333333333"/>
    <s v="49"/>
    <n v="4"/>
    <s v="12"/>
    <x v="2"/>
    <n v="42339"/>
    <n v="0.50208333333333333"/>
    <s v="0"/>
    <s v="     "/>
    <m/>
    <m/>
    <s v="N"/>
    <x v="0"/>
    <s v="1351300"/>
    <s v="15-0081983"/>
    <m/>
    <m/>
    <n v="110886874"/>
    <m/>
    <s v="     "/>
    <x v="1"/>
    <s v="PG&amp;E"/>
    <m/>
    <s v="Vegetation"/>
    <m/>
    <s v="D"/>
    <m/>
    <s v="&lt;0.25"/>
    <s v="Square Feet: ; Acreage: "/>
    <s v="Equipment - PG&amp;E"/>
    <s v="34.b. Conductor damage or failure"/>
    <s v="Equipment - PG&amp;E"/>
    <s v="All types of equipment / facility failure"/>
    <s v="Conductor"/>
    <s v="Conductor"/>
    <m/>
    <m/>
    <s v="Line to Ground"/>
    <s v="0"/>
    <s v="Overhead"/>
    <x v="3"/>
    <s v="Conductor"/>
    <m/>
    <s v="101860660"/>
    <s v="     "/>
    <s v="Tier 2"/>
    <x v="1"/>
    <n v="565"/>
    <m/>
    <n v="35.674399999999999"/>
    <n v="-120.99299999999999"/>
    <s v="San Luis Obispo"/>
    <s v="TEMPLETON-2110"/>
    <s v="183052110"/>
    <n v="21000"/>
    <s v="TEMPLETON 2110N30"/>
    <x v="1"/>
    <s v="Cal Fire Dept"/>
    <s v="Hardwood Woodland"/>
    <m/>
    <m/>
    <s v="Yes"/>
    <m/>
    <m/>
    <m/>
    <m/>
    <m/>
    <m/>
    <m/>
    <s v="N"/>
    <s v="N"/>
    <m/>
    <m/>
    <s v="     "/>
    <m/>
    <m/>
    <m/>
    <m/>
    <m/>
    <m/>
    <m/>
    <m/>
    <m/>
    <m/>
    <m/>
    <m/>
    <m/>
    <m/>
    <m/>
    <m/>
    <m/>
    <m/>
    <m/>
  </r>
  <r>
    <s v="20170487"/>
    <s v="     "/>
    <n v="43083"/>
    <s v="12/14"/>
    <x v="0"/>
    <n v="0.71944444444444444"/>
    <s v="50"/>
    <n v="4"/>
    <s v="12"/>
    <x v="0"/>
    <n v="43083"/>
    <n v="0.60972222222222228"/>
    <s v="0"/>
    <s v="     "/>
    <m/>
    <m/>
    <s v="N"/>
    <x v="0"/>
    <s v="1943142"/>
    <s v="17-0101672"/>
    <m/>
    <m/>
    <m/>
    <m/>
    <s v="     "/>
    <x v="1"/>
    <s v="PG&amp;E"/>
    <m/>
    <s v="Vegetation"/>
    <m/>
    <s v="D"/>
    <m/>
    <s v="10-99"/>
    <s v="Square Feet: ; Acreage: 13.6"/>
    <s v="Equipment - PG&amp;E"/>
    <s v="34.m. Connection device damage or failure"/>
    <s v="Equipment - PG&amp;E"/>
    <s v="All types of equipment / facility failure"/>
    <s v="Splice/Clamp/Connector"/>
    <s v="Splice/Clamp/Connector"/>
    <m/>
    <m/>
    <s v="Line to Ground"/>
    <s v="VERIZON CALIFORNIA"/>
    <s v="Overhead"/>
    <x v="3"/>
    <s v="Conductor"/>
    <m/>
    <s v="101911004"/>
    <s v="     "/>
    <s v="Tier 2"/>
    <x v="1"/>
    <n v="512"/>
    <m/>
    <n v="34.587800000000001"/>
    <n v="-120.357"/>
    <s v="Santa Barbara"/>
    <s v="CABRILLO-1103"/>
    <s v="183101103"/>
    <n v="12000"/>
    <s v="CABRILLO 1103Y46"/>
    <x v="0"/>
    <s v="Unknown"/>
    <s v="Shrub"/>
    <m/>
    <m/>
    <s v="No"/>
    <s v="14"/>
    <m/>
    <m/>
    <m/>
    <m/>
    <s v="COAST"/>
    <m/>
    <s v="N"/>
    <s v="N"/>
    <m/>
    <m/>
    <s v="     "/>
    <m/>
    <m/>
    <m/>
    <m/>
    <m/>
    <m/>
    <m/>
    <m/>
    <m/>
    <m/>
    <m/>
    <m/>
    <m/>
    <m/>
    <m/>
    <m/>
    <m/>
    <m/>
    <m/>
  </r>
  <r>
    <s v="MIA20191145"/>
    <s v="     "/>
    <n v="43813"/>
    <s v="12/14"/>
    <x v="0"/>
    <n v="0.75771990740740736"/>
    <s v="50"/>
    <n v="4"/>
    <s v="12"/>
    <x v="3"/>
    <n v="43813"/>
    <n v="0.75763888888888886"/>
    <s v="transformer fire caused by lightning; KRJ7- put back into progess, yes this is pge attributable, I updated column X and suspected event and subdriver. Please continue with review; KRJ7- Updated all fields except suppressed by."/>
    <s v="     "/>
    <s v="FAS"/>
    <n v="44238"/>
    <s v="Y"/>
    <x v="0"/>
    <s v="739884"/>
    <s v="N/A"/>
    <m/>
    <s v="T004847057"/>
    <n v="118270566"/>
    <m/>
    <s v="     "/>
    <x v="0"/>
    <s v="PG&amp;E"/>
    <m/>
    <m/>
    <m/>
    <s v="D"/>
    <m/>
    <s v="Structure-PG&amp;E only"/>
    <m/>
    <s v="Weather - Lightning"/>
    <s v="39.a. All Other"/>
    <s v="Weather"/>
    <s v="Weather"/>
    <s v="Weather - Lightning"/>
    <m/>
    <m/>
    <m/>
    <m/>
    <s v="No"/>
    <s v="Overhead"/>
    <x v="0"/>
    <m/>
    <m/>
    <s v="TX: 119406136855 "/>
    <s v="     "/>
    <s v="Tier 2"/>
    <x v="1"/>
    <n v="246"/>
    <m/>
    <n v="40.344799999999999"/>
    <n v="-122.214"/>
    <s v="Tehama"/>
    <s v="COTTONWOOD-1103"/>
    <s v="102931103"/>
    <n v="11000"/>
    <s v="N/A"/>
    <x v="1"/>
    <m/>
    <s v="Rural"/>
    <m/>
    <m/>
    <s v="No"/>
    <m/>
    <m/>
    <m/>
    <m/>
    <m/>
    <m/>
    <m/>
    <s v="N"/>
    <s v="N"/>
    <m/>
    <m/>
    <s v="     "/>
    <m/>
    <m/>
    <m/>
    <m/>
    <m/>
    <m/>
    <m/>
    <m/>
    <m/>
    <m/>
    <m/>
    <m/>
    <m/>
    <m/>
    <m/>
    <m/>
    <m/>
    <m/>
    <m/>
  </r>
  <r>
    <s v="SAP20201386"/>
    <s v="     "/>
    <n v="44179"/>
    <s v="12/14"/>
    <x v="0"/>
    <m/>
    <s v="51"/>
    <n v="4"/>
    <s v="12"/>
    <x v="4"/>
    <n v="44176"/>
    <m/>
    <s v="59 / 89 Via Del Pinar / Stephen Pl and Del Pinar in Monterey; pole fire; broken insulator; burnt crossarm"/>
    <s v="     "/>
    <s v="SAP"/>
    <n v="44580"/>
    <s v="Y"/>
    <x v="0"/>
    <s v="1180523"/>
    <s v="20-0129858"/>
    <m/>
    <s v="T005144755"/>
    <n v="120189094"/>
    <m/>
    <s v="     "/>
    <x v="0"/>
    <s v="PG&amp;E"/>
    <m/>
    <m/>
    <m/>
    <s v="D"/>
    <m/>
    <s v="Structure-PG&amp;E only"/>
    <m/>
    <s v="Equipment - PG&amp;E"/>
    <s v="34.g. Insulator and brushing damage or failure"/>
    <s v="Equipment - PG&amp;E"/>
    <s v="Insulator failure"/>
    <s v="Insulator failure"/>
    <s v="Pole"/>
    <m/>
    <m/>
    <s v="Force Out"/>
    <s v="Yes"/>
    <s v="Overhead"/>
    <x v="0"/>
    <s v="Pole"/>
    <m/>
    <s v="103007231"/>
    <s v="     "/>
    <s v="Tier 2"/>
    <x v="1"/>
    <m/>
    <m/>
    <n v="36.592700000000001"/>
    <n v="-121.907"/>
    <s v="Monterey"/>
    <s v="VIEJO-2202"/>
    <m/>
    <m/>
    <m/>
    <x v="0"/>
    <m/>
    <m/>
    <m/>
    <m/>
    <s v="No"/>
    <m/>
    <m/>
    <m/>
    <m/>
    <m/>
    <m/>
    <m/>
    <s v="N"/>
    <s v="N"/>
    <m/>
    <m/>
    <s v="     "/>
    <m/>
    <m/>
    <m/>
    <m/>
    <m/>
    <m/>
    <m/>
    <m/>
    <m/>
    <m/>
    <m/>
    <m/>
    <m/>
    <m/>
    <m/>
    <m/>
    <m/>
    <m/>
    <m/>
  </r>
  <r>
    <s v="20212299"/>
    <s v="     "/>
    <n v="44544"/>
    <s v="12/14"/>
    <x v="0"/>
    <n v="4.2361111111111113E-2"/>
    <s v="51"/>
    <n v="4"/>
    <s v="12"/>
    <x v="5"/>
    <n v="44544"/>
    <m/>
    <s v="heavy snow caused branches to contact wire and catch fire"/>
    <s v="     "/>
    <s v="FAS"/>
    <m/>
    <s v="Y"/>
    <x v="0"/>
    <m/>
    <s v="21-0157724"/>
    <m/>
    <s v="T005488722"/>
    <n v="122485000"/>
    <m/>
    <s v="     "/>
    <x v="0"/>
    <s v="PG&amp;E"/>
    <m/>
    <s v="Vegetation"/>
    <s v="Tree branch"/>
    <s v="D"/>
    <s v="D"/>
    <s v="&lt;3 meters of linear travel"/>
    <m/>
    <s v="Vegetation"/>
    <s v="33.a. Veg. contact"/>
    <s v="Vegetation"/>
    <s v="Contact from object"/>
    <s v="Veg. contact"/>
    <m/>
    <s v="Veg. contact"/>
    <s v="Conductor - Primary"/>
    <s v="Line to Ground"/>
    <s v="N"/>
    <s v="Overhead"/>
    <x v="3"/>
    <s v="Conductor - Primary"/>
    <s v="Conductor"/>
    <s v="100386917"/>
    <s v="     "/>
    <s v="Tier 2"/>
    <x v="1"/>
    <m/>
    <m/>
    <n v="40.210900000000002"/>
    <n v="-121.164"/>
    <s v="Plumas"/>
    <s v="BIG-MEADOWS-2101"/>
    <m/>
    <n v="21000"/>
    <m/>
    <x v="0"/>
    <s v="Cal Fire"/>
    <s v="Herbaceous"/>
    <s v="Brush fuel model"/>
    <s v="Brush"/>
    <s v="No"/>
    <m/>
    <m/>
    <m/>
    <m/>
    <m/>
    <m/>
    <m/>
    <s v="N"/>
    <s v="N"/>
    <m/>
    <m/>
    <s v="     "/>
    <m/>
    <m/>
    <s v="Dec 21 2021 12:00AM"/>
    <m/>
    <s v="Could not find vegetation that caused outage. Lots of snow cover on ground."/>
    <s v=""/>
    <m/>
    <m/>
    <m/>
    <m/>
    <m/>
    <m/>
    <m/>
    <m/>
    <m/>
    <m/>
    <m/>
    <m/>
    <m/>
  </r>
  <r>
    <s v="20191565"/>
    <s v="     "/>
    <n v="43817"/>
    <s v="12/18"/>
    <x v="0"/>
    <m/>
    <s v="51"/>
    <n v="4"/>
    <s v="12"/>
    <x v="3"/>
    <n v="43817"/>
    <n v="0.16527777777777777"/>
    <s v="Added circuit in AQ. Notes indicate Tree fall onto line.Pole broken wire to ground. Located EC 118282974 in SAP, PM 31482813. Attached photos evidence fire."/>
    <s v="     "/>
    <s v="FAS"/>
    <m/>
    <s v="N"/>
    <x v="0"/>
    <s v="745136"/>
    <s v="19-0137065"/>
    <m/>
    <s v="T004849956"/>
    <n v="0"/>
    <m/>
    <s v="     "/>
    <x v="1"/>
    <s v="PG&amp;E"/>
    <m/>
    <m/>
    <m/>
    <s v="D"/>
    <s v="D"/>
    <s v="0.26-9.99"/>
    <m/>
    <s v="Vegetation"/>
    <s v="33.a. Veg. contact"/>
    <s v="Vegetation"/>
    <s v="Contact from object"/>
    <s v="Contact - Vegetation"/>
    <m/>
    <s v="Contact - Vegetation"/>
    <s v="Pole"/>
    <s v="Three Phase Fault"/>
    <m/>
    <s v="Overhead"/>
    <x v="0"/>
    <s v="Pole"/>
    <m/>
    <s v="101273893"/>
    <s v="     "/>
    <s v="Tier 2"/>
    <x v="1"/>
    <n v="345"/>
    <s v="R2"/>
    <n v="38.281700000000001"/>
    <n v="-120.517"/>
    <s v="CALAVERAS"/>
    <s v="WEST-POINT-1102"/>
    <m/>
    <m/>
    <s v="WEST POINT 11024788"/>
    <x v="1"/>
    <m/>
    <s v="Herbaceous"/>
    <m/>
    <m/>
    <s v="Yes"/>
    <m/>
    <m/>
    <m/>
    <m/>
    <m/>
    <m/>
    <m/>
    <s v="N"/>
    <s v="N"/>
    <m/>
    <m/>
    <s v="     "/>
    <s v="38.28192300"/>
    <s v="-120.51909200"/>
    <s v="Dec 19 2019 12:00AM"/>
    <s v="RootsFail"/>
    <s v="Healthy Green Ponderosa Pine uprooted due to heavy winds and saturated soil, landing on 12KV line. This broke off transformer pole and started a small 1/2 - 3/4 acre grass fire"/>
    <s v="PINP"/>
    <s v="85"/>
    <s v="27"/>
    <s v="51"/>
    <s v="Slight"/>
    <s v="None"/>
    <s v="N"/>
    <s v="1"/>
    <m/>
    <s v="Other"/>
    <s v="A"/>
    <s v="CrossArm"/>
    <s v="BareWire"/>
    <s v="0"/>
  </r>
  <r>
    <s v="20212252"/>
    <s v="     "/>
    <n v="44548"/>
    <s v="12/18"/>
    <x v="0"/>
    <n v="0.37291666666666667"/>
    <s v="51"/>
    <n v="4"/>
    <s v="12"/>
    <x v="5"/>
    <n v="44548"/>
    <m/>
    <s v="Secondary riser failure resulted in a small fire limited to PG&amp;E assets. The fire occurred inside of the riser molding and did not damage the distribution pole. This information is preliminary."/>
    <s v="     "/>
    <s v="ILIS/OIS"/>
    <m/>
    <s v="N"/>
    <x v="0"/>
    <m/>
    <m/>
    <m/>
    <s v="T005497338"/>
    <m/>
    <m/>
    <s v="     "/>
    <x v="0"/>
    <s v="PG&amp;E"/>
    <m/>
    <s v="Other"/>
    <s v="Riser"/>
    <s v="D"/>
    <s v="D"/>
    <s v="Structure-PG&amp;E only"/>
    <s v="cable burned in riser on pole not the pole.."/>
    <s v="Equipment - PG&amp;E"/>
    <s v="34.o. Other"/>
    <s v="Equipment - PG&amp;E"/>
    <s v="All types of equipment / facility failure"/>
    <s v="Riser Failure"/>
    <s v="Riser"/>
    <m/>
    <m/>
    <m/>
    <s v="N"/>
    <s v="Overhead"/>
    <x v="1"/>
    <s v="Riser"/>
    <s v="Conductor, Conduit, Connector, Lid, Cutout, Hardware, Ground, Moulding"/>
    <s v="101261828"/>
    <s v="     "/>
    <s v="Tier 2"/>
    <x v="1"/>
    <m/>
    <m/>
    <n v="38.462499999999999"/>
    <n v="-120.664"/>
    <s v="Amador"/>
    <s v="PINE-GROVE-1102"/>
    <m/>
    <n v="12000"/>
    <s v="N/A"/>
    <x v="0"/>
    <s v="Self Extinguished"/>
    <s v="Herbaceous"/>
    <s v="Fire-resistive fuel bed"/>
    <s v="Dirt"/>
    <s v="No"/>
    <m/>
    <m/>
    <m/>
    <m/>
    <m/>
    <m/>
    <m/>
    <s v="N"/>
    <s v="N"/>
    <m/>
    <m/>
    <s v="     "/>
    <m/>
    <m/>
    <m/>
    <m/>
    <m/>
    <m/>
    <m/>
    <m/>
    <m/>
    <m/>
    <m/>
    <m/>
    <m/>
    <m/>
    <m/>
    <m/>
    <m/>
    <m/>
    <m/>
  </r>
  <r>
    <s v="20212253"/>
    <s v="     "/>
    <n v="44548"/>
    <s v="12/18"/>
    <x v="0"/>
    <n v="0.24722222222222223"/>
    <s v="51"/>
    <n v="4"/>
    <s v="12"/>
    <x v="5"/>
    <n v="44548"/>
    <m/>
    <s v="Missed ignition found through HAWC Fire Activity Report. Bird made contact with overhead circuit, resulting in a wires down incident. The ensuing fire was reported to be 1'x1' in size. This information is preliminary."/>
    <s v="     "/>
    <s v="FAS"/>
    <m/>
    <s v="Y"/>
    <x v="0"/>
    <m/>
    <s v="21-0159526"/>
    <m/>
    <m/>
    <n v="122503000"/>
    <m/>
    <s v="     "/>
    <x v="0"/>
    <s v="PG&amp;E"/>
    <m/>
    <s v="Vegetation"/>
    <m/>
    <s v="D"/>
    <s v="D"/>
    <s v="&lt;3 meters of linear travel"/>
    <s v="1' x 1', conductor only "/>
    <s v="Contact - Animal - Bird"/>
    <s v="33.b. Animal contact"/>
    <s v="Contact - Bird"/>
    <s v="Contact from object"/>
    <s v="Animal contact"/>
    <m/>
    <s v="Animal contact"/>
    <s v="Conductor - Primary"/>
    <s v="Line to Ground"/>
    <s v="N"/>
    <s v="Overhead"/>
    <x v="3"/>
    <s v="Conductor - Primary"/>
    <s v="Conductor "/>
    <s v="101724647"/>
    <s v="     "/>
    <s v="Tier 2"/>
    <x v="1"/>
    <m/>
    <m/>
    <n v="36.798400000000001"/>
    <n v="-121.568"/>
    <s v="Monterey"/>
    <s v="GABILAN-1101"/>
    <m/>
    <n v="12000"/>
    <m/>
    <x v="0"/>
    <s v="Unknown"/>
    <s v="Herbaceous"/>
    <s v="Timber Fuel Model "/>
    <s v="Heavy Tree Vegetation"/>
    <s v="No"/>
    <m/>
    <m/>
    <m/>
    <m/>
    <m/>
    <s v="OLD STAGE ROAD"/>
    <m/>
    <s v="N"/>
    <s v="N"/>
    <m/>
    <m/>
    <s v="     "/>
    <m/>
    <m/>
    <m/>
    <m/>
    <m/>
    <m/>
    <m/>
    <m/>
    <m/>
    <m/>
    <m/>
    <m/>
    <m/>
    <m/>
    <m/>
    <m/>
    <m/>
    <m/>
    <m/>
  </r>
  <r>
    <s v="20170494"/>
    <s v="     "/>
    <n v="43088"/>
    <s v="12/19"/>
    <x v="0"/>
    <n v="0.82291666666666663"/>
    <s v="51"/>
    <n v="4"/>
    <s v="12"/>
    <x v="0"/>
    <n v="43088"/>
    <m/>
    <s v="CREW TO REPLACE 100' OF 2 STR TRIPLEX"/>
    <s v="     "/>
    <m/>
    <m/>
    <s v="N"/>
    <x v="0"/>
    <s v="1947983"/>
    <m/>
    <m/>
    <m/>
    <m/>
    <m/>
    <s v="     "/>
    <x v="1"/>
    <s v="PG&amp;E"/>
    <m/>
    <s v="Vegetation"/>
    <m/>
    <s v="D"/>
    <m/>
    <s v="&lt;0.25"/>
    <s v="Square Feet: ; Acreage: "/>
    <s v="Equipment - PG&amp;E"/>
    <s v="34.b. Conductor damage or failure"/>
    <s v="Equipment - PG&amp;E"/>
    <s v="All types of equipment / facility failure"/>
    <s v="Conductor"/>
    <s v="Conductor"/>
    <m/>
    <m/>
    <m/>
    <s v="Unknown"/>
    <s v="Overhead"/>
    <x v="1"/>
    <s v="Conductor"/>
    <m/>
    <s v="101457738"/>
    <s v="     "/>
    <s v="Tier 2"/>
    <x v="1"/>
    <n v="246"/>
    <m/>
    <n v="40.7271"/>
    <n v="-122.32599999999999"/>
    <s v="Shasta"/>
    <s v="STILLWATER-STATION-1101"/>
    <s v="103561101"/>
    <m/>
    <s v="N/A"/>
    <x v="0"/>
    <s v="Unknown"/>
    <s v="Conifer Forest"/>
    <m/>
    <m/>
    <s v="No"/>
    <m/>
    <m/>
    <m/>
    <m/>
    <m/>
    <m/>
    <m/>
    <s v="N"/>
    <s v="N"/>
    <m/>
    <m/>
    <s v="     "/>
    <m/>
    <m/>
    <m/>
    <m/>
    <m/>
    <m/>
    <m/>
    <m/>
    <m/>
    <m/>
    <m/>
    <m/>
    <m/>
    <m/>
    <m/>
    <m/>
    <m/>
    <m/>
    <m/>
  </r>
  <r>
    <s v="20191528"/>
    <s v="     "/>
    <n v="43801"/>
    <s v="12/2"/>
    <x v="0"/>
    <m/>
    <s v="49"/>
    <n v="4"/>
    <s v="12"/>
    <x v="3"/>
    <n v="43801"/>
    <m/>
    <s v="Crossarm burnt through by phase on crossarm. Photos are good, but taken at night - does not appear that there was fire on the ground, but its unclear."/>
    <s v="     "/>
    <s v="FAS"/>
    <m/>
    <s v="N"/>
    <x v="0"/>
    <s v="728046"/>
    <s v="19-0132659"/>
    <m/>
    <s v="T004834013"/>
    <n v="0"/>
    <m/>
    <s v="     "/>
    <x v="0"/>
    <s v="PG&amp;E"/>
    <m/>
    <m/>
    <m/>
    <s v="D"/>
    <m/>
    <s v="Structure-only"/>
    <m/>
    <s v="Equipment - PG&amp;E"/>
    <s v="34.o. Other"/>
    <s v="Equipment - PG&amp;E"/>
    <m/>
    <m/>
    <s v="Line Recloser"/>
    <m/>
    <m/>
    <s v="Force Out"/>
    <m/>
    <s v="Overhead"/>
    <x v="0"/>
    <s v="Line Recloser"/>
    <m/>
    <s v="103521102-2100975584{1584}"/>
    <s v="     "/>
    <s v="Tier 2"/>
    <x v="1"/>
    <n v="246"/>
    <m/>
    <n v="40.6569"/>
    <n v="-122.39700000000001"/>
    <s v="SHASTA"/>
    <s v="OREGON-TRAIL-1102"/>
    <m/>
    <m/>
    <s v="OREGON TRAIL 11021584"/>
    <x v="0"/>
    <s v="CITY OF REDDING FIRE"/>
    <m/>
    <m/>
    <m/>
    <s v="No"/>
    <m/>
    <m/>
    <m/>
    <m/>
    <m/>
    <m/>
    <m/>
    <s v="N"/>
    <s v="N"/>
    <m/>
    <m/>
    <s v="     "/>
    <m/>
    <m/>
    <m/>
    <m/>
    <m/>
    <m/>
    <m/>
    <m/>
    <m/>
    <m/>
    <m/>
    <m/>
    <m/>
    <m/>
    <m/>
    <m/>
    <m/>
    <m/>
    <m/>
  </r>
  <r>
    <s v="20201648"/>
    <s v="     "/>
    <n v="44167"/>
    <s v="12/2"/>
    <x v="0"/>
    <n v="0.37986111111111109"/>
    <s v="49"/>
    <n v="4"/>
    <s v="12"/>
    <x v="4"/>
    <n v="44167"/>
    <n v="0.37638888888888888"/>
    <s v="On December 2, 2020 at 0907 hours, a PG&amp;E Troubleman was dispatched to the Lincoln 1104 12kV Distribution Circuit in the vicinity of Vista Avenue, Lincoln in response to an outage. Initial analysis indicates third party vehicle contact caused the ignition. A dump truck caught the phone line resulting in a broken pole and a secondary wire down. The ensuing fire was &lt; 1 meter in size and the fire was suppressed by Lincoln Fire Department. PG&amp;E Crew replaced damaged pole, transformer, crossarm, cutout, and 90' of 1/0 TPX conductor on December 2, 2020."/>
    <s v="     "/>
    <s v="FAS"/>
    <m/>
    <s v="N"/>
    <x v="0"/>
    <s v="1157868"/>
    <s v="20-0126738"/>
    <m/>
    <s v="T005136166"/>
    <n v="120118265"/>
    <m/>
    <s v="     "/>
    <x v="0"/>
    <s v="PG&amp;E"/>
    <m/>
    <s v="Vegetation"/>
    <m/>
    <s v="D"/>
    <s v="D"/>
    <s v="&lt;3 meters of linear travel"/>
    <m/>
    <s v="Contact - 3rd Party"/>
    <s v="33.d. Vehicle contact"/>
    <s v="Contact - 3rd Party"/>
    <s v="Contact from object"/>
    <s v="Contact - Vehicle"/>
    <m/>
    <s v="Contact - Vehicle"/>
    <s v="Pole"/>
    <s v="Line to Line"/>
    <m/>
    <s v="Overhead"/>
    <x v="1"/>
    <s v="Pole"/>
    <s v="Pole, Transformer, Cutout, Hardware/Framing, Crossarm, Conductor - Primary"/>
    <s v="Pole ID: 100068584"/>
    <s v="     "/>
    <s v="Tier 2"/>
    <x v="1"/>
    <n v="300"/>
    <m/>
    <n v="39.015599999999999"/>
    <n v="-121.259"/>
    <s v="Placer"/>
    <s v="LINCOLN-1104"/>
    <m/>
    <n v="750"/>
    <s v="N/A"/>
    <x v="0"/>
    <s v="Lincoln FD"/>
    <m/>
    <m/>
    <m/>
    <s v="No"/>
    <m/>
    <m/>
    <m/>
    <m/>
    <m/>
    <m/>
    <m/>
    <s v="N"/>
    <s v="N"/>
    <m/>
    <m/>
    <s v="     "/>
    <m/>
    <m/>
    <m/>
    <m/>
    <m/>
    <m/>
    <m/>
    <m/>
    <m/>
    <m/>
    <m/>
    <m/>
    <m/>
    <m/>
    <m/>
    <m/>
    <m/>
    <m/>
    <m/>
  </r>
  <r>
    <s v="20170496"/>
    <s v="     "/>
    <n v="43089"/>
    <s v="12/20"/>
    <x v="0"/>
    <m/>
    <s v="51"/>
    <n v="4"/>
    <s v="12"/>
    <x v="0"/>
    <n v="43089"/>
    <n v="0.63194444444444442"/>
    <s v="replace burnt pole enter at mile marker 61.50 Hwy 1 san simeon"/>
    <s v="     "/>
    <m/>
    <m/>
    <s v="N"/>
    <x v="0"/>
    <s v="1948899"/>
    <s v="17-0102828"/>
    <m/>
    <m/>
    <m/>
    <m/>
    <s v="     "/>
    <x v="1"/>
    <s v="PG&amp;E"/>
    <m/>
    <s v="Vegetation"/>
    <m/>
    <s v="D"/>
    <m/>
    <s v="0.26-9.99"/>
    <s v="Square Feet: ; Acreage: 4"/>
    <s v="Equipment - PG&amp;E"/>
    <s v="34.g. Insulator and brushing damage or failure"/>
    <s v="Equipment - PG&amp;E"/>
    <s v="All types of equipment / facility failure"/>
    <s v="Insulator"/>
    <s v="Insulator"/>
    <m/>
    <m/>
    <s v="Force Out"/>
    <s v="Unknown"/>
    <s v="Overhead"/>
    <x v="3"/>
    <s v="Fuse"/>
    <m/>
    <s v="103857828"/>
    <s v="     "/>
    <s v="Tier 2"/>
    <x v="1"/>
    <n v="508"/>
    <m/>
    <n v="35.6646"/>
    <n v="-121.244"/>
    <s v="San Luis Obispo"/>
    <s v="CAMBRIA-1101"/>
    <s v="182771101"/>
    <n v="12000"/>
    <s v="CAMBRIA 1101858200"/>
    <x v="0"/>
    <s v="Cal Fire"/>
    <s v="Herbaceous"/>
    <m/>
    <m/>
    <s v="No"/>
    <m/>
    <m/>
    <m/>
    <m/>
    <m/>
    <m/>
    <m/>
    <s v="N"/>
    <s v="N"/>
    <m/>
    <m/>
    <s v="     "/>
    <m/>
    <m/>
    <m/>
    <m/>
    <m/>
    <m/>
    <m/>
    <m/>
    <m/>
    <m/>
    <m/>
    <m/>
    <m/>
    <m/>
    <m/>
    <m/>
    <m/>
    <m/>
    <m/>
  </r>
  <r>
    <s v="20191575"/>
    <s v="     "/>
    <n v="43821"/>
    <s v="12/22"/>
    <x v="0"/>
    <m/>
    <s v="52"/>
    <n v="4"/>
    <s v="12"/>
    <x v="3"/>
    <n v="43821"/>
    <m/>
    <s v="Per ILIS Notes, Tman reported 10x10 ft Grass Fire - greater than 1  meter. Per veg. mgmt's investigation, no fire occurred as a result of this contact."/>
    <s v="     "/>
    <s v="FAS"/>
    <m/>
    <s v="N"/>
    <x v="0"/>
    <s v="748181"/>
    <s v="19-0137629"/>
    <m/>
    <s v="T004853895"/>
    <n v="0"/>
    <m/>
    <s v="     "/>
    <x v="0"/>
    <s v="PG&amp;E"/>
    <m/>
    <m/>
    <m/>
    <s v="D"/>
    <m/>
    <s v="&lt;3 meters of linear travel"/>
    <m/>
    <s v="Vegetation"/>
    <s v="33.a. Veg. contact"/>
    <s v="Vegetation"/>
    <s v="Contact from object"/>
    <s v="Contact - Vegetation"/>
    <m/>
    <s v="Contact - Vegetation"/>
    <s v="Conductor - Primary"/>
    <s v="Open Circuit"/>
    <m/>
    <s v="Overhead"/>
    <x v="0"/>
    <s v="Conductor - Primary"/>
    <m/>
    <s v="152261106-2100952720{21931}"/>
    <s v="     "/>
    <s v="Tier 2"/>
    <x v="1"/>
    <n v="340"/>
    <m/>
    <n v="38.680199999999999"/>
    <n v="-120.78400000000001"/>
    <s v="EL DORADO"/>
    <s v="DIAMOND-SPRINGS-1106"/>
    <m/>
    <m/>
    <s v="DIAMOND SPRINGS 1106930190"/>
    <x v="0"/>
    <s v="el dorado county fire 530-644-9630"/>
    <s v="Hardwood Forest"/>
    <m/>
    <m/>
    <s v="No"/>
    <m/>
    <m/>
    <m/>
    <m/>
    <m/>
    <m/>
    <m/>
    <s v="N"/>
    <s v="N"/>
    <m/>
    <m/>
    <s v="     "/>
    <s v="38.68041400"/>
    <s v="-120.78391400"/>
    <s v="Dec 26 2019 12:00AM"/>
    <s v="TrunkFail"/>
    <s v="-PONDEROSA PINE SUFFERED TRUNK FAILURE 0-2 ABOVE GROUBD LEVEL._x000d__x000a_-TREE (EAST AND UPHILL OF LINES) FELL THROUGH BOTH PHASES, TAKING THEM TO GROUND AND DAMAGING INSULATORS ON THE POLE AT THE NORTH END OF SPAN._x000d__x000a_-TREE APPEARS TO HAVE BEEN DEAD BASED ON EVIDENCE OF DECAY AND FUNGAL PODS ON TRUNK._x000d__x000a_-NO EVIDENCE OF AN IGNITION WAS LOCATED AT THE SCENE."/>
    <s v="PINP"/>
    <s v="90"/>
    <s v="16"/>
    <s v="72"/>
    <s v="Slight"/>
    <s v="Severe"/>
    <s v="Y"/>
    <s v="1"/>
    <m/>
    <s v="Hillside"/>
    <s v="B"/>
    <s v="CrossArm"/>
    <s v="BareWire"/>
    <s v="0"/>
  </r>
  <r>
    <s v="20212342"/>
    <s v="     "/>
    <n v="44553"/>
    <s v="12/23"/>
    <x v="0"/>
    <n v="0"/>
    <s v="52"/>
    <n v="4"/>
    <s v="12"/>
    <x v="5"/>
    <n v="44553"/>
    <m/>
    <s v="limbs on primary line"/>
    <s v="     "/>
    <s v="FAS"/>
    <m/>
    <s v="Y"/>
    <x v="0"/>
    <m/>
    <s v="21-0160213"/>
    <m/>
    <s v="T005500974"/>
    <n v="122514000"/>
    <m/>
    <s v="     "/>
    <x v="0"/>
    <s v="PG&amp;E"/>
    <m/>
    <s v="Other"/>
    <s v="Pole"/>
    <s v="D"/>
    <s v="D"/>
    <s v="Structure-PG&amp;E only"/>
    <m/>
    <s v="Vegetation"/>
    <s v="33.a. Veg. contact"/>
    <s v="Vegetation"/>
    <s v="Contact from object"/>
    <s v="Veg. contact"/>
    <m/>
    <s v="Veg. contact"/>
    <s v="Conductor - Primary"/>
    <s v="Line to Line"/>
    <s v="Y"/>
    <s v="Overhead"/>
    <x v="3"/>
    <s v="Conductor - Primary"/>
    <s v="Crossarm, Kingpin"/>
    <s v="101520063"/>
    <s v="     "/>
    <s v="Tier 2"/>
    <x v="1"/>
    <m/>
    <m/>
    <n v="40.773400000000002"/>
    <n v="-121.501"/>
    <s v="Shasta"/>
    <s v="RISING-RIVER-1101"/>
    <m/>
    <n v="12000"/>
    <m/>
    <x v="0"/>
    <s v="Unknown"/>
    <s v="Shrub"/>
    <m/>
    <m/>
    <s v="No"/>
    <m/>
    <m/>
    <m/>
    <m/>
    <m/>
    <m/>
    <m/>
    <s v="N"/>
    <s v="N"/>
    <m/>
    <m/>
    <s v="     "/>
    <m/>
    <m/>
    <m/>
    <m/>
    <m/>
    <m/>
    <m/>
    <m/>
    <m/>
    <m/>
    <m/>
    <m/>
    <m/>
    <m/>
    <m/>
    <m/>
    <m/>
    <m/>
    <m/>
  </r>
  <r>
    <s v="FAS275916"/>
    <s v="     "/>
    <n v="44190"/>
    <s v="12/25"/>
    <x v="0"/>
    <m/>
    <s v="52"/>
    <n v="4"/>
    <s v="12"/>
    <x v="4"/>
    <m/>
    <m/>
    <s v="tree fell into service line due to customer; pole fire; blown transformer"/>
    <s v="     "/>
    <s v="FAS"/>
    <n v="44580"/>
    <s v="Y"/>
    <x v="0"/>
    <s v="1198520"/>
    <s v="N/A"/>
    <m/>
    <s v="T005154383"/>
    <m/>
    <m/>
    <s v="     "/>
    <x v="0"/>
    <s v="PG&amp;E"/>
    <m/>
    <m/>
    <m/>
    <s v="D"/>
    <m/>
    <s v="&lt;3 meters of linear travel"/>
    <m/>
    <s v="Vegetation"/>
    <s v="33.a. Veg. contact"/>
    <s v="Vegetation"/>
    <s v="Veg. contact"/>
    <s v="Veg. contact"/>
    <m/>
    <s v="Veg. contact"/>
    <s v="Transformer"/>
    <m/>
    <s v="Yes"/>
    <s v="Overhead"/>
    <x v="0"/>
    <s v="Transformer"/>
    <m/>
    <s v="100383534"/>
    <s v="     "/>
    <s v="Tier 2"/>
    <x v="1"/>
    <m/>
    <m/>
    <n v="40.161299999999997"/>
    <n v="-120.938"/>
    <s v="Plumas"/>
    <s v="BIG-MEADOWS-2101"/>
    <m/>
    <m/>
    <m/>
    <x v="0"/>
    <m/>
    <m/>
    <m/>
    <m/>
    <s v="No"/>
    <m/>
    <m/>
    <m/>
    <m/>
    <m/>
    <m/>
    <m/>
    <s v="N"/>
    <s v="N"/>
    <m/>
    <m/>
    <s v="     "/>
    <m/>
    <m/>
    <m/>
    <m/>
    <m/>
    <m/>
    <m/>
    <m/>
    <m/>
    <m/>
    <m/>
    <m/>
    <m/>
    <m/>
    <m/>
    <m/>
    <m/>
    <m/>
    <m/>
  </r>
  <r>
    <s v="20212344"/>
    <s v="     "/>
    <n v="44556"/>
    <s v="12/26"/>
    <x v="0"/>
    <n v="0.92152777777777772"/>
    <s v="53"/>
    <n v="4"/>
    <s v="12"/>
    <x v="5"/>
    <n v="44556"/>
    <m/>
    <s v="tree fell into lines; small fire at top of tree"/>
    <s v="     "/>
    <s v="FAS"/>
    <m/>
    <s v="Y"/>
    <x v="0"/>
    <m/>
    <m/>
    <m/>
    <s v="T005504193"/>
    <n v="122519000"/>
    <m/>
    <s v="     "/>
    <x v="0"/>
    <s v="PG&amp;E"/>
    <m/>
    <s v="Vegetation"/>
    <s v="Conductor"/>
    <s v="D"/>
    <s v="D"/>
    <s v="&lt;3 meters of linear travel"/>
    <m/>
    <s v="Vegetation"/>
    <s v="33.a. Veg. contact"/>
    <s v="Vegetation"/>
    <s v="Contact from object"/>
    <s v="Veg. contact"/>
    <m/>
    <s v="Veg. contact"/>
    <s v="Conductor - Primary"/>
    <s v="Line to Ground"/>
    <s v="N"/>
    <s v="Overhead"/>
    <x v="3"/>
    <s v="Conductor - Primary"/>
    <s v="Conductor"/>
    <s v="104054565"/>
    <s v="     "/>
    <s v="Tier 2"/>
    <x v="1"/>
    <m/>
    <m/>
    <n v="39.057299999999998"/>
    <n v="-120.962"/>
    <s v="Placer"/>
    <s v="WEIMAR-1101"/>
    <m/>
    <n v="12000"/>
    <m/>
    <x v="0"/>
    <s v="Unknown"/>
    <s v="Conifer Forest"/>
    <s v="Brush fuel model"/>
    <s v="Brush/grass"/>
    <s v="No"/>
    <m/>
    <m/>
    <m/>
    <m/>
    <m/>
    <m/>
    <m/>
    <s v="N"/>
    <s v="N"/>
    <m/>
    <m/>
    <s v="     "/>
    <m/>
    <m/>
    <m/>
    <m/>
    <m/>
    <m/>
    <m/>
    <m/>
    <m/>
    <m/>
    <m/>
    <m/>
    <m/>
    <m/>
    <m/>
    <m/>
    <m/>
    <m/>
    <m/>
  </r>
  <r>
    <s v="20150429"/>
    <s v="     "/>
    <n v="42341"/>
    <s v="12/3"/>
    <x v="0"/>
    <n v="0.50694444444444442"/>
    <s v="49"/>
    <n v="4"/>
    <s v="12"/>
    <x v="2"/>
    <n v="42341"/>
    <n v="0.50694444444444442"/>
    <s v="0"/>
    <s v="     "/>
    <m/>
    <m/>
    <s v="N"/>
    <x v="0"/>
    <m/>
    <s v="15-0082505"/>
    <m/>
    <m/>
    <m/>
    <m/>
    <s v="     "/>
    <x v="1"/>
    <s v="PG&amp;E"/>
    <m/>
    <s v="Vegetation"/>
    <m/>
    <s v="D"/>
    <m/>
    <s v="&lt;0.25"/>
    <s v="Square Feet: ; Acreage: "/>
    <s v="Vegetation"/>
    <s v="33.a. Veg. contact"/>
    <s v="Vegetation"/>
    <s v="All types of equipment / facility failure"/>
    <s v="Contact - Vegetation"/>
    <m/>
    <s v="Contact - Vegetation"/>
    <s v="Conductor"/>
    <s v="Line to Ground"/>
    <s v="0"/>
    <s v="Overhead"/>
    <x v="3"/>
    <s v="Conductor"/>
    <m/>
    <s v="spanish creek campground"/>
    <s v="     "/>
    <s v="Tier 2"/>
    <x v="1"/>
    <n v="285"/>
    <m/>
    <n v="40.027700000000003"/>
    <n v="-120.965"/>
    <s v="Plumas"/>
    <s v="SPANISH-CREEK-4401"/>
    <s v="103021101"/>
    <n v="12000"/>
    <s v="GANSNER 11012424"/>
    <x v="0"/>
    <s v="usfs"/>
    <s v="Conifer Forest"/>
    <m/>
    <m/>
    <s v="No"/>
    <m/>
    <m/>
    <m/>
    <m/>
    <m/>
    <m/>
    <m/>
    <s v="N"/>
    <s v="N"/>
    <m/>
    <m/>
    <s v="     "/>
    <s v="40.02767000"/>
    <s v="-120.96522000"/>
    <s v="Dec  4 2015 12:00AM"/>
    <s v="TrunkFail"/>
    <s v="Dead pine tree next to power line with high gusty winds broke fork top to line._x000d__x000a_There was a fire that tree caused.  Approx acre is less than 1/10th of an acre._x000d__x000a_Property ownership is Forest Service. Wire on ground reviewed."/>
    <s v="PINP"/>
    <s v="155"/>
    <s v="51"/>
    <s v="30"/>
    <s v="None"/>
    <s v="Severe"/>
    <s v="Y"/>
    <s v="1"/>
    <m/>
    <s v="Hillside"/>
    <s v="B"/>
    <s v="CrossArm"/>
    <s v="BareWire"/>
    <s v="0"/>
  </r>
  <r>
    <s v="MIA20193763"/>
    <s v="     "/>
    <n v="43802"/>
    <s v="12/3"/>
    <x v="0"/>
    <n v="0.34435185185185185"/>
    <s v="49"/>
    <n v="4"/>
    <s v="12"/>
    <x v="3"/>
    <n v="43802"/>
    <n v="0.34375"/>
    <s v="FAS states the cause location is the weatherhead. Customer owned equipment. Not attributable to PG&amp;E."/>
    <s v="     "/>
    <s v="FAS"/>
    <n v="44242"/>
    <s v="Y"/>
    <x v="0"/>
    <s v="728364"/>
    <s v="N/A"/>
    <m/>
    <s v="T004834362"/>
    <m/>
    <m/>
    <s v="     "/>
    <x v="0"/>
    <s v="PG&amp;E"/>
    <m/>
    <m/>
    <m/>
    <s v="D"/>
    <m/>
    <s v="Structure-PG&amp;E only"/>
    <m/>
    <s v="Equipment - PG&amp;E"/>
    <s v="34.m. Connection device damage or failure"/>
    <s v="Equipment - PG&amp;E"/>
    <s v="All types of equipment / facility failure"/>
    <s v="Splice/Clamp/Connector"/>
    <s v="Splice/Clamp/Connector"/>
    <m/>
    <m/>
    <m/>
    <s v="No"/>
    <s v="Overhead"/>
    <x v="0"/>
    <m/>
    <m/>
    <m/>
    <s v="     "/>
    <s v="Tier 2"/>
    <x v="1"/>
    <n v="180"/>
    <m/>
    <n v="37.832099999999997"/>
    <n v="-122.535"/>
    <s v="Marin"/>
    <s v="SAUSALITO-1102"/>
    <s v="42491102"/>
    <n v="11000"/>
    <m/>
    <x v="0"/>
    <m/>
    <s v="Rural"/>
    <m/>
    <m/>
    <s v="No"/>
    <m/>
    <m/>
    <m/>
    <m/>
    <m/>
    <m/>
    <m/>
    <s v="N"/>
    <s v="N"/>
    <m/>
    <m/>
    <s v="     "/>
    <m/>
    <m/>
    <m/>
    <m/>
    <m/>
    <m/>
    <m/>
    <m/>
    <m/>
    <m/>
    <m/>
    <m/>
    <m/>
    <m/>
    <m/>
    <m/>
    <m/>
    <m/>
    <m/>
  </r>
  <r>
    <s v="20212325"/>
    <s v="     "/>
    <n v="44560"/>
    <s v="12/30"/>
    <x v="0"/>
    <n v="0.80902777777777779"/>
    <s v="53"/>
    <n v="4"/>
    <s v="12"/>
    <x v="5"/>
    <n v="44560"/>
    <m/>
    <s v="Squirrel contact with overhead equipment resulted in a pole fire. This information is preliminary. OIS: 1590204; ILIS: 21-0161910; FOID: T005510644 (GXKI), T005510641 (AKL7-Assist); EC: 122532294; PM: 35314646; SAP Eqp ID: 101515506; Pole Lat/Long: 40.9177509549, -121.6307383582; County: Shasta; Division: North Valley"/>
    <s v="     "/>
    <s v="FAS"/>
    <m/>
    <s v="N"/>
    <x v="0"/>
    <m/>
    <s v="21-0161910"/>
    <m/>
    <s v="T005510644, T005510641"/>
    <n v="122532000"/>
    <m/>
    <s v="     "/>
    <x v="0"/>
    <s v="PG&amp;E"/>
    <m/>
    <s v="Other"/>
    <s v="Pole"/>
    <s v="D"/>
    <s v="D"/>
    <s v="Structure-PG&amp;E only"/>
    <m/>
    <s v="Contact - Animal - Other"/>
    <s v="33.b. Animal contact"/>
    <s v="Contact - Animal"/>
    <s v="Contact from object"/>
    <s v="Tracking"/>
    <m/>
    <s v="Tracking"/>
    <s v="Pole"/>
    <s v="Line to Ground"/>
    <s v="Y"/>
    <s v="Overhead"/>
    <x v="3"/>
    <s v="Pole"/>
    <s v="Pole, Transformer, Cutout"/>
    <s v="101515506"/>
    <s v="     "/>
    <s v="Tier 2"/>
    <x v="1"/>
    <m/>
    <m/>
    <n v="40.917700000000004"/>
    <n v="-121.631"/>
    <s v="Shasta"/>
    <s v="BURNEY-1101"/>
    <m/>
    <n v="12000"/>
    <m/>
    <x v="0"/>
    <s v="Cal Fire"/>
    <s v="Urban"/>
    <s v="Timber Fuel Model "/>
    <m/>
    <s v="No"/>
    <m/>
    <m/>
    <m/>
    <m/>
    <m/>
    <m/>
    <m/>
    <s v="N"/>
    <s v="N"/>
    <m/>
    <m/>
    <s v="     "/>
    <m/>
    <m/>
    <m/>
    <m/>
    <m/>
    <m/>
    <m/>
    <m/>
    <m/>
    <m/>
    <m/>
    <m/>
    <m/>
    <m/>
    <m/>
    <m/>
    <m/>
    <m/>
    <m/>
  </r>
  <r>
    <s v="SAP20201260"/>
    <s v="     "/>
    <n v="44196"/>
    <s v="12/31"/>
    <x v="0"/>
    <m/>
    <s v="53"/>
    <n v="4"/>
    <s v="12"/>
    <x v="4"/>
    <n v="44194"/>
    <m/>
    <s v="5589 / 5205 / 5114 / 5125 La Porte Rd in Bangor; fire at tree; arcing at pole; wire down due to tree falling onto line"/>
    <s v="     "/>
    <s v="SAP"/>
    <n v="44580"/>
    <s v="Y"/>
    <x v="0"/>
    <s v="1200562"/>
    <s v="20-0132138"/>
    <m/>
    <s v="T005156346"/>
    <n v="120237550"/>
    <m/>
    <s v="     "/>
    <x v="0"/>
    <s v="PG&amp;E"/>
    <m/>
    <m/>
    <m/>
    <s v="D"/>
    <m/>
    <s v="Structure-PG&amp;E only"/>
    <m/>
    <s v="Vegetation"/>
    <s v="33.a. Veg. contact"/>
    <s v="Vegetation"/>
    <s v="Veg. contact"/>
    <s v="Veg. contact"/>
    <m/>
    <s v="Veg. contact"/>
    <s v="Conductor - All"/>
    <s v="Line to Line"/>
    <s v="Yes"/>
    <s v="Overhead"/>
    <x v="0"/>
    <s v="Conductor - All"/>
    <m/>
    <s v="103770616"/>
    <s v="     "/>
    <s v="Tier 2"/>
    <x v="1"/>
    <m/>
    <m/>
    <n v="39.388199999999998"/>
    <n v="-121.40600000000001"/>
    <s v="Butte"/>
    <s v="BANGOR-1101"/>
    <m/>
    <m/>
    <m/>
    <x v="0"/>
    <m/>
    <m/>
    <m/>
    <m/>
    <s v="No"/>
    <m/>
    <m/>
    <m/>
    <m/>
    <m/>
    <m/>
    <m/>
    <s v="N"/>
    <s v="N"/>
    <m/>
    <m/>
    <s v="     "/>
    <m/>
    <m/>
    <m/>
    <m/>
    <m/>
    <m/>
    <m/>
    <m/>
    <m/>
    <m/>
    <m/>
    <m/>
    <m/>
    <m/>
    <m/>
    <m/>
    <m/>
    <m/>
    <m/>
  </r>
  <r>
    <s v="EIR20190209"/>
    <s v="     "/>
    <n v="43804"/>
    <s v="12/5"/>
    <x v="0"/>
    <m/>
    <s v="49"/>
    <n v="4"/>
    <s v="12"/>
    <x v="3"/>
    <m/>
    <m/>
    <s v="On 12/5/19, at approximately 0616 hours, a residential fire occurred at 9405 Santa Lucia Road in Atascadero. On 12/09/19 at approximately 1141 hours,PG&amp;E Law Claims was contacted by an insurance company alleging a tree fell onto a service drop (Atascadero1101 21KV Circuit) resulting in the structure fire. There were no reported injuries/fatalities. Damages are anticipated to exceed over $50,000. This information is preliminary."/>
    <s v="     "/>
    <s v="EIR Ignitions Tracker"/>
    <n v="44288"/>
    <s v="Y"/>
    <x v="0"/>
    <s v="N/A"/>
    <s v="N/A"/>
    <m/>
    <s v="141320686"/>
    <m/>
    <s v="EI191205A"/>
    <s v="     "/>
    <x v="0"/>
    <s v="PG&amp;E"/>
    <m/>
    <s v="Building"/>
    <m/>
    <s v="D"/>
    <m/>
    <s v="Structure-only"/>
    <m/>
    <s v="Vegetation"/>
    <s v="33.a. Veg. contact"/>
    <s v="Vegetation"/>
    <m/>
    <s v="Contact from object"/>
    <m/>
    <s v="Contact from object"/>
    <s v="Service Connector"/>
    <m/>
    <s v="Yes"/>
    <s v="Overhead"/>
    <x v="0"/>
    <s v="Service Connector"/>
    <m/>
    <s v="103894152"/>
    <s v="     "/>
    <s v="Tier 2"/>
    <x v="1"/>
    <m/>
    <m/>
    <n v="35.480400000000003"/>
    <n v="-120.68899999999999"/>
    <s v="San Luis Obispo"/>
    <s v="ATASCADERO-1101"/>
    <m/>
    <n v="12000"/>
    <m/>
    <x v="0"/>
    <s v="Atascadero Fire &amp; Emergency Services"/>
    <s v="Hardwood Woodland"/>
    <m/>
    <m/>
    <s v="No"/>
    <m/>
    <m/>
    <m/>
    <m/>
    <m/>
    <m/>
    <m/>
    <s v="N"/>
    <s v="N"/>
    <m/>
    <m/>
    <s v="     "/>
    <m/>
    <m/>
    <m/>
    <m/>
    <m/>
    <m/>
    <m/>
    <m/>
    <m/>
    <m/>
    <m/>
    <m/>
    <m/>
    <m/>
    <m/>
    <m/>
    <m/>
    <m/>
    <m/>
  </r>
  <r>
    <s v="20191537"/>
    <s v="     "/>
    <n v="43804"/>
    <s v="12/5"/>
    <x v="0"/>
    <m/>
    <s v="49"/>
    <n v="4"/>
    <s v="12"/>
    <x v="3"/>
    <m/>
    <m/>
    <s v="EI191205A: Incident currently under investigation"/>
    <s v="     "/>
    <s v="FAS"/>
    <m/>
    <s v="N"/>
    <x v="0"/>
    <m/>
    <m/>
    <m/>
    <s v="0141320686"/>
    <n v="0"/>
    <s v="EI191205A"/>
    <s v="     "/>
    <x v="0"/>
    <s v="PG&amp;E"/>
    <m/>
    <m/>
    <m/>
    <s v="D"/>
    <m/>
    <s v="Structure-only"/>
    <m/>
    <s v="Vegetation"/>
    <s v="33.a. Veg. contact"/>
    <s v="Vegetation"/>
    <s v="Contact from object"/>
    <s v="Contact - Vegetation"/>
    <m/>
    <s v="Contact - Vegetation"/>
    <m/>
    <m/>
    <m/>
    <s v="Overhead"/>
    <x v="0"/>
    <m/>
    <m/>
    <s v=""/>
    <s v="     "/>
    <s v="Tier 2"/>
    <x v="1"/>
    <n v="575"/>
    <m/>
    <n v="35.4803"/>
    <n v="-120.68899999999999"/>
    <s v="SAN LUIS OBISPO"/>
    <m/>
    <m/>
    <m/>
    <m/>
    <x v="0"/>
    <s v="AFD"/>
    <m/>
    <m/>
    <m/>
    <s v="No"/>
    <m/>
    <m/>
    <m/>
    <m/>
    <m/>
    <m/>
    <m/>
    <s v="N"/>
    <s v="N"/>
    <m/>
    <m/>
    <s v="     "/>
    <m/>
    <m/>
    <m/>
    <m/>
    <m/>
    <m/>
    <m/>
    <m/>
    <m/>
    <m/>
    <m/>
    <m/>
    <m/>
    <m/>
    <m/>
    <m/>
    <m/>
    <m/>
    <m/>
  </r>
  <r>
    <s v="20170483"/>
    <s v="     "/>
    <n v="43076"/>
    <s v="12/7"/>
    <x v="0"/>
    <m/>
    <s v="49"/>
    <n v="4"/>
    <s v="12"/>
    <x v="0"/>
    <m/>
    <m/>
    <s v="0"/>
    <s v="     "/>
    <m/>
    <m/>
    <s v="N"/>
    <x v="0"/>
    <s v="1938318"/>
    <s v="17-0097211"/>
    <m/>
    <m/>
    <m/>
    <s v="EI171207A"/>
    <s v="     "/>
    <x v="1"/>
    <s v="PG&amp;E"/>
    <m/>
    <s v="Vegetation"/>
    <s v="Vehicle"/>
    <s v="T"/>
    <m/>
    <s v="0.26-9.99"/>
    <s v="Square Feet: ; Acreage: 5"/>
    <s v="Equipment - PG&amp;E"/>
    <s v="34.o. Other"/>
    <s v="Equipment - PG&amp;E"/>
    <s v="All types of equipment / facility failure"/>
    <m/>
    <m/>
    <m/>
    <m/>
    <s v="Force Out"/>
    <s v="Unknown"/>
    <s v="Overhead"/>
    <x v="4"/>
    <s v="Unknown"/>
    <m/>
    <s v="Pole 015/220"/>
    <s v="     "/>
    <s v="Tier 2"/>
    <x v="1"/>
    <n v="512"/>
    <m/>
    <n v="34.711500000000001"/>
    <n v="-120.17700000000001"/>
    <s v="Santa Barbara"/>
    <s v="SISQUOC-SANTA-YNEZ-SW-STA-115"/>
    <s v="ETL.3700"/>
    <n v="115000"/>
    <s v="N/A"/>
    <x v="0"/>
    <s v="Cal Fire"/>
    <s v="Herbaceous"/>
    <m/>
    <m/>
    <s v="No"/>
    <m/>
    <m/>
    <m/>
    <m/>
    <m/>
    <m/>
    <m/>
    <s v="N"/>
    <s v="N"/>
    <m/>
    <m/>
    <s v="     "/>
    <m/>
    <m/>
    <m/>
    <m/>
    <m/>
    <m/>
    <m/>
    <m/>
    <m/>
    <m/>
    <m/>
    <m/>
    <m/>
    <m/>
    <m/>
    <m/>
    <m/>
    <m/>
    <m/>
  </r>
  <r>
    <s v="20201663"/>
    <s v="     "/>
    <n v="44172"/>
    <s v="12/7"/>
    <x v="0"/>
    <n v="0.49444444444444446"/>
    <s v="50"/>
    <n v="4"/>
    <s v="12"/>
    <x v="4"/>
    <n v="44172"/>
    <n v="0.49027777777777776"/>
    <s v="On December 7, 2020 at 1152 hours, a PG&amp;E troubleman was dispatched to the San Luis Obispo 1104 Distribution Circuit on Price Canyon Rd in Pismo Beach in response to an outage. Initial analysis indicates the ignition was caused by primary conductors coming together. The responding troubleman stated the primary overhead conductors had three flying bells roughly mid span that made contact with each other due to high winds that day. He also mentioned the jumpers on the flying bells had too much slack and needed to be adjusted. No lines fell to ground during this incident. The ensuing fire was 0.25 acre - 10 acres in size and extinguished by Cal Fire SLO. A PG&amp;E crew repaired burnt jumpers and adjusted flying bell clearance on December 7, 2020. "/>
    <s v="     "/>
    <s v="FAS"/>
    <m/>
    <s v="Y"/>
    <x v="0"/>
    <s v="1168643"/>
    <s v="20-0128545"/>
    <m/>
    <s v="T005140477"/>
    <n v="120137797"/>
    <m/>
    <s v="     "/>
    <x v="1"/>
    <s v="PG&amp;E"/>
    <m/>
    <s v="Vegetation"/>
    <m/>
    <s v="D"/>
    <s v="D"/>
    <s v="0.26-9.99"/>
    <m/>
    <s v="Wire-Wire Contact"/>
    <s v="35.a. Wire-to-wire contact / contamination"/>
    <s v="Wire-Wire Contact"/>
    <s v="Weather"/>
    <s v="Weather - High Winds"/>
    <m/>
    <m/>
    <m/>
    <s v="Line to Line"/>
    <m/>
    <s v="Overhead"/>
    <x v="3"/>
    <s v="Jumper"/>
    <s v="Jumpers"/>
    <s v="Circuit ID: 182631104"/>
    <s v="     "/>
    <s v="Tier 2"/>
    <x v="1"/>
    <n v="508"/>
    <s v="R5"/>
    <n v="35.153599999999997"/>
    <n v="-120.63200000000001"/>
    <s v="San Luis Obispo"/>
    <s v="SAN-LUIS-OBISPO-1104"/>
    <m/>
    <n v="12000"/>
    <s v="SAN LUIS OBISPO 1104V14"/>
    <x v="1"/>
    <s v="Cal Fire SLO"/>
    <s v="Herbaceous"/>
    <m/>
    <m/>
    <s v="No"/>
    <m/>
    <m/>
    <m/>
    <m/>
    <m/>
    <s v="PRICE"/>
    <m/>
    <s v="N"/>
    <s v="N"/>
    <m/>
    <m/>
    <s v="     "/>
    <m/>
    <m/>
    <m/>
    <m/>
    <m/>
    <m/>
    <m/>
    <m/>
    <m/>
    <m/>
    <m/>
    <m/>
    <m/>
    <m/>
    <m/>
    <m/>
    <m/>
    <m/>
    <m/>
  </r>
  <r>
    <s v="20150430"/>
    <s v="     "/>
    <n v="42346"/>
    <s v="12/8"/>
    <x v="0"/>
    <n v="0.52847222222222223"/>
    <s v="50"/>
    <n v="4"/>
    <s v="12"/>
    <x v="2"/>
    <n v="42346"/>
    <n v="0.35138888888888886"/>
    <m/>
    <s v="     "/>
    <m/>
    <m/>
    <s v="N"/>
    <x v="0"/>
    <s v="1355484"/>
    <s v="15-0083435"/>
    <m/>
    <m/>
    <m/>
    <s v="EI151208A"/>
    <s v="     "/>
    <x v="1"/>
    <s v="PG&amp;E"/>
    <m/>
    <s v="Other"/>
    <s v="Vehicle"/>
    <s v="D"/>
    <m/>
    <s v="Structure-only"/>
    <s v="Square Feet: ; Acreage: "/>
    <s v="Contact - Animal - Other"/>
    <s v="33.b. Animal contact"/>
    <s v="Contact - Animal"/>
    <s v="All types of equipment / facility failure"/>
    <s v="Contact - Animal"/>
    <m/>
    <s v="Contact - Animal"/>
    <s v="Conductor"/>
    <s v="Line to Ground"/>
    <m/>
    <s v="Overhead"/>
    <x v="3"/>
    <s v="Conductor"/>
    <m/>
    <s v="7026 Railroad Flat Road, Mountain Ranch"/>
    <s v="     "/>
    <s v="Tier 2"/>
    <x v="1"/>
    <n v="345"/>
    <m/>
    <n v="38.248899999999999"/>
    <n v="-120.523"/>
    <s v="Calaveras"/>
    <s v="CAL-CEMENT-1101"/>
    <s v="162211101"/>
    <n v="12000"/>
    <s v="CALAVERAS CEMENT 11014786"/>
    <x v="0"/>
    <m/>
    <s v="Conifer Forest"/>
    <m/>
    <m/>
    <s v="Yes"/>
    <m/>
    <m/>
    <m/>
    <m/>
    <m/>
    <m/>
    <m/>
    <s v="N"/>
    <s v="N"/>
    <m/>
    <m/>
    <s v="     "/>
    <m/>
    <m/>
    <m/>
    <m/>
    <m/>
    <m/>
    <m/>
    <m/>
    <m/>
    <m/>
    <m/>
    <m/>
    <m/>
    <m/>
    <m/>
    <m/>
    <m/>
    <m/>
    <m/>
  </r>
  <r>
    <s v="SAP20194493"/>
    <s v="     "/>
    <n v="43807"/>
    <s v="12/8"/>
    <x v="0"/>
    <m/>
    <s v="50"/>
    <n v="4"/>
    <s v="12"/>
    <x v="3"/>
    <m/>
    <m/>
    <s v="7505 GRIZZLY FLAT RD, SOMERSET; CREW TO REPAIR BURNT POLE TOP; "/>
    <s v="     "/>
    <s v="SAP"/>
    <n v="44580"/>
    <s v="Y"/>
    <x v="0"/>
    <s v="731017"/>
    <m/>
    <m/>
    <s v="T004837624"/>
    <n v="118241663"/>
    <m/>
    <s v="     "/>
    <x v="0"/>
    <s v="PG&amp;E"/>
    <m/>
    <m/>
    <m/>
    <s v="D"/>
    <m/>
    <s v="Structure-PG&amp;E only"/>
    <m/>
    <s v="Contact - Animal - Other"/>
    <s v="33.b. Animal contact"/>
    <s v="Contact - Animal"/>
    <s v="Animal contact"/>
    <s v="Animal contact"/>
    <m/>
    <s v="Animal contact"/>
    <s v="Pole"/>
    <m/>
    <s v="Yes"/>
    <s v="Overhead"/>
    <x v="0"/>
    <s v="Pole"/>
    <m/>
    <s v="104024947"/>
    <s v="     "/>
    <s v="Tier 2"/>
    <x v="1"/>
    <m/>
    <m/>
    <n v="38.633699999999997"/>
    <n v="-120.63200000000001"/>
    <s v="El Dorado"/>
    <s v="APPLE-HILL-2102"/>
    <m/>
    <m/>
    <m/>
    <x v="0"/>
    <m/>
    <m/>
    <m/>
    <m/>
    <s v="No"/>
    <m/>
    <m/>
    <m/>
    <m/>
    <m/>
    <m/>
    <m/>
    <s v="N"/>
    <s v="N"/>
    <m/>
    <m/>
    <s v="     "/>
    <m/>
    <m/>
    <m/>
    <m/>
    <m/>
    <m/>
    <m/>
    <m/>
    <m/>
    <m/>
    <m/>
    <m/>
    <m/>
    <m/>
    <m/>
    <m/>
    <m/>
    <m/>
    <m/>
  </r>
  <r>
    <s v="20212218"/>
    <s v="     "/>
    <n v="44539"/>
    <s v="12/9"/>
    <x v="0"/>
    <n v="0.71944444444444444"/>
    <s v="50"/>
    <n v="4"/>
    <s v="12"/>
    <x v="5"/>
    <n v="44539"/>
    <m/>
    <s v="Fire ignited at base of distribution pole due to broken ground wire at ground level. This information is preliminary. *(Leadership requested XoC analysis of riser failure for 2216 and 2218 -jn1f); OIS: 1563172; ILIS: 21-0156399; FOID: T005483209, T005483212; EC: 122462428, 122462424; SAP Eqp ID: 101850462; County: San Luis Obispo; Division: Los Padres"/>
    <s v="     "/>
    <s v="FAS"/>
    <m/>
    <s v="Y"/>
    <x v="0"/>
    <m/>
    <s v="21-0156399"/>
    <m/>
    <s v="T005483209, T005483212"/>
    <m/>
    <m/>
    <s v="     "/>
    <x v="0"/>
    <s v="PG&amp;E"/>
    <m/>
    <s v="Other"/>
    <s v="Pole"/>
    <s v="D"/>
    <s v="D"/>
    <s v="Structure-PG&amp;E only"/>
    <m/>
    <s v="Equipment - PG&amp;E"/>
    <s v="34.m. Connection device damage or failure"/>
    <s v="Equipment - PG&amp;E"/>
    <s v="All types of equipment / facility failure"/>
    <s v="Splice/Clamp/Connector"/>
    <s v="Grounding Wire"/>
    <m/>
    <m/>
    <s v="Force Out"/>
    <s v="N"/>
    <s v="Overhead"/>
    <x v="3"/>
    <s v="Grounding Wire"/>
    <m/>
    <s v="101850462"/>
    <s v="     "/>
    <s v="Tier 2"/>
    <x v="1"/>
    <n v="510"/>
    <m/>
    <n v="35.287500000000001"/>
    <n v="-120.721"/>
    <s v="San Luis Obispo"/>
    <s v="FOOTHILL-1101"/>
    <m/>
    <n v="21000"/>
    <m/>
    <x v="0"/>
    <s v="SLO County FD"/>
    <s v="Herbaceous"/>
    <s v="Grass fuel model"/>
    <m/>
    <s v="No"/>
    <m/>
    <m/>
    <m/>
    <m/>
    <m/>
    <m/>
    <m/>
    <s v="N"/>
    <s v="N"/>
    <m/>
    <m/>
    <s v="     "/>
    <m/>
    <m/>
    <m/>
    <m/>
    <m/>
    <m/>
    <m/>
    <m/>
    <m/>
    <m/>
    <m/>
    <m/>
    <m/>
    <m/>
    <m/>
    <m/>
    <m/>
    <m/>
    <m/>
  </r>
  <r>
    <s v="20180039"/>
    <s v="     "/>
    <n v="43132"/>
    <s v="2/1"/>
    <x v="0"/>
    <m/>
    <s v="5"/>
    <n v="1"/>
    <s v="2"/>
    <x v="1"/>
    <m/>
    <m/>
    <s v="No ILIS, Tree branch contacted wires, burnt side of house near panel."/>
    <s v="     "/>
    <s v="FAS"/>
    <m/>
    <s v="N"/>
    <x v="0"/>
    <s v="17912"/>
    <m/>
    <m/>
    <m/>
    <m/>
    <m/>
    <s v="     "/>
    <x v="1"/>
    <s v="PG&amp;E"/>
    <m/>
    <m/>
    <m/>
    <s v="D"/>
    <m/>
    <s v="Structure-only"/>
    <m/>
    <s v="Contact - Customer (Equip/Structure/Veg)"/>
    <s v="33.e. Other contact from object"/>
    <s v="Contact - 3rd Party"/>
    <s v="Contact from object"/>
    <s v="Contact - Other"/>
    <m/>
    <s v="Contact - Other"/>
    <s v="Service Drop"/>
    <m/>
    <m/>
    <m/>
    <x v="1"/>
    <m/>
    <m/>
    <m/>
    <s v="     "/>
    <s v="Tier 2"/>
    <x v="1"/>
    <m/>
    <s v="NA"/>
    <n v="37.972000000000001"/>
    <n v="-121.32299999999999"/>
    <s v="San Joaquin"/>
    <s v="COUNTRY-CLUB-0402"/>
    <s v="163120402"/>
    <n v="750"/>
    <s v="N/A"/>
    <x v="0"/>
    <m/>
    <s v="Urban"/>
    <m/>
    <m/>
    <s v="No"/>
    <m/>
    <m/>
    <m/>
    <m/>
    <m/>
    <m/>
    <m/>
    <s v="N"/>
    <s v="N"/>
    <m/>
    <m/>
    <s v="     "/>
    <m/>
    <m/>
    <m/>
    <m/>
    <m/>
    <m/>
    <m/>
    <m/>
    <m/>
    <m/>
    <m/>
    <m/>
    <m/>
    <m/>
    <m/>
    <m/>
    <m/>
    <m/>
    <m/>
  </r>
  <r>
    <s v="20180052"/>
    <s v="     "/>
    <n v="43141"/>
    <s v="2/10"/>
    <x v="0"/>
    <m/>
    <s v="6"/>
    <n v="1"/>
    <s v="2"/>
    <x v="1"/>
    <m/>
    <m/>
    <s v="Less 1 meter"/>
    <s v="     "/>
    <s v="FAS"/>
    <m/>
    <s v="N"/>
    <x v="0"/>
    <m/>
    <m/>
    <m/>
    <m/>
    <m/>
    <m/>
    <s v="     "/>
    <x v="0"/>
    <s v="PG&amp;E"/>
    <m/>
    <m/>
    <m/>
    <s v="D"/>
    <m/>
    <s v="&lt;3 meters of linear travel"/>
    <m/>
    <s v="Contact - Customer (Equip/Structure/Veg)"/>
    <s v="33.e. Other contact from object"/>
    <s v="Contact - 3rd Party"/>
    <s v="Contact from object"/>
    <s v="Contact - Other"/>
    <m/>
    <s v="Contact - Other"/>
    <m/>
    <m/>
    <m/>
    <m/>
    <x v="3"/>
    <m/>
    <m/>
    <m/>
    <s v="     "/>
    <s v="Tier 2"/>
    <x v="1"/>
    <m/>
    <m/>
    <n v="36.165500000000002"/>
    <n v="-120.346"/>
    <s v="Fresno"/>
    <s v="COALINGA-NO-1-1109"/>
    <s v="252161109"/>
    <n v="11000"/>
    <m/>
    <x v="0"/>
    <m/>
    <s v="Highly Rural"/>
    <m/>
    <m/>
    <s v="No"/>
    <m/>
    <m/>
    <m/>
    <m/>
    <m/>
    <m/>
    <m/>
    <s v="N"/>
    <s v="N"/>
    <m/>
    <m/>
    <s v="     "/>
    <m/>
    <m/>
    <m/>
    <m/>
    <m/>
    <m/>
    <m/>
    <m/>
    <m/>
    <m/>
    <m/>
    <m/>
    <m/>
    <m/>
    <m/>
    <m/>
    <m/>
    <m/>
    <m/>
  </r>
  <r>
    <s v="20200106"/>
    <s v="     "/>
    <n v="43871"/>
    <s v="2/10"/>
    <x v="0"/>
    <n v="0.78541666666666665"/>
    <s v="7"/>
    <n v="1"/>
    <s v="2"/>
    <x v="4"/>
    <n v="43870"/>
    <n v="0.78055555555555556"/>
    <s v="On February 10, 2020 at 1851 hours, a PG&amp;E troubleman was dispatched to the Paul Sweet 2106 Distribution Circuit at 2731 San Jose Road, Soquel for an outage. Upon arrival troubleman de-energized the power and observed wires down in tree due to contact from vegitation/weather. Power was restored to 2 customers at 1425 hours on February 11, 2020. Intitial analysis indicates vegitation fell and came into contact with conductor causing ignition. Soquel Fire Department was dispatched to 2731 San Jose Road at 1834 hours and supressed fire upon arrival. "/>
    <s v="     "/>
    <s v="FAS"/>
    <m/>
    <s v="N"/>
    <x v="0"/>
    <s v="788085"/>
    <s v="20-0020260"/>
    <m/>
    <s v="T004894393"/>
    <n v="118524301"/>
    <m/>
    <s v="     "/>
    <x v="1"/>
    <s v="PG&amp;E"/>
    <m/>
    <s v="Vegetation"/>
    <m/>
    <s v="D"/>
    <s v="D"/>
    <s v="&lt;3 meters of linear travel"/>
    <m/>
    <s v="Vegetation"/>
    <s v="33.a. Veg. contact"/>
    <s v="Vegetation"/>
    <s v="Contact from object"/>
    <s v="Contact - Vegetation"/>
    <m/>
    <s v="Contact - Vegetation"/>
    <s v="Conductor - Primary"/>
    <s v="Line to Ground"/>
    <m/>
    <s v="Overhead"/>
    <x v="3"/>
    <s v="Conductor - Primary"/>
    <m/>
    <s v="Circuit ID:083252106"/>
    <s v="     "/>
    <s v="Tier 2"/>
    <x v="1"/>
    <n v="500"/>
    <s v="R2"/>
    <n v="37.024799999999999"/>
    <n v="-121.94799999999999"/>
    <s v="Santa Cruz"/>
    <s v="PAUL-SWEET-2106"/>
    <m/>
    <n v="21000"/>
    <s v="PAUL SWEET 210610424"/>
    <x v="1"/>
    <s v="Soquel FD"/>
    <s v="Hardwood Woodland"/>
    <m/>
    <m/>
    <s v="No"/>
    <m/>
    <m/>
    <m/>
    <m/>
    <m/>
    <m/>
    <m/>
    <s v="N"/>
    <s v="N"/>
    <m/>
    <m/>
    <s v="     "/>
    <s v="37.02468310"/>
    <s v="-121.94813490"/>
    <s v="Feb 17 2020 12:00AM"/>
    <s v="BranchFail"/>
    <s v="EVIDENCE OF BREAKAGE IN CANOPY.  EVIDENCE OF BROKEN BRANCH ON GROUND."/>
    <s v="PINE"/>
    <s v="70"/>
    <s v="36"/>
    <s v="2"/>
    <s v="None"/>
    <s v="None"/>
    <s v="N"/>
    <s v="1"/>
    <m/>
    <s v="Valley"/>
    <s v="A"/>
    <s v="CrossArm"/>
    <s v="BareWire"/>
    <s v="0"/>
  </r>
  <r>
    <s v="20180054"/>
    <s v="     "/>
    <n v="43143"/>
    <s v="2/12"/>
    <x v="0"/>
    <n v="0.84740740740740739"/>
    <s v="7"/>
    <n v="1"/>
    <s v="2"/>
    <x v="1"/>
    <n v="43143"/>
    <n v="0.84027777777777779"/>
    <s v="ILIS - WOG, yes.  Vegetation fire"/>
    <s v="     "/>
    <s v="FAS"/>
    <m/>
    <s v="N"/>
    <x v="0"/>
    <s v="23612"/>
    <s v="18-0013604"/>
    <m/>
    <m/>
    <m/>
    <m/>
    <s v="     "/>
    <x v="1"/>
    <s v="PG&amp;E"/>
    <m/>
    <m/>
    <m/>
    <s v="D"/>
    <m/>
    <s v="&lt;0.25"/>
    <m/>
    <s v="Equipment - PG&amp;E"/>
    <s v="34.b. Conductor damage or failure"/>
    <s v="Equipment - PG&amp;E"/>
    <s v="All types of equipment / facility failure"/>
    <s v="Conductor"/>
    <s v="Conductor"/>
    <m/>
    <m/>
    <s v="Line to Ground"/>
    <m/>
    <s v="Overhead"/>
    <x v="3"/>
    <s v="Conductor - Primary"/>
    <m/>
    <s v="WIRE DOWN 15 SPANS LD SIDE LR 2040"/>
    <s v="     "/>
    <s v="Tier 2"/>
    <x v="1"/>
    <n v="248"/>
    <s v="R2"/>
    <n v="39.939500000000002"/>
    <n v="-121.649"/>
    <s v="Butte"/>
    <s v="ORO-FINO-1102"/>
    <s v="103031102"/>
    <n v="11000"/>
    <s v="ORO FINO 1102CB"/>
    <x v="1"/>
    <m/>
    <s v="Shrub"/>
    <m/>
    <m/>
    <s v="No"/>
    <m/>
    <m/>
    <m/>
    <m/>
    <m/>
    <m/>
    <m/>
    <s v="N"/>
    <s v="N"/>
    <m/>
    <m/>
    <s v="     "/>
    <m/>
    <m/>
    <m/>
    <m/>
    <m/>
    <m/>
    <m/>
    <m/>
    <m/>
    <m/>
    <m/>
    <m/>
    <m/>
    <m/>
    <m/>
    <m/>
    <m/>
    <m/>
    <m/>
  </r>
  <r>
    <s v="20210131"/>
    <s v="     "/>
    <n v="44239"/>
    <s v="2/12"/>
    <x v="0"/>
    <n v="4.3749999999999997E-2"/>
    <s v="7"/>
    <n v="1"/>
    <s v="2"/>
    <x v="5"/>
    <n v="44239"/>
    <m/>
    <s v="Pole top burnt off below the transformer; The ensuing fire was limited to PG&amp;E assets. OIS: 1253457; ILIS: 21-0024829; FOID: T005215417, T005215419; EC Tag: 120529596; PM: 35232385; Circuit ID: 103441102, SAP ID: 101492156; Equipment: Pole, Crossarm, Transformer, Cutouts, Lightning Arrestors, Ground Assembly, Guy"/>
    <s v="     "/>
    <s v="FAS"/>
    <m/>
    <s v="N"/>
    <x v="0"/>
    <m/>
    <s v="21-0024829"/>
    <m/>
    <s v="T005215417, T005215419"/>
    <n v="120530000"/>
    <m/>
    <s v="     "/>
    <x v="0"/>
    <s v="PG&amp;E"/>
    <m/>
    <s v="Other"/>
    <s v="Pole"/>
    <s v="D"/>
    <s v="D"/>
    <s v="Structure-only"/>
    <s v="pole fire, pole burnt off below transformer"/>
    <s v="Equipment - PG&amp;E"/>
    <s v="34.d. Lightning arrestor damage or failure"/>
    <s v="Equipment - PG&amp;E"/>
    <s v="All types of equipment / facility failure"/>
    <s v="Lightning arrestor failure"/>
    <s v="Lightning Arrestor"/>
    <m/>
    <m/>
    <s v="Line to Ground"/>
    <s v="Y"/>
    <s v="Overhead"/>
    <x v="3"/>
    <s v="Lightning Arrestor"/>
    <s v="Lightning Arrestors, Pole, Transformer, Crossarm, Cutouts, Ground Assembly, Guy"/>
    <s v="101492156"/>
    <s v="     "/>
    <s v="Tier 2"/>
    <x v="1"/>
    <n v="246"/>
    <m/>
    <n v="40.425199999999997"/>
    <n v="-122.438"/>
    <s v="Shasta"/>
    <s v="JESSUP-1102"/>
    <m/>
    <n v="12000"/>
    <m/>
    <x v="0"/>
    <s v="Self Extinguished/Cal Fire"/>
    <s v="Hardwood Woodland"/>
    <m/>
    <m/>
    <s v="No"/>
    <m/>
    <m/>
    <m/>
    <m/>
    <m/>
    <m/>
    <m/>
    <s v="N"/>
    <s v="N"/>
    <m/>
    <m/>
    <s v="     "/>
    <m/>
    <m/>
    <m/>
    <m/>
    <m/>
    <m/>
    <m/>
    <m/>
    <m/>
    <m/>
    <m/>
    <m/>
    <m/>
    <m/>
    <m/>
    <m/>
    <m/>
    <m/>
    <m/>
  </r>
  <r>
    <s v="MIA201912985"/>
    <s v="     "/>
    <n v="43510"/>
    <s v="2/14"/>
    <x v="0"/>
    <n v="0.64803240740740742"/>
    <s v="7"/>
    <n v="1"/>
    <s v="2"/>
    <x v="3"/>
    <n v="43510"/>
    <n v="0.6479166666666667"/>
    <s v="35050 Hwy 299 in Willow Creek; large outage; jumper burned open and had to be replaced"/>
    <s v="     "/>
    <s v="FAS"/>
    <n v="44242"/>
    <s v="Y"/>
    <x v="0"/>
    <s v="307609"/>
    <s v="N/A"/>
    <m/>
    <s v="T004559475"/>
    <m/>
    <m/>
    <s v="     "/>
    <x v="0"/>
    <s v="PG&amp;E"/>
    <m/>
    <m/>
    <m/>
    <s v="D"/>
    <m/>
    <s v="No Fire"/>
    <m/>
    <s v="Weather - High Wind"/>
    <s v="39.a. All Other"/>
    <s v="Weather"/>
    <s v="Weather"/>
    <s v="Weather - High Winds"/>
    <m/>
    <m/>
    <m/>
    <m/>
    <s v="No"/>
    <s v="Overhead"/>
    <x v="0"/>
    <m/>
    <m/>
    <s v="102311333"/>
    <s v="     "/>
    <s v="Tier 2"/>
    <x v="1"/>
    <n v="115"/>
    <m/>
    <n v="40.869900000000001"/>
    <n v="-123.524"/>
    <s v="Trinity"/>
    <s v="WILLOW-CREEK-1101"/>
    <m/>
    <n v="11000"/>
    <m/>
    <x v="0"/>
    <m/>
    <s v="Highly Rural"/>
    <m/>
    <m/>
    <s v="No"/>
    <m/>
    <m/>
    <m/>
    <m/>
    <m/>
    <m/>
    <m/>
    <s v="N"/>
    <s v="N"/>
    <m/>
    <m/>
    <s v="     "/>
    <m/>
    <m/>
    <m/>
    <m/>
    <m/>
    <m/>
    <m/>
    <m/>
    <m/>
    <m/>
    <m/>
    <m/>
    <m/>
    <m/>
    <m/>
    <m/>
    <m/>
    <m/>
    <m/>
  </r>
  <r>
    <s v="20190054"/>
    <s v="     "/>
    <n v="43514"/>
    <s v="2/18"/>
    <x v="0"/>
    <n v="0.74956018518518519"/>
    <s v="8"/>
    <n v="1"/>
    <s v="2"/>
    <x v="3"/>
    <n v="43514"/>
    <m/>
    <s v="Tree branch failed, fire less than 1 meter"/>
    <s v="     "/>
    <s v="FAS"/>
    <m/>
    <s v="N"/>
    <x v="0"/>
    <s v="318156"/>
    <s v="19-0025739"/>
    <m/>
    <s v="T004569681"/>
    <n v="0"/>
    <m/>
    <s v="     "/>
    <x v="0"/>
    <s v="PG&amp;E"/>
    <m/>
    <m/>
    <m/>
    <s v="D"/>
    <m/>
    <s v="&lt;3 meters of linear travel"/>
    <m/>
    <s v="Vegetation"/>
    <s v="33.a. Veg. contact"/>
    <s v="Vegetation"/>
    <s v="Contact from object"/>
    <s v="Contact - Vegetation"/>
    <m/>
    <s v="Contact - Vegetation"/>
    <m/>
    <s v="Force Out"/>
    <m/>
    <m/>
    <x v="0"/>
    <m/>
    <m/>
    <s v="103271101-2101557842{5881}"/>
    <s v="     "/>
    <s v="Tier 2"/>
    <x v="1"/>
    <n v="241"/>
    <m/>
    <n v="40.803400000000003"/>
    <n v="-122.312"/>
    <s v="SHASTA"/>
    <s v="ANTLER-1101"/>
    <m/>
    <m/>
    <s v="ANTLER 11011378"/>
    <x v="1"/>
    <s v="US FOREST SERVICE"/>
    <m/>
    <m/>
    <m/>
    <s v="No"/>
    <m/>
    <m/>
    <m/>
    <m/>
    <m/>
    <m/>
    <m/>
    <s v="N"/>
    <s v="N"/>
    <m/>
    <m/>
    <s v="     "/>
    <s v="40.80332600"/>
    <s v="-122.31440000"/>
    <s v="Mar  8 2019 12:00AM"/>
    <s v="TrunkFail"/>
    <s v="Green Black oqk broke at base and fell into 12kv due to snow load. Did not damage facilities."/>
    <s v="OAKD"/>
    <s v="35"/>
    <s v="12"/>
    <s v="12"/>
    <s v="Slight"/>
    <s v="Moderate"/>
    <s v="N"/>
    <s v="1"/>
    <m/>
    <s v="Hillside"/>
    <s v="A"/>
    <s v="CrossArm"/>
    <s v="BareWire"/>
    <s v="0"/>
  </r>
  <r>
    <s v="20180058"/>
    <s v="     "/>
    <n v="43150"/>
    <s v="2/19"/>
    <x v="0"/>
    <n v="0.35902777777777778"/>
    <s v="8"/>
    <n v="1"/>
    <s v="2"/>
    <x v="1"/>
    <n v="43150"/>
    <n v="0.35902777777777778"/>
    <s v="ILIS - WOG, yes.  Fire contained to asset only"/>
    <s v="     "/>
    <s v="FAS"/>
    <m/>
    <s v="N"/>
    <x v="0"/>
    <s v="27118"/>
    <s v="18-0015369"/>
    <m/>
    <m/>
    <m/>
    <m/>
    <s v="     "/>
    <x v="0"/>
    <s v="PG&amp;E"/>
    <m/>
    <m/>
    <m/>
    <s v="D"/>
    <m/>
    <s v="Structure-PG&amp;E only"/>
    <m/>
    <s v="Equipment - PG&amp;E"/>
    <s v="34.b. Conductor damage or failure"/>
    <s v="Equipment - PG&amp;E"/>
    <s v="All types of equipment / facility failure"/>
    <s v="Conductor"/>
    <s v="Conductor"/>
    <m/>
    <m/>
    <s v="Line to Ground"/>
    <m/>
    <s v="Overhead"/>
    <x v="3"/>
    <s v="Conductor - Primary"/>
    <m/>
    <s v="WIRE DOWN"/>
    <s v="     "/>
    <s v="Tier 2"/>
    <x v="1"/>
    <m/>
    <m/>
    <n v="37.7624"/>
    <n v="-122.437"/>
    <s v="San Francisco"/>
    <s v="18TH-STREET-0401"/>
    <s v="022390401"/>
    <n v="4000"/>
    <s v="18TH STREET 0401CB"/>
    <x v="0"/>
    <m/>
    <s v="Urban"/>
    <m/>
    <m/>
    <s v="No"/>
    <m/>
    <m/>
    <m/>
    <m/>
    <m/>
    <m/>
    <m/>
    <s v="N"/>
    <s v="N"/>
    <m/>
    <m/>
    <s v="     "/>
    <m/>
    <m/>
    <m/>
    <m/>
    <m/>
    <m/>
    <m/>
    <m/>
    <m/>
    <m/>
    <m/>
    <m/>
    <m/>
    <m/>
    <m/>
    <m/>
    <m/>
    <m/>
    <m/>
  </r>
  <r>
    <s v="FAS2110375"/>
    <s v="     "/>
    <n v="43498"/>
    <s v="2/2"/>
    <x v="0"/>
    <m/>
    <s v="5"/>
    <n v="1"/>
    <s v="2"/>
    <x v="3"/>
    <m/>
    <m/>
    <s v="tree fell onto wires and caused outlet electrical fire in customer's house"/>
    <s v="     "/>
    <s v="FAS"/>
    <n v="44580"/>
    <s v="Y"/>
    <x v="0"/>
    <m/>
    <s v="N/A"/>
    <m/>
    <s v="53183541"/>
    <n v="115782573"/>
    <m/>
    <s v="     "/>
    <x v="0"/>
    <s v="PG&amp;E"/>
    <m/>
    <m/>
    <m/>
    <s v="D"/>
    <m/>
    <s v="Structure-only"/>
    <m/>
    <s v="Vegetation"/>
    <s v="33.a. Veg. contact"/>
    <s v="Vegetation"/>
    <s v="Veg. contact"/>
    <s v="Veg. contact"/>
    <m/>
    <s v="Veg. contact"/>
    <s v="Conductor - All"/>
    <m/>
    <s v="Yes"/>
    <s v="Overhead"/>
    <x v="0"/>
    <s v="Conductor - All"/>
    <m/>
    <s v="101758186"/>
    <s v="     "/>
    <s v="Tier 2"/>
    <x v="1"/>
    <m/>
    <m/>
    <n v="36.493299999999998"/>
    <n v="-121.934"/>
    <s v="Monterey"/>
    <s v="OTTER-1101"/>
    <m/>
    <m/>
    <m/>
    <x v="0"/>
    <m/>
    <m/>
    <m/>
    <m/>
    <s v="No"/>
    <m/>
    <m/>
    <m/>
    <m/>
    <m/>
    <m/>
    <m/>
    <s v="N"/>
    <s v="N"/>
    <m/>
    <m/>
    <s v="     "/>
    <m/>
    <m/>
    <m/>
    <m/>
    <m/>
    <m/>
    <m/>
    <m/>
    <m/>
    <m/>
    <m/>
    <m/>
    <m/>
    <m/>
    <m/>
    <m/>
    <m/>
    <m/>
    <m/>
  </r>
  <r>
    <s v="20180060"/>
    <s v="     "/>
    <n v="43153"/>
    <s v="2/22"/>
    <x v="0"/>
    <n v="0.77847222222222223"/>
    <s v="8"/>
    <n v="1"/>
    <s v="2"/>
    <x v="1"/>
    <n v="43153"/>
    <n v="0.77847222222222223"/>
    <s v="Crossarm which cause wire to come day and lay on xarm.  Burned tree and asset"/>
    <s v="     "/>
    <s v="FAS"/>
    <m/>
    <s v="N"/>
    <x v="0"/>
    <s v="29659"/>
    <s v="18-0016510"/>
    <m/>
    <m/>
    <m/>
    <m/>
    <s v="     "/>
    <x v="0"/>
    <s v="PG&amp;E"/>
    <m/>
    <m/>
    <m/>
    <s v="D"/>
    <m/>
    <s v="Structure-PG&amp;E only"/>
    <m/>
    <s v="Equipment - PG&amp;E"/>
    <s v="34.h. Crossarm damage or failure"/>
    <s v="Equipment - PG&amp;E"/>
    <s v="All types of equipment / facility failure"/>
    <s v="Crossarm"/>
    <s v="Crossarm"/>
    <m/>
    <m/>
    <s v="Line to Ground"/>
    <m/>
    <s v="Overhead"/>
    <x v="3"/>
    <s v="Crossarm"/>
    <m/>
    <s v="59219"/>
    <s v="     "/>
    <s v="Tier 2"/>
    <x v="1"/>
    <m/>
    <m/>
    <n v="37.540799999999997"/>
    <n v="-122.50700000000001"/>
    <s v="San Mateo"/>
    <s v="HALF-MOON-BAY-1102"/>
    <s v="024101102"/>
    <n v="11000"/>
    <s v="HALF MOON BAY 110264293"/>
    <x v="0"/>
    <m/>
    <s v="Rural"/>
    <m/>
    <m/>
    <s v="No"/>
    <m/>
    <m/>
    <m/>
    <m/>
    <m/>
    <m/>
    <m/>
    <s v="N"/>
    <s v="N"/>
    <m/>
    <m/>
    <s v="     "/>
    <m/>
    <m/>
    <m/>
    <m/>
    <m/>
    <m/>
    <m/>
    <m/>
    <m/>
    <m/>
    <m/>
    <m/>
    <m/>
    <m/>
    <m/>
    <m/>
    <m/>
    <m/>
    <m/>
  </r>
  <r>
    <s v="20210166"/>
    <s v="     "/>
    <n v="44251"/>
    <s v="2/24"/>
    <x v="0"/>
    <n v="0.90555555555555556"/>
    <s v="9"/>
    <n v="1"/>
    <s v="2"/>
    <x v="5"/>
    <n v="44251"/>
    <m/>
    <s v="A tree fell into overhead primary circuit which caused wires down and ignited a 3 meter - 0.25 acre fire. The responding troubleman created EC notification for the damaged conductor and transformer to be replaced. FAS weather column shows strong winds were reported during this event. OIS: 1261686; ILIS: 21-0029304; FOID: T005225139; EC: 120575567; PM: 35234542; Circuit ID: 083692105, SAP ID: 101690941; Eqp: Conductor, Transformer, Cutouts"/>
    <s v="     "/>
    <s v="FAS"/>
    <m/>
    <s v="N"/>
    <x v="0"/>
    <m/>
    <s v="21-0029304"/>
    <m/>
    <s v="T005225139"/>
    <n v="120576000"/>
    <m/>
    <s v="     "/>
    <x v="1"/>
    <s v="PG&amp;E"/>
    <m/>
    <s v="Vegetation"/>
    <m/>
    <s v="D"/>
    <s v="D"/>
    <s v="&lt;3 meters of linear travel"/>
    <s v="Approximately 6' x 6'"/>
    <s v="Vegetation"/>
    <s v="33.a. Veg. contact"/>
    <s v="Vegetation"/>
    <s v="Contact from object"/>
    <s v="Veg. contact"/>
    <m/>
    <s v="Veg. contact"/>
    <s v="Conductor - Primary"/>
    <s v="Line to Ground,None"/>
    <s v="Y"/>
    <s v="Overhead"/>
    <x v="3"/>
    <s v="Conductor - Primary"/>
    <s v="Conductor, Transformer, Cutouts"/>
    <s v="101690941"/>
    <s v="     "/>
    <s v="Tier 2"/>
    <x v="1"/>
    <n v="520"/>
    <s v="R2"/>
    <n v="36.993099999999998"/>
    <n v="-121.867"/>
    <s v="Santa Cruz"/>
    <s v="ROB-ROY-2105"/>
    <m/>
    <n v="21000"/>
    <m/>
    <x v="0"/>
    <s v="Cal Fire"/>
    <s v="Conifer Forest"/>
    <m/>
    <m/>
    <s v="No"/>
    <m/>
    <m/>
    <m/>
    <m/>
    <m/>
    <m/>
    <m/>
    <s v="N"/>
    <s v="N"/>
    <m/>
    <m/>
    <s v="     "/>
    <s v="36.99333790"/>
    <s v="-121.86679490"/>
    <s v="Mar  5 2021 12:00AM"/>
    <s v="TrunkFail"/>
    <s v="outage 21-0029304.1 - evidence of uprooted madrone observed on aptos view road_x000d__x000a__x000d__x000a_outage 21-0029304.2 - evidence of redwood with stem failure near 2223 Valencia rd observed."/>
    <s v="REDW"/>
    <s v="140"/>
    <s v="40"/>
    <s v="24"/>
    <s v="None"/>
    <s v="None"/>
    <s v="N"/>
    <s v="1"/>
    <m/>
    <s v="Valley"/>
    <s v="A"/>
    <s v="CrossArm"/>
    <s v="TreeWire"/>
    <m/>
  </r>
  <r>
    <s v="20180068"/>
    <s v="     "/>
    <n v="43157"/>
    <s v="2/26"/>
    <x v="0"/>
    <n v="0.858912037037037"/>
    <s v="9"/>
    <n v="1"/>
    <s v="2"/>
    <x v="1"/>
    <n v="43157"/>
    <n v="0.89861111111111114"/>
    <s v="Fire contained to Asset.  Bad xarm, pole top fire."/>
    <s v="     "/>
    <s v="FAS"/>
    <m/>
    <s v="N"/>
    <x v="0"/>
    <s v="32393"/>
    <s v="18-0017575"/>
    <m/>
    <m/>
    <m/>
    <m/>
    <s v="     "/>
    <x v="0"/>
    <s v="PG&amp;E"/>
    <m/>
    <m/>
    <m/>
    <s v="D"/>
    <m/>
    <s v="Structure-PG&amp;E only"/>
    <m/>
    <s v="Equipment - PG&amp;E"/>
    <s v="34.h. Crossarm damage or failure"/>
    <s v="Equipment - PG&amp;E"/>
    <s v="All types of equipment / facility failure"/>
    <s v="Crossarm"/>
    <s v="Crossarm"/>
    <m/>
    <m/>
    <s v="Force Out"/>
    <m/>
    <s v="Overhead"/>
    <x v="3"/>
    <s v="Crossarm"/>
    <m/>
    <s v="1103/2"/>
    <s v="     "/>
    <s v="Tier 2"/>
    <x v="1"/>
    <m/>
    <m/>
    <n v="37.747999999999998"/>
    <n v="-121.416"/>
    <s v="San Joaquin"/>
    <s v="TRACY-1104"/>
    <s v="162881104"/>
    <n v="11000"/>
    <s v="TRACY 1109CB"/>
    <x v="0"/>
    <m/>
    <s v="Rural"/>
    <m/>
    <m/>
    <s v="No"/>
    <m/>
    <m/>
    <m/>
    <m/>
    <m/>
    <m/>
    <m/>
    <s v="N"/>
    <s v="N"/>
    <m/>
    <m/>
    <s v="     "/>
    <m/>
    <m/>
    <m/>
    <m/>
    <m/>
    <m/>
    <m/>
    <m/>
    <m/>
    <m/>
    <m/>
    <m/>
    <m/>
    <m/>
    <m/>
    <m/>
    <m/>
    <m/>
    <m/>
  </r>
  <r>
    <s v="20180066"/>
    <s v="     "/>
    <n v="43157"/>
    <s v="2/26"/>
    <x v="0"/>
    <n v="0.69019675925925927"/>
    <s v="9"/>
    <n v="1"/>
    <s v="2"/>
    <x v="1"/>
    <m/>
    <m/>
    <s v="No ILIS."/>
    <s v="     "/>
    <s v="FAS"/>
    <m/>
    <s v="N"/>
    <x v="0"/>
    <s v="32147"/>
    <m/>
    <m/>
    <m/>
    <m/>
    <m/>
    <s v="     "/>
    <x v="1"/>
    <s v="PG&amp;E"/>
    <m/>
    <m/>
    <m/>
    <s v="D"/>
    <m/>
    <s v="&lt;0.25"/>
    <m/>
    <s v="Contact - 3rd Party"/>
    <s v="33.e. Other contact from object"/>
    <s v="Contact - 3rd Party"/>
    <s v="Contact from object"/>
    <s v="Contact - 3rd Party"/>
    <m/>
    <s v="Contact - 3rd Party"/>
    <s v="Conductor"/>
    <m/>
    <m/>
    <m/>
    <x v="3"/>
    <m/>
    <m/>
    <m/>
    <s v="     "/>
    <s v="Tier 2"/>
    <x v="1"/>
    <n v="438"/>
    <s v="NA"/>
    <n v="35.530200000000001"/>
    <n v="-118.97"/>
    <s v="Kern"/>
    <s v="POSO-MOUNTAIN-2101"/>
    <s v="253642101"/>
    <n v="21000"/>
    <m/>
    <x v="0"/>
    <m/>
    <s v="Herbaceous"/>
    <m/>
    <m/>
    <s v="No"/>
    <m/>
    <m/>
    <m/>
    <m/>
    <m/>
    <m/>
    <m/>
    <s v="N"/>
    <s v="N"/>
    <m/>
    <m/>
    <s v="     "/>
    <m/>
    <m/>
    <m/>
    <m/>
    <m/>
    <m/>
    <m/>
    <m/>
    <m/>
    <m/>
    <m/>
    <m/>
    <m/>
    <m/>
    <m/>
    <m/>
    <m/>
    <m/>
    <m/>
  </r>
  <r>
    <s v="20180067"/>
    <s v="     "/>
    <n v="43157"/>
    <s v="2/26"/>
    <x v="0"/>
    <n v="0.70687500000000003"/>
    <s v="9"/>
    <n v="1"/>
    <s v="2"/>
    <x v="1"/>
    <m/>
    <m/>
    <s v="PIN# 292884 for C-1388, oil leak at base of pole.  Fire contained to asset."/>
    <s v="     "/>
    <s v="FAS"/>
    <m/>
    <s v="N"/>
    <x v="0"/>
    <s v="32165"/>
    <m/>
    <m/>
    <m/>
    <m/>
    <m/>
    <s v="     "/>
    <x v="0"/>
    <s v="PG&amp;E"/>
    <m/>
    <m/>
    <m/>
    <s v="D"/>
    <m/>
    <s v="Structure-PG&amp;E only"/>
    <m/>
    <s v="Equipment - PG&amp;E"/>
    <s v="34.a. Capacitor bank damage or failure"/>
    <s v="Equipment - PG&amp;E"/>
    <s v="All types of equipment / facility failure"/>
    <s v="Capacitor Bank"/>
    <s v="Capacitor Bank"/>
    <m/>
    <m/>
    <m/>
    <m/>
    <m/>
    <x v="3"/>
    <s v="Capacitor Bank"/>
    <m/>
    <m/>
    <s v="     "/>
    <s v="Tier 2"/>
    <x v="1"/>
    <m/>
    <m/>
    <n v="38.151699999999998"/>
    <n v="-121.35299999999999"/>
    <s v="San Joaquin"/>
    <s v="LODI-1101"/>
    <s v="162111101"/>
    <n v="11000"/>
    <m/>
    <x v="0"/>
    <m/>
    <s v="Rural"/>
    <m/>
    <m/>
    <s v="No"/>
    <m/>
    <m/>
    <m/>
    <m/>
    <m/>
    <m/>
    <m/>
    <s v="N"/>
    <s v="N"/>
    <m/>
    <m/>
    <s v="     "/>
    <m/>
    <m/>
    <m/>
    <m/>
    <m/>
    <m/>
    <m/>
    <m/>
    <m/>
    <m/>
    <m/>
    <m/>
    <m/>
    <m/>
    <m/>
    <m/>
    <m/>
    <m/>
    <m/>
  </r>
  <r>
    <s v="20210170"/>
    <s v="     "/>
    <n v="44253"/>
    <s v="2/26"/>
    <x v="0"/>
    <n v="0.5625"/>
    <s v="9"/>
    <n v="1"/>
    <s v="2"/>
    <x v="5"/>
    <n v="44253"/>
    <m/>
    <s v="One phase of primary overhead conductor broke at kearney connector due to winds. The downed conductor resulted in an small grass just off the side of the road. EOC Preliminary: On February 26, 2021 at 1326 hours, wire down outage impacting 195 customers on Salmon Creek 1101. Tman J21Q arrived on scene at 1420 hours and observed burned vegetation under OH lines. 1/3 (hot) phase on the ground - broke at kerney (bolt-on connector). Tman confirmed &quot;very windy&quot;. Fire was extinguished upon arrival. 10x50 ft vegetation fire,  no property damage, no media, no injuries.   Per tman, wire down likely due to high winds.  3/25 KRJ7- added photo at column AB based upon preliminary photos. photo added to sharepoint. update column AB &amp; sharepoint if needed."/>
    <s v="     "/>
    <s v="FAS"/>
    <m/>
    <s v="N"/>
    <x v="0"/>
    <m/>
    <s v="21-0030049.1(2 outages)"/>
    <m/>
    <s v="T005226771"/>
    <n v="120583000"/>
    <m/>
    <s v="     "/>
    <x v="1"/>
    <s v="PG&amp;E"/>
    <m/>
    <s v="Vegetation"/>
    <m/>
    <s v="D"/>
    <s v="D"/>
    <s v="&lt;0.25"/>
    <m/>
    <s v="Equipment - PG&amp;E"/>
    <s v="34.m. Connection device damage or failure"/>
    <s v="Equipment - PG&amp;E"/>
    <s v="All types of equipment / facility failure"/>
    <s v="Splice/Clamp/Connector"/>
    <s v="Conductor - Primary"/>
    <m/>
    <m/>
    <s v="Line to Ground,Force Out"/>
    <s v="Y"/>
    <s v="Overhead"/>
    <x v="3"/>
    <s v="Conductor - Primary"/>
    <s v="Conductor, connector"/>
    <s v="102010597"/>
    <s v="     "/>
    <s v="Tier 2"/>
    <x v="1"/>
    <m/>
    <s v="NA"/>
    <n v="38.343800000000002"/>
    <n v="-123.02"/>
    <s v="Sonoma"/>
    <s v="SALMON-CREEK-1101"/>
    <m/>
    <n v="12000"/>
    <m/>
    <x v="0"/>
    <s v="BODEGA FD"/>
    <s v="Herbaceous"/>
    <m/>
    <m/>
    <s v="No"/>
    <m/>
    <m/>
    <m/>
    <m/>
    <m/>
    <s v="SHAMROCK"/>
    <m/>
    <s v="N"/>
    <s v="N"/>
    <m/>
    <m/>
    <s v="     "/>
    <m/>
    <m/>
    <m/>
    <m/>
    <m/>
    <m/>
    <m/>
    <m/>
    <m/>
    <m/>
    <m/>
    <m/>
    <m/>
    <m/>
    <m/>
    <m/>
    <m/>
    <m/>
    <m/>
  </r>
  <r>
    <s v="20180069"/>
    <s v="     "/>
    <n v="43158"/>
    <s v="2/27"/>
    <x v="0"/>
    <n v="0.32430555555555557"/>
    <s v="9"/>
    <n v="1"/>
    <s v="2"/>
    <x v="1"/>
    <n v="43158"/>
    <n v="0.32430555555555557"/>
    <s v="less 1 mtr; Rotton base of pole, fell into pine tree and small fire damaging tree, see order# 31381586"/>
    <s v="     "/>
    <s v="FAS"/>
    <m/>
    <s v="N"/>
    <x v="0"/>
    <s v="32547"/>
    <s v="18-0017638"/>
    <m/>
    <m/>
    <m/>
    <m/>
    <s v="     "/>
    <x v="0"/>
    <s v="PG&amp;E"/>
    <m/>
    <m/>
    <m/>
    <s v="D"/>
    <m/>
    <s v="&lt;3 meters of linear travel"/>
    <m/>
    <s v="Equipment - PG&amp;E"/>
    <s v="34.f. Pole damage or failure"/>
    <s v="Equipment - PG&amp;E"/>
    <s v="All types of equipment / facility failure"/>
    <s v="Pole"/>
    <s v="Pole"/>
    <m/>
    <m/>
    <s v="Line to Ground"/>
    <m/>
    <s v="Overhead"/>
    <x v="3"/>
    <s v="Pole"/>
    <m/>
    <s v="5852F"/>
    <s v="     "/>
    <s v="Tier 2"/>
    <x v="1"/>
    <m/>
    <m/>
    <n v="36.4343"/>
    <n v="-119.678"/>
    <s v="Fresno"/>
    <s v="CAMDEN-1103"/>
    <s v="252301103"/>
    <n v="11000"/>
    <s v="CAMDEN 11038920"/>
    <x v="0"/>
    <m/>
    <s v="Rural"/>
    <m/>
    <m/>
    <s v="No"/>
    <m/>
    <m/>
    <m/>
    <m/>
    <m/>
    <m/>
    <m/>
    <s v="N"/>
    <s v="N"/>
    <m/>
    <m/>
    <s v="     "/>
    <m/>
    <m/>
    <m/>
    <m/>
    <m/>
    <m/>
    <m/>
    <m/>
    <m/>
    <m/>
    <m/>
    <m/>
    <m/>
    <m/>
    <m/>
    <m/>
    <m/>
    <m/>
    <m/>
  </r>
  <r>
    <s v="20190059"/>
    <s v="     "/>
    <n v="43523"/>
    <s v="2/27"/>
    <x v="0"/>
    <n v="0.62378472222222225"/>
    <s v="9"/>
    <n v="1"/>
    <s v="2"/>
    <x v="3"/>
    <n v="43523"/>
    <m/>
    <s v="Broken wood pole causing conductors to contact phone lines, broken pin caused floating insulator and pole fire, Fire limited to pole only"/>
    <s v="     "/>
    <s v="FAS"/>
    <m/>
    <s v="N"/>
    <x v="0"/>
    <s v="327241"/>
    <s v="19-0029136"/>
    <m/>
    <s v="T004580363"/>
    <n v="0"/>
    <m/>
    <s v="     "/>
    <x v="0"/>
    <s v="PG&amp;E"/>
    <m/>
    <m/>
    <m/>
    <s v="D"/>
    <m/>
    <s v="Structure-PG&amp;E only"/>
    <m/>
    <s v="Equipment - PG&amp;E"/>
    <s v="34.o. Other"/>
    <s v="Equipment - PG&amp;E"/>
    <m/>
    <m/>
    <s v="Fuse"/>
    <m/>
    <m/>
    <s v="Line to Ground"/>
    <m/>
    <m/>
    <x v="0"/>
    <s v="Fuse"/>
    <m/>
    <s v="103521103-2100997057{2595}"/>
    <s v="     "/>
    <s v="Tier 2"/>
    <x v="1"/>
    <n v="246"/>
    <m/>
    <n v="40.629600000000003"/>
    <n v="-122.252"/>
    <s v="SHASTA"/>
    <s v="OREGON-TRAIL-1103"/>
    <m/>
    <m/>
    <s v="OREGON TRAIL 110335002"/>
    <x v="0"/>
    <s v="CAL FIRE"/>
    <m/>
    <m/>
    <m/>
    <s v="No"/>
    <m/>
    <m/>
    <m/>
    <m/>
    <m/>
    <m/>
    <m/>
    <s v="N"/>
    <s v="N"/>
    <m/>
    <m/>
    <s v="     "/>
    <m/>
    <m/>
    <m/>
    <m/>
    <m/>
    <m/>
    <m/>
    <m/>
    <m/>
    <m/>
    <m/>
    <m/>
    <m/>
    <m/>
    <m/>
    <m/>
    <m/>
    <m/>
    <m/>
  </r>
  <r>
    <s v="20180070"/>
    <s v="     "/>
    <n v="43159"/>
    <s v="2/28"/>
    <x v="0"/>
    <n v="4.5138888888888888E-2"/>
    <s v="9"/>
    <n v="1"/>
    <s v="2"/>
    <x v="1"/>
    <n v="43159"/>
    <n v="4.5138888888888888E-2"/>
    <s v="Fire contained to asset.  ILIS - WOG, yes.  715AL landed in dirt section of field."/>
    <s v="     "/>
    <s v="FAS"/>
    <m/>
    <s v="N"/>
    <x v="0"/>
    <s v="33177"/>
    <s v="18-0017954"/>
    <m/>
    <m/>
    <m/>
    <m/>
    <s v="     "/>
    <x v="0"/>
    <s v="PG&amp;E"/>
    <m/>
    <m/>
    <m/>
    <s v="D"/>
    <m/>
    <s v="Structure-PG&amp;E only"/>
    <m/>
    <s v="Equipment - PG&amp;E"/>
    <s v="34.b. Conductor damage or failure"/>
    <s v="Equipment - PG&amp;E"/>
    <s v="All types of equipment / facility failure"/>
    <s v="Conductor"/>
    <s v="Conductor"/>
    <m/>
    <m/>
    <s v="Line to Ground"/>
    <m/>
    <s v="Overhead"/>
    <x v="3"/>
    <s v="Conductor - Primary"/>
    <m/>
    <s v="2104/2"/>
    <s v="     "/>
    <s v="Tier 2"/>
    <x v="1"/>
    <m/>
    <m/>
    <n v="36.043900000000001"/>
    <n v="-120.11199999999999"/>
    <s v="Kings"/>
    <s v="KETTLEMAN-HILLS-1101"/>
    <s v="252731101"/>
    <n v="11000"/>
    <s v="N/A"/>
    <x v="0"/>
    <m/>
    <s v="Rural"/>
    <m/>
    <m/>
    <s v="No"/>
    <m/>
    <m/>
    <m/>
    <m/>
    <m/>
    <m/>
    <m/>
    <s v="N"/>
    <s v="N"/>
    <m/>
    <m/>
    <s v="     "/>
    <m/>
    <m/>
    <m/>
    <m/>
    <m/>
    <m/>
    <m/>
    <m/>
    <m/>
    <m/>
    <m/>
    <m/>
    <m/>
    <m/>
    <m/>
    <m/>
    <m/>
    <m/>
    <m/>
  </r>
  <r>
    <s v="20180072"/>
    <s v="     "/>
    <n v="43159"/>
    <s v="2/28"/>
    <x v="0"/>
    <m/>
    <s v="9"/>
    <n v="1"/>
    <s v="2"/>
    <x v="1"/>
    <m/>
    <m/>
    <s v="Less 1 meter; Transmission."/>
    <s v="     "/>
    <s v="FAS"/>
    <m/>
    <s v="N"/>
    <x v="0"/>
    <m/>
    <m/>
    <m/>
    <m/>
    <m/>
    <m/>
    <s v="     "/>
    <x v="0"/>
    <s v="PG&amp;E"/>
    <m/>
    <m/>
    <m/>
    <s v="D"/>
    <m/>
    <s v="&lt;3 meters of linear travel"/>
    <m/>
    <s v="Vegetation"/>
    <s v="33.a. Veg. contact"/>
    <s v="Vegetation"/>
    <s v="Contact from object"/>
    <s v="Vegetation"/>
    <m/>
    <s v="Contact - Vegetation"/>
    <m/>
    <m/>
    <m/>
    <m/>
    <x v="3"/>
    <m/>
    <m/>
    <m/>
    <s v="     "/>
    <s v="Tier 2"/>
    <x v="1"/>
    <m/>
    <m/>
    <n v="36.182899999999997"/>
    <n v="-120.16"/>
    <s v="Fresno"/>
    <s v="GATES-1105"/>
    <s v="253931105"/>
    <n v="11000"/>
    <m/>
    <x v="0"/>
    <m/>
    <s v="Rural"/>
    <m/>
    <m/>
    <s v="No"/>
    <m/>
    <m/>
    <m/>
    <m/>
    <m/>
    <m/>
    <m/>
    <s v="N"/>
    <s v="N"/>
    <m/>
    <m/>
    <s v="     "/>
    <m/>
    <m/>
    <m/>
    <m/>
    <m/>
    <m/>
    <m/>
    <m/>
    <m/>
    <m/>
    <m/>
    <m/>
    <m/>
    <m/>
    <m/>
    <m/>
    <m/>
    <m/>
    <m/>
  </r>
  <r>
    <s v="20180071"/>
    <s v="     "/>
    <n v="43159"/>
    <s v="2/28"/>
    <x v="0"/>
    <m/>
    <s v="9"/>
    <n v="1"/>
    <s v="2"/>
    <x v="1"/>
    <m/>
    <m/>
    <s v="Less 1 meter.  Hi Low Voltage."/>
    <s v="     "/>
    <s v="FAS"/>
    <m/>
    <s v="N"/>
    <x v="0"/>
    <s v="33696"/>
    <m/>
    <m/>
    <m/>
    <m/>
    <m/>
    <s v="     "/>
    <x v="0"/>
    <s v="PG&amp;E"/>
    <m/>
    <m/>
    <m/>
    <s v="D"/>
    <m/>
    <s v="&lt;3 meters of linear travel"/>
    <m/>
    <s v="Contact - 3rd Party"/>
    <s v="33.e. Other contact from object"/>
    <s v="Contact - 3rd Party"/>
    <s v="Contact from object"/>
    <s v="Contact - 3rd Party"/>
    <m/>
    <s v="Contact - 3rd Party"/>
    <m/>
    <m/>
    <m/>
    <m/>
    <x v="3"/>
    <m/>
    <m/>
    <m/>
    <s v="     "/>
    <s v="Tier 2"/>
    <x v="1"/>
    <n v="246"/>
    <m/>
    <n v="40.401400000000002"/>
    <n v="-122.229"/>
    <s v="Shasta"/>
    <s v="PANORAMA-1101"/>
    <s v="103461101"/>
    <n v="11000"/>
    <m/>
    <x v="0"/>
    <m/>
    <s v="Rural"/>
    <m/>
    <m/>
    <s v="No"/>
    <m/>
    <m/>
    <m/>
    <m/>
    <m/>
    <m/>
    <m/>
    <s v="N"/>
    <s v="N"/>
    <m/>
    <m/>
    <s v="     "/>
    <m/>
    <m/>
    <m/>
    <m/>
    <m/>
    <m/>
    <m/>
    <m/>
    <m/>
    <m/>
    <m/>
    <m/>
    <m/>
    <m/>
    <m/>
    <m/>
    <m/>
    <m/>
    <m/>
  </r>
  <r>
    <s v="MIA20194569"/>
    <s v="     "/>
    <n v="43499"/>
    <s v="2/3"/>
    <x v="0"/>
    <n v="0.82003472222222218"/>
    <s v="6"/>
    <n v="1"/>
    <s v="2"/>
    <x v="3"/>
    <n v="43499"/>
    <n v="0.81944444444444442"/>
    <s v="2/12/21 Rec'd email from T-Man. Fire attributed to tracking. Please see email in folder. Merced and CAL FIRE extinguished pole only. No pics. "/>
    <s v="     "/>
    <s v="FAS"/>
    <n v="44239"/>
    <s v="Y"/>
    <x v="0"/>
    <s v="289321"/>
    <s v="19-0017641"/>
    <m/>
    <s v="T004538222"/>
    <n v="115783133"/>
    <m/>
    <s v="     "/>
    <x v="0"/>
    <s v="PG&amp;E"/>
    <m/>
    <m/>
    <m/>
    <s v="D"/>
    <m/>
    <s v="Structure-PG&amp;E only"/>
    <m/>
    <s v="Equipment - PG&amp;E"/>
    <s v="34.o. Other"/>
    <s v="Equipment - PG&amp;E"/>
    <s v="All types of equipment / facility failure"/>
    <s v="Equipment failure - Other"/>
    <s v="Insulator"/>
    <m/>
    <m/>
    <s v="Force Out"/>
    <s v="No"/>
    <s v="Overhead"/>
    <x v="0"/>
    <m/>
    <m/>
    <s v="103337618"/>
    <s v="     "/>
    <s v="Tier 2"/>
    <x v="1"/>
    <n v="400"/>
    <m/>
    <n v="37.244999999999997"/>
    <n v="-119.883"/>
    <s v="Madera"/>
    <s v="COARSEGOLD-2104"/>
    <m/>
    <n v="21000"/>
    <s v="COARSEGOLD 210410030"/>
    <x v="1"/>
    <s v="CAL FIRE and Merced"/>
    <s v="Rural"/>
    <m/>
    <m/>
    <s v="No"/>
    <m/>
    <m/>
    <m/>
    <m/>
    <m/>
    <m/>
    <m/>
    <s v="N"/>
    <s v="N"/>
    <m/>
    <m/>
    <s v="     "/>
    <m/>
    <m/>
    <m/>
    <m/>
    <m/>
    <m/>
    <m/>
    <m/>
    <m/>
    <m/>
    <m/>
    <m/>
    <m/>
    <m/>
    <m/>
    <m/>
    <m/>
    <m/>
    <m/>
  </r>
  <r>
    <s v="20190043"/>
    <s v="     "/>
    <n v="43499"/>
    <s v="2/3"/>
    <x v="0"/>
    <n v="0.82003472222222218"/>
    <s v="6"/>
    <n v="1"/>
    <s v="2"/>
    <x v="3"/>
    <n v="43499"/>
    <m/>
    <s v="Fire damage to pole and cross arm, possibly due to lightening"/>
    <s v="     "/>
    <s v="FAS"/>
    <m/>
    <s v="N"/>
    <x v="0"/>
    <s v="289321"/>
    <s v="19-0017641"/>
    <m/>
    <m/>
    <n v="0"/>
    <m/>
    <s v="     "/>
    <x v="0"/>
    <s v="PG&amp;E"/>
    <m/>
    <m/>
    <m/>
    <s v="D"/>
    <m/>
    <s v="Structure-PG&amp;E only"/>
    <m/>
    <s v="Weather - Lightning"/>
    <s v="39.a. All Other"/>
    <s v="Weather"/>
    <m/>
    <m/>
    <m/>
    <m/>
    <m/>
    <s v="Force Out"/>
    <m/>
    <m/>
    <x v="0"/>
    <m/>
    <m/>
    <s v="254432104-2101587422{5516}"/>
    <s v="     "/>
    <s v="Tier 2"/>
    <x v="1"/>
    <n v="400"/>
    <m/>
    <n v="37.226599999999998"/>
    <n v="-119.886"/>
    <s v="MADERA"/>
    <s v="COARSEGOLD-2104"/>
    <m/>
    <m/>
    <s v="COARSEGOLD 210410030"/>
    <x v="1"/>
    <s v="CAL FIRE"/>
    <m/>
    <m/>
    <m/>
    <s v="No"/>
    <m/>
    <m/>
    <m/>
    <m/>
    <m/>
    <m/>
    <m/>
    <s v="N"/>
    <s v="N"/>
    <m/>
    <m/>
    <s v="     "/>
    <m/>
    <m/>
    <m/>
    <m/>
    <m/>
    <m/>
    <m/>
    <m/>
    <m/>
    <m/>
    <m/>
    <m/>
    <m/>
    <m/>
    <m/>
    <m/>
    <m/>
    <m/>
    <m/>
  </r>
  <r>
    <s v="20160004"/>
    <s v="     "/>
    <n v="42405"/>
    <s v="2/5"/>
    <x v="0"/>
    <n v="0.86805555555555558"/>
    <s v="6"/>
    <n v="1"/>
    <s v="2"/>
    <x v="6"/>
    <n v="42405"/>
    <n v="0.86805555555555558"/>
    <s v="0"/>
    <s v="     "/>
    <m/>
    <m/>
    <s v="N"/>
    <x v="0"/>
    <s v="1399247"/>
    <s v="16-0011034"/>
    <m/>
    <m/>
    <m/>
    <m/>
    <s v="     "/>
    <x v="1"/>
    <s v="PG&amp;E"/>
    <m/>
    <s v="Vegetation"/>
    <m/>
    <s v="D"/>
    <m/>
    <s v="&lt;0.25"/>
    <s v="Square Feet: ; Acreage: "/>
    <s v="Contact - 3rd Party"/>
    <s v="33.d. Vehicle contact"/>
    <s v="Contact - 3rd Party"/>
    <s v="All types of equipment / facility failure"/>
    <s v="Contact - Vehicle"/>
    <m/>
    <s v="Contact - Vehicle"/>
    <s v="Pole"/>
    <s v="Line to Ground"/>
    <s v="None"/>
    <s v="Overhead"/>
    <x v="3"/>
    <s v="Conductor"/>
    <m/>
    <s v="101529688"/>
    <s v="     "/>
    <s v="Tier 2"/>
    <x v="1"/>
    <n v="246"/>
    <m/>
    <n v="40.015599999999999"/>
    <n v="-122.43300000000001"/>
    <s v="Tehama"/>
    <s v="CORNING-1101"/>
    <s v="103331101"/>
    <n v="12000"/>
    <s v="CORNING 110185152"/>
    <x v="0"/>
    <s v="TEHAMA COUNTY &amp; LOCAL VOLUNTEER"/>
    <s v="Hardwood Woodland"/>
    <m/>
    <m/>
    <s v="No"/>
    <m/>
    <m/>
    <m/>
    <m/>
    <m/>
    <m/>
    <m/>
    <s v="N"/>
    <s v="N"/>
    <m/>
    <m/>
    <s v="     "/>
    <m/>
    <m/>
    <m/>
    <m/>
    <m/>
    <m/>
    <m/>
    <m/>
    <m/>
    <m/>
    <m/>
    <m/>
    <m/>
    <m/>
    <m/>
    <m/>
    <m/>
    <m/>
    <m/>
  </r>
  <r>
    <s v="20190044"/>
    <s v="     "/>
    <n v="43501"/>
    <s v="2/5"/>
    <x v="0"/>
    <n v="0.83848379629629632"/>
    <s v="6"/>
    <n v="1"/>
    <s v="2"/>
    <x v="3"/>
    <n v="43501"/>
    <m/>
    <s v="Broken crossarm with 2 spans of wire on the ground due to fallen vegetation, ignition limited to PG&amp;E asset"/>
    <s v="     "/>
    <s v="FAS"/>
    <m/>
    <s v="N"/>
    <x v="0"/>
    <s v="293676"/>
    <s v="19-0018773"/>
    <m/>
    <m/>
    <n v="115819225"/>
    <m/>
    <s v="     "/>
    <x v="0"/>
    <s v="PG&amp;E"/>
    <m/>
    <m/>
    <m/>
    <s v="D"/>
    <m/>
    <s v="Structure-PG&amp;E only"/>
    <m/>
    <s v="Vegetation"/>
    <s v="33.a. Veg. contact"/>
    <s v="Vegetation"/>
    <s v="Contact from object"/>
    <s v="Contact - Vegetation"/>
    <m/>
    <s v="Contact - Vegetation"/>
    <m/>
    <s v="Open Circuit"/>
    <m/>
    <m/>
    <x v="0"/>
    <m/>
    <m/>
    <s v="024101103-2100511136{11769}"/>
    <s v="     "/>
    <s v="Tier 2"/>
    <x v="1"/>
    <n v="520"/>
    <m/>
    <n v="37.3125"/>
    <n v="-122.274"/>
    <s v="SAN MATEO"/>
    <s v="HALF-MOON-BAY-1103"/>
    <m/>
    <m/>
    <s v="HALF MOON BAY 1103695411"/>
    <x v="1"/>
    <s v="county"/>
    <m/>
    <m/>
    <m/>
    <s v="No"/>
    <m/>
    <m/>
    <m/>
    <m/>
    <m/>
    <m/>
    <m/>
    <s v="N"/>
    <s v="N"/>
    <m/>
    <m/>
    <s v="     "/>
    <s v="37.31360500"/>
    <s v="-122.27313400"/>
    <s v="Feb  8 2019 12:00AM"/>
    <s v="RootsFail"/>
    <s v="fallen redwood tree found at outage"/>
    <s v="REDW"/>
    <s v="100"/>
    <s v="41"/>
    <s v="30"/>
    <s v="None"/>
    <s v="None"/>
    <s v="N"/>
    <s v="1"/>
    <m/>
    <s v="Hillside"/>
    <s v="B"/>
    <s v="CrossArm"/>
    <s v="TreeWire"/>
    <s v="0"/>
  </r>
  <r>
    <s v="20200086"/>
    <s v="     "/>
    <n v="43867"/>
    <s v="2/6"/>
    <x v="0"/>
    <n v="0.57361111111111107"/>
    <s v="6"/>
    <n v="1"/>
    <s v="2"/>
    <x v="4"/>
    <n v="43867"/>
    <n v="0.56597222222222221"/>
    <s v="On February 06, 2020 at 1446 hours, a PG&amp;E Troubleman was dispatched to an outage at 19327 McCourtney Road in Grass Valley, CA on the Higgins 1109  Distribution circuit. At the scene, the Troubleman observed wires down due to a goose that hit the circuit midspan. This caused an approximately 60 ft. long fire in green grass field. Cal Fire responded to the incident where the fire was extinguished. The wire replacement repair was completed at 0545 hours on 2/7/2020."/>
    <s v="     "/>
    <s v="FAS"/>
    <m/>
    <s v="N"/>
    <x v="0"/>
    <s v="779482"/>
    <s v="20-0018200"/>
    <m/>
    <s v="T004886680"/>
    <n v="118502210"/>
    <m/>
    <s v="     "/>
    <x v="1"/>
    <s v="PG&amp;E"/>
    <m/>
    <s v="Vegetation"/>
    <m/>
    <s v="D"/>
    <s v="D"/>
    <s v="0.26-9.99"/>
    <m/>
    <s v="Contact - Animal - Bird"/>
    <s v="33.b. Animal contact"/>
    <s v="Contact - Bird"/>
    <s v="Contact from object"/>
    <s v="Contact - Animal"/>
    <m/>
    <s v="Contact - Animal"/>
    <s v="Conductor - Primary"/>
    <s v="Line to Ground"/>
    <m/>
    <s v="Overhead"/>
    <x v="3"/>
    <s v="Conductor - Primary"/>
    <m/>
    <s v="152691109"/>
    <s v="     "/>
    <s v="Tier 2"/>
    <x v="1"/>
    <n v="300"/>
    <s v="R2"/>
    <n v="39.121600000000001"/>
    <n v="-121.14700000000001"/>
    <s v="Nevada"/>
    <s v="HIGGINS-1109"/>
    <m/>
    <n v="12000"/>
    <s v="HIGGINS 1109CB"/>
    <x v="0"/>
    <s v="Cal Fire"/>
    <s v="Urban"/>
    <m/>
    <m/>
    <s v="No"/>
    <m/>
    <m/>
    <m/>
    <m/>
    <m/>
    <s v="MCCOURTNEY"/>
    <m/>
    <s v="N"/>
    <s v="N"/>
    <m/>
    <m/>
    <s v="     "/>
    <m/>
    <m/>
    <m/>
    <m/>
    <m/>
    <m/>
    <m/>
    <m/>
    <m/>
    <m/>
    <m/>
    <m/>
    <m/>
    <m/>
    <m/>
    <m/>
    <m/>
    <m/>
    <m/>
  </r>
  <r>
    <s v="20150008"/>
    <s v="     "/>
    <n v="42042"/>
    <s v="2/7"/>
    <x v="0"/>
    <n v="0.77638888888888891"/>
    <s v="6"/>
    <n v="1"/>
    <s v="2"/>
    <x v="2"/>
    <n v="42042"/>
    <n v="0.77638888888888891"/>
    <s v="crew to repair 1/0acsr wire down"/>
    <s v="     "/>
    <m/>
    <m/>
    <s v="N"/>
    <x v="0"/>
    <s v="1181885"/>
    <s v="15-0011390"/>
    <m/>
    <m/>
    <m/>
    <m/>
    <s v="     "/>
    <x v="1"/>
    <s v="PG&amp;E"/>
    <m/>
    <s v="Vegetation"/>
    <m/>
    <s v="D"/>
    <m/>
    <s v="&lt;0.25"/>
    <s v="Square Feet: ; Acreage: "/>
    <s v="Vegetation"/>
    <s v="33.a. Veg. contact"/>
    <s v="Vegetation"/>
    <s v="All types of equipment / facility failure"/>
    <s v="Contact - Vegetation"/>
    <m/>
    <s v="Contact - Vegetation"/>
    <s v="Conductor"/>
    <s v="Line to Ground"/>
    <s v="0"/>
    <s v="Overhead"/>
    <x v="3"/>
    <s v="Conductor"/>
    <m/>
    <s v="mile marker 36.61, hwy 36, bridgeville"/>
    <s v="     "/>
    <s v="Tier 2"/>
    <x v="1"/>
    <n v="120"/>
    <m/>
    <n v="40.467399999999998"/>
    <n v="-123.654"/>
    <s v="Humboldt"/>
    <s v="BRIDGEVILLE-1101"/>
    <s v="192461101"/>
    <n v="12000"/>
    <s v="BRIDGEVILLE 110137484"/>
    <x v="0"/>
    <s v="Cal Fire Dept"/>
    <s v="Barren/Other"/>
    <m/>
    <m/>
    <s v="No"/>
    <m/>
    <m/>
    <m/>
    <m/>
    <m/>
    <m/>
    <m/>
    <s v="N"/>
    <s v="N"/>
    <m/>
    <m/>
    <s v="     "/>
    <s v="40.45819000"/>
    <s v="-123.65178100"/>
    <s v="Feb 19 2015 12:00AM"/>
    <s v="BranchFail"/>
    <s v="A branch broke out of a green Douglas Fir tree due to high wind speeds. It came to rest on the distribution conductors causing at least one phase to come down to the ground without de-energizing."/>
    <s v="FIRD"/>
    <s v="180"/>
    <s v="90"/>
    <s v="35"/>
    <s v="Slight"/>
    <s v="Slight"/>
    <s v="N"/>
    <s v="1"/>
    <m/>
    <s v="Hillside"/>
    <s v="A"/>
    <s v="CrossArm"/>
    <s v="BareWire"/>
    <s v="3"/>
  </r>
  <r>
    <s v="MIA20175456"/>
    <s v="     "/>
    <n v="42773"/>
    <s v="2/7"/>
    <x v="0"/>
    <n v="0.6988078703703704"/>
    <s v="6"/>
    <n v="1"/>
    <s v="2"/>
    <x v="0"/>
    <n v="42773"/>
    <n v="0.69861111111111107"/>
    <s v="KRJ7- EQUIPMENT FAILURE RESULTED IN POLE FIRE. EQUIPMENT INVOVED UNKNOWN - COULD BE CONNECTOR OR INSULATOR L7SF: 7844F in Squaw Valley; smoking transformer; &quot;POLE FIRE OPENED CUTOUTS STAYED ON SITE FOR CREW, BROKEN DEADEND BELL&quot;; cause not listed"/>
    <s v="     "/>
    <s v="FAS"/>
    <n v="44253"/>
    <s v="Y"/>
    <x v="0"/>
    <s v="8387731"/>
    <s v="N/A"/>
    <m/>
    <s v="T003926619"/>
    <n v="112564990"/>
    <m/>
    <s v="     "/>
    <x v="0"/>
    <s v="PG&amp;E"/>
    <m/>
    <m/>
    <m/>
    <s v="D"/>
    <m/>
    <s v="Structure-PG&amp;E only"/>
    <m/>
    <s v="Equipment - PG&amp;E"/>
    <s v="34.o. Other"/>
    <s v="Equipment - PG&amp;E"/>
    <s v="All types of equipment / facility failure"/>
    <m/>
    <m/>
    <m/>
    <m/>
    <m/>
    <s v="Yes"/>
    <s v="Overhead"/>
    <x v="0"/>
    <m/>
    <m/>
    <s v="7844F"/>
    <s v="     "/>
    <s v="Tier 2"/>
    <x v="1"/>
    <n v="430"/>
    <m/>
    <n v="36.691400000000002"/>
    <n v="-119.13"/>
    <s v="Fresno"/>
    <s v="SAND-CREEK-1103"/>
    <m/>
    <n v="11000"/>
    <m/>
    <x v="0"/>
    <m/>
    <s v="Rural"/>
    <m/>
    <m/>
    <s v="No"/>
    <m/>
    <m/>
    <m/>
    <m/>
    <m/>
    <m/>
    <m/>
    <s v="N"/>
    <s v="N"/>
    <m/>
    <m/>
    <s v="     "/>
    <m/>
    <m/>
    <m/>
    <m/>
    <m/>
    <m/>
    <m/>
    <m/>
    <m/>
    <m/>
    <m/>
    <m/>
    <m/>
    <m/>
    <m/>
    <m/>
    <m/>
    <m/>
    <m/>
  </r>
  <r>
    <s v="20180043"/>
    <s v="     "/>
    <n v="43138"/>
    <s v="2/7"/>
    <x v="0"/>
    <n v="0.40625"/>
    <s v="6"/>
    <n v="1"/>
    <s v="2"/>
    <x v="1"/>
    <n v="43138"/>
    <n v="0.40625"/>
    <s v="ILIS - WOG, no.  2/8/18 spoke with Tman, Paris and confirmed no injuries due to contact.  He said subcontract working for Comcast job hit our conductor and he filed a IR report.  Damages to asset alone"/>
    <s v="     "/>
    <s v="FAS"/>
    <m/>
    <s v="N"/>
    <x v="0"/>
    <s v="20762"/>
    <s v="18-0012146"/>
    <m/>
    <m/>
    <m/>
    <m/>
    <s v="     "/>
    <x v="1"/>
    <s v="PG&amp;E"/>
    <m/>
    <m/>
    <m/>
    <s v="D"/>
    <m/>
    <s v="&lt;3 meters of linear travel"/>
    <m/>
    <s v="Wire-Wire Contact"/>
    <s v="35.a. Wire-to-wire contact / contamination"/>
    <s v="Wire-Wire Contact"/>
    <s v="Other"/>
    <s v="Other"/>
    <m/>
    <m/>
    <m/>
    <s v="Line to Ground,Force Out"/>
    <m/>
    <s v="Overhead"/>
    <x v="3"/>
    <m/>
    <s v="Contact from Object - Other"/>
    <s v="8050"/>
    <s v="     "/>
    <s v="Tier 2"/>
    <x v="1"/>
    <n v="348"/>
    <s v="R2"/>
    <n v="38.036499999999997"/>
    <n v="-120.212"/>
    <s v="Tuolumne"/>
    <s v="MIWUK-1701"/>
    <s v="163661701"/>
    <n v="17000"/>
    <s v="MIWUK 1701CB"/>
    <x v="0"/>
    <m/>
    <s v="Conifer Forest"/>
    <m/>
    <m/>
    <s v="No"/>
    <m/>
    <m/>
    <m/>
    <m/>
    <m/>
    <m/>
    <m/>
    <s v="N"/>
    <s v="N"/>
    <m/>
    <m/>
    <s v="     "/>
    <m/>
    <m/>
    <m/>
    <m/>
    <m/>
    <m/>
    <m/>
    <m/>
    <m/>
    <m/>
    <m/>
    <m/>
    <m/>
    <m/>
    <m/>
    <m/>
    <m/>
    <m/>
    <m/>
  </r>
  <r>
    <s v="20180042"/>
    <s v="     "/>
    <n v="43138"/>
    <s v="2/7"/>
    <x v="0"/>
    <n v="0.2388888888888889"/>
    <s v="6"/>
    <n v="1"/>
    <s v="2"/>
    <x v="1"/>
    <n v="43138"/>
    <n v="0.2388888888888889"/>
    <s v="ILIS - WOG, yes. 20x20 brush fire."/>
    <s v="     "/>
    <s v="FAS"/>
    <m/>
    <s v="N"/>
    <x v="0"/>
    <s v="20595"/>
    <s v="18-0012073"/>
    <m/>
    <m/>
    <m/>
    <m/>
    <s v="     "/>
    <x v="1"/>
    <s v="PG&amp;E"/>
    <m/>
    <m/>
    <m/>
    <s v="D"/>
    <m/>
    <s v="&lt;3 meters of linear travel"/>
    <m/>
    <s v="Vegetation"/>
    <s v="33.a. Veg. contact"/>
    <s v="Vegetation"/>
    <s v="Contact from object"/>
    <s v="Vegetation"/>
    <m/>
    <s v="Contact - Vegetation"/>
    <s v="Conductor"/>
    <s v="Line to Ground"/>
    <m/>
    <s v="Overhead"/>
    <x v="3"/>
    <m/>
    <m/>
    <s v="WIRE DOWN AT MTR# 5000003570"/>
    <s v="     "/>
    <s v="Tier 2"/>
    <x v="1"/>
    <n v="246"/>
    <s v="R3"/>
    <n v="40.654299999999999"/>
    <n v="-122.52"/>
    <s v="Shasta"/>
    <s v="KESWICK-1101"/>
    <s v="103451101"/>
    <n v="11000"/>
    <s v="KESWICK 11011586"/>
    <x v="1"/>
    <m/>
    <s v="Conifer Forest"/>
    <m/>
    <m/>
    <s v="Yes"/>
    <m/>
    <m/>
    <m/>
    <m/>
    <m/>
    <m/>
    <m/>
    <s v="N"/>
    <s v="N"/>
    <m/>
    <m/>
    <s v="     "/>
    <s v="40.62528000"/>
    <s v="-122.46323000"/>
    <s v="Feb  8 2018 12:00AM"/>
    <s v="RootsFail"/>
    <s v="Green ponderosa pine with dama ge frpm previous fire uprooted and fell uphill across conductors. No work request associated with this tree.  Per Richard Goldenson tree proximity was 50ft away from facility._x000d__x000a__x000d__x000a_Lat: 40.654376 Lon: -122.519746"/>
    <s v="PINP"/>
    <s v="70"/>
    <s v="23"/>
    <s v="50"/>
    <s v="None"/>
    <s v="Moderate"/>
    <s v="N"/>
    <s v="1"/>
    <m/>
    <s v="Ridge"/>
    <s v="A"/>
    <s v="CrossArm"/>
    <s v="BareWire"/>
    <s v="0"/>
  </r>
  <r>
    <s v="20210114"/>
    <s v="     "/>
    <n v="44234"/>
    <s v="2/7"/>
    <x v="0"/>
    <n v="0.83611111111111114"/>
    <s v="7"/>
    <n v="1"/>
    <s v="2"/>
    <x v="5"/>
    <m/>
    <m/>
    <s v="[Pictures Requested of Tman on 03/12/2021: See Email Request in Picture Sub-Folder]; A tree branch fell onto overhead circuit resulting in a small less than one meter fire. No reports of any wires down on ground. OIS: 1250289; FOID: T005211607; Circuit ID: 083692104; SAP ID: 101689262"/>
    <s v="     "/>
    <s v="FAS"/>
    <m/>
    <s v="N"/>
    <x v="0"/>
    <m/>
    <m/>
    <m/>
    <s v="T005211607"/>
    <m/>
    <m/>
    <s v="     "/>
    <x v="0"/>
    <s v="PG&amp;E"/>
    <m/>
    <s v="Vegetation"/>
    <m/>
    <s v="D"/>
    <s v="D"/>
    <s v="Structure-only"/>
    <m/>
    <s v="Vegetation"/>
    <s v="33.a. Veg. contact"/>
    <s v="Vegetation"/>
    <s v="Contact from object"/>
    <s v="Veg. contact"/>
    <m/>
    <s v="Veg. contact"/>
    <s v="Conductor - Primary"/>
    <m/>
    <s v="Y"/>
    <s v="Overhead"/>
    <x v="3"/>
    <s v="Conductor - Primary"/>
    <m/>
    <s v="101689262"/>
    <s v="     "/>
    <s v="Tier 2"/>
    <x v="1"/>
    <n v="500"/>
    <m/>
    <n v="36.998699999999999"/>
    <n v="-121.81399999999999"/>
    <s v="Santa Cruz"/>
    <s v="ROB-ROY-2104"/>
    <m/>
    <n v="12000"/>
    <m/>
    <x v="0"/>
    <s v="Fire Dept Todd Hager 831-239-3586"/>
    <s v="Agriculture"/>
    <m/>
    <m/>
    <s v="No"/>
    <m/>
    <m/>
    <m/>
    <m/>
    <m/>
    <m/>
    <m/>
    <s v="N"/>
    <s v="N"/>
    <m/>
    <m/>
    <s v="     "/>
    <m/>
    <m/>
    <m/>
    <m/>
    <m/>
    <m/>
    <m/>
    <m/>
    <m/>
    <m/>
    <m/>
    <m/>
    <m/>
    <m/>
    <m/>
    <m/>
    <m/>
    <m/>
    <m/>
  </r>
  <r>
    <s v="20160005"/>
    <s v="     "/>
    <n v="42408"/>
    <s v="2/8"/>
    <x v="0"/>
    <n v="0.16319444444444445"/>
    <s v="7"/>
    <n v="1"/>
    <s v="2"/>
    <x v="6"/>
    <n v="42408"/>
    <n v="0.16319444444444445"/>
    <s v="0"/>
    <s v="     "/>
    <m/>
    <m/>
    <s v="N"/>
    <x v="0"/>
    <s v="1399914"/>
    <s v="16-0011201"/>
    <m/>
    <m/>
    <n v="111334591"/>
    <m/>
    <s v="     "/>
    <x v="1"/>
    <s v="PG&amp;E"/>
    <m/>
    <s v="Vegetation"/>
    <m/>
    <s v="D"/>
    <m/>
    <s v="&lt;0.25"/>
    <s v="Square Feet: ; Acreage: "/>
    <s v="Vegetation"/>
    <s v="33.a. Veg. contact"/>
    <s v="Vegetation"/>
    <s v="All types of equipment / facility failure"/>
    <s v="Contact - Vegetation"/>
    <m/>
    <s v="Contact - Vegetation"/>
    <s v="Conductor"/>
    <s v="Line to Ground"/>
    <m/>
    <s v="Overhead"/>
    <x v="3"/>
    <s v="Conductor"/>
    <m/>
    <s v="100337507"/>
    <s v="     "/>
    <s v="Tier 2"/>
    <x v="1"/>
    <n v="248"/>
    <m/>
    <n v="39.785200000000003"/>
    <n v="-121.506"/>
    <s v="Butte"/>
    <s v="WYANDOTTE-1105"/>
    <s v="103751101"/>
    <n v="12000"/>
    <s v="BIG BEND 1101CB"/>
    <x v="0"/>
    <s v="CAL FIRE/BUTTE COUNTY FIRE DEPT."/>
    <s v="Conifer Forest"/>
    <m/>
    <m/>
    <s v="Yes"/>
    <m/>
    <m/>
    <m/>
    <m/>
    <m/>
    <m/>
    <m/>
    <s v="N"/>
    <s v="N"/>
    <m/>
    <m/>
    <s v="     "/>
    <s v="39.78520000"/>
    <s v="-121.50560000"/>
    <s v="Feb  8 2016 12:00PM"/>
    <s v="TrunkFail"/>
    <s v="A dead pine set back from lines broke thirty feet above ground in wind and fell. Tree had been marked in past for work but was not worked. There were several trees blocking the direct primary path to the power lines. However the tree was still tall enough to strike lines after breaking in the wind and sailing approximately twenty five feet while missing all the trees blocking the path directly toward the lines."/>
    <s v="PINP"/>
    <s v="110"/>
    <s v="25"/>
    <s v="90"/>
    <s v="None"/>
    <s v="Severe"/>
    <s v="Y"/>
    <s v="1"/>
    <m/>
    <s v="Valley"/>
    <s v="D"/>
    <s v="CrossArm"/>
    <s v="BareWire"/>
    <s v="7"/>
  </r>
  <r>
    <s v="20180046"/>
    <s v="     "/>
    <n v="43139"/>
    <s v="2/8"/>
    <x v="0"/>
    <m/>
    <s v="6"/>
    <n v="1"/>
    <s v="2"/>
    <x v="1"/>
    <m/>
    <m/>
    <s v="2nd tman to assist"/>
    <s v="     "/>
    <s v="FAS"/>
    <m/>
    <s v="N"/>
    <x v="0"/>
    <s v="21267"/>
    <m/>
    <m/>
    <m/>
    <m/>
    <m/>
    <s v="     "/>
    <x v="0"/>
    <s v="PG&amp;E"/>
    <m/>
    <m/>
    <m/>
    <s v="D"/>
    <m/>
    <s v="Structure-only"/>
    <m/>
    <s v="Contact - Customer (Equip/Structure/Veg)"/>
    <s v="33.e. Other contact from object"/>
    <s v="Contact - 3rd Party"/>
    <s v="Contact from object"/>
    <s v="Contact - Other"/>
    <m/>
    <s v="Contact - Other"/>
    <m/>
    <m/>
    <m/>
    <m/>
    <x v="3"/>
    <m/>
    <m/>
    <m/>
    <s v="     "/>
    <s v="Tier 2"/>
    <x v="1"/>
    <n v="348"/>
    <m/>
    <n v="37.975900000000003"/>
    <n v="-120.369"/>
    <s v="Tuolumne"/>
    <s v="CURTIS-1701"/>
    <s v="163351701"/>
    <n v="17000"/>
    <m/>
    <x v="0"/>
    <m/>
    <s v="Rural"/>
    <m/>
    <m/>
    <s v="No"/>
    <m/>
    <m/>
    <m/>
    <m/>
    <m/>
    <m/>
    <m/>
    <s v="N"/>
    <s v="N"/>
    <m/>
    <m/>
    <s v="     "/>
    <m/>
    <m/>
    <m/>
    <m/>
    <m/>
    <m/>
    <m/>
    <m/>
    <m/>
    <m/>
    <m/>
    <m/>
    <m/>
    <m/>
    <m/>
    <m/>
    <m/>
    <m/>
    <m/>
  </r>
  <r>
    <s v="20180049"/>
    <s v="     "/>
    <n v="43140"/>
    <s v="2/9"/>
    <x v="0"/>
    <n v="0.78611111111111109"/>
    <s v="6"/>
    <n v="1"/>
    <s v="2"/>
    <x v="1"/>
    <n v="43140"/>
    <n v="0.78611111111111109"/>
    <s v="ILIS, WOG-yes."/>
    <s v="     "/>
    <s v="FAS"/>
    <m/>
    <s v="N"/>
    <x v="0"/>
    <s v="22200"/>
    <s v="18-0013023"/>
    <m/>
    <m/>
    <m/>
    <m/>
    <s v="     "/>
    <x v="1"/>
    <s v="PG&amp;E"/>
    <m/>
    <m/>
    <m/>
    <s v="D"/>
    <m/>
    <s v="&lt;0.25"/>
    <m/>
    <s v="Equipment - PG&amp;E"/>
    <s v="34.b. Conductor damage or failure"/>
    <s v="Equipment - PG&amp;E"/>
    <s v="All types of equipment / facility failure"/>
    <s v="Conductor"/>
    <s v="Conductor"/>
    <m/>
    <m/>
    <s v="Line to Ground"/>
    <m/>
    <s v="Overhead"/>
    <x v="3"/>
    <s v="Conductor - Primary"/>
    <m/>
    <s v="4115"/>
    <s v="     "/>
    <s v="Tier 2"/>
    <x v="1"/>
    <m/>
    <s v="NA"/>
    <n v="39.152900000000002"/>
    <n v="-122.23"/>
    <s v="Colusa"/>
    <s v="WILLIAMS-1102"/>
    <s v="062051102"/>
    <n v="11000"/>
    <s v="WILLIAMS 110230232"/>
    <x v="0"/>
    <m/>
    <s v="Urban"/>
    <m/>
    <m/>
    <s v="No"/>
    <m/>
    <m/>
    <m/>
    <m/>
    <m/>
    <m/>
    <m/>
    <s v="N"/>
    <s v="N"/>
    <m/>
    <m/>
    <s v="     "/>
    <m/>
    <m/>
    <m/>
    <m/>
    <m/>
    <m/>
    <m/>
    <m/>
    <m/>
    <m/>
    <m/>
    <m/>
    <m/>
    <m/>
    <m/>
    <m/>
    <m/>
    <m/>
    <m/>
  </r>
  <r>
    <s v="20201588"/>
    <s v="     "/>
    <n v="43870"/>
    <s v="2/9"/>
    <x v="0"/>
    <n v="0.69027777777777777"/>
    <s v="7"/>
    <n v="1"/>
    <s v="2"/>
    <x v="4"/>
    <n v="43870"/>
    <n v="0.67291666666666672"/>
    <s v="On February 9, 2020 at 1450 hours, a PG&amp;E Troubleman was dispatched to the San Benito 2104 21kV Distribution Circuit in the vicinity of Seely Avenue and Knoll Lane, Aromas in response to an outage and wire down. Initial analysis indicates vegetation contact caused the ignition. A green Monterey Pine approximately 55' in height had a partial failure that resulted in a primary wire down and an ignition. The subject tree had 10' of clearance from the conductor and was last inspected on January 22, 2020. The ensuing fire was approximately 0.5 acre in size and the fire was suppressed by Aromas Tri-County Fire Protection District. PG&amp;E Hired Contract Crew replaced two spans of 4 ACSR conductor on February 10, 2020."/>
    <s v="     "/>
    <s v="FAS"/>
    <m/>
    <s v="Y"/>
    <x v="0"/>
    <s v="784800"/>
    <s v="20-0019436"/>
    <m/>
    <s v="T004890712"/>
    <n v="118510601"/>
    <m/>
    <s v="     "/>
    <x v="1"/>
    <s v="PG&amp;E"/>
    <m/>
    <s v="Vegetation"/>
    <m/>
    <s v="D"/>
    <s v="D"/>
    <s v="0.26-9.99"/>
    <s v="1/2 acre"/>
    <s v="Vegetation"/>
    <s v="33.a. Veg. contact"/>
    <s v="Vegetation"/>
    <s v="Contact from object"/>
    <s v="Contact - Vegetation"/>
    <m/>
    <s v="Contact - Vegetation"/>
    <s v="Conductor - Primary"/>
    <s v="Line to Ground"/>
    <m/>
    <s v="Overhead"/>
    <x v="3"/>
    <s v="Conductor - Primary"/>
    <s v="Conductor - Primary"/>
    <s v="Circuit ID: 182742104 "/>
    <s v="     "/>
    <s v="Tier 2"/>
    <x v="1"/>
    <n v="558"/>
    <s v="R2"/>
    <n v="36.880099999999999"/>
    <n v="-121.63"/>
    <s v="San Benito"/>
    <s v="SAN-BENITO-2104"/>
    <m/>
    <n v="21000"/>
    <s v="SAN BENITO 210488772"/>
    <x v="0"/>
    <s v="Aromas Tri-County Fire Protection District"/>
    <s v="Hardwood Woodland"/>
    <m/>
    <m/>
    <s v="No"/>
    <m/>
    <m/>
    <m/>
    <m/>
    <m/>
    <m/>
    <m/>
    <s v="N"/>
    <s v="N"/>
    <m/>
    <m/>
    <s v="     "/>
    <s v="36.87951170"/>
    <s v="-121.63014660"/>
    <s v="Feb 19 2020 12:00AM"/>
    <s v="BranchFail"/>
    <s v="BRANCH FAILURE AT COLLAR. CAUSED CROSS PHASING &amp; FIRE AT PROPERTY."/>
    <s v="PINE"/>
    <s v="65"/>
    <s v="24"/>
    <s v="10"/>
    <s v="Slight"/>
    <s v="Slight"/>
    <s v="N"/>
    <s v="1"/>
    <m/>
    <s v="Hillside"/>
    <s v="A"/>
    <s v="CrossArm"/>
    <s v="BareWire"/>
    <s v="1"/>
  </r>
  <r>
    <s v="20200102"/>
    <s v="     "/>
    <n v="43870"/>
    <s v="2/9"/>
    <x v="0"/>
    <n v="0.42222222222222222"/>
    <s v="7"/>
    <n v="1"/>
    <s v="2"/>
    <x v="4"/>
    <n v="43870"/>
    <n v="0.42152777777777778"/>
    <s v="On February 09, 2020 at 1008 hours, a PG&amp;E Troubleman was dispatched to the Shady Glen 1101 Distribution Circuit near 640 Quail Glen Rd, Colfax for an outage and observed an energized wire down and fire. Initial analysis indicates vegetation contact caused the ignition, due to storm winds breaking a healthy tree top and blew it into line. Distribution operations de-energized the line and the troubleman suppressed the fire.  Placer F.D. arrived after fire was suppressed to sweep the site."/>
    <s v="     "/>
    <s v="FAS"/>
    <m/>
    <s v="N"/>
    <x v="0"/>
    <s v="782033"/>
    <s v="20-0019147"/>
    <m/>
    <s v="T004888776"/>
    <m/>
    <m/>
    <s v="     "/>
    <x v="1"/>
    <s v="PG&amp;E"/>
    <m/>
    <s v="Vegetation"/>
    <m/>
    <s v="D"/>
    <s v="D"/>
    <s v="&lt;0.25"/>
    <s v="100'X50' brush fire on ground."/>
    <s v="Vegetation"/>
    <s v="33.a. Veg. contact"/>
    <s v="Vegetation"/>
    <s v="Contact from object"/>
    <s v="Contact - Vegetation"/>
    <m/>
    <s v="Contact - Vegetation"/>
    <s v="Conductor - Primary"/>
    <s v="Open Circuit"/>
    <m/>
    <s v="Overhead"/>
    <x v="3"/>
    <s v="Conductor - Primary"/>
    <s v="Conductor - Primary, Crossarm"/>
    <s v="Circuit ID: 100015965"/>
    <s v="     "/>
    <s v="Tier 2"/>
    <x v="1"/>
    <n v="330"/>
    <s v="R2"/>
    <n v="39.093000000000004"/>
    <n v="-120.96299999999999"/>
    <s v="Placer"/>
    <s v="SHADY-GLEN-1101"/>
    <m/>
    <n v="12000"/>
    <s v="SHADY GLEN 110132726"/>
    <x v="1"/>
    <s v="PG&amp;E Troubleman"/>
    <s v="Hardwood Forest"/>
    <m/>
    <m/>
    <s v="No"/>
    <m/>
    <m/>
    <m/>
    <m/>
    <m/>
    <m/>
    <m/>
    <s v="N"/>
    <s v="N"/>
    <m/>
    <m/>
    <s v="     "/>
    <s v="39.09285000"/>
    <s v="-120.96305700"/>
    <s v="Feb 10 2020 12:00AM"/>
    <s v="TrunkFail"/>
    <s v="A HEALTHY, GREEN PONDEROSA SNAPPED OUT A LARGE PORTION OF ITS CANOPYDURING HIGH WINDS AND FELL THROUGH LINE AND IGNITED SMALL FIRE ON GROUND VEGETATION. TREE HAD SLIGHT EVIDENCE OF CANKER AT BREAK. REST OF TREE IS NOT THREATING LINES. CROSSARM WAS REPLACED ON ONE POLE W/CANAL AND LINES RESTRUNG."/>
    <s v="PINP"/>
    <s v="110"/>
    <s v="32"/>
    <s v="30"/>
    <s v="None"/>
    <s v="None"/>
    <s v="N"/>
    <s v="1"/>
    <m/>
    <s v="Hillside"/>
    <s v="B"/>
    <s v="CrossArm"/>
    <s v="BareWire"/>
    <s v="0"/>
  </r>
  <r>
    <s v="20200098"/>
    <s v="     "/>
    <n v="43870"/>
    <s v="2/9"/>
    <x v="0"/>
    <n v="0.68402777777777779"/>
    <s v="7"/>
    <n v="1"/>
    <s v="2"/>
    <x v="4"/>
    <m/>
    <m/>
    <s v="On February 9, 2020 around 1625 hours,  a line to line fault occured due to gusty winds causing a momentary outage on the Merced 1102 Distribution circuit and a 3 meters - 0.25 acres vegetation fire. Cal Fire supressed the fire. No ILIS or OIS reports were made due to the fact it was only a momentary outage. A non-emergency EC tag was made to reframe pole to raptor framing."/>
    <s v="     "/>
    <s v="FAS"/>
    <m/>
    <s v="N"/>
    <x v="0"/>
    <m/>
    <m/>
    <m/>
    <s v="7522586130"/>
    <n v="118510507"/>
    <m/>
    <s v="     "/>
    <x v="1"/>
    <s v="PG&amp;E"/>
    <m/>
    <s v="Vegetation"/>
    <m/>
    <s v="D"/>
    <s v="D"/>
    <s v="&lt;0.25"/>
    <m/>
    <s v="Wire-Wire Contact"/>
    <s v="35.a. Wire-to-wire contact / contamination"/>
    <s v="Wire-Wire Contact"/>
    <s v="Weather"/>
    <s v="Weather - High Winds"/>
    <m/>
    <m/>
    <m/>
    <m/>
    <m/>
    <s v="Overhead"/>
    <x v="3"/>
    <s v="Conductor - Primary"/>
    <m/>
    <s v="252811102 "/>
    <s v="     "/>
    <s v="Tier 2"/>
    <x v="1"/>
    <n v="400"/>
    <s v="R2"/>
    <n v="37.671399999999998"/>
    <n v="-120.321"/>
    <s v="Tuolumne"/>
    <s v="MERCED-FALLS-1102"/>
    <m/>
    <n v="12000"/>
    <s v="MERCED FALLS 11029470"/>
    <x v="1"/>
    <s v="Cal Fire"/>
    <s v="Herbaceous"/>
    <m/>
    <m/>
    <s v="No"/>
    <m/>
    <m/>
    <m/>
    <m/>
    <m/>
    <m/>
    <m/>
    <s v="N"/>
    <s v="N"/>
    <m/>
    <m/>
    <s v="     "/>
    <m/>
    <m/>
    <m/>
    <m/>
    <m/>
    <m/>
    <m/>
    <m/>
    <m/>
    <m/>
    <m/>
    <m/>
    <m/>
    <m/>
    <m/>
    <m/>
    <m/>
    <m/>
    <m/>
  </r>
  <r>
    <s v="20180074"/>
    <s v="     "/>
    <n v="43160"/>
    <s v="3/1"/>
    <x v="0"/>
    <n v="0.35486111111111113"/>
    <s v="9"/>
    <n v="1"/>
    <s v="3"/>
    <x v="1"/>
    <n v="43160"/>
    <n v="0.35486111111111113"/>
    <s v="ILIS - wog, no.  Fire contained to asset, conductor"/>
    <s v="     "/>
    <s v="FAS"/>
    <m/>
    <s v="N"/>
    <x v="0"/>
    <s v="34193"/>
    <s v="18-0018403"/>
    <m/>
    <m/>
    <m/>
    <m/>
    <s v="     "/>
    <x v="0"/>
    <s v="PG&amp;E"/>
    <m/>
    <m/>
    <m/>
    <s v="D"/>
    <m/>
    <s v="Structure-PG&amp;E only"/>
    <m/>
    <s v="Vegetation"/>
    <s v="33.a. Veg. contact"/>
    <s v="Vegetation"/>
    <s v="Contact from object"/>
    <s v="Vegetation"/>
    <m/>
    <s v="Contact - Vegetation"/>
    <m/>
    <s v="Line to Line"/>
    <m/>
    <s v="Overhead"/>
    <x v="3"/>
    <m/>
    <m/>
    <s v="2553"/>
    <s v="     "/>
    <s v="Tier 2"/>
    <x v="1"/>
    <n v="246"/>
    <m/>
    <n v="40.583300000000001"/>
    <n v="-122.495"/>
    <s v="Shasta"/>
    <s v="KESWICK-1101"/>
    <s v="103451101"/>
    <n v="11000"/>
    <s v="KESWICK 11019712"/>
    <x v="1"/>
    <m/>
    <s v="Highly Rural"/>
    <m/>
    <m/>
    <s v="No"/>
    <m/>
    <m/>
    <m/>
    <m/>
    <m/>
    <m/>
    <m/>
    <s v="N"/>
    <s v="N"/>
    <m/>
    <m/>
    <s v="     "/>
    <s v="40.59024000"/>
    <s v="-122.48688000"/>
    <s v="Mar  2 2018 12:00AM"/>
    <s v="TrunkFail"/>
    <s v="fading OUT KNOBCONE PINE BROKE OUT AT BASE AND FELL INTO 12 KV CONDUCTORS."/>
    <s v="PINK"/>
    <s v="40"/>
    <s v="8"/>
    <s v="30"/>
    <s v="None"/>
    <s v="Moderate"/>
    <s v="Y"/>
    <s v="1"/>
    <m/>
    <s v="Other"/>
    <s v="B"/>
    <s v="CrossArm"/>
    <s v="BareWire"/>
    <s v="0"/>
  </r>
  <r>
    <s v="20180075"/>
    <s v="     "/>
    <n v="43160"/>
    <s v="3/1"/>
    <x v="0"/>
    <n v="0.74097222222222225"/>
    <s v="9"/>
    <n v="1"/>
    <s v="3"/>
    <x v="1"/>
    <n v="43160"/>
    <n v="0.74097222222222225"/>
    <s v="ILIS - pole top fire.  See pics, asset only fire damaged."/>
    <s v="     "/>
    <s v="FAS"/>
    <m/>
    <s v="N"/>
    <x v="0"/>
    <s v="35487"/>
    <s v="18-0018806"/>
    <m/>
    <m/>
    <m/>
    <m/>
    <s v="     "/>
    <x v="0"/>
    <s v="PG&amp;E"/>
    <m/>
    <m/>
    <m/>
    <s v="D"/>
    <m/>
    <s v="Structure-PG&amp;E only"/>
    <m/>
    <s v="Equipment - PG&amp;E"/>
    <s v="34.f. Pole damage or failure"/>
    <s v="Equipment - PG&amp;E"/>
    <s v="All types of equipment / facility failure"/>
    <s v="Pole"/>
    <s v="Pole"/>
    <m/>
    <m/>
    <s v="Line to Ground"/>
    <m/>
    <s v="Overhead"/>
    <x v="3"/>
    <s v="Pole"/>
    <m/>
    <s v="5811"/>
    <s v="     "/>
    <s v="Tier 2"/>
    <x v="1"/>
    <m/>
    <m/>
    <n v="38.881700000000002"/>
    <n v="-119.172"/>
    <m/>
    <m/>
    <m/>
    <m/>
    <s v="PLACERVILLE 210692012"/>
    <x v="0"/>
    <m/>
    <m/>
    <m/>
    <m/>
    <s v="No"/>
    <m/>
    <m/>
    <m/>
    <m/>
    <m/>
    <m/>
    <m/>
    <s v="N"/>
    <s v="N"/>
    <m/>
    <m/>
    <s v="     "/>
    <m/>
    <m/>
    <m/>
    <m/>
    <m/>
    <m/>
    <m/>
    <m/>
    <m/>
    <m/>
    <m/>
    <m/>
    <m/>
    <m/>
    <m/>
    <m/>
    <m/>
    <m/>
    <m/>
  </r>
  <r>
    <s v="20180076"/>
    <s v="     "/>
    <n v="43160"/>
    <s v="3/1"/>
    <x v="0"/>
    <m/>
    <s v="9"/>
    <n v="1"/>
    <s v="3"/>
    <x v="1"/>
    <m/>
    <m/>
    <s v="Less 1 meter.  Pole fire"/>
    <s v="     "/>
    <s v="FAS"/>
    <m/>
    <s v="N"/>
    <x v="0"/>
    <m/>
    <m/>
    <m/>
    <m/>
    <m/>
    <m/>
    <s v="     "/>
    <x v="0"/>
    <s v="PG&amp;E"/>
    <m/>
    <m/>
    <m/>
    <s v="D"/>
    <m/>
    <s v="&lt;3 meters of linear travel"/>
    <m/>
    <s v="Equipment - PG&amp;E"/>
    <s v="34.h. Crossarm damage or failure"/>
    <s v="Equipment - PG&amp;E"/>
    <s v="All types of equipment / facility failure"/>
    <s v="Crossarm"/>
    <s v="Crossarm"/>
    <m/>
    <m/>
    <m/>
    <m/>
    <m/>
    <x v="3"/>
    <s v="Crossarm"/>
    <m/>
    <m/>
    <s v="     "/>
    <s v="Tier 2"/>
    <x v="1"/>
    <n v="335"/>
    <m/>
    <n v="38.774000000000001"/>
    <n v="-120.39700000000001"/>
    <s v="El Dorado"/>
    <s v="EL-DORADO-PH-2101"/>
    <s v="152762101"/>
    <n v="21000"/>
    <s v="EL-DORADO-PH-210152456"/>
    <x v="1"/>
    <m/>
    <s v="Highly Rural"/>
    <m/>
    <m/>
    <s v="No"/>
    <m/>
    <m/>
    <m/>
    <m/>
    <m/>
    <m/>
    <m/>
    <s v="N"/>
    <s v="N"/>
    <m/>
    <m/>
    <s v="     "/>
    <m/>
    <m/>
    <m/>
    <m/>
    <m/>
    <m/>
    <m/>
    <m/>
    <m/>
    <m/>
    <m/>
    <m/>
    <m/>
    <m/>
    <m/>
    <m/>
    <m/>
    <m/>
    <m/>
  </r>
  <r>
    <s v="CAP20193609"/>
    <s v="     "/>
    <n v="43525"/>
    <s v="3/1"/>
    <x v="0"/>
    <n v="0.43541666666666667"/>
    <s v="9"/>
    <n v="1"/>
    <s v="3"/>
    <x v="3"/>
    <m/>
    <m/>
    <s v="wire down due to heavy snow; pole top fire; 2/26/2019"/>
    <s v="     "/>
    <s v="CAP"/>
    <n v="44358"/>
    <s v="Y"/>
    <x v="0"/>
    <m/>
    <m/>
    <s v="INT-11999, INT-12000, INT-12001"/>
    <m/>
    <m/>
    <m/>
    <s v="     "/>
    <x v="0"/>
    <s v="PG&amp;E"/>
    <m/>
    <m/>
    <m/>
    <s v="T"/>
    <m/>
    <s v="Structure-PG&amp;E only"/>
    <m/>
    <s v="Weather - High Wind"/>
    <s v="39.a. All Other"/>
    <s v="Weather"/>
    <s v="Guy/Span Wire failure"/>
    <m/>
    <m/>
    <m/>
    <m/>
    <m/>
    <m/>
    <s v="Overhead"/>
    <x v="0"/>
    <s v="Guy/Span Wire"/>
    <m/>
    <s v="between 000/009 and 000/010"/>
    <s v="     "/>
    <s v="Tier 2"/>
    <x v="1"/>
    <m/>
    <m/>
    <n v="39.3294"/>
    <n v="-120.643"/>
    <s v="Nevada"/>
    <s v="SPAULDING-#3-SPAULDING-#1-60-KV"/>
    <m/>
    <m/>
    <m/>
    <x v="0"/>
    <m/>
    <m/>
    <m/>
    <m/>
    <s v="No"/>
    <m/>
    <m/>
    <m/>
    <m/>
    <m/>
    <m/>
    <m/>
    <s v="N"/>
    <s v="N"/>
    <m/>
    <m/>
    <s v="     "/>
    <m/>
    <m/>
    <m/>
    <m/>
    <m/>
    <m/>
    <m/>
    <m/>
    <m/>
    <m/>
    <m/>
    <m/>
    <m/>
    <m/>
    <m/>
    <m/>
    <m/>
    <m/>
    <m/>
  </r>
  <r>
    <s v="SAP20203878"/>
    <s v="     "/>
    <n v="43891"/>
    <s v="3/1"/>
    <x v="0"/>
    <m/>
    <s v="10"/>
    <n v="1"/>
    <s v="3"/>
    <x v="4"/>
    <m/>
    <m/>
    <s v="Pole replaced due to pole fire"/>
    <s v="     "/>
    <s v="SAP"/>
    <n v="44580"/>
    <s v="Y"/>
    <x v="0"/>
    <m/>
    <m/>
    <m/>
    <s v=""/>
    <n v="118589581"/>
    <m/>
    <s v="     "/>
    <x v="0"/>
    <s v="PG&amp;E"/>
    <m/>
    <m/>
    <m/>
    <s v="D"/>
    <m/>
    <s v="Structure-PG&amp;E only"/>
    <m/>
    <s v="Unknown"/>
    <s v="40.a. Unknown"/>
    <s v="Unknown"/>
    <m/>
    <m/>
    <m/>
    <m/>
    <m/>
    <m/>
    <s v="No"/>
    <s v="Overhead"/>
    <x v="0"/>
    <s v="Pole"/>
    <m/>
    <s v="101564216"/>
    <s v="     "/>
    <s v="Tier 2"/>
    <x v="1"/>
    <m/>
    <m/>
    <n v="38.314700000000002"/>
    <n v="-122.03100000000001"/>
    <s v="Solano"/>
    <s v="VACAVILLE-1104"/>
    <m/>
    <m/>
    <m/>
    <x v="0"/>
    <m/>
    <m/>
    <m/>
    <m/>
    <s v="No"/>
    <m/>
    <m/>
    <m/>
    <m/>
    <m/>
    <m/>
    <m/>
    <s v="N"/>
    <s v="N"/>
    <m/>
    <m/>
    <s v="     "/>
    <m/>
    <m/>
    <m/>
    <m/>
    <m/>
    <m/>
    <m/>
    <m/>
    <m/>
    <m/>
    <m/>
    <m/>
    <m/>
    <m/>
    <m/>
    <m/>
    <m/>
    <m/>
    <m/>
  </r>
  <r>
    <s v="20210188"/>
    <s v="     "/>
    <n v="44256"/>
    <s v="3/1"/>
    <x v="0"/>
    <n v="0.71388888888888891"/>
    <s v="10"/>
    <n v="1"/>
    <s v="3"/>
    <x v="5"/>
    <n v="44256"/>
    <m/>
    <s v="Center phase overhead primary conductor failed and ignited a small grass fire that was self extinguished. SAP Notification 120589552 created for damaged conductor. Ilis has the cause marked as 3rd party gunshot. 4/5 - KRJ7- Completed ignition. "/>
    <s v="     "/>
    <s v="FAS"/>
    <m/>
    <s v="N"/>
    <x v="0"/>
    <m/>
    <s v="21-0030926"/>
    <m/>
    <s v="T005228760"/>
    <n v="120590000"/>
    <m/>
    <s v="     "/>
    <x v="1"/>
    <s v="PG&amp;E"/>
    <m/>
    <s v="Vegetation"/>
    <m/>
    <s v="D"/>
    <s v="D"/>
    <s v="&lt;3 meters of linear travel"/>
    <m/>
    <s v="Contact - 3rd Party"/>
    <s v="33.e. Other contact from object"/>
    <s v="Contact - 3rd Party"/>
    <s v="Contact from object"/>
    <s v="Contact from Object - Other"/>
    <m/>
    <s v="Contact from Object - Other"/>
    <s v="Conductor - Primary"/>
    <s v="Line to Ground"/>
    <s v="N"/>
    <s v="Overhead"/>
    <x v="3"/>
    <s v="Conductor - Primary"/>
    <s v="Conductor - Primary"/>
    <s v="100689498"/>
    <s v="     "/>
    <s v="Tier 2"/>
    <x v="1"/>
    <n v="430"/>
    <s v="R2"/>
    <n v="36.68"/>
    <n v="-119.187"/>
    <s v="Fresno"/>
    <s v="SAND-CREEK-1103"/>
    <m/>
    <n v="12000"/>
    <m/>
    <x v="0"/>
    <s v="Self Extinguished"/>
    <s v="Herbaceous"/>
    <m/>
    <m/>
    <s v="No"/>
    <m/>
    <m/>
    <m/>
    <m/>
    <m/>
    <m/>
    <m/>
    <s v="N"/>
    <s v="N"/>
    <m/>
    <m/>
    <s v="     "/>
    <m/>
    <m/>
    <m/>
    <m/>
    <m/>
    <m/>
    <m/>
    <m/>
    <m/>
    <m/>
    <m/>
    <m/>
    <m/>
    <m/>
    <m/>
    <m/>
    <m/>
    <m/>
    <m/>
  </r>
  <r>
    <s v="20210183"/>
    <s v="     "/>
    <n v="44256"/>
    <s v="3/1"/>
    <x v="0"/>
    <n v="0.55486111111111114"/>
    <s v="10"/>
    <n v="1"/>
    <s v="3"/>
    <x v="5"/>
    <n v="44256"/>
    <m/>
    <s v="Bird got across fiberglass fish rod supporting DG, causing an arc flash which ignited an approximately 2-acre grass fire. Bird form was sent in with corrective action. OIS: TR7272892, 1265023; FOID: T005228521; ILIS: 21-0030937; TMAN: K1TJ8M6 (Joshua Mason); Division: Kern; Circuit ID: 253642104, SAP ID: 110527045; Bird Type: Other bird with curved beak and sharp talons; Bird Condition: Burned; Fire Lat/Long: 35.545898, -118.963470; Pic 4"/>
    <s v="     "/>
    <s v="FAS"/>
    <m/>
    <s v="N"/>
    <x v="0"/>
    <m/>
    <s v=" 21-0030937"/>
    <m/>
    <s v="T005228521"/>
    <m/>
    <m/>
    <s v="     "/>
    <x v="1"/>
    <s v="PG&amp;E"/>
    <m/>
    <s v="Vegetation"/>
    <m/>
    <s v="D"/>
    <s v="D"/>
    <s v="0.26-9.99"/>
    <m/>
    <s v="Contact - Animal - Bird"/>
    <s v="33.b. Animal contact"/>
    <s v="Contact - Bird"/>
    <s v="Contact from object"/>
    <s v="Animal contact"/>
    <m/>
    <s v="Animal contact"/>
    <s v="Conductor - Primary"/>
    <m/>
    <s v="N"/>
    <s v="Overhead"/>
    <x v="3"/>
    <s v="Conductor - Primary"/>
    <s v="Conductor, Circuit Breaker"/>
    <s v="110527045"/>
    <s v="     "/>
    <s v="Tier 2"/>
    <x v="1"/>
    <n v="438"/>
    <s v="R2"/>
    <n v="35.545900000000003"/>
    <n v="-118.96299999999999"/>
    <s v="Kern"/>
    <s v="POSO-MOUNTAIN-2104"/>
    <m/>
    <n v="21000"/>
    <m/>
    <x v="0"/>
    <s v="Kern County FD"/>
    <s v="Herbaceous"/>
    <m/>
    <m/>
    <s v="No"/>
    <m/>
    <m/>
    <m/>
    <m/>
    <m/>
    <m/>
    <m/>
    <s v="N"/>
    <s v="N"/>
    <m/>
    <m/>
    <s v="     "/>
    <m/>
    <m/>
    <m/>
    <m/>
    <m/>
    <m/>
    <m/>
    <m/>
    <m/>
    <m/>
    <m/>
    <m/>
    <m/>
    <m/>
    <m/>
    <m/>
    <m/>
    <m/>
    <m/>
  </r>
  <r>
    <s v="20180087"/>
    <s v="     "/>
    <n v="43170"/>
    <s v="3/11"/>
    <x v="0"/>
    <m/>
    <s v="11"/>
    <n v="1"/>
    <s v="3"/>
    <x v="1"/>
    <m/>
    <m/>
    <s v="500cu riser melted, fire contained to asset only."/>
    <s v="     "/>
    <s v="FAS"/>
    <m/>
    <s v="N"/>
    <x v="0"/>
    <s v="41952"/>
    <m/>
    <m/>
    <m/>
    <m/>
    <m/>
    <s v="     "/>
    <x v="0"/>
    <s v="PG&amp;E"/>
    <m/>
    <m/>
    <m/>
    <s v="D"/>
    <m/>
    <s v="Structure-PG&amp;E only"/>
    <m/>
    <s v="Equipment - PG&amp;E"/>
    <s v="34.b. Conductor damage or failure"/>
    <s v="Equipment - PG&amp;E"/>
    <s v="All types of equipment / facility failure"/>
    <s v="Conductor"/>
    <s v="Conductor"/>
    <m/>
    <m/>
    <m/>
    <m/>
    <m/>
    <x v="3"/>
    <s v="Conductor - Primary"/>
    <m/>
    <m/>
    <s v="     "/>
    <s v="Tier 2"/>
    <x v="1"/>
    <m/>
    <m/>
    <n v="39.123399999999997"/>
    <n v="-121.626"/>
    <s v="Sutter"/>
    <s v="BOGUE-1102"/>
    <s v="153781102"/>
    <n v="11000"/>
    <m/>
    <x v="0"/>
    <m/>
    <s v="Urban"/>
    <m/>
    <m/>
    <s v="No"/>
    <m/>
    <m/>
    <m/>
    <m/>
    <m/>
    <m/>
    <m/>
    <s v="N"/>
    <s v="N"/>
    <m/>
    <m/>
    <s v="     "/>
    <m/>
    <m/>
    <m/>
    <m/>
    <m/>
    <m/>
    <m/>
    <m/>
    <m/>
    <m/>
    <m/>
    <m/>
    <m/>
    <m/>
    <m/>
    <m/>
    <m/>
    <m/>
    <m/>
  </r>
  <r>
    <s v="SAP201518908"/>
    <s v="     "/>
    <n v="42076"/>
    <s v="3/13"/>
    <x v="0"/>
    <m/>
    <s v="11"/>
    <n v="1"/>
    <s v="3"/>
    <x v="2"/>
    <n v="42074"/>
    <m/>
    <s v="Primary cable on fire was replaced; transformer damaged; burned underground conductor; c/o 4863"/>
    <s v="     "/>
    <s v="SAP"/>
    <n v="44580"/>
    <s v="Y"/>
    <x v="0"/>
    <s v="1201991"/>
    <s v="N/A"/>
    <m/>
    <s v="T003357121"/>
    <n v="110098390"/>
    <m/>
    <s v="     "/>
    <x v="0"/>
    <s v="PG&amp;E"/>
    <m/>
    <m/>
    <m/>
    <s v="D"/>
    <m/>
    <s v="Structure-PG&amp;E only"/>
    <m/>
    <s v="Equipment - PG&amp;E"/>
    <s v="34.b. Conductor damage or failure"/>
    <s v="Equipment - PG&amp;E"/>
    <s v="Conductor failure-all"/>
    <s v="Conductor failure-all"/>
    <s v="Transformer"/>
    <m/>
    <m/>
    <m/>
    <s v="Yes"/>
    <s v="Underground"/>
    <x v="0"/>
    <s v="Transformer"/>
    <m/>
    <s v="102304827"/>
    <s v="     "/>
    <s v="Tier 2"/>
    <x v="1"/>
    <m/>
    <m/>
    <n v="40.446800000000003"/>
    <n v="-122.318"/>
    <s v="Shasta"/>
    <s v="JESSUP-1102"/>
    <m/>
    <m/>
    <m/>
    <x v="0"/>
    <m/>
    <m/>
    <m/>
    <m/>
    <s v="No"/>
    <m/>
    <m/>
    <m/>
    <m/>
    <m/>
    <m/>
    <m/>
    <s v="N"/>
    <s v="N"/>
    <m/>
    <m/>
    <s v="     "/>
    <m/>
    <m/>
    <m/>
    <m/>
    <m/>
    <m/>
    <m/>
    <m/>
    <m/>
    <m/>
    <m/>
    <m/>
    <m/>
    <m/>
    <m/>
    <m/>
    <m/>
    <m/>
    <m/>
  </r>
  <r>
    <s v="MIA201812506"/>
    <s v="     "/>
    <n v="43172"/>
    <s v="3/13"/>
    <x v="0"/>
    <n v="0.36098379629629629"/>
    <s v="11"/>
    <n v="1"/>
    <s v="3"/>
    <x v="1"/>
    <n v="43172"/>
    <n v="0.36041666666666666"/>
    <s v="FAS states a pole was burnt due to a transformer being cut in and a burnt riser. CSR remarks state a fire event occurred."/>
    <s v="     "/>
    <s v="FAS"/>
    <n v="44250"/>
    <s v="Y"/>
    <x v="0"/>
    <m/>
    <s v="N/A"/>
    <m/>
    <s v="3625144262"/>
    <m/>
    <m/>
    <s v="     "/>
    <x v="0"/>
    <s v="PG&amp;E"/>
    <m/>
    <m/>
    <m/>
    <s v="D"/>
    <m/>
    <s v="Structure-PG&amp;E only"/>
    <m/>
    <s v="Equipment - PG&amp;E"/>
    <s v="34.n. Transformer damage or failure"/>
    <s v="Equipment - PG&amp;E"/>
    <s v="All types of equipment / facility failure"/>
    <s v="Transformer failure"/>
    <s v="Transformer"/>
    <m/>
    <m/>
    <m/>
    <s v="No"/>
    <s v="Overhead"/>
    <x v="0"/>
    <m/>
    <m/>
    <s v="2.19E+11"/>
    <s v="     "/>
    <s v="Tier 2"/>
    <x v="1"/>
    <n v="175"/>
    <m/>
    <n v="38.438000000000002"/>
    <n v="-122.31399999999999"/>
    <s v="Napa"/>
    <s v="PUEBLO-1105"/>
    <s v="43291105"/>
    <n v="11000"/>
    <s v="PUEBLO-1105637242"/>
    <x v="1"/>
    <m/>
    <s v="Rural"/>
    <m/>
    <m/>
    <s v="No"/>
    <m/>
    <m/>
    <m/>
    <m/>
    <m/>
    <m/>
    <m/>
    <s v="N"/>
    <s v="N"/>
    <m/>
    <m/>
    <s v="     "/>
    <m/>
    <m/>
    <m/>
    <m/>
    <m/>
    <m/>
    <m/>
    <m/>
    <m/>
    <m/>
    <m/>
    <m/>
    <m/>
    <m/>
    <m/>
    <m/>
    <m/>
    <m/>
    <m/>
  </r>
  <r>
    <s v="20190067"/>
    <s v="     "/>
    <n v="43537"/>
    <s v="3/13"/>
    <x v="0"/>
    <m/>
    <s v="11"/>
    <n v="1"/>
    <s v="3"/>
    <x v="3"/>
    <n v="43537"/>
    <n v="0.67152777777777772"/>
    <s v="Confirmed Tier 2 w/ Google Earth. OIS indicates Tman states bird hit line.FAS Tag  11672812.  ILIS indicates bird  struck OH conductor(s Not certain where existing Lat/Long values were obtained from, no documentary evidence located to substantiate CPUC Reportable:Yes,  due to fire size and line to ground causing apparent fire from PG&amp;E owned equipment. No info on CalFire Website. ; Mike Best Comments: ILIS cause - &quot;Animal, Bird found&quot; / Details - &quot;BIRD HIT LINE&quot;"/>
    <s v="     "/>
    <s v="FAS"/>
    <m/>
    <s v="N"/>
    <x v="0"/>
    <s v="338768"/>
    <s v="19-0033617"/>
    <m/>
    <m/>
    <n v="116728182"/>
    <m/>
    <s v="     "/>
    <x v="1"/>
    <s v="PG&amp;E"/>
    <m/>
    <m/>
    <m/>
    <s v="D"/>
    <s v="D"/>
    <s v="&lt;0.25"/>
    <m/>
    <s v="Contact - Animal - Bird"/>
    <s v="33.b. Animal contact"/>
    <s v="Contact - Bird"/>
    <s v="Contact from object"/>
    <s v="Contact - Animal"/>
    <m/>
    <s v="Contact - Animal"/>
    <s v="Conductor - Primary"/>
    <s v="Line to Ground"/>
    <m/>
    <s v="Overhead"/>
    <x v="3"/>
    <s v="Conductor - Primary"/>
    <m/>
    <s v="6Fn0313191607"/>
    <s v="     "/>
    <s v="Tier 2"/>
    <x v="1"/>
    <n v="245"/>
    <s v="R1"/>
    <n v="39.883099999999999"/>
    <n v="-122.55"/>
    <s v="TEHAMA"/>
    <s v="CORNING-1102"/>
    <m/>
    <m/>
    <s v="CORNING 110253184"/>
    <x v="1"/>
    <m/>
    <s v="Herbaceous"/>
    <m/>
    <m/>
    <s v="No"/>
    <m/>
    <m/>
    <m/>
    <m/>
    <m/>
    <m/>
    <m/>
    <s v="N"/>
    <s v="N"/>
    <m/>
    <m/>
    <s v="     "/>
    <m/>
    <m/>
    <m/>
    <m/>
    <m/>
    <m/>
    <m/>
    <m/>
    <m/>
    <m/>
    <m/>
    <m/>
    <m/>
    <m/>
    <m/>
    <m/>
    <m/>
    <m/>
    <m/>
  </r>
  <r>
    <s v="20180092"/>
    <s v="     "/>
    <n v="43175"/>
    <s v="3/16"/>
    <x v="0"/>
    <n v="0.57717592592592593"/>
    <s v="11"/>
    <n v="1"/>
    <s v="3"/>
    <x v="1"/>
    <n v="43175"/>
    <n v="0.49583333333333335"/>
    <s v="Less 1 meter.  WOG-yes."/>
    <s v="     "/>
    <s v="FAS"/>
    <m/>
    <s v="N"/>
    <x v="0"/>
    <s v="45697"/>
    <s v="18-0023488"/>
    <m/>
    <m/>
    <m/>
    <m/>
    <s v="     "/>
    <x v="0"/>
    <s v="PG&amp;E"/>
    <m/>
    <m/>
    <m/>
    <s v="D"/>
    <m/>
    <s v="&lt;3 meters of linear travel"/>
    <m/>
    <s v="Vegetation"/>
    <s v="33.a. Veg. contact"/>
    <s v="Vegetation"/>
    <s v="Contact from object"/>
    <s v="Vegetation"/>
    <m/>
    <s v="Contact - Vegetation"/>
    <m/>
    <s v="Three Phase Fault"/>
    <m/>
    <s v="Overhead"/>
    <x v="3"/>
    <m/>
    <m/>
    <s v="1303"/>
    <s v="     "/>
    <s v="Tier 2"/>
    <x v="1"/>
    <n v="345"/>
    <m/>
    <n v="38.404400000000003"/>
    <n v="-120.506"/>
    <s v="Calaveras"/>
    <s v="WEST-POINT-1102"/>
    <s v="163201102"/>
    <n v="11000"/>
    <s v="WEST POINT 11021303"/>
    <x v="1"/>
    <m/>
    <s v="Rural"/>
    <m/>
    <m/>
    <s v="No"/>
    <m/>
    <m/>
    <m/>
    <m/>
    <m/>
    <m/>
    <m/>
    <s v="N"/>
    <s v="N"/>
    <m/>
    <m/>
    <s v="     "/>
    <s v="38.42168500"/>
    <s v="-120.49210400"/>
    <s v="Mar 21 2018 12:00AM"/>
    <s v="RootsFail"/>
    <s v="LIVE CEDAR 19&quot; DBH X 55FT. TALL, 34FT. FROM LINES.  OUTAGE CAUSED BY TREE UPROOTING DUE TO SOME UNDERMINING FROM NEARBY CULVERT AND SNOW LOAD.  TREE FELL THROUGH ALL 3 PHASES, BROKE CONDUCTORS TO GROUND, AND BLOCKED WINTON RD._x000d__x000a__x000d__x000a_SECOND OUTAGE AT MTR#1004934599 OUTAGE REPORT IN MY RECORDS."/>
    <s v="CEDA"/>
    <s v="55"/>
    <s v="19"/>
    <s v="34"/>
    <s v="None"/>
    <s v="None"/>
    <s v="N"/>
    <s v="1"/>
    <m/>
    <s v="Hillside"/>
    <s v="B"/>
    <s v="CrossArm"/>
    <s v="BareWire"/>
    <s v="1"/>
  </r>
  <r>
    <s v="20180095"/>
    <s v="     "/>
    <n v="43178"/>
    <s v="3/19"/>
    <x v="0"/>
    <n v="0.41249999999999998"/>
    <s v="12"/>
    <n v="1"/>
    <s v="3"/>
    <x v="1"/>
    <n v="43178"/>
    <n v="0.41249999999999998"/>
    <s v="Less than 1 meter.  Per EC tag it's 1pole span from SW555"/>
    <s v="     "/>
    <s v="FAS"/>
    <m/>
    <s v="N"/>
    <x v="0"/>
    <s v="47817"/>
    <s v="18-0024080"/>
    <m/>
    <m/>
    <m/>
    <m/>
    <s v="     "/>
    <x v="0"/>
    <s v="PG&amp;E"/>
    <m/>
    <m/>
    <m/>
    <s v="D"/>
    <m/>
    <s v="&lt;3 meters of linear travel"/>
    <m/>
    <s v="Contact - 3rd Party"/>
    <s v="33.e. Other contact from object"/>
    <s v="Contact - 3rd Party"/>
    <s v="Contact from object"/>
    <s v="Contact - 3rd Party"/>
    <m/>
    <s v="Contact - 3rd Party"/>
    <m/>
    <s v="Line to Ground"/>
    <m/>
    <s v="Overhead"/>
    <x v="3"/>
    <m/>
    <m/>
    <s v="938135"/>
    <s v="     "/>
    <s v="Tier 2"/>
    <x v="1"/>
    <m/>
    <m/>
    <n v="38.910299999999999"/>
    <n v="-121.21899999999999"/>
    <s v="Placer"/>
    <s v="LINCOLN-1101"/>
    <s v="153701101"/>
    <n v="11000"/>
    <s v="LINCOLN 110195756"/>
    <x v="0"/>
    <m/>
    <s v="Rural"/>
    <m/>
    <m/>
    <s v="No"/>
    <m/>
    <m/>
    <m/>
    <m/>
    <m/>
    <m/>
    <m/>
    <s v="N"/>
    <s v="N"/>
    <m/>
    <m/>
    <s v="     "/>
    <m/>
    <m/>
    <m/>
    <m/>
    <m/>
    <m/>
    <m/>
    <m/>
    <m/>
    <m/>
    <m/>
    <m/>
    <m/>
    <m/>
    <m/>
    <m/>
    <m/>
    <m/>
    <m/>
  </r>
  <r>
    <s v="20190076"/>
    <s v="     "/>
    <n v="43543"/>
    <s v="3/19"/>
    <x v="0"/>
    <m/>
    <s v="12"/>
    <n v="1"/>
    <s v="3"/>
    <x v="3"/>
    <n v="43543"/>
    <n v="0.53611111111111109"/>
    <s v="Downloaded EC 116766217 from PM #. 3rd party tree trimming caused line to ground fault. Downloaded FAS Tag which confirms fire size from CPUC Fire tab. Unable to verify exact Lat/Long. Added Self-Extinguished per FAS Tag."/>
    <s v="     "/>
    <s v="FAS"/>
    <m/>
    <s v="N"/>
    <x v="0"/>
    <s v="342984"/>
    <s v="19-0035101"/>
    <m/>
    <s v="T004598680"/>
    <n v="116766217"/>
    <m/>
    <s v="     "/>
    <x v="1"/>
    <s v="PG&amp;E"/>
    <m/>
    <m/>
    <m/>
    <s v="D"/>
    <s v="D"/>
    <s v="&lt;3 meters of linear travel"/>
    <m/>
    <s v="Contact - 3rd Party"/>
    <s v="33.e. Other contact from object"/>
    <s v="Contact - 3rd Party"/>
    <s v="Contact from object"/>
    <s v="Contact - Other"/>
    <m/>
    <s v="Contact - Other"/>
    <s v="Conductor - Primary"/>
    <s v="Line to Line"/>
    <m/>
    <s v="Overhead"/>
    <x v="3"/>
    <s v="Conductor - Primary"/>
    <m/>
    <s v="101045032"/>
    <s v="     "/>
    <s v="Tier 2"/>
    <x v="1"/>
    <n v="348"/>
    <s v="R1"/>
    <n v="37.995600000000003"/>
    <n v="-120.324"/>
    <s v="TUOLUMNE"/>
    <s v="CURTIS-1704"/>
    <m/>
    <m/>
    <s v="CURTIS 1704CB"/>
    <x v="1"/>
    <m/>
    <s v="Hardwood Forest"/>
    <m/>
    <m/>
    <s v="No"/>
    <m/>
    <m/>
    <m/>
    <m/>
    <m/>
    <m/>
    <m/>
    <s v="N"/>
    <s v="N"/>
    <m/>
    <m/>
    <s v="     "/>
    <s v="37.98920000"/>
    <s v="-120.33280000"/>
    <s v="Mar 20 2019 12:00AM"/>
    <s v="3rdParty"/>
    <s v="THIRD PARTY TREE CREW OUTAGE CAUSED BY:_x000d__x000a_NATES TREE SERVICE - PH: 209-532-2460_x000d__x000a_ADD: 16603 MEADOWLARK DR, SONORA, CA 95370_x000d__x000a_LICENSE #: 953843_x000d__x000a__x000d__x000a_CREW DROPPED LIMB ON LINE BRINGING WIRE DOWN"/>
    <m/>
    <m/>
    <m/>
    <m/>
    <m/>
    <m/>
    <m/>
    <m/>
    <m/>
    <m/>
    <m/>
    <m/>
    <m/>
    <m/>
  </r>
  <r>
    <s v="20180096"/>
    <s v="     "/>
    <n v="43179"/>
    <s v="3/20"/>
    <x v="0"/>
    <n v="0.94791666666666663"/>
    <s v="12"/>
    <n v="1"/>
    <s v="3"/>
    <x v="1"/>
    <n v="43179"/>
    <n v="0.94791666666666663"/>
    <s v="EC pics show damage to PG&amp;E asset and no structure damages.  On 3/21/18 spoke w/Tman - confirmed no structure damage but to electronics/appliances within house as well as neighbor."/>
    <s v="     "/>
    <s v="FAS"/>
    <m/>
    <s v="N"/>
    <x v="0"/>
    <s v="49049"/>
    <s v="18-0024650"/>
    <m/>
    <m/>
    <m/>
    <m/>
    <s v="     "/>
    <x v="0"/>
    <s v="PG&amp;E"/>
    <m/>
    <m/>
    <m/>
    <s v="D"/>
    <m/>
    <s v="Structure-only"/>
    <m/>
    <s v="Equipment - PG&amp;E"/>
    <s v="34.o. Other"/>
    <s v="Equipment - PG&amp;E"/>
    <s v="All types of equipment / facility failure"/>
    <s v="Other"/>
    <s v="Fuse"/>
    <m/>
    <m/>
    <s v="Line to Ground"/>
    <m/>
    <s v="Overhead"/>
    <x v="3"/>
    <s v="Fuse"/>
    <m/>
    <s v="MTR#1008040768"/>
    <s v="     "/>
    <s v="Tier 2"/>
    <x v="1"/>
    <m/>
    <m/>
    <n v="36.6663"/>
    <n v="-121.624"/>
    <s v="Monterey"/>
    <s v="INDUSTRIAL-ACRES-0412"/>
    <s v="182300412"/>
    <n v="4000"/>
    <s v="INDUSTRIAL ACRES 0412CB"/>
    <x v="0"/>
    <m/>
    <s v="Urban"/>
    <m/>
    <m/>
    <s v="No"/>
    <m/>
    <m/>
    <m/>
    <m/>
    <m/>
    <m/>
    <m/>
    <s v="N"/>
    <s v="N"/>
    <m/>
    <m/>
    <s v="     "/>
    <m/>
    <m/>
    <m/>
    <m/>
    <m/>
    <m/>
    <m/>
    <m/>
    <m/>
    <m/>
    <m/>
    <m/>
    <m/>
    <m/>
    <m/>
    <m/>
    <m/>
    <m/>
    <m/>
  </r>
  <r>
    <s v="20150027"/>
    <s v="     "/>
    <n v="42084"/>
    <s v="3/21"/>
    <x v="0"/>
    <n v="0.44861111111111113"/>
    <s v="12"/>
    <n v="1"/>
    <s v="3"/>
    <x v="2"/>
    <n v="42084"/>
    <n v="0.44861111111111113"/>
    <s v="0"/>
    <s v="     "/>
    <m/>
    <m/>
    <s v="N"/>
    <x v="0"/>
    <s v="1206300"/>
    <s v="15-0021120"/>
    <m/>
    <m/>
    <m/>
    <m/>
    <s v="     "/>
    <x v="1"/>
    <s v="PG&amp;E"/>
    <m/>
    <s v="Vegetation"/>
    <m/>
    <s v="D"/>
    <m/>
    <s v="&lt;3 meters of linear travel"/>
    <s v="Square Feet: ; Acreage: "/>
    <s v="Contact - 3rd Party"/>
    <s v="33.d. Vehicle contact"/>
    <s v="Contact - 3rd Party"/>
    <s v="All types of equipment / facility failure"/>
    <s v="Contact - Vehicle"/>
    <m/>
    <s v="Contact - Vehicle"/>
    <s v="Pole"/>
    <s v="Line to Ground"/>
    <s v="PACIFIC BELL"/>
    <s v="Overhead"/>
    <x v="3"/>
    <s v="Conductor"/>
    <m/>
    <s v="101546309"/>
    <s v="     "/>
    <s v="Tier 2"/>
    <x v="1"/>
    <n v="246"/>
    <m/>
    <n v="40.164499999999997"/>
    <n v="-122.289"/>
    <s v="Tehama"/>
    <s v="RED-BLUFF-1103"/>
    <s v="103541103"/>
    <n v="12000"/>
    <s v="RED BLUFF 11031702"/>
    <x v="1"/>
    <s v="Cal Fire Dept"/>
    <s v="Hardwood Woodland"/>
    <m/>
    <m/>
    <s v="No"/>
    <m/>
    <m/>
    <m/>
    <m/>
    <m/>
    <m/>
    <m/>
    <s v="N"/>
    <s v="N"/>
    <m/>
    <m/>
    <s v="     "/>
    <m/>
    <m/>
    <m/>
    <m/>
    <m/>
    <m/>
    <m/>
    <m/>
    <m/>
    <m/>
    <m/>
    <m/>
    <m/>
    <m/>
    <m/>
    <m/>
    <m/>
    <m/>
    <m/>
  </r>
  <r>
    <s v="20180098"/>
    <s v="     "/>
    <n v="43180"/>
    <s v="3/21"/>
    <x v="0"/>
    <n v="0.93611111111111112"/>
    <s v="12"/>
    <n v="1"/>
    <s v="3"/>
    <x v="1"/>
    <n v="43180"/>
    <n v="0.93611111111111112"/>
    <s v="ILIS -WOG, no.  Fire contained to asset.  Branch removed from conductor."/>
    <s v="     "/>
    <s v="FAS"/>
    <m/>
    <s v="N"/>
    <x v="0"/>
    <s v="49904"/>
    <s v="18-0025253"/>
    <m/>
    <m/>
    <m/>
    <m/>
    <s v="     "/>
    <x v="0"/>
    <s v="PG&amp;E"/>
    <m/>
    <m/>
    <m/>
    <s v="D"/>
    <m/>
    <s v="Structure-PG&amp;E only"/>
    <m/>
    <s v="Vegetation"/>
    <s v="33.a. Veg. contact"/>
    <s v="Vegetation"/>
    <s v="Contact from object"/>
    <s v="Vegetation"/>
    <m/>
    <s v="Contact - Vegetation"/>
    <m/>
    <s v="Line to Ground"/>
    <m/>
    <s v="Overhead"/>
    <x v="3"/>
    <m/>
    <m/>
    <s v="3233"/>
    <s v="     "/>
    <s v="Tier 2"/>
    <x v="1"/>
    <n v="520"/>
    <m/>
    <n v="37.032499999999999"/>
    <n v="-122.063"/>
    <s v="Santa Cruz"/>
    <s v="BIG-TREES-0402"/>
    <s v="083050402"/>
    <n v="4000"/>
    <s v="BIG TREES  0402737512"/>
    <x v="1"/>
    <m/>
    <s v="Rural"/>
    <m/>
    <m/>
    <s v="No"/>
    <m/>
    <m/>
    <m/>
    <m/>
    <m/>
    <m/>
    <m/>
    <s v="N"/>
    <s v="N"/>
    <m/>
    <m/>
    <s v="     "/>
    <s v="37.03300000"/>
    <s v="-122.06500000"/>
    <s v="Mar 27 2018 12:00AM"/>
    <s v="BranchFail"/>
    <s v="150 VIEW RD"/>
    <s v="REDW"/>
    <s v="120"/>
    <s v="28"/>
    <s v="5"/>
    <s v="None"/>
    <s v="None"/>
    <s v="N"/>
    <s v="1"/>
    <m/>
    <s v="Plain"/>
    <s v="D"/>
    <s v="CrossArm"/>
    <s v="TreeWire"/>
    <s v="0"/>
  </r>
  <r>
    <s v="20180097"/>
    <s v="     "/>
    <n v="43180"/>
    <s v="3/21"/>
    <x v="0"/>
    <n v="0.25291666666666668"/>
    <s v="12"/>
    <n v="1"/>
    <s v="3"/>
    <x v="1"/>
    <n v="43180"/>
    <n v="0.2326388888888889"/>
    <s v="Per ILIS - pole top fire and melted jumper insulator."/>
    <s v="     "/>
    <s v="FAS"/>
    <m/>
    <s v="N"/>
    <x v="0"/>
    <s v="49119"/>
    <s v="18-0024686"/>
    <m/>
    <m/>
    <m/>
    <m/>
    <s v="     "/>
    <x v="0"/>
    <s v="PG&amp;E"/>
    <m/>
    <m/>
    <m/>
    <s v="D"/>
    <m/>
    <s v="Structure-PG&amp;E only"/>
    <m/>
    <s v="Contact - Animal - Bird"/>
    <s v="33.b. Animal contact"/>
    <s v="Contact - Bird"/>
    <s v="Contact from object"/>
    <s v="Contact - Animal"/>
    <m/>
    <s v="Contact - Animal"/>
    <m/>
    <s v="Line to Ground"/>
    <m/>
    <s v="Overhead"/>
    <x v="3"/>
    <m/>
    <m/>
    <s v="15937"/>
    <s v="     "/>
    <s v="Tier 2"/>
    <x v="1"/>
    <m/>
    <m/>
    <n v="35.389699999999998"/>
    <n v="-118.97799999999999"/>
    <s v="Kern"/>
    <s v="BAKERSFIELD-1106"/>
    <s v="253371106"/>
    <n v="11000"/>
    <s v="BAKERSFIELD 11062723"/>
    <x v="0"/>
    <m/>
    <s v="Urban"/>
    <m/>
    <m/>
    <s v="No"/>
    <m/>
    <m/>
    <m/>
    <m/>
    <m/>
    <m/>
    <m/>
    <s v="N"/>
    <s v="N"/>
    <m/>
    <m/>
    <s v="     "/>
    <m/>
    <m/>
    <m/>
    <m/>
    <m/>
    <m/>
    <m/>
    <m/>
    <m/>
    <m/>
    <m/>
    <m/>
    <m/>
    <m/>
    <m/>
    <m/>
    <m/>
    <m/>
    <m/>
  </r>
  <r>
    <s v="20180100"/>
    <s v="     "/>
    <n v="43181"/>
    <s v="3/22"/>
    <x v="0"/>
    <n v="0.56111111111111112"/>
    <s v="12"/>
    <n v="1"/>
    <s v="3"/>
    <x v="1"/>
    <n v="43181"/>
    <n v="0.56111111111111112"/>
    <s v="ILIS - WOG, yes.  Fire contained and damages to PG&amp;E assets per photo from EC tag.  Also EC completion has map location of fire marked as Urban Wildfire."/>
    <s v="     "/>
    <s v="FAS"/>
    <m/>
    <s v="N"/>
    <x v="0"/>
    <s v="50810"/>
    <s v="18-0025578"/>
    <m/>
    <m/>
    <m/>
    <m/>
    <s v="     "/>
    <x v="0"/>
    <s v="PG&amp;E"/>
    <m/>
    <m/>
    <m/>
    <s v="D"/>
    <m/>
    <s v="Structure-PG&amp;E only"/>
    <m/>
    <s v="Vegetation"/>
    <s v="33.a. Veg. contact"/>
    <s v="Vegetation"/>
    <s v="Contact from object"/>
    <s v="Vegetation"/>
    <m/>
    <s v="Contact - Vegetation"/>
    <m/>
    <s v="Line to Ground"/>
    <m/>
    <s v="Overhead"/>
    <x v="3"/>
    <m/>
    <m/>
    <s v="9898"/>
    <s v="     "/>
    <s v="Tier 2"/>
    <x v="1"/>
    <n v="530"/>
    <m/>
    <n v="37.836500000000001"/>
    <n v="-122.21599999999999"/>
    <s v="Alameda"/>
    <s v="OAKLAND-K-1103"/>
    <s v="012101103"/>
    <n v="11000"/>
    <s v="OAKLAND K 1103CR188"/>
    <x v="0"/>
    <m/>
    <s v="Urban"/>
    <m/>
    <m/>
    <s v="No"/>
    <m/>
    <m/>
    <m/>
    <m/>
    <m/>
    <m/>
    <m/>
    <s v="N"/>
    <s v="N"/>
    <m/>
    <m/>
    <s v="     "/>
    <s v="37.83670000"/>
    <s v="-122.21628000"/>
    <s v="Mar 26 2018 12:00AM"/>
    <s v="RootsFail"/>
    <s v="120ft monterey cypress 16ft from lines uprooted onto HV facilities bringing lines down. Ground at site was saturated. Very poor root system. Wire down confirmed."/>
    <s v="CYPM"/>
    <s v="120"/>
    <s v="36"/>
    <s v="16"/>
    <s v="None"/>
    <s v="None"/>
    <s v="N"/>
    <s v="1"/>
    <m/>
    <s v="Hillside"/>
    <s v="D"/>
    <s v="CrossArm"/>
    <s v="BareWire"/>
    <s v="0"/>
  </r>
  <r>
    <s v="SAP20196607"/>
    <s v="     "/>
    <n v="43546"/>
    <s v="3/22"/>
    <x v="0"/>
    <m/>
    <s v="12"/>
    <n v="1"/>
    <s v="3"/>
    <x v="3"/>
    <n v="43544"/>
    <m/>
    <s v="Pole fire due to nest contact"/>
    <s v="     "/>
    <s v="SAP"/>
    <n v="44580"/>
    <s v="Y"/>
    <x v="0"/>
    <s v="343402"/>
    <s v="19-0035248"/>
    <m/>
    <s v="T004599121"/>
    <n v="116788437"/>
    <m/>
    <s v="     "/>
    <x v="0"/>
    <s v="PG&amp;E"/>
    <m/>
    <m/>
    <m/>
    <s v="D"/>
    <m/>
    <s v="Structure-PG&amp;E only"/>
    <m/>
    <s v="Contact - Animal - Nest"/>
    <s v="33.e. Other contact from object"/>
    <s v="Contact - Nest"/>
    <s v="Nest Contact"/>
    <s v="Nest Contact"/>
    <m/>
    <s v="Nest Contact"/>
    <s v="Conductor - All"/>
    <s v="Line to Line"/>
    <s v="Yes"/>
    <s v="Overhead"/>
    <x v="0"/>
    <s v="Conductor - All"/>
    <m/>
    <s v="102165137"/>
    <s v="     "/>
    <s v="Tier 2"/>
    <x v="1"/>
    <m/>
    <m/>
    <n v="39.118600000000001"/>
    <n v="-122.833"/>
    <s v="Lake"/>
    <s v="LUCERNE-1103"/>
    <m/>
    <m/>
    <s v="LUCERNE 1103CB"/>
    <x v="0"/>
    <m/>
    <m/>
    <m/>
    <m/>
    <s v="No"/>
    <m/>
    <m/>
    <m/>
    <m/>
    <m/>
    <m/>
    <m/>
    <s v="N"/>
    <s v="N"/>
    <m/>
    <m/>
    <s v="     "/>
    <m/>
    <m/>
    <m/>
    <m/>
    <m/>
    <m/>
    <m/>
    <m/>
    <m/>
    <m/>
    <m/>
    <m/>
    <m/>
    <m/>
    <m/>
    <m/>
    <m/>
    <m/>
    <m/>
  </r>
  <r>
    <s v="20180101"/>
    <s v="     "/>
    <n v="43182"/>
    <s v="3/23"/>
    <x v="0"/>
    <n v="5.9722222222222225E-2"/>
    <s v="12"/>
    <n v="1"/>
    <s v="3"/>
    <x v="1"/>
    <n v="43182"/>
    <n v="5.9722222222222225E-2"/>
    <s v="ILIS - WOG, yes.  Less 1 mtr."/>
    <s v="     "/>
    <s v="FAS"/>
    <m/>
    <s v="N"/>
    <x v="0"/>
    <s v="51442"/>
    <s v="18-0025859"/>
    <m/>
    <m/>
    <m/>
    <m/>
    <s v="     "/>
    <x v="0"/>
    <s v="PG&amp;E"/>
    <m/>
    <m/>
    <m/>
    <s v="D"/>
    <m/>
    <s v="&lt;3 meters of linear travel"/>
    <m/>
    <s v="Vegetation"/>
    <s v="33.a. Veg. contact"/>
    <s v="Vegetation"/>
    <s v="Contact from object"/>
    <s v="Vegetation"/>
    <m/>
    <s v="Contact - Vegetation"/>
    <m/>
    <s v="Line to Ground"/>
    <m/>
    <s v="Overhead"/>
    <x v="3"/>
    <m/>
    <m/>
    <s v="3939"/>
    <s v="     "/>
    <s v="Tier 2"/>
    <x v="1"/>
    <n v="140"/>
    <m/>
    <n v="39.408099999999997"/>
    <n v="-123.72799999999999"/>
    <s v="Mendocino"/>
    <s v="FORT-BRAGG-A-1102"/>
    <s v="042761102"/>
    <n v="11000"/>
    <s v="FORT BRAGG A 110231304"/>
    <x v="0"/>
    <m/>
    <s v="Rural"/>
    <m/>
    <m/>
    <s v="No"/>
    <m/>
    <m/>
    <m/>
    <m/>
    <m/>
    <m/>
    <m/>
    <s v="N"/>
    <s v="N"/>
    <m/>
    <m/>
    <s v="     "/>
    <s v="39.42187700"/>
    <s v="-123.72480200"/>
    <s v="Mar 27 2018 12:00AM"/>
    <s v="RootsFail"/>
    <s v="A grand fir uprooted and fell into the lines due to a land slide."/>
    <s v="FIRG"/>
    <s v="70"/>
    <s v="13"/>
    <s v="30"/>
    <s v="Moderate"/>
    <s v="None"/>
    <s v="N"/>
    <s v="1"/>
    <m/>
    <s v="Hillside"/>
    <s v="C"/>
    <s v="CrossArm"/>
    <s v="BareWire"/>
    <s v="2"/>
  </r>
  <r>
    <s v="SAP20189381"/>
    <s v="     "/>
    <n v="43183"/>
    <s v="3/24"/>
    <x v="0"/>
    <m/>
    <s v="12"/>
    <n v="1"/>
    <s v="3"/>
    <x v="1"/>
    <n v="43181"/>
    <m/>
    <s v="11050 Hwy 88 in Martell; pole fire caused by lightning"/>
    <s v="     "/>
    <s v="SAP"/>
    <n v="44580"/>
    <s v="Y"/>
    <x v="0"/>
    <s v="50881"/>
    <s v="N/A"/>
    <m/>
    <s v="T004282630"/>
    <n v="114435602"/>
    <m/>
    <s v="     "/>
    <x v="0"/>
    <s v="PG&amp;E"/>
    <m/>
    <m/>
    <m/>
    <s v="D"/>
    <m/>
    <s v="Structure-PG&amp;E only"/>
    <m/>
    <s v="Weather - Lightning"/>
    <s v="39.a. All Other"/>
    <s v="Weather"/>
    <s v="Weather - Lightning"/>
    <s v="Weather - Lightning"/>
    <m/>
    <m/>
    <m/>
    <m/>
    <s v="Yes"/>
    <s v="Overhead"/>
    <x v="0"/>
    <s v="Pole"/>
    <m/>
    <s v="104084418"/>
    <s v="     "/>
    <s v="Tier 2"/>
    <x v="1"/>
    <m/>
    <m/>
    <n v="38.359400000000001"/>
    <n v="-120.822"/>
    <s v="Amador"/>
    <s v="MARTELL-1103"/>
    <m/>
    <m/>
    <m/>
    <x v="0"/>
    <m/>
    <m/>
    <m/>
    <m/>
    <s v="No"/>
    <m/>
    <m/>
    <m/>
    <m/>
    <m/>
    <m/>
    <m/>
    <s v="N"/>
    <s v="N"/>
    <m/>
    <m/>
    <s v="     "/>
    <m/>
    <m/>
    <m/>
    <m/>
    <m/>
    <m/>
    <m/>
    <m/>
    <m/>
    <m/>
    <m/>
    <m/>
    <m/>
    <m/>
    <m/>
    <m/>
    <m/>
    <m/>
    <m/>
  </r>
  <r>
    <s v="20200240"/>
    <s v="     "/>
    <n v="43914"/>
    <s v="3/24"/>
    <x v="0"/>
    <n v="0.24166666666666667"/>
    <s v="13"/>
    <n v="1"/>
    <s v="3"/>
    <x v="4"/>
    <n v="43914"/>
    <n v="0.19236111111111112"/>
    <s v="On March 24, 2020 at 0437 hours, a PG&amp;E Troubleman was dispatched to the Ignacio 1101 Distribution Circuit near Pebble Beach Drive and Alameda De La Loma, Novato in response to an outage. Initial analysis indicates PG&amp;E equipment caused the ignition. The primary riser cable flashed causing a spot fire contained on the pole. Fire was self-extinguished and riser was replaced."/>
    <s v="     "/>
    <s v="FAS"/>
    <m/>
    <s v="N"/>
    <x v="0"/>
    <s v="862762"/>
    <s v="20-0035506"/>
    <m/>
    <s v="T004928801"/>
    <n v="118736562"/>
    <m/>
    <s v="     "/>
    <x v="0"/>
    <s v="PG&amp;E"/>
    <m/>
    <s v="Other"/>
    <m/>
    <s v="D"/>
    <s v="D"/>
    <s v="Structure-only"/>
    <s v="small section on pole"/>
    <s v="Equipment - PG&amp;E"/>
    <s v="34.o. Other"/>
    <s v="Equipment - PG&amp;E"/>
    <s v="All types of equipment / facility failure"/>
    <s v="Riser Failure"/>
    <s v="Riser"/>
    <m/>
    <m/>
    <s v="Line to Ground"/>
    <m/>
    <s v="Overhead"/>
    <x v="3"/>
    <s v="Riser"/>
    <m/>
    <s v="Pole ID: 102237187"/>
    <s v="     "/>
    <s v="Tier 2"/>
    <x v="1"/>
    <n v="190"/>
    <m/>
    <n v="38.065899999999999"/>
    <n v="-122.553"/>
    <s v="Marin"/>
    <s v="IGNACIO-1101"/>
    <m/>
    <n v="12000"/>
    <m/>
    <x v="0"/>
    <s v="Self Extinguished"/>
    <s v="Hardwood Woodland"/>
    <m/>
    <m/>
    <s v="No"/>
    <m/>
    <m/>
    <m/>
    <m/>
    <m/>
    <m/>
    <m/>
    <s v="N"/>
    <s v="N"/>
    <m/>
    <m/>
    <s v="     "/>
    <m/>
    <m/>
    <m/>
    <m/>
    <m/>
    <m/>
    <m/>
    <m/>
    <m/>
    <m/>
    <m/>
    <m/>
    <m/>
    <m/>
    <m/>
    <m/>
    <m/>
    <m/>
    <m/>
  </r>
  <r>
    <s v="20210283"/>
    <s v="     "/>
    <n v="44280"/>
    <s v="3/25"/>
    <x v="0"/>
    <n v="0.54166666666666663"/>
    <s v="13"/>
    <n v="1"/>
    <s v="3"/>
    <x v="5"/>
    <n v="44280"/>
    <m/>
    <s v="A conductor failed due to a tree falling into the line.  The ensuing fire was less than 1 linear meter."/>
    <s v="     "/>
    <s v="FAS"/>
    <m/>
    <s v="N"/>
    <x v="0"/>
    <m/>
    <s v="21-0041019"/>
    <m/>
    <s v="T005249846"/>
    <m/>
    <m/>
    <s v="     "/>
    <x v="1"/>
    <s v="PG&amp;E"/>
    <m/>
    <s v="Vegetation"/>
    <m/>
    <s v="D"/>
    <s v="D"/>
    <s v="&lt;3 meters of linear travel"/>
    <s v="Approximately 4 X 4 feet according to phone call from troubleman."/>
    <s v="Vegetation"/>
    <s v="33.a. Veg. contact"/>
    <s v="Vegetation"/>
    <s v="Contact from object"/>
    <s v="Veg. contact"/>
    <m/>
    <s v="Veg. contact"/>
    <s v="Conductor - Primary"/>
    <s v="Line to Ground"/>
    <s v="N"/>
    <s v="Overhead"/>
    <x v="3"/>
    <s v="Conductor - Primary"/>
    <s v="Conductor"/>
    <m/>
    <s v="     "/>
    <s v="Tier 2"/>
    <x v="1"/>
    <n v="140"/>
    <s v="R1"/>
    <n v="39.228200000000001"/>
    <n v="-123.742"/>
    <s v="Mendocino"/>
    <s v="ELK-1101"/>
    <m/>
    <n v="12000"/>
    <m/>
    <x v="0"/>
    <s v="Albion Little River FD"/>
    <s v="Conifer Forest"/>
    <m/>
    <m/>
    <s v="No"/>
    <m/>
    <m/>
    <m/>
    <m/>
    <m/>
    <m/>
    <m/>
    <s v="N"/>
    <s v="N"/>
    <m/>
    <m/>
    <s v="     "/>
    <s v="39.22820830"/>
    <s v="-123.74247830"/>
    <s v="Apr 10 2021 12:00AM"/>
    <s v="Unverified"/>
    <s v="UNABLE TO LOCATE TREE"/>
    <m/>
    <m/>
    <m/>
    <m/>
    <m/>
    <m/>
    <m/>
    <m/>
    <m/>
    <m/>
    <m/>
    <m/>
    <m/>
    <m/>
  </r>
  <r>
    <s v="20180080"/>
    <s v="     "/>
    <n v="43162"/>
    <s v="3/3"/>
    <x v="0"/>
    <n v="0.61944444444444446"/>
    <s v="9"/>
    <n v="1"/>
    <s v="3"/>
    <x v="1"/>
    <n v="43162"/>
    <n v="0.61944444444444446"/>
    <s v="Less 1 meter; same fire per &quot;Fire Loc Desc&quot;, see OIS# 37633"/>
    <s v="     "/>
    <s v="FAS"/>
    <m/>
    <s v="N"/>
    <x v="0"/>
    <s v="37669"/>
    <s v="18-0019478"/>
    <m/>
    <m/>
    <m/>
    <m/>
    <s v="     "/>
    <x v="0"/>
    <s v="PG&amp;E"/>
    <m/>
    <m/>
    <m/>
    <s v="D"/>
    <m/>
    <s v="&lt;3 meters of linear travel"/>
    <m/>
    <s v="Equipment - PG&amp;E"/>
    <s v="34.f. Pole damage or failure"/>
    <s v="Equipment - PG&amp;E"/>
    <s v="All types of equipment / facility failure"/>
    <s v="Pole"/>
    <s v="Pole"/>
    <m/>
    <m/>
    <s v="Three Phase Fault"/>
    <m/>
    <s v="Overhead"/>
    <x v="3"/>
    <s v="Pole"/>
    <m/>
    <s v="86825"/>
    <s v="     "/>
    <s v="Tier 2"/>
    <x v="1"/>
    <n v="450"/>
    <m/>
    <n v="37.480499999999999"/>
    <n v="-119.40300000000001"/>
    <s v="Madera"/>
    <s v="SAN-JOAQUIN-#3-1101"/>
    <s v="252531101"/>
    <n v="11000"/>
    <s v="CRESSEY 21039370"/>
    <x v="0"/>
    <m/>
    <s v="Highly Rural"/>
    <m/>
    <m/>
    <s v="No"/>
    <m/>
    <m/>
    <m/>
    <m/>
    <m/>
    <m/>
    <m/>
    <s v="N"/>
    <s v="N"/>
    <m/>
    <m/>
    <s v="     "/>
    <m/>
    <m/>
    <m/>
    <m/>
    <m/>
    <m/>
    <m/>
    <m/>
    <m/>
    <m/>
    <m/>
    <m/>
    <m/>
    <m/>
    <m/>
    <m/>
    <m/>
    <m/>
    <m/>
  </r>
  <r>
    <s v="20190062"/>
    <s v="     "/>
    <n v="43527"/>
    <s v="3/3"/>
    <x v="0"/>
    <n v="0.73149305555555555"/>
    <s v="10"/>
    <n v="1"/>
    <s v="3"/>
    <x v="3"/>
    <n v="43527"/>
    <m/>
    <s v="Snow off load caused a floater to burn cross arm and pole, fire self extinguished, asset only"/>
    <s v="     "/>
    <s v="FAS"/>
    <m/>
    <s v="N"/>
    <x v="0"/>
    <s v="330325"/>
    <s v="19-0030289"/>
    <m/>
    <s v="T004584216"/>
    <n v="0"/>
    <m/>
    <s v="     "/>
    <x v="0"/>
    <s v="PG&amp;E"/>
    <m/>
    <m/>
    <m/>
    <s v="D"/>
    <m/>
    <s v="Structure-PG&amp;E only"/>
    <m/>
    <s v="Equipment - PG&amp;E"/>
    <s v="34.o. Other"/>
    <s v="Equipment - PG&amp;E"/>
    <m/>
    <m/>
    <s v="Fuse"/>
    <m/>
    <m/>
    <s v="Force Out"/>
    <m/>
    <m/>
    <x v="0"/>
    <s v="Fuse"/>
    <m/>
    <s v="102812101-2101037054{3157}"/>
    <s v="     "/>
    <s v="Tier 2"/>
    <x v="1"/>
    <n v="285"/>
    <m/>
    <n v="40.192999999999998"/>
    <n v="-120.878"/>
    <s v="PLUMAS"/>
    <s v="BIG-MEADOWS-2101"/>
    <m/>
    <m/>
    <s v="BIG MEADOWS 21012476"/>
    <x v="0"/>
    <m/>
    <m/>
    <m/>
    <m/>
    <s v="No"/>
    <m/>
    <m/>
    <m/>
    <m/>
    <m/>
    <m/>
    <m/>
    <s v="N"/>
    <s v="N"/>
    <m/>
    <m/>
    <s v="     "/>
    <m/>
    <m/>
    <m/>
    <m/>
    <m/>
    <m/>
    <m/>
    <m/>
    <m/>
    <m/>
    <m/>
    <m/>
    <m/>
    <m/>
    <m/>
    <m/>
    <m/>
    <m/>
    <m/>
  </r>
  <r>
    <s v="20210315"/>
    <s v="     "/>
    <n v="44285"/>
    <s v="3/30"/>
    <x v="0"/>
    <n v="0.75277777777777777"/>
    <s v="14"/>
    <n v="1"/>
    <s v="3"/>
    <x v="5"/>
    <n v="44285"/>
    <m/>
    <s v="A primary circuit suffered a line to ground fault. The ensuing fire burned a shed but it is unclear if the fire exceeded 1 linear meter. OIS: 1303817, 1303942; ILIS: 21-0042975; FOID: T005253829 (JRAH), T005253824 (LXR8-Assist), T005253841 (TACJ-standby), T005253868 (JOS5-Cxl); EC: 120716725; PM: 44713695; Circuit ID: 182731101, SAP ID: 101746798, Meter: 1009279436"/>
    <s v="     "/>
    <s v="FAS"/>
    <m/>
    <s v="N"/>
    <x v="0"/>
    <m/>
    <s v="21-0042975"/>
    <m/>
    <s v="T005253829, T005253824, T005253841, T005253868"/>
    <n v="120717000"/>
    <m/>
    <s v="     "/>
    <x v="1"/>
    <s v="PG&amp;E"/>
    <m/>
    <s v="Building"/>
    <m/>
    <s v="D"/>
    <s v="D"/>
    <s v="&lt;0.25"/>
    <m/>
    <s v="Equipment - PG&amp;E"/>
    <s v="34.b. Conductor damage or failure"/>
    <s v="Equipment - PG&amp;E"/>
    <s v="All types of equipment / facility failure"/>
    <s v="Conductor failure-all"/>
    <s v="Conductor - Primary"/>
    <m/>
    <m/>
    <s v="Line to Ground"/>
    <s v="Y"/>
    <s v="Overhead"/>
    <x v="3"/>
    <s v="Conductor - Primary"/>
    <s v="Conductors"/>
    <s v="101746798"/>
    <s v="     "/>
    <s v="Tier 2"/>
    <x v="1"/>
    <n v="505"/>
    <s v="R2"/>
    <n v="36.578499999999998"/>
    <n v="-121.726"/>
    <s v="Monterey"/>
    <s v="RESERVATION-ROAD-1101"/>
    <m/>
    <n v="12000"/>
    <m/>
    <x v="0"/>
    <s v="SFD, Monterey County RFD"/>
    <s v="Urban"/>
    <m/>
    <m/>
    <s v="No"/>
    <m/>
    <m/>
    <m/>
    <m/>
    <m/>
    <m/>
    <m/>
    <s v="N"/>
    <s v="N"/>
    <m/>
    <m/>
    <s v="     "/>
    <m/>
    <m/>
    <m/>
    <m/>
    <m/>
    <m/>
    <m/>
    <m/>
    <m/>
    <m/>
    <m/>
    <m/>
    <m/>
    <m/>
    <m/>
    <m/>
    <m/>
    <m/>
    <m/>
  </r>
  <r>
    <s v="MIT20170011"/>
    <s v="     "/>
    <n v="42825"/>
    <s v="3/31"/>
    <x v="0"/>
    <n v="0.48819444444444443"/>
    <s v="13"/>
    <n v="1"/>
    <s v="3"/>
    <x v="0"/>
    <n v="42825"/>
    <n v="0.48819444444444443"/>
    <s v="Three 5x5 foot fires. Fire tab not marked. AGFC - veg sharepoint has incident data here: &quot;\\rcshare-nas05\VM\PLANNING\Business Analyst\02)PRIVILEGED_VMFireIncidents\2017\17-0035592_LP&quot;"/>
    <s v="     "/>
    <s v="Missed Ignitions Tracker"/>
    <n v="44270"/>
    <s v="Y"/>
    <x v="0"/>
    <m/>
    <s v="17-0035592"/>
    <m/>
    <m/>
    <m/>
    <m/>
    <s v="     "/>
    <x v="1"/>
    <s v="PG&amp;E"/>
    <m/>
    <m/>
    <m/>
    <s v="D"/>
    <m/>
    <s v="&lt;0.25"/>
    <m/>
    <s v="Vegetation"/>
    <s v="33.a. Veg. contact"/>
    <s v="Vegetation"/>
    <s v="Contact from object"/>
    <s v="Veg. contact"/>
    <m/>
    <s v="Contact - Vegetation"/>
    <s v="Conductor - Primary"/>
    <s v="Line to Ground"/>
    <s v="Y"/>
    <s v="Overhead"/>
    <x v="3"/>
    <s v="Conductor - Primary"/>
    <m/>
    <m/>
    <s v="     "/>
    <s v="Tier 2"/>
    <x v="1"/>
    <n v="575"/>
    <m/>
    <n v="35.438000000000002"/>
    <n v="-120.502"/>
    <s v="San Luis Obispo"/>
    <s v="TEMPLETON-2113"/>
    <s v="183052113"/>
    <n v="21000"/>
    <s v="TEMPLETON 2113641367"/>
    <x v="1"/>
    <m/>
    <s v="Hardwood Woodland"/>
    <m/>
    <m/>
    <s v="No"/>
    <m/>
    <m/>
    <m/>
    <m/>
    <m/>
    <m/>
    <m/>
    <s v="N"/>
    <s v="N"/>
    <m/>
    <m/>
    <s v="     "/>
    <s v="35.26180000"/>
    <s v="-120.30910000"/>
    <s v="Apr  3 2017 12:00AM"/>
    <s v="BranchFail"/>
    <s v="Evidence of live, green Gray Pine branch failure at fault location. No further work necessary."/>
    <s v="PING"/>
    <s v="80"/>
    <s v="38"/>
    <s v="28"/>
    <s v="Severe"/>
    <s v="None"/>
    <s v="N"/>
    <s v="1"/>
    <m/>
    <s v="Other"/>
    <s v="D"/>
    <s v="Other"/>
    <s v="BareWire"/>
    <s v="3"/>
  </r>
  <r>
    <s v="20180106"/>
    <s v="     "/>
    <n v="43190"/>
    <s v="3/31"/>
    <x v="0"/>
    <m/>
    <s v="13"/>
    <n v="1"/>
    <s v="3"/>
    <x v="1"/>
    <m/>
    <m/>
    <s v="Less than 1 meter - UPTR only - no outage"/>
    <s v="     "/>
    <s v="FAS"/>
    <m/>
    <s v="N"/>
    <x v="0"/>
    <m/>
    <m/>
    <m/>
    <m/>
    <m/>
    <m/>
    <s v="     "/>
    <x v="0"/>
    <s v="PG&amp;E"/>
    <m/>
    <m/>
    <m/>
    <s v="D"/>
    <m/>
    <s v="&lt;3 meters of linear travel"/>
    <m/>
    <s v="Contact - 3rd Party"/>
    <s v="33.e. Other contact from object"/>
    <s v="Contact - 3rd Party"/>
    <s v="Contact from object"/>
    <s v="Contact - 3rd Party"/>
    <m/>
    <s v="Contact - 3rd Party"/>
    <m/>
    <m/>
    <m/>
    <m/>
    <x v="3"/>
    <m/>
    <m/>
    <m/>
    <s v="     "/>
    <s v="Tier 2"/>
    <x v="1"/>
    <m/>
    <m/>
    <m/>
    <m/>
    <m/>
    <m/>
    <m/>
    <m/>
    <m/>
    <x v="0"/>
    <m/>
    <m/>
    <m/>
    <m/>
    <s v="No"/>
    <m/>
    <m/>
    <m/>
    <m/>
    <m/>
    <m/>
    <m/>
    <s v="N"/>
    <s v="N"/>
    <m/>
    <m/>
    <s v="     "/>
    <m/>
    <m/>
    <m/>
    <m/>
    <m/>
    <m/>
    <m/>
    <m/>
    <m/>
    <m/>
    <m/>
    <m/>
    <m/>
    <m/>
    <m/>
    <m/>
    <m/>
    <m/>
    <m/>
  </r>
  <r>
    <s v="20150017"/>
    <s v="     "/>
    <n v="42067"/>
    <s v="3/4"/>
    <x v="0"/>
    <n v="0.78055555555555556"/>
    <s v="10"/>
    <n v="1"/>
    <s v="3"/>
    <x v="2"/>
    <n v="42067"/>
    <n v="0.78055555555555556"/>
    <s v="Crew to repair wire down"/>
    <s v="     "/>
    <m/>
    <m/>
    <s v="N"/>
    <x v="0"/>
    <s v="1199450"/>
    <s v="15-0017374"/>
    <m/>
    <m/>
    <n v="110077671"/>
    <m/>
    <s v="     "/>
    <x v="1"/>
    <s v="PG&amp;E"/>
    <m/>
    <s v="Vegetation"/>
    <m/>
    <s v="D"/>
    <m/>
    <s v="&lt;0.25"/>
    <s v="Square Feet: ; Acreage: "/>
    <s v="Equipment - PG&amp;E"/>
    <s v="34.b. Conductor damage or failure"/>
    <s v="Equipment - PG&amp;E"/>
    <s v="All types of equipment / facility failure"/>
    <s v="Conductor"/>
    <s v="Conductor"/>
    <m/>
    <m/>
    <s v="Line to Ground"/>
    <s v="PACIFIC BELL"/>
    <s v="Overhead"/>
    <x v="3"/>
    <s v="Conductor"/>
    <m/>
    <s v="102156367"/>
    <s v="     "/>
    <s v="Tier 2"/>
    <x v="1"/>
    <n v="175"/>
    <m/>
    <n v="38.999499999999998"/>
    <n v="-122.755"/>
    <s v="Lake"/>
    <s v="LUCERNE-1106"/>
    <s v="43351106"/>
    <n v="12000"/>
    <s v="LUCERNE 1106664"/>
    <x v="0"/>
    <s v="Kelseyville FD"/>
    <s v="Urban"/>
    <m/>
    <m/>
    <s v="No"/>
    <m/>
    <m/>
    <m/>
    <m/>
    <m/>
    <m/>
    <m/>
    <s v="N"/>
    <s v="N"/>
    <m/>
    <m/>
    <s v="     "/>
    <m/>
    <m/>
    <m/>
    <m/>
    <m/>
    <m/>
    <m/>
    <m/>
    <m/>
    <m/>
    <m/>
    <m/>
    <m/>
    <m/>
    <m/>
    <m/>
    <m/>
    <m/>
    <m/>
  </r>
  <r>
    <s v="20180082"/>
    <s v="     "/>
    <n v="43164"/>
    <s v="3/5"/>
    <x v="0"/>
    <n v="0.6743055555555556"/>
    <s v="10"/>
    <n v="1"/>
    <s v="3"/>
    <x v="1"/>
    <n v="43164"/>
    <n v="0.6743055555555556"/>
    <s v="ILIS - possible blown fuse. Spoke to Bryan, patrolled &amp; unknown cause of why fuse blown.  He suspects the rains could have weakened the fuse.  Also size of fire around 4-5 acres.  Kern County FD heard explosion, grass fire."/>
    <s v="     "/>
    <s v="FAS"/>
    <m/>
    <s v="N"/>
    <x v="0"/>
    <s v="38797"/>
    <s v="18-0020085"/>
    <m/>
    <m/>
    <m/>
    <m/>
    <s v="     "/>
    <x v="1"/>
    <s v="PG&amp;E"/>
    <m/>
    <m/>
    <m/>
    <s v="D"/>
    <m/>
    <s v="0.26-9.99"/>
    <m/>
    <s v="Unknown"/>
    <s v="40.a. Unknown"/>
    <s v="Unknown"/>
    <s v="Other"/>
    <s v="Unknown"/>
    <m/>
    <m/>
    <m/>
    <s v="Line to Line"/>
    <m/>
    <s v="Overhead"/>
    <x v="3"/>
    <m/>
    <m/>
    <s v="15213"/>
    <s v="     "/>
    <s v="Tier 2"/>
    <x v="1"/>
    <m/>
    <s v="NA"/>
    <n v="34.993000000000002"/>
    <n v="-118.901"/>
    <s v="Kern"/>
    <s v="TEJON-1106"/>
    <s v="252931106"/>
    <n v="11000"/>
    <s v="TEJON 11062436"/>
    <x v="0"/>
    <m/>
    <s v="Agriculture"/>
    <m/>
    <m/>
    <s v="No"/>
    <m/>
    <m/>
    <m/>
    <m/>
    <m/>
    <m/>
    <m/>
    <s v="N"/>
    <s v="N"/>
    <m/>
    <m/>
    <s v="     "/>
    <m/>
    <m/>
    <m/>
    <m/>
    <m/>
    <m/>
    <m/>
    <m/>
    <m/>
    <m/>
    <m/>
    <m/>
    <m/>
    <m/>
    <m/>
    <m/>
    <m/>
    <m/>
    <m/>
  </r>
  <r>
    <s v="20200184"/>
    <s v="     "/>
    <n v="43895"/>
    <s v="3/5"/>
    <x v="0"/>
    <n v="0.48819444444444443"/>
    <s v="10"/>
    <n v="1"/>
    <s v="3"/>
    <x v="4"/>
    <n v="43895"/>
    <n v="0.4861111111111111"/>
    <s v="On March 5, 2020 at 1143 hours, a PG&amp;E Troubleman was dispatched to the Fruitland 1142 12kV Distribution Circuit on Dyerville Road for an outage and observed a wire down. Initial analysis indicates a PG&amp;E equipment failure caused the ignition. It was observed the customer was under the influence operating a riding lawn mower and there was tire marks and tread leading up to and on the guy wire. The mower making contact with the heavy tension on the guy wire caused the pole to shake resulting in a broken insulator, causing a primary wire down and ignition. T-man suppressed the fire and Cal Fire arrived after fire was suppressed to sweep the site. "/>
    <s v="     "/>
    <s v="FAS"/>
    <m/>
    <s v="N"/>
    <x v="0"/>
    <s v="832917"/>
    <s v="20-0029158"/>
    <m/>
    <s v="T004912612"/>
    <n v="118640462"/>
    <m/>
    <s v="     "/>
    <x v="1"/>
    <s v="PG&amp;E"/>
    <m/>
    <s v="Vegetation"/>
    <m/>
    <s v="D"/>
    <s v="D"/>
    <s v="&lt;0.25"/>
    <m/>
    <s v="Contact - 3rd Party"/>
    <s v="33.d. Vehicle contact"/>
    <s v="Contact - 3rd Party"/>
    <s v="Contact from object"/>
    <s v="Contact - Vehicle"/>
    <m/>
    <s v="Contact - Vehicle"/>
    <s v="Insulator"/>
    <s v="Line to Line"/>
    <m/>
    <s v="Overhead"/>
    <x v="3"/>
    <s v="Insulator"/>
    <s v="Insulator, Conductor - Primary"/>
    <s v="Pole ID: 100989601"/>
    <s v="     "/>
    <s v="Tier 2"/>
    <x v="1"/>
    <n v="105"/>
    <s v="R2"/>
    <n v="40.288600000000002"/>
    <n v="-123.803"/>
    <s v="Humboldt"/>
    <s v="FRUITLAND-1142"/>
    <m/>
    <n v="12000"/>
    <m/>
    <x v="0"/>
    <s v="PG&amp;E Troubleman"/>
    <s v="Herbaceous"/>
    <m/>
    <m/>
    <s v="No"/>
    <m/>
    <m/>
    <m/>
    <m/>
    <m/>
    <m/>
    <m/>
    <s v="N"/>
    <s v="N"/>
    <m/>
    <m/>
    <s v="     "/>
    <s v="40.28380000"/>
    <s v="-123.79830000"/>
    <s v="Mar  6 2020 12:00AM"/>
    <s v="BranchFail"/>
    <s v="A green 1&quot; diameter, 6 long branch broke off the tree and landed on the lines, cross phasing them. Weather was good."/>
    <s v="FIRD"/>
    <s v="80"/>
    <s v="32"/>
    <s v="10"/>
    <s v="None"/>
    <s v="None"/>
    <s v="N"/>
    <s v="1"/>
    <m/>
    <s v="Hillside"/>
    <s v="A"/>
    <s v="CrossArm"/>
    <s v="BareWire"/>
    <s v="6"/>
  </r>
  <r>
    <s v="20200189"/>
    <s v="     "/>
    <n v="43896"/>
    <s v="3/6"/>
    <x v="0"/>
    <n v="0.59791666666666665"/>
    <s v="10"/>
    <n v="1"/>
    <s v="3"/>
    <x v="4"/>
    <n v="43896"/>
    <n v="0.59375"/>
    <s v="On March 03, 2020, at 1415 hours, a line to ground fault occurred on the Coarsegold 2103 Distribution circuit, resulting in Fuse 6287 opening and the loss of service to 123 customers. The fault resulted in a fire approximately 5 acres in size. Based on information provided by the troubleman, it is likely the fault was the result of an animal or bird contacting the cutouts on a transformer but no animal or bird remains were found. Cal Fire suppressed the fire and gave the troubleman the go-ahead to re-energize. The troubleman checked power and found everything to be in operable condition. Fuse 6287 was closed at 1620 hours, restoring service to all 123 customers. An EC tag was created and on March 06, 2020, the burnt jumpers, damaged cutouts and lightning arrestor were replaced, and jumper covers and a bird guard were installed. There were no injuries or property damage reported as a result of this incident."/>
    <s v="     "/>
    <s v="FAS"/>
    <m/>
    <s v="N"/>
    <x v="0"/>
    <s v="836873"/>
    <s v="20-0029643"/>
    <m/>
    <s v="T004913501"/>
    <n v="31494564"/>
    <m/>
    <s v="     "/>
    <x v="1"/>
    <s v="PG&amp;E"/>
    <m/>
    <s v="Vegetation"/>
    <m/>
    <s v="D"/>
    <s v="D"/>
    <s v="0.26-9.99"/>
    <s v="Approximately 5 acres"/>
    <s v="Contact - Animal - Other"/>
    <s v="33.b. Animal contact"/>
    <s v="Contact - Animal"/>
    <s v="Contact from object"/>
    <s v="Contact - Animal"/>
    <m/>
    <s v="Contact - Animal"/>
    <s v="Jumper"/>
    <s v="Line to Ground"/>
    <m/>
    <s v="Overhead"/>
    <x v="3"/>
    <s v="Jumper"/>
    <m/>
    <s v="Transformer # 931088881"/>
    <s v="     "/>
    <s v="Tier 2"/>
    <x v="1"/>
    <n v="424"/>
    <s v="R2"/>
    <n v="37.174199999999999"/>
    <n v="-119.79"/>
    <s v="Madera"/>
    <s v="COARSEGOLD-2103"/>
    <m/>
    <n v="21000"/>
    <m/>
    <x v="0"/>
    <s v="Cal Fire"/>
    <s v="Hardwood Woodland"/>
    <m/>
    <m/>
    <s v="No"/>
    <m/>
    <m/>
    <m/>
    <m/>
    <m/>
    <m/>
    <m/>
    <s v="N"/>
    <s v="N"/>
    <m/>
    <m/>
    <s v="     "/>
    <m/>
    <m/>
    <m/>
    <m/>
    <m/>
    <m/>
    <m/>
    <m/>
    <m/>
    <m/>
    <m/>
    <m/>
    <m/>
    <m/>
    <m/>
    <m/>
    <m/>
    <m/>
    <m/>
  </r>
  <r>
    <s v="20210203"/>
    <s v="     "/>
    <n v="44261"/>
    <s v="3/6"/>
    <x v="0"/>
    <n v="0.13958333333333334"/>
    <s v="10"/>
    <n v="1"/>
    <s v="3"/>
    <x v="5"/>
    <n v="44261"/>
    <m/>
    <s v="Pole fire at Transmission pole 9/3 on the Melones-Curtic 115 kV circuit. Photos show the top of top burnt just below the insulator. This ignition could possibly be attributable to tracking from rain over the weekend. LC notification was created for the pole to be replaced. A small section of grass at the base was also burnt. TOTL: INT-14638; LC Tag: 120609381 (Rptd by MSF9); PM: 31532561; Previous LC Tag: 116818401; CAP Issue: 120611557 (EXMQ); SAP Eqp: 44391058;. On 10/5/2021 AGFC cleared the PIIR columns due to this incident not meeting PIIR criteria."/>
    <s v="     "/>
    <s v="Trans-Sub Email"/>
    <m/>
    <s v="N"/>
    <x v="0"/>
    <m/>
    <m/>
    <s v="INT-14638"/>
    <m/>
    <n v="120609000"/>
    <m/>
    <s v="     "/>
    <x v="0"/>
    <s v="PG&amp;E"/>
    <m/>
    <s v="Other"/>
    <s v="Pole"/>
    <s v="T"/>
    <s v="T"/>
    <s v="&lt;3 meters of linear travel"/>
    <m/>
    <s v="Equipment - PG&amp;E"/>
    <s v="34.g. Insulator and brushing damage or failure"/>
    <s v="Equipment - PG&amp;E"/>
    <s v="All types of equipment / facility failure"/>
    <s v="Insulator failure"/>
    <s v="Insulator"/>
    <m/>
    <m/>
    <m/>
    <s v="N"/>
    <s v="Overhead"/>
    <x v="4"/>
    <s v="Insulator"/>
    <s v="Pole"/>
    <m/>
    <s v="     "/>
    <s v="Tier 2"/>
    <x v="1"/>
    <n v="320"/>
    <m/>
    <n v="37.942799999999998"/>
    <n v="-120.404"/>
    <s v="Tuolumne"/>
    <s v="MELONES-CURTIS-115KV"/>
    <m/>
    <n v="115000"/>
    <s v="N/A"/>
    <x v="0"/>
    <s v="PG&amp;E Crew"/>
    <s v="Herbaceous"/>
    <m/>
    <m/>
    <s v="No"/>
    <m/>
    <m/>
    <m/>
    <m/>
    <m/>
    <m/>
    <m/>
    <s v="N"/>
    <s v="N"/>
    <m/>
    <m/>
    <s v="     "/>
    <m/>
    <m/>
    <m/>
    <m/>
    <m/>
    <m/>
    <m/>
    <m/>
    <m/>
    <m/>
    <m/>
    <m/>
    <m/>
    <m/>
    <m/>
    <m/>
    <m/>
    <m/>
    <m/>
  </r>
  <r>
    <s v="MIA20169501"/>
    <s v="     "/>
    <n v="42437"/>
    <s v="3/8"/>
    <x v="0"/>
    <n v="0.36143518518518519"/>
    <s v="11"/>
    <n v="1"/>
    <s v="3"/>
    <x v="6"/>
    <n v="42437"/>
    <n v="0.3611111111111111"/>
    <s v="PGE Attributed, FIRST POLE OUTSIDE SUB CAUGHT ON FIRE"/>
    <s v="     "/>
    <s v="FAS"/>
    <n v="44250"/>
    <s v="Y"/>
    <x v="0"/>
    <s v="1424813"/>
    <s v="16-0019127"/>
    <m/>
    <s v="T003636532"/>
    <n v="111412366"/>
    <m/>
    <s v="     "/>
    <x v="0"/>
    <s v="PG&amp;E"/>
    <m/>
    <m/>
    <m/>
    <s v="D"/>
    <m/>
    <s v="Structure-PG&amp;E only"/>
    <m/>
    <s v="Equipment - PG&amp;E"/>
    <s v="34.o. Other"/>
    <s v="Equipment - PG&amp;E"/>
    <s v="All types of equipment / facility failure"/>
    <s v="Circuit Breaker"/>
    <s v="Pole"/>
    <m/>
    <m/>
    <s v="Line to Line"/>
    <s v="Yes"/>
    <s v="Overhead"/>
    <x v="0"/>
    <m/>
    <m/>
    <s v="182852202"/>
    <s v="     "/>
    <s v="Tier 2"/>
    <x v="1"/>
    <n v="505"/>
    <m/>
    <n v="36.578699999999998"/>
    <n v="-121.908"/>
    <s v="Monterey"/>
    <s v="VIEJO-2202"/>
    <s v="182852202"/>
    <n v="22000"/>
    <s v="VIEJO 2202CB"/>
    <x v="0"/>
    <s v="N/A"/>
    <s v="Urban"/>
    <m/>
    <m/>
    <s v="No"/>
    <m/>
    <m/>
    <m/>
    <m/>
    <m/>
    <m/>
    <m/>
    <s v="N"/>
    <s v="N"/>
    <m/>
    <m/>
    <s v="     "/>
    <m/>
    <m/>
    <m/>
    <m/>
    <m/>
    <m/>
    <m/>
    <m/>
    <m/>
    <m/>
    <m/>
    <m/>
    <m/>
    <m/>
    <m/>
    <m/>
    <m/>
    <m/>
    <m/>
  </r>
  <r>
    <s v="20150019"/>
    <s v="     "/>
    <n v="42072"/>
    <s v="3/9"/>
    <x v="0"/>
    <n v="0.4"/>
    <s v="11"/>
    <n v="1"/>
    <s v="3"/>
    <x v="2"/>
    <n v="42072"/>
    <n v="0.4"/>
    <m/>
    <s v="     "/>
    <m/>
    <m/>
    <s v="N"/>
    <x v="0"/>
    <s v="1201075"/>
    <s v="15-0018212"/>
    <m/>
    <m/>
    <n v="110087362"/>
    <m/>
    <s v="     "/>
    <x v="1"/>
    <s v="PG&amp;E"/>
    <m/>
    <s v="Building"/>
    <m/>
    <s v="D"/>
    <m/>
    <s v="Structure-only"/>
    <s v="Square Feet: ; Acreage: "/>
    <s v="Contact - Animal - Bird"/>
    <s v="33.b. Animal contact"/>
    <s v="Contact - Bird"/>
    <s v="All types of equipment / facility failure"/>
    <s v="Contact - Animal"/>
    <m/>
    <s v="Contact - Animal"/>
    <s v="Conductor"/>
    <s v="Line to Ground"/>
    <s v="PACIFIC BELL"/>
    <s v="Overhead"/>
    <x v="3"/>
    <s v="Conductor"/>
    <m/>
    <s v="101399208"/>
    <s v="     "/>
    <s v="Tier 2"/>
    <x v="1"/>
    <n v="340"/>
    <m/>
    <n v="38.732799999999997"/>
    <n v="-120.752"/>
    <s v="El Dorado"/>
    <s v="APPLE-HILL-1103"/>
    <s v="153661103"/>
    <n v="12000"/>
    <s v="PLACERVILLE 1109CB"/>
    <x v="0"/>
    <m/>
    <s v="Urban"/>
    <m/>
    <m/>
    <s v="No"/>
    <m/>
    <m/>
    <m/>
    <m/>
    <m/>
    <m/>
    <m/>
    <s v="N"/>
    <s v="N"/>
    <m/>
    <m/>
    <s v="     "/>
    <m/>
    <m/>
    <m/>
    <m/>
    <m/>
    <m/>
    <m/>
    <m/>
    <m/>
    <m/>
    <m/>
    <m/>
    <m/>
    <m/>
    <m/>
    <m/>
    <m/>
    <m/>
    <m/>
  </r>
  <r>
    <s v="20150032"/>
    <s v="     "/>
    <n v="42105"/>
    <s v="4/11"/>
    <x v="0"/>
    <n v="0.71944444444444444"/>
    <s v="15"/>
    <n v="2"/>
    <s v="4"/>
    <x v="2"/>
    <n v="42105"/>
    <n v="0.71944444444444444"/>
    <m/>
    <s v="     "/>
    <m/>
    <m/>
    <s v="N"/>
    <x v="0"/>
    <s v="1217608"/>
    <s v="15-0026023"/>
    <m/>
    <m/>
    <n v="110173948"/>
    <m/>
    <s v="     "/>
    <x v="1"/>
    <s v="PG&amp;E"/>
    <m/>
    <s v="Vegetation"/>
    <m/>
    <s v="D"/>
    <m/>
    <s v="&lt;0.25"/>
    <s v="Square Feet: ; Acreage: "/>
    <s v="Vegetation"/>
    <s v="33.a. Veg. contact"/>
    <s v="Vegetation"/>
    <s v="All types of equipment / facility failure"/>
    <s v="Contact - Vegetation"/>
    <m/>
    <s v="Contact - Vegetation"/>
    <s v="Conductor"/>
    <s v="Line to Ground"/>
    <m/>
    <s v="Overhead"/>
    <x v="3"/>
    <s v="Conductor"/>
    <m/>
    <s v="101491414"/>
    <s v="     "/>
    <s v="Tier 2"/>
    <x v="1"/>
    <n v="246"/>
    <m/>
    <n v="40.546199999999999"/>
    <n v="-122.23399999999999"/>
    <s v="Shasta"/>
    <s v="DESCHUTES-1104"/>
    <s v="103351104"/>
    <n v="12000"/>
    <s v="DESCHUTES 1104CB"/>
    <x v="1"/>
    <m/>
    <s v="Hardwood Woodland"/>
    <m/>
    <m/>
    <s v="No"/>
    <m/>
    <m/>
    <m/>
    <m/>
    <m/>
    <m/>
    <m/>
    <s v="N"/>
    <s v="N"/>
    <m/>
    <m/>
    <s v="     "/>
    <s v="40.54618730"/>
    <s v="-122.23426610"/>
    <s v="Apr 13 2015 12:00AM"/>
    <s v="RootsFail"/>
    <s v="Mature green valley oak failed at base and fell into lines. wire on ground. Tree Had minor outer signs of defect. There was extensive root rot present."/>
    <s v="OAKV"/>
    <s v="65"/>
    <s v="28"/>
    <s v="40"/>
    <s v="Slight"/>
    <s v="Slight"/>
    <s v="N"/>
    <s v="1"/>
    <m/>
    <s v="Valley"/>
    <s v="D"/>
    <s v="CrossArm"/>
    <s v="BareWire"/>
    <s v="1"/>
  </r>
  <r>
    <s v="SAP201615233"/>
    <s v="     "/>
    <n v="42472"/>
    <s v="4/12"/>
    <x v="0"/>
    <m/>
    <s v="16"/>
    <n v="2"/>
    <s v="4"/>
    <x v="6"/>
    <n v="42470"/>
    <m/>
    <s v="Crossarm replaced due to pole fire; failed fuse 2049"/>
    <s v="     "/>
    <s v="SAP"/>
    <n v="44580"/>
    <s v="Y"/>
    <x v="0"/>
    <m/>
    <s v="16-0027603"/>
    <m/>
    <s v="T003664786"/>
    <n v="111530872"/>
    <m/>
    <s v="     "/>
    <x v="0"/>
    <s v="PG&amp;E"/>
    <m/>
    <m/>
    <m/>
    <s v="D"/>
    <m/>
    <s v="Structure-PG&amp;E only"/>
    <m/>
    <s v="Equipment - PG&amp;E"/>
    <s v="34.c. Fuse damage or failure"/>
    <s v="Equipment - PG&amp;E"/>
    <s v="Fuse failure - all"/>
    <s v="Fuse failure - all"/>
    <s v="Fuse"/>
    <m/>
    <m/>
    <s v="Force Out"/>
    <s v="Yes"/>
    <s v="Overhead"/>
    <x v="0"/>
    <s v="Fuse"/>
    <m/>
    <s v="101775792"/>
    <s v="     "/>
    <s v="Tier 2"/>
    <x v="1"/>
    <m/>
    <m/>
    <n v="36.494599999999998"/>
    <n v="-121.742"/>
    <s v="Monterey"/>
    <s v="LAURELES-1112"/>
    <m/>
    <m/>
    <s v="LAURELES 1112438"/>
    <x v="0"/>
    <m/>
    <m/>
    <m/>
    <m/>
    <s v="No"/>
    <m/>
    <m/>
    <m/>
    <m/>
    <m/>
    <m/>
    <m/>
    <s v="N"/>
    <s v="N"/>
    <m/>
    <m/>
    <s v="     "/>
    <m/>
    <m/>
    <m/>
    <m/>
    <m/>
    <m/>
    <m/>
    <m/>
    <m/>
    <m/>
    <m/>
    <m/>
    <m/>
    <m/>
    <m/>
    <m/>
    <m/>
    <m/>
    <m/>
  </r>
  <r>
    <s v="20180116"/>
    <s v="     "/>
    <n v="43202"/>
    <s v="4/12"/>
    <x v="0"/>
    <n v="0.53608796296296302"/>
    <s v="15"/>
    <n v="2"/>
    <s v="4"/>
    <x v="1"/>
    <n v="43202"/>
    <n v="0.54305555555555551"/>
    <s v="Pole fire only, contained to asset damages.  Capbank# 9288, Pin# 293566"/>
    <s v="     "/>
    <s v="FAS"/>
    <m/>
    <s v="N"/>
    <x v="0"/>
    <s v="65633"/>
    <s v="18-0031744"/>
    <m/>
    <m/>
    <m/>
    <m/>
    <s v="     "/>
    <x v="0"/>
    <s v="PG&amp;E"/>
    <m/>
    <m/>
    <m/>
    <s v="D"/>
    <m/>
    <s v="Structure-PG&amp;E only"/>
    <m/>
    <s v="Equipment - PG&amp;E"/>
    <s v="34.a. Capacitor bank damage or failure"/>
    <s v="Equipment - PG&amp;E"/>
    <s v="All types of equipment / facility failure"/>
    <s v="Capacitor Bank"/>
    <s v="Capacitor Bank"/>
    <m/>
    <m/>
    <s v="Force Out"/>
    <m/>
    <s v="Overhead"/>
    <x v="3"/>
    <s v="Capacitor Bank"/>
    <m/>
    <s v="29676"/>
    <s v="     "/>
    <s v="Tier 2"/>
    <x v="1"/>
    <n v="115"/>
    <m/>
    <n v="40.776400000000002"/>
    <n v="-123.836"/>
    <s v="Humboldt"/>
    <s v="MAPLE-CREEK-1101"/>
    <s v="192101101"/>
    <n v="11000"/>
    <s v="EUREKA E 1104CB"/>
    <x v="0"/>
    <m/>
    <s v="Rural"/>
    <m/>
    <m/>
    <s v="No"/>
    <m/>
    <m/>
    <m/>
    <m/>
    <m/>
    <m/>
    <m/>
    <s v="N"/>
    <s v="N"/>
    <m/>
    <m/>
    <s v="     "/>
    <m/>
    <m/>
    <m/>
    <m/>
    <m/>
    <m/>
    <m/>
    <m/>
    <m/>
    <m/>
    <m/>
    <m/>
    <m/>
    <m/>
    <m/>
    <m/>
    <m/>
    <m/>
    <m/>
  </r>
  <r>
    <s v="SAP20210531"/>
    <s v="     "/>
    <n v="44298"/>
    <s v="4/12"/>
    <x v="0"/>
    <m/>
    <s v="16"/>
    <n v="2"/>
    <s v="4"/>
    <x v="5"/>
    <n v="44296"/>
    <m/>
    <s v="10961 Morgan Territory Rd / Morgan Territory Rd and Manning Rd in Livermore; pole fire; caused by transformer failure"/>
    <s v="     "/>
    <s v="SAP"/>
    <n v="44580"/>
    <s v="Y"/>
    <x v="0"/>
    <m/>
    <s v="21-0047059"/>
    <m/>
    <s v="T005261646"/>
    <n v="120785596"/>
    <m/>
    <s v="     "/>
    <x v="0"/>
    <s v="PG&amp;E"/>
    <m/>
    <m/>
    <m/>
    <s v="D"/>
    <m/>
    <s v="Structure-PG&amp;E only"/>
    <m/>
    <s v="Equipment - PG&amp;E"/>
    <s v="34.n. Transformer damage or failure"/>
    <s v="Equipment - PG&amp;E"/>
    <s v="Transformer failure"/>
    <s v="Transformer failure"/>
    <s v="Pole"/>
    <m/>
    <m/>
    <s v="Line to Ground"/>
    <s v="Yes"/>
    <s v="Overhead"/>
    <x v="0"/>
    <s v="Pole"/>
    <m/>
    <s v="104049715"/>
    <s v="     "/>
    <s v="Tier 2"/>
    <x v="1"/>
    <m/>
    <m/>
    <n v="37.752600000000001"/>
    <n v="-121.779"/>
    <s v="Alameda"/>
    <s v="CAYETANO-2109"/>
    <m/>
    <m/>
    <m/>
    <x v="0"/>
    <m/>
    <m/>
    <m/>
    <m/>
    <s v="No"/>
    <m/>
    <m/>
    <m/>
    <m/>
    <m/>
    <m/>
    <m/>
    <s v="N"/>
    <s v="N"/>
    <m/>
    <m/>
    <s v="     "/>
    <m/>
    <m/>
    <m/>
    <m/>
    <m/>
    <m/>
    <m/>
    <m/>
    <m/>
    <m/>
    <m/>
    <m/>
    <m/>
    <m/>
    <m/>
    <m/>
    <m/>
    <m/>
    <m/>
  </r>
  <r>
    <s v="20212380"/>
    <s v="     "/>
    <n v="44298"/>
    <s v="4/12"/>
    <x v="0"/>
    <m/>
    <s v="16"/>
    <n v="2"/>
    <s v="4"/>
    <x v="5"/>
    <n v="44296"/>
    <m/>
    <s v="10961 Morgan Territory Rd / Morgan Territory Rd and Manning Rd in Livermore; pole fire; caused by transformer failure"/>
    <s v="     "/>
    <s v="SAP"/>
    <m/>
    <s v="Y"/>
    <x v="0"/>
    <m/>
    <s v="21-0047059"/>
    <m/>
    <s v="T005261646"/>
    <n v="120786000"/>
    <m/>
    <s v="     "/>
    <x v="0"/>
    <s v="PG&amp;E"/>
    <m/>
    <m/>
    <m/>
    <s v="D"/>
    <m/>
    <s v="Structure-PG&amp;E only"/>
    <m/>
    <s v="Equipment - PG&amp;E"/>
    <s v="34.n. Transformer damage or failure"/>
    <s v="Equipment - PG&amp;E"/>
    <s v="All types of equipment / facility failure"/>
    <s v="Transformer failure"/>
    <s v="Pole"/>
    <m/>
    <m/>
    <s v="Line to Ground"/>
    <s v="Y"/>
    <s v="Overhead"/>
    <x v="0"/>
    <s v="Pole"/>
    <m/>
    <s v="104049715"/>
    <s v="     "/>
    <s v="Tier 2"/>
    <x v="1"/>
    <m/>
    <m/>
    <n v="37.752600000000001"/>
    <n v="-121.779"/>
    <s v="Alameda"/>
    <s v="CAYETANO-2109"/>
    <m/>
    <n v="21000"/>
    <m/>
    <x v="0"/>
    <s v="Unknown"/>
    <s v="Urban"/>
    <m/>
    <m/>
    <s v="No"/>
    <m/>
    <m/>
    <m/>
    <m/>
    <m/>
    <m/>
    <m/>
    <s v="N"/>
    <s v="N"/>
    <m/>
    <m/>
    <s v="     "/>
    <m/>
    <m/>
    <m/>
    <m/>
    <m/>
    <m/>
    <m/>
    <m/>
    <m/>
    <m/>
    <m/>
    <m/>
    <m/>
    <m/>
    <m/>
    <m/>
    <m/>
    <m/>
    <m/>
  </r>
  <r>
    <s v="20160017"/>
    <s v="     "/>
    <n v="42473"/>
    <s v="4/13"/>
    <x v="0"/>
    <n v="0.81111111111111112"/>
    <s v="16"/>
    <n v="2"/>
    <s v="4"/>
    <x v="6"/>
    <n v="42473"/>
    <n v="0.80277777777777781"/>
    <s v="0"/>
    <s v="     "/>
    <m/>
    <m/>
    <s v="N"/>
    <x v="0"/>
    <s v="1450269"/>
    <s v="16-0028421"/>
    <m/>
    <m/>
    <m/>
    <m/>
    <s v="     "/>
    <x v="1"/>
    <s v="PG&amp;E"/>
    <m/>
    <s v="Vegetation"/>
    <m/>
    <s v="D"/>
    <m/>
    <s v="&lt;0.25"/>
    <s v="Square Feet: ; Acreage: "/>
    <s v="Vegetation"/>
    <s v="33.a. Veg. contact"/>
    <s v="Vegetation"/>
    <s v="All types of equipment / facility failure"/>
    <s v="Contact - Vegetation"/>
    <m/>
    <s v="Contact - Vegetation"/>
    <s v="Conductor"/>
    <s v="Force Out"/>
    <m/>
    <s v="Overhead"/>
    <x v="3"/>
    <s v="Conductor"/>
    <m/>
    <s v="103659313"/>
    <s v="     "/>
    <s v="Tier 2"/>
    <x v="1"/>
    <n v="105"/>
    <m/>
    <n v="40.495399999999997"/>
    <n v="-124.122"/>
    <s v="Humboldt"/>
    <s v="RIO-DELL-1102"/>
    <s v="192251102"/>
    <n v="12000"/>
    <s v="RIO DELL 11028852"/>
    <x v="0"/>
    <s v="Cal Fire"/>
    <s v="Conifer Forest"/>
    <m/>
    <m/>
    <s v="No"/>
    <m/>
    <m/>
    <m/>
    <m/>
    <m/>
    <m/>
    <m/>
    <s v="N"/>
    <s v="N"/>
    <m/>
    <m/>
    <s v="     "/>
    <s v="40.49535000"/>
    <s v="-124.12191200"/>
    <s v="Apr 14 2016 12:00AM"/>
    <s v="RootsFail"/>
    <s v="A healthy Redwood uprooted and fell at an angle to the lines causing the top of the tree to hit the lines, pinning it to the ground."/>
    <s v="REDW"/>
    <s v="45"/>
    <s v="7"/>
    <s v="20"/>
    <s v="Slight"/>
    <s v="Slight"/>
    <s v="N"/>
    <s v="1"/>
    <m/>
    <s v="Hillside"/>
    <s v="B"/>
    <s v="CrossArm"/>
    <s v="BareWire"/>
    <s v="0"/>
  </r>
  <r>
    <s v="20180118"/>
    <s v="     "/>
    <n v="43203"/>
    <s v="4/13"/>
    <x v="0"/>
    <n v="0.56041666666666667"/>
    <s v="15"/>
    <n v="2"/>
    <s v="4"/>
    <x v="1"/>
    <n v="43203"/>
    <n v="0.56041666666666667"/>
    <s v="ILIS - WOG, yes.  Less 1 meter, secondary failure&quot; Temp SBCO&quot;."/>
    <s v="     "/>
    <s v="FAS"/>
    <m/>
    <s v="N"/>
    <x v="0"/>
    <s v="66391"/>
    <s v="18-0032126"/>
    <m/>
    <m/>
    <m/>
    <m/>
    <s v="     "/>
    <x v="0"/>
    <s v="PG&amp;E"/>
    <m/>
    <m/>
    <m/>
    <s v="D"/>
    <m/>
    <s v="&lt;3 meters of linear travel"/>
    <m/>
    <s v="Equipment - PG&amp;E"/>
    <s v="34.o. Other"/>
    <s v="Equipment - PG&amp;E"/>
    <s v="All types of equipment / facility failure"/>
    <s v="Other"/>
    <s v="Splice/Clamp/Connector"/>
    <m/>
    <m/>
    <s v="Line to Ground"/>
    <m/>
    <s v="Overhead"/>
    <x v="3"/>
    <s v="Splice/Clamp/Connector"/>
    <m/>
    <s v="WIRE DOWN AT 3329 PRIMEROSE DR"/>
    <s v="     "/>
    <s v="Tier 2"/>
    <x v="1"/>
    <n v="170"/>
    <m/>
    <n v="39.424900000000001"/>
    <n v="-122.60299999999999"/>
    <s v="Glenn"/>
    <s v="ELK-CREEK-1101"/>
    <s v="102781101"/>
    <n v="11000"/>
    <s v="WILLITS 1104504"/>
    <x v="1"/>
    <m/>
    <s v="Highly Rural"/>
    <m/>
    <m/>
    <s v="No"/>
    <m/>
    <m/>
    <m/>
    <m/>
    <m/>
    <m/>
    <m/>
    <s v="N"/>
    <s v="N"/>
    <m/>
    <m/>
    <s v="     "/>
    <m/>
    <m/>
    <m/>
    <m/>
    <m/>
    <m/>
    <m/>
    <m/>
    <m/>
    <m/>
    <m/>
    <m/>
    <m/>
    <m/>
    <m/>
    <m/>
    <m/>
    <m/>
    <m/>
  </r>
  <r>
    <s v="20210365"/>
    <s v="     "/>
    <n v="44299"/>
    <s v="4/13"/>
    <x v="0"/>
    <n v="7.7083333333333337E-2"/>
    <s v="16"/>
    <n v="2"/>
    <s v="4"/>
    <x v="5"/>
    <n v="44299"/>
    <m/>
    <s v="A squirrel made contact with cutout causing the pole and riser cable to ignite along with a small section of material at the base of the pole. The ensuing fire was less than one meter in size."/>
    <s v="     "/>
    <s v="FAS"/>
    <m/>
    <s v="N"/>
    <x v="0"/>
    <m/>
    <s v="21-0047724"/>
    <m/>
    <s v="1176877725, T005263369"/>
    <n v="120803000"/>
    <m/>
    <s v="     "/>
    <x v="0"/>
    <s v="PG&amp;E"/>
    <m/>
    <s v="Other"/>
    <s v="conductor"/>
    <s v="D"/>
    <m/>
    <s v="&lt;3 meters of linear travel"/>
    <m/>
    <s v="Contact - Animal - Other"/>
    <s v="33.b. Animal contact"/>
    <s v="Contact - Animal"/>
    <s v="Contact from object"/>
    <s v="Animal contact"/>
    <m/>
    <s v="Animal contact"/>
    <s v="Conductor - Primary"/>
    <s v="Line to Ground"/>
    <s v="Y"/>
    <s v="Overhead"/>
    <x v="3"/>
    <s v="Conductor - Primary"/>
    <s v="conductor"/>
    <m/>
    <s v="     "/>
    <s v="Tier 2"/>
    <x v="1"/>
    <n v="300"/>
    <m/>
    <n v="39.229500000000002"/>
    <n v="-121.22499999999999"/>
    <s v="Nevada"/>
    <s v="NARROWS-2102"/>
    <m/>
    <n v="21000"/>
    <m/>
    <x v="0"/>
    <s v="Cal Fire Penn Valley"/>
    <s v="Urban"/>
    <m/>
    <m/>
    <s v="No"/>
    <m/>
    <m/>
    <m/>
    <m/>
    <m/>
    <m/>
    <m/>
    <s v="N"/>
    <s v="N"/>
    <m/>
    <m/>
    <s v="     "/>
    <m/>
    <m/>
    <m/>
    <m/>
    <m/>
    <m/>
    <m/>
    <m/>
    <m/>
    <m/>
    <m/>
    <m/>
    <m/>
    <m/>
    <m/>
    <m/>
    <m/>
    <m/>
    <m/>
  </r>
  <r>
    <s v="20180119"/>
    <s v="     "/>
    <n v="43205"/>
    <s v="4/15"/>
    <x v="0"/>
    <n v="0.23472222222222222"/>
    <s v="16"/>
    <n v="2"/>
    <s v="4"/>
    <x v="1"/>
    <n v="43205"/>
    <n v="0.23472222222222222"/>
    <s v="ILIS - WOG, no.  Flashed LR2200, fire contained to asset only. PIN# 293598"/>
    <s v="     "/>
    <s v="FAS"/>
    <m/>
    <s v="N"/>
    <x v="0"/>
    <s v="67079"/>
    <s v="18-0032359"/>
    <m/>
    <m/>
    <m/>
    <m/>
    <s v="     "/>
    <x v="0"/>
    <s v="PG&amp;E"/>
    <m/>
    <m/>
    <m/>
    <s v="D"/>
    <m/>
    <s v="Structure-PG&amp;E only"/>
    <m/>
    <s v="Equipment - PG&amp;E"/>
    <s v="34.j. Recloser damage or failure"/>
    <s v="Equipment - PG&amp;E"/>
    <s v="All types of equipment / facility failure"/>
    <s v="Recloser"/>
    <s v="Recloser"/>
    <m/>
    <m/>
    <s v="Three Phase Fault"/>
    <m/>
    <s v="Overhead"/>
    <x v="3"/>
    <s v="Recloser"/>
    <m/>
    <s v="1103/2"/>
    <s v="     "/>
    <s v="Tier 2"/>
    <x v="1"/>
    <n v="330"/>
    <m/>
    <n v="39.274999999999999"/>
    <n v="-120.979"/>
    <s v="Nevada"/>
    <s v="BRUNSWICK-1105"/>
    <s v="152481105"/>
    <n v="11000"/>
    <s v="BRUNSWICK 1105CB"/>
    <x v="1"/>
    <m/>
    <s v="Rural"/>
    <m/>
    <m/>
    <s v="No"/>
    <m/>
    <m/>
    <m/>
    <m/>
    <m/>
    <m/>
    <m/>
    <s v="N"/>
    <s v="N"/>
    <m/>
    <m/>
    <s v="     "/>
    <m/>
    <m/>
    <m/>
    <m/>
    <m/>
    <m/>
    <m/>
    <m/>
    <m/>
    <m/>
    <m/>
    <m/>
    <m/>
    <m/>
    <m/>
    <m/>
    <m/>
    <m/>
    <m/>
  </r>
  <r>
    <s v="20180120"/>
    <s v="     "/>
    <n v="43205"/>
    <s v="4/15"/>
    <x v="0"/>
    <m/>
    <s v="16"/>
    <n v="2"/>
    <s v="4"/>
    <x v="1"/>
    <m/>
    <m/>
    <s v="No ILIS, less 1 meter.  Secondary failure, sent email to VM possible tree contact cause?"/>
    <s v="     "/>
    <s v="FAS"/>
    <m/>
    <s v="N"/>
    <x v="0"/>
    <s v="67304"/>
    <m/>
    <m/>
    <m/>
    <m/>
    <m/>
    <s v="     "/>
    <x v="0"/>
    <s v="PG&amp;E"/>
    <m/>
    <m/>
    <m/>
    <s v="D"/>
    <m/>
    <s v="&lt;3 meters of linear travel"/>
    <m/>
    <s v="Equipment - PG&amp;E"/>
    <s v="34.b. Conductor damage or failure"/>
    <s v="Equipment - PG&amp;E"/>
    <s v="All types of equipment / facility failure"/>
    <s v="Conductor"/>
    <s v="Conductor"/>
    <m/>
    <m/>
    <m/>
    <m/>
    <m/>
    <x v="3"/>
    <s v="Conductor - Secondary"/>
    <m/>
    <m/>
    <s v="     "/>
    <s v="Tier 2"/>
    <x v="1"/>
    <m/>
    <m/>
    <n v="38.529699999999998"/>
    <n v="-121.563"/>
    <s v="Yolo"/>
    <s v="DEEPWATER-1107"/>
    <s v="063621107"/>
    <n v="11000"/>
    <m/>
    <x v="0"/>
    <m/>
    <s v="Rural"/>
    <m/>
    <m/>
    <s v="No"/>
    <m/>
    <m/>
    <m/>
    <m/>
    <m/>
    <m/>
    <m/>
    <s v="N"/>
    <s v="N"/>
    <m/>
    <m/>
    <s v="     "/>
    <m/>
    <m/>
    <m/>
    <m/>
    <m/>
    <m/>
    <m/>
    <m/>
    <m/>
    <m/>
    <m/>
    <m/>
    <m/>
    <m/>
    <m/>
    <m/>
    <m/>
    <m/>
    <m/>
  </r>
  <r>
    <s v="20210381"/>
    <s v="     "/>
    <n v="44301"/>
    <s v="4/15"/>
    <x v="0"/>
    <n v="0.79166666666666663"/>
    <s v="16"/>
    <n v="2"/>
    <s v="4"/>
    <x v="5"/>
    <n v="44301"/>
    <m/>
    <s v="Pole fire at Transmission pole 9/3 on the Melones-Curtis 115 kV circuit. This is the same 3 pole structure that caught fire on March 6th (Index 203) due to a through bolt missing bonding wire. From the email chain that Dave Gregory sent over, it appears there were corrective tags created for these pole to be replaced but the tags got postponed and pushed out to May. A CAP item is being created today to address this issues. ( CAP issue # 120752736 was issued on 4/6/2021 to address this issue.) (Second CAP # 120840011 issued on 4/19/2021.)  "/>
    <s v="     "/>
    <s v="Trans-Sub Email"/>
    <m/>
    <s v="N"/>
    <x v="0"/>
    <m/>
    <m/>
    <s v="INT-14750"/>
    <m/>
    <m/>
    <m/>
    <s v="     "/>
    <x v="1"/>
    <s v="PG&amp;E"/>
    <m/>
    <s v="Other"/>
    <s v="Pole "/>
    <s v="T"/>
    <s v="T"/>
    <s v="&lt;3 meters of linear travel"/>
    <s v="Less than 3 meters burned pole and vegetation at base. "/>
    <s v="Equipment - PG&amp;E"/>
    <s v="34.o. Other"/>
    <s v="Equipment - PG&amp;E"/>
    <s v="All types of equipment / facility failure"/>
    <s v="Equipment failure - Other"/>
    <s v="Insulator"/>
    <m/>
    <m/>
    <m/>
    <s v="N"/>
    <s v="Overhead"/>
    <x v="4"/>
    <s v="Insulator"/>
    <s v="Pole"/>
    <s v="45080526"/>
    <s v="     "/>
    <s v="Tier 2"/>
    <x v="1"/>
    <n v="320"/>
    <s v="R2"/>
    <n v="37.942799999999998"/>
    <n v="-120.404"/>
    <s v="Tuolumne"/>
    <s v="MELONES-CURTIS-115KV"/>
    <m/>
    <n v="115000"/>
    <s v="N/A"/>
    <x v="0"/>
    <s v="PG&amp;E Crew"/>
    <s v="Herbaceous"/>
    <m/>
    <m/>
    <s v="No"/>
    <m/>
    <m/>
    <m/>
    <m/>
    <m/>
    <m/>
    <m/>
    <s v="N"/>
    <s v="N"/>
    <m/>
    <m/>
    <s v="     "/>
    <m/>
    <m/>
    <m/>
    <m/>
    <m/>
    <m/>
    <m/>
    <m/>
    <m/>
    <m/>
    <m/>
    <m/>
    <m/>
    <m/>
    <m/>
    <m/>
    <m/>
    <m/>
    <m/>
  </r>
  <r>
    <s v="20180122"/>
    <s v="     "/>
    <n v="43206"/>
    <s v="4/16"/>
    <x v="0"/>
    <n v="0.83519675925925929"/>
    <s v="16"/>
    <n v="2"/>
    <s v="4"/>
    <x v="1"/>
    <n v="43206"/>
    <n v="0.76458333333333328"/>
    <s v="ILIS - WOG, yes. Oak tree made contact w/wire.  4/19/18 VM report rcvd:  2 burned areas, 122'x155' and 68'x45'."/>
    <s v="     "/>
    <s v="FAS"/>
    <m/>
    <s v="N"/>
    <x v="0"/>
    <s v="68314"/>
    <s v="18-0032836"/>
    <m/>
    <m/>
    <m/>
    <m/>
    <s v="     "/>
    <x v="1"/>
    <s v="PG&amp;E"/>
    <m/>
    <m/>
    <m/>
    <s v="D"/>
    <m/>
    <s v="&lt;0.25"/>
    <m/>
    <s v="Vegetation"/>
    <s v="33.a. Veg. contact"/>
    <s v="Vegetation"/>
    <s v="Contact from object"/>
    <s v="Vegetation"/>
    <m/>
    <s v="Contact - Vegetation"/>
    <s v="Conductor"/>
    <s v="Line to Line"/>
    <m/>
    <s v="Overhead"/>
    <x v="3"/>
    <m/>
    <m/>
    <s v="20151"/>
    <s v="     "/>
    <s v="Tier 2"/>
    <x v="1"/>
    <m/>
    <s v="NA"/>
    <n v="35.436500000000002"/>
    <n v="-118.895"/>
    <s v="Kern"/>
    <s v="KERN-OIL-1106"/>
    <s v="252721106"/>
    <n v="11000"/>
    <s v="KERN OIL 11063301"/>
    <x v="0"/>
    <m/>
    <s v="Urban"/>
    <m/>
    <m/>
    <s v="No"/>
    <m/>
    <m/>
    <m/>
    <m/>
    <m/>
    <m/>
    <m/>
    <s v="N"/>
    <s v="N"/>
    <m/>
    <m/>
    <s v="     "/>
    <m/>
    <m/>
    <m/>
    <m/>
    <m/>
    <m/>
    <m/>
    <m/>
    <m/>
    <m/>
    <m/>
    <m/>
    <m/>
    <m/>
    <m/>
    <m/>
    <m/>
    <m/>
    <m/>
  </r>
  <r>
    <s v="20150039"/>
    <s v="     "/>
    <n v="42112"/>
    <s v="4/18"/>
    <x v="0"/>
    <n v="0.12986111111111112"/>
    <s v="16"/>
    <n v="2"/>
    <s v="4"/>
    <x v="2"/>
    <n v="42112"/>
    <n v="0.12986111111111112"/>
    <s v="hit and run on pad mnt tranf t7464, isolated and enerigized a few cust. crew called to maker repairs.  unknown driver or car.  started about a 5ft diameriter fire in lawn area."/>
    <s v="     "/>
    <m/>
    <m/>
    <s v="N"/>
    <x v="0"/>
    <s v="1221196"/>
    <s v="15-0027556"/>
    <m/>
    <m/>
    <n v="110196753"/>
    <m/>
    <s v="     "/>
    <x v="1"/>
    <s v="PG&amp;E"/>
    <m/>
    <s v="Vegetation"/>
    <m/>
    <s v="D"/>
    <m/>
    <s v="&lt;3 meters of linear travel"/>
    <s v="Square Feet: 5 ft dia.; Acreage: "/>
    <s v="Contact - 3rd Party"/>
    <s v="33.d. Vehicle contact"/>
    <s v="Contact - 3rd Party"/>
    <s v="All types of equipment / facility failure"/>
    <s v="Contact - Vehicle"/>
    <m/>
    <s v="Contact - Vehicle"/>
    <s v="Pole"/>
    <s v="Line to Ground"/>
    <s v="0"/>
    <s v="Overhead"/>
    <x v="3"/>
    <s v="Conductor"/>
    <m/>
    <s v="around t-7464"/>
    <s v="     "/>
    <s v="Tier 2"/>
    <x v="1"/>
    <n v="305"/>
    <m/>
    <n v="38.6858"/>
    <n v="-121.008"/>
    <s v="El Dorado"/>
    <s v="CLARKSVILLE-2104"/>
    <s v="153612104"/>
    <n v="21000"/>
    <s v="N/A"/>
    <x v="0"/>
    <s v="carmeron park F.D."/>
    <s v="Urban"/>
    <m/>
    <m/>
    <s v="No"/>
    <m/>
    <m/>
    <m/>
    <m/>
    <m/>
    <m/>
    <m/>
    <s v="N"/>
    <s v="N"/>
    <m/>
    <m/>
    <s v="     "/>
    <m/>
    <m/>
    <m/>
    <m/>
    <m/>
    <m/>
    <m/>
    <m/>
    <m/>
    <m/>
    <m/>
    <m/>
    <m/>
    <m/>
    <m/>
    <m/>
    <m/>
    <m/>
    <m/>
  </r>
  <r>
    <s v="SAP201712174"/>
    <s v="     "/>
    <n v="42844"/>
    <s v="4/19"/>
    <x v="0"/>
    <m/>
    <s v="16"/>
    <n v="2"/>
    <s v="4"/>
    <x v="0"/>
    <n v="42842"/>
    <m/>
    <s v="pole fire; transformer and primary wire damaged; failed fuse and lightning arrestor; meter 1004244572"/>
    <s v="     "/>
    <s v="SAP"/>
    <n v="44580"/>
    <s v="Y"/>
    <x v="0"/>
    <s v="1759147"/>
    <s v="17-0040719"/>
    <m/>
    <s v="T004012165"/>
    <n v="112772415"/>
    <m/>
    <s v="     "/>
    <x v="0"/>
    <s v="PG&amp;E"/>
    <m/>
    <m/>
    <m/>
    <s v="D"/>
    <m/>
    <s v="Structure-PG&amp;E only"/>
    <m/>
    <s v="Equipment - PG&amp;E"/>
    <s v="34.c. Fuse damage or failure"/>
    <s v="Equipment - PG&amp;E"/>
    <s v="Fuse failure - all"/>
    <s v="Fuse failure - all"/>
    <s v="Transformer"/>
    <m/>
    <m/>
    <s v="Line to Line"/>
    <s v="Yes"/>
    <s v="Overhead"/>
    <x v="0"/>
    <s v="Transformer"/>
    <m/>
    <s v="100051085"/>
    <s v="     "/>
    <s v="Tier 2"/>
    <x v="1"/>
    <m/>
    <m/>
    <n v="38.825200000000002"/>
    <n v="-121.176"/>
    <s v="Placer"/>
    <s v="PENRYN-1107"/>
    <m/>
    <m/>
    <s v="PENRYN 110790970"/>
    <x v="0"/>
    <m/>
    <m/>
    <m/>
    <m/>
    <s v="No"/>
    <m/>
    <m/>
    <m/>
    <m/>
    <m/>
    <m/>
    <m/>
    <s v="N"/>
    <s v="N"/>
    <m/>
    <m/>
    <s v="     "/>
    <m/>
    <m/>
    <m/>
    <m/>
    <m/>
    <m/>
    <m/>
    <m/>
    <m/>
    <m/>
    <m/>
    <m/>
    <m/>
    <m/>
    <m/>
    <m/>
    <m/>
    <m/>
    <m/>
  </r>
  <r>
    <s v="MIA20183765"/>
    <s v="     "/>
    <n v="43192"/>
    <s v="4/2"/>
    <x v="0"/>
    <n v="0.83586805555555554"/>
    <s v="14"/>
    <n v="2"/>
    <s v="4"/>
    <x v="1"/>
    <n v="43192"/>
    <n v="0.8354166666666667"/>
    <s v="FAS states a dead goose was found that made contact with the wires leading to a small veg fire. Burnt wire was found down."/>
    <s v="     "/>
    <s v="FAS"/>
    <n v="44250"/>
    <s v="Y"/>
    <x v="0"/>
    <s v="58321"/>
    <s v="18-0028650"/>
    <m/>
    <s v="T004290782"/>
    <n v="114463883"/>
    <m/>
    <s v="     "/>
    <x v="0"/>
    <s v="PG&amp;E"/>
    <m/>
    <m/>
    <m/>
    <s v="D"/>
    <m/>
    <s v="&lt;3 meters of linear travel"/>
    <m/>
    <s v="Contact - Animal - Bird"/>
    <s v="33.b. Animal contact"/>
    <s v="Contact - Bird"/>
    <s v="Contact from object"/>
    <s v="Contact - Animal"/>
    <m/>
    <s v="Contact - Animal"/>
    <s v="Conductor"/>
    <s v="Line to Ground"/>
    <s v="No"/>
    <s v="Overhead"/>
    <x v="0"/>
    <m/>
    <m/>
    <s v="043201102 "/>
    <s v="     "/>
    <s v="Tier 2"/>
    <x v="1"/>
    <n v="190"/>
    <m/>
    <n v="38.122799999999998"/>
    <n v="-122.624"/>
    <s v="Marin"/>
    <s v="STAFFORD-1102"/>
    <s v="43201102"/>
    <n v="11000"/>
    <s v="STAFFORD 11021202"/>
    <x v="0"/>
    <m/>
    <s v="Rural"/>
    <m/>
    <m/>
    <s v="No"/>
    <m/>
    <m/>
    <m/>
    <m/>
    <m/>
    <m/>
    <m/>
    <s v="N"/>
    <s v="N"/>
    <m/>
    <m/>
    <s v="     "/>
    <m/>
    <m/>
    <m/>
    <m/>
    <m/>
    <m/>
    <m/>
    <m/>
    <m/>
    <m/>
    <m/>
    <m/>
    <m/>
    <m/>
    <m/>
    <m/>
    <m/>
    <m/>
    <m/>
  </r>
  <r>
    <s v="20180107"/>
    <s v="     "/>
    <n v="43192"/>
    <s v="4/2"/>
    <x v="0"/>
    <n v="0.47361111111111109"/>
    <s v="14"/>
    <n v="2"/>
    <s v="4"/>
    <x v="1"/>
    <n v="43192"/>
    <n v="0.47361111111111109"/>
    <s v="ILIS - WOG, no.  &lt; 0.25 acre grass fire.  Blue Gum Eucalyptus tree - 4/9/18 VM confirmd 50'x150' grassfire."/>
    <s v="     "/>
    <s v="FAS"/>
    <m/>
    <s v="N"/>
    <x v="0"/>
    <s v="57989"/>
    <s v="18-0028522"/>
    <m/>
    <m/>
    <m/>
    <m/>
    <s v="     "/>
    <x v="1"/>
    <s v="PG&amp;E"/>
    <m/>
    <m/>
    <m/>
    <s v="D"/>
    <m/>
    <s v="&lt;0.25"/>
    <m/>
    <s v="Vegetation"/>
    <s v="33.a. Veg. contact"/>
    <s v="Vegetation"/>
    <s v="Contact from object"/>
    <s v="Vegetation"/>
    <m/>
    <s v="Contact - Vegetation"/>
    <s v="Conductor"/>
    <s v="Line to Line"/>
    <m/>
    <s v="Overhead"/>
    <x v="3"/>
    <m/>
    <m/>
    <s v="3851"/>
    <s v="     "/>
    <s v="Tier 2"/>
    <x v="1"/>
    <m/>
    <s v="NA"/>
    <n v="38.479999999999997"/>
    <n v="-121.995"/>
    <s v="Solano"/>
    <s v="PUTAH-CREEK-1103"/>
    <s v="063681103"/>
    <n v="11000"/>
    <s v="PUTAH CREEK 11033783"/>
    <x v="0"/>
    <m/>
    <s v="Urban"/>
    <m/>
    <m/>
    <s v="No"/>
    <m/>
    <m/>
    <m/>
    <m/>
    <m/>
    <m/>
    <m/>
    <s v="N"/>
    <s v="N"/>
    <m/>
    <m/>
    <s v="     "/>
    <s v="38.47878800"/>
    <s v="-121.99422200"/>
    <s v="Apr  3 2018 12:00AM"/>
    <s v="TrunkFail"/>
    <s v="A healthy over mature Blue Gum Eucalyptus tree had a 40 x 9&quot; top break out onto the 12kV. power lines causing a small 50 x 150 grass fire.  No defect indicators present inside or outside of log."/>
    <s v="EUCB"/>
    <s v="105"/>
    <s v="47"/>
    <s v="40"/>
    <s v="Slight"/>
    <s v="None"/>
    <s v="N"/>
    <s v="1"/>
    <m/>
    <s v="Hillside"/>
    <s v="A"/>
    <s v="CrossArm"/>
    <s v="BareWire"/>
    <s v="0"/>
  </r>
  <r>
    <s v="20200260"/>
    <s v="     "/>
    <n v="43923"/>
    <s v="4/2"/>
    <x v="0"/>
    <n v="0.64375000000000004"/>
    <s v="14"/>
    <n v="2"/>
    <s v="4"/>
    <x v="4"/>
    <n v="43923"/>
    <n v="0.64097222222222228"/>
    <s v="On April 2, 2020 at 1527 hours, a PG&amp;E Troubleman was dispatched to the Elk-Gualala 60 kV Transmission Circuit near 37691 Old Stage Road, Gualala in response to an outage and wire on ground. Initial analysis indicates vegetation contact caused the ignition. A third-party tree cutter (non-PG&amp;E hire), cut a green redwood tree which fell onto both the Elk-Gualala 60 kV Transmission Circuit and the Gualala 1111 Distribution Circuit.  The outage resulted in four substations being de-energized with 4,912 customers affected. The approximate 100 square foot fire was suppressed by South Coast Fire Protection District. On April 3, 2020, conductor was replaced and pole was straightened."/>
    <s v="     "/>
    <s v="FAS"/>
    <m/>
    <s v="N"/>
    <x v="0"/>
    <s v="879433"/>
    <s v="20-0038067"/>
    <s v="T20-006808"/>
    <s v="T004934225"/>
    <n v="118773425"/>
    <m/>
    <s v="     "/>
    <x v="1"/>
    <s v="PG&amp;E"/>
    <m/>
    <s v="Vegetation"/>
    <m/>
    <s v="T"/>
    <s v="D"/>
    <s v="&lt;0.25"/>
    <s v="100 sq. feet"/>
    <s v="Vegetation"/>
    <s v="33.a. Veg. contact"/>
    <s v="Vegetation"/>
    <s v="Contact from object"/>
    <s v="Contact - Vegetation"/>
    <m/>
    <s v="Contact - Vegetation"/>
    <s v="Conductor - Transmission"/>
    <s v="Force Out,Line to Ground"/>
    <m/>
    <s v="Overhead"/>
    <x v="4"/>
    <s v="Conductor - Transmission"/>
    <m/>
    <s v="Transmission: ELK-GUALALA-60kV Conductor, Distribution Circuit ID: 042841111"/>
    <s v="     "/>
    <s v="Tier 2"/>
    <x v="1"/>
    <n v="140"/>
    <s v="R2"/>
    <n v="38.803199999999997"/>
    <n v="-123.533"/>
    <s v="Mendocino"/>
    <s v="ELK-GUALALA-60KV,-GUALALA-1111"/>
    <m/>
    <n v="60000"/>
    <s v="N/A"/>
    <x v="0"/>
    <s v="South Coast FPD"/>
    <s v="Barren/Other"/>
    <m/>
    <m/>
    <s v="No"/>
    <m/>
    <m/>
    <m/>
    <m/>
    <m/>
    <m/>
    <m/>
    <s v="N"/>
    <s v="N"/>
    <m/>
    <m/>
    <s v="     "/>
    <m/>
    <m/>
    <m/>
    <m/>
    <m/>
    <m/>
    <m/>
    <m/>
    <m/>
    <m/>
    <m/>
    <m/>
    <m/>
    <m/>
    <m/>
    <m/>
    <m/>
    <m/>
    <m/>
  </r>
  <r>
    <s v="20190106"/>
    <s v="     "/>
    <n v="43575"/>
    <s v="4/20"/>
    <x v="0"/>
    <m/>
    <s v="16"/>
    <n v="2"/>
    <s v="4"/>
    <x v="3"/>
    <m/>
    <m/>
    <s v="Jumpers burned/flashed"/>
    <s v="     "/>
    <s v="FAS"/>
    <m/>
    <s v="N"/>
    <x v="0"/>
    <m/>
    <m/>
    <m/>
    <s v="T004623217"/>
    <n v="0"/>
    <m/>
    <s v="     "/>
    <x v="1"/>
    <s v="PG&amp;E"/>
    <m/>
    <m/>
    <m/>
    <s v="D"/>
    <m/>
    <s v="&lt;0.25"/>
    <m/>
    <s v="Equipment - PG&amp;E"/>
    <s v="34.b. Conductor damage or failure"/>
    <s v="Equipment - PG&amp;E"/>
    <s v="All types of equipment / facility failure"/>
    <s v="Conductor failure-all"/>
    <s v="Conductor - Primary"/>
    <m/>
    <m/>
    <m/>
    <m/>
    <s v="Overhead"/>
    <x v="3"/>
    <s v="Conductor - Primary"/>
    <m/>
    <s v="Unknown"/>
    <s v="     "/>
    <s v="Tier 2"/>
    <x v="1"/>
    <n v="530"/>
    <s v="R1"/>
    <n v="37.868600000000001"/>
    <n v="-121.684"/>
    <s v="CONTRA COSTA"/>
    <s v="CURTIS-1703"/>
    <m/>
    <m/>
    <s v="N/A"/>
    <x v="1"/>
    <s v="East County FD"/>
    <s v="Herbaceous"/>
    <m/>
    <m/>
    <s v="No"/>
    <m/>
    <m/>
    <m/>
    <m/>
    <m/>
    <m/>
    <m/>
    <s v="N"/>
    <s v="N"/>
    <m/>
    <m/>
    <s v="     "/>
    <m/>
    <m/>
    <m/>
    <m/>
    <m/>
    <m/>
    <m/>
    <m/>
    <m/>
    <m/>
    <m/>
    <m/>
    <m/>
    <m/>
    <m/>
    <m/>
    <m/>
    <m/>
    <m/>
  </r>
  <r>
    <s v="20160022"/>
    <s v="     "/>
    <n v="42481"/>
    <s v="4/21"/>
    <x v="0"/>
    <n v="0.3923611111111111"/>
    <s v="17"/>
    <n v="2"/>
    <s v="4"/>
    <x v="6"/>
    <m/>
    <m/>
    <s v="open neutral started fire filled out incident report and service report and sent a claimform to customer through mail."/>
    <s v="     "/>
    <m/>
    <m/>
    <s v="N"/>
    <x v="0"/>
    <s v="1454996"/>
    <m/>
    <m/>
    <m/>
    <m/>
    <m/>
    <s v="     "/>
    <x v="1"/>
    <s v="PG&amp;E"/>
    <m/>
    <s v="Vegetation"/>
    <m/>
    <s v="D"/>
    <m/>
    <s v="&lt;3 meters of linear travel"/>
    <s v="Square Feet: ; Acreage: "/>
    <s v="Equipment - PG&amp;E"/>
    <s v="34.b. Conductor damage or failure"/>
    <s v="Equipment - PG&amp;E"/>
    <s v="All types of equipment / facility failure"/>
    <s v="Conductor - Open Wire Secondary"/>
    <s v="Conductor - Open Wire Secondary"/>
    <m/>
    <m/>
    <m/>
    <m/>
    <s v="Overhead"/>
    <x v="1"/>
    <s v="Other"/>
    <m/>
    <s v="103312287"/>
    <s v="     "/>
    <s v="Tier 2"/>
    <x v="1"/>
    <n v="140"/>
    <m/>
    <n v="39.292999999999999"/>
    <n v="-123.76900000000001"/>
    <s v="Mendocino"/>
    <s v="BIG-RIVER-1101"/>
    <s v="43081101"/>
    <m/>
    <s v="N/A"/>
    <x v="0"/>
    <s v="N.A."/>
    <s v="Conifer Forest"/>
    <m/>
    <m/>
    <s v="No"/>
    <m/>
    <m/>
    <m/>
    <m/>
    <m/>
    <m/>
    <m/>
    <s v="N"/>
    <s v="N"/>
    <m/>
    <m/>
    <s v="     "/>
    <m/>
    <m/>
    <m/>
    <m/>
    <m/>
    <m/>
    <m/>
    <m/>
    <m/>
    <m/>
    <m/>
    <m/>
    <m/>
    <m/>
    <m/>
    <m/>
    <m/>
    <m/>
    <m/>
  </r>
  <r>
    <s v="20210418"/>
    <s v="     "/>
    <n v="44307"/>
    <s v="4/21"/>
    <x v="0"/>
    <n v="0.65"/>
    <s v="17"/>
    <n v="2"/>
    <s v="4"/>
    <x v="5"/>
    <n v="44307"/>
    <m/>
    <s v="Overhead conductor failure due to unknown cause resulted in an ignition 3 meters – 0.25 acre in size. EOC Preliminary: Received VM from Neal Narayan w/ HWAC (510) 306-5139 advising of a structure fire that spread to vegetation and there are wires down.  No additional info at this time.  I called TMan Jessie Barrie (530) 863-8433 who advised he just arrived on scene and had no info and will call back when he does.  I placed a call to PSS Felix Berbena to see if he had any additional info on the fire.  PSS advised he was not on scene and to call one of the TMen on scene.CPUC VM was paged 2 additional times regarding this same fire.  Messages were from Stacy  Nicholas (530) 309-8804.  I returned Stacy's call.  She was speaking with Wendy Patton (916) 406-4539 in Law-Claims to report this incident as well.  No additional information. I called TMan Tony Moreno (530) 682-6418 to get an update as an hour passed.  TMan advised he would call back as they are in the middle of switching. I received a call back from Stacy Nicholas who advised TMan Jessie Barrie called to update the situation and confirmed there were wires down that caused a veg fire but no structure was involved. I received a call from Wendy in Law-Claims who advised she was told there was no structure involved. I called Neal w/ HAWC to provide update based on my investigation. Received call from TMan Tony at 1807 hours and confirmed fire was 20x30 feet and the fire was approx. 30-40 yards from the nearest structure. CAL FIRE did not take any evidence from the scene.  TMan  kept conductor for claims."/>
    <s v="     "/>
    <s v="FAS"/>
    <m/>
    <s v="N"/>
    <x v="0"/>
    <m/>
    <s v="21-0051546"/>
    <m/>
    <s v="T005270593, T005270594, T005270579, T005270572"/>
    <n v="120862000"/>
    <m/>
    <s v="     "/>
    <x v="1"/>
    <s v="PG&amp;E"/>
    <m/>
    <s v="Other"/>
    <s v="Conductor"/>
    <s v="D"/>
    <s v="D"/>
    <s v="&lt;0.25"/>
    <s v="80ft X 80ft"/>
    <s v="Equipment - PG&amp;E"/>
    <s v="34.b. Conductor damage or failure"/>
    <s v="Equipment - PG&amp;E"/>
    <s v="All types of equipment / facility failure"/>
    <s v="Conductor failure-all"/>
    <s v="Conductor - Primary"/>
    <m/>
    <m/>
    <s v="Line to Ground"/>
    <s v="Y"/>
    <s v="Overhead"/>
    <x v="3"/>
    <s v="Conductor - Primary"/>
    <s v="Conductor"/>
    <s v="101301310"/>
    <s v="     "/>
    <s v="Tier 2"/>
    <x v="1"/>
    <n v="330"/>
    <s v="R2"/>
    <n v="39.354300000000002"/>
    <n v="-121.239"/>
    <s v="Yuba"/>
    <s v="BANGOR-1101"/>
    <m/>
    <n v="12000"/>
    <m/>
    <x v="0"/>
    <s v="Cal Fire"/>
    <s v="Hardwood Forest"/>
    <m/>
    <m/>
    <s v="No"/>
    <m/>
    <m/>
    <m/>
    <m/>
    <m/>
    <m/>
    <m/>
    <s v="N"/>
    <s v="N"/>
    <m/>
    <m/>
    <s v="     "/>
    <m/>
    <m/>
    <m/>
    <m/>
    <m/>
    <m/>
    <m/>
    <m/>
    <m/>
    <m/>
    <m/>
    <m/>
    <m/>
    <m/>
    <m/>
    <m/>
    <m/>
    <m/>
    <m/>
  </r>
  <r>
    <s v="20180124"/>
    <s v="     "/>
    <n v="43213"/>
    <s v="4/23"/>
    <x v="0"/>
    <m/>
    <s v="17"/>
    <n v="2"/>
    <s v="4"/>
    <x v="1"/>
    <m/>
    <m/>
    <s v="bird nest"/>
    <s v="     "/>
    <s v="Charles"/>
    <m/>
    <s v="N"/>
    <x v="0"/>
    <m/>
    <m/>
    <s v="INT-10949"/>
    <m/>
    <m/>
    <m/>
    <s v="     "/>
    <x v="1"/>
    <s v="PG&amp;E"/>
    <m/>
    <m/>
    <m/>
    <s v="T"/>
    <m/>
    <s v="Unknown"/>
    <m/>
    <s v="Contact - Animal - Other"/>
    <s v="33.b. Animal contact"/>
    <s v="Contact - Animal"/>
    <s v="Contact from object"/>
    <s v="Contact - Animal"/>
    <m/>
    <s v="Contact - Animal"/>
    <s v="Crossarm"/>
    <m/>
    <m/>
    <m/>
    <x v="4"/>
    <m/>
    <m/>
    <m/>
    <s v="     "/>
    <s v="Tier 2"/>
    <x v="1"/>
    <m/>
    <s v="NA"/>
    <n v="37.613799999999998"/>
    <n v="-121.361"/>
    <s v="San Joaquin"/>
    <s v="TEICHERT-TAP"/>
    <s v="ETL.1266"/>
    <n v="115000"/>
    <s v="N/A"/>
    <x v="0"/>
    <m/>
    <s v="Agriculture"/>
    <m/>
    <m/>
    <s v="No"/>
    <m/>
    <m/>
    <m/>
    <m/>
    <m/>
    <m/>
    <m/>
    <s v="N"/>
    <s v="N"/>
    <m/>
    <m/>
    <s v="     "/>
    <m/>
    <m/>
    <m/>
    <m/>
    <m/>
    <m/>
    <m/>
    <m/>
    <m/>
    <m/>
    <m/>
    <m/>
    <m/>
    <m/>
    <m/>
    <m/>
    <m/>
    <m/>
    <m/>
  </r>
  <r>
    <s v="20180128"/>
    <s v="     "/>
    <n v="43214"/>
    <s v="4/24"/>
    <x v="0"/>
    <m/>
    <s v="17"/>
    <n v="2"/>
    <s v="4"/>
    <x v="1"/>
    <m/>
    <m/>
    <s v="No ILIS.  EC photo, wire down, but not touching ground.  Per FD arcing sparked fire."/>
    <s v="     "/>
    <s v="FAS"/>
    <m/>
    <s v="N"/>
    <x v="0"/>
    <m/>
    <m/>
    <m/>
    <m/>
    <m/>
    <m/>
    <s v="     "/>
    <x v="1"/>
    <s v="PG&amp;E"/>
    <m/>
    <m/>
    <m/>
    <s v="D"/>
    <m/>
    <s v="&lt;0.25"/>
    <m/>
    <s v="Equipment - PG&amp;E"/>
    <s v="34.b. Conductor damage or failure"/>
    <s v="Equipment - PG&amp;E"/>
    <s v="All types of equipment / facility failure"/>
    <s v="Conductor"/>
    <s v="Conductor"/>
    <m/>
    <m/>
    <m/>
    <m/>
    <m/>
    <x v="1"/>
    <s v="Conductor - Secondary"/>
    <m/>
    <m/>
    <s v="     "/>
    <s v="Tier 2"/>
    <x v="1"/>
    <m/>
    <s v="NA"/>
    <n v="36.386000000000003"/>
    <n v="-119.776"/>
    <s v="Kings"/>
    <s v="CAMDEN-1103"/>
    <s v="252301103"/>
    <n v="750"/>
    <s v="N/A"/>
    <x v="0"/>
    <m/>
    <s v="Agriculture"/>
    <m/>
    <m/>
    <s v="No"/>
    <m/>
    <m/>
    <m/>
    <m/>
    <m/>
    <m/>
    <m/>
    <s v="N"/>
    <s v="N"/>
    <m/>
    <m/>
    <s v="     "/>
    <m/>
    <m/>
    <m/>
    <m/>
    <m/>
    <m/>
    <m/>
    <m/>
    <m/>
    <m/>
    <m/>
    <m/>
    <m/>
    <m/>
    <m/>
    <m/>
    <m/>
    <m/>
    <m/>
  </r>
  <r>
    <s v="20190114"/>
    <s v="     "/>
    <n v="43579"/>
    <s v="4/24"/>
    <x v="0"/>
    <n v="0.60473379629629631"/>
    <s v="17"/>
    <n v="2"/>
    <s v="4"/>
    <x v="3"/>
    <n v="43579"/>
    <m/>
    <s v="Broken pole, wire down, fire &lt; 1 meter"/>
    <s v="     "/>
    <s v="FAS"/>
    <m/>
    <s v="N"/>
    <x v="0"/>
    <s v="367267"/>
    <s v="19-0045722"/>
    <m/>
    <s v="T004626705"/>
    <n v="117093854"/>
    <m/>
    <s v="     "/>
    <x v="0"/>
    <s v="PG&amp;E"/>
    <m/>
    <m/>
    <m/>
    <s v="D"/>
    <m/>
    <s v="&lt;3 meters of linear travel"/>
    <m/>
    <s v="Equipment - PG&amp;E"/>
    <s v="34.o. Other"/>
    <s v="Equipment - PG&amp;E"/>
    <m/>
    <m/>
    <s v="Line Recloser"/>
    <m/>
    <m/>
    <s v="Three Phase Fault"/>
    <m/>
    <m/>
    <x v="0"/>
    <s v="Line Recloser"/>
    <m/>
    <s v="024101103-2100541785{6018}"/>
    <s v="     "/>
    <s v="Tier 2"/>
    <x v="1"/>
    <m/>
    <m/>
    <m/>
    <m/>
    <s v="SAN MATEO"/>
    <s v="HALF-MOON-BAY-1103"/>
    <m/>
    <m/>
    <s v="HALF MOON BAY 1103H82"/>
    <x v="1"/>
    <s v="cal fire"/>
    <m/>
    <m/>
    <m/>
    <s v="No"/>
    <m/>
    <m/>
    <m/>
    <m/>
    <m/>
    <m/>
    <m/>
    <s v="N"/>
    <s v="N"/>
    <m/>
    <m/>
    <s v="     "/>
    <m/>
    <m/>
    <m/>
    <m/>
    <m/>
    <m/>
    <m/>
    <m/>
    <m/>
    <m/>
    <m/>
    <m/>
    <m/>
    <m/>
    <m/>
    <m/>
    <m/>
    <m/>
    <m/>
  </r>
  <r>
    <s v="20170021"/>
    <s v="     "/>
    <n v="42850"/>
    <s v="4/25"/>
    <x v="0"/>
    <n v="0.52638888888888891"/>
    <s v="17"/>
    <n v="2"/>
    <s v="4"/>
    <x v="0"/>
    <n v="42850"/>
    <n v="0.52708333333333335"/>
    <s v="0"/>
    <s v="     "/>
    <m/>
    <m/>
    <s v="N"/>
    <x v="0"/>
    <s v="1766828"/>
    <m/>
    <m/>
    <m/>
    <m/>
    <m/>
    <s v="     "/>
    <x v="1"/>
    <s v="PG&amp;E"/>
    <m/>
    <s v="Vegetation"/>
    <m/>
    <s v="D"/>
    <m/>
    <s v="&lt;3 meters of linear travel"/>
    <s v="Square Feet: ; Acreage: "/>
    <s v="Equipment - PG&amp;E"/>
    <s v="34.n. Transformer damage or failure"/>
    <s v="Equipment - PG&amp;E"/>
    <s v="All types of equipment / facility failure"/>
    <s v="Transformer"/>
    <s v="Transformer"/>
    <m/>
    <m/>
    <m/>
    <s v="Unknown"/>
    <s v="Overhead"/>
    <x v="3"/>
    <s v="Transformer"/>
    <m/>
    <s v="101376746"/>
    <s v="     "/>
    <s v="Tier 2"/>
    <x v="1"/>
    <n v="305"/>
    <m/>
    <n v="38.658299999999997"/>
    <n v="-120.976"/>
    <s v="El Dorado"/>
    <s v="SHINGLE-SPRINGS-1103"/>
    <s v="153652108"/>
    <m/>
    <m/>
    <x v="0"/>
    <s v="Unknown"/>
    <s v="Hardwood Woodland"/>
    <m/>
    <m/>
    <s v="No"/>
    <m/>
    <m/>
    <m/>
    <m/>
    <m/>
    <m/>
    <m/>
    <s v="N"/>
    <s v="N"/>
    <m/>
    <m/>
    <s v="     "/>
    <m/>
    <m/>
    <m/>
    <m/>
    <m/>
    <m/>
    <m/>
    <m/>
    <m/>
    <m/>
    <m/>
    <m/>
    <m/>
    <m/>
    <m/>
    <m/>
    <m/>
    <m/>
    <m/>
  </r>
  <r>
    <s v="CAP20193034"/>
    <s v="     "/>
    <n v="43580"/>
    <s v="4/25"/>
    <x v="0"/>
    <n v="0.29166666666666669"/>
    <s v="17"/>
    <n v="2"/>
    <s v="4"/>
    <x v="3"/>
    <m/>
    <m/>
    <s v="4/24/2019; broken kingpen on top center phase of damaged pole due to smoldering fire"/>
    <s v="     "/>
    <s v="CAP"/>
    <n v="44358"/>
    <s v="Y"/>
    <x v="0"/>
    <m/>
    <m/>
    <m/>
    <m/>
    <m/>
    <m/>
    <s v="     "/>
    <x v="0"/>
    <s v="PG&amp;E"/>
    <m/>
    <m/>
    <m/>
    <s v="D"/>
    <m/>
    <s v="Structure-PG&amp;E only"/>
    <m/>
    <s v="Unknown"/>
    <s v="40.a. Unknown"/>
    <s v="Unknown"/>
    <s v="Other"/>
    <m/>
    <m/>
    <m/>
    <m/>
    <m/>
    <s v="No"/>
    <s v="Overhead"/>
    <x v="0"/>
    <s v="Splice/Clamp/Connector"/>
    <m/>
    <s v="007/143, 45058642"/>
    <s v="     "/>
    <s v="Tier 2"/>
    <x v="1"/>
    <m/>
    <m/>
    <n v="40.318100000000001"/>
    <n v="-122.258"/>
    <s v="Tehama"/>
    <s v="COTTONWOOD-RED-BLUFF-60KV"/>
    <m/>
    <m/>
    <m/>
    <x v="0"/>
    <m/>
    <m/>
    <m/>
    <m/>
    <s v="No"/>
    <m/>
    <m/>
    <m/>
    <m/>
    <m/>
    <m/>
    <m/>
    <s v="N"/>
    <s v="N"/>
    <m/>
    <m/>
    <s v="     "/>
    <m/>
    <m/>
    <m/>
    <m/>
    <m/>
    <m/>
    <m/>
    <m/>
    <m/>
    <m/>
    <m/>
    <m/>
    <m/>
    <m/>
    <m/>
    <m/>
    <m/>
    <m/>
    <m/>
  </r>
  <r>
    <s v="20210440"/>
    <s v="     "/>
    <n v="44312"/>
    <s v="4/26"/>
    <x v="0"/>
    <n v="0.74513888888888891"/>
    <s v="18"/>
    <n v="2"/>
    <s v="4"/>
    <x v="5"/>
    <n v="44312"/>
    <m/>
    <s v="Pole fire at open delta (OD) bank on pole 103520995 with secondary riser burnt 3' below transformer and 2 spans, 1 phase of primary conductor down on ground, resulted in an ignition. The ensuing fire was 3 meters - 0.25 acre in size. This information is preliminary."/>
    <s v="     "/>
    <s v="FAS"/>
    <m/>
    <s v="N"/>
    <x v="0"/>
    <m/>
    <s v="21-0053485"/>
    <m/>
    <s v="T005274566"/>
    <n v="120887000"/>
    <m/>
    <s v="     "/>
    <x v="1"/>
    <s v="PG&amp;E"/>
    <m/>
    <s v="Vegetation"/>
    <m/>
    <s v="D"/>
    <s v="D"/>
    <s v="&lt;0.25"/>
    <m/>
    <s v="Equipment - PG&amp;E"/>
    <s v="34.m. Connection device damage or failure"/>
    <s v="Equipment - PG&amp;E"/>
    <s v="All types of equipment / facility failure"/>
    <s v="Splice/Clamp/Connector"/>
    <s v="Jumper"/>
    <m/>
    <m/>
    <s v="Line to Ground"/>
    <s v="N"/>
    <s v="Overhead"/>
    <x v="3"/>
    <s v="Jumper"/>
    <s v="Conductor, CGC: 316346041658 "/>
    <s v="103520995"/>
    <s v="     "/>
    <s v="Tier 2"/>
    <x v="1"/>
    <n v="530"/>
    <s v="R1"/>
    <n v="37.637099999999997"/>
    <n v="-121.76300000000001"/>
    <s v="Alameda"/>
    <s v="LAS-POSITAS-2108"/>
    <m/>
    <n v="21000"/>
    <m/>
    <x v="0"/>
    <s v="Alameda County FD"/>
    <s v="Urban"/>
    <m/>
    <m/>
    <s v="No"/>
    <m/>
    <m/>
    <m/>
    <m/>
    <m/>
    <m/>
    <m/>
    <s v="N"/>
    <s v="N"/>
    <m/>
    <m/>
    <s v="     "/>
    <m/>
    <m/>
    <m/>
    <m/>
    <m/>
    <m/>
    <m/>
    <m/>
    <m/>
    <m/>
    <m/>
    <m/>
    <m/>
    <m/>
    <m/>
    <m/>
    <m/>
    <m/>
    <m/>
  </r>
  <r>
    <s v="20150047"/>
    <s v="     "/>
    <n v="42121"/>
    <s v="4/27"/>
    <x v="0"/>
    <n v="0.53749999999999998"/>
    <s v="18"/>
    <n v="2"/>
    <s v="4"/>
    <x v="2"/>
    <n v="42121"/>
    <n v="0.53749999999999998"/>
    <m/>
    <s v="     "/>
    <m/>
    <m/>
    <s v="N"/>
    <x v="0"/>
    <s v="1225794"/>
    <s v="15-0029875"/>
    <m/>
    <m/>
    <m/>
    <m/>
    <s v="     "/>
    <x v="1"/>
    <s v="PG&amp;E"/>
    <m/>
    <s v="Vegetation"/>
    <m/>
    <s v="D"/>
    <m/>
    <s v="&lt;3 meters of linear travel"/>
    <s v="Square Feet: ; Acreage: "/>
    <s v="Contact - 3rd Party"/>
    <s v="33.c. Balloon contact"/>
    <s v="Contact - 3rd Party"/>
    <s v="All types of equipment / facility failure"/>
    <s v="Contact - Balloon"/>
    <m/>
    <s v="Contact - Balloon"/>
    <s v="Conductor"/>
    <s v="Line to Ground"/>
    <m/>
    <s v="Overhead"/>
    <x v="3"/>
    <s v="Conductor"/>
    <m/>
    <s v="103310601"/>
    <s v="     "/>
    <s v="Tier 2"/>
    <x v="1"/>
    <n v="575"/>
    <m/>
    <n v="35.487099999999998"/>
    <n v="-120.676"/>
    <s v="San Luis Obispo"/>
    <s v="TEMPLETON-2108"/>
    <s v="182541101"/>
    <n v="21000"/>
    <s v="ATASCADERO 1101A50"/>
    <x v="0"/>
    <m/>
    <s v="Hardwood Woodland"/>
    <m/>
    <m/>
    <s v="No"/>
    <m/>
    <m/>
    <m/>
    <m/>
    <m/>
    <m/>
    <m/>
    <s v="N"/>
    <s v="N"/>
    <m/>
    <m/>
    <s v="     "/>
    <m/>
    <m/>
    <m/>
    <m/>
    <m/>
    <m/>
    <m/>
    <m/>
    <m/>
    <m/>
    <m/>
    <m/>
    <m/>
    <m/>
    <m/>
    <m/>
    <m/>
    <m/>
    <m/>
  </r>
  <r>
    <s v="20180134"/>
    <s v="     "/>
    <n v="43217"/>
    <s v="4/27"/>
    <x v="0"/>
    <n v="0.53827546296296291"/>
    <s v="17"/>
    <n v="2"/>
    <s v="4"/>
    <x v="1"/>
    <n v="43217"/>
    <n v="0.53333333333333333"/>
    <s v="VM confirm it's HFTD. ILIS - WOG, yes.  EC has pics; unable to determine size of fire.  4/30 email to VM for investigation. 5/3/18 rcvd VM report."/>
    <s v="     "/>
    <s v="FAS"/>
    <m/>
    <s v="N"/>
    <x v="0"/>
    <s v="75445"/>
    <s v="18-0036310"/>
    <m/>
    <m/>
    <m/>
    <m/>
    <s v="     "/>
    <x v="1"/>
    <s v="PG&amp;E"/>
    <m/>
    <m/>
    <m/>
    <s v="D"/>
    <m/>
    <s v="&lt;0.25"/>
    <m/>
    <s v="Vegetation"/>
    <s v="33.a. Veg. contact"/>
    <s v="Vegetation"/>
    <s v="Contact from object"/>
    <s v="Vegetation"/>
    <m/>
    <s v="Contact - Vegetation"/>
    <s v="Conductor"/>
    <s v="Line to Ground,Line to Line"/>
    <m/>
    <s v="Overhead"/>
    <x v="3"/>
    <m/>
    <m/>
    <s v="86696"/>
    <s v="     "/>
    <s v="Tier 2"/>
    <x v="1"/>
    <n v="330"/>
    <s v="R1"/>
    <n v="39.171700000000001"/>
    <n v="-120.86499999999999"/>
    <s v="Placer"/>
    <s v="SHADY-GLEN-1102"/>
    <s v="152431102"/>
    <n v="11000"/>
    <s v="BONNIE NOOK 110186696"/>
    <x v="0"/>
    <m/>
    <s v="Conifer Forest"/>
    <m/>
    <m/>
    <s v="No"/>
    <m/>
    <m/>
    <m/>
    <m/>
    <m/>
    <m/>
    <m/>
    <s v="N"/>
    <s v="N"/>
    <m/>
    <m/>
    <s v="     "/>
    <m/>
    <m/>
    <s v="May  1 2018 12:00AM"/>
    <s v="Unverified"/>
    <s v="See corresponding outage investigation (same number - 18-0036310) for Bonnie Nook 1101. Outages are associated."/>
    <m/>
    <m/>
    <m/>
    <m/>
    <m/>
    <m/>
    <m/>
    <m/>
    <m/>
    <m/>
    <m/>
    <m/>
    <m/>
    <m/>
  </r>
  <r>
    <s v="20210446"/>
    <s v="     "/>
    <n v="44313"/>
    <s v="4/27"/>
    <x v="0"/>
    <n v="0.59513888888888888"/>
    <s v="18"/>
    <n v="2"/>
    <s v="4"/>
    <x v="5"/>
    <n v="44313"/>
    <m/>
    <s v="Secondary riser failure resulted in a pole fire. The ensuing fire was limited to PG&amp;E assets. Corrective tag created for the damaged secondary riser and transformer. As of 5/3/2021, EC tag is still showing as &quot;Open.&quot;  CAP 120893381. This information is preliminary."/>
    <s v="     "/>
    <s v="FAS"/>
    <m/>
    <s v="N"/>
    <x v="0"/>
    <m/>
    <s v="21-0053881"/>
    <s v="INT-14770, T21-008924"/>
    <s v="T005275315"/>
    <n v="120892000"/>
    <m/>
    <s v="     "/>
    <x v="0"/>
    <s v="PG&amp;E"/>
    <m/>
    <s v="Other"/>
    <s v="Riser"/>
    <s v="D"/>
    <s v="T"/>
    <s v="Structure-only"/>
    <s v="Superficial charring of pole"/>
    <s v="Equipment - PG&amp;E"/>
    <s v="34.o. Other"/>
    <s v="Equipment - PG&amp;E"/>
    <s v="All types of equipment / facility failure"/>
    <s v="Riser Failure"/>
    <s v="Riser"/>
    <m/>
    <m/>
    <s v="Force Out"/>
    <s v="N"/>
    <s v="Overhead"/>
    <x v="1"/>
    <s v="Riser"/>
    <s v="Riser, Crossarm, moulding"/>
    <s v="101527060"/>
    <s v="     "/>
    <s v="Tier 2"/>
    <x v="1"/>
    <n v="246"/>
    <m/>
    <n v="40.238"/>
    <n v="-122.259"/>
    <s v="Tehama"/>
    <s v="RED-BLUFF-1104"/>
    <m/>
    <n v="12000"/>
    <s v="N/A"/>
    <x v="0"/>
    <s v="Cal Fire"/>
    <s v="Hardwood Woodland"/>
    <m/>
    <m/>
    <s v="No"/>
    <m/>
    <m/>
    <m/>
    <m/>
    <m/>
    <m/>
    <m/>
    <s v="N"/>
    <s v="N"/>
    <m/>
    <m/>
    <s v="     "/>
    <m/>
    <m/>
    <m/>
    <m/>
    <m/>
    <m/>
    <m/>
    <m/>
    <m/>
    <m/>
    <m/>
    <m/>
    <m/>
    <m/>
    <m/>
    <m/>
    <m/>
    <m/>
    <m/>
  </r>
  <r>
    <s v="20170026"/>
    <s v="     "/>
    <n v="42853"/>
    <s v="4/28"/>
    <x v="0"/>
    <n v="0.65902777777777777"/>
    <s v="17"/>
    <n v="2"/>
    <s v="4"/>
    <x v="0"/>
    <n v="42853"/>
    <n v="0.65902777777777777"/>
    <s v="windy day, tree fell thru primary causing grass fire less than"/>
    <s v="     "/>
    <m/>
    <m/>
    <s v="N"/>
    <x v="0"/>
    <s v="1769753"/>
    <s v="17-0043771"/>
    <m/>
    <m/>
    <m/>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3"/>
    <s v="Conductor"/>
    <m/>
    <s v="101409833"/>
    <s v="     "/>
    <s v="Tier 2"/>
    <x v="1"/>
    <n v="305"/>
    <m/>
    <n v="38.767899999999997"/>
    <n v="-120.96299999999999"/>
    <s v="El Dorado"/>
    <s v="SHINGLE-SPRINGS-2109"/>
    <s v="153652109"/>
    <n v="21000"/>
    <s v="SHINGLE SPRINGS 210913322"/>
    <x v="0"/>
    <s v="chris paper fire investigator, 530/677-1868. incident #caaeuo11821"/>
    <s v="Herbaceous"/>
    <m/>
    <m/>
    <s v="No"/>
    <m/>
    <m/>
    <m/>
    <m/>
    <m/>
    <m/>
    <m/>
    <s v="N"/>
    <s v="N"/>
    <m/>
    <m/>
    <s v="     "/>
    <m/>
    <m/>
    <s v="May  1 2017 12:00AM"/>
    <s v="Unverified"/>
    <s v="(DUPLICATE ENTRY) Gray Pine branch failed at shallow angle union and fell through lines.  2-3ft of included bark at union.  Small fire occured at site of downed lines, was contained to an approx 150ft x 80ft patch of 18-20in deep grassy pasture along road.  Winds were intermittently gusty that day and likely contributed to failure."/>
    <m/>
    <m/>
    <m/>
    <m/>
    <m/>
    <m/>
    <m/>
    <m/>
    <m/>
    <m/>
    <m/>
    <m/>
    <m/>
    <m/>
  </r>
  <r>
    <s v="20180138"/>
    <s v="     "/>
    <n v="43218"/>
    <s v="4/28"/>
    <x v="0"/>
    <n v="0.95459490740740738"/>
    <s v="17"/>
    <n v="2"/>
    <s v="4"/>
    <x v="1"/>
    <m/>
    <m/>
    <s v="No ILIS, less 1 meter.  4/30 email VM not reportable - record purposes only.  VM said found on ILIS# 18-0036564."/>
    <s v="     "/>
    <s v="FAS"/>
    <m/>
    <s v="N"/>
    <x v="0"/>
    <s v="76076"/>
    <m/>
    <m/>
    <m/>
    <m/>
    <m/>
    <s v="     "/>
    <x v="0"/>
    <s v="PG&amp;E"/>
    <m/>
    <m/>
    <m/>
    <s v="D"/>
    <m/>
    <s v="&lt;3 meters of linear travel"/>
    <m/>
    <s v="Vegetation"/>
    <s v="33.a. Veg. contact"/>
    <s v="Vegetation"/>
    <s v="Contact from object"/>
    <s v="Vegetation"/>
    <m/>
    <s v="Contact - Vegetation"/>
    <m/>
    <m/>
    <m/>
    <m/>
    <x v="3"/>
    <m/>
    <m/>
    <m/>
    <s v="     "/>
    <s v="Tier 2"/>
    <x v="1"/>
    <m/>
    <m/>
    <m/>
    <m/>
    <m/>
    <s v="PANORAMA-1102"/>
    <s v="103461102"/>
    <n v="11000"/>
    <m/>
    <x v="0"/>
    <m/>
    <m/>
    <m/>
    <m/>
    <s v="No"/>
    <m/>
    <m/>
    <m/>
    <m/>
    <m/>
    <m/>
    <m/>
    <s v="N"/>
    <s v="N"/>
    <m/>
    <m/>
    <s v="     "/>
    <m/>
    <m/>
    <m/>
    <m/>
    <m/>
    <m/>
    <m/>
    <m/>
    <m/>
    <m/>
    <m/>
    <m/>
    <m/>
    <m/>
    <m/>
    <m/>
    <m/>
    <m/>
    <m/>
  </r>
  <r>
    <s v="20190123"/>
    <s v="     "/>
    <n v="43583"/>
    <s v="4/28"/>
    <x v="0"/>
    <n v="0.53371527777777783"/>
    <s v="18"/>
    <n v="2"/>
    <s v="4"/>
    <x v="3"/>
    <n v="43583"/>
    <n v="0.52500000000000002"/>
    <s v="Line to ground."/>
    <s v="     "/>
    <s v="FAS"/>
    <m/>
    <s v="N"/>
    <x v="0"/>
    <s v="369637"/>
    <s v="19-0046853"/>
    <m/>
    <s v="T004629414"/>
    <n v="117115585"/>
    <m/>
    <s v="     "/>
    <x v="1"/>
    <s v="PG&amp;E"/>
    <m/>
    <m/>
    <m/>
    <s v="D"/>
    <s v="D"/>
    <s v="&lt;3 meters of linear travel"/>
    <m/>
    <s v="Equipment - PG&amp;E"/>
    <s v="34.b. Conductor damage or failure"/>
    <s v="Equipment - PG&amp;E"/>
    <s v="All types of equipment / facility failure"/>
    <s v="Conductor failure-all"/>
    <s v="Conductor - Primary"/>
    <m/>
    <m/>
    <s v="Line to Ground"/>
    <m/>
    <s v="Overhead"/>
    <x v="3"/>
    <s v="Conductor - Primary"/>
    <s v="Splice or Connector"/>
    <s v="100404366"/>
    <s v="     "/>
    <s v="Tier 2"/>
    <x v="1"/>
    <n v="280"/>
    <s v="R1"/>
    <n v="39.675600000000003"/>
    <n v="-121.568"/>
    <s v="BUTTE"/>
    <s v="CLARK-ROAD-1102"/>
    <m/>
    <m/>
    <s v="CLARK ROAD 11022094"/>
    <x v="0"/>
    <m/>
    <s v="Hardwood Woodland"/>
    <m/>
    <m/>
    <s v="No"/>
    <m/>
    <m/>
    <m/>
    <m/>
    <m/>
    <m/>
    <m/>
    <s v="N"/>
    <s v="N"/>
    <m/>
    <m/>
    <s v="     "/>
    <m/>
    <m/>
    <m/>
    <m/>
    <m/>
    <m/>
    <m/>
    <m/>
    <m/>
    <m/>
    <m/>
    <m/>
    <m/>
    <m/>
    <m/>
    <m/>
    <m/>
    <m/>
    <m/>
  </r>
  <r>
    <s v="20210450"/>
    <s v="     "/>
    <n v="44314"/>
    <s v="4/28"/>
    <x v="0"/>
    <n v="0.75347222222222221"/>
    <s v="18"/>
    <n v="2"/>
    <s v="4"/>
    <x v="5"/>
    <n v="44314"/>
    <m/>
    <s v="A PG&amp;E pole failed and fell to ground with the overhead transformer that was attached, resulting in an ignition. The ensuing fire was 0.25 acre - 10 acres in size and burnt a roughly 20'x20' barn. This incident was called into the EIR hotline but did not meet EIR CPUC reportable criteria. OIS: 1336465; ILIS: 21-0054544; FOID: T005276436, T005276495, T005276431, T005276442; EC: 120898500; PM: 35246337; Circuit ID: 014652106, SAP ID: 100449672; Eqp: Pole, Transformer, Down Guys, Anchor, Conductors, Riser"/>
    <s v="     "/>
    <s v="FAS"/>
    <m/>
    <s v="N"/>
    <x v="0"/>
    <m/>
    <s v="21-0054544"/>
    <m/>
    <s v="T005276436, T005276495, T005276431, T005276442"/>
    <n v="120899000"/>
    <m/>
    <s v="     "/>
    <x v="1"/>
    <s v="PG&amp;E"/>
    <m/>
    <s v="Vegetation"/>
    <m/>
    <s v="D"/>
    <s v="D"/>
    <s v="0.26-9.99"/>
    <m/>
    <s v="Equipment - PG&amp;E"/>
    <s v="34.f. Pole damage or failure"/>
    <s v="Equipment - PG&amp;E"/>
    <s v="All types of equipment / facility failure"/>
    <s v="Pole failure"/>
    <s v="Pole"/>
    <m/>
    <m/>
    <s v="Line to Ground"/>
    <s v="Y"/>
    <s v="Overhead"/>
    <x v="3"/>
    <s v="Pole"/>
    <s v="Pole, Transformer, Down Guys, Anchor, Conductors, Riser"/>
    <s v="100449672"/>
    <s v="     "/>
    <s v="Tier 2"/>
    <x v="1"/>
    <n v="530"/>
    <s v="R2"/>
    <n v="38.012799999999999"/>
    <n v="-121.996"/>
    <s v="Contra Costa"/>
    <s v="TIDEWATER-2106"/>
    <m/>
    <n v="21000"/>
    <m/>
    <x v="0"/>
    <s v="Cal Fire"/>
    <s v="Herbaceous"/>
    <m/>
    <m/>
    <s v="No"/>
    <m/>
    <s v="1"/>
    <m/>
    <m/>
    <m/>
    <s v="WILLOW"/>
    <m/>
    <s v="N"/>
    <s v="N"/>
    <m/>
    <m/>
    <s v="     "/>
    <m/>
    <m/>
    <m/>
    <m/>
    <m/>
    <m/>
    <m/>
    <m/>
    <m/>
    <m/>
    <m/>
    <m/>
    <m/>
    <m/>
    <m/>
    <m/>
    <m/>
    <m/>
    <m/>
  </r>
  <r>
    <s v="20170027"/>
    <s v="     "/>
    <n v="42854"/>
    <s v="4/29"/>
    <x v="0"/>
    <n v="0.62986111111111109"/>
    <s v="17"/>
    <n v="2"/>
    <s v="4"/>
    <x v="0"/>
    <n v="42854"/>
    <n v="0.64513888888888893"/>
    <s v="L.R. R2850 FLASHED OVER WITH BROKEN BUSHINGS. BYPASSED AFTER NOTIFING THE D.O. MADE OUT COE NOTIF #288970 WITH PICS AND MAP. MADE OUT BIRD RPT. SMALL GRASS FIRE. NO PROP DAMAGE"/>
    <s v="     "/>
    <m/>
    <m/>
    <s v="N"/>
    <x v="0"/>
    <s v="1770511"/>
    <s v="17-0043911"/>
    <m/>
    <m/>
    <m/>
    <m/>
    <s v="     "/>
    <x v="1"/>
    <s v="PG&amp;E"/>
    <m/>
    <s v="Vegetation"/>
    <m/>
    <s v="D"/>
    <m/>
    <s v="&lt;3 meters of linear travel"/>
    <s v="Square Feet: ; Acreage: "/>
    <s v="Contact - Animal - Bird"/>
    <s v="33.b. Animal contact"/>
    <s v="Contact - Bird"/>
    <s v="All types of equipment / facility failure"/>
    <s v="Contact - Animal"/>
    <m/>
    <s v="Contact - Animal"/>
    <s v="Conductor"/>
    <s v="Line to Ground"/>
    <s v="Unknown"/>
    <s v="Overhead"/>
    <x v="3"/>
    <s v="Conductor"/>
    <m/>
    <s v="100678661"/>
    <s v="     "/>
    <s v="Tier 2"/>
    <x v="1"/>
    <n v="424"/>
    <m/>
    <n v="37.0349"/>
    <n v="-119.524"/>
    <s v="Fresno"/>
    <s v="AUBERRY-1102"/>
    <s v="254151102"/>
    <n v="12000"/>
    <s v="AUBERRY 1102CB"/>
    <x v="1"/>
    <s v="Unknown"/>
    <s v="Herbaceous"/>
    <m/>
    <m/>
    <s v="No"/>
    <m/>
    <m/>
    <m/>
    <m/>
    <m/>
    <m/>
    <m/>
    <s v="N"/>
    <s v="N"/>
    <m/>
    <m/>
    <s v="     "/>
    <m/>
    <m/>
    <m/>
    <m/>
    <m/>
    <m/>
    <m/>
    <m/>
    <m/>
    <m/>
    <m/>
    <m/>
    <m/>
    <m/>
    <m/>
    <m/>
    <m/>
    <m/>
    <m/>
  </r>
  <r>
    <s v="SAP201712073"/>
    <s v="     "/>
    <n v="42854"/>
    <s v="4/29"/>
    <x v="0"/>
    <m/>
    <s v="17"/>
    <n v="2"/>
    <s v="4"/>
    <x v="0"/>
    <n v="42852"/>
    <m/>
    <s v="pole fire; failed fuse 4745; meter 1009218494"/>
    <s v="     "/>
    <s v="SAP"/>
    <n v="44580"/>
    <s v="Y"/>
    <x v="0"/>
    <m/>
    <s v="17-0043233"/>
    <m/>
    <s v="T004020053"/>
    <n v="112812545"/>
    <m/>
    <s v="     "/>
    <x v="0"/>
    <s v="PG&amp;E"/>
    <m/>
    <m/>
    <m/>
    <s v="D"/>
    <m/>
    <s v="Structure-PG&amp;E only"/>
    <m/>
    <s v="Equipment - PG&amp;E"/>
    <s v="34.c. Fuse damage or failure"/>
    <s v="Equipment - PG&amp;E"/>
    <s v="Fuse failure - all"/>
    <s v="Fuse failure - all"/>
    <s v="Fuse"/>
    <m/>
    <m/>
    <s v="Line to Ground"/>
    <s v="Yes"/>
    <s v="Overhead"/>
    <x v="0"/>
    <s v="Fuse"/>
    <m/>
    <s v="101847733"/>
    <s v="     "/>
    <s v="Tier 2"/>
    <x v="1"/>
    <m/>
    <m/>
    <n v="35.548699999999997"/>
    <n v="-121.089"/>
    <s v="San Luis Obispo"/>
    <s v="PERRY-1101"/>
    <m/>
    <m/>
    <s v="PERRY 1101W12"/>
    <x v="0"/>
    <m/>
    <m/>
    <m/>
    <m/>
    <s v="No"/>
    <m/>
    <m/>
    <m/>
    <m/>
    <m/>
    <m/>
    <m/>
    <s v="N"/>
    <s v="N"/>
    <m/>
    <m/>
    <s v="     "/>
    <m/>
    <m/>
    <m/>
    <m/>
    <m/>
    <m/>
    <m/>
    <m/>
    <m/>
    <m/>
    <m/>
    <m/>
    <m/>
    <m/>
    <m/>
    <m/>
    <m/>
    <m/>
    <m/>
  </r>
  <r>
    <s v="20200335"/>
    <s v="     "/>
    <n v="43950"/>
    <s v="4/29"/>
    <x v="0"/>
    <n v="0.64236111111111116"/>
    <s v="18"/>
    <n v="2"/>
    <s v="4"/>
    <x v="4"/>
    <n v="43950"/>
    <n v="0.6479166666666667"/>
    <s v="On April 29, 2020 at 1556 hours, a PG&amp;E Troubleman was dispatched to the Clark Road 1102 Distribution Circuit west of Oregon Gulch Road, Oroville in response to a wire down and outage. Initial analysis indicates vegetation contact caused the ignition. A 72' tall 32&quot; in diameter pine tree fell through the primary due to a third-party tree cutter hired by PG&amp;E to perform line clearance work. Although the third-party tree cutter crew had rigging and anchor points on the tree to direct it away from the lines, the tree fell starting an ignition resulting in an outage to 26 customers and approximately a 3 acre fire that was suppress by Cal Fire. Per PG&amp;E VPM, the third-party tree cutter provided an incident report to PG&amp;E accepting fault. "/>
    <s v="     "/>
    <s v="FAS"/>
    <m/>
    <s v="N"/>
    <x v="0"/>
    <s v="903942"/>
    <s v="20-0045697"/>
    <m/>
    <s v="T004951642"/>
    <n v="118961191"/>
    <m/>
    <s v="     "/>
    <x v="1"/>
    <s v="PG&amp;E"/>
    <m/>
    <s v="Vegetation"/>
    <m/>
    <s v="D"/>
    <s v="D"/>
    <s v="0.26-9.99"/>
    <m/>
    <s v="Vegetation"/>
    <s v="33.a. Veg. contact"/>
    <s v="Vegetation"/>
    <s v="Contact from object"/>
    <s v="Contact - Vegetation"/>
    <m/>
    <s v="Contact - Vegetation"/>
    <s v="Conductor - Primary"/>
    <s v="Force Out"/>
    <m/>
    <s v="Overhead"/>
    <x v="3"/>
    <s v="Conductor - Primary"/>
    <s v="Conductor - Primary"/>
    <s v="Circuit ID: 103091102 "/>
    <s v="     "/>
    <s v="Tier 2"/>
    <x v="1"/>
    <n v="280"/>
    <s v="R1"/>
    <n v="39.555799999999998"/>
    <n v="-121.51"/>
    <s v="Butte"/>
    <s v="CLARK-ROAD-1102"/>
    <m/>
    <n v="12000"/>
    <m/>
    <x v="0"/>
    <s v="Cal Fire"/>
    <s v="Hardwood Woodland"/>
    <m/>
    <m/>
    <s v="No"/>
    <m/>
    <m/>
    <m/>
    <m/>
    <m/>
    <s v="GULCH FIRE"/>
    <m/>
    <s v="N"/>
    <s v="N"/>
    <m/>
    <m/>
    <s v="     "/>
    <s v="39.55520900"/>
    <s v="-121.50549900"/>
    <s v="Dec 21 2020 12:00AM"/>
    <s v="PGECont"/>
    <s v="Potter fire came through this area since the outage occured. Closed.  SKE2/ACRT"/>
    <m/>
    <m/>
    <m/>
    <m/>
    <m/>
    <m/>
    <m/>
    <m/>
    <m/>
    <m/>
    <m/>
    <m/>
    <m/>
    <s v="0"/>
  </r>
  <r>
    <s v="20160013"/>
    <s v="     "/>
    <n v="42463"/>
    <s v="4/3"/>
    <x v="0"/>
    <n v="0.50069444444444444"/>
    <s v="15"/>
    <n v="2"/>
    <s v="4"/>
    <x v="6"/>
    <n v="42463"/>
    <n v="0.50069444444444444"/>
    <s v="Wire down SS of 7971, crew to replace canyon crossing, 1 wire down, 1 wire damaged. Oncall/DO notfified"/>
    <s v="     "/>
    <m/>
    <m/>
    <s v="N"/>
    <x v="0"/>
    <s v="1443616"/>
    <s v="16-0025794"/>
    <m/>
    <m/>
    <m/>
    <m/>
    <s v="     "/>
    <x v="1"/>
    <s v="PG&amp;E"/>
    <m/>
    <s v="Vegetation"/>
    <m/>
    <s v="D"/>
    <m/>
    <s v="&lt;0.25"/>
    <s v="Square Feet: ; Acreage: "/>
    <s v="Equipment - PG&amp;E"/>
    <s v="34.b. Conductor damage or failure"/>
    <s v="Equipment - PG&amp;E"/>
    <s v="All types of equipment / facility failure"/>
    <s v="Conductor"/>
    <s v="Conductor"/>
    <m/>
    <m/>
    <s v="Line to Ground"/>
    <m/>
    <s v="Overhead"/>
    <x v="3"/>
    <s v="Conductor"/>
    <m/>
    <s v="101968191"/>
    <s v="     "/>
    <s v="Tier 2"/>
    <x v="1"/>
    <n v="154"/>
    <m/>
    <n v="38.680399999999999"/>
    <n v="-123.125"/>
    <s v="Sonoma"/>
    <s v="GEYSERVILLE-1101"/>
    <s v="42891101"/>
    <n v="12000"/>
    <s v="GEYSERVILLE 110179788"/>
    <x v="1"/>
    <s v="Cal Fire"/>
    <s v="Herbaceous"/>
    <m/>
    <m/>
    <s v="No"/>
    <m/>
    <m/>
    <m/>
    <m/>
    <m/>
    <m/>
    <m/>
    <s v="N"/>
    <s v="N"/>
    <m/>
    <m/>
    <s v="     "/>
    <m/>
    <m/>
    <m/>
    <m/>
    <m/>
    <m/>
    <m/>
    <m/>
    <m/>
    <m/>
    <m/>
    <m/>
    <m/>
    <m/>
    <m/>
    <m/>
    <m/>
    <m/>
    <m/>
  </r>
  <r>
    <s v="MIA20156021"/>
    <s v="     "/>
    <n v="42124"/>
    <s v="4/30"/>
    <x v="0"/>
    <n v="0.7303587962962963"/>
    <s v="18"/>
    <n v="2"/>
    <s v="4"/>
    <x v="2"/>
    <n v="42124"/>
    <n v="0.72986111111111107"/>
    <s v="L7SF: 1116 KING DR in Berkeley; transformer fire; cause unknown; WAITING ON TMAN"/>
    <s v="     "/>
    <s v="FAS"/>
    <n v="44267"/>
    <s v="Y"/>
    <x v="0"/>
    <s v="1227587"/>
    <s v="N/A"/>
    <m/>
    <s v="T003389909"/>
    <n v="110360404"/>
    <m/>
    <s v="     "/>
    <x v="0"/>
    <s v="PG&amp;E"/>
    <m/>
    <m/>
    <m/>
    <s v="D"/>
    <m/>
    <s v="Structure-PG&amp;E only"/>
    <m/>
    <s v="Equipment - PG&amp;E"/>
    <s v="34.n. Transformer damage or failure"/>
    <s v="Equipment - PG&amp;E"/>
    <s v="All types of equipment / facility failure"/>
    <s v="Transformer failure"/>
    <s v="Transformer"/>
    <m/>
    <m/>
    <m/>
    <s v="No"/>
    <s v="Overhead"/>
    <x v="0"/>
    <m/>
    <m/>
    <s v="101439824"/>
    <s v="     "/>
    <s v="Tier 2"/>
    <x v="1"/>
    <n v="530"/>
    <m/>
    <n v="37.921999999999997"/>
    <n v="-122.294"/>
    <s v="Contra Costa"/>
    <s v="EL-CERRITO-G-1105"/>
    <m/>
    <n v="11000"/>
    <s v="EL-CERRITO-G-1105BR194"/>
    <x v="1"/>
    <m/>
    <s v="Urban"/>
    <m/>
    <m/>
    <s v="No"/>
    <m/>
    <m/>
    <m/>
    <m/>
    <m/>
    <m/>
    <m/>
    <s v="N"/>
    <s v="N"/>
    <m/>
    <m/>
    <s v="     "/>
    <m/>
    <m/>
    <m/>
    <m/>
    <m/>
    <m/>
    <m/>
    <m/>
    <m/>
    <m/>
    <m/>
    <m/>
    <m/>
    <m/>
    <m/>
    <m/>
    <m/>
    <m/>
    <m/>
  </r>
  <r>
    <s v="20150050"/>
    <s v="     "/>
    <n v="42124"/>
    <s v="4/30"/>
    <x v="0"/>
    <n v="1.8055555555555554E-2"/>
    <s v="18"/>
    <n v="2"/>
    <s v="4"/>
    <x v="2"/>
    <n v="42124"/>
    <n v="1.8055555555555554E-2"/>
    <m/>
    <s v="     "/>
    <m/>
    <m/>
    <s v="N"/>
    <x v="0"/>
    <s v="1227164"/>
    <s v="15-0030607"/>
    <m/>
    <m/>
    <m/>
    <m/>
    <s v="     "/>
    <x v="1"/>
    <s v="PG&amp;E"/>
    <m/>
    <s v="Vegetation"/>
    <m/>
    <s v="D"/>
    <m/>
    <s v="&lt;0.25"/>
    <s v="Square Feet: ; Acreage: "/>
    <s v="Vegetation"/>
    <s v="33.a. Veg. contact"/>
    <s v="Vegetation"/>
    <s v="All types of equipment / facility failure"/>
    <s v="Contact - Vegetation"/>
    <m/>
    <s v="Contact - Vegetation"/>
    <s v="Conductor"/>
    <s v="Three Phase Fault"/>
    <m/>
    <s v="Overhead"/>
    <x v="3"/>
    <s v="Conductor"/>
    <m/>
    <s v="1145 VERDE R"/>
    <s v="     "/>
    <s v="Tier 2"/>
    <x v="1"/>
    <n v="520"/>
    <m/>
    <n v="37.240099999999998"/>
    <n v="-122.247"/>
    <s v="San Mateo"/>
    <s v="HALF-MOON-BAY-1103"/>
    <s v="24131103"/>
    <n v="12000"/>
    <s v="HALF MOON BAY 1103H82"/>
    <x v="1"/>
    <m/>
    <s v="Conifer Forest"/>
    <m/>
    <m/>
    <s v="Yes"/>
    <m/>
    <m/>
    <m/>
    <m/>
    <m/>
    <m/>
    <m/>
    <s v="N"/>
    <s v="N"/>
    <m/>
    <m/>
    <s v="     "/>
    <s v="37.24014000"/>
    <s v="-122.24720000"/>
    <s v="Apr 30 2015 11:05AM"/>
    <s v="BranchFail"/>
    <s v="LARGE LIVE BLUE GUM EUCALYPTUS TREE BRANCH BROKE AND FELL IN TO LINES ALL 3 PHASEs of  WIRE DOWN CAUSE FIRE NEAR TPOLE WITH FUSSE #8307. CAUSED GRASS FIRE, POISON IVY BRUSH WAS BURNED TOO. CALL TREE CREW TO REMOVAL 2ND BRANCH WITH BIG DAMAGE."/>
    <s v="EUCB"/>
    <s v="85"/>
    <s v="28"/>
    <s v="20"/>
    <s v="None"/>
    <s v="None"/>
    <s v="N"/>
    <s v="1"/>
    <m/>
    <s v="Plain"/>
    <s v="D"/>
    <s v="CrossArm"/>
    <s v="BareWire"/>
    <m/>
  </r>
  <r>
    <s v="20160030"/>
    <s v="     "/>
    <n v="42490"/>
    <s v="4/30"/>
    <x v="0"/>
    <n v="0.74930555555555556"/>
    <s v="18"/>
    <n v="2"/>
    <s v="4"/>
    <x v="6"/>
    <n v="42490"/>
    <n v="0.74930555555555556"/>
    <m/>
    <s v="     "/>
    <m/>
    <m/>
    <s v="N"/>
    <x v="0"/>
    <s v="1462409"/>
    <s v="16-0032910"/>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m/>
    <s v="Overhead"/>
    <x v="3"/>
    <s v="Conductor"/>
    <m/>
    <m/>
    <s v="     "/>
    <s v="Tier 2"/>
    <x v="1"/>
    <n v="305"/>
    <m/>
    <n v="38.3142"/>
    <n v="-120.901"/>
    <s v="Amador"/>
    <s v="CLAY-1103"/>
    <s v="163341103"/>
    <n v="12000"/>
    <s v="CLAY 110334338"/>
    <x v="0"/>
    <s v="Kern County FD"/>
    <s v="Herbaceous"/>
    <m/>
    <m/>
    <s v="No"/>
    <m/>
    <m/>
    <m/>
    <m/>
    <m/>
    <m/>
    <m/>
    <s v="N"/>
    <s v="N"/>
    <m/>
    <m/>
    <s v="     "/>
    <s v="38.31420000"/>
    <s v="-120.90148000"/>
    <s v="May  2 2016 12:00AM"/>
    <s v="TrunkFail"/>
    <s v="Large multi-stem Gray pine with codominant forks. Line side fork broke off at union and went thru 2-phase end span line damaging ep x-arms and pole. Energized line caused small (&lt;10 sqft) debris fire and approx 2x2 burn in trees green needles. Calfire on scene and extinguished fire after lines were de-energized. No other hazard trees were found in the area."/>
    <s v="PING"/>
    <s v="85"/>
    <s v="33"/>
    <s v="60"/>
    <s v="Moderate"/>
    <s v="None"/>
    <s v="N"/>
    <s v="1"/>
    <m/>
    <s v="Hillside"/>
    <s v="A"/>
    <s v="CrossArm"/>
    <s v="BareWire"/>
    <s v="0"/>
  </r>
  <r>
    <s v="MIA20179530"/>
    <s v="     "/>
    <n v="42855"/>
    <s v="4/30"/>
    <x v="0"/>
    <n v="0.39945601851851853"/>
    <s v="18"/>
    <n v="2"/>
    <s v="4"/>
    <x v="0"/>
    <n v="42855"/>
    <n v="0.39930555555555558"/>
    <s v="pole fire "/>
    <s v="     "/>
    <s v="FAS"/>
    <n v="44249"/>
    <s v="Y"/>
    <x v="0"/>
    <s v="1770834"/>
    <s v="17-0043980"/>
    <m/>
    <s v="T004022817"/>
    <n v="112821251"/>
    <m/>
    <s v="     "/>
    <x v="1"/>
    <s v="PG&amp;E"/>
    <m/>
    <m/>
    <m/>
    <s v="D"/>
    <m/>
    <s v="&lt;0.25"/>
    <m/>
    <s v="Equipment - PG&amp;E"/>
    <s v="34.o. Other"/>
    <s v="Equipment - PG&amp;E"/>
    <s v="All types of equipment / facility failure"/>
    <s v="Equipment failure - Other"/>
    <s v="Pole"/>
    <m/>
    <m/>
    <s v="Line to Line"/>
    <s v="No"/>
    <s v="Overhead"/>
    <x v="0"/>
    <m/>
    <m/>
    <s v="100216308"/>
    <s v="     "/>
    <s v="Tier 2"/>
    <x v="1"/>
    <n v="438"/>
    <m/>
    <n v="35.634900000000002"/>
    <n v="-118.956"/>
    <s v="Kern"/>
    <s v="POSO-MOUNTAIN-2101"/>
    <s v="253642101"/>
    <n v="21000"/>
    <s v="POSO MOUNTAIN 21012181"/>
    <x v="0"/>
    <m/>
    <s v="Herbaceous"/>
    <m/>
    <m/>
    <s v="No"/>
    <m/>
    <m/>
    <m/>
    <m/>
    <m/>
    <m/>
    <m/>
    <s v="N"/>
    <s v="N"/>
    <m/>
    <m/>
    <s v="     "/>
    <m/>
    <m/>
    <m/>
    <m/>
    <m/>
    <m/>
    <m/>
    <m/>
    <m/>
    <m/>
    <m/>
    <m/>
    <m/>
    <m/>
    <m/>
    <m/>
    <m/>
    <m/>
    <m/>
  </r>
  <r>
    <s v="20170028"/>
    <s v="     "/>
    <n v="42855"/>
    <s v="4/30"/>
    <x v="0"/>
    <n v="0.3972222222222222"/>
    <s v="18"/>
    <n v="2"/>
    <s v="4"/>
    <x v="0"/>
    <n v="42855"/>
    <n v="0.3972222222222222"/>
    <s v="POLE FIRE AND GRASS FIRE. FOUND BURNT POLE TOP AND WIRE ON XARM. CALLED FOR CREW AT 1159."/>
    <s v="     "/>
    <m/>
    <m/>
    <s v="N"/>
    <x v="0"/>
    <s v="1770834"/>
    <s v="17-0043980"/>
    <m/>
    <m/>
    <n v="112821251"/>
    <m/>
    <s v="     "/>
    <x v="1"/>
    <s v="PG&amp;E"/>
    <m/>
    <s v="Vegetation"/>
    <m/>
    <s v="D"/>
    <m/>
    <s v="&lt;0.25"/>
    <s v="Square Feet: ; Acreage: "/>
    <s v="Equipment - PG&amp;E"/>
    <s v="34.f. Pole damage or failure"/>
    <s v="Equipment - PG&amp;E"/>
    <s v="All types of equipment / facility failure"/>
    <s v="Pole"/>
    <s v="Pole"/>
    <m/>
    <m/>
    <s v="Line to Line"/>
    <s v="Unknown"/>
    <s v="Overhead"/>
    <x v="3"/>
    <s v="Conductor"/>
    <m/>
    <s v="100216308"/>
    <s v="     "/>
    <s v="Tier 2"/>
    <x v="1"/>
    <n v="438"/>
    <m/>
    <n v="35.634900000000002"/>
    <n v="-118.956"/>
    <s v="Kern"/>
    <s v="POSO-MOUNTAIN-2101"/>
    <s v="253642101"/>
    <n v="21000"/>
    <s v="POSO MOUNTAIN 21012181"/>
    <x v="0"/>
    <s v="661-324-6551"/>
    <s v="Herbaceous"/>
    <m/>
    <m/>
    <s v="No"/>
    <m/>
    <m/>
    <m/>
    <m/>
    <m/>
    <m/>
    <m/>
    <s v="N"/>
    <s v="N"/>
    <m/>
    <m/>
    <s v="     "/>
    <m/>
    <m/>
    <m/>
    <m/>
    <m/>
    <m/>
    <m/>
    <m/>
    <m/>
    <m/>
    <m/>
    <m/>
    <m/>
    <m/>
    <m/>
    <m/>
    <m/>
    <m/>
    <m/>
  </r>
  <r>
    <s v="20200342"/>
    <s v="     "/>
    <n v="43951"/>
    <s v="4/30"/>
    <x v="0"/>
    <n v="0.98263888888888884"/>
    <s v="18"/>
    <n v="2"/>
    <s v="4"/>
    <x v="4"/>
    <n v="43952"/>
    <n v="6.9444444444444448E-2"/>
    <s v="On April 30, 2020 at 2335 hours, a PG&amp;E troubleman was dispatched to the Olema 1101 Distribution Circuit near 1055 Vision RD in the city of Inverness, for reports of an outage. Upon arrival, the troubleman observed a fire and wires down due to a tree falling onto the primary wires causing the initial ignition. Fuse 7467 had 1 of 2 fuses blown, troubleman opened the remaining fuse immediately to de-energize the line and notified the Marin County Fire Station. Initial Analysis indicates that possible high winds caused the tree to fall and make contact with the primary lines, causing an outage to 7 customers. An EC Tag was created for repairs to be made and power was restored to all 7 customers at roughly 1229 hours on May 1,2020. Cal Fire arrived on scene to extinguish the fire."/>
    <s v="     "/>
    <s v="FAS"/>
    <m/>
    <s v="N"/>
    <x v="0"/>
    <s v="904935"/>
    <s v="20-0046127"/>
    <m/>
    <s v="T004952435"/>
    <m/>
    <m/>
    <s v="     "/>
    <x v="1"/>
    <s v="PG&amp;E"/>
    <m/>
    <s v="Vegetation"/>
    <m/>
    <s v="D"/>
    <s v="D"/>
    <s v="0.26-9.99"/>
    <m/>
    <s v="Vegetation"/>
    <s v="33.a. Veg. contact"/>
    <s v="Vegetation"/>
    <s v="Contact from object"/>
    <s v="Contact - Vegetation"/>
    <m/>
    <s v="Contact - Vegetation"/>
    <s v="Conductor - Primary"/>
    <s v="Line to Ground"/>
    <m/>
    <s v="Overhead"/>
    <x v="3"/>
    <s v="Conductor - Primary"/>
    <s v="Crossarm"/>
    <s v="Circuit ID: 042291101"/>
    <s v="     "/>
    <s v="Tier 2"/>
    <x v="1"/>
    <n v="185"/>
    <s v="R1"/>
    <n v="38.099899999999998"/>
    <n v="-122.883"/>
    <s v="Marin"/>
    <s v="OLEMA-1101"/>
    <m/>
    <n v="12000"/>
    <m/>
    <x v="0"/>
    <s v="Cal Fire"/>
    <s v="Conifer Forest"/>
    <m/>
    <m/>
    <s v="No"/>
    <m/>
    <m/>
    <m/>
    <m/>
    <m/>
    <m/>
    <m/>
    <s v="N"/>
    <s v="N"/>
    <m/>
    <m/>
    <s v="     "/>
    <s v="38.09973000"/>
    <s v="-122.88246800"/>
    <s v="May  1 2020 12:00AM"/>
    <s v="BranchFail"/>
    <s v="BISHOP PINE FAILED. APPEARS RO HAVE STRUCK ANOTHER BISHOP PINE, THAT TREE FAILED BRANCH IS NOW BELOW CONDUCTOR."/>
    <s v="PINB"/>
    <s v="50"/>
    <s v="23"/>
    <s v="15"/>
    <s v="Moderate"/>
    <s v="Moderate"/>
    <s v="N"/>
    <s v="1"/>
    <m/>
    <s v="Ridge"/>
    <s v="A"/>
    <s v="CrossArm"/>
    <s v="BareWire"/>
    <s v="2"/>
  </r>
  <r>
    <s v="20150031"/>
    <s v="     "/>
    <n v="42098"/>
    <s v="4/4"/>
    <x v="0"/>
    <n v="0.7006944444444444"/>
    <s v="14"/>
    <n v="2"/>
    <s v="4"/>
    <x v="2"/>
    <n v="42098"/>
    <n v="0.7006944444444444"/>
    <s v="booster 9567 failed internally, need crew to replace"/>
    <s v="     "/>
    <m/>
    <m/>
    <s v="N"/>
    <x v="0"/>
    <s v="1212586"/>
    <s v="15-0024208"/>
    <m/>
    <s v="T003371696, T003371619, T003371678, T003371680, T003371697"/>
    <m/>
    <m/>
    <s v="     "/>
    <x v="1"/>
    <s v="PG&amp;E"/>
    <m/>
    <s v="Vegetation"/>
    <m/>
    <s v="D"/>
    <m/>
    <s v="&lt;0.25"/>
    <s v="Square Feet: ; Acreage: "/>
    <s v="Equipment - PG&amp;E"/>
    <s v="34.i._x0009_Voltage regulator / booster damage or failure"/>
    <s v="Equipment - PG&amp;E"/>
    <s v="All types of equipment / facility failure"/>
    <s v="Voltage Regulator"/>
    <s v="Voltage Regulator"/>
    <m/>
    <m/>
    <s v="None"/>
    <s v="0"/>
    <s v="Overhead"/>
    <x v="3"/>
    <s v="Voltage Regulator"/>
    <m/>
    <s v="20748 Jerusalem Grade Road, Middletown"/>
    <s v="     "/>
    <s v="Tier 2"/>
    <x v="1"/>
    <n v="175"/>
    <m/>
    <n v="38.882399999999997"/>
    <n v="-122.59099999999999"/>
    <s v="Lake"/>
    <s v="HIGHLANDS-1103"/>
    <s v="43361103"/>
    <n v="12000"/>
    <s v="HIGHLANDS 1103828"/>
    <x v="1"/>
    <s v="Cal Fire Dept"/>
    <s v="Herbaceous"/>
    <m/>
    <m/>
    <s v="No"/>
    <m/>
    <m/>
    <m/>
    <m/>
    <m/>
    <m/>
    <m/>
    <s v="N"/>
    <s v="N"/>
    <m/>
    <m/>
    <s v="     "/>
    <m/>
    <m/>
    <m/>
    <m/>
    <m/>
    <m/>
    <m/>
    <m/>
    <m/>
    <m/>
    <m/>
    <m/>
    <m/>
    <m/>
    <m/>
    <m/>
    <m/>
    <m/>
    <m/>
  </r>
  <r>
    <s v="20170013"/>
    <s v="     "/>
    <n v="42829"/>
    <s v="4/4"/>
    <x v="0"/>
    <n v="0.56180555555555556"/>
    <s v="14"/>
    <n v="2"/>
    <s v="4"/>
    <x v="0"/>
    <n v="42829"/>
    <n v="0.56180555555555556"/>
    <s v="Car pole /wire down fire started.  1750 customers restored @ 1530 .  5 customers remain out. Crew on site."/>
    <s v="     "/>
    <m/>
    <m/>
    <s v="N"/>
    <x v="0"/>
    <s v="1744013"/>
    <s v="17-0036460"/>
    <m/>
    <m/>
    <m/>
    <m/>
    <s v="     "/>
    <x v="1"/>
    <s v="PG&amp;E"/>
    <m/>
    <s v="Vegetation"/>
    <m/>
    <s v="D"/>
    <m/>
    <s v="&lt;0.25"/>
    <s v="Square Feet: ; Acreage: "/>
    <s v="Contact - 3rd Party"/>
    <s v="33.d. Vehicle contact"/>
    <s v="Contact - 3rd Party"/>
    <s v="All types of equipment / facility failure"/>
    <s v="Contact - Vehicle"/>
    <m/>
    <s v="Contact - Vehicle"/>
    <s v="Pole"/>
    <s v="Three Phase Fault"/>
    <s v="None"/>
    <s v="Overhead"/>
    <x v="3"/>
    <s v="Conductor"/>
    <m/>
    <s v="101945026"/>
    <s v="     "/>
    <s v="Tier 2"/>
    <x v="1"/>
    <n v="575"/>
    <m/>
    <n v="35.688499999999998"/>
    <n v="-120.765"/>
    <s v="San Luis Obispo"/>
    <s v="PASO-ROBLES-1103"/>
    <s v="182611103"/>
    <n v="12000"/>
    <s v="PASO ROBLES 1103N54"/>
    <x v="0"/>
    <s v="Cal Fire"/>
    <s v="Hardwood Woodland"/>
    <m/>
    <m/>
    <s v="No"/>
    <m/>
    <m/>
    <m/>
    <m/>
    <m/>
    <m/>
    <m/>
    <s v="N"/>
    <s v="N"/>
    <m/>
    <m/>
    <s v="     "/>
    <m/>
    <m/>
    <m/>
    <m/>
    <m/>
    <m/>
    <m/>
    <m/>
    <m/>
    <m/>
    <m/>
    <m/>
    <m/>
    <m/>
    <m/>
    <m/>
    <m/>
    <m/>
    <m/>
  </r>
  <r>
    <s v="MIA20150802"/>
    <s v="     "/>
    <n v="42100"/>
    <s v="4/6"/>
    <x v="0"/>
    <n v="0.41398148148148151"/>
    <s v="15"/>
    <n v="2"/>
    <s v="4"/>
    <x v="2"/>
    <m/>
    <m/>
    <s v="Crossarm burned off the pole, unknown cause"/>
    <s v="     "/>
    <s v="FAS"/>
    <n v="44264"/>
    <s v="Y"/>
    <x v="0"/>
    <s v="1214157"/>
    <s v="15-0024468"/>
    <m/>
    <s v="181944"/>
    <n v="110152999"/>
    <m/>
    <s v="     "/>
    <x v="0"/>
    <s v="PG&amp;E"/>
    <m/>
    <m/>
    <m/>
    <s v="D"/>
    <m/>
    <s v="Structure-PG&amp;E only"/>
    <m/>
    <s v="Unknown"/>
    <s v="40.a. Unknown"/>
    <s v="Unknown"/>
    <s v="Other"/>
    <s v="Unknown"/>
    <m/>
    <m/>
    <m/>
    <s v="Line to Ground"/>
    <s v="No"/>
    <s v="Overhead"/>
    <x v="0"/>
    <m/>
    <m/>
    <s v="101918400"/>
    <s v="     "/>
    <s v="Tier 2"/>
    <x v="1"/>
    <n v="512"/>
    <m/>
    <n v="34.6877"/>
    <n v="-120.599"/>
    <s v="Santa Barbara"/>
    <s v="CABRILLO-1104"/>
    <m/>
    <n v="11000"/>
    <s v="CABRILLO 1104Y22"/>
    <x v="0"/>
    <m/>
    <s v="Rural"/>
    <m/>
    <m/>
    <s v="No"/>
    <m/>
    <m/>
    <m/>
    <m/>
    <m/>
    <m/>
    <m/>
    <s v="N"/>
    <s v="N"/>
    <m/>
    <m/>
    <s v="     "/>
    <m/>
    <m/>
    <m/>
    <m/>
    <m/>
    <m/>
    <m/>
    <m/>
    <m/>
    <m/>
    <m/>
    <m/>
    <m/>
    <m/>
    <m/>
    <m/>
    <m/>
    <m/>
    <m/>
  </r>
  <r>
    <s v="20180110"/>
    <s v="     "/>
    <n v="43196"/>
    <s v="4/6"/>
    <x v="0"/>
    <n v="0.34359953703703705"/>
    <s v="14"/>
    <n v="2"/>
    <s v="4"/>
    <x v="1"/>
    <m/>
    <m/>
    <s v="No ILIS.  Pole smoking only.  SW6811 was also impacted, fire damages to assets only."/>
    <s v="     "/>
    <s v="FAS"/>
    <m/>
    <s v="N"/>
    <x v="0"/>
    <s v="60648"/>
    <m/>
    <m/>
    <m/>
    <m/>
    <m/>
    <s v="     "/>
    <x v="0"/>
    <s v="PG&amp;E"/>
    <m/>
    <m/>
    <m/>
    <s v="D"/>
    <m/>
    <s v="Structure-PG&amp;E only"/>
    <m/>
    <s v="Equipment - PG&amp;E"/>
    <s v="34.f. Pole damage or failure"/>
    <s v="Equipment - PG&amp;E"/>
    <s v="All types of equipment / facility failure"/>
    <s v="Pole"/>
    <s v="Pole"/>
    <m/>
    <m/>
    <m/>
    <m/>
    <m/>
    <x v="3"/>
    <s v="Pole"/>
    <m/>
    <m/>
    <s v="     "/>
    <s v="Tier 2"/>
    <x v="1"/>
    <n v="115"/>
    <m/>
    <n v="40.783499999999997"/>
    <n v="-123.82299999999999"/>
    <s v="Humboldt"/>
    <s v="MAPLE-CREEK-1101"/>
    <s v="192101101"/>
    <n v="11000"/>
    <m/>
    <x v="0"/>
    <m/>
    <s v="Rural"/>
    <m/>
    <m/>
    <s v="No"/>
    <m/>
    <m/>
    <m/>
    <m/>
    <m/>
    <m/>
    <m/>
    <s v="N"/>
    <s v="N"/>
    <m/>
    <m/>
    <s v="     "/>
    <m/>
    <m/>
    <m/>
    <m/>
    <m/>
    <m/>
    <m/>
    <m/>
    <m/>
    <m/>
    <m/>
    <m/>
    <m/>
    <m/>
    <m/>
    <m/>
    <m/>
    <m/>
    <m/>
  </r>
  <r>
    <s v="20180109"/>
    <s v="     "/>
    <n v="43196"/>
    <s v="4/6"/>
    <x v="0"/>
    <n v="0.28672453703703704"/>
    <s v="14"/>
    <n v="2"/>
    <s v="4"/>
    <x v="1"/>
    <n v="43196"/>
    <n v="0.28819444444444442"/>
    <s v="ILIS - WOG, no.  Fire contained to asset only, need xarm replaced."/>
    <s v="     "/>
    <s v="FAS"/>
    <m/>
    <s v="N"/>
    <x v="0"/>
    <s v="60578"/>
    <s v="18-0029779"/>
    <m/>
    <m/>
    <m/>
    <m/>
    <s v="     "/>
    <x v="0"/>
    <s v="PG&amp;E"/>
    <m/>
    <m/>
    <m/>
    <s v="D"/>
    <m/>
    <s v="Structure-PG&amp;E only"/>
    <m/>
    <s v="Equipment - PG&amp;E"/>
    <s v="34.f. Pole damage or failure"/>
    <s v="Equipment - PG&amp;E"/>
    <s v="All types of equipment / facility failure"/>
    <s v="Pole"/>
    <s v="Pole"/>
    <m/>
    <m/>
    <s v="Force Out"/>
    <m/>
    <s v="Overhead"/>
    <x v="3"/>
    <s v="Pole"/>
    <m/>
    <s v="1497"/>
    <s v="     "/>
    <s v="Tier 2"/>
    <x v="1"/>
    <n v="140"/>
    <m/>
    <n v="39.4876"/>
    <n v="-123.777"/>
    <s v="Mendocino"/>
    <s v="FORT-BRAGG-A-1101"/>
    <s v="042761101"/>
    <n v="11000"/>
    <s v="FORT BRAGG A 11013100"/>
    <x v="0"/>
    <m/>
    <s v="Rural"/>
    <m/>
    <m/>
    <s v="No"/>
    <m/>
    <m/>
    <m/>
    <m/>
    <m/>
    <m/>
    <m/>
    <s v="N"/>
    <s v="N"/>
    <m/>
    <m/>
    <s v="     "/>
    <m/>
    <m/>
    <m/>
    <m/>
    <m/>
    <m/>
    <m/>
    <m/>
    <m/>
    <m/>
    <m/>
    <m/>
    <m/>
    <m/>
    <m/>
    <m/>
    <m/>
    <m/>
    <m/>
  </r>
  <r>
    <s v="FAS28081"/>
    <s v="     "/>
    <n v="43196"/>
    <s v="4/6"/>
    <x v="0"/>
    <m/>
    <s v="14"/>
    <n v="2"/>
    <s v="4"/>
    <x v="1"/>
    <m/>
    <m/>
    <s v="pole fire; arcing transformer"/>
    <s v="     "/>
    <s v="FAS"/>
    <n v="44580"/>
    <s v="Y"/>
    <x v="0"/>
    <s v="60578"/>
    <s v="18-0029779"/>
    <m/>
    <s v="T004293252"/>
    <n v="114476743"/>
    <m/>
    <s v="     "/>
    <x v="0"/>
    <s v="PG&amp;E"/>
    <m/>
    <m/>
    <m/>
    <s v="D"/>
    <m/>
    <s v="Structure-only"/>
    <m/>
    <s v="Equipment - PG&amp;E"/>
    <s v="34.n. Transformer damage or failure"/>
    <s v="Equipment - PG&amp;E"/>
    <s v="Transformer failure"/>
    <s v="Transformer failure"/>
    <s v="Transformer"/>
    <m/>
    <m/>
    <m/>
    <s v="Yes"/>
    <s v="Overhead"/>
    <x v="0"/>
    <s v="Transformer"/>
    <m/>
    <s v="102184658"/>
    <s v="     "/>
    <s v="Tier 2"/>
    <x v="1"/>
    <m/>
    <m/>
    <n v="39.487699999999997"/>
    <n v="-123.777"/>
    <s v="Mendocino"/>
    <s v="FORT-BRAGG-A-1101"/>
    <m/>
    <m/>
    <s v="FORT BRAGG A 11013100"/>
    <x v="0"/>
    <m/>
    <m/>
    <m/>
    <m/>
    <s v="No"/>
    <m/>
    <m/>
    <m/>
    <m/>
    <m/>
    <m/>
    <m/>
    <s v="N"/>
    <s v="N"/>
    <m/>
    <m/>
    <s v="     "/>
    <m/>
    <m/>
    <m/>
    <m/>
    <m/>
    <m/>
    <m/>
    <m/>
    <m/>
    <m/>
    <m/>
    <m/>
    <m/>
    <m/>
    <m/>
    <m/>
    <m/>
    <m/>
    <m/>
  </r>
  <r>
    <s v="20180112"/>
    <s v="     "/>
    <n v="43197"/>
    <s v="4/7"/>
    <x v="0"/>
    <n v="0.60483796296296299"/>
    <s v="14"/>
    <n v="2"/>
    <s v="4"/>
    <x v="1"/>
    <n v="43197"/>
    <n v="0.6430555555555556"/>
    <s v="ILIS - WOG, no.  Fire contained to asset only,  replace pole &amp; transformer"/>
    <s v="     "/>
    <s v="FAS"/>
    <m/>
    <s v="N"/>
    <x v="0"/>
    <s v="62196"/>
    <s v="18-0030298"/>
    <m/>
    <m/>
    <m/>
    <m/>
    <s v="     "/>
    <x v="0"/>
    <s v="PG&amp;E"/>
    <m/>
    <m/>
    <m/>
    <s v="D"/>
    <m/>
    <s v="Structure-PG&amp;E only"/>
    <m/>
    <s v="Equipment - PG&amp;E"/>
    <s v="34.f. Pole damage or failure"/>
    <s v="Equipment - PG&amp;E"/>
    <s v="All types of equipment / facility failure"/>
    <s v="Pole"/>
    <s v="Pole"/>
    <m/>
    <m/>
    <s v="Force Out"/>
    <m/>
    <s v="Overhead"/>
    <x v="3"/>
    <s v="Pole"/>
    <m/>
    <s v="3648"/>
    <s v="     "/>
    <s v="Tier 2"/>
    <x v="1"/>
    <m/>
    <m/>
    <n v="35.674300000000002"/>
    <n v="-119.261"/>
    <s v="Kern"/>
    <s v="MC-FARLAND-1104"/>
    <s v="253181104"/>
    <n v="11000"/>
    <s v="MC FARLAND 1104CB"/>
    <x v="0"/>
    <m/>
    <s v="Rural"/>
    <m/>
    <m/>
    <s v="No"/>
    <m/>
    <m/>
    <m/>
    <m/>
    <m/>
    <m/>
    <m/>
    <s v="N"/>
    <s v="N"/>
    <m/>
    <m/>
    <s v="     "/>
    <m/>
    <m/>
    <m/>
    <m/>
    <m/>
    <m/>
    <m/>
    <m/>
    <m/>
    <m/>
    <m/>
    <m/>
    <m/>
    <m/>
    <m/>
    <m/>
    <m/>
    <m/>
    <m/>
  </r>
  <r>
    <s v="20212413"/>
    <s v="     "/>
    <n v="44293"/>
    <s v="4/7"/>
    <x v="0"/>
    <m/>
    <s v="15"/>
    <n v="2"/>
    <s v="4"/>
    <x v="5"/>
    <n v="44291"/>
    <m/>
    <s v="30PN 1055 Weller Rd in Sunol; pole fire; burnt pole; down wire; meter 1010390830; unknown cause of fire as of 10/1/2021"/>
    <s v="     "/>
    <s v="SAP"/>
    <m/>
    <s v="Y"/>
    <x v="0"/>
    <m/>
    <m/>
    <m/>
    <m/>
    <n v="120745000"/>
    <m/>
    <s v="     "/>
    <x v="0"/>
    <s v="PG&amp;E"/>
    <m/>
    <m/>
    <m/>
    <s v="D"/>
    <m/>
    <s v="Structure-only"/>
    <m/>
    <s v="Equipment - PG&amp;E"/>
    <s v="34.o. Other"/>
    <s v="Equipment - PG&amp;E"/>
    <s v="All types of equipment / facility failure"/>
    <s v="Riser Failure"/>
    <s v="Riser"/>
    <m/>
    <m/>
    <m/>
    <m/>
    <s v="Overhead"/>
    <x v="0"/>
    <s v="Riser"/>
    <m/>
    <s v="100619820"/>
    <s v="     "/>
    <s v="Tier 2"/>
    <x v="1"/>
    <m/>
    <m/>
    <n v="37.499000000000002"/>
    <n v="-121.85299999999999"/>
    <s v="Alameda"/>
    <s v="MILPITAS-1109"/>
    <m/>
    <n v="12000"/>
    <m/>
    <x v="0"/>
    <s v="Self Extinguished"/>
    <s v="Hardwood Forest"/>
    <m/>
    <m/>
    <s v="No"/>
    <m/>
    <m/>
    <m/>
    <m/>
    <m/>
    <m/>
    <m/>
    <s v="N"/>
    <s v="N"/>
    <m/>
    <m/>
    <s v="     "/>
    <m/>
    <m/>
    <m/>
    <m/>
    <m/>
    <m/>
    <m/>
    <m/>
    <m/>
    <m/>
    <m/>
    <m/>
    <m/>
    <m/>
    <m/>
    <m/>
    <m/>
    <m/>
    <m/>
  </r>
  <r>
    <s v="SAP20210573"/>
    <s v="     "/>
    <n v="44293"/>
    <s v="4/7"/>
    <x v="0"/>
    <m/>
    <s v="15"/>
    <n v="2"/>
    <s v="4"/>
    <x v="5"/>
    <n v="44291"/>
    <m/>
    <s v="30PN 1055 Weller Rd in Sunol; pole fire; burnt pole; down wire; meter 1010390830; unknown cause of fire as of 10/1/2021"/>
    <s v="     "/>
    <s v="SAP"/>
    <n v="44580"/>
    <s v="Y"/>
    <x v="0"/>
    <m/>
    <s v="N/A"/>
    <m/>
    <s v="N/A"/>
    <n v="120744560"/>
    <m/>
    <s v="     "/>
    <x v="0"/>
    <s v="PG&amp;E"/>
    <m/>
    <m/>
    <m/>
    <s v="D"/>
    <m/>
    <s v="Structure-only"/>
    <m/>
    <s v="Equipment - PG&amp;E"/>
    <s v="34.o. Other"/>
    <s v="Equipment - PG&amp;E"/>
    <s v="Riser Failure"/>
    <s v="Riser Failure"/>
    <s v="Riser"/>
    <m/>
    <m/>
    <m/>
    <m/>
    <s v="Overhead"/>
    <x v="0"/>
    <s v="Riser"/>
    <m/>
    <s v="100619820"/>
    <s v="     "/>
    <s v="Tier 2"/>
    <x v="1"/>
    <m/>
    <m/>
    <n v="37.499000000000002"/>
    <n v="-121.85299999999999"/>
    <s v="Alameda"/>
    <s v="MILPITAS-1109"/>
    <m/>
    <m/>
    <m/>
    <x v="0"/>
    <m/>
    <m/>
    <m/>
    <m/>
    <s v="No"/>
    <m/>
    <m/>
    <m/>
    <m/>
    <m/>
    <m/>
    <m/>
    <s v="N"/>
    <s v="N"/>
    <m/>
    <m/>
    <s v="     "/>
    <m/>
    <m/>
    <m/>
    <m/>
    <m/>
    <m/>
    <m/>
    <m/>
    <m/>
    <m/>
    <m/>
    <m/>
    <m/>
    <m/>
    <m/>
    <m/>
    <m/>
    <m/>
    <m/>
  </r>
  <r>
    <s v="20160016"/>
    <s v="     "/>
    <n v="42468"/>
    <s v="4/8"/>
    <x v="0"/>
    <n v="0.55138888888888893"/>
    <s v="15"/>
    <n v="2"/>
    <s v="4"/>
    <x v="6"/>
    <n v="42468"/>
    <n v="0.55138888888888893"/>
    <s v="2 LOCATIONS BROKEN POLE AND DAMANGED TRANSFORMER"/>
    <s v="     "/>
    <m/>
    <m/>
    <s v="N"/>
    <x v="0"/>
    <s v="1446981"/>
    <s v="16-0027237"/>
    <m/>
    <m/>
    <m/>
    <m/>
    <s v="     "/>
    <x v="1"/>
    <s v="PG&amp;E"/>
    <m/>
    <s v="Vegetation"/>
    <m/>
    <s v="D"/>
    <m/>
    <s v="&lt;0.25"/>
    <s v="Square Feet: ; Acreage: "/>
    <s v="Contact - 3rd Party"/>
    <s v="33.d. Vehicle contact"/>
    <s v="Contact - 3rd Party"/>
    <s v="All types of equipment / facility failure"/>
    <s v="Contact - Vehicle"/>
    <m/>
    <s v="Contact - Vehicle"/>
    <s v="Pole"/>
    <s v="Line to Line"/>
    <s v="PACIFIC BELL"/>
    <s v="Overhead"/>
    <x v="3"/>
    <s v="Conductor"/>
    <m/>
    <s v="100086751"/>
    <s v="     "/>
    <s v="Tier 2"/>
    <x v="1"/>
    <n v="300"/>
    <m/>
    <n v="39.042900000000003"/>
    <n v="-121.1"/>
    <s v="Nevada"/>
    <s v="HIGGINS-1109"/>
    <s v="152691109"/>
    <m/>
    <s v="HIGGINS 1109CB"/>
    <x v="0"/>
    <s v="Cal Fire"/>
    <s v="Hardwood Woodland"/>
    <m/>
    <m/>
    <s v="No"/>
    <m/>
    <m/>
    <m/>
    <m/>
    <m/>
    <m/>
    <m/>
    <s v="N"/>
    <s v="N"/>
    <m/>
    <m/>
    <s v="     "/>
    <m/>
    <m/>
    <m/>
    <m/>
    <m/>
    <m/>
    <m/>
    <m/>
    <m/>
    <m/>
    <m/>
    <m/>
    <m/>
    <m/>
    <m/>
    <m/>
    <m/>
    <m/>
    <m/>
  </r>
  <r>
    <s v="20210348"/>
    <s v="     "/>
    <n v="44294"/>
    <s v="4/8"/>
    <x v="0"/>
    <n v="0.5444444444444444"/>
    <s v="15"/>
    <n v="2"/>
    <s v="4"/>
    <x v="5"/>
    <n v="44294"/>
    <m/>
    <s v="FND STRUCK ATT LINE, CAL FIRE, CHP ONSITE, SMALL VEG FIRE STARTED, NO PGE EQUIP DAMAGE FND, POSS ATT AND PGE PRIMARY CONTACT AT ROAD XING, CALL MIKE WATERS WITH BUTTE UNIT FOR ANY INFO AT 530-521-8768"/>
    <s v="     "/>
    <s v="FAS"/>
    <m/>
    <s v="N"/>
    <x v="0"/>
    <m/>
    <s v="21-0046336.1(2 outages)"/>
    <m/>
    <s v="T005260525"/>
    <m/>
    <m/>
    <s v="     "/>
    <x v="1"/>
    <s v="PG&amp;E"/>
    <m/>
    <s v="Vegetation"/>
    <m/>
    <s v="D"/>
    <s v="D"/>
    <s v="&lt;0.25"/>
    <m/>
    <s v="Contact - 3rd Party"/>
    <s v="33.d. Vehicle contact"/>
    <s v="Contact - 3rd Party"/>
    <s v="Contact from object"/>
    <s v="Vehicle contact"/>
    <m/>
    <s v="Vehicle contact"/>
    <s v="Conductor - Primary"/>
    <s v="Force Out,Line to Line"/>
    <s v="Y"/>
    <s v="Overhead"/>
    <x v="3"/>
    <s v="Conductor - Primary"/>
    <m/>
    <m/>
    <s v="     "/>
    <s v="Tier 2"/>
    <x v="1"/>
    <n v="280"/>
    <s v="R1"/>
    <n v="39.663499999999999"/>
    <n v="-121.628"/>
    <s v="Butte"/>
    <s v="CLARK-ROAD-1102"/>
    <m/>
    <n v="12000"/>
    <m/>
    <x v="0"/>
    <s v="Cal Fire"/>
    <s v="Herbaceous"/>
    <m/>
    <m/>
    <s v="No"/>
    <m/>
    <m/>
    <m/>
    <m/>
    <m/>
    <m/>
    <m/>
    <s v="N"/>
    <s v="N"/>
    <m/>
    <m/>
    <s v="     "/>
    <m/>
    <m/>
    <m/>
    <m/>
    <m/>
    <m/>
    <m/>
    <m/>
    <m/>
    <m/>
    <m/>
    <m/>
    <m/>
    <m/>
    <m/>
    <m/>
    <m/>
    <m/>
    <m/>
  </r>
  <r>
    <s v="SAP201518725"/>
    <s v="     "/>
    <n v="42103"/>
    <s v="4/9"/>
    <x v="0"/>
    <m/>
    <s v="15"/>
    <n v="2"/>
    <s v="4"/>
    <x v="2"/>
    <n v="42101"/>
    <m/>
    <s v="Pole replaced due to pole fire; failed line recloser 2181; caused by bird's nest in primary riser"/>
    <s v="     "/>
    <s v="SAP"/>
    <n v="44580"/>
    <s v="Y"/>
    <x v="0"/>
    <s v="1215251"/>
    <s v="15-0025020"/>
    <m/>
    <s v="T003373874"/>
    <n v="110157500"/>
    <m/>
    <s v="     "/>
    <x v="0"/>
    <s v="PG&amp;E"/>
    <m/>
    <m/>
    <m/>
    <s v="D"/>
    <m/>
    <s v="Structure-PG&amp;E only"/>
    <m/>
    <s v="Contact - Animal - Nest"/>
    <s v="33.e. Other contact from object"/>
    <s v="Contact - Nest"/>
    <s v="Nest Contact"/>
    <s v="Nest Contact"/>
    <m/>
    <s v="Nest Contact"/>
    <s v="Recloser"/>
    <s v="Line to Ground"/>
    <s v="No"/>
    <s v="Overhead"/>
    <x v="0"/>
    <s v="Recloser"/>
    <m/>
    <s v="103906970"/>
    <s v="     "/>
    <s v="Tier 2"/>
    <x v="1"/>
    <m/>
    <m/>
    <n v="35.634500000000003"/>
    <n v="-118.98699999999999"/>
    <s v="Kern"/>
    <s v="POSO-MOUNTAIN-2101"/>
    <m/>
    <m/>
    <s v="POSO MOUNTAIN 2101CB"/>
    <x v="0"/>
    <m/>
    <m/>
    <m/>
    <m/>
    <s v="No"/>
    <m/>
    <m/>
    <m/>
    <m/>
    <m/>
    <m/>
    <m/>
    <s v="N"/>
    <s v="N"/>
    <m/>
    <m/>
    <s v="     "/>
    <m/>
    <m/>
    <m/>
    <m/>
    <m/>
    <m/>
    <m/>
    <m/>
    <m/>
    <m/>
    <m/>
    <m/>
    <m/>
    <m/>
    <m/>
    <m/>
    <m/>
    <m/>
    <m/>
  </r>
  <r>
    <s v="SAP20189247"/>
    <s v="     "/>
    <n v="43199"/>
    <s v="4/9"/>
    <x v="0"/>
    <m/>
    <s v="15"/>
    <n v="2"/>
    <s v="4"/>
    <x v="1"/>
    <n v="43197"/>
    <m/>
    <s v="pole fire; failed crossarm"/>
    <s v="     "/>
    <s v="SAP"/>
    <n v="44580"/>
    <s v="Y"/>
    <x v="0"/>
    <s v="62198"/>
    <s v="N/A"/>
    <m/>
    <s v="T004294816"/>
    <n v="114480613"/>
    <m/>
    <s v="     "/>
    <x v="0"/>
    <s v="PG&amp;E"/>
    <m/>
    <m/>
    <m/>
    <s v="D"/>
    <m/>
    <s v="Structure-PG&amp;E only"/>
    <m/>
    <s v="Equipment - PG&amp;E"/>
    <s v="34.h. Crossarm damage or failure"/>
    <s v="Equipment - PG&amp;E"/>
    <s v="Crossarm failure"/>
    <s v="Crossarm failure"/>
    <s v="Pole"/>
    <m/>
    <m/>
    <m/>
    <s v="Yes"/>
    <s v="Overhead"/>
    <x v="0"/>
    <s v="Pole"/>
    <m/>
    <s v="104052513"/>
    <s v="     "/>
    <s v="Tier 2"/>
    <x v="1"/>
    <m/>
    <m/>
    <n v="40.564799999999998"/>
    <n v="-122.258"/>
    <s v="Shasta"/>
    <s v="DESCHUTES-1104"/>
    <m/>
    <m/>
    <m/>
    <x v="0"/>
    <m/>
    <m/>
    <m/>
    <m/>
    <s v="No"/>
    <m/>
    <m/>
    <m/>
    <m/>
    <m/>
    <m/>
    <m/>
    <s v="N"/>
    <s v="N"/>
    <m/>
    <m/>
    <s v="     "/>
    <m/>
    <m/>
    <m/>
    <m/>
    <m/>
    <m/>
    <m/>
    <m/>
    <m/>
    <m/>
    <m/>
    <m/>
    <m/>
    <m/>
    <m/>
    <m/>
    <m/>
    <m/>
    <m/>
  </r>
  <r>
    <s v="20190093"/>
    <s v="     "/>
    <n v="43564"/>
    <s v="4/9"/>
    <x v="0"/>
    <n v="0.81469907407407405"/>
    <s v="15"/>
    <n v="2"/>
    <s v="4"/>
    <x v="3"/>
    <n v="43564"/>
    <n v="0.64375000000000004"/>
    <s v="Tree fell into line and caused the top of a pole to break. The line hit the ground and caused a fire."/>
    <s v="     "/>
    <s v="FAS"/>
    <m/>
    <s v="N"/>
    <x v="0"/>
    <s v="357224"/>
    <s v="19-0041008"/>
    <m/>
    <s v="T004614908"/>
    <n v="0"/>
    <m/>
    <s v="     "/>
    <x v="1"/>
    <s v="PG&amp;E"/>
    <m/>
    <m/>
    <m/>
    <s v="D"/>
    <s v="D"/>
    <s v="&lt;0.25"/>
    <s v="ACCROSS FROM 6918 DOGTOWN RD"/>
    <s v="Vegetation"/>
    <s v="33.a. Veg. contact"/>
    <s v="Vegetation"/>
    <s v="Contact from object"/>
    <s v="Contact - Vegetation"/>
    <m/>
    <s v="Contact - Vegetation"/>
    <s v="Pole"/>
    <s v="Line to Ground"/>
    <m/>
    <s v="Overhead"/>
    <x v="0"/>
    <s v="Pole"/>
    <m/>
    <s v="101076921"/>
    <s v="     "/>
    <s v="Tier 2"/>
    <x v="1"/>
    <n v="348"/>
    <s v="R1"/>
    <n v="37.734099999999998"/>
    <n v="-120.078"/>
    <s v="MARIPOSA"/>
    <s v="BEAR-VALLEY-2105"/>
    <m/>
    <m/>
    <s v="BEAR VALLEY 2105CB"/>
    <x v="1"/>
    <m/>
    <s v="Conifer Forest"/>
    <m/>
    <m/>
    <s v="No"/>
    <m/>
    <m/>
    <m/>
    <m/>
    <m/>
    <m/>
    <m/>
    <s v="N"/>
    <s v="N"/>
    <m/>
    <m/>
    <s v="     "/>
    <s v="37.73343500"/>
    <s v="-120.07872000"/>
    <s v="Apr 16 2019 12:00AM"/>
    <s v="BranchFail"/>
    <s v="Ponderosa Pine with co-dominate top about 45above the base failed at the union due to included bark. Line side top was about 48 tall."/>
    <s v="PINE"/>
    <s v="95"/>
    <s v="27"/>
    <s v="10"/>
    <s v="None"/>
    <s v="None"/>
    <s v="N"/>
    <s v="1"/>
    <m/>
    <s v="Other"/>
    <s v="D"/>
    <s v="CrossArm"/>
    <s v="BareWire"/>
    <s v="6"/>
  </r>
  <r>
    <s v="20190090"/>
    <s v="     "/>
    <n v="43564"/>
    <s v="4/9"/>
    <x v="0"/>
    <m/>
    <s v="15"/>
    <n v="2"/>
    <s v="4"/>
    <x v="3"/>
    <n v="43564"/>
    <m/>
    <s v="Tree into wire, wire down, fire less tahn1 meter"/>
    <s v="     "/>
    <s v="FAS"/>
    <m/>
    <s v="N"/>
    <x v="0"/>
    <s v="356491"/>
    <s v="19-0040878"/>
    <m/>
    <s v="T004613766"/>
    <n v="0"/>
    <m/>
    <s v="     "/>
    <x v="0"/>
    <s v="PG&amp;E"/>
    <m/>
    <m/>
    <m/>
    <s v="D"/>
    <m/>
    <s v="&lt;3 meters of linear travel"/>
    <m/>
    <s v="Vegetation"/>
    <s v="33.a. Veg. contact"/>
    <s v="Vegetation"/>
    <s v="Contact from object"/>
    <s v="Contact - Vegetation"/>
    <m/>
    <s v="Contact - Vegetation"/>
    <m/>
    <s v="Line to Ground"/>
    <m/>
    <m/>
    <x v="0"/>
    <m/>
    <m/>
    <s v="215000063245"/>
    <s v="     "/>
    <s v="Tier 2"/>
    <x v="1"/>
    <n v="140"/>
    <m/>
    <n v="39.388599999999997"/>
    <n v="-123.76900000000001"/>
    <s v="MENDOCINO"/>
    <s v="FORT-BRAGG-A-1102"/>
    <m/>
    <m/>
    <s v="FORT BRAGG A 110235592"/>
    <x v="0"/>
    <s v="fort bragg fd"/>
    <m/>
    <m/>
    <m/>
    <s v="No"/>
    <m/>
    <m/>
    <m/>
    <m/>
    <m/>
    <m/>
    <m/>
    <s v="N"/>
    <s v="N"/>
    <m/>
    <m/>
    <s v="     "/>
    <s v="39.38876300"/>
    <s v="-123.77063600"/>
    <s v="Apr 10 2019 12:00AM"/>
    <s v="BranchFail"/>
    <s v="This appears to be a duplicate record for outage # 19-0040867."/>
    <s v="PINB"/>
    <s v="75"/>
    <s v="58"/>
    <s v="20"/>
    <s v="Slight"/>
    <s v="None"/>
    <s v="N"/>
    <s v="1"/>
    <m/>
    <s v="Ridge"/>
    <s v="D"/>
    <s v="CrossArm"/>
    <s v="BareWire"/>
    <s v="5"/>
  </r>
  <r>
    <s v="20190091"/>
    <s v="     "/>
    <n v="43564"/>
    <s v="4/9"/>
    <x v="0"/>
    <n v="0.6431365740740741"/>
    <s v="15"/>
    <n v="2"/>
    <s v="4"/>
    <x v="3"/>
    <n v="43564"/>
    <n v="0.58819444444444446"/>
    <s v="Obtained Fas Tag T004614212 indicates fire was at 6385 Happy Canyon, Santa Ynez. Confirms Fire size. Confirmed Lat/Long.  CPUC Reportable Yes due to PGE facility, fire size. ILIS confirms wire to ground fault.  3 photos in SAP shows tree fall onto conductors.No evidence of fire in that area. "/>
    <s v="     "/>
    <s v="FAS"/>
    <m/>
    <s v="N"/>
    <x v="0"/>
    <s v="356725"/>
    <s v="19-0040969"/>
    <m/>
    <s v="T004614212"/>
    <n v="116991711"/>
    <m/>
    <s v="     "/>
    <x v="1"/>
    <s v="PG&amp;E"/>
    <m/>
    <m/>
    <m/>
    <s v="D"/>
    <s v="D"/>
    <s v="0.26-9.99"/>
    <m/>
    <s v="Vegetation"/>
    <s v="33.a. Veg. contact"/>
    <s v="Vegetation"/>
    <s v="Contact from object"/>
    <s v="Contact - Vegetation"/>
    <m/>
    <s v="Contact - Vegetation"/>
    <s v="Conductor - Primary"/>
    <s v="Line to Ground"/>
    <m/>
    <s v="Overhead"/>
    <x v="3"/>
    <s v="Conductor - Primary"/>
    <m/>
    <s v="101863014"/>
    <s v="     "/>
    <s v="Tier 2"/>
    <x v="1"/>
    <n v="512"/>
    <s v="R1"/>
    <n v="34.631100000000004"/>
    <n v="-119.98099999999999"/>
    <s v="SANTA BARBARA"/>
    <s v="SANTA-YNEZ-1104"/>
    <m/>
    <m/>
    <s v="SANTA YNEZ 1104Y04"/>
    <x v="1"/>
    <s v="Santa Barbra County FD"/>
    <s v="Hardwood Woodland"/>
    <m/>
    <m/>
    <s v="No"/>
    <m/>
    <m/>
    <m/>
    <m/>
    <m/>
    <m/>
    <m/>
    <s v="N"/>
    <s v="N"/>
    <m/>
    <m/>
    <s v="     "/>
    <s v="34.62840000"/>
    <s v="-119.98500000"/>
    <s v="Apr 10 2019 12:00AM"/>
    <s v="TrunkFail"/>
    <s v="EVIDENCE OF LIVE GREEN MULTISTEM EUCALYPTUS STEM FAILURE AT FAULT LOCATION. EVIDENCE OF A 340 X 150 RECTANGULAR-SHAPED FIRE AT FAULT LOCATION. FIRE INVESTIGATION REPORTS TO BE COMPLETED BY K3R6 AND MTG7. ENTIRE HEDGEROW OF EUCALYPTUS TO BE REMOVED ON TAG"/>
    <s v="EUCA"/>
    <s v="47"/>
    <s v="32"/>
    <s v="20"/>
    <s v="None"/>
    <s v="None"/>
    <s v="N"/>
    <s v="1"/>
    <m/>
    <s v="Valley"/>
    <s v="D"/>
    <s v="CrossArm"/>
    <s v="BareWire"/>
    <s v="1"/>
  </r>
  <r>
    <s v="20190148"/>
    <s v="     "/>
    <n v="43595"/>
    <s v="5/10"/>
    <x v="0"/>
    <m/>
    <s v="19"/>
    <n v="2"/>
    <s v="5"/>
    <x v="3"/>
    <m/>
    <m/>
    <s v="Tree trimming crew dropped tree on transmission line. Had to search fire station from information on the TOTL report"/>
    <s v="     "/>
    <s v="Trans-Sub"/>
    <m/>
    <s v="N"/>
    <x v="0"/>
    <m/>
    <m/>
    <s v="INT-12233"/>
    <m/>
    <n v="0"/>
    <m/>
    <s v="     "/>
    <x v="1"/>
    <s v="PG&amp;E"/>
    <m/>
    <m/>
    <m/>
    <s v="T"/>
    <s v="T"/>
    <s v="&lt;0.25"/>
    <m/>
    <s v="Vegetation"/>
    <s v="33.a. Veg. contact"/>
    <s v="Vegetation"/>
    <s v="Contact from object"/>
    <s v="Contact - Vegetation"/>
    <m/>
    <s v="Contact - Vegetation"/>
    <s v="Conductor - Primary"/>
    <m/>
    <m/>
    <s v="Overhead"/>
    <x v="3"/>
    <s v="Conductor - Primary"/>
    <m/>
    <s v="Keswick-Trinity 60Kv Line"/>
    <s v="     "/>
    <s v="Tier 2"/>
    <x v="1"/>
    <n v="230"/>
    <s v="R1"/>
    <n v="40.704000000000001"/>
    <n v="-122.831"/>
    <s v="TRINITY"/>
    <s v="KESWICK-TRINITY-60KV"/>
    <m/>
    <n v="60000"/>
    <m/>
    <x v="0"/>
    <s v="Lewiston FD"/>
    <s v="Conifer Forest"/>
    <m/>
    <m/>
    <s v="No"/>
    <m/>
    <m/>
    <m/>
    <m/>
    <m/>
    <m/>
    <m/>
    <s v="N"/>
    <s v="N"/>
    <m/>
    <m/>
    <s v="     "/>
    <m/>
    <m/>
    <m/>
    <m/>
    <m/>
    <m/>
    <m/>
    <m/>
    <m/>
    <m/>
    <m/>
    <m/>
    <m/>
    <m/>
    <m/>
    <m/>
    <m/>
    <m/>
    <m/>
  </r>
  <r>
    <s v="20200391"/>
    <s v="     "/>
    <n v="43961"/>
    <s v="5/10"/>
    <x v="0"/>
    <n v="0.41458333333333336"/>
    <s v="20"/>
    <n v="2"/>
    <s v="5"/>
    <x v="4"/>
    <n v="43961"/>
    <n v="0.41249999999999998"/>
    <s v="On May 10, 2020 at 1030 hours, a PG&amp;E Troubleman patrolled the Fitch Mountain 1113 Distribution Circuit number 042751113 near 1515 Chablis Rd, Healdsburg, CA. He observed a broken overhead wire conductor down in the creek bed. Initial analysis indicates it was caused by a tree branch that fell on the line. Sonoma County Healdsburg Fire Department responded to and extinguished the fire. We replaced 1 wire span of 4 ACSR 200' through creek, while the other conductor remained up.  Repairs were complete by May 14, 2020 at 1241 hours. This information is preliminary."/>
    <s v="     "/>
    <s v="FAS"/>
    <m/>
    <s v="N"/>
    <x v="0"/>
    <s v="910632"/>
    <s v="20-0048878"/>
    <m/>
    <s v="T004958425"/>
    <n v="119013180"/>
    <m/>
    <s v="     "/>
    <x v="0"/>
    <s v="PG&amp;E"/>
    <m/>
    <s v="Vegetation"/>
    <m/>
    <s v="D"/>
    <s v="D"/>
    <s v="&lt;3 meters of linear travel"/>
    <m/>
    <s v="Vegetation"/>
    <s v="33.a. Veg. contact"/>
    <s v="Vegetation"/>
    <s v="Contact from object"/>
    <s v="Contact - Vegetation"/>
    <m/>
    <s v="Contact - Vegetation"/>
    <s v="Conductor - Primary"/>
    <s v="Line to Line"/>
    <m/>
    <s v="Overhead"/>
    <x v="3"/>
    <s v="Conductor - Primary"/>
    <s v="Conductor - Primary"/>
    <s v="Circuit ID: 042751113, Pole SAP: 101960313"/>
    <s v="     "/>
    <s v="Tier 2"/>
    <x v="1"/>
    <n v="180"/>
    <m/>
    <n v="38.636699999999998"/>
    <n v="-122.88500000000001"/>
    <s v="Sonoma"/>
    <s v="FITCH-MOUNTAIN-1113"/>
    <m/>
    <n v="12000"/>
    <m/>
    <x v="0"/>
    <s v="Healdsburg FD"/>
    <s v="Herbaceous"/>
    <m/>
    <m/>
    <s v="No"/>
    <m/>
    <m/>
    <m/>
    <m/>
    <m/>
    <m/>
    <m/>
    <s v="N"/>
    <s v="N"/>
    <m/>
    <m/>
    <s v="     "/>
    <s v="38.63667000"/>
    <s v="-122.88458000"/>
    <s v="May 11 2020 12:00AM"/>
    <s v="Unverified"/>
    <s v="I was able to find the tree but I was unable to find the branch that caused the outage. The tree was a large, multi stemmed oak tree 20 feet from the lines. Branches are overhanging the 12kv lines. A branch failed and struck the lines causing an outage. The tree is healthy."/>
    <s v=""/>
    <m/>
    <m/>
    <m/>
    <m/>
    <m/>
    <m/>
    <m/>
    <m/>
    <m/>
    <m/>
    <m/>
    <m/>
    <m/>
  </r>
  <r>
    <s v="20210538"/>
    <s v="     "/>
    <n v="44326"/>
    <s v="5/10"/>
    <x v="0"/>
    <n v="0.24236111111111111"/>
    <s v="20"/>
    <n v="2"/>
    <s v="5"/>
    <x v="5"/>
    <n v="44326"/>
    <m/>
    <s v="Bird flew into overhead circuit resulting in a wires down incident. The ensuing fire was 3 meters - 0.25 acre in size. EOC Preliminary: On 5/10 at 06:36 the hotline received a call about an outage and fire in Volcano on Ponderosa Way from John Bruckbauer. The outage was at 05:41 due to an open line recloser on the Pine Grove 1102 called John at 06:45 and confirmed 50X50 spot fire near a line down.  This was all the. Called t-man  Ron Roberts at 06:51 209-986-6628 Ignition was due to a goose flew into the line cross fazed and then the line fell into the ground and started a fire. Fire is out as grass was dewy and confirmed small 50x50 fire; OIS: 1344619; ILIS: 21-0059047.1(2 outages); FOID: T005285113 (RBR9), T005285112 (M3MM); EC Tag: 120997884; PM: (Changed to Expense PM # 44786355 on 5/10/21), (Original Capital PM # 31540124); Pre-Existing EC: 119103553; Device: LR 3168; Division: Stockton; County: Amador; Circuit ID: 163751102, SAP Pole ID: 101261482; Eqp: Conductor"/>
    <s v="     "/>
    <s v="FAS"/>
    <m/>
    <s v="N"/>
    <x v="0"/>
    <m/>
    <s v="21-0059047.1(2 outages)"/>
    <m/>
    <s v="T005285113, T005285112"/>
    <n v="120998000"/>
    <m/>
    <s v="     "/>
    <x v="1"/>
    <s v="PG&amp;E"/>
    <m/>
    <s v="Vegetation"/>
    <m/>
    <s v="D"/>
    <s v="D"/>
    <s v="&lt;0.25"/>
    <m/>
    <s v="Contact - Animal - Bird"/>
    <s v="33.b. Animal contact"/>
    <s v="Contact - Bird"/>
    <s v="Contact from object"/>
    <s v="Animal contact"/>
    <m/>
    <s v="Animal contact"/>
    <s v="Conductor - Primary"/>
    <s v="Line to Line,Force Out"/>
    <s v="Y"/>
    <s v="Overhead"/>
    <x v="3"/>
    <s v="Conductor - Primary"/>
    <s v="Conductor"/>
    <s v="101261482"/>
    <s v="     "/>
    <s v="Tier 2"/>
    <x v="1"/>
    <n v="340"/>
    <s v="R4"/>
    <n v="38.454000000000001"/>
    <n v="-120.646"/>
    <s v="Amador"/>
    <s v="PINE-GROVE-1102"/>
    <m/>
    <n v="12000"/>
    <m/>
    <x v="0"/>
    <s v="Cal Fire"/>
    <s v="Herbaceous"/>
    <s v="Grass fuel model"/>
    <m/>
    <s v="No"/>
    <m/>
    <m/>
    <m/>
    <m/>
    <m/>
    <s v="PONDEROSA"/>
    <m/>
    <s v="N"/>
    <s v="Y"/>
    <s v="202105080600"/>
    <s v="202105110100"/>
    <s v="     "/>
    <m/>
    <m/>
    <m/>
    <m/>
    <m/>
    <m/>
    <m/>
    <m/>
    <m/>
    <m/>
    <m/>
    <m/>
    <m/>
    <m/>
    <m/>
    <m/>
    <m/>
    <m/>
    <m/>
  </r>
  <r>
    <s v="SAP201421571"/>
    <s v="     "/>
    <n v="41770"/>
    <s v="5/11"/>
    <x v="0"/>
    <m/>
    <s v="20"/>
    <n v="2"/>
    <s v="5"/>
    <x v="7"/>
    <n v="41768"/>
    <m/>
    <s v="&quot;streight&quot; splices caused explosion and fire in UG enclosure"/>
    <s v="     "/>
    <s v="SAP"/>
    <n v="44580"/>
    <s v="Y"/>
    <x v="0"/>
    <s v="1012628"/>
    <s v="14-0030651"/>
    <m/>
    <s v="T003115920"/>
    <n v="108001369"/>
    <m/>
    <s v="     "/>
    <x v="0"/>
    <s v="PG&amp;E"/>
    <m/>
    <m/>
    <m/>
    <s v="D"/>
    <m/>
    <s v="Structure-PG&amp;E only"/>
    <m/>
    <s v="Equipment - PG&amp;E"/>
    <s v="34.m. Connection device damage or failure"/>
    <s v="Equipment - PG&amp;E"/>
    <s v="Splice/Clamp/Connector"/>
    <s v="Splice/Clamp/Connector"/>
    <s v="Transformer"/>
    <m/>
    <m/>
    <s v="Multi-Fault"/>
    <s v="No"/>
    <s v="Underground"/>
    <x v="0"/>
    <s v="Transformer"/>
    <m/>
    <m/>
    <s v="     "/>
    <s v="Tier 2"/>
    <x v="1"/>
    <m/>
    <m/>
    <n v="36.575099999999999"/>
    <n v="-121.81"/>
    <s v="Monterey"/>
    <s v="DEL-MONTE-2104"/>
    <m/>
    <m/>
    <s v="N/A"/>
    <x v="0"/>
    <m/>
    <m/>
    <m/>
    <m/>
    <s v="No"/>
    <m/>
    <m/>
    <m/>
    <m/>
    <m/>
    <m/>
    <m/>
    <s v="N"/>
    <s v="N"/>
    <m/>
    <m/>
    <s v="     "/>
    <m/>
    <m/>
    <m/>
    <m/>
    <m/>
    <m/>
    <m/>
    <m/>
    <m/>
    <m/>
    <m/>
    <m/>
    <m/>
    <m/>
    <m/>
    <m/>
    <m/>
    <m/>
    <m/>
  </r>
  <r>
    <s v="20180164"/>
    <s v="     "/>
    <n v="43231"/>
    <s v="5/11"/>
    <x v="0"/>
    <n v="0.73819444444444449"/>
    <s v="19"/>
    <n v="2"/>
    <s v="5"/>
    <x v="1"/>
    <n v="43231"/>
    <n v="0.73819444444444449"/>
    <s v="T-men FAS remarks:  &quot;Wire seperated and fell to ground causing grass fire.&quot;  Per ILIS and FAS, wind could be a contributing factor separating conductor from vibration damper."/>
    <s v="     "/>
    <s v="FAS"/>
    <m/>
    <s v="N"/>
    <x v="0"/>
    <s v="84335"/>
    <s v="18-0040415"/>
    <m/>
    <m/>
    <m/>
    <m/>
    <s v="     "/>
    <x v="1"/>
    <s v="PG&amp;E"/>
    <m/>
    <m/>
    <m/>
    <s v="D"/>
    <m/>
    <s v="0.26-9.99"/>
    <m/>
    <s v="Equipment - PG&amp;E"/>
    <s v="34.b. Conductor damage or failure"/>
    <s v="Equipment - PG&amp;E"/>
    <s v="All types of equipment / facility failure"/>
    <s v="Conductor"/>
    <s v="Conductor"/>
    <m/>
    <m/>
    <s v="Line to Ground,None"/>
    <m/>
    <s v="Overhead"/>
    <x v="3"/>
    <s v="Conductor - Primary"/>
    <m/>
    <s v="85766"/>
    <s v="     "/>
    <s v="Tier 2"/>
    <x v="1"/>
    <n v="340"/>
    <s v="R3"/>
    <n v="38.8202"/>
    <n v="-120.92700000000001"/>
    <s v="El Dorado"/>
    <s v="SHINGLE-SPRINGS-2109"/>
    <s v="153652109"/>
    <n v="21000"/>
    <s v="SHINGLE SPRINGS 210985766"/>
    <x v="0"/>
    <m/>
    <s v="Herbaceous"/>
    <m/>
    <m/>
    <s v="No"/>
    <m/>
    <m/>
    <m/>
    <m/>
    <m/>
    <m/>
    <m/>
    <s v="N"/>
    <s v="N"/>
    <m/>
    <m/>
    <s v="     "/>
    <m/>
    <m/>
    <m/>
    <m/>
    <m/>
    <m/>
    <m/>
    <m/>
    <m/>
    <m/>
    <m/>
    <m/>
    <m/>
    <m/>
    <m/>
    <m/>
    <m/>
    <m/>
    <m/>
  </r>
  <r>
    <s v="20180162"/>
    <s v="     "/>
    <n v="43231"/>
    <s v="5/11"/>
    <x v="0"/>
    <n v="0.53125"/>
    <s v="19"/>
    <n v="2"/>
    <s v="5"/>
    <x v="1"/>
    <n v="43231"/>
    <n v="0.53125"/>
    <s v="Per ILIS, cause = tree fell into line.  Caused wire-down and other equipment damage"/>
    <s v="     "/>
    <s v="FAS"/>
    <m/>
    <s v="N"/>
    <x v="0"/>
    <s v="84003"/>
    <s v="18-0040310"/>
    <m/>
    <m/>
    <m/>
    <m/>
    <s v="     "/>
    <x v="1"/>
    <s v="PG&amp;E"/>
    <m/>
    <m/>
    <m/>
    <s v="D"/>
    <m/>
    <s v="&lt;0.25"/>
    <m/>
    <s v="Vegetation"/>
    <s v="33.a. Veg. contact"/>
    <s v="Vegetation"/>
    <s v="Contact from object"/>
    <s v="Vegetation"/>
    <m/>
    <s v="Contact - Vegetation"/>
    <s v="Crossarm"/>
    <s v="Line to Line"/>
    <m/>
    <s v="Overhead"/>
    <x v="3"/>
    <m/>
    <m/>
    <s v="2072"/>
    <s v="     "/>
    <s v="Tier 2"/>
    <x v="1"/>
    <m/>
    <s v="NA"/>
    <n v="38.9193"/>
    <n v="-121.247"/>
    <s v="Placer"/>
    <s v="LINCOLN-1104"/>
    <s v="153701104"/>
    <n v="11000"/>
    <s v="LINCOLN 11042072"/>
    <x v="0"/>
    <m/>
    <s v="Urban"/>
    <m/>
    <m/>
    <s v="No"/>
    <m/>
    <m/>
    <m/>
    <m/>
    <m/>
    <m/>
    <m/>
    <s v="N"/>
    <s v="N"/>
    <m/>
    <m/>
    <s v="     "/>
    <s v="38.92265000"/>
    <s v="-121.24699000"/>
    <s v="Jun  6 2018 12:00AM"/>
    <s v="TrunkFail"/>
    <s v="Green 50ft X 30&quot; Cottonwood trunk failed 3ft above ground falling into 12kV line  slight defects present on outside of trunk 10ft above ground old branch wound. Severe defects on inside of trunk major heart rot and hollow. Cottonwood tree was side trimmed for 20ft clearance and to remove all dead limbs on 09/29/2017 WR#CS-SA-1005-665. 2 small fires at location 1st fire was 8ft X 90ft 2nd fire was 6ft X 50ft. Fire report filed in shared drive."/>
    <s v="COTT"/>
    <s v="50"/>
    <s v="30"/>
    <s v="19"/>
    <s v="Slight"/>
    <s v="Slight"/>
    <s v="N"/>
    <s v="1"/>
    <m/>
    <s v="Valley"/>
    <s v="D"/>
    <s v="CrossArm"/>
    <s v="BareWire"/>
    <s v="3"/>
  </r>
  <r>
    <s v="MIA20191730"/>
    <s v="     "/>
    <n v="43596"/>
    <s v="5/11"/>
    <x v="0"/>
    <n v="0.59984953703703703"/>
    <s v="19"/>
    <n v="2"/>
    <s v="5"/>
    <x v="3"/>
    <n v="43596"/>
    <n v="0.59930555555555554"/>
    <s v="TREES ON WIRES/ARCING/FIRE; VEG FIRE DUE TO TREES IN SECONDARY, DISC SECONDARY CALLED FOR TREE CREW TO TRIM TREES, WILL RECONNECT_x000a_AFTER TREE CREW COMPLETE"/>
    <s v="     "/>
    <s v="FAS"/>
    <n v="44250"/>
    <s v="Y"/>
    <x v="0"/>
    <m/>
    <s v="N/A"/>
    <m/>
    <s v="6864512372"/>
    <m/>
    <m/>
    <s v="     "/>
    <x v="0"/>
    <s v="PG&amp;E"/>
    <m/>
    <m/>
    <m/>
    <s v="D"/>
    <m/>
    <s v="&lt;3 meters of linear travel"/>
    <m/>
    <s v="Vegetation"/>
    <s v="33.a. Veg. contact"/>
    <s v="Vegetation"/>
    <s v="Contact from object"/>
    <s v="Contact - Vegetation"/>
    <m/>
    <s v="Contact - Vegetation"/>
    <s v="Conductor - Transmission"/>
    <m/>
    <s v="Yes"/>
    <s v="Overhead"/>
    <x v="0"/>
    <m/>
    <m/>
    <s v="254151101"/>
    <s v="     "/>
    <s v="Tier 2"/>
    <x v="1"/>
    <n v="427"/>
    <m/>
    <n v="37.081800000000001"/>
    <n v="-119.485"/>
    <s v="Fresno"/>
    <s v="AUBERRY-1101"/>
    <m/>
    <n v="11000"/>
    <m/>
    <x v="0"/>
    <m/>
    <s v="Rural"/>
    <m/>
    <m/>
    <s v="No"/>
    <m/>
    <m/>
    <m/>
    <m/>
    <m/>
    <m/>
    <m/>
    <s v="N"/>
    <s v="N"/>
    <m/>
    <m/>
    <s v="     "/>
    <m/>
    <m/>
    <m/>
    <m/>
    <m/>
    <m/>
    <m/>
    <m/>
    <m/>
    <m/>
    <m/>
    <m/>
    <m/>
    <m/>
    <m/>
    <m/>
    <m/>
    <m/>
    <m/>
  </r>
  <r>
    <s v="20210549"/>
    <s v="     "/>
    <n v="44327"/>
    <s v="5/11"/>
    <x v="0"/>
    <n v="0.64375000000000004"/>
    <s v="20"/>
    <n v="2"/>
    <s v="5"/>
    <x v="5"/>
    <n v="44327"/>
    <m/>
    <s v="Center phase overhead primary conductor failed possibly due to lines slapping together. The wire down incident resulted in an ignition 3 meters – 0.25 acre in size. EOC preliminary: On 5/11 at 16:07 the hotline received a call from Neal Narayan of the HAWC team notifying the hotline of a fire in Lompac associated with an outage that started at 15:15. He was not aware of any CPUC reportable criteria met.  At 16:40 I called T-man Chase Woodyard to inquire.  I left a message. At 17:03 Chase called me back and confirmed the following:  One wire down with small fire 600 feet.  Fire was out when he got here.  Thinks it was a center phase that slapped and fell.  Fuse did not blow.  Line went down live. Source of ignition appears to be wires down.   I confirmed with him that no CPUC reporting criteria were met.  Determined non EIR reportable at 17:05"/>
    <s v="     "/>
    <s v="FAS"/>
    <m/>
    <s v="N"/>
    <x v="0"/>
    <m/>
    <s v="21-0059916"/>
    <m/>
    <s v="T005286816, T005286814"/>
    <n v="121192000"/>
    <m/>
    <s v="     "/>
    <x v="1"/>
    <s v="PG&amp;E"/>
    <m/>
    <s v="Vegetation"/>
    <m/>
    <s v="D"/>
    <s v="D"/>
    <s v="&lt;0.25"/>
    <s v="About 600 feet "/>
    <s v="Equipment - PG&amp;E"/>
    <s v="34.o. Other"/>
    <s v="Equipment - PG&amp;E"/>
    <s v="All types of equipment / facility failure"/>
    <s v="Wire-to-wire contact"/>
    <s v="Conductor - Primary"/>
    <m/>
    <m/>
    <s v="Line to Ground"/>
    <s v="Y"/>
    <s v="Overhead"/>
    <x v="3"/>
    <s v="Conductor - Primary"/>
    <s v="Conductor"/>
    <s v="101909116"/>
    <s v="     "/>
    <s v="Tier 2"/>
    <x v="1"/>
    <n v="512"/>
    <s v="R2"/>
    <n v="34.604799999999997"/>
    <n v="-120.29600000000001"/>
    <s v="Santa Barbara"/>
    <s v="CABRILLO-1103"/>
    <m/>
    <n v="12000"/>
    <m/>
    <x v="0"/>
    <s v="Cal Fire"/>
    <s v="Herbaceous"/>
    <m/>
    <m/>
    <s v="No"/>
    <m/>
    <m/>
    <m/>
    <m/>
    <m/>
    <s v="ROSA"/>
    <m/>
    <s v="N"/>
    <s v="N"/>
    <m/>
    <m/>
    <s v="     "/>
    <m/>
    <m/>
    <m/>
    <m/>
    <m/>
    <m/>
    <m/>
    <m/>
    <m/>
    <m/>
    <m/>
    <m/>
    <m/>
    <m/>
    <m/>
    <m/>
    <m/>
    <m/>
    <m/>
  </r>
  <r>
    <s v="20201590"/>
    <s v="     "/>
    <n v="43963"/>
    <s v="5/12"/>
    <x v="0"/>
    <n v="0.32569444444444445"/>
    <s v="20"/>
    <n v="2"/>
    <s v="5"/>
    <x v="4"/>
    <n v="43963"/>
    <n v="0.23402777777777778"/>
    <s v="On May 12, 2020 at 0545 hours, a PG&amp;E Troubleman was dispatched to the Menlo 1103 12kV Distribution Circuit in the vicinity of Portola State Park Road, La Honda in response to an outage. Initial analysis indicates vegetation contact caused the ignition. A branch of a green Douglas Fir approximately 80' in height broke off that resulted in two spans of 6 SOL CU primary conductor down. The subject tree had 10' of clearance from the conductor and was last inspected on March 23, 2020. The ensuing fire was approximately 0.1 acre in size and the fire was suppressed by Cal Fire.  PG&amp;E Hired Contract Crew repaired 100' of 4 CU primary conductor on May 12, 2020."/>
    <s v="     "/>
    <s v="FAS"/>
    <m/>
    <s v="Y"/>
    <x v="0"/>
    <s v="911817"/>
    <s v="20-0049421"/>
    <m/>
    <s v="T004959753"/>
    <n v="119018987"/>
    <m/>
    <s v="     "/>
    <x v="1"/>
    <s v="PG&amp;E"/>
    <m/>
    <s v="Vegetation"/>
    <m/>
    <s v="D"/>
    <s v="D"/>
    <s v="&lt;0.25"/>
    <s v="0.1 acre"/>
    <s v="Vegetation"/>
    <s v="33.a. Veg. contact"/>
    <s v="Vegetation"/>
    <s v="Contact from object"/>
    <s v="Contact - Vegetation"/>
    <m/>
    <s v="Contact - Vegetation"/>
    <s v="Conductor - Primary"/>
    <s v="Line to Ground"/>
    <m/>
    <s v="Overhead"/>
    <x v="3"/>
    <s v="Conductor - Primary"/>
    <s v="Conductor - Primary"/>
    <s v="Circuit ID: 024131103"/>
    <s v="     "/>
    <s v="Tier 2"/>
    <x v="1"/>
    <n v="518"/>
    <s v="R1"/>
    <n v="37.279800000000002"/>
    <n v="-122.206"/>
    <s v="San Mateo"/>
    <s v="MENLO-1103"/>
    <m/>
    <n v="12000"/>
    <s v="N/A"/>
    <x v="1"/>
    <s v="Cal Fire"/>
    <s v="Hardwood Woodland"/>
    <m/>
    <m/>
    <s v="No"/>
    <m/>
    <m/>
    <m/>
    <m/>
    <m/>
    <m/>
    <m/>
    <s v="N"/>
    <s v="N"/>
    <m/>
    <m/>
    <s v="     "/>
    <s v="37.27982000"/>
    <s v="-122.20615000"/>
    <s v="May 13 2020 12:00AM"/>
    <s v="BranchFail"/>
    <s v="Found evidence of fresh break on live Douglas Fir. Freshly fallen limbs right under the lines. Customer stated that this was area where outage occurred. T-man reports line went down to strike from tree. 1 span down evidence of burn from line coming in contact with trees and brush. Incident report filled out. Limb is on ground. No additional work needed on tree. 1 other tree will be tagged out for compliance distance"/>
    <s v="FIRD"/>
    <s v="80"/>
    <s v="60"/>
    <s v="28"/>
    <s v="Slight"/>
    <s v="None"/>
    <s v="N"/>
    <s v="1"/>
    <m/>
    <s v="Hillside"/>
    <s v="B"/>
    <s v="Triangle"/>
    <s v="BareWire"/>
    <s v="1"/>
  </r>
  <r>
    <s v="20210563"/>
    <s v="     "/>
    <n v="44329"/>
    <s v="5/13"/>
    <x v="0"/>
    <n v="0.29722222222222222"/>
    <s v="20"/>
    <n v="2"/>
    <s v="5"/>
    <x v="5"/>
    <n v="44329"/>
    <m/>
    <s v="Top of distribution pole burnt off and fell to ground and the responding troubleman extinguished the fire himself. The ensuing fire was limited to PG&amp;E assets. AGFC notes: Troubleman marked foggy for the weather condition during this incident, so I would be curious to see if the troubleman think this ignition was attributable to tracking. This information is preliminary. "/>
    <s v="     "/>
    <s v="FAS"/>
    <m/>
    <s v="N"/>
    <x v="0"/>
    <m/>
    <s v="21-0060792"/>
    <m/>
    <s v="T005288129"/>
    <n v="121325000"/>
    <m/>
    <s v="     "/>
    <x v="0"/>
    <s v="PG&amp;E"/>
    <m/>
    <s v="Other"/>
    <s v="Pole"/>
    <s v="D"/>
    <s v="D"/>
    <s v="&lt;3 meters of linear travel"/>
    <s v="Top of pole only less than 1 Meter"/>
    <s v="Contamination"/>
    <s v="36.a. Contamination"/>
    <s v="Equipment - PG&amp;E"/>
    <s v="Contamination"/>
    <s v="Tracking"/>
    <m/>
    <m/>
    <m/>
    <s v="Line to Line"/>
    <s v="N"/>
    <s v="Overhead"/>
    <x v="3"/>
    <s v="Pole"/>
    <s v="Pole, crossarm,insulator, Guy line"/>
    <s v="103832579"/>
    <s v="     "/>
    <s v="Tier 2"/>
    <x v="1"/>
    <n v="490"/>
    <m/>
    <n v="37.064300000000003"/>
    <n v="-121.211"/>
    <s v="Santa Clara"/>
    <s v="HOLLISTER-2102"/>
    <m/>
    <n v="21000"/>
    <m/>
    <x v="0"/>
    <s v="Employee"/>
    <s v="Herbaceous"/>
    <m/>
    <m/>
    <s v="No"/>
    <m/>
    <m/>
    <m/>
    <m/>
    <m/>
    <m/>
    <m/>
    <s v="N"/>
    <s v="N"/>
    <m/>
    <m/>
    <s v="     "/>
    <m/>
    <m/>
    <m/>
    <m/>
    <m/>
    <m/>
    <m/>
    <m/>
    <m/>
    <m/>
    <m/>
    <m/>
    <m/>
    <m/>
    <m/>
    <m/>
    <m/>
    <m/>
    <m/>
  </r>
  <r>
    <s v="MIA20146746"/>
    <s v="     "/>
    <n v="41773"/>
    <s v="5/14"/>
    <x v="0"/>
    <n v="0.50268518518518523"/>
    <s v="20"/>
    <n v="2"/>
    <s v="5"/>
    <x v="7"/>
    <n v="41773"/>
    <n v="0.50208333333333333"/>
    <s v="pole top burnt off and caused outage; KRJ7- Jumper fell into down guy- transmission event"/>
    <s v="     "/>
    <s v="FAS"/>
    <n v="44265"/>
    <s v="Y"/>
    <x v="0"/>
    <s v="1015464"/>
    <s v="14-0031720"/>
    <m/>
    <s v="T003119304"/>
    <m/>
    <m/>
    <s v="     "/>
    <x v="0"/>
    <s v="PG&amp;E"/>
    <m/>
    <m/>
    <m/>
    <s v="D"/>
    <m/>
    <s v="Structure-PG&amp;E only"/>
    <m/>
    <s v="Equipment - PG&amp;E"/>
    <s v="34.m. Connection device damage or failure"/>
    <s v="Equipment - PG&amp;E"/>
    <s v="All types of equipment / facility failure"/>
    <s v="Splice/Clamp/Connector"/>
    <s v="Service Drop"/>
    <m/>
    <m/>
    <s v="Open Circuit"/>
    <s v="No"/>
    <s v="Overhead"/>
    <x v="0"/>
    <m/>
    <m/>
    <s v="004/043"/>
    <s v="     "/>
    <s v="Tier 2"/>
    <x v="1"/>
    <n v="282"/>
    <m/>
    <n v="39.547400000000003"/>
    <n v="-121.28700000000001"/>
    <s v="Butte"/>
    <s v="WOODLEAF-PALERMO-115KV"/>
    <m/>
    <n v="11000"/>
    <s v="KANAKA 11011044"/>
    <x v="0"/>
    <m/>
    <s v="Rural"/>
    <m/>
    <m/>
    <s v="No"/>
    <m/>
    <m/>
    <m/>
    <m/>
    <m/>
    <m/>
    <m/>
    <s v="N"/>
    <s v="N"/>
    <m/>
    <m/>
    <s v="     "/>
    <m/>
    <m/>
    <m/>
    <m/>
    <m/>
    <m/>
    <m/>
    <m/>
    <m/>
    <m/>
    <m/>
    <m/>
    <m/>
    <m/>
    <m/>
    <m/>
    <m/>
    <m/>
    <m/>
  </r>
  <r>
    <s v="20170044"/>
    <s v="     "/>
    <n v="42869"/>
    <s v="5/14"/>
    <x v="0"/>
    <n v="0.49930555555555556"/>
    <s v="20"/>
    <n v="2"/>
    <s v="5"/>
    <x v="0"/>
    <n v="42869"/>
    <n v="0.49930555555555556"/>
    <s v="TREE FELL THROUGH POWER LINES."/>
    <s v="     "/>
    <m/>
    <m/>
    <s v="N"/>
    <x v="0"/>
    <s v="1781825"/>
    <s v="17-0047802"/>
    <m/>
    <m/>
    <m/>
    <m/>
    <s v="     "/>
    <x v="1"/>
    <s v="PG&amp;E"/>
    <m/>
    <s v="Vegetation"/>
    <m/>
    <s v="D"/>
    <m/>
    <s v="0.26-9.99"/>
    <s v="Square Feet: ; Acreage: "/>
    <s v="Vegetation"/>
    <s v="33.a. Veg. contact"/>
    <s v="Vegetation"/>
    <s v="All types of equipment / facility failure"/>
    <s v="Contact - Vegetation"/>
    <m/>
    <s v="Contact - Vegetation"/>
    <s v="Conductor"/>
    <s v="Line to Ground,Force Out"/>
    <s v="PACIFIC BELL"/>
    <s v="Overhead"/>
    <x v="3"/>
    <s v="Conductor"/>
    <m/>
    <s v="102247059"/>
    <s v="     "/>
    <s v="Tier 2"/>
    <x v="1"/>
    <n v="185"/>
    <m/>
    <n v="38.079799999999999"/>
    <n v="-122.867"/>
    <s v="Marin"/>
    <s v="OILFIELDS-1103"/>
    <s v="42291101"/>
    <n v="12000"/>
    <s v="OILFIELDS 1103N42"/>
    <x v="0"/>
    <s v="Unknown"/>
    <s v="Barren/Other"/>
    <m/>
    <m/>
    <s v="No"/>
    <m/>
    <m/>
    <m/>
    <m/>
    <m/>
    <m/>
    <m/>
    <s v="N"/>
    <s v="N"/>
    <m/>
    <m/>
    <s v="     "/>
    <s v="38.07980000"/>
    <s v="-122.86650000"/>
    <s v="May 16 2017 12:00AM"/>
    <s v="RootsFail"/>
    <s v="EVIDENCE OF GREEN VALLEY OAK UPROOT AT FAULT LOCATION. EVIDENCE OF FIRE. INVESTIGATION IS BEING COMPLETED. NO FURTHER WORK NEEDED."/>
    <s v="OAKV"/>
    <s v="70"/>
    <s v="55"/>
    <s v="30"/>
    <s v="Moderate"/>
    <s v="None"/>
    <s v="N"/>
    <s v="1"/>
    <m/>
    <s v="Hillside"/>
    <s v="B"/>
    <s v="CrossArm"/>
    <s v="BareWire"/>
    <s v="12"/>
  </r>
  <r>
    <s v="20160041"/>
    <s v="     "/>
    <n v="42505"/>
    <s v="5/15"/>
    <x v="0"/>
    <n v="0.66249999999999998"/>
    <s v="21"/>
    <n v="2"/>
    <s v="5"/>
    <x v="6"/>
    <n v="42505"/>
    <n v="0.66249999999999998"/>
    <s v="WIRE DOWN GRASS FIRE CALLED FOR CREW"/>
    <s v="     "/>
    <m/>
    <m/>
    <s v="N"/>
    <x v="0"/>
    <s v="1470012"/>
    <s v="16-0036136"/>
    <m/>
    <m/>
    <n v="111636117"/>
    <s v="EI160515A"/>
    <s v="     "/>
    <x v="1"/>
    <s v="PG&amp;E"/>
    <m/>
    <s v="Vegetation"/>
    <m/>
    <s v="D"/>
    <m/>
    <s v="100-299"/>
    <s v="Square Feet: ; Acreage: 132"/>
    <s v="Equipment - PG&amp;E"/>
    <s v="34.m. Connection device damage or failure"/>
    <s v="Equipment - PG&amp;E"/>
    <s v="All types of equipment / facility failure"/>
    <s v="Splice/Clamp/Connector"/>
    <s v="Splice/Clamp/Connector"/>
    <m/>
    <m/>
    <s v="Line to Ground"/>
    <s v="None"/>
    <s v="Overhead"/>
    <x v="3"/>
    <s v="Conductor"/>
    <m/>
    <s v="100729685"/>
    <s v="     "/>
    <s v="Tier 2"/>
    <x v="1"/>
    <n v="430"/>
    <m/>
    <n v="36.794800000000002"/>
    <n v="-119.39700000000001"/>
    <s v="Fresno"/>
    <s v="TIVY-VALLEY-1107"/>
    <s v="252941107"/>
    <n v="12000"/>
    <s v="TIVY VALLEY 1107CB"/>
    <x v="1"/>
    <s v="Cal Fire"/>
    <s v="Herbaceous"/>
    <m/>
    <m/>
    <s v="Yes"/>
    <s v="132"/>
    <m/>
    <m/>
    <m/>
    <m/>
    <s v="AVOCADO"/>
    <m/>
    <s v="N"/>
    <s v="N"/>
    <m/>
    <m/>
    <s v="     "/>
    <m/>
    <m/>
    <m/>
    <m/>
    <m/>
    <m/>
    <m/>
    <m/>
    <m/>
    <m/>
    <m/>
    <m/>
    <m/>
    <m/>
    <m/>
    <m/>
    <m/>
    <m/>
    <m/>
  </r>
  <r>
    <s v="20170048"/>
    <s v="     "/>
    <n v="42870"/>
    <s v="5/15"/>
    <x v="0"/>
    <n v="0.66666666666666663"/>
    <s v="20"/>
    <n v="2"/>
    <s v="5"/>
    <x v="0"/>
    <n v="42870"/>
    <n v="0.66666666666666663"/>
    <s v="BULL PINE FELL ON PRIMARY BROKE 1 PHASE AND BROKE POLE TOP CREW TO REPLACE"/>
    <s v="     "/>
    <m/>
    <m/>
    <s v="N"/>
    <x v="0"/>
    <s v="1782596"/>
    <s v="17-0048096"/>
    <m/>
    <m/>
    <n v="112871454"/>
    <m/>
    <s v="     "/>
    <x v="1"/>
    <s v="PG&amp;E"/>
    <m/>
    <s v="Vegetation"/>
    <m/>
    <s v="D"/>
    <m/>
    <s v="&lt;0.25"/>
    <s v="Square Feet: ; Acreage: "/>
    <s v="Vegetation"/>
    <s v="33.a. Veg. contact"/>
    <s v="Vegetation"/>
    <s v="All types of equipment / facility failure"/>
    <s v="Contact - Vegetation"/>
    <m/>
    <s v="Contact - Vegetation"/>
    <s v="Conductor"/>
    <s v="Line to Line"/>
    <s v="SIERRA"/>
    <s v="Overhead"/>
    <x v="3"/>
    <s v="Conductor"/>
    <m/>
    <s v="101108423"/>
    <s v="     "/>
    <s v="Tier 2"/>
    <x v="1"/>
    <n v="424"/>
    <m/>
    <n v="37.176600000000001"/>
    <n v="-119.819"/>
    <s v="Madera"/>
    <s v="COARSEGOLD-SUB-2104"/>
    <s v="254432104"/>
    <n v="21000"/>
    <s v="COARSEGOLD 210410400"/>
    <x v="0"/>
    <s v="SHAUN FAIRBANKS 559-683-4823"/>
    <s v="Hardwood Forest"/>
    <m/>
    <m/>
    <s v="No"/>
    <m/>
    <m/>
    <m/>
    <m/>
    <m/>
    <m/>
    <m/>
    <s v="N"/>
    <s v="N"/>
    <m/>
    <m/>
    <s v="     "/>
    <s v="37.17700000"/>
    <s v="-119.81840000"/>
    <s v="May 16 2017 12:00AM"/>
    <s v="RootsFail"/>
    <s v="Live grey pine uprooted and fell into lines, causing pole to break bringing down wires and started fire ignition. Tree failed at roots,slight signs of decay in root zone. No outer signs of root failaure on root crown or tree trunk."/>
    <s v="PING"/>
    <s v="67"/>
    <s v="27"/>
    <s v="55"/>
    <s v="Slight"/>
    <s v="Slight"/>
    <s v="N"/>
    <s v="1"/>
    <m/>
    <s v="Hillside"/>
    <s v="A"/>
    <s v="CrossArm"/>
    <s v="BareWire"/>
    <s v="2"/>
  </r>
  <r>
    <s v="20170046"/>
    <s v="     "/>
    <n v="42870"/>
    <s v="5/15"/>
    <x v="0"/>
    <n v="0.12847222222222221"/>
    <s v="20"/>
    <n v="2"/>
    <s v="5"/>
    <x v="0"/>
    <n v="42869"/>
    <n v="0.80208333333333337"/>
    <s v="0"/>
    <s v="     "/>
    <m/>
    <m/>
    <s v="N"/>
    <x v="0"/>
    <s v="1781999"/>
    <s v="17-0047837"/>
    <m/>
    <m/>
    <n v="112865328"/>
    <m/>
    <s v="     "/>
    <x v="1"/>
    <s v="PG&amp;E"/>
    <m/>
    <s v="Vegetation"/>
    <m/>
    <s v="D"/>
    <m/>
    <s v="0.26-9.99"/>
    <s v="Square Feet: ; Acreage: "/>
    <s v="Equipment - PG&amp;E"/>
    <s v="34.b. Conductor damage or failure"/>
    <s v="Equipment - PG&amp;E"/>
    <s v="All types of equipment / facility failure"/>
    <s v="Conductor"/>
    <s v="Conductor"/>
    <m/>
    <m/>
    <s v="Line to Ground,Force Out"/>
    <s v="Unknown"/>
    <s v="Overhead"/>
    <x v="3"/>
    <s v="Conductor"/>
    <m/>
    <s v="101873299"/>
    <s v="     "/>
    <s v="Tier 2"/>
    <x v="1"/>
    <n v="565"/>
    <m/>
    <n v="35.626100000000001"/>
    <n v="-120.896"/>
    <s v="San Luis Obispo"/>
    <s v="TEMPLETON-2110"/>
    <s v="183052110"/>
    <n v="21000"/>
    <s v="TEMPLETON 2110N30"/>
    <x v="1"/>
    <s v="Unknown"/>
    <s v="Herbaceous"/>
    <m/>
    <m/>
    <s v="No"/>
    <m/>
    <m/>
    <m/>
    <m/>
    <m/>
    <m/>
    <m/>
    <s v="N"/>
    <s v="N"/>
    <m/>
    <m/>
    <s v="     "/>
    <m/>
    <m/>
    <m/>
    <m/>
    <m/>
    <m/>
    <m/>
    <m/>
    <m/>
    <m/>
    <m/>
    <m/>
    <m/>
    <m/>
    <m/>
    <m/>
    <m/>
    <m/>
    <m/>
  </r>
  <r>
    <s v="MIA201910572"/>
    <s v="     "/>
    <n v="43600"/>
    <s v="5/15"/>
    <x v="0"/>
    <n v="0.73493055555555553"/>
    <s v="20"/>
    <n v="2"/>
    <s v="5"/>
    <x v="3"/>
    <n v="43600"/>
    <n v="0.73472222222222228"/>
    <s v="23821 DE HAVEN CREEK RD in Westport (BRANSCOMB RD., 2 MI. E/O HWY 1); branch fell onto wire and started to burn but no fire. JZCY - tree branch into power line, attributable to PG&amp;E. Please fill out columns AB-AM."/>
    <s v="     "/>
    <s v="FAS"/>
    <n v="44238"/>
    <s v="Y"/>
    <x v="0"/>
    <s v="381173"/>
    <s v="N/A"/>
    <m/>
    <s v="T004642346"/>
    <n v="117245867"/>
    <m/>
    <s v="     "/>
    <x v="0"/>
    <s v="PG&amp;E"/>
    <m/>
    <m/>
    <m/>
    <s v="D"/>
    <m/>
    <s v="No Fire"/>
    <m/>
    <s v="Vegetation"/>
    <s v="33.a. Veg. contact"/>
    <s v="Vegetation"/>
    <s v="Contact from object"/>
    <s v="Contact - Vegetation"/>
    <m/>
    <s v="Contact - Vegetation"/>
    <s v="Conductor"/>
    <m/>
    <s v="No"/>
    <s v="Overhead"/>
    <x v="0"/>
    <m/>
    <m/>
    <s v="102308461"/>
    <s v="     "/>
    <s v="Tier 2"/>
    <x v="1"/>
    <n v="140"/>
    <m/>
    <n v="39.659599999999998"/>
    <n v="-123.779"/>
    <s v="Mendocino"/>
    <s v="FORT-BRAGG-A-1101"/>
    <m/>
    <n v="11000"/>
    <m/>
    <x v="0"/>
    <m/>
    <s v="Highly Rural"/>
    <m/>
    <m/>
    <s v="No"/>
    <m/>
    <m/>
    <m/>
    <m/>
    <m/>
    <m/>
    <m/>
    <s v="N"/>
    <s v="N"/>
    <m/>
    <m/>
    <s v="     "/>
    <m/>
    <m/>
    <m/>
    <m/>
    <m/>
    <m/>
    <m/>
    <m/>
    <m/>
    <m/>
    <m/>
    <m/>
    <m/>
    <m/>
    <m/>
    <m/>
    <m/>
    <m/>
    <m/>
  </r>
  <r>
    <s v="20210579"/>
    <s v="     "/>
    <n v="44331"/>
    <s v="5/15"/>
    <x v="0"/>
    <n v="0.34097222222222223"/>
    <s v="20"/>
    <n v="2"/>
    <s v="5"/>
    <x v="5"/>
    <n v="44331"/>
    <m/>
    <s v="Pole fire, possibly due to tracking from rain. The ensuing fire was limited to PG&amp;E assets. AGFC notes: Multiple pole and crossarm fires in Alameda County with the weather catergorized as rain or heavy mist. Ignition Investigator will need to contact troubleman to confirm ignition is tracking related. This information is preliminary."/>
    <s v="     "/>
    <s v="FAS"/>
    <m/>
    <s v="N"/>
    <x v="0"/>
    <m/>
    <s v="21-0061780"/>
    <m/>
    <s v="T005290345"/>
    <n v="121339000"/>
    <m/>
    <s v="     "/>
    <x v="0"/>
    <s v="PG&amp;E"/>
    <m/>
    <s v="Other"/>
    <s v="Mylar Balloon"/>
    <s v="D"/>
    <s v="D"/>
    <s v="Structure-PG&amp;E only"/>
    <m/>
    <s v="Contamination"/>
    <s v="36.a. Contamination"/>
    <s v="Equipment - PG&amp;E"/>
    <s v="Contamination"/>
    <s v="Tracking"/>
    <m/>
    <m/>
    <m/>
    <s v="Force Out"/>
    <m/>
    <s v="Overhead"/>
    <x v="3"/>
    <s v="Pole"/>
    <s v="Pole"/>
    <s v="101346924"/>
    <s v="     "/>
    <s v="Tier 2"/>
    <x v="1"/>
    <n v="530"/>
    <m/>
    <n v="37.750599999999999"/>
    <n v="-122.133"/>
    <s v="Alameda"/>
    <s v="SAN-LEANDRO-U-1109"/>
    <m/>
    <n v="12000"/>
    <m/>
    <x v="0"/>
    <s v="Oakland FD"/>
    <s v="Urban"/>
    <m/>
    <m/>
    <s v="No"/>
    <m/>
    <m/>
    <m/>
    <m/>
    <m/>
    <m/>
    <m/>
    <s v="N"/>
    <s v="N"/>
    <m/>
    <m/>
    <s v="     "/>
    <m/>
    <m/>
    <m/>
    <m/>
    <m/>
    <m/>
    <m/>
    <m/>
    <m/>
    <m/>
    <m/>
    <m/>
    <m/>
    <m/>
    <m/>
    <m/>
    <m/>
    <m/>
    <m/>
  </r>
  <r>
    <s v="20210599"/>
    <s v="     "/>
    <n v="44331"/>
    <s v="5/15"/>
    <x v="0"/>
    <n v="0.38333333333333336"/>
    <s v="20"/>
    <n v="2"/>
    <s v="5"/>
    <x v="5"/>
    <m/>
    <m/>
    <s v="Arcing wires due to unknown cause, resulted in an ignition. The ensuing fire was 1 meter - 3 meters in size. This information is preliminary."/>
    <s v="     "/>
    <s v="FAS"/>
    <m/>
    <s v="N"/>
    <x v="0"/>
    <m/>
    <m/>
    <m/>
    <s v="1034993394"/>
    <m/>
    <m/>
    <s v="     "/>
    <x v="1"/>
    <s v="PG&amp;E"/>
    <m/>
    <s v="Other"/>
    <s v="Service Drop"/>
    <s v="D"/>
    <s v="D"/>
    <s v="&lt;0.25"/>
    <s v="10 ft X 10 ft"/>
    <s v="Unknown"/>
    <s v="40.a. Unknown"/>
    <s v="Unknown"/>
    <m/>
    <m/>
    <m/>
    <m/>
    <m/>
    <m/>
    <s v="Y"/>
    <s v="Overhead"/>
    <x v="2"/>
    <s v="Service Drop"/>
    <s v="Service"/>
    <s v="101472370"/>
    <s v="     "/>
    <s v="Tier 2"/>
    <x v="1"/>
    <n v="246"/>
    <s v="R3"/>
    <n v="40.578699999999998"/>
    <n v="-122.247"/>
    <s v="Shasta"/>
    <s v="DESCHUTES-1104"/>
    <m/>
    <m/>
    <s v="N/A"/>
    <x v="0"/>
    <s v="Cal Fire"/>
    <s v="Hardwood Woodland"/>
    <s v="Grass fuel model"/>
    <s v="grass"/>
    <s v="No"/>
    <m/>
    <m/>
    <m/>
    <m/>
    <m/>
    <s v="ROBLEDO"/>
    <m/>
    <s v="N"/>
    <s v="N"/>
    <m/>
    <m/>
    <s v="     "/>
    <m/>
    <m/>
    <m/>
    <m/>
    <m/>
    <m/>
    <m/>
    <m/>
    <m/>
    <m/>
    <m/>
    <m/>
    <m/>
    <m/>
    <m/>
    <m/>
    <m/>
    <m/>
    <m/>
  </r>
  <r>
    <s v="20210581"/>
    <s v="     "/>
    <n v="44331"/>
    <s v="5/15"/>
    <x v="0"/>
    <n v="0.30555555555555558"/>
    <s v="20"/>
    <n v="2"/>
    <s v="5"/>
    <x v="5"/>
    <n v="44331"/>
    <m/>
    <s v="Crossarm fire, possibly due to tracking from rain. The ensuing fire was limited to PG&amp;E assets. AGFC notes: Multiple pole and crossarm fires in Alameda County with the weather catergorized as rain or heavy mist. Ignition Investigator will need to contact troubleman to confirm ignition is tracking related. This information is preliminary."/>
    <s v="     "/>
    <s v="FAS"/>
    <m/>
    <s v="N"/>
    <x v="0"/>
    <m/>
    <s v="21-0061796"/>
    <m/>
    <s v="T005290449, T005290516"/>
    <n v="121339000"/>
    <m/>
    <s v="     "/>
    <x v="0"/>
    <s v="PG&amp;E"/>
    <m/>
    <s v="Other"/>
    <s v="Crossarm"/>
    <s v="D"/>
    <s v="D"/>
    <s v="Structure-PG&amp;E only"/>
    <m/>
    <s v="Contamination"/>
    <s v="36.a. Contamination"/>
    <s v="Equipment - PG&amp;E"/>
    <s v="Contamination"/>
    <s v="Tracking"/>
    <m/>
    <m/>
    <m/>
    <s v="Line to Ground"/>
    <s v="Y"/>
    <s v="Overhead"/>
    <x v="3"/>
    <s v="Crossarm"/>
    <s v="Crossarm"/>
    <s v="101373262"/>
    <s v="     "/>
    <s v="Tier 2"/>
    <x v="1"/>
    <n v="530"/>
    <m/>
    <n v="37.758800000000001"/>
    <n v="-122.136"/>
    <s v="Alameda"/>
    <s v="EDES-1112"/>
    <m/>
    <n v="12000"/>
    <m/>
    <x v="0"/>
    <s v="Self Extinguished"/>
    <s v="Hardwood Woodland"/>
    <m/>
    <m/>
    <s v="No"/>
    <m/>
    <m/>
    <m/>
    <m/>
    <m/>
    <m/>
    <m/>
    <s v="N"/>
    <s v="N"/>
    <m/>
    <m/>
    <s v="     "/>
    <m/>
    <m/>
    <m/>
    <m/>
    <m/>
    <m/>
    <m/>
    <m/>
    <m/>
    <m/>
    <m/>
    <m/>
    <m/>
    <m/>
    <m/>
    <m/>
    <m/>
    <m/>
    <m/>
  </r>
  <r>
    <s v="20210576"/>
    <s v="     "/>
    <n v="44331"/>
    <s v="5/15"/>
    <x v="0"/>
    <n v="0.29097222222222224"/>
    <s v="20"/>
    <n v="2"/>
    <s v="5"/>
    <x v="5"/>
    <n v="44331"/>
    <m/>
    <s v="Pole fire occurred due to unknown cause. The ensuing fire was limited to PG&amp;E assets. This information is preliminary."/>
    <s v="     "/>
    <s v="FAS"/>
    <m/>
    <s v="N"/>
    <x v="0"/>
    <m/>
    <s v="21-0061762"/>
    <m/>
    <s v="T005290255"/>
    <n v="121338000"/>
    <m/>
    <s v="     "/>
    <x v="0"/>
    <s v="PG&amp;E"/>
    <m/>
    <s v="Other"/>
    <s v="Crossarm"/>
    <s v="D"/>
    <m/>
    <s v="Structure-PG&amp;E only"/>
    <m/>
    <s v="Contamination"/>
    <s v="36.a. Contamination"/>
    <s v="Equipment - PG&amp;E"/>
    <s v="Contamination"/>
    <s v="Tracking"/>
    <m/>
    <m/>
    <m/>
    <s v="Line to Ground"/>
    <s v="Y"/>
    <s v="Overhead"/>
    <x v="3"/>
    <s v="Pole"/>
    <s v="Crossarms "/>
    <m/>
    <s v="     "/>
    <s v="Tier 2"/>
    <x v="1"/>
    <n v="530"/>
    <m/>
    <n v="37.792900000000003"/>
    <n v="-122.164"/>
    <s v="Alameda"/>
    <s v="OAKLAND-X-1106"/>
    <m/>
    <n v="12000"/>
    <m/>
    <x v="0"/>
    <s v="Oakland FD"/>
    <s v="Urban"/>
    <m/>
    <m/>
    <s v="No"/>
    <m/>
    <m/>
    <m/>
    <m/>
    <m/>
    <m/>
    <m/>
    <s v="N"/>
    <s v="N"/>
    <m/>
    <m/>
    <s v="     "/>
    <m/>
    <m/>
    <m/>
    <m/>
    <m/>
    <m/>
    <m/>
    <m/>
    <m/>
    <m/>
    <m/>
    <m/>
    <m/>
    <m/>
    <m/>
    <m/>
    <m/>
    <m/>
    <m/>
  </r>
  <r>
    <s v="20190160"/>
    <s v="     "/>
    <n v="43601"/>
    <s v="5/16"/>
    <x v="0"/>
    <n v="1.5243055555555555E-2"/>
    <s v="20"/>
    <n v="2"/>
    <s v="5"/>
    <x v="3"/>
    <n v="43601"/>
    <m/>
    <s v="Recloser burnt, fire limited to structure only"/>
    <s v="     "/>
    <s v="FAS"/>
    <m/>
    <s v="N"/>
    <x v="0"/>
    <s v="381715"/>
    <s v="19-0052481"/>
    <m/>
    <s v="T004642882"/>
    <n v="0"/>
    <m/>
    <s v="     "/>
    <x v="0"/>
    <s v="PG&amp;E"/>
    <m/>
    <m/>
    <m/>
    <s v="D"/>
    <m/>
    <s v="Structure-PG&amp;E only"/>
    <m/>
    <s v="Equipment - PG&amp;E"/>
    <s v="34.o. Other"/>
    <s v="Equipment - PG&amp;E"/>
    <m/>
    <m/>
    <s v="Circuit Breaker"/>
    <m/>
    <m/>
    <s v="Line to Ground"/>
    <m/>
    <m/>
    <x v="0"/>
    <s v="Circuit Breaker"/>
    <m/>
    <s v="08337-2100644592{1107/2}"/>
    <s v="     "/>
    <s v="Tier 2"/>
    <x v="1"/>
    <n v="518"/>
    <m/>
    <n v="37.255000000000003"/>
    <n v="-122.035"/>
    <s v="SANTA CLARA"/>
    <s v="SARATOGA-1107"/>
    <m/>
    <m/>
    <s v="N/A"/>
    <x v="1"/>
    <m/>
    <m/>
    <m/>
    <m/>
    <s v="No"/>
    <m/>
    <m/>
    <m/>
    <m/>
    <m/>
    <m/>
    <m/>
    <s v="N"/>
    <s v="N"/>
    <m/>
    <m/>
    <s v="     "/>
    <m/>
    <m/>
    <m/>
    <m/>
    <m/>
    <m/>
    <m/>
    <m/>
    <m/>
    <m/>
    <m/>
    <m/>
    <m/>
    <m/>
    <m/>
    <m/>
    <m/>
    <m/>
    <m/>
  </r>
  <r>
    <s v="20210594"/>
    <s v="     "/>
    <n v="44332"/>
    <s v="5/16"/>
    <x v="0"/>
    <n v="0.62638888888888888"/>
    <s v="21"/>
    <n v="2"/>
    <s v="5"/>
    <x v="5"/>
    <n v="44332"/>
    <m/>
    <s v="Bird made contact with line recloser bushings, resulting in an ignition. The ensuing fire was 3 meter - 0.25 acre in size. This information is preliminary. OIS: 1350934; ILIS: 21-0062049.1, 21-0062049.2; FOID: T005291349 (JJSX-John), T005291365 (NMN4-Nicholas), T005291346 (NMN4-Nicholas); EC: 121341780; PM: 35250540; County: Alameda; Division: Mission; Circuit ID: 014422109; SAP Pole ID: 103522965; Bird Incident # 3537."/>
    <s v="     "/>
    <s v="FAS"/>
    <m/>
    <s v="N"/>
    <x v="0"/>
    <m/>
    <s v="21-0062049.1, 21-0062049.2"/>
    <m/>
    <s v="T005291349, T005291365, T005291346"/>
    <n v="121342000"/>
    <m/>
    <s v="     "/>
    <x v="1"/>
    <s v="PG&amp;E"/>
    <m/>
    <s v="Other"/>
    <s v="Bird"/>
    <s v="D"/>
    <s v="D"/>
    <s v="&lt;0.25"/>
    <m/>
    <s v="Contact - Animal - Bird"/>
    <s v="33.b. Animal contact"/>
    <s v="Contact - Bird"/>
    <s v="Contact from object"/>
    <s v="Animal contact"/>
    <m/>
    <s v="Animal contact"/>
    <s v="Recloser"/>
    <s v="Line to Ground"/>
    <s v="Y"/>
    <s v="Overhead"/>
    <x v="3"/>
    <s v="Recloser"/>
    <s v="Line Recloser"/>
    <s v="103522965"/>
    <s v="     "/>
    <s v="Tier 2"/>
    <x v="1"/>
    <n v="530"/>
    <s v="R2"/>
    <n v="37.74"/>
    <n v="-121.747"/>
    <s v="Alameda"/>
    <s v="CAYETANO-2109"/>
    <m/>
    <n v="21000"/>
    <m/>
    <x v="0"/>
    <s v="Cal Fire"/>
    <s v="Herbaceous"/>
    <m/>
    <m/>
    <s v="No"/>
    <m/>
    <m/>
    <m/>
    <m/>
    <m/>
    <s v="MAY"/>
    <m/>
    <s v="N"/>
    <s v="N"/>
    <m/>
    <m/>
    <s v="     "/>
    <m/>
    <m/>
    <m/>
    <m/>
    <m/>
    <m/>
    <m/>
    <m/>
    <m/>
    <m/>
    <m/>
    <m/>
    <m/>
    <m/>
    <m/>
    <m/>
    <m/>
    <m/>
    <m/>
  </r>
  <r>
    <s v="SAP201421494"/>
    <s v="     "/>
    <n v="41776"/>
    <s v="5/17"/>
    <x v="0"/>
    <m/>
    <s v="20"/>
    <n v="2"/>
    <s v="5"/>
    <x v="7"/>
    <n v="41774"/>
    <m/>
    <s v="Pole replaced due to pole fire; failed fuse 4741"/>
    <s v="     "/>
    <s v="SAP"/>
    <n v="44580"/>
    <s v="Y"/>
    <x v="0"/>
    <s v="1016368"/>
    <s v="14-0032264"/>
    <m/>
    <s v="T003120633"/>
    <n v="108141897"/>
    <m/>
    <s v="     "/>
    <x v="0"/>
    <s v="PG&amp;E"/>
    <m/>
    <m/>
    <m/>
    <s v="D"/>
    <m/>
    <s v="Structure-PG&amp;E only"/>
    <m/>
    <s v="Equipment - PG&amp;E"/>
    <s v="34.c. Fuse damage or failure"/>
    <s v="Equipment - PG&amp;E"/>
    <s v="Fuse failure - all"/>
    <s v="Fuse failure - all"/>
    <s v="Fuse"/>
    <m/>
    <m/>
    <s v="None"/>
    <s v="No"/>
    <s v="Overhead"/>
    <x v="0"/>
    <s v="Fuse"/>
    <m/>
    <m/>
    <s v="     "/>
    <s v="Tier 2"/>
    <x v="1"/>
    <m/>
    <m/>
    <n v="35.270400000000002"/>
    <n v="-120.806"/>
    <s v="San Luis Obispo"/>
    <s v="FOOTHILL-1101"/>
    <m/>
    <m/>
    <s v="FOOTHILL 1101251688"/>
    <x v="0"/>
    <m/>
    <m/>
    <m/>
    <m/>
    <s v="No"/>
    <m/>
    <m/>
    <m/>
    <m/>
    <m/>
    <m/>
    <m/>
    <s v="N"/>
    <s v="N"/>
    <m/>
    <m/>
    <s v="     "/>
    <m/>
    <m/>
    <m/>
    <m/>
    <m/>
    <m/>
    <m/>
    <m/>
    <m/>
    <m/>
    <m/>
    <m/>
    <m/>
    <m/>
    <m/>
    <m/>
    <m/>
    <m/>
    <m/>
  </r>
  <r>
    <s v="20190164"/>
    <s v="     "/>
    <n v="43602"/>
    <s v="5/17"/>
    <x v="0"/>
    <m/>
    <s v="20"/>
    <n v="2"/>
    <s v="5"/>
    <x v="3"/>
    <n v="43602"/>
    <n v="0.6333333333333333"/>
    <s v="Tree fell onto line"/>
    <s v="     "/>
    <s v="FAS"/>
    <m/>
    <s v="N"/>
    <x v="0"/>
    <s v="383761"/>
    <m/>
    <m/>
    <s v="T004645432"/>
    <n v="0"/>
    <m/>
    <s v="     "/>
    <x v="1"/>
    <s v="PG&amp;E"/>
    <m/>
    <m/>
    <m/>
    <s v="D"/>
    <s v="D"/>
    <s v="&lt;3 meters of linear travel"/>
    <m/>
    <s v="Vegetation"/>
    <s v="33.a. Veg. contact"/>
    <s v="Vegetation"/>
    <s v="Contact from object"/>
    <s v="Contact - Vegetation"/>
    <m/>
    <s v="Contact - Vegetation"/>
    <s v="Conductor - Primary"/>
    <m/>
    <m/>
    <s v="Overhead"/>
    <x v="3"/>
    <s v="Conductor - Primary"/>
    <m/>
    <s v="42811111"/>
    <s v="     "/>
    <s v="Tier 2"/>
    <x v="1"/>
    <n v="140"/>
    <s v="R1"/>
    <n v="38.479700000000001"/>
    <n v="-123.149"/>
    <s v="SONOMA"/>
    <s v="MONTE-RIO-1111"/>
    <m/>
    <m/>
    <s v="MONTE-RIO-1111292"/>
    <x v="1"/>
    <m/>
    <s v="Conifer Forest"/>
    <m/>
    <m/>
    <s v="No"/>
    <m/>
    <m/>
    <m/>
    <m/>
    <m/>
    <m/>
    <m/>
    <s v="N"/>
    <s v="N"/>
    <m/>
    <m/>
    <s v="     "/>
    <m/>
    <m/>
    <m/>
    <m/>
    <m/>
    <m/>
    <m/>
    <m/>
    <m/>
    <m/>
    <m/>
    <m/>
    <m/>
    <m/>
    <m/>
    <m/>
    <m/>
    <m/>
    <m/>
  </r>
  <r>
    <s v="20190163"/>
    <s v="     "/>
    <n v="43602"/>
    <s v="5/17"/>
    <x v="0"/>
    <m/>
    <s v="20"/>
    <n v="2"/>
    <s v="5"/>
    <x v="3"/>
    <n v="43602"/>
    <m/>
    <s v="Wire down, pole fire. PG&amp;E asset only."/>
    <s v="     "/>
    <s v="FAS"/>
    <m/>
    <s v="N"/>
    <x v="0"/>
    <s v="383209"/>
    <s v="19-0053124"/>
    <m/>
    <s v="T004644745"/>
    <n v="0"/>
    <m/>
    <s v="     "/>
    <x v="0"/>
    <s v="PG&amp;E"/>
    <m/>
    <m/>
    <m/>
    <s v="D"/>
    <m/>
    <s v="Structure-PG&amp;E only"/>
    <m/>
    <s v="Equipment - PG&amp;E"/>
    <s v="34.o. Other"/>
    <s v="Equipment - PG&amp;E"/>
    <m/>
    <m/>
    <s v="Trip Saver"/>
    <m/>
    <m/>
    <s v="Line to Ground"/>
    <m/>
    <m/>
    <x v="0"/>
    <s v="Trip Saver"/>
    <m/>
    <s v="013111114-2100549335{11371}"/>
    <s v="     "/>
    <s v="Tier 2"/>
    <x v="1"/>
    <m/>
    <m/>
    <m/>
    <m/>
    <s v="ALAMEDA"/>
    <s v="SAN-LEANDRO-U-1114"/>
    <m/>
    <m/>
    <s v="SAN LEANDRO U 1114MR545"/>
    <x v="0"/>
    <s v="UNKOWN"/>
    <m/>
    <m/>
    <m/>
    <s v="No"/>
    <m/>
    <m/>
    <m/>
    <m/>
    <m/>
    <m/>
    <m/>
    <s v="N"/>
    <s v="N"/>
    <m/>
    <m/>
    <s v="     "/>
    <m/>
    <m/>
    <m/>
    <m/>
    <m/>
    <m/>
    <m/>
    <m/>
    <m/>
    <m/>
    <m/>
    <m/>
    <m/>
    <m/>
    <m/>
    <m/>
    <m/>
    <m/>
    <m/>
  </r>
  <r>
    <s v="20190165"/>
    <s v="     "/>
    <n v="43602"/>
    <s v="5/17"/>
    <x v="0"/>
    <m/>
    <s v="20"/>
    <n v="2"/>
    <s v="5"/>
    <x v="3"/>
    <n v="43602"/>
    <n v="0.78749999999999998"/>
    <s v="Hawk was found near ignition sight, supposedly landed on wire and fell causing ignition; Mike Best Comments: @ pole# 110410985 hawk landed on 21kv primary lines/ steel X-arm. got electrocuted/died fell to ground on fire and caused fire to dry grass/ hillside. Tag created to re-frame pole for bird protection , bird forms and paperwork to follow"/>
    <s v="     "/>
    <s v="FAS"/>
    <m/>
    <s v="N"/>
    <x v="0"/>
    <s v="383903"/>
    <s v="19-0053464"/>
    <m/>
    <m/>
    <n v="0"/>
    <m/>
    <s v="     "/>
    <x v="1"/>
    <s v="PG&amp;E"/>
    <m/>
    <m/>
    <m/>
    <s v="D"/>
    <s v="D"/>
    <s v="&lt;0.25"/>
    <m/>
    <s v="Contact - Animal - Bird"/>
    <s v="33.b. Animal contact"/>
    <s v="Contact - Bird"/>
    <s v="Contact from object"/>
    <s v="Contact - Animal"/>
    <m/>
    <s v="Contact - Animal"/>
    <s v="Pole"/>
    <s v="Line to Line"/>
    <m/>
    <s v="Overhead"/>
    <x v="3"/>
    <s v="Pole"/>
    <m/>
    <s v="2Jt0517191854"/>
    <s v="     "/>
    <s v="Tier 2"/>
    <x v="1"/>
    <n v="530"/>
    <s v="R1"/>
    <n v="38.047600000000003"/>
    <n v="-122.206"/>
    <s v="CONTRA COSTA"/>
    <s v="FAIRVIEW-2207"/>
    <m/>
    <m/>
    <s v="FAIRVIEW 220799096"/>
    <x v="0"/>
    <s v="Crockett FD"/>
    <s v="Urban"/>
    <m/>
    <m/>
    <s v="No"/>
    <m/>
    <m/>
    <m/>
    <m/>
    <m/>
    <m/>
    <m/>
    <s v="N"/>
    <s v="N"/>
    <m/>
    <m/>
    <s v="     "/>
    <m/>
    <m/>
    <m/>
    <m/>
    <m/>
    <m/>
    <m/>
    <m/>
    <m/>
    <m/>
    <m/>
    <m/>
    <m/>
    <m/>
    <m/>
    <m/>
    <m/>
    <m/>
    <m/>
  </r>
  <r>
    <s v="20160046"/>
    <s v="     "/>
    <n v="42508"/>
    <s v="5/18"/>
    <x v="0"/>
    <n v="0.76666666666666672"/>
    <s v="21"/>
    <n v="2"/>
    <s v="5"/>
    <x v="6"/>
    <n v="42508"/>
    <n v="0.76666666666666672"/>
    <m/>
    <s v="     "/>
    <m/>
    <m/>
    <s v="N"/>
    <x v="0"/>
    <s v="1472326"/>
    <s v="16-0036911"/>
    <m/>
    <m/>
    <n v="111648104"/>
    <m/>
    <s v="     "/>
    <x v="1"/>
    <s v="PG&amp;E"/>
    <m/>
    <s v="Vegetation"/>
    <m/>
    <s v="D"/>
    <m/>
    <s v="&lt;3 meters of linear travel"/>
    <s v="Square Feet: ; Acreage: "/>
    <s v="Vegetation"/>
    <s v="33.a. Veg. contact"/>
    <s v="Vegetation"/>
    <s v="All types of equipment / facility failure"/>
    <s v="Contact - Vegetation"/>
    <m/>
    <s v="Contact - Vegetation"/>
    <s v="Conductor"/>
    <s v="Line to Ground"/>
    <m/>
    <s v="Overhead"/>
    <x v="3"/>
    <s v="Conductor"/>
    <m/>
    <m/>
    <s v="     "/>
    <s v="Tier 2"/>
    <x v="1"/>
    <n v="162"/>
    <m/>
    <n v="39.738100000000003"/>
    <n v="-123.15900000000001"/>
    <s v="Mendocino"/>
    <s v="COVELO-1101"/>
    <s v="43061101"/>
    <n v="12000"/>
    <s v="COVELO 1101516510"/>
    <x v="0"/>
    <s v="Cal Fire"/>
    <s v="Conifer Forest"/>
    <m/>
    <m/>
    <s v="No"/>
    <m/>
    <m/>
    <m/>
    <m/>
    <m/>
    <m/>
    <m/>
    <s v="N"/>
    <s v="N"/>
    <m/>
    <m/>
    <s v="     "/>
    <s v="39.73815000"/>
    <s v="-123.15874000"/>
    <s v="May 19 2016 12:00AM"/>
    <s v="TrunkFail"/>
    <s v="A healthy Black Oak failed and fell through the 12kv. The failed trunk revealed severe heart rot. A report has been turned in to area PG&amp;E VPM for the small ground fire that occurred."/>
    <s v="OAKK"/>
    <s v="65"/>
    <s v="23"/>
    <s v="30"/>
    <s v="Moderate"/>
    <s v="None"/>
    <s v="N"/>
    <s v="1"/>
    <m/>
    <s v="Hillside"/>
    <s v="B"/>
    <s v="CrossArm"/>
    <s v="BareWire"/>
    <s v="4"/>
  </r>
  <r>
    <s v="20160051"/>
    <s v="     "/>
    <n v="42509"/>
    <s v="5/19"/>
    <x v="0"/>
    <n v="0.78749999999999998"/>
    <s v="21"/>
    <n v="2"/>
    <s v="5"/>
    <x v="6"/>
    <n v="42509"/>
    <n v="0.78749999999999998"/>
    <s v="0"/>
    <s v="     "/>
    <m/>
    <m/>
    <s v="N"/>
    <x v="0"/>
    <s v="1473077"/>
    <s v="16-0037247"/>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3"/>
    <s v="Conductor"/>
    <m/>
    <s v="102183917"/>
    <s v="     "/>
    <s v="Tier 2"/>
    <x v="1"/>
    <n v="140"/>
    <m/>
    <n v="38.816800000000001"/>
    <n v="-123.584"/>
    <s v="Mendocino"/>
    <s v="GUALALA-1112"/>
    <s v="42841112"/>
    <n v="12000"/>
    <s v="GUALALA 11121294"/>
    <x v="0"/>
    <s v="Gualala Firw"/>
    <s v="Conifer Forest"/>
    <m/>
    <m/>
    <s v="No"/>
    <m/>
    <m/>
    <m/>
    <m/>
    <m/>
    <m/>
    <m/>
    <s v="N"/>
    <s v="N"/>
    <m/>
    <m/>
    <s v="     "/>
    <s v="38.82863000"/>
    <s v="-123.56770000"/>
    <s v="May 20 2016 12:00AM"/>
    <s v="BranchFail"/>
    <s v="A co-dominate top of a green Bishop Pine separated from the trunk during strong winds striking the 12kv lines."/>
    <s v="PINB"/>
    <s v="58"/>
    <s v="17"/>
    <s v="36"/>
    <s v="None"/>
    <s v="None"/>
    <s v="N"/>
    <s v="1"/>
    <m/>
    <s v="Other"/>
    <s v="A"/>
    <s v="CrossArm"/>
    <s v="BareWire"/>
    <s v="1"/>
  </r>
  <r>
    <s v="MIA20168526"/>
    <s v="     "/>
    <n v="42509"/>
    <s v="5/19"/>
    <x v="0"/>
    <n v="7.3611111111111108E-3"/>
    <s v="21"/>
    <n v="2"/>
    <s v="5"/>
    <x v="6"/>
    <n v="42509"/>
    <n v="6.9444444444444441E-3"/>
    <s v="KRJ7- Service burned in half and caught fire, limited to PGE assets. Used judgement on determining fire size."/>
    <s v="     "/>
    <s v="FAS"/>
    <n v="44251"/>
    <s v="Y"/>
    <x v="0"/>
    <s v="1472449"/>
    <s v="N/A"/>
    <m/>
    <s v="T003694348"/>
    <m/>
    <m/>
    <s v="     "/>
    <x v="0"/>
    <s v="PG&amp;E"/>
    <m/>
    <m/>
    <m/>
    <s v="D"/>
    <m/>
    <s v="Structure-PG&amp;E only"/>
    <m/>
    <s v="Equipment - PG&amp;E"/>
    <s v="34.b. Conductor damage or failure"/>
    <s v="Equipment - PG&amp;E"/>
    <s v="All types of equipment / facility failure"/>
    <s v="Conductor failure-all"/>
    <s v="Service Drop"/>
    <m/>
    <m/>
    <m/>
    <s v="Yes"/>
    <s v="Overhead"/>
    <x v="0"/>
    <m/>
    <m/>
    <s v="Meter: 1008471039"/>
    <s v="     "/>
    <s v="Tier 2"/>
    <x v="1"/>
    <n v="508"/>
    <m/>
    <n v="35.307499999999997"/>
    <n v="-120.83199999999999"/>
    <s v="San Luis Obispo"/>
    <s v="MORRO-BAY-1102"/>
    <m/>
    <n v="11000"/>
    <m/>
    <x v="0"/>
    <m/>
    <s v="Urban"/>
    <m/>
    <m/>
    <s v="No"/>
    <m/>
    <m/>
    <m/>
    <m/>
    <m/>
    <m/>
    <m/>
    <s v="N"/>
    <s v="N"/>
    <m/>
    <m/>
    <s v="     "/>
    <m/>
    <m/>
    <m/>
    <m/>
    <m/>
    <m/>
    <m/>
    <m/>
    <m/>
    <m/>
    <m/>
    <m/>
    <m/>
    <m/>
    <m/>
    <m/>
    <m/>
    <m/>
    <m/>
  </r>
  <r>
    <s v="20160049"/>
    <s v="     "/>
    <n v="42509"/>
    <s v="5/19"/>
    <x v="0"/>
    <n v="7.0833333333333331E-2"/>
    <s v="21"/>
    <n v="2"/>
    <s v="5"/>
    <x v="6"/>
    <n v="42509"/>
    <n v="7.0833333333333331E-2"/>
    <s v="0"/>
    <s v="     "/>
    <m/>
    <m/>
    <s v="N"/>
    <x v="0"/>
    <m/>
    <m/>
    <m/>
    <m/>
    <m/>
    <m/>
    <s v="     "/>
    <x v="1"/>
    <s v="PG&amp;E"/>
    <m/>
    <s v="Vegetation"/>
    <m/>
    <s v="D"/>
    <m/>
    <s v="&lt;0.25"/>
    <s v="Square Feet: ; Acreage: "/>
    <s v="Contact - 3rd Party"/>
    <s v="33.d. Vehicle contact"/>
    <s v="Contact - 3rd Party"/>
    <s v="All types of equipment / facility failure"/>
    <s v="Contact - Vehicle"/>
    <m/>
    <s v="Contact - Vehicle"/>
    <s v="Pole"/>
    <m/>
    <s v="VERIZON CALIFORNIA I"/>
    <s v="Overhead"/>
    <x v="3"/>
    <s v="Conductor"/>
    <m/>
    <s v="101916587"/>
    <s v="     "/>
    <s v="Tier 2"/>
    <x v="1"/>
    <n v="512"/>
    <m/>
    <n v="34.664499999999997"/>
    <n v="-120.4"/>
    <s v="Santa Barbara"/>
    <s v="CABRILLO-1103"/>
    <s v="183101103"/>
    <n v="12000"/>
    <m/>
    <x v="0"/>
    <s v="Santa Barbara County FD"/>
    <s v="Herbaceous"/>
    <m/>
    <m/>
    <s v="No"/>
    <m/>
    <m/>
    <m/>
    <m/>
    <m/>
    <m/>
    <m/>
    <s v="N"/>
    <s v="N"/>
    <m/>
    <m/>
    <s v="     "/>
    <m/>
    <m/>
    <m/>
    <m/>
    <m/>
    <m/>
    <m/>
    <m/>
    <m/>
    <m/>
    <m/>
    <m/>
    <m/>
    <m/>
    <m/>
    <m/>
    <m/>
    <m/>
    <m/>
  </r>
  <r>
    <s v="20180185"/>
    <s v="     "/>
    <n v="43239"/>
    <s v="5/19"/>
    <x v="0"/>
    <n v="0.84018518518518515"/>
    <s v="20"/>
    <n v="2"/>
    <s v="5"/>
    <x v="1"/>
    <n v="43239"/>
    <n v="0.82222222222222219"/>
    <s v="ILIS - cause = &quot; 3rd Party, Vehicle&quot;"/>
    <s v="     "/>
    <s v="FAS"/>
    <m/>
    <s v="N"/>
    <x v="0"/>
    <s v="89875"/>
    <s v="18-0042559"/>
    <m/>
    <m/>
    <m/>
    <m/>
    <s v="     "/>
    <x v="1"/>
    <s v="PG&amp;E"/>
    <m/>
    <m/>
    <m/>
    <s v="D"/>
    <m/>
    <s v="0.26-9.99"/>
    <m/>
    <s v="Contact - 3rd Party"/>
    <s v="33.d. Vehicle contact"/>
    <s v="Contact - 3rd Party"/>
    <s v="Contact from object"/>
    <s v="Contact - Vehicle"/>
    <m/>
    <s v="Contact - Vehicle"/>
    <s v="Pole"/>
    <s v="Line to Ground"/>
    <m/>
    <s v="Overhead"/>
    <x v="3"/>
    <m/>
    <m/>
    <s v="WIRE DOWN 1 P/SS OF MTR#1008951490"/>
    <s v="     "/>
    <s v="Tier 2"/>
    <x v="1"/>
    <n v="246"/>
    <s v="R3"/>
    <n v="40.266500000000001"/>
    <n v="-122.273"/>
    <s v="Tehama"/>
    <s v="RED-BLUFF-1104"/>
    <s v="103541104"/>
    <n v="11000"/>
    <s v="RED BLUFF 110451238"/>
    <x v="0"/>
    <m/>
    <s v="Hardwood Woodland"/>
    <m/>
    <m/>
    <s v="No"/>
    <m/>
    <m/>
    <m/>
    <m/>
    <m/>
    <m/>
    <m/>
    <s v="N"/>
    <s v="N"/>
    <m/>
    <m/>
    <s v="     "/>
    <m/>
    <m/>
    <m/>
    <m/>
    <m/>
    <m/>
    <m/>
    <m/>
    <m/>
    <m/>
    <m/>
    <m/>
    <m/>
    <m/>
    <m/>
    <m/>
    <m/>
    <m/>
    <m/>
  </r>
  <r>
    <s v="20180184"/>
    <s v="     "/>
    <n v="43239"/>
    <s v="5/19"/>
    <x v="0"/>
    <n v="0.82719907407407411"/>
    <s v="20"/>
    <n v="2"/>
    <s v="5"/>
    <x v="1"/>
    <m/>
    <m/>
    <s v="Balloons"/>
    <s v="     "/>
    <s v="FAS"/>
    <m/>
    <s v="N"/>
    <x v="0"/>
    <s v="89873"/>
    <m/>
    <m/>
    <m/>
    <m/>
    <m/>
    <s v="     "/>
    <x v="0"/>
    <s v="PG&amp;E"/>
    <m/>
    <m/>
    <m/>
    <s v="D"/>
    <m/>
    <s v="&lt;3 meters of linear travel"/>
    <m/>
    <s v="Contact - 3rd Party"/>
    <s v="33.c. Balloon contact"/>
    <s v="Contact - 3rd Party"/>
    <s v="Contact from object"/>
    <s v="Contact - Balloon"/>
    <m/>
    <s v="Contact - Balloon"/>
    <m/>
    <m/>
    <m/>
    <m/>
    <x v="3"/>
    <m/>
    <m/>
    <m/>
    <s v="     "/>
    <s v="Tier 2"/>
    <x v="1"/>
    <m/>
    <m/>
    <n v="38.820999999999998"/>
    <n v="-121.164"/>
    <s v="Placer"/>
    <s v="PENRYN-1107"/>
    <s v="152561107"/>
    <n v="11000"/>
    <m/>
    <x v="0"/>
    <m/>
    <s v="Rural"/>
    <m/>
    <m/>
    <s v="No"/>
    <m/>
    <m/>
    <m/>
    <m/>
    <m/>
    <m/>
    <m/>
    <s v="N"/>
    <s v="N"/>
    <m/>
    <m/>
    <s v="     "/>
    <m/>
    <m/>
    <m/>
    <m/>
    <m/>
    <m/>
    <m/>
    <m/>
    <m/>
    <m/>
    <m/>
    <m/>
    <m/>
    <m/>
    <m/>
    <m/>
    <m/>
    <m/>
    <m/>
  </r>
  <r>
    <s v="20210612"/>
    <s v="     "/>
    <n v="44335"/>
    <s v="5/19"/>
    <x v="0"/>
    <n v="0.74097222222222225"/>
    <s v="21"/>
    <n v="2"/>
    <s v="5"/>
    <x v="5"/>
    <n v="44335"/>
    <m/>
    <s v="Initial EIR: EI210519A - Cloverdale Property Damage On May 19, 2021 at approximately 1745 hours, PG&amp;E became aware of a vegetation fire on the 23000 block of Dutcher Creek Road in Cloverdale. This location is served by the Geyserville 1101 12kV Distribution Circuit. A troubleman was dispatched to the incident location and observed an active fire. In the area of the fire, a Eucalyptus branch had fallen into primary conductors, resulting in wire down. At the time of the initial dispatch, the troubleman did not observe damage exceeding $50,000. On May 21, 2021, during a subsequent visit to the incident location, PG&amp;E observed damage to structures caused by the fire possibly exceeding $50,000. PG&amp;E is reporting this incident under the Property Damage reporting criteria. This information is preliminary. Tree fell through overhead primary circuit, resulting in an ignition. The ensuing fire was 0.25 acre - 10 acres in size. This information is preliminary."/>
    <s v="     "/>
    <s v="FAS"/>
    <m/>
    <s v="N"/>
    <x v="0"/>
    <m/>
    <s v="21-0063580"/>
    <m/>
    <s v="T005294390"/>
    <n v="121364000"/>
    <s v="EI2105191A"/>
    <s v="     "/>
    <x v="1"/>
    <s v="PG&amp;E"/>
    <m/>
    <s v="Vegetation"/>
    <m/>
    <s v="D"/>
    <s v="D"/>
    <s v="0.26-9.99"/>
    <s v="TREE THRU PRIMARY STARTED FIRE"/>
    <s v="Vegetation"/>
    <s v="33.a. Veg. contact"/>
    <s v="Vegetation"/>
    <s v="Contact from object"/>
    <s v="Veg. contact"/>
    <m/>
    <s v="Veg. contact"/>
    <s v="Conductor - Primary"/>
    <s v="Line to Ground"/>
    <s v="N"/>
    <s v="Overhead"/>
    <x v="3"/>
    <s v="Conductor - Primary"/>
    <s v="Conductor, Pole, Transformer, Crossarm, Cutouts, Insulators"/>
    <s v="104039873"/>
    <s v="     "/>
    <s v="Tier 2"/>
    <x v="1"/>
    <n v="154"/>
    <s v="R2"/>
    <n v="38.741199999999999"/>
    <n v="-122.989"/>
    <s v="Sonoma"/>
    <s v="GEYSERVILLE-1101"/>
    <m/>
    <n v="12000"/>
    <m/>
    <x v="0"/>
    <s v="Cal Fire"/>
    <s v="Hardwood Woodland"/>
    <s v="Timber fuel model"/>
    <s v="heavy tree vegetation"/>
    <s v="No"/>
    <m/>
    <m/>
    <m/>
    <m/>
    <m/>
    <s v="DUTCHER CREEK"/>
    <m/>
    <s v="N"/>
    <s v="N"/>
    <m/>
    <m/>
    <s v="     "/>
    <s v="38.74137016"/>
    <s v="-122.98948775"/>
    <s v="Jun  3 2021 12:00AM"/>
    <s v="TrunkFail"/>
    <s v="Eucalyptus 3-Stem was growing 30 feet from lines, on top of a 35 degree slope. Middle stem failed down hill and fell into high voltage lines unexpectedly, igniting a fire behind residence at address 24965 Dutcher Creek Rd. Cloverdale, CA. At base of failed stem was observed a coil of rusty barb wire, around 8 loops, imbedded within the fallen tree. Trunk reveals evidence of wire at failure point as well. Extensive fire damage. For pictures; Samuel@KDFforestry.com S9RW@PGE.COM (707)228-8669"/>
    <s v="EUCA"/>
    <s v="75"/>
    <s v="72"/>
    <s v="30"/>
    <s v="Slight"/>
    <s v="None"/>
    <s v="N"/>
    <s v="1"/>
    <m/>
    <s v="Hillside"/>
    <s v="B"/>
    <s v="Other"/>
    <s v="BareWire"/>
    <m/>
  </r>
  <r>
    <s v="20210468"/>
    <s v="     "/>
    <n v="44318"/>
    <s v="5/2"/>
    <x v="0"/>
    <n v="0.72986111111111107"/>
    <s v="19"/>
    <n v="2"/>
    <s v="5"/>
    <x v="5"/>
    <n v="44318"/>
    <m/>
    <s v="Fault tamer failure resulted in an ignition. The ensuing fire was 1 meter - &lt; 3 meters in size. EOC preliminary: Per FAS report, a failed fault tamer fell to the ground due to an unknown cause, resulting in an ignition. The ensuing brush fire was 1 meter - &lt; 3 meters and was extinguished by Cal Fire. The failure resulted in a service interruption for 3 customers and service was restored at 18:58. There was no media on scene, no injuries/fatalities related to the incident, and no property damage. The failed fault tamer was retained by the troubleman for failure testing. This information is preliminary. TMAN COMMENTS: I replaced the lower section of the failed fault tamer with a new one, like-for-like.  Each fault-tamer has two fuses in series.  Either fuse can be easily replaced in the field.  The fuse that normally blows is the one contained in the upper section, sized for the load.  A new fuse can be inserted into the upper plastic housing if needed.  In this case the fuse contained in the upper section was still ok, indicating this fault tamer failure was not the result of an electrical fault downstream.  So I reused the upper section.  The lower section contains a backup 20-amp current limiting fuse surrounded by a white, sandy substance that can instantly melt to form an insulator and limit fault current to no more than 20 amps as the fuse blows inside a sealed plastic housing.  Occasionally both fuses will blow.  When the lower fuse blows, usually there are no visible signs.  The only way to conclusively determine viability is to test continuity.  If it tests bad, the entire lower section must be replaced since its plastic housing is permanently sealed.  In this case it was physically obvious that the lower section of the original fault tamer was unusable.  The 20-amp fuse was still visible through the burnt-out hole, so I don’t think it blew.  I think the electrical connection to the lower stud inside the housing was somehow compromised in the manufacturing process, causing overheating to occur that caught the plastic on fire under normal load.  The plastic became pliable as it melted, causing the entire fuse assembly to sag down, swing away and break loose with the plastic on fire as it fell to the ground.  Also FYI, the original, undamaged fault tamer on the other primary phase is still in use.; KRJ7- EC Tag 120878065 - cutouts recently installed on 4/24/21 - possible manufacturing defect?"/>
    <s v="     "/>
    <s v="FAS"/>
    <m/>
    <s v="N"/>
    <x v="0"/>
    <m/>
    <s v="21-0055929"/>
    <m/>
    <s v="T005279092"/>
    <m/>
    <m/>
    <s v="     "/>
    <x v="1"/>
    <s v="PG&amp;E"/>
    <m/>
    <s v="Vegetation"/>
    <m/>
    <s v="D"/>
    <s v="D"/>
    <s v="&lt;3 meters of linear travel"/>
    <s v="approx 2 sq. meters"/>
    <s v="Equipment - PG&amp;E"/>
    <s v="34.o. Other"/>
    <s v="Equipment - PG&amp;E"/>
    <s v="All types of equipment / facility failure"/>
    <s v="Fault Tamer Failure"/>
    <s v="Fault Tamer"/>
    <m/>
    <m/>
    <s v="Line to Ground"/>
    <s v="Y"/>
    <s v="Overhead"/>
    <x v="3"/>
    <s v="Fault Tamer"/>
    <s v="Fault Tamer"/>
    <s v="101192440"/>
    <s v="     "/>
    <s v="Tier 2"/>
    <x v="1"/>
    <n v="400"/>
    <s v="R3"/>
    <n v="37.720799999999997"/>
    <n v="-120.315"/>
    <s v="Mariposa"/>
    <s v="MERCED-FALLS-1102"/>
    <m/>
    <n v="12000"/>
    <m/>
    <x v="0"/>
    <s v="Cal Fire"/>
    <s v="Urban"/>
    <s v="Grass fuel model"/>
    <m/>
    <s v="No"/>
    <m/>
    <m/>
    <m/>
    <m/>
    <m/>
    <s v="GRILLO"/>
    <m/>
    <s v="N"/>
    <s v="N"/>
    <m/>
    <m/>
    <s v="     "/>
    <m/>
    <m/>
    <m/>
    <m/>
    <m/>
    <m/>
    <m/>
    <m/>
    <m/>
    <m/>
    <m/>
    <m/>
    <m/>
    <m/>
    <m/>
    <m/>
    <m/>
    <m/>
    <m/>
  </r>
  <r>
    <s v="20210466"/>
    <s v="     "/>
    <n v="44318"/>
    <s v="5/2"/>
    <x v="0"/>
    <n v="0.52916666666666667"/>
    <s v="19"/>
    <n v="2"/>
    <s v="5"/>
    <x v="5"/>
    <n v="44318"/>
    <m/>
    <s v="Metallic balloon flew into overhead circuit, resulting in an ignition. The ensuing fire was 3 meters - 0.25 acre in size. OIS: 1339201; ILIS: 21-0055884; FOID: T005278924; Lan ID: PEB9; Circuit ID: 163781705, SAP ID: 101034490"/>
    <s v="     "/>
    <s v="FAS"/>
    <m/>
    <s v="N"/>
    <x v="0"/>
    <m/>
    <s v="21-0055884"/>
    <m/>
    <s v="T005278924"/>
    <m/>
    <m/>
    <s v="     "/>
    <x v="1"/>
    <s v="PG&amp;E"/>
    <m/>
    <s v="Other"/>
    <s v="Conductor"/>
    <s v="D"/>
    <s v="D"/>
    <s v="&lt;0.25"/>
    <m/>
    <s v="Contact - 3rd Party"/>
    <s v="33.c. Balloon contact"/>
    <s v="Contact - 3rd Party"/>
    <s v="Contact from object"/>
    <s v="Balloon contact"/>
    <m/>
    <s v="Balloon contact"/>
    <s v="Conductor - Primary"/>
    <s v="Line to Line"/>
    <s v="Y"/>
    <s v="Overhead"/>
    <x v="3"/>
    <s v="Conductor - Primary"/>
    <s v="Conductor"/>
    <s v="101034490"/>
    <s v="     "/>
    <s v="Tier 2"/>
    <x v="1"/>
    <n v="320"/>
    <s v="R4"/>
    <n v="37.949599999999997"/>
    <n v="-120.425"/>
    <s v="Tuolumne"/>
    <s v="PEORIA-1705"/>
    <m/>
    <n v="17000"/>
    <m/>
    <x v="0"/>
    <s v="Cal Fire"/>
    <s v="Urban"/>
    <m/>
    <m/>
    <s v="No"/>
    <m/>
    <m/>
    <m/>
    <m/>
    <m/>
    <m/>
    <m/>
    <s v="N"/>
    <s v="N"/>
    <m/>
    <m/>
    <s v="     "/>
    <m/>
    <m/>
    <m/>
    <m/>
    <m/>
    <m/>
    <m/>
    <m/>
    <m/>
    <m/>
    <m/>
    <m/>
    <m/>
    <m/>
    <m/>
    <m/>
    <m/>
    <m/>
    <m/>
  </r>
  <r>
    <s v="MIA20141445"/>
    <s v="     "/>
    <n v="41779"/>
    <s v="5/20"/>
    <x v="0"/>
    <n v="0.54429398148148145"/>
    <s v="21"/>
    <n v="2"/>
    <s v="5"/>
    <x v="7"/>
    <n v="41779"/>
    <n v="0.54374999999999996"/>
    <s v="Pole fire; PGE attributable, cause unknown"/>
    <s v="     "/>
    <s v="FAS"/>
    <n v="44264"/>
    <s v="Y"/>
    <x v="0"/>
    <s v="1021557"/>
    <s v="14-0033297"/>
    <m/>
    <s v="T003123440"/>
    <n v="108151202"/>
    <m/>
    <s v="     "/>
    <x v="1"/>
    <s v="PG&amp;E"/>
    <m/>
    <m/>
    <m/>
    <s v="D"/>
    <m/>
    <s v="Unknown"/>
    <m/>
    <s v="Unknown"/>
    <s v="40.a. Unknown"/>
    <s v="Unknown"/>
    <s v="Other"/>
    <s v="Unknown"/>
    <m/>
    <m/>
    <m/>
    <s v="Line to Line"/>
    <s v="No"/>
    <s v="Overhead"/>
    <x v="0"/>
    <m/>
    <m/>
    <s v="101932851"/>
    <s v="     "/>
    <s v="Tier 2"/>
    <x v="1"/>
    <n v="512"/>
    <m/>
    <n v="34.8033"/>
    <n v="-120.265"/>
    <s v="Santa Barbara"/>
    <s v="PALMER-1101"/>
    <s v="183031101"/>
    <n v="11000"/>
    <s v="PALMER 1101M84"/>
    <x v="0"/>
    <s v="Santa Barbara FD"/>
    <s v="Shrub"/>
    <m/>
    <m/>
    <s v="No"/>
    <m/>
    <m/>
    <m/>
    <m/>
    <m/>
    <m/>
    <m/>
    <s v="N"/>
    <s v="N"/>
    <m/>
    <m/>
    <s v="     "/>
    <m/>
    <m/>
    <m/>
    <m/>
    <m/>
    <m/>
    <m/>
    <m/>
    <m/>
    <m/>
    <m/>
    <m/>
    <m/>
    <m/>
    <m/>
    <m/>
    <m/>
    <m/>
    <m/>
  </r>
  <r>
    <s v="20160052"/>
    <s v="     "/>
    <n v="42510"/>
    <s v="5/20"/>
    <x v="0"/>
    <n v="0.62569444444444444"/>
    <s v="21"/>
    <n v="2"/>
    <s v="5"/>
    <x v="6"/>
    <n v="42510"/>
    <n v="0.62569444444444444"/>
    <m/>
    <s v="     "/>
    <m/>
    <m/>
    <s v="N"/>
    <x v="0"/>
    <s v="1473753"/>
    <s v="16-0037479"/>
    <m/>
    <m/>
    <n v="111653947"/>
    <m/>
    <s v="     "/>
    <x v="1"/>
    <s v="PG&amp;E"/>
    <m/>
    <s v="Vegetation"/>
    <m/>
    <s v="D"/>
    <m/>
    <s v="0.26-9.99"/>
    <s v="Square Feet: ; Acreage: "/>
    <s v="Vegetation"/>
    <s v="33.a. Veg. contact"/>
    <s v="Vegetation"/>
    <s v="All types of equipment / facility failure"/>
    <s v="Contact - Vegetation"/>
    <m/>
    <s v="Contact - Vegetation"/>
    <s v="Conductor"/>
    <s v="Line to Ground"/>
    <m/>
    <s v="Overhead"/>
    <x v="3"/>
    <s v="Conductor"/>
    <m/>
    <s v="102198323"/>
    <s v="     "/>
    <s v="Tier 2"/>
    <x v="1"/>
    <n v="154"/>
    <m/>
    <n v="39.055900000000001"/>
    <n v="-123.458"/>
    <s v="Mendocino"/>
    <s v="PHILO-1102"/>
    <s v="42601102"/>
    <n v="12000"/>
    <s v="PHILO 1102CB"/>
    <x v="0"/>
    <s v="Cal Fire"/>
    <s v="Conifer Forest"/>
    <m/>
    <m/>
    <s v="No"/>
    <m/>
    <m/>
    <m/>
    <m/>
    <m/>
    <m/>
    <m/>
    <s v="N"/>
    <s v="N"/>
    <m/>
    <m/>
    <s v="     "/>
    <s v="39.05623000"/>
    <s v="-123.45770000"/>
    <s v="May 26 2016 12:00AM"/>
    <s v="TrunkFail"/>
    <s v="During a period of strong winds a green Tan Oak failed 2 ft above the ground and fell onto the 12kv lines, taking down one phase and causing a small (approx. 1/3 acre)fire."/>
    <s v="TAN"/>
    <s v="47"/>
    <s v="9"/>
    <s v="28"/>
    <s v="None"/>
    <s v="None"/>
    <s v="N"/>
    <s v="1"/>
    <m/>
    <s v="Hillside"/>
    <s v="C"/>
    <s v="CrossArm"/>
    <s v="BareWire"/>
    <s v="4"/>
  </r>
  <r>
    <s v="MIA201714387"/>
    <s v="     "/>
    <n v="42875"/>
    <s v="5/20"/>
    <x v="0"/>
    <n v="0.52152777777777781"/>
    <s v="20"/>
    <n v="2"/>
    <s v="5"/>
    <x v="0"/>
    <m/>
    <m/>
    <s v="bottom of fuse was burning "/>
    <s v="     "/>
    <s v="ILIS"/>
    <n v="44267"/>
    <s v="Y"/>
    <x v="0"/>
    <s v="1786109"/>
    <s v="17-0049347"/>
    <m/>
    <s v="T004039755"/>
    <m/>
    <m/>
    <s v="     "/>
    <x v="0"/>
    <s v="PG&amp;E"/>
    <m/>
    <m/>
    <m/>
    <s v="D"/>
    <m/>
    <s v="Structure-PG&amp;E only"/>
    <m/>
    <s v="Equipment - PG&amp;E"/>
    <s v="34.c. Fuse damage or failure"/>
    <s v="Equipment - PG&amp;E"/>
    <s v="All types of equipment / facility failure"/>
    <s v="Fuse failure - all"/>
    <s v="Fuse"/>
    <m/>
    <m/>
    <s v="Line to Ground"/>
    <s v="Yes"/>
    <s v="Overhead"/>
    <x v="0"/>
    <m/>
    <m/>
    <s v="FUSE 34081 "/>
    <s v="     "/>
    <s v="Tier 2"/>
    <x v="1"/>
    <n v="300"/>
    <m/>
    <n v="39.167499999999997"/>
    <n v="-121.164"/>
    <s v="Nevada"/>
    <s v="NARROWS-2105"/>
    <s v="153132105"/>
    <n v="21000"/>
    <s v="NARROWS 21057203"/>
    <x v="1"/>
    <m/>
    <s v="Rural"/>
    <m/>
    <m/>
    <s v="No"/>
    <m/>
    <m/>
    <m/>
    <m/>
    <m/>
    <m/>
    <m/>
    <s v="N"/>
    <s v="N"/>
    <m/>
    <m/>
    <s v="     "/>
    <m/>
    <m/>
    <m/>
    <m/>
    <m/>
    <m/>
    <m/>
    <m/>
    <m/>
    <m/>
    <m/>
    <m/>
    <m/>
    <m/>
    <m/>
    <m/>
    <m/>
    <m/>
    <m/>
  </r>
  <r>
    <s v="MIA201914389"/>
    <s v="     "/>
    <n v="43605"/>
    <s v="5/20"/>
    <x v="0"/>
    <n v="0.42916666666666664"/>
    <s v="21"/>
    <n v="2"/>
    <s v="5"/>
    <x v="3"/>
    <m/>
    <m/>
    <s v="fuse burning "/>
    <s v="     "/>
    <s v="ILIS"/>
    <n v="44267"/>
    <s v="Y"/>
    <x v="0"/>
    <s v="386053"/>
    <s v="19-0054287"/>
    <m/>
    <s v="T004648060"/>
    <m/>
    <m/>
    <s v="     "/>
    <x v="0"/>
    <s v="PG&amp;E"/>
    <m/>
    <m/>
    <m/>
    <s v="D"/>
    <m/>
    <s v="Structure-PG&amp;E only"/>
    <m/>
    <s v="Equipment - Overloaded"/>
    <s v="34.c. Fuse damage or failure"/>
    <s v="Equipment - PG&amp;E"/>
    <s v="All types of equipment / facility failure"/>
    <s v="Fuse failure - all"/>
    <s v="Fuse"/>
    <m/>
    <m/>
    <s v="Line to Ground"/>
    <s v="Yes"/>
    <s v="Overhead"/>
    <x v="0"/>
    <m/>
    <m/>
    <s v="33957"/>
    <s v="     "/>
    <s v="Tier 2"/>
    <x v="1"/>
    <n v="340"/>
    <m/>
    <n v="39.042900000000003"/>
    <n v="-120.94799999999999"/>
    <s v="Placer"/>
    <s v="WEIMAR-1101"/>
    <s v="152491101"/>
    <n v="11000"/>
    <s v="WEIMAR 11012084"/>
    <x v="1"/>
    <m/>
    <s v="Rural"/>
    <m/>
    <m/>
    <s v="No"/>
    <m/>
    <m/>
    <m/>
    <m/>
    <m/>
    <m/>
    <m/>
    <s v="N"/>
    <s v="N"/>
    <m/>
    <m/>
    <s v="     "/>
    <m/>
    <m/>
    <m/>
    <m/>
    <m/>
    <m/>
    <m/>
    <m/>
    <m/>
    <m/>
    <m/>
    <m/>
    <m/>
    <m/>
    <m/>
    <m/>
    <m/>
    <m/>
    <m/>
  </r>
  <r>
    <s v="20201658"/>
    <s v="     "/>
    <n v="43971"/>
    <s v="5/20"/>
    <x v="0"/>
    <n v="0.64930555555555558"/>
    <s v="21"/>
    <n v="2"/>
    <s v="5"/>
    <x v="4"/>
    <n v="43971"/>
    <n v="0.6479166666666667"/>
    <s v="On May 20, 2020 at 1602 hours, a PG&amp;E Troubleman patrolled the Lincoln 1101 Distribution Circuit number 153701101, near Fowler Rd and Highway 193 in Lincoln. He observed a fire at the fuse location, a broken pole, and a primary overhead wire wrapped in the span to the north. Initial analysis indicates a tree fell into overhead primary lines, resulting in a broken wood pole and conductors, three blown fuses, an ignition stemming from the fuse location, and an outage. The 570-minute outage affected 32 customers. We replaced the class 1 45' pole, 25 KVA overhead transformer, crossarm, insulator, guy wire, part 44 cutout, and installed a 15M anchor with a 12' lead. Two conductors and one guy wire were repaired. The CAP number 120124919 was submitted, in regard to the fuse holder (PT63H) failure. All the repairs were completed and the line was returned to service on May 21, 2020. This information is preliminary."/>
    <s v="     "/>
    <s v="FAS"/>
    <m/>
    <s v="Y"/>
    <x v="0"/>
    <s v="918551"/>
    <s v="20-0052629"/>
    <m/>
    <s v="T004965965, T004965974"/>
    <n v="119050049"/>
    <m/>
    <s v="     "/>
    <x v="1"/>
    <s v="PG&amp;E"/>
    <m/>
    <s v="Vegetation"/>
    <m/>
    <s v="D"/>
    <s v="D"/>
    <s v="&lt;0.25"/>
    <m/>
    <s v="Vegetation"/>
    <s v="33.a. Veg. contact"/>
    <s v="Vegetation"/>
    <s v="Contact from object"/>
    <s v="Contact - Vegetation"/>
    <m/>
    <s v="Contact - Vegetation"/>
    <s v="Fuse"/>
    <s v="Three Phase Fault"/>
    <m/>
    <s v="Overhead"/>
    <x v="3"/>
    <s v="Fuse"/>
    <s v="Primary overhead conductors, pole, transformer, crossarm, insulator, guy wires, cutout, anchor"/>
    <s v="Circuit ID: 153701101, SAP ID: 100043460"/>
    <s v="     "/>
    <s v="Tier 2"/>
    <x v="1"/>
    <n v="300"/>
    <s v="R1"/>
    <n v="38.896099999999997"/>
    <n v="-121.21899999999999"/>
    <s v="Placer"/>
    <s v="LINCOLN-1101"/>
    <m/>
    <n v="12000"/>
    <m/>
    <x v="0"/>
    <s v="Unknown"/>
    <s v="Hardwood Woodland"/>
    <m/>
    <m/>
    <s v="No"/>
    <m/>
    <m/>
    <m/>
    <m/>
    <m/>
    <m/>
    <m/>
    <s v="N"/>
    <s v="N"/>
    <m/>
    <m/>
    <s v="     "/>
    <s v="38.89172000"/>
    <s v="-121.21964670"/>
    <s v="May 21 2020 12:00AM"/>
    <s v="Unverified"/>
    <s v="New pole at fault location identified but no evidence found to suggest outage caused by vegetation. Spoke with several property owners in vicinity as well as owner of property where pole was replaced; no one had knowledge of a tree having caused outage. Property owner at outage location reported pole having snapped on its own and lines coming down. Call and email in to Troubleman to gain further detail."/>
    <m/>
    <m/>
    <m/>
    <m/>
    <m/>
    <m/>
    <m/>
    <m/>
    <m/>
    <m/>
    <m/>
    <m/>
    <m/>
    <m/>
  </r>
  <r>
    <s v="20210620"/>
    <s v="     "/>
    <n v="44336"/>
    <s v="5/20"/>
    <x v="0"/>
    <n v="0.6118055555555556"/>
    <s v="21"/>
    <n v="2"/>
    <s v="5"/>
    <x v="5"/>
    <n v="44336"/>
    <m/>
    <s v="Oak tree limb broke off and fell into overhead primary circuit, resulting in an ignition. The ensuing fire was 1 meter - &lt; 3 meters in size. This information is preliminary. OIS: 1354723; ILIS: 21-0064054; FOID: T005295440, 0966926718, T005295441; Circuit ID: 103541101, SAP ID: 101526947, 101526946; County: Tehama; Division: North Valley"/>
    <s v="     "/>
    <s v="FAS"/>
    <m/>
    <s v="N"/>
    <x v="0"/>
    <m/>
    <s v="21-0064054"/>
    <m/>
    <s v="966926718, T005295440, T005295441"/>
    <m/>
    <m/>
    <s v="     "/>
    <x v="1"/>
    <s v="PG&amp;E"/>
    <m/>
    <s v="Vegetation"/>
    <m/>
    <s v="D"/>
    <s v="D"/>
    <s v="&lt;0.25"/>
    <s v="20'X30'"/>
    <s v="Vegetation"/>
    <s v="33.a. Veg. contact"/>
    <s v="Vegetation"/>
    <s v="Contact from object"/>
    <s v="Veg. contact"/>
    <m/>
    <s v="Veg. contact"/>
    <s v="Conductor - Primary"/>
    <s v="Force Out"/>
    <s v="Y"/>
    <s v="Overhead"/>
    <x v="3"/>
    <s v="Conductor - Primary"/>
    <s v="Conductor"/>
    <m/>
    <s v="     "/>
    <s v="Tier 2"/>
    <x v="1"/>
    <n v="246"/>
    <s v="R3"/>
    <n v="40.223500000000001"/>
    <n v="-122.40900000000001"/>
    <s v="Tehama"/>
    <s v="RED-BLUFF-1101"/>
    <m/>
    <n v="12000"/>
    <m/>
    <x v="0"/>
    <s v="Cal Fire"/>
    <s v="Hardwood Woodland"/>
    <m/>
    <m/>
    <s v="No"/>
    <m/>
    <m/>
    <m/>
    <m/>
    <m/>
    <m/>
    <m/>
    <s v="N"/>
    <s v="N"/>
    <m/>
    <m/>
    <s v="     "/>
    <s v="40.22347700"/>
    <s v="-122.70927100"/>
    <s v="May 21 2021 12:00AM"/>
    <s v="BranchFail"/>
    <s v="Stem from green interior live oak failed and fell across 12 kv conductors."/>
    <s v="OAKI"/>
    <s v="40"/>
    <s v="23"/>
    <s v="10"/>
    <s v="Slight"/>
    <s v="Severe"/>
    <s v="N"/>
    <s v="1"/>
    <m/>
    <s v="Valley"/>
    <s v="D"/>
    <s v="CrossArm"/>
    <s v="BareWire"/>
    <s v="0"/>
  </r>
  <r>
    <s v="20210647"/>
    <s v="     "/>
    <n v="44336"/>
    <s v="5/20"/>
    <x v="0"/>
    <n v="0.58611111111111114"/>
    <s v="21"/>
    <n v="2"/>
    <s v="5"/>
    <x v="5"/>
    <n v="44336"/>
    <m/>
    <s v="Third party tree crew fell a tree that landed on and fell through the overhead circuit. PG&amp;E pole broke as a result of the tree contact and ignited a small fire. The ensuing fire was 3 meter - 0.25 acre in size. This information is preliminary. OIS: 1354637; ILIS: 21-0063965; FOID: T005295372 (AXJD), T005295383 (GSR3-Assist); EC: 121369516, 121369596; PM: 35251159; Circuit ID: 042891101, SAP Pole ID: 101957271, 103905843; County: Sonoma; Division: Sonoma; CD: 121369517; Newly Installed Pole #'s: 110005063 (45' Class 1 Wood Pole), 121014416 (50' Class 3 Wood Pole)"/>
    <s v="     "/>
    <s v="FAS"/>
    <m/>
    <s v="Y"/>
    <x v="0"/>
    <m/>
    <s v="21-0063965"/>
    <m/>
    <s v="T005295372, T00529538"/>
    <m/>
    <m/>
    <s v="     "/>
    <x v="1"/>
    <s v="PG&amp;E"/>
    <m/>
    <s v="Vegetation"/>
    <m/>
    <s v="D"/>
    <s v="D"/>
    <s v="&lt;0.25"/>
    <s v="30 sq ft"/>
    <s v="Contact - 3rd Party"/>
    <s v="33.a. Veg. contact"/>
    <s v="Contact - 3rd Party"/>
    <s v="Contact from object"/>
    <s v="Veg. contact"/>
    <m/>
    <s v="Veg. contact"/>
    <s v="Conductor - Primary"/>
    <s v="Line to Ground"/>
    <s v="Y"/>
    <s v="Overhead"/>
    <x v="3"/>
    <s v="Conductor - Primary"/>
    <s v="Conductor, Poles"/>
    <m/>
    <s v="     "/>
    <s v="Tier 2"/>
    <x v="1"/>
    <n v="154"/>
    <s v="R2"/>
    <n v="38.708100000000002"/>
    <n v="-122.926"/>
    <s v="Sonoma"/>
    <s v="GEYSERVILLE-1101"/>
    <m/>
    <n v="12000"/>
    <m/>
    <x v="0"/>
    <s v="Cal Fire"/>
    <s v="Agriculture"/>
    <m/>
    <m/>
    <s v="No"/>
    <m/>
    <m/>
    <m/>
    <m/>
    <m/>
    <m/>
    <m/>
    <s v="N"/>
    <s v="N"/>
    <m/>
    <m/>
    <s v="     "/>
    <s v="38.70794860"/>
    <s v="-122.92596710"/>
    <s v="May 21 2021 12:00AM"/>
    <s v="3rdParty"/>
    <s v="Tree crew was cutting down eucalyptus. They had cut the face notch and moved onto the back side.  While making the cut, the tree failed and fell into the line. When the tree hit the line, it broke the pole immediately in front of it and the next pole down after ripping the second poles guy wire out of the ground. Line hit a metal fence and electrified it. Dry grass touching the fence ignited."/>
    <s v="EUCA"/>
    <s v="68"/>
    <s v="19"/>
    <s v="25"/>
    <m/>
    <m/>
    <m/>
    <m/>
    <m/>
    <m/>
    <m/>
    <s v="Flat"/>
    <s v="BareWire"/>
    <s v="0"/>
  </r>
  <r>
    <s v="20210632"/>
    <s v="     "/>
    <n v="44337"/>
    <s v="5/21"/>
    <x v="0"/>
    <n v="0.49930555555555556"/>
    <s v="21"/>
    <n v="2"/>
    <s v="5"/>
    <x v="5"/>
    <n v="44337"/>
    <m/>
    <s v="Overloaded transformer resulting in a small ignitionat the base of the pole. Troubleman notes say the ignition might have been caused by melted service connector. The ensuing fire was 1 meter - &lt; 3 meters in size. This information is preliminary."/>
    <s v="     "/>
    <s v="FAS"/>
    <m/>
    <s v="N"/>
    <x v="0"/>
    <m/>
    <m/>
    <m/>
    <s v="T005296439"/>
    <m/>
    <m/>
    <s v="     "/>
    <x v="1"/>
    <s v="PG&amp;E"/>
    <m/>
    <s v="Vegetation"/>
    <m/>
    <s v="D"/>
    <s v="D"/>
    <s v="&lt;0.25"/>
    <s v="about a 25 foot radius around the base of the pole. "/>
    <s v="Equipment - Overloaded"/>
    <s v="34.n. Transformer damage or failure"/>
    <s v="Equipment - PG&amp;E"/>
    <s v="All types of equipment / facility failure"/>
    <s v="Transformer failure"/>
    <s v="Splice/Clamp/Connector"/>
    <m/>
    <m/>
    <m/>
    <s v="N"/>
    <s v="Overhead"/>
    <x v="2"/>
    <s v="Splice/Clamp/Connector"/>
    <s v="Transformer"/>
    <s v="103903624"/>
    <s v="     "/>
    <s v="Tier 2"/>
    <x v="1"/>
    <n v="244"/>
    <s v="R2"/>
    <n v="40.848799999999997"/>
    <n v="-121.908"/>
    <s v="Shasta"/>
    <s v="CEDAR-CREEK-1101"/>
    <m/>
    <m/>
    <s v="N/A"/>
    <x v="0"/>
    <s v="Customer"/>
    <s v="Shrub"/>
    <s v="Brush fuel model"/>
    <m/>
    <s v="No"/>
    <m/>
    <m/>
    <m/>
    <m/>
    <m/>
    <m/>
    <m/>
    <s v="N"/>
    <s v="N"/>
    <m/>
    <m/>
    <s v="     "/>
    <m/>
    <m/>
    <m/>
    <m/>
    <m/>
    <m/>
    <m/>
    <m/>
    <m/>
    <m/>
    <m/>
    <m/>
    <m/>
    <m/>
    <m/>
    <m/>
    <m/>
    <m/>
    <m/>
  </r>
  <r>
    <s v="SAP201421409"/>
    <s v="     "/>
    <n v="41783"/>
    <s v="5/24"/>
    <x v="0"/>
    <m/>
    <s v="21"/>
    <n v="2"/>
    <s v="5"/>
    <x v="7"/>
    <n v="41781"/>
    <m/>
    <s v="open jumper on transformer melted bird guard and started veg fire"/>
    <s v="     "/>
    <s v="SAP"/>
    <n v="44580"/>
    <s v="Y"/>
    <x v="0"/>
    <s v="1022443"/>
    <s v="14-0033722"/>
    <m/>
    <s v="T003124579"/>
    <n v="108156544"/>
    <m/>
    <s v="     "/>
    <x v="0"/>
    <s v="PG&amp;E"/>
    <m/>
    <m/>
    <m/>
    <s v="D"/>
    <m/>
    <s v="Structure-PG&amp;E only"/>
    <m/>
    <s v="Equipment - PG&amp;E"/>
    <s v="34.o. Other"/>
    <s v="Equipment - PG&amp;E"/>
    <s v="Other"/>
    <s v="Other"/>
    <s v="Transformer"/>
    <m/>
    <m/>
    <s v="Line to Ground"/>
    <s v="Yes"/>
    <s v="Overhead"/>
    <x v="0"/>
    <s v="Transformer"/>
    <m/>
    <s v="101193965"/>
    <s v="     "/>
    <s v="Tier 2"/>
    <x v="1"/>
    <m/>
    <m/>
    <n v="37.726900000000001"/>
    <n v="-120.31399999999999"/>
    <s v="Mariposa"/>
    <s v="MERCED-FALLS-1102"/>
    <m/>
    <m/>
    <s v="MERCED FALLS 110287352"/>
    <x v="0"/>
    <m/>
    <m/>
    <m/>
    <m/>
    <s v="No"/>
    <m/>
    <m/>
    <m/>
    <m/>
    <m/>
    <m/>
    <m/>
    <s v="N"/>
    <s v="N"/>
    <m/>
    <m/>
    <s v="     "/>
    <m/>
    <m/>
    <m/>
    <m/>
    <m/>
    <m/>
    <m/>
    <m/>
    <m/>
    <m/>
    <m/>
    <m/>
    <m/>
    <m/>
    <m/>
    <m/>
    <m/>
    <m/>
    <m/>
  </r>
  <r>
    <s v="20160058"/>
    <s v="     "/>
    <n v="42514"/>
    <s v="5/24"/>
    <x v="0"/>
    <n v="0.52500000000000002"/>
    <s v="22"/>
    <n v="2"/>
    <s v="5"/>
    <x v="6"/>
    <n v="42514"/>
    <n v="0.52500000000000002"/>
    <s v="0"/>
    <s v="     "/>
    <m/>
    <m/>
    <s v="N"/>
    <x v="0"/>
    <s v="1475918"/>
    <s v="16-0038096"/>
    <m/>
    <m/>
    <m/>
    <m/>
    <s v="     "/>
    <x v="1"/>
    <s v="PG&amp;E"/>
    <m/>
    <s v="Vegetation"/>
    <m/>
    <s v="D"/>
    <m/>
    <s v="&lt;3 meters of linear travel"/>
    <s v="Square Feet: ; Acreage: "/>
    <s v="Contact - 3rd Party"/>
    <s v="33.d. Vehicle contact"/>
    <s v="Contact - 3rd Party"/>
    <s v="All types of equipment / facility failure"/>
    <s v="Contact - Vehicle"/>
    <m/>
    <s v="Contact - Vehicle"/>
    <s v="Pole"/>
    <s v="Line to Ground"/>
    <m/>
    <s v="Overhead"/>
    <x v="3"/>
    <s v="Conductor"/>
    <m/>
    <s v="101278239"/>
    <s v="     "/>
    <s v="Tier 2"/>
    <x v="1"/>
    <n v="320"/>
    <m/>
    <n v="38.081099999999999"/>
    <n v="-120.66800000000001"/>
    <s v="Calaveras"/>
    <s v="FROGTOWN-1702"/>
    <s v="163451702"/>
    <n v="12000"/>
    <s v="FROGTOWN 170275252"/>
    <x v="1"/>
    <s v="Cal Fire"/>
    <s v="Urban"/>
    <m/>
    <m/>
    <s v="No"/>
    <m/>
    <m/>
    <m/>
    <m/>
    <m/>
    <m/>
    <m/>
    <s v="N"/>
    <s v="N"/>
    <m/>
    <m/>
    <s v="     "/>
    <m/>
    <m/>
    <m/>
    <m/>
    <m/>
    <m/>
    <m/>
    <m/>
    <m/>
    <m/>
    <m/>
    <m/>
    <m/>
    <m/>
    <m/>
    <m/>
    <m/>
    <m/>
    <m/>
  </r>
  <r>
    <s v="20170060"/>
    <s v="     "/>
    <n v="42879"/>
    <s v="5/24"/>
    <x v="0"/>
    <m/>
    <s v="21"/>
    <n v="2"/>
    <s v="5"/>
    <x v="0"/>
    <n v="42879"/>
    <n v="0.68333333333333335"/>
    <s v="Crew to replace car pole"/>
    <s v="     "/>
    <m/>
    <m/>
    <s v="N"/>
    <x v="0"/>
    <s v="1789846"/>
    <m/>
    <m/>
    <m/>
    <m/>
    <m/>
    <s v="     "/>
    <x v="1"/>
    <s v="PG&amp;E"/>
    <m/>
    <s v="Vegetation"/>
    <m/>
    <s v="D"/>
    <m/>
    <s v="&lt;3 meters of linear travel"/>
    <s v="Square Feet: ; Acreage: "/>
    <s v="Contact - 3rd Party"/>
    <s v="33.d. Vehicle contact"/>
    <s v="Contact - 3rd Party"/>
    <s v="All types of equipment / facility failure"/>
    <s v="Contact - Vehicle"/>
    <m/>
    <s v="Contact - Vehicle"/>
    <s v="Pole"/>
    <m/>
    <s v="None"/>
    <s v="Overhead"/>
    <x v="3"/>
    <s v="Conductor"/>
    <m/>
    <s v="103838109"/>
    <s v="     "/>
    <s v="Tier 2"/>
    <x v="1"/>
    <n v="300"/>
    <m/>
    <n v="38.834000000000003"/>
    <n v="-121.12"/>
    <s v="Placer"/>
    <s v="PENRYN-1107"/>
    <s v="152561103"/>
    <n v="12000"/>
    <m/>
    <x v="0"/>
    <s v="Fire Capt"/>
    <s v="Hardwood Woodland"/>
    <m/>
    <m/>
    <s v="No"/>
    <m/>
    <m/>
    <m/>
    <m/>
    <m/>
    <m/>
    <m/>
    <s v="N"/>
    <s v="N"/>
    <m/>
    <m/>
    <s v="     "/>
    <m/>
    <m/>
    <m/>
    <m/>
    <m/>
    <m/>
    <m/>
    <m/>
    <m/>
    <m/>
    <m/>
    <m/>
    <m/>
    <m/>
    <m/>
    <m/>
    <m/>
    <m/>
    <m/>
  </r>
  <r>
    <s v="20190190"/>
    <s v="     "/>
    <n v="43609"/>
    <s v="5/24"/>
    <x v="0"/>
    <m/>
    <s v="21"/>
    <n v="2"/>
    <s v="5"/>
    <x v="3"/>
    <m/>
    <m/>
    <s v="VEG FIRE NOW POLE FIRE"/>
    <s v="     "/>
    <s v="FAS"/>
    <m/>
    <s v="N"/>
    <x v="0"/>
    <m/>
    <m/>
    <m/>
    <s v="T004652455"/>
    <n v="0"/>
    <m/>
    <s v="     "/>
    <x v="1"/>
    <s v="PG&amp;E"/>
    <m/>
    <m/>
    <m/>
    <s v="T"/>
    <s v="T"/>
    <s v="0.26-9.99"/>
    <m/>
    <s v="Unknown"/>
    <s v="40.a. Unknown"/>
    <s v="Unknown"/>
    <s v="Other"/>
    <m/>
    <m/>
    <m/>
    <m/>
    <m/>
    <m/>
    <s v="Overhead"/>
    <x v="4"/>
    <s v="Pole"/>
    <m/>
    <s v="40589503"/>
    <s v="     "/>
    <s v="Tier 2"/>
    <x v="1"/>
    <n v="510"/>
    <s v="R1"/>
    <n v="35.169600000000003"/>
    <n v="-120.51"/>
    <s v="SAN LUIS OBISPO"/>
    <s v="DIABLO-MIDWAY-#2-500KV"/>
    <m/>
    <n v="500000"/>
    <s v="N/A"/>
    <x v="0"/>
    <m/>
    <s v="Herbaceous"/>
    <m/>
    <m/>
    <s v="No"/>
    <s v="7"/>
    <m/>
    <m/>
    <m/>
    <m/>
    <s v="CAMINO"/>
    <m/>
    <s v="N"/>
    <s v="N"/>
    <m/>
    <m/>
    <s v="     "/>
    <m/>
    <m/>
    <m/>
    <m/>
    <m/>
    <m/>
    <m/>
    <m/>
    <m/>
    <m/>
    <m/>
    <m/>
    <m/>
    <m/>
    <m/>
    <m/>
    <m/>
    <m/>
    <m/>
  </r>
  <r>
    <s v="20210645"/>
    <s v="     "/>
    <n v="44340"/>
    <s v="5/24"/>
    <x v="0"/>
    <n v="0.25347222222222221"/>
    <s v="22"/>
    <n v="2"/>
    <s v="5"/>
    <x v="5"/>
    <n v="44340"/>
    <m/>
    <s v="Tree fell onto overhead conductor, resulting in one phase to fall to ground and igniting a small fire. The ensuing fire was 1 meter - &lt; 3 meters in size. OIS: 1356964; ILIS: 21-0064923.2(2 outages); FOID: T005297848, T005297881; EC: 121386592; PM: 35251887; Circuit ID: 102911107, SAP ID: 100426419"/>
    <s v="     "/>
    <s v="FAS"/>
    <m/>
    <s v="N"/>
    <x v="0"/>
    <m/>
    <s v="21-0064923.2(2 outages)"/>
    <m/>
    <s v="T005297848, T005297881"/>
    <n v="121387000"/>
    <m/>
    <s v="     "/>
    <x v="1"/>
    <s v="PG&amp;E"/>
    <m/>
    <s v="Vegetation"/>
    <m/>
    <s v="D"/>
    <s v="D"/>
    <s v="&lt;3 meters of linear travel"/>
    <m/>
    <s v="Vegetation"/>
    <s v="33.a. Veg. contact"/>
    <s v="Vegetation"/>
    <s v="Contact from object"/>
    <s v="Veg. contact"/>
    <m/>
    <s v="Veg. contact"/>
    <s v="Conductor - Primary"/>
    <s v="Line to Line,Open Circuit"/>
    <s v="Y"/>
    <s v="Overhead"/>
    <x v="3"/>
    <s v="Conductor - Primary"/>
    <s v="Primary Conductor, Transformer, Service Drop"/>
    <s v="100426419"/>
    <s v="     "/>
    <s v="Tier 2"/>
    <x v="1"/>
    <n v="280"/>
    <s v="R3"/>
    <n v="39.458300000000001"/>
    <n v="-121.471"/>
    <s v="Butte"/>
    <s v="WYANDOTTE-1107"/>
    <m/>
    <n v="12000"/>
    <m/>
    <x v="0"/>
    <s v="Cal Fire"/>
    <s v="Hardwood Woodland"/>
    <m/>
    <m/>
    <s v="No"/>
    <m/>
    <m/>
    <m/>
    <m/>
    <m/>
    <m/>
    <m/>
    <s v="N"/>
    <s v="N"/>
    <m/>
    <m/>
    <s v="     "/>
    <m/>
    <m/>
    <m/>
    <m/>
    <m/>
    <m/>
    <m/>
    <m/>
    <m/>
    <m/>
    <m/>
    <m/>
    <m/>
    <m/>
    <m/>
    <m/>
    <m/>
    <m/>
    <m/>
  </r>
  <r>
    <s v="20170062"/>
    <s v="     "/>
    <n v="42880"/>
    <s v="5/25"/>
    <x v="0"/>
    <n v="0.62847222222222221"/>
    <s v="21"/>
    <n v="2"/>
    <s v="5"/>
    <x v="0"/>
    <n v="42880"/>
    <n v="0.65347222222222223"/>
    <s v="crew onsite to repair anchor and down guy"/>
    <s v="     "/>
    <m/>
    <m/>
    <s v="N"/>
    <x v="0"/>
    <s v="1790620"/>
    <s v="17-0050761"/>
    <m/>
    <m/>
    <m/>
    <m/>
    <s v="     "/>
    <x v="1"/>
    <s v="PG&amp;E"/>
    <m/>
    <s v="Vegetation"/>
    <m/>
    <s v="D"/>
    <m/>
    <s v="&lt;0.25"/>
    <s v="Square Feet: ; Acreage: "/>
    <s v="Equipment - PG&amp;E"/>
    <s v="34.b. Conductor damage or failure"/>
    <s v="Equipment - PG&amp;E"/>
    <s v="All types of equipment / facility failure"/>
    <s v="Conductor"/>
    <s v="Conductor"/>
    <m/>
    <m/>
    <s v="Force Out"/>
    <s v="PACIFIC BELL"/>
    <s v="Overhead"/>
    <x v="3"/>
    <s v="Conductor"/>
    <m/>
    <s v="101778611"/>
    <s v="     "/>
    <s v="Tier 2"/>
    <x v="1"/>
    <n v="505"/>
    <m/>
    <n v="36.521700000000003"/>
    <n v="-121.84699999999999"/>
    <s v="Monterey"/>
    <s v="HATTON-1101"/>
    <s v="182291101"/>
    <n v="12000"/>
    <s v="HATTON 110137088"/>
    <x v="1"/>
    <s v="Buddy Bloxham 831-236-5659"/>
    <s v="Shrub"/>
    <m/>
    <m/>
    <s v="No"/>
    <m/>
    <m/>
    <m/>
    <m/>
    <m/>
    <m/>
    <m/>
    <s v="N"/>
    <s v="N"/>
    <m/>
    <m/>
    <s v="     "/>
    <m/>
    <m/>
    <m/>
    <m/>
    <m/>
    <m/>
    <m/>
    <m/>
    <m/>
    <m/>
    <m/>
    <m/>
    <m/>
    <m/>
    <m/>
    <m/>
    <m/>
    <m/>
    <m/>
  </r>
  <r>
    <s v="SAP201711793"/>
    <s v="     "/>
    <n v="42881"/>
    <s v="5/26"/>
    <x v="0"/>
    <m/>
    <s v="21"/>
    <n v="2"/>
    <s v="5"/>
    <x v="0"/>
    <n v="42879"/>
    <m/>
    <s v="capacitor bank failed; ground on fire; burnt up secondary riser"/>
    <s v="     "/>
    <s v="SAP"/>
    <n v="44580"/>
    <s v="Y"/>
    <x v="0"/>
    <s v="1789742"/>
    <s v="N/A"/>
    <m/>
    <s v="T004043210"/>
    <n v="112899966"/>
    <m/>
    <s v="     "/>
    <x v="0"/>
    <s v="PG&amp;E"/>
    <m/>
    <m/>
    <m/>
    <s v="D"/>
    <m/>
    <s v="Structure-PG&amp;E only"/>
    <m/>
    <s v="Equipment - PG&amp;E"/>
    <s v="34.a. Capacitor bank damage or failure"/>
    <s v="Equipment - PG&amp;E"/>
    <s v="Capacitor bank failure"/>
    <s v="Capacitor bank failure"/>
    <s v="Riser"/>
    <m/>
    <m/>
    <m/>
    <s v="Yes"/>
    <s v="Underground"/>
    <x v="0"/>
    <s v="Riser"/>
    <m/>
    <s v="100271712"/>
    <s v="     "/>
    <s v="Tier 2"/>
    <x v="1"/>
    <m/>
    <m/>
    <n v="37.319000000000003"/>
    <n v="-122.273"/>
    <s v="San Mateo"/>
    <s v="HALF-MOON-BAY-1103"/>
    <m/>
    <m/>
    <m/>
    <x v="0"/>
    <m/>
    <m/>
    <m/>
    <m/>
    <s v="No"/>
    <m/>
    <m/>
    <m/>
    <m/>
    <m/>
    <m/>
    <m/>
    <s v="N"/>
    <s v="N"/>
    <m/>
    <m/>
    <s v="     "/>
    <m/>
    <m/>
    <m/>
    <m/>
    <m/>
    <m/>
    <m/>
    <m/>
    <m/>
    <m/>
    <m/>
    <m/>
    <m/>
    <m/>
    <m/>
    <m/>
    <m/>
    <m/>
    <m/>
  </r>
  <r>
    <s v="20180201"/>
    <s v="     "/>
    <n v="43246"/>
    <s v="5/26"/>
    <x v="0"/>
    <n v="0.99305555555555558"/>
    <s v="21"/>
    <n v="2"/>
    <s v="5"/>
    <x v="1"/>
    <n v="43246"/>
    <n v="0.99305555555555558"/>
    <s v="FAS note - &quot;wire down on boat trailer boat trailer tires caught on fire&quot;.  Appears that wire-down caused boat trailer to catch on fire."/>
    <s v="     "/>
    <s v="FAS"/>
    <m/>
    <s v="N"/>
    <x v="0"/>
    <s v="94678"/>
    <s v="18-0044695"/>
    <m/>
    <m/>
    <m/>
    <m/>
    <s v="     "/>
    <x v="0"/>
    <s v="PG&amp;E"/>
    <m/>
    <m/>
    <m/>
    <s v="D"/>
    <m/>
    <s v="&lt;3 meters of linear travel"/>
    <m/>
    <s v="Equipment - PG&amp;E"/>
    <s v="34.b. Conductor damage or failure"/>
    <s v="Equipment - PG&amp;E"/>
    <s v="All types of equipment / facility failure"/>
    <s v="Conductor"/>
    <s v="Conductor"/>
    <m/>
    <m/>
    <s v="Line to Line"/>
    <m/>
    <s v="Overhead"/>
    <x v="3"/>
    <s v="Conductor - Primary"/>
    <m/>
    <s v="3585"/>
    <s v="     "/>
    <s v="Tier 2"/>
    <x v="1"/>
    <n v="185"/>
    <m/>
    <n v="38.103299999999997"/>
    <n v="-122.863"/>
    <s v="Marin"/>
    <s v="OLEMA-1101"/>
    <s v="042291101"/>
    <n v="11000"/>
    <s v="OLEMA 110150396"/>
    <x v="0"/>
    <m/>
    <s v="Rural"/>
    <m/>
    <m/>
    <s v="No"/>
    <m/>
    <m/>
    <m/>
    <m/>
    <m/>
    <m/>
    <m/>
    <s v="N"/>
    <s v="N"/>
    <m/>
    <m/>
    <s v="     "/>
    <m/>
    <m/>
    <m/>
    <m/>
    <m/>
    <m/>
    <m/>
    <m/>
    <m/>
    <m/>
    <m/>
    <m/>
    <m/>
    <m/>
    <m/>
    <m/>
    <m/>
    <m/>
    <m/>
  </r>
  <r>
    <s v="EIR20180129"/>
    <s v="     "/>
    <n v="43247"/>
    <s v="5/27"/>
    <x v="0"/>
    <m/>
    <s v="22"/>
    <n v="2"/>
    <s v="5"/>
    <x v="1"/>
    <m/>
    <m/>
    <s v="On January 5, 2021, PG&amp;E received a property damage claim exceeding $50,000 for a fire that resulted in damage to their attic. The claim alleges that PG&amp;E equipment caused a structure fire near Pinon and Knobcone Avenue in Anderson on May 27, 2018 at approximately 1600 hours. The property is served by the Anderson 1101 Overhead Distribution Circuit. PG&amp;E is reporting this under the Property Damage criteria. This information is preliminary."/>
    <s v="     "/>
    <s v="EIR Ignitions Tracker"/>
    <n v="44288"/>
    <s v="Y"/>
    <x v="0"/>
    <s v="94993"/>
    <s v="18-0044797"/>
    <m/>
    <m/>
    <n v="114638906"/>
    <s v="EI180527A"/>
    <s v="     "/>
    <x v="0"/>
    <s v="PG&amp;E"/>
    <m/>
    <s v="Building"/>
    <m/>
    <s v="D"/>
    <m/>
    <s v="Structure-only"/>
    <m/>
    <s v="Contact - Customer (Equip/Structure/Veg)"/>
    <s v="33.e. Other contact from object"/>
    <s v="Contact - 3rd Party"/>
    <m/>
    <s v="Contact from object"/>
    <m/>
    <s v="Contact from object"/>
    <s v="Conductor - All"/>
    <s v="Force Out"/>
    <s v="Yes"/>
    <s v="Overhead"/>
    <x v="0"/>
    <s v="Conductor - All"/>
    <m/>
    <s v="103261101"/>
    <s v="     "/>
    <s v="Tier 2"/>
    <x v="1"/>
    <m/>
    <m/>
    <n v="40.436700000000002"/>
    <n v="-122.30200000000001"/>
    <s v="Shasta"/>
    <s v="ANDERSON-1101"/>
    <m/>
    <n v="12000"/>
    <s v="ANDERSON 1101583708"/>
    <x v="0"/>
    <s v="Anderson FD"/>
    <s v="Herbaceous"/>
    <m/>
    <m/>
    <s v="No"/>
    <m/>
    <m/>
    <m/>
    <m/>
    <m/>
    <m/>
    <m/>
    <s v="N"/>
    <s v="N"/>
    <m/>
    <m/>
    <s v="     "/>
    <s v="40.43820000"/>
    <s v="-122.30030000"/>
    <s v="May 29 2018 12:00AM"/>
    <s v="TrunkFail"/>
    <s v="gREEN LIVE OAK FAILED AR APROX 10 ABOVE GROUND. THE FAILURE OCCURED AT A POINT WHERE TREE HAD GROWN AROUND A SUPPORT POLE FOR A SWING."/>
    <s v="OAKL"/>
    <s v="50"/>
    <s v="20"/>
    <s v="30"/>
    <s v="Slight"/>
    <s v="Slight"/>
    <s v="N"/>
    <s v="1"/>
    <m/>
    <s v="Valley"/>
    <s v="D"/>
    <s v="Other"/>
    <s v="TreeWire"/>
    <s v="0"/>
  </r>
  <r>
    <s v="20180202"/>
    <s v="     "/>
    <n v="43247"/>
    <s v="5/27"/>
    <x v="0"/>
    <m/>
    <s v="22"/>
    <n v="2"/>
    <s v="5"/>
    <x v="1"/>
    <m/>
    <m/>
    <s v="Per FAS note, tree fell thru services and caused damage to PG&amp;E equipment"/>
    <s v="     "/>
    <s v="FAS"/>
    <m/>
    <s v="N"/>
    <x v="0"/>
    <s v="94853"/>
    <m/>
    <m/>
    <m/>
    <m/>
    <m/>
    <s v="     "/>
    <x v="0"/>
    <s v="PG&amp;E"/>
    <m/>
    <m/>
    <m/>
    <s v="D"/>
    <m/>
    <s v="Structure-only"/>
    <m/>
    <s v="Vegetation"/>
    <s v="33.a. Veg. contact"/>
    <s v="Vegetation"/>
    <s v="Contact from object"/>
    <s v="Vegetation"/>
    <m/>
    <s v="Contact - Vegetation"/>
    <m/>
    <m/>
    <m/>
    <m/>
    <x v="3"/>
    <m/>
    <m/>
    <m/>
    <s v="     "/>
    <s v="Tier 2"/>
    <x v="1"/>
    <n v="246"/>
    <m/>
    <n v="40.438200000000002"/>
    <n v="-122.3"/>
    <s v="Shasta"/>
    <s v="ANDERSON-1101"/>
    <s v="103261101"/>
    <n v="11000"/>
    <m/>
    <x v="0"/>
    <m/>
    <s v="Urban"/>
    <m/>
    <m/>
    <s v="No"/>
    <m/>
    <m/>
    <m/>
    <m/>
    <m/>
    <m/>
    <m/>
    <s v="N"/>
    <s v="N"/>
    <m/>
    <m/>
    <s v="     "/>
    <m/>
    <m/>
    <m/>
    <m/>
    <m/>
    <m/>
    <m/>
    <m/>
    <m/>
    <m/>
    <m/>
    <m/>
    <m/>
    <m/>
    <m/>
    <m/>
    <m/>
    <m/>
    <m/>
  </r>
  <r>
    <s v="20190200"/>
    <s v="     "/>
    <n v="43612"/>
    <s v="5/27"/>
    <x v="0"/>
    <m/>
    <s v="22"/>
    <n v="2"/>
    <s v="5"/>
    <x v="3"/>
    <n v="43612"/>
    <m/>
    <s v="Tree through wire, structure fire, need to look into cause"/>
    <s v="     "/>
    <s v="FAS"/>
    <m/>
    <s v="N"/>
    <x v="0"/>
    <s v="391256"/>
    <s v="19-0057969"/>
    <m/>
    <s v="T004654074"/>
    <n v="117325530"/>
    <m/>
    <s v="     "/>
    <x v="0"/>
    <s v="PG&amp;E"/>
    <m/>
    <m/>
    <m/>
    <s v="D"/>
    <m/>
    <s v="Structure-only"/>
    <m/>
    <s v="Vegetation"/>
    <s v="33.a. Veg. contact"/>
    <s v="Vegetation"/>
    <s v="Contact from object"/>
    <s v="Contact - Vegetation"/>
    <m/>
    <s v="Contact - Vegetation"/>
    <m/>
    <s v="Multi-Fault"/>
    <m/>
    <s v="Overhead"/>
    <x v="0"/>
    <m/>
    <m/>
    <s v="192311142-2100965190{93234}"/>
    <s v="     "/>
    <s v="Tier 2"/>
    <x v="1"/>
    <n v="105"/>
    <m/>
    <n v="40.250100000000003"/>
    <n v="-123.833"/>
    <s v="HUMBOLDT"/>
    <s v="FRUITLAND-1142"/>
    <m/>
    <m/>
    <s v="FRUITLAND 114293234"/>
    <x v="0"/>
    <s v="calfire"/>
    <m/>
    <m/>
    <m/>
    <s v="No"/>
    <m/>
    <m/>
    <m/>
    <m/>
    <m/>
    <m/>
    <m/>
    <s v="N"/>
    <s v="N"/>
    <m/>
    <m/>
    <s v="     "/>
    <s v="40.23207300"/>
    <s v="-123.57350100"/>
    <s v="May 28 2019 12:00AM"/>
    <s v="TrunkFail"/>
    <s v="A green Tan Oak located aprox 50 feet uphill from the 12 kv primary lines snapped roughly 4 feet above the ground and fell into the primary lines below. Bringing the right phase of the 12kv to the ground. TheTan Oak was green with no exterior indications of interior rot/decay"/>
    <s v="TAN"/>
    <s v="70"/>
    <s v="18"/>
    <s v="70"/>
    <s v="Slight"/>
    <s v="None"/>
    <s v="N"/>
    <s v="1"/>
    <m/>
    <s v="Hillside"/>
    <s v="B"/>
    <s v="CrossArm"/>
    <s v="BareWire"/>
    <s v="4"/>
  </r>
  <r>
    <s v="20200462"/>
    <s v="     "/>
    <n v="43978"/>
    <s v="5/27"/>
    <x v="0"/>
    <n v="4.027777777777778E-2"/>
    <s v="22"/>
    <n v="2"/>
    <s v="5"/>
    <x v="4"/>
    <n v="43978"/>
    <n v="1.0416666666666666E-2"/>
    <s v="On May 27, 2020 at 0058 hours, a PG&amp;E Troubleman was dispatched to the Higgins 1107 Distribution Circuit at 13605 Via Del Sol, Auburn in response to an outage and wire down. Initial analysis indicates vegetation contact caused the ignition. An oak tree fell into the primary conductor that resulted in a broken pole and wire down causing an ignition and outage to 234 customers. According to the Troubleman, the tree appeared healthy and was located across the street and was approximately 40 feet away from the conductor. Fire was suppress by Higgins Fire Department. PG&amp;E crew made repairs to replace the pole, conductor, transformer, crossarm, cutout, lightning arrestor, insulator, and guy wire on May 27, 2020."/>
    <s v="     "/>
    <s v="FAS"/>
    <m/>
    <s v="N"/>
    <x v="0"/>
    <s v="922711"/>
    <s v="20-0054480"/>
    <m/>
    <s v="T004970358"/>
    <n v="119066353"/>
    <m/>
    <s v="     "/>
    <x v="1"/>
    <s v="PG&amp;E"/>
    <m/>
    <s v="Vegetation"/>
    <m/>
    <s v="D"/>
    <s v="D"/>
    <s v="&lt;3 meters of linear travel"/>
    <m/>
    <s v="Vegetation"/>
    <s v="33.a. Veg. contact"/>
    <s v="Vegetation"/>
    <s v="Contact from object"/>
    <s v="Contact - Vegetation"/>
    <m/>
    <s v="Contact - Vegetation"/>
    <s v="Conductor - Primary"/>
    <s v="Line to Line"/>
    <m/>
    <s v="Overhead"/>
    <x v="3"/>
    <s v="Conductor - Primary"/>
    <s v="Conductor - Primary, Pole, Insulator, Crossarm, Cutout, Lightning Arrester, Transformer, Guy"/>
    <s v="Circuit ID: 152691107"/>
    <s v="     "/>
    <s v="Tier 2"/>
    <x v="1"/>
    <n v="300"/>
    <s v="R2"/>
    <n v="39.0137"/>
    <n v="-121.053"/>
    <s v="Nevada"/>
    <s v="HIGGINS-1107"/>
    <m/>
    <n v="12000"/>
    <m/>
    <x v="0"/>
    <s v="Higgins FD"/>
    <s v="Hardwood Forest"/>
    <m/>
    <m/>
    <s v="No"/>
    <m/>
    <m/>
    <m/>
    <m/>
    <m/>
    <m/>
    <m/>
    <s v="N"/>
    <s v="N"/>
    <m/>
    <m/>
    <s v="     "/>
    <s v="39.04900000"/>
    <s v="-121.31100000"/>
    <s v="Jun  1 2020 12:00AM"/>
    <s v="TrunkFail"/>
    <s v="A large split stem black oak situated in between endpole and service drop failed 6 feet above the ground into a ponderosa pine and onto a service drop causing the endpole to snap bringing conductors to the ground causing an outage."/>
    <s v="OAKK"/>
    <s v="80"/>
    <s v="50"/>
    <s v="40"/>
    <s v="None"/>
    <s v="None"/>
    <s v="N"/>
    <s v="1"/>
    <m/>
    <s v="Plain"/>
    <s v="D"/>
    <s v="CrossArm"/>
    <s v="BareWire"/>
    <s v="0"/>
  </r>
  <r>
    <s v="20190214"/>
    <s v="     "/>
    <n v="43614"/>
    <s v="5/29"/>
    <x v="0"/>
    <m/>
    <s v="22"/>
    <n v="2"/>
    <s v="5"/>
    <x v="3"/>
    <n v="43614"/>
    <n v="0.67569444444444449"/>
    <s v="ILIS indicates grass fire as the result of tree that  fell into line and downed a pole. Line to ground. EC Tag 117340974 obtained and photos from SAP."/>
    <s v="     "/>
    <s v="FAS"/>
    <m/>
    <s v="N"/>
    <x v="0"/>
    <s v="392919"/>
    <s v="19-0059237"/>
    <m/>
    <s v="T004656110"/>
    <n v="0"/>
    <m/>
    <s v="     "/>
    <x v="1"/>
    <s v="PG&amp;E"/>
    <m/>
    <m/>
    <m/>
    <s v="D"/>
    <s v="D"/>
    <s v="10-99"/>
    <m/>
    <s v="Vegetation"/>
    <s v="33.a. Veg. contact"/>
    <s v="Vegetation"/>
    <s v="Contact from object"/>
    <s v="Contact - Vegetation"/>
    <m/>
    <s v="Contact - Vegetation"/>
    <s v="Pole"/>
    <s v="Line to Ground"/>
    <m/>
    <s v="Overhead"/>
    <x v="0"/>
    <s v="Pole"/>
    <s v="Conductors"/>
    <s v="100680674"/>
    <s v="     "/>
    <s v="Tier 2"/>
    <x v="1"/>
    <n v="424"/>
    <s v="R1"/>
    <n v="37.037100000000002"/>
    <n v="-119.521"/>
    <s v="FRESNO"/>
    <s v="AUBERRY-1102"/>
    <m/>
    <m/>
    <s v="AUBERRY 1102R2850"/>
    <x v="1"/>
    <m/>
    <s v="Hardwood Woodland"/>
    <m/>
    <m/>
    <s v="No"/>
    <s v="121"/>
    <m/>
    <m/>
    <m/>
    <m/>
    <s v="HILL"/>
    <m/>
    <s v="N"/>
    <s v="N"/>
    <m/>
    <m/>
    <s v="     "/>
    <s v="37.31000000"/>
    <s v="-119.32190000"/>
    <s v="May 30 2019 12:00AM"/>
    <s v="RootsFail"/>
    <s v="DEAD PINE FELL ONTO PRIMARY LINES"/>
    <s v="PINE"/>
    <s v="55"/>
    <s v="29"/>
    <s v="45"/>
    <s v="None"/>
    <s v="Severe"/>
    <s v="Y"/>
    <s v="1"/>
    <m/>
    <s v="Hillside"/>
    <s v="A"/>
    <s v="CrossArm"/>
    <s v="BareWire"/>
    <s v="2"/>
  </r>
  <r>
    <s v="20190226"/>
    <s v="     "/>
    <n v="43614"/>
    <s v="5/29"/>
    <x v="0"/>
    <m/>
    <s v="22"/>
    <n v="2"/>
    <s v="5"/>
    <x v="3"/>
    <m/>
    <m/>
    <s v="Structure fire, PG&amp;E equipment ignited, requires follow-up; requested report from Cal Fire on 3/25"/>
    <s v="     "/>
    <s v="FAS"/>
    <m/>
    <s v="N"/>
    <x v="0"/>
    <m/>
    <m/>
    <m/>
    <s v="1456972117"/>
    <n v="0"/>
    <m/>
    <s v="     "/>
    <x v="1"/>
    <s v="PG&amp;E"/>
    <m/>
    <m/>
    <m/>
    <s v="D"/>
    <m/>
    <s v="&lt;0.25"/>
    <m/>
    <s v="Equipment - PG&amp;E"/>
    <s v="34.b. Conductor damage or failure"/>
    <s v="Equipment - PG&amp;E"/>
    <s v="All types of equipment / facility failure"/>
    <s v="Conductor failure-all"/>
    <s v="Service Drop"/>
    <m/>
    <m/>
    <m/>
    <m/>
    <s v="Overhead"/>
    <x v="1"/>
    <s v="Service Drop"/>
    <m/>
    <s v="Unknown"/>
    <s v="     "/>
    <s v="Tier 2"/>
    <x v="1"/>
    <n v="300"/>
    <s v="R1"/>
    <n v="39.019399999999997"/>
    <n v="-121.06100000000001"/>
    <s v="EL DORADO"/>
    <s v="HIGGINS-1107"/>
    <m/>
    <m/>
    <s v="N/A"/>
    <x v="0"/>
    <m/>
    <s v="Hardwood Forest"/>
    <m/>
    <m/>
    <s v="No"/>
    <m/>
    <m/>
    <m/>
    <m/>
    <m/>
    <m/>
    <m/>
    <s v="N"/>
    <s v="N"/>
    <m/>
    <m/>
    <s v="     "/>
    <m/>
    <m/>
    <m/>
    <m/>
    <m/>
    <m/>
    <m/>
    <m/>
    <m/>
    <m/>
    <m/>
    <m/>
    <m/>
    <m/>
    <m/>
    <m/>
    <m/>
    <m/>
    <m/>
  </r>
  <r>
    <s v="20200476"/>
    <s v="     "/>
    <n v="43980"/>
    <s v="5/29"/>
    <x v="0"/>
    <n v="0.74444444444444446"/>
    <s v="22"/>
    <n v="2"/>
    <s v="5"/>
    <x v="4"/>
    <n v="43980"/>
    <n v="0.71805555555555556"/>
    <s v="On May 29, 2020 at 1752 hours Troubleman were dispatched to the 25364 Poso Mountain Substation just outside of Bakersfield for reports of a pole fire. Initial Analysis indicates that a birds nest located on top of the insulators at Transmission pole 6/72, caused all three insulators to flash/burn, resulting in a vegetation fire at base of transmission pole 6/72. The Incident at Transmission pole 6/72 caused a voltage fault, causing two different spans of conductors to fall to ground and ignite the surrounding vegetation. One span is between poles 4/61 to 4/62 and the other at poles 3/48 to 3/49. All three wildfires came to a combined total of 200 acres burned. LC Notification tags were issued for repair of all damaged equipment. 189 Customers were restored power at 1334 hours on May 30, 2020. CAL Fire was on site to extinguish the wildfires."/>
    <s v="     "/>
    <s v="Trans-Sub Email"/>
    <m/>
    <s v="N"/>
    <x v="0"/>
    <s v="925646"/>
    <s v="20-0055753"/>
    <s v="INT-13702"/>
    <s v="T004973647"/>
    <m/>
    <m/>
    <s v="     "/>
    <x v="1"/>
    <s v="PG&amp;E"/>
    <m/>
    <s v="Vegetation"/>
    <m/>
    <s v="T"/>
    <s v="D"/>
    <s v="100-299"/>
    <m/>
    <s v="Contact - Animal - Nest"/>
    <s v="33.e. Other contact from object"/>
    <s v="Contact - Nest"/>
    <s v="Contact from object"/>
    <s v="Contact - Nest"/>
    <m/>
    <s v="Contact - Nest"/>
    <s v="Insulator"/>
    <s v="Line to Ground"/>
    <m/>
    <s v="Overhead"/>
    <x v="3"/>
    <s v="Insulator"/>
    <s v="Conductor"/>
    <s v="Circuit: Vedder Tap 115kv Pole: 6/72, 4/61, 3/48"/>
    <s v="     "/>
    <s v="Tier 2"/>
    <x v="1"/>
    <m/>
    <s v="NA"/>
    <n v="35.5304"/>
    <n v="-118.979"/>
    <s v="Kern"/>
    <s v="VEDDER-TAP-115KV"/>
    <m/>
    <n v="21000"/>
    <m/>
    <x v="0"/>
    <s v="Kern County FD"/>
    <s v="Herbaceous"/>
    <m/>
    <m/>
    <s v="No"/>
    <s v="203"/>
    <s v="0"/>
    <s v="0"/>
    <s v="0"/>
    <s v="0"/>
    <s v="PEAK/GRANITE"/>
    <m/>
    <s v="N"/>
    <s v="N"/>
    <m/>
    <m/>
    <s v="     "/>
    <m/>
    <m/>
    <m/>
    <m/>
    <m/>
    <m/>
    <m/>
    <m/>
    <m/>
    <m/>
    <m/>
    <m/>
    <m/>
    <m/>
    <m/>
    <m/>
    <m/>
    <m/>
    <m/>
  </r>
  <r>
    <s v="20210677"/>
    <s v="     "/>
    <n v="44345"/>
    <s v="5/29"/>
    <x v="0"/>
    <n v="0.51944444444444449"/>
    <s v="22"/>
    <n v="2"/>
    <s v="5"/>
    <x v="5"/>
    <n v="44345"/>
    <m/>
    <s v="Failed overhead splice/connector, resulted in an overhead conductor to fail and fall into tree igniting a small fire. The ensuing fire was 3 meter - 0.25 acre in size. This information is preliminary.S7RM- both the Troubleman and the foreman of the crew were contacted on 6/1/2021 as to whether or not they retained the equipment involved in this ignition or had photos of the actual burned equipment. Trouble-man responded on 6/2/2021 at 21:00 hrs. and provided photos of equipment involved in the ignition as well as information that the equipment is currently in his truck in Auburn and he will be leaving it in his Restoration Supervisor's  office tommorrow for safe-keeping until ATS can retrieve it. Restoration supervisor provided with details and form to send physical evidence to ATS to the assigned engineer.   CAL fire report requested.  CAL Fire incident report attached upon receipt date of 6/8/2021."/>
    <s v="     "/>
    <s v="FAS"/>
    <m/>
    <s v="N"/>
    <x v="0"/>
    <m/>
    <s v="21-0067731"/>
    <m/>
    <s v="T005302492, T005302469"/>
    <n v="121431000"/>
    <m/>
    <s v="     "/>
    <x v="1"/>
    <s v="PG&amp;E"/>
    <m/>
    <s v="Other"/>
    <s v="Connector"/>
    <s v="D"/>
    <s v="D"/>
    <s v="&lt;0.25"/>
    <s v="Approximately 1/4 acre."/>
    <s v="Equipment - PG&amp;E"/>
    <s v="34.m. Connection device damage or failure"/>
    <s v="Equipment - PG&amp;E"/>
    <s v="All types of equipment / facility failure"/>
    <s v="Splice/Clamp/Connector"/>
    <s v="Splice/Clamp/Connector"/>
    <m/>
    <m/>
    <s v="Open Circuit"/>
    <s v="Y"/>
    <s v="Overhead"/>
    <x v="3"/>
    <s v="Splice/Clamp/Connector"/>
    <s v="Conductor, connector"/>
    <s v="100040921"/>
    <s v="     "/>
    <s v="Tier 2"/>
    <x v="1"/>
    <n v="300"/>
    <s v="R2"/>
    <n v="38.916699999999999"/>
    <n v="-121.053"/>
    <s v="Placer"/>
    <s v="HALSEY-1102"/>
    <m/>
    <n v="12000"/>
    <m/>
    <x v="0"/>
    <s v="Cal Fire"/>
    <s v="Hardwood Forest"/>
    <s v="Grass fuel model"/>
    <m/>
    <s v="No"/>
    <m/>
    <m/>
    <m/>
    <m/>
    <m/>
    <m/>
    <m/>
    <s v="N"/>
    <s v="N"/>
    <m/>
    <m/>
    <s v="     "/>
    <m/>
    <m/>
    <m/>
    <m/>
    <m/>
    <m/>
    <m/>
    <m/>
    <m/>
    <m/>
    <m/>
    <m/>
    <m/>
    <m/>
    <m/>
    <m/>
    <m/>
    <m/>
    <m/>
  </r>
  <r>
    <s v="20150080"/>
    <s v="     "/>
    <n v="42154"/>
    <s v="5/30"/>
    <x v="0"/>
    <n v="0.53611111111111109"/>
    <s v="22"/>
    <n v="2"/>
    <s v="5"/>
    <x v="2"/>
    <n v="42154"/>
    <n v="0.53611111111111109"/>
    <m/>
    <s v="     "/>
    <m/>
    <m/>
    <s v="N"/>
    <x v="0"/>
    <s v="1241390"/>
    <s v="15-0037405"/>
    <m/>
    <m/>
    <m/>
    <m/>
    <s v="     "/>
    <x v="1"/>
    <s v="PG&amp;E"/>
    <m/>
    <s v="Vegetation"/>
    <m/>
    <s v="D"/>
    <m/>
    <s v="&lt;3 meters of linear travel"/>
    <s v="Square Feet: ; Acreage: "/>
    <s v="Equipment - PG&amp;E"/>
    <s v="34.c. Fuse damage or failure"/>
    <s v="Equipment - PG&amp;E"/>
    <s v="All types of equipment / facility failure"/>
    <s v="Fuse"/>
    <s v="Fuse"/>
    <m/>
    <m/>
    <s v="None"/>
    <s v="0"/>
    <s v="Overhead"/>
    <x v="3"/>
    <s v="Fuse"/>
    <m/>
    <s v="across from 2669 hwy 49"/>
    <s v="     "/>
    <s v="Tier 2"/>
    <x v="1"/>
    <n v="340"/>
    <m/>
    <n v="38.737099999999998"/>
    <n v="-120.812"/>
    <s v="El Dorado"/>
    <s v="PLACERVILLE-1110"/>
    <s v="153081110"/>
    <n v="12000"/>
    <s v="N/A"/>
    <x v="0"/>
    <s v="El Dorado County FD"/>
    <s v="Urban"/>
    <m/>
    <m/>
    <s v="No"/>
    <m/>
    <m/>
    <m/>
    <m/>
    <m/>
    <m/>
    <m/>
    <s v="N"/>
    <s v="N"/>
    <m/>
    <m/>
    <s v="     "/>
    <m/>
    <m/>
    <m/>
    <m/>
    <m/>
    <m/>
    <m/>
    <m/>
    <m/>
    <m/>
    <m/>
    <m/>
    <m/>
    <m/>
    <m/>
    <m/>
    <m/>
    <m/>
    <m/>
  </r>
  <r>
    <s v="20190228"/>
    <s v="     "/>
    <n v="43615"/>
    <s v="5/30"/>
    <x v="0"/>
    <m/>
    <s v="22"/>
    <n v="2"/>
    <s v="5"/>
    <x v="3"/>
    <n v="43615"/>
    <n v="0.34027777777777779"/>
    <s v="EC 117343032 PM 31448231 obtained from SAP. Tier 2. Vehicle into pole started fire."/>
    <s v="     "/>
    <s v="FAS"/>
    <m/>
    <s v="N"/>
    <x v="0"/>
    <s v="393256"/>
    <s v="19-0059906"/>
    <m/>
    <s v="T004656462"/>
    <n v="0"/>
    <m/>
    <s v="     "/>
    <x v="1"/>
    <s v="PG&amp;E"/>
    <m/>
    <m/>
    <m/>
    <s v="D"/>
    <s v="D"/>
    <s v="0.26-9.99"/>
    <m/>
    <s v="Contact - 3rd Party"/>
    <s v="33.d. Vehicle contact"/>
    <s v="Contact - 3rd Party"/>
    <s v="Contact from object"/>
    <s v="Contact - Vehicle"/>
    <m/>
    <s v="Contact - Vehicle"/>
    <s v="Pole"/>
    <s v="Line to Line"/>
    <m/>
    <s v="Overhead"/>
    <x v="3"/>
    <s v="Pole"/>
    <s v="Crossarm/Insulator/Guy"/>
    <s v="101871463"/>
    <s v="     "/>
    <s v="Tier 2"/>
    <x v="1"/>
    <n v="570"/>
    <s v="R1"/>
    <n v="35.700499999999998"/>
    <n v="-120.81"/>
    <s v="SAN LUIS OBISPO"/>
    <s v="PASO-ROBLES-1103"/>
    <m/>
    <m/>
    <s v="PASO ROBLES 1103N54"/>
    <x v="0"/>
    <m/>
    <s v="Herbaceous"/>
    <m/>
    <m/>
    <s v="No"/>
    <m/>
    <m/>
    <m/>
    <m/>
    <m/>
    <m/>
    <m/>
    <s v="N"/>
    <s v="N"/>
    <m/>
    <m/>
    <s v="     "/>
    <m/>
    <m/>
    <m/>
    <m/>
    <m/>
    <m/>
    <m/>
    <m/>
    <m/>
    <m/>
    <m/>
    <m/>
    <m/>
    <m/>
    <m/>
    <m/>
    <m/>
    <m/>
    <m/>
  </r>
  <r>
    <s v="20160065"/>
    <s v="     "/>
    <n v="42521"/>
    <s v="5/31"/>
    <x v="0"/>
    <n v="0.16805555555555557"/>
    <s v="23"/>
    <n v="2"/>
    <s v="5"/>
    <x v="6"/>
    <n v="42521"/>
    <n v="0.16805555555555557"/>
    <s v="owl hanging mid span vertical construction"/>
    <s v="     "/>
    <m/>
    <m/>
    <s v="N"/>
    <x v="0"/>
    <s v="1479365"/>
    <s v="16-0039748"/>
    <m/>
    <m/>
    <m/>
    <m/>
    <s v="     "/>
    <x v="1"/>
    <s v="PG&amp;E"/>
    <m/>
    <s v="Vegetation"/>
    <m/>
    <s v="D"/>
    <m/>
    <s v="&lt;0.25"/>
    <s v="Square Feet: ; Acreage: "/>
    <s v="Contact - Animal - Bird"/>
    <s v="33.b. Animal contact"/>
    <s v="Contact - Bird"/>
    <s v="All types of equipment / facility failure"/>
    <s v="Contact - Animal"/>
    <m/>
    <s v="Contact - Animal"/>
    <s v="Conductor"/>
    <s v="Line to Line"/>
    <m/>
    <s v="Overhead"/>
    <x v="3"/>
    <s v="Conductor"/>
    <m/>
    <s v="101863413"/>
    <s v="     "/>
    <s v="Tier 2"/>
    <x v="1"/>
    <n v="565"/>
    <m/>
    <n v="35.798400000000001"/>
    <n v="-120.974"/>
    <s v="Monterey"/>
    <s v="OILFIELDS-1103"/>
    <s v="182391103"/>
    <n v="12000"/>
    <s v="OILFIELDS 1103N62"/>
    <x v="0"/>
    <s v="N.A."/>
    <s v="Herbaceous"/>
    <m/>
    <m/>
    <s v="No"/>
    <m/>
    <m/>
    <m/>
    <m/>
    <m/>
    <m/>
    <m/>
    <s v="N"/>
    <s v="N"/>
    <m/>
    <m/>
    <s v="     "/>
    <m/>
    <m/>
    <m/>
    <m/>
    <m/>
    <m/>
    <m/>
    <m/>
    <m/>
    <m/>
    <m/>
    <m/>
    <m/>
    <m/>
    <m/>
    <m/>
    <m/>
    <m/>
    <m/>
  </r>
  <r>
    <s v="20190240"/>
    <s v="     "/>
    <n v="43616"/>
    <s v="5/31"/>
    <x v="0"/>
    <m/>
    <s v="22"/>
    <n v="2"/>
    <s v="5"/>
    <x v="3"/>
    <n v="43616"/>
    <n v="0.64097222222222228"/>
    <s v="Wire down outage. FAS notes indicate fire self-extinguished, added."/>
    <s v="     "/>
    <s v="FAS"/>
    <m/>
    <s v="N"/>
    <x v="0"/>
    <s v="394676"/>
    <s v="19-0060901"/>
    <m/>
    <s v="T004658158"/>
    <n v="0"/>
    <m/>
    <s v="     "/>
    <x v="1"/>
    <s v="PG&amp;E"/>
    <m/>
    <m/>
    <m/>
    <s v="D"/>
    <s v="D"/>
    <s v="&lt;3 meters of linear travel"/>
    <m/>
    <s v="Equipment - PG&amp;E"/>
    <s v="34.b. Conductor damage or failure"/>
    <s v="Equipment - PG&amp;E"/>
    <s v="All types of equipment / facility failure"/>
    <s v="Conductor failure-all"/>
    <s v="Conductor - Primary"/>
    <m/>
    <m/>
    <s v="Open Circuit"/>
    <m/>
    <s v="Overhead"/>
    <x v="3"/>
    <s v="Conductor - Primary"/>
    <m/>
    <s v="101556319"/>
    <s v="     "/>
    <s v="Tier 2"/>
    <x v="1"/>
    <n v="244"/>
    <s v="R1"/>
    <n v="40.443100000000001"/>
    <n v="-121.821"/>
    <s v="TEHAMA"/>
    <s v="VOLTA-1101"/>
    <m/>
    <m/>
    <s v="VOLTA 110180454"/>
    <x v="1"/>
    <m/>
    <s v="Hardwood Woodland"/>
    <m/>
    <m/>
    <s v="No"/>
    <m/>
    <m/>
    <m/>
    <m/>
    <m/>
    <m/>
    <m/>
    <s v="N"/>
    <s v="N"/>
    <m/>
    <m/>
    <s v="     "/>
    <m/>
    <m/>
    <m/>
    <m/>
    <m/>
    <m/>
    <m/>
    <m/>
    <m/>
    <m/>
    <m/>
    <m/>
    <m/>
    <m/>
    <m/>
    <m/>
    <m/>
    <m/>
    <m/>
  </r>
  <r>
    <s v="20200485"/>
    <s v="     "/>
    <n v="43982"/>
    <s v="5/31"/>
    <x v="0"/>
    <n v="0.61527777777777781"/>
    <s v="23"/>
    <n v="2"/>
    <s v="5"/>
    <x v="4"/>
    <n v="43982"/>
    <n v="0.59930555555555554"/>
    <s v="On May 31,2020 at 1446 hours, a PG&amp;E troubleman was dispatched to the Tejon 1102 Distribution Circuit at Gibson &amp; Lebec Oaks DR in Lebec for reports of equipment failure. Troubleman observed 1 of 2 lightning arrestors blown along with 1 of 2 fuses blown at fuse 14867, resulting in a outage. Initial analysis indicates that the lightning arrestor had blown/failed, causing a small &lt; 1 meter vegetation fire. Troubleman issued a B tag for repairs to be made and power was restored to 42 customers at 1600 hours on May 31, 2020.  Fire was extinguished by customer. "/>
    <s v="     "/>
    <s v="FAS"/>
    <m/>
    <s v="N"/>
    <x v="0"/>
    <s v="926856"/>
    <s v="20-0056076"/>
    <m/>
    <s v="T004974980"/>
    <n v="117133335"/>
    <m/>
    <s v="     "/>
    <x v="0"/>
    <s v="PG&amp;E"/>
    <m/>
    <s v="Vegetation"/>
    <m/>
    <s v="D"/>
    <s v="D"/>
    <s v="&lt;3 meters of linear travel"/>
    <m/>
    <s v="Equipment - PG&amp;E"/>
    <s v="34.d. Lightning arrestor damage or failure"/>
    <s v="Equipment - PG&amp;E"/>
    <s v="All types of equipment / facility failure"/>
    <s v="Lightning arrestor failure"/>
    <s v="Lightning Arrestor"/>
    <m/>
    <m/>
    <s v="Line to Ground"/>
    <m/>
    <s v="Overhead"/>
    <x v="1"/>
    <s v="Lightning Arrestor"/>
    <m/>
    <s v="Circuit ID: 252931102"/>
    <s v="     "/>
    <s v="Tier 2"/>
    <x v="1"/>
    <n v="651"/>
    <m/>
    <n v="34.846899999999998"/>
    <n v="-118.89400000000001"/>
    <s v="Kern"/>
    <s v="TEJON-1102"/>
    <m/>
    <n v="12000"/>
    <s v="N/A"/>
    <x v="1"/>
    <s v="Customer"/>
    <s v="Rural"/>
    <m/>
    <m/>
    <s v="No"/>
    <m/>
    <m/>
    <m/>
    <m/>
    <m/>
    <m/>
    <m/>
    <s v="N"/>
    <s v="N"/>
    <m/>
    <m/>
    <s v="     "/>
    <m/>
    <m/>
    <m/>
    <m/>
    <m/>
    <m/>
    <m/>
    <m/>
    <m/>
    <m/>
    <m/>
    <m/>
    <m/>
    <m/>
    <m/>
    <m/>
    <m/>
    <m/>
    <m/>
  </r>
  <r>
    <s v="20210697"/>
    <s v="     "/>
    <n v="44347"/>
    <s v="5/31"/>
    <x v="0"/>
    <n v="0.78263888888888888"/>
    <s v="23"/>
    <n v="2"/>
    <s v="5"/>
    <x v="5"/>
    <n v="44347"/>
    <m/>
    <s v="Initial EIR: EI210531A-Sanger-Media-Summary: CPUC Electrical Incident EI210531A, Significant Media Attention. - On June 1, 2021 at approximately 1424 hours, PG&amp;E?s Electric Incident Reporting On-Call Team was made aware of an incident that was subject to significant media coverage. The &quot;Slope&quot; fire incident began on May 31, 2021 at approximately 1843 hours, near Sunnyslope Road and Trimmer Springs Road in Sanger. This fire is listed in active status, at the time of this filing. The incident location is served by the Tivy Valley 1107 Overhead Distribution Circuit. PG&amp;E is reporting this under the Media criterion. This information is preliminary. Overhead secondary lines made contact possibly due to tree branches pushing lines together. The conductors arced and ignited a small fire. The ensuing fire was roughly 30 acres per Cal Fire. This information is preliminary."/>
    <s v="     "/>
    <s v="FAS"/>
    <m/>
    <s v="N"/>
    <x v="0"/>
    <m/>
    <m/>
    <m/>
    <s v="T005303490"/>
    <n v="121435000"/>
    <s v="EI210531A"/>
    <s v="     "/>
    <x v="1"/>
    <s v="PG&amp;E"/>
    <m/>
    <s v="Vegetation"/>
    <m/>
    <s v="D"/>
    <s v="D"/>
    <s v="10-99"/>
    <s v="appox 30 acres per calfire"/>
    <s v="Vegetation"/>
    <s v="33.a. Veg. contact"/>
    <s v="Vegetation"/>
    <s v="Contact from object"/>
    <s v="Veg. contact"/>
    <m/>
    <s v="Veg. contact"/>
    <s v="Conductor - Racked Secondary"/>
    <m/>
    <s v="N"/>
    <s v="Overhead"/>
    <x v="1"/>
    <s v="Conductor - Racked Secondary"/>
    <s v="Conductor - Secondary, Pole"/>
    <s v="100721546"/>
    <s v="     "/>
    <s v="Tier 2"/>
    <x v="1"/>
    <n v="424"/>
    <s v="R4"/>
    <n v="36.858699999999999"/>
    <n v="-119.33799999999999"/>
    <s v="Fresno"/>
    <s v="TIVY-VALLEY-1107"/>
    <m/>
    <m/>
    <s v="N/A"/>
    <x v="0"/>
    <s v="Cal Fire"/>
    <s v="Hardwood Woodland"/>
    <s v="Brush fuel model"/>
    <m/>
    <s v="No"/>
    <m/>
    <m/>
    <m/>
    <m/>
    <m/>
    <s v="SLOPE"/>
    <m/>
    <s v="N"/>
    <s v="N"/>
    <m/>
    <m/>
    <s v="     "/>
    <m/>
    <m/>
    <m/>
    <m/>
    <m/>
    <m/>
    <m/>
    <m/>
    <m/>
    <m/>
    <m/>
    <m/>
    <m/>
    <m/>
    <m/>
    <m/>
    <m/>
    <m/>
    <m/>
  </r>
  <r>
    <s v="20180147"/>
    <s v="     "/>
    <n v="43224"/>
    <s v="5/4"/>
    <x v="0"/>
    <m/>
    <s v="18"/>
    <n v="2"/>
    <s v="5"/>
    <x v="1"/>
    <m/>
    <m/>
    <m/>
    <s v="     "/>
    <s v="FAS"/>
    <m/>
    <s v="N"/>
    <x v="0"/>
    <m/>
    <m/>
    <m/>
    <m/>
    <m/>
    <m/>
    <s v="     "/>
    <x v="1"/>
    <s v="PG&amp;E"/>
    <m/>
    <m/>
    <m/>
    <s v="D"/>
    <m/>
    <s v="&lt;0.25"/>
    <m/>
    <s v="Unknown"/>
    <s v="40.a. Unknown"/>
    <s v="Unknown"/>
    <s v="Other"/>
    <s v="Unknown"/>
    <m/>
    <m/>
    <m/>
    <m/>
    <m/>
    <m/>
    <x v="3"/>
    <m/>
    <m/>
    <m/>
    <s v="     "/>
    <s v="Tier 2"/>
    <x v="1"/>
    <m/>
    <s v="NA"/>
    <n v="38.014800000000001"/>
    <n v="-121.999"/>
    <s v="Contra Costa"/>
    <s v="TIDEWATER-2106"/>
    <s v="014652106"/>
    <n v="21000"/>
    <m/>
    <x v="0"/>
    <m/>
    <s v="Urban"/>
    <m/>
    <m/>
    <s v="No"/>
    <m/>
    <m/>
    <m/>
    <m/>
    <m/>
    <m/>
    <m/>
    <s v="N"/>
    <s v="N"/>
    <m/>
    <m/>
    <s v="     "/>
    <m/>
    <m/>
    <m/>
    <m/>
    <m/>
    <m/>
    <m/>
    <m/>
    <m/>
    <m/>
    <m/>
    <m/>
    <m/>
    <m/>
    <m/>
    <m/>
    <m/>
    <m/>
    <m/>
  </r>
  <r>
    <s v="20210488"/>
    <s v="     "/>
    <n v="44320"/>
    <s v="5/4"/>
    <x v="0"/>
    <n v="0.93958333333333333"/>
    <s v="19"/>
    <n v="2"/>
    <s v="5"/>
    <x v="5"/>
    <n v="44320"/>
    <m/>
    <s v="Padmounted transformer was struck by third party vehicle causing the transformer to move off the pad and ignite. The ensuing fire appears to be 1 meter - &lt; 3 meters in size from photos taken by troubleman. Troubleman marked the fire size and &quot;Structure Only&quot; but the photos appear to show the fire spread to materials other than PG&amp;E assets. This information is preliminary. OIS: 1341149; FOID: T005281185 (TCF5), T005281178 (MLTH - Assist), 8862591466 (TCF5); EC: 120933577; PM: 35248346; Circuit ID: 152701110, SAP ID: 107746872, 41358707"/>
    <s v="     "/>
    <s v="FAS"/>
    <m/>
    <s v="N"/>
    <x v="0"/>
    <m/>
    <m/>
    <m/>
    <s v="T005281185, T005281178, 8862591466"/>
    <n v="120934000"/>
    <m/>
    <s v="     "/>
    <x v="1"/>
    <s v="PG&amp;E"/>
    <m/>
    <s v="Other"/>
    <s v="Transformer"/>
    <s v="D"/>
    <s v="D"/>
    <s v="&lt;3 meters of linear travel"/>
    <m/>
    <s v="Contact - 3rd Party"/>
    <s v="33.d. Vehicle contact"/>
    <s v="Contact - 3rd Party"/>
    <s v="Contact from object"/>
    <s v="Vehicle contact"/>
    <m/>
    <s v="Vehicle contact"/>
    <s v="Transformer"/>
    <m/>
    <s v="N"/>
    <s v="Padmounted"/>
    <x v="3"/>
    <s v="Transformer"/>
    <s v="Transformer, Conductor, Pad"/>
    <m/>
    <s v="     "/>
    <s v="Tier 2"/>
    <x v="1"/>
    <n v="300"/>
    <s v="R5"/>
    <n v="38.930700000000002"/>
    <n v="-121.111"/>
    <s v="Placer"/>
    <s v="BELL-1110"/>
    <m/>
    <n v="12000"/>
    <m/>
    <x v="0"/>
    <s v="Cal Fire/Placer County Fire"/>
    <s v="Hardwood Woodland"/>
    <m/>
    <m/>
    <s v="No"/>
    <m/>
    <m/>
    <m/>
    <m/>
    <m/>
    <m/>
    <m/>
    <s v="N"/>
    <s v="N"/>
    <m/>
    <m/>
    <s v="     "/>
    <m/>
    <m/>
    <m/>
    <m/>
    <m/>
    <m/>
    <m/>
    <m/>
    <m/>
    <m/>
    <m/>
    <m/>
    <m/>
    <m/>
    <m/>
    <m/>
    <m/>
    <m/>
    <m/>
  </r>
  <r>
    <s v="20170033"/>
    <s v="     "/>
    <n v="42860"/>
    <s v="5/5"/>
    <x v="0"/>
    <m/>
    <s v="18"/>
    <n v="2"/>
    <s v="5"/>
    <x v="0"/>
    <n v="42860"/>
    <n v="0.66111111111111109"/>
    <s v="WIRE DOWN, CREW TO MAKE REPAIRS"/>
    <s v="     "/>
    <m/>
    <m/>
    <s v="N"/>
    <x v="0"/>
    <s v="1775778"/>
    <s v="17-0045707"/>
    <m/>
    <m/>
    <m/>
    <m/>
    <s v="     "/>
    <x v="1"/>
    <s v="PG&amp;E"/>
    <m/>
    <s v="Vegetation"/>
    <m/>
    <s v="D"/>
    <m/>
    <s v="&lt;3 meters of linear travel"/>
    <s v="Square Feet: ; Acreage: "/>
    <s v="Equipment - PG&amp;E"/>
    <s v="34.b. Conductor damage or failure"/>
    <s v="Equipment - PG&amp;E"/>
    <s v="All types of equipment / facility failure"/>
    <s v="Conductor"/>
    <s v="Conductor"/>
    <m/>
    <m/>
    <s v="Line to Ground"/>
    <s v="None"/>
    <s v="Overhead"/>
    <x v="3"/>
    <s v="Conductor"/>
    <m/>
    <s v="101501566"/>
    <s v="     "/>
    <s v="Tier 2"/>
    <x v="1"/>
    <n v="238"/>
    <m/>
    <n v="40.377600000000001"/>
    <n v="-123.002"/>
    <s v="Shasta"/>
    <s v="WILDWOOD-1101"/>
    <s v="103611101"/>
    <n v="12000"/>
    <s v="N/A"/>
    <x v="1"/>
    <s v="N.A."/>
    <s v="Conifer Forest"/>
    <m/>
    <m/>
    <s v="No"/>
    <m/>
    <m/>
    <m/>
    <m/>
    <m/>
    <m/>
    <m/>
    <s v="N"/>
    <s v="N"/>
    <m/>
    <m/>
    <s v="     "/>
    <m/>
    <m/>
    <m/>
    <m/>
    <m/>
    <m/>
    <m/>
    <m/>
    <m/>
    <m/>
    <m/>
    <m/>
    <m/>
    <m/>
    <m/>
    <m/>
    <m/>
    <m/>
    <m/>
  </r>
  <r>
    <s v="20150053"/>
    <s v="     "/>
    <n v="42130"/>
    <s v="5/6"/>
    <x v="0"/>
    <n v="0.72013888888888888"/>
    <s v="19"/>
    <n v="2"/>
    <s v="5"/>
    <x v="2"/>
    <n v="42130"/>
    <n v="0.72013888888888888"/>
    <s v="Y8TJGD3 BOOSTER 8179 BLEW UP CAUSED 1 ACRE FIRE CREW TO REPLACE LATER"/>
    <s v="     "/>
    <m/>
    <m/>
    <s v="N"/>
    <x v="0"/>
    <s v="1230099"/>
    <s v="15-0032311"/>
    <m/>
    <m/>
    <m/>
    <m/>
    <s v="     "/>
    <x v="1"/>
    <s v="PG&amp;E"/>
    <m/>
    <s v="Vegetation"/>
    <m/>
    <s v="D"/>
    <m/>
    <s v="0.26-9.99"/>
    <s v="Square Feet: ; Acreage: 1"/>
    <s v="Equipment - PG&amp;E"/>
    <s v="34.i._x0009_Voltage regulator / booster damage or failure"/>
    <s v="Equipment - PG&amp;E"/>
    <s v="All types of equipment / facility failure"/>
    <s v="Booster"/>
    <s v="Booster"/>
    <m/>
    <m/>
    <s v="Three Phase Fault,Open Circuit,Three Phase Fault,Open Circuit"/>
    <s v="None"/>
    <s v="Overhead"/>
    <x v="3"/>
    <s v="Other"/>
    <m/>
    <s v="BOOSTER 8179 INDIAN PEEK N/O MIWUK"/>
    <s v="     "/>
    <s v="Tier 2"/>
    <x v="1"/>
    <n v="420"/>
    <m/>
    <n v="37.427300000000002"/>
    <n v="-119.88"/>
    <s v="Mariposa"/>
    <s v="MARIPOSA-2102"/>
    <s v="254452102"/>
    <n v="21000"/>
    <s v="MARIPOSA 210237282"/>
    <x v="1"/>
    <s v="Cal Fire Dept"/>
    <s v="Herbaceous"/>
    <m/>
    <m/>
    <s v="No"/>
    <m/>
    <m/>
    <m/>
    <m/>
    <m/>
    <m/>
    <m/>
    <s v="N"/>
    <s v="N"/>
    <m/>
    <m/>
    <s v="     "/>
    <m/>
    <m/>
    <m/>
    <m/>
    <m/>
    <m/>
    <m/>
    <m/>
    <m/>
    <m/>
    <m/>
    <m/>
    <m/>
    <m/>
    <m/>
    <m/>
    <m/>
    <m/>
    <m/>
  </r>
  <r>
    <s v="20150053"/>
    <s v="     "/>
    <n v="42130"/>
    <s v="5/6"/>
    <x v="0"/>
    <n v="0.72013888888888888"/>
    <s v="19"/>
    <n v="2"/>
    <s v="5"/>
    <x v="2"/>
    <n v="42130"/>
    <n v="0.72013888888888888"/>
    <s v="Y8TJGD3 BOOSTER 8179 BLEW UP CAUSED 1 ACRE FIRE CREW TO REPLACE LATER"/>
    <s v="     "/>
    <m/>
    <m/>
    <s v="N"/>
    <x v="0"/>
    <s v="1230099"/>
    <s v="15-0032311"/>
    <m/>
    <s v="T003393397, T003393400, T003393401, T003393415"/>
    <m/>
    <m/>
    <s v="     "/>
    <x v="1"/>
    <s v="PG&amp;E"/>
    <m/>
    <s v="Vegetation"/>
    <m/>
    <s v="D"/>
    <m/>
    <s v="0.26-9.99"/>
    <s v="Square Feet: ; Acreage: 1"/>
    <s v="Equipment - PG&amp;E"/>
    <s v="34.i._x0009_Voltage regulator / booster damage or failure"/>
    <s v="Equipment - PG&amp;E"/>
    <s v="All types of equipment / facility failure"/>
    <s v="Voltage Regulator"/>
    <s v="Voltage Regulator"/>
    <m/>
    <m/>
    <s v="Three Phase Fault,Open Circuit,Three Phase Fault,Open Circuit"/>
    <s v="None"/>
    <s v="Overhead"/>
    <x v="3"/>
    <s v="Voltage Regulator"/>
    <m/>
    <s v="BOOSTER 8179 INDIAN PEEK N/O MIWUK"/>
    <s v="     "/>
    <s v="Tier 2"/>
    <x v="1"/>
    <n v="420"/>
    <m/>
    <n v="37.427300000000002"/>
    <n v="-119.88"/>
    <s v="Mariposa"/>
    <s v="MARIPOSA-2102"/>
    <s v="254452102"/>
    <n v="21000"/>
    <s v="MARIPOSA 210237282"/>
    <x v="1"/>
    <s v="Cal Fire Dept"/>
    <s v="Herbaceous"/>
    <m/>
    <m/>
    <s v="No"/>
    <m/>
    <m/>
    <m/>
    <m/>
    <m/>
    <m/>
    <m/>
    <s v="N"/>
    <s v="N"/>
    <m/>
    <m/>
    <s v="     "/>
    <m/>
    <m/>
    <m/>
    <m/>
    <m/>
    <m/>
    <m/>
    <m/>
    <m/>
    <m/>
    <m/>
    <m/>
    <m/>
    <m/>
    <m/>
    <m/>
    <m/>
    <m/>
    <m/>
  </r>
  <r>
    <s v="20170035"/>
    <s v="     "/>
    <n v="42861"/>
    <s v="5/6"/>
    <x v="0"/>
    <n v="0.47083333333333333"/>
    <s v="18"/>
    <n v="2"/>
    <s v="5"/>
    <x v="0"/>
    <n v="42861"/>
    <n v="0.47083333333333333"/>
    <s v="tree fell and wire down. hot wire on ground. had dcc open lr to cut line in the clear and open cut outs4571 and tag mol."/>
    <s v="     "/>
    <m/>
    <m/>
    <s v="N"/>
    <x v="0"/>
    <s v="1776183"/>
    <s v="17-0045785"/>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Unknown"/>
    <s v="Overhead"/>
    <x v="3"/>
    <s v="Conductor"/>
    <m/>
    <s v="103661154"/>
    <s v="     "/>
    <s v="Tier 2"/>
    <x v="1"/>
    <n v="100"/>
    <m/>
    <n v="40.795099999999998"/>
    <n v="-124.029"/>
    <s v="Humboldt"/>
    <s v="ARCATA-1122"/>
    <s v="192021122"/>
    <n v="12000"/>
    <s v="ARCATA 11225384"/>
    <x v="0"/>
    <s v="chief rick harden 7074423352"/>
    <s v="Conifer Forest"/>
    <m/>
    <m/>
    <s v="No"/>
    <m/>
    <m/>
    <m/>
    <m/>
    <m/>
    <m/>
    <m/>
    <s v="N"/>
    <s v="N"/>
    <m/>
    <m/>
    <s v="     "/>
    <s v="40.79512000"/>
    <s v="-124.02902000"/>
    <s v="May  9 2017 12:00AM"/>
    <s v="TrunkFail"/>
    <s v="The top of a healthy Redwood broke off during strong winds and fell through the primary conductors, bringing the wires down to the ground."/>
    <s v="REDW"/>
    <s v="80"/>
    <s v="36"/>
    <s v="30"/>
    <s v="None"/>
    <s v="Slight"/>
    <s v="N"/>
    <s v="1"/>
    <m/>
    <s v="Ridge"/>
    <s v="B"/>
    <s v="CrossArm"/>
    <s v="BareWire"/>
    <s v="1"/>
  </r>
  <r>
    <s v="20200370"/>
    <s v="     "/>
    <n v="43957"/>
    <s v="5/6"/>
    <x v="0"/>
    <n v="0.95208333333333328"/>
    <s v="19"/>
    <n v="2"/>
    <s v="5"/>
    <x v="4"/>
    <n v="43957"/>
    <n v="0.93333333333333335"/>
    <s v="On May 6, 2020 at 2251 hours, a PG&amp;E troubleman was dispatched to the Oleta 1102 Distribution Circuit on Golden Chain Hwy 49 near the city of Plymouth for reports of an outage. Upon arrival, the troubleman observed overhead 1 span of conductor broken and on ground at Pole 103388261. Inital analysis indicates PG&amp;E equipment failed due to abnormal voltage and overload of line, causing conductor to fail and ignition of surrounding vegetation 3 meters - 0.25 acres in size, that was suppressed by Cal Fire. A EC Tag was created for the Conductor to be repaired and power was restored to 24 customers at 0445 hours on May 7, 2020. "/>
    <s v="     "/>
    <s v="FAS"/>
    <m/>
    <s v="N"/>
    <x v="0"/>
    <s v="908541"/>
    <s v="20-0047960"/>
    <m/>
    <s v="T004956134"/>
    <n v="118993155"/>
    <m/>
    <s v="     "/>
    <x v="1"/>
    <s v="PG&amp;E"/>
    <m/>
    <s v="Vegetation"/>
    <m/>
    <s v="D"/>
    <s v="D"/>
    <s v="&lt;0.25"/>
    <s v="5 ft. x 10 ft."/>
    <s v="Equipment - Overloaded"/>
    <s v="34.b. Conductor damage or failure"/>
    <s v="Equipment - PG&amp;E"/>
    <s v="All types of equipment / facility failure"/>
    <s v="Conductor failure-all"/>
    <s v="Conductor - Primary"/>
    <m/>
    <m/>
    <s v="Line to Ground"/>
    <m/>
    <s v="Overhead"/>
    <x v="3"/>
    <s v="Conductor - Primary"/>
    <m/>
    <s v="Circuit ID: 163541102"/>
    <s v="     "/>
    <s v="Tier 2"/>
    <x v="1"/>
    <n v="340"/>
    <s v="R2"/>
    <n v="38.5289"/>
    <n v="-120.848"/>
    <s v="Amador"/>
    <s v="OLETA-1102"/>
    <m/>
    <n v="12000"/>
    <s v="OLETA 11022642"/>
    <x v="1"/>
    <s v="Cal Fire"/>
    <s v="Hardwood Forest"/>
    <m/>
    <m/>
    <s v="No"/>
    <m/>
    <m/>
    <m/>
    <m/>
    <m/>
    <m/>
    <m/>
    <s v="N"/>
    <s v="N"/>
    <m/>
    <m/>
    <s v="     "/>
    <m/>
    <m/>
    <m/>
    <m/>
    <m/>
    <m/>
    <m/>
    <m/>
    <m/>
    <m/>
    <m/>
    <m/>
    <m/>
    <m/>
    <m/>
    <m/>
    <m/>
    <m/>
    <m/>
  </r>
  <r>
    <s v="20201816"/>
    <s v="     "/>
    <n v="43957"/>
    <s v="5/6"/>
    <x v="0"/>
    <n v="0.52708333333333335"/>
    <s v="19"/>
    <n v="2"/>
    <s v="5"/>
    <x v="4"/>
    <m/>
    <m/>
    <s v="L7SF: N EL CAMINO REAL in Santa Margarita; pole to pole; windy; SVC WIRE BROKE ARCING TO NUET. CAUSING SMALL VEG FIRE; AT METER# 1010077940"/>
    <s v="     "/>
    <s v="FAS"/>
    <m/>
    <s v="Y"/>
    <x v="0"/>
    <s v="908225"/>
    <m/>
    <m/>
    <s v="T004955809"/>
    <m/>
    <m/>
    <s v="     "/>
    <x v="1"/>
    <s v="PG&amp;E"/>
    <m/>
    <m/>
    <m/>
    <s v="D"/>
    <m/>
    <s v="&lt;0.25"/>
    <m/>
    <s v="Wire-Wire Contact"/>
    <s v="35.a. Wire-to-wire contact / contamination"/>
    <s v="Wire-Wire Contact"/>
    <s v="Weather"/>
    <s v="Weather - High Winds"/>
    <m/>
    <m/>
    <m/>
    <m/>
    <m/>
    <s v="Overhead"/>
    <x v="1"/>
    <s v="Service Connector"/>
    <m/>
    <s v="101889816"/>
    <s v="     "/>
    <s v="Tier 2"/>
    <x v="1"/>
    <n v="575"/>
    <s v="R2"/>
    <n v="35.415199999999999"/>
    <n v="-120.58"/>
    <s v="San Luis Obispo"/>
    <s v="TEMPLETON-2113"/>
    <m/>
    <n v="750"/>
    <s v="N/A"/>
    <x v="0"/>
    <s v="Unknown"/>
    <s v="Hardwood Woodland"/>
    <m/>
    <m/>
    <s v="No"/>
    <m/>
    <m/>
    <m/>
    <m/>
    <m/>
    <m/>
    <m/>
    <s v="N"/>
    <s v="N"/>
    <m/>
    <m/>
    <s v="     "/>
    <m/>
    <m/>
    <m/>
    <m/>
    <m/>
    <m/>
    <m/>
    <m/>
    <m/>
    <m/>
    <m/>
    <m/>
    <m/>
    <m/>
    <m/>
    <m/>
    <m/>
    <m/>
    <m/>
  </r>
  <r>
    <s v="20200368"/>
    <s v="     "/>
    <n v="43957"/>
    <s v="5/6"/>
    <x v="0"/>
    <n v="0.52708333333333335"/>
    <s v="19"/>
    <n v="2"/>
    <s v="5"/>
    <x v="4"/>
    <n v="43957"/>
    <n v="0.61597222222222225"/>
    <s v="On May 6, 2020 at 1239 hours, a PG&amp;E troubleman was dispatched to the Tempelton 2113 Distribution Circuit just off of El Camino Real RD in Santa Margarita for reports of an outage resulting in small veg fire 3 meters-0.25 acres in size. Cause of equipment failure is unknown, but reports show that the conductor was arcing, causing vegetation to ignite. Power was restored at 1447 hours on May 6, 2020. Fire was extinguished by unknown agency. "/>
    <s v="     "/>
    <s v="FAS"/>
    <m/>
    <s v="N"/>
    <x v="1"/>
    <s v="908225"/>
    <m/>
    <m/>
    <s v="T004955809"/>
    <m/>
    <m/>
    <s v="     "/>
    <x v="0"/>
    <s v="PG&amp;E"/>
    <m/>
    <s v="Vegetation"/>
    <m/>
    <s v="D"/>
    <s v="D"/>
    <s v="&lt;0.25"/>
    <m/>
    <s v="Equipment - PG&amp;E"/>
    <s v="34.b. Conductor damage or failure"/>
    <s v="Equipment - PG&amp;E"/>
    <s v="All types of equipment / facility failure"/>
    <s v="Conductor failure-all"/>
    <s v="Conductor - Secondary"/>
    <m/>
    <m/>
    <m/>
    <m/>
    <s v="Overhead"/>
    <x v="1"/>
    <s v="Conductor - Secondary"/>
    <m/>
    <s v="Circuit ID: 183052113"/>
    <s v="     "/>
    <s v="Tier 2"/>
    <x v="1"/>
    <n v="575"/>
    <m/>
    <n v="35.4178"/>
    <n v="-120.575"/>
    <s v="San Luis Obispo"/>
    <s v="TEMPLETON-2113"/>
    <m/>
    <n v="21000"/>
    <s v="N/A"/>
    <x v="1"/>
    <s v="Unknown"/>
    <s v="Rural"/>
    <m/>
    <m/>
    <s v="No"/>
    <m/>
    <m/>
    <m/>
    <m/>
    <m/>
    <m/>
    <m/>
    <s v="N"/>
    <s v="N"/>
    <m/>
    <m/>
    <s v="     "/>
    <m/>
    <m/>
    <m/>
    <m/>
    <m/>
    <m/>
    <m/>
    <m/>
    <m/>
    <m/>
    <m/>
    <m/>
    <m/>
    <m/>
    <m/>
    <m/>
    <m/>
    <m/>
    <m/>
  </r>
  <r>
    <s v="20200379"/>
    <s v="     "/>
    <n v="43958"/>
    <s v="5/7"/>
    <x v="0"/>
    <n v="0.91736111111111107"/>
    <s v="19"/>
    <n v="2"/>
    <s v="5"/>
    <x v="4"/>
    <n v="43958"/>
    <n v="0.93194444444444446"/>
    <s v="On May 7, 2020 at 2201 hours, a PG&amp;E Troubleman was dispatched to the Garberville 1102 Distribution Circuit at 2389 Briceland Thorn Road, Redway in response to arcing wires. Initial analysis indicates PG&amp;E equipment failure caused the ignition. The H-Tap connector burned apart on the secondary conductor that resulted in an outage to 6 customers and burned approximately one foot section of phone line jacket. Fire was suppress by PG&amp;E Troubleman and Cal Fire was on the site. Troubleman spliced the open wire back together by the transformer to restore service and a service tag was created to replace conductor.  "/>
    <s v="     "/>
    <s v="FAS"/>
    <m/>
    <s v="N"/>
    <x v="0"/>
    <s v="909263"/>
    <s v="20-0048335"/>
    <m/>
    <s v="T004956969"/>
    <n v="118998349"/>
    <m/>
    <s v="     "/>
    <x v="0"/>
    <s v="PG&amp;E"/>
    <m/>
    <s v="Other"/>
    <m/>
    <s v="D"/>
    <s v="D"/>
    <s v="&lt;3 meters of linear travel"/>
    <s v="caught comm jacket of fire in the air for 1ft"/>
    <s v="Equipment - Overloaded"/>
    <s v="34.m. Connection device damage or failure"/>
    <s v="Equipment - PG&amp;E"/>
    <s v="All types of equipment / facility failure"/>
    <s v="Splice/Clamp/Connector"/>
    <s v="Splice/Clamp/Connector"/>
    <m/>
    <m/>
    <s v="Line to Ground"/>
    <m/>
    <s v="Overhead"/>
    <x v="1"/>
    <s v="Splice/Clamp/Connector"/>
    <s v="Conductor - Secondary"/>
    <s v="Circuit ID: 192221102 "/>
    <s v="     "/>
    <s v="Tier 2"/>
    <x v="1"/>
    <n v="105"/>
    <m/>
    <n v="40.126899999999999"/>
    <n v="-123.848"/>
    <s v="Humboldt"/>
    <s v="GARBERVILLE-1102"/>
    <m/>
    <n v="12000"/>
    <s v="N/A"/>
    <x v="0"/>
    <s v="PG&amp;E Troubleman"/>
    <s v="Conifer Forest"/>
    <m/>
    <m/>
    <s v="No"/>
    <m/>
    <m/>
    <m/>
    <m/>
    <m/>
    <m/>
    <m/>
    <s v="N"/>
    <s v="N"/>
    <m/>
    <m/>
    <s v="     "/>
    <m/>
    <m/>
    <m/>
    <m/>
    <m/>
    <m/>
    <m/>
    <m/>
    <m/>
    <m/>
    <m/>
    <m/>
    <m/>
    <m/>
    <m/>
    <m/>
    <m/>
    <m/>
    <m/>
  </r>
  <r>
    <s v="20180154"/>
    <s v="     "/>
    <n v="43228"/>
    <s v="5/8"/>
    <x v="0"/>
    <m/>
    <s v="19"/>
    <n v="2"/>
    <s v="5"/>
    <x v="1"/>
    <m/>
    <m/>
    <s v="&quot;Tree fell onto service and damaged weatherhead. weatherhead wires arched and caused fire.&quot;"/>
    <s v="     "/>
    <s v="FAS"/>
    <m/>
    <s v="N"/>
    <x v="0"/>
    <s v="81668"/>
    <m/>
    <m/>
    <m/>
    <m/>
    <m/>
    <s v="     "/>
    <x v="0"/>
    <s v="PG&amp;E"/>
    <m/>
    <m/>
    <m/>
    <s v="D"/>
    <m/>
    <s v="&lt;3 meters of linear travel"/>
    <m/>
    <s v="Vegetation"/>
    <s v="33.a. Veg. contact"/>
    <s v="Vegetation"/>
    <s v="Contact from object"/>
    <s v="Vegetation"/>
    <m/>
    <s v="Contact - Vegetation"/>
    <m/>
    <m/>
    <m/>
    <m/>
    <x v="3"/>
    <m/>
    <m/>
    <m/>
    <s v="     "/>
    <s v="Tier 2"/>
    <x v="1"/>
    <n v="340"/>
    <m/>
    <n v="38.714799999999997"/>
    <n v="-120.828"/>
    <s v="El Dorado"/>
    <s v="DIAMOND-SPRINGS-1107"/>
    <s v="152261107"/>
    <n v="11000"/>
    <m/>
    <x v="0"/>
    <m/>
    <s v="Rural"/>
    <m/>
    <m/>
    <s v="No"/>
    <m/>
    <m/>
    <m/>
    <m/>
    <m/>
    <m/>
    <m/>
    <s v="N"/>
    <s v="N"/>
    <m/>
    <m/>
    <s v="     "/>
    <m/>
    <m/>
    <m/>
    <m/>
    <m/>
    <m/>
    <m/>
    <m/>
    <m/>
    <m/>
    <m/>
    <m/>
    <m/>
    <m/>
    <m/>
    <m/>
    <m/>
    <m/>
    <m/>
  </r>
  <r>
    <s v="20190141"/>
    <s v="     "/>
    <n v="43593"/>
    <s v="5/8"/>
    <x v="0"/>
    <n v="0.43288194444444444"/>
    <s v="19"/>
    <n v="2"/>
    <s v="5"/>
    <x v="3"/>
    <m/>
    <m/>
    <s v="LINE BURNED AT TRANSFORMER."/>
    <s v="     "/>
    <s v="FAS"/>
    <m/>
    <s v="N"/>
    <x v="0"/>
    <m/>
    <m/>
    <m/>
    <s v="T004636718"/>
    <n v="0"/>
    <m/>
    <s v="     "/>
    <x v="1"/>
    <s v="PG&amp;E"/>
    <m/>
    <m/>
    <m/>
    <s v="D"/>
    <s v="D"/>
    <s v="&lt;0.25"/>
    <m/>
    <s v="Equipment - PG&amp;E"/>
    <s v="34.b. Conductor damage or failure"/>
    <s v="Equipment - PG&amp;E"/>
    <s v="All types of equipment / facility failure"/>
    <s v="Conductor failure-all"/>
    <s v="Service Drop"/>
    <m/>
    <m/>
    <m/>
    <m/>
    <s v="Overhead"/>
    <x v="1"/>
    <s v="Service Drop"/>
    <m/>
    <s v="Unknown"/>
    <s v="     "/>
    <s v="Tier 2"/>
    <x v="1"/>
    <n v="245"/>
    <s v="R2"/>
    <n v="39.385100000000001"/>
    <n v="-122.557"/>
    <s v="COLUSA"/>
    <s v="ELK-CREEK-1101"/>
    <m/>
    <m/>
    <s v="N/A"/>
    <x v="1"/>
    <s v="Colusa FD"/>
    <s v="Hardwood Woodland"/>
    <m/>
    <m/>
    <s v="No"/>
    <m/>
    <m/>
    <m/>
    <m/>
    <m/>
    <m/>
    <m/>
    <s v="N"/>
    <s v="N"/>
    <m/>
    <m/>
    <s v="     "/>
    <m/>
    <m/>
    <m/>
    <m/>
    <m/>
    <m/>
    <m/>
    <m/>
    <m/>
    <m/>
    <m/>
    <m/>
    <m/>
    <m/>
    <m/>
    <m/>
    <m/>
    <m/>
    <m/>
  </r>
  <r>
    <s v="20200385"/>
    <s v="     "/>
    <n v="43959"/>
    <s v="5/8"/>
    <x v="0"/>
    <n v="0.66319444444444442"/>
    <s v="19"/>
    <n v="2"/>
    <s v="5"/>
    <x v="4"/>
    <n v="43959"/>
    <n v="0.65694444444444444"/>
    <s v="On May 8, 2020 at 1555 hours, a PG&amp;E troubleman was dispatched to the Peoria 1701 Distribution Circuit in the town of Chinese Camp for reports of an outage. Upon arrival, the troubleman observed a PG&amp;E pole and transformer broken on ground. Initial analysis indicates that a 3rd party vehicle came into contact with PG&amp;E assets just off of Hwy 120, causing PG&amp;E assets to fail and fall to ground. This resulted in a 1 acre vegetation fire.  The Troubleman de-energized power to incident location and submitted a EC Tag for replacement of damaged equipment. Power was restored to  128 customers at 0105 hours on May 9, 2020. Cal Fire was dispatched to extinguish fire. "/>
    <s v="     "/>
    <s v="FAS"/>
    <m/>
    <s v="N"/>
    <x v="0"/>
    <s v="909794"/>
    <s v="20-0048667"/>
    <m/>
    <s v="T004957584"/>
    <m/>
    <m/>
    <s v="     "/>
    <x v="1"/>
    <s v="PG&amp;E"/>
    <m/>
    <s v="Vegetation"/>
    <m/>
    <s v="D"/>
    <s v="D"/>
    <s v="0.26-9.99"/>
    <s v="1 acre veg fire put out by FD"/>
    <s v="Contact - 3rd Party"/>
    <s v="33.d. Vehicle contact"/>
    <s v="Contact - 3rd Party"/>
    <s v="Contact from object"/>
    <s v="Contact - Vehicle"/>
    <m/>
    <s v="Contact - Vehicle"/>
    <s v="Pole"/>
    <s v="Line to Line"/>
    <m/>
    <s v="Overhead"/>
    <x v="3"/>
    <s v="Pole"/>
    <s v="Transformer, Crossarm"/>
    <s v="Pole ID: 101029227 Circuit ID: 163781701"/>
    <s v="     "/>
    <s v="Tier 2"/>
    <x v="1"/>
    <m/>
    <s v="NA"/>
    <n v="37.868400000000001"/>
    <n v="-120.431"/>
    <s v="Tuolumne"/>
    <s v="PEORIA-FLAT-1701"/>
    <m/>
    <n v="17000"/>
    <m/>
    <x v="0"/>
    <s v="Cal Fire"/>
    <s v="Herbaceous"/>
    <m/>
    <m/>
    <s v="No"/>
    <m/>
    <m/>
    <m/>
    <m/>
    <m/>
    <m/>
    <m/>
    <s v="N"/>
    <s v="N"/>
    <m/>
    <m/>
    <s v="     "/>
    <m/>
    <m/>
    <m/>
    <m/>
    <m/>
    <m/>
    <m/>
    <m/>
    <m/>
    <m/>
    <m/>
    <m/>
    <m/>
    <m/>
    <m/>
    <m/>
    <m/>
    <m/>
    <m/>
  </r>
  <r>
    <s v="20210522"/>
    <s v="     "/>
    <n v="44324"/>
    <s v="5/8"/>
    <x v="0"/>
    <n v="0.48680555555555555"/>
    <s v="19"/>
    <n v="2"/>
    <s v="5"/>
    <x v="5"/>
    <n v="44324"/>
    <m/>
    <s v="Third party vehicle made contact with overhead communication lines causing the pole to shake and resulting in a wires down incident. The ensuing fire was 1 meter - 3 meters in size. EOC preliminary: OIS 1343987 ILIS event log 21-0058858  Received a call from the HAWC team to the hotline at 12:37.  Spoke to Jim Bruckbaur at 12:53.  He could not confirm that there was a fire.  Called T-man Milton Luboviski at 13:00 and he confirmed there is a fire.  The fire is maybe 20 foot wide and 200 long.  Fire is out.  Milton confirmed that there were no injuries or fatalities, no property damage greater than $50K, and no media on site.  Determined (EIR)  non-reportable at 21:04  This was a car pole and fire was started by third party. This information is preliminary."/>
    <s v="     "/>
    <s v="FAS"/>
    <m/>
    <s v="N"/>
    <x v="0"/>
    <m/>
    <s v="21-0058858"/>
    <m/>
    <s v="T005284335, T005284315, T005284316"/>
    <n v="120953000"/>
    <m/>
    <s v="     "/>
    <x v="1"/>
    <s v="PG&amp;E"/>
    <m/>
    <s v="Vegetation"/>
    <m/>
    <s v="D"/>
    <s v="D"/>
    <s v="&lt;0.25"/>
    <s v="20 feet wide by 200 feet long"/>
    <s v="Contact - 3rd Party"/>
    <s v="33.d. Vehicle contact"/>
    <s v="Contact - 3rd Party"/>
    <s v="Contact from object"/>
    <s v="Vehicle contact"/>
    <m/>
    <s v="Vehicle contact"/>
    <s v="Conductor - Primary"/>
    <s v="Line to Line"/>
    <s v="Y"/>
    <s v="Overhead"/>
    <x v="3"/>
    <s v="Conductor - Primary"/>
    <s v="Conductor, transformer, cutouts, fuses"/>
    <s v="100449709"/>
    <s v="     "/>
    <s v="Tier 2"/>
    <x v="1"/>
    <n v="530"/>
    <s v="R3"/>
    <n v="38.017299999999999"/>
    <n v="-121.98399999999999"/>
    <s v="Contra Costa"/>
    <s v="WILLOW-PASS-1101"/>
    <m/>
    <n v="12000"/>
    <m/>
    <x v="0"/>
    <s v="Contra Costa County FD"/>
    <s v="Urban"/>
    <m/>
    <m/>
    <s v="No"/>
    <m/>
    <m/>
    <m/>
    <m/>
    <m/>
    <m/>
    <m/>
    <s v="N"/>
    <s v="Y"/>
    <s v="202105080600"/>
    <s v="202105111953"/>
    <s v="     "/>
    <m/>
    <m/>
    <m/>
    <m/>
    <m/>
    <m/>
    <m/>
    <m/>
    <m/>
    <m/>
    <m/>
    <m/>
    <m/>
    <m/>
    <m/>
    <m/>
    <m/>
    <m/>
    <m/>
  </r>
  <r>
    <s v="20210526"/>
    <s v="     "/>
    <n v="44324"/>
    <s v="5/8"/>
    <x v="0"/>
    <n v="0.67291666666666672"/>
    <s v="19"/>
    <n v="2"/>
    <s v="5"/>
    <x v="5"/>
    <n v="44324"/>
    <m/>
    <s v="Mylar balloon flew into overhead primary circuit and ignited a small grass fire when the balloon fell to ground. The ensuing fire was less than one meter in size. This information is preliminary. OIS: 1344148; FOID: T005284547; Circuit ID: 024080402; SAP ID: 100299856"/>
    <s v="     "/>
    <s v="FAS"/>
    <m/>
    <s v="N"/>
    <x v="0"/>
    <m/>
    <m/>
    <m/>
    <s v="T005284547"/>
    <m/>
    <m/>
    <s v="     "/>
    <x v="0"/>
    <s v="PG&amp;E"/>
    <m/>
    <s v="Vegetation"/>
    <m/>
    <s v="D"/>
    <s v="D"/>
    <s v="&lt;3 meters of linear travel"/>
    <m/>
    <s v="Contact - 3rd Party"/>
    <s v="33.c. Balloon contact"/>
    <s v="Contact - 3rd Party"/>
    <s v="Contact from object"/>
    <s v="Balloon contact"/>
    <m/>
    <s v="Balloon contact"/>
    <s v="Conductor - Primary"/>
    <m/>
    <s v="Y"/>
    <s v="Overhead"/>
    <x v="3"/>
    <s v="Conductor - Primary"/>
    <m/>
    <s v="100299856"/>
    <s v="     "/>
    <s v="Tier 2"/>
    <x v="1"/>
    <n v="518"/>
    <m/>
    <n v="37.462800000000001"/>
    <n v="-122.267"/>
    <s v="San Mateo"/>
    <s v="EMERALD-LAKE-0402"/>
    <m/>
    <n v="4000"/>
    <m/>
    <x v="0"/>
    <s v="Customer"/>
    <s v="Urban"/>
    <m/>
    <m/>
    <s v="No"/>
    <m/>
    <m/>
    <m/>
    <m/>
    <m/>
    <m/>
    <m/>
    <s v="N"/>
    <s v="N"/>
    <m/>
    <m/>
    <s v="     "/>
    <m/>
    <m/>
    <m/>
    <m/>
    <m/>
    <m/>
    <m/>
    <m/>
    <m/>
    <m/>
    <m/>
    <m/>
    <m/>
    <m/>
    <m/>
    <m/>
    <m/>
    <m/>
    <m/>
  </r>
  <r>
    <s v="20150057"/>
    <s v="     "/>
    <n v="42133"/>
    <s v="5/9"/>
    <x v="0"/>
    <n v="0.54861111111111116"/>
    <s v="19"/>
    <n v="2"/>
    <s v="5"/>
    <x v="2"/>
    <n v="42133"/>
    <n v="0.54861111111111116"/>
    <s v="POLE DOWN WIRE DOWN CANYON XING CREW ON SITE"/>
    <s v="     "/>
    <m/>
    <m/>
    <s v="N"/>
    <x v="0"/>
    <s v="1232020"/>
    <s v="15-0033085"/>
    <m/>
    <m/>
    <n v="110377162"/>
    <m/>
    <s v="     "/>
    <x v="1"/>
    <s v="PG&amp;E"/>
    <m/>
    <s v="Vegetation"/>
    <m/>
    <s v="D"/>
    <m/>
    <s v="0.26-9.99"/>
    <s v="Square Feet: ; Acreage: 3"/>
    <s v="Equipment - PG&amp;E"/>
    <s v="34.f. Pole damage or failure"/>
    <s v="Equipment - PG&amp;E"/>
    <s v="All types of equipment / facility failure"/>
    <s v="Pole"/>
    <s v="Pole"/>
    <m/>
    <m/>
    <s v="Three Phase Fault"/>
    <s v="None"/>
    <s v="Overhead"/>
    <x v="3"/>
    <s v="Conductor"/>
    <m/>
    <s v="100000103"/>
    <s v="     "/>
    <s v="Tier 2"/>
    <x v="1"/>
    <n v="300"/>
    <m/>
    <n v="39.234299999999998"/>
    <n v="-121.247"/>
    <s v="Nevada"/>
    <s v="NARROWS-2105"/>
    <s v="153132102"/>
    <n v="21000"/>
    <s v="NARROWS PH 1151CB"/>
    <x v="1"/>
    <s v="Cal Fire Dept"/>
    <s v="Herbaceous"/>
    <m/>
    <m/>
    <s v="No"/>
    <m/>
    <m/>
    <m/>
    <m/>
    <m/>
    <m/>
    <m/>
    <s v="N"/>
    <s v="N"/>
    <m/>
    <m/>
    <s v="     "/>
    <m/>
    <m/>
    <m/>
    <m/>
    <m/>
    <m/>
    <m/>
    <m/>
    <m/>
    <m/>
    <m/>
    <m/>
    <m/>
    <m/>
    <m/>
    <m/>
    <m/>
    <m/>
    <m/>
  </r>
  <r>
    <s v="20170041"/>
    <s v="     "/>
    <n v="42864"/>
    <s v="5/9"/>
    <x v="0"/>
    <n v="0.7680555555555556"/>
    <s v="19"/>
    <n v="2"/>
    <s v="5"/>
    <x v="0"/>
    <n v="42864"/>
    <n v="0.7680555555555556"/>
    <s v="tree fell into line and burned itself in the clear. fire started on the sidehill under the mainline. fd onsite and request that the line remain deenergized while fighting the fire. etor 0800. opened switch 2993 and d o closed up to 2993 wit"/>
    <s v="     "/>
    <m/>
    <m/>
    <s v="N"/>
    <x v="0"/>
    <s v="1778888"/>
    <s v="17-0046642"/>
    <m/>
    <m/>
    <m/>
    <m/>
    <s v="     "/>
    <x v="1"/>
    <s v="PG&amp;E"/>
    <m/>
    <s v="Vegetation"/>
    <m/>
    <s v="D"/>
    <m/>
    <s v="0.26-9.99"/>
    <s v="Square Feet: ; Acreage: "/>
    <s v="Vegetation"/>
    <s v="33.a. Veg. contact"/>
    <s v="Vegetation"/>
    <s v="All types of equipment / facility failure"/>
    <s v="Contact - Vegetation"/>
    <m/>
    <s v="Contact - Vegetation"/>
    <s v="Conductor"/>
    <s v="Line to Line"/>
    <s v="Unknown"/>
    <s v="Overhead"/>
    <x v="3"/>
    <s v="Conductor"/>
    <m/>
    <s v="103796045"/>
    <s v="     "/>
    <s v="Tier 2"/>
    <x v="1"/>
    <n v="115"/>
    <m/>
    <n v="40.868899999999996"/>
    <n v="-123.51600000000001"/>
    <s v="Trinity"/>
    <s v="WILLOW-CREEK-1103"/>
    <s v="192171103"/>
    <n v="12000"/>
    <s v="WILLOW CREEK 11035012"/>
    <x v="1"/>
    <s v="todd wright fire chief. 5307392493"/>
    <s v="Hardwood Forest"/>
    <m/>
    <m/>
    <s v="No"/>
    <m/>
    <m/>
    <m/>
    <m/>
    <m/>
    <m/>
    <m/>
    <s v="N"/>
    <s v="N"/>
    <m/>
    <m/>
    <s v="     "/>
    <s v="40.86892000"/>
    <s v="-123.51559000"/>
    <s v="May 11 2017 12:00AM"/>
    <s v="TrunkFail"/>
    <s v="A Live Oak failed at the base and fell into a healthy Douglas Fir which broke at the trunk and fell into the primary conductors."/>
    <s v="FIRD"/>
    <s v="60"/>
    <s v="10"/>
    <s v="50"/>
    <s v="Slight"/>
    <s v="None"/>
    <s v="N"/>
    <s v="1"/>
    <m/>
    <s v="Hillside"/>
    <s v="C"/>
    <s v="CrossArm"/>
    <s v="BareWire"/>
    <s v="0"/>
  </r>
  <r>
    <s v="20180156"/>
    <s v="     "/>
    <n v="43229"/>
    <s v="5/9"/>
    <x v="0"/>
    <n v="0.58333333333333337"/>
    <s v="19"/>
    <n v="2"/>
    <s v="5"/>
    <x v="1"/>
    <n v="43229"/>
    <n v="0.58333333333333337"/>
    <s v="Wire-down was probable fire cause, but unclear what caused wire-down"/>
    <s v="     "/>
    <s v="FAS"/>
    <m/>
    <s v="N"/>
    <x v="0"/>
    <s v="82502"/>
    <s v="18-0039683"/>
    <m/>
    <m/>
    <m/>
    <m/>
    <s v="     "/>
    <x v="1"/>
    <s v="PG&amp;E"/>
    <m/>
    <m/>
    <m/>
    <s v="D"/>
    <m/>
    <s v="0.26-9.99"/>
    <m/>
    <s v="Equipment - PG&amp;E"/>
    <s v="34.b. Conductor damage or failure"/>
    <s v="Equipment - PG&amp;E"/>
    <s v="All types of equipment / facility failure"/>
    <s v="Conductor"/>
    <s v="Conductor"/>
    <m/>
    <m/>
    <s v="Line to Ground"/>
    <m/>
    <s v="Overhead"/>
    <x v="3"/>
    <s v="Conductor - Primary"/>
    <m/>
    <s v="560"/>
    <s v="     "/>
    <s v="Tier 2"/>
    <x v="1"/>
    <n v="140"/>
    <s v="R2"/>
    <n v="38.557600000000001"/>
    <n v="-123.304"/>
    <s v="Sonoma"/>
    <s v="FORT-ROSS-1121"/>
    <s v="042851121"/>
    <n v="11000"/>
    <s v="FORT ROSS 1121134"/>
    <x v="1"/>
    <m/>
    <s v="Herbaceous"/>
    <m/>
    <m/>
    <s v="No"/>
    <m/>
    <m/>
    <m/>
    <m/>
    <m/>
    <m/>
    <m/>
    <s v="N"/>
    <s v="N"/>
    <m/>
    <m/>
    <s v="     "/>
    <s v="38.59100000"/>
    <s v="-123.34270000"/>
    <s v="May 11 2018  8:00AM"/>
    <s v="TrunkFail"/>
    <s v="LARGE PINE 24 WEST OF PRIMARY 12KV LINES UPROOTED FALLING INTO ANOTHER PINE (52 TALL, 29DBH) BOTH TREES FELL INTO PRIMARY LINES CAUSING 1.75 ACRE VEGETATION FIRE.GROUND AT ROOT BASS WAS MUDDY/WET"/>
    <s v="PINE"/>
    <s v="90"/>
    <s v="27"/>
    <s v="24"/>
    <s v="Slight"/>
    <s v="Slight"/>
    <s v="N"/>
    <s v="1"/>
    <m/>
    <s v="Plain"/>
    <s v="A"/>
    <s v="CrossArm"/>
    <s v="BareWire"/>
    <m/>
  </r>
  <r>
    <s v="20200387"/>
    <s v="     "/>
    <n v="43960"/>
    <s v="5/9"/>
    <x v="0"/>
    <n v="0.78402777777777777"/>
    <s v="19"/>
    <n v="2"/>
    <s v="5"/>
    <x v="4"/>
    <n v="43960"/>
    <n v="0.78194444444444444"/>
    <s v="On May 9, 2020 at 1849 hours, a PG&amp;E Troubleman was dispatched to the Clear Lake 1101 Distribution Circuit on Soda Bay Road in Kelseyville in response to an outage and reported car-pole incident. Initial analysis indicates PG&amp;E equipment caused the ignition due to a broken pole from vehicle contact. Due to the pole being offset from its original location, the conductor had slack in the line and all three phases contacted the phone line causing an arc which led to the brush fire.  Troubleman observed the phases stuck together in addition to being stuck to the phone line. The ignition resulted in approximately 50'x50' fire and 524 customers sustained an outage. Fire was suppress by Kelseyville Fire Department. Repairs were made by PG&amp;E crew on May 10, 2020 to replace the pole, crossarm, guy and conductor."/>
    <s v="     "/>
    <s v="FAS"/>
    <m/>
    <s v="N"/>
    <x v="0"/>
    <s v="910359"/>
    <s v="20-0048823"/>
    <m/>
    <s v="T004958260"/>
    <m/>
    <m/>
    <s v="     "/>
    <x v="1"/>
    <s v="PG&amp;E"/>
    <m/>
    <s v="Vegetation"/>
    <m/>
    <s v="D"/>
    <s v="D"/>
    <s v="&lt;0.25"/>
    <s v="75 ft. x 50 ft."/>
    <s v="Contact - 3rd Party"/>
    <s v="33.d. Vehicle contact"/>
    <s v="Contact - 3rd Party"/>
    <s v="Contact from object"/>
    <s v="Contact - Vehicle"/>
    <m/>
    <s v="Contact - Vehicle"/>
    <s v="Pole"/>
    <s v="Three Phase Fault"/>
    <m/>
    <s v="Overhead"/>
    <x v="3"/>
    <s v="Pole"/>
    <s v="Pole, Guy, Crossarm, Conductor"/>
    <s v="Pole ID: 102160256"/>
    <s v="     "/>
    <s v="Tier 2"/>
    <x v="1"/>
    <n v="175"/>
    <s v="R2"/>
    <n v="39.006999999999998"/>
    <n v="-122.782"/>
    <s v="Lake"/>
    <s v="CLEAR-LAKE-1101"/>
    <m/>
    <n v="12000"/>
    <s v="CLEAR LAKE 11011302"/>
    <x v="1"/>
    <s v="Kelseyville FD"/>
    <s v="Hardwood Forest"/>
    <m/>
    <m/>
    <s v="No"/>
    <m/>
    <m/>
    <m/>
    <m/>
    <m/>
    <m/>
    <m/>
    <s v="N"/>
    <s v="N"/>
    <m/>
    <m/>
    <s v="     "/>
    <m/>
    <m/>
    <m/>
    <m/>
    <m/>
    <m/>
    <m/>
    <m/>
    <m/>
    <m/>
    <m/>
    <m/>
    <m/>
    <m/>
    <m/>
    <m/>
    <m/>
    <m/>
    <m/>
  </r>
  <r>
    <s v="20160100"/>
    <s v="     "/>
    <n v="42531"/>
    <s v="6/10"/>
    <x v="0"/>
    <n v="0.6645833333333333"/>
    <s v="24"/>
    <n v="2"/>
    <s v="6"/>
    <x v="6"/>
    <n v="42531"/>
    <n v="0.6645833333333333"/>
    <s v="CAR POLE POWER OK UPON ARRIVAL"/>
    <s v="     "/>
    <m/>
    <m/>
    <s v="N"/>
    <x v="0"/>
    <s v="1486816"/>
    <s v="16-0042508"/>
    <m/>
    <m/>
    <m/>
    <m/>
    <s v="     "/>
    <x v="1"/>
    <s v="PG&amp;E"/>
    <m/>
    <s v="Vegetation"/>
    <m/>
    <s v="D"/>
    <m/>
    <s v="0.26-9.99"/>
    <s v="Square Feet: ; Acreage: 6.5"/>
    <s v="Contact - 3rd Party"/>
    <s v="33.d. Vehicle contact"/>
    <s v="Contact - 3rd Party"/>
    <s v="All types of equipment / facility failure"/>
    <s v="Contact - Vehicle"/>
    <m/>
    <s v="Contact - Vehicle"/>
    <s v="Pole"/>
    <s v="Line to Line"/>
    <m/>
    <s v="Overhead"/>
    <x v="3"/>
    <s v="Conductor"/>
    <m/>
    <s v="103809655"/>
    <s v="     "/>
    <s v="Tier 2"/>
    <x v="1"/>
    <n v="320"/>
    <m/>
    <n v="38.179200000000002"/>
    <n v="-120.666"/>
    <s v="Calaveras"/>
    <s v="CALAVERAS-CEMENT-1101"/>
    <s v="162211101"/>
    <n v="12000"/>
    <s v="N/A"/>
    <x v="0"/>
    <s v="Cal Fire"/>
    <s v="Hardwood Woodland"/>
    <m/>
    <m/>
    <s v="No"/>
    <m/>
    <m/>
    <m/>
    <m/>
    <m/>
    <m/>
    <m/>
    <s v="N"/>
    <s v="N"/>
    <m/>
    <m/>
    <s v="     "/>
    <m/>
    <m/>
    <m/>
    <m/>
    <m/>
    <m/>
    <m/>
    <m/>
    <m/>
    <m/>
    <m/>
    <m/>
    <m/>
    <m/>
    <m/>
    <m/>
    <m/>
    <m/>
    <m/>
  </r>
  <r>
    <s v="20160099"/>
    <s v="     "/>
    <n v="42531"/>
    <s v="6/10"/>
    <x v="0"/>
    <n v="0.66041666666666665"/>
    <s v="24"/>
    <n v="2"/>
    <s v="6"/>
    <x v="6"/>
    <n v="42531"/>
    <n v="0.66041666666666665"/>
    <s v="tree grew close to line and was blowing into line and started fire, deenergized and removed tree"/>
    <s v="     "/>
    <m/>
    <m/>
    <s v="N"/>
    <x v="0"/>
    <s v="1486806"/>
    <s v="16-0042501"/>
    <m/>
    <m/>
    <m/>
    <m/>
    <s v="     "/>
    <x v="1"/>
    <s v="PG&amp;E"/>
    <m/>
    <s v="Vegetation"/>
    <m/>
    <s v="D"/>
    <m/>
    <s v="&lt;0.25"/>
    <s v="Square Feet: ; Acreage: "/>
    <s v="Vegetation"/>
    <s v="33.a. Veg. contact"/>
    <s v="Vegetation"/>
    <s v="All types of equipment / facility failure"/>
    <s v="Contact - Vegetation"/>
    <m/>
    <s v="Contact - Vegetation"/>
    <s v="Conductor"/>
    <s v="Force Out"/>
    <m/>
    <s v="Overhead"/>
    <x v="3"/>
    <s v="Conductor"/>
    <m/>
    <s v="100992291"/>
    <s v="     "/>
    <s v="Tier 2"/>
    <x v="1"/>
    <n v="105"/>
    <m/>
    <n v="39.993400000000001"/>
    <n v="-123.788"/>
    <s v="Mendocino"/>
    <s v="GARBERVILLE-1101"/>
    <s v="192221101"/>
    <n v="12000"/>
    <s v="N/A"/>
    <x v="0"/>
    <s v="Cal Fire"/>
    <s v="Conifer Forest"/>
    <m/>
    <m/>
    <s v="No"/>
    <m/>
    <m/>
    <m/>
    <m/>
    <m/>
    <m/>
    <m/>
    <s v="N"/>
    <s v="N"/>
    <m/>
    <m/>
    <s v="     "/>
    <s v="39.99384400"/>
    <s v="-123.78776200"/>
    <s v="Jun 24 2016 12:00AM"/>
    <s v="TrunkFail"/>
    <s v="A healthy small tan oak on a steep slope was loaded with water, causing the trunk to bend from the weight of the canopy, then causing the canopy to come in contact with the vertical 12kv lines.  The contact cause sparks, igniting a 1/8 acre brush fire.  The fire burned small brush and started to extend into the canopies of adjacent live oaks and madrone before being extinguished. No other property damage or injury to report."/>
    <s v="TAN"/>
    <s v="27"/>
    <s v="3"/>
    <s v="20"/>
    <s v="Slight"/>
    <s v="None"/>
    <s v="N"/>
    <s v="1"/>
    <m/>
    <s v="Hillside"/>
    <s v="C"/>
    <s v="Vertical"/>
    <s v="BareWire"/>
    <s v="0"/>
  </r>
  <r>
    <s v="20170089"/>
    <s v="     "/>
    <n v="42896"/>
    <s v="6/10"/>
    <x v="0"/>
    <m/>
    <s v="23"/>
    <n v="2"/>
    <s v="6"/>
    <x v="0"/>
    <n v="42896"/>
    <n v="0.31527777777777777"/>
    <s v="1 span of 4 acsr wire on ground. Condustor may have been shot?"/>
    <s v="     "/>
    <m/>
    <m/>
    <s v="N"/>
    <x v="0"/>
    <s v="1801029"/>
    <s v="17-0054182"/>
    <m/>
    <m/>
    <n v="112950597"/>
    <m/>
    <s v="     "/>
    <x v="1"/>
    <s v="PG&amp;E"/>
    <m/>
    <s v="Vegetation"/>
    <m/>
    <s v="D"/>
    <m/>
    <s v="0.26-9.99"/>
    <s v="Square Feet: ; Acreage: 1.5"/>
    <s v="Vegetation"/>
    <s v="33.a. Veg. contact"/>
    <s v="Vegetation"/>
    <s v="All types of equipment / facility failure"/>
    <s v="Contact - Vegetation"/>
    <m/>
    <s v="Contact - Vegetation"/>
    <s v="Conductor"/>
    <s v="Line to Ground"/>
    <s v="Unknown"/>
    <s v="Overhead"/>
    <x v="3"/>
    <s v="Conductor"/>
    <m/>
    <s v="101890429"/>
    <s v="     "/>
    <s v="Tier 2"/>
    <x v="1"/>
    <n v="575"/>
    <m/>
    <n v="35.435899999999997"/>
    <n v="-120.496"/>
    <s v="San Luis Obispo"/>
    <s v="TEMPLETON-2113"/>
    <s v="183052113"/>
    <n v="21000"/>
    <s v="TEMPLETON 2113641367"/>
    <x v="1"/>
    <s v="Cal Fire"/>
    <s v="Herbaceous"/>
    <m/>
    <m/>
    <s v="No"/>
    <m/>
    <m/>
    <m/>
    <m/>
    <m/>
    <m/>
    <m/>
    <s v="N"/>
    <s v="N"/>
    <m/>
    <m/>
    <s v="     "/>
    <m/>
    <m/>
    <m/>
    <m/>
    <m/>
    <m/>
    <m/>
    <m/>
    <m/>
    <m/>
    <m/>
    <m/>
    <m/>
    <m/>
    <m/>
    <m/>
    <m/>
    <m/>
    <m/>
  </r>
  <r>
    <s v="20180269"/>
    <s v="     "/>
    <n v="43261"/>
    <s v="6/10"/>
    <x v="0"/>
    <n v="0.57291666666666663"/>
    <s v="24"/>
    <n v="2"/>
    <s v="6"/>
    <x v="1"/>
    <n v="43261"/>
    <n v="0.57291666666666663"/>
    <s v="T-men &quot;PINE TREE BROKEN LIMB INTO LINE&quot;"/>
    <s v="     "/>
    <s v="FAS"/>
    <m/>
    <s v="N"/>
    <x v="0"/>
    <s v="105840"/>
    <s v="18-0049434"/>
    <m/>
    <m/>
    <m/>
    <m/>
    <s v="     "/>
    <x v="0"/>
    <s v="PG&amp;E"/>
    <m/>
    <m/>
    <m/>
    <s v="D"/>
    <m/>
    <s v="&lt;3 meters of linear travel"/>
    <m/>
    <s v="Vegetation"/>
    <s v="33.a. Veg. contact"/>
    <s v="Vegetation"/>
    <s v="Contact from object"/>
    <s v="Vegetation"/>
    <m/>
    <s v="Contact - Vegetation"/>
    <m/>
    <s v="Line to Line"/>
    <m/>
    <s v="Overhead"/>
    <x v="3"/>
    <m/>
    <m/>
    <s v="4281"/>
    <s v="     "/>
    <s v="Tier 2"/>
    <x v="1"/>
    <n v="246"/>
    <m/>
    <n v="40.006700000000002"/>
    <n v="-122.42100000000001"/>
    <s v="Tehama"/>
    <s v="CORNING-1101"/>
    <s v="103331101"/>
    <n v="11000"/>
    <s v="CORNING 110185152"/>
    <x v="0"/>
    <m/>
    <s v="Highly Rural"/>
    <m/>
    <m/>
    <s v="No"/>
    <m/>
    <m/>
    <m/>
    <m/>
    <m/>
    <m/>
    <m/>
    <s v="N"/>
    <s v="N"/>
    <m/>
    <m/>
    <s v="     "/>
    <s v="40.00670000"/>
    <s v="-122.42110000"/>
    <s v="Jun 11 2018 12:00AM"/>
    <s v="BranchFail"/>
    <s v="Limb from green gray pine broke out in high winds. tree is 56 from p10 lb. tree is not inventoried. has had no past pruning. would be at location 50/1960. inspector R4GW arrived on scene solo at 12:00 PM 6/11/18"/>
    <s v="PING"/>
    <s v="50"/>
    <s v="22"/>
    <s v="23"/>
    <s v="Slight"/>
    <s v="None"/>
    <s v="N"/>
    <s v="1"/>
    <m/>
    <s v="Valley"/>
    <s v="B"/>
    <s v="CrossArm"/>
    <s v="BareWire"/>
    <s v="5"/>
  </r>
  <r>
    <s v="20190329"/>
    <s v="     "/>
    <n v="43626"/>
    <s v="6/10"/>
    <x v="0"/>
    <m/>
    <s v="24"/>
    <n v="2"/>
    <s v="6"/>
    <x v="3"/>
    <m/>
    <m/>
    <s v="Tree grew into line"/>
    <s v="     "/>
    <s v="FAS"/>
    <m/>
    <s v="N"/>
    <x v="0"/>
    <m/>
    <m/>
    <m/>
    <s v="T004668756"/>
    <n v="0"/>
    <m/>
    <s v="     "/>
    <x v="1"/>
    <s v="PG&amp;E"/>
    <m/>
    <m/>
    <m/>
    <s v="D"/>
    <m/>
    <s v="&lt;3 meters of linear travel"/>
    <m/>
    <s v="Vegetation"/>
    <s v="33.a. Veg. contact"/>
    <s v="Vegetation"/>
    <s v="Contact from object"/>
    <s v="Contact - Vegetation"/>
    <m/>
    <s v="Contact - Vegetation"/>
    <s v="Conductor - Primary"/>
    <m/>
    <m/>
    <s v="Overhead"/>
    <x v="3"/>
    <s v="Conductor - Primary"/>
    <m/>
    <s v="153652109 "/>
    <s v="     "/>
    <s v="Tier 2"/>
    <x v="1"/>
    <n v="305"/>
    <s v="R4"/>
    <n v="38.813699999999997"/>
    <n v="-120.943"/>
    <s v="EL DORADO"/>
    <s v="SHINGLE-SPRINGS-2109"/>
    <m/>
    <m/>
    <m/>
    <x v="0"/>
    <s v="Customer"/>
    <s v="Hardwood Woodland"/>
    <m/>
    <m/>
    <s v="No"/>
    <m/>
    <m/>
    <m/>
    <m/>
    <m/>
    <m/>
    <m/>
    <s v="N"/>
    <s v="N"/>
    <m/>
    <m/>
    <s v="     "/>
    <m/>
    <m/>
    <m/>
    <m/>
    <m/>
    <m/>
    <m/>
    <m/>
    <m/>
    <m/>
    <m/>
    <m/>
    <m/>
    <m/>
    <m/>
    <m/>
    <m/>
    <m/>
    <m/>
  </r>
  <r>
    <s v="20190334"/>
    <s v="     "/>
    <n v="43626"/>
    <s v="6/10"/>
    <x v="0"/>
    <m/>
    <s v="24"/>
    <n v="2"/>
    <s v="6"/>
    <x v="3"/>
    <n v="43626"/>
    <m/>
    <s v="tree fell into line, wire on ground"/>
    <s v="     "/>
    <s v="FAS"/>
    <m/>
    <s v="N"/>
    <x v="0"/>
    <s v="404117"/>
    <m/>
    <m/>
    <s v="T004669058"/>
    <n v="0"/>
    <m/>
    <s v="     "/>
    <x v="1"/>
    <s v="PG&amp;E"/>
    <m/>
    <m/>
    <m/>
    <s v="D"/>
    <m/>
    <s v="0.26-9.99"/>
    <m/>
    <s v="Vegetation"/>
    <s v="33.a. Veg. contact"/>
    <s v="Vegetation"/>
    <s v="Contact from object"/>
    <s v="Contact - Vegetation"/>
    <m/>
    <s v="Contact - Vegetation"/>
    <s v="Conductor - Primary"/>
    <m/>
    <m/>
    <s v="Overhead"/>
    <x v="3"/>
    <s v="Conductor - Primary"/>
    <m/>
    <s v="42291101"/>
    <s v="     "/>
    <s v="Tier 2"/>
    <x v="1"/>
    <n v="185"/>
    <s v="R2"/>
    <n v="38.110700000000001"/>
    <n v="-122.90300000000001"/>
    <s v="MARIN"/>
    <s v="OLEMA-1101"/>
    <m/>
    <m/>
    <m/>
    <x v="0"/>
    <m/>
    <s v="Herbaceous"/>
    <m/>
    <m/>
    <s v="No"/>
    <m/>
    <m/>
    <m/>
    <m/>
    <m/>
    <m/>
    <m/>
    <s v="N"/>
    <s v="N"/>
    <m/>
    <m/>
    <s v="     "/>
    <m/>
    <m/>
    <m/>
    <m/>
    <m/>
    <m/>
    <m/>
    <m/>
    <m/>
    <m/>
    <m/>
    <m/>
    <m/>
    <m/>
    <m/>
    <m/>
    <m/>
    <m/>
    <m/>
  </r>
  <r>
    <s v="20190335"/>
    <s v="     "/>
    <n v="43626"/>
    <s v="6/10"/>
    <x v="0"/>
    <m/>
    <s v="24"/>
    <n v="2"/>
    <s v="6"/>
    <x v="3"/>
    <n v="43626"/>
    <n v="0.68541666666666667"/>
    <s v="tree fell into line, wire on ground"/>
    <s v="     "/>
    <s v="FAS"/>
    <m/>
    <s v="N"/>
    <x v="0"/>
    <s v="404148"/>
    <s v="19-0065481"/>
    <m/>
    <s v="T004669100"/>
    <n v="117430968"/>
    <m/>
    <s v="     "/>
    <x v="1"/>
    <s v="PG&amp;E"/>
    <m/>
    <m/>
    <m/>
    <s v="D"/>
    <m/>
    <s v="&lt;0.25"/>
    <m/>
    <s v="Vegetation"/>
    <s v="33.a. Veg. contact"/>
    <s v="Vegetation"/>
    <s v="Contact from object"/>
    <s v="Contact - Vegetation"/>
    <m/>
    <s v="Contact - Vegetation"/>
    <s v="Conductor - Primary"/>
    <s v="Line to Ground"/>
    <m/>
    <s v="Overhead"/>
    <x v="3"/>
    <s v="Conductor - Primary"/>
    <m/>
    <s v="153082106 "/>
    <s v="     "/>
    <s v="Tier 2"/>
    <x v="1"/>
    <n v="340"/>
    <s v="R3"/>
    <n v="38.820999999999998"/>
    <n v="-120.846"/>
    <s v="EL DORADO"/>
    <s v="PLACERVILLE-2106"/>
    <m/>
    <m/>
    <s v="PLACERVILLE 21067522"/>
    <x v="1"/>
    <s v="Garden Valley FD"/>
    <s v="Hardwood Forest"/>
    <m/>
    <m/>
    <s v="No"/>
    <m/>
    <m/>
    <m/>
    <m/>
    <m/>
    <m/>
    <m/>
    <s v="N"/>
    <s v="N"/>
    <m/>
    <m/>
    <s v="     "/>
    <s v="38.82045400"/>
    <s v="-120.84539500"/>
    <s v="Jun 12 2019 12:00AM"/>
    <s v="TrunkFail"/>
    <s v="Healthy Gray Pine with severe lean towards lines snapped at the trunk in which it knocked down the primary distribution lines. Tree was identified by PI and was listed for removal but had failed prior to tree crews working the tree. The tree had no signs of decay, uprooting, or defects."/>
    <s v="PINE"/>
    <s v="80"/>
    <s v="19"/>
    <s v="65"/>
    <s v="Severe"/>
    <s v="None"/>
    <s v="N"/>
    <s v="1"/>
    <m/>
    <s v="Hillside"/>
    <s v="A"/>
    <s v="Other"/>
    <s v="BareWire"/>
    <s v="0"/>
  </r>
  <r>
    <s v="20200563"/>
    <s v="     "/>
    <n v="43992"/>
    <s v="6/10"/>
    <x v="0"/>
    <n v="0.2298611111111111"/>
    <s v="24"/>
    <n v="2"/>
    <s v="6"/>
    <x v="4"/>
    <n v="43992"/>
    <n v="0.22847222222222222"/>
    <s v="On June 10, 2020 at 0531 hours, a PG&amp;E Troubleman was dispatched to the Mariposa 2101 circuit on Ben Hur Road. A turkey came into conact with the conductor and started a fire between one and three meters. No repairs were neccesary. CAL FIRE responded to the fire. "/>
    <s v="     "/>
    <s v="FAS"/>
    <m/>
    <s v="N"/>
    <x v="0"/>
    <s v="935669"/>
    <s v="20-0059474"/>
    <m/>
    <s v="T004984329"/>
    <m/>
    <m/>
    <s v="     "/>
    <x v="1"/>
    <s v="PG&amp;E"/>
    <m/>
    <s v="Vegetation"/>
    <m/>
    <s v="D"/>
    <s v="D"/>
    <s v="&lt;3 meters of linear travel"/>
    <m/>
    <s v="Contact - Animal - Bird"/>
    <s v="33.b. Animal contact"/>
    <s v="Contact - Bird"/>
    <s v="Contact from object"/>
    <s v="Contact - Animal"/>
    <m/>
    <s v="Contact - Animal"/>
    <s v="Conductor - Primary"/>
    <s v="Line to Ground"/>
    <m/>
    <s v="Overhead"/>
    <x v="3"/>
    <s v="Conductor - Primary"/>
    <m/>
    <s v="254452102"/>
    <s v="     "/>
    <s v="Tier 2"/>
    <x v="1"/>
    <n v="420"/>
    <s v="R3"/>
    <n v="37.4251"/>
    <n v="-119.958"/>
    <s v="Mariposa"/>
    <s v="MARIPOSA-2102"/>
    <m/>
    <n v="21000"/>
    <s v="MARIPOSA 210237282"/>
    <x v="1"/>
    <s v="Cal Fire"/>
    <s v="Hardwood Forest"/>
    <m/>
    <m/>
    <s v="Yes"/>
    <m/>
    <m/>
    <m/>
    <m/>
    <m/>
    <m/>
    <m/>
    <s v="N"/>
    <s v="N"/>
    <m/>
    <m/>
    <s v="     "/>
    <m/>
    <m/>
    <m/>
    <m/>
    <m/>
    <m/>
    <m/>
    <m/>
    <m/>
    <m/>
    <m/>
    <m/>
    <m/>
    <m/>
    <m/>
    <m/>
    <m/>
    <m/>
    <m/>
  </r>
  <r>
    <s v="20201593"/>
    <s v="     "/>
    <n v="43992"/>
    <s v="6/10"/>
    <x v="0"/>
    <n v="0.54791666666666672"/>
    <s v="24"/>
    <n v="2"/>
    <s v="6"/>
    <x v="4"/>
    <n v="43992"/>
    <n v="0.52083333333333337"/>
    <s v="On June 10, 2020 at 1354 hours, a PG&amp;E Troubleman patrolled the Silverado 2104 Distribution Circuit number 043432104, near Chiles Pope Valley Road in Saint Helena. He observed two phases of primary overhead wire down at two spans load side of cut-outs. Initial analysis indicates an external forest or grass fire was the cause. Our vegetation management team did find evidence of a limb failure in the vicinity and evidence was found that a 55' valley oak tree limb failed, with dead wood in the canopy. However, there is insufficient evidence to suggest that this tree failure is the resulting cause of the fire. As of the June 12, 2020 report date, the valley oak was on an active work request # C1NB1001485 and was listed for a facility protection trim-B on March 31, 2020. Cal Fire responded to and extinguished the fire. The 885-minute outage affected 1 customers. We replaced 1 span of three-phase conductor, 200' of one-phase 4 ACSR conductor, three crossarms, a cut-out arm, part 44 doors with fault tamers, a 10 amp fuse, with the completed EC Tag 119156309, 119144230, 119156380 and 119156381. All the repairs were completed and the line was returned to service on June 11, 2020 at 0315 hours. This information is preliminary."/>
    <s v="     "/>
    <s v="FAS"/>
    <m/>
    <s v="Y"/>
    <x v="0"/>
    <m/>
    <s v="20-0059722"/>
    <m/>
    <s v="T004984867, T004984875, T004984915"/>
    <m/>
    <m/>
    <s v="     "/>
    <x v="1"/>
    <s v="PG&amp;E"/>
    <m/>
    <s v="Vegetation"/>
    <m/>
    <s v="D"/>
    <s v="D"/>
    <s v="0.26-9.99"/>
    <m/>
    <s v="Vegetation"/>
    <s v="33.a. Veg. contact"/>
    <s v="Vegetation"/>
    <s v="Contact from object"/>
    <s v="Contact - Vegetation"/>
    <m/>
    <s v="Contact - Vegetation"/>
    <s v="Conductor - Primary"/>
    <s v="Force Out"/>
    <m/>
    <s v="Overhead"/>
    <x v="3"/>
    <s v="Conductor - Primary"/>
    <s v="Primary overhead conductor, Crossarms, Cut-out arm, Part 44 doors, Fault tamers, 10-amp fuse"/>
    <s v="Circuit ID: 043432104, SAP ID: 102262620, 102262624, 102262626"/>
    <s v="     "/>
    <s v="Tier 2"/>
    <x v="1"/>
    <n v="175"/>
    <s v="R2"/>
    <n v="38.546199999999999"/>
    <n v="-122.35"/>
    <s v="Napa"/>
    <s v="SILVERADO-2104"/>
    <m/>
    <n v="12000"/>
    <m/>
    <x v="0"/>
    <s v="Cal Fire"/>
    <s v="Hardwood Forest"/>
    <m/>
    <m/>
    <s v="No"/>
    <m/>
    <m/>
    <m/>
    <m/>
    <m/>
    <m/>
    <m/>
    <s v="N"/>
    <s v="N"/>
    <m/>
    <m/>
    <s v="     "/>
    <m/>
    <m/>
    <m/>
    <s v="BranchFail"/>
    <m/>
    <m/>
    <m/>
    <m/>
    <m/>
    <m/>
    <m/>
    <m/>
    <m/>
    <m/>
    <m/>
    <m/>
    <m/>
    <m/>
    <m/>
  </r>
  <r>
    <s v="20160101"/>
    <s v="     "/>
    <n v="42532"/>
    <s v="6/11"/>
    <x v="0"/>
    <n v="0.82291666666666663"/>
    <s v="24"/>
    <n v="2"/>
    <s v="6"/>
    <x v="6"/>
    <n v="42532"/>
    <n v="0.82291666666666663"/>
    <s v="Need crew to replace 25 KVA SP transf w conv transf and install cutout arm and 2-pt-44C/O's here to repair, 2 cust out only outage involved in veg fire here today, fire is out and fire crews onsite still cleaning up hotspots."/>
    <s v="     "/>
    <m/>
    <m/>
    <s v="N"/>
    <x v="0"/>
    <s v="1487266"/>
    <s v="16-0042611"/>
    <m/>
    <m/>
    <m/>
    <m/>
    <s v="     "/>
    <x v="1"/>
    <s v="PG&amp;E"/>
    <m/>
    <s v="Vegetation"/>
    <m/>
    <s v="D"/>
    <m/>
    <s v="&lt;0.25"/>
    <s v="Square Feet: ; Acreage: "/>
    <s v="Equipment - PG&amp;E"/>
    <s v="34.n. Transformer damage or failure"/>
    <s v="Equipment - PG&amp;E"/>
    <s v="All types of equipment / facility failure"/>
    <s v="Transformer"/>
    <s v="Transformer"/>
    <m/>
    <m/>
    <s v="Open Circuit"/>
    <m/>
    <s v="Overhead"/>
    <x v="1"/>
    <s v="Transformer"/>
    <m/>
    <s v="101292512"/>
    <s v="     "/>
    <s v="Tier 2"/>
    <x v="1"/>
    <n v="300"/>
    <m/>
    <n v="39.326500000000003"/>
    <n v="-121.392"/>
    <s v="Yuba"/>
    <s v="BANGOR-1101"/>
    <s v="103191101"/>
    <m/>
    <s v="N/A"/>
    <x v="1"/>
    <s v="Cal Fire"/>
    <s v="Urban"/>
    <m/>
    <m/>
    <s v="Yes"/>
    <m/>
    <m/>
    <m/>
    <m/>
    <m/>
    <m/>
    <m/>
    <s v="N"/>
    <s v="Y"/>
    <s v="201606111200"/>
    <s v="201606122100"/>
    <s v="     "/>
    <m/>
    <m/>
    <m/>
    <m/>
    <m/>
    <m/>
    <m/>
    <m/>
    <m/>
    <m/>
    <m/>
    <m/>
    <m/>
    <m/>
    <m/>
    <m/>
    <m/>
    <m/>
    <m/>
  </r>
  <r>
    <s v="MIA20187645"/>
    <s v="     "/>
    <n v="43262"/>
    <s v="6/11"/>
    <x v="0"/>
    <n v="0.89112268518518523"/>
    <s v="24"/>
    <n v="2"/>
    <s v="6"/>
    <x v="1"/>
    <m/>
    <m/>
    <s v="GILLAM RD AND PALOMA RD in Paloma; &quot;cal fire incident #CATCU006658 .90 acres reported 20:48 ,bird poop caused insulator to flash over and cause small fire&quot;"/>
    <s v="     "/>
    <s v="FAS"/>
    <n v="44245"/>
    <s v="Y"/>
    <x v="0"/>
    <m/>
    <s v="N/A"/>
    <m/>
    <s v="6807676"/>
    <m/>
    <m/>
    <s v="     "/>
    <x v="1"/>
    <s v="PG&amp;E"/>
    <m/>
    <m/>
    <m/>
    <s v="D"/>
    <m/>
    <s v="0.26-9.99"/>
    <m/>
    <s v="Contamination"/>
    <s v="36.a. Contamination"/>
    <s v="Equipment - PG&amp;E"/>
    <s v="Other"/>
    <s v="Contamination"/>
    <m/>
    <m/>
    <m/>
    <m/>
    <s v="Yes"/>
    <s v="Overhead"/>
    <x v="0"/>
    <m/>
    <m/>
    <s v="103374587"/>
    <s v="     "/>
    <s v="Tier 2"/>
    <x v="1"/>
    <n v="345"/>
    <s v="R2"/>
    <n v="38.2318"/>
    <n v="-120.8"/>
    <s v="Calaveras"/>
    <s v="NORTH-BRANCH-1101"/>
    <s v="163231101"/>
    <n v="11000"/>
    <m/>
    <x v="0"/>
    <m/>
    <s v="Herbaceous"/>
    <m/>
    <m/>
    <s v="No"/>
    <m/>
    <m/>
    <m/>
    <m/>
    <m/>
    <m/>
    <m/>
    <s v="N"/>
    <s v="N"/>
    <m/>
    <m/>
    <s v="     "/>
    <m/>
    <m/>
    <m/>
    <m/>
    <m/>
    <m/>
    <m/>
    <m/>
    <m/>
    <m/>
    <m/>
    <m/>
    <m/>
    <m/>
    <m/>
    <m/>
    <m/>
    <m/>
    <m/>
  </r>
  <r>
    <s v="20180276"/>
    <s v="     "/>
    <n v="43262"/>
    <s v="6/11"/>
    <x v="0"/>
    <m/>
    <s v="24"/>
    <n v="2"/>
    <s v="6"/>
    <x v="1"/>
    <m/>
    <m/>
    <s v="&quot;…pole 10/5 flashed bells that melted the guy guard and started a small fire …&quot;"/>
    <s v="     "/>
    <s v="Charles"/>
    <m/>
    <s v="N"/>
    <x v="0"/>
    <m/>
    <m/>
    <s v="INT-11106"/>
    <m/>
    <m/>
    <m/>
    <s v="     "/>
    <x v="1"/>
    <s v="PG&amp;E"/>
    <m/>
    <m/>
    <m/>
    <s v="T"/>
    <m/>
    <s v="Unknown"/>
    <m/>
    <s v="Contact - Animal - Other"/>
    <s v="33.b. Animal contact"/>
    <s v="Contact - Animal"/>
    <s v="Contact from object"/>
    <s v="Contact - Animal"/>
    <m/>
    <s v="Contact - Animal"/>
    <s v="Insulator"/>
    <m/>
    <m/>
    <m/>
    <x v="4"/>
    <m/>
    <m/>
    <m/>
    <s v="     "/>
    <s v="Tier 2"/>
    <x v="1"/>
    <n v="345"/>
    <s v="R2"/>
    <n v="38.231099999999998"/>
    <n v="-120.794"/>
    <s v="Calaveras"/>
    <s v="VALLEY-SPRINGS-CLAY"/>
    <s v="ETL.8264"/>
    <n v="60000"/>
    <s v="N/A"/>
    <x v="0"/>
    <m/>
    <s v="Herbaceous"/>
    <m/>
    <m/>
    <s v="No"/>
    <m/>
    <m/>
    <m/>
    <m/>
    <m/>
    <m/>
    <m/>
    <s v="N"/>
    <s v="N"/>
    <m/>
    <m/>
    <s v="     "/>
    <m/>
    <m/>
    <m/>
    <m/>
    <m/>
    <m/>
    <m/>
    <m/>
    <m/>
    <m/>
    <m/>
    <m/>
    <m/>
    <m/>
    <m/>
    <m/>
    <m/>
    <m/>
    <m/>
  </r>
  <r>
    <s v="20150124"/>
    <s v="     "/>
    <n v="42167"/>
    <s v="6/12"/>
    <x v="0"/>
    <n v="0.54652777777777772"/>
    <s v="24"/>
    <n v="2"/>
    <s v="6"/>
    <x v="2"/>
    <m/>
    <m/>
    <s v="FAILED LIGHTNING ARRESTOR CAUSED SMALL GRASS FIRE"/>
    <s v="     "/>
    <m/>
    <m/>
    <s v="N"/>
    <x v="0"/>
    <m/>
    <m/>
    <m/>
    <m/>
    <m/>
    <m/>
    <s v="     "/>
    <x v="1"/>
    <s v="PG&amp;E"/>
    <m/>
    <s v="Vegetation"/>
    <m/>
    <s v="D"/>
    <m/>
    <s v="0.26-9.99"/>
    <s v="Square Feet: ; Acreage: 3"/>
    <s v="Equipment - PG&amp;E"/>
    <s v="34.d. Lightning arrestor damage or failure"/>
    <s v="Equipment - PG&amp;E"/>
    <s v="All types of equipment / facility failure"/>
    <s v="Lightning Arrestor"/>
    <s v="Lightning Arrestor"/>
    <m/>
    <m/>
    <m/>
    <s v="0"/>
    <s v="Overhead"/>
    <x v="3"/>
    <s v="Lightning Arrestor"/>
    <m/>
    <s v="ACROSS STREET FROM 4139 OLD HAPPY VALLEY  RD"/>
    <s v="     "/>
    <s v="Tier 2"/>
    <x v="1"/>
    <n v="246"/>
    <m/>
    <n v="40.407699999999998"/>
    <n v="-122.41"/>
    <s v="Shasta"/>
    <s v="COTTONWOOD-1102"/>
    <s v="102931102"/>
    <n v="12000"/>
    <m/>
    <x v="0"/>
    <s v="Cal Fire Dept"/>
    <s v="Hardwood Woodland"/>
    <m/>
    <m/>
    <s v="No"/>
    <m/>
    <m/>
    <m/>
    <m/>
    <m/>
    <m/>
    <m/>
    <s v="N"/>
    <s v="N"/>
    <m/>
    <m/>
    <s v="     "/>
    <m/>
    <m/>
    <m/>
    <m/>
    <m/>
    <m/>
    <m/>
    <m/>
    <m/>
    <m/>
    <m/>
    <m/>
    <m/>
    <m/>
    <m/>
    <m/>
    <m/>
    <m/>
    <m/>
  </r>
  <r>
    <s v="20150126"/>
    <s v="     "/>
    <n v="42167"/>
    <s v="6/12"/>
    <x v="0"/>
    <n v="0.98055555555555551"/>
    <s v="24"/>
    <n v="2"/>
    <s v="6"/>
    <x v="2"/>
    <n v="42167"/>
    <n v="0.98055555555555551"/>
    <s v="WILL NOTIFY TREE/JEFF MUSSELL TO HAVE TREE LOOKED AT TO TRIM ANY BROKEN LIMBS"/>
    <s v="     "/>
    <m/>
    <m/>
    <s v="N"/>
    <x v="0"/>
    <s v="1250146"/>
    <s v="15-0040789"/>
    <m/>
    <m/>
    <m/>
    <m/>
    <s v="     "/>
    <x v="1"/>
    <s v="PG&amp;E"/>
    <m/>
    <s v="Vegetation"/>
    <m/>
    <s v="D"/>
    <m/>
    <s v="&lt;0.25"/>
    <s v="Square Feet: 200 sq ft; Acreage: "/>
    <s v="Vegetation"/>
    <s v="33.a. Veg. contact"/>
    <s v="Vegetation"/>
    <s v="All types of equipment / facility failure"/>
    <s v="Contact - Vegetation"/>
    <m/>
    <s v="Contact - Vegetation"/>
    <s v="Conductor"/>
    <s v="Force Out"/>
    <s v="PACIFIC BELL"/>
    <s v="Overhead"/>
    <x v="3"/>
    <s v="Conductor"/>
    <m/>
    <s v="10903 PROSPECTOR RD  ROUGH AND READY"/>
    <s v="     "/>
    <s v="Tier 2"/>
    <x v="1"/>
    <n v="330"/>
    <m/>
    <n v="39.230800000000002"/>
    <n v="-121.15600000000001"/>
    <s v="Nevada"/>
    <s v="NARROWS-2105"/>
    <s v="153132105"/>
    <n v="21000"/>
    <s v="NARROWS 21052216"/>
    <x v="1"/>
    <s v="Cal Fire Dept"/>
    <s v="Hardwood Woodland"/>
    <m/>
    <m/>
    <s v="No"/>
    <m/>
    <m/>
    <m/>
    <m/>
    <m/>
    <m/>
    <m/>
    <s v="N"/>
    <s v="N"/>
    <m/>
    <m/>
    <s v="     "/>
    <m/>
    <m/>
    <s v="Jun 15 2015 12:00AM"/>
    <s v="BranchFail"/>
    <s v="Gray Pine had larger green branch break and hinge 4 from attachement at trunk. Branch was about 45 high. Branch laid across lines and burnt through completely."/>
    <s v="PINE"/>
    <s v="85"/>
    <s v="25"/>
    <s v="15"/>
    <s v="None"/>
    <s v="None"/>
    <s v="N"/>
    <s v="1"/>
    <m/>
    <s v="Plain"/>
    <s v="D"/>
    <s v="CrossArm"/>
    <s v="BareWire"/>
    <s v="0"/>
  </r>
  <r>
    <s v="20160106"/>
    <s v="     "/>
    <n v="42533"/>
    <s v="6/12"/>
    <x v="0"/>
    <n v="0.55138888888888893"/>
    <s v="25"/>
    <n v="2"/>
    <s v="6"/>
    <x v="6"/>
    <n v="42533"/>
    <m/>
    <s v="NO WIRE DOWN. VEG FIRE POSSIBLY CAUSED BY EXPOSED HOT LEGS ON AWAC, CALLED FOR CREW TO REPLACE AWAC. POWER OK UPON ARRIVAL."/>
    <s v="     "/>
    <m/>
    <m/>
    <s v="N"/>
    <x v="0"/>
    <s v="1487584"/>
    <m/>
    <m/>
    <m/>
    <m/>
    <m/>
    <s v="     "/>
    <x v="1"/>
    <s v="PG&amp;E"/>
    <m/>
    <s v="Vegetation"/>
    <m/>
    <s v="D"/>
    <m/>
    <s v="0.26-9.99"/>
    <s v="Square Feet: ; Acreage: 0.7"/>
    <s v="Equipment - PG&amp;E"/>
    <s v="34.b. Conductor damage or failure"/>
    <s v="Equipment - PG&amp;E"/>
    <s v="All types of equipment / facility failure"/>
    <s v="Conductor"/>
    <s v="Conductor"/>
    <m/>
    <m/>
    <m/>
    <m/>
    <s v="Overhead"/>
    <x v="1"/>
    <s v="Conductor"/>
    <m/>
    <s v="101083986"/>
    <s v="     "/>
    <s v="Tier 2"/>
    <x v="1"/>
    <n v="420"/>
    <m/>
    <n v="37.509599999999999"/>
    <n v="-120.04600000000001"/>
    <s v="Mariposa"/>
    <s v="BEAR-VALLEY-2101"/>
    <s v="252192101"/>
    <m/>
    <s v="N/A"/>
    <x v="1"/>
    <s v="Cal Fire"/>
    <s v="Urban"/>
    <m/>
    <m/>
    <s v="No"/>
    <m/>
    <m/>
    <m/>
    <m/>
    <m/>
    <m/>
    <m/>
    <s v="N"/>
    <s v="N"/>
    <m/>
    <m/>
    <s v="     "/>
    <m/>
    <m/>
    <m/>
    <m/>
    <m/>
    <m/>
    <m/>
    <m/>
    <m/>
    <m/>
    <m/>
    <m/>
    <m/>
    <m/>
    <m/>
    <m/>
    <m/>
    <m/>
    <m/>
  </r>
  <r>
    <s v="20160103"/>
    <s v="     "/>
    <n v="42533"/>
    <s v="6/12"/>
    <x v="0"/>
    <n v="0.43194444444444446"/>
    <s v="25"/>
    <n v="2"/>
    <s v="6"/>
    <x v="6"/>
    <m/>
    <m/>
    <s v="SQRL CAUSED FIRE-NO ROOM FOR SQRL GAURD ON POLE-NEED TO INSTALL ARM MT C/OS AND REPLACE SPLICE IN WIRE-NO OUTAGE,MOMENTARY ONLY"/>
    <s v="     "/>
    <m/>
    <m/>
    <s v="N"/>
    <x v="0"/>
    <s v="1487497"/>
    <m/>
    <m/>
    <m/>
    <m/>
    <m/>
    <s v="     "/>
    <x v="1"/>
    <s v="PG&amp;E"/>
    <m/>
    <s v="Vegetation"/>
    <m/>
    <s v="D"/>
    <m/>
    <s v="&lt;0.25"/>
    <s v="Square Feet: ; Acreage: "/>
    <s v="Contact - Animal - Other"/>
    <s v="33.b. Animal contact"/>
    <s v="Contact - Animal"/>
    <s v="All types of equipment / facility failure"/>
    <s v="Contact - Animal"/>
    <m/>
    <s v="Contact - Animal"/>
    <s v="Conductor"/>
    <m/>
    <m/>
    <s v="Overhead"/>
    <x v="1"/>
    <s v="Conductor"/>
    <m/>
    <s v="101042514"/>
    <s v="     "/>
    <s v="Tier 2"/>
    <x v="1"/>
    <n v="348"/>
    <m/>
    <n v="38.049100000000003"/>
    <n v="-120.398"/>
    <s v="Tuolumne"/>
    <s v="CURTIS-1704"/>
    <s v="163351704"/>
    <m/>
    <s v="N/A"/>
    <x v="1"/>
    <s v="Cal Fire"/>
    <s v="Hardwood Forest"/>
    <m/>
    <m/>
    <s v="No"/>
    <m/>
    <m/>
    <m/>
    <m/>
    <m/>
    <m/>
    <m/>
    <s v="N"/>
    <s v="N"/>
    <m/>
    <m/>
    <s v="     "/>
    <m/>
    <m/>
    <m/>
    <m/>
    <m/>
    <m/>
    <m/>
    <m/>
    <m/>
    <m/>
    <m/>
    <m/>
    <m/>
    <m/>
    <m/>
    <m/>
    <m/>
    <m/>
    <m/>
  </r>
  <r>
    <s v="20180279"/>
    <s v="     "/>
    <n v="43263"/>
    <s v="6/12"/>
    <x v="0"/>
    <n v="0.62083333333333335"/>
    <s v="24"/>
    <n v="2"/>
    <s v="6"/>
    <x v="1"/>
    <n v="43263"/>
    <n v="0.62083333333333335"/>
    <s v="ILIS cause - &quot;3rd Party, Vehicle&quot; - &quot;BIG RIG TOOK OUT LOW HANGING PHONE LINE AT FUCO 63533 - SLAPPED OUR WIRE TOGETHER&quot;"/>
    <s v="     "/>
    <s v="FAS"/>
    <m/>
    <s v="N"/>
    <x v="0"/>
    <s v="107378"/>
    <s v="18-0050201"/>
    <m/>
    <m/>
    <m/>
    <m/>
    <s v="     "/>
    <x v="0"/>
    <s v="PG&amp;E"/>
    <m/>
    <m/>
    <m/>
    <s v="D"/>
    <m/>
    <s v="&lt;3 meters of linear travel"/>
    <m/>
    <s v="Contact - 3rd Party"/>
    <s v="33.d. Vehicle contact"/>
    <s v="Contact - 3rd Party"/>
    <s v="Contact from object"/>
    <s v="Contact - Vehicle"/>
    <m/>
    <s v="Contact - Vehicle"/>
    <m/>
    <s v="Line to Line"/>
    <m/>
    <s v="Overhead"/>
    <x v="3"/>
    <m/>
    <m/>
    <s v="31322"/>
    <s v="     "/>
    <s v="Tier 2"/>
    <x v="1"/>
    <n v="154"/>
    <m/>
    <n v="39.266300000000001"/>
    <n v="-123.20399999999999"/>
    <s v="Mendocino"/>
    <s v="MENDOCINO-1101"/>
    <s v="042951101"/>
    <n v="11000"/>
    <s v="MENDOCINO 1101CB"/>
    <x v="1"/>
    <m/>
    <s v="Rural"/>
    <m/>
    <m/>
    <s v="No"/>
    <m/>
    <m/>
    <m/>
    <m/>
    <m/>
    <m/>
    <m/>
    <s v="N"/>
    <s v="N"/>
    <m/>
    <m/>
    <s v="     "/>
    <m/>
    <m/>
    <m/>
    <m/>
    <m/>
    <m/>
    <m/>
    <m/>
    <m/>
    <m/>
    <m/>
    <m/>
    <m/>
    <m/>
    <m/>
    <m/>
    <m/>
    <m/>
    <m/>
  </r>
  <r>
    <s v="20190356"/>
    <s v="     "/>
    <n v="43628"/>
    <s v="6/12"/>
    <x v="0"/>
    <m/>
    <s v="24"/>
    <n v="2"/>
    <s v="6"/>
    <x v="3"/>
    <n v="43628"/>
    <m/>
    <s v="Service condusctor failed, fire less than 1 meter"/>
    <s v="     "/>
    <s v="FAS"/>
    <m/>
    <s v="N"/>
    <x v="0"/>
    <s v="407539"/>
    <m/>
    <m/>
    <s v="T004672809"/>
    <n v="0"/>
    <m/>
    <s v="     "/>
    <x v="0"/>
    <s v="PG&amp;E"/>
    <m/>
    <m/>
    <m/>
    <s v="D"/>
    <m/>
    <s v="&lt;3 meters of linear travel"/>
    <m/>
    <s v="Equipment - PG&amp;E"/>
    <s v="34.o. Other"/>
    <s v="Equipment - PG&amp;E"/>
    <m/>
    <m/>
    <s v="Service Drop"/>
    <m/>
    <m/>
    <m/>
    <m/>
    <s v="Overhead"/>
    <x v="0"/>
    <s v="Service Drop"/>
    <m/>
    <s v="218819430774"/>
    <s v="     "/>
    <s v="Tier 2"/>
    <x v="1"/>
    <n v="180"/>
    <m/>
    <n v="38.507300000000001"/>
    <n v="-122.41500000000001"/>
    <s v="NAPA"/>
    <s v="SILVERADO-2102"/>
    <m/>
    <m/>
    <s v="N/A"/>
    <x v="1"/>
    <s v="cal fire "/>
    <m/>
    <m/>
    <m/>
    <s v="No"/>
    <m/>
    <m/>
    <m/>
    <m/>
    <m/>
    <m/>
    <m/>
    <s v="N"/>
    <s v="N"/>
    <m/>
    <m/>
    <s v="     "/>
    <m/>
    <m/>
    <m/>
    <m/>
    <m/>
    <m/>
    <m/>
    <m/>
    <m/>
    <m/>
    <m/>
    <m/>
    <m/>
    <m/>
    <m/>
    <m/>
    <m/>
    <m/>
    <m/>
  </r>
  <r>
    <s v="20190359"/>
    <s v="     "/>
    <n v="43628"/>
    <s v="6/12"/>
    <x v="0"/>
    <m/>
    <s v="24"/>
    <n v="2"/>
    <s v="6"/>
    <x v="3"/>
    <n v="43628"/>
    <m/>
    <s v="PG&amp;E overhead equipment, less than 1 meter"/>
    <s v="     "/>
    <s v="FAS"/>
    <m/>
    <s v="N"/>
    <x v="0"/>
    <s v="408101"/>
    <s v="19-0066926"/>
    <m/>
    <s v="T004673429"/>
    <n v="0"/>
    <m/>
    <s v="     "/>
    <x v="0"/>
    <s v="PG&amp;E"/>
    <m/>
    <m/>
    <m/>
    <s v="D"/>
    <m/>
    <s v="&lt;3 meters of linear travel"/>
    <m/>
    <s v="Vegetation"/>
    <s v="33.a. Veg. contact"/>
    <s v="Vegetation"/>
    <s v="Contact from object"/>
    <s v="Contact - Vegetation"/>
    <m/>
    <s v="Contact - Vegetation"/>
    <m/>
    <s v="Force Out"/>
    <m/>
    <s v="Overhead"/>
    <x v="0"/>
    <m/>
    <m/>
    <s v="042291101-2101013258{6053}"/>
    <s v="     "/>
    <s v="Tier 2"/>
    <x v="1"/>
    <n v="185"/>
    <m/>
    <n v="38.108699999999999"/>
    <n v="-122.876"/>
    <s v="MARIN"/>
    <s v="OLEMA-1101"/>
    <m/>
    <m/>
    <s v="OLEMA 110150396"/>
    <x v="0"/>
    <s v="MARIN FIRE"/>
    <m/>
    <m/>
    <m/>
    <s v="No"/>
    <m/>
    <m/>
    <m/>
    <m/>
    <m/>
    <m/>
    <m/>
    <s v="N"/>
    <s v="N"/>
    <m/>
    <m/>
    <s v="     "/>
    <s v="38.11017600"/>
    <s v="-122.88149400"/>
    <s v="Jun 13 2019 12:00AM"/>
    <s v="BranchFail"/>
    <s v="Evidence shows branch failure below conductor. tree has fresh cuts at line hieght. large amount of brush below conductors."/>
    <s v="PINM"/>
    <s v="25"/>
    <s v="24"/>
    <s v="0"/>
    <s v="None"/>
    <s v="Slight"/>
    <s v="N"/>
    <s v="1"/>
    <m/>
    <s v="Plain"/>
    <s v="D"/>
    <s v="CrossArm"/>
    <s v="BareWire"/>
    <s v="0"/>
  </r>
  <r>
    <s v="MIA20181033"/>
    <s v="     "/>
    <n v="43264"/>
    <s v="6/13"/>
    <x v="0"/>
    <n v="0.66940972222222217"/>
    <s v="24"/>
    <n v="2"/>
    <s v="6"/>
    <x v="1"/>
    <n v="43264"/>
    <n v="0.66874999999999996"/>
    <s v="PWR-I TRANSFORMER SPARKING LAST NIGHT - LANDED ON GRASS LAST NIGHT AND STARTED FIRE-THEY PUT OUT  FIRE; FOUND BURNT CONNECTION ON HOT LEG. REPAIRED.  FOUND 53 AMPS AND 93 AMPS.  NOTIFIED CUSTOMER TO BALANCE LOAD"/>
    <s v="     "/>
    <s v="FAS"/>
    <n v="44250"/>
    <s v="Y"/>
    <x v="0"/>
    <s v="108528"/>
    <s v="N/A"/>
    <m/>
    <s v="T004343518"/>
    <m/>
    <m/>
    <s v="     "/>
    <x v="0"/>
    <s v="PG&amp;E"/>
    <m/>
    <m/>
    <m/>
    <s v="D"/>
    <m/>
    <s v="&lt;3 meters of linear travel"/>
    <m/>
    <s v="Equipment - PG&amp;E"/>
    <s v="34.o. Other"/>
    <s v="Equipment - PG&amp;E"/>
    <s v="All types of equipment / facility failure"/>
    <s v="Equipment failure - Other"/>
    <s v="Service Drop"/>
    <m/>
    <m/>
    <m/>
    <s v="Yes"/>
    <s v="Overhead"/>
    <x v="0"/>
    <m/>
    <m/>
    <s v="100707429"/>
    <s v="     "/>
    <s v="Tier 2"/>
    <x v="1"/>
    <n v="430"/>
    <m/>
    <n v="36.726300000000002"/>
    <n v="-119.249"/>
    <s v="Fresno"/>
    <s v="TIVY-VALLEY-1107"/>
    <m/>
    <n v="11000"/>
    <m/>
    <x v="0"/>
    <s v="Homeowner"/>
    <s v="Rural"/>
    <m/>
    <m/>
    <s v="No"/>
    <m/>
    <m/>
    <m/>
    <m/>
    <m/>
    <m/>
    <m/>
    <s v="N"/>
    <s v="N"/>
    <m/>
    <m/>
    <s v="     "/>
    <m/>
    <m/>
    <m/>
    <m/>
    <m/>
    <m/>
    <m/>
    <m/>
    <m/>
    <m/>
    <m/>
    <m/>
    <m/>
    <m/>
    <m/>
    <m/>
    <m/>
    <m/>
    <m/>
  </r>
  <r>
    <s v="20180287"/>
    <s v="     "/>
    <n v="43264"/>
    <s v="6/13"/>
    <x v="0"/>
    <m/>
    <s v="24"/>
    <n v="2"/>
    <s v="6"/>
    <x v="1"/>
    <m/>
    <m/>
    <s v="T-men &quot;Wire down cause by broken wood xarm. FD on site RV fire wire laying on top of RV. &quot;"/>
    <s v="     "/>
    <s v="FAS"/>
    <m/>
    <s v="N"/>
    <x v="0"/>
    <m/>
    <m/>
    <m/>
    <m/>
    <m/>
    <m/>
    <s v="     "/>
    <x v="1"/>
    <s v="PG&amp;E"/>
    <m/>
    <m/>
    <m/>
    <s v="D"/>
    <m/>
    <s v="&lt;3 meters of linear travel"/>
    <m/>
    <s v="Equipment - PG&amp;E"/>
    <s v="34.h. Crossarm damage or failure"/>
    <s v="Equipment - PG&amp;E"/>
    <s v="All types of equipment / facility failure"/>
    <s v="Crossarm"/>
    <s v="Crossarm"/>
    <m/>
    <m/>
    <m/>
    <m/>
    <m/>
    <x v="3"/>
    <s v="Crossarm"/>
    <m/>
    <m/>
    <s v="     "/>
    <s v="Tier 2"/>
    <x v="1"/>
    <m/>
    <s v="NA"/>
    <n v="36.890300000000003"/>
    <n v="-121.827"/>
    <s v="Santa Cruz"/>
    <s v="GREEN-VALLEY-2103"/>
    <s v="083192103"/>
    <n v="21000"/>
    <m/>
    <x v="0"/>
    <m/>
    <s v="Agriculture"/>
    <m/>
    <m/>
    <s v="No"/>
    <m/>
    <m/>
    <m/>
    <m/>
    <m/>
    <m/>
    <m/>
    <s v="N"/>
    <s v="N"/>
    <m/>
    <m/>
    <s v="     "/>
    <m/>
    <m/>
    <m/>
    <m/>
    <m/>
    <m/>
    <m/>
    <m/>
    <m/>
    <m/>
    <m/>
    <m/>
    <m/>
    <m/>
    <m/>
    <m/>
    <m/>
    <m/>
    <m/>
  </r>
  <r>
    <s v="20180282"/>
    <s v="     "/>
    <n v="43264"/>
    <s v="6/13"/>
    <x v="0"/>
    <m/>
    <s v="24"/>
    <n v="2"/>
    <s v="6"/>
    <x v="1"/>
    <m/>
    <m/>
    <s v="T-men FAS - &quot;BIRD COLLIDED WITH LINE CAUSING SMALL GRASS FIRE. NO DAMAGE TO PGE EQUIP OR PROPERTY.&quot;"/>
    <s v="     "/>
    <s v="FAS"/>
    <m/>
    <s v="N"/>
    <x v="0"/>
    <s v="108248"/>
    <m/>
    <m/>
    <m/>
    <m/>
    <m/>
    <s v="     "/>
    <x v="1"/>
    <s v="PG&amp;E"/>
    <m/>
    <m/>
    <m/>
    <s v="D"/>
    <m/>
    <s v="&lt;3 meters of linear travel"/>
    <m/>
    <s v="Contact - Animal - Bird"/>
    <s v="33.b. Animal contact"/>
    <s v="Contact - Bird"/>
    <s v="Contact from object"/>
    <s v="Contact - Animal"/>
    <m/>
    <s v="Contact - Animal"/>
    <s v="Conductor"/>
    <m/>
    <m/>
    <m/>
    <x v="3"/>
    <m/>
    <m/>
    <m/>
    <s v="     "/>
    <s v="Tier 2"/>
    <x v="1"/>
    <n v="582"/>
    <s v="R2"/>
    <n v="35.292700000000004"/>
    <n v="-120.429"/>
    <s v="San Luis Obispo"/>
    <s v="ATASCADERO-1103"/>
    <s v="182541103"/>
    <n v="11000"/>
    <s v="ATASCADERO-1103A14"/>
    <x v="1"/>
    <m/>
    <s v="Herbaceous"/>
    <m/>
    <m/>
    <s v="No"/>
    <m/>
    <m/>
    <m/>
    <m/>
    <m/>
    <m/>
    <m/>
    <s v="N"/>
    <s v="N"/>
    <m/>
    <m/>
    <s v="     "/>
    <m/>
    <m/>
    <m/>
    <m/>
    <m/>
    <m/>
    <m/>
    <m/>
    <m/>
    <m/>
    <m/>
    <m/>
    <m/>
    <m/>
    <m/>
    <m/>
    <m/>
    <m/>
    <m/>
  </r>
  <r>
    <s v="20190367"/>
    <s v="     "/>
    <n v="43629"/>
    <s v="6/13"/>
    <x v="0"/>
    <m/>
    <s v="24"/>
    <n v="2"/>
    <s v="6"/>
    <x v="3"/>
    <n v="43629"/>
    <n v="7.6388888888888886E-3"/>
    <s v="Tree fell into line and caused ignition"/>
    <s v="     "/>
    <s v="FAS"/>
    <m/>
    <s v="N"/>
    <x v="0"/>
    <s v="408495"/>
    <s v="19-0067072"/>
    <m/>
    <s v="T004673876"/>
    <n v="117441387"/>
    <m/>
    <s v="     "/>
    <x v="1"/>
    <s v="PG&amp;E"/>
    <m/>
    <m/>
    <m/>
    <s v="D"/>
    <m/>
    <s v="0.26-9.99"/>
    <m/>
    <s v="Vegetation"/>
    <s v="33.a. Veg. contact"/>
    <s v="Vegetation"/>
    <s v="Contact from object"/>
    <s v="Contact - Vegetation"/>
    <m/>
    <s v="Contact - Vegetation"/>
    <s v="Conductor - Primary"/>
    <s v="Line to Ground"/>
    <m/>
    <s v="Overhead"/>
    <x v="3"/>
    <s v="Conductor - Primary"/>
    <m/>
    <s v="182222104"/>
    <s v="     "/>
    <s v="Tier 2"/>
    <x v="1"/>
    <n v="505"/>
    <s v="R2"/>
    <n v="36.575899999999997"/>
    <n v="-121.72799999999999"/>
    <s v="MONTEREY"/>
    <s v="DEL-MONTE-2104"/>
    <m/>
    <m/>
    <s v="DEL MONTE 21042762"/>
    <x v="1"/>
    <m/>
    <s v="Herbaceous"/>
    <m/>
    <m/>
    <s v="No"/>
    <m/>
    <m/>
    <m/>
    <m/>
    <m/>
    <m/>
    <m/>
    <s v="N"/>
    <s v="N"/>
    <m/>
    <m/>
    <s v="     "/>
    <s v="36.55092800"/>
    <s v="-121.73541600"/>
    <s v="Jun 27 2019 12:00AM"/>
    <s v="TrunkFail"/>
    <s v="Evidence of eucalyptus tree found on ground. Trunk failure occured low to ground at severe bend in tree trunk."/>
    <s v="EUCA"/>
    <s v="40"/>
    <s v="12"/>
    <s v="15"/>
    <s v="Moderate"/>
    <s v="None"/>
    <s v="N"/>
    <s v="1"/>
    <m/>
    <s v="Hillside"/>
    <s v="B"/>
    <s v="CrossArm"/>
    <s v="BareWire"/>
    <s v="1"/>
  </r>
  <r>
    <s v="20190372"/>
    <s v="     "/>
    <n v="43630"/>
    <s v="6/14"/>
    <x v="0"/>
    <m/>
    <s v="24"/>
    <n v="2"/>
    <s v="6"/>
    <x v="3"/>
    <m/>
    <m/>
    <s v="Veg fire due to flashed isulator, fire &gt; 1 meter"/>
    <s v="     "/>
    <s v="FAS"/>
    <m/>
    <s v="N"/>
    <x v="0"/>
    <m/>
    <m/>
    <m/>
    <s v="T004675077"/>
    <n v="0"/>
    <m/>
    <s v="     "/>
    <x v="1"/>
    <s v="PG&amp;E"/>
    <m/>
    <m/>
    <m/>
    <s v="T"/>
    <m/>
    <s v="&lt;0.25"/>
    <m/>
    <s v="Equipment - PG&amp;E"/>
    <s v="34.g. Insulator and brushing damage or failure"/>
    <s v="Equipment - PG&amp;E"/>
    <s v="All types of equipment / facility failure"/>
    <s v="Insulator failure"/>
    <s v="Insulator"/>
    <m/>
    <m/>
    <m/>
    <m/>
    <s v="Overhead"/>
    <x v="4"/>
    <s v="Insulator"/>
    <m/>
    <s v="011/008"/>
    <s v="     "/>
    <s v="Tier 2"/>
    <x v="1"/>
    <n v="400"/>
    <s v="R4"/>
    <n v="37.552500000000002"/>
    <n v="-120.325"/>
    <s v="MERCED"/>
    <s v="MERCED-FALLS-EXCHEQUER-70KV"/>
    <m/>
    <n v="70000"/>
    <s v="N/A"/>
    <x v="0"/>
    <m/>
    <s v="Herbaceous"/>
    <m/>
    <m/>
    <s v="No"/>
    <m/>
    <m/>
    <m/>
    <m/>
    <m/>
    <m/>
    <m/>
    <s v="N"/>
    <s v="N"/>
    <m/>
    <m/>
    <s v="     "/>
    <m/>
    <m/>
    <m/>
    <m/>
    <m/>
    <m/>
    <m/>
    <m/>
    <m/>
    <m/>
    <m/>
    <m/>
    <m/>
    <m/>
    <m/>
    <m/>
    <m/>
    <m/>
    <m/>
  </r>
  <r>
    <s v="20200585"/>
    <s v="     "/>
    <n v="43996"/>
    <s v="6/14"/>
    <x v="0"/>
    <n v="0.53541666666666665"/>
    <s v="25"/>
    <n v="2"/>
    <s v="6"/>
    <x v="4"/>
    <n v="43996"/>
    <n v="0.52708333333333335"/>
    <s v="On June 14, 2020 at 1411 hours, a PG&amp;E Troubleman responded to the Buellton 1101 12kV Distribution Circuit near the intersection of CA-246 and Drum Canyon Road in Lompoc (Santa Barbara County). He observed the north phase of three phases down on the ground east of Drum Canyon Road, in the span just south of Fuse Cutout 20023 (“Incident Span”) and one other wood pole which was charred from the fire at the base of the pole one pole further east. This pole continued to burn and later fell to the ground while the Santa Barbara County Fire Department (SBCFD) was conducting their investigation. When this pole fell over, it caused another overhead conductor to break in the same Incident Span as the earlier wire-down. There were 346 customers affected by an outage. PG&amp;E understands that the fire’s forward progress was stopped on the evening of June 14, 2020 and was contained late on June 16, 2020. CAL FIRE’s website states that 696 acres burned. There are no reported injuries or fatalities, and no reports of structures damaged or burned. Restoration included replacing two 45’ wood poles, three spans of three-phase copper and washing insulators at two poles which were contaminated by fire retardant. Repairs were complete by June 15, 2020 at 0407 hours."/>
    <s v="     "/>
    <s v="FAS"/>
    <m/>
    <s v="N"/>
    <x v="0"/>
    <m/>
    <s v="20-0061004"/>
    <m/>
    <s v="T004987955"/>
    <m/>
    <s v="EI200614A"/>
    <s v="     "/>
    <x v="1"/>
    <s v="PG&amp;E"/>
    <m/>
    <s v="Vegetation"/>
    <m/>
    <s v="D"/>
    <s v="D"/>
    <s v="300-999"/>
    <s v="Approximately 696 acres"/>
    <s v="Equipment - PG&amp;E"/>
    <s v="34.f. Pole damage or failure"/>
    <s v="Equipment - PG&amp;E"/>
    <s v="All types of equipment / facility failure"/>
    <s v="Pole failure"/>
    <s v="Conductor - Primary"/>
    <m/>
    <m/>
    <s v="Line to Line"/>
    <m/>
    <s v="Overhead"/>
    <x v="3"/>
    <s v="Conductor - Primary"/>
    <s v="2 Poles, Fuse, Insulator"/>
    <s v="Circuit ID: 183041101"/>
    <s v="     "/>
    <s v="Tier 2"/>
    <x v="1"/>
    <n v="512"/>
    <s v="R3"/>
    <n v="34.635800000000003"/>
    <n v="-120.282"/>
    <s v="Santa Barbara"/>
    <s v="BUELLTON-1101"/>
    <m/>
    <n v="12000"/>
    <m/>
    <x v="0"/>
    <s v="Santa Barbara County FD"/>
    <s v="Barren/Other"/>
    <m/>
    <m/>
    <s v="No"/>
    <s v="696"/>
    <s v="0"/>
    <s v="0"/>
    <s v="0"/>
    <s v="0"/>
    <s v="DRUM, LOMPOC"/>
    <m/>
    <s v="N"/>
    <s v="N"/>
    <m/>
    <m/>
    <s v="     "/>
    <m/>
    <m/>
    <m/>
    <m/>
    <m/>
    <m/>
    <m/>
    <m/>
    <m/>
    <m/>
    <m/>
    <m/>
    <m/>
    <m/>
    <m/>
    <m/>
    <m/>
    <m/>
    <m/>
  </r>
  <r>
    <s v="20210809"/>
    <s v="     "/>
    <n v="44361"/>
    <s v="6/14"/>
    <x v="0"/>
    <n v="0.76180555555555551"/>
    <s v="25"/>
    <n v="2"/>
    <s v="6"/>
    <x v="5"/>
    <n v="44361"/>
    <m/>
    <s v="EOC preliminary notes: A wire down on the Templeton-2113 OH distribution circuit in Santa Margarita, San Luis Obispo County, caused a pole fire. The fire was isolated to the pole. According to the troubleman a herd of Elk caused the trouble. The wire down caused an outage affecting 132 customers. No injuries. The event was determined to be non-EIR reportable. This information is preliminary."/>
    <s v="     "/>
    <s v="FAS"/>
    <m/>
    <s v="Y"/>
    <x v="0"/>
    <m/>
    <s v="21-0074238"/>
    <m/>
    <s v="T005315298"/>
    <n v="121537000"/>
    <m/>
    <s v="     "/>
    <x v="0"/>
    <s v="PG&amp;E"/>
    <m/>
    <s v="Other"/>
    <s v="Pole"/>
    <s v="D"/>
    <s v="D"/>
    <s v="Structure-PG&amp;E only"/>
    <m/>
    <s v="Contact - Animal - Other"/>
    <s v="33.b. Animal contact"/>
    <s v="Contact - Animal"/>
    <s v="Contact from object"/>
    <s v="Animal contact"/>
    <m/>
    <s v="Animal contact"/>
    <s v="Pole"/>
    <s v="Line to Ground"/>
    <s v="N"/>
    <s v="Overhead"/>
    <x v="3"/>
    <s v="Pole"/>
    <s v="Pole, Conductor - Primary"/>
    <s v="101881165"/>
    <s v="     "/>
    <s v="Tier 2"/>
    <x v="1"/>
    <n v="582"/>
    <m/>
    <n v="35.313299999999998"/>
    <n v="-120.348"/>
    <s v="San Luis Obispo"/>
    <s v="TEMPLETON-2113"/>
    <m/>
    <n v="12000"/>
    <m/>
    <x v="0"/>
    <s v="PG&amp;E Troubleman"/>
    <s v="Herbaceous"/>
    <m/>
    <m/>
    <s v="No"/>
    <m/>
    <m/>
    <m/>
    <m/>
    <m/>
    <m/>
    <m/>
    <s v="N"/>
    <s v="N"/>
    <m/>
    <m/>
    <s v="     "/>
    <m/>
    <m/>
    <m/>
    <m/>
    <m/>
    <m/>
    <m/>
    <m/>
    <m/>
    <m/>
    <m/>
    <m/>
    <m/>
    <m/>
    <m/>
    <m/>
    <m/>
    <m/>
    <m/>
  </r>
  <r>
    <s v="20150130"/>
    <s v="     "/>
    <n v="42170"/>
    <s v="6/15"/>
    <x v="0"/>
    <n v="0.64930555555555558"/>
    <s v="25"/>
    <n v="2"/>
    <s v="6"/>
    <x v="2"/>
    <n v="42170"/>
    <n v="0.64930555555555558"/>
    <s v="no damage to co equipment reenergized ok"/>
    <s v="     "/>
    <m/>
    <m/>
    <s v="N"/>
    <x v="0"/>
    <s v="1251287"/>
    <s v="15-0041178"/>
    <m/>
    <m/>
    <m/>
    <m/>
    <s v="     "/>
    <x v="1"/>
    <s v="PG&amp;E"/>
    <m/>
    <s v="Vegetation"/>
    <m/>
    <s v="D"/>
    <m/>
    <s v="0.26-9.99"/>
    <s v="Square Feet: ; Acreage: 0.5"/>
    <s v="Contact - 3rd Party"/>
    <s v="33.c. Balloon contact"/>
    <s v="Contact - 3rd Party"/>
    <s v="All types of equipment / facility failure"/>
    <s v="Contact - Balloon"/>
    <m/>
    <s v="Contact - Balloon"/>
    <s v="Conductor"/>
    <s v="Line to Ground"/>
    <s v="PACIFIC BELL"/>
    <s v="Overhead"/>
    <x v="3"/>
    <s v="Conductor"/>
    <m/>
    <s v="100618215"/>
    <s v="     "/>
    <s v="Tier 2"/>
    <x v="1"/>
    <n v="553"/>
    <m/>
    <n v="37.185200000000002"/>
    <n v="-121.76"/>
    <s v="Santa Clara"/>
    <s v="MORGAN-HILL-2111"/>
    <s v="83242111"/>
    <n v="21000"/>
    <s v="MORGAN HILL 2111XR398"/>
    <x v="1"/>
    <s v="San Jose city"/>
    <s v="Herbaceous"/>
    <m/>
    <m/>
    <s v="No"/>
    <m/>
    <m/>
    <m/>
    <m/>
    <m/>
    <m/>
    <m/>
    <s v="N"/>
    <s v="N"/>
    <m/>
    <m/>
    <s v="     "/>
    <m/>
    <m/>
    <m/>
    <m/>
    <m/>
    <m/>
    <m/>
    <m/>
    <m/>
    <m/>
    <m/>
    <m/>
    <m/>
    <m/>
    <m/>
    <m/>
    <m/>
    <m/>
    <m/>
  </r>
  <r>
    <s v="20160112"/>
    <s v="     "/>
    <n v="42536"/>
    <s v="6/15"/>
    <x v="0"/>
    <n v="0.54791666666666672"/>
    <s v="25"/>
    <n v="2"/>
    <s v="6"/>
    <x v="6"/>
    <n v="42536"/>
    <n v="0.54791666666666672"/>
    <s v="0"/>
    <s v="     "/>
    <m/>
    <m/>
    <s v="N"/>
    <x v="0"/>
    <s v="1489479"/>
    <s v="16-0043476"/>
    <m/>
    <m/>
    <m/>
    <m/>
    <s v="     "/>
    <x v="1"/>
    <s v="PG&amp;E"/>
    <m/>
    <s v="Vegetation"/>
    <m/>
    <s v="D"/>
    <m/>
    <s v="&lt;0.25"/>
    <s v="Square Feet: ; Acreage: "/>
    <s v="Vegetation"/>
    <s v="33.a. Veg. contact"/>
    <s v="Vegetation"/>
    <s v="All types of equipment / facility failure"/>
    <s v="Contact - Vegetation"/>
    <m/>
    <s v="Contact - Vegetation"/>
    <s v="Conductor"/>
    <s v="Line to Ground"/>
    <m/>
    <s v="Overhead"/>
    <x v="3"/>
    <s v="Conductor"/>
    <m/>
    <s v="103169620"/>
    <s v="     "/>
    <s v="Tier 2"/>
    <x v="1"/>
    <n v="340"/>
    <m/>
    <n v="38.443300000000001"/>
    <n v="-120.75700000000001"/>
    <s v="Amador"/>
    <s v="MARTELL-1101"/>
    <s v="163011101"/>
    <n v="12000"/>
    <s v="MARTELL 110191216"/>
    <x v="0"/>
    <s v="Cal Fire"/>
    <s v="Wetland"/>
    <m/>
    <m/>
    <s v="No"/>
    <m/>
    <m/>
    <m/>
    <m/>
    <m/>
    <m/>
    <m/>
    <s v="N"/>
    <s v="N"/>
    <m/>
    <m/>
    <s v="     "/>
    <s v="38.45616000"/>
    <s v="-120.76939000"/>
    <s v="Jun 17 2016 12:00AM"/>
    <s v="RootsFail"/>
    <s v="Very large valley oak with severe root rot exposed toppled thru a 2-phase 12kv line. Took down both lines and both x-arms. The hot line ignited a 15x12 fire in the brush and tree debris under the lines. A Calfire crew was working nearby and quickly extinguished and contained the fire. No other immediate hazard trees were found in the area but the area is heavily overgrown with many oak over hangs. Recommend PS&amp;R patrol this area. A fire report is being submitted."/>
    <s v="OAKV"/>
    <s v="80"/>
    <s v="62"/>
    <s v="60"/>
    <s v="Slight"/>
    <s v="None"/>
    <s v="N"/>
    <s v="1"/>
    <m/>
    <s v="Valley"/>
    <s v="D"/>
    <s v="CrossArm"/>
    <s v="BareWire"/>
    <s v="2"/>
  </r>
  <r>
    <s v="20170096"/>
    <s v="     "/>
    <n v="42901"/>
    <s v="6/15"/>
    <x v="0"/>
    <n v="0.31874999999999998"/>
    <s v="24"/>
    <n v="2"/>
    <s v="6"/>
    <x v="0"/>
    <n v="42901"/>
    <n v="0.31874999999999998"/>
    <s v="CREW 2 RMVE TREE"/>
    <s v="     "/>
    <m/>
    <m/>
    <s v="N"/>
    <x v="0"/>
    <s v="1804856"/>
    <s v="17-0055387"/>
    <m/>
    <m/>
    <m/>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3676075"/>
    <s v="     "/>
    <s v="Tier 2"/>
    <x v="1"/>
    <n v="300"/>
    <m/>
    <n v="39.227600000000002"/>
    <n v="-121.235"/>
    <s v="Nevada"/>
    <s v="NARROWS-2105"/>
    <s v="153132105"/>
    <n v="21000"/>
    <s v="NARROWS 21052748"/>
    <x v="1"/>
    <s v="FIRE CHIEF"/>
    <s v="Hardwood Woodland"/>
    <m/>
    <m/>
    <s v="No"/>
    <m/>
    <m/>
    <m/>
    <m/>
    <m/>
    <m/>
    <m/>
    <s v="N"/>
    <s v="N"/>
    <m/>
    <m/>
    <s v="     "/>
    <s v="39.22755840"/>
    <s v="-121.23476020"/>
    <s v="Jun 15 2017 12:00AM"/>
    <s v="TrunkFail"/>
    <s v="Green tree Trunk failure at base attachment falling into single phase of primary line. At which point tree began to drop embers into tall grass igniting 1/4 acre of property. No property damage due to fire."/>
    <s v="OAKL"/>
    <s v="55"/>
    <s v="96"/>
    <s v="25"/>
    <s v="Slight"/>
    <s v="None"/>
    <s v="N"/>
    <s v="1"/>
    <m/>
    <s v="Plain"/>
    <s v="A"/>
    <s v="CrossArm"/>
    <s v="BareWire"/>
    <s v="2"/>
  </r>
  <r>
    <s v="20170097"/>
    <s v="     "/>
    <n v="42901"/>
    <s v="6/15"/>
    <x v="0"/>
    <n v="0.62569444444444444"/>
    <s v="24"/>
    <n v="2"/>
    <s v="6"/>
    <x v="0"/>
    <n v="42901"/>
    <n v="0.62569444444444444"/>
    <s v="0"/>
    <s v="     "/>
    <m/>
    <m/>
    <s v="N"/>
    <x v="0"/>
    <s v="1805231"/>
    <s v="17-0055557"/>
    <m/>
    <m/>
    <m/>
    <m/>
    <s v="     "/>
    <x v="1"/>
    <s v="PG&amp;E"/>
    <m/>
    <s v="Vegetation"/>
    <m/>
    <s v="D"/>
    <m/>
    <s v="&lt;0.25"/>
    <s v="Square Feet: ; Acreage: "/>
    <s v="Contact - 3rd Party"/>
    <s v="33.d. Vehicle contact"/>
    <s v="Contact - 3rd Party"/>
    <s v="All types of equipment / facility failure"/>
    <s v="Contact - Vehicle"/>
    <m/>
    <s v="Contact - Vehicle"/>
    <s v="Pole"/>
    <s v="Three Phase Fault"/>
    <s v="Yes"/>
    <s v="Overhead"/>
    <x v="3"/>
    <s v="Conductor"/>
    <m/>
    <s v="103838176"/>
    <s v="     "/>
    <s v="Tier 2"/>
    <x v="1"/>
    <n v="154"/>
    <m/>
    <n v="39.391300000000001"/>
    <n v="-123.30500000000001"/>
    <s v="Mendocino"/>
    <s v="WILLITS-1103"/>
    <s v="42661103"/>
    <n v="12000"/>
    <s v="WILLITS 1103968"/>
    <x v="0"/>
    <s v="STEPHEN"/>
    <s v="Herbaceous"/>
    <m/>
    <m/>
    <s v="No"/>
    <m/>
    <m/>
    <m/>
    <m/>
    <m/>
    <m/>
    <m/>
    <s v="N"/>
    <s v="N"/>
    <m/>
    <m/>
    <s v="     "/>
    <m/>
    <m/>
    <m/>
    <m/>
    <m/>
    <m/>
    <m/>
    <m/>
    <m/>
    <m/>
    <m/>
    <m/>
    <m/>
    <m/>
    <m/>
    <m/>
    <m/>
    <m/>
    <m/>
  </r>
  <r>
    <s v="20170094"/>
    <s v="     "/>
    <n v="42901"/>
    <s v="6/15"/>
    <x v="0"/>
    <n v="0.12361111111111112"/>
    <s v="24"/>
    <n v="2"/>
    <s v="6"/>
    <x v="0"/>
    <n v="42901"/>
    <n v="0.12361111111111112"/>
    <s v="FOUND TX AND POLE BURNT, FOUND METER BY PASSED, CALLED FOR DISC TAG AND TOLD CREW NOT TO ENERGIZE METER"/>
    <s v="     "/>
    <m/>
    <m/>
    <s v="N"/>
    <x v="0"/>
    <s v="1804806"/>
    <s v="17-0055359"/>
    <m/>
    <m/>
    <m/>
    <m/>
    <s v="     "/>
    <x v="1"/>
    <s v="PG&amp;E"/>
    <m/>
    <s v="Vegetation"/>
    <m/>
    <s v="D"/>
    <m/>
    <s v="&lt;0.25"/>
    <s v="Square Feet: ; Acreage: "/>
    <s v="Contact - 3rd Party"/>
    <s v="33.e. Other contact from object"/>
    <s v="Contact - 3rd Party"/>
    <s v="All types of equipment / facility failure"/>
    <s v="Vandalism"/>
    <m/>
    <s v="Vandalism"/>
    <m/>
    <s v="Line to Ground"/>
    <s v="PACIFIC BELL"/>
    <s v="Overhead"/>
    <x v="3"/>
    <s v="Conductor"/>
    <m/>
    <s v="101511631"/>
    <s v="     "/>
    <s v="Tier 2"/>
    <x v="1"/>
    <n v="246"/>
    <m/>
    <n v="40.298999999999999"/>
    <n v="-122.432"/>
    <s v="Tehama"/>
    <s v="COTTONWOOD-1101"/>
    <s v="102931101"/>
    <n v="12000"/>
    <s v="COTTONWOOD 11011610"/>
    <x v="0"/>
    <s v="N.A."/>
    <s v="Hardwood Woodland"/>
    <m/>
    <m/>
    <s v="No"/>
    <m/>
    <m/>
    <m/>
    <m/>
    <m/>
    <m/>
    <m/>
    <s v="N"/>
    <s v="N"/>
    <m/>
    <m/>
    <s v="     "/>
    <m/>
    <m/>
    <m/>
    <m/>
    <m/>
    <m/>
    <m/>
    <m/>
    <m/>
    <m/>
    <m/>
    <m/>
    <m/>
    <m/>
    <m/>
    <m/>
    <m/>
    <m/>
    <m/>
  </r>
  <r>
    <s v="20180300"/>
    <s v="     "/>
    <n v="43266"/>
    <s v="6/15"/>
    <x v="0"/>
    <n v="0.63472222222222219"/>
    <s v="24"/>
    <n v="2"/>
    <s v="6"/>
    <x v="1"/>
    <n v="43266"/>
    <n v="0.63472222222222219"/>
    <s v="&quot;VEG FIRE NOT CO. CAUSED BURNED SERVICE DOWN&quot;"/>
    <s v="     "/>
    <s v="FAS"/>
    <m/>
    <s v="N"/>
    <x v="0"/>
    <s v="110275"/>
    <s v="18-0051506"/>
    <m/>
    <m/>
    <m/>
    <m/>
    <s v="     "/>
    <x v="1"/>
    <s v="PG&amp;E"/>
    <m/>
    <m/>
    <m/>
    <s v="D"/>
    <m/>
    <s v="10-99"/>
    <m/>
    <s v="Contact - 3rd Party"/>
    <s v="33.e. Other contact from object"/>
    <s v="Contact - 3rd Party"/>
    <s v="Contact from object"/>
    <s v="Contact - 3rd Party"/>
    <m/>
    <s v="Contact - 3rd Party"/>
    <s v="Transformer"/>
    <s v="Force Out"/>
    <m/>
    <s v="Overhead"/>
    <x v="3"/>
    <m/>
    <m/>
    <s v="4681"/>
    <s v="     "/>
    <s v="Tier 2"/>
    <x v="1"/>
    <n v="420"/>
    <s v="R2"/>
    <n v="37.478000000000002"/>
    <n v="-119.842"/>
    <s v="Mariposa"/>
    <s v="MARIPOSA-2102"/>
    <s v="254452102"/>
    <n v="21000"/>
    <s v="MARIPOSA 210237288"/>
    <x v="1"/>
    <m/>
    <s v="Hardwood Forest"/>
    <m/>
    <m/>
    <s v="No"/>
    <s v="53"/>
    <s v="1"/>
    <m/>
    <m/>
    <m/>
    <s v="BOYER"/>
    <m/>
    <s v="N"/>
    <s v="N"/>
    <m/>
    <m/>
    <s v="     "/>
    <m/>
    <m/>
    <m/>
    <m/>
    <m/>
    <m/>
    <m/>
    <m/>
    <m/>
    <m/>
    <m/>
    <m/>
    <m/>
    <m/>
    <m/>
    <m/>
    <m/>
    <m/>
    <m/>
  </r>
  <r>
    <s v="20190380"/>
    <s v="     "/>
    <n v="43631"/>
    <s v="6/15"/>
    <x v="0"/>
    <m/>
    <s v="24"/>
    <n v="2"/>
    <s v="6"/>
    <x v="3"/>
    <n v="43631"/>
    <n v="0.58194444444444449"/>
    <s v="3rd party falling tree and caused wire down"/>
    <s v="     "/>
    <s v="FAS"/>
    <m/>
    <s v="N"/>
    <x v="0"/>
    <s v="414501"/>
    <s v="19-0068074"/>
    <m/>
    <s v="T004676437"/>
    <n v="0"/>
    <m/>
    <s v="     "/>
    <x v="1"/>
    <s v="PG&amp;E"/>
    <m/>
    <m/>
    <m/>
    <s v="D"/>
    <m/>
    <s v="&lt;0.25"/>
    <m/>
    <s v="Contact - 3rd Party"/>
    <s v="33.e. Other contact from object"/>
    <s v="Contact - 3rd Party"/>
    <s v="Contact from object"/>
    <s v="Contact - Other"/>
    <m/>
    <s v="Contact - Other"/>
    <s v="Pole"/>
    <s v="Multi-Fault"/>
    <m/>
    <s v="Overhead"/>
    <x v="0"/>
    <s v="Pole"/>
    <m/>
    <s v="43361103"/>
    <s v="     "/>
    <s v="Tier 2"/>
    <x v="1"/>
    <n v="175"/>
    <s v="R4"/>
    <n v="38.880200000000002"/>
    <n v="-122.61199999999999"/>
    <s v="LAKE"/>
    <s v="HIGHLANDS-1103"/>
    <m/>
    <m/>
    <s v="HIGHLANDS 1103828"/>
    <x v="1"/>
    <m/>
    <s v="Agriculture"/>
    <m/>
    <m/>
    <s v="No"/>
    <m/>
    <m/>
    <m/>
    <m/>
    <m/>
    <m/>
    <m/>
    <s v="N"/>
    <s v="N"/>
    <m/>
    <m/>
    <s v="     "/>
    <m/>
    <m/>
    <m/>
    <m/>
    <m/>
    <m/>
    <m/>
    <m/>
    <m/>
    <m/>
    <m/>
    <m/>
    <m/>
    <m/>
    <m/>
    <m/>
    <m/>
    <m/>
    <m/>
  </r>
  <r>
    <s v="20170105"/>
    <s v="     "/>
    <n v="42902"/>
    <s v="6/16"/>
    <x v="0"/>
    <m/>
    <s v="24"/>
    <n v="2"/>
    <s v="6"/>
    <x v="0"/>
    <n v="42903"/>
    <n v="1.5277777777777777E-2"/>
    <s v="0"/>
    <s v="     "/>
    <m/>
    <m/>
    <s v="N"/>
    <x v="0"/>
    <s v="1806513"/>
    <s v="17-0055882"/>
    <m/>
    <m/>
    <n v="112971166"/>
    <m/>
    <s v="     "/>
    <x v="1"/>
    <s v="PG&amp;E"/>
    <m/>
    <s v="Vegetation"/>
    <m/>
    <s v="D"/>
    <m/>
    <s v="0.26-9.99"/>
    <s v="Square Feet: ; Acreage: "/>
    <s v="Equipment - PG&amp;E"/>
    <s v="34.h. Crossarm damage or failure"/>
    <s v="Equipment - PG&amp;E"/>
    <s v="All types of equipment / facility failure"/>
    <s v="Crossarm"/>
    <s v="Crossarm"/>
    <m/>
    <m/>
    <s v="Force Out"/>
    <s v="Unknown"/>
    <s v="Overhead"/>
    <x v="3"/>
    <s v="Conductor"/>
    <m/>
    <s v="101424286"/>
    <s v="     "/>
    <s v="Tier 2"/>
    <x v="1"/>
    <n v="530"/>
    <m/>
    <n v="38.037300000000002"/>
    <n v="-122.185"/>
    <s v="Contra Costa"/>
    <s v="FAIRVIEW-2207"/>
    <s v="13432207"/>
    <n v="21000"/>
    <s v="FAIRVIEW 2207CB"/>
    <x v="0"/>
    <s v="Unknown"/>
    <s v="Herbaceous"/>
    <m/>
    <m/>
    <s v="No"/>
    <m/>
    <m/>
    <m/>
    <m/>
    <m/>
    <m/>
    <m/>
    <s v="N"/>
    <s v="N"/>
    <m/>
    <m/>
    <s v="     "/>
    <m/>
    <m/>
    <m/>
    <m/>
    <m/>
    <m/>
    <m/>
    <m/>
    <m/>
    <m/>
    <m/>
    <m/>
    <m/>
    <m/>
    <m/>
    <m/>
    <m/>
    <m/>
    <m/>
  </r>
  <r>
    <s v="20170104"/>
    <s v="     "/>
    <n v="42902"/>
    <s v="6/16"/>
    <x v="0"/>
    <m/>
    <s v="24"/>
    <n v="2"/>
    <s v="6"/>
    <x v="0"/>
    <n v="42902"/>
    <n v="0.80138888888888893"/>
    <s v="CUST STATES GOT WINDY AND OPEN WIRE SEC WAS SPARKING. BLEW FUSES ON TX. REFUSED OK. PV GOOD"/>
    <s v="     "/>
    <m/>
    <m/>
    <s v="N"/>
    <x v="0"/>
    <s v="1806345"/>
    <m/>
    <m/>
    <m/>
    <m/>
    <m/>
    <s v="     "/>
    <x v="1"/>
    <s v="PG&amp;E"/>
    <m/>
    <s v="Vegetation"/>
    <m/>
    <s v="D"/>
    <m/>
    <s v="&lt;0.25"/>
    <s v="Square Feet: ; Acreage: "/>
    <s v="Vegetation"/>
    <s v="33.a. Veg. contact"/>
    <s v="Vegetation"/>
    <s v="All types of equipment / facility failure"/>
    <s v="Contact - Vegetation"/>
    <m/>
    <s v="Contact - Vegetation"/>
    <s v="Conductor"/>
    <m/>
    <s v="Unknown"/>
    <s v="Overhead"/>
    <x v="1"/>
    <s v="Conductor"/>
    <m/>
    <s v="101970801"/>
    <s v="     "/>
    <s v="Tier 2"/>
    <x v="1"/>
    <n v="180"/>
    <m/>
    <n v="38.344299999999997"/>
    <n v="-122.78100000000001"/>
    <s v="Sonoma"/>
    <s v="COTATI-1105"/>
    <s v="42271105"/>
    <m/>
    <s v="N/A"/>
    <x v="0"/>
    <s v="Unknown"/>
    <s v="Herbaceous"/>
    <m/>
    <m/>
    <s v="No"/>
    <m/>
    <m/>
    <m/>
    <m/>
    <m/>
    <m/>
    <m/>
    <s v="N"/>
    <s v="N"/>
    <m/>
    <m/>
    <s v="     "/>
    <m/>
    <m/>
    <m/>
    <m/>
    <m/>
    <m/>
    <m/>
    <m/>
    <m/>
    <m/>
    <m/>
    <m/>
    <m/>
    <m/>
    <m/>
    <m/>
    <m/>
    <m/>
    <m/>
  </r>
  <r>
    <s v="20180311"/>
    <s v="     "/>
    <n v="43267"/>
    <s v="6/16"/>
    <x v="0"/>
    <n v="0.83194444444444449"/>
    <s v="24"/>
    <n v="2"/>
    <s v="6"/>
    <x v="1"/>
    <n v="43267"/>
    <n v="0.83194444444444449"/>
    <s v="ILIS cause - &quot;equipment failure&quot; / &quot;PEREZ RPT WIRE DOWN 42 POLE W OF 12555; 1 OF 2 BLOWN&quot;.  I don't believe it is definitive that wire-down was the cause (can't rule out if veg fire didn't start first)."/>
    <s v="     "/>
    <s v="FAS"/>
    <m/>
    <s v="N"/>
    <x v="0"/>
    <s v="111080"/>
    <s v="18-0051687"/>
    <m/>
    <m/>
    <m/>
    <m/>
    <s v="     "/>
    <x v="1"/>
    <s v="PG&amp;E"/>
    <m/>
    <m/>
    <m/>
    <s v="D"/>
    <m/>
    <s v="&lt;0.25"/>
    <m/>
    <s v="Equipment - PG&amp;E"/>
    <s v="34.b. Conductor damage or failure"/>
    <s v="Equipment - PG&amp;E"/>
    <s v="All types of equipment / facility failure"/>
    <s v="Conductor"/>
    <s v="Conductor"/>
    <m/>
    <m/>
    <s v="Line to Ground"/>
    <m/>
    <s v="Overhead"/>
    <x v="3"/>
    <s v="Conductor - Primary"/>
    <m/>
    <s v="12555"/>
    <s v="     "/>
    <s v="Tier 2"/>
    <x v="1"/>
    <n v="530"/>
    <s v="R2"/>
    <n v="37.906999999999996"/>
    <n v="-121.806"/>
    <s v="Contra Costa"/>
    <s v="LONE-TREE-2105"/>
    <s v="013232105"/>
    <n v="21000"/>
    <s v="LONE TREE 210521210"/>
    <x v="0"/>
    <m/>
    <s v="Herbaceous"/>
    <m/>
    <m/>
    <s v="No"/>
    <m/>
    <m/>
    <m/>
    <m/>
    <m/>
    <m/>
    <m/>
    <s v="N"/>
    <s v="N"/>
    <m/>
    <m/>
    <s v="     "/>
    <m/>
    <m/>
    <m/>
    <m/>
    <m/>
    <m/>
    <m/>
    <m/>
    <m/>
    <m/>
    <m/>
    <m/>
    <m/>
    <m/>
    <m/>
    <m/>
    <m/>
    <m/>
    <m/>
  </r>
  <r>
    <s v="20180312"/>
    <s v="     "/>
    <n v="43267"/>
    <s v="6/16"/>
    <x v="0"/>
    <m/>
    <s v="24"/>
    <n v="2"/>
    <s v="6"/>
    <x v="1"/>
    <m/>
    <m/>
    <s v="HIGH WINDS WRAPPED 21KV CAUSING PRIMARY TO FALL"/>
    <s v="     "/>
    <s v="FAS"/>
    <m/>
    <s v="N"/>
    <x v="0"/>
    <m/>
    <m/>
    <m/>
    <m/>
    <m/>
    <m/>
    <s v="     "/>
    <x v="1"/>
    <s v="PG&amp;E"/>
    <m/>
    <m/>
    <m/>
    <s v="D"/>
    <m/>
    <s v="&lt;0.25"/>
    <m/>
    <s v="Wire-Wire Contact"/>
    <s v="35.a. Wire-to-wire contact / contamination"/>
    <s v="Wire-Wire Contact"/>
    <s v="Other"/>
    <s v="Other"/>
    <m/>
    <m/>
    <m/>
    <m/>
    <m/>
    <m/>
    <x v="3"/>
    <m/>
    <s v="Weather - High Winds"/>
    <m/>
    <s v="     "/>
    <s v="Tier 2"/>
    <x v="1"/>
    <n v="530"/>
    <s v="R2"/>
    <n v="38.049399999999999"/>
    <n v="-122.206"/>
    <s v="Contra Costa"/>
    <s v="NORTH-TOWER-2101"/>
    <s v="042042101"/>
    <n v="21000"/>
    <m/>
    <x v="0"/>
    <m/>
    <s v="Herbaceous"/>
    <m/>
    <m/>
    <s v="No"/>
    <m/>
    <m/>
    <m/>
    <m/>
    <m/>
    <m/>
    <m/>
    <s v="N"/>
    <s v="N"/>
    <m/>
    <m/>
    <s v="     "/>
    <m/>
    <m/>
    <m/>
    <m/>
    <m/>
    <m/>
    <m/>
    <m/>
    <m/>
    <m/>
    <m/>
    <m/>
    <m/>
    <m/>
    <m/>
    <m/>
    <m/>
    <m/>
    <m/>
  </r>
  <r>
    <s v="20200596"/>
    <s v="     "/>
    <n v="43998"/>
    <s v="6/16"/>
    <x v="0"/>
    <n v="0.88888888888888884"/>
    <s v="25"/>
    <n v="2"/>
    <s v="6"/>
    <x v="4"/>
    <m/>
    <m/>
    <s v="Duplicate. Reference Index # 594."/>
    <s v="     "/>
    <s v="FAS"/>
    <m/>
    <s v="N"/>
    <x v="1"/>
    <m/>
    <m/>
    <m/>
    <s v="3359429114"/>
    <m/>
    <m/>
    <s v="     "/>
    <x v="0"/>
    <s v="PG&amp;E"/>
    <m/>
    <s v="Vegetation"/>
    <m/>
    <s v="D"/>
    <m/>
    <s v="&lt;3 meters of linear travel"/>
    <m/>
    <s v="Duplicate"/>
    <s v="39.a. All Other"/>
    <s v="Duplicate"/>
    <m/>
    <m/>
    <m/>
    <m/>
    <m/>
    <m/>
    <m/>
    <s v="Overhead"/>
    <x v="3"/>
    <m/>
    <m/>
    <m/>
    <s v="     "/>
    <s v="Tier 2"/>
    <x v="1"/>
    <n v="175"/>
    <m/>
    <n v="39.125399999999999"/>
    <n v="-122.995"/>
    <s v="Lake"/>
    <s v="UPPER-LAKE-1101"/>
    <m/>
    <n v="12000"/>
    <m/>
    <x v="0"/>
    <s v="Cal Fire"/>
    <s v="Rural"/>
    <m/>
    <m/>
    <s v="No"/>
    <m/>
    <m/>
    <m/>
    <m/>
    <m/>
    <m/>
    <m/>
    <s v="N"/>
    <s v="N"/>
    <m/>
    <m/>
    <s v="     "/>
    <m/>
    <m/>
    <m/>
    <m/>
    <m/>
    <m/>
    <m/>
    <m/>
    <m/>
    <m/>
    <m/>
    <m/>
    <m/>
    <m/>
    <m/>
    <m/>
    <m/>
    <m/>
    <m/>
  </r>
  <r>
    <s v="20200594"/>
    <s v="     "/>
    <n v="43998"/>
    <s v="6/16"/>
    <x v="0"/>
    <n v="0.65902777777777777"/>
    <s v="25"/>
    <n v="2"/>
    <s v="6"/>
    <x v="4"/>
    <n v="43998"/>
    <n v="0.56666666666666665"/>
    <s v="On June 16, 2020 at 1549 hours, a PG&amp;E troubleman was dispatched to the Upper Lake 1101 Distribution Circuit on Scotts Valley RD in Lakeport and observed wires down due to vegetation contact. Initial analysis indicates strong winds caused a tree to fall and bring primary conductors down with it and resulted in a loss of power to 290 customers along with a small vegetation fire. The line was safely deenergized and power was restored to 290 customers at 2121 hours on June 16,2020. An EC Tag was created to repair the damaged conductor. Cal Fire was on site to extinguish the fire."/>
    <s v="     "/>
    <s v="FAS"/>
    <m/>
    <s v="N"/>
    <x v="0"/>
    <s v="940447"/>
    <s v="20-0061893"/>
    <m/>
    <s v="T004989887"/>
    <n v="119174929"/>
    <m/>
    <s v="     "/>
    <x v="1"/>
    <s v="PG&amp;E"/>
    <m/>
    <s v="Vegetation"/>
    <m/>
    <s v="D"/>
    <s v="D"/>
    <s v="&lt;0.25"/>
    <m/>
    <s v="Vegetation"/>
    <s v="33.a. Veg. contact"/>
    <s v="Vegetation"/>
    <s v="Contact from object"/>
    <s v="Contact - Vegetation"/>
    <m/>
    <s v="Contact - Vegetation"/>
    <s v="Conductor - Primary"/>
    <s v="Line to Ground"/>
    <m/>
    <s v="Overhead"/>
    <x v="3"/>
    <s v="Conductor - Primary"/>
    <m/>
    <s v="Circuit ID: 042871101"/>
    <s v="     "/>
    <s v="Tier 2"/>
    <x v="1"/>
    <n v="175"/>
    <s v="R2"/>
    <n v="39.125399999999999"/>
    <n v="-122.995"/>
    <s v="Lake"/>
    <s v="UPPER-LAKE-1101"/>
    <m/>
    <n v="12000"/>
    <m/>
    <x v="0"/>
    <s v="Cal Fire"/>
    <s v="Shrub"/>
    <m/>
    <m/>
    <s v="Yes"/>
    <m/>
    <m/>
    <m/>
    <m/>
    <m/>
    <m/>
    <m/>
    <s v="N"/>
    <s v="N"/>
    <m/>
    <m/>
    <s v="     "/>
    <s v="39.12535500"/>
    <s v="-122.99408300"/>
    <s v="Jun 17 2020 12:00AM"/>
    <s v="TrunkFail"/>
    <s v="While investigating this outage I found that a multiple Xtem Valley Oak that had evidence of past fire damage failed and fell into the OV 12KV power lines. All three stems failed about 5-8 from ground level resulting in the outage."/>
    <s v="OAKV"/>
    <s v="40"/>
    <s v="42"/>
    <s v="15"/>
    <s v="Slight"/>
    <s v="Moderate"/>
    <s v="N"/>
    <s v="1"/>
    <m/>
    <s v="Valley"/>
    <s v="D"/>
    <s v="CrossArm"/>
    <s v="BareWire"/>
    <s v="5"/>
  </r>
  <r>
    <s v="20210818"/>
    <s v="     "/>
    <n v="44363"/>
    <s v="6/16"/>
    <x v="0"/>
    <n v="0.77638888888888891"/>
    <s v="25"/>
    <n v="2"/>
    <s v="6"/>
    <x v="5"/>
    <n v="44363"/>
    <m/>
    <s v="Transformer &amp; Pole; Bird Wing Found - See Preliminary Executive Summary: OIS: 1375665; ILIS: 21-0075301; FOID: T005317155 (DXKG-Doug Krupens  &gt;&gt; His Sup: TWR3, Tony Reed), T005317154 (JWPI - Cxl); EC: 121551102; PM: 35261139; Circuit ID: 254151101, SAP Eqp ID: 103941948; Transformer Meter #1004956021; Division &amp; County: Fresno; M&amp;C Crew: DAN BRECKENRIDGE (DJBW) AND CREW &gt;&gt; SUP: CRFH, Craig Fleming; This information is preliminary. AGFC notes: 6/17/2021 - reports of a bird wing were found and might be related to this ignition event. S7RM- on 7/26/2021, CAL Fire indicated that they would need a 14 day extension of time to produce the report.  would be on or before 8/9/2021 until anything comes back.   s7RM-CAL Fire incident report received on 7/30/2021 added to shared file under &quot;fire report&quot; folder. "/>
    <s v="     "/>
    <s v="FAS"/>
    <m/>
    <s v="N"/>
    <x v="0"/>
    <m/>
    <s v="21-0075301"/>
    <m/>
    <s v="T005317155, T005317154"/>
    <n v="121551000"/>
    <m/>
    <s v="     "/>
    <x v="1"/>
    <s v="PG&amp;E"/>
    <m/>
    <s v="Vegetation"/>
    <m/>
    <s v="D"/>
    <s v="D"/>
    <s v="&lt;0.25"/>
    <m/>
    <s v="Contact - Animal - Bird"/>
    <s v="33.b. Animal contact"/>
    <s v="Contact - Bird"/>
    <s v="Contact from object"/>
    <s v="Animal contact"/>
    <m/>
    <s v="Animal contact"/>
    <s v="Transformer"/>
    <s v="Line to Ground"/>
    <s v="N"/>
    <s v="Overhead"/>
    <x v="3"/>
    <s v="Transformer"/>
    <s v="Transformer, Pole, Cutouts, Lightning Arrestors"/>
    <s v="103941948"/>
    <s v="     "/>
    <s v="Tier 2"/>
    <x v="1"/>
    <n v="424"/>
    <s v="R3"/>
    <n v="36.958100000000002"/>
    <n v="-119.37"/>
    <s v="Fresno"/>
    <s v="AUBERRY-1101"/>
    <m/>
    <n v="12000"/>
    <m/>
    <x v="0"/>
    <s v="Cal Fire"/>
    <s v="Hardwood Woodland"/>
    <m/>
    <m/>
    <s v="No"/>
    <m/>
    <s v="1"/>
    <m/>
    <m/>
    <m/>
    <m/>
    <m/>
    <s v="N"/>
    <s v="N"/>
    <m/>
    <m/>
    <s v="     "/>
    <m/>
    <m/>
    <m/>
    <m/>
    <m/>
    <m/>
    <m/>
    <m/>
    <m/>
    <m/>
    <m/>
    <m/>
    <m/>
    <m/>
    <m/>
    <m/>
    <m/>
    <m/>
    <m/>
  </r>
  <r>
    <s v="20211068"/>
    <s v="     "/>
    <n v="44363"/>
    <s v="6/16"/>
    <x v="0"/>
    <n v="0.65555555555555556"/>
    <s v="25"/>
    <n v="2"/>
    <s v="6"/>
    <x v="5"/>
    <n v="44364"/>
    <m/>
    <s v="Gray Pine failed six feet above line side attachment causing line side lead taking down secondary line and igniting 420 sq. ft fire. This information is preliminary. OIS: 1375490; ILIS: 21-0075328; FOID: T005317004 (STO2); EC: 121549944; PM: 35261362; Premise ID: 0886616978; Circuit ID: 103521102, SAP ID: 101465132; Division: North Valley; District: Shasta; County: Shasta; New Pole #: 120970500 (40' CL 3)"/>
    <s v="     "/>
    <s v="FAS"/>
    <m/>
    <s v="Y"/>
    <x v="0"/>
    <m/>
    <s v="21-0075328"/>
    <m/>
    <s v="T005317004"/>
    <n v="121550000"/>
    <m/>
    <s v="     "/>
    <x v="1"/>
    <s v="PG&amp;E"/>
    <m/>
    <s v="Vegetation"/>
    <s v="Conductor, Pole, Riser"/>
    <s v="D"/>
    <s v="D"/>
    <s v="&lt;0.25"/>
    <s v="420 sq ft"/>
    <s v="Vegetation"/>
    <s v="33.a. Veg. contact"/>
    <s v="Vegetation"/>
    <s v="Contact from object"/>
    <s v="Veg. contact"/>
    <m/>
    <s v="Veg. contact"/>
    <s v="Conductor - Open Wire Secondary"/>
    <s v="Force Out"/>
    <s v="Y"/>
    <s v="Overhead"/>
    <x v="1"/>
    <s v="Conductor - Open Wire Secondary"/>
    <s v="Conductor, Pole, Riser"/>
    <s v="101465132"/>
    <s v="     "/>
    <s v="Tier 2"/>
    <x v="1"/>
    <n v="246"/>
    <s v="R3"/>
    <n v="40.655000000000001"/>
    <n v="-122.396"/>
    <s v="Shasta"/>
    <s v="OREGON-TRAIL-1102"/>
    <m/>
    <m/>
    <s v="N/A"/>
    <x v="0"/>
    <s v="Cal Fire"/>
    <s v="Hardwood Woodland"/>
    <m/>
    <m/>
    <s v="No"/>
    <m/>
    <m/>
    <m/>
    <m/>
    <m/>
    <m/>
    <m/>
    <s v="N"/>
    <s v="N"/>
    <m/>
    <m/>
    <s v="     "/>
    <s v="40.65496000"/>
    <s v="-122.39574000"/>
    <s v="Jun 27 2021 12:00AM"/>
    <s v="BranchFail"/>
    <s v="Gray Pine limb failed, and disconnected AWAC to service drop causing small fire burning approximately 420 sq ft. Fire investigation report has been completed, and submitted to VPM with attached photos."/>
    <s v="PING"/>
    <s v="50"/>
    <s v="16"/>
    <s v="15"/>
    <s v="Moderate"/>
    <s v="None"/>
    <s v="N"/>
    <s v="1"/>
    <m/>
    <s v="Valley"/>
    <s v="D"/>
    <s v="Other"/>
    <s v="BareWire"/>
    <s v="0"/>
  </r>
  <r>
    <s v="20190386"/>
    <s v="     "/>
    <n v="43633"/>
    <s v="6/17"/>
    <x v="0"/>
    <m/>
    <s v="25"/>
    <n v="2"/>
    <s v="6"/>
    <x v="3"/>
    <n v="43633"/>
    <n v="0.43263888888888891"/>
    <s v="branch fell onto line caused wire down and ignition"/>
    <s v="     "/>
    <s v="FAS"/>
    <m/>
    <s v="N"/>
    <x v="0"/>
    <s v="417406"/>
    <s v="19-0068579"/>
    <m/>
    <s v="T004677329"/>
    <n v="117453264"/>
    <m/>
    <s v="     "/>
    <x v="1"/>
    <s v="PG&amp;E"/>
    <m/>
    <m/>
    <m/>
    <s v="D"/>
    <m/>
    <s v="&lt;0.25"/>
    <m/>
    <s v="Vegetation"/>
    <s v="33.a. Veg. contact"/>
    <s v="Vegetation"/>
    <s v="Contact from object"/>
    <s v="Contact - Vegetation"/>
    <m/>
    <s v="Contact - Vegetation"/>
    <s v="Conductor - Primary"/>
    <s v="Line to Ground"/>
    <m/>
    <s v="Overhead"/>
    <x v="3"/>
    <s v="Conductor - Primary"/>
    <m/>
    <s v="43051101"/>
    <s v="     "/>
    <s v="Tier 2"/>
    <x v="1"/>
    <n v="175"/>
    <s v="R4"/>
    <n v="38.511000000000003"/>
    <n v="-122.21299999999999"/>
    <s v="NAPA"/>
    <s v="MONTICELLO-1101"/>
    <m/>
    <m/>
    <s v="MONTICELLO 1101654"/>
    <x v="0"/>
    <m/>
    <s v="Hardwood Woodland"/>
    <m/>
    <m/>
    <s v="Yes"/>
    <m/>
    <m/>
    <m/>
    <m/>
    <m/>
    <m/>
    <m/>
    <s v="N"/>
    <s v="N"/>
    <m/>
    <m/>
    <s v="     "/>
    <s v="38.52245700"/>
    <s v="-122.21817400"/>
    <s v="Jun 19 2019 12:00AM"/>
    <s v="BranchFail"/>
    <s v="Two healthy overhanging branches failed into the lines, breaking through 2 phases. The trunk of the tree was covered in California Pine ants. The broken and cut branched did not show any signs of decay from these ants."/>
    <s v="PING"/>
    <s v="85"/>
    <s v="37"/>
    <s v="12"/>
    <s v="Slight"/>
    <s v="None"/>
    <s v="N"/>
    <s v="1"/>
    <m/>
    <s v="Hillside"/>
    <s v="B"/>
    <s v="Triangle"/>
    <s v="BareWire"/>
    <s v="0"/>
  </r>
  <r>
    <s v="SAP201614633"/>
    <s v="     "/>
    <n v="42539"/>
    <s v="6/18"/>
    <x v="0"/>
    <m/>
    <s v="25"/>
    <n v="2"/>
    <s v="6"/>
    <x v="6"/>
    <n v="42537"/>
    <m/>
    <s v="Poles replaced due to pole fire; failed fuse 2611; fire at base of pole; rainy weather"/>
    <s v="     "/>
    <s v="SAP"/>
    <n v="44580"/>
    <s v="Y"/>
    <x v="0"/>
    <s v="1490095"/>
    <s v="16-0043765"/>
    <m/>
    <s v="T003714159"/>
    <n v="111724817"/>
    <m/>
    <s v="     "/>
    <x v="0"/>
    <s v="PG&amp;E"/>
    <m/>
    <m/>
    <m/>
    <s v="D"/>
    <m/>
    <s v="Structure-PG&amp;E only"/>
    <m/>
    <s v="Contamination"/>
    <s v="36.a. Contamination"/>
    <s v="Equipment - PG&amp;E"/>
    <s v="Contamination"/>
    <s v="Contamination"/>
    <m/>
    <m/>
    <m/>
    <s v="Force Out"/>
    <s v="No"/>
    <s v="Overhead"/>
    <x v="0"/>
    <s v="Fuse"/>
    <m/>
    <s v="103915427"/>
    <s v="     "/>
    <s v="Tier 2"/>
    <x v="1"/>
    <m/>
    <m/>
    <n v="40.428899999999999"/>
    <n v="-121.996"/>
    <s v="Shasta"/>
    <s v="VOLTA-POWERHOUSE-1101"/>
    <m/>
    <m/>
    <s v="VOLTA 11011568"/>
    <x v="0"/>
    <m/>
    <m/>
    <m/>
    <m/>
    <s v="No"/>
    <m/>
    <m/>
    <m/>
    <m/>
    <m/>
    <m/>
    <m/>
    <s v="N"/>
    <s v="N"/>
    <m/>
    <m/>
    <s v="     "/>
    <m/>
    <m/>
    <m/>
    <m/>
    <m/>
    <m/>
    <m/>
    <m/>
    <m/>
    <m/>
    <m/>
    <m/>
    <m/>
    <m/>
    <m/>
    <m/>
    <m/>
    <m/>
    <m/>
  </r>
  <r>
    <s v="MIA20194197"/>
    <s v="     "/>
    <n v="43634"/>
    <s v="6/18"/>
    <x v="0"/>
    <n v="0.57686342592592588"/>
    <s v="25"/>
    <n v="2"/>
    <s v="6"/>
    <x v="3"/>
    <n v="43634"/>
    <n v="0.57638888888888884"/>
    <s v="No new fire. Tree leaning near primary. CONTACTED DAVEY TREE TO COME RESOLVE HAZARD OF TREES LEANING TWARDS POWER LINES_x000a_THAT CAUSED FIRE DAYS AGO"/>
    <s v="     "/>
    <s v="FAS"/>
    <n v="44238"/>
    <s v="Y"/>
    <x v="0"/>
    <s v="419776"/>
    <s v="N/A"/>
    <m/>
    <s v="T004678644"/>
    <m/>
    <m/>
    <s v="     "/>
    <x v="0"/>
    <s v="PG&amp;E"/>
    <m/>
    <m/>
    <m/>
    <s v="D"/>
    <m/>
    <s v="&lt;3 meters of linear travel"/>
    <m/>
    <s v="Vegetation"/>
    <s v="33.a. Veg. contact"/>
    <s v="Vegetation"/>
    <s v="Contact from object"/>
    <s v="Contact - Vegetation"/>
    <m/>
    <s v="Contact - Vegetation"/>
    <s v="Conductor - Primary"/>
    <m/>
    <s v="Yes"/>
    <s v="Overhead"/>
    <x v="0"/>
    <m/>
    <m/>
    <s v="101747203"/>
    <s v="     "/>
    <s v="Tier 2"/>
    <x v="1"/>
    <n v="505"/>
    <m/>
    <n v="36.551299999999998"/>
    <n v="-121.735"/>
    <s v="Monterey"/>
    <s v="DEL-MONTE-2104"/>
    <s v="182222104"/>
    <n v="21000"/>
    <s v="DEL-MONTE-21042762"/>
    <x v="1"/>
    <m/>
    <s v="Rural"/>
    <m/>
    <m/>
    <s v="No"/>
    <m/>
    <m/>
    <m/>
    <m/>
    <m/>
    <m/>
    <m/>
    <s v="N"/>
    <s v="N"/>
    <m/>
    <m/>
    <s v="     "/>
    <m/>
    <m/>
    <m/>
    <m/>
    <m/>
    <m/>
    <m/>
    <m/>
    <m/>
    <m/>
    <m/>
    <m/>
    <m/>
    <m/>
    <m/>
    <m/>
    <m/>
    <m/>
    <m/>
  </r>
  <r>
    <s v="20190402"/>
    <s v="     "/>
    <n v="43634"/>
    <s v="6/18"/>
    <x v="0"/>
    <m/>
    <s v="25"/>
    <n v="2"/>
    <s v="6"/>
    <x v="3"/>
    <n v="43634"/>
    <m/>
    <s v="Unable to find Pole SAP ID in Google Earth that Tman notes. No EC Tag in SAP for repairs. Unable to verify. It doesn't appear any damaged equipment.; Mike Best Comments: Bird contact."/>
    <s v="     "/>
    <s v="FAS"/>
    <m/>
    <s v="N"/>
    <x v="0"/>
    <s v="420696"/>
    <m/>
    <m/>
    <s v="T004678941"/>
    <n v="0"/>
    <m/>
    <s v="     "/>
    <x v="1"/>
    <s v="PG&amp;E"/>
    <m/>
    <m/>
    <m/>
    <s v="D"/>
    <s v="D"/>
    <s v="0.26-9.99"/>
    <s v="&lt;5"/>
    <s v="Contact - Animal - Bird"/>
    <s v="33.b. Animal contact"/>
    <s v="Contact - Bird"/>
    <s v="Contact from object"/>
    <s v="Contact - Animal"/>
    <m/>
    <s v="Contact - Animal"/>
    <s v="Transformer"/>
    <m/>
    <m/>
    <s v="Overhead"/>
    <x v="0"/>
    <s v="Transformer"/>
    <m/>
    <s v="Unknown"/>
    <s v="     "/>
    <s v="Tier 2"/>
    <x v="1"/>
    <n v="570"/>
    <s v="R3"/>
    <n v="35.887599999999999"/>
    <n v="-120.922"/>
    <s v="MONTEREY"/>
    <s v="OILFIELDS-1103"/>
    <m/>
    <m/>
    <m/>
    <x v="0"/>
    <m/>
    <s v="Herbaceous"/>
    <m/>
    <m/>
    <s v="No"/>
    <m/>
    <m/>
    <m/>
    <m/>
    <m/>
    <m/>
    <m/>
    <s v="N"/>
    <s v="N"/>
    <m/>
    <m/>
    <s v="     "/>
    <m/>
    <m/>
    <m/>
    <m/>
    <m/>
    <m/>
    <m/>
    <m/>
    <m/>
    <m/>
    <m/>
    <m/>
    <m/>
    <m/>
    <m/>
    <m/>
    <m/>
    <m/>
    <m/>
  </r>
  <r>
    <s v="20190399"/>
    <s v="     "/>
    <n v="43634"/>
    <s v="6/18"/>
    <x v="0"/>
    <m/>
    <s v="25"/>
    <n v="2"/>
    <s v="6"/>
    <x v="3"/>
    <m/>
    <m/>
    <s v="Structure fire, customer owned service wire failed"/>
    <s v="     "/>
    <s v="FAS"/>
    <m/>
    <s v="N"/>
    <x v="0"/>
    <m/>
    <m/>
    <m/>
    <s v="T004678539"/>
    <n v="0"/>
    <m/>
    <s v="     "/>
    <x v="0"/>
    <s v="PG&amp;E"/>
    <m/>
    <m/>
    <m/>
    <s v="D"/>
    <m/>
    <s v="0.26-9.99"/>
    <m/>
    <s v="Contact - Customer (Equip/Structure/Veg)"/>
    <s v="33.e. Other contact from object"/>
    <s v="Contact - 3rd Party"/>
    <m/>
    <m/>
    <m/>
    <m/>
    <m/>
    <m/>
    <m/>
    <s v="Other (Comments)"/>
    <x v="0"/>
    <m/>
    <m/>
    <s v=""/>
    <s v="     "/>
    <s v="Tier 2"/>
    <x v="1"/>
    <n v="320"/>
    <m/>
    <n v="37.851900000000001"/>
    <n v="-120.364"/>
    <s v="TUOLUMNE"/>
    <m/>
    <m/>
    <m/>
    <m/>
    <x v="0"/>
    <s v="cal fire  "/>
    <m/>
    <m/>
    <m/>
    <s v="No"/>
    <m/>
    <m/>
    <m/>
    <m/>
    <m/>
    <m/>
    <m/>
    <s v="N"/>
    <s v="N"/>
    <m/>
    <m/>
    <s v="     "/>
    <m/>
    <m/>
    <m/>
    <m/>
    <m/>
    <m/>
    <m/>
    <m/>
    <m/>
    <m/>
    <m/>
    <m/>
    <m/>
    <m/>
    <m/>
    <m/>
    <m/>
    <m/>
    <m/>
  </r>
  <r>
    <s v="20200608"/>
    <s v="     "/>
    <n v="44000"/>
    <s v="6/18"/>
    <x v="0"/>
    <n v="0.25069444444444444"/>
    <s v="25"/>
    <n v="2"/>
    <s v="6"/>
    <x v="4"/>
    <n v="44000"/>
    <n v="0.25277777777777777"/>
    <s v="On June 18, 2020 at 0601 hours, a PG&amp;E Troubleman was dispatched to the Electra 1101 Distribution Circuit on King Road, Jackson in response to an outage and wire down. Initial analysis indicates vegetation contact caused the ignition. A tree branch fell across the primary circuit resulting in an outage to 40 customers and a fire size between 0.25 - 10 acres. Repairs were completed the same day to replace 2 phases of conductor and corner jumpers on each end of the span. Fire was suppress by Cal Fire."/>
    <s v="     "/>
    <s v="FAS"/>
    <m/>
    <s v="N"/>
    <x v="0"/>
    <s v="941648"/>
    <s v="20-0062494"/>
    <m/>
    <s v="T004991146"/>
    <n v="119181737"/>
    <m/>
    <s v="     "/>
    <x v="1"/>
    <s v="PG&amp;E"/>
    <m/>
    <s v="Vegetation"/>
    <m/>
    <s v="D"/>
    <s v="D"/>
    <s v="0.26-9.99"/>
    <m/>
    <s v="Vegetation"/>
    <s v="33.a. Veg. contact"/>
    <s v="Vegetation"/>
    <s v="Contact from object"/>
    <s v="Contact - Vegetation"/>
    <m/>
    <s v="Contact - Vegetation"/>
    <s v="Conductor - Primary"/>
    <s v="Line to Ground"/>
    <m/>
    <s v="Overhead"/>
    <x v="3"/>
    <s v="Conductor - Primary"/>
    <s v="Conductor - Primary"/>
    <s v="Circuit ID: 162161101 "/>
    <s v="     "/>
    <s v="Tier 2"/>
    <x v="1"/>
    <n v="340"/>
    <s v="R3"/>
    <n v="38.340499999999999"/>
    <n v="-120.717"/>
    <s v="Amador"/>
    <s v="ELECTRA-1101"/>
    <m/>
    <n v="12000"/>
    <s v="ELECTRA 1101CB"/>
    <x v="1"/>
    <s v="Cal Fire"/>
    <s v="Hardwood Woodland"/>
    <m/>
    <m/>
    <s v="No"/>
    <m/>
    <m/>
    <m/>
    <m/>
    <m/>
    <m/>
    <m/>
    <s v="N"/>
    <s v="N"/>
    <m/>
    <m/>
    <s v="     "/>
    <s v="38.20260000"/>
    <s v="-120.43020000"/>
    <s v="Jun 19 2020 12:00AM"/>
    <s v="BranchFail"/>
    <s v="Large green Grey Pine limb broke off due to summer limb drop and heavy cone load, hitting 12KV and tearing down both phases. Small one acre fire was started and extinguished."/>
    <s v="PING"/>
    <s v="91"/>
    <s v="37"/>
    <s v="46"/>
    <s v="Slight"/>
    <s v="Slight"/>
    <s v="N"/>
    <s v="1"/>
    <m/>
    <s v="Hillside"/>
    <s v="B"/>
    <s v="CrossArm"/>
    <s v="BareWire"/>
    <s v="2"/>
  </r>
  <r>
    <s v="20200610"/>
    <s v="     "/>
    <n v="44000"/>
    <s v="6/18"/>
    <x v="0"/>
    <n v="0.60138888888888886"/>
    <s v="25"/>
    <n v="2"/>
    <s v="6"/>
    <x v="4"/>
    <n v="44000"/>
    <n v="0.60069444444444442"/>
    <s v="On June 18, 2020 at 1426 hours, a PG&amp;E Troubleman was dispatched to the Milpitas 1105 Distribution Circuit near 901 Downing Road, Milpitas in response to a wire down. Initial analysis indicates third-party contact caused the ignition. PG&amp;E Troubleman suspects that the third-party tree cutters contacted the open wire service with the bucket. PG&amp;E crew put the new service with wrapped conductor. Fire was suppress by Milpitas Fire Department."/>
    <s v="     "/>
    <s v="FAS"/>
    <m/>
    <s v="N"/>
    <x v="0"/>
    <s v="942082"/>
    <m/>
    <m/>
    <s v="T004991673"/>
    <n v="119185107"/>
    <m/>
    <s v="     "/>
    <x v="1"/>
    <s v="PG&amp;E"/>
    <m/>
    <s v="Vegetation"/>
    <m/>
    <s v="D"/>
    <s v="D"/>
    <s v="&lt;3 meters of linear travel"/>
    <s v="just shy of 10'"/>
    <s v="Contact - 3rd Party"/>
    <s v="33.d. Vehicle contact"/>
    <s v="Contact - 3rd Party"/>
    <s v="Contact from object"/>
    <s v="Contact - Vehicle"/>
    <m/>
    <s v="Contact - Vehicle"/>
    <s v="Service Drop"/>
    <m/>
    <m/>
    <s v="Overhead"/>
    <x v="2"/>
    <s v="Service Drop"/>
    <s v="Service Drop"/>
    <s v="Circuit ID: 082831105 at Pole ID: 100619787"/>
    <s v="     "/>
    <s v="Tier 2"/>
    <x v="1"/>
    <n v="530"/>
    <s v="R4"/>
    <n v="37.463299999999997"/>
    <n v="-121.86799999999999"/>
    <s v="Santa Clara"/>
    <s v="MILPITAS-1105"/>
    <m/>
    <n v="12000"/>
    <s v="N/A"/>
    <x v="0"/>
    <s v="Milpitas FD"/>
    <s v="Urban"/>
    <m/>
    <m/>
    <s v="No"/>
    <m/>
    <m/>
    <m/>
    <m/>
    <m/>
    <m/>
    <m/>
    <s v="N"/>
    <s v="N"/>
    <m/>
    <m/>
    <s v="     "/>
    <m/>
    <m/>
    <m/>
    <m/>
    <m/>
    <m/>
    <m/>
    <m/>
    <m/>
    <m/>
    <m/>
    <m/>
    <m/>
    <m/>
    <m/>
    <m/>
    <m/>
    <m/>
    <m/>
  </r>
  <r>
    <s v="20160119"/>
    <s v="     "/>
    <n v="42540"/>
    <s v="6/19"/>
    <x v="0"/>
    <n v="0.72152777777777777"/>
    <s v="26"/>
    <n v="2"/>
    <s v="6"/>
    <x v="6"/>
    <n v="42540"/>
    <n v="0.72152777777777777"/>
    <s v="install bird guard"/>
    <s v="     "/>
    <m/>
    <m/>
    <s v="N"/>
    <x v="0"/>
    <s v="1492301"/>
    <s v="16-0044337"/>
    <m/>
    <m/>
    <m/>
    <m/>
    <s v="     "/>
    <x v="1"/>
    <s v="PG&amp;E"/>
    <m/>
    <s v="Vegetation"/>
    <m/>
    <s v="D"/>
    <m/>
    <s v="0.26-9.99"/>
    <s v="Square Feet: ; Acreage: 0.5"/>
    <s v="Contact - Animal - Bird"/>
    <s v="33.b. Animal contact"/>
    <s v="Contact - Bird"/>
    <s v="All types of equipment / facility failure"/>
    <s v="Contact - Animal"/>
    <m/>
    <s v="Contact - Animal"/>
    <s v="Conductor"/>
    <s v="Line to Line"/>
    <s v="PACIFIC BELL"/>
    <s v="Overhead"/>
    <x v="3"/>
    <s v="Conductor"/>
    <m/>
    <s v="102256859"/>
    <s v="     "/>
    <s v="Tier 2"/>
    <x v="1"/>
    <m/>
    <m/>
    <n v="38.450800000000001"/>
    <n v="-122.355"/>
    <s v="Napa"/>
    <s v="SILVERADO-2102"/>
    <s v="43432102"/>
    <n v="21000"/>
    <s v="SILVERADO 2102942170"/>
    <x v="1"/>
    <s v="cal fire--napa fire"/>
    <s v="Agriculture"/>
    <m/>
    <m/>
    <s v="No"/>
    <m/>
    <m/>
    <m/>
    <m/>
    <m/>
    <m/>
    <m/>
    <s v="N"/>
    <s v="N"/>
    <m/>
    <m/>
    <s v="     "/>
    <m/>
    <m/>
    <m/>
    <m/>
    <m/>
    <m/>
    <m/>
    <m/>
    <m/>
    <m/>
    <m/>
    <m/>
    <m/>
    <m/>
    <m/>
    <m/>
    <m/>
    <m/>
    <m/>
  </r>
  <r>
    <s v="20160118"/>
    <s v="     "/>
    <n v="42540"/>
    <s v="6/19"/>
    <x v="0"/>
    <n v="0.50486111111111109"/>
    <s v="26"/>
    <n v="2"/>
    <s v="6"/>
    <x v="6"/>
    <n v="42540"/>
    <n v="0.50486111111111109"/>
    <s v="0"/>
    <s v="     "/>
    <m/>
    <m/>
    <s v="N"/>
    <x v="0"/>
    <s v="1492239"/>
    <s v="16-0044317"/>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3"/>
    <s v="Conductor"/>
    <m/>
    <s v="102187888"/>
    <s v="     "/>
    <s v="Tier 2"/>
    <x v="1"/>
    <n v="140"/>
    <m/>
    <n v="39.381100000000004"/>
    <n v="-123.774"/>
    <s v="Mendocino"/>
    <s v="FORT-BRAGG-A-1102"/>
    <s v="42761102"/>
    <n v="12000"/>
    <s v="FORT BRAGG A 110235592"/>
    <x v="0"/>
    <s v="Cal Fire"/>
    <s v="Conifer Forest"/>
    <m/>
    <m/>
    <s v="No"/>
    <m/>
    <m/>
    <m/>
    <m/>
    <m/>
    <m/>
    <m/>
    <s v="N"/>
    <s v="N"/>
    <m/>
    <m/>
    <s v="     "/>
    <s v="39.36785300"/>
    <s v="-123.76342300"/>
    <s v="Jun 20 2016 12:00AM"/>
    <s v="3rdParty"/>
    <s v="Neighbor Tony Rizzo at 14795 Mitchell Creek Dr informed me that home owner Mr. Chamber at 14789 Mitchell Creek Dr hired a tree contractor for work on his property. That tree contractor accidentally fell a large fir tree into the lines, as this was apparent from the debris left over as there was no sign of tree failure. I could not get the name of the tree contractor responsible, but I am told the Cal Fire crew on site at this outage has all of that information."/>
    <s v="FIRD"/>
    <s v="115"/>
    <s v="25"/>
    <s v="60"/>
    <m/>
    <m/>
    <m/>
    <m/>
    <m/>
    <m/>
    <m/>
    <s v="CrossArm"/>
    <s v="TreeWire"/>
    <s v="2"/>
  </r>
  <r>
    <s v="20180324"/>
    <s v="     "/>
    <n v="43270"/>
    <s v="6/19"/>
    <x v="0"/>
    <n v="0.4284722222222222"/>
    <s v="25"/>
    <n v="2"/>
    <s v="6"/>
    <x v="1"/>
    <n v="43270"/>
    <n v="0.4284722222222222"/>
    <s v="ILIS cause - &quot;3rd Party, Tree - cutting&quot;"/>
    <s v="     "/>
    <s v="FAS"/>
    <m/>
    <s v="N"/>
    <x v="0"/>
    <s v="112764"/>
    <s v="18-0052222"/>
    <m/>
    <m/>
    <m/>
    <m/>
    <s v="     "/>
    <x v="1"/>
    <s v="PG&amp;E"/>
    <m/>
    <m/>
    <m/>
    <s v="D"/>
    <m/>
    <s v="&lt;3 meters of linear travel"/>
    <m/>
    <s v="Contact - 3rd Party"/>
    <s v="33.e. Other contact from object"/>
    <s v="Contact - 3rd Party"/>
    <s v="Contact from object"/>
    <s v="Contact - 3rd Party"/>
    <m/>
    <s v="Contact - 3rd Party"/>
    <s v="Conductor"/>
    <s v="Line to Ground"/>
    <m/>
    <s v="Overhead"/>
    <x v="3"/>
    <m/>
    <m/>
    <s v="20899"/>
    <s v="     "/>
    <s v="Tier 2"/>
    <x v="1"/>
    <n v="340"/>
    <s v="R2"/>
    <n v="38.591799999999999"/>
    <n v="-120.71"/>
    <s v="El Dorado"/>
    <s v="APPLE-HILL-2102"/>
    <s v="153662102"/>
    <n v="21000"/>
    <s v="APPLE HILL 2102186912"/>
    <x v="1"/>
    <m/>
    <s v="Hardwood Forest"/>
    <m/>
    <m/>
    <s v="No"/>
    <m/>
    <m/>
    <m/>
    <m/>
    <m/>
    <m/>
    <m/>
    <s v="N"/>
    <s v="N"/>
    <m/>
    <m/>
    <s v="     "/>
    <s v="38.59130000"/>
    <s v="-120.70900000"/>
    <s v="Jun 21 2018 12:00AM"/>
    <s v="3rdParty"/>
    <s v="Green no signs of defect or lean."/>
    <s v="PING"/>
    <s v="40"/>
    <s v="12"/>
    <s v="15"/>
    <m/>
    <m/>
    <m/>
    <m/>
    <m/>
    <m/>
    <m/>
    <s v="CrossArm"/>
    <s v="BareWire"/>
    <s v="2"/>
  </r>
  <r>
    <s v="20180328"/>
    <s v="     "/>
    <n v="43270"/>
    <s v="6/19"/>
    <x v="0"/>
    <n v="0.6118055555555556"/>
    <s v="25"/>
    <n v="2"/>
    <s v="6"/>
    <x v="1"/>
    <n v="43270"/>
    <n v="0.6118055555555556"/>
    <s v="&quot;BIRD FLEW MIDSPAN BROKE WIRE RELAYED CIRCUIT&quot;"/>
    <s v="     "/>
    <s v="FAS"/>
    <m/>
    <s v="N"/>
    <x v="0"/>
    <s v="113097"/>
    <s v="18-0052327"/>
    <m/>
    <m/>
    <m/>
    <m/>
    <s v="     "/>
    <x v="1"/>
    <s v="PG&amp;E"/>
    <m/>
    <m/>
    <m/>
    <s v="D"/>
    <m/>
    <s v="&lt;0.25"/>
    <m/>
    <s v="Contact - Animal - Bird"/>
    <s v="33.b. Animal contact"/>
    <s v="Contact - Bird"/>
    <s v="Contact from object"/>
    <s v="Contact - Animal"/>
    <m/>
    <s v="Contact - Animal"/>
    <s v="Conductor"/>
    <s v="Three Phase Fault"/>
    <m/>
    <s v="Overhead"/>
    <x v="3"/>
    <m/>
    <m/>
    <s v="2103/2"/>
    <s v="     "/>
    <s v="Tier 2"/>
    <x v="1"/>
    <n v="424"/>
    <s v="R3"/>
    <n v="37.215800000000002"/>
    <n v="-119.681"/>
    <s v="Madera"/>
    <s v="COARSEGOLD-2103"/>
    <s v="254432103"/>
    <n v="21000"/>
    <s v="COARSEGOLD 2104CB"/>
    <x v="0"/>
    <m/>
    <s v="Herbaceous"/>
    <m/>
    <m/>
    <s v="No"/>
    <m/>
    <m/>
    <m/>
    <m/>
    <m/>
    <m/>
    <m/>
    <s v="N"/>
    <s v="N"/>
    <m/>
    <m/>
    <s v="     "/>
    <m/>
    <m/>
    <m/>
    <m/>
    <m/>
    <m/>
    <m/>
    <m/>
    <m/>
    <m/>
    <m/>
    <m/>
    <m/>
    <m/>
    <m/>
    <m/>
    <m/>
    <m/>
    <m/>
  </r>
  <r>
    <s v="20180322"/>
    <s v="     "/>
    <n v="43270"/>
    <s v="6/19"/>
    <x v="0"/>
    <n v="1.8749999999999999E-2"/>
    <s v="25"/>
    <n v="2"/>
    <s v="6"/>
    <x v="1"/>
    <n v="43270"/>
    <n v="1.8749999999999999E-2"/>
    <m/>
    <s v="     "/>
    <s v="Charles"/>
    <m/>
    <s v="N"/>
    <x v="0"/>
    <s v="112427"/>
    <s v="18-0052111"/>
    <m/>
    <m/>
    <m/>
    <m/>
    <s v="     "/>
    <x v="1"/>
    <s v="PG&amp;E"/>
    <m/>
    <m/>
    <m/>
    <s v="D"/>
    <m/>
    <s v="Unknown"/>
    <m/>
    <s v="Vegetation"/>
    <s v="33.a. Veg. contact"/>
    <s v="Vegetation"/>
    <s v="Contact from object"/>
    <s v="Vegetation"/>
    <m/>
    <s v="Contact - Vegetation"/>
    <s v="Conductor"/>
    <s v="Multi-Fault"/>
    <m/>
    <s v="Overhead"/>
    <x v="3"/>
    <m/>
    <m/>
    <s v="1110/2"/>
    <s v="     "/>
    <s v="Tier 2"/>
    <x v="1"/>
    <n v="340"/>
    <s v="R2"/>
    <n v="38.760399999999997"/>
    <n v="-120.822"/>
    <s v="El Dorado"/>
    <s v="PLACERVILLE-1110"/>
    <s v="153081110"/>
    <n v="11000"/>
    <s v="PLACERVILLE 2106CB"/>
    <x v="0"/>
    <m/>
    <s v="Conifer Forest"/>
    <m/>
    <m/>
    <s v="No"/>
    <m/>
    <m/>
    <m/>
    <m/>
    <m/>
    <m/>
    <m/>
    <s v="N"/>
    <s v="N"/>
    <m/>
    <m/>
    <s v="     "/>
    <s v="38.76140000"/>
    <s v="-120.82240000"/>
    <s v="Jun 19 2018  1:00PM"/>
    <s v="TrunkFail"/>
    <s v="Green Black Oak had a failure 7 foot above ground. No outward signs of defect. The center of the trunk was hollow from ground to about 20 ft."/>
    <s v="OAKK"/>
    <s v="50"/>
    <s v="15"/>
    <s v="30"/>
    <s v="Moderate"/>
    <s v="None"/>
    <s v="N"/>
    <s v="1"/>
    <m/>
    <s v="Hillside"/>
    <s v="B"/>
    <s v="CrossArm"/>
    <s v="BareWire"/>
    <s v="2"/>
  </r>
  <r>
    <s v="20180323"/>
    <s v="     "/>
    <n v="43270"/>
    <s v="6/19"/>
    <x v="0"/>
    <n v="0.32916666666666666"/>
    <s v="25"/>
    <n v="2"/>
    <s v="6"/>
    <x v="1"/>
    <n v="43270"/>
    <n v="0.32916666666666666"/>
    <s v="ILIS cause - &quot;3rd Party, Tree - cutting&quot;"/>
    <s v="     "/>
    <s v="FAS"/>
    <m/>
    <s v="N"/>
    <x v="0"/>
    <s v="112533"/>
    <s v="18-0052196"/>
    <m/>
    <m/>
    <m/>
    <m/>
    <s v="     "/>
    <x v="0"/>
    <s v="PG&amp;E"/>
    <m/>
    <m/>
    <m/>
    <s v="D"/>
    <m/>
    <s v="&lt;3 meters of linear travel"/>
    <m/>
    <s v="Contact - 3rd Party"/>
    <s v="33.e. Other contact from object"/>
    <s v="Contact - 3rd Party"/>
    <s v="Contact from object"/>
    <s v="Contact - 3rd Party"/>
    <m/>
    <s v="Contact - 3rd Party"/>
    <m/>
    <s v="Line to Line"/>
    <m/>
    <s v="Overhead"/>
    <x v="3"/>
    <m/>
    <m/>
    <s v="3113"/>
    <s v="     "/>
    <s v="Tier 2"/>
    <x v="1"/>
    <n v="140"/>
    <m/>
    <n v="39.509500000000003"/>
    <n v="-123.749"/>
    <s v="Mendocino"/>
    <s v="FORT-BRAGG-A-1101"/>
    <s v="042761101"/>
    <n v="11000"/>
    <s v="FORT BRAGG A 11013113"/>
    <x v="0"/>
    <m/>
    <s v="Rural"/>
    <m/>
    <m/>
    <s v="No"/>
    <m/>
    <m/>
    <m/>
    <m/>
    <m/>
    <m/>
    <m/>
    <s v="N"/>
    <s v="N"/>
    <m/>
    <m/>
    <s v="     "/>
    <s v="39.50956500"/>
    <s v="-123.74918000"/>
    <s v="Jun 22 2018 12:00AM"/>
    <s v="3rdParty"/>
    <s v="Third Party fell tree into the lines. Zachary Jones is the RPF on the posted THP notice RPF#2814, phone# (707)357-2802."/>
    <s v="REDW"/>
    <s v="70"/>
    <s v="25"/>
    <s v="40"/>
    <m/>
    <m/>
    <m/>
    <m/>
    <m/>
    <m/>
    <m/>
    <s v="CrossArm"/>
    <s v="BareWire"/>
    <s v="3"/>
  </r>
  <r>
    <s v="20200618"/>
    <s v="     "/>
    <n v="44001"/>
    <s v="6/19"/>
    <x v="0"/>
    <n v="0.19236111111111112"/>
    <s v="25"/>
    <n v="2"/>
    <s v="6"/>
    <x v="4"/>
    <n v="44001"/>
    <n v="0.1875"/>
    <s v="On June 19, 2020 at 0437 hours, a PG&amp;E Troubleman was dispatched to the Oleta 1101 Distribution Circuit near Main Street and Stringbean Alley in Amador City in response to an outage and wire down. Initial analysis indicates vegetation contact caused the ignition. A pine tree fell across the primary circuit resulting in an outage to 471 customers and fire size between 0.25 - 10 acres. Fire was suppress by Amador Fire Department."/>
    <s v="     "/>
    <s v="FAS"/>
    <m/>
    <s v="N"/>
    <x v="0"/>
    <s v="942335"/>
    <s v="20-0062922"/>
    <m/>
    <s v="T004991999"/>
    <n v="119186881"/>
    <m/>
    <s v="     "/>
    <x v="1"/>
    <s v="PG&amp;E"/>
    <m/>
    <s v="Vegetation"/>
    <m/>
    <s v="D"/>
    <s v="D"/>
    <s v="0.26-9.99"/>
    <m/>
    <s v="Vegetation"/>
    <s v="33.a. Veg. contact"/>
    <s v="Vegetation"/>
    <s v="Contact from object"/>
    <s v="Contact - Vegetation"/>
    <m/>
    <s v="Contact - Vegetation"/>
    <s v="Conductor - Primary"/>
    <s v="Line to Ground"/>
    <m/>
    <s v="Overhead"/>
    <x v="3"/>
    <s v="Conductor - Primary"/>
    <m/>
    <s v="Circuit ID: 163541101"/>
    <s v="     "/>
    <s v="Tier 2"/>
    <x v="1"/>
    <n v="340"/>
    <s v="R3"/>
    <n v="38.418100000000003"/>
    <n v="-120.822"/>
    <s v="Amador"/>
    <s v="OLETA-1101"/>
    <m/>
    <n v="12000"/>
    <m/>
    <x v="0"/>
    <s v="Amador FD"/>
    <s v="Hardwood Woodland"/>
    <m/>
    <m/>
    <s v="No"/>
    <m/>
    <m/>
    <m/>
    <m/>
    <m/>
    <m/>
    <m/>
    <s v="N"/>
    <s v="N"/>
    <m/>
    <m/>
    <s v="     "/>
    <s v="38.41900270"/>
    <s v="-120.82172510"/>
    <s v="Jun 22 2020 12:00AM"/>
    <s v="BranchFail"/>
    <s v="Large Green Grey Pine broke off, hitting and tearing down outside phase of 12KV. Small spot fires resulted and extinguished."/>
    <s v="PING"/>
    <s v="98"/>
    <s v="64"/>
    <s v="84"/>
    <s v="Moderate"/>
    <s v="Slight"/>
    <s v="N"/>
    <s v="1"/>
    <m/>
    <s v="Hillside"/>
    <s v="B"/>
    <s v="CrossArm"/>
    <s v="BareWire"/>
    <s v="4"/>
  </r>
  <r>
    <s v="20210857"/>
    <s v="     "/>
    <n v="44366"/>
    <s v="6/19"/>
    <x v="0"/>
    <n v="0.89722222222222225"/>
    <s v="25"/>
    <n v="2"/>
    <s v="6"/>
    <x v="5"/>
    <n v="44366"/>
    <m/>
    <s v="Automatic wire splice failed, resulting in 1 span of 397AAC conductor to fall to ground. The ensuing fire was 3 meters - &lt; 0.25 acre in size. AGFC preliminary notes: troubleman marked this as less than one meter fire but his fire size comments say it was two 15'x20' fire spots. I've changed corrected the fire size in the tracker. This information is preliminary.  tman informed that he had given detailed information and photos to pedro"/>
    <s v="     "/>
    <s v="FAS"/>
    <m/>
    <s v="N"/>
    <x v="0"/>
    <m/>
    <m/>
    <m/>
    <s v="T005321030"/>
    <n v="103976000"/>
    <m/>
    <s v="     "/>
    <x v="1"/>
    <s v="PG&amp;E"/>
    <m/>
    <s v="Vegetation"/>
    <m/>
    <s v="D"/>
    <s v="D"/>
    <s v="&lt;0.25"/>
    <s v="2 15-20 FT ROUND FIRES "/>
    <s v="Equipment - PG&amp;E"/>
    <s v="34.m. Connection device damage or failure"/>
    <s v="Equipment - PG&amp;E"/>
    <s v="All types of equipment / facility failure"/>
    <s v="Splice/Clamp/Connector"/>
    <s v="Automatic Wire Splice"/>
    <m/>
    <m/>
    <m/>
    <s v="N"/>
    <s v="Overhead"/>
    <x v="3"/>
    <s v="Automatic Wire Splice"/>
    <s v="Conductor"/>
    <m/>
    <s v="     "/>
    <s v="Tier 2"/>
    <x v="1"/>
    <n v="190"/>
    <s v="R3"/>
    <n v="38.075400000000002"/>
    <n v="-122.562"/>
    <s v="Marin"/>
    <s v="IGNACIO-1101"/>
    <m/>
    <n v="12000"/>
    <m/>
    <x v="0"/>
    <s v="Novato FD"/>
    <s v="Hardwood Woodland"/>
    <m/>
    <m/>
    <s v="No"/>
    <m/>
    <m/>
    <m/>
    <m/>
    <m/>
    <m/>
    <m/>
    <s v="N"/>
    <s v="N"/>
    <m/>
    <m/>
    <s v="     "/>
    <m/>
    <m/>
    <m/>
    <m/>
    <m/>
    <m/>
    <m/>
    <m/>
    <m/>
    <m/>
    <m/>
    <m/>
    <m/>
    <m/>
    <m/>
    <m/>
    <m/>
    <m/>
    <m/>
  </r>
  <r>
    <s v="20190246"/>
    <s v="     "/>
    <n v="43618"/>
    <s v="6/2"/>
    <x v="0"/>
    <m/>
    <s v="23"/>
    <n v="2"/>
    <s v="6"/>
    <x v="3"/>
    <m/>
    <m/>
    <s v=" Fire inside the Whitmore sub. Lat/Long confirmed. Fire at the bus at Witmore Sub.  Failed small voltage potential transformer. Fire appeared to be on distribution side and affected transmission. Kilar-Deshutes 60kV line de-engerigzed by NDCC request due to fire caused by failed potential transformer per MIchael Cox - Transmission Station Maint. Waiting on asset number from Trisha Hollesten - Asset Strategy. She didn t have it. Called CAL FIRE to asertain if they were dispatched. No response as of 2/19/20. Updated to CPUC Reportable No. CAl Fire Chief Mike Webber called me and stated they did respond and the fire was small. He did not have data on whether they extinguished it or not or the exact size. Gravel inside sub-station, fire did not appear to spread."/>
    <s v="     "/>
    <s v="David Gregory"/>
    <m/>
    <s v="N"/>
    <x v="0"/>
    <m/>
    <s v="19-006157"/>
    <s v="INT-12334"/>
    <m/>
    <n v="0"/>
    <m/>
    <s v="     "/>
    <x v="0"/>
    <s v="PG&amp;E"/>
    <m/>
    <m/>
    <m/>
    <s v="D"/>
    <s v="T"/>
    <s v="&lt;3 meters of linear travel"/>
    <m/>
    <s v="Equipment - PG&amp;E"/>
    <s v="34.n. Transformer damage or failure"/>
    <s v="Equipment - PG&amp;E"/>
    <s v="All types of equipment / facility failure"/>
    <s v="Transformer failure"/>
    <s v="Transformer"/>
    <m/>
    <m/>
    <m/>
    <m/>
    <s v="Other (Comments)"/>
    <x v="0"/>
    <s v="Transformer"/>
    <s v="Potential Transformer"/>
    <s v="Unk."/>
    <s v="     "/>
    <s v="Tier 2"/>
    <x v="1"/>
    <n v="244"/>
    <m/>
    <n v="40.629100000000001"/>
    <n v="-121.916"/>
    <s v="SHASTA"/>
    <s v="KILARC-DESCHUTES-60KV"/>
    <m/>
    <n v="60000"/>
    <m/>
    <x v="0"/>
    <s v="Cal Fire"/>
    <m/>
    <m/>
    <m/>
    <s v="No"/>
    <m/>
    <m/>
    <m/>
    <m/>
    <m/>
    <m/>
    <m/>
    <s v="N"/>
    <s v="N"/>
    <m/>
    <m/>
    <s v="     "/>
    <m/>
    <m/>
    <m/>
    <m/>
    <m/>
    <m/>
    <m/>
    <m/>
    <m/>
    <m/>
    <m/>
    <m/>
    <m/>
    <m/>
    <m/>
    <m/>
    <m/>
    <m/>
    <m/>
  </r>
  <r>
    <s v="20200497"/>
    <s v="     "/>
    <n v="43984"/>
    <s v="6/2"/>
    <x v="0"/>
    <n v="0.58194444444444449"/>
    <s v="23"/>
    <n v="2"/>
    <s v="6"/>
    <x v="4"/>
    <m/>
    <m/>
    <s v="EI200602A Fairfield-  Operator Judgement/Aircraft Strike.  On Tuesday, June 2, 2020, a 3rd party helicopter under contract by PG&amp;E made contact with transmission conductors near PG&amp;E tower 010/076 on the Vaca-Vacaville Jameson N Tower 115kV Transmission Circuit and crashed. The pilot and 2 passengers were fatalities.  A downed conductor ignited a brush fire which was contained at 7 acres. 33,000 customers were initially out of power as a result of CalFire request to de-energize the other nearby Transmission circuits. Tower 010/076 is located south of Soda Springs Rd in Fairfield, Solano County in the Sacramento Division.  NTSB, FAA and CALFIRE are investigating."/>
    <s v="     "/>
    <s v="FAS"/>
    <m/>
    <s v="N"/>
    <x v="0"/>
    <m/>
    <m/>
    <m/>
    <s v="T004976738"/>
    <m/>
    <s v="EI200602A"/>
    <s v="     "/>
    <x v="1"/>
    <s v="PG&amp;E"/>
    <m/>
    <s v="Vegetation"/>
    <m/>
    <s v="T"/>
    <m/>
    <s v="0.26-9.99"/>
    <m/>
    <s v="Contact - 3rd Party"/>
    <s v="33.e. Other contact from object"/>
    <s v="Contact - 3rd Party"/>
    <s v="Contact from object"/>
    <s v="Airstrike"/>
    <m/>
    <s v="Airstrike"/>
    <s v="Pole"/>
    <m/>
    <m/>
    <s v="Overhead"/>
    <x v="4"/>
    <s v="Pole"/>
    <m/>
    <s v="Vaca-Vacaville-Jameson-North Tower near tower 010/076"/>
    <s v="     "/>
    <s v="Tier 2"/>
    <x v="1"/>
    <n v="177"/>
    <s v="R2"/>
    <n v="38.324199999999998"/>
    <n v="-122.021"/>
    <s v="Solano"/>
    <s v="VACA-VACAVILLE-JAMESON-N-TOWER-115KV"/>
    <m/>
    <n v="12000"/>
    <s v="N/A"/>
    <x v="0"/>
    <s v="Cal Fire"/>
    <s v="Herbaceous"/>
    <m/>
    <m/>
    <s v="No"/>
    <m/>
    <m/>
    <m/>
    <m/>
    <m/>
    <m/>
    <m/>
    <s v="N"/>
    <s v="N"/>
    <m/>
    <m/>
    <s v="     "/>
    <m/>
    <m/>
    <m/>
    <m/>
    <m/>
    <m/>
    <m/>
    <m/>
    <m/>
    <m/>
    <m/>
    <m/>
    <m/>
    <m/>
    <m/>
    <m/>
    <m/>
    <m/>
    <m/>
  </r>
  <r>
    <s v="20200500"/>
    <s v="     "/>
    <n v="43984"/>
    <s v="6/2"/>
    <x v="0"/>
    <n v="0.55763888888888891"/>
    <s v="23"/>
    <n v="2"/>
    <s v="6"/>
    <x v="4"/>
    <m/>
    <m/>
    <s v="Duplicate of Index #497: Electric Reportable Incident EI200602A - Fairfield - Airstrike: On Tuesday, June 2, 2020 at approximately 1252 hours PG&amp;E experienced a disturbance on the Vaca-Vacaville-Jameson-North Tower 115kV Transmission Circuit. A subsequent report indicated a 3rd party operated helicopter had made contact with a PG&amp;E transmission tower, 010/076, located in Solano County, south of Soda Springs Rd, Fairfield. A resulting distribution outage cut power to approximately 33,000 customers. Early indications are that the 3rd party Bell 206 helicopter company was under contract by PG&amp;E and that the pilot may be a fatality. There may be a total of 3 passengers on board. Media reporting on event KTVU. Grass ignition from the crash is currently contained at 5 acres. This information is preliminary."/>
    <s v="     "/>
    <s v="FAS"/>
    <m/>
    <s v="N"/>
    <x v="1"/>
    <m/>
    <m/>
    <m/>
    <s v="T004976684"/>
    <m/>
    <m/>
    <s v="     "/>
    <x v="0"/>
    <s v="PG&amp;E"/>
    <m/>
    <s v="Vegetation"/>
    <m/>
    <s v="T"/>
    <m/>
    <s v="10-99"/>
    <m/>
    <s v="Duplicate"/>
    <s v="39.a. All Other"/>
    <s v="Duplicate"/>
    <m/>
    <m/>
    <m/>
    <m/>
    <m/>
    <m/>
    <m/>
    <s v="Overhead"/>
    <x v="4"/>
    <s v="Conductor - Transmission"/>
    <m/>
    <m/>
    <s v="     "/>
    <s v="Tier 2"/>
    <x v="1"/>
    <n v="177"/>
    <m/>
    <n v="38.310099999999998"/>
    <n v="-122.05"/>
    <s v="Solano"/>
    <s v="VACA-SUISUN-JAMESON-115KV"/>
    <m/>
    <n v="115000"/>
    <s v="N/A"/>
    <x v="0"/>
    <s v="Cal Fire"/>
    <s v="Hardwood Woodland"/>
    <m/>
    <m/>
    <s v="No"/>
    <m/>
    <m/>
    <m/>
    <m/>
    <m/>
    <m/>
    <m/>
    <s v="N"/>
    <s v="N"/>
    <m/>
    <m/>
    <s v="     "/>
    <m/>
    <m/>
    <m/>
    <m/>
    <m/>
    <m/>
    <m/>
    <m/>
    <m/>
    <m/>
    <m/>
    <m/>
    <m/>
    <m/>
    <m/>
    <m/>
    <m/>
    <m/>
    <m/>
  </r>
  <r>
    <s v="20210709"/>
    <s v="     "/>
    <n v="44349"/>
    <s v="6/2"/>
    <x v="0"/>
    <n v="0.8305555555555556"/>
    <s v="23"/>
    <n v="2"/>
    <s v="6"/>
    <x v="5"/>
    <n v="44349"/>
    <m/>
    <s v="Oak tree fell and broke 4 acsr overhead conductor, resulting in an ignition. The ensuing fire was 0.25 acre - 10 acres in size. SAP ID 102196255. EOC preliminary notes: On June 2, 2021 at 2038 hours, PG&amp;E’s Electric Incident Reporting On-Call Team received a voicemail from Ashley Robertson (A6RD), Wildfire Safety Operations Center Supervisor with the Hawk Team, in regard to the &quot;Long&quot; fire. It was reported that this incident was originally comprised of three separate vegetation fires altogether totaling approximately 1.5 acre. The PG&amp;E Troubleman patrolled the Laytonville 1102 12kV Distribution Circuit number 042681102, in the Tier 2 area near North Highway 101 in Willits (Mendocino County). Initial analysis from the Cal Fire investigator indicates the ignition appeared to stem from an oak tree that failed and fell into and took down about 3 spans of conductor. Cal Fire responded to and extinguished the fire. The outage began on June 2, 2021 at 1956 hours. There are no known injuries/fatalities, property damage over $50,000, or media outlets on site. This information is preliminary. Pole SAP ID: 102196255; OIS: 1364373. This information is preliminary. S7RM-6/22/2021-Cal Fire emailed and notified that they would need a 14 day extension to complete the fire incident report request to determine if this request meets the public disclosure requirements. S7RM-7/12/2021 -CAL Fire incident report received on 7/12/2021 and it lists the cause as &quot; Electrical power&quot; electrical arcing.  The report also indicates that a large boulder split and rolled causing the tree to fall into power lines.  (see attached CAL Fire report.) "/>
    <s v="     "/>
    <s v="FAS"/>
    <m/>
    <s v="N"/>
    <x v="0"/>
    <m/>
    <s v="21-0069186"/>
    <m/>
    <s v="T005305792, T005305765"/>
    <m/>
    <m/>
    <s v="     "/>
    <x v="1"/>
    <s v="PG&amp;E"/>
    <m/>
    <s v="Vegetation"/>
    <m/>
    <s v="D"/>
    <s v="D"/>
    <s v="0.26-9.99"/>
    <s v="&quot;about 2 acres&quot;"/>
    <s v="Vegetation"/>
    <s v="33.a. Veg. contact"/>
    <s v="Vegetation"/>
    <s v="Contact from object"/>
    <s v="Veg. contact"/>
    <m/>
    <s v="Veg. contact"/>
    <s v="Conductor - Primary"/>
    <s v="Line to Line"/>
    <s v="Y"/>
    <s v="Overhead"/>
    <x v="3"/>
    <s v="Conductor - Primary"/>
    <s v="Conductor, crossarm, insulator, hardware"/>
    <m/>
    <s v="     "/>
    <s v="Tier 2"/>
    <x v="1"/>
    <n v="150"/>
    <s v="R3"/>
    <n v="39.590499999999999"/>
    <n v="-123.458"/>
    <s v="Mendocino"/>
    <s v="LAYTONVILLE-1102"/>
    <m/>
    <n v="12000"/>
    <m/>
    <x v="0"/>
    <s v="Cal Fire"/>
    <s v="Hardwood Forest"/>
    <s v="Brush fuel model"/>
    <m/>
    <s v="No"/>
    <m/>
    <m/>
    <m/>
    <m/>
    <m/>
    <s v="LONG"/>
    <m/>
    <s v="N"/>
    <s v="N"/>
    <m/>
    <m/>
    <s v="     "/>
    <s v="39.59051900"/>
    <s v="-123.45689800"/>
    <s v="Jun  3 2021 12:00AM"/>
    <s v="TrunkFail"/>
    <s v="Trunk of Oregon White Oak failed 3ft from base due to severe internal decay resulting line to ground in 3 spans with small fires occurring in all three spans."/>
    <s v="OAKG"/>
    <s v="50"/>
    <s v="25"/>
    <s v="10"/>
    <s v="Slight"/>
    <s v="Slight"/>
    <s v="N"/>
    <s v="1"/>
    <m/>
    <s v="Hillside"/>
    <s v="B"/>
    <s v="CrossArm"/>
    <s v="BareWire"/>
    <s v="0"/>
  </r>
  <r>
    <s v="20160122"/>
    <s v="     "/>
    <n v="42541"/>
    <s v="6/20"/>
    <x v="0"/>
    <n v="0.69791666666666663"/>
    <s v="26"/>
    <n v="2"/>
    <s v="6"/>
    <x v="6"/>
    <n v="42541"/>
    <n v="0.69791666666666663"/>
    <s v="0"/>
    <s v="     "/>
    <m/>
    <m/>
    <s v="N"/>
    <x v="0"/>
    <s v="1492877"/>
    <s v="16-0044577"/>
    <m/>
    <m/>
    <n v="111730885"/>
    <m/>
    <s v="     "/>
    <x v="1"/>
    <s v="PG&amp;E"/>
    <m/>
    <s v="Vegetation"/>
    <m/>
    <s v="D"/>
    <m/>
    <s v="&lt;3 meters of linear travel"/>
    <s v="Square Feet: ; Acreage: "/>
    <s v="Vegetation"/>
    <s v="33.a. Veg. contact"/>
    <s v="Vegetation"/>
    <s v="All types of equipment / facility failure"/>
    <s v="Contact - Vegetation"/>
    <m/>
    <s v="Contact - Vegetation"/>
    <s v="Conductor"/>
    <s v="Line to Ground"/>
    <s v="VERIZON CALIFORNIA I"/>
    <s v="Overhead"/>
    <x v="3"/>
    <s v="Conductor"/>
    <m/>
    <s v="101011420"/>
    <s v="     "/>
    <s v="Tier 2"/>
    <x v="1"/>
    <n v="113"/>
    <m/>
    <n v="41.069699999999997"/>
    <n v="-123.679"/>
    <s v="Humboldt"/>
    <s v="HOOPA-1101"/>
    <s v="192401101"/>
    <n v="12000"/>
    <s v="HOOPA 1101CB"/>
    <x v="1"/>
    <s v="Hoopa FD"/>
    <s v="Conifer Forest"/>
    <m/>
    <m/>
    <s v="No"/>
    <m/>
    <m/>
    <m/>
    <m/>
    <m/>
    <m/>
    <m/>
    <s v="N"/>
    <s v="N"/>
    <m/>
    <m/>
    <s v="     "/>
    <s v="41.06971000"/>
    <s v="-123.67892800"/>
    <s v="Jun 21 2016 12:00AM"/>
    <s v="TrunkFail"/>
    <s v="A healthy tan oak with a lean away from the lines experienced a trunk failure of a co-dominant stem and fell through the lines. The tree was formerly part of an xstem tree; the other stems were removed in 2015. There was no signs of decline from the canopy or internally or externally on any wood. Break point above ground is approximate as entire tree was cut down and in pieces. A small brush fire was started from the lines being down. No significant damage or injury."/>
    <s v="TAN"/>
    <s v="60"/>
    <s v="10"/>
    <s v="14"/>
    <s v="None"/>
    <s v="None"/>
    <s v="N"/>
    <s v="1"/>
    <m/>
    <s v="Valley"/>
    <s v="A"/>
    <s v="CrossArm"/>
    <s v="BareWire"/>
    <s v="5"/>
  </r>
  <r>
    <s v="20170129"/>
    <s v="     "/>
    <n v="42906"/>
    <s v="6/20"/>
    <x v="0"/>
    <n v="0.49375000000000002"/>
    <s v="25"/>
    <n v="2"/>
    <s v="6"/>
    <x v="0"/>
    <n v="42906"/>
    <n v="0.49375000000000002"/>
    <s v="0"/>
    <s v="     "/>
    <m/>
    <m/>
    <s v="N"/>
    <x v="0"/>
    <s v="1812485"/>
    <s v="17-0057001"/>
    <m/>
    <m/>
    <n v="112980061"/>
    <m/>
    <s v="     "/>
    <x v="1"/>
    <s v="PG&amp;E"/>
    <m/>
    <s v="Vegetation"/>
    <m/>
    <s v="D"/>
    <m/>
    <s v="&lt;0.25"/>
    <s v="Square Feet: ; Acreage: "/>
    <s v="Vegetation"/>
    <s v="33.a. Veg. contact"/>
    <s v="Vegetation"/>
    <s v="All types of equipment / facility failure"/>
    <s v="Contact - Vegetation"/>
    <m/>
    <s v="Contact - Vegetation"/>
    <s v="Conductor"/>
    <s v="Line to Line"/>
    <s v="Unknown"/>
    <s v="Overhead"/>
    <x v="3"/>
    <s v="Conductor"/>
    <m/>
    <s v="101006039"/>
    <s v="     "/>
    <s v="Tier 2"/>
    <x v="1"/>
    <n v="105"/>
    <m/>
    <n v="40.315600000000003"/>
    <n v="-124.06100000000001"/>
    <s v="Humboldt"/>
    <s v="RIO-DELL-1102"/>
    <s v="192251102"/>
    <n v="12000"/>
    <s v="RIO DELL 110275970"/>
    <x v="0"/>
    <s v="Cal Fire"/>
    <s v="Conifer Forest"/>
    <m/>
    <m/>
    <s v="No"/>
    <m/>
    <m/>
    <m/>
    <m/>
    <m/>
    <m/>
    <m/>
    <s v="N"/>
    <s v="N"/>
    <m/>
    <m/>
    <s v="     "/>
    <s v="40.31555600"/>
    <s v="-124.06111100"/>
    <s v="Jun 23 2017 12:00AM"/>
    <s v="TrunkFail"/>
    <s v="A green tan oak experienced a trunk failure and fell through the lines, causing a small fire. The failed tree was one stem of a 2xstem tree (the other stem being of about the same size). Slight bark decay and very slight internal rot. State Parks area.  Location is in an undulating hillside area and the fire occurred on the peak of a little hill about 50ft from the tree."/>
    <s v="TAN"/>
    <s v="60"/>
    <s v="14"/>
    <s v="25"/>
    <s v="Slight"/>
    <s v="None"/>
    <s v="N"/>
    <s v="1"/>
    <m/>
    <s v="Hillside"/>
    <s v="B"/>
    <s v="CrossArm"/>
    <s v="BareWire"/>
    <s v="4"/>
  </r>
  <r>
    <s v="20180330"/>
    <s v="     "/>
    <n v="43271"/>
    <s v="6/20"/>
    <x v="0"/>
    <m/>
    <s v="25"/>
    <n v="2"/>
    <s v="6"/>
    <x v="1"/>
    <m/>
    <m/>
    <s v="T-men remarks - &quot;liquid fuses blown on bushing mounted c/o... c/o flashed&quot;/&quot;no damage to pole&quot;"/>
    <s v="     "/>
    <s v="FAS"/>
    <m/>
    <s v="N"/>
    <x v="0"/>
    <s v="113462"/>
    <m/>
    <m/>
    <m/>
    <m/>
    <m/>
    <s v="     "/>
    <x v="1"/>
    <s v="PG&amp;E"/>
    <m/>
    <m/>
    <m/>
    <s v="D"/>
    <m/>
    <s v="&lt;0.25"/>
    <m/>
    <s v="Equipment - PG&amp;E"/>
    <s v="34.o. Other"/>
    <s v="Equipment - PG&amp;E"/>
    <s v="All types of equipment / facility failure"/>
    <s v="Other"/>
    <s v="Fuse"/>
    <m/>
    <m/>
    <m/>
    <m/>
    <m/>
    <x v="3"/>
    <s v="Fuse"/>
    <m/>
    <m/>
    <s v="     "/>
    <s v="Tier 2"/>
    <x v="1"/>
    <n v="512"/>
    <s v="R2"/>
    <n v="34.760399999999997"/>
    <n v="-120.233"/>
    <s v="Santa Barbara"/>
    <s v="PALMER-1101"/>
    <s v="183031101"/>
    <n v="11000"/>
    <m/>
    <x v="0"/>
    <m/>
    <s v="Herbaceous"/>
    <m/>
    <m/>
    <s v="No"/>
    <m/>
    <m/>
    <m/>
    <m/>
    <m/>
    <m/>
    <m/>
    <s v="N"/>
    <s v="N"/>
    <m/>
    <m/>
    <s v="     "/>
    <m/>
    <m/>
    <m/>
    <m/>
    <m/>
    <m/>
    <m/>
    <m/>
    <m/>
    <m/>
    <m/>
    <m/>
    <m/>
    <m/>
    <m/>
    <m/>
    <m/>
    <m/>
    <m/>
  </r>
  <r>
    <s v="20200627"/>
    <s v="     "/>
    <n v="44002"/>
    <s v="6/20"/>
    <x v="0"/>
    <n v="0.48749999999999999"/>
    <s v="25"/>
    <n v="2"/>
    <s v="6"/>
    <x v="4"/>
    <n v="44002"/>
    <n v="0.48055555555555557"/>
    <s v="On June 20, 2020 at 1142 hours a PG&amp;E troubleman was dispatched to the Bear Valley 2105 Distribution Circuit on Madison Ave in the city of Coulterville and observed a pole fire due to secondary conductor failure. Initial analysis indicated that the secondary splices under molding had sparked and caused a small grass fire. The troubleman reported that he de-energized the transformer to stop the secondary conductor from sparking and then made repairs to the damaged section of wire. Power was restored to the one customer affected by this incident at 1402 hours on June 20, 2020. Cal fire was on site to extinguish the fire. "/>
    <s v="     "/>
    <s v="FAS"/>
    <m/>
    <s v="N"/>
    <x v="0"/>
    <s v="943242"/>
    <m/>
    <m/>
    <s v="T004992992"/>
    <m/>
    <m/>
    <s v="     "/>
    <x v="1"/>
    <s v="PG&amp;E"/>
    <m/>
    <s v="Vegetation"/>
    <m/>
    <s v="D"/>
    <s v="D"/>
    <s v="&lt;0.25"/>
    <m/>
    <s v="Equipment - PG&amp;E"/>
    <s v="34.o. Other"/>
    <s v="Equipment - PG&amp;E"/>
    <s v="All types of equipment / facility failure"/>
    <s v="Riser Failure"/>
    <s v="Splice/Clamp/Connector"/>
    <m/>
    <m/>
    <m/>
    <m/>
    <s v="Overhead"/>
    <x v="1"/>
    <s v="Splice/Clamp/Connector"/>
    <s v="Yellow insuling (Reported by Tman)"/>
    <s v="Circuit ID: 252192105"/>
    <s v="     "/>
    <s v="Tier 2"/>
    <x v="1"/>
    <n v="420"/>
    <s v="R4"/>
    <n v="37.711599999999997"/>
    <n v="-120.193"/>
    <s v="Mariposa"/>
    <s v="BEAR-VALLEY-2105"/>
    <m/>
    <n v="21000"/>
    <s v="N/A"/>
    <x v="1"/>
    <s v="Cal Fire"/>
    <s v="Urban"/>
    <m/>
    <m/>
    <s v="No"/>
    <m/>
    <m/>
    <m/>
    <m/>
    <m/>
    <m/>
    <m/>
    <s v="N"/>
    <s v="N"/>
    <m/>
    <m/>
    <s v="     "/>
    <m/>
    <m/>
    <m/>
    <m/>
    <m/>
    <m/>
    <m/>
    <m/>
    <m/>
    <m/>
    <m/>
    <m/>
    <m/>
    <m/>
    <m/>
    <m/>
    <m/>
    <m/>
    <m/>
  </r>
  <r>
    <s v="20210867"/>
    <s v="     "/>
    <n v="44367"/>
    <s v="6/20"/>
    <x v="0"/>
    <n v="0.82361111111111107"/>
    <s v="26"/>
    <n v="2"/>
    <s v="6"/>
    <x v="5"/>
    <n v="44367"/>
    <m/>
    <s v="Tree fell through overhead circuit. This information is preliminary. OIS: 1380386, 7639086 (Per ILIS); ILIS: 21-0076834; FOID: T005321469 (TJGG, Tim Galletti, (707) 964-8219, TJGG@pge.com); EC: 121571398, 121571470 (Cxl); PM: 44874124; Circuit ID: 042661104, SAP ID: 102169319*Center, 102169317*Right, 102169321*Left ; County: Mendocino; Division: Humboldt"/>
    <s v="     "/>
    <s v="FAS"/>
    <m/>
    <s v="N"/>
    <x v="0"/>
    <m/>
    <s v="21-0076834"/>
    <m/>
    <s v="T005321469"/>
    <m/>
    <m/>
    <s v="     "/>
    <x v="1"/>
    <s v="PG&amp;E"/>
    <m/>
    <s v="Vegetation"/>
    <s v="Conductor"/>
    <s v="D"/>
    <s v="D"/>
    <s v="&lt;0.25"/>
    <s v="APPRX 20FT X 20FT (Per VM report)"/>
    <s v="Vegetation"/>
    <s v="33.a. Veg. contact"/>
    <s v="Vegetation"/>
    <s v="Contact from object"/>
    <s v="Veg. contact"/>
    <m/>
    <s v="Veg. contact"/>
    <s v="Conductor - Primary"/>
    <s v="Line to Ground"/>
    <s v="Y"/>
    <s v="Overhead"/>
    <x v="3"/>
    <s v="Conductor - Primary"/>
    <s v="Conductor"/>
    <m/>
    <s v="     "/>
    <s v="Tier 2"/>
    <x v="1"/>
    <n v="154"/>
    <s v="R3"/>
    <n v="39.390700000000002"/>
    <n v="-123.345"/>
    <s v="Mendocino"/>
    <s v="WILLITS-1104"/>
    <m/>
    <n v="12000"/>
    <m/>
    <x v="0"/>
    <s v="Willits FD"/>
    <s v="Barren/Other"/>
    <m/>
    <m/>
    <s v="No"/>
    <m/>
    <m/>
    <m/>
    <m/>
    <m/>
    <m/>
    <m/>
    <s v="N"/>
    <s v="N"/>
    <m/>
    <m/>
    <s v="     "/>
    <s v="39.39065800"/>
    <s v="-123.34466300"/>
    <s v="Jun 22 2021 12:00AM"/>
    <s v="BranchFail"/>
    <s v="MAJOR SPAR OF HEALTHY BLACK OAK FAILED AT CONNECTION, FALLING THROUGH CONDUCTOR. ONLY SLIGHT INCLUDED BARK PRESENT AT CONNECTION. OUTAGE RESULTED IN SMALL FIRE"/>
    <s v="OAKK"/>
    <s v="80"/>
    <s v="18"/>
    <s v="25"/>
    <s v="Slight"/>
    <s v="None"/>
    <s v="N"/>
    <s v="1"/>
    <m/>
    <s v="Hillside"/>
    <s v="A"/>
    <s v="CrossArm"/>
    <s v="BareWire"/>
    <s v="5"/>
  </r>
  <r>
    <s v="20210859"/>
    <s v="     "/>
    <n v="44367"/>
    <s v="6/20"/>
    <x v="0"/>
    <n v="0.26944444444444443"/>
    <s v="26"/>
    <n v="2"/>
    <s v="6"/>
    <x v="5"/>
    <n v="44367"/>
    <m/>
    <s v="Black oak tree fell into overhead circuit, resulting in a 0.25 acre - 10 acres fire. EOC preliminary on call notes: I got a call from the HAWC about a fire with an associated outage. The trouble report reads a call was received at 0619 hours &quot;PER CALFIRE 530-647-5220 - POWERLINES DOWN / FIRE ; FIRE DEPT ONSITE AND RQST ETA, Pwr-Y&quot; ILIS says SB  switch 610681 was opened at 0721 and at 0725 ROBERTS RPTS WIREDOWN LD SIDE OF 610681. GIVEN OK TO OPEN 610681 UPON ARRIVAL TO MAKE SAFE FOR FD. HAWC reported that the fire is contained. I chekced one smart meter load side of SW 610681 and it started going on and off starting at 0250 hours on 6/20/21. I tried giving the tman a call but no answer so I left him a VM. I confirmed with the HAWC that I got their call. Tman called me back. He reports a Black Oak (not sure if total or partial failure) took down 1 span 1 phase located 3 spans loadside of SW 610681. FD is mopping up a green vegetation fire less than an acre. OIS: 1380092; ILIS: 21-0076748; FOID: T005321150; EC: 121578285, 121570484; PM: 31544220; Circuit ID: 163011101, SAP Pole ID: 101260473, 101260472; Eqp: Conductor, Connector, Cutouts; County: Amador; Division: Stockton"/>
    <s v="     "/>
    <s v="FAS"/>
    <m/>
    <s v="N"/>
    <x v="0"/>
    <m/>
    <s v="21-0076748"/>
    <m/>
    <s v="T005321150"/>
    <m/>
    <m/>
    <s v="     "/>
    <x v="1"/>
    <s v="PG&amp;E"/>
    <m/>
    <s v="Vegetation"/>
    <m/>
    <s v="D"/>
    <s v="D"/>
    <s v="0.26-9.99"/>
    <m/>
    <s v="Vegetation"/>
    <s v="33.a. Veg. contact"/>
    <s v="Vegetation"/>
    <s v="Contact from object"/>
    <s v="Veg. contact"/>
    <m/>
    <s v="Veg. contact"/>
    <s v="Conductor - Primary"/>
    <s v="Line to Ground"/>
    <s v="Y"/>
    <s v="Overhead"/>
    <x v="3"/>
    <s v="Conductor - Primary"/>
    <s v="Conductor, Connector, Cutouts"/>
    <m/>
    <s v="     "/>
    <s v="Tier 2"/>
    <x v="1"/>
    <n v="340"/>
    <s v="R4"/>
    <n v="38.454999999999998"/>
    <n v="-120.767"/>
    <s v="Amador"/>
    <s v="MARTELL-1101"/>
    <m/>
    <n v="12000"/>
    <m/>
    <x v="0"/>
    <s v="Cal Fire"/>
    <s v="Hardwood Forest"/>
    <m/>
    <m/>
    <s v="No"/>
    <m/>
    <m/>
    <m/>
    <m/>
    <m/>
    <s v="SHAKELY 3"/>
    <m/>
    <s v="N"/>
    <s v="N"/>
    <m/>
    <m/>
    <s v="     "/>
    <s v="38.44359000"/>
    <s v="-120.75709170"/>
    <s v="Jun 21 2021 12:00AM"/>
    <s v="TrunkFail"/>
    <s v="Green Black Oak broke off 20above ground, breaking one phase of a single phase tap and laying on other phase of line. Small fire started approx. 1/3 acre and extinguished."/>
    <s v="OAKK"/>
    <s v="44"/>
    <s v="11"/>
    <s v="21"/>
    <m/>
    <s v="None"/>
    <s v="N"/>
    <s v="1"/>
    <m/>
    <s v="Hillside"/>
    <s v="B"/>
    <s v="CrossArm"/>
    <s v="BareWire"/>
    <s v="2"/>
  </r>
  <r>
    <s v="20160124"/>
    <s v="     "/>
    <n v="42542"/>
    <s v="6/21"/>
    <x v="0"/>
    <n v="0.42291666666666666"/>
    <s v="26"/>
    <n v="2"/>
    <s v="6"/>
    <x v="6"/>
    <m/>
    <m/>
    <s v="fire started at roadway stated by cal fire.mylar balloon next to fire.no marks on balloon.pwr ok.pge ok."/>
    <s v="     "/>
    <m/>
    <m/>
    <s v="N"/>
    <x v="0"/>
    <m/>
    <m/>
    <m/>
    <m/>
    <m/>
    <m/>
    <s v="     "/>
    <x v="1"/>
    <s v="PG&amp;E"/>
    <m/>
    <s v="Vegetation"/>
    <m/>
    <s v="D"/>
    <m/>
    <s v="&lt;0.25"/>
    <s v="Square Feet: ; Acreage: "/>
    <s v="Contact - 3rd Party"/>
    <s v="33.c. Balloon contact"/>
    <s v="Contact - 3rd Party"/>
    <s v="All types of equipment / facility failure"/>
    <s v="Contact - Balloon"/>
    <m/>
    <s v="Contact - Balloon"/>
    <s v="Conductor"/>
    <m/>
    <s v="PACIFIC BELL"/>
    <s v="Overhead"/>
    <x v="1"/>
    <s v="Conductor"/>
    <m/>
    <s v="100024816"/>
    <s v="     "/>
    <s v="Tier 2"/>
    <x v="1"/>
    <n v="300"/>
    <m/>
    <n v="39.029400000000003"/>
    <n v="-121.29300000000001"/>
    <s v="Placer"/>
    <s v="LINCOLN-1104"/>
    <s v="153701104"/>
    <m/>
    <s v="N/A"/>
    <x v="0"/>
    <s v="Cal Fire"/>
    <s v="Herbaceous"/>
    <m/>
    <m/>
    <s v="No"/>
    <m/>
    <m/>
    <m/>
    <m/>
    <m/>
    <m/>
    <m/>
    <s v="N"/>
    <s v="N"/>
    <m/>
    <m/>
    <s v="     "/>
    <m/>
    <m/>
    <m/>
    <m/>
    <m/>
    <m/>
    <m/>
    <m/>
    <m/>
    <m/>
    <m/>
    <m/>
    <m/>
    <m/>
    <m/>
    <m/>
    <m/>
    <m/>
    <m/>
  </r>
  <r>
    <s v="20160125"/>
    <s v="     "/>
    <n v="42542"/>
    <s v="6/21"/>
    <x v="0"/>
    <n v="0.70347222222222228"/>
    <s v="26"/>
    <n v="2"/>
    <s v="6"/>
    <x v="6"/>
    <n v="42542"/>
    <m/>
    <s v="CREW TO RE-ATTACH AWAC ON POLE TOP BROKE MOVE DOWN 4'."/>
    <s v="     "/>
    <m/>
    <m/>
    <s v="N"/>
    <x v="0"/>
    <s v="1493515"/>
    <m/>
    <m/>
    <m/>
    <m/>
    <m/>
    <s v="     "/>
    <x v="1"/>
    <s v="PG&amp;E"/>
    <m/>
    <s v="Vegetation"/>
    <m/>
    <s v="D"/>
    <m/>
    <s v="&lt;0.25"/>
    <s v="Square Feet: ; Acreage: "/>
    <s v="Vegetation"/>
    <s v="33.a. Veg. contact"/>
    <s v="Vegetation"/>
    <s v="All types of equipment / facility failure"/>
    <s v="Contact - Vegetation"/>
    <m/>
    <s v="Contact - Vegetation"/>
    <s v="Conductor"/>
    <m/>
    <s v="Yes"/>
    <s v="Overhead"/>
    <x v="1"/>
    <s v="Conductor"/>
    <m/>
    <s v="102036904"/>
    <s v="     "/>
    <s v="Tier 2"/>
    <x v="1"/>
    <n v="180"/>
    <m/>
    <n v="38.423299999999998"/>
    <n v="-122.545"/>
    <s v="Sonoma"/>
    <s v="DUNBAR-1101"/>
    <s v="43071101"/>
    <m/>
    <s v="N/A"/>
    <x v="0"/>
    <s v="KENWOOD FIRE XST"/>
    <s v="Herbaceous"/>
    <m/>
    <m/>
    <s v="Yes"/>
    <m/>
    <m/>
    <m/>
    <m/>
    <m/>
    <m/>
    <m/>
    <s v="N"/>
    <s v="N"/>
    <m/>
    <m/>
    <s v="     "/>
    <m/>
    <m/>
    <m/>
    <m/>
    <m/>
    <m/>
    <m/>
    <m/>
    <m/>
    <m/>
    <m/>
    <m/>
    <m/>
    <m/>
    <m/>
    <m/>
    <m/>
    <m/>
    <m/>
  </r>
  <r>
    <s v="MIA20185024"/>
    <s v="     "/>
    <n v="43272"/>
    <s v="6/21"/>
    <x v="0"/>
    <n v="0.32372685185185185"/>
    <s v="25"/>
    <n v="2"/>
    <s v="6"/>
    <x v="1"/>
    <n v="43272"/>
    <n v="0.32361111111111113"/>
    <s v="PGE Attributed fire, 1 WIRE 1 SPAN 4 SOL CU DOWN AT 303 SWANTON ROAD- SMALL FIRE"/>
    <s v="     "/>
    <s v="FAS"/>
    <n v="44245"/>
    <s v="Y"/>
    <x v="0"/>
    <s v="114219"/>
    <s v=" 18-005302"/>
    <m/>
    <s v="T004349397"/>
    <n v="114718926"/>
    <m/>
    <s v="     "/>
    <x v="0"/>
    <s v="PG&amp;E"/>
    <m/>
    <m/>
    <m/>
    <s v="D"/>
    <m/>
    <s v="&lt;3 meters of linear travel"/>
    <m/>
    <s v="Equipment - PG&amp;E"/>
    <s v="34.b. Conductor damage or failure"/>
    <s v="Equipment - PG&amp;E"/>
    <s v="All types of equipment / facility failure"/>
    <s v="Conductor failure-all"/>
    <s v="Conductor"/>
    <m/>
    <m/>
    <m/>
    <s v="Yes"/>
    <s v="Overhead"/>
    <x v="0"/>
    <m/>
    <m/>
    <s v="82931101"/>
    <s v="     "/>
    <s v="Tier 2"/>
    <x v="1"/>
    <n v="500"/>
    <m/>
    <n v="37.063299999999998"/>
    <n v="-122.22799999999999"/>
    <s v="Santa Cruz"/>
    <s v="POINT-MORETTI-110"/>
    <m/>
    <n v="11000"/>
    <m/>
    <x v="0"/>
    <s v="CAl-Fire"/>
    <s v="Rural"/>
    <m/>
    <m/>
    <s v="No"/>
    <m/>
    <m/>
    <m/>
    <m/>
    <m/>
    <m/>
    <m/>
    <s v="N"/>
    <s v="N"/>
    <m/>
    <m/>
    <s v="     "/>
    <m/>
    <m/>
    <m/>
    <m/>
    <m/>
    <m/>
    <m/>
    <m/>
    <m/>
    <m/>
    <m/>
    <m/>
    <m/>
    <m/>
    <m/>
    <m/>
    <m/>
    <m/>
    <m/>
  </r>
  <r>
    <s v="20180335"/>
    <s v="     "/>
    <n v="43272"/>
    <s v="6/21"/>
    <x v="0"/>
    <m/>
    <s v="25"/>
    <n v="2"/>
    <s v="6"/>
    <x v="1"/>
    <m/>
    <m/>
    <m/>
    <s v="     "/>
    <s v="Charles"/>
    <m/>
    <s v="N"/>
    <x v="0"/>
    <m/>
    <m/>
    <s v="INT-11136"/>
    <m/>
    <m/>
    <m/>
    <s v="     "/>
    <x v="1"/>
    <s v="PG&amp;E"/>
    <m/>
    <m/>
    <m/>
    <s v="T"/>
    <m/>
    <s v="Unknown"/>
    <m/>
    <s v="Unknown"/>
    <s v="40.a. Unknown"/>
    <s v="Unknown"/>
    <s v="Other"/>
    <s v="Unknown"/>
    <m/>
    <m/>
    <m/>
    <m/>
    <m/>
    <m/>
    <x v="4"/>
    <m/>
    <m/>
    <m/>
    <s v="     "/>
    <s v="Tier 2"/>
    <x v="1"/>
    <m/>
    <s v="NA"/>
    <n v="38.104599999999998"/>
    <n v="-121.815"/>
    <s v="Solano"/>
    <s v="BIRDS-LANDING-SW-STA-CONTRA-COSTA-SUB"/>
    <s v="ETL.6161"/>
    <n v="230000"/>
    <s v="N/A"/>
    <x v="0"/>
    <m/>
    <s v="Agriculture"/>
    <m/>
    <m/>
    <s v="No"/>
    <m/>
    <m/>
    <m/>
    <m/>
    <m/>
    <m/>
    <m/>
    <s v="N"/>
    <s v="N"/>
    <m/>
    <m/>
    <s v="     "/>
    <m/>
    <m/>
    <m/>
    <m/>
    <m/>
    <m/>
    <m/>
    <m/>
    <m/>
    <m/>
    <m/>
    <m/>
    <m/>
    <m/>
    <m/>
    <m/>
    <m/>
    <m/>
    <m/>
  </r>
  <r>
    <s v="20150146"/>
    <s v="     "/>
    <n v="42177"/>
    <s v="6/22"/>
    <x v="0"/>
    <n v="0.49861111111111112"/>
    <s v="26"/>
    <n v="2"/>
    <s v="6"/>
    <x v="2"/>
    <n v="42177"/>
    <n v="0.49861111111111112"/>
    <s v="POLE TOP SPLIT OFF TX BRKN TOP INSULATOR GONE CONDUCTOR ON GRND"/>
    <s v="     "/>
    <m/>
    <m/>
    <s v="N"/>
    <x v="0"/>
    <s v="1254645"/>
    <s v="15-0042502"/>
    <m/>
    <m/>
    <n v="110468310"/>
    <m/>
    <s v="     "/>
    <x v="1"/>
    <s v="PG&amp;E"/>
    <m/>
    <s v="Vegetation"/>
    <m/>
    <s v="D"/>
    <m/>
    <s v="0.26-9.99"/>
    <s v="Square Feet: ; Acreage: 1.5"/>
    <s v="Vegetation"/>
    <s v="33.a. Veg. contact"/>
    <s v="Vegetation"/>
    <s v="All types of equipment / facility failure"/>
    <s v="Contact - Vegetation"/>
    <m/>
    <s v="Contact - Vegetation"/>
    <s v="Conductor"/>
    <s v="Line to Ground"/>
    <s v="0"/>
    <s v="Overhead"/>
    <x v="3"/>
    <s v="Conductor"/>
    <m/>
    <s v="SENTINAL WY"/>
    <s v="     "/>
    <s v="Tier 2"/>
    <x v="1"/>
    <n v="330"/>
    <m/>
    <n v="39.173699999999997"/>
    <n v="-121.06699999999999"/>
    <s v="Nevada"/>
    <s v="HIGGINS-1103"/>
    <s v="152031101"/>
    <n v="12000"/>
    <s v="HIGGINS 1103CB"/>
    <x v="0"/>
    <s v="Cal Fire Dept"/>
    <s v="Herbaceous"/>
    <m/>
    <m/>
    <s v="No"/>
    <m/>
    <m/>
    <m/>
    <m/>
    <m/>
    <m/>
    <m/>
    <s v="N"/>
    <s v="N"/>
    <m/>
    <m/>
    <s v="     "/>
    <s v="39.17372900"/>
    <s v="-121.06674000"/>
    <s v="Jun 23 2015 12:00AM"/>
    <s v="TrunkFail"/>
    <s v="Large pine tree was located in a shallow depression about 40 ft. off power line. Trunk sheared off at the base of the tree at ground level. Tree was completely green. No external signs of decay. Upon investigation the tree appears to have had severe internal decay, mainly in the form of root rot."/>
    <s v="PING"/>
    <s v="100"/>
    <s v="35"/>
    <s v="40"/>
    <s v="Slight"/>
    <s v="None"/>
    <s v="N"/>
    <s v="1"/>
    <m/>
    <s v="Plain"/>
    <s v="A"/>
    <s v="CrossArm"/>
    <s v="BareWire"/>
    <s v="0"/>
  </r>
  <r>
    <s v="20170137"/>
    <s v="     "/>
    <n v="42908"/>
    <s v="6/22"/>
    <x v="0"/>
    <n v="0.75486111111111109"/>
    <s v="25"/>
    <n v="2"/>
    <s v="6"/>
    <x v="0"/>
    <n v="42908"/>
    <n v="0.72499999999999998"/>
    <s v="0"/>
    <s v="     "/>
    <m/>
    <m/>
    <s v="N"/>
    <x v="0"/>
    <s v="1815332"/>
    <s v="17-0057857"/>
    <m/>
    <m/>
    <m/>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1401088"/>
    <s v="     "/>
    <s v="Tier 2"/>
    <x v="1"/>
    <n v="335"/>
    <m/>
    <n v="38.758299999999998"/>
    <n v="-120.718"/>
    <s v="El Dorado"/>
    <s v="APPLE-HILL-1104"/>
    <s v="153661104"/>
    <n v="12000"/>
    <s v="APPLE HILL 110412832"/>
    <x v="0"/>
    <s v="Cal Fire"/>
    <s v="Hardwood Forest"/>
    <m/>
    <m/>
    <s v="No"/>
    <m/>
    <m/>
    <m/>
    <m/>
    <m/>
    <m/>
    <m/>
    <s v="N"/>
    <s v="N"/>
    <m/>
    <m/>
    <s v="     "/>
    <s v="38.75831000"/>
    <s v="-120.71764000"/>
    <s v="Jun 23 2017 12:00AM"/>
    <s v="3rdParty"/>
    <s v="Customer @ address (Luis Madrigal 530-622-7924) fell small green Cedar tree into lines.  No face or back cut was made, and tree hung up on one phase of 3 phase line.  Customer called 911 at that time.  Before emergency services arrived, phase broke and lines came down in joint PG&amp;E/SMUD transmission ROW.  6 small spot fires in vicinity."/>
    <s v="CEDA"/>
    <s v="37"/>
    <s v="9"/>
    <s v="25"/>
    <m/>
    <m/>
    <m/>
    <m/>
    <m/>
    <m/>
    <m/>
    <s v="CrossArm"/>
    <s v="BareWire"/>
    <s v="0"/>
  </r>
  <r>
    <s v="SAP201711566"/>
    <s v="     "/>
    <n v="42908"/>
    <s v="6/22"/>
    <x v="0"/>
    <m/>
    <s v="25"/>
    <n v="2"/>
    <s v="6"/>
    <x v="0"/>
    <n v="42906"/>
    <m/>
    <s v="pole fire; failed fuse 789803; burnt off crossarm; meter 1010099141"/>
    <s v="     "/>
    <s v="SAP"/>
    <n v="44580"/>
    <s v="Y"/>
    <x v="0"/>
    <s v="1812233"/>
    <s v="17-0056912"/>
    <m/>
    <s v="T004065761"/>
    <n v="112978986"/>
    <m/>
    <s v="     "/>
    <x v="0"/>
    <s v="PG&amp;E"/>
    <m/>
    <m/>
    <m/>
    <s v="D"/>
    <m/>
    <s v="Structure-PG&amp;E only"/>
    <m/>
    <s v="Equipment - PG&amp;E"/>
    <s v="34.c. Fuse damage or failure"/>
    <s v="Equipment - PG&amp;E"/>
    <s v="Fuse failure - all"/>
    <s v="Fuse failure - all"/>
    <s v="Fuse"/>
    <m/>
    <m/>
    <s v="Line to Ground"/>
    <s v="No"/>
    <s v="Overhead"/>
    <x v="0"/>
    <s v="Fuse"/>
    <m/>
    <s v="101935912"/>
    <s v="     "/>
    <s v="Tier 2"/>
    <x v="1"/>
    <m/>
    <m/>
    <n v="35.695599999999999"/>
    <n v="-121.291"/>
    <s v="San Luis Obispo"/>
    <s v="CAMBRIA-1101"/>
    <m/>
    <m/>
    <s v="CAMBRIA 1101V76"/>
    <x v="0"/>
    <m/>
    <m/>
    <m/>
    <m/>
    <s v="No"/>
    <m/>
    <m/>
    <m/>
    <m/>
    <m/>
    <m/>
    <m/>
    <s v="N"/>
    <s v="N"/>
    <m/>
    <m/>
    <s v="     "/>
    <m/>
    <m/>
    <m/>
    <m/>
    <m/>
    <m/>
    <m/>
    <m/>
    <m/>
    <m/>
    <m/>
    <m/>
    <m/>
    <m/>
    <m/>
    <m/>
    <m/>
    <m/>
    <m/>
  </r>
  <r>
    <s v="MIA20184977"/>
    <s v="     "/>
    <n v="43273"/>
    <s v="6/22"/>
    <x v="0"/>
    <n v="0.73914351851851856"/>
    <s v="25"/>
    <n v="2"/>
    <s v="6"/>
    <x v="1"/>
    <n v="43273"/>
    <n v="0.73888888888888893"/>
    <s v="FAS and OIS only. Found burnt pin terminalat secondary. Failed service conductor caused fire just under 1 acre. Cal Fire suppressed. "/>
    <s v="     "/>
    <s v="FAS"/>
    <n v="44243"/>
    <s v="Y"/>
    <x v="0"/>
    <s v="115733"/>
    <s v="N/A"/>
    <m/>
    <s v="T004350883"/>
    <m/>
    <m/>
    <s v="     "/>
    <x v="1"/>
    <s v="PG&amp;E"/>
    <m/>
    <m/>
    <m/>
    <s v="D"/>
    <m/>
    <s v="0.26-9.99"/>
    <m/>
    <s v="Equipment - PG&amp;E"/>
    <s v="34.m. Connection device damage or failure"/>
    <s v="Equipment - PG&amp;E"/>
    <s v="All types of equipment / facility failure"/>
    <s v="Splice/Clamp/Connector"/>
    <s v="Service Connector"/>
    <m/>
    <m/>
    <m/>
    <s v="Yes"/>
    <s v="Overhead"/>
    <x v="0"/>
    <m/>
    <m/>
    <s v="CGC: 322734527317 "/>
    <s v="     "/>
    <s v="Tier 2"/>
    <x v="1"/>
    <n v="424"/>
    <s v="R3"/>
    <n v="37.2483"/>
    <n v="-119.562"/>
    <s v="Madera"/>
    <s v="SAN-JOAQUIN-#2-1103"/>
    <m/>
    <n v="11000"/>
    <s v="SAN-JOAQUIN-#2-1103157026"/>
    <x v="1"/>
    <m/>
    <s v="Hardwood Woodland"/>
    <m/>
    <m/>
    <s v="No"/>
    <m/>
    <m/>
    <m/>
    <m/>
    <m/>
    <m/>
    <m/>
    <s v="N"/>
    <s v="N"/>
    <m/>
    <m/>
    <s v="     "/>
    <m/>
    <m/>
    <m/>
    <m/>
    <m/>
    <m/>
    <m/>
    <m/>
    <m/>
    <m/>
    <m/>
    <m/>
    <m/>
    <m/>
    <m/>
    <m/>
    <m/>
    <m/>
    <m/>
  </r>
  <r>
    <s v="20180342"/>
    <s v="     "/>
    <n v="43273"/>
    <s v="6/22"/>
    <x v="0"/>
    <m/>
    <s v="25"/>
    <n v="2"/>
    <s v="6"/>
    <x v="1"/>
    <m/>
    <m/>
    <s v="Balloons in line"/>
    <s v="     "/>
    <s v="FAS"/>
    <m/>
    <s v="N"/>
    <x v="0"/>
    <s v="115772"/>
    <m/>
    <m/>
    <m/>
    <m/>
    <m/>
    <s v="     "/>
    <x v="1"/>
    <s v="PG&amp;E"/>
    <m/>
    <m/>
    <m/>
    <s v="D"/>
    <m/>
    <s v="10-99"/>
    <m/>
    <s v="Contact - 3rd Party"/>
    <s v="33.c. Balloon contact"/>
    <s v="Contact - 3rd Party"/>
    <s v="Contact from object"/>
    <s v="Contact - Balloon"/>
    <m/>
    <s v="Contact - Balloon"/>
    <s v="Conductor"/>
    <m/>
    <m/>
    <m/>
    <x v="3"/>
    <m/>
    <m/>
    <m/>
    <s v="     "/>
    <s v="Tier 2"/>
    <x v="1"/>
    <m/>
    <s v="NA"/>
    <n v="36.457999999999998"/>
    <n v="-119.34399999999999"/>
    <s v="Tulare"/>
    <s v="DINUBA-1105"/>
    <s v="254091105"/>
    <n v="11000"/>
    <m/>
    <x v="0"/>
    <m/>
    <s v="Agriculture"/>
    <m/>
    <m/>
    <s v="No"/>
    <s v="10"/>
    <s v="0"/>
    <m/>
    <m/>
    <m/>
    <m/>
    <m/>
    <s v="N"/>
    <s v="N"/>
    <m/>
    <m/>
    <s v="     "/>
    <m/>
    <m/>
    <m/>
    <m/>
    <m/>
    <m/>
    <m/>
    <m/>
    <m/>
    <m/>
    <m/>
    <m/>
    <m/>
    <m/>
    <m/>
    <m/>
    <m/>
    <m/>
    <m/>
  </r>
  <r>
    <s v="20190428"/>
    <s v="     "/>
    <n v="43638"/>
    <s v="6/22"/>
    <x v="0"/>
    <m/>
    <s v="25"/>
    <n v="2"/>
    <s v="6"/>
    <x v="3"/>
    <n v="43638"/>
    <m/>
    <s v="Overhead splice failure, fire limited to PG&amp;E equipment"/>
    <s v="     "/>
    <s v="FAS"/>
    <m/>
    <s v="N"/>
    <x v="0"/>
    <s v="426622"/>
    <m/>
    <m/>
    <s v="T004682668"/>
    <n v="0"/>
    <m/>
    <s v="     "/>
    <x v="0"/>
    <s v="PG&amp;E"/>
    <m/>
    <m/>
    <m/>
    <s v="D"/>
    <m/>
    <s v="&lt;3 meters of linear travel"/>
    <m/>
    <s v="Equipment - PG&amp;E"/>
    <s v="34.o. Other"/>
    <s v="Equipment - PG&amp;E"/>
    <m/>
    <m/>
    <s v="Splice/Clamp/Connector"/>
    <m/>
    <m/>
    <m/>
    <m/>
    <s v="Overhead"/>
    <x v="0"/>
    <s v="Splice/Clamp/Connector"/>
    <m/>
    <s v="217624437582"/>
    <s v="     "/>
    <s v="Tier 2"/>
    <x v="1"/>
    <m/>
    <m/>
    <n v="38.699199999999998"/>
    <n v="-122.833"/>
    <s v="SONOMA"/>
    <s v="GEYSERVILLE-1102"/>
    <m/>
    <m/>
    <s v="GEYSERVILLE-1102484"/>
    <x v="1"/>
    <s v="UNKNOWN"/>
    <m/>
    <m/>
    <m/>
    <s v="No"/>
    <m/>
    <m/>
    <m/>
    <m/>
    <m/>
    <m/>
    <m/>
    <s v="N"/>
    <s v="N"/>
    <m/>
    <m/>
    <s v="     "/>
    <m/>
    <m/>
    <m/>
    <m/>
    <m/>
    <m/>
    <m/>
    <m/>
    <m/>
    <m/>
    <m/>
    <m/>
    <m/>
    <m/>
    <m/>
    <m/>
    <m/>
    <m/>
    <m/>
  </r>
  <r>
    <s v="20200651"/>
    <s v="     "/>
    <n v="44004"/>
    <s v="6/22"/>
    <x v="0"/>
    <n v="0.93819444444444444"/>
    <s v="26"/>
    <n v="2"/>
    <s v="6"/>
    <x v="4"/>
    <n v="44004"/>
    <n v="0.93333333333333335"/>
    <s v="On June 22, 2020 at 2230 hours, a PG&amp;E Troubleman was dispatched to the Rio Del 1102 Distribution Circuit on Mattole Road near Albee Creek Campground in Ferndale from a notification received by the fire department reporting a fire and wire down. Initial analysis indicates vegetation contact caused the ignition. A tree fell and brought down one span of primary overhead lines that resulted in an outage to two customers and a fire slightly greater than 0.25 acres. The responding troubleman suspects the tree is a tanoak and appeared healthy. The fire was suppressed by Cal Fire."/>
    <s v="     "/>
    <s v="FAS"/>
    <m/>
    <s v="N"/>
    <x v="0"/>
    <s v="944855"/>
    <s v="20-0063814"/>
    <m/>
    <s v="T004994563"/>
    <n v="119198307"/>
    <m/>
    <s v="     "/>
    <x v="1"/>
    <s v="PG&amp;E"/>
    <m/>
    <s v="Vegetation"/>
    <m/>
    <s v="D"/>
    <s v="D"/>
    <s v="0.26-9.99"/>
    <s v="Slightly greater than .25 acre"/>
    <s v="Vegetation"/>
    <s v="33.a. Veg. contact"/>
    <s v="Vegetation"/>
    <s v="Contact from object"/>
    <s v="Contact - Vegetation"/>
    <m/>
    <s v="Contact - Vegetation"/>
    <s v="Conductor - Primary"/>
    <s v="Line to Ground"/>
    <m/>
    <s v="Overhead"/>
    <x v="3"/>
    <s v="Conductor - Primary"/>
    <s v="Conductor - Primary"/>
    <s v="Circuit ID: 192251102 "/>
    <s v="     "/>
    <s v="Tier 2"/>
    <x v="1"/>
    <n v="105"/>
    <s v="R1"/>
    <n v="40.349200000000003"/>
    <n v="-124.02"/>
    <s v="Humboldt"/>
    <s v="RIO-DELL-1102"/>
    <m/>
    <n v="12000"/>
    <m/>
    <x v="0"/>
    <s v="Cal Fire"/>
    <s v="Conifer Forest"/>
    <m/>
    <m/>
    <s v="No"/>
    <m/>
    <m/>
    <m/>
    <m/>
    <m/>
    <m/>
    <m/>
    <s v="N"/>
    <s v="N"/>
    <m/>
    <m/>
    <s v="     "/>
    <s v="40.34918900"/>
    <s v="-124.01995800"/>
    <s v="Jun 25 2020 12:00AM"/>
    <s v="TrunkFail"/>
    <s v="TSSA requested KCT4 fill out report on his behalf on 6/26/2020 _x000d__x000a_@ 12:41 pm. All comments/answers on this report are the words of TSSA. Green Tan oak approximately 40 upslope of the failed 10 above ground taking the lines down."/>
    <s v="TAN"/>
    <s v="65"/>
    <s v="19"/>
    <s v="40"/>
    <s v="Slight"/>
    <s v="None"/>
    <s v="N"/>
    <s v="1"/>
    <m/>
    <s v="Hillside"/>
    <s v="B"/>
    <s v="CrossArm"/>
    <s v="BareWire"/>
    <s v="5"/>
  </r>
  <r>
    <s v="20170139"/>
    <s v="     "/>
    <n v="42909"/>
    <s v="6/23"/>
    <x v="0"/>
    <m/>
    <s v="25"/>
    <n v="2"/>
    <s v="6"/>
    <x v="0"/>
    <n v="42909"/>
    <n v="0.54166666666666663"/>
    <s v="CUST. WAS STEALING PWR AT MTR. 1006472577. THEY RAN OVERHEAD WIRE ON THE GROUND, AND FAILED AT A SPLICE. CALLED IN FOR DISCONNECT TAG"/>
    <s v="     "/>
    <m/>
    <m/>
    <s v="N"/>
    <x v="0"/>
    <s v="1816288"/>
    <m/>
    <m/>
    <m/>
    <m/>
    <m/>
    <s v="     "/>
    <x v="1"/>
    <s v="PG&amp;E"/>
    <m/>
    <s v="Vegetation"/>
    <m/>
    <s v="D"/>
    <m/>
    <s v="10-99"/>
    <s v="Square Feet: ; Acreage: "/>
    <s v="Contact - 3rd Party"/>
    <s v="33.e. Other contact from object"/>
    <s v="Contact - 3rd Party"/>
    <s v="All types of equipment / facility failure"/>
    <s v="Vandalism"/>
    <m/>
    <s v="Vandalism"/>
    <m/>
    <m/>
    <s v="Unknown"/>
    <s v="Overhead"/>
    <x v="1"/>
    <s v="Conductor"/>
    <m/>
    <s v="100329817"/>
    <s v="     "/>
    <s v="Tier 2"/>
    <x v="1"/>
    <n v="177"/>
    <m/>
    <n v="39.305100000000003"/>
    <n v="-122.486"/>
    <s v="Colusa"/>
    <s v="ELK-CREEK-1101"/>
    <s v="102781101"/>
    <m/>
    <s v="N/A"/>
    <x v="1"/>
    <s v="Unknown"/>
    <s v="Hardwood Woodland"/>
    <m/>
    <m/>
    <s v="No"/>
    <s v="10"/>
    <m/>
    <m/>
    <m/>
    <m/>
    <m/>
    <m/>
    <s v="N"/>
    <s v="Y"/>
    <s v="201706212000"/>
    <s v="201706231900"/>
    <s v="     "/>
    <m/>
    <m/>
    <m/>
    <m/>
    <m/>
    <m/>
    <m/>
    <m/>
    <m/>
    <m/>
    <m/>
    <m/>
    <m/>
    <m/>
    <m/>
    <m/>
    <m/>
    <m/>
    <m/>
  </r>
  <r>
    <s v="20180352"/>
    <s v="     "/>
    <n v="43274"/>
    <s v="6/23"/>
    <x v="0"/>
    <n v="0.73124999999999996"/>
    <s v="25"/>
    <n v="2"/>
    <s v="6"/>
    <x v="1"/>
    <n v="43274"/>
    <n v="0.73124999999999996"/>
    <m/>
    <s v="     "/>
    <s v="FAS"/>
    <m/>
    <s v="N"/>
    <x v="1"/>
    <s v="116518"/>
    <s v="18-0053911"/>
    <m/>
    <m/>
    <m/>
    <m/>
    <s v="     "/>
    <x v="1"/>
    <s v="PG&amp;E"/>
    <m/>
    <m/>
    <m/>
    <s v="D"/>
    <m/>
    <s v="&lt;3 meters of linear travel"/>
    <m/>
    <s v="Duplicate"/>
    <s v="39.a. All Other"/>
    <s v="Duplicate"/>
    <s v="Other"/>
    <s v="Other"/>
    <m/>
    <m/>
    <m/>
    <s v="Line to Ground"/>
    <m/>
    <s v="Overhead"/>
    <x v="3"/>
    <m/>
    <m/>
    <s v="MTR#1006750454"/>
    <s v="     "/>
    <s v="Tier 2"/>
    <x v="1"/>
    <m/>
    <m/>
    <n v="38.1999"/>
    <n v="-122.154"/>
    <s v="Solano"/>
    <s v="JAMESON-1103"/>
    <s v="063801103"/>
    <n v="11000"/>
    <s v="JAMESON 1103CB"/>
    <x v="0"/>
    <m/>
    <s v="Rural"/>
    <m/>
    <m/>
    <s v="No"/>
    <m/>
    <m/>
    <m/>
    <m/>
    <m/>
    <m/>
    <m/>
    <s v="N"/>
    <s v="Y"/>
    <s v="201806230700"/>
    <s v="201806250300"/>
    <s v="     "/>
    <m/>
    <m/>
    <m/>
    <m/>
    <m/>
    <m/>
    <m/>
    <m/>
    <m/>
    <m/>
    <m/>
    <m/>
    <m/>
    <m/>
    <m/>
    <m/>
    <m/>
    <m/>
    <m/>
  </r>
  <r>
    <s v="20200656"/>
    <s v="     "/>
    <n v="44005"/>
    <s v="6/23"/>
    <x v="0"/>
    <n v="0.84166666666666667"/>
    <s v="26"/>
    <n v="2"/>
    <s v="6"/>
    <x v="4"/>
    <n v="44005"/>
    <n v="0.82638888888888884"/>
    <s v="On June 23, 2020 at 2012 hours a PG&amp;E trouble man was dispatched to the Higgins 1110 Distribution Circuit on Magnolia Rd in Grass Valley and observed wires down due to vegetation contact. Initial analysis indicates that a tree fell onto primary conductors causing wires to fall to ground. This resulted in an outage to one customer and ignited a small 1 meter - 3 meter vegetation fire. The line was safely de energized and an EC Tag created for the broken primary conductors to be replaced. Power was restored to one customer at 0626 hours on June 24, 2020. Cal Fire was on site to extinguish the fire. "/>
    <s v="     "/>
    <s v="FAS"/>
    <m/>
    <s v="N"/>
    <x v="0"/>
    <s v="945681"/>
    <s v="20-0064169"/>
    <m/>
    <s v="T004995429"/>
    <n v="119202818"/>
    <m/>
    <s v="     "/>
    <x v="1"/>
    <s v="PG&amp;E"/>
    <m/>
    <s v="Vegetation"/>
    <m/>
    <s v="D"/>
    <s v="D"/>
    <s v="&lt;3 meters of linear travel"/>
    <m/>
    <s v="Vegetation"/>
    <s v="33.a. Veg. contact"/>
    <s v="Vegetation"/>
    <s v="Contact from object"/>
    <s v="Contact - Vegetation"/>
    <m/>
    <s v="Contact - Vegetation"/>
    <s v="Conductor - Primary"/>
    <s v="Force Out"/>
    <m/>
    <s v="Overhead"/>
    <x v="3"/>
    <s v="Conductor - Primary"/>
    <m/>
    <s v="Circuit ID: 152691110"/>
    <s v="     "/>
    <s v="Tier 2"/>
    <x v="1"/>
    <n v="330"/>
    <s v="R2"/>
    <n v="39.052399999999999"/>
    <n v="-121.03700000000001"/>
    <s v="Nevada"/>
    <s v="HIGGINS-1110"/>
    <m/>
    <n v="12000"/>
    <m/>
    <x v="0"/>
    <s v="Cal Fire"/>
    <s v="Hardwood Forest"/>
    <m/>
    <m/>
    <s v="No"/>
    <m/>
    <m/>
    <m/>
    <m/>
    <m/>
    <m/>
    <m/>
    <s v="N"/>
    <s v="N"/>
    <m/>
    <m/>
    <s v="     "/>
    <s v="39.05251400"/>
    <s v="-121.03647200"/>
    <s v="Jul  1 2020 12:00AM"/>
    <s v="TrunkFail"/>
    <s v="Gray pine situated 20 feet uphill from conductors failed at base onto powerlines causing outage."/>
    <s v="PING"/>
    <s v="85"/>
    <s v="28"/>
    <s v="20"/>
    <s v="Slight"/>
    <s v="None"/>
    <s v="N"/>
    <s v="1"/>
    <m/>
    <s v="Ridge"/>
    <s v="B"/>
    <s v="CrossArm"/>
    <s v="BareWire"/>
    <s v="0"/>
  </r>
  <r>
    <s v="20200657"/>
    <s v="     "/>
    <n v="44005"/>
    <s v="6/23"/>
    <x v="0"/>
    <n v="0.86597222222222225"/>
    <s v="26"/>
    <n v="2"/>
    <s v="6"/>
    <x v="4"/>
    <n v="44005"/>
    <n v="0.85624999999999996"/>
    <s v="On June, 23 2020 at 2047 hours, a PG&amp;E troubleman was dispatched to the Coarsegold 2102 Distribution Circuit in the city of Coarsegold for a reports of a wires down outage. Initial analysis indicates that a secondary connector failed near the base of the pole and resulted in an ignition of the surrounding vegetation.  The responding troubleman made repairs to the damaged equipment, but was unable to determine the cause of the failure. Troubleman reports that the fire was suppressed by the customer. Power was restored to the one customer at 2328 hours on June 23, 2020."/>
    <s v="     "/>
    <s v="FAS"/>
    <m/>
    <s v="N"/>
    <x v="0"/>
    <s v="945696"/>
    <m/>
    <m/>
    <s v="T004995449"/>
    <m/>
    <m/>
    <s v="     "/>
    <x v="1"/>
    <s v="PG&amp;E"/>
    <m/>
    <s v="Vegetation"/>
    <m/>
    <s v="D"/>
    <s v="D"/>
    <s v="&lt;0.25"/>
    <m/>
    <s v="Equipment - PG&amp;E"/>
    <s v="34.m. Connection device damage or failure"/>
    <s v="Equipment - PG&amp;E"/>
    <s v="All types of equipment / facility failure"/>
    <s v="Splice/Clamp/Connector"/>
    <s v="Splice/Clamp/Connector"/>
    <m/>
    <m/>
    <m/>
    <m/>
    <s v="Overhead"/>
    <x v="1"/>
    <s v="Splice/Clamp/Connector"/>
    <m/>
    <s v="Circuit ID: 254432102"/>
    <s v="     "/>
    <s v="Tier 2"/>
    <x v="1"/>
    <n v="424"/>
    <s v="R4"/>
    <n v="37.2271"/>
    <n v="-119.673"/>
    <s v="Madera"/>
    <s v="COARSEGOLD-2102"/>
    <m/>
    <n v="21000"/>
    <s v="N/A"/>
    <x v="1"/>
    <s v="Customer"/>
    <s v="Herbaceous"/>
    <m/>
    <m/>
    <s v="No"/>
    <m/>
    <m/>
    <m/>
    <m/>
    <m/>
    <m/>
    <m/>
    <s v="N"/>
    <s v="N"/>
    <m/>
    <m/>
    <s v="     "/>
    <m/>
    <m/>
    <m/>
    <m/>
    <m/>
    <m/>
    <m/>
    <m/>
    <m/>
    <m/>
    <m/>
    <m/>
    <m/>
    <m/>
    <m/>
    <m/>
    <m/>
    <m/>
    <m/>
  </r>
  <r>
    <s v="20200658"/>
    <s v="     "/>
    <n v="44005"/>
    <s v="6/23"/>
    <x v="0"/>
    <n v="0.8666666666666667"/>
    <s v="26"/>
    <n v="2"/>
    <s v="6"/>
    <x v="4"/>
    <m/>
    <m/>
    <s v="On June 23, 2020 at 2048 hours, a PG&amp;E troubleman was dispatched to the Narrows 2105 circuit, on Pleasant Valley Road. A tree fell into a secondary conductor and caused a flash, causing the branch to burn between one to three meters. The branch fell to the ground and Penn Valley FD responded. There was no outage associated. "/>
    <s v="     "/>
    <s v="FAS"/>
    <m/>
    <s v="N"/>
    <x v="0"/>
    <s v="945727"/>
    <m/>
    <m/>
    <s v="T004995450"/>
    <m/>
    <m/>
    <s v="     "/>
    <x v="1"/>
    <s v="PG&amp;E"/>
    <m/>
    <s v="Vegetation"/>
    <m/>
    <s v="D"/>
    <s v="D"/>
    <s v="&lt;3 meters of linear travel"/>
    <m/>
    <s v="Vegetation"/>
    <s v="33.a. Veg. contact"/>
    <s v="Vegetation"/>
    <s v="Contact from object"/>
    <s v="Contact - Vegetation"/>
    <m/>
    <s v="Contact - Vegetation"/>
    <s v="Conductor - Secondary"/>
    <m/>
    <m/>
    <s v="Overhead"/>
    <x v="1"/>
    <s v="Conductor - Secondary"/>
    <m/>
    <s v="Circuit ID: 153132105"/>
    <s v="     "/>
    <s v="Tier 2"/>
    <x v="1"/>
    <n v="300"/>
    <s v="R3"/>
    <n v="39.213299999999997"/>
    <n v="-121.20699999999999"/>
    <s v="Nevada"/>
    <s v="NARROWS-2105"/>
    <m/>
    <n v="21000"/>
    <s v="N/A"/>
    <x v="1"/>
    <s v="Penn Valley FD"/>
    <s v="Hardwood Forest"/>
    <m/>
    <m/>
    <s v="No"/>
    <m/>
    <m/>
    <m/>
    <m/>
    <m/>
    <m/>
    <m/>
    <s v="N"/>
    <s v="N"/>
    <m/>
    <m/>
    <s v="     "/>
    <m/>
    <m/>
    <m/>
    <s v="BranchFail"/>
    <m/>
    <m/>
    <m/>
    <m/>
    <m/>
    <m/>
    <m/>
    <m/>
    <m/>
    <m/>
    <m/>
    <m/>
    <m/>
    <m/>
    <m/>
  </r>
  <r>
    <s v="20200655"/>
    <s v="     "/>
    <n v="44005"/>
    <s v="6/23"/>
    <x v="0"/>
    <n v="0.68333333333333335"/>
    <s v="26"/>
    <n v="2"/>
    <s v="6"/>
    <x v="4"/>
    <n v="44005"/>
    <n v="0.67986111111111114"/>
    <s v="On June 23, 2020 at 1624 hours, a PG&amp;E Troubleman was dispatched to the Grivan 1101 12kV Distribution circuit near the Shasta County Land Fill off of Clear Creek Road, Igo. The primary conductor sagged and contacted the top of a street light. Prior year inspection photos indicate there was no light pole. PG&amp;E Troubleman stated that on the day of the ignition there was only approximately 2 inches of clearance between the conductor and the light. It is suspected there might have been approximately 12 inches of clearance prior to the contact but due to the heat on the day of ignition, the line sagged and contacted the light post. The ensuing fire was between 3 meters and 0.25 acres in size and the fire was suppressed by Cal Fire. PG&amp;E Crew repaired damaged conductor and raised the height of the conductor on June 23, 2020. PG&amp;E Crew noted there was 12 inches of clearance between the conductor and light post prior to the work being started."/>
    <s v="     "/>
    <s v="FAS"/>
    <m/>
    <s v="N"/>
    <x v="0"/>
    <s v="945538"/>
    <s v="20-0064146"/>
    <m/>
    <s v="T004995288"/>
    <n v="119202491"/>
    <m/>
    <s v="     "/>
    <x v="1"/>
    <s v="PG&amp;E"/>
    <m/>
    <s v="Vegetation"/>
    <m/>
    <s v="D"/>
    <s v="D"/>
    <s v="&lt;0.25"/>
    <m/>
    <s v="Contact - 3rd Party"/>
    <s v="33.e. Other contact from object"/>
    <s v="Contact - 3rd Party"/>
    <s v="Contact from object"/>
    <s v="Contact - Other"/>
    <m/>
    <s v="Contact - Other"/>
    <s v="Conductor - Primary"/>
    <s v="Line to Ground"/>
    <m/>
    <s v="Overhead"/>
    <x v="3"/>
    <s v="Conductor - Primary"/>
    <s v="Conductor - Primary"/>
    <s v="Circuit ID: 103401101"/>
    <s v="     "/>
    <s v="Tier 2"/>
    <x v="1"/>
    <n v="241"/>
    <s v="R3"/>
    <n v="40.488100000000003"/>
    <n v="-122.538"/>
    <s v="Shasta"/>
    <s v="GIRVAN-1101"/>
    <m/>
    <n v="12000"/>
    <s v="GIRVAN 11011330"/>
    <x v="1"/>
    <s v="Cal Fire"/>
    <s v="Herbaceous"/>
    <m/>
    <m/>
    <s v="No"/>
    <m/>
    <m/>
    <m/>
    <m/>
    <m/>
    <m/>
    <m/>
    <s v="N"/>
    <s v="N"/>
    <m/>
    <m/>
    <s v="     "/>
    <m/>
    <m/>
    <m/>
    <m/>
    <m/>
    <m/>
    <m/>
    <m/>
    <m/>
    <m/>
    <m/>
    <m/>
    <m/>
    <m/>
    <m/>
    <m/>
    <m/>
    <m/>
    <m/>
  </r>
  <r>
    <s v="20200654"/>
    <s v="     "/>
    <n v="44005"/>
    <s v="6/23"/>
    <x v="0"/>
    <n v="0.54652777777777772"/>
    <s v="26"/>
    <n v="2"/>
    <s v="6"/>
    <x v="4"/>
    <n v="44005"/>
    <n v="0.54236111111111107"/>
    <s v="On June 23, 2020 at 1307 hours, a PG&amp;E Troubleman was dispatched to the Higgins 1110 circuit at 23273 Wayfarer Court in Auburn. An underground conductor flashed and caused a fire less than one meter at the base of the pole where the conductor goes underground. The fire was suppressed by the customer. "/>
    <s v="     "/>
    <s v="FAS"/>
    <m/>
    <s v="N"/>
    <x v="0"/>
    <s v="945352"/>
    <s v="20-0064033"/>
    <m/>
    <s v="T004995092"/>
    <n v="119201359"/>
    <m/>
    <s v="     "/>
    <x v="0"/>
    <s v="PG&amp;E"/>
    <m/>
    <s v="Vegetation"/>
    <m/>
    <s v="D"/>
    <s v="D"/>
    <s v="&lt;3 meters of linear travel"/>
    <m/>
    <s v="Equipment - PG&amp;E"/>
    <s v="34.b. Conductor damage or failure"/>
    <s v="Equipment - PG&amp;E"/>
    <s v="All types of equipment / facility failure"/>
    <s v="Conductor failure-all"/>
    <s v="Conductor - Underground Service"/>
    <m/>
    <m/>
    <s v="Force Out"/>
    <m/>
    <s v="Underground"/>
    <x v="1"/>
    <s v="Conductor - Underground Service"/>
    <m/>
    <s v="Circuit ID: 152691110"/>
    <s v="     "/>
    <s v="Tier 2"/>
    <x v="1"/>
    <n v="330"/>
    <m/>
    <n v="39.045400000000001"/>
    <n v="-121.051"/>
    <s v="Nevada"/>
    <s v="HIGGINS-1110"/>
    <m/>
    <n v="12000"/>
    <s v="N/A"/>
    <x v="0"/>
    <s v="Customer"/>
    <s v="Hardwood Forest"/>
    <m/>
    <m/>
    <s v="No"/>
    <m/>
    <m/>
    <m/>
    <m/>
    <m/>
    <m/>
    <m/>
    <s v="N"/>
    <s v="N"/>
    <m/>
    <m/>
    <s v="     "/>
    <m/>
    <m/>
    <m/>
    <m/>
    <m/>
    <m/>
    <m/>
    <m/>
    <m/>
    <m/>
    <m/>
    <m/>
    <m/>
    <m/>
    <m/>
    <m/>
    <m/>
    <m/>
    <m/>
  </r>
  <r>
    <s v="MIA20158529"/>
    <s v="     "/>
    <n v="42179"/>
    <s v="6/24"/>
    <x v="0"/>
    <n v="0.97543981481481479"/>
    <s v="26"/>
    <n v="2"/>
    <s v="6"/>
    <x v="2"/>
    <n v="42179"/>
    <n v="0.97499999999999998"/>
    <s v="LINES ON FIRE; Repaired burned up section of #2 tri-plex at rider pole. No cause found"/>
    <s v="     "/>
    <s v="FAS"/>
    <n v="44258"/>
    <s v="Y"/>
    <x v="0"/>
    <s v="1256100"/>
    <s v="N/A"/>
    <m/>
    <s v="T003426070"/>
    <n v="110472754"/>
    <m/>
    <s v="     "/>
    <x v="0"/>
    <s v="PG&amp;E"/>
    <m/>
    <m/>
    <m/>
    <s v="D"/>
    <m/>
    <s v="Structure-PG&amp;E only"/>
    <m/>
    <s v="Equipment - PG&amp;E"/>
    <s v="34.b. Conductor damage or failure"/>
    <s v="Equipment - PG&amp;E"/>
    <s v="All types of equipment / facility failure"/>
    <s v="Conductor failure-all"/>
    <s v="Conductor"/>
    <m/>
    <m/>
    <m/>
    <s v="Yes"/>
    <s v="Overhead"/>
    <x v="0"/>
    <m/>
    <m/>
    <s v="254151101"/>
    <s v="     "/>
    <s v="Tier 2"/>
    <x v="1"/>
    <n v="424"/>
    <m/>
    <n v="36.972700000000003"/>
    <n v="-119.377"/>
    <s v="Fresno"/>
    <s v="AUBERRY-1101"/>
    <m/>
    <n v="11000"/>
    <m/>
    <x v="0"/>
    <m/>
    <s v="Highly Rural"/>
    <m/>
    <m/>
    <s v="No"/>
    <m/>
    <m/>
    <m/>
    <m/>
    <m/>
    <m/>
    <m/>
    <s v="N"/>
    <s v="N"/>
    <m/>
    <m/>
    <s v="     "/>
    <m/>
    <m/>
    <m/>
    <m/>
    <m/>
    <m/>
    <m/>
    <m/>
    <m/>
    <m/>
    <m/>
    <m/>
    <m/>
    <m/>
    <m/>
    <m/>
    <m/>
    <m/>
    <m/>
  </r>
  <r>
    <s v="20150152"/>
    <s v="     "/>
    <n v="42179"/>
    <s v="6/24"/>
    <x v="0"/>
    <n v="0.79513888888888884"/>
    <s v="26"/>
    <n v="2"/>
    <s v="6"/>
    <x v="2"/>
    <n v="42179"/>
    <n v="0.79513888888888884"/>
    <s v="1 of 2 blwn on 8207, patrolled line, 3rd party allegedly removed tree on line, I did not see person, small burn mark on ground, refused 8207 pwr ok"/>
    <s v="     "/>
    <m/>
    <m/>
    <s v="N"/>
    <x v="0"/>
    <s v="1256017"/>
    <s v="15-0043176"/>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0"/>
    <s v="Overhead"/>
    <x v="3"/>
    <s v="Conductor"/>
    <m/>
    <s v="4 spans load side 8207"/>
    <s v="     "/>
    <s v="Tier 2"/>
    <x v="1"/>
    <n v="105"/>
    <m/>
    <n v="39.992100000000001"/>
    <n v="-123.926"/>
    <s v="Mendocino"/>
    <s v="GARBERVILLE-1102"/>
    <s v="192221102"/>
    <n v="12000"/>
    <s v="GARBERVILLE 11026084"/>
    <x v="0"/>
    <m/>
    <s v="Conifer Forest"/>
    <m/>
    <m/>
    <s v="No"/>
    <m/>
    <m/>
    <m/>
    <m/>
    <m/>
    <m/>
    <m/>
    <s v="N"/>
    <s v="N"/>
    <m/>
    <m/>
    <s v="     "/>
    <s v="39.99207000"/>
    <s v="-123.92584000"/>
    <s v="Jun 26 2015 12:00AM"/>
    <s v="BranchFail"/>
    <s v="Moderate winds caused a green, heavy vegetated limb to break and fall through the conductor, putting it on the ground and causing a 5.5 by 5 fire."/>
    <s v="REDW"/>
    <s v="200"/>
    <s v="84"/>
    <s v="6"/>
    <s v="None"/>
    <s v="None"/>
    <s v="N"/>
    <s v="1"/>
    <m/>
    <s v="Valley"/>
    <s v="D"/>
    <s v="AlleyArm"/>
    <s v="BareWire"/>
    <s v="8"/>
  </r>
  <r>
    <s v="20160132"/>
    <s v="     "/>
    <n v="42545"/>
    <s v="6/24"/>
    <x v="0"/>
    <n v="0.60972222222222228"/>
    <s v="26"/>
    <n v="2"/>
    <s v="6"/>
    <x v="6"/>
    <n v="42545"/>
    <m/>
    <s v="our facilities only need to be attached to cust's pole"/>
    <s v="     "/>
    <m/>
    <m/>
    <s v="N"/>
    <x v="0"/>
    <m/>
    <m/>
    <m/>
    <m/>
    <m/>
    <m/>
    <s v="     "/>
    <x v="1"/>
    <s v="PG&amp;E"/>
    <m/>
    <s v="Vegetation"/>
    <m/>
    <s v="D"/>
    <m/>
    <s v="&lt;0.25"/>
    <s v="Square Feet: ; Acreage: "/>
    <s v="Equipment - PG&amp;E"/>
    <s v="34.o. Other"/>
    <s v="Equipment - PG&amp;E"/>
    <s v="All types of equipment / facility failure"/>
    <m/>
    <m/>
    <m/>
    <m/>
    <m/>
    <s v="PACIFIC BELL"/>
    <s v="Overhead"/>
    <x v="1"/>
    <s v="Unknown"/>
    <m/>
    <s v="101526647"/>
    <s v="     "/>
    <s v="Tier 2"/>
    <x v="1"/>
    <n v="246"/>
    <m/>
    <n v="40.22"/>
    <n v="-122.283"/>
    <s v="Tehama"/>
    <s v="RED-BLUFF-1101"/>
    <s v="103541101"/>
    <m/>
    <s v="N/A"/>
    <x v="0"/>
    <s v="Cal Fire"/>
    <s v="Herbaceous"/>
    <m/>
    <m/>
    <s v="No"/>
    <m/>
    <m/>
    <m/>
    <m/>
    <m/>
    <m/>
    <m/>
    <s v="N"/>
    <s v="N"/>
    <m/>
    <m/>
    <s v="     "/>
    <m/>
    <m/>
    <m/>
    <m/>
    <m/>
    <m/>
    <m/>
    <m/>
    <m/>
    <m/>
    <m/>
    <m/>
    <m/>
    <m/>
    <m/>
    <m/>
    <m/>
    <m/>
    <m/>
  </r>
  <r>
    <s v="20170144"/>
    <s v="     "/>
    <n v="42910"/>
    <s v="6/24"/>
    <x v="0"/>
    <n v="0.93541666666666667"/>
    <s v="25"/>
    <n v="2"/>
    <s v="6"/>
    <x v="0"/>
    <n v="42910"/>
    <n v="0.93541666666666667"/>
    <s v="FND OPEN JUMPER FROM BIRD CONTACT SMALL GRASS FIRE INVOLVED SUPERVISOR BOMAN ONSITE MADE TEMP REPAIRS CREW TO MAKE PERM."/>
    <s v="     "/>
    <m/>
    <m/>
    <s v="N"/>
    <x v="0"/>
    <m/>
    <s v="17-0058399"/>
    <m/>
    <m/>
    <m/>
    <m/>
    <s v="     "/>
    <x v="1"/>
    <s v="PG&amp;E"/>
    <m/>
    <s v="Vegetation"/>
    <m/>
    <s v="D"/>
    <m/>
    <s v="10-99"/>
    <s v="Square Feet: ; Acreage: 11.4"/>
    <s v="Contact - Animal - Bird"/>
    <s v="33.b. Animal contact"/>
    <s v="Contact - Bird"/>
    <s v="All types of equipment / facility failure"/>
    <s v="Contact - Animal"/>
    <m/>
    <s v="Contact - Animal"/>
    <s v="Conductor"/>
    <s v="Open Circuit"/>
    <s v="None"/>
    <s v="Overhead"/>
    <x v="3"/>
    <s v="Conductor"/>
    <m/>
    <s v="101238865"/>
    <s v="     "/>
    <s v="Tier 2"/>
    <x v="1"/>
    <n v="305"/>
    <m/>
    <n v="38.290799999999997"/>
    <n v="-120.849"/>
    <s v="Amador"/>
    <s v="CLAY-1103"/>
    <s v="163341103"/>
    <n v="12000"/>
    <s v="CLAY 11031230"/>
    <x v="0"/>
    <s v="CONTACT BOBBY BOWMAN"/>
    <s v="Herbaceous"/>
    <m/>
    <m/>
    <s v="Yes"/>
    <s v="11.4"/>
    <m/>
    <m/>
    <m/>
    <m/>
    <m/>
    <m/>
    <s v="N"/>
    <s v="N"/>
    <m/>
    <m/>
    <s v="     "/>
    <m/>
    <m/>
    <m/>
    <m/>
    <m/>
    <m/>
    <m/>
    <m/>
    <m/>
    <m/>
    <m/>
    <m/>
    <m/>
    <m/>
    <m/>
    <m/>
    <m/>
    <m/>
    <m/>
  </r>
  <r>
    <s v="20170143"/>
    <s v="     "/>
    <n v="42910"/>
    <s v="6/24"/>
    <x v="0"/>
    <n v="0.61875000000000002"/>
    <s v="25"/>
    <n v="2"/>
    <s v="6"/>
    <x v="0"/>
    <n v="42910"/>
    <n v="0.61875000000000002"/>
    <s v="FND RISER L-1947 2 OF 3 BLWN COULD NOT FIND CAUSE HEATED UP CUSTOMERS ON BACK TIE CDF ONSITE ."/>
    <s v="     "/>
    <m/>
    <m/>
    <s v="N"/>
    <x v="0"/>
    <s v="1817227"/>
    <s v="17-0058332"/>
    <m/>
    <m/>
    <n v="112992675"/>
    <m/>
    <s v="     "/>
    <x v="1"/>
    <s v="PG&amp;E"/>
    <m/>
    <s v="Vegetation"/>
    <m/>
    <s v="D"/>
    <m/>
    <s v="0.26-9.99"/>
    <s v="Square Feet: ; Acreage: 4.4"/>
    <s v="Equipment - PG&amp;E"/>
    <s v="34.c. Fuse damage or failure"/>
    <s v="Equipment - PG&amp;E"/>
    <s v="All types of equipment / facility failure"/>
    <s v="Fuse"/>
    <s v="Fuse"/>
    <m/>
    <m/>
    <s v="Line to Line"/>
    <s v="Unknown"/>
    <s v="Overhead"/>
    <x v="3"/>
    <s v="Fuse"/>
    <m/>
    <s v="101255656"/>
    <s v="     "/>
    <s v="Tier 2"/>
    <x v="1"/>
    <n v="340"/>
    <m/>
    <n v="38.362200000000001"/>
    <n v="-120.764"/>
    <s v="Amador"/>
    <s v="MARTELL-1102"/>
    <s v="163011102"/>
    <n v="12000"/>
    <s v="MARTELL 110299214"/>
    <x v="0"/>
    <s v="Cal Fire"/>
    <s v="Urban"/>
    <m/>
    <m/>
    <s v="No"/>
    <m/>
    <m/>
    <m/>
    <m/>
    <m/>
    <m/>
    <m/>
    <s v="N"/>
    <s v="N"/>
    <m/>
    <m/>
    <s v="     "/>
    <m/>
    <m/>
    <m/>
    <m/>
    <m/>
    <m/>
    <m/>
    <m/>
    <m/>
    <m/>
    <m/>
    <m/>
    <m/>
    <m/>
    <m/>
    <m/>
    <m/>
    <m/>
    <m/>
  </r>
  <r>
    <s v="20180361"/>
    <s v="     "/>
    <n v="43275"/>
    <s v="6/24"/>
    <x v="0"/>
    <n v="0.54652777777777772"/>
    <s v="26"/>
    <n v="2"/>
    <s v="6"/>
    <x v="1"/>
    <n v="43275"/>
    <n v="0.54652777777777772"/>
    <s v="ILIS cause - &quot;Animal, Bird found&quot; - Wood Pecker"/>
    <s v="     "/>
    <s v="FAS"/>
    <m/>
    <s v="N"/>
    <x v="0"/>
    <s v="117022"/>
    <s v="18-0054038"/>
    <m/>
    <m/>
    <m/>
    <m/>
    <s v="     "/>
    <x v="0"/>
    <s v="PG&amp;E"/>
    <m/>
    <m/>
    <m/>
    <s v="D"/>
    <m/>
    <s v="&lt;0.25"/>
    <m/>
    <s v="Contact - Animal - Bird"/>
    <s v="33.b. Animal contact"/>
    <s v="Contact - Bird"/>
    <s v="Contact from object"/>
    <s v="Contact - Animal"/>
    <m/>
    <s v="Contact - Animal"/>
    <m/>
    <s v="Line to Ground"/>
    <m/>
    <s v="Overhead"/>
    <x v="3"/>
    <m/>
    <m/>
    <s v="1109/2"/>
    <s v="     "/>
    <s v="Tier 2"/>
    <x v="1"/>
    <n v="300"/>
    <m/>
    <n v="38.936100000000003"/>
    <n v="-121.09099999999999"/>
    <s v="Placer"/>
    <s v="BELL-1109"/>
    <s v="152701109"/>
    <n v="11000"/>
    <s v="BELL 1107CB"/>
    <x v="0"/>
    <m/>
    <s v="Rural"/>
    <m/>
    <m/>
    <s v="No"/>
    <m/>
    <m/>
    <m/>
    <m/>
    <m/>
    <m/>
    <m/>
    <s v="N"/>
    <s v="Y"/>
    <s v="201806230700"/>
    <s v="201806250300"/>
    <s v="     "/>
    <m/>
    <m/>
    <m/>
    <m/>
    <m/>
    <m/>
    <m/>
    <m/>
    <m/>
    <m/>
    <m/>
    <m/>
    <m/>
    <m/>
    <m/>
    <m/>
    <m/>
    <m/>
    <m/>
  </r>
  <r>
    <s v="20210905"/>
    <s v="     "/>
    <n v="44371"/>
    <s v="6/24"/>
    <x v="0"/>
    <n v="0.93125000000000002"/>
    <s v="26"/>
    <n v="2"/>
    <s v="6"/>
    <x v="5"/>
    <n v="44371"/>
    <m/>
    <s v="Overhead primary conductor failed at bump sleeve, resulting in a small grass fire. The ensuing fire was 1 meter - &lt; 3 meters in size. Evidence collected columns shows that the conductor was collected. This information is preliminary. AGFC notes 6/28/2021 - I've made contact with the responding troubleman and they confirmed they still have the wire and bump sleeve involved with this incident. I've requested them to ship the failed assets over to ATS."/>
    <s v="     "/>
    <s v="FAS"/>
    <m/>
    <s v="N"/>
    <x v="0"/>
    <m/>
    <s v="21-0079618"/>
    <m/>
    <s v="T005325389, T003585440"/>
    <n v="121598000"/>
    <m/>
    <s v="     "/>
    <x v="1"/>
    <s v="PG&amp;E"/>
    <m/>
    <s v="Vegetation"/>
    <s v="Conductor, Bump sleeve"/>
    <s v="D"/>
    <s v="D"/>
    <s v="&lt;3 meters of linear travel"/>
    <m/>
    <s v="Equipment - PG&amp;E"/>
    <s v="34.m. Connection device damage or failure"/>
    <s v="Equipment - PG&amp;E"/>
    <s v="All types of equipment / facility failure"/>
    <s v="Splice/Clamp/Connector"/>
    <s v="Conductor - Primary"/>
    <m/>
    <m/>
    <s v="Line to Ground"/>
    <s v="Y"/>
    <s v="Overhead"/>
    <x v="3"/>
    <s v="Conductor - Primary"/>
    <s v="Conductor, Bump sleeve"/>
    <s v="101526444"/>
    <s v="     "/>
    <s v="Tier 2"/>
    <x v="1"/>
    <n v="246"/>
    <s v="R3"/>
    <n v="40.279299999999999"/>
    <n v="-122.491"/>
    <s v="Tehama"/>
    <s v="COTTONWOOD-1101"/>
    <m/>
    <n v="12000"/>
    <m/>
    <x v="0"/>
    <s v="Cal Fire"/>
    <s v="Herbaceous"/>
    <s v="Grass fuel model"/>
    <m/>
    <s v="No"/>
    <m/>
    <m/>
    <m/>
    <m/>
    <m/>
    <m/>
    <m/>
    <s v="N"/>
    <s v="N"/>
    <m/>
    <m/>
    <s v="     "/>
    <m/>
    <m/>
    <m/>
    <m/>
    <m/>
    <m/>
    <m/>
    <m/>
    <m/>
    <m/>
    <m/>
    <m/>
    <m/>
    <m/>
    <m/>
    <m/>
    <m/>
    <m/>
    <m/>
  </r>
  <r>
    <s v="20210903"/>
    <s v="     "/>
    <n v="44371"/>
    <s v="6/24"/>
    <x v="0"/>
    <n v="0.5444444444444444"/>
    <s v="26"/>
    <n v="2"/>
    <s v="6"/>
    <x v="5"/>
    <n v="44371"/>
    <m/>
    <s v="Tree cut by third party fell onto a secondary causing the primary conductors to splash, resulting in an ignition. The ensuing fire was 1 meter - &lt; 3 meters in size. This information is preliminary. OIS: 1384133; ILIS: 21-0079272; FOID: T005325078; EC: 121595204; PM: 31544608; Pre-Existing: 120031672, 118593011, 117109031; Circuit ID: 043071101, SAP ID: 101992991, 102035119; Division &amp; County: Sonoma; Damage Claim CD Notification: 121595205"/>
    <s v="     "/>
    <s v="FAS"/>
    <m/>
    <s v="N"/>
    <x v="0"/>
    <m/>
    <s v="21-0079272"/>
    <m/>
    <s v="T005325078"/>
    <n v="121595000"/>
    <m/>
    <s v="     "/>
    <x v="1"/>
    <s v="PG&amp;E"/>
    <m/>
    <s v="Vegetation"/>
    <s v="Conductors, Fuses, Crossarm, Insulators"/>
    <s v="D"/>
    <s v="D"/>
    <s v="&lt;0.25"/>
    <s v="approximately 200 sq ft"/>
    <s v="Contact - 3rd Party"/>
    <s v="33.a. Veg. contact"/>
    <s v="Contact - 3rd Party"/>
    <s v="Contact from object"/>
    <s v="Veg. contact"/>
    <m/>
    <s v="Veg. contact"/>
    <s v="Conductor - Insulated Secondary"/>
    <s v="Line to Line"/>
    <s v="Y"/>
    <s v="Overhead"/>
    <x v="1"/>
    <s v="Conductor - Insulated Secondary"/>
    <s v="Conductors, Fuses, Crossarm, Insulators"/>
    <m/>
    <s v="     "/>
    <s v="Tier 2"/>
    <x v="1"/>
    <n v="180"/>
    <s v="R2"/>
    <n v="38.398400000000002"/>
    <n v="-122.55500000000001"/>
    <s v="Sonoma"/>
    <s v="DUNBAR-1101"/>
    <m/>
    <m/>
    <s v="N/A"/>
    <x v="0"/>
    <s v="Customer"/>
    <s v="Herbaceous"/>
    <m/>
    <m/>
    <s v="No"/>
    <m/>
    <m/>
    <m/>
    <m/>
    <m/>
    <m/>
    <m/>
    <s v="N"/>
    <s v="N"/>
    <m/>
    <m/>
    <s v="     "/>
    <m/>
    <m/>
    <s v="Jun 25 2021 12:00AM"/>
    <m/>
    <s v="Tree crew removing a beetle infested pine dropped branch on secondary lines at said address causing primary lines to swing and make contact. Said tree location is down first driveway behind stone wall next to neighboring east property. &quot;Reason Of Shutdown&quot; is PG&amp;E Contractor, not &quot;Emergency.&quot;"/>
    <s v="PINE"/>
    <m/>
    <m/>
    <m/>
    <m/>
    <m/>
    <m/>
    <m/>
    <m/>
    <m/>
    <m/>
    <m/>
    <m/>
    <m/>
  </r>
  <r>
    <s v="20170146"/>
    <s v="     "/>
    <n v="42911"/>
    <s v="6/25"/>
    <x v="0"/>
    <n v="1.5972222222222221E-2"/>
    <s v="26"/>
    <n v="2"/>
    <s v="6"/>
    <x v="0"/>
    <n v="42911"/>
    <n v="1.5972222222222221E-2"/>
    <s v="0"/>
    <s v="     "/>
    <m/>
    <m/>
    <s v="N"/>
    <x v="0"/>
    <s v="1817464"/>
    <s v="17-0058406"/>
    <m/>
    <m/>
    <n v="112992726"/>
    <m/>
    <s v="     "/>
    <x v="1"/>
    <s v="PG&amp;E"/>
    <m/>
    <s v="Vegetation"/>
    <m/>
    <s v="D"/>
    <m/>
    <s v="0.26-9.99"/>
    <s v="Square Feet: ; Acreage: "/>
    <s v="Equipment - PG&amp;E"/>
    <s v="34.h. Crossarm damage or failure"/>
    <s v="Equipment - PG&amp;E"/>
    <s v="All types of equipment / facility failure"/>
    <s v="Crossarm"/>
    <s v="Crossarm"/>
    <m/>
    <m/>
    <s v="Line to Ground"/>
    <s v="PACIFIC BELL"/>
    <s v="Overhead"/>
    <x v="3"/>
    <s v="Conductor"/>
    <m/>
    <s v="102193088"/>
    <s v="     "/>
    <s v="Tier 2"/>
    <x v="1"/>
    <n v="154"/>
    <m/>
    <n v="39.404299999999999"/>
    <n v="-123.387"/>
    <s v="Mendocino"/>
    <s v="WILLITS-1104"/>
    <s v="42661104"/>
    <n v="12000"/>
    <s v="WILLITS 1104504"/>
    <x v="0"/>
    <s v="Cal Fire"/>
    <s v="Barren/Other"/>
    <m/>
    <m/>
    <s v="No"/>
    <m/>
    <m/>
    <m/>
    <m/>
    <m/>
    <m/>
    <m/>
    <s v="N"/>
    <s v="N"/>
    <m/>
    <m/>
    <s v="     "/>
    <m/>
    <m/>
    <m/>
    <m/>
    <m/>
    <m/>
    <m/>
    <m/>
    <m/>
    <m/>
    <m/>
    <m/>
    <m/>
    <m/>
    <m/>
    <m/>
    <m/>
    <m/>
    <m/>
  </r>
  <r>
    <s v="20160134"/>
    <s v="     "/>
    <n v="42547"/>
    <s v="6/26"/>
    <x v="0"/>
    <n v="0.69305555555555554"/>
    <s v="27"/>
    <n v="2"/>
    <s v="6"/>
    <x v="6"/>
    <n v="42547"/>
    <m/>
    <s v="hot legs got together with neutral and started fire."/>
    <s v="     "/>
    <m/>
    <m/>
    <s v="N"/>
    <x v="0"/>
    <s v="1496186"/>
    <m/>
    <m/>
    <m/>
    <m/>
    <m/>
    <s v="     "/>
    <x v="1"/>
    <s v="PG&amp;E"/>
    <m/>
    <s v="Vegetation"/>
    <m/>
    <s v="D"/>
    <m/>
    <s v="&lt;0.25"/>
    <s v="Square Feet: ; Acreage: "/>
    <s v="Wire-Wire Contact"/>
    <s v="35.a. Wire-to-wire contact / contamination"/>
    <s v="Wire-Wire Contact"/>
    <s v="All types of equipment / facility failure"/>
    <s v="Wire-Wire Contact"/>
    <m/>
    <s v="Wire-Wire Contact"/>
    <m/>
    <m/>
    <s v="PACIFIC BELL"/>
    <s v="Overhead"/>
    <x v="1"/>
    <s v="Conductor"/>
    <m/>
    <s v="100375810"/>
    <s v="     "/>
    <s v="Tier 2"/>
    <x v="1"/>
    <n v="280"/>
    <m/>
    <n v="39.504199999999997"/>
    <n v="-121.44799999999999"/>
    <s v="Butte"/>
    <s v="WYANDOTTE-1103"/>
    <s v="102911103"/>
    <m/>
    <s v="N/A"/>
    <x v="0"/>
    <s v="Cal Fire"/>
    <s v="Urban"/>
    <m/>
    <m/>
    <s v="No"/>
    <m/>
    <m/>
    <m/>
    <m/>
    <m/>
    <m/>
    <m/>
    <s v="N"/>
    <s v="N"/>
    <m/>
    <m/>
    <s v="     "/>
    <m/>
    <m/>
    <m/>
    <m/>
    <m/>
    <m/>
    <m/>
    <m/>
    <m/>
    <m/>
    <m/>
    <m/>
    <m/>
    <m/>
    <m/>
    <m/>
    <m/>
    <m/>
    <m/>
  </r>
  <r>
    <s v="20160137"/>
    <s v="     "/>
    <n v="42547"/>
    <s v="6/26"/>
    <x v="0"/>
    <n v="0.46250000000000002"/>
    <s v="27"/>
    <n v="2"/>
    <s v="6"/>
    <x v="6"/>
    <n v="42547"/>
    <n v="0.46250000000000002"/>
    <s v="TREE FELL THRU LINE BRK 4 POLES"/>
    <s v="     "/>
    <m/>
    <m/>
    <s v="N"/>
    <x v="0"/>
    <s v="1496075"/>
    <s v="16-0045846"/>
    <m/>
    <m/>
    <n v="111744930"/>
    <m/>
    <s v="     "/>
    <x v="1"/>
    <s v="PG&amp;E"/>
    <m/>
    <s v="Vegetation"/>
    <m/>
    <s v="D"/>
    <m/>
    <s v="0.26-9.99"/>
    <s v="Square Feet: ; Acreage: "/>
    <s v="Vegetation"/>
    <s v="33.a. Veg. contact"/>
    <s v="Vegetation"/>
    <s v="All types of equipment / facility failure"/>
    <s v="Contact - Vegetation"/>
    <m/>
    <s v="Contact - Vegetation"/>
    <s v="Conductor"/>
    <s v="Line to Line"/>
    <s v="Frontier"/>
    <s v="Overhead"/>
    <x v="3"/>
    <s v="Conductor"/>
    <m/>
    <s v="101483777"/>
    <s v="     "/>
    <s v="Tier 2"/>
    <x v="1"/>
    <n v="247"/>
    <m/>
    <n v="40.483199999999997"/>
    <n v="-122.047"/>
    <s v="Shasta"/>
    <s v="DESCHUTES-1101"/>
    <s v="103351101"/>
    <n v="12000"/>
    <s v="DESCHUTES 11011654"/>
    <x v="0"/>
    <s v="Cal Fire"/>
    <s v="Hardwood Woodland"/>
    <m/>
    <m/>
    <s v="No"/>
    <m/>
    <m/>
    <m/>
    <m/>
    <m/>
    <m/>
    <m/>
    <s v="N"/>
    <s v="N"/>
    <m/>
    <m/>
    <s v="     "/>
    <s v="40.48320000"/>
    <s v="-122.04660000"/>
    <s v="Jun 27 2016 12:00AM"/>
    <s v="TrunkFail"/>
    <s v="Green Gray Pine with Co-Dominate stem and included bark broke @ attachment falling towards lines, approx. 2 acre grass/Brush fire, no structures"/>
    <s v="PING"/>
    <s v="50"/>
    <s v="30"/>
    <s v="30"/>
    <s v="Moderate"/>
    <s v="Moderate"/>
    <s v="N"/>
    <s v="1"/>
    <m/>
    <s v="Valley"/>
    <s v="A"/>
    <s v="CrossArm"/>
    <s v="BareWire"/>
    <s v="0"/>
  </r>
  <r>
    <s v="MIA20164315"/>
    <s v="     "/>
    <n v="42547"/>
    <s v="6/26"/>
    <x v="0"/>
    <n v="0.49287037037037035"/>
    <s v="27"/>
    <n v="2"/>
    <s v="6"/>
    <x v="6"/>
    <n v="42547"/>
    <n v="0.49236111111111114"/>
    <s v="ARCING LINES CAUSED VEG FIRE"/>
    <s v="     "/>
    <s v="FAS"/>
    <n v="44249"/>
    <s v="Y"/>
    <x v="0"/>
    <s v="1496075"/>
    <m/>
    <m/>
    <s v="T003720303"/>
    <n v="111744953"/>
    <m/>
    <s v="     "/>
    <x v="0"/>
    <s v="PG&amp;E"/>
    <m/>
    <m/>
    <m/>
    <s v="D"/>
    <m/>
    <s v="Unknown"/>
    <m/>
    <s v="Vegetation"/>
    <s v="33.a. Veg. contact"/>
    <s v="Vegetation"/>
    <s v="Contact from object"/>
    <s v="Contact - Vegetation"/>
    <m/>
    <s v="Contact - Vegetation"/>
    <s v="Conductor"/>
    <m/>
    <s v="No"/>
    <s v="Overhead"/>
    <x v="0"/>
    <m/>
    <m/>
    <s v="103351101"/>
    <s v="     "/>
    <s v="Tier 2"/>
    <x v="1"/>
    <n v="247"/>
    <m/>
    <n v="40.496200000000002"/>
    <n v="-122.047"/>
    <s v="Shasta"/>
    <s v="DESCHUTES-1101"/>
    <s v="103351101"/>
    <n v="11000"/>
    <m/>
    <x v="0"/>
    <m/>
    <s v="Rural"/>
    <m/>
    <m/>
    <s v="No"/>
    <m/>
    <m/>
    <m/>
    <m/>
    <m/>
    <m/>
    <m/>
    <s v="N"/>
    <s v="N"/>
    <m/>
    <m/>
    <s v="     "/>
    <m/>
    <m/>
    <m/>
    <m/>
    <m/>
    <m/>
    <m/>
    <m/>
    <m/>
    <m/>
    <m/>
    <m/>
    <m/>
    <m/>
    <m/>
    <m/>
    <m/>
    <m/>
    <m/>
  </r>
  <r>
    <s v="MIA20175282"/>
    <s v="     "/>
    <n v="42912"/>
    <s v="6/26"/>
    <x v="0"/>
    <n v="0.65195601851851848"/>
    <s v="26"/>
    <n v="2"/>
    <s v="6"/>
    <x v="0"/>
    <m/>
    <m/>
    <s v="JZCY - requested report from Cal Fire 2/19/21. JZCY - received response from Cal Fire - they do not have any documents related to this incident. FAS only. Per Cal Fire, drop line caused veg fire that is mostly put out. Unknown fire size. "/>
    <s v="     "/>
    <s v="FAS"/>
    <n v="44251"/>
    <s v="Y"/>
    <x v="0"/>
    <m/>
    <s v="N/A"/>
    <m/>
    <s v="6628589"/>
    <m/>
    <m/>
    <s v="     "/>
    <x v="0"/>
    <s v="PG&amp;E"/>
    <m/>
    <m/>
    <m/>
    <s v="D"/>
    <m/>
    <s v="Unknown"/>
    <m/>
    <s v="Equipment - PG&amp;E"/>
    <s v="34.o. Other"/>
    <s v="Equipment - PG&amp;E"/>
    <s v="All types of equipment / facility failure"/>
    <s v="Equipment failure - Other"/>
    <s v="Service Drop"/>
    <m/>
    <m/>
    <m/>
    <s v="No"/>
    <s v="Overhead"/>
    <x v="0"/>
    <m/>
    <m/>
    <s v="254452101"/>
    <s v="     "/>
    <s v="Tier 2"/>
    <x v="1"/>
    <n v="420"/>
    <m/>
    <n v="37.511899999999997"/>
    <n v="-119.965"/>
    <s v="Mariposa"/>
    <s v="MARIPOSA-2101"/>
    <m/>
    <n v="21000"/>
    <m/>
    <x v="0"/>
    <m/>
    <s v="Rural"/>
    <m/>
    <m/>
    <s v="No"/>
    <m/>
    <m/>
    <m/>
    <m/>
    <m/>
    <m/>
    <m/>
    <s v="N"/>
    <s v="N"/>
    <m/>
    <m/>
    <s v="     "/>
    <m/>
    <m/>
    <m/>
    <m/>
    <m/>
    <m/>
    <m/>
    <m/>
    <m/>
    <m/>
    <m/>
    <m/>
    <m/>
    <m/>
    <m/>
    <m/>
    <m/>
    <m/>
    <m/>
  </r>
  <r>
    <s v="20180380"/>
    <s v="     "/>
    <n v="43277"/>
    <s v="6/26"/>
    <x v="0"/>
    <m/>
    <s v="26"/>
    <n v="2"/>
    <s v="6"/>
    <x v="1"/>
    <m/>
    <m/>
    <s v="Blue Jay flashed stacks"/>
    <s v="     "/>
    <s v="FAS"/>
    <m/>
    <s v="N"/>
    <x v="0"/>
    <m/>
    <m/>
    <m/>
    <m/>
    <m/>
    <m/>
    <s v="     "/>
    <x v="1"/>
    <s v="PG&amp;E"/>
    <m/>
    <m/>
    <m/>
    <s v="D"/>
    <m/>
    <s v="&lt;3 meters of linear travel"/>
    <m/>
    <s v="Contact - Animal - Bird"/>
    <s v="33.b. Animal contact"/>
    <s v="Contact - Bird"/>
    <s v="Contact from object"/>
    <s v="Contact - Animal"/>
    <m/>
    <s v="Contact - Animal"/>
    <s v="Insulator"/>
    <m/>
    <m/>
    <m/>
    <x v="3"/>
    <m/>
    <m/>
    <m/>
    <s v="     "/>
    <s v="Tier 2"/>
    <x v="1"/>
    <n v="348"/>
    <s v="R2"/>
    <n v="37.981099999999998"/>
    <n v="-120.39100000000001"/>
    <s v="Tuolumne"/>
    <s v="RACETRACK-1703"/>
    <s v="163761703"/>
    <n v="17000"/>
    <m/>
    <x v="0"/>
    <m/>
    <s v="Urban"/>
    <m/>
    <m/>
    <s v="No"/>
    <m/>
    <m/>
    <m/>
    <m/>
    <m/>
    <m/>
    <m/>
    <s v="N"/>
    <s v="N"/>
    <m/>
    <m/>
    <s v="     "/>
    <m/>
    <m/>
    <m/>
    <m/>
    <m/>
    <m/>
    <m/>
    <m/>
    <m/>
    <m/>
    <m/>
    <m/>
    <m/>
    <m/>
    <m/>
    <m/>
    <m/>
    <m/>
    <m/>
  </r>
  <r>
    <s v="20190455"/>
    <s v="     "/>
    <n v="43642"/>
    <s v="6/26"/>
    <x v="0"/>
    <m/>
    <s v="26"/>
    <n v="2"/>
    <s v="6"/>
    <x v="3"/>
    <n v="43642"/>
    <m/>
    <s v="Tree grew into line and caused connector/splice to arc"/>
    <s v="     "/>
    <s v="FAS"/>
    <m/>
    <s v="N"/>
    <x v="0"/>
    <s v="429780"/>
    <m/>
    <m/>
    <s v="T004685872"/>
    <n v="0"/>
    <m/>
    <s v="     "/>
    <x v="1"/>
    <s v="PG&amp;E"/>
    <m/>
    <m/>
    <m/>
    <s v="D"/>
    <m/>
    <s v="&lt;0.25"/>
    <m/>
    <s v="Vegetation"/>
    <s v="33.a. Veg. contact"/>
    <s v="Vegetation"/>
    <s v="Contact from object"/>
    <s v="Contact - Vegetation"/>
    <m/>
    <s v="Contact - Vegetation"/>
    <s v="Splice/Clamp/Connector"/>
    <m/>
    <m/>
    <s v="Overhead"/>
    <x v="3"/>
    <s v="Splice/Clamp/Connector"/>
    <m/>
    <s v="Circuit Id 103331101"/>
    <s v="     "/>
    <s v="Tier 2"/>
    <x v="1"/>
    <n v="246"/>
    <s v="R4"/>
    <n v="40.018500000000003"/>
    <n v="-122.411"/>
    <s v="TEHAMA"/>
    <s v="CORNING-1101"/>
    <m/>
    <m/>
    <m/>
    <x v="0"/>
    <m/>
    <s v="Hardwood Woodland"/>
    <m/>
    <m/>
    <s v="No"/>
    <m/>
    <m/>
    <m/>
    <m/>
    <m/>
    <m/>
    <m/>
    <s v="N"/>
    <s v="N"/>
    <m/>
    <m/>
    <s v="     "/>
    <m/>
    <m/>
    <m/>
    <m/>
    <m/>
    <m/>
    <m/>
    <m/>
    <m/>
    <m/>
    <m/>
    <m/>
    <m/>
    <m/>
    <m/>
    <m/>
    <m/>
    <m/>
    <m/>
  </r>
  <r>
    <s v="20200675"/>
    <s v="     "/>
    <n v="44008"/>
    <s v="6/26"/>
    <x v="0"/>
    <n v="0.71805555555555556"/>
    <s v="26"/>
    <n v="2"/>
    <s v="6"/>
    <x v="4"/>
    <n v="44008"/>
    <n v="0.72430555555555554"/>
    <s v="On June 26, 2020 at 1714 hours, a PG&amp;E troubleman was dispatched to the Antler 1101 Distribution Circuit in the city of Lakehead and observed a wires down and pole fire. Initial analysis indicates the primary conductor failed due to damage caused by gunshots. A PG&amp;E pole and surrounding vegetation was burnt due to this failure along with a customer outage. A &quot;Priority A&quot; EC Tag was created for the damged assets to be replaced and power was restored to all 390 customers at 0618 hours on June 27, 2020. U.S. Forest Services was on site to extinguish the fire. "/>
    <s v="     "/>
    <s v="FAS"/>
    <m/>
    <s v="N"/>
    <x v="0"/>
    <s v="948206"/>
    <s v="20-0065526"/>
    <m/>
    <s v="T004998280"/>
    <n v="119223343"/>
    <m/>
    <s v="     "/>
    <x v="1"/>
    <s v="PG&amp;E"/>
    <m/>
    <s v="Vegetation"/>
    <m/>
    <s v="D"/>
    <s v="D"/>
    <s v="0.26-9.99"/>
    <m/>
    <s v="Contact - 3rd Party"/>
    <s v="33.e. Other contact from object"/>
    <s v="Contact - 3rd Party"/>
    <s v="Contact from object"/>
    <s v="Contact - 3rd Party"/>
    <m/>
    <s v="Contact - 3rd Party"/>
    <s v="Conductor - Primary"/>
    <s v="Open Circuit"/>
    <m/>
    <s v="Overhead"/>
    <x v="3"/>
    <s v="Conductor - Primary"/>
    <s v="Pole"/>
    <s v="Circuit ID: 103271101"/>
    <s v="     "/>
    <s v="Tier 2"/>
    <x v="1"/>
    <n v="241"/>
    <s v="R3"/>
    <n v="40.887"/>
    <n v="-122.369"/>
    <s v="Shasta"/>
    <s v="ANTLER-1101"/>
    <m/>
    <n v="12000"/>
    <s v="ANTLER 11011612"/>
    <x v="1"/>
    <s v="US Forest Service"/>
    <s v="Conifer Forest"/>
    <m/>
    <m/>
    <s v="No"/>
    <m/>
    <m/>
    <m/>
    <m/>
    <m/>
    <m/>
    <m/>
    <s v="N"/>
    <s v="N"/>
    <m/>
    <m/>
    <s v="     "/>
    <m/>
    <m/>
    <m/>
    <m/>
    <m/>
    <m/>
    <m/>
    <m/>
    <m/>
    <m/>
    <m/>
    <m/>
    <m/>
    <m/>
    <m/>
    <m/>
    <m/>
    <m/>
    <m/>
  </r>
  <r>
    <s v="20200672"/>
    <s v="     "/>
    <n v="44008"/>
    <s v="6/26"/>
    <x v="0"/>
    <n v="0.24791666666666667"/>
    <s v="26"/>
    <n v="2"/>
    <s v="6"/>
    <x v="4"/>
    <m/>
    <m/>
    <s v="On June 26, 2020 at 0557 hours, a PG&amp;E Troubleman was dispatched to the Corning 1101 12kV Distribution Circuit near Humboldt Drive and North Mendocino Drive, Corning in response to arcing transformer and grass fire as notified by Cal Fire. Initial analysis indicates a blown transformer on a two phase primary overhead circuit caused the ignition resulting in a fire 3 meters - 0.25 acres. PG&amp;E Troubleman suspects the transformer was overloaded due to a suspected grow site. Fire was suppressed by Cal Fire. "/>
    <s v="     "/>
    <s v="FAS"/>
    <m/>
    <s v="N"/>
    <x v="0"/>
    <m/>
    <m/>
    <m/>
    <s v="T004997635"/>
    <n v="119221774"/>
    <m/>
    <s v="     "/>
    <x v="1"/>
    <s v="PG&amp;E"/>
    <m/>
    <s v="Vegetation"/>
    <m/>
    <s v="D"/>
    <m/>
    <s v="&lt;0.25"/>
    <m/>
    <s v="Equipment - Overloaded"/>
    <s v="34.n. Transformer damage or failure"/>
    <s v="Equipment - PG&amp;E"/>
    <s v="All types of equipment / facility failure"/>
    <s v="Transformer failure"/>
    <s v="Transformer"/>
    <m/>
    <m/>
    <m/>
    <m/>
    <s v="Overhead"/>
    <x v="3"/>
    <s v="Transformer"/>
    <s v="Transformer"/>
    <s v="CGC 118749325087 "/>
    <s v="     "/>
    <s v="Tier 2"/>
    <x v="1"/>
    <n v="246"/>
    <s v="R4"/>
    <n v="40.020899999999997"/>
    <n v="-122.44799999999999"/>
    <s v="Tehama"/>
    <s v="CORNING-1101"/>
    <m/>
    <n v="12000"/>
    <m/>
    <x v="0"/>
    <s v="Cal Fire"/>
    <s v="Hardwood Woodland"/>
    <m/>
    <m/>
    <s v="No"/>
    <m/>
    <m/>
    <m/>
    <m/>
    <m/>
    <m/>
    <m/>
    <s v="N"/>
    <s v="N"/>
    <m/>
    <m/>
    <s v="     "/>
    <m/>
    <m/>
    <m/>
    <m/>
    <m/>
    <m/>
    <m/>
    <m/>
    <m/>
    <m/>
    <m/>
    <m/>
    <m/>
    <m/>
    <m/>
    <m/>
    <m/>
    <m/>
    <m/>
  </r>
  <r>
    <s v="20210911"/>
    <s v="     "/>
    <n v="44373"/>
    <s v="6/26"/>
    <x v="0"/>
    <n v="0.60416666666666663"/>
    <s v="26"/>
    <n v="2"/>
    <s v="6"/>
    <x v="5"/>
    <n v="44373"/>
    <m/>
    <s v="Tree cut by third party fell onto electric service line. The fire was &lt;.25 acres in size. This information is preliminary; OIS: 1385748, 1387986; ILIS: 21-0080338; FOID: T005326698, T005328897; EC: 121609177, 121629554; PM: 35263676; Circuit ID: 103561102; SAP ID: 101478020, 103150028; County: Shasta; Division: North Valley"/>
    <s v="     "/>
    <s v="FAS"/>
    <m/>
    <s v="N"/>
    <x v="0"/>
    <m/>
    <s v="21-0080338"/>
    <m/>
    <s v="T005326698, T005328897"/>
    <m/>
    <m/>
    <s v="     "/>
    <x v="1"/>
    <s v="PG&amp;E"/>
    <m/>
    <s v="Vegetation"/>
    <s v="Conductor, Transformer"/>
    <s v="D"/>
    <s v="D"/>
    <s v="&lt;0.25"/>
    <m/>
    <s v="Contact - 3rd Party"/>
    <s v="33.a. Veg. contact"/>
    <s v="Contact - 3rd Party"/>
    <s v="Contact from object"/>
    <s v="Veg. contact"/>
    <m/>
    <s v="Veg. contact"/>
    <s v="Service Drop"/>
    <s v="Line to Ground"/>
    <s v="Y"/>
    <s v="Overhead"/>
    <x v="2"/>
    <s v="Service Drop"/>
    <s v="Conductor, Transformer"/>
    <m/>
    <s v="     "/>
    <s v="Tier 2"/>
    <x v="1"/>
    <n v="246"/>
    <s v="R4"/>
    <n v="40.673999999999999"/>
    <n v="-122.31699999999999"/>
    <s v="Shasta"/>
    <s v="STILLWATER-1102"/>
    <m/>
    <m/>
    <s v="N/A"/>
    <x v="0"/>
    <s v="Cal Fire"/>
    <s v="Hardwood Woodland"/>
    <m/>
    <m/>
    <s v="No"/>
    <m/>
    <m/>
    <m/>
    <m/>
    <m/>
    <m/>
    <m/>
    <s v="N"/>
    <s v="N"/>
    <m/>
    <m/>
    <s v="     "/>
    <m/>
    <m/>
    <m/>
    <m/>
    <m/>
    <m/>
    <m/>
    <m/>
    <m/>
    <m/>
    <m/>
    <m/>
    <m/>
    <m/>
    <m/>
    <m/>
    <m/>
    <m/>
    <m/>
  </r>
  <r>
    <s v="20210914"/>
    <s v="     "/>
    <n v="44373"/>
    <s v="6/26"/>
    <x v="0"/>
    <n v="0.65486111111111112"/>
    <s v="26"/>
    <n v="2"/>
    <s v="6"/>
    <x v="5"/>
    <n v="44373"/>
    <m/>
    <s v="Tree branch fell on line and ignited a fire 0.26 - 9.99 acres in size. EOC preliminary on call notes: Received call from John (415) 319-1186 w/ HAWC.  Small veg fire approx. 2 acres.  Fire is already out.  TMan is not on scene at this time.  Per HAWC, 911 called PG&amp;E for TMan due to wires down.  Will call TMan once he is on scene and provide further update. EJTA (6/26/21 @ 1740 hours) Called TMan to get update on ETA.  Left VM. EJTA (6/26/21 @1816 hours) Received call back from TMan.  TMan advised he arrived on scene and a small veg fire was burning.  A tree branch fell and took out one phase.  Line was de-energized by LR from DO.  TMan and another PG&amp;E employee put the conductor back up.  Very small fire ~2 acres.  Fire was extinguished by the time TMan left.  No property damage, injuries, or media. This information is preliminary.  "/>
    <s v="     "/>
    <s v="FAS"/>
    <m/>
    <s v="N"/>
    <x v="0"/>
    <m/>
    <s v="21-0080332"/>
    <m/>
    <s v="T005326742"/>
    <n v="121609000"/>
    <m/>
    <s v="     "/>
    <x v="1"/>
    <s v="PG&amp;E"/>
    <m/>
    <s v="Vegetation"/>
    <s v="Conductor"/>
    <s v="D"/>
    <s v="D"/>
    <s v="&lt;0.25"/>
    <s v="10 feet by 15 feet"/>
    <s v="Contact - 3rd Party"/>
    <s v="33.a. Veg. contact"/>
    <s v="Contact - 3rd Party"/>
    <s v="Contact from object"/>
    <s v="Veg. contact"/>
    <m/>
    <s v="Veg. contact"/>
    <s v="Conductor - Primary"/>
    <s v="Line to Ground"/>
    <s v="Y"/>
    <s v="Overhead"/>
    <x v="3"/>
    <s v="Conductor - Primary"/>
    <s v="Conductor"/>
    <s v="102187523"/>
    <s v="     "/>
    <s v="Tier 2"/>
    <x v="1"/>
    <n v="140"/>
    <s v="R1"/>
    <n v="38.892699999999998"/>
    <n v="-123.622"/>
    <s v="Mendocino"/>
    <s v="POINT-ARENA-1101"/>
    <m/>
    <n v="12000"/>
    <m/>
    <x v="0"/>
    <s v="Cal Fire"/>
    <s v="Herbaceous"/>
    <s v="Grass fuel model"/>
    <m/>
    <s v="No"/>
    <m/>
    <m/>
    <m/>
    <m/>
    <m/>
    <m/>
    <m/>
    <s v="N"/>
    <s v="N"/>
    <m/>
    <m/>
    <s v="     "/>
    <s v="38.89185300"/>
    <s v="-123.62106900"/>
    <s v="Jun 29 2021 12:00AM"/>
    <s v="BranchFail"/>
    <s v="LARGE SPAR OF BISHOP PINE FAILED 6FT FROM COLLAR DUE TO INTERNAL DECAY"/>
    <s v="PINB"/>
    <s v="50"/>
    <s v="24"/>
    <s v="10"/>
    <s v="None"/>
    <s v="None"/>
    <s v="N"/>
    <s v="1"/>
    <m/>
    <s v="Plain"/>
    <s v="D"/>
    <s v="CrossArm"/>
    <s v="BareWire"/>
    <s v="2"/>
  </r>
  <r>
    <s v="20210910"/>
    <s v="     "/>
    <n v="44373"/>
    <s v="6/26"/>
    <x v="0"/>
    <n v="0.125"/>
    <s v="26"/>
    <n v="2"/>
    <s v="6"/>
    <x v="5"/>
    <n v="44373"/>
    <m/>
    <s v="Overheard primary conductor failed 5 spans LD side of Fuco 74753, igniting grass and starting a fire &lt;0.25 acres in size. Caused due to a failed connector. This investigation is preliminary."/>
    <s v="     "/>
    <s v="FAS"/>
    <m/>
    <s v="N"/>
    <x v="0"/>
    <m/>
    <s v="21-0080221"/>
    <m/>
    <s v="T005326331"/>
    <n v="31544700"/>
    <m/>
    <s v="     "/>
    <x v="1"/>
    <s v="PG&amp;E"/>
    <m/>
    <s v="Vegetation"/>
    <m/>
    <s v="D"/>
    <s v="D"/>
    <s v="&lt;0.25"/>
    <s v="12 - 3 Meters"/>
    <s v="Equipment - PG&amp;E"/>
    <s v="34.m. Connection device damage or failure"/>
    <s v="Equipment - PG&amp;E"/>
    <s v="All types of equipment / facility failure"/>
    <s v="Splice/Clamp/Connector"/>
    <s v="Splice/Clamp/Connector"/>
    <m/>
    <m/>
    <s v="Line to Ground"/>
    <s v="N"/>
    <s v="Overhead"/>
    <x v="3"/>
    <s v="Splice/Clamp/Connector"/>
    <m/>
    <s v="101515287"/>
    <s v="     "/>
    <s v="Tier 2"/>
    <x v="1"/>
    <n v="249"/>
    <s v="R3"/>
    <n v="40.933900000000001"/>
    <n v="-121.726"/>
    <s v="Shasta"/>
    <s v="BURNEY-1101"/>
    <m/>
    <n v="12000"/>
    <m/>
    <x v="0"/>
    <s v="Cal Fire"/>
    <s v="Herbaceous"/>
    <s v="Grass fuel model"/>
    <m/>
    <s v="No"/>
    <m/>
    <m/>
    <m/>
    <m/>
    <m/>
    <m/>
    <m/>
    <s v="N"/>
    <s v="N"/>
    <m/>
    <m/>
    <s v="     "/>
    <m/>
    <m/>
    <m/>
    <m/>
    <m/>
    <m/>
    <m/>
    <m/>
    <m/>
    <m/>
    <m/>
    <m/>
    <m/>
    <m/>
    <m/>
    <m/>
    <m/>
    <m/>
    <m/>
  </r>
  <r>
    <s v="SAP201421140"/>
    <s v="     "/>
    <n v="41817"/>
    <s v="6/27"/>
    <x v="0"/>
    <m/>
    <s v="26"/>
    <n v="2"/>
    <s v="6"/>
    <x v="7"/>
    <n v="41815"/>
    <m/>
    <s v="Crossarm replaced due to pole fire; failed fuse 3449"/>
    <s v="     "/>
    <s v="SAP"/>
    <n v="44580"/>
    <s v="Y"/>
    <x v="0"/>
    <s v="1039439"/>
    <s v="14-0040483"/>
    <m/>
    <s v="T003144479"/>
    <n v="108536277"/>
    <m/>
    <s v="     "/>
    <x v="0"/>
    <s v="PG&amp;E"/>
    <m/>
    <m/>
    <m/>
    <s v="D"/>
    <m/>
    <s v="Structure-PG&amp;E only"/>
    <m/>
    <s v="Equipment - PG&amp;E"/>
    <s v="34.c. Fuse damage or failure"/>
    <s v="Equipment - PG&amp;E"/>
    <s v="Fuse failure - all"/>
    <s v="Fuse failure - all"/>
    <s v="Fuse"/>
    <m/>
    <m/>
    <s v="Line to Line"/>
    <s v="Yes"/>
    <s v="Overhead"/>
    <x v="0"/>
    <s v="Fuse"/>
    <m/>
    <s v="101878171"/>
    <s v="     "/>
    <s v="Tier 2"/>
    <x v="1"/>
    <m/>
    <m/>
    <n v="35.306100000000001"/>
    <n v="-120.858"/>
    <s v="San Luis Obispo"/>
    <s v="MORRO-BAY-1102"/>
    <m/>
    <m/>
    <s v="MORRO BAY 1102868170"/>
    <x v="0"/>
    <m/>
    <m/>
    <m/>
    <m/>
    <s v="No"/>
    <m/>
    <m/>
    <m/>
    <m/>
    <m/>
    <m/>
    <m/>
    <s v="N"/>
    <s v="N"/>
    <m/>
    <m/>
    <s v="     "/>
    <m/>
    <m/>
    <m/>
    <m/>
    <m/>
    <m/>
    <m/>
    <m/>
    <m/>
    <m/>
    <m/>
    <m/>
    <m/>
    <m/>
    <m/>
    <m/>
    <m/>
    <m/>
    <m/>
  </r>
  <r>
    <s v="20150163"/>
    <s v="     "/>
    <n v="42182"/>
    <s v="6/27"/>
    <x v="0"/>
    <n v="0.93611111111111112"/>
    <s v="26"/>
    <n v="2"/>
    <s v="6"/>
    <x v="2"/>
    <n v="42182"/>
    <n v="0.93611111111111112"/>
    <s v="tree feel into line breaking wire and x arm. L5423 = 2 of 2 blown"/>
    <s v="     "/>
    <m/>
    <m/>
    <s v="N"/>
    <x v="0"/>
    <s v="1257975"/>
    <s v="15-0043798"/>
    <m/>
    <m/>
    <n v="110477089"/>
    <m/>
    <s v="     "/>
    <x v="1"/>
    <s v="PG&amp;E"/>
    <m/>
    <s v="Vegetation"/>
    <m/>
    <s v="D"/>
    <m/>
    <s v="10-99"/>
    <s v="Square Feet: ; Acreage: 27"/>
    <s v="Vegetation"/>
    <s v="33.a. Veg. contact"/>
    <s v="Vegetation"/>
    <s v="All types of equipment / facility failure"/>
    <s v="Contact - Vegetation"/>
    <m/>
    <s v="Contact - Vegetation"/>
    <s v="Conductor"/>
    <s v="Line to Line"/>
    <s v="PACIFIC BELL"/>
    <s v="Overhead"/>
    <x v="3"/>
    <s v="Conductor"/>
    <m/>
    <s v="101281699"/>
    <s v="     "/>
    <s v="Tier 2"/>
    <x v="1"/>
    <n v="320"/>
    <m/>
    <n v="38.119399999999999"/>
    <n v="-120.622"/>
    <s v="Calaveras"/>
    <s v="FROGTOWN-1702"/>
    <s v="163451702"/>
    <n v="17000"/>
    <s v="FROGTOWN 170211212"/>
    <x v="1"/>
    <s v="Cal Fire Dept"/>
    <s v="Hardwood Woodland"/>
    <m/>
    <m/>
    <s v="No"/>
    <s v="27"/>
    <m/>
    <m/>
    <m/>
    <m/>
    <m/>
    <m/>
    <s v="N"/>
    <s v="N"/>
    <m/>
    <m/>
    <s v="     "/>
    <s v="38.11943600"/>
    <s v="-120.62179300"/>
    <s v="Jun 29 2015 12:00AM"/>
    <s v="BranchFail"/>
    <s v="Large green Valley Oak. A large green limb broke off at approx. 33 from ground level due to Summer limb drop and excessive heat. Limb hit outside phase of 17KV, Line on ground confirmed with 25-30 acre fire. Remainder of tree to be worked 6-30-2015. SSD and fire area patrolled and no other issues found at this time."/>
    <s v="OAKV"/>
    <s v="81"/>
    <s v="49"/>
    <s v="30"/>
    <s v="None"/>
    <s v="None"/>
    <s v="N"/>
    <s v="1"/>
    <m/>
    <s v="Valley"/>
    <s v="D"/>
    <s v="CrossArm"/>
    <s v="BareWire"/>
    <s v="0"/>
  </r>
  <r>
    <s v="20150160"/>
    <s v="     "/>
    <n v="42182"/>
    <s v="6/27"/>
    <x v="0"/>
    <n v="0.53333333333333333"/>
    <s v="26"/>
    <n v="2"/>
    <s v="6"/>
    <x v="2"/>
    <n v="42182"/>
    <n v="0.53333333333333333"/>
    <s v="0"/>
    <s v="     "/>
    <m/>
    <m/>
    <s v="N"/>
    <x v="0"/>
    <s v="1257784"/>
    <s v="15-0043755"/>
    <m/>
    <m/>
    <n v="110476905"/>
    <m/>
    <s v="     "/>
    <x v="1"/>
    <s v="PG&amp;E"/>
    <m/>
    <s v="Vegetation"/>
    <m/>
    <s v="D"/>
    <m/>
    <s v="&lt;0.25"/>
    <s v="Square Feet: ; Acreage: "/>
    <s v="Vegetation"/>
    <s v="33.a. Veg. contact"/>
    <s v="Vegetation"/>
    <s v="All types of equipment / facility failure"/>
    <s v="Contact - Vegetation"/>
    <m/>
    <s v="Contact - Vegetation"/>
    <s v="Conductor"/>
    <s v="Three Phase Fault"/>
    <s v="PACIFIC BELL"/>
    <s v="Overhead"/>
    <x v="3"/>
    <s v="Conductor"/>
    <m/>
    <s v="101034512"/>
    <s v="     "/>
    <s v="Tier 2"/>
    <x v="1"/>
    <n v="320"/>
    <m/>
    <n v="37.947400000000002"/>
    <n v="-120.42700000000001"/>
    <s v="Tuolumne"/>
    <s v="PEORIA-FLAT-1705"/>
    <s v="163781705"/>
    <n v="17000"/>
    <s v="PEORIA 170510580"/>
    <x v="0"/>
    <s v="Cal Fire Dept"/>
    <s v="Urban"/>
    <m/>
    <m/>
    <s v="No"/>
    <m/>
    <m/>
    <m/>
    <m/>
    <m/>
    <m/>
    <m/>
    <s v="N"/>
    <s v="N"/>
    <m/>
    <m/>
    <s v="     "/>
    <s v="37.94738700"/>
    <s v="-120.42740400"/>
    <s v="Jun 29 2015 12:00AM"/>
    <s v="RootsFail"/>
    <s v="Large Green Cottonwood located in dry, shallow and rocky soil. Tree uprooted and fell into lines causing a fire 200ft by 60ft wide. No Property damage."/>
    <s v="COTT"/>
    <s v="70"/>
    <s v="32"/>
    <s v="40"/>
    <s v="Slight"/>
    <s v="None"/>
    <s v="N"/>
    <s v="1"/>
    <m/>
    <s v="Creek"/>
    <s v="A"/>
    <s v="CrossArm"/>
    <s v="BareWire"/>
    <s v="6"/>
  </r>
  <r>
    <s v="20150161"/>
    <s v="     "/>
    <n v="42182"/>
    <s v="6/27"/>
    <x v="0"/>
    <n v="0.78541666666666665"/>
    <s v="26"/>
    <n v="2"/>
    <s v="6"/>
    <x v="2"/>
    <n v="42182"/>
    <n v="0.78541666666666665"/>
    <s v="COTTONWOOD TREE BRANCH FELL BURNING DOWN 6 SOL 17 KV"/>
    <s v="     "/>
    <m/>
    <m/>
    <s v="N"/>
    <x v="0"/>
    <s v="1257894"/>
    <s v="15-0043784"/>
    <m/>
    <m/>
    <n v="110477019"/>
    <m/>
    <s v="     "/>
    <x v="1"/>
    <s v="PG&amp;E"/>
    <m/>
    <s v="Vegetation"/>
    <m/>
    <s v="D"/>
    <m/>
    <s v="&lt;0.25"/>
    <s v="Square Feet: ; Acreage: "/>
    <s v="Vegetation"/>
    <s v="33.a. Veg. contact"/>
    <s v="Vegetation"/>
    <s v="All types of equipment / facility failure"/>
    <s v="Contact - Vegetation"/>
    <m/>
    <s v="Contact - Vegetation"/>
    <s v="Conductor"/>
    <s v="Line to Line"/>
    <s v="0"/>
    <s v="Overhead"/>
    <x v="3"/>
    <s v="Conductor"/>
    <m/>
    <s v="MORMON CREEK 100' FROM S/OF HWY 49"/>
    <s v="     "/>
    <s v="Tier 2"/>
    <x v="1"/>
    <n v="320"/>
    <m/>
    <n v="37.991100000000003"/>
    <n v="-120.438"/>
    <s v="Tuolumne"/>
    <s v="RACETRACK-SUB-1704"/>
    <s v="163761704"/>
    <n v="17000"/>
    <s v="RACETRACK 170455798"/>
    <x v="0"/>
    <s v="Cal Fire Dept"/>
    <s v="Hardwood Woodland"/>
    <m/>
    <m/>
    <s v="No"/>
    <m/>
    <m/>
    <m/>
    <m/>
    <m/>
    <m/>
    <m/>
    <s v="N"/>
    <s v="N"/>
    <m/>
    <m/>
    <s v="     "/>
    <s v="37.99112700"/>
    <s v="-120.43802400"/>
    <s v="Jun 30 2015 12:00AM"/>
    <s v="BranchFail"/>
    <s v="Green Freemont Cottonwood located 58ft above ground failed and impacted 1 line of single phase line causing a small, triangular grass fire 45ft x 33ft x 55ft. No property damage was caused."/>
    <s v="COTT"/>
    <s v="105"/>
    <s v="41"/>
    <s v="35"/>
    <s v="Slight"/>
    <s v="None"/>
    <s v="N"/>
    <s v="1"/>
    <m/>
    <s v="Valley"/>
    <s v="D"/>
    <s v="CrossArm"/>
    <s v="BareWire"/>
    <s v="6"/>
  </r>
  <r>
    <s v="MIA20160723"/>
    <s v="     "/>
    <n v="42548"/>
    <s v="6/27"/>
    <x v="0"/>
    <n v="0.97956018518518517"/>
    <s v="27"/>
    <n v="2"/>
    <s v="6"/>
    <x v="6"/>
    <n v="42548"/>
    <n v="0.97916666666666663"/>
    <s v="PGE Attributed, Found tree burning in primary, opened LCO 7687 then removed tree then closed LCO 7687 energizing"/>
    <s v="     "/>
    <s v="FAS"/>
    <n v="44250"/>
    <s v="Y"/>
    <x v="0"/>
    <m/>
    <s v="N/A"/>
    <m/>
    <s v="T003721561"/>
    <m/>
    <m/>
    <s v="     "/>
    <x v="0"/>
    <s v="PG&amp;E"/>
    <m/>
    <m/>
    <m/>
    <s v="D"/>
    <m/>
    <s v="Structure-PG&amp;E only"/>
    <m/>
    <s v="Vegetation"/>
    <s v="33.a. Veg. contact"/>
    <s v="Vegetation"/>
    <s v="Contact from object"/>
    <s v="Contact - Vegetation"/>
    <m/>
    <s v="Contact - Vegetation"/>
    <s v="Conductor - Primary"/>
    <m/>
    <s v="Yes"/>
    <s v="Overhead"/>
    <x v="0"/>
    <m/>
    <m/>
    <s v="24101103"/>
    <s v="     "/>
    <s v="Tier 2"/>
    <x v="1"/>
    <n v="500"/>
    <m/>
    <n v="37.168399999999998"/>
    <n v="-122.292"/>
    <s v="Santa Cruz"/>
    <s v="HALF-MOON-BAY-1103"/>
    <s v="24101103"/>
    <n v="11000"/>
    <s v="N/A"/>
    <x v="1"/>
    <s v="PGE"/>
    <s v="Rural"/>
    <m/>
    <m/>
    <s v="No"/>
    <m/>
    <m/>
    <m/>
    <m/>
    <m/>
    <m/>
    <m/>
    <s v="N"/>
    <s v="N"/>
    <m/>
    <m/>
    <s v="     "/>
    <m/>
    <m/>
    <m/>
    <m/>
    <m/>
    <m/>
    <m/>
    <m/>
    <m/>
    <m/>
    <m/>
    <m/>
    <m/>
    <m/>
    <m/>
    <m/>
    <m/>
    <m/>
    <m/>
  </r>
  <r>
    <s v="20180382"/>
    <s v="     "/>
    <n v="43278"/>
    <s v="6/27"/>
    <x v="0"/>
    <n v="0.71250000000000002"/>
    <s v="26"/>
    <n v="2"/>
    <s v="6"/>
    <x v="1"/>
    <n v="43278"/>
    <n v="0.71250000000000002"/>
    <s v="T-men noted &quot;crew to replace pole due to madrone tree fell and started a small veg fire.&quot;"/>
    <s v="     "/>
    <s v="FAS"/>
    <m/>
    <s v="N"/>
    <x v="0"/>
    <s v="119758"/>
    <s v="18-0055190"/>
    <m/>
    <m/>
    <m/>
    <m/>
    <s v="     "/>
    <x v="1"/>
    <s v="PG&amp;E"/>
    <m/>
    <m/>
    <m/>
    <s v="D"/>
    <m/>
    <s v="&lt;0.25"/>
    <m/>
    <s v="Vegetation"/>
    <s v="33.a. Veg. contact"/>
    <s v="Vegetation"/>
    <s v="Contact from object"/>
    <s v="Vegetation"/>
    <m/>
    <s v="Contact - Vegetation"/>
    <s v="Pole"/>
    <s v="Line to Ground"/>
    <m/>
    <s v="Overhead"/>
    <x v="3"/>
    <m/>
    <m/>
    <s v="6383"/>
    <s v="     "/>
    <s v="Tier 2"/>
    <x v="1"/>
    <n v="154"/>
    <s v="R2"/>
    <n v="39.281300000000002"/>
    <n v="-123.23399999999999"/>
    <s v="Mendocino"/>
    <s v="CALPELLA-1101"/>
    <s v="043411101"/>
    <n v="11000"/>
    <s v="CALPELLA 1101600"/>
    <x v="0"/>
    <m/>
    <s v="Herbaceous"/>
    <m/>
    <m/>
    <s v="No"/>
    <m/>
    <m/>
    <m/>
    <m/>
    <m/>
    <m/>
    <m/>
    <s v="N"/>
    <s v="N"/>
    <m/>
    <m/>
    <s v="     "/>
    <s v="39.28132500"/>
    <s v="-123.23346670"/>
    <s v="Jun 29 2018 12:00AM"/>
    <s v="RootsFail"/>
    <s v="Madrone uprooted falling across road and into lines. Tree was green and appeared to be healthy. It was unlikely that wind was a factor based on area and placement in grove."/>
    <s v="MADR"/>
    <s v="35"/>
    <s v="20"/>
    <s v="30"/>
    <s v="Slight"/>
    <s v="None"/>
    <s v="N"/>
    <s v="1"/>
    <m/>
    <s v="Valley"/>
    <s v="D"/>
    <s v="CrossArm"/>
    <s v="BareWire"/>
    <s v="1"/>
  </r>
  <r>
    <s v="20180383"/>
    <s v="     "/>
    <n v="43278"/>
    <s v="6/27"/>
    <x v="0"/>
    <n v="0.75069444444444444"/>
    <s v="26"/>
    <n v="2"/>
    <s v="6"/>
    <x v="1"/>
    <n v="43278"/>
    <n v="0.75069444444444444"/>
    <s v="tree fell broke conductor"/>
    <s v="     "/>
    <s v="FAS"/>
    <m/>
    <s v="N"/>
    <x v="0"/>
    <s v="119796"/>
    <s v="18-0055205"/>
    <m/>
    <m/>
    <m/>
    <m/>
    <s v="     "/>
    <x v="1"/>
    <s v="PG&amp;E"/>
    <m/>
    <m/>
    <m/>
    <s v="D"/>
    <m/>
    <s v="Structure-PG&amp;E only"/>
    <m/>
    <s v="Vegetation"/>
    <s v="33.a. Veg. contact"/>
    <s v="Vegetation"/>
    <s v="Contact from object"/>
    <s v="Vegetation"/>
    <m/>
    <s v="Contact - Vegetation"/>
    <s v="Conductor"/>
    <s v="Line to Ground"/>
    <m/>
    <s v="Overhead"/>
    <x v="3"/>
    <m/>
    <m/>
    <s v="WIRE DOWN 1 S/LOAD SIDE 3739"/>
    <s v="     "/>
    <s v="Tier 2"/>
    <x v="1"/>
    <n v="105"/>
    <s v="R2"/>
    <n v="40.218000000000004"/>
    <n v="-123.79900000000001"/>
    <s v="Humboldt"/>
    <s v="FRUITLAND-1142"/>
    <s v="192311142"/>
    <n v="11000"/>
    <s v="FRUITLAND 114263170"/>
    <x v="0"/>
    <m/>
    <s v="Conifer Forest"/>
    <m/>
    <m/>
    <s v="No"/>
    <m/>
    <m/>
    <m/>
    <m/>
    <m/>
    <m/>
    <m/>
    <s v="N"/>
    <s v="N"/>
    <m/>
    <m/>
    <s v="     "/>
    <s v="40.21805600"/>
    <s v="-123.79861100"/>
    <s v="Jun 28 2018 12:00AM"/>
    <s v="TrunkFail"/>
    <s v="A 2xstem redwood growing off an old stump had one of the stems peel off and fall through the lines, causing a fire to ignite. The failed stem was 11in and was just to the side of the old stump, the remaining stem was 10in and was growing more at the top of the stump. Included bark was present. The canopy was burned in the fire."/>
    <s v="REDW"/>
    <s v="40"/>
    <s v="21"/>
    <s v="14"/>
    <s v="Slight"/>
    <s v="None"/>
    <s v="N"/>
    <s v="1"/>
    <m/>
    <s v="Hillside"/>
    <s v="B"/>
    <s v="CrossArm"/>
    <s v="BareWire"/>
    <s v="6"/>
  </r>
  <r>
    <s v="20180385"/>
    <s v="     "/>
    <n v="43278"/>
    <s v="6/27"/>
    <x v="0"/>
    <n v="0.8881944444444444"/>
    <s v="26"/>
    <n v="2"/>
    <s v="6"/>
    <x v="1"/>
    <n v="43278"/>
    <n v="0.8881944444444444"/>
    <s v="tree branch cut conductor out of hwy"/>
    <s v="     "/>
    <s v="FAS"/>
    <m/>
    <s v="N"/>
    <x v="0"/>
    <s v="119854"/>
    <s v="18-0055211"/>
    <m/>
    <m/>
    <m/>
    <m/>
    <s v="     "/>
    <x v="1"/>
    <s v="PG&amp;E"/>
    <m/>
    <m/>
    <m/>
    <s v="D"/>
    <m/>
    <s v="&lt;3 meters of linear travel"/>
    <m/>
    <s v="Vegetation"/>
    <s v="33.a. Veg. contact"/>
    <s v="Vegetation"/>
    <s v="Contact from object"/>
    <s v="Vegetation"/>
    <m/>
    <s v="Contact - Vegetation"/>
    <s v="Conductor"/>
    <s v="Line to Ground"/>
    <m/>
    <s v="Overhead"/>
    <x v="3"/>
    <m/>
    <m/>
    <s v="WIRE DOWN"/>
    <s v="     "/>
    <s v="Tier 2"/>
    <x v="1"/>
    <n v="150"/>
    <s v="R2"/>
    <n v="39.871400000000001"/>
    <n v="-123.712"/>
    <s v="Mendocino"/>
    <s v="GARBERVILLE-1101"/>
    <s v="192221101"/>
    <n v="11000"/>
    <s v="GARBERVILLE 1101438596"/>
    <x v="0"/>
    <m/>
    <s v="Conifer Forest"/>
    <m/>
    <m/>
    <s v="No"/>
    <m/>
    <m/>
    <m/>
    <m/>
    <m/>
    <m/>
    <m/>
    <s v="N"/>
    <s v="N"/>
    <m/>
    <m/>
    <s v="     "/>
    <s v="39.87500000"/>
    <s v="-123.71055600"/>
    <s v="Jun 28 2018 12:00AM"/>
    <s v="Unverified"/>
    <s v="Could only find small bits of douglas fir limbs in area, a few of which had burn marks from making contact with the lines. Limb bits were about 1ft long and 9in wide and were located with pieces of wire-limbs not big enough to take lines down or cross phase. Also found small burned patch on ground ~15x4. Could not see break points in larger fir trees or any signs of small trees having uprooted into lines."/>
    <m/>
    <m/>
    <m/>
    <m/>
    <m/>
    <m/>
    <m/>
    <m/>
    <m/>
    <m/>
    <m/>
    <m/>
    <m/>
    <s v="14"/>
  </r>
  <r>
    <s v="SAP20188586"/>
    <s v="     "/>
    <n v="43278"/>
    <s v="6/27"/>
    <x v="0"/>
    <m/>
    <s v="26"/>
    <n v="2"/>
    <s v="6"/>
    <x v="1"/>
    <n v="43276"/>
    <m/>
    <s v="2227 Cobblehill Pl in San Mateo; cross piece on pole on pole started fire and fell to ground; equipment failure of circuit breaker"/>
    <s v="     "/>
    <s v="SAP"/>
    <n v="44580"/>
    <s v="Y"/>
    <x v="0"/>
    <s v="117406"/>
    <s v="18-0054157"/>
    <m/>
    <s v="T004352543, T00432545"/>
    <n v="114725924"/>
    <m/>
    <s v="     "/>
    <x v="0"/>
    <s v="PG&amp;E"/>
    <m/>
    <m/>
    <m/>
    <s v="D"/>
    <m/>
    <s v="Structure-PG&amp;E only"/>
    <m/>
    <s v="Equipment - PG&amp;E"/>
    <s v="34.h. Crossarm damage or failure"/>
    <s v="Equipment - PG&amp;E"/>
    <s v="Crossarm failure"/>
    <s v="Crossarm failure"/>
    <s v="Circuit Breaker"/>
    <m/>
    <m/>
    <s v="Line to Ground"/>
    <s v="Yes"/>
    <s v="Overhead"/>
    <x v="0"/>
    <s v="Circuit Breaker"/>
    <m/>
    <s v="100302500"/>
    <s v="     "/>
    <s v="Tier 2"/>
    <x v="1"/>
    <m/>
    <m/>
    <n v="37.515999999999998"/>
    <n v="-122.33799999999999"/>
    <s v="San Mateo"/>
    <s v="RALSTON-1101"/>
    <m/>
    <m/>
    <s v="RALSTON 1102CB"/>
    <x v="0"/>
    <s v="Mateo County FD"/>
    <m/>
    <m/>
    <m/>
    <s v="No"/>
    <m/>
    <m/>
    <m/>
    <m/>
    <m/>
    <m/>
    <m/>
    <s v="N"/>
    <s v="N"/>
    <m/>
    <m/>
    <s v="     "/>
    <m/>
    <m/>
    <m/>
    <m/>
    <m/>
    <m/>
    <m/>
    <m/>
    <m/>
    <m/>
    <m/>
    <m/>
    <m/>
    <m/>
    <m/>
    <m/>
    <m/>
    <m/>
    <m/>
  </r>
  <r>
    <s v="20190462"/>
    <s v="     "/>
    <n v="43643"/>
    <s v="6/27"/>
    <x v="0"/>
    <m/>
    <s v="26"/>
    <n v="2"/>
    <s v="6"/>
    <x v="3"/>
    <m/>
    <m/>
    <s v="Flashed insulators on transmission lines due to bird contamination "/>
    <s v="     "/>
    <s v="David Gregory"/>
    <m/>
    <s v="N"/>
    <x v="0"/>
    <m/>
    <m/>
    <s v="INT-12397"/>
    <m/>
    <n v="0"/>
    <m/>
    <s v="     "/>
    <x v="1"/>
    <s v="PG&amp;E"/>
    <m/>
    <m/>
    <m/>
    <s v="T"/>
    <m/>
    <s v="0.26-9.99"/>
    <m/>
    <s v="Equipment - PG&amp;E"/>
    <s v="34.g. Insulator and brushing damage or failure"/>
    <s v="Equipment - PG&amp;E"/>
    <s v="All types of equipment / facility failure"/>
    <s v="Insulator failure"/>
    <s v="Insulator"/>
    <m/>
    <m/>
    <m/>
    <m/>
    <s v="Overhead"/>
    <x v="4"/>
    <s v="Insulator"/>
    <m/>
    <s v="Kings River-Sanger-Reedley 115Kv At 16/089"/>
    <s v="     "/>
    <s v="Tier 2"/>
    <x v="1"/>
    <n v="430"/>
    <s v="R4"/>
    <n v="36.819800000000001"/>
    <n v="-119.333"/>
    <s v="FRESNO"/>
    <s v="BALCH-SANGER-115KV"/>
    <m/>
    <n v="115000"/>
    <s v="N/A"/>
    <x v="0"/>
    <m/>
    <s v="Hardwood Woodland"/>
    <m/>
    <m/>
    <s v="No"/>
    <m/>
    <m/>
    <m/>
    <m/>
    <m/>
    <m/>
    <m/>
    <s v="N"/>
    <s v="N"/>
    <m/>
    <m/>
    <s v="     "/>
    <m/>
    <m/>
    <m/>
    <m/>
    <m/>
    <m/>
    <m/>
    <m/>
    <m/>
    <m/>
    <m/>
    <m/>
    <m/>
    <m/>
    <m/>
    <m/>
    <m/>
    <m/>
    <m/>
  </r>
  <r>
    <s v="20200684"/>
    <s v="     "/>
    <n v="44009"/>
    <s v="6/27"/>
    <x v="0"/>
    <n v="0.65347222222222223"/>
    <s v="26"/>
    <n v="2"/>
    <s v="6"/>
    <x v="4"/>
    <n v="44009"/>
    <n v="0.64444444444444449"/>
    <s v="On June 27, 2020 at 1541 hours, a PG&amp;E troubleman was dispatched to the Castro Valley 1110 Distribution Circuit in the city of Castro Valley for reports of a pole fire. Initial analysis indicates that a 3rd party drone flew into a primary conductor and caused the MR273 recloser to open resulting in a customer outage. A small 3 meter to 0.25 acre grass fire was also a result of the drone flying into the primary conductor. No severe damage was caused to PG&amp;E assets and Cal Fire was on site to extinguish the fire. Power was restored to 204 customers at 1621 hours on June 27, 2020."/>
    <s v="     "/>
    <s v="FAS"/>
    <m/>
    <s v="N"/>
    <x v="0"/>
    <s v="948867"/>
    <s v="20-0065709"/>
    <m/>
    <s v="T004998865"/>
    <m/>
    <m/>
    <s v="     "/>
    <x v="1"/>
    <s v="PG&amp;E"/>
    <m/>
    <s v="Vegetation"/>
    <m/>
    <s v="D"/>
    <s v="D"/>
    <s v="&lt;0.25"/>
    <m/>
    <s v="Contact - 3rd Party"/>
    <s v="33.e. Other contact from object"/>
    <s v="Contact - 3rd Party"/>
    <s v="Contact from object"/>
    <s v="Airstrike"/>
    <m/>
    <s v="Airstrike"/>
    <s v="Conductor - Primary"/>
    <s v="Line to Line"/>
    <m/>
    <s v="Overhead"/>
    <x v="3"/>
    <s v="Conductor - Primary"/>
    <m/>
    <s v="Circuit ID: 014091110"/>
    <s v="     "/>
    <s v="Tier 2"/>
    <x v="1"/>
    <n v="530"/>
    <s v="R3"/>
    <n v="37.698500000000003"/>
    <n v="-122.021"/>
    <s v="Alameda"/>
    <s v="CASTRO-VALLEY-1110"/>
    <m/>
    <n v="12000"/>
    <m/>
    <x v="0"/>
    <s v="Cal Fire"/>
    <s v="Herbaceous"/>
    <m/>
    <m/>
    <s v="No"/>
    <m/>
    <m/>
    <m/>
    <m/>
    <m/>
    <m/>
    <m/>
    <s v="N"/>
    <s v="N"/>
    <m/>
    <m/>
    <s v="     "/>
    <m/>
    <m/>
    <m/>
    <m/>
    <m/>
    <m/>
    <m/>
    <m/>
    <m/>
    <m/>
    <m/>
    <m/>
    <m/>
    <m/>
    <m/>
    <m/>
    <m/>
    <m/>
    <m/>
  </r>
  <r>
    <s v="20200679"/>
    <s v="     "/>
    <n v="44009"/>
    <s v="6/27"/>
    <x v="0"/>
    <n v="0.16388888888888889"/>
    <s v="26"/>
    <n v="2"/>
    <s v="6"/>
    <x v="4"/>
    <m/>
    <m/>
    <s v="On June 27, 2020 at 0356 hours, a PG&amp;E troubleman was dispatched to the Petaluma C 1108 Distribution Circuit in the city of Two Rock and observed a PG&amp;E pole fire has occurred. Initial analysis indicates that a contaminated insulator was tracking and caused a pole to catch fire along with some surround vegetation. No customer outage occurred in this incident.  An EC tag was created for the damaged equipment to be replaced and Cal fire was on site to extinguish the fire."/>
    <s v="     "/>
    <s v="FAS"/>
    <m/>
    <s v="N"/>
    <x v="0"/>
    <m/>
    <m/>
    <m/>
    <s v="T004998528"/>
    <n v="119223695"/>
    <m/>
    <s v="     "/>
    <x v="1"/>
    <s v="PG&amp;E"/>
    <m/>
    <s v="Vegetation"/>
    <m/>
    <s v="D"/>
    <s v="D"/>
    <s v="&lt;0.25"/>
    <s v="Insulator tracking"/>
    <s v="Contamination"/>
    <s v="36.a. Contamination"/>
    <s v="Equipment - PG&amp;E"/>
    <s v="Contamination"/>
    <s v="Tracking"/>
    <m/>
    <m/>
    <m/>
    <m/>
    <m/>
    <s v="Overhead"/>
    <x v="3"/>
    <s v="Insulator"/>
    <s v="crossarm"/>
    <s v="Circuit: 042631108 Pole ID:102008157"/>
    <s v="     "/>
    <s v="Tier 2"/>
    <x v="1"/>
    <n v="180"/>
    <s v="R2"/>
    <n v="38.258000000000003"/>
    <n v="-122.782"/>
    <s v="Sonoma"/>
    <s v="PETALUMA-C-1108"/>
    <m/>
    <n v="12000"/>
    <m/>
    <x v="0"/>
    <s v="Cal Fire"/>
    <s v="Herbaceous"/>
    <m/>
    <m/>
    <s v="No"/>
    <m/>
    <m/>
    <m/>
    <m/>
    <m/>
    <m/>
    <m/>
    <s v="N"/>
    <s v="N"/>
    <m/>
    <m/>
    <s v="     "/>
    <m/>
    <m/>
    <m/>
    <m/>
    <m/>
    <m/>
    <m/>
    <m/>
    <m/>
    <m/>
    <m/>
    <m/>
    <m/>
    <m/>
    <m/>
    <m/>
    <m/>
    <m/>
    <m/>
  </r>
  <r>
    <s v="20200681"/>
    <s v="     "/>
    <n v="44009"/>
    <s v="6/27"/>
    <x v="0"/>
    <n v="0.28263888888888888"/>
    <s v="26"/>
    <n v="2"/>
    <s v="6"/>
    <x v="4"/>
    <n v="44009"/>
    <n v="0.27361111111111114"/>
    <s v="On June 27, 2020 at 0647 hours, a PG&amp;E Troubleman was dispatched to the Narrows 2102 21kV Distribution Circuit near Beitler Road and Bitney Springs Road, Nevada City in response to an outage. Initial analysis indicates bird contact caused the ignition. PG&amp;E Troubleman reports that a bird cross phased resulting in a 3 phase fault that caused the bird to catch fire and fall to the ground. The Troubleman suspects the bird contacted the jumper between the back of the insulator on a 4' steel arm. A second bird was found on the insulator. Both birds are suspected to be starlings. The bird contact did not damage any PG&amp;E assets but resulted in a fire 0.25 - 10 acres and an outage to 273 customers. Fire was suppressed by Cal Fire."/>
    <s v="     "/>
    <s v="FAS"/>
    <m/>
    <s v="N"/>
    <x v="0"/>
    <s v="948544"/>
    <s v="20-0065627"/>
    <m/>
    <s v="T004998560"/>
    <m/>
    <m/>
    <s v="     "/>
    <x v="1"/>
    <s v="PG&amp;E"/>
    <m/>
    <s v="Vegetation"/>
    <m/>
    <s v="D"/>
    <s v="D"/>
    <s v="0.26-9.99"/>
    <m/>
    <s v="Contact - Animal - Bird"/>
    <s v="33.b. Animal contact"/>
    <s v="Contact - Bird"/>
    <s v="Contact from object"/>
    <s v="Contact - Animal"/>
    <m/>
    <s v="Contact - Animal"/>
    <s v="Insulator"/>
    <s v="Three Phase Fault"/>
    <m/>
    <s v="Overhead"/>
    <x v="3"/>
    <s v="Insulator"/>
    <m/>
    <s v="Pole ID: 100007177"/>
    <s v="     "/>
    <s v="Tier 2"/>
    <x v="1"/>
    <n v="300"/>
    <s v="R4"/>
    <n v="39.2577"/>
    <n v="-121.18300000000001"/>
    <s v="Nevada"/>
    <s v="NARROWS-2102"/>
    <m/>
    <n v="21000"/>
    <s v="NARROWS 21022220"/>
    <x v="1"/>
    <s v="Cal Fire"/>
    <s v="Herbaceous"/>
    <m/>
    <m/>
    <s v="No"/>
    <m/>
    <m/>
    <m/>
    <m/>
    <m/>
    <s v="BITNEY"/>
    <m/>
    <s v="N"/>
    <s v="N"/>
    <m/>
    <m/>
    <s v="     "/>
    <m/>
    <m/>
    <m/>
    <m/>
    <m/>
    <m/>
    <m/>
    <m/>
    <m/>
    <m/>
    <m/>
    <m/>
    <m/>
    <m/>
    <m/>
    <m/>
    <m/>
    <m/>
    <m/>
  </r>
  <r>
    <s v="20200680"/>
    <s v="     "/>
    <n v="44009"/>
    <s v="6/27"/>
    <x v="0"/>
    <n v="0.24722222222222223"/>
    <s v="26"/>
    <n v="2"/>
    <s v="6"/>
    <x v="4"/>
    <n v="44009"/>
    <n v="0.14861111111111111"/>
    <s v="On June 27, 2020 at 0556 hours, a PG&amp;E troubleman was dispatched to the Cotati 1103 Distribution Circuit in the city of Petaluma and observed a broken wire on ground. Initial analysis indicates that a primary conductor fell to ground due to a cracked insulator. This failure caused some vegetation around the base of the pole to ignite. Power was restored to 1463 customers at 1239 hours on June 27, 2020. Cal Fire was on site to extinguish the fire. "/>
    <s v="     "/>
    <s v="FAS"/>
    <m/>
    <s v="N"/>
    <x v="0"/>
    <s v="948547"/>
    <s v="20-0065628"/>
    <m/>
    <s v="T004998546"/>
    <m/>
    <m/>
    <s v="     "/>
    <x v="1"/>
    <s v="PG&amp;E"/>
    <m/>
    <s v="Vegetation"/>
    <m/>
    <s v="D"/>
    <s v="D"/>
    <s v="&lt;0.25"/>
    <m/>
    <s v="Equipment - PG&amp;E"/>
    <s v="34.g. Insulator and brushing damage or failure"/>
    <s v="Equipment - PG&amp;E"/>
    <s v="All types of equipment / facility failure"/>
    <s v="Insulator failure"/>
    <s v="Insulator"/>
    <m/>
    <m/>
    <s v="Open Circuit"/>
    <m/>
    <s v="Overhead"/>
    <x v="3"/>
    <s v="Insulator"/>
    <s v="Conductor-Primary"/>
    <s v="Circuit ID: 042271103 Pole ID: 101991222"/>
    <s v="     "/>
    <s v="Tier 2"/>
    <x v="1"/>
    <n v="180"/>
    <s v="R2"/>
    <n v="38.300400000000003"/>
    <n v="-122.744"/>
    <s v="Sanoma"/>
    <s v="COTATI-1103"/>
    <m/>
    <n v="12000"/>
    <m/>
    <x v="0"/>
    <s v="Cal Fire"/>
    <s v="Herbaceous"/>
    <m/>
    <m/>
    <s v="No"/>
    <m/>
    <m/>
    <m/>
    <m/>
    <m/>
    <m/>
    <m/>
    <s v="N"/>
    <s v="N"/>
    <m/>
    <m/>
    <s v="     "/>
    <m/>
    <m/>
    <m/>
    <m/>
    <m/>
    <m/>
    <m/>
    <m/>
    <m/>
    <m/>
    <m/>
    <m/>
    <m/>
    <m/>
    <m/>
    <m/>
    <m/>
    <m/>
    <m/>
  </r>
  <r>
    <s v="20190471"/>
    <s v="     "/>
    <n v="43645"/>
    <s v="6/29"/>
    <x v="0"/>
    <m/>
    <s v="26"/>
    <n v="2"/>
    <s v="6"/>
    <x v="3"/>
    <n v="43645"/>
    <m/>
    <s v="Vegetation into wire, fire less than 1 meter"/>
    <s v="     "/>
    <s v="FAS"/>
    <m/>
    <s v="N"/>
    <x v="0"/>
    <s v="436279"/>
    <s v="19-0073362"/>
    <m/>
    <s v="T004688458"/>
    <n v="117506863"/>
    <m/>
    <s v="     "/>
    <x v="0"/>
    <s v="PG&amp;E"/>
    <m/>
    <m/>
    <m/>
    <s v="D"/>
    <m/>
    <s v="&lt;3 meters of linear travel"/>
    <m/>
    <s v="Vegetation"/>
    <s v="33.a. Veg. contact"/>
    <s v="Vegetation"/>
    <s v="Contact from object"/>
    <s v="Contact - Vegetation"/>
    <m/>
    <s v="Contact - Vegetation"/>
    <m/>
    <s v="Open Circuit"/>
    <m/>
    <s v="Overhead"/>
    <x v="0"/>
    <m/>
    <m/>
    <s v="152701108-2101572715{2226}"/>
    <s v="     "/>
    <s v="Tier 2"/>
    <x v="1"/>
    <n v="300"/>
    <m/>
    <n v="38.984000000000002"/>
    <n v="-121.07299999999999"/>
    <s v="PLACER"/>
    <s v="BELL-1108"/>
    <m/>
    <m/>
    <s v="BELL 11082226"/>
    <x v="0"/>
    <s v="cal fire"/>
    <m/>
    <m/>
    <m/>
    <s v="No"/>
    <m/>
    <m/>
    <m/>
    <m/>
    <m/>
    <m/>
    <m/>
    <s v="N"/>
    <s v="N"/>
    <m/>
    <m/>
    <s v="     "/>
    <s v="38.98422100"/>
    <s v="-121.07262000"/>
    <s v="Jul  1 2019 12:00AM"/>
    <s v="TrunkFail"/>
    <s v="Large xstm Interior Live Oak snapped at the trunk, causing one large spar 15DBH approximately 55-60ft tall to fall through primary lines. No indication of decay on spar that fell or around base of tree. However, slight signs of rot on inside of spar that failed"/>
    <s v="OAKI"/>
    <s v="61"/>
    <s v="88"/>
    <s v="55"/>
    <s v="Slight"/>
    <s v="None"/>
    <s v="N"/>
    <s v="1"/>
    <m/>
    <s v="Plain"/>
    <s v="D"/>
    <s v="CrossArm"/>
    <s v="BareWire"/>
    <s v="2"/>
  </r>
  <r>
    <s v="20200696"/>
    <s v="     "/>
    <n v="44011"/>
    <s v="6/29"/>
    <x v="0"/>
    <n v="0.47152777777777777"/>
    <s v="27"/>
    <n v="2"/>
    <s v="6"/>
    <x v="4"/>
    <n v="44011"/>
    <n v="0.47916666666666669"/>
    <s v="On June 29, 2020 at 1119 hours, a PG&amp;E Troubleman was dispatched to the Oakhurst 1101 12kV Distribution Circuit across the street from 41125 Sky Vista Place, Oakhurst in response to a wire down outage. Initial analysis indicates vegetation contact caused the ignition. A third-party tree cutter (PG&amp;E hire) performing tree trimming, cut a pine tree top and the branches hit one phase resulting in a wire down. The wire did not break but was damaged warranting replacement. The down wire resulted in an fire 3 meters - 0.25 acres. Fire was suppressed by Cal Fire."/>
    <s v="     "/>
    <s v="FAS"/>
    <m/>
    <s v="N"/>
    <x v="0"/>
    <s v="953144"/>
    <s v="20-0066149"/>
    <m/>
    <s v="T005000163"/>
    <n v="119231523"/>
    <m/>
    <s v="     "/>
    <x v="1"/>
    <s v="PG&amp;E"/>
    <m/>
    <s v="Vegetation"/>
    <m/>
    <s v="D"/>
    <s v="D"/>
    <s v="&lt;0.25"/>
    <m/>
    <s v="Vegetation"/>
    <s v="33.a. Veg. contact"/>
    <s v="Vegetation"/>
    <s v="Contact from object"/>
    <s v="Contact - Vegetation"/>
    <m/>
    <s v="Contact - Vegetation"/>
    <s v="Conductor - Primary"/>
    <s v="Force Out"/>
    <m/>
    <s v="Overhead"/>
    <x v="3"/>
    <s v="Conductor - Primary"/>
    <s v="Conductor - Primary, Connector"/>
    <s v="Circuit ID: 254421101"/>
    <s v="     "/>
    <s v="Tier 2"/>
    <x v="1"/>
    <n v="424"/>
    <s v="R3"/>
    <n v="37.347999999999999"/>
    <n v="-119.715"/>
    <s v="Madera"/>
    <s v="OAKHURST-1101"/>
    <m/>
    <n v="12000"/>
    <s v="OAKHURST 11015490"/>
    <x v="1"/>
    <s v="Cal Fire"/>
    <s v="Herbaceous"/>
    <m/>
    <m/>
    <s v="No"/>
    <m/>
    <m/>
    <m/>
    <m/>
    <m/>
    <m/>
    <m/>
    <s v="N"/>
    <s v="N"/>
    <m/>
    <m/>
    <s v="     "/>
    <s v="37.35037000"/>
    <s v="-119.71343000"/>
    <s v="Jun 29 2020 12:00AM"/>
    <m/>
    <s v="Tree Trim was working a large pine tree while making final cut to take the top out of the tree a gust of wind spun the top thus resulting the outage and stating a small vegetation fire."/>
    <s v="PINP"/>
    <m/>
    <m/>
    <m/>
    <m/>
    <m/>
    <m/>
    <m/>
    <m/>
    <m/>
    <m/>
    <m/>
    <m/>
    <s v="1"/>
  </r>
  <r>
    <s v="20210960"/>
    <s v="     "/>
    <n v="44376"/>
    <s v="6/29"/>
    <x v="0"/>
    <n v="0.74305555555555558"/>
    <s v="27"/>
    <n v="2"/>
    <s v="6"/>
    <x v="5"/>
    <n v="44376"/>
    <m/>
    <s v="PRIVILEGED &amp; CONFIDENTIAL_Initial EIR: EI210629A - Shaver lake - Media - Summary: The Blue Fire started on June 29, 2021 in the Sierra National Forest, northeast of Fresno, in a Tier 2 High Fire Threat District area. The United States Forest Service (USFS) is the ?authority having jurisdiction? over the fire response. The USFS reported the fire was 85% contained at 400 acres as of July 2, 2021 with the fire fully surrounded by hand lines, bulldozer lines, and roads. On July 1, 2021, the USFS asked PG&amp;E for assistance collecting some PG&amp;E facilities in the area of the fire. Per the USFS?s request, on July 5, 2021, PG&amp;E personnel arrived at a span of PG&amp;E conductor on the Auberry 1101 12kV Circuit near Big Creek Road and Soaproot Saddle Road south of Shaver Lake in Fresno County. The PG&amp;E crews assisted the USFS, which collected and retained PG&amp;E equipment including conductor and crossarms. At the location, PG&amp;E observed that a tree that was approximately 100 feet tall and approximately 20 feet from PG&amp;E lines had apparently fallen into the lines and tumbled downhill of the lines. PG&amp;E is reporting this incident due to significant media coverage on the Blue Fire and USFS investigation and collection of PG&amp;E assets in the area of the fire. PG&amp;E is not aware of any fatalities, injuries, or property damage caused by the Blue Fire. This information is preliminary."/>
    <s v="     "/>
    <s v="FAS"/>
    <m/>
    <s v="Y"/>
    <x v="0"/>
    <m/>
    <s v="21-0081712"/>
    <m/>
    <s v="T005329278"/>
    <m/>
    <s v="EI210629A"/>
    <s v="     "/>
    <x v="1"/>
    <s v="PG&amp;E"/>
    <m/>
    <s v="Vegetation"/>
    <s v="Pole, Crossarms, Conductor - Primary"/>
    <s v="D"/>
    <s v="D"/>
    <s v="100-299"/>
    <m/>
    <s v="Vegetation"/>
    <s v="33.a. Veg. contact"/>
    <s v="Vegetation"/>
    <s v="Contact from object"/>
    <s v="Contact - Vegetation"/>
    <m/>
    <s v="Contact - Vegetation"/>
    <s v="Conductor - Primary"/>
    <s v="Force Out"/>
    <s v="N"/>
    <s v="Overhead"/>
    <x v="3"/>
    <s v="Conductor - Primary"/>
    <s v="Pole, Crossarms, Conductor - Primary"/>
    <m/>
    <s v="     "/>
    <s v="Tier 2"/>
    <x v="1"/>
    <n v="428"/>
    <s v="R3"/>
    <n v="37.032200000000003"/>
    <n v="-119.249"/>
    <s v="Fresno"/>
    <s v="AUBERRY-1101"/>
    <m/>
    <n v="12000"/>
    <m/>
    <x v="0"/>
    <s v="U.S. Forest Service, Cal Fire assisting"/>
    <s v="Conifer Forest"/>
    <s v="Timber fuel model"/>
    <m/>
    <s v="No"/>
    <m/>
    <m/>
    <m/>
    <m/>
    <m/>
    <s v="BLUE FIRE"/>
    <m/>
    <s v="N"/>
    <s v="Y"/>
    <s v="202106282100"/>
    <s v="202106300300"/>
    <s v="     "/>
    <m/>
    <m/>
    <m/>
    <m/>
    <m/>
    <m/>
    <m/>
    <m/>
    <m/>
    <m/>
    <m/>
    <m/>
    <m/>
    <m/>
    <m/>
    <m/>
    <m/>
    <m/>
    <m/>
  </r>
  <r>
    <s v="20150087"/>
    <s v="     "/>
    <n v="42158"/>
    <s v="6/3"/>
    <x v="0"/>
    <n v="0.39791666666666664"/>
    <s v="23"/>
    <n v="2"/>
    <s v="6"/>
    <x v="2"/>
    <n v="42158"/>
    <n v="0.39791666666666664"/>
    <s v="crew to repair line"/>
    <s v="     "/>
    <m/>
    <m/>
    <s v="N"/>
    <x v="0"/>
    <s v="1243040"/>
    <s v="15-0038091"/>
    <m/>
    <m/>
    <n v="110426831"/>
    <m/>
    <s v="     "/>
    <x v="1"/>
    <s v="PG&amp;E"/>
    <m/>
    <s v="Vegetation"/>
    <m/>
    <s v="D"/>
    <m/>
    <s v="&lt;0.25"/>
    <s v="Square Feet: ; Acreage: 0.1"/>
    <s v="Vegetation"/>
    <s v="33.a. Veg. contact"/>
    <s v="Vegetation"/>
    <s v="All types of equipment / facility failure"/>
    <s v="Contact - Vegetation"/>
    <m/>
    <s v="Contact - Vegetation"/>
    <s v="Conductor"/>
    <s v="Line to Ground"/>
    <s v="0"/>
    <s v="Overhead"/>
    <x v="3"/>
    <s v="Conductor"/>
    <m/>
    <m/>
    <s v="     "/>
    <s v="Tier 2"/>
    <x v="1"/>
    <n v="280"/>
    <m/>
    <n v="39.689599999999999"/>
    <n v="-121.622"/>
    <s v="Butte"/>
    <s v="CLARK-ROAD-1102"/>
    <s v="103091102"/>
    <n v="12000"/>
    <s v="CLARK ROAD 1102CB"/>
    <x v="0"/>
    <s v="Cal Fire Dept"/>
    <s v="Herbaceous"/>
    <m/>
    <m/>
    <s v="No"/>
    <m/>
    <m/>
    <m/>
    <m/>
    <m/>
    <m/>
    <m/>
    <s v="N"/>
    <s v="N"/>
    <m/>
    <m/>
    <s v="     "/>
    <s v="39.68957000"/>
    <s v="-121.62161200"/>
    <s v="Jun  3 2015 12:00AM"/>
    <s v="BranchFail"/>
    <s v="Green Healthy Gray Pine had large 20&quot;dbh spar fail aprox 30 ft up no evidence of rot or decay. heavy cone set evident. 15X 200aprox grass fire at failure site.  also small 15X 40 4 spans to the south at pole. Line on ground reviewed"/>
    <s v="PING"/>
    <s v="60"/>
    <s v="48"/>
    <s v="30"/>
    <s v="None"/>
    <s v="None"/>
    <s v="N"/>
    <s v="1"/>
    <m/>
    <s v="Hillside"/>
    <s v="A"/>
    <s v="CrossArm"/>
    <s v="BareWire"/>
    <s v="5"/>
  </r>
  <r>
    <s v="20160075"/>
    <s v="     "/>
    <n v="42524"/>
    <s v="6/3"/>
    <x v="0"/>
    <n v="0.51111111111111107"/>
    <s v="23"/>
    <n v="2"/>
    <s v="6"/>
    <x v="6"/>
    <n v="42524"/>
    <m/>
    <s v="wildland fire conductor down west side of mt aukum rd north of tiger eye"/>
    <s v="     "/>
    <m/>
    <m/>
    <s v="N"/>
    <x v="0"/>
    <s v="1482111"/>
    <s v="16-0040808"/>
    <m/>
    <m/>
    <n v="111686265"/>
    <m/>
    <s v="     "/>
    <x v="1"/>
    <s v="PG&amp;E"/>
    <m/>
    <s v="Vegetation"/>
    <s v="Aukum Fire"/>
    <s v="D"/>
    <m/>
    <s v="10-99"/>
    <s v="Square Feet: ; Acreage: 25"/>
    <s v="Equipment - PG&amp;E"/>
    <s v="34.b. Conductor damage or failure"/>
    <s v="Equipment - PG&amp;E"/>
    <s v="All types of equipment / facility failure"/>
    <s v="Conductor"/>
    <s v="Conductor"/>
    <m/>
    <m/>
    <s v="Force Out"/>
    <m/>
    <s v="Overhead"/>
    <x v="3"/>
    <s v="Conductor"/>
    <m/>
    <s v="103119737"/>
    <s v="     "/>
    <s v="Tier 2"/>
    <x v="1"/>
    <n v="340"/>
    <m/>
    <n v="38.643500000000003"/>
    <n v="-120.696"/>
    <s v="El Dorado"/>
    <s v="APPLE-HILL-2102"/>
    <s v="153662102"/>
    <n v="21000"/>
    <s v="APPLE HILL 210251792"/>
    <x v="1"/>
    <s v="cal-fire and usfs"/>
    <s v="Hardwood Forest"/>
    <m/>
    <m/>
    <s v="No"/>
    <s v="25"/>
    <m/>
    <m/>
    <m/>
    <m/>
    <m/>
    <m/>
    <s v="N"/>
    <s v="N"/>
    <m/>
    <m/>
    <s v="     "/>
    <m/>
    <m/>
    <m/>
    <m/>
    <m/>
    <m/>
    <m/>
    <m/>
    <m/>
    <m/>
    <m/>
    <m/>
    <m/>
    <m/>
    <m/>
    <m/>
    <m/>
    <m/>
    <m/>
  </r>
  <r>
    <s v="20190249"/>
    <s v="     "/>
    <n v="43619"/>
    <s v="6/3"/>
    <x v="0"/>
    <m/>
    <s v="23"/>
    <n v="2"/>
    <s v="6"/>
    <x v="3"/>
    <n v="43619"/>
    <m/>
    <s v="Updated to Overhead. Obtained EC Tag 117380370 and 117380379. EC Tag indicates transformer was overloaded, riser melted and started fire burned pole. Law enforcement/code enforcement on site due to grow operation and unpermitted buildings and solar. Size of fire based upon Tman observation."/>
    <s v="     "/>
    <s v="FAS"/>
    <m/>
    <s v="N"/>
    <x v="0"/>
    <s v="396668"/>
    <m/>
    <m/>
    <s v="T004660989"/>
    <n v="0"/>
    <m/>
    <s v="     "/>
    <x v="1"/>
    <s v="PG&amp;E"/>
    <m/>
    <m/>
    <m/>
    <s v="D"/>
    <s v="D"/>
    <s v="0.26-9.99"/>
    <m/>
    <s v="Equipment - Overloaded"/>
    <s v="34.o. Other"/>
    <s v="Equipment - PG&amp;E"/>
    <s v="All types of equipment / facility failure"/>
    <s v="Other"/>
    <s v="Transformer"/>
    <m/>
    <m/>
    <m/>
    <m/>
    <s v="Overhead"/>
    <x v="3"/>
    <s v="Transformer"/>
    <s v="Pole Molding /Riser"/>
    <s v="101466598"/>
    <s v="     "/>
    <s v="Tier 2"/>
    <x v="1"/>
    <n v="246"/>
    <s v="R2"/>
    <n v="40.682200000000002"/>
    <n v="-122.28100000000001"/>
    <s v="SHASTA"/>
    <s v="STILLWATER-1102"/>
    <m/>
    <m/>
    <s v="STILLWATER-1102CB"/>
    <x v="1"/>
    <m/>
    <s v="Hardwood Woodland"/>
    <m/>
    <m/>
    <s v="No"/>
    <m/>
    <m/>
    <m/>
    <m/>
    <m/>
    <m/>
    <m/>
    <s v="N"/>
    <s v="N"/>
    <m/>
    <m/>
    <s v="     "/>
    <m/>
    <m/>
    <m/>
    <m/>
    <m/>
    <m/>
    <m/>
    <m/>
    <m/>
    <m/>
    <m/>
    <m/>
    <m/>
    <m/>
    <m/>
    <m/>
    <m/>
    <m/>
    <m/>
  </r>
  <r>
    <s v="20190251"/>
    <s v="     "/>
    <n v="43619"/>
    <s v="6/3"/>
    <x v="0"/>
    <m/>
    <s v="23"/>
    <n v="2"/>
    <s v="6"/>
    <x v="3"/>
    <m/>
    <m/>
    <s v="FAS Tag indicates CAL Fire is reporting agency but I see an AFD (Anderson FD engine in photos). Updated Fire agency from &quot;?&quot;.  Added circuit. No damages found per Tman at Pole SAP ID 101495889 on 6/3/19. Open EC tag at this pole with insulator broken/replace. EC 116720659, PM 31466204. The EC indicates that an inspection at/near the incident pole identified broken Lapp Insulator(s) on 3/13/19 (Priority FS) to be completed by 3/13/20. Uknown if this was a factor or source of fire. When reviewing photos, it does not appear any fire damage at top of pole from the one side (cant see the other side) towards the school. Unable to determine cause of this fire. Added Lapp Insulators to damgaed equipment. Unknown other fields."/>
    <s v="     "/>
    <s v="FAS"/>
    <m/>
    <s v="N"/>
    <x v="0"/>
    <m/>
    <m/>
    <m/>
    <s v="T004661016"/>
    <n v="0"/>
    <m/>
    <s v="     "/>
    <x v="1"/>
    <s v="PG&amp;E"/>
    <m/>
    <m/>
    <m/>
    <s v="D"/>
    <s v="D"/>
    <s v="&lt;3 meters of linear travel"/>
    <m/>
    <s v="Unknown"/>
    <s v="40.a. Unknown"/>
    <s v="Unknown"/>
    <m/>
    <m/>
    <m/>
    <m/>
    <m/>
    <m/>
    <m/>
    <s v="Overhead"/>
    <x v="0"/>
    <s v="Insulator"/>
    <s v="Lapp Insulators"/>
    <s v="101495889"/>
    <s v="     "/>
    <s v="Tier 2"/>
    <x v="1"/>
    <n v="246"/>
    <s v="R2"/>
    <n v="40.441899999999997"/>
    <n v="-122.304"/>
    <s v="SHASTA"/>
    <s v="ANDERSON-1101"/>
    <m/>
    <m/>
    <m/>
    <x v="0"/>
    <s v="Anderson FD"/>
    <s v="Herbaceous"/>
    <m/>
    <m/>
    <s v="No"/>
    <m/>
    <m/>
    <m/>
    <m/>
    <m/>
    <m/>
    <m/>
    <s v="N"/>
    <s v="N"/>
    <m/>
    <m/>
    <s v="     "/>
    <m/>
    <m/>
    <m/>
    <m/>
    <m/>
    <m/>
    <m/>
    <m/>
    <m/>
    <m/>
    <m/>
    <m/>
    <m/>
    <m/>
    <m/>
    <m/>
    <m/>
    <m/>
    <m/>
  </r>
  <r>
    <s v="20150178"/>
    <s v="     "/>
    <n v="42185"/>
    <s v="6/30"/>
    <x v="0"/>
    <n v="0.76249999999999996"/>
    <s v="27"/>
    <n v="2"/>
    <s v="6"/>
    <x v="2"/>
    <n v="42185"/>
    <n v="0.76249999999999996"/>
    <s v="0"/>
    <s v="     "/>
    <m/>
    <m/>
    <s v="N"/>
    <x v="0"/>
    <s v="1259782"/>
    <s v="15-0044405"/>
    <m/>
    <m/>
    <n v="110481523"/>
    <m/>
    <s v="     "/>
    <x v="1"/>
    <s v="PG&amp;E"/>
    <m/>
    <s v="Vegetation"/>
    <m/>
    <s v="D"/>
    <m/>
    <s v="0.26-9.99"/>
    <s v="Square Feet: ; Acreage: 0.5"/>
    <s v="Vegetation"/>
    <s v="33.a. Veg. contact"/>
    <s v="Vegetation"/>
    <s v="All types of equipment / facility failure"/>
    <s v="Contact - Vegetation"/>
    <m/>
    <s v="Contact - Vegetation"/>
    <s v="Conductor"/>
    <s v="Line to Ground"/>
    <s v="Unknown"/>
    <s v="Overhead"/>
    <x v="3"/>
    <s v="Conductor"/>
    <m/>
    <s v="loadside of 88973"/>
    <s v="     "/>
    <s v="Tier 2"/>
    <x v="1"/>
    <n v="507"/>
    <m/>
    <n v="36.219900000000003"/>
    <n v="-121.753"/>
    <s v="Monterey"/>
    <s v="OTTER-1102"/>
    <s v="182941102"/>
    <n v="12000"/>
    <s v="OTTER 11022002"/>
    <x v="1"/>
    <s v="Cal Fire Dept"/>
    <s v="Conifer Forest"/>
    <m/>
    <m/>
    <s v="No"/>
    <m/>
    <m/>
    <m/>
    <m/>
    <m/>
    <m/>
    <m/>
    <s v="N"/>
    <s v="N"/>
    <m/>
    <m/>
    <s v="     "/>
    <s v="36.21991000"/>
    <s v="-121.75343000"/>
    <s v="Jul  1 2015 12:00AM"/>
    <s v="TrunkFail"/>
    <s v="Green coast live Oak tree uphill of lines failed at twelve feet. Dave Rennell and Alex Holt on site during repairs. Tree was hung up on primary line."/>
    <s v="OAKC"/>
    <s v="50"/>
    <s v="24"/>
    <s v="30"/>
    <s v="Slight"/>
    <s v="Slight"/>
    <s v="N"/>
    <s v="1"/>
    <m/>
    <s v="Hillside"/>
    <s v="B"/>
    <s v="CrossArm"/>
    <s v="BareWire"/>
    <s v="0"/>
  </r>
  <r>
    <s v="20160144"/>
    <s v="     "/>
    <n v="42551"/>
    <s v="6/30"/>
    <x v="0"/>
    <n v="0.71805555555555556"/>
    <s v="27"/>
    <n v="2"/>
    <s v="6"/>
    <x v="6"/>
    <n v="42551"/>
    <n v="0.71805555555555556"/>
    <s v="0"/>
    <s v="     "/>
    <m/>
    <m/>
    <s v="N"/>
    <x v="0"/>
    <s v="1499124"/>
    <s v="16-0047210"/>
    <m/>
    <m/>
    <m/>
    <m/>
    <s v="     "/>
    <x v="1"/>
    <s v="PG&amp;E"/>
    <m/>
    <s v="Vegetation"/>
    <m/>
    <s v="D"/>
    <m/>
    <s v="300-999"/>
    <s v="Square Feet: ; Acreage: 464"/>
    <s v="Vegetation"/>
    <s v="33.a. Veg. contact"/>
    <s v="Vegetation"/>
    <s v="All types of equipment / facility failure"/>
    <s v="Contact - Vegetation"/>
    <m/>
    <s v="Contact - Vegetation"/>
    <s v="Conductor"/>
    <s v="Line to Line"/>
    <m/>
    <s v="Overhead"/>
    <x v="3"/>
    <s v="Conductor"/>
    <m/>
    <s v="101528146"/>
    <s v="     "/>
    <s v="Tier 2"/>
    <x v="1"/>
    <n v="245"/>
    <m/>
    <n v="40.035299999999999"/>
    <n v="-122.569"/>
    <s v="Tehama"/>
    <s v="CORNING-1102"/>
    <s v="103331102"/>
    <n v="12000"/>
    <s v="CORNING 11021622"/>
    <x v="1"/>
    <s v="Cal Fire"/>
    <s v="Hardwood Woodland"/>
    <m/>
    <m/>
    <s v="No"/>
    <s v="464"/>
    <s v="0"/>
    <m/>
    <m/>
    <m/>
    <s v="COLYEAR"/>
    <m/>
    <s v="N"/>
    <s v="N"/>
    <m/>
    <m/>
    <s v="     "/>
    <m/>
    <m/>
    <s v="Jul  1 2016 12:00AM"/>
    <s v="RootsFail"/>
    <s v="MATURE BLACK OAK ON SLIGHT TO MODERATE SLOPE UPROOTED DURING DRY HOT CONDITIONS. NO SIGNS OF EXTERNAL DEFECTS. SIGNS OF INTERNAL DECAY PRESENT, AND MAY HAVE BEEN CONTRIBUTING FACTOR TO FAILURE."/>
    <s v="OAKK"/>
    <s v="50"/>
    <s v="30"/>
    <s v="15"/>
    <s v="Moderate"/>
    <s v="Slight"/>
    <s v="N"/>
    <s v="1"/>
    <m/>
    <s v="Valley"/>
    <s v="A"/>
    <s v="CrossArm"/>
    <s v="BareWire"/>
    <s v="2"/>
  </r>
  <r>
    <s v="20160145"/>
    <s v="     "/>
    <n v="42551"/>
    <s v="6/30"/>
    <x v="0"/>
    <n v="0.59722222222222221"/>
    <s v="27"/>
    <n v="2"/>
    <s v="6"/>
    <x v="6"/>
    <n v="42551"/>
    <n v="0.59722222222222221"/>
    <s v="crew to replc trnsfmr and service"/>
    <s v="     "/>
    <m/>
    <m/>
    <s v="N"/>
    <x v="0"/>
    <m/>
    <s v="16-0047073"/>
    <m/>
    <m/>
    <m/>
    <m/>
    <s v="     "/>
    <x v="1"/>
    <s v="PG&amp;E"/>
    <m/>
    <s v="Vegetation"/>
    <m/>
    <s v="D"/>
    <m/>
    <s v="&lt;0.25"/>
    <s v="Square Feet: ; Acreage: "/>
    <s v="Vegetation"/>
    <s v="33.a. Veg. contact"/>
    <s v="Vegetation"/>
    <s v="All types of equipment / facility failure"/>
    <s v="Contact - Vegetation"/>
    <m/>
    <s v="Contact - Vegetation"/>
    <s v="Service Drop"/>
    <s v="Line to Line"/>
    <s v="PACIFIC BELL"/>
    <s v="Overhead"/>
    <x v="2"/>
    <s v="Service Drop"/>
    <m/>
    <s v="102327111"/>
    <s v="     "/>
    <s v="Tier 2"/>
    <x v="1"/>
    <n v="348"/>
    <m/>
    <n v="37.992699999999999"/>
    <n v="-120.4"/>
    <s v="Tuolumne"/>
    <s v="RACETRACK-1703"/>
    <s v="163761703"/>
    <n v="17000"/>
    <s v="N/A"/>
    <x v="0"/>
    <s v="Cal Fire"/>
    <s v="Urban"/>
    <m/>
    <m/>
    <s v="No"/>
    <m/>
    <m/>
    <m/>
    <m/>
    <m/>
    <m/>
    <m/>
    <s v="N"/>
    <s v="N"/>
    <m/>
    <m/>
    <s v="     "/>
    <s v="37.99267500"/>
    <s v="-120.39961700"/>
    <s v="Jun 30 2016 12:00AM"/>
    <s v="BranchFail"/>
    <s v="32 inch 2 stem Live Oak failed 4ft above ground at inclusion and impacted secondary line. Secondary line appeared to spark small fire that burned an area 44x30x44. No structure damage was caused to home, only burnt grass and no injuries were reported. No high voltage lines were affected or on the ground."/>
    <s v="OAKL"/>
    <s v="55"/>
    <s v="32"/>
    <s v="23"/>
    <s v="None"/>
    <s v="Slight"/>
    <s v="N"/>
    <s v="1"/>
    <m/>
    <s v="Hillside"/>
    <s v="A"/>
    <s v="CrossArm"/>
    <s v="TreeWire"/>
    <m/>
  </r>
  <r>
    <s v="20170160"/>
    <s v="     "/>
    <n v="42916"/>
    <s v="6/30"/>
    <x v="0"/>
    <m/>
    <s v="26"/>
    <n v="2"/>
    <s v="6"/>
    <x v="0"/>
    <n v="42917"/>
    <n v="5.9027777777777776E-2"/>
    <s v="Found NG TapClamp on Tree Wire, Open jumpers to make safe. Crew to replace jumper and CONN to main line. Oncall/DO notified"/>
    <s v="     "/>
    <m/>
    <m/>
    <s v="N"/>
    <x v="0"/>
    <s v="1821764"/>
    <s v="17-0059922"/>
    <m/>
    <m/>
    <n v="113012526"/>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Force Out"/>
    <s v="PACIFIC BELL"/>
    <s v="Overhead"/>
    <x v="3"/>
    <s v="Conductor"/>
    <m/>
    <s v="101958804"/>
    <s v="     "/>
    <s v="Tier 2"/>
    <x v="1"/>
    <n v="180"/>
    <m/>
    <n v="38.5794"/>
    <n v="-122.883"/>
    <s v="Sonoma"/>
    <s v="FITCH-MOUNTAIN-1113"/>
    <s v="42751113"/>
    <n v="12000"/>
    <s v="FITCH MOUNTAIN 1113583202"/>
    <x v="0"/>
    <s v="N.A."/>
    <s v="Hardwood Forest"/>
    <m/>
    <m/>
    <s v="No"/>
    <m/>
    <m/>
    <m/>
    <m/>
    <m/>
    <m/>
    <m/>
    <s v="N"/>
    <s v="N"/>
    <m/>
    <m/>
    <s v="     "/>
    <m/>
    <m/>
    <m/>
    <m/>
    <m/>
    <m/>
    <m/>
    <m/>
    <m/>
    <m/>
    <m/>
    <m/>
    <m/>
    <m/>
    <m/>
    <m/>
    <m/>
    <m/>
    <m/>
  </r>
  <r>
    <s v="20180404"/>
    <s v="     "/>
    <n v="43281"/>
    <s v="6/30"/>
    <x v="0"/>
    <n v="0.56388888888888888"/>
    <s v="26"/>
    <n v="2"/>
    <s v="6"/>
    <x v="1"/>
    <n v="43281"/>
    <n v="0.56388888888888888"/>
    <s v="&quot;Bird cross phased @ LR 1402&quot;"/>
    <s v="     "/>
    <s v="FAS"/>
    <m/>
    <s v="N"/>
    <x v="0"/>
    <s v="121804"/>
    <s v="18-0055968"/>
    <m/>
    <m/>
    <m/>
    <m/>
    <s v="     "/>
    <x v="1"/>
    <s v="PG&amp;E"/>
    <m/>
    <m/>
    <m/>
    <s v="D"/>
    <m/>
    <s v="0.26-9.99"/>
    <m/>
    <s v="Contact - Animal - Bird"/>
    <s v="33.b. Animal contact"/>
    <s v="Contact - Bird"/>
    <s v="Contact from object"/>
    <s v="Contact - Animal"/>
    <m/>
    <s v="Contact - Animal"/>
    <s v="Recloser"/>
    <s v="Line to Line"/>
    <m/>
    <s v="Overhead"/>
    <x v="3"/>
    <m/>
    <m/>
    <s v="1107/2"/>
    <s v="     "/>
    <s v="Tier 2"/>
    <x v="1"/>
    <n v="340"/>
    <s v="R5"/>
    <n v="38.695700000000002"/>
    <n v="-120.825"/>
    <s v="El Dorado"/>
    <s v="DIAMOND-SPRINGS-1107"/>
    <s v="152261107"/>
    <n v="11000"/>
    <s v="DIAMOND SPRINGS 1107CB"/>
    <x v="0"/>
    <m/>
    <s v="Urban"/>
    <m/>
    <m/>
    <s v="No"/>
    <m/>
    <m/>
    <m/>
    <m/>
    <m/>
    <m/>
    <m/>
    <s v="N"/>
    <s v="Y"/>
    <s v="201806291800"/>
    <s v="201807012200"/>
    <s v="     "/>
    <m/>
    <m/>
    <m/>
    <m/>
    <m/>
    <m/>
    <m/>
    <m/>
    <m/>
    <m/>
    <m/>
    <m/>
    <m/>
    <m/>
    <m/>
    <m/>
    <m/>
    <m/>
    <m/>
  </r>
  <r>
    <s v="SAP201518204"/>
    <s v="     "/>
    <n v="42159"/>
    <s v="6/4"/>
    <x v="0"/>
    <m/>
    <s v="23"/>
    <n v="2"/>
    <s v="6"/>
    <x v="2"/>
    <n v="42157"/>
    <m/>
    <s v="cutout fuses burnt apart starting grass fire at base of pole"/>
    <s v="     "/>
    <s v="SAP"/>
    <n v="44580"/>
    <s v="Y"/>
    <x v="0"/>
    <s v="5732915"/>
    <s v="N/A"/>
    <m/>
    <s v="X210198213"/>
    <n v="110424274"/>
    <m/>
    <s v="     "/>
    <x v="0"/>
    <s v="PG&amp;E"/>
    <m/>
    <m/>
    <m/>
    <s v="D"/>
    <m/>
    <s v="Structure-PG&amp;E only"/>
    <m/>
    <s v="Equipment - PG&amp;E"/>
    <s v="34.c. Fuse damage or failure"/>
    <s v="Equipment - PG&amp;E"/>
    <s v="Fuse failure - all"/>
    <s v="Fuse failure - all"/>
    <s v="Fuse"/>
    <m/>
    <m/>
    <m/>
    <s v="Yes"/>
    <s v="Overhead"/>
    <x v="0"/>
    <s v="Fuse"/>
    <m/>
    <s v="101413280"/>
    <s v="     "/>
    <s v="Tier 2"/>
    <x v="1"/>
    <m/>
    <m/>
    <n v="38.737499999999997"/>
    <n v="-120.81100000000001"/>
    <s v="El Dorado"/>
    <s v="PLACERVILLE-1110"/>
    <m/>
    <m/>
    <m/>
    <x v="0"/>
    <m/>
    <m/>
    <m/>
    <m/>
    <s v="No"/>
    <m/>
    <m/>
    <m/>
    <m/>
    <m/>
    <m/>
    <m/>
    <s v="N"/>
    <s v="N"/>
    <m/>
    <m/>
    <s v="     "/>
    <m/>
    <m/>
    <m/>
    <m/>
    <m/>
    <m/>
    <m/>
    <m/>
    <m/>
    <m/>
    <m/>
    <m/>
    <m/>
    <m/>
    <m/>
    <m/>
    <m/>
    <m/>
    <m/>
  </r>
  <r>
    <s v="20150090"/>
    <s v="     "/>
    <n v="42159"/>
    <s v="6/4"/>
    <x v="0"/>
    <n v="0.55347222222222225"/>
    <s v="23"/>
    <n v="2"/>
    <s v="6"/>
    <x v="2"/>
    <n v="42159"/>
    <n v="0.55347222222222225"/>
    <m/>
    <s v="     "/>
    <m/>
    <m/>
    <s v="N"/>
    <x v="0"/>
    <s v="1243643"/>
    <s v="15-0038501"/>
    <m/>
    <m/>
    <n v="110429257"/>
    <m/>
    <s v="     "/>
    <x v="1"/>
    <s v="PG&amp;E"/>
    <m/>
    <s v="Vegetation"/>
    <m/>
    <s v="D"/>
    <m/>
    <s v="&lt;0.25"/>
    <s v="Square Feet: ; Acreage: "/>
    <s v="Contact - 3rd Party"/>
    <s v="33.d. Vehicle contact"/>
    <s v="Contact - 3rd Party"/>
    <s v="All types of equipment / facility failure"/>
    <s v="Contact - Vehicle"/>
    <m/>
    <s v="Contact - Vehicle"/>
    <s v="Pole"/>
    <s v="Three Phase Fault"/>
    <m/>
    <s v="Overhead"/>
    <x v="3"/>
    <s v="Conductor"/>
    <m/>
    <m/>
    <s v="     "/>
    <s v="Tier 2"/>
    <x v="1"/>
    <n v="140"/>
    <m/>
    <n v="39.269399999999997"/>
    <n v="-123.78400000000001"/>
    <s v="Mendocino"/>
    <s v="BIG-RIVER-1101"/>
    <s v="43081101"/>
    <n v="12000"/>
    <s v="BIG RIVER 11013002"/>
    <x v="0"/>
    <s v="Cal Fire Dept"/>
    <s v="Conifer Forest"/>
    <m/>
    <m/>
    <s v="No"/>
    <m/>
    <m/>
    <m/>
    <m/>
    <m/>
    <m/>
    <m/>
    <s v="N"/>
    <s v="N"/>
    <m/>
    <m/>
    <s v="     "/>
    <m/>
    <m/>
    <m/>
    <m/>
    <m/>
    <m/>
    <m/>
    <m/>
    <m/>
    <m/>
    <m/>
    <m/>
    <m/>
    <m/>
    <m/>
    <m/>
    <m/>
    <m/>
    <m/>
  </r>
  <r>
    <s v="20180232"/>
    <s v="     "/>
    <n v="43255"/>
    <s v="6/4"/>
    <x v="0"/>
    <m/>
    <s v="23"/>
    <n v="2"/>
    <s v="6"/>
    <x v="1"/>
    <m/>
    <m/>
    <s v="From cus call log (OIS TR), line in tree caught on fire"/>
    <s v="     "/>
    <s v="FAS"/>
    <m/>
    <s v="N"/>
    <x v="0"/>
    <s v="100698"/>
    <m/>
    <m/>
    <m/>
    <m/>
    <m/>
    <s v="     "/>
    <x v="1"/>
    <s v="PG&amp;E"/>
    <m/>
    <m/>
    <m/>
    <s v="D"/>
    <m/>
    <s v="&lt;0.25"/>
    <m/>
    <s v="Vegetation"/>
    <s v="33.a. Veg. contact"/>
    <s v="Vegetation"/>
    <s v="Contact from object"/>
    <s v="Vegetation"/>
    <m/>
    <s v="Contact - Vegetation"/>
    <s v="Service Drop"/>
    <m/>
    <m/>
    <m/>
    <x v="1"/>
    <m/>
    <m/>
    <m/>
    <s v="     "/>
    <s v="Tier 2"/>
    <x v="1"/>
    <n v="575"/>
    <s v="R3"/>
    <n v="35.465600000000002"/>
    <n v="-120.47499999999999"/>
    <s v="San Luis Obispo"/>
    <s v="TEMPLETON-2113"/>
    <s v="183052113"/>
    <n v="750"/>
    <s v="N/A"/>
    <x v="1"/>
    <m/>
    <s v="Herbaceous"/>
    <m/>
    <m/>
    <s v="No"/>
    <m/>
    <m/>
    <m/>
    <m/>
    <m/>
    <m/>
    <m/>
    <s v="N"/>
    <s v="N"/>
    <m/>
    <m/>
    <s v="     "/>
    <m/>
    <m/>
    <m/>
    <m/>
    <m/>
    <m/>
    <m/>
    <m/>
    <m/>
    <m/>
    <m/>
    <m/>
    <m/>
    <m/>
    <m/>
    <m/>
    <m/>
    <m/>
    <m/>
  </r>
  <r>
    <s v="CAP20192526"/>
    <s v="     "/>
    <n v="43620"/>
    <s v="6/4"/>
    <x v="0"/>
    <n v="0.54583333333333328"/>
    <s v="23"/>
    <n v="2"/>
    <s v="6"/>
    <x v="3"/>
    <m/>
    <m/>
    <s v="1000 Mira Ciel Way in Somerset; 5/18/2019; tree fell onto three phase primary dist line; wire down caused small fire; Fire size is unknown going to contact Tman."/>
    <s v="     "/>
    <s v="CAP"/>
    <n v="44358"/>
    <s v="Y"/>
    <x v="0"/>
    <s v="384173"/>
    <s v="19-0053633"/>
    <m/>
    <s v="T004645949"/>
    <n v="117270029"/>
    <m/>
    <s v="     "/>
    <x v="0"/>
    <s v="PG&amp;E"/>
    <m/>
    <m/>
    <m/>
    <s v="D"/>
    <m/>
    <s v="Unknown"/>
    <m/>
    <s v="Vegetation"/>
    <s v="33.a. Veg. contact"/>
    <s v="Vegetation"/>
    <s v="Veg. contact"/>
    <m/>
    <m/>
    <s v="Veg. contact"/>
    <s v="Conductor - Primary"/>
    <s v="Force Out"/>
    <s v="No"/>
    <s v="Overhead"/>
    <x v="0"/>
    <s v="Conductor - Primary"/>
    <m/>
    <s v="153662102"/>
    <s v="     "/>
    <s v="Tier 2"/>
    <x v="1"/>
    <m/>
    <m/>
    <n v="38.625500000000002"/>
    <n v="-120.699"/>
    <s v="El Dorado"/>
    <s v="APPLE-HILL-2102"/>
    <m/>
    <m/>
    <s v="APPLE HILL 210251792"/>
    <x v="1"/>
    <m/>
    <m/>
    <m/>
    <m/>
    <s v="No"/>
    <m/>
    <m/>
    <m/>
    <m/>
    <m/>
    <m/>
    <m/>
    <s v="N"/>
    <s v="N"/>
    <m/>
    <m/>
    <s v="     "/>
    <s v="38.62498100"/>
    <s v="-120.69925700"/>
    <s v="May 22 2019 12:00AM"/>
    <s v="PGECont"/>
    <s v="-Tree contractor tied into adjacent tree while trimming larger diameter oak, while trimmed branch was dropped caused tension on tie in tree resulting in trunk failure._x000d__x000a_-lines down as a result. _x000d__x000a_-tree contractor sustained injuries and had life flight out._x000d__x000a_-tree that failed was green and healthy._x000d__x000a_-tree no longer threat to lines."/>
    <s v="PINP"/>
    <s v="50"/>
    <s v="12"/>
    <s v="18"/>
    <m/>
    <m/>
    <m/>
    <m/>
    <m/>
    <m/>
    <m/>
    <s v="CrossArm"/>
    <s v="BareWire"/>
    <s v="7"/>
  </r>
  <r>
    <s v="20200519"/>
    <s v="     "/>
    <n v="43986"/>
    <s v="6/4"/>
    <x v="0"/>
    <n v="0.7631944444444444"/>
    <s v="23"/>
    <n v="2"/>
    <s v="6"/>
    <x v="4"/>
    <n v="43986"/>
    <n v="0.75069444444444444"/>
    <s v="On June 4, 2020 at 1615 hours, PG&amp;E transferred its Calaveras Cement 1101 Distribution Circuit from mobile generators to its Calaveras Cement Substation near Pool Station Road and Cement Plant Road south of San Andreas. At 1755 hours, PG&amp;E Distribution Control Center was notified of smoke coming from the substation regulators and at approximately 1800 hours, the substation regulator caught fire. Initial analysis indicates a regulator failure caused the ignition. It is suspected the ignition started on the A phase regulator then spread B regulator. Hot oil or sparks flew outside the substation that resulted in a small grassfire 3 meters - 0.25 acres in size.  The ignition resulted in an outage to 3,490 customers and damage to A, B, C phase substation regulator, 12kV Main and Auxiliary Substation Busses. Fire was suppressed by Cal Fire.  This information is preliminary, further investigation being performed. Reference EI200604A - San Andreas - Property Damage."/>
    <s v="     "/>
    <s v="FAS"/>
    <m/>
    <s v="N"/>
    <x v="0"/>
    <s v="931132"/>
    <s v="20-0057851"/>
    <m/>
    <s v="1158253"/>
    <n v="119112283"/>
    <s v="EI200604A"/>
    <s v="     "/>
    <x v="1"/>
    <s v="PG&amp;E"/>
    <m/>
    <s v="Vegetation"/>
    <m/>
    <s v="S"/>
    <s v="D"/>
    <s v="&lt;0.25"/>
    <s v="20'x20'"/>
    <s v="Equipment - PG&amp;E"/>
    <s v="34.i._x0009_Voltage regulator / booster damage or failure"/>
    <s v="Equipment - PG&amp;E"/>
    <s v="All types of equipment / facility failure"/>
    <s v="Voltage Regulator failure"/>
    <s v="Voltage Regulator"/>
    <m/>
    <m/>
    <s v="Line to Line"/>
    <m/>
    <s v="Pad mount"/>
    <x v="5"/>
    <s v="Voltage Regulator"/>
    <s v="A, B, and C phase substation regulator; 12kV Main and Auxiliary Substation Busses"/>
    <s v="Reg A: 41023521"/>
    <s v="     "/>
    <s v="Tier 2"/>
    <x v="1"/>
    <n v="320"/>
    <s v="R3"/>
    <n v="38.170200000000001"/>
    <n v="-120.667"/>
    <s v="Calaveras"/>
    <s v="CALAVERAS-CEMENT-SUBSTATION"/>
    <m/>
    <n v="60000"/>
    <s v="N/A"/>
    <x v="0"/>
    <s v="Cal Fire"/>
    <s v="Urban"/>
    <m/>
    <m/>
    <s v="No"/>
    <m/>
    <m/>
    <m/>
    <m/>
    <m/>
    <s v="CEMENT"/>
    <m/>
    <s v="N"/>
    <s v="N"/>
    <m/>
    <m/>
    <s v="     "/>
    <m/>
    <m/>
    <m/>
    <m/>
    <m/>
    <m/>
    <m/>
    <m/>
    <m/>
    <m/>
    <m/>
    <m/>
    <m/>
    <m/>
    <m/>
    <m/>
    <m/>
    <m/>
    <m/>
  </r>
  <r>
    <s v="20200513"/>
    <s v="     "/>
    <n v="43986"/>
    <s v="6/4"/>
    <x v="0"/>
    <n v="0.21180555555555555"/>
    <s v="23"/>
    <n v="2"/>
    <s v="6"/>
    <x v="4"/>
    <m/>
    <m/>
    <s v="On June 4, 2020 at 0500 hours, PG&amp;E was notified by the San Jose Fire Department about an active fire impacting PG&amp;E facilities near Heartland Way and San Felipe Road in San Jose. PG&amp;E was advised not to send immediate field personnel, as the fire was still active. At 0625 hours, a PG&amp;E Distribution Troubleman was dispatched to patrol the area. Upon arrival at 0700 hours, the Distribution Troubleman observed multiple fire trucks and was escorted by CAL FIRE to the Tesla-Metcalf 500 kV Transmission line where a mylar balloon was observed to be caught in the center phase conductor. The Distribution Troubleman proceeded to contact PG&amp;E Transmission personnel. The Transmission Troubleman arrived at 0830 hours and after PG&amp;E was granted access, the mylar balloon was removed from the conductor. CAL FIRE collected the mylar balloon into evidence. The CAL FIRE Fire Report, states that the fire was believed to be caused by the mylar balloon’s contact with the conductor. The fire was named the “Silver Fire” and burned a total of 19 acres. No damage occurred to PG&amp;E facilities, and no de-energization or switching was necessary during this incident. This incident was reported to the CPUC on June 4, 2020, this incident was reported to the CPUC under the media criterion. The fire was suppressed by CAL FIRE."/>
    <s v="     "/>
    <s v="FAS"/>
    <m/>
    <s v="N"/>
    <x v="0"/>
    <m/>
    <m/>
    <m/>
    <s v="8992264"/>
    <m/>
    <s v="EI200604B"/>
    <s v="     "/>
    <x v="1"/>
    <s v="PG&amp;E"/>
    <m/>
    <s v="Vegetation"/>
    <m/>
    <s v="T"/>
    <s v="T"/>
    <s v="10-99"/>
    <m/>
    <s v="Contact - 3rd Party"/>
    <s v="33.c. Balloon contact"/>
    <s v="Contact - 3rd Party"/>
    <s v="Contact from object"/>
    <s v="Contact - Balloon"/>
    <m/>
    <s v="Contact - Balloon"/>
    <s v="Conductor - Transmission"/>
    <m/>
    <m/>
    <s v="Overhead"/>
    <x v="4"/>
    <s v="Conductor - Transmission"/>
    <m/>
    <s v="Circuit: TESLA-METCALF-500kV Conductor, Tower: 40587595"/>
    <s v="     "/>
    <s v="Tier 2"/>
    <x v="1"/>
    <n v="530"/>
    <s v="R3"/>
    <n v="37.273699999999998"/>
    <n v="-121.72199999999999"/>
    <s v="Santa Clara"/>
    <s v="TESLA-METCALF-500KV"/>
    <m/>
    <n v="500000"/>
    <s v="N/A"/>
    <x v="0"/>
    <s v="Cal Fire/Santa Clara County FD/San Jose FD"/>
    <s v="Herbaceous"/>
    <m/>
    <m/>
    <s v="No"/>
    <s v="19"/>
    <s v="0"/>
    <s v="0"/>
    <s v="0"/>
    <s v="0"/>
    <s v="SILVER"/>
    <m/>
    <s v="N"/>
    <s v="N"/>
    <m/>
    <m/>
    <s v="     "/>
    <m/>
    <m/>
    <m/>
    <m/>
    <m/>
    <m/>
    <m/>
    <m/>
    <m/>
    <m/>
    <m/>
    <m/>
    <m/>
    <m/>
    <m/>
    <m/>
    <m/>
    <m/>
    <m/>
  </r>
  <r>
    <s v="20150096"/>
    <s v="     "/>
    <n v="42160"/>
    <s v="6/5"/>
    <x v="0"/>
    <n v="0.61111111111111116"/>
    <s v="23"/>
    <n v="2"/>
    <s v="6"/>
    <x v="2"/>
    <n v="42160"/>
    <n v="0.61111111111111116"/>
    <s v="BURNT CONNECTIONS POSSABLE CAUSE OF FIRE, CREW ONSITE TO REPLACE"/>
    <s v="     "/>
    <m/>
    <m/>
    <s v="N"/>
    <x v="0"/>
    <s v="1244284"/>
    <s v="15-0038686"/>
    <m/>
    <m/>
    <m/>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0"/>
    <s v="Overhead"/>
    <x v="3"/>
    <s v="Conductor"/>
    <m/>
    <s v="101012484"/>
    <s v="     "/>
    <s v="Tier 2"/>
    <x v="1"/>
    <n v="320"/>
    <m/>
    <n v="37.957799999999999"/>
    <n v="-120.452"/>
    <s v="Tuolumne"/>
    <s v="RACETRACK-SUB-1704"/>
    <s v="163761704"/>
    <n v="17000"/>
    <s v="RACETRACK 1704CB"/>
    <x v="0"/>
    <s v="Cal Fire Dept"/>
    <s v="Shrub"/>
    <m/>
    <m/>
    <s v="No"/>
    <m/>
    <m/>
    <m/>
    <m/>
    <m/>
    <m/>
    <m/>
    <s v="N"/>
    <s v="N"/>
    <m/>
    <m/>
    <s v="     "/>
    <m/>
    <m/>
    <m/>
    <m/>
    <m/>
    <m/>
    <m/>
    <m/>
    <m/>
    <m/>
    <m/>
    <m/>
    <m/>
    <m/>
    <m/>
    <m/>
    <m/>
    <m/>
    <m/>
  </r>
  <r>
    <s v="20160085"/>
    <s v="     "/>
    <n v="42526"/>
    <s v="6/5"/>
    <x v="0"/>
    <n v="0.65555555555555556"/>
    <s v="24"/>
    <n v="2"/>
    <s v="6"/>
    <x v="6"/>
    <n v="42526"/>
    <n v="0.65555555555555556"/>
    <s v="hawk got into bridgeville garberville 60 at pole 14\4 off of alderpoint rd, caused momentary on many distro circuits, caused 2 acre fire"/>
    <s v="     "/>
    <m/>
    <m/>
    <s v="N"/>
    <x v="0"/>
    <m/>
    <m/>
    <m/>
    <m/>
    <m/>
    <m/>
    <s v="     "/>
    <x v="1"/>
    <s v="PG&amp;E"/>
    <m/>
    <s v="Vegetation"/>
    <m/>
    <s v="T"/>
    <m/>
    <s v="0.26-9.99"/>
    <s v="Square Feet: ; Acreage: 2"/>
    <s v="Contact - Animal - Bird"/>
    <s v="33.b. Animal contact"/>
    <s v="Contact - Bird"/>
    <s v="All types of equipment / facility failure"/>
    <s v="Contact - Animal"/>
    <m/>
    <s v="Contact - Animal"/>
    <s v="Conductor"/>
    <m/>
    <m/>
    <s v="Overhead"/>
    <x v="4"/>
    <s v="Conductor"/>
    <m/>
    <s v="101009790"/>
    <s v="     "/>
    <s v="Tier 2"/>
    <x v="1"/>
    <n v="120"/>
    <m/>
    <n v="40.344099999999997"/>
    <n v="-123.71"/>
    <s v="Humboldt"/>
    <s v="BRIDGEVILLE-GARBERVILLE-60"/>
    <s v="ETL.6220"/>
    <n v="60000"/>
    <s v="N/A"/>
    <x v="0"/>
    <s v="Cal Fire"/>
    <s v="Conifer Forest"/>
    <m/>
    <m/>
    <s v="No"/>
    <m/>
    <m/>
    <m/>
    <m/>
    <m/>
    <m/>
    <m/>
    <s v="N"/>
    <s v="N"/>
    <m/>
    <m/>
    <s v="     "/>
    <m/>
    <m/>
    <m/>
    <m/>
    <m/>
    <m/>
    <m/>
    <m/>
    <m/>
    <m/>
    <m/>
    <m/>
    <m/>
    <m/>
    <m/>
    <m/>
    <m/>
    <m/>
    <m/>
  </r>
  <r>
    <s v="20180241"/>
    <s v="     "/>
    <n v="43256"/>
    <s v="6/5"/>
    <x v="0"/>
    <n v="0.69861111111111107"/>
    <s v="23"/>
    <n v="2"/>
    <s v="6"/>
    <x v="1"/>
    <n v="43256"/>
    <n v="0.69861111111111107"/>
    <s v="Metallic balloons"/>
    <s v="     "/>
    <s v="FAS"/>
    <m/>
    <s v="N"/>
    <x v="0"/>
    <s v="102204"/>
    <s v="18-0047702"/>
    <m/>
    <m/>
    <m/>
    <m/>
    <s v="     "/>
    <x v="1"/>
    <s v="PG&amp;E"/>
    <m/>
    <m/>
    <m/>
    <s v="D"/>
    <m/>
    <s v="&lt;0.25"/>
    <m/>
    <s v="Contact - 3rd Party"/>
    <s v="33.c. Balloon contact"/>
    <s v="Contact - 3rd Party"/>
    <s v="Contact from object"/>
    <s v="Contact - Balloon"/>
    <m/>
    <s v="Contact - Balloon"/>
    <s v="Conductor"/>
    <s v="Line to Line"/>
    <m/>
    <s v="Overhead"/>
    <x v="3"/>
    <m/>
    <m/>
    <s v="8582"/>
    <s v="     "/>
    <s v="Tier 2"/>
    <x v="1"/>
    <n v="340"/>
    <s v="R2"/>
    <n v="38.720999999999997"/>
    <n v="-120.831"/>
    <s v="El Dorado"/>
    <s v="PLACERVILLE-1111"/>
    <s v="153081111"/>
    <n v="11000"/>
    <s v="PLACERVILLE 1112CB"/>
    <x v="0"/>
    <m/>
    <s v="Urban"/>
    <m/>
    <m/>
    <s v="No"/>
    <m/>
    <m/>
    <m/>
    <m/>
    <m/>
    <m/>
    <m/>
    <s v="N"/>
    <s v="N"/>
    <m/>
    <m/>
    <s v="     "/>
    <m/>
    <m/>
    <m/>
    <m/>
    <m/>
    <m/>
    <m/>
    <m/>
    <m/>
    <m/>
    <m/>
    <m/>
    <m/>
    <m/>
    <m/>
    <m/>
    <m/>
    <m/>
    <m/>
  </r>
  <r>
    <s v="20180244"/>
    <s v="     "/>
    <n v="43256"/>
    <s v="6/5"/>
    <x v="0"/>
    <n v="0.90416666666666667"/>
    <s v="23"/>
    <n v="2"/>
    <s v="6"/>
    <x v="1"/>
    <n v="43256"/>
    <n v="0.90416666666666667"/>
    <s v="ILIS cause - &quot;3rd Party, Vehicle&quot;"/>
    <s v="     "/>
    <s v="FAS"/>
    <m/>
    <s v="N"/>
    <x v="0"/>
    <s v="102381"/>
    <s v="18-0047739"/>
    <m/>
    <m/>
    <m/>
    <m/>
    <s v="     "/>
    <x v="0"/>
    <s v="PG&amp;E"/>
    <m/>
    <m/>
    <m/>
    <s v="D"/>
    <m/>
    <s v="Structure-PG&amp;E only"/>
    <m/>
    <s v="Contact - 3rd Party"/>
    <s v="33.d. Vehicle contact"/>
    <s v="Contact - 3rd Party"/>
    <s v="Contact from object"/>
    <s v="Contact - Vehicle"/>
    <m/>
    <s v="Contact - Vehicle"/>
    <m/>
    <s v="Line to Ground"/>
    <m/>
    <s v="Overhead"/>
    <x v="3"/>
    <m/>
    <m/>
    <s v="63868"/>
    <s v="     "/>
    <s v="Tier 2"/>
    <x v="1"/>
    <n v="507"/>
    <m/>
    <n v="36.2639"/>
    <n v="-121.795"/>
    <s v="Monterey"/>
    <s v="OTTER-1102"/>
    <s v="182941102"/>
    <n v="11000"/>
    <s v="OTTER 11022166"/>
    <x v="1"/>
    <m/>
    <s v="Rural"/>
    <m/>
    <m/>
    <s v="No"/>
    <m/>
    <m/>
    <m/>
    <m/>
    <m/>
    <m/>
    <m/>
    <s v="N"/>
    <s v="N"/>
    <m/>
    <m/>
    <s v="     "/>
    <m/>
    <m/>
    <m/>
    <m/>
    <m/>
    <m/>
    <m/>
    <m/>
    <m/>
    <m/>
    <m/>
    <m/>
    <m/>
    <m/>
    <m/>
    <m/>
    <m/>
    <m/>
    <m/>
  </r>
  <r>
    <s v="20180238"/>
    <s v="     "/>
    <n v="43256"/>
    <s v="6/5"/>
    <x v="0"/>
    <n v="0.42569444444444443"/>
    <s v="23"/>
    <n v="2"/>
    <s v="6"/>
    <x v="1"/>
    <n v="43256"/>
    <n v="0.42569444444444443"/>
    <s v="ILIS cause - &quot;Animal, Squirrel&quot;  &quot;FOUND DEAD SQUIRREL AT RISER&quot; - caused multiple PG&amp;E equipment damages."/>
    <s v="     "/>
    <s v="FAS"/>
    <m/>
    <s v="N"/>
    <x v="0"/>
    <s v="101809"/>
    <s v="18-0047539"/>
    <m/>
    <m/>
    <m/>
    <m/>
    <s v="     "/>
    <x v="1"/>
    <s v="PG&amp;E"/>
    <m/>
    <m/>
    <m/>
    <s v="D"/>
    <m/>
    <s v="&lt;0.25"/>
    <m/>
    <s v="Contact - Animal - Other"/>
    <s v="33.b. Animal contact"/>
    <s v="Contact - Animal"/>
    <s v="Contact from object"/>
    <s v="Contact - Animal"/>
    <m/>
    <s v="Contact - Animal"/>
    <s v="Fuse"/>
    <s v="Line to Line"/>
    <m/>
    <s v="Overhead"/>
    <x v="3"/>
    <m/>
    <m/>
    <s v="8389"/>
    <s v="     "/>
    <s v="Tier 2"/>
    <x v="1"/>
    <n v="246"/>
    <s v="R3"/>
    <n v="40.618299999999998"/>
    <n v="-122.31699999999999"/>
    <s v="Shasta"/>
    <s v="OREGON-TRAIL-1104"/>
    <s v="103521104"/>
    <n v="11000"/>
    <s v="OREGON TRAIL 1103CB"/>
    <x v="0"/>
    <m/>
    <s v="Hardwood Woodland"/>
    <m/>
    <m/>
    <s v="No"/>
    <m/>
    <m/>
    <m/>
    <m/>
    <m/>
    <m/>
    <m/>
    <s v="N"/>
    <s v="N"/>
    <m/>
    <m/>
    <s v="     "/>
    <m/>
    <m/>
    <m/>
    <m/>
    <m/>
    <m/>
    <m/>
    <m/>
    <m/>
    <m/>
    <m/>
    <m/>
    <m/>
    <m/>
    <m/>
    <m/>
    <m/>
    <m/>
    <m/>
  </r>
  <r>
    <s v="MIA20141408"/>
    <s v="     "/>
    <n v="41796"/>
    <s v="6/6"/>
    <x v="0"/>
    <n v="0.64118055555555553"/>
    <s v="23"/>
    <n v="2"/>
    <s v="6"/>
    <x v="7"/>
    <n v="41796"/>
    <n v="0.64097222222222228"/>
    <s v="PINE CREEK RD S/OF REDWOOD GROVE RD in Hoopa; 14spns load of lco5681; tree fell onto wire and caused conductor to fall to ground; seems tree fell due to separate wild fire; fallen conductor did not cause fire"/>
    <s v="     "/>
    <s v="FAS"/>
    <n v="44265"/>
    <s v="Y"/>
    <x v="0"/>
    <s v="1029684"/>
    <s v="N/A"/>
    <m/>
    <s v="T003133070"/>
    <n v="108180905"/>
    <m/>
    <s v="     "/>
    <x v="1"/>
    <s v="PG&amp;E"/>
    <m/>
    <m/>
    <m/>
    <s v="D"/>
    <m/>
    <s v="Unknown"/>
    <m/>
    <s v="Vegetation"/>
    <s v="33.a. Veg. contact"/>
    <s v="Vegetation"/>
    <s v="Contact from object"/>
    <s v="Contact - Vegetation"/>
    <m/>
    <s v="Contact - Vegetation"/>
    <s v="Conductor"/>
    <m/>
    <s v="Yes"/>
    <s v="Overhead"/>
    <x v="0"/>
    <m/>
    <m/>
    <s v="192401101 "/>
    <s v="     "/>
    <s v="Tier 2"/>
    <x v="1"/>
    <n v="113"/>
    <m/>
    <n v="41.072400000000002"/>
    <n v="-123.69799999999999"/>
    <s v="Humboldt"/>
    <s v="HOOPA-1101"/>
    <s v="192401101"/>
    <n v="11000"/>
    <s v="HOOPA-110182542"/>
    <x v="1"/>
    <m/>
    <s v="Conifer Forest"/>
    <m/>
    <m/>
    <s v="No"/>
    <m/>
    <m/>
    <m/>
    <m/>
    <m/>
    <m/>
    <m/>
    <s v="N"/>
    <s v="N"/>
    <m/>
    <m/>
    <s v="     "/>
    <m/>
    <m/>
    <m/>
    <m/>
    <m/>
    <m/>
    <m/>
    <m/>
    <m/>
    <m/>
    <m/>
    <m/>
    <m/>
    <m/>
    <m/>
    <m/>
    <m/>
    <m/>
    <m/>
  </r>
  <r>
    <s v="20150101"/>
    <s v="     "/>
    <n v="42161"/>
    <s v="6/6"/>
    <x v="0"/>
    <n v="0.65138888888888891"/>
    <s v="23"/>
    <n v="2"/>
    <s v="6"/>
    <x v="2"/>
    <n v="42161"/>
    <n v="0.65138888888888891"/>
    <s v="0"/>
    <s v="     "/>
    <m/>
    <m/>
    <s v="N"/>
    <x v="0"/>
    <s v="1244920"/>
    <s v="15-0039056"/>
    <m/>
    <m/>
    <n v="110432482"/>
    <m/>
    <s v="     "/>
    <x v="1"/>
    <s v="PG&amp;E"/>
    <m/>
    <s v="Vegetation"/>
    <m/>
    <s v="D"/>
    <m/>
    <s v="&lt;0.25"/>
    <s v="Square Feet: ; Acreage: "/>
    <s v="Vegetation"/>
    <s v="33.a. Veg. contact"/>
    <s v="Vegetation"/>
    <s v="All types of equipment / facility failure"/>
    <s v="Contact - Vegetation"/>
    <m/>
    <s v="Contact - Vegetation"/>
    <s v="Conductor"/>
    <s v="Line to Line"/>
    <s v="0"/>
    <s v="Overhead"/>
    <x v="3"/>
    <s v="Conductor"/>
    <m/>
    <s v="11480 ANDERSON VALLEY WAY @ BRIDGE"/>
    <s v="     "/>
    <s v="Tier 2"/>
    <x v="1"/>
    <n v="154"/>
    <m/>
    <n v="39.040900000000001"/>
    <n v="-123.402"/>
    <s v="Mendocino"/>
    <s v="PHILO-1101"/>
    <s v="42601101"/>
    <n v="12000"/>
    <s v="N/A"/>
    <x v="0"/>
    <s v="Cal Fire Dept"/>
    <s v="Agriculture"/>
    <m/>
    <m/>
    <s v="No"/>
    <m/>
    <m/>
    <m/>
    <m/>
    <m/>
    <m/>
    <m/>
    <s v="N"/>
    <s v="N"/>
    <m/>
    <m/>
    <s v="     "/>
    <s v="39.03786800"/>
    <s v="-123.40646000"/>
    <s v="Jun  8 2015 12:00AM"/>
    <s v="TrunkFail"/>
    <s v="A MATURE OAK, HEALTHY IN OUTER APPEARANCE BROKE AND FELL INTO THE 12KV LINES"/>
    <s v="OAKG"/>
    <s v="65"/>
    <s v="24"/>
    <s v="30"/>
    <s v="Slight"/>
    <s v="Moderate"/>
    <s v="N"/>
    <s v="1"/>
    <m/>
    <s v="Valley"/>
    <s v="A"/>
    <s v="Flat"/>
    <s v="BareWire"/>
    <s v="4"/>
  </r>
  <r>
    <s v="20160086"/>
    <s v="     "/>
    <n v="42527"/>
    <s v="6/6"/>
    <x v="0"/>
    <n v="0.82499999999999996"/>
    <s v="24"/>
    <n v="2"/>
    <s v="6"/>
    <x v="6"/>
    <n v="42527"/>
    <m/>
    <s v="0"/>
    <s v="     "/>
    <m/>
    <m/>
    <s v="N"/>
    <x v="0"/>
    <s v="1484260"/>
    <s v="16-0041497"/>
    <m/>
    <m/>
    <n v="111769272"/>
    <m/>
    <s v="     "/>
    <x v="1"/>
    <s v="PG&amp;E"/>
    <m/>
    <s v="Vegetation"/>
    <m/>
    <s v="D"/>
    <m/>
    <s v="&lt;0.25"/>
    <s v="Square Feet: ; Acreage: "/>
    <s v="Equipment - PG&amp;E"/>
    <s v="34.b. Conductor damage or failure"/>
    <s v="Equipment - PG&amp;E"/>
    <s v="All types of equipment / facility failure"/>
    <s v="Conductor"/>
    <s v="Conductor"/>
    <m/>
    <m/>
    <s v="Line to Ground"/>
    <s v="PACIFIC BELL"/>
    <s v="Overhead"/>
    <x v="3"/>
    <s v="Conductor"/>
    <m/>
    <s v="100050264"/>
    <s v="     "/>
    <s v="Tier 2"/>
    <x v="1"/>
    <n v="300"/>
    <m/>
    <n v="38.9129"/>
    <n v="-121.119"/>
    <s v="Placer"/>
    <s v="BELL-1107"/>
    <s v="152701107"/>
    <n v="12000"/>
    <s v="BELL 11072400"/>
    <x v="0"/>
    <s v="Cal Fire/placer fire"/>
    <s v="Hardwood Woodland"/>
    <m/>
    <m/>
    <s v="No"/>
    <m/>
    <m/>
    <m/>
    <m/>
    <m/>
    <m/>
    <m/>
    <s v="N"/>
    <s v="N"/>
    <m/>
    <m/>
    <s v="     "/>
    <m/>
    <m/>
    <m/>
    <m/>
    <m/>
    <m/>
    <m/>
    <m/>
    <m/>
    <m/>
    <m/>
    <m/>
    <m/>
    <m/>
    <m/>
    <m/>
    <m/>
    <m/>
    <m/>
  </r>
  <r>
    <s v="20190278"/>
    <s v="     "/>
    <n v="43622"/>
    <s v="6/6"/>
    <x v="0"/>
    <m/>
    <s v="23"/>
    <n v="2"/>
    <s v="6"/>
    <x v="3"/>
    <m/>
    <m/>
    <s v="Tman Notes: FOUND BURNT CONDUCTOR TOUCHING METAL FROM BIRD NEST. KCFD ONSITE.  3 transformers on one Pole (SAP ID 100216096). Can see apparent birdsnest near transformer(s). Added Fire Department per Tman notes. Unnk which transformer (3 on pole) was affected. Used Pole SAP ID for asset #."/>
    <s v="     "/>
    <s v="FAS"/>
    <m/>
    <s v="N"/>
    <x v="0"/>
    <m/>
    <m/>
    <m/>
    <s v="T004664060"/>
    <n v="0"/>
    <m/>
    <s v="     "/>
    <x v="1"/>
    <s v="PG&amp;E"/>
    <m/>
    <m/>
    <m/>
    <s v="D"/>
    <s v="D"/>
    <s v="0.26-9.99"/>
    <m/>
    <s v="Contact - Animal - Other"/>
    <s v="33.b. Animal contact"/>
    <s v="Contact - Animal"/>
    <s v="Contact from object"/>
    <s v="Contact - Animal"/>
    <m/>
    <s v="Contact - Animal"/>
    <s v="Splice/Clamp/Connector"/>
    <m/>
    <m/>
    <s v="Overhead"/>
    <x v="0"/>
    <s v="Splice/Clamp/Connector"/>
    <m/>
    <s v="100216096"/>
    <s v="     "/>
    <s v="Tier 2"/>
    <x v="1"/>
    <n v="438"/>
    <s v="R2"/>
    <n v="35.638399999999997"/>
    <n v="-118.96899999999999"/>
    <s v="KERN"/>
    <s v="POSO-MOUNTAIN-2101"/>
    <m/>
    <m/>
    <m/>
    <x v="0"/>
    <s v="Kern County FD"/>
    <s v="Herbaceous"/>
    <m/>
    <m/>
    <s v="No"/>
    <m/>
    <m/>
    <m/>
    <m/>
    <m/>
    <m/>
    <m/>
    <s v="N"/>
    <s v="N"/>
    <m/>
    <m/>
    <s v="     "/>
    <m/>
    <m/>
    <m/>
    <m/>
    <m/>
    <m/>
    <m/>
    <m/>
    <m/>
    <m/>
    <m/>
    <m/>
    <m/>
    <m/>
    <m/>
    <m/>
    <m/>
    <m/>
    <m/>
  </r>
  <r>
    <s v="20200525"/>
    <s v="     "/>
    <n v="43988"/>
    <s v="6/6"/>
    <x v="0"/>
    <n v="0.64583333333333337"/>
    <s v="23"/>
    <n v="2"/>
    <s v="6"/>
    <x v="4"/>
    <n v="43988"/>
    <n v="0.6333333333333333"/>
    <s v="On June 6, 2020 at 1530 hours, a PG&amp;E Troubleman was dispatched to the Satna Ynez 1104 circuit. A tree fell into a line and caused a 45 acre fire. There was a spot fire at 1830 Veiw Drive, where the wires came down. There was also a 45 acre grass fire behind the properties on the 4800 block of Baseline Avenue. Repairs were complete on the same day. "/>
    <s v="     "/>
    <s v="FAS"/>
    <m/>
    <s v="N"/>
    <x v="0"/>
    <s v="932872"/>
    <s v="20-0058454"/>
    <m/>
    <s v="T004981252"/>
    <n v="119118351"/>
    <m/>
    <s v="     "/>
    <x v="1"/>
    <s v="PG&amp;E"/>
    <m/>
    <s v="Vegetation"/>
    <m/>
    <s v="D"/>
    <s v="D"/>
    <s v="10-99"/>
    <s v="40 ACRES"/>
    <s v="Vegetation"/>
    <s v="33.a. Veg. contact"/>
    <s v="Vegetation"/>
    <s v="Contact from object"/>
    <s v="Contact - Vegetation"/>
    <m/>
    <s v="Contact - Vegetation"/>
    <s v="Conductor - Primary"/>
    <s v="Three Phase Fault"/>
    <m/>
    <s v="Overhead"/>
    <x v="3"/>
    <s v="Conductor - Primary"/>
    <m/>
    <s v="182721104"/>
    <s v="     "/>
    <s v="Tier 2"/>
    <x v="1"/>
    <n v="512"/>
    <s v="R2"/>
    <n v="34.636899999999997"/>
    <n v="-120.02500000000001"/>
    <s v="Santa Barbara"/>
    <s v="SANTA-YNEZ-1104"/>
    <m/>
    <n v="12000"/>
    <s v="SANTA YNEZ 1104Y04"/>
    <x v="1"/>
    <s v="Santa Barbara County FD"/>
    <s v="Herbaceous"/>
    <m/>
    <m/>
    <s v="No"/>
    <s v="45"/>
    <s v="0"/>
    <s v="0"/>
    <s v="0"/>
    <s v="0"/>
    <m/>
    <m/>
    <s v="N"/>
    <s v="N"/>
    <m/>
    <m/>
    <s v="     "/>
    <s v="34.63610000"/>
    <s v="-120.02500000"/>
    <s v="Jun  8 2020 12:00AM"/>
    <s v="BranchFail"/>
    <s v="EVIDENCE OF LIVE GREEN SYCAMORE BRANCH FAILURE AT FAULT LOCATION. NO EVIDENCE OF DETACHED BRANCH ON GROUND AT TIME OF INVESTIGATION. EVIDENCE OF 30 FT X 30 FT FIRE AT FAULT LOCATION AS WELL AS A LARGE 45 ACRE FIRE 30 SPANS NORTHWEST OF FAULT LOCATION. FIRE INVESTIGATION TO BE SUBMITTED TO PG&amp;E 6/9/2020. ADDITIONAL SYCAMORE LIMBS IN STRIKING DISTANCE OF POWER LINES TO BE REMOVED ON ROUTINE"/>
    <s v="SYCA"/>
    <s v="60"/>
    <s v="36"/>
    <s v="20"/>
    <s v="None"/>
    <s v="None"/>
    <s v="N"/>
    <s v="1"/>
    <m/>
    <s v="Valley"/>
    <s v="D"/>
    <s v="CrossArm"/>
    <s v="BareWire"/>
    <s v="2"/>
  </r>
  <r>
    <s v="20210733"/>
    <s v="     "/>
    <n v="44353"/>
    <s v="6/6"/>
    <x v="0"/>
    <n v="0.63541666666666663"/>
    <s v="24"/>
    <n v="2"/>
    <s v="6"/>
    <x v="5"/>
    <n v="44353"/>
    <m/>
    <s v="Wildfire due to unknown cause at this time but potentially due to tree into overhead conductor. Troubleman field notes state that he had no access to fire area and needed fiberglass deadend arm, 800' of 4 acsr conductor, 2 DE insulators and 2 dampers. The troubleman also marked tree fell into overhead lines. Cal Fire website has cause as under investigation with 59 acres burned. EOC preliminary notes: On June 6, 2021 at 1629 and 1858 hours, PG&amp;E’s Electric Incident Reporting On-Call Team received a voicemail from Dan Menry (DFMQ), Wildfire Safety Operations Center Expert with the HAWC Team and Ali Berrett (A7B7), System Operator with the Distribution Control Center, respectively in regard to the Buck fire in Raymond, CA. It was reported that this incident was a 25 acre vegitation fire. THe responding troublamn found a large branch in contact with 2 of 2 spans of  overhead primary (Oakhust 1101 12kV). An outage to 80 customers began on June 6, 2021 at 1512 hours. There are no known injuries/fatalities, property damage over $50,000, or media outlets on site. This information is preliminary."/>
    <s v="     "/>
    <s v="FAS"/>
    <m/>
    <s v="N"/>
    <x v="0"/>
    <m/>
    <s v="21-0070609"/>
    <m/>
    <s v="T005308461"/>
    <n v="121480000"/>
    <m/>
    <s v="     "/>
    <x v="1"/>
    <s v="PG&amp;E"/>
    <m/>
    <s v="Vegetation"/>
    <m/>
    <s v="D"/>
    <s v="D"/>
    <s v="10-99"/>
    <s v="50"/>
    <s v="Vegetation"/>
    <s v="33.a. Veg. contact"/>
    <s v="Vegetation"/>
    <s v="Contact from object"/>
    <s v="Veg. contact"/>
    <m/>
    <s v="Veg. contact"/>
    <s v="Conductor - Primary"/>
    <s v="Line to Ground"/>
    <s v="Y"/>
    <s v="Overhead"/>
    <x v="3"/>
    <s v="Conductor - Primary"/>
    <s v="Crossarm, Primary Conductor, Insulator"/>
    <s v="101025038"/>
    <s v="     "/>
    <s v="Tier 2"/>
    <x v="1"/>
    <n v="424"/>
    <s v="R3"/>
    <n v="37.296500000000002"/>
    <n v="-119.794"/>
    <s v="Madera"/>
    <s v="OAKHURST-1101"/>
    <m/>
    <n v="12000"/>
    <m/>
    <x v="0"/>
    <s v="Cal Fire/Madera-Mariposa-Merced Unit"/>
    <s v="Hardwood Woodland"/>
    <s v="Grass fuel model"/>
    <m/>
    <s v="No"/>
    <m/>
    <s v="Cal Fire Report does not provide this information"/>
    <m/>
    <s v="Cal Fire Report does not provide this information"/>
    <m/>
    <s v="BUCK"/>
    <m/>
    <s v="N"/>
    <s v="N"/>
    <m/>
    <m/>
    <s v="     "/>
    <s v="37.29655900"/>
    <s v="-119.79439700"/>
    <s v="Jun  7 2021 12:00AM"/>
    <s v="BranchFail"/>
    <s v="Green and Healthy gay pine limb split out due to wind."/>
    <s v="PING"/>
    <s v="71"/>
    <s v="35"/>
    <s v="33"/>
    <s v="None"/>
    <s v="None"/>
    <s v="N"/>
    <s v="1"/>
    <m/>
    <s v="Valley"/>
    <s v="A"/>
    <s v="CrossArm"/>
    <s v="BareWire"/>
    <s v="7"/>
  </r>
  <r>
    <s v="MIA20144445"/>
    <s v="     "/>
    <n v="41797"/>
    <s v="6/7"/>
    <x v="0"/>
    <n v="0.30585648148148148"/>
    <s v="23"/>
    <n v="2"/>
    <s v="6"/>
    <x v="7"/>
    <n v="41797"/>
    <n v="0.30555555555555558"/>
    <s v="15000 MANZANITA RD / MANZANITA RD @ SHAKERIDGE RD / 1 LD SIDE L-5671 1SOUTH LINE &amp; BUCK in Shutter Creek; tree fell onto line, broke conductor, and caused small fire; HOLCOMB SUPERVISOR ONSITE; WAITING ON TMAN- krj7- tman response: This fire was 30’x30’ f"/>
    <s v="     "/>
    <s v="FAS"/>
    <n v="44265"/>
    <s v="Y"/>
    <x v="0"/>
    <s v="1029772"/>
    <s v="N/A"/>
    <m/>
    <s v="T003133335"/>
    <n v="108180975"/>
    <m/>
    <s v="     "/>
    <x v="1"/>
    <s v="PG&amp;E"/>
    <m/>
    <m/>
    <m/>
    <s v="D"/>
    <m/>
    <s v="&lt;0.25"/>
    <m/>
    <s v="Vegetation"/>
    <s v="33.a. Veg. contact"/>
    <s v="Vegetation"/>
    <s v="Contact from object"/>
    <s v="Contact - Vegetation"/>
    <m/>
    <s v="Contact - Vegetation"/>
    <s v="Conductor"/>
    <m/>
    <s v="No"/>
    <s v="Overhead"/>
    <x v="0"/>
    <m/>
    <m/>
    <s v="101262455"/>
    <s v="     "/>
    <s v="Tier 2"/>
    <x v="1"/>
    <n v="340"/>
    <m/>
    <n v="38.435499999999998"/>
    <n v="-120.747"/>
    <s v="Amador"/>
    <s v="MARTELL-1101"/>
    <s v="163011101"/>
    <n v="11000"/>
    <m/>
    <x v="0"/>
    <s v="PG&amp;E, homeowner, and CDF"/>
    <s v="Hardwood Forest"/>
    <m/>
    <m/>
    <s v="No"/>
    <m/>
    <m/>
    <m/>
    <m/>
    <m/>
    <m/>
    <m/>
    <s v="N"/>
    <s v="N"/>
    <m/>
    <m/>
    <s v="     "/>
    <m/>
    <m/>
    <m/>
    <m/>
    <m/>
    <m/>
    <m/>
    <m/>
    <m/>
    <m/>
    <m/>
    <m/>
    <m/>
    <m/>
    <m/>
    <m/>
    <m/>
    <m/>
    <m/>
  </r>
  <r>
    <s v="SAP201518170"/>
    <s v="     "/>
    <n v="42162"/>
    <s v="6/7"/>
    <x v="0"/>
    <m/>
    <s v="24"/>
    <n v="2"/>
    <s v="6"/>
    <x v="2"/>
    <n v="42160"/>
    <m/>
    <s v="Pole replaced due to pole fire; ng regulator caused incident; failed circuit breaker 2102/2"/>
    <s v="     "/>
    <s v="SAP"/>
    <n v="44580"/>
    <s v="Y"/>
    <x v="0"/>
    <s v="1244584"/>
    <s v="15-0038954"/>
    <m/>
    <s v="T003412219"/>
    <n v="110432116"/>
    <m/>
    <s v="     "/>
    <x v="0"/>
    <s v="PG&amp;E"/>
    <m/>
    <m/>
    <m/>
    <s v="D"/>
    <m/>
    <s v="Structure-PG&amp;E only"/>
    <m/>
    <s v="Equipment - PG&amp;E"/>
    <s v="34.o. Other"/>
    <s v="Equipment - PG&amp;E"/>
    <s v="Other"/>
    <s v="Other"/>
    <s v="Circuit Breaker"/>
    <m/>
    <m/>
    <s v="Force Out"/>
    <s v="No"/>
    <s v="Overhead"/>
    <x v="0"/>
    <s v="Circuit Breaker"/>
    <m/>
    <s v="103330848"/>
    <s v="     "/>
    <s v="Tier 2"/>
    <x v="1"/>
    <m/>
    <m/>
    <n v="37.227499999999999"/>
    <n v="-119.69"/>
    <s v="Madera"/>
    <s v="COARSEGOLD-2104"/>
    <m/>
    <m/>
    <s v="COARSEGOLD 2104CB"/>
    <x v="0"/>
    <s v="Madera County FD and Cal Fire"/>
    <m/>
    <m/>
    <m/>
    <s v="No"/>
    <m/>
    <m/>
    <m/>
    <m/>
    <m/>
    <m/>
    <m/>
    <s v="N"/>
    <s v="N"/>
    <m/>
    <m/>
    <s v="     "/>
    <m/>
    <m/>
    <m/>
    <m/>
    <m/>
    <m/>
    <m/>
    <m/>
    <m/>
    <m/>
    <m/>
    <m/>
    <m/>
    <m/>
    <m/>
    <m/>
    <m/>
    <m/>
    <m/>
  </r>
  <r>
    <s v="20190289"/>
    <s v="     "/>
    <n v="43623"/>
    <s v="6/7"/>
    <x v="0"/>
    <m/>
    <s v="23"/>
    <n v="2"/>
    <s v="6"/>
    <x v="3"/>
    <n v="43623"/>
    <n v="0.42638888888888887"/>
    <s v="Tree crew called in OIS report and data in spreadsheet confirms vegetation. Otherwise, no apparent caused was discovered"/>
    <s v="     "/>
    <s v="FAS"/>
    <m/>
    <s v="N"/>
    <x v="0"/>
    <s v="400545"/>
    <s v="19-0064216"/>
    <m/>
    <s v="T004665330"/>
    <n v="0"/>
    <m/>
    <s v="     "/>
    <x v="1"/>
    <s v="PG&amp;E"/>
    <m/>
    <m/>
    <m/>
    <s v="D"/>
    <s v="D"/>
    <s v="0.26-9.99"/>
    <m/>
    <s v="Vegetation"/>
    <s v="33.a. Veg. contact"/>
    <s v="Vegetation"/>
    <s v="Contact from object"/>
    <s v="Contact - Vegetation"/>
    <m/>
    <s v="Contact - Vegetation"/>
    <s v="Conductor - Primary"/>
    <s v="Multi-Fault"/>
    <m/>
    <s v="Overhead"/>
    <x v="3"/>
    <s v="Conductor - Primary"/>
    <m/>
    <s v="042861101 "/>
    <s v="     "/>
    <s v="Tier 2"/>
    <x v="1"/>
    <n v="140"/>
    <s v="R2"/>
    <n v="38.728499999999997"/>
    <n v="-123.35299999999999"/>
    <s v="SONOMA"/>
    <s v="FORT-ROSS-1121"/>
    <m/>
    <m/>
    <s v="ANNAPOLIS 1101528344"/>
    <x v="1"/>
    <m/>
    <s v="Herbaceous"/>
    <m/>
    <m/>
    <s v="No"/>
    <m/>
    <m/>
    <m/>
    <m/>
    <m/>
    <m/>
    <m/>
    <s v="N"/>
    <s v="N"/>
    <m/>
    <m/>
    <s v="     "/>
    <s v="38.74044400"/>
    <s v="-123.35206100"/>
    <s v="Jun  8 2019 12:00AM"/>
    <s v="TrunkFail"/>
    <s v="One stem on a 2 stem Tan oak broke 1ft from ground. The tree fell into a 13 inch diameter douglas fir causing it to uproot and fall over."/>
    <s v="TAN"/>
    <s v="75"/>
    <s v="35"/>
    <s v="35"/>
    <s v="Slight"/>
    <s v="Severe"/>
    <s v="N"/>
    <s v="1"/>
    <m/>
    <s v="Ridge"/>
    <s v="B"/>
    <s v="CrossArm"/>
    <s v="BareWire"/>
    <s v="8"/>
  </r>
  <r>
    <s v="20210740"/>
    <s v="     "/>
    <n v="44354"/>
    <s v="6/7"/>
    <x v="0"/>
    <n v="0.41944444444444445"/>
    <s v="24"/>
    <n v="2"/>
    <s v="6"/>
    <x v="5"/>
    <n v="44354"/>
    <m/>
    <s v="Tree branch made contact with overhead open wire secondary conductors that resulted in a less than one meter fire. The troubleman recommends having the open wires secondary replaced with triplex to help mitigate fire danger. This information is preliminary. OIS: 1367479; FOID: T005308995 (D3A6); Circuit ID: 192221102, SAP ID: 100986954, 100986956; VM Lat/Long:  40.268566, -124.240090"/>
    <s v="     "/>
    <s v="FAS"/>
    <m/>
    <s v="N"/>
    <x v="0"/>
    <m/>
    <m/>
    <m/>
    <s v="T005308995"/>
    <m/>
    <m/>
    <s v="     "/>
    <x v="1"/>
    <s v="PG&amp;E"/>
    <m/>
    <s v="Vegetation"/>
    <m/>
    <s v="D"/>
    <s v="D"/>
    <s v="&lt;3 meters of linear travel"/>
    <s v="Approximately 1’X4’"/>
    <s v="Vegetation"/>
    <s v="33.a. Veg. contact"/>
    <s v="Vegetation"/>
    <s v="Contact from object"/>
    <s v="Weather - High Winds"/>
    <m/>
    <s v="Weather - High Winds"/>
    <s v="Conductor - Open Wire Secondary"/>
    <m/>
    <s v="Y"/>
    <s v="Overhead"/>
    <x v="1"/>
    <s v="Conductor - Open Wire Secondary"/>
    <s v="Conductor"/>
    <m/>
    <s v="     "/>
    <s v="Tier 2"/>
    <x v="1"/>
    <n v="105"/>
    <s v="R2"/>
    <n v="40.268599999999999"/>
    <n v="-124.24"/>
    <s v="Humboldt"/>
    <s v="GARBERVILLE-1102"/>
    <m/>
    <m/>
    <s v="N/A"/>
    <x v="0"/>
    <s v="Self Extinguished"/>
    <s v="Conifer Forest"/>
    <m/>
    <m/>
    <s v="No"/>
    <m/>
    <m/>
    <m/>
    <m/>
    <m/>
    <m/>
    <m/>
    <s v="N"/>
    <s v="N"/>
    <m/>
    <m/>
    <s v="     "/>
    <m/>
    <m/>
    <m/>
    <m/>
    <m/>
    <m/>
    <m/>
    <m/>
    <m/>
    <m/>
    <m/>
    <m/>
    <m/>
    <m/>
    <m/>
    <m/>
    <m/>
    <m/>
    <m/>
  </r>
  <r>
    <s v="20150108"/>
    <s v="     "/>
    <n v="42163"/>
    <s v="6/8"/>
    <x v="0"/>
    <n v="0.67708333333333337"/>
    <s v="24"/>
    <n v="2"/>
    <s v="6"/>
    <x v="2"/>
    <n v="42163"/>
    <n v="0.67708333333333337"/>
    <s v="2 0f 2 spans #4acsr down. crew will nee 600 ft wire and possible xarms, requested 2 full tree crews to clear a path to bring wire back up"/>
    <s v="     "/>
    <m/>
    <m/>
    <s v="N"/>
    <x v="0"/>
    <s v="1246300"/>
    <s v="15-0039481"/>
    <m/>
    <m/>
    <n v="110434409"/>
    <m/>
    <s v="     "/>
    <x v="1"/>
    <s v="PG&amp;E"/>
    <m/>
    <s v="Vegetation"/>
    <m/>
    <s v="D"/>
    <m/>
    <s v="0.26-9.99"/>
    <s v="Square Feet: ; Acreage: 4.3"/>
    <s v="Vegetation"/>
    <s v="33.a. Veg. contact"/>
    <s v="Vegetation"/>
    <s v="All types of equipment / facility failure"/>
    <s v="Contact - Vegetation"/>
    <m/>
    <s v="Contact - Vegetation"/>
    <s v="Conductor"/>
    <s v="Line to Line"/>
    <s v="0"/>
    <s v="Overhead"/>
    <x v="3"/>
    <s v="Conductor"/>
    <m/>
    <s v="2 spans loadside 1741"/>
    <s v="     "/>
    <s v="Tier 2"/>
    <x v="1"/>
    <n v="150"/>
    <m/>
    <n v="39.823599999999999"/>
    <n v="-123.60899999999999"/>
    <s v="Mendocino"/>
    <s v="LAYTONVILLE-1101"/>
    <s v="42681101"/>
    <n v="12000"/>
    <s v="LAYTONVILLE 11011760"/>
    <x v="0"/>
    <s v="Cal Fire Dept"/>
    <s v="Conifer Forest"/>
    <m/>
    <m/>
    <s v="No"/>
    <m/>
    <m/>
    <m/>
    <m/>
    <m/>
    <m/>
    <m/>
    <s v="N"/>
    <s v="N"/>
    <m/>
    <m/>
    <s v="     "/>
    <m/>
    <m/>
    <s v="Jun  9 2015 12:00AM"/>
    <s v="Unverified"/>
    <s v="Due the lack of evidence and extensive tree work I could not determine the cause of outage."/>
    <m/>
    <m/>
    <m/>
    <m/>
    <m/>
    <m/>
    <m/>
    <m/>
    <m/>
    <m/>
    <m/>
    <m/>
    <m/>
    <m/>
  </r>
  <r>
    <s v="20150106"/>
    <s v="     "/>
    <n v="42163"/>
    <s v="6/8"/>
    <x v="0"/>
    <n v="0.59583333333333333"/>
    <s v="24"/>
    <n v="2"/>
    <s v="6"/>
    <x v="2"/>
    <n v="42163"/>
    <n v="0.59583333333333333"/>
    <s v="0"/>
    <s v="     "/>
    <m/>
    <m/>
    <s v="N"/>
    <x v="0"/>
    <s v="1245781"/>
    <s v="15-0039368"/>
    <m/>
    <m/>
    <n v="110434082"/>
    <m/>
    <s v="     "/>
    <x v="1"/>
    <s v="PG&amp;E"/>
    <m/>
    <s v="Vegetation"/>
    <m/>
    <s v="D"/>
    <m/>
    <s v="10-99"/>
    <s v="Square Feet: ; Acreage: 20"/>
    <s v="Contact - 3rd Party"/>
    <s v="33.d. Vehicle contact"/>
    <s v="Contact - 3rd Party"/>
    <s v="All types of equipment / facility failure"/>
    <s v="Contact - Vehicle"/>
    <m/>
    <s v="Contact - Vehicle"/>
    <s v="Pole"/>
    <s v="Line to Ground"/>
    <s v="PACIFIC BELL"/>
    <s v="Overhead"/>
    <x v="3"/>
    <s v="Conductor"/>
    <m/>
    <s v="102048579"/>
    <s v="     "/>
    <s v="Tier 2"/>
    <x v="1"/>
    <n v="320"/>
    <m/>
    <n v="38.179600000000001"/>
    <n v="-120.959"/>
    <s v="Calaveras"/>
    <s v="CORRAL-1101"/>
    <s v="162991101"/>
    <n v="12000"/>
    <s v="CORRAL 1101CB"/>
    <x v="0"/>
    <s v="Cal Fire Dept"/>
    <s v="Herbaceous"/>
    <m/>
    <m/>
    <s v="No"/>
    <s v="10"/>
    <m/>
    <m/>
    <m/>
    <m/>
    <m/>
    <m/>
    <s v="N"/>
    <s v="N"/>
    <m/>
    <m/>
    <s v="     "/>
    <m/>
    <m/>
    <m/>
    <m/>
    <m/>
    <m/>
    <m/>
    <m/>
    <m/>
    <m/>
    <m/>
    <m/>
    <m/>
    <m/>
    <m/>
    <m/>
    <m/>
    <m/>
    <m/>
  </r>
  <r>
    <s v="20170085"/>
    <s v="     "/>
    <n v="42894"/>
    <s v="6/8"/>
    <x v="0"/>
    <n v="0.63055555555555554"/>
    <s v="23"/>
    <n v="2"/>
    <s v="6"/>
    <x v="0"/>
    <n v="42894"/>
    <n v="0.63055555555555554"/>
    <s v="FOUND WIRE DOWN CAUSED FIRE.   BURNED 5 ACRES"/>
    <s v="     "/>
    <m/>
    <m/>
    <s v="N"/>
    <x v="0"/>
    <s v="1799838"/>
    <s v="17-0053783"/>
    <m/>
    <m/>
    <n v="112939613"/>
    <m/>
    <s v="     "/>
    <x v="1"/>
    <s v="PG&amp;E"/>
    <m/>
    <s v="Vegetation"/>
    <m/>
    <s v="D"/>
    <m/>
    <s v="0.26-9.99"/>
    <s v="Square Feet: ; Acreage: 5"/>
    <s v="Equipment - PG&amp;E"/>
    <s v="34.b. Conductor damage or failure"/>
    <s v="Equipment - PG&amp;E"/>
    <s v="All types of equipment / facility failure"/>
    <s v="Conductor"/>
    <s v="Conductor"/>
    <m/>
    <m/>
    <s v="Three Phase Fault"/>
    <s v="Unknown"/>
    <s v="Overhead"/>
    <x v="3"/>
    <s v="Conductor"/>
    <m/>
    <s v="101947678"/>
    <s v="     "/>
    <s v="Tier 2"/>
    <x v="1"/>
    <n v="512"/>
    <m/>
    <n v="34.605800000000002"/>
    <n v="-120.021"/>
    <s v="Santa Barbara"/>
    <s v="SANTA-YNEZ-1104"/>
    <s v="182721104"/>
    <n v="12000"/>
    <s v="SANTA YNEZ 110488746"/>
    <x v="1"/>
    <s v="SHAWN STEINER"/>
    <s v="Herbaceous"/>
    <m/>
    <m/>
    <s v="No"/>
    <m/>
    <m/>
    <m/>
    <m/>
    <m/>
    <m/>
    <m/>
    <s v="N"/>
    <s v="N"/>
    <m/>
    <m/>
    <s v="     "/>
    <m/>
    <m/>
    <m/>
    <m/>
    <m/>
    <m/>
    <m/>
    <m/>
    <m/>
    <m/>
    <m/>
    <m/>
    <m/>
    <m/>
    <m/>
    <m/>
    <m/>
    <m/>
    <m/>
  </r>
  <r>
    <s v="20180256"/>
    <s v="     "/>
    <n v="43259"/>
    <s v="6/8"/>
    <x v="0"/>
    <n v="0.71527777777777779"/>
    <s v="23"/>
    <n v="2"/>
    <s v="6"/>
    <x v="1"/>
    <n v="43259"/>
    <n v="0.71527777777777779"/>
    <s v="&quot;Large eucalyptus limb broke off took down all 3 phases of #6 copper. Started small grass fire&quot;"/>
    <s v="     "/>
    <s v="FAS"/>
    <m/>
    <s v="N"/>
    <x v="0"/>
    <s v="104636"/>
    <s v="18-0049050"/>
    <m/>
    <m/>
    <m/>
    <m/>
    <s v="     "/>
    <x v="1"/>
    <s v="PG&amp;E"/>
    <m/>
    <m/>
    <m/>
    <s v="D"/>
    <m/>
    <s v="&lt;0.25"/>
    <m/>
    <s v="Vegetation"/>
    <s v="33.a. Veg. contact"/>
    <s v="Vegetation"/>
    <s v="Contact from object"/>
    <s v="Vegetation"/>
    <m/>
    <s v="Contact - Vegetation"/>
    <s v="Conductor"/>
    <s v="Open Circuit,Line to Ground"/>
    <m/>
    <s v="Overhead"/>
    <x v="3"/>
    <m/>
    <m/>
    <s v="WIRE DOWN TWD TX 512102772973"/>
    <s v="     "/>
    <s v="Tier 2"/>
    <x v="1"/>
    <m/>
    <s v="NA"/>
    <n v="35.4741"/>
    <n v="-120.666"/>
    <s v="San Luis Obispo"/>
    <s v="ATASCADERO-1101"/>
    <s v="182541101"/>
    <n v="11000"/>
    <s v="ATASCADERO 1101A22"/>
    <x v="0"/>
    <m/>
    <s v="Hardwood Woodland"/>
    <m/>
    <m/>
    <s v="No"/>
    <m/>
    <m/>
    <m/>
    <m/>
    <m/>
    <m/>
    <m/>
    <s v="N"/>
    <s v="N"/>
    <m/>
    <m/>
    <s v="     "/>
    <s v="35.28360000"/>
    <s v="-120.39130000"/>
    <s v="Jun 11 2018 12:00AM"/>
    <s v="BranchFail"/>
    <s v="EVIDENCE OF GREEN EUCALYPTUS BRABCH FAILURE. EVIDENCE OF FIRE, INVESTIGATION COMPLETED."/>
    <s v="EUCA"/>
    <s v="80"/>
    <s v="60"/>
    <s v="20"/>
    <s v="None"/>
    <s v="None"/>
    <s v="N"/>
    <s v="1"/>
    <m/>
    <s v="Plain"/>
    <s v="D"/>
    <s v="CrossArm"/>
    <s v="BareWire"/>
    <s v="6"/>
  </r>
  <r>
    <s v="20150114"/>
    <s v="     "/>
    <n v="42164"/>
    <s v="6/9"/>
    <x v="0"/>
    <n v="0.64166666666666672"/>
    <s v="24"/>
    <n v="2"/>
    <s v="6"/>
    <x v="2"/>
    <n v="42164"/>
    <n v="0.64166666666666672"/>
    <s v="0"/>
    <s v="     "/>
    <m/>
    <m/>
    <s v="N"/>
    <x v="0"/>
    <s v="1247803"/>
    <s v="15-0039825"/>
    <m/>
    <m/>
    <n v="110494858"/>
    <m/>
    <s v="     "/>
    <x v="1"/>
    <s v="PG&amp;E"/>
    <m/>
    <s v="Vegetation"/>
    <m/>
    <s v="D"/>
    <m/>
    <s v="10-99"/>
    <s v="Square Feet: ; Acreage: 28"/>
    <s v="Vegetation"/>
    <s v="33.a. Veg. contact"/>
    <s v="Vegetation"/>
    <s v="All types of equipment / facility failure"/>
    <s v="Contact - Vegetation"/>
    <m/>
    <s v="Contact - Vegetation"/>
    <s v="Conductor"/>
    <s v="Multi-Fault"/>
    <s v="Yes"/>
    <s v="Overhead"/>
    <x v="3"/>
    <s v="Conductor"/>
    <m/>
    <s v="load side 2987"/>
    <s v="     "/>
    <s v="Tier 2"/>
    <x v="1"/>
    <n v="175"/>
    <m/>
    <n v="38.365099999999998"/>
    <n v="-122.254"/>
    <s v="Napa"/>
    <s v="SILVERADO-2104"/>
    <s v="43291104"/>
    <n v="21000"/>
    <s v="SILVERADO 210437632"/>
    <x v="1"/>
    <s v="Cal Fire Dept"/>
    <s v="Shrub"/>
    <m/>
    <m/>
    <s v="Yes"/>
    <s v="28"/>
    <m/>
    <m/>
    <m/>
    <m/>
    <m/>
    <m/>
    <s v="N"/>
    <s v="N"/>
    <m/>
    <m/>
    <s v="     "/>
    <s v="38.36510000"/>
    <s v="-122.25410000"/>
    <s v="Jun 10 2015 12:00AM"/>
    <s v="TrunkFail"/>
    <s v="Grey Pine split at 40ft during some strong winds and fell in the direction of the lines.  Lines were down at the time of investigation and a new line was installed.  Cal Fire was present and they stated 27.66 acres had burned"/>
    <s v="PINE"/>
    <s v="84"/>
    <s v="15"/>
    <s v="15"/>
    <s v="Severe"/>
    <s v="None"/>
    <s v="N"/>
    <s v="1"/>
    <m/>
    <s v="Ridge"/>
    <s v="B"/>
    <s v="CrossArm"/>
    <s v="BareWire"/>
    <s v="0"/>
  </r>
  <r>
    <s v="20180260"/>
    <s v="     "/>
    <n v="43260"/>
    <s v="6/9"/>
    <x v="0"/>
    <n v="0.30069444444444443"/>
    <s v="23"/>
    <n v="2"/>
    <s v="6"/>
    <x v="1"/>
    <n v="43260"/>
    <n v="0.30069444444444443"/>
    <s v="OIS TR - outage engineer noted &quot;BLOWN TRANFORMER&quot;, which seems to be supported by Material List, which contains replacement info on transformer, cutouts, and x-arm."/>
    <s v="     "/>
    <s v="FAS"/>
    <m/>
    <s v="N"/>
    <x v="0"/>
    <s v="104928"/>
    <s v="18-0049192"/>
    <m/>
    <m/>
    <m/>
    <m/>
    <s v="     "/>
    <x v="0"/>
    <s v="PG&amp;E"/>
    <m/>
    <m/>
    <m/>
    <s v="D"/>
    <m/>
    <s v="Structure-PG&amp;E only"/>
    <m/>
    <s v="Equipment - PG&amp;E"/>
    <s v="34.n. Transformer damage or failure"/>
    <s v="Equipment - PG&amp;E"/>
    <s v="All types of equipment / facility failure"/>
    <s v="Transformer"/>
    <s v="Transformer"/>
    <m/>
    <m/>
    <s v="Line to Ground"/>
    <m/>
    <s v="Overhead"/>
    <x v="3"/>
    <s v="Transformer"/>
    <m/>
    <s v="WIRE DOWN"/>
    <s v="     "/>
    <s v="Tier 2"/>
    <x v="1"/>
    <n v="530"/>
    <m/>
    <n v="37.707700000000003"/>
    <n v="-122.10899999999999"/>
    <s v="Alameda"/>
    <s v="SAN-LEANDRO-U-1114"/>
    <s v="013111114"/>
    <n v="11000"/>
    <s v="SAN LEANDRO U 1114MR545"/>
    <x v="0"/>
    <m/>
    <s v="Urban"/>
    <m/>
    <m/>
    <s v="No"/>
    <m/>
    <m/>
    <m/>
    <m/>
    <m/>
    <m/>
    <m/>
    <s v="N"/>
    <s v="N"/>
    <m/>
    <m/>
    <s v="     "/>
    <m/>
    <m/>
    <m/>
    <m/>
    <m/>
    <m/>
    <m/>
    <m/>
    <m/>
    <m/>
    <m/>
    <m/>
    <m/>
    <m/>
    <m/>
    <m/>
    <m/>
    <m/>
    <m/>
  </r>
  <r>
    <s v="20180262"/>
    <s v="     "/>
    <n v="43260"/>
    <s v="6/9"/>
    <x v="0"/>
    <m/>
    <s v="23"/>
    <n v="2"/>
    <s v="6"/>
    <x v="1"/>
    <m/>
    <m/>
    <s v="Unclear what exactly took place.  OIS TR - cus indicated &quot;PLEASE ASSIST WITH DROP FROM POLE TO UNDERDROUND ACTIVE VEGITATION FIRE&quot;"/>
    <s v="     "/>
    <s v="FAS"/>
    <m/>
    <s v="N"/>
    <x v="0"/>
    <s v="105335"/>
    <m/>
    <m/>
    <m/>
    <m/>
    <m/>
    <s v="     "/>
    <x v="1"/>
    <s v="PG&amp;E"/>
    <m/>
    <m/>
    <m/>
    <s v="D"/>
    <m/>
    <s v="0.26-9.99"/>
    <m/>
    <s v="Unknown - Pre-existing Fire or PG&amp;E Equipment"/>
    <s v="40.a. Unknown"/>
    <s v="Unknown"/>
    <s v="Other"/>
    <s v="Unknown"/>
    <m/>
    <m/>
    <m/>
    <m/>
    <m/>
    <m/>
    <x v="3"/>
    <m/>
    <m/>
    <m/>
    <s v="     "/>
    <s v="Tier 2"/>
    <x v="1"/>
    <m/>
    <s v="NA"/>
    <n v="37.878500000000003"/>
    <n v="-121.64700000000001"/>
    <s v="Contra Costa"/>
    <s v="BRENTWOOD-2105"/>
    <s v="014592105"/>
    <n v="21000"/>
    <m/>
    <x v="0"/>
    <m/>
    <s v="Agriculture"/>
    <m/>
    <m/>
    <s v="No"/>
    <m/>
    <m/>
    <m/>
    <m/>
    <m/>
    <m/>
    <m/>
    <s v="N"/>
    <s v="N"/>
    <m/>
    <m/>
    <s v="     "/>
    <m/>
    <m/>
    <m/>
    <m/>
    <m/>
    <m/>
    <m/>
    <m/>
    <m/>
    <m/>
    <m/>
    <m/>
    <m/>
    <m/>
    <m/>
    <m/>
    <m/>
    <m/>
    <m/>
  </r>
  <r>
    <s v="20180259"/>
    <s v="     "/>
    <n v="43260"/>
    <s v="6/9"/>
    <x v="0"/>
    <n v="3.1944444444444442E-2"/>
    <s v="23"/>
    <n v="2"/>
    <s v="6"/>
    <x v="1"/>
    <n v="43260"/>
    <n v="3.1944444444444442E-2"/>
    <s v="&quot;OWL FLEW INTO CONDUCTOR MID SPAN BURNING WIRE DOWN AND CAUSING GRASS FIRE&quot;, bird found"/>
    <s v="     "/>
    <s v="FAS"/>
    <m/>
    <s v="N"/>
    <x v="0"/>
    <s v="104872"/>
    <s v="18-0049171"/>
    <m/>
    <m/>
    <m/>
    <m/>
    <s v="     "/>
    <x v="1"/>
    <s v="PG&amp;E"/>
    <m/>
    <m/>
    <m/>
    <s v="D"/>
    <m/>
    <s v="&lt;0.25"/>
    <m/>
    <s v="Contact - Animal - Bird"/>
    <s v="33.b. Animal contact"/>
    <s v="Contact - Bird"/>
    <s v="Contact from object"/>
    <s v="Contact - Animal"/>
    <m/>
    <s v="Contact - Animal"/>
    <s v="Conductor"/>
    <s v="None"/>
    <m/>
    <s v="Overhead"/>
    <x v="3"/>
    <m/>
    <m/>
    <s v="8061"/>
    <s v="     "/>
    <s v="Tier 2"/>
    <x v="1"/>
    <n v="508"/>
    <s v="R2"/>
    <n v="35.074399999999997"/>
    <n v="-120.517"/>
    <s v="San Luis Obispo"/>
    <s v="MESA-1101"/>
    <s v="182821101"/>
    <n v="11000"/>
    <s v="MESA 1101M86"/>
    <x v="0"/>
    <m/>
    <s v="Herbaceous"/>
    <m/>
    <m/>
    <s v="No"/>
    <m/>
    <m/>
    <m/>
    <m/>
    <m/>
    <m/>
    <m/>
    <s v="N"/>
    <s v="N"/>
    <m/>
    <m/>
    <s v="     "/>
    <m/>
    <m/>
    <m/>
    <m/>
    <m/>
    <m/>
    <m/>
    <m/>
    <m/>
    <m/>
    <m/>
    <m/>
    <m/>
    <m/>
    <m/>
    <m/>
    <m/>
    <m/>
    <m/>
  </r>
  <r>
    <s v="20150180"/>
    <s v="     "/>
    <n v="42186"/>
    <s v="7/1"/>
    <x v="0"/>
    <n v="0.5395833333333333"/>
    <s v="27"/>
    <n v="3"/>
    <s v="7"/>
    <x v="2"/>
    <n v="42186"/>
    <n v="0.5395833333333333"/>
    <m/>
    <s v="     "/>
    <m/>
    <m/>
    <s v="N"/>
    <x v="0"/>
    <m/>
    <s v="15-0044609"/>
    <m/>
    <m/>
    <m/>
    <m/>
    <s v="     "/>
    <x v="1"/>
    <s v="PG&amp;E"/>
    <m/>
    <s v="Vegetation"/>
    <m/>
    <s v="D"/>
    <m/>
    <s v="10-99"/>
    <s v="Square Feet: ; Acreage: 75"/>
    <s v="Contact - 3rd Party"/>
    <s v="33.c. Balloon contact"/>
    <s v="Contact - 3rd Party"/>
    <s v="All types of equipment / facility failure"/>
    <s v="Contact - Balloon"/>
    <m/>
    <s v="Contact - Balloon"/>
    <s v="Conductor"/>
    <s v="Line to Line"/>
    <m/>
    <s v="Overhead"/>
    <x v="3"/>
    <s v="Conductor"/>
    <m/>
    <m/>
    <s v="     "/>
    <s v="Tier 2"/>
    <x v="1"/>
    <n v="280"/>
    <m/>
    <n v="39.4146"/>
    <n v="-121.379"/>
    <s v="Butte"/>
    <s v="BANGOR-1101"/>
    <s v="103191101"/>
    <n v="12000"/>
    <s v="BANGOR-11011804"/>
    <x v="1"/>
    <s v="Cal Fire Dept"/>
    <s v="Hardwood Woodland"/>
    <m/>
    <m/>
    <s v="No"/>
    <s v="75"/>
    <m/>
    <m/>
    <m/>
    <m/>
    <m/>
    <m/>
    <s v="N"/>
    <s v="N"/>
    <m/>
    <m/>
    <s v="     "/>
    <m/>
    <m/>
    <m/>
    <m/>
    <m/>
    <m/>
    <m/>
    <m/>
    <m/>
    <m/>
    <m/>
    <m/>
    <m/>
    <m/>
    <m/>
    <m/>
    <m/>
    <m/>
    <m/>
  </r>
  <r>
    <s v="20150179"/>
    <s v="     "/>
    <n v="42186"/>
    <s v="7/1"/>
    <x v="0"/>
    <n v="0.38680555555555557"/>
    <s v="27"/>
    <n v="3"/>
    <s v="7"/>
    <x v="2"/>
    <n v="42186"/>
    <n v="0.38680555555555557"/>
    <m/>
    <s v="     "/>
    <m/>
    <m/>
    <s v="N"/>
    <x v="0"/>
    <s v="1260360"/>
    <s v="15-0044529"/>
    <m/>
    <m/>
    <m/>
    <m/>
    <s v="     "/>
    <x v="1"/>
    <s v="PG&amp;E"/>
    <m/>
    <s v="Vegetation"/>
    <m/>
    <s v="D"/>
    <m/>
    <s v="0.26-9.99"/>
    <s v="Square Feet: ; Acreage: 1.5"/>
    <s v="Vegetation"/>
    <s v="33.a. Veg. contact"/>
    <s v="Vegetation"/>
    <s v="All types of equipment / facility failure"/>
    <s v="Contact - Vegetation"/>
    <m/>
    <s v="Contact - Vegetation"/>
    <s v="Conductor"/>
    <s v="Line to Line"/>
    <m/>
    <s v="Overhead"/>
    <x v="3"/>
    <s v="Conductor"/>
    <m/>
    <m/>
    <s v="     "/>
    <s v="Tier 2"/>
    <x v="1"/>
    <n v="180"/>
    <m/>
    <n v="38.5715"/>
    <n v="-122.544"/>
    <s v="Napa"/>
    <s v="CALISTOGA-1102"/>
    <s v="42711102"/>
    <n v="12000"/>
    <s v="CALISTOGA 1101CB"/>
    <x v="0"/>
    <m/>
    <s v="Hardwood Forest"/>
    <m/>
    <m/>
    <s v="Yes"/>
    <m/>
    <m/>
    <m/>
    <m/>
    <m/>
    <m/>
    <m/>
    <s v="N"/>
    <s v="N"/>
    <m/>
    <m/>
    <s v="     "/>
    <s v="38.57154000"/>
    <s v="-122.54428000"/>
    <s v="Jul  1 2015  3:00PM"/>
    <s v="TrunkFail"/>
    <s v="Black with healthy canopy failed 2ft above ground.  Basal Cavity and minor decay observed after failure"/>
    <s v="OAKK"/>
    <s v="50"/>
    <s v="20"/>
    <s v="25"/>
    <s v="Slight"/>
    <s v="None"/>
    <s v="N"/>
    <s v="1"/>
    <m/>
    <s v="Hillside"/>
    <s v="B"/>
    <s v="CrossArm"/>
    <s v="BareWire"/>
    <s v="0"/>
  </r>
  <r>
    <s v="MIA20171178"/>
    <s v="     "/>
    <n v="42917"/>
    <s v="7/1"/>
    <x v="0"/>
    <n v="0.12724537037037037"/>
    <s v="26"/>
    <n v="3"/>
    <s v="7"/>
    <x v="0"/>
    <n v="42917"/>
    <n v="0.12708333333333333"/>
    <s v="KRJ7- potentially attributable to PGE, 100+ acre fire, requested report in calfire portal. fire under two different 230kv towers (39/335 and 37/323), waiting for fire reports; INT-09789; LC notification indicates flashed insulator at 39/335; due to photos"/>
    <s v="     "/>
    <s v="FAS"/>
    <n v="44281"/>
    <s v="Y"/>
    <x v="0"/>
    <s v="1821787"/>
    <m/>
    <m/>
    <s v="T004076039"/>
    <n v="113016025"/>
    <m/>
    <s v="     "/>
    <x v="1"/>
    <s v="PG&amp;E"/>
    <m/>
    <m/>
    <m/>
    <s v="D"/>
    <m/>
    <s v="100-299"/>
    <m/>
    <s v="Contamination"/>
    <s v="36.a. Contamination"/>
    <s v="Equipment - PG&amp;E"/>
    <s v="Other"/>
    <s v="Contamination"/>
    <m/>
    <m/>
    <m/>
    <m/>
    <s v="No"/>
    <s v="Overhead"/>
    <x v="0"/>
    <m/>
    <m/>
    <s v="Tower: 39/335"/>
    <s v="     "/>
    <s v="Tier 2"/>
    <x v="1"/>
    <n v="247"/>
    <m/>
    <n v="40.662700000000001"/>
    <n v="-122.05800000000001"/>
    <s v="Shasta"/>
    <s v="DESCHUTES-1101"/>
    <s v="103351101"/>
    <n v="11000"/>
    <m/>
    <x v="0"/>
    <s v="CALFIRE SHU6456"/>
    <s v="Hardwood Woodland"/>
    <m/>
    <m/>
    <s v="No"/>
    <s v="128"/>
    <m/>
    <m/>
    <m/>
    <m/>
    <s v="OAK"/>
    <m/>
    <s v="N"/>
    <s v="N"/>
    <m/>
    <m/>
    <s v="     "/>
    <m/>
    <m/>
    <m/>
    <m/>
    <m/>
    <m/>
    <m/>
    <m/>
    <m/>
    <m/>
    <m/>
    <m/>
    <m/>
    <m/>
    <m/>
    <m/>
    <m/>
    <m/>
    <m/>
  </r>
  <r>
    <s v="20170163"/>
    <s v="     "/>
    <n v="42917"/>
    <s v="7/1"/>
    <x v="0"/>
    <n v="0.13333333333333333"/>
    <s v="26"/>
    <n v="3"/>
    <s v="7"/>
    <x v="0"/>
    <n v="42917"/>
    <n v="0.13333333333333333"/>
    <s v="Found pole top burned off @ 22845 Shoreline, Crew to replace/repair as needed."/>
    <s v="     "/>
    <m/>
    <m/>
    <s v="N"/>
    <x v="0"/>
    <s v="1821841"/>
    <s v="17-0059935"/>
    <m/>
    <m/>
    <m/>
    <m/>
    <s v="     "/>
    <x v="1"/>
    <s v="PG&amp;E"/>
    <m/>
    <s v="Vegetation"/>
    <m/>
    <s v="D"/>
    <m/>
    <s v="&lt;0.25"/>
    <s v="Square Feet: ; Acreage: "/>
    <s v="Equipment - PG&amp;E"/>
    <s v="34.f. Pole damage or failure"/>
    <s v="Equipment - PG&amp;E"/>
    <s v="All types of equipment / facility failure"/>
    <s v="Pole"/>
    <s v="Pole"/>
    <m/>
    <m/>
    <s v="Line to Ground"/>
    <s v="Unknown"/>
    <s v="Overhead"/>
    <x v="3"/>
    <s v="Conductor"/>
    <m/>
    <s v="103855493"/>
    <s v="     "/>
    <s v="Tier 2"/>
    <x v="1"/>
    <n v="180"/>
    <m/>
    <n v="38.1952"/>
    <n v="-122.92"/>
    <s v="Marin"/>
    <s v="COTATI-1103"/>
    <s v="42271103"/>
    <n v="12000"/>
    <s v="COTATI 110361736"/>
    <x v="0"/>
    <s v="Unknown"/>
    <s v="Water"/>
    <m/>
    <m/>
    <s v="No"/>
    <m/>
    <m/>
    <m/>
    <m/>
    <m/>
    <m/>
    <m/>
    <s v="N"/>
    <s v="N"/>
    <m/>
    <m/>
    <s v="     "/>
    <m/>
    <m/>
    <m/>
    <m/>
    <m/>
    <m/>
    <m/>
    <m/>
    <m/>
    <m/>
    <m/>
    <m/>
    <m/>
    <m/>
    <m/>
    <m/>
    <m/>
    <m/>
    <m/>
  </r>
  <r>
    <s v="20180413"/>
    <s v="     "/>
    <n v="43282"/>
    <s v="7/1"/>
    <x v="0"/>
    <n v="0.34236111111111112"/>
    <s v="27"/>
    <n v="3"/>
    <s v="7"/>
    <x v="1"/>
    <n v="43282"/>
    <n v="0.34236111111111112"/>
    <s v="ILIS cause - &quot; 3rd Party, Vehicle &quot;"/>
    <s v="     "/>
    <s v="FAS"/>
    <m/>
    <s v="N"/>
    <x v="0"/>
    <s v="122186"/>
    <s v="18-0056061"/>
    <m/>
    <m/>
    <m/>
    <m/>
    <s v="     "/>
    <x v="1"/>
    <s v="PG&amp;E"/>
    <m/>
    <m/>
    <m/>
    <s v="D"/>
    <m/>
    <s v="0.26-9.99"/>
    <m/>
    <s v="Contact - 3rd Party"/>
    <s v="33.d. Vehicle contact"/>
    <s v="Contact - 3rd Party"/>
    <s v="Contact from object"/>
    <s v="Contact - Vehicle"/>
    <m/>
    <s v="Contact - Vehicle"/>
    <s v="Pole"/>
    <s v="Line to Line"/>
    <m/>
    <s v="Overhead"/>
    <x v="3"/>
    <m/>
    <m/>
    <s v="6489"/>
    <s v="     "/>
    <s v="Tier 2"/>
    <x v="1"/>
    <n v="280"/>
    <s v="R5"/>
    <n v="39.415399999999998"/>
    <n v="-121.512"/>
    <s v="Butte"/>
    <s v="WYANDOTTE-1109"/>
    <s v="102911109"/>
    <n v="11000"/>
    <s v="WYANDOTTE 110979932"/>
    <x v="0"/>
    <m/>
    <s v="Urban"/>
    <m/>
    <m/>
    <s v="No"/>
    <m/>
    <m/>
    <m/>
    <m/>
    <m/>
    <m/>
    <m/>
    <s v="N"/>
    <s v="Y"/>
    <s v="201806291800"/>
    <s v="201807012200"/>
    <s v="     "/>
    <m/>
    <m/>
    <m/>
    <m/>
    <m/>
    <m/>
    <m/>
    <m/>
    <m/>
    <m/>
    <m/>
    <m/>
    <m/>
    <m/>
    <m/>
    <m/>
    <m/>
    <m/>
    <m/>
  </r>
  <r>
    <s v="20180411"/>
    <s v="     "/>
    <n v="43282"/>
    <s v="7/1"/>
    <x v="0"/>
    <n v="3.125E-2"/>
    <s v="27"/>
    <n v="3"/>
    <s v="7"/>
    <x v="1"/>
    <n v="43282"/>
    <n v="3.125E-2"/>
    <s v="&quot;Tree branch fell on conductor, causing wire to fall to the ground&quot;"/>
    <s v="     "/>
    <s v="FAS"/>
    <m/>
    <s v="N"/>
    <x v="0"/>
    <s v="122112"/>
    <s v="18-0056045"/>
    <m/>
    <m/>
    <m/>
    <m/>
    <s v="     "/>
    <x v="1"/>
    <s v="PG&amp;E"/>
    <m/>
    <m/>
    <m/>
    <s v="D"/>
    <m/>
    <s v="0.26-9.99"/>
    <m/>
    <s v="Vegetation"/>
    <s v="33.a. Veg. contact"/>
    <s v="Vegetation"/>
    <s v="Contact from object"/>
    <s v="Vegetation"/>
    <m/>
    <s v="Contact - Vegetation"/>
    <s v="Conductor"/>
    <s v="Line to Ground"/>
    <m/>
    <s v="Overhead"/>
    <x v="3"/>
    <m/>
    <m/>
    <s v="5801"/>
    <s v="     "/>
    <s v="Tier 2"/>
    <x v="1"/>
    <n v="340"/>
    <s v="R5"/>
    <n v="38.884399999999999"/>
    <n v="-120.85"/>
    <s v="El Dorado"/>
    <s v="PLACERVILLE-2106"/>
    <s v="153082106"/>
    <n v="21000"/>
    <s v="PLACERVILLE 21067522"/>
    <x v="1"/>
    <m/>
    <s v="Hardwood Forest"/>
    <m/>
    <m/>
    <s v="No"/>
    <m/>
    <m/>
    <m/>
    <m/>
    <m/>
    <m/>
    <m/>
    <s v="N"/>
    <s v="Y"/>
    <s v="201806291800"/>
    <s v="201807012200"/>
    <s v="     "/>
    <s v="38.88457300"/>
    <s v="-120.84784900"/>
    <s v="Jul  2 2018 12:00AM"/>
    <s v="TrunkFail"/>
    <s v="Healthy 25’’ DBH Black Oak with overhang broke out and was hanging in the lines. Tree has very poor architecture with a large overhang. No visible defects could be seen at the point of break from the ground. The wood on the ground also had no outward visible defects; the wood on the ground had very minor rot at the center."/>
    <s v="OAK"/>
    <s v="50"/>
    <s v="25"/>
    <s v="17"/>
    <s v="Moderate"/>
    <s v="None"/>
    <s v="N"/>
    <s v="1"/>
    <m/>
    <s v="Hillside"/>
    <s v="A"/>
    <s v="CrossArm"/>
    <s v="BareWire"/>
    <s v="2"/>
  </r>
  <r>
    <s v="20190483"/>
    <s v="     "/>
    <n v="43647"/>
    <s v="7/1"/>
    <x v="0"/>
    <m/>
    <s v="27"/>
    <n v="3"/>
    <s v="7"/>
    <x v="3"/>
    <m/>
    <m/>
    <s v="IC SAID ORIGINAL REPORT WAS POWER LINE DOWN W/ VEG FIRE BUT IC COULD NOT DETERMINE CAUSE - NO ISSUE WITH PGE FACILITIES PWR OK"/>
    <s v="     "/>
    <s v="FAS"/>
    <m/>
    <s v="N"/>
    <x v="0"/>
    <m/>
    <m/>
    <m/>
    <s v="T004689018"/>
    <n v="0"/>
    <m/>
    <s v="     "/>
    <x v="1"/>
    <s v="PG&amp;E"/>
    <m/>
    <m/>
    <m/>
    <s v="D"/>
    <m/>
    <s v="0.26-9.99"/>
    <m/>
    <s v="Vegetation"/>
    <s v="33.a. Veg. contact"/>
    <s v="Vegetation"/>
    <s v="Contact from object"/>
    <s v="Contact - Vegetation"/>
    <m/>
    <s v="Contact - Vegetation"/>
    <s v="Conductor - Primary"/>
    <m/>
    <m/>
    <s v="Overbuild"/>
    <x v="3"/>
    <s v="Conductor - Primary"/>
    <m/>
    <s v="Unknown"/>
    <s v="     "/>
    <s v="Tier 2"/>
    <x v="1"/>
    <n v="305"/>
    <s v="R3"/>
    <n v="38.295499999999997"/>
    <n v="-120.833"/>
    <s v="AMADOR"/>
    <s v="CLAY-1103"/>
    <m/>
    <m/>
    <m/>
    <x v="0"/>
    <m/>
    <s v="Shrub"/>
    <m/>
    <m/>
    <s v="No"/>
    <m/>
    <m/>
    <m/>
    <m/>
    <m/>
    <m/>
    <m/>
    <s v="N"/>
    <s v="N"/>
    <m/>
    <m/>
    <s v="     "/>
    <m/>
    <m/>
    <m/>
    <m/>
    <m/>
    <m/>
    <m/>
    <m/>
    <m/>
    <m/>
    <m/>
    <m/>
    <m/>
    <m/>
    <m/>
    <m/>
    <m/>
    <m/>
    <m/>
  </r>
  <r>
    <s v="20200706"/>
    <s v="     "/>
    <n v="44013"/>
    <s v="7/1"/>
    <x v="0"/>
    <n v="0.26319444444444445"/>
    <s v="27"/>
    <n v="3"/>
    <s v="7"/>
    <x v="4"/>
    <n v="44013"/>
    <n v="0.25277777777777777"/>
    <s v="On July 1, 2020 at 0619 hours, a PG&amp;E Troubleman was dispatched to the Poso Mountain 2101 21kV Distribution Circuit near Tule Road, Bakersfield in response to an outage. Initial analysis indicates bird contact into the primary circuit caused the ignition. PG&amp;E Troubleman reports a bird carcass, suspected to be a hawk, was found at the base of pole that single phased and resulted in approximately 10 meter grassfire. The equipment was not equipped with bird protection although there is an outstanding pole replacement work order. The ignition did not result in any damages to PG&amp;E equipment. Fire was self-extinguished. "/>
    <s v="     "/>
    <s v="FAS"/>
    <m/>
    <s v="N"/>
    <x v="0"/>
    <s v="955503"/>
    <s v="20-0067038"/>
    <m/>
    <s v="T005001689"/>
    <m/>
    <m/>
    <s v="     "/>
    <x v="1"/>
    <s v="PG&amp;E"/>
    <m/>
    <s v="Vegetation"/>
    <m/>
    <s v="D"/>
    <s v="D"/>
    <s v="&lt;0.25"/>
    <s v="approx. 10 m"/>
    <s v="Contact - Animal - Bird"/>
    <s v="33.b. Animal contact"/>
    <s v="Contact - Bird"/>
    <s v="Contact from object"/>
    <s v="Contact - Animal"/>
    <m/>
    <s v="Contact - Animal"/>
    <s v="Conductor - Primary"/>
    <s v="Line to Line"/>
    <m/>
    <s v="Overhead"/>
    <x v="3"/>
    <s v="Conductor - Primary"/>
    <m/>
    <s v="Circuit ID: 253642101 "/>
    <s v="     "/>
    <s v="Tier 2"/>
    <x v="1"/>
    <n v="438"/>
    <s v="R4"/>
    <n v="35.634999999999998"/>
    <n v="-118.967"/>
    <s v="Kern"/>
    <s v="POSO-MOUNTAIN-2101"/>
    <m/>
    <n v="21000"/>
    <m/>
    <x v="0"/>
    <s v="Self Extinguished"/>
    <s v="Herbaceous"/>
    <m/>
    <m/>
    <s v="No"/>
    <m/>
    <m/>
    <m/>
    <m/>
    <m/>
    <m/>
    <m/>
    <s v="N"/>
    <s v="N"/>
    <m/>
    <m/>
    <s v="     "/>
    <m/>
    <m/>
    <m/>
    <m/>
    <m/>
    <m/>
    <m/>
    <m/>
    <m/>
    <m/>
    <m/>
    <m/>
    <m/>
    <m/>
    <m/>
    <m/>
    <m/>
    <m/>
    <m/>
  </r>
  <r>
    <s v="SAP20202778"/>
    <s v="     "/>
    <n v="44013"/>
    <s v="7/1"/>
    <x v="0"/>
    <m/>
    <s v="27"/>
    <n v="3"/>
    <s v="7"/>
    <x v="4"/>
    <n v="44011"/>
    <m/>
    <s v="12767 Douglas in Marysville; pole has fire damage at base of pole; cause unknown as of 10/1/2021"/>
    <s v="     "/>
    <s v="SAP"/>
    <n v="44580"/>
    <s v="Y"/>
    <x v="0"/>
    <m/>
    <s v="N/A"/>
    <m/>
    <s v="N/A"/>
    <n v="119228813"/>
    <m/>
    <s v="     "/>
    <x v="0"/>
    <s v="PG&amp;E"/>
    <m/>
    <m/>
    <m/>
    <s v="D"/>
    <m/>
    <s v="Structure-PG&amp;E only"/>
    <m/>
    <s v="Unknown"/>
    <s v="40.a. Unknown"/>
    <s v="Unknown"/>
    <m/>
    <m/>
    <m/>
    <m/>
    <m/>
    <m/>
    <m/>
    <s v="Overhead"/>
    <x v="0"/>
    <m/>
    <m/>
    <s v="101293093"/>
    <s v="     "/>
    <s v="Tier 2"/>
    <x v="1"/>
    <m/>
    <m/>
    <n v="39.33"/>
    <n v="-121.399"/>
    <s v="Yuba"/>
    <s v="BANGOR-1101"/>
    <m/>
    <m/>
    <m/>
    <x v="0"/>
    <m/>
    <m/>
    <m/>
    <m/>
    <s v="No"/>
    <m/>
    <m/>
    <m/>
    <m/>
    <m/>
    <m/>
    <m/>
    <s v="N"/>
    <s v="N"/>
    <m/>
    <m/>
    <s v="     "/>
    <m/>
    <m/>
    <m/>
    <m/>
    <m/>
    <m/>
    <m/>
    <m/>
    <m/>
    <m/>
    <m/>
    <m/>
    <m/>
    <m/>
    <m/>
    <m/>
    <m/>
    <m/>
    <m/>
  </r>
  <r>
    <s v="20170189"/>
    <s v="     "/>
    <n v="42926"/>
    <s v="7/10"/>
    <x v="0"/>
    <n v="0.70833333333333337"/>
    <s v="28"/>
    <n v="3"/>
    <s v="7"/>
    <x v="0"/>
    <m/>
    <m/>
    <s v="tree fell and broke xarm and wire"/>
    <s v="     "/>
    <m/>
    <m/>
    <s v="N"/>
    <x v="0"/>
    <s v="1828536"/>
    <s v="17-0061857"/>
    <m/>
    <m/>
    <m/>
    <m/>
    <s v="     "/>
    <x v="1"/>
    <s v="PG&amp;E"/>
    <m/>
    <s v="Vegetation"/>
    <m/>
    <s v="D"/>
    <m/>
    <s v="0.26-9.99"/>
    <s v="Square Feet: ; Acreage: 2"/>
    <s v="Vegetation"/>
    <s v="33.a. Veg. contact"/>
    <s v="Vegetation"/>
    <s v="All types of equipment / facility failure"/>
    <s v="Contact - Vegetation"/>
    <m/>
    <s v="Contact - Vegetation"/>
    <s v="Conductor"/>
    <s v="Line to Ground,Force Out"/>
    <s v="Unknown"/>
    <s v="Overhead"/>
    <x v="3"/>
    <s v="Conductor"/>
    <m/>
    <s v="100270370"/>
    <s v="     "/>
    <s v="Tier 2"/>
    <x v="1"/>
    <n v="500"/>
    <m/>
    <n v="37.376800000000003"/>
    <n v="-122.36"/>
    <s v="San Mateo"/>
    <s v="HALF-MOON-BAY-1103"/>
    <s v="24101103"/>
    <n v="12000"/>
    <s v="HALF MOON BAY 1103H82"/>
    <x v="1"/>
    <s v="David Hibdon 831-254-1763"/>
    <s v="Hardwood Woodland"/>
    <m/>
    <m/>
    <s v="No"/>
    <m/>
    <m/>
    <m/>
    <m/>
    <m/>
    <m/>
    <m/>
    <s v="N"/>
    <s v="N"/>
    <m/>
    <m/>
    <s v="     "/>
    <s v="37.22559300"/>
    <s v="-122.21570000"/>
    <s v="Jul 17 2017 12:00AM"/>
    <s v="RootsFail"/>
    <s v="LIVE GREEN AND HEALTHY BLUE GUM EUCALYPTUS TREE UPROOTED FELL ON TO POWER LINES.CUASING ONLY GRASS FIRE ON 1 TUNITAS CREEK RANCH RD PROPERTY AVG 2.5 ACRESS IN OPEN FIELD ( PROPERTY DAMAGE ONLY GRASS. )"/>
    <s v="EUCB"/>
    <s v="65"/>
    <s v="15"/>
    <s v="25"/>
    <s v="None"/>
    <s v="None"/>
    <s v="N"/>
    <s v="1"/>
    <m/>
    <s v="Hillside"/>
    <s v="A"/>
    <s v="CrossArm"/>
    <s v="BareWire"/>
    <s v="0"/>
  </r>
  <r>
    <s v="20170187"/>
    <s v="     "/>
    <n v="42926"/>
    <s v="7/10"/>
    <x v="0"/>
    <n v="0.52222222222222225"/>
    <s v="28"/>
    <n v="3"/>
    <s v="7"/>
    <x v="0"/>
    <n v="42926"/>
    <n v="0.52222222222222225"/>
    <s v="2 of 2 wires broken on the ground 5 spans loadside 3769, started a fire, Cal Fire on site, inaccessable poles, crew will have to make repairs"/>
    <s v="     "/>
    <m/>
    <m/>
    <s v="N"/>
    <x v="0"/>
    <s v="1828225"/>
    <s v="17-0061771"/>
    <m/>
    <m/>
    <n v="113034938"/>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3139646"/>
    <s v="     "/>
    <s v="Tier 2"/>
    <x v="1"/>
    <n v="105"/>
    <m/>
    <n v="40.260300000000001"/>
    <n v="-123.825"/>
    <s v="Humboldt"/>
    <s v="FRUITLAND-1142"/>
    <s v="192311142"/>
    <n v="12000"/>
    <s v="FRUITLAND 11426054"/>
    <x v="0"/>
    <s v="Cal Fire"/>
    <s v="Conifer Forest"/>
    <m/>
    <m/>
    <s v="No"/>
    <m/>
    <m/>
    <m/>
    <m/>
    <m/>
    <m/>
    <m/>
    <s v="N"/>
    <s v="N"/>
    <m/>
    <m/>
    <s v="     "/>
    <s v="40.26027800"/>
    <s v="-123.82527800"/>
    <s v="Jul 11 2017 12:00AM"/>
    <s v="Unverified"/>
    <s v="Reported that the canopy broke out of a tan oak and fell into the lines. Fire started and burned up most of the tree that caused the outage. Found main trunk as tree had been cut down by emergency crews but canopy and break point had been burned away. Tree would bave been about 60x13&quot; and 25 from the lines. Semi-steep ravine area."/>
    <m/>
    <m/>
    <m/>
    <m/>
    <m/>
    <m/>
    <m/>
    <m/>
    <m/>
    <m/>
    <m/>
    <m/>
    <m/>
    <s v="7"/>
  </r>
  <r>
    <s v="20200796"/>
    <s v="     "/>
    <n v="44022"/>
    <s v="7/10"/>
    <x v="0"/>
    <n v="2.9861111111111113E-2"/>
    <s v="28"/>
    <n v="3"/>
    <s v="7"/>
    <x v="4"/>
    <m/>
    <m/>
    <s v="On July 10, 2020 at 0043 hours, a PG&amp;E troubleman was dispatched to the ELK 1101 Distribution Circuit off Hwy 1 in the city of ELK and observed a small grass fire near the base of a pole. Initial analysis indicates that Regulator R599 failed due to salt spray build up from coastal water, this resulted in the bushing to burn and melt the bird guard. The melted bird guard fell to ground and ignited a small grass fire. The troubleman requested the regulator be taken off line to safely work on and issued a EC Tag for the regulator to be checked and tested for potential replacement. I was able to speak to the troubleman on July 13, 2020 and he reported that the burnt bushing was clearned and determined will not need to be replaced. The remaining bird guards were removed, due to salt water being found building up in them.  Cal Fire was dispatched to extinguish the fire. No outages involved during this incident. "/>
    <s v="     "/>
    <s v="FAS"/>
    <m/>
    <s v="N"/>
    <x v="0"/>
    <m/>
    <m/>
    <m/>
    <s v="T005008216"/>
    <n v="119348428"/>
    <m/>
    <s v="     "/>
    <x v="1"/>
    <s v="PG&amp;E"/>
    <m/>
    <s v="Vegetation"/>
    <m/>
    <s v="D"/>
    <s v="D"/>
    <s v="&lt;3 meters of linear travel"/>
    <m/>
    <s v="Equipment - PG&amp;E"/>
    <s v="34.i._x0009_Voltage regulator / booster damage or failure"/>
    <s v="Equipment - PG&amp;E"/>
    <s v="All types of equipment / facility failure"/>
    <s v="Voltage Regulator failure"/>
    <s v="Voltage Regulator"/>
    <m/>
    <m/>
    <m/>
    <m/>
    <s v="Overhead"/>
    <x v="3"/>
    <s v="Voltage Regulator"/>
    <s v="Insulator"/>
    <s v="Regulator: R599"/>
    <s v="     "/>
    <s v="Tier 2"/>
    <x v="1"/>
    <n v="140"/>
    <s v="R2"/>
    <n v="39.1721"/>
    <n v="-123.745"/>
    <s v="Mendocino"/>
    <s v="ELK-1101"/>
    <m/>
    <n v="12000"/>
    <m/>
    <x v="0"/>
    <s v="Cal Fire"/>
    <s v="Herbaceous"/>
    <m/>
    <m/>
    <s v="No"/>
    <m/>
    <m/>
    <m/>
    <m/>
    <m/>
    <m/>
    <m/>
    <s v="N"/>
    <s v="N"/>
    <m/>
    <m/>
    <s v="     "/>
    <m/>
    <m/>
    <m/>
    <m/>
    <m/>
    <m/>
    <m/>
    <m/>
    <m/>
    <m/>
    <m/>
    <m/>
    <m/>
    <m/>
    <m/>
    <m/>
    <m/>
    <m/>
    <m/>
  </r>
  <r>
    <s v="20211030"/>
    <s v="     "/>
    <n v="44387"/>
    <s v="7/10"/>
    <x v="0"/>
    <n v="0.65138888888888891"/>
    <s v="28"/>
    <n v="3"/>
    <s v="7"/>
    <x v="5"/>
    <n v="44387"/>
    <m/>
    <s v="Secondary riser burnt resulting in a fire &lt; 3 meters  in size. This information is preliminary. OIS: 1398442; FOID: T005337668 (M1CI); EC-UGE: 121708107 (Listed Cause: Equipment Failure); PM: 31546093; Pre-Existing EC: 117124765, 117540980; Meter #: 1009479731; Circuit ID: 083242105; SAP Pole ID: 100619118; County: Santa Clara; Division: San Jose; Cal Fire Report # R001493-071221 (Rqtd on 07/12/21). Removed PIIR LAN ID, was not assigned out for PIIR -Jn1f. "/>
    <s v="     "/>
    <s v="FAS"/>
    <m/>
    <s v="N"/>
    <x v="0"/>
    <m/>
    <m/>
    <m/>
    <s v="T005337668"/>
    <n v="121708000"/>
    <m/>
    <s v="     "/>
    <x v="0"/>
    <s v="PG&amp;E"/>
    <m/>
    <s v="Other"/>
    <s v="Conductor"/>
    <s v="D"/>
    <s v="D"/>
    <s v="&lt;3 meters of linear travel"/>
    <m/>
    <s v="Equipment - PG&amp;E"/>
    <s v="34.o. Other"/>
    <s v="Equipment - PG&amp;E"/>
    <s v="All types of equipment / facility failure"/>
    <s v="Riser Failure"/>
    <s v="Riser"/>
    <m/>
    <m/>
    <m/>
    <s v="Y"/>
    <s v="Underground"/>
    <x v="1"/>
    <s v="Riser"/>
    <s v="Conductor"/>
    <m/>
    <s v="     "/>
    <s v="Tier 2"/>
    <x v="1"/>
    <n v="553"/>
    <m/>
    <n v="37.0565"/>
    <n v="-121.667"/>
    <s v="Santa Clara"/>
    <s v="MORGAN-HILL-2105"/>
    <m/>
    <n v="21000"/>
    <s v="N/A"/>
    <x v="0"/>
    <s v="Cal Fire Morgan Hill"/>
    <s v="Barren/Other"/>
    <m/>
    <m/>
    <s v="No"/>
    <m/>
    <m/>
    <m/>
    <m/>
    <m/>
    <m/>
    <m/>
    <s v="N"/>
    <s v="N"/>
    <m/>
    <m/>
    <s v="     "/>
    <m/>
    <m/>
    <m/>
    <m/>
    <m/>
    <m/>
    <m/>
    <m/>
    <m/>
    <m/>
    <m/>
    <m/>
    <m/>
    <m/>
    <m/>
    <m/>
    <m/>
    <m/>
    <m/>
  </r>
  <r>
    <s v="20211042"/>
    <s v="     "/>
    <n v="44387"/>
    <s v="7/10"/>
    <x v="0"/>
    <n v="0.46666666666666667"/>
    <s v="28"/>
    <n v="3"/>
    <s v="7"/>
    <x v="5"/>
    <n v="44387"/>
    <m/>
    <s v="Bird contact with Moss landing - Del Monte #2 115kV transmission circuit, resulted in a 3 meter - 0.25 acre grass fire. CAP 121708580 shows photos of bird that was found by first responders. This information is preliminary. On 10/5/2021 AGFC changed the asset family cause from D to T based on the Circuit this incident occured on being transmission."/>
    <s v="     "/>
    <s v="TOTL"/>
    <m/>
    <s v="Y"/>
    <x v="0"/>
    <m/>
    <s v="21-0087453"/>
    <s v="INT-14959"/>
    <s v="T005337444"/>
    <n v="121708000"/>
    <m/>
    <s v="     "/>
    <x v="1"/>
    <s v="PG&amp;E"/>
    <m/>
    <s v="Other"/>
    <s v="Bird"/>
    <s v="T"/>
    <s v="T"/>
    <s v="&lt;0.25"/>
    <m/>
    <s v="Contact - Animal - Bird"/>
    <s v="33.b. Animal contact"/>
    <s v="Contact - Bird"/>
    <s v="Contact from object"/>
    <s v="Animal contact"/>
    <m/>
    <s v="Animal contact"/>
    <s v="Conductor - Transmission"/>
    <s v="Open Circuit"/>
    <s v="N"/>
    <s v="Overhead"/>
    <x v="4"/>
    <s v="Conductor - Transmission"/>
    <s v="jumper wire"/>
    <m/>
    <s v="     "/>
    <s v="Tier 2"/>
    <x v="1"/>
    <n v="505"/>
    <s v="R3"/>
    <n v="36.648400000000002"/>
    <n v="-121.73099999999999"/>
    <s v="Monterey"/>
    <s v="MOSS-LANDING-DEL-MONTE-#2-115KV"/>
    <m/>
    <n v="115000"/>
    <s v="N/A"/>
    <x v="0"/>
    <s v="Unknown"/>
    <s v="Hardwood Woodland"/>
    <s v="Brush fuel model"/>
    <m/>
    <s v="No"/>
    <m/>
    <m/>
    <m/>
    <m/>
    <m/>
    <s v="GARRISON FIRE"/>
    <m/>
    <s v="N"/>
    <s v="N"/>
    <m/>
    <m/>
    <s v="     "/>
    <m/>
    <m/>
    <m/>
    <m/>
    <m/>
    <m/>
    <m/>
    <m/>
    <m/>
    <m/>
    <m/>
    <m/>
    <m/>
    <m/>
    <m/>
    <m/>
    <m/>
    <m/>
    <m/>
  </r>
  <r>
    <s v="20211110"/>
    <s v="     "/>
    <n v="44387"/>
    <s v="7/10"/>
    <x v="0"/>
    <n v="0.51666666666666672"/>
    <s v="28"/>
    <n v="3"/>
    <s v="7"/>
    <x v="5"/>
    <n v="44387"/>
    <m/>
    <s v="Live oak valley tree fell through overhead circuit  causing primary conductors to fall to ground an resulting in a small dry grass fire. The ensuing fire was approximately 5'x8' in size. Cal fire extinguished the fire. Subject tree had outer signs of conks present on root crown. Rotting funji present inside root crown. This information is preliminary; ILIS: 21-0087472; OIS: 1398001; FOID: T005337497; EC Tag: 121707398; PM Order #: 35270629;  Circuit: 254601103, SAP Pole ID: 100704914; County &amp; Division: Fresno; Fire Suppressing Agency: Cal Fire; Fire Size: 5ft x 8ft spot fire; Eqp: Conductor, Crossarm, Pole, Cutouts, Lightning arrestors, Insulators, Cutout Brackets, Ground Assemblies"/>
    <s v="     "/>
    <s v="FAS"/>
    <m/>
    <s v="Y"/>
    <x v="0"/>
    <m/>
    <s v="21-0087472"/>
    <m/>
    <s v="T005337497"/>
    <n v="121707000"/>
    <m/>
    <s v="     "/>
    <x v="1"/>
    <s v="PG&amp;E"/>
    <m/>
    <s v="Vegetation"/>
    <s v="Conductor, Crossarm, Pole, Cutouts, Lightning arrestors, Insulators, Cutout Brackets, Ground Assemblies"/>
    <s v="D"/>
    <s v="D"/>
    <s v="&lt;3 meters of linear travel"/>
    <s v=" 5' x 8'"/>
    <s v="Vegetation"/>
    <s v="33.a. Veg. contact"/>
    <s v="Vegetation"/>
    <s v="Contact from object"/>
    <s v="Animal contact"/>
    <m/>
    <s v="Animal contact"/>
    <s v="Conductor - Primary"/>
    <s v="Force Out"/>
    <s v="Y"/>
    <s v="Overhead"/>
    <x v="3"/>
    <s v="Conductor - Primary"/>
    <s v="Conductor, Crossarm, Pole, Cutouts, Lightning arrestors, Insulators, Cutout Brackets, Ground Assemblies"/>
    <s v="100704914"/>
    <s v="     "/>
    <s v="Tier 2"/>
    <x v="1"/>
    <n v="430"/>
    <s v="R5"/>
    <n v="36.688400000000001"/>
    <n v="-119.11499999999999"/>
    <s v="Fresno"/>
    <s v="SAND-CREEK-1103"/>
    <m/>
    <n v="12000"/>
    <m/>
    <x v="0"/>
    <s v="Cal Fire"/>
    <s v="Hardwood Woodland"/>
    <s v="Grass fuel model"/>
    <m/>
    <s v="No"/>
    <m/>
    <m/>
    <m/>
    <m/>
    <m/>
    <m/>
    <m/>
    <s v="N"/>
    <s v="N"/>
    <m/>
    <m/>
    <s v="     "/>
    <m/>
    <m/>
    <s v="Jul 12 2021 12:00AM"/>
    <m/>
    <s v="Valley Oak fell over and struck primary facilities. Slight sign of conk (fruiting bodies) near root crown present on bark and signed of decay on the interior of the tree."/>
    <s v="OAKV"/>
    <m/>
    <m/>
    <m/>
    <m/>
    <m/>
    <m/>
    <m/>
    <m/>
    <m/>
    <m/>
    <m/>
    <m/>
    <s v="0"/>
  </r>
  <r>
    <s v="20170193"/>
    <s v="     "/>
    <n v="42927"/>
    <s v="7/11"/>
    <x v="0"/>
    <m/>
    <s v="28"/>
    <n v="3"/>
    <s v="7"/>
    <x v="0"/>
    <n v="42927"/>
    <n v="0.89097222222222228"/>
    <s v="TAG TO M&amp;O TO REPAIR 21 KV DOWN BY TREE"/>
    <s v="     "/>
    <m/>
    <m/>
    <s v="N"/>
    <x v="0"/>
    <s v="1829511"/>
    <s v="17-0062198"/>
    <m/>
    <m/>
    <n v="113039093"/>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3"/>
    <s v="Conductor"/>
    <m/>
    <s v="101676689"/>
    <s v="     "/>
    <s v="Tier 2"/>
    <x v="1"/>
    <n v="500"/>
    <m/>
    <n v="37.0122"/>
    <n v="-121.95"/>
    <s v="Santa Cruz"/>
    <s v="PAUL-SWEET-2106"/>
    <s v="83252106"/>
    <n v="21000"/>
    <s v="PAUL SWEET 2106428102"/>
    <x v="1"/>
    <s v="CAPT PHIL CRAMBLET  831-479-6842"/>
    <s v="Hardwood Woodland"/>
    <m/>
    <m/>
    <s v="No"/>
    <m/>
    <m/>
    <m/>
    <m/>
    <m/>
    <m/>
    <m/>
    <s v="N"/>
    <s v="N"/>
    <m/>
    <m/>
    <s v="     "/>
    <s v="37.01220800"/>
    <s v="-121.94949800"/>
    <s v="Jul 13 2017 12:00AM"/>
    <s v="BranchFail"/>
    <s v="Large green maple limb failed 6ft from attachment"/>
    <s v="MAPL"/>
    <s v="70"/>
    <s v="30"/>
    <s v="18"/>
    <s v="None"/>
    <s v="None"/>
    <s v="N"/>
    <s v="1"/>
    <m/>
    <s v="Hillside"/>
    <s v="A"/>
    <s v="CrossArm"/>
    <s v="TreeWire"/>
    <s v="3"/>
  </r>
  <r>
    <s v="20190558"/>
    <s v="     "/>
    <n v="43657"/>
    <s v="7/11"/>
    <x v="0"/>
    <m/>
    <s v="28"/>
    <n v="3"/>
    <s v="7"/>
    <x v="3"/>
    <n v="43657"/>
    <m/>
    <s v="Tree fell into line according to FAS report"/>
    <s v="     "/>
    <s v="FAS"/>
    <m/>
    <s v="N"/>
    <x v="0"/>
    <s v="445397"/>
    <m/>
    <m/>
    <s v="T004696661"/>
    <n v="0"/>
    <m/>
    <s v="     "/>
    <x v="1"/>
    <s v="PG&amp;E"/>
    <m/>
    <m/>
    <m/>
    <s v="D"/>
    <m/>
    <s v="0.26-9.99"/>
    <m/>
    <s v="Vegetation"/>
    <s v="33.a. Veg. contact"/>
    <s v="Vegetation"/>
    <s v="Contact from object"/>
    <s v="Contact - Vegetation"/>
    <m/>
    <s v="Contact - Vegetation"/>
    <s v="Pole"/>
    <m/>
    <m/>
    <s v="Overhead"/>
    <x v="3"/>
    <s v="Pole"/>
    <m/>
    <s v="100102596"/>
    <s v="     "/>
    <s v="Tier 2"/>
    <x v="1"/>
    <n v="350"/>
    <s v="R2"/>
    <n v="39.5657"/>
    <n v="-120.661"/>
    <s v="SIERRA"/>
    <s v="ALLEGHANY-1101"/>
    <m/>
    <m/>
    <s v="ALLEGHANY-1101804"/>
    <x v="1"/>
    <m/>
    <s v="Hardwood Forest"/>
    <m/>
    <m/>
    <s v="No"/>
    <s v="15"/>
    <m/>
    <m/>
    <m/>
    <m/>
    <s v="LOGAN"/>
    <m/>
    <s v="N"/>
    <s v="N"/>
    <m/>
    <m/>
    <s v="     "/>
    <m/>
    <m/>
    <m/>
    <m/>
    <m/>
    <m/>
    <m/>
    <m/>
    <m/>
    <m/>
    <m/>
    <m/>
    <m/>
    <m/>
    <m/>
    <m/>
    <m/>
    <m/>
    <m/>
  </r>
  <r>
    <s v="20200807"/>
    <s v="     "/>
    <n v="44023"/>
    <s v="7/11"/>
    <x v="0"/>
    <n v="0.83194444444444449"/>
    <s v="28"/>
    <n v="3"/>
    <s v="7"/>
    <x v="4"/>
    <n v="44023"/>
    <m/>
    <s v="Duplicate of index #803: A bird contacted insulators, resuling in a flashover and causing an ignition. The ensuing fire was 1 meter - &lt; 3 meters."/>
    <s v="     "/>
    <s v="FAS"/>
    <m/>
    <s v="N"/>
    <x v="1"/>
    <s v="962534"/>
    <s v="20-0070889"/>
    <m/>
    <s v="T005009676"/>
    <m/>
    <m/>
    <s v="     "/>
    <x v="0"/>
    <s v="PG&amp;E"/>
    <m/>
    <s v="Other"/>
    <m/>
    <s v="D"/>
    <m/>
    <s v="&lt;3 meters of linear travel"/>
    <m/>
    <s v="Duplicate"/>
    <s v="39.a. All Other"/>
    <s v="Duplicate"/>
    <m/>
    <m/>
    <m/>
    <m/>
    <m/>
    <s v="Line to Line"/>
    <m/>
    <s v="Overhead"/>
    <x v="3"/>
    <s v="Insulator"/>
    <m/>
    <m/>
    <s v="     "/>
    <s v="Tier 2"/>
    <x v="1"/>
    <n v="340"/>
    <m/>
    <n v="38.884799999999998"/>
    <n v="-120.996"/>
    <s v="El Dorado"/>
    <s v="MOUNTAIN-QUARRIES-2101"/>
    <m/>
    <n v="21000"/>
    <m/>
    <x v="0"/>
    <s v="Placer County FD"/>
    <s v="Herbaceous"/>
    <m/>
    <m/>
    <s v="No"/>
    <m/>
    <m/>
    <m/>
    <m/>
    <m/>
    <m/>
    <m/>
    <s v="N"/>
    <s v="N"/>
    <m/>
    <m/>
    <s v="     "/>
    <m/>
    <m/>
    <m/>
    <m/>
    <m/>
    <m/>
    <m/>
    <m/>
    <m/>
    <m/>
    <m/>
    <m/>
    <m/>
    <m/>
    <m/>
    <m/>
    <m/>
    <m/>
    <m/>
  </r>
  <r>
    <s v="20200803"/>
    <s v="     "/>
    <n v="44023"/>
    <s v="7/11"/>
    <x v="0"/>
    <n v="0.81388888888888888"/>
    <s v="28"/>
    <n v="3"/>
    <s v="7"/>
    <x v="4"/>
    <n v="44023"/>
    <n v="0.80763888888888891"/>
    <s v="On July 11, 2020 at 1932 hours, a PG&amp;E troubleman was dispatched to the Mountain Quarries 2101 Distribution Circuit off Cherry Acres Rd in the city of Cool and observed a small grass fire at PG&amp;E pole. Initial analysis indicates bird contact was made with the Primary conductor causing the dead end insulators and hardware to flash igniting the surrounding vegetation. A bird was found at MTR 1004188502 just slightly north of the incident location. The transformer attached to the pole was deemed good, but an EC tag was created for the damaged insulators, connectors and jumpers to be replaced. Power was restored to 209 customers at 1104 hours on July 12, 2020. Placer county Fire was dispatched to extinguish the fire."/>
    <s v="     "/>
    <s v="FAS"/>
    <m/>
    <s v="N"/>
    <x v="0"/>
    <s v="962534"/>
    <s v="20-0070889"/>
    <m/>
    <s v="T005009653"/>
    <n v="119358926"/>
    <m/>
    <s v="     "/>
    <x v="1"/>
    <s v="PG&amp;E"/>
    <m/>
    <s v="Vegetation"/>
    <m/>
    <s v="D"/>
    <s v="D"/>
    <s v="&lt;3 meters of linear travel"/>
    <m/>
    <s v="Contact - Animal - Bird"/>
    <s v="33.b. Animal contact"/>
    <s v="Contact - Bird"/>
    <s v="Contact from object"/>
    <s v="Contact - Animal"/>
    <m/>
    <s v="Contact - Animal"/>
    <s v="Insulator"/>
    <s v="Line to Line"/>
    <m/>
    <s v="Overhead"/>
    <x v="3"/>
    <s v="Insulator"/>
    <s v="Jumpers"/>
    <s v="Circuit ID: 152282101 Pole ID: 100049376"/>
    <s v="     "/>
    <s v="Tier 2"/>
    <x v="1"/>
    <n v="340"/>
    <s v="R4"/>
    <n v="38.884799999999998"/>
    <n v="-120.996"/>
    <s v="El Dorado"/>
    <s v="MOUNTAIN-QUARRIES-2101"/>
    <m/>
    <n v="21000"/>
    <m/>
    <x v="0"/>
    <s v="Placer County FD"/>
    <s v="Herbaceous"/>
    <m/>
    <m/>
    <s v="No"/>
    <m/>
    <m/>
    <m/>
    <m/>
    <m/>
    <m/>
    <m/>
    <s v="N"/>
    <s v="N"/>
    <m/>
    <m/>
    <s v="     "/>
    <m/>
    <m/>
    <m/>
    <m/>
    <m/>
    <m/>
    <m/>
    <m/>
    <m/>
    <m/>
    <m/>
    <m/>
    <m/>
    <m/>
    <m/>
    <m/>
    <m/>
    <m/>
    <m/>
  </r>
  <r>
    <s v="20211038"/>
    <s v="     "/>
    <n v="44388"/>
    <s v="7/11"/>
    <x v="0"/>
    <n v="0.47361111111111109"/>
    <s v="29"/>
    <n v="3"/>
    <s v="7"/>
    <x v="5"/>
    <n v="44388"/>
    <m/>
    <s v="Pine tree broke and fell into overhead circuit, resulting in a 0.25 - 10 acre grass fire. EOC preliminary notes: Call from HAWC Eric Sutphin 415-746-0410 re 5 acre veg at/near Meath Dr &amp; Quartz Mtn Rd E., Sutter Creek in Amador Cnty. seen on Mt. Zion 1. Fire not contained. 911 Stanby called in by fire agency. Called s/w Tman Ryan Dorris incident add: 13801 Quartz Mtn Rd. Fire still active but almost under control. Multi fire agencies attacking fire by air &amp; ground: Cal Fire, Lockwood FD, Amador FD, CAMP Crew, supervised inmates. PG&amp;E to send helicopter from Sacramento to effectuate airial patrol once fire is out to check assets/reenergize. Anticipates about 2 hours to energize customers and 5 hrs for full asset repair. OIS: 1399414. ILIS: 21-87702. Still active fire so they can't get close enough for EC tag# yet. About 664 customers impacted on Martel-1101 Distribution Circuit at SSD L3161 to LR. NO Prop Dmg other than grass/veg NO Injury reported &amp; NO media. Cause: Large 80' Pine tree snapped off mid span and hit single phase primary line and brought down tap line off the main line. Sent email to Tman RHD5 rqst'd photos, video and retain evidence. This information is preliminary."/>
    <s v="     "/>
    <s v="FAS"/>
    <m/>
    <s v="N"/>
    <x v="0"/>
    <m/>
    <s v="21-0087702"/>
    <m/>
    <s v="T005338388, T005338394, T005338401, T005338408"/>
    <n v="121710000"/>
    <m/>
    <s v="     "/>
    <x v="1"/>
    <s v="PG&amp;E"/>
    <m/>
    <s v="Vegetation"/>
    <s v="Conductor, Transformer, Reclosers, Switches"/>
    <s v="D"/>
    <s v="D"/>
    <s v="0.26-9.99"/>
    <s v="Approximately 3 acres"/>
    <s v="Vegetation"/>
    <s v="33.a. Veg. contact"/>
    <s v="Vegetation"/>
    <s v="Contact from object"/>
    <s v="Veg. contact"/>
    <m/>
    <s v="Veg. contact"/>
    <s v="Conductor - Primary"/>
    <s v="Line to Ground"/>
    <s v="Y"/>
    <s v="Overhead"/>
    <x v="3"/>
    <s v="Conductor - Primary"/>
    <s v="Conductor, Transformer, Reclosers, Switches"/>
    <s v="101260462"/>
    <s v="     "/>
    <s v="Tier 2"/>
    <x v="1"/>
    <n v="340"/>
    <s v="R4"/>
    <n v="38.456200000000003"/>
    <n v="-120.77"/>
    <s v="Amador"/>
    <s v="MARTELL-1101"/>
    <m/>
    <n v="12000"/>
    <m/>
    <x v="0"/>
    <s v="Cal Fire"/>
    <s v="Hardwood Forest"/>
    <s v="Timber fuel model"/>
    <m/>
    <s v="No"/>
    <m/>
    <m/>
    <m/>
    <m/>
    <m/>
    <m/>
    <m/>
    <s v="N"/>
    <s v="N"/>
    <m/>
    <m/>
    <s v="     "/>
    <s v="38.27220000"/>
    <s v="-120.46150000"/>
    <s v="Jul 12 2021 12:00AM"/>
    <s v="TrunkFail"/>
    <s v="Green Ponderosa Pine failed at 34,due to extreme heat and weight of foliage and co-dominate tops in upper 1/3rd of canopy, it failed at the trunk under co-dominate tops. Tree fell into 12KV tearing line down and starting approx. 3 acre fire"/>
    <s v="PINP"/>
    <s v="93"/>
    <s v="23"/>
    <s v="52"/>
    <s v="Slight"/>
    <s v="None"/>
    <s v="N"/>
    <s v="1"/>
    <m/>
    <s v="Valley"/>
    <s v="A"/>
    <s v="CrossArm"/>
    <s v="BareWire"/>
    <s v="4"/>
  </r>
  <r>
    <s v="20150202"/>
    <s v="     "/>
    <n v="42197"/>
    <s v="7/12"/>
    <x v="0"/>
    <n v="0.71111111111111114"/>
    <s v="29"/>
    <n v="3"/>
    <s v="7"/>
    <x v="2"/>
    <n v="42197"/>
    <n v="0.71111111111111114"/>
    <s v="0"/>
    <s v="     "/>
    <m/>
    <m/>
    <s v="N"/>
    <x v="0"/>
    <s v="1266969"/>
    <s v="15-0047023"/>
    <m/>
    <m/>
    <m/>
    <m/>
    <s v="     "/>
    <x v="1"/>
    <s v="PG&amp;E"/>
    <m/>
    <s v="Vegetation"/>
    <m/>
    <s v="D"/>
    <m/>
    <s v="&lt;0.25"/>
    <s v="Square Feet: ; Acreage: "/>
    <s v="Equipment - PG&amp;E"/>
    <s v="34.b. Conductor damage or failure"/>
    <s v="Equipment - PG&amp;E"/>
    <s v="All types of equipment / facility failure"/>
    <s v="Conductor"/>
    <s v="Conductor"/>
    <m/>
    <m/>
    <s v="Three Phase Fault"/>
    <s v="0"/>
    <s v="Overhead"/>
    <x v="3"/>
    <s v="Conductor"/>
    <m/>
    <s v="1 s w c509"/>
    <s v="     "/>
    <s v="Tier 2"/>
    <x v="1"/>
    <m/>
    <m/>
    <n v="37.471299999999999"/>
    <n v="-122.426"/>
    <s v="San Mateo"/>
    <s v="HALF-MOON-BAY-1101"/>
    <s v="24101101"/>
    <n v="12000"/>
    <s v="WOODSIDE 11018884"/>
    <x v="1"/>
    <s v="COUNTY FIRE"/>
    <s v="Herbaceous"/>
    <m/>
    <m/>
    <s v="No"/>
    <m/>
    <m/>
    <m/>
    <m/>
    <m/>
    <m/>
    <m/>
    <s v="N"/>
    <s v="N"/>
    <m/>
    <m/>
    <s v="     "/>
    <m/>
    <m/>
    <m/>
    <m/>
    <m/>
    <m/>
    <m/>
    <m/>
    <m/>
    <m/>
    <m/>
    <m/>
    <m/>
    <m/>
    <m/>
    <m/>
    <m/>
    <m/>
    <m/>
  </r>
  <r>
    <s v="20160159"/>
    <s v="     "/>
    <n v="42563"/>
    <s v="7/12"/>
    <x v="0"/>
    <n v="0.59583333333333333"/>
    <s v="29"/>
    <n v="3"/>
    <s v="7"/>
    <x v="6"/>
    <n v="42563"/>
    <n v="0.59583333333333333"/>
    <s v="Tree fell and knocked down 2 spans of 4 acsr. Wire on ground. Made safe and picked up most of the customers."/>
    <s v="     "/>
    <m/>
    <m/>
    <s v="N"/>
    <x v="0"/>
    <s v="1508960"/>
    <s v="16-0049403"/>
    <m/>
    <m/>
    <n v="111789846"/>
    <m/>
    <s v="     "/>
    <x v="1"/>
    <s v="PG&amp;E"/>
    <m/>
    <s v="Vegetation"/>
    <m/>
    <s v="D"/>
    <m/>
    <s v="0.26-9.99"/>
    <s v="Square Feet: ; Acreage: "/>
    <s v="Vegetation"/>
    <s v="33.a. Veg. contact"/>
    <s v="Vegetation"/>
    <s v="All types of equipment / facility failure"/>
    <s v="Contact - Vegetation"/>
    <m/>
    <s v="Contact - Vegetation"/>
    <s v="Conductor"/>
    <s v="Line to Ground"/>
    <m/>
    <s v="Overhead"/>
    <x v="3"/>
    <s v="Conductor"/>
    <m/>
    <s v="101879190"/>
    <s v="     "/>
    <s v="Tier 2"/>
    <x v="1"/>
    <n v="582"/>
    <m/>
    <n v="35.347099999999998"/>
    <n v="-120.381"/>
    <s v="San Luis Obispo"/>
    <s v="TEMPLETON-2113"/>
    <s v="183052113"/>
    <n v="21000"/>
    <s v="TEMPLETON 2113A12"/>
    <x v="1"/>
    <s v="Cal Fire"/>
    <s v="Herbaceous"/>
    <m/>
    <m/>
    <s v="No"/>
    <m/>
    <m/>
    <m/>
    <m/>
    <m/>
    <m/>
    <m/>
    <s v="N"/>
    <s v="N"/>
    <m/>
    <m/>
    <s v="     "/>
    <s v="35.34710000"/>
    <s v="-120.38130000"/>
    <s v="Jul 13 2016 12:00AM"/>
    <s v="BranchFail"/>
    <s v="EVIDENCE OF GREEN GRAY PINE CODOM BRANCH FAILURE. EVIDENCE OF FIRE-INVESTIGATION COMPLETED."/>
    <s v="PING"/>
    <s v="75"/>
    <s v="32"/>
    <s v="40"/>
    <s v="Moderate"/>
    <s v="None"/>
    <s v="N"/>
    <s v="1"/>
    <m/>
    <s v="Other"/>
    <s v="D"/>
    <s v="CrossArm"/>
    <s v="BareWire"/>
    <s v="2"/>
  </r>
  <r>
    <s v="20170194"/>
    <s v="     "/>
    <n v="42928"/>
    <s v="7/12"/>
    <x v="0"/>
    <n v="0.6694444444444444"/>
    <s v="28"/>
    <n v="3"/>
    <s v="7"/>
    <x v="0"/>
    <n v="42928"/>
    <m/>
    <m/>
    <s v="     "/>
    <m/>
    <m/>
    <s v="N"/>
    <x v="0"/>
    <m/>
    <m/>
    <s v="INT-09837"/>
    <m/>
    <m/>
    <m/>
    <s v="     "/>
    <x v="1"/>
    <s v="PG&amp;E"/>
    <m/>
    <s v="Vegetation"/>
    <m/>
    <s v="T"/>
    <m/>
    <s v="0.26-9.99"/>
    <s v="Square Feet: ; Acreage: 1"/>
    <s v="Contact - Animal - Bird"/>
    <s v="33.b. Animal contact"/>
    <s v="Contact - Bird"/>
    <s v="All types of equipment / facility failure"/>
    <s v="Contact - Animal"/>
    <m/>
    <s v="Contact - Animal"/>
    <s v="Conductor"/>
    <m/>
    <s v="Unknown"/>
    <s v="Overhead"/>
    <x v="4"/>
    <s v="Conductor"/>
    <m/>
    <s v="Structure 000/001"/>
    <s v="     "/>
    <s v="Tier 2"/>
    <x v="1"/>
    <n v="246"/>
    <m/>
    <n v="40.653100000000002"/>
    <n v="-122.334"/>
    <s v="Shasta"/>
    <s v="KESWICK-CASCADE-60KV"/>
    <s v="ETL.7260"/>
    <n v="60000"/>
    <s v="N/A"/>
    <x v="0"/>
    <s v="N.A."/>
    <s v="Hardwood Woodland"/>
    <m/>
    <m/>
    <s v="No"/>
    <m/>
    <m/>
    <m/>
    <m/>
    <m/>
    <m/>
    <m/>
    <s v="N"/>
    <s v="N"/>
    <m/>
    <m/>
    <s v="     "/>
    <m/>
    <m/>
    <m/>
    <m/>
    <m/>
    <m/>
    <m/>
    <m/>
    <m/>
    <m/>
    <m/>
    <m/>
    <m/>
    <m/>
    <m/>
    <m/>
    <m/>
    <m/>
    <m/>
  </r>
  <r>
    <s v="20170198"/>
    <s v="     "/>
    <n v="42928"/>
    <s v="7/12"/>
    <x v="0"/>
    <m/>
    <s v="28"/>
    <n v="3"/>
    <s v="7"/>
    <x v="0"/>
    <n v="42928"/>
    <n v="0.84027777777777779"/>
    <s v="tree fell and broke pole, crew will need to replace"/>
    <s v="     "/>
    <m/>
    <m/>
    <s v="N"/>
    <x v="0"/>
    <s v="1830250"/>
    <s v="17-0062445"/>
    <m/>
    <m/>
    <m/>
    <m/>
    <s v="     "/>
    <x v="1"/>
    <s v="PG&amp;E"/>
    <m/>
    <s v="Vegetation"/>
    <m/>
    <s v="D"/>
    <m/>
    <s v="&lt;0.25"/>
    <s v="Square Feet: ; Acreage: "/>
    <s v="Vegetation"/>
    <s v="33.a. Veg. contact"/>
    <s v="Vegetation"/>
    <s v="All types of equipment / facility failure"/>
    <s v="Contact - Vegetation"/>
    <m/>
    <s v="Contact - Vegetation"/>
    <s v="Conductor"/>
    <s v="Line to Line"/>
    <s v="Unknown"/>
    <s v="Overhead"/>
    <x v="3"/>
    <s v="Conductor"/>
    <m/>
    <s v="103841917"/>
    <s v="     "/>
    <s v="Tier 2"/>
    <x v="1"/>
    <n v="105"/>
    <m/>
    <n v="40.080800000000004"/>
    <n v="-123.834"/>
    <s v="Humboldt"/>
    <s v="GARBERVILLE-1101"/>
    <s v="192221101"/>
    <n v="12000"/>
    <s v="GARBERVILLE 11011750"/>
    <x v="0"/>
    <s v="Cal Fire"/>
    <s v="Hardwood Forest"/>
    <m/>
    <m/>
    <s v="No"/>
    <m/>
    <m/>
    <m/>
    <m/>
    <m/>
    <m/>
    <m/>
    <s v="N"/>
    <s v="N"/>
    <m/>
    <m/>
    <s v="     "/>
    <s v="40.08083300"/>
    <s v="-123.83388900"/>
    <s v="Jul 13 2017 12:00AM"/>
    <s v="TrunkFail"/>
    <s v="A black oak experienced a trunk failure where the main trunk fell away from the lines but a large lower side limb broke on the fall and fell trhough the lines. The tree had a healthy canopy but moderate internal decay at the point of failure (did not appear to be extensive through out the trunk). A small fire started."/>
    <s v="OAKK"/>
    <s v="60"/>
    <s v="39"/>
    <s v="18"/>
    <s v="None"/>
    <s v="None"/>
    <s v="N"/>
    <s v="1"/>
    <m/>
    <s v="Hillside"/>
    <s v="B"/>
    <s v="CrossArm"/>
    <s v="BareWire"/>
    <s v="11"/>
  </r>
  <r>
    <s v="20200813"/>
    <s v="     "/>
    <n v="44024"/>
    <s v="7/12"/>
    <x v="0"/>
    <n v="0.89930555555555558"/>
    <s v="29"/>
    <n v="3"/>
    <s v="7"/>
    <x v="4"/>
    <n v="44024"/>
    <n v="0.88263888888888886"/>
    <s v="On July 12, 2020 at 2135 hours, a PG&amp;E Troubleman was dispatched to the Hicks 1116 12kV Distribution Circuit on Larga Vista Drive, Los Gatos in response to reports from the fire department of a wire down. Initial analysis indicates PG&amp;E equipment failure caused the ignition. A single phase secondary AWAC connector failed resulting in sparks shooting to the ground igniting 3 meters - 0.25 acres. Fire was suppressed by Santa Clara Fire Department."/>
    <s v="     "/>
    <s v="FAS"/>
    <m/>
    <s v="N"/>
    <x v="0"/>
    <s v="963116"/>
    <m/>
    <m/>
    <s v="T005010283"/>
    <m/>
    <m/>
    <s v="     "/>
    <x v="1"/>
    <s v="PG&amp;E"/>
    <m/>
    <s v="Vegetation"/>
    <m/>
    <s v="D"/>
    <s v="D"/>
    <s v="&lt;0.25"/>
    <m/>
    <s v="Equipment - PG&amp;E"/>
    <s v="34.m. Connection device damage or failure"/>
    <s v="Equipment - PG&amp;E"/>
    <s v="All types of equipment / facility failure"/>
    <s v="Splice/Clamp/Connector"/>
    <s v="Service Connector"/>
    <m/>
    <m/>
    <m/>
    <m/>
    <s v="Overhead"/>
    <x v="1"/>
    <s v="Service Connector"/>
    <m/>
    <s v="Pole ID: 103449878"/>
    <s v="     "/>
    <s v="Tier 2"/>
    <x v="1"/>
    <n v="518"/>
    <s v="R3"/>
    <n v="37.234499999999997"/>
    <n v="-121.931"/>
    <s v="Santa Clara"/>
    <s v="HICKS-1116"/>
    <m/>
    <n v="750"/>
    <s v="N/A"/>
    <x v="0"/>
    <s v="Santa Clara FD"/>
    <s v="Urban"/>
    <m/>
    <m/>
    <s v="No"/>
    <m/>
    <m/>
    <m/>
    <m/>
    <m/>
    <m/>
    <m/>
    <s v="N"/>
    <s v="N"/>
    <m/>
    <m/>
    <s v="     "/>
    <m/>
    <m/>
    <m/>
    <m/>
    <m/>
    <m/>
    <m/>
    <m/>
    <m/>
    <m/>
    <m/>
    <m/>
    <m/>
    <m/>
    <m/>
    <m/>
    <m/>
    <m/>
    <m/>
  </r>
  <r>
    <s v="20200810"/>
    <s v="     "/>
    <n v="44024"/>
    <s v="7/12"/>
    <x v="0"/>
    <n v="0.56458333333333333"/>
    <s v="29"/>
    <n v="3"/>
    <s v="7"/>
    <x v="4"/>
    <n v="44024"/>
    <n v="0.61805555555555558"/>
    <s v="On July 12, 2020 at 1333 hours, a PG&amp;E Troubleman was dispatched to the Garberville 1102 12kV Distribution Circuit on Dutyville Road, Garberville in response to a customer reports of a momentary outage and a leg out. Initial analysis indicates vegetation contact caused the ignition. A large tree, suspected as a fir, fell into a 2 phase primary overhead conductor that took out the A phase and was hung up on the phone line. A 40' x 50' fire was nearly extinguished by the PG&amp;E Troubleman when Cal Fire arrive and completely suppressed the fire."/>
    <s v="     "/>
    <s v="FAS"/>
    <m/>
    <s v="N"/>
    <x v="0"/>
    <s v="962884"/>
    <s v="20-0071029"/>
    <m/>
    <s v="T005010035"/>
    <n v="119359299"/>
    <m/>
    <s v="     "/>
    <x v="1"/>
    <s v="PG&amp;E"/>
    <m/>
    <s v="Vegetation"/>
    <m/>
    <s v="D"/>
    <s v="D"/>
    <s v="&lt;0.25"/>
    <s v="40'x50'"/>
    <s v="Vegetation"/>
    <s v="33.a. Veg. contact"/>
    <s v="Vegetation"/>
    <s v="Contact from object"/>
    <s v="Contact - Vegetation"/>
    <m/>
    <s v="Contact - Vegetation"/>
    <s v="Conductor - Primary"/>
    <s v="Line to Ground"/>
    <m/>
    <s v="Overhead"/>
    <x v="3"/>
    <s v="Conductor - Primary"/>
    <s v="Conductor - Primary"/>
    <s v="Circuit ID: 192221102 "/>
    <s v="     "/>
    <s v="Tier 2"/>
    <x v="1"/>
    <n v="105"/>
    <s v="R2"/>
    <n v="40.144799999999996"/>
    <n v="-123.982"/>
    <s v="Humboldt"/>
    <s v="GARBERVILLE-1102"/>
    <m/>
    <n v="12000"/>
    <m/>
    <x v="0"/>
    <s v="PG&amp;E Employee/Cal Fire"/>
    <s v="Conifer Forest"/>
    <m/>
    <m/>
    <s v="No"/>
    <m/>
    <m/>
    <m/>
    <m/>
    <m/>
    <s v="PRAIRIE"/>
    <m/>
    <s v="N"/>
    <s v="N"/>
    <m/>
    <m/>
    <s v="     "/>
    <s v="40.14550000"/>
    <s v="-123.98080000"/>
    <s v="Jul 14 2020 12:00AM"/>
    <s v="TrunkFail"/>
    <s v="A large, green Douglas Fir that was tagged out as a hazard notification fell during a wind event causing an outage and a 40x50 fire."/>
    <s v="FIRD"/>
    <s v="130"/>
    <s v="28"/>
    <s v="20"/>
    <s v="Severe"/>
    <s v="Severe"/>
    <s v="N"/>
    <s v="1"/>
    <m/>
    <s v="Valley"/>
    <s v="A"/>
    <s v="CrossArm"/>
    <s v="BareWire"/>
    <s v="1"/>
  </r>
  <r>
    <s v="20211046"/>
    <s v="     "/>
    <n v="44389"/>
    <s v="7/12"/>
    <x v="0"/>
    <n v="0.24236111111111111"/>
    <s v="29"/>
    <n v="3"/>
    <s v="7"/>
    <x v="5"/>
    <n v="44389"/>
    <m/>
    <s v="Bird made contact with overhead circuit, resulting in an ignition. The responding troubleman created an EC tag to replace flashed 4' steel dead-end single phase arm. The ensuing fire was 0.25 - 10 acres in size. This information is preliminary.  OIS: 1399978; ILIS: 21-0087864; FOID: T005338936 (JJD9), T005338937 (MRSV); EC: 121711649; PM: 35270606; Circuit ID: 163781705, SAP ID: 101034858 (Class 5 Wood Pole); Meter: 1 pole s/e of meter 1004902436; Device: 10580; SSD: 387261; County: Tuolumne; Division: Yosemite; District: Stanislaus; Newly Installed Pole #: 121190706 (Wood Douglas Fir 45' CL 4)"/>
    <s v="     "/>
    <s v="FAS"/>
    <m/>
    <s v="N"/>
    <x v="0"/>
    <m/>
    <s v="21-0087864"/>
    <m/>
    <s v="T005338936, T005338937"/>
    <n v="121712000"/>
    <m/>
    <s v="     "/>
    <x v="1"/>
    <s v="PG&amp;E"/>
    <m/>
    <s v="Other"/>
    <s v="Animal"/>
    <s v="D"/>
    <s v="D"/>
    <s v="0.26-9.99"/>
    <m/>
    <s v="Contact - Animal - Bird"/>
    <s v="33.b. Animal contact"/>
    <s v="Contact - Bird"/>
    <s v="Contact from object"/>
    <s v="Animal contact"/>
    <m/>
    <s v="Animal contact"/>
    <s v="Insulator"/>
    <s v="Line to Line"/>
    <s v="Y"/>
    <s v="Overhead"/>
    <x v="3"/>
    <s v="Insulator"/>
    <s v="Recloser, Switch, Jumper, crossarm, Insulators, Pole"/>
    <s v="101034858"/>
    <s v="     "/>
    <s v="Tier 2"/>
    <x v="1"/>
    <n v="320"/>
    <s v="R4"/>
    <n v="37.940300000000001"/>
    <n v="-120.43600000000001"/>
    <s v="Tuolumne"/>
    <s v="PEORIA-1705"/>
    <m/>
    <n v="17000"/>
    <m/>
    <x v="0"/>
    <s v="Cal Fire"/>
    <s v="Herbaceous"/>
    <s v="Grass fuel model"/>
    <m/>
    <s v="No"/>
    <m/>
    <m/>
    <m/>
    <m/>
    <m/>
    <m/>
    <m/>
    <s v="N"/>
    <s v="N"/>
    <m/>
    <m/>
    <s v="     "/>
    <m/>
    <m/>
    <m/>
    <m/>
    <m/>
    <m/>
    <m/>
    <m/>
    <m/>
    <m/>
    <m/>
    <m/>
    <m/>
    <m/>
    <m/>
    <m/>
    <m/>
    <m/>
    <m/>
  </r>
  <r>
    <s v="20211048"/>
    <s v="     "/>
    <n v="44389"/>
    <s v="7/12"/>
    <x v="0"/>
    <n v="0.44166666666666665"/>
    <s v="29"/>
    <n v="3"/>
    <s v="7"/>
    <x v="5"/>
    <n v="44389"/>
    <m/>
    <s v="Third party bulldozer knocked over a tree, causing conductor and pole top to fall to ground igniting fire. Troubleman says the press sleeve pulled out at deadend tap. The ensuing fire was 0.25 - 10 acres in size. This information is preliminary."/>
    <s v="     "/>
    <s v="FAS"/>
    <m/>
    <s v="N"/>
    <x v="0"/>
    <m/>
    <s v="21-0087994"/>
    <m/>
    <s v="T005339379, T005339397"/>
    <n v="121715000"/>
    <m/>
    <s v="     "/>
    <x v="1"/>
    <s v="PG&amp;E"/>
    <m/>
    <s v="Vegetation"/>
    <s v="Pole, Transformer, Crossarm, Cutout, Lighting Arrester, Connector, Conductor"/>
    <s v="D"/>
    <s v="D"/>
    <s v="0.26-9.99"/>
    <m/>
    <s v="Contact - 3rd Party"/>
    <s v="33.a. Veg. contact"/>
    <s v="Contact - 3rd Party"/>
    <s v="Contact from object"/>
    <s v="Veg. contact"/>
    <m/>
    <s v="Veg. contact"/>
    <s v="Conductor - Primary"/>
    <s v="Line to Ground"/>
    <s v="Y"/>
    <s v="Overhead"/>
    <x v="3"/>
    <s v="Conductor - Primary"/>
    <s v="Pole, Transformer, Crossarm, Cutout, Lighting Arrester, Connector, Conductor"/>
    <s v="100107480"/>
    <s v="     "/>
    <s v="Tier 2"/>
    <x v="1"/>
    <n v="330"/>
    <s v="R4"/>
    <n v="39.336300000000001"/>
    <n v="-121.139"/>
    <s v="Nevada"/>
    <s v="COLUMBIA-HILL-1101"/>
    <m/>
    <n v="12000"/>
    <m/>
    <x v="0"/>
    <s v="Cal Fire"/>
    <s v="Hardwood Forest"/>
    <s v="Brush fuel model"/>
    <m/>
    <s v="No"/>
    <m/>
    <m/>
    <m/>
    <m/>
    <m/>
    <s v="PLEASANT"/>
    <m/>
    <s v="N"/>
    <s v="N"/>
    <m/>
    <m/>
    <s v="     "/>
    <m/>
    <m/>
    <m/>
    <m/>
    <m/>
    <m/>
    <m/>
    <m/>
    <m/>
    <m/>
    <m/>
    <m/>
    <m/>
    <m/>
    <m/>
    <m/>
    <m/>
    <m/>
    <m/>
  </r>
  <r>
    <s v="20180470"/>
    <s v="     "/>
    <n v="43294"/>
    <s v="7/13"/>
    <x v="0"/>
    <n v="0.45763888888888887"/>
    <s v="28"/>
    <n v="3"/>
    <s v="7"/>
    <x v="1"/>
    <n v="43294"/>
    <n v="0.45763888888888887"/>
    <s v="tree fell broke /burnt arm started fire base of pole"/>
    <s v="     "/>
    <s v="FAS"/>
    <m/>
    <s v="N"/>
    <x v="0"/>
    <s v="130642"/>
    <s v="18-0059522"/>
    <m/>
    <m/>
    <m/>
    <m/>
    <s v="     "/>
    <x v="1"/>
    <s v="PG&amp;E"/>
    <m/>
    <m/>
    <m/>
    <s v="D"/>
    <m/>
    <s v="&lt;0.25"/>
    <m/>
    <s v="Vegetation"/>
    <s v="33.a. Veg. contact"/>
    <s v="Vegetation"/>
    <s v="Contact from object"/>
    <s v="Vegetation"/>
    <m/>
    <s v="Contact - Vegetation"/>
    <s v="Pole"/>
    <s v="Force Out"/>
    <m/>
    <s v="Overhead"/>
    <x v="3"/>
    <m/>
    <m/>
    <s v="7523"/>
    <s v="     "/>
    <s v="Tier 2"/>
    <x v="1"/>
    <n v="140"/>
    <s v="R1"/>
    <n v="39.483600000000003"/>
    <n v="-123.792"/>
    <s v="Mendocino"/>
    <s v="FORT-BRAGG-A-1101"/>
    <s v="042761101"/>
    <n v="11000"/>
    <s v="FORT BRAGG A 11013100"/>
    <x v="0"/>
    <m/>
    <s v="Barren/Other"/>
    <m/>
    <m/>
    <s v="No"/>
    <m/>
    <m/>
    <m/>
    <m/>
    <m/>
    <m/>
    <m/>
    <s v="N"/>
    <s v="N"/>
    <m/>
    <m/>
    <s v="     "/>
    <s v="39.48359000"/>
    <s v="-123.79238000"/>
    <s v="Jul 13 2018  3:30PM"/>
    <s v="Unverified"/>
    <s v="7/16 I found the location of the outage but could not find evidence of a vegetation caused outage. I left a voicemail for the t-man requesting further information and did not receive a call back. Update 7/17 T-man responded and stated that a small tanoak had broke and fell into the lines it had been removed/burned by the time I arrived."/>
    <m/>
    <m/>
    <m/>
    <m/>
    <m/>
    <m/>
    <m/>
    <m/>
    <m/>
    <m/>
    <m/>
    <m/>
    <m/>
    <m/>
  </r>
  <r>
    <s v="20190568"/>
    <s v="     "/>
    <n v="43659"/>
    <s v="7/13"/>
    <x v="0"/>
    <m/>
    <s v="28"/>
    <n v="3"/>
    <s v="7"/>
    <x v="3"/>
    <n v="43659"/>
    <n v="0.53194444444444444"/>
    <s v="Connector failure"/>
    <s v="     "/>
    <s v="FAS"/>
    <m/>
    <s v="N"/>
    <x v="0"/>
    <s v="449040"/>
    <s v="19-0077070"/>
    <m/>
    <s v="T004698286"/>
    <n v="117598183"/>
    <m/>
    <s v="     "/>
    <x v="1"/>
    <s v="PG&amp;E"/>
    <m/>
    <m/>
    <m/>
    <s v="D"/>
    <m/>
    <s v="0.26-9.99"/>
    <m/>
    <s v="Equipment - PG&amp;E"/>
    <s v="34.b. Conductor damage or failure"/>
    <s v="Equipment - PG&amp;E"/>
    <s v="All types of equipment / facility failure"/>
    <s v="Conductor failure-all"/>
    <s v="Splice/Clamp/Connector"/>
    <m/>
    <m/>
    <s v="Multi-Fault,Line to Line"/>
    <m/>
    <s v="Overhead"/>
    <x v="3"/>
    <s v="Splice/Clamp/Connector"/>
    <m/>
    <s v="Y44"/>
    <s v="     "/>
    <s v="Tier 2"/>
    <x v="1"/>
    <n v="512"/>
    <s v="R3"/>
    <n v="34.7273"/>
    <n v="-120.43600000000001"/>
    <s v="SANTA BARBARA"/>
    <s v="PURISIMA-1101"/>
    <m/>
    <m/>
    <s v="PURISIMA 1101Y44"/>
    <x v="0"/>
    <s v="Santa Barbara FD"/>
    <s v="Conifer Forest"/>
    <m/>
    <m/>
    <s v="No"/>
    <m/>
    <m/>
    <m/>
    <m/>
    <m/>
    <m/>
    <m/>
    <s v="N"/>
    <s v="N"/>
    <m/>
    <m/>
    <s v="     "/>
    <m/>
    <m/>
    <m/>
    <m/>
    <m/>
    <m/>
    <m/>
    <m/>
    <m/>
    <m/>
    <m/>
    <m/>
    <m/>
    <m/>
    <m/>
    <m/>
    <m/>
    <m/>
    <m/>
  </r>
  <r>
    <s v="20211058"/>
    <s v="     "/>
    <n v="44390"/>
    <s v="7/13"/>
    <x v="0"/>
    <n v="0.4"/>
    <s v="29"/>
    <n v="3"/>
    <s v="7"/>
    <x v="5"/>
    <n v="44390"/>
    <m/>
    <s v="Privileged &amp; Confidential - Dixie Fire - Initial EIR: EI210713A - Cresta - Media - Summary: On July 13, 2021 at approximately 0700 hours, PG&amp;E?s outage system indicated that Cresta Dam off of Highway 70 in the Feather River Canyon lost power. The responding PG&amp;E troubleman observed from a distance what he thought was a blown fuse on the PG&amp;E Bucks Creek 1101 12kV Overhead Distribution Circuit uphill from his location. Due to the challenging terrain and road work resulting in a bridge closure, he was not able to reach the pole with the fuse until approximately 1640 hours. There he observed two of three fuses blown and what appeared to him to be a healthy green tree leaning into the Bucks Creek 1101 12 kV conductor, which was still intact and suspended on the poles. He also observed a fire on the ground near the base of the tree. The troubleman manually removed the third fuse and reported the fire, his supervisor called 9-1-1, and the 9-1-1 operator replied they were aware of the fire and responding. CAL FIRE air support arrived on scene by approximately 1730 hours and began dropping fire retardant and water. In response to a CAL FIRE request, PG&amp;E de-energized another section of the Bucks Creek 1101 12 kV line. In a 2045 hours status report, the CAL FIRE website stated the fire was approximately 1-2 acres; later that evening CAL FIRE reported the fire had grown to 10-15 acres and ground resources had problems accessing the area. According to the CAL FIRE website as of July 18, 2021 at 2007 hours, the Dixie Fire has burned approximately 19,000 acres and is 15 percent contained. The fire has generally burned in remote wildlands, and CAL FIRE has reported no property damage and one injury (according to a news report, CAL FIRE stated a firefighter suffered minor injuries and was able to walk away). On July 18, 2021, CAL FIRE investigators collected the following PG&amp;E equipment: portions of the Bucks Creek 1101 12 kV line, including conductor, jumpers, insulators, and fuse cutouts, as well as portions of the tree. PG&amp;E submits this report in an abundance of caution given CAL FIRE?s collection of PG&amp;E facilities in connection with its investigation. PG&amp;E is cooperating with CAL FIRE?s investigation and is reporting this to the CPUC under the media criterion. This information is preliminary.  Troubleman found tree that fell into overhead primary circuit with 2 fuses blown and one still energized. The ensuing fire was 0.25 - 10 acres in size. This information is preliminary."/>
    <s v="     "/>
    <s v="FAS"/>
    <m/>
    <s v="N"/>
    <x v="0"/>
    <m/>
    <s v="21-0089207, 21-0091389"/>
    <s v="T21-013153, T21-013152, T21-009302, T21-010765, T21-009704, T21-011029, T21-010399"/>
    <s v="9119619, T005344558"/>
    <m/>
    <s v="EI210713A"/>
    <s v="     "/>
    <x v="1"/>
    <s v="PG&amp;E"/>
    <m/>
    <s v="Vegetation"/>
    <s v="Conductor "/>
    <s v="D"/>
    <s v="D"/>
    <s v="&gt;5,000"/>
    <s v="fire in outage area"/>
    <s v="Vegetation"/>
    <s v="33.a. Veg. contact"/>
    <s v="Vegetation"/>
    <s v="Contact from object"/>
    <s v="Veg. contact"/>
    <m/>
    <s v="Veg. contact"/>
    <s v="Conductor - Primary"/>
    <s v="Line to Line"/>
    <s v="Y"/>
    <s v="Overhead"/>
    <x v="3"/>
    <s v="Conductor - Primary"/>
    <s v="Various Electric Equipment "/>
    <m/>
    <s v="     "/>
    <s v="Tier 2"/>
    <x v="1"/>
    <n v="248"/>
    <s v="R4"/>
    <n v="39.874699999999997"/>
    <n v="-121.378"/>
    <s v="Plumas"/>
    <s v="BUCKS-CREEK-1101"/>
    <m/>
    <n v="12000"/>
    <m/>
    <x v="0"/>
    <s v="Cal Fire"/>
    <s v="Hardwood Forest"/>
    <s v="Timber fuel model"/>
    <s v="heavy tree vegetation"/>
    <s v="No"/>
    <s v="963309"/>
    <s v="1329"/>
    <m/>
    <s v="1"/>
    <m/>
    <s v="DIXIE"/>
    <m/>
    <s v="N"/>
    <s v="N"/>
    <m/>
    <m/>
    <s v="     "/>
    <m/>
    <m/>
    <m/>
    <m/>
    <m/>
    <m/>
    <m/>
    <m/>
    <m/>
    <m/>
    <m/>
    <m/>
    <m/>
    <m/>
    <m/>
    <m/>
    <m/>
    <m/>
    <m/>
  </r>
  <r>
    <s v="20211059"/>
    <s v="     "/>
    <n v="44390"/>
    <s v="7/13"/>
    <x v="0"/>
    <n v="8.9583333333333334E-2"/>
    <s v="29"/>
    <n v="3"/>
    <s v="7"/>
    <x v="5"/>
    <n v="44390"/>
    <m/>
    <s v="A tree fell causing a wire down 3 spans loadside of Cutout 405 - one phase in dirt and one phase pinned at phone level by tree. The fire is less than 0.25 acres in size. This information is preliminary."/>
    <s v="     "/>
    <s v="FAS"/>
    <m/>
    <s v="N"/>
    <x v="0"/>
    <m/>
    <s v="21-0088576"/>
    <m/>
    <s v="T005340119"/>
    <n v="31546100"/>
    <m/>
    <s v="     "/>
    <x v="1"/>
    <s v="PG&amp;E"/>
    <m/>
    <s v="Vegetation"/>
    <s v="Conductor,"/>
    <s v="D"/>
    <m/>
    <s v="&lt;0.25"/>
    <m/>
    <s v="Vegetation"/>
    <s v="33.a. Veg. contact"/>
    <s v="Vegetation"/>
    <s v="Contact from object"/>
    <s v="Veg. contact"/>
    <m/>
    <s v="Veg. contact"/>
    <s v="Conductor - Primary"/>
    <s v="Line to Ground"/>
    <s v="Y"/>
    <s v="Overhead"/>
    <x v="3"/>
    <s v="Conductor - Primary"/>
    <s v="Conductor"/>
    <s v="1006276468"/>
    <s v="     "/>
    <s v="Tier 2"/>
    <x v="1"/>
    <n v="175"/>
    <s v="R4"/>
    <n v="39.037700000000001"/>
    <n v="-122.74299999999999"/>
    <s v="Lake"/>
    <s v="LUCERNE-1106"/>
    <m/>
    <n v="12000"/>
    <m/>
    <x v="0"/>
    <s v="Cal Fire"/>
    <s v="Hardwood Woodland"/>
    <s v="Brush fuel model"/>
    <m/>
    <s v="No"/>
    <m/>
    <m/>
    <m/>
    <m/>
    <m/>
    <m/>
    <m/>
    <s v="N"/>
    <s v="N"/>
    <m/>
    <m/>
    <s v="     "/>
    <s v="39.03771000"/>
    <s v="-122.74302000"/>
    <s v="Jul 14 2021 12:00AM"/>
    <s v="BranchFail"/>
    <s v="A large Gray Pine limb sagged and twisted into 12kv lines due to extremely high weather temperatures. The limb made contact with 12kv conductors and brought them down to the ground near a small dirt driveway. As a result, a small grass fire broke out which covered approximately a .25 acre patch of grassy hillside. No structures, outbuildings, or fences where damaged by this event."/>
    <s v="PING"/>
    <s v="50"/>
    <s v="24"/>
    <s v="14"/>
    <s v="Slight"/>
    <s v="None"/>
    <s v="N"/>
    <s v="1"/>
    <m/>
    <s v="Hillside"/>
    <s v="B"/>
    <s v="CrossArm"/>
    <s v="BareWire"/>
    <s v="3"/>
  </r>
  <r>
    <s v="20180484"/>
    <s v="     "/>
    <n v="43295"/>
    <s v="7/14"/>
    <x v="0"/>
    <n v="0.66527777777777775"/>
    <s v="28"/>
    <n v="3"/>
    <s v="7"/>
    <x v="1"/>
    <n v="43295"/>
    <n v="0.66527777777777775"/>
    <s v="melted connection/fuse blown-failed"/>
    <s v="     "/>
    <s v="FAS"/>
    <m/>
    <s v="N"/>
    <x v="0"/>
    <s v="131778"/>
    <s v="18-0059855"/>
    <m/>
    <m/>
    <m/>
    <m/>
    <s v="     "/>
    <x v="1"/>
    <s v="PG&amp;E"/>
    <m/>
    <m/>
    <m/>
    <s v="D"/>
    <m/>
    <s v="&lt;3 meters of linear travel"/>
    <m/>
    <s v="Equipment - PG&amp;E"/>
    <s v="34.o. Other"/>
    <s v="Equipment - PG&amp;E"/>
    <s v="All types of equipment / facility failure"/>
    <s v="Other"/>
    <s v="Splice/Clamp/Connector"/>
    <m/>
    <m/>
    <s v="Line to Ground"/>
    <m/>
    <s v="Overhead"/>
    <x v="3"/>
    <s v="Splice/Clamp/Connector"/>
    <m/>
    <s v="14089"/>
    <s v="     "/>
    <s v="Tier 2"/>
    <x v="1"/>
    <m/>
    <s v="NA"/>
    <n v="35.428100000000001"/>
    <n v="-119.059"/>
    <s v="Kern"/>
    <s v="KERN-OIL-1109"/>
    <s v="252721109"/>
    <n v="11000"/>
    <s v="KERN OIL 1109CB"/>
    <x v="0"/>
    <m/>
    <s v="Urban"/>
    <m/>
    <m/>
    <s v="No"/>
    <m/>
    <m/>
    <m/>
    <m/>
    <m/>
    <m/>
    <m/>
    <s v="N"/>
    <s v="N"/>
    <m/>
    <m/>
    <s v="     "/>
    <m/>
    <m/>
    <m/>
    <m/>
    <m/>
    <m/>
    <m/>
    <m/>
    <m/>
    <m/>
    <m/>
    <m/>
    <m/>
    <m/>
    <m/>
    <m/>
    <m/>
    <m/>
    <m/>
  </r>
  <r>
    <s v="20180483"/>
    <s v="     "/>
    <n v="43295"/>
    <s v="7/14"/>
    <x v="0"/>
    <n v="0.62569444444444444"/>
    <s v="28"/>
    <n v="3"/>
    <s v="7"/>
    <x v="1"/>
    <n v="43295"/>
    <n v="0.62569444444444444"/>
    <s v="CASTILLO RPTS 8 S/OF SW 6535 PRIMARY WIRE DOWN 1 PHASE 3-SPANS, STARTED FIRE"/>
    <s v="     "/>
    <s v="FAS"/>
    <m/>
    <s v="N"/>
    <x v="0"/>
    <s v="131770"/>
    <s v="18-0059849"/>
    <m/>
    <m/>
    <m/>
    <m/>
    <s v="     "/>
    <x v="1"/>
    <s v="PG&amp;E"/>
    <m/>
    <m/>
    <m/>
    <s v="D"/>
    <m/>
    <s v="0.26-9.99"/>
    <m/>
    <s v="Equipment - PG&amp;E"/>
    <s v="34.b. Conductor damage or failure"/>
    <s v="Equipment - PG&amp;E"/>
    <s v="All types of equipment / facility failure"/>
    <s v="Conductor"/>
    <s v="Conductor"/>
    <m/>
    <m/>
    <s v="Open Circuit"/>
    <m/>
    <s v="Overhead"/>
    <x v="3"/>
    <s v="Conductor - Primary"/>
    <m/>
    <s v="WIRE DOWN 8 S/OF 6535"/>
    <s v="     "/>
    <s v="Tier 2"/>
    <x v="1"/>
    <m/>
    <s v="NA"/>
    <n v="37.838700000000003"/>
    <n v="-121.017"/>
    <s v="San Joaquin"/>
    <s v="VALLEY-HOME-1704"/>
    <s v="162981704"/>
    <n v="17000"/>
    <s v="VALLEY HOME 1704CB"/>
    <x v="0"/>
    <m/>
    <s v="Herbaceous"/>
    <m/>
    <m/>
    <s v="No"/>
    <m/>
    <m/>
    <m/>
    <m/>
    <m/>
    <m/>
    <m/>
    <s v="N"/>
    <s v="N"/>
    <m/>
    <m/>
    <s v="     "/>
    <m/>
    <m/>
    <m/>
    <m/>
    <m/>
    <m/>
    <m/>
    <m/>
    <m/>
    <m/>
    <m/>
    <m/>
    <m/>
    <m/>
    <m/>
    <m/>
    <m/>
    <m/>
    <m/>
  </r>
  <r>
    <s v="20180487"/>
    <s v="     "/>
    <n v="43295"/>
    <s v="7/14"/>
    <x v="0"/>
    <n v="0.90138888888888891"/>
    <s v="28"/>
    <n v="3"/>
    <s v="7"/>
    <x v="1"/>
    <n v="43295"/>
    <n v="0.90138888888888891"/>
    <s v="ILIS cause - &quot;Animal, Other&quot; / &quot;BULL RUBBED AGAINST POLE &amp; WIRES SLAPPED TOGETHER&quot;, causing wire-down"/>
    <s v="     "/>
    <s v="FAS"/>
    <m/>
    <s v="N"/>
    <x v="0"/>
    <s v="131997"/>
    <s v="18-0059900"/>
    <m/>
    <m/>
    <m/>
    <m/>
    <s v="     "/>
    <x v="1"/>
    <s v="PG&amp;E"/>
    <m/>
    <m/>
    <m/>
    <s v="D"/>
    <m/>
    <s v="10-99"/>
    <m/>
    <s v="Contact - Animal - Other"/>
    <s v="33.b. Animal contact"/>
    <s v="Contact - Animal"/>
    <s v="Contact from object"/>
    <s v="Contact - Animal"/>
    <m/>
    <s v="Contact - Animal"/>
    <s v="Conductor"/>
    <s v="Three Phase Fault"/>
    <m/>
    <s v="Overhead"/>
    <x v="3"/>
    <m/>
    <m/>
    <s v="2012"/>
    <s v="     "/>
    <s v="Tier 2"/>
    <x v="1"/>
    <n v="507"/>
    <s v="R1"/>
    <n v="36.331400000000002"/>
    <n v="-121.883"/>
    <s v="Monterey"/>
    <s v="OTTER-1102"/>
    <s v="182941102"/>
    <n v="11000"/>
    <s v="OTTER 1102CB"/>
    <x v="1"/>
    <m/>
    <s v="Herbaceous"/>
    <m/>
    <m/>
    <s v="No"/>
    <s v="10"/>
    <m/>
    <m/>
    <m/>
    <m/>
    <m/>
    <m/>
    <s v="N"/>
    <s v="N"/>
    <m/>
    <m/>
    <s v="     "/>
    <m/>
    <m/>
    <m/>
    <m/>
    <m/>
    <m/>
    <m/>
    <m/>
    <m/>
    <m/>
    <m/>
    <m/>
    <m/>
    <m/>
    <m/>
    <m/>
    <m/>
    <m/>
    <m/>
  </r>
  <r>
    <s v="20180479"/>
    <s v="     "/>
    <n v="43295"/>
    <s v="7/14"/>
    <x v="0"/>
    <n v="0.52777777777777779"/>
    <s v="28"/>
    <n v="3"/>
    <s v="7"/>
    <x v="1"/>
    <n v="43295"/>
    <n v="0.52777777777777779"/>
    <s v="car pole"/>
    <s v="     "/>
    <s v="FAS"/>
    <m/>
    <s v="N"/>
    <x v="0"/>
    <s v="131638"/>
    <s v="18-0059799"/>
    <m/>
    <m/>
    <m/>
    <m/>
    <s v="     "/>
    <x v="1"/>
    <s v="PG&amp;E"/>
    <m/>
    <m/>
    <m/>
    <s v="D"/>
    <m/>
    <s v="&lt;0.25"/>
    <m/>
    <s v="Contact - 3rd Party"/>
    <s v="33.d. Vehicle contact"/>
    <s v="Contact - 3rd Party"/>
    <s v="Contact from object"/>
    <s v="Contact - Vehicle"/>
    <m/>
    <s v="Contact - Vehicle"/>
    <s v="Pole"/>
    <s v="Line to Ground"/>
    <m/>
    <s v="Overhead"/>
    <x v="3"/>
    <m/>
    <m/>
    <s v="24550"/>
    <s v="     "/>
    <s v="Tier 2"/>
    <x v="1"/>
    <n v="180"/>
    <s v="R2"/>
    <n v="38.579099999999997"/>
    <n v="-122.879"/>
    <s v="Sonoma"/>
    <s v="FITCH-MOUNTAIN-1113"/>
    <s v="042751113"/>
    <n v="11000"/>
    <s v="FITCH MOUNTAIN 1113583202"/>
    <x v="0"/>
    <m/>
    <s v="Hardwood Forest"/>
    <m/>
    <m/>
    <s v="No"/>
    <m/>
    <m/>
    <m/>
    <m/>
    <m/>
    <m/>
    <m/>
    <s v="N"/>
    <s v="N"/>
    <m/>
    <m/>
    <s v="     "/>
    <m/>
    <m/>
    <m/>
    <m/>
    <m/>
    <m/>
    <m/>
    <m/>
    <m/>
    <m/>
    <m/>
    <m/>
    <m/>
    <m/>
    <m/>
    <m/>
    <m/>
    <m/>
    <m/>
  </r>
  <r>
    <s v="20180478"/>
    <s v="     "/>
    <n v="43295"/>
    <s v="7/14"/>
    <x v="0"/>
    <n v="0.48194444444444445"/>
    <s v="28"/>
    <n v="3"/>
    <s v="7"/>
    <x v="1"/>
    <n v="43295"/>
    <n v="0.48194444444444445"/>
    <m/>
    <s v="     "/>
    <s v="FAS"/>
    <m/>
    <s v="N"/>
    <x v="0"/>
    <s v="131596"/>
    <s v="18-0059821"/>
    <m/>
    <m/>
    <m/>
    <m/>
    <s v="     "/>
    <x v="1"/>
    <s v="PG&amp;E"/>
    <m/>
    <m/>
    <m/>
    <s v="D"/>
    <m/>
    <s v="&lt;0.25"/>
    <m/>
    <s v="Equipment - PG&amp;E"/>
    <s v="34.f. Pole damage or failure"/>
    <s v="Equipment - PG&amp;E"/>
    <s v="All types of equipment / facility failure"/>
    <s v="Pole"/>
    <s v="Pole"/>
    <m/>
    <m/>
    <s v="Force Out"/>
    <m/>
    <s v="Overhead"/>
    <x v="3"/>
    <s v="Pole"/>
    <m/>
    <s v="OJ FEEDING TRANSF 218429526851"/>
    <s v="     "/>
    <s v="Tier 2"/>
    <x v="1"/>
    <n v="180"/>
    <s v="R2"/>
    <n v="38.400300000000001"/>
    <n v="-122.551"/>
    <s v="Sonoma"/>
    <s v="DUNBAR-1101"/>
    <s v="043071101"/>
    <n v="11000"/>
    <s v="DUNBAR 110179086"/>
    <x v="0"/>
    <m/>
    <s v="Hardwood Forest"/>
    <m/>
    <m/>
    <s v="No"/>
    <m/>
    <m/>
    <m/>
    <m/>
    <m/>
    <m/>
    <m/>
    <s v="N"/>
    <s v="N"/>
    <m/>
    <m/>
    <s v="     "/>
    <m/>
    <m/>
    <m/>
    <m/>
    <m/>
    <m/>
    <m/>
    <m/>
    <m/>
    <m/>
    <m/>
    <m/>
    <m/>
    <m/>
    <m/>
    <m/>
    <m/>
    <m/>
    <m/>
  </r>
  <r>
    <s v="20180480"/>
    <s v="     "/>
    <n v="43295"/>
    <s v="7/14"/>
    <x v="0"/>
    <n v="0.53888888888888886"/>
    <s v="28"/>
    <n v="3"/>
    <s v="7"/>
    <x v="1"/>
    <n v="43295"/>
    <n v="0.53888888888888886"/>
    <s v="ILIS cause - &quot; Vegetation, Tree - branch fell on line &quot;"/>
    <s v="     "/>
    <s v="FAS"/>
    <m/>
    <s v="N"/>
    <x v="0"/>
    <s v="131647"/>
    <s v="18-0059841"/>
    <m/>
    <m/>
    <m/>
    <m/>
    <s v="     "/>
    <x v="1"/>
    <s v="PG&amp;E"/>
    <m/>
    <m/>
    <m/>
    <s v="D"/>
    <m/>
    <s v="&lt;0.25"/>
    <m/>
    <s v="Vegetation"/>
    <s v="33.a. Veg. contact"/>
    <s v="Vegetation"/>
    <s v="Contact from object"/>
    <s v="Vegetation"/>
    <m/>
    <s v="Contact - Vegetation"/>
    <s v="Conductor"/>
    <s v="Line to Ground"/>
    <m/>
    <s v="Overhead"/>
    <x v="3"/>
    <m/>
    <m/>
    <s v="4563"/>
    <s v="     "/>
    <s v="Tier 2"/>
    <x v="1"/>
    <n v="300"/>
    <s v="R3"/>
    <n v="39.209299999999999"/>
    <n v="-121.197"/>
    <s v="Nevada"/>
    <s v="NARROWS-2105"/>
    <s v="153132105"/>
    <n v="21000"/>
    <s v="NARROWS 21052748"/>
    <x v="1"/>
    <m/>
    <s v="Hardwood Woodland"/>
    <m/>
    <m/>
    <s v="No"/>
    <m/>
    <m/>
    <m/>
    <m/>
    <m/>
    <m/>
    <m/>
    <s v="N"/>
    <s v="N"/>
    <m/>
    <m/>
    <s v="     "/>
    <s v="39.20910000"/>
    <s v="-121.19698000"/>
    <s v="Jul 16 2018 12:00AM"/>
    <s v="BranchFail"/>
    <s v="Over mature, green Valley Oak branch failed due to water uptake and internal damage due to boring ants. Branch fell across both phases causing outage"/>
    <s v="OAKV"/>
    <s v="65"/>
    <s v="18"/>
    <s v="25"/>
    <s v="Moderate"/>
    <s v="None"/>
    <s v="N"/>
    <s v="1"/>
    <m/>
    <s v="Creek"/>
    <s v="A"/>
    <s v="CrossArm"/>
    <s v="BareWire"/>
    <s v="3"/>
  </r>
  <r>
    <s v="20180482"/>
    <s v="     "/>
    <n v="43295"/>
    <s v="7/14"/>
    <x v="0"/>
    <n v="0.61388888888888893"/>
    <s v="28"/>
    <n v="3"/>
    <s v="7"/>
    <x v="1"/>
    <n v="43295"/>
    <n v="0.61388888888888893"/>
    <s v="ILIS cause - &quot;Vegetation, Tree - fell into line&quot;"/>
    <s v="     "/>
    <s v="FAS"/>
    <m/>
    <s v="N"/>
    <x v="0"/>
    <s v="131699"/>
    <s v="18-0059847"/>
    <m/>
    <m/>
    <m/>
    <m/>
    <s v="     "/>
    <x v="1"/>
    <s v="PG&amp;E"/>
    <m/>
    <m/>
    <m/>
    <s v="D"/>
    <m/>
    <s v="&lt;0.25"/>
    <m/>
    <s v="Vegetation"/>
    <s v="33.a. Veg. contact"/>
    <s v="Vegetation"/>
    <s v="Contact from object"/>
    <s v="Vegetation"/>
    <m/>
    <s v="Contact - Vegetation"/>
    <s v="Conductor"/>
    <s v="Line to Line"/>
    <m/>
    <s v="Overhead"/>
    <x v="3"/>
    <m/>
    <m/>
    <s v="37455"/>
    <s v="     "/>
    <s v="Tier 2"/>
    <x v="1"/>
    <n v="300"/>
    <s v="R3"/>
    <n v="38.959000000000003"/>
    <n v="-121.241"/>
    <s v="Placer"/>
    <s v="LINCOLN-1104"/>
    <s v="153701104"/>
    <n v="11000"/>
    <s v="LINCOLN 11042070"/>
    <x v="0"/>
    <m/>
    <s v="Hardwood Woodland"/>
    <m/>
    <m/>
    <s v="No"/>
    <m/>
    <m/>
    <m/>
    <m/>
    <m/>
    <m/>
    <m/>
    <s v="N"/>
    <s v="N"/>
    <m/>
    <m/>
    <s v="     "/>
    <s v="38.95250000"/>
    <s v="-121.24682000"/>
    <s v="Jul 16 2018 12:00AM"/>
    <s v="BranchFail"/>
    <s v="Healthy green Live Oak tree had large 16&quot; Dia X 30ft long green limb break out and fall into the 12kV lines do to sudden limb drop in 100+ degree temps. Limb had modarate included bark @ breaking point slight rot &amp; fungus present inside of log @ breaking point.  Small 25ft X 55ft grass fire was ignited @ location."/>
    <s v="OAKL"/>
    <s v="55"/>
    <s v="28"/>
    <s v="18"/>
    <s v="Moderate"/>
    <s v="None"/>
    <s v="N"/>
    <s v="1"/>
    <m/>
    <s v="Valley"/>
    <s v="A"/>
    <s v="CrossArm"/>
    <s v="BareWire"/>
    <s v="3"/>
  </r>
  <r>
    <s v="20200822"/>
    <s v="     "/>
    <n v="44026"/>
    <s v="7/14"/>
    <x v="0"/>
    <n v="0.66597222222222219"/>
    <s v="29"/>
    <n v="3"/>
    <s v="7"/>
    <x v="4"/>
    <m/>
    <m/>
    <s v="On July 14, 2020 at 1628 hours, a PG&amp;E Troubleman patrolling the Clay 1101 12kV Distribution Circuit near 8526 Sutter Ione Rd in Ione, where he observed a vegetation fire in process. Initial analysis indicated a loose connection on a primary transformer jumper sparked due to an unknown cause. The ensuing fire was 3 meters - 0.25 acres. Cal Fire responded to and extinguished the fire. Repairs were complete by July 14, 2020 at 1816."/>
    <s v="     "/>
    <s v="FAS"/>
    <m/>
    <s v="N"/>
    <x v="0"/>
    <m/>
    <m/>
    <m/>
    <s v="9189514853"/>
    <m/>
    <m/>
    <s v="     "/>
    <x v="1"/>
    <s v="PG&amp;E"/>
    <m/>
    <s v="Vegetation"/>
    <m/>
    <s v="D"/>
    <s v="D"/>
    <s v="&lt;0.25"/>
    <m/>
    <s v="Equipment - PG&amp;E"/>
    <s v="34.n. Transformer damage or failure"/>
    <s v="Equipment - PG&amp;E"/>
    <s v="All types of equipment / facility failure"/>
    <s v="Transformer failure"/>
    <s v="Transformer"/>
    <m/>
    <m/>
    <m/>
    <m/>
    <s v="Overhead"/>
    <x v="3"/>
    <s v="Transformer"/>
    <s v="Cutout / LA / Fuses, Cutout Bracket, Guys, Guard Metal"/>
    <s v="Pole ID: 101238524, CGC: 223257026085"/>
    <s v="     "/>
    <s v="Tier 2"/>
    <x v="1"/>
    <n v="305"/>
    <s v="R3"/>
    <n v="38.3767"/>
    <n v="-120.86499999999999"/>
    <s v="Amador"/>
    <s v="CLAY-1101"/>
    <m/>
    <n v="12000"/>
    <m/>
    <x v="0"/>
    <s v="Cal Fire"/>
    <s v="Hardwood Woodland"/>
    <m/>
    <m/>
    <s v="No"/>
    <m/>
    <m/>
    <m/>
    <m/>
    <m/>
    <m/>
    <m/>
    <s v="N"/>
    <s v="N"/>
    <m/>
    <m/>
    <s v="     "/>
    <m/>
    <m/>
    <m/>
    <m/>
    <m/>
    <m/>
    <m/>
    <m/>
    <m/>
    <m/>
    <m/>
    <m/>
    <m/>
    <m/>
    <m/>
    <m/>
    <m/>
    <m/>
    <m/>
  </r>
  <r>
    <s v="20211060"/>
    <s v="     "/>
    <n v="44391"/>
    <s v="7/14"/>
    <x v="0"/>
    <n v="0.35069444444444442"/>
    <s v="29"/>
    <n v="3"/>
    <s v="7"/>
    <x v="5"/>
    <n v="44391"/>
    <m/>
    <s v="Service burnt open at secondary buss on transformer, resulting in a less than one meter fire. EC notification 121726968 created to have Transformer, Cutout, Conductor replaced. This information is preliminary. OIS: 1404064; ILIS: 21-0089389; FOID: T005341341 (RWTG); EC: 121726968, 121831583; PM: 35271315; Circuit ID: 152491102, SAP Pole ID: 100020116, 103825513; Division: Sierra; County: Placer; OLD Transformer 15kva McGraw Edison S/N: 80VL040080; NEW Transformer 25kva Power Partner S/N: 20A492118"/>
    <s v="     "/>
    <s v="FAS"/>
    <m/>
    <s v="N"/>
    <x v="0"/>
    <m/>
    <s v="21-0089389"/>
    <m/>
    <s v="T005341341"/>
    <m/>
    <m/>
    <s v="     "/>
    <x v="0"/>
    <s v="PG&amp;E"/>
    <m/>
    <s v="Other"/>
    <s v="Transformer"/>
    <s v="D"/>
    <s v="D"/>
    <s v="&lt;3 meters of linear travel"/>
    <m/>
    <s v="Equipment - Overloaded"/>
    <s v="34.m. Connection device damage or failure"/>
    <s v="Equipment - PG&amp;E"/>
    <s v="All types of equipment / facility failure"/>
    <s v="Splice/Clamp/Connector"/>
    <s v="Splice/Clamp/Connector"/>
    <m/>
    <m/>
    <s v="Line to Ground"/>
    <s v="Y"/>
    <s v="Overhead"/>
    <x v="2"/>
    <s v="Splice/Clamp/Connector"/>
    <s v="Connector, Transformer, Cutouts, Conductor"/>
    <m/>
    <s v="     "/>
    <s v="Tier 2"/>
    <x v="1"/>
    <n v="330"/>
    <m/>
    <n v="39.046700000000001"/>
    <n v="-121.006"/>
    <s v="Placer"/>
    <s v="WEIMAR-1102"/>
    <m/>
    <n v="12000"/>
    <s v="N/A"/>
    <x v="0"/>
    <s v="Placer County"/>
    <s v="Hardwood Forest"/>
    <m/>
    <m/>
    <s v="No"/>
    <m/>
    <m/>
    <m/>
    <m/>
    <m/>
    <m/>
    <m/>
    <s v="N"/>
    <s v="N"/>
    <m/>
    <m/>
    <s v="     "/>
    <m/>
    <m/>
    <m/>
    <m/>
    <m/>
    <m/>
    <m/>
    <m/>
    <m/>
    <m/>
    <m/>
    <m/>
    <m/>
    <m/>
    <m/>
    <m/>
    <m/>
    <m/>
    <m/>
  </r>
  <r>
    <s v="20160164"/>
    <s v="     "/>
    <n v="42566"/>
    <s v="7/15"/>
    <x v="0"/>
    <n v="0.60138888888888886"/>
    <s v="29"/>
    <n v="3"/>
    <s v="7"/>
    <x v="6"/>
    <n v="42566"/>
    <n v="0.60138888888888886"/>
    <s v="VEHICLE HIT POLE BROUGHT IT DOWN STARTED 1 ACRE VEGETATION FIRE BURNED UP 2 SPANS OF # 6 CU WIRE CREW TO REPLACE POLE WILL HAVE TO CLOSE RD AS WIRE CROSSES BACK OVER RD ON BOTH SIDES"/>
    <s v="     "/>
    <m/>
    <m/>
    <s v="N"/>
    <x v="0"/>
    <s v="1510786"/>
    <s v="16-0050269"/>
    <m/>
    <m/>
    <m/>
    <m/>
    <s v="     "/>
    <x v="1"/>
    <s v="PG&amp;E"/>
    <m/>
    <s v="Vegetation"/>
    <m/>
    <s v="D"/>
    <m/>
    <s v="0.26-9.99"/>
    <s v="Square Feet: ; Acreage: 1"/>
    <s v="Contact - 3rd Party"/>
    <s v="33.d. Vehicle contact"/>
    <s v="Contact - 3rd Party"/>
    <s v="All types of equipment / facility failure"/>
    <s v="Contact - Vehicle"/>
    <m/>
    <s v="Contact - Vehicle"/>
    <s v="Pole"/>
    <s v="Line to Line"/>
    <s v="PACIFIC BELL"/>
    <s v="Overhead"/>
    <x v="3"/>
    <s v="Conductor"/>
    <m/>
    <s v="102013570"/>
    <s v="     "/>
    <s v="Tier 2"/>
    <x v="1"/>
    <n v="180"/>
    <m/>
    <n v="38.136600000000001"/>
    <n v="-122.709"/>
    <s v="Marin"/>
    <s v="PETALUMA-C-1109"/>
    <s v="42631109"/>
    <n v="12000"/>
    <s v="PETALUMA C 1109128"/>
    <x v="0"/>
    <s v="NOVATO FIRE AND OTHERS"/>
    <s v="Herbaceous"/>
    <m/>
    <m/>
    <s v="No"/>
    <m/>
    <m/>
    <m/>
    <m/>
    <m/>
    <m/>
    <m/>
    <s v="N"/>
    <s v="N"/>
    <m/>
    <m/>
    <s v="     "/>
    <m/>
    <m/>
    <m/>
    <m/>
    <m/>
    <m/>
    <m/>
    <m/>
    <m/>
    <m/>
    <m/>
    <m/>
    <m/>
    <m/>
    <m/>
    <m/>
    <m/>
    <m/>
    <m/>
  </r>
  <r>
    <s v="20160162"/>
    <s v="     "/>
    <n v="42566"/>
    <s v="7/15"/>
    <x v="0"/>
    <n v="0.22152777777777777"/>
    <s v="29"/>
    <n v="3"/>
    <s v="7"/>
    <x v="6"/>
    <n v="42566"/>
    <n v="0.22152777777777777"/>
    <s v="repair wire down"/>
    <s v="     "/>
    <m/>
    <m/>
    <s v="N"/>
    <x v="0"/>
    <s v="1510399"/>
    <s v="16-0050086"/>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s v="Line to Ground"/>
    <m/>
    <s v="Overhead"/>
    <x v="3"/>
    <s v="Conductor"/>
    <m/>
    <s v="101846594"/>
    <s v="     "/>
    <s v="Tier 2"/>
    <x v="1"/>
    <n v="510"/>
    <m/>
    <n v="35.183900000000001"/>
    <n v="-120.502"/>
    <s v="San Luis Obispo"/>
    <s v="SAN-LUIS-OBISPO-1104"/>
    <s v="182631104"/>
    <n v="12000"/>
    <s v="SAN LUIS OBISPO 1104V46"/>
    <x v="1"/>
    <s v="Cal Fire"/>
    <s v="Agriculture"/>
    <m/>
    <m/>
    <s v="No"/>
    <m/>
    <m/>
    <m/>
    <m/>
    <m/>
    <m/>
    <m/>
    <s v="N"/>
    <s v="N"/>
    <m/>
    <m/>
    <s v="     "/>
    <m/>
    <m/>
    <m/>
    <m/>
    <m/>
    <m/>
    <m/>
    <m/>
    <m/>
    <m/>
    <m/>
    <m/>
    <m/>
    <m/>
    <m/>
    <m/>
    <m/>
    <m/>
    <m/>
  </r>
  <r>
    <s v="20170203"/>
    <s v="     "/>
    <n v="42931"/>
    <s v="7/15"/>
    <x v="0"/>
    <m/>
    <s v="28"/>
    <n v="3"/>
    <s v="7"/>
    <x v="0"/>
    <n v="42931"/>
    <n v="0.60555555555555551"/>
    <s v="0"/>
    <s v="     "/>
    <m/>
    <m/>
    <s v="N"/>
    <x v="0"/>
    <s v="1832213"/>
    <s v="17-0063126"/>
    <m/>
    <m/>
    <n v="113053655"/>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0404385"/>
    <s v="     "/>
    <s v="Tier 2"/>
    <x v="1"/>
    <n v="280"/>
    <m/>
    <n v="39.623100000000001"/>
    <n v="-121.533"/>
    <s v="Butte"/>
    <s v="CLARK-ROAD-1102"/>
    <s v="103091102"/>
    <n v="12000"/>
    <s v="CLARK ROAD 11022094"/>
    <x v="0"/>
    <s v="russ fowler"/>
    <s v="Hardwood Woodland"/>
    <m/>
    <m/>
    <s v="No"/>
    <m/>
    <m/>
    <m/>
    <m/>
    <m/>
    <m/>
    <m/>
    <s v="N"/>
    <s v="N"/>
    <m/>
    <m/>
    <s v="     "/>
    <s v="39.62313000"/>
    <s v="-121.53281000"/>
    <s v="Jul 17 2017 12:00AM"/>
    <s v="TrunkFail"/>
    <s v="Green Live Oak failed 6ft above ground. interior heart rot evident at break no external signs of rot or decay.changed equipment to fuse 17483. line on ground reviewed. no further work by veg required"/>
    <s v="OAKL"/>
    <s v="50"/>
    <s v="15"/>
    <s v="25"/>
    <s v="None"/>
    <s v="None"/>
    <s v="N"/>
    <s v="1"/>
    <m/>
    <s v="Valley"/>
    <s v="D"/>
    <s v="CrossArm"/>
    <s v="BareWire"/>
    <s v="2"/>
  </r>
  <r>
    <s v="20190586"/>
    <s v="     "/>
    <n v="43661"/>
    <s v="7/15"/>
    <x v="0"/>
    <m/>
    <s v="29"/>
    <n v="3"/>
    <s v="7"/>
    <x v="3"/>
    <n v="43661"/>
    <n v="0.32569444444444445"/>
    <s v="tree fell into line"/>
    <s v="     "/>
    <s v="FAS"/>
    <m/>
    <s v="N"/>
    <x v="0"/>
    <s v="450516"/>
    <s v="19-0077351"/>
    <m/>
    <s v="T004699076"/>
    <n v="117600194"/>
    <m/>
    <s v="     "/>
    <x v="1"/>
    <s v="PG&amp;E"/>
    <m/>
    <m/>
    <m/>
    <s v="D"/>
    <m/>
    <s v="&lt;3 meters of linear travel"/>
    <m/>
    <s v="Vegetation"/>
    <s v="33.a. Veg. contact"/>
    <s v="Vegetation"/>
    <s v="Contact from object"/>
    <s v="Contact - Vegetation"/>
    <m/>
    <s v="Contact - Vegetation"/>
    <s v="Conductor - Primary"/>
    <s v="Line to Ground"/>
    <m/>
    <s v="Overhead"/>
    <x v="3"/>
    <s v="Conductor - Primary"/>
    <m/>
    <s v="42721104"/>
    <s v="     "/>
    <s v="Tier 2"/>
    <x v="1"/>
    <n v="180"/>
    <s v="R3"/>
    <n v="38.326599999999999"/>
    <n v="-122.568"/>
    <s v="SONOMA"/>
    <s v="SONOMA-1104"/>
    <m/>
    <m/>
    <s v="SONOMA 110478372"/>
    <x v="0"/>
    <m/>
    <s v="Hardwood Forest"/>
    <m/>
    <m/>
    <s v="No"/>
    <m/>
    <m/>
    <m/>
    <m/>
    <m/>
    <m/>
    <m/>
    <s v="N"/>
    <s v="N"/>
    <m/>
    <m/>
    <s v="     "/>
    <s v="38.32657000"/>
    <s v="-122.56803000"/>
    <s v="Aug  6 2019 12:00AM"/>
    <s v="TrunkFail"/>
    <s v="Large stem of 2x stem Black Oak failed at the base of the trunk. The trunk internally rotting. The tree was on a hill above the lines and was leaning toward them when it failed and broke the primary. The other stem of the 2x stem was still standing. The other half of the tree was signed up for a facility protect removal on 8/6/19."/>
    <s v="OAKK"/>
    <s v="40"/>
    <s v="50"/>
    <s v="30"/>
    <s v="Severe"/>
    <s v="Moderate"/>
    <s v="N"/>
    <s v="1"/>
    <m/>
    <s v="Hillside"/>
    <s v="A"/>
    <s v="CrossArm"/>
    <s v="BareWire"/>
    <s v="1"/>
  </r>
  <r>
    <s v="20200825"/>
    <s v="     "/>
    <n v="44027"/>
    <s v="7/15"/>
    <x v="0"/>
    <n v="0.63749999999999996"/>
    <s v="29"/>
    <n v="3"/>
    <s v="7"/>
    <x v="4"/>
    <n v="44027"/>
    <n v="0.63611111111111107"/>
    <s v="On July 15, 2020 at 1518 hours, a PG&amp;E troubleman was dispatched to the Mariposa 2102 Distribution Circuit on Ben Hur Rd in the city of Mariposa. Cal Fire was on scene extinguishing the fire at the time. The troubleman observed a tree had fallen onto the overhead primary conductors. Initial analysis indicates that a large branch fell from a Live Oak tree, onto the overhead conductor dropping the line to about 15’ above ground. The contact between the tree limb and the conductor did not break the line. This contact created sparks that fell to the ground igniting a 35 acre vegetation fire, resulting in an outage to 376 customers. A PG&amp;E pole one structure and fencing were damaged by the fire.  PG&amp;E opened switch 829697 to allow fuse 4664 to be closed, restoring power to 167 customers at 1813 hours on July 15, 2020. The responding troubleman created a &quot;priority A&quot; EC tag for the damaged equipment to be replaced. Switch 829697 was closed at 2026 hours on July 15, 2020, restoring power to the remaining 209 customers. This incident was submitted to the CPUC on July 16, 2020 under the property damage criterion."/>
    <s v="     "/>
    <s v="FAS"/>
    <m/>
    <s v="N"/>
    <x v="0"/>
    <s v="965496"/>
    <s v="20-0072331"/>
    <m/>
    <s v="T005012981"/>
    <n v="119378675"/>
    <s v="EI200715A"/>
    <s v="     "/>
    <x v="1"/>
    <s v="PG&amp;E"/>
    <m/>
    <s v="Vegetation"/>
    <m/>
    <s v="D"/>
    <s v="D"/>
    <s v="10-99"/>
    <m/>
    <s v="Vegetation"/>
    <s v="33.a. Veg. contact"/>
    <s v="Vegetation"/>
    <s v="Contact from object"/>
    <s v="Contact - Vegetation"/>
    <m/>
    <s v="Contact - Vegetation"/>
    <s v="Conductor - Primary"/>
    <s v="Line to Ground"/>
    <m/>
    <s v="Overhead"/>
    <x v="3"/>
    <s v="Conductor - Primary"/>
    <s v="Pole, Crossarm, Insulator, Tie Wire"/>
    <s v="Circuit: 254452102, Pole ID: 101065690"/>
    <s v="     "/>
    <s v="Tier 2"/>
    <x v="1"/>
    <n v="420"/>
    <s v="R4"/>
    <n v="37.4223"/>
    <n v="-119.961"/>
    <s v="Mariposa"/>
    <s v="MARIPOSA-2102"/>
    <m/>
    <n v="21000"/>
    <s v="MARIPOSA 210237282"/>
    <x v="1"/>
    <s v="Cal Fire"/>
    <s v="Hardwood Woodland"/>
    <m/>
    <m/>
    <s v="Yes"/>
    <s v="48"/>
    <s v="2"/>
    <s v="0"/>
    <s v="0"/>
    <s v="0"/>
    <s v="BEN"/>
    <m/>
    <s v="N"/>
    <s v="N"/>
    <m/>
    <m/>
    <s v="     "/>
    <s v="37.42211800"/>
    <s v="-119.96270600"/>
    <s v="Jul 15 2020  6:30PM"/>
    <s v="TrunkFail"/>
    <s v="On 7/15/20 a seemingly healthy multi-stem live oak had one of the stems fail completely at the base and make contact with primary line leading to an outage. The tree showed no outside indicators of rot/disease or decay. There was slight evidence of included bark near the base. The tree is very old and over mature with several large trunks coming out of the base of the tree. The 48&quot; limb that failed succumbed to natural elements of rot and decay inside large mature trees."/>
    <s v="OAKL"/>
    <s v="52"/>
    <s v="90"/>
    <s v="32"/>
    <s v="Slight"/>
    <s v="None"/>
    <s v="N"/>
    <s v="1"/>
    <m/>
    <s v="Other"/>
    <s v="D"/>
    <s v="CrossArm"/>
    <s v="BareWire"/>
    <s v="0"/>
  </r>
  <r>
    <s v="20150211"/>
    <s v="     "/>
    <n v="42201"/>
    <s v="7/16"/>
    <x v="0"/>
    <n v="0.7993055555555556"/>
    <s v="29"/>
    <n v="3"/>
    <s v="7"/>
    <x v="2"/>
    <n v="42201"/>
    <n v="0.7993055555555556"/>
    <s v="CREW TO REPLACE TRANSFORMERS"/>
    <s v="     "/>
    <m/>
    <m/>
    <s v="N"/>
    <x v="0"/>
    <s v="1269315"/>
    <s v="15-0048064"/>
    <m/>
    <m/>
    <m/>
    <m/>
    <s v="     "/>
    <x v="1"/>
    <s v="PG&amp;E"/>
    <m/>
    <s v="Vegetation"/>
    <m/>
    <s v="D"/>
    <m/>
    <s v="0.26-9.99"/>
    <s v="Square Feet: ; Acreage: 2"/>
    <s v="Contact - Animal - Bird"/>
    <s v="33.b. Animal contact"/>
    <s v="Contact - Bird"/>
    <s v="All types of equipment / facility failure"/>
    <s v="Contact - Animal"/>
    <m/>
    <s v="Contact - Animal"/>
    <s v="Conductor"/>
    <s v="Three Phase Fault"/>
    <s v="0"/>
    <s v="Overhead"/>
    <x v="3"/>
    <s v="Conductor"/>
    <m/>
    <s v="20334 ROAD 400"/>
    <s v="     "/>
    <s v="Tier 2"/>
    <x v="1"/>
    <n v="424"/>
    <m/>
    <n v="37.198900000000002"/>
    <n v="-119.771"/>
    <s v="Madera"/>
    <s v="STOREY-1109"/>
    <s v="254432104"/>
    <n v="12000"/>
    <s v="STOREY 110934630"/>
    <x v="0"/>
    <s v="Cal Fire Dept"/>
    <s v="Hardwood Forest"/>
    <m/>
    <m/>
    <s v="No"/>
    <m/>
    <m/>
    <m/>
    <m/>
    <m/>
    <m/>
    <m/>
    <s v="N"/>
    <s v="N"/>
    <m/>
    <m/>
    <s v="     "/>
    <m/>
    <m/>
    <m/>
    <m/>
    <m/>
    <m/>
    <m/>
    <m/>
    <m/>
    <m/>
    <m/>
    <m/>
    <m/>
    <m/>
    <m/>
    <m/>
    <m/>
    <m/>
    <m/>
  </r>
  <r>
    <s v="20160167"/>
    <s v="     "/>
    <n v="42567"/>
    <s v="7/16"/>
    <x v="0"/>
    <n v="0.34652777777777777"/>
    <s v="29"/>
    <n v="3"/>
    <s v="7"/>
    <x v="6"/>
    <m/>
    <m/>
    <s v="Y8TJRED REMOVED TREE BRANCH FROM LINE POWER NEVER WENT OFF FIRE INCIDENT # MMU013925"/>
    <s v="     "/>
    <m/>
    <m/>
    <s v="N"/>
    <x v="0"/>
    <s v="1511060"/>
    <m/>
    <m/>
    <m/>
    <m/>
    <m/>
    <s v="     "/>
    <x v="1"/>
    <s v="PG&amp;E"/>
    <m/>
    <s v="Vegetation"/>
    <m/>
    <s v="D"/>
    <m/>
    <s v="0.26-9.99"/>
    <s v="Square Feet: ; Acreage: "/>
    <s v="Vegetation"/>
    <s v="33.a. Veg. contact"/>
    <s v="Vegetation"/>
    <s v="All types of equipment / facility failure"/>
    <s v="Contact - Vegetation"/>
    <m/>
    <s v="Contact - Vegetation"/>
    <s v="Conductor"/>
    <m/>
    <s v="None"/>
    <s v="Overhead"/>
    <x v="1"/>
    <s v="Conductor"/>
    <m/>
    <s v="101079104"/>
    <s v="     "/>
    <s v="Tier 2"/>
    <x v="1"/>
    <n v="420"/>
    <m/>
    <n v="37.482799999999997"/>
    <n v="-119.87"/>
    <s v="Mariposa"/>
    <s v="MARIPOSA-2102"/>
    <s v="254452102"/>
    <m/>
    <s v="N/A"/>
    <x v="1"/>
    <s v="Cal Fire"/>
    <s v="Hardwood Forest"/>
    <m/>
    <m/>
    <s v="No"/>
    <m/>
    <m/>
    <m/>
    <m/>
    <m/>
    <m/>
    <m/>
    <s v="N"/>
    <s v="N"/>
    <m/>
    <m/>
    <s v="     "/>
    <m/>
    <m/>
    <m/>
    <m/>
    <m/>
    <m/>
    <m/>
    <m/>
    <m/>
    <m/>
    <m/>
    <m/>
    <m/>
    <m/>
    <m/>
    <m/>
    <m/>
    <m/>
    <m/>
  </r>
  <r>
    <s v="20160166"/>
    <s v="     "/>
    <n v="42567"/>
    <s v="7/16"/>
    <x v="0"/>
    <n v="4.027777777777778E-2"/>
    <s v="29"/>
    <n v="3"/>
    <s v="7"/>
    <x v="6"/>
    <n v="42567"/>
    <n v="4.027777777777778E-2"/>
    <s v="R115 off line due to ground issue pole and brush fir at base of pole 1/4 acre of brush burnt."/>
    <s v="     "/>
    <m/>
    <m/>
    <s v="N"/>
    <x v="0"/>
    <s v="1510971"/>
    <s v="16-0050335"/>
    <m/>
    <m/>
    <m/>
    <m/>
    <s v="     "/>
    <x v="1"/>
    <s v="PG&amp;E"/>
    <m/>
    <s v="Vegetation"/>
    <m/>
    <s v="D"/>
    <m/>
    <s v="&lt;0.25"/>
    <s v="Square Feet: ; Acreage: "/>
    <s v="Equipment - PG&amp;E"/>
    <s v="34.i._x0009_Voltage regulator / booster damage or failure"/>
    <s v="Equipment - PG&amp;E"/>
    <s v="All types of equipment / facility failure"/>
    <s v="Voltage Regulator"/>
    <s v="Voltage Regulator"/>
    <m/>
    <m/>
    <s v="Force Out"/>
    <m/>
    <s v="Overhead"/>
    <x v="3"/>
    <s v="Other"/>
    <m/>
    <s v="101669758"/>
    <s v="     "/>
    <s v="Tier 2"/>
    <x v="1"/>
    <n v="505"/>
    <m/>
    <n v="36.437899999999999"/>
    <n v="-121.92"/>
    <s v="Monterey"/>
    <s v="OTTER-1101"/>
    <s v="182941101"/>
    <n v="12000"/>
    <s v="OTTER 1101CB"/>
    <x v="1"/>
    <s v="Cal Fire"/>
    <s v="Shrub"/>
    <m/>
    <m/>
    <s v="No"/>
    <m/>
    <m/>
    <m/>
    <m/>
    <m/>
    <m/>
    <m/>
    <s v="N"/>
    <s v="N"/>
    <m/>
    <m/>
    <s v="     "/>
    <m/>
    <m/>
    <m/>
    <m/>
    <m/>
    <m/>
    <m/>
    <m/>
    <m/>
    <m/>
    <m/>
    <m/>
    <m/>
    <m/>
    <m/>
    <m/>
    <m/>
    <m/>
    <m/>
  </r>
  <r>
    <s v="20170207"/>
    <s v="     "/>
    <n v="42932"/>
    <s v="7/16"/>
    <x v="0"/>
    <m/>
    <s v="29"/>
    <n v="3"/>
    <s v="7"/>
    <x v="0"/>
    <n v="42932"/>
    <n v="0.47916666666666669"/>
    <s v="crew to repair wire down due to tree thru line 2 spans load side of 3965"/>
    <s v="     "/>
    <m/>
    <m/>
    <s v="N"/>
    <x v="0"/>
    <s v="1832697"/>
    <s v="17-0063223"/>
    <m/>
    <m/>
    <n v="113054672"/>
    <m/>
    <s v="     "/>
    <x v="1"/>
    <s v="PG&amp;E"/>
    <m/>
    <s v="Vegetation"/>
    <m/>
    <s v="D"/>
    <m/>
    <s v="&lt;3 meters of linear travel"/>
    <s v="Square Feet: ; Acreage: "/>
    <s v="Vegetation"/>
    <s v="33.a. Veg. contact"/>
    <s v="Vegetation"/>
    <s v="All types of equipment / facility failure"/>
    <s v="Contact - Vegetation"/>
    <m/>
    <s v="Contact - Vegetation"/>
    <s v="Conductor"/>
    <s v="Line to Ground"/>
    <s v="Unknown"/>
    <s v="Overhead"/>
    <x v="3"/>
    <s v="Conductor"/>
    <m/>
    <s v="100990019"/>
    <s v="     "/>
    <s v="Tier 2"/>
    <x v="1"/>
    <n v="105"/>
    <m/>
    <n v="40.3414"/>
    <n v="-123.879"/>
    <s v="Humboldt"/>
    <s v="FRUITLAND-1141"/>
    <s v="192311141"/>
    <n v="12000"/>
    <s v="FRUITLAND 114137410"/>
    <x v="0"/>
    <s v="707-726-1280"/>
    <s v="Conifer Forest"/>
    <m/>
    <m/>
    <s v="No"/>
    <m/>
    <m/>
    <m/>
    <m/>
    <m/>
    <m/>
    <m/>
    <s v="N"/>
    <s v="N"/>
    <m/>
    <m/>
    <s v="     "/>
    <s v="40.34138900"/>
    <s v="-123.87861100"/>
    <s v="Jul 17 2017 12:00AM"/>
    <s v="BranchFail"/>
    <s v="A large limb broke out of a green cottonwood and fell through the lines. Slight internal rot and included bark at the weak juncture point."/>
    <s v="COTB"/>
    <s v="85"/>
    <s v="38"/>
    <s v="20"/>
    <s v="None"/>
    <s v="None"/>
    <s v="N"/>
    <s v="1"/>
    <m/>
    <s v="Valley"/>
    <s v="A"/>
    <s v="CrossArm"/>
    <s v="BareWire"/>
    <s v="4"/>
  </r>
  <r>
    <s v="20170209"/>
    <s v="     "/>
    <n v="42932"/>
    <s v="7/16"/>
    <x v="0"/>
    <m/>
    <s v="29"/>
    <n v="3"/>
    <s v="7"/>
    <x v="0"/>
    <n v="42932"/>
    <n v="0.50694444444444442"/>
    <s v="1 ph of # 6 copper down all truck accessible. No cause"/>
    <s v="     "/>
    <m/>
    <m/>
    <s v="N"/>
    <x v="0"/>
    <m/>
    <s v="17-0063242"/>
    <m/>
    <m/>
    <m/>
    <m/>
    <s v="     "/>
    <x v="1"/>
    <s v="PG&amp;E"/>
    <m/>
    <s v="Vegetation"/>
    <m/>
    <s v="D"/>
    <m/>
    <s v="0.26-9.99"/>
    <s v="Square Feet: ; Acreage: "/>
    <s v="Equipment - PG&amp;E"/>
    <s v="34.m. Connection device damage or failure"/>
    <s v="Equipment - PG&amp;E"/>
    <s v="All types of equipment / facility failure"/>
    <s v="Splice/Clamp/Connector"/>
    <s v="Splice/Clamp/Connector"/>
    <m/>
    <m/>
    <s v="Line to Ground"/>
    <s v="Unknown"/>
    <s v="Overhead"/>
    <x v="3"/>
    <s v="Conductor"/>
    <m/>
    <s v="101942626"/>
    <s v="     "/>
    <s v="Tier 2"/>
    <x v="1"/>
    <n v="565"/>
    <m/>
    <n v="35.661299999999997"/>
    <n v="-120.922"/>
    <s v="San Luis Obispo"/>
    <s v="TEMPLETON-2110"/>
    <s v="183052110"/>
    <n v="21000"/>
    <s v="TEMPLETON 2110N30"/>
    <x v="1"/>
    <s v="Unknown"/>
    <s v="Herbaceous"/>
    <m/>
    <m/>
    <s v="No"/>
    <m/>
    <m/>
    <m/>
    <m/>
    <m/>
    <m/>
    <m/>
    <s v="N"/>
    <s v="N"/>
    <m/>
    <m/>
    <s v="     "/>
    <m/>
    <m/>
    <m/>
    <m/>
    <m/>
    <m/>
    <m/>
    <m/>
    <m/>
    <m/>
    <m/>
    <m/>
    <m/>
    <m/>
    <m/>
    <m/>
    <m/>
    <m/>
    <m/>
  </r>
  <r>
    <s v="20170208"/>
    <s v="     "/>
    <n v="42932"/>
    <s v="7/16"/>
    <x v="0"/>
    <m/>
    <s v="29"/>
    <n v="3"/>
    <s v="7"/>
    <x v="0"/>
    <n v="42932"/>
    <n v="0.49930555555555556"/>
    <s v="CREW TO REPLACE 3 C/O'S"/>
    <s v="     "/>
    <m/>
    <m/>
    <s v="N"/>
    <x v="0"/>
    <m/>
    <m/>
    <m/>
    <m/>
    <m/>
    <m/>
    <s v="     "/>
    <x v="1"/>
    <s v="PG&amp;E"/>
    <m/>
    <s v="Vegetation"/>
    <m/>
    <s v="D"/>
    <m/>
    <s v="&lt;0.25"/>
    <s v="Square Feet: ; Acreage: "/>
    <s v="Equipment - PG&amp;E"/>
    <s v="34.c. Fuse damage or failure"/>
    <s v="Equipment - PG&amp;E"/>
    <s v="All types of equipment / facility failure"/>
    <s v="Fuse"/>
    <s v="Fuse"/>
    <m/>
    <m/>
    <m/>
    <s v="None"/>
    <s v="Overhead"/>
    <x v="3"/>
    <s v="Fuse"/>
    <m/>
    <s v="101761892"/>
    <s v="     "/>
    <s v="Tier 2"/>
    <x v="1"/>
    <n v="505"/>
    <m/>
    <n v="36.666899999999998"/>
    <n v="-121.751"/>
    <s v="Monterey"/>
    <s v="FORT-ORD-2107"/>
    <s v="182402107"/>
    <n v="21000"/>
    <m/>
    <x v="0"/>
    <s v="Unknown"/>
    <s v="Herbaceous"/>
    <m/>
    <m/>
    <s v="No"/>
    <m/>
    <m/>
    <m/>
    <m/>
    <m/>
    <m/>
    <m/>
    <s v="N"/>
    <s v="N"/>
    <m/>
    <m/>
    <s v="     "/>
    <m/>
    <m/>
    <m/>
    <m/>
    <m/>
    <m/>
    <m/>
    <m/>
    <m/>
    <m/>
    <m/>
    <m/>
    <m/>
    <m/>
    <m/>
    <m/>
    <m/>
    <m/>
    <m/>
  </r>
  <r>
    <s v="20190600"/>
    <s v="     "/>
    <n v="43662"/>
    <s v="7/16"/>
    <x v="0"/>
    <m/>
    <s v="29"/>
    <n v="3"/>
    <s v="7"/>
    <x v="3"/>
    <n v="43662"/>
    <n v="0.72847222222222219"/>
    <s v="tree fell into line"/>
    <s v="     "/>
    <s v="FAS"/>
    <m/>
    <s v="N"/>
    <x v="0"/>
    <s v="454788"/>
    <s v="19-0078094"/>
    <m/>
    <s v="T004700872"/>
    <n v="117606900"/>
    <m/>
    <s v="     "/>
    <x v="1"/>
    <s v="PG&amp;E"/>
    <m/>
    <m/>
    <m/>
    <s v="D"/>
    <m/>
    <s v="&lt;0.25"/>
    <m/>
    <s v="Vegetation"/>
    <s v="33.a. Veg. contact"/>
    <s v="Vegetation"/>
    <s v="Contact from object"/>
    <s v="Contact - Vegetation"/>
    <m/>
    <s v="Contact - Vegetation"/>
    <s v="Conductor - Primary"/>
    <s v="Three Phase Fault"/>
    <m/>
    <s v="Overhead"/>
    <x v="3"/>
    <s v="Conductor - Primary"/>
    <m/>
    <s v="103541103"/>
    <s v="     "/>
    <s v="Tier 2"/>
    <x v="1"/>
    <n v="246"/>
    <s v="R4"/>
    <n v="40.1691"/>
    <n v="-122.30500000000001"/>
    <s v="TEHAMA"/>
    <s v="RED-BLUFF-1103"/>
    <m/>
    <m/>
    <s v="RED BLUFF 11031702"/>
    <x v="1"/>
    <m/>
    <s v="Hardwood Woodland"/>
    <m/>
    <m/>
    <s v="No"/>
    <m/>
    <m/>
    <m/>
    <m/>
    <m/>
    <m/>
    <m/>
    <s v="N"/>
    <s v="N"/>
    <m/>
    <m/>
    <s v="     "/>
    <s v="40.16930000"/>
    <s v="-122.30640000"/>
    <s v="Jul 17 2019 12:00AM"/>
    <s v="TrunkFail"/>
    <s v="large 3 xstm live oak failed at base falling in 3 different directions. one lead fell into 12 kv conductors."/>
    <s v="OAKI"/>
    <s v="70"/>
    <s v="60"/>
    <s v="60"/>
    <s v="Moderate"/>
    <s v="Moderate"/>
    <s v="Y"/>
    <s v="1"/>
    <m/>
    <s v="Valley"/>
    <s v="D"/>
    <s v="CrossArm"/>
    <s v="BareWire"/>
    <s v="0"/>
  </r>
  <r>
    <s v="20211071"/>
    <s v="     "/>
    <n v="44393"/>
    <s v="7/16"/>
    <x v="0"/>
    <n v="0.62291666666666667"/>
    <s v="29"/>
    <n v="3"/>
    <s v="7"/>
    <x v="5"/>
    <n v="44393"/>
    <m/>
    <s v="Oak tree limb fell into service wire at pole and crushed secondary wires, causing sparks and flames. The pole was burnt on top and some burning debris fell onto the ground causing a 2 ft diameter burn area on the ground. This information is preliminary. OIS: 1406328; FOID: T005343619 (JKRB), T005343596, T005343589; Circuit ID: 153132105, SAP Pole ID: 100013478, 100013479; Division: Sierra; County: Nevada"/>
    <s v="     "/>
    <s v="FAS"/>
    <m/>
    <s v="N"/>
    <x v="0"/>
    <m/>
    <m/>
    <m/>
    <s v="T005343619, T005343596, T005343589"/>
    <m/>
    <m/>
    <s v="     "/>
    <x v="0"/>
    <s v="PG&amp;E"/>
    <m/>
    <s v="Vegetation"/>
    <s v="Conductors"/>
    <s v="D"/>
    <s v="D"/>
    <s v="&lt;3 meters of linear travel"/>
    <s v="2' x 2'"/>
    <s v="Vegetation"/>
    <s v="33.a. Veg. contact"/>
    <s v="Vegetation"/>
    <s v="Contact from object"/>
    <s v="Veg. contact"/>
    <m/>
    <s v="Veg. contact"/>
    <s v="Service Drop"/>
    <m/>
    <s v="Y"/>
    <s v="Overhead"/>
    <x v="2"/>
    <s v="Service Drop"/>
    <s v="Conductors"/>
    <m/>
    <s v="     "/>
    <s v="Tier 2"/>
    <x v="1"/>
    <n v="300"/>
    <m/>
    <n v="39.157200000000003"/>
    <n v="-121.166"/>
    <s v="Nevada"/>
    <s v="NARROWS-2105"/>
    <m/>
    <n v="21000"/>
    <s v="N/A"/>
    <x v="0"/>
    <s v="Customer"/>
    <s v="Urban"/>
    <m/>
    <m/>
    <s v="No"/>
    <m/>
    <m/>
    <m/>
    <m/>
    <m/>
    <m/>
    <m/>
    <s v="N"/>
    <s v="N"/>
    <m/>
    <m/>
    <s v="     "/>
    <m/>
    <m/>
    <m/>
    <m/>
    <m/>
    <m/>
    <m/>
    <m/>
    <m/>
    <m/>
    <m/>
    <m/>
    <m/>
    <m/>
    <m/>
    <m/>
    <m/>
    <m/>
    <m/>
  </r>
  <r>
    <s v="SAP201420937"/>
    <s v="     "/>
    <n v="41837"/>
    <s v="7/17"/>
    <x v="0"/>
    <m/>
    <s v="29"/>
    <n v="3"/>
    <s v="7"/>
    <x v="7"/>
    <n v="41835"/>
    <m/>
    <s v="pole fire caused by lightning striking fuse 9827"/>
    <s v="     "/>
    <s v="SAP"/>
    <n v="44580"/>
    <s v="Y"/>
    <x v="0"/>
    <s v="1050081"/>
    <s v="14-0044770"/>
    <m/>
    <s v="T003157511"/>
    <n v="108571738"/>
    <m/>
    <s v="     "/>
    <x v="0"/>
    <s v="PG&amp;E"/>
    <m/>
    <m/>
    <m/>
    <s v="D"/>
    <m/>
    <s v="Structure-PG&amp;E only"/>
    <m/>
    <s v="Weather - Lightning"/>
    <s v="39.a. All Other"/>
    <s v="Weather"/>
    <s v="Weather - Lightning"/>
    <s v="Weather - Lightning"/>
    <m/>
    <m/>
    <m/>
    <s v="Line to Line"/>
    <s v="No"/>
    <s v="Overhead"/>
    <x v="0"/>
    <s v="Fuse"/>
    <m/>
    <s v="101282867"/>
    <s v="     "/>
    <s v="Tier 2"/>
    <x v="1"/>
    <m/>
    <m/>
    <n v="37.935400000000001"/>
    <n v="-120.623"/>
    <s v="Calaveras"/>
    <s v="PEORIA-FLAT-1704"/>
    <m/>
    <m/>
    <s v="PEORIA 170411232"/>
    <x v="0"/>
    <m/>
    <m/>
    <m/>
    <m/>
    <s v="No"/>
    <m/>
    <m/>
    <m/>
    <m/>
    <m/>
    <m/>
    <m/>
    <s v="N"/>
    <s v="N"/>
    <m/>
    <m/>
    <s v="     "/>
    <m/>
    <m/>
    <m/>
    <m/>
    <m/>
    <m/>
    <m/>
    <m/>
    <m/>
    <m/>
    <m/>
    <m/>
    <m/>
    <m/>
    <m/>
    <m/>
    <m/>
    <m/>
    <m/>
  </r>
  <r>
    <s v="SAP201614434"/>
    <s v="     "/>
    <n v="42568"/>
    <s v="7/17"/>
    <x v="0"/>
    <m/>
    <s v="30"/>
    <n v="3"/>
    <s v="7"/>
    <x v="6"/>
    <n v="42566"/>
    <m/>
    <s v="Auberry Rd in Auberry XST Wellbarn; pole fire; broken transformer and crossarm"/>
    <s v="     "/>
    <s v="SAP"/>
    <n v="44580"/>
    <s v="Y"/>
    <x v="0"/>
    <m/>
    <m/>
    <m/>
    <m/>
    <n v="111802513"/>
    <m/>
    <s v="     "/>
    <x v="0"/>
    <s v="PG&amp;E"/>
    <m/>
    <m/>
    <m/>
    <s v="D"/>
    <m/>
    <s v="Structure-PG&amp;E only"/>
    <m/>
    <s v="Equipment - PG&amp;E"/>
    <s v="34.n. Transformer damage or failure"/>
    <s v="Equipment - PG&amp;E"/>
    <s v="Transformer failure"/>
    <s v="Transformer failure"/>
    <s v="Transformer"/>
    <m/>
    <m/>
    <m/>
    <s v="No"/>
    <s v="Overhead"/>
    <x v="0"/>
    <s v="Transformer"/>
    <m/>
    <s v="100654257"/>
    <s v="     "/>
    <s v="Tier 2"/>
    <x v="1"/>
    <m/>
    <m/>
    <n v="37.011800000000001"/>
    <n v="-119.57899999999999"/>
    <s v="Fresno"/>
    <s v="AUBERRY-1102"/>
    <m/>
    <m/>
    <m/>
    <x v="0"/>
    <m/>
    <m/>
    <m/>
    <m/>
    <s v="No"/>
    <m/>
    <m/>
    <m/>
    <m/>
    <m/>
    <m/>
    <m/>
    <s v="N"/>
    <s v="N"/>
    <m/>
    <m/>
    <s v="     "/>
    <m/>
    <m/>
    <m/>
    <m/>
    <m/>
    <m/>
    <m/>
    <m/>
    <m/>
    <m/>
    <m/>
    <m/>
    <m/>
    <m/>
    <m/>
    <m/>
    <m/>
    <m/>
    <m/>
  </r>
  <r>
    <s v="MIT20170018"/>
    <s v="     "/>
    <n v="42933"/>
    <s v="7/17"/>
    <x v="0"/>
    <n v="0.80625000000000002"/>
    <s v="29"/>
    <n v="3"/>
    <s v="7"/>
    <x v="0"/>
    <n v="42933"/>
    <n v="0.80625000000000002"/>
    <s v="Large tree limb fell through two phases of primary line. 5x5 foot fire in tier 2.  fire marked in FAS tag. JZCY - Veg sharepoint has incident data here: \\rcshare-nas05\VM\PLANNING\Business Analyst\02)PRIVILEGED_VMFireIncidents\2017\17-0063524_YO"/>
    <s v="     "/>
    <s v="Missed Ignitions Tracker"/>
    <n v="44270"/>
    <s v="Y"/>
    <x v="0"/>
    <m/>
    <s v="17-0063524"/>
    <m/>
    <m/>
    <m/>
    <m/>
    <s v="     "/>
    <x v="1"/>
    <s v="PG&amp;E"/>
    <m/>
    <m/>
    <m/>
    <s v="D"/>
    <m/>
    <s v="&lt;3 meters of linear travel"/>
    <m/>
    <s v="Vegetation"/>
    <s v="33.a. Veg. contact"/>
    <s v="Vegetation"/>
    <s v="Contact from object"/>
    <s v="Veg. contact"/>
    <m/>
    <s v="Contact - Vegetation"/>
    <s v="Conductor - Primary"/>
    <s v="Line to Ground"/>
    <s v="N"/>
    <s v="Overhead"/>
    <x v="3"/>
    <s v="Conductor - Primary"/>
    <m/>
    <m/>
    <s v="     "/>
    <s v="Tier 2"/>
    <x v="1"/>
    <n v="320"/>
    <m/>
    <n v="37.991999999999997"/>
    <n v="-120.44"/>
    <s v="Tuolumne"/>
    <s v="RACETRACK-1704"/>
    <s v="163761704"/>
    <n v="17000"/>
    <m/>
    <x v="0"/>
    <m/>
    <s v="Urban"/>
    <m/>
    <m/>
    <s v="No"/>
    <m/>
    <m/>
    <m/>
    <m/>
    <m/>
    <m/>
    <m/>
    <s v="N"/>
    <s v="N"/>
    <m/>
    <m/>
    <s v="     "/>
    <s v="37.99170000"/>
    <s v="-120.43730000"/>
    <s v="Jul 18 2017 12:00AM"/>
    <s v="BranchFail"/>
    <s v="Healthy Freemont Cottonwood dropped a large limb through two phases of priamry line and ignited a small vegetation fire underneath the facilities. The tree was situated in a riparian creek/corridor. approximate elevation 1654ft"/>
    <s v="COTT"/>
    <s v="65"/>
    <s v="30"/>
    <s v="20"/>
    <s v="Moderate"/>
    <s v="None"/>
    <s v="N"/>
    <s v="1"/>
    <m/>
    <s v="Creek"/>
    <s v="D"/>
    <s v="CrossArm"/>
    <s v="BareWire"/>
    <s v="2"/>
  </r>
  <r>
    <s v="20180501"/>
    <s v="     "/>
    <n v="43298"/>
    <s v="7/17"/>
    <x v="0"/>
    <n v="0.70347222222222228"/>
    <s v="29"/>
    <n v="3"/>
    <s v="7"/>
    <x v="1"/>
    <n v="43298"/>
    <n v="0.70347222222222228"/>
    <s v="ILIS cause &quot;  Vegetation, Tree - fell into line &quot;"/>
    <s v="     "/>
    <s v="FAS"/>
    <m/>
    <s v="N"/>
    <x v="0"/>
    <s v="134079"/>
    <m/>
    <m/>
    <m/>
    <m/>
    <m/>
    <s v="     "/>
    <x v="1"/>
    <s v="PG&amp;E"/>
    <m/>
    <m/>
    <m/>
    <s v="D"/>
    <m/>
    <s v="0.26-9.99"/>
    <m/>
    <s v="Vegetation"/>
    <s v="33.a. Veg. contact"/>
    <s v="Vegetation"/>
    <s v="Contact from object"/>
    <s v="Vegetation"/>
    <m/>
    <s v="Contact - Vegetation"/>
    <s v="Conductor"/>
    <m/>
    <m/>
    <m/>
    <x v="3"/>
    <m/>
    <m/>
    <m/>
    <s v="     "/>
    <s v="Tier 2"/>
    <x v="1"/>
    <n v="180"/>
    <s v="R2"/>
    <n v="38.394199999999998"/>
    <n v="-122.922"/>
    <s v="Sonoma"/>
    <s v="MOLINO-1102"/>
    <s v="042571102"/>
    <n v="11000"/>
    <s v="MOLINO-1102178"/>
    <x v="1"/>
    <m/>
    <s v="Herbaceous"/>
    <m/>
    <m/>
    <s v="No"/>
    <m/>
    <m/>
    <m/>
    <m/>
    <m/>
    <m/>
    <m/>
    <s v="N"/>
    <s v="N"/>
    <m/>
    <m/>
    <s v="     "/>
    <m/>
    <m/>
    <m/>
    <m/>
    <m/>
    <m/>
    <m/>
    <m/>
    <m/>
    <m/>
    <m/>
    <m/>
    <m/>
    <m/>
    <m/>
    <m/>
    <m/>
    <m/>
    <m/>
  </r>
  <r>
    <s v="20180502"/>
    <s v="     "/>
    <n v="43298"/>
    <s v="7/17"/>
    <x v="0"/>
    <n v="0.81944444444444442"/>
    <s v="29"/>
    <n v="3"/>
    <s v="7"/>
    <x v="1"/>
    <n v="43298"/>
    <n v="0.81944444444444442"/>
    <s v="Transformer failed and pole required reframing"/>
    <s v="     "/>
    <s v="FAS"/>
    <m/>
    <s v="N"/>
    <x v="0"/>
    <s v="134243"/>
    <s v="18-0060840"/>
    <m/>
    <m/>
    <m/>
    <m/>
    <s v="     "/>
    <x v="1"/>
    <s v="PG&amp;E"/>
    <m/>
    <m/>
    <m/>
    <s v="D"/>
    <m/>
    <s v="&lt;3 meters of linear travel"/>
    <m/>
    <s v="Equipment - PG&amp;E"/>
    <s v="34.n. Transformer damage or failure"/>
    <s v="Equipment - PG&amp;E"/>
    <s v="All types of equipment / facility failure"/>
    <s v="Transformer"/>
    <s v="Transformer"/>
    <m/>
    <m/>
    <s v="Three Phase Fault"/>
    <m/>
    <s v="Overhead"/>
    <x v="3"/>
    <s v="Transformer"/>
    <m/>
    <s v="9712"/>
    <s v="     "/>
    <s v="Tier 2"/>
    <x v="1"/>
    <n v="246"/>
    <s v="R3"/>
    <n v="40.592700000000001"/>
    <n v="-122.489"/>
    <s v="Shasta"/>
    <s v="KESWICK-1101"/>
    <s v="103451101"/>
    <n v="11000"/>
    <s v="KESWICK 110148480"/>
    <x v="1"/>
    <m/>
    <s v="Hardwood Forest"/>
    <m/>
    <m/>
    <s v="Yes"/>
    <m/>
    <m/>
    <m/>
    <m/>
    <m/>
    <m/>
    <m/>
    <s v="N"/>
    <s v="N"/>
    <m/>
    <m/>
    <s v="     "/>
    <m/>
    <m/>
    <m/>
    <m/>
    <m/>
    <m/>
    <m/>
    <m/>
    <m/>
    <m/>
    <m/>
    <m/>
    <m/>
    <m/>
    <m/>
    <m/>
    <m/>
    <m/>
    <m/>
  </r>
  <r>
    <s v="20180497"/>
    <s v="     "/>
    <n v="43298"/>
    <s v="7/17"/>
    <x v="0"/>
    <n v="0.46597222222222223"/>
    <s v="29"/>
    <n v="3"/>
    <s v="7"/>
    <x v="1"/>
    <n v="43298"/>
    <n v="0.46597222222222223"/>
    <s v="ILIS cause - &quot;Vegetation - tree fell into line&quot;"/>
    <s v="     "/>
    <s v="FAS"/>
    <m/>
    <s v="N"/>
    <x v="0"/>
    <s v="133764"/>
    <s v="18-0060637"/>
    <m/>
    <m/>
    <m/>
    <m/>
    <s v="     "/>
    <x v="1"/>
    <s v="PG&amp;E"/>
    <m/>
    <m/>
    <m/>
    <s v="D"/>
    <m/>
    <s v="&lt;0.25"/>
    <m/>
    <s v="Vegetation"/>
    <s v="33.a. Veg. contact"/>
    <s v="Vegetation"/>
    <s v="Contact from object"/>
    <s v="Vegetation"/>
    <m/>
    <s v="Contact - Vegetation"/>
    <s v="Conductor"/>
    <s v="Line to Line"/>
    <m/>
    <s v="Overhead"/>
    <x v="3"/>
    <m/>
    <m/>
    <s v="7387"/>
    <s v="     "/>
    <s v="Tier 2"/>
    <x v="1"/>
    <n v="565"/>
    <s v="R3"/>
    <n v="35.695099999999996"/>
    <n v="-120.983"/>
    <s v="San Luis Obispo"/>
    <s v="TEMPLETON-2110"/>
    <s v="183052110"/>
    <n v="21000"/>
    <s v="TEMPLETON 2110N32"/>
    <x v="1"/>
    <m/>
    <s v="Hardwood Woodland"/>
    <m/>
    <m/>
    <s v="No"/>
    <m/>
    <m/>
    <m/>
    <m/>
    <m/>
    <m/>
    <m/>
    <s v="N"/>
    <s v="N"/>
    <m/>
    <m/>
    <s v="     "/>
    <s v="35.69857200"/>
    <s v="-120.97769300"/>
    <s v="Jul 18 2018 12:00AM"/>
    <s v="TrunkFail"/>
    <s v="Evidence of live, green Coast Live Oak trunk failure at fault location. Evidence of fire. Non significant fire investigation completed 7/19/18. No further work necessary."/>
    <s v="OAKC"/>
    <s v="65"/>
    <s v="52"/>
    <s v="21"/>
    <s v="None"/>
    <s v="None"/>
    <s v="N"/>
    <s v="1"/>
    <m/>
    <s v="Hillside"/>
    <s v="A"/>
    <s v="CrossArm"/>
    <s v="BareWire"/>
    <s v="4"/>
  </r>
  <r>
    <s v="MIA201913044"/>
    <s v="     "/>
    <n v="43663"/>
    <s v="7/17"/>
    <x v="0"/>
    <n v="0.92636574074074074"/>
    <s v="29"/>
    <n v="3"/>
    <s v="7"/>
    <x v="3"/>
    <n v="43663"/>
    <n v="0.92569444444444449"/>
    <s v="transfomer on fire "/>
    <s v="     "/>
    <s v="FAS"/>
    <n v="44242"/>
    <s v="Y"/>
    <x v="0"/>
    <s v="456922"/>
    <s v="19-0078605"/>
    <m/>
    <s v="T004702130"/>
    <n v="117613181"/>
    <m/>
    <s v="     "/>
    <x v="0"/>
    <s v="PG&amp;E"/>
    <m/>
    <m/>
    <m/>
    <s v="D"/>
    <m/>
    <s v="Structure-PG&amp;E only"/>
    <m/>
    <s v="Equipment - PG&amp;E"/>
    <s v="34.n. Transformer damage or failure"/>
    <s v="Equipment - PG&amp;E"/>
    <s v="All types of equipment / facility failure"/>
    <s v="Transformer failure"/>
    <s v="Transformer"/>
    <m/>
    <m/>
    <s v="Force Out"/>
    <s v="No"/>
    <s v="Overhead"/>
    <x v="0"/>
    <m/>
    <m/>
    <s v="1004892465"/>
    <s v="     "/>
    <s v="Tier 2"/>
    <x v="1"/>
    <n v="300"/>
    <m/>
    <n v="38.870199999999997"/>
    <n v="-121.145"/>
    <s v="Placer"/>
    <s v="PENRYN-1105"/>
    <s v="152561105"/>
    <n v="11000"/>
    <s v="PENRYN 110551676"/>
    <x v="0"/>
    <m/>
    <s v="Rural"/>
    <m/>
    <m/>
    <s v="No"/>
    <m/>
    <m/>
    <m/>
    <m/>
    <m/>
    <m/>
    <m/>
    <s v="N"/>
    <s v="N"/>
    <m/>
    <m/>
    <s v="     "/>
    <m/>
    <m/>
    <m/>
    <m/>
    <m/>
    <m/>
    <m/>
    <m/>
    <m/>
    <m/>
    <m/>
    <m/>
    <m/>
    <m/>
    <m/>
    <m/>
    <m/>
    <m/>
    <m/>
  </r>
  <r>
    <s v="20190609"/>
    <s v="     "/>
    <n v="43663"/>
    <s v="7/17"/>
    <x v="0"/>
    <m/>
    <s v="29"/>
    <n v="3"/>
    <s v="7"/>
    <x v="3"/>
    <n v="43663"/>
    <m/>
    <s v="Customer repairing roof pull down service from weatherhead"/>
    <s v="     "/>
    <s v="FAS"/>
    <m/>
    <s v="N"/>
    <x v="0"/>
    <s v="456905"/>
    <m/>
    <m/>
    <s v="T004702072"/>
    <n v="0"/>
    <m/>
    <s v="     "/>
    <x v="0"/>
    <s v="PG&amp;E"/>
    <m/>
    <m/>
    <m/>
    <s v="D"/>
    <m/>
    <s v="&lt;3 meters of linear travel"/>
    <m/>
    <s v="Contact - Customer (Equip/Structure/Veg)"/>
    <s v="33.e. Other contact from object"/>
    <s v="Contact - 3rd Party"/>
    <m/>
    <m/>
    <m/>
    <m/>
    <m/>
    <m/>
    <m/>
    <s v="Overhead"/>
    <x v="0"/>
    <m/>
    <m/>
    <s v="118884837597"/>
    <s v="     "/>
    <s v="Tier 2"/>
    <x v="1"/>
    <n v="246"/>
    <m/>
    <n v="40.3643"/>
    <n v="-122.401"/>
    <s v="SHASTA"/>
    <s v="COTTONWOOD-1101"/>
    <m/>
    <m/>
    <m/>
    <x v="0"/>
    <s v="COTTONWOOD FIRE DEPT"/>
    <m/>
    <m/>
    <m/>
    <s v="No"/>
    <m/>
    <m/>
    <m/>
    <m/>
    <m/>
    <m/>
    <m/>
    <s v="N"/>
    <s v="N"/>
    <m/>
    <m/>
    <s v="     "/>
    <m/>
    <m/>
    <m/>
    <m/>
    <m/>
    <m/>
    <m/>
    <m/>
    <m/>
    <m/>
    <m/>
    <m/>
    <m/>
    <m/>
    <m/>
    <m/>
    <m/>
    <m/>
    <m/>
  </r>
  <r>
    <s v="20150216"/>
    <s v="     "/>
    <n v="42203"/>
    <s v="7/18"/>
    <x v="0"/>
    <n v="0.70833333333333337"/>
    <s v="29"/>
    <n v="3"/>
    <s v="7"/>
    <x v="2"/>
    <n v="42203"/>
    <n v="0.70416666666666672"/>
    <s v="0"/>
    <s v="     "/>
    <m/>
    <m/>
    <s v="N"/>
    <x v="0"/>
    <s v="1270207"/>
    <s v="15-0048394"/>
    <m/>
    <m/>
    <m/>
    <m/>
    <s v="     "/>
    <x v="1"/>
    <s v="PG&amp;E"/>
    <m/>
    <s v="Vegetation"/>
    <m/>
    <s v="D"/>
    <m/>
    <s v="0.26-9.99"/>
    <s v="Square Feet: 300x150; Acreage: 1"/>
    <s v="Vegetation"/>
    <s v="33.a. Veg. contact"/>
    <s v="Vegetation"/>
    <s v="All types of equipment / facility failure"/>
    <s v="Contact - Vegetation"/>
    <m/>
    <s v="Contact - Vegetation"/>
    <s v="Conductor"/>
    <s v="Three Phase Fault"/>
    <s v="0"/>
    <s v="Overhead"/>
    <x v="3"/>
    <s v="Conductor"/>
    <m/>
    <s v="off HWY 1  PA"/>
    <s v="     "/>
    <s v="Tier 2"/>
    <x v="1"/>
    <n v="140"/>
    <m/>
    <n v="38.838299999999997"/>
    <n v="-123.63"/>
    <s v="Mendocino"/>
    <s v="GUALALA-1112"/>
    <s v="42841112"/>
    <n v="12000"/>
    <s v="GUALALA 11121294"/>
    <x v="0"/>
    <s v="Cal Fire Dept"/>
    <s v="Conifer Forest"/>
    <m/>
    <m/>
    <s v="No"/>
    <m/>
    <m/>
    <m/>
    <m/>
    <m/>
    <m/>
    <m/>
    <s v="N"/>
    <s v="N"/>
    <m/>
    <m/>
    <s v="     "/>
    <s v="38.83825900"/>
    <s v="-123.62967800"/>
    <s v="Jul 20 2015 12:00AM"/>
    <s v="BranchFail"/>
    <s v="A large limb, or spar, out of a green Bishop pine broke and fell through the 12kV distribution wires.  The limb overhang the conductors failed at a weak attachment point with the main trunk.  The downed conductors started a small vegetation fire under the conductors about 110 feet by 35 feet.  Same as ILIS outage #15-0048407."/>
    <s v="PINB"/>
    <s v="62"/>
    <s v="28"/>
    <s v="9"/>
    <s v="None"/>
    <s v="None"/>
    <s v="N"/>
    <s v="1"/>
    <m/>
    <s v="Plain"/>
    <s v="A"/>
    <s v="AlleyArm"/>
    <s v="BareWire"/>
    <s v="4"/>
  </r>
  <r>
    <s v="MIA20155448"/>
    <s v="     "/>
    <n v="42203"/>
    <s v="7/18"/>
    <x v="0"/>
    <n v="3.815972222222222E-2"/>
    <s v="29"/>
    <n v="3"/>
    <s v="7"/>
    <x v="2"/>
    <n v="42203"/>
    <n v="3.7499999999999999E-2"/>
    <s v="GROUND WIRE ON FIRE;PWR ON; FIRE DEPT THRE;  BURNED CAPACITOR OCS NOTIFIED CREW NEEDED CUSTOMER SWITCHED TO GENERATOR_x000a_WORRIED ABOUT VOLTAGE AND LOADING SUGGESTED THEY COULD GO BACK AND MONITOR_x000a_VOLTAGE CREW TO REPLACE TODAY"/>
    <s v="     "/>
    <s v="FAS"/>
    <n v="44258"/>
    <s v="Y"/>
    <x v="0"/>
    <s v="1269863"/>
    <s v="n/a"/>
    <m/>
    <s v="T003442308"/>
    <n v="110520761"/>
    <m/>
    <s v="     "/>
    <x v="0"/>
    <s v="PG&amp;E"/>
    <m/>
    <m/>
    <m/>
    <s v="D"/>
    <m/>
    <s v="Structure-PG&amp;E only"/>
    <m/>
    <s v="Equipment - PG&amp;E"/>
    <s v="34.a. Capacitor bank damage or failure"/>
    <s v="Equipment - PG&amp;E"/>
    <s v="All types of equipment / facility failure"/>
    <s v="Capacitor bank failure"/>
    <s v="Capacitor Bank"/>
    <m/>
    <m/>
    <m/>
    <s v="Yes"/>
    <s v="Overhead"/>
    <x v="0"/>
    <m/>
    <m/>
    <s v="21D"/>
    <s v="     "/>
    <s v="Tier 2"/>
    <x v="1"/>
    <n v="440"/>
    <m/>
    <n v="36.784300000000002"/>
    <n v="-118.92100000000001"/>
    <s v="Fresno"/>
    <s v="DUNLAP-1103"/>
    <m/>
    <n v="11000"/>
    <m/>
    <x v="0"/>
    <m/>
    <s v="Rural"/>
    <m/>
    <m/>
    <s v="No"/>
    <m/>
    <m/>
    <m/>
    <m/>
    <m/>
    <m/>
    <m/>
    <s v="N"/>
    <s v="N"/>
    <m/>
    <m/>
    <s v="     "/>
    <m/>
    <m/>
    <m/>
    <m/>
    <m/>
    <m/>
    <m/>
    <m/>
    <m/>
    <m/>
    <m/>
    <m/>
    <m/>
    <m/>
    <m/>
    <m/>
    <m/>
    <m/>
    <m/>
  </r>
  <r>
    <s v="20170215"/>
    <s v="     "/>
    <n v="42934"/>
    <s v="7/18"/>
    <x v="0"/>
    <n v="0.90277777777777779"/>
    <s v="29"/>
    <n v="3"/>
    <s v="7"/>
    <x v="0"/>
    <n v="42934"/>
    <m/>
    <m/>
    <s v="     "/>
    <m/>
    <m/>
    <s v="N"/>
    <x v="0"/>
    <m/>
    <m/>
    <s v="INT-09875"/>
    <m/>
    <m/>
    <m/>
    <s v="     "/>
    <x v="1"/>
    <s v="PG&amp;E"/>
    <m/>
    <s v="Vegetation"/>
    <m/>
    <s v="T"/>
    <m/>
    <s v="0.26-9.99"/>
    <s v="Square Feet: ; Acreage: 1"/>
    <s v="Equipment - PG&amp;E"/>
    <s v="34.m. Connection device damage or failure"/>
    <s v="Equipment - PG&amp;E"/>
    <s v="All types of equipment / facility failure"/>
    <s v="Splice/Clamp/Connector"/>
    <s v="Splice/Clamp/Connector"/>
    <m/>
    <m/>
    <m/>
    <s v="Unknown"/>
    <s v="Overhead"/>
    <x v="4"/>
    <s v="Conductor"/>
    <m/>
    <s v="Pole 000/002 to 000/003"/>
    <s v="     "/>
    <s v="Tier 2"/>
    <x v="1"/>
    <n v="530"/>
    <m/>
    <n v="38.003100000000003"/>
    <n v="-122.209"/>
    <s v="Contra Costa"/>
    <s v="CHRISTIE-FRANKLIN-#2-60"/>
    <s v="ETL.6350"/>
    <n v="60000"/>
    <s v="N/A"/>
    <x v="0"/>
    <s v="Unknown"/>
    <s v="Herbaceous"/>
    <m/>
    <m/>
    <s v="No"/>
    <m/>
    <m/>
    <m/>
    <m/>
    <m/>
    <m/>
    <m/>
    <s v="N"/>
    <s v="N"/>
    <m/>
    <m/>
    <s v="     "/>
    <m/>
    <m/>
    <m/>
    <m/>
    <m/>
    <m/>
    <m/>
    <m/>
    <m/>
    <m/>
    <m/>
    <m/>
    <m/>
    <m/>
    <m/>
    <m/>
    <m/>
    <m/>
    <m/>
  </r>
  <r>
    <s v="20170214"/>
    <s v="     "/>
    <n v="42934"/>
    <s v="7/18"/>
    <x v="0"/>
    <n v="0.47916666666666669"/>
    <s v="29"/>
    <n v="3"/>
    <s v="7"/>
    <x v="0"/>
    <n v="42934"/>
    <m/>
    <m/>
    <s v="     "/>
    <m/>
    <m/>
    <s v="N"/>
    <x v="0"/>
    <m/>
    <m/>
    <s v="INT-09873"/>
    <m/>
    <m/>
    <m/>
    <s v="     "/>
    <x v="1"/>
    <s v="PG&amp;E"/>
    <m/>
    <s v="Vegetation"/>
    <m/>
    <s v="T"/>
    <m/>
    <s v="0.26-9.99"/>
    <s v="Square Feet: ; Acreage: 4"/>
    <s v="Contact - Animal - Bird"/>
    <s v="33.b. Animal contact"/>
    <s v="Contact - Bird"/>
    <s v="All types of equipment / facility failure"/>
    <s v="Contact - Animal"/>
    <m/>
    <s v="Contact - Animal"/>
    <s v="Conductor"/>
    <m/>
    <s v="Unknown"/>
    <s v="Overhead"/>
    <x v="4"/>
    <s v="Conductor"/>
    <m/>
    <s v="Structure 012/071"/>
    <s v="     "/>
    <s v="Tier 2"/>
    <x v="1"/>
    <n v="320"/>
    <m/>
    <n v="38.048400000000001"/>
    <n v="-120.557"/>
    <s v="Calaveras"/>
    <s v="STANISLAUS-MELONES-SW-STA-MANTECA-#1-115"/>
    <s v="ETL.3830"/>
    <n v="115000"/>
    <s v="N/A"/>
    <x v="0"/>
    <s v="N.A."/>
    <s v="Herbaceous"/>
    <m/>
    <m/>
    <s v="No"/>
    <m/>
    <m/>
    <m/>
    <m/>
    <m/>
    <m/>
    <m/>
    <s v="N"/>
    <s v="N"/>
    <m/>
    <m/>
    <s v="     "/>
    <m/>
    <m/>
    <m/>
    <m/>
    <m/>
    <m/>
    <m/>
    <m/>
    <m/>
    <m/>
    <m/>
    <m/>
    <m/>
    <m/>
    <m/>
    <m/>
    <m/>
    <m/>
    <m/>
  </r>
  <r>
    <s v="20180516"/>
    <s v="     "/>
    <n v="43299"/>
    <s v="7/18"/>
    <x v="0"/>
    <m/>
    <s v="29"/>
    <n v="3"/>
    <s v="7"/>
    <x v="1"/>
    <m/>
    <m/>
    <s v="FLD Remarks: Incident happened previous night, FD could not determine cause.  upon investigation found bird gaurd on cutout completeley melted and missing cutout has flash marks on it.  looks like eaucalyptus tree hanging over pole had bark fall accross "/>
    <s v="     "/>
    <s v="FAS"/>
    <m/>
    <s v="N"/>
    <x v="0"/>
    <m/>
    <m/>
    <m/>
    <m/>
    <m/>
    <m/>
    <s v="     "/>
    <x v="0"/>
    <s v="PG&amp;E"/>
    <m/>
    <m/>
    <m/>
    <s v="D"/>
    <m/>
    <s v="&lt;3 meters of linear travel"/>
    <m/>
    <s v="Vegetation"/>
    <s v="33.a. Veg. contact"/>
    <s v="Vegetation"/>
    <s v="Contact from object"/>
    <s v="Vegetation"/>
    <m/>
    <s v="Contact - Vegetation"/>
    <m/>
    <m/>
    <m/>
    <m/>
    <x v="3"/>
    <m/>
    <m/>
    <m/>
    <s v="     "/>
    <s v="Tier 2"/>
    <x v="1"/>
    <n v="180"/>
    <m/>
    <n v="37.857999999999997"/>
    <n v="-122.581"/>
    <s v="Marin"/>
    <s v="ALTO-1125"/>
    <s v="042031125"/>
    <n v="11000"/>
    <s v="ALTO-1125902"/>
    <x v="1"/>
    <m/>
    <s v="Rural"/>
    <m/>
    <m/>
    <s v="No"/>
    <m/>
    <m/>
    <m/>
    <m/>
    <m/>
    <m/>
    <m/>
    <s v="N"/>
    <s v="N"/>
    <m/>
    <m/>
    <s v="     "/>
    <m/>
    <m/>
    <m/>
    <m/>
    <m/>
    <m/>
    <m/>
    <m/>
    <m/>
    <m/>
    <m/>
    <m/>
    <m/>
    <m/>
    <m/>
    <m/>
    <m/>
    <m/>
    <m/>
  </r>
  <r>
    <s v="20190616"/>
    <s v="     "/>
    <n v="43664"/>
    <s v="7/18"/>
    <x v="0"/>
    <m/>
    <s v="29"/>
    <n v="3"/>
    <s v="7"/>
    <x v="3"/>
    <m/>
    <m/>
    <s v="feild arester at riser 354 blown"/>
    <s v="     "/>
    <s v="FAS"/>
    <m/>
    <s v="N"/>
    <x v="0"/>
    <m/>
    <m/>
    <m/>
    <s v="T004703132"/>
    <n v="0"/>
    <m/>
    <s v="     "/>
    <x v="1"/>
    <s v="PG&amp;E"/>
    <m/>
    <m/>
    <m/>
    <s v="D"/>
    <m/>
    <s v="0.26-9.99"/>
    <m/>
    <s v="Equipment - PG&amp;E"/>
    <s v="34.o. Other"/>
    <s v="Equipment - PG&amp;E"/>
    <s v="All types of equipment / facility failure"/>
    <s v="Other"/>
    <s v="Lightning Arrestor"/>
    <m/>
    <m/>
    <m/>
    <m/>
    <s v="Overhead"/>
    <x v="3"/>
    <s v="Lightning Arrestor"/>
    <s v="Field Arrestor"/>
    <s v="Unknown"/>
    <s v="     "/>
    <s v="Tier 2"/>
    <x v="1"/>
    <n v="424"/>
    <s v="R4"/>
    <n v="37.081000000000003"/>
    <n v="-119.48699999999999"/>
    <s v="FRESNO"/>
    <s v="AUBERRY-1101"/>
    <m/>
    <m/>
    <s v="AUBERRY-1101CB"/>
    <x v="1"/>
    <m/>
    <s v="Hardwood Forest"/>
    <m/>
    <m/>
    <s v="No"/>
    <m/>
    <m/>
    <m/>
    <m/>
    <m/>
    <m/>
    <m/>
    <s v="N"/>
    <s v="N"/>
    <m/>
    <m/>
    <s v="     "/>
    <m/>
    <m/>
    <m/>
    <m/>
    <m/>
    <m/>
    <m/>
    <m/>
    <m/>
    <m/>
    <m/>
    <m/>
    <m/>
    <m/>
    <m/>
    <m/>
    <m/>
    <m/>
    <m/>
  </r>
  <r>
    <s v="20190617"/>
    <s v="     "/>
    <n v="43664"/>
    <s v="7/18"/>
    <x v="0"/>
    <m/>
    <s v="29"/>
    <n v="3"/>
    <s v="7"/>
    <x v="3"/>
    <n v="43664"/>
    <n v="0.62152777777777779"/>
    <s v="Blown Booster"/>
    <s v="     "/>
    <s v="FAS"/>
    <m/>
    <s v="N"/>
    <x v="0"/>
    <s v="457748"/>
    <s v="19-0078904"/>
    <m/>
    <s v="T004702552"/>
    <n v="117617437"/>
    <m/>
    <s v="     "/>
    <x v="1"/>
    <s v="PG&amp;E"/>
    <m/>
    <m/>
    <m/>
    <s v="D"/>
    <m/>
    <s v="&lt;0.25"/>
    <m/>
    <s v="Equipment - PG&amp;E"/>
    <s v="34.i._x0009_Voltage regulator / booster damage or failure"/>
    <s v="Equipment - PG&amp;E"/>
    <s v="All types of equipment / facility failure"/>
    <s v="Voltage Regulator failure"/>
    <s v="Booster"/>
    <m/>
    <m/>
    <s v="Force Out"/>
    <m/>
    <s v="Overhead"/>
    <x v="0"/>
    <s v="Booster"/>
    <s v="Booster"/>
    <s v="B561"/>
    <s v="     "/>
    <s v="Tier 2"/>
    <x v="1"/>
    <n v="345"/>
    <s v="R3"/>
    <n v="38.3033"/>
    <n v="-120.672"/>
    <s v="CALAVERAS"/>
    <s v="CALAVERAS-CEMENT-1101"/>
    <m/>
    <m/>
    <s v="CALAVERAS CEMENT 110111188"/>
    <x v="0"/>
    <m/>
    <s v="Urban"/>
    <m/>
    <m/>
    <s v="Yes"/>
    <m/>
    <m/>
    <m/>
    <m/>
    <m/>
    <m/>
    <m/>
    <s v="N"/>
    <s v="N"/>
    <m/>
    <m/>
    <s v="     "/>
    <m/>
    <m/>
    <m/>
    <m/>
    <m/>
    <m/>
    <m/>
    <m/>
    <m/>
    <m/>
    <m/>
    <m/>
    <m/>
    <m/>
    <m/>
    <m/>
    <m/>
    <m/>
    <m/>
  </r>
  <r>
    <s v="SAP20202626"/>
    <s v="     "/>
    <n v="44030"/>
    <s v="7/18"/>
    <x v="0"/>
    <m/>
    <s v="29"/>
    <n v="3"/>
    <s v="7"/>
    <x v="4"/>
    <m/>
    <m/>
    <s v="Tree contact with wires caused fire"/>
    <s v="     "/>
    <s v="SAP"/>
    <n v="44580"/>
    <s v="Y"/>
    <x v="0"/>
    <m/>
    <m/>
    <m/>
    <s v="N/A"/>
    <n v="119574719"/>
    <m/>
    <s v="     "/>
    <x v="0"/>
    <s v="PG&amp;E"/>
    <m/>
    <m/>
    <m/>
    <s v="D"/>
    <m/>
    <s v="Unknown"/>
    <m/>
    <s v="Vegetation"/>
    <s v="33.a. Veg. contact"/>
    <s v="Vegetation"/>
    <s v="Veg. contact"/>
    <s v="Veg. contact"/>
    <m/>
    <s v="Veg. contact"/>
    <s v="Conductor - All"/>
    <m/>
    <s v="Yes"/>
    <s v="Overhead"/>
    <x v="0"/>
    <s v="Conductor - All"/>
    <m/>
    <s v="101065660"/>
    <s v="     "/>
    <s v="Tier 2"/>
    <x v="1"/>
    <m/>
    <m/>
    <n v="37.421799999999998"/>
    <n v="-119.96299999999999"/>
    <s v="Mariposa"/>
    <s v="MARIPOSA-2102"/>
    <m/>
    <m/>
    <m/>
    <x v="0"/>
    <m/>
    <m/>
    <m/>
    <m/>
    <s v="No"/>
    <m/>
    <m/>
    <m/>
    <m/>
    <m/>
    <m/>
    <m/>
    <s v="N"/>
    <s v="N"/>
    <m/>
    <m/>
    <s v="     "/>
    <m/>
    <m/>
    <m/>
    <m/>
    <m/>
    <m/>
    <m/>
    <m/>
    <m/>
    <m/>
    <m/>
    <m/>
    <m/>
    <m/>
    <m/>
    <m/>
    <m/>
    <m/>
    <m/>
  </r>
  <r>
    <s v="20170218"/>
    <s v="     "/>
    <n v="42935"/>
    <s v="7/19"/>
    <x v="0"/>
    <n v="0.24444444444444444"/>
    <s v="29"/>
    <n v="3"/>
    <s v="7"/>
    <x v="0"/>
    <n v="42935"/>
    <m/>
    <m/>
    <s v="     "/>
    <m/>
    <m/>
    <s v="N"/>
    <x v="0"/>
    <m/>
    <m/>
    <s v="INT-09877"/>
    <m/>
    <m/>
    <m/>
    <s v="     "/>
    <x v="1"/>
    <s v="PG&amp;E"/>
    <m/>
    <s v="Vegetation"/>
    <m/>
    <s v="T"/>
    <m/>
    <s v="&lt;0.25"/>
    <s v="Square Feet: ; Acreage: "/>
    <s v="Contact - Animal - Other"/>
    <s v="33.b. Animal contact"/>
    <s v="Contact - Animal"/>
    <s v="All types of equipment / facility failure"/>
    <s v="Contact - Animal"/>
    <m/>
    <s v="Contact - Animal"/>
    <s v="Conductor"/>
    <m/>
    <s v="Unknown"/>
    <s v="Overhead"/>
    <x v="4"/>
    <s v="Conductor"/>
    <m/>
    <s v="Tower 003/001"/>
    <s v="     "/>
    <s v="Tier 2"/>
    <x v="1"/>
    <n v="424"/>
    <m/>
    <n v="37.090499999999999"/>
    <n v="-119.605"/>
    <s v="Madera"/>
    <s v="CHOWCHILLA-KERCKOFF-2-115"/>
    <s v="ETL.1250"/>
    <n v="115000"/>
    <s v="N/A"/>
    <x v="0"/>
    <s v="N.A."/>
    <s v="Herbaceous"/>
    <m/>
    <m/>
    <s v="No"/>
    <m/>
    <m/>
    <m/>
    <m/>
    <m/>
    <m/>
    <m/>
    <s v="N"/>
    <s v="N"/>
    <m/>
    <m/>
    <s v="     "/>
    <m/>
    <m/>
    <m/>
    <m/>
    <m/>
    <m/>
    <m/>
    <m/>
    <m/>
    <m/>
    <m/>
    <m/>
    <m/>
    <m/>
    <m/>
    <m/>
    <m/>
    <m/>
    <m/>
  </r>
  <r>
    <s v="20180517"/>
    <s v="     "/>
    <n v="43300"/>
    <s v="7/19"/>
    <x v="0"/>
    <m/>
    <s v="29"/>
    <n v="3"/>
    <s v="7"/>
    <x v="1"/>
    <m/>
    <m/>
    <s v="No detail available on OIS.  Unclear if it was a pole fire, transformer on fire, or otherwise"/>
    <s v="     "/>
    <s v="FAS"/>
    <m/>
    <s v="N"/>
    <x v="0"/>
    <s v="135234"/>
    <m/>
    <m/>
    <m/>
    <m/>
    <m/>
    <s v="     "/>
    <x v="1"/>
    <s v="PG&amp;E"/>
    <m/>
    <m/>
    <m/>
    <s v="D"/>
    <m/>
    <s v="&lt;0.25"/>
    <m/>
    <s v="Equipment - PG&amp;E"/>
    <s v="34.f. Pole damage or failure"/>
    <s v="Equipment - PG&amp;E"/>
    <s v="All types of equipment / facility failure"/>
    <s v="Pole"/>
    <s v="Pole"/>
    <m/>
    <m/>
    <m/>
    <m/>
    <m/>
    <x v="3"/>
    <s v="Pole"/>
    <m/>
    <m/>
    <s v="     "/>
    <s v="Tier 2"/>
    <x v="1"/>
    <n v="424"/>
    <s v="R5"/>
    <n v="36.937199999999997"/>
    <n v="-119.456"/>
    <s v="Fresno"/>
    <s v="AUBERRY-1101"/>
    <s v="254151101"/>
    <n v="11000"/>
    <s v="AUBERRY-1101R314"/>
    <x v="1"/>
    <m/>
    <s v="Hardwood Woodland"/>
    <m/>
    <m/>
    <s v="No"/>
    <m/>
    <m/>
    <m/>
    <m/>
    <m/>
    <m/>
    <m/>
    <s v="N"/>
    <s v="N"/>
    <m/>
    <m/>
    <s v="     "/>
    <m/>
    <m/>
    <m/>
    <m/>
    <m/>
    <m/>
    <m/>
    <m/>
    <m/>
    <m/>
    <m/>
    <m/>
    <m/>
    <m/>
    <m/>
    <m/>
    <m/>
    <m/>
    <m/>
  </r>
  <r>
    <s v="20180518"/>
    <s v="     "/>
    <n v="43300"/>
    <s v="7/19"/>
    <x v="0"/>
    <n v="0.22847222222222222"/>
    <s v="29"/>
    <n v="3"/>
    <s v="7"/>
    <x v="1"/>
    <n v="43300"/>
    <n v="0.22847222222222222"/>
    <s v="ILIS cause - &quot;Vegetation, Tree fell into line&quot; / &quot;1 WIRE IN 3 SPANS DOWN and broken pole&quot;"/>
    <s v="     "/>
    <s v="FAS"/>
    <m/>
    <s v="N"/>
    <x v="0"/>
    <s v="135273"/>
    <s v="18-0061308"/>
    <m/>
    <m/>
    <m/>
    <m/>
    <s v="     "/>
    <x v="1"/>
    <s v="PG&amp;E"/>
    <m/>
    <m/>
    <m/>
    <s v="D"/>
    <m/>
    <s v="0.26-9.99"/>
    <m/>
    <s v="Vegetation"/>
    <s v="33.a. Veg. contact"/>
    <s v="Vegetation"/>
    <s v="Contact from object"/>
    <s v="Vegetation"/>
    <m/>
    <s v="Contact - Vegetation"/>
    <s v="Pole"/>
    <s v="Line to Ground"/>
    <m/>
    <s v="Overhead"/>
    <x v="3"/>
    <m/>
    <m/>
    <s v="1602"/>
    <s v="     "/>
    <s v="Tier 2"/>
    <x v="1"/>
    <n v="130"/>
    <s v="R3"/>
    <n v="40.191800000000001"/>
    <n v="-123.53700000000001"/>
    <s v="Trinity"/>
    <s v="FORT-SEWARD-1121"/>
    <s v="192321121"/>
    <n v="11000"/>
    <s v="FORT SEWARD 11211602"/>
    <x v="1"/>
    <m/>
    <s v="Conifer Forest"/>
    <m/>
    <m/>
    <s v="No"/>
    <m/>
    <m/>
    <m/>
    <m/>
    <m/>
    <m/>
    <m/>
    <s v="N"/>
    <s v="N"/>
    <m/>
    <m/>
    <s v="     "/>
    <s v="40.19166700"/>
    <s v="-123.53694400"/>
    <s v="Jul 20 2018 12:00AM"/>
    <s v="RootsFail"/>
    <s v="A healthy douglas fir with no defects other than a slight bow in the trunk uprooted and fell through the lines, starting a small fire."/>
    <s v="FIRD"/>
    <s v="86"/>
    <s v="31"/>
    <s v="64"/>
    <s v="Slight"/>
    <s v="None"/>
    <s v="N"/>
    <s v="1"/>
    <m/>
    <s v="Hillside"/>
    <s v="B"/>
    <s v="CrossArm"/>
    <s v="BareWire"/>
    <s v="2"/>
  </r>
  <r>
    <s v="20190622"/>
    <s v="     "/>
    <n v="43665"/>
    <s v="7/19"/>
    <x v="0"/>
    <m/>
    <s v="29"/>
    <n v="3"/>
    <s v="7"/>
    <x v="3"/>
    <n v="43665"/>
    <n v="0.27638888888888891"/>
    <s v="Tree fell into line"/>
    <s v="     "/>
    <s v="FAS"/>
    <m/>
    <s v="N"/>
    <x v="0"/>
    <s v="459930"/>
    <s v="19-0079030"/>
    <m/>
    <s v="T004703724"/>
    <n v="0"/>
    <m/>
    <s v="     "/>
    <x v="1"/>
    <s v="PG&amp;E"/>
    <m/>
    <m/>
    <m/>
    <s v="D"/>
    <m/>
    <s v="0.26-9.99"/>
    <m/>
    <s v="Vegetation"/>
    <s v="33.a. Veg. contact"/>
    <s v="Vegetation"/>
    <s v="Contact from object"/>
    <s v="Contact - Vegetation"/>
    <m/>
    <s v="Contact - Vegetation"/>
    <s v="Conductor - Primary"/>
    <s v="Line to Line"/>
    <m/>
    <s v="Overhead"/>
    <x v="3"/>
    <s v="Conductor - Primary"/>
    <m/>
    <s v="163351703"/>
    <s v="     "/>
    <s v="Tier 2"/>
    <x v="1"/>
    <n v="348"/>
    <s v="R4"/>
    <n v="37.9163"/>
    <n v="-120.349"/>
    <s v="TUOLUMNE"/>
    <s v="CURTIS-1703"/>
    <m/>
    <m/>
    <s v="CURTIS 170384944"/>
    <x v="1"/>
    <m/>
    <s v="Hardwood Woodland"/>
    <m/>
    <m/>
    <s v="No"/>
    <m/>
    <m/>
    <m/>
    <m/>
    <m/>
    <m/>
    <m/>
    <s v="N"/>
    <s v="N"/>
    <m/>
    <m/>
    <s v="     "/>
    <s v="37.91515000"/>
    <s v="-120.35943000"/>
    <s v="Jul 20 2019 12:00AM"/>
    <s v="RootsFail"/>
    <s v="ACTUAL DATE OF INVESTIGATION 7/19/19. GREEN HEALTHY MATURE VALLEY OAK UPROOTED AND FAILED THROUGH ONE SPAN OF HIGH VOLTAGE DISTRIBUTION LINE. TREE SHARED SOME ROOT STRUCTURE WITH ANOTHER LARGE VALLEY OAK. APPEARS THE OTHER VALLEY UPROOTED FIRST AWAY FROM THE LINES AND FORCED THIS ONE TO UPROOT TOWARD PRIMARY. OUTAGE RESULTED IN SSD 1717 IGNITING A 1-2 ACRE GRASS FIRE 8 SPANS AWAY AT DEVICE. TREE FELL ONTO AT LEAST 2 VEHICLES BUT FIRE CAUSED NO DAMAGE."/>
    <s v="OAKV"/>
    <s v="75"/>
    <s v="35"/>
    <s v="30"/>
    <s v="None"/>
    <s v="None"/>
    <s v="N"/>
    <s v="1"/>
    <m/>
    <s v="Creek"/>
    <s v="D"/>
    <s v="CrossArm"/>
    <s v="BareWire"/>
    <s v="0"/>
  </r>
  <r>
    <s v="20200849"/>
    <s v="     "/>
    <n v="44031"/>
    <s v="7/19"/>
    <x v="0"/>
    <n v="0.44374999999999998"/>
    <s v="30"/>
    <n v="3"/>
    <s v="7"/>
    <x v="4"/>
    <m/>
    <m/>
    <s v="Duplicate. Reference Index # 855. Bird contact into Transmission circuit, attributable to PG&amp;E."/>
    <s v="     "/>
    <s v="FAS"/>
    <m/>
    <s v="N"/>
    <x v="1"/>
    <m/>
    <m/>
    <m/>
    <s v="T005015517"/>
    <m/>
    <m/>
    <s v="     "/>
    <x v="0"/>
    <s v="PG&amp;E"/>
    <m/>
    <s v="Vegetation"/>
    <m/>
    <s v="D"/>
    <m/>
    <s v="0.26-9.99"/>
    <s v="3/4 ACRE"/>
    <s v="Duplicate"/>
    <s v="39.a. All Other"/>
    <s v="Duplicate"/>
    <m/>
    <m/>
    <m/>
    <m/>
    <m/>
    <m/>
    <m/>
    <s v="Overhead"/>
    <x v="3"/>
    <m/>
    <m/>
    <m/>
    <s v="     "/>
    <s v="Tier 2"/>
    <x v="1"/>
    <n v="300"/>
    <m/>
    <n v="39.088700000000003"/>
    <n v="-121.134"/>
    <s v="Nevada"/>
    <s v="HIGGINS-1109"/>
    <m/>
    <n v="12000"/>
    <m/>
    <x v="0"/>
    <s v="Cal Fire"/>
    <s v="Herbaceous"/>
    <m/>
    <m/>
    <s v="No"/>
    <m/>
    <m/>
    <m/>
    <m/>
    <m/>
    <m/>
    <m/>
    <s v="N"/>
    <s v="N"/>
    <m/>
    <m/>
    <s v="     "/>
    <m/>
    <m/>
    <m/>
    <m/>
    <m/>
    <m/>
    <m/>
    <m/>
    <m/>
    <m/>
    <m/>
    <m/>
    <m/>
    <m/>
    <m/>
    <m/>
    <m/>
    <m/>
    <m/>
  </r>
  <r>
    <s v="20200851"/>
    <s v="     "/>
    <n v="44031"/>
    <s v="7/19"/>
    <x v="0"/>
    <n v="0.66666666666666663"/>
    <s v="30"/>
    <n v="3"/>
    <s v="7"/>
    <x v="4"/>
    <m/>
    <m/>
    <s v="On July 19, 2020 at 1601 hours, a PG&amp;E Troubleman was dispatched to the Hatton 1101 circuit at 27841 Schulte Road in Carmel. A branch had fallen onto a primary line and caused a fire between 3 meters and .25 acres. There was no outage or damage to PG&amp;E facilities. CALFIRE responded to the fire. "/>
    <s v="     "/>
    <s v="FAS"/>
    <m/>
    <s v="N"/>
    <x v="0"/>
    <m/>
    <m/>
    <m/>
    <s v="T005015590"/>
    <m/>
    <m/>
    <s v="     "/>
    <x v="1"/>
    <s v="PG&amp;E"/>
    <m/>
    <s v="Vegetation"/>
    <m/>
    <s v="D"/>
    <s v="D"/>
    <s v="&lt;0.25"/>
    <m/>
    <s v="Vegetation"/>
    <s v="33.a. Veg. contact"/>
    <s v="Vegetation"/>
    <s v="Contact from object"/>
    <s v="Contact - Vegetation"/>
    <m/>
    <s v="Contact - Vegetation"/>
    <s v="Conductor - Primary"/>
    <m/>
    <m/>
    <s v="Overhead"/>
    <x v="3"/>
    <s v="Conductor - Primary"/>
    <m/>
    <s v="Circuit ID: 182291101"/>
    <s v="     "/>
    <s v="Tier 2"/>
    <x v="1"/>
    <n v="505"/>
    <s v="R2"/>
    <n v="36.520099999999999"/>
    <n v="-121.83199999999999"/>
    <s v="Monterey"/>
    <s v="HATTON-1101"/>
    <m/>
    <n v="12000"/>
    <s v="HATTON 11012026"/>
    <x v="1"/>
    <s v="Cal Fire"/>
    <s v="Hardwood Woodland"/>
    <m/>
    <m/>
    <s v="No"/>
    <m/>
    <m/>
    <m/>
    <m/>
    <m/>
    <m/>
    <m/>
    <s v="N"/>
    <s v="N"/>
    <m/>
    <m/>
    <s v="     "/>
    <m/>
    <m/>
    <m/>
    <s v="BranchFail"/>
    <m/>
    <m/>
    <m/>
    <m/>
    <m/>
    <m/>
    <m/>
    <m/>
    <m/>
    <m/>
    <m/>
    <m/>
    <m/>
    <m/>
    <m/>
  </r>
  <r>
    <s v="20200848"/>
    <s v="     "/>
    <n v="44031"/>
    <s v="7/19"/>
    <x v="0"/>
    <n v="0.43611111111111112"/>
    <s v="30"/>
    <n v="3"/>
    <s v="7"/>
    <x v="4"/>
    <n v="44031"/>
    <n v="0.42083333333333334"/>
    <s v="On July, 2020 at 1028 hours, a PG&amp;E Troubleman was dispatched to the Auberry 1102 12kV Distribution Circuit on Lockwood Avenue, Prather in response to an outage. Initial analysis indicates bird contact caused the ignition. PG&amp;E Troubleman reports a crow cross-phased the transformer fuses resulting in an outage to 1637 customers and approximately 2-5 acre fire that was suppressed by Cal Fire. "/>
    <s v="     "/>
    <s v="FAS"/>
    <m/>
    <s v="N"/>
    <x v="0"/>
    <s v="967684"/>
    <s v="20-0073427"/>
    <m/>
    <s v="T005015509"/>
    <n v="119472440"/>
    <m/>
    <s v="     "/>
    <x v="1"/>
    <s v="PG&amp;E"/>
    <m/>
    <s v="Vegetation"/>
    <m/>
    <s v="D"/>
    <s v="D"/>
    <s v="0.26-9.99"/>
    <m/>
    <s v="Contact - Animal - Bird"/>
    <s v="33.b. Animal contact"/>
    <s v="Contact - Bird"/>
    <s v="Contact from object"/>
    <s v="Contact - Animal"/>
    <m/>
    <s v="Contact - Animal"/>
    <s v="Bushing Mounted Cutout"/>
    <s v="Line to Line"/>
    <m/>
    <s v="Overhead"/>
    <x v="3"/>
    <s v="Bushing Mounted Cutout"/>
    <s v="Fuse"/>
    <s v="CGC: 418523261789 "/>
    <s v="     "/>
    <s v="Tier 2"/>
    <x v="1"/>
    <n v="424"/>
    <s v="R4"/>
    <n v="37.029299999999999"/>
    <n v="-119.50700000000001"/>
    <s v="Fresno"/>
    <s v="AUBERRY-1102"/>
    <m/>
    <n v="12000"/>
    <s v="N/A"/>
    <x v="1"/>
    <s v="Cal Fire"/>
    <s v="Hardwood Woodland"/>
    <m/>
    <m/>
    <s v="No"/>
    <m/>
    <m/>
    <m/>
    <m/>
    <m/>
    <s v="GOOSE"/>
    <m/>
    <s v="N"/>
    <s v="N"/>
    <m/>
    <m/>
    <s v="     "/>
    <m/>
    <m/>
    <m/>
    <m/>
    <m/>
    <m/>
    <m/>
    <m/>
    <m/>
    <m/>
    <m/>
    <m/>
    <m/>
    <m/>
    <m/>
    <m/>
    <m/>
    <m/>
    <m/>
  </r>
  <r>
    <s v="20200855"/>
    <s v="     "/>
    <n v="44031"/>
    <s v="7/19"/>
    <x v="0"/>
    <n v="0.4201388888888889"/>
    <s v="30"/>
    <n v="3"/>
    <s v="7"/>
    <x v="4"/>
    <m/>
    <m/>
    <s v="On July 19, 2020 at 1005, a PG&amp;E System Operator became aware of a fault on the Drum-Rio Oso #1 115kV Transmission Circuit that resulted in a momentary outage to the Brunswick Substation and shortly following it was picked up by Drum-Rio Oso #2. At 1041 hours, a PG&amp;E Troubleman was dispatched to the Drum-Rio Oso #1 115kV Transmission Circuit in the vicinity of Cricket Drive and Lime Kiln Drive in Grass Valley to determine what caused the fault. Initial analysis indicates bird contact caused the ignition. PG&amp;E Troubleman reported that a turkey vulture contacted the center phase and the tower resulting in an ignition. There was no damages to any PG&amp;E assets. PG&amp;E Troubleman stated that this incident has occurred before, so he had a tag written to change the configuration and move the center phase away from the tower. The fire was approximately 0.75 acre in size and suppressed by Cal Fire-Higgins Fire Department."/>
    <s v="     "/>
    <s v="Trans-Sub Email"/>
    <m/>
    <s v="N"/>
    <x v="0"/>
    <m/>
    <m/>
    <s v="INT-13840"/>
    <m/>
    <m/>
    <m/>
    <s v="     "/>
    <x v="1"/>
    <s v="PG&amp;E"/>
    <m/>
    <s v="Vegetation"/>
    <m/>
    <s v="T"/>
    <s v="T"/>
    <s v="0.26-9.99"/>
    <s v="3/4 Acre"/>
    <s v="Contact - Animal - Bird"/>
    <s v="33.b. Animal contact"/>
    <s v="Contact - Bird"/>
    <s v="Contact from object"/>
    <s v="Contact - Animal"/>
    <m/>
    <s v="Contact - Animal"/>
    <s v="Conductor - Transmission"/>
    <m/>
    <m/>
    <s v="Overhead"/>
    <x v="4"/>
    <s v="Conductor - Transmission"/>
    <m/>
    <s v="Drum-Rio Oso #1 115kV Conductor, Tower: 023/176"/>
    <s v="     "/>
    <s v="Tier 2"/>
    <x v="1"/>
    <n v="300"/>
    <s v="R4"/>
    <n v="39.0899"/>
    <n v="-121.136"/>
    <s v="Nevada"/>
    <s v="DRUM-RIO-OSO-#1-115KV"/>
    <m/>
    <n v="115000"/>
    <s v="N/A"/>
    <x v="0"/>
    <s v="Cal Fire/Higgins FD"/>
    <s v="Hardwood Woodland"/>
    <m/>
    <m/>
    <s v="No"/>
    <m/>
    <m/>
    <m/>
    <m/>
    <m/>
    <m/>
    <m/>
    <s v="N"/>
    <s v="N"/>
    <m/>
    <m/>
    <s v="     "/>
    <m/>
    <m/>
    <m/>
    <m/>
    <m/>
    <m/>
    <m/>
    <m/>
    <m/>
    <m/>
    <m/>
    <m/>
    <m/>
    <m/>
    <m/>
    <m/>
    <m/>
    <m/>
    <m/>
  </r>
  <r>
    <s v="20211090"/>
    <s v="     "/>
    <n v="44396"/>
    <s v="7/19"/>
    <x v="0"/>
    <n v="2.7777777777777776E-2"/>
    <s v="30"/>
    <n v="3"/>
    <s v="7"/>
    <x v="5"/>
    <n v="44395"/>
    <m/>
    <s v="A tree broke about 20 feet up from the base and laid over onto overhead circuit. The troubleman found 1 of 2 fuses blown at C/O 7837. This information is preliminary. OIS: 1407587; ILIS: 21-0091483; FOID: T005344793 (DJLU); Circuit ID: 152031103, SAP ID: 100076560, 100087964; Pre-Existing EC Tags: 116868962 (PM 35275170), 116875066 (PM 44141492)"/>
    <s v="     "/>
    <s v="FAS"/>
    <m/>
    <s v="N"/>
    <x v="0"/>
    <m/>
    <s v="21-0091483"/>
    <m/>
    <s v="T005344793"/>
    <n v="121753000"/>
    <m/>
    <s v="     "/>
    <x v="1"/>
    <s v="PG&amp;E"/>
    <m/>
    <s v="Vegetation"/>
    <s v="Conductor, Fuse Cutout"/>
    <s v="D"/>
    <s v="D"/>
    <s v="&lt;0.25"/>
    <s v="About 1/8 acre"/>
    <s v="Vegetation"/>
    <s v="33.a. Veg. contact"/>
    <s v="Vegetation"/>
    <s v="Contact from object"/>
    <s v="Veg. contact"/>
    <m/>
    <s v="Veg. contact"/>
    <s v="Conductor - Primary"/>
    <s v="Force Out"/>
    <s v="Y"/>
    <s v="Overhead"/>
    <x v="3"/>
    <s v="Conductor - Primary"/>
    <s v="Conductor, Fuse Cutout"/>
    <m/>
    <s v="     "/>
    <s v="Tier 2"/>
    <x v="1"/>
    <n v="330"/>
    <s v="R4"/>
    <n v="39.197400000000002"/>
    <n v="-121.10299999999999"/>
    <s v="Nevada"/>
    <s v="GRASS-VALLEY-1103"/>
    <m/>
    <n v="12000"/>
    <m/>
    <x v="0"/>
    <s v="Cal Fire"/>
    <s v="Conifer Forest"/>
    <s v="Fire-resistive fuel bed"/>
    <m/>
    <s v="No"/>
    <m/>
    <m/>
    <m/>
    <m/>
    <m/>
    <m/>
    <m/>
    <s v="N"/>
    <s v="Y"/>
    <s v="202107190000"/>
    <s v="202107190930"/>
    <s v="     "/>
    <s v="39.19742000"/>
    <s v="-121.10285400"/>
    <s v="Jul 20 2021 12:00AM"/>
    <s v="TrunkFail"/>
    <s v="A mature, two stem black oak with minor lean situated 30 feet off conductors had a complete failure of lineside stem 25 feet up trunk causing whole canopy to come down on to power lines causing a fire of about 1/8 acre in an open area along homeowners driveway. No visible signs of defect or decay were found on the trunk below or above point of breakage and no decay was seen inside the point of break."/>
    <s v="OAKK"/>
    <s v="75"/>
    <s v="25"/>
    <s v="30"/>
    <s v="Slight"/>
    <s v="None"/>
    <s v="N"/>
    <s v="1"/>
    <m/>
    <s v="Plain"/>
    <s v="D"/>
    <s v="CrossArm"/>
    <s v="BareWire"/>
    <s v="0"/>
  </r>
  <r>
    <s v="SAP201614543"/>
    <s v="     "/>
    <n v="42553"/>
    <s v="7/2"/>
    <x v="0"/>
    <m/>
    <s v="27"/>
    <n v="3"/>
    <s v="7"/>
    <x v="6"/>
    <n v="42551"/>
    <m/>
    <s v="Pole replaced due to pole fire"/>
    <s v="     "/>
    <s v="SAP"/>
    <n v="44580"/>
    <s v="Y"/>
    <x v="0"/>
    <m/>
    <s v="N/A"/>
    <m/>
    <s v="N/A"/>
    <n v="111755831"/>
    <m/>
    <s v="     "/>
    <x v="0"/>
    <s v="PG&amp;E"/>
    <m/>
    <m/>
    <m/>
    <s v="D"/>
    <m/>
    <s v="Structure-PG&amp;E only"/>
    <m/>
    <s v="Equipment - PG&amp;E"/>
    <s v="34.f. Pole damage or failure"/>
    <s v="Equipment - PG&amp;E"/>
    <s v="Pole failure"/>
    <s v="Pole failure"/>
    <s v="Conductor - All"/>
    <m/>
    <m/>
    <m/>
    <s v="No"/>
    <s v="Overhead"/>
    <x v="0"/>
    <s v="Conductor - All"/>
    <m/>
    <s v="104022062"/>
    <s v="     "/>
    <s v="Tier 2"/>
    <x v="1"/>
    <m/>
    <m/>
    <n v="34.889800000000001"/>
    <n v="-118.914"/>
    <s v="Kern"/>
    <s v="TEJON-1102"/>
    <m/>
    <m/>
    <m/>
    <x v="0"/>
    <m/>
    <m/>
    <m/>
    <m/>
    <s v="No"/>
    <m/>
    <m/>
    <m/>
    <m/>
    <m/>
    <m/>
    <m/>
    <s v="N"/>
    <s v="N"/>
    <m/>
    <m/>
    <s v="     "/>
    <m/>
    <m/>
    <m/>
    <m/>
    <m/>
    <m/>
    <m/>
    <m/>
    <m/>
    <m/>
    <m/>
    <m/>
    <m/>
    <m/>
    <m/>
    <m/>
    <m/>
    <m/>
    <m/>
  </r>
  <r>
    <s v="20201597"/>
    <s v="     "/>
    <n v="44014"/>
    <s v="7/2"/>
    <x v="0"/>
    <n v="0.375"/>
    <s v="27"/>
    <n v="3"/>
    <s v="7"/>
    <x v="4"/>
    <n v="44014"/>
    <n v="0.41736111111111113"/>
    <s v="On July 2, 2020 at 1002 hours, a PG&amp;E Troubleman patrolled the Fruitland 1141 12kV Distribution Circuit number 192311141, near Maple Lane and Newton Road in Weott. He observed a tree burning on the overhead primary conductor ten spans load side of fuse 3965. Initial analysis indicates that high winds caused a tan oak tree in an open area to fail and strike our equipment, which then caused an outage and a small 15' x 20' fire. The young codominant stem native 55' tan oak tree failed 2 feet above the dry ground. It was on a hillside and there was evidence of slight rot found on the cambium layer of the tree. The 20-minute outage affected 39 customers. The fire self-extinguished. We removed the tree and the line was returned to service on July 2, 2020 at 1021 hours. This information is preliminary."/>
    <s v="     "/>
    <s v="FAS"/>
    <m/>
    <s v="Y"/>
    <x v="0"/>
    <s v="956682"/>
    <s v="20-0067637"/>
    <m/>
    <s v="T005002755"/>
    <m/>
    <m/>
    <s v="     "/>
    <x v="1"/>
    <s v="PG&amp;E"/>
    <m/>
    <s v="Vegetation"/>
    <m/>
    <s v="D"/>
    <s v="D"/>
    <s v="&lt;0.25"/>
    <s v="15'X20'"/>
    <s v="Vegetation"/>
    <s v="33.a. Veg. contact"/>
    <s v="Vegetation"/>
    <s v="Contact from object"/>
    <s v="Contact - Vegetation"/>
    <m/>
    <s v="Contact - Vegetation"/>
    <s v="Conductor - Primary"/>
    <s v="Force Out"/>
    <m/>
    <s v="Overhead"/>
    <x v="3"/>
    <s v="Conductor - Primary"/>
    <s v="Primary overhead conductor"/>
    <s v="Circuit ID: 192311141"/>
    <s v="     "/>
    <s v="Tier 2"/>
    <x v="1"/>
    <n v="105"/>
    <s v="R2"/>
    <n v="40.339599999999997"/>
    <n v="-123.871"/>
    <s v="Humboldt"/>
    <s v="FRUITLAND-1141"/>
    <m/>
    <n v="12000"/>
    <m/>
    <x v="0"/>
    <s v="Self Extinguished"/>
    <s v="Conifer Forest"/>
    <m/>
    <m/>
    <s v="No"/>
    <m/>
    <m/>
    <m/>
    <m/>
    <m/>
    <m/>
    <m/>
    <s v="N"/>
    <s v="N"/>
    <m/>
    <m/>
    <s v="     "/>
    <s v="40.34202000"/>
    <s v="-123.88063000"/>
    <s v="Jul 13 2020 12:00AM"/>
    <s v="TrunkFail"/>
    <s v="This 2 xstem Tan Oak failed 2 ft. above ground. It was on a hillside and the tree had slight rot on the cambium. This Tan Oak was in an open area subject to high winds, which is why it failed and struck the utilities causing an outage and a small (15ft x 20ft) fire."/>
    <s v="TAN"/>
    <s v="55"/>
    <s v="15"/>
    <s v="30"/>
    <s v="Slight"/>
    <s v="Slight"/>
    <s v="N"/>
    <s v="1"/>
    <m/>
    <s v="Hillside"/>
    <s v="C"/>
    <s v="CrossArm"/>
    <s v="BareWire"/>
    <s v="0"/>
  </r>
  <r>
    <s v="20210966"/>
    <s v="     "/>
    <n v="44379"/>
    <s v="7/2"/>
    <x v="0"/>
    <n v="0.52083333333333337"/>
    <s v="27"/>
    <n v="3"/>
    <s v="7"/>
    <x v="5"/>
    <n v="44379"/>
    <m/>
    <s v="Passing truck hit low phone line, the phone line flipped up into the overhead conductor causing an ignition. The ensuing fire was 0.25 acres in size. This information is preliminary."/>
    <s v="     "/>
    <s v="FAS"/>
    <m/>
    <s v="N"/>
    <x v="0"/>
    <m/>
    <s v="21-0084320"/>
    <m/>
    <s v="T005331792"/>
    <m/>
    <m/>
    <s v="     "/>
    <x v="1"/>
    <s v="PG&amp;E"/>
    <m/>
    <s v="Vegetation"/>
    <s v="None"/>
    <s v="D"/>
    <s v="D"/>
    <s v="&lt;0.25"/>
    <m/>
    <s v="Contact - 3rd Party"/>
    <s v="33.d. Vehicle contact"/>
    <s v="Contact - 3rd Party"/>
    <s v="Contact from object"/>
    <s v="Vehicle contact"/>
    <m/>
    <s v="Vehicle contact"/>
    <s v="Fuse"/>
    <s v="Line to Ground"/>
    <s v="Y"/>
    <s v="Overhead"/>
    <x v="3"/>
    <s v="Fuse"/>
    <s v="None"/>
    <s v="101421233"/>
    <s v="     "/>
    <s v="Tier 2"/>
    <x v="1"/>
    <n v="335"/>
    <s v="R2"/>
    <n v="38.683300000000003"/>
    <n v="-120.66"/>
    <s v="El Dorado"/>
    <s v="APPLE-HILL-2102"/>
    <m/>
    <n v="21000"/>
    <m/>
    <x v="0"/>
    <s v="Cal Fire"/>
    <s v="Conifer Forest"/>
    <s v="Grass fuel model"/>
    <m/>
    <s v="No"/>
    <m/>
    <m/>
    <m/>
    <m/>
    <m/>
    <m/>
    <m/>
    <s v="N"/>
    <s v="N"/>
    <m/>
    <m/>
    <s v="     "/>
    <m/>
    <m/>
    <m/>
    <m/>
    <m/>
    <m/>
    <m/>
    <m/>
    <m/>
    <m/>
    <m/>
    <m/>
    <m/>
    <m/>
    <m/>
    <m/>
    <m/>
    <m/>
    <m/>
  </r>
  <r>
    <s v="20160176"/>
    <s v="     "/>
    <n v="42571"/>
    <s v="7/20"/>
    <x v="0"/>
    <n v="0.80208333333333337"/>
    <s v="30"/>
    <n v="3"/>
    <s v="7"/>
    <x v="6"/>
    <n v="42571"/>
    <n v="0.80208333333333337"/>
    <s v="0"/>
    <s v="     "/>
    <m/>
    <m/>
    <s v="N"/>
    <x v="0"/>
    <s v="1513276"/>
    <s v="16-0051308"/>
    <m/>
    <m/>
    <m/>
    <m/>
    <s v="     "/>
    <x v="1"/>
    <s v="PG&amp;E"/>
    <m/>
    <s v="Vegetation"/>
    <m/>
    <s v="D"/>
    <m/>
    <s v="&lt;0.25"/>
    <s v="Square Feet: ; Acreage: "/>
    <s v="Contact - 3rd Party"/>
    <s v="33.d. Vehicle contact"/>
    <s v="Contact - 3rd Party"/>
    <s v="All types of equipment / facility failure"/>
    <s v="Contact - Vehicle"/>
    <m/>
    <s v="Contact - Vehicle"/>
    <s v="Pole"/>
    <s v="Line to Ground"/>
    <s v="PACIFIC BELL"/>
    <s v="Overhead"/>
    <x v="3"/>
    <s v="Conductor"/>
    <m/>
    <s v="100898986"/>
    <s v="     "/>
    <s v="Tier 2"/>
    <x v="1"/>
    <n v="530"/>
    <m/>
    <n v="37.7712"/>
    <n v="-121.81"/>
    <s v="Contra Costa"/>
    <s v="CAYETANO-2109"/>
    <s v="14422109"/>
    <n v="21000"/>
    <s v="CAYETANO 2109884904"/>
    <x v="0"/>
    <s v="Cal Fire"/>
    <s v="Urban"/>
    <m/>
    <m/>
    <s v="No"/>
    <m/>
    <m/>
    <m/>
    <m/>
    <m/>
    <m/>
    <m/>
    <s v="N"/>
    <s v="N"/>
    <m/>
    <m/>
    <s v="     "/>
    <m/>
    <m/>
    <m/>
    <m/>
    <m/>
    <m/>
    <m/>
    <m/>
    <m/>
    <m/>
    <m/>
    <m/>
    <m/>
    <m/>
    <m/>
    <m/>
    <m/>
    <m/>
    <m/>
  </r>
  <r>
    <s v="20170224"/>
    <s v="     "/>
    <n v="42936"/>
    <s v="7/20"/>
    <x v="0"/>
    <m/>
    <s v="29"/>
    <n v="3"/>
    <s v="7"/>
    <x v="0"/>
    <n v="42936"/>
    <n v="0.57222222222222219"/>
    <s v="TWO BROKEN CROSSARMS AND WIRE DOWN NEED CREW TO REPALCE FIRE CREWS IN AREA"/>
    <s v="     "/>
    <m/>
    <m/>
    <s v="N"/>
    <x v="0"/>
    <s v="1836440"/>
    <s v="17-0064321"/>
    <m/>
    <m/>
    <n v="113066618"/>
    <m/>
    <s v="     "/>
    <x v="1"/>
    <s v="PG&amp;E"/>
    <m/>
    <s v="Vegetation"/>
    <m/>
    <s v="D"/>
    <m/>
    <s v="10-99"/>
    <s v="Square Feet: ; Acreage: 47"/>
    <s v="Equipment - PG&amp;E"/>
    <s v="34.h. Crossarm damage or failure"/>
    <s v="Equipment - PG&amp;E"/>
    <s v="All types of equipment / facility failure"/>
    <s v="Crossarm"/>
    <s v="Crossarm"/>
    <m/>
    <m/>
    <s v="Multi-Fault"/>
    <s v="Unknown"/>
    <s v="Overhead"/>
    <x v="3"/>
    <s v="Conductor"/>
    <m/>
    <s v="101941116"/>
    <s v="     "/>
    <s v="Tier 2"/>
    <x v="1"/>
    <n v="508"/>
    <m/>
    <n v="35.080399999999997"/>
    <n v="-120.554"/>
    <s v="San Luis Obispo"/>
    <s v="OCEANO-1108"/>
    <s v="182601102"/>
    <n v="12000"/>
    <s v="OCEANO 1102V56"/>
    <x v="0"/>
    <s v="PAUL LEE 805 903-3416  INC # 8291"/>
    <s v="Shrub"/>
    <m/>
    <m/>
    <s v="No"/>
    <s v="47"/>
    <m/>
    <m/>
    <m/>
    <m/>
    <s v="ZENON"/>
    <m/>
    <s v="N"/>
    <s v="N"/>
    <m/>
    <m/>
    <s v="     "/>
    <m/>
    <m/>
    <m/>
    <m/>
    <m/>
    <m/>
    <m/>
    <m/>
    <m/>
    <m/>
    <m/>
    <m/>
    <m/>
    <m/>
    <m/>
    <m/>
    <m/>
    <m/>
    <m/>
  </r>
  <r>
    <s v="20180528"/>
    <s v="     "/>
    <n v="43301"/>
    <s v="7/20"/>
    <x v="0"/>
    <n v="0.94722222222222219"/>
    <s v="29"/>
    <n v="3"/>
    <s v="7"/>
    <x v="1"/>
    <n v="43301"/>
    <n v="0.94722222222222219"/>
    <s v="&quot;Tree branch broke and landed on conductor causing it to fall to the ground'&quot;"/>
    <s v="     "/>
    <s v="FAS"/>
    <m/>
    <s v="N"/>
    <x v="0"/>
    <s v="136826"/>
    <s v="18-0062201"/>
    <m/>
    <m/>
    <m/>
    <m/>
    <s v="     "/>
    <x v="1"/>
    <s v="PG&amp;E"/>
    <m/>
    <m/>
    <m/>
    <s v="D"/>
    <m/>
    <s v="&lt;0.25"/>
    <m/>
    <s v="Vegetation"/>
    <s v="33.a. Veg. contact"/>
    <s v="Vegetation"/>
    <s v="Contact from object"/>
    <s v="Vegetation"/>
    <m/>
    <s v="Contact - Vegetation"/>
    <s v="Conductor"/>
    <s v="Line to Ground"/>
    <m/>
    <s v="Overhead"/>
    <x v="3"/>
    <m/>
    <m/>
    <s v="8787"/>
    <s v="     "/>
    <s v="Tier 2"/>
    <x v="1"/>
    <n v="300"/>
    <s v="R3"/>
    <n v="38.880600000000001"/>
    <n v="-121.24299999999999"/>
    <s v="Placer"/>
    <s v="LINCOLN-1101"/>
    <s v="153701101"/>
    <n v="11000"/>
    <s v="LINCOLN 1101186060"/>
    <x v="0"/>
    <m/>
    <s v="Urban"/>
    <m/>
    <m/>
    <s v="No"/>
    <m/>
    <m/>
    <m/>
    <m/>
    <m/>
    <m/>
    <m/>
    <s v="N"/>
    <s v="N"/>
    <m/>
    <m/>
    <s v="     "/>
    <s v="38.88036000"/>
    <s v="-121.23784000"/>
    <s v="Jul 23 2018 12:00AM"/>
    <s v="BranchFail"/>
    <s v="Healthy green Eucalyptus tree broke out and limb landeed in lines. The branch was overhanging, brock out at crotch. No signs of rot or defects."/>
    <s v="EUCA"/>
    <s v="50"/>
    <s v="29"/>
    <s v="14"/>
    <s v="Slight"/>
    <s v="None"/>
    <s v="N"/>
    <s v="1"/>
    <m/>
    <s v="Plain"/>
    <s v="D"/>
    <s v="CrossArm"/>
    <s v="BareWire"/>
    <s v="6"/>
  </r>
  <r>
    <s v="20160181"/>
    <s v="     "/>
    <n v="42572"/>
    <s v="7/21"/>
    <x v="0"/>
    <n v="0.90625"/>
    <s v="30"/>
    <n v="3"/>
    <s v="7"/>
    <x v="6"/>
    <m/>
    <m/>
    <s v="TRIMMED TREE FROM WIRE,  UNKNOWN IF PGE IS THE CAUSE OF FIRE, PFN,"/>
    <s v="     "/>
    <m/>
    <m/>
    <s v="N"/>
    <x v="0"/>
    <s v="1513973"/>
    <m/>
    <m/>
    <m/>
    <m/>
    <m/>
    <s v="     "/>
    <x v="1"/>
    <s v="PG&amp;E"/>
    <m/>
    <s v="Vegetation"/>
    <m/>
    <s v="D"/>
    <m/>
    <s v="&lt;0.25"/>
    <s v="Square Feet: ; Acreage: "/>
    <s v="Vegetation"/>
    <s v="33.a. Veg. contact"/>
    <s v="Vegetation"/>
    <s v="All types of equipment / facility failure"/>
    <s v="Contact - Vegetation"/>
    <m/>
    <s v="Contact - Vegetation"/>
    <s v="Conductor"/>
    <m/>
    <s v="PACIFIC BELL"/>
    <s v="Overhead"/>
    <x v="1"/>
    <s v="Conductor"/>
    <m/>
    <s v="101455670"/>
    <s v="     "/>
    <s v="Tier 2"/>
    <x v="1"/>
    <n v="241"/>
    <m/>
    <n v="40.8566"/>
    <n v="-122.339"/>
    <s v="Shasta"/>
    <s v="ANTLER-1101"/>
    <s v="103271101"/>
    <m/>
    <s v="N/A"/>
    <x v="1"/>
    <s v="Cal Fire"/>
    <s v="Conifer Forest"/>
    <m/>
    <m/>
    <s v="No"/>
    <m/>
    <m/>
    <m/>
    <m/>
    <m/>
    <m/>
    <m/>
    <s v="N"/>
    <s v="N"/>
    <m/>
    <m/>
    <s v="     "/>
    <m/>
    <m/>
    <m/>
    <m/>
    <m/>
    <m/>
    <m/>
    <m/>
    <m/>
    <m/>
    <m/>
    <m/>
    <m/>
    <m/>
    <m/>
    <m/>
    <m/>
    <m/>
    <m/>
  </r>
  <r>
    <s v="20180531"/>
    <s v="     "/>
    <n v="43302"/>
    <s v="7/21"/>
    <x v="0"/>
    <n v="1.5972222222222221E-2"/>
    <s v="29"/>
    <n v="3"/>
    <s v="7"/>
    <x v="1"/>
    <n v="43302"/>
    <n v="1.5972222222222221E-2"/>
    <s v="car pole"/>
    <s v="     "/>
    <s v="FAS"/>
    <m/>
    <s v="N"/>
    <x v="0"/>
    <s v="136842"/>
    <s v="18-0062206"/>
    <m/>
    <m/>
    <m/>
    <m/>
    <s v="     "/>
    <x v="1"/>
    <s v="PG&amp;E"/>
    <m/>
    <m/>
    <m/>
    <s v="D"/>
    <m/>
    <s v="&lt;3 meters of linear travel"/>
    <m/>
    <s v="Contact - 3rd Party"/>
    <s v="33.d. Vehicle contact"/>
    <s v="Contact - 3rd Party"/>
    <s v="Contact from object"/>
    <s v="Contact - Vehicle"/>
    <m/>
    <s v="Contact - Vehicle"/>
    <s v="Pole"/>
    <s v="Line to Ground"/>
    <m/>
    <s v="Overhead"/>
    <x v="3"/>
    <m/>
    <m/>
    <s v="2117"/>
    <s v="     "/>
    <s v="Tier 2"/>
    <x v="1"/>
    <n v="340"/>
    <s v="R3"/>
    <n v="38.689100000000003"/>
    <n v="-120.785"/>
    <s v="El Dorado"/>
    <s v="DIAMOND-SPRINGS-1106"/>
    <s v="152261106"/>
    <n v="11000"/>
    <s v="DIAMOND SPRINGS 1106930190"/>
    <x v="0"/>
    <m/>
    <s v="Hardwood Forest"/>
    <m/>
    <m/>
    <s v="No"/>
    <m/>
    <m/>
    <m/>
    <m/>
    <m/>
    <m/>
    <m/>
    <s v="N"/>
    <s v="N"/>
    <m/>
    <m/>
    <s v="     "/>
    <m/>
    <m/>
    <m/>
    <m/>
    <m/>
    <m/>
    <m/>
    <m/>
    <m/>
    <m/>
    <m/>
    <m/>
    <m/>
    <m/>
    <m/>
    <m/>
    <m/>
    <m/>
    <m/>
  </r>
  <r>
    <s v="20190641"/>
    <s v="     "/>
    <n v="43667"/>
    <s v="7/21"/>
    <x v="0"/>
    <m/>
    <s v="30"/>
    <n v="3"/>
    <s v="7"/>
    <x v="3"/>
    <n v="43667"/>
    <n v="0.38819444444444445"/>
    <s v="CONNECTOR OR SPLICE BLOWN/FAILED"/>
    <s v="     "/>
    <s v="FAS"/>
    <m/>
    <s v="N"/>
    <x v="0"/>
    <s v="464982"/>
    <s v="19-0079578"/>
    <m/>
    <s v="T004704896"/>
    <n v="117624265"/>
    <m/>
    <s v="     "/>
    <x v="1"/>
    <s v="PG&amp;E"/>
    <m/>
    <m/>
    <m/>
    <s v="D"/>
    <m/>
    <s v="&lt;0.25"/>
    <m/>
    <s v="Equipment - PG&amp;E"/>
    <s v="34.b. Conductor damage or failure"/>
    <s v="Equipment - PG&amp;E"/>
    <s v="All types of equipment / facility failure"/>
    <s v="Conductor failure-all"/>
    <s v="Splice/Clamp/Connector"/>
    <m/>
    <m/>
    <s v="Line to Ground"/>
    <m/>
    <s v="Overhead"/>
    <x v="3"/>
    <s v="Splice/Clamp/Connector"/>
    <m/>
    <s v="152241102"/>
    <s v="     "/>
    <s v="Tier 2"/>
    <x v="1"/>
    <n v="340"/>
    <s v="R3"/>
    <n v="38.971600000000002"/>
    <n v="-120.999"/>
    <s v="PLACER"/>
    <s v="HALSEY-1102"/>
    <m/>
    <m/>
    <s v="HALSEY 110239104"/>
    <x v="0"/>
    <s v="Placer Hill FD"/>
    <s v="Hardwood Forest"/>
    <m/>
    <m/>
    <s v="No"/>
    <m/>
    <m/>
    <m/>
    <m/>
    <m/>
    <m/>
    <m/>
    <s v="N"/>
    <s v="N"/>
    <m/>
    <m/>
    <s v="     "/>
    <m/>
    <m/>
    <m/>
    <m/>
    <m/>
    <m/>
    <m/>
    <m/>
    <m/>
    <m/>
    <m/>
    <m/>
    <m/>
    <m/>
    <m/>
    <m/>
    <m/>
    <m/>
    <m/>
  </r>
  <r>
    <s v="20211104"/>
    <s v="     "/>
    <n v="44398"/>
    <s v="7/21"/>
    <x v="0"/>
    <n v="0.61527777777777781"/>
    <s v="30"/>
    <n v="3"/>
    <s v="7"/>
    <x v="5"/>
    <n v="44398"/>
    <m/>
    <s v="Overhead connector failure resulting in an ignition; Details on ILIS 21-0093075 state that a customer owned wire fell to ground and caused the connector to burn open just load side of CGC 223059324779. This information is preliminary. OIS: 1410317; ILIS: 21-0093075; FOID: T005347550 (RHD5), T005347527 (M3MM); EC: 121771150; PM: 44916026; Circuit ID: 163341102; SAP Eqp ID: 101242182; Division: Stockton; County: Amador"/>
    <s v="     "/>
    <s v="FAS"/>
    <m/>
    <s v="N"/>
    <x v="0"/>
    <m/>
    <s v="21-0093075"/>
    <m/>
    <s v="T005347550, T005347527"/>
    <n v="121771000"/>
    <m/>
    <s v="     "/>
    <x v="1"/>
    <s v="PG&amp;E"/>
    <m/>
    <s v="Other"/>
    <s v="Connector"/>
    <s v="D"/>
    <s v="D"/>
    <s v="0.26-9.99"/>
    <s v="0.5 acre fire"/>
    <s v="Equipment - Overloaded"/>
    <s v="34.m. Connection device damage or failure"/>
    <s v="Equipment - PG&amp;E"/>
    <s v="All types of equipment / facility failure"/>
    <s v="Splice/Clamp/Connector"/>
    <s v="Splice/Clamp/Connector"/>
    <m/>
    <m/>
    <s v="Three Phase Fault"/>
    <s v="Y"/>
    <s v="Overhead"/>
    <x v="3"/>
    <s v="Splice/Clamp/Connector"/>
    <s v="3-Bolt PG Connector, Pole, Conductor"/>
    <s v="101242182"/>
    <s v="     "/>
    <s v="Tier 2"/>
    <x v="1"/>
    <n v="305"/>
    <s v="R4"/>
    <n v="38.342100000000002"/>
    <n v="-120.935"/>
    <s v="Amador"/>
    <s v="CLAY-1102"/>
    <m/>
    <n v="12000"/>
    <m/>
    <x v="0"/>
    <s v="Ione City FD"/>
    <s v="Herbaceous"/>
    <s v="Grass fuel model"/>
    <m/>
    <s v="No"/>
    <m/>
    <m/>
    <m/>
    <m/>
    <m/>
    <m/>
    <m/>
    <s v="N"/>
    <s v="N"/>
    <m/>
    <m/>
    <s v="     "/>
    <m/>
    <m/>
    <m/>
    <m/>
    <m/>
    <m/>
    <m/>
    <m/>
    <m/>
    <m/>
    <m/>
    <m/>
    <m/>
    <m/>
    <m/>
    <m/>
    <m/>
    <m/>
    <m/>
  </r>
  <r>
    <s v="20211101"/>
    <s v="     "/>
    <n v="44398"/>
    <s v="7/21"/>
    <x v="0"/>
    <n v="0.14652777777777778"/>
    <s v="30"/>
    <n v="3"/>
    <s v="7"/>
    <x v="5"/>
    <n v="44398"/>
    <m/>
    <s v="Tree fell onto line and started an ignition. The fire was &lt; 0.25 acres in size and suppressed by Hoopa fire department. The pole broke when the tree fell onto the lines. This vegetation caused ignition was not in or near a burn scar area. This information is preliminary. OIS: 1409486; ILIS: 21-0092662; FOID: T005346852 (WWH7); EC: 121766537; PM: 35274588; Circuit ID: 192401101, SAP ID: 100969357; Eqp: Conductor, Pole, Crossarm, Insulator; Division &amp; County: Humboldt"/>
    <s v="     "/>
    <s v="FAS"/>
    <m/>
    <s v="N"/>
    <x v="0"/>
    <m/>
    <s v="21-0092662"/>
    <m/>
    <s v="T005346852"/>
    <n v="121767000"/>
    <m/>
    <s v="     "/>
    <x v="1"/>
    <s v="PG&amp;E"/>
    <m/>
    <s v="Vegetation"/>
    <s v="Conductor, Pole, Crossarm, Insulator"/>
    <s v="D"/>
    <s v="D"/>
    <s v="&lt;0.25"/>
    <s v="Approx 3500 sq ft"/>
    <s v="Vegetation"/>
    <s v="33.a. Veg. contact"/>
    <s v="Vegetation"/>
    <s v="Contact from object"/>
    <s v="Veg. contact"/>
    <m/>
    <s v="Veg. contact"/>
    <s v="Pole"/>
    <s v="Line to Ground"/>
    <s v="Y"/>
    <s v="Overhead"/>
    <x v="3"/>
    <s v="Pole"/>
    <s v=" Conductor, Pole, Crossarm, Insulator"/>
    <s v="100969357"/>
    <s v="     "/>
    <s v="Tier 2"/>
    <x v="1"/>
    <n v="113"/>
    <s v="R1"/>
    <n v="41.095799999999997"/>
    <n v="-123.69199999999999"/>
    <s v="Humboldt"/>
    <s v="HOOPA-1101"/>
    <m/>
    <n v="12000"/>
    <m/>
    <x v="0"/>
    <s v="Hoopa FD"/>
    <s v="Hardwood Forest"/>
    <s v="Grass fuel model"/>
    <m/>
    <s v="No"/>
    <m/>
    <m/>
    <m/>
    <m/>
    <m/>
    <m/>
    <m/>
    <s v="N"/>
    <s v="N"/>
    <m/>
    <m/>
    <s v="     "/>
    <s v="41.09590000"/>
    <s v="-123.69200000"/>
    <s v="Jul 29 2021 12:00AM"/>
    <s v="TrunkFail"/>
    <s v="HEALTHY CODOMINANT STEM OF BLACK OAK WITH NO EVIDENCE_x000d__x000a_OF DECLINE DETACHED AT BOLE AND STRUCK THE 12 KV_x000d__x000a_BRINGING THE LINES TO THE GROUND."/>
    <s v="OAKK"/>
    <s v="50"/>
    <s v="21"/>
    <s v="40"/>
    <s v="None"/>
    <s v="None"/>
    <s v="N"/>
    <s v="1"/>
    <m/>
    <s v="Hillside"/>
    <s v="A"/>
    <s v="CrossArm"/>
    <s v="BareWire"/>
    <s v="1"/>
  </r>
  <r>
    <s v="20170229"/>
    <s v="     "/>
    <n v="42938"/>
    <s v="7/22"/>
    <x v="0"/>
    <m/>
    <s v="29"/>
    <n v="3"/>
    <s v="7"/>
    <x v="0"/>
    <n v="42938"/>
    <n v="0.60763888888888884"/>
    <s v="tree took out primary"/>
    <s v="     "/>
    <m/>
    <m/>
    <s v="N"/>
    <x v="0"/>
    <s v="1837736"/>
    <s v="17-0064738"/>
    <m/>
    <m/>
    <n v="113071536"/>
    <m/>
    <s v="     "/>
    <x v="1"/>
    <s v="PG&amp;E"/>
    <m/>
    <s v="Vegetation"/>
    <m/>
    <s v="D"/>
    <m/>
    <s v="0.26-9.99"/>
    <s v="Square Feet: ; Acreage: "/>
    <s v="Vegetation"/>
    <s v="33.a. Veg. contact"/>
    <s v="Vegetation"/>
    <s v="All types of equipment / facility failure"/>
    <s v="Contact - Vegetation"/>
    <m/>
    <s v="Contact - Vegetation"/>
    <s v="Conductor"/>
    <s v="Line to Ground"/>
    <s v="Unknown"/>
    <s v="Overhead"/>
    <x v="3"/>
    <s v="Conductor"/>
    <m/>
    <s v="100265488"/>
    <s v="     "/>
    <s v="Tier 2"/>
    <x v="1"/>
    <n v="518"/>
    <m/>
    <n v="37.299399999999999"/>
    <n v="-122.163"/>
    <s v="Santa Clara"/>
    <s v="MENLO-1103"/>
    <s v="24131103"/>
    <n v="12000"/>
    <s v="MENLO 11037902"/>
    <x v="1"/>
    <s v="Cal Fire"/>
    <s v="Conifer Forest"/>
    <m/>
    <m/>
    <s v="No"/>
    <m/>
    <m/>
    <m/>
    <m/>
    <m/>
    <m/>
    <m/>
    <s v="N"/>
    <s v="N"/>
    <m/>
    <m/>
    <s v="     "/>
    <s v="37.29944700"/>
    <s v="-122.16305500"/>
    <s v="Jul 25 2017 12:00AM"/>
    <s v="TrunkFail"/>
    <s v="LIVE GREEN AND HEALTHY COAST LIVE OAK BROKE AND FELL ON-TO POWER LINES CAUSING GRASS FIRE AREA"/>
    <s v="OAKC"/>
    <s v="35"/>
    <s v="14"/>
    <s v="15"/>
    <s v="None"/>
    <s v="None"/>
    <s v="N"/>
    <s v="1"/>
    <m/>
    <s v="Hillside"/>
    <s v="B"/>
    <s v="Triangle"/>
    <s v="BareWire"/>
    <s v="0"/>
  </r>
  <r>
    <s v="20190649"/>
    <s v="     "/>
    <n v="43668"/>
    <s v="7/22"/>
    <x v="0"/>
    <m/>
    <s v="30"/>
    <n v="3"/>
    <s v="7"/>
    <x v="3"/>
    <n v="43668"/>
    <m/>
    <s v="avian contact caused fault and ignition; Mike Best Comments: Bird contact with jumper."/>
    <s v="     "/>
    <s v="FAS"/>
    <m/>
    <s v="N"/>
    <x v="0"/>
    <s v="465374"/>
    <m/>
    <m/>
    <s v="T004705297"/>
    <n v="0"/>
    <m/>
    <s v="     "/>
    <x v="1"/>
    <s v="PG&amp;E"/>
    <m/>
    <m/>
    <m/>
    <s v="D"/>
    <m/>
    <s v="&lt;0.25"/>
    <m/>
    <s v="Contact - Animal - Bird"/>
    <s v="33.b. Animal contact"/>
    <s v="Contact - Bird"/>
    <s v="All types of equipment / facility failure"/>
    <s v="Contact - Animal"/>
    <m/>
    <s v="Contact - Animal"/>
    <s v="Jumper"/>
    <m/>
    <m/>
    <s v="Overhead"/>
    <x v="3"/>
    <s v="Jumper"/>
    <s v="no reported damage"/>
    <s v="6Ht0722190809"/>
    <s v="     "/>
    <s v="Tier 2"/>
    <x v="1"/>
    <n v="305"/>
    <s v="R3"/>
    <n v="38.768700000000003"/>
    <n v="-120.96299999999999"/>
    <s v="EL DORADO"/>
    <s v="SHINGLE-SPRINGS-2109"/>
    <m/>
    <m/>
    <m/>
    <x v="0"/>
    <s v="El Dorado County FD"/>
    <s v="Herbaceous"/>
    <m/>
    <m/>
    <s v="No"/>
    <m/>
    <m/>
    <m/>
    <m/>
    <m/>
    <m/>
    <m/>
    <s v="N"/>
    <s v="N"/>
    <m/>
    <m/>
    <s v="     "/>
    <m/>
    <m/>
    <m/>
    <m/>
    <m/>
    <m/>
    <m/>
    <m/>
    <m/>
    <m/>
    <m/>
    <m/>
    <m/>
    <m/>
    <m/>
    <m/>
    <m/>
    <m/>
    <m/>
  </r>
  <r>
    <s v="20190653"/>
    <s v="     "/>
    <n v="43668"/>
    <s v="7/22"/>
    <x v="0"/>
    <m/>
    <s v="30"/>
    <n v="3"/>
    <s v="7"/>
    <x v="3"/>
    <n v="43668"/>
    <n v="0.9243055555555556"/>
    <s v="Tree fell across both phases"/>
    <s v="     "/>
    <s v="FAS"/>
    <m/>
    <s v="N"/>
    <x v="0"/>
    <s v="468522"/>
    <s v="19-0080025"/>
    <m/>
    <s v="T004706222"/>
    <n v="117630373"/>
    <m/>
    <s v="     "/>
    <x v="1"/>
    <s v="PG&amp;E"/>
    <m/>
    <m/>
    <m/>
    <s v="D"/>
    <m/>
    <s v="&lt;0.25"/>
    <m/>
    <s v="Vegetation"/>
    <s v="33.a. Veg. contact"/>
    <s v="Vegetation"/>
    <s v="Contact from object"/>
    <s v="Contact - Vegetation"/>
    <m/>
    <s v="Contact - Vegetation"/>
    <s v="Conductor - Primary"/>
    <s v="Force Out"/>
    <m/>
    <s v="Overhead"/>
    <x v="3"/>
    <s v="Conductor - Primary"/>
    <m/>
    <s v="152561103"/>
    <s v="     "/>
    <s v="Tier 2"/>
    <x v="1"/>
    <n v="300"/>
    <s v="R4"/>
    <n v="38.861800000000002"/>
    <n v="-121.104"/>
    <s v="PLACER"/>
    <s v="PENRYN-1103"/>
    <m/>
    <m/>
    <s v="PENRYN 110351658"/>
    <x v="0"/>
    <m/>
    <s v="Herbaceous"/>
    <m/>
    <m/>
    <s v="No"/>
    <m/>
    <m/>
    <m/>
    <m/>
    <m/>
    <m/>
    <m/>
    <s v="N"/>
    <s v="N"/>
    <m/>
    <m/>
    <s v="     "/>
    <s v="38.86169800"/>
    <s v="-121.10467000"/>
    <s v="Jul 23 2019 12:00AM"/>
    <s v="BranchFail"/>
    <s v="HEALTHY GRAY PINE SPAR OVERHANGING LINES SNAPPED AND CAUSED POWER OUTAGE AS WELL AS, A FIRE. TREE IS CURRENTLY HEALTHY WITH NO SIGNS OF POTENTIAL HAZARDS. BUT WILL STILL BE PURSUED FOR REMOVAL ON 2019 ROUTINE PATROL TO AVOID FUTURE CONCERNS SPECIFICALLY RELATING TO RANDOM LIMB FAILURES."/>
    <s v="PING"/>
    <s v="75"/>
    <s v="25"/>
    <s v="20"/>
    <s v="None"/>
    <s v="None"/>
    <s v="N"/>
    <s v="1"/>
    <m/>
    <s v="Plain"/>
    <s v="D"/>
    <s v="CrossArm"/>
    <s v="BareWire"/>
    <s v="2"/>
  </r>
  <r>
    <s v="MIA201710455"/>
    <s v="     "/>
    <n v="42939"/>
    <s v="7/23"/>
    <x v="0"/>
    <n v="0.94849537037037035"/>
    <s v="30"/>
    <n v="3"/>
    <s v="7"/>
    <x v="0"/>
    <n v="42939"/>
    <n v="0.94791666666666663"/>
    <s v="Blown TX caused grass fire"/>
    <s v="     "/>
    <s v="FAS"/>
    <n v="44249"/>
    <s v="Y"/>
    <x v="0"/>
    <s v="1838361"/>
    <m/>
    <m/>
    <s v="T004093125"/>
    <n v="113072040"/>
    <m/>
    <s v="     "/>
    <x v="1"/>
    <s v="PG&amp;E"/>
    <m/>
    <m/>
    <m/>
    <s v="D"/>
    <m/>
    <s v="&lt;0.25"/>
    <m/>
    <s v="Equipment - PG&amp;E"/>
    <s v="34.n. Transformer damage or failure"/>
    <s v="Equipment - PG&amp;E"/>
    <s v="All types of equipment / facility failure"/>
    <s v="Transformer failure"/>
    <s v="Transformer"/>
    <m/>
    <m/>
    <m/>
    <s v="No"/>
    <s v="Overhead"/>
    <x v="0"/>
    <m/>
    <m/>
    <s v="CP"/>
    <s v="     "/>
    <s v="Tier 2"/>
    <x v="1"/>
    <n v="510"/>
    <m/>
    <n v="35.310499999999998"/>
    <n v="-120.741"/>
    <s v="San Luis Obispo"/>
    <s v="FOOTHILL-1101"/>
    <s v="182951101"/>
    <n v="11000"/>
    <m/>
    <x v="0"/>
    <m/>
    <s v="Herbaceous"/>
    <m/>
    <m/>
    <s v="No"/>
    <m/>
    <m/>
    <m/>
    <m/>
    <m/>
    <m/>
    <m/>
    <s v="N"/>
    <s v="N"/>
    <m/>
    <m/>
    <s v="     "/>
    <m/>
    <m/>
    <m/>
    <m/>
    <m/>
    <m/>
    <m/>
    <m/>
    <m/>
    <m/>
    <m/>
    <m/>
    <m/>
    <m/>
    <m/>
    <m/>
    <m/>
    <m/>
    <m/>
  </r>
  <r>
    <s v="20170231"/>
    <s v="     "/>
    <n v="42939"/>
    <s v="7/23"/>
    <x v="0"/>
    <m/>
    <s v="30"/>
    <n v="3"/>
    <s v="7"/>
    <x v="0"/>
    <n v="42939"/>
    <n v="0.3840277777777778"/>
    <s v="0"/>
    <s v="     "/>
    <m/>
    <m/>
    <s v="N"/>
    <x v="0"/>
    <s v="1838018"/>
    <s v="17-0064801"/>
    <m/>
    <m/>
    <n v="113071904"/>
    <m/>
    <s v="     "/>
    <x v="1"/>
    <s v="PG&amp;E"/>
    <m/>
    <s v="Vegetation"/>
    <m/>
    <s v="D"/>
    <m/>
    <s v="&lt;0.25"/>
    <s v="Square Feet: ; Acreage: "/>
    <s v="Contact - Animal - Bird"/>
    <s v="33.b. Animal contact"/>
    <s v="Contact - Bird"/>
    <s v="All types of equipment / facility failure"/>
    <s v="Contact - Animal"/>
    <m/>
    <s v="Contact - Animal"/>
    <s v="Conductor"/>
    <s v="Line to Ground"/>
    <s v="FRONTIER COMMUNICATI"/>
    <s v="Overhead"/>
    <x v="3"/>
    <s v="Conductor"/>
    <m/>
    <s v="101459708"/>
    <s v="     "/>
    <s v="Tier 2"/>
    <x v="1"/>
    <n v="246"/>
    <m/>
    <n v="40.642000000000003"/>
    <n v="-122.23"/>
    <s v="Shasta"/>
    <s v="OREGON-TRAIL-1103"/>
    <s v="103521103"/>
    <n v="12000"/>
    <s v="OREGON TRAIL 110335002"/>
    <x v="0"/>
    <s v="CAPT?"/>
    <s v="Barren/Other"/>
    <m/>
    <m/>
    <s v="No"/>
    <m/>
    <m/>
    <m/>
    <m/>
    <m/>
    <m/>
    <m/>
    <s v="N"/>
    <s v="N"/>
    <m/>
    <m/>
    <s v="     "/>
    <m/>
    <m/>
    <m/>
    <m/>
    <m/>
    <m/>
    <m/>
    <m/>
    <m/>
    <m/>
    <m/>
    <m/>
    <m/>
    <m/>
    <m/>
    <m/>
    <m/>
    <m/>
    <m/>
  </r>
  <r>
    <s v="20170233"/>
    <s v="     "/>
    <n v="42939"/>
    <s v="7/23"/>
    <x v="0"/>
    <m/>
    <s v="30"/>
    <n v="3"/>
    <s v="7"/>
    <x v="0"/>
    <n v="42939"/>
    <n v="0.76180555555555551"/>
    <s v="0"/>
    <s v="     "/>
    <m/>
    <m/>
    <s v="N"/>
    <x v="0"/>
    <s v="1838215"/>
    <s v="17-0064854"/>
    <m/>
    <m/>
    <m/>
    <m/>
    <s v="     "/>
    <x v="1"/>
    <s v="PG&amp;E"/>
    <m/>
    <s v="Vegetation"/>
    <m/>
    <s v="D"/>
    <m/>
    <s v="0.26-9.99"/>
    <s v="Square Feet: ; Acreage: "/>
    <s v="Vegetation"/>
    <s v="33.a. Veg. contact"/>
    <s v="Vegetation"/>
    <s v="All types of equipment / facility failure"/>
    <s v="Contact - Vegetation"/>
    <m/>
    <s v="Contact - Vegetation"/>
    <s v="Conductor"/>
    <s v="Line to Ground"/>
    <s v="Unknown"/>
    <s v="Overhead"/>
    <x v="3"/>
    <s v="Conductor"/>
    <m/>
    <s v="103823226"/>
    <s v="     "/>
    <s v="Tier 2"/>
    <x v="1"/>
    <n v="150"/>
    <m/>
    <n v="39.6723"/>
    <n v="-123.53400000000001"/>
    <s v="Mendocino"/>
    <s v="LAYTONVILLE-1102"/>
    <s v="42681102"/>
    <n v="12000"/>
    <s v="LAYTONVILLE 1102572"/>
    <x v="0"/>
    <s v="Cal Fire"/>
    <s v="Conifer Forest"/>
    <m/>
    <m/>
    <s v="No"/>
    <m/>
    <m/>
    <m/>
    <m/>
    <m/>
    <m/>
    <m/>
    <s v="N"/>
    <s v="N"/>
    <m/>
    <m/>
    <s v="     "/>
    <s v="39.67233000"/>
    <s v="-123.53360000"/>
    <s v="Jul 24 2017 12:00AM"/>
    <s v="TrunkFail"/>
    <s v="A green Douglas Fir failed at the base of the trunk and fell into the 12kv lines. The tree was healthy in appearance with no trunk defects that would indicate potential problems. A 1/4 acre fire resulted from this outage. There was no property damage or injuries due to the fire."/>
    <s v="FIRD"/>
    <s v="100"/>
    <s v="30"/>
    <s v="14"/>
    <s v="None"/>
    <s v="None"/>
    <s v="N"/>
    <s v="1"/>
    <m/>
    <s v="Creek"/>
    <s v="B"/>
    <s v="CrossArm"/>
    <s v="BareWire"/>
    <s v="3"/>
  </r>
  <r>
    <s v="20180547"/>
    <s v="     "/>
    <n v="43304"/>
    <s v="7/23"/>
    <x v="0"/>
    <n v="0.7270833333333333"/>
    <s v="30"/>
    <n v="3"/>
    <s v="7"/>
    <x v="1"/>
    <n v="43304"/>
    <n v="0.7270833333333333"/>
    <s v="Wire-down - no apparent cause"/>
    <s v="     "/>
    <s v="FAS"/>
    <m/>
    <s v="N"/>
    <x v="0"/>
    <s v="138531"/>
    <s v="18-0062874"/>
    <m/>
    <m/>
    <m/>
    <m/>
    <s v="     "/>
    <x v="1"/>
    <s v="PG&amp;E"/>
    <m/>
    <m/>
    <m/>
    <s v="D"/>
    <m/>
    <s v="&lt;0.25"/>
    <m/>
    <s v="Equipment - PG&amp;E"/>
    <s v="34.b. Conductor damage or failure"/>
    <s v="Equipment - PG&amp;E"/>
    <s v="All types of equipment / facility failure"/>
    <s v="Conductor"/>
    <s v="Conductor"/>
    <m/>
    <m/>
    <s v="Force Out,Line to Ground"/>
    <m/>
    <s v="Overhead"/>
    <x v="3"/>
    <s v="Conductor - Primary"/>
    <m/>
    <s v="2094"/>
    <s v="     "/>
    <s v="Tier 2"/>
    <x v="1"/>
    <n v="280"/>
    <s v="R3"/>
    <n v="39.680900000000001"/>
    <n v="-121.57"/>
    <s v="Butte"/>
    <s v="CLARK-ROAD-1102"/>
    <s v="103091102"/>
    <n v="11000"/>
    <s v="BIG BEND 1101CB"/>
    <x v="0"/>
    <m/>
    <s v="Hardwood Woodland"/>
    <m/>
    <m/>
    <s v="Yes"/>
    <m/>
    <m/>
    <m/>
    <m/>
    <m/>
    <m/>
    <m/>
    <s v="N"/>
    <s v="N"/>
    <m/>
    <m/>
    <s v="     "/>
    <m/>
    <m/>
    <m/>
    <m/>
    <m/>
    <m/>
    <m/>
    <m/>
    <m/>
    <m/>
    <m/>
    <m/>
    <m/>
    <m/>
    <m/>
    <m/>
    <m/>
    <m/>
    <m/>
  </r>
  <r>
    <s v="20180541"/>
    <s v="     "/>
    <n v="43304"/>
    <s v="7/23"/>
    <x v="0"/>
    <n v="0.15"/>
    <s v="30"/>
    <n v="3"/>
    <s v="7"/>
    <x v="1"/>
    <n v="43304"/>
    <n v="0.15"/>
    <s v="&quot;Tree broke and landed on conductor breaking it to the ground and starting a small grass fire&quot;"/>
    <s v="     "/>
    <s v="FAS"/>
    <m/>
    <s v="N"/>
    <x v="0"/>
    <s v="137760"/>
    <s v="18-0062563"/>
    <m/>
    <m/>
    <m/>
    <m/>
    <s v="     "/>
    <x v="1"/>
    <s v="PG&amp;E"/>
    <m/>
    <m/>
    <m/>
    <s v="D"/>
    <m/>
    <s v="0.26-9.99"/>
    <m/>
    <s v="Vegetation"/>
    <s v="33.a. Veg. contact"/>
    <s v="Vegetation"/>
    <s v="Contact from object"/>
    <s v="Vegetation"/>
    <m/>
    <s v="Contact - Vegetation"/>
    <s v="Conductor"/>
    <s v="Line to Ground"/>
    <m/>
    <s v="Overhead"/>
    <x v="3"/>
    <m/>
    <m/>
    <s v="2700"/>
    <s v="     "/>
    <s v="Tier 2"/>
    <x v="1"/>
    <m/>
    <s v="NA"/>
    <n v="39.006300000000003"/>
    <n v="-121.32899999999999"/>
    <s v="Placer"/>
    <s v="WHEATLAND-1104"/>
    <s v="152811104"/>
    <n v="11000"/>
    <s v="WHEATLAND 110436326"/>
    <x v="0"/>
    <m/>
    <s v="Herbaceous"/>
    <m/>
    <m/>
    <s v="No"/>
    <m/>
    <m/>
    <m/>
    <m/>
    <m/>
    <m/>
    <m/>
    <s v="N"/>
    <s v="N"/>
    <m/>
    <m/>
    <s v="     "/>
    <s v="38.98692900"/>
    <s v="-121.31672500"/>
    <s v="Jul 24 2018 12:00AM"/>
    <s v="BranchFail"/>
    <s v="Green and healthy 25 inch DBH by 85 foot tall Eucalyptus had an 11 inch diameter branch that shows no external or internal signs of defect break out 30 feet above the ground &amp; 6 feet from the attachment. The branch fell on the power lines across the road from the tree. This took the lines to the ground causing a small fire burning an area of 20 feet by 562 feet below the lines."/>
    <s v="EUCA"/>
    <s v="85"/>
    <s v="25"/>
    <s v="34"/>
    <s v="Slight"/>
    <s v="None"/>
    <s v="N"/>
    <s v="1"/>
    <m/>
    <s v="Plain"/>
    <s v="A"/>
    <s v="CrossArm"/>
    <s v="BareWire"/>
    <s v="3"/>
  </r>
  <r>
    <s v="20190655"/>
    <s v="     "/>
    <n v="43669"/>
    <s v="7/23"/>
    <x v="0"/>
    <m/>
    <s v="30"/>
    <n v="3"/>
    <s v="7"/>
    <x v="3"/>
    <n v="43669"/>
    <n v="0.68611111111111112"/>
    <s v="Pine branch fell onto lines "/>
    <s v="     "/>
    <s v="FAS"/>
    <m/>
    <s v="N"/>
    <x v="0"/>
    <s v="469636"/>
    <s v="19-0080428"/>
    <m/>
    <s v="T004707068"/>
    <n v="117633325"/>
    <m/>
    <s v="     "/>
    <x v="1"/>
    <s v="PG&amp;E"/>
    <m/>
    <m/>
    <m/>
    <s v="D"/>
    <m/>
    <s v="&lt;0.25"/>
    <m/>
    <s v="Vegetation"/>
    <s v="33.a. Veg. contact"/>
    <s v="Vegetation"/>
    <s v="Contact from object"/>
    <s v="Contact - Vegetation"/>
    <m/>
    <s v="Contact - Vegetation"/>
    <s v="Conductor - Primary"/>
    <s v="Line to Ground"/>
    <m/>
    <s v="Overhead"/>
    <x v="3"/>
    <s v="Conductor - Primary"/>
    <m/>
    <s v="83371104"/>
    <s v="     "/>
    <s v="Tier 2"/>
    <x v="1"/>
    <n v="518"/>
    <s v="R2"/>
    <n v="37.244700000000002"/>
    <n v="-122"/>
    <s v="SANTA CLARA"/>
    <s v="SARATOGA-1104"/>
    <m/>
    <m/>
    <s v="SARATOGA 1104209146"/>
    <x v="0"/>
    <s v="Santa Clara County FD"/>
    <s v="Urban"/>
    <m/>
    <m/>
    <s v="No"/>
    <m/>
    <m/>
    <m/>
    <m/>
    <m/>
    <m/>
    <m/>
    <s v="N"/>
    <s v="N"/>
    <m/>
    <m/>
    <s v="     "/>
    <s v="37.24473320"/>
    <s v="-121.99971610"/>
    <s v="Jul 29 2019 12:00AM"/>
    <s v="BranchFail"/>
    <s v="EVIDENCE OF 7&quot; DIAMETER BRANCH THAT FELL, ARCED, AND BROUGHT BOTH PHASES DOWN. TREE AND BROKEN BRANCH APPEAR HEALTHY, NO DEFECTS OR ROT. TREE CREW REMOVED SEVERAL OVERHANGS TO PREVENT FUTURE BRANCH FAILURES."/>
    <s v="DEOD"/>
    <s v="80"/>
    <s v="44"/>
    <s v="8"/>
    <s v="None"/>
    <s v="None"/>
    <s v="N"/>
    <s v="1"/>
    <m/>
    <s v="Valley"/>
    <s v="D"/>
    <s v="CrossArm"/>
    <s v="BareWire"/>
    <s v="2"/>
  </r>
  <r>
    <s v="MIA20194808"/>
    <s v="     "/>
    <n v="43669"/>
    <s v="7/23"/>
    <x v="0"/>
    <n v="0.6133912037037037"/>
    <s v="30"/>
    <n v="3"/>
    <s v="7"/>
    <x v="3"/>
    <n v="43669"/>
    <n v="0.61319444444444449"/>
    <s v="FAS and OIS only. Tree took down service causing arc at pole and fire at base of pole. Secondary and service neutral seperated."/>
    <s v="     "/>
    <s v="FAS"/>
    <n v="44237"/>
    <s v="Y"/>
    <x v="0"/>
    <s v="469459"/>
    <s v="N/A"/>
    <m/>
    <s v="T004706964"/>
    <m/>
    <m/>
    <s v="     "/>
    <x v="0"/>
    <s v="PG&amp;E"/>
    <m/>
    <m/>
    <m/>
    <s v="D"/>
    <m/>
    <s v="&lt;3 meters of linear travel"/>
    <m/>
    <s v="Vegetation"/>
    <s v="33.a. Veg. contact"/>
    <s v="Vegetation"/>
    <s v="Contact from object"/>
    <s v="Contact - Vegetation"/>
    <m/>
    <s v="Contact - Vegetation"/>
    <s v="Service Connector"/>
    <m/>
    <s v="No"/>
    <s v="Overhead"/>
    <x v="0"/>
    <m/>
    <m/>
    <s v="3.22E+11"/>
    <s v="     "/>
    <s v="Tier 2"/>
    <x v="1"/>
    <n v="420"/>
    <m/>
    <n v="37.674900000000001"/>
    <n v="-119.782"/>
    <s v="Mariposa"/>
    <s v="INDIAN-FLAT-1104"/>
    <m/>
    <n v="11000"/>
    <m/>
    <x v="0"/>
    <m/>
    <s v="Highly Rural"/>
    <m/>
    <m/>
    <s v="No"/>
    <m/>
    <m/>
    <m/>
    <m/>
    <m/>
    <m/>
    <m/>
    <s v="N"/>
    <s v="N"/>
    <m/>
    <m/>
    <s v="     "/>
    <m/>
    <m/>
    <m/>
    <m/>
    <m/>
    <m/>
    <m/>
    <m/>
    <m/>
    <m/>
    <m/>
    <m/>
    <m/>
    <m/>
    <m/>
    <m/>
    <m/>
    <m/>
    <m/>
  </r>
  <r>
    <s v="20190658"/>
    <s v="     "/>
    <n v="43669"/>
    <s v="7/23"/>
    <x v="0"/>
    <m/>
    <s v="30"/>
    <n v="3"/>
    <s v="7"/>
    <x v="3"/>
    <n v="43669"/>
    <n v="0.70277777777777772"/>
    <s v="Crew reported probable cause was gunshot to conductor"/>
    <s v="     "/>
    <s v="FAS"/>
    <m/>
    <s v="N"/>
    <x v="0"/>
    <s v="469660"/>
    <s v="19-0080383"/>
    <m/>
    <s v="T004707092"/>
    <n v="117633749"/>
    <m/>
    <s v="     "/>
    <x v="1"/>
    <s v="PG&amp;E"/>
    <m/>
    <m/>
    <m/>
    <s v="D"/>
    <m/>
    <s v="&lt;0.25"/>
    <m/>
    <s v="Contact - 3rd Party"/>
    <s v="33.e. Other contact from object"/>
    <s v="Contact - 3rd Party"/>
    <s v="Contact from object"/>
    <s v="Contact - Other"/>
    <m/>
    <s v="Contact - Other"/>
    <s v="Conductor - Primary"/>
    <s v="Open Circuit"/>
    <m/>
    <s v="Overhead"/>
    <x v="3"/>
    <s v="Conductor - Primary"/>
    <m/>
    <s v="252521103"/>
    <s v="     "/>
    <s v="Tier 2"/>
    <x v="1"/>
    <n v="424"/>
    <s v="R4"/>
    <n v="37.212800000000001"/>
    <n v="-119.505"/>
    <s v="MADERA"/>
    <s v="SAN-JOAQUIN-#2-1103"/>
    <m/>
    <m/>
    <s v="SAN JOAQUIN #2 1103CB"/>
    <x v="1"/>
    <m/>
    <s v="Hardwood Forest"/>
    <m/>
    <m/>
    <s v="No"/>
    <m/>
    <m/>
    <m/>
    <m/>
    <m/>
    <m/>
    <m/>
    <s v="N"/>
    <s v="N"/>
    <m/>
    <m/>
    <s v="     "/>
    <m/>
    <m/>
    <m/>
    <m/>
    <m/>
    <m/>
    <m/>
    <m/>
    <m/>
    <m/>
    <m/>
    <m/>
    <m/>
    <m/>
    <m/>
    <m/>
    <m/>
    <m/>
    <m/>
  </r>
  <r>
    <s v="20190656"/>
    <s v="     "/>
    <n v="43669"/>
    <s v="7/23"/>
    <x v="0"/>
    <m/>
    <s v="30"/>
    <n v="3"/>
    <s v="7"/>
    <x v="3"/>
    <n v="43669"/>
    <m/>
    <s v="Tree into service causing fire, &lt; 1 meter"/>
    <s v="     "/>
    <s v="FAS"/>
    <m/>
    <s v="N"/>
    <x v="0"/>
    <s v="469459"/>
    <m/>
    <m/>
    <s v="T004706964"/>
    <n v="0"/>
    <m/>
    <s v="     "/>
    <x v="0"/>
    <s v="PG&amp;E"/>
    <m/>
    <m/>
    <m/>
    <s v="D"/>
    <m/>
    <s v="&lt;3 meters of linear travel"/>
    <m/>
    <s v="Vegetation"/>
    <s v="33.a. Veg. contact"/>
    <s v="Vegetation"/>
    <s v="Contact from object"/>
    <s v="Contact - Vegetation"/>
    <m/>
    <s v="Contact - Vegetation"/>
    <m/>
    <m/>
    <m/>
    <s v="Overhead"/>
    <x v="0"/>
    <m/>
    <m/>
    <s v="322077042868"/>
    <s v="     "/>
    <s v="Tier 2"/>
    <x v="1"/>
    <n v="420"/>
    <m/>
    <n v="37.676000000000002"/>
    <n v="-119.782"/>
    <s v="MARIPOSA"/>
    <s v="INDIAN-FLAT-1104"/>
    <m/>
    <m/>
    <s v="INDIAN-FLAT-1104CB"/>
    <x v="1"/>
    <m/>
    <m/>
    <m/>
    <m/>
    <s v="No"/>
    <m/>
    <m/>
    <m/>
    <m/>
    <m/>
    <m/>
    <m/>
    <s v="N"/>
    <s v="N"/>
    <m/>
    <m/>
    <s v="     "/>
    <m/>
    <m/>
    <m/>
    <m/>
    <m/>
    <m/>
    <m/>
    <m/>
    <m/>
    <m/>
    <m/>
    <m/>
    <m/>
    <m/>
    <m/>
    <m/>
    <m/>
    <m/>
    <m/>
  </r>
  <r>
    <s v="SAP20202570"/>
    <s v="     "/>
    <n v="44035"/>
    <s v="7/23"/>
    <x v="0"/>
    <m/>
    <s v="30"/>
    <n v="3"/>
    <s v="7"/>
    <x v="4"/>
    <n v="44033"/>
    <m/>
    <s v="25 STANDISH CT, CROCKETT; POLE FIRE. BURNED PRIMARY CROSSARM; Going to contact Tman for cause"/>
    <s v="     "/>
    <s v="SAP"/>
    <n v="44580"/>
    <s v="Y"/>
    <x v="0"/>
    <s v="968890"/>
    <s v="20-0073951"/>
    <m/>
    <s v="T005016852"/>
    <n v="119479311"/>
    <m/>
    <s v="     "/>
    <x v="0"/>
    <s v="PG&amp;E"/>
    <m/>
    <m/>
    <m/>
    <s v="D"/>
    <m/>
    <s v="Structure-PG&amp;E only"/>
    <m/>
    <s v="Unknown"/>
    <s v="40.a. Unknown"/>
    <s v="Unknown"/>
    <m/>
    <m/>
    <m/>
    <m/>
    <m/>
    <s v="Line to Line"/>
    <s v="Yes"/>
    <s v="Overhead"/>
    <x v="0"/>
    <s v="Crossarm"/>
    <m/>
    <s v="101423489"/>
    <s v="     "/>
    <s v="Tier 2"/>
    <x v="1"/>
    <m/>
    <m/>
    <n v="38.049599999999998"/>
    <n v="-122.22"/>
    <s v="Contra Costa"/>
    <s v="FAIRVIEW-2207"/>
    <m/>
    <m/>
    <m/>
    <x v="0"/>
    <m/>
    <m/>
    <m/>
    <m/>
    <s v="No"/>
    <m/>
    <m/>
    <m/>
    <m/>
    <m/>
    <m/>
    <m/>
    <s v="N"/>
    <s v="N"/>
    <m/>
    <m/>
    <s v="     "/>
    <m/>
    <m/>
    <m/>
    <m/>
    <m/>
    <m/>
    <m/>
    <m/>
    <m/>
    <m/>
    <m/>
    <m/>
    <m/>
    <m/>
    <m/>
    <m/>
    <m/>
    <m/>
    <m/>
  </r>
  <r>
    <s v="MIA20151032"/>
    <s v="     "/>
    <n v="42209"/>
    <s v="7/24"/>
    <x v="0"/>
    <n v="0.61958333333333337"/>
    <s v="30"/>
    <n v="3"/>
    <s v="7"/>
    <x v="2"/>
    <n v="42209"/>
    <n v="0.61944444444444446"/>
    <s v="TRANSFORMER BLEW, FIRE DEPT ON SITE, PWR-I; transformer deteriorated; CREW TO REPLACE TRANSF, GRASS FIRE; FIRE REPORT DETERMINED PGE ASSETS STARTED FIRE, FIRE CONTAINED AT 1 ACRE"/>
    <s v="     "/>
    <s v="FAS"/>
    <n v="44259"/>
    <s v="Y"/>
    <x v="0"/>
    <s v="1276696"/>
    <s v="15-0050401"/>
    <m/>
    <s v="T003450287"/>
    <n v="110533115"/>
    <m/>
    <s v="     "/>
    <x v="1"/>
    <s v="PG&amp;E"/>
    <m/>
    <m/>
    <m/>
    <s v="D"/>
    <m/>
    <s v="0.26-9.99"/>
    <m/>
    <s v="Equipment - PG&amp;E"/>
    <s v="34.n. Transformer damage or failure"/>
    <s v="Equipment - PG&amp;E"/>
    <s v="All types of equipment / facility failure"/>
    <s v="Transformer failure"/>
    <s v="Transformer"/>
    <m/>
    <m/>
    <s v="Line to Ground"/>
    <s v="Yes"/>
    <s v="Overhead"/>
    <x v="0"/>
    <m/>
    <m/>
    <s v="CGC:419876549247 "/>
    <s v="     "/>
    <s v="Tier 2"/>
    <x v="1"/>
    <n v="430"/>
    <m/>
    <n v="36.686"/>
    <n v="-119.04300000000001"/>
    <s v="Fresno"/>
    <s v="DUNLAP-1102"/>
    <s v="254061102"/>
    <n v="11000"/>
    <s v="DUNLAP 11027060"/>
    <x v="1"/>
    <m/>
    <s v="Hardwood Forest"/>
    <m/>
    <m/>
    <s v="No"/>
    <m/>
    <m/>
    <m/>
    <m/>
    <m/>
    <m/>
    <m/>
    <s v="N"/>
    <s v="N"/>
    <m/>
    <m/>
    <s v="     "/>
    <m/>
    <m/>
    <m/>
    <m/>
    <m/>
    <m/>
    <m/>
    <m/>
    <m/>
    <m/>
    <m/>
    <m/>
    <m/>
    <m/>
    <m/>
    <m/>
    <m/>
    <m/>
    <m/>
  </r>
  <r>
    <s v="20150228"/>
    <s v="     "/>
    <n v="42209"/>
    <s v="7/24"/>
    <x v="0"/>
    <n v="0.60416666666666663"/>
    <s v="30"/>
    <n v="3"/>
    <s v="7"/>
    <x v="2"/>
    <n v="42209"/>
    <n v="0.60416666666666663"/>
    <s v="CREW TO REPLACE TRANSF, GRASS FIRE"/>
    <s v="     "/>
    <m/>
    <m/>
    <s v="N"/>
    <x v="0"/>
    <s v="1276696"/>
    <s v="15-0050401"/>
    <m/>
    <m/>
    <m/>
    <m/>
    <s v="     "/>
    <x v="1"/>
    <s v="PG&amp;E"/>
    <m/>
    <s v="Vegetation"/>
    <m/>
    <s v="D"/>
    <m/>
    <s v="0.26-9.99"/>
    <s v="Square Feet: ; Acreage: 1"/>
    <s v="Equipment - PG&amp;E"/>
    <s v="34.n. Transformer damage or failure"/>
    <s v="Equipment - PG&amp;E"/>
    <s v="All types of equipment / facility failure"/>
    <s v="Transformer"/>
    <s v="Transformer"/>
    <m/>
    <m/>
    <s v="Line to Ground"/>
    <s v="Yes"/>
    <s v="Overhead"/>
    <x v="1"/>
    <s v="Transformer"/>
    <m/>
    <s v="46970 DUNLAP RD"/>
    <s v="     "/>
    <s v="Tier 2"/>
    <x v="1"/>
    <n v="430"/>
    <m/>
    <n v="36.691299999999998"/>
    <n v="-119.03100000000001"/>
    <s v="Fresno"/>
    <s v="DUNLAP-1102"/>
    <s v="254061102"/>
    <m/>
    <s v="N/A"/>
    <x v="1"/>
    <s v="Cal Fire Dept"/>
    <s v="Shrub"/>
    <m/>
    <m/>
    <s v="No"/>
    <m/>
    <m/>
    <m/>
    <m/>
    <m/>
    <m/>
    <m/>
    <s v="N"/>
    <s v="N"/>
    <m/>
    <m/>
    <s v="     "/>
    <m/>
    <m/>
    <m/>
    <m/>
    <m/>
    <m/>
    <m/>
    <m/>
    <m/>
    <m/>
    <m/>
    <m/>
    <m/>
    <m/>
    <m/>
    <m/>
    <m/>
    <m/>
    <m/>
  </r>
  <r>
    <s v="20160187"/>
    <s v="     "/>
    <n v="42575"/>
    <s v="7/24"/>
    <x v="0"/>
    <n v="0.68333333333333335"/>
    <s v="31"/>
    <n v="3"/>
    <s v="7"/>
    <x v="6"/>
    <n v="42575"/>
    <n v="0.68333333333333335"/>
    <s v="CHRISTIE / OLIUM 115 TRANSMISSION LINE DOWN."/>
    <s v="     "/>
    <m/>
    <m/>
    <s v="N"/>
    <x v="0"/>
    <m/>
    <m/>
    <m/>
    <m/>
    <m/>
    <s v="EI160724A"/>
    <s v="     "/>
    <x v="1"/>
    <s v="PG&amp;E"/>
    <m/>
    <s v="Vegetation"/>
    <m/>
    <s v="T"/>
    <m/>
    <s v="10-99"/>
    <s v="Square Feet: ; Acreage: 51"/>
    <s v="Equipment - PG&amp;E"/>
    <s v="34.b. Conductor damage or failure"/>
    <s v="Equipment - PG&amp;E"/>
    <s v="All types of equipment / facility failure"/>
    <s v="Conductor"/>
    <s v="Conductor"/>
    <m/>
    <m/>
    <m/>
    <m/>
    <s v="Overhead"/>
    <x v="4"/>
    <s v="Conductor"/>
    <m/>
    <s v="103049639"/>
    <s v="     "/>
    <s v="Tier 2"/>
    <x v="1"/>
    <n v="530"/>
    <m/>
    <n v="38.0105"/>
    <n v="-122.194"/>
    <s v="Contra Costa"/>
    <s v="OLEUM-NORTH-TOWER-CHRISTIE-115"/>
    <s v="ETL.6370"/>
    <n v="115000"/>
    <s v="N/A"/>
    <x v="0"/>
    <s v="CCD"/>
    <s v="Herbaceous"/>
    <m/>
    <m/>
    <s v="No"/>
    <s v="40"/>
    <m/>
    <m/>
    <m/>
    <m/>
    <s v="FRANKLIN"/>
    <m/>
    <s v="N"/>
    <s v="N"/>
    <m/>
    <m/>
    <s v="     "/>
    <m/>
    <m/>
    <m/>
    <m/>
    <m/>
    <m/>
    <m/>
    <m/>
    <m/>
    <m/>
    <m/>
    <m/>
    <m/>
    <m/>
    <m/>
    <m/>
    <m/>
    <m/>
    <m/>
  </r>
  <r>
    <s v="MIA20165272"/>
    <s v="     "/>
    <n v="42575"/>
    <s v="7/24"/>
    <x v="0"/>
    <n v="0.42833333333333334"/>
    <s v="31"/>
    <n v="3"/>
    <s v="7"/>
    <x v="6"/>
    <n v="42575"/>
    <n v="0.42777777777777776"/>
    <s v="FAS only. Tree connected with broken insulator caused by tracking. Caused tree fire. FD &amp; rangers onsite. Unknown fire size or if contained to just tree. KRJ7- used best judgement with &quot;tree fire&quot; greater than 1 linear meter, selected 1-3 meters."/>
    <s v="     "/>
    <s v="FAS"/>
    <n v="44250"/>
    <s v="Y"/>
    <x v="0"/>
    <m/>
    <s v="N/A"/>
    <m/>
    <s v="7759207848"/>
    <m/>
    <m/>
    <s v="     "/>
    <x v="1"/>
    <s v="PG&amp;E"/>
    <m/>
    <m/>
    <m/>
    <s v="D"/>
    <m/>
    <s v="&lt;3 meters of linear travel"/>
    <m/>
    <s v="Equipment - PG&amp;E"/>
    <s v="34.o. Other"/>
    <s v="Equipment - PG&amp;E"/>
    <s v="All types of equipment / facility failure"/>
    <s v="Equipment failure - Other"/>
    <s v="Insulator"/>
    <m/>
    <m/>
    <m/>
    <s v="No"/>
    <s v="Overhead"/>
    <x v="0"/>
    <m/>
    <m/>
    <s v="254421103"/>
    <s v="     "/>
    <s v="Tier 2"/>
    <x v="1"/>
    <n v="450"/>
    <m/>
    <n v="37.548099999999998"/>
    <n v="-119.636"/>
    <s v="Mariposa"/>
    <s v="OAKHURST-1103"/>
    <s v="254421103"/>
    <n v="11000"/>
    <s v="N/A"/>
    <x v="1"/>
    <m/>
    <s v="Conifer Forest"/>
    <m/>
    <m/>
    <s v="No"/>
    <m/>
    <m/>
    <m/>
    <m/>
    <m/>
    <m/>
    <m/>
    <s v="N"/>
    <s v="N"/>
    <m/>
    <m/>
    <s v="     "/>
    <m/>
    <m/>
    <m/>
    <m/>
    <m/>
    <m/>
    <m/>
    <m/>
    <m/>
    <m/>
    <m/>
    <m/>
    <m/>
    <m/>
    <m/>
    <m/>
    <m/>
    <m/>
    <m/>
  </r>
  <r>
    <s v="20170235"/>
    <s v="     "/>
    <n v="42940"/>
    <s v="7/24"/>
    <x v="0"/>
    <m/>
    <s v="30"/>
    <n v="3"/>
    <s v="7"/>
    <x v="0"/>
    <n v="42940"/>
    <n v="0.58402777777777781"/>
    <s v="resagged secondary arcing to telco and tree; made tag to resag all"/>
    <s v="     "/>
    <m/>
    <m/>
    <s v="N"/>
    <x v="0"/>
    <s v="1838821"/>
    <m/>
    <m/>
    <m/>
    <m/>
    <m/>
    <s v="     "/>
    <x v="1"/>
    <s v="PG&amp;E"/>
    <m/>
    <s v="Vegetation"/>
    <m/>
    <s v="D"/>
    <m/>
    <s v="&lt;0.25"/>
    <s v="Square Feet: ; Acreage: "/>
    <s v="Equipment - PG&amp;E"/>
    <s v="34.b. Conductor damage or failure"/>
    <s v="Equipment - PG&amp;E"/>
    <s v="All types of equipment / facility failure"/>
    <s v="Conductor"/>
    <s v="Conductor"/>
    <m/>
    <m/>
    <m/>
    <s v="Unknown"/>
    <s v="Overhead"/>
    <x v="1"/>
    <s v="Conductor"/>
    <m/>
    <s v="100322130"/>
    <s v="     "/>
    <s v="Tier 2"/>
    <x v="1"/>
    <n v="500"/>
    <m/>
    <n v="37.263500000000001"/>
    <n v="-122.336"/>
    <s v="San Mateo"/>
    <s v="HALF-MOON-BAY-1103"/>
    <s v="24101103"/>
    <m/>
    <s v="N/A"/>
    <x v="1"/>
    <s v="mike klink 650-879-0121"/>
    <s v="Hardwood Forest"/>
    <m/>
    <m/>
    <s v="No"/>
    <m/>
    <m/>
    <m/>
    <m/>
    <m/>
    <m/>
    <m/>
    <s v="N"/>
    <s v="N"/>
    <m/>
    <m/>
    <s v="     "/>
    <m/>
    <m/>
    <m/>
    <m/>
    <m/>
    <m/>
    <m/>
    <m/>
    <m/>
    <m/>
    <m/>
    <m/>
    <m/>
    <m/>
    <m/>
    <m/>
    <m/>
    <m/>
    <m/>
  </r>
  <r>
    <s v="20170238"/>
    <s v="     "/>
    <n v="42940"/>
    <s v="7/24"/>
    <x v="0"/>
    <m/>
    <s v="30"/>
    <n v="3"/>
    <s v="7"/>
    <x v="0"/>
    <n v="42940"/>
    <n v="0.90625"/>
    <s v="CREW TO REPAIR 300' 4 ACRSR. NO TRUCK ACCESS."/>
    <s v="     "/>
    <m/>
    <m/>
    <s v="N"/>
    <x v="0"/>
    <s v="1839173"/>
    <s v="17-0065191"/>
    <m/>
    <m/>
    <n v="113075131"/>
    <m/>
    <s v="     "/>
    <x v="1"/>
    <s v="PG&amp;E"/>
    <m/>
    <s v="Vegetation"/>
    <m/>
    <s v="D"/>
    <m/>
    <s v="10-99"/>
    <s v="Square Feet: ; Acreage: 25"/>
    <s v="Vegetation"/>
    <s v="33.a. Veg. contact"/>
    <s v="Vegetation"/>
    <s v="All types of equipment / facility failure"/>
    <s v="Contact - Vegetation"/>
    <m/>
    <s v="Contact - Vegetation"/>
    <s v="Conductor"/>
    <s v="Line to Ground"/>
    <s v="Unknown"/>
    <s v="Overhead"/>
    <x v="3"/>
    <s v="Conductor"/>
    <m/>
    <s v="101860186"/>
    <s v="     "/>
    <s v="Tier 2"/>
    <x v="1"/>
    <n v="508"/>
    <m/>
    <n v="35.602400000000003"/>
    <n v="-120.92100000000001"/>
    <s v="San Luis Obispo"/>
    <s v="PERRY-1101"/>
    <s v="183071101"/>
    <n v="12000"/>
    <s v="PERRY 1101V78"/>
    <x v="1"/>
    <s v="Unknown"/>
    <s v="Herbaceous"/>
    <m/>
    <m/>
    <s v="No"/>
    <s v="150"/>
    <m/>
    <m/>
    <m/>
    <m/>
    <s v="OLIVE"/>
    <m/>
    <s v="N"/>
    <s v="N"/>
    <m/>
    <m/>
    <s v="     "/>
    <s v="35.60160000"/>
    <s v="-120.91870000"/>
    <s v="Jul 26 2017 12:00AM"/>
    <s v="RootsFail"/>
    <s v="EVIDENCE OF GREEN COAST LIVE OAK UPROOTING. EVIDENCE OF FIRE, NO FURTHER WORK NEEDED. INVESTIGATION WILL FOLLOW."/>
    <s v="OAKC"/>
    <s v="65"/>
    <s v="60"/>
    <s v="25"/>
    <s v="Slight"/>
    <s v="None"/>
    <s v="N"/>
    <s v="1"/>
    <m/>
    <s v="Hillside"/>
    <s v="B"/>
    <s v="CrossArm"/>
    <s v="BareWire"/>
    <s v="1"/>
  </r>
  <r>
    <s v="20170237"/>
    <s v="     "/>
    <n v="42940"/>
    <s v="7/24"/>
    <x v="0"/>
    <m/>
    <s v="30"/>
    <n v="3"/>
    <s v="7"/>
    <x v="0"/>
    <n v="42940"/>
    <n v="0.82777777777777772"/>
    <s v="0"/>
    <s v="     "/>
    <m/>
    <m/>
    <s v="N"/>
    <x v="0"/>
    <s v="1839110"/>
    <s v="17-0065145"/>
    <m/>
    <m/>
    <n v="113074668"/>
    <m/>
    <s v="     "/>
    <x v="1"/>
    <s v="PG&amp;E"/>
    <m/>
    <s v="Vegetation"/>
    <m/>
    <s v="D"/>
    <m/>
    <s v="0.26-9.99"/>
    <s v="Square Feet: ; Acreage: "/>
    <s v="Vegetation"/>
    <s v="33.a. Veg. contact"/>
    <s v="Vegetation"/>
    <s v="All types of equipment / facility failure"/>
    <s v="Contact - Vegetation"/>
    <m/>
    <s v="Contact - Vegetation"/>
    <s v="Conductor"/>
    <s v="Open Circuit"/>
    <s v="Unknown"/>
    <s v="Overhead"/>
    <x v="3"/>
    <s v="Conductor"/>
    <m/>
    <s v="101263632"/>
    <s v="     "/>
    <s v="Tier 2"/>
    <x v="1"/>
    <n v="340"/>
    <m/>
    <n v="38.351900000000001"/>
    <n v="-120.71"/>
    <s v="Amador"/>
    <s v="ELECTRA-1101"/>
    <s v="162161101"/>
    <n v="12000"/>
    <s v="ELECTRA 1101CB"/>
    <x v="1"/>
    <s v="Cal Fire"/>
    <s v="Herbaceous"/>
    <m/>
    <m/>
    <s v="No"/>
    <m/>
    <m/>
    <m/>
    <m/>
    <m/>
    <m/>
    <m/>
    <s v="N"/>
    <s v="N"/>
    <m/>
    <m/>
    <s v="     "/>
    <s v="38.35192000"/>
    <s v="-120.71029000"/>
    <s v="Jul 26 2017 12:00AM"/>
    <s v="TrunkFail"/>
    <s v="Live healthy black oak, 78ht x 36&quot;dbh, 36 from 2-phase distribution line. Tree fork snapped due to weight load 12 above ground at 2-stem crotch due to rot &amp; possible included bark. Line-side fork went thru both phases of line snapping these and sparking an approx 1 acre grass fire. (See Veg mngt Incident Report) Six additional hazard trees were identified in the 3 spans west of the outage. These trees will be mitigated in the next few weeks."/>
    <s v="OAKK"/>
    <s v="78"/>
    <s v="36"/>
    <s v="36"/>
    <s v="None"/>
    <s v="Moderate"/>
    <s v="N"/>
    <s v="1"/>
    <m/>
    <s v="Hillside"/>
    <s v="A"/>
    <s v="CrossArm"/>
    <s v="BareWire"/>
    <s v="0"/>
  </r>
  <r>
    <s v="20180551"/>
    <s v="     "/>
    <n v="43305"/>
    <s v="7/24"/>
    <x v="0"/>
    <n v="0.88055555555555554"/>
    <s v="30"/>
    <n v="3"/>
    <s v="7"/>
    <x v="1"/>
    <n v="43305"/>
    <n v="0.88055555555555554"/>
    <s v="&quot;broken deadend on wire and wire hit grounded phone&quot; (WIRE HANGING ON CABLE LINE)"/>
    <s v="     "/>
    <s v="FAS"/>
    <m/>
    <s v="N"/>
    <x v="0"/>
    <s v="139549"/>
    <s v="18-0063293"/>
    <m/>
    <m/>
    <m/>
    <m/>
    <s v="     "/>
    <x v="1"/>
    <s v="PG&amp;E"/>
    <m/>
    <m/>
    <m/>
    <s v="D"/>
    <m/>
    <s v="&lt;0.25"/>
    <m/>
    <s v="Equipment - PG&amp;E"/>
    <s v="34.o. Other"/>
    <s v="Equipment - PG&amp;E"/>
    <s v="All types of equipment / facility failure"/>
    <s v="Other"/>
    <s v="Splice/Clamp/Connector"/>
    <m/>
    <m/>
    <s v="Line to Ground"/>
    <m/>
    <s v="Overhead"/>
    <x v="3"/>
    <s v="Splice/Clamp/Connector"/>
    <s v="and copper deadends"/>
    <s v="1103/2"/>
    <s v="     "/>
    <s v="Tier 2"/>
    <x v="1"/>
    <m/>
    <s v="NA"/>
    <n v="37.352699999999999"/>
    <n v="-122.399"/>
    <s v="San Mateo"/>
    <s v="HALF-MOON-BAY-1103"/>
    <s v="024101103"/>
    <n v="11000"/>
    <s v="N/A"/>
    <x v="1"/>
    <m/>
    <s v="Urban"/>
    <m/>
    <m/>
    <s v="No"/>
    <m/>
    <m/>
    <m/>
    <m/>
    <m/>
    <m/>
    <m/>
    <s v="N"/>
    <s v="N"/>
    <m/>
    <m/>
    <s v="     "/>
    <m/>
    <m/>
    <m/>
    <m/>
    <m/>
    <m/>
    <m/>
    <m/>
    <m/>
    <m/>
    <m/>
    <m/>
    <m/>
    <m/>
    <m/>
    <m/>
    <m/>
    <m/>
    <m/>
  </r>
  <r>
    <s v="20180553"/>
    <s v="     "/>
    <n v="43305"/>
    <s v="7/24"/>
    <x v="0"/>
    <m/>
    <s v="30"/>
    <n v="3"/>
    <s v="7"/>
    <x v="1"/>
    <m/>
    <m/>
    <m/>
    <s v="     "/>
    <s v="FAS"/>
    <m/>
    <s v="N"/>
    <x v="0"/>
    <m/>
    <m/>
    <m/>
    <m/>
    <m/>
    <m/>
    <s v="     "/>
    <x v="1"/>
    <s v="PG&amp;E"/>
    <m/>
    <m/>
    <m/>
    <s v="D"/>
    <m/>
    <s v="0.26-9.99"/>
    <m/>
    <s v="Unknown"/>
    <s v="40.a. Unknown"/>
    <s v="Unknown"/>
    <s v="Other"/>
    <s v="Unknown"/>
    <m/>
    <m/>
    <m/>
    <m/>
    <m/>
    <m/>
    <x v="3"/>
    <m/>
    <m/>
    <m/>
    <s v="     "/>
    <s v="Tier 2"/>
    <x v="1"/>
    <n v="154"/>
    <s v="R3"/>
    <n v="39.060600000000001"/>
    <n v="-123.446"/>
    <s v="Mendocino"/>
    <s v="PHILO-1102"/>
    <s v="042601102"/>
    <n v="11000"/>
    <m/>
    <x v="0"/>
    <m/>
    <s v="Herbaceous"/>
    <m/>
    <m/>
    <s v="No"/>
    <m/>
    <m/>
    <m/>
    <m/>
    <m/>
    <m/>
    <m/>
    <s v="N"/>
    <s v="N"/>
    <m/>
    <m/>
    <s v="     "/>
    <m/>
    <m/>
    <m/>
    <m/>
    <m/>
    <m/>
    <m/>
    <m/>
    <m/>
    <m/>
    <m/>
    <m/>
    <m/>
    <m/>
    <m/>
    <m/>
    <m/>
    <m/>
    <m/>
  </r>
  <r>
    <s v="CAP20192087"/>
    <s v="     "/>
    <n v="43670"/>
    <s v="7/24"/>
    <x v="0"/>
    <n v="0.70833333333333337"/>
    <s v="30"/>
    <n v="3"/>
    <s v="7"/>
    <x v="3"/>
    <m/>
    <m/>
    <s v="tree cutting crew dropped tree into line causing line down and fire; 7/24/2019; 10927 S HWY 1 / near Greenwood Ridge Rd in Elk"/>
    <s v="     "/>
    <s v="CAP"/>
    <n v="44358"/>
    <s v="Y"/>
    <x v="0"/>
    <s v="3514896"/>
    <m/>
    <s v="INT-12458, INT-12460"/>
    <s v="T004707923"/>
    <m/>
    <m/>
    <s v="     "/>
    <x v="0"/>
    <s v="PG&amp;E"/>
    <m/>
    <m/>
    <m/>
    <s v="T"/>
    <m/>
    <s v="Unknown"/>
    <m/>
    <s v="Vegetation"/>
    <s v="33.a. Veg. contact"/>
    <s v="Vegetation"/>
    <s v="Veg. contact"/>
    <m/>
    <m/>
    <s v="Veg. contact"/>
    <s v="Conductor - All"/>
    <m/>
    <s v="No"/>
    <s v="Overhead"/>
    <x v="0"/>
    <s v="Conductor - All"/>
    <m/>
    <s v="039/005"/>
    <s v="     "/>
    <s v="Tier 2"/>
    <x v="1"/>
    <m/>
    <m/>
    <n v="39.098399999999998"/>
    <n v="-123.705"/>
    <s v="Mendocino"/>
    <s v="ELK-GUALALA-60KV"/>
    <m/>
    <m/>
    <m/>
    <x v="0"/>
    <s v="Willits FD"/>
    <m/>
    <m/>
    <m/>
    <s v="No"/>
    <m/>
    <m/>
    <m/>
    <m/>
    <m/>
    <m/>
    <m/>
    <s v="N"/>
    <s v="N"/>
    <m/>
    <m/>
    <s v="     "/>
    <m/>
    <m/>
    <m/>
    <m/>
    <m/>
    <m/>
    <m/>
    <m/>
    <m/>
    <m/>
    <m/>
    <m/>
    <m/>
    <m/>
    <m/>
    <m/>
    <m/>
    <m/>
    <m/>
  </r>
  <r>
    <s v="20160189"/>
    <s v="     "/>
    <n v="42576"/>
    <s v="7/25"/>
    <x v="0"/>
    <n v="0.64722222222222225"/>
    <s v="31"/>
    <n v="3"/>
    <s v="7"/>
    <x v="6"/>
    <n v="42576"/>
    <n v="0.64722222222222225"/>
    <s v="0"/>
    <s v="     "/>
    <m/>
    <m/>
    <s v="N"/>
    <x v="0"/>
    <s v="1515845"/>
    <s v="16-0052398"/>
    <m/>
    <m/>
    <n v="111818001"/>
    <m/>
    <s v="     "/>
    <x v="1"/>
    <s v="PG&amp;E"/>
    <m/>
    <s v="Vegetation"/>
    <m/>
    <s v="D"/>
    <m/>
    <s v="0.26-9.99"/>
    <s v="Square Feet: ; Acreage: 5"/>
    <s v="Vegetation"/>
    <s v="33.a. Veg. contact"/>
    <s v="Vegetation"/>
    <s v="All types of equipment / facility failure"/>
    <s v="Contact - Vegetation"/>
    <m/>
    <s v="Contact - Vegetation"/>
    <s v="Conductor"/>
    <s v="Line to Ground"/>
    <s v="PACIFIC BELL"/>
    <s v="Overhead"/>
    <x v="3"/>
    <s v="Conductor"/>
    <m/>
    <s v="101263632"/>
    <s v="     "/>
    <s v="Tier 2"/>
    <x v="1"/>
    <n v="340"/>
    <m/>
    <n v="38.352200000000003"/>
    <n v="-120.711"/>
    <s v="Amador"/>
    <s v="ELECTRA-1101"/>
    <s v="162161101"/>
    <n v="12000"/>
    <s v="ELECTRA 1101CB"/>
    <x v="1"/>
    <s v="Cal Fire"/>
    <s v="Hardwood Forest"/>
    <m/>
    <m/>
    <s v="No"/>
    <m/>
    <m/>
    <m/>
    <m/>
    <m/>
    <m/>
    <m/>
    <s v="N"/>
    <s v="N"/>
    <m/>
    <m/>
    <s v="     "/>
    <s v="38.35220000"/>
    <s v="-120.71065000"/>
    <s v="Jul 26 2016 12:00AM"/>
    <s v="BranchFail"/>
    <s v="Large green multi-stem gray pine had a large stem break off and went thru a 2-phase line snapping both lines and starting a fire. The stem had a weak union with some included bark. The fire was extinguished and held to apprx 2 acres. Fire report submitted."/>
    <s v="PING"/>
    <s v="85"/>
    <s v="37"/>
    <s v="32"/>
    <s v="Severe"/>
    <s v="None"/>
    <s v="N"/>
    <s v="1"/>
    <m/>
    <s v="Hillside"/>
    <s v="A"/>
    <s v="CrossArm"/>
    <s v="BareWire"/>
    <s v="2"/>
  </r>
  <r>
    <s v="20170239"/>
    <s v="     "/>
    <n v="42941"/>
    <s v="7/25"/>
    <x v="0"/>
    <m/>
    <s v="30"/>
    <n v="3"/>
    <s v="7"/>
    <x v="0"/>
    <n v="42941"/>
    <n v="0.65763888888888888"/>
    <s v="repair 1 span 1 wire downed from tree #6cu"/>
    <s v="     "/>
    <m/>
    <m/>
    <s v="N"/>
    <x v="0"/>
    <s v="1839696"/>
    <s v="17-0065437"/>
    <m/>
    <m/>
    <n v="113084427"/>
    <m/>
    <s v="     "/>
    <x v="1"/>
    <s v="PG&amp;E"/>
    <m/>
    <s v="Vegetation"/>
    <m/>
    <s v="D"/>
    <m/>
    <s v="0.26-9.99"/>
    <s v="Square Feet: ; Acreage: 6"/>
    <s v="Vegetation"/>
    <s v="33.a. Veg. contact"/>
    <s v="Vegetation"/>
    <s v="All types of equipment / facility failure"/>
    <s v="Contact - Vegetation"/>
    <m/>
    <s v="Contact - Vegetation"/>
    <s v="Conductor"/>
    <s v="Line to Ground"/>
    <s v="Unknown"/>
    <s v="Overhead"/>
    <x v="3"/>
    <s v="Conductor"/>
    <m/>
    <s v="102031447"/>
    <s v="     "/>
    <s v="Tier 2"/>
    <x v="1"/>
    <n v="180"/>
    <m/>
    <n v="38.377899999999997"/>
    <n v="-122.539"/>
    <s v="Sonoma"/>
    <s v="DUNBAR-1102"/>
    <s v="43071102"/>
    <n v="12000"/>
    <s v="DUNBAR 1102246"/>
    <x v="0"/>
    <s v="Unknown"/>
    <s v="Hardwood Forest"/>
    <m/>
    <m/>
    <s v="Yes"/>
    <m/>
    <m/>
    <m/>
    <m/>
    <m/>
    <m/>
    <m/>
    <s v="N"/>
    <s v="N"/>
    <m/>
    <m/>
    <s v="     "/>
    <s v="38.37820000"/>
    <s v="-122.53850000"/>
    <s v="Jul 26 2017 12:00AM"/>
    <s v="TrunkFail"/>
    <s v="GREEN XSTEM, 1 STEM FAILED AT BASE AND FELL THRU 1 PHASE OF 12KV CONDUCTORS. TREE APPEARED HEALTHY FROM OUTSIDE. ROT WAS FOUND ON INSIDE OF FAILED STEM"/>
    <s v="OAK"/>
    <s v="45"/>
    <s v="80"/>
    <s v="36"/>
    <s v="Slight"/>
    <s v="Moderate"/>
    <s v="N"/>
    <s v="1"/>
    <m/>
    <s v="Hillside"/>
    <s v="A"/>
    <s v="CrossArm"/>
    <s v="BareWire"/>
    <s v="3"/>
  </r>
  <r>
    <s v="20190671"/>
    <s v="     "/>
    <n v="43671"/>
    <s v="7/25"/>
    <x v="0"/>
    <m/>
    <s v="30"/>
    <n v="3"/>
    <s v="7"/>
    <x v="3"/>
    <n v="43671"/>
    <n v="4.8611111111111112E-3"/>
    <s v="Vegetation came into contact with conductor"/>
    <s v="     "/>
    <s v="FAS"/>
    <m/>
    <s v="N"/>
    <x v="0"/>
    <s v="470801"/>
    <s v="19-0080924"/>
    <m/>
    <s v="T004708254"/>
    <n v="117638417"/>
    <m/>
    <s v="     "/>
    <x v="1"/>
    <s v="PG&amp;E"/>
    <m/>
    <m/>
    <m/>
    <s v="D"/>
    <m/>
    <s v="&lt;0.25"/>
    <m/>
    <s v="Vegetation"/>
    <s v="33.a. Veg. contact"/>
    <s v="Vegetation"/>
    <s v="Contact from object"/>
    <s v="Contact - Vegetation"/>
    <m/>
    <s v="Contact - Vegetation"/>
    <s v="Conductor - Primary"/>
    <s v="Line to Ground"/>
    <m/>
    <s v="Overhead"/>
    <x v="3"/>
    <s v="Conductor - Primary"/>
    <m/>
    <s v="152491101"/>
    <s v="     "/>
    <s v="Tier 2"/>
    <x v="1"/>
    <n v="330"/>
    <s v="R4"/>
    <n v="39.066200000000002"/>
    <n v="-120.97499999999999"/>
    <s v="PLACER"/>
    <s v="WEIMAR-1101"/>
    <m/>
    <m/>
    <s v="WEIMAR 11012058"/>
    <x v="1"/>
    <s v="Placer Hills FD"/>
    <s v="Hardwood Forest"/>
    <m/>
    <m/>
    <s v="No"/>
    <m/>
    <m/>
    <m/>
    <m/>
    <m/>
    <m/>
    <m/>
    <s v="N"/>
    <s v="N"/>
    <m/>
    <m/>
    <s v="     "/>
    <s v="39.06601400"/>
    <s v="-120.97490800"/>
    <s v="Jul 26 2019 12:00AM"/>
    <s v="TrunkFail"/>
    <s v="Green tree became heavy with water weight and snapped along trunk at location of previous spar failure. Extreme daytime temperatures in the days prior to failure. Interior of break showed signs of decay that would not have been evident prior to failure. Second tree of similar height &amp; dbh also failed in the same fashion. Tree failure into primaries caused small spot fire at 3-way pole. Dimensions: 20x7. Old wire and T-post fence involved but not destroyed. No other damage noted."/>
    <s v="OAKK"/>
    <s v="50"/>
    <s v="35"/>
    <s v="20"/>
    <s v="Slight"/>
    <s v="Slight"/>
    <s v="N"/>
    <s v="1"/>
    <m/>
    <s v="Hillside"/>
    <s v="B"/>
    <s v="CrossArm"/>
    <s v="BareWire"/>
    <s v="2"/>
  </r>
  <r>
    <s v="20190672"/>
    <s v="     "/>
    <n v="43671"/>
    <s v="7/25"/>
    <x v="0"/>
    <m/>
    <s v="30"/>
    <n v="3"/>
    <s v="7"/>
    <x v="3"/>
    <n v="43671"/>
    <n v="0.3125"/>
    <s v="Vegetation came into contact with conductor"/>
    <s v="     "/>
    <s v="FAS"/>
    <m/>
    <s v="N"/>
    <x v="0"/>
    <s v="470869"/>
    <s v="19-0080947"/>
    <m/>
    <s v="T004708359"/>
    <n v="117638707"/>
    <m/>
    <s v="     "/>
    <x v="1"/>
    <s v="PG&amp;E"/>
    <m/>
    <m/>
    <m/>
    <s v="D"/>
    <m/>
    <s v="&lt;0.25"/>
    <m/>
    <s v="Vegetation"/>
    <s v="33.a. Veg. contact"/>
    <s v="Vegetation"/>
    <s v="Contact from object"/>
    <s v="Contact - Vegetation"/>
    <m/>
    <s v="Contact - Vegetation"/>
    <s v="Conductor - Primary"/>
    <s v="Force Out"/>
    <m/>
    <s v="Overhead"/>
    <x v="3"/>
    <s v="Conductor - Primary"/>
    <s v="no reported damage"/>
    <s v="Oj 2 P/Ss Of Cgc# 215532055340"/>
    <s v="     "/>
    <s v="Tier 2"/>
    <x v="1"/>
    <n v="154"/>
    <s v="R3"/>
    <n v="39.173499999999997"/>
    <n v="-123.57599999999999"/>
    <s v="MENDOCINO"/>
    <s v="PHILO-1102"/>
    <m/>
    <m/>
    <s v="PHILO 1102928"/>
    <x v="0"/>
    <m/>
    <s v="Hardwood Forest"/>
    <m/>
    <m/>
    <s v="No"/>
    <m/>
    <m/>
    <m/>
    <m/>
    <m/>
    <m/>
    <m/>
    <s v="N"/>
    <s v="N"/>
    <m/>
    <m/>
    <s v="     "/>
    <s v="39.17303500"/>
    <s v="-123.57816100"/>
    <s v="Jul 29 2019 12:00AM"/>
    <s v="RootsFail"/>
    <s v="Young, green Tan oak partially up-rooted and fell into high voltage lines.  This outage caused a fire."/>
    <s v="TAN"/>
    <s v="75"/>
    <s v="10"/>
    <s v="25"/>
    <s v="Slight"/>
    <s v="None"/>
    <s v="N"/>
    <s v="1"/>
    <m/>
    <s v="Hillside"/>
    <s v="C"/>
    <s v="CrossArm"/>
    <s v="BareWire"/>
    <s v="0"/>
  </r>
  <r>
    <s v="20211123"/>
    <s v="     "/>
    <n v="44402"/>
    <s v="7/25"/>
    <x v="0"/>
    <n v="0.39444444444444443"/>
    <s v="31"/>
    <n v="3"/>
    <s v="7"/>
    <x v="5"/>
    <n v="44402"/>
    <m/>
    <s v="Tree fell across the primary lines and pulled the conductor away from arm. This resulted in a fire of approximately 10 feet, and suppressed by Marin County FD and Inverness FD. This information is Preliminary. OIS: 1413965; ILIS: 21-0094617; FOID: T005350437, T005350447; EC: 121793123; PM: 44919813; Pre-Existing EC: 120770220; County: Marin; Division: North Bay; Circuit ID: 042291101, SAP ID: 102293937, 102293936, 102293938"/>
    <s v="     "/>
    <s v="FAS"/>
    <m/>
    <s v="N"/>
    <x v="0"/>
    <m/>
    <s v="21-0094617"/>
    <m/>
    <s v="T005350437, T005350447"/>
    <n v="121793000"/>
    <m/>
    <s v="     "/>
    <x v="1"/>
    <s v="PG&amp;E"/>
    <m/>
    <s v="Vegetation"/>
    <s v="Conductor, Crossarm, Transformer"/>
    <s v="D"/>
    <s v="D"/>
    <s v="&lt;0.25"/>
    <s v="2 VERY SMALL LOCATIONS, MAYBE 10 FT SPOT FIRE "/>
    <s v="Vegetation"/>
    <s v="33.a. Veg. contact"/>
    <s v="Vegetation"/>
    <s v="Contact from object"/>
    <s v="Veg. contact"/>
    <m/>
    <s v="Veg. contact"/>
    <s v="Conductor - Primary"/>
    <s v="Line to Ground"/>
    <s v="Y"/>
    <s v="Overhead"/>
    <x v="3"/>
    <s v="Conductor - Primary"/>
    <s v="Conductor, Crossarm, Transformer "/>
    <s v="102293937"/>
    <s v="     "/>
    <s v="Tier 2"/>
    <x v="1"/>
    <n v="185"/>
    <s v="R1"/>
    <n v="38.109400000000001"/>
    <n v="-122.88"/>
    <s v="Marin"/>
    <s v="OLEMA-1101"/>
    <m/>
    <n v="12000"/>
    <m/>
    <x v="0"/>
    <s v="Marin County FD, Inverness FD"/>
    <s v="Conifer Forest"/>
    <s v="Timber fuel model"/>
    <m/>
    <s v="No"/>
    <m/>
    <m/>
    <m/>
    <m/>
    <m/>
    <m/>
    <m/>
    <s v="N"/>
    <s v="N"/>
    <m/>
    <m/>
    <s v="     "/>
    <s v="38.11119000"/>
    <s v="-122.87389800"/>
    <s v="Jul 27 2021 12:00AM"/>
    <s v="TrunkFail"/>
    <s v="Fallen tree split at trunk up slope above property. Out of road. Projected too short to hit lines, branches must have snagged on way down."/>
    <s v="PINE"/>
    <s v="45"/>
    <s v="17"/>
    <s v="18"/>
    <s v="None"/>
    <s v="None"/>
    <s v="N"/>
    <s v="1"/>
    <m/>
    <s v="Hillside"/>
    <s v="A"/>
    <s v="CrossArm"/>
    <s v="BareWire"/>
    <s v="5"/>
  </r>
  <r>
    <s v="20150231"/>
    <s v="     "/>
    <n v="42211"/>
    <s v="7/26"/>
    <x v="0"/>
    <n v="0.51736111111111116"/>
    <s v="31"/>
    <n v="3"/>
    <s v="7"/>
    <x v="2"/>
    <n v="42211"/>
    <n v="0.51736111111111116"/>
    <s v="AWAITNG CRW TO GRND LINE &amp; RMV TREE"/>
    <s v="     "/>
    <m/>
    <m/>
    <s v="N"/>
    <x v="0"/>
    <s v="1277444"/>
    <s v="15-0050558"/>
    <m/>
    <m/>
    <m/>
    <m/>
    <s v="     "/>
    <x v="1"/>
    <s v="PG&amp;E"/>
    <m/>
    <s v="Vegetation"/>
    <m/>
    <s v="D"/>
    <m/>
    <s v="&lt;0.25"/>
    <s v="Square Feet: ; Acreage: "/>
    <s v="Vegetation"/>
    <s v="33.a. Veg. contact"/>
    <s v="Vegetation"/>
    <s v="All types of equipment / facility failure"/>
    <s v="Contact - Vegetation"/>
    <m/>
    <s v="Contact - Vegetation"/>
    <s v="Conductor"/>
    <s v="Line to Line"/>
    <s v="0"/>
    <s v="Overhead"/>
    <x v="3"/>
    <s v="Conductor"/>
    <m/>
    <s v="15499 ALLISON RANCH RD"/>
    <s v="     "/>
    <s v="Tier 2"/>
    <x v="1"/>
    <n v="330"/>
    <m/>
    <n v="39.1586"/>
    <n v="-121.063"/>
    <s v="Nevada"/>
    <s v="GRASS-VALLEY-1101"/>
    <s v="152031101"/>
    <n v="12000"/>
    <s v="GRASS VALLEY 11012208"/>
    <x v="0"/>
    <s v="Cal Fire Dept"/>
    <s v="Conifer Forest"/>
    <m/>
    <m/>
    <s v="No"/>
    <m/>
    <m/>
    <m/>
    <m/>
    <m/>
    <m/>
    <m/>
    <s v="N"/>
    <s v="N"/>
    <m/>
    <m/>
    <s v="     "/>
    <s v="39.15861000"/>
    <s v="-121.06344000"/>
    <s v="Jul 28 2015 12:00AM"/>
    <s v="RootsFail"/>
    <s v="Green Ponderosa Pine growing in a wet drainage area failed below ground level and fell toward the power lines. The tree had no visible defects. I was not able to see the root system."/>
    <s v="PINP"/>
    <s v="90"/>
    <s v="18"/>
    <s v="80"/>
    <s v="None"/>
    <s v="None"/>
    <s v="N"/>
    <s v="1"/>
    <m/>
    <s v="Hillside"/>
    <s v="A"/>
    <s v="CrossArm"/>
    <s v="BareWire"/>
    <s v="3"/>
  </r>
  <r>
    <s v="SAP201614377"/>
    <s v="     "/>
    <n v="42577"/>
    <s v="7/26"/>
    <x v="0"/>
    <m/>
    <s v="31"/>
    <n v="3"/>
    <s v="7"/>
    <x v="6"/>
    <n v="42575"/>
    <m/>
    <s v="broken insulator caused &quot;tree connect&quot; to catch fire"/>
    <s v="     "/>
    <s v="SAP"/>
    <n v="44580"/>
    <s v="Y"/>
    <x v="0"/>
    <s v="1515054"/>
    <s v="16-0052096"/>
    <m/>
    <s v="T003737780"/>
    <n v="111815356"/>
    <m/>
    <s v="     "/>
    <x v="0"/>
    <s v="PG&amp;E"/>
    <m/>
    <m/>
    <m/>
    <s v="D"/>
    <m/>
    <s v="&lt;3 meters of linear travel"/>
    <m/>
    <s v="Equipment - PG&amp;E"/>
    <s v="34.g. Insulator and brushing damage or failure"/>
    <s v="Equipment - PG&amp;E"/>
    <s v="Insulator failure"/>
    <s v="Insulator failure"/>
    <s v="Insulator"/>
    <m/>
    <m/>
    <s v="Line to Ground"/>
    <s v="Yes"/>
    <s v="Overhead"/>
    <x v="0"/>
    <s v="Insulator"/>
    <m/>
    <s v="103217727"/>
    <s v="     "/>
    <s v="Tier 2"/>
    <x v="1"/>
    <m/>
    <m/>
    <n v="37.547800000000002"/>
    <n v="-119.64400000000001"/>
    <s v="Mariposa"/>
    <s v="OAKHURST-1103"/>
    <m/>
    <m/>
    <s v="OAKHURST 11035470"/>
    <x v="0"/>
    <s v="Yosemite NPS FD"/>
    <m/>
    <m/>
    <m/>
    <s v="No"/>
    <m/>
    <m/>
    <m/>
    <m/>
    <m/>
    <m/>
    <m/>
    <s v="N"/>
    <s v="N"/>
    <m/>
    <m/>
    <s v="     "/>
    <m/>
    <m/>
    <m/>
    <m/>
    <m/>
    <m/>
    <m/>
    <m/>
    <m/>
    <m/>
    <m/>
    <m/>
    <m/>
    <m/>
    <m/>
    <m/>
    <m/>
    <m/>
    <m/>
  </r>
  <r>
    <s v="20180565"/>
    <s v="     "/>
    <n v="43307"/>
    <s v="7/26"/>
    <x v="0"/>
    <m/>
    <s v="30"/>
    <n v="3"/>
    <s v="7"/>
    <x v="1"/>
    <m/>
    <m/>
    <s v="T-men noted &quot;customers service burned tree&quot;.  Unclear what happened thru the tag - assume fire caused by 3rd party contact."/>
    <s v="     "/>
    <s v="FAS"/>
    <m/>
    <s v="N"/>
    <x v="0"/>
    <m/>
    <m/>
    <m/>
    <m/>
    <m/>
    <m/>
    <s v="     "/>
    <x v="0"/>
    <s v="PG&amp;E"/>
    <m/>
    <m/>
    <m/>
    <s v="D"/>
    <m/>
    <s v="&lt;3 meters of linear travel"/>
    <m/>
    <s v="Contact - 3rd Party"/>
    <s v="33.e. Other contact from object"/>
    <s v="Contact - 3rd Party"/>
    <s v="Contact from object"/>
    <s v="Contact - 3rd Party"/>
    <m/>
    <s v="Contact - 3rd Party"/>
    <m/>
    <m/>
    <m/>
    <m/>
    <x v="3"/>
    <m/>
    <m/>
    <m/>
    <s v="     "/>
    <s v="Tier 2"/>
    <x v="1"/>
    <m/>
    <m/>
    <n v="37.770699999999998"/>
    <n v="-122.164"/>
    <s v="Alameda"/>
    <s v="OAKLAND-J-1105"/>
    <s v="012091105"/>
    <n v="11000"/>
    <m/>
    <x v="0"/>
    <m/>
    <s v="Urban"/>
    <m/>
    <m/>
    <s v="No"/>
    <m/>
    <m/>
    <m/>
    <m/>
    <m/>
    <m/>
    <m/>
    <s v="N"/>
    <s v="N"/>
    <m/>
    <m/>
    <s v="     "/>
    <m/>
    <m/>
    <m/>
    <m/>
    <m/>
    <m/>
    <m/>
    <m/>
    <m/>
    <m/>
    <m/>
    <m/>
    <m/>
    <m/>
    <m/>
    <m/>
    <m/>
    <m/>
    <m/>
  </r>
  <r>
    <s v="MIA20188650"/>
    <s v="     "/>
    <n v="43307"/>
    <s v="7/26"/>
    <x v="0"/>
    <n v="0.4070138888888889"/>
    <s v="30"/>
    <n v="3"/>
    <s v="7"/>
    <x v="1"/>
    <n v="43307"/>
    <n v="0.40694444444444444"/>
    <s v=" PGE Attrubuted, customers service burned tree, exact location unknown "/>
    <s v="     "/>
    <s v="FAS"/>
    <n v="44252"/>
    <s v="Y"/>
    <x v="0"/>
    <m/>
    <s v="N/A"/>
    <m/>
    <s v="T004378070"/>
    <m/>
    <m/>
    <s v="     "/>
    <x v="0"/>
    <s v="PG&amp;E"/>
    <m/>
    <m/>
    <m/>
    <s v="D"/>
    <m/>
    <s v="&lt;3 meters of linear travel"/>
    <m/>
    <s v="Vegetation"/>
    <s v="33.a. Veg. contact"/>
    <s v="Vegetation"/>
    <s v="Contact from object"/>
    <s v="Contact - Vegetation"/>
    <m/>
    <s v="Contact - Vegetation"/>
    <s v="Conductor - Primary"/>
    <m/>
    <m/>
    <s v="Overhead"/>
    <x v="0"/>
    <m/>
    <m/>
    <s v="012091106 "/>
    <s v="     "/>
    <s v="Tier 2"/>
    <x v="1"/>
    <n v="530"/>
    <m/>
    <n v="37.766300000000001"/>
    <n v="-122.158"/>
    <s v="Alameda"/>
    <s v="OAKLAND-J-1106"/>
    <m/>
    <n v="11000"/>
    <m/>
    <x v="0"/>
    <s v="Oakland FD"/>
    <s v="Urban"/>
    <m/>
    <m/>
    <s v="No"/>
    <m/>
    <m/>
    <m/>
    <m/>
    <m/>
    <m/>
    <m/>
    <s v="N"/>
    <s v="N"/>
    <m/>
    <m/>
    <s v="     "/>
    <m/>
    <m/>
    <m/>
    <m/>
    <m/>
    <m/>
    <m/>
    <m/>
    <m/>
    <m/>
    <m/>
    <m/>
    <m/>
    <m/>
    <m/>
    <m/>
    <m/>
    <m/>
    <m/>
  </r>
  <r>
    <s v="20190680"/>
    <s v="     "/>
    <n v="43672"/>
    <s v="7/26"/>
    <x v="0"/>
    <m/>
    <s v="30"/>
    <n v="3"/>
    <s v="7"/>
    <x v="3"/>
    <n v="43672"/>
    <n v="0.49930555555555556"/>
    <s v="Big oak tree fell into line"/>
    <s v="     "/>
    <s v="FAS"/>
    <m/>
    <s v="N"/>
    <x v="0"/>
    <s v="472538"/>
    <s v="19-0081559"/>
    <m/>
    <s v="T004709639"/>
    <n v="117649681"/>
    <m/>
    <s v="     "/>
    <x v="1"/>
    <s v="PG&amp;E"/>
    <m/>
    <m/>
    <m/>
    <s v="D"/>
    <m/>
    <s v="0.26-9.99"/>
    <m/>
    <s v="Vegetation"/>
    <s v="33.a. Veg. contact"/>
    <s v="Vegetation"/>
    <s v="Contact from object"/>
    <s v="Contact - Vegetation"/>
    <m/>
    <s v="Contact - Vegetation"/>
    <s v="Conductor - Primary"/>
    <s v="Line to Ground"/>
    <m/>
    <s v="Overhead"/>
    <x v="3"/>
    <s v="Conductor - Primary"/>
    <m/>
    <s v="153082106"/>
    <s v="     "/>
    <s v="Tier 2"/>
    <x v="1"/>
    <n v="340"/>
    <s v="R4"/>
    <n v="38.8003"/>
    <n v="-120.82599999999999"/>
    <s v="EL DORADO"/>
    <s v="PLACERVILLE-2106"/>
    <m/>
    <m/>
    <s v="PLACERVILLE 210611132"/>
    <x v="1"/>
    <m/>
    <s v="Herbaceous"/>
    <m/>
    <m/>
    <s v="No"/>
    <m/>
    <m/>
    <m/>
    <m/>
    <m/>
    <m/>
    <m/>
    <s v="N"/>
    <s v="N"/>
    <m/>
    <m/>
    <s v="     "/>
    <s v="38.80063500"/>
    <s v="-120.82625000"/>
    <s v="Jul 26 2019  4:50PM"/>
    <s v="TrunkFail"/>
    <s v="-11 STEM LIVE OAK (157DBH) SUFFERED TRUNK FAILURE OF TWO STEM AT GROUND LEVEL._x000d__x000a_-HEART/ROOT ROT AND OVER-MATURITY, APPEAR TO HAVE CONTRIBUTED TO FAILURE._x000d__x000a_-STEMS FELL TAKING OUT BOTH PHASES OF LINE IN TWO SPANS._x000d__x000a_-SMALL FIRE (APROX 150YDS X 30YDS), IGNITEDED AS LINES MADE CONTACT WITH GROUND._x000d__x000a_-LINES FELL INTO OPEN HORSE PASTURE, WITH MINIMAL GROUND FUEL."/>
    <s v="OAKI"/>
    <s v="65"/>
    <s v="99"/>
    <s v="25"/>
    <s v="Slight"/>
    <s v="Slight"/>
    <s v="N"/>
    <s v="1"/>
    <m/>
    <s v="Ridge"/>
    <s v="A"/>
    <s v="CrossArm"/>
    <s v="BareWire"/>
    <s v="3"/>
  </r>
  <r>
    <s v="20160193"/>
    <s v="     "/>
    <n v="42578"/>
    <s v="7/27"/>
    <x v="0"/>
    <n v="0.71180555555555558"/>
    <s v="31"/>
    <n v="3"/>
    <s v="7"/>
    <x v="6"/>
    <n v="42578"/>
    <n v="0.71180555555555558"/>
    <m/>
    <s v="     "/>
    <m/>
    <m/>
    <s v="N"/>
    <x v="0"/>
    <m/>
    <m/>
    <m/>
    <m/>
    <m/>
    <m/>
    <s v="     "/>
    <x v="1"/>
    <s v="PG&amp;E"/>
    <m/>
    <s v="Vegetation"/>
    <m/>
    <s v="T"/>
    <m/>
    <s v="0.26-9.99"/>
    <s v="Square Feet: ; Acreage: 0.75"/>
    <s v="Contact - Animal - Bird"/>
    <s v="33.b. Animal contact"/>
    <s v="Contact - Bird"/>
    <s v="All types of equipment / facility failure"/>
    <s v="Contact - Animal"/>
    <m/>
    <s v="Contact - Animal"/>
    <s v="Conductor"/>
    <m/>
    <m/>
    <s v="Overhead"/>
    <x v="4"/>
    <s v="Conductor"/>
    <m/>
    <s v="102029945"/>
    <s v="     "/>
    <s v="Tier 2"/>
    <x v="1"/>
    <n v="180"/>
    <m/>
    <n v="38.539200000000001"/>
    <n v="-122.76600000000001"/>
    <s v="Sonoma"/>
    <s v="FULTON-HOPLAND-60"/>
    <s v="ETL.6890"/>
    <n v="60000"/>
    <s v="N/A"/>
    <x v="0"/>
    <s v="Cal Fire"/>
    <s v="Hardwood Forest"/>
    <m/>
    <m/>
    <s v="Yes"/>
    <m/>
    <m/>
    <m/>
    <m/>
    <m/>
    <m/>
    <m/>
    <s v="N"/>
    <s v="N"/>
    <m/>
    <m/>
    <s v="     "/>
    <m/>
    <m/>
    <m/>
    <m/>
    <m/>
    <m/>
    <m/>
    <m/>
    <m/>
    <m/>
    <m/>
    <m/>
    <m/>
    <m/>
    <m/>
    <m/>
    <m/>
    <m/>
    <m/>
  </r>
  <r>
    <s v="20160191"/>
    <s v="     "/>
    <n v="42578"/>
    <s v="7/27"/>
    <x v="0"/>
    <n v="0.49513888888888891"/>
    <s v="31"/>
    <n v="3"/>
    <s v="7"/>
    <x v="6"/>
    <n v="42578"/>
    <n v="0.49513888888888891"/>
    <s v="assist PEB9 tree fell on 1 phase causing fire"/>
    <s v="     "/>
    <m/>
    <m/>
    <s v="N"/>
    <x v="0"/>
    <s v="1517098"/>
    <s v="16-0052942"/>
    <m/>
    <m/>
    <m/>
    <m/>
    <s v="     "/>
    <x v="1"/>
    <s v="PG&amp;E"/>
    <m/>
    <s v="Vegetation"/>
    <m/>
    <s v="D"/>
    <m/>
    <s v="0.26-9.99"/>
    <s v="Square Feet: ; Acreage: 3"/>
    <s v="Vegetation"/>
    <s v="33.a. Veg. contact"/>
    <s v="Vegetation"/>
    <s v="All types of equipment / facility failure"/>
    <s v="Contact - Vegetation"/>
    <m/>
    <s v="Contact - Vegetation"/>
    <s v="Conductor"/>
    <s v="Line to Ground"/>
    <m/>
    <s v="Overhead"/>
    <x v="3"/>
    <s v="Conductor"/>
    <m/>
    <s v="101041792"/>
    <s v="     "/>
    <s v="Tier 2"/>
    <x v="1"/>
    <n v="320"/>
    <m/>
    <n v="37.864899999999999"/>
    <n v="-120.51300000000001"/>
    <s v="Tuolumne"/>
    <s v="PEORIA-FLAT-1704"/>
    <s v="163781704"/>
    <n v="17000"/>
    <s v="PEORIA 1704CB"/>
    <x v="0"/>
    <s v="Cal Fire"/>
    <s v="Herbaceous"/>
    <m/>
    <m/>
    <s v="No"/>
    <m/>
    <m/>
    <m/>
    <m/>
    <m/>
    <m/>
    <m/>
    <s v="N"/>
    <s v="N"/>
    <m/>
    <m/>
    <s v="     "/>
    <s v="37.86492400"/>
    <s v="-120.51339200"/>
    <s v="Jul 27 2016 12:00AM"/>
    <s v="TrunkFail"/>
    <s v="Green Blue Oak failed knocking 1 phase/wire down and appeared to spark a fire. There was only slight signs of rot on the outside of the tree. There was at least 1/3 holding wood for 40in DBH tree. There was internal rot that could not be seen. Elevation 1007 ft."/>
    <s v="OAKD"/>
    <s v="35"/>
    <s v="40"/>
    <s v="20"/>
    <s v="Slight"/>
    <s v="Slight"/>
    <s v="N"/>
    <s v="1"/>
    <m/>
    <s v="Plain"/>
    <s v="A"/>
    <s v="CrossArm"/>
    <s v="BareWire"/>
    <s v="0"/>
  </r>
  <r>
    <s v="20190692"/>
    <s v="     "/>
    <n v="43673"/>
    <s v="7/27"/>
    <x v="0"/>
    <m/>
    <s v="30"/>
    <n v="3"/>
    <s v="7"/>
    <x v="3"/>
    <n v="43673"/>
    <n v="0.72916666666666663"/>
    <s v="Tree fell into line"/>
    <s v="     "/>
    <s v="FAS"/>
    <m/>
    <s v="N"/>
    <x v="0"/>
    <s v="473527"/>
    <s v="19-0081851"/>
    <m/>
    <s v="T004710463"/>
    <n v="0"/>
    <m/>
    <s v="     "/>
    <x v="1"/>
    <s v="PG&amp;E"/>
    <m/>
    <m/>
    <m/>
    <s v="D"/>
    <m/>
    <s v="0.26-9.99"/>
    <s v="roughly 1 acre"/>
    <s v="Vegetation"/>
    <s v="33.a. Veg. contact"/>
    <s v="Vegetation"/>
    <s v="Contact from object"/>
    <s v="Contact - Vegetation"/>
    <m/>
    <s v="Contact - Vegetation"/>
    <s v="Conductor - Primary"/>
    <s v="Force Out"/>
    <m/>
    <s v="Overhead"/>
    <x v="3"/>
    <s v="Conductor - Primary"/>
    <m/>
    <s v="252811102"/>
    <s v="     "/>
    <s v="Tier 2"/>
    <x v="1"/>
    <n v="400"/>
    <s v="R4"/>
    <n v="37.726599999999998"/>
    <n v="-120.325"/>
    <s v="MARIPOSA"/>
    <s v="MERCED-FALLS-1102"/>
    <m/>
    <m/>
    <s v="MERCED FALLS 110287352"/>
    <x v="1"/>
    <m/>
    <s v="Hardwood Woodland"/>
    <m/>
    <m/>
    <s v="No"/>
    <m/>
    <m/>
    <m/>
    <m/>
    <m/>
    <m/>
    <m/>
    <s v="N"/>
    <s v="N"/>
    <m/>
    <m/>
    <s v="     "/>
    <s v="37.72660000"/>
    <s v="-120.32455000"/>
    <s v="Jul 30 2019 12:00AM"/>
    <s v="TrunkFail"/>
    <s v="Declining Live Oak fell into service drop, caused structure fire, small vegetation, and grass fire. The tree fell on a single customer service drop."/>
    <s v="OAKL"/>
    <s v="45"/>
    <s v="20"/>
    <s v="15"/>
    <s v="Slight"/>
    <s v="Slight"/>
    <s v="N"/>
    <s v="1"/>
    <m/>
    <s v="Valley"/>
    <s v="D"/>
    <s v="CrossArm"/>
    <s v="TreeWire"/>
    <m/>
  </r>
  <r>
    <s v="20190696"/>
    <s v="     "/>
    <n v="43673"/>
    <s v="7/27"/>
    <x v="0"/>
    <m/>
    <s v="30"/>
    <n v="3"/>
    <s v="7"/>
    <x v="3"/>
    <n v="43673"/>
    <n v="0.23194444444444445"/>
    <s v="large bull pine branch fell into one wire of single phase, started small fire"/>
    <s v="     "/>
    <s v="FAS"/>
    <m/>
    <s v="N"/>
    <x v="0"/>
    <s v="472999"/>
    <s v="19-0081744"/>
    <m/>
    <s v="T004710086"/>
    <n v="117653915"/>
    <m/>
    <s v="     "/>
    <x v="1"/>
    <s v="PG&amp;E"/>
    <m/>
    <m/>
    <m/>
    <s v="D"/>
    <m/>
    <s v="&lt;0.25"/>
    <m/>
    <s v="Vegetation"/>
    <s v="33.a. Veg. contact"/>
    <s v="Vegetation"/>
    <s v="Contact from object"/>
    <s v="Contact - Vegetation"/>
    <m/>
    <s v="Contact - Vegetation"/>
    <s v="Conductor - Primary"/>
    <s v="Force Out"/>
    <m/>
    <s v="Overhead"/>
    <x v="3"/>
    <s v="Conductor - Primary"/>
    <m/>
    <s v="163781705"/>
    <s v="     "/>
    <s v="Tier 2"/>
    <x v="1"/>
    <n v="320"/>
    <s v="R4"/>
    <n v="37.948599999999999"/>
    <n v="-120.46599999999999"/>
    <s v="TUOLUMNE"/>
    <s v="PEORIA-1705"/>
    <m/>
    <m/>
    <s v="PEORIA 1705CB"/>
    <x v="0"/>
    <m/>
    <s v="Hardwood Woodland"/>
    <m/>
    <m/>
    <s v="No"/>
    <m/>
    <m/>
    <m/>
    <m/>
    <m/>
    <m/>
    <m/>
    <s v="N"/>
    <s v="N"/>
    <m/>
    <m/>
    <s v="     "/>
    <s v="37.94890000"/>
    <s v="-120.46540000"/>
    <s v="Jul 28 2019 12:00AM"/>
    <s v="BranchFail"/>
    <s v="GREEN HEALTHY MATURE GRAY PINE HAD LARGE DIAMETER LIMB PEEL OFF AND LAY ON HV PRIMARY DISTRIBUTION LINE. IT APPEARS THAT SPARKS FROM THE LIMB LAYING ON THE LINE MAY HAVE CAUSED A SMALL 100FT X 60FT GRASS FIRE. NO PROPERTY DAMAGE OR INJURIES REPORTED OR OBSERVED. NO VISIBLE SIGNS OF INTERIOR OR EXTERIOR DEFECT."/>
    <s v="PING"/>
    <s v="70"/>
    <s v="40"/>
    <s v="40"/>
    <s v="Moderate"/>
    <s v="None"/>
    <s v="N"/>
    <s v="1"/>
    <m/>
    <s v="Hillside"/>
    <s v="B"/>
    <s v="CrossArm"/>
    <s v="BareWire"/>
    <s v="0"/>
  </r>
  <r>
    <s v="20190688"/>
    <s v="     "/>
    <n v="43673"/>
    <s v="7/27"/>
    <x v="0"/>
    <m/>
    <s v="30"/>
    <n v="3"/>
    <s v="7"/>
    <x v="3"/>
    <n v="43673"/>
    <n v="0.34861111111111109"/>
    <s v="Oak tree took down line"/>
    <s v="     "/>
    <s v="FAS"/>
    <m/>
    <s v="N"/>
    <x v="0"/>
    <s v="473039"/>
    <s v="19-0081756"/>
    <m/>
    <s v="T004710165"/>
    <n v="0"/>
    <m/>
    <s v="     "/>
    <x v="1"/>
    <s v="PG&amp;E"/>
    <m/>
    <m/>
    <m/>
    <s v="D"/>
    <m/>
    <s v="&lt;0.25"/>
    <m/>
    <s v="Vegetation"/>
    <s v="33.a. Veg. contact"/>
    <s v="Vegetation"/>
    <s v="Contact from object"/>
    <s v="Contact - Vegetation"/>
    <m/>
    <s v="Contact - Vegetation"/>
    <s v="Conductor - Primary"/>
    <s v="Line to Line"/>
    <m/>
    <s v="Overhead"/>
    <x v="3"/>
    <s v="Conductor - Primary"/>
    <m/>
    <s v="103461102"/>
    <s v="     "/>
    <s v="Tier 2"/>
    <x v="1"/>
    <n v="246"/>
    <s v="R4"/>
    <n v="40.378900000000002"/>
    <n v="-122.187"/>
    <s v="SHASTA"/>
    <s v="PANORAMA-1102"/>
    <m/>
    <m/>
    <s v="PANORAMA 1102280170"/>
    <x v="0"/>
    <m/>
    <s v="Herbaceous"/>
    <m/>
    <m/>
    <s v="No"/>
    <m/>
    <m/>
    <m/>
    <m/>
    <m/>
    <m/>
    <m/>
    <s v="N"/>
    <s v="N"/>
    <m/>
    <m/>
    <s v="     "/>
    <s v="40.37940000"/>
    <s v="-122.18680000"/>
    <s v="Jul 29 2019 12:00AM"/>
    <s v="BranchFail"/>
    <s v="Large leader on green valley oak failed at union and fell across all phases of 12 kv."/>
    <s v="OAKV"/>
    <s v="80"/>
    <s v="82"/>
    <s v="50"/>
    <s v="Slight"/>
    <s v="None"/>
    <s v="N"/>
    <s v="1"/>
    <m/>
    <s v="Valley"/>
    <s v="D"/>
    <s v="CrossArm"/>
    <s v="BareWire"/>
    <s v="0"/>
  </r>
  <r>
    <s v="20200881"/>
    <s v="     "/>
    <n v="44039"/>
    <s v="7/27"/>
    <x v="0"/>
    <n v="0.26041666666666669"/>
    <s v="31"/>
    <n v="3"/>
    <s v="7"/>
    <x v="4"/>
    <n v="44039"/>
    <m/>
    <s v="Duplicate of Index # 890"/>
    <s v="     "/>
    <s v="FAS"/>
    <m/>
    <s v="N"/>
    <x v="1"/>
    <s v="972442"/>
    <s v="20-0076143"/>
    <m/>
    <s v="T005021131"/>
    <m/>
    <m/>
    <s v="     "/>
    <x v="0"/>
    <s v="PG&amp;E"/>
    <m/>
    <s v="Vegetation"/>
    <m/>
    <s v="D"/>
    <m/>
    <s v="10-99"/>
    <m/>
    <s v="Duplicate"/>
    <s v="39.a. All Other"/>
    <s v="Duplicate"/>
    <m/>
    <m/>
    <m/>
    <m/>
    <m/>
    <s v="Line to Ground"/>
    <m/>
    <s v="Overhead"/>
    <x v="3"/>
    <s v="Conductor - Primary"/>
    <m/>
    <m/>
    <s v="     "/>
    <s v="Tier 2"/>
    <x v="1"/>
    <n v="180"/>
    <m/>
    <n v="38.210700000000003"/>
    <n v="-122.20399999999999"/>
    <s v="Napa"/>
    <s v="TULUCAY-1101"/>
    <m/>
    <n v="12000"/>
    <m/>
    <x v="0"/>
    <s v="Cal Fire"/>
    <s v="Herbaceous"/>
    <m/>
    <m/>
    <s v="No"/>
    <m/>
    <m/>
    <m/>
    <m/>
    <m/>
    <m/>
    <m/>
    <s v="N"/>
    <s v="N"/>
    <m/>
    <m/>
    <s v="     "/>
    <m/>
    <m/>
    <m/>
    <m/>
    <m/>
    <m/>
    <m/>
    <m/>
    <m/>
    <m/>
    <m/>
    <m/>
    <m/>
    <m/>
    <m/>
    <m/>
    <m/>
    <m/>
    <m/>
  </r>
  <r>
    <s v="20200890"/>
    <s v="     "/>
    <n v="44039"/>
    <s v="7/27"/>
    <x v="0"/>
    <n v="0.26041666666666669"/>
    <s v="31"/>
    <n v="3"/>
    <s v="7"/>
    <x v="4"/>
    <n v="44039"/>
    <n v="0.24374999999999999"/>
    <s v="On July 27, 2020 at 0615 hours, a PG&amp;E troubleman was dispatched to the Tulucay 1101 Distribution Circuit on Lincoln Hwy in the city of Napa and observed that two primary overhead conductors had fallen to ground. Initial analysis indicates that the primary conductors failed due to contact with each other, causing the wires to fall to ground and ignite a grass fire that Cal Fire was working to extinguish.  As a result from this event, 49 customers lost power at 0551 hours. The responding troubleman issued a &quot;priority A&quot; EC Tag for two crossarms to be added for more spacing between conductors and two primary conductors to be repaired. Power was restored to all 49 customers at 1137 hours on July 27, 2020. The fire is now extinguished and was held to 10 acres. "/>
    <s v="     "/>
    <s v="FAS"/>
    <m/>
    <s v="N"/>
    <x v="0"/>
    <s v="972442"/>
    <s v="20-0076143"/>
    <m/>
    <s v="T005021131"/>
    <n v="119509258"/>
    <m/>
    <s v="     "/>
    <x v="1"/>
    <s v="PG&amp;E"/>
    <m/>
    <s v="Vegetation"/>
    <m/>
    <s v="D"/>
    <s v="D"/>
    <s v="10-99"/>
    <s v="10 acres"/>
    <s v="Wire-Wire Contact"/>
    <s v="35.a. Wire-to-wire contact / contamination"/>
    <s v="Wire-Wire Contact"/>
    <s v="All types of equipment / facility failure"/>
    <s v="Conductor failure-all"/>
    <m/>
    <m/>
    <m/>
    <s v="Line to Ground"/>
    <m/>
    <s v="Overhead"/>
    <x v="3"/>
    <s v="Conductor - Primary"/>
    <s v="Crossarms"/>
    <s v="Circuit ID: 042301101"/>
    <s v="     "/>
    <s v="Tier 2"/>
    <x v="1"/>
    <n v="180"/>
    <s v="R3"/>
    <n v="38.210700000000003"/>
    <n v="-122.20399999999999"/>
    <s v="Napa"/>
    <s v="TULUCAY-1101"/>
    <m/>
    <n v="12000"/>
    <m/>
    <x v="0"/>
    <s v="Cal Fire"/>
    <s v="Herbaceous"/>
    <m/>
    <m/>
    <s v="No"/>
    <s v="10"/>
    <s v="0"/>
    <s v="0"/>
    <s v="0"/>
    <s v="0"/>
    <s v="KIRKLAND"/>
    <m/>
    <s v="N"/>
    <s v="N"/>
    <m/>
    <m/>
    <s v="     "/>
    <m/>
    <m/>
    <m/>
    <m/>
    <m/>
    <m/>
    <m/>
    <m/>
    <m/>
    <m/>
    <m/>
    <m/>
    <m/>
    <m/>
    <m/>
    <m/>
    <m/>
    <m/>
    <m/>
  </r>
  <r>
    <s v="20160199"/>
    <s v="     "/>
    <n v="42579"/>
    <s v="7/28"/>
    <x v="1"/>
    <n v="0.6"/>
    <s v="31"/>
    <n v="3"/>
    <s v="7"/>
    <x v="6"/>
    <m/>
    <m/>
    <s v="cal fire report CATCU 008039 found bond wire contacting energized phase and down guy. down guy insulating bob was broken. Cal fire stated they believe fire started at this pole location called 4 crew to repair pole"/>
    <s v="     "/>
    <m/>
    <m/>
    <s v="N"/>
    <x v="0"/>
    <m/>
    <m/>
    <m/>
    <m/>
    <m/>
    <m/>
    <s v="     "/>
    <x v="1"/>
    <s v="PG&amp;E"/>
    <m/>
    <s v="Vegetation"/>
    <m/>
    <s v="D"/>
    <m/>
    <s v="0.26-9.99"/>
    <s v="Square Feet: ; Acreage: "/>
    <s v="Wire-Wire Contact"/>
    <s v="35.a. Wire-to-wire contact / contamination"/>
    <s v="Wire-Wire Contact"/>
    <s v="All types of equipment / facility failure"/>
    <s v="Guy/Span Wire"/>
    <s v="Guy/Span Wire"/>
    <m/>
    <m/>
    <m/>
    <m/>
    <s v="Overhead"/>
    <x v="3"/>
    <s v="Other"/>
    <m/>
    <s v="101037045"/>
    <s v="     "/>
    <s v="Tier 2"/>
    <x v="1"/>
    <n v="348"/>
    <m/>
    <n v="37.8232"/>
    <n v="-120.136"/>
    <s v="Tuolumne"/>
    <s v="CURTIS-1703"/>
    <s v="163351703"/>
    <n v="17000"/>
    <s v="CURTIS-17039330"/>
    <x v="1"/>
    <s v="Cal Fire"/>
    <s v="Conifer Forest"/>
    <m/>
    <m/>
    <s v="Yes"/>
    <m/>
    <m/>
    <m/>
    <m/>
    <m/>
    <m/>
    <m/>
    <s v="N"/>
    <s v="N"/>
    <m/>
    <m/>
    <s v="     "/>
    <m/>
    <m/>
    <m/>
    <m/>
    <m/>
    <m/>
    <m/>
    <m/>
    <m/>
    <m/>
    <m/>
    <m/>
    <m/>
    <m/>
    <m/>
    <m/>
    <m/>
    <m/>
    <m/>
  </r>
  <r>
    <s v="20160197"/>
    <s v="     "/>
    <n v="42579"/>
    <s v="7/28"/>
    <x v="1"/>
    <n v="0.55486111111111114"/>
    <s v="31"/>
    <n v="3"/>
    <s v="7"/>
    <x v="6"/>
    <n v="42579"/>
    <n v="0.55486111111111114"/>
    <s v="0"/>
    <s v="     "/>
    <m/>
    <m/>
    <s v="N"/>
    <x v="0"/>
    <s v="1517883"/>
    <s v="16-0053369"/>
    <m/>
    <m/>
    <n v="111829276"/>
    <m/>
    <s v="     "/>
    <x v="1"/>
    <s v="PG&amp;E"/>
    <m/>
    <s v="Vegetation"/>
    <m/>
    <s v="D"/>
    <m/>
    <s v="&lt;3 meters of linear travel"/>
    <s v="Square Feet: ; Acreage: "/>
    <s v="Equipment - PG&amp;E"/>
    <s v="34.f. Pole damage or failure"/>
    <s v="Equipment - PG&amp;E"/>
    <s v="All types of equipment / facility failure"/>
    <s v="Pole"/>
    <s v="Pole"/>
    <m/>
    <m/>
    <s v="Line to Ground"/>
    <m/>
    <s v="Overhead"/>
    <x v="3"/>
    <s v="Conductor"/>
    <m/>
    <s v="102195566"/>
    <s v="     "/>
    <s v="Tier 2"/>
    <x v="1"/>
    <n v="150"/>
    <m/>
    <n v="39.712699999999998"/>
    <n v="-123.497"/>
    <s v="Mendocino"/>
    <s v="LAYTONVILLE-1101"/>
    <s v="42681101"/>
    <n v="12000"/>
    <s v="LAYTONVILLE 1101402"/>
    <x v="0"/>
    <s v="Cal Fire"/>
    <s v="Conifer Forest"/>
    <m/>
    <m/>
    <s v="No"/>
    <m/>
    <m/>
    <m/>
    <m/>
    <m/>
    <m/>
    <m/>
    <s v="N"/>
    <s v="N"/>
    <m/>
    <m/>
    <s v="     "/>
    <m/>
    <m/>
    <m/>
    <m/>
    <m/>
    <m/>
    <m/>
    <m/>
    <m/>
    <m/>
    <m/>
    <m/>
    <m/>
    <m/>
    <m/>
    <m/>
    <m/>
    <m/>
    <m/>
  </r>
  <r>
    <s v="20160195"/>
    <s v="     "/>
    <n v="42579"/>
    <s v="7/28"/>
    <x v="1"/>
    <n v="0.34166666666666667"/>
    <s v="31"/>
    <n v="3"/>
    <s v="7"/>
    <x v="6"/>
    <m/>
    <m/>
    <s v="pge ok- no wire down"/>
    <s v="     "/>
    <m/>
    <m/>
    <s v="N"/>
    <x v="0"/>
    <m/>
    <m/>
    <m/>
    <s v="T003741378"/>
    <m/>
    <m/>
    <s v="     "/>
    <x v="1"/>
    <s v="PG&amp;E"/>
    <m/>
    <s v="Vegetation"/>
    <m/>
    <s v="D"/>
    <m/>
    <s v="&lt;0.25"/>
    <s v="Square Feet: ; Acreage: "/>
    <s v="Equipment - PG&amp;E"/>
    <s v="34.o. Other"/>
    <s v="Equipment - PG&amp;E"/>
    <s v="All types of equipment / facility failure"/>
    <s v="Tie Wire"/>
    <s v="Tie Wire"/>
    <m/>
    <m/>
    <m/>
    <m/>
    <s v="Overhead"/>
    <x v="1"/>
    <s v="Other"/>
    <m/>
    <s v="101037043"/>
    <s v="     "/>
    <s v="Tier 2"/>
    <x v="1"/>
    <n v="348"/>
    <m/>
    <n v="37.820700000000002"/>
    <n v="-120.139"/>
    <s v="Tuolumne"/>
    <s v="CURTIS-1703"/>
    <s v="163351703"/>
    <m/>
    <s v="N/A"/>
    <x v="1"/>
    <s v="Cal Fire"/>
    <s v="Conifer Forest"/>
    <m/>
    <m/>
    <s v="Yes"/>
    <m/>
    <m/>
    <m/>
    <m/>
    <m/>
    <m/>
    <m/>
    <s v="N"/>
    <s v="N"/>
    <m/>
    <m/>
    <s v="     "/>
    <m/>
    <m/>
    <m/>
    <m/>
    <m/>
    <m/>
    <m/>
    <m/>
    <m/>
    <m/>
    <m/>
    <m/>
    <m/>
    <m/>
    <m/>
    <m/>
    <m/>
    <m/>
    <m/>
  </r>
  <r>
    <s v="20160196"/>
    <s v="     "/>
    <n v="42579"/>
    <s v="7/28"/>
    <x v="1"/>
    <n v="0.54027777777777775"/>
    <s v="31"/>
    <n v="3"/>
    <s v="7"/>
    <x v="6"/>
    <n v="42579"/>
    <n v="0.54027777777777775"/>
    <s v="TREE FELL ON SERVICE CAUSING TRASFORMER POLE TO BREAK, PRIMARY CONDUCTORS TO CROSS PHASE. VEG FIRE."/>
    <s v="     "/>
    <m/>
    <m/>
    <s v="N"/>
    <x v="0"/>
    <s v="1517865"/>
    <s v="16-0053313"/>
    <m/>
    <m/>
    <m/>
    <m/>
    <s v="     "/>
    <x v="1"/>
    <s v="PG&amp;E"/>
    <m/>
    <s v="Vegetation"/>
    <m/>
    <s v="D"/>
    <m/>
    <s v="0.26-9.99"/>
    <s v="Square Feet: ; Acreage: "/>
    <s v="Vegetation"/>
    <s v="33.a. Veg. contact"/>
    <s v="Vegetation"/>
    <s v="All types of equipment / facility failure"/>
    <s v="Contact - Vegetation"/>
    <m/>
    <s v="Contact - Vegetation"/>
    <s v="Conductor"/>
    <s v="Line to Line"/>
    <m/>
    <s v="Overhead"/>
    <x v="3"/>
    <s v="Conductor"/>
    <m/>
    <s v="103323932"/>
    <s v="     "/>
    <s v="Tier 2"/>
    <x v="1"/>
    <n v="424"/>
    <m/>
    <n v="37.237099999999998"/>
    <n v="-119.816"/>
    <s v="Madera"/>
    <s v="COARSEGOLD-SUB-2104"/>
    <s v="254432104"/>
    <n v="21000"/>
    <s v="COARSEGOLD 21045300"/>
    <x v="0"/>
    <s v="Cal Fire"/>
    <s v="Herbaceous"/>
    <m/>
    <m/>
    <s v="No"/>
    <m/>
    <m/>
    <m/>
    <m/>
    <m/>
    <m/>
    <m/>
    <s v="N"/>
    <s v="N"/>
    <m/>
    <m/>
    <s v="     "/>
    <s v="37.23788000"/>
    <s v="-119.81635000"/>
    <s v="Jul 29 2016 12:00AM"/>
    <s v="TrunkFail"/>
    <s v="Dead Live Oak was a 3-stm and split at the crotch and impacted the service drop which broke the top of the primary pole and transformer off causing the a 5 acre fire. Customer stated that he had intentions on removing multiple trees along the service drop but did not do it in a timely manner."/>
    <s v="OAKL"/>
    <s v="45"/>
    <s v="38"/>
    <s v="44"/>
    <s v="Moderate"/>
    <s v="Severe"/>
    <s v="Y"/>
    <s v="1"/>
    <m/>
    <s v="Other"/>
    <s v="A"/>
    <s v="CrossArm"/>
    <s v="BareWire"/>
    <s v="0"/>
  </r>
  <r>
    <s v="20170242"/>
    <s v="     "/>
    <n v="42944"/>
    <s v="7/28"/>
    <x v="1"/>
    <n v="0.58472222222222225"/>
    <s v="30"/>
    <n v="3"/>
    <s v="7"/>
    <x v="0"/>
    <n v="42944"/>
    <n v="0.58472222222222225"/>
    <m/>
    <s v="     "/>
    <m/>
    <m/>
    <s v="N"/>
    <x v="0"/>
    <s v="1841709"/>
    <s v="17-0066367"/>
    <m/>
    <m/>
    <m/>
    <m/>
    <s v="     "/>
    <x v="1"/>
    <s v="PG&amp;E"/>
    <m/>
    <s v="Vegetation"/>
    <m/>
    <s v="D"/>
    <m/>
    <s v="0.26-9.99"/>
    <s v="Square Feet: ; Acreage: 2"/>
    <s v="Equipment - PG&amp;E"/>
    <s v="34.b. Conductor damage or failure"/>
    <s v="Equipment - PG&amp;E"/>
    <s v="All types of equipment / facility failure"/>
    <s v="Conductor"/>
    <s v="Conductor"/>
    <m/>
    <m/>
    <s v="Line to Ground"/>
    <s v="Unknown"/>
    <s v="Overhead"/>
    <x v="3"/>
    <s v="Conductor"/>
    <m/>
    <s v="101512624"/>
    <s v="     "/>
    <s v="Tier 2"/>
    <x v="1"/>
    <n v="244"/>
    <m/>
    <n v="40.999699999999997"/>
    <n v="-121.958"/>
    <s v="Shasta"/>
    <s v="PIT-NO.-5-1101"/>
    <s v="101321101"/>
    <n v="12000"/>
    <s v="PIT NO 5 11011658"/>
    <x v="0"/>
    <s v="Unknown"/>
    <s v="Conifer Forest"/>
    <m/>
    <m/>
    <s v="No"/>
    <m/>
    <m/>
    <m/>
    <m/>
    <m/>
    <m/>
    <m/>
    <s v="N"/>
    <s v="N"/>
    <m/>
    <m/>
    <s v="     "/>
    <m/>
    <m/>
    <m/>
    <m/>
    <m/>
    <m/>
    <m/>
    <m/>
    <m/>
    <m/>
    <m/>
    <m/>
    <m/>
    <m/>
    <m/>
    <m/>
    <m/>
    <m/>
    <m/>
  </r>
  <r>
    <s v="20170244"/>
    <s v="     "/>
    <n v="42944"/>
    <s v="7/28"/>
    <x v="1"/>
    <m/>
    <s v="30"/>
    <n v="3"/>
    <s v="7"/>
    <x v="0"/>
    <n v="42944"/>
    <n v="0.76388888888888884"/>
    <s v="Tree took down 4 ACSR started grass fire 2 spans S/O fuses 6371"/>
    <s v="     "/>
    <m/>
    <m/>
    <s v="N"/>
    <x v="0"/>
    <s v="1841953"/>
    <s v="17-0066392"/>
    <m/>
    <m/>
    <n v="113095925"/>
    <m/>
    <s v="     "/>
    <x v="1"/>
    <s v="PG&amp;E"/>
    <m/>
    <s v="Vegetation"/>
    <m/>
    <s v="D"/>
    <m/>
    <s v="0.26-9.99"/>
    <s v="Square Feet: ; Acreage: 1"/>
    <s v="Vegetation"/>
    <s v="33.a. Veg. contact"/>
    <s v="Vegetation"/>
    <s v="All types of equipment / facility failure"/>
    <s v="Contact - Vegetation"/>
    <m/>
    <s v="Contact - Vegetation"/>
    <s v="Conductor"/>
    <s v="Open Circuit"/>
    <s v="None"/>
    <s v="Overhead"/>
    <x v="3"/>
    <s v="Conductor"/>
    <m/>
    <s v="101945496"/>
    <s v="     "/>
    <s v="Tier 2"/>
    <x v="1"/>
    <n v="565"/>
    <m/>
    <n v="35.727600000000002"/>
    <n v="-120.99"/>
    <s v="San Luis Obispo"/>
    <s v="TEMPLETON-2110"/>
    <s v="183052110"/>
    <n v="21000"/>
    <s v="TEMPLETON 2110N32"/>
    <x v="1"/>
    <s v="San Luis Obispo CDF"/>
    <s v="Hardwood Woodland"/>
    <m/>
    <m/>
    <s v="No"/>
    <m/>
    <m/>
    <m/>
    <m/>
    <m/>
    <m/>
    <m/>
    <s v="N"/>
    <s v="N"/>
    <m/>
    <m/>
    <s v="     "/>
    <m/>
    <m/>
    <m/>
    <m/>
    <m/>
    <m/>
    <m/>
    <m/>
    <m/>
    <m/>
    <m/>
    <m/>
    <m/>
    <m/>
    <m/>
    <m/>
    <m/>
    <m/>
    <m/>
  </r>
  <r>
    <s v="20200887"/>
    <s v="     "/>
    <n v="44040"/>
    <s v="7/28"/>
    <x v="1"/>
    <n v="0.54861111111111116"/>
    <s v="31"/>
    <n v="3"/>
    <s v="7"/>
    <x v="4"/>
    <n v="44040"/>
    <n v="0.54374999999999996"/>
    <s v="On July 28, 2020 at 1422 hours, a PG&amp;E Troubleman patrolling the Challenge 1102 Distribution Circuit number 103201102 near 14932 Frenchtown Rd, Brownsville, CA 95919. He observed that 1 of 2 positions were blown open on fuse # 1813. He found open jumpers on the 2 load side. He then closed the fuse # 1813 on July 28, 2020 at 1830 hours. Our crew replaced 1,000' of 4acsr conductor.  Initial analysis indicates a tree fell into the primary conductor, resulting in a line to ground fault and causing an ignition. The ensuing fire was 0.25 - 10 acres. Cal Fire responded to and extinguished the fire.  An outage affecting 48 customers, began on July 28, 2020 at 1303 hours and lasted 15,696 minutes. Repairs were complete by July 28, 2020 at 1947 hours."/>
    <s v="     "/>
    <s v="FAS"/>
    <m/>
    <s v="N"/>
    <x v="0"/>
    <s v="973709"/>
    <s v="20-0076959"/>
    <m/>
    <s v="T005022666, T005022645"/>
    <n v="119518695"/>
    <m/>
    <s v="     "/>
    <x v="1"/>
    <s v="PG&amp;E"/>
    <m/>
    <s v="Vegetation"/>
    <m/>
    <s v="D"/>
    <s v="D"/>
    <s v="0.26-9.99"/>
    <m/>
    <s v="Vegetation"/>
    <s v="33.a. Veg. contact"/>
    <s v="Vegetation"/>
    <s v="Contact from object"/>
    <s v="Contact - Vegetation"/>
    <m/>
    <s v="Contact - Vegetation"/>
    <s v="Conductor - Primary"/>
    <s v="Line to Ground"/>
    <m/>
    <s v="Overhead"/>
    <x v="3"/>
    <s v="Conductor - Primary"/>
    <s v="Conductor - Primary, Fuse"/>
    <s v="Circuit ID: 103201102, Fuse: 1813"/>
    <s v="     "/>
    <s v="Tier 2"/>
    <x v="1"/>
    <n v="330"/>
    <s v="R4"/>
    <n v="39.393700000000003"/>
    <n v="-121.26"/>
    <s v="Yuba"/>
    <s v="CHALLENGE-1102"/>
    <m/>
    <n v="12000"/>
    <s v="CHALLENGE 11021064"/>
    <x v="1"/>
    <s v="Cal Fire"/>
    <s v="Hardwood Forest"/>
    <m/>
    <m/>
    <s v="No"/>
    <m/>
    <m/>
    <m/>
    <m/>
    <m/>
    <m/>
    <m/>
    <s v="N"/>
    <s v="N"/>
    <m/>
    <m/>
    <s v="     "/>
    <s v="39.39376000"/>
    <s v="-121.26010700"/>
    <s v="Dec 17 2020 12:00AM"/>
    <s v="TrunkFail"/>
    <s v="Pine tree broke out do to heavy lean. Not sure is it was healthy or not because it is burnt now but the cambion layer looks healthy."/>
    <s v="PINP"/>
    <s v="80"/>
    <s v="14"/>
    <s v="20"/>
    <s v="Moderate"/>
    <s v="None"/>
    <s v="N"/>
    <s v="1"/>
    <m/>
    <s v="Plain"/>
    <s v="A"/>
    <s v="CrossArm"/>
    <s v="BareWire"/>
    <m/>
  </r>
  <r>
    <s v="20200889"/>
    <s v="     "/>
    <n v="44040"/>
    <s v="7/28"/>
    <x v="1"/>
    <n v="0.71805555555555556"/>
    <s v="31"/>
    <n v="3"/>
    <s v="7"/>
    <x v="4"/>
    <n v="44040"/>
    <n v="0.71597222222222223"/>
    <s v="On July 28, 2020 at 1747 hours, a PG&amp;E Troubleman was dispatched to the Stillwater 1102 12kV Distribution Circuit on Bear Mountain Road near Daniels Lane, Redding in response to an outage and reports of a tree on the wire. Initial analysis indicates vegetation contact caused the ignition. A live blue oak tree fell that contacted open secondary wire prior to falling on the fence resulting in approximately 20'x40' fire. There were no damaged to PG&amp;E equipment. Fire was suppressed by Cal Fire. "/>
    <s v="     "/>
    <s v="FAS"/>
    <m/>
    <s v="N"/>
    <x v="0"/>
    <s v="973915"/>
    <m/>
    <m/>
    <s v="T005022891"/>
    <m/>
    <m/>
    <s v="     "/>
    <x v="1"/>
    <s v="PG&amp;E"/>
    <m/>
    <s v="Vegetation"/>
    <m/>
    <s v="D"/>
    <s v="D"/>
    <s v="&lt;0.25"/>
    <m/>
    <s v="Vegetation"/>
    <s v="33.a. Veg. contact"/>
    <s v="Vegetation"/>
    <s v="Contact from object"/>
    <s v="Contact - Vegetation"/>
    <m/>
    <s v="Contact - Vegetation"/>
    <s v="Conductor - Secondary"/>
    <m/>
    <m/>
    <s v="Overhead"/>
    <x v="1"/>
    <s v="Conductor - Secondary"/>
    <m/>
    <s v="Circuit ID: 103561102 "/>
    <s v="     "/>
    <s v="Tier 2"/>
    <x v="1"/>
    <n v="246"/>
    <s v="R4"/>
    <n v="40.6875"/>
    <n v="-122.283"/>
    <s v="Shasta"/>
    <s v="STILLWATER-1102"/>
    <m/>
    <n v="750"/>
    <s v="N/A"/>
    <x v="1"/>
    <s v="Cal Fire"/>
    <s v="Hardwood Woodland"/>
    <m/>
    <m/>
    <s v="No"/>
    <m/>
    <m/>
    <m/>
    <m/>
    <m/>
    <m/>
    <m/>
    <s v="N"/>
    <s v="N"/>
    <m/>
    <m/>
    <s v="     "/>
    <m/>
    <m/>
    <m/>
    <s v="TreeGrew"/>
    <m/>
    <m/>
    <m/>
    <m/>
    <m/>
    <m/>
    <m/>
    <m/>
    <m/>
    <m/>
    <m/>
    <m/>
    <m/>
    <m/>
    <m/>
  </r>
  <r>
    <s v="20201600"/>
    <s v="     "/>
    <n v="44040"/>
    <s v="7/28"/>
    <x v="1"/>
    <n v="0.52569444444444446"/>
    <s v="31"/>
    <n v="3"/>
    <s v="7"/>
    <x v="4"/>
    <n v="44040"/>
    <n v="0.52152777777777781"/>
    <s v="On July 28, 2020 at 1303 hours, a PG&amp;E Troubleman patrolled the Templeton 2111 12kV Distribution Circuit number 183052111, near 2020 White Oak Lane in Templeton. He observed a tree limb that took down both phases of a primary overhead conductor at CGC 511880475014. Initial analysis indicates a mature coastal live oak codominant stem failed and fell onto our equipment, which then caused an outage and a small fire. Cal Fire responded to and extinguished the approximately 8x8 foot fire. The 68-minute outage affected 139 customers. We replaced one span of 4 ACSR damaged conductor, via the EC tag number 119517638. All the repairs were completed and the line was returned to service on July 28, 2020 at 1700 hours. This information is preliminary."/>
    <s v="     "/>
    <s v="FAS"/>
    <m/>
    <s v="Y"/>
    <x v="0"/>
    <s v="973692"/>
    <s v="20-0076904"/>
    <m/>
    <s v="T005022621"/>
    <n v="119517638"/>
    <m/>
    <s v="     "/>
    <x v="1"/>
    <s v="PG&amp;E"/>
    <m/>
    <s v="Vegetation"/>
    <m/>
    <s v="D"/>
    <s v="D"/>
    <s v="&lt;0.25"/>
    <s v="8'X8'"/>
    <s v="Vegetation"/>
    <s v="33.a. Veg. contact"/>
    <s v="Vegetation"/>
    <s v="Contact from object"/>
    <s v="Contact - Vegetation"/>
    <m/>
    <s v="Contact - Vegetation"/>
    <s v="Conductor - Primary"/>
    <s v="Line to Ground"/>
    <m/>
    <s v="Overhead"/>
    <x v="3"/>
    <s v="Conductor - Primary"/>
    <s v="Primary overhead conductor"/>
    <s v="Circuit ID: 183052111, SAP ID: 101891740"/>
    <s v="     "/>
    <s v="Tier 2"/>
    <x v="1"/>
    <n v="575"/>
    <s v="R3"/>
    <n v="35.531700000000001"/>
    <n v="-120.729"/>
    <s v="San Luis Obispo"/>
    <s v="TEMPLETON-2111"/>
    <m/>
    <n v="12000"/>
    <m/>
    <x v="0"/>
    <s v="Cal Fire"/>
    <s v="Hardwood Woodland"/>
    <m/>
    <m/>
    <s v="No"/>
    <m/>
    <m/>
    <m/>
    <m/>
    <m/>
    <m/>
    <m/>
    <s v="N"/>
    <s v="N"/>
    <m/>
    <m/>
    <s v="     "/>
    <s v="35.53144100"/>
    <s v="-120.73026900"/>
    <s v="Jul 29 2020 12:00AM"/>
    <s v="BranchFail"/>
    <s v="EVIDENCE OF A BRANCH FAILURE OF A COAST LIVE OAK TREE NEXT TO THE LINES. EVIDENCE OF EXTERNAL AND INTERNAL FUNGAL PRESENCE. EVIDENCE OF FIRE VIA 8X8FT BURN AREA ON THE GROUND. FBB WORK NEEDED FOR THE REMAINING IMBALANCED WEIGHT DISTRIBUTION IN THE CANOPY. L2PI LISTED TREE FOR FBB ON 7/30/2020."/>
    <s v="OAKC"/>
    <s v="45"/>
    <s v="43"/>
    <s v="15"/>
    <s v="Slight"/>
    <s v="None"/>
    <s v="N"/>
    <s v="1"/>
    <m/>
    <s v="Ridge"/>
    <s v="A"/>
    <s v="CrossArm"/>
    <s v="BareWire"/>
    <s v="1"/>
  </r>
  <r>
    <s v="20200886"/>
    <s v="     "/>
    <n v="44040"/>
    <s v="7/28"/>
    <x v="1"/>
    <n v="0.30416666666666664"/>
    <s v="31"/>
    <n v="3"/>
    <s v="7"/>
    <x v="4"/>
    <n v="44040"/>
    <n v="0.66874999999999996"/>
    <s v="On July 28, 2020 at 0717 hours, a PG&amp;E troubleman was dispatched to the EEL RIVER 1102 Distribution Circuit in the city of Ferndale and observed 1 phase dead at Fuse 8013. The troubleman went to Fuse 1915 and found all 3 phases energizing with good power.  Fuse 1915 was opened and tag man on line to complete patrol of area. Fuse 1915 was opened at 1603 hours on July 28, 2020. The troubleman found 1 primary conductor down on ground due to a failed bump sleeve. This failure ignited a small grass fire around the base of the pole that self-extinguished. An EC Tag was created by the troubleman to have the damaged primary conductor replaced. Power has been restored to all two customers at 1400 hours on July 29, 2020.  "/>
    <s v="     "/>
    <s v="FAS"/>
    <m/>
    <s v="N"/>
    <x v="0"/>
    <s v="973322"/>
    <s v="20-0077070"/>
    <m/>
    <s v="T005022146"/>
    <n v="119519355"/>
    <m/>
    <s v="     "/>
    <x v="1"/>
    <s v="PG&amp;E"/>
    <m/>
    <s v="Vegetation"/>
    <m/>
    <s v="D"/>
    <s v="D"/>
    <s v="&lt;0.25"/>
    <m/>
    <s v="Equipment - PG&amp;E"/>
    <s v="34.m. Connection device damage or failure"/>
    <s v="Equipment - PG&amp;E"/>
    <s v="All types of equipment / facility failure"/>
    <s v="Splice/Clamp/Connector"/>
    <s v="Automatic Wire Splice"/>
    <m/>
    <m/>
    <s v="Force Out"/>
    <m/>
    <s v="Overhead"/>
    <x v="3"/>
    <s v="Automatic Wire Splice"/>
    <m/>
    <s v="Circuit ID: 192381102"/>
    <s v="     "/>
    <s v="Tier 2"/>
    <x v="1"/>
    <n v="105"/>
    <s v="R1"/>
    <n v="40.4634"/>
    <n v="-124.246"/>
    <s v="Humboldt"/>
    <s v="EEL-RIVER-1102"/>
    <m/>
    <n v="12000"/>
    <m/>
    <x v="0"/>
    <s v="Self Extinguished"/>
    <s v="Herbaceous"/>
    <m/>
    <m/>
    <s v="No"/>
    <m/>
    <m/>
    <m/>
    <m/>
    <m/>
    <m/>
    <m/>
    <s v="N"/>
    <s v="N"/>
    <m/>
    <m/>
    <s v="     "/>
    <m/>
    <m/>
    <m/>
    <m/>
    <m/>
    <m/>
    <m/>
    <m/>
    <m/>
    <m/>
    <m/>
    <m/>
    <m/>
    <m/>
    <m/>
    <m/>
    <m/>
    <m/>
    <m/>
  </r>
  <r>
    <s v="20170246"/>
    <s v="     "/>
    <n v="42945"/>
    <s v="7/29"/>
    <x v="1"/>
    <m/>
    <s v="30"/>
    <n v="3"/>
    <s v="7"/>
    <x v="0"/>
    <n v="42945"/>
    <n v="0.56111111111111112"/>
    <s v="VEG FIRE, ARCING CONNECTORS"/>
    <s v="     "/>
    <m/>
    <m/>
    <s v="N"/>
    <x v="0"/>
    <m/>
    <s v="17-0066472"/>
    <m/>
    <m/>
    <n v="113097730"/>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Unknown"/>
    <s v="Overhead"/>
    <x v="1"/>
    <s v="Conductor"/>
    <m/>
    <s v="101889516"/>
    <s v="     "/>
    <s v="Tier 2"/>
    <x v="1"/>
    <n v="575"/>
    <m/>
    <n v="35.452300000000001"/>
    <n v="-120.383"/>
    <s v="San Luis Obispo"/>
    <s v="TEMPLETON-2113"/>
    <s v="183052113"/>
    <m/>
    <s v="N/A"/>
    <x v="1"/>
    <s v="Unknown"/>
    <s v="Agriculture"/>
    <m/>
    <m/>
    <s v="No"/>
    <m/>
    <m/>
    <m/>
    <m/>
    <m/>
    <m/>
    <m/>
    <s v="N"/>
    <s v="N"/>
    <m/>
    <m/>
    <s v="     "/>
    <m/>
    <m/>
    <m/>
    <m/>
    <m/>
    <m/>
    <m/>
    <m/>
    <m/>
    <m/>
    <m/>
    <m/>
    <m/>
    <m/>
    <m/>
    <m/>
    <m/>
    <m/>
    <m/>
  </r>
  <r>
    <s v="20180576"/>
    <s v="     "/>
    <n v="43310"/>
    <s v="7/29"/>
    <x v="1"/>
    <n v="0.48541666666666666"/>
    <s v="31"/>
    <n v="3"/>
    <s v="7"/>
    <x v="1"/>
    <n v="43310"/>
    <n v="0.48541666666666666"/>
    <s v="ILIS cause - &quot;Vegetation, Tree fell into line&quot; / &quot; 2 SPANS OF WIRE DOWN IN SAME SPAN&quot;"/>
    <s v="     "/>
    <s v="FAS"/>
    <m/>
    <s v="N"/>
    <x v="0"/>
    <s v="143567"/>
    <s v="18-0064779"/>
    <m/>
    <m/>
    <m/>
    <m/>
    <s v="     "/>
    <x v="1"/>
    <s v="PG&amp;E"/>
    <m/>
    <m/>
    <m/>
    <s v="D"/>
    <m/>
    <s v="0.26-9.99"/>
    <m/>
    <s v="Vegetation"/>
    <s v="33.a. Veg. contact"/>
    <s v="Vegetation"/>
    <s v="Contact from object"/>
    <s v="Vegetation"/>
    <m/>
    <s v="Contact - Vegetation"/>
    <s v="Conductor"/>
    <s v="Line to Ground"/>
    <m/>
    <s v="Overhead"/>
    <x v="3"/>
    <m/>
    <m/>
    <s v="9059"/>
    <s v="     "/>
    <s v="Tier 2"/>
    <x v="1"/>
    <n v="154"/>
    <s v="R4"/>
    <n v="39.096800000000002"/>
    <n v="-123.502"/>
    <s v="Mendocino"/>
    <s v="PHILO-1102"/>
    <s v="042601102"/>
    <n v="11000"/>
    <m/>
    <x v="0"/>
    <m/>
    <s v="Agriculture"/>
    <m/>
    <m/>
    <s v="No"/>
    <m/>
    <m/>
    <m/>
    <m/>
    <m/>
    <m/>
    <m/>
    <s v="N"/>
    <s v="N"/>
    <m/>
    <m/>
    <s v="     "/>
    <s v="39.09755800"/>
    <s v="-123.50208800"/>
    <s v="Jul 31 2018 12:00AM"/>
    <s v="TrunkFail"/>
    <s v="A green leaved Coast Live Oak suffered a failure of 1/2 standing trunks at ground level.  The trunk brought down 1/2 conductors.  The line to ground fault caused a 1.5 acre grass fire with no property damage sustained."/>
    <s v="OAKC"/>
    <s v="55"/>
    <s v="19"/>
    <s v="15"/>
    <s v="Moderate"/>
    <s v="Slight"/>
    <s v="N"/>
    <s v="1"/>
    <m/>
    <s v="Hillside"/>
    <s v="B"/>
    <s v="Other"/>
    <s v="BareWire"/>
    <s v="4"/>
  </r>
  <r>
    <s v="20180580"/>
    <s v="     "/>
    <n v="43310"/>
    <s v="7/29"/>
    <x v="1"/>
    <m/>
    <s v="31"/>
    <n v="3"/>
    <s v="7"/>
    <x v="1"/>
    <m/>
    <m/>
    <s v="Tree branch into line - started very small fire"/>
    <s v="     "/>
    <s v="FAS"/>
    <m/>
    <s v="N"/>
    <x v="0"/>
    <m/>
    <m/>
    <m/>
    <m/>
    <m/>
    <m/>
    <s v="     "/>
    <x v="0"/>
    <s v="PG&amp;E"/>
    <m/>
    <m/>
    <m/>
    <s v="D"/>
    <m/>
    <s v="&lt;3 meters of linear travel"/>
    <m/>
    <s v="Vegetation"/>
    <s v="33.a. Veg. contact"/>
    <s v="Vegetation"/>
    <s v="Contact from object"/>
    <s v="Vegetation"/>
    <m/>
    <s v="Contact - Vegetation"/>
    <m/>
    <m/>
    <m/>
    <m/>
    <x v="3"/>
    <m/>
    <m/>
    <m/>
    <s v="     "/>
    <s v="Tier 2"/>
    <x v="1"/>
    <n v="348"/>
    <m/>
    <n v="37.796700000000001"/>
    <n v="-120.124"/>
    <s v="Tuolumne"/>
    <s v="CURTIS-1703"/>
    <s v="163351703"/>
    <n v="17000"/>
    <s v="CURTIS-17039330"/>
    <x v="1"/>
    <m/>
    <s v="Highly Rural"/>
    <m/>
    <m/>
    <s v="No"/>
    <m/>
    <m/>
    <m/>
    <m/>
    <m/>
    <m/>
    <m/>
    <s v="N"/>
    <s v="N"/>
    <m/>
    <m/>
    <s v="     "/>
    <m/>
    <m/>
    <m/>
    <m/>
    <m/>
    <m/>
    <m/>
    <m/>
    <m/>
    <m/>
    <m/>
    <m/>
    <m/>
    <m/>
    <m/>
    <m/>
    <m/>
    <m/>
    <m/>
  </r>
  <r>
    <s v="20190709"/>
    <s v="     "/>
    <n v="43675"/>
    <s v="7/29"/>
    <x v="1"/>
    <m/>
    <s v="31"/>
    <n v="3"/>
    <s v="7"/>
    <x v="3"/>
    <n v="43675"/>
    <m/>
    <s v="Vegetation contacted conductor, fire limited to tree only"/>
    <s v="     "/>
    <s v="FAS"/>
    <m/>
    <s v="N"/>
    <x v="0"/>
    <s v="474882"/>
    <s v="19-0082325"/>
    <m/>
    <s v="T004711875"/>
    <n v="117664519"/>
    <m/>
    <s v="     "/>
    <x v="0"/>
    <s v="PG&amp;E"/>
    <m/>
    <m/>
    <m/>
    <s v="D"/>
    <m/>
    <s v="Other"/>
    <s v="fire in tree only"/>
    <s v="Vegetation"/>
    <s v="33.a. Veg. contact"/>
    <s v="Vegetation"/>
    <s v="Contact from object"/>
    <s v="Contact - Vegetation"/>
    <m/>
    <s v="Contact - Vegetation"/>
    <m/>
    <s v="Force Out"/>
    <m/>
    <s v="Overhead"/>
    <x v="0"/>
    <m/>
    <m/>
    <s v="163451701-2100000075{L5908}"/>
    <s v="     "/>
    <s v="Tier 2"/>
    <x v="1"/>
    <n v="345"/>
    <m/>
    <n v="38.139899999999997"/>
    <n v="-120.46599999999999"/>
    <s v="CALAVERAS"/>
    <s v="FROGTOWN-1701"/>
    <m/>
    <m/>
    <s v="FROGTOWN 170113412"/>
    <x v="0"/>
    <m/>
    <m/>
    <m/>
    <m/>
    <s v="No"/>
    <m/>
    <m/>
    <m/>
    <m/>
    <m/>
    <m/>
    <m/>
    <s v="N"/>
    <s v="N"/>
    <m/>
    <m/>
    <s v="     "/>
    <s v="38.14281000"/>
    <s v="-120.46685000"/>
    <s v="Jul 29 2019 12:00AM"/>
    <m/>
    <s v="Rot in the base of a three stem live oak, failed and caused outage."/>
    <s v="OAKL"/>
    <m/>
    <m/>
    <m/>
    <m/>
    <m/>
    <m/>
    <m/>
    <m/>
    <m/>
    <m/>
    <m/>
    <m/>
    <s v="0"/>
  </r>
  <r>
    <s v="20200904"/>
    <s v="     "/>
    <n v="44041"/>
    <s v="7/29"/>
    <x v="1"/>
    <n v="0.80347222222222225"/>
    <s v="31"/>
    <n v="3"/>
    <s v="7"/>
    <x v="4"/>
    <n v="44041"/>
    <n v="0.79861111111111116"/>
    <s v="On July 29, 2020 at 1917 hours, a PG&amp;E Troubleman was dispatched to the Narrows 2105 21kV Distribution Circuit on Bald Ridge Road, Penn Valley in response to an outage. Initial analysis indicates bird nest contact caused the ignition. An insulator flashed due to contact with a nest of baby birds that melted the jumpers resulting in pole top being charred and warranting the pole to be reframed. The ignition resulted in approximately 1/3 acre grass fire and an outage to 4297 customers. Fire was suppressed by Cal Fire."/>
    <s v="     "/>
    <s v="FAS"/>
    <m/>
    <s v="N"/>
    <x v="0"/>
    <s v="974916"/>
    <s v="20-0077668"/>
    <m/>
    <s v="T005023958"/>
    <n v="119525732"/>
    <m/>
    <s v="     "/>
    <x v="1"/>
    <s v="PG&amp;E"/>
    <m/>
    <s v="Vegetation"/>
    <m/>
    <s v="D"/>
    <s v="D"/>
    <s v="0.26-9.99"/>
    <s v="1/3 acre"/>
    <s v="Contact - Animal - Nest"/>
    <s v="33.e. Other contact from object"/>
    <s v="Contact - Nest"/>
    <s v="Contact from object"/>
    <s v="Contact - Nest"/>
    <m/>
    <s v="Contact - Nest"/>
    <s v="Insulator"/>
    <s v="Three Phase Fault"/>
    <m/>
    <s v="Overhead"/>
    <x v="3"/>
    <s v="Insulator"/>
    <s v="Crossarm, Insulators, Jumper, Hardware/framing"/>
    <s v="Pole ID: 100010651"/>
    <s v="     "/>
    <s v="Tier 2"/>
    <x v="1"/>
    <n v="300"/>
    <s v="R4"/>
    <n v="39.2179"/>
    <n v="-121.24"/>
    <s v="Nevada"/>
    <s v="NARROWS-2105"/>
    <m/>
    <n v="21000"/>
    <s v="NARROWS 2105CB"/>
    <x v="1"/>
    <s v="Cal Fire"/>
    <s v="Herbaceous"/>
    <m/>
    <m/>
    <s v="No"/>
    <m/>
    <m/>
    <m/>
    <m/>
    <m/>
    <s v="BALD"/>
    <m/>
    <s v="N"/>
    <s v="N"/>
    <m/>
    <m/>
    <s v="     "/>
    <m/>
    <m/>
    <m/>
    <m/>
    <m/>
    <m/>
    <m/>
    <m/>
    <m/>
    <m/>
    <m/>
    <m/>
    <m/>
    <m/>
    <m/>
    <m/>
    <m/>
    <m/>
    <m/>
  </r>
  <r>
    <s v="20150184"/>
    <s v="     "/>
    <n v="42188"/>
    <s v="7/3"/>
    <x v="0"/>
    <n v="0.14097222222222222"/>
    <s v="27"/>
    <n v="3"/>
    <s v="7"/>
    <x v="2"/>
    <n v="42188"/>
    <n v="7.6388888888888895E-2"/>
    <s v="0"/>
    <s v="     "/>
    <m/>
    <m/>
    <s v="N"/>
    <x v="0"/>
    <s v="1262219"/>
    <s v="15-0045239"/>
    <m/>
    <m/>
    <n v="110487794"/>
    <m/>
    <s v="     "/>
    <x v="1"/>
    <s v="PG&amp;E"/>
    <m/>
    <s v="Vegetation"/>
    <m/>
    <s v="D"/>
    <m/>
    <s v="0.26-9.99"/>
    <s v="Square Feet: ; Acreage: 1.5"/>
    <s v="Vegetation"/>
    <s v="33.a. Veg. contact"/>
    <s v="Vegetation"/>
    <s v="All types of equipment / facility failure"/>
    <s v="Contact - Vegetation"/>
    <m/>
    <s v="Contact - Vegetation"/>
    <s v="Conductor"/>
    <s v="Line to Ground"/>
    <s v="0"/>
    <s v="Overhead"/>
    <x v="3"/>
    <s v="Conductor"/>
    <m/>
    <s v="1 soan 1 conducter 1 span loade side transformer formtr 1008493290"/>
    <s v="     "/>
    <s v="Tier 2"/>
    <x v="1"/>
    <n v="565"/>
    <m/>
    <n v="35.6785"/>
    <n v="-120.95699999999999"/>
    <s v="San Luis Obispo"/>
    <s v="TEMPLETON-2110"/>
    <s v="183052110"/>
    <n v="21000"/>
    <s v="TEMPLETON 2110N30"/>
    <x v="1"/>
    <s v="Cal Fire Dept"/>
    <s v="Herbaceous"/>
    <m/>
    <m/>
    <s v="No"/>
    <m/>
    <m/>
    <m/>
    <m/>
    <m/>
    <m/>
    <m/>
    <s v="N"/>
    <s v="N"/>
    <m/>
    <m/>
    <s v="     "/>
    <s v="35.67850000"/>
    <s v="-120.95670000"/>
    <s v="Jul  6 2015 12:00AM"/>
    <s v="TrunkFail"/>
    <s v="EVIDENCE OF MULTISTEM GREEN COAST LIVE OAK TRUNK FAILURE. EVIDENCE OF 1.5 ACRE FIRE, NO PROPERTY DAMAGE. ADDITIONAL WORK IS PLANNED FOR TREE CREWS TO MITIGATE REMAINING OVERHANG BRANCHES AND DROUGHT STRESSED TREES."/>
    <s v="OAKC"/>
    <s v="55"/>
    <s v="65"/>
    <s v="35"/>
    <s v="Slight"/>
    <s v="None"/>
    <s v="N"/>
    <s v="1"/>
    <m/>
    <s v="Hillside"/>
    <s v="B"/>
    <s v="CrossArm"/>
    <s v="BareWire"/>
    <s v="5"/>
  </r>
  <r>
    <s v="20160148"/>
    <s v="     "/>
    <n v="42554"/>
    <s v="7/3"/>
    <x v="0"/>
    <n v="0.625"/>
    <s v="28"/>
    <n v="3"/>
    <s v="7"/>
    <x v="6"/>
    <n v="42554"/>
    <n v="0.625"/>
    <s v="OAK TREE FELL THRU ALL 3 PHASES - PEB9 SENT TAG FOR CREW-ISOLATED WIRE DOWN,SWITCHED TO RESTORE MOST CUSTOMERS"/>
    <s v="     "/>
    <m/>
    <m/>
    <s v="N"/>
    <x v="0"/>
    <s v="1500598"/>
    <s v="16-0047689"/>
    <m/>
    <m/>
    <n v="111762839"/>
    <m/>
    <s v="     "/>
    <x v="1"/>
    <s v="PG&amp;E"/>
    <m/>
    <s v="Vegetation"/>
    <m/>
    <s v="D"/>
    <m/>
    <s v="&lt;3 meters of linear travel"/>
    <s v="Square Feet: ; Acreage: "/>
    <s v="Vegetation"/>
    <s v="33.a. Veg. contact"/>
    <s v="Vegetation"/>
    <s v="All types of equipment / facility failure"/>
    <s v="Contact - Vegetation"/>
    <m/>
    <s v="Contact - Vegetation"/>
    <s v="Conductor"/>
    <s v="Line to Line"/>
    <m/>
    <s v="Overhead"/>
    <x v="3"/>
    <s v="Conductor"/>
    <m/>
    <s v="101050507"/>
    <s v="     "/>
    <s v="Tier 2"/>
    <x v="1"/>
    <n v="348"/>
    <m/>
    <n v="38.034799999999997"/>
    <n v="-120.381"/>
    <s v="Tuolumne"/>
    <s v="RACETRACK-1703"/>
    <s v="163761703"/>
    <n v="17000"/>
    <s v="RACETRACK 17039190"/>
    <x v="0"/>
    <s v="Cal Fire"/>
    <s v="Hardwood Forest"/>
    <m/>
    <m/>
    <s v="No"/>
    <m/>
    <m/>
    <m/>
    <m/>
    <m/>
    <m/>
    <m/>
    <s v="N"/>
    <s v="N"/>
    <m/>
    <m/>
    <s v="     "/>
    <s v="38.03482700"/>
    <s v="-120.38087700"/>
    <s v="Jul  5 2016 12:00AM"/>
    <s v="TrunkFail"/>
    <s v="Large healthy Valley oak failed 35 feet above ground and brought three phase primary down. A small fire was reported and put out quickly. No damage to life or property. Approximate elevation is 2200 feet."/>
    <s v="OAKV"/>
    <s v="65"/>
    <s v="27"/>
    <s v="35"/>
    <s v="Moderate"/>
    <s v="None"/>
    <s v="N"/>
    <s v="1"/>
    <m/>
    <s v="Valley"/>
    <s v="D"/>
    <s v="CrossArm"/>
    <s v="BareWire"/>
    <s v="3"/>
  </r>
  <r>
    <s v="20170167"/>
    <s v="     "/>
    <n v="42919"/>
    <s v="7/3"/>
    <x v="0"/>
    <n v="0.85138888888888886"/>
    <s v="27"/>
    <n v="3"/>
    <s v="7"/>
    <x v="0"/>
    <n v="42919"/>
    <n v="0.85138888888888886"/>
    <s v="small birds ( starling) flashed and started a grass fire no dmg to pge facilities"/>
    <s v="     "/>
    <m/>
    <m/>
    <s v="N"/>
    <x v="0"/>
    <s v="1823150"/>
    <s v="17-0060336"/>
    <m/>
    <m/>
    <m/>
    <m/>
    <s v="     "/>
    <x v="1"/>
    <s v="PG&amp;E"/>
    <m/>
    <s v="Vegetation"/>
    <m/>
    <s v="D"/>
    <m/>
    <s v="&lt;0.25"/>
    <s v="Square Feet: 20x50; Acreage: "/>
    <s v="Contact - Animal - Bird"/>
    <s v="33.b. Animal contact"/>
    <s v="Contact - Bird"/>
    <s v="All types of equipment / facility failure"/>
    <s v="Contact - Animal"/>
    <m/>
    <s v="Contact - Animal"/>
    <s v="Conductor"/>
    <s v="Line to Line"/>
    <s v="PACIFIC BELL"/>
    <s v="Overhead"/>
    <x v="3"/>
    <s v="Conductor"/>
    <m/>
    <s v="101388730"/>
    <s v="     "/>
    <s v="Tier 2"/>
    <x v="1"/>
    <n v="305"/>
    <m/>
    <n v="38.792299999999997"/>
    <n v="-120.944"/>
    <s v="El Dorado"/>
    <s v="SHINGLE-SPRINGS-2109"/>
    <s v="153652109"/>
    <n v="21000"/>
    <s v="SHINGLE SPRINGS 210913322"/>
    <x v="0"/>
    <s v="N.A."/>
    <s v="Herbaceous"/>
    <m/>
    <m/>
    <s v="No"/>
    <m/>
    <m/>
    <m/>
    <m/>
    <m/>
    <m/>
    <m/>
    <s v="N"/>
    <s v="N"/>
    <m/>
    <m/>
    <s v="     "/>
    <m/>
    <m/>
    <m/>
    <m/>
    <m/>
    <m/>
    <m/>
    <m/>
    <m/>
    <m/>
    <m/>
    <m/>
    <m/>
    <m/>
    <m/>
    <m/>
    <m/>
    <m/>
    <m/>
  </r>
  <r>
    <s v="20150245"/>
    <s v="     "/>
    <n v="42215"/>
    <s v="7/30"/>
    <x v="1"/>
    <n v="0.74722222222222223"/>
    <s v="31"/>
    <n v="3"/>
    <s v="7"/>
    <x v="2"/>
    <n v="42215"/>
    <n v="0.74722222222222223"/>
    <s v="Cal Fire inc # TCU- 7851 osprey nest caught fire- removed nest restored power"/>
    <s v="     "/>
    <m/>
    <m/>
    <s v="N"/>
    <x v="0"/>
    <s v="1280424"/>
    <s v="15-0051764"/>
    <m/>
    <m/>
    <m/>
    <m/>
    <s v="     "/>
    <x v="1"/>
    <s v="PG&amp;E"/>
    <m/>
    <s v="Vegetation"/>
    <m/>
    <s v="D"/>
    <m/>
    <s v="0.26-9.99"/>
    <s v="Square Feet: ; Acreage: 0.5"/>
    <s v="Contact - Animal - Other"/>
    <s v="33.b. Animal contact"/>
    <s v="Contact - Animal"/>
    <s v="All types of equipment / facility failure"/>
    <s v="Contact - Animal"/>
    <m/>
    <s v="Contact - Animal"/>
    <s v="Conductor"/>
    <s v="Line to Line"/>
    <s v="0"/>
    <s v="Overhead"/>
    <x v="3"/>
    <s v="Conductor"/>
    <m/>
    <s v="101019808"/>
    <s v="     "/>
    <s v="Tier 2"/>
    <x v="1"/>
    <n v="320"/>
    <m/>
    <n v="37.902099999999997"/>
    <n v="-120.474"/>
    <s v="Tuolumne"/>
    <s v="PEORIA-FLAT-1701"/>
    <s v="163781701"/>
    <n v="17000"/>
    <s v="PEORIA 1701CB"/>
    <x v="0"/>
    <s v="Cal Fire Dept"/>
    <s v="Herbaceous"/>
    <m/>
    <m/>
    <s v="No"/>
    <m/>
    <m/>
    <m/>
    <m/>
    <m/>
    <m/>
    <m/>
    <s v="N"/>
    <s v="N"/>
    <m/>
    <m/>
    <s v="     "/>
    <m/>
    <m/>
    <m/>
    <m/>
    <m/>
    <m/>
    <m/>
    <m/>
    <m/>
    <m/>
    <m/>
    <m/>
    <m/>
    <m/>
    <m/>
    <m/>
    <m/>
    <m/>
    <m/>
  </r>
  <r>
    <s v="20150246"/>
    <s v="     "/>
    <n v="42215"/>
    <s v="7/30"/>
    <x v="1"/>
    <n v="0.7993055555555556"/>
    <s v="31"/>
    <n v="3"/>
    <s v="7"/>
    <x v="2"/>
    <n v="42215"/>
    <n v="0.7993055555555556"/>
    <s v="sw-log 15-51772"/>
    <s v="     "/>
    <m/>
    <m/>
    <s v="N"/>
    <x v="0"/>
    <s v="1280470"/>
    <s v="15-0051772"/>
    <m/>
    <m/>
    <n v="110651830"/>
    <m/>
    <s v="     "/>
    <x v="1"/>
    <s v="PG&amp;E"/>
    <m/>
    <s v="Vegetation"/>
    <m/>
    <s v="D"/>
    <m/>
    <s v="0.26-9.99"/>
    <s v="Square Feet: ; Acreage: 0.5"/>
    <s v="Vegetation"/>
    <s v="33.a. Veg. contact"/>
    <s v="Vegetation"/>
    <s v="All types of equipment / facility failure"/>
    <s v="Contact - Vegetation"/>
    <m/>
    <s v="Contact - Vegetation"/>
    <s v="Conductor"/>
    <s v="Line to Ground"/>
    <s v="0"/>
    <s v="Overhead"/>
    <x v="3"/>
    <s v="Conductor"/>
    <m/>
    <m/>
    <s v="     "/>
    <s v="Tier 2"/>
    <x v="1"/>
    <n v="348"/>
    <m/>
    <n v="37.810200000000002"/>
    <n v="-120.129"/>
    <s v="Tuolumne"/>
    <s v="CURTIS-1703"/>
    <s v="163351703"/>
    <n v="17000"/>
    <s v="CURTIS 17039330"/>
    <x v="1"/>
    <s v="Cal Fire Dept"/>
    <s v="Conifer Forest"/>
    <m/>
    <m/>
    <s v="No"/>
    <m/>
    <m/>
    <m/>
    <m/>
    <m/>
    <m/>
    <m/>
    <s v="N"/>
    <s v="N"/>
    <m/>
    <m/>
    <s v="     "/>
    <s v="37.81024200"/>
    <s v="-120.12871500"/>
    <s v="Jul 31 2015 12:00AM"/>
    <s v="TrunkFail"/>
    <s v="Tree had a cat face at base of tree. Tree appeared to fail at base above ground level because of rot. Elevation 3136._x000d__x000a_"/>
    <s v="PINU"/>
    <s v="65"/>
    <s v="14"/>
    <s v="25"/>
    <s v="Slight"/>
    <s v="Moderate"/>
    <s v="N"/>
    <s v="1"/>
    <m/>
    <s v="Hillside"/>
    <s v="A"/>
    <s v="CrossArm"/>
    <s v="BareWire"/>
    <s v="0"/>
  </r>
  <r>
    <s v="20170251"/>
    <s v="     "/>
    <n v="42946"/>
    <s v="7/30"/>
    <x v="1"/>
    <m/>
    <s v="31"/>
    <n v="3"/>
    <s v="7"/>
    <x v="0"/>
    <n v="42946"/>
    <n v="0.40694444444444444"/>
    <s v="customer tree rubbed through service causing burned open neutral which parked a small grass fire"/>
    <s v="     "/>
    <m/>
    <m/>
    <s v="N"/>
    <x v="0"/>
    <m/>
    <m/>
    <m/>
    <m/>
    <m/>
    <m/>
    <s v="     "/>
    <x v="1"/>
    <s v="PG&amp;E"/>
    <m/>
    <s v="Vegetation"/>
    <m/>
    <s v="D"/>
    <m/>
    <s v="&lt;0.25"/>
    <s v="Square Feet: ; Acreage: "/>
    <s v="Vegetation"/>
    <s v="33.a. Veg. contact"/>
    <s v="Vegetation"/>
    <s v="All types of equipment / facility failure"/>
    <s v="Contact - Vegetation"/>
    <m/>
    <s v="Contact - Vegetation"/>
    <s v="Service Drop"/>
    <m/>
    <s v="None"/>
    <s v="Overhead"/>
    <x v="2"/>
    <s v="Service Drop"/>
    <m/>
    <s v="102151066"/>
    <s v="     "/>
    <s v="Tier 2"/>
    <x v="1"/>
    <n v="175"/>
    <m/>
    <n v="38.913200000000003"/>
    <n v="-122.61799999999999"/>
    <s v="Lake"/>
    <s v="HIGHLANDS-1103"/>
    <s v="43361103"/>
    <m/>
    <s v="N/A"/>
    <x v="1"/>
    <s v="mike wink"/>
    <s v="Hardwood Woodland"/>
    <m/>
    <m/>
    <s v="No"/>
    <m/>
    <m/>
    <m/>
    <m/>
    <m/>
    <m/>
    <m/>
    <s v="N"/>
    <s v="N"/>
    <m/>
    <m/>
    <s v="     "/>
    <m/>
    <m/>
    <m/>
    <m/>
    <m/>
    <m/>
    <m/>
    <m/>
    <m/>
    <m/>
    <m/>
    <m/>
    <m/>
    <m/>
    <m/>
    <m/>
    <m/>
    <m/>
    <m/>
  </r>
  <r>
    <s v="20190721"/>
    <s v="     "/>
    <n v="43676"/>
    <s v="7/30"/>
    <x v="1"/>
    <m/>
    <s v="31"/>
    <n v="3"/>
    <s v="7"/>
    <x v="3"/>
    <n v="43676"/>
    <n v="0.63402777777777775"/>
    <s v="Tree fell into line"/>
    <s v="     "/>
    <s v="FAS"/>
    <m/>
    <s v="N"/>
    <x v="0"/>
    <s v="475744"/>
    <s v="19-0082713"/>
    <m/>
    <s v="T004712844"/>
    <n v="117668994"/>
    <m/>
    <s v="     "/>
    <x v="1"/>
    <s v="PG&amp;E"/>
    <m/>
    <m/>
    <m/>
    <s v="D"/>
    <m/>
    <s v="&lt;3 meters of linear travel"/>
    <m/>
    <s v="Vegetation"/>
    <s v="33.a. Veg. contact"/>
    <s v="Vegetation"/>
    <s v="Contact from object"/>
    <s v="Contact - Vegetation"/>
    <m/>
    <s v="Contact - Vegetation"/>
    <s v="Conductor - Primary"/>
    <s v="Line to Ground"/>
    <m/>
    <s v="Overhead"/>
    <x v="3"/>
    <s v="Conductor - Primary"/>
    <m/>
    <s v="152691104"/>
    <s v="     "/>
    <s v="Tier 2"/>
    <x v="1"/>
    <n v="330"/>
    <s v="R3"/>
    <n v="39.120699999999999"/>
    <n v="-121.072"/>
    <s v="NEVADA"/>
    <s v="HIGGINS-1104"/>
    <m/>
    <m/>
    <s v="HIGGINS 1104842642"/>
    <x v="0"/>
    <m/>
    <s v="Hardwood Forest"/>
    <m/>
    <m/>
    <s v="No"/>
    <m/>
    <m/>
    <m/>
    <m/>
    <m/>
    <m/>
    <m/>
    <s v="N"/>
    <s v="N"/>
    <m/>
    <m/>
    <s v="     "/>
    <s v="39.12010000"/>
    <s v="-121.07150000"/>
    <s v="Jul 31 2019 12:00AM"/>
    <s v="BranchFail"/>
    <s v="Large diameter limb in the lower canopy failed at the union causing the limb to land on the lines. Moderated rot was found inside of the union. Cause was most likely caused by water uptake in hot weather."/>
    <s v="OAKK"/>
    <s v="65"/>
    <s v="50"/>
    <s v="65"/>
    <s v="Slight"/>
    <s v="None"/>
    <s v="N"/>
    <s v="1"/>
    <m/>
    <s v="Plain"/>
    <s v="A"/>
    <s v="AlleyArm"/>
    <s v="BareWire"/>
    <s v="0"/>
  </r>
  <r>
    <s v="20150249"/>
    <s v="     "/>
    <n v="42216"/>
    <s v="7/31"/>
    <x v="1"/>
    <n v="0.94791666666666663"/>
    <s v="31"/>
    <n v="3"/>
    <s v="7"/>
    <x v="2"/>
    <n v="42216"/>
    <n v="0.88402777777777775"/>
    <s v="CREW TO REAIR WIRE DN"/>
    <s v="     "/>
    <m/>
    <m/>
    <s v="N"/>
    <x v="0"/>
    <s v="1281058"/>
    <s v="15-0052033"/>
    <m/>
    <m/>
    <n v="110546168"/>
    <m/>
    <s v="     "/>
    <x v="1"/>
    <s v="PG&amp;E"/>
    <m/>
    <s v="Vegetation"/>
    <m/>
    <s v="D"/>
    <m/>
    <s v="0.26-9.99"/>
    <s v="Square Feet: ; Acreage: 0.25"/>
    <s v="Vegetation"/>
    <s v="33.a. Veg. contact"/>
    <s v="Vegetation"/>
    <s v="All types of equipment / facility failure"/>
    <s v="Contact - Vegetation"/>
    <m/>
    <s v="Contact - Vegetation"/>
    <s v="Conductor"/>
    <s v="Line to Ground"/>
    <s v="None"/>
    <s v="Overhead"/>
    <x v="3"/>
    <s v="Conductor"/>
    <m/>
    <s v="ACROSS FROM 1958 QUAIL LN   WEST POINT"/>
    <s v="     "/>
    <s v="Tier 2"/>
    <x v="1"/>
    <n v="345"/>
    <m/>
    <n v="38.380499999999998"/>
    <n v="-120.563"/>
    <s v="Calaveras"/>
    <s v="WEST-POINT-1102"/>
    <s v="163201102"/>
    <n v="12000"/>
    <s v="WEST POINT 110293116"/>
    <x v="1"/>
    <s v="Cal Fire Dept"/>
    <s v="Conifer Forest"/>
    <m/>
    <m/>
    <s v="No"/>
    <m/>
    <m/>
    <m/>
    <m/>
    <m/>
    <m/>
    <m/>
    <s v="N"/>
    <s v="N"/>
    <m/>
    <m/>
    <s v="     "/>
    <m/>
    <m/>
    <m/>
    <m/>
    <m/>
    <m/>
    <m/>
    <m/>
    <m/>
    <m/>
    <m/>
    <m/>
    <m/>
    <m/>
    <m/>
    <m/>
    <m/>
    <m/>
    <m/>
  </r>
  <r>
    <s v="20160206"/>
    <s v="     "/>
    <n v="42582"/>
    <s v="7/31"/>
    <x v="1"/>
    <n v="0.50763888888888886"/>
    <s v="32"/>
    <n v="3"/>
    <s v="7"/>
    <x v="6"/>
    <n v="42582"/>
    <n v="0.50763888888888886"/>
    <s v="0"/>
    <s v="     "/>
    <m/>
    <m/>
    <s v="N"/>
    <x v="0"/>
    <m/>
    <s v="16-0053949"/>
    <m/>
    <m/>
    <m/>
    <m/>
    <s v="     "/>
    <x v="1"/>
    <s v="PG&amp;E"/>
    <m/>
    <s v="Vegetation"/>
    <m/>
    <s v="D"/>
    <m/>
    <s v="0.26-9.99"/>
    <s v="Square Feet: ; Acreage: 4"/>
    <s v="Contact - 3rd Party"/>
    <s v="33.c. Balloon contact"/>
    <s v="Contact - 3rd Party"/>
    <s v="All types of equipment / facility failure"/>
    <s v="Contact - Balloon"/>
    <m/>
    <s v="Contact - Balloon"/>
    <s v="Conductor"/>
    <s v="Line to Line"/>
    <m/>
    <s v="Overhead"/>
    <x v="3"/>
    <s v="Conductor"/>
    <m/>
    <s v="101417359"/>
    <s v="     "/>
    <s v="Tier 2"/>
    <x v="1"/>
    <n v="305"/>
    <m/>
    <n v="38.782699999999998"/>
    <n v="-120.917"/>
    <s v="El Dorado"/>
    <s v="SHINGLE-SPRINGS-2109"/>
    <s v="153652109"/>
    <n v="21000"/>
    <s v="SHINGLE SPRINGS 210911092"/>
    <x v="0"/>
    <s v="Cal Fire"/>
    <s v="Hardwood Woodland"/>
    <m/>
    <m/>
    <s v="No"/>
    <m/>
    <m/>
    <m/>
    <m/>
    <m/>
    <m/>
    <m/>
    <s v="N"/>
    <s v="N"/>
    <m/>
    <m/>
    <s v="     "/>
    <m/>
    <m/>
    <m/>
    <m/>
    <m/>
    <m/>
    <m/>
    <m/>
    <m/>
    <m/>
    <m/>
    <m/>
    <m/>
    <m/>
    <m/>
    <m/>
    <m/>
    <m/>
    <m/>
  </r>
  <r>
    <s v="20170254"/>
    <s v="     "/>
    <n v="42947"/>
    <s v="7/31"/>
    <x v="1"/>
    <m/>
    <s v="31"/>
    <n v="3"/>
    <s v="7"/>
    <x v="0"/>
    <n v="42947"/>
    <n v="0.60416666666666663"/>
    <s v="0"/>
    <s v="     "/>
    <m/>
    <m/>
    <s v="N"/>
    <x v="0"/>
    <s v="1843278"/>
    <s v="17-0066797"/>
    <m/>
    <m/>
    <n v="113101171"/>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3782414"/>
    <s v="     "/>
    <s v="Tier 2"/>
    <x v="1"/>
    <n v="300"/>
    <m/>
    <n v="38.796700000000001"/>
    <n v="-121.133"/>
    <s v="Placer"/>
    <s v="PENRYN-1107"/>
    <s v="152561107"/>
    <n v="12000"/>
    <s v="PENRYN 11072708"/>
    <x v="0"/>
    <s v="Cal Fire"/>
    <s v="Hardwood Woodland"/>
    <m/>
    <m/>
    <s v="No"/>
    <m/>
    <m/>
    <m/>
    <m/>
    <m/>
    <m/>
    <m/>
    <s v="N"/>
    <s v="N"/>
    <m/>
    <m/>
    <s v="     "/>
    <s v="38.79674700"/>
    <s v="-121.13288300"/>
    <s v="Aug  1 2017 12:00AM"/>
    <s v="BranchFail"/>
    <s v="One spar of a green, healthy Red Gum (Eucalyptus) broke approximately 4ft above a main crotch and failed into the lines. No outward signs of decay or decline were visible. The failure exposed only healty, solid wood on the interior of the break. Two fires (one @ approx 60ft x 60ft, the second approx 50 x 10)resulted in the yard of the addressed property. No property damage noted."/>
    <s v="EUCC"/>
    <s v="86"/>
    <s v="34"/>
    <s v="16"/>
    <s v="Slight"/>
    <s v="None"/>
    <s v="N"/>
    <s v="1"/>
    <m/>
    <s v="Plain"/>
    <s v="A"/>
    <s v="CrossArm"/>
    <s v="BareWire"/>
    <s v="1"/>
  </r>
  <r>
    <s v="20211156"/>
    <s v="     "/>
    <n v="44408"/>
    <s v="7/31"/>
    <x v="1"/>
    <n v="0.41875000000000001"/>
    <s v="31"/>
    <n v="3"/>
    <s v="7"/>
    <x v="5"/>
    <n v="44408"/>
    <m/>
    <s v="Service conductor overloaded &amp; connector failure; This information is preliminary. OIS: 1425520; ILIS: 21-0098029; FOID: T005356157 (J0SC); EC: 121825273; PM: 35278307; Circuit ID: 043191102, SAP Pole ID: 102215975; County: Lake; Division: Humboldt"/>
    <s v="     "/>
    <s v="FAS"/>
    <m/>
    <s v="N"/>
    <x v="0"/>
    <m/>
    <s v="21-0098029"/>
    <m/>
    <s v="T005356157"/>
    <n v="121825000"/>
    <m/>
    <s v="     "/>
    <x v="1"/>
    <s v="PG&amp;E"/>
    <m/>
    <s v="Other"/>
    <s v="Service Drop"/>
    <s v="D"/>
    <s v="D"/>
    <s v="&lt;0.25"/>
    <s v="75' x 75'"/>
    <s v="Equipment - Overloaded"/>
    <s v="34.n. Transformer damage or failure"/>
    <s v="Equipment - PG&amp;E"/>
    <s v="All types of equipment / facility failure"/>
    <s v="Transformer failure"/>
    <s v="Splice/Clamp/Connector"/>
    <m/>
    <m/>
    <s v="Line to Ground"/>
    <s v="Y"/>
    <s v="Overhead"/>
    <x v="2"/>
    <s v="Splice/Clamp/Connector"/>
    <s v="Service Sleeve Connector, Conductor"/>
    <s v="102215975"/>
    <s v="     "/>
    <s v="Tier 2"/>
    <x v="1"/>
    <n v="175"/>
    <s v="R4"/>
    <n v="39.012599999999999"/>
    <n v="-122.64700000000001"/>
    <s v="Lake"/>
    <s v="REDBUD-1102"/>
    <m/>
    <m/>
    <s v="N/A"/>
    <x v="0"/>
    <s v="Cal Fire"/>
    <s v="Hardwood Woodland"/>
    <s v="Brush fuel model"/>
    <m/>
    <s v="No"/>
    <m/>
    <m/>
    <m/>
    <m/>
    <m/>
    <m/>
    <m/>
    <s v="N"/>
    <s v="N"/>
    <m/>
    <m/>
    <s v="     "/>
    <m/>
    <m/>
    <m/>
    <m/>
    <m/>
    <m/>
    <m/>
    <m/>
    <m/>
    <m/>
    <m/>
    <m/>
    <m/>
    <m/>
    <m/>
    <m/>
    <m/>
    <m/>
    <m/>
  </r>
  <r>
    <s v="20211154"/>
    <s v="     "/>
    <n v="44408"/>
    <s v="7/31"/>
    <x v="1"/>
    <n v="0.26041666666666669"/>
    <s v="31"/>
    <n v="3"/>
    <s v="7"/>
    <x v="5"/>
    <n v="44408"/>
    <m/>
    <s v="Wire was down with vegetation fire. This information is preliminary. OIS: 1424399; ILIS: 21-0097860; FOID: T005355918 (TRM8), T005355922 (DJLU*pitting note), T005355917 (DJLU-Cxl); EC: 121823929; PM: 31547739; Circuit ID: 103191101, SAP Pole ID: 101325316; Division: Sierra; County: Yuba"/>
    <s v="     "/>
    <s v="FAS"/>
    <m/>
    <s v="N"/>
    <x v="0"/>
    <m/>
    <s v="21-0097860"/>
    <m/>
    <s v="T005355918, T005355922, T005355917"/>
    <n v="121824000"/>
    <m/>
    <s v="     "/>
    <x v="1"/>
    <s v="PG&amp;E"/>
    <m/>
    <s v="Vegetation"/>
    <s v="Conductor, kingpin, crossarm"/>
    <s v="D"/>
    <s v="D"/>
    <s v="&lt;0.25"/>
    <s v="1/4 Acre"/>
    <s v="Equipment - PG&amp;E"/>
    <s v="34.b. Conductor damage or failure"/>
    <s v="Equipment - PG&amp;E"/>
    <s v="All types of equipment / facility failure"/>
    <s v="Conductor failure-all"/>
    <s v="Conductor - Primary"/>
    <m/>
    <m/>
    <s v="Line to Ground"/>
    <s v="Y"/>
    <s v="Overhead"/>
    <x v="3"/>
    <s v="Conductor - Primary"/>
    <s v="Conductor, kingpin, crossarm"/>
    <s v="101325316"/>
    <s v="     "/>
    <s v="Tier 2"/>
    <x v="1"/>
    <n v="300"/>
    <s v="R4"/>
    <n v="39.317399999999999"/>
    <n v="-121.40300000000001"/>
    <s v="Yuba"/>
    <s v="BANGOR-1101"/>
    <m/>
    <n v="12000"/>
    <m/>
    <x v="0"/>
    <s v="Cal Fire"/>
    <s v="Herbaceous"/>
    <s v="Grass fuel model"/>
    <s v="Grass"/>
    <s v="No"/>
    <m/>
    <m/>
    <m/>
    <m/>
    <m/>
    <m/>
    <m/>
    <s v="N"/>
    <s v="N"/>
    <m/>
    <m/>
    <s v="     "/>
    <m/>
    <m/>
    <m/>
    <m/>
    <m/>
    <m/>
    <m/>
    <m/>
    <m/>
    <m/>
    <m/>
    <m/>
    <m/>
    <m/>
    <m/>
    <m/>
    <m/>
    <m/>
    <m/>
  </r>
  <r>
    <s v="20150187"/>
    <s v="     "/>
    <n v="42189"/>
    <s v="7/4"/>
    <x v="0"/>
    <n v="5.1388888888888887E-2"/>
    <s v="27"/>
    <n v="3"/>
    <s v="7"/>
    <x v="2"/>
    <n v="42189"/>
    <n v="5.1388888888888887E-2"/>
    <s v="had to deenergize halsey 1102 to take R102 off line.ec tag to replace unit per brian fise"/>
    <s v="     "/>
    <m/>
    <m/>
    <s v="N"/>
    <x v="0"/>
    <s v="1262668"/>
    <s v="15-0045440"/>
    <m/>
    <m/>
    <m/>
    <m/>
    <s v="     "/>
    <x v="1"/>
    <s v="PG&amp;E"/>
    <m/>
    <s v="Vegetation"/>
    <m/>
    <s v="D"/>
    <m/>
    <s v="&lt;0.25"/>
    <s v="Square Feet: 50 ft dia.; Acreage: "/>
    <s v="Equipment - PG&amp;E"/>
    <s v="34.i._x0009_Voltage regulator / booster damage or failure"/>
    <s v="Equipment - PG&amp;E"/>
    <s v="All types of equipment / facility failure"/>
    <s v="Voltage Regulator"/>
    <s v="Voltage Regulator"/>
    <m/>
    <m/>
    <s v="Line to Ground"/>
    <s v="0"/>
    <s v="Overhead"/>
    <x v="3"/>
    <s v="Other"/>
    <m/>
    <s v="100037226"/>
    <s v="     "/>
    <s v="Tier 2"/>
    <x v="1"/>
    <n v="340"/>
    <m/>
    <n v="38.956600000000002"/>
    <n v="-121.04300000000001"/>
    <s v="Placer"/>
    <s v="HALSEY-1102"/>
    <s v="152241102"/>
    <n v="12000"/>
    <s v="HALSEY 1101CB"/>
    <x v="0"/>
    <s v="Cal Fire Dept"/>
    <s v="Urban"/>
    <m/>
    <m/>
    <s v="No"/>
    <m/>
    <m/>
    <m/>
    <m/>
    <m/>
    <m/>
    <m/>
    <s v="N"/>
    <s v="N"/>
    <m/>
    <m/>
    <s v="     "/>
    <m/>
    <m/>
    <m/>
    <m/>
    <m/>
    <m/>
    <m/>
    <m/>
    <m/>
    <m/>
    <m/>
    <m/>
    <m/>
    <m/>
    <m/>
    <m/>
    <m/>
    <m/>
    <m/>
  </r>
  <r>
    <s v="20170170"/>
    <s v="     "/>
    <n v="42920"/>
    <s v="7/4"/>
    <x v="0"/>
    <m/>
    <s v="27"/>
    <n v="3"/>
    <s v="7"/>
    <x v="0"/>
    <n v="42920"/>
    <n v="0.84444444444444444"/>
    <s v="CREW TO REPLACE SERVICE"/>
    <s v="     "/>
    <m/>
    <m/>
    <s v="N"/>
    <x v="0"/>
    <s v="1823548"/>
    <m/>
    <m/>
    <m/>
    <m/>
    <m/>
    <s v="     "/>
    <x v="1"/>
    <s v="PG&amp;E"/>
    <m/>
    <s v="Vegetation"/>
    <m/>
    <s v="D"/>
    <m/>
    <s v="0.26-9.99"/>
    <s v="Square Feet: ; Acreage: 6"/>
    <s v="Equipment - PG&amp;E"/>
    <s v="34.b. Conductor damage or failure"/>
    <s v="Equipment - PG&amp;E"/>
    <s v="All types of equipment / facility failure"/>
    <s v="Conductor"/>
    <s v="Conductor"/>
    <m/>
    <m/>
    <m/>
    <s v="Unknown"/>
    <s v="Overhead"/>
    <x v="1"/>
    <s v="Conductor"/>
    <m/>
    <s v="101481860"/>
    <s v="     "/>
    <s v="Tier 2"/>
    <x v="1"/>
    <n v="246"/>
    <m/>
    <n v="40.422800000000002"/>
    <n v="-122.39700000000001"/>
    <s v="Shasta"/>
    <s v="JESSUP-1102"/>
    <s v="103441102"/>
    <m/>
    <s v="N/A"/>
    <x v="1"/>
    <s v="SCOTT CORN 530-448-2414"/>
    <s v="Herbaceous"/>
    <m/>
    <m/>
    <s v="No"/>
    <m/>
    <m/>
    <m/>
    <m/>
    <m/>
    <m/>
    <m/>
    <s v="N"/>
    <s v="N"/>
    <m/>
    <m/>
    <s v="     "/>
    <m/>
    <m/>
    <m/>
    <m/>
    <m/>
    <m/>
    <m/>
    <m/>
    <m/>
    <m/>
    <m/>
    <m/>
    <m/>
    <m/>
    <m/>
    <m/>
    <m/>
    <m/>
    <m/>
  </r>
  <r>
    <s v="20180425"/>
    <s v="     "/>
    <n v="43285"/>
    <s v="7/4"/>
    <x v="0"/>
    <n v="0.6430555555555556"/>
    <s v="27"/>
    <n v="3"/>
    <s v="7"/>
    <x v="1"/>
    <n v="43285"/>
    <n v="0.6430555555555556"/>
    <s v="&quot;car pole wire down&quot;"/>
    <s v="     "/>
    <s v="FAS"/>
    <m/>
    <s v="N"/>
    <x v="0"/>
    <s v="124473"/>
    <s v="18-0056986"/>
    <m/>
    <m/>
    <m/>
    <m/>
    <s v="     "/>
    <x v="1"/>
    <s v="PG&amp;E"/>
    <m/>
    <m/>
    <m/>
    <s v="D"/>
    <m/>
    <s v="0.26-9.99"/>
    <m/>
    <s v="Contact - 3rd Party"/>
    <s v="33.d. Vehicle contact"/>
    <s v="Contact - 3rd Party"/>
    <s v="Contact from object"/>
    <s v="Contact - Vehicle"/>
    <m/>
    <s v="Contact - Vehicle"/>
    <s v="Pole"/>
    <s v="Line to Line"/>
    <m/>
    <s v="Overhead"/>
    <x v="3"/>
    <m/>
    <m/>
    <s v="37586"/>
    <s v="     "/>
    <s v="Tier 2"/>
    <x v="1"/>
    <n v="150"/>
    <s v="R2"/>
    <n v="39.617400000000004"/>
    <n v="-123.46299999999999"/>
    <s v="Mendocino"/>
    <s v="LAYTONVILLE-1102"/>
    <s v="042681102"/>
    <n v="11000"/>
    <s v="LAYTONVILLE 1102500"/>
    <x v="0"/>
    <m/>
    <s v="Hardwood Forest"/>
    <m/>
    <m/>
    <s v="No"/>
    <m/>
    <m/>
    <m/>
    <m/>
    <m/>
    <m/>
    <m/>
    <s v="N"/>
    <s v="N"/>
    <m/>
    <m/>
    <s v="     "/>
    <m/>
    <m/>
    <m/>
    <m/>
    <m/>
    <m/>
    <m/>
    <m/>
    <m/>
    <m/>
    <m/>
    <m/>
    <m/>
    <m/>
    <m/>
    <m/>
    <m/>
    <m/>
    <m/>
  </r>
  <r>
    <s v="20210979"/>
    <s v="     "/>
    <n v="44381"/>
    <s v="7/4"/>
    <x v="0"/>
    <n v="0.58125000000000004"/>
    <s v="28"/>
    <n v="3"/>
    <s v="7"/>
    <x v="5"/>
    <n v="44381"/>
    <m/>
    <s v="Squirrel: Line Recloser R2839 failed due to animal contact. A squirrel was found on the failed line recloser. The ensuing fire was 0.25 acre - 10 acres in size. This information is preliminary. OIS: 1391624; ILIS: 21-0084786; FOID: T005332729 (DXKG), T005332730 (HFP4-Cxl), T005332745 (JBCX-Assist); COE 121663512; Pin #: 308290; PM: 35268305; Pre-Existing: 104769451, 121436118, 121436119, 121436089; Circuit ID: 254151101, SAP ID: 40368919, 100676228; Division/District/County: Fresno"/>
    <s v="     "/>
    <s v="FAS"/>
    <m/>
    <s v="N"/>
    <x v="0"/>
    <m/>
    <s v="21-0084786"/>
    <m/>
    <s v="T005332729"/>
    <n v="121664000"/>
    <m/>
    <s v="     "/>
    <x v="1"/>
    <s v="PG&amp;E"/>
    <m/>
    <s v="Other"/>
    <s v="Recloser"/>
    <s v="D"/>
    <s v="D"/>
    <s v="0.26-9.99"/>
    <m/>
    <s v="Contact - Animal - Other"/>
    <s v="33.b. Animal contact"/>
    <s v="Contact - Animal"/>
    <s v="Contact from object"/>
    <s v="Animal contact"/>
    <m/>
    <s v="Animal contact"/>
    <s v="Recloser"/>
    <s v="Three Phase Fault"/>
    <s v="Y"/>
    <s v="Overhead"/>
    <x v="3"/>
    <s v="Recloser"/>
    <s v="Line Recloser"/>
    <m/>
    <s v="     "/>
    <s v="Tier 2"/>
    <x v="1"/>
    <n v="424"/>
    <s v="R4"/>
    <n v="37.036200000000001"/>
    <n v="-119.452"/>
    <s v="Fresno"/>
    <s v="AUBERRY-1101"/>
    <m/>
    <n v="12000"/>
    <m/>
    <x v="0"/>
    <s v="Cal Fire"/>
    <s v="Barren/Other"/>
    <s v="Grass fuel model"/>
    <m/>
    <s v="No"/>
    <m/>
    <m/>
    <m/>
    <m/>
    <m/>
    <s v="LODGE"/>
    <m/>
    <s v="N"/>
    <s v="N"/>
    <m/>
    <m/>
    <s v="     "/>
    <m/>
    <m/>
    <m/>
    <m/>
    <m/>
    <m/>
    <m/>
    <m/>
    <m/>
    <m/>
    <m/>
    <m/>
    <m/>
    <m/>
    <m/>
    <m/>
    <m/>
    <m/>
    <m/>
  </r>
  <r>
    <s v="20150190"/>
    <s v="     "/>
    <n v="42190"/>
    <s v="7/5"/>
    <x v="0"/>
    <n v="0.40416666666666667"/>
    <s v="28"/>
    <n v="3"/>
    <s v="7"/>
    <x v="2"/>
    <n v="42190"/>
    <n v="0.40416666666666667"/>
    <s v="service rubed togather causing wear and arc"/>
    <s v="     "/>
    <m/>
    <m/>
    <s v="N"/>
    <x v="0"/>
    <s v="1263125"/>
    <m/>
    <m/>
    <m/>
    <m/>
    <m/>
    <s v="     "/>
    <x v="1"/>
    <s v="PG&amp;E"/>
    <m/>
    <s v="Vegetation"/>
    <m/>
    <s v="D"/>
    <m/>
    <s v="&lt;0.25"/>
    <s v="Square Feet: ; Acreage: "/>
    <s v="Wire-Wire Contact"/>
    <s v="35.a. Wire-to-wire contact / contamination"/>
    <s v="Wire-Wire Contact"/>
    <s v="All types of equipment / facility failure"/>
    <s v="N.A."/>
    <s v="N.A."/>
    <s v="N.A."/>
    <s v="N.A."/>
    <m/>
    <s v="0"/>
    <s v="Overhead"/>
    <x v="1"/>
    <s v="Conductor"/>
    <m/>
    <m/>
    <s v="     "/>
    <s v="Tier 2"/>
    <x v="1"/>
    <n v="575"/>
    <m/>
    <n v="35.532299999999999"/>
    <n v="-120.73699999999999"/>
    <s v="San Luis Obispo"/>
    <s v="TEMPLETON-2111"/>
    <s v="183052111"/>
    <n v="750"/>
    <s v="N/A"/>
    <x v="0"/>
    <s v="Cal Fire Dept"/>
    <s v="Rural"/>
    <m/>
    <m/>
    <s v="No"/>
    <m/>
    <m/>
    <m/>
    <m/>
    <m/>
    <m/>
    <m/>
    <s v="N"/>
    <s v="N"/>
    <m/>
    <m/>
    <s v="     "/>
    <m/>
    <m/>
    <m/>
    <m/>
    <m/>
    <m/>
    <m/>
    <m/>
    <m/>
    <m/>
    <m/>
    <m/>
    <m/>
    <m/>
    <m/>
    <m/>
    <m/>
    <m/>
    <m/>
  </r>
  <r>
    <s v="MIT20170015"/>
    <s v="     "/>
    <n v="42921"/>
    <s v="7/5"/>
    <x v="0"/>
    <n v="0.42291666666666666"/>
    <s v="27"/>
    <n v="3"/>
    <s v="7"/>
    <x v="0"/>
    <n v="42921"/>
    <n v="0.42291666666666666"/>
    <s v="wire down due to failed PG connection, crew onsite to do repairs. 5 to 10 square foot fire due to equipment failure. Fire not marked on FAS tag. AGFC - Veg sharepoint has incident data here: &quot;\\rcshare-nas05\VM\PLANNING\Business Analyst\02)PRIVILEGED_VMFireIncidents\2017\17-0060566_SA_Not_VM_Caused&quot;"/>
    <s v="     "/>
    <s v="Missed Ignitions Tracker"/>
    <n v="44270"/>
    <s v="Y"/>
    <x v="0"/>
    <m/>
    <s v="17-0060566"/>
    <m/>
    <m/>
    <m/>
    <m/>
    <s v="     "/>
    <x v="1"/>
    <s v="PG&amp;E"/>
    <m/>
    <m/>
    <m/>
    <s v="D"/>
    <m/>
    <s v="&lt;0.25"/>
    <m/>
    <s v="Equipment - PG&amp;E"/>
    <s v="34.o. Other"/>
    <s v="Equipment - PG&amp;E"/>
    <s v="All types of equipment / facility failure"/>
    <s v="Equipment failure - Other"/>
    <s v="Splice/Clamp/Connector"/>
    <m/>
    <m/>
    <s v="Line to Ground"/>
    <s v="Y"/>
    <s v="Overhead"/>
    <x v="3"/>
    <s v="Splice/Clamp/Connector"/>
    <m/>
    <m/>
    <s v="     "/>
    <s v="Tier 2"/>
    <x v="1"/>
    <n v="330"/>
    <m/>
    <n v="39.0075"/>
    <n v="-121.042"/>
    <s v="Placer"/>
    <s v="HALSEY-1101"/>
    <s v="152241101"/>
    <n v="11000"/>
    <s v="HALSEY 110176178"/>
    <x v="0"/>
    <m/>
    <s v="Hardwood Forest"/>
    <m/>
    <m/>
    <s v="No"/>
    <m/>
    <m/>
    <m/>
    <m/>
    <m/>
    <m/>
    <m/>
    <s v="N"/>
    <s v="N"/>
    <m/>
    <m/>
    <s v="     "/>
    <m/>
    <m/>
    <m/>
    <m/>
    <m/>
    <m/>
    <m/>
    <m/>
    <m/>
    <m/>
    <m/>
    <m/>
    <m/>
    <m/>
    <m/>
    <m/>
    <m/>
    <m/>
    <m/>
  </r>
  <r>
    <s v="20170172"/>
    <s v="     "/>
    <n v="42921"/>
    <s v="7/5"/>
    <x v="0"/>
    <n v="0.49861111111111112"/>
    <s v="27"/>
    <n v="3"/>
    <s v="7"/>
    <x v="0"/>
    <n v="42921"/>
    <n v="0.49861111111111112"/>
    <s v="TREE CREW PLUS LINE CREW"/>
    <s v="     "/>
    <m/>
    <m/>
    <s v="N"/>
    <x v="0"/>
    <s v="1823929"/>
    <s v="17-0060605"/>
    <m/>
    <m/>
    <n v="113019733"/>
    <m/>
    <s v="     "/>
    <x v="1"/>
    <s v="PG&amp;E"/>
    <m/>
    <s v="Vegetation"/>
    <m/>
    <s v="D"/>
    <m/>
    <s v="0.26-9.99"/>
    <s v="Square Feet: ; Acreage: 7"/>
    <s v="Vegetation"/>
    <s v="33.a. Veg. contact"/>
    <s v="Vegetation"/>
    <s v="All types of equipment / facility failure"/>
    <s v="Contact - Vegetation"/>
    <m/>
    <s v="Contact - Vegetation"/>
    <s v="Conductor"/>
    <s v="Line to Line"/>
    <s v="Unknown"/>
    <s v="Overhead"/>
    <x v="3"/>
    <s v="Conductor"/>
    <m/>
    <s v="100010286"/>
    <s v="     "/>
    <s v="Tier 2"/>
    <x v="1"/>
    <n v="300"/>
    <m/>
    <n v="39.210500000000003"/>
    <n v="-121.227"/>
    <s v="Nevada"/>
    <s v="NARROWS-2105"/>
    <s v="153132105"/>
    <n v="21000"/>
    <s v="NARROWS 2105CB"/>
    <x v="1"/>
    <s v="STEVE ROBERTSON 530 906 4892"/>
    <s v="Herbaceous"/>
    <m/>
    <m/>
    <s v="No"/>
    <m/>
    <m/>
    <m/>
    <m/>
    <m/>
    <m/>
    <m/>
    <s v="N"/>
    <s v="N"/>
    <m/>
    <m/>
    <s v="     "/>
    <s v="39.21046000"/>
    <s v="-121.22662000"/>
    <s v="Jul  5 2017  2:00PM"/>
    <s v="BranchFail"/>
    <s v="Large Gray pine had 22&quot; - 24&quot; dbh Spar break over at latteral attachment causing limb to fall across the street taking down all three phases of primary lines. Tree falling caused so much tension on the closest phase that the wire snapped three spans away also. The downed lines cause a grass fire that burned about 10+ acres."/>
    <s v="PING"/>
    <s v="90"/>
    <s v="42"/>
    <s v="35"/>
    <s v="Severe"/>
    <s v="None"/>
    <s v="N"/>
    <s v="1"/>
    <m/>
    <s v="Hillside"/>
    <s v="A"/>
    <s v="Triangle"/>
    <s v="BareWire"/>
    <s v="0"/>
  </r>
  <r>
    <s v="MIA20186018"/>
    <s v="     "/>
    <n v="43286"/>
    <s v="7/5"/>
    <x v="0"/>
    <n v="0.45015046296296296"/>
    <s v="27"/>
    <n v="3"/>
    <s v="7"/>
    <x v="1"/>
    <n v="43286"/>
    <n v="0.45"/>
    <s v="3675 SIX MILE RD in Angels Camp; transformer on fire; R329 burned up due to squirrel"/>
    <s v="     "/>
    <s v="FAS"/>
    <n v="44242"/>
    <s v="Y"/>
    <x v="0"/>
    <s v="124870"/>
    <s v="N/A"/>
    <m/>
    <s v="T004360662"/>
    <m/>
    <m/>
    <s v="     "/>
    <x v="0"/>
    <s v="PG&amp;E"/>
    <m/>
    <m/>
    <m/>
    <s v="D"/>
    <m/>
    <s v="Structure-PG&amp;E only"/>
    <m/>
    <s v="Contact - Animal - Other"/>
    <s v="33.b. Animal contact"/>
    <s v="Contact - Animal"/>
    <s v="Contact from object"/>
    <s v="Contact - Animal"/>
    <m/>
    <s v="Contact - Animal"/>
    <s v="Transformer"/>
    <m/>
    <s v="Yes"/>
    <s v="Overhead"/>
    <x v="0"/>
    <m/>
    <m/>
    <s v="101282316"/>
    <s v="     "/>
    <s v="Tier 2"/>
    <x v="1"/>
    <n v="320"/>
    <m/>
    <n v="38.057200000000002"/>
    <n v="-120.53400000000001"/>
    <s v="Calaveras"/>
    <s v="FROGTOWN-1701"/>
    <m/>
    <n v="17000"/>
    <m/>
    <x v="0"/>
    <m/>
    <s v="Rural"/>
    <m/>
    <m/>
    <s v="No"/>
    <m/>
    <m/>
    <m/>
    <m/>
    <m/>
    <m/>
    <m/>
    <s v="N"/>
    <s v="N"/>
    <m/>
    <m/>
    <s v="     "/>
    <m/>
    <m/>
    <m/>
    <m/>
    <m/>
    <m/>
    <m/>
    <m/>
    <m/>
    <m/>
    <m/>
    <m/>
    <m/>
    <m/>
    <m/>
    <m/>
    <m/>
    <m/>
    <m/>
  </r>
  <r>
    <s v="20201792"/>
    <s v="     "/>
    <n v="44017"/>
    <s v="7/5"/>
    <x v="0"/>
    <n v="0.44791666666666669"/>
    <s v="28"/>
    <n v="3"/>
    <s v="7"/>
    <x v="4"/>
    <m/>
    <m/>
    <s v="3.2.21.21  Sent 3rd request to Tman; NXBY: Evidence of "/>
    <s v="     "/>
    <s v="FAS"/>
    <m/>
    <s v="Y"/>
    <x v="0"/>
    <s v="958153"/>
    <m/>
    <m/>
    <s v="T005004446"/>
    <m/>
    <m/>
    <s v="     "/>
    <x v="2"/>
    <s v="PG&amp;E"/>
    <m/>
    <m/>
    <m/>
    <s v="D"/>
    <m/>
    <s v="Unknown"/>
    <m/>
    <s v="Equipment - PG&amp;E"/>
    <s v="34.n. Transformer damage or failure"/>
    <s v="Equipment - PG&amp;E"/>
    <s v="All types of equipment / facility failure"/>
    <s v="Transformer failure"/>
    <s v="Transformer"/>
    <m/>
    <m/>
    <m/>
    <m/>
    <s v="Overhead"/>
    <x v="3"/>
    <s v="Transformer"/>
    <m/>
    <s v="100302414"/>
    <s v="     "/>
    <s v="Tier 2"/>
    <x v="1"/>
    <n v="518"/>
    <s v="R3"/>
    <n v="37.5229"/>
    <n v="-122.348"/>
    <s v="San Mateo"/>
    <m/>
    <m/>
    <n v="12000"/>
    <m/>
    <x v="0"/>
    <s v="Unknown FD"/>
    <s v="Urban"/>
    <m/>
    <m/>
    <s v="No"/>
    <m/>
    <m/>
    <m/>
    <m/>
    <m/>
    <m/>
    <m/>
    <s v="N"/>
    <s v="N"/>
    <m/>
    <m/>
    <s v="     "/>
    <m/>
    <m/>
    <m/>
    <m/>
    <m/>
    <m/>
    <m/>
    <m/>
    <m/>
    <m/>
    <m/>
    <m/>
    <m/>
    <m/>
    <m/>
    <m/>
    <m/>
    <m/>
    <m/>
  </r>
  <r>
    <s v="20190525"/>
    <s v="     "/>
    <n v="43652"/>
    <s v="7/6"/>
    <x v="0"/>
    <m/>
    <s v="27"/>
    <n v="3"/>
    <s v="7"/>
    <x v="3"/>
    <n v="43652"/>
    <n v="0.58194444444444449"/>
    <s v="Connector/splice failed"/>
    <s v="     "/>
    <s v="FAS"/>
    <m/>
    <s v="N"/>
    <x v="0"/>
    <s v="441914"/>
    <s v="19-0074960"/>
    <m/>
    <s v="T004692623"/>
    <n v="117566550"/>
    <m/>
    <s v="     "/>
    <x v="1"/>
    <s v="PG&amp;E"/>
    <m/>
    <m/>
    <m/>
    <s v="D"/>
    <m/>
    <s v="0.26-9.99"/>
    <m/>
    <s v="Equipment - PG&amp;E"/>
    <s v="34.b. Conductor damage or failure"/>
    <s v="Equipment - PG&amp;E"/>
    <s v="All types of equipment / facility failure"/>
    <s v="Conductor failure-all"/>
    <s v="Splice/Clamp/Connector"/>
    <m/>
    <m/>
    <s v="Open Circuit"/>
    <m/>
    <s v="Overhead"/>
    <x v="3"/>
    <s v="Splice/Clamp/Connector"/>
    <m/>
    <s v="182721104"/>
    <s v="     "/>
    <s v="Tier 2"/>
    <x v="1"/>
    <n v="512"/>
    <s v="R2"/>
    <n v="34.638800000000003"/>
    <n v="-119.97"/>
    <s v="SANTA BARBARA"/>
    <s v="SANTA-YNEZ-1104"/>
    <m/>
    <m/>
    <s v="SANTA YNEZ 1104Y66"/>
    <x v="1"/>
    <s v="Santa Barbara FD"/>
    <s v="Herbaceous"/>
    <m/>
    <m/>
    <s v="No"/>
    <m/>
    <m/>
    <m/>
    <m/>
    <m/>
    <m/>
    <m/>
    <s v="N"/>
    <s v="N"/>
    <m/>
    <m/>
    <s v="     "/>
    <m/>
    <m/>
    <m/>
    <m/>
    <m/>
    <m/>
    <m/>
    <m/>
    <m/>
    <m/>
    <m/>
    <m/>
    <m/>
    <m/>
    <m/>
    <m/>
    <m/>
    <m/>
    <m/>
  </r>
  <r>
    <s v="20200775"/>
    <s v="     "/>
    <n v="44018"/>
    <s v="7/6"/>
    <x v="0"/>
    <n v="0.96597222222222223"/>
    <s v="28"/>
    <n v="3"/>
    <s v="7"/>
    <x v="4"/>
    <n v="44018"/>
    <n v="0.95902777777777781"/>
    <s v="On July 7, 2020 at 23:11 hours, a PG&amp;E Troubleman was dispatched to the Placer 1103 Distribution Circuit on Millertown Road, Auburn in response to an outage and wire down. Initial analysis indicates vegetation contact caused the ignition. A main limb of an oak tree of what appeared to be a healthy tree, fell through primary conductor breaking dead end pole resulting in an outage to 3 customers and a fire 0.25 - 10 acres. The PG&amp;E Troubleman reported that there were two ignitions as a result of the tree falling.  Troubleman stated that the 63 fuse did not fail correctly.  The number one fuse did not operate properly and it stayed in the closed position leaving a hot wire ground fault scenario for the wire affected and did not open until it burned itself in the clear, burned in half. A small fire, approximately 10 yards started just below the source location where the fuses are then a second fire started mid-span  between the dead end pole and second to last pole. Troubleman replaced a damaged fuse holder the same day and a corrective tag was created to replace a damaged pole, crossarm, insulators, conductor, transformer, cutout, lightning arrester, and guy wire. Fire was suppressed by Cal Fire."/>
    <s v="     "/>
    <s v="FAS"/>
    <m/>
    <s v="N"/>
    <x v="0"/>
    <s v="959112"/>
    <s v="20-0068980"/>
    <m/>
    <s v="T005005582"/>
    <n v="119318038"/>
    <m/>
    <s v="     "/>
    <x v="1"/>
    <s v="PG&amp;E"/>
    <m/>
    <s v="Vegetation"/>
    <m/>
    <s v="D"/>
    <s v="D"/>
    <s v="0.26-9.99"/>
    <m/>
    <s v="Vegetation"/>
    <s v="33.a. Veg. contact"/>
    <s v="Vegetation"/>
    <s v="Contact from object"/>
    <s v="Contact - Vegetation"/>
    <m/>
    <s v="Contact - Vegetation"/>
    <s v="Conductor - Primary"/>
    <s v="Line to Line"/>
    <m/>
    <s v="Overhead"/>
    <x v="3"/>
    <s v="Conductor - Primary"/>
    <s v="Conductor - Primary, Pole, Insulator, Crossarm, Cutout, Lightning Arrester, Transformer, Guy, Fuse Holder"/>
    <s v="Circuit ID: 152461103"/>
    <s v="     "/>
    <s v="Tier 2"/>
    <x v="1"/>
    <n v="300"/>
    <s v="R4"/>
    <n v="38.911099999999998"/>
    <n v="-121.10299999999999"/>
    <s v="Placer"/>
    <s v="PLACER-1103"/>
    <m/>
    <n v="12000"/>
    <m/>
    <x v="0"/>
    <s v="Cal Fire"/>
    <s v="Hardwood Woodland"/>
    <m/>
    <m/>
    <s v="No"/>
    <m/>
    <m/>
    <m/>
    <m/>
    <m/>
    <m/>
    <m/>
    <s v="N"/>
    <s v="N"/>
    <m/>
    <m/>
    <s v="     "/>
    <s v="38.91114000"/>
    <s v="-121.10349700"/>
    <s v="Jul  7 2020 12:00AM"/>
    <s v="BranchFail"/>
    <s v="Mature green and healthy valley oak snapped approximately 45 feet above ground level and fell into lines. No evidence of decline inside or out. Wood at break appeared sound and healthy with no signs of decay within. Approx. 1 acre fire started when lines came down."/>
    <s v="OAKV"/>
    <s v="65"/>
    <s v="27"/>
    <s v="15"/>
    <s v="Slight"/>
    <s v="None"/>
    <s v="N"/>
    <s v="1"/>
    <m/>
    <s v="Valley"/>
    <s v="A"/>
    <s v="CrossArm"/>
    <s v="BareWire"/>
    <s v="2"/>
  </r>
  <r>
    <s v="20150195"/>
    <s v="     "/>
    <n v="42192"/>
    <s v="7/7"/>
    <x v="0"/>
    <n v="0.64375000000000004"/>
    <s v="28"/>
    <n v="3"/>
    <s v="7"/>
    <x v="2"/>
    <n v="42192"/>
    <n v="0.64375000000000004"/>
    <s v="tree fell on line broken pole need crew"/>
    <s v="     "/>
    <m/>
    <m/>
    <s v="N"/>
    <x v="0"/>
    <s v="1264466"/>
    <s v="15-0046127"/>
    <m/>
    <m/>
    <n v="110492499"/>
    <m/>
    <s v="     "/>
    <x v="1"/>
    <s v="PG&amp;E"/>
    <m/>
    <s v="Vegetation"/>
    <m/>
    <s v="D"/>
    <m/>
    <s v="&lt;0.25"/>
    <s v="Square Feet: ; Acreage: "/>
    <s v="Vegetation"/>
    <s v="33.a. Veg. contact"/>
    <s v="Vegetation"/>
    <s v="All types of equipment / facility failure"/>
    <s v="Contact - Vegetation"/>
    <m/>
    <s v="Contact - Vegetation"/>
    <s v="Conductor"/>
    <s v="Force Out"/>
    <s v="PACIFIC BELL"/>
    <s v="Overhead"/>
    <x v="3"/>
    <s v="Conductor"/>
    <m/>
    <s v="303corraltos cyn rd"/>
    <s v="     "/>
    <s v="Tier 2"/>
    <x v="1"/>
    <n v="510"/>
    <m/>
    <n v="35.155000000000001"/>
    <n v="-120.544"/>
    <s v="San Luis Obispo"/>
    <s v="OCEANO-1104"/>
    <s v="182601104"/>
    <n v="12000"/>
    <s v="BUELLTON 1101Y34"/>
    <x v="0"/>
    <s v="Cal Fire Dept"/>
    <s v="Hardwood Woodland"/>
    <m/>
    <m/>
    <s v="No"/>
    <m/>
    <m/>
    <m/>
    <m/>
    <m/>
    <m/>
    <m/>
    <s v="N"/>
    <s v="N"/>
    <m/>
    <m/>
    <s v="     "/>
    <s v="35.15496200"/>
    <s v="-120.54419700"/>
    <s v="Jul  8 2015 12:00AM"/>
    <s v="RootsFail"/>
    <s v="Evidence of vegetation caused outage from declining uprooted Monterey Pine. Tree was signed up for work 6/30/15 on CEMA."/>
    <s v="PINM"/>
    <s v="60"/>
    <s v="21"/>
    <s v="25"/>
    <s v="Slight"/>
    <s v="Severe"/>
    <s v="Y"/>
    <s v="1"/>
    <m/>
    <s v="Hillside"/>
    <s v="A"/>
    <s v="CrossArm"/>
    <s v="BareWire"/>
    <s v="2"/>
  </r>
  <r>
    <s v="20150194"/>
    <s v="     "/>
    <n v="42192"/>
    <s v="7/7"/>
    <x v="0"/>
    <n v="0.44583333333333336"/>
    <s v="28"/>
    <n v="3"/>
    <s v="7"/>
    <x v="2"/>
    <n v="42192"/>
    <n v="0.44583333333333336"/>
    <m/>
    <s v="     "/>
    <m/>
    <m/>
    <s v="N"/>
    <x v="0"/>
    <s v="1264245"/>
    <s v="15-0045985"/>
    <m/>
    <m/>
    <m/>
    <m/>
    <s v="     "/>
    <x v="1"/>
    <s v="PG&amp;E"/>
    <m/>
    <s v="Vegetation"/>
    <m/>
    <s v="D"/>
    <m/>
    <s v="&lt;0.25"/>
    <s v="Square Feet: 50 ft dia.; Acreage: "/>
    <s v="Vegetation"/>
    <s v="33.a. Veg. contact"/>
    <s v="Vegetation"/>
    <s v="All types of equipment / facility failure"/>
    <s v="Contact - Vegetation"/>
    <m/>
    <s v="Contact - Vegetation"/>
    <s v="Conductor"/>
    <s v="Line to Ground"/>
    <m/>
    <s v="Overhead"/>
    <x v="3"/>
    <s v="Conductor"/>
    <m/>
    <m/>
    <s v="     "/>
    <s v="Tier 2"/>
    <x v="1"/>
    <n v="330"/>
    <m/>
    <n v="39.113799999999998"/>
    <n v="-121.066"/>
    <s v="Nevada"/>
    <s v="HIGGINS-1104"/>
    <s v="152691104"/>
    <n v="12000"/>
    <s v="HIGGINS 1104533648"/>
    <x v="0"/>
    <m/>
    <s v="Hardwood Forest"/>
    <m/>
    <m/>
    <s v="No"/>
    <m/>
    <m/>
    <m/>
    <m/>
    <m/>
    <m/>
    <m/>
    <s v="N"/>
    <s v="N"/>
    <m/>
    <m/>
    <s v="     "/>
    <s v="39.11376900"/>
    <s v="-121.06550100"/>
    <s v="Jul  8 2015 12:00AM"/>
    <s v="BranchFail"/>
    <s v="Healthy gray pine with no signs of stress across the road from the primary conductors failed at crotch. Half of the tree fell onto the lines, snapping one, and came to rest on the communication lines."/>
    <s v="PINE"/>
    <s v="65"/>
    <s v="22"/>
    <s v="20"/>
    <s v="Moderate"/>
    <s v="None"/>
    <s v="N"/>
    <s v="1"/>
    <m/>
    <s v="Other"/>
    <s v="D"/>
    <s v="CrossArm"/>
    <s v="BareWire"/>
    <s v="0"/>
  </r>
  <r>
    <s v="MIA20163738"/>
    <s v="     "/>
    <n v="42558"/>
    <s v="7/7"/>
    <x v="0"/>
    <n v="0.31966435185185182"/>
    <s v="28"/>
    <n v="3"/>
    <s v="7"/>
    <x v="6"/>
    <n v="42558"/>
    <n v="0.31944444444444442"/>
    <s v="2988 WARM SPRINGS RD in Glen Ellen; crossarm burning; FOUND INSULATOR MISSING ON POLE WIRE BURNING THRU XARM HAD TO SW OUT MAINLINE; insulator blown and needed to be repaired"/>
    <s v="     "/>
    <s v="FAS"/>
    <n v="44247"/>
    <s v="Y"/>
    <x v="0"/>
    <s v="1502208"/>
    <s v="N/A"/>
    <m/>
    <s v="T003727314"/>
    <n v="111769519"/>
    <m/>
    <s v="     "/>
    <x v="0"/>
    <s v="PG&amp;E"/>
    <m/>
    <m/>
    <m/>
    <s v="D"/>
    <m/>
    <s v="Structure-PG&amp;E only"/>
    <m/>
    <s v="Equipment - PG&amp;E"/>
    <s v="34.g. Insulator and brushing damage or failure"/>
    <s v="Equipment - PG&amp;E"/>
    <s v="All types of equipment / facility failure"/>
    <s v="Insulator failure"/>
    <s v="Insulator"/>
    <m/>
    <m/>
    <m/>
    <s v="Yes"/>
    <s v="Overhead"/>
    <x v="0"/>
    <m/>
    <m/>
    <s v="103896978"/>
    <s v="     "/>
    <s v="Tier 2"/>
    <x v="1"/>
    <n v="180"/>
    <m/>
    <n v="38.365600000000001"/>
    <n v="-122.527"/>
    <s v="Sonoma"/>
    <s v="DUNBAR-1102"/>
    <s v="43071102"/>
    <n v="11000"/>
    <m/>
    <x v="0"/>
    <m/>
    <s v="Rural"/>
    <m/>
    <m/>
    <s v="No"/>
    <m/>
    <m/>
    <m/>
    <m/>
    <m/>
    <m/>
    <m/>
    <s v="N"/>
    <s v="N"/>
    <m/>
    <m/>
    <s v="     "/>
    <m/>
    <m/>
    <m/>
    <m/>
    <m/>
    <m/>
    <m/>
    <m/>
    <m/>
    <m/>
    <m/>
    <m/>
    <m/>
    <m/>
    <m/>
    <m/>
    <m/>
    <m/>
    <m/>
  </r>
  <r>
    <s v="20170179"/>
    <s v="     "/>
    <n v="42923"/>
    <s v="7/7"/>
    <x v="0"/>
    <n v="0.60486111111111107"/>
    <s v="27"/>
    <n v="3"/>
    <s v="7"/>
    <x v="0"/>
    <n v="42923"/>
    <n v="0.60486111111111107"/>
    <s v="TREE CONTRACTOR HIT PRIMARY MAIN LINE"/>
    <s v="     "/>
    <m/>
    <m/>
    <s v="N"/>
    <x v="0"/>
    <s v="1825609"/>
    <s v="17-0061288"/>
    <m/>
    <m/>
    <n v="113026484"/>
    <m/>
    <s v="     "/>
    <x v="1"/>
    <s v="PG&amp;E"/>
    <m/>
    <s v="Vegetation"/>
    <m/>
    <s v="D"/>
    <m/>
    <s v="0.26-9.99"/>
    <s v="Square Feet: ; Acreage: 4.8"/>
    <s v="Vegetation"/>
    <s v="33.a. Veg. contact"/>
    <s v="Vegetation"/>
    <s v="All types of equipment / facility failure"/>
    <s v="Contact - Vegetation"/>
    <m/>
    <s v="Contact - Vegetation"/>
    <s v="Conductor"/>
    <s v="Line to Ground"/>
    <s v="Unknown"/>
    <s v="Overhead"/>
    <x v="3"/>
    <s v="Conductor"/>
    <m/>
    <s v="103855637"/>
    <s v="     "/>
    <s v="Tier 2"/>
    <x v="1"/>
    <n v="420"/>
    <m/>
    <n v="37.499000000000002"/>
    <n v="-119.79900000000001"/>
    <s v="Mariposa"/>
    <s v="MARIPOSA-2101"/>
    <s v="254452101"/>
    <n v="21000"/>
    <s v="MARIPOSA 21019400"/>
    <x v="1"/>
    <s v="STEVEN WARD OFFICE 209-966-3542 CELL559-706-8811"/>
    <s v="Conifer Forest"/>
    <m/>
    <m/>
    <s v="No"/>
    <m/>
    <m/>
    <m/>
    <m/>
    <m/>
    <m/>
    <m/>
    <s v="N"/>
    <s v="N"/>
    <m/>
    <m/>
    <s v="     "/>
    <s v="37.49900000"/>
    <s v="-119.79900000"/>
    <s v="Jul  8 2017 12:00AM"/>
    <s v="PGECont"/>
    <s v="TREE CREWS WERE CUTTING DOWN A LISTED TREE ON 2nd PATROL. THE AREA AROUND THE TREE WAS BURNED UP BUT THE TREE WAS STILL IN GOOD SHAPE. THE LOOKED TO HAVE A VARY SHALLOW PIE CUT AND THE HOLDING WOOD WAS CUT THROUGH. THERE WAS A BURNED UP ROPE HANGING IN A NEAR BY TREE THAT WAS USED AS A PULL ROPE"/>
    <s v="PINE"/>
    <s v="110"/>
    <s v="36"/>
    <s v="20"/>
    <m/>
    <m/>
    <m/>
    <m/>
    <m/>
    <m/>
    <m/>
    <s v="CrossArm"/>
    <s v="BareWire"/>
    <m/>
  </r>
  <r>
    <s v="20170178"/>
    <s v="     "/>
    <n v="42923"/>
    <s v="7/7"/>
    <x v="0"/>
    <n v="0.63124999999999998"/>
    <s v="27"/>
    <n v="3"/>
    <s v="7"/>
    <x v="0"/>
    <n v="42923"/>
    <m/>
    <m/>
    <s v="     "/>
    <m/>
    <m/>
    <s v="N"/>
    <x v="0"/>
    <m/>
    <s v="17-0061903"/>
    <m/>
    <m/>
    <m/>
    <m/>
    <s v="     "/>
    <x v="1"/>
    <s v="PG&amp;E"/>
    <m/>
    <s v="Vegetation"/>
    <m/>
    <s v="D"/>
    <m/>
    <s v="0.26-9.99"/>
    <s v="Square Feet: ; Acreage: 0.5"/>
    <s v="Vegetation"/>
    <s v="33.a. Veg. contact"/>
    <s v="Vegetation"/>
    <s v="All types of equipment / facility failure"/>
    <s v="Contact - Vegetation"/>
    <m/>
    <s v="Contact - Vegetation"/>
    <s v="Conductor"/>
    <s v="None"/>
    <s v="Unknown"/>
    <s v="Overhead"/>
    <x v="3"/>
    <s v="Conductor"/>
    <m/>
    <s v="101455950"/>
    <s v="     "/>
    <s v="Tier 2"/>
    <x v="1"/>
    <n v="241"/>
    <m/>
    <n v="40.9054"/>
    <n v="-122.381"/>
    <s v="Shasta"/>
    <s v="ANTLER-1101"/>
    <s v="103271101"/>
    <n v="12000"/>
    <s v="ANTLER 11011520"/>
    <x v="1"/>
    <s v="N.A."/>
    <s v="Hardwood Forest"/>
    <m/>
    <m/>
    <s v="No"/>
    <m/>
    <m/>
    <m/>
    <m/>
    <m/>
    <m/>
    <m/>
    <s v="N"/>
    <s v="N"/>
    <m/>
    <m/>
    <s v="     "/>
    <m/>
    <m/>
    <m/>
    <m/>
    <m/>
    <m/>
    <m/>
    <m/>
    <m/>
    <m/>
    <m/>
    <m/>
    <m/>
    <m/>
    <m/>
    <m/>
    <m/>
    <m/>
    <m/>
  </r>
  <r>
    <s v="MIT20170016"/>
    <s v="     "/>
    <n v="42923"/>
    <s v="7/7"/>
    <x v="0"/>
    <n v="0.22638888888888889"/>
    <s v="27"/>
    <n v="3"/>
    <s v="7"/>
    <x v="0"/>
    <n v="42923"/>
    <n v="0.22638888888888889"/>
    <s v="Black Oak failed and fell into the primaries, 2x3 foot fire in tier 2. Fire not marked on FAS Tag. "/>
    <s v="     "/>
    <s v="Missed Ignitions Tracker"/>
    <n v="44270"/>
    <s v="Y"/>
    <x v="0"/>
    <m/>
    <m/>
    <m/>
    <m/>
    <m/>
    <m/>
    <s v="     "/>
    <x v="1"/>
    <s v="PG&amp;E"/>
    <m/>
    <m/>
    <m/>
    <s v="D"/>
    <m/>
    <s v="&lt;3 meters of linear travel"/>
    <m/>
    <s v="Vegetation"/>
    <s v="33.a. Veg. contact"/>
    <s v="Vegetation"/>
    <s v="Contact from object"/>
    <s v="Veg. contact"/>
    <m/>
    <s v="Contact - Vegetation"/>
    <s v="Conductor - Primary"/>
    <m/>
    <s v="N"/>
    <s v="Overhead"/>
    <x v="3"/>
    <s v="Conductor - Primary"/>
    <m/>
    <m/>
    <s v="     "/>
    <s v="Tier 2"/>
    <x v="1"/>
    <n v="340"/>
    <m/>
    <n v="38.901600000000002"/>
    <n v="-120.904"/>
    <s v="El Dorado"/>
    <s v="MOUNTAIN-QUARRIES-2101"/>
    <s v="152282101"/>
    <n v="21000"/>
    <m/>
    <x v="0"/>
    <m/>
    <s v="Hardwood Forest"/>
    <m/>
    <m/>
    <s v="No"/>
    <m/>
    <m/>
    <m/>
    <m/>
    <m/>
    <m/>
    <m/>
    <s v="N"/>
    <s v="N"/>
    <m/>
    <m/>
    <s v="     "/>
    <m/>
    <m/>
    <m/>
    <m/>
    <m/>
    <m/>
    <m/>
    <m/>
    <m/>
    <m/>
    <m/>
    <m/>
    <m/>
    <m/>
    <m/>
    <m/>
    <m/>
    <m/>
    <m/>
  </r>
  <r>
    <s v="SAP201711445"/>
    <s v="     "/>
    <n v="42923"/>
    <s v="7/7"/>
    <x v="0"/>
    <m/>
    <s v="27"/>
    <n v="3"/>
    <s v="7"/>
    <x v="0"/>
    <n v="42921"/>
    <m/>
    <s v="pole burned from fire; failed pg connector; cause of fire to be tree limb through wire; 4 spans w/o FUCO 5791; wire down"/>
    <s v="     "/>
    <s v="SAP"/>
    <n v="44580"/>
    <s v="Y"/>
    <x v="0"/>
    <s v="1823815"/>
    <s v="17-0060566"/>
    <m/>
    <s v="T004078221"/>
    <n v="113018924"/>
    <m/>
    <s v="     "/>
    <x v="0"/>
    <s v="PG&amp;E"/>
    <m/>
    <m/>
    <m/>
    <s v="D"/>
    <m/>
    <s v="Structure-PG&amp;E only"/>
    <m/>
    <s v="Vegetation"/>
    <s v="33.a. Veg. contact"/>
    <s v="Vegetation"/>
    <s v="Veg. contact"/>
    <s v="Veg. contact"/>
    <m/>
    <s v="Veg. contact"/>
    <s v="Splice/Clamp/Connector"/>
    <s v="Line to Ground"/>
    <s v="Yes"/>
    <s v="Overhead"/>
    <x v="0"/>
    <s v="Splice/Clamp/Connector"/>
    <m/>
    <s v="100085174"/>
    <s v="     "/>
    <s v="Tier 2"/>
    <x v="1"/>
    <m/>
    <m/>
    <n v="39.007399999999997"/>
    <n v="-121.042"/>
    <s v="Placer"/>
    <s v="HALSEY-1101"/>
    <m/>
    <m/>
    <s v="HALSEY 110176178"/>
    <x v="0"/>
    <m/>
    <m/>
    <m/>
    <m/>
    <s v="No"/>
    <m/>
    <m/>
    <m/>
    <m/>
    <m/>
    <m/>
    <m/>
    <s v="N"/>
    <s v="N"/>
    <m/>
    <m/>
    <s v="     "/>
    <m/>
    <m/>
    <m/>
    <m/>
    <m/>
    <m/>
    <m/>
    <m/>
    <m/>
    <m/>
    <m/>
    <m/>
    <m/>
    <m/>
    <m/>
    <m/>
    <m/>
    <m/>
    <m/>
  </r>
  <r>
    <s v="20180440"/>
    <s v="     "/>
    <n v="43288"/>
    <s v="7/7"/>
    <x v="0"/>
    <n v="0.88055555555555554"/>
    <s v="27"/>
    <n v="3"/>
    <s v="7"/>
    <x v="1"/>
    <n v="43288"/>
    <n v="0.88055555555555554"/>
    <s v="ILIS cause - &quot;Vegetation, Tree - fell into line&quot;, resulting in wire-down"/>
    <s v="     "/>
    <s v="FAS"/>
    <m/>
    <s v="N"/>
    <x v="0"/>
    <s v="126342"/>
    <s v="18-0057726"/>
    <m/>
    <m/>
    <m/>
    <m/>
    <s v="     "/>
    <x v="0"/>
    <s v="PG&amp;E"/>
    <m/>
    <m/>
    <m/>
    <s v="D"/>
    <m/>
    <s v="&lt;3 meters of linear travel"/>
    <m/>
    <s v="Vegetation"/>
    <s v="33.a. Veg. contact"/>
    <s v="Vegetation"/>
    <s v="Contact from object"/>
    <s v="Vegetation"/>
    <m/>
    <s v="Contact - Vegetation"/>
    <m/>
    <s v="Line to Ground"/>
    <m/>
    <s v="Overhead"/>
    <x v="3"/>
    <m/>
    <m/>
    <s v="2505"/>
    <s v="     "/>
    <s v="Tier 2"/>
    <x v="1"/>
    <n v="105"/>
    <m/>
    <n v="40.3003"/>
    <n v="-124.286"/>
    <s v="Humboldt"/>
    <s v="GARBERVILLE-1102"/>
    <s v="192221102"/>
    <n v="11000"/>
    <s v="GARBERVILLE 11024744"/>
    <x v="0"/>
    <m/>
    <s v="Rural"/>
    <m/>
    <m/>
    <s v="No"/>
    <m/>
    <m/>
    <m/>
    <m/>
    <m/>
    <m/>
    <m/>
    <s v="N"/>
    <s v="N"/>
    <m/>
    <m/>
    <s v="     "/>
    <s v="40.29928500"/>
    <s v="-124.29817330"/>
    <s v="Jul  9 2018 12:00AM"/>
    <s v="TrunkFail"/>
    <s v="A stem of bay multi stem with significant internal decay, peeled/broke off the trunk and into a 10&quot;x45 Alder causing it to break ten feet off the ground, causing both trees to fall into the 12kv primary lines."/>
    <s v="BAY"/>
    <s v="75"/>
    <s v="60"/>
    <s v="50"/>
    <s v="Slight"/>
    <s v="None"/>
    <s v="N"/>
    <s v="1"/>
    <m/>
    <s v="Plain"/>
    <s v="A"/>
    <s v="CrossArm"/>
    <s v="BareWire"/>
    <s v="2"/>
  </r>
  <r>
    <s v="20180437"/>
    <s v="     "/>
    <n v="43288"/>
    <s v="7/7"/>
    <x v="0"/>
    <n v="0.6791666666666667"/>
    <s v="27"/>
    <n v="3"/>
    <s v="7"/>
    <x v="1"/>
    <n v="43288"/>
    <n v="0.6791666666666667"/>
    <s v="ILIS cause - &quot;Vegetation, Tree - fell into line&quot;, resulting in wire-down"/>
    <s v="     "/>
    <s v="FAS"/>
    <m/>
    <s v="N"/>
    <x v="0"/>
    <s v="126147"/>
    <s v="18-0057685"/>
    <m/>
    <m/>
    <m/>
    <m/>
    <s v="     "/>
    <x v="0"/>
    <s v="PG&amp;E"/>
    <m/>
    <m/>
    <m/>
    <s v="D"/>
    <m/>
    <s v="&lt;3 meters of linear travel"/>
    <m/>
    <s v="Vegetation"/>
    <s v="33.a. Veg. contact"/>
    <s v="Vegetation"/>
    <s v="Contact from object"/>
    <s v="Vegetation"/>
    <m/>
    <s v="Contact - Vegetation"/>
    <m/>
    <s v="Line to Ground"/>
    <m/>
    <s v="Overhead"/>
    <x v="3"/>
    <m/>
    <m/>
    <s v="WIRE DOWN"/>
    <s v="     "/>
    <s v="Tier 2"/>
    <x v="1"/>
    <n v="280"/>
    <m/>
    <n v="39.597099999999998"/>
    <n v="-121.538"/>
    <s v="Butte"/>
    <s v="CLARK-ROAD-1102"/>
    <s v="103091102"/>
    <n v="11000"/>
    <s v="CLARK ROAD 11022094"/>
    <x v="0"/>
    <m/>
    <s v="Rural"/>
    <m/>
    <m/>
    <s v="No"/>
    <m/>
    <m/>
    <m/>
    <m/>
    <m/>
    <m/>
    <m/>
    <s v="N"/>
    <s v="N"/>
    <m/>
    <m/>
    <s v="     "/>
    <s v="39.65646000"/>
    <s v="-121.57450000"/>
    <s v="Jul  9 2018 12:00AM"/>
    <s v="TrunkFail"/>
    <s v="INCLUDED BARK; ROT AT BASE ON A MULTI-STEM. CANOPY GREEN AND HEALTHY. NO FURTHER WORK NEEDED. WIRE ON GROUND VERIFIED."/>
    <s v="OAKL"/>
    <s v="80"/>
    <s v="28"/>
    <s v="20"/>
    <s v="None"/>
    <s v="Moderate"/>
    <s v="Y"/>
    <s v="1"/>
    <m/>
    <s v="Hillside"/>
    <s v="B"/>
    <s v="CrossArm"/>
    <s v="BareWire"/>
    <s v="4"/>
  </r>
  <r>
    <s v="20211013"/>
    <s v="     "/>
    <n v="44384"/>
    <s v="7/7"/>
    <x v="0"/>
    <n v="0.8"/>
    <s v="28"/>
    <n v="3"/>
    <s v="7"/>
    <x v="5"/>
    <n v="44385"/>
    <m/>
    <s v="Initial EIR: EI210707A - Grass Valley - Property Damage - Summary: CPUC PG&amp;E Electric Incident ? EI210707A ? On December 22, 2021, PG&amp;E received a claim for property damage in the amount of $76,000. The claim states PG&amp;E equipment failed and attributed to a vegetation fire that occurred on July 7, 2021 at approximately 1800 hours, causing damage to a property located in the vicinity of Brewer Rd and Iron Horse Dr, Grass Valley of Nevada County. This area is served by the Higgins 1103 kV Overhead Distribution Circuit. This information is being reported under the Property Damage criterion. This information is preliminary. [EIR EI210707A - Grass Valley - Property Damage] Burnt jumper due to unknown cause. The ensuing fire was 0.25 - 10 acres in size. This information is preliminary. Other companies - communication on pole; Unable to locate any OIS or Outage reports;"/>
    <s v="     "/>
    <s v="FAS"/>
    <m/>
    <s v="N"/>
    <x v="0"/>
    <m/>
    <s v="21-0086235"/>
    <m/>
    <s v="4125021"/>
    <m/>
    <s v="EI210707A"/>
    <s v="     "/>
    <x v="1"/>
    <s v="PG&amp;E"/>
    <m/>
    <s v="Other"/>
    <s v="Jumper"/>
    <s v="D"/>
    <s v="D"/>
    <s v="0.26-9.99"/>
    <s v="THERE IS A FIRE"/>
    <s v="Equipment - PG&amp;E"/>
    <s v="34.e. Switch damage or failure"/>
    <s v="Equipment - PG&amp;E"/>
    <s v="All types of equipment / facility failure"/>
    <s v="Switch failure"/>
    <s v="Jumper"/>
    <m/>
    <m/>
    <s v="Force Out"/>
    <s v="Y"/>
    <s v="Overhead"/>
    <x v="3"/>
    <s v="Jumper"/>
    <s v="Pole, Switch"/>
    <m/>
    <s v="     "/>
    <s v="Tier 2"/>
    <x v="1"/>
    <n v="330"/>
    <s v="R4"/>
    <n v="39.058100000000003"/>
    <n v="-121.08799999999999"/>
    <s v="Nevada"/>
    <s v="HIGGINS-1103"/>
    <m/>
    <n v="12000"/>
    <m/>
    <x v="0"/>
    <s v="Cal Fire"/>
    <s v="Urban"/>
    <s v="Brush fuel model"/>
    <s v="dry land, trees nearby"/>
    <s v="No"/>
    <s v="5.5"/>
    <m/>
    <m/>
    <m/>
    <m/>
    <m/>
    <m/>
    <s v="N"/>
    <s v="N"/>
    <m/>
    <m/>
    <s v="     "/>
    <m/>
    <m/>
    <m/>
    <m/>
    <m/>
    <m/>
    <m/>
    <m/>
    <m/>
    <m/>
    <m/>
    <m/>
    <m/>
    <m/>
    <m/>
    <m/>
    <m/>
    <m/>
    <m/>
  </r>
  <r>
    <s v="20150197"/>
    <s v="     "/>
    <n v="42193"/>
    <s v="7/8"/>
    <x v="0"/>
    <n v="0.47430555555555554"/>
    <s v="28"/>
    <n v="3"/>
    <s v="7"/>
    <x v="2"/>
    <n v="42193"/>
    <n v="0.47430555555555554"/>
    <s v="TREE THRU LINE WIRE DOWN ON DORIS CLLD 4 CREW 2 RPR"/>
    <s v="     "/>
    <m/>
    <m/>
    <s v="N"/>
    <x v="0"/>
    <s v="1264900"/>
    <s v="15-0046274"/>
    <m/>
    <m/>
    <n v="110494395"/>
    <m/>
    <s v="     "/>
    <x v="1"/>
    <s v="PG&amp;E"/>
    <m/>
    <s v="Vegetation"/>
    <m/>
    <s v="D"/>
    <m/>
    <s v="&lt;0.25"/>
    <s v="Square Feet: ; Acreage: "/>
    <s v="Vegetation"/>
    <s v="33.a. Veg. contact"/>
    <s v="Vegetation"/>
    <s v="All types of equipment / facility failure"/>
    <s v="Contact - Vegetation"/>
    <m/>
    <s v="Contact - Vegetation"/>
    <s v="Conductor"/>
    <s v="Three Phase Fault"/>
    <s v="PACIFIC BELL"/>
    <s v="Overhead"/>
    <x v="3"/>
    <s v="Conductor"/>
    <m/>
    <s v="100094468"/>
    <s v="     "/>
    <s v="Tier 2"/>
    <x v="1"/>
    <n v="330"/>
    <m/>
    <n v="39.223999999999997"/>
    <n v="-121.063"/>
    <s v="Nevada"/>
    <s v="BRUNSWICK-1107"/>
    <s v="152481107"/>
    <n v="12000"/>
    <s v="BRUNSWICK 110750008"/>
    <x v="0"/>
    <s v="Cal Fire Dept"/>
    <s v="Conifer Forest"/>
    <m/>
    <m/>
    <s v="No"/>
    <m/>
    <m/>
    <m/>
    <m/>
    <m/>
    <m/>
    <m/>
    <s v="N"/>
    <s v="N"/>
    <m/>
    <m/>
    <s v="     "/>
    <s v="39.22396900"/>
    <s v="-121.06349500"/>
    <s v="Jul  8 2015 12:15PM"/>
    <s v="BranchFail"/>
    <s v="Healthy ponderosa pine with a codom top failed approximately 2 feet out from union along one of the tops. There was no evidence of decline or disease."/>
    <s v="PINP"/>
    <s v="90"/>
    <s v="40"/>
    <s v="25"/>
    <s v="Slight"/>
    <s v="None"/>
    <s v="N"/>
    <s v="1"/>
    <m/>
    <s v="Other"/>
    <s v="A"/>
    <s v="Triangle"/>
    <s v="BareWire"/>
    <s v="0"/>
  </r>
  <r>
    <s v="20160153"/>
    <s v="     "/>
    <n v="42559"/>
    <s v="7/8"/>
    <x v="0"/>
    <n v="0.45069444444444445"/>
    <s v="28"/>
    <n v="3"/>
    <s v="7"/>
    <x v="6"/>
    <n v="42559"/>
    <n v="0.45069444444444445"/>
    <s v="Pole fell. Wire down. Oil spill."/>
    <s v="     "/>
    <m/>
    <m/>
    <s v="N"/>
    <x v="0"/>
    <s v="1502825"/>
    <s v="16-0048647"/>
    <m/>
    <m/>
    <m/>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3"/>
    <s v="Conductor"/>
    <m/>
    <s v="102291118"/>
    <s v="     "/>
    <s v="Tier 2"/>
    <x v="1"/>
    <n v="180"/>
    <m/>
    <n v="38.337299999999999"/>
    <n v="-122.121"/>
    <s v="Napa"/>
    <s v="MONTICELLO-1101"/>
    <s v="43051101"/>
    <n v="12000"/>
    <s v="MONTICELLO 1101718"/>
    <x v="0"/>
    <s v="Cal Fire"/>
    <s v="Agriculture"/>
    <m/>
    <m/>
    <s v="No"/>
    <m/>
    <m/>
    <m/>
    <m/>
    <m/>
    <m/>
    <m/>
    <s v="N"/>
    <s v="N"/>
    <m/>
    <m/>
    <s v="     "/>
    <m/>
    <m/>
    <s v="Jul 13 2016 12:00AM"/>
    <s v="Unverified"/>
    <s v="Outage caused by pole failure"/>
    <m/>
    <m/>
    <m/>
    <m/>
    <m/>
    <m/>
    <m/>
    <m/>
    <m/>
    <m/>
    <m/>
    <m/>
    <m/>
    <m/>
  </r>
  <r>
    <s v="20170183"/>
    <s v="     "/>
    <n v="42924"/>
    <s v="7/8"/>
    <x v="0"/>
    <n v="0.78402777777777777"/>
    <s v="27"/>
    <n v="3"/>
    <s v="7"/>
    <x v="0"/>
    <n v="42924"/>
    <n v="0.78402777777777777"/>
    <s v="0"/>
    <s v="     "/>
    <m/>
    <m/>
    <s v="N"/>
    <x v="0"/>
    <s v="1826992"/>
    <s v="17-0061469"/>
    <m/>
    <m/>
    <n v="113027510"/>
    <s v="EI170708A"/>
    <s v="     "/>
    <x v="1"/>
    <s v="PG&amp;E"/>
    <m/>
    <s v="Vegetation"/>
    <m/>
    <s v="D"/>
    <m/>
    <s v="10-99"/>
    <s v="Square Feet: ; Acreage: 29"/>
    <s v="Vegetation"/>
    <s v="33.a. Veg. contact"/>
    <s v="Vegetation"/>
    <s v="All types of equipment / facility failure"/>
    <s v="Contact - Vegetation"/>
    <m/>
    <s v="Contact - Vegetation"/>
    <s v="Conductor"/>
    <s v="Line to Ground"/>
    <s v="PACIFIC BELL"/>
    <s v="Overhead"/>
    <x v="3"/>
    <s v="Conductor"/>
    <m/>
    <s v="101526269"/>
    <s v="     "/>
    <s v="Tier 2"/>
    <x v="1"/>
    <n v="246"/>
    <m/>
    <n v="40.293500000000002"/>
    <n v="-122.40900000000001"/>
    <s v="Tehama"/>
    <s v="COTTONWOOD-1103"/>
    <s v="102931103"/>
    <n v="12000"/>
    <s v="COTTONWOOD 11039072"/>
    <x v="1"/>
    <s v="TOM STROING, RED BLUFF"/>
    <s v="Hardwood Woodland"/>
    <m/>
    <m/>
    <s v="No"/>
    <s v="10"/>
    <m/>
    <m/>
    <m/>
    <m/>
    <m/>
    <m/>
    <s v="N"/>
    <s v="N"/>
    <m/>
    <m/>
    <s v="     "/>
    <m/>
    <m/>
    <s v="Jul  9 2017 12:00AM"/>
    <s v="BranchFail"/>
    <s v="Large limb broke out from gray pine and fell across 12kv conductors"/>
    <s v="PING"/>
    <s v="80"/>
    <s v="28"/>
    <s v="30"/>
    <s v="Slight"/>
    <s v="None"/>
    <s v="N"/>
    <s v="1"/>
    <m/>
    <s v="Valley"/>
    <s v="D"/>
    <s v="CrossArm"/>
    <s v="BareWire"/>
    <s v="2"/>
  </r>
  <r>
    <s v="20200789"/>
    <s v="     "/>
    <n v="44020"/>
    <s v="7/8"/>
    <x v="0"/>
    <n v="0.30138888888888887"/>
    <s v="28"/>
    <n v="3"/>
    <s v="7"/>
    <x v="4"/>
    <n v="44020"/>
    <n v="0.30138888888888887"/>
    <s v="On July 8, 2020 at 0714 hours, a crew contracted through PG&amp;E were working at towers 011/003 &amp; 011/002 on the Merced Falls-Exchequer 70Kv Transmission line off Merced Falls rd. The while working on footings at tower 011/002, the crew decided the excavator needed to have some welding done and thought it would be best to do the welding near the main road. While driving the excavator to the road, a rock needed to be moved out of the way. The contractor moved the rock with the excavator and when they swung the boom back around, they made contact with the primary conductor, causing burn damage to the Conductor, excavator and igniting a small grass fire that was quickly extinguished by the workers. The line recloser did not active due to this line being set to a non-test line during high fire threat season. A LC tag was created for the damaged conductor to be repaired. All three phases had 20 feet of conductor replaced at mid span and full tension sleeves were used for this repair. Power was restored to the Merced Falls-Exchequer 70Kv line at 1430 hours on July 8,2020."/>
    <s v="     "/>
    <s v="Trans-Sub Email"/>
    <m/>
    <s v="N"/>
    <x v="0"/>
    <m/>
    <m/>
    <s v="INT-13821"/>
    <m/>
    <n v="119331477"/>
    <m/>
    <s v="     "/>
    <x v="1"/>
    <s v="PG&amp;E"/>
    <m/>
    <s v="Vegetation"/>
    <m/>
    <s v="T"/>
    <s v="T"/>
    <s v="&lt;0.25"/>
    <m/>
    <s v="Contact - 3rd Party"/>
    <s v="33.e. Other contact from object"/>
    <s v="Contact - 3rd Party"/>
    <s v="Contact from object"/>
    <s v="Contact - Other"/>
    <m/>
    <s v="Contact - Other"/>
    <s v="Conductor - Primary"/>
    <m/>
    <m/>
    <s v="Overhead"/>
    <x v="3"/>
    <s v="Conductor - Primary"/>
    <m/>
    <s v="Transmission pole: 011/002 Circuit: Merced Falls - Exchequer - 70kv"/>
    <s v="     "/>
    <s v="Tier 2"/>
    <x v="1"/>
    <n v="400"/>
    <s v="R4"/>
    <n v="37.559899999999999"/>
    <n v="-120.32299999999999"/>
    <s v="Mariposa"/>
    <s v="MERCED-FALLS-EXCHEQUER-70KV"/>
    <m/>
    <n v="70000"/>
    <m/>
    <x v="0"/>
    <s v="PG&amp;E Employee"/>
    <s v="Herbaceous"/>
    <m/>
    <m/>
    <s v="No"/>
    <m/>
    <m/>
    <m/>
    <m/>
    <m/>
    <m/>
    <m/>
    <s v="N"/>
    <s v="N"/>
    <m/>
    <m/>
    <s v="     "/>
    <m/>
    <m/>
    <m/>
    <m/>
    <m/>
    <m/>
    <m/>
    <m/>
    <m/>
    <m/>
    <m/>
    <m/>
    <m/>
    <m/>
    <m/>
    <m/>
    <m/>
    <m/>
    <m/>
  </r>
  <r>
    <s v="20211020"/>
    <s v="     "/>
    <n v="44385"/>
    <s v="7/8"/>
    <x v="0"/>
    <n v="0.69513888888888886"/>
    <s v="28"/>
    <n v="3"/>
    <s v="7"/>
    <x v="5"/>
    <n v="44385"/>
    <m/>
    <s v="Tree branch fell on the secondary open wire causing the ignition. The fire was 0.26 - 9.99 acres in size. Tman said fire was 2 acre grass fire. Per Tman @ 1110 Blossom Trail at the rear of this property a large tree branch fell &amp; hit open wire secondary that caused arcing igniting 2 acre grass fire. CAL FIRE &amp; Placer County FD responded. Transformer pole blew fuse; used bucket truck to access and refuse. Pole has charring at the base no repair needed. This information is preliminary. OIS: 1394830; ILIS: 21-0086760; FOID: T005335815 (EMH5); Circuit ID: 152271102, SAP Pole ID: 100049863. _x000a__x000a_8/10/21 JN1F: Action Item 1020-1: Follow up with trouble man and ask where was the fire and what caused it, was it a spark? Understand the chain of events."/>
    <s v="     "/>
    <s v="FAS"/>
    <m/>
    <s v="N"/>
    <x v="0"/>
    <m/>
    <s v="21-0086760"/>
    <m/>
    <s v="T005335815"/>
    <m/>
    <m/>
    <s v="     "/>
    <x v="1"/>
    <s v="PG&amp;E"/>
    <m/>
    <s v="Vegetation"/>
    <s v="Conductor, Fuse, Pole"/>
    <s v="D"/>
    <s v="D"/>
    <s v="0.26-9.99"/>
    <s v="2 acres"/>
    <s v="Vegetation"/>
    <s v="33.a. Veg. contact"/>
    <s v="Vegetation"/>
    <s v="Contact from object"/>
    <s v="Veg. contact"/>
    <m/>
    <s v="Veg. contact"/>
    <s v="Conductor - Open Wire Secondary"/>
    <s v="Line to Ground"/>
    <s v="Y"/>
    <s v="Overhead"/>
    <x v="1"/>
    <s v="Conductor - Open Wire Secondary"/>
    <s v="Conductor, Fuse, Pole"/>
    <s v="100049863"/>
    <s v="     "/>
    <s v="Tier 2"/>
    <x v="1"/>
    <n v="300"/>
    <s v="R4"/>
    <n v="38.910499999999999"/>
    <n v="-121.166"/>
    <s v="Placer"/>
    <s v="WISE-1102"/>
    <m/>
    <m/>
    <s v="N/A"/>
    <x v="0"/>
    <s v="Cal Fire"/>
    <s v="Urban"/>
    <s v="Grass fuel model"/>
    <s v="Dry grass &amp; fencing. "/>
    <s v="No"/>
    <m/>
    <m/>
    <m/>
    <m/>
    <m/>
    <s v="BLOSSOM"/>
    <m/>
    <s v="N"/>
    <s v="N"/>
    <m/>
    <m/>
    <s v="     "/>
    <s v="38.91088400"/>
    <s v="-121.16638600"/>
    <s v="Jul 12 2021 12:00AM"/>
    <s v="BranchFail"/>
    <s v="Green Liq amber Tree had a upper canopy branch fail and land on open wire secondary. no defects found inside or out of the branch."/>
    <s v="LIQ"/>
    <s v="32"/>
    <s v="61"/>
    <s v="13"/>
    <s v="None"/>
    <s v="None"/>
    <s v="N"/>
    <s v="1"/>
    <m/>
    <s v="Plain"/>
    <s v="A"/>
    <s v="Vertical"/>
    <s v="BareWire"/>
    <s v="0"/>
  </r>
  <r>
    <s v="20211021"/>
    <s v="     "/>
    <n v="44385"/>
    <s v="7/8"/>
    <x v="0"/>
    <n v="0.72499999999999998"/>
    <s v="28"/>
    <n v="3"/>
    <s v="7"/>
    <x v="5"/>
    <n v="44385"/>
    <m/>
    <s v="Reports of a damaged pole top with wires down that resulted in an ignition that was marked less than one meter in size by the troubleman. The ilis has the cause listed as &quot;tree fell into line&quot;. The EOC on-call notes say an eearthquake in the area caused the top of the pole to snap off and the energized conductor to fall to ground, igniting a roughly 20'x20' grass fire. The EC tag has the cause listed as unknown but does have notes about the earthquake and damaged pole. No photos of the burn area to confirm the size, but the on call employee confirmed with the troubleman over the phone of 150' damaged fence. EOC preliminary on call notes: -Call from Ashely Roberts – 925-915-6623_x000a_At 145 Auburn Rd, Grass Valley in Nevada County reporting less than 1 acre vegetation fire about 20x20 area. The fire is fully contained and is out. There is an outage in the immediate area on the Wise 1102  impacting 842 customers. _x000a_-I spoke to Ashely at to confirm the details. S7RM-update 7/16/2021 @ 13:40hrs.  Gary Vlign (GTV1) Materials handler at PG&amp;E delievered the pole top involved in this incident to ATS for failure analysis testing.  _x000a_-I called t-man at 1942 all but 100 customers are w/o pwr. 3rd party dmg include 150LF of wood fence. Says the area experienced an earthquake causing top of pole to snap off &amp; the energized lines hit the ground igniting a small fire. CAL FIRE responded. PG&amp;E asset dmg includes: pole; insulator; and conductor. No other 3rd party prop dmg or injuries or media. OIS: 1394869 EC Tag: 121685762. This information is preliminary."/>
    <s v="     "/>
    <s v="FAS"/>
    <m/>
    <s v="N"/>
    <x v="0"/>
    <m/>
    <s v="21-0086743"/>
    <m/>
    <s v="T005335855"/>
    <m/>
    <m/>
    <s v="     "/>
    <x v="1"/>
    <s v="PG&amp;E"/>
    <m/>
    <s v="Vegetation"/>
    <s v="Pole, Crossarm, Conductor, Insulator, Connector"/>
    <s v="D"/>
    <s v="D"/>
    <s v="&lt;0.25"/>
    <m/>
    <s v="Equipment - PG&amp;E"/>
    <s v="34.f. Pole damage or failure"/>
    <s v="Equipment - PG&amp;E"/>
    <s v="All types of equipment / facility failure"/>
    <s v="Pole failure"/>
    <s v="Pole"/>
    <m/>
    <m/>
    <s v="Three Phase Fault"/>
    <s v="Y"/>
    <s v="Overhead"/>
    <x v="3"/>
    <s v="Pole"/>
    <s v="Pole, Crossarm, Conductor, Insulator, Connector"/>
    <s v="100103178"/>
    <s v="     "/>
    <s v="Tier 2"/>
    <x v="1"/>
    <n v="330"/>
    <s v="R4"/>
    <n v="39.160200000000003"/>
    <n v="-121.08"/>
    <s v="Nevada"/>
    <s v="GRASS-VALLEY-1103"/>
    <m/>
    <n v="12000"/>
    <m/>
    <x v="0"/>
    <s v="Cal Fire"/>
    <s v="Urban"/>
    <s v="Grass fuel model"/>
    <m/>
    <s v="No"/>
    <m/>
    <m/>
    <m/>
    <m/>
    <m/>
    <m/>
    <m/>
    <s v="N"/>
    <s v="N"/>
    <m/>
    <m/>
    <s v="     "/>
    <m/>
    <m/>
    <s v="Jul  9 2021 12:00AM"/>
    <s v="Unverified"/>
    <s v="Outage was due pole breaking around area where bracket holding insulator was attached causing conductor to come loose and float in between poles on either side coming into contact with multiple objects and vegetation."/>
    <m/>
    <m/>
    <m/>
    <m/>
    <m/>
    <m/>
    <m/>
    <m/>
    <m/>
    <m/>
    <m/>
    <m/>
    <m/>
    <m/>
  </r>
  <r>
    <s v="20211016"/>
    <s v="     "/>
    <n v="44385"/>
    <s v="7/8"/>
    <x v="0"/>
    <n v="0.34930555555555554"/>
    <s v="28"/>
    <n v="3"/>
    <s v="7"/>
    <x v="5"/>
    <n v="44385"/>
    <m/>
    <s v="Cross arm failure due to tracking. The fire is 0.26 - 9.99 acres in size. This information is preliminary."/>
    <s v="     "/>
    <s v="FAS"/>
    <m/>
    <s v="N"/>
    <x v="0"/>
    <m/>
    <s v="21-0086454"/>
    <m/>
    <s v="T005335235"/>
    <n v="31546000"/>
    <m/>
    <s v="     "/>
    <x v="1"/>
    <s v="PG&amp;E"/>
    <m/>
    <s v="Other"/>
    <s v="Crossarm"/>
    <s v="D"/>
    <s v="D"/>
    <s v="0.26-9.99"/>
    <s v="1.1 ACRES"/>
    <s v="Contamination"/>
    <s v="36.a. Contamination"/>
    <s v="Equipment - PG&amp;E"/>
    <s v="Contamination"/>
    <s v="Tracking"/>
    <m/>
    <m/>
    <m/>
    <s v="Line to Ground"/>
    <s v="N"/>
    <s v="Overhead"/>
    <x v="3"/>
    <s v="Crossarm"/>
    <s v="cross arm, conductor"/>
    <s v="101672290"/>
    <s v="     "/>
    <s v="Tier 2"/>
    <x v="1"/>
    <n v="507"/>
    <s v="R2"/>
    <n v="36.314900000000002"/>
    <n v="-121.867"/>
    <s v="Monterey"/>
    <s v="OTTER-1102"/>
    <m/>
    <n v="12000"/>
    <m/>
    <x v="0"/>
    <s v="Cal Fire"/>
    <s v="Herbaceous"/>
    <s v="Brush fuel model"/>
    <m/>
    <s v="No"/>
    <m/>
    <m/>
    <m/>
    <m/>
    <m/>
    <m/>
    <m/>
    <s v="N"/>
    <s v="N"/>
    <m/>
    <m/>
    <s v="     "/>
    <m/>
    <m/>
    <m/>
    <m/>
    <m/>
    <m/>
    <m/>
    <m/>
    <m/>
    <m/>
    <m/>
    <m/>
    <m/>
    <m/>
    <m/>
    <m/>
    <m/>
    <m/>
    <m/>
  </r>
  <r>
    <s v="SAP201517885"/>
    <s v="     "/>
    <n v="42194"/>
    <s v="7/9"/>
    <x v="0"/>
    <m/>
    <s v="28"/>
    <n v="3"/>
    <s v="7"/>
    <x v="2"/>
    <n v="42192"/>
    <m/>
    <s v="Barton Rd &amp; East Roseville Parkway in Granite Bay; Conductor failure caused 20 by 20 grass fire; at riser switch 677"/>
    <s v="     "/>
    <s v="SAP"/>
    <n v="44580"/>
    <s v="Y"/>
    <x v="0"/>
    <m/>
    <s v="N/A"/>
    <m/>
    <s v="W504584403"/>
    <n v="110491957"/>
    <m/>
    <s v="     "/>
    <x v="1"/>
    <s v="PG&amp;E"/>
    <m/>
    <m/>
    <m/>
    <s v="D"/>
    <m/>
    <s v="&lt;0.25"/>
    <m/>
    <s v="Equipment - PG&amp;E"/>
    <s v="34.b. Conductor damage or failure"/>
    <s v="Equipment - PG&amp;E"/>
    <s v="Conductor failure-all"/>
    <s v="Conductor failure-all"/>
    <s v="Conductor - All"/>
    <m/>
    <m/>
    <m/>
    <s v="Yes"/>
    <s v="Overhead"/>
    <x v="0"/>
    <s v="Conductor - All"/>
    <m/>
    <s v="100045412"/>
    <s v="     "/>
    <s v="Tier 2"/>
    <x v="1"/>
    <m/>
    <m/>
    <n v="38.873399999999997"/>
    <n v="-121.117"/>
    <s v="Placer"/>
    <s v="WISE-1101"/>
    <m/>
    <m/>
    <m/>
    <x v="0"/>
    <m/>
    <m/>
    <m/>
    <m/>
    <s v="No"/>
    <m/>
    <m/>
    <m/>
    <m/>
    <m/>
    <m/>
    <m/>
    <s v="N"/>
    <s v="N"/>
    <m/>
    <m/>
    <s v="     "/>
    <m/>
    <m/>
    <m/>
    <m/>
    <m/>
    <m/>
    <m/>
    <m/>
    <m/>
    <m/>
    <m/>
    <m/>
    <m/>
    <m/>
    <m/>
    <m/>
    <m/>
    <m/>
    <m/>
  </r>
  <r>
    <s v="CAP20184233"/>
    <s v="     "/>
    <n v="43290"/>
    <s v="7/9"/>
    <x v="0"/>
    <n v="0.38055555555555554"/>
    <s v="28"/>
    <n v="3"/>
    <s v="7"/>
    <x v="1"/>
    <m/>
    <m/>
    <s v="pole fire; 7/5/2018; Peachville; Transmission incident unable to search due to no distribution underbuild."/>
    <s v="     "/>
    <s v="CAP"/>
    <n v="44358"/>
    <s v="Y"/>
    <x v="0"/>
    <m/>
    <s v="N/A"/>
    <m/>
    <m/>
    <m/>
    <m/>
    <s v="     "/>
    <x v="0"/>
    <s v="PG&amp;E"/>
    <m/>
    <m/>
    <m/>
    <s v="D"/>
    <m/>
    <s v="Structure-PG&amp;E only"/>
    <m/>
    <s v="Unknown"/>
    <s v="40.a. Unknown"/>
    <s v="Unknown"/>
    <s v="Other"/>
    <m/>
    <m/>
    <m/>
    <m/>
    <m/>
    <s v="No"/>
    <s v="Overhead"/>
    <x v="0"/>
    <m/>
    <m/>
    <s v="015/004"/>
    <s v="     "/>
    <s v="Tier 2"/>
    <x v="1"/>
    <m/>
    <m/>
    <n v="39.038499999999999"/>
    <n v="-123.389"/>
    <s v="Mendocino"/>
    <s v="PHILO-JCT-ELK-60KV"/>
    <m/>
    <m/>
    <m/>
    <x v="0"/>
    <m/>
    <m/>
    <m/>
    <m/>
    <s v="No"/>
    <m/>
    <m/>
    <m/>
    <m/>
    <m/>
    <m/>
    <m/>
    <s v="N"/>
    <s v="N"/>
    <m/>
    <m/>
    <s v="     "/>
    <m/>
    <m/>
    <m/>
    <m/>
    <m/>
    <m/>
    <m/>
    <m/>
    <m/>
    <m/>
    <m/>
    <m/>
    <m/>
    <m/>
    <m/>
    <m/>
    <m/>
    <m/>
    <m/>
  </r>
  <r>
    <s v="20180455"/>
    <s v="     "/>
    <n v="43290"/>
    <s v="7/9"/>
    <x v="0"/>
    <m/>
    <s v="28"/>
    <n v="3"/>
    <s v="7"/>
    <x v="1"/>
    <m/>
    <m/>
    <s v="Excavator: &quot;TREE BRANCH WAS KNOCKED ONTO OPEN WIRE SERVICE CAUSING TRANSFORMER FUSE TO BLOW WHILE CUSTOMER WAS FIGHTING VEG FIRE CAUSED BE HIS EXCAVATOR.&quot;"/>
    <s v="     "/>
    <s v="FAS"/>
    <m/>
    <s v="N"/>
    <x v="0"/>
    <m/>
    <m/>
    <m/>
    <m/>
    <m/>
    <m/>
    <s v="     "/>
    <x v="0"/>
    <s v="PG&amp;E"/>
    <m/>
    <m/>
    <m/>
    <s v="D"/>
    <m/>
    <s v="0.26-9.99"/>
    <m/>
    <s v="Contact - 3rd Party"/>
    <s v="33.e. Other contact from object"/>
    <s v="Contact - 3rd Party"/>
    <s v="Contact from object"/>
    <s v="Contact - 3rd Party"/>
    <m/>
    <s v="Contact - 3rd Party"/>
    <m/>
    <m/>
    <m/>
    <m/>
    <x v="3"/>
    <m/>
    <m/>
    <m/>
    <s v="     "/>
    <s v="Tier 2"/>
    <x v="1"/>
    <n v="420"/>
    <m/>
    <n v="37.364699999999999"/>
    <n v="-119.892"/>
    <s v="Mariposa"/>
    <s v="MARIPOSA-2102"/>
    <s v="254452102"/>
    <n v="21000"/>
    <s v="MARIPOSA-210237288"/>
    <x v="1"/>
    <m/>
    <s v="Rural"/>
    <m/>
    <m/>
    <s v="No"/>
    <m/>
    <m/>
    <m/>
    <m/>
    <m/>
    <m/>
    <m/>
    <s v="N"/>
    <s v="N"/>
    <m/>
    <m/>
    <s v="     "/>
    <m/>
    <m/>
    <m/>
    <m/>
    <m/>
    <m/>
    <m/>
    <m/>
    <m/>
    <m/>
    <m/>
    <m/>
    <m/>
    <m/>
    <m/>
    <m/>
    <m/>
    <m/>
    <m/>
  </r>
  <r>
    <s v="20160207"/>
    <s v="     "/>
    <n v="42583"/>
    <s v="8/1"/>
    <x v="1"/>
    <n v="0.53472222222222221"/>
    <s v="32"/>
    <n v="3"/>
    <s v="8"/>
    <x v="6"/>
    <n v="42583"/>
    <n v="0.53472222222222221"/>
    <s v="Removed Tree Limb from Line power OK"/>
    <s v="     "/>
    <m/>
    <m/>
    <s v="N"/>
    <x v="0"/>
    <s v="1519788"/>
    <s v="16-0054142"/>
    <m/>
    <m/>
    <m/>
    <m/>
    <s v="     "/>
    <x v="1"/>
    <s v="PG&amp;E"/>
    <m/>
    <s v="Vegetation"/>
    <m/>
    <s v="D"/>
    <m/>
    <s v="0.26-9.99"/>
    <s v="Square Feet: ; Acreage: "/>
    <s v="Vegetation"/>
    <s v="33.a. Veg. contact"/>
    <s v="Vegetation"/>
    <s v="All types of equipment / facility failure"/>
    <s v="Contact - Vegetation"/>
    <m/>
    <s v="Contact - Vegetation"/>
    <s v="Conductor"/>
    <s v="None"/>
    <s v="PACIFIC BELL"/>
    <s v="Overhead"/>
    <x v="3"/>
    <s v="Conductor"/>
    <m/>
    <s v="100078299"/>
    <s v="     "/>
    <s v="Tier 2"/>
    <x v="1"/>
    <n v="300"/>
    <m/>
    <n v="38.904400000000003"/>
    <n v="-121.127"/>
    <s v="Placer"/>
    <s v="WISE-1102"/>
    <s v="152271102"/>
    <n v="12000"/>
    <s v="WISE 11022054"/>
    <x v="0"/>
    <s v="Cal Fire"/>
    <s v="Herbaceous"/>
    <m/>
    <m/>
    <s v="No"/>
    <m/>
    <m/>
    <m/>
    <m/>
    <m/>
    <m/>
    <m/>
    <s v="N"/>
    <s v="N"/>
    <m/>
    <m/>
    <s v="     "/>
    <m/>
    <m/>
    <s v="Aug  2 2016 12:00AM"/>
    <s v="BranchFail"/>
    <s v="(Inspection took place on the afternoon of 8/1/16 after being notified of outage and fire by VPM). Green, healthy Gray pine had branch located over primaries heat-stress and lay down onto line. PG&amp;E troubleman who responded to outage indicated that fuse #4461 had not blown as it should have done."/>
    <s v="PING"/>
    <s v="90"/>
    <s v="38"/>
    <s v="13"/>
    <s v="Slight"/>
    <s v="None"/>
    <s v="N"/>
    <s v="1"/>
    <m/>
    <s v="Hillside"/>
    <s v="A"/>
    <s v="CrossArm"/>
    <s v="BareWire"/>
    <s v="1"/>
  </r>
  <r>
    <s v="20190730"/>
    <s v="     "/>
    <n v="43678"/>
    <s v="8/1"/>
    <x v="1"/>
    <m/>
    <s v="31"/>
    <n v="3"/>
    <s v="8"/>
    <x v="3"/>
    <n v="43678"/>
    <n v="0.56041666666666667"/>
    <s v="OIS says &quot;tree or object on wire&quot;"/>
    <s v="     "/>
    <s v="FAS"/>
    <m/>
    <s v="N"/>
    <x v="0"/>
    <s v="477274"/>
    <s v="19-0083500"/>
    <m/>
    <s v="T004714697"/>
    <n v="117699083"/>
    <m/>
    <s v="     "/>
    <x v="1"/>
    <s v="PG&amp;E"/>
    <m/>
    <m/>
    <m/>
    <s v="D"/>
    <m/>
    <s v="&lt;0.25"/>
    <m/>
    <s v="Contact - 3rd Party"/>
    <s v="33.e. Other contact from object"/>
    <s v="Contact - 3rd Party"/>
    <s v="Contact from object"/>
    <s v="Contact - Other"/>
    <m/>
    <s v="Contact - Other"/>
    <s v="Conductor - Primary"/>
    <s v="Line to Ground"/>
    <m/>
    <s v="Overhead"/>
    <x v="3"/>
    <s v="Conductor - Primary"/>
    <m/>
    <s v="153662102"/>
    <s v="     "/>
    <s v="Tier 2"/>
    <x v="1"/>
    <n v="340"/>
    <s v="R4"/>
    <n v="38.572099999999999"/>
    <n v="-120.68"/>
    <s v="EL DORADO"/>
    <s v="APPLE-HILL-2102"/>
    <m/>
    <m/>
    <s v="APPLE HILL 21028372"/>
    <x v="1"/>
    <m/>
    <s v="Hardwood Forest"/>
    <m/>
    <m/>
    <s v="No"/>
    <m/>
    <m/>
    <m/>
    <m/>
    <m/>
    <m/>
    <m/>
    <s v="N"/>
    <s v="N"/>
    <m/>
    <m/>
    <s v="     "/>
    <m/>
    <m/>
    <m/>
    <m/>
    <m/>
    <m/>
    <m/>
    <m/>
    <m/>
    <m/>
    <m/>
    <m/>
    <m/>
    <m/>
    <m/>
    <m/>
    <m/>
    <m/>
    <m/>
  </r>
  <r>
    <s v="20180651"/>
    <s v="     "/>
    <n v="43322"/>
    <s v="8/10"/>
    <x v="1"/>
    <n v="0.53749999999999998"/>
    <s v="32"/>
    <n v="3"/>
    <s v="8"/>
    <x v="1"/>
    <n v="43322"/>
    <n v="0.53749999999999998"/>
    <s v="&quot;FLECKLIN RPTS 2 OF 2 BLOWN. BROKEN POLE WITH WIRE ON GRD @ S/E CORNER OF SWANSBORO AND SLUICE. TMAN STATES NO CAUSE FOUND AT THIS TIME. SMALL FIRE BELOW 5 ACRES.&quot;"/>
    <s v="     "/>
    <s v="FAS"/>
    <m/>
    <s v="N"/>
    <x v="0"/>
    <s v="152960"/>
    <s v="18-0068798"/>
    <m/>
    <m/>
    <m/>
    <m/>
    <s v="     "/>
    <x v="1"/>
    <s v="PG&amp;E"/>
    <m/>
    <m/>
    <m/>
    <s v="D"/>
    <m/>
    <s v="0.26-9.99"/>
    <m/>
    <s v="Equipment - PG&amp;E"/>
    <s v="34.f. Pole damage or failure"/>
    <s v="Equipment - PG&amp;E"/>
    <s v="All types of equipment / facility failure"/>
    <s v="Pole"/>
    <s v="Pole"/>
    <m/>
    <m/>
    <s v="Line to Line"/>
    <m/>
    <s v="Overhead"/>
    <x v="3"/>
    <s v="Pole"/>
    <m/>
    <s v="12615"/>
    <s v="     "/>
    <s v="Tier 2"/>
    <x v="1"/>
    <n v="335"/>
    <s v="R5"/>
    <n v="38.798999999999999"/>
    <n v="-120.73"/>
    <s v="El Dorado"/>
    <s v="APPLE-HILL-1104"/>
    <s v="153661104"/>
    <n v="11000"/>
    <s v="APPLE HILL 110497086"/>
    <x v="0"/>
    <m/>
    <s v="Urban"/>
    <m/>
    <m/>
    <s v="No"/>
    <m/>
    <m/>
    <m/>
    <m/>
    <m/>
    <m/>
    <m/>
    <s v="N"/>
    <s v="N"/>
    <m/>
    <m/>
    <s v="     "/>
    <m/>
    <m/>
    <m/>
    <m/>
    <m/>
    <m/>
    <m/>
    <m/>
    <m/>
    <m/>
    <m/>
    <m/>
    <m/>
    <m/>
    <m/>
    <m/>
    <m/>
    <m/>
    <m/>
  </r>
  <r>
    <s v="20200987"/>
    <s v="     "/>
    <n v="44053"/>
    <s v="8/10"/>
    <x v="1"/>
    <n v="0.43055555555555558"/>
    <s v="33"/>
    <n v="3"/>
    <s v="8"/>
    <x v="4"/>
    <m/>
    <m/>
    <s v="On August 10, 2020 PG&amp;E de-energized the ROUND MTN – TABLE MTN #2 500kV Transmission Circuit near Spencer Lake Rd in the city of Manton for scheduled maintenance work to be performed on multiple structures. At 1020 hours, a PG&amp;E contracted crew finished installing master grounds at structure 28/138 then left to work out of a nearby loading zone. Approximately an hour after the master grounds were installed, an 11-acre fire was ignited at the base of structure 28/138. Cal Fire attributed the origin of the fire to be on the eastern leg. Initial analysis indicates the ignition was due to induced current from the adjacent ROUND MTN – TABLE MTN #1 500kV Transmission Circuit. Cal Fire arrived on scene to extinguish the fire. No outage occurred as the circuit had been de-energized prior to maintenance work being started. "/>
    <s v="     "/>
    <s v="TOTL"/>
    <m/>
    <s v="N"/>
    <x v="0"/>
    <m/>
    <m/>
    <s v="T20-008228"/>
    <m/>
    <m/>
    <m/>
    <s v="     "/>
    <x v="1"/>
    <s v="PG&amp;E"/>
    <m/>
    <s v="Vegetation"/>
    <m/>
    <s v="T"/>
    <s v="T"/>
    <s v="10-99"/>
    <s v="Approximately 11 acres"/>
    <s v="Utility work / Operation"/>
    <s v="37.a. Utility work / Operation"/>
    <m/>
    <s v="All types of equipment / facility failure"/>
    <s v="Equipment failure - Other"/>
    <m/>
    <m/>
    <m/>
    <m/>
    <m/>
    <s v="Overhead"/>
    <x v="4"/>
    <s v="Master Grounds"/>
    <m/>
    <s v="40863458"/>
    <s v="     "/>
    <s v="Tier 2"/>
    <x v="1"/>
    <n v="247"/>
    <s v="R4"/>
    <n v="40.4"/>
    <n v="-121.93899999999999"/>
    <s v="Tehama"/>
    <s v="ROUND-MTN-TABLE-MTN-#1-500KV"/>
    <m/>
    <n v="500000"/>
    <s v="N/A"/>
    <x v="0"/>
    <s v="CAL FIRE"/>
    <s v="Herbaceous"/>
    <m/>
    <m/>
    <s v="No"/>
    <s v="10"/>
    <s v="0"/>
    <s v="0"/>
    <s v="0"/>
    <s v="0"/>
    <m/>
    <m/>
    <s v="N"/>
    <s v="N"/>
    <m/>
    <m/>
    <s v="     "/>
    <m/>
    <m/>
    <m/>
    <m/>
    <m/>
    <m/>
    <m/>
    <m/>
    <m/>
    <m/>
    <m/>
    <m/>
    <m/>
    <m/>
    <m/>
    <m/>
    <m/>
    <m/>
    <m/>
  </r>
  <r>
    <s v="20190812"/>
    <s v="     "/>
    <n v="43688"/>
    <s v="8/11"/>
    <x v="1"/>
    <m/>
    <s v="33"/>
    <n v="3"/>
    <s v="8"/>
    <x v="3"/>
    <n v="43688"/>
    <n v="3.1944444444444442E-2"/>
    <s v="EC Tag 117743914 obtained from SAP. Burned Jumper due to tree fall.  SAP ID 100097796. Confirmed Lat/Long with Pole SAP ID."/>
    <s v="     "/>
    <s v="FAS"/>
    <m/>
    <s v="N"/>
    <x v="0"/>
    <s v="501837"/>
    <s v="19-0086613"/>
    <m/>
    <s v="T004722450"/>
    <n v="117743914"/>
    <m/>
    <s v="     "/>
    <x v="1"/>
    <s v="PG&amp;E"/>
    <m/>
    <m/>
    <m/>
    <s v="D"/>
    <s v="D"/>
    <s v="&lt;0.25"/>
    <m/>
    <s v="Vegetation"/>
    <s v="33.a. Veg. contact"/>
    <s v="Vegetation"/>
    <s v="Contact from object"/>
    <s v="Contact - Vegetation"/>
    <m/>
    <s v="Contact - Vegetation"/>
    <s v="Conductor - Primary"/>
    <s v="Line to Line"/>
    <m/>
    <s v="Overhead"/>
    <x v="3"/>
    <s v="Conductor - Primary"/>
    <s v="Jumper"/>
    <s v="100097796"/>
    <s v="     "/>
    <s v="Tier 2"/>
    <x v="1"/>
    <n v="330"/>
    <s v="R3"/>
    <n v="39.115200000000002"/>
    <n v="-121.001"/>
    <s v="NEVADA"/>
    <s v="BRUNSWICK-1106"/>
    <m/>
    <m/>
    <s v="BRUNSWICK 11062416"/>
    <x v="0"/>
    <m/>
    <s v="Conifer Forest"/>
    <m/>
    <m/>
    <s v="No"/>
    <m/>
    <m/>
    <m/>
    <m/>
    <m/>
    <m/>
    <m/>
    <s v="N"/>
    <s v="N"/>
    <m/>
    <m/>
    <s v="     "/>
    <s v="39.11550000"/>
    <s v="-121.00260000"/>
    <s v="Aug 12 2019 12:00AM"/>
    <s v="RootsFail"/>
    <s v="Large green Grey Pine tree that was situated up hill from the conductors fell downhill and onto primary lines starting a small 30 x 30 spot fire."/>
    <s v="PING"/>
    <s v="65"/>
    <s v="28"/>
    <s v="55"/>
    <s v="Moderate"/>
    <s v="None"/>
    <s v="N"/>
    <s v="1"/>
    <m/>
    <s v="Hillside"/>
    <s v="B"/>
    <s v="CrossArm"/>
    <s v="BareWire"/>
    <s v="0"/>
  </r>
  <r>
    <s v="20150271"/>
    <s v="     "/>
    <n v="42228"/>
    <s v="8/12"/>
    <x v="1"/>
    <n v="0.73472222222222228"/>
    <s v="33"/>
    <n v="3"/>
    <s v="8"/>
    <x v="2"/>
    <n v="42228"/>
    <n v="0.73472222222222228"/>
    <s v="0"/>
    <s v="     "/>
    <m/>
    <m/>
    <s v="N"/>
    <x v="0"/>
    <s v="1287468"/>
    <s v="15-0054643"/>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0"/>
    <s v="Overhead"/>
    <x v="3"/>
    <s v="Conductor"/>
    <m/>
    <s v="1 SP LD SD METER 1007960761"/>
    <s v="     "/>
    <s v="Tier 2"/>
    <x v="1"/>
    <n v="105"/>
    <m/>
    <n v="40.215299999999999"/>
    <n v="-123.86799999999999"/>
    <s v="Humboldt"/>
    <s v="FRUITLAND-1142"/>
    <s v="192311142"/>
    <n v="12000"/>
    <s v="FRUITLAND 114293234"/>
    <x v="0"/>
    <s v="Cal Fire Dept"/>
    <s v="Conifer Forest"/>
    <m/>
    <m/>
    <s v="No"/>
    <m/>
    <m/>
    <m/>
    <m/>
    <m/>
    <m/>
    <m/>
    <s v="N"/>
    <s v="N"/>
    <m/>
    <m/>
    <s v="     "/>
    <s v="40.21534000"/>
    <s v="-123.86814000"/>
    <s v="Aug 14 2015 12:00AM"/>
    <s v="TrunkFail"/>
    <s v="A healthy, green Tan oak failed and fell, breaking a fir that fell through the conductor. The down line caused a 22 by 10 non-significant fire."/>
    <s v="FIRD"/>
    <s v="80"/>
    <s v="14"/>
    <s v="50"/>
    <s v="Moderate"/>
    <s v="None"/>
    <s v="N"/>
    <s v="1"/>
    <m/>
    <s v="Hillside"/>
    <s v="B"/>
    <s v="CrossArm"/>
    <s v="BareWire"/>
    <s v="1"/>
  </r>
  <r>
    <s v="20160233"/>
    <s v="     "/>
    <n v="42594"/>
    <s v="8/12"/>
    <x v="1"/>
    <n v="0.42222222222222222"/>
    <s v="33"/>
    <n v="3"/>
    <s v="8"/>
    <x v="6"/>
    <n v="42594"/>
    <n v="0.42222222222222222"/>
    <s v="Bird got across tx at mtr 1008686279.While removing #3 fuse liquid fuse broke spilling onto dry grass causing vegetaion fire approx 15 acres.Cal fire suppressed the fire"/>
    <s v="     "/>
    <m/>
    <m/>
    <s v="N"/>
    <x v="0"/>
    <s v="1525339"/>
    <s v="16-0056982"/>
    <m/>
    <m/>
    <m/>
    <m/>
    <s v="     "/>
    <x v="1"/>
    <s v="PG&amp;E"/>
    <m/>
    <s v="Vegetation"/>
    <m/>
    <s v="D"/>
    <m/>
    <s v="10-99"/>
    <s v="Square Feet: ; Acreage: 15"/>
    <s v="Contact - Animal - Bird"/>
    <s v="33.b. Animal contact"/>
    <s v="Contact - Bird"/>
    <s v="All types of equipment / facility failure"/>
    <s v="Contact - Animal"/>
    <m/>
    <s v="Contact - Animal"/>
    <s v="Conductor"/>
    <s v="Line to Line"/>
    <m/>
    <s v="Overhead"/>
    <x v="3"/>
    <s v="Conductor"/>
    <m/>
    <s v="102168360"/>
    <s v="     "/>
    <s v="Tier 2"/>
    <x v="1"/>
    <n v="175"/>
    <m/>
    <n v="38.875100000000003"/>
    <n v="-122.422"/>
    <s v="Lake"/>
    <s v="HIGHLANDS-1103"/>
    <s v="43361103"/>
    <n v="12000"/>
    <s v="HIGHLANDS 1103482"/>
    <x v="1"/>
    <s v="Cal Fire"/>
    <s v="Herbaceous"/>
    <m/>
    <m/>
    <s v="Yes"/>
    <s v="36"/>
    <m/>
    <m/>
    <m/>
    <m/>
    <s v="KNOXVILLE"/>
    <m/>
    <s v="N"/>
    <s v="N"/>
    <m/>
    <m/>
    <s v="     "/>
    <m/>
    <m/>
    <m/>
    <m/>
    <m/>
    <m/>
    <m/>
    <m/>
    <m/>
    <m/>
    <m/>
    <m/>
    <m/>
    <m/>
    <m/>
    <m/>
    <m/>
    <m/>
    <m/>
  </r>
  <r>
    <s v="20170279"/>
    <s v="     "/>
    <n v="42959"/>
    <s v="8/12"/>
    <x v="1"/>
    <m/>
    <s v="32"/>
    <n v="3"/>
    <s v="8"/>
    <x v="0"/>
    <n v="42959"/>
    <n v="0.37986111111111109"/>
    <s v="wire cut , unknown who or what cut conductor"/>
    <s v="     "/>
    <m/>
    <m/>
    <s v="N"/>
    <x v="0"/>
    <s v="1851049"/>
    <s v="17-0069829"/>
    <m/>
    <m/>
    <n v="113152334"/>
    <m/>
    <s v="     "/>
    <x v="1"/>
    <s v="PG&amp;E"/>
    <m/>
    <s v="Vegetation"/>
    <m/>
    <s v="D"/>
    <m/>
    <s v="&lt;0.25"/>
    <s v="Square Feet: ; Acreage: "/>
    <s v="Contact - 3rd Party"/>
    <s v="33.e. Other contact from object"/>
    <s v="Contact - 3rd Party"/>
    <s v="All types of equipment / facility failure"/>
    <s v="Vandalism"/>
    <m/>
    <s v="Vandalism"/>
    <m/>
    <s v="Line to Ground"/>
    <s v="Unknown"/>
    <s v="Overhead"/>
    <x v="3"/>
    <s v="Conductor"/>
    <m/>
    <s v="103391912"/>
    <s v="     "/>
    <s v="Tier 2"/>
    <x v="1"/>
    <n v="512"/>
    <m/>
    <n v="34.668900000000001"/>
    <n v="-120.029"/>
    <s v="Santa Barbara"/>
    <s v="ZACA-1102"/>
    <s v="182681102"/>
    <n v="12000"/>
    <s v="ZACA 1102Y54"/>
    <x v="1"/>
    <s v="Unknown"/>
    <s v="Herbaceous"/>
    <m/>
    <m/>
    <s v="No"/>
    <m/>
    <m/>
    <m/>
    <m/>
    <m/>
    <m/>
    <m/>
    <s v="N"/>
    <s v="N"/>
    <m/>
    <m/>
    <s v="     "/>
    <m/>
    <m/>
    <m/>
    <m/>
    <m/>
    <m/>
    <m/>
    <m/>
    <m/>
    <m/>
    <m/>
    <m/>
    <m/>
    <m/>
    <m/>
    <m/>
    <m/>
    <m/>
    <m/>
  </r>
  <r>
    <s v="20190820"/>
    <s v="     "/>
    <n v="43689"/>
    <s v="8/12"/>
    <x v="1"/>
    <m/>
    <s v="33"/>
    <n v="3"/>
    <s v="8"/>
    <x v="3"/>
    <n v="43689"/>
    <n v="0.83333333333333337"/>
    <s v="Tree onto conductors. Obtained PM from ILIS. EC 117750035 tag placed in folder. 50x50 fire. M&amp;C inspected and found no damage to PGE assets. Tree trimmed. Updated Lat Long to Pole Number from pole report.  Lat/Long appeared off."/>
    <s v="     "/>
    <s v="FAS"/>
    <m/>
    <s v="N"/>
    <x v="0"/>
    <s v="504741"/>
    <s v="19-0087090"/>
    <m/>
    <s v="T004723795"/>
    <n v="117750035"/>
    <m/>
    <s v="     "/>
    <x v="1"/>
    <s v="PG&amp;E"/>
    <m/>
    <m/>
    <m/>
    <s v="D"/>
    <s v="D"/>
    <s v="&lt;0.25"/>
    <m/>
    <s v="Vegetation"/>
    <s v="33.a. Veg. contact"/>
    <s v="Vegetation"/>
    <s v="Contact from object"/>
    <s v="Contact - Vegetation"/>
    <m/>
    <s v="Contact - Vegetation"/>
    <s v="Splice/Clamp/Connector"/>
    <s v="Force Out"/>
    <m/>
    <s v="Overhead"/>
    <x v="3"/>
    <s v="Splice/Clamp/Connector"/>
    <s v="No Damage"/>
    <s v="102177212"/>
    <s v="     "/>
    <s v="Tier 2"/>
    <x v="1"/>
    <n v="154"/>
    <s v="R3"/>
    <n v="39.095199999999998"/>
    <n v="-123.494"/>
    <s v="MENDOCINO"/>
    <s v="PHILO-1102"/>
    <m/>
    <m/>
    <s v="PHILO 1102920"/>
    <x v="0"/>
    <m/>
    <s v="Conifer Forest"/>
    <m/>
    <m/>
    <s v="No"/>
    <m/>
    <m/>
    <m/>
    <m/>
    <m/>
    <m/>
    <m/>
    <s v="N"/>
    <s v="N"/>
    <m/>
    <m/>
    <s v="     "/>
    <s v="39.09320000"/>
    <s v="-123.49060000"/>
    <s v="Aug 13 2019 12:00AM"/>
    <s v="RootsFail"/>
    <s v="This outage was cuased by a large douglas fir that uproot and fell down hill into the powerlines."/>
    <s v="FIRD"/>
    <s v="90"/>
    <s v="30"/>
    <s v="45"/>
    <s v="Slight"/>
    <s v="None"/>
    <s v="N"/>
    <s v="1"/>
    <m/>
    <s v="Hillside"/>
    <s v="A"/>
    <s v="CrossArm"/>
    <s v="BareWire"/>
    <s v="1"/>
  </r>
  <r>
    <s v="20190821"/>
    <s v="     "/>
    <n v="43689"/>
    <s v="8/12"/>
    <x v="1"/>
    <m/>
    <s v="33"/>
    <n v="3"/>
    <s v="8"/>
    <x v="3"/>
    <n v="43689"/>
    <n v="0.7319444444444444"/>
    <s v="Photo clearly shows downed tree. Two broken poles replaced. EC 117749879 obtained from SAP to gather Asset number. Line to ground. Additional photos in SAP showing this. Downloaded to folder."/>
    <s v="     "/>
    <s v="FAS"/>
    <m/>
    <s v="N"/>
    <x v="0"/>
    <s v="504678"/>
    <s v="19-0087080"/>
    <m/>
    <s v="T004723727"/>
    <n v="117749879"/>
    <m/>
    <s v="     "/>
    <x v="1"/>
    <s v="PG&amp;E"/>
    <m/>
    <m/>
    <m/>
    <s v="D"/>
    <s v="D"/>
    <s v="0.26-9.99"/>
    <s v="4 acres"/>
    <s v="Vegetation"/>
    <s v="33.a. Veg. contact"/>
    <s v="Vegetation"/>
    <s v="Contact from object"/>
    <s v="Contact - Vegetation"/>
    <m/>
    <s v="Contact - Vegetation"/>
    <s v="Pole"/>
    <s v="Line to Line"/>
    <m/>
    <s v="Overhead"/>
    <x v="3"/>
    <s v="Pole"/>
    <s v="Conductors"/>
    <s v="101415488, 101404439"/>
    <s v="     "/>
    <s v="Tier 2"/>
    <x v="1"/>
    <n v="340"/>
    <s v="R3"/>
    <n v="38.661799999999999"/>
    <n v="-120.745"/>
    <s v="EL DORADO"/>
    <s v="DIAMOND-SPRINGS-1106"/>
    <m/>
    <m/>
    <s v="DIAMOND SPRINGS 11062100"/>
    <x v="0"/>
    <m/>
    <s v="Hardwood Forest"/>
    <m/>
    <m/>
    <s v="No"/>
    <m/>
    <m/>
    <m/>
    <m/>
    <m/>
    <m/>
    <m/>
    <s v="N"/>
    <s v="N"/>
    <m/>
    <m/>
    <s v="     "/>
    <s v="38.66138900"/>
    <s v="-120.74416700"/>
    <s v="Aug 13 2019 12:00AM"/>
    <s v="TrunkFail"/>
    <s v="A mature multi-stem interior live oak suffered a partial failure of the eastern stem which fell through the primaries. The stem failed from ground height up to 2ft above ground height. The point of failure was approximately 26in in diameter, comprised of a 12 in and 18 in stem jointed just above the failure point. There was extensive internal decay and ants present within the failed stem and trunk. The wire down outage resulted in a 4 acre fire."/>
    <s v="OAKI"/>
    <s v="65"/>
    <s v="65"/>
    <s v="20"/>
    <s v="Slight"/>
    <s v="Slight"/>
    <s v="N"/>
    <s v="1"/>
    <m/>
    <s v="Hillside"/>
    <s v="A"/>
    <s v="Other"/>
    <s v="BareWire"/>
    <s v="2"/>
  </r>
  <r>
    <s v="20150272"/>
    <s v="     "/>
    <n v="42229"/>
    <s v="8/13"/>
    <x v="1"/>
    <n v="0.15694444444444444"/>
    <s v="33"/>
    <n v="3"/>
    <s v="8"/>
    <x v="2"/>
    <n v="42229"/>
    <n v="0.15694444444444444"/>
    <s v="Y8TJGD3 FOUND PEACOCK IN TRANSFORMER. CLEARED AND REFUSED OK"/>
    <s v="     "/>
    <m/>
    <m/>
    <s v="N"/>
    <x v="0"/>
    <s v="1287541"/>
    <s v="15-0054655"/>
    <m/>
    <m/>
    <m/>
    <m/>
    <s v="     "/>
    <x v="1"/>
    <s v="PG&amp;E"/>
    <m/>
    <s v="Vegetation"/>
    <m/>
    <s v="D"/>
    <m/>
    <s v="&lt;0.25"/>
    <s v="Square Feet: ; Acreage: 0.25"/>
    <s v="Contact - Animal - Bird"/>
    <s v="33.b. Animal contact"/>
    <s v="Contact - Bird"/>
    <s v="All types of equipment / facility failure"/>
    <s v="Contact - Animal"/>
    <m/>
    <s v="Contact - Animal"/>
    <s v="Conductor"/>
    <s v="Line to Ground"/>
    <s v="0"/>
    <s v="Overhead"/>
    <x v="3"/>
    <s v="Conductor"/>
    <m/>
    <s v="44365 SAVAGE RD COARSEGOLD"/>
    <s v="     "/>
    <s v="Tier 2"/>
    <x v="1"/>
    <n v="424"/>
    <m/>
    <n v="37.2072"/>
    <n v="-119.73399999999999"/>
    <s v="Madera"/>
    <s v="COARSEGOLD-SUB-2103"/>
    <s v="254432103"/>
    <n v="21000"/>
    <s v="COARSEGOLD 21035020"/>
    <x v="1"/>
    <s v="Cal Fire Dept"/>
    <s v="Urban"/>
    <m/>
    <m/>
    <s v="No"/>
    <m/>
    <m/>
    <m/>
    <m/>
    <m/>
    <m/>
    <m/>
    <s v="N"/>
    <s v="N"/>
    <m/>
    <m/>
    <s v="     "/>
    <m/>
    <m/>
    <m/>
    <m/>
    <m/>
    <m/>
    <m/>
    <m/>
    <m/>
    <m/>
    <m/>
    <m/>
    <m/>
    <m/>
    <m/>
    <m/>
    <m/>
    <m/>
    <m/>
  </r>
  <r>
    <s v="20160234"/>
    <s v="     "/>
    <n v="42595"/>
    <s v="8/13"/>
    <x v="1"/>
    <n v="0.60486111111111107"/>
    <s v="33"/>
    <n v="3"/>
    <s v="8"/>
    <x v="6"/>
    <n v="42595"/>
    <m/>
    <m/>
    <s v="     "/>
    <m/>
    <m/>
    <s v="N"/>
    <x v="0"/>
    <m/>
    <m/>
    <m/>
    <m/>
    <m/>
    <m/>
    <s v="     "/>
    <x v="1"/>
    <s v="PG&amp;E"/>
    <m/>
    <s v="Vegetation"/>
    <m/>
    <s v="D"/>
    <m/>
    <s v="0.26-9.99"/>
    <s v="Square Feet: ; Acreage: "/>
    <s v="Vegetation"/>
    <s v="33.a. Veg. contact"/>
    <s v="Vegetation"/>
    <s v="All types of equipment / facility failure"/>
    <s v="Contact - Vegetation"/>
    <m/>
    <s v="Contact - Vegetation"/>
    <s v="Conductor"/>
    <m/>
    <m/>
    <s v="Overhead"/>
    <x v="3"/>
    <s v="Conductor"/>
    <m/>
    <m/>
    <s v="     "/>
    <s v="Tier 2"/>
    <x v="1"/>
    <n v="420"/>
    <m/>
    <n v="37.464199999999998"/>
    <n v="-119.85899999999999"/>
    <s v="Mariposa"/>
    <s v="MARIPOSA-2102"/>
    <s v="254452102"/>
    <n v="21000"/>
    <s v="MARIPOSA-210237288"/>
    <x v="1"/>
    <s v="Cal Fire"/>
    <s v="Hardwood Forest"/>
    <m/>
    <m/>
    <s v="No"/>
    <m/>
    <m/>
    <m/>
    <m/>
    <m/>
    <m/>
    <m/>
    <s v="N"/>
    <s v="N"/>
    <m/>
    <m/>
    <s v="     "/>
    <m/>
    <m/>
    <m/>
    <m/>
    <m/>
    <m/>
    <m/>
    <m/>
    <m/>
    <m/>
    <m/>
    <m/>
    <m/>
    <m/>
    <m/>
    <m/>
    <m/>
    <m/>
    <m/>
  </r>
  <r>
    <s v="20160235"/>
    <s v="     "/>
    <n v="42595"/>
    <s v="8/13"/>
    <x v="1"/>
    <n v="0.58333333333333337"/>
    <s v="33"/>
    <n v="3"/>
    <s v="8"/>
    <x v="6"/>
    <m/>
    <m/>
    <s v="C-583 BLEW, 2 FUSES BLOWN, SMALL FIRE, LEAKING OIL, CALLED CREW TO REPLACE, NO CUST'S OUT"/>
    <s v="     "/>
    <m/>
    <m/>
    <s v="N"/>
    <x v="0"/>
    <s v="1525829"/>
    <m/>
    <m/>
    <m/>
    <m/>
    <m/>
    <s v="     "/>
    <x v="1"/>
    <s v="PG&amp;E"/>
    <m/>
    <s v="Vegetation"/>
    <m/>
    <s v="D"/>
    <m/>
    <s v="&lt;0.25"/>
    <s v="Square Feet: ; Acreage: "/>
    <s v="Equipment - PG&amp;E"/>
    <s v="34.a. Capacitor bank damage or failure"/>
    <s v="Equipment - PG&amp;E"/>
    <s v="All types of equipment / facility failure"/>
    <s v="Capacitor Bank"/>
    <s v="Capacitor Bank"/>
    <m/>
    <m/>
    <m/>
    <s v="PACIFIC BELL"/>
    <s v="Overhead"/>
    <x v="3"/>
    <s v="Capacitor Bank"/>
    <m/>
    <s v="100011376"/>
    <s v="     "/>
    <s v="Tier 2"/>
    <x v="1"/>
    <n v="300"/>
    <m/>
    <n v="39.200899999999997"/>
    <n v="-121.21299999999999"/>
    <s v="Nevada"/>
    <s v="NARROWS-2105"/>
    <s v="153132105"/>
    <n v="21000"/>
    <s v="NARROWS-2105CB"/>
    <x v="1"/>
    <s v="Cal Fire"/>
    <s v="Herbaceous"/>
    <m/>
    <m/>
    <s v="No"/>
    <m/>
    <m/>
    <m/>
    <m/>
    <m/>
    <m/>
    <m/>
    <s v="N"/>
    <s v="N"/>
    <m/>
    <m/>
    <s v="     "/>
    <m/>
    <m/>
    <m/>
    <m/>
    <m/>
    <m/>
    <m/>
    <m/>
    <m/>
    <m/>
    <m/>
    <m/>
    <m/>
    <m/>
    <m/>
    <m/>
    <m/>
    <m/>
    <m/>
  </r>
  <r>
    <s v="20190826"/>
    <s v="     "/>
    <n v="43690"/>
    <s v="8/13"/>
    <x v="1"/>
    <m/>
    <s v="33"/>
    <n v="3"/>
    <s v="8"/>
    <x v="3"/>
    <n v="43690"/>
    <m/>
    <s v="Flashed insulator on transmission. All insulators to be  replaced  and all hot/cold hardware. This was then descoped per leadership. (long text in SAP)_ EC 117752976.Insulator steel out of standard. Appears work not completed yet. CRAZY HORSE CANYON-SALINAS-SOLEDAD. It doesnt appear that the flashed TL affected the distribution lines."/>
    <s v="     "/>
    <s v="FAS/TOTL"/>
    <m/>
    <s v="N"/>
    <x v="0"/>
    <s v="506695"/>
    <m/>
    <s v="INT-12510"/>
    <s v="T004724426"/>
    <n v="0"/>
    <m/>
    <s v="     "/>
    <x v="1"/>
    <s v="PG&amp;E"/>
    <m/>
    <m/>
    <m/>
    <s v="T"/>
    <s v="T"/>
    <s v="&lt;0.25"/>
    <m/>
    <s v="Equipment - PG&amp;E"/>
    <s v="34.o. Other"/>
    <s v="Equipment - PG&amp;E"/>
    <s v="All types of equipment / facility failure"/>
    <s v="Other"/>
    <s v="Insulator"/>
    <m/>
    <m/>
    <m/>
    <m/>
    <s v="Overhead"/>
    <x v="4"/>
    <s v="Insulator"/>
    <s v="Flashed Insulator"/>
    <s v="40761041"/>
    <s v="     "/>
    <s v="Tier 2"/>
    <x v="1"/>
    <n v="525"/>
    <s v="R4"/>
    <n v="36.610199999999999"/>
    <n v="-121.44499999999999"/>
    <s v="MONTEREY"/>
    <s v="CRAZY-HORSE-CANYON-SALINAS-SOLEDAD"/>
    <m/>
    <n v="115000"/>
    <s v="N/A"/>
    <x v="0"/>
    <m/>
    <s v="Herbaceous"/>
    <m/>
    <m/>
    <s v="No"/>
    <m/>
    <m/>
    <m/>
    <m/>
    <m/>
    <m/>
    <m/>
    <s v="N"/>
    <s v="N"/>
    <m/>
    <m/>
    <s v="     "/>
    <m/>
    <m/>
    <m/>
    <m/>
    <m/>
    <m/>
    <m/>
    <m/>
    <m/>
    <m/>
    <m/>
    <m/>
    <m/>
    <m/>
    <m/>
    <m/>
    <m/>
    <m/>
    <m/>
  </r>
  <r>
    <s v="20211246"/>
    <s v="     "/>
    <n v="44421"/>
    <s v="8/13"/>
    <x v="1"/>
    <n v="0.58402777777777781"/>
    <s v="33"/>
    <n v="3"/>
    <s v="8"/>
    <x v="5"/>
    <n v="44421"/>
    <m/>
    <s v="Bird got across bushing mounted cutouts and damaged the transformer. This information is preliminary. OIS: 1442064; FOID: T005368294 (R1CS), T005368292; EC: 121899646; PM: 35280629; Circuit ID: 103571105, SAP Pole ID: 101553501 (pole), 42305121 (transformer); Division: North Valley; County: Tehama"/>
    <s v="     "/>
    <s v="FAS"/>
    <m/>
    <s v="N"/>
    <x v="0"/>
    <m/>
    <m/>
    <m/>
    <s v="T005368294, T005368292"/>
    <n v="121900000"/>
    <m/>
    <s v="     "/>
    <x v="1"/>
    <s v="PG&amp;E"/>
    <m/>
    <s v="Other"/>
    <s v="Bird"/>
    <s v="D"/>
    <s v="D"/>
    <s v="&lt;0.25"/>
    <m/>
    <s v="Contact - Animal - Bird"/>
    <s v="33.b. Animal contact"/>
    <s v="Contact - Bird"/>
    <s v="Contact from object"/>
    <s v="Animal contact"/>
    <m/>
    <s v="Animal contact"/>
    <s v="Transformer"/>
    <m/>
    <s v="N"/>
    <s v="Overhead"/>
    <x v="3"/>
    <s v="Transformer"/>
    <s v="Transformer"/>
    <m/>
    <s v="     "/>
    <s v="Tier 2"/>
    <x v="1"/>
    <n v="246"/>
    <s v="R3"/>
    <n v="40.159199999999998"/>
    <n v="-122.34099999999999"/>
    <s v="Tehama"/>
    <s v="TYLER-1105"/>
    <m/>
    <n v="12000"/>
    <m/>
    <x v="0"/>
    <s v="Cal Fire"/>
    <s v="Hardwood Woodland"/>
    <s v="Grass fuel model"/>
    <s v="grass"/>
    <s v="No"/>
    <m/>
    <m/>
    <m/>
    <m/>
    <m/>
    <m/>
    <m/>
    <s v="N"/>
    <s v="N"/>
    <m/>
    <m/>
    <s v="     "/>
    <m/>
    <m/>
    <m/>
    <m/>
    <m/>
    <m/>
    <m/>
    <m/>
    <m/>
    <m/>
    <m/>
    <m/>
    <m/>
    <m/>
    <m/>
    <m/>
    <m/>
    <m/>
    <m/>
  </r>
  <r>
    <s v="20211249"/>
    <s v="     "/>
    <n v="44421"/>
    <s v="8/13"/>
    <x v="1"/>
    <n v="0.52847222222222223"/>
    <s v="33"/>
    <n v="3"/>
    <s v="8"/>
    <x v="5"/>
    <n v="44421"/>
    <m/>
    <s v="{Pending:CALFire Report Request} A conductor broke and fell to the ground, possibly starting 2 fires at each dropped wire end. EOC preliminary notes: I just spoke to Chad Watts, t-man on the Middle Fire.  1 of 3 conductors, approximately mid-span, broke and fell to the ground, possibly starting 2 fires at each dropped wire end.  The fire is out.  No known structures burned.  No injuries. Only a fence burned/damaged.  So doesn’t meet the $50K threshold for CPUC reportability.  Probably not reportable, except we hear from the T-man and Supervisor that CNN was on site.  Lisa Brewer will be checking the Media hotline to see if this is reportable on that criteria and will look further into this. The farmer has a pump that alarms when the power goes out.  He heard the alarm on his pump, and then noticed the fire.  Not sure who called it in to 911 though."/>
    <s v="     "/>
    <s v="FAS"/>
    <m/>
    <s v="Y"/>
    <x v="0"/>
    <m/>
    <s v="21-0104236"/>
    <m/>
    <s v="T005368210"/>
    <n v="121900000"/>
    <s v="NR210813A"/>
    <s v="     "/>
    <x v="1"/>
    <s v="PG&amp;E"/>
    <m/>
    <s v="Vegetation"/>
    <m/>
    <s v="D"/>
    <s v="D"/>
    <s v="0.26-9.99"/>
    <m/>
    <s v="Equipment - PG&amp;E"/>
    <s v="34.m. Connection device damage or failure"/>
    <s v="Equipment - PG&amp;E"/>
    <s v="All types of equipment / facility failure"/>
    <s v="Splice/Clamp/Connector"/>
    <s v="Automatic Wire Splice"/>
    <m/>
    <m/>
    <s v="Line to Ground"/>
    <s v="Y"/>
    <s v="Overhead"/>
    <x v="3"/>
    <s v="Automatic Wire Splice"/>
    <s v="Conductor, Cross Arm, Conductor, Overhead, wire "/>
    <s v="103143257"/>
    <s v="     "/>
    <s v="Tier 2"/>
    <x v="1"/>
    <n v="180"/>
    <s v="R3"/>
    <n v="38.245899999999999"/>
    <n v="-122.727"/>
    <s v="Sonoma"/>
    <s v="PETALUMA-C-1108"/>
    <m/>
    <n v="12000"/>
    <m/>
    <x v="0"/>
    <s v="Cal Fire"/>
    <s v="Herbaceous"/>
    <s v="Grass fuel model"/>
    <m/>
    <s v="No"/>
    <m/>
    <m/>
    <m/>
    <m/>
    <m/>
    <m/>
    <m/>
    <s v="N"/>
    <s v="N"/>
    <m/>
    <m/>
    <s v="     "/>
    <m/>
    <m/>
    <m/>
    <m/>
    <m/>
    <m/>
    <m/>
    <m/>
    <m/>
    <m/>
    <m/>
    <m/>
    <m/>
    <m/>
    <m/>
    <m/>
    <m/>
    <m/>
    <m/>
  </r>
  <r>
    <s v="20150277"/>
    <s v="     "/>
    <n v="42230"/>
    <s v="8/14"/>
    <x v="1"/>
    <n v="0.73888888888888893"/>
    <s v="33"/>
    <n v="3"/>
    <s v="8"/>
    <x v="2"/>
    <n v="42230"/>
    <n v="0.73888888888888893"/>
    <s v="LARGE LIVE OAK TREE BROKE IN HALF FELL ON LINE , BROKE TX POLE &amp; STARTED 1/8 ACRE FIRE, RESTORED PART"/>
    <s v="     "/>
    <m/>
    <m/>
    <s v="N"/>
    <x v="0"/>
    <s v="1288510"/>
    <s v="15-0055160"/>
    <m/>
    <m/>
    <m/>
    <m/>
    <s v="     "/>
    <x v="1"/>
    <s v="PG&amp;E"/>
    <m/>
    <s v="Vegetation"/>
    <m/>
    <s v="D"/>
    <m/>
    <s v="&lt;0.25"/>
    <s v="Square Feet: ; Acreage: "/>
    <s v="Vegetation"/>
    <s v="33.a. Veg. contact"/>
    <s v="Vegetation"/>
    <s v="All types of equipment / facility failure"/>
    <s v="Contact - Vegetation"/>
    <m/>
    <s v="Contact - Vegetation"/>
    <s v="Conductor"/>
    <s v="Three Phase Fault"/>
    <s v="0"/>
    <s v="Overhead"/>
    <x v="3"/>
    <s v="Conductor"/>
    <m/>
    <s v="ENTRANCE TO 14650 HWY 108, JAMESTOWN"/>
    <s v="     "/>
    <s v="Tier 2"/>
    <x v="1"/>
    <n v="320"/>
    <m/>
    <n v="37.889400000000002"/>
    <n v="-120.49299999999999"/>
    <s v="Tuolumne"/>
    <s v="PEORIA-FLAT-1704"/>
    <s v="163781704"/>
    <n v="17000"/>
    <s v="PEORIA 17048040"/>
    <x v="0"/>
    <s v="Cal Fire Dept"/>
    <s v="Herbaceous"/>
    <m/>
    <m/>
    <s v="No"/>
    <m/>
    <m/>
    <m/>
    <m/>
    <m/>
    <m/>
    <m/>
    <s v="N"/>
    <s v="N"/>
    <m/>
    <m/>
    <s v="     "/>
    <s v="37.88943300"/>
    <s v="-120.49334100"/>
    <s v="Aug 19 2015 12:00AM"/>
    <s v="TrunkFail"/>
    <s v="The investigation was done 5 days after the incident occurred. It is unclear if the tree caused the fire or if there was a fire that was started by another source. The location is within 25ft of a major Highway. The tree that fell into the lines was green and healthy and did not meet PG&amp;E trim criteria. Elevation 1161ft."/>
    <s v="OAKV"/>
    <s v="65"/>
    <s v="73"/>
    <s v="14"/>
    <s v="Slight"/>
    <s v="None"/>
    <s v="N"/>
    <s v="1"/>
    <m/>
    <s v="Valley"/>
    <s v="D"/>
    <s v="CrossArm"/>
    <s v="BareWire"/>
    <s v="0"/>
  </r>
  <r>
    <s v="20150276"/>
    <s v="     "/>
    <n v="42230"/>
    <s v="8/14"/>
    <x v="1"/>
    <n v="0.63124999999999998"/>
    <s v="33"/>
    <n v="3"/>
    <s v="8"/>
    <x v="2"/>
    <n v="42230"/>
    <n v="0.63124999999999998"/>
    <m/>
    <s v="     "/>
    <m/>
    <m/>
    <s v="N"/>
    <x v="0"/>
    <s v="1288450"/>
    <s v="15-0055136"/>
    <m/>
    <m/>
    <m/>
    <m/>
    <s v="     "/>
    <x v="1"/>
    <s v="PG&amp;E"/>
    <m/>
    <s v="Vegetation"/>
    <m/>
    <s v="D"/>
    <m/>
    <s v="&lt;0.25"/>
    <s v="Square Feet: ; Acreage: "/>
    <s v="Vegetation"/>
    <s v="33.a. Veg. contact"/>
    <s v="Vegetation"/>
    <s v="All types of equipment / facility failure"/>
    <s v="Contact - Vegetation"/>
    <m/>
    <s v="Contact - Vegetation"/>
    <s v="Conductor"/>
    <s v="Line to Line,None"/>
    <m/>
    <s v="Overhead"/>
    <x v="3"/>
    <s v="Conductor"/>
    <m/>
    <s v="101514540"/>
    <s v="     "/>
    <s v="Tier 2"/>
    <x v="1"/>
    <n v="244"/>
    <m/>
    <n v="40.982900000000001"/>
    <n v="-121.78"/>
    <s v="Shasta"/>
    <s v="PIT-NO.-3-2101"/>
    <s v="103732101"/>
    <n v="21000"/>
    <s v="N/A"/>
    <x v="0"/>
    <m/>
    <s v="Conifer Forest"/>
    <m/>
    <m/>
    <s v="Yes"/>
    <m/>
    <m/>
    <m/>
    <m/>
    <m/>
    <m/>
    <m/>
    <s v="N"/>
    <s v="N"/>
    <m/>
    <m/>
    <s v="     "/>
    <s v="40.97591833"/>
    <s v="-121.78023667"/>
    <s v="Aug 17 2015 12:00AM"/>
    <s v="TrunkFail"/>
    <s v="GREEN WHITE FIR FELL INTO LINES, BRINGING ALL THREE PHASES TO THE GROUND.  TOP 15 OF TREE CAUGHT POWERLINES AND TREE HAS VISABLE BURN MARKS ON BOLE."/>
    <s v="FIRW"/>
    <s v="75"/>
    <s v="13"/>
    <s v="60"/>
    <s v="Slight"/>
    <s v="None"/>
    <s v="N"/>
    <s v="1"/>
    <m/>
    <s v="Hillside"/>
    <s v="B"/>
    <s v="CrossArm"/>
    <s v="BareWire"/>
    <m/>
  </r>
  <r>
    <s v="20170281"/>
    <s v="     "/>
    <n v="42961"/>
    <s v="8/14"/>
    <x v="1"/>
    <n v="0.25972222222222224"/>
    <s v="33"/>
    <n v="3"/>
    <s v="8"/>
    <x v="0"/>
    <n v="42961"/>
    <n v="0.25972222222222224"/>
    <m/>
    <s v="     "/>
    <m/>
    <m/>
    <s v="N"/>
    <x v="0"/>
    <s v="1851909"/>
    <s v="17-0070003"/>
    <m/>
    <m/>
    <m/>
    <m/>
    <s v="     "/>
    <x v="1"/>
    <s v="PG&amp;E"/>
    <m/>
    <s v="Vegetation"/>
    <m/>
    <s v="D"/>
    <m/>
    <s v="0.26-9.99"/>
    <s v="Square Feet: ; Acreage: 0.33"/>
    <s v="Vegetation"/>
    <s v="33.a. Veg. contact"/>
    <s v="Vegetation"/>
    <s v="All types of equipment / facility failure"/>
    <s v="Contact - Vegetation"/>
    <m/>
    <s v="Contact - Vegetation"/>
    <s v="Conductor"/>
    <s v="Line to Ground"/>
    <s v="Unknown"/>
    <s v="Overhead"/>
    <x v="3"/>
    <s v="Conductor"/>
    <m/>
    <s v="100986364"/>
    <s v="     "/>
    <s v="Tier 2"/>
    <x v="1"/>
    <n v="105"/>
    <m/>
    <n v="40.116399999999999"/>
    <n v="-123.806"/>
    <s v="Humboldt"/>
    <s v="GARBERVILLE-1102"/>
    <s v="192221102"/>
    <n v="12000"/>
    <s v="N/A"/>
    <x v="0"/>
    <s v="Cal Fire"/>
    <s v="Conifer Forest"/>
    <m/>
    <m/>
    <s v="No"/>
    <m/>
    <m/>
    <m/>
    <m/>
    <m/>
    <m/>
    <m/>
    <s v="N"/>
    <s v="N"/>
    <m/>
    <m/>
    <s v="     "/>
    <s v="40.11750000"/>
    <s v="-123.80250000"/>
    <s v="Aug 14 2017  1:30PM"/>
    <s v="TrunkFail"/>
    <s v="A green black oak experienced a trunk failure and fell into an adjacent douglas fir as well as SW#2127, breaking off the top of the pole and starting a small fire. Several other spans damaged. Internal decay was present at the point of failure. The black oak and adjacent damaged trees have been taken to the ground."/>
    <s v="OAKK"/>
    <s v="70"/>
    <s v="33"/>
    <s v="35"/>
    <s v="Slight"/>
    <s v="None"/>
    <s v="N"/>
    <s v="1"/>
    <m/>
    <s v="Hillside"/>
    <s v="B"/>
    <s v="CrossArm"/>
    <s v="BareWire"/>
    <m/>
  </r>
  <r>
    <s v="20180672"/>
    <s v="     "/>
    <n v="43326"/>
    <s v="8/14"/>
    <x v="1"/>
    <n v="0.27986111111111112"/>
    <s v="33"/>
    <n v="3"/>
    <s v="8"/>
    <x v="1"/>
    <n v="43326"/>
    <n v="0.27986111111111112"/>
    <s v="ILIS - &quot;Failed fuses, pole fire&quot;"/>
    <s v="     "/>
    <s v="FAS"/>
    <m/>
    <s v="N"/>
    <x v="0"/>
    <s v="154915"/>
    <s v="18-0069529"/>
    <m/>
    <m/>
    <m/>
    <m/>
    <s v="     "/>
    <x v="1"/>
    <s v="PG&amp;E"/>
    <m/>
    <m/>
    <m/>
    <s v="D"/>
    <m/>
    <s v="0.26-9.99"/>
    <m/>
    <s v="Equipment - PG&amp;E"/>
    <s v="34.f. Pole damage or failure"/>
    <s v="Equipment - PG&amp;E"/>
    <s v="All types of equipment / facility failure"/>
    <s v="Pole"/>
    <s v="Pole"/>
    <m/>
    <m/>
    <s v="Line to Ground,Force Out"/>
    <m/>
    <s v="Overhead"/>
    <x v="3"/>
    <s v="Pole"/>
    <m/>
    <s v="1475"/>
    <s v="     "/>
    <s v="Tier 2"/>
    <x v="1"/>
    <n v="247"/>
    <s v="R4"/>
    <n v="40.686"/>
    <n v="-122.14100000000001"/>
    <s v="Shasta"/>
    <s v="OREGON-TRAIL-1103"/>
    <s v="103521103"/>
    <n v="11000"/>
    <s v="OREGON TRAIL 110335002"/>
    <x v="0"/>
    <m/>
    <s v="Hardwood Woodland"/>
    <m/>
    <m/>
    <s v="No"/>
    <m/>
    <m/>
    <m/>
    <m/>
    <m/>
    <m/>
    <m/>
    <s v="N"/>
    <s v="N"/>
    <m/>
    <m/>
    <s v="     "/>
    <m/>
    <m/>
    <m/>
    <m/>
    <m/>
    <m/>
    <m/>
    <m/>
    <m/>
    <m/>
    <m/>
    <m/>
    <m/>
    <m/>
    <m/>
    <m/>
    <m/>
    <m/>
    <m/>
  </r>
  <r>
    <s v="20201007"/>
    <s v="     "/>
    <n v="44057"/>
    <s v="8/14"/>
    <x v="1"/>
    <n v="0.52152777777777781"/>
    <s v="33"/>
    <n v="3"/>
    <s v="8"/>
    <x v="4"/>
    <n v="44057"/>
    <n v="0.52083333333333337"/>
    <s v="On August 14, 2020 at 1231 hours, a PG&amp;E Troubleman was dispatched to the Cotati 1104 12kV Distribution Circuit on Oak Avenue near Derby Lane, Cotati in response to an outage and wire down. Initial analysis indicates PG&amp;E equipment failure caused the ignition. The services overloaded that caused a fire to burn down the service conductors resulting in a grassfire and an outage to 14 customers. Fire was suppressed by Sonoma County Fire Department."/>
    <s v="     "/>
    <s v="FAS"/>
    <m/>
    <s v="N"/>
    <x v="0"/>
    <s v="998579"/>
    <s v="20-0083612"/>
    <m/>
    <s v="T005036293"/>
    <n v="119618053"/>
    <m/>
    <s v="     "/>
    <x v="1"/>
    <s v="PG&amp;E"/>
    <m/>
    <s v="Vegetation"/>
    <m/>
    <s v="D"/>
    <s v="D"/>
    <s v="&lt;0.25"/>
    <m/>
    <s v="Equipment - Overloaded"/>
    <s v="34.b. Conductor damage or failure"/>
    <s v="Equipment - PG&amp;E"/>
    <s v="All types of equipment / facility failure"/>
    <s v="Conductor failure-all"/>
    <s v="Service Drop"/>
    <m/>
    <m/>
    <s v="Force Out"/>
    <m/>
    <s v="Overhead"/>
    <x v="2"/>
    <s v="Service Drop"/>
    <s v="Service Drop"/>
    <s v="Meter: 1010240104"/>
    <s v="     "/>
    <s v="Tier 2"/>
    <x v="1"/>
    <n v="180"/>
    <s v="R4"/>
    <n v="38.335999999999999"/>
    <n v="-122.729"/>
    <s v="Sonoma"/>
    <s v="COTATI-1104"/>
    <m/>
    <n v="750"/>
    <s v="N/A"/>
    <x v="0"/>
    <s v="Sonoma County FD"/>
    <s v="Herbaceous"/>
    <m/>
    <m/>
    <s v="No"/>
    <m/>
    <m/>
    <m/>
    <m/>
    <m/>
    <m/>
    <m/>
    <s v="N"/>
    <s v="N"/>
    <m/>
    <m/>
    <s v="     "/>
    <m/>
    <m/>
    <m/>
    <m/>
    <m/>
    <m/>
    <m/>
    <m/>
    <m/>
    <m/>
    <m/>
    <m/>
    <m/>
    <m/>
    <m/>
    <m/>
    <m/>
    <m/>
    <m/>
  </r>
  <r>
    <s v="20160239"/>
    <s v="     "/>
    <n v="42597"/>
    <s v="8/15"/>
    <x v="1"/>
    <n v="0.65486111111111112"/>
    <s v="34"/>
    <n v="3"/>
    <s v="8"/>
    <x v="6"/>
    <n v="42597"/>
    <n v="0.65486111111111112"/>
    <s v="sw log 16, Cal Fire Inc # CATCU-008812"/>
    <s v="     "/>
    <m/>
    <m/>
    <s v="N"/>
    <x v="0"/>
    <s v="1526880"/>
    <s v="16-0057465"/>
    <m/>
    <m/>
    <n v="111876755"/>
    <m/>
    <s v="     "/>
    <x v="1"/>
    <s v="PG&amp;E"/>
    <m/>
    <s v="Vegetation"/>
    <m/>
    <s v="D"/>
    <m/>
    <s v="0.26-9.99"/>
    <s v="Square Feet: ; Acreage: "/>
    <s v="Contact - 3rd Party"/>
    <s v="33.d. Vehicle contact"/>
    <s v="Contact - 3rd Party"/>
    <s v="All types of equipment / facility failure"/>
    <s v="Contact - Vehicle"/>
    <m/>
    <s v="Contact - Vehicle"/>
    <s v="Pole"/>
    <s v="Three Phase Fault"/>
    <m/>
    <s v="Overhead"/>
    <x v="3"/>
    <s v="Conductor"/>
    <m/>
    <s v="101020079"/>
    <s v="     "/>
    <s v="Tier 2"/>
    <x v="1"/>
    <n v="320"/>
    <m/>
    <n v="37.878399999999999"/>
    <n v="-120.449"/>
    <s v="Tuolumne"/>
    <s v="PEORIA-FLAT-1701"/>
    <s v="163781701"/>
    <n v="17000"/>
    <s v="PEORIA 1701CB"/>
    <x v="0"/>
    <s v="Cal Fire"/>
    <s v="Urban"/>
    <m/>
    <m/>
    <s v="No"/>
    <m/>
    <m/>
    <m/>
    <m/>
    <m/>
    <m/>
    <m/>
    <s v="N"/>
    <s v="N"/>
    <m/>
    <m/>
    <s v="     "/>
    <m/>
    <m/>
    <m/>
    <m/>
    <m/>
    <m/>
    <m/>
    <m/>
    <m/>
    <m/>
    <m/>
    <m/>
    <m/>
    <m/>
    <m/>
    <m/>
    <m/>
    <m/>
    <m/>
  </r>
  <r>
    <s v="SAP201517463"/>
    <s v="     "/>
    <n v="42232"/>
    <s v="8/16"/>
    <x v="1"/>
    <m/>
    <s v="34"/>
    <n v="3"/>
    <s v="8"/>
    <x v="2"/>
    <n v="42230"/>
    <m/>
    <s v="XST Hagen Flat Rd in Big Bend; tree fell into conductors and started fire"/>
    <s v="     "/>
    <s v="SAP"/>
    <n v="44580"/>
    <s v="Y"/>
    <x v="0"/>
    <m/>
    <s v="N/A"/>
    <m/>
    <s v="Unknown"/>
    <n v="110589859"/>
    <m/>
    <s v="     "/>
    <x v="0"/>
    <s v="PG&amp;E"/>
    <m/>
    <m/>
    <m/>
    <s v="D"/>
    <m/>
    <s v="Unknown"/>
    <m/>
    <s v="Vegetation"/>
    <s v="33.a. Veg. contact"/>
    <s v="Vegetation"/>
    <s v="Veg. contact"/>
    <s v="Veg. contact"/>
    <m/>
    <s v="Veg. contact"/>
    <s v="Conductor - All"/>
    <m/>
    <s v="No"/>
    <s v="Overhead"/>
    <x v="0"/>
    <s v="Conductor - All"/>
    <m/>
    <s v="101514527"/>
    <s v="     "/>
    <s v="Tier 2"/>
    <x v="1"/>
    <m/>
    <m/>
    <n v="40.973199999999999"/>
    <n v="-121.78100000000001"/>
    <s v="Shasta"/>
    <s v="PIT-NO-3-2101"/>
    <m/>
    <m/>
    <m/>
    <x v="0"/>
    <m/>
    <m/>
    <m/>
    <m/>
    <s v="No"/>
    <m/>
    <m/>
    <m/>
    <m/>
    <m/>
    <m/>
    <m/>
    <s v="N"/>
    <s v="N"/>
    <m/>
    <m/>
    <s v="     "/>
    <m/>
    <m/>
    <m/>
    <m/>
    <m/>
    <m/>
    <m/>
    <m/>
    <m/>
    <m/>
    <m/>
    <m/>
    <m/>
    <m/>
    <m/>
    <m/>
    <m/>
    <m/>
    <m/>
  </r>
  <r>
    <s v="20150280"/>
    <s v="     "/>
    <n v="42232"/>
    <s v="8/16"/>
    <x v="1"/>
    <n v="0.31597222222222221"/>
    <s v="34"/>
    <n v="3"/>
    <s v="8"/>
    <x v="2"/>
    <n v="42232"/>
    <n v="0.31597222222222221"/>
    <s v="SMALL VEG FIRE CAUSED BY WOODPECKER EXTINGUISHED BY TMAN. NO OUTGE."/>
    <s v="     "/>
    <m/>
    <m/>
    <s v="N"/>
    <x v="0"/>
    <s v="1289055"/>
    <s v="15-0055284"/>
    <m/>
    <m/>
    <m/>
    <m/>
    <s v="     "/>
    <x v="1"/>
    <s v="PG&amp;E"/>
    <m/>
    <s v="Vegetation"/>
    <m/>
    <s v="D"/>
    <m/>
    <s v="&lt;3 meters of linear travel"/>
    <s v="Square Feet: ; Acreage: "/>
    <s v="Contact - Animal - Bird"/>
    <s v="33.b. Animal contact"/>
    <s v="Contact - Bird"/>
    <s v="All types of equipment / facility failure"/>
    <s v="Contact - Animal"/>
    <m/>
    <s v="Contact - Animal"/>
    <s v="Conductor"/>
    <s v="Line to Ground"/>
    <s v="None"/>
    <s v="Overhead"/>
    <x v="1"/>
    <s v="Conductor"/>
    <m/>
    <s v="8932 SAN GABRIEL RD. SW C/O OF LOT, Atascadero"/>
    <s v="     "/>
    <s v="Tier 2"/>
    <x v="1"/>
    <n v="575"/>
    <m/>
    <n v="35.4572"/>
    <n v="-120.657"/>
    <s v="San Luis Obispo"/>
    <s v="ATASCADERO-1103"/>
    <s v="182541103"/>
    <m/>
    <s v="N/A"/>
    <x v="1"/>
    <m/>
    <s v="Hardwood Woodland"/>
    <m/>
    <m/>
    <s v="No"/>
    <m/>
    <m/>
    <m/>
    <m/>
    <m/>
    <m/>
    <m/>
    <s v="N"/>
    <s v="N"/>
    <m/>
    <m/>
    <s v="     "/>
    <m/>
    <m/>
    <m/>
    <m/>
    <m/>
    <m/>
    <m/>
    <m/>
    <m/>
    <m/>
    <m/>
    <m/>
    <m/>
    <m/>
    <m/>
    <m/>
    <m/>
    <m/>
    <m/>
  </r>
  <r>
    <s v="20160240"/>
    <s v="     "/>
    <n v="42598"/>
    <s v="8/16"/>
    <x v="1"/>
    <n v="0.5541666666666667"/>
    <s v="34"/>
    <n v="3"/>
    <s v="8"/>
    <x v="6"/>
    <n v="42598"/>
    <n v="0.5541666666666667"/>
    <s v="0"/>
    <s v="     "/>
    <m/>
    <m/>
    <s v="N"/>
    <x v="0"/>
    <s v="1527340"/>
    <s v="16-0057668"/>
    <m/>
    <m/>
    <m/>
    <m/>
    <s v="     "/>
    <x v="1"/>
    <s v="PG&amp;E"/>
    <m/>
    <s v="Vegetation"/>
    <m/>
    <s v="D"/>
    <m/>
    <s v="&lt;0.25"/>
    <s v="Square Feet: ; Acreage: "/>
    <s v="Vegetation"/>
    <s v="33.a. Veg. contact"/>
    <s v="Vegetation"/>
    <s v="All types of equipment / facility failure"/>
    <s v="Contact - Vegetation"/>
    <m/>
    <s v="Contact - Vegetation"/>
    <s v="Conductor"/>
    <s v="Force Out"/>
    <s v="None"/>
    <s v="Overhead"/>
    <x v="3"/>
    <s v="Conductor"/>
    <m/>
    <s v="100990019"/>
    <s v="     "/>
    <s v="Tier 2"/>
    <x v="1"/>
    <n v="105"/>
    <m/>
    <n v="40.341700000000003"/>
    <n v="-123.88"/>
    <s v="Humboldt"/>
    <s v="FRUITLAND-1141"/>
    <s v="192311141"/>
    <n v="12000"/>
    <s v="FRUITLAND 114137410"/>
    <x v="0"/>
    <s v="miranda/fruitland vol, calfire"/>
    <s v="Conifer Forest"/>
    <m/>
    <m/>
    <s v="No"/>
    <m/>
    <m/>
    <m/>
    <m/>
    <m/>
    <m/>
    <m/>
    <s v="N"/>
    <s v="N"/>
    <m/>
    <m/>
    <s v="     "/>
    <s v="40.33952500"/>
    <s v="-123.87080500"/>
    <s v="Aug 17 2016 12:00AM"/>
    <s v="RootsFail"/>
    <s v="A healthy tan oak on a steep slope uprooted and fell into the lines. The tree cross-phased as it laid on the lines and eventually burned through. This also lead to a 1/4 acre fire igniting."/>
    <s v="TAN"/>
    <s v="45"/>
    <s v="10"/>
    <s v="35"/>
    <s v="Slight"/>
    <s v="None"/>
    <s v="N"/>
    <s v="1"/>
    <m/>
    <s v="Hillside"/>
    <s v="C"/>
    <s v="CrossArm"/>
    <s v="BareWire"/>
    <s v="2"/>
  </r>
  <r>
    <s v="20190862"/>
    <s v="     "/>
    <n v="43693"/>
    <s v="8/16"/>
    <x v="1"/>
    <m/>
    <s v="33"/>
    <n v="3"/>
    <s v="8"/>
    <x v="3"/>
    <n v="43693"/>
    <n v="0.2986111111111111"/>
    <s v="Large tree branch fell 1 span 2 phases of conductor, fire 12' x 12', greater than 1 linear meter"/>
    <s v="     "/>
    <s v="FAS"/>
    <m/>
    <s v="N"/>
    <x v="0"/>
    <s v="515125"/>
    <s v="19-0088744"/>
    <m/>
    <s v="T004728040"/>
    <n v="117768780"/>
    <m/>
    <s v="     "/>
    <x v="1"/>
    <s v="PG&amp;E"/>
    <m/>
    <m/>
    <m/>
    <s v="D"/>
    <m/>
    <s v="&lt;0.25"/>
    <m/>
    <s v="Vegetation"/>
    <s v="33.a. Veg. contact"/>
    <s v="Vegetation"/>
    <s v="Contact from object"/>
    <s v="Contact - Vegetation"/>
    <m/>
    <s v="Contact - Vegetation"/>
    <s v="Splice/Clamp/Connector"/>
    <s v="Line to Line"/>
    <m/>
    <s v="Overhead"/>
    <x v="0"/>
    <s v="Splice/Clamp/Connector"/>
    <m/>
    <s v="192221102-2101118022{5563}"/>
    <s v="     "/>
    <s v="Tier 2"/>
    <x v="1"/>
    <n v="105"/>
    <s v="R2"/>
    <n v="40.1235"/>
    <n v="-123.876"/>
    <s v="HUMBOLDT"/>
    <s v="GARBERVILLE-1102"/>
    <m/>
    <m/>
    <s v="GARBERVILLE 11021510"/>
    <x v="0"/>
    <m/>
    <s v="Conifer Forest"/>
    <m/>
    <m/>
    <s v="No"/>
    <m/>
    <m/>
    <m/>
    <m/>
    <m/>
    <m/>
    <m/>
    <s v="N"/>
    <s v="N"/>
    <m/>
    <m/>
    <s v="     "/>
    <s v="40.10416000"/>
    <s v="-123.90611000"/>
    <s v="Aug 26 2019 12:00AM"/>
    <s v="Unverified"/>
    <s v="I inspected the spans on both sides of the SSD and did not find evidence of the outage."/>
    <m/>
    <m/>
    <m/>
    <m/>
    <m/>
    <m/>
    <m/>
    <m/>
    <m/>
    <m/>
    <m/>
    <m/>
    <m/>
    <m/>
  </r>
  <r>
    <s v="20190866"/>
    <s v="     "/>
    <n v="43693"/>
    <s v="8/16"/>
    <x v="1"/>
    <m/>
    <s v="33"/>
    <n v="3"/>
    <s v="8"/>
    <x v="3"/>
    <n v="43693"/>
    <n v="0.41458333333333336"/>
    <s v="Tree fell into line"/>
    <s v="     "/>
    <s v="FAS"/>
    <m/>
    <s v="N"/>
    <x v="0"/>
    <s v="516475"/>
    <s v="19-0088805"/>
    <m/>
    <s v="T004728318"/>
    <n v="117770063"/>
    <m/>
    <s v="     "/>
    <x v="1"/>
    <s v="PG&amp;E"/>
    <m/>
    <m/>
    <m/>
    <s v="D"/>
    <m/>
    <s v="0.26-9.99"/>
    <m/>
    <s v="Vegetation"/>
    <s v="33.a. Veg. contact"/>
    <s v="Vegetation"/>
    <s v="Contact from object"/>
    <s v="Contact - Vegetation"/>
    <m/>
    <s v="Contact - Vegetation"/>
    <s v="Conductor - Primary"/>
    <s v="Line to Line"/>
    <m/>
    <s v="Overhead"/>
    <x v="3"/>
    <s v="Conductor - Primary"/>
    <m/>
    <s v="103191101"/>
    <s v="     "/>
    <s v="Tier 2"/>
    <x v="1"/>
    <n v="330"/>
    <s v="R4"/>
    <n v="39.371400000000001"/>
    <n v="-121.322"/>
    <s v="YUBA"/>
    <s v="BANGOR-1101"/>
    <m/>
    <m/>
    <s v="BANGOR 11017446"/>
    <x v="1"/>
    <m/>
    <s v="Hardwood Woodland"/>
    <m/>
    <m/>
    <s v="Yes"/>
    <m/>
    <m/>
    <m/>
    <m/>
    <m/>
    <m/>
    <m/>
    <s v="N"/>
    <s v="N"/>
    <m/>
    <m/>
    <s v="     "/>
    <s v="39.37142000"/>
    <s v="-121.32213000"/>
    <s v="Aug 16 2019  3:00PM"/>
    <s v="TrunkFail"/>
    <s v="Healthy green 130ft X 46&quot; over mature Gray pine had had 1 of 4 large spars break out at attachment 20ft above ground in 100 degree temps. No defects on outside of log at breaking point. Substantial included bark @ breaking point.  Small 1/4 acre fire was ignited. No injurys or building damage."/>
    <s v="PING"/>
    <s v="130"/>
    <s v="46"/>
    <s v="15"/>
    <s v="Severe"/>
    <s v="Slight"/>
    <s v="N"/>
    <s v="1"/>
    <m/>
    <s v="Hillside"/>
    <s v="A"/>
    <s v="CrossArm"/>
    <s v="BareWire"/>
    <s v="0"/>
  </r>
  <r>
    <s v="20201041"/>
    <s v="     "/>
    <n v="44059"/>
    <s v="8/16"/>
    <x v="1"/>
    <n v="0.69652777777777775"/>
    <s v="34"/>
    <n v="3"/>
    <s v="8"/>
    <x v="4"/>
    <n v="44059"/>
    <m/>
    <s v="Duplicate. Reference Index 1037."/>
    <s v="     "/>
    <s v="FAS"/>
    <m/>
    <s v="N"/>
    <x v="1"/>
    <s v="1013079"/>
    <s v="20-0085071"/>
    <m/>
    <s v="T005041984"/>
    <m/>
    <m/>
    <s v="     "/>
    <x v="0"/>
    <s v="PG&amp;E"/>
    <m/>
    <s v="Vegetation"/>
    <m/>
    <s v="D"/>
    <m/>
    <s v="0.26-9.99"/>
    <m/>
    <s v="Duplicate"/>
    <s v="39.a. All Other"/>
    <s v="Duplicate"/>
    <m/>
    <m/>
    <m/>
    <m/>
    <m/>
    <s v="Line to Ground"/>
    <m/>
    <s v="Overhead"/>
    <x v="3"/>
    <s v="Conductor - Primary"/>
    <m/>
    <m/>
    <s v="     "/>
    <s v="Tier 2"/>
    <x v="1"/>
    <n v="518"/>
    <m/>
    <n v="37.248600000000003"/>
    <n v="-122.03100000000001"/>
    <s v="Santa Clara"/>
    <s v="SARATOGA-1107"/>
    <m/>
    <n v="12000"/>
    <s v="SARATOGA 11075696"/>
    <x v="1"/>
    <s v="Santa Clara County FD"/>
    <s v="Urban"/>
    <m/>
    <m/>
    <s v="No"/>
    <m/>
    <m/>
    <m/>
    <m/>
    <m/>
    <m/>
    <m/>
    <s v="N"/>
    <s v="Y"/>
    <s v="202008160600"/>
    <s v="202008171800"/>
    <s v="     "/>
    <s v="37.24900000"/>
    <s v="-122.03155000"/>
    <s v="Aug 25 2020 12:00AM"/>
    <s v="BranchFail"/>
    <s v="EVIDENCE OF RECENT FAILURE IN TREE AND SUSPECTED LARGE BRANCH ON GROUND"/>
    <s v="EUCA"/>
    <s v="100"/>
    <s v="41"/>
    <s v="20"/>
    <s v="None"/>
    <s v="Slight"/>
    <s v="N"/>
    <s v="1"/>
    <m/>
    <s v="Plain"/>
    <s v="D"/>
    <s v="CrossArm"/>
    <s v="TreeWire"/>
    <s v="0"/>
  </r>
  <r>
    <s v="20201040"/>
    <s v="     "/>
    <n v="44059"/>
    <s v="8/16"/>
    <x v="1"/>
    <n v="0.69652777777777775"/>
    <s v="34"/>
    <n v="3"/>
    <s v="8"/>
    <x v="4"/>
    <n v="44059"/>
    <m/>
    <s v="Duplicate. Reference Index 1037."/>
    <s v="     "/>
    <s v="FAS"/>
    <m/>
    <s v="N"/>
    <x v="1"/>
    <s v="1013079"/>
    <s v="20-0085071"/>
    <m/>
    <s v="T005041984"/>
    <m/>
    <m/>
    <s v="     "/>
    <x v="0"/>
    <s v="PG&amp;E"/>
    <m/>
    <s v="Vegetation"/>
    <m/>
    <s v="D"/>
    <m/>
    <s v="0.26-9.99"/>
    <m/>
    <s v="Duplicate"/>
    <s v="39.a. All Other"/>
    <s v="Duplicate"/>
    <m/>
    <m/>
    <m/>
    <m/>
    <m/>
    <s v="Line to Ground"/>
    <m/>
    <s v="Overhead"/>
    <x v="3"/>
    <s v="Conductor - Primary"/>
    <m/>
    <m/>
    <s v="     "/>
    <s v="Tier 2"/>
    <x v="1"/>
    <n v="518"/>
    <m/>
    <n v="37.248600000000003"/>
    <n v="-122.03100000000001"/>
    <s v="Santa Clara"/>
    <s v="SARATOGA-1107"/>
    <m/>
    <n v="12000"/>
    <s v="SARATOGA 11075696"/>
    <x v="1"/>
    <s v="Santa Clara County FD"/>
    <s v="Urban"/>
    <m/>
    <m/>
    <s v="No"/>
    <m/>
    <m/>
    <m/>
    <m/>
    <m/>
    <m/>
    <m/>
    <s v="N"/>
    <s v="Y"/>
    <s v="202008160600"/>
    <s v="202008171800"/>
    <s v="     "/>
    <s v="37.24900000"/>
    <s v="-122.03155000"/>
    <s v="Aug 25 2020 12:00AM"/>
    <s v="BranchFail"/>
    <s v="EVIDENCE OF RECENT FAILURE IN TREE AND SUSPECTED LARGE BRANCH ON GROUND"/>
    <s v="EUCA"/>
    <s v="100"/>
    <s v="41"/>
    <s v="20"/>
    <s v="None"/>
    <s v="Slight"/>
    <s v="N"/>
    <s v="1"/>
    <m/>
    <s v="Plain"/>
    <s v="D"/>
    <s v="CrossArm"/>
    <s v="TreeWire"/>
    <s v="0"/>
  </r>
  <r>
    <s v="20201039"/>
    <s v="     "/>
    <n v="44059"/>
    <s v="8/16"/>
    <x v="1"/>
    <n v="0.64375000000000004"/>
    <s v="34"/>
    <n v="3"/>
    <s v="8"/>
    <x v="4"/>
    <n v="44059"/>
    <n v="0.63194444444444442"/>
    <s v="On August 16, 2020 at 1527 hours, a PG&amp;E Troubleman was dispatched to the Ralston 1101 12kV Distribution Circuit on Bunker Hill Drive near Lexington Avenue, San Mateo in response to a wire down and outage. Initial analysis indicates PG&amp;E equipment failure caused the ignition. An insulator separated and landed in the grass below the pole starting a fire and causing an outage to 370 customers. Fire was suppressed by San Mateo Fire Department."/>
    <s v="     "/>
    <s v="FAS"/>
    <m/>
    <s v="N"/>
    <x v="0"/>
    <s v="1013138"/>
    <s v="20-0085041"/>
    <m/>
    <s v="T005041710"/>
    <n v="119623394"/>
    <m/>
    <s v="     "/>
    <x v="1"/>
    <s v="PG&amp;E"/>
    <m/>
    <s v="Vegetation"/>
    <m/>
    <s v="D"/>
    <s v="D"/>
    <s v="0.26-9.99"/>
    <m/>
    <s v="Equipment - PG&amp;E"/>
    <s v="34.g. Insulator and brushing damage or failure"/>
    <s v="Equipment - PG&amp;E"/>
    <s v="All types of equipment / facility failure"/>
    <s v="Insulator failure"/>
    <s v="Insulator"/>
    <m/>
    <m/>
    <s v="Three Phase Fault"/>
    <m/>
    <s v="Overhead"/>
    <x v="3"/>
    <s v="Insulator"/>
    <s v="Insulator, Conductor - Primary"/>
    <s v="Pole ID: 100257344"/>
    <s v="     "/>
    <s v="Tier 2"/>
    <x v="1"/>
    <n v="518"/>
    <s v="R5"/>
    <n v="37.523899999999998"/>
    <n v="-122.35299999999999"/>
    <s v="San Mateo"/>
    <s v="RALSTON-1101"/>
    <m/>
    <n v="12000"/>
    <m/>
    <x v="0"/>
    <s v="San Mateo County FD"/>
    <s v="Herbaceous"/>
    <m/>
    <m/>
    <s v="No"/>
    <m/>
    <m/>
    <m/>
    <m/>
    <m/>
    <m/>
    <m/>
    <s v="N"/>
    <s v="Y"/>
    <s v="202008160600"/>
    <s v="202008171800"/>
    <s v="     "/>
    <m/>
    <m/>
    <m/>
    <m/>
    <m/>
    <m/>
    <m/>
    <m/>
    <m/>
    <m/>
    <m/>
    <m/>
    <m/>
    <m/>
    <m/>
    <m/>
    <m/>
    <m/>
    <m/>
  </r>
  <r>
    <s v="20201038"/>
    <s v="     "/>
    <n v="44059"/>
    <s v="8/16"/>
    <x v="1"/>
    <n v="0.64236111111111116"/>
    <s v="34"/>
    <n v="3"/>
    <s v="8"/>
    <x v="4"/>
    <n v="44059"/>
    <m/>
    <s v="Duplicate. Reference Index 1037."/>
    <s v="     "/>
    <s v="FAS"/>
    <m/>
    <s v="N"/>
    <x v="1"/>
    <s v="1013079"/>
    <s v="20-0085071"/>
    <m/>
    <s v="T005041698"/>
    <m/>
    <m/>
    <s v="     "/>
    <x v="0"/>
    <s v="PG&amp;E"/>
    <m/>
    <s v="Vegetation"/>
    <m/>
    <s v="D"/>
    <m/>
    <s v="&lt;0.25"/>
    <m/>
    <s v="Duplicate"/>
    <s v="39.a. All Other"/>
    <s v="Duplicate"/>
    <m/>
    <m/>
    <m/>
    <m/>
    <m/>
    <s v="Line to Ground"/>
    <m/>
    <s v="Overhead"/>
    <x v="3"/>
    <s v="Conductor - Primary"/>
    <m/>
    <m/>
    <s v="     "/>
    <s v="Tier 2"/>
    <x v="1"/>
    <n v="518"/>
    <m/>
    <n v="37.249000000000002"/>
    <n v="-122.03"/>
    <s v="Santa Clara"/>
    <s v="SARATOGA-1107"/>
    <m/>
    <n v="12000"/>
    <s v="SARATOGA 11075696"/>
    <x v="1"/>
    <s v="Santa Clara County FD"/>
    <s v="Urban"/>
    <m/>
    <m/>
    <s v="No"/>
    <m/>
    <m/>
    <m/>
    <m/>
    <m/>
    <m/>
    <m/>
    <s v="N"/>
    <s v="Y"/>
    <s v="202008160600"/>
    <s v="202008171800"/>
    <s v="     "/>
    <s v="37.24900000"/>
    <s v="-122.03155000"/>
    <s v="Aug 25 2020 12:00AM"/>
    <s v="BranchFail"/>
    <s v="EVIDENCE OF RECENT FAILURE IN TREE AND SUSPECTED LARGE BRANCH ON GROUND"/>
    <s v="EUCA"/>
    <s v="100"/>
    <s v="41"/>
    <s v="20"/>
    <s v="None"/>
    <s v="Slight"/>
    <s v="N"/>
    <s v="1"/>
    <m/>
    <s v="Plain"/>
    <s v="D"/>
    <s v="CrossArm"/>
    <s v="TreeWire"/>
    <s v="0"/>
  </r>
  <r>
    <s v="20201037"/>
    <s v="     "/>
    <n v="44059"/>
    <s v="8/16"/>
    <x v="1"/>
    <n v="0.64236111111111116"/>
    <s v="34"/>
    <n v="3"/>
    <s v="8"/>
    <x v="4"/>
    <n v="44059"/>
    <n v="0.62291666666666667"/>
    <s v="On August 16, 2020 at 1525 hours, a PG&amp;E Troubleman was dispatched to the Saratoga 1107 12kV Distribution Circuit at the water treatment plant near Vickery Avenue and Montavalo Heights Drive, Saratoga in response to a wire down outage. Initial analysis indicates vegetation contact caused the ignition. A large eucalyptus tree branch fell into the primary conductor causing in a wire down that resulted in an outage to 5 customers and a fire just under one acre. Fire was suppressed by Santa Clara County Fire Department."/>
    <s v="     "/>
    <s v="FAS"/>
    <m/>
    <s v="N"/>
    <x v="0"/>
    <s v="1013079"/>
    <s v="20-0085071"/>
    <m/>
    <s v="T005041698, T005041984"/>
    <n v="119623335"/>
    <m/>
    <s v="     "/>
    <x v="1"/>
    <s v="PG&amp;E"/>
    <m/>
    <s v="Vegetation"/>
    <m/>
    <s v="D"/>
    <s v="D"/>
    <s v="0.26-9.99"/>
    <s v="Just under 1 acre"/>
    <s v="Vegetation"/>
    <s v="33.a. Veg. contact"/>
    <s v="Vegetation"/>
    <s v="Contact from object"/>
    <s v="Contact - Vegetation"/>
    <m/>
    <s v="Contact - Vegetation"/>
    <s v="Conductor - Primary"/>
    <s v="Line to Ground"/>
    <m/>
    <s v="Overhead"/>
    <x v="3"/>
    <s v="Conductor - Primary"/>
    <s v="Conductor - Primary"/>
    <s v="Circuit ID: 083371107 "/>
    <s v="     "/>
    <s v="Tier 2"/>
    <x v="1"/>
    <n v="518"/>
    <s v="R5"/>
    <n v="37.249299999999998"/>
    <n v="-122.032"/>
    <s v="Santa Clara"/>
    <s v="SARATOGA-1107"/>
    <m/>
    <n v="12000"/>
    <s v="SARATOGA 11075696"/>
    <x v="1"/>
    <s v="Santa Clara County FD"/>
    <s v="Urban"/>
    <m/>
    <m/>
    <s v="No"/>
    <m/>
    <m/>
    <m/>
    <m/>
    <m/>
    <m/>
    <m/>
    <s v="N"/>
    <s v="Y"/>
    <s v="202008160600"/>
    <s v="202008171800"/>
    <s v="     "/>
    <s v="37.24900000"/>
    <s v="-122.03155000"/>
    <s v="Aug 25 2020 12:00AM"/>
    <s v="BranchFail"/>
    <s v="EVIDENCE OF RECENT FAILURE IN TREE AND SUSPECTED LARGE BRANCH ON GROUND"/>
    <s v="EUCA"/>
    <s v="100"/>
    <s v="41"/>
    <s v="20"/>
    <s v="None"/>
    <s v="Slight"/>
    <s v="N"/>
    <s v="1"/>
    <m/>
    <s v="Plain"/>
    <s v="D"/>
    <s v="CrossArm"/>
    <s v="TreeWire"/>
    <s v="0"/>
  </r>
  <r>
    <s v="20150285"/>
    <s v="     "/>
    <n v="42233"/>
    <s v="8/17"/>
    <x v="1"/>
    <n v="0.73124999999999996"/>
    <s v="34"/>
    <n v="3"/>
    <s v="8"/>
    <x v="2"/>
    <n v="42233"/>
    <n v="0.73124999999999996"/>
    <s v="0"/>
    <s v="     "/>
    <m/>
    <m/>
    <s v="N"/>
    <x v="0"/>
    <s v="1290517"/>
    <s v="15-0055664"/>
    <m/>
    <m/>
    <m/>
    <m/>
    <s v="     "/>
    <x v="1"/>
    <s v="PG&amp;E"/>
    <m/>
    <s v="Vegetation"/>
    <m/>
    <s v="D"/>
    <m/>
    <s v="0.26-9.99"/>
    <s v="Square Feet: ; Acreage: 1.5"/>
    <s v="Vegetation"/>
    <s v="33.a. Veg. contact"/>
    <s v="Vegetation"/>
    <s v="All types of equipment / facility failure"/>
    <s v="Contact - Vegetation"/>
    <m/>
    <s v="Contact - Vegetation"/>
    <s v="Conductor"/>
    <s v="Line to Ground"/>
    <s v="0"/>
    <s v="Overhead"/>
    <x v="3"/>
    <s v="Conductor"/>
    <m/>
    <s v="14 spans load side 2345"/>
    <s v="     "/>
    <s v="Tier 2"/>
    <x v="1"/>
    <n v="140"/>
    <m/>
    <n v="38.8337"/>
    <n v="-123.553"/>
    <s v="Mendocino"/>
    <s v="GUALALA-1112"/>
    <s v="42841112"/>
    <n v="12000"/>
    <s v="GUALALA 111223444"/>
    <x v="0"/>
    <s v="Cal Fire Dept"/>
    <s v="Conifer Forest"/>
    <m/>
    <m/>
    <s v="No"/>
    <m/>
    <m/>
    <m/>
    <m/>
    <m/>
    <m/>
    <m/>
    <s v="N"/>
    <s v="N"/>
    <m/>
    <m/>
    <s v="     "/>
    <s v="38.83366000"/>
    <s v="-123.55335000"/>
    <s v="Aug 18 2015 12:00AM"/>
    <s v="RootsFail"/>
    <s v="Due to steep terrain, wind exposure and a shallow root system a healthy tan oak uprooted and fell through the high voltage lines and caused a small fire."/>
    <s v="TAN"/>
    <s v="65"/>
    <s v="13"/>
    <s v="40"/>
    <s v="Moderate"/>
    <s v="None"/>
    <s v="N"/>
    <s v="1"/>
    <m/>
    <s v="Ridge"/>
    <s v="C"/>
    <s v="CrossArm"/>
    <s v="BareWire"/>
    <s v="4"/>
  </r>
  <r>
    <s v="20150286"/>
    <s v="     "/>
    <n v="42233"/>
    <s v="8/17"/>
    <x v="1"/>
    <n v="0.87291666666666667"/>
    <s v="34"/>
    <n v="3"/>
    <s v="8"/>
    <x v="2"/>
    <n v="42233"/>
    <n v="0.87291666666666667"/>
    <s v="CALLED ON CALL FOR CREW"/>
    <s v="     "/>
    <m/>
    <m/>
    <s v="N"/>
    <x v="0"/>
    <s v="1290631"/>
    <s v="15-0055696"/>
    <m/>
    <m/>
    <n v="110581763"/>
    <m/>
    <s v="     "/>
    <x v="1"/>
    <s v="PG&amp;E"/>
    <m/>
    <s v="Vegetation"/>
    <m/>
    <s v="D"/>
    <m/>
    <s v="0.26-9.99"/>
    <s v="Square Feet: ; Acreage: 4"/>
    <s v="Vegetation"/>
    <s v="33.a. Veg. contact"/>
    <s v="Vegetation"/>
    <s v="All types of equipment / facility failure"/>
    <s v="Contact - Vegetation"/>
    <m/>
    <s v="Contact - Vegetation"/>
    <s v="Conductor"/>
    <s v="Line to Line"/>
    <s v="0"/>
    <s v="Overhead"/>
    <x v="3"/>
    <s v="Conductor"/>
    <m/>
    <s v="46371 ORCHARD DRIVE"/>
    <s v="     "/>
    <s v="Tier 2"/>
    <x v="1"/>
    <n v="430"/>
    <m/>
    <n v="36.686700000000002"/>
    <n v="-119.06100000000001"/>
    <s v="Fresno"/>
    <s v="DUNLAP-1102"/>
    <s v="254061102"/>
    <n v="12000"/>
    <s v="DUNLAP 11027849F"/>
    <x v="1"/>
    <s v="Cal Fire Dept"/>
    <s v="Hardwood Forest"/>
    <m/>
    <m/>
    <s v="No"/>
    <m/>
    <m/>
    <m/>
    <m/>
    <m/>
    <m/>
    <m/>
    <s v="N"/>
    <s v="N"/>
    <m/>
    <m/>
    <s v="     "/>
    <s v="36.68672000"/>
    <s v="-119.06123000"/>
    <s v="Aug 18 2015 12:00AM"/>
    <s v="TrunkFail"/>
    <s v="TREE LOOKS HEALTHY. THE TREE HAD A 2 SPAR STRUCTURE THAT HAD A NARROW V CROTCH THAT WAS BARK TO BARK CONECTION WITH DECAY INSIDE THE V. THIS WAS UNDETECTABLE FROM THE GROUND. THE SPAR SPLIT HITTING THE PIMARY LINES CAUSING A SMALL FIRE. CAN CONFIRM LINE TO GROUND"/>
    <s v="OAK"/>
    <s v="90"/>
    <s v="42"/>
    <s v="72"/>
    <s v="None"/>
    <s v="Moderate"/>
    <s v="N"/>
    <s v="1"/>
    <m/>
    <s v="Hillside"/>
    <s v="B"/>
    <s v="CrossArm"/>
    <s v="BareWire"/>
    <s v="9"/>
  </r>
  <r>
    <s v="20160245"/>
    <s v="     "/>
    <n v="42599"/>
    <s v="8/17"/>
    <x v="1"/>
    <n v="0.77569444444444446"/>
    <s v="34"/>
    <n v="3"/>
    <s v="8"/>
    <x v="6"/>
    <n v="42599"/>
    <n v="0.77569444444444446"/>
    <s v="0"/>
    <s v="     "/>
    <m/>
    <m/>
    <s v="N"/>
    <x v="0"/>
    <s v="1528078"/>
    <s v="16-0058019"/>
    <m/>
    <m/>
    <n v="111885492"/>
    <m/>
    <s v="     "/>
    <x v="1"/>
    <s v="PG&amp;E"/>
    <m/>
    <s v="Vegetation"/>
    <m/>
    <s v="D"/>
    <m/>
    <s v="&lt;0.25"/>
    <s v="Square Feet: ; Acreage: "/>
    <s v="Contact - 3rd Party"/>
    <s v="33.d. Vehicle contact"/>
    <s v="Contact - 3rd Party"/>
    <s v="All types of equipment / facility failure"/>
    <s v="Contact - Vehicle"/>
    <m/>
    <s v="Contact - Vehicle"/>
    <s v="Pole"/>
    <s v="Line to Ground"/>
    <m/>
    <s v="Overhead"/>
    <x v="3"/>
    <s v="Conductor"/>
    <m/>
    <s v="101020932"/>
    <s v="     "/>
    <s v="Tier 2"/>
    <x v="1"/>
    <n v="424"/>
    <m/>
    <n v="37.3078"/>
    <n v="-119.651"/>
    <s v="Madera"/>
    <s v="COARSEGOLD-SUB-2104"/>
    <s v="254432104"/>
    <n v="21000"/>
    <s v="COARSEGOLD 210410110"/>
    <x v="0"/>
    <s v="Cal Fire"/>
    <s v="Barren/Other"/>
    <m/>
    <m/>
    <s v="No"/>
    <m/>
    <m/>
    <m/>
    <m/>
    <m/>
    <m/>
    <m/>
    <s v="N"/>
    <s v="N"/>
    <m/>
    <m/>
    <s v="     "/>
    <m/>
    <m/>
    <m/>
    <m/>
    <m/>
    <m/>
    <m/>
    <m/>
    <m/>
    <m/>
    <m/>
    <m/>
    <m/>
    <m/>
    <m/>
    <m/>
    <m/>
    <m/>
    <m/>
  </r>
  <r>
    <s v="20160243"/>
    <s v="     "/>
    <n v="42599"/>
    <s v="8/17"/>
    <x v="1"/>
    <n v="0.51597222222222228"/>
    <s v="34"/>
    <n v="3"/>
    <s v="8"/>
    <x v="6"/>
    <n v="42599"/>
    <n v="0.51597222222222228"/>
    <s v="2"/>
    <s v="     "/>
    <m/>
    <m/>
    <s v="N"/>
    <x v="0"/>
    <s v="1527917"/>
    <s v="16-0058002"/>
    <m/>
    <m/>
    <m/>
    <m/>
    <s v="     "/>
    <x v="1"/>
    <s v="PG&amp;E"/>
    <m/>
    <s v="Vegetation"/>
    <m/>
    <s v="D"/>
    <m/>
    <s v="&lt;0.25"/>
    <s v="Square Feet: ; Acreage: "/>
    <s v="Vegetation"/>
    <s v="33.a. Veg. contact"/>
    <s v="Vegetation"/>
    <s v="All types of equipment / facility failure"/>
    <s v="Contact - Vegetation"/>
    <m/>
    <s v="Contact - Vegetation"/>
    <s v="Conductor"/>
    <s v="Line to Line"/>
    <m/>
    <s v="Overhead"/>
    <x v="3"/>
    <s v="Conductor"/>
    <m/>
    <s v="103315791"/>
    <s v="     "/>
    <s v="Tier 2"/>
    <x v="1"/>
    <n v="100"/>
    <m/>
    <n v="41.249499999999998"/>
    <n v="-123.767"/>
    <s v="Humboldt"/>
    <s v="HOOPA-1101"/>
    <s v="192401101"/>
    <n v="12000"/>
    <s v="HOOPA 110137202"/>
    <x v="1"/>
    <s v="Cal Fire"/>
    <s v="Conifer Forest"/>
    <m/>
    <m/>
    <s v="No"/>
    <m/>
    <m/>
    <m/>
    <m/>
    <m/>
    <m/>
    <m/>
    <s v="N"/>
    <s v="N"/>
    <m/>
    <m/>
    <s v="     "/>
    <s v="41.25005000"/>
    <s v="-123.76804000"/>
    <s v="Aug 18 2016 12:00AM"/>
    <s v="TrunkFail"/>
    <s v="A healthy Black Oak broke off eight feet above the ground during periods of wind and fell through the primary conductors, bringing the wires down to the ground. There was not any rot present and so the shear weight of the canopy coupled with the wind were the main factors with this outage."/>
    <s v="OAKK"/>
    <s v="55"/>
    <s v="12"/>
    <s v="30"/>
    <s v="Slight"/>
    <s v="None"/>
    <s v="N"/>
    <s v="1"/>
    <m/>
    <s v="Hillside"/>
    <s v="B"/>
    <s v="CrossArm"/>
    <s v="BareWire"/>
    <s v="8"/>
  </r>
  <r>
    <s v="20180680"/>
    <s v="     "/>
    <n v="43329"/>
    <s v="8/17"/>
    <x v="1"/>
    <n v="0.40138888888888891"/>
    <s v="33"/>
    <n v="3"/>
    <s v="8"/>
    <x v="1"/>
    <n v="43329"/>
    <n v="0.40138888888888891"/>
    <s v="ILIS cause - &quot;3rd Party, Vehicle&quot;"/>
    <s v="     "/>
    <s v="FAS"/>
    <m/>
    <s v="N"/>
    <x v="0"/>
    <s v="157013"/>
    <s v="18-0071042"/>
    <m/>
    <m/>
    <m/>
    <m/>
    <s v="     "/>
    <x v="1"/>
    <s v="PG&amp;E"/>
    <m/>
    <m/>
    <m/>
    <s v="D"/>
    <m/>
    <s v="&lt;0.25"/>
    <m/>
    <s v="Contact - 3rd Party"/>
    <s v="33.d. Vehicle contact"/>
    <s v="Contact - 3rd Party"/>
    <s v="Contact from object"/>
    <s v="Contact - Vehicle"/>
    <m/>
    <s v="Contact - Vehicle"/>
    <s v="Pole"/>
    <s v="Line to Ground"/>
    <m/>
    <s v="Overhead"/>
    <x v="3"/>
    <m/>
    <m/>
    <s v="6367"/>
    <s v="     "/>
    <s v="Tier 2"/>
    <x v="1"/>
    <n v="246"/>
    <s v="R3"/>
    <n v="40.301299999999998"/>
    <n v="-122.33"/>
    <s v="Tehama"/>
    <s v="COTTONWOOD-1103"/>
    <s v="102931103"/>
    <n v="11000"/>
    <s v="COTTONWOOD 11031616"/>
    <x v="1"/>
    <m/>
    <s v="Herbaceous"/>
    <m/>
    <m/>
    <s v="No"/>
    <m/>
    <m/>
    <m/>
    <m/>
    <m/>
    <m/>
    <m/>
    <s v="N"/>
    <s v="N"/>
    <m/>
    <m/>
    <s v="     "/>
    <m/>
    <m/>
    <m/>
    <m/>
    <m/>
    <m/>
    <m/>
    <m/>
    <m/>
    <m/>
    <m/>
    <m/>
    <m/>
    <m/>
    <m/>
    <m/>
    <m/>
    <m/>
    <m/>
  </r>
  <r>
    <s v="20190870"/>
    <s v="     "/>
    <n v="43694"/>
    <s v="8/17"/>
    <x v="1"/>
    <m/>
    <s v="33"/>
    <n v="3"/>
    <s v="8"/>
    <x v="3"/>
    <m/>
    <m/>
    <s v="Other veg fire, not attributable to PG&amp;E"/>
    <s v="     "/>
    <s v="FAS"/>
    <m/>
    <s v="N"/>
    <x v="0"/>
    <m/>
    <m/>
    <m/>
    <s v="0000292419"/>
    <n v="0"/>
    <m/>
    <s v="     "/>
    <x v="0"/>
    <s v="PG&amp;E"/>
    <m/>
    <m/>
    <m/>
    <s v="D"/>
    <m/>
    <s v="0.26-9.99"/>
    <m/>
    <s v="Equipment - PG&amp;E"/>
    <s v="34.o. Other"/>
    <s v="Equipment - PG&amp;E"/>
    <m/>
    <m/>
    <s v=""/>
    <m/>
    <m/>
    <m/>
    <m/>
    <s v="Overhead"/>
    <x v="0"/>
    <s v=""/>
    <m/>
    <s v=""/>
    <s v="     "/>
    <s v="Tier 2"/>
    <x v="1"/>
    <n v="305"/>
    <m/>
    <n v="38.330300000000001"/>
    <n v="-120.93300000000001"/>
    <s v="AMADOR"/>
    <m/>
    <m/>
    <m/>
    <m/>
    <x v="0"/>
    <s v="KYLE CATTO, 209 267-5215"/>
    <s v="Hardwood Forest"/>
    <m/>
    <m/>
    <s v="No"/>
    <m/>
    <m/>
    <m/>
    <m/>
    <m/>
    <m/>
    <m/>
    <s v="N"/>
    <s v="N"/>
    <m/>
    <m/>
    <s v="     "/>
    <m/>
    <m/>
    <m/>
    <m/>
    <m/>
    <m/>
    <m/>
    <m/>
    <m/>
    <m/>
    <m/>
    <m/>
    <m/>
    <m/>
    <m/>
    <m/>
    <m/>
    <m/>
    <m/>
  </r>
  <r>
    <s v="20201050"/>
    <s v="     "/>
    <n v="44060"/>
    <s v="8/17"/>
    <x v="1"/>
    <n v="0.76249999999999996"/>
    <s v="34"/>
    <n v="3"/>
    <s v="8"/>
    <x v="4"/>
    <n v="44060"/>
    <n v="0.76249999999999996"/>
    <s v="On August 17, 2020 at 1819 hours, a PG&amp;E Troubleman patrolled the Highlands 1103 12kV Distribution Circuit number 043361103, near 17432 Sendero Way in Lower Lake. He observed a fire at the customer-owned pole. Initial analysis indicates an overhead secondary connector failed, which caused the ignition. Cal Fire responded to and extinguished the fire. The 20-minute outage affected one customer. The line was returned to service on August 17, 2020. This information is preliminary."/>
    <s v="     "/>
    <s v="FAS"/>
    <m/>
    <s v="N"/>
    <x v="0"/>
    <s v="1017691"/>
    <m/>
    <m/>
    <s v="T005046226"/>
    <m/>
    <m/>
    <s v="     "/>
    <x v="1"/>
    <s v="PG&amp;E"/>
    <m/>
    <s v="Vegetation"/>
    <m/>
    <s v="D"/>
    <s v="D"/>
    <s v="0.26-9.99"/>
    <s v="1.51 ACRES"/>
    <s v="Equipment - PG&amp;E"/>
    <s v="34.m. Connection device damage or failure"/>
    <s v="Equipment - PG&amp;E"/>
    <s v="All types of equipment / facility failure"/>
    <s v="Splice/Clamp/Connector"/>
    <s v="Splice/Clamp/Connector"/>
    <m/>
    <m/>
    <m/>
    <m/>
    <s v="Overhead"/>
    <x v="1"/>
    <s v="Splice/Clamp/Connector"/>
    <s v="Connector"/>
    <s v="Circuit ID: 043361103, SAP ID: 103941864"/>
    <s v="     "/>
    <s v="Tier 2"/>
    <x v="1"/>
    <n v="175"/>
    <s v="R5"/>
    <n v="38.887700000000002"/>
    <n v="-122.58499999999999"/>
    <s v="Lake"/>
    <s v="HIGHLANDS-1103"/>
    <m/>
    <n v="12000"/>
    <s v="N/A"/>
    <x v="1"/>
    <s v="Cal Fire"/>
    <s v="Herbaceous"/>
    <m/>
    <m/>
    <s v="No"/>
    <m/>
    <m/>
    <m/>
    <m/>
    <m/>
    <m/>
    <m/>
    <s v="N"/>
    <s v="Y"/>
    <s v="202008171300"/>
    <s v="202008180200"/>
    <s v="     "/>
    <m/>
    <m/>
    <m/>
    <m/>
    <m/>
    <m/>
    <m/>
    <m/>
    <m/>
    <m/>
    <m/>
    <m/>
    <m/>
    <m/>
    <m/>
    <m/>
    <m/>
    <m/>
    <m/>
  </r>
  <r>
    <s v="20201776"/>
    <s v="     "/>
    <n v="44060"/>
    <s v="8/17"/>
    <x v="1"/>
    <n v="0.93611111111111112"/>
    <s v="34"/>
    <n v="3"/>
    <s v="8"/>
    <x v="4"/>
    <m/>
    <m/>
    <s v="No fire, Powerline down in roadway. Calfire call for assistance. No fire. Made safe. Crew to repl. bad/burnt pri. connectors. P. OK; JZCY - appears that the failed wire is PG&amp;E assets. No indication that there was a fire beyond the downed wire. Please change column X to &quot;Yes&quot;, column Y and Z to &quot;No&quot; and fill out the associated data in columns AB-AM."/>
    <s v="     "/>
    <s v="FAS"/>
    <m/>
    <s v="Y"/>
    <x v="0"/>
    <s v="5973501"/>
    <m/>
    <m/>
    <s v="T005046741"/>
    <n v="119629339"/>
    <m/>
    <s v="     "/>
    <x v="0"/>
    <s v="PG&amp;E"/>
    <m/>
    <s v="Building"/>
    <m/>
    <s v="D"/>
    <m/>
    <s v="Structure-PG&amp;E only"/>
    <m/>
    <s v="Equipment - PG&amp;E"/>
    <s v="34.m. Connection device damage or failure"/>
    <s v="Equipment - PG&amp;E"/>
    <s v="All types of equipment / facility failure"/>
    <s v="Splice/Clamp/Connector"/>
    <s v="Conductor - Primary"/>
    <m/>
    <m/>
    <m/>
    <m/>
    <s v="Overhead"/>
    <x v="3"/>
    <s v="Conductor - Primary"/>
    <m/>
    <s v="182852201"/>
    <s v="     "/>
    <s v="Tier 2"/>
    <x v="1"/>
    <n v="505"/>
    <m/>
    <n v="36.581200000000003"/>
    <n v="-121.92100000000001"/>
    <s v="Monterey"/>
    <s v="VIEJO-2201"/>
    <m/>
    <n v="21000"/>
    <m/>
    <x v="0"/>
    <s v="Other"/>
    <s v="Urban"/>
    <m/>
    <m/>
    <s v="No"/>
    <m/>
    <m/>
    <m/>
    <m/>
    <m/>
    <m/>
    <m/>
    <s v="N"/>
    <s v="N"/>
    <m/>
    <m/>
    <s v="     "/>
    <m/>
    <m/>
    <m/>
    <m/>
    <m/>
    <m/>
    <m/>
    <m/>
    <m/>
    <m/>
    <m/>
    <m/>
    <m/>
    <m/>
    <m/>
    <m/>
    <m/>
    <m/>
    <m/>
  </r>
  <r>
    <s v="20201089"/>
    <s v="     "/>
    <n v="44060"/>
    <s v="8/17"/>
    <x v="1"/>
    <n v="0.75763888888888886"/>
    <s v="34"/>
    <n v="3"/>
    <s v="8"/>
    <x v="4"/>
    <n v="44060"/>
    <n v="0.74652777777777779"/>
    <s v="On August 17, 2020 at 1811 hours, a PG&amp;E Troubleman was dispatched to the Placerville 2106 21kV Distribution Circuit near Johntown Creek Court and Lazy Brook Trail, Garden Valley in response to a fire and an outage. Initial analysis indicates vegetation contact caused the ignition. A gray pine tree fell into both phases of primary conductor resulting in a wire down and an outage to 86 customers igniting a fire approximately 14 acres. Fire was suppressed by Cal Fire. PG&amp;E crew replaced two spans of primary overhead conductor on August 18, 2020."/>
    <s v="     "/>
    <s v="FAS"/>
    <m/>
    <s v="N"/>
    <x v="0"/>
    <s v="1017674"/>
    <s v="20-0086210"/>
    <m/>
    <s v="T005046204"/>
    <m/>
    <m/>
    <s v="     "/>
    <x v="1"/>
    <s v="PG&amp;E"/>
    <m/>
    <s v="Vegetation"/>
    <m/>
    <s v="D"/>
    <s v="D"/>
    <s v="10-99"/>
    <s v="14 acres"/>
    <s v="Vegetation"/>
    <s v="33.a. Veg. contact"/>
    <s v="Vegetation"/>
    <s v="Contact from object"/>
    <s v="Contact - Vegetation"/>
    <m/>
    <s v="Contact - Vegetation"/>
    <s v="Conductor - Primary"/>
    <s v="Line to Line"/>
    <m/>
    <s v="Overhead"/>
    <x v="3"/>
    <s v="Conductor - Primary"/>
    <s v="Conductor - Primary"/>
    <s v="Circuit ID: 153082106"/>
    <s v="     "/>
    <s v="Tier 2"/>
    <x v="1"/>
    <n v="340"/>
    <s v="R4"/>
    <n v="38.815100000000001"/>
    <n v="-120.873"/>
    <s v="El Dorado"/>
    <s v="PLACERVILLE-2106"/>
    <m/>
    <n v="21000"/>
    <s v="PLACERVILLE 21067522"/>
    <x v="1"/>
    <s v="Cal Fire"/>
    <s v="Hardwood Forest"/>
    <m/>
    <m/>
    <s v="Yes"/>
    <s v="14"/>
    <s v="0"/>
    <s v="0"/>
    <s v="0"/>
    <s v="0"/>
    <s v="MURPHY"/>
    <m/>
    <s v="N"/>
    <s v="N"/>
    <m/>
    <m/>
    <s v="     "/>
    <s v="38.81527800"/>
    <s v="-120.87388900"/>
    <s v="Aug 18 2020 12:00AM"/>
    <s v="TrunkFail"/>
    <s v="A large ponderosa pine located on a steep slope had a major trunk failure 25 feet above ground. The failed top portion, 83 ft long, fell south and though the primaries. There was a canker deformity at the point of failure and swelling on the trunk associated with this type of deformity. There was a small amount of heartwood decay in the main trunk above the canker."/>
    <s v="PINP"/>
    <s v="108"/>
    <s v="26"/>
    <s v="38"/>
    <s v="None"/>
    <s v="None"/>
    <s v="N"/>
    <s v="1"/>
    <m/>
    <s v="Hillside"/>
    <s v="B"/>
    <s v="CrossArm"/>
    <s v="BareWire"/>
    <m/>
  </r>
  <r>
    <s v="20201090"/>
    <s v="     "/>
    <n v="44060"/>
    <s v="8/17"/>
    <x v="1"/>
    <n v="0.24236111111111111"/>
    <s v="34"/>
    <n v="3"/>
    <s v="8"/>
    <x v="4"/>
    <n v="44060"/>
    <n v="0.24236111111111111"/>
    <s v="[Privileged &amp; Confidential – Work Prepared at the Request of Counsel – Attorney Work Product] On August 17, 2020 at 0603 hours, PG&amp;E Line Patrol patrolled the Colgate-Palermo 60kV Transmission Circuit, from the Colgate Powerhouse to Bangor section. They saw a fire outside of the Colgate Powerhouse at 12700 Lake Francis Road, Dobbins, CA 95935 and a conductor down in the Yuba River. Initial analysis indicates lightning caused catastrophic failure of the insulator, causing it and the conductor to go down. Cal Fire NEU West responded to and extinguished the fire. The Colgate-Palermo line (Colgate Powerhouse to Bangor Junction) was returned to service, after we replaced the downed conductor at pole 000/008. All the repairs were completed and the line was returned to service on August 17th, 2020 at 2053 hours. This information is preliminary."/>
    <s v="     "/>
    <s v="TOTL"/>
    <m/>
    <s v="N"/>
    <x v="0"/>
    <m/>
    <m/>
    <s v="INT-13984"/>
    <s v="INT-13984"/>
    <n v="119628575"/>
    <m/>
    <s v="     "/>
    <x v="1"/>
    <s v="PG&amp;E"/>
    <m/>
    <s v="Vegetation"/>
    <m/>
    <s v="T"/>
    <s v="D"/>
    <s v="&lt;0.25"/>
    <m/>
    <s v="Weather - Lightning"/>
    <s v="39.a. All Other"/>
    <s v="Weather"/>
    <s v="Weather"/>
    <s v="Weather - Lightning"/>
    <m/>
    <m/>
    <m/>
    <m/>
    <m/>
    <s v="Overhead"/>
    <x v="4"/>
    <s v="Insulator"/>
    <s v="Insulator, Conductor - Primary"/>
    <s v="Circuit: Colgate-Palermo; Structure: 000/008"/>
    <s v="     "/>
    <s v="Tier 2"/>
    <x v="1"/>
    <n v="330"/>
    <s v="R4"/>
    <n v="39.330500000000001"/>
    <n v="-121.196"/>
    <s v="Yuba"/>
    <s v="COLGATE-PALERMO-60-KV"/>
    <m/>
    <n v="60000"/>
    <s v="N/A"/>
    <x v="0"/>
    <s v="Cal Fire NEU West"/>
    <s v="Herbaceous"/>
    <m/>
    <m/>
    <s v="Yes"/>
    <m/>
    <m/>
    <m/>
    <m/>
    <m/>
    <m/>
    <m/>
    <s v="N"/>
    <s v="N"/>
    <m/>
    <m/>
    <s v="     "/>
    <m/>
    <m/>
    <m/>
    <m/>
    <m/>
    <m/>
    <m/>
    <m/>
    <m/>
    <m/>
    <m/>
    <m/>
    <m/>
    <m/>
    <m/>
    <m/>
    <m/>
    <m/>
    <m/>
  </r>
  <r>
    <s v="20201603"/>
    <s v="     "/>
    <n v="44060"/>
    <s v="8/17"/>
    <x v="1"/>
    <n v="0.75763888888888886"/>
    <s v="34"/>
    <n v="3"/>
    <s v="8"/>
    <x v="4"/>
    <n v="44060"/>
    <m/>
    <s v="Duplicate of index #1089."/>
    <s v="     "/>
    <s v="FAS"/>
    <m/>
    <s v="N"/>
    <x v="1"/>
    <s v="1017674"/>
    <s v="20-0086210"/>
    <m/>
    <s v="T005046204"/>
    <m/>
    <m/>
    <s v="     "/>
    <x v="0"/>
    <s v="PG&amp;E"/>
    <m/>
    <s v="Vegetation"/>
    <m/>
    <s v="D"/>
    <m/>
    <s v="10-99"/>
    <m/>
    <s v="Duplicate"/>
    <s v="39.a. All Other"/>
    <s v="Duplicate"/>
    <m/>
    <m/>
    <m/>
    <m/>
    <m/>
    <s v="Line to Line"/>
    <m/>
    <m/>
    <x v="0"/>
    <m/>
    <m/>
    <m/>
    <s v="     "/>
    <s v="Tier 2"/>
    <x v="1"/>
    <n v="340"/>
    <m/>
    <n v="38.815100000000001"/>
    <n v="-120.873"/>
    <s v="El Dorado"/>
    <s v="PLACERVILLE-2106"/>
    <m/>
    <n v="21000"/>
    <s v="PLACERVILLE 21067522"/>
    <x v="1"/>
    <s v="Cal Fire"/>
    <s v="Hardwood Forest"/>
    <m/>
    <m/>
    <s v="No"/>
    <m/>
    <m/>
    <m/>
    <m/>
    <m/>
    <s v="MURPHY"/>
    <m/>
    <s v="N"/>
    <s v="N"/>
    <m/>
    <m/>
    <s v="     "/>
    <s v="38.81527800"/>
    <s v="-120.87388900"/>
    <s v="Aug 18 2020 12:00AM"/>
    <s v="TrunkFail"/>
    <s v="A large ponderosa pine located on a steep slope had a major trunk failure 25 feet above ground. The failed top portion, 83 ft long, fell south and though the primaries. There was a canker deformity at the point of failure and swelling on the trunk associated with this type of deformity. There was a small amount of heartwood decay in the main trunk above the canker."/>
    <s v="PINP"/>
    <s v="108"/>
    <s v="26"/>
    <s v="38"/>
    <s v="None"/>
    <s v="None"/>
    <s v="N"/>
    <s v="1"/>
    <m/>
    <s v="Hillside"/>
    <s v="B"/>
    <s v="CrossArm"/>
    <s v="BareWire"/>
    <m/>
  </r>
  <r>
    <s v="20211263"/>
    <s v="     "/>
    <n v="44425"/>
    <s v="8/17"/>
    <x v="1"/>
    <n v="0.7368055555555556"/>
    <s v="34"/>
    <n v="3"/>
    <s v="8"/>
    <x v="5"/>
    <n v="44425"/>
    <m/>
    <s v="According to the troubleman, one of three wires down with a suspected cause of a tree branch falling into overhead conductors. The troubleman reported the weather as &quot;storm winds&quot;, so this could have played a factor in the suspected tree branch failure. Wire was down from mainline to fuses. The ensuing fire was 0.25 - 10 acres in size. No photos attached to FAS tag.  (S7RM 08/18/2021- photos were seen attached to the EC tag and vegetation management team fire incident report found no evidence of a tree failure.) The troubleman indicated that he didn't see a tree branch on the line upon his arrival. This information is preliminary. (update September 07th, 2021-The CAL Fire Incident report was obtained and it lists the cause as &quot;Electrical Power&quot; and the heat source as &quot;Electrical Arcing.&quot;  There was no indication or notation in the CAL Fire incident report of a vegetation-related contact in the lines.&quot; "/>
    <s v="     "/>
    <s v="FAS"/>
    <m/>
    <s v="N"/>
    <x v="0"/>
    <m/>
    <s v="21-0106020"/>
    <m/>
    <s v="T005371607"/>
    <n v="121914000"/>
    <m/>
    <s v="     "/>
    <x v="1"/>
    <s v="PG&amp;E"/>
    <m/>
    <s v="Vegetation"/>
    <m/>
    <s v="D"/>
    <s v="D"/>
    <s v="0.26-9.99"/>
    <s v="&quot;About an acre.&quot; "/>
    <s v="Unknown"/>
    <s v="40.a. Unknown"/>
    <s v="Unknown"/>
    <s v="All types of equipment / facility failure"/>
    <s v="Weather - High Winds"/>
    <m/>
    <m/>
    <m/>
    <s v="Line to Ground"/>
    <s v="Y"/>
    <s v="Overhead"/>
    <x v="3"/>
    <s v="Conductor - Primary"/>
    <s v="Conductor, jumper."/>
    <s v="101004800"/>
    <s v="     "/>
    <s v="Tier 2"/>
    <x v="1"/>
    <n v="105"/>
    <s v="R3"/>
    <n v="40.459600000000002"/>
    <n v="-124.297"/>
    <s v="Humboldt"/>
    <s v="EEL-RIVER-1102"/>
    <m/>
    <n v="12000"/>
    <m/>
    <x v="0"/>
    <s v="Cal Fire"/>
    <s v="Conifer Forest"/>
    <s v="Brush fuel model"/>
    <s v="Grass &amp; Brush"/>
    <s v="No"/>
    <m/>
    <m/>
    <m/>
    <m/>
    <m/>
    <m/>
    <m/>
    <s v="N"/>
    <s v="N"/>
    <m/>
    <m/>
    <s v="     "/>
    <s v="40.45926000"/>
    <s v="-124.29494830"/>
    <s v="Aug 23 2021 12:00AM"/>
    <s v="BranchFail"/>
    <s v="A limb from a healthy Douglas fir detached due to strong winds and struck the 12KV bringing a single phase to the ground."/>
    <s v="FIRD"/>
    <s v="87"/>
    <s v="22"/>
    <s v="40"/>
    <s v="None"/>
    <s v="None"/>
    <s v="N"/>
    <s v="1"/>
    <m/>
    <s v="Valley"/>
    <s v="B"/>
    <s v="Triangle"/>
    <s v="BareWire"/>
    <s v="4"/>
  </r>
  <r>
    <s v="20201057"/>
    <s v="     "/>
    <n v="44061"/>
    <s v="8/18"/>
    <x v="1"/>
    <n v="0.62361111111111112"/>
    <s v="34"/>
    <n v="3"/>
    <s v="8"/>
    <x v="4"/>
    <n v="44061"/>
    <n v="0.62222222222222223"/>
    <s v="On August 18, 2020 at 1458 hours, a PG&amp;E Troubleman was dispatched to the Vasco 1102 12kV Distribution Circuit on Mines Road near Crane Ridge Road, Livermore in response to a vegetation fire reported by Cal Fire. Initial analysis indicates PG&amp;E equipment caused the ignition. The 1/0 open wire secondary conductors slapped together that created an approximate 6 acre fire. It is unknown as to why the wires slapped together as the wind was very calm on the day and no physical evidence of a bird strike, however the span that caused the ignition had slack in the line from a leaning pole. The WSIP identified this pole as requiring replacement on April 4, 2019, due to having a rotten bottom as well as deep cracks along the whole pole. Fire was suppressed by PG&amp;E SIPT and Cal Fire. PG&amp;E crew replaced damaged pole from fire on August 18, 2020. This incident was reported to the CPUC on October 13, 2020 under the property damage criterion. The information is preliminary, further investigation being performed by Electric Incident Investigations. Reference EI200818B."/>
    <s v="     "/>
    <s v="FAS"/>
    <m/>
    <s v="N"/>
    <x v="0"/>
    <m/>
    <s v="20-0086797"/>
    <m/>
    <s v="T005047984, T005047626, T005047627"/>
    <m/>
    <s v="EI200818B"/>
    <s v="     "/>
    <x v="1"/>
    <s v="PG&amp;E"/>
    <m/>
    <s v="Vegetation"/>
    <m/>
    <s v="D"/>
    <s v="D"/>
    <s v="0.26-9.99"/>
    <s v="6.6 ACRES"/>
    <s v="Wire-Wire Contact"/>
    <s v="35.a. Wire-to-wire contact / contamination"/>
    <s v="Wire-Wire Contact"/>
    <s v="All types of equipment / facility failure"/>
    <s v="Pole failure"/>
    <m/>
    <m/>
    <m/>
    <s v="Line to Ground"/>
    <m/>
    <s v="Overhead"/>
    <x v="1"/>
    <s v="Conductor - Secondary"/>
    <s v="Poles, Tie Wire"/>
    <s v="Circuit ID: 013751102 "/>
    <s v="     "/>
    <s v="Tier 2"/>
    <x v="1"/>
    <n v="540"/>
    <s v="R4"/>
    <n v="37.596299999999999"/>
    <n v="-121.636"/>
    <s v="Alameda"/>
    <s v="VASCO-1102"/>
    <m/>
    <n v="750"/>
    <s v="N/A"/>
    <x v="1"/>
    <s v="PG&amp;E SIPT / Cal Fire"/>
    <s v="Herbaceous"/>
    <m/>
    <m/>
    <s v="No"/>
    <m/>
    <m/>
    <m/>
    <m/>
    <m/>
    <m/>
    <m/>
    <s v="N"/>
    <s v="N"/>
    <m/>
    <m/>
    <s v="     "/>
    <m/>
    <m/>
    <m/>
    <m/>
    <m/>
    <m/>
    <m/>
    <m/>
    <m/>
    <m/>
    <m/>
    <m/>
    <m/>
    <m/>
    <m/>
    <m/>
    <m/>
    <m/>
    <m/>
  </r>
  <r>
    <s v="20211268"/>
    <s v="     "/>
    <n v="44426"/>
    <s v="8/18"/>
    <x v="1"/>
    <n v="0.89236111111111116"/>
    <s v="34"/>
    <n v="3"/>
    <s v="8"/>
    <x v="5"/>
    <n v="44426"/>
    <m/>
    <s v="Insulator and crossarm fire limited to PG&amp;E assets. The cause of the failure is unknown at this time. No reports of rain or foggy weather at the time of this incident. No photos provided on FAS or EC tag. This information is preliminary."/>
    <s v="     "/>
    <s v="FAS"/>
    <m/>
    <s v="N"/>
    <x v="0"/>
    <m/>
    <s v="21-0106584"/>
    <m/>
    <s v="T005372859, T005372865"/>
    <n v="121919000"/>
    <m/>
    <s v="     "/>
    <x v="0"/>
    <s v="PG&amp;E"/>
    <m/>
    <s v="Other"/>
    <s v="Insulator"/>
    <s v="D"/>
    <s v="D"/>
    <s v="Structure-PG&amp;E only"/>
    <s v="end of cross arm"/>
    <s v="Equipment - PG&amp;E"/>
    <s v="34.g. Insulator and brushing damage or failure"/>
    <s v="Equipment - PG&amp;E"/>
    <s v="All types of equipment / facility failure"/>
    <s v="Insulator failure"/>
    <s v="Insulator"/>
    <m/>
    <m/>
    <s v="Force Out"/>
    <s v="Y"/>
    <s v="Overhead"/>
    <x v="3"/>
    <s v="Insulator"/>
    <s v="Insulator, crossarm"/>
    <s v="100542824"/>
    <s v="     "/>
    <s v="Tier 2"/>
    <x v="1"/>
    <n v="518"/>
    <m/>
    <n v="37.246200000000002"/>
    <n v="-122.017"/>
    <s v="Santa Clara"/>
    <s v="SARATOGA-1107"/>
    <m/>
    <n v="12000"/>
    <m/>
    <x v="0"/>
    <s v="Employee"/>
    <s v="Urban"/>
    <s v="Fire-resistive fuel bed"/>
    <m/>
    <s v="No"/>
    <m/>
    <m/>
    <m/>
    <m/>
    <m/>
    <m/>
    <m/>
    <s v="N"/>
    <s v="N"/>
    <m/>
    <m/>
    <s v="     "/>
    <m/>
    <m/>
    <m/>
    <m/>
    <m/>
    <m/>
    <m/>
    <m/>
    <m/>
    <m/>
    <m/>
    <m/>
    <m/>
    <m/>
    <m/>
    <m/>
    <m/>
    <m/>
    <m/>
  </r>
  <r>
    <s v="20150291"/>
    <s v="     "/>
    <n v="42235"/>
    <s v="8/19"/>
    <x v="1"/>
    <n v="0.2638888888888889"/>
    <s v="34"/>
    <n v="3"/>
    <s v="8"/>
    <x v="2"/>
    <n v="42235"/>
    <n v="0.2638888888888889"/>
    <s v="0"/>
    <s v="     "/>
    <m/>
    <m/>
    <s v="N"/>
    <x v="0"/>
    <s v="1291286"/>
    <s v="15-0055982"/>
    <m/>
    <m/>
    <m/>
    <m/>
    <s v="     "/>
    <x v="1"/>
    <s v="PG&amp;E"/>
    <m/>
    <s v="Vegetation"/>
    <m/>
    <s v="D"/>
    <m/>
    <s v="10-99"/>
    <s v="Square Feet: ; Acreage: 10"/>
    <s v="Vegetation"/>
    <s v="33.a. Veg. contact"/>
    <s v="Vegetation"/>
    <s v="All types of equipment / facility failure"/>
    <s v="Contact - Vegetation"/>
    <m/>
    <s v="Contact - Vegetation"/>
    <s v="Conductor"/>
    <s v="Line to Ground"/>
    <s v="None"/>
    <s v="Overhead"/>
    <x v="3"/>
    <s v="Conductor"/>
    <m/>
    <s v="MTR#50001225"/>
    <s v="     "/>
    <s v="Tier 2"/>
    <x v="1"/>
    <n v="154"/>
    <m/>
    <n v="39.283099999999997"/>
    <n v="-123.29300000000001"/>
    <s v="Mendocino"/>
    <s v="CALPELLA-1101"/>
    <s v="43411101"/>
    <n v="12000"/>
    <s v="N/A"/>
    <x v="0"/>
    <s v="Cal Fire Dept"/>
    <s v="Hardwood Forest"/>
    <m/>
    <m/>
    <s v="Yes"/>
    <s v="10"/>
    <m/>
    <m/>
    <m/>
    <m/>
    <m/>
    <m/>
    <s v="N"/>
    <s v="N"/>
    <m/>
    <m/>
    <s v="     "/>
    <s v="39.28313000"/>
    <s v="-123.29312000"/>
    <s v="Aug 19 2015  3:00PM"/>
    <s v="TrunkFail"/>
    <s v="Due to strong winds a healthy mature live oak with some center rot fell through the high voltage lines causing a fire."/>
    <s v="OAKL"/>
    <s v="80"/>
    <s v="32"/>
    <s v="40"/>
    <s v="Slight"/>
    <s v="None"/>
    <s v="N"/>
    <s v="1"/>
    <m/>
    <s v="Hillside"/>
    <s v="A"/>
    <s v="CrossArm"/>
    <s v="BareWire"/>
    <s v="3"/>
  </r>
  <r>
    <s v="20160249"/>
    <s v="     "/>
    <n v="42601"/>
    <s v="8/19"/>
    <x v="1"/>
    <n v="0.68263888888888891"/>
    <s v="34"/>
    <n v="3"/>
    <s v="8"/>
    <x v="6"/>
    <n v="42601"/>
    <n v="0.68263888888888891"/>
    <s v="0"/>
    <s v="     "/>
    <m/>
    <m/>
    <s v="N"/>
    <x v="0"/>
    <s v="1529181"/>
    <s v="16-0058677"/>
    <m/>
    <m/>
    <m/>
    <m/>
    <s v="     "/>
    <x v="1"/>
    <s v="PG&amp;E"/>
    <m/>
    <s v="Vegetation"/>
    <m/>
    <s v="D"/>
    <m/>
    <s v="&lt;3 meters of linear travel"/>
    <s v="Square Feet: ; Acreage: "/>
    <s v="Contact - 3rd Party"/>
    <s v="33.d. Vehicle contact"/>
    <s v="Contact - 3rd Party"/>
    <s v="All types of equipment / facility failure"/>
    <s v="Contact - Vehicle"/>
    <m/>
    <s v="Contact - Vehicle"/>
    <s v="Pole"/>
    <s v="Line to Line"/>
    <m/>
    <s v="Overhead"/>
    <x v="3"/>
    <s v="Conductor"/>
    <m/>
    <s v="102206661"/>
    <s v="     "/>
    <s v="Tier 2"/>
    <x v="1"/>
    <n v="140"/>
    <m/>
    <n v="39.223500000000001"/>
    <n v="-123.755"/>
    <s v="Mendocino"/>
    <s v="ELK-1101"/>
    <s v="42981101"/>
    <n v="12000"/>
    <s v="ELK 11011272"/>
    <x v="0"/>
    <s v="Albion-Little River FD"/>
    <s v="Conifer Forest"/>
    <m/>
    <m/>
    <s v="No"/>
    <m/>
    <m/>
    <m/>
    <m/>
    <m/>
    <m/>
    <m/>
    <s v="N"/>
    <s v="N"/>
    <m/>
    <m/>
    <s v="     "/>
    <m/>
    <m/>
    <m/>
    <m/>
    <m/>
    <m/>
    <m/>
    <m/>
    <m/>
    <m/>
    <m/>
    <m/>
    <m/>
    <m/>
    <m/>
    <m/>
    <m/>
    <m/>
    <m/>
  </r>
  <r>
    <s v="20170290"/>
    <s v="     "/>
    <n v="42966"/>
    <s v="8/19"/>
    <x v="1"/>
    <n v="0.88611111111111107"/>
    <s v="33"/>
    <n v="3"/>
    <s v="8"/>
    <x v="0"/>
    <n v="42966"/>
    <n v="0.9375"/>
    <s v="Trees are causing outages in your area."/>
    <s v="     "/>
    <m/>
    <m/>
    <s v="N"/>
    <x v="0"/>
    <s v="1855501"/>
    <s v="17-0071522"/>
    <m/>
    <m/>
    <m/>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3"/>
    <s v="Conductor"/>
    <m/>
    <s v="101464623"/>
    <s v="     "/>
    <s v="Tier 2"/>
    <x v="1"/>
    <n v="246"/>
    <m/>
    <n v="40.575200000000002"/>
    <n v="-122.298"/>
    <s v="Shasta"/>
    <s v="OREGON-TRAIL-1104"/>
    <s v="103521104"/>
    <n v="12000"/>
    <s v="OREGON TRAIL 1104CB"/>
    <x v="0"/>
    <s v="Unknown"/>
    <s v="Hardwood Woodland"/>
    <m/>
    <m/>
    <s v="No"/>
    <m/>
    <m/>
    <m/>
    <m/>
    <m/>
    <m/>
    <m/>
    <s v="N"/>
    <s v="N"/>
    <m/>
    <m/>
    <s v="     "/>
    <m/>
    <m/>
    <s v="Aug 21 2017 12:00AM"/>
    <s v="TrunkFail"/>
    <s v="Healthy Ponderosa Pine failed approximately 40ft from base. Tree did not show signs of external or internal defects. Large sail with dry conditions contributed to tree failure. Failure caused small fire 20X 20."/>
    <s v="PINE"/>
    <s v="100"/>
    <s v="36"/>
    <s v="40"/>
    <s v="Slight"/>
    <s v="None"/>
    <s v="N"/>
    <s v="1"/>
    <m/>
    <s v="Valley"/>
    <s v="A"/>
    <s v="CrossArm"/>
    <s v="BareWire"/>
    <s v="1"/>
  </r>
  <r>
    <s v="20201069"/>
    <s v="     "/>
    <n v="44062"/>
    <s v="8/19"/>
    <x v="1"/>
    <n v="0.28125"/>
    <s v="34"/>
    <n v="3"/>
    <s v="8"/>
    <x v="4"/>
    <m/>
    <m/>
    <s v="On August 19, 2020 at PG&amp;E troubleman was dispatched to the Fort Bragg A 1102 Distribution Circuit  on Sears Ln in the city of Fort Bragg and observed a small grass fire had occurred due to open secondary rack conductors slapping together. Initial analysis indicates that a customer was trimming a tree and a branch fell onto phone lines causing PG&amp;E  equipment to shake and the open secondary wires to slap together causing a spark and igniting a small grass fire that was suppressed by the customer. The secondary wires had slight burn marks but did not damage the integrity of the conductors. No outages occurred during this incident. "/>
    <s v="     "/>
    <s v="FAS"/>
    <m/>
    <s v="N"/>
    <x v="0"/>
    <m/>
    <m/>
    <m/>
    <s v="3562304495"/>
    <m/>
    <m/>
    <s v="     "/>
    <x v="1"/>
    <s v="PG&amp;E"/>
    <m/>
    <s v="Vegetation"/>
    <m/>
    <s v="D"/>
    <s v="D"/>
    <s v="&lt;0.25"/>
    <m/>
    <s v="Vegetation"/>
    <s v="33.a. Veg. contact"/>
    <s v="Vegetation"/>
    <s v="Contact from object"/>
    <s v="Contact - Vegetation"/>
    <m/>
    <s v="Contact - Vegetation"/>
    <s v="Conductor - Secondary"/>
    <m/>
    <m/>
    <s v="Overhead"/>
    <x v="1"/>
    <s v="Conductor - Secondary"/>
    <m/>
    <s v="Circuit ID: 042761102"/>
    <s v="     "/>
    <s v="Tier 2"/>
    <x v="1"/>
    <n v="140"/>
    <s v="R2"/>
    <n v="39.414499999999997"/>
    <n v="-123.782"/>
    <s v="Mendocino"/>
    <s v="FORT-BRAGG-A-1102"/>
    <m/>
    <n v="12000"/>
    <s v="N/A"/>
    <x v="0"/>
    <s v="Customer"/>
    <s v="Conifer Forest"/>
    <m/>
    <m/>
    <s v="No"/>
    <m/>
    <m/>
    <m/>
    <m/>
    <m/>
    <m/>
    <m/>
    <s v="N"/>
    <s v="N"/>
    <m/>
    <m/>
    <s v="     "/>
    <m/>
    <m/>
    <m/>
    <m/>
    <m/>
    <m/>
    <m/>
    <m/>
    <m/>
    <m/>
    <m/>
    <m/>
    <m/>
    <m/>
    <m/>
    <m/>
    <m/>
    <m/>
    <m/>
  </r>
  <r>
    <s v="20201604"/>
    <s v="     "/>
    <n v="44062"/>
    <s v="8/19"/>
    <x v="1"/>
    <n v="0.19513888888888889"/>
    <s v="34"/>
    <n v="3"/>
    <s v="8"/>
    <x v="4"/>
    <n v="44062"/>
    <n v="0.1673611111111111"/>
    <s v="On August 19, 2020 at 0441 hours, a PG&amp;E troubleman was dispatched to the Higgins 1109 12kV Distribution Circuit on Lime Kiln Rd in Grass Valley in response to a wires down outage. Initial analysis indicates veg contact with overhead lines caused the ignition. It was found that a healthy black oak tree failed at the trunk causing the canopy to fall onto and bring down two phases of overhead primary lines resulting in an ignition and an outage to 30 customers. The ensuing fire was 3 meters - 0.25 acres in size and the fire was supressed by Cal Fire. A PG&amp;E crew replaced the damaged primary conductors and restored power to all 30 customers on August 19, 2020."/>
    <s v="     "/>
    <s v="FAS"/>
    <m/>
    <s v="Y"/>
    <x v="0"/>
    <s v="1021345"/>
    <s v="20-0087193"/>
    <m/>
    <s v="T005048785"/>
    <n v="119635309"/>
    <m/>
    <s v="     "/>
    <x v="1"/>
    <s v="PG&amp;E"/>
    <m/>
    <s v="Vegetation"/>
    <m/>
    <s v="D"/>
    <s v="D"/>
    <s v="&lt;0.25"/>
    <m/>
    <s v="Vegetation"/>
    <s v="33.a. Veg. contact"/>
    <s v="Vegetation"/>
    <s v="Contact from object"/>
    <s v="Contact - Vegetation"/>
    <m/>
    <s v="Contact - Vegetation"/>
    <s v="Conductor - Primary"/>
    <s v="Line to Line"/>
    <m/>
    <s v="Overhead"/>
    <x v="3"/>
    <s v="Conductor - Primary"/>
    <s v="Conductor"/>
    <s v="Circuit ID: 152691109"/>
    <s v="     "/>
    <s v="Tier 2"/>
    <x v="1"/>
    <n v="300"/>
    <s v="R5"/>
    <n v="39.089199999999998"/>
    <n v="-121.116"/>
    <s v="Nevada"/>
    <s v="HIGGINS-1109"/>
    <m/>
    <n v="12000"/>
    <m/>
    <x v="0"/>
    <s v="Cal Fire"/>
    <s v="Herbaceous"/>
    <m/>
    <m/>
    <s v="No"/>
    <m/>
    <m/>
    <m/>
    <m/>
    <m/>
    <m/>
    <m/>
    <s v="N"/>
    <s v="N"/>
    <m/>
    <m/>
    <s v="     "/>
    <s v="39.08920000"/>
    <s v="-121.11630000"/>
    <s v="Aug 19 2020  4:04AM"/>
    <s v="TrunkFail"/>
    <s v="Healthy Black Oak failed at the trunk causing the canopy to fall onto the lines. Hot weather and water intake was likely the cause of the failure."/>
    <s v="OAKK"/>
    <s v="75"/>
    <s v="38"/>
    <s v="20"/>
    <s v="Slight"/>
    <s v="None"/>
    <s v="N"/>
    <s v="1"/>
    <m/>
    <s v="Hillside"/>
    <s v="B"/>
    <s v="CrossArm"/>
    <s v="BareWire"/>
    <s v="0"/>
  </r>
  <r>
    <s v="20201068"/>
    <s v="     "/>
    <n v="44062"/>
    <s v="8/19"/>
    <x v="1"/>
    <n v="0.27847222222222223"/>
    <s v="34"/>
    <n v="3"/>
    <s v="8"/>
    <x v="4"/>
    <n v="44062"/>
    <n v="0.26527777777777778"/>
    <s v="On August 19, 2020 at 0641 hours, PG&amp;E troubleman was dispatched to the Shingle Springs 2109 Distribution Circuit just off Hwy 49 in the city of Coloma for a wires down incident that resulted in an outage to 5 customers and ignited a 1 acre vegetation fire. Initial analysis indicates that a large tree branch fell bringing down two phases of a three phase primary overhead line. The middle phase broke and fell to ground causing the grass vegetation to ignite, the outside phase did not break but was pinned to the ground by the branch. The troubleman issued a &quot;Priority A&quot; EC tag for the damaged conductor and two deadend clevis' to be replaced. Power was restored to all 5 customers at 1012 hours on August 19, 2020. Cal Fire was dispatched to extinguish the fire. "/>
    <s v="     "/>
    <s v="FAS"/>
    <m/>
    <s v="N"/>
    <x v="0"/>
    <s v="1021381"/>
    <s v="20-0087255"/>
    <m/>
    <s v="T005048846"/>
    <n v="119635769"/>
    <m/>
    <s v="     "/>
    <x v="1"/>
    <s v="PG&amp;E"/>
    <m/>
    <s v="Vegetation"/>
    <m/>
    <s v="D"/>
    <s v="D"/>
    <s v="0.26-9.99"/>
    <m/>
    <s v="Vegetation"/>
    <s v="33.a. Veg. contact"/>
    <s v="Vegetation"/>
    <s v="Contact from object"/>
    <s v="Contact - Vegetation"/>
    <m/>
    <s v="Contact - Vegetation"/>
    <s v="Conductor - Primary"/>
    <s v="Line to Line"/>
    <m/>
    <s v="Overhead"/>
    <x v="3"/>
    <s v="Conductor - Primary"/>
    <s v="Automatic deadend clevis"/>
    <s v="Circuit ID: 153652109"/>
    <s v="     "/>
    <s v="Tier 2"/>
    <x v="1"/>
    <n v="340"/>
    <s v="R4"/>
    <n v="38.836199999999998"/>
    <n v="-120.95099999999999"/>
    <s v="El Dorado"/>
    <s v="SHINGLE-SPRINGS-2109"/>
    <m/>
    <n v="21000"/>
    <m/>
    <x v="0"/>
    <s v="Cal Fire"/>
    <s v="Herbaceous"/>
    <m/>
    <m/>
    <s v="No"/>
    <m/>
    <m/>
    <m/>
    <m/>
    <m/>
    <m/>
    <m/>
    <s v="N"/>
    <s v="N"/>
    <m/>
    <m/>
    <s v="     "/>
    <s v="38.83568700"/>
    <s v="-120.95203300"/>
    <s v="Aug 20 2020 12:00AM"/>
    <s v="BranchFail"/>
    <s v="--OVER MATURE VALLEY OAK HAD LIMB BREAK OFF AND TAKE DOWN LINES_x000d__x000a_--SMALL FIRE CAUSED _x000d__x000a_--NO SIGNS OF DEFECTS IN BROKEN LIMB OR THE TREE_x000d__x000a_--TREE STILL HAS OVERHANG BUT REMAINING OVERHANGING LIMBS SHOW NO SIGNS OF DEFECTS"/>
    <s v="OAKV"/>
    <s v="65"/>
    <s v="51"/>
    <s v="30"/>
    <s v="None"/>
    <s v="None"/>
    <s v="N"/>
    <s v="1"/>
    <m/>
    <s v="Valley"/>
    <s v="D"/>
    <s v="CrossArm"/>
    <s v="BareWire"/>
    <s v="1"/>
  </r>
  <r>
    <s v="20211275"/>
    <s v="     "/>
    <n v="44427"/>
    <s v="8/19"/>
    <x v="1"/>
    <n v="0.71111111111111114"/>
    <s v="34"/>
    <n v="3"/>
    <s v="8"/>
    <x v="5"/>
    <n v="44427"/>
    <m/>
    <s v="Privileged and Confidential. A  tree branch fell into overhead conductors causing one span two phases of conductor to fall to ground and ignite a fire. The ensuing fire was 3 meters - 0.25 acres in size. This incident occurred near the burn scar of the Mountain fire in 2019. AGFC notes: I've added OIS 1445838 due to this OIS numbering being included on this incident from the HAWC Fire Report. This information is preliminary. (S7RM- Cal Fire incident report was obtained on 09/09/2021 and it also indicated the presence of a tree limb which fell into the lines, sparking an ignition. (see attached CAL Fire incident report and sketch.) (S7RM- per JN1F on 09/24/2021,this index is now deemed P &amp; C.)"/>
    <s v="     "/>
    <s v="FAS"/>
    <m/>
    <s v="N"/>
    <x v="0"/>
    <m/>
    <s v="21-0107071"/>
    <m/>
    <s v="T005373664, T005373672"/>
    <n v="121923000"/>
    <m/>
    <s v="     "/>
    <x v="1"/>
    <s v="PG&amp;E"/>
    <m/>
    <s v="Vegetation"/>
    <m/>
    <s v="D"/>
    <s v="D"/>
    <s v="&lt;0.25"/>
    <s v="&quot;about 50 X 100 square feet.&quot; "/>
    <s v="Vegetation"/>
    <s v="33.a. Veg. contact"/>
    <s v="Vegetation"/>
    <s v="Contact from object"/>
    <s v="Veg. contact"/>
    <m/>
    <s v="Veg. contact"/>
    <s v="Conductor - Primary"/>
    <s v="Line to Ground"/>
    <s v="Y"/>
    <s v="Overhead"/>
    <x v="3"/>
    <s v="Conductor - Primary"/>
    <s v="Conductor"/>
    <s v="103132569"/>
    <s v="     "/>
    <s v="Tier 2"/>
    <x v="1"/>
    <n v="246"/>
    <s v="R4"/>
    <n v="40.695900000000002"/>
    <n v="-122.28100000000001"/>
    <s v="Shasta"/>
    <s v="STILLWATER-1102"/>
    <m/>
    <n v="12000"/>
    <m/>
    <x v="0"/>
    <s v="Redding Fire Department"/>
    <s v="Hardwood Forest"/>
    <s v="Grass fuel model"/>
    <s v="Grass and brush"/>
    <s v="No"/>
    <m/>
    <m/>
    <m/>
    <m/>
    <m/>
    <s v="WOODY"/>
    <m/>
    <s v="N"/>
    <s v="Y"/>
    <s v="202108172000"/>
    <s v="202108200300"/>
    <s v="     "/>
    <s v="40.69584700"/>
    <s v="-122.28157200"/>
    <s v="Aug 24 2021 12:00AM"/>
    <s v="BranchFail"/>
    <s v=":  Mature Gray Pine had large limb fail at bottom of canopy approximately 4ft from attachment. Limb failed during high wind event, coming across 12KV line igniting small fire 45’x70’. Fire burned customers well pump head, leaving customer without water."/>
    <s v="PING"/>
    <s v="90"/>
    <s v="29"/>
    <s v="15"/>
    <s v="Slight"/>
    <s v="None"/>
    <s v="N"/>
    <s v="1"/>
    <m/>
    <s v="Valley"/>
    <s v="D"/>
    <s v="CrossArm"/>
    <s v="BareWire"/>
    <s v="0"/>
  </r>
  <r>
    <s v="SAP201420767"/>
    <s v="     "/>
    <n v="41853"/>
    <s v="8/2"/>
    <x v="1"/>
    <m/>
    <s v="31"/>
    <n v="3"/>
    <s v="8"/>
    <x v="7"/>
    <n v="41851"/>
    <m/>
    <s v="fire melted insulation to cross phase; cause is electrical overload; burned conductor"/>
    <s v="     "/>
    <s v="SAP"/>
    <n v="44580"/>
    <s v="Y"/>
    <x v="0"/>
    <s v="1059136"/>
    <s v="N/A"/>
    <m/>
    <s v="T003168553"/>
    <n v="108594347"/>
    <m/>
    <s v="     "/>
    <x v="0"/>
    <s v="PG&amp;E"/>
    <m/>
    <m/>
    <m/>
    <s v="D"/>
    <m/>
    <s v="Structure-PG&amp;E only"/>
    <m/>
    <s v="Equipment - Overloaded"/>
    <s v="34.g. Insulator and brushing damage or failure"/>
    <s v="Equipment - PG&amp;E"/>
    <s v="Insulator failure"/>
    <s v="Insulator failure"/>
    <s v="Conductor - All"/>
    <m/>
    <m/>
    <m/>
    <s v="Yes"/>
    <s v="Overhead"/>
    <x v="0"/>
    <s v="Conductor - All"/>
    <m/>
    <s v="102210745"/>
    <s v="     "/>
    <s v="Tier 2"/>
    <x v="1"/>
    <m/>
    <m/>
    <n v="38.819899999999997"/>
    <n v="-122.554"/>
    <s v="Lake"/>
    <s v="HIGHLANDS-1103"/>
    <m/>
    <m/>
    <m/>
    <x v="0"/>
    <m/>
    <m/>
    <m/>
    <m/>
    <s v="No"/>
    <m/>
    <m/>
    <m/>
    <m/>
    <m/>
    <m/>
    <m/>
    <s v="N"/>
    <s v="N"/>
    <m/>
    <m/>
    <s v="     "/>
    <m/>
    <m/>
    <m/>
    <m/>
    <m/>
    <m/>
    <m/>
    <m/>
    <m/>
    <m/>
    <m/>
    <m/>
    <m/>
    <m/>
    <m/>
    <m/>
    <m/>
    <m/>
    <m/>
  </r>
  <r>
    <s v="20150254"/>
    <s v="     "/>
    <n v="42218"/>
    <s v="8/2"/>
    <x v="1"/>
    <n v="0.68333333333333335"/>
    <s v="32"/>
    <n v="3"/>
    <s v="8"/>
    <x v="2"/>
    <n v="42218"/>
    <n v="0.68333333333333335"/>
    <s v="0"/>
    <s v="     "/>
    <m/>
    <m/>
    <s v="N"/>
    <x v="0"/>
    <s v="1281613"/>
    <s v="15-0064792"/>
    <m/>
    <m/>
    <m/>
    <m/>
    <s v="     "/>
    <x v="1"/>
    <s v="PG&amp;E"/>
    <m/>
    <s v="Vegetation"/>
    <m/>
    <s v="D"/>
    <m/>
    <s v="&lt;0.25"/>
    <s v="Square Feet: ; Acreage: "/>
    <s v="Equipment - PG&amp;E"/>
    <s v="34.o. Other"/>
    <s v="Equipment - PG&amp;E"/>
    <s v="All types of equipment / facility failure"/>
    <m/>
    <m/>
    <m/>
    <m/>
    <m/>
    <s v="0"/>
    <s v="Overhead"/>
    <x v="3"/>
    <s v="Conductor"/>
    <m/>
    <s v="101076992"/>
    <s v="     "/>
    <s v="Tier 2"/>
    <x v="1"/>
    <n v="420"/>
    <m/>
    <n v="37.631700000000002"/>
    <n v="-120.155"/>
    <s v="Mariposa"/>
    <s v="BEAR-VALLEY-2105"/>
    <s v="252192105"/>
    <n v="21000"/>
    <s v="BEAR-VALLEY-21059480"/>
    <x v="1"/>
    <s v="Cal Fire Dept"/>
    <s v="Shrub"/>
    <m/>
    <m/>
    <s v="Yes"/>
    <m/>
    <m/>
    <m/>
    <m/>
    <m/>
    <m/>
    <m/>
    <s v="N"/>
    <s v="N"/>
    <m/>
    <m/>
    <s v="     "/>
    <m/>
    <m/>
    <m/>
    <m/>
    <m/>
    <m/>
    <m/>
    <m/>
    <m/>
    <m/>
    <m/>
    <m/>
    <m/>
    <m/>
    <m/>
    <m/>
    <m/>
    <m/>
    <m/>
  </r>
  <r>
    <s v="20160211"/>
    <s v="     "/>
    <n v="42584"/>
    <s v="8/2"/>
    <x v="1"/>
    <n v="0.67708333333333337"/>
    <s v="32"/>
    <n v="3"/>
    <s v="8"/>
    <x v="6"/>
    <n v="42584"/>
    <m/>
    <s v="jumper connection burned open at 44 solid blade disconnect and burned bypass switch caused grass fire coe 285328"/>
    <s v="     "/>
    <m/>
    <m/>
    <s v="N"/>
    <x v="0"/>
    <s v="1520675"/>
    <s v="16-0054552"/>
    <m/>
    <m/>
    <m/>
    <m/>
    <s v="     "/>
    <x v="1"/>
    <s v="PG&amp;E"/>
    <m/>
    <s v="Vegetation"/>
    <m/>
    <s v="D"/>
    <m/>
    <s v="&lt;0.25"/>
    <s v="Square Feet: ; Acreage: "/>
    <s v="Contact - 3rd Party"/>
    <s v="33.d. Vehicle contact"/>
    <s v="Contact - 3rd Party"/>
    <s v="All types of equipment / facility failure"/>
    <s v="Contact - Vehicle"/>
    <m/>
    <s v="Contact - Vehicle"/>
    <s v="Pole"/>
    <s v="Line to Line,None"/>
    <m/>
    <s v="Overhead"/>
    <x v="3"/>
    <s v="Conductor"/>
    <m/>
    <s v="100675986"/>
    <s v="     "/>
    <s v="Tier 2"/>
    <x v="1"/>
    <n v="424"/>
    <m/>
    <n v="37.031199999999998"/>
    <n v="-119.44"/>
    <s v="Fresno"/>
    <s v="AUBERRY-1102"/>
    <s v="254151101"/>
    <n v="12000"/>
    <s v="AUBERRY 1102R902"/>
    <x v="1"/>
    <s v="Fresno County FD"/>
    <s v="Herbaceous"/>
    <m/>
    <m/>
    <s v="No"/>
    <m/>
    <m/>
    <m/>
    <m/>
    <m/>
    <m/>
    <m/>
    <s v="N"/>
    <s v="N"/>
    <m/>
    <m/>
    <s v="     "/>
    <m/>
    <m/>
    <m/>
    <m/>
    <m/>
    <m/>
    <m/>
    <m/>
    <m/>
    <m/>
    <m/>
    <m/>
    <m/>
    <m/>
    <m/>
    <m/>
    <m/>
    <m/>
    <m/>
  </r>
  <r>
    <s v="20170256"/>
    <s v="     "/>
    <n v="42949"/>
    <s v="8/2"/>
    <x v="1"/>
    <n v="0.40416666666666667"/>
    <s v="31"/>
    <n v="3"/>
    <s v="8"/>
    <x v="0"/>
    <n v="42949"/>
    <n v="0.67013888888888884"/>
    <m/>
    <s v="     "/>
    <m/>
    <m/>
    <s v="N"/>
    <x v="0"/>
    <s v="1844863"/>
    <m/>
    <s v="INT-09925"/>
    <m/>
    <m/>
    <m/>
    <s v="     "/>
    <x v="1"/>
    <s v="PG&amp;E"/>
    <m/>
    <s v="Vegetation"/>
    <m/>
    <s v="T"/>
    <m/>
    <s v="&lt;0.25"/>
    <s v="Square Feet: ; Acreage: "/>
    <s v="Contact - Animal - Bird"/>
    <s v="33.b. Animal contact"/>
    <s v="Contact - Bird"/>
    <s v="All types of equipment / facility failure"/>
    <s v="Contact - Animal"/>
    <m/>
    <s v="Contact - Animal"/>
    <s v="Conductor"/>
    <m/>
    <s v="None"/>
    <s v="Overhead"/>
    <x v="4"/>
    <s v="Conductor"/>
    <m/>
    <s v="Pole 5/0"/>
    <s v="     "/>
    <s v="Tier 2"/>
    <x v="1"/>
    <n v="154"/>
    <m/>
    <n v="39.227400000000003"/>
    <n v="-123.108"/>
    <s v="Mendocino"/>
    <s v="MENDOCINO-HARTLEY-60"/>
    <s v="ETL.7510"/>
    <n v="60000"/>
    <s v="N/A"/>
    <x v="0"/>
    <s v="Cal Fire"/>
    <s v="Barren/Other"/>
    <m/>
    <m/>
    <s v="No"/>
    <m/>
    <m/>
    <m/>
    <m/>
    <m/>
    <m/>
    <m/>
    <s v="N"/>
    <s v="N"/>
    <m/>
    <m/>
    <s v="     "/>
    <m/>
    <m/>
    <m/>
    <m/>
    <m/>
    <m/>
    <m/>
    <m/>
    <m/>
    <m/>
    <m/>
    <m/>
    <m/>
    <m/>
    <m/>
    <m/>
    <m/>
    <m/>
    <m/>
  </r>
  <r>
    <s v="20170257"/>
    <s v="     "/>
    <n v="42949"/>
    <s v="8/2"/>
    <x v="1"/>
    <n v="0.24583333333333332"/>
    <s v="31"/>
    <n v="3"/>
    <s v="8"/>
    <x v="0"/>
    <n v="42949"/>
    <n v="0.24583333333333332"/>
    <s v="this tag will probably be related another ois tag created for a fuse level outage. C/O 3079 were blown on arrival . All three were blown. Looks like we have tree on or through the line between pole 12 &amp; 13."/>
    <s v="     "/>
    <m/>
    <m/>
    <s v="N"/>
    <x v="0"/>
    <s v="1844323"/>
    <s v="17-0067270"/>
    <m/>
    <m/>
    <m/>
    <m/>
    <s v="     "/>
    <x v="1"/>
    <s v="PG&amp;E"/>
    <m/>
    <s v="Vegetation"/>
    <m/>
    <s v="D"/>
    <m/>
    <s v="10-99"/>
    <s v="Square Feet: ; Acreage: 32"/>
    <s v="Vegetation"/>
    <s v="33.a. Veg. contact"/>
    <s v="Vegetation"/>
    <s v="All types of equipment / facility failure"/>
    <s v="Contact - Vegetation"/>
    <m/>
    <s v="Contact - Vegetation"/>
    <s v="Conductor"/>
    <s v="Three Phase Fault"/>
    <s v="Unknown"/>
    <s v="Overhead"/>
    <x v="3"/>
    <s v="Conductor"/>
    <m/>
    <s v="100974913"/>
    <s v="     "/>
    <s v="Tier 2"/>
    <x v="1"/>
    <n v="230"/>
    <m/>
    <n v="40.7986"/>
    <n v="-123.396"/>
    <s v="Trinity"/>
    <s v="WILLOW-CREEK-1103"/>
    <s v="192171103"/>
    <n v="12000"/>
    <s v="WILLOW CREEK 11032936"/>
    <x v="1"/>
    <s v="Cal Fire"/>
    <s v="Hardwood Forest"/>
    <m/>
    <m/>
    <s v="No"/>
    <s v="32"/>
    <m/>
    <m/>
    <m/>
    <m/>
    <s v="SANDY"/>
    <m/>
    <s v="N"/>
    <s v="N"/>
    <m/>
    <m/>
    <s v="     "/>
    <m/>
    <m/>
    <s v="Aug  7 2017 12:00AM"/>
    <s v="Unverified"/>
    <s v="We searched the entire designated area and could not locate the cause of this outage."/>
    <m/>
    <m/>
    <m/>
    <m/>
    <m/>
    <m/>
    <m/>
    <m/>
    <m/>
    <m/>
    <m/>
    <m/>
    <m/>
    <m/>
  </r>
  <r>
    <s v="20180598"/>
    <s v="     "/>
    <n v="43314"/>
    <s v="8/2"/>
    <x v="1"/>
    <n v="0.66249999999999998"/>
    <s v="31"/>
    <n v="3"/>
    <s v="8"/>
    <x v="1"/>
    <n v="43314"/>
    <n v="0.66249999999999998"/>
    <s v="&quot;tree fell broke pole&quot;"/>
    <s v="     "/>
    <s v="FAS"/>
    <m/>
    <s v="N"/>
    <x v="0"/>
    <s v="147758"/>
    <s v="18-0066244"/>
    <m/>
    <m/>
    <m/>
    <m/>
    <s v="     "/>
    <x v="1"/>
    <s v="PG&amp;E"/>
    <m/>
    <m/>
    <m/>
    <s v="D"/>
    <m/>
    <s v="0.26-9.99"/>
    <m/>
    <s v="Vegetation"/>
    <s v="33.a. Veg. contact"/>
    <s v="Vegetation"/>
    <s v="Contact from object"/>
    <s v="Vegetation"/>
    <m/>
    <s v="Contact - Vegetation"/>
    <s v="Pole"/>
    <s v="Line to Ground"/>
    <m/>
    <s v="Overhead"/>
    <x v="3"/>
    <m/>
    <m/>
    <s v="1102/2"/>
    <s v="     "/>
    <s v="Tier 2"/>
    <x v="1"/>
    <n v="175"/>
    <s v="R3"/>
    <n v="38.932200000000002"/>
    <n v="-122.751"/>
    <s v="Lake"/>
    <s v="KONOCTI-1102"/>
    <s v="043311102"/>
    <n v="11000"/>
    <s v="KONOCTI 1108CB"/>
    <x v="1"/>
    <m/>
    <s v="Herbaceous"/>
    <m/>
    <m/>
    <s v="No"/>
    <m/>
    <m/>
    <m/>
    <m/>
    <m/>
    <m/>
    <m/>
    <s v="N"/>
    <s v="N"/>
    <m/>
    <m/>
    <s v="     "/>
    <s v="38.93240000"/>
    <s v="-122.74920000"/>
    <s v="Aug 10 2018 12:00AM"/>
    <s v="TrunkFail"/>
    <s v="On 8-02-2018 a large Valley Oak failed at the base of the trunk. I spoke with the T-man Ellis Thornton who worked on this outage; He explained that the guy wire was anchored to the tree and when the tree failed it took the pole down with it which caused the fire. When I arrived to investigate the scene I was unable to gain access directly to the tree due to a fence surrounding the property. The fire started at 7909 Highway 29 and burned approximately 3 acres of vegetation"/>
    <s v="OAK"/>
    <s v="60"/>
    <s v="25"/>
    <s v="20"/>
    <s v="None"/>
    <s v="None"/>
    <s v="N"/>
    <s v="1"/>
    <m/>
    <s v="Other"/>
    <s v="D"/>
    <s v="CrossArm"/>
    <s v="BareWire"/>
    <s v="4"/>
  </r>
  <r>
    <s v="20200931"/>
    <s v="     "/>
    <n v="44045"/>
    <s v="8/2"/>
    <x v="1"/>
    <n v="0.66736111111111107"/>
    <s v="32"/>
    <n v="3"/>
    <s v="8"/>
    <x v="4"/>
    <n v="44045"/>
    <n v="0.66319444444444442"/>
    <s v="On August 2, 2020 at 1719 hours, a PG&amp;E Troubleman patrolling the Sisquoc 1102 Distribution Circuit number 182811102 near 6600 Foxen Canyon Rd and Sisquoc Ranch Rd, Santa Maria, CA 93454. He observed fuses 6829 and 7359 opened, transformer meter 1010036911 disconnected, and a wire down upon further patrol. The blown fuse, transformer that flashed, and the wire down, occurred due to an unknown cause and resulted in an ignition. The Santa Barbara County FD responded to and extinguished the fire. The 682 minute outage affected 20 people and was restored at 0430 hours. Repairs were complete by August 3, 2020 at 0430 hours."/>
    <s v="     "/>
    <s v="FAS"/>
    <m/>
    <s v="N"/>
    <x v="0"/>
    <s v="977083"/>
    <s v="20-0078849"/>
    <m/>
    <s v="T005026638, T005026541, T005026476, 6063478364"/>
    <m/>
    <m/>
    <s v="     "/>
    <x v="1"/>
    <s v="PG&amp;E"/>
    <m/>
    <s v="Vegetation"/>
    <m/>
    <s v="D"/>
    <s v="D"/>
    <s v="0.26-9.99"/>
    <m/>
    <s v="Equipment - PG&amp;E"/>
    <s v="34.c. Fuse damage or failure"/>
    <s v="Equipment - PG&amp;E"/>
    <s v="All types of equipment / facility failure"/>
    <s v="Fuse failure - all"/>
    <s v="Fuse"/>
    <m/>
    <m/>
    <s v="Line to Line"/>
    <m/>
    <s v="Overhead"/>
    <x v="3"/>
    <s v="Fuse"/>
    <s v="Fuses, primary conductor, transformer"/>
    <s v="Fuse: 6829, 7359, Circuit: 182811102, Pole: 101862714, 101918045"/>
    <s v="     "/>
    <s v="Tier 2"/>
    <x v="1"/>
    <n v="512"/>
    <s v="R4"/>
    <n v="34.838099999999997"/>
    <n v="-120.221"/>
    <s v="Santa Barbara"/>
    <s v="SISQUOC-1102"/>
    <m/>
    <n v="12000"/>
    <s v="SISQUOC 1102M54"/>
    <x v="1"/>
    <s v="Santa Barbara County FD"/>
    <s v="Hardwood Woodland"/>
    <m/>
    <m/>
    <s v="No"/>
    <m/>
    <m/>
    <m/>
    <m/>
    <m/>
    <m/>
    <m/>
    <s v="N"/>
    <s v="N"/>
    <m/>
    <m/>
    <s v="     "/>
    <m/>
    <m/>
    <m/>
    <m/>
    <m/>
    <m/>
    <m/>
    <m/>
    <m/>
    <m/>
    <m/>
    <m/>
    <m/>
    <m/>
    <m/>
    <m/>
    <m/>
    <m/>
    <m/>
  </r>
  <r>
    <s v="20200924"/>
    <s v="     "/>
    <n v="44045"/>
    <s v="8/2"/>
    <x v="1"/>
    <n v="0.41111111111111109"/>
    <s v="32"/>
    <n v="3"/>
    <s v="8"/>
    <x v="4"/>
    <n v="44045"/>
    <n v="0.40069444444444446"/>
    <s v="On August 2, 2020 at 0952 hours, a PG&amp;E Troubleman was dispatched to the Buellton 12XkV Distribution Circuit on West Highway 246, Lompoc in response to a wire down outage and vegetation fire. Initial analysis indicates PG&amp;E equipment failure caused the ignition. A 4 ACR automatic splice failed due to corrosion causing approximately 47'x29' fire and an outage to one customer. PG&amp;E crew made repairs on August 3, 2020. Fire was suppressed by Santa Barbara County Fire Department."/>
    <s v="     "/>
    <s v="FAS"/>
    <m/>
    <s v="N"/>
    <x v="0"/>
    <m/>
    <s v="20-0078812"/>
    <m/>
    <s v="T005026363"/>
    <n v="119546340"/>
    <m/>
    <s v="     "/>
    <x v="1"/>
    <s v="PG&amp;E"/>
    <m/>
    <s v="Vegetation"/>
    <m/>
    <s v="D"/>
    <s v="D"/>
    <s v="&lt;0.25"/>
    <s v="47' x 29'"/>
    <s v="Equipment - PG&amp;E"/>
    <s v="34.m. Connection device damage or failure"/>
    <s v="Equipment - PG&amp;E"/>
    <s v="All types of equipment / facility failure"/>
    <s v="Splice/Clamp/Connector"/>
    <s v="Automatic Wire Splice"/>
    <m/>
    <m/>
    <s v="Line to Ground"/>
    <m/>
    <s v="Overhead"/>
    <x v="3"/>
    <s v="Automatic Wire Splice"/>
    <s v="Connector, Conductor - Primary"/>
    <s v="Circuit ID:183041101 "/>
    <s v="     "/>
    <s v="Tier 2"/>
    <x v="1"/>
    <n v="512"/>
    <s v="R4"/>
    <n v="34.621899999999997"/>
    <n v="-120.23699999999999"/>
    <s v="Santa Barbara"/>
    <s v="BUELLTON-1101"/>
    <m/>
    <n v="12000"/>
    <m/>
    <x v="0"/>
    <s v="Santa Barbara County FD"/>
    <s v="Herbaceous"/>
    <m/>
    <m/>
    <s v="No"/>
    <m/>
    <m/>
    <m/>
    <m/>
    <m/>
    <m/>
    <m/>
    <s v="N"/>
    <s v="N"/>
    <m/>
    <m/>
    <s v="     "/>
    <m/>
    <m/>
    <m/>
    <m/>
    <m/>
    <m/>
    <m/>
    <m/>
    <m/>
    <m/>
    <m/>
    <m/>
    <m/>
    <m/>
    <m/>
    <m/>
    <m/>
    <m/>
    <m/>
  </r>
  <r>
    <s v="20190884"/>
    <s v="     "/>
    <n v="43697"/>
    <s v="8/20"/>
    <x v="1"/>
    <m/>
    <s v="34"/>
    <n v="3"/>
    <s v="8"/>
    <x v="3"/>
    <m/>
    <m/>
    <s v="Veg Fire, unknown cause; Contacted Cal Fire for a report on 3/25 - received report from Cal Fire, confirms the cause of the fire was electric arcing"/>
    <s v="     "/>
    <s v="FAS"/>
    <m/>
    <s v="N"/>
    <x v="0"/>
    <m/>
    <m/>
    <m/>
    <s v="0009916550"/>
    <n v="0"/>
    <m/>
    <s v="     "/>
    <x v="1"/>
    <s v="PG&amp;E"/>
    <m/>
    <m/>
    <m/>
    <s v="D"/>
    <m/>
    <s v="&lt;0.25"/>
    <m/>
    <s v="Vegetation"/>
    <s v="33.a. Veg. contact"/>
    <s v="Vegetation"/>
    <s v="Contact from object"/>
    <s v="Contact - Vegetation"/>
    <m/>
    <s v="Contact - Vegetation"/>
    <s v="Conductor - Primary"/>
    <m/>
    <m/>
    <s v="Overhead"/>
    <x v="3"/>
    <s v="Conductor - Primary"/>
    <m/>
    <s v="Unknown"/>
    <s v="     "/>
    <s v="Tier 2"/>
    <x v="1"/>
    <n v="249"/>
    <s v="R3"/>
    <n v="41.108800000000002"/>
    <n v="-121.503"/>
    <s v="SHASTA"/>
    <s v="MC-ARTHUR-1101"/>
    <m/>
    <m/>
    <m/>
    <x v="0"/>
    <m/>
    <s v="Agriculture"/>
    <m/>
    <m/>
    <s v="No"/>
    <m/>
    <m/>
    <m/>
    <m/>
    <m/>
    <m/>
    <m/>
    <s v="N"/>
    <s v="N"/>
    <m/>
    <m/>
    <s v="     "/>
    <m/>
    <m/>
    <m/>
    <m/>
    <m/>
    <m/>
    <m/>
    <m/>
    <m/>
    <m/>
    <m/>
    <m/>
    <m/>
    <m/>
    <m/>
    <m/>
    <m/>
    <m/>
    <m/>
  </r>
  <r>
    <s v="20201087"/>
    <s v="     "/>
    <n v="44063"/>
    <s v="8/20"/>
    <x v="1"/>
    <n v="0.4909722222222222"/>
    <s v="34"/>
    <n v="3"/>
    <s v="8"/>
    <x v="4"/>
    <n v="44063"/>
    <n v="0.4861111111111111"/>
    <s v="On August 20, 2020 at 1146 hours, a PG&amp;E Troubleman was dispatched to the Konocti 1102 12kV Distribution Circuit near Highway 29, Kelseyville in response to an outage and wire down. Initial analysis indicates third-party contact caused the ignition. A long reach excavator boom clipped 2 of the 3 phases 2 ACSR primary conductor starting a small grass fire. There was no evidence of melted wires from cross phase with the boom but the Troubleman suspects that the fire started from the tracks when the boom became energized and with the tension on the line, the wire broke. The fire was suppressed prior to Troubleman arrival, but the third-party operating the excavator is suspected to have suppressed the fire. PG&amp;E crew replaced two spans of primary conductor on August 20, 2020."/>
    <s v="     "/>
    <s v="FAS"/>
    <m/>
    <s v="N"/>
    <x v="0"/>
    <s v="1025512"/>
    <s v="20-0087997"/>
    <m/>
    <s v="T005050462"/>
    <n v="119643794"/>
    <m/>
    <s v="     "/>
    <x v="1"/>
    <s v="PG&amp;E"/>
    <m/>
    <s v="Vegetation"/>
    <m/>
    <s v="D"/>
    <s v="D"/>
    <s v="&lt;0.25"/>
    <m/>
    <s v="Contact - 3rd Party"/>
    <s v="33.e. Other contact from object"/>
    <s v="Contact - 3rd Party"/>
    <s v="Contact from object"/>
    <s v="Contact - Other"/>
    <m/>
    <s v="Contact - Other"/>
    <s v="Conductor - Primary"/>
    <s v="Three Phase Fault"/>
    <m/>
    <s v="Overhead"/>
    <x v="3"/>
    <s v="Conductor - Primary"/>
    <s v="Conductor - Primary, Insulator, Hardware/Framing"/>
    <s v="Circuit ID: 043311102 "/>
    <s v="     "/>
    <s v="Tier 2"/>
    <x v="1"/>
    <n v="175"/>
    <s v="R5"/>
    <n v="38.932400000000001"/>
    <n v="-122.751"/>
    <s v="Lake"/>
    <s v="KONOCTI-1102"/>
    <m/>
    <n v="12000"/>
    <s v="KONOCTI 1102965078"/>
    <x v="1"/>
    <s v="Third-Party"/>
    <s v="Herbaceous"/>
    <m/>
    <m/>
    <s v="No"/>
    <m/>
    <m/>
    <m/>
    <m/>
    <m/>
    <m/>
    <m/>
    <s v="N"/>
    <s v="N"/>
    <m/>
    <m/>
    <s v="     "/>
    <m/>
    <m/>
    <m/>
    <m/>
    <m/>
    <m/>
    <m/>
    <m/>
    <m/>
    <m/>
    <m/>
    <m/>
    <m/>
    <m/>
    <m/>
    <m/>
    <m/>
    <m/>
    <m/>
  </r>
  <r>
    <s v="20160251"/>
    <s v="     "/>
    <n v="42603"/>
    <s v="8/21"/>
    <x v="1"/>
    <n v="0.54305555555555551"/>
    <s v="35"/>
    <n v="3"/>
    <s v="8"/>
    <x v="6"/>
    <n v="42603"/>
    <n v="0.54305555555555551"/>
    <s v="tree fell on line\ three spans down"/>
    <s v="     "/>
    <m/>
    <m/>
    <s v="N"/>
    <x v="0"/>
    <s v="1529743"/>
    <s v="16-0058847"/>
    <m/>
    <m/>
    <n v="111892136"/>
    <m/>
    <s v="     "/>
    <x v="1"/>
    <s v="PG&amp;E"/>
    <m/>
    <s v="Vegetation"/>
    <m/>
    <s v="D"/>
    <m/>
    <s v="0.26-9.99"/>
    <s v="Square Feet: ; Acreage: "/>
    <s v="Vegetation"/>
    <s v="33.a. Veg. contact"/>
    <s v="Vegetation"/>
    <s v="All types of equipment / facility failure"/>
    <s v="Contact - Vegetation"/>
    <m/>
    <s v="Contact - Vegetation"/>
    <s v="Conductor"/>
    <s v="Line to Line"/>
    <s v="PACIFIC BELL"/>
    <s v="Overhead"/>
    <x v="3"/>
    <s v="Conductor"/>
    <m/>
    <s v="102291451"/>
    <s v="     "/>
    <s v="Tier 2"/>
    <x v="1"/>
    <n v="175"/>
    <m/>
    <n v="38.444499999999998"/>
    <n v="-122.25"/>
    <s v="Napa"/>
    <s v="PUEBLO-1104"/>
    <s v="43291104"/>
    <n v="12000"/>
    <s v="PUEBLO 11041304"/>
    <x v="1"/>
    <s v="Cal Fire"/>
    <s v="Agriculture"/>
    <m/>
    <m/>
    <s v="Yes"/>
    <m/>
    <m/>
    <m/>
    <m/>
    <m/>
    <m/>
    <m/>
    <s v="N"/>
    <s v="N"/>
    <m/>
    <m/>
    <s v="     "/>
    <m/>
    <m/>
    <m/>
    <m/>
    <m/>
    <m/>
    <m/>
    <m/>
    <m/>
    <m/>
    <m/>
    <m/>
    <m/>
    <m/>
    <m/>
    <m/>
    <m/>
    <m/>
    <m/>
  </r>
  <r>
    <s v="20190890"/>
    <s v="     "/>
    <n v="43698"/>
    <s v="8/21"/>
    <x v="1"/>
    <m/>
    <s v="34"/>
    <n v="3"/>
    <s v="8"/>
    <x v="3"/>
    <n v="43698"/>
    <m/>
    <s v="Vegetation into line, fire &lt; 1 meter"/>
    <s v="     "/>
    <s v="FAS"/>
    <m/>
    <s v="N"/>
    <x v="0"/>
    <s v="529761"/>
    <m/>
    <m/>
    <s v="T004733074"/>
    <n v="0"/>
    <m/>
    <s v="     "/>
    <x v="0"/>
    <s v="PG&amp;E"/>
    <m/>
    <m/>
    <m/>
    <s v="D"/>
    <m/>
    <s v="&lt;3 meters of linear travel"/>
    <m/>
    <s v="Vegetation"/>
    <s v="33.a. Veg. contact"/>
    <s v="Vegetation"/>
    <s v="Contact from object"/>
    <s v="Contact - Vegetation"/>
    <m/>
    <s v="Contact - Vegetation"/>
    <m/>
    <m/>
    <m/>
    <s v="Overhead"/>
    <x v="0"/>
    <m/>
    <m/>
    <s v="118896440264"/>
    <s v="     "/>
    <s v="Tier 2"/>
    <x v="1"/>
    <n v="246"/>
    <m/>
    <n v="40.437800000000003"/>
    <n v="-122.398"/>
    <s v="SHASTA"/>
    <s v="JESSUP-1102"/>
    <m/>
    <m/>
    <s v="JESSUP-11021550"/>
    <x v="1"/>
    <s v="HAPPY VALLEY FIRE DEPT"/>
    <m/>
    <m/>
    <m/>
    <s v="No"/>
    <m/>
    <m/>
    <m/>
    <m/>
    <m/>
    <m/>
    <m/>
    <s v="N"/>
    <s v="N"/>
    <m/>
    <m/>
    <s v="     "/>
    <m/>
    <m/>
    <m/>
    <m/>
    <m/>
    <m/>
    <m/>
    <m/>
    <m/>
    <m/>
    <m/>
    <m/>
    <m/>
    <m/>
    <m/>
    <m/>
    <m/>
    <m/>
    <m/>
  </r>
  <r>
    <s v="20201104"/>
    <s v="     "/>
    <n v="44064"/>
    <s v="8/21"/>
    <x v="1"/>
    <n v="0.65625"/>
    <s v="34"/>
    <n v="3"/>
    <s v="8"/>
    <x v="4"/>
    <n v="44064"/>
    <n v="0.63958333333333328"/>
    <s v="On August 21, 2020 at 1545 hours, a PG&amp;E Line Patrol patrolled the El Dorado-Missouri Flats #1 Transmission Circuit, near 3670 Coon Hollow Rd in Placerville and the 13/115 transmission tower. At 1521 hours, the El Dorado-Missouri Flat #1-115kV line relayed and did not test, due to auto reclosing was disabled for wildfire mitigation. There was an interruption to Apple Hill (8,292). Then at  1745 hours, air patrol found a flashed top phase insulator at tower 13/115 on El Dorado-Missouri Flat #1-115kV line. The El Dorado-Missouri Flat #1-115kV line was returned to service at 2349 hours, after the crew replaced NG insulator on top phase at tower 13/115. Cal Fire responded to and extinguished the fire. All the repairs were completed and the line was returned to service on August 21, 2020 at 2359 hours."/>
    <s v="     "/>
    <s v="FAS"/>
    <m/>
    <s v="N"/>
    <x v="0"/>
    <m/>
    <s v="20-0088673"/>
    <s v="INT-14046"/>
    <s v="T005051756, T005051749, T005051745"/>
    <m/>
    <m/>
    <s v="     "/>
    <x v="1"/>
    <s v="PG&amp;E"/>
    <m/>
    <s v="Vegetation"/>
    <m/>
    <s v="T"/>
    <s v="D"/>
    <s v="0.26-9.99"/>
    <m/>
    <s v="Equipment - Overloaded"/>
    <s v="34.g. Insulator and brushing damage or failure"/>
    <s v="Equipment - PG&amp;E"/>
    <s v="All types of equipment / facility failure"/>
    <s v="Insulator failure"/>
    <s v="Insulator"/>
    <m/>
    <m/>
    <s v="Open Circuit"/>
    <m/>
    <s v="Overhead"/>
    <x v="4"/>
    <s v="Insulator"/>
    <s v="Insulator"/>
    <s v="Circuit: El Dorado-Missouri Flats #1, Structure: 13/115"/>
    <s v="     "/>
    <s v="Tier 2"/>
    <x v="1"/>
    <n v="340"/>
    <s v="R4"/>
    <n v="38.722200000000001"/>
    <n v="-120.81"/>
    <s v="El Dorado"/>
    <s v="EL-DORADO-MISSOURI-FLAT-#1-115KV"/>
    <m/>
    <n v="12000"/>
    <s v="N/A"/>
    <x v="0"/>
    <s v="Cal Fire"/>
    <s v="Hardwood Woodland"/>
    <m/>
    <m/>
    <s v="No"/>
    <m/>
    <m/>
    <m/>
    <m/>
    <m/>
    <m/>
    <m/>
    <s v="N"/>
    <s v="N"/>
    <m/>
    <m/>
    <s v="     "/>
    <m/>
    <m/>
    <m/>
    <m/>
    <m/>
    <m/>
    <m/>
    <m/>
    <m/>
    <m/>
    <m/>
    <m/>
    <m/>
    <m/>
    <m/>
    <m/>
    <m/>
    <m/>
    <m/>
  </r>
  <r>
    <s v="20201106"/>
    <s v="     "/>
    <n v="44064"/>
    <s v="8/21"/>
    <x v="1"/>
    <n v="0.69097222222222221"/>
    <s v="34"/>
    <n v="3"/>
    <s v="8"/>
    <x v="4"/>
    <n v="44064"/>
    <n v="0.47986111111111113"/>
    <s v="On August 21, 2020 at 1635 hours, a PG&amp;E troubleman was dispatched to the Deschutes 1104 Distribution Circuit on Starwood Dr in the city of Palo Cedro and observed a downed pole due to 3rd party contact. Initial analysis indicates that a truck snagged communication lines and brought down a pole and transformer, causing an outage to 34 customers and igniting a 0.25 - 10 acre fire. The responding troubleman worked to de-energize the incident location and created a &quot;Priority A&quot; EC tag for the damaged assets to be replaced. Power was restored to all customers by 2057 hours on August 21, 2020. Cal fire was on scene to extinguish the fire. "/>
    <s v="     "/>
    <s v="FAS"/>
    <m/>
    <s v="N"/>
    <x v="0"/>
    <s v="1026377"/>
    <s v="20-0088530"/>
    <m/>
    <s v="T005051806"/>
    <n v="119649690"/>
    <m/>
    <s v="     "/>
    <x v="1"/>
    <s v="PG&amp;E"/>
    <m/>
    <s v="Vegetation"/>
    <m/>
    <s v="D"/>
    <s v="D"/>
    <s v="0.26-9.99"/>
    <m/>
    <s v="Contact - 3rd Party"/>
    <s v="33.d. Vehicle contact"/>
    <s v="Contact - 3rd Party"/>
    <s v="Contact from object"/>
    <s v="Contact - Vehicle"/>
    <m/>
    <s v="Contact - Vehicle"/>
    <s v="Conductor - Primary"/>
    <s v="Multi-Fault"/>
    <m/>
    <s v="Overhead"/>
    <x v="3"/>
    <s v="Conductor - Primary"/>
    <s v="Pole, Transformer, Crossarm, Anchor"/>
    <s v="Circuit ID: 103351104"/>
    <s v="     "/>
    <s v="Tier 2"/>
    <x v="1"/>
    <n v="246"/>
    <s v="R4"/>
    <n v="40.601999999999997"/>
    <n v="-122.249"/>
    <s v="Shasta"/>
    <s v="DESCHUTES-1104"/>
    <m/>
    <n v="12000"/>
    <s v="N/A"/>
    <x v="1"/>
    <s v="Cal Fire"/>
    <s v="Hardwood Woodland"/>
    <m/>
    <m/>
    <s v="No"/>
    <m/>
    <m/>
    <m/>
    <m/>
    <m/>
    <m/>
    <m/>
    <s v="N"/>
    <s v="N"/>
    <m/>
    <m/>
    <s v="     "/>
    <m/>
    <m/>
    <m/>
    <m/>
    <m/>
    <m/>
    <m/>
    <m/>
    <m/>
    <m/>
    <m/>
    <m/>
    <m/>
    <m/>
    <m/>
    <m/>
    <m/>
    <m/>
    <m/>
  </r>
  <r>
    <s v="20211278"/>
    <s v="     "/>
    <n v="44429"/>
    <s v="8/21"/>
    <x v="1"/>
    <n v="0.11180555555555556"/>
    <s v="34"/>
    <n v="3"/>
    <s v="8"/>
    <x v="5"/>
    <n v="44429"/>
    <m/>
    <s v="Voltage regulator R418A burnt; This information is preliminary. OIS: 1449258,1449247; FOID: T005374650 (R3S5), T005374647 (JWAC); T005374648 (JWAC); T005374651 (R3S5), T005374653 (C1WG), T005374656 (R3S5); EC Tags: 121929254, 121930422; PM Order#: 44952148, 35282130; Pre-Existing EC-V Tag: 117535719; Circuit ID: 182631107, SAP Pole ID: 103117778; Division: Los Padres; District/County: San Luis Obispo"/>
    <s v="     "/>
    <s v="FAS"/>
    <m/>
    <s v="N"/>
    <x v="0"/>
    <m/>
    <s v="21-0107638"/>
    <m/>
    <s v="T005374650, T005374647, T005374648, T005374651, T005374653, T005374656"/>
    <m/>
    <m/>
    <s v="     "/>
    <x v="0"/>
    <s v="PG&amp;E"/>
    <m/>
    <s v="Other"/>
    <s v="Regulator"/>
    <s v="D"/>
    <s v="D"/>
    <s v="&lt;3 meters of linear travel"/>
    <m/>
    <s v="Equipment - PG&amp;E"/>
    <s v="34.i._x0009_Voltage regulator / booster damage or failure"/>
    <s v="Equipment - PG&amp;E"/>
    <s v="All types of equipment / facility failure"/>
    <s v="Voltage Regulator failure"/>
    <s v="Voltage Regulator"/>
    <m/>
    <m/>
    <s v="Force Out"/>
    <s v="Y"/>
    <s v="Overhead"/>
    <x v="3"/>
    <s v="Voltage Regulator"/>
    <s v="Regulator"/>
    <s v="103117778"/>
    <s v="     "/>
    <s v="Tier 2"/>
    <x v="1"/>
    <n v="508"/>
    <m/>
    <n v="35.2363"/>
    <n v="-120.681"/>
    <s v="San Luis Obispo"/>
    <s v="SAN-LUIS-OBISPO-1107"/>
    <m/>
    <n v="12000"/>
    <m/>
    <x v="0"/>
    <s v="Cal Fire"/>
    <s v="Barren/Other"/>
    <m/>
    <m/>
    <s v="No"/>
    <m/>
    <m/>
    <m/>
    <m/>
    <m/>
    <m/>
    <m/>
    <s v="N"/>
    <s v="N"/>
    <m/>
    <m/>
    <s v="     "/>
    <m/>
    <m/>
    <m/>
    <m/>
    <m/>
    <m/>
    <m/>
    <m/>
    <m/>
    <m/>
    <m/>
    <m/>
    <m/>
    <m/>
    <m/>
    <m/>
    <m/>
    <m/>
    <m/>
  </r>
  <r>
    <s v="20150295"/>
    <s v="     "/>
    <n v="42238"/>
    <s v="8/22"/>
    <x v="1"/>
    <n v="0.85972222222222228"/>
    <s v="34"/>
    <n v="3"/>
    <s v="8"/>
    <x v="2"/>
    <n v="42238"/>
    <n v="0.85972222222222228"/>
    <s v="removed tree from phone line to take weight off pge pole conducted patrol from co21721 to eol refused 21721 with 15e fusepower ok refused cos 13795 with 25 t at 2255 power good amps 12.7,12"/>
    <s v="     "/>
    <m/>
    <m/>
    <s v="N"/>
    <x v="0"/>
    <s v="1293087"/>
    <s v="15-0056766"/>
    <m/>
    <m/>
    <m/>
    <m/>
    <s v="     "/>
    <x v="1"/>
    <s v="PG&amp;E"/>
    <m/>
    <s v="Vegetation"/>
    <m/>
    <s v="D"/>
    <m/>
    <s v="&lt;3 meters of linear travel"/>
    <s v="Square Feet: ; Acreage: "/>
    <s v="Vegetation"/>
    <s v="33.a. Veg. contact"/>
    <s v="Vegetation"/>
    <s v="All types of equipment / facility failure"/>
    <s v="Contact - Vegetation"/>
    <m/>
    <s v="Contact - Vegetation"/>
    <s v="Communication Facility"/>
    <s v="Line to Ground"/>
    <s v="PACIFIC BELL"/>
    <s v="Overhead"/>
    <x v="3"/>
    <s v="Conductor"/>
    <m/>
    <s v="at base of co pole 21721 - 720 Woodridge Rd."/>
    <s v="     "/>
    <s v="Tier 2"/>
    <x v="1"/>
    <n v="340"/>
    <m/>
    <n v="38.774799999999999"/>
    <n v="-120.85599999999999"/>
    <s v="El Dorado"/>
    <s v="PLACERVILLE-1110"/>
    <s v="153081110"/>
    <n v="12000"/>
    <s v="PLACERVILLE 1110421358"/>
    <x v="0"/>
    <m/>
    <s v="Hardwood Forest"/>
    <m/>
    <m/>
    <s v="No"/>
    <m/>
    <m/>
    <m/>
    <m/>
    <m/>
    <m/>
    <m/>
    <s v="N"/>
    <s v="N"/>
    <m/>
    <m/>
    <s v="     "/>
    <s v="38.77700200"/>
    <s v="-120.85778200"/>
    <s v="Aug 25 2015 12:00AM"/>
    <s v="RootsFail"/>
    <s v="Root rot caused tree to fall and hit medium sized phone lines causing the primary lines to slap together."/>
    <s v="OAKK"/>
    <s v="55"/>
    <s v="28"/>
    <s v="50"/>
    <s v="Moderate"/>
    <s v="Moderate"/>
    <s v="N"/>
    <s v="1"/>
    <m/>
    <s v="Hillside"/>
    <s v="A"/>
    <s v="Flat"/>
    <s v="BareWire"/>
    <s v="6"/>
  </r>
  <r>
    <s v="20160252"/>
    <s v="     "/>
    <n v="42604"/>
    <s v="8/22"/>
    <x v="1"/>
    <n v="0.67361111111111116"/>
    <s v="35"/>
    <n v="3"/>
    <s v="8"/>
    <x v="6"/>
    <n v="42604"/>
    <n v="0.67361111111111116"/>
    <s v="0"/>
    <s v="     "/>
    <m/>
    <m/>
    <s v="N"/>
    <x v="0"/>
    <s v="1530471"/>
    <s v="16-0059149"/>
    <m/>
    <m/>
    <m/>
    <m/>
    <s v="     "/>
    <x v="1"/>
    <s v="PG&amp;E"/>
    <m/>
    <s v="Vegetation"/>
    <m/>
    <s v="D"/>
    <m/>
    <s v="&lt;0.25"/>
    <s v="Square Feet: ; Acreage: "/>
    <s v="Vegetation"/>
    <s v="33.a. Veg. contact"/>
    <s v="Vegetation"/>
    <s v="All types of equipment / facility failure"/>
    <s v="Contact - Vegetation"/>
    <m/>
    <s v="Contact - Vegetation"/>
    <s v="Conductor"/>
    <s v="Line to Line"/>
    <m/>
    <s v="Overhead"/>
    <x v="3"/>
    <s v="Conductor"/>
    <m/>
    <s v="101043683"/>
    <s v="     "/>
    <s v="Tier 2"/>
    <x v="1"/>
    <n v="348"/>
    <m/>
    <n v="37.9666"/>
    <n v="-120.24"/>
    <s v="Tuolumne"/>
    <s v="CURTIS-1702"/>
    <s v="163351702"/>
    <n v="17000"/>
    <s v="CURTIS 1702CB"/>
    <x v="0"/>
    <s v="Toulumne City FD"/>
    <s v="Hardwood Forest"/>
    <m/>
    <m/>
    <s v="No"/>
    <m/>
    <m/>
    <m/>
    <m/>
    <m/>
    <m/>
    <m/>
    <s v="N"/>
    <s v="N"/>
    <m/>
    <m/>
    <s v="     "/>
    <s v="37.96656100"/>
    <s v="-120.23950100"/>
    <s v="Aug 23 2016 12:00AM"/>
    <s v="TrunkFail"/>
    <s v="Green Gray Pine appeared to trunk fail 3.5ft above ground. There was evidence of dwarf mistletoe and there appeared to be no rot inside tree. Elevation 2,618ft. No wires down."/>
    <s v="PING"/>
    <s v="55"/>
    <s v="30"/>
    <s v="17"/>
    <s v="Moderate"/>
    <s v="Slight"/>
    <s v="N"/>
    <s v="1"/>
    <m/>
    <s v="Hillside"/>
    <s v="A"/>
    <s v="CrossArm"/>
    <s v="BareWire"/>
    <s v="0"/>
  </r>
  <r>
    <s v="20180698"/>
    <s v="     "/>
    <n v="43334"/>
    <s v="8/22"/>
    <x v="1"/>
    <n v="0.91388888888888886"/>
    <s v="34"/>
    <n v="3"/>
    <s v="8"/>
    <x v="1"/>
    <n v="43334"/>
    <n v="0.91388888888888886"/>
    <s v="T-men reported burned open jumper"/>
    <s v="     "/>
    <s v="FAS"/>
    <m/>
    <s v="N"/>
    <x v="0"/>
    <s v="160595"/>
    <s v="18-0072654"/>
    <m/>
    <m/>
    <m/>
    <m/>
    <s v="     "/>
    <x v="1"/>
    <s v="PG&amp;E"/>
    <m/>
    <m/>
    <m/>
    <s v="D"/>
    <m/>
    <s v="&lt;0.25"/>
    <m/>
    <s v="Equipment - PG&amp;E"/>
    <s v="34.o. Other"/>
    <s v="Equipment - PG&amp;E"/>
    <s v="All types of equipment / facility failure"/>
    <s v="Other"/>
    <s v="Jumper"/>
    <m/>
    <m/>
    <s v="Open Circuit"/>
    <m/>
    <s v="Overhead"/>
    <x v="3"/>
    <s v="Jumper"/>
    <m/>
    <s v="BURNED OPEN JUMPER 1 S E/O 33903"/>
    <s v="     "/>
    <s v="Tier 2"/>
    <x v="1"/>
    <n v="340"/>
    <s v="R2"/>
    <n v="39.040599999999998"/>
    <n v="-120.96299999999999"/>
    <s v="Placer"/>
    <s v="WEIMAR-1101"/>
    <s v="152491101"/>
    <n v="11000"/>
    <s v="WEIMAR 11012740"/>
    <x v="1"/>
    <m/>
    <s v="Conifer Forest"/>
    <m/>
    <m/>
    <s v="No"/>
    <m/>
    <m/>
    <m/>
    <m/>
    <m/>
    <m/>
    <m/>
    <s v="N"/>
    <s v="N"/>
    <m/>
    <m/>
    <s v="     "/>
    <m/>
    <m/>
    <m/>
    <m/>
    <m/>
    <m/>
    <m/>
    <m/>
    <m/>
    <m/>
    <m/>
    <m/>
    <m/>
    <m/>
    <m/>
    <m/>
    <m/>
    <m/>
    <m/>
  </r>
  <r>
    <s v="20180699"/>
    <s v="     "/>
    <n v="43334"/>
    <s v="8/22"/>
    <x v="1"/>
    <m/>
    <s v="34"/>
    <n v="3"/>
    <s v="8"/>
    <x v="1"/>
    <m/>
    <m/>
    <m/>
    <s v="     "/>
    <s v="FAS"/>
    <m/>
    <s v="N"/>
    <x v="0"/>
    <m/>
    <m/>
    <m/>
    <m/>
    <m/>
    <m/>
    <s v="     "/>
    <x v="1"/>
    <s v="PG&amp;E"/>
    <m/>
    <m/>
    <m/>
    <s v="D"/>
    <m/>
    <s v="0.26-9.99"/>
    <m/>
    <s v="Unknown"/>
    <s v="40.a. Unknown"/>
    <s v="Unknown"/>
    <s v="Other"/>
    <s v="Unknown"/>
    <m/>
    <m/>
    <m/>
    <m/>
    <m/>
    <m/>
    <x v="3"/>
    <m/>
    <m/>
    <m/>
    <s v="     "/>
    <s v="Tier 2"/>
    <x v="1"/>
    <n v="348"/>
    <s v="R3"/>
    <n v="37.951900000000002"/>
    <n v="-120.31"/>
    <s v="Tuolumne"/>
    <s v="CURTIS-1705"/>
    <s v="163351705"/>
    <n v="17000"/>
    <s v="CURTIS-1705CB"/>
    <x v="1"/>
    <m/>
    <s v="Urban"/>
    <m/>
    <m/>
    <s v="No"/>
    <m/>
    <m/>
    <m/>
    <m/>
    <m/>
    <m/>
    <m/>
    <s v="N"/>
    <s v="N"/>
    <m/>
    <m/>
    <s v="     "/>
    <m/>
    <m/>
    <m/>
    <m/>
    <m/>
    <m/>
    <m/>
    <m/>
    <m/>
    <m/>
    <m/>
    <m/>
    <m/>
    <m/>
    <m/>
    <m/>
    <m/>
    <m/>
    <m/>
  </r>
  <r>
    <s v="MIA201912231"/>
    <s v="     "/>
    <n v="43699"/>
    <s v="8/22"/>
    <x v="1"/>
    <n v="0.55137731481481478"/>
    <s v="34"/>
    <n v="3"/>
    <s v="8"/>
    <x v="3"/>
    <n v="43699"/>
    <n v="0.55069444444444449"/>
    <s v="no fire mentioned "/>
    <s v="     "/>
    <s v="FAS"/>
    <n v="44239"/>
    <s v="Y"/>
    <x v="0"/>
    <s v="531953"/>
    <m/>
    <m/>
    <s v="T004733810"/>
    <m/>
    <m/>
    <s v="     "/>
    <x v="0"/>
    <s v="PG&amp;E"/>
    <m/>
    <m/>
    <m/>
    <s v="D"/>
    <m/>
    <s v="Structure-PG&amp;E only"/>
    <m/>
    <s v="Equipment - PG&amp;E"/>
    <s v="34.n. Transformer damage or failure"/>
    <s v="Equipment - PG&amp;E"/>
    <s v="All types of equipment / facility failure"/>
    <s v="Transformer failure"/>
    <s v="Transformer"/>
    <m/>
    <m/>
    <m/>
    <s v="No"/>
    <s v="Overhead"/>
    <x v="0"/>
    <m/>
    <m/>
    <s v="3967415019"/>
    <s v="     "/>
    <s v="Tier 2"/>
    <x v="1"/>
    <n v="340"/>
    <m/>
    <n v="38.828299999999999"/>
    <n v="-120.84399999999999"/>
    <s v="El Dorado"/>
    <s v="PLACERVILLE-2106"/>
    <s v="153082106"/>
    <n v="21000"/>
    <s v="PLACERVILLE-21067522"/>
    <x v="1"/>
    <m/>
    <s v="Rural"/>
    <m/>
    <m/>
    <s v="No"/>
    <m/>
    <m/>
    <m/>
    <m/>
    <m/>
    <m/>
    <m/>
    <s v="N"/>
    <s v="N"/>
    <m/>
    <m/>
    <s v="     "/>
    <m/>
    <m/>
    <m/>
    <m/>
    <m/>
    <m/>
    <m/>
    <m/>
    <m/>
    <m/>
    <m/>
    <m/>
    <m/>
    <m/>
    <m/>
    <m/>
    <m/>
    <m/>
    <m/>
  </r>
  <r>
    <s v="20201112"/>
    <s v="     "/>
    <n v="44065"/>
    <s v="8/22"/>
    <x v="1"/>
    <n v="0.76180555555555551"/>
    <s v="34"/>
    <n v="3"/>
    <s v="8"/>
    <x v="4"/>
    <n v="44065"/>
    <n v="0.81388888888888888"/>
    <s v="On August 22, 2020 at 1817 hours, a PG&amp;E Troubleman was dispatched to the Volta 1101 12kV Distribution Circuit on S. Powerhouse Road near Hazen Rd, Manton in response to a blown transformer. Initial analysis indicates PG&amp;E equipment caused the ignition. A transformer that supplied one customer overloaded and caught fire. The transmission lines housed on the pole were not affected. Due to the fire, the line had to be dropped resulting in an outage to 1350 customers. The fire was contained to the pole and had sufficient clearing around the base of the pole. Fire was suppressed by PG&amp;E Troubleman."/>
    <s v="     "/>
    <s v="FAS"/>
    <m/>
    <s v="N"/>
    <x v="0"/>
    <s v="1027303"/>
    <s v="20-0088964"/>
    <m/>
    <s v="T005052530"/>
    <m/>
    <m/>
    <s v="     "/>
    <x v="0"/>
    <s v="PG&amp;E"/>
    <m/>
    <s v="Other"/>
    <m/>
    <s v="D"/>
    <s v="D"/>
    <s v="Structure-only"/>
    <s v="Contained to Pole"/>
    <s v="Equipment - Overloaded"/>
    <s v="34.n. Transformer damage or failure"/>
    <s v="Equipment - PG&amp;E"/>
    <s v="All types of equipment / facility failure"/>
    <s v="Transformer failure"/>
    <s v="Transformer"/>
    <m/>
    <m/>
    <s v="Line to Ground"/>
    <m/>
    <s v="Overhead"/>
    <x v="3"/>
    <s v="Transformer"/>
    <s v="Transformer, Pole, Crossarm , Fuses, Triplex Service Wire"/>
    <s v="CGC: 120357539515 "/>
    <s v="     "/>
    <s v="Tier 2"/>
    <x v="1"/>
    <n v="244"/>
    <m/>
    <n v="40.417900000000003"/>
    <n v="-121.872"/>
    <s v="Tehama"/>
    <s v="VOLTA-1101"/>
    <m/>
    <n v="12000"/>
    <s v="VOLTA 110149742"/>
    <x v="1"/>
    <s v="PG&amp;E Troubleman"/>
    <s v="Hardwood Woodland"/>
    <m/>
    <m/>
    <s v="No"/>
    <m/>
    <m/>
    <m/>
    <m/>
    <m/>
    <m/>
    <m/>
    <s v="N"/>
    <s v="N"/>
    <m/>
    <m/>
    <s v="     "/>
    <m/>
    <m/>
    <m/>
    <m/>
    <m/>
    <m/>
    <m/>
    <m/>
    <m/>
    <m/>
    <m/>
    <m/>
    <m/>
    <m/>
    <m/>
    <m/>
    <m/>
    <m/>
    <m/>
  </r>
  <r>
    <s v="20211285"/>
    <s v="     "/>
    <n v="44431"/>
    <s v="8/23"/>
    <x v="1"/>
    <n v="0.81111111111111112"/>
    <s v="35"/>
    <n v="3"/>
    <s v="8"/>
    <x v="5"/>
    <n v="44431"/>
    <m/>
    <s v="Wire down incident caused by vegetation falling into overhead circuit. This ignition did not occur in or near a burn scar. This information is preliminary. OIS: 1451178; ILIS: 21-0108420; FOID: T005376397 (D3A6); EC Tag: 121943589; PM: 44958228; Circuit ID: 192221101, SAP Pole ID: 100984775, 100984774; Division / County: Humboldt"/>
    <s v="     "/>
    <s v="FAS"/>
    <m/>
    <s v="N"/>
    <x v="0"/>
    <m/>
    <s v="21-0108420"/>
    <m/>
    <s v="T005376397"/>
    <n v="121944000"/>
    <m/>
    <s v="     "/>
    <x v="1"/>
    <s v="PG&amp;E"/>
    <m/>
    <s v="Vegetation"/>
    <m/>
    <s v="D"/>
    <s v="D"/>
    <s v="&lt;0.25"/>
    <s v="Approximately 1/4 acre"/>
    <s v="Vegetation"/>
    <s v="33.a. Veg. contact"/>
    <s v="Vegetation"/>
    <s v="Contact from object"/>
    <s v="Veg. contact"/>
    <m/>
    <s v="Veg. contact"/>
    <s v="Conductor - Primary"/>
    <s v="Force Out"/>
    <s v="N"/>
    <s v="Overhead"/>
    <x v="3"/>
    <s v="Conductor - Primary"/>
    <s v="Conductor"/>
    <m/>
    <s v="     "/>
    <s v="Tier 2"/>
    <x v="1"/>
    <n v="105"/>
    <s v="R3"/>
    <n v="40.018099999999997"/>
    <n v="-123.928"/>
    <s v="Humboldt"/>
    <s v="GARBERVILLE-1101"/>
    <m/>
    <n v="12000"/>
    <m/>
    <x v="0"/>
    <s v="Cal Fire"/>
    <s v="Conifer Forest"/>
    <s v="Brush fuel model"/>
    <m/>
    <s v="No"/>
    <m/>
    <m/>
    <m/>
    <m/>
    <m/>
    <m/>
    <m/>
    <s v="N"/>
    <s v="N"/>
    <m/>
    <m/>
    <s v="     "/>
    <m/>
    <m/>
    <s v="Aug 25 2021 12:00AM"/>
    <s v="Unverified"/>
    <s v="Went to the area depicted in the outage information, hiked 5 spans in either location. Found where the fire had occurred, unfortunately between the fire damage and the work done to restore the power it was unclear what may have caused the outage."/>
    <m/>
    <m/>
    <m/>
    <m/>
    <m/>
    <m/>
    <m/>
    <m/>
    <m/>
    <m/>
    <m/>
    <m/>
    <m/>
    <m/>
  </r>
  <r>
    <s v="20160254"/>
    <s v="     "/>
    <n v="42606"/>
    <s v="8/24"/>
    <x v="1"/>
    <n v="0.50763888888888886"/>
    <s v="35"/>
    <n v="3"/>
    <s v="8"/>
    <x v="6"/>
    <n v="42606"/>
    <n v="0.50763888888888886"/>
    <s v="crew to repair wiredown"/>
    <s v="     "/>
    <m/>
    <m/>
    <s v="N"/>
    <x v="0"/>
    <s v="1531506"/>
    <s v="16-059702"/>
    <m/>
    <m/>
    <m/>
    <m/>
    <s v="     "/>
    <x v="1"/>
    <s v="PG&amp;E"/>
    <m/>
    <s v="Vegetation"/>
    <m/>
    <s v="D"/>
    <m/>
    <s v="&lt;0.25"/>
    <s v="Square Feet: ; Acreage: "/>
    <s v="Contact - 3rd Party"/>
    <s v="33.d. Vehicle contact"/>
    <s v="Contact - 3rd Party"/>
    <s v="All types of equipment / facility failure"/>
    <s v="Contact - Vehicle"/>
    <m/>
    <s v="Contact - Vehicle"/>
    <s v="Pole"/>
    <m/>
    <s v="PACIFIC BELL"/>
    <s v="Overhead"/>
    <x v="3"/>
    <s v="Conductor"/>
    <m/>
    <s v="101750810"/>
    <s v="     "/>
    <s v="Tier 2"/>
    <x v="1"/>
    <n v="550"/>
    <m/>
    <n v="36.463299999999997"/>
    <n v="-121.712"/>
    <s v="Monterey"/>
    <s v="LAURELES-1111"/>
    <s v="182371111"/>
    <n v="12000"/>
    <s v="LAURELES-1111CB"/>
    <x v="1"/>
    <s v="Cal Fire"/>
    <s v="Hardwood Woodland"/>
    <m/>
    <m/>
    <s v="No"/>
    <m/>
    <m/>
    <m/>
    <m/>
    <m/>
    <m/>
    <m/>
    <s v="N"/>
    <s v="N"/>
    <m/>
    <m/>
    <s v="     "/>
    <m/>
    <m/>
    <m/>
    <m/>
    <m/>
    <m/>
    <m/>
    <m/>
    <m/>
    <m/>
    <m/>
    <m/>
    <m/>
    <m/>
    <m/>
    <m/>
    <m/>
    <m/>
    <m/>
  </r>
  <r>
    <s v="MIA201710722"/>
    <s v="     "/>
    <n v="42971"/>
    <s v="8/24"/>
    <x v="1"/>
    <n v="0.66341435185185182"/>
    <s v="34"/>
    <n v="3"/>
    <s v="8"/>
    <x v="0"/>
    <n v="42971"/>
    <n v="0.66319444444444442"/>
    <s v="395 STANLEY RD SPC 1 in West Point; grass fire in field with lines nearby; tree fell on primary line and started small fire; no damage done to PG&amp;E facilities"/>
    <s v="     "/>
    <s v="FAS"/>
    <n v="44244"/>
    <s v="Y"/>
    <x v="0"/>
    <s v="1858654"/>
    <s v="N/A"/>
    <m/>
    <s v="T004114930"/>
    <m/>
    <m/>
    <s v="     "/>
    <x v="0"/>
    <s v="PG&amp;E"/>
    <m/>
    <m/>
    <m/>
    <s v="D"/>
    <m/>
    <s v="&lt;3 meters of linear travel"/>
    <m/>
    <s v="Vegetation"/>
    <s v="33.a. Veg. contact"/>
    <s v="Vegetation"/>
    <s v="Contact from object"/>
    <s v="Contact - Vegetation"/>
    <m/>
    <s v="Contact - Vegetation"/>
    <s v="Conductor - Primary"/>
    <m/>
    <s v="Unknown"/>
    <s v="Overhead"/>
    <x v="0"/>
    <m/>
    <m/>
    <s v="T4841"/>
    <s v="     "/>
    <s v="Tier 2"/>
    <x v="1"/>
    <n v="345"/>
    <m/>
    <n v="38.387"/>
    <n v="-120.54"/>
    <s v="Calaveras"/>
    <s v="WEST-POINT-1102"/>
    <s v="163201102"/>
    <n v="11000"/>
    <s v="WEST-POINT-110293116"/>
    <x v="1"/>
    <m/>
    <s v="Rural"/>
    <m/>
    <m/>
    <s v="No"/>
    <m/>
    <m/>
    <m/>
    <m/>
    <m/>
    <m/>
    <m/>
    <s v="N"/>
    <s v="N"/>
    <m/>
    <m/>
    <s v="     "/>
    <m/>
    <m/>
    <m/>
    <m/>
    <m/>
    <m/>
    <m/>
    <m/>
    <m/>
    <m/>
    <m/>
    <m/>
    <m/>
    <m/>
    <m/>
    <m/>
    <m/>
    <m/>
    <m/>
  </r>
  <r>
    <s v="20180706"/>
    <s v="     "/>
    <n v="43336"/>
    <s v="8/24"/>
    <x v="1"/>
    <n v="0.21041666666666667"/>
    <s v="34"/>
    <n v="3"/>
    <s v="8"/>
    <x v="1"/>
    <n v="43336"/>
    <n v="0.21041666666666667"/>
    <s v="Mylar balloons"/>
    <s v="     "/>
    <s v="FAS"/>
    <m/>
    <s v="N"/>
    <x v="0"/>
    <s v="161280"/>
    <s v="18-0073024"/>
    <m/>
    <m/>
    <m/>
    <m/>
    <s v="     "/>
    <x v="1"/>
    <s v="PG&amp;E"/>
    <m/>
    <m/>
    <m/>
    <s v="D"/>
    <m/>
    <s v="0.26-9.99"/>
    <m/>
    <s v="Contact - 3rd Party"/>
    <s v="33.c. Balloon contact"/>
    <s v="Contact - 3rd Party"/>
    <s v="Contact from object"/>
    <s v="Contact - Balloon"/>
    <m/>
    <s v="Contact - Balloon"/>
    <s v="Conductor"/>
    <s v="Line to Line"/>
    <m/>
    <s v="Overhead"/>
    <x v="3"/>
    <m/>
    <m/>
    <s v="4171"/>
    <s v="     "/>
    <s v="Tier 2"/>
    <x v="1"/>
    <n v="330"/>
    <s v="R2"/>
    <n v="39.118400000000001"/>
    <n v="-121.015"/>
    <s v="Nevada"/>
    <s v="HIGGINS-1104"/>
    <s v="152691104"/>
    <n v="11000"/>
    <s v="HIGGINS 1104324510"/>
    <x v="0"/>
    <m/>
    <s v="Hardwood Woodland"/>
    <m/>
    <m/>
    <s v="No"/>
    <m/>
    <m/>
    <m/>
    <m/>
    <m/>
    <m/>
    <m/>
    <s v="N"/>
    <s v="N"/>
    <m/>
    <m/>
    <s v="     "/>
    <m/>
    <m/>
    <m/>
    <m/>
    <m/>
    <m/>
    <m/>
    <m/>
    <m/>
    <m/>
    <m/>
    <m/>
    <m/>
    <m/>
    <m/>
    <m/>
    <m/>
    <m/>
    <m/>
  </r>
  <r>
    <s v="20180705"/>
    <s v="     "/>
    <n v="43336"/>
    <s v="8/24"/>
    <x v="1"/>
    <n v="6.805555555555555E-2"/>
    <s v="34"/>
    <n v="3"/>
    <s v="8"/>
    <x v="1"/>
    <n v="43336"/>
    <n v="6.805555555555555E-2"/>
    <s v="Booster blew up"/>
    <s v="     "/>
    <s v="FAS"/>
    <m/>
    <s v="N"/>
    <x v="0"/>
    <s v="161276"/>
    <s v="18-0073021"/>
    <m/>
    <m/>
    <m/>
    <m/>
    <s v="     "/>
    <x v="1"/>
    <s v="PG&amp;E"/>
    <m/>
    <m/>
    <m/>
    <s v="D"/>
    <m/>
    <s v="0.26-9.99"/>
    <m/>
    <s v="Equipment - PG&amp;E"/>
    <s v="34.o. Other"/>
    <s v="Equipment - PG&amp;E"/>
    <s v="All types of equipment / facility failure"/>
    <s v="Other"/>
    <s v="Booster"/>
    <m/>
    <m/>
    <s v="Line to Line"/>
    <m/>
    <s v="Overhead"/>
    <x v="3"/>
    <s v="Booster"/>
    <s v="booster"/>
    <s v="34069"/>
    <s v="     "/>
    <s v="Tier 2"/>
    <x v="1"/>
    <n v="300"/>
    <s v="R2"/>
    <n v="39.170200000000001"/>
    <n v="-121.276"/>
    <s v="Nevada"/>
    <s v="NARROWS-2105"/>
    <s v="153132105"/>
    <n v="21000"/>
    <s v="NARROWS 210534069"/>
    <x v="1"/>
    <m/>
    <s v="Hardwood Woodland"/>
    <m/>
    <m/>
    <s v="No"/>
    <m/>
    <m/>
    <m/>
    <m/>
    <m/>
    <m/>
    <m/>
    <s v="N"/>
    <s v="N"/>
    <m/>
    <m/>
    <s v="     "/>
    <m/>
    <m/>
    <m/>
    <m/>
    <m/>
    <m/>
    <m/>
    <m/>
    <m/>
    <m/>
    <m/>
    <m/>
    <m/>
    <m/>
    <m/>
    <m/>
    <m/>
    <m/>
    <m/>
  </r>
  <r>
    <s v="20190920"/>
    <s v="     "/>
    <n v="43701"/>
    <s v="8/24"/>
    <x v="1"/>
    <m/>
    <s v="34"/>
    <n v="3"/>
    <s v="8"/>
    <x v="3"/>
    <n v="43701"/>
    <n v="0.77916666666666667"/>
    <s v="Car-pole incident "/>
    <s v="     "/>
    <s v="FAS"/>
    <m/>
    <s v="N"/>
    <x v="0"/>
    <s v="537867"/>
    <s v="19-0091826"/>
    <m/>
    <s v="T004735861"/>
    <n v="0"/>
    <m/>
    <s v="     "/>
    <x v="1"/>
    <s v="PG&amp;E"/>
    <m/>
    <m/>
    <m/>
    <s v="D"/>
    <m/>
    <s v="&lt;0.25"/>
    <m/>
    <s v="Contact - 3rd Party"/>
    <s v="33.d. Vehicle contact"/>
    <s v="Contact - 3rd Party"/>
    <s v="Contact from object"/>
    <s v="Contact - Vehicle"/>
    <m/>
    <s v="Contact - Vehicle"/>
    <s v="Pole"/>
    <s v="Three Phase Fault"/>
    <m/>
    <s v="Overhead"/>
    <x v="3"/>
    <s v="Pole"/>
    <m/>
    <s v="103956556"/>
    <s v="     "/>
    <s v="Tier 2"/>
    <x v="1"/>
    <n v="330"/>
    <s v="R3"/>
    <n v="39.049700000000001"/>
    <n v="-121.06100000000001"/>
    <s v="NEVADA"/>
    <s v="HIGGINS-1110"/>
    <m/>
    <m/>
    <s v="HIGGINS 1110CB"/>
    <x v="0"/>
    <m/>
    <s v="Hardwood Forest"/>
    <m/>
    <m/>
    <s v="No"/>
    <m/>
    <m/>
    <m/>
    <m/>
    <m/>
    <m/>
    <m/>
    <s v="N"/>
    <s v="N"/>
    <m/>
    <m/>
    <s v="     "/>
    <m/>
    <m/>
    <m/>
    <m/>
    <m/>
    <m/>
    <m/>
    <m/>
    <m/>
    <m/>
    <m/>
    <m/>
    <m/>
    <m/>
    <m/>
    <m/>
    <m/>
    <m/>
    <m/>
  </r>
  <r>
    <s v="20211292"/>
    <s v="     "/>
    <n v="44432"/>
    <s v="8/24"/>
    <x v="1"/>
    <n v="0.94444444444444442"/>
    <s v="35"/>
    <n v="3"/>
    <s v="8"/>
    <x v="5"/>
    <m/>
    <m/>
    <s v="Duplicate of index 1290. Overhead transformer failure resulted in a small fire limited to the PG&amp;E owned pole and transformer. The cause of the failure is unknown at this time. It was too dark to take pictures. This information is preliminary."/>
    <s v="     "/>
    <s v="FAS"/>
    <m/>
    <s v="N"/>
    <x v="1"/>
    <m/>
    <m/>
    <m/>
    <s v="653223872"/>
    <m/>
    <m/>
    <s v="     "/>
    <x v="0"/>
    <s v="PG&amp;E"/>
    <m/>
    <s v="Other"/>
    <s v="Pole/Transformer"/>
    <s v="D"/>
    <m/>
    <s v="Structure-PG&amp;E only"/>
    <s v="Transformer and pole"/>
    <s v="Duplicate"/>
    <s v="39.a. All Other"/>
    <s v="Duplicate"/>
    <m/>
    <m/>
    <m/>
    <m/>
    <m/>
    <m/>
    <m/>
    <s v="Overhead"/>
    <x v="0"/>
    <m/>
    <m/>
    <m/>
    <s v="     "/>
    <s v="Tier 2"/>
    <x v="1"/>
    <n v="244"/>
    <m/>
    <n v="40.7941"/>
    <n v="-121.932"/>
    <s v="Shasta"/>
    <s v="CEDAR-CREEK-1101"/>
    <m/>
    <n v="12000"/>
    <m/>
    <x v="0"/>
    <s v="Employee"/>
    <s v="Conifer Forest"/>
    <m/>
    <m/>
    <s v="No"/>
    <m/>
    <m/>
    <m/>
    <m/>
    <m/>
    <m/>
    <m/>
    <s v="N"/>
    <s v="N"/>
    <m/>
    <m/>
    <s v="     "/>
    <m/>
    <m/>
    <m/>
    <m/>
    <m/>
    <m/>
    <m/>
    <m/>
    <m/>
    <m/>
    <m/>
    <m/>
    <m/>
    <m/>
    <m/>
    <m/>
    <m/>
    <m/>
    <m/>
  </r>
  <r>
    <s v="20211290"/>
    <s v="     "/>
    <n v="44432"/>
    <s v="8/24"/>
    <x v="1"/>
    <n v="0.85624999999999996"/>
    <s v="35"/>
    <n v="3"/>
    <s v="8"/>
    <x v="5"/>
    <n v="44432"/>
    <m/>
    <s v="Overhead transformer failure resulted in a small fire limited to the PG&amp;E owned pole and transformer. It was too dark to take pictures. This information is preliminary. OIS: TR8336585; FOID: T005377341 AKL7, 0653223872 AKL7; EC: 121952029, 121952090; Circuit ID:  103321101, SAP Equipment ID: 101479751; Division: North Valley; County: Shasta; CGC: 120191853219"/>
    <s v="     "/>
    <s v="FAS"/>
    <m/>
    <s v="N"/>
    <x v="0"/>
    <m/>
    <m/>
    <m/>
    <s v="T005377341, 0653223872"/>
    <m/>
    <m/>
    <s v="     "/>
    <x v="0"/>
    <s v="PG&amp;E"/>
    <m/>
    <s v="Other"/>
    <s v="Pole/Transformer"/>
    <s v="D"/>
    <s v="D"/>
    <s v="Structure-PG&amp;E only"/>
    <s v="Transformer only that i could see in dark"/>
    <s v="Equipment - Overloaded"/>
    <s v="34.n. Transformer damage or failure"/>
    <s v="Equipment - PG&amp;E"/>
    <s v="All types of equipment / facility failure"/>
    <s v="Transformer failure"/>
    <s v="Transformer"/>
    <m/>
    <m/>
    <m/>
    <s v="Y"/>
    <s v="Overhead"/>
    <x v="3"/>
    <s v="Transformer"/>
    <s v="Transformer"/>
    <s v="101479751"/>
    <s v="     "/>
    <s v="Tier 2"/>
    <x v="1"/>
    <n v="244"/>
    <m/>
    <n v="40.7941"/>
    <n v="-121.932"/>
    <s v="Shasta"/>
    <s v="CEDAR-CREEK-1101"/>
    <m/>
    <n v="12000"/>
    <m/>
    <x v="0"/>
    <s v="Employee"/>
    <s v="Conifer Forest"/>
    <m/>
    <m/>
    <s v="No"/>
    <m/>
    <m/>
    <m/>
    <m/>
    <m/>
    <m/>
    <m/>
    <s v="N"/>
    <s v="N"/>
    <m/>
    <m/>
    <s v="     "/>
    <m/>
    <m/>
    <m/>
    <m/>
    <m/>
    <m/>
    <m/>
    <m/>
    <m/>
    <m/>
    <m/>
    <m/>
    <m/>
    <m/>
    <m/>
    <m/>
    <m/>
    <m/>
    <m/>
  </r>
  <r>
    <s v="20160256"/>
    <s v="     "/>
    <n v="42607"/>
    <s v="8/25"/>
    <x v="1"/>
    <n v="0.50277777777777777"/>
    <s v="35"/>
    <n v="3"/>
    <s v="8"/>
    <x v="6"/>
    <m/>
    <m/>
    <s v="T-MAN FOUND TREE IN CONTACT WITH OH SVC SVC INSUL WAS WORN AWAY T-MAN UNAWARE DUE TO THE INABILITY TO SEE T-MAN REMVED DEAD LIMB OFF SVC SVC ARCED AND CAUSED SM GRASS FIREWHICH T-MAN EXTIGUISED T-MAN REPL SVC AND HAD TREE REMOVD"/>
    <s v="     "/>
    <m/>
    <m/>
    <s v="N"/>
    <x v="0"/>
    <s v="1532100"/>
    <m/>
    <m/>
    <m/>
    <m/>
    <m/>
    <s v="     "/>
    <x v="1"/>
    <s v="PG&amp;E"/>
    <m/>
    <s v="Vegetation"/>
    <m/>
    <s v="D"/>
    <m/>
    <s v="&lt;3 meters of linear travel"/>
    <s v="Square Feet: ; Acreage: "/>
    <s v="Vegetation"/>
    <s v="33.a. Veg. contact"/>
    <s v="Vegetation"/>
    <s v="All types of equipment / facility failure"/>
    <s v="Contact - Vegetation"/>
    <m/>
    <s v="Contact - Vegetation"/>
    <s v="Conductor"/>
    <m/>
    <s v="PONDEROSA"/>
    <s v="Overhead"/>
    <x v="1"/>
    <s v="Conductor"/>
    <m/>
    <s v="100651318"/>
    <s v="     "/>
    <s v="Tier 2"/>
    <x v="1"/>
    <n v="424"/>
    <m/>
    <n v="36.9726"/>
    <n v="-119.38200000000001"/>
    <s v="Fresno"/>
    <s v="AUBERRY-1102"/>
    <s v="254151101"/>
    <m/>
    <s v="N/A"/>
    <x v="1"/>
    <s v="N.A."/>
    <s v="Herbaceous"/>
    <m/>
    <m/>
    <s v="No"/>
    <m/>
    <m/>
    <m/>
    <m/>
    <m/>
    <m/>
    <m/>
    <s v="N"/>
    <s v="N"/>
    <m/>
    <m/>
    <s v="     "/>
    <m/>
    <m/>
    <m/>
    <m/>
    <m/>
    <m/>
    <m/>
    <m/>
    <m/>
    <m/>
    <m/>
    <m/>
    <m/>
    <m/>
    <m/>
    <m/>
    <m/>
    <m/>
    <m/>
  </r>
  <r>
    <s v="20190924"/>
    <s v="     "/>
    <n v="43702"/>
    <s v="8/25"/>
    <x v="1"/>
    <m/>
    <s v="35"/>
    <n v="3"/>
    <s v="8"/>
    <x v="3"/>
    <n v="43702"/>
    <m/>
    <s v="Vegetation into conductor, fire &lt; 1 meter"/>
    <s v="     "/>
    <s v="FAS"/>
    <m/>
    <s v="N"/>
    <x v="0"/>
    <s v="538051"/>
    <s v="19-0091874"/>
    <m/>
    <s v="T004736008"/>
    <n v="117807441"/>
    <m/>
    <s v="     "/>
    <x v="0"/>
    <s v="PG&amp;E"/>
    <m/>
    <m/>
    <m/>
    <s v="D"/>
    <m/>
    <s v="Structure-only"/>
    <m/>
    <s v="Vegetation"/>
    <s v="33.a. Veg. contact"/>
    <s v="Vegetation"/>
    <s v="Contact from object"/>
    <s v="Contact - Vegetation"/>
    <m/>
    <s v="Contact - Vegetation"/>
    <m/>
    <s v="Force Out"/>
    <m/>
    <s v="Overhead"/>
    <x v="0"/>
    <m/>
    <m/>
    <s v="192321121-2101026465{46545}"/>
    <s v="     "/>
    <s v="Tier 2"/>
    <x v="1"/>
    <n v="120"/>
    <m/>
    <n v="40.171300000000002"/>
    <n v="-123.608"/>
    <s v="HUMBOLDT"/>
    <s v="FORT-SEWARD-1121"/>
    <m/>
    <m/>
    <s v="FORT SEWARD 1121CB"/>
    <x v="1"/>
    <s v="garberville cal fire"/>
    <m/>
    <m/>
    <m/>
    <s v="No"/>
    <m/>
    <m/>
    <m/>
    <m/>
    <m/>
    <m/>
    <m/>
    <s v="N"/>
    <s v="N"/>
    <m/>
    <m/>
    <s v="     "/>
    <s v="40.17150000"/>
    <s v="-123.60890000"/>
    <s v="Sep  9 2019 12:00AM"/>
    <s v="BranchFail"/>
    <s v="A large, black oak branch approximately eight inches in diameter broke off and took down the lines. The area of attachment did have rot in the wood."/>
    <s v="OAK"/>
    <s v="80"/>
    <s v="34"/>
    <s v="12"/>
    <s v="None"/>
    <s v="Slight"/>
    <s v="N"/>
    <s v="1"/>
    <m/>
    <s v="Plain"/>
    <s v="D"/>
    <s v="CrossArm"/>
    <s v="BareWire"/>
    <s v="1"/>
  </r>
  <r>
    <s v="20201120"/>
    <s v="     "/>
    <n v="44068"/>
    <s v="8/25"/>
    <x v="1"/>
    <n v="0.3659722222222222"/>
    <s v="35"/>
    <n v="3"/>
    <s v="8"/>
    <x v="4"/>
    <n v="44068"/>
    <n v="0.36319444444444443"/>
    <s v="On August 25, 2020 at 0847 hours, a PG&amp;E Troubleman was dispatched to the Cottonwood 1103 12kV Distribution Circuit on Oak Hollow Drive, Cottonwood in response to a wire down and vegetation fire. Initial analysis indicates PG&amp;E equipment caused the ignition. A transformer that supplied one customer overloaded resulting in a down secondary wire that arced on the fence that resulted in a fire approximately 30'x30'. It is unknown who suppressed the fire as it was out prior to the Troubleman's arrival."/>
    <s v="     "/>
    <s v="FAS"/>
    <m/>
    <s v="N"/>
    <x v="0"/>
    <s v="1029067"/>
    <m/>
    <m/>
    <s v="T005054479"/>
    <n v="119668475"/>
    <m/>
    <s v="     "/>
    <x v="1"/>
    <s v="PG&amp;E"/>
    <m/>
    <s v="Vegetation"/>
    <m/>
    <s v="D"/>
    <s v="D"/>
    <s v="&lt;0.25"/>
    <s v="30'x30'"/>
    <s v="Equipment - Overloaded"/>
    <s v="34.n. Transformer damage or failure"/>
    <s v="Equipment - PG&amp;E"/>
    <s v="All types of equipment / facility failure"/>
    <s v="Transformer failure"/>
    <s v="Transformer"/>
    <m/>
    <m/>
    <m/>
    <m/>
    <s v="Overhead"/>
    <x v="3"/>
    <s v="Transformer"/>
    <s v="Transformer, Conductor - Secondary Triplex Service"/>
    <s v="CGC: 119145034420 "/>
    <s v="     "/>
    <s v="Tier 2"/>
    <x v="1"/>
    <n v="246"/>
    <s v="R4"/>
    <n v="40.2776"/>
    <n v="-122.30800000000001"/>
    <s v="Tehama"/>
    <s v="COTTONWOOD-1103"/>
    <m/>
    <n v="12000"/>
    <s v="N/A"/>
    <x v="1"/>
    <s v="Unknown"/>
    <s v="Hardwood Woodland"/>
    <m/>
    <m/>
    <s v="No"/>
    <m/>
    <m/>
    <m/>
    <m/>
    <m/>
    <m/>
    <m/>
    <s v="N"/>
    <s v="N"/>
    <m/>
    <m/>
    <s v="     "/>
    <m/>
    <m/>
    <m/>
    <m/>
    <m/>
    <m/>
    <m/>
    <m/>
    <m/>
    <m/>
    <m/>
    <m/>
    <m/>
    <m/>
    <m/>
    <m/>
    <m/>
    <m/>
    <m/>
  </r>
  <r>
    <s v="20150303"/>
    <s v="     "/>
    <n v="42242"/>
    <s v="8/26"/>
    <x v="1"/>
    <n v="0.99236111111111114"/>
    <s v="35"/>
    <n v="3"/>
    <s v="8"/>
    <x v="2"/>
    <n v="42242"/>
    <n v="0.96458333333333335"/>
    <s v="4ACSR PRIMARY WIRE BROKE CAUSED A 1.2 ACRE FIRE LOAD SIDE OF C/O'S 9527 ON THE SOLEDAD 2102 SSD 7117."/>
    <s v="     "/>
    <m/>
    <m/>
    <s v="N"/>
    <x v="0"/>
    <s v="1295224"/>
    <s v="15-0057613"/>
    <m/>
    <m/>
    <n v="110602836"/>
    <m/>
    <s v="     "/>
    <x v="1"/>
    <s v="PG&amp;E"/>
    <m/>
    <s v="Vegetation"/>
    <m/>
    <s v="D"/>
    <m/>
    <s v="0.26-9.99"/>
    <s v="Square Feet: ; Acreage: 1.2"/>
    <s v="Equipment - PG&amp;E"/>
    <s v="34.b. Conductor damage or failure"/>
    <s v="Equipment - PG&amp;E"/>
    <s v="All types of equipment / facility failure"/>
    <s v="Conductor"/>
    <s v="Conductor"/>
    <m/>
    <m/>
    <s v="Line to Ground"/>
    <s v="None"/>
    <s v="Overhead"/>
    <x v="3"/>
    <s v="Conductor"/>
    <m/>
    <s v="101756678"/>
    <s v="     "/>
    <s v="Tier 2"/>
    <x v="1"/>
    <n v="570"/>
    <m/>
    <n v="36.389699999999998"/>
    <n v="-121.36499999999999"/>
    <s v="Monterey"/>
    <s v="SOLEDAD-2102"/>
    <s v="182052102"/>
    <n v="21000"/>
    <s v="SOLEDAD 2102858388"/>
    <x v="0"/>
    <s v="Cal Fire Dept"/>
    <s v="Herbaceous"/>
    <m/>
    <m/>
    <s v="No"/>
    <m/>
    <m/>
    <m/>
    <m/>
    <m/>
    <m/>
    <m/>
    <s v="N"/>
    <s v="N"/>
    <m/>
    <m/>
    <s v="     "/>
    <m/>
    <m/>
    <m/>
    <m/>
    <m/>
    <m/>
    <m/>
    <m/>
    <m/>
    <m/>
    <m/>
    <m/>
    <m/>
    <m/>
    <m/>
    <m/>
    <m/>
    <m/>
    <m/>
  </r>
  <r>
    <s v="20201139"/>
    <s v="     "/>
    <n v="44069"/>
    <s v="8/26"/>
    <x v="1"/>
    <n v="0.55763888888888891"/>
    <s v="35"/>
    <n v="3"/>
    <s v="8"/>
    <x v="4"/>
    <n v="44069"/>
    <n v="0.55486111111111114"/>
    <s v="On August 26, 2020 at 1401 hours, a PG&amp;E Troubleman patrolled the Laytonville 1102 Distribution Circuit number 042681102, near 38101 and 37342 Covelo Rd, Willits, CA 95490. He observed that line recloser number 2502 and switch number 7517 was open. Initial analysis indicates that vegetation fell into an overhead conductor, pinning the line down and causing an ignition. The Cal Fire Mendocino Unit responded to and extinguished the 1/2 acre fire. The 1,449 minute outage affected 110 customers. The broken wood pin arm was replaced and all the repairs were completed and the line was returned to service on August 27, 2020 at 1328 hours."/>
    <s v="     "/>
    <s v="FAS"/>
    <m/>
    <s v="N"/>
    <x v="0"/>
    <s v="1032584"/>
    <s v="20-0090266"/>
    <m/>
    <s v="T005055688, T005055689"/>
    <m/>
    <m/>
    <s v="     "/>
    <x v="1"/>
    <s v="PG&amp;E"/>
    <m/>
    <s v="Vegetation"/>
    <m/>
    <s v="D"/>
    <s v="D"/>
    <s v="0.26-9.99"/>
    <s v="Approx. 1/4 acre"/>
    <s v="Vegetation"/>
    <s v="33.a. Veg. contact"/>
    <s v="Vegetation"/>
    <s v="Contact from object"/>
    <s v="Contact - Vegetation"/>
    <m/>
    <s v="Contact - Vegetation"/>
    <s v="Conductor - Primary"/>
    <s v="Three Phase Fault"/>
    <m/>
    <s v="Overhead"/>
    <x v="3"/>
    <s v="Conductor - Primary"/>
    <s v="Conductor - Primary, Wood Pin Arm"/>
    <s v="Circuit ID: 042681102"/>
    <s v="     "/>
    <s v="Tier 2"/>
    <x v="1"/>
    <n v="150"/>
    <s v="R2"/>
    <n v="39.563800000000001"/>
    <n v="-123.402"/>
    <s v="Mendocino"/>
    <s v="LAYTONVILLE-1102"/>
    <m/>
    <n v="12000"/>
    <m/>
    <x v="0"/>
    <s v="Cal Fire Mendocino Unit"/>
    <s v="Hardwood Forest"/>
    <m/>
    <m/>
    <s v="No"/>
    <m/>
    <m/>
    <m/>
    <m/>
    <m/>
    <s v="GRAVEL"/>
    <m/>
    <s v="N"/>
    <s v="N"/>
    <m/>
    <m/>
    <s v="     "/>
    <s v="39.57384000"/>
    <s v="-123.38838000"/>
    <s v="Aug 27 2020 12:00AM"/>
    <s v="TrunkFail"/>
    <s v="20&quot; DBH SPAR OF 2XSTEM BLACK OAK FAILED AT GROUND LEVEL DUE TO SEVERE ROT. TREE HAD MULTIPLE CAT-FACES AND A CAVITY AT THE BASE OPPOSITE OF LINES."/>
    <s v="OAKK"/>
    <s v="80"/>
    <s v="38"/>
    <s v="30"/>
    <s v="Moderate"/>
    <s v="Severe"/>
    <s v="N"/>
    <s v="1"/>
    <m/>
    <s v="Hillside"/>
    <s v="B"/>
    <s v="CrossArm"/>
    <s v="BareWire"/>
    <s v="0"/>
  </r>
  <r>
    <s v="20211301"/>
    <s v="     "/>
    <n v="44434"/>
    <s v="8/26"/>
    <x v="1"/>
    <n v="0.84930555555555554"/>
    <s v="35"/>
    <n v="3"/>
    <s v="8"/>
    <x v="5"/>
    <n v="44434"/>
    <m/>
    <s v="Wire down incident caused by vegetation falling into overhead circuit. Redwood tree failed at base due to soil erosion in a creek bed. The ensuing fire was 3 meter - 0.25 acres in size. This ignition did not occur in or near a burn scar. This information is preliminary._x000a_ down on ground. The ensuing fire was limited to PG&amp;E assets. This information is preliminary."/>
    <s v="     "/>
    <s v="FAS"/>
    <m/>
    <s v="N"/>
    <x v="0"/>
    <m/>
    <s v="21-0109915"/>
    <m/>
    <s v="T005379143"/>
    <n v="121963000"/>
    <m/>
    <s v="     "/>
    <x v="1"/>
    <s v="PG&amp;E"/>
    <m/>
    <s v="Vegetation"/>
    <m/>
    <s v="D"/>
    <s v="D"/>
    <s v="&lt;0.25"/>
    <s v="approx. 50' by 50'"/>
    <s v="Vegetation"/>
    <s v="33.a. Veg. contact"/>
    <s v="Vegetation"/>
    <s v="Contact from object"/>
    <s v="Veg. contact"/>
    <m/>
    <s v="Veg. contact"/>
    <s v="Conductor - Primary"/>
    <s v="Line to Line"/>
    <s v="Y"/>
    <s v="Overhead"/>
    <x v="3"/>
    <s v="Conductor - Primary"/>
    <s v="Conductor, wire"/>
    <s v="102191828"/>
    <s v="     "/>
    <s v="Tier 2"/>
    <x v="1"/>
    <n v="140"/>
    <s v="R3"/>
    <n v="39.445300000000003"/>
    <n v="-123.771"/>
    <s v="Mendocino"/>
    <s v="FORT-BRAGG-A-1104"/>
    <m/>
    <n v="12000"/>
    <m/>
    <x v="0"/>
    <s v="Redwood Coast FD/Fort Bragg/Compatche"/>
    <s v="Conifer Forest"/>
    <s v="Timber fuel model"/>
    <s v="Forest grass &amp; brush "/>
    <s v="No"/>
    <m/>
    <m/>
    <m/>
    <m/>
    <m/>
    <s v="STORER"/>
    <m/>
    <s v="N"/>
    <s v="N"/>
    <m/>
    <m/>
    <s v="     "/>
    <s v="39.44520300"/>
    <s v="-123.77117000"/>
    <s v="Sep 30 2021 12:00AM"/>
    <s v="Unverified"/>
    <s v="ALL VEGETATION IN BURN AREA IS TO SCORCHED TO DETERMINE ROOT CAUSE;"/>
    <m/>
    <m/>
    <m/>
    <m/>
    <m/>
    <m/>
    <m/>
    <m/>
    <m/>
    <m/>
    <m/>
    <m/>
    <m/>
    <m/>
  </r>
  <r>
    <s v="20170301"/>
    <s v="     "/>
    <n v="42974"/>
    <s v="8/27"/>
    <x v="1"/>
    <n v="0.83611111111111114"/>
    <s v="35"/>
    <n v="3"/>
    <s v="8"/>
    <x v="0"/>
    <n v="42974"/>
    <m/>
    <s v="Reference OIS# 1860902 for address and outage. Restoring tag for 2175 country ln, they are not out of pwr.  Tree branch fell into primary, wire down, fire."/>
    <s v="     "/>
    <m/>
    <m/>
    <s v="N"/>
    <x v="0"/>
    <s v="1860843"/>
    <s v="17-0073228"/>
    <m/>
    <m/>
    <m/>
    <m/>
    <s v="     "/>
    <x v="1"/>
    <s v="PG&amp;E"/>
    <m/>
    <s v="Vegetation"/>
    <m/>
    <s v="D"/>
    <m/>
    <s v="&lt;0.25"/>
    <s v="Square Feet: ; Acreage: "/>
    <s v="Vegetation"/>
    <s v="33.a. Veg. contact"/>
    <s v="Vegetation"/>
    <s v="All types of equipment / facility failure"/>
    <s v="Contact - Vegetation"/>
    <m/>
    <s v="Contact - Vegetation"/>
    <s v="Conductor"/>
    <s v="Force Out"/>
    <s v="PACIFIC BELL"/>
    <s v="Overhead"/>
    <x v="3"/>
    <s v="Conductor"/>
    <m/>
    <s v="100077184"/>
    <s v="     "/>
    <s v="Tier 2"/>
    <x v="1"/>
    <n v="300"/>
    <m/>
    <n v="38.916499999999999"/>
    <n v="-121.151"/>
    <s v="Placer"/>
    <s v="WISE-1102"/>
    <s v="152271102"/>
    <n v="12000"/>
    <s v="WISE 11022054"/>
    <x v="0"/>
    <s v="530-477-0641 x7, log 22629"/>
    <s v="Herbaceous"/>
    <m/>
    <m/>
    <s v="No"/>
    <m/>
    <m/>
    <m/>
    <m/>
    <m/>
    <m/>
    <m/>
    <s v="N"/>
    <s v="N"/>
    <m/>
    <m/>
    <s v="     "/>
    <s v="38.91653700"/>
    <s v="-121.15100400"/>
    <s v="Aug 28 2017 12:00AM"/>
    <s v="BranchFail"/>
    <s v="A small 2&quot; diameter limb in a green, healthy Eucalyptus broke out and fell into the primaries. No signs of decline or decay at point of failure. Appears overall weight of branch may have caused limb to snap out. A small vegetation fire (20ft wide X 70ft long)was started when the line came down. No property damage noted."/>
    <s v="EUCA"/>
    <s v="80"/>
    <s v="24"/>
    <s v="15"/>
    <s v="Moderate"/>
    <s v="Slight"/>
    <s v="N"/>
    <s v="1"/>
    <m/>
    <s v="Valley"/>
    <s v="A"/>
    <s v="CrossArm"/>
    <s v="BareWire"/>
    <s v="2"/>
  </r>
  <r>
    <s v="MIA201711317"/>
    <s v="     "/>
    <n v="42974"/>
    <s v="8/27"/>
    <x v="1"/>
    <n v="0.83663194444444444"/>
    <s v="35"/>
    <n v="3"/>
    <s v="8"/>
    <x v="0"/>
    <n v="42974"/>
    <n v="0.83611111111111114"/>
    <s v="veg contact causing fire"/>
    <s v="     "/>
    <s v="FAS"/>
    <n v="44245"/>
    <s v="Y"/>
    <x v="0"/>
    <m/>
    <s v="17-0073228"/>
    <m/>
    <s v="T004117008"/>
    <n v="113197536"/>
    <m/>
    <s v="     "/>
    <x v="1"/>
    <s v="PG&amp;E"/>
    <m/>
    <m/>
    <m/>
    <s v="D"/>
    <m/>
    <s v="&lt;0.25"/>
    <m/>
    <s v="Vegetation"/>
    <s v="33.a. Veg. contact"/>
    <s v="Vegetation"/>
    <s v="Contact from object"/>
    <s v="Contact - Vegetation"/>
    <m/>
    <s v="Contact - Vegetation"/>
    <s v="Conductor - Primary"/>
    <s v="Force Out"/>
    <s v="Yes"/>
    <s v="Overhead"/>
    <x v="0"/>
    <m/>
    <m/>
    <s v="152271102"/>
    <s v="     "/>
    <s v="Tier 2"/>
    <x v="1"/>
    <n v="300"/>
    <m/>
    <n v="38.916400000000003"/>
    <n v="-121.151"/>
    <s v="Placer"/>
    <s v="WISE-1102"/>
    <s v="152271102"/>
    <n v="11000"/>
    <s v="WISE 11022054"/>
    <x v="0"/>
    <m/>
    <s v="Herbaceous"/>
    <m/>
    <m/>
    <s v="No"/>
    <m/>
    <m/>
    <m/>
    <m/>
    <m/>
    <m/>
    <m/>
    <s v="N"/>
    <s v="N"/>
    <m/>
    <m/>
    <s v="     "/>
    <s v="38.91653700"/>
    <s v="-121.15100400"/>
    <s v="Aug 28 2017 12:00AM"/>
    <s v="BranchFail"/>
    <s v="A small 2&quot; diameter limb in a green, healthy Eucalyptus broke out and fell into the primaries. No signs of decline or decay at point of failure. Appears overall weight of branch may have caused limb to snap out. A small vegetation fire (20ft wide X 70ft long)was started when the line came down. No property damage noted."/>
    <s v="EUCA"/>
    <s v="80"/>
    <s v="24"/>
    <s v="15"/>
    <s v="Moderate"/>
    <s v="Slight"/>
    <s v="N"/>
    <s v="1"/>
    <m/>
    <s v="Valley"/>
    <s v="A"/>
    <s v="CrossArm"/>
    <s v="BareWire"/>
    <s v="2"/>
  </r>
  <r>
    <s v="20180716"/>
    <s v="     "/>
    <n v="43339"/>
    <s v="8/27"/>
    <x v="1"/>
    <m/>
    <s v="35"/>
    <n v="3"/>
    <s v="8"/>
    <x v="1"/>
    <m/>
    <m/>
    <s v="Tag doesn't contain enough info to inform what happened nor cause"/>
    <s v="     "/>
    <s v="FAS"/>
    <m/>
    <s v="N"/>
    <x v="0"/>
    <s v="163445"/>
    <m/>
    <m/>
    <m/>
    <m/>
    <m/>
    <s v="     "/>
    <x v="1"/>
    <s v="PG&amp;E"/>
    <m/>
    <m/>
    <m/>
    <s v="D"/>
    <m/>
    <s v="&lt;0.25"/>
    <m/>
    <s v="Unknown - Info N/A"/>
    <s v="40.a. Unknown"/>
    <s v="Unknown"/>
    <s v="Other"/>
    <s v="Unknown"/>
    <m/>
    <m/>
    <m/>
    <m/>
    <m/>
    <m/>
    <x v="3"/>
    <m/>
    <m/>
    <m/>
    <s v="     "/>
    <s v="Tier 2"/>
    <x v="1"/>
    <m/>
    <s v="NA"/>
    <n v="36.748899999999999"/>
    <n v="-119.747"/>
    <s v="Fresno"/>
    <s v="BARTON-1110"/>
    <s v="253571110"/>
    <n v="11000"/>
    <m/>
    <x v="0"/>
    <m/>
    <s v="Urban"/>
    <m/>
    <m/>
    <s v="No"/>
    <m/>
    <m/>
    <m/>
    <m/>
    <m/>
    <m/>
    <m/>
    <s v="N"/>
    <s v="N"/>
    <m/>
    <m/>
    <s v="     "/>
    <m/>
    <m/>
    <m/>
    <m/>
    <m/>
    <m/>
    <m/>
    <m/>
    <m/>
    <m/>
    <m/>
    <m/>
    <m/>
    <m/>
    <m/>
    <m/>
    <m/>
    <m/>
    <m/>
  </r>
  <r>
    <s v="20211304"/>
    <s v="     "/>
    <n v="44435"/>
    <s v="8/27"/>
    <x v="1"/>
    <n v="0.39583333333333331"/>
    <s v="35"/>
    <n v="3"/>
    <s v="8"/>
    <x v="5"/>
    <n v="44435"/>
    <m/>
    <s v="Wilhelm Tree Co was cutting trees and caused a primary wire to go down. The ensuing fire was less than one meter in size. This information is preliminary."/>
    <s v="     "/>
    <s v="FAS"/>
    <m/>
    <s v="N"/>
    <x v="0"/>
    <m/>
    <s v="21-0110139"/>
    <m/>
    <s v="T005379528"/>
    <m/>
    <m/>
    <s v="     "/>
    <x v="0"/>
    <s v="PG&amp;E"/>
    <m/>
    <s v="Vegetation"/>
    <m/>
    <s v="D"/>
    <s v="D"/>
    <s v="&lt;3 meters of linear travel"/>
    <m/>
    <s v="Contact - 3rd Party"/>
    <s v="33.e. Other contact from object"/>
    <s v="Contact - 3rd Party"/>
    <s v="Contact from object"/>
    <s v="Contact from Object - Other"/>
    <m/>
    <s v="Contact from Object - Other"/>
    <s v="Conductor - Primary"/>
    <s v="Line to Ground"/>
    <s v="Y"/>
    <s v="Overhead"/>
    <x v="3"/>
    <s v="Conductor - Primary"/>
    <s v="Conductor, Splices"/>
    <s v="102237554"/>
    <s v="     "/>
    <s v="Tier 2"/>
    <x v="1"/>
    <n v="190"/>
    <m/>
    <n v="37.975900000000003"/>
    <n v="-122.509"/>
    <s v="Marin"/>
    <s v="SAN-RAFAEL-1109"/>
    <m/>
    <n v="12000"/>
    <m/>
    <x v="0"/>
    <s v="Wilhelm Tree Co"/>
    <s v="Hardwood Woodland"/>
    <m/>
    <m/>
    <s v="No"/>
    <m/>
    <m/>
    <m/>
    <m/>
    <m/>
    <m/>
    <m/>
    <s v="N"/>
    <s v="N"/>
    <m/>
    <m/>
    <s v="     "/>
    <m/>
    <m/>
    <s v="Sep  2 2021 12:00AM"/>
    <s v="PGECont"/>
    <s v="No evidence of outage."/>
    <m/>
    <m/>
    <m/>
    <m/>
    <m/>
    <m/>
    <m/>
    <m/>
    <m/>
    <m/>
    <m/>
    <m/>
    <m/>
    <m/>
  </r>
  <r>
    <s v="20150309"/>
    <s v="     "/>
    <n v="42244"/>
    <s v="8/28"/>
    <x v="1"/>
    <n v="0.50138888888888888"/>
    <s v="35"/>
    <n v="3"/>
    <s v="8"/>
    <x v="2"/>
    <m/>
    <m/>
    <s v="HOT CONNECTER   NOTIFIED DO  AND NEED A TRANSMISSION T MAN   TO CHANGE CONNECTORS ON TOWER  0/7    41135449"/>
    <s v="     "/>
    <m/>
    <m/>
    <s v="N"/>
    <x v="0"/>
    <m/>
    <m/>
    <m/>
    <m/>
    <m/>
    <m/>
    <s v="     "/>
    <x v="1"/>
    <s v="PG&amp;E"/>
    <m/>
    <s v="Vegetation"/>
    <m/>
    <s v="D"/>
    <m/>
    <s v="&lt;0.25"/>
    <s v="Square Feet: ; Acreage: "/>
    <s v="Equipment - PG&amp;E"/>
    <s v="34.o. Other"/>
    <s v="Equipment - PG&amp;E"/>
    <s v="All types of equipment / facility failure"/>
    <m/>
    <m/>
    <m/>
    <m/>
    <m/>
    <s v="0"/>
    <s v="Overhead"/>
    <x v="1"/>
    <s v="Conductor"/>
    <m/>
    <s v="103623279"/>
    <s v="     "/>
    <s v="Tier 2"/>
    <x v="1"/>
    <n v="530"/>
    <m/>
    <n v="37.904699999999998"/>
    <n v="-122.206"/>
    <s v="Contra Costa"/>
    <s v="SOBRANTE-1103"/>
    <s v="14671102"/>
    <m/>
    <s v="N/A"/>
    <x v="0"/>
    <s v="EB MUD"/>
    <s v="Herbaceous"/>
    <m/>
    <m/>
    <s v="No"/>
    <m/>
    <m/>
    <m/>
    <m/>
    <m/>
    <m/>
    <m/>
    <s v="N"/>
    <s v="N"/>
    <m/>
    <m/>
    <s v="     "/>
    <m/>
    <m/>
    <m/>
    <m/>
    <m/>
    <m/>
    <m/>
    <m/>
    <m/>
    <m/>
    <m/>
    <m/>
    <m/>
    <m/>
    <m/>
    <m/>
    <m/>
    <m/>
    <m/>
  </r>
  <r>
    <s v="20150308"/>
    <s v="     "/>
    <n v="42244"/>
    <s v="8/28"/>
    <x v="1"/>
    <n v="0.49166666666666664"/>
    <s v="35"/>
    <n v="3"/>
    <s v="8"/>
    <x v="2"/>
    <m/>
    <m/>
    <s v="0"/>
    <s v="     "/>
    <m/>
    <m/>
    <s v="N"/>
    <x v="0"/>
    <m/>
    <m/>
    <m/>
    <m/>
    <m/>
    <m/>
    <s v="     "/>
    <x v="1"/>
    <s v="PG&amp;E"/>
    <m/>
    <s v="Vegetation"/>
    <m/>
    <s v="D"/>
    <m/>
    <s v="&lt;0.25"/>
    <s v="Square Feet: ; Acreage: "/>
    <s v="Equipment - PG&amp;E"/>
    <s v="34.o. Other"/>
    <s v="Equipment - PG&amp;E"/>
    <s v="All types of equipment / facility failure"/>
    <m/>
    <m/>
    <m/>
    <m/>
    <m/>
    <s v="PACIFIC BELL"/>
    <s v="Overhead"/>
    <x v="1"/>
    <s v="Conductor"/>
    <m/>
    <s v="100055373"/>
    <s v="     "/>
    <s v="Tier 2"/>
    <x v="1"/>
    <n v="300"/>
    <m/>
    <n v="38.851300000000002"/>
    <n v="-121.14700000000001"/>
    <s v="Placer"/>
    <s v="PENRYN-1103"/>
    <s v="152561103"/>
    <m/>
    <s v="N/A"/>
    <x v="0"/>
    <s v="Cal Fire Dept"/>
    <s v="Urban"/>
    <m/>
    <m/>
    <s v="No"/>
    <m/>
    <m/>
    <m/>
    <m/>
    <m/>
    <m/>
    <m/>
    <s v="N"/>
    <s v="N"/>
    <m/>
    <m/>
    <s v="     "/>
    <m/>
    <m/>
    <m/>
    <m/>
    <m/>
    <m/>
    <m/>
    <m/>
    <m/>
    <m/>
    <m/>
    <m/>
    <m/>
    <m/>
    <m/>
    <m/>
    <m/>
    <m/>
    <m/>
  </r>
  <r>
    <s v="20170308"/>
    <s v="     "/>
    <n v="42975"/>
    <s v="8/28"/>
    <x v="1"/>
    <n v="0.58750000000000002"/>
    <s v="35"/>
    <n v="3"/>
    <s v="8"/>
    <x v="0"/>
    <n v="42975"/>
    <n v="0.58750000000000002"/>
    <s v="PIN BROKE WIRE CAME OFF ARM HIT TREE CREW TO REPLACE ARM"/>
    <s v="     "/>
    <m/>
    <m/>
    <s v="N"/>
    <x v="0"/>
    <s v="1861590"/>
    <s v="17-0073526"/>
    <m/>
    <m/>
    <n v="113199672"/>
    <s v="EI170828A"/>
    <s v="     "/>
    <x v="1"/>
    <s v="PG&amp;E"/>
    <m/>
    <s v="Vegetation"/>
    <m/>
    <s v="D"/>
    <m/>
    <s v="&lt;0.25"/>
    <s v="Square Feet: ; Acreage: "/>
    <s v="Equipment - PG&amp;E"/>
    <s v="34.h. Crossarm damage or failure"/>
    <s v="Equipment - PG&amp;E"/>
    <s v="All types of equipment / facility failure"/>
    <s v="Crossarm"/>
    <s v="Crossarm"/>
    <m/>
    <m/>
    <s v="Line to Ground"/>
    <s v="Unknown"/>
    <s v="Overhead"/>
    <x v="3"/>
    <s v="Conductor"/>
    <m/>
    <s v="102253236"/>
    <s v="     "/>
    <s v="Tier 2"/>
    <x v="1"/>
    <n v="175"/>
    <m/>
    <n v="38.634"/>
    <n v="-122.419"/>
    <s v="Napa"/>
    <s v="SILVERADO-2104"/>
    <s v="43432104"/>
    <n v="21000"/>
    <s v="SILVERADO 2104806"/>
    <x v="1"/>
    <s v="Cal Fire"/>
    <s v="Hardwood Woodland"/>
    <m/>
    <m/>
    <s v="No"/>
    <m/>
    <m/>
    <m/>
    <m/>
    <m/>
    <m/>
    <m/>
    <s v="N"/>
    <s v="N"/>
    <m/>
    <m/>
    <s v="     "/>
    <m/>
    <m/>
    <m/>
    <m/>
    <m/>
    <m/>
    <m/>
    <m/>
    <m/>
    <m/>
    <m/>
    <m/>
    <m/>
    <m/>
    <m/>
    <m/>
    <m/>
    <m/>
    <m/>
  </r>
  <r>
    <s v="20170310"/>
    <s v="     "/>
    <n v="42975"/>
    <s v="8/28"/>
    <x v="1"/>
    <n v="0.62430555555555556"/>
    <s v="35"/>
    <n v="3"/>
    <s v="8"/>
    <x v="0"/>
    <n v="42975"/>
    <n v="0.68055555555555558"/>
    <s v="tree branch fell into line, killed LR, removed with hotstick, re-energized,"/>
    <s v="     "/>
    <m/>
    <m/>
    <s v="N"/>
    <x v="0"/>
    <s v="1861667"/>
    <s v="17-0073546"/>
    <m/>
    <m/>
    <m/>
    <m/>
    <s v="     "/>
    <x v="1"/>
    <s v="PG&amp;E"/>
    <m/>
    <s v="Vegetation"/>
    <m/>
    <s v="D"/>
    <m/>
    <s v="&lt;3 meters of linear travel"/>
    <s v="Square Feet: ; Acreage: "/>
    <s v="Vegetation"/>
    <s v="33.a. Veg. contact"/>
    <s v="Vegetation"/>
    <s v="All types of equipment / facility failure"/>
    <s v="Contact - Vegetation"/>
    <m/>
    <s v="Contact - Vegetation"/>
    <s v="Conductor"/>
    <s v="Force Out"/>
    <s v="Unknown"/>
    <s v="Overhead"/>
    <x v="3"/>
    <s v="Conductor"/>
    <m/>
    <s v="100990599"/>
    <s v="     "/>
    <s v="Tier 2"/>
    <x v="1"/>
    <n v="105"/>
    <m/>
    <n v="40.285299999999999"/>
    <n v="-123.873"/>
    <s v="Humboldt"/>
    <s v="FRUITLAND-1141"/>
    <s v="192311141"/>
    <n v="12000"/>
    <s v="FRUITLAND 1141CB"/>
    <x v="0"/>
    <s v="Cal Fire"/>
    <s v="Conifer Forest"/>
    <m/>
    <m/>
    <s v="No"/>
    <m/>
    <m/>
    <m/>
    <m/>
    <m/>
    <m/>
    <m/>
    <s v="N"/>
    <s v="N"/>
    <m/>
    <m/>
    <s v="     "/>
    <s v="40.28527800"/>
    <s v="-123.87277800"/>
    <s v="Aug 29 2017 12:00AM"/>
    <s v="TrunkFail"/>
    <s v="A green madrone with moderately significant rot at the base failed and fell into the lines. The tree was held up in the lines, burning, and embers ignighted a small fire. STATE PARKS AREA."/>
    <s v="MADR"/>
    <s v="55"/>
    <s v="14"/>
    <s v="45"/>
    <s v="Slight"/>
    <s v="None"/>
    <s v="N"/>
    <s v="1"/>
    <m/>
    <s v="Hillside"/>
    <s v="A"/>
    <s v="CrossArm"/>
    <s v="BareWire"/>
    <s v="1"/>
  </r>
  <r>
    <s v="20150312"/>
    <s v="     "/>
    <n v="42245"/>
    <s v="8/29"/>
    <x v="1"/>
    <n v="0.14583333333333334"/>
    <s v="35"/>
    <n v="3"/>
    <s v="8"/>
    <x v="2"/>
    <n v="42245"/>
    <n v="0.14583333333333334"/>
    <s v="Found wire down w/ veg fire. Open remaining @ 3539 to make safe ( 2/3 blown). Cut wire for FD. Find jumpers to cut open. Open jumpers and CLO c/o's picking up school (pri mtr). Show crew into location."/>
    <s v="     "/>
    <m/>
    <m/>
    <s v="N"/>
    <x v="0"/>
    <s v="1296568"/>
    <s v="15-0058127"/>
    <m/>
    <m/>
    <m/>
    <m/>
    <s v="     "/>
    <x v="1"/>
    <s v="PG&amp;E"/>
    <m/>
    <s v="Vegetation"/>
    <m/>
    <s v="D"/>
    <m/>
    <s v="0.26-9.99"/>
    <s v="Square Feet: ; Acreage: 0.7"/>
    <s v="Vegetation"/>
    <s v="33.a. Veg. contact"/>
    <s v="Vegetation"/>
    <s v="All types of equipment / facility failure"/>
    <s v="Contact - Vegetation"/>
    <m/>
    <s v="Contact - Vegetation"/>
    <s v="Conductor"/>
    <s v="Line to Line"/>
    <s v="0"/>
    <s v="Overhead"/>
    <x v="3"/>
    <s v="Conductor"/>
    <m/>
    <s v="Dirt road across from 3204 Rio Lindo Rd, Healdsburg"/>
    <s v="     "/>
    <s v="Tier 2"/>
    <x v="1"/>
    <n v="180"/>
    <m/>
    <n v="38.630200000000002"/>
    <n v="-122.833"/>
    <s v="Sonoma"/>
    <s v="FITCH-MOUNTAIN-1113"/>
    <s v="42751113"/>
    <n v="12000"/>
    <s v="FITCH MOUNTAIN 1113352"/>
    <x v="0"/>
    <s v="Cal Fire Dept"/>
    <s v="Hardwood Woodland"/>
    <m/>
    <m/>
    <s v="No"/>
    <m/>
    <m/>
    <m/>
    <m/>
    <m/>
    <m/>
    <m/>
    <s v="N"/>
    <s v="N"/>
    <m/>
    <m/>
    <s v="     "/>
    <s v="38.63019000"/>
    <s v="-122.83270000"/>
    <s v="Sep  1 2015 12:00AM"/>
    <s v="TrunkFail"/>
    <s v="A green Black Oak experienced a trunk failure and fell through the 12kv conductors."/>
    <s v="OAKK"/>
    <s v="55"/>
    <s v="21"/>
    <s v="30"/>
    <s v="None"/>
    <s v="None"/>
    <s v="N"/>
    <s v="1"/>
    <m/>
    <s v="Hillside"/>
    <s v="B"/>
    <s v="CrossArm"/>
    <s v="BareWire"/>
    <s v="11"/>
  </r>
  <r>
    <s v="MIA20171106"/>
    <s v="     "/>
    <n v="42976"/>
    <s v="8/29"/>
    <x v="1"/>
    <n v="0.66501157407407407"/>
    <s v="35"/>
    <n v="3"/>
    <s v="8"/>
    <x v="0"/>
    <n v="42976"/>
    <n v="0.6645833333333333"/>
    <s v="18853 KENLEIGH DR (BASE OF FUCO POLE 14349, KENLEIGH S/O GROVE ST) in Sonoma; OFC says &quot;blown transformer with large acre veg fire&quot;; FLD says &quot;REMOVED BIRD FROM ATOP SP TX AT19025 KENLEIGH DR, THIS CAUSED FUCO 14349 TO MELT CAUSING GRASS FIRE AT BASE OF F"/>
    <s v="     "/>
    <s v="FAS"/>
    <n v="44244"/>
    <s v="Y"/>
    <x v="0"/>
    <s v="1862699"/>
    <s v="N/A"/>
    <m/>
    <s v="T004119272"/>
    <n v="113238067"/>
    <m/>
    <s v="     "/>
    <x v="1"/>
    <s v="PG&amp;E"/>
    <m/>
    <m/>
    <m/>
    <s v="D"/>
    <m/>
    <s v="0.26-9.99"/>
    <m/>
    <s v="Contact - Animal - Bird"/>
    <s v="33.b. Animal contact"/>
    <s v="Contact - Bird"/>
    <s v="Contact from object"/>
    <s v="Contact - Animal"/>
    <m/>
    <s v="Contact - Animal"/>
    <s v="Fuse"/>
    <m/>
    <s v="Yes"/>
    <s v="Overhead"/>
    <x v="0"/>
    <m/>
    <m/>
    <s v="102026133"/>
    <s v="     "/>
    <s v="Tier 2"/>
    <x v="1"/>
    <n v="180"/>
    <m/>
    <n v="38.302999999999997"/>
    <n v="-122.54300000000001"/>
    <s v="Sonoma"/>
    <s v="SONOMA-1104"/>
    <s v="42721104"/>
    <n v="11000"/>
    <m/>
    <x v="0"/>
    <s v="Shell Vista"/>
    <s v="Herbaceous"/>
    <m/>
    <m/>
    <s v="No"/>
    <m/>
    <m/>
    <m/>
    <m/>
    <m/>
    <m/>
    <m/>
    <s v="N"/>
    <s v="N"/>
    <m/>
    <m/>
    <s v="     "/>
    <m/>
    <m/>
    <m/>
    <m/>
    <m/>
    <m/>
    <m/>
    <m/>
    <m/>
    <m/>
    <m/>
    <m/>
    <m/>
    <m/>
    <m/>
    <m/>
    <m/>
    <m/>
    <m/>
  </r>
  <r>
    <s v="20170316"/>
    <s v="     "/>
    <n v="42976"/>
    <s v="8/29"/>
    <x v="1"/>
    <n v="0.66249999999999998"/>
    <s v="35"/>
    <n v="3"/>
    <s v="8"/>
    <x v="0"/>
    <n v="42976"/>
    <m/>
    <s v="REMOVED BIRD FROM ATOP SP TX AT19025 KENLEIGH DR, THIS CAUSED FUCO 14349 TO MELT CAUSING GRASS FIRE AT BASE OF FUCO POLE. I.R. FIRE DAM, BIRD REP PICS AND MAP"/>
    <s v="     "/>
    <m/>
    <m/>
    <s v="N"/>
    <x v="0"/>
    <s v="1862699"/>
    <s v="17-0073928"/>
    <m/>
    <m/>
    <m/>
    <m/>
    <s v="     "/>
    <x v="1"/>
    <s v="PG&amp;E"/>
    <m/>
    <s v="Vegetation"/>
    <m/>
    <s v="D"/>
    <m/>
    <s v="0.26-9.99"/>
    <s v="Square Feet: ; Acreage: 2"/>
    <s v="Contact - Animal - Bird"/>
    <s v="33.b. Animal contact"/>
    <s v="Contact - Bird"/>
    <s v="All types of equipment / facility failure"/>
    <s v="Contact - Animal"/>
    <m/>
    <s v="Contact - Animal"/>
    <s v="Fuse"/>
    <s v="Line to Ground"/>
    <s v="PACIFIC BELL"/>
    <s v="Overhead"/>
    <x v="3"/>
    <s v="Fuse"/>
    <m/>
    <s v="102026119"/>
    <s v="     "/>
    <s v="Tier 2"/>
    <x v="1"/>
    <n v="180"/>
    <m/>
    <n v="38.302"/>
    <n v="-122.54300000000001"/>
    <s v="Sonoma"/>
    <s v="SONOMA-1104"/>
    <s v="42721104"/>
    <n v="12000"/>
    <s v="SONOMA 110478372"/>
    <x v="0"/>
    <s v="911"/>
    <s v="Hardwood Forest"/>
    <m/>
    <m/>
    <s v="No"/>
    <m/>
    <m/>
    <m/>
    <m/>
    <m/>
    <m/>
    <m/>
    <s v="N"/>
    <s v="N"/>
    <m/>
    <m/>
    <s v="     "/>
    <m/>
    <m/>
    <m/>
    <m/>
    <m/>
    <m/>
    <m/>
    <m/>
    <m/>
    <m/>
    <m/>
    <m/>
    <m/>
    <m/>
    <m/>
    <m/>
    <m/>
    <m/>
    <m/>
  </r>
  <r>
    <s v="MIA20178432"/>
    <s v="     "/>
    <n v="42976"/>
    <s v="8/29"/>
    <x v="1"/>
    <n v="7.3032407407407404E-3"/>
    <s v="35"/>
    <n v="3"/>
    <s v="8"/>
    <x v="0"/>
    <n v="42976"/>
    <n v="6.9444444444444441E-3"/>
    <s v="ALDERPOINT RD (2 spans loadside 1839 on the main line) in Alderpoint; tree fell on wires and caused 2 of 3 wires to break on the ground and cause fire"/>
    <s v="     "/>
    <s v="FAS"/>
    <n v="44244"/>
    <s v="Y"/>
    <x v="0"/>
    <s v="1862140"/>
    <s v="N/A"/>
    <m/>
    <s v="T004118588"/>
    <n v="113200066"/>
    <m/>
    <s v="     "/>
    <x v="1"/>
    <s v="PG&amp;E"/>
    <m/>
    <m/>
    <m/>
    <s v="D"/>
    <m/>
    <s v="0.26-9.99"/>
    <m/>
    <s v="Vegetation"/>
    <s v="33.a. Veg. contact"/>
    <s v="Vegetation"/>
    <s v="Contact from object"/>
    <s v="Contact - Vegetation"/>
    <m/>
    <s v="Contact - Vegetation"/>
    <s v="Conductor"/>
    <m/>
    <s v="No"/>
    <s v="Overhead"/>
    <x v="0"/>
    <m/>
    <m/>
    <s v="RecloserOper #: 1690 "/>
    <s v="     "/>
    <s v="Tier 2"/>
    <x v="1"/>
    <n v="120"/>
    <m/>
    <n v="40.167700000000004"/>
    <n v="-123.611"/>
    <s v="Humboldt"/>
    <s v="FORT-SEWARD-1121"/>
    <s v="192321121"/>
    <n v="11000"/>
    <s v="FORT-SEWARD-11211690"/>
    <x v="1"/>
    <m/>
    <s v="Herbaceous"/>
    <m/>
    <m/>
    <s v="No"/>
    <m/>
    <m/>
    <m/>
    <m/>
    <m/>
    <m/>
    <m/>
    <s v="N"/>
    <s v="N"/>
    <m/>
    <m/>
    <s v="     "/>
    <m/>
    <m/>
    <m/>
    <m/>
    <m/>
    <m/>
    <m/>
    <m/>
    <m/>
    <m/>
    <m/>
    <m/>
    <m/>
    <m/>
    <m/>
    <m/>
    <m/>
    <m/>
    <m/>
  </r>
  <r>
    <s v="20180722"/>
    <s v="     "/>
    <n v="43341"/>
    <s v="8/29"/>
    <x v="1"/>
    <n v="0.67986111111111114"/>
    <s v="35"/>
    <n v="3"/>
    <s v="8"/>
    <x v="1"/>
    <n v="43341"/>
    <n v="0.67986111111111114"/>
    <s v="&quot;TMAN RENFREE RPT THAT NG CUTOUT STARTED FIRE @ THE BASE OF POLE (#1)FUSE 2553 OPEN. FIRE WAS PUT OUT. POLE AND XARM ARE DAMAGED&quot;"/>
    <s v="     "/>
    <s v="FAS"/>
    <m/>
    <s v="N"/>
    <x v="0"/>
    <s v="165162"/>
    <s v="18-0074979"/>
    <m/>
    <m/>
    <m/>
    <m/>
    <s v="     "/>
    <x v="1"/>
    <s v="PG&amp;E"/>
    <m/>
    <m/>
    <m/>
    <s v="D"/>
    <m/>
    <s v="&lt;0.25"/>
    <m/>
    <s v="Equipment - PG&amp;E"/>
    <s v="34.o. Other"/>
    <s v="Equipment - PG&amp;E"/>
    <s v="All types of equipment / facility failure"/>
    <s v="Other"/>
    <s v="Fuse"/>
    <m/>
    <m/>
    <s v="Line to Ground"/>
    <m/>
    <s v="Overhead"/>
    <x v="3"/>
    <s v="Fuse"/>
    <m/>
    <s v="2553"/>
    <s v="     "/>
    <s v="Tier 2"/>
    <x v="1"/>
    <m/>
    <s v="NA"/>
    <n v="38.773200000000003"/>
    <n v="-121.431"/>
    <s v="Placer"/>
    <s v="CATLETT-1102"/>
    <s v="153761102"/>
    <n v="11000"/>
    <s v="CATLETT 110285762"/>
    <x v="0"/>
    <m/>
    <s v="Agriculture"/>
    <m/>
    <m/>
    <s v="No"/>
    <m/>
    <m/>
    <m/>
    <m/>
    <m/>
    <m/>
    <m/>
    <s v="N"/>
    <s v="N"/>
    <m/>
    <m/>
    <s v="     "/>
    <m/>
    <m/>
    <m/>
    <m/>
    <m/>
    <m/>
    <m/>
    <m/>
    <m/>
    <m/>
    <m/>
    <m/>
    <m/>
    <m/>
    <m/>
    <m/>
    <m/>
    <m/>
    <m/>
  </r>
  <r>
    <s v="20211326"/>
    <s v="     "/>
    <n v="44437"/>
    <s v="8/29"/>
    <x v="1"/>
    <n v="0.84444444444444444"/>
    <s v="36"/>
    <n v="3"/>
    <s v="8"/>
    <x v="5"/>
    <n v="44437"/>
    <m/>
    <s v="Reports of a tree falling through overhead circuit, resulting in a wires down incident. The ensuing fire was 0.25 - 10 acres in size. This incident was not in or near a burn scar area. This information is preliminary. On 10/5/2021 AGFC added &quot;D&quot; to asset family cause."/>
    <s v="     "/>
    <s v="FAS"/>
    <m/>
    <s v="N"/>
    <x v="0"/>
    <m/>
    <s v="21-0110812"/>
    <m/>
    <s v="T005381421"/>
    <n v="121971000"/>
    <m/>
    <s v="     "/>
    <x v="1"/>
    <s v="PG&amp;E"/>
    <m/>
    <s v="Vegetation"/>
    <m/>
    <s v="D"/>
    <s v="D"/>
    <s v="0.26-9.99"/>
    <m/>
    <s v="Vegetation"/>
    <s v="33.a. Veg. contact"/>
    <s v="Vegetation"/>
    <s v="Contact from object"/>
    <s v="Veg. contact"/>
    <m/>
    <s v="Veg. contact"/>
    <s v="Conductor - Primary"/>
    <s v="Multi-Fault"/>
    <s v="Y"/>
    <s v="Overhead"/>
    <x v="3"/>
    <s v="Conductor - Primary"/>
    <s v="Conductor"/>
    <s v="100995185"/>
    <s v="     "/>
    <s v="Tier 2"/>
    <x v="1"/>
    <n v="120"/>
    <s v="R4"/>
    <n v="40.229100000000003"/>
    <n v="-123.596"/>
    <s v="Humboldt"/>
    <s v="FORT-SEWARD-1122"/>
    <m/>
    <n v="12000"/>
    <m/>
    <x v="0"/>
    <s v="Cal Fire"/>
    <s v="Herbaceous"/>
    <s v="Grass fuel model"/>
    <s v="Grass and brush"/>
    <s v="No"/>
    <s v="2 acres"/>
    <m/>
    <m/>
    <m/>
    <m/>
    <s v="CASTER"/>
    <m/>
    <s v="N"/>
    <s v="N"/>
    <m/>
    <m/>
    <s v="     "/>
    <s v="40.22922800"/>
    <s v="-123.59764800"/>
    <s v="Aug 30 2021 12:00AM"/>
    <s v="TrunkFail"/>
    <s v="X Stem, Codominant tree. There was signs of major included bark at the connections of the codominant tops. The base of the tree also had major cavities, the tree was starting to show signs of decline as well in the cambion layers. Small grass fire at the 3way pole 12."/>
    <s v="OAKL"/>
    <s v="65"/>
    <s v="60"/>
    <s v="35"/>
    <s v="Slight"/>
    <s v="Severe"/>
    <s v="N"/>
    <s v="1"/>
    <m/>
    <s v="Plain"/>
    <s v="A"/>
    <s v="CrossArm"/>
    <s v="BareWire"/>
    <s v="0"/>
  </r>
  <r>
    <s v="20211322"/>
    <s v="     "/>
    <n v="44437"/>
    <s v="8/29"/>
    <x v="1"/>
    <n v="0.44444444444444442"/>
    <s v="36"/>
    <n v="3"/>
    <s v="8"/>
    <x v="5"/>
    <n v="44437"/>
    <m/>
    <s v="Troubleman reports an underground conductor failure (due to a bullet - Updated 09/24/21 TLAL) that resulted in damage to riser cable feeding #2 RCO. This information is preliminary; OIS: 1457517; ILIS: 21-0110779; FOID: T005381154 (TXTM); EC UGE A-Tag: 121970286; EC OHE A-Tag: 121996740; PM: 44958990, 44966442; Circuit ID: 042861101, SAP Eqp ID: 102180488; County: Sonoma; Division: Humboldt"/>
    <s v="     "/>
    <s v="FAS"/>
    <m/>
    <s v="N"/>
    <x v="0"/>
    <m/>
    <s v="21-0110779"/>
    <m/>
    <s v="T005381154"/>
    <m/>
    <m/>
    <s v="     "/>
    <x v="1"/>
    <s v="PG&amp;E"/>
    <m/>
    <s v="Other"/>
    <s v="PG&amp;E Pole"/>
    <s v="D"/>
    <s v="D"/>
    <s v="&lt;3 meters of linear travel"/>
    <m/>
    <s v="Contact - 3rd Party"/>
    <s v="33.e. Other contact from object"/>
    <s v="Contact - 3rd Party"/>
    <s v="Contact from object"/>
    <s v="Contact from Object - Other"/>
    <m/>
    <s v="Contact from Object - Other"/>
    <s v="Riser"/>
    <s v="Line to Ground"/>
    <s v="Y"/>
    <s v="Overhead"/>
    <x v="3"/>
    <s v="Riser"/>
    <s v="Conductor"/>
    <s v="102180488"/>
    <s v="     "/>
    <s v="Tier 2"/>
    <x v="1"/>
    <n v="140"/>
    <s v="R3"/>
    <n v="38.736600000000003"/>
    <n v="-123.336"/>
    <s v="Sonoma"/>
    <s v="ANNAPOLIS-1101"/>
    <m/>
    <n v="12000"/>
    <m/>
    <x v="0"/>
    <s v="Employee"/>
    <s v="Herbaceous"/>
    <s v="Grass fuel model"/>
    <m/>
    <s v="No"/>
    <m/>
    <m/>
    <m/>
    <m/>
    <m/>
    <m/>
    <m/>
    <s v="N"/>
    <s v="N"/>
    <m/>
    <m/>
    <s v="     "/>
    <m/>
    <m/>
    <m/>
    <m/>
    <m/>
    <m/>
    <m/>
    <m/>
    <m/>
    <m/>
    <m/>
    <m/>
    <m/>
    <m/>
    <m/>
    <m/>
    <m/>
    <m/>
    <m/>
  </r>
  <r>
    <s v="20150256"/>
    <s v="     "/>
    <n v="42219"/>
    <s v="8/3"/>
    <x v="1"/>
    <n v="0.74513888888888891"/>
    <s v="32"/>
    <n v="3"/>
    <s v="8"/>
    <x v="2"/>
    <n v="42219"/>
    <n v="0.74513888888888891"/>
    <s v="Relayed - 08/03/15, 1753 Colgate-Palermo relayed, tested OK; MOM Bangor (893); weather clear; B-G fault 0.48 mi from Colgate near structure 000/0008, +/-  0.1 mi; fire near pole 0/8 due to bird contact, currently we can't patrol line per CDF order"/>
    <s v="     "/>
    <m/>
    <m/>
    <s v="N"/>
    <x v="0"/>
    <m/>
    <m/>
    <m/>
    <m/>
    <m/>
    <m/>
    <s v="     "/>
    <x v="1"/>
    <s v="PG&amp;E"/>
    <m/>
    <s v="Vegetation"/>
    <m/>
    <s v="T"/>
    <m/>
    <s v="10-99"/>
    <s v="Square Feet: ; Acreage: 29"/>
    <s v="Contact - Animal - Bird"/>
    <s v="33.b. Animal contact"/>
    <s v="Contact - Bird"/>
    <s v="All types of equipment / facility failure"/>
    <s v="Contact - Animal"/>
    <m/>
    <s v="Contact - Animal"/>
    <s v="Conductor"/>
    <m/>
    <m/>
    <s v="Overhead"/>
    <x v="4"/>
    <s v="Conductor"/>
    <m/>
    <s v="Pole 000/008"/>
    <s v="     "/>
    <s v="Tier 2"/>
    <x v="1"/>
    <n v="330"/>
    <m/>
    <n v="39.336100000000002"/>
    <n v="-121.18899999999999"/>
    <s v="Yuba"/>
    <s v="COLGATE-PALERMO-60"/>
    <s v="ETL.6480"/>
    <n v="60000"/>
    <s v="N/A"/>
    <x v="0"/>
    <s v="Cal Fire Dept"/>
    <s v="Urban"/>
    <m/>
    <m/>
    <s v="Yes"/>
    <s v="29"/>
    <m/>
    <m/>
    <m/>
    <m/>
    <m/>
    <m/>
    <s v="N"/>
    <s v="N"/>
    <m/>
    <m/>
    <s v="     "/>
    <m/>
    <m/>
    <m/>
    <m/>
    <m/>
    <m/>
    <m/>
    <m/>
    <m/>
    <m/>
    <m/>
    <m/>
    <m/>
    <m/>
    <m/>
    <m/>
    <m/>
    <m/>
    <m/>
  </r>
  <r>
    <s v="20160213"/>
    <s v="     "/>
    <n v="42585"/>
    <s v="8/3"/>
    <x v="1"/>
    <n v="0.52847222222222223"/>
    <s v="32"/>
    <n v="3"/>
    <s v="8"/>
    <x v="6"/>
    <n v="42585"/>
    <n v="0.52847222222222223"/>
    <s v="Emg Sw Log 16-54769"/>
    <s v="     "/>
    <m/>
    <m/>
    <s v="N"/>
    <x v="0"/>
    <s v="1521016"/>
    <s v="16-0054769"/>
    <m/>
    <m/>
    <m/>
    <m/>
    <s v="     "/>
    <x v="1"/>
    <s v="PG&amp;E"/>
    <m/>
    <s v="Vegetation"/>
    <m/>
    <s v="D"/>
    <m/>
    <s v="0.26-9.99"/>
    <s v="Square Feet: ; Acreage: "/>
    <s v="Equipment - PG&amp;E"/>
    <s v="34.b. Conductor damage or failure"/>
    <s v="Equipment - PG&amp;E"/>
    <s v="All types of equipment / facility failure"/>
    <s v="Conductor"/>
    <s v="Conductor"/>
    <m/>
    <m/>
    <s v="None,Line to Ground"/>
    <m/>
    <s v="Overhead"/>
    <x v="3"/>
    <s v="Conductor"/>
    <m/>
    <s v="100001032"/>
    <s v="     "/>
    <s v="Tier 2"/>
    <x v="1"/>
    <n v="350"/>
    <m/>
    <n v="39.326900000000002"/>
    <n v="-120.60299999999999"/>
    <s v="Nevada"/>
    <s v="TAMARACK-1102"/>
    <s v="152251101"/>
    <n v="12000"/>
    <s v="SPAULDING 1101578852"/>
    <x v="0"/>
    <s v="Cal Fire"/>
    <s v="Shrub"/>
    <m/>
    <m/>
    <s v="No"/>
    <m/>
    <m/>
    <m/>
    <m/>
    <m/>
    <m/>
    <m/>
    <s v="N"/>
    <s v="N"/>
    <m/>
    <m/>
    <s v="     "/>
    <m/>
    <m/>
    <m/>
    <m/>
    <m/>
    <m/>
    <m/>
    <m/>
    <m/>
    <m/>
    <m/>
    <m/>
    <m/>
    <m/>
    <m/>
    <m/>
    <m/>
    <m/>
    <m/>
  </r>
  <r>
    <s v="20170261"/>
    <s v="     "/>
    <n v="42950"/>
    <s v="8/3"/>
    <x v="1"/>
    <n v="0.45347222222222222"/>
    <s v="31"/>
    <n v="3"/>
    <s v="8"/>
    <x v="0"/>
    <n v="42950"/>
    <n v="0.45347222222222222"/>
    <s v="NEED CREW TO REPAIR WIRE DOWN AND DAMAGED CROSSARM.  3RD PARTY VEHICLE HIT POLE, BROKE PHONE CABLE, STARTED FIRE AND CAUSED THIS OUTAGE"/>
    <s v="     "/>
    <m/>
    <m/>
    <s v="N"/>
    <x v="0"/>
    <s v="1845523"/>
    <s v="17-0067679"/>
    <m/>
    <m/>
    <n v="113117778"/>
    <m/>
    <s v="     "/>
    <x v="1"/>
    <s v="PG&amp;E"/>
    <m/>
    <s v="Vegetation"/>
    <s v=" "/>
    <s v="D"/>
    <m/>
    <s v="0.26-9.99"/>
    <s v="Square Feet: ; Acreage: "/>
    <s v="Contact - 3rd Party"/>
    <s v="33.d. Vehicle contact"/>
    <s v="Contact - 3rd Party"/>
    <s v="All types of equipment / facility failure"/>
    <s v="Contact - Vehicle"/>
    <m/>
    <s v="Contact - Vehicle"/>
    <s v="Pole"/>
    <s v="Line to Ground"/>
    <s v="PACIFIC BELL"/>
    <s v="Overhead"/>
    <x v="3"/>
    <s v="Conductor"/>
    <m/>
    <s v="100072742"/>
    <s v="     "/>
    <s v="Tier 2"/>
    <x v="1"/>
    <n v="300"/>
    <m/>
    <n v="39.0732"/>
    <n v="-121.087"/>
    <s v="Nevada"/>
    <s v="HIGGINS-1103"/>
    <s v="152691103"/>
    <n v="12000"/>
    <s v="N/A"/>
    <x v="0"/>
    <s v="Cal Fire"/>
    <s v="Urban"/>
    <m/>
    <m/>
    <s v="No"/>
    <m/>
    <m/>
    <m/>
    <m/>
    <m/>
    <m/>
    <m/>
    <s v="N"/>
    <s v="N"/>
    <m/>
    <m/>
    <s v="     "/>
    <m/>
    <m/>
    <m/>
    <m/>
    <m/>
    <m/>
    <m/>
    <m/>
    <m/>
    <m/>
    <m/>
    <m/>
    <m/>
    <m/>
    <m/>
    <m/>
    <m/>
    <m/>
    <m/>
  </r>
  <r>
    <s v="20180602"/>
    <s v="     "/>
    <n v="43315"/>
    <s v="8/3"/>
    <x v="1"/>
    <n v="0.40625"/>
    <s v="31"/>
    <n v="3"/>
    <s v="8"/>
    <x v="1"/>
    <n v="43315"/>
    <n v="0.40625"/>
    <s v="&quot;Squirrel on transformer&quot;"/>
    <s v="     "/>
    <s v="FAS"/>
    <m/>
    <s v="N"/>
    <x v="0"/>
    <s v="148143"/>
    <s v="18-0066484"/>
    <m/>
    <m/>
    <m/>
    <m/>
    <s v="     "/>
    <x v="1"/>
    <s v="PG&amp;E"/>
    <m/>
    <m/>
    <m/>
    <s v="D"/>
    <m/>
    <s v="0.26-9.99"/>
    <m/>
    <s v="Contact - Animal - Other"/>
    <s v="33.b. Animal contact"/>
    <s v="Contact - Animal"/>
    <s v="Contact from object"/>
    <s v="Contact - Animal"/>
    <m/>
    <s v="Contact - Animal"/>
    <s v="Transformer"/>
    <s v="Line to Line"/>
    <m/>
    <s v="Overhead"/>
    <x v="3"/>
    <m/>
    <m/>
    <s v="7687"/>
    <s v="     "/>
    <s v="Tier 2"/>
    <x v="1"/>
    <n v="244"/>
    <s v="R5"/>
    <n v="40.501600000000003"/>
    <n v="-121.83499999999999"/>
    <s v="Shasta"/>
    <s v="VOLTA-1102"/>
    <s v="102541102"/>
    <n v="11000"/>
    <s v="VOLTA 110253130"/>
    <x v="0"/>
    <m/>
    <s v="Conifer Forest"/>
    <m/>
    <m/>
    <s v="No"/>
    <m/>
    <m/>
    <m/>
    <m/>
    <m/>
    <m/>
    <m/>
    <s v="N"/>
    <s v="N"/>
    <m/>
    <m/>
    <s v="     "/>
    <m/>
    <m/>
    <m/>
    <m/>
    <m/>
    <m/>
    <m/>
    <m/>
    <m/>
    <m/>
    <m/>
    <m/>
    <m/>
    <m/>
    <m/>
    <m/>
    <m/>
    <m/>
    <m/>
  </r>
  <r>
    <s v="SAP201420517"/>
    <s v="     "/>
    <n v="41881"/>
    <s v="8/30"/>
    <x v="1"/>
    <m/>
    <s v="35"/>
    <n v="3"/>
    <s v="8"/>
    <x v="7"/>
    <n v="41879"/>
    <m/>
    <s v="open jumper caused veg fire"/>
    <s v="     "/>
    <s v="SAP"/>
    <n v="44580"/>
    <s v="Y"/>
    <x v="0"/>
    <s v="4954133"/>
    <s v="N/A"/>
    <m/>
    <s v="T003186078"/>
    <n v="108886229"/>
    <m/>
    <s v="     "/>
    <x v="0"/>
    <s v="PG&amp;E"/>
    <m/>
    <m/>
    <m/>
    <s v="D"/>
    <m/>
    <s v="Structure-PG&amp;E only"/>
    <m/>
    <s v="Equipment - PG&amp;E"/>
    <s v="34.o. Other"/>
    <s v="Equipment - PG&amp;E"/>
    <s v="Other"/>
    <s v="Other"/>
    <s v="Jumper"/>
    <m/>
    <m/>
    <m/>
    <s v="Yes"/>
    <s v="Overhead"/>
    <x v="0"/>
    <s v="Jumper"/>
    <m/>
    <s v="101504507"/>
    <s v="     "/>
    <s v="Tier 2"/>
    <x v="1"/>
    <m/>
    <m/>
    <n v="40.389099999999999"/>
    <n v="-122.36499999999999"/>
    <s v="Shasta"/>
    <s v="COTTONWOOD-1102"/>
    <m/>
    <m/>
    <m/>
    <x v="0"/>
    <m/>
    <m/>
    <m/>
    <m/>
    <s v="No"/>
    <m/>
    <m/>
    <m/>
    <m/>
    <m/>
    <m/>
    <m/>
    <s v="N"/>
    <s v="N"/>
    <m/>
    <m/>
    <s v="     "/>
    <m/>
    <m/>
    <m/>
    <m/>
    <m/>
    <m/>
    <m/>
    <m/>
    <m/>
    <m/>
    <m/>
    <m/>
    <m/>
    <m/>
    <m/>
    <m/>
    <m/>
    <m/>
    <m/>
  </r>
  <r>
    <s v="20150313"/>
    <s v="     "/>
    <n v="42246"/>
    <s v="8/30"/>
    <x v="1"/>
    <n v="0.71180555555555558"/>
    <s v="36"/>
    <n v="3"/>
    <s v="8"/>
    <x v="2"/>
    <n v="42246"/>
    <n v="0.71180555555555558"/>
    <s v="crew to repair"/>
    <s v="     "/>
    <m/>
    <m/>
    <s v="N"/>
    <x v="0"/>
    <s v="1297344"/>
    <s v="15-0058273"/>
    <m/>
    <m/>
    <n v="110624970"/>
    <m/>
    <s v="     "/>
    <x v="1"/>
    <s v="PG&amp;E"/>
    <m/>
    <s v="Vegetation"/>
    <m/>
    <s v="D"/>
    <m/>
    <s v="&lt;0.25"/>
    <s v="Square Feet: ; Acreage: "/>
    <s v="Vegetation"/>
    <s v="33.a. Veg. contact"/>
    <s v="Vegetation"/>
    <s v="All types of equipment / facility failure"/>
    <s v="Contact - Vegetation"/>
    <m/>
    <s v="Contact - Vegetation"/>
    <s v="Conductor"/>
    <s v="Line to Ground"/>
    <s v="0"/>
    <s v="Overhead"/>
    <x v="3"/>
    <s v="Conductor"/>
    <m/>
    <s v="centennial mine rd"/>
    <s v="     "/>
    <s v="Tier 2"/>
    <x v="1"/>
    <n v="345"/>
    <m/>
    <n v="38.4039"/>
    <n v="-120.556"/>
    <s v="Calaveras"/>
    <s v="WEST-POINT-1102"/>
    <s v="163201102"/>
    <n v="12000"/>
    <s v="WEST POINT 110272036"/>
    <x v="1"/>
    <m/>
    <s v="Herbaceous"/>
    <m/>
    <m/>
    <s v="No"/>
    <m/>
    <m/>
    <m/>
    <m/>
    <m/>
    <m/>
    <m/>
    <s v="N"/>
    <s v="N"/>
    <m/>
    <m/>
    <s v="     "/>
    <s v="38.40390000"/>
    <s v="-120.55590000"/>
    <s v="Aug 31 2015 12:00AM"/>
    <s v="TrunkFail"/>
    <s v="Gray pine that was healthy had trunk snap. Trunk of tree on slight slope with a 15 rise.  Multiple stems of crown of tree laid on one phase of line causing line to snap further down the span.  The phase sparked a small grass fire 40 x 70 in size.  Fire investigation report completed. No property damage found._x000d__x000a_patrolled area and found no other tree conditions that need attention. Outage was un-avoidable"/>
    <s v="PINE"/>
    <s v="60"/>
    <s v="23"/>
    <s v="45"/>
    <s v="None"/>
    <s v="None"/>
    <s v="N"/>
    <s v="1"/>
    <m/>
    <s v="Hillside"/>
    <s v="A"/>
    <s v="CrossArm"/>
    <s v="BareWire"/>
    <s v="1"/>
  </r>
  <r>
    <s v="SAP201517346"/>
    <s v="     "/>
    <n v="42246"/>
    <s v="8/30"/>
    <x v="1"/>
    <m/>
    <s v="36"/>
    <n v="3"/>
    <s v="8"/>
    <x v="2"/>
    <n v="42244"/>
    <m/>
    <s v="fire melted riser moulding; veg fire started by deteriorated service conductor and/or vehicle contact"/>
    <s v="     "/>
    <s v="SAP"/>
    <n v="44580"/>
    <s v="Y"/>
    <x v="0"/>
    <s v="6018966"/>
    <s v="N/A"/>
    <m/>
    <s v="T003474355"/>
    <n v="110606733"/>
    <m/>
    <s v="     "/>
    <x v="0"/>
    <s v="PG&amp;E"/>
    <m/>
    <m/>
    <m/>
    <s v="D"/>
    <m/>
    <s v="Structure-PG&amp;E only"/>
    <m/>
    <s v="Contamination"/>
    <s v="36.a. Contamination"/>
    <s v="Equipment - PG&amp;E"/>
    <s v="Contamination"/>
    <s v="Contamination"/>
    <m/>
    <m/>
    <m/>
    <m/>
    <s v="Yes"/>
    <s v="Overhead"/>
    <x v="0"/>
    <s v="Riser"/>
    <m/>
    <s v="100055374"/>
    <s v="     "/>
    <s v="Tier 2"/>
    <x v="1"/>
    <m/>
    <m/>
    <n v="38.851500000000001"/>
    <n v="-121.14700000000001"/>
    <s v="Placer"/>
    <s v="PENRYN-1103"/>
    <m/>
    <m/>
    <m/>
    <x v="0"/>
    <s v="Grass Valley FD"/>
    <m/>
    <m/>
    <m/>
    <s v="No"/>
    <m/>
    <m/>
    <m/>
    <m/>
    <m/>
    <m/>
    <m/>
    <s v="N"/>
    <s v="N"/>
    <m/>
    <m/>
    <s v="     "/>
    <m/>
    <m/>
    <m/>
    <m/>
    <m/>
    <m/>
    <m/>
    <m/>
    <m/>
    <m/>
    <m/>
    <m/>
    <m/>
    <m/>
    <m/>
    <m/>
    <m/>
    <m/>
    <m/>
  </r>
  <r>
    <s v="20160262"/>
    <s v="     "/>
    <n v="42612"/>
    <s v="8/30"/>
    <x v="1"/>
    <n v="0.66736111111111107"/>
    <s v="36"/>
    <n v="3"/>
    <s v="8"/>
    <x v="6"/>
    <n v="42612"/>
    <n v="0.66736111111111107"/>
    <s v="large tree branch fell and has the 715 main line pinned down tree crew is needed to remove tree. made ec tag for crew to check conductor ok after vegatation is removed.  ec tag to fix broken jumper and broken down guy"/>
    <s v="     "/>
    <m/>
    <m/>
    <s v="N"/>
    <x v="0"/>
    <s v="1534495"/>
    <s v="16-0061130"/>
    <m/>
    <m/>
    <n v="111913392"/>
    <m/>
    <s v="     "/>
    <x v="1"/>
    <s v="PG&amp;E"/>
    <m/>
    <s v="Vegetation"/>
    <m/>
    <s v="D"/>
    <m/>
    <s v="0.26-9.99"/>
    <s v="Square Feet: ; Acreage: "/>
    <s v="Vegetation"/>
    <s v="33.a. Veg. contact"/>
    <s v="Vegetation"/>
    <s v="All types of equipment / facility failure"/>
    <s v="Contact - Vegetation"/>
    <m/>
    <s v="Contact - Vegetation"/>
    <s v="Conductor"/>
    <s v="Multi-Fault"/>
    <m/>
    <s v="Overhead"/>
    <x v="3"/>
    <s v="Conductor"/>
    <m/>
    <s v="101734977"/>
    <s v="     "/>
    <s v="Tier 2"/>
    <x v="1"/>
    <n v="505"/>
    <m/>
    <n v="36.594099999999997"/>
    <n v="-121.92100000000001"/>
    <s v="Monterey"/>
    <s v="VIEJO-2202"/>
    <s v="182852202"/>
    <n v="21000"/>
    <s v="VIEJO 2202CB"/>
    <x v="0"/>
    <s v="Unknown"/>
    <s v="Conifer Forest"/>
    <m/>
    <m/>
    <s v="No"/>
    <m/>
    <m/>
    <m/>
    <m/>
    <m/>
    <m/>
    <m/>
    <s v="N"/>
    <s v="N"/>
    <m/>
    <m/>
    <s v="     "/>
    <s v="36.59317000"/>
    <s v="-121.92039000"/>
    <s v="Aug 31 2016 12:00AM"/>
    <s v="TrunkFail"/>
    <s v="Monterey pine failed at base. Pine tree was green and healthy."/>
    <s v="PINM"/>
    <s v="100"/>
    <s v="48"/>
    <s v="70"/>
    <s v="None"/>
    <s v="None"/>
    <s v="N"/>
    <s v="1"/>
    <m/>
    <s v="Hillside"/>
    <s v="B"/>
    <s v="CrossArm"/>
    <s v="BareWire"/>
    <s v="0"/>
  </r>
  <r>
    <s v="20170319"/>
    <s v="     "/>
    <n v="42977"/>
    <s v="8/30"/>
    <x v="1"/>
    <n v="0.94236111111111109"/>
    <s v="35"/>
    <n v="3"/>
    <s v="8"/>
    <x v="0"/>
    <n v="42977"/>
    <n v="0.94027777777777777"/>
    <s v="Tree fell into primary taking it down. One span of #6, notified oncall for crew and a tree crew."/>
    <s v="     "/>
    <m/>
    <m/>
    <s v="N"/>
    <x v="0"/>
    <s v="1863721"/>
    <s v="17-0074333"/>
    <m/>
    <m/>
    <n v="113207031"/>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3"/>
    <s v="Conductor"/>
    <m/>
    <s v="100026238"/>
    <s v="     "/>
    <s v="Tier 2"/>
    <x v="1"/>
    <n v="340"/>
    <m/>
    <n v="38.999299999999998"/>
    <n v="-120.989"/>
    <s v="Placer"/>
    <s v="HALSEY-1102"/>
    <s v="152241102"/>
    <n v="12000"/>
    <s v="HALSEY 110239104"/>
    <x v="0"/>
    <s v="Andy 530-889-0111"/>
    <s v="Hardwood Forest"/>
    <m/>
    <m/>
    <s v="No"/>
    <m/>
    <m/>
    <m/>
    <m/>
    <m/>
    <m/>
    <m/>
    <s v="N"/>
    <s v="N"/>
    <m/>
    <m/>
    <s v="     "/>
    <s v="38.99933000"/>
    <s v="-120.98871400"/>
    <s v="Aug 31 2017 12:00AM"/>
    <s v="TrunkFail"/>
    <s v="Green Ponderosa Pine failed at base and fell into primaries, taking with it a green, healthy 9&quot; Black Oak. Interior of pine as exposed post-failure showed decayed heart wood and rot. A canker was present at base of pine. Its original orientation was on back side (non-line side) of tree and would not have been easily viewed without walking around tree. Small fire (12x11) started; no property damage noted."/>
    <s v="PINP"/>
    <s v="50"/>
    <s v="18"/>
    <s v="22"/>
    <s v="Slight"/>
    <s v="Moderate"/>
    <s v="N"/>
    <s v="1"/>
    <m/>
    <s v="Hillside"/>
    <s v="A"/>
    <s v="CrossArm"/>
    <s v="BareWire"/>
    <s v="4"/>
  </r>
  <r>
    <s v="20170318"/>
    <s v="     "/>
    <n v="42977"/>
    <s v="8/30"/>
    <x v="1"/>
    <n v="0.76458333333333328"/>
    <s v="35"/>
    <n v="3"/>
    <s v="8"/>
    <x v="0"/>
    <n v="42977"/>
    <n v="0.73819444444444449"/>
    <s v="CREW NEEDED TO REPAIR WIRE DOWN"/>
    <s v="     "/>
    <m/>
    <m/>
    <s v="N"/>
    <x v="0"/>
    <s v="1863565"/>
    <s v="17-0074287"/>
    <m/>
    <m/>
    <m/>
    <m/>
    <s v="     "/>
    <x v="1"/>
    <s v="PG&amp;E"/>
    <m/>
    <s v="Vegetation"/>
    <m/>
    <s v="D"/>
    <m/>
    <s v="&lt;0.25"/>
    <s v="Square Feet: ; Acreage: "/>
    <s v="Vegetation"/>
    <s v="33.a. Veg. contact"/>
    <s v="Vegetation"/>
    <s v="All types of equipment / facility failure"/>
    <s v="Contact - Vegetation"/>
    <m/>
    <s v="Contact - Vegetation"/>
    <s v="Conductor"/>
    <s v="Line to Ground"/>
    <s v="Yes"/>
    <s v="Overhead"/>
    <x v="3"/>
    <s v="Conductor"/>
    <m/>
    <s v="103151338"/>
    <s v="     "/>
    <s v="Tier 2"/>
    <x v="1"/>
    <n v="246"/>
    <m/>
    <n v="40.624299999999998"/>
    <n v="-122.304"/>
    <s v="Shasta"/>
    <s v="OREGON-TRAIL-1103"/>
    <s v="103521103"/>
    <n v="12000"/>
    <s v="OREGON TRAIL 110335002"/>
    <x v="0"/>
    <s v="CASHU008896"/>
    <s v="Hardwood Woodland"/>
    <m/>
    <m/>
    <s v="No"/>
    <m/>
    <m/>
    <m/>
    <m/>
    <m/>
    <m/>
    <m/>
    <s v="N"/>
    <s v="N"/>
    <m/>
    <m/>
    <s v="     "/>
    <m/>
    <m/>
    <s v="Aug 31 2017 12:00AM"/>
    <s v="BranchFail"/>
    <s v="large leaqder broke out above branch union 10-12 from ground and fell aceoss 12kv"/>
    <s v="OAKL"/>
    <s v="60"/>
    <s v="26"/>
    <s v="30"/>
    <s v="Slight"/>
    <s v="Slight"/>
    <s v="N"/>
    <s v="1"/>
    <m/>
    <s v="Valley"/>
    <s v="D"/>
    <s v="CrossArm"/>
    <s v="BareWire"/>
    <s v="0"/>
  </r>
  <r>
    <s v="20211330"/>
    <s v="     "/>
    <n v="44438"/>
    <s v="8/30"/>
    <x v="1"/>
    <n v="0.46527777777777779"/>
    <s v="36"/>
    <n v="3"/>
    <s v="8"/>
    <x v="5"/>
    <n v="44438"/>
    <m/>
    <s v="Primary conductor was floating and burnt the crossarm. A 3 meter - 0.25 acre fire was ignited near the base of the pole. This information is preliminary."/>
    <s v="     "/>
    <s v="FAS"/>
    <m/>
    <s v="N"/>
    <x v="0"/>
    <m/>
    <s v="21-0111216"/>
    <m/>
    <s v="T005381965"/>
    <n v="121973000"/>
    <m/>
    <s v="     "/>
    <x v="1"/>
    <s v="PG&amp;E"/>
    <m/>
    <s v="Other"/>
    <s v="Crossarm"/>
    <s v="D"/>
    <s v="D"/>
    <s v="&lt;0.25"/>
    <s v="Crew req to replace burnt crossarm. Caused small veg fire below. Opened fuses de-energizing. Crew called. "/>
    <s v="Contamination"/>
    <s v="36.a. Contamination"/>
    <s v="Equipment - PG&amp;E"/>
    <s v="Contamination"/>
    <s v="Tracking"/>
    <m/>
    <m/>
    <m/>
    <s v="Force Out"/>
    <s v="Y"/>
    <s v="Overhead"/>
    <x v="3"/>
    <s v="Crossarm"/>
    <s v="Crossarm, Insulator "/>
    <s v="102277972"/>
    <s v="     "/>
    <s v="Tier 2"/>
    <x v="1"/>
    <n v="180"/>
    <s v="R3"/>
    <n v="38.218600000000002"/>
    <n v="-122.196"/>
    <s v="Solano"/>
    <s v="JAMESON-1103"/>
    <m/>
    <n v="12000"/>
    <m/>
    <x v="0"/>
    <s v="Cal Fire"/>
    <s v="Herbaceous"/>
    <s v="Grass fuel model"/>
    <s v="Dry, short grass. "/>
    <s v="No"/>
    <m/>
    <m/>
    <m/>
    <m/>
    <m/>
    <m/>
    <m/>
    <s v="N"/>
    <s v="N"/>
    <m/>
    <m/>
    <s v="     "/>
    <m/>
    <m/>
    <m/>
    <m/>
    <m/>
    <m/>
    <m/>
    <m/>
    <m/>
    <m/>
    <m/>
    <m/>
    <m/>
    <m/>
    <m/>
    <m/>
    <m/>
    <m/>
    <m/>
  </r>
  <r>
    <s v="20150314"/>
    <s v="     "/>
    <n v="42247"/>
    <s v="8/31"/>
    <x v="1"/>
    <n v="0.60277777777777775"/>
    <s v="36"/>
    <n v="3"/>
    <s v="8"/>
    <x v="2"/>
    <n v="42247"/>
    <n v="0.60277777777777775"/>
    <s v="wire down, tree fell into line"/>
    <s v="     "/>
    <m/>
    <m/>
    <s v="N"/>
    <x v="0"/>
    <s v="1297820"/>
    <s v="15-0058455"/>
    <m/>
    <m/>
    <n v="110610816"/>
    <m/>
    <s v="     "/>
    <x v="1"/>
    <s v="PG&amp;E"/>
    <m/>
    <s v="Vegetation"/>
    <m/>
    <s v="D"/>
    <m/>
    <s v="0.26-9.99"/>
    <s v="Square Feet: ; Acreage: 1"/>
    <s v="Vegetation"/>
    <s v="33.a. Veg. contact"/>
    <s v="Vegetation"/>
    <s v="All types of equipment / facility failure"/>
    <s v="Contact - Vegetation"/>
    <m/>
    <s v="Contact - Vegetation"/>
    <s v="Conductor"/>
    <s v="Line to Ground"/>
    <s v="0"/>
    <s v="Overhead"/>
    <x v="3"/>
    <s v="Conductor"/>
    <m/>
    <s v="29401 Hwy 25"/>
    <s v="     "/>
    <s v="Tier 2"/>
    <x v="1"/>
    <n v="545"/>
    <m/>
    <n v="36.532499999999999"/>
    <n v="-121.146"/>
    <s v="San Benito"/>
    <s v="HOLLISTER-2105"/>
    <s v="182492105"/>
    <n v="21000"/>
    <s v="HOLLISTER 21054018"/>
    <x v="1"/>
    <s v="Cal Fire Dept"/>
    <s v="Hardwood Woodland"/>
    <m/>
    <m/>
    <s v="No"/>
    <m/>
    <m/>
    <m/>
    <m/>
    <m/>
    <m/>
    <m/>
    <s v="N"/>
    <s v="N"/>
    <m/>
    <m/>
    <s v="     "/>
    <s v="36.53251000"/>
    <s v="-121.14620000"/>
    <s v="Sep 29 2015 12:00AM"/>
    <s v="TrunkFail"/>
    <s v="Green gray pine failed at base.1 acre grass land fire."/>
    <s v="PING"/>
    <s v="85"/>
    <s v="45"/>
    <s v="16"/>
    <s v="Slight"/>
    <s v="None"/>
    <s v="N"/>
    <s v="1"/>
    <m/>
    <s v="Other"/>
    <s v="D"/>
    <s v="CrossArm"/>
    <s v="BareWire"/>
    <s v="0"/>
  </r>
  <r>
    <s v="20170321"/>
    <s v="     "/>
    <n v="42978"/>
    <s v="8/31"/>
    <x v="1"/>
    <n v="0.27916666666666667"/>
    <s v="35"/>
    <n v="3"/>
    <s v="8"/>
    <x v="0"/>
    <n v="42978"/>
    <n v="0.26458333333333334"/>
    <s v="Tree fell. 2ph of 4acsr on ground. Also replace bushing mounted c/outs with arm mounted FT's"/>
    <s v="     "/>
    <m/>
    <m/>
    <s v="N"/>
    <x v="0"/>
    <s v="1863769"/>
    <s v="17-0074386"/>
    <m/>
    <m/>
    <n v="113207933"/>
    <m/>
    <s v="     "/>
    <x v="1"/>
    <s v="PG&amp;E"/>
    <m/>
    <s v="Vegetation"/>
    <m/>
    <s v="D"/>
    <m/>
    <s v="&lt;0.25"/>
    <s v="Square Feet: ; Acreage: "/>
    <s v="Vegetation"/>
    <s v="33.a. Veg. contact"/>
    <s v="Vegetation"/>
    <s v="All types of equipment / facility failure"/>
    <s v="Contact - Vegetation"/>
    <m/>
    <s v="Contact - Vegetation"/>
    <s v="Conductor"/>
    <s v="Multi-Fault"/>
    <s v="Unknown"/>
    <s v="Overhead"/>
    <x v="3"/>
    <s v="Conductor"/>
    <m/>
    <s v="101860075"/>
    <s v="     "/>
    <s v="Tier 2"/>
    <x v="1"/>
    <n v="565"/>
    <m/>
    <n v="35.616"/>
    <n v="-120.858"/>
    <s v="San Luis Obispo"/>
    <s v="TEMPLETON-2110"/>
    <s v="183052110"/>
    <n v="21000"/>
    <s v="TEMPLETON 2110R90"/>
    <x v="1"/>
    <s v="Derrick"/>
    <s v="Hardwood Woodland"/>
    <m/>
    <m/>
    <s v="No"/>
    <m/>
    <m/>
    <m/>
    <m/>
    <m/>
    <m/>
    <m/>
    <s v="N"/>
    <s v="N"/>
    <m/>
    <m/>
    <s v="     "/>
    <s v="35.36570000"/>
    <s v="-120.51260000"/>
    <s v="Sep  5 2017 12:00AM"/>
    <s v="TrunkFail"/>
    <s v="Evidence of green Valley Oak sstem failure at fault location. No further work necessary. Evidence of fire was observed, and a fire investigation report has been filed 9/5/17."/>
    <s v="OAKV"/>
    <s v="75"/>
    <s v="51"/>
    <s v="30"/>
    <s v="None"/>
    <s v="None"/>
    <s v="N"/>
    <s v="1"/>
    <m/>
    <s v="Hillside"/>
    <s v="B"/>
    <s v="CrossArm"/>
    <s v="BareWire"/>
    <s v="1"/>
  </r>
  <r>
    <s v="20180729"/>
    <s v="     "/>
    <n v="43343"/>
    <s v="8/31"/>
    <x v="1"/>
    <n v="0.54305555555555551"/>
    <s v="35"/>
    <n v="3"/>
    <s v="8"/>
    <x v="1"/>
    <n v="43343"/>
    <n v="0.54305555555555551"/>
    <s v="ILIS cause - &quot; TREE FELL INTO PRIMARY WIRE ON GROUND&quot;"/>
    <s v="     "/>
    <s v="FAS"/>
    <m/>
    <s v="N"/>
    <x v="0"/>
    <s v="166356"/>
    <s v="18-0075616"/>
    <m/>
    <m/>
    <m/>
    <m/>
    <s v="     "/>
    <x v="1"/>
    <s v="PG&amp;E"/>
    <m/>
    <m/>
    <m/>
    <s v="D"/>
    <m/>
    <s v="&lt;0.25"/>
    <m/>
    <s v="Vegetation"/>
    <s v="33.a. Veg. contact"/>
    <s v="Vegetation"/>
    <s v="Contact from object"/>
    <s v="Vegetation"/>
    <m/>
    <s v="Contact - Vegetation"/>
    <s v="Conductor"/>
    <s v="Multi-Fault"/>
    <m/>
    <s v="Overhead"/>
    <x v="3"/>
    <m/>
    <m/>
    <s v="41356"/>
    <s v="     "/>
    <s v="Tier 2"/>
    <x v="1"/>
    <n v="246"/>
    <s v="R3"/>
    <n v="40.466999999999999"/>
    <n v="-122.483"/>
    <s v="Shasta"/>
    <s v="JESSUP-1101"/>
    <s v="103441101"/>
    <n v="11000"/>
    <s v="JESSUP 11011496"/>
    <x v="1"/>
    <m/>
    <s v="Hardwood Woodland"/>
    <m/>
    <m/>
    <s v="No"/>
    <m/>
    <m/>
    <m/>
    <m/>
    <m/>
    <m/>
    <m/>
    <s v="N"/>
    <s v="N"/>
    <m/>
    <m/>
    <s v="     "/>
    <s v="40.47750000"/>
    <s v="-122.48470000"/>
    <s v="Sep  1 2018 12:00AM"/>
    <s v="BranchFail"/>
    <s v="STEM FROM GREEN GRAY PINE BROKE OUT 30 FROM GROUND AND FELL ACROSS 12KV CONDUCTORS."/>
    <s v="PING"/>
    <s v="60"/>
    <s v="28"/>
    <s v="30"/>
    <s v="Slight"/>
    <s v="None"/>
    <s v="N"/>
    <s v="1"/>
    <m/>
    <s v="Valley"/>
    <s v="D"/>
    <s v="CrossArm"/>
    <s v="BareWire"/>
    <s v="0"/>
  </r>
  <r>
    <s v="20180733"/>
    <s v="     "/>
    <n v="43343"/>
    <s v="8/31"/>
    <x v="1"/>
    <n v="0.75277777777777777"/>
    <s v="35"/>
    <n v="3"/>
    <s v="8"/>
    <x v="1"/>
    <n v="43343"/>
    <n v="0.75277777777777777"/>
    <m/>
    <s v="     "/>
    <s v="Charles"/>
    <m/>
    <s v="N"/>
    <x v="0"/>
    <s v="166538"/>
    <s v="18-0075741"/>
    <m/>
    <m/>
    <m/>
    <m/>
    <s v="     "/>
    <x v="1"/>
    <s v="PG&amp;E"/>
    <m/>
    <m/>
    <m/>
    <s v="D"/>
    <m/>
    <s v="Unknown"/>
    <m/>
    <s v="Vegetation"/>
    <s v="33.a. Veg. contact"/>
    <s v="Vegetation"/>
    <s v="Contact from object"/>
    <s v="Vegetation"/>
    <m/>
    <s v="Contact - Vegetation"/>
    <s v="Conductor"/>
    <s v="Line to Line"/>
    <m/>
    <s v="Overhead"/>
    <x v="3"/>
    <m/>
    <m/>
    <s v="96896"/>
    <s v="     "/>
    <s v="Tier 2"/>
    <x v="1"/>
    <n v="150"/>
    <s v="R2"/>
    <n v="39.578499999999998"/>
    <n v="-123.384"/>
    <s v="Mendocino"/>
    <s v="LAYTONVILLE-1102"/>
    <s v="042681102"/>
    <n v="11000"/>
    <s v="COVELO 110146208"/>
    <x v="0"/>
    <m/>
    <s v="Hardwood Forest"/>
    <m/>
    <m/>
    <s v="No"/>
    <m/>
    <m/>
    <m/>
    <m/>
    <m/>
    <m/>
    <m/>
    <s v="N"/>
    <s v="N"/>
    <m/>
    <m/>
    <s v="     "/>
    <s v="39.75337170"/>
    <s v="-123.22009170"/>
    <s v="Sep  7 2018 12:00AM"/>
    <s v="BranchFail"/>
    <s v="The outage was caused by a limb from a mature Valley Oak falling through the lines. The tree has no visible defects other than a few woodpecker holes, however, it has recently shed several large branches. The fire was contained quickly burning grass only and only ended up being 150 X 300."/>
    <s v="OAKV"/>
    <s v="55"/>
    <s v="60"/>
    <s v="20"/>
    <s v="None"/>
    <s v="Slight"/>
    <s v="N"/>
    <s v="1"/>
    <m/>
    <s v="Valley"/>
    <s v="D"/>
    <s v="CrossArm"/>
    <s v="BareWire"/>
    <s v="2"/>
  </r>
  <r>
    <s v="20180728"/>
    <s v="     "/>
    <n v="43343"/>
    <s v="8/31"/>
    <x v="1"/>
    <n v="0.21388888888888888"/>
    <s v="35"/>
    <n v="3"/>
    <s v="8"/>
    <x v="1"/>
    <n v="43343"/>
    <n v="0.21388888888888888"/>
    <m/>
    <s v="     "/>
    <s v="FAS"/>
    <m/>
    <s v="N"/>
    <x v="0"/>
    <s v="166073"/>
    <s v="18-0075344"/>
    <m/>
    <m/>
    <m/>
    <s v="EI180831A"/>
    <s v="     "/>
    <x v="0"/>
    <s v="PG&amp;E"/>
    <m/>
    <m/>
    <m/>
    <s v="D"/>
    <m/>
    <s v="&lt;0.25"/>
    <m/>
    <s v="Equipment - PG&amp;E"/>
    <s v="34.o. Other"/>
    <s v="Equipment - PG&amp;E"/>
    <s v="All types of equipment / facility failure"/>
    <s v="Other"/>
    <m/>
    <m/>
    <m/>
    <s v="Multi-Fault"/>
    <m/>
    <s v="Overhead"/>
    <x v="3"/>
    <m/>
    <m/>
    <s v="1105/2/NORM"/>
    <s v="     "/>
    <s v="Tier 2"/>
    <x v="1"/>
    <m/>
    <m/>
    <n v="36.778100000000002"/>
    <n v="-119.67400000000001"/>
    <s v="Fresno"/>
    <s v="AIRWAYS-1106"/>
    <s v="252041106"/>
    <n v="11000"/>
    <s v="N/A"/>
    <x v="0"/>
    <m/>
    <s v="Urban"/>
    <m/>
    <m/>
    <s v="No"/>
    <m/>
    <m/>
    <m/>
    <m/>
    <m/>
    <m/>
    <m/>
    <s v="N"/>
    <s v="N"/>
    <m/>
    <m/>
    <s v="     "/>
    <m/>
    <m/>
    <m/>
    <m/>
    <m/>
    <m/>
    <m/>
    <m/>
    <m/>
    <m/>
    <m/>
    <m/>
    <m/>
    <m/>
    <m/>
    <m/>
    <m/>
    <m/>
    <m/>
  </r>
  <r>
    <s v="20190954"/>
    <s v="     "/>
    <n v="43708"/>
    <s v="8/31"/>
    <x v="1"/>
    <m/>
    <s v="35"/>
    <n v="3"/>
    <s v="8"/>
    <x v="3"/>
    <n v="43708"/>
    <n v="0.41388888888888886"/>
    <s v="ILIS indiates truck struck a log sagging phone line on I-5, broke pole, and 3 spans of PG&amp;E conductors down as a result. Small fire. PM 31470231, EC 117835710 obtained from Google Earth/SAP. Pole number added from EC Tag. Tag indicates work completed on 117835647. updated SAP ID from autopopulated field."/>
    <s v="     "/>
    <s v="FAS"/>
    <m/>
    <s v="N"/>
    <x v="0"/>
    <s v="549495"/>
    <s v="19-0094332"/>
    <m/>
    <s v="T004741279"/>
    <n v="0"/>
    <m/>
    <s v="     "/>
    <x v="1"/>
    <s v="PG&amp;E"/>
    <m/>
    <m/>
    <m/>
    <s v="D"/>
    <s v="D"/>
    <s v="&lt;0.25"/>
    <m/>
    <s v="Contact - 3rd Party"/>
    <s v="33.d. Vehicle contact"/>
    <s v="Contact - 3rd Party"/>
    <s v="Contact from object"/>
    <s v="Contact - Vehicle"/>
    <m/>
    <s v="Contact - Vehicle"/>
    <s v="Fuse"/>
    <s v="Multi-Fault"/>
    <m/>
    <s v="Overbuild"/>
    <x v="0"/>
    <s v="Fuse"/>
    <s v="Pole"/>
    <s v="103571671"/>
    <s v="     "/>
    <s v="Tier 2"/>
    <x v="1"/>
    <n v="246"/>
    <s v="R4"/>
    <n v="40.661000000000001"/>
    <n v="-122.35599999999999"/>
    <s v="SHASTA"/>
    <s v="OREGON-TRAIL-1102"/>
    <m/>
    <m/>
    <s v="OREGON TRAIL 110249144"/>
    <x v="0"/>
    <s v="Shasta Lake FD"/>
    <s v="Barren/Other"/>
    <m/>
    <m/>
    <s v="No"/>
    <m/>
    <m/>
    <m/>
    <m/>
    <m/>
    <m/>
    <m/>
    <s v="N"/>
    <s v="N"/>
    <m/>
    <m/>
    <s v="     "/>
    <m/>
    <m/>
    <m/>
    <m/>
    <m/>
    <m/>
    <m/>
    <m/>
    <m/>
    <m/>
    <m/>
    <m/>
    <m/>
    <m/>
    <m/>
    <m/>
    <m/>
    <m/>
    <m/>
  </r>
  <r>
    <s v="20211336"/>
    <s v="     "/>
    <n v="44439"/>
    <s v="8/31"/>
    <x v="1"/>
    <n v="0.7104166666666667"/>
    <s v="36"/>
    <n v="3"/>
    <s v="8"/>
    <x v="5"/>
    <n v="44439"/>
    <m/>
    <s v="Tree fell into overhead primary circuit resulting in a wire down incident. The ensuing fire was 3 meters - 0.25 acre in size. This was not in or near a previous burn scar. This information is preliminary."/>
    <s v="     "/>
    <s v="FAS"/>
    <m/>
    <s v="N"/>
    <x v="0"/>
    <m/>
    <s v="21-0111833"/>
    <m/>
    <s v="T005383291"/>
    <n v="121981000"/>
    <m/>
    <s v="     "/>
    <x v="1"/>
    <s v="PG&amp;E"/>
    <m/>
    <s v="Vegetation"/>
    <m/>
    <s v="D"/>
    <s v="D"/>
    <s v="&lt;0.25"/>
    <s v="Crew to make repairs to down lines. "/>
    <s v="Vegetation"/>
    <s v="33.a. Veg. contact"/>
    <s v="Vegetation"/>
    <s v="Contact from object"/>
    <s v="Veg. contact"/>
    <m/>
    <s v="Veg. contact"/>
    <s v="Conductor - Primary"/>
    <s v="Line to Ground"/>
    <s v="Y"/>
    <s v="Overhead"/>
    <x v="3"/>
    <s v="Conductor - Primary"/>
    <s v="Conductor "/>
    <s v="102206903"/>
    <s v="     "/>
    <s v="Tier 2"/>
    <x v="1"/>
    <n v="140"/>
    <s v="R3"/>
    <n v="39.213099999999997"/>
    <n v="-123.747"/>
    <s v="Mendocino"/>
    <s v="ELK-1101"/>
    <m/>
    <n v="12000"/>
    <m/>
    <x v="0"/>
    <s v="Cal Fire"/>
    <s v="Conifer Forest"/>
    <s v="Timber fuel model"/>
    <s v="Forest grass &amp; brush "/>
    <s v="No"/>
    <m/>
    <m/>
    <m/>
    <m/>
    <m/>
    <m/>
    <m/>
    <s v="N"/>
    <s v="N"/>
    <m/>
    <m/>
    <s v="     "/>
    <s v="39.21329600"/>
    <s v="-123.74851900"/>
    <s v="Sep  2 2021 12:00AM"/>
    <s v="TrunkFail"/>
    <s v="Large green wax myrtle with co-dom stems at base failed at attachment due to interior decay below ground level, and fell through and into other trees into wires starting small(~40x50) fire until fuses could be opened. Unsure if tree fell or burned through wire."/>
    <s v="MYRT"/>
    <s v="60"/>
    <s v="24"/>
    <s v="40"/>
    <s v="Slight"/>
    <s v="None"/>
    <s v="N"/>
    <s v="1"/>
    <m/>
    <s v="Plain"/>
    <s v="D"/>
    <s v="CrossArm"/>
    <s v="BareWire"/>
    <s v="0"/>
  </r>
  <r>
    <s v="20150258"/>
    <s v="     "/>
    <n v="42220"/>
    <s v="8/4"/>
    <x v="1"/>
    <n v="0.74791666666666667"/>
    <s v="32"/>
    <n v="3"/>
    <s v="8"/>
    <x v="2"/>
    <n v="42220"/>
    <n v="0.74791666666666667"/>
    <m/>
    <s v="     "/>
    <m/>
    <m/>
    <s v="N"/>
    <x v="0"/>
    <m/>
    <m/>
    <m/>
    <m/>
    <m/>
    <m/>
    <s v="     "/>
    <x v="1"/>
    <s v="PG&amp;E"/>
    <m/>
    <s v="Vegetation"/>
    <m/>
    <s v="T"/>
    <m/>
    <s v="&lt;0.25"/>
    <s v="Square Feet: ; Acreage: "/>
    <s v="Contact - Animal - Bird"/>
    <s v="33.b. Animal contact"/>
    <s v="Contact - Bird"/>
    <s v="All types of equipment / facility failure"/>
    <s v="Contact - Animal"/>
    <m/>
    <s v="Contact - Animal"/>
    <s v="Conductor"/>
    <m/>
    <m/>
    <s v="Overhead"/>
    <x v="4"/>
    <s v="Conductor"/>
    <m/>
    <s v="Str. 007/019"/>
    <s v="     "/>
    <s v="Tier 2"/>
    <x v="1"/>
    <n v="420"/>
    <m/>
    <n v="37.587899999999998"/>
    <n v="-120.229"/>
    <s v="Mariposa"/>
    <s v="EXCHEQUER-YOSEMITE-70"/>
    <s v="ETL.8650"/>
    <n v="70000"/>
    <s v="N/A"/>
    <x v="0"/>
    <m/>
    <s v="Herbaceous"/>
    <m/>
    <m/>
    <s v="No"/>
    <m/>
    <m/>
    <m/>
    <m/>
    <m/>
    <m/>
    <m/>
    <s v="N"/>
    <s v="N"/>
    <m/>
    <m/>
    <s v="     "/>
    <m/>
    <m/>
    <m/>
    <m/>
    <m/>
    <m/>
    <m/>
    <m/>
    <m/>
    <m/>
    <m/>
    <m/>
    <m/>
    <m/>
    <m/>
    <m/>
    <m/>
    <m/>
    <m/>
  </r>
  <r>
    <s v="20150257"/>
    <s v="     "/>
    <n v="42220"/>
    <s v="8/4"/>
    <x v="1"/>
    <n v="0.67013888888888884"/>
    <s v="32"/>
    <n v="3"/>
    <s v="8"/>
    <x v="2"/>
    <n v="42220"/>
    <n v="0.67013888888888884"/>
    <m/>
    <s v="     "/>
    <m/>
    <m/>
    <s v="N"/>
    <x v="0"/>
    <m/>
    <s v="15-0052743"/>
    <m/>
    <m/>
    <m/>
    <m/>
    <s v="     "/>
    <x v="1"/>
    <s v="PG&amp;E"/>
    <m/>
    <s v="Vegetation"/>
    <m/>
    <s v="D"/>
    <m/>
    <s v="&lt;0.25"/>
    <s v="Square Feet: 100 sq ft; Acreage: "/>
    <s v="Equipment - PG&amp;E"/>
    <s v="34.c. Fuse damage or failure"/>
    <s v="Equipment - PG&amp;E"/>
    <s v="All types of equipment / facility failure"/>
    <s v="Fuse"/>
    <s v="Fuse"/>
    <m/>
    <m/>
    <s v="Line to Ground"/>
    <s v="None"/>
    <s v="Overhead"/>
    <x v="1"/>
    <s v="Fuse"/>
    <m/>
    <s v="100441220"/>
    <s v="     "/>
    <s v="Tier 2"/>
    <x v="1"/>
    <n v="285"/>
    <m/>
    <n v="40.0822"/>
    <n v="-121.154"/>
    <s v="Plumas"/>
    <s v="BUCKS-CREEK-1102"/>
    <s v="102211102"/>
    <m/>
    <s v="N/A"/>
    <x v="0"/>
    <s v="USFS"/>
    <s v="Conifer Forest"/>
    <m/>
    <m/>
    <s v="Yes"/>
    <m/>
    <m/>
    <m/>
    <m/>
    <m/>
    <m/>
    <m/>
    <s v="N"/>
    <s v="N"/>
    <m/>
    <m/>
    <s v="     "/>
    <m/>
    <m/>
    <m/>
    <m/>
    <m/>
    <m/>
    <m/>
    <m/>
    <m/>
    <m/>
    <m/>
    <m/>
    <m/>
    <m/>
    <m/>
    <m/>
    <m/>
    <m/>
    <m/>
  </r>
  <r>
    <s v="20200951"/>
    <s v="     "/>
    <n v="44047"/>
    <s v="8/4"/>
    <x v="1"/>
    <n v="0.50763888888888886"/>
    <s v="32"/>
    <n v="3"/>
    <s v="8"/>
    <x v="4"/>
    <n v="44047"/>
    <n v="0.49861111111111112"/>
    <s v="On August 4, 2020 at 1253 hours, a PG&amp;E Troubleman patrolling the Corning 1102 Distribution Circuit number 103331102 near 15415 Paskenta Rd, Flournoy, CA, 96029. He observed the line recloser number 53184 was in the open status. Initial analysis indicates a primary conductor came down, as a result of contact with a turkey vulture. Cal Fire responded to and extinguished the fire. The unplanned outage lasting 29,250 minutes affected 216 customers. Repairs were complete by August 4, 2020 at 1618 hours."/>
    <s v="     "/>
    <s v="FAS"/>
    <m/>
    <s v="N"/>
    <x v="0"/>
    <s v="978619"/>
    <s v="20-0079535"/>
    <m/>
    <s v="T005028098, T005028099"/>
    <n v="119557699"/>
    <m/>
    <s v="     "/>
    <x v="1"/>
    <s v="PG&amp;E"/>
    <m/>
    <s v="Vegetation"/>
    <m/>
    <s v="D"/>
    <s v="D"/>
    <s v="&lt;0.25"/>
    <m/>
    <s v="Contact - Animal - Bird"/>
    <s v="33.b. Animal contact"/>
    <s v="Contact - Bird"/>
    <s v="Contact from object"/>
    <s v="Contact - Animal"/>
    <m/>
    <s v="Contact - Animal"/>
    <s v="Conductor - Primary"/>
    <s v="Line to Ground"/>
    <m/>
    <s v="Overhead"/>
    <x v="3"/>
    <s v="Conductor - Primary"/>
    <s v="Conductor - Primary"/>
    <s v="Circuit: 103331102, Pole: 101522530"/>
    <s v="     "/>
    <s v="Tier 2"/>
    <x v="1"/>
    <n v="246"/>
    <s v="R4"/>
    <n v="39.9208"/>
    <n v="-122.45399999999999"/>
    <s v="Tehama"/>
    <s v="CORNING-1102"/>
    <m/>
    <n v="12000"/>
    <s v="CORNING-110253184"/>
    <x v="1"/>
    <s v="Cal Fire"/>
    <s v="Herbaceous"/>
    <m/>
    <m/>
    <s v="No"/>
    <m/>
    <m/>
    <m/>
    <m/>
    <m/>
    <m/>
    <m/>
    <s v="N"/>
    <s v="N"/>
    <m/>
    <m/>
    <s v="     "/>
    <m/>
    <m/>
    <m/>
    <m/>
    <m/>
    <m/>
    <m/>
    <m/>
    <m/>
    <m/>
    <m/>
    <m/>
    <m/>
    <m/>
    <m/>
    <m/>
    <m/>
    <m/>
    <m/>
  </r>
  <r>
    <s v="SAP201420737"/>
    <s v="     "/>
    <n v="41856"/>
    <s v="8/5"/>
    <x v="1"/>
    <m/>
    <s v="32"/>
    <n v="3"/>
    <s v="8"/>
    <x v="7"/>
    <n v="41854"/>
    <m/>
    <s v="pole fire; burnt crossarm; wire down; failed fuse 8097; 1 span s/o 7P5938"/>
    <s v="     "/>
    <s v="SAP"/>
    <n v="44580"/>
    <s v="Y"/>
    <x v="0"/>
    <s v="1060443"/>
    <s v="14-0048843"/>
    <m/>
    <s v="T003170129"/>
    <n v="108842592"/>
    <m/>
    <s v="     "/>
    <x v="0"/>
    <s v="PG&amp;E"/>
    <m/>
    <m/>
    <m/>
    <s v="D"/>
    <m/>
    <s v="Structure-PG&amp;E only"/>
    <m/>
    <s v="Equipment - PG&amp;E"/>
    <s v="34.c. Fuse damage or failure"/>
    <s v="Equipment - PG&amp;E"/>
    <s v="Fuse failure - all"/>
    <s v="Fuse failure - all"/>
    <s v="Crossarm"/>
    <m/>
    <m/>
    <s v="Line to Line"/>
    <s v="No"/>
    <s v="Overhead"/>
    <x v="0"/>
    <s v="Crossarm"/>
    <m/>
    <s v="100198513"/>
    <s v="     "/>
    <s v="Tier 2"/>
    <x v="1"/>
    <m/>
    <m/>
    <n v="35.041600000000003"/>
    <n v="-118.773"/>
    <s v="Kern"/>
    <s v="TEJON-1103"/>
    <m/>
    <m/>
    <s v="N/A"/>
    <x v="0"/>
    <m/>
    <m/>
    <m/>
    <m/>
    <s v="No"/>
    <m/>
    <m/>
    <m/>
    <m/>
    <m/>
    <m/>
    <m/>
    <s v="N"/>
    <s v="N"/>
    <m/>
    <m/>
    <s v="     "/>
    <m/>
    <m/>
    <m/>
    <m/>
    <m/>
    <m/>
    <m/>
    <m/>
    <m/>
    <m/>
    <m/>
    <m/>
    <m/>
    <m/>
    <m/>
    <m/>
    <m/>
    <m/>
    <m/>
  </r>
  <r>
    <s v="MIA20140266"/>
    <s v="     "/>
    <n v="41856"/>
    <s v="8/5"/>
    <x v="1"/>
    <n v="0.48554398148148148"/>
    <s v="32"/>
    <n v="3"/>
    <s v="8"/>
    <x v="7"/>
    <n v="41856"/>
    <n v="0.48541666666666666"/>
    <s v="insulator failure causing pole fire "/>
    <s v="     "/>
    <s v="FAS"/>
    <n v="44265"/>
    <s v="Y"/>
    <x v="0"/>
    <s v="1061385"/>
    <s v="14-0049236"/>
    <m/>
    <s v="T003171418"/>
    <m/>
    <m/>
    <s v="     "/>
    <x v="0"/>
    <s v="PG&amp;E"/>
    <m/>
    <m/>
    <m/>
    <s v="D"/>
    <m/>
    <s v="Structure-PG&amp;E only"/>
    <m/>
    <s v="Equipment - PG&amp;E"/>
    <s v="34.g. Insulator and brushing damage or failure"/>
    <s v="Equipment - PG&amp;E"/>
    <s v="All types of equipment / facility failure"/>
    <s v="Insulator failure"/>
    <s v="Insulator"/>
    <m/>
    <m/>
    <s v="None"/>
    <s v="Yes"/>
    <s v="Overhead"/>
    <x v="0"/>
    <m/>
    <m/>
    <s v="100390566"/>
    <s v="     "/>
    <s v="Tier 2"/>
    <x v="1"/>
    <n v="285"/>
    <m/>
    <n v="40.108499999999999"/>
    <n v="-120.81699999999999"/>
    <s v="Plumas"/>
    <s v="CRESCENT-MILLS-2101"/>
    <m/>
    <n v="21000"/>
    <s v="CRESCENT MILLS 21012562"/>
    <x v="0"/>
    <m/>
    <s v="Highly Rural"/>
    <m/>
    <m/>
    <s v="No"/>
    <m/>
    <m/>
    <m/>
    <m/>
    <m/>
    <m/>
    <m/>
    <s v="N"/>
    <s v="N"/>
    <m/>
    <m/>
    <s v="     "/>
    <m/>
    <m/>
    <m/>
    <m/>
    <m/>
    <m/>
    <m/>
    <m/>
    <m/>
    <m/>
    <m/>
    <m/>
    <m/>
    <m/>
    <m/>
    <m/>
    <m/>
    <m/>
    <m/>
  </r>
  <r>
    <s v="20160218"/>
    <s v="     "/>
    <n v="42587"/>
    <s v="8/5"/>
    <x v="1"/>
    <n v="0.61527777777777781"/>
    <s v="32"/>
    <n v="3"/>
    <s v="8"/>
    <x v="6"/>
    <n v="42587"/>
    <n v="0.61527777777777781"/>
    <s v="0"/>
    <s v="     "/>
    <m/>
    <m/>
    <s v="N"/>
    <x v="0"/>
    <s v="1522230"/>
    <s v="16-0055425"/>
    <m/>
    <m/>
    <n v="111851687"/>
    <m/>
    <s v="     "/>
    <x v="1"/>
    <s v="PG&amp;E"/>
    <m/>
    <s v="Vegetation"/>
    <m/>
    <s v="D"/>
    <m/>
    <s v="&lt;3 meters of linear travel"/>
    <s v="Square Feet: ; Acreage: "/>
    <s v="Vegetation"/>
    <s v="33.a. Veg. contact"/>
    <s v="Vegetation"/>
    <s v="All types of equipment / facility failure"/>
    <s v="Contact - Vegetation"/>
    <m/>
    <s v="Contact - Vegetation"/>
    <s v="Conductor"/>
    <s v="Line to Line"/>
    <m/>
    <s v="Overhead"/>
    <x v="3"/>
    <s v="Conductor"/>
    <m/>
    <s v="103572261"/>
    <s v="     "/>
    <s v="Tier 2"/>
    <x v="1"/>
    <n v="120"/>
    <m/>
    <n v="40.479700000000001"/>
    <n v="-123.78"/>
    <s v="Humboldt"/>
    <s v="BRIDGEVILLE-1101"/>
    <s v="192461102"/>
    <n v="12000"/>
    <s v="N/A"/>
    <x v="0"/>
    <s v="Cal Fire"/>
    <s v="Conifer Forest"/>
    <m/>
    <m/>
    <s v="No"/>
    <m/>
    <m/>
    <m/>
    <m/>
    <m/>
    <m/>
    <m/>
    <s v="N"/>
    <s v="N"/>
    <m/>
    <m/>
    <s v="     "/>
    <s v="40.47874900"/>
    <s v="-123.77653700"/>
    <s v="Aug  8 2016 12:00AM"/>
    <s v="RootsFail"/>
    <s v="A madrone with an open trunk scar and internal decay uprooted and fell into the lines, getting held up and causing cross phasing.  The trunk scar extended from the base of the tree up 5 and encompassed about 1/4 of the circumference of the trunk at the base. There was decay extending into the trunk and there were no holding roots on the scarred, uphill side of the tree. The canopy appeared healthy. The tree was just marked to be worked on routine 7/29/16."/>
    <s v="MADR"/>
    <s v="52"/>
    <s v="17"/>
    <s v="35"/>
    <s v="Slight"/>
    <s v="None"/>
    <s v="N"/>
    <s v="1"/>
    <m/>
    <s v="Hillside"/>
    <s v="B"/>
    <s v="CrossArm"/>
    <s v="BareWire"/>
    <s v="3"/>
  </r>
  <r>
    <s v="20170267"/>
    <s v="     "/>
    <n v="42952"/>
    <s v="8/5"/>
    <x v="1"/>
    <n v="0.75555555555555554"/>
    <s v="31"/>
    <n v="3"/>
    <s v="8"/>
    <x v="0"/>
    <n v="42952"/>
    <n v="0.75555555555555554"/>
    <s v="0"/>
    <s v="     "/>
    <m/>
    <m/>
    <s v="N"/>
    <x v="0"/>
    <s v="1847083"/>
    <s v="17-0068200"/>
    <m/>
    <m/>
    <n v="113126582"/>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2196629"/>
    <s v="     "/>
    <s v="Tier 2"/>
    <x v="1"/>
    <n v="154"/>
    <m/>
    <n v="39.096800000000002"/>
    <n v="-123.215"/>
    <s v="Mendocino"/>
    <s v="UKIAH-1114"/>
    <s v="42771114"/>
    <n v="12000"/>
    <s v="UKIAH 1114408"/>
    <x v="0"/>
    <s v="Cal Fire"/>
    <s v="Hardwood Forest"/>
    <m/>
    <m/>
    <s v="No"/>
    <m/>
    <m/>
    <m/>
    <m/>
    <m/>
    <m/>
    <m/>
    <s v="N"/>
    <s v="N"/>
    <m/>
    <m/>
    <s v="     "/>
    <s v="39.09683000"/>
    <s v="-123.21466000"/>
    <s v="Aug  7 2017 12:00AM"/>
    <s v="TrunkFail"/>
    <s v="A large Douglas Fir broke at the base of the trunk and fell into the 12kv lines. The tree was green and healthy with no internal rot or decay. A 1 and a 1/4 acre fire resulted from this outage. There was no property damage or injuries due to the fire."/>
    <s v="FIRD"/>
    <s v="90"/>
    <s v="45"/>
    <s v="40"/>
    <s v="Severe"/>
    <s v="None"/>
    <s v="N"/>
    <s v="1"/>
    <m/>
    <s v="Hillside"/>
    <s v="B"/>
    <s v="CrossArm"/>
    <s v="BareWire"/>
    <s v="3"/>
  </r>
  <r>
    <s v="20170266"/>
    <s v="     "/>
    <n v="42952"/>
    <s v="8/5"/>
    <x v="1"/>
    <m/>
    <s v="31"/>
    <n v="3"/>
    <s v="8"/>
    <x v="0"/>
    <n v="42952"/>
    <n v="0.35625000000000001"/>
    <s v="0"/>
    <s v="     "/>
    <m/>
    <m/>
    <s v="N"/>
    <x v="0"/>
    <m/>
    <m/>
    <m/>
    <m/>
    <m/>
    <m/>
    <s v="     "/>
    <x v="1"/>
    <s v="PG&amp;E"/>
    <m/>
    <s v="Vegetation"/>
    <m/>
    <s v="D"/>
    <m/>
    <s v="&lt;0.25"/>
    <s v="Square Feet: ; Acreage: "/>
    <s v="Equipment - PG&amp;E"/>
    <s v="34.m. Connection device damage or failure"/>
    <s v="Equipment - PG&amp;E"/>
    <s v="All types of equipment / facility failure"/>
    <s v="Splice/Clamp/Connector"/>
    <s v="Splice/Clamp/Connector"/>
    <m/>
    <m/>
    <m/>
    <s v="Unknown"/>
    <s v="Overhead"/>
    <x v="1"/>
    <s v="Conductor"/>
    <m/>
    <s v="101236223"/>
    <s v="     "/>
    <s v="Tier 2"/>
    <x v="1"/>
    <n v="305"/>
    <m/>
    <n v="38.458300000000001"/>
    <n v="-120.87"/>
    <s v="Amador"/>
    <s v="OLETA-1101"/>
    <s v="163541101"/>
    <m/>
    <s v="N/A"/>
    <x v="0"/>
    <s v="JEFF MICHEL- 530 409 2223"/>
    <s v="Herbaceous"/>
    <m/>
    <m/>
    <s v="No"/>
    <m/>
    <m/>
    <m/>
    <m/>
    <m/>
    <m/>
    <m/>
    <s v="N"/>
    <s v="N"/>
    <m/>
    <m/>
    <s v="     "/>
    <m/>
    <m/>
    <m/>
    <m/>
    <m/>
    <m/>
    <m/>
    <m/>
    <m/>
    <m/>
    <m/>
    <m/>
    <m/>
    <m/>
    <m/>
    <m/>
    <m/>
    <m/>
    <m/>
  </r>
  <r>
    <s v="20180619"/>
    <s v="     "/>
    <n v="43317"/>
    <s v="8/5"/>
    <x v="1"/>
    <n v="0.5805555555555556"/>
    <s v="32"/>
    <n v="3"/>
    <s v="8"/>
    <x v="1"/>
    <n v="43317"/>
    <n v="0.5805555555555556"/>
    <s v="Tree fell into primary - broke pole and caused wire-down"/>
    <s v="     "/>
    <s v="FAS"/>
    <m/>
    <s v="N"/>
    <x v="0"/>
    <s v="149354"/>
    <s v="18-0066905"/>
    <m/>
    <m/>
    <m/>
    <m/>
    <s v="     "/>
    <x v="1"/>
    <s v="PG&amp;E"/>
    <m/>
    <m/>
    <m/>
    <s v="D"/>
    <m/>
    <s v="10-99"/>
    <m/>
    <s v="Vegetation"/>
    <s v="33.a. Veg. contact"/>
    <s v="Vegetation"/>
    <s v="Contact from object"/>
    <s v="Vegetation"/>
    <m/>
    <s v="Contact - Vegetation"/>
    <s v="Pole"/>
    <s v="Force Out"/>
    <m/>
    <s v="Overhead"/>
    <x v="3"/>
    <m/>
    <m/>
    <s v="27200"/>
    <s v="     "/>
    <s v="Tier 2"/>
    <x v="1"/>
    <n v="424"/>
    <s v="R3"/>
    <n v="37.400500000000001"/>
    <n v="-119.753"/>
    <s v="Madera"/>
    <s v="OAKHURST-1101"/>
    <s v="254421101"/>
    <n v="11000"/>
    <s v="OAKHURST 110110090"/>
    <x v="1"/>
    <m/>
    <s v="Hardwood Woodland"/>
    <m/>
    <m/>
    <s v="No"/>
    <s v="10"/>
    <m/>
    <m/>
    <m/>
    <m/>
    <m/>
    <m/>
    <s v="N"/>
    <s v="N"/>
    <m/>
    <m/>
    <s v="     "/>
    <s v="37.39301000"/>
    <s v="-119.75161000"/>
    <s v="Aug  7 2018 12:00AM"/>
    <m/>
    <s v="Blue Oak limb snapped at mid length above attachment and struck line. Wire fell to ground. Tree was inspected in 3/18 and no outward signs of decay present."/>
    <s v="OAKD"/>
    <m/>
    <m/>
    <m/>
    <m/>
    <m/>
    <m/>
    <m/>
    <m/>
    <m/>
    <m/>
    <m/>
    <m/>
    <s v="1"/>
  </r>
  <r>
    <s v="20190760"/>
    <s v="     "/>
    <n v="43682"/>
    <s v="8/5"/>
    <x v="1"/>
    <m/>
    <s v="32"/>
    <n v="3"/>
    <s v="8"/>
    <x v="3"/>
    <n v="43682"/>
    <n v="0.93055555555555558"/>
    <s v="Transformer failure"/>
    <s v="     "/>
    <s v="FAS"/>
    <m/>
    <s v="N"/>
    <x v="0"/>
    <s v="485271"/>
    <s v="19-0084586"/>
    <m/>
    <s v="T004717864"/>
    <n v="0"/>
    <m/>
    <s v="     "/>
    <x v="1"/>
    <s v="PG&amp;E"/>
    <m/>
    <m/>
    <m/>
    <s v="D"/>
    <m/>
    <s v="&lt;0.25"/>
    <m/>
    <s v="Equipment - Overloaded"/>
    <s v="34.n. Transformer damage or failure"/>
    <s v="Equipment - PG&amp;E"/>
    <s v="All types of equipment / facility failure"/>
    <s v="Transformer failure"/>
    <s v="Transformer"/>
    <m/>
    <m/>
    <s v="Line to Ground"/>
    <m/>
    <s v="Overhead"/>
    <x v="3"/>
    <s v="Transformer"/>
    <m/>
    <s v="322066125092"/>
    <s v="     "/>
    <s v="Tier 2"/>
    <x v="1"/>
    <n v="424"/>
    <s v="R4"/>
    <n v="37.186900000000001"/>
    <n v="-119.79"/>
    <s v="MADERA"/>
    <s v="COARSEGOLD-2104"/>
    <m/>
    <m/>
    <s v="COARSEGOLD 210410400"/>
    <x v="1"/>
    <m/>
    <s v="Hardwood Woodland"/>
    <m/>
    <m/>
    <s v="No"/>
    <m/>
    <m/>
    <m/>
    <m/>
    <m/>
    <m/>
    <m/>
    <s v="N"/>
    <s v="N"/>
    <m/>
    <m/>
    <s v="     "/>
    <m/>
    <m/>
    <m/>
    <m/>
    <m/>
    <m/>
    <m/>
    <m/>
    <m/>
    <m/>
    <m/>
    <m/>
    <m/>
    <m/>
    <m/>
    <m/>
    <m/>
    <m/>
    <m/>
  </r>
  <r>
    <s v="20200958"/>
    <s v="     "/>
    <n v="44048"/>
    <s v="8/5"/>
    <x v="1"/>
    <n v="0.47986111111111113"/>
    <s v="32"/>
    <n v="3"/>
    <s v="8"/>
    <x v="4"/>
    <n v="44048"/>
    <n v="0.47499999999999998"/>
    <s v="On August 5, 2020 at 1131 hours, a PG&amp;E troubleman was dispatched to the Willow Creek 1103 Distribution Circuit on Councilman Rd in the city of Salyer and observed a large tree had fallen onto overhead primary conductors, resulting in an outage to 2339 customers and a small grass fire that was extinguished by the US Forest service. Several PG&amp;E assets were damaged as a result of the tree falling and pulling on the primary overhead conductors. The responding troubleman created seven EC Tags for the damaged equipment to be replaced. Power was restored to all 2339 customers at 0204 hours on August 6, 2020."/>
    <s v="     "/>
    <s v="FAS"/>
    <m/>
    <s v="N"/>
    <x v="0"/>
    <m/>
    <s v="20-0079984"/>
    <m/>
    <s v="T005028983"/>
    <m/>
    <m/>
    <s v="     "/>
    <x v="1"/>
    <s v="PG&amp;E"/>
    <m/>
    <s v="Vegetation"/>
    <m/>
    <s v="D"/>
    <s v="D"/>
    <s v="&lt;0.25"/>
    <m/>
    <s v="Vegetation"/>
    <s v="33.a. Veg. contact"/>
    <s v="Vegetation"/>
    <s v="Contact from object"/>
    <s v="Contact - Vegetation"/>
    <m/>
    <s v="Contact - Vegetation"/>
    <s v="Conductor - Primary"/>
    <s v="Multi-Fault"/>
    <m/>
    <s v="Overhead"/>
    <x v="3"/>
    <s v="Conductor - Primary"/>
    <s v="Multiple poles, insulators, transformers, crossarms, conductors, cutouts, tie wires"/>
    <s v="Circuit ID: 192171103 Pole ID: 100963292"/>
    <s v="     "/>
    <s v="Tier 2"/>
    <x v="1"/>
    <n v="115"/>
    <s v="R1"/>
    <n v="40.893900000000002"/>
    <n v="-123.572"/>
    <s v="Trinity"/>
    <s v="WILLOW-CREEK-1103"/>
    <m/>
    <n v="12000"/>
    <s v="WILLOW CREEK 110347966"/>
    <x v="1"/>
    <s v="US Forest Service"/>
    <s v="Urban"/>
    <m/>
    <m/>
    <s v="No"/>
    <m/>
    <m/>
    <m/>
    <m/>
    <m/>
    <m/>
    <m/>
    <s v="N"/>
    <s v="N"/>
    <m/>
    <m/>
    <s v="     "/>
    <s v="40.89430000"/>
    <s v="-123.57230000"/>
    <s v="Aug 10 2020 12:00AM"/>
    <s v="TrunkFail"/>
    <s v="A large green Douglas Fir that was listed for removal by PI and no worked by Wright Tree failed and fell into the lines causing an outage and small grass fire two spans East of the tree. PLEASE SEE REPORT #20-0079984 at SSD#7514"/>
    <s v="FIRD"/>
    <s v="110"/>
    <s v="29"/>
    <s v="11"/>
    <s v="Slight"/>
    <s v="Moderate"/>
    <s v="N"/>
    <s v="1"/>
    <m/>
    <s v="Plain"/>
    <s v="D"/>
    <s v="Triangle"/>
    <s v="BareWire"/>
    <s v="0"/>
  </r>
  <r>
    <s v="20200957"/>
    <s v="     "/>
    <n v="44048"/>
    <s v="8/5"/>
    <x v="1"/>
    <n v="0.30902777777777779"/>
    <s v="32"/>
    <n v="3"/>
    <s v="8"/>
    <x v="4"/>
    <n v="44048"/>
    <n v="0.30486111111111114"/>
    <s v="On August 5, 2020 at 0725 hours, a PG&amp;E troubleman was dispatched to the Petaluma C 1108 Distribution Circuit on Valley Ford Rd just outside the city of Petaluma and observed a downed PG&amp;E pole due to vehicle contact. Initial Analysis indicates, a 3rd party vehicle made contact with a PG&amp;E pole causing it to break at the base and fall to ground igniting the surrounding grass vegetation. Additionally an automatic wire splice failed 10 spans source side of the incident and the wire down also ignited a small grass fire at that location. The troubleman stated the automatic wire splice failed due to the conductors experiencing lots of movement due to the broken pole incident that occurred. 141 customers experienced a sustained outage from this incident. The responding fire department fully extinguished the fire and an EC Tag was created by the troubleman for the damaged equipment to be replaced. Power was restored to all 141 customers at 2014 hours on August 5, 2020."/>
    <s v="     "/>
    <s v="FAS"/>
    <m/>
    <s v="N"/>
    <x v="0"/>
    <s v="978986"/>
    <s v="20-0079813"/>
    <m/>
    <s v="T005028588"/>
    <n v="119561523"/>
    <m/>
    <s v="     "/>
    <x v="1"/>
    <s v="PG&amp;E"/>
    <m/>
    <s v="Vegetation"/>
    <m/>
    <s v="D"/>
    <s v="D"/>
    <s v="&lt;0.25"/>
    <m/>
    <s v="Contact - 3rd Party"/>
    <s v="33.d. Vehicle contact"/>
    <s v="Contact - 3rd Party"/>
    <s v="Contact from object"/>
    <s v="Contact - Vehicle"/>
    <m/>
    <s v="Contact - Vehicle"/>
    <s v="Pole"/>
    <s v="Line to Ground"/>
    <m/>
    <s v="Overhead"/>
    <x v="3"/>
    <s v="Pole"/>
    <s v="Fuses, conductors, crossarm, automatic wire splice"/>
    <s v="Pole ID: 101987195 Circuit ID: 042631108"/>
    <s v="     "/>
    <s v="Tier 2"/>
    <x v="1"/>
    <n v="180"/>
    <s v="R3"/>
    <n v="38.2654"/>
    <n v="-122.792"/>
    <s v="Sanoma"/>
    <s v="PETALUMA-C-1108"/>
    <m/>
    <n v="12000"/>
    <m/>
    <x v="0"/>
    <s v="Sonoma County FD"/>
    <s v="Urban"/>
    <m/>
    <m/>
    <s v="No"/>
    <m/>
    <m/>
    <m/>
    <m/>
    <m/>
    <m/>
    <m/>
    <s v="N"/>
    <s v="N"/>
    <m/>
    <m/>
    <s v="     "/>
    <m/>
    <m/>
    <m/>
    <m/>
    <m/>
    <m/>
    <m/>
    <m/>
    <m/>
    <m/>
    <m/>
    <m/>
    <m/>
    <m/>
    <m/>
    <m/>
    <m/>
    <m/>
    <m/>
  </r>
  <r>
    <s v="20200960"/>
    <s v="     "/>
    <n v="44048"/>
    <s v="8/5"/>
    <x v="1"/>
    <n v="0.79513888888888884"/>
    <s v="32"/>
    <n v="3"/>
    <s v="8"/>
    <x v="4"/>
    <n v="44048"/>
    <n v="0.78402777777777777"/>
    <s v="On August 5, 2020 at 1934 hours, a PG&amp;E Troubleman patrolled the Electra 1101 Distribution Circuit number 162161101 near the Electra Substation on Electra Rd and 3.2 miles east of Highway 49 in Jackson, California. He investigated the cause of the line recloser number 1101/2 being in open status. His investigation found the normally closed switch number L5803 in an open position, due to vandalism. He spoke with a gentlemen along the river, that stated he saw someone unlock and lock the switch, which means they had key. The gentleman reported hearing arcing and saw a car drive off. The fire inspector also confirmed seeing a car drive off. CDF (Cal Fire) responded to and extinguished the fire, that was estimated at a quarter acre. The 89 minute outage affected 1,912 customers. Repairs were complete by August 5, 2020 at 2018 hours."/>
    <s v="     "/>
    <s v="FAS"/>
    <m/>
    <s v="N"/>
    <x v="0"/>
    <s v="979733"/>
    <s v="20-0080183"/>
    <m/>
    <s v="T005029398"/>
    <m/>
    <m/>
    <s v="     "/>
    <x v="1"/>
    <s v="PG&amp;E"/>
    <m/>
    <s v="Vegetation"/>
    <m/>
    <s v="D"/>
    <s v="D"/>
    <s v="0.26-9.99"/>
    <s v="~ 1/4 acres"/>
    <s v="Contact - 3rd Party"/>
    <s v="38.a. Vandalism / Theft"/>
    <s v="Contact - 3rd Party"/>
    <s v="Vandalism"/>
    <s v="Vandalism"/>
    <m/>
    <s v="Vandalism"/>
    <s v="Switch"/>
    <s v="Line to Line"/>
    <m/>
    <s v="Overhead"/>
    <x v="3"/>
    <s v="Switch"/>
    <s v="Switch, Recloser"/>
    <s v="Switch: L5803"/>
    <s v="     "/>
    <s v="Tier 2"/>
    <x v="1"/>
    <n v="340"/>
    <s v="R3"/>
    <n v="38.332299999999996"/>
    <n v="-120.67100000000001"/>
    <s v="Amador"/>
    <s v="ELECTRA-1101"/>
    <m/>
    <n v="12000"/>
    <s v="ELECTRA 1101CB"/>
    <x v="1"/>
    <s v="Cal Fire"/>
    <s v="Hardwood Woodland"/>
    <m/>
    <m/>
    <s v="Yes"/>
    <m/>
    <m/>
    <m/>
    <m/>
    <m/>
    <m/>
    <m/>
    <s v="N"/>
    <s v="N"/>
    <m/>
    <m/>
    <s v="     "/>
    <m/>
    <m/>
    <m/>
    <m/>
    <m/>
    <m/>
    <m/>
    <m/>
    <m/>
    <m/>
    <m/>
    <m/>
    <m/>
    <m/>
    <m/>
    <m/>
    <m/>
    <m/>
    <m/>
  </r>
  <r>
    <s v="SAP201711175"/>
    <s v="     "/>
    <n v="42953"/>
    <s v="8/6"/>
    <x v="1"/>
    <m/>
    <s v="32"/>
    <n v="3"/>
    <s v="8"/>
    <x v="0"/>
    <n v="42951"/>
    <m/>
    <s v="Wildwood Rd and Hwy 36 in Platina; tree fell onto wires causing fire; 1 span source of meter 1009721979; damaged conductor and fuse"/>
    <s v="     "/>
    <s v="SAP"/>
    <n v="44580"/>
    <s v="Y"/>
    <x v="0"/>
    <s v="1846430"/>
    <s v="17-0068071"/>
    <m/>
    <s v="T004101975"/>
    <n v="113122214"/>
    <m/>
    <s v="     "/>
    <x v="0"/>
    <s v="PG&amp;E"/>
    <m/>
    <m/>
    <m/>
    <s v="D"/>
    <m/>
    <s v="Structure-PG&amp;E only"/>
    <m/>
    <s v="Vegetation"/>
    <s v="33.a. Veg. contact"/>
    <s v="Vegetation"/>
    <s v="Veg. contact"/>
    <s v="Veg. contact"/>
    <m/>
    <s v="Veg. contact"/>
    <s v="Conductor - All"/>
    <s v="Line to Ground"/>
    <s v="Yes"/>
    <s v="Overhead"/>
    <x v="0"/>
    <s v="Conductor - All"/>
    <m/>
    <s v="101500898"/>
    <s v="     "/>
    <s v="Tier 2"/>
    <x v="1"/>
    <m/>
    <m/>
    <n v="40.399799999999999"/>
    <n v="-123.056"/>
    <s v="Trinity"/>
    <s v="WILDWOOD-1101"/>
    <m/>
    <m/>
    <s v="WILDWOOD 110185112"/>
    <x v="0"/>
    <m/>
    <m/>
    <m/>
    <m/>
    <s v="No"/>
    <m/>
    <m/>
    <m/>
    <m/>
    <m/>
    <m/>
    <m/>
    <s v="N"/>
    <s v="N"/>
    <m/>
    <m/>
    <s v="     "/>
    <m/>
    <m/>
    <s v="Aug  7 2017 12:00AM"/>
    <s v="RootsFail"/>
    <s v="Green alder was undermined by creek and fell onto 12kv conductors."/>
    <s v="ALDE"/>
    <s v="75"/>
    <s v="19"/>
    <s v="62"/>
    <s v="Severe"/>
    <s v="None"/>
    <s v="N"/>
    <s v="1"/>
    <m/>
    <s v="Other"/>
    <s v="D"/>
    <s v="CrossArm"/>
    <s v="BareWire"/>
    <s v="2"/>
  </r>
  <r>
    <s v="20170270"/>
    <s v="     "/>
    <n v="42953"/>
    <s v="8/6"/>
    <x v="1"/>
    <m/>
    <s v="32"/>
    <n v="3"/>
    <s v="8"/>
    <x v="0"/>
    <n v="42953"/>
    <n v="0.48472222222222222"/>
    <s v="CAR POLE TRANSMISSION POLE 9 / 195 SALINAS / LAURELES 60 KV POLE BROKEN DIST CREW ON SITE TO ASSIST TRANSM CREW REPLACE POLE REPAIR 4/0 ALUM DIST RESERVATION 1101. POLE SAP # 101747125."/>
    <s v="     "/>
    <m/>
    <m/>
    <s v="N"/>
    <x v="0"/>
    <s v="1847323"/>
    <s v="17-0068279"/>
    <m/>
    <m/>
    <n v="113127042"/>
    <m/>
    <s v="     "/>
    <x v="1"/>
    <s v="PG&amp;E"/>
    <m/>
    <s v="Vegetation"/>
    <m/>
    <s v="D"/>
    <m/>
    <s v="&lt;0.25"/>
    <s v="Square Feet: ; Acreage: "/>
    <s v="Contact - 3rd Party"/>
    <s v="33.d. Vehicle contact"/>
    <s v="Contact - 3rd Party"/>
    <s v="All types of equipment / facility failure"/>
    <s v="Contact - Vehicle"/>
    <m/>
    <s v="Contact - Vehicle"/>
    <s v="Pole"/>
    <s v="Three Phase Fault"/>
    <s v="Unknown"/>
    <s v="Overhead"/>
    <x v="3"/>
    <s v="Conductor"/>
    <m/>
    <s v="101747125"/>
    <s v="     "/>
    <s v="Tier 2"/>
    <x v="1"/>
    <n v="505"/>
    <m/>
    <n v="36.585700000000003"/>
    <n v="-121.712"/>
    <s v="Monterey"/>
    <s v="RESERVATION-ROAD-1101"/>
    <s v="182731101"/>
    <n v="12000"/>
    <s v="RESERVATION ROAD 1101CB"/>
    <x v="1"/>
    <s v="Unknown"/>
    <s v="Shrub"/>
    <m/>
    <m/>
    <s v="No"/>
    <m/>
    <m/>
    <m/>
    <m/>
    <m/>
    <m/>
    <m/>
    <s v="N"/>
    <s v="N"/>
    <m/>
    <m/>
    <s v="     "/>
    <m/>
    <m/>
    <m/>
    <m/>
    <m/>
    <m/>
    <m/>
    <m/>
    <m/>
    <m/>
    <m/>
    <m/>
    <m/>
    <m/>
    <m/>
    <m/>
    <m/>
    <m/>
    <m/>
  </r>
  <r>
    <s v="20190767"/>
    <s v="     "/>
    <n v="43683"/>
    <s v="8/6"/>
    <x v="1"/>
    <m/>
    <s v="32"/>
    <n v="3"/>
    <s v="8"/>
    <x v="3"/>
    <n v="43683"/>
    <n v="0.50208333333333333"/>
    <s v="Tree top hit conductor broke insulators and ties on each side of span"/>
    <s v="     "/>
    <s v="FAS"/>
    <m/>
    <s v="N"/>
    <x v="0"/>
    <s v="487215"/>
    <s v="19-0084799"/>
    <m/>
    <s v="T004718369"/>
    <n v="0"/>
    <m/>
    <s v="     "/>
    <x v="1"/>
    <s v="PG&amp;E"/>
    <m/>
    <m/>
    <m/>
    <s v="D"/>
    <m/>
    <s v="&lt;0.25"/>
    <m/>
    <s v="Vegetation"/>
    <s v="33.a. Veg. contact"/>
    <s v="Vegetation"/>
    <s v="Contact from object"/>
    <s v="Contact - Vegetation"/>
    <m/>
    <s v="Contact - Vegetation"/>
    <s v="Insulator"/>
    <s v="Three Phase Fault"/>
    <m/>
    <s v="Overhead"/>
    <x v="3"/>
    <s v="Insulator"/>
    <m/>
    <s v="100107532"/>
    <s v="     "/>
    <s v="Tier 2"/>
    <x v="1"/>
    <n v="330"/>
    <s v="R4"/>
    <n v="39.0505"/>
    <n v="-121.06100000000001"/>
    <s v="PLACER"/>
    <s v="HIGGINS-1110"/>
    <m/>
    <m/>
    <s v="HIGGINS 1110CB"/>
    <x v="0"/>
    <m/>
    <s v="Herbaceous"/>
    <m/>
    <m/>
    <s v="No"/>
    <m/>
    <m/>
    <m/>
    <m/>
    <m/>
    <m/>
    <m/>
    <s v="N"/>
    <s v="N"/>
    <m/>
    <m/>
    <s v="     "/>
    <s v="39.03850000"/>
    <s v="-121.03150000"/>
    <s v="Aug  7 2019 12:00AM"/>
    <s v="TrunkFail"/>
    <s v="Healthy Grey Pine failed 30 up at a union with 2 spars coming from the union. Included bark and heavy lean was root cause of failure. Tree landed on primary lines and started a small veg fire."/>
    <s v="PING"/>
    <s v="80"/>
    <s v="30"/>
    <s v="35"/>
    <s v="Severe"/>
    <s v="None"/>
    <s v="N"/>
    <s v="1"/>
    <m/>
    <s v="Hillside"/>
    <s v="B"/>
    <s v="Triangle"/>
    <s v="BareWire"/>
    <s v="0"/>
  </r>
  <r>
    <s v="20160221"/>
    <s v="     "/>
    <n v="42589"/>
    <s v="8/7"/>
    <x v="1"/>
    <n v="0.59722222222222221"/>
    <s v="33"/>
    <n v="3"/>
    <s v="8"/>
    <x v="6"/>
    <n v="42589"/>
    <n v="0.59722222222222221"/>
    <s v="fu crew tree took down primary"/>
    <s v="     "/>
    <m/>
    <m/>
    <s v="N"/>
    <x v="0"/>
    <s v="1522802"/>
    <s v="16-0055597"/>
    <m/>
    <m/>
    <n v="111853182"/>
    <m/>
    <s v="     "/>
    <x v="1"/>
    <s v="PG&amp;E"/>
    <m/>
    <s v="Vegetation"/>
    <m/>
    <s v="D"/>
    <m/>
    <s v="&lt;0.25"/>
    <s v="Square Feet: ; Acreage: "/>
    <s v="Vegetation"/>
    <s v="33.a. Veg. contact"/>
    <s v="Vegetation"/>
    <s v="All types of equipment / facility failure"/>
    <s v="Contact - Vegetation"/>
    <m/>
    <s v="Contact - Vegetation"/>
    <s v="Conductor"/>
    <s v="Line to Ground"/>
    <m/>
    <s v="Overhead"/>
    <x v="3"/>
    <s v="Conductor"/>
    <m/>
    <s v="103413747"/>
    <s v="     "/>
    <s v="Tier 2"/>
    <x v="1"/>
    <n v="520"/>
    <m/>
    <n v="37.2316"/>
    <n v="-122.155"/>
    <s v="San Mateo"/>
    <s v="WOODSIDE-1101"/>
    <s v="82841102"/>
    <n v="12000"/>
    <s v="WOODSIDE 11018974"/>
    <x v="1"/>
    <s v="cal fire/woodside fire"/>
    <s v="Conifer Forest"/>
    <m/>
    <m/>
    <s v="No"/>
    <m/>
    <m/>
    <m/>
    <m/>
    <m/>
    <m/>
    <m/>
    <s v="N"/>
    <s v="N"/>
    <m/>
    <m/>
    <s v="     "/>
    <s v="37.23157000"/>
    <s v="-122.15518000"/>
    <s v="Aug  8 2016 12:00AM"/>
    <s v="TrunkFail"/>
    <s v="1 BAILEYANA ACACIA WAS LIVE, GREEN, AND HEALTHY FAILED 1FT ABOVE GROUND ONTO 2 SMALLER BAILEYANA ACACIAS WHICH CONTACTED THE HIGH VOLTAGE LINES ( DOMINO EFFECT )THE CONTACT  RESULTED IN A WIRE DOWN OUTAGE WHICH STARTED A GRASS FIRE EXTENDING UPHILL AND COVERED APROXIMATELY 1/4 ACRE."/>
    <s v="ACA"/>
    <s v="45"/>
    <s v="20"/>
    <s v="22"/>
    <s v="None"/>
    <s v="None"/>
    <s v="N"/>
    <s v="1"/>
    <m/>
    <s v="Hillside"/>
    <s v="B"/>
    <s v="CrossArm"/>
    <s v="BareWire"/>
    <s v="0"/>
  </r>
  <r>
    <s v="20180641"/>
    <s v="     "/>
    <n v="43319"/>
    <s v="8/7"/>
    <x v="1"/>
    <m/>
    <s v="32"/>
    <n v="3"/>
    <s v="8"/>
    <x v="1"/>
    <m/>
    <m/>
    <m/>
    <s v="     "/>
    <s v="FAS"/>
    <m/>
    <s v="N"/>
    <x v="1"/>
    <m/>
    <m/>
    <m/>
    <m/>
    <m/>
    <m/>
    <s v="     "/>
    <x v="1"/>
    <s v="PG&amp;E"/>
    <m/>
    <m/>
    <m/>
    <s v="D"/>
    <m/>
    <s v="&lt;0.25"/>
    <m/>
    <s v="Duplicate"/>
    <s v="39.a. All Other"/>
    <s v="Duplicate"/>
    <s v="Other"/>
    <s v="Other"/>
    <m/>
    <m/>
    <m/>
    <m/>
    <m/>
    <m/>
    <x v="3"/>
    <m/>
    <m/>
    <m/>
    <s v="     "/>
    <s v="Tier 2"/>
    <x v="1"/>
    <n v="320"/>
    <m/>
    <n v="38.212899999999998"/>
    <n v="-120.91800000000001"/>
    <s v="Calaveras"/>
    <s v="CORRAL-1101"/>
    <s v="162991101"/>
    <n v="11000"/>
    <m/>
    <x v="0"/>
    <m/>
    <s v="Rural"/>
    <m/>
    <m/>
    <s v="No"/>
    <m/>
    <m/>
    <m/>
    <m/>
    <m/>
    <m/>
    <m/>
    <s v="N"/>
    <s v="N"/>
    <m/>
    <m/>
    <s v="     "/>
    <m/>
    <m/>
    <m/>
    <m/>
    <m/>
    <m/>
    <m/>
    <m/>
    <m/>
    <m/>
    <m/>
    <m/>
    <m/>
    <m/>
    <m/>
    <m/>
    <m/>
    <m/>
    <m/>
  </r>
  <r>
    <s v="20180637"/>
    <s v="     "/>
    <n v="43319"/>
    <s v="8/7"/>
    <x v="1"/>
    <n v="0.71875"/>
    <s v="32"/>
    <n v="3"/>
    <s v="8"/>
    <x v="1"/>
    <n v="43319"/>
    <n v="0.71875"/>
    <m/>
    <s v="     "/>
    <s v="FAS"/>
    <m/>
    <s v="N"/>
    <x v="0"/>
    <s v="150919"/>
    <s v="18-0067641"/>
    <m/>
    <m/>
    <m/>
    <m/>
    <s v="     "/>
    <x v="1"/>
    <s v="PG&amp;E"/>
    <m/>
    <m/>
    <m/>
    <s v="D"/>
    <m/>
    <s v="&lt;0.25"/>
    <m/>
    <s v="Vegetation"/>
    <s v="33.a. Veg. contact"/>
    <s v="Vegetation"/>
    <s v="Contact from object"/>
    <s v="Vegetation"/>
    <m/>
    <s v="Contact - Vegetation"/>
    <s v="Conductor"/>
    <s v="Force Out"/>
    <m/>
    <s v="Overhead"/>
    <x v="3"/>
    <m/>
    <m/>
    <s v="9307"/>
    <s v="     "/>
    <s v="Tier 2"/>
    <x v="1"/>
    <n v="520"/>
    <s v="R2"/>
    <n v="37.116399999999999"/>
    <n v="-122.11499999999999"/>
    <s v="Santa Cruz"/>
    <s v="BEN-LOMOND-1101"/>
    <s v="083041101"/>
    <n v="11000"/>
    <s v="BEN LOMOND 110196738"/>
    <x v="1"/>
    <m/>
    <s v="Hardwood Woodland"/>
    <m/>
    <m/>
    <s v="No"/>
    <m/>
    <m/>
    <m/>
    <m/>
    <m/>
    <m/>
    <m/>
    <s v="N"/>
    <s v="N"/>
    <m/>
    <m/>
    <s v="     "/>
    <s v="37.11811900"/>
    <s v="-122.10926700"/>
    <s v="Aug  8 2018 12:00AM"/>
    <s v="BranchFail"/>
    <s v="evidence of redwood limb under primary"/>
    <s v="REDW"/>
    <s v="160"/>
    <s v="99"/>
    <s v="6"/>
    <s v="None"/>
    <s v="None"/>
    <s v="N"/>
    <s v="1"/>
    <m/>
    <s v="Plain"/>
    <s v="D"/>
    <s v="CrossArm"/>
    <s v="BareWire"/>
    <s v="1"/>
  </r>
  <r>
    <s v="20180635"/>
    <s v="     "/>
    <n v="43319"/>
    <s v="8/7"/>
    <x v="1"/>
    <m/>
    <s v="32"/>
    <n v="3"/>
    <s v="8"/>
    <x v="1"/>
    <m/>
    <m/>
    <s v="&quot;SERVICE OVERLOADED, BURNT IN HALF AND STARTED FIRE&quot;"/>
    <s v="     "/>
    <s v="FAS"/>
    <m/>
    <s v="N"/>
    <x v="0"/>
    <s v="150905"/>
    <m/>
    <m/>
    <s v="T004387263"/>
    <m/>
    <m/>
    <s v="     "/>
    <x v="1"/>
    <s v="PG&amp;E"/>
    <m/>
    <m/>
    <m/>
    <s v="D"/>
    <m/>
    <s v="&lt;0.25"/>
    <m/>
    <s v="Equipment - Overloaded"/>
    <s v="34.o. Other"/>
    <s v="Equipment - PG&amp;E"/>
    <s v="All types of equipment / facility failure"/>
    <s v="Other"/>
    <s v="Splice/Clamp/Connector"/>
    <m/>
    <m/>
    <m/>
    <m/>
    <m/>
    <x v="1"/>
    <s v="Splice/Clamp/Connector"/>
    <m/>
    <m/>
    <s v="     "/>
    <s v="Tier 2"/>
    <x v="1"/>
    <n v="246"/>
    <s v="R3"/>
    <n v="40.446599999999997"/>
    <n v="-122.446"/>
    <s v="Shasta"/>
    <s v="JESSUP-1102"/>
    <s v="103441102"/>
    <n v="750"/>
    <s v="N/A"/>
    <x v="1"/>
    <m/>
    <s v="Hardwood Woodland"/>
    <m/>
    <m/>
    <s v="No"/>
    <m/>
    <m/>
    <m/>
    <m/>
    <m/>
    <m/>
    <m/>
    <s v="N"/>
    <s v="N"/>
    <m/>
    <m/>
    <s v="     "/>
    <m/>
    <m/>
    <m/>
    <m/>
    <m/>
    <m/>
    <m/>
    <m/>
    <m/>
    <m/>
    <m/>
    <m/>
    <m/>
    <m/>
    <m/>
    <m/>
    <m/>
    <m/>
    <m/>
  </r>
  <r>
    <s v="20180636"/>
    <s v="     "/>
    <n v="43319"/>
    <s v="8/7"/>
    <x v="1"/>
    <m/>
    <s v="32"/>
    <n v="3"/>
    <s v="8"/>
    <x v="1"/>
    <m/>
    <m/>
    <s v="&quot;OVER LOADED SERVICE&quot;"/>
    <s v="     "/>
    <s v="FAS"/>
    <m/>
    <s v="N"/>
    <x v="0"/>
    <s v="150914"/>
    <m/>
    <m/>
    <m/>
    <m/>
    <m/>
    <s v="     "/>
    <x v="0"/>
    <s v="PG&amp;E"/>
    <m/>
    <m/>
    <m/>
    <s v="D"/>
    <m/>
    <s v="&lt;0.25"/>
    <m/>
    <s v="Equipment - Overloaded"/>
    <s v="34.o. Other"/>
    <s v="Equipment - PG&amp;E"/>
    <s v="All types of equipment / facility failure"/>
    <s v="Other"/>
    <m/>
    <m/>
    <m/>
    <m/>
    <m/>
    <m/>
    <x v="3"/>
    <m/>
    <m/>
    <m/>
    <s v="     "/>
    <s v="Tier 2"/>
    <x v="1"/>
    <n v="246"/>
    <m/>
    <n v="40.446599999999997"/>
    <n v="-122.446"/>
    <s v="Shasta"/>
    <s v="JESSUP-1102"/>
    <s v="103441102"/>
    <n v="11000"/>
    <s v="JESSUP-11021314"/>
    <x v="1"/>
    <m/>
    <s v="Rural"/>
    <m/>
    <m/>
    <s v="No"/>
    <m/>
    <m/>
    <m/>
    <m/>
    <m/>
    <m/>
    <m/>
    <s v="N"/>
    <s v="N"/>
    <m/>
    <m/>
    <s v="     "/>
    <m/>
    <m/>
    <m/>
    <m/>
    <m/>
    <m/>
    <m/>
    <m/>
    <m/>
    <m/>
    <m/>
    <m/>
    <m/>
    <m/>
    <m/>
    <m/>
    <m/>
    <m/>
    <m/>
  </r>
  <r>
    <s v="20180640"/>
    <s v="     "/>
    <n v="43319"/>
    <s v="8/7"/>
    <x v="1"/>
    <m/>
    <s v="32"/>
    <n v="3"/>
    <s v="8"/>
    <x v="1"/>
    <m/>
    <m/>
    <s v="Tag appears to be referring to a wire-down, but it's really unclear what the T-men did nor what the cause was"/>
    <s v="     "/>
    <s v="FAS"/>
    <m/>
    <s v="N"/>
    <x v="0"/>
    <m/>
    <m/>
    <m/>
    <m/>
    <m/>
    <m/>
    <s v="     "/>
    <x v="0"/>
    <s v="PG&amp;E"/>
    <m/>
    <m/>
    <m/>
    <s v="D"/>
    <m/>
    <s v="0.26-9.99"/>
    <m/>
    <s v="Equipment - PG&amp;E"/>
    <s v="34.b. Conductor damage or failure"/>
    <s v="Equipment - PG&amp;E"/>
    <s v="All types of equipment / facility failure"/>
    <s v="Conductor"/>
    <s v="Conductor"/>
    <m/>
    <m/>
    <m/>
    <m/>
    <m/>
    <x v="3"/>
    <s v="Conductor - Primary"/>
    <m/>
    <m/>
    <s v="     "/>
    <s v="Tier 2"/>
    <x v="1"/>
    <m/>
    <m/>
    <n v="38.868099999999998"/>
    <n v="-121.349"/>
    <s v="Placer"/>
    <s v="LINCOLN-1105"/>
    <s v="153701105"/>
    <n v="11000"/>
    <m/>
    <x v="0"/>
    <m/>
    <s v="Rural"/>
    <m/>
    <m/>
    <s v="No"/>
    <m/>
    <m/>
    <m/>
    <m/>
    <m/>
    <m/>
    <m/>
    <s v="N"/>
    <s v="N"/>
    <m/>
    <m/>
    <s v="     "/>
    <m/>
    <m/>
    <m/>
    <m/>
    <m/>
    <m/>
    <m/>
    <m/>
    <m/>
    <m/>
    <m/>
    <m/>
    <m/>
    <m/>
    <m/>
    <m/>
    <m/>
    <m/>
    <m/>
  </r>
  <r>
    <s v="20200968"/>
    <s v="     "/>
    <n v="44050"/>
    <s v="8/7"/>
    <x v="1"/>
    <n v="0.65625"/>
    <s v="32"/>
    <n v="3"/>
    <s v="8"/>
    <x v="4"/>
    <n v="44050"/>
    <n v="0.62083333333333335"/>
    <s v="On August 7, 2020 at 1458 hours, a PG&amp;E Troubleman was dispatched to the Palmer 1101 12kV Distribution Circuit on Peppertree Lane near Highway 101, Los Alamos in response to an outage and reports of a fire. Initial analysis indicates PG&amp;E equipment failure caused the ignition. A primary connector failed resulting in a primary wire down. The ensuing fire was 10 - 100 acres in size and the fire was suppressed by Santa Barbara County Fire Department. PG&amp;E Crew replaced cutouts and made repairs to the bad connection on over-arm jumper on August 8, 2020."/>
    <s v="     "/>
    <s v="FAS"/>
    <m/>
    <s v="N"/>
    <x v="0"/>
    <s v="984102"/>
    <s v="20-0081122"/>
    <m/>
    <s v="T005030849"/>
    <m/>
    <m/>
    <s v="     "/>
    <x v="1"/>
    <s v="PG&amp;E"/>
    <m/>
    <s v="Vegetation"/>
    <m/>
    <s v="D"/>
    <s v="D"/>
    <s v="10-99"/>
    <m/>
    <s v="Equipment - PG&amp;E"/>
    <s v="34.m. Connection device damage or failure"/>
    <s v="Equipment - PG&amp;E"/>
    <s v="All types of equipment / facility failure"/>
    <s v="Splice/Clamp/Connector"/>
    <s v="Splice/Clamp/Connector"/>
    <m/>
    <m/>
    <s v="Line to Ground"/>
    <m/>
    <s v="Overhead"/>
    <x v="3"/>
    <s v="Splice/Clamp/Connector"/>
    <s v="Cutouts, Connector"/>
    <s v="Pole ID: 101858779"/>
    <s v="     "/>
    <s v="Tier 2"/>
    <x v="1"/>
    <n v="512"/>
    <s v="R3"/>
    <n v="34.749600000000001"/>
    <n v="-120.27500000000001"/>
    <s v="Santa Barbara"/>
    <s v="PALMER-1101"/>
    <m/>
    <n v="12000"/>
    <m/>
    <x v="0"/>
    <s v="Santa Barbara County FD"/>
    <s v="Herbaceous"/>
    <m/>
    <m/>
    <s v="No"/>
    <s v="10"/>
    <m/>
    <m/>
    <m/>
    <m/>
    <m/>
    <m/>
    <s v="N"/>
    <s v="N"/>
    <m/>
    <m/>
    <s v="     "/>
    <m/>
    <m/>
    <m/>
    <m/>
    <m/>
    <m/>
    <m/>
    <m/>
    <m/>
    <m/>
    <m/>
    <m/>
    <m/>
    <m/>
    <m/>
    <m/>
    <m/>
    <m/>
    <m/>
  </r>
  <r>
    <s v="20211205"/>
    <s v="     "/>
    <n v="44415"/>
    <s v="8/7"/>
    <x v="1"/>
    <n v="0.7104166666666667"/>
    <s v="32"/>
    <n v="3"/>
    <s v="8"/>
    <x v="5"/>
    <n v="44415"/>
    <m/>
    <s v="Large tree branch fell on the overhead primary conductor. The ensuing fire was 0.25 - 10 acres in size. The fire was supressed by Cal Fire. This infomration is preliminary."/>
    <s v="     "/>
    <s v="FAS"/>
    <m/>
    <s v="N"/>
    <x v="0"/>
    <m/>
    <s v="21-0101577"/>
    <m/>
    <s v="T005362658"/>
    <n v="121860000"/>
    <m/>
    <s v="     "/>
    <x v="1"/>
    <s v="PG&amp;E"/>
    <m/>
    <s v="Vegetation"/>
    <s v="Insulator, cross arm"/>
    <s v="D"/>
    <s v="D"/>
    <s v="0.26-9.99"/>
    <m/>
    <s v="Vegetation"/>
    <s v="33.a. Veg. contact"/>
    <s v="Vegetation"/>
    <s v="Contact from object"/>
    <s v="Veg. contact"/>
    <m/>
    <s v="Veg. contact"/>
    <s v="Conductor - Primary"/>
    <s v="Line to Ground"/>
    <s v="Y"/>
    <s v="Overhead"/>
    <x v="3"/>
    <s v="Conductor - Primary"/>
    <s v="Insulator, cross arm"/>
    <s v="100021696"/>
    <s v="     "/>
    <s v="Tier 2"/>
    <x v="1"/>
    <n v="300"/>
    <s v="R4"/>
    <n v="38.912500000000001"/>
    <n v="-121.14700000000001"/>
    <s v="Placer"/>
    <s v="WISE-1102"/>
    <m/>
    <n v="12000"/>
    <m/>
    <x v="0"/>
    <s v="Cal Fire"/>
    <s v="Hardwood Woodland"/>
    <s v="Timber fuel model"/>
    <s v="brush and shrubs"/>
    <s v="No"/>
    <m/>
    <m/>
    <m/>
    <m/>
    <m/>
    <s v="COUNTRY"/>
    <m/>
    <s v="N"/>
    <s v="N"/>
    <m/>
    <m/>
    <s v="     "/>
    <s v="38.91512800"/>
    <s v="-121.15096300"/>
    <s v="Aug  8 2021 12:00AM"/>
    <s v="BranchFail"/>
    <s v="A mature and green Eucalyptus had a branch snapped approximately 49’ above ground break off and fell into line. The branch was 5 inches in DBH at the break and 40’ long. There are no signs of decay or defect inside or out at the site of the break. Wood at break appeared sound and healthy with no signs of decay._x000d__x000a__x000d__x000a_"/>
    <s v="EUCA"/>
    <s v="115"/>
    <s v="25"/>
    <s v="20"/>
    <s v="Slight"/>
    <s v="None"/>
    <s v="N"/>
    <s v="1"/>
    <m/>
    <s v="Plain"/>
    <s v="D"/>
    <s v="CrossArm"/>
    <s v="BareWire"/>
    <s v="0"/>
  </r>
  <r>
    <s v="20150265"/>
    <s v="     "/>
    <n v="42224"/>
    <s v="8/8"/>
    <x v="1"/>
    <n v="0.32083333333333336"/>
    <s v="32"/>
    <n v="3"/>
    <s v="8"/>
    <x v="2"/>
    <m/>
    <m/>
    <s v="COE CREATED BY DO  PIN  # 53"/>
    <s v="     "/>
    <m/>
    <m/>
    <s v="N"/>
    <x v="0"/>
    <s v="1285135"/>
    <m/>
    <m/>
    <m/>
    <m/>
    <m/>
    <s v="     "/>
    <x v="1"/>
    <s v="PG&amp;E"/>
    <m/>
    <s v="Vegetation"/>
    <m/>
    <s v="D"/>
    <m/>
    <s v="&lt;3 meters of linear travel"/>
    <s v="Square Feet: ; Acreage: "/>
    <s v="Equipment - PG&amp;E"/>
    <s v="34.n. Transformer damage or failure"/>
    <s v="Equipment - PG&amp;E"/>
    <s v="All types of equipment / facility failure"/>
    <s v="Transformer"/>
    <s v="Transformer"/>
    <m/>
    <m/>
    <m/>
    <s v="PACIFIC BELL"/>
    <s v="Overhead"/>
    <x v="1"/>
    <s v="Transformer"/>
    <m/>
    <s v="100076217"/>
    <s v="     "/>
    <s v="Tier 2"/>
    <x v="1"/>
    <n v="300"/>
    <m/>
    <n v="39.200699999999998"/>
    <n v="-121.214"/>
    <s v="Nevada"/>
    <s v="NARROWS-2105"/>
    <s v="153132105"/>
    <m/>
    <s v="N/A"/>
    <x v="1"/>
    <s v="Cal Fire Dept"/>
    <s v="Urban"/>
    <m/>
    <m/>
    <s v="No"/>
    <m/>
    <m/>
    <m/>
    <m/>
    <m/>
    <m/>
    <m/>
    <s v="N"/>
    <s v="N"/>
    <m/>
    <m/>
    <s v="     "/>
    <m/>
    <m/>
    <m/>
    <m/>
    <m/>
    <m/>
    <m/>
    <m/>
    <m/>
    <m/>
    <m/>
    <m/>
    <m/>
    <m/>
    <m/>
    <m/>
    <m/>
    <m/>
    <m/>
  </r>
  <r>
    <s v="20170274"/>
    <s v="     "/>
    <n v="42955"/>
    <s v="8/8"/>
    <x v="1"/>
    <n v="0.1736111111111111"/>
    <s v="32"/>
    <n v="3"/>
    <s v="8"/>
    <x v="0"/>
    <n v="42955"/>
    <n v="0.1736111111111111"/>
    <s v="SMALL VEGETATION FIRE AT CUTOUT POLE.  CAUSE WAS A BLOWN TRANSFORMER AT METER #1008903615.  CALLED FOR OIL SPILL CLEANUP AND CREW."/>
    <s v="     "/>
    <m/>
    <m/>
    <s v="N"/>
    <x v="0"/>
    <s v="1848246"/>
    <s v="17-0068642"/>
    <m/>
    <m/>
    <m/>
    <m/>
    <s v="     "/>
    <x v="1"/>
    <s v="PG&amp;E"/>
    <m/>
    <s v="Vegetation"/>
    <m/>
    <s v="D"/>
    <m/>
    <s v="&lt;3 meters of linear travel"/>
    <s v="Square Feet: ; Acreage: "/>
    <s v="Equipment - PG&amp;E"/>
    <s v="34.n. Transformer damage or failure"/>
    <s v="Equipment - PG&amp;E"/>
    <s v="All types of equipment / facility failure"/>
    <s v="Transformer"/>
    <s v="Transformer"/>
    <m/>
    <m/>
    <s v="Line to Line"/>
    <s v="PACIFIC BELL"/>
    <s v="Overhead"/>
    <x v="3"/>
    <s v="Transformer"/>
    <m/>
    <s v="102025742"/>
    <s v="     "/>
    <s v="Tier 2"/>
    <x v="1"/>
    <n v="180"/>
    <m/>
    <n v="38.494900000000001"/>
    <n v="-122.66800000000001"/>
    <s v="Sonoma"/>
    <s v="RINCON-1102"/>
    <s v="43321102"/>
    <n v="12000"/>
    <s v="RINCON 1104CB"/>
    <x v="0"/>
    <s v="911"/>
    <s v="Herbaceous"/>
    <m/>
    <m/>
    <s v="Yes"/>
    <m/>
    <m/>
    <m/>
    <m/>
    <m/>
    <m/>
    <m/>
    <s v="N"/>
    <s v="N"/>
    <m/>
    <m/>
    <s v="     "/>
    <m/>
    <m/>
    <m/>
    <m/>
    <m/>
    <m/>
    <m/>
    <m/>
    <m/>
    <m/>
    <m/>
    <m/>
    <m/>
    <m/>
    <m/>
    <m/>
    <m/>
    <m/>
    <m/>
  </r>
  <r>
    <s v="MIA20179868"/>
    <s v="     "/>
    <n v="42955"/>
    <s v="8/8"/>
    <x v="1"/>
    <n v="0.87777777777777777"/>
    <s v="32"/>
    <n v="3"/>
    <s v="8"/>
    <x v="0"/>
    <m/>
    <m/>
    <s v="Large dead tree hanging over service drop. Had fire the night before from part of this tree falling. Unknown fire size, who extinguished, if it burned anything else. "/>
    <s v="     "/>
    <s v="FAS"/>
    <n v="44245"/>
    <s v="Y"/>
    <x v="0"/>
    <s v="1849433"/>
    <s v="N/A"/>
    <m/>
    <s v="T004105240, 7683106666"/>
    <m/>
    <m/>
    <s v="     "/>
    <x v="0"/>
    <s v="PG&amp;E"/>
    <m/>
    <m/>
    <m/>
    <s v="D"/>
    <m/>
    <s v="Unknown"/>
    <m/>
    <s v="Vegetation"/>
    <s v="33.a. Veg. contact"/>
    <s v="Vegetation"/>
    <s v="Contact from object"/>
    <s v="Contact - Vegetation"/>
    <m/>
    <s v="Contact - Vegetation"/>
    <s v="Service Connector"/>
    <m/>
    <s v="No"/>
    <s v="Overhead"/>
    <x v="0"/>
    <m/>
    <m/>
    <s v="254432104"/>
    <s v="     "/>
    <s v="Tier 2"/>
    <x v="1"/>
    <n v="424"/>
    <m/>
    <n v="37.264000000000003"/>
    <n v="-119.711"/>
    <s v="Madera"/>
    <s v="COARSEGOLD-2104"/>
    <m/>
    <n v="21000"/>
    <s v="COARSEGOLD-2104570682"/>
    <x v="1"/>
    <m/>
    <s v="Rural"/>
    <m/>
    <m/>
    <s v="No"/>
    <m/>
    <m/>
    <m/>
    <m/>
    <m/>
    <m/>
    <m/>
    <s v="N"/>
    <s v="N"/>
    <m/>
    <m/>
    <s v="     "/>
    <m/>
    <m/>
    <m/>
    <m/>
    <m/>
    <m/>
    <m/>
    <m/>
    <m/>
    <m/>
    <m/>
    <m/>
    <m/>
    <m/>
    <m/>
    <m/>
    <m/>
    <m/>
    <m/>
  </r>
  <r>
    <s v="20170275"/>
    <s v="     "/>
    <n v="42955"/>
    <s v="8/8"/>
    <x v="1"/>
    <m/>
    <s v="32"/>
    <n v="3"/>
    <s v="8"/>
    <x v="0"/>
    <n v="42955"/>
    <n v="0.47152777777777777"/>
    <s v="Crew on sight, working on K965"/>
    <s v="     "/>
    <m/>
    <m/>
    <s v="N"/>
    <x v="0"/>
    <s v="1848507"/>
    <s v="17-0068774"/>
    <m/>
    <m/>
    <m/>
    <m/>
    <s v="     "/>
    <x v="1"/>
    <s v="PG&amp;E"/>
    <m/>
    <s v="Vegetation"/>
    <m/>
    <s v="D"/>
    <m/>
    <s v="&lt;3 meters of linear travel"/>
    <s v="Square Feet: ; Acreage: "/>
    <s v="Utility work / Operation"/>
    <s v="34.a. Capacitor bank damage or failure"/>
    <m/>
    <s v="All types of equipment / facility failure"/>
    <s v="Capacitor Bank"/>
    <s v="Capacitor Bank"/>
    <m/>
    <m/>
    <s v="Line to Ground"/>
    <s v="VERIZON CALIFORNIA"/>
    <s v="Overhead"/>
    <x v="3"/>
    <s v="Capacitor Bank"/>
    <m/>
    <s v="100613200"/>
    <s v="     "/>
    <s v="Tier 2"/>
    <x v="1"/>
    <n v="553"/>
    <m/>
    <n v="37.044499999999999"/>
    <n v="-121.634"/>
    <s v="Santa Clara"/>
    <s v="MORGAN-HILL-2105"/>
    <s v="83242105"/>
    <n v="21000"/>
    <s v="MORGAN-HILL-2105XR564"/>
    <x v="1"/>
    <s v="N.A."/>
    <s v="Herbaceous"/>
    <m/>
    <m/>
    <s v="No"/>
    <m/>
    <m/>
    <m/>
    <m/>
    <m/>
    <m/>
    <m/>
    <s v="N"/>
    <s v="N"/>
    <m/>
    <m/>
    <s v="     "/>
    <m/>
    <m/>
    <m/>
    <m/>
    <m/>
    <m/>
    <m/>
    <m/>
    <m/>
    <m/>
    <m/>
    <m/>
    <m/>
    <m/>
    <m/>
    <m/>
    <m/>
    <m/>
    <m/>
  </r>
  <r>
    <s v="20170276"/>
    <s v="     "/>
    <n v="42955"/>
    <s v="8/8"/>
    <x v="1"/>
    <m/>
    <s v="32"/>
    <n v="3"/>
    <s v="8"/>
    <x v="0"/>
    <n v="42955"/>
    <n v="0.85763888888888884"/>
    <s v="0"/>
    <s v="     "/>
    <m/>
    <m/>
    <s v="N"/>
    <x v="0"/>
    <s v="1848831"/>
    <m/>
    <m/>
    <m/>
    <m/>
    <m/>
    <s v="     "/>
    <x v="1"/>
    <s v="PG&amp;E"/>
    <m/>
    <s v="Vegetation"/>
    <m/>
    <s v="D"/>
    <m/>
    <s v="&lt;0.25"/>
    <s v="Square Feet: ; Acreage: "/>
    <s v="Vegetation"/>
    <s v="33.a. Veg. contact"/>
    <s v="Vegetation"/>
    <s v="All types of equipment / facility failure"/>
    <s v="Contact - Vegetation"/>
    <m/>
    <s v="Contact - Vegetation"/>
    <s v="Conductor"/>
    <m/>
    <s v="Unknown"/>
    <s v="Overhead"/>
    <x v="1"/>
    <s v="Conductor"/>
    <m/>
    <s v="103793352"/>
    <s v="     "/>
    <s v="Tier 2"/>
    <x v="1"/>
    <n v="424"/>
    <m/>
    <n v="37.2637"/>
    <n v="-119.71"/>
    <s v="Madera"/>
    <s v="COARSEGOLD-SUB-2104"/>
    <s v="254432104"/>
    <m/>
    <s v="N/A"/>
    <x v="0"/>
    <s v="TROY CHEEK1-209-966-3621"/>
    <s v="Urban"/>
    <m/>
    <m/>
    <s v="No"/>
    <m/>
    <m/>
    <m/>
    <m/>
    <m/>
    <m/>
    <m/>
    <s v="N"/>
    <s v="N"/>
    <m/>
    <m/>
    <s v="     "/>
    <m/>
    <m/>
    <m/>
    <m/>
    <m/>
    <m/>
    <m/>
    <m/>
    <m/>
    <m/>
    <m/>
    <m/>
    <m/>
    <m/>
    <m/>
    <m/>
    <m/>
    <m/>
    <m/>
  </r>
  <r>
    <s v="20180644"/>
    <s v="     "/>
    <n v="43320"/>
    <s v="8/8"/>
    <x v="1"/>
    <m/>
    <s v="32"/>
    <n v="3"/>
    <s v="8"/>
    <x v="1"/>
    <m/>
    <m/>
    <s v="GROUND BECOME LIVE CAUSING POLE FIRE"/>
    <s v="     "/>
    <s v="FAS"/>
    <m/>
    <s v="N"/>
    <x v="0"/>
    <m/>
    <m/>
    <m/>
    <m/>
    <m/>
    <m/>
    <s v="     "/>
    <x v="0"/>
    <s v="PG&amp;E"/>
    <m/>
    <m/>
    <m/>
    <s v="D"/>
    <m/>
    <s v="Structure-PG&amp;E only"/>
    <m/>
    <s v="Equipment - PG&amp;E"/>
    <s v="34.f. Pole damage or failure"/>
    <s v="Equipment - PG&amp;E"/>
    <s v="All types of equipment / facility failure"/>
    <s v="Pole"/>
    <s v="Pole"/>
    <m/>
    <m/>
    <m/>
    <m/>
    <m/>
    <x v="3"/>
    <s v="Pole"/>
    <m/>
    <m/>
    <s v="     "/>
    <s v="Tier 2"/>
    <x v="1"/>
    <m/>
    <m/>
    <n v="36.8596"/>
    <n v="-120.345"/>
    <s v="Madera"/>
    <s v="NEWHALL-1111"/>
    <s v="254461111"/>
    <n v="11000"/>
    <m/>
    <x v="0"/>
    <m/>
    <s v="Highly Rural"/>
    <m/>
    <m/>
    <s v="No"/>
    <m/>
    <m/>
    <m/>
    <m/>
    <m/>
    <m/>
    <m/>
    <s v="N"/>
    <s v="N"/>
    <m/>
    <m/>
    <s v="     "/>
    <m/>
    <m/>
    <m/>
    <m/>
    <m/>
    <m/>
    <m/>
    <m/>
    <m/>
    <m/>
    <m/>
    <m/>
    <m/>
    <m/>
    <m/>
    <m/>
    <m/>
    <m/>
    <m/>
  </r>
  <r>
    <s v="20180646"/>
    <s v="     "/>
    <n v="43320"/>
    <s v="8/8"/>
    <x v="1"/>
    <m/>
    <s v="32"/>
    <n v="3"/>
    <s v="8"/>
    <x v="1"/>
    <m/>
    <m/>
    <s v="T-men noted Fire Cause = &quot;Bird across TX pri. Bushings&quot;"/>
    <s v="     "/>
    <s v="FAS"/>
    <m/>
    <s v="N"/>
    <x v="0"/>
    <m/>
    <m/>
    <m/>
    <m/>
    <m/>
    <m/>
    <s v="     "/>
    <x v="1"/>
    <s v="PG&amp;E"/>
    <m/>
    <m/>
    <m/>
    <s v="D"/>
    <m/>
    <s v="&lt;3 meters of linear travel"/>
    <m/>
    <s v="Contact - Animal - Bird"/>
    <s v="33.b. Animal contact"/>
    <s v="Contact - Bird"/>
    <s v="Contact from object"/>
    <s v="Contact - Animal"/>
    <m/>
    <s v="Contact - Animal"/>
    <s v="Transformer"/>
    <m/>
    <m/>
    <m/>
    <x v="3"/>
    <m/>
    <m/>
    <m/>
    <s v="     "/>
    <s v="Tier 2"/>
    <x v="1"/>
    <n v="505"/>
    <s v="R1"/>
    <n v="36.470300000000002"/>
    <n v="-121.714"/>
    <s v="Monterey"/>
    <s v="LAURELES-1111"/>
    <s v="182371111"/>
    <n v="11000"/>
    <s v="LAURELES-1111CB"/>
    <x v="1"/>
    <m/>
    <s v="Hardwood Woodland"/>
    <m/>
    <m/>
    <s v="No"/>
    <m/>
    <m/>
    <m/>
    <m/>
    <m/>
    <m/>
    <m/>
    <s v="N"/>
    <s v="N"/>
    <m/>
    <m/>
    <s v="     "/>
    <m/>
    <m/>
    <m/>
    <m/>
    <m/>
    <m/>
    <m/>
    <m/>
    <m/>
    <m/>
    <m/>
    <m/>
    <m/>
    <m/>
    <m/>
    <m/>
    <m/>
    <m/>
    <m/>
  </r>
  <r>
    <s v="20211219"/>
    <s v="     "/>
    <n v="44416"/>
    <s v="8/8"/>
    <x v="1"/>
    <n v="0.30138888888888887"/>
    <s v="33"/>
    <n v="3"/>
    <s v="8"/>
    <x v="5"/>
    <n v="44416"/>
    <m/>
    <s v="Bird flew into the overhead recloser. The fire was suppressed by Cal fire. This information is preliminary. OIS: 1437126; ILIS: 21-0101651; FOID: T005362944 (J8M7), T005362943, T005362938, T005362948, T005362923; EC Tag: 121860936; PM: 35279515; Circuit ID: 163781701, SAP Eqp ID: 42762325, 101019893; County: Tuolumne; Division: Yosemite"/>
    <s v="     "/>
    <s v="FAS"/>
    <m/>
    <s v="N"/>
    <x v="0"/>
    <m/>
    <s v="21-0101651"/>
    <m/>
    <s v="T005362944, T005362943, T005362938, T005362948, T005362923"/>
    <n v="121861000"/>
    <m/>
    <s v="     "/>
    <x v="1"/>
    <s v="PG&amp;E"/>
    <m/>
    <s v="Vegetation"/>
    <s v="Line recloser, PT bushings, pole, switch"/>
    <s v="D"/>
    <s v="D"/>
    <s v="&lt;0.25"/>
    <m/>
    <s v="Contact - Animal - Bird"/>
    <s v="33.b. Animal contact"/>
    <s v="Contact - Bird"/>
    <s v="Contact from object"/>
    <s v="Animal contact"/>
    <m/>
    <s v="Animal contact"/>
    <s v="Recloser"/>
    <s v="Line to Ground"/>
    <s v="Y"/>
    <s v="Overhead"/>
    <x v="3"/>
    <s v="Recloser"/>
    <s v="Line recloser, PT bushings, pole, switch"/>
    <m/>
    <s v="     "/>
    <s v="Tier 2"/>
    <x v="1"/>
    <n v="320"/>
    <s v="R4"/>
    <n v="37.899700000000003"/>
    <n v="-120.45399999999999"/>
    <s v="Tuolumne"/>
    <s v="PEORIA-1701"/>
    <m/>
    <n v="17000"/>
    <m/>
    <x v="0"/>
    <s v="Cal Fire"/>
    <s v="Herbaceous"/>
    <s v="Grass fuel model"/>
    <m/>
    <s v="No"/>
    <m/>
    <m/>
    <m/>
    <m/>
    <m/>
    <m/>
    <m/>
    <s v="N"/>
    <s v="N"/>
    <m/>
    <m/>
    <s v="     "/>
    <m/>
    <m/>
    <m/>
    <m/>
    <m/>
    <m/>
    <m/>
    <m/>
    <m/>
    <m/>
    <m/>
    <m/>
    <m/>
    <m/>
    <m/>
    <m/>
    <m/>
    <m/>
    <m/>
  </r>
  <r>
    <s v="20160226"/>
    <s v="     "/>
    <n v="42591"/>
    <s v="8/9"/>
    <x v="1"/>
    <n v="0.80625000000000002"/>
    <s v="33"/>
    <n v="3"/>
    <s v="8"/>
    <x v="6"/>
    <m/>
    <m/>
    <s v="Digger pine limb fell onto cable tv line, part of branch must have touched primary line  causing arching at cable line. No outage."/>
    <s v="     "/>
    <m/>
    <m/>
    <s v="N"/>
    <x v="0"/>
    <s v="1523978"/>
    <m/>
    <m/>
    <m/>
    <m/>
    <m/>
    <s v="     "/>
    <x v="1"/>
    <s v="PG&amp;E"/>
    <m/>
    <s v="Vegetation"/>
    <m/>
    <s v="D"/>
    <m/>
    <s v="&lt;0.25"/>
    <s v="Square Feet: ; Acreage: "/>
    <s v="Vegetation"/>
    <s v="33.a. Veg. contact"/>
    <s v="Vegetation"/>
    <s v="All types of equipment / facility failure"/>
    <s v="Contact - Vegetation"/>
    <m/>
    <s v="Contact - Vegetation"/>
    <s v="Conductor"/>
    <m/>
    <s v="PACIFIC BELL"/>
    <s v="Overhead"/>
    <x v="1"/>
    <s v="Conductor"/>
    <m/>
    <s v="100038028"/>
    <s v="     "/>
    <s v="Tier 2"/>
    <x v="1"/>
    <n v="340"/>
    <m/>
    <n v="38.918700000000001"/>
    <n v="-120.952"/>
    <s v="El Dorado"/>
    <s v="MOUNTAIN-QUARRIES-2101"/>
    <s v="152282101"/>
    <m/>
    <s v="N/A"/>
    <x v="0"/>
    <s v="El Dorado County FD"/>
    <s v="Hardwood Forest"/>
    <m/>
    <m/>
    <s v="No"/>
    <m/>
    <m/>
    <m/>
    <m/>
    <m/>
    <m/>
    <m/>
    <s v="N"/>
    <s v="N"/>
    <m/>
    <m/>
    <s v="     "/>
    <m/>
    <m/>
    <m/>
    <m/>
    <m/>
    <m/>
    <m/>
    <m/>
    <m/>
    <m/>
    <m/>
    <m/>
    <m/>
    <m/>
    <m/>
    <m/>
    <m/>
    <m/>
    <m/>
  </r>
  <r>
    <s v="20200986"/>
    <s v="     "/>
    <n v="44052"/>
    <s v="8/9"/>
    <x v="1"/>
    <n v="0.37013888888888891"/>
    <s v="33"/>
    <n v="3"/>
    <s v="8"/>
    <x v="4"/>
    <n v="44052"/>
    <m/>
    <s v="On August 9, 2020 at 0853 hours, a PG&amp;E Line Patrol patrolled the Drum-Rio Oso #2-115kV Transmission Circuit, near 10630 E Lime Kiln Rd, Grass Valley, CA 95949 and the 019/154 transmission tower. At 0853 hours, the Drum-Rio Oso #2-115kV (Tier 2/3) line relayed and did not test, due to auto reclosing being disabled for wildfire safety mitigation. There was an interruption to Brunswick #2 &amp; #3 transformers (CEMO=14,710). Initial analysis indicates that an avian turkey vulture made contact with the transmission circuit on B-phase at the structure 019/150 on the Drum-Rio Oso  #1-115kV line and it resulted in an ignition. Cal Fire responded to and extinguished the 30 x 100 foot fire. All the work was completed and the line was returned to service on August 9, 2020 at 1109 hours."/>
    <s v="     "/>
    <s v="TOTL"/>
    <m/>
    <s v="N"/>
    <x v="0"/>
    <m/>
    <m/>
    <s v="INT-13890, T20-013663"/>
    <s v="T005031658"/>
    <m/>
    <m/>
    <s v="     "/>
    <x v="1"/>
    <s v="PG&amp;E"/>
    <m/>
    <s v="Vegetation"/>
    <m/>
    <s v="T"/>
    <s v="D"/>
    <s v="&lt;0.25"/>
    <s v="30 x 100 ft"/>
    <s v="Contact - Animal - Bird"/>
    <s v="33.b. Animal contact"/>
    <s v="Contact - Bird"/>
    <s v="Contact from object"/>
    <s v="Contact - Animal"/>
    <m/>
    <s v="Contact - Animal"/>
    <s v="Conductor - Transmission"/>
    <m/>
    <m/>
    <s v="Overhead"/>
    <x v="4"/>
    <s v="Conductor - Transmission"/>
    <s v="Conductor - Transmission"/>
    <s v="019/150, 019/154"/>
    <s v="     "/>
    <s v="Tier 2"/>
    <x v="1"/>
    <n v="330"/>
    <s v="R4"/>
    <n v="39.119100000000003"/>
    <n v="-121.063"/>
    <s v="Nevada"/>
    <s v="DRUM-RIO-OSO-#2-115KV"/>
    <m/>
    <n v="115000"/>
    <s v="N/A"/>
    <x v="0"/>
    <s v="Cal Fire"/>
    <s v="Conifer Forest"/>
    <m/>
    <m/>
    <s v="No"/>
    <m/>
    <m/>
    <m/>
    <m/>
    <m/>
    <m/>
    <m/>
    <s v="N"/>
    <s v="N"/>
    <m/>
    <m/>
    <s v="     "/>
    <m/>
    <m/>
    <m/>
    <m/>
    <m/>
    <m/>
    <m/>
    <m/>
    <m/>
    <m/>
    <m/>
    <m/>
    <m/>
    <m/>
    <m/>
    <m/>
    <m/>
    <m/>
    <m/>
  </r>
  <r>
    <s v="20211225"/>
    <s v="     "/>
    <n v="44417"/>
    <s v="8/9"/>
    <x v="1"/>
    <n v="0.6645833333333333"/>
    <s v="33"/>
    <n v="3"/>
    <s v="8"/>
    <x v="5"/>
    <n v="44417"/>
    <m/>
    <s v="One phase of overhead primary 4 sol copper wire down on ground, resulting in an ignition. The troubleman field notes have the cause listed as splice came apart. This information is preliminary. OIS: 1438504, 1438431; ILIS: 21-0102169; FOID: T005364238 (TAC0), T005364254 (JWAC); EC: 121867112; PM: 31549157; Circuit ID: 182771101, SAP ID: 101908815, 104035536; Division: Los Padres; County: San Luis Obispo"/>
    <s v="     "/>
    <s v="FAS"/>
    <m/>
    <s v="N"/>
    <x v="0"/>
    <m/>
    <s v="21-0102169"/>
    <m/>
    <s v="T005364254, T005364238"/>
    <n v="121867000"/>
    <m/>
    <s v="     "/>
    <x v="1"/>
    <s v="PG&amp;E"/>
    <m/>
    <s v="Vegetation"/>
    <s v="Splice, Conductor, Crossarm"/>
    <s v="D"/>
    <s v="D"/>
    <s v="&lt;3 meters of linear travel"/>
    <m/>
    <s v="Equipment - PG&amp;E"/>
    <s v="34.m. Connection device damage or failure"/>
    <s v="Equipment - PG&amp;E"/>
    <s v="All types of equipment / facility failure"/>
    <s v="Splice/Clamp/Connector"/>
    <s v="Splice/Clamp/Connector"/>
    <m/>
    <m/>
    <s v="Line to Ground"/>
    <s v="Y"/>
    <s v="Overhead"/>
    <x v="3"/>
    <s v="Splice/Clamp/Connector"/>
    <s v="Splice, Conductor, Crossarm"/>
    <m/>
    <s v="     "/>
    <s v="Tier 2"/>
    <x v="1"/>
    <n v="508"/>
    <s v="R3"/>
    <n v="35.711799999999997"/>
    <n v="-121.29900000000001"/>
    <s v="San Luis Obispo"/>
    <s v="CAMBRIA-1101"/>
    <m/>
    <n v="12000"/>
    <m/>
    <x v="0"/>
    <s v="Cal Fire"/>
    <s v="Herbaceous"/>
    <s v="Grass fuel model"/>
    <m/>
    <s v="No"/>
    <m/>
    <m/>
    <m/>
    <m/>
    <m/>
    <m/>
    <m/>
    <s v="N"/>
    <s v="N"/>
    <m/>
    <m/>
    <s v="     "/>
    <m/>
    <m/>
    <m/>
    <m/>
    <m/>
    <m/>
    <m/>
    <m/>
    <m/>
    <m/>
    <m/>
    <m/>
    <m/>
    <m/>
    <m/>
    <m/>
    <m/>
    <m/>
    <m/>
  </r>
  <r>
    <s v="20170331"/>
    <s v="     "/>
    <n v="42979"/>
    <s v="9/1"/>
    <x v="1"/>
    <n v="0.7416666666666667"/>
    <s v="35"/>
    <n v="3"/>
    <s v="9"/>
    <x v="0"/>
    <n v="42979"/>
    <n v="0.7416666666666667"/>
    <s v="Assist Harris"/>
    <s v="     "/>
    <m/>
    <m/>
    <s v="N"/>
    <x v="0"/>
    <s v="1865261"/>
    <s v="17-007898"/>
    <m/>
    <m/>
    <m/>
    <m/>
    <s v="     "/>
    <x v="1"/>
    <s v="PG&amp;E"/>
    <m/>
    <s v="Vegetation"/>
    <m/>
    <s v="D"/>
    <m/>
    <s v="0.26-9.99"/>
    <s v="Square Feet: ; Acreage: "/>
    <s v="Contact - 3rd Party"/>
    <s v="33.d. Vehicle contact"/>
    <s v="Contact - 3rd Party"/>
    <s v="All types of equipment / facility failure"/>
    <s v="Contact - Vehicle"/>
    <m/>
    <s v="Contact - Vehicle"/>
    <s v="Pole"/>
    <m/>
    <s v="Unknown"/>
    <s v="Overhead"/>
    <x v="3"/>
    <s v="Conductor"/>
    <m/>
    <s v="103155761"/>
    <s v="     "/>
    <s v="Tier 2"/>
    <x v="1"/>
    <n v="505"/>
    <m/>
    <n v="36.651800000000001"/>
    <n v="-121.72499999999999"/>
    <s v="Monterey"/>
    <s v="RESERVATION-ROAD-1102"/>
    <s v="182731102"/>
    <n v="12000"/>
    <m/>
    <x v="0"/>
    <s v="MCFD"/>
    <s v="Barren/Other"/>
    <m/>
    <m/>
    <s v="No"/>
    <m/>
    <m/>
    <m/>
    <m/>
    <m/>
    <m/>
    <m/>
    <s v="N"/>
    <s v="N"/>
    <m/>
    <m/>
    <s v="     "/>
    <m/>
    <m/>
    <m/>
    <m/>
    <m/>
    <m/>
    <m/>
    <m/>
    <m/>
    <m/>
    <m/>
    <m/>
    <m/>
    <m/>
    <m/>
    <m/>
    <m/>
    <m/>
    <m/>
  </r>
  <r>
    <s v="20170327"/>
    <s v="     "/>
    <n v="42979"/>
    <s v="9/1"/>
    <x v="1"/>
    <n v="0.33333333333333331"/>
    <s v="35"/>
    <n v="3"/>
    <s v="9"/>
    <x v="0"/>
    <n v="42979"/>
    <n v="0.33333333333333331"/>
    <s v="TREE BRANCH FELL TOOK DOWN SERVICE DAMAGING TRANSFORMER AND CAUSING VEG FIRE. CREW TO REPLACE TRANSFORMER AND TWO OH SERVICE DROPS."/>
    <s v="     "/>
    <m/>
    <m/>
    <s v="N"/>
    <x v="0"/>
    <s v="1864511"/>
    <s v="17-0074724"/>
    <m/>
    <m/>
    <m/>
    <m/>
    <s v="     "/>
    <x v="1"/>
    <s v="PG&amp;E"/>
    <m/>
    <s v="Vegetation"/>
    <m/>
    <s v="D"/>
    <m/>
    <s v="&lt;0.25"/>
    <s v="Square Feet: ; Acreage: "/>
    <s v="Vegetation"/>
    <s v="33.a. Veg. contact"/>
    <s v="Vegetation"/>
    <s v="All types of equipment / facility failure"/>
    <s v="Contact - Vegetation"/>
    <m/>
    <s v="Contact - Vegetation"/>
    <s v="Service Drop"/>
    <s v="Line to Ground"/>
    <s v="Unknown"/>
    <s v="Overhead"/>
    <x v="2"/>
    <s v="Service Drop"/>
    <m/>
    <s v="101067028"/>
    <s v="     "/>
    <s v="Tier 2"/>
    <x v="1"/>
    <n v="420"/>
    <m/>
    <n v="37.375700000000002"/>
    <n v="-119.889"/>
    <s v="Mariposa"/>
    <s v="MARIPOSA-2102"/>
    <s v="254452102"/>
    <m/>
    <s v="N/A"/>
    <x v="1"/>
    <s v="N.A."/>
    <s v="Hardwood Woodland"/>
    <m/>
    <m/>
    <s v="No"/>
    <m/>
    <m/>
    <m/>
    <m/>
    <m/>
    <m/>
    <m/>
    <s v="N"/>
    <s v="N"/>
    <m/>
    <m/>
    <s v="     "/>
    <m/>
    <m/>
    <m/>
    <m/>
    <m/>
    <m/>
    <m/>
    <m/>
    <m/>
    <m/>
    <m/>
    <m/>
    <m/>
    <m/>
    <m/>
    <m/>
    <m/>
    <m/>
    <m/>
  </r>
  <r>
    <s v="20180736"/>
    <s v="     "/>
    <n v="43344"/>
    <s v="9/1"/>
    <x v="1"/>
    <m/>
    <s v="35"/>
    <n v="3"/>
    <s v="9"/>
    <x v="1"/>
    <m/>
    <m/>
    <m/>
    <s v="     "/>
    <s v="Charles"/>
    <m/>
    <s v="N"/>
    <x v="0"/>
    <m/>
    <m/>
    <s v="INT-11331"/>
    <m/>
    <m/>
    <m/>
    <s v="     "/>
    <x v="1"/>
    <s v="PG&amp;E"/>
    <m/>
    <m/>
    <m/>
    <s v="T"/>
    <m/>
    <s v="Unknown"/>
    <m/>
    <s v="Contact - Animal - Bird"/>
    <s v="33.b. Animal contact"/>
    <s v="Contact - Bird"/>
    <s v="Contact from object"/>
    <s v="Contact - Animal"/>
    <m/>
    <s v="Contact - Animal"/>
    <s v="Conductor"/>
    <m/>
    <m/>
    <m/>
    <x v="4"/>
    <m/>
    <m/>
    <m/>
    <s v="     "/>
    <s v="Tier 2"/>
    <x v="1"/>
    <m/>
    <s v="NA"/>
    <n v="36.808799999999998"/>
    <n v="-121.592"/>
    <s v="Monterey"/>
    <s v="CRAZY-HORSE-CANYON-SAN-BENITO"/>
    <s v="ETL.2152"/>
    <n v="115000"/>
    <s v="N/A"/>
    <x v="0"/>
    <m/>
    <s v="Hardwood Woodland"/>
    <m/>
    <m/>
    <s v="No"/>
    <m/>
    <m/>
    <m/>
    <m/>
    <m/>
    <m/>
    <m/>
    <s v="N"/>
    <s v="N"/>
    <m/>
    <m/>
    <s v="     "/>
    <m/>
    <m/>
    <m/>
    <m/>
    <m/>
    <m/>
    <m/>
    <m/>
    <m/>
    <m/>
    <m/>
    <m/>
    <m/>
    <m/>
    <m/>
    <m/>
    <m/>
    <m/>
    <m/>
  </r>
  <r>
    <s v="20190956"/>
    <s v="     "/>
    <n v="43709"/>
    <s v="9/1"/>
    <x v="1"/>
    <m/>
    <s v="36"/>
    <n v="3"/>
    <s v="9"/>
    <x v="3"/>
    <n v="43709"/>
    <m/>
    <s v="Vegetation into line, fire limited to branch only"/>
    <s v="     "/>
    <s v="FAS"/>
    <m/>
    <s v="N"/>
    <x v="0"/>
    <s v="550432"/>
    <s v="19-0094452"/>
    <m/>
    <s v="T004741695"/>
    <n v="0"/>
    <m/>
    <s v="     "/>
    <x v="0"/>
    <s v="PG&amp;E"/>
    <m/>
    <m/>
    <m/>
    <s v="D"/>
    <m/>
    <s v="Other"/>
    <s v="tree branch"/>
    <s v="Vegetation"/>
    <s v="33.a. Veg. contact"/>
    <s v="Vegetation"/>
    <s v="Contact from object"/>
    <s v="Contact - Vegetation"/>
    <m/>
    <s v="Contact - Vegetation"/>
    <m/>
    <s v="Line to Ground"/>
    <m/>
    <s v="Overhead"/>
    <x v="0"/>
    <m/>
    <m/>
    <s v="25415-2100111872{1102/2}"/>
    <s v="     "/>
    <s v="Tier 2"/>
    <x v="1"/>
    <n v="424"/>
    <m/>
    <n v="37.064999999999998"/>
    <n v="-119.51600000000001"/>
    <s v="FRESNO"/>
    <s v="AUBERRY-1102"/>
    <m/>
    <m/>
    <s v="AUBERRY 1101CB"/>
    <x v="1"/>
    <s v="FAE Spencer Martinez"/>
    <m/>
    <m/>
    <m/>
    <s v="No"/>
    <m/>
    <m/>
    <m/>
    <m/>
    <m/>
    <m/>
    <m/>
    <s v="N"/>
    <s v="N"/>
    <m/>
    <m/>
    <s v="     "/>
    <s v="37.35100000"/>
    <s v="-119.30390000"/>
    <s v="Sep  3 2019 12:00AM"/>
    <s v="TrunkFail"/>
    <s v="OVER MATURE LIVE OAK BROKE OUT AT THE BASE DISPLAYING SEVERE ROT. UNDETECTABLE UNTELL IT FELL. NO FIRE AS INDICATED IN ILLIS REPORT"/>
    <s v="OAKL"/>
    <s v="37"/>
    <s v="46"/>
    <s v="38"/>
    <s v="Slight"/>
    <s v="None"/>
    <s v="N"/>
    <s v="1"/>
    <m/>
    <s v="Other"/>
    <s v="D"/>
    <s v="CrossArm"/>
    <s v="BareWire"/>
    <s v="1"/>
  </r>
  <r>
    <s v="20190957"/>
    <s v="     "/>
    <n v="43709"/>
    <s v="9/1"/>
    <x v="1"/>
    <m/>
    <s v="36"/>
    <n v="3"/>
    <s v="9"/>
    <x v="3"/>
    <n v="43709"/>
    <n v="0.72986111111111107"/>
    <s v="EC tag downloaded from SAP 117836291. Pole burnt at crossarm thru bolt. Photos in SAP show burnt pole to ground. Appears to be equipment flash/burn per ILIS. Unknown which piece of equipment failed."/>
    <s v="     "/>
    <s v="FAS"/>
    <m/>
    <s v="N"/>
    <x v="0"/>
    <s v="550549"/>
    <s v="19-0094475"/>
    <m/>
    <s v="T004741803"/>
    <n v="117836291"/>
    <m/>
    <s v="     "/>
    <x v="1"/>
    <s v="PG&amp;E"/>
    <m/>
    <m/>
    <m/>
    <s v="D"/>
    <s v="D"/>
    <s v="10-99"/>
    <s v="66"/>
    <s v="Unknown"/>
    <s v="40.a. Unknown"/>
    <s v="Unknown"/>
    <s v="Other"/>
    <s v="Other"/>
    <m/>
    <m/>
    <m/>
    <s v="Force Out"/>
    <m/>
    <s v="Overhead"/>
    <x v="0"/>
    <s v="Pole"/>
    <s v="Crossarm/Insulator"/>
    <s v="103477437"/>
    <s v="     "/>
    <s v="Tier 2"/>
    <x v="1"/>
    <n v="570"/>
    <s v="R4"/>
    <n v="35.908000000000001"/>
    <n v="-121.011"/>
    <s v="MONTEREY"/>
    <s v="JOLON-1102"/>
    <m/>
    <m/>
    <s v="JOLON 11027070"/>
    <x v="0"/>
    <m/>
    <s v="Herbaceous"/>
    <m/>
    <m/>
    <s v="No"/>
    <s v="66"/>
    <m/>
    <m/>
    <m/>
    <m/>
    <s v="JOLON"/>
    <m/>
    <s v="N"/>
    <s v="N"/>
    <m/>
    <m/>
    <s v="     "/>
    <m/>
    <m/>
    <m/>
    <m/>
    <m/>
    <m/>
    <m/>
    <m/>
    <m/>
    <m/>
    <m/>
    <m/>
    <m/>
    <m/>
    <m/>
    <m/>
    <m/>
    <m/>
    <m/>
  </r>
  <r>
    <s v="20150336"/>
    <s v="     "/>
    <n v="42257"/>
    <s v="9/10"/>
    <x v="1"/>
    <n v="0.77708333333333335"/>
    <s v="37"/>
    <n v="3"/>
    <s v="9"/>
    <x v="2"/>
    <n v="42257"/>
    <n v="0.77708333333333335"/>
    <s v="Relayed - 09/10/15,1839 Humboldt-Trinity relayed, tested NG; no customer interruption; weather clear; A-G fault 17.8 mi from Humboldt near structure 96/6; 09/11/15, 0040  line returned to service after patrol found dead bird at twr 96/4, 2 acre fire resul"/>
    <s v="     "/>
    <m/>
    <m/>
    <s v="N"/>
    <x v="0"/>
    <m/>
    <m/>
    <m/>
    <m/>
    <m/>
    <m/>
    <s v="     "/>
    <x v="1"/>
    <s v="PG&amp;E"/>
    <m/>
    <s v="Vegetation"/>
    <m/>
    <s v="T"/>
    <m/>
    <s v="0.26-9.99"/>
    <s v="Square Feet: ; Acreage: 2"/>
    <s v="Contact - Animal - Bird"/>
    <s v="33.b. Animal contact"/>
    <s v="Contact - Bird"/>
    <s v="All types of equipment / facility failure"/>
    <s v="Contact - Animal"/>
    <m/>
    <s v="Contact - Animal"/>
    <s v="Conductor"/>
    <m/>
    <m/>
    <s v="Overhead"/>
    <x v="4"/>
    <s v="Conductor"/>
    <m/>
    <s v="Pole 096/004"/>
    <s v="     "/>
    <s v="Tier 2"/>
    <x v="1"/>
    <n v="115"/>
    <m/>
    <n v="40.756900000000002"/>
    <n v="-123.79600000000001"/>
    <s v="Humboldt"/>
    <s v="HUMBOLDT-TRINITY-115"/>
    <s v="ETL.1820"/>
    <n v="115000"/>
    <s v="N/A"/>
    <x v="0"/>
    <s v="Cal Fire Dept"/>
    <s v="Herbaceous"/>
    <m/>
    <m/>
    <s v="No"/>
    <m/>
    <m/>
    <m/>
    <m/>
    <m/>
    <m/>
    <m/>
    <s v="N"/>
    <s v="N"/>
    <m/>
    <m/>
    <s v="     "/>
    <m/>
    <m/>
    <m/>
    <m/>
    <m/>
    <m/>
    <m/>
    <m/>
    <m/>
    <m/>
    <m/>
    <m/>
    <m/>
    <m/>
    <m/>
    <m/>
    <m/>
    <m/>
    <m/>
  </r>
  <r>
    <s v="20150334"/>
    <s v="     "/>
    <n v="42257"/>
    <s v="9/10"/>
    <x v="1"/>
    <n v="0.23749999999999999"/>
    <s v="37"/>
    <n v="3"/>
    <s v="9"/>
    <x v="2"/>
    <m/>
    <m/>
    <s v="BLOWN KYLE AND ARRESTER CAUSED K201 FAILURE AND CAUSED FIRE @ 1000 WELLER RD. TOOK OFFLINE, MADE SAFE. CREATED TAG FOR CREW TO REPLACE ALL EQUIP."/>
    <s v="     "/>
    <m/>
    <m/>
    <s v="N"/>
    <x v="0"/>
    <m/>
    <m/>
    <m/>
    <m/>
    <m/>
    <m/>
    <s v="     "/>
    <x v="1"/>
    <s v="PG&amp;E"/>
    <m/>
    <s v="Vegetation"/>
    <m/>
    <s v="D"/>
    <m/>
    <s v="0.26-9.99"/>
    <s v="Square Feet: ; Acreage: 8"/>
    <s v="Equipment - PG&amp;E"/>
    <s v="34.a. Capacitor bank damage or failure"/>
    <s v="Equipment - PG&amp;E"/>
    <s v="All types of equipment / facility failure"/>
    <s v="Capacitor Bank"/>
    <s v="Capacitor Bank"/>
    <m/>
    <m/>
    <m/>
    <s v="None"/>
    <s v="Overhead"/>
    <x v="3"/>
    <s v="Capacitor Bank"/>
    <m/>
    <s v="100619766"/>
    <s v="     "/>
    <s v="Tier 2"/>
    <x v="1"/>
    <n v="530"/>
    <m/>
    <n v="37.460900000000002"/>
    <n v="-121.843"/>
    <s v="Santa Clara"/>
    <s v="MILPITAS-1109"/>
    <s v="82831109"/>
    <n v="12000"/>
    <m/>
    <x v="0"/>
    <s v="Cal Fire Dept"/>
    <s v="Herbaceous"/>
    <m/>
    <m/>
    <s v="No"/>
    <m/>
    <m/>
    <m/>
    <m/>
    <m/>
    <m/>
    <m/>
    <s v="N"/>
    <s v="N"/>
    <m/>
    <m/>
    <s v="     "/>
    <m/>
    <m/>
    <m/>
    <m/>
    <m/>
    <m/>
    <m/>
    <m/>
    <m/>
    <m/>
    <m/>
    <m/>
    <m/>
    <m/>
    <m/>
    <m/>
    <m/>
    <m/>
    <m/>
  </r>
  <r>
    <s v="MIA20158072"/>
    <s v="     "/>
    <n v="42257"/>
    <s v="9/10"/>
    <x v="1"/>
    <n v="0.23826388888888889"/>
    <s v="37"/>
    <n v="3"/>
    <s v="9"/>
    <x v="2"/>
    <n v="42257"/>
    <n v="0.23819444444444443"/>
    <s v="FAS states a capacitor blew up and the parts landed in dry brush causing a fire that was put out by Cal Fire."/>
    <s v="     "/>
    <s v="FAS"/>
    <n v="44258"/>
    <s v="Y"/>
    <x v="0"/>
    <m/>
    <s v="N/A"/>
    <m/>
    <s v="T003482847"/>
    <m/>
    <m/>
    <s v="     "/>
    <x v="1"/>
    <s v="PG&amp;E"/>
    <m/>
    <m/>
    <m/>
    <s v="D"/>
    <m/>
    <s v="0.26-9.99"/>
    <m/>
    <s v="Equipment - PG&amp;E"/>
    <s v="34.a. Capacitor bank damage or failure"/>
    <s v="Equipment - PG&amp;E"/>
    <s v="All types of equipment / facility failure"/>
    <s v="Capacitor bank failure"/>
    <s v="Capacitor Bank"/>
    <m/>
    <m/>
    <m/>
    <s v="Yes"/>
    <s v="Overhead"/>
    <x v="0"/>
    <m/>
    <m/>
    <s v="100619753"/>
    <s v="     "/>
    <s v="Tier 2"/>
    <x v="1"/>
    <n v="530"/>
    <m/>
    <n v="37.4634"/>
    <n v="-121.845"/>
    <s v="Santa Clara"/>
    <s v="MILPITAS-1109"/>
    <s v="82831109"/>
    <n v="11000"/>
    <m/>
    <x v="0"/>
    <m/>
    <s v="Herbaceous"/>
    <m/>
    <m/>
    <s v="No"/>
    <m/>
    <m/>
    <m/>
    <m/>
    <m/>
    <m/>
    <m/>
    <s v="N"/>
    <s v="N"/>
    <m/>
    <m/>
    <s v="     "/>
    <m/>
    <m/>
    <m/>
    <m/>
    <m/>
    <m/>
    <m/>
    <m/>
    <m/>
    <m/>
    <m/>
    <m/>
    <m/>
    <m/>
    <m/>
    <m/>
    <m/>
    <m/>
    <m/>
  </r>
  <r>
    <s v="MIA20140590"/>
    <s v="     "/>
    <n v="41893"/>
    <s v="9/11"/>
    <x v="1"/>
    <n v="0.8256944444444444"/>
    <s v="37"/>
    <n v="3"/>
    <s v="9"/>
    <x v="7"/>
    <n v="41893"/>
    <n v="0.82638888888888884"/>
    <s v="YCC3 - TX fire; PG&amp;E attributable, cause unknown"/>
    <s v="     "/>
    <s v="FAS"/>
    <n v="44264"/>
    <s v="Y"/>
    <x v="0"/>
    <s v="1080105"/>
    <s v="N/A"/>
    <m/>
    <s v="T003194822"/>
    <m/>
    <m/>
    <s v="     "/>
    <x v="0"/>
    <s v="PG&amp;E"/>
    <m/>
    <m/>
    <m/>
    <s v="D"/>
    <m/>
    <s v="Unknown"/>
    <m/>
    <s v="Equipment - PG&amp;E"/>
    <s v="34.a. Capacitor bank damage or failure"/>
    <s v="Equipment - PG&amp;E"/>
    <s v="All types of equipment / facility failure"/>
    <s v="Capacitor bank failure"/>
    <s v="Capacitor Bank"/>
    <m/>
    <m/>
    <m/>
    <s v="No"/>
    <s v="Overhead"/>
    <x v="0"/>
    <m/>
    <m/>
    <s v="315219249870 "/>
    <s v="     "/>
    <s v="Tier 2"/>
    <x v="1"/>
    <n v="530"/>
    <m/>
    <n v="37.857999999999997"/>
    <n v="-122.157"/>
    <s v="Contra Costa"/>
    <s v="MORAGA-1102"/>
    <s v="13801102"/>
    <n v="11000"/>
    <s v="MORAGA-1102CB"/>
    <x v="1"/>
    <m/>
    <s v="Rural"/>
    <m/>
    <m/>
    <s v="No"/>
    <m/>
    <m/>
    <m/>
    <m/>
    <m/>
    <m/>
    <m/>
    <s v="N"/>
    <s v="N"/>
    <m/>
    <m/>
    <s v="     "/>
    <m/>
    <m/>
    <m/>
    <m/>
    <m/>
    <m/>
    <m/>
    <m/>
    <m/>
    <m/>
    <m/>
    <m/>
    <m/>
    <m/>
    <m/>
    <m/>
    <m/>
    <m/>
    <m/>
  </r>
  <r>
    <s v="MIA20143913"/>
    <s v="     "/>
    <n v="41893"/>
    <s v="9/11"/>
    <x v="1"/>
    <n v="0.43966435185185188"/>
    <s v="37"/>
    <n v="3"/>
    <s v="9"/>
    <x v="7"/>
    <m/>
    <m/>
    <s v="KRJ7- Put back into progress- this is PGE equipment and attributable. Tree limb layed over on to primary phase started small fire; KRJ7- Coordinates are approximate as exact location in vicinity is unknown."/>
    <s v="     "/>
    <s v="FAS"/>
    <n v="44265"/>
    <s v="Y"/>
    <x v="0"/>
    <m/>
    <m/>
    <m/>
    <s v="885060655"/>
    <m/>
    <m/>
    <s v="     "/>
    <x v="1"/>
    <s v="PG&amp;E"/>
    <m/>
    <m/>
    <m/>
    <s v="D"/>
    <m/>
    <s v="Unknown"/>
    <m/>
    <s v="Vegetation"/>
    <s v="33.a. Veg. contact"/>
    <s v="Vegetation"/>
    <s v="Contact from object"/>
    <s v="Contact - Vegetation"/>
    <m/>
    <s v="Contact - Vegetation"/>
    <s v="Other"/>
    <m/>
    <s v="Yes"/>
    <s v="Overhead"/>
    <x v="0"/>
    <m/>
    <m/>
    <s v="152271102"/>
    <s v="     "/>
    <s v="Tier 2"/>
    <x v="1"/>
    <n v="300"/>
    <m/>
    <n v="38.896299999999997"/>
    <n v="-121.11"/>
    <s v="Placer"/>
    <s v="WISE-1102"/>
    <s v="152271102"/>
    <n v="11000"/>
    <m/>
    <x v="0"/>
    <m/>
    <s v="Hardwood Woodland"/>
    <m/>
    <m/>
    <s v="No"/>
    <m/>
    <m/>
    <m/>
    <m/>
    <m/>
    <m/>
    <m/>
    <s v="N"/>
    <s v="N"/>
    <m/>
    <m/>
    <s v="     "/>
    <m/>
    <m/>
    <m/>
    <m/>
    <m/>
    <m/>
    <m/>
    <m/>
    <m/>
    <m/>
    <m/>
    <m/>
    <m/>
    <m/>
    <m/>
    <m/>
    <m/>
    <m/>
    <m/>
  </r>
  <r>
    <s v="20150338"/>
    <s v="     "/>
    <n v="42258"/>
    <s v="9/11"/>
    <x v="1"/>
    <n v="0.34375"/>
    <s v="37"/>
    <n v="3"/>
    <s v="9"/>
    <x v="2"/>
    <n v="42258"/>
    <n v="0.34375"/>
    <s v="CREW TO REPAIR WIRE DOWN"/>
    <s v="     "/>
    <m/>
    <m/>
    <s v="N"/>
    <x v="0"/>
    <s v="1303890"/>
    <s v="15-0060698"/>
    <m/>
    <m/>
    <n v="110638082"/>
    <m/>
    <s v="     "/>
    <x v="1"/>
    <s v="PG&amp;E"/>
    <m/>
    <s v="Vegetation"/>
    <m/>
    <s v="D"/>
    <m/>
    <s v="&lt;0.25"/>
    <s v="Square Feet: ; Acreage: "/>
    <s v="Equipment - PG&amp;E"/>
    <s v="34.b. Conductor damage or failure"/>
    <s v="Equipment - PG&amp;E"/>
    <s v="All types of equipment / facility failure"/>
    <s v="Conductor"/>
    <s v="Conductor"/>
    <m/>
    <m/>
    <s v="Line to Ground"/>
    <s v="PACIFIC BELL"/>
    <s v="Overhead"/>
    <x v="3"/>
    <s v="Conductor"/>
    <m/>
    <s v="102293992"/>
    <s v="     "/>
    <s v="Tier 2"/>
    <x v="1"/>
    <n v="185"/>
    <m/>
    <n v="38.109400000000001"/>
    <n v="-122.87"/>
    <s v="Marin"/>
    <s v="OLEMA-1101"/>
    <s v="42291101"/>
    <n v="12000"/>
    <s v="OLEMA 1101602"/>
    <x v="0"/>
    <s v="Cal Fire Dept"/>
    <s v="Hardwood Woodland"/>
    <m/>
    <m/>
    <s v="No"/>
    <m/>
    <m/>
    <m/>
    <m/>
    <m/>
    <m/>
    <m/>
    <s v="N"/>
    <s v="N"/>
    <m/>
    <m/>
    <s v="     "/>
    <m/>
    <m/>
    <m/>
    <m/>
    <m/>
    <m/>
    <m/>
    <m/>
    <m/>
    <m/>
    <m/>
    <m/>
    <m/>
    <m/>
    <m/>
    <m/>
    <m/>
    <m/>
    <m/>
  </r>
  <r>
    <s v="20170357"/>
    <s v="     "/>
    <n v="42989"/>
    <s v="9/11"/>
    <x v="1"/>
    <n v="0.36805555555555558"/>
    <s v="37"/>
    <n v="3"/>
    <s v="9"/>
    <x v="0"/>
    <n v="42989"/>
    <m/>
    <s v="Made E.C. tag for crew to replace C/O 2177   I replace both fuse's today and noticed top of fuse holder was melted and caused small fire base of pole. Hope fuse I installed holds to crew arrive's."/>
    <s v="     "/>
    <m/>
    <m/>
    <s v="N"/>
    <x v="0"/>
    <s v="1876109"/>
    <m/>
    <m/>
    <m/>
    <m/>
    <m/>
    <s v="     "/>
    <x v="1"/>
    <s v="PG&amp;E"/>
    <m/>
    <s v="Vegetation"/>
    <m/>
    <s v="D"/>
    <m/>
    <s v="&lt;3 meters of linear travel"/>
    <s v="Square Feet: ; Acreage: "/>
    <s v="Contact - Animal - Other"/>
    <s v="33.b. Animal contact"/>
    <s v="Contact - Animal"/>
    <s v="All types of equipment / facility failure"/>
    <s v="Contact - Animal"/>
    <m/>
    <s v="Contact - Animal"/>
    <s v="Fuse"/>
    <m/>
    <s v="PACIFIC BELL"/>
    <s v="Overhead"/>
    <x v="3"/>
    <s v="Fuse"/>
    <m/>
    <s v="101790954"/>
    <s v="     "/>
    <s v="Tier 2"/>
    <x v="1"/>
    <n v="500"/>
    <m/>
    <n v="36.951500000000003"/>
    <n v="-121.842"/>
    <s v="Santa Cruz"/>
    <s v="ROB-ROY-2104"/>
    <s v="83692104"/>
    <n v="21000"/>
    <s v="ROB-ROY-210410714"/>
    <x v="1"/>
    <s v="N.A."/>
    <s v="Hardwood Woodland"/>
    <m/>
    <m/>
    <s v="No"/>
    <m/>
    <m/>
    <m/>
    <m/>
    <m/>
    <m/>
    <m/>
    <s v="N"/>
    <s v="N"/>
    <m/>
    <m/>
    <s v="     "/>
    <m/>
    <m/>
    <m/>
    <m/>
    <m/>
    <m/>
    <m/>
    <m/>
    <m/>
    <m/>
    <m/>
    <m/>
    <m/>
    <m/>
    <m/>
    <m/>
    <m/>
    <m/>
    <m/>
  </r>
  <r>
    <s v="20191026"/>
    <s v="     "/>
    <n v="43719"/>
    <s v="9/11"/>
    <x v="1"/>
    <m/>
    <s v="37"/>
    <n v="3"/>
    <s v="9"/>
    <x v="3"/>
    <n v="43719"/>
    <n v="0.875"/>
    <s v="Tree fell into line"/>
    <s v="     "/>
    <s v="FAS"/>
    <m/>
    <s v="N"/>
    <x v="0"/>
    <s v="572688"/>
    <s v="19-0098003"/>
    <m/>
    <s v="T004750020"/>
    <n v="117873085"/>
    <m/>
    <s v="     "/>
    <x v="1"/>
    <s v="PG&amp;E"/>
    <m/>
    <m/>
    <m/>
    <s v="D"/>
    <m/>
    <s v="&lt;0.25"/>
    <m/>
    <s v="Vegetation"/>
    <s v="33.a. Veg. contact"/>
    <s v="Vegetation"/>
    <s v="Contact from object"/>
    <s v="Contact - Vegetation"/>
    <m/>
    <s v="Contact - Vegetation"/>
    <s v="Conductor - Primary"/>
    <s v="Line to Ground"/>
    <m/>
    <s v="Overhead"/>
    <x v="3"/>
    <s v="Conductor - Primary"/>
    <m/>
    <s v="163341103"/>
    <s v="     "/>
    <s v="Tier 2"/>
    <x v="1"/>
    <n v="305"/>
    <s v="R3"/>
    <n v="38.313200000000002"/>
    <n v="-120.98099999999999"/>
    <s v="AMADOR"/>
    <s v="CLAY-1103"/>
    <m/>
    <m/>
    <s v="CLAY 11037142"/>
    <x v="0"/>
    <m/>
    <s v="Herbaceous"/>
    <m/>
    <m/>
    <s v="No"/>
    <m/>
    <m/>
    <m/>
    <m/>
    <m/>
    <m/>
    <m/>
    <s v="N"/>
    <s v="N"/>
    <m/>
    <m/>
    <s v="     "/>
    <s v="38.31073300"/>
    <s v="-120.98202200"/>
    <s v="Sep 13 2019 12:00AM"/>
    <s v="TrunkFail"/>
    <s v="Outage caused by large Valley oak splitting at crotch and one side falling onto another valley oak between failed tree and lines.  There is evidence of old damage to trunk as wood had some compartmentalization started.  Oak had internal wood decay, both white and brown rot, in this area.  Roots also had some decay.  Decay started in trunk and moved down.  Unlikely that routine patrollers saw damage to tree at it is approx. 12 ft. abv ground and in the crotch."/>
    <s v="OAKV"/>
    <s v="86"/>
    <s v="99"/>
    <s v="83"/>
    <s v="Moderate"/>
    <s v="None"/>
    <s v="N"/>
    <s v="1"/>
    <m/>
    <s v="Valley"/>
    <s v="A"/>
    <s v="CrossArm"/>
    <s v="BareWire"/>
    <s v="2"/>
  </r>
  <r>
    <s v="20191028"/>
    <s v="     "/>
    <n v="43719"/>
    <s v="9/11"/>
    <x v="1"/>
    <m/>
    <s v="37"/>
    <n v="3"/>
    <s v="9"/>
    <x v="3"/>
    <m/>
    <m/>
    <s v="Bird strike caused a transmission interruption. No indication of fire size. "/>
    <s v="     "/>
    <s v="Trans-Sub"/>
    <m/>
    <s v="N"/>
    <x v="0"/>
    <m/>
    <m/>
    <s v="INT-12580"/>
    <m/>
    <n v="0"/>
    <m/>
    <s v="     "/>
    <x v="1"/>
    <s v="PG&amp;E"/>
    <m/>
    <m/>
    <m/>
    <s v="T"/>
    <m/>
    <s v="Other"/>
    <m/>
    <s v="Contact - Animal - Bird"/>
    <s v="33.b. Animal contact"/>
    <s v="Contact - Bird"/>
    <s v="Contact from object"/>
    <s v="Contact - Animal"/>
    <m/>
    <s v="Contact - Animal"/>
    <s v="Conductor - Transmission"/>
    <m/>
    <m/>
    <s v="Overhead"/>
    <x v="4"/>
    <s v="Conductor - Transmission"/>
    <s v="no reported damage"/>
    <s v="Unknown"/>
    <s v="     "/>
    <s v="Tier 2"/>
    <x v="1"/>
    <n v="530"/>
    <s v="R3"/>
    <n v="37.993699999999997"/>
    <n v="-122.137"/>
    <s v="CONTRA COSTA"/>
    <s v="OLEUM-MARTINEZ-115KV"/>
    <m/>
    <n v="115000"/>
    <s v="N/A"/>
    <x v="0"/>
    <m/>
    <s v="Hardwood Woodland"/>
    <m/>
    <m/>
    <s v="No"/>
    <m/>
    <m/>
    <m/>
    <m/>
    <m/>
    <m/>
    <m/>
    <s v="N"/>
    <s v="N"/>
    <m/>
    <m/>
    <s v="     "/>
    <m/>
    <m/>
    <m/>
    <m/>
    <m/>
    <m/>
    <m/>
    <m/>
    <m/>
    <m/>
    <m/>
    <m/>
    <m/>
    <m/>
    <m/>
    <m/>
    <m/>
    <m/>
    <m/>
  </r>
  <r>
    <s v="20201770"/>
    <s v="     "/>
    <n v="44085"/>
    <s v="9/11"/>
    <x v="1"/>
    <n v="0.97013888888888888"/>
    <s v="37"/>
    <n v="3"/>
    <s v="9"/>
    <x v="4"/>
    <n v="44085"/>
    <n v="0.94166666666666665"/>
    <s v="remarks 'urnt pothead on riser. bent fuco supports on fiberglass arm. replace arm, replace pothead' - no fire mentioned "/>
    <s v="     "/>
    <s v="FAS"/>
    <m/>
    <s v="Y"/>
    <x v="0"/>
    <s v="1065383"/>
    <s v="20-0096776"/>
    <m/>
    <s v="T005070372"/>
    <n v="119754442"/>
    <m/>
    <s v="     "/>
    <x v="0"/>
    <s v="PG&amp;E"/>
    <m/>
    <s v="Building"/>
    <m/>
    <s v="D"/>
    <m/>
    <s v="Structure-PG&amp;E only"/>
    <m/>
    <s v="Equipment - PG&amp;E"/>
    <s v="34.o. Other"/>
    <s v="Equipment - PG&amp;E"/>
    <s v="All types of equipment / facility failure"/>
    <s v="Other"/>
    <s v="Pothead"/>
    <m/>
    <m/>
    <s v="Line to Ground"/>
    <m/>
    <s v="Overhead"/>
    <x v="3"/>
    <s v="Pothead"/>
    <m/>
    <s v="100397745"/>
    <s v="     "/>
    <s v="Tier 2"/>
    <x v="1"/>
    <n v="280"/>
    <m/>
    <n v="39.641399999999997"/>
    <n v="-121.66"/>
    <s v="Butte"/>
    <s v="CLARK-ROAD-1102"/>
    <m/>
    <n v="12000"/>
    <m/>
    <x v="0"/>
    <s v="Self Extinguished"/>
    <s v="Herbaceous"/>
    <m/>
    <m/>
    <s v="No"/>
    <m/>
    <m/>
    <m/>
    <m/>
    <m/>
    <m/>
    <m/>
    <s v="N"/>
    <s v="N"/>
    <m/>
    <m/>
    <s v="     "/>
    <m/>
    <m/>
    <m/>
    <m/>
    <m/>
    <m/>
    <m/>
    <m/>
    <m/>
    <m/>
    <m/>
    <m/>
    <m/>
    <m/>
    <m/>
    <m/>
    <m/>
    <m/>
    <m/>
  </r>
  <r>
    <s v="20211459"/>
    <s v="     "/>
    <n v="44450"/>
    <s v="9/11"/>
    <x v="1"/>
    <n v="0.69097222222222221"/>
    <s v="37"/>
    <n v="3"/>
    <s v="9"/>
    <x v="5"/>
    <n v="44450"/>
    <m/>
    <s v="[2160 Vista del Rio St, Crockett, CA 94525] Broken and burnt primary crossarm. Cause of the failure is likely related to tracking. The ensuing fire was limited to PG&amp;E assets. This information is preliminary."/>
    <s v="     "/>
    <s v="FAS"/>
    <m/>
    <s v="Y"/>
    <x v="0"/>
    <m/>
    <s v="21-0116437"/>
    <m/>
    <s v="T005392121"/>
    <n v="122040000"/>
    <m/>
    <s v="     "/>
    <x v="0"/>
    <s v="PG&amp;E"/>
    <m/>
    <s v="Other"/>
    <s v="Crossarm"/>
    <s v="D"/>
    <s v="D"/>
    <s v="Structure-PG&amp;E only"/>
    <m/>
    <s v="Contamination"/>
    <s v="36.a. Contamination"/>
    <s v="Equipment - PG&amp;E"/>
    <s v="Contamination"/>
    <s v="Tracking"/>
    <m/>
    <m/>
    <m/>
    <s v="Line to Ground"/>
    <s v="Y"/>
    <s v="Overhead"/>
    <x v="3"/>
    <s v="Crossarm"/>
    <s v="Crossarm"/>
    <m/>
    <s v="     "/>
    <s v="Tier 2"/>
    <x v="1"/>
    <n v="530"/>
    <m/>
    <n v="38.053899999999999"/>
    <n v="-122.24"/>
    <s v="Contra Costa"/>
    <s v="FRANKLIN-1104"/>
    <m/>
    <n v="12000"/>
    <m/>
    <x v="0"/>
    <s v="Unknown"/>
    <s v="Herbaceous"/>
    <s v="Brush fuel model"/>
    <m/>
    <s v="No"/>
    <m/>
    <m/>
    <m/>
    <m/>
    <m/>
    <m/>
    <m/>
    <s v="N"/>
    <s v="N"/>
    <m/>
    <m/>
    <s v="     "/>
    <m/>
    <m/>
    <m/>
    <m/>
    <m/>
    <m/>
    <m/>
    <m/>
    <m/>
    <m/>
    <m/>
    <m/>
    <m/>
    <m/>
    <m/>
    <m/>
    <m/>
    <m/>
    <m/>
  </r>
  <r>
    <s v="20150341"/>
    <s v="     "/>
    <n v="42259"/>
    <s v="9/12"/>
    <x v="1"/>
    <n v="0.46458333333333335"/>
    <s v="37"/>
    <n v="3"/>
    <s v="9"/>
    <x v="2"/>
    <n v="42259"/>
    <n v="0.46458333333333335"/>
    <s v="repl frayed svc cond,cause grass fire"/>
    <s v="     "/>
    <m/>
    <m/>
    <s v="N"/>
    <x v="0"/>
    <s v="1304536"/>
    <m/>
    <m/>
    <m/>
    <m/>
    <m/>
    <s v="     "/>
    <x v="1"/>
    <s v="PG&amp;E"/>
    <m/>
    <s v="Vegetation"/>
    <m/>
    <s v="D"/>
    <m/>
    <s v="&lt;0.25"/>
    <s v="Square Feet: ; Acreage: "/>
    <s v="Equipment/ Facility Failure"/>
    <s v="34.b. Conductor damage or failure"/>
    <s v="Equipment - PG&amp;E"/>
    <s v="All types of equipment / facility failure"/>
    <s v="Conductor"/>
    <s v="Conductor"/>
    <s v="N.A."/>
    <s v="N.A."/>
    <m/>
    <s v="0"/>
    <s v="Overhead"/>
    <x v="1"/>
    <s v="Conductor"/>
    <m/>
    <s v="101394996"/>
    <s v="     "/>
    <s v="Tier 2"/>
    <x v="1"/>
    <n v="340"/>
    <m/>
    <n v="38.603000000000002"/>
    <n v="-120.67400000000001"/>
    <s v="El Dorado"/>
    <s v="APPLE-HILL-2102"/>
    <s v="153662102"/>
    <n v="750"/>
    <s v="N/A"/>
    <x v="1"/>
    <s v="Cal Fire Dept"/>
    <s v="Rural"/>
    <m/>
    <m/>
    <s v="No"/>
    <m/>
    <m/>
    <m/>
    <m/>
    <m/>
    <m/>
    <m/>
    <s v="N"/>
    <s v="N"/>
    <m/>
    <m/>
    <s v="     "/>
    <m/>
    <m/>
    <m/>
    <m/>
    <m/>
    <m/>
    <m/>
    <m/>
    <m/>
    <m/>
    <m/>
    <m/>
    <m/>
    <m/>
    <m/>
    <m/>
    <m/>
    <m/>
    <m/>
  </r>
  <r>
    <s v="20150340"/>
    <s v="     "/>
    <n v="42259"/>
    <s v="9/12"/>
    <x v="1"/>
    <n v="0.41041666666666665"/>
    <s v="37"/>
    <n v="3"/>
    <s v="9"/>
    <x v="2"/>
    <n v="42259"/>
    <n v="0.41041666666666665"/>
    <s v="VULTURE FLEW INTO THIS 115KV TOWER, BROKE AN INSULATOR, FLASHED AND STARTED A SMALL GRASS FIRE, RELAYED TRANSMISSION AND CAUSED THIS OUTAGE, ALL RESTORED NOW"/>
    <s v="     "/>
    <m/>
    <m/>
    <s v="N"/>
    <x v="0"/>
    <m/>
    <m/>
    <m/>
    <m/>
    <m/>
    <m/>
    <s v="     "/>
    <x v="1"/>
    <s v="PG&amp;E"/>
    <m/>
    <s v="Vegetation"/>
    <m/>
    <s v="T"/>
    <m/>
    <s v="0.26-9.99"/>
    <s v="Square Feet: ; Acreage: 0.75"/>
    <s v="Contact - Animal - Bird"/>
    <s v="33.b. Animal contact"/>
    <s v="Contact - Bird"/>
    <s v="All types of equipment / facility failure"/>
    <s v="Contact - Animal"/>
    <m/>
    <s v="Contact - Animal"/>
    <s v="Conductor"/>
    <m/>
    <s v="0"/>
    <s v="Overhead"/>
    <x v="4"/>
    <s v="Conductor"/>
    <m/>
    <s v="TOP OF AVALON PLACE, GRASS VALLEY  TOWER NUMBER 19/152  40689729"/>
    <s v="     "/>
    <s v="Tier 2"/>
    <x v="1"/>
    <n v="330"/>
    <m/>
    <n v="39.116399999999999"/>
    <n v="-121.069"/>
    <s v="Nevada"/>
    <s v="DRUM-RIO-OSO-#2-115"/>
    <s v="ETL.1430"/>
    <n v="115000"/>
    <s v="N/A"/>
    <x v="0"/>
    <s v="Cal Fire Dept"/>
    <s v="Hardwood Forest"/>
    <m/>
    <m/>
    <s v="No"/>
    <m/>
    <m/>
    <m/>
    <m/>
    <m/>
    <m/>
    <m/>
    <s v="N"/>
    <s v="N"/>
    <m/>
    <m/>
    <s v="     "/>
    <m/>
    <m/>
    <m/>
    <m/>
    <m/>
    <m/>
    <m/>
    <m/>
    <m/>
    <m/>
    <m/>
    <m/>
    <m/>
    <m/>
    <m/>
    <m/>
    <m/>
    <m/>
    <m/>
  </r>
  <r>
    <s v="20160288"/>
    <s v="     "/>
    <n v="42625"/>
    <s v="9/12"/>
    <x v="1"/>
    <n v="0.63055555555555554"/>
    <s v="38"/>
    <n v="3"/>
    <s v="9"/>
    <x v="6"/>
    <n v="42625"/>
    <n v="0.63055555555555554"/>
    <s v="treebranch"/>
    <s v="     "/>
    <m/>
    <m/>
    <s v="N"/>
    <x v="0"/>
    <s v="1540404"/>
    <s v="16-0064050"/>
    <m/>
    <m/>
    <n v="111954035"/>
    <m/>
    <s v="     "/>
    <x v="1"/>
    <s v="PG&amp;E"/>
    <m/>
    <s v="Vegetation"/>
    <m/>
    <s v="D"/>
    <m/>
    <s v="0.26-9.99"/>
    <s v="Square Feet: ; Acreage: 1"/>
    <s v="Vegetation"/>
    <s v="33.a. Veg. contact"/>
    <s v="Vegetation"/>
    <s v="All types of equipment / facility failure"/>
    <s v="Contact - Vegetation"/>
    <m/>
    <s v="Contact - Vegetation"/>
    <s v="Conductor"/>
    <s v="Line to Line"/>
    <m/>
    <s v="Overhead"/>
    <x v="3"/>
    <s v="Conductor"/>
    <m/>
    <s v="102185070"/>
    <s v="     "/>
    <s v="Tier 2"/>
    <x v="1"/>
    <n v="140"/>
    <m/>
    <n v="39.525599999999997"/>
    <n v="-123.76600000000001"/>
    <s v="Mendocino"/>
    <s v="FORT-BRAGG-A-1101"/>
    <s v="42761101"/>
    <n v="12000"/>
    <s v="FORT BRAGG A 11014622"/>
    <x v="0"/>
    <s v="Cal Fire"/>
    <s v="Herbaceous"/>
    <m/>
    <m/>
    <s v="No"/>
    <m/>
    <m/>
    <m/>
    <m/>
    <m/>
    <m/>
    <m/>
    <s v="N"/>
    <s v="N"/>
    <m/>
    <m/>
    <s v="     "/>
    <s v="39.52556000"/>
    <s v="-123.76550000"/>
    <s v="Sep 13 2016 12:00AM"/>
    <s v="BranchFail"/>
    <s v="A limb on a healthy Blue Gum Eucalyptus broke off at the collar and fell into the lines bringing down one of the two phases. A small fire approximately one acre in size resulted from this outage. It was primarily a grass fire, but it did run up the trunk of a few larger trees and burned through the neighbors fence in 3 different locations."/>
    <s v="EUCA"/>
    <s v="80"/>
    <s v="28"/>
    <s v="19"/>
    <s v="None"/>
    <s v="None"/>
    <s v="N"/>
    <s v="1"/>
    <m/>
    <s v="Plain"/>
    <s v="A"/>
    <s v="CrossArm"/>
    <s v="BareWire"/>
    <s v="1"/>
  </r>
  <r>
    <s v="20191031"/>
    <s v="     "/>
    <n v="43720"/>
    <s v="9/12"/>
    <x v="1"/>
    <m/>
    <s v="37"/>
    <n v="3"/>
    <s v="9"/>
    <x v="3"/>
    <n v="43720"/>
    <n v="0.57708333333333328"/>
    <s v="Large tree took down line"/>
    <s v="     "/>
    <s v="FAS"/>
    <m/>
    <s v="N"/>
    <x v="0"/>
    <s v="576157"/>
    <s v="19-0098386"/>
    <m/>
    <s v="T004750719"/>
    <n v="0"/>
    <m/>
    <s v="     "/>
    <x v="1"/>
    <s v="PG&amp;E"/>
    <m/>
    <m/>
    <m/>
    <s v="D"/>
    <m/>
    <s v="&lt;0.25"/>
    <m/>
    <s v="Vegetation"/>
    <s v="33.a. Veg. contact"/>
    <s v="Vegetation"/>
    <s v="Contact from object"/>
    <s v="Contact - Vegetation"/>
    <m/>
    <s v="Contact - Vegetation"/>
    <s v="Conductor - Primary"/>
    <s v="Line to Ground"/>
    <m/>
    <s v="Overhead"/>
    <x v="3"/>
    <s v="Conductor - Primary"/>
    <m/>
    <s v="024131103 "/>
    <s v="     "/>
    <s v="Tier 2"/>
    <x v="1"/>
    <n v="518"/>
    <s v="R2"/>
    <n v="37.314399999999999"/>
    <n v="-122.18600000000001"/>
    <s v="SANTA CLARA"/>
    <s v="MENLO-1103"/>
    <m/>
    <m/>
    <s v="MENLO 11031721"/>
    <x v="1"/>
    <m/>
    <s v="Conifer Forest"/>
    <m/>
    <m/>
    <s v="No"/>
    <m/>
    <m/>
    <m/>
    <m/>
    <m/>
    <m/>
    <m/>
    <s v="N"/>
    <s v="N"/>
    <m/>
    <m/>
    <s v="     "/>
    <s v="37.31360000"/>
    <s v="-122.18550000"/>
    <s v="Sep 13 2019 12:00AM"/>
    <s v="TrunkFail"/>
    <s v="Large 2xstem Live Oak split at base and fell downhill through the lines. This resulted in a fire. Tree is completly on the ground. Lines have not been put back up at time of inspection will need to come back to see if additional work is needed."/>
    <s v="OAKL"/>
    <s v="60"/>
    <s v="52"/>
    <s v="32"/>
    <s v="Moderate"/>
    <s v="None"/>
    <s v="N"/>
    <s v="1"/>
    <m/>
    <s v="Hillside"/>
    <s v="B"/>
    <s v="CrossArm"/>
    <s v="BareWire"/>
    <s v="0"/>
  </r>
  <r>
    <s v="20201244"/>
    <s v="     "/>
    <n v="44086"/>
    <s v="9/12"/>
    <x v="1"/>
    <n v="0.60347222222222219"/>
    <s v="37"/>
    <n v="3"/>
    <s v="9"/>
    <x v="4"/>
    <m/>
    <m/>
    <s v="On September 12, 2020 at 1452 hours, PG&amp;E Troublemen patrolled the Peoria 1701 17kV Distribution Circuit number 163781701, on CA-120 near Dietsel Turkey Ranch in Chinese Camp, CA 95370.  They observed a vehicle that hit a service clearance pole, which caused an ignition. Initial analysis indicates that the hit pole fed an abandoned meter panel on a customer-owned service pole. There was no meter present. Cal Fire responded to and extinguished the fire. We cut the service down and removed. All the repairs were completed and the line was returned to service on September 18, 2020 at 1628. This information is preliminary."/>
    <s v="     "/>
    <s v="FAS"/>
    <m/>
    <s v="N"/>
    <x v="0"/>
    <m/>
    <m/>
    <m/>
    <s v="T005070714, T005070715"/>
    <m/>
    <m/>
    <s v="     "/>
    <x v="1"/>
    <s v="PG&amp;E"/>
    <m/>
    <s v="Vegetation"/>
    <m/>
    <s v="D"/>
    <s v="S"/>
    <s v="0.26-9.99"/>
    <m/>
    <s v="Contact - 3rd Party"/>
    <s v="33.d. Vehicle contact"/>
    <s v="Contact - 3rd Party"/>
    <s v="Contact from object"/>
    <s v="Contact - Vehicle"/>
    <m/>
    <s v="Contact - Vehicle"/>
    <s v="Conductor - Secondary"/>
    <m/>
    <m/>
    <s v="Overhead"/>
    <x v="1"/>
    <s v="Conductor - Secondary"/>
    <s v="Conductor-Secondary, Pole"/>
    <s v="Circuit ID: 163781701"/>
    <s v="     "/>
    <s v="Tier 2"/>
    <x v="1"/>
    <n v="320"/>
    <s v="R4"/>
    <n v="37.8797"/>
    <n v="-120.45699999999999"/>
    <s v="Tuolumne"/>
    <s v="PEORIA-1701"/>
    <m/>
    <n v="17000"/>
    <s v="N/A"/>
    <x v="1"/>
    <s v="Cal Fire"/>
    <s v="Urban"/>
    <m/>
    <m/>
    <s v="No"/>
    <m/>
    <m/>
    <m/>
    <m/>
    <m/>
    <m/>
    <m/>
    <s v="N"/>
    <s v="N"/>
    <m/>
    <m/>
    <s v="     "/>
    <m/>
    <m/>
    <m/>
    <m/>
    <m/>
    <m/>
    <m/>
    <m/>
    <m/>
    <m/>
    <m/>
    <m/>
    <m/>
    <m/>
    <m/>
    <m/>
    <m/>
    <m/>
    <m/>
  </r>
  <r>
    <s v="20160290"/>
    <s v="     "/>
    <n v="42626"/>
    <s v="9/13"/>
    <x v="1"/>
    <n v="0.44791666666666669"/>
    <s v="38"/>
    <n v="3"/>
    <s v="9"/>
    <x v="6"/>
    <n v="42626"/>
    <n v="0.44791666666666669"/>
    <m/>
    <s v="     "/>
    <m/>
    <m/>
    <s v="N"/>
    <x v="0"/>
    <m/>
    <m/>
    <s v="INT-08528"/>
    <m/>
    <m/>
    <m/>
    <s v="     "/>
    <x v="1"/>
    <s v="PG&amp;E"/>
    <m/>
    <s v="Vegetation"/>
    <m/>
    <s v="T"/>
    <m/>
    <s v="300-999"/>
    <s v="Square Feet: ; Acreage: 360"/>
    <s v="Contact - Animal - Bird"/>
    <s v="33.b. Animal contact"/>
    <s v="Contact - Bird"/>
    <s v="All types of equipment / facility failure"/>
    <s v="Contact - Animal"/>
    <m/>
    <s v="Contact - Animal"/>
    <s v="Conductor"/>
    <m/>
    <m/>
    <s v="Overhead"/>
    <x v="4"/>
    <s v="Conductor"/>
    <m/>
    <s v="103702175"/>
    <s v="     "/>
    <s v="Tier 2"/>
    <x v="1"/>
    <n v="246"/>
    <m/>
    <n v="40.2958"/>
    <n v="-122.13200000000001"/>
    <s v="Tehama"/>
    <s v="COLEMAN-RED-BLUFF-60"/>
    <s v="ETL.6440"/>
    <n v="60000"/>
    <s v="N/A"/>
    <x v="0"/>
    <s v="Cal Fire"/>
    <s v="Herbaceous"/>
    <m/>
    <m/>
    <s v="Yes"/>
    <s v="360"/>
    <m/>
    <m/>
    <m/>
    <m/>
    <s v="HOG"/>
    <m/>
    <s v="N"/>
    <s v="N"/>
    <m/>
    <m/>
    <s v="     "/>
    <m/>
    <m/>
    <m/>
    <m/>
    <m/>
    <m/>
    <m/>
    <m/>
    <m/>
    <m/>
    <m/>
    <m/>
    <m/>
    <m/>
    <m/>
    <m/>
    <m/>
    <m/>
    <m/>
  </r>
  <r>
    <s v="20191033"/>
    <s v="     "/>
    <n v="43721"/>
    <s v="9/13"/>
    <x v="1"/>
    <m/>
    <s v="37"/>
    <n v="3"/>
    <s v="9"/>
    <x v="3"/>
    <n v="43721"/>
    <n v="0.26666666666666666"/>
    <s v="Connector or splice blown/failed"/>
    <s v="     "/>
    <s v="FAS"/>
    <m/>
    <s v="N"/>
    <x v="0"/>
    <s v="576660"/>
    <s v="19-0098560"/>
    <m/>
    <s v="T004751100"/>
    <n v="117879296"/>
    <m/>
    <s v="     "/>
    <x v="1"/>
    <s v="PG&amp;E"/>
    <m/>
    <m/>
    <m/>
    <s v="D"/>
    <m/>
    <s v="&lt;0.25"/>
    <m/>
    <s v="Equipment - PG&amp;E"/>
    <s v="34.b. Conductor damage or failure"/>
    <s v="Equipment - PG&amp;E"/>
    <s v="All types of equipment / facility failure"/>
    <s v="Conductor failure-all"/>
    <s v="Splice/Clamp/Connector"/>
    <m/>
    <m/>
    <s v="Line to Ground"/>
    <m/>
    <s v="Overhead"/>
    <x v="3"/>
    <s v="Splice/Clamp/Connector"/>
    <m/>
    <s v="83392110"/>
    <s v="     "/>
    <s v="Tier 2"/>
    <x v="1"/>
    <n v="530"/>
    <s v="R4"/>
    <n v="37.334800000000001"/>
    <n v="-121.77200000000001"/>
    <s v="SANTA CLARA"/>
    <s v="SWIFT-2110"/>
    <m/>
    <m/>
    <s v="SWIFT 2109XR300"/>
    <x v="1"/>
    <s v="Unknown"/>
    <s v="Urban"/>
    <m/>
    <m/>
    <s v="No"/>
    <m/>
    <m/>
    <m/>
    <m/>
    <m/>
    <m/>
    <m/>
    <s v="N"/>
    <s v="N"/>
    <m/>
    <m/>
    <s v="     "/>
    <m/>
    <m/>
    <m/>
    <m/>
    <m/>
    <m/>
    <m/>
    <m/>
    <m/>
    <m/>
    <m/>
    <m/>
    <m/>
    <m/>
    <m/>
    <m/>
    <m/>
    <m/>
    <m/>
  </r>
  <r>
    <s v="20191042"/>
    <s v="     "/>
    <n v="43721"/>
    <s v="9/13"/>
    <x v="1"/>
    <m/>
    <s v="37"/>
    <n v="3"/>
    <s v="9"/>
    <x v="3"/>
    <n v="43721"/>
    <m/>
    <s v="Bird in the line; Mike Best Comments: Bird contact with conductor."/>
    <s v="     "/>
    <s v="FAS"/>
    <m/>
    <s v="N"/>
    <x v="0"/>
    <s v="577453"/>
    <m/>
    <m/>
    <s v="T004751292"/>
    <n v="0"/>
    <m/>
    <s v="     "/>
    <x v="1"/>
    <s v="PG&amp;E"/>
    <m/>
    <m/>
    <m/>
    <s v="D"/>
    <m/>
    <s v="0.26-9.99"/>
    <m/>
    <s v="Contact - Animal - Bird"/>
    <s v="33.b. Animal contact"/>
    <s v="Contact - Bird"/>
    <s v="Contact from object"/>
    <s v="Contact - Animal"/>
    <m/>
    <s v="Contact - Animal"/>
    <s v="Conductor - Primary"/>
    <m/>
    <m/>
    <s v="Overhead"/>
    <x v="3"/>
    <s v="Conductor - Primary"/>
    <s v="no reported damage"/>
    <s v="Etr0913190810"/>
    <s v="     "/>
    <s v="Tier 2"/>
    <x v="1"/>
    <n v="300"/>
    <s v="R4"/>
    <n v="39.075400000000002"/>
    <n v="-121.172"/>
    <s v="NEVADA"/>
    <s v="HIGGINS-1109"/>
    <m/>
    <m/>
    <m/>
    <x v="0"/>
    <s v="Consolidated FD"/>
    <s v="Hardwood Woodland"/>
    <m/>
    <m/>
    <s v="No"/>
    <m/>
    <m/>
    <m/>
    <m/>
    <m/>
    <m/>
    <m/>
    <s v="N"/>
    <s v="N"/>
    <m/>
    <m/>
    <s v="     "/>
    <m/>
    <m/>
    <m/>
    <m/>
    <m/>
    <m/>
    <m/>
    <m/>
    <m/>
    <m/>
    <m/>
    <m/>
    <m/>
    <m/>
    <m/>
    <m/>
    <m/>
    <m/>
    <m/>
  </r>
  <r>
    <s v="SAP201517224"/>
    <s v="     "/>
    <n v="42261"/>
    <s v="9/14"/>
    <x v="1"/>
    <m/>
    <s v="38"/>
    <n v="3"/>
    <s v="9"/>
    <x v="2"/>
    <n v="42259"/>
    <m/>
    <s v="frayed triplex started grass fire"/>
    <s v="     "/>
    <s v="SAP"/>
    <n v="44580"/>
    <s v="Y"/>
    <x v="0"/>
    <m/>
    <s v="N/A"/>
    <m/>
    <s v="X210416020"/>
    <n v="110639575"/>
    <m/>
    <s v="     "/>
    <x v="0"/>
    <s v="PG&amp;E"/>
    <m/>
    <m/>
    <m/>
    <s v="D"/>
    <m/>
    <s v="Structure-PG&amp;E only"/>
    <m/>
    <s v="Equipment - PG&amp;E"/>
    <s v="34.b. Conductor damage or failure"/>
    <s v="Equipment - PG&amp;E"/>
    <s v="Conductor failure-all"/>
    <s v="Conductor failure-all"/>
    <s v="Conductor - All"/>
    <m/>
    <m/>
    <m/>
    <s v="No"/>
    <s v="Overhead"/>
    <x v="0"/>
    <s v="Conductor - All"/>
    <m/>
    <s v="101394996"/>
    <s v="     "/>
    <s v="Tier 2"/>
    <x v="1"/>
    <m/>
    <m/>
    <n v="38.603000000000002"/>
    <n v="-120.67400000000001"/>
    <s v="El Dorado"/>
    <s v="APPLE-HILL-2102"/>
    <m/>
    <m/>
    <m/>
    <x v="0"/>
    <m/>
    <m/>
    <m/>
    <m/>
    <s v="No"/>
    <m/>
    <m/>
    <m/>
    <m/>
    <m/>
    <m/>
    <m/>
    <s v="N"/>
    <s v="N"/>
    <m/>
    <m/>
    <s v="     "/>
    <m/>
    <m/>
    <m/>
    <m/>
    <m/>
    <m/>
    <m/>
    <m/>
    <m/>
    <m/>
    <m/>
    <m/>
    <m/>
    <m/>
    <m/>
    <m/>
    <m/>
    <m/>
    <m/>
  </r>
  <r>
    <s v="20170363"/>
    <s v="     "/>
    <n v="42992"/>
    <s v="9/14"/>
    <x v="1"/>
    <n v="0.58750000000000002"/>
    <s v="37"/>
    <n v="3"/>
    <s v="9"/>
    <x v="0"/>
    <n v="42992"/>
    <n v="0.5805555555555556"/>
    <s v="1 of 3 wires broken on the ground, main line, due to a tree falling over, crew will need to make repairs"/>
    <s v="     "/>
    <m/>
    <m/>
    <s v="N"/>
    <x v="0"/>
    <s v="1879052"/>
    <s v="17-0079010"/>
    <m/>
    <m/>
    <n v="113249625"/>
    <m/>
    <s v="     "/>
    <x v="1"/>
    <s v="PG&amp;E"/>
    <m/>
    <s v="Vegetation"/>
    <m/>
    <s v="D"/>
    <m/>
    <s v="&lt;0.25"/>
    <s v="Square Feet: ; Acreage: "/>
    <s v="Vegetation"/>
    <s v="33.a. Veg. contact"/>
    <s v="Vegetation"/>
    <s v="All types of equipment / facility failure"/>
    <s v="Contact - Vegetation"/>
    <m/>
    <s v="Contact - Vegetation"/>
    <s v="Conductor"/>
    <s v="Force Out,Line to Line"/>
    <s v="Unknown"/>
    <s v="Overhead"/>
    <x v="3"/>
    <s v="Conductor"/>
    <m/>
    <s v="100989497"/>
    <s v="     "/>
    <s v="Tier 2"/>
    <x v="1"/>
    <n v="105"/>
    <m/>
    <n v="40.294199999999996"/>
    <n v="-123.81699999999999"/>
    <s v="Humboldt"/>
    <s v="FRUITLAND-1142"/>
    <s v="192311142"/>
    <n v="12000"/>
    <s v="FRUITLAND 11426064"/>
    <x v="0"/>
    <s v="Cal Fire"/>
    <s v="Conifer Forest"/>
    <m/>
    <m/>
    <s v="No"/>
    <m/>
    <m/>
    <m/>
    <m/>
    <m/>
    <m/>
    <m/>
    <s v="N"/>
    <s v="N"/>
    <m/>
    <m/>
    <s v="     "/>
    <s v="40.30750000"/>
    <s v="-123.81805600"/>
    <s v="Sep 15 2017 12:00AM"/>
    <s v="TrunkFail"/>
    <s v="One stem of a 3xstem tan oak failed and fell through the lines. Lines down ignighted a small 1/8 acre fire. The tree appeared to have a green canopy (it had been burned by fire) but had extensive internal decay at the point of failure due to exposure from a large scar and a small scar. The other two stems of the tree were 13in and 5in dbh."/>
    <s v="TAN"/>
    <s v="60"/>
    <s v="13"/>
    <s v="12"/>
    <s v="Slight"/>
    <s v="None"/>
    <s v="N"/>
    <s v="1"/>
    <m/>
    <s v="Hillside"/>
    <s v="B"/>
    <s v="Flat"/>
    <s v="BareWire"/>
    <s v="6"/>
  </r>
  <r>
    <s v="20191051"/>
    <s v="     "/>
    <n v="43723"/>
    <s v="9/15"/>
    <x v="1"/>
    <m/>
    <s v="38"/>
    <n v="3"/>
    <s v="9"/>
    <x v="3"/>
    <n v="43723"/>
    <n v="0.4"/>
    <s v="Car-pole incident "/>
    <s v="     "/>
    <s v="FAS"/>
    <m/>
    <s v="N"/>
    <x v="0"/>
    <s v="583270"/>
    <s v="19-0099234"/>
    <m/>
    <s v="T004752812"/>
    <n v="0"/>
    <m/>
    <s v="     "/>
    <x v="1"/>
    <s v="PG&amp;E"/>
    <m/>
    <m/>
    <m/>
    <s v="D"/>
    <m/>
    <s v="0.26-9.99"/>
    <m/>
    <s v="Contact - 3rd Party"/>
    <s v="33.d. Vehicle contact"/>
    <s v="Contact - 3rd Party"/>
    <s v="Contact from object"/>
    <s v="Contact - Vehicle"/>
    <m/>
    <s v="Contact - Vehicle"/>
    <s v="Pole"/>
    <s v="Open Circuit"/>
    <m/>
    <s v="Overhead"/>
    <x v="3"/>
    <s v="Pole"/>
    <m/>
    <s v="103959405"/>
    <s v="     "/>
    <s v="Tier 2"/>
    <x v="1"/>
    <n v="320"/>
    <s v="R4"/>
    <n v="38.119399999999999"/>
    <n v="-120.801"/>
    <s v="CALAVERAS"/>
    <s v="NORTH-BRANCH-1101"/>
    <m/>
    <m/>
    <s v="NORTH BRANCH 110111206"/>
    <x v="0"/>
    <m/>
    <s v="Herbaceous"/>
    <m/>
    <m/>
    <s v="No"/>
    <m/>
    <m/>
    <m/>
    <m/>
    <m/>
    <m/>
    <m/>
    <s v="N"/>
    <s v="N"/>
    <m/>
    <m/>
    <s v="     "/>
    <m/>
    <m/>
    <m/>
    <m/>
    <m/>
    <m/>
    <m/>
    <m/>
    <m/>
    <m/>
    <m/>
    <m/>
    <m/>
    <m/>
    <m/>
    <m/>
    <m/>
    <m/>
    <m/>
  </r>
  <r>
    <s v="SAP201517200"/>
    <s v="     "/>
    <n v="42263"/>
    <s v="9/16"/>
    <x v="1"/>
    <m/>
    <s v="38"/>
    <n v="3"/>
    <s v="9"/>
    <x v="2"/>
    <n v="42261"/>
    <m/>
    <s v="pole fire; failed fuse 935"/>
    <s v="     "/>
    <s v="SAP"/>
    <n v="44580"/>
    <s v="Y"/>
    <x v="0"/>
    <m/>
    <s v="15-0061126"/>
    <m/>
    <s v="T003485444"/>
    <n v="110640167"/>
    <m/>
    <s v="     "/>
    <x v="0"/>
    <s v="PG&amp;E"/>
    <m/>
    <m/>
    <m/>
    <s v="D"/>
    <m/>
    <s v="Structure-PG&amp;E only"/>
    <m/>
    <s v="Equipment - PG&amp;E"/>
    <s v="34.c. Fuse damage or failure"/>
    <s v="Equipment - PG&amp;E"/>
    <s v="Fuse failure - all"/>
    <s v="Fuse failure - all"/>
    <s v="Fuse"/>
    <m/>
    <m/>
    <s v="Line to Ground"/>
    <s v="Yes"/>
    <s v="Overhead"/>
    <x v="0"/>
    <s v="Fuse"/>
    <m/>
    <s v="102275622"/>
    <s v="     "/>
    <s v="Tier 2"/>
    <x v="1"/>
    <m/>
    <m/>
    <n v="37.879100000000001"/>
    <n v="-122.538"/>
    <s v="Marin"/>
    <s v="ALTO-1125"/>
    <m/>
    <m/>
    <s v="ALTO 11251256"/>
    <x v="0"/>
    <m/>
    <m/>
    <m/>
    <m/>
    <s v="No"/>
    <m/>
    <m/>
    <m/>
    <m/>
    <m/>
    <m/>
    <m/>
    <s v="N"/>
    <s v="N"/>
    <m/>
    <m/>
    <s v="     "/>
    <m/>
    <m/>
    <m/>
    <m/>
    <m/>
    <m/>
    <m/>
    <m/>
    <m/>
    <m/>
    <m/>
    <m/>
    <m/>
    <m/>
    <m/>
    <m/>
    <m/>
    <m/>
    <m/>
  </r>
  <r>
    <s v="SAP201517208"/>
    <s v="     "/>
    <n v="42263"/>
    <s v="9/16"/>
    <x v="1"/>
    <m/>
    <s v="38"/>
    <n v="3"/>
    <s v="9"/>
    <x v="2"/>
    <n v="42261"/>
    <m/>
    <s v="pole fire; failed fuse 6341"/>
    <s v="     "/>
    <s v="SAP"/>
    <n v="44580"/>
    <s v="Y"/>
    <x v="0"/>
    <s v="1305802"/>
    <s v="15-0061356"/>
    <m/>
    <s v="T003486286"/>
    <n v="110642660"/>
    <m/>
    <s v="     "/>
    <x v="0"/>
    <s v="PG&amp;E"/>
    <m/>
    <m/>
    <m/>
    <s v="D"/>
    <m/>
    <s v="Structure-PG&amp;E only"/>
    <m/>
    <s v="Equipment - PG&amp;E"/>
    <s v="34.c. Fuse damage or failure"/>
    <s v="Equipment - PG&amp;E"/>
    <s v="Fuse failure - all"/>
    <s v="Fuse failure - all"/>
    <s v="Pole"/>
    <m/>
    <m/>
    <s v="Line to Ground"/>
    <s v="Yes"/>
    <s v="Overhead"/>
    <x v="0"/>
    <s v="Pole"/>
    <m/>
    <s v="100302515"/>
    <s v="     "/>
    <s v="Tier 2"/>
    <x v="1"/>
    <m/>
    <m/>
    <n v="37.514200000000002"/>
    <n v="-122.33799999999999"/>
    <s v="San Mateo"/>
    <s v="RALSTON-1101"/>
    <m/>
    <m/>
    <s v="RALSTON 1101420730"/>
    <x v="0"/>
    <m/>
    <m/>
    <m/>
    <m/>
    <s v="No"/>
    <m/>
    <m/>
    <m/>
    <m/>
    <m/>
    <m/>
    <m/>
    <s v="N"/>
    <s v="N"/>
    <m/>
    <m/>
    <s v="     "/>
    <m/>
    <m/>
    <m/>
    <m/>
    <m/>
    <m/>
    <m/>
    <m/>
    <m/>
    <m/>
    <m/>
    <m/>
    <m/>
    <m/>
    <m/>
    <m/>
    <m/>
    <m/>
    <m/>
  </r>
  <r>
    <s v="20180786"/>
    <s v="     "/>
    <n v="43359"/>
    <s v="9/16"/>
    <x v="1"/>
    <n v="0.52361111111111114"/>
    <s v="38"/>
    <n v="3"/>
    <s v="9"/>
    <x v="1"/>
    <n v="43359"/>
    <n v="0.52361111111111114"/>
    <s v="Metallic balloon contact caused equipment failure and fire"/>
    <s v="     "/>
    <s v="FAS"/>
    <m/>
    <s v="N"/>
    <x v="0"/>
    <s v="175289"/>
    <s v="18-0080125"/>
    <m/>
    <m/>
    <m/>
    <m/>
    <s v="     "/>
    <x v="0"/>
    <s v="PG&amp;E"/>
    <m/>
    <m/>
    <m/>
    <s v="D"/>
    <m/>
    <s v="&lt;3 meters of linear travel"/>
    <m/>
    <s v="Contact - 3rd Party"/>
    <s v="33.c. Balloon contact"/>
    <s v="Contact - 3rd Party"/>
    <s v="Contact from object"/>
    <s v="Contact - Balloon"/>
    <m/>
    <s v="Contact - Balloon"/>
    <m/>
    <s v="Line to Ground"/>
    <m/>
    <s v="Overhead"/>
    <x v="3"/>
    <m/>
    <m/>
    <s v="WIRE DOWN"/>
    <s v="     "/>
    <s v="Tier 2"/>
    <x v="1"/>
    <m/>
    <m/>
    <n v="39.521900000000002"/>
    <n v="-122.196"/>
    <s v="Glenn"/>
    <s v="WILLOWS-A-1104"/>
    <s v="102741104"/>
    <n v="11000"/>
    <s v="WILLOWS A 1104CB"/>
    <x v="0"/>
    <m/>
    <s v="Rural"/>
    <m/>
    <m/>
    <s v="No"/>
    <m/>
    <m/>
    <m/>
    <m/>
    <m/>
    <m/>
    <m/>
    <s v="N"/>
    <s v="N"/>
    <m/>
    <m/>
    <s v="     "/>
    <m/>
    <m/>
    <m/>
    <m/>
    <m/>
    <m/>
    <m/>
    <m/>
    <m/>
    <m/>
    <m/>
    <m/>
    <m/>
    <m/>
    <m/>
    <m/>
    <m/>
    <m/>
    <m/>
  </r>
  <r>
    <s v="EIR20180148"/>
    <s v="     "/>
    <n v="43359"/>
    <s v="9/16"/>
    <x v="1"/>
    <m/>
    <s v="38"/>
    <n v="3"/>
    <s v="9"/>
    <x v="1"/>
    <m/>
    <m/>
    <s v="On September 16, 2018, at approximately 0825 hours, PG&amp;E received a SCADA alarm indicating an outage on the San Luis Obispo-Cayucos (70kV) Circuit, resulting in approximately 290 customers out of power. At approximately 0900 hours, north of Highway 101 at Loomis St, at the start of the Cuesta Grade, a PG&amp;E Troubleman observed fire in the area and proceeded to investigate. The PG&amp;E Troubleman observed a single downed transmission conductor near Cuesta Grade and a grass fire nearby. The PG&amp;E Troubleman observed the southern conductor (of three), broken closer to the western tower of an approximately 2,300-foot span across a small ravine, five spans east of Highway 101. PG&amp;E restored service to approximately 290 customers at approximately 1010 hours through distribution back-ties. A PG&amp;E crew arrived at about 1200 hours. PG&amp;E replaced approximately 1,700 feet of 397 AAC (All Aluminum Conductor) 19 strand cable with one splice across the ravine, and two associated insulators. The restoration work was completed, and the line returned to normal operation at approximately 2050 hours._x000d__x000a__x000d__x000a_The PG&amp;E Troubleman observed CAL FIRE arrive at the incident location at approximately 0900 hours to fight the fire. CAL FIRE investigators collected two segments of the conductor on either side of the conductor break, along with a few pieces of fulgurite dug up from the dirt below the span. CAL FIRE released the site to PG&amp;E on September 16, 2018 at approximately 1400 hours._x000d__x000a__x000d__x000a_PG&amp;E is not aware of any structure damage, injuries, or fatalities._x000d__x000a__x000d__x000a_This information is preliminary, and PG&amp;E is fully cooperating with CAL FIRE._x000d__x000a__x000d__x000a_Related Records:_x000d__x000a_Attached with this report are the following records:_x000d__x000a__x000d__x000a_   2014 and 2016 GO 165 patrol records (Attachments 1 and 2)_x000d__x000a_   2015 and 2017 GO 165 inspection records (Attachments 3 and 4)_x000d__x000a_   Job completion records for post-incident repairs - LC Notification [114980590, 114979585, 14983665] (Attachments 5, 6, and 7)_x000d__x000a_   Post-incident photographs of general area and broken conductor (Attachment 8)_x000d__x000a__x000d__x000a_PG&amp;E first reported this incident to the CPUC on September 16, 2018 under the Media criterion."/>
    <s v="     "/>
    <s v="EIR Ignitions Tracker"/>
    <n v="44288"/>
    <s v="Y"/>
    <x v="0"/>
    <m/>
    <m/>
    <m/>
    <m/>
    <m/>
    <s v="EI180916A"/>
    <s v="     "/>
    <x v="1"/>
    <s v="PG&amp;E"/>
    <m/>
    <s v="Vegetation"/>
    <m/>
    <s v="T"/>
    <m/>
    <s v="Unknown"/>
    <m/>
    <s v="Equipment - PG&amp;E"/>
    <s v="34.o. Other"/>
    <s v="Equipment - PG&amp;E"/>
    <m/>
    <s v="All types of equipment / facility failure"/>
    <s v="Conductor - Transmission"/>
    <m/>
    <m/>
    <m/>
    <s v="No"/>
    <s v="Overhead"/>
    <x v="4"/>
    <s v="Conductor - Transmission"/>
    <m/>
    <s v="182631101 "/>
    <s v="     "/>
    <s v="Tier 2"/>
    <x v="1"/>
    <m/>
    <m/>
    <n v="35.296199999999999"/>
    <n v="-120.63"/>
    <s v="San Luis Obispo"/>
    <s v="SAN-LUIS-OBISPO-CAYUCOS-70"/>
    <m/>
    <n v="12000"/>
    <s v="N/A"/>
    <x v="0"/>
    <m/>
    <s v="Shrub"/>
    <m/>
    <m/>
    <s v="No"/>
    <m/>
    <m/>
    <m/>
    <m/>
    <m/>
    <m/>
    <m/>
    <s v="N"/>
    <s v="N"/>
    <m/>
    <m/>
    <s v="     "/>
    <m/>
    <m/>
    <m/>
    <m/>
    <m/>
    <m/>
    <m/>
    <m/>
    <m/>
    <m/>
    <m/>
    <m/>
    <m/>
    <m/>
    <m/>
    <m/>
    <m/>
    <m/>
    <m/>
  </r>
  <r>
    <s v="20180787"/>
    <s v="     "/>
    <n v="43359"/>
    <s v="9/16"/>
    <x v="1"/>
    <m/>
    <s v="38"/>
    <n v="3"/>
    <s v="9"/>
    <x v="1"/>
    <m/>
    <m/>
    <s v="gun shot"/>
    <s v="     "/>
    <s v="Charles"/>
    <m/>
    <s v="N"/>
    <x v="0"/>
    <m/>
    <m/>
    <s v="INT-11371"/>
    <m/>
    <m/>
    <m/>
    <s v="     "/>
    <x v="1"/>
    <s v="PG&amp;E"/>
    <m/>
    <m/>
    <m/>
    <s v="T"/>
    <m/>
    <s v="Unknown"/>
    <m/>
    <s v="Contact - 3rd Party"/>
    <s v="33.e. Other contact from object"/>
    <s v="Contact - 3rd Party"/>
    <s v="Contact from object"/>
    <s v="Contact - 3rd Party"/>
    <m/>
    <s v="Contact - 3rd Party"/>
    <s v="Conductor"/>
    <m/>
    <m/>
    <m/>
    <x v="4"/>
    <m/>
    <m/>
    <m/>
    <s v="     "/>
    <s v="Tier 2"/>
    <x v="1"/>
    <n v="510"/>
    <s v="R4"/>
    <n v="35.304600000000001"/>
    <n v="-120.639"/>
    <s v="San Luis Obispo"/>
    <s v="SAN-LUIS-OBISPO-CAYUCOS"/>
    <s v="ETL.9090"/>
    <n v="70000"/>
    <s v="N/A"/>
    <x v="0"/>
    <m/>
    <s v="Herbaceous"/>
    <m/>
    <m/>
    <s v="No"/>
    <m/>
    <m/>
    <m/>
    <m/>
    <m/>
    <m/>
    <m/>
    <s v="N"/>
    <s v="N"/>
    <m/>
    <m/>
    <s v="     "/>
    <m/>
    <m/>
    <m/>
    <m/>
    <m/>
    <m/>
    <m/>
    <m/>
    <m/>
    <m/>
    <m/>
    <m/>
    <m/>
    <m/>
    <m/>
    <m/>
    <m/>
    <m/>
    <m/>
  </r>
  <r>
    <s v="MIA20196973"/>
    <s v="     "/>
    <n v="43724"/>
    <s v="9/16"/>
    <x v="1"/>
    <n v="0.10390046296296296"/>
    <s v="38"/>
    <n v="3"/>
    <s v="9"/>
    <x v="3"/>
    <n v="43724"/>
    <n v="0.10347222222222222"/>
    <s v="6235 Swiss Ranch Rd in Mountain Ranch (device located at RAILROAD FLAT RD BTWN RIDGE RD &amp; BUCHANAN); tree fell onto line; overhead conductor broken/on ground and repaired; pole fire; JZCY - The FAS report doesn't mention if a fire department was on scene "/>
    <s v="     "/>
    <s v="FAS"/>
    <n v="44251"/>
    <s v="Y"/>
    <x v="0"/>
    <s v="583506"/>
    <s v="N/A"/>
    <m/>
    <s v="T004753093"/>
    <n v="117884225"/>
    <m/>
    <s v="     "/>
    <x v="1"/>
    <s v="PG&amp;E"/>
    <m/>
    <m/>
    <m/>
    <s v="D"/>
    <m/>
    <s v="&lt;0.25"/>
    <m/>
    <s v="Vegetation"/>
    <s v="33.a. Veg. contact"/>
    <s v="Vegetation"/>
    <s v="Contact from object"/>
    <s v="Contact - Vegetation"/>
    <m/>
    <s v="Contact - Vegetation"/>
    <s v="Conductor"/>
    <m/>
    <s v="Yes"/>
    <s v="Overhead"/>
    <x v="0"/>
    <m/>
    <m/>
    <s v="101273617"/>
    <s v="     "/>
    <s v="Tier 2"/>
    <x v="1"/>
    <n v="345"/>
    <s v="R2"/>
    <n v="38.331400000000002"/>
    <n v="-120.51900000000001"/>
    <s v="Calaveras"/>
    <s v="WEST-POINT-1102"/>
    <s v="163201102"/>
    <n v="11000"/>
    <s v="WEST-POINT-11024790"/>
    <x v="1"/>
    <s v="Central Calaveras FD &amp; Calfire"/>
    <s v="Conifer Forest"/>
    <m/>
    <m/>
    <s v="No"/>
    <m/>
    <m/>
    <m/>
    <m/>
    <m/>
    <m/>
    <m/>
    <s v="N"/>
    <s v="N"/>
    <m/>
    <m/>
    <s v="     "/>
    <m/>
    <m/>
    <m/>
    <m/>
    <m/>
    <m/>
    <m/>
    <m/>
    <m/>
    <m/>
    <m/>
    <m/>
    <m/>
    <m/>
    <m/>
    <m/>
    <m/>
    <m/>
    <m/>
  </r>
  <r>
    <s v="20191068"/>
    <s v="     "/>
    <n v="43724"/>
    <s v="9/16"/>
    <x v="1"/>
    <m/>
    <s v="38"/>
    <n v="3"/>
    <s v="9"/>
    <x v="3"/>
    <n v="43724"/>
    <n v="0.60763888888888884"/>
    <s v="tree fell into line"/>
    <s v="     "/>
    <s v="FAS"/>
    <m/>
    <s v="N"/>
    <x v="0"/>
    <s v="585340"/>
    <s v="19-0099772"/>
    <m/>
    <s v="T004754197"/>
    <n v="117887755"/>
    <m/>
    <s v="     "/>
    <x v="1"/>
    <s v="PG&amp;E"/>
    <m/>
    <m/>
    <m/>
    <s v="D"/>
    <m/>
    <s v="10-99"/>
    <m/>
    <s v="Vegetation"/>
    <s v="33.a. Veg. contact"/>
    <s v="Vegetation"/>
    <s v="Contact from object"/>
    <s v="Contact - Vegetation"/>
    <m/>
    <s v="Contact - Vegetation"/>
    <s v="Conductor - Primary"/>
    <s v="Line to Ground"/>
    <m/>
    <s v="Overhead"/>
    <x v="3"/>
    <s v="Conductor - Primary"/>
    <m/>
    <s v="254452102"/>
    <s v="     "/>
    <s v="Tier 2"/>
    <x v="1"/>
    <n v="420"/>
    <s v="R4"/>
    <n v="37.376199999999997"/>
    <n v="-119.873"/>
    <s v="MARIPOSA"/>
    <s v="MARIPOSA-2102"/>
    <m/>
    <m/>
    <s v="MARIPOSA 210237288"/>
    <x v="1"/>
    <m/>
    <s v="Hardwood Woodland"/>
    <m/>
    <m/>
    <s v="No"/>
    <s v="13"/>
    <m/>
    <m/>
    <m/>
    <m/>
    <m/>
    <m/>
    <s v="N"/>
    <s v="N"/>
    <m/>
    <m/>
    <s v="     "/>
    <s v="37.37617900"/>
    <s v="-119.87280700"/>
    <s v="Sep 17 2019 12:00AM"/>
    <s v="BranchFail"/>
    <s v="Healthy Gray Pine 50 off the line failed at the collar of a line side union causing that limb to strike the line and break a crossarm resulting in downed line. The union was 13 above the ground from the base. The union was weak with a &quot;V&quot; shape and several feet of included bark which resulted in the failure."/>
    <s v="PINE"/>
    <s v="68"/>
    <s v="29"/>
    <s v="50"/>
    <s v="None"/>
    <s v="None"/>
    <s v="N"/>
    <s v="1"/>
    <m/>
    <s v="Hillside"/>
    <s v="B"/>
    <s v="CrossArm"/>
    <s v="BareWire"/>
    <s v="2"/>
  </r>
  <r>
    <s v="20170366"/>
    <s v="     "/>
    <n v="42995"/>
    <s v="9/17"/>
    <x v="1"/>
    <n v="0.73472222222222228"/>
    <s v="38"/>
    <n v="3"/>
    <s v="9"/>
    <x v="0"/>
    <n v="42995"/>
    <n v="0.73472222222222228"/>
    <s v="0"/>
    <s v="     "/>
    <m/>
    <m/>
    <s v="N"/>
    <x v="0"/>
    <s v="1880606"/>
    <s v="17-0079585"/>
    <m/>
    <m/>
    <n v="113256753"/>
    <m/>
    <s v="     "/>
    <x v="1"/>
    <s v="PG&amp;E"/>
    <m/>
    <s v="Vegetation"/>
    <m/>
    <s v="D"/>
    <m/>
    <s v="&lt;0.25"/>
    <s v="Square Feet: ; Acreage: "/>
    <s v="Equipment - PG&amp;E"/>
    <s v="34.m. Connection device damage or failure"/>
    <s v="Equipment - PG&amp;E"/>
    <s v="All types of equipment / facility failure"/>
    <s v="Splice/Clamp/Connector"/>
    <s v="Splice/Clamp/Connector"/>
    <m/>
    <m/>
    <s v="Force Out"/>
    <s v="PACIFIC BELL"/>
    <s v="Overhead"/>
    <x v="3"/>
    <s v="Conductor"/>
    <m/>
    <s v="100029537"/>
    <s v="     "/>
    <s v="Tier 2"/>
    <x v="1"/>
    <n v="340"/>
    <m/>
    <n v="38.994599999999998"/>
    <n v="-121.026"/>
    <s v="Placer"/>
    <s v="HALSEY-1101"/>
    <s v="152241101"/>
    <n v="12000"/>
    <s v="HALSEY 11011704"/>
    <x v="0"/>
    <s v="Unknown"/>
    <s v="Urban"/>
    <m/>
    <m/>
    <s v="No"/>
    <m/>
    <m/>
    <m/>
    <m/>
    <m/>
    <m/>
    <m/>
    <s v="N"/>
    <s v="N"/>
    <m/>
    <m/>
    <s v="     "/>
    <s v="38.99895000"/>
    <s v="-121.03690900"/>
    <s v="Sep 18 2017 12:00AM"/>
    <s v="BranchFail"/>
    <s v="Eighteen inch spar of green, mature Black Oak broke 13ft above main attachment and fell toward line. Evidence of decline present at base of tree (sloughing bark, decay) as well as at point of failure (decayed heart wood). Tree had been marked for removal by PS&amp;R during recent project work but owner stated he declined to have it removed. Minor property damage caused when spar fell onto customers wire and T-post fence."/>
    <s v="OAKK"/>
    <s v="73"/>
    <s v="26"/>
    <s v="26"/>
    <s v="Slight"/>
    <s v="Moderate"/>
    <s v="N"/>
    <s v="1"/>
    <m/>
    <s v="Other"/>
    <s v="D"/>
    <s v="CrossArm"/>
    <s v="BareWire"/>
    <s v="0"/>
  </r>
  <r>
    <s v="20211494"/>
    <s v="     "/>
    <n v="44456"/>
    <s v="9/17"/>
    <x v="1"/>
    <n v="0.87569444444444444"/>
    <s v="38"/>
    <n v="3"/>
    <s v="9"/>
    <x v="5"/>
    <n v="44456"/>
    <m/>
    <s v="Car hit pole, cause wire to ground. The ensuing fire was &lt; 0.25 acres in size. This information is preliminary."/>
    <s v="     "/>
    <s v="FAS"/>
    <m/>
    <s v="N"/>
    <x v="0"/>
    <m/>
    <s v="21-0119199.1(2 outages)"/>
    <m/>
    <s v="T005396848"/>
    <m/>
    <m/>
    <s v="     "/>
    <x v="1"/>
    <s v="PG&amp;E"/>
    <m/>
    <s v="Vegetation"/>
    <m/>
    <s v="D"/>
    <s v="D"/>
    <s v="&lt;0.25"/>
    <m/>
    <s v="Contact - 3rd Party"/>
    <s v="33.d. Vehicle contact"/>
    <s v="Contact - 3rd Party"/>
    <s v="Contact from object"/>
    <s v="Vehicle contact"/>
    <m/>
    <s v="Vehicle contact"/>
    <s v="Conductor - Primary"/>
    <s v="Multi-Fault,Force Out"/>
    <s v="Y"/>
    <s v="Overhead"/>
    <x v="3"/>
    <s v="Conductor - Primary"/>
    <s v="Insulator, Hardware/Framing, Anchor, Guy, Pole, Conductor - Primary, Insulators "/>
    <s v="100053925"/>
    <s v="     "/>
    <s v="Tier 2"/>
    <x v="1"/>
    <n v="300"/>
    <s v="R3"/>
    <n v="38.840899999999998"/>
    <n v="-121.11199999999999"/>
    <s v="Placer"/>
    <s v="PENRYN-1103"/>
    <m/>
    <n v="12000"/>
    <m/>
    <x v="0"/>
    <s v="Cal Fire"/>
    <s v="Herbaceous"/>
    <s v="Brush fuel model"/>
    <m/>
    <s v="No"/>
    <m/>
    <m/>
    <m/>
    <m/>
    <m/>
    <m/>
    <m/>
    <s v="N"/>
    <s v="N"/>
    <m/>
    <m/>
    <s v="     "/>
    <m/>
    <m/>
    <m/>
    <m/>
    <m/>
    <m/>
    <m/>
    <m/>
    <m/>
    <m/>
    <m/>
    <m/>
    <m/>
    <m/>
    <m/>
    <m/>
    <m/>
    <m/>
    <m/>
  </r>
  <r>
    <s v="20150348"/>
    <s v="     "/>
    <n v="42265"/>
    <s v="9/18"/>
    <x v="1"/>
    <n v="0.71180555555555558"/>
    <s v="38"/>
    <n v="3"/>
    <s v="9"/>
    <x v="2"/>
    <n v="42265"/>
    <n v="0.71180555555555558"/>
    <s v="CAR POLE HIT AND RUN CAUSED CONNECTOR TO BURN OPEN WHICH CAUSED GRASS FIRE - POLE AND WIRE DOWN - MADE SAFE COMPLETED EC TAG FOR CREW"/>
    <s v="     "/>
    <m/>
    <m/>
    <s v="N"/>
    <x v="0"/>
    <s v="1308318"/>
    <s v="15-0062207"/>
    <m/>
    <m/>
    <m/>
    <m/>
    <s v="     "/>
    <x v="1"/>
    <s v="PG&amp;E"/>
    <m/>
    <s v="Vegetation"/>
    <m/>
    <s v="D"/>
    <m/>
    <s v="0.26-9.99"/>
    <s v="Square Feet: ; Acreage: "/>
    <s v="Contact - 3rd Party"/>
    <s v="33.d. Vehicle contact"/>
    <s v="Contact - 3rd Party"/>
    <s v="All types of equipment / facility failure"/>
    <s v="Contact - Vehicle"/>
    <m/>
    <s v="Contact - Vehicle"/>
    <s v="Pole"/>
    <s v="Three Phase Fault"/>
    <s v="0"/>
    <s v="Overhead"/>
    <x v="3"/>
    <s v="Conductor"/>
    <m/>
    <s v="101019893"/>
    <s v="     "/>
    <s v="Tier 2"/>
    <x v="1"/>
    <n v="320"/>
    <m/>
    <n v="37.8992"/>
    <n v="-120.455"/>
    <s v="Tuolumne"/>
    <s v="PEORIA-FLAT-1701"/>
    <s v="163781701"/>
    <n v="17000"/>
    <s v="PEORIA 1701CB"/>
    <x v="0"/>
    <s v="Cal Fire Dept"/>
    <s v="Herbaceous"/>
    <m/>
    <m/>
    <s v="No"/>
    <m/>
    <m/>
    <m/>
    <m/>
    <m/>
    <m/>
    <m/>
    <s v="N"/>
    <s v="N"/>
    <m/>
    <m/>
    <s v="     "/>
    <m/>
    <m/>
    <m/>
    <m/>
    <m/>
    <m/>
    <m/>
    <m/>
    <m/>
    <m/>
    <m/>
    <m/>
    <m/>
    <m/>
    <m/>
    <m/>
    <m/>
    <m/>
    <m/>
  </r>
  <r>
    <s v="20170371"/>
    <s v="     "/>
    <n v="42996"/>
    <s v="9/18"/>
    <x v="1"/>
    <n v="0.99305555555555558"/>
    <s v="38"/>
    <n v="3"/>
    <s v="9"/>
    <x v="0"/>
    <n v="42996"/>
    <n v="0.99305555555555558"/>
    <s v="sw log 17- 79858  appears a bump seperated and 397 came down breaking x arms at 3 locations"/>
    <s v="     "/>
    <m/>
    <m/>
    <s v="N"/>
    <x v="0"/>
    <s v="1881407"/>
    <s v="17-0079858"/>
    <m/>
    <m/>
    <n v="113813465"/>
    <m/>
    <s v="     "/>
    <x v="1"/>
    <s v="PG&amp;E"/>
    <m/>
    <s v="Vegetation"/>
    <m/>
    <s v="D"/>
    <m/>
    <s v="10-99"/>
    <s v="Square Feet: ; Acreage: 39"/>
    <s v="Equipment - PG&amp;E"/>
    <s v="34.m. Connection device damage or failure"/>
    <s v="Equipment - PG&amp;E"/>
    <s v="All types of equipment / facility failure"/>
    <s v="Splice/Clamp/Connector"/>
    <s v="Splice/Clamp/Connector"/>
    <m/>
    <m/>
    <s v="Line to Ground"/>
    <s v="Unknown"/>
    <s v="Overhead"/>
    <x v="3"/>
    <s v="Conductor"/>
    <m/>
    <s v="101040882"/>
    <s v="     "/>
    <s v="Tier 2"/>
    <x v="1"/>
    <n v="320"/>
    <m/>
    <n v="37.908799999999999"/>
    <n v="-120.48699999999999"/>
    <s v="Tuolumne"/>
    <s v="PEORIA-1705"/>
    <s v="163781705"/>
    <n v="17000"/>
    <s v="N/A"/>
    <x v="0"/>
    <s v="incident comander geoff marshall  209-419-4407"/>
    <s v="Herbaceous"/>
    <m/>
    <m/>
    <s v="No"/>
    <s v="39"/>
    <m/>
    <m/>
    <m/>
    <m/>
    <s v="TABLE"/>
    <m/>
    <s v="N"/>
    <s v="N"/>
    <m/>
    <m/>
    <s v="     "/>
    <m/>
    <m/>
    <m/>
    <m/>
    <m/>
    <m/>
    <m/>
    <m/>
    <m/>
    <m/>
    <m/>
    <m/>
    <m/>
    <m/>
    <m/>
    <m/>
    <m/>
    <m/>
    <m/>
  </r>
  <r>
    <s v="20170367"/>
    <s v="     "/>
    <n v="42996"/>
    <s v="9/18"/>
    <x v="1"/>
    <n v="0.54236111111111107"/>
    <s v="38"/>
    <n v="3"/>
    <s v="9"/>
    <x v="0"/>
    <n v="42996"/>
    <m/>
    <s v="repair burnt jumper"/>
    <s v="     "/>
    <m/>
    <m/>
    <s v="N"/>
    <x v="0"/>
    <s v="1881026"/>
    <m/>
    <m/>
    <m/>
    <m/>
    <m/>
    <s v="     "/>
    <x v="1"/>
    <s v="PG&amp;E"/>
    <m/>
    <s v="Vegetation"/>
    <m/>
    <s v="D"/>
    <m/>
    <s v="&lt;3 meters of linear travel"/>
    <s v="Square Feet: ; Acreage: "/>
    <s v="Equipment - PG&amp;E"/>
    <s v="34.m. Connection device damage or failure"/>
    <s v="Equipment - PG&amp;E"/>
    <s v="All types of equipment / facility failure"/>
    <s v="Splice/Clamp/Connector"/>
    <s v="Splice/Clamp/Connector"/>
    <m/>
    <m/>
    <m/>
    <s v="Unknown"/>
    <s v="Overhead"/>
    <x v="1"/>
    <s v="Conductor"/>
    <m/>
    <s v="103795057"/>
    <s v="     "/>
    <s v="Tier 2"/>
    <x v="1"/>
    <n v="280"/>
    <m/>
    <n v="39.3889"/>
    <n v="-121.405"/>
    <s v="Butte"/>
    <s v="BANGOR-1101"/>
    <s v="103191101"/>
    <m/>
    <s v="N/A"/>
    <x v="1"/>
    <s v="Cal Fire"/>
    <s v="Urban"/>
    <m/>
    <m/>
    <s v="Yes"/>
    <m/>
    <m/>
    <m/>
    <m/>
    <m/>
    <m/>
    <m/>
    <s v="N"/>
    <s v="N"/>
    <m/>
    <m/>
    <s v="     "/>
    <m/>
    <m/>
    <m/>
    <m/>
    <m/>
    <m/>
    <m/>
    <m/>
    <m/>
    <m/>
    <m/>
    <m/>
    <m/>
    <m/>
    <m/>
    <m/>
    <m/>
    <m/>
    <m/>
  </r>
  <r>
    <s v="20150349"/>
    <s v="     "/>
    <n v="42266"/>
    <s v="9/19"/>
    <x v="1"/>
    <n v="0.41041666666666665"/>
    <s v="38"/>
    <n v="3"/>
    <s v="9"/>
    <x v="2"/>
    <n v="42266"/>
    <n v="0.41041666666666665"/>
    <s v="WIRE SEPERATED MID SPAN CAUSING GRASS FIRE"/>
    <s v="     "/>
    <m/>
    <m/>
    <s v="N"/>
    <x v="0"/>
    <s v="1308511"/>
    <s v="15-0062267"/>
    <m/>
    <m/>
    <n v="110655619"/>
    <s v="EI150919A"/>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0"/>
    <s v="Overhead"/>
    <x v="3"/>
    <s v="Conductor"/>
    <m/>
    <s v="103334444"/>
    <s v="     "/>
    <s v="Tier 2"/>
    <x v="1"/>
    <n v="180"/>
    <m/>
    <n v="38.475499999999997"/>
    <n v="-122.907"/>
    <s v="Sonoma"/>
    <s v="MIRABEL-1101"/>
    <s v="42091101"/>
    <n v="12000"/>
    <s v="MIRABEL 1101116"/>
    <x v="0"/>
    <s v="FORESTVILLE"/>
    <s v="Hardwood Forest"/>
    <m/>
    <m/>
    <s v="No"/>
    <m/>
    <m/>
    <m/>
    <m/>
    <m/>
    <m/>
    <m/>
    <s v="N"/>
    <s v="N"/>
    <m/>
    <m/>
    <s v="     "/>
    <m/>
    <m/>
    <m/>
    <m/>
    <m/>
    <m/>
    <m/>
    <m/>
    <m/>
    <m/>
    <m/>
    <m/>
    <m/>
    <m/>
    <m/>
    <m/>
    <m/>
    <m/>
    <m/>
  </r>
  <r>
    <s v="20201272"/>
    <s v="     "/>
    <n v="44093"/>
    <s v="9/19"/>
    <x v="1"/>
    <n v="0.21944444444444444"/>
    <s v="38"/>
    <n v="3"/>
    <s v="9"/>
    <x v="4"/>
    <n v="44093"/>
    <n v="0.21319444444444444"/>
    <s v="On September 19, 2020 at 0516 hours, a PG&amp;E troubleman was dispatched to the Highlands 1103 Distribution Circuit on Dam Rd in the city of Clearlake for reports of a pole fire incident. Initial analysis indicates a pothead riser failure occurred due to an unknown cause. The fire department was already in scene when the tman arrived and told the troubleman that only sparks were seen falling from the overhead primary conductor but no fire occurred. A customer stated that they used their hose to extinguish a fire on the trailer roof, but when the troubleman went up in his boom lift, he saw no signs of burn marks anywhere in the area. The failure did result in one of two fuses being blown at Fuse 3663 causing an outage to 45 customers for 592 minutes. An EC notification was created and the damaged assets were replaced on the 19th. Power was restored to all 45 customers by 1459 hours the same day."/>
    <s v="     "/>
    <s v="FAS"/>
    <m/>
    <s v="N"/>
    <x v="0"/>
    <s v="1082056"/>
    <s v="20-0099139"/>
    <m/>
    <s v="T005075511"/>
    <n v="119787135"/>
    <m/>
    <s v="     "/>
    <x v="0"/>
    <s v="PG&amp;E"/>
    <m/>
    <s v="Other"/>
    <m/>
    <s v="D"/>
    <s v="D"/>
    <s v="Other"/>
    <s v="prise terminations only sparks fell"/>
    <s v="Equipment - PG&amp;E"/>
    <s v="34.o. Other"/>
    <s v="Equipment - PG&amp;E"/>
    <s v="All types of equipment / facility failure"/>
    <s v="Equipment failure - Other"/>
    <s v="Pothead"/>
    <m/>
    <m/>
    <s v="Line to Ground"/>
    <m/>
    <s v="Overhead"/>
    <x v="3"/>
    <s v="Pothead"/>
    <s v="Crossarm"/>
    <s v="Circuit ID: 043361103 attached to Pole ID: 103784974"/>
    <s v="     "/>
    <s v="Tier 2"/>
    <x v="1"/>
    <n v="175"/>
    <m/>
    <n v="38.924799999999998"/>
    <n v="-122.605"/>
    <s v="Lake"/>
    <s v="HIGHLANDS-1103"/>
    <m/>
    <n v="12000"/>
    <s v="HIGHLANDS 1103568"/>
    <x v="1"/>
    <s v="Customer"/>
    <m/>
    <m/>
    <m/>
    <s v="No"/>
    <m/>
    <m/>
    <m/>
    <m/>
    <m/>
    <m/>
    <m/>
    <s v="N"/>
    <s v="N"/>
    <m/>
    <m/>
    <s v="     "/>
    <m/>
    <m/>
    <m/>
    <m/>
    <m/>
    <m/>
    <m/>
    <m/>
    <m/>
    <m/>
    <m/>
    <m/>
    <m/>
    <m/>
    <m/>
    <m/>
    <m/>
    <m/>
    <m/>
  </r>
  <r>
    <s v="20211506"/>
    <s v="     "/>
    <n v="44458"/>
    <s v="9/19"/>
    <x v="1"/>
    <n v="0.48958333333333331"/>
    <s v="39"/>
    <n v="3"/>
    <s v="9"/>
    <x v="5"/>
    <m/>
    <m/>
    <s v="Pole fire at pole # 110222864. Top of pole, crossarm and cutout burnt, pole broke. This information is preliminary."/>
    <s v="     "/>
    <s v="FAS"/>
    <m/>
    <s v="N"/>
    <x v="0"/>
    <m/>
    <m/>
    <m/>
    <s v="7738347"/>
    <m/>
    <m/>
    <s v="     "/>
    <x v="1"/>
    <s v="PG&amp;E"/>
    <m/>
    <s v="Vegetation"/>
    <m/>
    <s v="D"/>
    <s v="D"/>
    <s v="0.26-9.99"/>
    <s v="1 ACRE"/>
    <s v="Contamination"/>
    <s v="36.a. Contamination"/>
    <s v="Equipment - PG&amp;E"/>
    <s v="Contamination"/>
    <s v="Tracking"/>
    <m/>
    <m/>
    <m/>
    <m/>
    <s v="Y"/>
    <s v="Overhead"/>
    <x v="3"/>
    <s v="Pole"/>
    <m/>
    <s v="110222864"/>
    <s v="     "/>
    <s v="Tier 2"/>
    <x v="1"/>
    <n v="530"/>
    <s v="R3"/>
    <n v="37.774900000000002"/>
    <n v="-121.733"/>
    <s v="Contra Costa"/>
    <s v="CAYETANO-2109"/>
    <m/>
    <n v="21000"/>
    <m/>
    <x v="0"/>
    <s v="Cal Fire"/>
    <s v="Herbaceous"/>
    <s v="Brush fuel model"/>
    <s v="brush and grass"/>
    <s v="No"/>
    <m/>
    <m/>
    <m/>
    <m/>
    <m/>
    <m/>
    <m/>
    <s v="N"/>
    <s v="N"/>
    <m/>
    <m/>
    <s v="     "/>
    <m/>
    <m/>
    <m/>
    <m/>
    <m/>
    <m/>
    <m/>
    <m/>
    <m/>
    <m/>
    <m/>
    <m/>
    <m/>
    <m/>
    <m/>
    <m/>
    <m/>
    <m/>
    <m/>
  </r>
  <r>
    <s v="20180740"/>
    <s v="     "/>
    <n v="43345"/>
    <s v="9/2"/>
    <x v="1"/>
    <m/>
    <s v="36"/>
    <n v="3"/>
    <s v="9"/>
    <x v="1"/>
    <m/>
    <m/>
    <s v="OIS TR Record no longer available.  FAS note indicated - Capacitor unit blew up and started 2-acre fire"/>
    <s v="     "/>
    <s v="FAS"/>
    <m/>
    <s v="N"/>
    <x v="0"/>
    <m/>
    <m/>
    <m/>
    <m/>
    <m/>
    <m/>
    <s v="     "/>
    <x v="1"/>
    <s v="PG&amp;E"/>
    <m/>
    <m/>
    <m/>
    <s v="D"/>
    <m/>
    <s v="0.26-9.99"/>
    <m/>
    <s v="Equipment - PG&amp;E"/>
    <s v="34.a. Capacitor bank damage or failure"/>
    <s v="Equipment - PG&amp;E"/>
    <s v="All types of equipment / facility failure"/>
    <s v="Capacitor Bank"/>
    <s v="Capacitor Bank"/>
    <m/>
    <m/>
    <m/>
    <m/>
    <m/>
    <x v="3"/>
    <s v="Capacitor Bank"/>
    <m/>
    <m/>
    <s v="     "/>
    <s v="Tier 2"/>
    <x v="1"/>
    <n v="518"/>
    <s v="R2"/>
    <n v="37.474800000000002"/>
    <n v="-122.422"/>
    <s v="San Mateo"/>
    <s v="HALF-MOON-BAY-1101"/>
    <s v="024101101"/>
    <n v="11000"/>
    <s v="HALF-MOON-BAY-1101CB"/>
    <x v="1"/>
    <m/>
    <s v="Herbaceous"/>
    <m/>
    <m/>
    <s v="No"/>
    <m/>
    <m/>
    <m/>
    <m/>
    <m/>
    <m/>
    <m/>
    <s v="N"/>
    <s v="N"/>
    <m/>
    <m/>
    <s v="     "/>
    <m/>
    <m/>
    <m/>
    <m/>
    <m/>
    <m/>
    <m/>
    <m/>
    <m/>
    <m/>
    <m/>
    <m/>
    <m/>
    <m/>
    <m/>
    <m/>
    <m/>
    <m/>
    <m/>
  </r>
  <r>
    <s v="20160301"/>
    <s v="     "/>
    <n v="42633"/>
    <s v="9/20"/>
    <x v="1"/>
    <n v="0.35069444444444442"/>
    <s v="39"/>
    <n v="3"/>
    <s v="9"/>
    <x v="6"/>
    <n v="42633"/>
    <n v="0.35069444444444442"/>
    <s v="tree fell into line midspan, 2 of 2 wires broken on the ground, truck accesible, crew will make repairs"/>
    <s v="     "/>
    <m/>
    <m/>
    <s v="N"/>
    <x v="0"/>
    <s v="1544546"/>
    <s v="16-0065910"/>
    <m/>
    <m/>
    <n v="111973034"/>
    <m/>
    <s v="     "/>
    <x v="1"/>
    <s v="PG&amp;E"/>
    <m/>
    <s v="Vegetation"/>
    <m/>
    <s v="D"/>
    <m/>
    <s v="&lt;3 meters of linear travel"/>
    <s v="Square Feet: ; Acreage: "/>
    <s v="Vegetation"/>
    <s v="33.a. Veg. contact"/>
    <s v="Vegetation"/>
    <s v="All types of equipment / facility failure"/>
    <s v="Contact - Vegetation"/>
    <m/>
    <s v="Contact - Vegetation"/>
    <s v="Conductor"/>
    <s v="Open Circuit"/>
    <s v="VERIZON CALIFORNIA I"/>
    <s v="Overhead"/>
    <x v="3"/>
    <s v="Conductor"/>
    <m/>
    <s v="100992643"/>
    <s v="     "/>
    <s v="Tier 2"/>
    <x v="1"/>
    <n v="105"/>
    <m/>
    <n v="40.004399999999997"/>
    <n v="-123.78700000000001"/>
    <s v="Humboldt"/>
    <s v="GARBERVILLE-1101"/>
    <s v="192221101"/>
    <n v="12000"/>
    <s v="GARBERVILLE 11011514"/>
    <x v="0"/>
    <s v="N.A."/>
    <s v="Conifer Forest"/>
    <m/>
    <m/>
    <s v="No"/>
    <m/>
    <m/>
    <m/>
    <m/>
    <m/>
    <m/>
    <m/>
    <s v="N"/>
    <s v="N"/>
    <m/>
    <m/>
    <s v="     "/>
    <s v="40.00274200"/>
    <s v="-123.78875100"/>
    <s v="Sep 21 2016 12:00AM"/>
    <s v="TrunkFail"/>
    <s v="A tan oak with internal rot and decay failed at the base and fell through the lines. The decay was not visible from outside though the bark had some fissures and dark ulcers. Not an easily discernible sign of decline given the look of tan oak bark. Bark fell away with the failure, further reveling the internal decay.  The canopy showed some signs of decline: it was starting to become spare and bare. Some leaves and twigs showed signs of possible sudden oak death."/>
    <s v="TAN"/>
    <s v="54"/>
    <s v="21"/>
    <s v="45"/>
    <s v="Slight"/>
    <s v="Slight"/>
    <s v="N"/>
    <s v="1"/>
    <m/>
    <s v="Ridge"/>
    <s v="D"/>
    <s v="CrossArm"/>
    <s v="BareWire"/>
    <s v="3"/>
  </r>
  <r>
    <s v="MIA20173187"/>
    <s v="     "/>
    <n v="42998"/>
    <s v="9/20"/>
    <x v="1"/>
    <n v="0.46824074074074074"/>
    <s v="38"/>
    <n v="3"/>
    <s v="9"/>
    <x v="0"/>
    <n v="42998"/>
    <n v="0.46805555555555556"/>
    <s v="FAS only. Bare hot legs got together. Possibly due to squirrel. Caused small fire at base of pole 10x15. FD put out fire. "/>
    <s v="     "/>
    <s v="FAS"/>
    <n v="44245"/>
    <s v="Y"/>
    <x v="0"/>
    <m/>
    <s v="N/A"/>
    <m/>
    <s v="8013481136"/>
    <m/>
    <m/>
    <s v="     "/>
    <x v="1"/>
    <s v="PG&amp;E"/>
    <m/>
    <m/>
    <m/>
    <s v="D"/>
    <m/>
    <s v="&lt;0.25"/>
    <m/>
    <s v="Contact - Animal - Other"/>
    <s v="33.b. Animal contact"/>
    <s v="Contact - Animal"/>
    <s v="Contact from object"/>
    <s v="Contact - Animal"/>
    <m/>
    <s v="Contact - Animal"/>
    <s v="Conductor"/>
    <m/>
    <s v="No"/>
    <s v="Overhead"/>
    <x v="0"/>
    <m/>
    <m/>
    <s v="82021101"/>
    <s v="     "/>
    <s v="Tier 2"/>
    <x v="1"/>
    <n v="518"/>
    <m/>
    <n v="37.223500000000001"/>
    <n v="-121.953"/>
    <s v="Santa Clara"/>
    <s v="LOS-GATOS-1101"/>
    <s v="82021101"/>
    <n v="11000"/>
    <m/>
    <x v="0"/>
    <s v="Santa Clara Fire Dept."/>
    <s v="Urban"/>
    <m/>
    <m/>
    <s v="No"/>
    <m/>
    <m/>
    <m/>
    <m/>
    <m/>
    <m/>
    <m/>
    <s v="N"/>
    <s v="N"/>
    <m/>
    <m/>
    <s v="     "/>
    <m/>
    <m/>
    <m/>
    <m/>
    <m/>
    <m/>
    <m/>
    <m/>
    <m/>
    <m/>
    <m/>
    <m/>
    <m/>
    <m/>
    <m/>
    <m/>
    <m/>
    <m/>
    <m/>
  </r>
  <r>
    <s v="20170373"/>
    <s v="     "/>
    <n v="42998"/>
    <s v="9/20"/>
    <x v="1"/>
    <n v="8.7499999999999994E-2"/>
    <s v="38"/>
    <n v="3"/>
    <s v="9"/>
    <x v="0"/>
    <n v="42998"/>
    <n v="8.7499999999999994E-2"/>
    <s v="car broke pole and wires"/>
    <s v="     "/>
    <m/>
    <m/>
    <s v="N"/>
    <x v="0"/>
    <s v="1882150"/>
    <s v="17-0080179"/>
    <m/>
    <m/>
    <n v="113262880"/>
    <m/>
    <s v="     "/>
    <x v="1"/>
    <s v="PG&amp;E"/>
    <m/>
    <s v="Vegetation"/>
    <m/>
    <s v="D"/>
    <m/>
    <s v="&lt;0.25"/>
    <s v="Square Feet: ; Acreage: "/>
    <s v="Contact - 3rd Party"/>
    <s v="33.d. Vehicle contact"/>
    <s v="Contact - 3rd Party"/>
    <s v="All types of equipment / facility failure"/>
    <s v="Contact - Vehicle"/>
    <m/>
    <s v="Contact - Vehicle"/>
    <s v="Pole"/>
    <s v="Line to Ground"/>
    <s v="PACIFIC BELL"/>
    <s v="Overhead"/>
    <x v="3"/>
    <s v="Conductor"/>
    <m/>
    <s v="100322388"/>
    <s v="     "/>
    <s v="Tier 2"/>
    <x v="1"/>
    <n v="500"/>
    <m/>
    <n v="37.259700000000002"/>
    <n v="-122.322"/>
    <s v="San Mateo"/>
    <s v="HALF-MOON-BAY-1103"/>
    <s v="24101103"/>
    <n v="12000"/>
    <s v="HALF MOON BAY 11038894"/>
    <x v="1"/>
    <s v="Unknown"/>
    <s v="Urban"/>
    <m/>
    <m/>
    <s v="No"/>
    <m/>
    <m/>
    <m/>
    <m/>
    <m/>
    <m/>
    <m/>
    <s v="N"/>
    <s v="N"/>
    <m/>
    <m/>
    <s v="     "/>
    <m/>
    <m/>
    <m/>
    <m/>
    <m/>
    <m/>
    <m/>
    <m/>
    <m/>
    <m/>
    <m/>
    <m/>
    <m/>
    <m/>
    <m/>
    <m/>
    <m/>
    <m/>
    <m/>
  </r>
  <r>
    <s v="20211514"/>
    <s v="     "/>
    <n v="44459"/>
    <s v="9/20"/>
    <x v="1"/>
    <n v="0.92708333333333337"/>
    <s v="39"/>
    <n v="3"/>
    <s v="9"/>
    <x v="5"/>
    <n v="44459"/>
    <m/>
    <s v="[9 Eureka St, Sausalito, CA 94965] A tree fell onto service wire taking down weatherhead at house and causing wires to melt at pole. The ensuing fire was less than one meter in size. This information is preliminary. OIS: 1476801, 1477192; FOID: T005399456 (KECC), 4009369573 (KECC), T005399896 (M2J7); Circuit ID: 042491102, SAP Eqp ID: 103779484; County: Marin; Division: North Bay"/>
    <s v="     "/>
    <s v="FAS"/>
    <m/>
    <s v="N"/>
    <x v="0"/>
    <m/>
    <m/>
    <m/>
    <s v="T005399456, 4009369573, T005399896"/>
    <m/>
    <m/>
    <s v="     "/>
    <x v="0"/>
    <s v="PG&amp;E"/>
    <m/>
    <s v="Other"/>
    <s v="Service Drop"/>
    <s v="D"/>
    <s v="D"/>
    <s v="&lt;3 meters of linear travel"/>
    <m/>
    <s v="Vegetation"/>
    <s v="33.a. Veg. contact"/>
    <s v="Vegetation"/>
    <s v="Contact from object"/>
    <s v="Veg. contact"/>
    <m/>
    <s v="Veg. contact"/>
    <s v="Service Drop"/>
    <m/>
    <s v="N"/>
    <s v="Overhead"/>
    <x v="2"/>
    <s v="Service Drop"/>
    <s v="Service Drop, Weatherhead, Panel"/>
    <s v="103779484"/>
    <s v="     "/>
    <s v="Tier 2"/>
    <x v="1"/>
    <n v="180"/>
    <m/>
    <n v="37.869300000000003"/>
    <n v="-122.514"/>
    <s v="Marin"/>
    <s v="SAUSALITO-1102"/>
    <m/>
    <n v="12000"/>
    <s v="N/A"/>
    <x v="0"/>
    <s v="Customer, Marin City FD"/>
    <s v="Hardwood Woodland"/>
    <m/>
    <m/>
    <s v="No"/>
    <m/>
    <m/>
    <m/>
    <m/>
    <m/>
    <m/>
    <m/>
    <s v="N"/>
    <s v="N"/>
    <m/>
    <m/>
    <s v="     "/>
    <m/>
    <m/>
    <m/>
    <m/>
    <m/>
    <m/>
    <m/>
    <m/>
    <m/>
    <m/>
    <m/>
    <m/>
    <m/>
    <m/>
    <m/>
    <m/>
    <m/>
    <m/>
    <m/>
  </r>
  <r>
    <s v="20150351"/>
    <s v="     "/>
    <n v="42268"/>
    <s v="9/21"/>
    <x v="1"/>
    <n v="0.17083333333333334"/>
    <s v="39"/>
    <n v="3"/>
    <s v="9"/>
    <x v="2"/>
    <n v="42268"/>
    <n v="0.17083333333333334"/>
    <s v="patrol, rfs 1of3@13833,chk pwr ok"/>
    <s v="     "/>
    <m/>
    <m/>
    <s v="N"/>
    <x v="0"/>
    <s v="1309189"/>
    <s v="15-0062450"/>
    <m/>
    <m/>
    <m/>
    <m/>
    <s v="     "/>
    <x v="1"/>
    <s v="PG&amp;E"/>
    <m/>
    <s v="Vegetation"/>
    <m/>
    <s v="D"/>
    <m/>
    <s v="&lt;0.25"/>
    <s v="Square Feet: ; Acreage: "/>
    <s v="Equipment - PG&amp;E"/>
    <s v="34.o. Other"/>
    <s v="Equipment - PG&amp;E"/>
    <s v="All types of equipment / facility failure"/>
    <s v="Wire-Wire Contact"/>
    <m/>
    <s v="Wire-Wire Contact"/>
    <m/>
    <s v="Multi-Fault,Line to Line"/>
    <s v="0"/>
    <s v="Overhead"/>
    <x v="3"/>
    <s v="Conductor"/>
    <m/>
    <s v="1of3@13833"/>
    <s v="     "/>
    <s v="Tier 2"/>
    <x v="1"/>
    <n v="305"/>
    <m/>
    <n v="38.658700000000003"/>
    <n v="-121.04"/>
    <s v="El Dorado"/>
    <s v="CLARKSVILLE-2104"/>
    <s v="153612104"/>
    <n v="21000"/>
    <s v="CLARKSVILLE 210413352"/>
    <x v="0"/>
    <s v="Cal Fire Dept"/>
    <s v="Herbaceous"/>
    <m/>
    <m/>
    <s v="No"/>
    <m/>
    <m/>
    <m/>
    <m/>
    <m/>
    <m/>
    <m/>
    <s v="N"/>
    <s v="N"/>
    <m/>
    <m/>
    <s v="     "/>
    <m/>
    <m/>
    <m/>
    <m/>
    <m/>
    <m/>
    <m/>
    <m/>
    <m/>
    <m/>
    <m/>
    <m/>
    <m/>
    <m/>
    <m/>
    <m/>
    <m/>
    <m/>
    <m/>
  </r>
  <r>
    <s v="20160302"/>
    <s v="     "/>
    <n v="42634"/>
    <s v="9/21"/>
    <x v="1"/>
    <n v="0.41736111111111113"/>
    <s v="39"/>
    <n v="3"/>
    <s v="9"/>
    <x v="6"/>
    <n v="42634"/>
    <m/>
    <s v="BUZZARD FLEW INTO THIS TRANSMISSION TOWER, BLEW UP, ARCED AND CAUSED MOMENTARY OUTAGE ON TRANSMISSION AND STARTED SMALL FIRE"/>
    <s v="     "/>
    <m/>
    <m/>
    <s v="N"/>
    <x v="0"/>
    <s v="1545372"/>
    <m/>
    <s v="INT-08560"/>
    <m/>
    <m/>
    <m/>
    <s v="     "/>
    <x v="1"/>
    <s v="PG&amp;E"/>
    <m/>
    <s v="Vegetation"/>
    <m/>
    <s v="T"/>
    <m/>
    <s v="&lt;0.25"/>
    <s v="Square Feet: ; Acreage: "/>
    <s v="Contact - Animal - Bird"/>
    <s v="33.b. Animal contact"/>
    <s v="Contact - Bird"/>
    <s v="All types of equipment / facility failure"/>
    <s v="Contact - Animal"/>
    <m/>
    <s v="Contact - Animal"/>
    <s v="Conductor"/>
    <m/>
    <s v="PACIFIC BELL"/>
    <s v="Overhead"/>
    <x v="4"/>
    <s v="Conductor"/>
    <m/>
    <s v="100014315"/>
    <s v="     "/>
    <s v="Tier 2"/>
    <x v="1"/>
    <n v="330"/>
    <m/>
    <n v="39.1173"/>
    <n v="-121.071"/>
    <s v="Nevada"/>
    <s v="DRUM-RIO-OSO-#1-115"/>
    <s v="ETL.1420"/>
    <n v="115000"/>
    <s v="N/A"/>
    <x v="0"/>
    <s v="Cal Fire"/>
    <s v="Hardwood Forest"/>
    <m/>
    <m/>
    <s v="No"/>
    <m/>
    <m/>
    <m/>
    <m/>
    <m/>
    <m/>
    <m/>
    <s v="N"/>
    <s v="N"/>
    <m/>
    <m/>
    <s v="     "/>
    <m/>
    <m/>
    <m/>
    <m/>
    <m/>
    <m/>
    <m/>
    <m/>
    <m/>
    <m/>
    <m/>
    <m/>
    <m/>
    <m/>
    <m/>
    <m/>
    <m/>
    <m/>
    <m/>
  </r>
  <r>
    <s v="MIA20166665"/>
    <s v="     "/>
    <n v="42634"/>
    <s v="9/21"/>
    <x v="1"/>
    <n v="0.42964120370370368"/>
    <s v="39"/>
    <n v="3"/>
    <s v="9"/>
    <x v="6"/>
    <n v="42634"/>
    <n v="0.42916666666666664"/>
    <s v="bird contact causing fire"/>
    <s v="     "/>
    <s v="FAS"/>
    <n v="44248"/>
    <s v="Y"/>
    <x v="0"/>
    <s v="1545372"/>
    <s v="N/A"/>
    <m/>
    <s v="T003774465"/>
    <m/>
    <m/>
    <s v="     "/>
    <x v="1"/>
    <s v="PG&amp;E"/>
    <m/>
    <m/>
    <m/>
    <s v="D"/>
    <m/>
    <s v="&lt;0.25"/>
    <m/>
    <s v="Contact - Animal - Bird"/>
    <s v="33.b. Animal contact"/>
    <s v="Contact - Bird"/>
    <s v="Contact from object"/>
    <s v="Contact - Animal"/>
    <m/>
    <s v="Contact - Animal"/>
    <s v="Insulator"/>
    <m/>
    <s v="No"/>
    <s v="Overhead"/>
    <x v="0"/>
    <m/>
    <m/>
    <s v="Tower: 019/152"/>
    <s v="     "/>
    <s v="Tier 2"/>
    <x v="1"/>
    <n v="330"/>
    <m/>
    <n v="39.116500000000002"/>
    <n v="-121.069"/>
    <s v="Nevada"/>
    <s v="HIGGINS-1103"/>
    <s v="152691103"/>
    <n v="11000"/>
    <m/>
    <x v="0"/>
    <m/>
    <s v="Hardwood Forest"/>
    <m/>
    <m/>
    <s v="No"/>
    <m/>
    <m/>
    <m/>
    <m/>
    <m/>
    <m/>
    <m/>
    <s v="N"/>
    <s v="N"/>
    <m/>
    <m/>
    <s v="     "/>
    <m/>
    <m/>
    <m/>
    <m/>
    <m/>
    <m/>
    <m/>
    <m/>
    <m/>
    <m/>
    <m/>
    <m/>
    <m/>
    <m/>
    <m/>
    <m/>
    <m/>
    <m/>
    <m/>
  </r>
  <r>
    <s v="20180801"/>
    <s v="     "/>
    <n v="43364"/>
    <s v="9/21"/>
    <x v="1"/>
    <m/>
    <s v="38"/>
    <n v="3"/>
    <s v="9"/>
    <x v="1"/>
    <m/>
    <m/>
    <s v="Fire cause appears to be truck hitting PG&amp;E equipment, based on T-men remarks in &quot;Primary Remarks&quot; and &quot;Fire Cause&quot; columns."/>
    <s v="     "/>
    <s v="FAS"/>
    <m/>
    <s v="N"/>
    <x v="0"/>
    <s v="178815"/>
    <m/>
    <m/>
    <m/>
    <m/>
    <m/>
    <s v="     "/>
    <x v="1"/>
    <s v="PG&amp;E"/>
    <m/>
    <m/>
    <m/>
    <s v="D"/>
    <m/>
    <s v="&lt;0.25"/>
    <m/>
    <s v="Contact - 3rd Party"/>
    <s v="33.e. Other contact from object"/>
    <s v="Contact - 3rd Party"/>
    <s v="Contact from object"/>
    <s v="Contact - 3rd Party"/>
    <m/>
    <s v="Contact - 3rd Party"/>
    <s v="Service Drop"/>
    <m/>
    <m/>
    <m/>
    <x v="1"/>
    <m/>
    <m/>
    <m/>
    <s v="     "/>
    <s v="Tier 2"/>
    <x v="1"/>
    <m/>
    <s v="NA"/>
    <n v="37.744799999999998"/>
    <n v="-121.514"/>
    <s v="San Joaquin"/>
    <s v="HERDLYN-1102"/>
    <s v="163741102"/>
    <n v="750"/>
    <s v="N/A"/>
    <x v="0"/>
    <m/>
    <s v="Urban"/>
    <m/>
    <m/>
    <s v="No"/>
    <m/>
    <m/>
    <m/>
    <m/>
    <m/>
    <m/>
    <m/>
    <s v="N"/>
    <s v="N"/>
    <m/>
    <m/>
    <s v="     "/>
    <m/>
    <m/>
    <m/>
    <m/>
    <m/>
    <m/>
    <m/>
    <m/>
    <m/>
    <m/>
    <m/>
    <m/>
    <m/>
    <m/>
    <m/>
    <m/>
    <m/>
    <m/>
    <m/>
  </r>
  <r>
    <s v="20201276"/>
    <s v="     "/>
    <n v="44095"/>
    <s v="9/21"/>
    <x v="1"/>
    <n v="0.82708333333333328"/>
    <s v="39"/>
    <n v="3"/>
    <s v="9"/>
    <x v="4"/>
    <n v="44095"/>
    <n v="0.81944444444444442"/>
    <s v="On September 21, 2020 at 2018 hours, PG&amp;E Troublemen patrolled the Clarksville 2103 Distribution Circuit number 153612103, near 5860 Latigo Ln, El Dorado Hills, CA 95762. They observed a center phase wire down near Dunlap Ranch Rd in Shingle Springs. Cal Fire responded to and extinguished the grass fire. Initial analysis indicates that the line recloser was the equipment type and that overhead equipment failure was involved. The 104 minute outage affected 520 customers. We replaced 400' of 4 ACSR on the center phase for 1 span, the King pin on poles on both sides of wire down, and the crossarm on the pole on the west side of the wire down. All the repairs were completed and the line was returned to service on September 22, 2020 at 0236 hours. This information is preliminary."/>
    <s v="     "/>
    <s v="FAS"/>
    <m/>
    <s v="N"/>
    <x v="0"/>
    <m/>
    <s v="20-0099837"/>
    <m/>
    <s v="T005077103, T005077101"/>
    <n v="119794978"/>
    <m/>
    <s v="     "/>
    <x v="1"/>
    <s v="PG&amp;E"/>
    <m/>
    <s v="Vegetation"/>
    <m/>
    <s v="D"/>
    <s v="D"/>
    <s v="0.26-9.99"/>
    <m/>
    <s v="Equipment - PG&amp;E"/>
    <s v="34.b. Conductor damage or failure"/>
    <s v="Equipment - PG&amp;E"/>
    <s v="All types of equipment / facility failure"/>
    <s v="Conductor failure-all"/>
    <s v="Conductor - Primary"/>
    <m/>
    <m/>
    <s v="Open Circuit"/>
    <m/>
    <s v="Overhead"/>
    <x v="3"/>
    <s v="Conductor - Primary"/>
    <s v="Conductor - Primary, Crossarm"/>
    <s v="Circuit ID: 153612103"/>
    <s v="     "/>
    <s v="Tier 2"/>
    <x v="1"/>
    <n v="305"/>
    <s v="R4"/>
    <n v="38.606299999999997"/>
    <n v="-121.023"/>
    <s v="El Dorado"/>
    <s v="CLARKSVILLE-2103"/>
    <m/>
    <n v="12000"/>
    <m/>
    <x v="0"/>
    <s v="Cal Fire"/>
    <s v="Herbaceous"/>
    <m/>
    <m/>
    <s v="No"/>
    <m/>
    <m/>
    <m/>
    <m/>
    <m/>
    <m/>
    <m/>
    <s v="N"/>
    <s v="N"/>
    <m/>
    <m/>
    <s v="     "/>
    <m/>
    <m/>
    <m/>
    <m/>
    <m/>
    <m/>
    <m/>
    <m/>
    <m/>
    <m/>
    <m/>
    <m/>
    <m/>
    <m/>
    <m/>
    <m/>
    <m/>
    <m/>
    <m/>
  </r>
  <r>
    <s v="20160307"/>
    <s v="     "/>
    <n v="42635"/>
    <s v="9/22"/>
    <x v="1"/>
    <n v="0.57847222222222228"/>
    <s v="39"/>
    <n v="3"/>
    <s v="9"/>
    <x v="6"/>
    <n v="42635"/>
    <n v="0.57847222222222228"/>
    <s v="BUZZARD HIT MID SPAN, WIRE DOWN CAUSED FIRE"/>
    <s v="     "/>
    <m/>
    <m/>
    <s v="N"/>
    <x v="0"/>
    <s v="1546178"/>
    <s v="16-0066692"/>
    <m/>
    <m/>
    <n v="111981521"/>
    <m/>
    <s v="     "/>
    <x v="1"/>
    <s v="PG&amp;E"/>
    <m/>
    <s v="Vegetation"/>
    <m/>
    <s v="D"/>
    <m/>
    <s v="0.26-9.99"/>
    <s v="Square Feet: ; Acreage: "/>
    <s v="Contact - Animal - Bird"/>
    <s v="33.b. Animal contact"/>
    <s v="Contact - Bird"/>
    <s v="All types of equipment / facility failure"/>
    <s v="Contact - Animal"/>
    <m/>
    <s v="Contact - Animal"/>
    <s v="Conductor"/>
    <s v="Line to Ground"/>
    <s v="None"/>
    <s v="Overhead"/>
    <x v="3"/>
    <s v="Conductor"/>
    <m/>
    <s v="101539450"/>
    <s v="     "/>
    <s v="Tier 2"/>
    <x v="1"/>
    <n v="246"/>
    <m/>
    <n v="40.223999999999997"/>
    <n v="-122.342"/>
    <s v="Tehama"/>
    <s v="RED-BLUFF-1101"/>
    <s v="103541101"/>
    <n v="12000"/>
    <s v="RED BLUFF 11011556"/>
    <x v="0"/>
    <s v="Cal Fire"/>
    <s v="Herbaceous"/>
    <m/>
    <m/>
    <s v="No"/>
    <m/>
    <m/>
    <m/>
    <m/>
    <m/>
    <m/>
    <m/>
    <s v="N"/>
    <s v="N"/>
    <m/>
    <m/>
    <s v="     "/>
    <m/>
    <m/>
    <m/>
    <m/>
    <m/>
    <m/>
    <m/>
    <m/>
    <m/>
    <m/>
    <m/>
    <m/>
    <m/>
    <m/>
    <m/>
    <m/>
    <m/>
    <m/>
    <m/>
  </r>
  <r>
    <s v="MIA20143764"/>
    <s v="     "/>
    <n v="41905"/>
    <s v="9/23"/>
    <x v="1"/>
    <n v="0.59425925925925926"/>
    <s v="39"/>
    <n v="3"/>
    <s v="9"/>
    <x v="7"/>
    <n v="41905"/>
    <n v="0.59375"/>
    <s v="RUH2 - TRNSFRMER;ARCING;  FIRE ON TOP; SPARK ING NOISE LUPE (LANDSCPR); fuse broken; liquid fuse was melted &amp; arcing @ transformer. other fuse look like it had lost liquid too. replaced both fuses with_x000a_newer sand fuses"/>
    <s v="     "/>
    <s v="FAS"/>
    <n v="44266"/>
    <s v="Y"/>
    <x v="0"/>
    <s v="1086129"/>
    <s v="N/A"/>
    <m/>
    <s v="T003202189"/>
    <m/>
    <m/>
    <s v="     "/>
    <x v="0"/>
    <s v="PG&amp;E"/>
    <m/>
    <m/>
    <m/>
    <s v="D"/>
    <m/>
    <s v="Structure-PG&amp;E only"/>
    <m/>
    <s v="Equipment - PG&amp;E"/>
    <s v="34.c. Fuse damage or failure"/>
    <s v="Equipment - PG&amp;E"/>
    <s v="All types of equipment / facility failure"/>
    <s v="Fuse failure - all"/>
    <s v="Fuse"/>
    <m/>
    <m/>
    <m/>
    <s v="Yes"/>
    <s v="Overhead"/>
    <x v="0"/>
    <m/>
    <m/>
    <s v="3.14E+11"/>
    <s v="     "/>
    <s v="Tier 2"/>
    <x v="1"/>
    <n v="190"/>
    <m/>
    <n v="37.992699999999999"/>
    <n v="-122.548"/>
    <s v="Marin"/>
    <s v="SAN-RAFAEL-1106"/>
    <s v="42011106"/>
    <n v="11000"/>
    <m/>
    <x v="0"/>
    <m/>
    <s v="Urban"/>
    <m/>
    <m/>
    <s v="No"/>
    <m/>
    <m/>
    <m/>
    <m/>
    <m/>
    <m/>
    <m/>
    <s v="N"/>
    <s v="N"/>
    <m/>
    <m/>
    <s v="     "/>
    <m/>
    <m/>
    <m/>
    <m/>
    <m/>
    <m/>
    <m/>
    <m/>
    <m/>
    <m/>
    <m/>
    <m/>
    <m/>
    <m/>
    <m/>
    <m/>
    <m/>
    <m/>
    <m/>
  </r>
  <r>
    <s v="20170378"/>
    <s v="     "/>
    <n v="43001"/>
    <s v="9/23"/>
    <x v="1"/>
    <n v="0.59513888888888888"/>
    <s v="38"/>
    <n v="3"/>
    <s v="9"/>
    <x v="0"/>
    <n v="43001"/>
    <n v="0.59513888888888888"/>
    <s v="CREW TO REPLACE 1 SPAN OF 4ACSR.  3RD PARTY FELL TREE ACROSS THE LINE"/>
    <s v="     "/>
    <m/>
    <m/>
    <s v="N"/>
    <x v="0"/>
    <s v="1884647"/>
    <s v="17-0081216"/>
    <m/>
    <m/>
    <n v="113343371"/>
    <m/>
    <s v="     "/>
    <x v="1"/>
    <s v="PG&amp;E"/>
    <m/>
    <s v="Vegetation"/>
    <m/>
    <s v="D"/>
    <m/>
    <s v="0.26-9.99"/>
    <s v="Square Feet: ; Acreage: 3"/>
    <s v="Vegetation"/>
    <s v="33.a. Veg. contact"/>
    <s v="Vegetation"/>
    <s v="All types of equipment / facility failure"/>
    <s v="Contact - Vegetation"/>
    <m/>
    <s v="Contact - Vegetation"/>
    <s v="Conductor"/>
    <s v="Line to Ground"/>
    <s v="PACIFIC BELL"/>
    <s v="Overhead"/>
    <x v="3"/>
    <s v="Conductor"/>
    <m/>
    <s v="101467221"/>
    <s v="     "/>
    <s v="Tier 2"/>
    <x v="1"/>
    <n v="246"/>
    <m/>
    <n v="40.6509"/>
    <n v="-122.297"/>
    <s v="Shasta"/>
    <s v="OREGON-TRAIL-1103"/>
    <s v="103521103"/>
    <n v="12000"/>
    <s v="OREGON TRAIL 110335002"/>
    <x v="0"/>
    <s v="DARREN STEWART 448-2421"/>
    <s v="Herbaceous"/>
    <m/>
    <m/>
    <s v="No"/>
    <m/>
    <m/>
    <m/>
    <m/>
    <m/>
    <m/>
    <m/>
    <s v="N"/>
    <s v="Y"/>
    <s v="201709232100"/>
    <s v="201709271130"/>
    <s v="     "/>
    <m/>
    <m/>
    <s v="Sep 25 2017 12:00AM"/>
    <s v="3rdParty"/>
    <s v="eucalyptus being removed by third party tree crew fell across three phase primary lines."/>
    <s v="EUCA"/>
    <s v="60"/>
    <s v="10"/>
    <s v="30"/>
    <m/>
    <m/>
    <m/>
    <m/>
    <m/>
    <m/>
    <m/>
    <s v="CrossArm"/>
    <s v="BareWire"/>
    <s v="3"/>
  </r>
  <r>
    <s v="20180814"/>
    <s v="     "/>
    <n v="43366"/>
    <s v="9/23"/>
    <x v="1"/>
    <n v="0.6645833333333333"/>
    <s v="39"/>
    <n v="3"/>
    <s v="9"/>
    <x v="1"/>
    <n v="43366"/>
    <n v="0.6645833333333333"/>
    <s v="Wire-down likely caused bigger fire, resulting in additional PG&amp;E equipment damage; T-men remarks: &quot;...WIRE DOWN OUTAGE CAUSED FIRE IN AREA…&quot;."/>
    <s v="     "/>
    <s v="FAS"/>
    <m/>
    <s v="N"/>
    <x v="0"/>
    <s v="179860"/>
    <s v="18-0082586"/>
    <m/>
    <m/>
    <m/>
    <m/>
    <s v="     "/>
    <x v="1"/>
    <s v="PG&amp;E"/>
    <m/>
    <m/>
    <m/>
    <s v="D"/>
    <m/>
    <s v="10-99"/>
    <m/>
    <s v="Equipment - PG&amp;E"/>
    <s v="34.b. Conductor damage or failure"/>
    <s v="Equipment - PG&amp;E"/>
    <s v="All types of equipment / facility failure"/>
    <s v="Conductor"/>
    <s v="Conductor"/>
    <m/>
    <m/>
    <s v="Line to Ground"/>
    <m/>
    <s v="Overhead"/>
    <x v="3"/>
    <s v="Conductor - Primary"/>
    <m/>
    <s v="XR366"/>
    <s v="     "/>
    <s v="Tier 2"/>
    <x v="1"/>
    <n v="530"/>
    <s v="R3"/>
    <n v="37.334899999999998"/>
    <n v="-121.768"/>
    <s v="Santa Clara"/>
    <s v="SWIFT-2110"/>
    <s v="083392110"/>
    <n v="21000"/>
    <s v="SWIFT 2109XR300"/>
    <x v="1"/>
    <m/>
    <s v="Herbaceous"/>
    <m/>
    <m/>
    <s v="No"/>
    <s v="54"/>
    <m/>
    <m/>
    <m/>
    <m/>
    <s v="QUIMBY"/>
    <m/>
    <s v="N"/>
    <s v="N"/>
    <m/>
    <m/>
    <s v="     "/>
    <m/>
    <m/>
    <m/>
    <m/>
    <m/>
    <m/>
    <m/>
    <m/>
    <m/>
    <m/>
    <m/>
    <m/>
    <m/>
    <m/>
    <m/>
    <m/>
    <m/>
    <m/>
    <m/>
  </r>
  <r>
    <s v="20150359"/>
    <s v="     "/>
    <n v="42271"/>
    <s v="9/24"/>
    <x v="1"/>
    <n v="0.1875"/>
    <s v="39"/>
    <n v="3"/>
    <s v="9"/>
    <x v="2"/>
    <n v="42271"/>
    <n v="0.30138888888888887"/>
    <s v="0"/>
    <s v="     "/>
    <m/>
    <m/>
    <s v="N"/>
    <x v="0"/>
    <s v="1311129"/>
    <m/>
    <m/>
    <m/>
    <m/>
    <m/>
    <s v="     "/>
    <x v="1"/>
    <s v="PG&amp;E"/>
    <m/>
    <s v="Vegetation"/>
    <m/>
    <s v="T"/>
    <m/>
    <s v="&lt;0.25"/>
    <s v="Square Feet: ; Acreage: "/>
    <s v="Equipment - PG&amp;E"/>
    <s v="34.b. Conductor damage or failure"/>
    <s v="Equipment - PG&amp;E"/>
    <s v="All types of equipment / facility failure"/>
    <s v="Conductor"/>
    <s v="Conductor"/>
    <m/>
    <m/>
    <m/>
    <s v="0"/>
    <s v="Overhead"/>
    <x v="4"/>
    <s v="Conductor"/>
    <m/>
    <s v="Str. 041/007"/>
    <s v="     "/>
    <s v="Tier 2"/>
    <x v="1"/>
    <n v="140"/>
    <m/>
    <n v="38.676900000000003"/>
    <n v="-123.31399999999999"/>
    <s v="Sonoma"/>
    <s v="FORT-ROSS-GUALALA-60"/>
    <s v="ETL.6980"/>
    <n v="60000"/>
    <s v="N/A"/>
    <x v="0"/>
    <m/>
    <s v="Urban"/>
    <m/>
    <m/>
    <s v="No"/>
    <m/>
    <m/>
    <m/>
    <m/>
    <m/>
    <m/>
    <m/>
    <s v="N"/>
    <s v="N"/>
    <m/>
    <m/>
    <s v="     "/>
    <m/>
    <m/>
    <m/>
    <m/>
    <m/>
    <m/>
    <m/>
    <m/>
    <m/>
    <m/>
    <m/>
    <m/>
    <m/>
    <m/>
    <m/>
    <m/>
    <m/>
    <m/>
    <m/>
  </r>
  <r>
    <s v="20150360"/>
    <s v="     "/>
    <n v="42271"/>
    <s v="9/24"/>
    <x v="1"/>
    <n v="0.5805555555555556"/>
    <s v="39"/>
    <n v="3"/>
    <s v="9"/>
    <x v="2"/>
    <n v="42271"/>
    <n v="0.5805555555555556"/>
    <s v="Responded to LR outage. Ck LR 7446 locked out. Responded to address 9692 Rices - Texas Hill rd. Oregon House, found joint wood pole on ground and across road, primary on ground as well, small 50 ft X 50 ft burned up grass area, extinguished"/>
    <s v="     "/>
    <m/>
    <m/>
    <s v="N"/>
    <x v="0"/>
    <s v="1311414"/>
    <s v="15-0063159"/>
    <m/>
    <m/>
    <m/>
    <m/>
    <s v="     "/>
    <x v="1"/>
    <s v="PG&amp;E"/>
    <m/>
    <s v="Vegetation"/>
    <m/>
    <s v="D"/>
    <m/>
    <s v="&lt;0.25"/>
    <s v="Square Feet: 50 x 50; Acreage: "/>
    <s v="Contact - 3rd Party"/>
    <s v="33.d. Vehicle contact"/>
    <s v="Contact - 3rd Party"/>
    <s v="All types of equipment / facility failure"/>
    <s v="Contact - Vehicle"/>
    <m/>
    <s v="Contact - Vehicle"/>
    <s v="Pole"/>
    <s v="Three Phase Fault"/>
    <s v="PACIFIC BELL"/>
    <s v="Overhead"/>
    <x v="3"/>
    <s v="Conductor"/>
    <m/>
    <s v="9692 Rices-Texas Hill rd."/>
    <s v="     "/>
    <s v="Tier 2"/>
    <x v="1"/>
    <n v="330"/>
    <m/>
    <n v="39.3508"/>
    <n v="-121.245"/>
    <s v="Yuba"/>
    <s v="BANGOR-1101"/>
    <s v="103191101"/>
    <n v="12000"/>
    <s v="BANGOR 11011806"/>
    <x v="1"/>
    <s v="Cal Fire Dept"/>
    <s v="Hardwood Forest"/>
    <m/>
    <m/>
    <s v="No"/>
    <m/>
    <m/>
    <m/>
    <m/>
    <m/>
    <m/>
    <m/>
    <s v="N"/>
    <s v="N"/>
    <m/>
    <m/>
    <s v="     "/>
    <m/>
    <m/>
    <m/>
    <m/>
    <m/>
    <m/>
    <m/>
    <m/>
    <m/>
    <m/>
    <m/>
    <m/>
    <m/>
    <m/>
    <m/>
    <m/>
    <m/>
    <m/>
    <m/>
  </r>
  <r>
    <s v="20180816"/>
    <s v="     "/>
    <n v="43367"/>
    <s v="9/24"/>
    <x v="1"/>
    <n v="2.4305555555555556E-2"/>
    <s v="39"/>
    <n v="3"/>
    <s v="9"/>
    <x v="1"/>
    <n v="43367"/>
    <n v="2.4305555555555556E-2"/>
    <s v="ILIS cause - &quot;animal, other&quot;.  Details - &quot;BEAR INTO 60KV LINE, The DeSabla-Centerville 60kV had its reclosing disabled due to Xtreme fire conditions&quot;"/>
    <s v="     "/>
    <s v="FAS"/>
    <m/>
    <s v="N"/>
    <x v="0"/>
    <s v="179980"/>
    <s v="18-0082648"/>
    <m/>
    <m/>
    <m/>
    <m/>
    <s v="     "/>
    <x v="0"/>
    <s v="PG&amp;E"/>
    <m/>
    <m/>
    <m/>
    <s v="D"/>
    <m/>
    <s v="10-99"/>
    <m/>
    <s v="Contact - Animal - Other"/>
    <s v="33.b. Animal contact"/>
    <s v="Contact - Animal"/>
    <s v="Contact from object"/>
    <s v="Contact - Animal"/>
    <m/>
    <s v="Contact - Animal"/>
    <m/>
    <s v="Line to Ground"/>
    <m/>
    <s v="Overhead"/>
    <x v="3"/>
    <m/>
    <m/>
    <s v="ORO FINO SOURCE"/>
    <s v="     "/>
    <s v="Tier 2"/>
    <x v="1"/>
    <n v="280"/>
    <m/>
    <n v="39.833199999999998"/>
    <n v="-121.61"/>
    <s v="Butte"/>
    <s v="ORO-FINO-1101"/>
    <s v="103031101"/>
    <n v="11000"/>
    <s v="ORO FINO 1102CB"/>
    <x v="1"/>
    <m/>
    <s v="Rural"/>
    <m/>
    <m/>
    <s v="No"/>
    <s v="33"/>
    <m/>
    <m/>
    <m/>
    <m/>
    <s v="NIMSHEW"/>
    <m/>
    <s v="N"/>
    <s v="Y"/>
    <s v="201809240600"/>
    <s v="201809260000"/>
    <s v="     "/>
    <m/>
    <m/>
    <m/>
    <m/>
    <m/>
    <m/>
    <m/>
    <m/>
    <m/>
    <m/>
    <m/>
    <m/>
    <m/>
    <m/>
    <m/>
    <m/>
    <m/>
    <m/>
    <m/>
  </r>
  <r>
    <s v="20191110"/>
    <s v="     "/>
    <n v="43732"/>
    <s v="9/24"/>
    <x v="1"/>
    <m/>
    <s v="39"/>
    <n v="3"/>
    <s v="9"/>
    <x v="3"/>
    <n v="43732"/>
    <m/>
    <s v="Other fire, not PG&amp;E related"/>
    <s v="     "/>
    <s v="FAS"/>
    <m/>
    <s v="N"/>
    <x v="0"/>
    <s v="611073"/>
    <m/>
    <m/>
    <s v="T004761115"/>
    <n v="0"/>
    <m/>
    <s v="     "/>
    <x v="0"/>
    <s v="PG&amp;E"/>
    <m/>
    <m/>
    <m/>
    <s v="D"/>
    <m/>
    <s v="&lt;3 meters of linear travel"/>
    <m/>
    <s v="Contact - Customer (Equip/Structure/Veg)"/>
    <s v="33.e. Other contact from object"/>
    <s v="Contact - 3rd Party"/>
    <m/>
    <m/>
    <m/>
    <m/>
    <m/>
    <m/>
    <m/>
    <s v="Other (Comments)"/>
    <x v="0"/>
    <m/>
    <m/>
    <s v="222377054645"/>
    <s v="     "/>
    <s v="Tier 2"/>
    <x v="1"/>
    <n v="300"/>
    <m/>
    <n v="39.179299999999998"/>
    <n v="-121.193"/>
    <s v="NEVADA"/>
    <s v="NARROWS-2105"/>
    <m/>
    <m/>
    <s v="NARROWS-21052228"/>
    <x v="1"/>
    <s v="cal fire "/>
    <m/>
    <m/>
    <m/>
    <s v="No"/>
    <m/>
    <m/>
    <m/>
    <m/>
    <m/>
    <m/>
    <m/>
    <s v="N"/>
    <s v="Y"/>
    <s v="201909240600"/>
    <s v="201909251800"/>
    <s v="     "/>
    <m/>
    <m/>
    <m/>
    <m/>
    <m/>
    <m/>
    <m/>
    <m/>
    <m/>
    <m/>
    <m/>
    <m/>
    <m/>
    <m/>
    <m/>
    <m/>
    <m/>
    <m/>
    <m/>
  </r>
  <r>
    <s v="20150362"/>
    <s v="     "/>
    <n v="42272"/>
    <s v="9/25"/>
    <x v="1"/>
    <n v="0.72777777777777775"/>
    <s v="39"/>
    <n v="3"/>
    <s v="9"/>
    <x v="2"/>
    <n v="42272"/>
    <n v="0.72777777777777775"/>
    <s v="oak tree broke off at ground level and fell threw primary conductor,  crew called to make repairs,  No place to open taps before where the wire is down.   crew called to make repairs"/>
    <s v="     "/>
    <m/>
    <m/>
    <s v="N"/>
    <x v="0"/>
    <s v="1312101"/>
    <s v="15-0063666"/>
    <m/>
    <m/>
    <n v="110670782"/>
    <m/>
    <s v="     "/>
    <x v="1"/>
    <s v="PG&amp;E"/>
    <m/>
    <s v="Vegetation"/>
    <m/>
    <s v="D"/>
    <m/>
    <s v="&lt;0.25"/>
    <s v="Square Feet: 50 x 50; Acreage: "/>
    <s v="Vegetation"/>
    <s v="33.a. Veg. contact"/>
    <s v="Vegetation"/>
    <s v="All types of equipment / facility failure"/>
    <s v="Contact - Vegetation"/>
    <m/>
    <s v="Contact - Vegetation"/>
    <s v="Conductor"/>
    <s v="Line to Ground"/>
    <s v="PACIFIC BELL"/>
    <s v="Overhead"/>
    <x v="3"/>
    <s v="Conductor"/>
    <m/>
    <s v="101405928"/>
    <s v="     "/>
    <s v="Tier 2"/>
    <x v="1"/>
    <n v="340"/>
    <m/>
    <n v="38.716900000000003"/>
    <n v="-120.76900000000001"/>
    <s v="El Dorado"/>
    <s v="PLACERVILLE-1112"/>
    <s v="153081112"/>
    <n v="12000"/>
    <s v="PLACERVILLE 111219712"/>
    <x v="0"/>
    <s v="El Dorado County FD"/>
    <s v="Hardwood Forest"/>
    <m/>
    <m/>
    <s v="No"/>
    <m/>
    <m/>
    <m/>
    <m/>
    <m/>
    <m/>
    <m/>
    <s v="N"/>
    <s v="N"/>
    <m/>
    <m/>
    <s v="     "/>
    <s v="38.71686200"/>
    <s v="-120.76934100"/>
    <s v="Sep 28 2015 12:00AM"/>
    <s v="TrunkFail"/>
    <s v="Mature 2XStem Live Oak had line side trunk fail near base.  Failure revealed sever internal defects and rot, canopy had die-back and mistletoe.  Compacted soil from livestock may have contributed to decline."/>
    <s v="OAKL"/>
    <s v="53"/>
    <s v="59"/>
    <s v="50"/>
    <s v="Moderate"/>
    <s v="Moderate"/>
    <s v="N"/>
    <s v="1"/>
    <m/>
    <s v="Hillside"/>
    <s v="A"/>
    <s v="CrossArm"/>
    <s v="BareWire"/>
    <s v="3"/>
  </r>
  <r>
    <s v="20191130"/>
    <s v="     "/>
    <n v="43734"/>
    <s v="9/26"/>
    <x v="1"/>
    <m/>
    <s v="39"/>
    <n v="3"/>
    <s v="9"/>
    <x v="3"/>
    <n v="43734"/>
    <n v="0.60416666666666663"/>
    <s v="branch fell into line"/>
    <s v="     "/>
    <s v="FAS"/>
    <m/>
    <s v="N"/>
    <x v="0"/>
    <s v="618773"/>
    <s v="19-0104163"/>
    <m/>
    <s v="T004763419"/>
    <n v="117924801"/>
    <m/>
    <s v="     "/>
    <x v="1"/>
    <s v="PG&amp;E"/>
    <m/>
    <m/>
    <m/>
    <s v="D"/>
    <m/>
    <s v="&lt;3 meters of linear travel"/>
    <m/>
    <s v="Vegetation"/>
    <s v="33.a. Veg. contact"/>
    <s v="Vegetation"/>
    <s v="Contact from object"/>
    <s v="Contact - Vegetation"/>
    <m/>
    <s v="Contact - Vegetation"/>
    <s v="Splice/Clamp/Connector"/>
    <s v="Force Out"/>
    <m/>
    <s v="Overhead"/>
    <x v="3"/>
    <s v="Splice/Clamp/Connector"/>
    <m/>
    <s v="2287"/>
    <s v="     "/>
    <s v="Tier 2"/>
    <x v="1"/>
    <n v="500"/>
    <s v="R2"/>
    <n v="36.951700000000002"/>
    <n v="-121.828"/>
    <s v="SANTA CRUZ"/>
    <s v="ROB-ROY-2104"/>
    <m/>
    <m/>
    <s v="ROB ROY 210410714"/>
    <x v="1"/>
    <m/>
    <s v="Shrub"/>
    <m/>
    <m/>
    <s v="No"/>
    <m/>
    <m/>
    <m/>
    <m/>
    <m/>
    <m/>
    <m/>
    <s v="N"/>
    <s v="N"/>
    <m/>
    <m/>
    <s v="     "/>
    <s v="36.95062000"/>
    <s v="-121.82865300"/>
    <s v="Sep 27 2019 12:00AM"/>
    <s v="BranchFail"/>
    <s v="Per T-Man Jonathan Johnson: Large heavy Pine branch broke and rested on tree wire, eventually shorting it."/>
    <s v="PINE"/>
    <s v="35"/>
    <s v="34"/>
    <s v="1"/>
    <s v="None"/>
    <s v="None"/>
    <s v="N"/>
    <s v="1"/>
    <m/>
    <s v="Hillside"/>
    <s v="B"/>
    <s v="CrossArm"/>
    <s v="TreeWire"/>
    <s v="2"/>
  </r>
  <r>
    <s v="20170386"/>
    <s v="     "/>
    <n v="43005"/>
    <s v="9/27"/>
    <x v="1"/>
    <n v="0.79583333333333328"/>
    <s v="39"/>
    <n v="3"/>
    <s v="9"/>
    <x v="0"/>
    <n v="43005"/>
    <n v="0.79583333333333328"/>
    <s v="wire down in 60kv underbuild. 1 wire 1 span. crew required to make repairs. switched circuit to backfeed. cal fire on site. small grass fire started."/>
    <s v="     "/>
    <m/>
    <m/>
    <s v="N"/>
    <x v="0"/>
    <s v="1887095"/>
    <s v="17-0082303"/>
    <m/>
    <m/>
    <n v="113631278"/>
    <m/>
    <s v="     "/>
    <x v="1"/>
    <s v="PG&amp;E"/>
    <m/>
    <s v="Vegetation"/>
    <m/>
    <s v="D"/>
    <m/>
    <s v="&lt;0.25"/>
    <s v="Square Feet: ; Acreage: "/>
    <s v="Equipment - PG&amp;E"/>
    <s v="34.b. Conductor damage or failure"/>
    <s v="Equipment - PG&amp;E"/>
    <s v="All types of equipment / facility failure"/>
    <s v="Conductor"/>
    <s v="Conductor"/>
    <m/>
    <m/>
    <s v="Line to Ground"/>
    <s v="Unknown"/>
    <s v="Overhead"/>
    <x v="3"/>
    <s v="Conductor"/>
    <m/>
    <s v="103660812"/>
    <s v="     "/>
    <s v="Tier 2"/>
    <x v="1"/>
    <n v="100"/>
    <m/>
    <n v="40.7592"/>
    <n v="-123.995"/>
    <s v="Humboldt"/>
    <s v="ARCATA-1122"/>
    <s v="192021122"/>
    <n v="12000"/>
    <s v="HARRIS 1109355914"/>
    <x v="0"/>
    <s v="Cal Fire"/>
    <s v="Barren/Other"/>
    <m/>
    <m/>
    <s v="No"/>
    <m/>
    <m/>
    <m/>
    <m/>
    <m/>
    <m/>
    <m/>
    <s v="N"/>
    <s v="N"/>
    <m/>
    <m/>
    <s v="     "/>
    <m/>
    <m/>
    <m/>
    <m/>
    <m/>
    <m/>
    <m/>
    <m/>
    <m/>
    <m/>
    <m/>
    <m/>
    <m/>
    <m/>
    <m/>
    <m/>
    <m/>
    <m/>
    <m/>
  </r>
  <r>
    <s v="EIR20180150"/>
    <s v="     "/>
    <n v="43370"/>
    <s v="9/27"/>
    <x v="1"/>
    <m/>
    <s v="39"/>
    <n v="3"/>
    <s v="9"/>
    <x v="1"/>
    <m/>
    <m/>
    <s v="On September 27, 2018, at approximately 1245 hours, PG&amp;E received a SCADA alarm indicating an outage on the Fulton-Calistoga 60 kV Transmission Line, impacting the Calistoga and Middletown Substations and resulting in approximately 8,300 customers out of power. At approximately 1245 hours, the rotor of a PG&amp;E contract helicopter piloted by a contract pilot impacted the Fulton-Calistoga 60 kV Transmission Line, causing all three phases of the transmission conductor to sever at 3106 Palisades Road, Calistoga (the “incident span”). This incident occurred while the helicopter was inspecting the adjacent Calistoga 1101 12 kV Distribution Circuit as part of an Accelerated Wildfire Risk Reduction (AWRR) patrol of Tier 3 fire areas. The pilot then landed the helicopter safely in a nearby field where the crew called 911, PG&amp;E, the helicopter contractor company, Federal Aviation Administration (FAA) and the National Transportation Safety Board (NTSB). The crew did not report any injuries and after a thorough inspection of the helicopter by the contractor’s maintenance team, no damage to the helicopter was observed. The crew then flew the helicopter back to base. _x000d__x000a__x000d__x000a_The three phases of transmission conductor are supported by three poles to both the north (the “northern poles”) and the south (the “southern poles”) of the incident location. When the conductors were severed, the conductors attached to the northern poles landed atop the Calistoga 1101 Distribution Circuit, while the conductors attached to the southern poles fell on the ground and vegetation. There were two small fires in the vicinity of the severed transmission lines, one alongside a dried creek wash and the other on the hillside near the southern poles. CAL FIRE was on scene and put out the fires. _x000d__x000a__x000d__x000a_PG&amp;E dispatched Distribution and Transmission Troublemen to the scene. The Distribution Troubleman isolated the impacted section of the Calistoga 1101 12 kV Distribution Circuit and refused three blown fuses at Fuse 270979 at 1440 hours on a dead line. PG&amp;E performed Distribution and Transmission switching to restore all but five of the impacted customers by approximately 1850 hours. The remaining five customers were restored at approximately 0215 on September 28, 2018. Three short spans of 4/0 Aluminum conductor and three bump sleeves were used to repair the damaged transmission lines, which was completed at approximately 0840 hours. The Fulton-Calistoga 60 kV Transmission Line was tested and returned to normal service at approximately 0940 hours on September 28, 2018._x000d__x000a__x000d__x000a_PG&amp;E collected small pieces of the 4/0 Aluminum conductor as evidence._x000d__x000a_ _x000d__x000a_This information is preliminary, and PG&amp;E is fully cooperating with CAL FIRE. _x000d__x000a__x000d__x000a_PG&amp;E reported this incident to the CPUC under the Airstrike criterion._x000d__x000a__x000d__x000a_Attached with this report are the following patrol and inspection records: _x000d__x000a__x000d__x000a_     •  _x0009_Transmission Interruption Details – 11394 (Attachment 1)_x000d__x000a_     • _x0009_Transmission Work Card T18-014848 (Attachment 2)_x000d__x000a_     •  _x0009_Distribution ILIS Report 18-0084182 (Attachment 3)_x000d__x000a_     •  _x0009_Distribution ILIS Report 18-0084184 (Attachment 4)_x000d__x000a_     •  _x0009_Transmission 2014 Air Patrol (Attachment 5)_x000d__x000a_     •  _x0009_Transmission 2016 Air Patrol (Attachment 6)_x000d__x000a_     •  _x0009_Transmission 2015 Detail Inspection (Attachment 7)_x000d__x000a_     •  _x0009_Transmission 2017 Detailed Inspection (Attachment 8)   _x000d__x000a_     •  _x0009_Transmission LC Notification 115008501 (Attachment 9)_x000d__x000a_     •  _x0009_Distribution 2014 GO165 Inspection (Attachment 10)_x000d__x000a_     •  _x0009_Distribution 2016 GO 165 Patrol (Attachment 11)_x000d__x000a_    •  _x0009_Post-Incident Photos (Attachment 12)"/>
    <s v="     "/>
    <s v="EIR Ignitions Tracker"/>
    <n v="44288"/>
    <s v="Y"/>
    <x v="0"/>
    <s v="182736"/>
    <s v="18-0084184"/>
    <m/>
    <s v="T004421158"/>
    <m/>
    <s v="EI180927A"/>
    <s v="     "/>
    <x v="1"/>
    <s v="PG&amp;E"/>
    <m/>
    <s v="Vegetation"/>
    <m/>
    <s v="T"/>
    <m/>
    <s v="0.26-9.99"/>
    <m/>
    <s v="Equipment - PG&amp;E"/>
    <s v="34.o. Other"/>
    <s v="Equipment - PG&amp;E"/>
    <m/>
    <s v="All types of equipment / facility failure"/>
    <s v="Conductor"/>
    <m/>
    <m/>
    <s v="Three Phase Fault"/>
    <s v="Yes"/>
    <s v="Overhead"/>
    <x v="4"/>
    <s v="Conductor"/>
    <m/>
    <s v="042711101"/>
    <s v="     "/>
    <s v="Tier 2"/>
    <x v="1"/>
    <m/>
    <m/>
    <n v="38.592500000000001"/>
    <n v="-122.57899999999999"/>
    <s v="Napa"/>
    <s v="FULTON-CALISTOGA-60"/>
    <m/>
    <n v="12000"/>
    <s v="N/A"/>
    <x v="0"/>
    <m/>
    <s v="Hardwood Woodland"/>
    <m/>
    <m/>
    <s v="No"/>
    <m/>
    <m/>
    <m/>
    <m/>
    <m/>
    <m/>
    <m/>
    <s v="N"/>
    <s v="N"/>
    <m/>
    <m/>
    <s v="     "/>
    <m/>
    <m/>
    <m/>
    <m/>
    <m/>
    <m/>
    <m/>
    <m/>
    <m/>
    <m/>
    <m/>
    <m/>
    <m/>
    <m/>
    <m/>
    <m/>
    <m/>
    <m/>
    <m/>
  </r>
  <r>
    <s v="20191135"/>
    <s v="     "/>
    <n v="43735"/>
    <s v="9/27"/>
    <x v="1"/>
    <m/>
    <s v="39"/>
    <n v="3"/>
    <s v="9"/>
    <x v="3"/>
    <n v="43735"/>
    <n v="0.43680555555555556"/>
    <s v="Tree fell into line"/>
    <s v="     "/>
    <s v="FAS"/>
    <m/>
    <s v="N"/>
    <x v="0"/>
    <s v="621874"/>
    <s v="19-0104536"/>
    <m/>
    <s v="T004764183"/>
    <n v="117927793"/>
    <m/>
    <s v="     "/>
    <x v="1"/>
    <s v="PG&amp;E"/>
    <m/>
    <m/>
    <m/>
    <s v="D"/>
    <m/>
    <s v="0.26-9.99"/>
    <m/>
    <s v="Vegetation"/>
    <s v="33.a. Veg. contact"/>
    <s v="Vegetation"/>
    <s v="Contact from object"/>
    <s v="Contact - Vegetation"/>
    <m/>
    <s v="Contact - Vegetation"/>
    <s v="Conductor - Primary"/>
    <s v="Line to Ground"/>
    <m/>
    <s v="Overhead"/>
    <x v="3"/>
    <s v="Conductor - Primary"/>
    <m/>
    <s v="182492105"/>
    <s v="     "/>
    <s v="Tier 2"/>
    <x v="1"/>
    <n v="545"/>
    <s v="R3"/>
    <n v="36.5336"/>
    <n v="-121.146"/>
    <s v="SAN BENITO"/>
    <s v="HOLLISTER-2105"/>
    <m/>
    <m/>
    <s v="HOLLISTER 21054018"/>
    <x v="1"/>
    <m/>
    <s v="Hardwood Woodland"/>
    <m/>
    <m/>
    <s v="No"/>
    <m/>
    <m/>
    <m/>
    <m/>
    <m/>
    <m/>
    <m/>
    <s v="N"/>
    <s v="N"/>
    <m/>
    <m/>
    <s v="     "/>
    <s v="36.53100000"/>
    <s v="-121.14430000"/>
    <s v="Oct  3 2019 12:00AM"/>
    <s v="RootsFail"/>
    <s v="tree was green; uprooted"/>
    <s v="OAKV"/>
    <s v="60"/>
    <s v="99"/>
    <s v="40"/>
    <s v="None"/>
    <s v="None"/>
    <s v="N"/>
    <s v="1"/>
    <m/>
    <s v="Valley"/>
    <s v="D"/>
    <s v="CrossArm"/>
    <s v="BareWire"/>
    <s v="5"/>
  </r>
  <r>
    <s v="20150365"/>
    <s v="     "/>
    <n v="42275"/>
    <s v="9/28"/>
    <x v="1"/>
    <n v="0.40416666666666667"/>
    <s v="40"/>
    <n v="3"/>
    <s v="9"/>
    <x v="2"/>
    <n v="42275"/>
    <n v="0.40416666666666667"/>
    <s v="METALLIC BALLOON CAUSED FUSES TO BLOW"/>
    <s v="     "/>
    <m/>
    <m/>
    <s v="N"/>
    <x v="0"/>
    <s v="1313033"/>
    <s v="15-0066062"/>
    <m/>
    <m/>
    <m/>
    <m/>
    <s v="     "/>
    <x v="1"/>
    <s v="PG&amp;E"/>
    <m/>
    <s v="Vegetation"/>
    <m/>
    <s v="D"/>
    <m/>
    <s v="0.26-9.99"/>
    <s v="Square Feet: ; Acreage: 2.5"/>
    <s v="Contact - 3rd Party"/>
    <s v="33.c. Balloon contact"/>
    <s v="Contact - 3rd Party"/>
    <s v="All types of equipment / facility failure"/>
    <s v="Contact - Balloon"/>
    <m/>
    <s v="Contact - Balloon"/>
    <s v="Conductor"/>
    <s v="Line to Ground"/>
    <s v="PACIFIC BELL"/>
    <s v="Overhead"/>
    <x v="3"/>
    <s v="Conductor"/>
    <m/>
    <s v="100458692"/>
    <s v="     "/>
    <s v="Tier 2"/>
    <x v="1"/>
    <n v="530"/>
    <m/>
    <n v="37.962299999999999"/>
    <n v="-122.17700000000001"/>
    <s v="Contra Costa"/>
    <s v="ALHAMBRA-1105"/>
    <s v="14101105"/>
    <n v="12000"/>
    <s v="ALHAMBRA 110582622"/>
    <x v="0"/>
    <s v="Cal Fire Dept"/>
    <s v="Herbaceous"/>
    <m/>
    <m/>
    <s v="No"/>
    <m/>
    <m/>
    <m/>
    <m/>
    <m/>
    <m/>
    <m/>
    <s v="N"/>
    <s v="N"/>
    <m/>
    <m/>
    <s v="     "/>
    <m/>
    <m/>
    <m/>
    <m/>
    <m/>
    <m/>
    <m/>
    <m/>
    <m/>
    <m/>
    <m/>
    <m/>
    <m/>
    <m/>
    <m/>
    <m/>
    <m/>
    <m/>
    <m/>
  </r>
  <r>
    <s v="20201310"/>
    <s v="     "/>
    <n v="44102"/>
    <s v="9/28"/>
    <x v="1"/>
    <n v="0.76458333333333328"/>
    <s v="40"/>
    <n v="3"/>
    <s v="9"/>
    <x v="4"/>
    <n v="44102"/>
    <n v="0.7631944444444444"/>
    <s v="On September 28, 2020 at 1821 hours, a PG&amp;E Troubleman was dispatched to the Alhambra 1105 12kV Distribution Circuit in the vicinity of Alhambra Valley Road and Vaca Creek Road, Martinez in response to arcing wires. Initial Investigation found the ignition to be attributable to PG&amp;E facilities, although it is unknown what caused the service conductor to break. PG&amp;E Troubleman stated the service is approximately 30' from the pole to the weatherhead and many trees surrounded the area of the service. It is unknown if a branch fell to break the service wire or if it was an equipment failure. Contra Costa County Fire Protection District fire incident report indicated the ignition was attributable to the fallen service wire but did not indicate any cause. The customer stated that the downed service was arcing and the fire department left prior to the Troubleman's arrival. The ensuing fire was approximately 10'x10' and the fire was suppressed by the customer prior to Contra Costa County Fire Protection District arriving on scene. A priority A tag was created to replace the service wire."/>
    <s v="     "/>
    <s v="FAS"/>
    <m/>
    <s v="N"/>
    <x v="0"/>
    <s v="1097140"/>
    <m/>
    <m/>
    <s v="T005082490"/>
    <n v="119824540"/>
    <m/>
    <s v="     "/>
    <x v="1"/>
    <s v="PG&amp;E"/>
    <m/>
    <s v="Vegetation"/>
    <m/>
    <s v="D"/>
    <s v="D"/>
    <s v="&lt;0.25"/>
    <s v="10'X10'"/>
    <s v="Unknown"/>
    <s v="34.b. Conductor damage or failure"/>
    <s v="Unknown"/>
    <s v="All types of equipment / facility failure"/>
    <s v="Conductor failure-all"/>
    <m/>
    <m/>
    <m/>
    <m/>
    <m/>
    <s v="Overhead"/>
    <x v="2"/>
    <s v="Service Drop"/>
    <s v="Service Drop"/>
    <s v="Meter: 1006560423"/>
    <s v="     "/>
    <s v="Tier 2"/>
    <x v="1"/>
    <n v="530"/>
    <s v="R5"/>
    <n v="37.965200000000003"/>
    <n v="-122.139"/>
    <s v="Contra Costa"/>
    <s v="ALHAMBRA-1105"/>
    <m/>
    <n v="750"/>
    <s v="N/A"/>
    <x v="0"/>
    <s v="Customer"/>
    <s v="Urban"/>
    <m/>
    <m/>
    <s v="No"/>
    <m/>
    <m/>
    <m/>
    <m/>
    <m/>
    <m/>
    <m/>
    <s v="N"/>
    <s v="Y"/>
    <s v="202009270400"/>
    <s v="202009290400"/>
    <s v="     "/>
    <m/>
    <m/>
    <m/>
    <m/>
    <m/>
    <m/>
    <m/>
    <m/>
    <m/>
    <m/>
    <m/>
    <m/>
    <m/>
    <m/>
    <m/>
    <m/>
    <m/>
    <m/>
    <m/>
  </r>
  <r>
    <s v="20211619"/>
    <s v="     "/>
    <n v="44467"/>
    <s v="9/28"/>
    <x v="1"/>
    <n v="0.55625000000000002"/>
    <s v="40"/>
    <n v="3"/>
    <s v="9"/>
    <x v="5"/>
    <n v="44467"/>
    <m/>
    <s v="Eucalyptus branch fell on overhead primary line. The ensuing fire was 1 meter - &lt; 3 meters in size. This information is preliminary."/>
    <s v="     "/>
    <s v="FAS"/>
    <m/>
    <s v="N"/>
    <x v="0"/>
    <m/>
    <s v="21-0123382"/>
    <m/>
    <s v="T005407628"/>
    <n v="122113000"/>
    <m/>
    <s v="     "/>
    <x v="1"/>
    <s v="PG&amp;E"/>
    <m/>
    <s v="Vegetation"/>
    <m/>
    <s v="D"/>
    <s v="D"/>
    <s v="&lt;0.25"/>
    <s v="20'x20'"/>
    <s v="Vegetation"/>
    <s v="33.a. Veg. contact"/>
    <s v="Vegetation"/>
    <s v="Contact from object"/>
    <s v="Veg. contact"/>
    <m/>
    <s v="Veg. contact"/>
    <s v="Conductor - Primary"/>
    <s v="Force Out"/>
    <s v="N"/>
    <s v="Overhead"/>
    <x v="3"/>
    <s v="Conductor - Primary"/>
    <m/>
    <s v="100532553"/>
    <s v="     "/>
    <s v="Tier 2"/>
    <x v="1"/>
    <n v="518"/>
    <s v="NA"/>
    <n v="37.2883"/>
    <n v="-122.051"/>
    <s v="Santa Clara"/>
    <s v="SARATOGA-1115"/>
    <m/>
    <n v="12000"/>
    <m/>
    <x v="0"/>
    <s v="Santa Clara County FD"/>
    <s v="Urban"/>
    <s v="Brush fuel model"/>
    <m/>
    <s v="No"/>
    <m/>
    <m/>
    <m/>
    <m/>
    <m/>
    <m/>
    <m/>
    <s v="N"/>
    <s v="N"/>
    <m/>
    <m/>
    <s v="     "/>
    <s v="37.28833670"/>
    <s v="-122.05085910"/>
    <s v="Oct  4 2021 12:00AM"/>
    <s v="BranchFail"/>
    <s v="Evidence suggest that a branch from a Eucalyptus tree fell from 60 feet onto the HV lines which fell t the ground causing a fire. A woman leaving her home smelled smoke and looked around noticing the fire near her home. She called the fire department who arrived soon after and put the fire out."/>
    <s v="EUCA"/>
    <s v="80"/>
    <s v="28"/>
    <s v="12"/>
    <s v="Slight"/>
    <s v="None"/>
    <s v="N"/>
    <s v="1"/>
    <m/>
    <s v="Plain"/>
    <s v="B"/>
    <s v="CrossArm"/>
    <s v="BareWire"/>
    <s v="0"/>
  </r>
  <r>
    <s v="20170338"/>
    <s v="     "/>
    <n v="42981"/>
    <s v="9/3"/>
    <x v="1"/>
    <n v="0.74444444444444446"/>
    <s v="36"/>
    <n v="3"/>
    <s v="9"/>
    <x v="0"/>
    <n v="42981"/>
    <n v="0.74444444444444446"/>
    <s v="LIGHTENING CAUSED FIRE.FND TX FUSE BURNT OPEN ,O.H SERVCES BURNT TO GROUND &amp; BURNT SECONDARY RISER ALL AT SAME TX POLE.CALLED CREW TO WORK ON 09/04/17"/>
    <s v="     "/>
    <m/>
    <m/>
    <s v="N"/>
    <x v="0"/>
    <s v="1868656"/>
    <s v="17-0075617"/>
    <m/>
    <m/>
    <m/>
    <m/>
    <s v="     "/>
    <x v="1"/>
    <s v="PG&amp;E"/>
    <m/>
    <s v="Vegetation"/>
    <m/>
    <s v="D"/>
    <m/>
    <s v="0.26-9.99"/>
    <s v="Square Feet: ; Acreage: 5"/>
    <s v="Contact - Animal - Other"/>
    <s v="33.b. Animal contact"/>
    <s v="Contact - Animal"/>
    <s v="All types of equipment / facility failure"/>
    <s v="Contact - Animal"/>
    <m/>
    <s v="Contact - Animal"/>
    <s v="Transformer"/>
    <s v="Line to Ground"/>
    <s v="Unknown"/>
    <s v="Overhead"/>
    <x v="3"/>
    <s v="Transformer"/>
    <m/>
    <s v="101086621"/>
    <s v="     "/>
    <s v="Tier 2"/>
    <x v="1"/>
    <n v="420"/>
    <m/>
    <n v="37.495600000000003"/>
    <n v="-119.837"/>
    <s v="Mariposa"/>
    <s v="MARIPOSA-2101"/>
    <s v="254452101"/>
    <n v="21000"/>
    <s v="MARIPOSA 21019400"/>
    <x v="1"/>
    <s v="209-966-3621"/>
    <s v="Conifer Forest"/>
    <m/>
    <m/>
    <s v="No"/>
    <s v="10"/>
    <m/>
    <m/>
    <m/>
    <m/>
    <m/>
    <m/>
    <s v="N"/>
    <s v="N"/>
    <m/>
    <m/>
    <s v="     "/>
    <m/>
    <m/>
    <m/>
    <m/>
    <m/>
    <m/>
    <m/>
    <m/>
    <m/>
    <m/>
    <m/>
    <m/>
    <m/>
    <m/>
    <m/>
    <m/>
    <m/>
    <m/>
    <m/>
  </r>
  <r>
    <s v="20180741"/>
    <s v="     "/>
    <n v="43346"/>
    <s v="9/3"/>
    <x v="1"/>
    <n v="0.48333333333333334"/>
    <s v="36"/>
    <n v="3"/>
    <s v="9"/>
    <x v="1"/>
    <n v="43346"/>
    <n v="0.48333333333333334"/>
    <s v="Overloaded service caused fire in secondary box"/>
    <s v="     "/>
    <s v="FAS"/>
    <m/>
    <s v="N"/>
    <x v="0"/>
    <s v="167398"/>
    <s v="18-0075965"/>
    <m/>
    <m/>
    <m/>
    <m/>
    <s v="     "/>
    <x v="0"/>
    <s v="PG&amp;E"/>
    <m/>
    <m/>
    <m/>
    <s v="D"/>
    <m/>
    <s v="Structure-PG&amp;E only"/>
    <m/>
    <s v="Equipment - Overloaded"/>
    <s v="34.o. Other"/>
    <s v="Equipment - PG&amp;E"/>
    <s v="All types of equipment / facility failure"/>
    <s v="Other"/>
    <m/>
    <m/>
    <m/>
    <s v="Force Out"/>
    <m/>
    <s v="Underground"/>
    <x v="3"/>
    <m/>
    <m/>
    <s v="MTR#1004420194"/>
    <s v="     "/>
    <s v="Tier 2"/>
    <x v="1"/>
    <m/>
    <m/>
    <n v="38.0428"/>
    <n v="-121.36199999999999"/>
    <s v="San Joaquin"/>
    <s v="EIGHT-MILE-2101"/>
    <s v="163912101"/>
    <n v="21000"/>
    <s v="N/A"/>
    <x v="0"/>
    <m/>
    <s v="Urban"/>
    <m/>
    <m/>
    <s v="No"/>
    <m/>
    <m/>
    <m/>
    <m/>
    <m/>
    <m/>
    <m/>
    <s v="N"/>
    <s v="N"/>
    <m/>
    <m/>
    <s v="     "/>
    <m/>
    <m/>
    <m/>
    <m/>
    <m/>
    <m/>
    <m/>
    <m/>
    <m/>
    <m/>
    <m/>
    <m/>
    <m/>
    <m/>
    <m/>
    <m/>
    <m/>
    <m/>
    <m/>
  </r>
  <r>
    <s v="20201168"/>
    <s v="     "/>
    <n v="44077"/>
    <s v="9/3"/>
    <x v="1"/>
    <n v="0.54236111111111107"/>
    <s v="36"/>
    <n v="3"/>
    <s v="9"/>
    <x v="4"/>
    <n v="44077"/>
    <n v="0.53125"/>
    <s v="On September 3, 2020 at 1301 hours, a PG&amp;E troubleman was dispatched to the Santa Ynez 1104 Distribution Circuit on Tapadero Rd in Los Olivos and observed a grass fire that was ignited by three phases of primary conductors sagging below communication lines.  After speaking with the responding troubleman, it was found that an Electric Overhead Tag issued on February 17, 2020 to adjust the line clearance above a communication pole was not completed. The overhead primary conductors contacted communication lines and ignited a 0.25 - 10-acre grass fire. A new Electric Overhead Tag for the three phases of conductors to be adjusted was created and completed on September 3rd. Power was restored to all 55 customers by 1748 hours on September 3, 2020. Santa Barbara Fire Department was on scene to extinguish the fire. "/>
    <s v="     "/>
    <s v="FAS"/>
    <m/>
    <s v="N"/>
    <x v="0"/>
    <s v="1053034"/>
    <s v="20-0093123"/>
    <m/>
    <s v="T005061455"/>
    <n v="119712976"/>
    <m/>
    <s v="     "/>
    <x v="1"/>
    <s v="PG&amp;E"/>
    <m/>
    <s v="Vegetation"/>
    <m/>
    <s v="D"/>
    <s v="D"/>
    <s v="0.26-9.99"/>
    <m/>
    <s v="Wire-Wire Contact"/>
    <s v="35.a. Wire-to-wire contact / contamination"/>
    <s v="Wire-Wire Contact"/>
    <s v="Contact from object"/>
    <s v="Contact from Object - Other"/>
    <m/>
    <m/>
    <m/>
    <s v="Line to Ground"/>
    <m/>
    <s v="Overhead"/>
    <x v="3"/>
    <s v="Conductor - Primary"/>
    <m/>
    <s v="Circuit ID: 182721104"/>
    <s v="     "/>
    <s v="Tier 2"/>
    <x v="1"/>
    <n v="512"/>
    <s v="R3"/>
    <n v="34.666499999999999"/>
    <n v="-120.133"/>
    <s v="Santa Barbara"/>
    <s v="SANTA-YNEZ-1104"/>
    <m/>
    <n v="12000"/>
    <s v="SANTA YNEZ 110477098"/>
    <x v="1"/>
    <s v="Santa Barbara County FD"/>
    <s v="Herbaceous"/>
    <m/>
    <m/>
    <s v="No"/>
    <m/>
    <m/>
    <m/>
    <m/>
    <m/>
    <m/>
    <m/>
    <s v="N"/>
    <s v="N"/>
    <m/>
    <m/>
    <s v="     "/>
    <m/>
    <m/>
    <m/>
    <m/>
    <m/>
    <m/>
    <m/>
    <m/>
    <m/>
    <m/>
    <m/>
    <m/>
    <m/>
    <m/>
    <m/>
    <m/>
    <m/>
    <m/>
    <m/>
  </r>
  <r>
    <s v="20150371"/>
    <s v="     "/>
    <n v="42277"/>
    <s v="9/30"/>
    <x v="1"/>
    <n v="0.72569444444444442"/>
    <s v="40"/>
    <n v="3"/>
    <s v="9"/>
    <x v="2"/>
    <n v="42277"/>
    <n v="0.72569444444444442"/>
    <s v="crew to repair 300' of 2 acsr wire. on ground from tree falling"/>
    <s v="     "/>
    <m/>
    <m/>
    <s v="N"/>
    <x v="0"/>
    <s v="1314457"/>
    <s v="15-0066934"/>
    <m/>
    <m/>
    <m/>
    <m/>
    <s v="     "/>
    <x v="1"/>
    <s v="PG&amp;E"/>
    <m/>
    <s v="Vegetation"/>
    <m/>
    <s v="D"/>
    <m/>
    <s v="&lt;0.25"/>
    <s v="Square Feet: ; Acreage: "/>
    <s v="Vegetation"/>
    <s v="33.a. Veg. contact"/>
    <s v="Vegetation"/>
    <s v="All types of equipment / facility failure"/>
    <s v="Contact - Vegetation"/>
    <m/>
    <s v="Contact - Vegetation"/>
    <s v="Conductor"/>
    <s v="Line to Ground"/>
    <s v="0"/>
    <s v="Overhead"/>
    <x v="3"/>
    <s v="Conductor"/>
    <m/>
    <s v="7901 shenandoah ln"/>
    <s v="     "/>
    <s v="Tier 2"/>
    <x v="1"/>
    <n v="340"/>
    <m/>
    <n v="38.5747"/>
    <n v="-120.682"/>
    <s v="El Dorado"/>
    <s v="APPLE-HILL-2102"/>
    <s v="153662102"/>
    <n v="21000"/>
    <s v="APPLE HILL 21028372"/>
    <x v="1"/>
    <s v="El Dorado County FD"/>
    <s v="Hardwood Forest"/>
    <m/>
    <m/>
    <s v="No"/>
    <m/>
    <m/>
    <m/>
    <m/>
    <m/>
    <m/>
    <m/>
    <s v="N"/>
    <s v="N"/>
    <m/>
    <m/>
    <s v="     "/>
    <s v="38.57469200"/>
    <s v="-120.68203300"/>
    <s v="Oct  2 2015 12:00AM"/>
    <s v="TrunkFail"/>
    <s v="Dead tree broke at base."/>
    <s v="PINP"/>
    <s v="42"/>
    <s v="7"/>
    <s v="30"/>
    <s v="None"/>
    <s v="Severe"/>
    <s v="Y"/>
    <s v="1"/>
    <m/>
    <s v="Hillside"/>
    <s v="A"/>
    <s v="Triangle"/>
    <s v="BareWire"/>
    <s v="2"/>
  </r>
  <r>
    <s v="20191156"/>
    <s v="     "/>
    <n v="43738"/>
    <s v="9/30"/>
    <x v="1"/>
    <m/>
    <s v="40"/>
    <n v="3"/>
    <s v="9"/>
    <x v="3"/>
    <n v="43738"/>
    <n v="0.57986111111111116"/>
    <s v="3rd party tree cutting came into contact with lines"/>
    <s v="     "/>
    <s v="FAS"/>
    <m/>
    <s v="N"/>
    <x v="0"/>
    <s v="632533"/>
    <s v="19-0105582"/>
    <m/>
    <s v="T004767093"/>
    <n v="0"/>
    <m/>
    <s v="     "/>
    <x v="1"/>
    <s v="PG&amp;E"/>
    <m/>
    <m/>
    <m/>
    <s v="D"/>
    <m/>
    <s v="0.26-9.99"/>
    <m/>
    <s v="Contact - 3rd Party"/>
    <s v="33.e. Other contact from object"/>
    <s v="Contact - 3rd Party"/>
    <s v="Contact from object"/>
    <s v="Contact - Other"/>
    <m/>
    <s v="Contact - Other"/>
    <s v="Conductor - Primary"/>
    <s v="Multi-Fault"/>
    <m/>
    <s v="Overhead"/>
    <x v="3"/>
    <s v="Conductor - Primary"/>
    <m/>
    <s v="183041102"/>
    <s v="     "/>
    <s v="Tier 2"/>
    <x v="1"/>
    <n v="512"/>
    <s v="R3"/>
    <n v="34.613900000000001"/>
    <n v="-120.18"/>
    <s v="SANTA BARBARA"/>
    <s v="BUELLTON-1102"/>
    <m/>
    <m/>
    <s v="BUELLTON 1102CB"/>
    <x v="0"/>
    <m/>
    <s v="Agriculture"/>
    <m/>
    <m/>
    <s v="No"/>
    <m/>
    <m/>
    <m/>
    <m/>
    <m/>
    <m/>
    <m/>
    <s v="N"/>
    <s v="N"/>
    <m/>
    <m/>
    <s v="     "/>
    <s v="34.61457300"/>
    <s v="-120.18049800"/>
    <s v="Oct  1 2019 12:00AM"/>
    <s v="PGECont"/>
    <s v="Evidence of healthy Fremont cottonwood branch cut at fault location. Evidence of fire. No further work necessary. Fire investigation form to be completed by PG&amp;E VPM David Perry."/>
    <s v="COTT"/>
    <s v="75"/>
    <s v="23"/>
    <s v="9"/>
    <m/>
    <m/>
    <m/>
    <m/>
    <m/>
    <m/>
    <m/>
    <s v="CrossArm"/>
    <s v="BareWire"/>
    <s v="3"/>
  </r>
  <r>
    <s v="20211718"/>
    <s v="     "/>
    <n v="44469"/>
    <s v="9/30"/>
    <x v="1"/>
    <n v="0.86388888888888893"/>
    <s v="40"/>
    <n v="3"/>
    <s v="9"/>
    <x v="5"/>
    <n v="44469"/>
    <m/>
    <s v="Broken crossarms with spans of primary overhead conductor down on ground resulted and a small grass fire in customer's yard. The cause of the equipment failure is unknown at this time but Krista Benson reports that the customers reported a tree falling onto utility lines the day prior and might have caused strain on the lines/poles which might have played a factor in the failure. The ensuing fire appears to be roughly 1 meter - &lt;3 meters  in size. This information is preliminary. OIS: 1484487; ILIS: 21-0124614; FOID: T005409616 (LAWI-Main), T005409618 (DKO2-Assist); EC A-Tag: 122131274; PM: 31553265; Circuit ID: 013801103, SAP Eqp ID: 100498222, 100498216, 100498226, 100498231; Meter: 1006560408; County: Contra Costa; Division: Diablo"/>
    <s v="     "/>
    <s v="FAS"/>
    <m/>
    <s v="Y"/>
    <x v="0"/>
    <m/>
    <s v="21-0124614"/>
    <m/>
    <s v="T005409616, T005409618"/>
    <n v="122131000"/>
    <m/>
    <s v="     "/>
    <x v="1"/>
    <s v="PG&amp;E"/>
    <m/>
    <s v="Vegetation"/>
    <m/>
    <s v="D"/>
    <s v="D"/>
    <s v="&lt;3 meters of linear travel"/>
    <m/>
    <s v="Equipment - PG&amp;E"/>
    <s v="34.h. Crossarm damage or failure"/>
    <s v="Equipment - PG&amp;E"/>
    <s v="All types of equipment / facility failure"/>
    <s v="Crossarm failure"/>
    <s v="Conductor - Primary"/>
    <m/>
    <m/>
    <s v="Line to Ground"/>
    <s v="Y"/>
    <s v="Overhead"/>
    <x v="3"/>
    <s v="Conductor - Primary"/>
    <s v="Fuse, crossarms, Conductor"/>
    <m/>
    <s v="     "/>
    <s v="Tier 2"/>
    <x v="1"/>
    <n v="530"/>
    <s v="R3"/>
    <n v="37.846400000000003"/>
    <n v="-122.15600000000001"/>
    <s v="Contra Costa"/>
    <s v="MORAGA-1103"/>
    <m/>
    <n v="12000"/>
    <m/>
    <x v="0"/>
    <s v="Unknown"/>
    <s v="Hardwood Woodland"/>
    <s v="Fire-resistive fuel bed"/>
    <m/>
    <s v="No"/>
    <m/>
    <m/>
    <m/>
    <m/>
    <m/>
    <m/>
    <m/>
    <s v="N"/>
    <s v="N"/>
    <m/>
    <m/>
    <s v="     "/>
    <m/>
    <m/>
    <m/>
    <m/>
    <m/>
    <m/>
    <m/>
    <m/>
    <m/>
    <m/>
    <m/>
    <m/>
    <m/>
    <m/>
    <m/>
    <m/>
    <m/>
    <m/>
    <m/>
  </r>
  <r>
    <s v="20150323"/>
    <s v="     "/>
    <n v="42251"/>
    <s v="9/4"/>
    <x v="1"/>
    <n v="0.32569444444444445"/>
    <s v="36"/>
    <n v="3"/>
    <s v="9"/>
    <x v="2"/>
    <n v="42251"/>
    <n v="0.32569444444444445"/>
    <s v="0"/>
    <s v="     "/>
    <m/>
    <m/>
    <s v="N"/>
    <x v="0"/>
    <s v="1299995"/>
    <s v="15-0059323"/>
    <m/>
    <m/>
    <n v="110620728"/>
    <m/>
    <s v="     "/>
    <x v="1"/>
    <s v="PG&amp;E"/>
    <m/>
    <s v="Vegetation"/>
    <m/>
    <s v="D"/>
    <m/>
    <s v="0.26-9.99"/>
    <s v="Square Feet: ; Acreage: 1.1"/>
    <s v="Equipment - PG&amp;E"/>
    <s v="34.g. Insulator and brushing damage or failure"/>
    <s v="Equipment - PG&amp;E"/>
    <s v="All types of equipment / facility failure"/>
    <s v="Insulator"/>
    <s v="Insulator"/>
    <m/>
    <m/>
    <s v="Line to Ground"/>
    <s v="0"/>
    <s v="Overhead"/>
    <x v="3"/>
    <s v="Conductor"/>
    <m/>
    <s v="E/O FRONTIER RD &amp; N/O WAGON WAY"/>
    <s v="     "/>
    <s v="Tier 2"/>
    <x v="1"/>
    <n v="246"/>
    <m/>
    <n v="40.2318"/>
    <n v="-122.364"/>
    <s v="Tehama"/>
    <s v="RED-BLUFF-1101"/>
    <s v="103541101"/>
    <n v="12000"/>
    <s v="RED BLUFF 11011556"/>
    <x v="0"/>
    <s v="Cal Fire Dept"/>
    <s v="Hardwood Woodland"/>
    <m/>
    <m/>
    <s v="No"/>
    <m/>
    <m/>
    <m/>
    <m/>
    <m/>
    <m/>
    <m/>
    <s v="N"/>
    <s v="N"/>
    <m/>
    <m/>
    <s v="     "/>
    <m/>
    <m/>
    <m/>
    <m/>
    <m/>
    <m/>
    <m/>
    <m/>
    <m/>
    <m/>
    <m/>
    <m/>
    <m/>
    <m/>
    <m/>
    <m/>
    <m/>
    <m/>
    <m/>
  </r>
  <r>
    <s v="20170341"/>
    <s v="     "/>
    <n v="42982"/>
    <s v="9/4"/>
    <x v="1"/>
    <n v="0.1451388888888889"/>
    <s v="36"/>
    <n v="3"/>
    <s v="9"/>
    <x v="0"/>
    <n v="42982"/>
    <n v="0.15208333333333332"/>
    <s v="0"/>
    <s v="     "/>
    <m/>
    <m/>
    <s v="N"/>
    <x v="0"/>
    <s v="1869480"/>
    <s v="17-0075723"/>
    <m/>
    <m/>
    <m/>
    <m/>
    <s v="     "/>
    <x v="1"/>
    <s v="PG&amp;E"/>
    <m/>
    <s v="Vegetation"/>
    <m/>
    <s v="D"/>
    <m/>
    <s v="0.26-9.99"/>
    <s v="Square Feet: ; Acreage: 5"/>
    <s v="Equipment - PG&amp;E"/>
    <s v="34.b. Conductor damage or failure"/>
    <s v="Equipment - PG&amp;E"/>
    <s v="All types of equipment / facility failure"/>
    <s v="Conductor"/>
    <s v="Conductor"/>
    <m/>
    <m/>
    <s v="Line to Ground"/>
    <s v="PACIFIC BELL"/>
    <s v="Overhead"/>
    <x v="3"/>
    <s v="Conductor"/>
    <m/>
    <s v="102300100"/>
    <s v="     "/>
    <s v="Tier 2"/>
    <x v="1"/>
    <n v="280"/>
    <m/>
    <n v="39.831699999999998"/>
    <n v="-121.84399999999999"/>
    <s v="Butte"/>
    <s v="SYCAMORE-CREEK-1111"/>
    <s v="102971111"/>
    <n v="12000"/>
    <s v="SYCAMORE CREEK 11112014"/>
    <x v="0"/>
    <s v="Cal Fire"/>
    <s v="Hardwood Woodland"/>
    <m/>
    <m/>
    <s v="No"/>
    <m/>
    <m/>
    <m/>
    <m/>
    <m/>
    <m/>
    <m/>
    <s v="N"/>
    <s v="N"/>
    <m/>
    <m/>
    <s v="     "/>
    <m/>
    <m/>
    <m/>
    <m/>
    <m/>
    <m/>
    <m/>
    <m/>
    <m/>
    <m/>
    <m/>
    <m/>
    <m/>
    <m/>
    <m/>
    <m/>
    <m/>
    <m/>
    <m/>
  </r>
  <r>
    <s v="MIA20184588"/>
    <s v="     "/>
    <n v="43347"/>
    <s v="9/4"/>
    <x v="1"/>
    <n v="0.31658564814814816"/>
    <s v="36"/>
    <n v="3"/>
    <s v="9"/>
    <x v="1"/>
    <n v="43347"/>
    <n v="0.31597222222222221"/>
    <s v="Pole top fire. Equipment replaced. PG&amp;E asset only, Cal Fire extinguished. "/>
    <s v="     "/>
    <s v="FAS"/>
    <n v="44239"/>
    <s v="Y"/>
    <x v="0"/>
    <s v="167630"/>
    <s v="18-0076120"/>
    <m/>
    <s v="T004404926"/>
    <n v="114938121"/>
    <m/>
    <s v="     "/>
    <x v="0"/>
    <s v="PG&amp;E"/>
    <m/>
    <m/>
    <m/>
    <s v="D"/>
    <m/>
    <s v="Structure-PG&amp;E only"/>
    <m/>
    <s v="Equipment - PG&amp;E"/>
    <s v="34.f. Pole damage or failure"/>
    <s v="Equipment - PG&amp;E"/>
    <s v="All types of equipment / facility failure"/>
    <s v="Pole failure"/>
    <s v="Pole"/>
    <m/>
    <m/>
    <s v="Line to Ground"/>
    <s v="No"/>
    <s v="Overhead"/>
    <x v="0"/>
    <m/>
    <m/>
    <s v="252811102"/>
    <s v="     "/>
    <s v="Tier 2"/>
    <x v="1"/>
    <n v="320"/>
    <m/>
    <n v="37.704999999999998"/>
    <n v="-120.346"/>
    <s v="Tuolumne"/>
    <s v="MERCED-FALLS-1102"/>
    <m/>
    <n v="11000"/>
    <s v="MERCED FALLS 110238748"/>
    <x v="0"/>
    <m/>
    <s v="Rural"/>
    <m/>
    <m/>
    <s v="No"/>
    <m/>
    <m/>
    <m/>
    <m/>
    <m/>
    <m/>
    <m/>
    <s v="N"/>
    <s v="N"/>
    <m/>
    <m/>
    <s v="     "/>
    <m/>
    <m/>
    <m/>
    <m/>
    <m/>
    <m/>
    <m/>
    <m/>
    <m/>
    <m/>
    <m/>
    <m/>
    <m/>
    <m/>
    <m/>
    <m/>
    <m/>
    <m/>
    <m/>
  </r>
  <r>
    <s v="20180744"/>
    <s v="     "/>
    <n v="43347"/>
    <s v="9/4"/>
    <x v="1"/>
    <n v="0.31458333333333333"/>
    <s v="36"/>
    <n v="3"/>
    <s v="9"/>
    <x v="1"/>
    <n v="43347"/>
    <n v="0.31458333333333333"/>
    <s v="&quot;POLE FIRE AT TX POLE&quot;"/>
    <s v="     "/>
    <s v="FAS"/>
    <m/>
    <s v="N"/>
    <x v="0"/>
    <s v="167630"/>
    <s v="18-0076120"/>
    <m/>
    <m/>
    <m/>
    <m/>
    <s v="     "/>
    <x v="0"/>
    <s v="PG&amp;E"/>
    <m/>
    <m/>
    <m/>
    <s v="D"/>
    <m/>
    <s v="Structure-PG&amp;E only"/>
    <m/>
    <s v="Equipment - PG&amp;E"/>
    <s v="34.f. Pole damage or failure"/>
    <s v="Equipment - PG&amp;E"/>
    <s v="All types of equipment / facility failure"/>
    <s v="Pole"/>
    <s v="Pole"/>
    <m/>
    <m/>
    <s v="Line to Ground"/>
    <m/>
    <s v="Overhead"/>
    <x v="3"/>
    <s v="Pole"/>
    <m/>
    <s v="25104"/>
    <s v="     "/>
    <s v="Tier 2"/>
    <x v="1"/>
    <n v="320"/>
    <m/>
    <n v="37.704999999999998"/>
    <n v="-120.346"/>
    <s v="Tuolumne"/>
    <s v="MERCED-FALLS-1102"/>
    <s v="252811102"/>
    <n v="11000"/>
    <s v="MERCED FALLS 110238748"/>
    <x v="1"/>
    <m/>
    <s v="Rural"/>
    <m/>
    <m/>
    <s v="No"/>
    <m/>
    <m/>
    <m/>
    <m/>
    <m/>
    <m/>
    <m/>
    <s v="N"/>
    <s v="N"/>
    <m/>
    <m/>
    <s v="     "/>
    <m/>
    <m/>
    <m/>
    <m/>
    <m/>
    <m/>
    <m/>
    <m/>
    <m/>
    <m/>
    <m/>
    <m/>
    <m/>
    <m/>
    <m/>
    <m/>
    <m/>
    <m/>
    <m/>
  </r>
  <r>
    <s v="20170344"/>
    <s v="     "/>
    <n v="42983"/>
    <s v="9/5"/>
    <x v="1"/>
    <n v="0.2902777777777778"/>
    <s v="36"/>
    <n v="3"/>
    <s v="9"/>
    <x v="0"/>
    <n v="42983"/>
    <n v="0.28055555555555556"/>
    <s v="crew to repair 1- 4acsr down due to oak tree fell"/>
    <s v="     "/>
    <m/>
    <m/>
    <s v="N"/>
    <x v="0"/>
    <s v="1870282"/>
    <s v="17-0075976"/>
    <m/>
    <m/>
    <m/>
    <m/>
    <s v="     "/>
    <x v="1"/>
    <s v="PG&amp;E"/>
    <m/>
    <s v="Vegetation"/>
    <m/>
    <s v="D"/>
    <m/>
    <s v="&lt;0.25"/>
    <s v="Square Feet: ; Acreage: "/>
    <s v="Vegetation"/>
    <s v="33.a. Veg. contact"/>
    <s v="Vegetation"/>
    <s v="All types of equipment / facility failure"/>
    <s v="Contact - Vegetation"/>
    <m/>
    <s v="Contact - Vegetation"/>
    <s v="Conductor"/>
    <s v="Line to Ground"/>
    <s v="VERIZON CALIFORNIA"/>
    <s v="Overhead"/>
    <x v="3"/>
    <s v="Conductor"/>
    <m/>
    <s v="102194697"/>
    <s v="     "/>
    <s v="Tier 2"/>
    <x v="1"/>
    <n v="150"/>
    <m/>
    <n v="39.672699999999999"/>
    <n v="-123.51300000000001"/>
    <s v="Mendocino"/>
    <s v="LAYTONVILLE-1102"/>
    <s v="42681102"/>
    <n v="12000"/>
    <s v="LAYTONVILLE 1102572"/>
    <x v="0"/>
    <s v="N.A."/>
    <s v="Herbaceous"/>
    <m/>
    <m/>
    <s v="No"/>
    <m/>
    <m/>
    <m/>
    <m/>
    <m/>
    <m/>
    <m/>
    <s v="N"/>
    <s v="N"/>
    <m/>
    <m/>
    <s v="     "/>
    <s v="39.68309000"/>
    <s v="-123.51863000"/>
    <s v="Sep  6 2017 12:00AM"/>
    <s v="RootsFail"/>
    <s v="A green and healthy appearing Black Oak uprooted and fell into the 12kv lines bringing one phase down. There was severe root rot and the tree leaned heavily towards the power lines prior to root failure. A small fire resulted from this outage. It was approximately 50 square feet in size with no property damage or injuries."/>
    <s v="OAKK"/>
    <s v="65"/>
    <s v="30"/>
    <s v="50"/>
    <s v="Moderate"/>
    <s v="None"/>
    <s v="N"/>
    <s v="1"/>
    <m/>
    <s v="Valley"/>
    <s v="D"/>
    <s v="CrossArm"/>
    <s v="BareWire"/>
    <s v="3"/>
  </r>
  <r>
    <s v="20180751"/>
    <s v="     "/>
    <n v="43348"/>
    <s v="9/5"/>
    <x v="1"/>
    <n v="0.70486111111111116"/>
    <s v="36"/>
    <n v="3"/>
    <s v="9"/>
    <x v="1"/>
    <n v="43348"/>
    <n v="0.70486111111111116"/>
    <s v="OIS TR - per customer, &quot;BRANCH ON WIRE CAUSING FIRE THAT CUST HAS PUT OUT…&quot;  ILIS - cause = &quot; Vegetation, Tree - fell into line&quot;...PRIMARY BEING PINNED DOWN BY BRANCH…&quot;"/>
    <s v="     "/>
    <s v="FAS"/>
    <m/>
    <s v="N"/>
    <x v="0"/>
    <s v="168763"/>
    <s v="18-0076909"/>
    <m/>
    <m/>
    <m/>
    <m/>
    <s v="     "/>
    <x v="1"/>
    <s v="PG&amp;E"/>
    <m/>
    <m/>
    <m/>
    <s v="D"/>
    <m/>
    <s v="&lt;0.25"/>
    <m/>
    <s v="Vegetation"/>
    <s v="33.a. Veg. contact"/>
    <s v="Vegetation"/>
    <s v="Contact from object"/>
    <s v="Vegetation"/>
    <m/>
    <s v="Contact - Vegetation"/>
    <s v="Conductor"/>
    <s v="Force Out"/>
    <m/>
    <s v="Overhead"/>
    <x v="3"/>
    <m/>
    <m/>
    <s v="10374"/>
    <s v="     "/>
    <s v="Tier 2"/>
    <x v="1"/>
    <n v="420"/>
    <s v="R4"/>
    <n v="37.465499999999999"/>
    <n v="-119.901"/>
    <s v="Mariposa"/>
    <s v="MARIPOSA-2102"/>
    <s v="254452102"/>
    <n v="21000"/>
    <s v="MARIPOSA 210237282"/>
    <x v="1"/>
    <m/>
    <s v="Hardwood Woodland"/>
    <m/>
    <m/>
    <s v="No"/>
    <m/>
    <m/>
    <m/>
    <m/>
    <m/>
    <m/>
    <m/>
    <s v="N"/>
    <s v="N"/>
    <m/>
    <m/>
    <s v="     "/>
    <s v="37.46581170"/>
    <s v="-119.90037170"/>
    <s v="Sep  6 2018 12:00AM"/>
    <s v="BranchFail"/>
    <s v="Matura 31 DBH 57 foot Live Oak dropped a limb that was attached about 6.5 feet off the ground. Health of the tree looked good it was a clear sunny day no wind. No external evidence of decline, on the inside of the broken limb there was some white rot but other than that it looked healthy. Tree limb broke off and got caught in the line but did not break it. It did cause a small fire about 30 feet in diameter but was quickly put out causing no damage."/>
    <s v="OAKL"/>
    <s v="57"/>
    <s v="31"/>
    <s v="25"/>
    <s v="Slight"/>
    <s v="Slight"/>
    <s v="N"/>
    <s v="1"/>
    <m/>
    <s v="Other"/>
    <s v="D"/>
    <s v="CrossArm"/>
    <s v="BareWire"/>
    <s v="0"/>
  </r>
  <r>
    <s v="MIA20182511"/>
    <s v="     "/>
    <n v="43348"/>
    <s v="9/5"/>
    <x v="1"/>
    <n v="0.61697916666666663"/>
    <s v="36"/>
    <n v="3"/>
    <s v="9"/>
    <x v="1"/>
    <n v="43348"/>
    <n v="0.6166666666666667"/>
    <s v="3186 GOLDEN GATE CT LOT 2 in Mokelumne Hill; OFC reports &quot;WIRES CAUGHT FIRE 9/2/18, SMALL SPOT FIRE PUT OUT. WIRES BURNED. 1 LEG OUT&quot;; electrician says that customer's use of power has been extreme (over 12K KHW monthly average)"/>
    <s v="     "/>
    <s v="FAS"/>
    <n v="44242"/>
    <s v="Y"/>
    <x v="0"/>
    <s v="168670"/>
    <s v="N/A"/>
    <m/>
    <s v="T004406199"/>
    <m/>
    <m/>
    <s v="     "/>
    <x v="0"/>
    <s v="PG&amp;E"/>
    <m/>
    <m/>
    <m/>
    <s v="D"/>
    <m/>
    <s v="&lt;3 meters of linear travel"/>
    <m/>
    <s v="Equipment - Overloaded"/>
    <s v="34.b. Conductor damage or failure"/>
    <s v="Equipment - PG&amp;E"/>
    <s v="All types of equipment / facility failure"/>
    <s v="Conductor failure-all"/>
    <s v="Conductor"/>
    <m/>
    <m/>
    <m/>
    <s v="Unknown"/>
    <s v="Overhead"/>
    <x v="0"/>
    <m/>
    <m/>
    <s v="103919198"/>
    <s v="     "/>
    <s v="Tier 2"/>
    <x v="1"/>
    <n v="345"/>
    <m/>
    <n v="38.238799999999998"/>
    <n v="-120.714"/>
    <s v="Calaveras"/>
    <s v="CALAVERAS-CEMENT-1101"/>
    <m/>
    <n v="11000"/>
    <m/>
    <x v="0"/>
    <m/>
    <s v="Rural"/>
    <m/>
    <m/>
    <s v="No"/>
    <m/>
    <m/>
    <m/>
    <m/>
    <m/>
    <m/>
    <m/>
    <s v="N"/>
    <s v="N"/>
    <m/>
    <m/>
    <s v="     "/>
    <m/>
    <m/>
    <m/>
    <m/>
    <m/>
    <m/>
    <m/>
    <m/>
    <m/>
    <m/>
    <m/>
    <m/>
    <m/>
    <m/>
    <m/>
    <m/>
    <m/>
    <m/>
    <m/>
  </r>
  <r>
    <s v="20201174"/>
    <s v="     "/>
    <n v="44079"/>
    <s v="9/5"/>
    <x v="1"/>
    <n v="0.3263888888888889"/>
    <s v="36"/>
    <n v="3"/>
    <s v="9"/>
    <x v="4"/>
    <n v="44079"/>
    <n v="0.32222222222222224"/>
    <s v="On September 5, 2020 at 1040 hours, a PG&amp;E Troubleman patrolled the Hicks 1116 12kV Distribution Circuit number 083431116, near 15270 Blossom Hill Road in Los Gatos. He observed a broken 3-phase primary overhead #6 copper conductor down. Initial analysis indicates a squirrel contacted the bushing mounts and climbing access, which caused an ignition. The Santa Clara County Fire Department responded to and extinguished the fire. The 344-minute outage affected 109 customers. The line was returned to service on September 5, 2020. This information is preliminary."/>
    <s v="     "/>
    <s v="FAS"/>
    <m/>
    <s v="N"/>
    <x v="0"/>
    <m/>
    <s v="20-0093667"/>
    <m/>
    <s v="T005062637, T005062615"/>
    <n v="119719766"/>
    <m/>
    <s v="     "/>
    <x v="1"/>
    <s v="PG&amp;E"/>
    <m/>
    <s v="Vegetation"/>
    <m/>
    <s v="D"/>
    <s v="D"/>
    <s v="&lt;0.25"/>
    <m/>
    <s v="Contact - Animal - Other"/>
    <s v="33.b. Animal contact"/>
    <s v="Contact - Animal"/>
    <s v="Contact from object"/>
    <s v="Contact - Animal"/>
    <m/>
    <s v="Contact - Animal"/>
    <s v="Conductor - Primary"/>
    <s v="Line to Ground"/>
    <m/>
    <s v="Overhead"/>
    <x v="3"/>
    <s v="Conductor - Primary"/>
    <s v="Conductor, Connector, Cutout"/>
    <s v="Circuit ID: 083431116, SAP ID: 100516737"/>
    <s v="     "/>
    <s v="Tier 2"/>
    <x v="1"/>
    <n v="518"/>
    <s v="R3"/>
    <n v="37.236199999999997"/>
    <n v="-121.93600000000001"/>
    <s v="Santa Clara"/>
    <s v="HICKS-1116"/>
    <m/>
    <n v="12000"/>
    <m/>
    <x v="0"/>
    <s v="Santa Clara County FD"/>
    <s v="Urban"/>
    <m/>
    <m/>
    <s v="No"/>
    <m/>
    <m/>
    <m/>
    <m/>
    <m/>
    <m/>
    <m/>
    <s v="N"/>
    <s v="N"/>
    <m/>
    <m/>
    <s v="     "/>
    <m/>
    <m/>
    <m/>
    <m/>
    <m/>
    <m/>
    <m/>
    <m/>
    <m/>
    <m/>
    <m/>
    <m/>
    <m/>
    <m/>
    <m/>
    <m/>
    <m/>
    <m/>
    <m/>
  </r>
  <r>
    <s v="20150328"/>
    <s v="     "/>
    <n v="42253"/>
    <s v="9/6"/>
    <x v="1"/>
    <n v="0.81041666666666667"/>
    <s v="37"/>
    <n v="3"/>
    <s v="9"/>
    <x v="2"/>
    <n v="42253"/>
    <n v="0.81041666666666667"/>
    <s v="crew to repair wire down"/>
    <s v="     "/>
    <m/>
    <m/>
    <s v="N"/>
    <x v="0"/>
    <s v="1301043"/>
    <s v="15-0059612"/>
    <m/>
    <m/>
    <n v="110622791"/>
    <m/>
    <s v="     "/>
    <x v="1"/>
    <s v="PG&amp;E"/>
    <m/>
    <s v="Vegetation"/>
    <m/>
    <s v="D"/>
    <m/>
    <s v="&lt;0.25"/>
    <s v="Square Feet: ; Acreage: "/>
    <s v="Equipment - PG&amp;E"/>
    <s v="34.b. Conductor damage or failure"/>
    <s v="Equipment - PG&amp;E"/>
    <s v="All types of equipment / facility failure"/>
    <s v="Conductor"/>
    <s v="Conductor"/>
    <m/>
    <m/>
    <s v="Line to Ground"/>
    <s v="Verizon"/>
    <s v="Overhead"/>
    <x v="3"/>
    <s v="Conductor"/>
    <m/>
    <s v="meter# 1008400678"/>
    <s v="     "/>
    <s v="Tier 2"/>
    <x v="1"/>
    <n v="512"/>
    <m/>
    <n v="34.619500000000002"/>
    <n v="-120.253"/>
    <s v="Santa Barbara"/>
    <s v="BUELLTON-1101"/>
    <s v="183041101"/>
    <n v="12000"/>
    <s v="BUELLTON 1101Y06"/>
    <x v="0"/>
    <s v="Santa Barbara County FD"/>
    <s v="Urban"/>
    <m/>
    <m/>
    <s v="No"/>
    <m/>
    <m/>
    <m/>
    <m/>
    <m/>
    <m/>
    <m/>
    <s v="N"/>
    <s v="N"/>
    <m/>
    <m/>
    <s v="     "/>
    <m/>
    <m/>
    <m/>
    <m/>
    <m/>
    <m/>
    <m/>
    <m/>
    <m/>
    <m/>
    <m/>
    <m/>
    <m/>
    <m/>
    <m/>
    <m/>
    <m/>
    <m/>
    <m/>
  </r>
  <r>
    <s v="20170349"/>
    <s v="     "/>
    <n v="42984"/>
    <s v="9/6"/>
    <x v="1"/>
    <n v="0.83888888888888891"/>
    <s v="36"/>
    <n v="3"/>
    <s v="9"/>
    <x v="0"/>
    <n v="42984"/>
    <n v="0.83888888888888891"/>
    <m/>
    <s v="     "/>
    <m/>
    <m/>
    <s v="N"/>
    <x v="0"/>
    <s v="1871967"/>
    <s v="17-0076502"/>
    <m/>
    <m/>
    <n v="113222455"/>
    <m/>
    <s v="     "/>
    <x v="1"/>
    <s v="PG&amp;E"/>
    <m/>
    <s v="Vegetation"/>
    <m/>
    <s v="D"/>
    <m/>
    <s v="&lt;0.25"/>
    <s v="Square Feet: 22x25; Acreage: "/>
    <s v="Vegetation"/>
    <s v="33.a. Veg. contact"/>
    <s v="Vegetation"/>
    <s v="All types of equipment / facility failure"/>
    <s v="Contact - Vegetation"/>
    <m/>
    <s v="Contact - Vegetation"/>
    <s v="Conductor"/>
    <s v="Line to Ground"/>
    <s v="Unknown"/>
    <s v="Overhead"/>
    <x v="3"/>
    <s v="Conductor"/>
    <m/>
    <s v="100256917"/>
    <s v="     "/>
    <s v="Tier 2"/>
    <x v="1"/>
    <n v="500"/>
    <m/>
    <n v="37.292499999999997"/>
    <n v="-122.294"/>
    <s v="San Mateo"/>
    <s v="HALF-MOON-BAY-1103"/>
    <s v="24101103"/>
    <n v="12000"/>
    <s v="MENLO 11038512"/>
    <x v="1"/>
    <s v="Cal Fire"/>
    <s v="Herbaceous"/>
    <m/>
    <m/>
    <s v="No"/>
    <m/>
    <m/>
    <m/>
    <m/>
    <m/>
    <m/>
    <m/>
    <s v="N"/>
    <s v="N"/>
    <m/>
    <m/>
    <s v="     "/>
    <s v="37.29254800"/>
    <s v="-122.29403000"/>
    <s v="Sep 11 2017 12:00AM"/>
    <s v="TrunkFail"/>
    <s v="LIVE GREEN AND HEALTHY COAST LIVE OAK BROKE ABOVE 1FT GROUND FELL ON TO POWER LINES NEAR SSD 14091. CAUSED SMALL FIRE."/>
    <s v="OAKC"/>
    <s v="55"/>
    <s v="22"/>
    <s v="30"/>
    <s v="Slight"/>
    <s v="None"/>
    <s v="N"/>
    <s v="1"/>
    <m/>
    <s v="Hillside"/>
    <s v="A"/>
    <s v="CrossArm"/>
    <s v="BareWire"/>
    <s v="0"/>
  </r>
  <r>
    <s v="20201185"/>
    <s v="     "/>
    <n v="44080"/>
    <s v="9/6"/>
    <x v="1"/>
    <n v="0.69930555555555551"/>
    <s v="37"/>
    <n v="3"/>
    <s v="9"/>
    <x v="4"/>
    <n v="44080"/>
    <n v="0.69374999999999998"/>
    <s v="On September 6, 2020 at 1646 hours, a PG&amp;E Troubleman was dispatched to the San Justo 1101 12kV Distribution Circuit on Brown Road, San Juan Bautista in response to an outage. Initial analysis indicates PG&amp;E equipment caused the ignition. A SP transformer blew the top off and catastrophically failed resulting in an ignition of approximately 1 acre in size. PG&amp;E Troubleman did not test the transformer with a volt meter, but suspects the transformer was overloaded as there were multiple overloaded transformers in the surrounding area over the course of a few days. The Fire Department was dropping fire retardant and it landed on the Watsonville-Salinas 60kV Transmission circuit that started tracking and ignited a second fire on the pole two spans west. PG&amp;E Troubleman had to de-energize the Transmission line and extinguished the second fire located on the pole while the initial 1 acre fire was suppressed by Cal Fire. On September 7, 2020, PG&amp;E Crew completed repairs to the Transformer and hardware and a tag was created to replace the burnt Transmission pole from the second fire."/>
    <s v="     "/>
    <s v="FAS"/>
    <m/>
    <s v="N"/>
    <x v="0"/>
    <s v="1057164"/>
    <s v="20-0093919"/>
    <m/>
    <s v="T005063625"/>
    <m/>
    <m/>
    <s v="     "/>
    <x v="1"/>
    <s v="PG&amp;E"/>
    <m/>
    <s v="Vegetation"/>
    <m/>
    <s v="D"/>
    <s v="D"/>
    <s v="0.26-9.99"/>
    <s v="no greater than 1 acre"/>
    <s v="Equipment - Overloaded"/>
    <s v="34.n. Transformer damage or failure"/>
    <s v="Equipment - PG&amp;E"/>
    <s v="All types of equipment / facility failure"/>
    <s v="Transformer failure"/>
    <s v="Transformer"/>
    <m/>
    <m/>
    <s v="Line to Line"/>
    <m/>
    <s v="Overhead"/>
    <x v="3"/>
    <s v="Transformer"/>
    <s v="Transformer, Hardware/Framing"/>
    <s v="CGC: 412443857077"/>
    <s v="     "/>
    <s v="Tier 2"/>
    <x v="1"/>
    <n v="558"/>
    <s v="R4"/>
    <n v="36.873699999999999"/>
    <n v="-121.58499999999999"/>
    <s v="San Benito"/>
    <s v="SAN-JUSTO-1101"/>
    <m/>
    <n v="12000"/>
    <s v="N/A"/>
    <x v="1"/>
    <s v="Cal Fire"/>
    <s v="Herbaceous"/>
    <m/>
    <m/>
    <s v="No"/>
    <m/>
    <m/>
    <m/>
    <m/>
    <m/>
    <m/>
    <m/>
    <s v="N"/>
    <s v="N"/>
    <m/>
    <m/>
    <s v="     "/>
    <m/>
    <m/>
    <m/>
    <m/>
    <m/>
    <m/>
    <m/>
    <m/>
    <m/>
    <m/>
    <m/>
    <m/>
    <m/>
    <m/>
    <m/>
    <m/>
    <m/>
    <m/>
    <m/>
  </r>
  <r>
    <s v="20201182"/>
    <s v="     "/>
    <n v="44080"/>
    <s v="9/6"/>
    <x v="1"/>
    <n v="0.5444444444444444"/>
    <s v="37"/>
    <n v="3"/>
    <s v="9"/>
    <x v="4"/>
    <m/>
    <m/>
    <s v="On September 6, 2020 at 1304 hours, a PG&amp;E troubleman was dispatched to the Point Arena 1101 Distribution Circuit on Mountain Vew Rd near Point Arena for reports of a Saw Explosion Hazard. Initial analysis indicates PG&amp;E equipment overload resulted in an ignition. The responding troubleman found a service conductor had failed likely due to an overloaded transformer attached to distribution pole. As a result of the equipment failure, a small vegetation fire was ignited near the base of the pole. The ensuing fire was 1 meter - &lt; 3 meters in size and was extinguished by Cal Fire. PG&amp;E crew replaced all damaged assets on September 7, 2020."/>
    <s v="     "/>
    <s v="FAS"/>
    <m/>
    <s v="N"/>
    <x v="0"/>
    <m/>
    <m/>
    <m/>
    <s v="T005063379"/>
    <n v="119721522"/>
    <m/>
    <s v="     "/>
    <x v="1"/>
    <s v="PG&amp;E"/>
    <m/>
    <s v="Vegetation"/>
    <m/>
    <s v="D"/>
    <s v="D"/>
    <s v="&lt;3 meters of linear travel"/>
    <m/>
    <s v="Equipment - Overloaded"/>
    <s v="34.n. Transformer damage or failure"/>
    <s v="Equipment - PG&amp;E"/>
    <s v="All types of equipment / facility failure"/>
    <s v="Transformer failure"/>
    <s v="Service Drop"/>
    <m/>
    <m/>
    <m/>
    <m/>
    <s v="Overhead"/>
    <x v="2"/>
    <s v="Service Drop"/>
    <s v="Conductor"/>
    <s v="Circuit ID: 043381101 "/>
    <s v="     "/>
    <s v="Tier 2"/>
    <x v="1"/>
    <n v="140"/>
    <s v="R3"/>
    <n v="38.955100000000002"/>
    <n v="-123.59099999999999"/>
    <s v="Mendocino"/>
    <s v="POINT-ARENA-1101"/>
    <m/>
    <n v="12000"/>
    <s v="N/A"/>
    <x v="0"/>
    <s v="Cal Fire"/>
    <s v="Conifer Forest"/>
    <m/>
    <m/>
    <s v="No"/>
    <m/>
    <m/>
    <m/>
    <m/>
    <m/>
    <m/>
    <m/>
    <s v="N"/>
    <s v="N"/>
    <m/>
    <m/>
    <s v="     "/>
    <m/>
    <m/>
    <m/>
    <m/>
    <m/>
    <m/>
    <m/>
    <m/>
    <m/>
    <m/>
    <m/>
    <m/>
    <m/>
    <m/>
    <m/>
    <m/>
    <m/>
    <m/>
    <m/>
  </r>
  <r>
    <s v="20201184"/>
    <s v="     "/>
    <n v="44080"/>
    <s v="9/6"/>
    <x v="1"/>
    <n v="0.60347222222222219"/>
    <s v="37"/>
    <n v="3"/>
    <s v="9"/>
    <x v="4"/>
    <n v="44080"/>
    <n v="0.6020833333333333"/>
    <s v="On September 6, 2020 at 1429 hours, a PG&amp;E troubleman was dispatched to the Hoopa 1101 Distribution Circuit on Cappell Rd in the city of Weitchpec for reports of a tree or object on wire. Initial analysis indicates a tree fell on primary overhead conductors causing a wires down outage and igniting a 0.25 - 10 acre fire. Upon arrival, the troubleman found 1 of 3 fuses blown at fuse 8437 and reported the downed conductor was 21 spans source side of SBCO 67443. The remaining fuses were opened, de-energizing the line and tagged MOL. Cal Fire would not allow access to the incident area, due to fire. On September 7, 2020 Cal Fire had suppressed the fire and allowed PG&amp;E access to the incident area. PG&amp;E completed EC tag 119721660 to replace the damaged primary conductors and Fuse 8437 was closed at 1252 hours on September 7, 2020 restoring power to all 62 customers."/>
    <s v="     "/>
    <s v="FAS"/>
    <m/>
    <s v="N"/>
    <x v="0"/>
    <s v="1057006"/>
    <s v="20-0093928"/>
    <m/>
    <s v="T005063439"/>
    <n v="119721660"/>
    <m/>
    <s v="     "/>
    <x v="1"/>
    <s v="PG&amp;E"/>
    <m/>
    <s v="Vegetation"/>
    <m/>
    <s v="D"/>
    <s v="D"/>
    <s v="0.26-9.99"/>
    <m/>
    <s v="Vegetation"/>
    <s v="33.a. Veg. contact"/>
    <s v="Vegetation"/>
    <s v="Contact from object"/>
    <s v="Contact - Vegetation"/>
    <m/>
    <s v="Contact - Vegetation"/>
    <s v="Conductor - Primary"/>
    <s v="Line to Ground"/>
    <m/>
    <s v="Overhead"/>
    <x v="3"/>
    <s v="Conductor - Primary"/>
    <m/>
    <s v="Circuit ID: 192401101"/>
    <s v="     "/>
    <s v="Tier 2"/>
    <x v="1"/>
    <n v="100"/>
    <s v="R3"/>
    <n v="41.249299999999998"/>
    <n v="-123.767"/>
    <s v="Humboldt"/>
    <s v="HOOPA-1101"/>
    <m/>
    <n v="12000"/>
    <s v="HOOPA 110137202"/>
    <x v="1"/>
    <s v="Cal Fire"/>
    <s v="Conifer Forest"/>
    <m/>
    <m/>
    <s v="No"/>
    <m/>
    <m/>
    <m/>
    <m/>
    <m/>
    <s v="UPPER"/>
    <m/>
    <s v="N"/>
    <s v="N"/>
    <m/>
    <m/>
    <s v="     "/>
    <s v="41.24950000"/>
    <s v="-123.76760000"/>
    <s v="Sep 14 2020 12:00AM"/>
    <s v="TrunkFail"/>
    <s v="A green Black Oak broke above the ground and struck the 12KV lines causing an outage and fire. The communication lines were still on he ground at the time of  the investigation."/>
    <s v="OAKK"/>
    <s v="65"/>
    <s v="17"/>
    <s v="50"/>
    <s v="Moderate"/>
    <s v="None"/>
    <s v="N"/>
    <s v="1"/>
    <m/>
    <s v="Hillside"/>
    <s v="B"/>
    <s v="CrossArm"/>
    <s v="BareWire"/>
    <s v="2"/>
  </r>
  <r>
    <s v="20201195"/>
    <s v="     "/>
    <n v="44081"/>
    <s v="9/7"/>
    <x v="1"/>
    <n v="0.6791666666666667"/>
    <s v="37"/>
    <n v="3"/>
    <s v="9"/>
    <x v="4"/>
    <n v="44081"/>
    <n v="0.67638888888888893"/>
    <s v="On September 7, 2020 at 1718 hours, a PG&amp;E Troubleman patrolled the Cloverdale 1101 Distribution Circuit number 042821101, near Highway 128 in Cloverdale. He observed a sagging AT&amp;T communication wire contacting the mid span primary overhead wire. He cleared the wire. Initial analysis indicates the ignition occurred as a result of the third party's sagging line making repeated contact in the wind, with our primary overhead conductor. Cal Fire responded to and extinguished the fire. All the repairs were completed and the line was returned to service on September 7, 2020. This information is preliminary."/>
    <s v="     "/>
    <s v="FAS"/>
    <m/>
    <s v="N"/>
    <x v="0"/>
    <s v="1058721"/>
    <s v="20-0094301"/>
    <m/>
    <s v="T005065441, T005065445, X315311699, 3317014869, "/>
    <n v="119723159"/>
    <m/>
    <s v="     "/>
    <x v="1"/>
    <s v="PG&amp;E"/>
    <m/>
    <s v="Vegetation"/>
    <m/>
    <s v="D"/>
    <s v="D"/>
    <s v="&lt;0.25"/>
    <m/>
    <s v="Contact - 3rd Party"/>
    <s v="33.e. Other contact from object"/>
    <s v="Contact - 3rd Party"/>
    <s v="Contact from object"/>
    <s v="Contact - Other"/>
    <m/>
    <s v="Contact - Other"/>
    <s v="Conductor - Primary"/>
    <s v="Line to Ground"/>
    <m/>
    <s v="Overhead"/>
    <x v="3"/>
    <s v="Conductor - Primary"/>
    <s v="Conductor - Primary"/>
    <s v="Circuit ID: 042821101, SAP ID: 101964553"/>
    <s v="     "/>
    <s v="Tier 2"/>
    <x v="1"/>
    <n v="154"/>
    <s v="R5"/>
    <n v="38.831000000000003"/>
    <n v="-123.047"/>
    <s v="Sonoma"/>
    <s v="CLOVERDALE-1101"/>
    <m/>
    <n v="12000"/>
    <m/>
    <x v="0"/>
    <s v="Cal Fire"/>
    <s v="Herbaceous"/>
    <m/>
    <m/>
    <s v="No"/>
    <m/>
    <m/>
    <m/>
    <m/>
    <m/>
    <m/>
    <m/>
    <s v="N"/>
    <s v="N"/>
    <m/>
    <m/>
    <s v="     "/>
    <m/>
    <m/>
    <m/>
    <m/>
    <m/>
    <m/>
    <m/>
    <m/>
    <m/>
    <m/>
    <m/>
    <m/>
    <m/>
    <m/>
    <m/>
    <m/>
    <m/>
    <m/>
    <m/>
  </r>
  <r>
    <s v="SAP20202175"/>
    <s v="     "/>
    <n v="44081"/>
    <s v="9/7"/>
    <x v="1"/>
    <m/>
    <s v="37"/>
    <n v="3"/>
    <s v="9"/>
    <x v="4"/>
    <n v="44079"/>
    <m/>
    <s v="12895 Uvas Rd Space 182 in Morgan Hill; fire on wires; burned underground secondary, cable melted in molding on pole"/>
    <s v="     "/>
    <s v="SAP"/>
    <n v="44580"/>
    <s v="Y"/>
    <x v="0"/>
    <s v="1056539"/>
    <s v="N/A"/>
    <m/>
    <s v="T005062956"/>
    <n v="119720602"/>
    <m/>
    <s v="     "/>
    <x v="0"/>
    <s v="PG&amp;E"/>
    <m/>
    <m/>
    <m/>
    <s v="D"/>
    <m/>
    <s v="Structure-PG&amp;E only"/>
    <m/>
    <s v="Equipment - PG&amp;E"/>
    <s v="34.b. Conductor damage or failure"/>
    <s v="Equipment - PG&amp;E"/>
    <s v="Conductor failure-all"/>
    <s v="Conductor failure-all"/>
    <s v="Conductor - Underground Service"/>
    <m/>
    <m/>
    <m/>
    <s v="No"/>
    <s v="Underground"/>
    <x v="0"/>
    <s v="Conductor - Underground Service"/>
    <m/>
    <s v="100619119"/>
    <s v="     "/>
    <s v="Tier 2"/>
    <x v="1"/>
    <m/>
    <m/>
    <n v="37.056100000000001"/>
    <n v="-121.667"/>
    <s v="Santa Clara"/>
    <s v="MORGAN-HILL-2105"/>
    <m/>
    <m/>
    <m/>
    <x v="0"/>
    <m/>
    <m/>
    <m/>
    <m/>
    <s v="No"/>
    <m/>
    <m/>
    <m/>
    <m/>
    <m/>
    <m/>
    <m/>
    <s v="N"/>
    <s v="N"/>
    <m/>
    <m/>
    <s v="     "/>
    <m/>
    <m/>
    <m/>
    <m/>
    <m/>
    <m/>
    <m/>
    <m/>
    <m/>
    <m/>
    <m/>
    <m/>
    <m/>
    <m/>
    <m/>
    <m/>
    <m/>
    <m/>
    <m/>
  </r>
  <r>
    <s v="20201193"/>
    <s v="     "/>
    <n v="44081"/>
    <s v="9/7"/>
    <x v="1"/>
    <n v="0.47708333333333336"/>
    <s v="37"/>
    <n v="3"/>
    <s v="9"/>
    <x v="4"/>
    <n v="44081"/>
    <n v="0.45694444444444443"/>
    <s v="On September 7, 2020 at 1157 hours, a PG&amp;E Distribution Troubleman patrolled the Crazy Horse Canyon - Salinas -Soledad # 1 -115kV Transmission Circuit. He found that a bird strike at the structure 018/093, resulted in flashing porcelain insulators and a damaged tramp tower. A PG&amp;E Transmission Line Patrolman confirmed he found flashed insulators and one bell with light flash marks on it, but reported that the line was ok to put back in service and no repairs were needed. Initial analysis  indicates an eagle contacted a conductor on a transmission tower, causing an ignition. The Gonzales Fire Department responded to and extinguished the small 1/2 acre brush fire. We removed the deceased bird from the lattice steel tower 018/093. All the repairs were completed and the line was returned to service on September 7, 2020 at 1754 hours. This information is preliminary."/>
    <s v="     "/>
    <s v="FAS"/>
    <m/>
    <s v="N"/>
    <x v="0"/>
    <m/>
    <m/>
    <s v="INT-14079"/>
    <s v="T005064995"/>
    <m/>
    <m/>
    <s v="     "/>
    <x v="1"/>
    <s v="PG&amp;E"/>
    <m/>
    <s v="Vegetation"/>
    <m/>
    <s v="T"/>
    <s v="D"/>
    <s v="0.26-9.99"/>
    <s v="1/2 acre"/>
    <s v="Contact - Animal - Bird"/>
    <s v="33.b. Animal contact"/>
    <s v="Contact - Bird"/>
    <s v="Contact from object"/>
    <s v="Contact - Animal"/>
    <m/>
    <s v="Contact - Animal"/>
    <s v="Conductor - Transmission"/>
    <m/>
    <m/>
    <s v="Overhead"/>
    <x v="4"/>
    <s v="Conductor - Transmission"/>
    <s v="Porcelain insulators, Bell"/>
    <s v="Structure: 018/093; SAP Eqp: 40650909"/>
    <s v="     "/>
    <s v="Tier 2"/>
    <x v="1"/>
    <n v="525"/>
    <s v="R5"/>
    <n v="36.545900000000003"/>
    <n v="-121.39100000000001"/>
    <s v="Monterey"/>
    <s v="CRAZY-HORSE-CANYON-SALINAS-SOLEDAD-#1-115KV"/>
    <m/>
    <n v="115000"/>
    <s v="N/A"/>
    <x v="0"/>
    <s v="Gonzales FD"/>
    <s v="Herbaceous"/>
    <m/>
    <m/>
    <s v="No"/>
    <m/>
    <m/>
    <m/>
    <m/>
    <m/>
    <m/>
    <m/>
    <s v="N"/>
    <s v="N"/>
    <m/>
    <m/>
    <s v="     "/>
    <m/>
    <m/>
    <m/>
    <m/>
    <m/>
    <m/>
    <m/>
    <m/>
    <m/>
    <m/>
    <m/>
    <m/>
    <m/>
    <m/>
    <m/>
    <m/>
    <m/>
    <m/>
    <m/>
  </r>
  <r>
    <s v="20170352"/>
    <s v="     "/>
    <n v="42986"/>
    <s v="9/8"/>
    <x v="1"/>
    <n v="0.88472222222222219"/>
    <s v="36"/>
    <n v="3"/>
    <s v="9"/>
    <x v="0"/>
    <n v="42986"/>
    <n v="0.88472222222222219"/>
    <s v="sw log 17-77137"/>
    <s v="     "/>
    <m/>
    <m/>
    <s v="N"/>
    <x v="0"/>
    <s v="1873727"/>
    <s v="17-0077137"/>
    <m/>
    <m/>
    <m/>
    <m/>
    <s v="     "/>
    <x v="1"/>
    <s v="PG&amp;E"/>
    <m/>
    <s v="Vegetation"/>
    <m/>
    <s v="D"/>
    <m/>
    <s v="0.26-9.99"/>
    <s v="Square Feet: ; Acreage: "/>
    <s v="Vegetation"/>
    <s v="33.a. Veg. contact"/>
    <s v="Vegetation"/>
    <s v="All types of equipment / facility failure"/>
    <s v="Contact - Vegetation"/>
    <m/>
    <s v="Contact - Vegetation"/>
    <s v="Conductor"/>
    <s v="Line to Ground"/>
    <s v="Unknown"/>
    <s v="Overhead"/>
    <x v="3"/>
    <s v="Conductor"/>
    <m/>
    <s v="101042521"/>
    <s v="     "/>
    <s v="Tier 2"/>
    <x v="1"/>
    <n v="348"/>
    <m/>
    <n v="37.9604"/>
    <n v="-120.376"/>
    <s v="Tuolumne"/>
    <s v="CURTIS-1703"/>
    <s v="163351703"/>
    <n v="17000"/>
    <s v="CURTIS 17036064"/>
    <x v="1"/>
    <s v="John Lite 209-984-5623"/>
    <s v="Hardwood Woodland"/>
    <m/>
    <m/>
    <s v="No"/>
    <m/>
    <m/>
    <m/>
    <m/>
    <m/>
    <m/>
    <m/>
    <s v="N"/>
    <s v="N"/>
    <m/>
    <m/>
    <s v="     "/>
    <s v="37.94820000"/>
    <s v="-120.39540000"/>
    <s v="Sep 11 2017 12:00AM"/>
    <s v="RootsFail"/>
    <s v="TREE WAS LARGE OVERMATURE 2XSTEM WITH BASE APPROX 40FT FROM LINES. GREEN AND HEALTHY. NO VISIBLE DEFECTS ON TREE EXTERIOR. SLIGHT HEART/ROOT ROT AT BASE. TREE UPROOTED AND SPLIT AT XSTEM JOINT SENDING THE LARGER OF THE TWO STEMS INTO 1 CONDUCTOR OF 17KV PRIMARY LINES AND WIPING OUT THE GUYWIRE OF NEAREST POLE. EVENT RESULTED IN 1 CONDUCTOR ON GROUND AND APPROXIMATELY .75 ACRE GRASS FIRE._x000d__x000a_APPROXIMATE ELEVATION 1600FT"/>
    <s v="OAKV"/>
    <s v="68"/>
    <s v="56"/>
    <s v="40"/>
    <s v="None"/>
    <s v="None"/>
    <s v="N"/>
    <s v="1"/>
    <m/>
    <s v="Valley"/>
    <s v="A"/>
    <s v="CrossArm"/>
    <s v="BareWire"/>
    <s v="1"/>
  </r>
  <r>
    <s v="20170350"/>
    <s v="     "/>
    <n v="42986"/>
    <s v="9/8"/>
    <x v="1"/>
    <n v="0.19930555555555557"/>
    <s v="36"/>
    <n v="3"/>
    <s v="9"/>
    <x v="0"/>
    <n v="42986"/>
    <n v="0.19930555555555557"/>
    <s v="made ec tag for crew to replace broken 6 sol cu"/>
    <s v="     "/>
    <m/>
    <m/>
    <s v="N"/>
    <x v="0"/>
    <s v="1873150"/>
    <s v="17-0076889"/>
    <m/>
    <m/>
    <n v="113226536"/>
    <m/>
    <s v="     "/>
    <x v="1"/>
    <s v="PG&amp;E"/>
    <m/>
    <s v="Vegetation"/>
    <m/>
    <s v="D"/>
    <m/>
    <s v="0.26-9.99"/>
    <s v="Square Feet: ; Acreage: "/>
    <s v="Vegetation"/>
    <s v="33.a. Veg. contact"/>
    <s v="Vegetation"/>
    <s v="All types of equipment / facility failure"/>
    <s v="Contact - Vegetation"/>
    <m/>
    <s v="Contact - Vegetation"/>
    <s v="Conductor"/>
    <s v="Three Phase Fault"/>
    <s v="PACIFIC BELL"/>
    <s v="Overhead"/>
    <x v="3"/>
    <s v="Conductor"/>
    <m/>
    <s v="101391575"/>
    <s v="     "/>
    <s v="Tier 2"/>
    <x v="1"/>
    <n v="340"/>
    <m/>
    <n v="38.747799999999998"/>
    <n v="-120.85899999999999"/>
    <s v="El Dorado"/>
    <s v="DIAMOND-SPRINGS-1103"/>
    <s v="152261103"/>
    <n v="12000"/>
    <s v="DIAMOND SPRINGS 11039432"/>
    <x v="0"/>
    <s v="Cal Fire"/>
    <s v="Hardwood Woodland"/>
    <m/>
    <m/>
    <s v="No"/>
    <m/>
    <m/>
    <m/>
    <m/>
    <m/>
    <m/>
    <m/>
    <s v="N"/>
    <s v="N"/>
    <m/>
    <m/>
    <s v="     "/>
    <s v="38.74622900"/>
    <s v="-120.86489800"/>
    <s v="Sep  8 2017  9:00AM"/>
    <s v="TrunkFail"/>
    <s v="Green Live Oak failed and fell into lines, bringing one of 3 phases down.  Line was older single strand copper conductor.  Tree broke adjacent to old dead branch stub, revealing brown heart rot at point of failure, that was not evident when tree was still standing.  No further hazard exists."/>
    <s v="OAKL"/>
    <s v="45"/>
    <s v="21"/>
    <s v="22"/>
    <s v="Slight"/>
    <s v="None"/>
    <s v="N"/>
    <s v="1"/>
    <m/>
    <s v="Hillside"/>
    <s v="A"/>
    <s v="Triangle"/>
    <s v="BareWire"/>
    <s v="0"/>
  </r>
  <r>
    <s v="20211380"/>
    <s v="     "/>
    <n v="44447"/>
    <s v="9/8"/>
    <x v="1"/>
    <n v="0.85624999999999996"/>
    <s v="37"/>
    <n v="3"/>
    <s v="9"/>
    <x v="5"/>
    <n v="44447"/>
    <m/>
    <s v="Privileged and Confidential - Level 2: Jessica Basillo. A tree fell into primary overhead conductors, resulting in a wire down incident. The ensuing fire was 3 meter - 0.25 acre in size. This incident was near the Lodge 2014 burn scar area. This information is preliminary."/>
    <s v="     "/>
    <s v="FAS"/>
    <m/>
    <s v="N"/>
    <x v="0"/>
    <m/>
    <s v="21-0114981"/>
    <m/>
    <s v="T005388935"/>
    <n v="122017000"/>
    <m/>
    <s v="     "/>
    <x v="1"/>
    <s v="PG&amp;E"/>
    <m/>
    <s v="Vegetation"/>
    <m/>
    <s v="D"/>
    <s v="D"/>
    <s v="&lt;0.25"/>
    <m/>
    <s v="Vegetation"/>
    <s v="33.a. Veg. contact"/>
    <s v="Vegetation"/>
    <s v="Contact from object"/>
    <s v="Veg. contact"/>
    <m/>
    <s v="Veg. contact"/>
    <s v="Conductor - Primary"/>
    <s v="Line to Ground"/>
    <s v="Y"/>
    <s v="Overhead"/>
    <x v="3"/>
    <s v="Conductor - Primary"/>
    <s v="Pole, conductor"/>
    <s v="101010325"/>
    <s v="     "/>
    <s v="Tier 2"/>
    <x v="1"/>
    <n v="150"/>
    <s v="R4"/>
    <n v="39.834299999999999"/>
    <n v="-123.623"/>
    <s v="Mendocino"/>
    <s v="LAYTONVILLE-1101"/>
    <m/>
    <n v="12000"/>
    <m/>
    <x v="0"/>
    <s v="Cal Fire"/>
    <s v="Conifer Forest"/>
    <s v="brush &amp; forest model"/>
    <s v="grass and brush"/>
    <s v="No"/>
    <m/>
    <m/>
    <m/>
    <m/>
    <m/>
    <s v="LEGGETT"/>
    <m/>
    <s v="N"/>
    <s v="N"/>
    <m/>
    <m/>
    <s v="     "/>
    <s v="39.83428000"/>
    <s v="-123.62225300"/>
    <s v="Sep  9 2021 12:00AM"/>
    <s v="RootsFail"/>
    <s v="Fire investigation attached as well. Large Doug Fir, with no outward signs of decay/die back failed at the roots. tree had a minor lean towards the lines. minor signs of rot at the heart of the tree with in the root cluster. no sign of uprooting though, roots appeared to have just broke off."/>
    <s v="FIRD"/>
    <s v="80"/>
    <s v="23"/>
    <s v="70"/>
    <s v="Slight"/>
    <s v="None"/>
    <s v="N"/>
    <s v="1"/>
    <m/>
    <s v="Hillside"/>
    <s v="B"/>
    <s v="CrossArm"/>
    <s v="BareWire"/>
    <s v="5"/>
  </r>
  <r>
    <s v="EIR20150035"/>
    <s v="     "/>
    <n v="42256"/>
    <s v="9/9"/>
    <x v="1"/>
    <m/>
    <s v="37"/>
    <n v="3"/>
    <s v="9"/>
    <x v="2"/>
    <m/>
    <m/>
    <s v="As previously reported in PG&amp;E’s initial report on September 16, 2015, Cal Fire is currently investigating the cause of the Butte Fire.  A live tree may have contacted a PG&amp;E line in the vicinity of the ignition point.  The wire was intact and there was no related outage.  Cal Fire has removed this tree and secured a section of the conductor from PG&amp;E's Electra 1101, 12 kV circuit near 17704 Butte Mountain Road in the City of Jackson._x000d__x000a_  _x000d__x000a_PG&amp;E is cooperating fully with Cal Fire on its investigation and is also conducting its own investigations related to the Butte Fire.  PG&amp;E does not currently have an expected completion date for the investigations."/>
    <s v="     "/>
    <s v="EIR Ignitions Tracker"/>
    <n v="44288"/>
    <s v="Y"/>
    <x v="0"/>
    <m/>
    <m/>
    <m/>
    <m/>
    <m/>
    <s v="EI150909A"/>
    <s v="     "/>
    <x v="1"/>
    <s v="PG&amp;E"/>
    <m/>
    <s v="Vegetation"/>
    <m/>
    <s v="D"/>
    <m/>
    <s v="&gt;5,000"/>
    <m/>
    <s v="Vegetation"/>
    <s v="33.a. Veg. contact"/>
    <s v="Vegetation"/>
    <m/>
    <s v="Contact from object"/>
    <m/>
    <s v="Contact from object"/>
    <s v="Conductor - All"/>
    <m/>
    <s v="No"/>
    <s v="Overhead"/>
    <x v="3"/>
    <s v="Conductor - All"/>
    <m/>
    <s v="162161101 "/>
    <s v="     "/>
    <s v="Tier 2"/>
    <x v="1"/>
    <m/>
    <m/>
    <n v="38.341000000000001"/>
    <n v="-120.696"/>
    <s v="Amador"/>
    <s v="ELECTRA-1101"/>
    <m/>
    <n v="12000"/>
    <s v="ELECTRA-1101CB"/>
    <x v="0"/>
    <s v="Amador - El Dorado Unit"/>
    <s v="Urban"/>
    <m/>
    <m/>
    <s v="No"/>
    <s v="70868"/>
    <s v="965"/>
    <m/>
    <s v="2"/>
    <m/>
    <s v="BUTTE"/>
    <m/>
    <s v="N"/>
    <s v="N"/>
    <m/>
    <m/>
    <s v="     "/>
    <m/>
    <m/>
    <m/>
    <m/>
    <m/>
    <m/>
    <m/>
    <m/>
    <m/>
    <m/>
    <m/>
    <m/>
    <m/>
    <m/>
    <m/>
    <m/>
    <m/>
    <m/>
    <m/>
  </r>
  <r>
    <s v="SAP201710918"/>
    <s v="     "/>
    <n v="42987"/>
    <s v="9/9"/>
    <x v="1"/>
    <m/>
    <s v="36"/>
    <n v="3"/>
    <s v="9"/>
    <x v="0"/>
    <n v="42985"/>
    <m/>
    <s v="6049; pole fire; deteriorated pole"/>
    <s v="     "/>
    <s v="SAP"/>
    <n v="44580"/>
    <s v="Y"/>
    <x v="0"/>
    <s v="9355460"/>
    <s v="N/A"/>
    <m/>
    <s v="T004130297"/>
    <n v="113223843"/>
    <m/>
    <s v="     "/>
    <x v="0"/>
    <s v="PG&amp;E"/>
    <m/>
    <m/>
    <m/>
    <s v="D"/>
    <m/>
    <s v="Structure-PG&amp;E only"/>
    <m/>
    <s v="Contamination"/>
    <s v="36.a. Contamination"/>
    <s v="Equipment - PG&amp;E"/>
    <s v="Contamination"/>
    <s v="Contamination"/>
    <m/>
    <m/>
    <m/>
    <m/>
    <s v="Yes"/>
    <s v="Overhead"/>
    <x v="0"/>
    <s v="Fuse"/>
    <m/>
    <s v="100970023"/>
    <s v="     "/>
    <s v="Tier 2"/>
    <x v="1"/>
    <m/>
    <m/>
    <n v="41.171599999999998"/>
    <n v="-123.703"/>
    <s v="Humboldt"/>
    <s v="HOOPA-1101"/>
    <m/>
    <m/>
    <m/>
    <x v="0"/>
    <s v="&quot;hyoopa vfd&quot;"/>
    <m/>
    <m/>
    <m/>
    <s v="No"/>
    <m/>
    <m/>
    <m/>
    <m/>
    <m/>
    <m/>
    <m/>
    <s v="N"/>
    <s v="N"/>
    <m/>
    <m/>
    <s v="     "/>
    <m/>
    <m/>
    <m/>
    <m/>
    <m/>
    <m/>
    <m/>
    <m/>
    <m/>
    <m/>
    <m/>
    <m/>
    <m/>
    <m/>
    <m/>
    <m/>
    <m/>
    <m/>
    <m/>
  </r>
  <r>
    <s v="20180758"/>
    <s v="     "/>
    <n v="43352"/>
    <s v="9/9"/>
    <x v="1"/>
    <m/>
    <s v="37"/>
    <n v="3"/>
    <s v="9"/>
    <x v="1"/>
    <m/>
    <m/>
    <m/>
    <s v="     "/>
    <s v="Charles"/>
    <m/>
    <s v="N"/>
    <x v="0"/>
    <m/>
    <m/>
    <s v="INT-11353"/>
    <m/>
    <m/>
    <m/>
    <s v="     "/>
    <x v="1"/>
    <s v="PG&amp;E"/>
    <m/>
    <m/>
    <m/>
    <s v="T"/>
    <m/>
    <s v="Unknown"/>
    <m/>
    <s v="Contact - Animal - Bird"/>
    <s v="33.b. Animal contact"/>
    <s v="Contact - Bird"/>
    <s v="Contact from object"/>
    <s v="Contact - Animal"/>
    <m/>
    <s v="Contact - Animal"/>
    <s v="Conductor"/>
    <m/>
    <m/>
    <m/>
    <x v="4"/>
    <m/>
    <m/>
    <m/>
    <s v="     "/>
    <s v="Tier 2"/>
    <x v="1"/>
    <n v="180"/>
    <s v="R4"/>
    <n v="38.653399999999998"/>
    <n v="-122.854"/>
    <s v="Sonoma"/>
    <s v="FULTON-HOPLAND"/>
    <s v="ETL.6890"/>
    <n v="60000"/>
    <s v="N/A"/>
    <x v="0"/>
    <m/>
    <s v="Hardwood Forest"/>
    <m/>
    <m/>
    <s v="No"/>
    <m/>
    <m/>
    <m/>
    <m/>
    <m/>
    <m/>
    <m/>
    <s v="N"/>
    <s v="N"/>
    <m/>
    <m/>
    <s v="     "/>
    <m/>
    <m/>
    <m/>
    <m/>
    <m/>
    <m/>
    <m/>
    <m/>
    <m/>
    <m/>
    <m/>
    <m/>
    <m/>
    <m/>
    <m/>
    <m/>
    <m/>
    <m/>
    <m/>
  </r>
  <r>
    <s v="20201226"/>
    <s v="     "/>
    <n v="44083"/>
    <s v="9/9"/>
    <x v="1"/>
    <n v="0.62847222222222221"/>
    <s v="37"/>
    <n v="3"/>
    <s v="9"/>
    <x v="4"/>
    <n v="44083"/>
    <m/>
    <s v="Duplicate. Reference Index #1225"/>
    <s v="     "/>
    <s v="FAS"/>
    <m/>
    <s v="N"/>
    <x v="1"/>
    <s v="1062033"/>
    <m/>
    <m/>
    <s v="T005068574"/>
    <m/>
    <m/>
    <s v="     "/>
    <x v="0"/>
    <s v="PG&amp;E"/>
    <m/>
    <s v="Vegetation"/>
    <m/>
    <s v="D"/>
    <s v="D"/>
    <s v="0.26-9.99"/>
    <m/>
    <s v="Duplicate"/>
    <s v="39.a. All Other"/>
    <s v="Duplicate"/>
    <m/>
    <m/>
    <m/>
    <m/>
    <m/>
    <m/>
    <m/>
    <s v="Subsurface"/>
    <x v="3"/>
    <s v="Recloser"/>
    <m/>
    <m/>
    <s v="     "/>
    <s v="Tier 2"/>
    <x v="1"/>
    <n v="345"/>
    <m/>
    <n v="38.174300000000002"/>
    <n v="-120.383"/>
    <s v="Stanislaus"/>
    <s v="STANISLAUS-1701"/>
    <m/>
    <n v="17000"/>
    <m/>
    <x v="0"/>
    <s v="Cal Fire"/>
    <s v="Shrub"/>
    <m/>
    <m/>
    <s v="No"/>
    <m/>
    <m/>
    <m/>
    <m/>
    <m/>
    <m/>
    <m/>
    <s v="N"/>
    <s v="N"/>
    <m/>
    <m/>
    <s v="     "/>
    <m/>
    <m/>
    <m/>
    <m/>
    <m/>
    <m/>
    <m/>
    <m/>
    <m/>
    <m/>
    <m/>
    <m/>
    <m/>
    <m/>
    <m/>
    <m/>
    <m/>
    <m/>
    <m/>
  </r>
  <r>
    <s v="20201225"/>
    <s v="     "/>
    <n v="44083"/>
    <s v="9/9"/>
    <x v="1"/>
    <n v="0.45"/>
    <s v="37"/>
    <n v="3"/>
    <s v="9"/>
    <x v="4"/>
    <n v="44083"/>
    <n v="0.45347222222222222"/>
    <s v="On September 9, 2020 at 1058 hours, a PG&amp;E Troubleman patrolled the Stanislaus 1701 Distribution Circuit number 162821701, near 1180 Buckthorn Dr, Murphys, CA 95247. He observed that 2 of 3 fuses blew on L593 and a fire had started nearby. The fault occurred shortly after the electricity was restored following the recent PSPS event. Initial analysis indicates the underground conductors were burnt and flashed. Cal Fire responded to and extinguished the 1.25 acre fire. The Cal Fire Tuolumne Calaveras Unit's fire report is expected to be ready within 2-3 weeks. All the repairs were completed and the line was returned to service on September 11, 2020 at 0545 hours. This information is preliminary."/>
    <s v="     "/>
    <s v="FAS"/>
    <m/>
    <s v="N"/>
    <x v="0"/>
    <m/>
    <s v="20-0094369"/>
    <m/>
    <s v="T005068574, T005068274"/>
    <m/>
    <m/>
    <s v="     "/>
    <x v="1"/>
    <s v="PG&amp;E"/>
    <m/>
    <s v="Vegetation"/>
    <m/>
    <s v="D"/>
    <s v="D"/>
    <s v="0.26-9.99"/>
    <m/>
    <s v="Equipment - PG&amp;E"/>
    <s v="34.j. Recloser damage or failure"/>
    <s v="Equipment - PG&amp;E"/>
    <s v="All types of equipment / facility failure"/>
    <s v="Recloser failure"/>
    <s v="Recloser"/>
    <m/>
    <m/>
    <s v="Force Out"/>
    <m/>
    <s v="Pad mount"/>
    <x v="3"/>
    <s v="Recloser"/>
    <s v="Conductor - Primary"/>
    <s v="Eqp ID: 79826"/>
    <s v="     "/>
    <s v="Tier 2"/>
    <x v="1"/>
    <n v="345"/>
    <s v="R5"/>
    <n v="38.168500000000002"/>
    <n v="-120.39100000000001"/>
    <s v="Stanislaus"/>
    <s v="STANISLAUS-1701"/>
    <m/>
    <n v="17000"/>
    <m/>
    <x v="0"/>
    <s v="Cal Fire"/>
    <s v="Herbaceous"/>
    <m/>
    <m/>
    <s v="No"/>
    <s v="1"/>
    <m/>
    <m/>
    <m/>
    <m/>
    <m/>
    <m/>
    <s v="N"/>
    <s v="Y"/>
    <s v="202009080500"/>
    <s v="202009091900"/>
    <s v="     "/>
    <m/>
    <m/>
    <m/>
    <m/>
    <m/>
    <m/>
    <m/>
    <m/>
    <m/>
    <m/>
    <m/>
    <m/>
    <m/>
    <m/>
    <m/>
    <m/>
    <m/>
    <m/>
    <m/>
  </r>
  <r>
    <s v="SAP20197166"/>
    <s v="     "/>
    <n v="43476"/>
    <s v="1/11"/>
    <x v="0"/>
    <m/>
    <s v="2"/>
    <n v="1"/>
    <s v="1"/>
    <x v="3"/>
    <n v="43474"/>
    <m/>
    <s v="4157 WILDWOOD WAY, SHINGLE SPRI; Pole fire with unknown cause"/>
    <s v="     "/>
    <s v="SAP"/>
    <n v="44580"/>
    <s v="Y"/>
    <x v="0"/>
    <s v="261750"/>
    <s v="19-0007014"/>
    <m/>
    <s v="T004507049"/>
    <n v="115662085"/>
    <m/>
    <s v="     "/>
    <x v="0"/>
    <s v="PG&amp;E"/>
    <m/>
    <m/>
    <m/>
    <s v="D"/>
    <m/>
    <s v="Structure-PG&amp;E only"/>
    <m/>
    <s v="Unknown"/>
    <s v="40.a. Unknown"/>
    <s v="Unknown"/>
    <m/>
    <m/>
    <m/>
    <m/>
    <m/>
    <s v="Force Out"/>
    <s v="Yes"/>
    <s v="Overhead"/>
    <x v="0"/>
    <s v="Crossarm"/>
    <m/>
    <s v="101375486"/>
    <s v="     "/>
    <s v="Tier 3"/>
    <x v="1"/>
    <m/>
    <m/>
    <n v="38.696100000000001"/>
    <n v="-120.935"/>
    <s v="El Dorado"/>
    <s v="SHINGLE-SPRINGS-2109"/>
    <m/>
    <m/>
    <s v="SHINGLE SPRINGS 2109CB"/>
    <x v="0"/>
    <m/>
    <m/>
    <m/>
    <m/>
    <s v="No"/>
    <m/>
    <m/>
    <m/>
    <m/>
    <m/>
    <m/>
    <m/>
    <s v="N"/>
    <s v="N"/>
    <m/>
    <m/>
    <s v="     "/>
    <m/>
    <m/>
    <m/>
    <m/>
    <m/>
    <m/>
    <m/>
    <m/>
    <m/>
    <m/>
    <m/>
    <m/>
    <m/>
    <m/>
    <m/>
    <m/>
    <m/>
    <m/>
    <m/>
  </r>
  <r>
    <s v="SAP20189957"/>
    <s v="     "/>
    <n v="43112"/>
    <s v="1/12"/>
    <x v="0"/>
    <m/>
    <s v="2"/>
    <n v="1"/>
    <s v="1"/>
    <x v="1"/>
    <n v="43110"/>
    <m/>
    <s v="14097 Moonshine Rd in Camptonville; pole fire; wire made contact with trees; wire down; damaged crossarm"/>
    <s v="     "/>
    <s v="SAP"/>
    <n v="44580"/>
    <s v="Y"/>
    <x v="0"/>
    <s v="5933"/>
    <s v="18-0005034"/>
    <m/>
    <s v="T004231063"/>
    <n v="114199040"/>
    <m/>
    <s v="     "/>
    <x v="0"/>
    <s v="PG&amp;E"/>
    <m/>
    <m/>
    <m/>
    <s v="D"/>
    <m/>
    <s v="Structure-PG&amp;E only"/>
    <m/>
    <s v="Vegetation"/>
    <s v="33.a. Veg. contact"/>
    <s v="Vegetation"/>
    <s v="Veg. contact"/>
    <s v="Veg. contact"/>
    <m/>
    <s v="Veg. contact"/>
    <s v="Conductor - All"/>
    <s v="Line to Ground"/>
    <s v="Yes"/>
    <s v="Overhead"/>
    <x v="0"/>
    <s v="Conductor - All"/>
    <m/>
    <s v="100100743"/>
    <s v="     "/>
    <s v="Tier 3"/>
    <x v="1"/>
    <m/>
    <m/>
    <n v="39.388599999999997"/>
    <n v="-121.093"/>
    <s v="Yuba"/>
    <s v="COLUMBIA-HILL-1101"/>
    <m/>
    <m/>
    <s v="COLUMBIA HILL 1101764"/>
    <x v="0"/>
    <m/>
    <m/>
    <m/>
    <m/>
    <s v="No"/>
    <m/>
    <m/>
    <m/>
    <m/>
    <m/>
    <m/>
    <m/>
    <s v="N"/>
    <s v="N"/>
    <m/>
    <m/>
    <s v="     "/>
    <s v="39.38867000"/>
    <s v="-121.09355000"/>
    <s v="Jan 11 2018 12:00AM"/>
    <s v="Unverified"/>
    <s v="PI went to the identified address and found no sign of outage. PI searched the area with no cause vegetation found."/>
    <m/>
    <m/>
    <m/>
    <m/>
    <m/>
    <m/>
    <m/>
    <m/>
    <m/>
    <m/>
    <m/>
    <m/>
    <m/>
    <m/>
  </r>
  <r>
    <s v="20210025"/>
    <s v="     "/>
    <n v="44210"/>
    <s v="1/14"/>
    <x v="0"/>
    <n v="0.24583333333333332"/>
    <s v="3"/>
    <n v="1"/>
    <s v="1"/>
    <x v="5"/>
    <n v="44210"/>
    <m/>
    <s v="Vegetation &gt; Tree fell into overhead circuit causing one phase to fall to ground, resulting in an ignition. The ensuing fire was 1 meter - &lt; 3 meters. Cal Fire incident #21-CALU000642; OIS: 1210162; FOID: T005166161; ILIS: 21-0008489; EC: 120428283, PM: 31527247; Veg Records Copied 02/25/21; Circuit ID: 183071101, SAP ID: 101947907; 02/26/2021 TLAL-Completed"/>
    <s v="     "/>
    <s v="FAS"/>
    <m/>
    <s v="N"/>
    <x v="0"/>
    <m/>
    <s v="21-0008489"/>
    <m/>
    <s v="T005166161"/>
    <n v="120428000"/>
    <m/>
    <s v="     "/>
    <x v="1"/>
    <s v="PG&amp;E"/>
    <m/>
    <s v="Vegetation"/>
    <m/>
    <s v="D"/>
    <s v="D"/>
    <s v="&lt;3 meters of linear travel"/>
    <m/>
    <s v="Vegetation"/>
    <s v="33.a. Veg. contact"/>
    <s v="Vegetation"/>
    <s v="Contact from object"/>
    <s v="Veg. contact"/>
    <m/>
    <s v="Veg. contact"/>
    <s v="Conductor - Primary"/>
    <s v="Line to Ground"/>
    <s v="Y"/>
    <s v="Overhead"/>
    <x v="3"/>
    <s v="Conductor - Primary"/>
    <s v="Conductor - Primary"/>
    <s v="101947907"/>
    <s v="     "/>
    <s v="Tier 3"/>
    <x v="1"/>
    <n v="508"/>
    <s v="R2"/>
    <n v="35.563299999999998"/>
    <n v="-120.90900000000001"/>
    <s v="San Luis Obispo"/>
    <s v="PERRY-1101"/>
    <m/>
    <n v="12000"/>
    <m/>
    <x v="0"/>
    <s v="Employee/Cal Fire"/>
    <s v="Hardwood Woodland"/>
    <m/>
    <m/>
    <s v="No"/>
    <m/>
    <m/>
    <m/>
    <m/>
    <m/>
    <m/>
    <m/>
    <s v="N"/>
    <s v="N"/>
    <m/>
    <m/>
    <s v="     "/>
    <s v="35.56446000"/>
    <s v="-120.90713000"/>
    <s v="Jan 14 2021 12:00AM"/>
    <m/>
    <s v="Evidence of live, green Tanoak basal failure at fault location. No further work necessary. Evidence of charring at base, but spread is &lt;1ft."/>
    <s v="TAN"/>
    <m/>
    <m/>
    <m/>
    <m/>
    <m/>
    <m/>
    <m/>
    <m/>
    <m/>
    <m/>
    <m/>
    <m/>
    <s v="2"/>
  </r>
  <r>
    <s v="20150003"/>
    <s v="     "/>
    <n v="42020"/>
    <s v="1/16"/>
    <x v="0"/>
    <n v="0.29652777777777778"/>
    <s v="3"/>
    <n v="1"/>
    <s v="1"/>
    <x v="2"/>
    <m/>
    <m/>
    <s v="will call in for I R."/>
    <s v="     "/>
    <m/>
    <m/>
    <s v="N"/>
    <x v="0"/>
    <m/>
    <m/>
    <m/>
    <m/>
    <m/>
    <m/>
    <s v="     "/>
    <x v="1"/>
    <s v="PG&amp;E"/>
    <m/>
    <s v="Vegetation"/>
    <m/>
    <s v="D"/>
    <m/>
    <s v="&lt;3 meters of linear travel"/>
    <s v="Square Feet: ; Acreage: "/>
    <s v="Equipment - PG&amp;E"/>
    <s v="34.o. Other"/>
    <s v="Equipment - PG&amp;E"/>
    <s v="All types of equipment / facility failure"/>
    <m/>
    <m/>
    <m/>
    <m/>
    <m/>
    <s v="PACIFIC BELL"/>
    <s v="Overhead"/>
    <x v="1"/>
    <s v="Conductor"/>
    <m/>
    <s v="102167494"/>
    <s v="     "/>
    <s v="Tier 3"/>
    <x v="1"/>
    <n v="175"/>
    <m/>
    <n v="38.775300000000001"/>
    <n v="-122.7"/>
    <s v="Lake"/>
    <s v="MIDDLETOWN-1101"/>
    <s v="43141101"/>
    <m/>
    <s v="N/A"/>
    <x v="1"/>
    <s v="Cal Fire Dept"/>
    <s v="Hardwood Woodland"/>
    <m/>
    <m/>
    <s v="Yes"/>
    <m/>
    <m/>
    <m/>
    <m/>
    <m/>
    <m/>
    <m/>
    <s v="N"/>
    <s v="N"/>
    <m/>
    <m/>
    <s v="     "/>
    <m/>
    <m/>
    <m/>
    <m/>
    <m/>
    <m/>
    <m/>
    <m/>
    <m/>
    <m/>
    <m/>
    <m/>
    <m/>
    <m/>
    <m/>
    <m/>
    <m/>
    <m/>
    <m/>
  </r>
  <r>
    <s v="20190025"/>
    <s v="     "/>
    <n v="43481"/>
    <s v="1/16"/>
    <x v="0"/>
    <n v="0.98638888888888887"/>
    <s v="3"/>
    <n v="1"/>
    <s v="1"/>
    <x v="3"/>
    <n v="43482"/>
    <n v="9.0277777777777769E-3"/>
    <s v="Tree fell into line"/>
    <s v="     "/>
    <s v="FAS"/>
    <m/>
    <s v="N"/>
    <x v="0"/>
    <s v="272123"/>
    <s v="19-0010443"/>
    <m/>
    <m/>
    <n v="0"/>
    <s v="EI191016A"/>
    <s v="     "/>
    <x v="1"/>
    <s v="PG&amp;E"/>
    <m/>
    <m/>
    <m/>
    <s v="D"/>
    <m/>
    <s v="Structure-only"/>
    <s v="Burnt up an empty cabin"/>
    <s v="Vegetation"/>
    <s v="33.a. Veg. contact"/>
    <s v="Vegetation"/>
    <s v="Contact from object"/>
    <s v="Contact - Vegetation"/>
    <m/>
    <s v="Contact - Vegetation"/>
    <s v="Conductor - Primary"/>
    <s v="Line to Ground"/>
    <m/>
    <s v="Overhead"/>
    <x v="3"/>
    <s v="Conductor - Primary"/>
    <m/>
    <s v="163661701"/>
    <s v="     "/>
    <s v="Tier 3"/>
    <x v="1"/>
    <n v="348"/>
    <s v="R1"/>
    <n v="38.062100000000001"/>
    <n v="-120.196"/>
    <s v="TUOLUMNE"/>
    <s v="MIWUK-1701"/>
    <m/>
    <m/>
    <s v="MIWUK 1702CB"/>
    <x v="0"/>
    <m/>
    <s v="Conifer Forest"/>
    <m/>
    <m/>
    <s v="No"/>
    <m/>
    <m/>
    <m/>
    <m/>
    <m/>
    <m/>
    <m/>
    <s v="N"/>
    <s v="N"/>
    <m/>
    <m/>
    <s v="     "/>
    <s v="38.06175830"/>
    <s v="-120.19735170"/>
    <s v="Jan 17 2019 12:00AM"/>
    <s v="RootsFail"/>
    <s v="Large healthy green Cedar uprooted into two sets of lines due over saturated soil and high winds."/>
    <s v="CEDA"/>
    <s v="100"/>
    <s v="34"/>
    <s v="10"/>
    <s v="None"/>
    <s v="None"/>
    <s v="N"/>
    <s v="1"/>
    <m/>
    <s v="Hillside"/>
    <s v="A"/>
    <s v="CrossArm"/>
    <s v="BareWire"/>
    <s v="3"/>
  </r>
  <r>
    <s v="20200055"/>
    <s v="     "/>
    <n v="43846"/>
    <s v="1/16"/>
    <x v="0"/>
    <n v="0.35902777777777778"/>
    <s v="3"/>
    <n v="1"/>
    <s v="1"/>
    <x v="4"/>
    <n v="43846"/>
    <n v="0.36041666666666666"/>
    <s v="On January 16, 2020 at 0836 hours, a PG&amp;E Troubleman was dipatched to an outage on the WOODSIDE 1101 circuit due to a tree that fell into the line. A pole fire was reported at the regulator bank on Swett Road due to the downed lines. The fire did not spread beyond the pole and Cal Fire responded to the scene. Repairs were made both to the downed conductor and the regulator bank molding. "/>
    <s v="     "/>
    <s v="FAS"/>
    <m/>
    <s v="N"/>
    <x v="0"/>
    <s v="762280"/>
    <s v="20-0009621"/>
    <m/>
    <s v="T004869213"/>
    <n v="118437297"/>
    <m/>
    <s v="     "/>
    <x v="0"/>
    <s v="PG&amp;E"/>
    <m/>
    <m/>
    <m/>
    <s v="D"/>
    <s v="D"/>
    <s v="Structure-only"/>
    <m/>
    <s v="Vegetation"/>
    <s v="33.a. Veg. contact"/>
    <s v="Vegetation"/>
    <s v="Contact from object"/>
    <s v="Contact - Vegetation"/>
    <m/>
    <s v="Contact - Vegetation"/>
    <s v="Other"/>
    <s v="Line to Ground"/>
    <m/>
    <s v="Overhead"/>
    <x v="0"/>
    <s v="Other"/>
    <s v="Conductor, Regulator Bank Grounding"/>
    <s v="Regulator Bank 226355"/>
    <s v="     "/>
    <s v="Tier 3"/>
    <x v="1"/>
    <n v="518"/>
    <m/>
    <n v="37.418399999999998"/>
    <n v="-122.322"/>
    <s v="San Mateo"/>
    <s v="WOODSIDE-1101"/>
    <m/>
    <n v="12000"/>
    <s v="WOODSIDE 11018972"/>
    <x v="0"/>
    <s v="Cal Fire"/>
    <s v="Conifer Forest"/>
    <m/>
    <m/>
    <s v="No"/>
    <m/>
    <m/>
    <m/>
    <m/>
    <m/>
    <m/>
    <m/>
    <s v="N"/>
    <s v="N"/>
    <m/>
    <m/>
    <s v="     "/>
    <s v="37.41144730"/>
    <s v="-122.33287870"/>
    <s v="Jan 29 2020 12:00AM"/>
    <s v="BranchFail"/>
    <s v="Redwood branch under lines. Lines repaired. Tree looks healthy."/>
    <s v="REDW"/>
    <s v="150"/>
    <s v="90"/>
    <s v="20"/>
    <s v="None"/>
    <s v="None"/>
    <s v="N"/>
    <s v="1"/>
    <m/>
    <s v="Ridge"/>
    <s v="A"/>
    <s v="CrossArm"/>
    <s v="BareWire"/>
    <s v="1"/>
  </r>
  <r>
    <s v="20190029"/>
    <s v="     "/>
    <n v="43483"/>
    <s v="1/18"/>
    <x v="0"/>
    <n v="7.7164351851851845E-2"/>
    <s v="3"/>
    <n v="1"/>
    <s v="1"/>
    <x v="3"/>
    <n v="43483"/>
    <m/>
    <s v="Primary neutral at single phase line burned, &lt; 1 Meter"/>
    <s v="     "/>
    <s v="FAS"/>
    <m/>
    <s v="N"/>
    <x v="0"/>
    <s v="275129"/>
    <s v="19-0011515"/>
    <m/>
    <m/>
    <n v="115682555"/>
    <m/>
    <s v="     "/>
    <x v="0"/>
    <s v="PG&amp;E"/>
    <m/>
    <m/>
    <m/>
    <s v="D"/>
    <m/>
    <s v="&lt;3 meters of linear travel"/>
    <m/>
    <s v="Equipment - PG&amp;E"/>
    <s v="34.o. Other"/>
    <s v="Equipment - PG&amp;E"/>
    <m/>
    <m/>
    <s v="Jumper"/>
    <m/>
    <m/>
    <s v="Open Circuit"/>
    <m/>
    <m/>
    <x v="0"/>
    <s v="Jumper"/>
    <m/>
    <s v="Burned Open Primary Neutral{Burned Open Primary Neutral}"/>
    <s v="     "/>
    <s v="Tier 3"/>
    <x v="1"/>
    <n v="500"/>
    <m/>
    <n v="37.005000000000003"/>
    <n v="-121.926"/>
    <s v="SANTA CRUZ"/>
    <s v="PAUL-SWEET-2102"/>
    <m/>
    <m/>
    <s v="PAUL SWEET 2107774760"/>
    <x v="0"/>
    <s v="CAL FIRE"/>
    <m/>
    <m/>
    <m/>
    <s v="No"/>
    <m/>
    <m/>
    <m/>
    <m/>
    <m/>
    <m/>
    <m/>
    <s v="N"/>
    <s v="N"/>
    <m/>
    <m/>
    <s v="     "/>
    <m/>
    <m/>
    <m/>
    <m/>
    <m/>
    <m/>
    <m/>
    <m/>
    <m/>
    <m/>
    <m/>
    <m/>
    <m/>
    <m/>
    <m/>
    <m/>
    <m/>
    <m/>
    <m/>
  </r>
  <r>
    <s v="20210051"/>
    <s v="     "/>
    <n v="44214"/>
    <s v="1/18"/>
    <x v="0"/>
    <n v="0.85069444444444442"/>
    <s v="4"/>
    <n v="1"/>
    <s v="1"/>
    <x v="5"/>
    <n v="44214"/>
    <m/>
    <s v="Initial EIR: EI210118A - Geyserville - Media Summary: On January 18, 2021 at approximately 2330 hours, PG&amp;E observed wires down near Geyser Resort Road, east of Geysers Road in Geyserville. The wire down was in the area of the Old Fire, which started at approximately 2130 hours and as reported by CAL FIRE was approximately 2 acres and has been fully contained. PG&amp;E became aware that CAL FIRE was investigating the wires down in relation to the Old Fire when CAL FIRE investigators requested PG&amp;Es assistance in collecting portions of the downed wires into evidence. CAL FIRE collected the wires on January 20, 2021. PG&amp;E is reporting this incident under the Media CPUC incident reporting criteria due to public attention into the Old Fire. PG&amp;E is not aware of any injuries, fatalities, or property damage exceeding $50,000 related to the Old Fire. This information is preliminary. A tline conductor failure occurred on the Geysers#3-Cloverdale 115kV line, resulting in an ignition. The ensuing fire was greater than one meter. Cal Fire was on scene to supress the fire. EOC preliminary: On 01/18/21 at 2130 hours, a transmission conductor(s) on the Geysers #3 - Cloverdale 115kV Circuit opened/relayed and locked out. Responding PG&amp;E personnel determined a downed T-Line conductor was found located between T-Line structures 000/002 and 000/003. Switching was conducted in order to isolate the trouble &amp; faciliate repairs.  There are currently no reports of property damage/injuries/fatalities. No media personnel observed at the scene.  Two local articles (Press Democrat and KSRO) were found on the internet (with photos). The articles state the fire began at 2155 hours on 01/18/21; however the cause of the fire was not specified. Fire appears to be have affected vegetation only at this time. Per TOTL WorkCard_T21-003644, CAL FIRE was on site. Fire approx. 5-10 acres in size. Damages (excluding labor) are expected to be under the 50K threshold (three T-Line Wires). Final WSOC awareness update 1:49 am Status: Fire holding at approx. five acres (estimate down from 10 acres) and staying within its footprint; IC reports fire burning in pockets with no forward progress; crews will remain on-scene through the morning to ensure it is extinguished. Final report, barring significant changes"/>
    <s v="     "/>
    <s v="Trans-Sub Email"/>
    <m/>
    <s v="N"/>
    <x v="0"/>
    <m/>
    <m/>
    <s v="INT-14388"/>
    <m/>
    <n v="120445000"/>
    <s v="EI210118A"/>
    <s v="     "/>
    <x v="1"/>
    <s v="PG&amp;E"/>
    <m/>
    <s v="Vegetation"/>
    <m/>
    <s v="T"/>
    <s v="T"/>
    <s v="0.26-9.99"/>
    <m/>
    <s v="Vegetation"/>
    <s v="33.a. Veg. contact"/>
    <s v="Vegetation"/>
    <s v="Contact from object"/>
    <s v="Weather - High Winds"/>
    <m/>
    <s v="Weather - High Winds"/>
    <s v="Conductor - Transmission"/>
    <m/>
    <s v="N"/>
    <s v="Overhead"/>
    <x v="4"/>
    <s v="Conductor - Transmission"/>
    <s v="Conductor"/>
    <s v="44298401"/>
    <s v="     "/>
    <s v="Tier 3"/>
    <x v="1"/>
    <n v="175"/>
    <s v="R2"/>
    <n v="38.798099999999998"/>
    <n v="-122.821"/>
    <s v="Sonoma"/>
    <s v="GEYSERS-#3-CLOVERDALE-115KV"/>
    <m/>
    <n v="115000"/>
    <s v="N/A"/>
    <x v="0"/>
    <s v="Cal Fire"/>
    <s v="Hardwood Forest"/>
    <m/>
    <m/>
    <s v="No"/>
    <m/>
    <m/>
    <m/>
    <m/>
    <m/>
    <s v="OLD"/>
    <m/>
    <s v="N"/>
    <s v="N"/>
    <m/>
    <m/>
    <s v="     "/>
    <m/>
    <m/>
    <m/>
    <m/>
    <m/>
    <m/>
    <m/>
    <m/>
    <m/>
    <m/>
    <m/>
    <m/>
    <m/>
    <m/>
    <m/>
    <m/>
    <m/>
    <m/>
    <m/>
  </r>
  <r>
    <s v="20210039"/>
    <s v="     "/>
    <n v="44214"/>
    <s v="1/18"/>
    <x v="0"/>
    <n v="0.34166666666666667"/>
    <s v="4"/>
    <n v="1"/>
    <s v="1"/>
    <x v="5"/>
    <n v="44214"/>
    <m/>
    <s v="Tree fell into primary conductor, resulting in wires down and an ignition. The ensuing fire was 3 meters - 0.25 acres.  Troubleman had issues with GPS and was unable to enter fire data on OIS 1212195. He created OIS 1212879 as a duplicate in order to add fire data; Veg Records Copied: 02/25/2021; OIS: 1212195, 1212879; FOID: T005168448, T005168604, X315702580, T005169092; ILIS: 21-0009632.2; EC: 120442905, 120443110, 120443113, PM: 31528401; Circuit ID: 082021106, SAP Pole ID: 100555704, 100519177, 100549424; Eqp: Conductors"/>
    <s v="     "/>
    <s v="FAS"/>
    <m/>
    <s v="N"/>
    <x v="0"/>
    <m/>
    <s v="21-0009632.2"/>
    <m/>
    <s v="T005168448, T005168604, X315702580, T005169092"/>
    <m/>
    <m/>
    <s v="     "/>
    <x v="1"/>
    <s v="PG&amp;E"/>
    <m/>
    <s v="Vegetation"/>
    <m/>
    <s v="D"/>
    <s v="D"/>
    <s v="&lt;0.25"/>
    <m/>
    <s v="Vegetation"/>
    <s v="33.a. Veg. contact"/>
    <s v="Vegetation"/>
    <s v="Contact from object"/>
    <s v="Veg. contact"/>
    <m/>
    <s v="Veg. contact"/>
    <s v="Conductor - Primary"/>
    <s v="Line to Ground"/>
    <s v="Y"/>
    <s v="Overhead"/>
    <x v="3"/>
    <s v="Conductor - Primary"/>
    <s v="Conductors"/>
    <m/>
    <s v="     "/>
    <s v="Tier 3"/>
    <x v="1"/>
    <n v="520"/>
    <s v="R2"/>
    <n v="37.124200000000002"/>
    <n v="-121.938"/>
    <s v="Santa Clara"/>
    <s v="LOS-GATOS-1106"/>
    <m/>
    <n v="12000"/>
    <m/>
    <x v="0"/>
    <s v="Cal Fire"/>
    <s v="Agriculture"/>
    <m/>
    <m/>
    <s v="No"/>
    <m/>
    <m/>
    <m/>
    <m/>
    <m/>
    <m/>
    <m/>
    <s v="N"/>
    <s v="N"/>
    <m/>
    <m/>
    <s v="     "/>
    <m/>
    <m/>
    <m/>
    <m/>
    <m/>
    <m/>
    <m/>
    <m/>
    <m/>
    <m/>
    <m/>
    <m/>
    <m/>
    <m/>
    <m/>
    <m/>
    <m/>
    <m/>
    <m/>
  </r>
  <r>
    <s v="20210185"/>
    <s v="     "/>
    <n v="44215"/>
    <s v="1/19"/>
    <x v="0"/>
    <n v="0.46250000000000002"/>
    <s v="4"/>
    <n v="1"/>
    <s v="1"/>
    <x v="5"/>
    <n v="44215"/>
    <m/>
    <s v="Line side spar of co-dominate Ponderosa Pine failed and fell through primary conductors bringing 3 of 3 phases to the ground and started a 3 acre fire."/>
    <s v="     "/>
    <s v="FAS"/>
    <m/>
    <s v="Y"/>
    <x v="0"/>
    <m/>
    <s v="21-0010618, 21-0009878"/>
    <m/>
    <s v="T005171863, T005171960, T005169315, T005169368, T005169509, T005169510, T005169654, T005169956, T005169741, T005169762, T005169897, T005169912, T005170114, T005170492, T005170493, T005170631, T005170632, T005170728, T005170771, T005171251, T005176767, T00"/>
    <m/>
    <m/>
    <s v="     "/>
    <x v="1"/>
    <s v="PG&amp;E"/>
    <m/>
    <s v="Vegetation"/>
    <m/>
    <s v="D"/>
    <s v="D"/>
    <s v="0.26-9.99"/>
    <s v="3 Acres"/>
    <s v="Vegetation"/>
    <s v="33.a. Veg. contact"/>
    <s v="Vegetation"/>
    <s v="Contact from object"/>
    <s v="Veg. contact"/>
    <m/>
    <s v="Veg. contact"/>
    <s v="Conductor - Primary"/>
    <s v="Line to Ground"/>
    <s v="Y"/>
    <s v="Overhead"/>
    <x v="3"/>
    <s v="Conductor - Primary"/>
    <s v="Conductor"/>
    <s v="153662102"/>
    <s v="     "/>
    <s v="Tier 3"/>
    <x v="1"/>
    <n v="335"/>
    <s v="R2"/>
    <n v="38.635100000000001"/>
    <n v="-120.524"/>
    <s v="El Dorado"/>
    <s v="APPLE-HILL-2102"/>
    <m/>
    <n v="21000"/>
    <m/>
    <x v="0"/>
    <s v="Cal Fire"/>
    <s v="Herbaceous"/>
    <m/>
    <m/>
    <s v="No"/>
    <m/>
    <m/>
    <m/>
    <m/>
    <m/>
    <s v="LEONI"/>
    <m/>
    <s v="N"/>
    <s v="N"/>
    <m/>
    <m/>
    <s v="     "/>
    <m/>
    <m/>
    <m/>
    <m/>
    <m/>
    <m/>
    <m/>
    <m/>
    <m/>
    <m/>
    <m/>
    <m/>
    <m/>
    <m/>
    <m/>
    <m/>
    <m/>
    <m/>
    <m/>
  </r>
  <r>
    <s v="20210053"/>
    <s v="     "/>
    <n v="44215"/>
    <s v="1/19"/>
    <x v="0"/>
    <n v="0.38750000000000001"/>
    <s v="4"/>
    <n v="1"/>
    <s v="1"/>
    <x v="5"/>
    <n v="44215"/>
    <m/>
    <s v="A tree branch fell onto overhead primary lines, resulting in an ignition. The ensuing fire was 3 meters - 0.25 acres in size. OIS: 1215446; ILIS: 21-0010318; FOID: T005171266; EC: 120445528; PM: 44627304; Circuit ID: 083622103, SAP ID: 101678843; Eqp: Conductor, Transformer, Cutout"/>
    <s v="     "/>
    <s v="FAS"/>
    <m/>
    <s v="N"/>
    <x v="0"/>
    <m/>
    <s v="21-0010318"/>
    <m/>
    <s v="T005171266"/>
    <n v="120446000"/>
    <m/>
    <s v="     "/>
    <x v="1"/>
    <s v="PG&amp;E"/>
    <m/>
    <s v="Vegetation"/>
    <m/>
    <s v="D"/>
    <s v="D"/>
    <s v="0.26-9.99"/>
    <s v="1/5 Acre"/>
    <s v="Vegetation"/>
    <s v="33.a. Veg. contact"/>
    <s v="Vegetation"/>
    <s v="Contact from object"/>
    <s v="Veg. contact"/>
    <m/>
    <s v="Veg. contact"/>
    <s v="Conductor - Primary"/>
    <s v="Force Out"/>
    <s v="Y"/>
    <s v="Overhead"/>
    <x v="3"/>
    <s v="Conductor - Primary"/>
    <s v="Conductor, Transformer, Cutout"/>
    <s v="101678343"/>
    <s v="     "/>
    <s v="Tier 3"/>
    <x v="1"/>
    <n v="500"/>
    <s v="R2"/>
    <n v="37.019799999999996"/>
    <n v="-122.02500000000001"/>
    <s v="Santa Cruz"/>
    <s v="CAMP-EVERS-2103"/>
    <m/>
    <n v="12000"/>
    <m/>
    <x v="0"/>
    <s v="Scotts Valley FD"/>
    <s v="Conifer Forest"/>
    <m/>
    <m/>
    <s v="No"/>
    <m/>
    <m/>
    <m/>
    <m/>
    <m/>
    <m/>
    <m/>
    <s v="N"/>
    <s v="N"/>
    <m/>
    <m/>
    <s v="     "/>
    <s v="37.01973090"/>
    <s v="-122.02501770"/>
    <s v="Feb 17 2021 12:00AM"/>
    <s v="BranchFail"/>
    <s v="BROKEN REDWOOD LIMB OBSERVED"/>
    <s v="REDW"/>
    <s v="150"/>
    <s v="42"/>
    <s v="9"/>
    <s v="None"/>
    <s v="None"/>
    <s v="N"/>
    <s v="1"/>
    <m/>
    <s v="Other"/>
    <s v="A"/>
    <s v="CrossArm"/>
    <s v="BareWire"/>
    <s v="2"/>
  </r>
  <r>
    <s v="20210184"/>
    <s v="     "/>
    <n v="44215"/>
    <s v="1/19"/>
    <x v="0"/>
    <n v="5.8333333333333334E-2"/>
    <s v="4"/>
    <n v="1"/>
    <s v="1"/>
    <x v="5"/>
    <n v="44215"/>
    <m/>
    <s v="Ponderosa Pine 25' from conductors failed 30' up trunk during high winds and fell onto conductors, causing a small 2' x 2' fire and an outage. There was evidence of western gall at spot of failure, no evidence of decline was present. OIS: TR6859358, 1213869, 6859358; FOID: T005169658, T005169653; ILIS: 21-0010110; EC: 120444808, 120444818; PM: 35226523, 44629093; Circuit ID: 152481103, SAP ID: 103994941; Conductors, Crossarm, Cutout, Insulator"/>
    <s v="     "/>
    <s v="FAS"/>
    <m/>
    <s v="Y"/>
    <x v="0"/>
    <m/>
    <s v="21-0010110"/>
    <m/>
    <s v="T005169658, T005169653"/>
    <m/>
    <m/>
    <s v="     "/>
    <x v="0"/>
    <s v="PG&amp;E"/>
    <m/>
    <s v="Vegetation"/>
    <s v="Conductors, Crossarm, Cutout, Insulator"/>
    <s v="D"/>
    <s v="D"/>
    <s v="&lt;3 meters of linear travel"/>
    <s v="2x2"/>
    <s v="Vegetation"/>
    <s v="33.a. Veg. contact"/>
    <s v="Vegetation"/>
    <s v="Weather"/>
    <s v="Veg. contact"/>
    <m/>
    <s v="Veg. contact"/>
    <s v="Conductor - Primary"/>
    <s v="Force Out"/>
    <s v="N"/>
    <s v="Overhead"/>
    <x v="3"/>
    <s v="Conductor - Primary"/>
    <s v="Conductors, Crossarm, Cutout, Insulator"/>
    <s v="103994941"/>
    <s v="     "/>
    <s v="Tier 3"/>
    <x v="1"/>
    <n v="330"/>
    <m/>
    <n v="39.2926"/>
    <n v="-121.015"/>
    <s v="Nevada"/>
    <s v="BRUNSWICK-1103"/>
    <m/>
    <n v="12000"/>
    <m/>
    <x v="0"/>
    <s v="Nevada City FD"/>
    <s v="Conifer Forest"/>
    <m/>
    <m/>
    <s v="No"/>
    <m/>
    <m/>
    <m/>
    <m/>
    <m/>
    <m/>
    <m/>
    <s v="N"/>
    <s v="N"/>
    <m/>
    <m/>
    <s v="     "/>
    <m/>
    <m/>
    <m/>
    <m/>
    <m/>
    <m/>
    <m/>
    <m/>
    <m/>
    <m/>
    <m/>
    <m/>
    <m/>
    <m/>
    <m/>
    <m/>
    <m/>
    <m/>
    <m/>
  </r>
  <r>
    <s v="20210044"/>
    <s v="     "/>
    <n v="44215"/>
    <s v="1/19"/>
    <x v="0"/>
    <n v="2.2222222222222223E-2"/>
    <s v="4"/>
    <n v="1"/>
    <s v="1"/>
    <x v="5"/>
    <n v="44215"/>
    <m/>
    <s v="Tree grew into overhead circuit resulting in a wires down incident that ignited a small fire. The ensuing fire was less than one meter in size. This information is preliminary."/>
    <s v="     "/>
    <s v="FAS"/>
    <m/>
    <s v="N"/>
    <x v="0"/>
    <m/>
    <s v="21-0009947.1"/>
    <m/>
    <s v="T005312099, T005312133"/>
    <m/>
    <m/>
    <s v="     "/>
    <x v="1"/>
    <s v="PG&amp;E"/>
    <m/>
    <s v="Vegetation"/>
    <m/>
    <s v="D"/>
    <s v="D"/>
    <s v="&lt;0.25"/>
    <m/>
    <s v="Vegetation"/>
    <s v="33.a. Veg. contact"/>
    <s v="Vegetation"/>
    <s v="Contact from object"/>
    <s v="Weather - High Winds"/>
    <m/>
    <s v="Weather - High Winds"/>
    <s v="Conductor - Primary"/>
    <s v="Line to Ground,Force Out"/>
    <s v="Y"/>
    <s v="Overhead"/>
    <x v="3"/>
    <s v="Conductor - Primary"/>
    <s v="Conductors"/>
    <m/>
    <s v="     "/>
    <s v="Tier 3"/>
    <x v="1"/>
    <n v="520"/>
    <s v="R2"/>
    <n v="37.064300000000003"/>
    <n v="-121.985"/>
    <s v="Santa Cruz"/>
    <s v="CAMP-EVERS-2106"/>
    <m/>
    <n v="21000"/>
    <m/>
    <x v="0"/>
    <s v="Scotts Valley FD"/>
    <s v="Conifer Forest"/>
    <m/>
    <m/>
    <s v="No"/>
    <m/>
    <m/>
    <m/>
    <m/>
    <m/>
    <m/>
    <m/>
    <s v="N"/>
    <s v="N"/>
    <m/>
    <m/>
    <s v="     "/>
    <m/>
    <m/>
    <m/>
    <m/>
    <m/>
    <m/>
    <m/>
    <m/>
    <m/>
    <m/>
    <m/>
    <m/>
    <m/>
    <m/>
    <m/>
    <m/>
    <m/>
    <m/>
    <m/>
  </r>
  <r>
    <s v="20210045"/>
    <s v="     "/>
    <n v="44215"/>
    <s v="1/19"/>
    <x v="0"/>
    <n v="2.9166666666666667E-2"/>
    <s v="4"/>
    <n v="1"/>
    <s v="1"/>
    <x v="5"/>
    <n v="44215"/>
    <m/>
    <s v="A tree failed and brought down three spans of overhead primary lines, resulting in an ignition. The ensuing fire was 3 meters - 0.25 acres in size. Veg Records Copied: 02/25/21; OIS: 1213875, TR6858761; ILIS: 21-0009998; FOID: T005169559, T005169561, T005169600, T005169609, T005169610, T005169614, T005169619, T005169845, T005170458, T005171099, T005171991,T005172931, T005173172; EC: 120448036, 120448037, 120445928; PM Order: 35226315, 35226317; Circuit ID: 083481110, SAP ID: 100539676, 100539680; Conductor, Comp Arm, Pole Frame"/>
    <s v="     "/>
    <s v="FAS"/>
    <m/>
    <s v="N"/>
    <x v="0"/>
    <m/>
    <s v="21-0009998"/>
    <m/>
    <s v="T005169559, T005169561, T005169600, T005169609, T005169610, T005169614, T005169619, T005169845, T005170458, T005171099, T005171991,T005172931, T005173172"/>
    <m/>
    <m/>
    <s v="     "/>
    <x v="1"/>
    <s v="PG&amp;E"/>
    <m/>
    <s v="Vegetation"/>
    <m/>
    <s v="D"/>
    <s v="D"/>
    <s v="&lt;0.25"/>
    <s v="100ft x 12ft"/>
    <s v="Vegetation"/>
    <s v="33.a. Veg. contact"/>
    <s v="Vegetation"/>
    <s v="Contact from object"/>
    <s v="Weather - High Winds"/>
    <m/>
    <s v="Weather - High Winds"/>
    <s v="Conductor - Primary"/>
    <s v="Line to Ground"/>
    <s v="Y"/>
    <s v="Overhead"/>
    <x v="3"/>
    <s v="Conductor - Primary"/>
    <s v="Conductor"/>
    <m/>
    <s v="     "/>
    <s v="Tier 3"/>
    <x v="1"/>
    <n v="518"/>
    <s v="R2"/>
    <n v="37.2102"/>
    <n v="-122.06399999999999"/>
    <s v="Santa Clara"/>
    <s v="STELLING-1110"/>
    <m/>
    <n v="12000"/>
    <m/>
    <x v="0"/>
    <s v="Cal Fire"/>
    <s v="Conifer Forest"/>
    <m/>
    <m/>
    <s v="No"/>
    <m/>
    <m/>
    <m/>
    <m/>
    <m/>
    <m/>
    <m/>
    <s v="N"/>
    <s v="N"/>
    <m/>
    <m/>
    <s v="     "/>
    <s v="37.21013900"/>
    <s v="-122.06454400"/>
    <s v="Jan 29 2021 12:00AM"/>
    <s v="TrunkFail"/>
    <s v="Evidence of recently failed tanoak at trunk. Evidence of severe rot."/>
    <s v="TAN"/>
    <s v="65"/>
    <s v="76"/>
    <s v="25"/>
    <s v="Moderate"/>
    <s v="None"/>
    <s v="N"/>
    <s v="1"/>
    <m/>
    <s v="Hillside"/>
    <s v="B"/>
    <s v="CrossArm"/>
    <s v="TreeWire"/>
    <s v="0"/>
  </r>
  <r>
    <s v="20210070"/>
    <s v="     "/>
    <n v="44215"/>
    <s v="1/19"/>
    <x v="0"/>
    <n v="4.791666666666667E-2"/>
    <s v="4"/>
    <n v="1"/>
    <s v="1"/>
    <x v="5"/>
    <n v="44215"/>
    <m/>
    <s v="[Pictures Requested of Tmen on 03/16/2021: See Email Request in Pictures Sub-Folder] Wires down likely due to high winds resulted in an ignition. The ensuing fire is reported to be 10' x 10' smoldering spot fire near residence. OIS: 1213779, 1219405; ILIS: 21-0010069; FOID: T005169623, T005169624, T005169730, T005169742, T005171884, T005172954, T005174832, T005175121, T005175518, T005175122, T005176471, T005176753, T005176866, T005177205; TMAN: LXZ2 (Louie), J1GO (Jonathan), SLBI (Steven), SSBB (Sorrel); EC: 120452094; PM: 35226315; Circuit ID: 082021107, SAP ID: 100525972; 3/25 - No photos found in preliminary search and marked in column AB."/>
    <s v="     "/>
    <s v="FAS"/>
    <m/>
    <s v="N"/>
    <x v="0"/>
    <m/>
    <s v="21-0010069"/>
    <m/>
    <s v="T005169623, T005169624, T005169730, T005169742, T005171884, T005172954, T005174832, T005175121, T005175518, T005175122, T005176471, T005176753, T005176866, T005177205"/>
    <n v="120452000"/>
    <m/>
    <s v="     "/>
    <x v="1"/>
    <s v="PG&amp;E"/>
    <m/>
    <s v="Vegetation"/>
    <m/>
    <s v="D"/>
    <s v="D"/>
    <s v="&lt;0.25"/>
    <s v="10' x 10'"/>
    <s v="Equipment - PG&amp;E"/>
    <s v="34.b. Conductor damage or failure"/>
    <s v="Equipment - PG&amp;E"/>
    <s v="All types of equipment / facility failure"/>
    <s v="Conductor failure-all"/>
    <s v="Conductor - Primary"/>
    <m/>
    <m/>
    <s v="Line to Ground"/>
    <s v="Y"/>
    <s v="Overhead"/>
    <x v="3"/>
    <s v="Conductor - Primary"/>
    <s v="Conductor, Transformer, Jumper"/>
    <s v="100525972"/>
    <s v="     "/>
    <s v="Tier 3"/>
    <x v="1"/>
    <n v="518"/>
    <s v="R2"/>
    <n v="37.184199999999997"/>
    <n v="-121.95399999999999"/>
    <s v="Santa Clara"/>
    <s v="LOS-GATOS-1107"/>
    <m/>
    <n v="12000"/>
    <m/>
    <x v="0"/>
    <s v="Unknown FD"/>
    <s v="Shrub"/>
    <m/>
    <m/>
    <s v="No"/>
    <m/>
    <m/>
    <m/>
    <m/>
    <m/>
    <s v="SODA"/>
    <m/>
    <s v="N"/>
    <s v="N"/>
    <m/>
    <m/>
    <s v="     "/>
    <m/>
    <m/>
    <m/>
    <m/>
    <m/>
    <m/>
    <m/>
    <m/>
    <m/>
    <m/>
    <m/>
    <m/>
    <m/>
    <m/>
    <m/>
    <m/>
    <m/>
    <m/>
    <m/>
  </r>
  <r>
    <s v="20210049"/>
    <s v="     "/>
    <n v="44215"/>
    <s v="1/19"/>
    <x v="0"/>
    <n v="0.20555555555555555"/>
    <s v="4"/>
    <n v="1"/>
    <s v="1"/>
    <x v="5"/>
    <n v="44215"/>
    <m/>
    <s v="Tree branch fell onto the messenger, carrying the mid span service causing the service to break mid span and weatherhead. The troubleman opened service up at the takeoff pole to make safe. A priority &quot;A&quot; tag was created and photos were attached. Troubleman states they will need tree crew to remove branch hanging on messenger and replace service from takeoff pole. The ensuing fire was 3 meter - &lt; 0.25 acre in size. OIS: 1369732; FOID: T005311664 (SANA); EC: 121500222; PM: 31542977; SAP ID: 103128104  Circuit ID: 252721110; Outage Start: 06/09/2021 18:46; Outage Stop: 06/10/2021 04:07; Total: 9hrs, 21min;  This information is preliminary."/>
    <s v="     "/>
    <s v="FAS"/>
    <m/>
    <s v="N"/>
    <x v="0"/>
    <m/>
    <s v="21-0010191"/>
    <m/>
    <s v="T005311664, 121500222"/>
    <n v="121500000"/>
    <m/>
    <s v="     "/>
    <x v="1"/>
    <s v="PG&amp;E"/>
    <m/>
    <s v="Vegetation"/>
    <m/>
    <s v="D"/>
    <s v="D"/>
    <s v="&lt;0.25"/>
    <m/>
    <s v="Vegetation"/>
    <s v="33.a. Veg. contact"/>
    <s v="Vegetation"/>
    <s v="Contact from object"/>
    <s v="Veg. contact"/>
    <m/>
    <s v="Veg. contact"/>
    <s v="Conductor - Primary"/>
    <s v="Line to Ground"/>
    <s v="N"/>
    <s v="Overhead"/>
    <x v="3"/>
    <s v="Conductor - Primary"/>
    <s v="Pole, Crossarm, Conductor, Switch"/>
    <s v="103128104"/>
    <s v="     "/>
    <s v="Tier 3"/>
    <x v="1"/>
    <n v="520"/>
    <s v="R2"/>
    <n v="37.053800000000003"/>
    <n v="-122.044"/>
    <s v="Santa Cruz"/>
    <s v="CAMP-EVERS-2105"/>
    <m/>
    <n v="21000"/>
    <m/>
    <x v="0"/>
    <s v="Scotts Valley FD"/>
    <s v="Conifer Forest"/>
    <m/>
    <m/>
    <s v="No"/>
    <m/>
    <m/>
    <m/>
    <m/>
    <m/>
    <m/>
    <m/>
    <s v="N"/>
    <s v="N"/>
    <m/>
    <m/>
    <s v="     "/>
    <m/>
    <m/>
    <m/>
    <m/>
    <m/>
    <m/>
    <m/>
    <m/>
    <m/>
    <m/>
    <m/>
    <m/>
    <m/>
    <m/>
    <m/>
    <m/>
    <m/>
    <m/>
    <m/>
  </r>
  <r>
    <s v="20210063"/>
    <s v="     "/>
    <n v="44215"/>
    <s v="1/19"/>
    <x v="0"/>
    <n v="0.32083333333333336"/>
    <s v="4"/>
    <n v="1"/>
    <s v="1"/>
    <x v="5"/>
    <n v="44215"/>
    <m/>
    <s v="Tree branches fell onto overhead circuit, resulting in an ignition. The ensuing fire was 3 meters - 0.25 acres in size. Veg Records Added 02/25/21. OIS: 1214870; ILIS: 21-0011245; FOID: T005173955, T005170729; EC: 120448013, 120451224, 120448644; PM: 44627304; Circuit ID: 083252106, SAP ID: 101688273, 101796278"/>
    <s v="     "/>
    <s v="FAS"/>
    <m/>
    <s v="N"/>
    <x v="0"/>
    <m/>
    <s v="21-0011245"/>
    <m/>
    <s v="T005173955, T005170729"/>
    <m/>
    <m/>
    <s v="     "/>
    <x v="1"/>
    <s v="PG&amp;E"/>
    <m/>
    <s v="Vegetation"/>
    <m/>
    <s v="D"/>
    <s v="D"/>
    <s v="0.26-9.99"/>
    <s v="Approximately 1/2 acre"/>
    <s v="Vegetation"/>
    <s v="33.a. Veg. contact"/>
    <s v="Vegetation"/>
    <s v="Contact from object"/>
    <s v="Veg. contact"/>
    <m/>
    <s v="Veg. contact"/>
    <s v="Conductor - Primary"/>
    <s v="Line to Ground"/>
    <s v="Y"/>
    <s v="Overhead"/>
    <x v="3"/>
    <s v="Conductor - Primary"/>
    <s v="Conductor - Primary"/>
    <m/>
    <s v="     "/>
    <s v="Tier 3"/>
    <x v="1"/>
    <n v="500"/>
    <s v="R2"/>
    <n v="37.009"/>
    <n v="-121.932"/>
    <s v="Santa Cruz"/>
    <s v="PAUL-SWEET-2106"/>
    <m/>
    <n v="12000"/>
    <m/>
    <x v="0"/>
    <s v="Cal Fire"/>
    <s v="Conifer Forest"/>
    <m/>
    <m/>
    <s v="No"/>
    <m/>
    <m/>
    <m/>
    <m/>
    <m/>
    <m/>
    <m/>
    <s v="N"/>
    <s v="N"/>
    <m/>
    <m/>
    <s v="     "/>
    <s v="37.00969700"/>
    <s v="-121.93190900"/>
    <s v="Feb  9 2021 12:00AM"/>
    <s v="BranchFail"/>
    <s v="EVIDENCE OF MULTIPLE REDWOOD LIMBS OBSERVED"/>
    <s v="REDW"/>
    <s v="150"/>
    <s v="35"/>
    <s v="15"/>
    <s v="None"/>
    <s v="None"/>
    <s v="N"/>
    <s v="1"/>
    <m/>
    <s v="Hillside"/>
    <s v="B"/>
    <s v="CrossArm"/>
    <s v="BareWire"/>
    <s v="1"/>
  </r>
  <r>
    <s v="20210066"/>
    <s v="     "/>
    <n v="44216"/>
    <s v="1/20"/>
    <x v="0"/>
    <n v="0.50972222222222219"/>
    <s v="4"/>
    <n v="1"/>
    <s v="1"/>
    <x v="5"/>
    <n v="44215"/>
    <m/>
    <s v="Privileged and Confidential: 07/18/21 Rcvd email back from Cal Fire advising &quot;This incident remains under investigation and reports are therefore subject to non-disclosure pursuant to California Government Code Section 6254f.&quot;; 07/15/21 Submitted new request for fire report: R001538-071521; 04/15/21 TLAL: Need to Do 2nd Fire Report Request on 07/15/2021 - Reference # R000857-041321 was denied, due to an ongoing investigation; A tree fell and brought down 3 phases, 2 spans of overhead primary conductors, resulting in an ignition. The ensuing fire was 10 - 100 acres in size. OIS: 1218726; ILIS: 21-0011482; FOID: T005175401; EC: 120450770, 120450912, 120450777; Circuit ID: 082841102, SAP ID: 101672992, 101804418, 101672992; Eqp: Wood Pole, Conductor OH, Crossarms, Downguy, Transformer, Fault Tamer Cutouts. 11/2/21: Privileged and Confidential assigned to Rob Rasmussen RURG for PIIR part of Data Request 10/7/21. "/>
    <s v="     "/>
    <s v="FAS"/>
    <m/>
    <s v="N"/>
    <x v="0"/>
    <m/>
    <s v="21-0011482"/>
    <m/>
    <s v="T005175401"/>
    <m/>
    <m/>
    <s v="     "/>
    <x v="1"/>
    <s v="PG&amp;E"/>
    <m/>
    <s v="Vegetation"/>
    <m/>
    <s v="D"/>
    <s v="D"/>
    <s v="10-99"/>
    <s v="20 Acres per Jake Hannon Cal fire"/>
    <s v="Vegetation"/>
    <s v="33.a. Veg. contact"/>
    <s v="Vegetation"/>
    <s v="Contact from object"/>
    <s v="Veg. contact"/>
    <m/>
    <s v="Veg. contact"/>
    <s v="Conductor - Primary"/>
    <s v="Line to Ground"/>
    <s v="Y"/>
    <s v="Overhead"/>
    <x v="3"/>
    <s v="Conductor - Primary"/>
    <s v="Wood Pole, Conductor OH, Crossarms, Downguy, Transformer, Fault Tamer Cutouts"/>
    <m/>
    <s v="     "/>
    <s v="Tier 3"/>
    <x v="1"/>
    <n v="520"/>
    <s v="R1"/>
    <n v="37.196800000000003"/>
    <n v="-122.131"/>
    <s v="Santa Cruz"/>
    <s v="BIG-BASIN-1102"/>
    <m/>
    <n v="12000"/>
    <m/>
    <x v="0"/>
    <s v="Cal Fire"/>
    <s v="Conifer Forest"/>
    <m/>
    <m/>
    <s v="No"/>
    <m/>
    <m/>
    <m/>
    <m/>
    <m/>
    <s v="PATHER RIDGE/STAPP"/>
    <m/>
    <s v="N"/>
    <s v="N"/>
    <m/>
    <m/>
    <s v="     "/>
    <s v="37.19671750"/>
    <s v="-122.13226820"/>
    <s v="Feb 17 2021 12:00AM"/>
    <s v="TrunkFail"/>
    <s v="EVIDENCE OF KNOBCONE PINE STEM FAILURE OBSERVED"/>
    <s v="PINK"/>
    <s v="50"/>
    <s v="20"/>
    <s v="20"/>
    <s v="None"/>
    <s v="None"/>
    <s v="N"/>
    <s v="1"/>
    <m/>
    <s v="Hillside"/>
    <s v="B"/>
    <s v="CrossArm"/>
    <s v="BareWire"/>
    <m/>
  </r>
  <r>
    <s v="20190035"/>
    <s v="     "/>
    <n v="43488"/>
    <s v="1/23"/>
    <x v="0"/>
    <n v="0.41833333333333333"/>
    <s v="4"/>
    <n v="1"/>
    <s v="1"/>
    <x v="3"/>
    <n v="43488"/>
    <m/>
    <s v="Wire down from fuse to transformer, fire limited to equipment only"/>
    <s v="     "/>
    <s v="FAS"/>
    <m/>
    <s v="N"/>
    <x v="0"/>
    <s v="279467"/>
    <s v="19-0013546"/>
    <m/>
    <m/>
    <n v="115719856"/>
    <m/>
    <s v="     "/>
    <x v="0"/>
    <s v="PG&amp;E"/>
    <m/>
    <m/>
    <m/>
    <s v="D"/>
    <m/>
    <s v="Structure-PG&amp;E only"/>
    <m/>
    <s v="Equipment - PG&amp;E"/>
    <s v="34.o. Other"/>
    <s v="Equipment - PG&amp;E"/>
    <m/>
    <m/>
    <s v="Fuse"/>
    <m/>
    <m/>
    <s v="Line to Ground"/>
    <m/>
    <m/>
    <x v="0"/>
    <s v="Fuse"/>
    <m/>
    <s v="012022212-2101091253{2958}"/>
    <s v="     "/>
    <s v="Tier 3"/>
    <x v="1"/>
    <n v="348"/>
    <m/>
    <n v="37.890599999999999"/>
    <n v="-120.128"/>
    <s v="CONTRA COSTA"/>
    <s v="CLAYTON-2212"/>
    <m/>
    <m/>
    <s v="CLAYTON 221296224"/>
    <x v="1"/>
    <s v="CONTRA COSTA FIRE DEPT"/>
    <m/>
    <m/>
    <m/>
    <s v="No"/>
    <m/>
    <m/>
    <m/>
    <m/>
    <m/>
    <m/>
    <m/>
    <s v="N"/>
    <s v="N"/>
    <m/>
    <m/>
    <s v="     "/>
    <m/>
    <m/>
    <m/>
    <m/>
    <m/>
    <m/>
    <m/>
    <m/>
    <m/>
    <m/>
    <m/>
    <m/>
    <m/>
    <m/>
    <m/>
    <m/>
    <m/>
    <m/>
    <m/>
  </r>
  <r>
    <s v="20150004"/>
    <s v="     "/>
    <n v="42030"/>
    <s v="1/26"/>
    <x v="0"/>
    <n v="0.16041666666666668"/>
    <s v="5"/>
    <n v="1"/>
    <s v="1"/>
    <x v="2"/>
    <n v="42030"/>
    <n v="0.16041666666666668"/>
    <s v="tan oak fell into lines took 1 phase down"/>
    <s v="     "/>
    <m/>
    <m/>
    <s v="N"/>
    <x v="0"/>
    <s v="1168347"/>
    <s v="15-0007000"/>
    <m/>
    <m/>
    <n v="110005634"/>
    <m/>
    <s v="     "/>
    <x v="1"/>
    <s v="PG&amp;E"/>
    <m/>
    <s v="Vegetation"/>
    <m/>
    <s v="D"/>
    <m/>
    <s v="&lt;0.25"/>
    <s v="Square Feet: 20 X 60; Acreage: "/>
    <s v="Vegetation"/>
    <s v="33.a. Veg. contact"/>
    <s v="Vegetation"/>
    <s v="All types of equipment / facility failure"/>
    <s v="Contact - Vegetation"/>
    <m/>
    <s v="Contact - Vegetation"/>
    <s v="Conductor"/>
    <s v="Line to Ground"/>
    <s v="0"/>
    <s v="Overhead"/>
    <x v="3"/>
    <s v="Conductor"/>
    <m/>
    <m/>
    <s v="     "/>
    <s v="Tier 3"/>
    <x v="1"/>
    <n v="520"/>
    <m/>
    <n v="37.053899999999999"/>
    <n v="-122.15900000000001"/>
    <s v="Santa Cruz"/>
    <s v="POINT-MORETTI-1101"/>
    <s v="82931101"/>
    <n v="12000"/>
    <s v="POINT MORETTI 11015078"/>
    <x v="0"/>
    <s v="Cal Fire Dept"/>
    <s v="Conifer Forest"/>
    <m/>
    <m/>
    <s v="Yes"/>
    <m/>
    <m/>
    <m/>
    <m/>
    <m/>
    <m/>
    <m/>
    <s v="N"/>
    <s v="N"/>
    <m/>
    <m/>
    <s v="     "/>
    <s v="37.05394000"/>
    <s v="-122.15867000"/>
    <s v="Jan 27 2015 12:00AM"/>
    <s v="TrunkFail"/>
    <s v="tan oak failed at base. 20x 60 veg fire."/>
    <s v="TAN"/>
    <s v="60"/>
    <s v="11"/>
    <s v="10"/>
    <s v="Slight"/>
    <s v="None"/>
    <s v="N"/>
    <s v="1"/>
    <m/>
    <s v="Ridge"/>
    <s v="A"/>
    <s v="CrossArm"/>
    <s v="BareWire"/>
    <s v="1"/>
  </r>
  <r>
    <s v="MIA20174440"/>
    <s v="     "/>
    <n v="42761"/>
    <s v="1/26"/>
    <x v="0"/>
    <n v="0.72719907407407403"/>
    <s v="4"/>
    <n v="1"/>
    <s v="1"/>
    <x v="0"/>
    <n v="42761"/>
    <n v="0.7270833333333333"/>
    <s v="E/S MCKENZIE DR @ MADRONE PL in Pioneer; pole fire; burned service conductor; WAITING ON TMAN"/>
    <s v="     "/>
    <s v="FAS"/>
    <n v="44257"/>
    <s v="Y"/>
    <x v="0"/>
    <s v="1668161"/>
    <s v="N/A"/>
    <m/>
    <s v="T003913167"/>
    <n v="112541261"/>
    <m/>
    <s v="     "/>
    <x v="0"/>
    <s v="PG&amp;E"/>
    <m/>
    <m/>
    <m/>
    <s v="D"/>
    <m/>
    <s v="Structure-PG&amp;E only"/>
    <m/>
    <s v="Equipment - PG&amp;E"/>
    <s v="34.c. Fuse damage or failure"/>
    <s v="Equipment - PG&amp;E"/>
    <s v="All types of equipment / facility failure"/>
    <s v="Fuse failure - all"/>
    <s v="Fuse"/>
    <m/>
    <m/>
    <m/>
    <s v="No"/>
    <s v="Overhead"/>
    <x v="0"/>
    <m/>
    <m/>
    <s v="Pole ID: 103384482"/>
    <s v="     "/>
    <s v="Tier 3"/>
    <x v="1"/>
    <n v="340"/>
    <m/>
    <n v="38.452599999999997"/>
    <n v="-120.51600000000001"/>
    <s v="Amador"/>
    <s v="WEST-POINT-1101"/>
    <m/>
    <n v="11000"/>
    <m/>
    <x v="0"/>
    <m/>
    <s v="Rural"/>
    <m/>
    <m/>
    <s v="No"/>
    <m/>
    <m/>
    <m/>
    <m/>
    <m/>
    <m/>
    <m/>
    <s v="N"/>
    <s v="N"/>
    <m/>
    <m/>
    <s v="     "/>
    <m/>
    <m/>
    <m/>
    <m/>
    <m/>
    <m/>
    <m/>
    <m/>
    <m/>
    <m/>
    <m/>
    <m/>
    <m/>
    <m/>
    <m/>
    <m/>
    <m/>
    <m/>
    <m/>
  </r>
  <r>
    <s v="MIA201710947"/>
    <s v="     "/>
    <n v="42762"/>
    <s v="1/27"/>
    <x v="0"/>
    <n v="0.83635416666666662"/>
    <s v="4"/>
    <n v="1"/>
    <s v="1"/>
    <x v="0"/>
    <n v="42762"/>
    <n v="0.83611111111111114"/>
    <s v="11728 SARATOGA AVE in Guerneville; customer wires sparked and started fire on line to the ground while main line to neighbor was burnt; FLD says &quot;REPAIRED SERVICE MID SPAN. HOT LEG CONN FAILED AND BURNED OPEN NEUTRAL&quot;"/>
    <s v="     "/>
    <s v="FAS"/>
    <n v="44245"/>
    <s v="Y"/>
    <x v="0"/>
    <s v="1669161"/>
    <s v="N/A"/>
    <m/>
    <s v="T003914407"/>
    <m/>
    <m/>
    <s v="     "/>
    <x v="0"/>
    <s v="PG&amp;E"/>
    <m/>
    <m/>
    <m/>
    <s v="D"/>
    <m/>
    <s v="Structure-PG&amp;E only"/>
    <m/>
    <s v="Equipment - PG&amp;E"/>
    <s v="34.m. Connection device damage or failure"/>
    <s v="Equipment - PG&amp;E"/>
    <s v="All types of equipment / facility failure"/>
    <s v="Splice/Clamp/Connector"/>
    <s v="Service Drop"/>
    <m/>
    <m/>
    <m/>
    <s v="Yes"/>
    <s v="Overhead"/>
    <x v="0"/>
    <m/>
    <m/>
    <s v="Meter: 1007899222"/>
    <s v="     "/>
    <s v="Tier 3"/>
    <x v="1"/>
    <n v="180"/>
    <m/>
    <n v="38.503100000000003"/>
    <n v="-122.949"/>
    <s v="Sonoma"/>
    <s v="MIRABEL-1102"/>
    <s v="42091102"/>
    <n v="11000"/>
    <m/>
    <x v="0"/>
    <m/>
    <s v="Rural"/>
    <m/>
    <m/>
    <s v="No"/>
    <m/>
    <m/>
    <m/>
    <m/>
    <m/>
    <m/>
    <m/>
    <s v="N"/>
    <s v="N"/>
    <m/>
    <m/>
    <s v="     "/>
    <m/>
    <m/>
    <m/>
    <m/>
    <m/>
    <m/>
    <m/>
    <m/>
    <m/>
    <m/>
    <m/>
    <m/>
    <m/>
    <m/>
    <m/>
    <m/>
    <m/>
    <m/>
    <m/>
  </r>
  <r>
    <s v="20210086"/>
    <s v="     "/>
    <n v="44223"/>
    <s v="1/27"/>
    <x v="0"/>
    <n v="0.19652777777777777"/>
    <s v="5"/>
    <n v="1"/>
    <s v="1"/>
    <x v="5"/>
    <n v="44223"/>
    <m/>
    <s v="A tree branch fell onto primary overhead circuit casuing a wires down incident which ignited a small portion of the branch. The ensuing fire was 1 meter - &lt; 3 meters in size."/>
    <s v="     "/>
    <s v="FAS"/>
    <m/>
    <s v="N"/>
    <x v="0"/>
    <m/>
    <s v="21-0015647"/>
    <m/>
    <s v="T005187305"/>
    <n v="120467000"/>
    <m/>
    <s v="     "/>
    <x v="1"/>
    <s v="PG&amp;E"/>
    <m/>
    <s v="Vegetation"/>
    <m/>
    <s v="D"/>
    <s v="D"/>
    <s v="&lt;3 meters of linear travel"/>
    <m/>
    <s v="Vegetation"/>
    <s v="33.a. Veg. contact"/>
    <s v="Vegetation"/>
    <s v="Contact from object"/>
    <s v="Veg. contact"/>
    <m/>
    <s v="Veg. contact"/>
    <s v="Conductor - Primary"/>
    <s v="Line to Line"/>
    <s v="Y"/>
    <s v="Overhead"/>
    <x v="3"/>
    <s v="Conductor - Primary"/>
    <s v="Conductor, Crossarm"/>
    <s v="101472961"/>
    <s v="     "/>
    <s v="Tier 3"/>
    <x v="1"/>
    <n v="246"/>
    <s v="R1"/>
    <n v="40.549799999999998"/>
    <n v="-122.44"/>
    <s v="Shasta"/>
    <s v="GIRVAN-1102"/>
    <m/>
    <n v="12000"/>
    <m/>
    <x v="0"/>
    <s v="Self Extinguished/Cal Fire"/>
    <s v="Hardwood Woodland"/>
    <m/>
    <m/>
    <s v="No"/>
    <m/>
    <m/>
    <m/>
    <m/>
    <m/>
    <m/>
    <m/>
    <s v="N"/>
    <s v="N"/>
    <m/>
    <m/>
    <s v="     "/>
    <s v="40.55035900"/>
    <s v="-122.44051100"/>
    <s v="Jan 28 2021 12:00AM"/>
    <s v="BranchFail"/>
    <s v="A limb overhainging the 12kv live broke out due to snowload."/>
    <s v="PING"/>
    <s v="85"/>
    <s v="30"/>
    <s v="13"/>
    <s v="Moderate"/>
    <s v="None"/>
    <s v="N"/>
    <s v="1"/>
    <m/>
    <s v="Valley"/>
    <s v="D"/>
    <s v="CrossArm"/>
    <s v="BareWire"/>
    <s v="3"/>
  </r>
  <r>
    <s v="20210221"/>
    <s v="     "/>
    <n v="44224"/>
    <s v="1/28"/>
    <x v="0"/>
    <n v="6.9444444444444448E-2"/>
    <s v="5"/>
    <n v="1"/>
    <s v="1"/>
    <x v="5"/>
    <n v="44224"/>
    <m/>
    <s v="[Requested Wind Details on 03/29/2021]; Uploaded Pics on 03/29/2021; 1600 AETNA SPRINGS RD / 1251 Aetna springs rd in Pope Valley; pole on fire on road; conductor fell of insulator and burnt the crossarm; OIS: 1238269; FOID: T005193445; ILIS: 21-0017075; EC Tag (Pkg 18): 120472570; PM: 35227572; Circuit ID: 043432104, SAP ID: 102251160"/>
    <s v="     "/>
    <s v="FAS"/>
    <m/>
    <s v="Y"/>
    <x v="0"/>
    <m/>
    <s v="21-0017075"/>
    <m/>
    <s v="T005193445"/>
    <n v="120473000"/>
    <m/>
    <s v="     "/>
    <x v="0"/>
    <s v="PG&amp;E"/>
    <m/>
    <s v="Other"/>
    <s v="Crossarm"/>
    <s v="D"/>
    <s v="D"/>
    <s v="Structure-only"/>
    <m/>
    <s v="Equipment - PG&amp;E"/>
    <s v="34.o. Other"/>
    <s v="Equipment - PG&amp;E"/>
    <s v="Weather"/>
    <s v="Tie wire failure"/>
    <s v="Conductor - All"/>
    <m/>
    <m/>
    <s v="Force Out"/>
    <s v="Y"/>
    <s v="Overhead"/>
    <x v="3"/>
    <s v="Conductor - All"/>
    <s v="Crossarm, Conductor"/>
    <s v="102251160"/>
    <s v="     "/>
    <s v="Tier 3"/>
    <x v="1"/>
    <n v="175"/>
    <m/>
    <n v="38.654899999999998"/>
    <n v="-122.494"/>
    <s v="Napa"/>
    <s v="SILVERADO-2104"/>
    <m/>
    <n v="12000"/>
    <m/>
    <x v="0"/>
    <s v="Self Extinguished"/>
    <s v="Hardwood Woodland"/>
    <m/>
    <m/>
    <s v="No"/>
    <m/>
    <m/>
    <m/>
    <m/>
    <m/>
    <m/>
    <m/>
    <s v="N"/>
    <s v="N"/>
    <m/>
    <m/>
    <s v="     "/>
    <m/>
    <m/>
    <m/>
    <m/>
    <m/>
    <m/>
    <m/>
    <m/>
    <m/>
    <m/>
    <m/>
    <m/>
    <m/>
    <m/>
    <m/>
    <m/>
    <m/>
    <m/>
    <m/>
  </r>
  <r>
    <s v="20210005"/>
    <s v="     "/>
    <n v="44200"/>
    <s v="1/4"/>
    <x v="0"/>
    <n v="0.48055555555555557"/>
    <s v="2"/>
    <n v="1"/>
    <s v="1"/>
    <x v="5"/>
    <n v="44200"/>
    <m/>
    <s v="Tree fell into Transmission line, resutling in a small ignition. The ensuing fire was approximately 4&quot; in size and self extinguished. No damage to conductors or pole. PG&amp;E crew removed the tree with tree saw."/>
    <s v="     "/>
    <s v="Trans-Sub Email"/>
    <m/>
    <s v="N"/>
    <x v="0"/>
    <m/>
    <m/>
    <s v="INT-14353"/>
    <m/>
    <m/>
    <m/>
    <s v="     "/>
    <x v="0"/>
    <s v="PG&amp;E"/>
    <m/>
    <s v="Vegetation"/>
    <m/>
    <s v="T"/>
    <s v="T"/>
    <s v="Structure-PG&amp;E only"/>
    <m/>
    <s v="Vegetation"/>
    <s v="33.a. Veg. contact"/>
    <s v="Vegetation"/>
    <s v="Contact from object"/>
    <s v="Veg. contact"/>
    <m/>
    <s v="Veg. contact"/>
    <s v="Conductor - Transmission"/>
    <m/>
    <s v="N"/>
    <s v="Overhead"/>
    <x v="4"/>
    <s v="Conductor - Transmission"/>
    <m/>
    <m/>
    <s v="     "/>
    <s v="Tier 3"/>
    <x v="1"/>
    <n v="140"/>
    <m/>
    <n v="38.484499999999997"/>
    <n v="-122.97199999999999"/>
    <s v="Sonoma"/>
    <s v="MONTE-RIO-FULTON-60KV"/>
    <m/>
    <n v="60000"/>
    <s v="N/A"/>
    <x v="0"/>
    <s v="Self Extinguished"/>
    <s v="Conifer Forest"/>
    <m/>
    <m/>
    <s v="No"/>
    <m/>
    <m/>
    <m/>
    <m/>
    <m/>
    <m/>
    <m/>
    <s v="N"/>
    <s v="N"/>
    <m/>
    <m/>
    <s v="     "/>
    <m/>
    <m/>
    <m/>
    <m/>
    <m/>
    <m/>
    <m/>
    <m/>
    <m/>
    <m/>
    <m/>
    <m/>
    <m/>
    <m/>
    <m/>
    <m/>
    <m/>
    <m/>
    <m/>
  </r>
  <r>
    <s v="20180015"/>
    <s v="     "/>
    <n v="43109"/>
    <s v="1/9"/>
    <x v="0"/>
    <n v="0.36458333333333331"/>
    <s v="2"/>
    <n v="1"/>
    <s v="1"/>
    <x v="1"/>
    <n v="43109"/>
    <n v="0.36458333333333331"/>
    <s v="2nd Tman to assist"/>
    <s v="     "/>
    <s v="FAS"/>
    <m/>
    <s v="N"/>
    <x v="0"/>
    <s v="4745"/>
    <s v="18-0004613"/>
    <m/>
    <m/>
    <m/>
    <m/>
    <s v="     "/>
    <x v="0"/>
    <s v="PG&amp;E"/>
    <m/>
    <m/>
    <m/>
    <s v="D"/>
    <m/>
    <s v="Structure-PG&amp;E only"/>
    <m/>
    <s v="Equipment - PG&amp;E"/>
    <s v="34.g. Insulator and brushing damage or failure"/>
    <s v="Equipment - PG&amp;E"/>
    <s v="All types of equipment / facility failure"/>
    <s v="Insulator"/>
    <s v="Insulator"/>
    <m/>
    <m/>
    <s v="Force Out"/>
    <m/>
    <s v="Overhead"/>
    <x v="3"/>
    <s v="Insulator"/>
    <m/>
    <s v="14946"/>
    <s v="     "/>
    <s v="Tier 3"/>
    <x v="1"/>
    <m/>
    <m/>
    <n v="35.4056"/>
    <n v="-119.033"/>
    <s v="Kern"/>
    <s v="BAKERSFIELD-1118"/>
    <s v="253371118"/>
    <n v="11000"/>
    <s v="BAKERSFIELD 11183338"/>
    <x v="0"/>
    <m/>
    <s v="Urban"/>
    <m/>
    <m/>
    <s v="No"/>
    <m/>
    <m/>
    <m/>
    <m/>
    <m/>
    <m/>
    <m/>
    <s v="N"/>
    <s v="N"/>
    <m/>
    <m/>
    <s v="     "/>
    <m/>
    <m/>
    <m/>
    <m/>
    <m/>
    <m/>
    <m/>
    <m/>
    <m/>
    <m/>
    <m/>
    <m/>
    <m/>
    <m/>
    <m/>
    <m/>
    <m/>
    <m/>
    <m/>
  </r>
  <r>
    <s v="20160322"/>
    <s v="     "/>
    <n v="42644"/>
    <s v="10/1"/>
    <x v="1"/>
    <n v="0.6381944444444444"/>
    <s v="40"/>
    <n v="4"/>
    <s v="10"/>
    <x v="6"/>
    <n v="42644"/>
    <n v="0.6381944444444444"/>
    <s v="Crew to make repairs to mainline arm, estimator for tap 8007"/>
    <s v="     "/>
    <m/>
    <m/>
    <s v="N"/>
    <x v="0"/>
    <s v="1551029"/>
    <s v="16-0068934"/>
    <m/>
    <m/>
    <m/>
    <m/>
    <s v="     "/>
    <x v="1"/>
    <s v="PG&amp;E"/>
    <m/>
    <s v="Vegetation"/>
    <m/>
    <s v="D"/>
    <m/>
    <s v="0.26-9.99"/>
    <s v="Square Feet: ; Acreage: "/>
    <s v="Vegetation"/>
    <s v="33.a. Veg. contact"/>
    <s v="Vegetation"/>
    <s v="All types of equipment / facility failure"/>
    <s v="Contact - Vegetation"/>
    <m/>
    <s v="Contact - Vegetation"/>
    <s v="Conductor"/>
    <s v="Line to Line,None"/>
    <m/>
    <s v="Overhead"/>
    <x v="3"/>
    <s v="Conductor"/>
    <m/>
    <s v="100112411"/>
    <s v="     "/>
    <s v="Tier 3"/>
    <x v="1"/>
    <n v="350"/>
    <m/>
    <n v="39.438400000000001"/>
    <n v="-120.816"/>
    <s v="Nevada"/>
    <s v="ALLEGHANY-1102"/>
    <s v="152101102"/>
    <n v="12000"/>
    <s v="ALLEGHANY 1102CB"/>
    <x v="0"/>
    <s v="State goverment forestry"/>
    <s v="Conifer Forest"/>
    <m/>
    <m/>
    <s v="No"/>
    <m/>
    <m/>
    <m/>
    <m/>
    <m/>
    <m/>
    <m/>
    <s v="N"/>
    <s v="N"/>
    <m/>
    <m/>
    <s v="     "/>
    <s v="39.43837900"/>
    <s v="-120.81596500"/>
    <s v="Oct  4 2016 12:00AM"/>
    <s v="3rdParty"/>
    <s v="A private resident was cutting a Live Oak tree located uphill from the power lines when the tree fell and landed on the power lines. The resident stated that he did not see the lines, and did not realize that they were so close to the tree being cut. The tree caused a line down outage with a fire that was reported at approximately 5 acres."/>
    <s v="OAKL"/>
    <s v="50"/>
    <s v="10"/>
    <s v="35"/>
    <m/>
    <m/>
    <m/>
    <m/>
    <m/>
    <m/>
    <m/>
    <s v="CrossArm"/>
    <s v="BareWire"/>
    <s v="0"/>
  </r>
  <r>
    <s v="MIA20163918"/>
    <s v="     "/>
    <n v="42644"/>
    <s v="10/1"/>
    <x v="1"/>
    <n v="0.35784722222222221"/>
    <s v="40"/>
    <n v="4"/>
    <s v="10"/>
    <x v="6"/>
    <m/>
    <m/>
    <s v="JZCY - please request a fire report from the Nevada City FD. tree in wires causing fire - waiting for fire reports . S1ZE - fire report and Email reply saved to the URL folder, the fire was caused by veg contact in power line and the fire size was about 5"/>
    <s v="     "/>
    <s v="FAS"/>
    <n v="44251"/>
    <s v="Y"/>
    <x v="0"/>
    <s v="117667"/>
    <s v="16-0068934"/>
    <m/>
    <s v="117667, T003781932"/>
    <n v="112006680"/>
    <m/>
    <s v="     "/>
    <x v="1"/>
    <s v="PG&amp;E"/>
    <m/>
    <m/>
    <m/>
    <s v="D"/>
    <m/>
    <s v="0.26-9.99"/>
    <m/>
    <s v="Vegetation"/>
    <s v="33.a. Veg. contact"/>
    <s v="Vegetation"/>
    <s v="Contact from object"/>
    <s v="Contact - Vegetation"/>
    <m/>
    <s v="Contact - Vegetation"/>
    <s v="Conductor"/>
    <s v="Line to Line,None"/>
    <s v="No"/>
    <s v="Overhead"/>
    <x v="0"/>
    <m/>
    <m/>
    <s v="152101102"/>
    <s v="     "/>
    <s v="Tier 3"/>
    <x v="1"/>
    <n v="350"/>
    <m/>
    <n v="39.438200000000002"/>
    <n v="-120.816"/>
    <s v="Nevada"/>
    <s v="ALLEGHANY-1102"/>
    <s v="152101102"/>
    <n v="11000"/>
    <s v="ALLEGHANY 1102CB"/>
    <x v="0"/>
    <s v="North San Juan Fire &amp; USFS"/>
    <s v="Conifer Forest"/>
    <m/>
    <m/>
    <s v="No"/>
    <m/>
    <m/>
    <m/>
    <m/>
    <m/>
    <m/>
    <m/>
    <s v="N"/>
    <s v="N"/>
    <m/>
    <m/>
    <s v="     "/>
    <s v="39.43837900"/>
    <s v="-120.81596500"/>
    <s v="Oct  4 2016 12:00AM"/>
    <s v="3rdParty"/>
    <s v="A private resident was cutting a Live Oak tree located uphill from the power lines when the tree fell and landed on the power lines. The resident stated that he did not see the lines, and did not realize that they were so close to the tree being cut. The tree caused a line down outage with a fire that was reported at approximately 5 acres."/>
    <s v="OAKL"/>
    <s v="50"/>
    <s v="10"/>
    <s v="35"/>
    <m/>
    <m/>
    <m/>
    <m/>
    <m/>
    <m/>
    <m/>
    <s v="CrossArm"/>
    <s v="BareWire"/>
    <s v="0"/>
  </r>
  <r>
    <s v="20201645"/>
    <s v="     "/>
    <n v="44105"/>
    <s v="10/1"/>
    <x v="1"/>
    <n v="0.9819444444444444"/>
    <s v="40"/>
    <n v="4"/>
    <s v="10"/>
    <x v="4"/>
    <n v="44105"/>
    <n v="0.96875"/>
    <s v="On October 1, 2020 at 2334 hours, a PG&amp;E Troubleman was dispatched to the Alto 1125 (# voltage)kV Distribution Circuit IN The vicinity of Western Avenue and Greenhill Road, Mill Valley in response to an outage.  Initial analysis indicates PG&amp;E equipment failure caused the ignition. The fault tamer failure occurred due to the fuse being installed backwards by the manufacturer. The ensuing fire was contained to the pole and the fire was self-extinguished."/>
    <s v="     "/>
    <s v="FAS"/>
    <m/>
    <s v="Y"/>
    <x v="0"/>
    <s v="1105960"/>
    <s v="20-0104261"/>
    <m/>
    <s v="T005085435"/>
    <m/>
    <m/>
    <s v="     "/>
    <x v="0"/>
    <s v="PG&amp;E"/>
    <m/>
    <s v="Other"/>
    <m/>
    <s v="D"/>
    <s v="D"/>
    <s v="Structure-only"/>
    <m/>
    <s v="Equipment - PG&amp;E"/>
    <s v="34.c. Fuse damage or failure"/>
    <s v="Equipment - PG&amp;E"/>
    <s v="All types of equipment / facility failure"/>
    <s v="Fuse failure - all"/>
    <s v="Fault Tamer"/>
    <m/>
    <m/>
    <s v="Line to Ground"/>
    <m/>
    <s v="Overhead"/>
    <x v="3"/>
    <s v="Fault Tamer"/>
    <m/>
    <s v="CGC: 314112151252"/>
    <s v="     "/>
    <s v="Tier 3"/>
    <x v="1"/>
    <n v="190"/>
    <m/>
    <n v="37.8902"/>
    <n v="-122.542"/>
    <s v="Marin"/>
    <s v="ALTO-1125"/>
    <m/>
    <n v="12000"/>
    <s v="N/A"/>
    <x v="1"/>
    <s v="Self Extinguished"/>
    <m/>
    <m/>
    <m/>
    <s v="No"/>
    <m/>
    <m/>
    <m/>
    <m/>
    <m/>
    <m/>
    <m/>
    <s v="N"/>
    <s v="N"/>
    <m/>
    <m/>
    <s v="     "/>
    <m/>
    <m/>
    <m/>
    <m/>
    <m/>
    <m/>
    <m/>
    <m/>
    <m/>
    <m/>
    <m/>
    <m/>
    <m/>
    <m/>
    <m/>
    <m/>
    <m/>
    <m/>
    <m/>
  </r>
  <r>
    <s v="MIT20170024"/>
    <s v="     "/>
    <n v="43018"/>
    <s v="10/10"/>
    <x v="1"/>
    <n v="0.47222222222222221"/>
    <s v="41"/>
    <n v="4"/>
    <s v="10"/>
    <x v="0"/>
    <n v="43018"/>
    <n v="0.47222222222222221"/>
    <s v="Large fir failed at base due to wind storm breaking all phases and igniting a 50x50 foot veg fire in tier 3. Fire marked in FAS. Veg sharepoint has incident data here: \\rcshare-nas05\VM\PLANNING\Business Analyst\02)PRIVILEGED_VMFireIncidents\2017\17-0085746_NC"/>
    <s v="     "/>
    <s v="Missed Ignitions Tracker"/>
    <n v="44270"/>
    <s v="Y"/>
    <x v="0"/>
    <m/>
    <s v="17-0085746"/>
    <m/>
    <m/>
    <m/>
    <m/>
    <s v="     "/>
    <x v="1"/>
    <s v="PG&amp;E"/>
    <m/>
    <m/>
    <m/>
    <s v="D"/>
    <m/>
    <s v="&lt;0.25"/>
    <m/>
    <s v="Vegetation"/>
    <s v="33.a. Veg. contact"/>
    <s v="Vegetation"/>
    <s v="Contact from object"/>
    <s v="Veg. contact"/>
    <m/>
    <s v="Contact - Vegetation"/>
    <s v="Conductor - Primary"/>
    <s v="Line to Line"/>
    <s v="N"/>
    <s v="Overhead"/>
    <x v="3"/>
    <s v="Conductor - Primary"/>
    <m/>
    <m/>
    <s v="     "/>
    <s v="Tier 3"/>
    <x v="1"/>
    <n v="180"/>
    <m/>
    <n v="38.466000000000001"/>
    <n v="-122.694"/>
    <s v="Sonoma"/>
    <s v="SANTA-ROSA-A-1104"/>
    <s v="042151104"/>
    <n v="11000"/>
    <m/>
    <x v="0"/>
    <m/>
    <s v="Conifer Forest"/>
    <m/>
    <m/>
    <s v="No"/>
    <m/>
    <m/>
    <m/>
    <m/>
    <m/>
    <m/>
    <m/>
    <s v="N"/>
    <s v="N"/>
    <m/>
    <m/>
    <s v="     "/>
    <s v="38.46600000"/>
    <s v="-122.69360000"/>
    <s v="Oct 11 2017 12:00AM"/>
    <s v="TrunkFail"/>
    <s v="LARGE FIR FAILED AT BASE DUE TOBWIND STORM. FEKL BREAKING ALL FLASES STARTING SMALL VEG FIRE. 50X50"/>
    <s v="FIR"/>
    <s v="100"/>
    <s v="55"/>
    <s v="40"/>
    <s v="None"/>
    <s v="None"/>
    <s v="N"/>
    <s v="1"/>
    <m/>
    <s v="Other"/>
    <s v="D"/>
    <s v="CrossArm"/>
    <s v="BareWire"/>
    <s v="0"/>
  </r>
  <r>
    <s v="20160339"/>
    <s v="     "/>
    <n v="42654"/>
    <s v="10/11"/>
    <x v="1"/>
    <n v="0.96944444444444444"/>
    <s v="42"/>
    <n v="4"/>
    <s v="10"/>
    <x v="6"/>
    <n v="42654"/>
    <n v="0.97152777777777777"/>
    <s v="transmission line on ground.assissted jim hattrup with switching.transmission crew repaired"/>
    <s v="     "/>
    <m/>
    <m/>
    <s v="N"/>
    <x v="0"/>
    <s v="1556711"/>
    <m/>
    <s v="INT-08640"/>
    <m/>
    <m/>
    <m/>
    <s v="     "/>
    <x v="1"/>
    <s v="PG&amp;E"/>
    <m/>
    <s v="Vegetation"/>
    <m/>
    <s v="T"/>
    <m/>
    <s v="&lt;0.25"/>
    <s v="Square Feet: ; Acreage: "/>
    <s v="Contact - 3rd Party"/>
    <s v="33.e. Other contact from object"/>
    <s v="Contact - 3rd Party"/>
    <s v="All types of equipment / facility failure"/>
    <s v="Vandalism"/>
    <m/>
    <s v="Vandalism"/>
    <m/>
    <m/>
    <m/>
    <s v="Overhead"/>
    <x v="4"/>
    <s v="Conductor"/>
    <m/>
    <s v="100025501"/>
    <s v="     "/>
    <s v="Tier 3"/>
    <x v="1"/>
    <n v="330"/>
    <m/>
    <n v="39.020099999999999"/>
    <n v="-120.82899999999999"/>
    <s v="Placer"/>
    <s v="WEIMAR-#1-60"/>
    <s v="ETL.7560"/>
    <n v="60000"/>
    <s v="N/A"/>
    <x v="0"/>
    <s v="cal fire.foresthill fire"/>
    <s v="Urban"/>
    <m/>
    <m/>
    <s v="No"/>
    <m/>
    <m/>
    <m/>
    <m/>
    <m/>
    <m/>
    <m/>
    <s v="N"/>
    <s v="N"/>
    <m/>
    <m/>
    <s v="     "/>
    <m/>
    <m/>
    <m/>
    <m/>
    <m/>
    <m/>
    <m/>
    <m/>
    <m/>
    <m/>
    <m/>
    <m/>
    <m/>
    <m/>
    <m/>
    <m/>
    <m/>
    <m/>
    <m/>
  </r>
  <r>
    <s v="20170433"/>
    <s v="     "/>
    <n v="43019"/>
    <s v="10/11"/>
    <x v="1"/>
    <n v="0.49791666666666667"/>
    <s v="41"/>
    <n v="4"/>
    <s v="10"/>
    <x v="0"/>
    <n v="43019"/>
    <n v="0.53125"/>
    <s v="CREW TO FIX WIRE DOWN"/>
    <s v="     "/>
    <m/>
    <m/>
    <s v="N"/>
    <x v="0"/>
    <s v="1898451"/>
    <s v="17-0086350"/>
    <m/>
    <m/>
    <m/>
    <m/>
    <s v="     "/>
    <x v="1"/>
    <s v="PG&amp;E"/>
    <m/>
    <s v="Vegetation"/>
    <m/>
    <s v="D"/>
    <m/>
    <s v="&lt;3 meters of linear travel"/>
    <s v="Square Feet: ; Acreage: "/>
    <s v="Vegetation"/>
    <s v="33.a. Veg. contact"/>
    <s v="Vegetation"/>
    <s v="All types of equipment / facility failure"/>
    <s v="Contact - Vegetation"/>
    <m/>
    <s v="Contact - Vegetation"/>
    <s v="Conductor"/>
    <s v="Line to Line"/>
    <s v="Unknown"/>
    <s v="Overhead"/>
    <x v="3"/>
    <s v="Conductor"/>
    <m/>
    <s v="101974930"/>
    <s v="     "/>
    <s v="Tier 3"/>
    <x v="1"/>
    <n v="140"/>
    <m/>
    <n v="38.5015"/>
    <n v="-123.024"/>
    <s v="Sonoma"/>
    <s v="MONTE-RIO-1113"/>
    <s v="42811113"/>
    <n v="12000"/>
    <s v="MONTE RIO 1113180"/>
    <x v="0"/>
    <s v="Unknown"/>
    <s v="Hardwood Forest"/>
    <m/>
    <m/>
    <s v="No"/>
    <m/>
    <m/>
    <m/>
    <m/>
    <m/>
    <m/>
    <m/>
    <s v="N"/>
    <s v="N"/>
    <m/>
    <m/>
    <s v="     "/>
    <m/>
    <m/>
    <s v="Oct 13 2017  9:25AM"/>
    <s v="Unverified"/>
    <s v="COULD NOT LOCATE LIMB"/>
    <s v=""/>
    <m/>
    <m/>
    <m/>
    <m/>
    <m/>
    <m/>
    <m/>
    <m/>
    <m/>
    <m/>
    <m/>
    <m/>
    <m/>
  </r>
  <r>
    <s v="MIA20150364"/>
    <s v="     "/>
    <n v="42289"/>
    <s v="10/12"/>
    <x v="1"/>
    <n v="0.74466435185185187"/>
    <s v="42"/>
    <n v="4"/>
    <s v="10"/>
    <x v="2"/>
    <n v="42289"/>
    <n v="0.74444444444444446"/>
    <s v="trees in wire causing fire"/>
    <s v="     "/>
    <s v="FAS"/>
    <n v="44252"/>
    <s v="Y"/>
    <x v="0"/>
    <s v="1320829"/>
    <m/>
    <m/>
    <s v="T003506044"/>
    <m/>
    <m/>
    <s v="     "/>
    <x v="0"/>
    <s v="PG&amp;E"/>
    <m/>
    <m/>
    <m/>
    <s v="D"/>
    <m/>
    <s v="&lt;3 meters of linear travel"/>
    <m/>
    <s v="Vegetation"/>
    <s v="33.a. Veg. contact"/>
    <s v="Vegetation"/>
    <s v="Contact from object"/>
    <s v="Contact - Vegetation"/>
    <m/>
    <s v="Contact - Vegetation"/>
    <s v="Conductor - Primary"/>
    <m/>
    <s v="Yes"/>
    <s v="Overhead"/>
    <x v="0"/>
    <m/>
    <m/>
    <s v="153652109"/>
    <s v="     "/>
    <s v="Tier 3"/>
    <x v="1"/>
    <n v="305"/>
    <m/>
    <n v="38.762300000000003"/>
    <n v="-120.928"/>
    <s v="El Dorado"/>
    <s v="SHINGLE-SPRINGS-2109"/>
    <s v="153652109"/>
    <n v="21000"/>
    <m/>
    <x v="0"/>
    <m/>
    <s v="Rural"/>
    <m/>
    <m/>
    <s v="No"/>
    <m/>
    <m/>
    <m/>
    <m/>
    <m/>
    <m/>
    <m/>
    <s v="N"/>
    <s v="N"/>
    <m/>
    <m/>
    <s v="     "/>
    <m/>
    <m/>
    <m/>
    <m/>
    <m/>
    <m/>
    <m/>
    <m/>
    <m/>
    <m/>
    <m/>
    <m/>
    <m/>
    <m/>
    <m/>
    <m/>
    <m/>
    <m/>
    <m/>
  </r>
  <r>
    <s v="20170438"/>
    <s v="     "/>
    <n v="43021"/>
    <s v="10/13"/>
    <x v="1"/>
    <n v="0.92986111111111114"/>
    <s v="41"/>
    <n v="4"/>
    <s v="10"/>
    <x v="0"/>
    <n v="43021"/>
    <n v="0.9291666666666667"/>
    <s v="3 SPANS OF 4/0 SEC ON GROUND, TREE IN LINE, TREE CREW REQUIRED, MADE TAG AND CALLED FOR CREW"/>
    <s v="     "/>
    <m/>
    <m/>
    <s v="N"/>
    <x v="0"/>
    <s v="1900499"/>
    <s v="17-0087321"/>
    <m/>
    <m/>
    <m/>
    <m/>
    <s v="     "/>
    <x v="1"/>
    <s v="PG&amp;E"/>
    <m/>
    <s v="Vegetation"/>
    <m/>
    <s v="D"/>
    <m/>
    <s v="&lt;3 meters of linear travel"/>
    <s v="Square Feet: ; Acreage: "/>
    <s v="Equipment - PG&amp;E"/>
    <s v="34.n. Transformer damage or failure"/>
    <s v="Equipment - PG&amp;E"/>
    <s v="All types of equipment / facility failure"/>
    <s v="Transformer"/>
    <s v="Transformer"/>
    <m/>
    <m/>
    <s v="Force Out"/>
    <s v="PACIFIC BELL"/>
    <s v="Overhead"/>
    <x v="1"/>
    <s v="Transformer"/>
    <m/>
    <s v="100325368"/>
    <s v="     "/>
    <s v="Tier 3"/>
    <x v="1"/>
    <n v="280"/>
    <m/>
    <n v="39.764800000000001"/>
    <n v="-121.631"/>
    <s v="Butte"/>
    <s v="PARADISE-1103"/>
    <s v="102831103"/>
    <m/>
    <s v="N/A"/>
    <x v="0"/>
    <s v="Unknown"/>
    <s v="Conifer Forest"/>
    <m/>
    <m/>
    <s v="Yes"/>
    <m/>
    <m/>
    <m/>
    <m/>
    <m/>
    <m/>
    <m/>
    <s v="N"/>
    <s v="N"/>
    <m/>
    <m/>
    <s v="     "/>
    <m/>
    <m/>
    <m/>
    <m/>
    <m/>
    <m/>
    <m/>
    <m/>
    <m/>
    <m/>
    <m/>
    <m/>
    <m/>
    <m/>
    <m/>
    <m/>
    <m/>
    <m/>
    <m/>
  </r>
  <r>
    <s v="20170436"/>
    <s v="     "/>
    <n v="43021"/>
    <s v="10/13"/>
    <x v="1"/>
    <n v="0.43541666666666667"/>
    <s v="41"/>
    <n v="4"/>
    <s v="10"/>
    <x v="0"/>
    <n v="43021"/>
    <m/>
    <s v="Primary #397 tree wire burned down where it was against a redwood tree causing small ground fire. Need crew for repairs."/>
    <s v="     "/>
    <m/>
    <m/>
    <s v="N"/>
    <x v="0"/>
    <s v="1899985"/>
    <s v="17-0087093"/>
    <m/>
    <m/>
    <n v="113728241"/>
    <m/>
    <s v="     "/>
    <x v="1"/>
    <s v="PG&amp;E"/>
    <m/>
    <s v="Vegetation"/>
    <m/>
    <s v="D"/>
    <m/>
    <s v="&lt;0.25"/>
    <s v="Square Feet: ; Acreage: "/>
    <s v="Vegetation"/>
    <s v="33.a. Veg. contact"/>
    <s v="Vegetation"/>
    <s v="All types of equipment / facility failure"/>
    <s v="Contact - Vegetation"/>
    <m/>
    <s v="Contact - Vegetation"/>
    <s v="Conductor"/>
    <s v="Open Circuit"/>
    <s v="Unknown"/>
    <s v="Overhead"/>
    <x v="3"/>
    <s v="Conductor"/>
    <m/>
    <s v="101677721"/>
    <s v="     "/>
    <s v="Tier 3"/>
    <x v="1"/>
    <n v="520"/>
    <m/>
    <n v="37.056100000000001"/>
    <n v="-122.021"/>
    <s v="Santa Cruz"/>
    <s v="CAMP-EVERS-2106"/>
    <s v="83622106"/>
    <n v="21000"/>
    <s v="CAMP EVERS 210616000"/>
    <x v="1"/>
    <s v="Scotts Valley Fire Dept."/>
    <s v="Conifer Forest"/>
    <m/>
    <m/>
    <s v="No"/>
    <m/>
    <m/>
    <m/>
    <m/>
    <m/>
    <m/>
    <m/>
    <s v="N"/>
    <s v="N"/>
    <m/>
    <m/>
    <s v="     "/>
    <s v="37.05630000"/>
    <s v="-122.02080000"/>
    <s v="Oct 13 2017 12:00AM"/>
    <s v="TreeGrew"/>
    <s v="Tree did not grow into line. Live MWS Redwood with construction issue. Prior to incident, treewire was in contact with tree trunk. Caused outage + small dire. Repair crew moved wire in on crossarm. Crossarm is new style composite wide crossarm. _x000d__x000a_Also, see VM Incident Report."/>
    <s v="REDW"/>
    <s v="200"/>
    <s v="44"/>
    <s v="1"/>
    <m/>
    <m/>
    <m/>
    <m/>
    <m/>
    <m/>
    <m/>
    <s v="CrossArm"/>
    <s v="TreeWire"/>
    <s v="1"/>
  </r>
  <r>
    <s v="20160342"/>
    <s v="     "/>
    <n v="42657"/>
    <s v="10/14"/>
    <x v="1"/>
    <n v="6.3888888888888884E-2"/>
    <s v="42"/>
    <n v="4"/>
    <s v="10"/>
    <x v="6"/>
    <n v="42657"/>
    <n v="6.3888888888888884E-2"/>
    <s v="SAME as TR7753955"/>
    <s v="     "/>
    <m/>
    <m/>
    <s v="N"/>
    <x v="0"/>
    <s v="1558011"/>
    <s v="16-0071832"/>
    <m/>
    <m/>
    <m/>
    <m/>
    <s v="     "/>
    <x v="1"/>
    <s v="PG&amp;E"/>
    <m/>
    <s v="Vegetation"/>
    <m/>
    <s v="D"/>
    <m/>
    <s v="&lt;0.25"/>
    <s v="Square Feet: ; Acreage: "/>
    <s v="Vegetation"/>
    <s v="33.a. Veg. contact"/>
    <s v="Vegetation"/>
    <s v="All types of equipment / facility failure"/>
    <s v="Contact - Vegetation"/>
    <m/>
    <s v="Contact - Vegetation"/>
    <s v="Conductor"/>
    <s v="Line to Ground"/>
    <m/>
    <s v="Overhead"/>
    <x v="3"/>
    <s v="Conductor"/>
    <m/>
    <s v="101489328"/>
    <s v="     "/>
    <s v="Tier 3"/>
    <x v="1"/>
    <n v="244"/>
    <m/>
    <n v="40.500700000000002"/>
    <n v="-121.916"/>
    <s v="Shasta"/>
    <s v="VOLTA-1102"/>
    <s v="102541102"/>
    <n v="12000"/>
    <s v="VOLTA 110280982"/>
    <x v="0"/>
    <s v="Cal Fire"/>
    <s v="Conifer Forest"/>
    <m/>
    <m/>
    <s v="No"/>
    <m/>
    <m/>
    <m/>
    <m/>
    <m/>
    <m/>
    <m/>
    <s v="N"/>
    <s v="N"/>
    <m/>
    <m/>
    <s v="     "/>
    <m/>
    <m/>
    <s v="Oct 18 2016 12:00AM"/>
    <s v="Unverified"/>
    <s v="Tree not located. Pole with fuco 9707 and hardware replaced"/>
    <s v=""/>
    <m/>
    <m/>
    <m/>
    <m/>
    <m/>
    <m/>
    <m/>
    <m/>
    <m/>
    <m/>
    <m/>
    <m/>
    <m/>
  </r>
  <r>
    <s v="20180890"/>
    <s v="     "/>
    <n v="43387"/>
    <s v="10/14"/>
    <x v="1"/>
    <n v="0.81887731481481485"/>
    <s v="42"/>
    <n v="4"/>
    <s v="10"/>
    <x v="1"/>
    <n v="43387"/>
    <n v="0.81666666666666665"/>
    <s v="Tree fell thru line due to high wind"/>
    <s v="     "/>
    <s v="FAS"/>
    <m/>
    <s v="N"/>
    <x v="0"/>
    <s v="195004"/>
    <s v="18-0090288"/>
    <m/>
    <m/>
    <m/>
    <s v="EI181014A"/>
    <s v="     "/>
    <x v="1"/>
    <s v="PG&amp;E"/>
    <m/>
    <m/>
    <m/>
    <s v="D"/>
    <m/>
    <s v="0.26-9.99"/>
    <m/>
    <s v="Vegetation"/>
    <s v="33.a. Veg. contact"/>
    <s v="Vegetation"/>
    <s v="Contact from object"/>
    <s v="Vegetation"/>
    <m/>
    <s v="Contact - Vegetation"/>
    <s v="Crossarm"/>
    <s v="Line to Line"/>
    <m/>
    <s v="Overhead"/>
    <x v="3"/>
    <m/>
    <m/>
    <s v="1222"/>
    <s v="     "/>
    <s v="Tier 3"/>
    <x v="1"/>
    <n v="340"/>
    <s v="R5+"/>
    <n v="38.445999999999998"/>
    <n v="-120.515"/>
    <s v="Amador"/>
    <s v="PINE-GROVE-1102"/>
    <s v="163751102"/>
    <n v="11000"/>
    <s v="PINE GROVE 11021222"/>
    <x v="0"/>
    <m/>
    <s v="Conifer Forest"/>
    <m/>
    <m/>
    <s v="No"/>
    <m/>
    <m/>
    <m/>
    <m/>
    <m/>
    <m/>
    <m/>
    <s v="N"/>
    <s v="Y"/>
    <s v="201810140600"/>
    <s v="201810161800"/>
    <s v="     "/>
    <s v="38.44571500"/>
    <s v="-120.51405800"/>
    <s v="Oct 15 2018 12:00AM"/>
    <s v="TrunkFail"/>
    <s v="Live Ponderosa pine approximately 70 ft. tall x 12 dbh, 45 ft. from lines.  Outage caused by trunk failure 11 ft. abv ground due to strong winds. Tree fell,  bringing lines to the ground and breaking crossarm."/>
    <s v="PINP"/>
    <s v="70"/>
    <s v="12"/>
    <s v="45"/>
    <s v="Slight"/>
    <s v="None"/>
    <s v="N"/>
    <s v="1"/>
    <m/>
    <s v="Hillside"/>
    <s v="B"/>
    <s v="CrossArm"/>
    <s v="BareWire"/>
    <s v="0"/>
  </r>
  <r>
    <s v="20180891"/>
    <s v="     "/>
    <n v="43387"/>
    <s v="10/14"/>
    <x v="1"/>
    <n v="0.86973379629629632"/>
    <s v="42"/>
    <n v="4"/>
    <s v="10"/>
    <x v="1"/>
    <n v="43387"/>
    <n v="0.83888888888888891"/>
    <s v="&quot;TREE BRANCH IN WIRE SUPSPECTED AS CAUSE, NOT CONFIRMED&quot;"/>
    <s v="     "/>
    <s v="FAS"/>
    <m/>
    <s v="N"/>
    <x v="0"/>
    <s v="195022"/>
    <s v="18-0090299"/>
    <m/>
    <m/>
    <m/>
    <m/>
    <s v="     "/>
    <x v="1"/>
    <s v="PG&amp;E"/>
    <m/>
    <m/>
    <m/>
    <s v="D"/>
    <m/>
    <s v="0.26-9.99"/>
    <m/>
    <s v="Vegetation"/>
    <s v="33.a. Veg. contact"/>
    <s v="Vegetation"/>
    <s v="Contact from object"/>
    <s v="Vegetation"/>
    <m/>
    <s v="Contact - Vegetation"/>
    <s v="Conductor"/>
    <s v="Line to Ground"/>
    <m/>
    <s v="Overhead"/>
    <x v="3"/>
    <m/>
    <m/>
    <s v="63823"/>
    <s v="     "/>
    <s v="Tier 3"/>
    <x v="1"/>
    <n v="340"/>
    <s v="R5+"/>
    <n v="38.893500000000003"/>
    <n v="-120.85"/>
    <s v="El Dorado"/>
    <s v="PLACERVILLE-2106"/>
    <s v="153082106"/>
    <n v="21000"/>
    <s v="PLACERVILLE 21067522"/>
    <x v="1"/>
    <m/>
    <s v="Conifer Forest"/>
    <m/>
    <m/>
    <s v="No"/>
    <m/>
    <m/>
    <m/>
    <m/>
    <m/>
    <m/>
    <m/>
    <s v="N"/>
    <s v="Y"/>
    <s v="201810140600"/>
    <s v="201810161800"/>
    <s v="     "/>
    <s v="38.89305670"/>
    <s v="-120.85171330"/>
    <s v="Oct 15 2018 12:00AM"/>
    <s v="BranchFail"/>
    <s v="Healthy 30 DBH ponderosa tree with healthy canopy. Tree has natural die off of sun deprived lower branches. A 1.5-2 inch diameter branch that was not overhanging had broken out in the wind and its trajectory led it to the powerlines. Powerlines had 3 phase construction with narrow bracket construction. Branch was able to cross phases and make ignition."/>
    <s v="PINP"/>
    <s v="115"/>
    <s v="30"/>
    <s v="15"/>
    <s v="None"/>
    <s v="None"/>
    <s v="Y"/>
    <s v="1"/>
    <m/>
    <s v="Hillside"/>
    <s v="A"/>
    <s v="CrossArm"/>
    <s v="BareWire"/>
    <s v="0"/>
  </r>
  <r>
    <s v="20180892"/>
    <s v="     "/>
    <n v="43388"/>
    <s v="10/15"/>
    <x v="1"/>
    <n v="0.14097222222222222"/>
    <s v="42"/>
    <n v="4"/>
    <s v="10"/>
    <x v="1"/>
    <n v="43388"/>
    <n v="0.14097222222222222"/>
    <s v="During very strong winds the pine broke 25 ft. above the ground and fell through service drop."/>
    <s v="     "/>
    <s v="Charles"/>
    <m/>
    <s v="N"/>
    <x v="0"/>
    <s v="195193"/>
    <s v="18-0090342"/>
    <m/>
    <m/>
    <m/>
    <m/>
    <s v="     "/>
    <x v="1"/>
    <s v="PG&amp;E"/>
    <m/>
    <m/>
    <m/>
    <s v="D"/>
    <m/>
    <s v="Unknown"/>
    <m/>
    <s v="Vegetation"/>
    <s v="33.a. Veg. contact"/>
    <s v="Vegetation"/>
    <s v="Contact from object"/>
    <s v="Vegetation"/>
    <s v="Service Drop"/>
    <s v="Contact - Vegetation"/>
    <s v="Service Drop"/>
    <s v="Force Out"/>
    <m/>
    <s v="Overhead"/>
    <x v="2"/>
    <s v="Service Drop"/>
    <m/>
    <s v="L3929"/>
    <s v="     "/>
    <s v="Tier 3"/>
    <x v="1"/>
    <n v="345"/>
    <s v="R5"/>
    <n v="38.289700000000003"/>
    <n v="-120.58"/>
    <s v="Calaveras"/>
    <s v="CALAVERAS-CEMENT-1101"/>
    <s v="162211101"/>
    <n v="750"/>
    <s v="N/A"/>
    <x v="0"/>
    <m/>
    <s v="Conifer Forest"/>
    <m/>
    <m/>
    <s v="Yes"/>
    <m/>
    <m/>
    <m/>
    <m/>
    <m/>
    <m/>
    <m/>
    <s v="N"/>
    <s v="Y"/>
    <s v="201810141710"/>
    <s v="201810161800"/>
    <s v="     "/>
    <m/>
    <m/>
    <m/>
    <m/>
    <m/>
    <m/>
    <m/>
    <m/>
    <m/>
    <m/>
    <m/>
    <m/>
    <m/>
    <m/>
    <m/>
    <m/>
    <m/>
    <m/>
    <m/>
  </r>
  <r>
    <s v="20191248"/>
    <s v="     "/>
    <n v="43753"/>
    <s v="10/15"/>
    <x v="1"/>
    <m/>
    <s v="42"/>
    <n v="4"/>
    <s v="10"/>
    <x v="3"/>
    <n v="43753"/>
    <n v="2.4305555555555556E-2"/>
    <s v="broken insulator caused wire down"/>
    <s v="     "/>
    <s v="FAS"/>
    <m/>
    <s v="N"/>
    <x v="0"/>
    <s v="658753"/>
    <s v="19-0111571"/>
    <m/>
    <s v="T004778830"/>
    <n v="117998900"/>
    <m/>
    <s v="     "/>
    <x v="1"/>
    <s v="PG&amp;E"/>
    <m/>
    <m/>
    <m/>
    <s v="D"/>
    <m/>
    <s v="&lt;3 meters of linear travel"/>
    <m/>
    <s v="Equipment - PG&amp;E"/>
    <s v="34.g. Insulator and brushing damage or failure"/>
    <s v="Equipment - PG&amp;E"/>
    <s v="All types of equipment / facility failure"/>
    <s v="Insulator failure"/>
    <s v="Insulator"/>
    <m/>
    <m/>
    <s v="Force Out"/>
    <m/>
    <s v="Overhead"/>
    <x v="0"/>
    <s v="Insulator"/>
    <m/>
    <s v="Circuit 254432102"/>
    <s v="     "/>
    <s v="Tier 3"/>
    <x v="1"/>
    <n v="424"/>
    <s v="R4"/>
    <n v="37.323700000000002"/>
    <n v="-119.617"/>
    <s v="MADERA"/>
    <s v="COARSEGOLD-2102"/>
    <m/>
    <m/>
    <s v="COARSEGOLD 21025380"/>
    <x v="1"/>
    <m/>
    <s v="Conifer Forest"/>
    <m/>
    <m/>
    <s v="No"/>
    <m/>
    <m/>
    <m/>
    <m/>
    <m/>
    <m/>
    <m/>
    <s v="N"/>
    <s v="N"/>
    <m/>
    <m/>
    <s v="     "/>
    <m/>
    <m/>
    <m/>
    <m/>
    <m/>
    <m/>
    <m/>
    <m/>
    <m/>
    <m/>
    <m/>
    <m/>
    <m/>
    <m/>
    <m/>
    <m/>
    <m/>
    <m/>
    <m/>
  </r>
  <r>
    <s v="20180895"/>
    <s v="     "/>
    <n v="43389"/>
    <s v="10/16"/>
    <x v="1"/>
    <n v="0.69026620370370373"/>
    <s v="42"/>
    <n v="4"/>
    <s v="10"/>
    <x v="1"/>
    <n v="43389"/>
    <n v="0.6875"/>
    <s v="&quot;TREE TOP BROKE OUT 1 SPAN LD SIDE OF FU 12907 - TREE HIT PHONE AND SLAPPED WIRE TOGETHER - RPTS FIRE OUT AND ABOUT 1/2 ACRE&quot;"/>
    <s v="     "/>
    <s v="FAS"/>
    <m/>
    <s v="N"/>
    <x v="0"/>
    <s v="196726"/>
    <s v="18-0091127"/>
    <m/>
    <m/>
    <m/>
    <m/>
    <s v="     "/>
    <x v="1"/>
    <s v="PG&amp;E"/>
    <m/>
    <m/>
    <m/>
    <s v="D"/>
    <m/>
    <s v="0.26-9.99"/>
    <m/>
    <s v="Vegetation"/>
    <s v="33.a. Veg. contact"/>
    <s v="Vegetation"/>
    <s v="Contact from object"/>
    <s v="Vegetation"/>
    <m/>
    <s v="Contact - Vegetation"/>
    <s v="Conductor"/>
    <s v="Line to Line"/>
    <m/>
    <s v="Overhead"/>
    <x v="3"/>
    <m/>
    <m/>
    <s v="12907"/>
    <s v="     "/>
    <s v="Tier 3"/>
    <x v="1"/>
    <n v="154"/>
    <s v="R5"/>
    <n v="38.750999999999998"/>
    <n v="-122.91500000000001"/>
    <s v="Sonoma"/>
    <s v="GEYSERVILLE-1102"/>
    <s v="042891102"/>
    <n v="11000"/>
    <s v="N/A"/>
    <x v="1"/>
    <m/>
    <s v="Hardwood Forest"/>
    <m/>
    <m/>
    <s v="No"/>
    <m/>
    <m/>
    <m/>
    <m/>
    <m/>
    <m/>
    <m/>
    <s v="N"/>
    <s v="N"/>
    <m/>
    <m/>
    <s v="     "/>
    <s v="38.77556000"/>
    <s v="-122.89838000"/>
    <s v="Oct 17 2018  2:45PM"/>
    <s v="Unverified"/>
    <s v="Property Caretaker Kelly and PG&amp;E T-man report speaking with Calfire. Calfire stated that “their best guess for the cause of the fire was the top of an oak tree popping off and striking communication lines” causing arcing between 12kV conductors."/>
    <m/>
    <m/>
    <m/>
    <m/>
    <m/>
    <m/>
    <m/>
    <m/>
    <m/>
    <m/>
    <m/>
    <m/>
    <m/>
    <m/>
  </r>
  <r>
    <s v="20201389"/>
    <s v="     "/>
    <n v="44120"/>
    <s v="10/16"/>
    <x v="1"/>
    <n v="0.18263888888888888"/>
    <s v="42"/>
    <n v="4"/>
    <s v="10"/>
    <x v="4"/>
    <n v="44120"/>
    <n v="0.17569444444444443"/>
    <s v="On October 16, 2020 at 0533 hours, a PG&amp;E Troubleman patrolled the Molino 1102 Distribution Circuit number 042571102, near 12023 Coleman Valley and Joy Road, in Occidental, California. He observed fuse 4895 open and a tree through the line in the span between 12023 and 6431, with one phase of wire on the ground. Initial analysis indicates that a tree brought down one #6 copper wire on the ssd of c/o 12023 towards c/o 6431. Cal Fire responded and extinguished the 1 acre Coleman fire. The 628 minute outage affected 152 customers. The EC A tag number 119913558 was submitted to repair the broken conductor. We replaced 270' of wire. All the repairs were completed and the line was returned to service on October 16, 2020 at 1441 hours. This information is preliminary."/>
    <s v="     "/>
    <s v="FAS"/>
    <m/>
    <s v="N"/>
    <x v="0"/>
    <s v="1119052"/>
    <s v="20-0109467"/>
    <m/>
    <s v="T005096220"/>
    <n v="119913558"/>
    <m/>
    <s v="     "/>
    <x v="1"/>
    <s v="PG&amp;E"/>
    <m/>
    <s v="Vegetation"/>
    <m/>
    <s v="D"/>
    <s v="D"/>
    <s v="&lt;0.25"/>
    <m/>
    <s v="Vegetation"/>
    <s v="33.a. Veg. contact"/>
    <s v="Vegetation"/>
    <s v="Contact from object"/>
    <s v="Contact - Vegetation"/>
    <m/>
    <s v="Contact - Vegetation"/>
    <s v="Conductor - Primary"/>
    <s v="Line to Line"/>
    <m/>
    <s v="Overhead"/>
    <x v="3"/>
    <s v="Conductor - Primary"/>
    <s v="Conductor - Primary"/>
    <s v="Circuit ID: 042571102, SAP: 101974096"/>
    <s v="     "/>
    <s v="Tier 3"/>
    <x v="1"/>
    <n v="140"/>
    <s v="R4"/>
    <n v="38.411299999999997"/>
    <n v="-122.98"/>
    <s v="Sonoma"/>
    <s v="MOLINO-1102"/>
    <m/>
    <n v="12000"/>
    <s v="MOLINO 1102178"/>
    <x v="1"/>
    <s v="Cal Fire"/>
    <s v="Conifer Forest"/>
    <m/>
    <m/>
    <s v="No"/>
    <m/>
    <m/>
    <m/>
    <m/>
    <m/>
    <s v="COLEMAN"/>
    <m/>
    <s v="N"/>
    <s v="Y"/>
    <s v="202010141200"/>
    <s v="202010171500"/>
    <s v="     "/>
    <s v="38.41179000"/>
    <s v="-122.97510000"/>
    <s v="Oct 24 2020 12:00AM"/>
    <s v="TrunkFail"/>
    <s v="A ~100 ft tall Douglas fir ~80 ft from the primary conductors was found to have failed at the base of the trunk and fallen into 12KV. The treeâ€™s canopy was less than completely full with an unusually shaped major branch. Inspection of the point of failure revealed dark brown heartwood rot and fungal hyphae. No fruiting bodies on either the trunk or the surrounding soil were found. The fungal hyphae appearance &amp; location and the tree species suggest Velvet-top fungal infection / Brown-cubucial Butt Rot"/>
    <s v="FIRD"/>
    <s v="100"/>
    <s v="18"/>
    <s v="80"/>
    <s v="None"/>
    <s v="None"/>
    <s v="N"/>
    <s v="1"/>
    <m/>
    <s v="Hillside"/>
    <s v="A"/>
    <s v="CrossArm"/>
    <s v="BareWire"/>
    <s v="4"/>
  </r>
  <r>
    <s v="20201390"/>
    <s v="     "/>
    <n v="44120"/>
    <s v="10/16"/>
    <x v="1"/>
    <n v="0.45555555555555555"/>
    <s v="42"/>
    <n v="4"/>
    <s v="10"/>
    <x v="4"/>
    <n v="44120"/>
    <n v="0.45416666666666666"/>
    <s v="On October 16, 2020 at 1056 hours, a PG&amp;E Troubleman was dispatched to the Columbia Hill 1101 12kV Distribution Circuit on Robinson Road in Nevada City in response to an outage. Initial analysis indicates third party contact caused the ignition. A customer had a dig-in on customer owned wire that was beyond the meter. Instead of the customer's circuit breaker tripping, power was back-fed to the transformer causing the ground wire on the transformer to burn up which led to the ignition at the base of the pole. The ensuing fire was &gt; 1 meter in size and the fire was suppressed by Cal Fire. PG&amp;E Hired Contract Crew replaced the damaged 10kV transformer with a 15kV transformer on October 16, 2020."/>
    <s v="     "/>
    <s v="FAS"/>
    <m/>
    <s v="N"/>
    <x v="0"/>
    <s v="1119300"/>
    <s v="20-0109647"/>
    <m/>
    <s v="T005096617"/>
    <n v="119915033"/>
    <m/>
    <s v="     "/>
    <x v="0"/>
    <s v="PG&amp;E"/>
    <m/>
    <s v="Vegetation"/>
    <m/>
    <s v="D"/>
    <s v="D"/>
    <s v="&lt;3 meters of linear travel"/>
    <m/>
    <s v="Contact - Customer (Equip/Structure/Veg)"/>
    <s v="33.e. Other contact from object"/>
    <s v="Contact - 3rd Party"/>
    <s v="Contact from object"/>
    <s v="Contact - Other"/>
    <m/>
    <s v="Contact - Other"/>
    <s v="Transformer"/>
    <s v="Line to Ground"/>
    <m/>
    <s v="Overhead"/>
    <x v="3"/>
    <s v="Transformer"/>
    <s v="Transformer, Cutouts"/>
    <s v="CGC: 222613361880 "/>
    <s v="     "/>
    <s v="Tier 3"/>
    <x v="1"/>
    <n v="330"/>
    <m/>
    <n v="39.3628"/>
    <n v="-121.077"/>
    <s v="Nevada"/>
    <s v="COLUMBIA-HILL-1101"/>
    <m/>
    <n v="12000"/>
    <s v="COLUMBIA HILL 1101CB"/>
    <x v="1"/>
    <s v="Cal Fire"/>
    <m/>
    <m/>
    <m/>
    <s v="No"/>
    <m/>
    <m/>
    <m/>
    <m/>
    <m/>
    <m/>
    <m/>
    <s v="N"/>
    <s v="Y"/>
    <s v="202010141700"/>
    <s v="202010170100"/>
    <s v="     "/>
    <m/>
    <m/>
    <m/>
    <m/>
    <m/>
    <m/>
    <m/>
    <m/>
    <m/>
    <m/>
    <m/>
    <m/>
    <m/>
    <m/>
    <m/>
    <m/>
    <m/>
    <m/>
    <m/>
  </r>
  <r>
    <s v="MIT20170025"/>
    <s v="     "/>
    <n v="43025"/>
    <s v="10/17"/>
    <x v="1"/>
    <n v="0.40486111111111112"/>
    <s v="42"/>
    <n v="4"/>
    <s v="10"/>
    <x v="0"/>
    <n v="43025"/>
    <n v="0.40486111111111112"/>
    <s v="Related to Pythian/Oakmont Fire. Waiting on fire report from Cal Fire. Law Claims took over investigation. JZCY - Veg sharepoint has incident data here: \\rcshare-nas05\VM\PLANNING\Business Analyst\02)PRIVILEGED_VMFireIncidents\2017\17-0087215_NC"/>
    <s v="     "/>
    <s v="Missed Ignitions Tracker"/>
    <n v="44270"/>
    <s v="Y"/>
    <x v="0"/>
    <s v="1900315"/>
    <s v="17-0087215"/>
    <m/>
    <s v="T004164993"/>
    <m/>
    <m/>
    <s v="     "/>
    <x v="1"/>
    <s v="PG&amp;E"/>
    <m/>
    <m/>
    <m/>
    <s v="D"/>
    <m/>
    <s v="&gt;5,000"/>
    <m/>
    <s v="Vegetation"/>
    <s v="33.a. Veg. contact"/>
    <s v="Vegetation"/>
    <s v="Contact from object"/>
    <s v="Veg. contact"/>
    <m/>
    <s v="Contact - Vegetation"/>
    <s v="Conductor - Primary"/>
    <s v="Line to Line"/>
    <s v="N"/>
    <s v="Overhead"/>
    <x v="3"/>
    <s v="Conductor - Primary"/>
    <m/>
    <m/>
    <s v="     "/>
    <s v="Tier 3"/>
    <x v="1"/>
    <n v="180"/>
    <m/>
    <n v="38.4574"/>
    <n v="-122.58499999999999"/>
    <s v="Sonoma"/>
    <s v="DUNBAR-1101"/>
    <s v="043071101"/>
    <n v="11000"/>
    <s v="DUNBAR 1101416"/>
    <x v="0"/>
    <m/>
    <s v="Herbaceous"/>
    <m/>
    <m/>
    <s v="Yes"/>
    <m/>
    <m/>
    <m/>
    <m/>
    <m/>
    <s v="PYTHIAN/OAKMONT"/>
    <s v="CENTRAL LNU COMPLEX"/>
    <s v="N"/>
    <s v="N"/>
    <m/>
    <m/>
    <s v="     "/>
    <m/>
    <m/>
    <s v="Oct 27 2017  9:45AM"/>
    <s v="RootsFail"/>
    <s v="LARGE GREEN FIR TREE FAILED AT BASE. FIRE AREA"/>
    <s v="FIR"/>
    <s v="75"/>
    <s v="34"/>
    <s v="10"/>
    <s v="None"/>
    <s v="None"/>
    <s v="N"/>
    <s v="1"/>
    <m/>
    <s v="Hillside"/>
    <s v="B"/>
    <s v="CrossArm"/>
    <s v="BareWire"/>
    <m/>
  </r>
  <r>
    <s v="MIA20153740"/>
    <s v="     "/>
    <n v="42295"/>
    <s v="10/18"/>
    <x v="1"/>
    <n v="0.98479166666666662"/>
    <s v="43"/>
    <n v="4"/>
    <s v="10"/>
    <x v="2"/>
    <n v="42295"/>
    <n v="0.98472222222222228"/>
    <s v="FAS states a transformer fire burned a pole top and cross arm with the cross arm needing to be replaced."/>
    <s v="     "/>
    <s v="FAS"/>
    <n v="44253"/>
    <s v="Y"/>
    <x v="0"/>
    <m/>
    <s v="N/A"/>
    <m/>
    <s v="T003511764"/>
    <n v="110754661"/>
    <m/>
    <s v="     "/>
    <x v="0"/>
    <s v="PG&amp;E"/>
    <m/>
    <m/>
    <m/>
    <s v="D"/>
    <m/>
    <s v="Structure-PG&amp;E only"/>
    <m/>
    <s v="Equipment - PG&amp;E"/>
    <s v="34.n. Transformer damage or failure"/>
    <s v="Equipment - PG&amp;E"/>
    <s v="All types of equipment / facility failure"/>
    <s v="Transformer failure"/>
    <s v="Crossarm"/>
    <m/>
    <m/>
    <m/>
    <s v="Yes"/>
    <s v="Overhead"/>
    <x v="0"/>
    <m/>
    <m/>
    <s v="103151835"/>
    <s v="     "/>
    <s v="Tier 3"/>
    <x v="1"/>
    <n v="530"/>
    <m/>
    <n v="37.795400000000001"/>
    <n v="-121.77800000000001"/>
    <s v="Contra Costa"/>
    <s v="CAYETANO-2109"/>
    <s v="14422109"/>
    <n v="21000"/>
    <m/>
    <x v="0"/>
    <m/>
    <s v="Rural"/>
    <m/>
    <m/>
    <s v="No"/>
    <m/>
    <m/>
    <m/>
    <m/>
    <m/>
    <m/>
    <m/>
    <s v="N"/>
    <s v="N"/>
    <m/>
    <m/>
    <s v="     "/>
    <m/>
    <m/>
    <m/>
    <m/>
    <m/>
    <m/>
    <m/>
    <m/>
    <m/>
    <m/>
    <m/>
    <m/>
    <m/>
    <m/>
    <m/>
    <m/>
    <m/>
    <m/>
    <m/>
  </r>
  <r>
    <s v="20160324"/>
    <s v="     "/>
    <n v="42645"/>
    <s v="10/2"/>
    <x v="1"/>
    <n v="0.69513888888888886"/>
    <s v="41"/>
    <n v="4"/>
    <s v="10"/>
    <x v="6"/>
    <n v="42645"/>
    <n v="0.69513888888888886"/>
    <s v="NIELSEN AND CREW REPAIRED PRIMARY WIRE DOWN &amp; REPLACED  INSULATORS AT LIGHTNING STRUCK TREE PRIMARY TREE CONNECT # 49 &amp; BROKEN PT2 STACK INSULATOR AT POLE # 73."/>
    <s v="     "/>
    <m/>
    <m/>
    <s v="N"/>
    <x v="0"/>
    <s v="1551502"/>
    <s v="16-0069050"/>
    <m/>
    <m/>
    <m/>
    <m/>
    <s v="     "/>
    <x v="1"/>
    <s v="PG&amp;E"/>
    <m/>
    <s v="Vegetation"/>
    <m/>
    <s v="D"/>
    <m/>
    <s v="&lt;3 meters of linear travel"/>
    <s v="Square Feet: ; Acreage: "/>
    <s v="Equipment - PG&amp;E"/>
    <s v="34.o. Other"/>
    <s v="Equipment - PG&amp;E"/>
    <s v="All types of equipment / facility failure"/>
    <m/>
    <m/>
    <m/>
    <m/>
    <s v="Line to Ground"/>
    <m/>
    <s v="Overhead"/>
    <x v="3"/>
    <s v="Other"/>
    <m/>
    <s v="103358082"/>
    <s v="     "/>
    <s v="Tier 3"/>
    <x v="1"/>
    <n v="280"/>
    <m/>
    <n v="39.888800000000003"/>
    <n v="-121.66500000000001"/>
    <s v="Butte"/>
    <s v="ORO-FINO-1102"/>
    <s v="103031102"/>
    <n v="12000"/>
    <s v="ORO FINO 11022560"/>
    <x v="1"/>
    <s v="Cal Fire"/>
    <s v="Conifer Forest"/>
    <m/>
    <m/>
    <s v="No"/>
    <m/>
    <m/>
    <m/>
    <m/>
    <m/>
    <m/>
    <m/>
    <s v="N"/>
    <s v="N"/>
    <m/>
    <m/>
    <s v="     "/>
    <m/>
    <m/>
    <s v="Oct 14 2016 12:00AM"/>
    <s v="Unverified"/>
    <s v="unable to locate outage location."/>
    <m/>
    <m/>
    <m/>
    <m/>
    <m/>
    <m/>
    <m/>
    <m/>
    <m/>
    <m/>
    <m/>
    <m/>
    <m/>
    <m/>
  </r>
  <r>
    <s v="20170397"/>
    <s v="     "/>
    <n v="43010"/>
    <s v="10/2"/>
    <x v="1"/>
    <n v="0.67013888888888884"/>
    <s v="40"/>
    <n v="4"/>
    <s v="10"/>
    <x v="0"/>
    <n v="43010"/>
    <n v="0.68958333333333333"/>
    <s v="need crew to replace broken cond on ground"/>
    <s v="     "/>
    <m/>
    <m/>
    <s v="N"/>
    <x v="0"/>
    <s v="1889608"/>
    <s v="17-0083539"/>
    <m/>
    <m/>
    <n v="113649894"/>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1375963"/>
    <s v="     "/>
    <s v="Tier 3"/>
    <x v="1"/>
    <n v="305"/>
    <m/>
    <n v="38.718200000000003"/>
    <n v="-120.976"/>
    <s v="El Dorado"/>
    <s v="SHINGLE-SPRINGS-2109"/>
    <s v="153652109"/>
    <n v="21000"/>
    <s v="SHINGLE SPRINGS 21092679"/>
    <x v="0"/>
    <s v="Unknown"/>
    <s v="Hardwood Woodland"/>
    <m/>
    <m/>
    <s v="No"/>
    <m/>
    <m/>
    <m/>
    <m/>
    <m/>
    <m/>
    <m/>
    <s v="N"/>
    <s v="Y"/>
    <s v="201710011800"/>
    <s v="201710031004"/>
    <s v="     "/>
    <s v="38.71859500"/>
    <s v="-120.97626000"/>
    <s v="Oct  3 2017 12:00AM"/>
    <s v="TrunkFail"/>
    <s v="Mature Gray Pine lost 2 of 3 spars @ union, bringing both phases down.  Failure revealed slight but not unusual amounts of included bark &amp; heart rot.  Remaining portion of tree weighted away from lines.  Low humidity and seasonal north winds contributed to failure."/>
    <s v="PING"/>
    <s v="100"/>
    <s v="42"/>
    <s v="62"/>
    <s v="None"/>
    <s v="None"/>
    <s v="N"/>
    <s v="1"/>
    <m/>
    <s v="Plain"/>
    <s v="A"/>
    <s v="CrossArm"/>
    <s v="BareWire"/>
    <s v="2"/>
  </r>
  <r>
    <s v="20170448"/>
    <s v="     "/>
    <n v="43028"/>
    <s v="10/20"/>
    <x v="1"/>
    <n v="0.26250000000000001"/>
    <s v="42"/>
    <n v="4"/>
    <s v="10"/>
    <x v="0"/>
    <n v="43028"/>
    <m/>
    <s v="CREW TO REPLACE 1 SPAN OF 2 ACSR"/>
    <s v="     "/>
    <m/>
    <m/>
    <s v="N"/>
    <x v="0"/>
    <s v="1905224"/>
    <s v="17-0088957"/>
    <m/>
    <m/>
    <m/>
    <m/>
    <s v="     "/>
    <x v="1"/>
    <s v="PG&amp;E"/>
    <m/>
    <s v="Vegetation"/>
    <m/>
    <s v="D"/>
    <m/>
    <s v="&lt;3 meters of linear travel"/>
    <s v="Square Feet: ; Acreage: "/>
    <s v="Equipment - PG&amp;E"/>
    <s v="34.b. Conductor damage or failure"/>
    <s v="Equipment - PG&amp;E"/>
    <s v="All types of equipment / facility failure"/>
    <s v="Conductor"/>
    <s v="Conductor"/>
    <m/>
    <m/>
    <s v="Line to Ground"/>
    <s v="PACIFIC BELL"/>
    <s v="Overhead"/>
    <x v="3"/>
    <s v="Conductor"/>
    <m/>
    <s v="100087647"/>
    <s v="     "/>
    <s v="Tier 3"/>
    <x v="1"/>
    <n v="330"/>
    <m/>
    <n v="39.292200000000001"/>
    <n v="-121.01600000000001"/>
    <s v="Nevada"/>
    <s v="BRUNSWICK-1103"/>
    <s v="152481103"/>
    <n v="12000"/>
    <s v="BRUNSWICK 1103173934"/>
    <x v="1"/>
    <s v="PHILLIP NUNNINK  INCIDENT #  27272"/>
    <s v="Conifer Forest"/>
    <m/>
    <m/>
    <s v="No"/>
    <m/>
    <m/>
    <m/>
    <m/>
    <m/>
    <m/>
    <m/>
    <s v="N"/>
    <s v="N"/>
    <m/>
    <m/>
    <s v="     "/>
    <m/>
    <m/>
    <m/>
    <m/>
    <m/>
    <m/>
    <m/>
    <m/>
    <m/>
    <m/>
    <m/>
    <m/>
    <m/>
    <m/>
    <m/>
    <m/>
    <m/>
    <m/>
    <m/>
  </r>
  <r>
    <s v="20191276"/>
    <s v="     "/>
    <n v="43758"/>
    <s v="10/20"/>
    <x v="1"/>
    <m/>
    <s v="43"/>
    <n v="4"/>
    <s v="10"/>
    <x v="3"/>
    <m/>
    <m/>
    <s v="Service wire down, resulted in a fire &lt; 1 meter"/>
    <s v="     "/>
    <s v="FAS"/>
    <m/>
    <s v="N"/>
    <x v="0"/>
    <m/>
    <m/>
    <m/>
    <s v="8810350110"/>
    <n v="0"/>
    <m/>
    <s v="     "/>
    <x v="1"/>
    <s v="PG&amp;E"/>
    <m/>
    <m/>
    <m/>
    <s v="D"/>
    <m/>
    <s v="&lt;3 meters of linear travel"/>
    <m/>
    <s v="Equipment - PG&amp;E"/>
    <s v="34.b. Conductor damage or failure"/>
    <s v="Equipment - PG&amp;E"/>
    <s v="All types of equipment / facility failure"/>
    <s v="Conductor failure-all"/>
    <s v="Service Drop"/>
    <m/>
    <m/>
    <m/>
    <m/>
    <s v="Overhead"/>
    <x v="1"/>
    <s v="Service Drop"/>
    <m/>
    <s v="Unknown"/>
    <s v="     "/>
    <s v="Tier 3"/>
    <x v="1"/>
    <n v="520"/>
    <s v="R2"/>
    <n v="37.158499999999997"/>
    <n v="-122.134"/>
    <s v="SANTA CRUZ"/>
    <s v="BIG-BASIN-1102"/>
    <m/>
    <m/>
    <s v="N/A"/>
    <x v="1"/>
    <m/>
    <s v="Conifer Forest"/>
    <m/>
    <m/>
    <s v="No"/>
    <m/>
    <m/>
    <m/>
    <m/>
    <m/>
    <m/>
    <m/>
    <s v="N"/>
    <s v="N"/>
    <m/>
    <m/>
    <s v="     "/>
    <m/>
    <m/>
    <m/>
    <m/>
    <m/>
    <m/>
    <m/>
    <m/>
    <m/>
    <m/>
    <m/>
    <m/>
    <m/>
    <m/>
    <m/>
    <m/>
    <m/>
    <m/>
    <m/>
  </r>
  <r>
    <s v="EIR20170112"/>
    <s v="     "/>
    <n v="43029"/>
    <s v="10/21"/>
    <x v="0"/>
    <m/>
    <s v="42"/>
    <n v="4"/>
    <s v="10"/>
    <x v="0"/>
    <m/>
    <m/>
    <s v="On October 9, 2017, the live, solid top section of a White Oak tree broke and fell on the Cloverdale 1102 (12kV) Circuit, resulting in a wire down. The site is located near the intersection of Ridge Ranch Road and Ridge Oaks Road, Geyserville, Sonoma County. After submitting the initial EIR, PG&amp;E was granted access to the site and was able to identify the tree and conduct measurements. Based on the measurements taken, the tree was rooted approximately 15 feet from the lines.  As reported in the initial EIR, Cal Fire took possession of a section of the tree top and a section of the primary conductors. _x000d__x000a__x000d__x000a_This information is preliminary and PG&amp;E is continuing its review of the facts. In the initial EIR PG&amp;E reported wind speeds up to 65 mph prior to the event based on nearby weather stations. PG&amp;E is continuing its review of weather conditions in the area. PG&amp;E is fully cooperating with Cal Fire and the CPUC on their investigations."/>
    <s v="     "/>
    <s v="EIR Ignitions Tracker"/>
    <n v="44288"/>
    <s v="Y"/>
    <x v="0"/>
    <s v="1906698"/>
    <s v="17-0089338"/>
    <m/>
    <s v="T004170768"/>
    <m/>
    <s v="EI171009B"/>
    <s v="     "/>
    <x v="1"/>
    <s v="PG&amp;E"/>
    <m/>
    <s v="Vegetation"/>
    <m/>
    <s v="D"/>
    <m/>
    <s v="&gt;5,000"/>
    <m/>
    <s v="Unknown"/>
    <s v="40.a. Unknown"/>
    <s v="Unknown"/>
    <m/>
    <m/>
    <m/>
    <m/>
    <m/>
    <s v="Open Circuit"/>
    <s v="Yes"/>
    <s v="Overhead"/>
    <x v="3"/>
    <s v="Conductor - Primary"/>
    <m/>
    <s v="FUSE: 1381"/>
    <s v="     "/>
    <s v="Tier 3"/>
    <x v="1"/>
    <m/>
    <m/>
    <n v="38.773000000000003"/>
    <n v="-122.908"/>
    <s v="Sonoma"/>
    <s v="CLOVERDALE-1102"/>
    <m/>
    <n v="12000"/>
    <m/>
    <x v="0"/>
    <s v=""/>
    <s v="Hardwood Forest"/>
    <m/>
    <m/>
    <s v="No"/>
    <s v="17357"/>
    <s v="6"/>
    <m/>
    <m/>
    <m/>
    <s v="POCKET"/>
    <m/>
    <s v="N"/>
    <s v="N"/>
    <m/>
    <m/>
    <s v="     "/>
    <m/>
    <m/>
    <m/>
    <m/>
    <m/>
    <m/>
    <m/>
    <m/>
    <m/>
    <m/>
    <m/>
    <m/>
    <m/>
    <m/>
    <m/>
    <m/>
    <m/>
    <m/>
    <m/>
  </r>
  <r>
    <s v="20211884"/>
    <s v="     "/>
    <n v="44490"/>
    <s v="10/21"/>
    <x v="0"/>
    <n v="0.3263888888888889"/>
    <s v="43"/>
    <n v="4"/>
    <s v="10"/>
    <x v="5"/>
    <n v="44490"/>
    <m/>
    <s v="Pole fire due to tracking. The ensuing fire was limited to PG&amp;E assets. This information is preliminary."/>
    <s v="     "/>
    <s v="FAS"/>
    <m/>
    <s v="N"/>
    <x v="0"/>
    <m/>
    <s v="21-0134250"/>
    <m/>
    <s v="T005430856"/>
    <n v="122238000"/>
    <m/>
    <s v="     "/>
    <x v="0"/>
    <s v="PG&amp;E"/>
    <m/>
    <s v="Other"/>
    <s v="Pole"/>
    <s v="D"/>
    <s v="D"/>
    <s v="Structure-PG&amp;E only"/>
    <s v="Limited to PG&amp;E equipment"/>
    <s v="Contamination"/>
    <s v="36.a. Contamination"/>
    <s v="Equipment - PG&amp;E"/>
    <s v="Contamination"/>
    <s v="Tracking"/>
    <m/>
    <m/>
    <m/>
    <s v="Force Out"/>
    <m/>
    <s v="Overhead"/>
    <x v="3"/>
    <s v="Pole"/>
    <s v="Pole, Crossarm, Insulators"/>
    <s v="101338040"/>
    <s v="     "/>
    <s v="Tier 3"/>
    <x v="1"/>
    <n v="305"/>
    <m/>
    <n v="38.7121"/>
    <n v="-120.95"/>
    <s v="El Dorado"/>
    <s v="SHINGLE-SPRINGS-2109"/>
    <m/>
    <n v="21000"/>
    <m/>
    <x v="0"/>
    <s v="Employee"/>
    <s v="Hardwood Woodland"/>
    <s v="Grass fuel model"/>
    <m/>
    <s v="No"/>
    <m/>
    <m/>
    <m/>
    <m/>
    <m/>
    <m/>
    <m/>
    <s v="N"/>
    <s v="N"/>
    <m/>
    <m/>
    <s v="     "/>
    <m/>
    <m/>
    <m/>
    <m/>
    <m/>
    <m/>
    <m/>
    <m/>
    <m/>
    <m/>
    <m/>
    <m/>
    <m/>
    <m/>
    <m/>
    <m/>
    <m/>
    <m/>
    <m/>
  </r>
  <r>
    <s v="20201435"/>
    <s v="     "/>
    <n v="44126"/>
    <s v="10/22"/>
    <x v="0"/>
    <n v="0.64097222222222228"/>
    <s v="43"/>
    <n v="4"/>
    <s v="10"/>
    <x v="4"/>
    <n v="44126"/>
    <n v="0.62916666666666665"/>
    <s v="On October 22, 2020 at 1540 hours, a PG&amp;E Troubleman patrolled the Brunswick 1104 12kV Distribution Circuit number 152481104, near 12520 Daisy Blue Mine Rd in Nevada City, CA. He observed the fuse number 7121 in an open position with 2 of 2 blown. Initial analysis indicates a tree fell through a primary overhead conductor, resulting in a line to ground fault. Cal Fire initially reported that there was a line down with 3 small vegetation fires and a tree on fire. Multiple customers in the area reported low voltage. Cal Fire responded to and extinguished the fires. The 645 minute outage affected 54 customers. We re-fused 7121 with 30T and replaced 600' of 2AR (300 x 2). The repairs were completed and the line was returned to service on October 23, 2020 at 0151 hours. This information is preliminary."/>
    <s v="     "/>
    <s v="FAS"/>
    <m/>
    <s v="N"/>
    <x v="0"/>
    <s v="1123685"/>
    <s v="20-0111834"/>
    <m/>
    <s v="T005101393, T005101425, T005101432, T005101461"/>
    <n v="119937894"/>
    <m/>
    <s v="     "/>
    <x v="1"/>
    <s v="PG&amp;E"/>
    <m/>
    <s v="Vegetation"/>
    <m/>
    <s v="D"/>
    <s v="D"/>
    <s v="&lt;3 meters of linear travel"/>
    <m/>
    <s v="Vegetation"/>
    <s v="33.a. Veg. contact"/>
    <s v="Vegetation"/>
    <s v="Contact from object"/>
    <s v="Contact - Vegetation"/>
    <m/>
    <s v="Contact - Vegetation"/>
    <s v="Conductor - Primary"/>
    <s v="Line to Line"/>
    <m/>
    <s v="Overhead"/>
    <x v="3"/>
    <s v="Conductor - Primary"/>
    <s v="Primary Conductor"/>
    <s v="Circuit ID: 152481104, SAP Eqp ID: 100077383"/>
    <s v="     "/>
    <s v="Tier 3"/>
    <x v="1"/>
    <n v="330"/>
    <s v="R4"/>
    <n v="39.286799999999999"/>
    <n v="-121.056"/>
    <s v="Nevada"/>
    <s v="BRUNSWICK-1104"/>
    <m/>
    <n v="12000"/>
    <m/>
    <x v="0"/>
    <s v="Cal Fire"/>
    <s v="Conifer Forest"/>
    <m/>
    <m/>
    <s v="No"/>
    <m/>
    <m/>
    <m/>
    <m/>
    <m/>
    <m/>
    <m/>
    <s v="N"/>
    <s v="N"/>
    <m/>
    <m/>
    <s v="     "/>
    <s v="39.28718000"/>
    <s v="-121.05647800"/>
    <s v="Oct 23 2020 12:00AM"/>
    <s v="TrunkFail"/>
    <s v="GREEN WHITE FIR FAILED AT THE BASE OF THE TRUNK STRIKING AND BREAKING HIGH VOLTAGE POWERLINE. ENERGIZED DOWNED WIRE CAUSED 5 SQ FT FIRE ALONG ROADSIDE."/>
    <s v="FIRW"/>
    <s v="45"/>
    <s v="13"/>
    <s v="6"/>
    <s v="None"/>
    <s v="None"/>
    <s v="N"/>
    <s v="1"/>
    <m/>
    <s v="Ridge"/>
    <s v="D"/>
    <s v="CrossArm"/>
    <s v="BareWire"/>
    <s v="1"/>
  </r>
  <r>
    <s v="20211895"/>
    <s v="     "/>
    <n v="44491"/>
    <s v="10/22"/>
    <x v="0"/>
    <n v="0.35833333333333334"/>
    <s v="43"/>
    <n v="4"/>
    <s v="10"/>
    <x v="5"/>
    <n v="44491"/>
    <m/>
    <s v="Melted insulator possibly due to tracking caused crossarm to burn. The ensuing fire was limited to PG&amp;E assets only. This information is preliminary. NXBY - could be a tie wire failure by description; OIS: 1505730; ILIS: 21-0134973; FOID: T005432449 (JMLT); EC F-Tag: 122246262; Circuit ID: 103401101, SAP Eqp ID: 101494040; County: Shasta; Division: North Valley"/>
    <s v="     "/>
    <s v="FAS"/>
    <m/>
    <s v="N"/>
    <x v="0"/>
    <m/>
    <s v="21-0134973"/>
    <m/>
    <s v="T005432449"/>
    <n v="122246000"/>
    <m/>
    <s v="     "/>
    <x v="0"/>
    <s v="PG&amp;E"/>
    <m/>
    <s v="Other"/>
    <s v="Crossarm"/>
    <s v="D"/>
    <s v="D"/>
    <s v="Structure-PG&amp;E only"/>
    <s v="xarm damaged. temporary repairs made"/>
    <s v="Contamination"/>
    <s v="36.a. Contamination"/>
    <s v="Equipment - PG&amp;E"/>
    <s v="Contamination"/>
    <s v="Tracking"/>
    <m/>
    <m/>
    <m/>
    <s v="Force Out"/>
    <s v="Y"/>
    <s v="Overhead"/>
    <x v="3"/>
    <s v="Crossarm"/>
    <s v="Insulator, Crossarm"/>
    <m/>
    <s v="     "/>
    <s v="Tier 3"/>
    <x v="1"/>
    <n v="246"/>
    <m/>
    <n v="40.532800000000002"/>
    <n v="-122.47499999999999"/>
    <s v="Shasta"/>
    <s v="GIRVAN-1101"/>
    <m/>
    <n v="12000"/>
    <m/>
    <x v="0"/>
    <s v="Employee"/>
    <s v="Shrub"/>
    <s v="Grass fuel model"/>
    <m/>
    <s v="No"/>
    <m/>
    <m/>
    <m/>
    <m/>
    <m/>
    <m/>
    <m/>
    <s v="N"/>
    <s v="N"/>
    <m/>
    <m/>
    <s v="     "/>
    <m/>
    <m/>
    <m/>
    <m/>
    <m/>
    <m/>
    <m/>
    <m/>
    <m/>
    <m/>
    <m/>
    <m/>
    <m/>
    <m/>
    <m/>
    <m/>
    <m/>
    <m/>
    <m/>
  </r>
  <r>
    <s v="20191611"/>
    <s v="     "/>
    <n v="43761"/>
    <s v="10/23"/>
    <x v="0"/>
    <m/>
    <s v="43"/>
    <n v="4"/>
    <s v="10"/>
    <x v="3"/>
    <n v="43761"/>
    <m/>
    <s v="-- Duplicate of index #1414 -- Kincade Fire - This ignition relates to the Kincade Fire, which is reported in compliance with D.19-05-037.  The origin and cause of the Kincade Fire is under investigation by CAL FIRE and PG&amp;E. At this time, PG&amp;E has not formed a conclusion about the origin or cause of the Kincade Fire."/>
    <s v="     "/>
    <s v="EIR"/>
    <m/>
    <s v="N"/>
    <x v="1"/>
    <s v="677520"/>
    <m/>
    <m/>
    <s v="T004785519"/>
    <n v="0"/>
    <s v="EI191024A"/>
    <s v="     "/>
    <x v="1"/>
    <s v="PG&amp;E"/>
    <m/>
    <m/>
    <m/>
    <s v="T"/>
    <m/>
    <s v="&gt;5,000"/>
    <m/>
    <s v="Equipment - PG&amp;E"/>
    <s v="34.b. Conductor damage or failure"/>
    <s v="Equipment - PG&amp;E"/>
    <s v="All types of equipment / facility failure"/>
    <s v="Conductor failure-all"/>
    <s v="Jumper"/>
    <m/>
    <m/>
    <m/>
    <m/>
    <s v="Overhead"/>
    <x v="4"/>
    <s v="Jumper"/>
    <s v="Jumper"/>
    <s v="001/006"/>
    <s v="     "/>
    <s v="Tier 3"/>
    <x v="1"/>
    <n v="175"/>
    <s v="R5"/>
    <n v="38.795900000000003"/>
    <n v="-122.767"/>
    <s v="LAKE"/>
    <s v="GEYSERS-#12-FULTON-230KV"/>
    <m/>
    <n v="230000"/>
    <s v="N/A"/>
    <x v="0"/>
    <m/>
    <s v="Barren/Other"/>
    <m/>
    <m/>
    <s v="Yes"/>
    <s v="77758"/>
    <s v="374"/>
    <m/>
    <m/>
    <s v="4"/>
    <s v="KINCADE"/>
    <m/>
    <s v="Y"/>
    <s v="Y"/>
    <s v="201910270600"/>
    <s v="201910281800"/>
    <s v="     "/>
    <m/>
    <m/>
    <m/>
    <m/>
    <m/>
    <m/>
    <m/>
    <m/>
    <m/>
    <m/>
    <m/>
    <m/>
    <m/>
    <m/>
    <m/>
    <m/>
    <m/>
    <m/>
    <m/>
  </r>
  <r>
    <s v="20211962"/>
    <s v="     "/>
    <n v="44493"/>
    <s v="10/24"/>
    <x v="0"/>
    <n v="0.82291666666666663"/>
    <s v="44"/>
    <n v="4"/>
    <s v="10"/>
    <x v="5"/>
    <n v="44493"/>
    <m/>
    <s v="Initial EIR: EI211024A - San Geronimo - Property Damage - Summary: CPUC PG&amp;E Electrical Incident-EI211024A- On October 24, 2021 at approximately 2141 hours the Woodacre Substation, located in San Geronimo (Marin County), experienced an outage affecting 4,248 customers.  The outage was due to a transformer failure which resulted in over $50,000 in property damage to PG&amp;E assets.  This information is being reported under the property damage criterion.  This information is preliminary. CAP# 122263866"/>
    <s v="     "/>
    <s v="Trans-Sub Email"/>
    <m/>
    <s v="Y"/>
    <x v="0"/>
    <m/>
    <s v="21-0136673"/>
    <s v="T21-017909"/>
    <s v="T005436687"/>
    <m/>
    <s v="EI211024A"/>
    <s v="     "/>
    <x v="0"/>
    <s v="PG&amp;E"/>
    <m/>
    <s v="Other"/>
    <s v="Transformer"/>
    <s v="S"/>
    <s v="D"/>
    <s v="Structure-PG&amp;E only"/>
    <s v="None "/>
    <s v="Equipment - PG&amp;E"/>
    <s v="34.n. Transformer damage or failure"/>
    <s v="Equipment - PG&amp;E"/>
    <s v="All types of equipment / facility failure"/>
    <s v="Transformer failure"/>
    <s v="Transformer"/>
    <m/>
    <m/>
    <s v="Force Out"/>
    <s v="N"/>
    <s v="Padmounted"/>
    <x v="5"/>
    <s v="Transformer"/>
    <s v="Transformer , trailer "/>
    <m/>
    <s v="     "/>
    <s v="Tier 3"/>
    <x v="1"/>
    <n v="190"/>
    <m/>
    <n v="38.012"/>
    <n v="-122.654"/>
    <s v="Marin"/>
    <s v="WOODACRE-60KV-SUBSTATION"/>
    <m/>
    <n v="60000"/>
    <s v="N/A"/>
    <x v="0"/>
    <s v="Marin County Fire Department "/>
    <s v="Urban"/>
    <s v="Fire-resistive fuel bed"/>
    <s v="Dirt bedding "/>
    <s v="No"/>
    <m/>
    <m/>
    <m/>
    <m/>
    <m/>
    <m/>
    <m/>
    <s v="N"/>
    <s v="N"/>
    <m/>
    <m/>
    <s v="     "/>
    <m/>
    <m/>
    <m/>
    <m/>
    <m/>
    <m/>
    <m/>
    <m/>
    <m/>
    <m/>
    <m/>
    <m/>
    <m/>
    <m/>
    <m/>
    <m/>
    <m/>
    <m/>
    <m/>
  </r>
  <r>
    <s v="20150403"/>
    <s v="     "/>
    <n v="42302"/>
    <s v="10/25"/>
    <x v="0"/>
    <n v="0.24305555555555555"/>
    <s v="44"/>
    <n v="4"/>
    <s v="10"/>
    <x v="2"/>
    <n v="42302"/>
    <n v="0.24305555555555555"/>
    <s v="Refused cutouts 9504 after finding owl that caused outage/fire."/>
    <s v="     "/>
    <m/>
    <m/>
    <s v="N"/>
    <x v="0"/>
    <s v="1328894"/>
    <s v="15-0073203"/>
    <m/>
    <m/>
    <m/>
    <m/>
    <s v="     "/>
    <x v="1"/>
    <s v="PG&amp;E"/>
    <m/>
    <s v="Vegetation"/>
    <m/>
    <s v="D"/>
    <m/>
    <s v="&lt;0.25"/>
    <s v="Square Feet: ; Acreage: "/>
    <s v="Contact - Animal - Bird"/>
    <s v="33.b. Animal contact"/>
    <s v="Contact - Bird"/>
    <s v="All types of equipment / facility failure"/>
    <s v="Contact - Animal"/>
    <m/>
    <s v="Contact - Animal"/>
    <s v="Conductor"/>
    <s v="Line to Ground"/>
    <s v="0"/>
    <s v="Overhead"/>
    <x v="3"/>
    <s v="Conductor"/>
    <m/>
    <s v="cutouts 9504"/>
    <s v="     "/>
    <s v="Tier 3"/>
    <x v="1"/>
    <n v="530"/>
    <m/>
    <n v="37.784300000000002"/>
    <n v="-121.768"/>
    <s v="Contra Costa"/>
    <s v="CAYETANO-2109"/>
    <s v="14422109"/>
    <n v="21000"/>
    <s v="CAYETANO 21099504"/>
    <x v="0"/>
    <s v="Cal Fire Dept"/>
    <s v="Herbaceous"/>
    <m/>
    <m/>
    <s v="No"/>
    <m/>
    <m/>
    <m/>
    <m/>
    <m/>
    <m/>
    <m/>
    <s v="N"/>
    <s v="N"/>
    <m/>
    <m/>
    <s v="     "/>
    <m/>
    <m/>
    <m/>
    <m/>
    <m/>
    <m/>
    <m/>
    <m/>
    <m/>
    <m/>
    <m/>
    <m/>
    <m/>
    <m/>
    <m/>
    <m/>
    <m/>
    <m/>
    <m/>
  </r>
  <r>
    <s v="20180914"/>
    <s v="     "/>
    <n v="43398"/>
    <s v="10/25"/>
    <x v="0"/>
    <n v="0.53793981481481479"/>
    <s v="43"/>
    <n v="4"/>
    <s v="10"/>
    <x v="1"/>
    <m/>
    <m/>
    <s v="Tag appears to be referring to a wire-down, but it's really unclear what the T-men did nor what the cause was"/>
    <s v="     "/>
    <s v="FAS"/>
    <m/>
    <s v="N"/>
    <x v="0"/>
    <m/>
    <m/>
    <m/>
    <m/>
    <m/>
    <m/>
    <s v="     "/>
    <x v="0"/>
    <s v="PG&amp;E"/>
    <m/>
    <m/>
    <m/>
    <s v="D"/>
    <m/>
    <s v="0.26-9.99"/>
    <m/>
    <s v="Equipment - PG&amp;E"/>
    <s v="34.o. Other"/>
    <s v="Equipment - PG&amp;E"/>
    <s v="All types of equipment / facility failure"/>
    <s v="Other"/>
    <s v="Service Connector"/>
    <m/>
    <m/>
    <m/>
    <m/>
    <m/>
    <x v="3"/>
    <s v="Service Connector"/>
    <m/>
    <m/>
    <s v="     "/>
    <s v="Tier 3"/>
    <x v="1"/>
    <n v="348"/>
    <m/>
    <n v="38.030799999999999"/>
    <n v="-120.367"/>
    <s v="Tuolumne"/>
    <s v="CURTIS-1704"/>
    <s v="163351704"/>
    <n v="17000"/>
    <s v="CURTIS-17048140"/>
    <x v="1"/>
    <m/>
    <s v="Rural"/>
    <m/>
    <m/>
    <s v="No"/>
    <m/>
    <m/>
    <m/>
    <m/>
    <m/>
    <m/>
    <m/>
    <s v="N"/>
    <s v="N"/>
    <m/>
    <m/>
    <s v="     "/>
    <m/>
    <m/>
    <m/>
    <m/>
    <m/>
    <m/>
    <m/>
    <m/>
    <m/>
    <m/>
    <m/>
    <m/>
    <m/>
    <m/>
    <m/>
    <m/>
    <m/>
    <m/>
    <m/>
  </r>
  <r>
    <s v="20201462"/>
    <s v="     "/>
    <n v="44131"/>
    <s v="10/27"/>
    <x v="0"/>
    <n v="0.82291666666666663"/>
    <s v="44"/>
    <n v="4"/>
    <s v="10"/>
    <x v="4"/>
    <n v="44131"/>
    <n v="0.81944444444444442"/>
    <s v="On October 27, 2020 at 2050 hours, a PG&amp;E Troubleman patrolled the Calistoga 1101 12kV Distribution Circuit number 042711101, near 8680 and 8910 Franz Valley School Road in Calistoga, California. He observed three overhead broken conductors down 5 spans load side of fuse 4245 and still energized. Initial analysis indicates that half a tree broke about 20 feet up and brought down 3 phases of the Calistoga 1101 circuit near the pole with SAP ID of 102220160 between fuse 9251 and 5873. The tree was rooted about 50 feet away from the CL of the 3 conductors. There were strong winds. Cal Fire responded to and extinguished the fire. As of 11/05/2020, the 946-minute outage affected 75 customers. The EC A Tag 119952740 is in incomplete, for the 600' 6sol cu conductor replacement. The EC A Tag 119942224 was created on October 23, 2020 and cancelled on October 24, 2020, prior to this ignition. The pre-existing EC H Tag 116808918 was created on March 21, 2019, to replace the pole with a large woodpecker hole underneath the transformer and the lapp insulators. The repairs are still in progress. This information is preliminary."/>
    <s v="     "/>
    <s v="FAS"/>
    <m/>
    <s v="N"/>
    <x v="0"/>
    <m/>
    <s v="20-0114102"/>
    <m/>
    <s v="T005107052"/>
    <n v="119952740"/>
    <m/>
    <s v="     "/>
    <x v="1"/>
    <s v="PG&amp;E"/>
    <m/>
    <s v="Vegetation"/>
    <m/>
    <s v="D"/>
    <s v="D"/>
    <s v="&lt;0.25"/>
    <m/>
    <s v="Vegetation"/>
    <s v="33.a. Veg. contact"/>
    <s v="Vegetation"/>
    <s v="Contact from object"/>
    <s v="Contact - Vegetation"/>
    <m/>
    <s v="Contact - Vegetation"/>
    <s v="Conductor - Primary"/>
    <s v="Line to Ground"/>
    <m/>
    <s v="Overhead"/>
    <x v="3"/>
    <s v="Conductor - Primary"/>
    <s v="Conductor - Primary"/>
    <s v="Circuit ID: 042711101, SAP ID: 102220160"/>
    <s v="     "/>
    <s v="Tier 3"/>
    <x v="1"/>
    <n v="180"/>
    <s v="R5"/>
    <n v="38.584000000000003"/>
    <n v="-122.66"/>
    <s v="Sonoma"/>
    <s v="CALISTOGA-1101"/>
    <m/>
    <n v="12000"/>
    <s v="CALISTOGA 110143924"/>
    <x v="1"/>
    <s v="Cal Fire"/>
    <s v="Hardwood Forest"/>
    <m/>
    <m/>
    <s v="Yes"/>
    <m/>
    <m/>
    <m/>
    <m/>
    <m/>
    <s v="FRANZ"/>
    <m/>
    <s v="N"/>
    <s v="N"/>
    <m/>
    <m/>
    <s v="     "/>
    <m/>
    <m/>
    <m/>
    <s v="TrunkFail"/>
    <m/>
    <m/>
    <m/>
    <m/>
    <m/>
    <m/>
    <m/>
    <m/>
    <m/>
    <m/>
    <m/>
    <m/>
    <m/>
    <m/>
    <m/>
  </r>
  <r>
    <s v="20180919"/>
    <s v="     "/>
    <n v="43401"/>
    <s v="10/28"/>
    <x v="0"/>
    <n v="0.34336805555555555"/>
    <s v="44"/>
    <n v="4"/>
    <s v="10"/>
    <x v="1"/>
    <n v="43401"/>
    <n v="0.36805555555555558"/>
    <s v="TREE FELL THROUGH WIRE"/>
    <s v="     "/>
    <s v="FAS"/>
    <m/>
    <s v="N"/>
    <x v="0"/>
    <s v="203653"/>
    <s v="18-0094889"/>
    <m/>
    <m/>
    <m/>
    <m/>
    <s v="     "/>
    <x v="1"/>
    <s v="PG&amp;E"/>
    <m/>
    <m/>
    <m/>
    <s v="D"/>
    <m/>
    <s v="&lt;0.25"/>
    <m/>
    <s v="Vegetation"/>
    <s v="33.a. Veg. contact"/>
    <s v="Vegetation"/>
    <s v="Contact from object"/>
    <s v="Vegetation"/>
    <m/>
    <s v="Contact - Vegetation"/>
    <s v="Conductor"/>
    <s v="Force Out"/>
    <m/>
    <s v="Overhead"/>
    <x v="3"/>
    <m/>
    <m/>
    <s v="1295"/>
    <s v="     "/>
    <s v="Tier 3"/>
    <x v="1"/>
    <n v="507"/>
    <s v="R4"/>
    <n v="36.379199999999997"/>
    <n v="-121.845"/>
    <s v="Monterey"/>
    <s v="OTTER-1101"/>
    <s v="182941101"/>
    <n v="11000"/>
    <s v="OTTER 11017611"/>
    <x v="1"/>
    <m/>
    <s v="Hardwood Forest"/>
    <m/>
    <m/>
    <s v="Yes"/>
    <m/>
    <m/>
    <m/>
    <m/>
    <m/>
    <m/>
    <m/>
    <s v="N"/>
    <s v="N"/>
    <m/>
    <m/>
    <s v="     "/>
    <s v="36.37754600"/>
    <s v="-121.85159200"/>
    <s v="Nov  1 2018 12:00AM"/>
    <s v="BranchFail"/>
    <s v="Limb was found on ground under lines."/>
    <s v="REDW"/>
    <s v="85"/>
    <s v="30"/>
    <s v="8"/>
    <s v="None"/>
    <s v="None"/>
    <s v="N"/>
    <s v="1"/>
    <m/>
    <s v="Hillside"/>
    <s v="B"/>
    <s v="CrossArm"/>
    <s v="BareWire"/>
    <s v="1"/>
  </r>
  <r>
    <s v="20191340"/>
    <s v="     "/>
    <n v="43766"/>
    <s v="10/28"/>
    <x v="0"/>
    <m/>
    <s v="44"/>
    <n v="4"/>
    <s v="10"/>
    <x v="3"/>
    <n v="43766"/>
    <n v="0.72916666666666663"/>
    <s v="Tman Notes: need crew to put up 1100 foot span across canyon  wire on ground across canyon 4X4 only Log 19-118112. Burnt side of garage and forest. Cause states Tree fall onto conductor. Line to Ground. ILIS states PM 3146475. EC tag is 118113380. EC Tag 118117761 in OIS entry, PM 31476475. Added SAP Equipment. Updated Lat/Long with Lat/Long from EC Tag - Pole. Original lat/long did not appear to be in a canyon area.  Updated to Tier 3 HFTD. Curcuit was wrong with origional lat long. Meter 9007523505 appears closer to roadways."/>
    <s v="     "/>
    <s v="FAS"/>
    <m/>
    <s v="N"/>
    <x v="0"/>
    <s v="692496"/>
    <s v="19-0118112"/>
    <m/>
    <s v="T004794091"/>
    <n v="118113380"/>
    <m/>
    <s v="     "/>
    <x v="1"/>
    <s v="PG&amp;E"/>
    <m/>
    <m/>
    <m/>
    <s v="D"/>
    <s v="D"/>
    <s v="0.26-9.99"/>
    <m/>
    <s v="Vegetation"/>
    <s v="33.a. Veg. contact"/>
    <s v="Vegetation"/>
    <s v="Contact from object"/>
    <s v="Contact - Vegetation"/>
    <m/>
    <s v="Contact - Vegetation"/>
    <s v="Conductor - Primary"/>
    <s v="Line to Ground"/>
    <m/>
    <s v="Overhead"/>
    <x v="3"/>
    <s v="Conductor - Primary"/>
    <s v="Crossarm, cutout"/>
    <s v="101682849"/>
    <s v="     "/>
    <s v="Tier 3"/>
    <x v="1"/>
    <n v="520"/>
    <s v="R4"/>
    <n v="37.030999999999999"/>
    <n v="-121.779"/>
    <s v="SANTA CRUZ"/>
    <s v="GREEN-VALLEY-2101"/>
    <m/>
    <m/>
    <s v="GREEN VALLEY 210111054"/>
    <x v="1"/>
    <m/>
    <s v="Conifer Forest"/>
    <m/>
    <m/>
    <s v="No"/>
    <m/>
    <m/>
    <m/>
    <m/>
    <m/>
    <m/>
    <m/>
    <s v="N"/>
    <s v="Y"/>
    <s v="201910271000"/>
    <s v="201910281800"/>
    <s v="     "/>
    <s v="37.03175430"/>
    <s v="-121.77940920"/>
    <s v="Nov  7 2019 12:00AM"/>
    <s v="TrunkFail"/>
    <s v="Evidence of codominant stem failure @ 100ft. Saw stem on ground."/>
    <s v="REDW"/>
    <s v="180"/>
    <s v="90"/>
    <s v="60"/>
    <s v="None"/>
    <s v="None"/>
    <s v="N"/>
    <s v="1"/>
    <m/>
    <s v="Hillside"/>
    <s v="B"/>
    <s v="CrossArm"/>
    <s v="BareWire"/>
    <s v="0"/>
  </r>
  <r>
    <s v="20191341"/>
    <s v="     "/>
    <n v="43766"/>
    <s v="10/28"/>
    <x v="0"/>
    <m/>
    <s v="44"/>
    <n v="4"/>
    <s v="10"/>
    <x v="3"/>
    <n v="43764"/>
    <n v="0.72777777777777775"/>
    <s v="Tman Notes: TREE FELL AND TOOK DOWN WIRE 2 SPANS AND WRECKED X ARMS EC TAG WROTE AND ON CALL NOTIFIEED. Line to ground. There were several EC tags in the similar location for several spans of conductors down.  Notes indicated PSPS event.  EC 118117739, 118117760, 118117767,118117763. Placed SAP search in folder. Unable to confirm Lat/Long."/>
    <s v="     "/>
    <s v="FAS"/>
    <m/>
    <s v="N"/>
    <x v="0"/>
    <s v="692571"/>
    <s v="19-0118147"/>
    <m/>
    <s v="T004794187"/>
    <n v="0"/>
    <m/>
    <s v="     "/>
    <x v="1"/>
    <s v="PG&amp;E"/>
    <m/>
    <m/>
    <m/>
    <s v="D"/>
    <s v="D"/>
    <s v="&lt;3 meters of linear travel"/>
    <m/>
    <s v="Vegetation"/>
    <s v="33.a. Veg. contact"/>
    <s v="Vegetation"/>
    <s v="Contact from object"/>
    <s v="Contact - Vegetation"/>
    <m/>
    <s v="Contact - Vegetation"/>
    <s v="Conductor - Primary"/>
    <s v="Line to Ground"/>
    <m/>
    <s v="Overhead"/>
    <x v="3"/>
    <s v="Conductor - Primary"/>
    <m/>
    <s v="43432104"/>
    <s v="     "/>
    <s v="Tier 3"/>
    <x v="1"/>
    <n v="175"/>
    <s v="R4"/>
    <n v="38.564599999999999"/>
    <n v="-122.464"/>
    <s v="NAPA"/>
    <s v="SILVERADO-2104"/>
    <m/>
    <m/>
    <s v="SILVERADO-210478268"/>
    <x v="1"/>
    <m/>
    <s v="Conifer Forest"/>
    <m/>
    <m/>
    <s v="No"/>
    <m/>
    <m/>
    <m/>
    <m/>
    <m/>
    <m/>
    <m/>
    <s v="Y"/>
    <s v="Y"/>
    <s v="201910270300"/>
    <s v="201910281800"/>
    <s v="     "/>
    <s v="38.56469300"/>
    <s v="-122.46338100"/>
    <s v="Oct 30 2019 12:00AM"/>
    <s v="TrunkFail"/>
    <s v="DEAD PONDEROSA PINE WAS BLOWN OVER IN STRONG WINDS,LINE DOWN &amp; BROKEN POLE."/>
    <s v="PINP"/>
    <s v="85"/>
    <s v="23"/>
    <s v="15"/>
    <s v="None"/>
    <s v="Severe"/>
    <s v="Y"/>
    <s v="1"/>
    <m/>
    <s v="Other"/>
    <s v="D"/>
    <s v="CrossArm"/>
    <s v="BareWire"/>
    <s v="0"/>
  </r>
  <r>
    <s v="20150377"/>
    <s v="     "/>
    <n v="42280"/>
    <s v="10/3"/>
    <x v="1"/>
    <n v="0.31041666666666667"/>
    <s v="40"/>
    <n v="4"/>
    <s v="10"/>
    <x v="2"/>
    <m/>
    <m/>
    <s v="secondary started small grass fire no outage"/>
    <s v="     "/>
    <m/>
    <m/>
    <s v="N"/>
    <x v="0"/>
    <s v="1315729"/>
    <m/>
    <m/>
    <m/>
    <m/>
    <m/>
    <s v="     "/>
    <x v="1"/>
    <s v="PG&amp;E"/>
    <m/>
    <s v="Vegetation"/>
    <m/>
    <s v="D"/>
    <m/>
    <s v="&lt;0.25"/>
    <s v="Square Feet: ; Acreage: "/>
    <s v="Equipment - PG&amp;E"/>
    <s v="34.b. Conductor damage or failure"/>
    <s v="Equipment - PG&amp;E"/>
    <s v="All types of equipment / facility failure"/>
    <s v="Conductor - Open Wire Secondary"/>
    <s v="Conductor - Open Wire Secondary"/>
    <m/>
    <m/>
    <m/>
    <s v="PACIFIC BELL"/>
    <s v="Overhead"/>
    <x v="1"/>
    <s v="Conductor"/>
    <m/>
    <s v="2323 new long valley rd"/>
    <s v="     "/>
    <s v="Tier 3"/>
    <x v="1"/>
    <n v="175"/>
    <m/>
    <n v="39.063299999999998"/>
    <n v="-122.624"/>
    <s v="Lake"/>
    <s v="REDBUD-1101"/>
    <s v="43191101"/>
    <m/>
    <s v="N/A"/>
    <x v="0"/>
    <s v="Cal Fire Dept"/>
    <s v="Agriculture"/>
    <m/>
    <m/>
    <s v="Yes"/>
    <m/>
    <m/>
    <m/>
    <m/>
    <m/>
    <m/>
    <m/>
    <s v="N"/>
    <s v="N"/>
    <m/>
    <m/>
    <s v="     "/>
    <m/>
    <m/>
    <m/>
    <m/>
    <m/>
    <m/>
    <m/>
    <m/>
    <m/>
    <m/>
    <m/>
    <m/>
    <m/>
    <m/>
    <m/>
    <m/>
    <m/>
    <m/>
    <m/>
  </r>
  <r>
    <s v="20150378"/>
    <s v="     "/>
    <n v="42280"/>
    <s v="10/3"/>
    <x v="1"/>
    <n v="0.88263888888888886"/>
    <s v="40"/>
    <n v="4"/>
    <s v="10"/>
    <x v="2"/>
    <n v="42280"/>
    <n v="0.88263888888888886"/>
    <s v="0"/>
    <s v="     "/>
    <m/>
    <m/>
    <s v="N"/>
    <x v="0"/>
    <s v="1316396"/>
    <s v="15-0067708"/>
    <m/>
    <m/>
    <m/>
    <m/>
    <s v="     "/>
    <x v="1"/>
    <s v="PG&amp;E"/>
    <m/>
    <s v="Vegetation"/>
    <m/>
    <s v="D"/>
    <m/>
    <s v="&lt;0.25"/>
    <s v="Square Feet: 30 x 30; Acreage: "/>
    <s v="Vegetation"/>
    <s v="33.a. Veg. contact"/>
    <s v="Contact - 3rd Party"/>
    <s v="All types of equipment / facility failure"/>
    <s v="Vegetation"/>
    <s v="N.A."/>
    <s v="Veg. contact"/>
    <s v="Conductor"/>
    <s v="Line to Ground"/>
    <s v="0"/>
    <s v="Overhead"/>
    <x v="3"/>
    <s v="Conductor"/>
    <m/>
    <s v="honey run rd at cutouts 16015"/>
    <s v="     "/>
    <s v="Tier 3"/>
    <x v="1"/>
    <n v="280"/>
    <m/>
    <n v="39.735799999999998"/>
    <n v="-121.68600000000001"/>
    <s v="Butte"/>
    <s v="CENTERVILLE-1101"/>
    <s v="103081105"/>
    <n v="12000"/>
    <s v="BUTTE 1105751990"/>
    <x v="0"/>
    <s v="Cal Fire Dept"/>
    <s v="Rural"/>
    <m/>
    <m/>
    <s v="No"/>
    <m/>
    <m/>
    <m/>
    <m/>
    <m/>
    <m/>
    <m/>
    <s v="N"/>
    <s v="Y"/>
    <s v="201510040000"/>
    <s v="201510041552"/>
    <s v="     "/>
    <s v="39.73584000"/>
    <s v="-121.68554000"/>
    <s v="Oct  5 2015 12:00AM"/>
    <s v="BranchFail"/>
    <s v="Valley oak mid-span.  Lines on west side of tree.  6&quot; green healthy limb broke off about 2ft from attachment.  Limb was about 45ft above ground, 10ft above line height.  No visible defects present at break or on limb. WOG reviewd."/>
    <s v="OAKV"/>
    <s v="50"/>
    <s v="24"/>
    <s v="18"/>
    <s v="Slight"/>
    <s v="None"/>
    <s v="N"/>
    <s v="1"/>
    <m/>
    <s v="Hillside"/>
    <s v="B"/>
    <s v="CrossArm"/>
    <s v="BareWire"/>
    <s v="1"/>
  </r>
  <r>
    <s v="SAP201613624"/>
    <s v="     "/>
    <n v="42673"/>
    <s v="10/30"/>
    <x v="0"/>
    <m/>
    <s v="45"/>
    <n v="4"/>
    <s v="10"/>
    <x v="6"/>
    <n v="42671"/>
    <m/>
    <s v="tree wire clamp for transformer caught tree wire on fire; burned insulation"/>
    <s v="     "/>
    <s v="SAP"/>
    <n v="44580"/>
    <s v="Y"/>
    <x v="0"/>
    <s v="1571461"/>
    <s v="16-0076257"/>
    <m/>
    <s v="T003805736"/>
    <n v="112123501"/>
    <m/>
    <s v="     "/>
    <x v="0"/>
    <s v="PG&amp;E"/>
    <m/>
    <m/>
    <m/>
    <s v="D"/>
    <m/>
    <s v="Structure-PG&amp;E only"/>
    <m/>
    <s v="Equipment - PG&amp;E"/>
    <s v="34.o. Other"/>
    <s v="Equipment - PG&amp;E"/>
    <s v="Equipment failure - Other"/>
    <s v="Equipment failure - Other"/>
    <s v="Transformer"/>
    <m/>
    <m/>
    <s v="Line to Ground"/>
    <s v="Yes"/>
    <s v="Overhead"/>
    <x v="0"/>
    <s v="Transformer"/>
    <m/>
    <s v="101803392"/>
    <s v="     "/>
    <s v="Tier 3"/>
    <x v="1"/>
    <m/>
    <m/>
    <n v="37.173699999999997"/>
    <n v="-122.14100000000001"/>
    <s v="Santa Cruz"/>
    <s v="BIG-BASIN-1102"/>
    <m/>
    <m/>
    <s v="BIG BASIN 110212992"/>
    <x v="0"/>
    <m/>
    <m/>
    <m/>
    <m/>
    <s v="No"/>
    <m/>
    <m/>
    <m/>
    <m/>
    <m/>
    <m/>
    <m/>
    <s v="N"/>
    <s v="N"/>
    <m/>
    <m/>
    <s v="     "/>
    <m/>
    <m/>
    <m/>
    <m/>
    <m/>
    <m/>
    <m/>
    <m/>
    <m/>
    <m/>
    <m/>
    <m/>
    <m/>
    <m/>
    <m/>
    <m/>
    <m/>
    <m/>
    <m/>
  </r>
  <r>
    <s v="20191373"/>
    <s v="     "/>
    <n v="43769"/>
    <s v="10/31"/>
    <x v="0"/>
    <m/>
    <s v="44"/>
    <n v="4"/>
    <s v="10"/>
    <x v="3"/>
    <m/>
    <m/>
    <s v="Other fire, not PG&amp;E related"/>
    <s v="     "/>
    <s v="FAS"/>
    <m/>
    <s v="N"/>
    <x v="0"/>
    <m/>
    <m/>
    <m/>
    <s v="T004799303"/>
    <n v="0"/>
    <m/>
    <s v="     "/>
    <x v="0"/>
    <s v="PG&amp;E"/>
    <m/>
    <m/>
    <m/>
    <s v="D"/>
    <m/>
    <s v="&lt;0.25"/>
    <m/>
    <s v="Other Fire: Non-PG&amp;E related"/>
    <s v="39.a. All Other"/>
    <s v="Other Fire"/>
    <m/>
    <m/>
    <m/>
    <m/>
    <m/>
    <m/>
    <m/>
    <s v="Overhead"/>
    <x v="0"/>
    <m/>
    <m/>
    <s v=""/>
    <s v="     "/>
    <s v="Tier 3"/>
    <x v="1"/>
    <n v="280"/>
    <m/>
    <n v="39.853700000000003"/>
    <n v="-121.608"/>
    <s v="BUTTE"/>
    <m/>
    <m/>
    <m/>
    <m/>
    <x v="0"/>
    <s v="CAL FIRE MAGALIA 872-6323"/>
    <m/>
    <m/>
    <m/>
    <s v="No"/>
    <m/>
    <m/>
    <m/>
    <m/>
    <m/>
    <m/>
    <m/>
    <s v="N"/>
    <s v="N"/>
    <m/>
    <m/>
    <s v="     "/>
    <m/>
    <m/>
    <m/>
    <m/>
    <m/>
    <m/>
    <m/>
    <m/>
    <m/>
    <m/>
    <m/>
    <m/>
    <m/>
    <m/>
    <m/>
    <m/>
    <m/>
    <m/>
    <m/>
  </r>
  <r>
    <s v="20201481"/>
    <s v="     "/>
    <n v="44135"/>
    <s v="10/31"/>
    <x v="0"/>
    <n v="0.2902777777777778"/>
    <s v="44"/>
    <n v="4"/>
    <s v="10"/>
    <x v="4"/>
    <n v="44135"/>
    <n v="0.24444444444444444"/>
    <s v="On October 31, 2020 at 0552 hours, PG&amp;E became aware that the Ignacio-Bolinas #1 60kV Transmission Circuit relayed. On October 31, 2020 at 0807 hours, a PG&amp;E Troubleman reported a wire down between structure 13/145 and 13/144 on the Ignacio-Bolinas #1 60kV Transmission Circuit in the vicinity of Highway 1, north of Fairfax-Bolinas Road, Bolinas. Initial analysis indicates PG&amp;E equipment failure caused the ignition. A transmission conductor failed, suspected from corrosion due to costal elements, and flashed on the Bolinas 1101 Distribution line recloser resulting in an outage to over 4,200 customers. The ensuing fire was approximately 2 acres in size and the fire was suppressed by Marin County Fire Department. Priority A Tags were created to replace the damage line recloser, repair damaged conductor, and changing out all attachment hardware."/>
    <s v="     "/>
    <s v="FAS"/>
    <m/>
    <s v="N"/>
    <x v="0"/>
    <s v="1132623"/>
    <s v="20-0115617"/>
    <s v="INT-14237"/>
    <s v="T005109884"/>
    <m/>
    <m/>
    <s v="     "/>
    <x v="1"/>
    <s v="PG&amp;E"/>
    <m/>
    <s v="Vegetation"/>
    <m/>
    <s v="T"/>
    <s v="D"/>
    <s v="0.26-9.99"/>
    <s v="2acres"/>
    <s v="Equipment - PG&amp;E"/>
    <s v="34.b. Conductor damage or failure"/>
    <s v="Equipment - PG&amp;E"/>
    <s v="All types of equipment / facility failure"/>
    <s v="Conductor failure-all"/>
    <s v="Conductor - Transmission"/>
    <m/>
    <m/>
    <s v="Line to Ground"/>
    <m/>
    <s v="Overhead"/>
    <x v="4"/>
    <s v="Conductor - Transmission"/>
    <s v="Recloser, Conductor - Transmission, Insulators"/>
    <s v=" Ignacio-Bolinas #1 60kV Transmission Circuit between structure 13/145 and 13/144"/>
    <s v="     "/>
    <s v="Tier 3"/>
    <x v="1"/>
    <n v="180"/>
    <s v="R4"/>
    <n v="37.942399999999999"/>
    <n v="-122.70099999999999"/>
    <s v="Marin"/>
    <s v="IGNACIO-BOLINAS-#1-60KV"/>
    <m/>
    <n v="60000"/>
    <s v="N/A"/>
    <x v="0"/>
    <s v="Marin County FD"/>
    <s v="Conifer Forest"/>
    <m/>
    <m/>
    <s v="No"/>
    <m/>
    <m/>
    <m/>
    <m/>
    <m/>
    <s v="SHORELINE"/>
    <m/>
    <s v="N"/>
    <s v="N"/>
    <m/>
    <m/>
    <s v="     "/>
    <m/>
    <m/>
    <m/>
    <m/>
    <m/>
    <m/>
    <m/>
    <m/>
    <m/>
    <m/>
    <m/>
    <m/>
    <m/>
    <m/>
    <m/>
    <m/>
    <m/>
    <m/>
    <m/>
  </r>
  <r>
    <s v="20150380"/>
    <s v="     "/>
    <n v="42281"/>
    <s v="10/4"/>
    <x v="1"/>
    <n v="4.3749999999999997E-2"/>
    <s v="41"/>
    <n v="4"/>
    <s v="10"/>
    <x v="2"/>
    <n v="42281"/>
    <n v="3.888888888888889E-2"/>
    <s v="OAK TREE SPLIT POLETOP TAKING DOWN CROSSARMS, TRASF  OAK TREE FELL SPLITTING POLE TOP TAKING DOWN CROSSARMS, TRANSF AND PRIMARY COND."/>
    <s v="     "/>
    <m/>
    <m/>
    <s v="N"/>
    <x v="0"/>
    <s v="1316439"/>
    <s v="15-0067711"/>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0"/>
    <s v="Overhead"/>
    <x v="3"/>
    <s v="Conductor"/>
    <m/>
    <m/>
    <s v="     "/>
    <s v="Tier 3"/>
    <x v="1"/>
    <n v="280"/>
    <m/>
    <n v="39.792299999999997"/>
    <n v="-121.58"/>
    <s v="Butte"/>
    <s v="PARADISE-1105"/>
    <s v="102831105"/>
    <n v="12000"/>
    <s v="PARADISE 11052214"/>
    <x v="0"/>
    <s v="Cal Fire Dept"/>
    <s v="Shrub"/>
    <m/>
    <m/>
    <s v="Yes"/>
    <m/>
    <m/>
    <m/>
    <m/>
    <m/>
    <m/>
    <m/>
    <s v="N"/>
    <s v="N"/>
    <m/>
    <m/>
    <s v="     "/>
    <s v="39.79228200"/>
    <s v="-121.58029100"/>
    <s v="Oct  5 2015 12:00AM"/>
    <s v="RootsFail"/>
    <s v="Large 3XSTM Black Oak had stem failure little to no root system extensive included bark. Small 20x20ft fire at point of line contact. No further work by veg required. Line on ground reviewed"/>
    <s v="OAKK"/>
    <s v="60"/>
    <s v="24"/>
    <s v="30"/>
    <s v="Moderate"/>
    <s v="Severe"/>
    <s v="N"/>
    <s v="1"/>
    <m/>
    <s v="Ridge"/>
    <s v="D"/>
    <s v="CrossArm"/>
    <s v="BareWire"/>
    <s v="4"/>
  </r>
  <r>
    <s v="20170401"/>
    <s v="     "/>
    <n v="43012"/>
    <s v="10/4"/>
    <x v="1"/>
    <n v="0.98750000000000004"/>
    <s v="40"/>
    <n v="4"/>
    <s v="10"/>
    <x v="0"/>
    <n v="43012"/>
    <n v="0.98750000000000004"/>
    <s v="CREW TO REPLACE TEMP JUMPER AT LATER DATE."/>
    <s v="     "/>
    <m/>
    <m/>
    <s v="N"/>
    <x v="0"/>
    <s v="1891136"/>
    <s v="17-0084323"/>
    <m/>
    <m/>
    <m/>
    <m/>
    <s v="     "/>
    <x v="1"/>
    <s v="PG&amp;E"/>
    <m/>
    <s v="Vegetation"/>
    <m/>
    <s v="D"/>
    <m/>
    <s v="&lt;0.25"/>
    <s v="Square Feet: ; Acreage: "/>
    <s v="Equipment - PG&amp;E"/>
    <s v="34.o. Other"/>
    <s v="Equipment - PG&amp;E"/>
    <s v="All types of equipment / facility failure"/>
    <s v="Jumper"/>
    <s v="Jumper"/>
    <m/>
    <m/>
    <s v="Line to Line"/>
    <s v="PACIFIC BELL"/>
    <s v="Overhead"/>
    <x v="3"/>
    <s v="Other"/>
    <m/>
    <s v="101375442"/>
    <s v="     "/>
    <s v="Tier 3"/>
    <x v="1"/>
    <n v="305"/>
    <m/>
    <n v="38.6554"/>
    <n v="-120.99299999999999"/>
    <s v="El Dorado"/>
    <s v="SHINGLE-SPRINGS-2108"/>
    <s v="153652108"/>
    <n v="12000"/>
    <s v="SHINGLE SPRINGS 210819762"/>
    <x v="0"/>
    <s v="Cal Fire"/>
    <s v="Urban"/>
    <m/>
    <m/>
    <s v="No"/>
    <m/>
    <m/>
    <m/>
    <m/>
    <m/>
    <m/>
    <m/>
    <s v="N"/>
    <s v="N"/>
    <m/>
    <m/>
    <s v="     "/>
    <m/>
    <m/>
    <m/>
    <m/>
    <m/>
    <m/>
    <m/>
    <m/>
    <m/>
    <m/>
    <m/>
    <m/>
    <m/>
    <m/>
    <m/>
    <m/>
    <m/>
    <m/>
    <m/>
  </r>
  <r>
    <s v="20180857"/>
    <s v="     "/>
    <n v="43377"/>
    <s v="10/4"/>
    <x v="1"/>
    <n v="0.77813657407407411"/>
    <s v="40"/>
    <n v="4"/>
    <s v="10"/>
    <x v="1"/>
    <n v="43377"/>
    <n v="0.77430555555555558"/>
    <s v="Tree fell thru line; line, insulator, and x-arm damage."/>
    <s v="     "/>
    <s v="FAS"/>
    <m/>
    <s v="N"/>
    <x v="0"/>
    <s v="188647"/>
    <s v="18-0087112"/>
    <m/>
    <m/>
    <m/>
    <m/>
    <s v="     "/>
    <x v="0"/>
    <s v="PG&amp;E"/>
    <m/>
    <m/>
    <m/>
    <s v="D"/>
    <m/>
    <s v="&lt;3 meters of linear travel"/>
    <m/>
    <s v="Vegetation"/>
    <s v="33.a. Veg. contact"/>
    <s v="Vegetation"/>
    <s v="Contact from object"/>
    <s v="Vegetation"/>
    <m/>
    <s v="Contact - Vegetation"/>
    <m/>
    <s v="Line to Ground"/>
    <m/>
    <s v="Overhead"/>
    <x v="3"/>
    <m/>
    <m/>
    <s v="20775"/>
    <s v="     "/>
    <s v="Tier 3"/>
    <x v="1"/>
    <n v="348"/>
    <m/>
    <n v="38.018700000000003"/>
    <n v="-120.354"/>
    <s v="Tuolumne"/>
    <s v="CURTIS-1704"/>
    <s v="163351704"/>
    <n v="17000"/>
    <s v="CURTIS 17048140"/>
    <x v="1"/>
    <m/>
    <s v="Rural"/>
    <m/>
    <m/>
    <s v="No"/>
    <m/>
    <m/>
    <m/>
    <m/>
    <m/>
    <m/>
    <m/>
    <s v="N"/>
    <s v="N"/>
    <m/>
    <m/>
    <s v="     "/>
    <s v="38.01910000"/>
    <s v="-120.35360000"/>
    <s v="Oct  5 2018 12:00AM"/>
    <s v="TrunkFail"/>
    <s v="TREE INVOLVED APPEARED TO BE GREEN AND RELATIVELY HEALTHY MATURE BLACK OAK 2XSTEM. LINE-SIDE STEM SPLIT FROM SECOND STEM AT BASE AND FAILED THROUGH TWO PRIMARY CONDUCTORS BRINGING THEM TO THE GROUND AND DAMAGING A POLE AND CROSSARM. TREE SHOWED VERY LITTLE DEGREE OF EXTERNAL DEFECT BUT MODERATE INTERNAL BASAL HEART ROT AT POINT OF FAILURE. REMAINING STEM AND TWO OTHER TREES IN THE IMMEDIATE VICINITY WERE IDENTIFIED AS STILL BEING HAZARDS TO THE LINE AND WERE ISSUED TO MOUNTAIN ENTERPRISES AWRR CREWS TO WORK"/>
    <s v="OAKK"/>
    <s v="60"/>
    <s v="40"/>
    <s v="48"/>
    <s v="Moderate"/>
    <s v="Slight"/>
    <s v="N"/>
    <s v="1"/>
    <m/>
    <s v="Hillside"/>
    <s v="A"/>
    <s v="CrossArm"/>
    <s v="BareWire"/>
    <s v="2"/>
  </r>
  <r>
    <s v="20201339"/>
    <s v="     "/>
    <n v="44108"/>
    <s v="10/4"/>
    <x v="1"/>
    <n v="0.61319444444444449"/>
    <s v="41"/>
    <n v="4"/>
    <s v="10"/>
    <x v="4"/>
    <n v="44108"/>
    <n v="0.61111111111111116"/>
    <s v="On October 4th, 2020 at 1556 hours, PG&amp;E Troublemen patrolled the Silverado 2102 12kV Distribution Circuit number 043432102, near 1421 Sage Canyon Rd and 2676 Lower Chiles Valley Rd, Saint Helena, CA. They observed a wire on the ground in the canyon 2 spans on the load side of regulator R1189 and a small fire ensued. Initial analysis indicates that overhead equipment failure was involved, with the equipment described as the line recloser 808. We responded to and extinguished this small fire. We intend to replace all 3 phases for 3 spans of 4 ACSR, from the canyon to the regulator bank. The nearby Glass fire is delaying access to complete the repairs. As of October 10, 2020, the 4,438 minute outage affected 483 customers thus far. This information is preliminary."/>
    <s v="     "/>
    <s v="FAS"/>
    <m/>
    <s v="N"/>
    <x v="1"/>
    <m/>
    <s v="20-0104965"/>
    <m/>
    <s v="T005087035, T005087123"/>
    <n v="119852077"/>
    <m/>
    <s v="     "/>
    <x v="0"/>
    <s v="PG&amp;E"/>
    <m/>
    <s v="Vegetation"/>
    <m/>
    <s v="D"/>
    <s v="D"/>
    <s v="&lt;3 meters of linear travel"/>
    <m/>
    <s v="Duplicate"/>
    <s v="39.a. All Other"/>
    <s v="Duplicate"/>
    <m/>
    <m/>
    <m/>
    <m/>
    <m/>
    <s v="Line to Ground"/>
    <m/>
    <s v="Overhead"/>
    <x v="3"/>
    <s v="Conductor - Primary"/>
    <s v="Conductor - Primary"/>
    <s v="Circuit ID: 043432102 "/>
    <s v="     "/>
    <s v="Tier 3"/>
    <x v="1"/>
    <n v="175"/>
    <m/>
    <n v="38.512500000000003"/>
    <n v="-122.331"/>
    <s v="Napa"/>
    <s v="SILVERADO-2102"/>
    <m/>
    <n v="12000"/>
    <s v="SILVERADO 210234959"/>
    <x v="1"/>
    <s v="Self Extinguished"/>
    <m/>
    <m/>
    <m/>
    <s v="No"/>
    <m/>
    <m/>
    <m/>
    <m/>
    <m/>
    <s v="GLASS"/>
    <m/>
    <s v="N"/>
    <s v="N"/>
    <m/>
    <m/>
    <s v="     "/>
    <m/>
    <m/>
    <m/>
    <m/>
    <m/>
    <m/>
    <m/>
    <m/>
    <m/>
    <m/>
    <m/>
    <m/>
    <m/>
    <m/>
    <m/>
    <m/>
    <m/>
    <m/>
    <m/>
  </r>
  <r>
    <s v="20211697"/>
    <s v="     "/>
    <n v="44474"/>
    <s v="10/5"/>
    <x v="1"/>
    <n v="0.3888888888888889"/>
    <s v="41"/>
    <n v="4"/>
    <s v="10"/>
    <x v="5"/>
    <n v="44474"/>
    <m/>
    <s v="Tree fell into overhead 12kV primary conductor, resulting in a wires down incident. The ensuing fire was less than one meter in size. This does appear to have occurred on a fast trip circuit and was found to be near the burn scar of the Bear 2017 fire. Unable to find photos to confirm fire size. This information is preliminary."/>
    <s v="     "/>
    <s v="FAS"/>
    <m/>
    <s v="N"/>
    <x v="0"/>
    <m/>
    <s v="21-0126045"/>
    <m/>
    <s v="T005412426"/>
    <n v="122151000"/>
    <m/>
    <s v="     "/>
    <x v="0"/>
    <s v="PG&amp;E"/>
    <m/>
    <s v="Vegetation"/>
    <m/>
    <s v="D"/>
    <m/>
    <s v="&lt;3 meters of linear travel"/>
    <m/>
    <s v="Vegetation"/>
    <s v="33.a. Veg. contact"/>
    <s v="Vegetation"/>
    <s v="Contact from object"/>
    <s v="Veg. contact"/>
    <m/>
    <s v="Veg. contact"/>
    <s v="Conductor - Primary"/>
    <s v="Line to Ground"/>
    <s v="Y"/>
    <s v="Overhead"/>
    <x v="3"/>
    <s v="Conductor - Primary"/>
    <s v="Conductor, Connector"/>
    <s v="100539490"/>
    <s v="     "/>
    <s v="Tier 3"/>
    <x v="1"/>
    <n v="518"/>
    <m/>
    <n v="37.182400000000001"/>
    <n v="-122.02500000000001"/>
    <s v="Santa Clara"/>
    <s v="LOS-GATOS-1106"/>
    <m/>
    <n v="12000"/>
    <m/>
    <x v="0"/>
    <s v="Employee"/>
    <s v="Conifer Forest"/>
    <m/>
    <m/>
    <s v="No"/>
    <m/>
    <m/>
    <m/>
    <m/>
    <m/>
    <m/>
    <m/>
    <s v="N"/>
    <s v="N"/>
    <m/>
    <m/>
    <s v="     "/>
    <m/>
    <m/>
    <s v="Oct 12 2021 12:00AM"/>
    <s v="Unverified"/>
    <s v="T-man reports that a tree fell onto the lines."/>
    <m/>
    <m/>
    <m/>
    <m/>
    <m/>
    <m/>
    <m/>
    <m/>
    <m/>
    <m/>
    <m/>
    <m/>
    <m/>
    <m/>
  </r>
  <r>
    <s v="20180863"/>
    <s v="     "/>
    <n v="43380"/>
    <s v="10/7"/>
    <x v="1"/>
    <n v="0.12880787037037036"/>
    <s v="41"/>
    <n v="4"/>
    <s v="10"/>
    <x v="1"/>
    <n v="43380"/>
    <n v="7.2222222222222215E-2"/>
    <s v="Tree fell into line"/>
    <s v="     "/>
    <s v="FAS"/>
    <m/>
    <s v="N"/>
    <x v="0"/>
    <s v="189965"/>
    <s v="18-0087807"/>
    <m/>
    <m/>
    <m/>
    <m/>
    <s v="     "/>
    <x v="1"/>
    <s v="PG&amp;E"/>
    <m/>
    <m/>
    <m/>
    <s v="D"/>
    <m/>
    <s v="0.26-9.99"/>
    <m/>
    <s v="Vegetation"/>
    <s v="33.a. Veg. contact"/>
    <s v="Vegetation"/>
    <s v="Contact from object"/>
    <s v="Vegetation"/>
    <m/>
    <s v="Contact - Vegetation"/>
    <s v="Conductor"/>
    <s v="None"/>
    <m/>
    <s v="Overhead"/>
    <x v="3"/>
    <m/>
    <m/>
    <s v="WIRE DOWN @ N/E OF CGC# 315557024990"/>
    <s v="     "/>
    <s v="Tier 3"/>
    <x v="1"/>
    <n v="518"/>
    <s v="R5"/>
    <n v="37.177999999999997"/>
    <n v="-122.027"/>
    <s v="Santa Clara"/>
    <s v="LOS-GATOS-1106"/>
    <s v="082021106"/>
    <n v="11000"/>
    <s v="LOS GATOS 1106LB44"/>
    <x v="1"/>
    <m/>
    <s v="Hardwood Woodland"/>
    <m/>
    <m/>
    <s v="No"/>
    <m/>
    <m/>
    <m/>
    <m/>
    <m/>
    <m/>
    <m/>
    <s v="N"/>
    <s v="Y"/>
    <s v="201810070900"/>
    <s v="201810090000"/>
    <s v="     "/>
    <s v="37.17713900"/>
    <s v="-122.02516400"/>
    <s v="Oct  8 2018 12:00AM"/>
    <s v="Unverified"/>
    <s v="2 phases, 1 splice each, lines down. Fire crews responded to a fire which was contained to just this span, total burn area about 100x100, no PGE or private facilities were damaged. It was difficult to identify the outage cause definitively due to the fire, suppression efforts, and steep slope which moved and disrupted the evidence. There were several felled and fallen trees in the area. 4 standing trees are now compromised by the fire and soil stability, requiring FPT work."/>
    <m/>
    <m/>
    <m/>
    <m/>
    <m/>
    <m/>
    <m/>
    <m/>
    <m/>
    <m/>
    <m/>
    <m/>
    <m/>
    <m/>
  </r>
  <r>
    <s v="20160332"/>
    <s v="     "/>
    <n v="42651"/>
    <s v="10/8"/>
    <x v="1"/>
    <n v="0.62777777777777777"/>
    <s v="41"/>
    <n v="4"/>
    <s v="10"/>
    <x v="6"/>
    <n v="42651"/>
    <n v="0.62777777777777777"/>
    <m/>
    <s v="     "/>
    <m/>
    <m/>
    <s v="N"/>
    <x v="0"/>
    <s v="1555082"/>
    <m/>
    <m/>
    <m/>
    <m/>
    <m/>
    <s v="     "/>
    <x v="1"/>
    <s v="PG&amp;E"/>
    <m/>
    <s v="Vegetation"/>
    <m/>
    <s v="D"/>
    <m/>
    <s v="&lt;0.25"/>
    <s v="Square Feet: ; Acreage: "/>
    <s v="Equipment - PG&amp;E"/>
    <s v="34.a. Capacitor bank damage or failure"/>
    <s v="Equipment - PG&amp;E"/>
    <s v="All types of equipment / facility failure"/>
    <s v="Capacitor Bank"/>
    <s v="Capacitor Bank"/>
    <m/>
    <m/>
    <m/>
    <m/>
    <s v="Overhead"/>
    <x v="3"/>
    <s v="Capacitor Bank"/>
    <m/>
    <s v="101380856"/>
    <s v="     "/>
    <s v="Tier 3"/>
    <x v="1"/>
    <n v="305"/>
    <m/>
    <n v="38.668599999999998"/>
    <n v="-120.90900000000001"/>
    <s v="El Dorado"/>
    <s v="DIAMOND-SPRINGS-1105"/>
    <s v="152261105"/>
    <n v="12000"/>
    <m/>
    <x v="0"/>
    <s v="N.A."/>
    <s v="Urban"/>
    <m/>
    <m/>
    <s v="No"/>
    <m/>
    <m/>
    <m/>
    <m/>
    <m/>
    <m/>
    <m/>
    <s v="N"/>
    <s v="N"/>
    <m/>
    <m/>
    <s v="     "/>
    <m/>
    <m/>
    <m/>
    <m/>
    <m/>
    <m/>
    <m/>
    <m/>
    <m/>
    <m/>
    <m/>
    <m/>
    <m/>
    <m/>
    <m/>
    <m/>
    <m/>
    <m/>
    <m/>
  </r>
  <r>
    <s v="20170416"/>
    <s v="     "/>
    <n v="43016"/>
    <s v="10/8"/>
    <x v="1"/>
    <n v="0.90694444444444444"/>
    <s v="41"/>
    <n v="4"/>
    <s v="10"/>
    <x v="0"/>
    <n v="43016"/>
    <n v="0.90694444444444444"/>
    <s v="CREW TO REFRAME 2 POLES LS OF C/O 7391"/>
    <s v="     "/>
    <m/>
    <m/>
    <s v="N"/>
    <x v="0"/>
    <s v="1893970"/>
    <s v="17-0085308"/>
    <m/>
    <m/>
    <m/>
    <m/>
    <s v="     "/>
    <x v="1"/>
    <s v="PG&amp;E"/>
    <m/>
    <s v="Vegetation"/>
    <m/>
    <s v="D"/>
    <m/>
    <s v="&lt;0.25"/>
    <s v="Square Feet: ; Acreage: "/>
    <s v="Equipment - PG&amp;E"/>
    <s v="34.h. Crossarm damage or failure"/>
    <s v="Equipment - PG&amp;E"/>
    <s v="All types of equipment / facility failure"/>
    <s v="Crossarm"/>
    <s v="Crossarm"/>
    <m/>
    <m/>
    <s v="Line to Line"/>
    <s v="PACIFIC BELL"/>
    <s v="Overhead"/>
    <x v="3"/>
    <s v="Other"/>
    <m/>
    <s v="100072730"/>
    <s v="     "/>
    <s v="Tier 3"/>
    <x v="1"/>
    <n v="330"/>
    <m/>
    <n v="39.259500000000003"/>
    <n v="-120.996"/>
    <s v="Nevada"/>
    <s v="BRUNSWICK-1105"/>
    <s v="152481105"/>
    <n v="12000"/>
    <s v="BRUNSWICK-1105733408"/>
    <x v="1"/>
    <s v="PHILLIP NUNNICK  530 273-3158  INCENDENT # 26264"/>
    <s v="Conifer Forest"/>
    <m/>
    <m/>
    <s v="No"/>
    <m/>
    <m/>
    <m/>
    <m/>
    <m/>
    <m/>
    <m/>
    <s v="N"/>
    <s v="N"/>
    <m/>
    <m/>
    <s v="     "/>
    <m/>
    <m/>
    <m/>
    <m/>
    <m/>
    <m/>
    <m/>
    <m/>
    <m/>
    <m/>
    <m/>
    <m/>
    <m/>
    <m/>
    <m/>
    <m/>
    <m/>
    <m/>
    <m/>
  </r>
  <r>
    <s v="20170415"/>
    <s v="     "/>
    <n v="43016"/>
    <s v="10/8"/>
    <x v="1"/>
    <n v="0.88194444444444442"/>
    <s v="41"/>
    <n v="4"/>
    <s v="10"/>
    <x v="0"/>
    <n v="43016"/>
    <n v="0.88194444444444442"/>
    <s v="NEED CREW TO REPLACE 4 BRKN XARMS AND WIRE DOWN AND REMOVE TREES"/>
    <s v="     "/>
    <m/>
    <m/>
    <s v="N"/>
    <x v="0"/>
    <s v="1894011"/>
    <s v="17-0085261"/>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Unknown"/>
    <s v="Overhead"/>
    <x v="3"/>
    <s v="Conductor"/>
    <m/>
    <s v="100099226"/>
    <s v="     "/>
    <s v="Tier 3"/>
    <x v="1"/>
    <n v="350"/>
    <m/>
    <n v="39.455399999999997"/>
    <n v="-121.05"/>
    <s v="Yuba"/>
    <s v="PIKE-CITY-1101"/>
    <s v="152201101"/>
    <n v="12000"/>
    <s v="PIKE-CITY-1101CB"/>
    <x v="1"/>
    <s v="Unknown"/>
    <s v="Urban"/>
    <m/>
    <m/>
    <s v="No"/>
    <m/>
    <m/>
    <m/>
    <m/>
    <m/>
    <m/>
    <m/>
    <s v="N"/>
    <s v="N"/>
    <m/>
    <m/>
    <s v="     "/>
    <s v="39.45530000"/>
    <s v="-121.04980000"/>
    <s v="Oct 10 2017 12:00AM"/>
    <s v="BranchFail"/>
    <s v="Co-Dom stem from Ponderosa broke at attachment due to included bark."/>
    <s v="PINP"/>
    <s v="120"/>
    <s v="22"/>
    <s v="10"/>
    <s v="None"/>
    <s v="None"/>
    <s v="N"/>
    <s v="1"/>
    <m/>
    <s v="Ridge"/>
    <s v="A"/>
    <s v="CrossArm"/>
    <s v="BareWire"/>
    <m/>
  </r>
  <r>
    <s v="20170417"/>
    <s v="     "/>
    <n v="43016"/>
    <s v="10/8"/>
    <x v="1"/>
    <n v="0.92986111111111114"/>
    <s v="41"/>
    <n v="4"/>
    <s v="10"/>
    <x v="0"/>
    <n v="43016"/>
    <m/>
    <s v="TREE CREW TO REMOVE HAZARD TREE, CREW TO MAKE REPAIRS TO HARD TAP, SEC AND OH SVC."/>
    <s v="     "/>
    <m/>
    <m/>
    <s v="N"/>
    <x v="0"/>
    <m/>
    <s v="17-0085504"/>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Unknown"/>
    <s v="Overhead"/>
    <x v="1"/>
    <s v="Conductor"/>
    <m/>
    <s v="103319605"/>
    <s v="     "/>
    <s v="Tier 3"/>
    <x v="1"/>
    <n v="280"/>
    <m/>
    <n v="39.737099999999998"/>
    <n v="-121.646"/>
    <s v="Butte"/>
    <s v="PARADISE-1103"/>
    <s v="102831103"/>
    <m/>
    <s v="N/A"/>
    <x v="0"/>
    <s v="911"/>
    <s v="Shrub"/>
    <m/>
    <m/>
    <s v="Yes"/>
    <m/>
    <m/>
    <m/>
    <m/>
    <m/>
    <m/>
    <m/>
    <s v="N"/>
    <s v="Y"/>
    <s v="201710081800"/>
    <s v="201710100000"/>
    <s v="     "/>
    <s v="39.73701700"/>
    <s v="-121.64644800"/>
    <s v="Oct  9 2017 12:50PM"/>
    <s v="BranchFail"/>
    <s v="A branch broke out of a healthy green ailanthus canopy, there were no signs of decay or defect present at thepoint of failure.  No further work needed, tree crews on site working tree at time of investigation."/>
    <s v="AILA"/>
    <s v="80"/>
    <s v="28"/>
    <s v="6"/>
    <s v="None"/>
    <s v="None"/>
    <s v="N"/>
    <s v="1"/>
    <m/>
    <s v="Ridge"/>
    <s v="A"/>
    <s v="CrossArm"/>
    <s v="BareWire"/>
    <s v="2"/>
  </r>
  <r>
    <s v="20170414"/>
    <s v="     "/>
    <n v="43016"/>
    <s v="10/8"/>
    <x v="1"/>
    <n v="0.85763888888888884"/>
    <s v="41"/>
    <n v="4"/>
    <s v="10"/>
    <x v="0"/>
    <n v="43016"/>
    <n v="0.86041666666666672"/>
    <s v="15KVA TX, 4acsr wire, puppy c/o arm &amp; C/o's, BTA"/>
    <s v="     "/>
    <m/>
    <m/>
    <s v="N"/>
    <x v="0"/>
    <s v="1893810"/>
    <s v="17-0085196"/>
    <m/>
    <m/>
    <m/>
    <m/>
    <s v="     "/>
    <x v="1"/>
    <s v="PG&amp;E"/>
    <m/>
    <s v="Vegetation"/>
    <m/>
    <s v="D"/>
    <m/>
    <s v="&lt;0.25"/>
    <s v="Square Feet: ; Acreage: "/>
    <s v="Vegetation"/>
    <s v="33.a. Veg. contact"/>
    <s v="Vegetation"/>
    <s v="All types of equipment / facility failure"/>
    <s v="Contact - Vegetation"/>
    <m/>
    <s v="Contact - Vegetation"/>
    <s v="Conductor"/>
    <s v="Line to Line"/>
    <s v="Unknown"/>
    <s v="Overhead"/>
    <x v="3"/>
    <s v="Conductor"/>
    <m/>
    <s v="100347747"/>
    <s v="     "/>
    <s v="Tier 3"/>
    <x v="1"/>
    <n v="282"/>
    <m/>
    <n v="39.631500000000003"/>
    <n v="-121.423"/>
    <s v="Butte"/>
    <s v="WYANDOTTE-1103"/>
    <s v="102911103"/>
    <n v="12000"/>
    <s v="WYANDOTTE 11031974"/>
    <x v="0"/>
    <s v="Unknown"/>
    <s v="Hardwood Forest"/>
    <m/>
    <m/>
    <s v="Yes"/>
    <m/>
    <m/>
    <m/>
    <m/>
    <m/>
    <m/>
    <m/>
    <s v="N"/>
    <s v="Y"/>
    <s v="201710081800"/>
    <s v="201710100000"/>
    <s v="     "/>
    <s v="39.37915000"/>
    <s v="-121.25282000"/>
    <s v="Oct  9 2017 12:00AM"/>
    <s v="TrunkFail"/>
    <s v="Green Black Oak Failed aprox. 8ft up bole. Large cavity was exposed at failure that ran for 4-6ft up trunk. Remnants of a fire was observed just west of failure point along Rd covering aprox a 50ftx250ft area._x000d__x000a__x000d__x000a_"/>
    <s v="OAKK"/>
    <s v="50"/>
    <s v="29"/>
    <s v="25"/>
    <s v="None"/>
    <s v="None"/>
    <s v="N"/>
    <s v="1"/>
    <m/>
    <s v="Ridge"/>
    <s v="D"/>
    <s v="CrossArm"/>
    <s v="BareWire"/>
    <s v="1"/>
  </r>
  <r>
    <s v="20170413"/>
    <s v="     "/>
    <n v="43016"/>
    <s v="10/8"/>
    <x v="1"/>
    <n v="0.82222222222222219"/>
    <s v="41"/>
    <n v="4"/>
    <s v="10"/>
    <x v="0"/>
    <n v="43016"/>
    <m/>
    <s v="0"/>
    <s v="     "/>
    <m/>
    <m/>
    <s v="N"/>
    <x v="0"/>
    <s v="1893752"/>
    <m/>
    <m/>
    <m/>
    <m/>
    <m/>
    <s v="     "/>
    <x v="1"/>
    <s v="PG&amp;E"/>
    <m/>
    <s v="Vegetation"/>
    <m/>
    <s v="D"/>
    <m/>
    <s v="0.26-9.99"/>
    <s v="Square Feet: ; Acreage: "/>
    <s v="Vegetation"/>
    <s v="33.a. Veg. contact"/>
    <s v="Vegetation"/>
    <s v="All types of equipment / facility failure"/>
    <s v="Contact - Vegetation"/>
    <m/>
    <s v="Contact - Vegetation"/>
    <s v="Conductor"/>
    <m/>
    <s v="Unknown"/>
    <s v="Overhead"/>
    <x v="3"/>
    <s v="Conductor"/>
    <m/>
    <s v="100330456"/>
    <s v="     "/>
    <s v="Tier 3"/>
    <x v="1"/>
    <n v="280"/>
    <m/>
    <n v="39.744599999999998"/>
    <n v="-121.59699999999999"/>
    <s v="Butte"/>
    <s v="PARADISE-1104"/>
    <s v="102831104"/>
    <n v="12000"/>
    <m/>
    <x v="0"/>
    <s v="Unknown"/>
    <s v="Urban"/>
    <m/>
    <m/>
    <s v="Yes"/>
    <m/>
    <m/>
    <m/>
    <m/>
    <m/>
    <m/>
    <m/>
    <s v="N"/>
    <s v="Y"/>
    <s v="201710081800"/>
    <s v="201710100000"/>
    <s v="     "/>
    <m/>
    <m/>
    <m/>
    <m/>
    <m/>
    <m/>
    <m/>
    <m/>
    <m/>
    <m/>
    <m/>
    <m/>
    <m/>
    <m/>
    <m/>
    <m/>
    <m/>
    <m/>
    <m/>
  </r>
  <r>
    <s v="20170420"/>
    <s v="     "/>
    <n v="43016"/>
    <s v="10/8"/>
    <x v="1"/>
    <n v="0.95694444444444449"/>
    <s v="41"/>
    <n v="4"/>
    <s v="10"/>
    <x v="0"/>
    <n v="43016"/>
    <n v="0.95694444444444449"/>
    <s v="NEED CREW TO REPLACE BURNT AND BROKEN POLE, POLE IS STILL ON FIRE, WIRE DOWN, LARGE OUTAGE"/>
    <s v="     "/>
    <m/>
    <m/>
    <s v="N"/>
    <x v="0"/>
    <s v="1894156"/>
    <s v="17-0085355"/>
    <m/>
    <m/>
    <n v="113703012"/>
    <m/>
    <s v="     "/>
    <x v="1"/>
    <s v="PG&amp;E"/>
    <m/>
    <s v="Vegetation"/>
    <m/>
    <s v="D"/>
    <m/>
    <s v="&lt;3 meters of linear travel"/>
    <s v="Square Feet: ; Acreage: "/>
    <s v="Vegetation"/>
    <s v="33.a. Veg. contact"/>
    <s v="Vegetation"/>
    <s v="All types of equipment / facility failure"/>
    <s v="Contact - Vegetation"/>
    <m/>
    <s v="Contact - Vegetation"/>
    <s v="Conductor"/>
    <s v="Force Out"/>
    <s v="PACIFIC BELL"/>
    <s v="Overhead"/>
    <x v="3"/>
    <s v="Conductor"/>
    <m/>
    <s v="100068104"/>
    <s v="     "/>
    <s v="Tier 3"/>
    <x v="1"/>
    <n v="330"/>
    <m/>
    <n v="39.364199999999997"/>
    <n v="-121.113"/>
    <s v="Nevada"/>
    <s v="COLUMBIA-HILL-1101"/>
    <s v="152471101"/>
    <n v="12000"/>
    <s v="COLUMBIA-HILL-110135424"/>
    <x v="1"/>
    <s v="INCIDENT NUMBER 26268"/>
    <s v="Hardwood Forest"/>
    <m/>
    <m/>
    <s v="No"/>
    <m/>
    <m/>
    <m/>
    <m/>
    <m/>
    <m/>
    <m/>
    <s v="N"/>
    <s v="N"/>
    <m/>
    <m/>
    <s v="     "/>
    <s v="39.36530000"/>
    <s v="-121.11290000"/>
    <s v="Oct 10 2017 12:00AM"/>
    <s v="TrunkFail"/>
    <s v="Healthy P. Pine top broke out due to high winds in the area."/>
    <s v="PINP"/>
    <s v="90"/>
    <s v="20"/>
    <s v="8"/>
    <s v="None"/>
    <s v="None"/>
    <s v="N"/>
    <s v="1"/>
    <m/>
    <s v="Hillside"/>
    <s v="A"/>
    <s v="CrossArm"/>
    <s v="BareWire"/>
    <s v="0"/>
  </r>
  <r>
    <s v="EIR20170096"/>
    <s v="     "/>
    <n v="43016"/>
    <s v="10/8"/>
    <x v="1"/>
    <m/>
    <s v="41"/>
    <n v="4"/>
    <s v="10"/>
    <x v="0"/>
    <m/>
    <m/>
    <s v="On October 8, 2017, the top section of a green, healthy Alder tree broke and fell on an open wire secondary service of the Dunbar 1101 (12 kV) Circuit. The site is located near 1210 Nuns Canyon Road, Glen Ellen, Sonoma County. After submitting the initial EIR, PG&amp;E was granted access to the site and was able to identify the tree and conduct measurements. Based on the measurements taken, the tree was rooted approximately 30 feet from the overhead secondary service conductors.  As reported in the initial EIR, Cal Fire took possession of the secondary conductors. _x000d__x000a__x000d__x000a_This information is preliminary and PG&amp;E is continuing its review of the facts. In the initial EIR PG&amp;E reported wind speeds up to 58 mph prior to the event based on nearby weather stations. PG&amp;E is continuing its review of weather conditions in the area. PG&amp;E is fully cooperating with Cal Fire and the CPUC on their investigations."/>
    <s v="     "/>
    <s v="EIR Ignitions Tracker"/>
    <n v="44288"/>
    <s v="Y"/>
    <x v="0"/>
    <s v="1894461, 1894587"/>
    <s v="17-0085286"/>
    <m/>
    <m/>
    <m/>
    <s v="EI171008I"/>
    <s v="     "/>
    <x v="1"/>
    <s v="PG&amp;E"/>
    <m/>
    <s v="Vegetation"/>
    <m/>
    <s v="D"/>
    <m/>
    <s v="&gt;5,000"/>
    <m/>
    <s v="Vegetation"/>
    <s v="33.a. Veg. contact"/>
    <s v="Vegetation"/>
    <m/>
    <s v="Veg. contact"/>
    <m/>
    <s v="Veg. contact"/>
    <s v="Service Drop"/>
    <s v="Force Out,Multi-Fault"/>
    <s v="No"/>
    <s v="Overhead"/>
    <x v="2"/>
    <s v="Service Drop"/>
    <m/>
    <m/>
    <s v="     "/>
    <s v="Tier 3"/>
    <x v="1"/>
    <m/>
    <m/>
    <n v="38.3949"/>
    <n v="-122.51600000000001"/>
    <s v="Sonoma"/>
    <s v="DUNBAR-1103"/>
    <m/>
    <n v="12000"/>
    <s v="N/A"/>
    <x v="0"/>
    <m/>
    <s v="Hardwood Forest"/>
    <m/>
    <m/>
    <s v="No"/>
    <s v="56556"/>
    <s v="1355"/>
    <m/>
    <s v="3"/>
    <m/>
    <s v="NUNS"/>
    <s v="CENTRAL LNU COMPLEX"/>
    <s v="N"/>
    <s v="N"/>
    <m/>
    <m/>
    <s v="     "/>
    <m/>
    <m/>
    <m/>
    <m/>
    <m/>
    <m/>
    <m/>
    <m/>
    <m/>
    <m/>
    <m/>
    <m/>
    <m/>
    <m/>
    <m/>
    <m/>
    <m/>
    <m/>
    <m/>
  </r>
  <r>
    <s v="EIR20170090"/>
    <s v="     "/>
    <n v="43016"/>
    <s v="10/8"/>
    <x v="1"/>
    <m/>
    <s v="41"/>
    <n v="4"/>
    <s v="10"/>
    <x v="0"/>
    <m/>
    <m/>
    <s v="On October 18, 2017, PG&amp;E was granted access to the site located near 8000 Pythian Road, City of Santa Rosa, Sonoma County to inspect the site, identify the tree, and conduct measurements.   PG&amp;E found that a green, healthy Douglas Fir tree uprooted and fell on to a Black Oak, a Madrone, several other Oak trees in the area, and both phases of the Rincon 1101 (12 kV) Circuit, resulting in two wires down.  Based on the measurements, the approximately 100-foot tall Douglas Fir tree had a diameter at breast height of approximately 20 inches and was rooted uphill approximately 30 feet from the distribution conductors.  As reported in the initial EIR, Cal Fire took possession of the span of primary conductors.    _x000d__x000a_           _x000d__x000a_This information is preliminary and PG&amp;E is continuing its review of the facts including weather conditions in the area.  PG&amp;E is fully cooperating with Cal Fire and the CPUC on their investigations."/>
    <s v="     "/>
    <s v="EIR Ignitions Tracker"/>
    <n v="44288"/>
    <s v="Y"/>
    <x v="0"/>
    <m/>
    <m/>
    <m/>
    <m/>
    <m/>
    <s v="EI171008J"/>
    <s v="     "/>
    <x v="1"/>
    <s v="PG&amp;E"/>
    <m/>
    <s v="Vegetation"/>
    <m/>
    <s v="D"/>
    <m/>
    <s v="&gt;5,000"/>
    <m/>
    <s v="Vegetation"/>
    <s v="33.a. Veg. contact"/>
    <s v="Vegetation"/>
    <m/>
    <s v="Veg. contact"/>
    <m/>
    <s v="Veg. contact"/>
    <s v="Conductor - Primary"/>
    <m/>
    <s v="Yes"/>
    <s v="Overhead"/>
    <x v="3"/>
    <s v="Conductor - Primary"/>
    <m/>
    <m/>
    <s v="     "/>
    <s v="Tier 3"/>
    <x v="1"/>
    <m/>
    <m/>
    <n v="38.450600000000001"/>
    <n v="-122.57299999999999"/>
    <s v="Sonoma"/>
    <m/>
    <m/>
    <m/>
    <m/>
    <x v="0"/>
    <m/>
    <s v="Hardwood Forest"/>
    <m/>
    <m/>
    <s v="No"/>
    <m/>
    <m/>
    <m/>
    <m/>
    <m/>
    <m/>
    <m/>
    <s v="N"/>
    <s v="N"/>
    <m/>
    <m/>
    <s v="     "/>
    <m/>
    <m/>
    <m/>
    <m/>
    <m/>
    <m/>
    <m/>
    <m/>
    <m/>
    <m/>
    <m/>
    <m/>
    <m/>
    <m/>
    <m/>
    <m/>
    <m/>
    <m/>
    <m/>
  </r>
  <r>
    <s v="EIR20170101"/>
    <s v="     "/>
    <n v="43016"/>
    <s v="10/8"/>
    <x v="1"/>
    <m/>
    <s v="41"/>
    <n v="4"/>
    <s v="10"/>
    <x v="0"/>
    <m/>
    <m/>
    <s v="On October 9, 2017, a green, healthy Eucalyptus tree broke at its base and struck the Dunbar 1101 (12 kV) overhead primary tap line, taking all three primary conductors down. The site is located at 8555 Sonoma Hwy in Kenwood, Sonoma County. After submitting the initial EIR, PG&amp;E was granted access to the site and was able to identify the tree and conduct measurements. Based on these measurements, the tree was approximately 120 feet tall and rooted approximately 60 feet from the distribution conductors._x000d__x000a__x000d__x000a_This information is preliminary and PG&amp;E is continuing its reviewof the facts including weather conditions in the area. PG&amp;E is fully cooperating with Cal Fire and the CPUC on their investigations."/>
    <s v="     "/>
    <s v="EIR Ignitions Tracker"/>
    <n v="44288"/>
    <s v="Y"/>
    <x v="0"/>
    <s v="1899428"/>
    <s v="17-0086782"/>
    <m/>
    <m/>
    <m/>
    <s v="EI171008C"/>
    <s v="     "/>
    <x v="1"/>
    <s v="PG&amp;E"/>
    <m/>
    <s v="Vegetation"/>
    <m/>
    <s v="D"/>
    <m/>
    <s v="&gt;5,000"/>
    <m/>
    <s v="Vegetation"/>
    <s v="33.a. Veg. contact"/>
    <s v="Vegetation"/>
    <m/>
    <s v="Veg. contact"/>
    <m/>
    <s v="Veg. contact"/>
    <s v="Conductor - Primary"/>
    <s v="Line to Ground"/>
    <s v="Yes"/>
    <s v="Overhead"/>
    <x v="3"/>
    <s v="Conductor - Primary"/>
    <m/>
    <m/>
    <s v="     "/>
    <s v="Tier 3"/>
    <x v="1"/>
    <m/>
    <m/>
    <n v="38.450600000000001"/>
    <n v="-122.57299999999999"/>
    <s v="Sonoma"/>
    <s v=""/>
    <m/>
    <m/>
    <m/>
    <x v="0"/>
    <s v=""/>
    <s v="Hardwood Forest"/>
    <m/>
    <m/>
    <s v="No"/>
    <m/>
    <m/>
    <m/>
    <m/>
    <m/>
    <s v="ADOBE"/>
    <s v="CENTRAL LNU COMPLEX"/>
    <s v="N"/>
    <s v="N"/>
    <m/>
    <m/>
    <s v="     "/>
    <m/>
    <m/>
    <m/>
    <m/>
    <m/>
    <m/>
    <m/>
    <m/>
    <m/>
    <m/>
    <m/>
    <m/>
    <m/>
    <m/>
    <m/>
    <m/>
    <m/>
    <m/>
    <m/>
  </r>
  <r>
    <s v="EIR20170093"/>
    <s v="     "/>
    <n v="43016"/>
    <s v="10/8"/>
    <x v="1"/>
    <m/>
    <s v="41"/>
    <n v="4"/>
    <s v="10"/>
    <x v="0"/>
    <m/>
    <m/>
    <s v="Summary: On Wednesday, October 18, 2017, near 16200 Norrbomm Road in the City of Sonoma in Sonoma County, CalFire took possession of a span of primary conductors. No damage to PG&amp;E equipment was readily apparent. This information is preliminary and PG&amp;E is fully cooperating with Cal Fire."/>
    <s v="     "/>
    <s v="EIR Ignitions Tracker"/>
    <n v="44288"/>
    <s v="Y"/>
    <x v="0"/>
    <s v="1907292"/>
    <s v="17-0089503"/>
    <m/>
    <m/>
    <n v="113754092"/>
    <s v="EI171008N"/>
    <s v="     "/>
    <x v="1"/>
    <s v="PG&amp;E"/>
    <m/>
    <s v="Vegetation"/>
    <m/>
    <s v="D"/>
    <m/>
    <s v="&gt;5,000"/>
    <m/>
    <s v="Vegetation"/>
    <s v="33.a. Veg. contact"/>
    <s v="Vegetation"/>
    <m/>
    <s v="Veg. contact"/>
    <m/>
    <s v="Veg. contact"/>
    <s v="Conductor - Primary"/>
    <s v="Force Out"/>
    <s v="No"/>
    <s v="Overhead"/>
    <x v="3"/>
    <s v="Conductor - Primary"/>
    <m/>
    <m/>
    <s v="     "/>
    <s v="Tier 3"/>
    <x v="1"/>
    <m/>
    <m/>
    <n v="38.328899999999997"/>
    <n v="-122.443"/>
    <s v="Sonoma"/>
    <s v="SONOMA-1103"/>
    <m/>
    <n v="12000"/>
    <s v="SONOMA 11033052"/>
    <x v="0"/>
    <m/>
    <s v="Hardwood Forest"/>
    <m/>
    <m/>
    <s v="No"/>
    <m/>
    <m/>
    <m/>
    <m/>
    <m/>
    <s v="NORRBOM"/>
    <s v="CENTRAL LNU COMPLEX"/>
    <s v="N"/>
    <s v="N"/>
    <m/>
    <m/>
    <s v="     "/>
    <m/>
    <m/>
    <m/>
    <m/>
    <m/>
    <m/>
    <m/>
    <m/>
    <m/>
    <m/>
    <m/>
    <m/>
    <m/>
    <m/>
    <m/>
    <m/>
    <m/>
    <m/>
    <m/>
  </r>
  <r>
    <s v="20170426"/>
    <s v="     "/>
    <n v="43017"/>
    <s v="10/9"/>
    <x v="1"/>
    <n v="7.2916666666666671E-2"/>
    <s v="41"/>
    <n v="4"/>
    <s v="10"/>
    <x v="0"/>
    <n v="43017"/>
    <n v="7.2916666666666671E-2"/>
    <s v="0"/>
    <s v="     "/>
    <m/>
    <m/>
    <s v="N"/>
    <x v="0"/>
    <s v="1894986"/>
    <s v="17-0085344"/>
    <m/>
    <m/>
    <m/>
    <m/>
    <s v="     "/>
    <x v="1"/>
    <s v="PG&amp;E"/>
    <m/>
    <s v="Vegetation"/>
    <m/>
    <s v="D"/>
    <m/>
    <s v="&lt;0.25"/>
    <s v="Square Feet: ; Acreage: "/>
    <s v="Vegetation"/>
    <s v="33.a. Veg. contact"/>
    <s v="Vegetation"/>
    <s v="All types of equipment / facility failure"/>
    <s v="Contact - Vegetation"/>
    <m/>
    <s v="Contact - Vegetation"/>
    <s v="Conductor"/>
    <s v="Force Out,Open Circuit"/>
    <s v="Unknown"/>
    <s v="Overhead"/>
    <x v="3"/>
    <s v="Conductor"/>
    <m/>
    <s v="103570679"/>
    <s v="     "/>
    <s v="Tier 3"/>
    <x v="1"/>
    <n v="175"/>
    <m/>
    <n v="38.857599999999998"/>
    <n v="-122.72199999999999"/>
    <s v="Lake"/>
    <s v="KONOCTI-1102"/>
    <s v="43311102"/>
    <n v="12000"/>
    <s v="KONOCTI-11024300"/>
    <x v="1"/>
    <s v="wink"/>
    <s v="Conifer Forest"/>
    <m/>
    <m/>
    <s v="Yes"/>
    <m/>
    <m/>
    <m/>
    <m/>
    <m/>
    <m/>
    <m/>
    <s v="N"/>
    <s v="Y"/>
    <s v="201710081800"/>
    <s v="201710100000"/>
    <s v="     "/>
    <m/>
    <m/>
    <s v="Oct 17 2017 12:00AM"/>
    <s v="Unverified"/>
    <s v="I found where the outage occurred but could not find evidence of the limb that supposedly caused the outage. I could not see on the 12kV line burn marks or damage near the surrounding trees."/>
    <m/>
    <m/>
    <m/>
    <m/>
    <m/>
    <m/>
    <m/>
    <m/>
    <m/>
    <m/>
    <m/>
    <m/>
    <m/>
    <m/>
  </r>
  <r>
    <s v="MIA201711908"/>
    <s v="     "/>
    <n v="43017"/>
    <s v="10/9"/>
    <x v="1"/>
    <n v="2.4907407407407406E-2"/>
    <s v="41"/>
    <n v="4"/>
    <s v="10"/>
    <x v="0"/>
    <n v="43017"/>
    <n v="2.4305555555555556E-2"/>
    <s v="1569 BRUSH CREEK RD in Santa Rosa; FLD says &quot;1/0 OPEN WIRE SEC 3 SPOOL RACK CONST GOT TOGETHER ALOT CAUSED FIRE THAT BURNT DOWN SCHOOL CHICKEN COOP&quot;; tree grew into line and overhead conductors got tangled together; WAITING ON TMAN"/>
    <s v="     "/>
    <s v="FAS"/>
    <n v="44257"/>
    <s v="Y"/>
    <x v="0"/>
    <s v="1894671"/>
    <s v="N/A"/>
    <m/>
    <s v="T004155656"/>
    <m/>
    <m/>
    <s v="     "/>
    <x v="1"/>
    <s v="PG&amp;E"/>
    <m/>
    <m/>
    <m/>
    <s v="D"/>
    <m/>
    <s v="&lt;0.25"/>
    <m/>
    <s v="Vegetation"/>
    <s v="33.a. Veg. contact"/>
    <s v="Vegetation"/>
    <s v="Contact from object"/>
    <s v="Contact - Vegetation"/>
    <m/>
    <s v="Contact - Vegetation"/>
    <s v="Conductor - Open Wire Secondary"/>
    <m/>
    <s v="Yes"/>
    <s v="Overhead"/>
    <x v="0"/>
    <m/>
    <m/>
    <s v="Pole ID: 101949432"/>
    <s v="     "/>
    <s v="Tier 3"/>
    <x v="1"/>
    <n v="180"/>
    <m/>
    <n v="38.466200000000001"/>
    <n v="-122.681"/>
    <s v="Sonoma"/>
    <s v="RINCON-1104"/>
    <s v="43321104"/>
    <n v="11000"/>
    <m/>
    <x v="0"/>
    <m/>
    <s v="Urban"/>
    <m/>
    <m/>
    <s v="No"/>
    <m/>
    <m/>
    <m/>
    <m/>
    <m/>
    <m/>
    <m/>
    <s v="N"/>
    <s v="Y"/>
    <s v="201710081800"/>
    <s v="201710101200"/>
    <s v="     "/>
    <m/>
    <m/>
    <m/>
    <m/>
    <m/>
    <m/>
    <m/>
    <m/>
    <m/>
    <m/>
    <m/>
    <m/>
    <m/>
    <m/>
    <m/>
    <m/>
    <m/>
    <m/>
    <m/>
  </r>
  <r>
    <s v="20170422"/>
    <s v="     "/>
    <n v="43017"/>
    <s v="10/9"/>
    <x v="1"/>
    <n v="4.3055555555555555E-2"/>
    <s v="41"/>
    <n v="4"/>
    <s v="10"/>
    <x v="0"/>
    <n v="43017"/>
    <n v="3.6111111111111108E-2"/>
    <s v="0"/>
    <s v="     "/>
    <m/>
    <m/>
    <s v="N"/>
    <x v="0"/>
    <s v="1894755"/>
    <s v="17-0085324"/>
    <m/>
    <m/>
    <m/>
    <m/>
    <s v="     "/>
    <x v="1"/>
    <s v="PG&amp;E"/>
    <m/>
    <s v="Vegetation"/>
    <m/>
    <s v="D"/>
    <m/>
    <s v="&lt;0.25"/>
    <s v="Square Feet: ; Acreage: "/>
    <s v="Vegetation"/>
    <s v="33.a. Veg. contact"/>
    <s v="Vegetation"/>
    <s v="All types of equipment / facility failure"/>
    <s v="Contact - Vegetation"/>
    <m/>
    <s v="Contact - Vegetation"/>
    <s v="Other"/>
    <s v="Line to Line"/>
    <s v="Unknown"/>
    <s v="Overhead"/>
    <x v="3"/>
    <s v="Other"/>
    <m/>
    <s v="101408485"/>
    <s v="     "/>
    <s v="Tier 3"/>
    <x v="1"/>
    <n v="335"/>
    <m/>
    <n v="38.703699999999998"/>
    <n v="-120.672"/>
    <s v="El Dorado"/>
    <s v="APPLE-HILL-2102"/>
    <s v="153662102"/>
    <n v="21000"/>
    <s v="APPLE-HILL-2102CB"/>
    <x v="1"/>
    <s v="Cal Fire"/>
    <s v="Hardwood Forest"/>
    <m/>
    <m/>
    <s v="No"/>
    <m/>
    <m/>
    <m/>
    <m/>
    <m/>
    <m/>
    <m/>
    <s v="N"/>
    <s v="Y"/>
    <s v="201710090600"/>
    <s v="201710100000"/>
    <s v="     "/>
    <s v="38.73259000"/>
    <s v="-120.67589100"/>
    <s v="Oct 12 2017 12:00AM"/>
    <s v="BranchFail"/>
    <s v="Green Ponderosa Pine limb had torsional failure and drooped onto line.  Tree mostly healthy, although it has co-dominant tops and signs of past western gall rust.  Tree on top of ridge and sees routine wind/snow load.  Uncommon north winds likely reason for failure."/>
    <s v="PINP"/>
    <s v="95"/>
    <s v="41"/>
    <s v="6"/>
    <s v="None"/>
    <s v="None"/>
    <s v="N"/>
    <s v="1"/>
    <m/>
    <s v="Ridge"/>
    <s v="D"/>
    <s v="Triangle"/>
    <s v="BareWire"/>
    <s v="0"/>
  </r>
  <r>
    <s v="20211998"/>
    <s v="     "/>
    <n v="44478"/>
    <s v="10/9"/>
    <x v="1"/>
    <n v="0.42708333333333331"/>
    <s v="41"/>
    <n v="4"/>
    <s v="10"/>
    <x v="5"/>
    <n v="44478"/>
    <m/>
    <s v="Initial EIR: EI211009A - El Dorado - Property Damage - Summary: CPUC PG&amp;E Electrical Incident-EI211009A- On October 09, 2021 at approximately 1015 hours, a customer reported hearing a pop and that electrical equipment inside their home caught fire. A PG&amp;E troubleman was dispatched and observed a broken neutral on the conductor at this location. PG&amp;E received a claim on October 12, 2021 alleging property damage from the fire and an updated claim on October 25, 2021 alleging the property damage exceeded $50,000. This information is being reported under the Property Damage criterion. This information is preliminary. "/>
    <s v="     "/>
    <s v="FAS"/>
    <m/>
    <s v="Y"/>
    <x v="0"/>
    <m/>
    <m/>
    <m/>
    <s v="T005416099, T005416096"/>
    <m/>
    <s v="EI211009A"/>
    <s v="     "/>
    <x v="1"/>
    <s v="PG&amp;E"/>
    <m/>
    <s v="Other"/>
    <s v="Surge Arrestor"/>
    <s v="D"/>
    <s v="D"/>
    <s v="Structure-only"/>
    <m/>
    <s v="Equipment - PG&amp;E"/>
    <s v="34.b. Conductor damage or failure"/>
    <s v="Equipment - PG&amp;E"/>
    <s v="All types of equipment / facility failure"/>
    <s v="Conductor failure-all"/>
    <s v="Service Drop"/>
    <m/>
    <m/>
    <m/>
    <s v="Y"/>
    <s v="Overhead"/>
    <x v="2"/>
    <s v="Service Drop"/>
    <s v="Conductor (Broken Neutral), Pressed Sleeve"/>
    <s v="101411318"/>
    <s v="     "/>
    <s v="Tier 3"/>
    <x v="1"/>
    <n v="305"/>
    <s v="R3"/>
    <n v="38.591099999999997"/>
    <n v="-120.86"/>
    <s v="El Dorado"/>
    <s v="DIAMOND-SPRINGS-1105"/>
    <m/>
    <m/>
    <s v="N/A"/>
    <x v="0"/>
    <s v="Customer"/>
    <s v="Hardwood Woodland"/>
    <s v="Other"/>
    <m/>
    <s v="No"/>
    <m/>
    <m/>
    <m/>
    <m/>
    <m/>
    <m/>
    <m/>
    <s v="N"/>
    <s v="N"/>
    <m/>
    <m/>
    <s v="     "/>
    <m/>
    <m/>
    <m/>
    <m/>
    <m/>
    <m/>
    <m/>
    <m/>
    <m/>
    <m/>
    <m/>
    <m/>
    <m/>
    <m/>
    <m/>
    <m/>
    <m/>
    <m/>
    <m/>
  </r>
  <r>
    <s v="20180927"/>
    <s v="     "/>
    <n v="43405"/>
    <s v="11/1"/>
    <x v="0"/>
    <n v="0.86458333333333337"/>
    <s v="44"/>
    <n v="4"/>
    <s v="11"/>
    <x v="1"/>
    <n v="43405"/>
    <n v="0.86458333333333337"/>
    <s v="ILIS - Eucalyptus branch brought 2 phases down"/>
    <s v="     "/>
    <s v="FAS"/>
    <m/>
    <s v="N"/>
    <x v="0"/>
    <s v="207229"/>
    <m/>
    <m/>
    <m/>
    <m/>
    <m/>
    <s v="     "/>
    <x v="1"/>
    <s v="PG&amp;E"/>
    <m/>
    <m/>
    <m/>
    <s v="D"/>
    <m/>
    <s v="&lt;0.25"/>
    <m/>
    <s v="Vegetation"/>
    <s v="33.a. Veg. contact"/>
    <s v="Vegetation"/>
    <s v="Contact from object"/>
    <s v="Vegetation"/>
    <m/>
    <s v="Contact - Vegetation"/>
    <s v="Conductor"/>
    <m/>
    <m/>
    <m/>
    <x v="3"/>
    <m/>
    <m/>
    <m/>
    <s v="     "/>
    <s v="Tier 3"/>
    <x v="1"/>
    <n v="180"/>
    <s v="R3"/>
    <n v="38.4"/>
    <n v="-123.04300000000001"/>
    <s v="Sonoma"/>
    <s v="SALMON-CREEK-1101"/>
    <s v="043161101"/>
    <n v="11000"/>
    <m/>
    <x v="0"/>
    <m/>
    <s v="Hardwood Woodland"/>
    <m/>
    <m/>
    <s v="No"/>
    <m/>
    <m/>
    <m/>
    <m/>
    <m/>
    <m/>
    <m/>
    <s v="N"/>
    <s v="N"/>
    <m/>
    <m/>
    <s v="     "/>
    <m/>
    <m/>
    <m/>
    <m/>
    <m/>
    <m/>
    <m/>
    <m/>
    <m/>
    <m/>
    <m/>
    <m/>
    <m/>
    <m/>
    <m/>
    <m/>
    <m/>
    <m/>
    <m/>
  </r>
  <r>
    <s v="MIT20190034"/>
    <s v="     "/>
    <n v="43770"/>
    <s v="11/1"/>
    <x v="0"/>
    <n v="0.69861111111111107"/>
    <s v="44"/>
    <n v="4"/>
    <s v="11"/>
    <x v="3"/>
    <n v="43770"/>
    <n v="0.69861111111111107"/>
    <s v="Tree ripped service out of tx but not sure of fire size. It's in a tier 3 HFTD. JZCY - \\rcshare-nas05\VM\PLANNING\Business Analyst\02)PRIVILEGED_VMFireIncidents\2019\19-0120308. EC tag photos (in folder) unclear regarding size - appears to be 1 meter - &lt; 3 meters."/>
    <s v="     "/>
    <s v="Missed Ignitions Tracker"/>
    <n v="44270"/>
    <s v="Y"/>
    <x v="0"/>
    <m/>
    <s v="19-0120308"/>
    <m/>
    <m/>
    <m/>
    <m/>
    <s v="     "/>
    <x v="1"/>
    <s v="PG&amp;E"/>
    <m/>
    <m/>
    <m/>
    <s v="D"/>
    <m/>
    <s v="&lt;3 meters of linear travel"/>
    <m/>
    <s v="Vegetation"/>
    <s v="33.a. Veg. contact"/>
    <s v="Vegetation"/>
    <s v="Contact from object"/>
    <s v="Veg. contact"/>
    <m/>
    <s v="Contact - Vegetation"/>
    <s v="Service Drop"/>
    <s v="Line to Ground"/>
    <s v="N"/>
    <s v="Overhead"/>
    <x v="2"/>
    <s v="Service Drop"/>
    <m/>
    <m/>
    <s v="     "/>
    <s v="Tier 3"/>
    <x v="1"/>
    <n v="180"/>
    <s v="R3"/>
    <n v="38.5794"/>
    <n v="-122.6"/>
    <s v="Napa"/>
    <s v="CALISTOGA-1101"/>
    <s v="042711101"/>
    <n v="11000"/>
    <s v="N/A"/>
    <x v="1"/>
    <m/>
    <s v="Hardwood Woodland"/>
    <m/>
    <m/>
    <s v="No"/>
    <m/>
    <m/>
    <m/>
    <m/>
    <m/>
    <m/>
    <m/>
    <s v="N"/>
    <s v="N"/>
    <m/>
    <m/>
    <s v="     "/>
    <s v="38.58008400"/>
    <s v="-122.59819900"/>
    <s v="Nov  5 2019 12:00AM"/>
    <s v="BranchFail"/>
    <s v="STRONG WINDS BROKE OUT GREEN OAK LIMB AND HIT SECONDARY LINE,"/>
    <s v="OAKC"/>
    <s v="45"/>
    <s v="22"/>
    <s v="10"/>
    <s v="Slight"/>
    <s v="None"/>
    <s v="N"/>
    <s v="1"/>
    <m/>
    <s v="Hillside"/>
    <s v="A"/>
    <s v="Other"/>
    <s v="TreeWire"/>
    <s v="0"/>
  </r>
  <r>
    <s v="20180956"/>
    <s v="     "/>
    <n v="43414"/>
    <s v="11/10"/>
    <x v="0"/>
    <n v="0.56319444444444444"/>
    <s v="45"/>
    <n v="4"/>
    <s v="11"/>
    <x v="1"/>
    <n v="43414"/>
    <n v="0.56319444444444444"/>
    <m/>
    <s v="     "/>
    <s v="FAS"/>
    <m/>
    <s v="N"/>
    <x v="0"/>
    <s v="213027"/>
    <s v="18-0098856"/>
    <m/>
    <m/>
    <m/>
    <m/>
    <s v="     "/>
    <x v="1"/>
    <s v="PG&amp;E"/>
    <m/>
    <m/>
    <m/>
    <s v="D"/>
    <m/>
    <s v="&lt;0.25"/>
    <m/>
    <s v="Vegetation"/>
    <s v="33.a. Veg. contact"/>
    <s v="Vegetation"/>
    <s v="Contact from object"/>
    <s v="Vegetation"/>
    <m/>
    <s v="Contact - Vegetation"/>
    <s v="Conductor"/>
    <s v="Line to Ground"/>
    <m/>
    <s v="Overhead"/>
    <x v="3"/>
    <m/>
    <m/>
    <s v="2631"/>
    <s v="     "/>
    <s v="Tier 3"/>
    <x v="1"/>
    <n v="500"/>
    <s v="R5"/>
    <n v="37.046700000000001"/>
    <n v="-121.985"/>
    <s v="Santa Cruz"/>
    <s v="CAMP-EVERS-2103"/>
    <s v="083622103"/>
    <n v="21000"/>
    <s v="CAMP EVERS 210311046"/>
    <x v="0"/>
    <m/>
    <s v="Conifer Forest"/>
    <m/>
    <m/>
    <s v="No"/>
    <m/>
    <m/>
    <m/>
    <m/>
    <m/>
    <m/>
    <m/>
    <s v="N"/>
    <s v="N"/>
    <m/>
    <m/>
    <s v="     "/>
    <s v="37.04680000"/>
    <s v="-121.98380000"/>
    <s v="Nov 12 2018 12:00AM"/>
    <s v="TrunkFail"/>
    <s v="Evidence of failed Maple."/>
    <s v="MAPL"/>
    <s v="50"/>
    <s v="32"/>
    <s v="20"/>
    <s v="None"/>
    <s v="Severe"/>
    <s v="Y"/>
    <s v="1"/>
    <m/>
    <s v="Hillside"/>
    <s v="C"/>
    <s v="CrossArm"/>
    <s v="TreeWire"/>
    <s v="0"/>
  </r>
  <r>
    <s v="20180964"/>
    <s v="     "/>
    <n v="43415"/>
    <s v="11/11"/>
    <x v="0"/>
    <n v="0.45902777777777776"/>
    <s v="46"/>
    <n v="4"/>
    <s v="11"/>
    <x v="1"/>
    <n v="43415"/>
    <n v="0.45902777777777776"/>
    <m/>
    <s v="     "/>
    <s v="FAS"/>
    <m/>
    <s v="N"/>
    <x v="0"/>
    <s v="213446"/>
    <s v="18-0098972"/>
    <m/>
    <m/>
    <m/>
    <m/>
    <s v="     "/>
    <x v="1"/>
    <s v="PG&amp;E"/>
    <m/>
    <m/>
    <m/>
    <s v="D"/>
    <m/>
    <s v="&lt;0.25"/>
    <m/>
    <s v="Equipment - PG&amp;E"/>
    <s v="34.a. Capacitor bank damage or failure"/>
    <s v="Equipment - PG&amp;E"/>
    <s v="All types of equipment / facility failure"/>
    <s v="Capacitor Bank"/>
    <s v="Capacitor Bank"/>
    <m/>
    <m/>
    <s v="Force Out"/>
    <m/>
    <s v="Overhead"/>
    <x v="3"/>
    <s v="Capacitor Bank"/>
    <m/>
    <s v="1104/2"/>
    <s v="     "/>
    <s v="Tier 3"/>
    <x v="1"/>
    <m/>
    <s v="NA"/>
    <n v="37.3202"/>
    <n v="-122.002"/>
    <s v="Santa Clara"/>
    <s v="WOLFE-1104"/>
    <s v="083671104"/>
    <n v="11000"/>
    <s v="WOLFE 1109CB"/>
    <x v="0"/>
    <m/>
    <s v="Urban"/>
    <m/>
    <m/>
    <s v="No"/>
    <m/>
    <m/>
    <m/>
    <m/>
    <m/>
    <m/>
    <m/>
    <s v="N"/>
    <s v="N"/>
    <m/>
    <m/>
    <s v="     "/>
    <m/>
    <m/>
    <m/>
    <m/>
    <m/>
    <m/>
    <m/>
    <m/>
    <m/>
    <m/>
    <m/>
    <m/>
    <m/>
    <m/>
    <m/>
    <m/>
    <m/>
    <m/>
    <m/>
  </r>
  <r>
    <s v="20180960"/>
    <s v="     "/>
    <n v="43415"/>
    <s v="11/11"/>
    <x v="0"/>
    <m/>
    <s v="46"/>
    <n v="4"/>
    <s v="11"/>
    <x v="1"/>
    <m/>
    <m/>
    <s v="ON CALL NOTIFIED EC TAG SENT IN FOR DAVEY TREE CREW TO TRIM BACK TREE. 25KVA OPENED 5 CUST OUT. UNDER OPEN WIRE SECONDARY."/>
    <s v="     "/>
    <s v="FAS"/>
    <m/>
    <s v="N"/>
    <x v="0"/>
    <s v="213228"/>
    <m/>
    <m/>
    <m/>
    <m/>
    <m/>
    <s v="     "/>
    <x v="1"/>
    <s v="PG&amp;E"/>
    <m/>
    <m/>
    <m/>
    <s v="D"/>
    <m/>
    <s v="&lt;0.25"/>
    <m/>
    <s v="Vegetation"/>
    <s v="33.a. Veg. contact"/>
    <s v="Vegetation"/>
    <s v="Contact from object"/>
    <s v="Vegetation"/>
    <m/>
    <s v="Contact - Vegetation"/>
    <s v="Conductor - Open Wire Secondary"/>
    <m/>
    <m/>
    <m/>
    <x v="1"/>
    <m/>
    <m/>
    <m/>
    <s v="     "/>
    <s v="Tier 3"/>
    <x v="1"/>
    <n v="180"/>
    <s v="R5"/>
    <n v="38.433500000000002"/>
    <n v="-122.55200000000001"/>
    <s v="Sonoma"/>
    <s v="DUNBAR-1101"/>
    <s v="043071101"/>
    <n v="750"/>
    <s v="N/A"/>
    <x v="0"/>
    <m/>
    <s v="Hardwood Forest"/>
    <m/>
    <m/>
    <s v="Yes"/>
    <m/>
    <m/>
    <m/>
    <m/>
    <m/>
    <m/>
    <m/>
    <s v="N"/>
    <s v="N"/>
    <m/>
    <m/>
    <s v="     "/>
    <m/>
    <m/>
    <m/>
    <m/>
    <m/>
    <m/>
    <m/>
    <m/>
    <m/>
    <m/>
    <m/>
    <m/>
    <m/>
    <m/>
    <m/>
    <m/>
    <m/>
    <m/>
    <m/>
  </r>
  <r>
    <s v="20201543"/>
    <s v="     "/>
    <n v="44146"/>
    <s v="11/11"/>
    <x v="0"/>
    <n v="0.80694444444444446"/>
    <s v="46"/>
    <n v="4"/>
    <s v="11"/>
    <x v="4"/>
    <m/>
    <m/>
    <s v="On November 11, 2020 at 1926 hours, a PG&amp;E Troubleman was dispatched to the Round Mountain-Table Mountain #1 500kV Transmission Circuit in the vicinity of Cassie Lane and Paradise Hill Lane, Shingletown in response to a vegetation fire suspected to be from overhead electric lines. Initial analysis indicates induction caused the ignition. Earlier in the day, a PG&amp;E Crew was performing an emergency insulator replacement on the Round Mountain-Table Mountain #1 500kV Transmission Circuit at tower 21/108. Around 1600 hours, grounds were installed by the crew. Around 1700 hours, the crew left the tower. The crew was utilizing a helicopter but due to the clearance being established later than expected, the helicopter had to return to the landing zone before daylight ran out so the crew determined they would fly back and return to the tower with a vehicle to remove grounds. The fire was suspected to have started between 1700 and 1830 hours at the base of the tower as Cal Fire observed a small amount of arcing in the soil under two legs. Amperage readings were taken at the tower with a maximum measurement at 3 amps on B leg internal guy anchor. The ensuing fire was approximately 1 acre in size and the fire was suppressed by Cal Fire. There were no damages to PG&amp;E equipment warranting repair. A CAP was submitted for ATS to determine why grounding the 500kV systems is the cause of ignition due to induction."/>
    <s v="     "/>
    <s v="FAS"/>
    <m/>
    <s v="N"/>
    <x v="0"/>
    <m/>
    <m/>
    <s v="T20-018054"/>
    <s v="993697431"/>
    <m/>
    <m/>
    <s v="     "/>
    <x v="1"/>
    <s v="PG&amp;E"/>
    <m/>
    <s v="Vegetation"/>
    <m/>
    <s v="T"/>
    <s v="T"/>
    <s v="0.26-9.99"/>
    <s v="1 acre"/>
    <s v="Equipment - PG&amp;E"/>
    <s v="34.o. Other"/>
    <s v="Equipment - PG&amp;E"/>
    <s v="All types of equipment / facility failure"/>
    <s v="Equipment failure - Other"/>
    <s v="Master Grounds"/>
    <m/>
    <m/>
    <m/>
    <m/>
    <s v="Overhead"/>
    <x v="4"/>
    <s v="Master Grounds"/>
    <s v="NA"/>
    <s v="021/108"/>
    <s v="     "/>
    <s v="Tier 3"/>
    <x v="1"/>
    <n v="247"/>
    <s v="R3"/>
    <n v="40.495699999999999"/>
    <n v="-121.947"/>
    <s v="Shasta"/>
    <s v="ROUND-MTN-TABLE-MTN-#1-500KV"/>
    <m/>
    <n v="500000"/>
    <s v="N/A"/>
    <x v="0"/>
    <s v="Cal Fire"/>
    <s v="Hardwood Forest"/>
    <m/>
    <m/>
    <s v="No"/>
    <m/>
    <m/>
    <m/>
    <m/>
    <m/>
    <m/>
    <m/>
    <s v="N"/>
    <s v="N"/>
    <m/>
    <m/>
    <s v="     "/>
    <m/>
    <m/>
    <m/>
    <m/>
    <m/>
    <m/>
    <m/>
    <m/>
    <m/>
    <m/>
    <m/>
    <m/>
    <m/>
    <m/>
    <m/>
    <m/>
    <m/>
    <m/>
    <m/>
  </r>
  <r>
    <s v="20180967"/>
    <s v="     "/>
    <n v="43416"/>
    <s v="11/12"/>
    <x v="0"/>
    <n v="0.22013888888888888"/>
    <s v="46"/>
    <n v="4"/>
    <s v="11"/>
    <x v="1"/>
    <n v="43416"/>
    <n v="0.22013888888888888"/>
    <m/>
    <s v="     "/>
    <s v="FAS"/>
    <m/>
    <s v="N"/>
    <x v="0"/>
    <s v="213629"/>
    <m/>
    <m/>
    <m/>
    <m/>
    <m/>
    <s v="     "/>
    <x v="1"/>
    <s v="PG&amp;E"/>
    <m/>
    <m/>
    <m/>
    <s v="D"/>
    <m/>
    <s v="&lt;3 meters of linear travel"/>
    <m/>
    <s v="Equipment - PG&amp;E"/>
    <s v="34.g. Insulator and brushing damage or failure"/>
    <s v="Equipment - PG&amp;E"/>
    <s v="All types of equipment / facility failure"/>
    <s v="Insulator"/>
    <s v="Insulator"/>
    <m/>
    <m/>
    <m/>
    <m/>
    <m/>
    <x v="3"/>
    <s v="Insulator"/>
    <m/>
    <m/>
    <s v="     "/>
    <s v="Tier 3"/>
    <x v="1"/>
    <m/>
    <s v="NA"/>
    <n v="38.485199999999999"/>
    <n v="-122.80500000000001"/>
    <s v="Sonoma"/>
    <s v="FULTON-1105"/>
    <s v="042561105"/>
    <n v="11000"/>
    <m/>
    <x v="0"/>
    <m/>
    <s v="Herbaceous"/>
    <m/>
    <m/>
    <s v="No"/>
    <m/>
    <m/>
    <m/>
    <m/>
    <m/>
    <m/>
    <m/>
    <s v="N"/>
    <s v="N"/>
    <m/>
    <m/>
    <s v="     "/>
    <m/>
    <m/>
    <m/>
    <m/>
    <m/>
    <m/>
    <m/>
    <m/>
    <m/>
    <m/>
    <m/>
    <m/>
    <m/>
    <m/>
    <m/>
    <m/>
    <m/>
    <m/>
    <m/>
  </r>
  <r>
    <s v="20180974"/>
    <s v="     "/>
    <n v="43417"/>
    <s v="11/13"/>
    <x v="0"/>
    <n v="0.65347222222222223"/>
    <s v="46"/>
    <n v="4"/>
    <s v="11"/>
    <x v="1"/>
    <n v="43417"/>
    <n v="0.65347222222222223"/>
    <m/>
    <s v="     "/>
    <s v="FAS"/>
    <m/>
    <s v="N"/>
    <x v="0"/>
    <s v="214696"/>
    <s v="18-0099492"/>
    <m/>
    <m/>
    <m/>
    <m/>
    <s v="     "/>
    <x v="1"/>
    <s v="PG&amp;E"/>
    <m/>
    <m/>
    <m/>
    <s v="D"/>
    <m/>
    <s v="&lt;0.25"/>
    <m/>
    <s v="Equipment - PG&amp;E"/>
    <s v="34.n. Transformer damage or failure"/>
    <s v="Equipment - PG&amp;E"/>
    <s v="All types of equipment / facility failure"/>
    <s v="Transformer"/>
    <s v="Transformer"/>
    <m/>
    <m/>
    <s v="Line to Ground"/>
    <m/>
    <s v="Overhead"/>
    <x v="3"/>
    <s v="Transformer"/>
    <m/>
    <s v="MTR#1008803812"/>
    <s v="     "/>
    <s v="Tier 3"/>
    <x v="1"/>
    <n v="520"/>
    <s v="R3"/>
    <n v="37.053899999999999"/>
    <n v="-121.955"/>
    <s v="Santa Cruz"/>
    <s v="CAMP-EVERS-2106"/>
    <s v="083622106"/>
    <n v="21000"/>
    <s v="CAMP EVERS 210612760"/>
    <x v="1"/>
    <m/>
    <s v="Conifer Forest"/>
    <m/>
    <m/>
    <s v="No"/>
    <m/>
    <m/>
    <m/>
    <m/>
    <m/>
    <m/>
    <m/>
    <s v="N"/>
    <s v="N"/>
    <m/>
    <m/>
    <s v="     "/>
    <m/>
    <m/>
    <m/>
    <m/>
    <m/>
    <m/>
    <m/>
    <m/>
    <m/>
    <m/>
    <m/>
    <m/>
    <m/>
    <m/>
    <m/>
    <m/>
    <m/>
    <m/>
    <m/>
  </r>
  <r>
    <s v="20150422"/>
    <s v="     "/>
    <n v="42323"/>
    <s v="11/15"/>
    <x v="0"/>
    <n v="0.6875"/>
    <s v="47"/>
    <n v="4"/>
    <s v="11"/>
    <x v="2"/>
    <n v="42323"/>
    <n v="0.6875"/>
    <s v="found wire down in long span of copper weld due to giant redwood tree,may be further damage to poles but was unable to find way to pole."/>
    <s v="     "/>
    <m/>
    <m/>
    <s v="N"/>
    <x v="0"/>
    <s v="1342427"/>
    <s v="15-0077978"/>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3"/>
    <s v="Conductor"/>
    <m/>
    <s v="101691004"/>
    <s v="     "/>
    <s v="Tier 3"/>
    <x v="1"/>
    <n v="520"/>
    <m/>
    <n v="37.000700000000002"/>
    <n v="-121.88500000000001"/>
    <s v="Santa Cruz"/>
    <s v="ROB-ROY-2105"/>
    <s v="83692105"/>
    <n v="21000"/>
    <s v="ROB ROY 21055090"/>
    <x v="0"/>
    <m/>
    <s v="Conifer Forest"/>
    <m/>
    <m/>
    <s v="No"/>
    <m/>
    <m/>
    <m/>
    <m/>
    <m/>
    <m/>
    <m/>
    <s v="N"/>
    <s v="N"/>
    <m/>
    <m/>
    <s v="     "/>
    <s v="36.99740000"/>
    <s v="-121.87930000"/>
    <s v="Nov 19 2015 12:00AM"/>
    <s v="TrunkFail"/>
    <s v="Main trunk of multi stem Redwood tree failed at base."/>
    <s v="REDW"/>
    <s v="140"/>
    <s v="61"/>
    <s v="100"/>
    <s v="Slight"/>
    <s v="None"/>
    <s v="N"/>
    <s v="1"/>
    <m/>
    <s v="Hillside"/>
    <s v="B"/>
    <s v="CrossArm"/>
    <s v="BareWire"/>
    <s v="3"/>
  </r>
  <r>
    <s v="20180979"/>
    <s v="     "/>
    <n v="43419"/>
    <s v="11/15"/>
    <x v="0"/>
    <n v="0.27361111111111114"/>
    <s v="46"/>
    <n v="4"/>
    <s v="11"/>
    <x v="1"/>
    <n v="43419"/>
    <n v="0.27361111111111114"/>
    <m/>
    <s v="     "/>
    <s v="FAS"/>
    <m/>
    <s v="N"/>
    <x v="0"/>
    <s v="215656"/>
    <s v="18-0099901"/>
    <m/>
    <m/>
    <m/>
    <m/>
    <s v="     "/>
    <x v="1"/>
    <s v="PG&amp;E"/>
    <m/>
    <m/>
    <m/>
    <s v="D"/>
    <m/>
    <s v="&lt;0.25"/>
    <m/>
    <s v="Contact - Animal - Bird"/>
    <s v="33.b. Animal contact"/>
    <s v="Contact - Bird"/>
    <s v="Contact from object"/>
    <s v="Contact - Animal"/>
    <m/>
    <s v="Contact - Animal"/>
    <s v="Conductor"/>
    <s v="Line to Line"/>
    <m/>
    <s v="Overhead"/>
    <x v="3"/>
    <m/>
    <m/>
    <s v="12085"/>
    <s v="     "/>
    <s v="Tier 3"/>
    <x v="1"/>
    <n v="305"/>
    <s v="R2"/>
    <n v="38.608199999999997"/>
    <n v="-120.953"/>
    <s v="El Dorado"/>
    <s v="SHINGLE-SPRINGS-1104"/>
    <s v="153651104"/>
    <n v="11000"/>
    <s v="SHINGLE SPRINGS 110419502"/>
    <x v="0"/>
    <m/>
    <s v="Urban"/>
    <m/>
    <m/>
    <s v="No"/>
    <m/>
    <m/>
    <m/>
    <m/>
    <m/>
    <m/>
    <m/>
    <s v="N"/>
    <s v="N"/>
    <m/>
    <m/>
    <s v="     "/>
    <m/>
    <m/>
    <m/>
    <m/>
    <m/>
    <m/>
    <m/>
    <m/>
    <m/>
    <m/>
    <m/>
    <m/>
    <m/>
    <m/>
    <m/>
    <m/>
    <m/>
    <m/>
    <m/>
  </r>
  <r>
    <s v="20180977"/>
    <s v="     "/>
    <n v="43419"/>
    <s v="11/15"/>
    <x v="0"/>
    <n v="0.25624999999999998"/>
    <s v="46"/>
    <n v="4"/>
    <s v="11"/>
    <x v="1"/>
    <n v="43419"/>
    <n v="0.25624999999999998"/>
    <m/>
    <s v="     "/>
    <s v="FAS"/>
    <m/>
    <s v="N"/>
    <x v="0"/>
    <s v="215634"/>
    <s v="18-0099862"/>
    <m/>
    <m/>
    <m/>
    <m/>
    <s v="     "/>
    <x v="1"/>
    <s v="PG&amp;E"/>
    <m/>
    <m/>
    <m/>
    <s v="D"/>
    <m/>
    <s v="&lt;0.25"/>
    <m/>
    <s v="Unknown - Info N/A"/>
    <s v="40.a. Unknown"/>
    <s v="Unknown"/>
    <s v="Other"/>
    <s v="Unknown"/>
    <m/>
    <m/>
    <m/>
    <s v="Line to Ground"/>
    <m/>
    <s v="Overhead"/>
    <x v="3"/>
    <m/>
    <m/>
    <s v="MTR#1010191546"/>
    <s v="     "/>
    <s v="Tier 3"/>
    <x v="1"/>
    <n v="180"/>
    <s v="R3"/>
    <n v="38.3596"/>
    <n v="-122.369"/>
    <s v="Napa"/>
    <s v="PUEBLO-2103"/>
    <s v="043292103"/>
    <n v="21000"/>
    <s v="PUEBLO 2103895784"/>
    <x v="1"/>
    <m/>
    <s v="Hardwood Woodland"/>
    <m/>
    <m/>
    <s v="No"/>
    <m/>
    <m/>
    <m/>
    <m/>
    <m/>
    <m/>
    <m/>
    <s v="N"/>
    <s v="N"/>
    <m/>
    <m/>
    <s v="     "/>
    <m/>
    <m/>
    <m/>
    <m/>
    <m/>
    <m/>
    <m/>
    <m/>
    <m/>
    <m/>
    <m/>
    <m/>
    <m/>
    <m/>
    <m/>
    <m/>
    <m/>
    <m/>
    <m/>
  </r>
  <r>
    <s v="20180981"/>
    <s v="     "/>
    <n v="43419"/>
    <s v="11/15"/>
    <x v="0"/>
    <m/>
    <s v="46"/>
    <n v="4"/>
    <s v="11"/>
    <x v="1"/>
    <m/>
    <m/>
    <s v="Follow PG&amp;E yellow tape up very dusty trail to top on Mt.  # 2 Alu. Svr. hot leg meltled into Neut. broke both in two. Caused small fire base of pole. He is going to apply for new up-grade wire and panel before Reconnect."/>
    <s v="     "/>
    <s v="FAS"/>
    <m/>
    <s v="N"/>
    <x v="0"/>
    <s v="216132"/>
    <m/>
    <m/>
    <m/>
    <m/>
    <m/>
    <s v="     "/>
    <x v="0"/>
    <s v="PG&amp;E"/>
    <m/>
    <m/>
    <m/>
    <s v="D"/>
    <m/>
    <s v="&lt;3 meters of linear travel"/>
    <m/>
    <s v="Contact - Customer (Equip/Structure/Veg)"/>
    <s v="33.e. Other contact from object"/>
    <s v="Contact - 3rd Party"/>
    <s v="Contact from object"/>
    <s v="Contact - Other"/>
    <m/>
    <s v="Contact - Other"/>
    <m/>
    <m/>
    <m/>
    <m/>
    <x v="3"/>
    <m/>
    <m/>
    <m/>
    <s v="     "/>
    <s v="Tier 3"/>
    <x v="1"/>
    <n v="520"/>
    <m/>
    <n v="37.061599999999999"/>
    <n v="-121.958"/>
    <s v="Santa Cruz"/>
    <s v="CAMP-EVERS-2106"/>
    <s v="083622106"/>
    <n v="21000"/>
    <s v="CAMP-EVERS-210612760"/>
    <x v="1"/>
    <m/>
    <s v="Rural"/>
    <m/>
    <m/>
    <s v="No"/>
    <m/>
    <m/>
    <m/>
    <m/>
    <m/>
    <m/>
    <m/>
    <s v="N"/>
    <s v="N"/>
    <m/>
    <m/>
    <s v="     "/>
    <m/>
    <m/>
    <m/>
    <m/>
    <m/>
    <m/>
    <m/>
    <m/>
    <m/>
    <m/>
    <m/>
    <m/>
    <m/>
    <m/>
    <m/>
    <m/>
    <m/>
    <m/>
    <m/>
  </r>
  <r>
    <s v="20180982"/>
    <s v="     "/>
    <n v="43420"/>
    <s v="11/16"/>
    <x v="0"/>
    <n v="0.70972222222222225"/>
    <s v="46"/>
    <n v="4"/>
    <s v="11"/>
    <x v="1"/>
    <n v="43420"/>
    <n v="0.70972222222222225"/>
    <m/>
    <s v="     "/>
    <s v="FAS"/>
    <m/>
    <s v="N"/>
    <x v="0"/>
    <s v="216987"/>
    <s v="18-0100490"/>
    <m/>
    <m/>
    <m/>
    <m/>
    <s v="     "/>
    <x v="1"/>
    <s v="PG&amp;E"/>
    <m/>
    <m/>
    <m/>
    <s v="D"/>
    <m/>
    <s v="&lt;0.25"/>
    <m/>
    <s v="Contact - 3rd Party"/>
    <s v="33.e. Other contact from object"/>
    <s v="Contact - 3rd Party"/>
    <s v="Contact from object"/>
    <s v="Contact - 3rd Party"/>
    <m/>
    <s v="Contact - 3rd Party"/>
    <s v="Pole"/>
    <s v="Line to Line"/>
    <m/>
    <s v="Overhead"/>
    <x v="3"/>
    <m/>
    <m/>
    <s v="2109/2"/>
    <s v="     "/>
    <s v="Tier 3"/>
    <x v="1"/>
    <n v="305"/>
    <s v="R2"/>
    <n v="38.713999999999999"/>
    <n v="-120.93899999999999"/>
    <s v="El Dorado"/>
    <s v="SHINGLE-SPRINGS-2109"/>
    <s v="153652109"/>
    <n v="21000"/>
    <s v="SHINGLE SPRINGS 2109CB"/>
    <x v="0"/>
    <m/>
    <s v="Urban"/>
    <m/>
    <m/>
    <s v="No"/>
    <m/>
    <m/>
    <m/>
    <m/>
    <m/>
    <m/>
    <m/>
    <s v="N"/>
    <s v="N"/>
    <m/>
    <m/>
    <s v="     "/>
    <m/>
    <m/>
    <m/>
    <m/>
    <m/>
    <m/>
    <m/>
    <m/>
    <m/>
    <m/>
    <m/>
    <m/>
    <m/>
    <m/>
    <m/>
    <m/>
    <m/>
    <m/>
    <m/>
  </r>
  <r>
    <s v="20180983"/>
    <s v="     "/>
    <n v="43420"/>
    <s v="11/16"/>
    <x v="0"/>
    <m/>
    <s v="46"/>
    <n v="4"/>
    <s v="11"/>
    <x v="1"/>
    <m/>
    <m/>
    <m/>
    <s v="     "/>
    <s v="FAS"/>
    <m/>
    <s v="N"/>
    <x v="0"/>
    <s v="217019"/>
    <m/>
    <m/>
    <m/>
    <m/>
    <m/>
    <s v="     "/>
    <x v="0"/>
    <s v="PG&amp;E"/>
    <m/>
    <m/>
    <m/>
    <s v="D"/>
    <m/>
    <s v="&lt;3 meters of linear travel"/>
    <m/>
    <s v="Equipment - PG&amp;E"/>
    <s v="34.a. Capacitor bank damage or failure"/>
    <s v="Equipment - PG&amp;E"/>
    <s v="All types of equipment / facility failure"/>
    <s v="Capacitor Bank"/>
    <s v="Capacitor Bank"/>
    <m/>
    <m/>
    <m/>
    <m/>
    <m/>
    <x v="3"/>
    <s v="Capacitor Bank"/>
    <m/>
    <m/>
    <s v="     "/>
    <s v="Tier 3"/>
    <x v="1"/>
    <n v="305"/>
    <m/>
    <n v="38.732900000000001"/>
    <n v="-120.96599999999999"/>
    <s v="El Dorado"/>
    <s v="SHINGLE-SPRINGS-2109"/>
    <s v="153652109"/>
    <n v="21000"/>
    <m/>
    <x v="0"/>
    <m/>
    <s v="Rural"/>
    <m/>
    <m/>
    <s v="No"/>
    <m/>
    <m/>
    <m/>
    <m/>
    <m/>
    <m/>
    <m/>
    <s v="N"/>
    <s v="N"/>
    <m/>
    <m/>
    <s v="     "/>
    <m/>
    <m/>
    <m/>
    <m/>
    <m/>
    <m/>
    <m/>
    <m/>
    <m/>
    <m/>
    <m/>
    <m/>
    <m/>
    <m/>
    <m/>
    <m/>
    <m/>
    <m/>
    <m/>
  </r>
  <r>
    <s v="20180985"/>
    <s v="     "/>
    <n v="43421"/>
    <s v="11/17"/>
    <x v="0"/>
    <n v="0.72222222222222221"/>
    <s v="46"/>
    <n v="4"/>
    <s v="11"/>
    <x v="1"/>
    <n v="43421"/>
    <n v="0.72222222222222221"/>
    <m/>
    <s v="     "/>
    <s v="FAS"/>
    <m/>
    <s v="N"/>
    <x v="0"/>
    <s v="217489"/>
    <s v="18-0100697"/>
    <m/>
    <m/>
    <m/>
    <m/>
    <s v="     "/>
    <x v="1"/>
    <s v="PG&amp;E"/>
    <m/>
    <m/>
    <m/>
    <s v="D"/>
    <m/>
    <s v="&lt;0.25"/>
    <m/>
    <s v="Contact - 3rd Party"/>
    <s v="33.e. Other contact from object"/>
    <s v="Contact - 3rd Party"/>
    <s v="Contact from object"/>
    <s v="Contact - 3rd Party"/>
    <m/>
    <s v="Contact - 3rd Party"/>
    <s v="Conductor"/>
    <s v="Line to Ground"/>
    <m/>
    <s v="Overhead"/>
    <x v="3"/>
    <m/>
    <m/>
    <s v="1467"/>
    <s v="     "/>
    <s v="Tier 3"/>
    <x v="1"/>
    <n v="340"/>
    <s v="R5"/>
    <n v="38.708199999999998"/>
    <n v="-120.693"/>
    <s v="El Dorado"/>
    <s v="APPLE-HILL-1103"/>
    <s v="153661103"/>
    <n v="11000"/>
    <s v="APPLE HILL 11038412"/>
    <x v="0"/>
    <m/>
    <s v="Conifer Forest"/>
    <m/>
    <m/>
    <s v="No"/>
    <m/>
    <m/>
    <m/>
    <m/>
    <m/>
    <m/>
    <m/>
    <s v="N"/>
    <s v="N"/>
    <m/>
    <m/>
    <s v="     "/>
    <m/>
    <m/>
    <m/>
    <m/>
    <m/>
    <m/>
    <m/>
    <m/>
    <m/>
    <m/>
    <m/>
    <m/>
    <m/>
    <m/>
    <m/>
    <m/>
    <m/>
    <m/>
    <m/>
  </r>
  <r>
    <s v="20201493"/>
    <s v="     "/>
    <n v="44137"/>
    <s v="11/2"/>
    <x v="0"/>
    <n v="0.66249999999999998"/>
    <s v="45"/>
    <n v="4"/>
    <s v="11"/>
    <x v="4"/>
    <n v="44137"/>
    <n v="0.66249999999999998"/>
    <s v="On November 2, 2020 at 1554 hours, PG&amp;E became aware that the Tremblor-San Luis Obispo 115kV Transmission Circuit relayed. A PG&amp;E Troubleman was dispatched to the to the Tremblor-San Luis Obispo 115kV Transmission Circuit in the vicinity of Reservoir Canyon Road and Mt. Lowe Road, San Luis Obispo in response to a sustained outage and a fire. Initial analysis indicates bird contact caused the ignition. A golden eagle flashed on the insulator. The ensuing fire was approximately 8 acres in size and the fire was suppressed by Cal Fire SLO. A priority B tag was created to change out the flashed insulators."/>
    <s v="     "/>
    <s v="Trans-Sub Email"/>
    <m/>
    <s v="N"/>
    <x v="0"/>
    <m/>
    <m/>
    <s v="INT-14241"/>
    <m/>
    <n v="119973885"/>
    <m/>
    <s v="     "/>
    <x v="1"/>
    <s v="PG&amp;E"/>
    <m/>
    <s v="Vegetation"/>
    <m/>
    <s v="T"/>
    <s v="T"/>
    <s v="0.26-9.99"/>
    <s v="8 acres"/>
    <s v="Contact - Animal - Bird"/>
    <s v="33.b. Animal contact"/>
    <s v="Contact - Bird"/>
    <s v="Contact from object"/>
    <s v="Contact - Animal"/>
    <m/>
    <s v="Contact - Animal"/>
    <s v="Insulator"/>
    <m/>
    <m/>
    <s v="Overhead"/>
    <x v="4"/>
    <s v="Insulator"/>
    <s v="Insulator, Conductor - Transmission"/>
    <s v="Pole ID: 054/303"/>
    <s v="     "/>
    <s v="Tier 3"/>
    <x v="1"/>
    <n v="582"/>
    <s v="R5"/>
    <n v="35.280999999999999"/>
    <n v="-120.586"/>
    <s v="San Luis Obispo"/>
    <s v="TEMBLOR-SAN-LUIS-OBISPO-115KV"/>
    <m/>
    <n v="115000"/>
    <s v="N/A"/>
    <x v="0"/>
    <s v="Cal Fire"/>
    <s v="Herbaceous"/>
    <m/>
    <m/>
    <s v="Yes"/>
    <m/>
    <m/>
    <m/>
    <m/>
    <m/>
    <s v="RESERVOIR"/>
    <m/>
    <s v="N"/>
    <s v="N"/>
    <m/>
    <m/>
    <s v="     "/>
    <m/>
    <m/>
    <m/>
    <m/>
    <m/>
    <m/>
    <m/>
    <m/>
    <m/>
    <m/>
    <m/>
    <m/>
    <m/>
    <m/>
    <m/>
    <m/>
    <m/>
    <m/>
    <m/>
  </r>
  <r>
    <s v="20212003"/>
    <s v="     "/>
    <n v="44502"/>
    <s v="11/2"/>
    <x v="0"/>
    <n v="0.71458333333333335"/>
    <s v="45"/>
    <n v="4"/>
    <s v="11"/>
    <x v="5"/>
    <n v="44502"/>
    <m/>
    <s v="Tree fell onto the overhead lines resulting in a wire down situation. Started a small veg fire &lt; 1 meter in size. This information is preliminary. OIS: 1532551; ILIS: 21-0141398; FOID: T005455512 (JJL1), T005455513 (WBF3); EC A-Tag: 122292932; PM: 45038762; Circuit ID: 183052110; SAP Eqp ID: 101900736; County: San Luis Obispo; Division: Los Padres; Upstream Device: Recloser 901690"/>
    <s v="     "/>
    <s v="FAS"/>
    <m/>
    <s v="N"/>
    <x v="0"/>
    <m/>
    <s v="21-0141398"/>
    <m/>
    <s v="T005455512, T005455513"/>
    <n v="122293000"/>
    <m/>
    <s v="     "/>
    <x v="0"/>
    <s v="PG&amp;E"/>
    <m/>
    <s v="Vegetation"/>
    <m/>
    <s v="D"/>
    <s v="D"/>
    <s v="&lt;3 meters of linear travel"/>
    <m/>
    <s v="Vegetation"/>
    <s v="33.a. Veg. contact"/>
    <s v="Vegetation"/>
    <s v="Contact from object"/>
    <s v="Veg. contact"/>
    <m/>
    <s v="Veg. contact"/>
    <s v="Conductor - Primary"/>
    <s v="Line to Ground"/>
    <s v="N"/>
    <s v="Overhead"/>
    <x v="3"/>
    <s v="Conductor - Primary"/>
    <s v="Conductor"/>
    <s v="101900736"/>
    <s v="     "/>
    <s v="Tier 3"/>
    <x v="1"/>
    <n v="575"/>
    <m/>
    <n v="35.544699999999999"/>
    <n v="-120.82299999999999"/>
    <s v="San Luis Obispo"/>
    <s v="TEMPLETON-2110"/>
    <m/>
    <n v="12000"/>
    <m/>
    <x v="0"/>
    <s v="Cal Fire"/>
    <s v="Hardwood Woodland"/>
    <s v="Brush fuel model"/>
    <s v="Brush and Grass"/>
    <s v="No"/>
    <m/>
    <m/>
    <m/>
    <m/>
    <m/>
    <s v="SHADOW"/>
    <m/>
    <s v="N"/>
    <s v="N"/>
    <m/>
    <m/>
    <s v="     "/>
    <s v="35.54613100"/>
    <s v="-120.82279200"/>
    <s v="Nov  4 2021 12:00AM"/>
    <s v="RootsFail"/>
    <s v="Evidence of live green valley oak uproot failure at fault location. Small fire occurred two spans Southeast of causal tree due to wire on ground. No further work needed on causal tree. Two trees identified during extent of conditions patrol that will be topped to miss."/>
    <s v="OAKV"/>
    <s v="60"/>
    <s v="36"/>
    <s v="15"/>
    <s v="None"/>
    <s v="None"/>
    <s v="N"/>
    <s v="1"/>
    <m/>
    <s v="Hillside"/>
    <s v="A"/>
    <s v="CrossArm"/>
    <s v="BareWire"/>
    <s v="0"/>
  </r>
  <r>
    <s v="20150423"/>
    <s v="     "/>
    <n v="42329"/>
    <s v="11/21"/>
    <x v="0"/>
    <n v="0.44166666666666665"/>
    <s v="47"/>
    <n v="4"/>
    <s v="11"/>
    <x v="2"/>
    <n v="42329"/>
    <n v="0.44166666666666665"/>
    <s v="0"/>
    <s v="     "/>
    <m/>
    <m/>
    <s v="N"/>
    <x v="0"/>
    <s v="1346464"/>
    <s v="15-0079868"/>
    <m/>
    <m/>
    <n v="110871882"/>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3"/>
    <s v="Conductor"/>
    <m/>
    <s v="101045952"/>
    <s v="     "/>
    <s v="Tier 3"/>
    <x v="1"/>
    <n v="348"/>
    <m/>
    <n v="38.067900000000002"/>
    <n v="-120.187"/>
    <s v="Tuolumne"/>
    <s v="MIWUK-SUB-1701"/>
    <s v="163661701"/>
    <n v="17000"/>
    <s v="MIWUK 1701CB"/>
    <x v="0"/>
    <s v="Cal Fire Dept"/>
    <s v="Urban"/>
    <m/>
    <m/>
    <s v="No"/>
    <m/>
    <m/>
    <m/>
    <m/>
    <m/>
    <m/>
    <m/>
    <s v="N"/>
    <s v="N"/>
    <m/>
    <m/>
    <s v="     "/>
    <m/>
    <m/>
    <s v="Nov 25 2015 12:00AM"/>
    <s v="3rdParty"/>
    <s v="According to Tman Paris Breaux Dustin Scott from Scott Timber was working on private job for a private property owner and cut a tree that impacted power lines and caused an outage. Did not go into field, tree info on report is wrong."/>
    <s v="PINE"/>
    <s v="5"/>
    <s v="1"/>
    <s v="1"/>
    <m/>
    <m/>
    <m/>
    <m/>
    <m/>
    <m/>
    <m/>
    <s v="CrossArm"/>
    <s v="BareWire"/>
    <m/>
  </r>
  <r>
    <s v="20191486"/>
    <s v="     "/>
    <n v="43791"/>
    <s v="11/22"/>
    <x v="0"/>
    <m/>
    <s v="47"/>
    <n v="4"/>
    <s v="11"/>
    <x v="3"/>
    <n v="43791"/>
    <n v="0.1875"/>
    <s v="Tree fell into line "/>
    <s v="     "/>
    <s v="FAS"/>
    <m/>
    <s v="N"/>
    <x v="0"/>
    <s v="712619"/>
    <s v="19-0127475"/>
    <m/>
    <s v="T004816954"/>
    <n v="118195583"/>
    <m/>
    <s v="     "/>
    <x v="1"/>
    <s v="PG&amp;E"/>
    <m/>
    <m/>
    <m/>
    <s v="D"/>
    <m/>
    <s v="&lt;3 meters of linear travel"/>
    <m/>
    <s v="Vegetation"/>
    <s v="33.a. Veg. contact"/>
    <s v="Vegetation"/>
    <s v="Contact from object"/>
    <s v="Contact - Vegetation"/>
    <m/>
    <s v="Contact - Vegetation"/>
    <s v="Splice/Clamp/Connector"/>
    <s v="Line to Ground"/>
    <m/>
    <s v="Overhead"/>
    <x v="3"/>
    <s v="Splice/Clamp/Connector"/>
    <m/>
    <s v="103751102"/>
    <s v="     "/>
    <s v="Tier 3"/>
    <x v="1"/>
    <n v="282"/>
    <s v="R2"/>
    <n v="39.6736"/>
    <n v="-121.38500000000001"/>
    <s v="BUTTE"/>
    <s v="BIG-BEND-1102"/>
    <m/>
    <m/>
    <s v="BIG BEND 11021972"/>
    <x v="0"/>
    <m/>
    <s v="Conifer Forest"/>
    <m/>
    <m/>
    <s v="Yes"/>
    <m/>
    <m/>
    <m/>
    <m/>
    <m/>
    <m/>
    <m/>
    <s v="N"/>
    <s v="N"/>
    <m/>
    <m/>
    <s v="     "/>
    <s v="39.67356000"/>
    <s v="-121.38549670"/>
    <s v="Nov 25 2019 12:00AM"/>
    <s v="RootsFail"/>
    <s v="TREE UPROOTED AND FELL INTO LINES"/>
    <s v="OAKK"/>
    <s v="45"/>
    <s v="22"/>
    <s v="14"/>
    <s v="Slight"/>
    <s v="Slight"/>
    <s v="N"/>
    <s v="1"/>
    <m/>
    <s v="Hillside"/>
    <s v="A"/>
    <s v="CrossArm"/>
    <s v="BareWire"/>
    <s v="0"/>
  </r>
  <r>
    <s v="20191504"/>
    <s v="     "/>
    <n v="43795"/>
    <s v="11/26"/>
    <x v="0"/>
    <m/>
    <s v="48"/>
    <n v="4"/>
    <s v="11"/>
    <x v="3"/>
    <n v="43795"/>
    <m/>
    <s v="Field notes indicate transformer jumper burned open. Lat/Long provided. Transformer Lat/Long updated from Google Earth .kmz file. Screenshot in folder. Tier 3."/>
    <s v="     "/>
    <s v="FAS"/>
    <m/>
    <s v="N"/>
    <x v="0"/>
    <s v="715819"/>
    <m/>
    <m/>
    <s v="T004820428"/>
    <n v="0"/>
    <m/>
    <s v="     "/>
    <x v="1"/>
    <s v="PG&amp;E"/>
    <m/>
    <m/>
    <m/>
    <s v="D"/>
    <s v="D"/>
    <s v="0.26-9.99"/>
    <s v="0.8 ARCES"/>
    <s v="Equipment - PG&amp;E"/>
    <s v="34.b. Conductor damage or failure"/>
    <s v="Equipment - PG&amp;E"/>
    <s v="All types of equipment / facility failure"/>
    <s v="Conductor failure-all"/>
    <s v="Jumper"/>
    <m/>
    <m/>
    <m/>
    <m/>
    <s v="Overhead"/>
    <x v="0"/>
    <s v="Jumper"/>
    <s v="Transmission Jumper"/>
    <s v="511791771829"/>
    <s v="     "/>
    <s v="Tier 3"/>
    <x v="1"/>
    <n v="575"/>
    <s v="R3"/>
    <n v="35.442700000000002"/>
    <n v="-120.75700000000001"/>
    <s v="SAN LUIS OBISPO"/>
    <s v="ATASCADERO-1103"/>
    <m/>
    <m/>
    <s v="ATASCADERO-1103440856"/>
    <x v="1"/>
    <m/>
    <s v="Shrub"/>
    <m/>
    <m/>
    <s v="No"/>
    <m/>
    <m/>
    <m/>
    <m/>
    <m/>
    <m/>
    <m/>
    <s v="N"/>
    <s v="N"/>
    <m/>
    <m/>
    <s v="     "/>
    <m/>
    <m/>
    <m/>
    <m/>
    <m/>
    <m/>
    <m/>
    <m/>
    <m/>
    <m/>
    <m/>
    <m/>
    <m/>
    <m/>
    <m/>
    <m/>
    <m/>
    <m/>
    <m/>
  </r>
  <r>
    <s v="MIA20140452"/>
    <s v="     "/>
    <n v="41970"/>
    <s v="11/27"/>
    <x v="0"/>
    <n v="0.99428240740740736"/>
    <s v="48"/>
    <n v="4"/>
    <s v="11"/>
    <x v="7"/>
    <n v="41970"/>
    <n v="0.99375000000000002"/>
    <s v="L7SF: 13410 SKYLINE BLVD in Woodside; fire at insulator on tree; tree grew into lines"/>
    <s v="     "/>
    <s v="FAS"/>
    <n v="44258"/>
    <s v="Y"/>
    <x v="0"/>
    <s v="1118917"/>
    <s v="N/A"/>
    <m/>
    <s v="T003246729"/>
    <n v="109689616"/>
    <m/>
    <s v="     "/>
    <x v="0"/>
    <s v="PG&amp;E"/>
    <m/>
    <m/>
    <m/>
    <s v="D"/>
    <m/>
    <s v="&lt;3 meters of linear travel"/>
    <m/>
    <s v="Contact - Customer (Equip/Structure/Veg)"/>
    <s v="33.e. Other contact from object"/>
    <s v="Contact - 3rd Party"/>
    <s v="Contact from object"/>
    <s v="Contact - Vegetation"/>
    <m/>
    <s v="Contact - Vegetation"/>
    <s v="Insulator"/>
    <m/>
    <s v="Yes"/>
    <s v="Overhead"/>
    <x v="0"/>
    <m/>
    <m/>
    <s v="100276801"/>
    <s v="     "/>
    <s v="Tier 3"/>
    <x v="1"/>
    <n v="518"/>
    <m/>
    <n v="37.445099999999996"/>
    <n v="-122.331"/>
    <s v="San Mateo"/>
    <s v="HALF-MOON-BAY-1101"/>
    <m/>
    <n v="11000"/>
    <m/>
    <x v="0"/>
    <m/>
    <s v="Rural"/>
    <m/>
    <m/>
    <s v="No"/>
    <m/>
    <m/>
    <m/>
    <m/>
    <m/>
    <m/>
    <m/>
    <s v="N"/>
    <s v="N"/>
    <m/>
    <m/>
    <s v="     "/>
    <m/>
    <m/>
    <m/>
    <m/>
    <m/>
    <m/>
    <m/>
    <m/>
    <m/>
    <m/>
    <m/>
    <m/>
    <m/>
    <m/>
    <m/>
    <m/>
    <m/>
    <m/>
    <m/>
  </r>
  <r>
    <s v="20181027"/>
    <s v="     "/>
    <n v="43431"/>
    <s v="11/27"/>
    <x v="0"/>
    <n v="0.65347222222222223"/>
    <s v="48"/>
    <n v="4"/>
    <s v="11"/>
    <x v="1"/>
    <n v="43431"/>
    <n v="0.65347222222222223"/>
    <s v="Entire cap bank w/control was overhauled, new Joint pole installed with raptor framed and 8 ft cross arms."/>
    <s v="     "/>
    <s v="FAS"/>
    <m/>
    <s v="N"/>
    <x v="0"/>
    <s v="225888"/>
    <s v="18-0104010"/>
    <m/>
    <m/>
    <m/>
    <m/>
    <s v="     "/>
    <x v="0"/>
    <s v="PG&amp;E"/>
    <m/>
    <m/>
    <m/>
    <s v="D"/>
    <m/>
    <s v="Structure-PG&amp;E only"/>
    <m/>
    <s v="Equipment - PG&amp;E"/>
    <s v="34.a. Capacitor bank damage or failure"/>
    <s v="Equipment - PG&amp;E"/>
    <s v="All types of equipment / facility failure"/>
    <s v="Capacitor Bank"/>
    <s v="Capacitor Bank"/>
    <m/>
    <m/>
    <s v="Force Out"/>
    <m/>
    <s v="Overhead"/>
    <x v="3"/>
    <s v="Capacitor Bank"/>
    <s v="Tman Jesse reports Fire Dept found Cap bank C696(12 kVAR Switched, 12 kV) on fire"/>
    <s v="51790"/>
    <s v="     "/>
    <s v="Tier 3"/>
    <x v="1"/>
    <n v="305"/>
    <m/>
    <n v="38.663899999999998"/>
    <n v="-120.931"/>
    <s v="El Dorado"/>
    <s v="SHINGLE-SPRINGS-2110"/>
    <s v="153652110"/>
    <n v="21000"/>
    <s v="SHINGLE SPRINGS 2110CB"/>
    <x v="1"/>
    <m/>
    <s v="Rural"/>
    <m/>
    <m/>
    <s v="No"/>
    <m/>
    <m/>
    <m/>
    <m/>
    <m/>
    <m/>
    <m/>
    <s v="N"/>
    <s v="N"/>
    <m/>
    <m/>
    <s v="     "/>
    <m/>
    <m/>
    <m/>
    <m/>
    <m/>
    <m/>
    <m/>
    <m/>
    <m/>
    <m/>
    <m/>
    <m/>
    <m/>
    <m/>
    <m/>
    <m/>
    <m/>
    <m/>
    <m/>
  </r>
  <r>
    <s v="20181028"/>
    <s v="     "/>
    <n v="43432"/>
    <s v="11/28"/>
    <x v="0"/>
    <n v="0.30694444444444446"/>
    <s v="48"/>
    <n v="4"/>
    <s v="11"/>
    <x v="1"/>
    <n v="43432"/>
    <n v="0.30694444444444446"/>
    <m/>
    <s v="     "/>
    <s v="FAS"/>
    <m/>
    <s v="N"/>
    <x v="0"/>
    <s v="226204"/>
    <s v="18-0104180"/>
    <m/>
    <m/>
    <m/>
    <m/>
    <s v="     "/>
    <x v="0"/>
    <s v="PG&amp;E"/>
    <m/>
    <m/>
    <m/>
    <s v="D"/>
    <m/>
    <s v="&lt;3 meters of linear travel"/>
    <m/>
    <s v="Vegetation"/>
    <s v="33.a. Veg. contact"/>
    <s v="Vegetation"/>
    <s v="Contact from object"/>
    <s v="Vegetation"/>
    <m/>
    <s v="Contact - Vegetation"/>
    <m/>
    <s v="Line to Ground"/>
    <m/>
    <s v="Overhead"/>
    <x v="3"/>
    <m/>
    <m/>
    <s v="17959"/>
    <s v="     "/>
    <s v="Tier 3"/>
    <x v="1"/>
    <n v="520"/>
    <m/>
    <n v="37.121299999999998"/>
    <n v="-122.01"/>
    <s v="Santa Cruz"/>
    <s v="CAMP-EVERS-2106"/>
    <s v="083622106"/>
    <n v="21000"/>
    <s v="CAMP EVERS 210660124"/>
    <x v="1"/>
    <m/>
    <s v="Rural"/>
    <m/>
    <m/>
    <s v="No"/>
    <m/>
    <m/>
    <m/>
    <m/>
    <m/>
    <m/>
    <m/>
    <s v="N"/>
    <s v="N"/>
    <m/>
    <m/>
    <s v="     "/>
    <s v="37.12163190"/>
    <s v="-122.00996350"/>
    <s v="Dec  4 2018 12:00AM"/>
    <s v="BranchFail"/>
    <s v="Coast live oak dropped a branch onto the line. 25333 Hutchinson rd has a tap off main line, tree branch fell onto tap. Oak is rooted 25 ft abv/left of driveway for 25333 Hutchinson. Tree looks healthy, branch must have had a weak attachment and failed under its own weight with help from wind. SSD would be good candidate for EVM/AWRR"/>
    <s v="OAKC"/>
    <s v="40"/>
    <s v="16"/>
    <s v="25"/>
    <s v="Slight"/>
    <s v="Slight"/>
    <s v="N"/>
    <s v="1"/>
    <m/>
    <s v="Ridge"/>
    <s v="B"/>
    <s v="CrossArm"/>
    <s v="TreeWire"/>
    <s v="0"/>
  </r>
  <r>
    <s v="20170482"/>
    <s v="     "/>
    <n v="43068"/>
    <s v="11/29"/>
    <x v="0"/>
    <m/>
    <s v="48"/>
    <n v="4"/>
    <s v="11"/>
    <x v="0"/>
    <n v="43068"/>
    <n v="0.72499999999999998"/>
    <s v="0"/>
    <s v="     "/>
    <m/>
    <m/>
    <s v="N"/>
    <x v="0"/>
    <s v="1932196"/>
    <s v="17-0098456"/>
    <m/>
    <m/>
    <n v="114038364"/>
    <m/>
    <s v="     "/>
    <x v="1"/>
    <s v="PG&amp;E"/>
    <m/>
    <s v="Vegetation"/>
    <m/>
    <s v="D"/>
    <m/>
    <s v="&lt;3 meters of linear travel"/>
    <s v="Square Feet: ; Acreage: "/>
    <s v="Equipment - PG&amp;E"/>
    <s v="34.b. Conductor damage or failure"/>
    <s v="Equipment - PG&amp;E"/>
    <s v="All types of equipment / facility failure"/>
    <s v="Conductor"/>
    <s v="Conductor"/>
    <m/>
    <m/>
    <s v="Line to Ground"/>
    <s v="PACIFIC BELL"/>
    <s v="Overhead"/>
    <x v="3"/>
    <s v="Conductor"/>
    <m/>
    <s v="101419450"/>
    <s v="     "/>
    <s v="Tier 3"/>
    <x v="1"/>
    <n v="335"/>
    <m/>
    <n v="38.684100000000001"/>
    <n v="-120.655"/>
    <s v="El Dorado"/>
    <s v="APPLE-HILL-2102"/>
    <s v="153662102"/>
    <n v="21000"/>
    <s v="APPLE HILL 21027502"/>
    <x v="1"/>
    <s v="Cal Fire"/>
    <s v="Conifer Forest"/>
    <m/>
    <m/>
    <s v="No"/>
    <m/>
    <m/>
    <m/>
    <m/>
    <m/>
    <m/>
    <m/>
    <s v="N"/>
    <s v="N"/>
    <m/>
    <m/>
    <s v="     "/>
    <m/>
    <m/>
    <m/>
    <m/>
    <m/>
    <m/>
    <m/>
    <m/>
    <m/>
    <m/>
    <m/>
    <m/>
    <m/>
    <m/>
    <m/>
    <m/>
    <m/>
    <m/>
    <m/>
  </r>
  <r>
    <s v="20191523"/>
    <s v="     "/>
    <n v="43798"/>
    <s v="11/29"/>
    <x v="0"/>
    <m/>
    <s v="48"/>
    <n v="4"/>
    <s v="11"/>
    <x v="3"/>
    <m/>
    <m/>
    <s v="Ignition at 1/22. Confirmed Lat/Long. Appears to be pole failure. Obtained 3 EC tags from SAP. Pole Broke at the top. from photos attached.  Looks like flyer. Small fire. Fire size appeaars 1 meter - &lt; 3 meters from photo."/>
    <s v="     "/>
    <s v="TOTL"/>
    <m/>
    <s v="N"/>
    <x v="0"/>
    <m/>
    <m/>
    <s v="INT-13122"/>
    <m/>
    <n v="0"/>
    <m/>
    <s v="     "/>
    <x v="1"/>
    <s v="PG&amp;E"/>
    <m/>
    <m/>
    <m/>
    <s v="T"/>
    <s v="T"/>
    <s v="&lt;3 meters of linear travel"/>
    <m/>
    <s v="Equipment - PG&amp;E"/>
    <s v="34.f. Pole damage or failure"/>
    <s v="Equipment - PG&amp;E"/>
    <s v="All types of equipment / facility failure"/>
    <s v="Pole failure"/>
    <s v="Pole"/>
    <m/>
    <m/>
    <m/>
    <m/>
    <s v="Overhead"/>
    <x v="4"/>
    <s v="Pole"/>
    <m/>
    <s v="40700248, 42578814, 42578813"/>
    <s v="     "/>
    <s v="Tier 3"/>
    <x v="1"/>
    <n v="280"/>
    <s v="R1"/>
    <n v="39.850299999999997"/>
    <n v="-121.631"/>
    <s v="BUTTE"/>
    <s v="DESABLA-CENTERVILLE-60-KV"/>
    <m/>
    <n v="60000"/>
    <s v="N/A"/>
    <x v="0"/>
    <m/>
    <s v="Hardwood Woodland"/>
    <m/>
    <m/>
    <s v="No"/>
    <m/>
    <m/>
    <m/>
    <m/>
    <m/>
    <m/>
    <m/>
    <s v="N"/>
    <s v="N"/>
    <m/>
    <m/>
    <s v="     "/>
    <m/>
    <m/>
    <m/>
    <m/>
    <m/>
    <m/>
    <m/>
    <m/>
    <m/>
    <m/>
    <m/>
    <m/>
    <m/>
    <m/>
    <m/>
    <m/>
    <m/>
    <m/>
    <m/>
  </r>
  <r>
    <s v="20201559"/>
    <s v="     "/>
    <n v="44141"/>
    <s v="11/6"/>
    <x v="0"/>
    <n v="0.47986111111111113"/>
    <s v="45"/>
    <n v="4"/>
    <s v="11"/>
    <x v="4"/>
    <n v="44141"/>
    <n v="0.47916666666666669"/>
    <s v="On November 6, 2020 at 1131 hours, a PG&amp;E Troubleman was dispatched to the Placerville 2106 21kV Distribution Circuit on Georgetown Road, Garden Valley in response to a pole fire. Initial analysis indicates PG&amp;E equipment failure due to contamination caused the ignition. Tracking occurred from dirty insulators and rain that resulted in the top of the pole catching fire. The ensuing fire was contained to the pole and the fire was suppressed by PG&amp;E Troubleman, although Georgetown Fire Department responded. There were no damages to PG&amp;E equipment warranting repair."/>
    <s v="     "/>
    <s v="FAS"/>
    <m/>
    <s v="Y"/>
    <x v="0"/>
    <s v="1137584"/>
    <s v="20-0117844"/>
    <m/>
    <s v="T005114878"/>
    <m/>
    <m/>
    <s v="     "/>
    <x v="0"/>
    <s v="PG&amp;E"/>
    <m/>
    <s v="Other"/>
    <m/>
    <s v="D"/>
    <s v="D"/>
    <s v="Structure-only"/>
    <m/>
    <s v="Equipment - PG&amp;E"/>
    <s v="36.a. Contamination"/>
    <s v="Equipment - PG&amp;E"/>
    <s v="Contamination"/>
    <s v="Tracking"/>
    <s v="Insulator"/>
    <m/>
    <m/>
    <s v="Force Out"/>
    <m/>
    <s v="Overhead"/>
    <x v="3"/>
    <s v="Insulator"/>
    <s v="NA"/>
    <s v="Pole ID: 100056258"/>
    <s v="     "/>
    <s v="Tier 3"/>
    <x v="1"/>
    <n v="335"/>
    <m/>
    <n v="38.8523"/>
    <n v="-120.828"/>
    <s v="El Dorado"/>
    <s v="PLACERVILLE-2106"/>
    <m/>
    <n v="21000"/>
    <s v="PLACERVILLE 21069712"/>
    <x v="1"/>
    <s v="PG&amp;E Troubleman"/>
    <m/>
    <m/>
    <m/>
    <s v="No"/>
    <m/>
    <m/>
    <m/>
    <m/>
    <m/>
    <m/>
    <m/>
    <s v="N"/>
    <s v="N"/>
    <m/>
    <m/>
    <s v="     "/>
    <m/>
    <m/>
    <m/>
    <m/>
    <m/>
    <m/>
    <m/>
    <m/>
    <m/>
    <m/>
    <m/>
    <m/>
    <m/>
    <m/>
    <m/>
    <m/>
    <m/>
    <m/>
    <m/>
  </r>
  <r>
    <s v="20180937"/>
    <s v="     "/>
    <n v="43411"/>
    <s v="11/7"/>
    <x v="0"/>
    <m/>
    <s v="45"/>
    <n v="4"/>
    <s v="11"/>
    <x v="1"/>
    <m/>
    <m/>
    <m/>
    <s v="     "/>
    <s v="FAS"/>
    <m/>
    <s v="N"/>
    <x v="0"/>
    <s v="210777"/>
    <m/>
    <m/>
    <m/>
    <m/>
    <m/>
    <s v="     "/>
    <x v="1"/>
    <s v="PG&amp;E"/>
    <m/>
    <m/>
    <m/>
    <s v="D"/>
    <m/>
    <s v="&lt;0.25"/>
    <m/>
    <s v="Equipment - PG&amp;E"/>
    <s v="34.a. Capacitor bank damage or failure"/>
    <s v="Equipment - PG&amp;E"/>
    <s v="All types of equipment / facility failure"/>
    <s v="Capacitor Bank"/>
    <s v="Capacitor Bank"/>
    <m/>
    <m/>
    <m/>
    <m/>
    <m/>
    <x v="3"/>
    <s v="Capacitor Bank"/>
    <m/>
    <m/>
    <s v="     "/>
    <s v="Tier 3"/>
    <x v="1"/>
    <n v="500"/>
    <s v="R4"/>
    <n v="37.000300000000003"/>
    <n v="-121.98"/>
    <s v="Santa Cruz"/>
    <s v="PAUL-SWEET-2106"/>
    <s v="083252106"/>
    <n v="21000"/>
    <s v="PAUL-SWEET-2106CB"/>
    <x v="1"/>
    <m/>
    <s v="Herbaceous"/>
    <m/>
    <m/>
    <s v="No"/>
    <m/>
    <m/>
    <m/>
    <m/>
    <m/>
    <m/>
    <m/>
    <s v="N"/>
    <s v="N"/>
    <m/>
    <m/>
    <s v="     "/>
    <m/>
    <m/>
    <m/>
    <m/>
    <m/>
    <m/>
    <m/>
    <m/>
    <m/>
    <m/>
    <m/>
    <m/>
    <m/>
    <m/>
    <m/>
    <m/>
    <m/>
    <m/>
    <m/>
  </r>
  <r>
    <s v="20191431"/>
    <s v="     "/>
    <n v="43776"/>
    <s v="11/7"/>
    <x v="0"/>
    <m/>
    <s v="45"/>
    <n v="4"/>
    <s v="11"/>
    <x v="3"/>
    <m/>
    <m/>
    <s v="Pole suffered retardant drop for veg. fire support, fire not attributable to PG&amp;E"/>
    <s v="     "/>
    <s v="FAS"/>
    <m/>
    <s v="N"/>
    <x v="0"/>
    <m/>
    <m/>
    <m/>
    <s v="0003797358"/>
    <n v="0"/>
    <m/>
    <s v="     "/>
    <x v="0"/>
    <s v="PG&amp;E"/>
    <m/>
    <m/>
    <m/>
    <s v="D"/>
    <m/>
    <s v="0.26-9.99"/>
    <m/>
    <s v="Equipment - PG&amp;E"/>
    <s v="34.o. Other"/>
    <s v="Equipment - PG&amp;E"/>
    <m/>
    <m/>
    <s v="Pole"/>
    <m/>
    <m/>
    <m/>
    <m/>
    <s v="Overhead"/>
    <x v="0"/>
    <s v="Pole"/>
    <m/>
    <s v=""/>
    <s v="     "/>
    <s v="Tier 3"/>
    <x v="1"/>
    <n v="305"/>
    <m/>
    <n v="38.598100000000002"/>
    <n v="-120.851"/>
    <s v="EL DORADO"/>
    <s v="DIAMOND-SPRINGS-1105"/>
    <m/>
    <m/>
    <m/>
    <x v="0"/>
    <s v="CAL FIRE"/>
    <m/>
    <m/>
    <m/>
    <s v="No"/>
    <m/>
    <m/>
    <m/>
    <m/>
    <m/>
    <m/>
    <m/>
    <s v="N"/>
    <s v="N"/>
    <m/>
    <m/>
    <s v="     "/>
    <m/>
    <m/>
    <m/>
    <m/>
    <m/>
    <m/>
    <m/>
    <m/>
    <m/>
    <m/>
    <m/>
    <m/>
    <m/>
    <m/>
    <m/>
    <m/>
    <m/>
    <m/>
    <m/>
  </r>
  <r>
    <s v="SAP20201749"/>
    <s v="     "/>
    <n v="44143"/>
    <s v="11/8"/>
    <x v="0"/>
    <m/>
    <s v="46"/>
    <n v="4"/>
    <s v="11"/>
    <x v="4"/>
    <n v="44141"/>
    <m/>
    <s v="2000 Redwood Hill Ct in Santa Rosa; damaged transformer; bulldozer contacted pole/transformer and caught both itself and the pole on fire"/>
    <s v="     "/>
    <s v="SAP"/>
    <n v="44580"/>
    <s v="Y"/>
    <x v="0"/>
    <m/>
    <s v="N/A"/>
    <m/>
    <s v="Unknown"/>
    <n v="119989809"/>
    <m/>
    <s v="     "/>
    <x v="0"/>
    <s v="PG&amp;E"/>
    <m/>
    <m/>
    <m/>
    <s v="D"/>
    <m/>
    <s v="&lt;3 meters of linear travel"/>
    <m/>
    <s v="Contact - Customer (Equip/Structure/Veg)"/>
    <s v="33.e. Other contact from object"/>
    <s v="Contact - 3rd Party"/>
    <s v="Contact from Object - Other"/>
    <s v="Contact from Object - Other"/>
    <m/>
    <s v="Contact from Object - Other"/>
    <s v="Transformer"/>
    <m/>
    <s v="No"/>
    <s v="Underground"/>
    <x v="0"/>
    <s v="Transformer"/>
    <m/>
    <s v="101973066"/>
    <s v="     "/>
    <s v="Tier 3"/>
    <x v="1"/>
    <m/>
    <m/>
    <n v="38.536200000000001"/>
    <n v="-122.71899999999999"/>
    <s v="Sonoma"/>
    <s v="FULTON-1107"/>
    <m/>
    <m/>
    <m/>
    <x v="0"/>
    <m/>
    <m/>
    <m/>
    <m/>
    <s v="No"/>
    <m/>
    <m/>
    <m/>
    <m/>
    <m/>
    <m/>
    <m/>
    <s v="N"/>
    <s v="N"/>
    <m/>
    <m/>
    <s v="     "/>
    <m/>
    <m/>
    <m/>
    <m/>
    <m/>
    <m/>
    <m/>
    <m/>
    <m/>
    <m/>
    <m/>
    <m/>
    <m/>
    <m/>
    <m/>
    <m/>
    <m/>
    <m/>
    <m/>
  </r>
  <r>
    <s v="MIA20150618"/>
    <s v="     "/>
    <n v="42317"/>
    <s v="11/9"/>
    <x v="0"/>
    <n v="0.71788194444444442"/>
    <s v="46"/>
    <n v="4"/>
    <s v="11"/>
    <x v="2"/>
    <n v="42317"/>
    <n v="0.71736111111111112"/>
    <s v="CC FD reported pole fire, transformer blown. Crew to replace burnt crossarm. Burnt pole top. Unknown who extinguished. "/>
    <s v="     "/>
    <s v="FAS"/>
    <n v="44252"/>
    <s v="Y"/>
    <x v="0"/>
    <s v="1338412"/>
    <s v="15-0076850"/>
    <m/>
    <s v="T003528586"/>
    <n v="110841073"/>
    <m/>
    <s v="     "/>
    <x v="0"/>
    <s v="PG&amp;E"/>
    <m/>
    <m/>
    <m/>
    <s v="D"/>
    <m/>
    <s v="Structure-PG&amp;E only"/>
    <m/>
    <s v="Equipment - PG&amp;E"/>
    <s v="34.h. Crossarm damage or failure"/>
    <s v="Equipment - PG&amp;E"/>
    <s v="All types of equipment / facility failure"/>
    <s v="Crossarm failure"/>
    <s v="Transformer"/>
    <m/>
    <m/>
    <s v="Line to Ground"/>
    <s v="No"/>
    <s v="Overhead"/>
    <x v="0"/>
    <m/>
    <m/>
    <s v="100483638"/>
    <s v="     "/>
    <s v="Tier 3"/>
    <x v="1"/>
    <n v="530"/>
    <m/>
    <n v="37.920499999999997"/>
    <n v="-121.907"/>
    <s v="Contra Costa"/>
    <s v="CLAYTON-2212"/>
    <s v="12022212"/>
    <n v="22000"/>
    <s v="CLAYTON 2212Y504R"/>
    <x v="1"/>
    <m/>
    <s v="Rural"/>
    <m/>
    <m/>
    <s v="No"/>
    <m/>
    <m/>
    <m/>
    <m/>
    <m/>
    <m/>
    <m/>
    <s v="N"/>
    <s v="N"/>
    <m/>
    <m/>
    <s v="     "/>
    <m/>
    <m/>
    <m/>
    <m/>
    <m/>
    <m/>
    <m/>
    <m/>
    <m/>
    <m/>
    <m/>
    <m/>
    <m/>
    <m/>
    <m/>
    <m/>
    <m/>
    <m/>
    <m/>
  </r>
  <r>
    <s v="20160357"/>
    <s v="     "/>
    <n v="42683"/>
    <s v="11/9"/>
    <x v="0"/>
    <n v="0.37916666666666665"/>
    <s v="46"/>
    <n v="4"/>
    <s v="11"/>
    <x v="6"/>
    <n v="42683"/>
    <n v="0.37916666666666665"/>
    <s v="PGE TREE CONTRACT CREW FELL TREE ONTO PRIMARY"/>
    <s v="     "/>
    <m/>
    <m/>
    <s v="N"/>
    <x v="0"/>
    <s v="1578699"/>
    <s v="16-0078863"/>
    <m/>
    <m/>
    <n v="112149308"/>
    <m/>
    <s v="     "/>
    <x v="1"/>
    <s v="PG&amp;E"/>
    <m/>
    <s v="Vegetation"/>
    <m/>
    <s v="D"/>
    <m/>
    <s v="&lt;0.25"/>
    <s v="Square Feet: ; Acreage: "/>
    <s v="Vegetation"/>
    <s v="33.a. Veg. contact"/>
    <s v="Vegetation"/>
    <s v="All types of equipment / facility failure"/>
    <s v="Contact - Vegetation"/>
    <m/>
    <s v="Contact - Vegetation"/>
    <s v="Conductor"/>
    <s v="Line to Ground"/>
    <m/>
    <s v="Overhead"/>
    <x v="3"/>
    <s v="Conductor"/>
    <m/>
    <s v="101017062"/>
    <s v="     "/>
    <s v="Tier 3"/>
    <x v="1"/>
    <n v="450"/>
    <m/>
    <n v="37.453200000000002"/>
    <n v="-119.64100000000001"/>
    <s v="Madera"/>
    <s v="OAKHURST-1103"/>
    <s v="254421103"/>
    <n v="12000"/>
    <s v="N/A"/>
    <x v="1"/>
    <s v="US FOREST SERVICE"/>
    <s v="Conifer Forest"/>
    <m/>
    <m/>
    <s v="No"/>
    <m/>
    <m/>
    <m/>
    <m/>
    <m/>
    <m/>
    <m/>
    <s v="N"/>
    <s v="N"/>
    <m/>
    <m/>
    <s v="     "/>
    <m/>
    <m/>
    <s v="Nov 10 2016 12:00AM"/>
    <m/>
    <s v="PG&amp;E Contractor fell tree into lines."/>
    <s v="PINE"/>
    <m/>
    <m/>
    <m/>
    <m/>
    <m/>
    <m/>
    <m/>
    <m/>
    <m/>
    <m/>
    <m/>
    <m/>
    <m/>
  </r>
  <r>
    <s v="20181052"/>
    <s v="     "/>
    <n v="43448"/>
    <s v="12/14"/>
    <x v="0"/>
    <n v="0.4395486111111111"/>
    <s v="50"/>
    <n v="4"/>
    <s v="12"/>
    <x v="1"/>
    <m/>
    <m/>
    <s v="T-men confirmed that tree top fell into line."/>
    <s v="     "/>
    <s v="FAS"/>
    <m/>
    <s v="N"/>
    <x v="0"/>
    <s v="240117"/>
    <m/>
    <m/>
    <m/>
    <m/>
    <m/>
    <s v="     "/>
    <x v="1"/>
    <s v="PG&amp;E"/>
    <m/>
    <m/>
    <m/>
    <s v="D"/>
    <m/>
    <s v="&lt;0.25"/>
    <m/>
    <s v="Vegetation"/>
    <s v="33.a. Veg. contact"/>
    <s v="Vegetation"/>
    <s v="Contact from object"/>
    <s v="Vegetation"/>
    <m/>
    <s v="Contact - Vegetation"/>
    <s v="Conductor"/>
    <m/>
    <m/>
    <m/>
    <x v="3"/>
    <m/>
    <m/>
    <m/>
    <s v="     "/>
    <s v="Tier 3"/>
    <x v="1"/>
    <n v="120"/>
    <s v="R2"/>
    <n v="40.399900000000002"/>
    <n v="-123.705"/>
    <s v="Humboldt"/>
    <s v="BRIDGEVILLE-1102"/>
    <s v="192461102"/>
    <n v="11000"/>
    <m/>
    <x v="0"/>
    <m/>
    <s v="Conifer Forest"/>
    <m/>
    <m/>
    <s v="No"/>
    <m/>
    <m/>
    <m/>
    <m/>
    <m/>
    <m/>
    <m/>
    <s v="N"/>
    <s v="N"/>
    <m/>
    <m/>
    <s v="     "/>
    <m/>
    <m/>
    <m/>
    <m/>
    <m/>
    <m/>
    <m/>
    <m/>
    <m/>
    <m/>
    <m/>
    <m/>
    <m/>
    <m/>
    <m/>
    <m/>
    <m/>
    <m/>
    <m/>
  </r>
  <r>
    <s v="20170489"/>
    <s v="     "/>
    <n v="43085"/>
    <s v="12/16"/>
    <x v="0"/>
    <n v="0.49375000000000002"/>
    <s v="50"/>
    <n v="4"/>
    <s v="12"/>
    <x v="0"/>
    <n v="43085"/>
    <n v="0.49375000000000002"/>
    <s v="Crew to replace wire down"/>
    <s v="     "/>
    <m/>
    <m/>
    <s v="N"/>
    <x v="0"/>
    <s v="1945058"/>
    <s v="17-0102101"/>
    <m/>
    <m/>
    <m/>
    <m/>
    <s v="     "/>
    <x v="1"/>
    <s v="PG&amp;E"/>
    <m/>
    <s v="Vegetation"/>
    <m/>
    <s v="D"/>
    <m/>
    <s v="0.26-9.99"/>
    <s v="Square Feet: ; Acreage: 1"/>
    <s v="Vegetation"/>
    <s v="33.a. Veg. contact"/>
    <s v="Vegetation"/>
    <s v="All types of equipment / facility failure"/>
    <s v="Contact - Vegetation"/>
    <m/>
    <s v="Contact - Vegetation"/>
    <s v="Conductor"/>
    <s v="Three Phase Fault"/>
    <s v="PACIFIC BELL"/>
    <s v="Overhead"/>
    <x v="3"/>
    <s v="Conductor"/>
    <m/>
    <s v="102167231"/>
    <s v="     "/>
    <s v="Tier 3"/>
    <x v="1"/>
    <n v="175"/>
    <m/>
    <n v="38.817100000000003"/>
    <n v="-122.70399999999999"/>
    <s v="Lake"/>
    <s v="MIDDLETOWN-1101"/>
    <s v="43141101"/>
    <n v="12000"/>
    <s v="MIDDLETOWN 1101548"/>
    <x v="1"/>
    <s v="Shawn Ohare"/>
    <s v="Conifer Forest"/>
    <m/>
    <m/>
    <s v="Yes"/>
    <m/>
    <m/>
    <m/>
    <m/>
    <m/>
    <m/>
    <m/>
    <s v="N"/>
    <s v="Y"/>
    <s v="201712160600"/>
    <s v="201712171800"/>
    <s v="     "/>
    <s v="38.81725000"/>
    <s v="-122.70302000"/>
    <s v="Dec 18 2017 12:00AM"/>
    <s v="RootsFail"/>
    <s v="This outage was caused by a large Ponderosa Pine. The Pine uprooted during heavy winds.The tree landed on 3 phase 12kV lines bringing them to the ground. The tree showed signs of decline in trunk of tree along with evidence of beetles. At time of investigation, the Fire Department already chipped debris and I could not determine canopy health. The surrounding stands of Ponderosa Pines show evidence of decline due to beetle die off.  CEMA has a project in the area and is patrolling at this time."/>
    <s v="PINP"/>
    <s v="100"/>
    <s v="28"/>
    <s v="35"/>
    <s v="Slight"/>
    <s v="Slight"/>
    <s v="N"/>
    <s v="1"/>
    <m/>
    <s v="Hillside"/>
    <s v="A"/>
    <s v="CrossArm"/>
    <s v="BareWire"/>
    <s v="12"/>
  </r>
  <r>
    <s v="20212334"/>
    <s v="     "/>
    <n v="44547"/>
    <s v="12/17"/>
    <x v="0"/>
    <n v="0.29305555555555557"/>
    <s v="51"/>
    <n v="4"/>
    <s v="12"/>
    <x v="5"/>
    <n v="44547"/>
    <m/>
    <s v="Pole fire due to tree contact with overhead equipment. ILIS details has mention of MOL due to pole fire. No photos in SAP EC notification 122499753. This information is preliminary."/>
    <s v="     "/>
    <s v="FAS"/>
    <m/>
    <s v="Y"/>
    <x v="0"/>
    <m/>
    <s v="21-0158627"/>
    <m/>
    <s v="T005496494, T005496010, T005496317, T005496747, T00597018"/>
    <n v="122500000"/>
    <m/>
    <s v="     "/>
    <x v="0"/>
    <s v="PG&amp;E"/>
    <m/>
    <s v="Vegetation"/>
    <s v="Conductor "/>
    <s v="D"/>
    <s v="D"/>
    <s v="&lt;3 meters of linear travel"/>
    <s v="conductor in tree, smoldering no active fire "/>
    <s v="Vegetation"/>
    <s v="33.a. Veg. contact"/>
    <s v="Vegetation"/>
    <s v="Contact from object"/>
    <s v="Veg. contact"/>
    <m/>
    <s v="Veg. contact"/>
    <s v="Conductor - Primary"/>
    <s v="Open Circuit,Three Phase Fault,Line to Ground,Multi-Fault,Line to Line"/>
    <s v="Y"/>
    <s v="Overhead"/>
    <x v="3"/>
    <s v="Conductor - Primary"/>
    <s v="Conductor"/>
    <s v="100353292"/>
    <s v="     "/>
    <s v="Tier 3"/>
    <x v="1"/>
    <m/>
    <m/>
    <n v="39.844700000000003"/>
    <n v="-121.60599999999999"/>
    <s v="Butte"/>
    <s v="ORO-FINO-1101"/>
    <m/>
    <n v="12000"/>
    <m/>
    <x v="0"/>
    <s v="Unknown"/>
    <s v="Conifer Forest"/>
    <s v="Timber fuel model"/>
    <s v="HEAVY TREE VEG AREA"/>
    <s v="No"/>
    <m/>
    <m/>
    <m/>
    <m/>
    <m/>
    <m/>
    <m/>
    <s v="N"/>
    <s v="N"/>
    <m/>
    <m/>
    <s v="     "/>
    <s v="39.83959920"/>
    <s v="-121.59417050"/>
    <s v="Dec 17 2021 12:00AM"/>
    <s v="RootsFail"/>
    <s v="GREEN CEDAR UPROOTED INTO POWERLINES. DEEP CRACK AT BASE, ROOT ROTT, LEANED TOWARD LINES."/>
    <s v="CEDA"/>
    <s v="115"/>
    <s v="54"/>
    <s v="55"/>
    <s v="Moderate"/>
    <s v="Slight"/>
    <s v="N"/>
    <s v="1"/>
    <m/>
    <s v="Hillside"/>
    <s v="A"/>
    <s v="CrossArm"/>
    <s v="BareWire"/>
    <s v="0"/>
  </r>
  <r>
    <s v="20170495"/>
    <s v="     "/>
    <n v="43089"/>
    <s v="12/20"/>
    <x v="0"/>
    <m/>
    <s v="51"/>
    <n v="4"/>
    <s v="12"/>
    <x v="0"/>
    <n v="43089"/>
    <n v="0.3298611111111111"/>
    <s v="tree fell broke wire"/>
    <s v="     "/>
    <m/>
    <m/>
    <s v="N"/>
    <x v="0"/>
    <s v="1948293"/>
    <s v="17-0102756"/>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3"/>
    <s v="Conductor"/>
    <m/>
    <s v="100318864"/>
    <s v="     "/>
    <s v="Tier 3"/>
    <x v="1"/>
    <n v="500"/>
    <m/>
    <n v="37.401200000000003"/>
    <n v="-122.361"/>
    <s v="San Mateo"/>
    <s v="HALF-MOON-BAY-1103"/>
    <s v="24101103"/>
    <n v="12000"/>
    <s v="HALF MOON BAY 1103H82"/>
    <x v="1"/>
    <s v="Unknown"/>
    <s v="Conifer Forest"/>
    <m/>
    <m/>
    <s v="No"/>
    <m/>
    <m/>
    <m/>
    <m/>
    <m/>
    <m/>
    <m/>
    <s v="N"/>
    <s v="N"/>
    <m/>
    <m/>
    <s v="     "/>
    <s v="37.39799300"/>
    <s v="-122.36409200"/>
    <s v="Dec 29 2017 12:00AM"/>
    <s v="RootsFail"/>
    <s v="LIVE GREEN AND HEALTHY TAN OAK TREE UPROOTED FELL ONTO POWER LINES."/>
    <s v="TAN"/>
    <s v="65"/>
    <s v="17"/>
    <s v="45"/>
    <s v="None"/>
    <s v="None"/>
    <s v="N"/>
    <s v="1"/>
    <m/>
    <s v="Hillside"/>
    <s v="B"/>
    <s v="CrossArm"/>
    <s v="BareWire"/>
    <s v="0"/>
  </r>
  <r>
    <s v="MIA20143080"/>
    <s v="     "/>
    <n v="41994"/>
    <s v="12/21"/>
    <x v="0"/>
    <n v="0.37923611111111111"/>
    <s v="52"/>
    <n v="4"/>
    <s v="12"/>
    <x v="7"/>
    <n v="41994"/>
    <n v="0.37916666666666665"/>
    <s v="L7SF: 17288 SKYLINE BLVD on highway 84 in Woodside; tree on fire; arcing conductor due to tree growing into line"/>
    <s v="     "/>
    <s v="FAS"/>
    <n v="44258"/>
    <s v="Y"/>
    <x v="0"/>
    <s v="1145434"/>
    <s v="N/A"/>
    <m/>
    <s v="T003282442"/>
    <n v="109914914"/>
    <m/>
    <s v="     "/>
    <x v="1"/>
    <s v="PG&amp;E"/>
    <m/>
    <m/>
    <m/>
    <s v="D"/>
    <m/>
    <s v="&lt;3 meters of linear travel"/>
    <m/>
    <s v="Vegetation"/>
    <s v="33.a. Veg. contact"/>
    <s v="Vegetation"/>
    <s v="Contact from object"/>
    <s v="Contact - Vegetation"/>
    <m/>
    <s v="Contact - Vegetation"/>
    <s v="Conductor"/>
    <m/>
    <s v="Yes"/>
    <s v="Overhead"/>
    <x v="0"/>
    <m/>
    <m/>
    <s v="100273548"/>
    <s v="     "/>
    <s v="Tier 3"/>
    <x v="1"/>
    <n v="518"/>
    <m/>
    <n v="37.386899999999997"/>
    <n v="-122.265"/>
    <s v="San Mateo"/>
    <s v="WOODSIDE-1101"/>
    <s v="24251101"/>
    <n v="11000"/>
    <s v="WOODSIDE-11018974"/>
    <x v="1"/>
    <m/>
    <s v="Urban"/>
    <m/>
    <m/>
    <s v="No"/>
    <m/>
    <m/>
    <m/>
    <m/>
    <m/>
    <m/>
    <m/>
    <s v="N"/>
    <s v="N"/>
    <m/>
    <m/>
    <s v="     "/>
    <m/>
    <m/>
    <m/>
    <m/>
    <m/>
    <m/>
    <m/>
    <m/>
    <m/>
    <m/>
    <m/>
    <m/>
    <m/>
    <m/>
    <m/>
    <m/>
    <m/>
    <m/>
    <m/>
  </r>
  <r>
    <s v="20191572"/>
    <s v="     "/>
    <n v="43820"/>
    <s v="12/21"/>
    <x v="0"/>
    <m/>
    <s v="51"/>
    <n v="4"/>
    <s v="12"/>
    <x v="3"/>
    <m/>
    <m/>
    <s v="Transmission interruption due to line current differential; momentary flash but no fire"/>
    <s v="     "/>
    <s v="TOTL"/>
    <m/>
    <s v="N"/>
    <x v="0"/>
    <m/>
    <m/>
    <s v="INT-13197"/>
    <m/>
    <n v="0"/>
    <m/>
    <s v="     "/>
    <x v="0"/>
    <s v="PG&amp;E"/>
    <m/>
    <m/>
    <m/>
    <s v="T"/>
    <m/>
    <s v="Structure-only"/>
    <m/>
    <s v="Contact - Customer (Equip/Structure/Veg)"/>
    <s v="33.e. Other contact from object"/>
    <s v="Contact - 3rd Party"/>
    <m/>
    <m/>
    <m/>
    <m/>
    <m/>
    <m/>
    <m/>
    <m/>
    <x v="0"/>
    <m/>
    <m/>
    <s v=""/>
    <s v="     "/>
    <s v="Tier 3"/>
    <x v="1"/>
    <n v="175"/>
    <m/>
    <n v="38.805799999999998"/>
    <n v="-122.80800000000001"/>
    <s v=""/>
    <s v="GEYSERS-#5-GEYSERS-#3-115KV"/>
    <m/>
    <n v="115000"/>
    <m/>
    <x v="0"/>
    <m/>
    <m/>
    <m/>
    <m/>
    <s v="No"/>
    <m/>
    <m/>
    <m/>
    <m/>
    <m/>
    <m/>
    <m/>
    <s v="N"/>
    <s v="N"/>
    <m/>
    <m/>
    <s v="     "/>
    <m/>
    <m/>
    <m/>
    <m/>
    <m/>
    <m/>
    <m/>
    <m/>
    <m/>
    <m/>
    <m/>
    <m/>
    <m/>
    <m/>
    <m/>
    <m/>
    <m/>
    <m/>
    <m/>
  </r>
  <r>
    <s v="20212312"/>
    <s v="     "/>
    <n v="44554"/>
    <s v="12/24"/>
    <x v="0"/>
    <n v="0.1388888888888889"/>
    <s v="52"/>
    <n v="4"/>
    <s v="12"/>
    <x v="5"/>
    <n v="44554"/>
    <m/>
    <s v="Reports of a large tree that fell into primary overhead circuit, resulting in a wires down on ground incident. Troubleman created EC tag for 2 spans of #4 ACSR conductor to be replaced. The ensuing fire was 1 meter - &lt; 3 meters in size. This information is preliminary."/>
    <s v="     "/>
    <s v="FAS"/>
    <m/>
    <s v="N"/>
    <x v="0"/>
    <m/>
    <s v="21-0160385"/>
    <m/>
    <s v="T005501964"/>
    <n v="122518000"/>
    <m/>
    <s v="     "/>
    <x v="1"/>
    <s v="PG&amp;E"/>
    <m/>
    <s v="Vegetation"/>
    <m/>
    <s v="D"/>
    <s v="D"/>
    <s v="&lt;3 meters of linear travel"/>
    <s v="melted ashphalt under line in roadway"/>
    <s v="Vegetation"/>
    <s v="33.a. Veg. contact"/>
    <s v="Vegetation"/>
    <s v="Contact from object"/>
    <s v="Veg. contact"/>
    <m/>
    <s v="Veg. contact"/>
    <s v="Conductor - Primary"/>
    <s v="Line to Ground"/>
    <s v="N"/>
    <s v="Overhead"/>
    <x v="3"/>
    <s v="Conductor - Primary"/>
    <s v="Conductor"/>
    <s v="100554483"/>
    <s v="     "/>
    <s v="Tier 3"/>
    <x v="1"/>
    <m/>
    <m/>
    <n v="37.148299999999999"/>
    <n v="-121.99299999999999"/>
    <s v="Santa Clara"/>
    <s v="CAMP-EVERS-2106"/>
    <m/>
    <n v="12000"/>
    <m/>
    <x v="0"/>
    <s v="Employee"/>
    <s v="Conifer Forest"/>
    <s v="Fire-resistive fuel bed"/>
    <s v="Asphalt "/>
    <s v="No"/>
    <m/>
    <m/>
    <m/>
    <m/>
    <m/>
    <m/>
    <m/>
    <s v="N"/>
    <s v="N"/>
    <m/>
    <m/>
    <s v="     "/>
    <s v="37.14908200"/>
    <s v="-121.99230350"/>
    <s v="Dec 28 2021 12:00AM"/>
    <s v="RootsFail"/>
    <s v="Lots of defects, rot, cavities. Evidence suggests storm may of caused tree to fail/uproot."/>
    <s v="MADR"/>
    <s v="60"/>
    <s v="24"/>
    <s v="42"/>
    <s v="Slight"/>
    <s v="Moderate"/>
    <s v="N"/>
    <s v="1"/>
    <m/>
    <s v="Hillside"/>
    <s v="B"/>
    <s v="CrossArm"/>
    <s v="TreeWire"/>
    <s v="3"/>
  </r>
  <r>
    <s v="20212317"/>
    <s v="     "/>
    <n v="44557"/>
    <s v="12/27"/>
    <x v="0"/>
    <n v="0.37569444444444444"/>
    <s v="53"/>
    <n v="4"/>
    <s v="12"/>
    <x v="5"/>
    <n v="44557"/>
    <m/>
    <s v="Tree or tree branch fell into overhear primary circuit, causing the primary conductors to fall onto communication lines. The FAS tag shows comments of slight charring to side of home along with damage to communication box. The ensuing fire was less than one meter in size. Heavy Snow reported under the FAS weater field. This information is preliminary.  ***12/28/2021 waiting for completion tags from field, work not completed yet***"/>
    <s v="     "/>
    <s v="FAS"/>
    <m/>
    <s v="N"/>
    <x v="0"/>
    <m/>
    <s v="21-0161098"/>
    <m/>
    <s v="T005504702,T005504651"/>
    <n v="122520000"/>
    <m/>
    <s v="     "/>
    <x v="0"/>
    <s v="PG&amp;E"/>
    <m/>
    <s v="Vegetation"/>
    <s v="Conductor"/>
    <s v="D"/>
    <s v="D"/>
    <s v="&lt;3 meters of linear travel"/>
    <s v="approx 2' x 2'"/>
    <s v="Vegetation"/>
    <s v="33.a. Veg. contact"/>
    <s v="Vegetation"/>
    <s v="Contact from object"/>
    <s v="Veg. contact"/>
    <m/>
    <s v="Veg. contact"/>
    <s v="Conductor - Primary"/>
    <s v="Line to Line"/>
    <s v="Y"/>
    <s v="Overhead"/>
    <x v="3"/>
    <s v="Conductor - Primary"/>
    <s v="Conductor, Crossarm, Transformer, Cutout, Insulator "/>
    <s v="101045087"/>
    <s v="     "/>
    <s v="Tier 3"/>
    <x v="1"/>
    <m/>
    <m/>
    <n v="37.992600000000003"/>
    <n v="-120.224"/>
    <s v="Tuolumne"/>
    <s v="CURTIS-1705"/>
    <m/>
    <n v="17000"/>
    <m/>
    <x v="0"/>
    <s v="Cal Fire"/>
    <s v="Hardwood Forest"/>
    <s v="Timber Fuel Model "/>
    <s v="Heavily lined with Trees "/>
    <s v="No"/>
    <m/>
    <m/>
    <m/>
    <m/>
    <m/>
    <m/>
    <m/>
    <s v="N"/>
    <s v="N"/>
    <m/>
    <m/>
    <s v="     "/>
    <s v="37.99299600"/>
    <s v="-120.22416300"/>
    <s v="Dec 30 2021 12:00AM"/>
    <s v="TrunkFail"/>
    <s v="GREEN AND HEALTHY PONDEROSA PINE FAILED DURING SIGNIFICANT WEATHER EVENT APPROXIMATELY 6FT ABOVE THE GROUND AND FAILED INTO HV PRIMARY DISTRIBUTION LINE DUE TO SIGNIFICANT SNOW LOAD BRINGING AT LEAST ONE PHASE OF PRIMARY TO THE GROUND. APPEARS PRIMARY LINE WHILE FALLING CAME IN CONTACT WITH AND TEMPORARILY ENERGIZED A COMMUNICATION CABLE CONNECTED TO THE HOUSE AND CHARRED ABOUT 3 SQFT OF THE SIDING AND FIRE DEPARTMENT WAS DISPATCHED PER NOTES."/>
    <s v="PINP"/>
    <s v="55"/>
    <s v="16"/>
    <s v="15"/>
    <s v="None"/>
    <s v="None"/>
    <s v="N"/>
    <s v="1"/>
    <m/>
    <s v="Hillside"/>
    <s v="A"/>
    <s v="CrossArm"/>
    <s v="BareWire"/>
    <s v="0"/>
  </r>
  <r>
    <s v="20212347"/>
    <s v="     "/>
    <n v="44557"/>
    <s v="12/27"/>
    <x v="0"/>
    <n v="0"/>
    <s v="53"/>
    <n v="4"/>
    <s v="12"/>
    <x v="5"/>
    <n v="44557"/>
    <m/>
    <s v="lines down; small fire"/>
    <s v="     "/>
    <s v="FAS"/>
    <m/>
    <s v="Y"/>
    <x v="0"/>
    <m/>
    <s v="21-0161018"/>
    <m/>
    <s v="T005504500"/>
    <m/>
    <m/>
    <s v="     "/>
    <x v="0"/>
    <s v="PG&amp;E"/>
    <m/>
    <s v="Other"/>
    <s v="Conductor"/>
    <s v="D"/>
    <s v="D"/>
    <s v="&lt;3 meters of linear travel"/>
    <s v="None"/>
    <s v="Equipment - PG&amp;E"/>
    <s v="34.b. Conductor damage or failure"/>
    <s v="Equipment - PG&amp;E"/>
    <s v="All types of equipment / facility failure"/>
    <s v="Conductor failure-all"/>
    <s v="Conductor - Primary"/>
    <m/>
    <m/>
    <s v="Line to Ground"/>
    <s v="Y"/>
    <s v="Overhead"/>
    <x v="3"/>
    <s v="Conductor - Primary"/>
    <s v="Conductor"/>
    <s v="103944755"/>
    <s v="     "/>
    <s v="Tier 3"/>
    <x v="1"/>
    <m/>
    <m/>
    <n v="38.387300000000003"/>
    <n v="-122.496"/>
    <s v="Sonoma"/>
    <s v="DUNBAR-1101"/>
    <m/>
    <n v="12000"/>
    <m/>
    <x v="0"/>
    <s v="Unknown"/>
    <s v="Shrub"/>
    <s v="Brush fuel model"/>
    <s v="Brush/grass"/>
    <s v="No"/>
    <m/>
    <m/>
    <m/>
    <m/>
    <m/>
    <m/>
    <m/>
    <s v="N"/>
    <s v="N"/>
    <m/>
    <m/>
    <s v="     "/>
    <m/>
    <m/>
    <m/>
    <m/>
    <m/>
    <m/>
    <m/>
    <m/>
    <m/>
    <m/>
    <m/>
    <m/>
    <m/>
    <m/>
    <m/>
    <m/>
    <m/>
    <m/>
    <m/>
  </r>
  <r>
    <s v="SAP201419496"/>
    <s v="     "/>
    <n v="42002"/>
    <s v="12/29"/>
    <x v="0"/>
    <m/>
    <s v="53"/>
    <n v="4"/>
    <s v="12"/>
    <x v="7"/>
    <n v="42000"/>
    <m/>
    <s v="Crossarm replaced due to pole fire; failed fuse 51776; broken insulator"/>
    <s v="     "/>
    <s v="SAP"/>
    <n v="44580"/>
    <s v="Y"/>
    <x v="0"/>
    <s v="1149301"/>
    <s v="14-0078676"/>
    <m/>
    <s v="T003288033"/>
    <n v="109921142"/>
    <m/>
    <s v="     "/>
    <x v="0"/>
    <s v="PG&amp;E"/>
    <m/>
    <m/>
    <m/>
    <s v="D"/>
    <m/>
    <s v="Structure-PG&amp;E only"/>
    <m/>
    <s v="Equipment - PG&amp;E"/>
    <s v="34.c. Fuse damage or failure"/>
    <s v="Equipment - PG&amp;E"/>
    <s v="Fuse failure - all"/>
    <s v="Fuse failure - all"/>
    <s v="Insulator"/>
    <m/>
    <m/>
    <s v="Line to Ground"/>
    <s v="Yes"/>
    <s v="Overhead"/>
    <x v="0"/>
    <s v="Insulator"/>
    <m/>
    <s v="100901062"/>
    <s v="     "/>
    <s v="Tier 3"/>
    <x v="1"/>
    <m/>
    <m/>
    <n v="37.723100000000002"/>
    <n v="-122.078"/>
    <s v="Alameda"/>
    <s v="CASTRO-VALLEY-1106"/>
    <m/>
    <m/>
    <s v="CASTRO VALLEY 1108MR337"/>
    <x v="0"/>
    <s v="Alameda County FD"/>
    <m/>
    <m/>
    <m/>
    <s v="No"/>
    <m/>
    <m/>
    <m/>
    <m/>
    <m/>
    <m/>
    <m/>
    <s v="N"/>
    <s v="N"/>
    <m/>
    <m/>
    <s v="     "/>
    <m/>
    <m/>
    <m/>
    <m/>
    <m/>
    <m/>
    <m/>
    <m/>
    <m/>
    <m/>
    <m/>
    <m/>
    <m/>
    <m/>
    <m/>
    <m/>
    <m/>
    <m/>
    <m/>
  </r>
  <r>
    <s v="20170501"/>
    <s v="     "/>
    <n v="43098"/>
    <s v="12/29"/>
    <x v="0"/>
    <n v="0.68819444444444444"/>
    <s v="52"/>
    <n v="4"/>
    <s v="12"/>
    <x v="0"/>
    <m/>
    <m/>
    <s v="0"/>
    <s v="     "/>
    <m/>
    <m/>
    <s v="N"/>
    <x v="0"/>
    <m/>
    <m/>
    <m/>
    <m/>
    <m/>
    <m/>
    <s v="     "/>
    <x v="1"/>
    <s v="PG&amp;E"/>
    <m/>
    <s v="Vegetation"/>
    <m/>
    <s v="D"/>
    <m/>
    <s v="&lt;3 meters of linear travel"/>
    <s v="Square Feet: ; Acreage: "/>
    <s v="Equipment - PG&amp;E"/>
    <s v="34.a. Capacitor bank damage or failure"/>
    <s v="Equipment - PG&amp;E"/>
    <s v="All types of equipment / facility failure"/>
    <s v="Capacitor Bank"/>
    <s v="Capacitor Bank"/>
    <m/>
    <m/>
    <m/>
    <s v="PACIFIC BELL"/>
    <s v="Overhead"/>
    <x v="3"/>
    <s v="Capacitor Bank"/>
    <m/>
    <s v="100488954"/>
    <s v="     "/>
    <s v="Tier 3"/>
    <x v="1"/>
    <n v="530"/>
    <m/>
    <n v="37.851700000000001"/>
    <n v="-122.15900000000001"/>
    <s v="Contra Costa"/>
    <s v="MORAGA-1104"/>
    <s v="13801102"/>
    <n v="12000"/>
    <m/>
    <x v="0"/>
    <s v="925-933-1313"/>
    <s v="Herbaceous"/>
    <m/>
    <m/>
    <s v="No"/>
    <m/>
    <m/>
    <m/>
    <m/>
    <m/>
    <m/>
    <m/>
    <s v="N"/>
    <s v="N"/>
    <m/>
    <m/>
    <s v="     "/>
    <m/>
    <m/>
    <m/>
    <m/>
    <m/>
    <m/>
    <m/>
    <m/>
    <m/>
    <m/>
    <m/>
    <m/>
    <m/>
    <m/>
    <m/>
    <m/>
    <m/>
    <m/>
    <m/>
  </r>
  <r>
    <s v="EIR20180157"/>
    <s v="     "/>
    <n v="43463"/>
    <s v="12/29"/>
    <x v="0"/>
    <m/>
    <s v="52"/>
    <n v="4"/>
    <s v="12"/>
    <x v="1"/>
    <m/>
    <m/>
    <s v="CPUC Reportable Electric Incident - Property Damage: Today, 1/14/2019, PG&amp;E received a claim demand that exceeds $50,000 for property damage related to a structure fire of residence at 2322 Black Walnut Rd, San Luis Obispo, CA. The fire is said to be related to an outage that occurred on 12/29/2018 at approximately 06:52 AM where 2 phases of San Luis Obispo-1107 wire down was observed. This information is preliminary."/>
    <s v="     "/>
    <s v="EIR Ignitions Tracker"/>
    <n v="44288"/>
    <s v="Y"/>
    <x v="0"/>
    <s v="249154"/>
    <s v="18-0111031"/>
    <m/>
    <s v="T004493389, T004493397"/>
    <n v="115609515"/>
    <s v="EI181229A"/>
    <s v="     "/>
    <x v="0"/>
    <s v="PG&amp;E"/>
    <m/>
    <s v="Building"/>
    <m/>
    <s v="D"/>
    <m/>
    <s v="Structure-only"/>
    <m/>
    <s v="Equipment - PG&amp;E"/>
    <s v="34.o. Other"/>
    <s v="Equipment - PG&amp;E"/>
    <m/>
    <s v="All types of equipment / facility failure"/>
    <s v="Service Drop"/>
    <m/>
    <m/>
    <s v="Line to Ground"/>
    <s v="Yes"/>
    <s v="Overhead"/>
    <x v="0"/>
    <s v="Service Drop"/>
    <m/>
    <s v="101852910"/>
    <s v="     "/>
    <s v="Tier 3"/>
    <x v="1"/>
    <m/>
    <m/>
    <n v="35.240600000000001"/>
    <n v="-120.762"/>
    <s v="San Luis Obispo"/>
    <s v="SAN-LUIS-OBISPO-1107"/>
    <m/>
    <n v="12000"/>
    <s v="SAN LUIS OBISPO 1107V60"/>
    <x v="0"/>
    <m/>
    <s v="Herbaceous"/>
    <m/>
    <m/>
    <s v="No"/>
    <m/>
    <m/>
    <m/>
    <m/>
    <m/>
    <m/>
    <m/>
    <s v="N"/>
    <s v="N"/>
    <m/>
    <m/>
    <s v="     "/>
    <m/>
    <m/>
    <m/>
    <m/>
    <m/>
    <m/>
    <m/>
    <m/>
    <m/>
    <m/>
    <m/>
    <m/>
    <m/>
    <m/>
    <m/>
    <m/>
    <m/>
    <m/>
    <m/>
  </r>
  <r>
    <s v="20191532"/>
    <s v="     "/>
    <n v="43802"/>
    <s v="12/3"/>
    <x v="0"/>
    <m/>
    <s v="49"/>
    <n v="4"/>
    <s v="12"/>
    <x v="3"/>
    <n v="43802"/>
    <m/>
    <s v="No Photos - cannot confirm that there was no ground fire and that fire did not spread. Notes indicate dangling, arcing secondary - likely not reportable."/>
    <s v="     "/>
    <s v="FAS"/>
    <m/>
    <s v="N"/>
    <x v="0"/>
    <s v="728990"/>
    <m/>
    <m/>
    <s v="T004835084"/>
    <n v="0"/>
    <m/>
    <s v="     "/>
    <x v="0"/>
    <s v="PG&amp;E"/>
    <m/>
    <m/>
    <m/>
    <s v="D"/>
    <m/>
    <s v="Structure-only"/>
    <m/>
    <s v="Equipment - PG&amp;E"/>
    <s v="34.o. Other"/>
    <s v="Equipment - PG&amp;E"/>
    <m/>
    <m/>
    <s v="Service Drop"/>
    <m/>
    <m/>
    <m/>
    <m/>
    <s v="Overhead"/>
    <x v="0"/>
    <s v="Service Drop"/>
    <m/>
    <s v="315252224055"/>
    <s v="     "/>
    <s v="Tier 3"/>
    <x v="1"/>
    <n v="520"/>
    <m/>
    <n v="37.149700000000003"/>
    <n v="-122.128"/>
    <s v="SANTA CRUZ"/>
    <m/>
    <m/>
    <m/>
    <m/>
    <x v="0"/>
    <s v="boulder creek fire dept"/>
    <m/>
    <m/>
    <m/>
    <s v="No"/>
    <m/>
    <m/>
    <m/>
    <m/>
    <m/>
    <m/>
    <m/>
    <s v="N"/>
    <s v="N"/>
    <m/>
    <m/>
    <s v="     "/>
    <m/>
    <m/>
    <m/>
    <m/>
    <m/>
    <m/>
    <m/>
    <m/>
    <m/>
    <m/>
    <m/>
    <m/>
    <m/>
    <m/>
    <m/>
    <m/>
    <m/>
    <m/>
    <m/>
  </r>
  <r>
    <s v="20150435"/>
    <s v="     "/>
    <n v="42369"/>
    <s v="12/31"/>
    <x v="0"/>
    <n v="0.8"/>
    <s v="53"/>
    <n v="4"/>
    <s v="12"/>
    <x v="2"/>
    <n v="42369"/>
    <n v="0.8"/>
    <s v="LCO 21065 OPN &amp; TAGGED MOL TO EOL   ALSO NEE 300  1/0 SVC WIRE &amp; 3 SP'OOL RACK"/>
    <s v="     "/>
    <m/>
    <m/>
    <s v="N"/>
    <x v="0"/>
    <s v="1375464"/>
    <s v="15-0087962"/>
    <m/>
    <m/>
    <n v="111140967"/>
    <m/>
    <s v="     "/>
    <x v="1"/>
    <s v="PG&amp;E"/>
    <m/>
    <s v="Vegetation"/>
    <m/>
    <s v="D"/>
    <m/>
    <s v="&lt;0.25"/>
    <s v="Square Feet: ; Acreage: "/>
    <s v="Equipment - PG&amp;E"/>
    <s v="34.o. Other"/>
    <s v="Equipment - PG&amp;E"/>
    <s v="All types of equipment / facility failure"/>
    <s v="Riser"/>
    <s v="Riser"/>
    <m/>
    <m/>
    <s v="Line to Ground"/>
    <s v="Verizon"/>
    <s v="Overhead"/>
    <x v="3"/>
    <s v="Conductor"/>
    <m/>
    <s v="100518215"/>
    <s v="     "/>
    <s v="Tier 3"/>
    <x v="1"/>
    <n v="520"/>
    <m/>
    <n v="37.156799999999997"/>
    <n v="-121.98699999999999"/>
    <s v="Santa Clara"/>
    <s v="CAMP-EVERS-2106"/>
    <s v="83622106"/>
    <n v="21000"/>
    <s v="LOS GATOS 1106LA42"/>
    <x v="1"/>
    <s v="LOS GATOS MONTE SERENO SARATOGA"/>
    <s v="Conifer Forest"/>
    <m/>
    <m/>
    <s v="No"/>
    <m/>
    <m/>
    <m/>
    <m/>
    <m/>
    <m/>
    <m/>
    <s v="N"/>
    <s v="N"/>
    <m/>
    <m/>
    <s v="     "/>
    <m/>
    <m/>
    <m/>
    <m/>
    <m/>
    <m/>
    <m/>
    <m/>
    <m/>
    <m/>
    <m/>
    <m/>
    <m/>
    <m/>
    <m/>
    <m/>
    <m/>
    <m/>
    <m/>
  </r>
  <r>
    <s v="MIA20147970"/>
    <s v="     "/>
    <n v="41979"/>
    <s v="12/6"/>
    <x v="0"/>
    <n v="0.80850694444444449"/>
    <s v="49"/>
    <n v="4"/>
    <s v="12"/>
    <x v="7"/>
    <n v="41979"/>
    <n v="0.80833333333333335"/>
    <s v="Wilseyville; R997 #1 reg. flashed and was on fire but is not now; transformer fire"/>
    <s v="     "/>
    <s v="FAS"/>
    <n v="44259"/>
    <s v="Y"/>
    <x v="0"/>
    <s v="1126150"/>
    <s v="N/A"/>
    <m/>
    <s v="T003255776"/>
    <m/>
    <m/>
    <s v="     "/>
    <x v="0"/>
    <s v="PG&amp;E"/>
    <m/>
    <m/>
    <m/>
    <s v="D"/>
    <m/>
    <s v="Structure-PG&amp;E only"/>
    <m/>
    <s v="Equipment - PG&amp;E"/>
    <s v="34.i._x0009_Voltage regulator / booster damage or failure"/>
    <s v="Equipment - PG&amp;E"/>
    <s v="All types of equipment / facility failure"/>
    <s v="Voltage Regulator failure"/>
    <s v="Voltage Regulator"/>
    <m/>
    <m/>
    <m/>
    <s v="No"/>
    <s v="Overhead"/>
    <x v="0"/>
    <m/>
    <m/>
    <s v="R997"/>
    <s v="     "/>
    <s v="Tier 3"/>
    <x v="1"/>
    <n v="345"/>
    <m/>
    <n v="38.371099999999998"/>
    <n v="-120.50700000000001"/>
    <s v="Calaveras"/>
    <s v="WEST-POINT-1102"/>
    <s v="163201102"/>
    <n v="11000"/>
    <s v="WEST-POINT-11024790"/>
    <x v="1"/>
    <m/>
    <s v="Rural"/>
    <m/>
    <m/>
    <s v="No"/>
    <m/>
    <m/>
    <m/>
    <m/>
    <m/>
    <m/>
    <m/>
    <s v="N"/>
    <s v="N"/>
    <m/>
    <m/>
    <s v="     "/>
    <m/>
    <m/>
    <m/>
    <m/>
    <m/>
    <m/>
    <m/>
    <m/>
    <m/>
    <m/>
    <m/>
    <m/>
    <m/>
    <m/>
    <m/>
    <m/>
    <m/>
    <m/>
    <m/>
  </r>
  <r>
    <s v="20201662"/>
    <s v="     "/>
    <n v="44172"/>
    <s v="12/7"/>
    <x v="0"/>
    <n v="0.4236111111111111"/>
    <s v="50"/>
    <n v="4"/>
    <s v="12"/>
    <x v="4"/>
    <n v="44172"/>
    <n v="0.41736111111111113"/>
    <s v="On December 7, 2020 at 1121 hours, a PG&amp;E Troubleman patrolled the Camp Evers 2106 12kV Distribution Circuit number 083622106, near Jarvis and Vine Hill Road in Santa Cruz. He observed a primary overhead wire and a tree down at 885 Jarvis Road, a long span floating at the pole up hill, and an approximately 1-acre fire in progress. Initial analysis indicates a tree fell into the primary overhead lines, resulting in a wires down outage and an ignition. Cal Fire Felton responded to and extinguished the fire. The 989-minute outage affected 16 customers. We repaired 2000' of 8cw and 200' of that with copper weld, as well as the addition of a pole top extension on December 7, via the EC tag 120138027. The following day, we replaced the damaged 10 KVA transformer with a 25 KVA one, via the EC tag 120142971. All the repairs were completed and the line was returned to service on December 8, 2020. This information is preliminary."/>
    <s v="     "/>
    <s v="FAS"/>
    <m/>
    <s v="Y"/>
    <x v="0"/>
    <s v="1168409"/>
    <s v="20-0128530"/>
    <m/>
    <s v="T005140291, T005140298, T005140353"/>
    <m/>
    <m/>
    <s v="     "/>
    <x v="1"/>
    <s v="PG&amp;E"/>
    <m/>
    <s v="Vegetation"/>
    <m/>
    <s v="D"/>
    <s v="D"/>
    <s v="0.26-9.99"/>
    <s v="Approximately 1-acre"/>
    <s v="Vegetation"/>
    <s v="33.a. Veg. contact"/>
    <s v="Vegetation"/>
    <s v="Contact from object"/>
    <s v="Contact - Vegetation"/>
    <m/>
    <s v="Contact - Vegetation"/>
    <s v="Conductor - Primary"/>
    <s v="Line to Ground"/>
    <m/>
    <s v="Overhead"/>
    <x v="3"/>
    <s v="Conductor - Primary"/>
    <s v="Primary overhead conductor, Pole top extension, Transformer"/>
    <s v="Circuit ID: 083622106, SAP ID: 101799700"/>
    <s v="     "/>
    <s v="Tier 3"/>
    <x v="1"/>
    <n v="520"/>
    <s v="R5"/>
    <n v="37.070500000000003"/>
    <n v="-121.977"/>
    <s v="Santa Cruz"/>
    <s v="CAMP-EVERS-2106"/>
    <m/>
    <n v="12000"/>
    <s v="CAMP EVERS 210612760"/>
    <x v="1"/>
    <s v="Cal Fire Felton"/>
    <s v="Hardwood Woodland"/>
    <m/>
    <m/>
    <s v="No"/>
    <m/>
    <m/>
    <m/>
    <m/>
    <m/>
    <s v="VINE"/>
    <m/>
    <s v="N"/>
    <s v="Y"/>
    <s v="202012070700"/>
    <s v="202012080100"/>
    <s v="     "/>
    <s v="37.07095590"/>
    <s v="-121.97736860"/>
    <s v="Feb  8 2021 12:00AM"/>
    <s v="TrunkFail"/>
    <s v="EVIDENCE OF LIQUID AMBER/SWEETGUM WITH STEM FAILURE OBSERVED"/>
    <s v="LIQ"/>
    <s v="50"/>
    <s v="24"/>
    <s v="20"/>
    <s v="None"/>
    <s v="None"/>
    <s v="N"/>
    <s v="1"/>
    <m/>
    <s v="Ridge"/>
    <s v="A"/>
    <s v="CrossArm"/>
    <s v="BareWire"/>
    <s v="1"/>
  </r>
  <r>
    <s v="20201657"/>
    <s v="     "/>
    <n v="44172"/>
    <s v="12/7"/>
    <x v="0"/>
    <n v="0.13472222222222222"/>
    <s v="50"/>
    <n v="4"/>
    <s v="12"/>
    <x v="4"/>
    <n v="44172"/>
    <n v="0.13263888888888889"/>
    <s v="On December 7, 2020 at 0630 hours, a PG&amp;E Troubleman patrolled the Sycamore Creek 1111 12kV Distribution Circuit number 102971111, near Hollow Oak Drive in Chico. He observed a treetop in two phases of overhead primary lines, which resulted in a brush fire under the primary wires. Initial analysis indicates a 90-foot healthy green ponderosa pine had a trunk failure at 80-feet above ground. There were no signs of decay found at the break. The analysis indicates that the 10-foot treetop broke off in the easterly wind event and landed on the conductor igniting the 3-acre fire. Cal Fire responded to and extinguished the fire. The 635-minute outage affected 22 customers. We removed the treetop from across the single-phase tap line, installed a repair sleeve on the west phase, and switched to heat up the tap line. All the repairs were completed, and the line was returned to service on December 7, 2020. This information is preliminary."/>
    <s v="     "/>
    <s v="FAS"/>
    <m/>
    <s v="N"/>
    <x v="0"/>
    <s v="1167263"/>
    <s v="20-0128400"/>
    <m/>
    <s v="T005139762"/>
    <n v="120135685"/>
    <m/>
    <s v="     "/>
    <x v="1"/>
    <s v="PG&amp;E"/>
    <m/>
    <s v="Vegetation"/>
    <m/>
    <s v="D"/>
    <s v="D"/>
    <s v="0.26-9.99"/>
    <m/>
    <s v="Vegetation"/>
    <s v="33.a. Veg. contact"/>
    <s v="Vegetation"/>
    <s v="Contact from object"/>
    <s v="Contact - Vegetation"/>
    <m/>
    <s v="Contact - Vegetation"/>
    <s v="Conductor - Primary"/>
    <s v="Line to Line"/>
    <m/>
    <s v="Overhead"/>
    <x v="3"/>
    <s v="Conductor - Primary"/>
    <s v="Conductor - Primary"/>
    <s v="Circuit ID: 102971111, SAP ID: 103357398"/>
    <s v="     "/>
    <s v="Tier 3"/>
    <x v="1"/>
    <n v="280"/>
    <s v="R4"/>
    <n v="39.938200000000002"/>
    <n v="-121.736"/>
    <s v="Butte"/>
    <s v="SYCAMORE-CREEK-1111"/>
    <m/>
    <n v="12000"/>
    <m/>
    <x v="0"/>
    <s v="Cal Fire"/>
    <s v="Conifer Forest"/>
    <m/>
    <m/>
    <s v="No"/>
    <s v="3"/>
    <m/>
    <m/>
    <m/>
    <m/>
    <m/>
    <m/>
    <s v="N"/>
    <s v="N"/>
    <m/>
    <m/>
    <s v="     "/>
    <s v="39.93545000"/>
    <s v="-121.73522200"/>
    <s v="Dec  8 2020 12:00AM"/>
    <s v="TrunkFail"/>
    <s v="Green healthy poderosa pine 90ft tall by 18&quot;dbh. 10FT of top of tree broke out in wind event and landed on 12kv starting 3 acre fire. No sighns of decay at break."/>
    <s v="PINP"/>
    <s v="90"/>
    <s v="18"/>
    <s v="7"/>
    <s v="None"/>
    <s v="None"/>
    <s v="N"/>
    <s v="1"/>
    <m/>
    <s v="Hillside"/>
    <s v="A"/>
    <s v="CrossArm"/>
    <s v="BareWire"/>
    <s v="0"/>
  </r>
  <r>
    <s v="SAP201422733"/>
    <s v="     "/>
    <n v="41671"/>
    <s v="2/1"/>
    <x v="0"/>
    <m/>
    <s v="5"/>
    <n v="1"/>
    <s v="2"/>
    <x v="7"/>
    <n v="41669"/>
    <m/>
    <s v="Crossarm replaced due to pole fire; failed fuse 5927"/>
    <s v="     "/>
    <s v="SAP"/>
    <n v="44580"/>
    <s v="Y"/>
    <x v="0"/>
    <s v="953742"/>
    <s v="14-0007581"/>
    <m/>
    <s v="T003045844"/>
    <n v="107782433"/>
    <m/>
    <s v="     "/>
    <x v="0"/>
    <s v="PG&amp;E"/>
    <m/>
    <m/>
    <m/>
    <s v="D"/>
    <m/>
    <s v="Structure-PG&amp;E only"/>
    <m/>
    <s v="Equipment - PG&amp;E"/>
    <s v="34.c. Fuse damage or failure"/>
    <s v="Equipment - PG&amp;E"/>
    <s v="Fuse failure - all"/>
    <s v="Fuse failure - all"/>
    <s v="Fuse"/>
    <m/>
    <m/>
    <s v="None"/>
    <s v="No"/>
    <s v="Overhead"/>
    <x v="0"/>
    <s v="Fuse"/>
    <m/>
    <s v="101935300"/>
    <s v="     "/>
    <s v="Tier 3"/>
    <x v="1"/>
    <m/>
    <m/>
    <n v="35.461199999999998"/>
    <n v="-120.755"/>
    <s v="San Luis Obispo"/>
    <s v="ATASCADERO-1103"/>
    <m/>
    <m/>
    <s v="ATASCADERO 1103440856"/>
    <x v="0"/>
    <m/>
    <m/>
    <m/>
    <m/>
    <s v="No"/>
    <m/>
    <m/>
    <m/>
    <m/>
    <m/>
    <m/>
    <m/>
    <s v="N"/>
    <s v="N"/>
    <m/>
    <m/>
    <s v="     "/>
    <m/>
    <m/>
    <m/>
    <m/>
    <m/>
    <m/>
    <m/>
    <m/>
    <m/>
    <m/>
    <m/>
    <m/>
    <m/>
    <m/>
    <m/>
    <m/>
    <m/>
    <m/>
    <m/>
  </r>
  <r>
    <s v="SAP201519160"/>
    <s v="     "/>
    <n v="42051"/>
    <s v="2/16"/>
    <x v="0"/>
    <m/>
    <s v="8"/>
    <n v="1"/>
    <s v="2"/>
    <x v="2"/>
    <n v="42049"/>
    <m/>
    <s v="Crossarm replaced due to pole fire; failed line recloser 6852"/>
    <s v="     "/>
    <s v="SAP"/>
    <n v="44580"/>
    <s v="Y"/>
    <x v="0"/>
    <s v="1190157"/>
    <s v="15-0013356"/>
    <m/>
    <s v="T003340735"/>
    <n v="110051062"/>
    <m/>
    <s v="     "/>
    <x v="0"/>
    <s v="PG&amp;E"/>
    <m/>
    <m/>
    <m/>
    <s v="D"/>
    <m/>
    <s v="Structure-PG&amp;E only"/>
    <m/>
    <s v="Equipment - PG&amp;E"/>
    <s v="34.j. Recloser damage or failure"/>
    <s v="Equipment - PG&amp;E"/>
    <s v="Recloser failure"/>
    <s v="Recloser failure"/>
    <s v="Recloser"/>
    <m/>
    <m/>
    <s v="None"/>
    <s v="Yes"/>
    <s v="Overhead"/>
    <x v="0"/>
    <s v="Recloser"/>
    <m/>
    <s v="103117977"/>
    <s v="     "/>
    <s v="Tier 3"/>
    <x v="1"/>
    <m/>
    <m/>
    <n v="38.760800000000003"/>
    <n v="-120.559"/>
    <s v="El Dorado"/>
    <s v="EL-DORADO-PH-2101"/>
    <m/>
    <m/>
    <s v="EL DORADO PH 2101668674"/>
    <x v="0"/>
    <m/>
    <m/>
    <m/>
    <m/>
    <s v="No"/>
    <m/>
    <m/>
    <m/>
    <m/>
    <m/>
    <m/>
    <m/>
    <s v="N"/>
    <s v="N"/>
    <m/>
    <m/>
    <s v="     "/>
    <m/>
    <m/>
    <m/>
    <m/>
    <m/>
    <m/>
    <m/>
    <m/>
    <m/>
    <m/>
    <m/>
    <m/>
    <m/>
    <m/>
    <m/>
    <m/>
    <m/>
    <m/>
    <m/>
  </r>
  <r>
    <s v="MIA20160722"/>
    <s v="     "/>
    <n v="42417"/>
    <s v="2/17"/>
    <x v="0"/>
    <n v="0.7795023148148148"/>
    <s v="8"/>
    <n v="1"/>
    <s v="2"/>
    <x v="6"/>
    <n v="42417"/>
    <n v="0.77916666666666667"/>
    <s v="PGE Attributed, Vegetation, Tree - branch fell on line,  Big burned redwood tree branch hit primary, re-fused LCO 5511 with 12 ELF dropout fuses; "/>
    <s v="     "/>
    <s v="FAS"/>
    <n v="44252"/>
    <s v="Y"/>
    <x v="0"/>
    <s v="1406227"/>
    <s v="16-0013355"/>
    <m/>
    <s v="T003613638"/>
    <m/>
    <m/>
    <s v="     "/>
    <x v="0"/>
    <s v="PG&amp;E"/>
    <m/>
    <m/>
    <m/>
    <s v="D"/>
    <m/>
    <s v="&lt;3 meters of linear travel"/>
    <m/>
    <s v="Vegetation"/>
    <s v="33.a. Veg. contact"/>
    <s v="Vegetation"/>
    <s v="Contact from object"/>
    <s v="Contact - Vegetation"/>
    <m/>
    <s v="Contact - Vegetation"/>
    <s v="Conductor - Primary"/>
    <s v="Line to Ground"/>
    <s v="No"/>
    <s v="Overhead"/>
    <x v="0"/>
    <m/>
    <m/>
    <s v="82841101"/>
    <s v="     "/>
    <s v="Tier 3"/>
    <x v="1"/>
    <n v="520"/>
    <m/>
    <n v="37.149900000000002"/>
    <n v="-122.136"/>
    <s v="Santa Cruz"/>
    <s v="BIG-BASIN-1101"/>
    <s v="82841101"/>
    <n v="11000"/>
    <s v="BIG BASIN 110110296"/>
    <x v="0"/>
    <s v="None"/>
    <s v="Rural"/>
    <m/>
    <m/>
    <s v="No"/>
    <m/>
    <m/>
    <m/>
    <m/>
    <m/>
    <m/>
    <m/>
    <s v="N"/>
    <s v="N"/>
    <m/>
    <m/>
    <s v="     "/>
    <s v="37.14895000"/>
    <s v="-122.14005000"/>
    <s v="Feb 18 2016 12:00AM"/>
    <s v="BranchFail"/>
    <s v="ov broke and hit line"/>
    <s v="FIRD"/>
    <s v="140"/>
    <s v="26"/>
    <s v="14"/>
    <s v="Slight"/>
    <s v="None"/>
    <s v="N"/>
    <s v="1"/>
    <m/>
    <s v="Valley"/>
    <s v="A"/>
    <s v="CrossArm"/>
    <s v="BareWire"/>
    <s v="0"/>
  </r>
  <r>
    <s v="20150014"/>
    <s v="     "/>
    <n v="42058"/>
    <s v="2/23"/>
    <x v="0"/>
    <n v="0.55902777777777779"/>
    <s v="9"/>
    <n v="1"/>
    <s v="2"/>
    <x v="2"/>
    <n v="42058"/>
    <n v="0.55902777777777779"/>
    <s v="BRANCH CAUSED WIRE DOWN OUTAGE. CREW TO REPAIR. CLEARANCE POINTS:.LR77670 AND 4439 SBCO"/>
    <s v="     "/>
    <m/>
    <m/>
    <s v="N"/>
    <x v="0"/>
    <s v="1194781"/>
    <s v="15-0015168"/>
    <m/>
    <m/>
    <m/>
    <m/>
    <s v="     "/>
    <x v="1"/>
    <s v="PG&amp;E"/>
    <m/>
    <s v="Vegetation"/>
    <m/>
    <s v="D"/>
    <m/>
    <s v="&lt;0.25"/>
    <s v="Square Feet: ; Acreage: "/>
    <s v="Vegetation"/>
    <s v="33.a. Veg. contact"/>
    <s v="Vegetation"/>
    <s v="All types of equipment / facility failure"/>
    <s v="Contact - Vegetation"/>
    <m/>
    <s v="Contact - Vegetation"/>
    <s v="Conductor"/>
    <s v="Line to Ground"/>
    <s v="0"/>
    <s v="Overhead"/>
    <x v="3"/>
    <s v="Conductor"/>
    <m/>
    <s v="BEHIND 4870 CARRIAGE LN SANTA ROSA"/>
    <s v="     "/>
    <s v="Tier 3"/>
    <x v="1"/>
    <n v="180"/>
    <m/>
    <n v="38.504600000000003"/>
    <n v="-122.741"/>
    <s v="Sonoma"/>
    <s v="FULTON-1107"/>
    <s v="42561107"/>
    <n v="12000"/>
    <s v="FULTON 110777670"/>
    <x v="1"/>
    <s v="RINCON VALLEY"/>
    <s v="Hardwood Forest"/>
    <m/>
    <m/>
    <s v="Yes"/>
    <m/>
    <m/>
    <m/>
    <m/>
    <m/>
    <m/>
    <m/>
    <s v="N"/>
    <s v="N"/>
    <m/>
    <m/>
    <s v="     "/>
    <s v="38.50455000"/>
    <s v="-122.74081000"/>
    <s v="Feb 25 2015 12:00AM"/>
    <s v="BranchFail"/>
    <s v="A green Eucalyptus tree, located on hillside above lines, had a large, green limb fail from the lower canopy and fall through the 12kv conductors. Minor rot detected inside limb. Five small fires started, each about 3x6 feet."/>
    <s v="EUCA"/>
    <s v="150"/>
    <s v="65"/>
    <s v="50"/>
    <s v="Slight"/>
    <s v="None"/>
    <s v="N"/>
    <s v="1"/>
    <m/>
    <s v="Hillside"/>
    <s v="B"/>
    <s v="CrossArm"/>
    <s v="BareWire"/>
    <m/>
  </r>
  <r>
    <s v="20150013"/>
    <s v="     "/>
    <n v="42058"/>
    <s v="2/23"/>
    <x v="0"/>
    <n v="8.6805555555555552E-2"/>
    <s v="9"/>
    <n v="1"/>
    <s v="2"/>
    <x v="2"/>
    <n v="42058"/>
    <n v="8.6805555555555552E-2"/>
    <s v="CREW TO REPAIR WIRE DOWN AND REFRAME AND PLUMB 1 POLE"/>
    <s v="     "/>
    <m/>
    <m/>
    <s v="N"/>
    <x v="0"/>
    <s v="1194267"/>
    <s v="15-0014910"/>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0"/>
    <s v="Overhead"/>
    <x v="3"/>
    <s v="Conductor"/>
    <m/>
    <s v="100086316"/>
    <s v="     "/>
    <s v="Tier 3"/>
    <x v="1"/>
    <n v="330"/>
    <m/>
    <n v="39.302700000000002"/>
    <n v="-121.017"/>
    <s v="Nevada"/>
    <s v="BRUNSWICK-1103"/>
    <s v="152481103"/>
    <n v="12000"/>
    <s v="BRUNSWICK 1103904574"/>
    <x v="1"/>
    <s v="NEVADA CITY FIRE"/>
    <s v="Conifer Forest"/>
    <m/>
    <m/>
    <s v="No"/>
    <m/>
    <m/>
    <m/>
    <m/>
    <m/>
    <m/>
    <m/>
    <s v="N"/>
    <s v="N"/>
    <m/>
    <m/>
    <s v="     "/>
    <s v="39.30273400"/>
    <s v="-121.01749000"/>
    <s v="Feb 24 2015 12:00AM"/>
    <s v="TrunkFail"/>
    <s v="Large pondorosa snapped 25 ft. from ground. Evidence of western gall on the back side of the tree at breaking point. Tree was growing in forest opening with little wind protection. Full canopy. Tree was healthy."/>
    <s v="PINE"/>
    <s v="110"/>
    <s v="38"/>
    <s v="65"/>
    <s v="None"/>
    <s v="None"/>
    <s v="N"/>
    <s v="1"/>
    <m/>
    <s v="Hillside"/>
    <s v="B"/>
    <s v="Triangle"/>
    <s v="BareWire"/>
    <s v="2"/>
  </r>
  <r>
    <s v="20180065"/>
    <s v="     "/>
    <n v="43156"/>
    <s v="2/25"/>
    <x v="0"/>
    <m/>
    <s v="9"/>
    <n v="1"/>
    <s v="2"/>
    <x v="1"/>
    <m/>
    <m/>
    <s v="Circuit-Coalinga No2 1107"/>
    <s v="     "/>
    <s v="FAS"/>
    <m/>
    <s v="N"/>
    <x v="0"/>
    <m/>
    <m/>
    <m/>
    <m/>
    <m/>
    <m/>
    <s v="     "/>
    <x v="1"/>
    <s v="PG&amp;E"/>
    <m/>
    <m/>
    <m/>
    <s v="D"/>
    <m/>
    <s v="0.26-9.99"/>
    <m/>
    <s v="Contact - 3rd Party"/>
    <s v="33.e. Other contact from object"/>
    <s v="Contact - 3rd Party"/>
    <s v="Contact from object"/>
    <s v="Contact - 3rd Party"/>
    <m/>
    <s v="Contact - 3rd Party"/>
    <s v="Conductor"/>
    <m/>
    <m/>
    <m/>
    <x v="3"/>
    <m/>
    <m/>
    <m/>
    <s v="     "/>
    <s v="Tier 3"/>
    <x v="1"/>
    <m/>
    <s v="NA"/>
    <n v="36.253"/>
    <n v="-120.315"/>
    <s v="Fresno"/>
    <s v="COALINGA-NO-2-1107"/>
    <s v="252381107"/>
    <n v="11000"/>
    <m/>
    <x v="0"/>
    <m/>
    <s v="Herbaceous"/>
    <m/>
    <m/>
    <s v="No"/>
    <m/>
    <m/>
    <m/>
    <m/>
    <m/>
    <m/>
    <m/>
    <s v="N"/>
    <s v="N"/>
    <m/>
    <m/>
    <s v="     "/>
    <m/>
    <m/>
    <m/>
    <m/>
    <m/>
    <m/>
    <m/>
    <m/>
    <m/>
    <m/>
    <m/>
    <m/>
    <m/>
    <m/>
    <m/>
    <m/>
    <m/>
    <m/>
    <m/>
  </r>
  <r>
    <s v="20210228"/>
    <s v="     "/>
    <n v="44230"/>
    <s v="2/3"/>
    <x v="0"/>
    <n v="0.83750000000000002"/>
    <s v="6"/>
    <n v="1"/>
    <s v="2"/>
    <x v="5"/>
    <m/>
    <m/>
    <s v="No pics as advised by TMan via phone on 03/19/21; On February 3, 2021 at 2016 hours, a PG&amp;E Troubleman patrolled the Stanislaus 1702 17kV Distribution Circuit number 162821702, in the Tier 3 State Responsibility area near 2035 Jerrilyn Drive in Arnold. He went out to investigate the buzzing wire disturbance and the report of a small self-extinguished pole fire contained to the structure. Upon further review, he observed the fuse L5141 arcing. He reclosed it and the arcing stopped and the power was okay. Initial analysis indicates the fuse failed and that there was a heavy snow storm approximately a week prior, which resulted in downed trees and limbs, broken equipment, and excess moisture on the lines. A nearby replacement 15 KVA transformer was installed the same day (Reference EC tag 120483055). All the repairs were completed and the line was returned to service on February 3, 2021. This ignition did not meet the reporting criteria, because it didn't burn material other than PG&amp;E assets and the fire was not greater than one linear meter. This information is preliminary."/>
    <s v="     "/>
    <s v="FAS"/>
    <m/>
    <s v="Y"/>
    <x v="0"/>
    <m/>
    <m/>
    <m/>
    <s v="T005208690"/>
    <m/>
    <m/>
    <s v="     "/>
    <x v="0"/>
    <s v="PG&amp;E"/>
    <m/>
    <s v="Other"/>
    <s v="Pole"/>
    <s v="D"/>
    <s v="D"/>
    <s v="Structure-only"/>
    <m/>
    <s v="Equipment - PG&amp;E"/>
    <s v="34.c. Fuse damage or failure"/>
    <s v="Equipment - PG&amp;E"/>
    <s v="All types of equipment / facility failure"/>
    <s v="Fuse failure - all"/>
    <s v="Fuse"/>
    <m/>
    <m/>
    <m/>
    <s v="N"/>
    <s v="Overhead"/>
    <x v="3"/>
    <s v="Fuse"/>
    <s v="Fuse"/>
    <s v="162821702"/>
    <s v="     "/>
    <s v="Tier 3"/>
    <x v="1"/>
    <n v="345"/>
    <m/>
    <n v="38.246899999999997"/>
    <n v="-120.346"/>
    <s v="Calaveras"/>
    <s v="STANISLAUS-1702"/>
    <m/>
    <n v="17000"/>
    <m/>
    <x v="0"/>
    <s v="Self Extinguished"/>
    <s v="Conifer Forest"/>
    <m/>
    <m/>
    <s v="No"/>
    <m/>
    <m/>
    <m/>
    <m/>
    <m/>
    <m/>
    <m/>
    <s v="N"/>
    <s v="N"/>
    <m/>
    <m/>
    <s v="     "/>
    <m/>
    <m/>
    <m/>
    <m/>
    <m/>
    <m/>
    <m/>
    <m/>
    <m/>
    <m/>
    <m/>
    <m/>
    <m/>
    <m/>
    <m/>
    <m/>
    <m/>
    <m/>
    <m/>
  </r>
  <r>
    <s v="20210111"/>
    <s v="     "/>
    <n v="44231"/>
    <s v="2/4"/>
    <x v="0"/>
    <n v="0.4375"/>
    <s v="6"/>
    <n v="1"/>
    <s v="2"/>
    <x v="5"/>
    <m/>
    <m/>
    <s v="A pole fire occurred on the Middle Fork #1 60kV Transmission Line. Spoke to the responding troubleman and he stated the cause of the ignition is likely attributable to tracking from the insulator and snow. He also reported the line down betweek 0/17 &amp; 0/18 did not result in an ignition. The ensuing fire was limited to PG&amp;E assets and was selgf extingusihed. "/>
    <s v="     "/>
    <s v="Trans-Sub Email"/>
    <m/>
    <s v="N"/>
    <x v="0"/>
    <m/>
    <m/>
    <s v="21-004574"/>
    <m/>
    <n v="120499000"/>
    <m/>
    <s v="     "/>
    <x v="0"/>
    <s v="PG&amp;E"/>
    <m/>
    <s v="Other"/>
    <s v="insulator"/>
    <s v="T"/>
    <m/>
    <s v="Structure-only"/>
    <m/>
    <s v="Contamination"/>
    <s v="36.a. Contamination"/>
    <s v="Equipment - PG&amp;E"/>
    <s v="Contamination"/>
    <s v="Tracking"/>
    <m/>
    <m/>
    <m/>
    <m/>
    <s v="N"/>
    <s v="Overhead"/>
    <x v="4"/>
    <s v="Insulator"/>
    <s v="insulator"/>
    <m/>
    <s v="     "/>
    <s v="Tier 3"/>
    <x v="1"/>
    <n v="335"/>
    <m/>
    <n v="39.001399999999997"/>
    <n v="-120.617"/>
    <s v="Placer"/>
    <s v="MIDDLE-FORK-#1-60KV"/>
    <m/>
    <n v="60000"/>
    <s v="N/A"/>
    <x v="0"/>
    <s v="Self Extinguished"/>
    <s v="Conifer Forest"/>
    <m/>
    <m/>
    <s v="No"/>
    <m/>
    <m/>
    <m/>
    <m/>
    <m/>
    <m/>
    <m/>
    <s v="N"/>
    <s v="N"/>
    <m/>
    <m/>
    <s v="     "/>
    <m/>
    <m/>
    <m/>
    <m/>
    <m/>
    <m/>
    <m/>
    <m/>
    <m/>
    <m/>
    <m/>
    <m/>
    <m/>
    <m/>
    <m/>
    <m/>
    <m/>
    <m/>
    <m/>
  </r>
  <r>
    <s v="SAP201712860"/>
    <s v="     "/>
    <n v="42771"/>
    <s v="2/5"/>
    <x v="0"/>
    <m/>
    <s v="6"/>
    <n v="1"/>
    <s v="2"/>
    <x v="0"/>
    <n v="42768"/>
    <m/>
    <s v="Pole replaced due to pole fire"/>
    <s v="     "/>
    <s v="SAP"/>
    <n v="44580"/>
    <s v="Y"/>
    <x v="0"/>
    <s v="1673387"/>
    <s v="17-0017061"/>
    <m/>
    <s v="T003919688"/>
    <n v="112556700"/>
    <m/>
    <s v="     "/>
    <x v="0"/>
    <s v="PG&amp;E"/>
    <m/>
    <m/>
    <m/>
    <s v="D"/>
    <m/>
    <s v="Structure-PG&amp;E only"/>
    <m/>
    <s v="Equipment - PG&amp;E"/>
    <s v="34.h. Crossarm damage or failure"/>
    <s v="Equipment - PG&amp;E"/>
    <s v="Crossarm failure"/>
    <s v="Crossarm failure"/>
    <s v="Crossarm"/>
    <m/>
    <m/>
    <s v="Force Out"/>
    <s v="No"/>
    <s v="Overhead"/>
    <x v="0"/>
    <s v="Crossarm"/>
    <m/>
    <s v="103147343"/>
    <s v="     "/>
    <s v="Tier 3"/>
    <x v="1"/>
    <m/>
    <m/>
    <n v="37.883800000000001"/>
    <n v="-122.199"/>
    <s v="Contra Costa"/>
    <s v="MORAGA-1101"/>
    <m/>
    <m/>
    <s v="ORINDA 0402402/2 LR"/>
    <x v="0"/>
    <m/>
    <m/>
    <m/>
    <m/>
    <s v="No"/>
    <m/>
    <m/>
    <m/>
    <m/>
    <m/>
    <m/>
    <m/>
    <s v="N"/>
    <s v="N"/>
    <m/>
    <m/>
    <s v="     "/>
    <m/>
    <m/>
    <m/>
    <m/>
    <m/>
    <m/>
    <m/>
    <m/>
    <m/>
    <m/>
    <m/>
    <m/>
    <m/>
    <m/>
    <m/>
    <m/>
    <m/>
    <m/>
    <m/>
  </r>
  <r>
    <s v="20150005"/>
    <s v="     "/>
    <n v="42041"/>
    <s v="2/6"/>
    <x v="0"/>
    <n v="0.25069444444444444"/>
    <s v="6"/>
    <n v="1"/>
    <s v="2"/>
    <x v="2"/>
    <n v="42041"/>
    <n v="0.25069444444444444"/>
    <m/>
    <s v="     "/>
    <m/>
    <m/>
    <s v="N"/>
    <x v="0"/>
    <s v="1173621"/>
    <s v="15-0009876"/>
    <m/>
    <m/>
    <m/>
    <m/>
    <s v="     "/>
    <x v="1"/>
    <s v="PG&amp;E"/>
    <m/>
    <s v="Vegetation"/>
    <m/>
    <s v="D"/>
    <m/>
    <s v="&lt;3 meters of linear travel"/>
    <s v="Square Feet: 10 X 5 ; Acreage: "/>
    <s v="Vegetation"/>
    <s v="33.a. Veg. contact"/>
    <s v="Vegetation"/>
    <s v="All types of equipment / facility failure"/>
    <s v="Contact - Vegetation"/>
    <m/>
    <s v="Contact - Vegetation"/>
    <s v="Conductor"/>
    <s v="Line to Ground"/>
    <m/>
    <s v="Overhead"/>
    <x v="3"/>
    <s v="Conductor"/>
    <m/>
    <s v="6661 Ryan Ranch Road, El Dorado Hills"/>
    <s v="     "/>
    <s v="Tier 3"/>
    <x v="1"/>
    <n v="305"/>
    <m/>
    <n v="38.605899999999998"/>
    <n v="-121.02200000000001"/>
    <s v="El Dorado"/>
    <s v="CLARKSVILLE-2103"/>
    <s v="153612103"/>
    <n v="21000"/>
    <s v="CLARKSVILLE 2103593454"/>
    <x v="0"/>
    <m/>
    <s v="Herbaceous"/>
    <m/>
    <m/>
    <s v="No"/>
    <m/>
    <m/>
    <m/>
    <m/>
    <m/>
    <m/>
    <m/>
    <s v="N"/>
    <s v="N"/>
    <m/>
    <m/>
    <s v="     "/>
    <s v="38.62374000"/>
    <s v="-120.01863000"/>
    <s v="Feb 10 2015  9:36AM"/>
    <s v="TrunkFail"/>
    <s v="Healthy green 2xstem live oak. One of 2xstem failed at base due to high wind/storm event. Has some signs of rott at failure point in root ball."/>
    <s v="OAKL"/>
    <s v="50"/>
    <s v="15"/>
    <s v="31"/>
    <s v="Moderate"/>
    <s v="None"/>
    <s v="N"/>
    <s v="1"/>
    <m/>
    <s v="Valley"/>
    <s v="D"/>
    <s v="CrossArm"/>
    <s v="BareWire"/>
    <s v="0"/>
  </r>
  <r>
    <s v="MIA20142862"/>
    <s v="     "/>
    <n v="41677"/>
    <s v="2/7"/>
    <x v="0"/>
    <n v="0.64204861111111111"/>
    <s v="6"/>
    <n v="1"/>
    <s v="2"/>
    <x v="7"/>
    <n v="41677"/>
    <n v="0.64166666666666672"/>
    <s v="L7SF: 13181 MIDDLETON AVE in Boulder Creek; pole fire; 1 of 2 fuses blew one phase on road also burning on phone lines in trees; broken conductor caused by tree branch falling onto line; live wire down"/>
    <s v="     "/>
    <s v="FAS"/>
    <n v="44264"/>
    <s v="Y"/>
    <x v="0"/>
    <s v="961536"/>
    <s v="N/A"/>
    <m/>
    <s v="T003052012"/>
    <n v="107797901"/>
    <m/>
    <s v="     "/>
    <x v="0"/>
    <s v="PG&amp;E"/>
    <m/>
    <m/>
    <m/>
    <s v="D"/>
    <m/>
    <s v="Structure-PG&amp;E only"/>
    <m/>
    <s v="Contact - Customer (Equip/Structure/Veg)"/>
    <s v="33.e. Other contact from object"/>
    <s v="Contact - 3rd Party"/>
    <s v="Contact from object"/>
    <s v="Contact - Vegetation"/>
    <m/>
    <s v="Contact - Vegetation"/>
    <s v="Conductor"/>
    <m/>
    <s v="Yes"/>
    <s v="Overhead"/>
    <x v="0"/>
    <m/>
    <m/>
    <s v="FuseOper #: 9373"/>
    <s v="     "/>
    <s v="Tier 3"/>
    <x v="1"/>
    <n v="520"/>
    <m/>
    <n v="37.126100000000001"/>
    <n v="-122.122"/>
    <s v="Santa Cruz"/>
    <s v="BIG-BASIN-1101"/>
    <s v="82841101"/>
    <n v="11000"/>
    <m/>
    <x v="0"/>
    <m/>
    <s v="Rural"/>
    <m/>
    <m/>
    <s v="No"/>
    <m/>
    <m/>
    <m/>
    <m/>
    <m/>
    <m/>
    <m/>
    <s v="N"/>
    <s v="N"/>
    <m/>
    <m/>
    <s v="     "/>
    <m/>
    <m/>
    <m/>
    <m/>
    <m/>
    <m/>
    <m/>
    <m/>
    <m/>
    <m/>
    <m/>
    <m/>
    <m/>
    <m/>
    <m/>
    <m/>
    <m/>
    <m/>
    <m/>
  </r>
  <r>
    <s v="MIA20150359"/>
    <s v="     "/>
    <n v="42042"/>
    <s v="2/7"/>
    <x v="0"/>
    <n v="0.18582175925925926"/>
    <s v="6"/>
    <n v="1"/>
    <s v="2"/>
    <x v="2"/>
    <n v="42042"/>
    <n v="0.18541666666666667"/>
    <s v="failed primary insulator caused pole fire, PG&amp;E assets burnt only"/>
    <s v="     "/>
    <s v="FAS"/>
    <n v="44259"/>
    <s v="Y"/>
    <x v="0"/>
    <s v="1179954"/>
    <m/>
    <m/>
    <s v="T003326092"/>
    <n v="110030601"/>
    <m/>
    <s v="     "/>
    <x v="0"/>
    <s v="PG&amp;E"/>
    <m/>
    <m/>
    <m/>
    <s v="D"/>
    <m/>
    <s v="Structure-PG&amp;E only"/>
    <m/>
    <s v="Contamination"/>
    <s v="36.a. Contamination"/>
    <s v="Equipment - PG&amp;E"/>
    <s v="Other"/>
    <s v="Contamination"/>
    <m/>
    <m/>
    <m/>
    <m/>
    <s v="Yes"/>
    <s v="Overhead"/>
    <x v="0"/>
    <m/>
    <m/>
    <s v="152762101"/>
    <s v="     "/>
    <s v="Tier 3"/>
    <x v="1"/>
    <n v="335"/>
    <m/>
    <n v="38.696899999999999"/>
    <n v="-120.607"/>
    <s v="El Dorado"/>
    <s v="EL-DORADO-PH"/>
    <m/>
    <n v="115000"/>
    <m/>
    <x v="0"/>
    <s v="el dorado FD"/>
    <s v="Rural"/>
    <m/>
    <m/>
    <s v="No"/>
    <m/>
    <m/>
    <m/>
    <m/>
    <m/>
    <m/>
    <m/>
    <s v="N"/>
    <s v="N"/>
    <m/>
    <m/>
    <s v="     "/>
    <m/>
    <m/>
    <m/>
    <m/>
    <m/>
    <m/>
    <m/>
    <m/>
    <m/>
    <m/>
    <m/>
    <m/>
    <m/>
    <m/>
    <m/>
    <m/>
    <m/>
    <m/>
    <m/>
  </r>
  <r>
    <s v="MIA20178337"/>
    <s v="     "/>
    <n v="42773"/>
    <s v="2/7"/>
    <x v="0"/>
    <n v="0.27083333333333331"/>
    <s v="6"/>
    <n v="1"/>
    <s v="2"/>
    <x v="0"/>
    <n v="42773"/>
    <n v="0.27083333333333331"/>
    <s v="PGE Attributes, Tree branch fell into 12kv &amp; caused one conductor to burn down"/>
    <s v="     "/>
    <s v="FAS"/>
    <n v="44249"/>
    <s v="Y"/>
    <x v="0"/>
    <s v="1678074"/>
    <s v="17-0018169"/>
    <m/>
    <s v="T003924056"/>
    <n v="112562709"/>
    <m/>
    <s v="     "/>
    <x v="0"/>
    <s v="PG&amp;E"/>
    <m/>
    <m/>
    <m/>
    <s v="D"/>
    <m/>
    <s v="Structure-PG&amp;E only"/>
    <m/>
    <s v="Vegetation"/>
    <s v="33.a. Veg. contact"/>
    <s v="Vegetation"/>
    <s v="Contact from object"/>
    <s v="Contact - Vegetation"/>
    <m/>
    <s v="Contact - Vegetation"/>
    <s v="Conductor - Primary"/>
    <s v="Line to Ground"/>
    <s v="Yes"/>
    <s v="Overhead"/>
    <x v="0"/>
    <m/>
    <m/>
    <s v="12101104"/>
    <s v="     "/>
    <s v="Tier 3"/>
    <x v="1"/>
    <n v="530"/>
    <m/>
    <n v="37.832700000000003"/>
    <n v="-122.19799999999999"/>
    <s v="Alameda"/>
    <s v="OAKLAND-K-1104"/>
    <m/>
    <n v="11000"/>
    <s v="OAKLAND K 1104432850"/>
    <x v="0"/>
    <s v="None"/>
    <s v="Urban"/>
    <m/>
    <m/>
    <s v="No"/>
    <m/>
    <m/>
    <m/>
    <m/>
    <m/>
    <m/>
    <m/>
    <s v="N"/>
    <s v="N"/>
    <m/>
    <m/>
    <s v="     "/>
    <m/>
    <m/>
    <s v="Mar  2 2017 12:00AM"/>
    <s v="BranchFail"/>
    <s v="LIMB FAILED; BROKE LIMBS BELOW IT. PREVIOUSLY WORKED ON PS&amp;R; BLUE DOT. T-MAN: STEPHENS,KEVIN."/>
    <s v="CYPM"/>
    <s v="60"/>
    <s v="29"/>
    <s v="5"/>
    <s v="None"/>
    <s v="None"/>
    <s v="N"/>
    <s v="1"/>
    <m/>
    <s v="Hillside"/>
    <s v="C"/>
    <s v="Triangle"/>
    <s v="BareWire"/>
    <s v="6"/>
  </r>
  <r>
    <s v="20180047"/>
    <s v="     "/>
    <n v="43139"/>
    <s v="2/8"/>
    <x v="0"/>
    <n v="0.77638888888888891"/>
    <s v="6"/>
    <n v="1"/>
    <s v="2"/>
    <x v="1"/>
    <n v="43139"/>
    <n v="0.77638888888888891"/>
    <s v="ILIS - Booster hardware loose caused tracking of pole top fire.  PIN# 292562 - Asset only damaged in fire."/>
    <s v="     "/>
    <s v="FAS"/>
    <m/>
    <s v="N"/>
    <x v="0"/>
    <s v="21681"/>
    <s v="18-0012655"/>
    <m/>
    <m/>
    <m/>
    <m/>
    <s v="     "/>
    <x v="0"/>
    <s v="PG&amp;E"/>
    <m/>
    <m/>
    <m/>
    <s v="D"/>
    <m/>
    <s v="Structure-PG&amp;E only"/>
    <m/>
    <s v="Equipment - PG&amp;E"/>
    <s v="34.o. Other"/>
    <s v="Equipment - PG&amp;E"/>
    <s v="All types of equipment / facility failure"/>
    <s v="Other"/>
    <s v="Other"/>
    <m/>
    <m/>
    <s v="Force Out"/>
    <m/>
    <s v="Overhead"/>
    <x v="3"/>
    <s v="Other"/>
    <s v="Booster"/>
    <s v="5215"/>
    <s v="     "/>
    <s v="Tier 3"/>
    <x v="1"/>
    <n v="300"/>
    <m/>
    <n v="39.192300000000003"/>
    <n v="-121.247"/>
    <s v="Nevada"/>
    <s v="NARROWS-2105"/>
    <s v="153132105"/>
    <n v="21000"/>
    <s v="NARROWS 2105CB"/>
    <x v="1"/>
    <m/>
    <s v="Rural"/>
    <m/>
    <m/>
    <s v="No"/>
    <m/>
    <m/>
    <m/>
    <m/>
    <m/>
    <m/>
    <m/>
    <s v="N"/>
    <s v="N"/>
    <m/>
    <m/>
    <s v="     "/>
    <m/>
    <m/>
    <m/>
    <m/>
    <m/>
    <m/>
    <m/>
    <m/>
    <m/>
    <m/>
    <m/>
    <m/>
    <m/>
    <m/>
    <m/>
    <m/>
    <m/>
    <m/>
    <m/>
  </r>
  <r>
    <s v="20200097"/>
    <s v="     "/>
    <n v="43870"/>
    <s v="2/9"/>
    <x v="0"/>
    <n v="0.68680555555555556"/>
    <s v="7"/>
    <n v="1"/>
    <s v="2"/>
    <x v="4"/>
    <n v="43870"/>
    <n v="0.68541666666666667"/>
    <s v="On February 09 2020, a PG&amp;E Troubleman was dispatched at 1629 hours to an outage on the EL DORADO PH 2101 circuit due to a fallen tree branch that casued wires down. The incident resulted in a fire smaller than one meter. Cal Fire responded to the scene. Emergency repairs were made to the conductor."/>
    <s v="     "/>
    <s v="FAS"/>
    <m/>
    <s v="N"/>
    <x v="0"/>
    <m/>
    <m/>
    <m/>
    <s v="T004890690"/>
    <n v="118510467"/>
    <m/>
    <s v="     "/>
    <x v="0"/>
    <s v="PG&amp;E"/>
    <m/>
    <s v="Vegetation"/>
    <m/>
    <s v="D"/>
    <s v="D"/>
    <s v="&lt;3 meters of linear travel"/>
    <m/>
    <s v="Vegetation"/>
    <s v="33.a. Veg. contact"/>
    <s v="Vegetation"/>
    <s v="Contact from object"/>
    <s v="Contact - Vegetation"/>
    <m/>
    <s v="Contact - Vegetation"/>
    <s v="Conductor - Primary"/>
    <m/>
    <m/>
    <s v="Overhead"/>
    <x v="3"/>
    <s v="Conductor - Primary"/>
    <m/>
    <s v="152762101 "/>
    <s v="     "/>
    <s v="Tier 3"/>
    <x v="1"/>
    <n v="335"/>
    <m/>
    <n v="38.633699999999997"/>
    <n v="-120.551"/>
    <s v="EL Dorado"/>
    <s v="EL-DORADO-PH-2101"/>
    <m/>
    <n v="21000"/>
    <s v="EL DORADO PH 210126000"/>
    <x v="1"/>
    <s v="Cal Fire"/>
    <s v="Conifer Forest"/>
    <m/>
    <m/>
    <s v="No"/>
    <m/>
    <m/>
    <m/>
    <m/>
    <m/>
    <m/>
    <m/>
    <s v="N"/>
    <s v="N"/>
    <m/>
    <m/>
    <s v="     "/>
    <m/>
    <m/>
    <m/>
    <m/>
    <m/>
    <m/>
    <m/>
    <m/>
    <m/>
    <m/>
    <m/>
    <m/>
    <m/>
    <m/>
    <m/>
    <m/>
    <m/>
    <m/>
    <m/>
  </r>
  <r>
    <s v="20200100"/>
    <s v="     "/>
    <n v="43870"/>
    <s v="2/9"/>
    <x v="0"/>
    <n v="0.69513888888888886"/>
    <s v="7"/>
    <n v="1"/>
    <s v="2"/>
    <x v="4"/>
    <n v="43870"/>
    <n v="0.56041666666666667"/>
    <s v="On February 09, 2020 at 1357 hours, a PG&amp;E Troubleman was dispatched to the Saratoga 1107 Distribution Circuit near 24142 Booker Creek Road, Saratoga in response to an energized wire down and brush fire. Initial analysis indicates vegetation contact caused the ignition. A tree fell into the primary conductor requiring 4 spans of conducotr to be replaced. Saratoga County F.D. suppressed the fire. "/>
    <s v="     "/>
    <s v="FAS"/>
    <m/>
    <s v="N"/>
    <x v="0"/>
    <s v="785280"/>
    <s v="20-0019501"/>
    <m/>
    <s v="T004890738"/>
    <n v="118505650"/>
    <m/>
    <s v="     "/>
    <x v="1"/>
    <s v="PG&amp;E"/>
    <m/>
    <s v="Vegetation"/>
    <m/>
    <s v="D"/>
    <s v="D"/>
    <s v="&lt;3 meters of linear travel"/>
    <m/>
    <s v="Vegetation"/>
    <s v="33.a. Veg. contact"/>
    <s v="Vegetation"/>
    <s v="Contact from object"/>
    <s v="Contact - Vegetation"/>
    <m/>
    <s v="Contact - Vegetation"/>
    <s v="Conductor - Primary"/>
    <s v="Line to Line"/>
    <m/>
    <s v="Overhead"/>
    <x v="3"/>
    <s v="Conductor - Primary"/>
    <s v="Conductor - Primary"/>
    <s v="83371107"/>
    <s v="     "/>
    <s v="Tier 3"/>
    <x v="1"/>
    <n v="518"/>
    <s v="R2"/>
    <n v="37.252800000000001"/>
    <n v="-122.09099999999999"/>
    <s v="Santa Clara"/>
    <s v="SARATOGA-1107"/>
    <m/>
    <n v="12000"/>
    <s v="SARATOGA 1107167792"/>
    <x v="1"/>
    <s v="Santa Clara County FD"/>
    <s v="Urban"/>
    <m/>
    <m/>
    <s v="No"/>
    <m/>
    <m/>
    <m/>
    <m/>
    <m/>
    <m/>
    <m/>
    <s v="N"/>
    <s v="N"/>
    <m/>
    <m/>
    <s v="     "/>
    <s v="37.25331800"/>
    <s v="-122.08912918"/>
    <s v="Feb 21 2020 12:00AM"/>
    <s v="TrunkFail"/>
    <s v="EVIDENCE OF FRESH CUTS&amp;DEBRIS"/>
    <s v="FIRD"/>
    <s v="35"/>
    <s v="10"/>
    <s v="25"/>
    <s v="Moderate"/>
    <s v="Moderate"/>
    <s v="N"/>
    <s v="1"/>
    <m/>
    <s v="Ridge"/>
    <s v="B"/>
    <s v="CrossArm"/>
    <s v="TreeWire"/>
    <s v="0"/>
  </r>
  <r>
    <s v="20200101"/>
    <s v="     "/>
    <n v="43870"/>
    <s v="2/9"/>
    <x v="0"/>
    <n v="0.49722222222222223"/>
    <s v="7"/>
    <n v="1"/>
    <s v="2"/>
    <x v="4"/>
    <n v="43870"/>
    <n v="0.28402777777777777"/>
    <s v="On February 09, 2020 at 1156 hours, a PG&amp;E Troubleman was dispatched to San Joaquin #3 1103 Distribution circuit near 35625 Road 274, North Fork for an outage and observed wires on ground due to contact from vegetation and high winds. Power was restored to 67 customer at appoximetly 1614 hours on February 10, 2020. Initial analysis indicates that vegetation fell onto 1 wire, 1 span causing ignition. Cal Fire Rancheria arrive on site to supress fire. "/>
    <s v="     "/>
    <s v="FAS"/>
    <m/>
    <s v="N"/>
    <x v="0"/>
    <s v="783457"/>
    <s v="20-0019151"/>
    <m/>
    <s v="T004889351"/>
    <m/>
    <m/>
    <s v="     "/>
    <x v="1"/>
    <s v="PG&amp;E"/>
    <m/>
    <s v="Vegetation"/>
    <m/>
    <s v="D"/>
    <s v="D"/>
    <s v="&lt;0.25"/>
    <m/>
    <s v="Vegetation"/>
    <s v="33.a. Veg. contact"/>
    <s v="Vegetation"/>
    <s v="Contact from object"/>
    <s v="Contact - Vegetation"/>
    <m/>
    <s v="Contact - Vegetation"/>
    <s v="Conductor - Primary"/>
    <s v="Three Phase Fault"/>
    <m/>
    <s v="Overhead"/>
    <x v="3"/>
    <s v="Conductor - Primary"/>
    <m/>
    <s v="Circuit ID: 252531103"/>
    <s v="     "/>
    <s v="Tier 3"/>
    <x v="1"/>
    <n v="424"/>
    <s v="R2"/>
    <n v="37.265099999999997"/>
    <n v="-119.51300000000001"/>
    <s v="Madera"/>
    <s v="SAN-JOAQUIN-#3-1103"/>
    <m/>
    <n v="12000"/>
    <s v="SAN JOAQUIN #3 1103CB"/>
    <x v="0"/>
    <s v="Cal Fire - Rancheria"/>
    <s v="Barren/Other"/>
    <m/>
    <m/>
    <s v="No"/>
    <m/>
    <m/>
    <m/>
    <m/>
    <m/>
    <m/>
    <m/>
    <s v="N"/>
    <s v="N"/>
    <m/>
    <m/>
    <s v="     "/>
    <s v="37.26510000"/>
    <s v="-119.51270000"/>
    <s v="Feb 11 2020 12:00AM"/>
    <s v="TrunkFail"/>
    <s v="SERVICE DROP. GREEN GRAY PINE BROKE JUST BEFORE CO-DOM. NO OTHER TREE WORK NEEDED"/>
    <s v="PING"/>
    <s v="96"/>
    <s v="28"/>
    <s v="40"/>
    <m/>
    <m/>
    <m/>
    <m/>
    <m/>
    <m/>
    <m/>
    <s v="CrossArm"/>
    <s v="TreeWire"/>
    <s v="0"/>
  </r>
  <r>
    <s v="20180086"/>
    <s v="     "/>
    <n v="43169"/>
    <s v="3/10"/>
    <x v="0"/>
    <n v="0.63611111111111107"/>
    <s v="10"/>
    <n v="1"/>
    <s v="3"/>
    <x v="1"/>
    <n v="43169"/>
    <n v="0.63611111111111107"/>
    <s v="Flashed LA's on SW3039.  Per ILIS - no bird found (only nest), 1/4 acre grass fire.  Tman stated larger than 3 mtr, but not sure if exactly 1/4 acres."/>
    <s v="     "/>
    <s v="FAS"/>
    <m/>
    <s v="N"/>
    <x v="0"/>
    <s v="41621"/>
    <s v="18-0021576"/>
    <m/>
    <m/>
    <m/>
    <m/>
    <s v="     "/>
    <x v="1"/>
    <s v="PG&amp;E"/>
    <m/>
    <m/>
    <m/>
    <s v="D"/>
    <m/>
    <s v="&lt;3 meters of linear travel"/>
    <m/>
    <s v="Contact - Animal - Other"/>
    <s v="33.b. Animal contact"/>
    <s v="Contact - Animal"/>
    <s v="Contact from object"/>
    <s v="Contact - Animal"/>
    <m/>
    <s v="Contact - Animal"/>
    <s v="Lightning Arrestor"/>
    <s v="Three Phase Fault"/>
    <m/>
    <s v="Overhead"/>
    <x v="3"/>
    <m/>
    <m/>
    <s v="1105/2"/>
    <s v="     "/>
    <s v="Tier 3"/>
    <x v="1"/>
    <m/>
    <s v="NA"/>
    <n v="39.273099999999999"/>
    <n v="-122.182"/>
    <s v="Colusa"/>
    <s v="MAXWELL-1105"/>
    <s v="062881105"/>
    <n v="11000"/>
    <s v="MAXWELL 1106CB"/>
    <x v="0"/>
    <m/>
    <s v="Urban"/>
    <m/>
    <m/>
    <s v="No"/>
    <m/>
    <m/>
    <m/>
    <m/>
    <m/>
    <m/>
    <m/>
    <s v="N"/>
    <s v="N"/>
    <m/>
    <m/>
    <s v="     "/>
    <m/>
    <m/>
    <m/>
    <m/>
    <m/>
    <m/>
    <m/>
    <m/>
    <m/>
    <m/>
    <m/>
    <m/>
    <m/>
    <m/>
    <m/>
    <m/>
    <m/>
    <m/>
    <m/>
  </r>
  <r>
    <s v="20210214"/>
    <s v="     "/>
    <n v="44266"/>
    <s v="3/11"/>
    <x v="0"/>
    <n v="0.22708333333333333"/>
    <s v="11"/>
    <n v="1"/>
    <s v="3"/>
    <x v="5"/>
    <n v="44265"/>
    <m/>
    <s v="[Veg Record Rqtd on 03/16/21: JQ3E adv of delay];  Pics Uploaded on 03/17/21; A tree fell onto overhead primary lines pinning energized conductor and ignitions a small vegetation fire less than one meter in size. OIS: 1278189; ILIS: 21-0035085.2(2 outages); FOID: T005236754; EC Tag (OHE): 120633176; PM: 44678806; Circuit ID: 152301102; SAP ID: 100009405; Eqp: Conductor, Fuse; TMAN: TCF5"/>
    <s v="     "/>
    <s v="FAS"/>
    <m/>
    <s v="N"/>
    <x v="0"/>
    <m/>
    <s v="21-0035085"/>
    <m/>
    <s v="T005236754"/>
    <n v="120633000"/>
    <m/>
    <s v="     "/>
    <x v="0"/>
    <s v="PG&amp;E"/>
    <m/>
    <s v="Vegetation"/>
    <s v="Conductor, Fuse"/>
    <s v="D"/>
    <s v="D"/>
    <s v="&lt;3 meters of linear travel"/>
    <m/>
    <s v="Vegetation"/>
    <s v="33.a. Veg. contact"/>
    <s v="Vegetation"/>
    <s v="Contact from object"/>
    <s v="Veg. contact"/>
    <m/>
    <s v="Veg. contact"/>
    <s v="Conductor - Primary"/>
    <s v="Force Out,Line to Ground"/>
    <s v="Y"/>
    <s v="Overhead"/>
    <x v="3"/>
    <s v="Conductor - Primary"/>
    <s v="Conductor, Fuse"/>
    <s v="100009405"/>
    <s v="     "/>
    <s v="Tier 3"/>
    <x v="1"/>
    <n v="330"/>
    <m/>
    <n v="39.211199999999998"/>
    <n v="-120.791"/>
    <s v="Placer"/>
    <s v="BONNIE-NOOK-1102"/>
    <m/>
    <n v="12000"/>
    <m/>
    <x v="0"/>
    <s v="Cal Fire"/>
    <s v="Conifer Forest"/>
    <m/>
    <m/>
    <s v="No"/>
    <m/>
    <m/>
    <m/>
    <m/>
    <m/>
    <m/>
    <m/>
    <s v="N"/>
    <s v="N"/>
    <m/>
    <m/>
    <s v="     "/>
    <s v="39.21750000"/>
    <s v="-120.78610000"/>
    <s v="Mar 16 2021 12:00AM"/>
    <s v="TrunkFail"/>
    <s v="The top of a green Ponerosa pine broke out 98 above ground and fell through lines. the top was 18 long and had a DBH of 7. Found top next to road with a burn at top od tree."/>
    <s v="PINP"/>
    <s v="116"/>
    <s v="25"/>
    <s v="19"/>
    <s v="None"/>
    <s v="None"/>
    <s v="N"/>
    <s v="1"/>
    <m/>
    <s v="Hillside"/>
    <s v="A"/>
    <s v="CrossArm"/>
    <s v="BareWire"/>
    <s v="0"/>
  </r>
  <r>
    <s v="20180088"/>
    <s v="     "/>
    <n v="43171"/>
    <s v="3/12"/>
    <x v="0"/>
    <n v="9.4444444444444442E-2"/>
    <s v="11"/>
    <n v="1"/>
    <s v="3"/>
    <x v="1"/>
    <n v="43171"/>
    <n v="9.4444444444444442E-2"/>
    <s v="Autobooster failed, EC pics show fire damages at base of pole and 1-3 meters grass fire"/>
    <s v="     "/>
    <s v="FAS"/>
    <m/>
    <s v="N"/>
    <x v="0"/>
    <s v="42108"/>
    <s v="18-0021726"/>
    <m/>
    <m/>
    <m/>
    <m/>
    <s v="     "/>
    <x v="1"/>
    <s v="PG&amp;E"/>
    <m/>
    <m/>
    <m/>
    <s v="D"/>
    <m/>
    <s v="Structure-PG&amp;E only"/>
    <m/>
    <s v="Equipment - PG&amp;E"/>
    <s v="34.o. Other"/>
    <s v="Equipment - PG&amp;E"/>
    <s v="All types of equipment / facility failure"/>
    <s v="Other"/>
    <s v="Booster"/>
    <m/>
    <m/>
    <s v="Line to Line"/>
    <m/>
    <s v="Overhead"/>
    <x v="3"/>
    <s v="Booster"/>
    <s v="Booster"/>
    <s v="47282"/>
    <s v="     "/>
    <s v="Tier 3"/>
    <x v="1"/>
    <m/>
    <s v="NA"/>
    <n v="38.951300000000003"/>
    <n v="-122.065"/>
    <s v="Colusa"/>
    <s v="ARBUCKLE-1104"/>
    <s v="062081104"/>
    <n v="11000"/>
    <s v="ARBUCKLE 110447282"/>
    <x v="0"/>
    <m/>
    <s v="Agriculture"/>
    <m/>
    <m/>
    <s v="No"/>
    <m/>
    <m/>
    <m/>
    <m/>
    <m/>
    <m/>
    <m/>
    <s v="N"/>
    <s v="N"/>
    <m/>
    <m/>
    <s v="     "/>
    <m/>
    <m/>
    <m/>
    <m/>
    <m/>
    <m/>
    <m/>
    <m/>
    <m/>
    <m/>
    <m/>
    <m/>
    <m/>
    <m/>
    <m/>
    <m/>
    <m/>
    <m/>
    <m/>
  </r>
  <r>
    <s v="20150020"/>
    <s v="     "/>
    <n v="42077"/>
    <s v="3/14"/>
    <x v="0"/>
    <n v="0.10416666666666667"/>
    <s v="11"/>
    <n v="1"/>
    <s v="3"/>
    <x v="2"/>
    <n v="42077"/>
    <n v="0.10416666666666667"/>
    <s v="Crew to repair wire down"/>
    <s v="     "/>
    <m/>
    <m/>
    <s v="N"/>
    <x v="0"/>
    <s v="1203405"/>
    <s v="15-0019556"/>
    <m/>
    <m/>
    <n v="110103192"/>
    <m/>
    <s v="     "/>
    <x v="1"/>
    <s v="PG&amp;E"/>
    <m/>
    <s v="Vegetation"/>
    <m/>
    <s v="D"/>
    <m/>
    <s v="&lt;0.25"/>
    <s v="Square Feet: ; Acreage: "/>
    <s v="Vegetation"/>
    <s v="33.a. Veg. contact"/>
    <s v="Vegetation"/>
    <s v="All types of equipment / facility failure"/>
    <s v="Contact - Vegetation"/>
    <m/>
    <s v="Contact - Vegetation"/>
    <s v="Conductor"/>
    <s v="Line to Ground"/>
    <s v="0"/>
    <s v="Overhead"/>
    <x v="3"/>
    <s v="Conductor"/>
    <m/>
    <s v="9210 Wildcat Road, Kelseyville"/>
    <s v="     "/>
    <s v="Tier 3"/>
    <x v="1"/>
    <n v="175"/>
    <m/>
    <n v="38.903799999999997"/>
    <n v="-122.758"/>
    <s v="Lake"/>
    <s v="KONOCTI-1102"/>
    <s v="43311102"/>
    <n v="12000"/>
    <s v="KONOCTI 11024300"/>
    <x v="1"/>
    <m/>
    <s v="Conifer Forest"/>
    <m/>
    <m/>
    <s v="No"/>
    <m/>
    <m/>
    <m/>
    <m/>
    <m/>
    <m/>
    <m/>
    <s v="N"/>
    <s v="N"/>
    <m/>
    <m/>
    <s v="     "/>
    <s v="38.90381000"/>
    <s v="-122.75790000"/>
    <s v="Mar 16 2015 12:00AM"/>
    <s v="RootsFail"/>
    <s v="A live, green, Ponderosa pine uprooted; fell North-West taking down both 12kv conductors in the first span loadside of SSD 2373.  Being the tallest tree in the span on the South side of the conductors and susceptable to wind loading, the root system may have been weakened in recent storm activity.  Also, this tree was competing for rooting space with an adjoing Black oak.  Two, small ground fires ensued on each side of the dirt road where individual conductors came down; total 175square feet."/>
    <s v="PINP"/>
    <s v="90"/>
    <s v="34"/>
    <s v="45"/>
    <s v="Slight"/>
    <s v="None"/>
    <s v="N"/>
    <s v="1"/>
    <m/>
    <s v="Ridge"/>
    <s v="A"/>
    <s v="CrossArm"/>
    <s v="BareWire"/>
    <s v="2"/>
  </r>
  <r>
    <s v="20150025"/>
    <s v="     "/>
    <n v="42078"/>
    <s v="3/15"/>
    <x v="0"/>
    <n v="0.94930555555555551"/>
    <s v="12"/>
    <n v="1"/>
    <s v="3"/>
    <x v="2"/>
    <n v="42078"/>
    <n v="0.94930555555555551"/>
    <s v="0"/>
    <s v="     "/>
    <m/>
    <m/>
    <s v="N"/>
    <x v="0"/>
    <s v="1203958"/>
    <s v="15-0019709"/>
    <m/>
    <m/>
    <m/>
    <m/>
    <s v="     "/>
    <x v="1"/>
    <s v="PG&amp;E"/>
    <m/>
    <s v="Vegetation"/>
    <m/>
    <s v="D"/>
    <m/>
    <s v="&lt;3 meters of linear travel"/>
    <s v="Square Feet: ; Acreage: "/>
    <s v="Contact - 3rd Party"/>
    <s v="33.d. Vehicle contact"/>
    <s v="Contact - 3rd Party"/>
    <s v="All types of equipment / facility failure"/>
    <s v="Contact - Vehicle"/>
    <m/>
    <s v="Contact - Vehicle"/>
    <s v="Pole"/>
    <s v="Line to Ground"/>
    <s v="0"/>
    <s v="Overhead"/>
    <x v="3"/>
    <s v="Conductor"/>
    <m/>
    <s v="103106530"/>
    <s v="     "/>
    <s v="Tier 3"/>
    <x v="1"/>
    <n v="345"/>
    <m/>
    <n v="38.334600000000002"/>
    <n v="-120.533"/>
    <s v="Calaveras"/>
    <s v="WEST-POINT-1102"/>
    <s v="163201102"/>
    <n v="12000"/>
    <s v="WEST POINT 11024790"/>
    <x v="1"/>
    <s v="Cal Fire Dept"/>
    <s v="Conifer Forest"/>
    <m/>
    <m/>
    <s v="No"/>
    <m/>
    <m/>
    <m/>
    <m/>
    <m/>
    <m/>
    <m/>
    <s v="N"/>
    <s v="N"/>
    <m/>
    <m/>
    <s v="     "/>
    <m/>
    <m/>
    <m/>
    <m/>
    <m/>
    <m/>
    <m/>
    <m/>
    <m/>
    <m/>
    <m/>
    <m/>
    <m/>
    <m/>
    <m/>
    <m/>
    <m/>
    <m/>
    <m/>
  </r>
  <r>
    <s v="20180090"/>
    <s v="     "/>
    <n v="43174"/>
    <s v="3/15"/>
    <x v="0"/>
    <n v="0.99103009259259256"/>
    <s v="11"/>
    <n v="1"/>
    <s v="3"/>
    <x v="1"/>
    <n v="43175"/>
    <n v="2.013888888888889E-2"/>
    <s v="ILIS - WOG, no.  Fire contained to asset, pole top fire.  Cause - &quot;Animal, Squirrel&quot;"/>
    <s v="     "/>
    <s v="FAS"/>
    <m/>
    <s v="N"/>
    <x v="0"/>
    <s v="45144"/>
    <s v="18-0023218"/>
    <m/>
    <m/>
    <m/>
    <m/>
    <s v="     "/>
    <x v="0"/>
    <s v="PG&amp;E"/>
    <m/>
    <m/>
    <m/>
    <s v="D"/>
    <m/>
    <s v="Structure-PG&amp;E only"/>
    <m/>
    <s v="Contact - Animal - Other"/>
    <s v="33.b. Animal contact"/>
    <s v="Contact - Animal"/>
    <s v="Contact from object"/>
    <s v="Contact - Animal"/>
    <m/>
    <s v="Contact - Animal"/>
    <m/>
    <s v="Force Out"/>
    <m/>
    <s v="Overhead"/>
    <x v="3"/>
    <m/>
    <m/>
    <s v="21367"/>
    <s v="     "/>
    <s v="Tier 3"/>
    <x v="1"/>
    <n v="340"/>
    <m/>
    <n v="38.668300000000002"/>
    <n v="-120.65900000000001"/>
    <s v="El Dorado"/>
    <s v="APPLE-HILL-2102"/>
    <s v="153662102"/>
    <n v="21000"/>
    <s v="APPLE HILL 21026552"/>
    <x v="1"/>
    <m/>
    <s v="Rural"/>
    <m/>
    <m/>
    <s v="No"/>
    <m/>
    <m/>
    <m/>
    <m/>
    <m/>
    <m/>
    <m/>
    <s v="N"/>
    <s v="N"/>
    <m/>
    <m/>
    <s v="     "/>
    <m/>
    <m/>
    <m/>
    <m/>
    <m/>
    <m/>
    <m/>
    <m/>
    <m/>
    <m/>
    <m/>
    <m/>
    <m/>
    <m/>
    <m/>
    <m/>
    <m/>
    <m/>
    <m/>
  </r>
  <r>
    <s v="20180091"/>
    <s v="     "/>
    <n v="43175"/>
    <s v="3/16"/>
    <x v="0"/>
    <n v="0.13166666666666665"/>
    <s v="11"/>
    <n v="1"/>
    <s v="3"/>
    <x v="1"/>
    <n v="43175"/>
    <n v="0.18194444444444444"/>
    <s v="Less 1 meter; WOG-yes in snow."/>
    <s v="     "/>
    <s v="FAS"/>
    <m/>
    <s v="N"/>
    <x v="0"/>
    <s v="45209"/>
    <s v="18-0023237"/>
    <m/>
    <m/>
    <m/>
    <m/>
    <s v="     "/>
    <x v="0"/>
    <s v="PG&amp;E"/>
    <m/>
    <m/>
    <m/>
    <s v="D"/>
    <m/>
    <s v="&lt;3 meters of linear travel"/>
    <m/>
    <s v="Vegetation"/>
    <s v="33.a. Veg. contact"/>
    <s v="Vegetation"/>
    <s v="Contact from object"/>
    <s v="Vegetation"/>
    <m/>
    <s v="Contact - Vegetation"/>
    <m/>
    <s v="Force Out"/>
    <m/>
    <s v="Overhead"/>
    <x v="3"/>
    <m/>
    <m/>
    <s v="197880"/>
    <s v="     "/>
    <s v="Tier 3"/>
    <x v="1"/>
    <m/>
    <m/>
    <n v="40.933500000000002"/>
    <n v="-123.861"/>
    <s v="Humboldt"/>
    <s v="WILLOW-CREEK-1101"/>
    <s v="192171101"/>
    <n v="11000"/>
    <s v="WILLOW CREEK 110129362"/>
    <x v="0"/>
    <m/>
    <s v="Rural"/>
    <m/>
    <m/>
    <s v="No"/>
    <m/>
    <m/>
    <m/>
    <m/>
    <m/>
    <m/>
    <m/>
    <s v="N"/>
    <s v="N"/>
    <m/>
    <m/>
    <s v="     "/>
    <s v="40.93555000"/>
    <s v="-123.86108000"/>
    <s v="Mar 19 2018 12:00AM"/>
    <s v="TrunkFail"/>
    <s v="A healthy Douglas Fir broke at the trunk forty five feet above the ground during snowy conditions and fell through the primary conductors, bringing the wires down to the ground. Snow load and wind were the main factors with this outage as there wasnt any evidence of rot or decay."/>
    <s v="FIRD"/>
    <s v="85"/>
    <s v="12"/>
    <s v="35"/>
    <s v="Slight"/>
    <s v="None"/>
    <s v="N"/>
    <s v="1"/>
    <m/>
    <s v="Hillside"/>
    <s v="B"/>
    <s v="CrossArm"/>
    <s v="BareWire"/>
    <s v="4"/>
  </r>
  <r>
    <s v="20200227"/>
    <s v="     "/>
    <n v="43907"/>
    <s v="3/17"/>
    <x v="0"/>
    <n v="0.90763888888888888"/>
    <s v="12"/>
    <n v="1"/>
    <s v="3"/>
    <x v="4"/>
    <n v="43908"/>
    <n v="0.9458333333333333"/>
    <s v="On March 17, 2020 at 2207 hours, a PG&amp;E Troubleman was dispatched to disconnect a service from the WHITMORE 1101 circuit. A tree branch had fallen onto the service and started a fire at the residence. This ignition was determined to be EIR CPUC reportable due to property damage over 50k. See EII200317A for more details. "/>
    <s v="     "/>
    <s v="FAS"/>
    <m/>
    <s v="N"/>
    <x v="0"/>
    <s v="857285"/>
    <s v="20-0033601"/>
    <m/>
    <s v="0988316561"/>
    <n v="118717286"/>
    <s v="EI200317A"/>
    <s v="     "/>
    <x v="1"/>
    <s v="PG&amp;E"/>
    <m/>
    <s v="Building"/>
    <m/>
    <s v="D"/>
    <s v="D"/>
    <s v="&lt;0.25"/>
    <m/>
    <s v="Vegetation"/>
    <s v="33.a. Veg. contact"/>
    <s v="Vegetation"/>
    <s v="Contact from object"/>
    <s v="Contact - Vegetation"/>
    <m/>
    <s v="Contact - Vegetation"/>
    <s v="Service Drop"/>
    <s v="Force Out"/>
    <m/>
    <s v="Overhead"/>
    <x v="1"/>
    <s v="Service Drop"/>
    <m/>
    <s v="Circuit ID: 103601101"/>
    <s v="     "/>
    <s v="Tier 3"/>
    <x v="1"/>
    <n v="244"/>
    <s v="R1"/>
    <n v="40.689700000000002"/>
    <n v="-121.92400000000001"/>
    <s v="Shasta"/>
    <s v="WHITMORE-1101"/>
    <m/>
    <n v="12000"/>
    <s v="N/A"/>
    <x v="0"/>
    <s v="Cal Fire"/>
    <s v="Shrub"/>
    <m/>
    <m/>
    <s v="No"/>
    <m/>
    <m/>
    <m/>
    <m/>
    <m/>
    <m/>
    <m/>
    <s v="N"/>
    <s v="N"/>
    <m/>
    <m/>
    <s v="     "/>
    <s v="40.69020000"/>
    <s v="-121.92440000"/>
    <s v="Mar 18 2020 12:00AM"/>
    <s v="BranchFail"/>
    <s v="Limb in upper canopy of green black oak failed due to snow load and fell onto service drop."/>
    <s v="OAKK"/>
    <s v="70"/>
    <s v="24"/>
    <s v="40"/>
    <s v="Slight"/>
    <s v="None"/>
    <s v="N"/>
    <s v="1"/>
    <m/>
    <s v="Other"/>
    <s v="D"/>
    <s v="Other"/>
    <s v="TreeWire"/>
    <s v="0"/>
  </r>
  <r>
    <s v="20180094"/>
    <s v="     "/>
    <n v="43177"/>
    <s v="3/18"/>
    <x v="0"/>
    <n v="0.87035879629629631"/>
    <s v="12"/>
    <n v="1"/>
    <s v="3"/>
    <x v="1"/>
    <n v="43177"/>
    <n v="0.40416666666666667"/>
    <s v="Fire contained in UG Enclosure, MH748. 600amp&amp;200amp cable"/>
    <s v="     "/>
    <s v="FAS"/>
    <m/>
    <s v="N"/>
    <x v="0"/>
    <s v="47294"/>
    <s v="18-0023877"/>
    <m/>
    <m/>
    <m/>
    <m/>
    <s v="     "/>
    <x v="0"/>
    <s v="PG&amp;E"/>
    <m/>
    <m/>
    <m/>
    <s v="D"/>
    <m/>
    <s v="Structure-PG&amp;E only"/>
    <m/>
    <s v="Equipment - PG&amp;E"/>
    <s v="34.b. Conductor damage or failure"/>
    <s v="Equipment - PG&amp;E"/>
    <s v="All types of equipment / facility failure"/>
    <s v="Conductor"/>
    <s v="Conductor"/>
    <m/>
    <m/>
    <s v="Line to Ground"/>
    <m/>
    <s v="Underground"/>
    <x v="3"/>
    <s v="Conductor - Underground Service"/>
    <m/>
    <s v="1109/2"/>
    <s v="     "/>
    <s v="Tier 3"/>
    <x v="1"/>
    <n v="320"/>
    <m/>
    <n v="38.060200000000002"/>
    <n v="-120.648"/>
    <s v="Calaveras"/>
    <s v="FROGTOWN-1702"/>
    <s v="163451702"/>
    <n v="17000"/>
    <s v="WOLFE 1109CB"/>
    <x v="1"/>
    <m/>
    <s v="Rural"/>
    <m/>
    <m/>
    <s v="No"/>
    <m/>
    <m/>
    <m/>
    <m/>
    <m/>
    <m/>
    <m/>
    <s v="N"/>
    <s v="N"/>
    <m/>
    <m/>
    <s v="     "/>
    <m/>
    <m/>
    <m/>
    <m/>
    <m/>
    <m/>
    <m/>
    <m/>
    <m/>
    <m/>
    <m/>
    <m/>
    <m/>
    <m/>
    <m/>
    <m/>
    <m/>
    <m/>
    <m/>
  </r>
  <r>
    <s v="20190074"/>
    <s v="     "/>
    <n v="43543"/>
    <s v="3/19"/>
    <x v="0"/>
    <m/>
    <s v="12"/>
    <n v="1"/>
    <s v="3"/>
    <x v="3"/>
    <n v="43543"/>
    <m/>
    <s v="PG&amp;E equipment related fire, less than 1 meter"/>
    <s v="     "/>
    <s v="FAS"/>
    <m/>
    <s v="N"/>
    <x v="0"/>
    <s v="342597"/>
    <s v="19-0034904"/>
    <m/>
    <s v="T004598262"/>
    <n v="0"/>
    <m/>
    <s v="     "/>
    <x v="0"/>
    <s v="PG&amp;E"/>
    <m/>
    <m/>
    <m/>
    <s v="D"/>
    <m/>
    <s v="&lt;3 meters of linear travel"/>
    <m/>
    <s v="Vegetation"/>
    <s v="33.a. Veg. contact"/>
    <s v="Vegetation"/>
    <s v="Contact from object"/>
    <s v="Contact - Vegetation"/>
    <m/>
    <s v="Contact - Vegetation"/>
    <m/>
    <s v="Force Out"/>
    <m/>
    <m/>
    <x v="0"/>
    <m/>
    <m/>
    <s v="082021106-2100520336{21101}"/>
    <s v="     "/>
    <s v="Tier 3"/>
    <x v="1"/>
    <m/>
    <m/>
    <n v="37.133699999999997"/>
    <n v="-120.035"/>
    <s v="SANTA CLARA"/>
    <s v="LOS-GATOS-1106"/>
    <m/>
    <m/>
    <s v="LOS GATOS 1106LA64"/>
    <x v="1"/>
    <m/>
    <m/>
    <m/>
    <m/>
    <s v="No"/>
    <m/>
    <m/>
    <m/>
    <m/>
    <m/>
    <m/>
    <m/>
    <s v="N"/>
    <s v="N"/>
    <m/>
    <m/>
    <s v="     "/>
    <s v="37.13595100"/>
    <s v="-121.97144600"/>
    <s v="Apr  4 2019 12:00AM"/>
    <s v="TrunkFail"/>
    <s v="Otherwise apprantley healthy douglas fir appears to have fallen across roadway causing outage. No visible sign of disease or decay."/>
    <s v="FIRD"/>
    <s v="70"/>
    <s v="25"/>
    <s v="45"/>
    <s v="None"/>
    <s v="None"/>
    <s v="N"/>
    <s v="1"/>
    <m/>
    <s v="Hillside"/>
    <s v="A"/>
    <s v="CrossArm"/>
    <s v="BareWire"/>
    <s v="0"/>
  </r>
  <r>
    <s v="20180077"/>
    <s v="     "/>
    <n v="43161"/>
    <s v="3/2"/>
    <x v="0"/>
    <n v="0.85902777777777772"/>
    <s v="9"/>
    <n v="1"/>
    <s v="3"/>
    <x v="1"/>
    <n v="43161"/>
    <n v="0.85902777777777772"/>
    <s v="a section of black Oak tree located at 17805 Norlene Way broke and fell into PG&amp;E’s Higgins-1104; fire resulted next day when re-energized."/>
    <s v="     "/>
    <s v="Charles"/>
    <m/>
    <s v="N"/>
    <x v="0"/>
    <s v="36837"/>
    <s v="18-0019280"/>
    <m/>
    <m/>
    <m/>
    <s v="EI180303A"/>
    <s v="     "/>
    <x v="1"/>
    <s v="PG&amp;E"/>
    <m/>
    <m/>
    <m/>
    <s v="D"/>
    <m/>
    <s v="Unknown"/>
    <m/>
    <s v="Vegetation"/>
    <s v="33.a. Veg. contact"/>
    <s v="Vegetation"/>
    <s v="Contact from object"/>
    <s v="Vegetation"/>
    <m/>
    <s v="Contact - Vegetation"/>
    <s v="Conductor"/>
    <s v="Line to Ground"/>
    <m/>
    <s v="Overhead"/>
    <x v="3"/>
    <m/>
    <m/>
    <s v="7899"/>
    <s v="     "/>
    <s v="Tier 3"/>
    <x v="1"/>
    <n v="330"/>
    <s v="R1"/>
    <n v="39.121299999999998"/>
    <n v="-121.05500000000001"/>
    <s v="Nevada"/>
    <s v="HIGGINS-1104"/>
    <s v="152691104"/>
    <n v="11000"/>
    <s v="HIGGINS 11041374"/>
    <x v="0"/>
    <m/>
    <s v="Urban"/>
    <m/>
    <m/>
    <s v="No"/>
    <m/>
    <m/>
    <m/>
    <m/>
    <m/>
    <m/>
    <m/>
    <s v="N"/>
    <s v="N"/>
    <m/>
    <m/>
    <s v="     "/>
    <s v="39.12040000"/>
    <s v="-121.05590000"/>
    <s v="Mar  5 2018 12:00AM"/>
    <s v="TrunkFail"/>
    <s v="Large Black Oak broke out about 25 to 30 ft. above ground falling in to the power lines breaking the cross arm and taking the power lines down. Tree showed no signs of rot inside or outside of the log at the break. Unsure if wing or snow contributed to the outage/ failure"/>
    <s v="OAKK"/>
    <s v="75"/>
    <s v="32"/>
    <s v="30"/>
    <s v="Moderate"/>
    <s v="None"/>
    <s v="N"/>
    <s v="1"/>
    <m/>
    <s v="Hillside"/>
    <s v="B"/>
    <s v="CrossArm"/>
    <s v="BareWire"/>
    <s v="4"/>
  </r>
  <r>
    <s v="20180099"/>
    <s v="     "/>
    <n v="43181"/>
    <s v="3/22"/>
    <x v="0"/>
    <n v="0.35555555555555557"/>
    <s v="12"/>
    <n v="1"/>
    <s v="3"/>
    <x v="1"/>
    <n v="43181"/>
    <n v="0.35555555555555557"/>
    <s v="ILIS - WOG, yes.  Tman confirmed fire less than 1 meter.  Emails attached with Fire packets."/>
    <s v="     "/>
    <s v="FAS"/>
    <m/>
    <s v="N"/>
    <x v="0"/>
    <s v="50432"/>
    <s v="18-0025390"/>
    <m/>
    <m/>
    <m/>
    <m/>
    <s v="     "/>
    <x v="0"/>
    <s v="PG&amp;E"/>
    <m/>
    <m/>
    <m/>
    <s v="D"/>
    <m/>
    <s v="&lt;3 meters of linear travel"/>
    <m/>
    <s v="Vegetation"/>
    <s v="33.a. Veg. contact"/>
    <s v="Vegetation"/>
    <s v="Contact from object"/>
    <s v="Vegetation"/>
    <m/>
    <s v="Contact - Vegetation"/>
    <m/>
    <s v="Line to Ground"/>
    <m/>
    <s v="Overhead"/>
    <x v="3"/>
    <m/>
    <m/>
    <s v="WIRE DOWN 3 SPAN E/O 7495"/>
    <s v="     "/>
    <s v="Tier 3"/>
    <x v="1"/>
    <n v="330"/>
    <m/>
    <n v="39.0657"/>
    <n v="-121.02200000000001"/>
    <s v="Nevada"/>
    <s v="HIGGINS-1110"/>
    <s v="152691110"/>
    <n v="11000"/>
    <s v="HIGGINS 1110166282"/>
    <x v="0"/>
    <m/>
    <s v="Rural"/>
    <m/>
    <m/>
    <s v="No"/>
    <m/>
    <m/>
    <m/>
    <m/>
    <m/>
    <m/>
    <m/>
    <s v="N"/>
    <s v="N"/>
    <m/>
    <m/>
    <s v="     "/>
    <m/>
    <m/>
    <m/>
    <m/>
    <m/>
    <m/>
    <m/>
    <m/>
    <m/>
    <m/>
    <m/>
    <m/>
    <m/>
    <m/>
    <m/>
    <m/>
    <m/>
    <m/>
    <m/>
  </r>
  <r>
    <s v="20180102"/>
    <s v="     "/>
    <n v="43182"/>
    <s v="3/23"/>
    <x v="0"/>
    <n v="0.8305555555555556"/>
    <s v="12"/>
    <n v="1"/>
    <s v="3"/>
    <x v="1"/>
    <n v="43182"/>
    <n v="0.8305555555555556"/>
    <s v="ILIS - WOG, yes.  Less 1 mtr.  EC tag states Kearney connector failed causing WOG."/>
    <s v="     "/>
    <s v="FAS"/>
    <m/>
    <s v="N"/>
    <x v="0"/>
    <s v="52283"/>
    <s v="18-0026167"/>
    <m/>
    <m/>
    <m/>
    <m/>
    <s v="     "/>
    <x v="0"/>
    <s v="PG&amp;E"/>
    <m/>
    <m/>
    <m/>
    <s v="D"/>
    <m/>
    <s v="&lt;3 meters of linear travel"/>
    <m/>
    <s v="Equipment - PG&amp;E"/>
    <s v="34.o. Other"/>
    <s v="Equipment - PG&amp;E"/>
    <s v="All types of equipment / facility failure"/>
    <s v="Other"/>
    <s v="Splice/Clamp/Connector"/>
    <m/>
    <m/>
    <s v="Line to Ground"/>
    <m/>
    <s v="Overhead"/>
    <x v="3"/>
    <s v="Splice/Clamp/Connector"/>
    <m/>
    <s v="18213"/>
    <s v="     "/>
    <s v="Tier 3"/>
    <x v="1"/>
    <m/>
    <m/>
    <m/>
    <m/>
    <m/>
    <s v="MOUNTAIN-VIEW-1102"/>
    <s v="082031102"/>
    <n v="11000"/>
    <s v="MOUNTAIN VIEW 110251642"/>
    <x v="0"/>
    <m/>
    <m/>
    <m/>
    <m/>
    <s v="No"/>
    <m/>
    <m/>
    <m/>
    <m/>
    <m/>
    <m/>
    <m/>
    <s v="N"/>
    <s v="N"/>
    <m/>
    <m/>
    <s v="     "/>
    <m/>
    <m/>
    <m/>
    <m/>
    <m/>
    <m/>
    <m/>
    <m/>
    <m/>
    <m/>
    <m/>
    <m/>
    <m/>
    <m/>
    <m/>
    <m/>
    <m/>
    <m/>
    <m/>
  </r>
  <r>
    <s v="20210274"/>
    <s v="     "/>
    <n v="44278"/>
    <s v="3/23"/>
    <x v="0"/>
    <n v="0.10416666666666667"/>
    <s v="13"/>
    <n v="1"/>
    <s v="3"/>
    <x v="5"/>
    <n v="44278"/>
    <m/>
    <s v="[Lidar Image Requested on 04/15/2021] Primary riser failed due, this failure caused the wood molding to catch fire. The ensuing fire was limited to PG&amp;E equipment. The pole looks to be in good condition but a tag was created for the conductor to be replaced. OIS: 1292741, 1292740; ILIS: 21-0039620; FOID: T005246753 (PAWH), T005246754, T005246758, T005246752 (Cxl), T005246760, T005246761 (Cxl); Comp Code: 9111 - Pole Fire-Repair; EC: 120676858; PM: 31534111; Circuit ID: 162821701, SAP ID: 101259016"/>
    <s v="     "/>
    <s v="FAS"/>
    <m/>
    <s v="N"/>
    <x v="0"/>
    <m/>
    <s v="21-0039620"/>
    <m/>
    <s v="T005246753, T005246758, T005246752, T005246761"/>
    <n v="120677000"/>
    <m/>
    <s v="     "/>
    <x v="0"/>
    <s v="PG&amp;E"/>
    <m/>
    <s v="Other"/>
    <s v="Pole"/>
    <s v="D"/>
    <s v="D"/>
    <s v="0.26-9.99"/>
    <s v="wood Riser molding"/>
    <s v="Equipment - PG&amp;E"/>
    <s v="34.o. Other"/>
    <s v="Equipment - PG&amp;E"/>
    <s v="All types of equipment / facility failure"/>
    <s v="Riser Failure"/>
    <s v="Riser"/>
    <m/>
    <m/>
    <s v="Line to Line"/>
    <s v="Y"/>
    <s v="Underground"/>
    <x v="3"/>
    <s v="Riser"/>
    <s v="Riser, Fuse Cutout, Conductor, Molding, Pole"/>
    <s v="101259016"/>
    <s v="     "/>
    <s v="Tier 3"/>
    <x v="1"/>
    <n v="345"/>
    <m/>
    <n v="38.184699999999999"/>
    <n v="-120.36499999999999"/>
    <s v="Calaveras"/>
    <s v="STANISLAUS-1701"/>
    <m/>
    <n v="17000"/>
    <m/>
    <x v="0"/>
    <s v="Employee, Cal Fire"/>
    <s v="Hardwood Forest"/>
    <m/>
    <m/>
    <s v="No"/>
    <m/>
    <m/>
    <m/>
    <m/>
    <m/>
    <m/>
    <m/>
    <s v="N"/>
    <s v="N"/>
    <m/>
    <m/>
    <s v="     "/>
    <m/>
    <m/>
    <m/>
    <m/>
    <m/>
    <m/>
    <m/>
    <m/>
    <m/>
    <m/>
    <m/>
    <m/>
    <m/>
    <m/>
    <m/>
    <m/>
    <m/>
    <m/>
    <m/>
  </r>
  <r>
    <s v="20210954"/>
    <s v="     "/>
    <n v="44278"/>
    <s v="3/23"/>
    <x v="0"/>
    <n v="0.28333333333333333"/>
    <s v="13"/>
    <n v="1"/>
    <s v="3"/>
    <x v="5"/>
    <n v="44278"/>
    <m/>
    <s v="Opposite of 635 LOS TRANCOS WOODS RD in Portola Valley; POLE FIRE TRANFORMER BLEW; arcing wires; embers were &quot;coming down&quot;"/>
    <s v="     "/>
    <s v="FAS"/>
    <m/>
    <s v="Y"/>
    <x v="0"/>
    <m/>
    <m/>
    <m/>
    <s v="T005246812"/>
    <m/>
    <m/>
    <s v="     "/>
    <x v="0"/>
    <s v="PG&amp;E"/>
    <m/>
    <s v="Other"/>
    <s v="Pole"/>
    <s v="D"/>
    <s v="D"/>
    <s v="Structure-PG&amp;E only"/>
    <m/>
    <s v="Equipment - PG&amp;E"/>
    <s v="34.n. Transformer damage or failure"/>
    <s v="Equipment - PG&amp;E"/>
    <s v="All types of equipment / facility failure"/>
    <s v="Transformer failure"/>
    <s v="Transformer"/>
    <m/>
    <m/>
    <m/>
    <s v="Y"/>
    <s v="Overhead"/>
    <x v="3"/>
    <s v="Transformer"/>
    <s v="Pole, Transformer"/>
    <s v="100277105"/>
    <s v="     "/>
    <s v="Tier 3"/>
    <x v="1"/>
    <n v="518"/>
    <m/>
    <n v="37.385100000000001"/>
    <n v="-122.236"/>
    <s v="San Mateo"/>
    <s v="WOODSIDE-1101"/>
    <m/>
    <n v="12000"/>
    <m/>
    <x v="0"/>
    <s v="Unknown"/>
    <s v="Conifer Forest"/>
    <m/>
    <m/>
    <s v="No"/>
    <m/>
    <m/>
    <m/>
    <m/>
    <m/>
    <m/>
    <m/>
    <s v="N"/>
    <s v="N"/>
    <m/>
    <m/>
    <s v="     "/>
    <m/>
    <m/>
    <m/>
    <m/>
    <m/>
    <m/>
    <m/>
    <m/>
    <m/>
    <m/>
    <m/>
    <m/>
    <m/>
    <m/>
    <m/>
    <m/>
    <m/>
    <m/>
    <m/>
  </r>
  <r>
    <s v="SAP20189378"/>
    <s v="     "/>
    <n v="43183"/>
    <s v="3/24"/>
    <x v="0"/>
    <m/>
    <s v="12"/>
    <n v="1"/>
    <s v="3"/>
    <x v="1"/>
    <n v="43181"/>
    <m/>
    <s v="Wawona Hotel / Hwy 41 and Batterson Fire Sta in Yosemite Nat…; arcing/burned capacitor; pole fire; c548; line recloser failure"/>
    <s v="     "/>
    <s v="SAP"/>
    <n v="44580"/>
    <s v="Y"/>
    <x v="0"/>
    <s v="50422"/>
    <s v="18-0025354"/>
    <m/>
    <s v="T004281942, T004282002"/>
    <n v="114434185"/>
    <m/>
    <s v="     "/>
    <x v="0"/>
    <s v="PG&amp;E"/>
    <m/>
    <m/>
    <m/>
    <s v="D"/>
    <m/>
    <s v="Structure-PG&amp;E only"/>
    <m/>
    <s v="Equipment - PG&amp;E"/>
    <s v="34.a. Capacitor bank damage or failure"/>
    <s v="Equipment - PG&amp;E"/>
    <s v="Capacitor bank failure"/>
    <s v="Capacitor bank failure"/>
    <s v="Recloser"/>
    <m/>
    <m/>
    <s v="Line to Line"/>
    <s v="No"/>
    <s v="Overhead"/>
    <x v="0"/>
    <s v="Recloser"/>
    <m/>
    <s v="101023182"/>
    <s v="     "/>
    <s v="Tier 3"/>
    <x v="1"/>
    <m/>
    <m/>
    <n v="37.377000000000002"/>
    <n v="-119.629"/>
    <s v="Madera"/>
    <s v="OAKHURST-1103"/>
    <m/>
    <m/>
    <s v="OAKHURST 1103CB"/>
    <x v="0"/>
    <m/>
    <m/>
    <m/>
    <m/>
    <s v="No"/>
    <m/>
    <m/>
    <m/>
    <m/>
    <m/>
    <m/>
    <m/>
    <s v="N"/>
    <s v="N"/>
    <m/>
    <m/>
    <s v="     "/>
    <m/>
    <m/>
    <m/>
    <m/>
    <m/>
    <m/>
    <m/>
    <m/>
    <m/>
    <m/>
    <m/>
    <m/>
    <m/>
    <m/>
    <m/>
    <m/>
    <m/>
    <m/>
    <m/>
  </r>
  <r>
    <s v="20180103"/>
    <s v="     "/>
    <n v="43185"/>
    <s v="3/26"/>
    <x v="0"/>
    <n v="0.70833333333333337"/>
    <s v="13"/>
    <n v="1"/>
    <s v="3"/>
    <x v="1"/>
    <n v="43185"/>
    <n v="0.70833333333333337"/>
    <s v="ILIS -WOG, yes.  Brush fire.  Trying to get size of fire; pend VM investigation."/>
    <s v="     "/>
    <s v="FAS"/>
    <m/>
    <s v="N"/>
    <x v="0"/>
    <s v="53936"/>
    <s v="18-0026824"/>
    <m/>
    <m/>
    <m/>
    <m/>
    <s v="     "/>
    <x v="1"/>
    <s v="PG&amp;E"/>
    <m/>
    <m/>
    <m/>
    <s v="D"/>
    <m/>
    <s v="0.26-9.99"/>
    <m/>
    <s v="Vegetation"/>
    <s v="33.a. Veg. contact"/>
    <s v="Vegetation"/>
    <s v="Contact from object"/>
    <s v="Vegetation"/>
    <m/>
    <s v="Contact - Vegetation"/>
    <s v="Conductor"/>
    <s v="Line to Line"/>
    <m/>
    <s v="Overhead"/>
    <x v="3"/>
    <m/>
    <m/>
    <s v="3601"/>
    <s v="     "/>
    <s v="Tier 3"/>
    <x v="1"/>
    <n v="175"/>
    <s v="R2"/>
    <n v="38.730400000000003"/>
    <n v="-122.622"/>
    <s v="Lake"/>
    <s v="MIDDLETOWN-1101"/>
    <s v="043141101"/>
    <n v="11000"/>
    <s v="MIDDLETOWN 1101644756"/>
    <x v="1"/>
    <m/>
    <s v="Hardwood Forest"/>
    <m/>
    <m/>
    <s v="No"/>
    <m/>
    <m/>
    <m/>
    <m/>
    <m/>
    <m/>
    <m/>
    <s v="N"/>
    <s v="N"/>
    <m/>
    <m/>
    <s v="     "/>
    <s v="38.43539400"/>
    <s v="-122.37119000"/>
    <s v="Mar 27 2018 12:00AM"/>
    <s v="RootsFail"/>
    <s v="This outage was caused by a green healthy Willow. The Willow uprooted under water falling and taking the 2 phase 12kV lines to the ground. Both phases were broken. This tree was in a seasonal creek in the deepest part. The tree showed no signs of defects or rot."/>
    <s v="WILW"/>
    <s v="45"/>
    <s v="15"/>
    <s v="30"/>
    <s v="Moderate"/>
    <s v="None"/>
    <s v="N"/>
    <s v="1"/>
    <m/>
    <s v="Creek"/>
    <s v="D"/>
    <s v="CrossArm"/>
    <s v="BareWire"/>
    <s v="2"/>
  </r>
  <r>
    <s v="20190082"/>
    <s v="     "/>
    <n v="43551"/>
    <s v="3/27"/>
    <x v="0"/>
    <n v="0.85466435185185186"/>
    <s v="13"/>
    <n v="1"/>
    <s v="3"/>
    <x v="3"/>
    <n v="43551"/>
    <m/>
    <s v="Transformer and pole fire, PG&amp;E assets only"/>
    <s v="     "/>
    <s v="FAS"/>
    <m/>
    <s v="N"/>
    <x v="0"/>
    <s v="349016"/>
    <s v="19-0037675"/>
    <m/>
    <s v="T004605100"/>
    <n v="116852505"/>
    <m/>
    <s v="     "/>
    <x v="0"/>
    <s v="PG&amp;E"/>
    <m/>
    <m/>
    <m/>
    <s v="D"/>
    <m/>
    <s v="Structure-PG&amp;E only"/>
    <m/>
    <s v="Weather - Lightning"/>
    <s v="39.a. All Other"/>
    <s v="Weather"/>
    <m/>
    <m/>
    <m/>
    <m/>
    <m/>
    <s v="None"/>
    <m/>
    <m/>
    <x v="0"/>
    <m/>
    <m/>
    <s v="223459243920"/>
    <s v="     "/>
    <s v="Tier 3"/>
    <x v="1"/>
    <n v="335"/>
    <m/>
    <n v="38.857500000000002"/>
    <n v="-120.79"/>
    <s v="EL DORADO"/>
    <s v="PLACERVILLE-2106"/>
    <m/>
    <m/>
    <s v="PLACERVILLE 21069712"/>
    <x v="1"/>
    <m/>
    <m/>
    <m/>
    <m/>
    <s v="No"/>
    <m/>
    <m/>
    <m/>
    <m/>
    <m/>
    <m/>
    <m/>
    <s v="N"/>
    <s v="N"/>
    <m/>
    <m/>
    <s v="     "/>
    <m/>
    <m/>
    <m/>
    <m/>
    <m/>
    <m/>
    <m/>
    <m/>
    <m/>
    <m/>
    <m/>
    <m/>
    <m/>
    <m/>
    <m/>
    <m/>
    <m/>
    <m/>
    <m/>
  </r>
  <r>
    <s v="20200246"/>
    <s v="     "/>
    <n v="43917"/>
    <s v="3/27"/>
    <x v="0"/>
    <n v="0.38680555555555557"/>
    <s v="13"/>
    <n v="1"/>
    <s v="3"/>
    <x v="4"/>
    <n v="43917"/>
    <n v="0.38541666666666669"/>
    <s v="On March 27, 2020 at 0917 hours, a PG&amp;E Troubleman was dispatched to the Green Valley 2101 Distribution Circuit near 1040 Smith Road, Watsonville in response to a pole fire. Initial analysis indicates PG&amp;E equipment contact caused the ignition.  The splice on the secondary riser appeared to have a small notch in the 1/0 triplex service upon installation from the molding lag, which could have been smoldering for some time before resulting in an outage to one customer. Cal Fire suppressed the fire prior to PG&amp;E arriving to the scene. PG&amp;E Crew repaired the riser on March 27, 2020."/>
    <s v="     "/>
    <s v="FAS"/>
    <m/>
    <s v="N"/>
    <x v="0"/>
    <s v="868097"/>
    <m/>
    <m/>
    <s v="T004930816"/>
    <n v="118751929"/>
    <m/>
    <s v="     "/>
    <x v="0"/>
    <s v="PG&amp;E"/>
    <m/>
    <s v="Other"/>
    <m/>
    <s v="D"/>
    <s v="D"/>
    <s v="Structure-only"/>
    <m/>
    <s v="Equipment - PG&amp;E"/>
    <s v="34.m. Connection device damage or failure"/>
    <s v="Equipment - PG&amp;E"/>
    <s v="All types of equipment / facility failure"/>
    <s v="Splice/Clamp/Connector"/>
    <s v="Splice/Clamp/Connector"/>
    <m/>
    <m/>
    <m/>
    <m/>
    <s v="Overhead"/>
    <x v="1"/>
    <s v="Splice/Clamp/Connector"/>
    <s v="Riser"/>
    <s v="Pole ID: 101687718"/>
    <s v="     "/>
    <s v="Tier 3"/>
    <x v="1"/>
    <n v="520"/>
    <m/>
    <n v="36.995699999999999"/>
    <n v="-121.749"/>
    <s v="Santa Cruz"/>
    <s v="GREEN-VALLEY-2101"/>
    <m/>
    <n v="750"/>
    <s v="N/A"/>
    <x v="1"/>
    <s v="Cal Fire"/>
    <s v="Shrub"/>
    <m/>
    <m/>
    <s v="No"/>
    <m/>
    <m/>
    <m/>
    <m/>
    <m/>
    <m/>
    <m/>
    <s v="N"/>
    <s v="N"/>
    <m/>
    <m/>
    <s v="     "/>
    <m/>
    <m/>
    <m/>
    <m/>
    <m/>
    <m/>
    <m/>
    <m/>
    <m/>
    <m/>
    <m/>
    <m/>
    <m/>
    <m/>
    <m/>
    <m/>
    <m/>
    <m/>
    <m/>
  </r>
  <r>
    <s v="20210293"/>
    <s v="     "/>
    <n v="44282"/>
    <s v="3/27"/>
    <x v="0"/>
    <n v="0.61875000000000002"/>
    <s v="13"/>
    <n v="1"/>
    <s v="3"/>
    <x v="5"/>
    <n v="44282"/>
    <m/>
    <s v="Line to ground conductor failure occurred due to a splice failure. The ensuing fire was greatert than 1 linear meter. 4/12- added pre-existing notification to column Z and added to folder."/>
    <s v="     "/>
    <s v="FAS"/>
    <m/>
    <s v="N"/>
    <x v="0"/>
    <m/>
    <s v="21-0041834"/>
    <m/>
    <s v="T005251433, T005251472"/>
    <m/>
    <m/>
    <s v="     "/>
    <x v="1"/>
    <s v="PG&amp;E"/>
    <m/>
    <s v="Vegetation"/>
    <m/>
    <s v="D"/>
    <s v="D"/>
    <s v="&lt;0.25"/>
    <s v="APP 100' X 20'"/>
    <s v="Equipment - PG&amp;E"/>
    <s v="34.g. Insulator and brushing damage or failure"/>
    <s v="Equipment - PG&amp;E"/>
    <s v="All types of equipment / facility failure"/>
    <s v="Insulator failure"/>
    <s v="Conductor - Primary"/>
    <m/>
    <m/>
    <s v="Line to Ground"/>
    <s v="Y"/>
    <s v="Overhead"/>
    <x v="3"/>
    <s v="Conductor - Primary"/>
    <s v="Insulator, Conductor - Primary"/>
    <s v="101935409"/>
    <s v="     "/>
    <s v="Tier 3"/>
    <x v="1"/>
    <n v="508"/>
    <s v="R2"/>
    <n v="35.237699999999997"/>
    <n v="-120.76600000000001"/>
    <s v="San Luis Obispo"/>
    <s v="SAN-LUIS-OBISPO-1107"/>
    <m/>
    <n v="12000"/>
    <m/>
    <x v="0"/>
    <s v="Cal Fire"/>
    <s v="Hardwood Woodland"/>
    <m/>
    <m/>
    <s v="No"/>
    <m/>
    <m/>
    <m/>
    <m/>
    <m/>
    <m/>
    <m/>
    <s v="N"/>
    <s v="N"/>
    <m/>
    <m/>
    <s v="     "/>
    <m/>
    <m/>
    <m/>
    <m/>
    <m/>
    <m/>
    <m/>
    <m/>
    <m/>
    <m/>
    <m/>
    <m/>
    <m/>
    <m/>
    <m/>
    <m/>
    <m/>
    <m/>
    <m/>
  </r>
  <r>
    <s v="SAP20203644"/>
    <s v="     "/>
    <n v="43918"/>
    <s v="3/28"/>
    <x v="0"/>
    <m/>
    <s v="13"/>
    <n v="1"/>
    <s v="3"/>
    <x v="4"/>
    <m/>
    <m/>
    <s v="UNKNOWN INTERSEC PARKSIDE DR A, GRIZZLY FLAT; Conductor came off insulator and started pole on fire; "/>
    <s v="     "/>
    <s v="SAP"/>
    <n v="44580"/>
    <s v="Y"/>
    <x v="0"/>
    <s v="866114"/>
    <s v="20-0036288"/>
    <m/>
    <s v="T004930143"/>
    <n v="118747215"/>
    <m/>
    <s v="     "/>
    <x v="0"/>
    <s v="PG&amp;E"/>
    <m/>
    <m/>
    <m/>
    <s v="D"/>
    <m/>
    <s v="Structure-PG&amp;E only"/>
    <m/>
    <s v="Equipment - PG&amp;E"/>
    <s v="34.b. Conductor damage or failure"/>
    <s v="Equipment - PG&amp;E"/>
    <s v="Conductor failure-all"/>
    <s v="Conductor failure-all"/>
    <s v="Pole"/>
    <m/>
    <m/>
    <s v="Force Out"/>
    <s v="Yes"/>
    <s v="Overhead"/>
    <x v="0"/>
    <s v="Pole"/>
    <m/>
    <s v="104060435"/>
    <s v="     "/>
    <s v="Tier 3"/>
    <x v="1"/>
    <m/>
    <m/>
    <n v="38.639299999999999"/>
    <n v="-120.523"/>
    <s v="El Dorado"/>
    <s v="EL-DORADO-PH-2101"/>
    <m/>
    <m/>
    <m/>
    <x v="0"/>
    <m/>
    <m/>
    <m/>
    <m/>
    <s v="No"/>
    <m/>
    <m/>
    <m/>
    <m/>
    <m/>
    <m/>
    <m/>
    <s v="N"/>
    <s v="N"/>
    <m/>
    <m/>
    <s v="     "/>
    <m/>
    <m/>
    <m/>
    <m/>
    <m/>
    <m/>
    <m/>
    <m/>
    <m/>
    <m/>
    <m/>
    <m/>
    <m/>
    <m/>
    <m/>
    <m/>
    <m/>
    <m/>
    <m/>
  </r>
  <r>
    <s v="20200176"/>
    <s v="     "/>
    <n v="43893"/>
    <s v="3/3"/>
    <x v="0"/>
    <n v="0.47708333333333336"/>
    <s v="10"/>
    <n v="1"/>
    <s v="3"/>
    <x v="4"/>
    <n v="43893"/>
    <n v="0.47152777777777777"/>
    <s v="On March 03, 2020 at 11:27 hours, a PG&amp;E Troubleman was dispatched to the Los Gatos 1106 Distribution Circuit near 23275 Schulties Road, Los Gatos for an outage and observed both primary and secondary wires on ground due to vegitation contact. Power was restored to 15 customers on March 04,2020 at 02:24 hours. Initial analysis indicates that vegitation fell onto conductors causing wires to fall and start ignition. Local fire department extinguished fire upon arrival. "/>
    <s v="     "/>
    <s v="FAS"/>
    <m/>
    <s v="N"/>
    <x v="0"/>
    <s v="826298"/>
    <s v="20-0028205"/>
    <m/>
    <s v="T004910963"/>
    <m/>
    <m/>
    <s v="     "/>
    <x v="0"/>
    <s v="PG&amp;E"/>
    <m/>
    <s v="Vegetation"/>
    <m/>
    <s v="D"/>
    <s v="D"/>
    <s v="&lt;3 meters of linear travel"/>
    <m/>
    <s v="Vegetation"/>
    <s v="33.a. Veg. contact"/>
    <s v="Vegetation"/>
    <s v="Contact from object"/>
    <s v="Contact - Vegetation"/>
    <m/>
    <s v="Contact - Vegetation"/>
    <s v="Conductor - Primary"/>
    <s v="Line to Ground"/>
    <m/>
    <s v="Overhead"/>
    <x v="3"/>
    <s v="Conductor - Primary"/>
    <s v="Crossarm &amp; Insulator"/>
    <s v="Circuit ID: 082021106"/>
    <s v="     "/>
    <s v="Tier 3"/>
    <x v="1"/>
    <n v="520"/>
    <m/>
    <n v="37.133000000000003"/>
    <n v="-121.96899999999999"/>
    <s v="Santa Cruz"/>
    <s v="LOS-GATOS-1106"/>
    <m/>
    <n v="12000"/>
    <s v="LOS GATOS 1106LA64"/>
    <x v="1"/>
    <s v="Santa Cruz County FD"/>
    <s v="Conifer Forest"/>
    <m/>
    <m/>
    <s v="No"/>
    <m/>
    <m/>
    <m/>
    <m/>
    <m/>
    <m/>
    <m/>
    <s v="N"/>
    <s v="N"/>
    <m/>
    <m/>
    <s v="     "/>
    <s v="37.13343241"/>
    <s v="-121.96945478"/>
    <s v="Mar  7 2020 12:00AM"/>
    <s v="TrunkFail"/>
    <s v="EVIDENCE OF DEAD TOTEM W/ BREAK, EVIDENCE OF FRESH CUT LOGWOOD&amp;DEBRIS"/>
    <s v="OAKC"/>
    <s v="45"/>
    <s v="21"/>
    <s v="12"/>
    <s v="Moderate"/>
    <s v="Moderate"/>
    <s v="N"/>
    <s v="1"/>
    <m/>
    <s v="Ridge"/>
    <s v="B"/>
    <s v="CrossArm"/>
    <s v="TreeWire"/>
    <s v="2"/>
  </r>
  <r>
    <s v="20180084"/>
    <s v="     "/>
    <n v="43165"/>
    <s v="3/6"/>
    <x v="0"/>
    <n v="0.91805555555555551"/>
    <s v="10"/>
    <n v="1"/>
    <s v="3"/>
    <x v="1"/>
    <n v="43165"/>
    <n v="0.91805555555555551"/>
    <s v="Fire contained to Asset - B76."/>
    <s v="     "/>
    <s v="FAS"/>
    <m/>
    <s v="N"/>
    <x v="0"/>
    <s v="39513"/>
    <s v="18-0020454"/>
    <m/>
    <m/>
    <m/>
    <m/>
    <s v="     "/>
    <x v="0"/>
    <s v="PG&amp;E"/>
    <m/>
    <m/>
    <m/>
    <s v="D"/>
    <m/>
    <s v="Structure-PG&amp;E only"/>
    <m/>
    <s v="Equipment - PG&amp;E"/>
    <s v="34.o. Other"/>
    <s v="Equipment - PG&amp;E"/>
    <s v="All types of equipment / facility failure"/>
    <s v="Other"/>
    <s v="Other"/>
    <m/>
    <m/>
    <s v="Line to Ground"/>
    <m/>
    <s v="Overhead"/>
    <x v="3"/>
    <s v="Other"/>
    <s v="Booster"/>
    <s v="17627"/>
    <s v="     "/>
    <s v="Tier 3"/>
    <x v="1"/>
    <n v="335"/>
    <m/>
    <n v="38.515700000000002"/>
    <n v="-120.419"/>
    <s v="Amador"/>
    <s v="TIGER-CREEK-0201"/>
    <s v="161380201"/>
    <n v="2000"/>
    <s v="DEEPWATER 110720212"/>
    <x v="0"/>
    <m/>
    <s v="Rural"/>
    <m/>
    <m/>
    <s v="No"/>
    <m/>
    <m/>
    <m/>
    <m/>
    <m/>
    <m/>
    <m/>
    <s v="N"/>
    <s v="N"/>
    <m/>
    <m/>
    <s v="     "/>
    <m/>
    <m/>
    <m/>
    <m/>
    <m/>
    <m/>
    <m/>
    <m/>
    <m/>
    <m/>
    <m/>
    <m/>
    <m/>
    <m/>
    <m/>
    <m/>
    <m/>
    <m/>
    <m/>
  </r>
  <r>
    <s v="20180083"/>
    <s v="     "/>
    <n v="43165"/>
    <s v="3/6"/>
    <x v="0"/>
    <n v="0.74791666666666667"/>
    <s v="10"/>
    <n v="1"/>
    <s v="3"/>
    <x v="1"/>
    <n v="43165"/>
    <n v="0.74791666666666667"/>
    <s v="ILIS - WOG, yes."/>
    <s v="     "/>
    <s v="FAS"/>
    <m/>
    <s v="N"/>
    <x v="0"/>
    <s v="39447"/>
    <s v="18-0020396"/>
    <m/>
    <m/>
    <m/>
    <m/>
    <s v="     "/>
    <x v="1"/>
    <s v="PG&amp;E"/>
    <m/>
    <m/>
    <m/>
    <s v="D"/>
    <m/>
    <s v="&lt;0.25"/>
    <m/>
    <s v="Equipment - PG&amp;E"/>
    <s v="34.b. Conductor damage or failure"/>
    <s v="Equipment - PG&amp;E"/>
    <s v="All types of equipment / facility failure"/>
    <s v="Conductor"/>
    <s v="Conductor"/>
    <m/>
    <m/>
    <s v="Multi-Fault"/>
    <m/>
    <s v="Overhead"/>
    <x v="3"/>
    <s v="Conductor - Primary"/>
    <m/>
    <s v="1103/2"/>
    <s v="     "/>
    <s v="Tier 3"/>
    <x v="1"/>
    <n v="305"/>
    <s v="R1"/>
    <n v="38.281100000000002"/>
    <n v="-120.89700000000001"/>
    <s v="Amador"/>
    <s v="CLAY-1103"/>
    <s v="163341103"/>
    <n v="11000"/>
    <s v="CLAY 1102CB"/>
    <x v="0"/>
    <m/>
    <s v="Hardwood Woodland"/>
    <m/>
    <m/>
    <s v="No"/>
    <m/>
    <m/>
    <m/>
    <m/>
    <m/>
    <m/>
    <m/>
    <s v="N"/>
    <s v="N"/>
    <m/>
    <m/>
    <s v="     "/>
    <m/>
    <m/>
    <m/>
    <m/>
    <m/>
    <m/>
    <m/>
    <m/>
    <m/>
    <m/>
    <m/>
    <m/>
    <m/>
    <m/>
    <m/>
    <m/>
    <m/>
    <m/>
    <m/>
  </r>
  <r>
    <s v="20150018"/>
    <s v="     "/>
    <n v="42070"/>
    <s v="3/7"/>
    <x v="0"/>
    <n v="0.56597222222222221"/>
    <s v="10"/>
    <n v="1"/>
    <s v="3"/>
    <x v="2"/>
    <n v="42070"/>
    <n v="0.56597222222222221"/>
    <s v="top of tree fell on pri, removed, load side of 14417, about 2 spans, follow trail"/>
    <s v="     "/>
    <m/>
    <m/>
    <s v="N"/>
    <x v="0"/>
    <s v="1200510"/>
    <s v="15-0018003"/>
    <m/>
    <m/>
    <m/>
    <m/>
    <s v="     "/>
    <x v="1"/>
    <s v="PG&amp;E"/>
    <m/>
    <s v="Vegetation"/>
    <m/>
    <s v="D"/>
    <m/>
    <s v="&lt;0.25"/>
    <s v="Square Feet: ; Acreage: 0.25"/>
    <s v="Vegetation"/>
    <s v="33.a. Veg. contact"/>
    <s v="Vegetation"/>
    <s v="All types of equipment / facility failure"/>
    <s v="Contact - Vegetation"/>
    <m/>
    <s v="Contact - Vegetation"/>
    <s v="Conductor"/>
    <s v="None"/>
    <s v="0"/>
    <s v="Overhead"/>
    <x v="3"/>
    <s v="Conductor"/>
    <m/>
    <s v="14417 western mine rd, Middletown"/>
    <s v="     "/>
    <s v="Tier 3"/>
    <x v="1"/>
    <n v="175"/>
    <m/>
    <n v="38.709099999999999"/>
    <n v="-122.648"/>
    <s v="Lake"/>
    <s v="MIDDLETOWN-1101"/>
    <s v="43141101"/>
    <n v="12000"/>
    <s v="MIDDLETOWN 1101644756"/>
    <x v="1"/>
    <s v="Cal Fire Dept"/>
    <s v="Conifer Forest"/>
    <m/>
    <m/>
    <s v="No"/>
    <m/>
    <m/>
    <m/>
    <m/>
    <m/>
    <m/>
    <m/>
    <s v="N"/>
    <s v="N"/>
    <m/>
    <m/>
    <s v="     "/>
    <s v="38.70909000"/>
    <s v="-122.64837000"/>
    <s v="Mar  9 2015 12:00AM"/>
    <s v="TrunkFail"/>
    <s v="A normal appearing Tanoak, failed near its base.  The tree fell West, downslope  coming to rest against one of the two energized Primary conductors below. Due to prolonged contact with the nearest Primary conductor, a portion of the crown ignited and fell to the ground which then caused a spotty, slow moving ground fire that progressed upslope from the conductors.  Cal Fire and Nothlake Fire Depts. both responded.  There was no injury or property damage observed or reported."/>
    <s v="TAN"/>
    <s v="60"/>
    <s v="12"/>
    <s v="55"/>
    <s v="Slight"/>
    <s v="None"/>
    <s v="N"/>
    <s v="1"/>
    <m/>
    <s v="Hillside"/>
    <s v="C"/>
    <s v="CrossArm"/>
    <s v="BareWire"/>
    <s v="1"/>
  </r>
  <r>
    <s v="20180113"/>
    <s v="     "/>
    <n v="43200"/>
    <s v="4/10"/>
    <x v="0"/>
    <n v="0.42222222222222222"/>
    <s v="15"/>
    <n v="2"/>
    <s v="4"/>
    <x v="1"/>
    <n v="43200"/>
    <n v="0.42222222222222222"/>
    <s v="ILIS - UG SSFTX, T0366 -fire contained within box."/>
    <s v="     "/>
    <s v="FAS"/>
    <m/>
    <s v="N"/>
    <x v="0"/>
    <s v="63777"/>
    <s v="18-0030864"/>
    <m/>
    <m/>
    <m/>
    <m/>
    <s v="     "/>
    <x v="0"/>
    <s v="PG&amp;E"/>
    <m/>
    <m/>
    <m/>
    <s v="D"/>
    <m/>
    <s v="Structure-PG&amp;E only"/>
    <m/>
    <s v="Equipment - PG&amp;E"/>
    <s v="34.n. Transformer damage or failure"/>
    <s v="Equipment - PG&amp;E"/>
    <s v="All types of equipment / facility failure"/>
    <s v="Transformer"/>
    <s v="Transformer"/>
    <m/>
    <m/>
    <s v="Force Out"/>
    <m/>
    <s v="Underground"/>
    <x v="3"/>
    <s v="Transformer"/>
    <m/>
    <s v="80246"/>
    <s v="     "/>
    <s v="Tier 3"/>
    <x v="1"/>
    <m/>
    <m/>
    <n v="36.981499999999997"/>
    <n v="-120.05200000000001"/>
    <s v="Madera"/>
    <s v="STOREY-1111"/>
    <s v="254611111"/>
    <n v="11000"/>
    <s v="PAUL SWEET 2109CB"/>
    <x v="0"/>
    <m/>
    <s v="Urban"/>
    <m/>
    <m/>
    <s v="No"/>
    <m/>
    <m/>
    <m/>
    <m/>
    <m/>
    <m/>
    <m/>
    <s v="N"/>
    <s v="N"/>
    <m/>
    <m/>
    <s v="     "/>
    <m/>
    <m/>
    <m/>
    <m/>
    <m/>
    <m/>
    <m/>
    <m/>
    <m/>
    <m/>
    <m/>
    <m/>
    <m/>
    <m/>
    <m/>
    <m/>
    <m/>
    <m/>
    <m/>
  </r>
  <r>
    <s v="20210484"/>
    <s v="     "/>
    <n v="44296"/>
    <s v="4/10"/>
    <x v="0"/>
    <n v="0.2048611111111111"/>
    <s v="15"/>
    <n v="2"/>
    <s v="4"/>
    <x v="5"/>
    <n v="44296"/>
    <m/>
    <s v="Foggy conditions caused tracking from insulator, resulting in an ignition. The fire size is unknown at this time. A following up with the troubleman will need to conducted.  CAP 120922170 - States three separate pole fires occurred in the span of 10 days and were found to be attributable to tracking. The three igntions were Index 432, Index 483 &amp; Index 484. This information is preliminary."/>
    <s v="     "/>
    <s v="FAS"/>
    <m/>
    <s v="Y"/>
    <x v="0"/>
    <m/>
    <s v="21-0047059"/>
    <m/>
    <s v="T005261646, T005261649, T005261661"/>
    <m/>
    <m/>
    <s v="     "/>
    <x v="0"/>
    <s v="PG&amp;E"/>
    <m/>
    <s v="Other"/>
    <s v="Pole"/>
    <s v="D"/>
    <s v="D"/>
    <s v="Structure-only"/>
    <m/>
    <s v="Contamination"/>
    <s v="36.a. Contamination"/>
    <s v="Equipment - PG&amp;E"/>
    <s v="Contamination"/>
    <s v="Tracking"/>
    <m/>
    <m/>
    <m/>
    <s v="Line to Ground"/>
    <s v="Y"/>
    <s v="Overhead"/>
    <x v="3"/>
    <s v="Insulator"/>
    <s v="Pole top, crossarm, cutouts"/>
    <s v="110220079"/>
    <s v="     "/>
    <s v="Tier 3"/>
    <x v="1"/>
    <n v="530"/>
    <m/>
    <n v="37.796300000000002"/>
    <n v="-121.77800000000001"/>
    <s v="Contra Costa"/>
    <s v="CAYETANO-2109"/>
    <m/>
    <n v="21000"/>
    <m/>
    <x v="0"/>
    <s v="San Ramon Valley  FD"/>
    <s v="Herbaceous"/>
    <m/>
    <m/>
    <s v="No"/>
    <m/>
    <m/>
    <m/>
    <m/>
    <m/>
    <m/>
    <m/>
    <s v="N"/>
    <s v="N"/>
    <m/>
    <m/>
    <s v="     "/>
    <m/>
    <m/>
    <m/>
    <m/>
    <m/>
    <m/>
    <m/>
    <m/>
    <m/>
    <m/>
    <m/>
    <m/>
    <m/>
    <m/>
    <m/>
    <m/>
    <m/>
    <m/>
    <m/>
  </r>
  <r>
    <s v="SAP20203530"/>
    <s v="     "/>
    <n v="43932"/>
    <s v="4/11"/>
    <x v="0"/>
    <m/>
    <s v="15"/>
    <n v="2"/>
    <s v="4"/>
    <x v="4"/>
    <n v="43930"/>
    <m/>
    <s v="29431 SHASTA DR, PINECREST; wire on arm caused pole fire; "/>
    <s v="     "/>
    <s v="SAP"/>
    <n v="44580"/>
    <s v="Y"/>
    <x v="0"/>
    <s v="892709"/>
    <s v="20-0039934"/>
    <m/>
    <s v="T004938947"/>
    <n v="118897459"/>
    <m/>
    <s v="     "/>
    <x v="0"/>
    <s v="PG&amp;E"/>
    <m/>
    <m/>
    <m/>
    <s v="D"/>
    <m/>
    <s v="Structure-PG&amp;E only"/>
    <m/>
    <s v="Equipment - PG&amp;E"/>
    <s v="34.b. Conductor damage or failure"/>
    <s v="Equipment - PG&amp;E"/>
    <s v="Conductor failure-all"/>
    <s v="Conductor failure-all"/>
    <s v="Crossarm"/>
    <m/>
    <m/>
    <s v="Line to Ground"/>
    <s v="Yes"/>
    <s v="Overhead"/>
    <x v="0"/>
    <s v="Crossarm"/>
    <m/>
    <s v="104082924"/>
    <s v="     "/>
    <s v="Tier 3"/>
    <x v="1"/>
    <m/>
    <m/>
    <n v="38.1541"/>
    <n v="-120.051"/>
    <s v="Tuolumne"/>
    <s v="SPRING-GAP-1702"/>
    <m/>
    <m/>
    <m/>
    <x v="0"/>
    <m/>
    <m/>
    <m/>
    <m/>
    <s v="No"/>
    <m/>
    <m/>
    <m/>
    <m/>
    <m/>
    <m/>
    <m/>
    <s v="N"/>
    <s v="N"/>
    <m/>
    <m/>
    <s v="     "/>
    <m/>
    <m/>
    <m/>
    <m/>
    <m/>
    <m/>
    <m/>
    <m/>
    <m/>
    <m/>
    <m/>
    <m/>
    <m/>
    <m/>
    <m/>
    <m/>
    <m/>
    <m/>
    <m/>
  </r>
  <r>
    <s v="SAP201421910"/>
    <s v="     "/>
    <n v="41741"/>
    <s v="4/12"/>
    <x v="0"/>
    <m/>
    <s v="15"/>
    <n v="2"/>
    <s v="4"/>
    <x v="7"/>
    <n v="41739"/>
    <m/>
    <s v="pole fire; tree probable cause; wire down"/>
    <s v="     "/>
    <s v="SAP"/>
    <n v="44580"/>
    <s v="Y"/>
    <x v="0"/>
    <m/>
    <s v="14-0024377"/>
    <m/>
    <s v="T003098075"/>
    <n v="107948556"/>
    <m/>
    <s v="     "/>
    <x v="0"/>
    <s v="PG&amp;E"/>
    <m/>
    <m/>
    <m/>
    <s v="D"/>
    <m/>
    <s v="Structure-PG&amp;E only"/>
    <m/>
    <s v="Vegetation"/>
    <s v="33.a. Veg. contact"/>
    <s v="Vegetation"/>
    <s v="Veg. contact"/>
    <s v="Veg. contact"/>
    <m/>
    <s v="Veg. contact"/>
    <s v="Pole"/>
    <s v="None"/>
    <s v="Yes"/>
    <s v="Overhead"/>
    <x v="0"/>
    <s v="Pole"/>
    <m/>
    <s v="101800129"/>
    <s v="     "/>
    <s v="Tier 3"/>
    <x v="1"/>
    <m/>
    <m/>
    <n v="37.039000000000001"/>
    <n v="-122.02200000000001"/>
    <s v="Santa Cruz"/>
    <s v="CAMP-EVERS-2103"/>
    <m/>
    <m/>
    <s v="CAMP EVERS 210312990"/>
    <x v="0"/>
    <m/>
    <m/>
    <m/>
    <m/>
    <s v="No"/>
    <m/>
    <m/>
    <m/>
    <m/>
    <m/>
    <m/>
    <m/>
    <s v="N"/>
    <s v="N"/>
    <m/>
    <m/>
    <s v="     "/>
    <m/>
    <m/>
    <m/>
    <m/>
    <m/>
    <m/>
    <m/>
    <m/>
    <m/>
    <m/>
    <m/>
    <m/>
    <m/>
    <m/>
    <m/>
    <m/>
    <m/>
    <m/>
    <m/>
  </r>
  <r>
    <s v="20180117"/>
    <s v="     "/>
    <n v="43202"/>
    <s v="4/12"/>
    <x v="0"/>
    <n v="0.59513888888888888"/>
    <s v="15"/>
    <n v="2"/>
    <s v="4"/>
    <x v="1"/>
    <n v="43202"/>
    <n v="0.62430555555555556"/>
    <s v="Backyard, Palm Tree branch contacted secondary wire. Tman remarks WOG, yes.  4/17/18 rcvd VM report, 6x6 fire burnt fence."/>
    <s v="     "/>
    <s v="FAS"/>
    <m/>
    <s v="N"/>
    <x v="0"/>
    <s v="65706"/>
    <s v="18-0031819"/>
    <m/>
    <m/>
    <m/>
    <m/>
    <s v="     "/>
    <x v="1"/>
    <s v="PG&amp;E"/>
    <m/>
    <m/>
    <m/>
    <s v="D"/>
    <m/>
    <s v="&lt;3 meters of linear travel"/>
    <m/>
    <s v="Vegetation"/>
    <s v="33.a. Veg. contact"/>
    <s v="Vegetation"/>
    <s v="Contact from object"/>
    <s v="Vegetation"/>
    <m/>
    <s v="Contact - Vegetation"/>
    <s v="Conductor - Secondary"/>
    <s v="Force Out"/>
    <m/>
    <s v="Overhead"/>
    <x v="1"/>
    <m/>
    <m/>
    <s v="MTR#1008080299"/>
    <s v="     "/>
    <s v="Tier 3"/>
    <x v="1"/>
    <m/>
    <s v="NA"/>
    <n v="34.966000000000001"/>
    <n v="-120.428"/>
    <s v="Santa Barbara"/>
    <s v="SANTA-MARIA-1106"/>
    <s v="182671106"/>
    <n v="750"/>
    <s v="N/A"/>
    <x v="0"/>
    <m/>
    <s v="Urban"/>
    <m/>
    <m/>
    <s v="No"/>
    <m/>
    <m/>
    <m/>
    <m/>
    <m/>
    <m/>
    <m/>
    <s v="N"/>
    <s v="N"/>
    <m/>
    <m/>
    <s v="     "/>
    <s v="34.57580000"/>
    <s v="-120.25410000"/>
    <s v="Apr 16 2018 12:00AM"/>
    <s v="WindBlew"/>
    <s v="EVIDENCE OF FAN PALM STUMP AT FAULT LOCATION. EVIDENCE OF FIRE. FIRE INVESTIGATION WILL BE COMPLETED 4/16/18. NO FURTHER WORK NECESSARY."/>
    <s v="PALF"/>
    <s v="20"/>
    <s v="17"/>
    <s v="1"/>
    <m/>
    <m/>
    <m/>
    <m/>
    <m/>
    <m/>
    <m/>
    <s v="CrossArm"/>
    <s v="BareWire"/>
    <s v="0"/>
  </r>
  <r>
    <s v="20200293"/>
    <s v="     "/>
    <n v="43935"/>
    <s v="4/14"/>
    <x v="0"/>
    <n v="0.12986111111111112"/>
    <s v="16"/>
    <n v="2"/>
    <s v="4"/>
    <x v="4"/>
    <n v="43935"/>
    <n v="0.11874999999999999"/>
    <s v="On April 14, 2020 at 0431 hours, PG&amp;E Troublemen patrolled the Shingle Springs 2110 12kV Distribution Circuit number 153652110, near 4301 Steep Lane in Shingle Springs. They observed a broken overhead conductor arcing on the ground and a 1' x 1' fire that was already extinguished. They saw a fallen tree and a wire down, but no property damage. Initial analysis indicates the cause of the one span of downed wire, was due to a black oak tree that uprooted and failed into our PG&amp;E conductors. Upon inspection, we found evidence of root rot at the tree trunk's flair. Cal Fire responded to and extinguished the fire. The 305-minute outage affected 265 customers. All the repairs were completed and the line was returned to service on April 14, 2020. This ignition did not meet the reporting criteria, because the fire was not greater than one linear meter. This information is preliminary."/>
    <s v="     "/>
    <s v="FAS"/>
    <m/>
    <s v="N"/>
    <x v="0"/>
    <s v="894890"/>
    <s v="20-0041086"/>
    <m/>
    <s v="1542937662, T004941428"/>
    <n v="118915915"/>
    <m/>
    <s v="     "/>
    <x v="0"/>
    <s v="PG&amp;E"/>
    <m/>
    <s v="Vegetation"/>
    <m/>
    <s v="D"/>
    <s v="D"/>
    <s v="&lt;3 meters of linear travel"/>
    <m/>
    <s v="Vegetation"/>
    <s v="33.a. Veg. contact"/>
    <s v="Vegetation"/>
    <s v="Contact from object"/>
    <s v="Contact - Vegetation"/>
    <m/>
    <s v="Contact - Vegetation"/>
    <s v="Conductor - Primary"/>
    <s v="Line to Ground"/>
    <m/>
    <s v="Overhead"/>
    <x v="3"/>
    <s v="Conductor - Primary"/>
    <s v="Conductor"/>
    <s v="Circuit ID: 153652110, SAP Pole ID: 103661872"/>
    <s v="     "/>
    <s v="Tier 3"/>
    <x v="1"/>
    <n v="305"/>
    <m/>
    <n v="38.646500000000003"/>
    <n v="-120.919"/>
    <s v="El Dorado"/>
    <s v="SHINGLE-SPRINGS-2110"/>
    <m/>
    <n v="12000"/>
    <s v="SHINGLE SPRINGS 21107742"/>
    <x v="1"/>
    <s v="Cal Fire"/>
    <s v="Urban"/>
    <m/>
    <m/>
    <s v="No"/>
    <m/>
    <m/>
    <m/>
    <m/>
    <m/>
    <m/>
    <m/>
    <s v="N"/>
    <s v="N"/>
    <m/>
    <m/>
    <s v="     "/>
    <s v="38.64649300"/>
    <s v="-120.91984000"/>
    <s v="Apr 21 2020 12:00AM"/>
    <s v="RootsFail"/>
    <s v="--BLACK OAK ON A HILKSIDE UPROOTED INTO LINES_x000d__x000a_--SLIGHT ROT IN ROOTS_x000d__x000a_--SLIGHT ROT AT TRUNK FLARE"/>
    <s v="OAKK"/>
    <s v="55"/>
    <s v="15"/>
    <s v="15"/>
    <s v="Moderate"/>
    <s v="None"/>
    <s v="N"/>
    <s v="1"/>
    <m/>
    <s v="Hillside"/>
    <s v="C"/>
    <s v="CrossArm"/>
    <s v="BareWire"/>
    <s v="1"/>
  </r>
  <r>
    <s v="20210384"/>
    <s v="     "/>
    <n v="44303"/>
    <s v="4/17"/>
    <x v="0"/>
    <n v="0.4201388888888889"/>
    <s v="16"/>
    <n v="2"/>
    <s v="4"/>
    <x v="5"/>
    <n v="44303"/>
    <m/>
    <s v="Tracking occurred at through bolt on primary crossarm, resulting in an ignition. The ensuing grass fire was 1 meter - &lt; 3 meters in size.  CAP 120922170 - States three separate pole fires occurred in the span of 10 days and were found to be attributable to tracking. The three igntions were Index 432, Index 483 &amp; Index 484."/>
    <s v="     "/>
    <s v="FAS"/>
    <m/>
    <s v="N"/>
    <x v="0"/>
    <m/>
    <s v="21-0049892"/>
    <m/>
    <s v="T005267049"/>
    <n v="120834000"/>
    <m/>
    <s v="     "/>
    <x v="1"/>
    <s v="PG&amp;E"/>
    <m/>
    <s v="Other"/>
    <s v="Crossarm"/>
    <s v="D"/>
    <s v="D"/>
    <s v="&lt;0.25"/>
    <s v="&quot;About 5X 10 feet&quot;"/>
    <s v="Contamination"/>
    <s v="36.a. Contamination"/>
    <s v="Equipment - PG&amp;E"/>
    <s v="Contamination"/>
    <s v="Tracking"/>
    <m/>
    <m/>
    <m/>
    <s v="Line to Line"/>
    <s v="N"/>
    <s v="Overhead"/>
    <x v="3"/>
    <s v="Crossarm"/>
    <s v="Crossarm"/>
    <s v="14422109"/>
    <s v="     "/>
    <s v="Tier 3"/>
    <x v="1"/>
    <n v="530"/>
    <s v="R2"/>
    <n v="37.789700000000003"/>
    <n v="-121.774"/>
    <s v="Contra Costa"/>
    <s v="CAYETANO-2109"/>
    <m/>
    <n v="21000"/>
    <m/>
    <x v="0"/>
    <s v="San Ramon Valley FD"/>
    <s v="Herbaceous"/>
    <m/>
    <m/>
    <s v="No"/>
    <m/>
    <m/>
    <m/>
    <m/>
    <m/>
    <m/>
    <m/>
    <s v="N"/>
    <s v="N"/>
    <m/>
    <m/>
    <s v="     "/>
    <m/>
    <m/>
    <m/>
    <m/>
    <m/>
    <m/>
    <m/>
    <m/>
    <m/>
    <m/>
    <m/>
    <m/>
    <m/>
    <m/>
    <m/>
    <m/>
    <m/>
    <m/>
    <m/>
  </r>
  <r>
    <s v="20210445"/>
    <s v="     "/>
    <n v="44304"/>
    <s v="4/18"/>
    <x v="0"/>
    <n v="0.2673611111111111"/>
    <s v="17"/>
    <n v="2"/>
    <s v="4"/>
    <x v="5"/>
    <n v="44304"/>
    <m/>
    <s v="Black oak leader broke off tree and contacted the primaries causing a wire down and small ignitions in a 2’by 20’ area. Leader has signs of defect and decline. Basal rot and Fruiting bodies were present on trunk. The ensuing fire was 3 meters - 0.25 acre. This information is preliminary. OIS: 1321713; ILIS: 21-0050012; FOID: T005267397, T005267443; Division: North Valley; EC Tags:  12120837223, 12120837222; PM: 31536243; Circuit ID: 103751101, SAP ID: 100334205; Eqp: Conductor, Crossarm; Region: Northern; Division: North Valley; City: Oroville; Circuit ID: Big Bend 1101, 103751101; County: Butte; Lat/Long: 39.68359, -121.45604; OIS: 1321713; ILIS: 21-0050012; FOID: T005267397"/>
    <s v="     "/>
    <s v="FAS"/>
    <m/>
    <s v="Y"/>
    <x v="0"/>
    <m/>
    <s v="21-0050012"/>
    <m/>
    <s v="T005267397, T005267443"/>
    <m/>
    <m/>
    <s v="     "/>
    <x v="1"/>
    <s v="PG&amp;E"/>
    <m/>
    <s v="Vegetation"/>
    <m/>
    <s v="D"/>
    <s v="D"/>
    <s v="&lt;0.25"/>
    <m/>
    <s v="Vegetation"/>
    <s v="33.a. Veg. contact"/>
    <s v="Vegetation"/>
    <s v="Contact from object"/>
    <s v="Veg. contact"/>
    <m/>
    <s v="Veg. contact"/>
    <s v="Conductor - Primary"/>
    <s v="Line to Ground"/>
    <s v="Y"/>
    <s v="Overhead"/>
    <x v="3"/>
    <s v="Conductor - Primary"/>
    <s v="Conductor, Crossarm"/>
    <s v="100334205"/>
    <s v="     "/>
    <s v="Tier 3"/>
    <x v="1"/>
    <n v="280"/>
    <s v="R3"/>
    <n v="39.683599999999998"/>
    <n v="-121.456"/>
    <s v="Butte"/>
    <s v="BIG-BEND-1101"/>
    <m/>
    <n v="12000"/>
    <m/>
    <x v="0"/>
    <s v="Unknown"/>
    <s v="Conifer Forest"/>
    <m/>
    <m/>
    <s v="No"/>
    <m/>
    <m/>
    <m/>
    <m/>
    <m/>
    <m/>
    <m/>
    <s v="N"/>
    <s v="N"/>
    <m/>
    <m/>
    <s v="     "/>
    <s v="39.68359000"/>
    <s v="-121.45604000"/>
    <s v="Apr 20 2021 12:00AM"/>
    <s v="TrunkFail"/>
    <s v="12&quot; stem of a 70 Tall x 25&quot; DBH xstem black oak failed 2 feet from the base due to basal rot. Tree came down on the primaries causing a wire down and ignition for an area estimated 2 x 20. The remaining stem will be removed on a P2 Tag to mitigate the remaining risk."/>
    <s v="OAKK"/>
    <s v="70"/>
    <s v="12"/>
    <s v="20"/>
    <s v="Severe"/>
    <s v="Moderate"/>
    <s v="N"/>
    <s v="1"/>
    <m/>
    <s v="Hillside"/>
    <s v="B"/>
    <s v="CrossArm"/>
    <s v="BareWire"/>
    <s v="1"/>
  </r>
  <r>
    <s v="MIA201710220"/>
    <s v="     "/>
    <n v="42844"/>
    <s v="4/19"/>
    <x v="0"/>
    <n v="0.28996527777777775"/>
    <s v="16"/>
    <n v="2"/>
    <s v="4"/>
    <x v="0"/>
    <n v="42844"/>
    <n v="0.28958333333333336"/>
    <s v="Pole fire previous night. Primary wires in trees, on guy. Touching phase to phase and telephone trunk lines. Unknown fire size and who suppressed. "/>
    <s v="     "/>
    <s v="FAS"/>
    <n v="44246"/>
    <s v="Y"/>
    <x v="0"/>
    <s v="1760947"/>
    <s v="17-0041291"/>
    <m/>
    <s v="T004014141"/>
    <m/>
    <m/>
    <s v="     "/>
    <x v="0"/>
    <s v="PG&amp;E"/>
    <m/>
    <m/>
    <m/>
    <s v="D"/>
    <m/>
    <s v="Unknown"/>
    <m/>
    <s v="Vegetation"/>
    <s v="33.a. Veg. contact"/>
    <s v="Vegetation"/>
    <s v="Contact from object"/>
    <s v="Contact - Vegetation"/>
    <m/>
    <s v="Contact - Vegetation"/>
    <s v="Pole"/>
    <s v="Force Out"/>
    <s v="Yes"/>
    <s v="Overhead"/>
    <x v="0"/>
    <m/>
    <m/>
    <s v="82021106"/>
    <s v="     "/>
    <s v="Tier 3"/>
    <x v="1"/>
    <n v="520"/>
    <m/>
    <n v="37.1464"/>
    <n v="-121.97199999999999"/>
    <s v="Santa Clara"/>
    <s v="LOS-GATOS-1106"/>
    <s v="82021106"/>
    <n v="11000"/>
    <s v="LOS GATOS 110660116"/>
    <x v="1"/>
    <m/>
    <s v="Rural"/>
    <m/>
    <m/>
    <s v="No"/>
    <m/>
    <m/>
    <m/>
    <m/>
    <m/>
    <m/>
    <m/>
    <s v="N"/>
    <s v="N"/>
    <m/>
    <m/>
    <s v="     "/>
    <m/>
    <m/>
    <m/>
    <m/>
    <m/>
    <m/>
    <m/>
    <m/>
    <m/>
    <m/>
    <m/>
    <m/>
    <m/>
    <m/>
    <m/>
    <m/>
    <m/>
    <m/>
    <m/>
  </r>
  <r>
    <s v="20150030"/>
    <s v="     "/>
    <n v="42096"/>
    <s v="4/2"/>
    <x v="0"/>
    <n v="0.40555555555555556"/>
    <s v="14"/>
    <n v="2"/>
    <s v="4"/>
    <x v="2"/>
    <n v="42096"/>
    <n v="0.40208333333333335"/>
    <s v="CHK BIG BEND SUB OK, SET UP CLEARANCE FOR WORK"/>
    <s v="     "/>
    <m/>
    <m/>
    <s v="N"/>
    <x v="0"/>
    <s v="1211660"/>
    <s v="15-0023747"/>
    <m/>
    <m/>
    <m/>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0"/>
    <s v="Overhead"/>
    <x v="3"/>
    <s v="Conductor"/>
    <m/>
    <s v="100338726"/>
    <s v="     "/>
    <s v="Tier 3"/>
    <x v="1"/>
    <n v="280"/>
    <m/>
    <n v="39.677199999999999"/>
    <n v="-121.492"/>
    <s v="Butte"/>
    <s v="WYANDOTTE-1105"/>
    <s v="102911105"/>
    <n v="12000"/>
    <s v="N/A"/>
    <x v="0"/>
    <s v="Cal Fire Dept"/>
    <s v="Herbaceous"/>
    <m/>
    <m/>
    <s v="Yes"/>
    <m/>
    <m/>
    <m/>
    <m/>
    <m/>
    <m/>
    <m/>
    <s v="N"/>
    <s v="N"/>
    <m/>
    <m/>
    <s v="     "/>
    <m/>
    <m/>
    <m/>
    <m/>
    <m/>
    <m/>
    <m/>
    <m/>
    <m/>
    <m/>
    <m/>
    <m/>
    <m/>
    <m/>
    <m/>
    <m/>
    <m/>
    <m/>
    <m/>
  </r>
  <r>
    <s v="SAP20196285"/>
    <s v="     "/>
    <n v="43575"/>
    <s v="4/20"/>
    <x v="0"/>
    <m/>
    <s v="16"/>
    <n v="2"/>
    <s v="4"/>
    <x v="3"/>
    <n v="43573"/>
    <m/>
    <s v="107 Magnolia Dr in Paradise; leaking oil from transformer; fiberglass pad &quot;damaged by fire&quot;"/>
    <s v="     "/>
    <s v="SAP"/>
    <n v="44580"/>
    <s v="Y"/>
    <x v="0"/>
    <m/>
    <s v="N/A"/>
    <m/>
    <s v="Unknown"/>
    <n v="117055948"/>
    <m/>
    <s v="     "/>
    <x v="0"/>
    <s v="PG&amp;E"/>
    <m/>
    <m/>
    <m/>
    <s v="D"/>
    <m/>
    <s v="Structure-PG&amp;E only"/>
    <m/>
    <s v="Equipment - PG&amp;E"/>
    <s v="34.n. Transformer damage or failure"/>
    <s v="Equipment - PG&amp;E"/>
    <s v="Transformer failure"/>
    <s v="Transformer failure"/>
    <s v="Transformer"/>
    <m/>
    <m/>
    <m/>
    <s v="No"/>
    <s v="Underground"/>
    <x v="0"/>
    <s v="Transformer"/>
    <m/>
    <s v="103019511"/>
    <s v="     "/>
    <s v="Tier 3"/>
    <x v="1"/>
    <m/>
    <m/>
    <n v="39.744999999999997"/>
    <n v="-121.62"/>
    <s v="Butte"/>
    <s v="PARADISE-1104"/>
    <m/>
    <m/>
    <m/>
    <x v="0"/>
    <m/>
    <m/>
    <m/>
    <m/>
    <s v="No"/>
    <m/>
    <m/>
    <m/>
    <m/>
    <m/>
    <m/>
    <m/>
    <s v="N"/>
    <s v="N"/>
    <m/>
    <m/>
    <s v="     "/>
    <m/>
    <m/>
    <m/>
    <m/>
    <m/>
    <m/>
    <m/>
    <m/>
    <m/>
    <m/>
    <m/>
    <m/>
    <m/>
    <m/>
    <m/>
    <m/>
    <m/>
    <m/>
    <m/>
  </r>
  <r>
    <s v="20210483"/>
    <s v="     "/>
    <n v="44306"/>
    <s v="4/20"/>
    <x v="0"/>
    <n v="0.95"/>
    <s v="17"/>
    <n v="2"/>
    <s v="4"/>
    <x v="5"/>
    <n v="44306"/>
    <m/>
    <s v="Foggy conditions caused tracking from insulator, resulting in an ignition. The fire size is unknown at this time. A following up with the troubleman will need to conducted.  CAP 120922170 - States three separate pole fires occurred in the span of 10 days and were found to be attributable to tracking. The three igntions were Index 432, Index 483 &amp; Index 484. T Man responded on 5/6/2021 with fire info. details. "/>
    <s v="     "/>
    <s v="FAS"/>
    <m/>
    <s v="Y"/>
    <x v="0"/>
    <m/>
    <s v="21-0051116"/>
    <m/>
    <s v="T005269795"/>
    <n v="120857000"/>
    <m/>
    <s v="     "/>
    <x v="0"/>
    <s v="PG&amp;E"/>
    <m/>
    <s v="Other"/>
    <s v="Pole"/>
    <s v="D"/>
    <s v="D"/>
    <s v="Structure-PG&amp;E only"/>
    <s v="Fire contained to the pole only-per email. "/>
    <s v="Contamination"/>
    <s v="36.a. Contamination"/>
    <s v="Equipment - PG&amp;E"/>
    <s v="Contamination"/>
    <s v="Tracking"/>
    <m/>
    <m/>
    <m/>
    <s v="Line to Line"/>
    <s v="Y"/>
    <s v="Overhead"/>
    <x v="3"/>
    <s v="Insulator"/>
    <s v="Guy line, Pole top, cross arm"/>
    <s v="100899487"/>
    <s v="     "/>
    <s v="Tier 3"/>
    <x v="1"/>
    <n v="530"/>
    <m/>
    <n v="37.799300000000002"/>
    <n v="-121.782"/>
    <s v="Contra Costa"/>
    <s v="CAYETANO-2109"/>
    <m/>
    <n v="21000"/>
    <m/>
    <x v="0"/>
    <s v="San Ramon FD"/>
    <s v="Urban"/>
    <m/>
    <m/>
    <s v="No"/>
    <m/>
    <m/>
    <m/>
    <m/>
    <m/>
    <m/>
    <m/>
    <s v="N"/>
    <s v="N"/>
    <m/>
    <m/>
    <s v="     "/>
    <m/>
    <m/>
    <m/>
    <m/>
    <m/>
    <m/>
    <m/>
    <m/>
    <m/>
    <m/>
    <m/>
    <m/>
    <m/>
    <m/>
    <m/>
    <m/>
    <m/>
    <m/>
    <m/>
  </r>
  <r>
    <s v="20180125"/>
    <s v="     "/>
    <n v="43213"/>
    <s v="4/23"/>
    <x v="0"/>
    <m/>
    <s v="17"/>
    <n v="2"/>
    <s v="4"/>
    <x v="1"/>
    <m/>
    <m/>
    <s v="Teichert Tap 115kV, Tower 1/9 switch pole; crow's nest flash marks, no underbuild."/>
    <s v="     "/>
    <s v="FAS"/>
    <m/>
    <s v="N"/>
    <x v="0"/>
    <m/>
    <m/>
    <m/>
    <m/>
    <m/>
    <m/>
    <s v="     "/>
    <x v="0"/>
    <s v="PG&amp;E"/>
    <m/>
    <m/>
    <m/>
    <s v="T"/>
    <m/>
    <s v="&lt;3 meters of linear travel"/>
    <m/>
    <s v="Contact - Animal - Other"/>
    <s v="33.b. Animal contact"/>
    <s v="Contact - Animal"/>
    <s v="Contact from object"/>
    <s v="Contact - Animal"/>
    <m/>
    <s v="Contact - Animal"/>
    <m/>
    <m/>
    <m/>
    <m/>
    <x v="4"/>
    <m/>
    <m/>
    <m/>
    <s v="     "/>
    <s v="Tier 3"/>
    <x v="1"/>
    <m/>
    <m/>
    <n v="37.613799999999998"/>
    <n v="-121.361"/>
    <s v="San Joaquin"/>
    <s v="TEICHERT-TAP"/>
    <s v="ETL.1266"/>
    <n v="115000"/>
    <s v="N/A"/>
    <x v="0"/>
    <m/>
    <s v="Rural"/>
    <m/>
    <m/>
    <s v="No"/>
    <m/>
    <m/>
    <m/>
    <m/>
    <m/>
    <m/>
    <m/>
    <s v="N"/>
    <s v="N"/>
    <m/>
    <m/>
    <s v="     "/>
    <m/>
    <m/>
    <m/>
    <m/>
    <m/>
    <m/>
    <m/>
    <m/>
    <m/>
    <m/>
    <m/>
    <m/>
    <m/>
    <m/>
    <m/>
    <m/>
    <m/>
    <m/>
    <m/>
  </r>
  <r>
    <s v="20210428"/>
    <s v="     "/>
    <n v="44309"/>
    <s v="4/23"/>
    <x v="0"/>
    <n v="0.54722222222222228"/>
    <s v="17"/>
    <n v="2"/>
    <s v="4"/>
    <x v="5"/>
    <n v="44309"/>
    <m/>
    <s v="A transmission crossarm caught fire on the Deer Creek - Drum 60kV Transmission line at pole 1/40. A small fire also ignited at the base of the pole that was roughly 1 meter - 3 meters in size."/>
    <s v="     "/>
    <s v="Trans-Sub Email"/>
    <m/>
    <s v="N"/>
    <x v="0"/>
    <m/>
    <m/>
    <s v="INT-14764"/>
    <m/>
    <n v="120876000"/>
    <m/>
    <s v="     "/>
    <x v="1"/>
    <s v="PG&amp;E"/>
    <m/>
    <s v="Other"/>
    <s v="Crossarm"/>
    <s v="T"/>
    <s v="T"/>
    <s v="&lt;3 meters of linear travel"/>
    <s v="6 foot radius around the base of pole. "/>
    <s v="Equipment - PG&amp;E"/>
    <s v="34.o. Other"/>
    <s v="Equipment - PG&amp;E"/>
    <s v="All types of equipment / facility failure"/>
    <s v="Tie wire failure"/>
    <s v="Crossarm"/>
    <m/>
    <m/>
    <m/>
    <s v="N"/>
    <s v="Overhead"/>
    <x v="4"/>
    <s v="Crossarm"/>
    <s v="Crossarm, tie wire"/>
    <s v="40866654"/>
    <s v="     "/>
    <s v="Tier 3"/>
    <x v="1"/>
    <n v="350"/>
    <s v="R2"/>
    <n v="39.275799999999997"/>
    <n v="-120.83499999999999"/>
    <s v="Nevada"/>
    <s v="DEER-CREEK-DRUM-60KV"/>
    <m/>
    <n v="60000"/>
    <s v="N/A"/>
    <x v="0"/>
    <s v="Contract worker-Rokstad Power Co. "/>
    <s v="Conifer Forest"/>
    <m/>
    <m/>
    <s v="No"/>
    <m/>
    <m/>
    <m/>
    <m/>
    <m/>
    <m/>
    <m/>
    <s v="N"/>
    <s v="N"/>
    <m/>
    <m/>
    <s v="     "/>
    <m/>
    <m/>
    <m/>
    <m/>
    <m/>
    <m/>
    <m/>
    <m/>
    <m/>
    <m/>
    <m/>
    <m/>
    <m/>
    <m/>
    <m/>
    <m/>
    <m/>
    <m/>
    <m/>
  </r>
  <r>
    <s v="20180127"/>
    <s v="     "/>
    <n v="43214"/>
    <s v="4/24"/>
    <x v="0"/>
    <n v="0.84583333333333333"/>
    <s v="17"/>
    <n v="2"/>
    <s v="4"/>
    <x v="1"/>
    <n v="43214"/>
    <n v="0.84583333333333333"/>
    <s v="ILIS - secondary, fire contained to asset only."/>
    <s v="     "/>
    <s v="FAS"/>
    <m/>
    <s v="N"/>
    <x v="0"/>
    <s v="73290"/>
    <s v="18-0035198"/>
    <m/>
    <m/>
    <m/>
    <m/>
    <s v="     "/>
    <x v="0"/>
    <s v="PG&amp;E"/>
    <m/>
    <m/>
    <m/>
    <s v="D"/>
    <m/>
    <s v="Structure-PG&amp;E only"/>
    <m/>
    <s v="Equipment - PG&amp;E"/>
    <s v="34.f. Pole damage or failure"/>
    <s v="Equipment - PG&amp;E"/>
    <s v="All types of equipment / facility failure"/>
    <s v="Pole"/>
    <s v="Pole"/>
    <m/>
    <m/>
    <s v="Force Out"/>
    <m/>
    <s v="Overhead"/>
    <x v="3"/>
    <s v="Pole"/>
    <m/>
    <s v="MTR#1003764466"/>
    <s v="     "/>
    <s v="Tier 3"/>
    <x v="1"/>
    <m/>
    <m/>
    <n v="38.696300000000001"/>
    <n v="-122.021"/>
    <s v="Yolo"/>
    <s v="MADISON-1103"/>
    <s v="063171103"/>
    <n v="11000"/>
    <s v="MADISON 1103CB"/>
    <x v="0"/>
    <m/>
    <s v="Rural"/>
    <m/>
    <m/>
    <s v="No"/>
    <m/>
    <m/>
    <m/>
    <m/>
    <m/>
    <m/>
    <m/>
    <s v="N"/>
    <s v="N"/>
    <m/>
    <m/>
    <s v="     "/>
    <m/>
    <m/>
    <m/>
    <m/>
    <m/>
    <m/>
    <m/>
    <m/>
    <m/>
    <m/>
    <m/>
    <m/>
    <m/>
    <m/>
    <m/>
    <m/>
    <m/>
    <m/>
    <m/>
  </r>
  <r>
    <s v="20180126"/>
    <s v="     "/>
    <n v="43214"/>
    <s v="4/24"/>
    <x v="0"/>
    <m/>
    <s v="17"/>
    <n v="2"/>
    <s v="4"/>
    <x v="1"/>
    <m/>
    <m/>
    <s v="3/25/18 spoke w/Luke (T-man) stated that squirrel chewed up service drop causing neutral to be damaged which caused the fire to the underside of roof line of communication box."/>
    <s v="     "/>
    <s v="FAS"/>
    <m/>
    <s v="N"/>
    <x v="0"/>
    <s v="73283"/>
    <m/>
    <m/>
    <m/>
    <m/>
    <m/>
    <s v="     "/>
    <x v="1"/>
    <s v="PG&amp;E"/>
    <m/>
    <m/>
    <m/>
    <s v="D"/>
    <m/>
    <s v="Structure-only"/>
    <m/>
    <s v="Contact - Animal - Other"/>
    <s v="33.b. Animal contact"/>
    <s v="Contact - Animal"/>
    <s v="Contact from object"/>
    <s v="Contact - Animal"/>
    <m/>
    <s v="Contact - Animal"/>
    <s v="Service Drop"/>
    <m/>
    <m/>
    <m/>
    <x v="1"/>
    <m/>
    <m/>
    <m/>
    <s v="     "/>
    <s v="Tier 3"/>
    <x v="1"/>
    <m/>
    <s v="NA"/>
    <n v="36.811199999999999"/>
    <n v="-119.82599999999999"/>
    <s v="Fresno"/>
    <s v="ASHLAN-AVE-2115"/>
    <s v="252052115"/>
    <n v="750"/>
    <s v="N/A"/>
    <x v="0"/>
    <m/>
    <s v="Urban"/>
    <m/>
    <m/>
    <s v="No"/>
    <m/>
    <m/>
    <m/>
    <m/>
    <m/>
    <m/>
    <m/>
    <s v="N"/>
    <s v="N"/>
    <m/>
    <m/>
    <s v="     "/>
    <m/>
    <m/>
    <m/>
    <m/>
    <m/>
    <m/>
    <m/>
    <m/>
    <m/>
    <m/>
    <m/>
    <m/>
    <m/>
    <m/>
    <m/>
    <m/>
    <m/>
    <m/>
    <m/>
  </r>
  <r>
    <s v="20180130"/>
    <s v="     "/>
    <n v="43215"/>
    <s v="4/25"/>
    <x v="0"/>
    <n v="0.37638888888888888"/>
    <s v="17"/>
    <n v="2"/>
    <s v="4"/>
    <x v="1"/>
    <n v="43215"/>
    <n v="0.37638888888888888"/>
    <s v="Fire size less 1 meter, damage done to PG&amp;E assets mostly.  Per ILIS, Equipment Failure - Transformer, c/o's, insulators,"/>
    <s v="     "/>
    <s v="FAS"/>
    <m/>
    <s v="N"/>
    <x v="0"/>
    <s v="73486"/>
    <s v="18-0035373"/>
    <m/>
    <m/>
    <m/>
    <m/>
    <s v="     "/>
    <x v="0"/>
    <s v="PG&amp;E"/>
    <m/>
    <m/>
    <m/>
    <s v="D"/>
    <m/>
    <s v="&lt;3 meters of linear travel"/>
    <m/>
    <s v="Equipment - PG&amp;E"/>
    <s v="34.n. Transformer damage or failure"/>
    <s v="Equipment - PG&amp;E"/>
    <s v="All types of equipment / facility failure"/>
    <s v="Transformer"/>
    <s v="Transformer"/>
    <m/>
    <m/>
    <s v="Three Phase Fault,Line to Ground"/>
    <m/>
    <s v="Overhead"/>
    <x v="3"/>
    <s v="Transformer"/>
    <m/>
    <s v="F8680"/>
    <s v="     "/>
    <s v="Tier 3"/>
    <x v="1"/>
    <m/>
    <m/>
    <n v="36.773299999999999"/>
    <n v="-119.754"/>
    <s v="Fresno"/>
    <s v="MANCHESTER-1110"/>
    <s v="253921110"/>
    <n v="11000"/>
    <s v="MANCHESTER 1105CB"/>
    <x v="0"/>
    <m/>
    <s v="Urban"/>
    <m/>
    <m/>
    <s v="No"/>
    <m/>
    <m/>
    <m/>
    <m/>
    <m/>
    <m/>
    <m/>
    <s v="N"/>
    <s v="N"/>
    <m/>
    <m/>
    <s v="     "/>
    <m/>
    <m/>
    <m/>
    <m/>
    <m/>
    <m/>
    <m/>
    <m/>
    <m/>
    <m/>
    <m/>
    <m/>
    <m/>
    <m/>
    <m/>
    <m/>
    <m/>
    <m/>
    <m/>
  </r>
  <r>
    <s v="20180131"/>
    <s v="     "/>
    <n v="43216"/>
    <s v="4/26"/>
    <x v="0"/>
    <n v="0.21666666666666667"/>
    <s v="17"/>
    <n v="2"/>
    <s v="4"/>
    <x v="1"/>
    <n v="43216"/>
    <n v="0.21666666666666667"/>
    <s v="ILIS - WOG, yes.  ILIS and EC tag:  copper theft, cut down PG&amp;E pole."/>
    <s v="     "/>
    <s v="FAS"/>
    <m/>
    <s v="N"/>
    <x v="0"/>
    <s v="74129"/>
    <s v="18-0035722"/>
    <m/>
    <m/>
    <m/>
    <m/>
    <s v="     "/>
    <x v="0"/>
    <s v="PG&amp;E"/>
    <m/>
    <m/>
    <m/>
    <s v="D"/>
    <m/>
    <s v="&lt;0.25"/>
    <m/>
    <s v="Contact - 3rd Party"/>
    <s v="33.e. Other contact from object"/>
    <s v="Contact - 3rd Party"/>
    <s v="Contact from object"/>
    <s v="Contact - 3rd Party"/>
    <m/>
    <s v="Contact - 3rd Party"/>
    <m/>
    <s v="Three Phase Fault"/>
    <m/>
    <s v="Overhead"/>
    <x v="3"/>
    <m/>
    <m/>
    <s v="23249"/>
    <s v="     "/>
    <s v="Tier 3"/>
    <x v="1"/>
    <n v="280"/>
    <m/>
    <n v="39.519799999999996"/>
    <n v="-121.51"/>
    <s v="Butte"/>
    <s v="WYANDOTTE-1110"/>
    <s v="102911110"/>
    <n v="11000"/>
    <s v="WYANDOTTE 11101954"/>
    <x v="0"/>
    <m/>
    <s v="Urban"/>
    <m/>
    <m/>
    <s v="No"/>
    <m/>
    <m/>
    <m/>
    <m/>
    <m/>
    <m/>
    <m/>
    <s v="N"/>
    <s v="N"/>
    <m/>
    <m/>
    <s v="     "/>
    <m/>
    <m/>
    <m/>
    <m/>
    <m/>
    <m/>
    <m/>
    <m/>
    <m/>
    <m/>
    <m/>
    <m/>
    <m/>
    <m/>
    <m/>
    <m/>
    <m/>
    <m/>
    <m/>
  </r>
  <r>
    <s v="20180133"/>
    <s v="     "/>
    <n v="43217"/>
    <s v="4/27"/>
    <x v="0"/>
    <n v="0.3425347222222222"/>
    <s v="17"/>
    <n v="2"/>
    <s v="4"/>
    <x v="1"/>
    <n v="43217"/>
    <n v="0.34027777777777779"/>
    <s v="ILIS - WOG, yes.  Less 1 meter.  4/30/18 sent email to VM as non-reportable, but for the record purposes only. 5/3/18 VM respond and confirm size less 1 meter."/>
    <s v="     "/>
    <s v="FAS"/>
    <m/>
    <s v="N"/>
    <x v="0"/>
    <s v="74878"/>
    <s v="18-0036114"/>
    <m/>
    <m/>
    <m/>
    <m/>
    <s v="     "/>
    <x v="0"/>
    <s v="PG&amp;E"/>
    <m/>
    <m/>
    <m/>
    <s v="D"/>
    <m/>
    <s v="&lt;3 meters of linear travel"/>
    <m/>
    <s v="Vegetation"/>
    <s v="33.a. Veg. contact"/>
    <s v="Vegetation"/>
    <s v="Contact from object"/>
    <s v="Vegetation"/>
    <m/>
    <s v="Contact - Vegetation"/>
    <m/>
    <s v="Line to Ground"/>
    <m/>
    <s v="Overhead"/>
    <x v="3"/>
    <m/>
    <m/>
    <s v="WIRE DOWN 1 PHASE AT LOCATION 2287 FERN AVE"/>
    <s v="     "/>
    <s v="Tier 3"/>
    <x v="1"/>
    <m/>
    <m/>
    <n v="39.741999999999997"/>
    <n v="-121.873"/>
    <s v="Butte"/>
    <s v="NORD-1103"/>
    <s v="103071103"/>
    <n v="11000"/>
    <s v="NORD 11032548"/>
    <x v="0"/>
    <m/>
    <s v="Urban"/>
    <m/>
    <m/>
    <s v="No"/>
    <m/>
    <m/>
    <m/>
    <m/>
    <m/>
    <m/>
    <m/>
    <s v="N"/>
    <s v="N"/>
    <m/>
    <m/>
    <s v="     "/>
    <s v="39.74203830"/>
    <s v="-121.87302830"/>
    <s v="Apr 30 2018 12:00AM"/>
    <s v="TrunkFail"/>
    <s v="Neighbor at 2287 Fern Ave noted that large tree in front of 2108 Fern Ave failed at same time as outage &amp; conductor was on the ground in front of her house @2279.  English Walnut failed approximately 8 feet from ground at 2108 Fern Ave.  Tree information in description tree cleaned up, height &amp; condition of canopy information.  With height unknown, unknown if tree contacted conductors, service drop or phone &amp;  cable lines.  No VMD records for Walnut tree at 2108 Fern.  Two small perennials burned in Yard"/>
    <s v="WALE"/>
    <s v="40"/>
    <s v="30"/>
    <s v="40"/>
    <s v="None"/>
    <s v="Severe"/>
    <s v="N"/>
    <s v="1"/>
    <m/>
    <s v="Valley"/>
    <s v="D"/>
    <s v="Triangle"/>
    <s v="BareWire"/>
    <s v="0"/>
  </r>
  <r>
    <s v="20180139"/>
    <s v="     "/>
    <n v="43219"/>
    <s v="4/29"/>
    <x v="0"/>
    <n v="0.50973379629629634"/>
    <s v="18"/>
    <n v="2"/>
    <s v="4"/>
    <x v="1"/>
    <n v="43219"/>
    <n v="0.49583333333333335"/>
    <s v="ILIS - WOG, no.  Flashed TX, primary bushings due to nest.  20 sq.ft. grass fire."/>
    <s v="     "/>
    <s v="FAS"/>
    <m/>
    <s v="N"/>
    <x v="0"/>
    <s v="76218"/>
    <s v="18-0036609"/>
    <m/>
    <m/>
    <m/>
    <m/>
    <s v="     "/>
    <x v="1"/>
    <s v="PG&amp;E"/>
    <m/>
    <m/>
    <m/>
    <s v="D"/>
    <m/>
    <s v="&lt;3 meters of linear travel"/>
    <m/>
    <s v="Contact - Animal - Other"/>
    <s v="33.b. Animal contact"/>
    <s v="Contact - Animal"/>
    <s v="Contact from object"/>
    <s v="Contact - Animal"/>
    <m/>
    <s v="Contact - Animal"/>
    <s v="Transformer"/>
    <s v="Line to Line"/>
    <m/>
    <s v="Overhead"/>
    <x v="3"/>
    <m/>
    <m/>
    <s v="2473F"/>
    <s v="     "/>
    <s v="Tier 3"/>
    <x v="1"/>
    <m/>
    <s v="NA"/>
    <n v="36.134599999999999"/>
    <n v="-119.54900000000001"/>
    <s v="Kings"/>
    <s v="CORCORAN-1104"/>
    <s v="252171104"/>
    <n v="11000"/>
    <s v="CORCORAN 1104CB"/>
    <x v="0"/>
    <m/>
    <s v="Water"/>
    <m/>
    <m/>
    <s v="No"/>
    <m/>
    <m/>
    <m/>
    <m/>
    <m/>
    <m/>
    <m/>
    <s v="N"/>
    <s v="N"/>
    <m/>
    <m/>
    <s v="     "/>
    <m/>
    <m/>
    <m/>
    <m/>
    <m/>
    <m/>
    <m/>
    <m/>
    <m/>
    <m/>
    <m/>
    <m/>
    <m/>
    <m/>
    <m/>
    <m/>
    <m/>
    <m/>
    <m/>
  </r>
  <r>
    <s v="20201589"/>
    <s v="     "/>
    <n v="43950"/>
    <s v="4/29"/>
    <x v="0"/>
    <n v="0.55972222222222223"/>
    <s v="18"/>
    <n v="2"/>
    <s v="4"/>
    <x v="4"/>
    <n v="43950"/>
    <n v="0.68333333333333335"/>
    <s v="On April 29, 2020 at 1355 hours, a PG&amp;E Troubleman was dispatched to the Calistoga 1101 12kV Distribution Circuit in the vicinity of Sharp Road and Diamond Mountain Road, Calistoga in response to an outage. Initial analysis indicates vegetation contact caused the ignition. A green Tan Oak approximately 60' in height with codominant leaders and slight evidence of rot from bark beetles. One of the leaders split and resulting in a primary wire down. The subject tree had 25' of clearance from the conductor and was last inspected on January 18, 2020. The ensuing fire was approximately 1 acre in size and the fire was suppressed by Cal Fire. PG&amp;E Crew replaced 1 span 4 ACSR primary conductor on April 30, 2020."/>
    <s v="     "/>
    <s v="FAS"/>
    <m/>
    <s v="Y"/>
    <x v="0"/>
    <s v="903815"/>
    <s v="20-0045693"/>
    <m/>
    <s v="T004951422"/>
    <n v="118961095"/>
    <m/>
    <s v="     "/>
    <x v="1"/>
    <s v="PG&amp;E"/>
    <m/>
    <s v="Vegetation"/>
    <m/>
    <s v="D"/>
    <s v="D"/>
    <s v="&lt;0.25"/>
    <s v="10'x15'"/>
    <s v="Vegetation"/>
    <s v="33.a. Veg. contact"/>
    <s v="Vegetation"/>
    <s v="Contact from object"/>
    <s v="Contact - Vegetation"/>
    <m/>
    <s v="Contact - Vegetation"/>
    <s v="Conductor - Primary"/>
    <s v="Line to Ground"/>
    <m/>
    <s v="Overhead"/>
    <x v="3"/>
    <s v="Conductor - Primary"/>
    <s v="Conductor - Primary"/>
    <s v="Circuit ID: 042711101"/>
    <s v="     "/>
    <s v="Tier 3"/>
    <x v="1"/>
    <n v="180"/>
    <s v="R1"/>
    <n v="38.540199999999999"/>
    <n v="-122.586"/>
    <s v="Sonoma"/>
    <s v="CALISTOGA-1101"/>
    <m/>
    <n v="12000"/>
    <s v="N/A"/>
    <x v="1"/>
    <s v="Cal Fire"/>
    <s v="Hardwood Forest"/>
    <m/>
    <m/>
    <s v="Yes"/>
    <m/>
    <m/>
    <m/>
    <m/>
    <m/>
    <m/>
    <m/>
    <s v="N"/>
    <s v="N"/>
    <m/>
    <m/>
    <s v="     "/>
    <s v="38.54015300"/>
    <s v="-122.58566100"/>
    <s v="May  4 2020 12:00AM"/>
    <s v="TrunkFail"/>
    <s v="GREEN TAN OAK WITH SOME SIGNS OF ROT AT BASE,SPAR OF TREE ALLEGEDLY BOWED OVER AND LAID ON PRIMARY LINES._x000d__x000a_PER CONVERSATION WITH T MAN HE NEEDED KILL POWER TO REMOVE TREE FROM LINES,_x000d__x000a_THIS IS WHAT CAUSED THE OUTAGE."/>
    <s v="TAN"/>
    <s v="60"/>
    <s v="19"/>
    <s v="25"/>
    <s v="Slight"/>
    <s v="Slight"/>
    <s v="N"/>
    <s v="1"/>
    <m/>
    <s v="Plain"/>
    <s v="A"/>
    <s v="CrossArm"/>
    <s v="BareWire"/>
    <s v="3"/>
  </r>
  <r>
    <s v="20210452"/>
    <s v="     "/>
    <n v="44315"/>
    <s v="4/29"/>
    <x v="0"/>
    <n v="0.43819444444444444"/>
    <s v="18"/>
    <n v="2"/>
    <s v="4"/>
    <x v="5"/>
    <n v="44315"/>
    <m/>
    <s v="Tree fell into overhead line, resulting in a wires down incident. The ensuing fire was less than one meter in size. This information is preliminary. AGFC notes: troubleman marked this as structure only for fire size, but photos show the tree branch burnt. OIS: 1336898; ILIS: 21-0054827; ILIS Cause: Vegetation, Tree - fell into line; FOID: T005276865; FOID Actual Cause: TREE-FELL INTO LINE; Lan ID: RTCC; EC: 120901824; PM: 35246624; Pre-Existing EC: 118230977; Circuit ID: 083692104, SAP ID: 101683334; Eqp: Conductor, Crossarm, Transformer, Pole"/>
    <s v="     "/>
    <s v="FAS"/>
    <m/>
    <s v="N"/>
    <x v="0"/>
    <m/>
    <s v="21-0054827"/>
    <m/>
    <s v="T005276865"/>
    <n v="120902000"/>
    <m/>
    <s v="     "/>
    <x v="0"/>
    <s v="PG&amp;E"/>
    <m/>
    <s v="Vegetation"/>
    <s v="Conductor, Crossarm, Transformer, Pole"/>
    <s v="D"/>
    <s v="D"/>
    <s v="Structure-PG&amp;E only"/>
    <s v="3 Feet (3 x 1-foot scorched sections)"/>
    <s v="Vegetation"/>
    <s v="33.a. Veg. contact"/>
    <s v="Vegetation"/>
    <s v="Contact from object"/>
    <s v="Veg. contact"/>
    <m/>
    <s v="Veg. contact"/>
    <s v="Conductor - Primary"/>
    <s v="Line to Ground"/>
    <s v="Y"/>
    <s v="Overhead"/>
    <x v="3"/>
    <s v="Conductor - Primary"/>
    <s v="Conductor, Crossarm, Transformer, Pole"/>
    <s v="101683334"/>
    <s v="     "/>
    <s v="Tier 3"/>
    <x v="1"/>
    <n v="520"/>
    <m/>
    <n v="37.018700000000003"/>
    <n v="-121.83799999999999"/>
    <s v="Santa Cruz"/>
    <s v="ROB-ROY-2104"/>
    <m/>
    <n v="21000"/>
    <m/>
    <x v="0"/>
    <s v="Employee"/>
    <s v="Conifer Forest"/>
    <m/>
    <m/>
    <s v="No"/>
    <m/>
    <m/>
    <m/>
    <m/>
    <m/>
    <m/>
    <m/>
    <s v="N"/>
    <s v="N"/>
    <m/>
    <m/>
    <s v="     "/>
    <s v="37.01918990"/>
    <s v="-121.83862160"/>
    <s v="May  6 2021 12:00AM"/>
    <s v="TrunkFail"/>
    <s v="EVIDENCE OF A KNOBCONE PINE WITH TRUNK FAILURE OBSERVED."/>
    <s v="PINK"/>
    <s v="40"/>
    <s v="8"/>
    <s v="25"/>
    <s v="None"/>
    <s v="None"/>
    <s v="N"/>
    <s v="1"/>
    <m/>
    <s v="Hillside"/>
    <s v="A"/>
    <s v="Other"/>
    <s v="BareWire"/>
    <s v="2"/>
  </r>
  <r>
    <s v="20180108"/>
    <s v="     "/>
    <n v="43193"/>
    <s v="4/3"/>
    <x v="0"/>
    <m/>
    <s v="14"/>
    <n v="2"/>
    <s v="4"/>
    <x v="1"/>
    <m/>
    <m/>
    <s v="ILIS - WOG, yes, grass fire.  4/17/18 VM report fire size less than 1 acre."/>
    <s v="     "/>
    <s v="FAS"/>
    <m/>
    <s v="N"/>
    <x v="0"/>
    <s v="58901"/>
    <m/>
    <m/>
    <m/>
    <m/>
    <m/>
    <s v="     "/>
    <x v="1"/>
    <s v="PG&amp;E"/>
    <m/>
    <m/>
    <m/>
    <s v="D"/>
    <m/>
    <s v="0.26-9.99"/>
    <m/>
    <s v="Vegetation"/>
    <s v="33.a. Veg. contact"/>
    <s v="Vegetation"/>
    <s v="Contact from object"/>
    <s v="Vegetation"/>
    <m/>
    <s v="Contact - Vegetation"/>
    <s v="Conductor"/>
    <m/>
    <m/>
    <m/>
    <x v="3"/>
    <m/>
    <m/>
    <m/>
    <s v="     "/>
    <s v="Tier 3"/>
    <x v="1"/>
    <m/>
    <s v="NA"/>
    <n v="37.011899999999997"/>
    <n v="-121.61499999999999"/>
    <s v="Santa Clara"/>
    <s v="LLAGAS-2107"/>
    <s v="083182107"/>
    <n v="21000"/>
    <m/>
    <x v="0"/>
    <m/>
    <s v="Herbaceous"/>
    <m/>
    <m/>
    <s v="No"/>
    <m/>
    <m/>
    <m/>
    <m/>
    <m/>
    <m/>
    <m/>
    <s v="N"/>
    <s v="N"/>
    <m/>
    <m/>
    <s v="     "/>
    <m/>
    <m/>
    <m/>
    <m/>
    <m/>
    <m/>
    <m/>
    <m/>
    <m/>
    <m/>
    <m/>
    <m/>
    <m/>
    <m/>
    <m/>
    <m/>
    <m/>
    <m/>
    <m/>
  </r>
  <r>
    <s v="20180111"/>
    <s v="     "/>
    <n v="43197"/>
    <s v="4/7"/>
    <x v="0"/>
    <n v="0.34062500000000001"/>
    <s v="14"/>
    <n v="2"/>
    <s v="4"/>
    <x v="1"/>
    <n v="43197"/>
    <n v="0.32291666666666669"/>
    <s v="ILIS - WOG, no.  Fire contained to asset only,  replace pole &amp; crossarm"/>
    <s v="     "/>
    <s v="FAS"/>
    <m/>
    <s v="N"/>
    <x v="0"/>
    <s v="61728"/>
    <s v="18-0030215"/>
    <m/>
    <m/>
    <m/>
    <m/>
    <s v="     "/>
    <x v="0"/>
    <s v="PG&amp;E"/>
    <m/>
    <m/>
    <m/>
    <s v="D"/>
    <m/>
    <s v="Structure-PG&amp;E only"/>
    <m/>
    <s v="Equipment - PG&amp;E"/>
    <s v="34.f. Pole damage or failure"/>
    <s v="Equipment - PG&amp;E"/>
    <s v="All types of equipment / facility failure"/>
    <s v="Pole"/>
    <s v="Pole"/>
    <m/>
    <m/>
    <s v="Line to Ground"/>
    <m/>
    <s v="Overhead"/>
    <x v="3"/>
    <s v="Pole"/>
    <m/>
    <s v="687533"/>
    <s v="     "/>
    <s v="Tier 3"/>
    <x v="1"/>
    <m/>
    <m/>
    <n v="36.747700000000002"/>
    <n v="-119.73699999999999"/>
    <s v="Fresno"/>
    <s v="BARTON-1110"/>
    <s v="253571110"/>
    <n v="11000"/>
    <s v="BARTON 111094098"/>
    <x v="0"/>
    <m/>
    <s v="Urban"/>
    <m/>
    <m/>
    <s v="No"/>
    <m/>
    <m/>
    <m/>
    <m/>
    <m/>
    <m/>
    <m/>
    <s v="N"/>
    <s v="N"/>
    <m/>
    <m/>
    <s v="     "/>
    <m/>
    <m/>
    <m/>
    <m/>
    <m/>
    <m/>
    <m/>
    <m/>
    <m/>
    <m/>
    <m/>
    <m/>
    <m/>
    <m/>
    <m/>
    <m/>
    <m/>
    <m/>
    <m/>
  </r>
  <r>
    <s v="SAP201518405"/>
    <s v="     "/>
    <n v="42134"/>
    <s v="5/10"/>
    <x v="0"/>
    <m/>
    <s v="20"/>
    <n v="2"/>
    <s v="5"/>
    <x v="2"/>
    <n v="42132"/>
    <m/>
    <s v="pole fire; failed fuse 8497; burnt crossarms; likely caused by lightning and rain"/>
    <s v="     "/>
    <s v="SAP"/>
    <n v="44580"/>
    <s v="Y"/>
    <x v="0"/>
    <s v="1231426"/>
    <s v="15-0032802"/>
    <m/>
    <s v="T003394890"/>
    <n v="110374577"/>
    <m/>
    <s v="     "/>
    <x v="0"/>
    <s v="PG&amp;E"/>
    <m/>
    <m/>
    <m/>
    <s v="D"/>
    <m/>
    <s v="Structure-PG&amp;E only"/>
    <m/>
    <s v="Contamination"/>
    <s v="36.a. Contamination"/>
    <s v="Equipment - PG&amp;E"/>
    <s v="Contamination"/>
    <s v="Contamination"/>
    <m/>
    <m/>
    <m/>
    <s v="Force Out"/>
    <s v="No"/>
    <s v="Overhead"/>
    <x v="0"/>
    <s v="Fuse"/>
    <m/>
    <s v="101861374"/>
    <s v="     "/>
    <s v="Tier 3"/>
    <x v="1"/>
    <m/>
    <m/>
    <n v="35.070900000000002"/>
    <n v="-120.405"/>
    <s v="San Luis Obispo"/>
    <s v="SANTA-MARIA-1108"/>
    <m/>
    <m/>
    <s v="SANTA MARIA 1108M80"/>
    <x v="0"/>
    <m/>
    <m/>
    <m/>
    <m/>
    <s v="No"/>
    <m/>
    <m/>
    <m/>
    <m/>
    <m/>
    <m/>
    <m/>
    <s v="N"/>
    <s v="N"/>
    <m/>
    <m/>
    <s v="     "/>
    <m/>
    <m/>
    <m/>
    <m/>
    <m/>
    <m/>
    <m/>
    <m/>
    <m/>
    <m/>
    <m/>
    <m/>
    <m/>
    <m/>
    <m/>
    <m/>
    <m/>
    <m/>
    <m/>
  </r>
  <r>
    <s v="20210539"/>
    <s v="     "/>
    <n v="44326"/>
    <s v="5/10"/>
    <x v="0"/>
    <n v="0.2986111111111111"/>
    <s v="20"/>
    <n v="2"/>
    <s v="5"/>
    <x v="5"/>
    <n v="44326"/>
    <m/>
    <s v="Tree fell into overhead circuit resulting in a wires down incident and an ignition. The ensuing fire was 3 meters - 0.25 acre in size. EOC Preliminary: On 5/10 received a call from the HAWC about a small spot fire with an outage affecting 14 customers at the end of Granada off Sugar Pine in Magalia in Butte County 20X20 spot fire that appears to have started with a tree fell through a span of wire per ILIS 21-0059075 on 5/10 at 06:58. 08:25 called Eric Sutfin at the HAWC to confirm that this was not reportable. 08:30 called T-man Allan Thorne and he confirmed that a tree fell through a line and the line was energized when it hit the ground starting a small fire which is now out.  No injuries or fatalities, no property damage greater than $50K, and no media on site.  determined non-reportable at 08:33. This information is preliminary. OIS: 1344652; ILIS: 21-0059075; FOID: T005285180 (AST2), T005285172 (MMMQ), T005285199 (LBS3); EC: 120991691; PM: 35248842; Circuit ID: 102831105, SAP ID: 103971980"/>
    <s v="     "/>
    <s v="FAS"/>
    <m/>
    <s v="N"/>
    <x v="0"/>
    <m/>
    <s v="21-0059075"/>
    <m/>
    <s v="T005285180, T005285172, T005285199"/>
    <n v="120992000"/>
    <m/>
    <s v="     "/>
    <x v="1"/>
    <s v="PG&amp;E"/>
    <m/>
    <s v="Vegetation"/>
    <m/>
    <s v="D"/>
    <s v="D"/>
    <s v="&lt;0.25"/>
    <m/>
    <s v="Vegetation"/>
    <s v="33.a. Veg. contact"/>
    <s v="Vegetation"/>
    <s v="Contact from object"/>
    <s v="Weather - High Winds"/>
    <m/>
    <s v="Weather - High Winds"/>
    <s v="Conductor - Primary"/>
    <s v="Line to Ground"/>
    <s v="Y"/>
    <s v="Overhead"/>
    <x v="3"/>
    <s v="Conductor - Primary"/>
    <s v="Conductor, Transformer"/>
    <s v="103971980"/>
    <s v="     "/>
    <s v="Tier 3"/>
    <x v="1"/>
    <n v="280"/>
    <s v="R4"/>
    <n v="39.8127"/>
    <n v="-121.581"/>
    <s v="Butte"/>
    <s v="PARADISE-1105"/>
    <m/>
    <n v="12000"/>
    <m/>
    <x v="0"/>
    <s v="Cal Fire"/>
    <s v="Hardwood Forest"/>
    <m/>
    <m/>
    <s v="No"/>
    <m/>
    <m/>
    <m/>
    <m/>
    <m/>
    <m/>
    <m/>
    <s v="N"/>
    <s v="Y"/>
    <s v="202105080600"/>
    <s v="202105110100"/>
    <s v="     "/>
    <s v="39.81273700"/>
    <s v="-121.58046300"/>
    <s v="May 11 2021 12:00AM"/>
    <s v="TrunkFail"/>
    <s v="Tree was previously damaged in campfire. minimal vegetation left surrounding tree help inucr its failure. No visible rot or damage at break site. ske2."/>
    <s v="PINP"/>
    <s v="125"/>
    <s v="41"/>
    <s v="55"/>
    <s v="None"/>
    <s v="Slight"/>
    <s v="N"/>
    <s v="1"/>
    <m/>
    <s v="Hillside"/>
    <s v="A"/>
    <s v="CrossArm"/>
    <s v="BareWire"/>
    <s v="0"/>
  </r>
  <r>
    <s v="20180160"/>
    <s v="     "/>
    <n v="43231"/>
    <s v="5/11"/>
    <x v="0"/>
    <n v="0.42569444444444443"/>
    <s v="19"/>
    <n v="2"/>
    <s v="5"/>
    <x v="1"/>
    <n v="43231"/>
    <n v="0.42569444444444443"/>
    <s v="ILIS cause - &quot;Vegetation, Tree - fell into line&quot;"/>
    <s v="     "/>
    <s v="FAS"/>
    <m/>
    <s v="N"/>
    <x v="0"/>
    <s v="83837"/>
    <m/>
    <m/>
    <m/>
    <m/>
    <m/>
    <s v="     "/>
    <x v="1"/>
    <s v="PG&amp;E"/>
    <m/>
    <m/>
    <m/>
    <s v="D"/>
    <m/>
    <s v="&lt;3 meters of linear travel"/>
    <m/>
    <s v="Vegetation"/>
    <s v="33.a. Veg. contact"/>
    <s v="Vegetation"/>
    <s v="Contact from object"/>
    <s v="Vegetation"/>
    <m/>
    <s v="Contact - Vegetation"/>
    <s v="Conductor"/>
    <m/>
    <m/>
    <m/>
    <x v="3"/>
    <m/>
    <m/>
    <m/>
    <s v="     "/>
    <s v="Tier 3"/>
    <x v="1"/>
    <n v="180"/>
    <s v="R3"/>
    <n v="38.387799999999999"/>
    <n v="-122.989"/>
    <s v="Sonoma"/>
    <s v="MOLINO-1102"/>
    <s v="042571102"/>
    <n v="11000"/>
    <s v="MOLINO-1102318"/>
    <x v="1"/>
    <m/>
    <s v="Conifer Forest"/>
    <m/>
    <m/>
    <s v="No"/>
    <m/>
    <m/>
    <m/>
    <m/>
    <m/>
    <m/>
    <m/>
    <s v="N"/>
    <s v="N"/>
    <m/>
    <m/>
    <s v="     "/>
    <m/>
    <m/>
    <m/>
    <m/>
    <m/>
    <m/>
    <m/>
    <m/>
    <m/>
    <m/>
    <m/>
    <m/>
    <m/>
    <m/>
    <m/>
    <m/>
    <m/>
    <m/>
    <m/>
  </r>
  <r>
    <s v="20160038"/>
    <s v="     "/>
    <n v="42502"/>
    <s v="5/12"/>
    <x v="0"/>
    <n v="0.84375"/>
    <s v="20"/>
    <n v="2"/>
    <s v="5"/>
    <x v="6"/>
    <n v="42502"/>
    <n v="0.84375"/>
    <s v="crew to make repair"/>
    <s v="     "/>
    <m/>
    <m/>
    <s v="N"/>
    <x v="0"/>
    <s v="1468946"/>
    <s v="16-0035728"/>
    <m/>
    <m/>
    <m/>
    <m/>
    <s v="     "/>
    <x v="1"/>
    <s v="PG&amp;E"/>
    <m/>
    <s v="Vegetation"/>
    <m/>
    <s v="D"/>
    <m/>
    <s v="&lt;3 meters of linear travel"/>
    <s v="Square Feet: ; Acreage: "/>
    <s v="Equipment - PG&amp;E"/>
    <s v="34.b. Conductor damage or failure"/>
    <s v="Equipment - PG&amp;E"/>
    <s v="All types of equipment / facility failure"/>
    <s v="Conductor"/>
    <s v="Conductor"/>
    <m/>
    <m/>
    <s v="Line to Ground"/>
    <m/>
    <s v="Overhead"/>
    <x v="3"/>
    <s v="Conductor"/>
    <m/>
    <s v="101857280"/>
    <s v="     "/>
    <s v="Tier 3"/>
    <x v="1"/>
    <n v="582"/>
    <m/>
    <n v="35.1922"/>
    <n v="-120.456"/>
    <s v="San Luis Obispo"/>
    <s v="SAN-LUIS-OBISPO-1104"/>
    <s v="182631104"/>
    <n v="12000"/>
    <s v="SAN LUIS OBISPO 1104982992"/>
    <x v="1"/>
    <s v="N.A."/>
    <s v="Hardwood Woodland"/>
    <m/>
    <m/>
    <s v="No"/>
    <m/>
    <m/>
    <m/>
    <m/>
    <m/>
    <m/>
    <m/>
    <s v="N"/>
    <s v="N"/>
    <m/>
    <m/>
    <s v="     "/>
    <m/>
    <m/>
    <m/>
    <m/>
    <m/>
    <m/>
    <m/>
    <m/>
    <m/>
    <m/>
    <m/>
    <m/>
    <m/>
    <m/>
    <m/>
    <m/>
    <m/>
    <m/>
    <m/>
  </r>
  <r>
    <s v="20210559"/>
    <s v="     "/>
    <n v="44328"/>
    <s v="5/12"/>
    <x v="0"/>
    <n v="0.50277777777777777"/>
    <s v="20"/>
    <n v="2"/>
    <s v="5"/>
    <x v="5"/>
    <n v="44328"/>
    <m/>
    <s v="Tree fell into overhead circuit, resulting in a wire down incident and igniting the surrounding vegetation. The ensuing fire was 3 meters - 0.25 acre in size. OIS: 1347080; ILIS: 21-0060573; FOID: T005287575 (A7M1); EC: 121319975; PM: 35249760; CALFIRE INCIDENT #: CACZU002982; Circuit ID: 082841101, SAP ID: 103828577"/>
    <s v="     "/>
    <s v="FAS"/>
    <m/>
    <s v="N"/>
    <x v="0"/>
    <m/>
    <s v="21-0060573"/>
    <m/>
    <s v="T005287575"/>
    <n v="121320000"/>
    <m/>
    <s v="     "/>
    <x v="1"/>
    <s v="PG&amp;E"/>
    <m/>
    <s v="Vegetation"/>
    <m/>
    <s v="D"/>
    <s v="D"/>
    <s v="&lt;0.25"/>
    <m/>
    <s v="Vegetation"/>
    <s v="33.a. Veg. contact"/>
    <s v="Vegetation"/>
    <s v="Contact from object"/>
    <s v="Veg. contact"/>
    <m/>
    <s v="Veg. contact"/>
    <s v="Service Drop"/>
    <s v="Force Out"/>
    <s v="Y"/>
    <s v="Overhead"/>
    <x v="2"/>
    <s v="Service Drop"/>
    <s v="Conductor, Transformer"/>
    <s v="103828577"/>
    <s v="     "/>
    <s v="Tier 3"/>
    <x v="1"/>
    <n v="520"/>
    <s v="R2"/>
    <n v="37.153399999999998"/>
    <n v="-122.10599999999999"/>
    <s v="Santa Cruz"/>
    <s v="BIG-BASIN-1101"/>
    <m/>
    <m/>
    <s v="N/A"/>
    <x v="0"/>
    <s v="Cal Fire"/>
    <s v="Hardwood Woodland"/>
    <m/>
    <m/>
    <s v="No"/>
    <m/>
    <m/>
    <m/>
    <m/>
    <m/>
    <s v="HOPKINS"/>
    <m/>
    <s v="N"/>
    <s v="N"/>
    <m/>
    <m/>
    <s v="     "/>
    <s v="37.15349600"/>
    <s v="-122.10579720"/>
    <s v="May 18 2021 12:00AM"/>
    <s v="TrunkFail"/>
    <s v="EVIDENCE OF COAST LIVE OAK WITH TRUNK FAILURE OBSERVED"/>
    <s v="OAKC"/>
    <s v="30"/>
    <s v="15"/>
    <s v="20"/>
    <s v="None"/>
    <s v="None"/>
    <s v="N"/>
    <s v="1"/>
    <m/>
    <s v="Hillside"/>
    <s v="B"/>
    <s v="Other"/>
    <s v="BareWire"/>
    <m/>
  </r>
  <r>
    <s v="FAS218251"/>
    <s v="     "/>
    <n v="43233"/>
    <s v="5/13"/>
    <x v="0"/>
    <m/>
    <s v="20"/>
    <n v="2"/>
    <s v="5"/>
    <x v="1"/>
    <m/>
    <m/>
    <s v="pole fire; cause unknown as of 12/7/2021"/>
    <s v="     "/>
    <s v="FAS"/>
    <n v="44580"/>
    <s v="Y"/>
    <x v="0"/>
    <m/>
    <s v="N/A"/>
    <m/>
    <s v="526848247"/>
    <m/>
    <m/>
    <s v="     "/>
    <x v="0"/>
    <s v="PG&amp;E"/>
    <m/>
    <m/>
    <m/>
    <s v="D"/>
    <m/>
    <s v="Structure-only"/>
    <m/>
    <s v="Contamination"/>
    <s v="36.a. Contamination"/>
    <s v="Equipment - PG&amp;E"/>
    <s v="Contamination"/>
    <s v="Contamination"/>
    <m/>
    <m/>
    <m/>
    <m/>
    <s v="Yes"/>
    <s v="Overhead"/>
    <x v="0"/>
    <s v="Conductor - Insulated Secondary"/>
    <m/>
    <s v="101862148"/>
    <s v="     "/>
    <s v="Tier 3"/>
    <x v="1"/>
    <m/>
    <m/>
    <n v="34.911700000000003"/>
    <n v="-120.22499999999999"/>
    <s v="Santa Barbara"/>
    <s v="SISQUOC-1103"/>
    <m/>
    <m/>
    <m/>
    <x v="0"/>
    <m/>
    <m/>
    <m/>
    <m/>
    <s v="No"/>
    <m/>
    <m/>
    <m/>
    <m/>
    <m/>
    <m/>
    <m/>
    <s v="N"/>
    <s v="N"/>
    <m/>
    <m/>
    <s v="     "/>
    <m/>
    <m/>
    <m/>
    <m/>
    <m/>
    <m/>
    <m/>
    <m/>
    <m/>
    <m/>
    <m/>
    <m/>
    <m/>
    <m/>
    <m/>
    <m/>
    <m/>
    <m/>
    <m/>
  </r>
  <r>
    <s v="MIA20150733"/>
    <s v="     "/>
    <n v="42139"/>
    <s v="5/15"/>
    <x v="0"/>
    <n v="0.97606481481481477"/>
    <s v="20"/>
    <n v="2"/>
    <s v="5"/>
    <x v="2"/>
    <n v="42139"/>
    <n v="0.97569444444444442"/>
    <s v="L7SF: 3570 FELTON EMPIRE RD in Santa Cruz; pole fire; Secondary hotleg burned open, replaced all oh. service &amp; transformer connectors on the pole; cause unknown; WAITING ON TMAN"/>
    <s v="     "/>
    <s v="FAS"/>
    <n v="44267"/>
    <s v="Y"/>
    <x v="0"/>
    <s v="1235478"/>
    <s v="N/A"/>
    <m/>
    <s v="T003400334"/>
    <m/>
    <m/>
    <s v="     "/>
    <x v="0"/>
    <s v="PG&amp;E"/>
    <m/>
    <m/>
    <m/>
    <s v="D"/>
    <m/>
    <s v="Structure-PG&amp;E only"/>
    <m/>
    <s v="Unknown - No PG&amp;E Asset"/>
    <s v="40.a. Unknown"/>
    <s v="Unknown"/>
    <s v="Other"/>
    <m/>
    <m/>
    <m/>
    <m/>
    <m/>
    <s v="No"/>
    <s v="Overhead"/>
    <x v="0"/>
    <m/>
    <m/>
    <s v="101674068"/>
    <s v="     "/>
    <s v="Tier 3"/>
    <x v="1"/>
    <n v="520"/>
    <m/>
    <n v="37.058599999999998"/>
    <n v="-122.121"/>
    <s v="Santa Cruz"/>
    <s v="CAMP-EVERS-2106"/>
    <s v="83622106"/>
    <n v="21000"/>
    <s v="CAMP-EVERS-210610718"/>
    <x v="1"/>
    <m/>
    <s v="Rural"/>
    <m/>
    <m/>
    <s v="No"/>
    <m/>
    <m/>
    <m/>
    <m/>
    <m/>
    <m/>
    <m/>
    <s v="N"/>
    <s v="N"/>
    <m/>
    <m/>
    <s v="     "/>
    <m/>
    <m/>
    <m/>
    <m/>
    <m/>
    <m/>
    <m/>
    <m/>
    <m/>
    <m/>
    <m/>
    <m/>
    <m/>
    <m/>
    <m/>
    <m/>
    <m/>
    <m/>
    <m/>
  </r>
  <r>
    <s v="20190159"/>
    <s v="     "/>
    <n v="43600"/>
    <s v="5/15"/>
    <x v="0"/>
    <n v="0.93690972222222224"/>
    <s v="20"/>
    <n v="2"/>
    <s v="5"/>
    <x v="3"/>
    <n v="43600"/>
    <n v="0.89652777777777781"/>
    <s v="Tree fell and caused wire down"/>
    <s v="     "/>
    <s v="FAS"/>
    <m/>
    <s v="N"/>
    <x v="0"/>
    <s v="381716"/>
    <s v="19-0052480"/>
    <m/>
    <s v="T004642710"/>
    <n v="0"/>
    <m/>
    <s v="     "/>
    <x v="1"/>
    <s v="PG&amp;E"/>
    <m/>
    <m/>
    <m/>
    <s v="D"/>
    <s v="D"/>
    <s v="&lt;3 meters of linear travel"/>
    <m/>
    <s v="Vegetation"/>
    <s v="33.a. Veg. contact"/>
    <s v="Vegetation"/>
    <s v="Contact from object"/>
    <s v="Contact - Vegetation"/>
    <m/>
    <s v="Contact - Vegetation"/>
    <s v="Conductor - Primary"/>
    <s v="Line to Ground"/>
    <m/>
    <s v="Overhead"/>
    <x v="3"/>
    <s v="Conductor - Primary"/>
    <m/>
    <s v="103931177"/>
    <s v="     "/>
    <s v="Tier 3"/>
    <x v="1"/>
    <n v="180"/>
    <s v="R1"/>
    <n v="38.573099999999997"/>
    <n v="-122.96"/>
    <s v="SONOMA"/>
    <s v="FITCH-MOUNTAIN-1113"/>
    <m/>
    <m/>
    <s v="FITCH MOUNTAIN 11136751"/>
    <x v="0"/>
    <m/>
    <s v="Hardwood Forest"/>
    <m/>
    <m/>
    <s v="Yes"/>
    <m/>
    <m/>
    <m/>
    <m/>
    <m/>
    <m/>
    <m/>
    <s v="N"/>
    <s v="N"/>
    <m/>
    <m/>
    <s v="     "/>
    <s v="38.57305970"/>
    <s v="-122.96018940"/>
    <s v="May 21 2019 12:00AM"/>
    <s v="TrunkFail"/>
    <s v="A green Oregon white oak with no external defect indicators had severe heart rot and termite damage. The main trunk broke about 20 ft above the ground and fell through the 12 kV conductors."/>
    <s v="OAKG"/>
    <s v="50"/>
    <s v="36"/>
    <s v="35"/>
    <s v="None"/>
    <s v="None"/>
    <s v="N"/>
    <s v="1"/>
    <m/>
    <s v="Hillside"/>
    <s v="A"/>
    <s v="CrossArm"/>
    <s v="TreeWire"/>
    <s v="2"/>
  </r>
  <r>
    <s v="20190166"/>
    <s v="     "/>
    <n v="43603"/>
    <s v="5/18"/>
    <x v="0"/>
    <m/>
    <s v="20"/>
    <n v="2"/>
    <s v="5"/>
    <x v="3"/>
    <n v="43603"/>
    <m/>
    <s v="Wire down, self extinguished"/>
    <s v="     "/>
    <s v="FAS"/>
    <m/>
    <s v="N"/>
    <x v="0"/>
    <s v="384247"/>
    <m/>
    <m/>
    <s v="T004646017"/>
    <n v="0"/>
    <m/>
    <s v="     "/>
    <x v="0"/>
    <s v="PG&amp;E"/>
    <m/>
    <m/>
    <m/>
    <s v="D"/>
    <m/>
    <s v="Structure-PG&amp;E only"/>
    <m/>
    <s v="Vegetation"/>
    <s v="33.a. Veg. contact"/>
    <s v="Vegetation"/>
    <s v="Contact from object"/>
    <s v="Contact - Vegetation"/>
    <m/>
    <s v="Contact - Vegetation"/>
    <m/>
    <m/>
    <m/>
    <m/>
    <x v="0"/>
    <m/>
    <m/>
    <s v="042811111-2101079759{7521}"/>
    <s v="     "/>
    <s v="Tier 3"/>
    <x v="1"/>
    <n v="140"/>
    <m/>
    <n v="38.469499999999996"/>
    <n v="-123.02800000000001"/>
    <s v="SONOMA"/>
    <s v="MONTE-RIO-1111"/>
    <m/>
    <m/>
    <s v="MONTE-RIO-1111140"/>
    <x v="1"/>
    <m/>
    <m/>
    <m/>
    <m/>
    <s v="No"/>
    <m/>
    <m/>
    <m/>
    <m/>
    <m/>
    <m/>
    <m/>
    <s v="N"/>
    <s v="N"/>
    <m/>
    <m/>
    <s v="     "/>
    <m/>
    <m/>
    <m/>
    <m/>
    <m/>
    <m/>
    <m/>
    <m/>
    <m/>
    <m/>
    <m/>
    <m/>
    <m/>
    <m/>
    <m/>
    <m/>
    <m/>
    <m/>
    <m/>
  </r>
  <r>
    <s v="20212394"/>
    <s v="     "/>
    <n v="44334"/>
    <s v="5/18"/>
    <x v="0"/>
    <m/>
    <s v="21"/>
    <n v="2"/>
    <s v="5"/>
    <x v="5"/>
    <n v="44332"/>
    <m/>
    <s v="19 / 21 La Cuesta Dr in Greenbrae; tree fire from wires down; secondary wires wraped IRO"/>
    <s v="     "/>
    <s v="SAP"/>
    <m/>
    <s v="Y"/>
    <x v="0"/>
    <m/>
    <m/>
    <m/>
    <s v="T005291312"/>
    <n v="121342000"/>
    <m/>
    <s v="     "/>
    <x v="0"/>
    <s v="PG&amp;E"/>
    <m/>
    <m/>
    <m/>
    <s v="D"/>
    <m/>
    <s v="Structure-PG&amp;E only"/>
    <m/>
    <s v="Vegetation"/>
    <s v="33.a. Veg. contact"/>
    <s v="Vegetation"/>
    <s v="Contact from object"/>
    <s v="Conductor failure-all"/>
    <m/>
    <s v="Conductor failure-all"/>
    <s v="Conductor - Open Wire Secondary"/>
    <m/>
    <s v="Y"/>
    <s v="Overhead"/>
    <x v="0"/>
    <s v="Conductor - Open Wire Secondary"/>
    <m/>
    <s v="102231653"/>
    <s v="     "/>
    <s v="Tier 3"/>
    <x v="1"/>
    <m/>
    <m/>
    <n v="37.950499999999998"/>
    <n v="-122.52500000000001"/>
    <s v="Marin"/>
    <s v="GREENBRAE-1102"/>
    <m/>
    <n v="12000"/>
    <m/>
    <x v="0"/>
    <s v="Unknown"/>
    <s v="Urban"/>
    <m/>
    <m/>
    <s v="No"/>
    <m/>
    <m/>
    <m/>
    <m/>
    <m/>
    <m/>
    <m/>
    <s v="N"/>
    <s v="N"/>
    <m/>
    <m/>
    <s v="     "/>
    <m/>
    <m/>
    <m/>
    <m/>
    <m/>
    <m/>
    <m/>
    <m/>
    <m/>
    <m/>
    <m/>
    <m/>
    <m/>
    <m/>
    <m/>
    <m/>
    <m/>
    <m/>
    <m/>
  </r>
  <r>
    <s v="SAP20210192"/>
    <s v="     "/>
    <n v="44334"/>
    <s v="5/18"/>
    <x v="0"/>
    <m/>
    <s v="21"/>
    <n v="2"/>
    <s v="5"/>
    <x v="5"/>
    <n v="44332"/>
    <m/>
    <s v="19 / 21 La Cuesta Dr in Greenbrae; tree fire from wires down; secondary wires wraped IRO"/>
    <s v="     "/>
    <s v="SAP"/>
    <n v="44580"/>
    <s v="Y"/>
    <x v="0"/>
    <s v="1350907"/>
    <s v="N/A"/>
    <m/>
    <s v="T005291312"/>
    <n v="121341656"/>
    <m/>
    <s v="     "/>
    <x v="0"/>
    <s v="PG&amp;E"/>
    <m/>
    <m/>
    <m/>
    <s v="D"/>
    <m/>
    <s v="Structure-PG&amp;E only"/>
    <m/>
    <s v="Vegetation"/>
    <s v="33.a. Veg. contact"/>
    <s v="Vegetation"/>
    <s v="Conductor failure-all"/>
    <s v="Conductor failure-all"/>
    <m/>
    <s v="Conductor failure-all"/>
    <s v="Conductor - Open Wire Secondary"/>
    <m/>
    <s v="Yes"/>
    <s v="Overhead"/>
    <x v="0"/>
    <s v="Conductor - Open Wire Secondary"/>
    <m/>
    <s v="102231653"/>
    <s v="     "/>
    <s v="Tier 3"/>
    <x v="1"/>
    <m/>
    <m/>
    <n v="37.950499999999998"/>
    <n v="-122.52500000000001"/>
    <s v="Marin"/>
    <s v="GREENBRAE-1102"/>
    <m/>
    <m/>
    <m/>
    <x v="0"/>
    <m/>
    <m/>
    <m/>
    <m/>
    <s v="No"/>
    <m/>
    <m/>
    <m/>
    <m/>
    <m/>
    <m/>
    <m/>
    <s v="N"/>
    <s v="N"/>
    <m/>
    <m/>
    <s v="     "/>
    <m/>
    <m/>
    <m/>
    <m/>
    <m/>
    <m/>
    <m/>
    <m/>
    <m/>
    <m/>
    <m/>
    <m/>
    <m/>
    <m/>
    <m/>
    <m/>
    <m/>
    <m/>
    <m/>
  </r>
  <r>
    <s v="20190173"/>
    <s v="     "/>
    <n v="43605"/>
    <s v="5/20"/>
    <x v="0"/>
    <m/>
    <s v="21"/>
    <n v="2"/>
    <s v="5"/>
    <x v="3"/>
    <n v="43605"/>
    <m/>
    <s v="Tree fell through line, wire down, fire self extinguished"/>
    <s v="     "/>
    <s v="FAS"/>
    <m/>
    <s v="N"/>
    <x v="0"/>
    <s v="385719"/>
    <s v="19-0054154"/>
    <m/>
    <s v="T004647643"/>
    <n v="117274332"/>
    <m/>
    <s v="     "/>
    <x v="0"/>
    <s v="PG&amp;E"/>
    <m/>
    <m/>
    <m/>
    <s v="D"/>
    <m/>
    <s v="&lt;3 meters of linear travel"/>
    <m/>
    <s v="Vegetation"/>
    <s v="33.a. Veg. contact"/>
    <s v="Vegetation"/>
    <s v="Contact from object"/>
    <s v="Contact - Vegetation"/>
    <m/>
    <s v="Contact - Vegetation"/>
    <m/>
    <s v="Line to Ground"/>
    <m/>
    <s v="Overhead"/>
    <x v="0"/>
    <m/>
    <m/>
    <s v="083622106-2100523940{4767}"/>
    <s v="     "/>
    <s v="Tier 3"/>
    <x v="1"/>
    <n v="520"/>
    <m/>
    <n v="37.149900000000002"/>
    <n v="-122.005"/>
    <s v="SANTA CLARA"/>
    <s v="CAMP-EVERS-2106"/>
    <m/>
    <m/>
    <s v="CAMP EVERS 210660124"/>
    <x v="1"/>
    <m/>
    <m/>
    <m/>
    <m/>
    <s v="No"/>
    <m/>
    <m/>
    <m/>
    <m/>
    <m/>
    <m/>
    <m/>
    <s v="N"/>
    <s v="N"/>
    <m/>
    <m/>
    <s v="     "/>
    <s v="37.14980720"/>
    <s v="-122.00343300"/>
    <s v="Jun 19 2019 12:00AM"/>
    <s v="TrunkFail"/>
    <s v="Evidence of trunk rot in some of the cut rounds of major limbs left on site. Tree broke at the base of the trunk at ground level witn evidence of butt rot."/>
    <s v="OAKK"/>
    <s v="50"/>
    <s v="28"/>
    <s v="25"/>
    <s v="Moderate"/>
    <s v="Moderate"/>
    <s v="Y"/>
    <s v="1"/>
    <m/>
    <s v="Hillside"/>
    <s v="A"/>
    <s v="CrossArm"/>
    <s v="TreeWire"/>
    <s v="2"/>
  </r>
  <r>
    <s v="20150070"/>
    <s v="     "/>
    <n v="42145"/>
    <s v="5/21"/>
    <x v="0"/>
    <n v="0.39097222222222222"/>
    <s v="21"/>
    <n v="2"/>
    <s v="5"/>
    <x v="2"/>
    <n v="42145"/>
    <n v="0.39097222222222222"/>
    <m/>
    <s v="     "/>
    <m/>
    <m/>
    <s v="N"/>
    <x v="0"/>
    <s v="1237912"/>
    <s v="15-0035686"/>
    <m/>
    <m/>
    <n v="110407271"/>
    <m/>
    <s v="     "/>
    <x v="1"/>
    <s v="PG&amp;E"/>
    <m/>
    <s v="Vegetation"/>
    <m/>
    <s v="D"/>
    <m/>
    <s v="&lt;0.25"/>
    <s v="Square Feet: 50 Sq. Ft.; Acreage: "/>
    <s v="Vegetation"/>
    <s v="33.a. Veg. contact"/>
    <s v="Vegetation"/>
    <s v="All types of equipment / facility failure"/>
    <s v="Contact - Vegetation"/>
    <m/>
    <s v="Contact - Vegetation"/>
    <s v="Conductor"/>
    <s v="Three Phase Fault"/>
    <s v="0"/>
    <s v="Overhead"/>
    <x v="3"/>
    <s v="Conductor"/>
    <m/>
    <s v="4 SPANS LOAD SIDE 2993"/>
    <s v="     "/>
    <s v="Tier 3"/>
    <x v="1"/>
    <n v="180"/>
    <m/>
    <n v="38.599600000000002"/>
    <n v="-122.994"/>
    <s v="Sonoma"/>
    <s v="FITCH-MOUNTAIN-1113"/>
    <s v="42751113"/>
    <n v="12000"/>
    <s v="FITCH MOUNTAIN 11136751"/>
    <x v="0"/>
    <s v="Cal Fire Dept"/>
    <s v="Conifer Forest"/>
    <m/>
    <m/>
    <s v="Yes"/>
    <m/>
    <m/>
    <m/>
    <m/>
    <m/>
    <m/>
    <m/>
    <s v="N"/>
    <s v="N"/>
    <m/>
    <m/>
    <s v="     "/>
    <s v="38.59964000"/>
    <s v="-122.99354000"/>
    <s v="May 21 2015 12:00PM"/>
    <s v="TrunkFail"/>
    <s v="A green madrone failed in the trunk 16ft above the ground. Slight evidence of rot was found inside the log"/>
    <s v="MADR"/>
    <s v="48"/>
    <s v="16"/>
    <s v="35"/>
    <s v="Severe"/>
    <s v="None"/>
    <s v="N"/>
    <s v="1"/>
    <m/>
    <s v="Hillside"/>
    <s v="B"/>
    <s v="CrossArm"/>
    <s v="BareWire"/>
    <s v="0"/>
  </r>
  <r>
    <s v="SAP20195928"/>
    <s v="     "/>
    <n v="43608"/>
    <s v="5/23"/>
    <x v="0"/>
    <m/>
    <s v="21"/>
    <n v="2"/>
    <s v="5"/>
    <x v="3"/>
    <n v="43606"/>
    <m/>
    <s v="716 Winton Rd in West Point; pole fire caused by lightning striking transformer and put out by rain"/>
    <s v="     "/>
    <s v="SAP"/>
    <n v="44580"/>
    <s v="Y"/>
    <x v="0"/>
    <s v="387380"/>
    <m/>
    <m/>
    <s v="T004649758"/>
    <n v="117297962"/>
    <m/>
    <s v="     "/>
    <x v="0"/>
    <s v="PG&amp;E"/>
    <m/>
    <m/>
    <m/>
    <s v="D"/>
    <m/>
    <s v="Structure-PG&amp;E only"/>
    <m/>
    <s v="Weather - Lightning"/>
    <s v="39.a. All Other"/>
    <s v="Weather"/>
    <s v="Weather - Lightning"/>
    <s v="Weather - Lightning"/>
    <m/>
    <m/>
    <m/>
    <m/>
    <s v="No"/>
    <s v="Overhead"/>
    <x v="0"/>
    <s v="Transformer"/>
    <m/>
    <s v="101244724"/>
    <s v="     "/>
    <s v="Tier 3"/>
    <x v="1"/>
    <m/>
    <m/>
    <n v="38.408299999999997"/>
    <n v="-120.51300000000001"/>
    <s v="Calaveras"/>
    <s v="WEST-POINT-1102"/>
    <m/>
    <m/>
    <m/>
    <x v="0"/>
    <s v="extinguished by rain"/>
    <m/>
    <m/>
    <m/>
    <s v="No"/>
    <m/>
    <m/>
    <m/>
    <m/>
    <m/>
    <m/>
    <m/>
    <s v="N"/>
    <s v="N"/>
    <m/>
    <m/>
    <s v="     "/>
    <m/>
    <m/>
    <m/>
    <m/>
    <m/>
    <m/>
    <m/>
    <m/>
    <m/>
    <m/>
    <m/>
    <m/>
    <m/>
    <m/>
    <m/>
    <m/>
    <m/>
    <m/>
    <m/>
  </r>
  <r>
    <s v="20170063"/>
    <s v="     "/>
    <n v="42880"/>
    <s v="5/25"/>
    <x v="0"/>
    <n v="0.70486111111111116"/>
    <s v="21"/>
    <n v="2"/>
    <s v="5"/>
    <x v="0"/>
    <n v="42880"/>
    <n v="0.70486111111111116"/>
    <s v="WILL CALL FOR CREW TO MAKE REPAIRS TO WIRE DOWN. EC TAG SENT IN"/>
    <s v="     "/>
    <m/>
    <m/>
    <s v="N"/>
    <x v="0"/>
    <s v="1790693"/>
    <s v="17-0050815"/>
    <m/>
    <m/>
    <n v="112903292"/>
    <m/>
    <s v="     "/>
    <x v="1"/>
    <s v="PG&amp;E"/>
    <m/>
    <s v="Vegetation"/>
    <m/>
    <s v="D"/>
    <m/>
    <s v="&lt;3 meters of linear travel"/>
    <s v="Square Feet: ; Acreage: "/>
    <s v="Vegetation"/>
    <s v="33.a. Veg. contact"/>
    <s v="Vegetation"/>
    <s v="All types of equipment / facility failure"/>
    <s v="Contact - Vegetation"/>
    <m/>
    <s v="Contact - Vegetation"/>
    <s v="Conductor"/>
    <s v="Line to Ground"/>
    <s v="Unknown"/>
    <s v="Overhead"/>
    <x v="3"/>
    <s v="Conductor"/>
    <m/>
    <s v="101974034"/>
    <s v="     "/>
    <s v="Tier 3"/>
    <x v="1"/>
    <n v="140"/>
    <m/>
    <n v="38.398600000000002"/>
    <n v="-122.988"/>
    <s v="Sonoma"/>
    <s v="MOLINO-1102"/>
    <s v="42571102"/>
    <n v="12000"/>
    <s v="MOLINO 1102104"/>
    <x v="1"/>
    <s v="N.A."/>
    <s v="Conifer Forest"/>
    <m/>
    <m/>
    <s v="No"/>
    <m/>
    <m/>
    <m/>
    <m/>
    <m/>
    <m/>
    <m/>
    <s v="N"/>
    <s v="N"/>
    <m/>
    <m/>
    <s v="     "/>
    <s v="38.39860000"/>
    <s v="-122.98760000"/>
    <s v="May 26 2017 12:00AM"/>
    <s v="BranchFail"/>
    <s v="BRANCH CROSS-PHASED LINES. GREEN REDWOOD, NO SIGNS OF DECLINE."/>
    <s v="REDW"/>
    <s v="120"/>
    <s v="35"/>
    <s v="10"/>
    <s v="None"/>
    <s v="None"/>
    <s v="N"/>
    <s v="1"/>
    <m/>
    <s v="Ridge"/>
    <s v="A"/>
    <s v="CrossArm"/>
    <s v="TreeWire"/>
    <s v="0"/>
  </r>
  <r>
    <s v="20150075"/>
    <s v="     "/>
    <n v="42151"/>
    <s v="5/27"/>
    <x v="0"/>
    <n v="0.90555555555555556"/>
    <s v="22"/>
    <n v="2"/>
    <s v="5"/>
    <x v="2"/>
    <n v="42151"/>
    <n v="0.90555555555555556"/>
    <m/>
    <s v="     "/>
    <m/>
    <m/>
    <s v="N"/>
    <x v="0"/>
    <s v="1240374"/>
    <s v="15-0036850"/>
    <m/>
    <m/>
    <n v="110414171"/>
    <m/>
    <s v="     "/>
    <x v="1"/>
    <s v="PG&amp;E"/>
    <m/>
    <s v="Vegetation"/>
    <m/>
    <s v="D"/>
    <m/>
    <s v="&lt;0.25"/>
    <s v="Square Feet: ; Acreage: "/>
    <s v="Vegetation"/>
    <s v="33.a. Veg. contact"/>
    <s v="Vegetation"/>
    <s v="All types of equipment / facility failure"/>
    <s v="Contact - Vegetation"/>
    <m/>
    <s v="Contact - Vegetation"/>
    <s v="Conductor"/>
    <s v="Line to Ground"/>
    <s v="0"/>
    <s v="Overhead"/>
    <x v="3"/>
    <s v="Conductor"/>
    <m/>
    <s v="100077687"/>
    <s v="     "/>
    <s v="Tier 3"/>
    <x v="1"/>
    <n v="330"/>
    <m/>
    <n v="39.168999999999997"/>
    <n v="-120.961"/>
    <s v="Nevada"/>
    <s v="BRUNSWICK-1106"/>
    <s v="152481106"/>
    <n v="12000"/>
    <s v="BRUNSWICK 110651486"/>
    <x v="0"/>
    <s v="PEARDALE F.D."/>
    <s v="Conifer Forest"/>
    <m/>
    <m/>
    <s v="No"/>
    <m/>
    <m/>
    <m/>
    <m/>
    <m/>
    <m/>
    <m/>
    <s v="N"/>
    <s v="N"/>
    <m/>
    <m/>
    <s v="     "/>
    <s v="39.16901000"/>
    <s v="-120.96120000"/>
    <s v="May 28 2015 12:00AM"/>
    <s v="TrunkFail"/>
    <s v="A tall skinny Black Oak located in a ravine 12ft off the lines with 2 tops forming at line height, had the line side top fail and fall onto the lines. The tree had a slight lean away from the lines and appeared to be in good health. There was a small approximate 1/4 acre fire started by this failure."/>
    <s v="OAKK"/>
    <s v="70"/>
    <s v="14"/>
    <s v="12"/>
    <s v="None"/>
    <s v="None"/>
    <s v="N"/>
    <s v="1"/>
    <m/>
    <s v="Hillside"/>
    <s v="B"/>
    <s v="CrossArm"/>
    <s v="BareWire"/>
    <s v="0"/>
  </r>
  <r>
    <s v="MIA201912489"/>
    <s v="     "/>
    <n v="43613"/>
    <s v="5/28"/>
    <x v="0"/>
    <n v="0.61045138888888884"/>
    <s v="22"/>
    <n v="2"/>
    <s v="5"/>
    <x v="3"/>
    <n v="43613"/>
    <n v="0.61111111111111116"/>
    <s v="Pole fire burnt at base"/>
    <s v="     "/>
    <s v="FAS"/>
    <n v="44243"/>
    <s v="Y"/>
    <x v="0"/>
    <m/>
    <m/>
    <m/>
    <s v="7274818787"/>
    <n v="117330877"/>
    <m/>
    <s v="     "/>
    <x v="0"/>
    <s v="PG&amp;E"/>
    <m/>
    <m/>
    <m/>
    <s v="D"/>
    <m/>
    <s v="Unknown"/>
    <m/>
    <s v="Equipment - PG&amp;E"/>
    <s v="34.f. Pole damage or failure"/>
    <s v="Equipment - PG&amp;E"/>
    <s v="All types of equipment / facility failure"/>
    <s v="Pole failure"/>
    <s v="Pole"/>
    <m/>
    <m/>
    <m/>
    <s v="Yes"/>
    <s v="Overhead"/>
    <x v="0"/>
    <m/>
    <m/>
    <s v="101916771"/>
    <s v="     "/>
    <s v="Tier 3"/>
    <x v="1"/>
    <n v="585"/>
    <m/>
    <n v="34.9407"/>
    <n v="-120.232"/>
    <s v="Santa Barbara"/>
    <s v="SISQUOC-1103"/>
    <m/>
    <n v="11000"/>
    <m/>
    <x v="0"/>
    <m/>
    <s v="Rural"/>
    <m/>
    <m/>
    <s v="No"/>
    <m/>
    <m/>
    <m/>
    <m/>
    <m/>
    <m/>
    <m/>
    <s v="N"/>
    <s v="N"/>
    <m/>
    <m/>
    <s v="     "/>
    <m/>
    <m/>
    <m/>
    <m/>
    <m/>
    <m/>
    <m/>
    <m/>
    <m/>
    <m/>
    <m/>
    <m/>
    <m/>
    <m/>
    <m/>
    <m/>
    <m/>
    <m/>
    <m/>
  </r>
  <r>
    <s v="20160062"/>
    <s v="     "/>
    <n v="42519"/>
    <s v="5/29"/>
    <x v="0"/>
    <n v="0.59652777777777777"/>
    <s v="23"/>
    <n v="2"/>
    <s v="5"/>
    <x v="6"/>
    <n v="42519"/>
    <n v="0.59652777777777777"/>
    <s v="0"/>
    <s v="     "/>
    <m/>
    <m/>
    <s v="N"/>
    <x v="0"/>
    <s v="1478900"/>
    <s v="16-0039619"/>
    <m/>
    <m/>
    <n v="111671013"/>
    <m/>
    <s v="     "/>
    <x v="1"/>
    <s v="PG&amp;E"/>
    <m/>
    <s v="Vegetation"/>
    <m/>
    <s v="D"/>
    <m/>
    <s v="&lt;3 meters of linear travel"/>
    <s v="Square Feet: ; Acreage: "/>
    <s v="Vegetation"/>
    <s v="33.a. Veg. contact"/>
    <s v="Vegetation"/>
    <s v="All types of equipment / facility failure"/>
    <s v="Contact - Vegetation"/>
    <m/>
    <s v="Contact - Vegetation"/>
    <s v="Conductor"/>
    <s v="Force Out"/>
    <s v="Yes"/>
    <s v="Overhead"/>
    <x v="3"/>
    <s v="Conductor"/>
    <m/>
    <s v="103156596"/>
    <s v="     "/>
    <s v="Tier 3"/>
    <x v="1"/>
    <n v="246"/>
    <m/>
    <n v="40.579500000000003"/>
    <n v="-122.46899999999999"/>
    <s v="Shasta"/>
    <s v="GIRVAN-1102"/>
    <s v="103401102"/>
    <n v="12000"/>
    <s v="GIRVAN 11029012"/>
    <x v="1"/>
    <s v="Cal Fire"/>
    <s v="Hardwood Woodland"/>
    <m/>
    <m/>
    <s v="Yes"/>
    <m/>
    <m/>
    <m/>
    <m/>
    <m/>
    <m/>
    <m/>
    <s v="N"/>
    <s v="N"/>
    <m/>
    <m/>
    <s v="     "/>
    <s v="40.57950000"/>
    <s v="-122.46940000"/>
    <s v="Jun  1 2016 12:00AM"/>
    <s v="RootsFail"/>
    <s v="GREEN HEALTHY COTTONWOOD IN CREEK BED UPROOTED FALLING TOWARDS LINES."/>
    <s v="COTT"/>
    <s v="60"/>
    <s v="16"/>
    <s v="40"/>
    <s v="Slight"/>
    <s v="None"/>
    <s v="N"/>
    <s v="1"/>
    <m/>
    <s v="Creek"/>
    <s v="A"/>
    <s v="CrossArm"/>
    <s v="BareWire"/>
    <s v="2"/>
  </r>
  <r>
    <s v="20180145"/>
    <s v="     "/>
    <n v="43223"/>
    <s v="5/3"/>
    <x v="0"/>
    <n v="0.51458333333333328"/>
    <s v="18"/>
    <n v="2"/>
    <s v="5"/>
    <x v="1"/>
    <n v="43223"/>
    <n v="0.51458333333333328"/>
    <s v="Unclear how, but T-men remarks - &quot;bird took out primaries&quot;; ILIS cause = &quot;animal, bird found&quot;"/>
    <s v="     "/>
    <s v="FAS"/>
    <m/>
    <s v="N"/>
    <x v="0"/>
    <s v="78914"/>
    <s v="18-0038020"/>
    <m/>
    <m/>
    <m/>
    <m/>
    <s v="     "/>
    <x v="0"/>
    <s v="PG&amp;E"/>
    <m/>
    <m/>
    <m/>
    <s v="D"/>
    <m/>
    <s v="&lt;3 meters of linear travel"/>
    <m/>
    <s v="Contact - Animal - Bird"/>
    <s v="33.b. Animal contact"/>
    <s v="Contact - Bird"/>
    <s v="Contact from object"/>
    <s v="Contact - Animal"/>
    <m/>
    <s v="Contact - Animal"/>
    <m/>
    <s v="Line to Ground"/>
    <m/>
    <s v="Overhead"/>
    <x v="3"/>
    <m/>
    <m/>
    <s v="1106/2"/>
    <s v="     "/>
    <s v="Tier 3"/>
    <x v="1"/>
    <n v="518"/>
    <m/>
    <n v="37.192999999999998"/>
    <n v="-121.998"/>
    <s v="Santa Clara"/>
    <s v="LOS-GATOS-1106"/>
    <s v="082021106"/>
    <n v="11000"/>
    <s v="N/A"/>
    <x v="1"/>
    <m/>
    <s v="Rural"/>
    <m/>
    <m/>
    <s v="No"/>
    <m/>
    <m/>
    <m/>
    <m/>
    <m/>
    <m/>
    <m/>
    <s v="N"/>
    <s v="N"/>
    <m/>
    <m/>
    <s v="     "/>
    <m/>
    <m/>
    <m/>
    <m/>
    <m/>
    <m/>
    <m/>
    <m/>
    <m/>
    <m/>
    <m/>
    <m/>
    <m/>
    <m/>
    <m/>
    <m/>
    <m/>
    <m/>
    <m/>
  </r>
  <r>
    <s v="20200361"/>
    <s v="     "/>
    <n v="43956"/>
    <s v="5/5"/>
    <x v="0"/>
    <n v="0.65208333333333335"/>
    <s v="19"/>
    <n v="2"/>
    <s v="5"/>
    <x v="4"/>
    <n v="43956"/>
    <n v="0.65069444444444446"/>
    <s v="On 5/5/2020 at 15:39, a PG&amp;E Troubleman was dispatched to an outage on the FITCH MOUNTAIN 1113 circuit. A tree crew lost a branch and it fell through a primary conductor, bringing one phase down. A fire started that burned approxamately half an acre. Cal Fire responded to the scene. Repairs were complete by 0545 hours on 5/6/2020"/>
    <s v="     "/>
    <s v="FAS"/>
    <m/>
    <s v="N"/>
    <x v="0"/>
    <s v="907643"/>
    <s v="20-0047617"/>
    <m/>
    <s v="T004955175"/>
    <n v="118987551"/>
    <m/>
    <s v="     "/>
    <x v="1"/>
    <s v="PG&amp;E"/>
    <m/>
    <s v="Vegetation"/>
    <m/>
    <s v="D"/>
    <s v="D"/>
    <s v="0.26-9.99"/>
    <s v="PIC STATED ROUGHLY 1/2 ACRE"/>
    <s v="Vegetation"/>
    <s v="33.a. Veg. contact"/>
    <s v="Vegetation"/>
    <s v="Contact from object"/>
    <s v="Contact - Vegetation"/>
    <m/>
    <s v="Contact - Vegetation"/>
    <s v="Conductor - Primary"/>
    <s v="Line to Ground"/>
    <m/>
    <s v="Overhead"/>
    <x v="3"/>
    <s v="Conductor - Primary"/>
    <m/>
    <s v="042751113 "/>
    <s v="     "/>
    <s v="Tier 3"/>
    <x v="1"/>
    <n v="180"/>
    <s v="R1"/>
    <n v="38.590499999999999"/>
    <n v="-122.938"/>
    <s v="Sonoma"/>
    <s v="FITCH-MOUNTAIN-1113"/>
    <m/>
    <n v="12000"/>
    <m/>
    <x v="0"/>
    <s v="Cal Fire"/>
    <s v="Conifer Forest"/>
    <m/>
    <m/>
    <s v="No"/>
    <m/>
    <m/>
    <m/>
    <m/>
    <m/>
    <m/>
    <m/>
    <s v="N"/>
    <s v="N"/>
    <m/>
    <m/>
    <s v="     "/>
    <m/>
    <m/>
    <m/>
    <m/>
    <m/>
    <m/>
    <m/>
    <m/>
    <m/>
    <m/>
    <m/>
    <m/>
    <m/>
    <m/>
    <m/>
    <m/>
    <m/>
    <m/>
    <m/>
  </r>
  <r>
    <s v="20210496"/>
    <s v="     "/>
    <n v="44321"/>
    <s v="5/5"/>
    <x v="0"/>
    <n v="0.51527777777777772"/>
    <s v="19"/>
    <n v="2"/>
    <s v="5"/>
    <x v="5"/>
    <n v="44321"/>
    <m/>
    <s v="Tree cutting crew was performing work when a branch got away from them and fell onto overhead line. The branch caught fire and blew the fuses. The ensuing fire was less than one meter in size. This information is preliminary. OIS: 1341690; ILIS: 21-0057328; FOID: T005281738; Circuit ID: 012101104, SAP ID: 101361705; Region: Bay Area; Division: East Bay; District: Central"/>
    <s v="     "/>
    <s v="FAS"/>
    <m/>
    <s v="N"/>
    <x v="0"/>
    <m/>
    <s v="21-0057328"/>
    <m/>
    <s v="T005281738"/>
    <m/>
    <m/>
    <s v="     "/>
    <x v="0"/>
    <s v="PG&amp;E"/>
    <m/>
    <s v="Vegetation"/>
    <s v="Conductor"/>
    <s v="D"/>
    <s v="D"/>
    <s v="&lt;3 meters of linear travel"/>
    <s v="BRANCH BURNED ONLY"/>
    <s v="Contact - 3rd Party"/>
    <s v="33.a. Veg. contact"/>
    <s v="Contact - 3rd Party"/>
    <s v="Contact from object"/>
    <s v="Veg. contact"/>
    <m/>
    <s v="Veg. contact"/>
    <s v="Conductor - Primary"/>
    <s v="Line to Ground"/>
    <s v="Y"/>
    <s v="Overhead"/>
    <x v="3"/>
    <s v="Conductor - Primary"/>
    <s v="Conductor"/>
    <s v="101361705"/>
    <s v="     "/>
    <s v="Tier 3"/>
    <x v="1"/>
    <n v="530"/>
    <m/>
    <n v="37.832000000000001"/>
    <n v="-122.202"/>
    <s v="Alameda"/>
    <s v="OAKLAND-K-1104"/>
    <m/>
    <n v="12000"/>
    <m/>
    <x v="0"/>
    <s v="Oakland FD"/>
    <s v="Urban"/>
    <m/>
    <m/>
    <s v="No"/>
    <m/>
    <m/>
    <m/>
    <m/>
    <m/>
    <m/>
    <m/>
    <s v="N"/>
    <s v="N"/>
    <m/>
    <m/>
    <s v="     "/>
    <s v="37.83216922"/>
    <s v="-122.20215773"/>
    <s v="May  6 2021 12:00AM"/>
    <s v="3rdParty"/>
    <s v="TREE COMPLETELY REMOVED. NO EVIDENCE OF FAILURE."/>
    <s v="PINM"/>
    <s v="33"/>
    <s v="24"/>
    <s v="15"/>
    <m/>
    <m/>
    <m/>
    <m/>
    <m/>
    <m/>
    <m/>
    <s v="CrossArm"/>
    <s v="BareWire"/>
    <s v="0"/>
  </r>
  <r>
    <s v="20200384"/>
    <s v="     "/>
    <n v="43959"/>
    <s v="5/8"/>
    <x v="0"/>
    <n v="0.60347222222222219"/>
    <s v="19"/>
    <n v="2"/>
    <s v="5"/>
    <x v="4"/>
    <n v="43959"/>
    <n v="0.6"/>
    <s v="On May 8, 2020 at 1429 hours, a PG&amp;E Troubleman was dispatched to the Clarksville 2105 Distribution Circuit at 2000 Boulder Ridge Road, El Dorado Hills in response to an outage and reported car-pole incident. Initial analysis indicates PG&amp;E equipment caused the ignition due to a broken pole from vehicle contact. A freight truck snagged the telephone line on the joint pole that resulted in the pole and conductor to break and fall to the ground releasing between one to five gallons of oil from the transformer.  The ignition resulted in approximately a 15 foot grass fire and 78 customers sustained an outage.  Fire was suppress by El Dorado Hills Fire Department. Repairs were made by PG&amp;E crew on May 8, 2020 to replace the pole, crossarm, transformer, and conductor."/>
    <s v="     "/>
    <s v="FAS"/>
    <m/>
    <s v="N"/>
    <x v="0"/>
    <s v="909728"/>
    <s v="20-0048603"/>
    <m/>
    <s v="T004957509"/>
    <n v="119002857"/>
    <m/>
    <s v="     "/>
    <x v="1"/>
    <s v="PG&amp;E"/>
    <m/>
    <s v="Vegetation"/>
    <m/>
    <s v="D"/>
    <s v="D"/>
    <s v="&lt;0.25"/>
    <s v="15 ft square"/>
    <s v="Contact - 3rd Party"/>
    <s v="33.d. Vehicle contact"/>
    <s v="Contact - 3rd Party"/>
    <s v="Contact from object"/>
    <s v="Contact - Vehicle"/>
    <m/>
    <s v="Contact - Vehicle"/>
    <s v="Pole"/>
    <s v="Line to Ground"/>
    <m/>
    <s v="Overhead"/>
    <x v="3"/>
    <s v="Pole"/>
    <s v="Pole, Crossarm, Conductor, Transformer"/>
    <s v="Pole ID: 10141282"/>
    <s v="     "/>
    <s v="Tier 3"/>
    <x v="1"/>
    <n v="305"/>
    <s v="R2"/>
    <n v="38.645400000000002"/>
    <n v="-121.029"/>
    <s v="El Dorado"/>
    <s v="CLARKSVILLE-2105"/>
    <m/>
    <n v="21000"/>
    <m/>
    <x v="0"/>
    <s v="El Dorado Hills FD"/>
    <s v="Herbaceous"/>
    <m/>
    <m/>
    <s v="No"/>
    <m/>
    <m/>
    <m/>
    <m/>
    <m/>
    <m/>
    <m/>
    <s v="N"/>
    <s v="N"/>
    <m/>
    <m/>
    <s v="     "/>
    <m/>
    <m/>
    <m/>
    <m/>
    <m/>
    <m/>
    <m/>
    <m/>
    <m/>
    <m/>
    <m/>
    <m/>
    <m/>
    <m/>
    <m/>
    <m/>
    <m/>
    <m/>
    <m/>
  </r>
  <r>
    <s v="20210527"/>
    <s v="     "/>
    <n v="44324"/>
    <s v="5/8"/>
    <x v="0"/>
    <n v="0.85277777777777775"/>
    <s v="19"/>
    <n v="2"/>
    <s v="5"/>
    <x v="5"/>
    <n v="44324"/>
    <m/>
    <s v="Connector failure due to unknown cause, resulted in an ignition. The ensuing fire was less than one meter in size. This information is preliminary."/>
    <s v="     "/>
    <s v="FAS"/>
    <m/>
    <s v="N"/>
    <x v="0"/>
    <m/>
    <s v="21-0058949"/>
    <m/>
    <s v="T005284680, T005284685"/>
    <m/>
    <m/>
    <s v="     "/>
    <x v="0"/>
    <s v="PG&amp;E"/>
    <m/>
    <s v="Other"/>
    <s v="Connector"/>
    <s v="D"/>
    <s v="D"/>
    <s v="Structure-only"/>
    <s v="Less than a meter."/>
    <s v="Equipment - PG&amp;E"/>
    <s v="34.m. Connection device damage or failure"/>
    <s v="Equipment - PG&amp;E"/>
    <s v="All types of equipment / facility failure"/>
    <s v="Splice/Clamp/Connector"/>
    <s v="Splice/Clamp/Connector"/>
    <m/>
    <m/>
    <s v="Line to Ground"/>
    <s v="Y"/>
    <s v="Overhead"/>
    <x v="3"/>
    <s v="Splice/Clamp/Connector"/>
    <s v="Connectors"/>
    <m/>
    <s v="     "/>
    <s v="Tier 3"/>
    <x v="1"/>
    <n v="530"/>
    <m/>
    <n v="37.886099999999999"/>
    <n v="-122.194"/>
    <s v="Contra Costa"/>
    <s v="ORINDA-0402"/>
    <m/>
    <n v="4000"/>
    <m/>
    <x v="0"/>
    <s v="Moraga FD"/>
    <s v="Urban"/>
    <m/>
    <m/>
    <s v="No"/>
    <m/>
    <m/>
    <m/>
    <m/>
    <m/>
    <m/>
    <m/>
    <s v="N"/>
    <s v="Y"/>
    <s v="202105080600"/>
    <s v="202105111953"/>
    <s v="     "/>
    <m/>
    <m/>
    <m/>
    <m/>
    <m/>
    <m/>
    <m/>
    <m/>
    <m/>
    <m/>
    <m/>
    <m/>
    <m/>
    <m/>
    <m/>
    <m/>
    <m/>
    <m/>
    <m/>
  </r>
  <r>
    <s v="20150058"/>
    <s v="     "/>
    <n v="42133"/>
    <s v="5/9"/>
    <x v="0"/>
    <n v="0.90069444444444446"/>
    <s v="19"/>
    <n v="2"/>
    <s v="5"/>
    <x v="2"/>
    <n v="42133"/>
    <n v="0.90069444444444446"/>
    <s v="FD PWR FUSE ARCING &amp; FAILING OPENED &amp; RPLCD ALL GOOD NOW"/>
    <s v="     "/>
    <m/>
    <m/>
    <s v="N"/>
    <x v="0"/>
    <s v="1232133"/>
    <s v="15-0033109"/>
    <m/>
    <m/>
    <m/>
    <m/>
    <s v="     "/>
    <x v="1"/>
    <s v="PG&amp;E"/>
    <m/>
    <s v="Vegetation"/>
    <m/>
    <s v="D"/>
    <m/>
    <s v="&lt;3 meters of linear travel"/>
    <s v="Square Feet: ; Acreage: "/>
    <s v="Equipment - PG&amp;E"/>
    <s v="34.c. Fuse damage or failure"/>
    <s v="Equipment - PG&amp;E"/>
    <s v="All types of equipment / facility failure"/>
    <s v="Fuse"/>
    <s v="Fuse"/>
    <m/>
    <m/>
    <s v="None"/>
    <s v="PACIFIC BELL"/>
    <s v="Overhead"/>
    <x v="3"/>
    <s v="Fuse"/>
    <m/>
    <s v="100004095"/>
    <s v="     "/>
    <s v="Tier 3"/>
    <x v="1"/>
    <n v="330"/>
    <m/>
    <n v="39.284799999999997"/>
    <n v="-121.02200000000001"/>
    <s v="Nevada"/>
    <s v="BRUNSWICK-1103"/>
    <s v="152481103"/>
    <n v="12000"/>
    <s v="BRUNSWICK 1103173934"/>
    <x v="1"/>
    <s v="Cal Fire Dept"/>
    <s v="Conifer Forest"/>
    <m/>
    <m/>
    <s v="No"/>
    <m/>
    <m/>
    <m/>
    <m/>
    <m/>
    <m/>
    <m/>
    <s v="N"/>
    <s v="N"/>
    <m/>
    <m/>
    <s v="     "/>
    <m/>
    <m/>
    <m/>
    <m/>
    <m/>
    <m/>
    <m/>
    <m/>
    <m/>
    <m/>
    <m/>
    <m/>
    <m/>
    <m/>
    <m/>
    <m/>
    <m/>
    <m/>
    <m/>
  </r>
  <r>
    <s v="20180270"/>
    <s v="     "/>
    <n v="43261"/>
    <s v="6/10"/>
    <x v="0"/>
    <n v="0.72152777777777777"/>
    <s v="24"/>
    <n v="2"/>
    <s v="6"/>
    <x v="1"/>
    <n v="43261"/>
    <n v="0.72152777777777777"/>
    <s v="TREE FELL THROUGH PRIMARY. WIRE DOWN ON GROUND"/>
    <s v="     "/>
    <s v="FAS"/>
    <m/>
    <s v="N"/>
    <x v="0"/>
    <s v="105889"/>
    <s v="18-0049445"/>
    <m/>
    <m/>
    <m/>
    <m/>
    <s v="     "/>
    <x v="1"/>
    <s v="PG&amp;E"/>
    <m/>
    <m/>
    <m/>
    <s v="D"/>
    <m/>
    <s v="&lt;0.25"/>
    <m/>
    <s v="Vegetation"/>
    <s v="33.a. Veg. contact"/>
    <s v="Vegetation"/>
    <s v="Contact from object"/>
    <s v="Vegetation"/>
    <m/>
    <s v="Contact - Vegetation"/>
    <s v="Conductor"/>
    <s v="Line to Ground"/>
    <m/>
    <s v="Overhead"/>
    <x v="3"/>
    <m/>
    <m/>
    <s v="737"/>
    <s v="     "/>
    <s v="Tier 3"/>
    <x v="1"/>
    <n v="180"/>
    <s v="R2"/>
    <n v="38.417499999999997"/>
    <n v="-122.92"/>
    <s v="Sonoma"/>
    <s v="MOLINO-1102"/>
    <s v="042571102"/>
    <n v="11000"/>
    <s v="MOLINO 1102178"/>
    <x v="1"/>
    <m/>
    <s v="Conifer Forest"/>
    <m/>
    <m/>
    <s v="No"/>
    <m/>
    <m/>
    <m/>
    <m/>
    <m/>
    <m/>
    <m/>
    <s v="N"/>
    <s v="N"/>
    <m/>
    <m/>
    <s v="     "/>
    <s v="38.41610000"/>
    <s v="-122.91810000"/>
    <s v="Jun 11 2018  7:15AM"/>
    <s v="TrunkFail"/>
    <s v="GREEN FIR TREE FAILED AT BASE. FALLING INTO PRIMARY LINES. ROT IN ROOT BALL AND TRUNK. SMALL VEGETATION FIRE AT LOCATION"/>
    <s v="FIRD"/>
    <s v="75"/>
    <s v="24"/>
    <s v="20"/>
    <s v="Slight"/>
    <s v="Moderate"/>
    <s v="N"/>
    <s v="1"/>
    <m/>
    <s v="Hillside"/>
    <s v="A"/>
    <s v="CrossArm"/>
    <s v="BareWire"/>
    <s v="10"/>
  </r>
  <r>
    <s v="20201594"/>
    <s v="     "/>
    <n v="43992"/>
    <s v="6/10"/>
    <x v="0"/>
    <n v="0.67708333333333337"/>
    <s v="24"/>
    <n v="2"/>
    <s v="6"/>
    <x v="4"/>
    <n v="43992"/>
    <n v="0.67361111111111116"/>
    <s v="On June 10, 2020 at 1810 hours, a PG&amp;E Troubleman patrolled the Calistoga 1101 12kV Distribution Circuit number 042711101, near Franz Valley School Road in Calistoga. He observed one-phase 6cu down the main line at the fused cut-out 5873. Initial analysis indicates the 300 x 300' fire was a result of a previously fire-affected but living 45' and 9 DBH valley oak tree, which failed at the trunk and made contact with the overhead primary conductor. We found rot indicators at the base of the tree at the time of the ignition investigation, but the wood at the site of the break was found to be healthy. Cal Fire responded to and extinguished the fire. The 535-minute outage affected 83 customers. We repaired the broken conductor. All the repairs were completed and the line was returned to service on June 11, 2020. This information is preliminary."/>
    <s v="     "/>
    <s v="FAS"/>
    <m/>
    <s v="Y"/>
    <x v="0"/>
    <s v="936254"/>
    <s v="20-0059868"/>
    <m/>
    <s v="T004985036, T004985111"/>
    <n v="119144788"/>
    <m/>
    <s v="     "/>
    <x v="1"/>
    <s v="PG&amp;E"/>
    <m/>
    <s v="Vegetation"/>
    <m/>
    <s v="D"/>
    <s v="D"/>
    <s v="0.26-9.99"/>
    <s v="300'X300'"/>
    <s v="Vegetation"/>
    <s v="33.a. Veg. contact"/>
    <s v="Vegetation"/>
    <s v="Contact from object"/>
    <s v="Contact - Vegetation"/>
    <m/>
    <s v="Contact - Vegetation"/>
    <s v="Conductor - Primary"/>
    <s v="Line to Ground"/>
    <m/>
    <s v="Overhead"/>
    <x v="3"/>
    <s v="Conductor - Primary"/>
    <s v="Primary overhead conductor"/>
    <s v="Circuit ID: 042711101, SAP ID: 102220153"/>
    <s v="     "/>
    <s v="Tier 3"/>
    <x v="1"/>
    <n v="180"/>
    <s v="R2"/>
    <n v="38.584400000000002"/>
    <n v="-122.661"/>
    <s v="Napa"/>
    <s v="CALISTOGA-1101"/>
    <m/>
    <n v="12000"/>
    <s v="N/A"/>
    <x v="1"/>
    <s v="Cal Fire"/>
    <s v="Hardwood Forest"/>
    <m/>
    <m/>
    <s v="Yes"/>
    <m/>
    <m/>
    <m/>
    <m/>
    <m/>
    <m/>
    <m/>
    <s v="N"/>
    <s v="N"/>
    <m/>
    <m/>
    <s v="     "/>
    <s v="38.58426100"/>
    <s v="-122.66157000"/>
    <s v="Jun 11 2020 12:00AM"/>
    <s v="TrunkFail"/>
    <s v="GREEN VALLEY OAK 45FT TALL X 9IN DBH WITH BARK ROT ON BACK SIDE BROKE AT 13FT UP FROM GROUND._x000d__x000a_PER T MAN OUTAGE REPORT TREE HIT PRIMARY LINES CAUSING OUTAGE AND LINE DOWN."/>
    <s v="OAKV"/>
    <s v="45"/>
    <s v="9"/>
    <s v="30"/>
    <s v="Moderate"/>
    <s v="Slight"/>
    <s v="N"/>
    <s v="1"/>
    <m/>
    <s v="Hillside"/>
    <s v="A"/>
    <s v="CrossArm"/>
    <s v="BareWire"/>
    <s v="4"/>
  </r>
  <r>
    <s v="20210768"/>
    <s v="     "/>
    <n v="44357"/>
    <s v="6/10"/>
    <x v="0"/>
    <n v="0.51458333333333328"/>
    <s v="24"/>
    <n v="2"/>
    <s v="6"/>
    <x v="5"/>
    <n v="44357"/>
    <m/>
    <s v="Tree grew into overhead circuit resulting in a 10'x10' fire under tree. Ilis has cause listed as tree fell into line. Unable to find corrective tagged associated to OIS 1370257 and no photos attached. Originally this was marked as less than one meter fire but the troubleman notes also say it was 10'x10'. This information is preliminary. ILIS:  21-0072697 [FNL: 06/10/21 12:13]; OIS: 1370257; FOID: T005312249; Circuit ID: 042811111, SAP ID: 101955203; First Responder: Troubleman, Rafael Alvarez (RVA4), (707) 217-3745"/>
    <s v="     "/>
    <s v="FAS"/>
    <m/>
    <s v="N"/>
    <x v="0"/>
    <m/>
    <s v="21-0072697"/>
    <m/>
    <s v="T005312249"/>
    <m/>
    <m/>
    <s v="     "/>
    <x v="1"/>
    <s v="PG&amp;E"/>
    <m/>
    <s v="Vegetation"/>
    <m/>
    <s v="D"/>
    <s v="D"/>
    <s v="&lt;0.25"/>
    <s v="50-ft by 20-ft (Veg Fire Inspection Report)"/>
    <s v="Vegetation"/>
    <s v="33.a. Veg. contact"/>
    <s v="Vegetation"/>
    <s v="Contact from object"/>
    <s v="Veg. contact"/>
    <m/>
    <s v="Veg. contact"/>
    <s v="Conductor - Primary"/>
    <s v="Force Out"/>
    <s v="Y"/>
    <s v="Overhead"/>
    <x v="3"/>
    <s v="Conductor - Primary"/>
    <s v="Conductor"/>
    <s v="42811111"/>
    <s v="     "/>
    <s v="Tier 3"/>
    <x v="1"/>
    <n v="140"/>
    <s v="R1"/>
    <n v="38.4602"/>
    <n v="-123.048"/>
    <s v="Sonoma"/>
    <s v="MONTE-RIO-1111"/>
    <m/>
    <n v="12000"/>
    <m/>
    <x v="0"/>
    <s v="Monte Rio FD"/>
    <s v="Herbaceous"/>
    <m/>
    <m/>
    <s v="No"/>
    <m/>
    <m/>
    <m/>
    <m/>
    <m/>
    <m/>
    <m/>
    <s v="N"/>
    <s v="N"/>
    <m/>
    <m/>
    <s v="     "/>
    <s v="38.46027000"/>
    <s v="-123.04811000"/>
    <s v="Jun 14 2021 12:00AM"/>
    <s v="BranchFail"/>
    <s v="Mature Pine with significant rot leaning away from facilities. Tree is standing with evidence of large branch breakages. Charred tree branch observed on ground next to tree in middle of small burn area. Last inspection was 1/13/2021 by CNU. Wind was observed as &quot;Strong Breeze&quot; on beaufort scale."/>
    <s v="PINE"/>
    <s v="55"/>
    <s v="60"/>
    <s v="5"/>
    <m/>
    <m/>
    <m/>
    <m/>
    <m/>
    <m/>
    <m/>
    <s v="Triangle"/>
    <s v="BareWire"/>
    <m/>
  </r>
  <r>
    <s v="20210766"/>
    <s v="     "/>
    <n v="44357"/>
    <s v="6/10"/>
    <x v="0"/>
    <n v="0.4152777777777778"/>
    <s v="24"/>
    <n v="2"/>
    <s v="6"/>
    <x v="5"/>
    <n v="44357"/>
    <m/>
    <s v="Tree grew into overhead circuit resulting in a wires down incident that ignited a small fire. This information is preliminary. OIS: 1370126; FOID: T005312099 (ACMI), T005312133 (WXDN-Assist); Outage: 1 csr; Outage Started: 06/10/2021 09:55; Outage Ended: 06/10/2021 12:15 (Time: 140min); Circuit ID: 152261107, SAP Eqp ID: 101409281; Division: Sierra; District/County: El Dorado"/>
    <s v="     "/>
    <s v="FAS"/>
    <m/>
    <s v="N"/>
    <x v="0"/>
    <m/>
    <m/>
    <m/>
    <s v="T005312099, T005312133"/>
    <m/>
    <m/>
    <s v="     "/>
    <x v="1"/>
    <s v="PG&amp;E"/>
    <m/>
    <s v="Vegetation"/>
    <m/>
    <s v="D"/>
    <s v="D"/>
    <s v="&lt;3 meters of linear travel"/>
    <s v="2x2, tiny fire; VM report shows 7' x 7'"/>
    <s v="Vegetation"/>
    <s v="33.a. Veg. contact"/>
    <s v="Vegetation"/>
    <s v="Contact from object"/>
    <s v="Veg. contact"/>
    <m/>
    <s v="Veg. contact"/>
    <s v="Service Drop"/>
    <m/>
    <s v="Y"/>
    <s v="Overhead"/>
    <x v="2"/>
    <s v="Service Drop"/>
    <s v="Conductor"/>
    <s v="101409281"/>
    <s v="     "/>
    <s v="Tier 3"/>
    <x v="1"/>
    <n v="305"/>
    <s v="R2"/>
    <n v="38.714300000000001"/>
    <n v="-120.913"/>
    <s v="El Dorado"/>
    <s v="DIAMOND-SPRINGS-1107"/>
    <m/>
    <m/>
    <s v="N/A"/>
    <x v="0"/>
    <s v="Self Extinguished"/>
    <s v="Hardwood Woodland"/>
    <m/>
    <m/>
    <s v="No"/>
    <m/>
    <m/>
    <m/>
    <m/>
    <m/>
    <m/>
    <m/>
    <s v="N"/>
    <s v="N"/>
    <m/>
    <m/>
    <s v="     "/>
    <m/>
    <m/>
    <m/>
    <m/>
    <m/>
    <m/>
    <m/>
    <m/>
    <m/>
    <m/>
    <m/>
    <m/>
    <m/>
    <m/>
    <m/>
    <m/>
    <m/>
    <m/>
    <m/>
  </r>
  <r>
    <s v="CAP20192453"/>
    <s v="     "/>
    <n v="43627"/>
    <s v="6/11"/>
    <x v="0"/>
    <n v="0.46250000000000002"/>
    <s v="24"/>
    <n v="2"/>
    <s v="6"/>
    <x v="3"/>
    <m/>
    <m/>
    <s v="several grass fires; 6/6/2019; Santa Rosa; south conductor swayed and arced"/>
    <s v="     "/>
    <s v="CAP"/>
    <n v="44358"/>
    <s v="Y"/>
    <x v="0"/>
    <m/>
    <m/>
    <m/>
    <m/>
    <m/>
    <m/>
    <s v="     "/>
    <x v="0"/>
    <s v="PG&amp;E"/>
    <m/>
    <m/>
    <m/>
    <s v="D"/>
    <m/>
    <s v="Unknown"/>
    <m/>
    <s v="Equipment - PG&amp;E"/>
    <s v="34.o. Other"/>
    <s v="Equipment - PG&amp;E"/>
    <s v="Conductor failure-all"/>
    <m/>
    <s v="Conductor - All"/>
    <m/>
    <m/>
    <m/>
    <m/>
    <s v="Overhead"/>
    <x v="0"/>
    <s v="Conductor - All"/>
    <m/>
    <m/>
    <s v="     "/>
    <s v="Tier 3"/>
    <x v="1"/>
    <m/>
    <m/>
    <n v="38.496899999999997"/>
    <n v="-122.64400000000001"/>
    <s v="Sonoma"/>
    <s v="FULTON-CALISTOGA"/>
    <m/>
    <m/>
    <m/>
    <x v="0"/>
    <m/>
    <m/>
    <m/>
    <m/>
    <s v="No"/>
    <m/>
    <m/>
    <m/>
    <m/>
    <m/>
    <m/>
    <m/>
    <s v="N"/>
    <s v="N"/>
    <m/>
    <m/>
    <s v="     "/>
    <m/>
    <m/>
    <m/>
    <m/>
    <m/>
    <m/>
    <m/>
    <m/>
    <m/>
    <m/>
    <m/>
    <m/>
    <m/>
    <m/>
    <m/>
    <m/>
    <m/>
    <m/>
    <m/>
  </r>
  <r>
    <s v="MIA20169568"/>
    <s v="     "/>
    <n v="42533"/>
    <s v="6/12"/>
    <x v="0"/>
    <n v="0.10104166666666667"/>
    <s v="25"/>
    <n v="2"/>
    <s v="6"/>
    <x v="6"/>
    <n v="42533"/>
    <n v="0.10069444444444445"/>
    <s v="KRJ7- Conductor failure resulted in wires down with fire. Fire 0.10 acres"/>
    <s v="     "/>
    <s v="FAS"/>
    <n v="44251"/>
    <s v="Y"/>
    <x v="0"/>
    <s v="7291944"/>
    <s v="N/A"/>
    <m/>
    <s v="T003711009"/>
    <n v="111712198"/>
    <m/>
    <s v="     "/>
    <x v="1"/>
    <s v="PG&amp;E"/>
    <m/>
    <m/>
    <m/>
    <s v="D"/>
    <m/>
    <s v="&lt;0.25"/>
    <m/>
    <s v="Equipment - PG&amp;E"/>
    <s v="34.b. Conductor damage or failure"/>
    <s v="Equipment - PG&amp;E"/>
    <s v="All types of equipment / facility failure"/>
    <s v="Conductor failure-all"/>
    <s v="Conductor"/>
    <m/>
    <m/>
    <m/>
    <s v="No"/>
    <s v="Overhead"/>
    <x v="0"/>
    <m/>
    <m/>
    <s v="24101101"/>
    <s v="     "/>
    <s v="Tier 3"/>
    <x v="1"/>
    <n v="518"/>
    <m/>
    <n v="37.4788"/>
    <n v="-122.35899999999999"/>
    <s v="San Mateo"/>
    <s v="HALF-MOON-BAY-1101"/>
    <s v="24101101"/>
    <n v="11000"/>
    <s v="HALF-MOON-BAY-11012500"/>
    <x v="1"/>
    <s v="San Mateo County"/>
    <s v="Conifer Forest"/>
    <m/>
    <m/>
    <s v="No"/>
    <m/>
    <m/>
    <m/>
    <m/>
    <m/>
    <m/>
    <m/>
    <s v="N"/>
    <s v="N"/>
    <m/>
    <m/>
    <s v="     "/>
    <m/>
    <m/>
    <m/>
    <m/>
    <m/>
    <m/>
    <m/>
    <m/>
    <m/>
    <m/>
    <m/>
    <m/>
    <m/>
    <m/>
    <m/>
    <m/>
    <m/>
    <m/>
    <m/>
  </r>
  <r>
    <s v="20160107"/>
    <s v="     "/>
    <n v="42533"/>
    <s v="6/12"/>
    <x v="0"/>
    <n v="7.2916666666666671E-2"/>
    <s v="25"/>
    <n v="2"/>
    <s v="6"/>
    <x v="6"/>
    <n v="42533"/>
    <n v="7.2916666666666671E-2"/>
    <m/>
    <s v="     "/>
    <m/>
    <m/>
    <s v="N"/>
    <x v="0"/>
    <s v="1487333"/>
    <s v="16-0042637"/>
    <m/>
    <m/>
    <m/>
    <m/>
    <s v="     "/>
    <x v="1"/>
    <s v="PG&amp;E"/>
    <m/>
    <s v="Vegetation"/>
    <m/>
    <s v="D"/>
    <m/>
    <s v="&lt;0.25"/>
    <s v="Square Feet: ; Acreage: "/>
    <s v="Equipment - PG&amp;E"/>
    <s v="34.b. Conductor damage or failure"/>
    <s v="Equipment - PG&amp;E"/>
    <s v="All types of equipment / facility failure"/>
    <s v="Conductor"/>
    <s v="Conductor"/>
    <m/>
    <m/>
    <s v="Line to Ground"/>
    <s v="PACIFIC BELL"/>
    <s v="Overhead"/>
    <x v="3"/>
    <s v="Conductor"/>
    <m/>
    <s v="100265854"/>
    <s v="     "/>
    <s v="Tier 3"/>
    <x v="1"/>
    <n v="518"/>
    <m/>
    <n v="37.464300000000001"/>
    <n v="-122.346"/>
    <s v="San Mateo"/>
    <s v="HALF-MOON-BAY-1101"/>
    <s v="24101101"/>
    <n v="12000"/>
    <s v="HALF MOON BAY 11012500"/>
    <x v="1"/>
    <s v="Unknown"/>
    <s v="Barren/Other"/>
    <m/>
    <m/>
    <s v="No"/>
    <m/>
    <m/>
    <m/>
    <m/>
    <m/>
    <m/>
    <m/>
    <s v="N"/>
    <s v="N"/>
    <m/>
    <m/>
    <s v="     "/>
    <m/>
    <m/>
    <m/>
    <m/>
    <m/>
    <m/>
    <m/>
    <m/>
    <m/>
    <m/>
    <m/>
    <m/>
    <m/>
    <m/>
    <m/>
    <m/>
    <m/>
    <m/>
    <m/>
  </r>
  <r>
    <s v="20200579"/>
    <s v="     "/>
    <n v="43994"/>
    <s v="6/12"/>
    <x v="0"/>
    <n v="0.62152777777777779"/>
    <s v="24"/>
    <n v="2"/>
    <s v="6"/>
    <x v="4"/>
    <m/>
    <m/>
    <s v="On June 12, 2020 at 14:55, a PG&amp;E troubleman was dispatched to the Girvan 1101 Distribution Circuit off of Honeybee Rd in the city of Redding. A Law Enforcment Officer called the troubleman and reported arcing coming from a PG&amp;E conductor on Honeybee Rd. Initial analysis indicates that a customers tree had grown into the service line and caused the secondary conductor to acre, resulting in a vegetation fire. Cal Fire was on site to extinguish the fire. Once the fire was completly suppressed, the troubleman made repairs to the damaged secondary conductor. "/>
    <s v="     "/>
    <s v="FAS"/>
    <m/>
    <s v="N"/>
    <x v="0"/>
    <m/>
    <m/>
    <m/>
    <s v="8930735"/>
    <m/>
    <m/>
    <s v="     "/>
    <x v="1"/>
    <s v="PG&amp;E"/>
    <m/>
    <s v="Vegetation"/>
    <m/>
    <s v="D"/>
    <s v="D"/>
    <s v="0.26-9.99"/>
    <m/>
    <s v="Vegetation"/>
    <s v="33.a. Veg. contact"/>
    <s v="Vegetation"/>
    <s v="Contact from object"/>
    <s v="Contact - Vegetation"/>
    <m/>
    <s v="Contact - Vegetation"/>
    <s v="Conductor - Secondary"/>
    <m/>
    <m/>
    <s v="Overhead"/>
    <x v="1"/>
    <s v="Conductor - Secondary"/>
    <m/>
    <s v="Circuit ID: 103401101"/>
    <s v="     "/>
    <s v="Tier 3"/>
    <x v="1"/>
    <n v="246"/>
    <s v="R2"/>
    <n v="40.502600000000001"/>
    <n v="-122.45099999999999"/>
    <s v="Shasta"/>
    <s v="GIRVAN-1101"/>
    <m/>
    <n v="12000"/>
    <s v="N/A"/>
    <x v="1"/>
    <s v="Cal Fire"/>
    <s v="Herbaceous"/>
    <m/>
    <m/>
    <s v="No"/>
    <m/>
    <m/>
    <m/>
    <m/>
    <m/>
    <m/>
    <m/>
    <s v="N"/>
    <s v="N"/>
    <m/>
    <m/>
    <s v="     "/>
    <m/>
    <m/>
    <m/>
    <s v="TreeGrew"/>
    <m/>
    <m/>
    <m/>
    <m/>
    <m/>
    <m/>
    <m/>
    <m/>
    <m/>
    <m/>
    <m/>
    <m/>
    <m/>
    <m/>
    <m/>
  </r>
  <r>
    <s v="20170092"/>
    <s v="     "/>
    <n v="42899"/>
    <s v="6/13"/>
    <x v="0"/>
    <n v="0.60416666666666663"/>
    <s v="24"/>
    <n v="2"/>
    <s v="6"/>
    <x v="0"/>
    <n v="42899"/>
    <m/>
    <m/>
    <s v="     "/>
    <m/>
    <m/>
    <s v="N"/>
    <x v="0"/>
    <m/>
    <m/>
    <s v="INT-09744"/>
    <m/>
    <m/>
    <m/>
    <s v="     "/>
    <x v="1"/>
    <s v="PG&amp;E"/>
    <m/>
    <s v="Vegetation"/>
    <m/>
    <s v="T"/>
    <m/>
    <s v="0.26-9.99"/>
    <s v="Square Feet: ; Acreage: 4"/>
    <s v="Contact - 3rd Party"/>
    <s v="33.c. Balloon contact"/>
    <s v="Contact - 3rd Party"/>
    <s v="All types of equipment / facility failure"/>
    <s v="Contact - Balloon"/>
    <m/>
    <s v="Contact - Balloon"/>
    <s v="Conductor"/>
    <m/>
    <s v="Unknown"/>
    <s v="Overhead"/>
    <x v="4"/>
    <s v="Conductor"/>
    <m/>
    <s v="Tower 005/035c"/>
    <s v="     "/>
    <s v="Tier 3"/>
    <x v="1"/>
    <n v="530"/>
    <m/>
    <n v="37.852600000000002"/>
    <n v="-122.185"/>
    <s v="Contra Costa"/>
    <s v="SOBRANTE-GRIZZLY-CLAREMONT-#2-115KV"/>
    <s v="ETL.3750"/>
    <n v="115000"/>
    <s v="N/A"/>
    <x v="0"/>
    <s v="Cal Fire"/>
    <s v="Herbaceous"/>
    <m/>
    <m/>
    <s v="No"/>
    <m/>
    <m/>
    <m/>
    <m/>
    <m/>
    <m/>
    <m/>
    <s v="N"/>
    <s v="N"/>
    <m/>
    <m/>
    <s v="     "/>
    <m/>
    <m/>
    <m/>
    <m/>
    <m/>
    <m/>
    <m/>
    <m/>
    <m/>
    <m/>
    <m/>
    <m/>
    <m/>
    <m/>
    <m/>
    <m/>
    <m/>
    <m/>
    <m/>
  </r>
  <r>
    <s v="20180284"/>
    <s v="     "/>
    <n v="43264"/>
    <s v="6/13"/>
    <x v="0"/>
    <n v="0.68541666666666667"/>
    <s v="24"/>
    <n v="2"/>
    <s v="6"/>
    <x v="1"/>
    <n v="43264"/>
    <n v="0.68541666666666667"/>
    <s v="Wire-down at two locations"/>
    <s v="     "/>
    <s v="FAS"/>
    <m/>
    <s v="N"/>
    <x v="0"/>
    <s v="108553"/>
    <s v="18-0050714"/>
    <m/>
    <m/>
    <m/>
    <m/>
    <s v="     "/>
    <x v="0"/>
    <s v="PG&amp;E"/>
    <m/>
    <m/>
    <m/>
    <s v="D"/>
    <m/>
    <s v="&lt;0.25"/>
    <m/>
    <s v="Equipment - PG&amp;E"/>
    <s v="34.b. Conductor damage or failure"/>
    <s v="Equipment - PG&amp;E"/>
    <s v="All types of equipment / facility failure"/>
    <s v="Conductor"/>
    <s v="Conductor"/>
    <m/>
    <m/>
    <s v="Line to Ground"/>
    <m/>
    <s v="Overhead"/>
    <x v="3"/>
    <s v="Conductor - Primary"/>
    <m/>
    <s v="6130"/>
    <s v="     "/>
    <s v="Tier 3"/>
    <x v="1"/>
    <m/>
    <m/>
    <n v="36.632899999999999"/>
    <n v="-120.006"/>
    <s v="Fresno"/>
    <s v="MC-MULLIN-1104"/>
    <s v="254411104"/>
    <n v="11000"/>
    <s v="MC MULLIN 1104CB"/>
    <x v="0"/>
    <m/>
    <s v="Rural"/>
    <m/>
    <m/>
    <s v="No"/>
    <m/>
    <m/>
    <m/>
    <m/>
    <m/>
    <m/>
    <m/>
    <s v="N"/>
    <s v="N"/>
    <m/>
    <m/>
    <s v="     "/>
    <m/>
    <m/>
    <m/>
    <m/>
    <m/>
    <m/>
    <m/>
    <m/>
    <m/>
    <m/>
    <m/>
    <m/>
    <m/>
    <m/>
    <m/>
    <m/>
    <m/>
    <m/>
    <m/>
  </r>
  <r>
    <s v="20180297"/>
    <s v="     "/>
    <n v="43266"/>
    <s v="6/15"/>
    <x v="0"/>
    <m/>
    <s v="24"/>
    <n v="2"/>
    <s v="6"/>
    <x v="1"/>
    <m/>
    <m/>
    <s v="T-men &quot;3rd party struck secondary riser w/vehicle.&quot;"/>
    <s v="     "/>
    <s v="FAS"/>
    <m/>
    <s v="N"/>
    <x v="0"/>
    <s v="110013"/>
    <m/>
    <m/>
    <m/>
    <m/>
    <m/>
    <s v="     "/>
    <x v="1"/>
    <s v="PG&amp;E"/>
    <m/>
    <m/>
    <m/>
    <s v="D"/>
    <m/>
    <s v="&lt;3 meters of linear travel"/>
    <m/>
    <s v="Contact - 3rd Party"/>
    <s v="33.d. Vehicle contact"/>
    <s v="Contact - 3rd Party"/>
    <s v="Contact from object"/>
    <s v="Contact - Vehicle"/>
    <m/>
    <s v="Contact - Vehicle"/>
    <s v="Riser"/>
    <m/>
    <m/>
    <m/>
    <x v="3"/>
    <m/>
    <m/>
    <m/>
    <s v="     "/>
    <s v="Tier 3"/>
    <x v="1"/>
    <n v="305"/>
    <s v="R2"/>
    <n v="38.623800000000003"/>
    <n v="-121.02200000000001"/>
    <s v="El Dorado"/>
    <s v="CLARKSVILLE-2103"/>
    <s v="153612103"/>
    <n v="21000"/>
    <m/>
    <x v="0"/>
    <m/>
    <s v="Herbaceous"/>
    <m/>
    <m/>
    <s v="No"/>
    <m/>
    <m/>
    <m/>
    <m/>
    <m/>
    <m/>
    <m/>
    <s v="N"/>
    <s v="N"/>
    <m/>
    <m/>
    <s v="     "/>
    <m/>
    <m/>
    <m/>
    <m/>
    <m/>
    <m/>
    <m/>
    <m/>
    <m/>
    <m/>
    <m/>
    <m/>
    <m/>
    <m/>
    <m/>
    <m/>
    <m/>
    <m/>
    <m/>
  </r>
  <r>
    <s v="20180301"/>
    <s v="     "/>
    <n v="43266"/>
    <s v="6/15"/>
    <x v="0"/>
    <m/>
    <s v="24"/>
    <n v="2"/>
    <s v="6"/>
    <x v="1"/>
    <m/>
    <m/>
    <m/>
    <s v="     "/>
    <s v="Charles"/>
    <m/>
    <s v="N"/>
    <x v="0"/>
    <m/>
    <m/>
    <s v="INT-11115"/>
    <m/>
    <m/>
    <m/>
    <s v="     "/>
    <x v="1"/>
    <s v="PG&amp;E"/>
    <m/>
    <m/>
    <m/>
    <s v="T"/>
    <m/>
    <s v="Unknown"/>
    <m/>
    <s v="Contact - Animal - Other"/>
    <s v="33.b. Animal contact"/>
    <s v="Contact - Animal"/>
    <s v="Contact from object"/>
    <s v="Contact - Animal"/>
    <m/>
    <s v="Contact - Animal"/>
    <s v="Insulator"/>
    <m/>
    <m/>
    <m/>
    <x v="4"/>
    <m/>
    <m/>
    <m/>
    <s v="     "/>
    <s v="Tier 3"/>
    <x v="1"/>
    <n v="518"/>
    <s v="R2"/>
    <n v="37.486899999999999"/>
    <n v="-122.422"/>
    <s v="San Mateo"/>
    <s v="SNEATH-LANE-HALF-MOON-BAY"/>
    <s v="ETL.7212"/>
    <n v="60000"/>
    <s v="N/A"/>
    <x v="0"/>
    <m/>
    <s v="Shrub"/>
    <m/>
    <m/>
    <s v="No"/>
    <m/>
    <m/>
    <m/>
    <m/>
    <m/>
    <m/>
    <m/>
    <s v="N"/>
    <s v="N"/>
    <m/>
    <m/>
    <s v="     "/>
    <m/>
    <m/>
    <m/>
    <m/>
    <m/>
    <m/>
    <m/>
    <m/>
    <m/>
    <m/>
    <m/>
    <m/>
    <m/>
    <m/>
    <m/>
    <m/>
    <m/>
    <m/>
    <m/>
  </r>
  <r>
    <s v="20201595"/>
    <s v="     "/>
    <n v="43998"/>
    <s v="6/16"/>
    <x v="0"/>
    <n v="0.49861111111111112"/>
    <s v="25"/>
    <n v="2"/>
    <s v="6"/>
    <x v="4"/>
    <n v="43998"/>
    <n v="0.49791666666666667"/>
    <s v="On June 16, 2020 at 1215 hours, a PG&amp;E Troubleman patrolled the Silverado 2104 12kV Distribution Circuit number 043432104, near 590 Sunset Drive in Angwin, Napa County. He observed a downed secondary conductor, brought down by a fallen tree. Initial analysis indicates a 45' 16 DBH black oak tree completely failed at the base and brought down a stand-alone open secondary service drop wire, which resulted in an ignition. We found charred ground, burned brush and vegetation, and a damaged fence. Cal Fire Napa responded to and extinguished the fire. The black oak tree was alive at the time of failure and was leaning and overhanging the lines. There was evidence of internal rot where the tree failed at the base. The troubleman advised our tree crew was going to look into removing more trees marked for removal, before putting the secondary wire back up. The outage affected 1 customer. We replaced the broken service conductor from the pole to the house. In addition, we also replaced the broken triple link cutout with a fault tamer cutout. All the repairs were completed and the line was returned to service on June 16, 2020 at 1407 hours. This information is preliminary."/>
    <s v="     "/>
    <s v="FAS"/>
    <m/>
    <s v="Y"/>
    <x v="0"/>
    <m/>
    <m/>
    <m/>
    <s v="T004989649"/>
    <n v="119172898"/>
    <m/>
    <s v="     "/>
    <x v="1"/>
    <s v="PG&amp;E"/>
    <m/>
    <s v="Vegetation"/>
    <m/>
    <s v="D"/>
    <s v="D"/>
    <s v="&lt;0.25"/>
    <m/>
    <s v="Vegetation"/>
    <s v="33.a. Veg. contact"/>
    <s v="Vegetation"/>
    <s v="Contact from object"/>
    <s v="Contact - Vegetation"/>
    <m/>
    <s v="Contact - Vegetation"/>
    <s v="Service Drop"/>
    <m/>
    <m/>
    <s v="Overhead"/>
    <x v="2"/>
    <s v="Service Drop"/>
    <s v="Secondary Conductor, Cutout"/>
    <s v="Circuit ID: 043432104, SAP ID: 103160535"/>
    <s v="     "/>
    <s v="Tier 3"/>
    <x v="1"/>
    <n v="175"/>
    <s v="R2"/>
    <n v="38.556800000000003"/>
    <n v="-122.45399999999999"/>
    <s v="Napa"/>
    <s v="SILVERADO-2104"/>
    <m/>
    <n v="750"/>
    <s v="N/A"/>
    <x v="0"/>
    <s v="Cal Fire"/>
    <s v="Conifer Forest"/>
    <m/>
    <m/>
    <s v="No"/>
    <m/>
    <m/>
    <m/>
    <m/>
    <m/>
    <m/>
    <m/>
    <s v="N"/>
    <s v="N"/>
    <m/>
    <m/>
    <s v="     "/>
    <m/>
    <m/>
    <m/>
    <s v="RootsFail"/>
    <m/>
    <m/>
    <m/>
    <m/>
    <m/>
    <m/>
    <m/>
    <m/>
    <m/>
    <m/>
    <m/>
    <m/>
    <m/>
    <m/>
    <m/>
  </r>
  <r>
    <s v="20210816"/>
    <s v="     "/>
    <n v="44363"/>
    <s v="6/16"/>
    <x v="0"/>
    <n v="0.77361111111111114"/>
    <s v="25"/>
    <n v="2"/>
    <s v="6"/>
    <x v="5"/>
    <n v="44363"/>
    <m/>
    <s v="Rotten secondary crossarm failure resulted in an ignition. The ensuing fire was 3 meters - 0.25 acre in size. Evidence Collected column marked yes, Evidence Collected comments say Pictures. This information is preliminary. S7RM-CAL fire incident report received on 7/12/2021 and added to file.  Cal fire lists cause as &quot;electrical power.&quot; "/>
    <s v="     "/>
    <s v="FAS"/>
    <m/>
    <s v="N"/>
    <x v="0"/>
    <m/>
    <s v="21-0075261"/>
    <m/>
    <s v="T005317137"/>
    <n v="121551000"/>
    <m/>
    <s v="     "/>
    <x v="1"/>
    <s v="PG&amp;E"/>
    <m/>
    <s v="Vegetation"/>
    <m/>
    <s v="D"/>
    <s v="D"/>
    <s v="&lt;0.25"/>
    <s v=".025 ACRE"/>
    <s v="Equipment - PG&amp;E"/>
    <s v="34.h. Crossarm damage or failure"/>
    <s v="Equipment - PG&amp;E"/>
    <s v="All types of equipment / facility failure"/>
    <s v="Crossarm failure"/>
    <s v="Crossarm"/>
    <m/>
    <m/>
    <s v="Line to Ground"/>
    <s v="Y"/>
    <s v="Overhead"/>
    <x v="1"/>
    <s v="Crossarm"/>
    <s v="Crossarm, Conductor, Insulator"/>
    <s v="101676591"/>
    <s v="     "/>
    <s v="Tier 3"/>
    <x v="1"/>
    <n v="520"/>
    <s v="R3"/>
    <n v="37.077399999999997"/>
    <n v="-122.07899999999999"/>
    <s v="Santa Cruz"/>
    <s v="CAMP-EVERS-2105"/>
    <m/>
    <m/>
    <s v="N/A"/>
    <x v="0"/>
    <s v="Cal Fire"/>
    <s v="Urban"/>
    <s v="Grass fuel model"/>
    <m/>
    <s v="No"/>
    <m/>
    <m/>
    <m/>
    <m/>
    <m/>
    <s v="HIHN"/>
    <m/>
    <s v="N"/>
    <s v="N"/>
    <m/>
    <m/>
    <s v="     "/>
    <m/>
    <m/>
    <m/>
    <m/>
    <m/>
    <m/>
    <m/>
    <m/>
    <m/>
    <m/>
    <m/>
    <m/>
    <m/>
    <m/>
    <m/>
    <m/>
    <m/>
    <m/>
    <m/>
  </r>
  <r>
    <s v="20210823"/>
    <s v="     "/>
    <n v="44363"/>
    <s v="6/16"/>
    <x v="0"/>
    <n v="0.46250000000000002"/>
    <s v="25"/>
    <n v="2"/>
    <s v="6"/>
    <x v="5"/>
    <n v="44363"/>
    <m/>
    <s v="Tree fell into overhead circuit, resulting in a wires down incident and ignited a 3 meter - 0.25 acre grass fire. EOC preliminary review notes: A wire down on Porter Creek Road on the Rincon-1103 12kV line in Santa Rosa started a grass fire. The line down was spotted by a PG&amp;E Contract Construction Crew Foreman. As they were driving the crew spoted a tree in the road and an arcing downed primary line. They and another crew from the area stopped traffic and made the location safe, then helped to contain the fire until CalFire arrived. Fire is out and the crew is working to restore power to 12 affected customers. There are no known injuries/fatalities, property damage over $50,000, or media outlets on site and the incident was determined non-EIR reportable. This information is preliminary. OIS: 137273.  S7RM-on 6/28/2021, CAL Fire requested a 14 extension of time to deliver the fire incident report.  CAL Fire Fire Incident report received on 7/19/2021.  CAL Fire lists the cause as &quot; Electrical Power&quot; and the heat source as &quot;electrical arcing&quot; and mapped the fire at .50 (1/2 an acre.)"/>
    <s v="     "/>
    <s v="FAS"/>
    <m/>
    <s v="N"/>
    <x v="0"/>
    <m/>
    <s v="21-0075009"/>
    <m/>
    <s v="T005316781, T005316767"/>
    <n v="121548000"/>
    <m/>
    <s v="     "/>
    <x v="1"/>
    <s v="PG&amp;E"/>
    <m/>
    <s v="Vegetation"/>
    <m/>
    <s v="D"/>
    <s v="D"/>
    <s v="0.26-9.99"/>
    <s v="&quot;about 20 inches in brush under the line.&quot; "/>
    <s v="Vegetation"/>
    <s v="33.a. Veg. contact"/>
    <s v="Vegetation"/>
    <s v="Contact from object"/>
    <s v="Veg. contact"/>
    <m/>
    <s v="Veg. contact"/>
    <s v="Conductor - Primary"/>
    <s v="Line to Ground"/>
    <s v="Y"/>
    <s v="Overhead"/>
    <x v="3"/>
    <s v="Conductor - Primary"/>
    <s v="Conductor"/>
    <s v="102026681"/>
    <s v="     "/>
    <s v="Tier 3"/>
    <x v="1"/>
    <n v="180"/>
    <s v="R3"/>
    <n v="38.551699999999997"/>
    <n v="-122.66800000000001"/>
    <s v="Sonoma"/>
    <s v="RINCON-1103"/>
    <m/>
    <n v="12000"/>
    <m/>
    <x v="0"/>
    <s v="Cal Fire"/>
    <s v="Conifer Forest"/>
    <s v="Brush fuel model"/>
    <m/>
    <s v="No"/>
    <m/>
    <m/>
    <m/>
    <m/>
    <m/>
    <s v="PORTER"/>
    <m/>
    <s v="N"/>
    <s v="N"/>
    <m/>
    <m/>
    <s v="     "/>
    <s v="38.55471550"/>
    <s v="-122.66624670"/>
    <s v="Jun 22 2021 12:00AM"/>
    <s v="TrunkFail"/>
    <s v="1 out of 2 stems of a 45-foot-tall Valley Oak failed on 6/16/21 at approximately 11:15. The stem failed at the base of the tree and struck the primary lines running along Porter Creek Rd resulting in a wire down. As a result, fire started about 35 feet from the fault location."/>
    <s v="OAKV"/>
    <s v="45"/>
    <s v="25"/>
    <s v="30"/>
    <s v="Moderate"/>
    <s v="Severe"/>
    <s v="N"/>
    <s v="1"/>
    <m/>
    <s v="Hillside"/>
    <s v="C"/>
    <s v="CrossArm"/>
    <s v="BareWire"/>
    <s v="1"/>
  </r>
  <r>
    <s v="MIA201710150"/>
    <s v="     "/>
    <n v="42903"/>
    <s v="6/17"/>
    <x v="0"/>
    <n v="0.78061342592592597"/>
    <s v="24"/>
    <n v="2"/>
    <s v="6"/>
    <x v="0"/>
    <n v="42903"/>
    <n v="0.78055555555555556"/>
    <s v="FAS states a pole was on  fire due to a tree branch falling into the line and burned down service."/>
    <s v="     "/>
    <s v="FAS"/>
    <n v="44250"/>
    <s v="Y"/>
    <x v="0"/>
    <s v="1807129"/>
    <s v="N/A"/>
    <m/>
    <s v="T004061072"/>
    <n v="112974060"/>
    <m/>
    <s v="     "/>
    <x v="0"/>
    <s v="PG&amp;E"/>
    <m/>
    <m/>
    <m/>
    <s v="D"/>
    <m/>
    <s v="Structure-PG&amp;E only"/>
    <m/>
    <s v="Vegetation"/>
    <s v="33.a. Veg. contact"/>
    <s v="Vegetation"/>
    <s v="Contact from object"/>
    <s v="Contact - Vegetation"/>
    <m/>
    <s v="Contact - Vegetation"/>
    <s v="Conductor"/>
    <m/>
    <s v="Yes"/>
    <s v="Overhead"/>
    <x v="0"/>
    <m/>
    <m/>
    <s v="42011101"/>
    <s v="     "/>
    <s v="Tier 3"/>
    <x v="1"/>
    <n v="190"/>
    <m/>
    <n v="37.956400000000002"/>
    <n v="-122.52800000000001"/>
    <s v="Marin"/>
    <s v="SAN-RAFAEL-1101"/>
    <m/>
    <n v="11000"/>
    <m/>
    <x v="0"/>
    <s v="Kent Field Fire Department"/>
    <s v="Urban"/>
    <m/>
    <m/>
    <s v="No"/>
    <m/>
    <m/>
    <m/>
    <m/>
    <m/>
    <m/>
    <m/>
    <s v="N"/>
    <s v="N"/>
    <m/>
    <m/>
    <s v="     "/>
    <m/>
    <m/>
    <m/>
    <m/>
    <m/>
    <m/>
    <m/>
    <m/>
    <m/>
    <m/>
    <m/>
    <m/>
    <m/>
    <m/>
    <m/>
    <m/>
    <m/>
    <m/>
    <m/>
  </r>
  <r>
    <s v="20210824"/>
    <s v="     "/>
    <n v="44364"/>
    <s v="6/17"/>
    <x v="0"/>
    <n v="0.28680555555555554"/>
    <s v="25"/>
    <n v="2"/>
    <s v="6"/>
    <x v="5"/>
    <n v="44364"/>
    <m/>
    <s v="Third party vehicle contact resulted in a small less than one meter fire. This information is preliminary."/>
    <s v="     "/>
    <s v="FAS"/>
    <m/>
    <s v="N"/>
    <x v="0"/>
    <m/>
    <s v="21-0075378"/>
    <m/>
    <s v="T005317377, T005317379, T005317385"/>
    <n v="121552000"/>
    <m/>
    <s v="     "/>
    <x v="0"/>
    <s v="PG&amp;E"/>
    <m/>
    <s v="Other"/>
    <s v="Transformer, Pole, Crossarm, Cutout, Down Guy"/>
    <s v="D"/>
    <s v="D"/>
    <s v="&lt;3 meters of linear travel"/>
    <m/>
    <s v="Contact - 3rd Party"/>
    <s v="33.d. Vehicle contact"/>
    <s v="Contact - 3rd Party"/>
    <s v="Contact from object"/>
    <s v="Vehicle contact"/>
    <m/>
    <s v="Vehicle contact"/>
    <s v="Transformer"/>
    <s v="Line to Ground"/>
    <s v="Y"/>
    <s v="Overhead"/>
    <x v="3"/>
    <s v="Transformer"/>
    <s v="Transformer, Pole, Crossarm, Cutout, Down Guy"/>
    <s v="101408542"/>
    <s v="     "/>
    <s v="Tier 3"/>
    <x v="1"/>
    <n v="335"/>
    <m/>
    <n v="38.7151"/>
    <n v="-120.667"/>
    <s v="El Dorado"/>
    <s v="APPLE-HILL-2102"/>
    <m/>
    <n v="21000"/>
    <m/>
    <x v="0"/>
    <s v="Self Extinguished"/>
    <s v="Conifer Forest"/>
    <s v="Brush fuel model"/>
    <m/>
    <s v="No"/>
    <m/>
    <m/>
    <m/>
    <m/>
    <m/>
    <m/>
    <m/>
    <s v="N"/>
    <s v="N"/>
    <m/>
    <m/>
    <s v="     "/>
    <m/>
    <m/>
    <m/>
    <m/>
    <m/>
    <m/>
    <m/>
    <m/>
    <m/>
    <m/>
    <m/>
    <m/>
    <m/>
    <m/>
    <m/>
    <m/>
    <m/>
    <m/>
    <m/>
  </r>
  <r>
    <s v="20210820"/>
    <s v="     "/>
    <n v="44364"/>
    <s v="6/17"/>
    <x v="0"/>
    <n v="5.347222222222222E-2"/>
    <s v="25"/>
    <n v="2"/>
    <s v="6"/>
    <x v="5"/>
    <n v="44364"/>
    <m/>
    <s v="Oak tree fell through overhead circuit, resulting in a wires down incident and a small 3 meter - 0.25 acre fire. This information is preliminary. EOC preliminary review notes: An oak tree fell and brought down both phases on the Shingle Springs 2110 line in El Dorado County. Both fuses blew and there was a fire of no more than 50 square feet. Calfire had put out the fire by the time the troubleman arrived. Two outages are associated with this incident, one affecting seven customers and the other affecting one customer. There are no known injuries/fatalities, property damage over $50,000, or media outlets on site. The incident was determined non-EIR reportable. This information is preliminary. OIS: 1375830; 1375823; FOID: T005317297, T005317287, T005317298; ILIS: 21-0075348; TMAN: WXDN; EC Tag: 121555319, 121551329; PM: 44860256; Pre-Existing EC Tag: 11911587; Circuit ID: 153652110, SAP Pole ID: 101382666; County: El Dorado County; Division: Sierra"/>
    <s v="     "/>
    <s v="FAS"/>
    <m/>
    <s v="N"/>
    <x v="0"/>
    <m/>
    <s v="21-0075348"/>
    <m/>
    <s v="T005317297, T005317287, T005317298"/>
    <m/>
    <m/>
    <s v="     "/>
    <x v="1"/>
    <s v="PG&amp;E"/>
    <m/>
    <s v="Vegetation"/>
    <m/>
    <s v="D"/>
    <s v="D"/>
    <s v="&lt;0.25"/>
    <m/>
    <s v="Vegetation"/>
    <s v="33.a. Veg. contact"/>
    <s v="Vegetation"/>
    <s v="Contact from object"/>
    <s v="Veg. contact"/>
    <m/>
    <s v="Veg. contact"/>
    <s v="Conductor - Primary"/>
    <s v="Line to Ground"/>
    <s v="Y"/>
    <s v="Overhead"/>
    <x v="3"/>
    <s v="Conductor - Primary"/>
    <s v="Conductor"/>
    <s v="101382666"/>
    <s v="     "/>
    <s v="Tier 3"/>
    <x v="1"/>
    <n v="305"/>
    <s v="R3"/>
    <n v="38.6524"/>
    <n v="-120.925"/>
    <s v="El Dorado"/>
    <s v="SHINGLE-SPRINGS-2110"/>
    <m/>
    <n v="12000"/>
    <m/>
    <x v="0"/>
    <s v="Cal Fire"/>
    <s v="Hardwood Woodland"/>
    <m/>
    <m/>
    <s v="No"/>
    <m/>
    <m/>
    <m/>
    <m/>
    <m/>
    <s v="MAC"/>
    <m/>
    <s v="N"/>
    <s v="N"/>
    <m/>
    <m/>
    <s v="     "/>
    <s v="38.65262900"/>
    <s v="-120.92461200"/>
    <s v="Jun 18 2021 12:00AM"/>
    <s v="TrunkFail"/>
    <s v="22in Black Oak tree failed at the base and fell into a 14in Blue Oak, breaking a 6in diameter limb off and a 10in Live Oak, breaking trunk off 12ft about the ground. Those trees fell through overhead conductors, resulting in a wire down incident and a small fire.  last inspection 1/7/2021, nest planned inspection 7/7/2021."/>
    <s v="OAKK"/>
    <s v="60"/>
    <s v="22"/>
    <s v="30"/>
    <s v="Slight"/>
    <s v="Slight"/>
    <s v="N"/>
    <s v="1"/>
    <m/>
    <s v="Plain"/>
    <s v="A"/>
    <s v="CrossArm"/>
    <s v="BareWire"/>
    <s v="2"/>
  </r>
  <r>
    <s v="20210827"/>
    <s v="     "/>
    <n v="44364"/>
    <s v="6/17"/>
    <x v="0"/>
    <n v="0.44791666666666669"/>
    <s v="25"/>
    <n v="2"/>
    <s v="6"/>
    <x v="5"/>
    <n v="44364"/>
    <m/>
    <s v="Overhead connector/splice failed due to service overloaded and resulted in a small less than one meter fire. Tag created to have service replaced. This information is preliminary."/>
    <s v="     "/>
    <s v="FAS"/>
    <m/>
    <s v="N"/>
    <x v="0"/>
    <m/>
    <m/>
    <m/>
    <s v="T005317674"/>
    <n v="121555000"/>
    <m/>
    <s v="     "/>
    <x v="0"/>
    <s v="PG&amp;E"/>
    <m/>
    <s v="Other"/>
    <s v="Connector"/>
    <s v="D"/>
    <s v="D"/>
    <s v="&lt;3 meters of linear travel"/>
    <m/>
    <s v="Equipment - Overloaded"/>
    <s v="34.m. Connection device damage or failure"/>
    <s v="Equipment - PG&amp;E"/>
    <s v="All types of equipment / facility failure"/>
    <s v="Splice/Clamp/Connector"/>
    <s v="Splice/Clamp/Connector"/>
    <m/>
    <m/>
    <m/>
    <s v="Y"/>
    <s v="Overhead"/>
    <x v="2"/>
    <s v="Splice/Clamp/Connector"/>
    <s v="Conductor"/>
    <s v="103153498"/>
    <s v="     "/>
    <s v="Tier 3"/>
    <x v="1"/>
    <n v="348"/>
    <m/>
    <n v="38.068899999999999"/>
    <n v="-120.28700000000001"/>
    <s v="Tuolumne"/>
    <s v="MIWUK-1702"/>
    <m/>
    <n v="17000"/>
    <s v="N/A"/>
    <x v="0"/>
    <s v="Self Extinguished"/>
    <s v="Hardwood Forest"/>
    <m/>
    <m/>
    <s v="No"/>
    <m/>
    <m/>
    <m/>
    <m/>
    <m/>
    <m/>
    <m/>
    <s v="N"/>
    <s v="N"/>
    <m/>
    <m/>
    <s v="     "/>
    <m/>
    <m/>
    <m/>
    <m/>
    <m/>
    <m/>
    <m/>
    <m/>
    <m/>
    <m/>
    <m/>
    <m/>
    <m/>
    <m/>
    <m/>
    <m/>
    <m/>
    <m/>
    <m/>
  </r>
  <r>
    <s v="MIT20170013"/>
    <s v="     "/>
    <n v="42904"/>
    <s v="6/18"/>
    <x v="0"/>
    <n v="0.55833333333333335"/>
    <s v="25"/>
    <n v="2"/>
    <s v="6"/>
    <x v="0"/>
    <n v="42904"/>
    <n v="0.55833333333333335"/>
    <s v="Large tree limb failed and hit pole guy breaking pole. 4 x 4 foot fire. Fire tab not filled out. AGFC - Veg sharepoint has incident data here: &quot;\\rcshare-nas05\VM\PLANNING\Business Analyst\02)PRIVILEGED_VMFireIncidents\2017\17-0056107_CC&quot;"/>
    <s v="     "/>
    <s v="Missed Ignitions Tracker"/>
    <n v="44270"/>
    <s v="Y"/>
    <x v="0"/>
    <m/>
    <s v="17-0056107"/>
    <m/>
    <m/>
    <m/>
    <m/>
    <s v="     "/>
    <x v="1"/>
    <s v="PG&amp;E"/>
    <m/>
    <m/>
    <m/>
    <s v="D"/>
    <m/>
    <s v="&lt;3 meters of linear travel"/>
    <m/>
    <s v="Vegetation"/>
    <s v="33.a. Veg. contact"/>
    <s v="Vegetation"/>
    <s v="Contact from object"/>
    <s v="Veg. contact"/>
    <m/>
    <s v="Contact - Vegetation"/>
    <s v="Conductor - Primary"/>
    <s v="Line to Ground,Open Circuit,Force Out"/>
    <s v="Y"/>
    <s v="Overhead"/>
    <x v="3"/>
    <s v="Conductor - Primary"/>
    <m/>
    <m/>
    <s v="     "/>
    <s v="Tier 3"/>
    <x v="1"/>
    <n v="520"/>
    <m/>
    <n v="37.051400000000001"/>
    <n v="-122.069"/>
    <s v="Santa Cruz"/>
    <s v="FELTON-0401"/>
    <s v="083140401"/>
    <n v="4000"/>
    <s v="CAMP EVERS 210611044"/>
    <x v="0"/>
    <m/>
    <s v="Urban"/>
    <m/>
    <m/>
    <s v="No"/>
    <m/>
    <m/>
    <m/>
    <m/>
    <m/>
    <m/>
    <m/>
    <s v="N"/>
    <s v="N"/>
    <m/>
    <m/>
    <s v="     "/>
    <s v="37.05160000"/>
    <s v="-122.06860000"/>
    <s v="Jun 19 2017 12:00AM"/>
    <s v="BranchFail"/>
    <s v="Very large limb failed at attachment to trunk"/>
    <s v="OAKV"/>
    <s v="65"/>
    <s v="42"/>
    <s v="55"/>
    <s v="None"/>
    <s v="None"/>
    <s v="N"/>
    <s v="1"/>
    <m/>
    <s v="Hillside"/>
    <s v="A"/>
    <s v="CrossArm"/>
    <s v="BareWire"/>
    <s v="0"/>
  </r>
  <r>
    <s v="20200614"/>
    <s v="     "/>
    <n v="44000"/>
    <s v="6/18"/>
    <x v="0"/>
    <n v="0.76180555555555551"/>
    <s v="25"/>
    <n v="2"/>
    <s v="6"/>
    <x v="4"/>
    <n v="44000"/>
    <n v="0.70208333333333328"/>
    <s v="On June 18, 2020 at 18:16 a PG&amp;E Troubleman was dispatched to the Pueblo 2103 circuit. A tree branch fell into a primary circuit and caused a fire between 3 meters and .25 acres. CAL FIRE addressed the fire. Repairs were complete on June 19, 2020. "/>
    <s v="     "/>
    <s v="FAS"/>
    <m/>
    <s v="N"/>
    <x v="0"/>
    <s v="942237"/>
    <s v="20-0062864"/>
    <m/>
    <s v="T004991839"/>
    <n v="119185848"/>
    <m/>
    <s v="     "/>
    <x v="1"/>
    <s v="PG&amp;E"/>
    <m/>
    <s v="Vegetation"/>
    <m/>
    <s v="D"/>
    <s v="D"/>
    <s v="&lt;0.25"/>
    <s v="50' x 50'"/>
    <s v="Vegetation"/>
    <s v="33.a. Veg. contact"/>
    <s v="Vegetation"/>
    <s v="Contact from object"/>
    <s v="Contact - Vegetation"/>
    <m/>
    <s v="Contact - Vegetation"/>
    <s v="Conductor - Primary"/>
    <s v="Line to Ground"/>
    <m/>
    <s v="Overhead"/>
    <x v="3"/>
    <s v="Conductor - Primary"/>
    <s v="Primary Conductor, Crossarm"/>
    <s v="Circuit ID: 043292103"/>
    <s v="     "/>
    <s v="Tier 3"/>
    <x v="1"/>
    <n v="180"/>
    <s v="R4"/>
    <n v="38.368699999999997"/>
    <n v="-122.41"/>
    <s v="Napa"/>
    <s v="PUEBLO-2103"/>
    <m/>
    <n v="21000"/>
    <s v="PUEBLO 2103678"/>
    <x v="1"/>
    <s v="Cal Fire"/>
    <s v="Hardwood Woodland"/>
    <m/>
    <m/>
    <s v="Yes"/>
    <m/>
    <m/>
    <m/>
    <m/>
    <m/>
    <m/>
    <m/>
    <s v="N"/>
    <s v="N"/>
    <m/>
    <m/>
    <s v="     "/>
    <s v="38.36844800"/>
    <s v="-122.40981800"/>
    <s v="Jun 19 2020 12:00AM"/>
    <s v="TrunkFail"/>
    <s v="Evidence that all three stems of a coast live oak with included bark failed at the base towards the primaries. Evidence that this tree has contacted the lines. Evidence of extensive sapwood rot. This coast live oak was living with a full canopy, but had minor dieback. There is evidence that it was adversely affected by the 2017 wild fires."/>
    <s v="OAKC"/>
    <s v="45"/>
    <s v="50"/>
    <s v="30"/>
    <s v="Moderate"/>
    <s v="Severe"/>
    <s v="N"/>
    <s v="1"/>
    <m/>
    <s v="Hillside"/>
    <s v="B"/>
    <s v="CrossArm"/>
    <s v="BareWire"/>
    <m/>
  </r>
  <r>
    <s v="20210839"/>
    <s v="     "/>
    <n v="44365"/>
    <s v="6/18"/>
    <x v="0"/>
    <n v="0.17569444444444443"/>
    <s v="25"/>
    <n v="2"/>
    <s v="6"/>
    <x v="5"/>
    <n v="44365"/>
    <m/>
    <s v="Oak Tree fell through overhead circuit resulting in a wires down incident that ignited a 0.25 - 10 acre fire. EOC preliminary notes on call notes: I got a a call from the HAWC about an active vegetation fire near Nevada City. ILIS states &quot;RAGGIO RPTS CAL FIRE ON SITE DUE TO WIRE DOWN THAT STARTED FIRE. GIVEN OK TO OPEN REMAINING FU &amp; T/MOL. WILL INVESTIGATE DAMAGE ONCE REMAING FUSE IS OPEN &amp; RPT&quot; FNL 06/18/21 04:08. IRWIN picked up at 0437 hours.  I got a HAWC update saying that forward progress has stopped at 3 acres. PG&amp;E got a call from CALFIRE at 5:28 saying &quot;AXS-OK AXS-OK CALFIRE SAYS PWR LINES DWN/ VEGGIE FIRE STARTED/ONSITE &quot; A TMan was dispatched right after that. I called the Tman aat 0635 hours. He states that he has no access to the area since it is limited access down a single lane dirt road, which CALFIRE is using. He states structure damage is unknown because he does not have access. When he arrived, fuse 8165 were blown, there were 3 spans of wire down 8 spans load side of fuse 8165 and structural damage to the pole wiht the insulators ripped off of the pins, which he states is indicative of something falling through. Not aware of any media or injury/fatality. He saw CHP leave the scene. UIQ shows smart meter that is load side of the wires down lost power at 0354 hours. Tman called me at 1210 hours and reported an Oak tree fell through the wire causing a fire; No damage to structures or property, only vegetation burnt. 1-2 acre fire; OIS: 1377132; ILIS: 21-0075967; FOID: T005318669, T005318692, T005318667, T005318641; EC: 121563236, 121563330, 121563210; PM: 31543994; Circuit ID: 152471101; SAP Eqp ID: 100105270, 100105274, 100105268"/>
    <s v="     "/>
    <s v="FAS"/>
    <m/>
    <s v="N"/>
    <x v="0"/>
    <m/>
    <s v="21-0075967"/>
    <m/>
    <s v="T005318669, T005318692, T005318667, T005318641"/>
    <m/>
    <m/>
    <s v="     "/>
    <x v="1"/>
    <s v="PG&amp;E"/>
    <m/>
    <s v="Vegetation"/>
    <m/>
    <s v="D"/>
    <s v="D"/>
    <s v="0.26-9.99"/>
    <m/>
    <s v="Vegetation"/>
    <s v="33.a. Veg. contact"/>
    <s v="Vegetation"/>
    <s v="Contact from object"/>
    <s v="Veg. contact"/>
    <m/>
    <s v="Veg. contact"/>
    <s v="Conductor - Primary"/>
    <s v="Line to Line"/>
    <s v="Y"/>
    <s v="Overhead"/>
    <x v="3"/>
    <s v="Conductor - Primary"/>
    <s v="Conductors, Crossarms, Insulators, Cutouts, Lightning Arrestors"/>
    <s v="100105270"/>
    <s v="     "/>
    <s v="Tier 3"/>
    <x v="1"/>
    <n v="330"/>
    <s v="R4"/>
    <n v="39.353999999999999"/>
    <n v="-121.045"/>
    <s v="Nevada"/>
    <s v="COLUMBIA-HILL-1101"/>
    <m/>
    <n v="12000"/>
    <m/>
    <x v="0"/>
    <s v="Cal Fire"/>
    <s v="Conifer Forest"/>
    <m/>
    <m/>
    <s v="No"/>
    <m/>
    <m/>
    <m/>
    <m/>
    <m/>
    <s v="WHITTLESEY"/>
    <m/>
    <s v="N"/>
    <s v="N"/>
    <m/>
    <m/>
    <s v="     "/>
    <s v="39.35428900"/>
    <s v="-121.04528900"/>
    <s v="Jun 21 2021 12:00AM"/>
    <s v="TrunkFail"/>
    <s v="Mature, green black oak 26 DBH by 85’ high snapped at approximately 40’ above ground level “as agreed upon by Marshall Varrone and Tina Bailey” and fell into lines. No visible defects at point of failure during level 2 inspection seen from ground level. Tree appeared to be healthy with exception of a 1” x 8” wound on a tertiary branch above the point of break."/>
    <s v="OAKD"/>
    <s v="85"/>
    <s v="26"/>
    <s v="15"/>
    <s v="Severe"/>
    <s v="Slight"/>
    <s v="N"/>
    <s v="1"/>
    <m/>
    <s v="Hillside"/>
    <s v="A"/>
    <s v="CrossArm"/>
    <s v="BareWire"/>
    <s v="1"/>
  </r>
  <r>
    <s v="20190408"/>
    <s v="     "/>
    <n v="43635"/>
    <s v="6/19"/>
    <x v="0"/>
    <m/>
    <s v="25"/>
    <n v="2"/>
    <s v="6"/>
    <x v="3"/>
    <n v="43635"/>
    <m/>
    <s v="OIS states oak tree broke conductor. Obtained EC Tag."/>
    <s v="     "/>
    <s v="FAS"/>
    <m/>
    <s v="N"/>
    <x v="0"/>
    <s v="421322"/>
    <m/>
    <m/>
    <s v="T004679493"/>
    <n v="0"/>
    <m/>
    <s v="     "/>
    <x v="1"/>
    <s v="PG&amp;E"/>
    <m/>
    <m/>
    <m/>
    <s v="D"/>
    <s v="D"/>
    <s v="&lt;0.25"/>
    <m/>
    <s v="Vegetation"/>
    <s v="33.a. Veg. contact"/>
    <s v="Vegetation"/>
    <s v="Contact from object"/>
    <s v="Contact - Vegetation"/>
    <m/>
    <s v="Contact - Vegetation"/>
    <s v="Conductor - Primary"/>
    <m/>
    <m/>
    <s v="Overhead"/>
    <x v="3"/>
    <s v="Conductor - Primary"/>
    <s v="Cutouts, Crossarm"/>
    <s v="100400933"/>
    <s v="     "/>
    <s v="Tier 3"/>
    <x v="1"/>
    <n v="280"/>
    <s v="R4"/>
    <n v="39.861199999999997"/>
    <n v="-121.691"/>
    <s v="BUTTE"/>
    <s v="NOTRE-DAME-1104"/>
    <m/>
    <m/>
    <m/>
    <x v="0"/>
    <m/>
    <s v="Conifer Forest"/>
    <m/>
    <m/>
    <s v="No"/>
    <m/>
    <m/>
    <m/>
    <m/>
    <m/>
    <m/>
    <m/>
    <s v="N"/>
    <s v="N"/>
    <m/>
    <m/>
    <s v="     "/>
    <m/>
    <m/>
    <m/>
    <m/>
    <m/>
    <m/>
    <m/>
    <m/>
    <m/>
    <m/>
    <m/>
    <m/>
    <m/>
    <m/>
    <m/>
    <m/>
    <m/>
    <m/>
    <m/>
  </r>
  <r>
    <s v="20210871"/>
    <s v="     "/>
    <n v="44366"/>
    <s v="6/19"/>
    <x v="0"/>
    <n v="0.64861111111111114"/>
    <s v="25"/>
    <n v="2"/>
    <s v="6"/>
    <x v="5"/>
    <n v="44366"/>
    <m/>
    <s v="Tree fell into overhead primary circuit, resulting in a wires down incident. The ensuing fire was 3 meter - 0.25 acre in size. EOC preliminary on call notes: I got a call about a spot fire from the HAWC with an associate outage. Tman says he hasn’t made it yet. I am going to connect with him once he is able to check out the situation. No ILIS report yet. Trouble Report shows multiple smart meters lost power at 1533. I talked to the tman after he got onsite. He stated that a tree fell into the line and brought one span down. Fire is out. FD was leaving when the tman pulled up. No injury or media. Only vegetation burned about 4 square yards. This information is preliminary. OIS: 1379172; ILIS: 21-0076653; FOID: T005320711; EC: 121569370, 121622582; PM:  44867714; Circuit ID: 042571102, SAP Pole ID: 101973987; Damaged Claim: 121622582"/>
    <s v="     "/>
    <s v="FAS"/>
    <m/>
    <s v="Y"/>
    <x v="0"/>
    <m/>
    <s v="21-0076653"/>
    <m/>
    <s v="T005320711"/>
    <m/>
    <m/>
    <s v="     "/>
    <x v="1"/>
    <s v="PG&amp;E"/>
    <m/>
    <s v="Vegetation"/>
    <s v="Conductor"/>
    <s v="D"/>
    <s v="D"/>
    <s v="&lt;0.25"/>
    <m/>
    <s v="Vegetation"/>
    <s v="33.a. Veg. contact"/>
    <s v="Vegetation"/>
    <s v="Contact from object"/>
    <s v="Weather - High Winds"/>
    <m/>
    <s v="Weather - High Winds"/>
    <s v="Conductor - Primary"/>
    <s v="Line to Ground"/>
    <s v="Y"/>
    <s v="Overhead"/>
    <x v="3"/>
    <s v="Conductor - Primary"/>
    <s v="Conductor"/>
    <s v="101973987"/>
    <s v="     "/>
    <s v="Tier 3"/>
    <x v="1"/>
    <n v="180"/>
    <s v="R3"/>
    <n v="38.3979"/>
    <n v="-122.97"/>
    <s v="Sonoma"/>
    <s v="MOLINO-1102"/>
    <m/>
    <n v="12000"/>
    <m/>
    <x v="0"/>
    <s v="Cal Fire"/>
    <s v="Conifer Forest"/>
    <s v="Grass fuel model"/>
    <m/>
    <s v="No"/>
    <m/>
    <m/>
    <m/>
    <m/>
    <m/>
    <s v="DEER"/>
    <m/>
    <s v="N"/>
    <s v="N"/>
    <m/>
    <m/>
    <s v="     "/>
    <s v="38.39793800"/>
    <s v="-122.97047200"/>
    <s v="Jun 23 2021 12:00AM"/>
    <s v="TrunkFail"/>
    <s v="Multi-stemmed tree with substantial included bark, codom low in tree, stem with moderate lean toward line and failed in wind event and fell through the 12 kV conductors causing a line down and small non-significant fire."/>
    <s v="PINI"/>
    <s v="50"/>
    <s v="90"/>
    <s v="23"/>
    <s v="Slight"/>
    <s v="Slight"/>
    <s v="N"/>
    <s v="1"/>
    <m/>
    <s v="Hillside"/>
    <s v="A"/>
    <s v="CrossArm"/>
    <s v="BareWire"/>
    <s v="2"/>
  </r>
  <r>
    <s v="SAP201421325"/>
    <s v="     "/>
    <n v="41792"/>
    <s v="6/2"/>
    <x v="0"/>
    <m/>
    <s v="23"/>
    <n v="2"/>
    <s v="6"/>
    <x v="7"/>
    <n v="41790"/>
    <m/>
    <s v="tree fell on line; fire damaged wire"/>
    <s v="     "/>
    <s v="SAP"/>
    <n v="44580"/>
    <s v="Y"/>
    <x v="0"/>
    <s v="1026739"/>
    <s v="14-0035353"/>
    <m/>
    <s v="T003129527"/>
    <n v="108168557"/>
    <m/>
    <s v="     "/>
    <x v="0"/>
    <s v="PG&amp;E"/>
    <m/>
    <m/>
    <m/>
    <s v="D"/>
    <m/>
    <s v="Structure-PG&amp;E only"/>
    <m/>
    <s v="Vegetation"/>
    <s v="33.a. Veg. contact"/>
    <s v="Vegetation"/>
    <s v="Veg. contact"/>
    <s v="Veg. contact"/>
    <m/>
    <s v="Veg. contact"/>
    <s v="Conductor - All"/>
    <s v="Line to Ground"/>
    <s v="Yes"/>
    <s v="Overhead"/>
    <x v="0"/>
    <s v="Conductor - All"/>
    <m/>
    <s v="101931592"/>
    <s v="     "/>
    <s v="Tier 3"/>
    <x v="1"/>
    <m/>
    <m/>
    <n v="35.475900000000003"/>
    <n v="-120.715"/>
    <s v="San Luis Obispo"/>
    <s v="ATASCADERO-1101"/>
    <m/>
    <m/>
    <s v="ATASCADERO 1101A02"/>
    <x v="0"/>
    <m/>
    <m/>
    <m/>
    <m/>
    <s v="No"/>
    <m/>
    <m/>
    <m/>
    <m/>
    <m/>
    <m/>
    <m/>
    <s v="N"/>
    <s v="N"/>
    <m/>
    <m/>
    <s v="     "/>
    <m/>
    <m/>
    <m/>
    <m/>
    <m/>
    <m/>
    <m/>
    <m/>
    <m/>
    <m/>
    <m/>
    <m/>
    <m/>
    <m/>
    <m/>
    <m/>
    <m/>
    <m/>
    <m/>
  </r>
  <r>
    <s v="20150145"/>
    <s v="     "/>
    <n v="42176"/>
    <s v="6/21"/>
    <x v="0"/>
    <n v="0.56319444444444444"/>
    <s v="26"/>
    <n v="2"/>
    <s v="6"/>
    <x v="2"/>
    <m/>
    <m/>
    <s v="Y8TJGD3 HOT LEG AND NEURTAL GOT TOGETHER CAUSED SMALL FIRE"/>
    <s v="     "/>
    <m/>
    <m/>
    <s v="N"/>
    <x v="0"/>
    <m/>
    <m/>
    <m/>
    <m/>
    <m/>
    <m/>
    <s v="     "/>
    <x v="1"/>
    <s v="PG&amp;E"/>
    <m/>
    <s v="Vegetation"/>
    <m/>
    <s v="D"/>
    <m/>
    <s v="&lt;0.25"/>
    <s v="Square Feet: ; Acreage: "/>
    <s v="Wire-Wire Contact"/>
    <s v="35.a. Wire-to-wire contact / contamination"/>
    <s v="Wire-Wire Contact"/>
    <s v="All types of equipment / facility failure"/>
    <s v="Wire-Wire Contact"/>
    <s v="N.A."/>
    <s v="Wire-Wire Contact"/>
    <m/>
    <m/>
    <s v="0"/>
    <s v="Overhead"/>
    <x v="1"/>
    <s v="Conductor"/>
    <m/>
    <s v="103204866"/>
    <s v="     "/>
    <s v="Tier 3"/>
    <x v="1"/>
    <n v="424"/>
    <m/>
    <n v="37.375"/>
    <n v="-119.61199999999999"/>
    <s v="Madera"/>
    <s v="OAKHURST-1103"/>
    <s v="254421103"/>
    <m/>
    <s v="N/A"/>
    <x v="1"/>
    <s v="Cal Fire Dept"/>
    <s v="Hardwood Forest"/>
    <m/>
    <m/>
    <s v="No"/>
    <m/>
    <m/>
    <m/>
    <m/>
    <m/>
    <m/>
    <m/>
    <s v="N"/>
    <s v="N"/>
    <m/>
    <m/>
    <s v="     "/>
    <m/>
    <m/>
    <m/>
    <m/>
    <m/>
    <m/>
    <m/>
    <m/>
    <m/>
    <m/>
    <m/>
    <m/>
    <m/>
    <m/>
    <m/>
    <m/>
    <m/>
    <m/>
    <m/>
  </r>
  <r>
    <s v="20160123"/>
    <s v="     "/>
    <n v="42542"/>
    <s v="6/21"/>
    <x v="0"/>
    <n v="0.86736111111111114"/>
    <s v="26"/>
    <n v="2"/>
    <s v="6"/>
    <x v="6"/>
    <n v="42542"/>
    <m/>
    <s v="0"/>
    <s v="     "/>
    <m/>
    <m/>
    <s v="N"/>
    <x v="0"/>
    <m/>
    <s v="16-0044904"/>
    <m/>
    <m/>
    <m/>
    <m/>
    <s v="     "/>
    <x v="1"/>
    <s v="PG&amp;E"/>
    <m/>
    <s v="Vegetation"/>
    <m/>
    <s v="D"/>
    <m/>
    <s v="&lt;0.25"/>
    <s v="Square Feet: ; Acreage: "/>
    <s v="Vegetation"/>
    <s v="33.a. Veg. contact"/>
    <s v="Vegetation"/>
    <s v="All types of equipment / facility failure"/>
    <s v="Contact - Vegetation"/>
    <m/>
    <s v="Contact - Vegetation"/>
    <s v="Conductor"/>
    <s v="Force Out"/>
    <m/>
    <s v="Overhead"/>
    <x v="3"/>
    <s v="Conductor"/>
    <m/>
    <s v="101900832"/>
    <s v="     "/>
    <s v="Tier 3"/>
    <x v="1"/>
    <n v="575"/>
    <m/>
    <n v="35.535200000000003"/>
    <n v="-120.846"/>
    <s v="San Luis Obispo"/>
    <s v="TEMPLETON-2111"/>
    <s v="183052110"/>
    <n v="12000"/>
    <s v="TEMPLETON 2110R90"/>
    <x v="0"/>
    <s v="Cal Fire"/>
    <s v="Shrub"/>
    <m/>
    <m/>
    <s v="No"/>
    <m/>
    <m/>
    <m/>
    <m/>
    <m/>
    <m/>
    <m/>
    <s v="N"/>
    <s v="N"/>
    <m/>
    <m/>
    <s v="     "/>
    <s v="35.54204000"/>
    <s v="-120.84471000"/>
    <s v="Jun 22 2016 12:00AM"/>
    <s v="TrunkFail"/>
    <s v="EVIDENCE OF GREEN COAST LIVE OAK TRUNK FAILURE. EVIDENCE OF 5-8 FOOT FIRE. NO FURTHER WORK NEEDED. FIRE INVESTIGATIONS ARE COMPLETE."/>
    <s v="OAKC"/>
    <s v="45"/>
    <s v="15"/>
    <s v="30"/>
    <s v="Slight"/>
    <s v="Slight"/>
    <s v="N"/>
    <s v="1"/>
    <m/>
    <s v="Hillside"/>
    <s v="B"/>
    <s v="CrossArm"/>
    <s v="BareWire"/>
    <s v="5"/>
  </r>
  <r>
    <s v="20170135"/>
    <s v="     "/>
    <n v="42908"/>
    <s v="6/22"/>
    <x v="0"/>
    <n v="0.4"/>
    <s v="25"/>
    <n v="2"/>
    <s v="6"/>
    <x v="0"/>
    <n v="42908"/>
    <n v="0.4"/>
    <s v="crew to replace wire down that caused fire and outage"/>
    <s v="     "/>
    <m/>
    <m/>
    <s v="N"/>
    <x v="0"/>
    <s v="1814850"/>
    <s v="17-0057686"/>
    <m/>
    <m/>
    <m/>
    <m/>
    <s v="     "/>
    <x v="1"/>
    <s v="PG&amp;E"/>
    <m/>
    <s v="Vegetation"/>
    <m/>
    <s v="D"/>
    <m/>
    <s v="0.26-9.99"/>
    <s v="Square Feet: ; Acreage: "/>
    <s v="Equipment - PG&amp;E"/>
    <s v="34.h. Crossarm damage or failure"/>
    <s v="Equipment - PG&amp;E"/>
    <s v="All types of equipment / facility failure"/>
    <s v="Crossarm"/>
    <s v="Crossarm"/>
    <m/>
    <m/>
    <s v="Line to Ground"/>
    <s v="Unknown"/>
    <s v="Overhead"/>
    <x v="3"/>
    <s v="Conductor"/>
    <m/>
    <s v="101251777"/>
    <s v="     "/>
    <s v="Tier 3"/>
    <x v="1"/>
    <n v="345"/>
    <m/>
    <n v="38.396500000000003"/>
    <n v="-120.473"/>
    <s v="Calaveras"/>
    <s v="WEST-POINT-1102"/>
    <s v="163201102"/>
    <n v="12000"/>
    <s v="WEST POINT 11021305"/>
    <x v="1"/>
    <s v="Cal Fire"/>
    <s v="Hardwood Woodland"/>
    <m/>
    <m/>
    <s v="No"/>
    <m/>
    <m/>
    <m/>
    <m/>
    <m/>
    <m/>
    <m/>
    <s v="N"/>
    <s v="N"/>
    <m/>
    <m/>
    <s v="     "/>
    <m/>
    <m/>
    <m/>
    <m/>
    <m/>
    <m/>
    <m/>
    <m/>
    <m/>
    <m/>
    <m/>
    <m/>
    <m/>
    <m/>
    <m/>
    <m/>
    <m/>
    <m/>
    <m/>
  </r>
  <r>
    <s v="MIA201710723"/>
    <s v="     "/>
    <n v="42908"/>
    <s v="6/22"/>
    <x v="0"/>
    <n v="0.45721064814814816"/>
    <s v="25"/>
    <n v="2"/>
    <s v="6"/>
    <x v="0"/>
    <m/>
    <m/>
    <s v="3000 RIDGECREST WAY in West Point; wire down; veg fire; FLD says &quot;ALL FIRE AND WIRE DOWN INFORMATION ON THIS TAG IS DIRECTLY RELATED AND AND ASSOCIATED WITH OIS #1814850&quot;; hot wire down due to NG crossarm; caused grass fire"/>
    <s v="     "/>
    <s v="FAS"/>
    <n v="44249"/>
    <s v="Y"/>
    <x v="0"/>
    <m/>
    <s v="17-0057686"/>
    <m/>
    <s v="T004068656, T004068602, T004068577"/>
    <m/>
    <m/>
    <s v="     "/>
    <x v="1"/>
    <s v="PG&amp;E"/>
    <m/>
    <m/>
    <m/>
    <s v="D"/>
    <m/>
    <s v="0.26-9.99"/>
    <m/>
    <s v="Equipment - PG&amp;E"/>
    <s v="34.h. Crossarm damage or failure"/>
    <s v="Equipment - PG&amp;E"/>
    <s v="All types of equipment / facility failure"/>
    <s v="Crossarm failure"/>
    <s v="Conductor"/>
    <m/>
    <m/>
    <s v="Line to Ground"/>
    <s v="Yes"/>
    <s v="Overhead"/>
    <x v="0"/>
    <m/>
    <m/>
    <s v="104001643"/>
    <s v="     "/>
    <s v="Tier 3"/>
    <x v="1"/>
    <n v="345"/>
    <m/>
    <n v="38.395299999999999"/>
    <n v="-120.486"/>
    <s v="Calaveras"/>
    <s v="WEST-POINT-1102"/>
    <s v="163201102"/>
    <n v="11000"/>
    <s v="WEST POINT 11021305"/>
    <x v="1"/>
    <m/>
    <s v="Hardwood Forest"/>
    <m/>
    <m/>
    <s v="No"/>
    <m/>
    <m/>
    <m/>
    <m/>
    <m/>
    <m/>
    <m/>
    <s v="N"/>
    <s v="N"/>
    <m/>
    <m/>
    <s v="     "/>
    <m/>
    <m/>
    <m/>
    <m/>
    <m/>
    <m/>
    <m/>
    <m/>
    <m/>
    <m/>
    <m/>
    <m/>
    <m/>
    <m/>
    <m/>
    <m/>
    <m/>
    <m/>
    <m/>
  </r>
  <r>
    <s v="20180343"/>
    <s v="     "/>
    <n v="43273"/>
    <s v="6/22"/>
    <x v="0"/>
    <m/>
    <s v="25"/>
    <n v="2"/>
    <s v="6"/>
    <x v="1"/>
    <m/>
    <m/>
    <s v="&quot;tree blowing against open secondary wire&quot;"/>
    <s v="     "/>
    <s v="FAS"/>
    <m/>
    <s v="N"/>
    <x v="0"/>
    <s v="115779"/>
    <m/>
    <m/>
    <m/>
    <m/>
    <m/>
    <s v="     "/>
    <x v="1"/>
    <s v="PG&amp;E"/>
    <m/>
    <m/>
    <m/>
    <s v="D"/>
    <m/>
    <s v="0.26-9.99"/>
    <m/>
    <s v="Vegetation"/>
    <s v="33.a. Veg. contact"/>
    <s v="Vegetation"/>
    <s v="Contact from object"/>
    <s v="Vegetation"/>
    <m/>
    <s v="Contact - Vegetation"/>
    <s v="Conductor - Open Wire Secondary"/>
    <m/>
    <m/>
    <m/>
    <x v="1"/>
    <m/>
    <m/>
    <m/>
    <s v="     "/>
    <s v="Tier 3"/>
    <x v="1"/>
    <n v="105"/>
    <s v="R2"/>
    <n v="40.323799999999999"/>
    <n v="-124.295"/>
    <s v="Humboldt"/>
    <s v="GARBERVILLE-1102"/>
    <s v="192221102"/>
    <n v="750"/>
    <s v="N/A"/>
    <x v="0"/>
    <m/>
    <s v="Agriculture"/>
    <m/>
    <m/>
    <s v="No"/>
    <m/>
    <m/>
    <m/>
    <m/>
    <m/>
    <m/>
    <m/>
    <s v="N"/>
    <s v="N"/>
    <m/>
    <m/>
    <s v="     "/>
    <m/>
    <m/>
    <m/>
    <m/>
    <m/>
    <m/>
    <m/>
    <m/>
    <m/>
    <m/>
    <m/>
    <m/>
    <m/>
    <m/>
    <m/>
    <m/>
    <m/>
    <m/>
    <m/>
  </r>
  <r>
    <s v="20180371"/>
    <s v="     "/>
    <n v="43276"/>
    <s v="6/25"/>
    <x v="0"/>
    <n v="7.6388888888888886E-3"/>
    <s v="26"/>
    <n v="2"/>
    <s v="6"/>
    <x v="1"/>
    <n v="43276"/>
    <n v="7.6388888888888886E-3"/>
    <s v="Blown transformer"/>
    <s v="     "/>
    <s v="FAS"/>
    <m/>
    <s v="N"/>
    <x v="0"/>
    <s v="117271"/>
    <s v="18-0054122"/>
    <m/>
    <m/>
    <m/>
    <m/>
    <s v="     "/>
    <x v="0"/>
    <s v="PG&amp;E"/>
    <m/>
    <m/>
    <m/>
    <s v="D"/>
    <m/>
    <s v="Structure-PG&amp;E only"/>
    <m/>
    <s v="Equipment - PG&amp;E"/>
    <s v="34.n. Transformer damage or failure"/>
    <s v="Equipment - PG&amp;E"/>
    <s v="All types of equipment / facility failure"/>
    <s v="Transformer"/>
    <s v="Transformer"/>
    <m/>
    <m/>
    <s v="Line to Line"/>
    <m/>
    <s v="Overhead"/>
    <x v="3"/>
    <s v="Transformer"/>
    <m/>
    <s v="1101/2"/>
    <s v="     "/>
    <s v="Tier 3"/>
    <x v="1"/>
    <n v="280"/>
    <m/>
    <n v="39.858600000000003"/>
    <n v="-121.608"/>
    <s v="Butte"/>
    <s v="ORO-FINO-1101"/>
    <s v="103031101"/>
    <n v="11000"/>
    <s v="ORO FINO 1102CB"/>
    <x v="1"/>
    <m/>
    <s v="Rural"/>
    <m/>
    <m/>
    <s v="No"/>
    <m/>
    <m/>
    <m/>
    <m/>
    <m/>
    <m/>
    <m/>
    <s v="N"/>
    <s v="N"/>
    <m/>
    <m/>
    <s v="     "/>
    <m/>
    <m/>
    <m/>
    <m/>
    <m/>
    <m/>
    <m/>
    <m/>
    <m/>
    <m/>
    <m/>
    <m/>
    <m/>
    <m/>
    <m/>
    <m/>
    <m/>
    <m/>
    <m/>
  </r>
  <r>
    <s v="20150162"/>
    <s v="     "/>
    <n v="42182"/>
    <s v="6/27"/>
    <x v="0"/>
    <n v="0.88541666666666663"/>
    <s v="26"/>
    <n v="2"/>
    <s v="6"/>
    <x v="2"/>
    <n v="42182"/>
    <n v="0.88541666666666663"/>
    <s v="AWAITING  CRW"/>
    <s v="     "/>
    <m/>
    <m/>
    <s v="N"/>
    <x v="0"/>
    <s v="1257927"/>
    <s v="15-0043789"/>
    <m/>
    <m/>
    <n v="110477081"/>
    <m/>
    <s v="     "/>
    <x v="1"/>
    <s v="PG&amp;E"/>
    <m/>
    <s v="Vegetation"/>
    <m/>
    <s v="D"/>
    <m/>
    <s v="0.26-9.99"/>
    <s v="Square Feet: ; Acreage: 1.5"/>
    <s v="Vegetation"/>
    <s v="33.a. Veg. contact"/>
    <s v="Vegetation"/>
    <s v="All types of equipment / facility failure"/>
    <s v="Contact - Vegetation"/>
    <m/>
    <s v="Contact - Vegetation"/>
    <s v="Conductor"/>
    <s v="Line to Ground"/>
    <s v="0"/>
    <s v="Overhead"/>
    <x v="3"/>
    <s v="Conductor"/>
    <m/>
    <s v="16151 INDAIN FLAT RD"/>
    <s v="     "/>
    <s v="Tier 3"/>
    <x v="1"/>
    <n v="330"/>
    <m/>
    <n v="39.2699"/>
    <n v="-121.04"/>
    <s v="Nevada"/>
    <s v="BRUNSWICK-1104"/>
    <s v="152481104"/>
    <n v="12000"/>
    <s v="BRUNSWICK 11041020"/>
    <x v="0"/>
    <s v="Cal Fire Dept"/>
    <s v="Shrub"/>
    <m/>
    <m/>
    <s v="No"/>
    <m/>
    <m/>
    <m/>
    <m/>
    <m/>
    <m/>
    <m/>
    <s v="N"/>
    <s v="N"/>
    <m/>
    <m/>
    <s v="     "/>
    <s v="39.26986000"/>
    <s v="-121.04032100"/>
    <s v="Jun 29 2015 12:00AM"/>
    <s v="BranchFail"/>
    <s v="Large branches from black oak broke out 65 ft. above the line at the trunk. Remaining tree will need to be removed."/>
    <s v="OAK"/>
    <s v="80"/>
    <s v="22"/>
    <s v="20"/>
    <s v="Severe"/>
    <s v="Moderate"/>
    <s v="N"/>
    <s v="1"/>
    <m/>
    <s v="Hillside"/>
    <s v="B"/>
    <s v="Triangle"/>
    <s v="BareWire"/>
    <s v="3"/>
  </r>
  <r>
    <s v="20170152"/>
    <s v="     "/>
    <n v="42913"/>
    <s v="6/27"/>
    <x v="0"/>
    <n v="0.39097222222222222"/>
    <s v="26"/>
    <n v="2"/>
    <s v="6"/>
    <x v="0"/>
    <n v="42913"/>
    <n v="0.39097222222222222"/>
    <s v="tree at lr 806 fire 2 miles source side of lr poss fire ball ran down line from tree contact"/>
    <s v="     "/>
    <m/>
    <m/>
    <s v="N"/>
    <x v="0"/>
    <s v="1818982"/>
    <s v="17-0058882"/>
    <m/>
    <m/>
    <n v="112997410"/>
    <m/>
    <s v="     "/>
    <x v="1"/>
    <s v="PG&amp;E"/>
    <m/>
    <s v="Vegetation"/>
    <m/>
    <s v="D"/>
    <m/>
    <s v="10-99"/>
    <s v="Square Feet: ; Acreage: 38"/>
    <s v="Equipment - PG&amp;E"/>
    <s v="34.o. Other"/>
    <s v="Equipment - PG&amp;E"/>
    <s v="All types of equipment / facility failure"/>
    <m/>
    <m/>
    <m/>
    <m/>
    <s v="Line to Line"/>
    <s v="UNFILED"/>
    <s v="Overhead"/>
    <x v="3"/>
    <s v="Conductor"/>
    <m/>
    <s v="102260068"/>
    <s v="     "/>
    <s v="Tier 3"/>
    <x v="1"/>
    <n v="180"/>
    <m/>
    <n v="37.9559"/>
    <n v="-122.61799999999999"/>
    <s v="Marin"/>
    <s v="BOLINAS-1101"/>
    <s v="42261101"/>
    <n v="12000"/>
    <s v="BOLINAS 1101806"/>
    <x v="1"/>
    <s v="marin county fire"/>
    <s v="Conifer Forest"/>
    <m/>
    <m/>
    <s v="No"/>
    <s v="38"/>
    <m/>
    <m/>
    <m/>
    <m/>
    <s v="PINE"/>
    <m/>
    <s v="N"/>
    <s v="N"/>
    <m/>
    <m/>
    <s v="     "/>
    <m/>
    <m/>
    <s v="Jun 28 2017 12:00AM"/>
    <s v="TrunkFail"/>
    <s v="Healthy, mature Douglas Fir with green foliage and no signs of decay, slight corrected lean towards lines, suffered a trunk failure and fell downhill onto the lines.  Wire on ground confirmed."/>
    <s v="FIRD"/>
    <s v="80"/>
    <s v="24"/>
    <s v="70"/>
    <s v="Slight"/>
    <s v="None"/>
    <s v="N"/>
    <s v="1"/>
    <m/>
    <s v="Hillside"/>
    <s v="B"/>
    <s v="CrossArm"/>
    <s v="BareWire"/>
    <s v="6"/>
  </r>
  <r>
    <s v="20150170"/>
    <s v="     "/>
    <n v="42183"/>
    <s v="6/28"/>
    <x v="0"/>
    <n v="0.87986111111111109"/>
    <s v="27"/>
    <n v="2"/>
    <s v="6"/>
    <x v="2"/>
    <n v="42183"/>
    <n v="0.87986111111111109"/>
    <s v="ONE SPAN OF PRI WIRE BROKEN,,CENTER PHASE ONLY"/>
    <s v="     "/>
    <m/>
    <m/>
    <s v="N"/>
    <x v="0"/>
    <s v="1258381"/>
    <s v="15-0043869"/>
    <m/>
    <m/>
    <n v="110477642"/>
    <m/>
    <s v="     "/>
    <x v="1"/>
    <s v="PG&amp;E"/>
    <m/>
    <s v="Vegetation"/>
    <m/>
    <s v="D"/>
    <m/>
    <s v="&lt;0.25"/>
    <s v="Square Feet: 500 x 30; Acreage: "/>
    <s v="Equipment - PG&amp;E"/>
    <s v="34.b. Conductor damage or failure"/>
    <s v="Equipment - PG&amp;E"/>
    <s v="All types of equipment / facility failure"/>
    <s v="Conductor"/>
    <s v="Conductor"/>
    <m/>
    <m/>
    <s v="Line to Ground"/>
    <s v="0"/>
    <s v="Overhead"/>
    <x v="3"/>
    <s v="Conductor"/>
    <m/>
    <s v="DEADWOOD RD, JARBO GAP"/>
    <s v="     "/>
    <s v="Tier 3"/>
    <x v="1"/>
    <n v="248"/>
    <m/>
    <n v="39.740499999999997"/>
    <n v="-121.497"/>
    <s v="Butte"/>
    <s v="WYANDOTTE-1105"/>
    <s v="103751101"/>
    <n v="12000"/>
    <s v="BIG BEND 1101641808"/>
    <x v="0"/>
    <s v="Cal Fire Dept"/>
    <s v="Urban"/>
    <m/>
    <m/>
    <s v="Yes"/>
    <m/>
    <m/>
    <m/>
    <m/>
    <m/>
    <m/>
    <m/>
    <s v="N"/>
    <s v="N"/>
    <m/>
    <m/>
    <s v="     "/>
    <m/>
    <m/>
    <m/>
    <m/>
    <m/>
    <m/>
    <m/>
    <m/>
    <m/>
    <m/>
    <m/>
    <m/>
    <m/>
    <m/>
    <m/>
    <m/>
    <m/>
    <m/>
    <m/>
  </r>
  <r>
    <s v="20150164"/>
    <s v="     "/>
    <n v="42183"/>
    <s v="6/28"/>
    <x v="0"/>
    <n v="0.11805555555555555"/>
    <s v="27"/>
    <n v="2"/>
    <s v="6"/>
    <x v="2"/>
    <n v="42183"/>
    <n v="0.11805555555555555"/>
    <s v="tree fell. primary wire on ground."/>
    <s v="     "/>
    <m/>
    <m/>
    <s v="N"/>
    <x v="0"/>
    <s v="1258012"/>
    <s v="15-0043807"/>
    <m/>
    <m/>
    <n v="110477121"/>
    <m/>
    <s v="     "/>
    <x v="1"/>
    <s v="PG&amp;E"/>
    <m/>
    <s v="Vegetation"/>
    <m/>
    <s v="D"/>
    <m/>
    <s v="&lt;3 meters of linear travel"/>
    <s v="Square Feet: ; Acreage: "/>
    <s v="Vegetation"/>
    <s v="33.a. Veg. contact"/>
    <s v="Vegetation"/>
    <s v="All types of equipment / facility failure"/>
    <s v="Contact - Vegetation"/>
    <m/>
    <s v="Contact - Vegetation"/>
    <s v="Conductor"/>
    <s v="Line to Ground"/>
    <s v="0"/>
    <s v="Overhead"/>
    <x v="3"/>
    <s v="Conductor"/>
    <m/>
    <s v="13505 Santa Lucia Rd. Atascadero"/>
    <s v="     "/>
    <s v="Tier 3"/>
    <x v="1"/>
    <n v="575"/>
    <m/>
    <n v="35.491"/>
    <n v="-120.73099999999999"/>
    <s v="San Luis Obispo"/>
    <s v="ATASCADERO-1101"/>
    <s v="182541101"/>
    <n v="12000"/>
    <s v="ATASCADERO 1101A02"/>
    <x v="0"/>
    <s v="Cal Fire Dept"/>
    <s v="Agriculture"/>
    <m/>
    <m/>
    <s v="No"/>
    <m/>
    <m/>
    <m/>
    <m/>
    <m/>
    <m/>
    <m/>
    <s v="N"/>
    <s v="N"/>
    <m/>
    <m/>
    <s v="     "/>
    <s v="35.49130000"/>
    <s v="-120.73150000"/>
    <s v="Jun 29 2015 12:00AM"/>
    <s v="BranchFail"/>
    <s v="EVIDENCE OF GREEN COAST LIVE OAK BRANCH FAILURE. PRIMARY CONDUCTORS HAD BEEN RELOCATED PRIOR TO INVESTIGATION. EVIDENCE OF SMALL 1 BY 2 FOOT FIRE. FIRE INVESTIGATION COMPLETED. NO PS&amp;R PROJECTS FOR THIS DEVICE AND NO FURTHER WORK NEEDED."/>
    <s v="OAKC"/>
    <s v="65"/>
    <s v="38"/>
    <s v="15"/>
    <s v="Slight"/>
    <s v="None"/>
    <s v="N"/>
    <s v="1"/>
    <m/>
    <s v="Other"/>
    <s v="A"/>
    <s v="Other"/>
    <s v="BareWire"/>
    <s v="0"/>
  </r>
  <r>
    <s v="20180389"/>
    <s v="     "/>
    <n v="43279"/>
    <s v="6/28"/>
    <x v="0"/>
    <n v="0.71666666666666667"/>
    <s v="26"/>
    <n v="2"/>
    <s v="6"/>
    <x v="1"/>
    <n v="43279"/>
    <n v="0.71666666666666667"/>
    <s v="ILIS - &quot;LAFFOND REPORTS BURNED OPEN JUMPER 1/W/OF 7775&quot;"/>
    <s v="     "/>
    <s v="FAS"/>
    <m/>
    <s v="N"/>
    <x v="0"/>
    <s v="120537"/>
    <s v="18-0055566"/>
    <m/>
    <m/>
    <m/>
    <m/>
    <s v="     "/>
    <x v="0"/>
    <s v="PG&amp;E"/>
    <m/>
    <m/>
    <m/>
    <s v="D"/>
    <m/>
    <s v="&lt;3 meters of linear travel"/>
    <m/>
    <s v="Equipment - PG&amp;E"/>
    <s v="34.o. Other"/>
    <s v="Equipment - PG&amp;E"/>
    <s v="All types of equipment / facility failure"/>
    <s v="Other"/>
    <s v="Jumper"/>
    <m/>
    <m/>
    <s v="Open Circuit"/>
    <m/>
    <s v="Overhead"/>
    <x v="3"/>
    <s v="Jumper"/>
    <m/>
    <s v="BURNED OPEN JUMPER 1/W/OF 7775"/>
    <s v="     "/>
    <s v="Tier 3"/>
    <x v="1"/>
    <m/>
    <m/>
    <n v="39.155700000000003"/>
    <n v="-121.807"/>
    <s v="Sutter"/>
    <s v="PEASE-1104"/>
    <s v="153751104"/>
    <n v="11000"/>
    <s v="PEASE 11041228"/>
    <x v="0"/>
    <m/>
    <s v="Rural"/>
    <m/>
    <m/>
    <s v="No"/>
    <m/>
    <m/>
    <m/>
    <m/>
    <m/>
    <m/>
    <m/>
    <s v="N"/>
    <s v="N"/>
    <m/>
    <m/>
    <s v="     "/>
    <m/>
    <m/>
    <m/>
    <m/>
    <m/>
    <m/>
    <m/>
    <m/>
    <m/>
    <m/>
    <m/>
    <m/>
    <m/>
    <m/>
    <m/>
    <m/>
    <m/>
    <m/>
    <m/>
  </r>
  <r>
    <s v="20180390"/>
    <s v="     "/>
    <n v="43279"/>
    <s v="6/28"/>
    <x v="0"/>
    <m/>
    <s v="26"/>
    <n v="2"/>
    <s v="6"/>
    <x v="1"/>
    <m/>
    <m/>
    <s v="Connector at transformer might have been the cause per T-men &quot;Fire Cause&quot; remarks"/>
    <s v="     "/>
    <s v="FAS"/>
    <m/>
    <s v="N"/>
    <x v="0"/>
    <s v="120609"/>
    <m/>
    <m/>
    <m/>
    <m/>
    <m/>
    <s v="     "/>
    <x v="1"/>
    <s v="PG&amp;E"/>
    <m/>
    <m/>
    <m/>
    <s v="D"/>
    <m/>
    <s v="&lt;0.25"/>
    <m/>
    <s v="Equipment - PG&amp;E"/>
    <s v="34.o. Other"/>
    <s v="Equipment - PG&amp;E"/>
    <s v="All types of equipment / facility failure"/>
    <s v="Other"/>
    <s v="Splice/Clamp/Connector"/>
    <m/>
    <m/>
    <m/>
    <m/>
    <m/>
    <x v="3"/>
    <s v="Splice/Clamp/Connector"/>
    <s v="Connector at transformer"/>
    <m/>
    <s v="     "/>
    <s v="Tier 3"/>
    <x v="1"/>
    <n v="180"/>
    <s v="R2"/>
    <n v="38.557099999999998"/>
    <n v="-122.504"/>
    <s v="Napa"/>
    <s v="SILVERADO-2105"/>
    <s v="043432105"/>
    <n v="21000"/>
    <m/>
    <x v="0"/>
    <m/>
    <s v="Conifer Forest"/>
    <m/>
    <m/>
    <s v="Yes"/>
    <m/>
    <m/>
    <m/>
    <m/>
    <m/>
    <m/>
    <m/>
    <s v="N"/>
    <s v="N"/>
    <m/>
    <m/>
    <s v="     "/>
    <m/>
    <m/>
    <m/>
    <m/>
    <m/>
    <m/>
    <m/>
    <m/>
    <m/>
    <m/>
    <m/>
    <m/>
    <m/>
    <m/>
    <m/>
    <m/>
    <m/>
    <m/>
    <m/>
  </r>
  <r>
    <s v="20201808"/>
    <s v="     "/>
    <n v="43985"/>
    <s v="6/3"/>
    <x v="0"/>
    <n v="0.63124999999999998"/>
    <s v="23"/>
    <n v="2"/>
    <s v="6"/>
    <x v="4"/>
    <m/>
    <m/>
    <s v="PGE Attributed, Only burn marks, signs of veg contact. Tree branch hanging over main power ine. Created tag for tree crew to remove 1st am. JZCY - changing column X to &quot;Yes&quot; since it appears the veg caught fire upon contacting PG&amp;E assets and burnt the branch, but doesn't appear to have spread beyond that. Please fill out the details in column AB - AM."/>
    <s v="     "/>
    <s v="FAS"/>
    <m/>
    <s v="Y"/>
    <x v="0"/>
    <s v="5419839"/>
    <m/>
    <m/>
    <s v="T004977783"/>
    <n v="119103065"/>
    <m/>
    <s v="     "/>
    <x v="0"/>
    <s v="PG&amp;E"/>
    <m/>
    <s v="Vegetation"/>
    <m/>
    <s v="D"/>
    <m/>
    <s v="&lt;3 meters of linear travel"/>
    <m/>
    <s v="Vegetation"/>
    <s v="33.a. Veg. contact"/>
    <s v="Vegetation"/>
    <s v="Contact from object"/>
    <s v="Contact - Vegetation"/>
    <m/>
    <s v="Contact - Vegetation"/>
    <s v="Conductor - Primary"/>
    <m/>
    <m/>
    <s v="Overhead"/>
    <x v="3"/>
    <s v="Conductor - Primary"/>
    <m/>
    <s v="82021107"/>
    <s v="     "/>
    <s v="Tier 3"/>
    <x v="1"/>
    <n v="520"/>
    <m/>
    <n v="37.104500000000002"/>
    <n v="-121.949"/>
    <s v="Santa Cruz"/>
    <s v="LOS-GATOS-1107"/>
    <m/>
    <n v="12000"/>
    <m/>
    <x v="0"/>
    <s v="Self Extinguished"/>
    <s v="Hardwood Woodland"/>
    <m/>
    <m/>
    <s v="No"/>
    <m/>
    <m/>
    <m/>
    <m/>
    <m/>
    <m/>
    <m/>
    <s v="N"/>
    <s v="N"/>
    <m/>
    <m/>
    <s v="     "/>
    <m/>
    <m/>
    <m/>
    <m/>
    <m/>
    <m/>
    <m/>
    <m/>
    <m/>
    <m/>
    <m/>
    <m/>
    <m/>
    <m/>
    <m/>
    <m/>
    <m/>
    <m/>
    <m/>
  </r>
  <r>
    <s v="20210716"/>
    <s v="     "/>
    <n v="44350"/>
    <s v="6/3"/>
    <x v="0"/>
    <n v="0.5805555555555556"/>
    <s v="23"/>
    <n v="2"/>
    <s v="6"/>
    <x v="5"/>
    <n v="44350"/>
    <m/>
    <s v="Redwood tree fell into overhead circuit, resulting in a wires down incident and a small ignition. The ensuing fire was less than one meter in size. This information is preliminary. OIS: 1365016; ILIS: 21-0069671; FOID: T005306473; EC: 121460751; PM: 44830902; Circuit ID: 042851121, SAP ID: 101950194; SSD: 4523; County &amp; Division: Sonoma; Pole Lat/Long: 38.5414336278, -123.1488761445; VM Lat/Long: 38.541632, -123.148979"/>
    <s v="     "/>
    <s v="FAS"/>
    <m/>
    <s v="N"/>
    <x v="0"/>
    <m/>
    <s v="21-0069671"/>
    <m/>
    <s v="T005306473"/>
    <n v="121461000"/>
    <m/>
    <s v="     "/>
    <x v="1"/>
    <s v="PG&amp;E"/>
    <m/>
    <s v="Vegetation"/>
    <m/>
    <s v="D"/>
    <s v="D"/>
    <s v="&lt;0.25"/>
    <s v="5x5"/>
    <s v="Vegetation"/>
    <s v="33.a. Veg. contact"/>
    <s v="Vegetation"/>
    <s v="Contact from object"/>
    <s v="Weather - High Winds"/>
    <m/>
    <s v="Weather - High Winds"/>
    <s v="Conductor - Primary"/>
    <s v="Line to Ground"/>
    <s v="Y"/>
    <s v="Overhead"/>
    <x v="3"/>
    <s v="Conductor - Primary"/>
    <s v="Conductor"/>
    <s v="101950194"/>
    <s v="     "/>
    <s v="Tier 3"/>
    <x v="1"/>
    <n v="140"/>
    <s v="R2"/>
    <n v="38.541400000000003"/>
    <n v="-123.149"/>
    <s v="Sonoma"/>
    <s v="FORT-ROSS-1121"/>
    <m/>
    <n v="12000"/>
    <m/>
    <x v="0"/>
    <s v="Cal Fire"/>
    <s v="Hardwood Forest"/>
    <m/>
    <m/>
    <s v="No"/>
    <m/>
    <m/>
    <m/>
    <m/>
    <m/>
    <m/>
    <m/>
    <s v="N"/>
    <s v="N"/>
    <m/>
    <m/>
    <s v="     "/>
    <s v="38.54163200"/>
    <s v="-123.14897900"/>
    <s v="Jun  7 2021 12:00AM"/>
    <s v="TrunkFail"/>
    <s v="TREE WAS A 45FT TALL 8DBH GREEN PONDO PINE. 25 FT FROM LINES, HIGH WINDS CAUSED SAID TREE TO BREAK 7FT FROM THE GROUND CAUSING TREE TO MAKE CONTACT WITH 12 KV LINES BREAKING ONE PHASE OF THE 12 KV LINES. LINE CAME TO REST IN 16DBH 18FT TALL PREVIOUS TOPPED REDWOOD UNDER LINES CAUSING THE RED WOOD TO INGITE ON TREE TOP. FIRE DEP CAME TO LOC AND PUT OUT THE REDWOOD TREE, FIRE WAS CONTAINED AND STAYED MAINLY ON THE TREE TOP."/>
    <s v="PINP"/>
    <s v="45"/>
    <s v="8"/>
    <s v="25"/>
    <s v="Slight"/>
    <s v="None"/>
    <s v="N"/>
    <s v="1"/>
    <m/>
    <s v="Other"/>
    <s v="A"/>
    <s v="Vertical"/>
    <s v="BareWire"/>
    <s v="2"/>
  </r>
  <r>
    <s v="20160143"/>
    <s v="     "/>
    <n v="42551"/>
    <s v="6/30"/>
    <x v="0"/>
    <n v="2.0833333333333333E-3"/>
    <s v="27"/>
    <n v="2"/>
    <s v="6"/>
    <x v="6"/>
    <n v="42551"/>
    <n v="2.0833333333333333E-3"/>
    <m/>
    <s v="     "/>
    <m/>
    <m/>
    <s v="N"/>
    <x v="0"/>
    <s v="1498686"/>
    <s v="16-0046763"/>
    <m/>
    <m/>
    <n v="111755131"/>
    <m/>
    <s v="     "/>
    <x v="1"/>
    <s v="PG&amp;E"/>
    <m/>
    <s v="Vegetation"/>
    <m/>
    <s v="D"/>
    <m/>
    <s v="&lt;3 meters of linear travel"/>
    <s v="Square Feet: ; Acreage: "/>
    <s v="Vegetation"/>
    <s v="33.a. Veg. contact"/>
    <s v="Vegetation"/>
    <s v="All types of equipment / facility failure"/>
    <s v="Contact - Vegetation"/>
    <m/>
    <s v="Contact - Vegetation"/>
    <s v="Conductor"/>
    <s v="Line to Ground"/>
    <m/>
    <s v="Overhead"/>
    <x v="3"/>
    <s v="Conductor"/>
    <m/>
    <m/>
    <s v="     "/>
    <s v="Tier 3"/>
    <x v="1"/>
    <n v="280"/>
    <m/>
    <n v="39.8157"/>
    <n v="-121.599"/>
    <s v="Butte"/>
    <s v="PARADISE-1106"/>
    <s v="102831105"/>
    <n v="12000"/>
    <s v="PARADISE 1103CB"/>
    <x v="0"/>
    <s v="Cal Fire"/>
    <s v="Conifer Forest"/>
    <m/>
    <m/>
    <s v="Yes"/>
    <m/>
    <m/>
    <m/>
    <m/>
    <m/>
    <m/>
    <m/>
    <s v="N"/>
    <s v="N"/>
    <m/>
    <m/>
    <s v="     "/>
    <s v="39.81570000"/>
    <s v="-121.59940000"/>
    <s v="Jun 30 2016  8:00AM"/>
    <s v="BranchFail"/>
    <s v="A large healthy Black oak lost a limb at the point of attachment.  The limb had no signs of decay inside but dis have a slight wound on the back side point of attachment that appeared to be sunscald, but did not cause any decay in the wood. The outage sparked a small fire not larger than 10 by 10 square in size."/>
    <s v="OAKK"/>
    <s v="70"/>
    <s v="49"/>
    <s v="20"/>
    <s v="Slight"/>
    <s v="None"/>
    <s v="N"/>
    <s v="1"/>
    <m/>
    <s v="Ridge"/>
    <s v="A"/>
    <s v="CrossArm"/>
    <s v="BareWire"/>
    <s v="6"/>
  </r>
  <r>
    <s v="20170159"/>
    <s v="     "/>
    <n v="42916"/>
    <s v="6/30"/>
    <x v="0"/>
    <m/>
    <s v="26"/>
    <n v="2"/>
    <s v="6"/>
    <x v="0"/>
    <n v="42916"/>
    <n v="8.611111111111111E-2"/>
    <s v="CAR POLE ON DOG TOWN RD UP FROM SKYWAY, POLE BROKE AT PHONE LEVEL, TAG AND CREW CALLED, CALL FIRE ON SITE"/>
    <s v="     "/>
    <m/>
    <m/>
    <s v="N"/>
    <x v="0"/>
    <s v="1821109"/>
    <s v="17-0059647"/>
    <m/>
    <m/>
    <m/>
    <m/>
    <s v="     "/>
    <x v="1"/>
    <s v="PG&amp;E"/>
    <m/>
    <s v="Vegetation"/>
    <m/>
    <s v="D"/>
    <m/>
    <s v="&lt;0.25"/>
    <s v="Square Feet: ; Acreage: "/>
    <s v="Contact - 3rd Party"/>
    <s v="33.d. Vehicle contact"/>
    <s v="Contact - 3rd Party"/>
    <s v="All types of equipment / facility failure"/>
    <s v="Contact - Vehicle"/>
    <m/>
    <s v="Contact - Vehicle"/>
    <s v="Pole"/>
    <s v="Force Out"/>
    <s v="Yes"/>
    <s v="Overhead"/>
    <x v="3"/>
    <s v="Conductor"/>
    <m/>
    <s v="103840463"/>
    <s v="     "/>
    <s v="Tier 3"/>
    <x v="1"/>
    <n v="280"/>
    <m/>
    <n v="39.820999999999998"/>
    <n v="-121.58799999999999"/>
    <s v="Butte"/>
    <s v="ORO-FINO-1101"/>
    <s v="102831105"/>
    <n v="12000"/>
    <s v="ORO FINO 11012022"/>
    <x v="1"/>
    <s v="Unknown"/>
    <s v="Conifer Forest"/>
    <m/>
    <m/>
    <s v="Yes"/>
    <m/>
    <m/>
    <m/>
    <m/>
    <m/>
    <m/>
    <m/>
    <s v="N"/>
    <s v="N"/>
    <m/>
    <m/>
    <s v="     "/>
    <m/>
    <m/>
    <m/>
    <m/>
    <m/>
    <m/>
    <m/>
    <m/>
    <m/>
    <m/>
    <m/>
    <m/>
    <m/>
    <m/>
    <m/>
    <m/>
    <m/>
    <m/>
    <m/>
  </r>
  <r>
    <s v="20180403"/>
    <s v="     "/>
    <n v="43281"/>
    <s v="6/30"/>
    <x v="0"/>
    <n v="0.46805555555555556"/>
    <s v="26"/>
    <n v="2"/>
    <s v="6"/>
    <x v="1"/>
    <n v="43281"/>
    <n v="0.46805555555555556"/>
    <s v="ILIS cause &quot;Vegetation, Tree - fell into line&quot;/ &quot; CAUSED WIRE DOWN WITH A SMALL 60X30 FIRE&quot;"/>
    <s v="     "/>
    <s v="FAS"/>
    <m/>
    <s v="N"/>
    <x v="0"/>
    <s v="121753"/>
    <s v="18-0055945"/>
    <m/>
    <m/>
    <m/>
    <m/>
    <s v="     "/>
    <x v="1"/>
    <s v="PG&amp;E"/>
    <m/>
    <m/>
    <m/>
    <s v="D"/>
    <m/>
    <s v="&lt;0.25"/>
    <m/>
    <s v="Vegetation"/>
    <s v="33.a. Veg. contact"/>
    <s v="Vegetation"/>
    <s v="Contact from object"/>
    <s v="Vegetation"/>
    <m/>
    <s v="Contact - Vegetation"/>
    <s v="Conductor"/>
    <s v="Line to Line"/>
    <m/>
    <s v="Overhead"/>
    <x v="3"/>
    <m/>
    <m/>
    <s v="8119"/>
    <s v="     "/>
    <s v="Tier 3"/>
    <x v="1"/>
    <n v="330"/>
    <s v="R5"/>
    <n v="39.362099999999998"/>
    <n v="-121.081"/>
    <s v="Nevada"/>
    <s v="COLUMBIA-HILL-1101"/>
    <s v="152471101"/>
    <n v="11000"/>
    <s v="COLUMBIA HILL 110135424"/>
    <x v="1"/>
    <m/>
    <s v="Herbaceous"/>
    <m/>
    <m/>
    <s v="No"/>
    <m/>
    <m/>
    <m/>
    <m/>
    <m/>
    <m/>
    <m/>
    <s v="N"/>
    <s v="Y"/>
    <s v="201806291800"/>
    <s v="201807012200"/>
    <s v="     "/>
    <s v="39.36193000"/>
    <s v="-121.08113000"/>
    <s v="Jul  2 2018 12:00AM"/>
    <s v="TrunkFail"/>
    <s v="Large 3 xstm Black Oak failed at base. Failed spar fell into lines breaking them down causing small fir approx. 30x60"/>
    <s v="OAKK"/>
    <s v="65"/>
    <s v="42"/>
    <s v="40"/>
    <s v="Slight"/>
    <s v="None"/>
    <s v="N"/>
    <s v="1"/>
    <m/>
    <s v="Plain"/>
    <s v="A"/>
    <s v="CrossArm"/>
    <s v="BareWire"/>
    <s v="1"/>
  </r>
  <r>
    <s v="20180405"/>
    <s v="     "/>
    <n v="43281"/>
    <s v="6/30"/>
    <x v="0"/>
    <m/>
    <s v="26"/>
    <n v="2"/>
    <s v="6"/>
    <x v="1"/>
    <m/>
    <m/>
    <s v="Very little info available, but per OIS and FAS, appears that transformer (2) failed causing pole fire.  T-men FAS - &quot;cleared trans to stop pole burning and called for crew to repl 2 pot bk&quot;"/>
    <s v="     "/>
    <s v="FAS"/>
    <m/>
    <s v="N"/>
    <x v="0"/>
    <s v="121956"/>
    <m/>
    <m/>
    <m/>
    <m/>
    <m/>
    <s v="     "/>
    <x v="1"/>
    <s v="PG&amp;E"/>
    <m/>
    <m/>
    <m/>
    <s v="D"/>
    <m/>
    <s v="&lt;0.25"/>
    <m/>
    <s v="Equipment - PG&amp;E"/>
    <s v="34.n. Transformer damage or failure"/>
    <s v="Equipment - PG&amp;E"/>
    <s v="All types of equipment / facility failure"/>
    <s v="Transformer"/>
    <s v="Transformer"/>
    <m/>
    <m/>
    <m/>
    <m/>
    <m/>
    <x v="3"/>
    <s v="Transformer"/>
    <m/>
    <m/>
    <s v="     "/>
    <s v="Tier 3"/>
    <x v="1"/>
    <m/>
    <s v="NA"/>
    <n v="37.216099999999997"/>
    <n v="-121.739"/>
    <s v="Santa Clara"/>
    <s v="EDENVALE-2105"/>
    <s v="082952105"/>
    <n v="21000"/>
    <m/>
    <x v="0"/>
    <m/>
    <s v="Urban"/>
    <m/>
    <m/>
    <s v="No"/>
    <m/>
    <m/>
    <m/>
    <m/>
    <m/>
    <m/>
    <m/>
    <s v="N"/>
    <s v="N"/>
    <m/>
    <m/>
    <s v="     "/>
    <m/>
    <m/>
    <m/>
    <m/>
    <m/>
    <m/>
    <m/>
    <m/>
    <m/>
    <m/>
    <m/>
    <m/>
    <m/>
    <m/>
    <m/>
    <m/>
    <m/>
    <m/>
    <m/>
  </r>
  <r>
    <s v="20150093"/>
    <s v="     "/>
    <n v="42159"/>
    <s v="6/4"/>
    <x v="0"/>
    <n v="0.83333333333333337"/>
    <s v="23"/>
    <n v="2"/>
    <s v="6"/>
    <x v="2"/>
    <n v="42159"/>
    <n v="0.83333333333333337"/>
    <s v="cust cut tree across primary,breaking pole tx and conductor,starting 2-small grass fires"/>
    <s v="     "/>
    <m/>
    <m/>
    <s v="N"/>
    <x v="0"/>
    <s v="1243842"/>
    <s v="15-0038597"/>
    <m/>
    <m/>
    <n v="110429628"/>
    <m/>
    <s v="     "/>
    <x v="1"/>
    <s v="PG&amp;E"/>
    <m/>
    <s v="Vegetation"/>
    <m/>
    <s v="D"/>
    <m/>
    <s v="&lt;0.25"/>
    <s v="Square Feet: 2 x 20 x 35; Acreage: "/>
    <s v="Vegetation"/>
    <s v="33.a. Veg. contact"/>
    <s v="Vegetation"/>
    <s v="All types of equipment / facility failure"/>
    <s v="Contact - Vegetation"/>
    <m/>
    <s v="Contact - Vegetation"/>
    <s v="Conductor"/>
    <s v="Line to Ground"/>
    <s v="PACIFIC BELL"/>
    <s v="Overhead"/>
    <x v="3"/>
    <s v="Conductor"/>
    <m/>
    <s v="101412760"/>
    <s v="     "/>
    <s v="Tier 3"/>
    <x v="1"/>
    <n v="305"/>
    <m/>
    <n v="38.691600000000001"/>
    <n v="-120.861"/>
    <s v="El Dorado"/>
    <s v="DIAMOND-SPRINGS-1105"/>
    <s v="152261105"/>
    <n v="12000"/>
    <s v="DIAMOND SPRINGS 11052102"/>
    <x v="0"/>
    <s v="Cal Fire Dept"/>
    <s v="Urban"/>
    <m/>
    <m/>
    <s v="No"/>
    <m/>
    <m/>
    <m/>
    <m/>
    <m/>
    <m/>
    <m/>
    <s v="N"/>
    <s v="N"/>
    <m/>
    <m/>
    <s v="     "/>
    <s v="38.69047500"/>
    <s v="-120.86380700"/>
    <s v="Jun  5 2015 12:00AM"/>
    <s v="3rdParty"/>
    <s v="Healthy green mature Gray Pine branch was cut down by 3rd party, branch hit primary lines bringing them to ground starting 2 fires in different spots. 1 fire was approx 20x40 2 spans from subject tree in mid span (lines slapped together) and the other fire was at base SSD#21599 approx 20x30."/>
    <s v="PING"/>
    <s v="85"/>
    <s v="45"/>
    <s v="42"/>
    <m/>
    <m/>
    <m/>
    <m/>
    <m/>
    <m/>
    <m/>
    <s v="CrossArm"/>
    <s v="BareWire"/>
    <s v="0"/>
  </r>
  <r>
    <s v="20160079"/>
    <s v="     "/>
    <n v="42525"/>
    <s v="6/4"/>
    <x v="0"/>
    <n v="0.92708333333333337"/>
    <s v="23"/>
    <n v="2"/>
    <s v="6"/>
    <x v="6"/>
    <n v="42525"/>
    <n v="0.95486111111111116"/>
    <m/>
    <s v="     "/>
    <m/>
    <m/>
    <s v="N"/>
    <x v="0"/>
    <s v="1483125"/>
    <s v="16-004119"/>
    <m/>
    <m/>
    <m/>
    <m/>
    <s v="     "/>
    <x v="1"/>
    <s v="PG&amp;E"/>
    <m/>
    <s v="Vegetation"/>
    <m/>
    <s v="D"/>
    <m/>
    <s v="&lt;3 meters of linear travel"/>
    <s v="Square Feet: ; Acreage: "/>
    <s v="Vegetation"/>
    <s v="33.a. Veg. contact"/>
    <s v="Vegetation"/>
    <s v="All types of equipment / facility failure"/>
    <s v="Contact - Vegetation"/>
    <m/>
    <s v="Contact - Vegetation"/>
    <s v="Conductor"/>
    <m/>
    <m/>
    <s v="Overhead"/>
    <x v="3"/>
    <s v="Conductor"/>
    <m/>
    <m/>
    <s v="     "/>
    <s v="Tier 3"/>
    <x v="1"/>
    <n v="180"/>
    <m/>
    <n v="38.511699999999998"/>
    <n v="-122.937"/>
    <s v="Sonoma"/>
    <s v="MIRABEL-1102"/>
    <s v="42091102"/>
    <n v="12000"/>
    <m/>
    <x v="0"/>
    <s v="Cal Fire"/>
    <s v="Conifer Forest"/>
    <m/>
    <m/>
    <s v="No"/>
    <m/>
    <m/>
    <m/>
    <m/>
    <m/>
    <m/>
    <m/>
    <s v="N"/>
    <s v="N"/>
    <m/>
    <m/>
    <s v="     "/>
    <m/>
    <m/>
    <m/>
    <m/>
    <m/>
    <m/>
    <m/>
    <m/>
    <m/>
    <m/>
    <m/>
    <m/>
    <m/>
    <m/>
    <m/>
    <m/>
    <m/>
    <m/>
    <m/>
  </r>
  <r>
    <s v="20150094"/>
    <s v="     "/>
    <n v="42160"/>
    <s v="6/5"/>
    <x v="0"/>
    <n v="5.9027777777777776E-2"/>
    <s v="23"/>
    <n v="2"/>
    <s v="6"/>
    <x v="2"/>
    <n v="42160"/>
    <n v="5.9027777777777776E-2"/>
    <m/>
    <s v="     "/>
    <m/>
    <m/>
    <s v="N"/>
    <x v="0"/>
    <s v="1243883"/>
    <s v="15-0038607"/>
    <m/>
    <m/>
    <n v="110431328"/>
    <m/>
    <s v="     "/>
    <x v="1"/>
    <s v="PG&amp;E"/>
    <m/>
    <s v="Vegetation"/>
    <m/>
    <s v="D"/>
    <m/>
    <s v="&lt;0.25"/>
    <s v="Square Feet: ; Acreage: "/>
    <s v="Vegetation"/>
    <s v="33.a. Veg. contact"/>
    <s v="Vegetation"/>
    <s v="All types of equipment / facility failure"/>
    <s v="Contact - Vegetation"/>
    <m/>
    <s v="Contact - Vegetation"/>
    <s v="Conductor"/>
    <s v="Line to Ground"/>
    <m/>
    <s v="Overhead"/>
    <x v="3"/>
    <s v="Conductor"/>
    <m/>
    <s v="4870 REDWOOD"/>
    <s v="     "/>
    <s v="Tier 3"/>
    <x v="1"/>
    <n v="180"/>
    <m/>
    <n v="38.3461"/>
    <n v="-122.4"/>
    <s v="Napa"/>
    <s v="PUEBLO-2103"/>
    <s v="43292103"/>
    <n v="21000"/>
    <s v="N/A"/>
    <x v="1"/>
    <m/>
    <s v="Conifer Forest"/>
    <m/>
    <m/>
    <s v="Yes"/>
    <m/>
    <m/>
    <m/>
    <m/>
    <m/>
    <m/>
    <m/>
    <s v="N"/>
    <s v="N"/>
    <m/>
    <m/>
    <s v="     "/>
    <m/>
    <m/>
    <s v="Jun  8 2015 12:00AM"/>
    <s v="TrunkFail"/>
    <s v="OUTAGE WAS CAUSED WHEN A HEALTYH LIVE OAK 56 IN HEIGTH 36&quot; IN DIAMETER BUSTED 2 ABOVE GROUND AND FELL ON TO PRIMARY CONDUCTORS CAUSING LINES ON GROUND AND SNAPPED POLE LOCATION 4900 REDWOOD RD LINES ON GROUND CONFIRMED HEAT MAY HAVE BEEN FACTOR"/>
    <s v="OAKC"/>
    <s v="56"/>
    <s v="36"/>
    <s v="20"/>
    <s v="Slight"/>
    <s v="None"/>
    <s v="N"/>
    <s v="1"/>
    <m/>
    <s v="Ridge"/>
    <s v="A"/>
    <s v="CrossArm"/>
    <s v="BareWire"/>
    <s v="2"/>
  </r>
  <r>
    <s v="MIA20168725"/>
    <s v="     "/>
    <n v="42526"/>
    <s v="6/5"/>
    <x v="0"/>
    <n v="0.76060185185185181"/>
    <s v="24"/>
    <n v="2"/>
    <s v="6"/>
    <x v="6"/>
    <n v="42526"/>
    <n v="0.76041666666666663"/>
    <s v="35101 ALDER POINT RD in Bridgeville; hawk got into bridgeville garberville 60 at pole 14\4 off of alderpoint rd; started veg fire"/>
    <s v="     "/>
    <s v="FAS"/>
    <n v="44247"/>
    <s v="Y"/>
    <x v="0"/>
    <s v="7261814"/>
    <s v="N/A"/>
    <m/>
    <s v="T003706547"/>
    <m/>
    <m/>
    <s v="     "/>
    <x v="1"/>
    <s v="PG&amp;E"/>
    <m/>
    <m/>
    <m/>
    <s v="D"/>
    <m/>
    <s v="0.26-9.99"/>
    <m/>
    <s v="Contact - Animal - Bird"/>
    <s v="33.b. Animal contact"/>
    <s v="Contact - Bird"/>
    <s v="Contact from object"/>
    <s v="Contact - Animal"/>
    <m/>
    <s v="Contact - Animal"/>
    <s v="Conductor"/>
    <m/>
    <s v="No"/>
    <s v="Overhead"/>
    <x v="0"/>
    <m/>
    <m/>
    <s v="101009669"/>
    <s v="     "/>
    <s v="Tier 3"/>
    <x v="1"/>
    <n v="120"/>
    <m/>
    <n v="40.350200000000001"/>
    <n v="-123.71599999999999"/>
    <s v="Humboldt"/>
    <s v="BRIDGEVILLE-1102"/>
    <s v="192461102"/>
    <n v="11000"/>
    <m/>
    <x v="0"/>
    <m/>
    <s v="Conifer Forest"/>
    <m/>
    <m/>
    <s v="No"/>
    <m/>
    <m/>
    <m/>
    <m/>
    <m/>
    <m/>
    <m/>
    <s v="N"/>
    <s v="N"/>
    <m/>
    <m/>
    <s v="     "/>
    <m/>
    <m/>
    <m/>
    <m/>
    <m/>
    <m/>
    <m/>
    <m/>
    <m/>
    <m/>
    <m/>
    <m/>
    <m/>
    <m/>
    <m/>
    <m/>
    <m/>
    <m/>
    <m/>
  </r>
  <r>
    <s v="MIA20166565"/>
    <s v="     "/>
    <n v="42526"/>
    <s v="6/5"/>
    <x v="0"/>
    <n v="0.96837962962962965"/>
    <s v="24"/>
    <n v="2"/>
    <s v="6"/>
    <x v="6"/>
    <n v="42526"/>
    <n v="0.96805555555555556"/>
    <s v="KRJ7 2/24- fire size not specified in fire report, selected size based upon commentary in report. JZCY - Please contact San Anselmo FD for fire report. L7SF: 155 ALDER AVE in San Anselmo; tree cut service started small fire"/>
    <s v="     "/>
    <s v="FAS"/>
    <n v="44257"/>
    <s v="Y"/>
    <x v="0"/>
    <m/>
    <s v="N/A"/>
    <m/>
    <s v="3744896899"/>
    <n v="111688688"/>
    <m/>
    <s v="     "/>
    <x v="1"/>
    <s v="PG&amp;E"/>
    <m/>
    <m/>
    <m/>
    <s v="D"/>
    <m/>
    <s v="&lt;0.25"/>
    <m/>
    <s v="Vegetation"/>
    <s v="33.a. Veg. contact"/>
    <s v="Vegetation"/>
    <s v="Contact from object"/>
    <s v="Contact - Vegetation"/>
    <m/>
    <s v="Contact - Vegetation"/>
    <s v="Service Drop"/>
    <m/>
    <s v="Yes"/>
    <s v="Overhead"/>
    <x v="0"/>
    <m/>
    <m/>
    <s v="Meter: 1008086278"/>
    <s v="     "/>
    <s v="Tier 3"/>
    <x v="1"/>
    <n v="190"/>
    <m/>
    <n v="37.9818"/>
    <n v="-122.575"/>
    <s v="Marin"/>
    <s v="SAN-RAFAEL-1108"/>
    <s v="42011108"/>
    <n v="11000"/>
    <s v="SAN-RAFAEL-1108322"/>
    <x v="1"/>
    <s v="Ross Valley FD"/>
    <s v="Urban"/>
    <m/>
    <m/>
    <s v="No"/>
    <m/>
    <m/>
    <m/>
    <m/>
    <m/>
    <m/>
    <m/>
    <s v="N"/>
    <s v="N"/>
    <m/>
    <m/>
    <s v="     "/>
    <m/>
    <m/>
    <m/>
    <m/>
    <m/>
    <m/>
    <m/>
    <m/>
    <m/>
    <m/>
    <m/>
    <m/>
    <m/>
    <m/>
    <m/>
    <m/>
    <m/>
    <m/>
    <m/>
  </r>
  <r>
    <s v="20180240"/>
    <s v="     "/>
    <n v="43256"/>
    <s v="6/5"/>
    <x v="0"/>
    <n v="0.57291666666666663"/>
    <s v="23"/>
    <n v="2"/>
    <s v="6"/>
    <x v="1"/>
    <n v="43256"/>
    <n v="0.57291666666666663"/>
    <m/>
    <s v="     "/>
    <s v="Charles"/>
    <m/>
    <s v="N"/>
    <x v="0"/>
    <s v="102064"/>
    <s v="18-0047625"/>
    <m/>
    <m/>
    <m/>
    <m/>
    <s v="     "/>
    <x v="1"/>
    <s v="PG&amp;E"/>
    <m/>
    <m/>
    <m/>
    <s v="D"/>
    <m/>
    <s v="Unknown"/>
    <m/>
    <s v="Vegetation"/>
    <s v="33.a. Veg. contact"/>
    <s v="Vegetation"/>
    <s v="Contact from object"/>
    <s v="Vegetation"/>
    <m/>
    <s v="Contact - Vegetation"/>
    <s v="Conductor"/>
    <s v="Open Circuit,Force Out"/>
    <m/>
    <s v="Overhead"/>
    <x v="3"/>
    <m/>
    <m/>
    <s v="HOT WIRE DOWN @ 2375"/>
    <s v="     "/>
    <s v="Tier 3"/>
    <x v="1"/>
    <n v="180"/>
    <s v="R2"/>
    <n v="38.543199999999999"/>
    <n v="-122.72"/>
    <s v="Sonoma"/>
    <s v="FULTON-1107"/>
    <s v="042561107"/>
    <n v="11000"/>
    <s v="FULTON 1107214"/>
    <x v="1"/>
    <m/>
    <s v="Conifer Forest"/>
    <m/>
    <m/>
    <s v="Yes"/>
    <m/>
    <m/>
    <m/>
    <m/>
    <m/>
    <m/>
    <m/>
    <s v="N"/>
    <s v="N"/>
    <m/>
    <m/>
    <s v="     "/>
    <s v="38.54400000"/>
    <s v="-122.72040000"/>
    <s v="Jun  5 2018  4:20PM"/>
    <s v="TrunkFail"/>
    <s v="COAST LIVE OAK XSTEM ON HILLSIDE NEXT TO DRIVEWAY AT 2390 MARK WEST SPRINGS RD FAILED APPROX 6 ABV GROUND FALLING INTO PRIMARY LINES."/>
    <s v="OAKC"/>
    <s v="35"/>
    <s v="34"/>
    <s v="15"/>
    <s v="Moderate"/>
    <s v="Moderate"/>
    <s v="N"/>
    <s v="1"/>
    <m/>
    <s v="Hillside"/>
    <s v="B"/>
    <s v="CrossArm"/>
    <s v="TreeWire"/>
    <m/>
  </r>
  <r>
    <s v="MIA20195023"/>
    <s v="     "/>
    <n v="43622"/>
    <s v="6/6"/>
    <x v="0"/>
    <n v="0.46978009259259257"/>
    <s v="23"/>
    <n v="2"/>
    <s v="6"/>
    <x v="3"/>
    <n v="43622"/>
    <n v="0.46944444444444444"/>
    <s v="No Fire. Tree limbs in primary. Signs of previous burn marks. REMOVED RW LIMB HANGING FROM 12KV PHASE AND TOUCHING SECONDARY THAT HAD BEEN_x000a_TRACKING- BURNT MARKS DOWN LIMB…"/>
    <s v="     "/>
    <s v="FAS"/>
    <n v="44238"/>
    <s v="Y"/>
    <x v="0"/>
    <s v="399692"/>
    <s v="N/A"/>
    <m/>
    <s v="T004664279"/>
    <m/>
    <m/>
    <s v="     "/>
    <x v="0"/>
    <s v="PG&amp;E"/>
    <m/>
    <m/>
    <m/>
    <s v="D"/>
    <m/>
    <s v="&lt;3 meters of linear travel"/>
    <m/>
    <s v="Vegetation"/>
    <s v="33.a. Veg. contact"/>
    <s v="Vegetation"/>
    <s v="Contact from object"/>
    <s v="Contact - Vegetation"/>
    <m/>
    <s v="Contact - Vegetation"/>
    <s v="Conductor - Primary"/>
    <m/>
    <s v="Yes"/>
    <s v="Overhead"/>
    <x v="0"/>
    <m/>
    <m/>
    <s v="101670432"/>
    <s v="     "/>
    <s v="Tier 3"/>
    <x v="1"/>
    <n v="520"/>
    <m/>
    <n v="37.177500000000002"/>
    <n v="-122.164"/>
    <s v="Santa Cruz"/>
    <s v="BIG-BASIN-1102"/>
    <s v="82841102"/>
    <n v="11000"/>
    <s v="BIG-BASIN-110296986"/>
    <x v="1"/>
    <m/>
    <s v="Rural"/>
    <m/>
    <m/>
    <s v="No"/>
    <m/>
    <m/>
    <m/>
    <m/>
    <m/>
    <m/>
    <m/>
    <s v="N"/>
    <s v="N"/>
    <m/>
    <m/>
    <s v="     "/>
    <m/>
    <m/>
    <m/>
    <m/>
    <m/>
    <m/>
    <m/>
    <m/>
    <m/>
    <m/>
    <m/>
    <m/>
    <m/>
    <m/>
    <m/>
    <m/>
    <m/>
    <m/>
    <m/>
  </r>
  <r>
    <s v="20190281"/>
    <s v="     "/>
    <n v="43622"/>
    <s v="6/6"/>
    <x v="0"/>
    <m/>
    <s v="23"/>
    <n v="2"/>
    <s v="6"/>
    <x v="3"/>
    <m/>
    <m/>
    <s v="EI190606A - DRI 1429 - Stockton - Injury (Eight Mile Sub)"/>
    <s v="     "/>
    <s v="EIR"/>
    <m/>
    <s v="N"/>
    <x v="0"/>
    <m/>
    <m/>
    <s v="INT-12345"/>
    <m/>
    <n v="0"/>
    <s v="EI190606A"/>
    <s v="     "/>
    <x v="1"/>
    <s v="PG&amp;E"/>
    <m/>
    <m/>
    <m/>
    <s v="T"/>
    <m/>
    <s v="&lt;3 meters of linear travel"/>
    <m/>
    <s v="Contact - 3rd Party"/>
    <s v="33.e. Other contact from object"/>
    <s v="Contact - 3rd Party"/>
    <s v="Contact from object"/>
    <s v="Contact - Other"/>
    <m/>
    <s v="Contact - Other"/>
    <s v="Circuit Breaker"/>
    <m/>
    <m/>
    <s v="Overhead"/>
    <x v="4"/>
    <s v="Circuit Breaker"/>
    <m/>
    <s v="Unknown"/>
    <s v="     "/>
    <s v="Tier 3"/>
    <x v="1"/>
    <n v="180"/>
    <s v="R3"/>
    <n v="38.496899999999997"/>
    <n v="-122.64400000000001"/>
    <s v="SONOMA"/>
    <s v="EIGHT-MILE-SUBSTATION"/>
    <m/>
    <n v="230000"/>
    <s v="N/A"/>
    <x v="0"/>
    <m/>
    <s v="Herbaceous"/>
    <m/>
    <m/>
    <s v="Yes"/>
    <m/>
    <m/>
    <m/>
    <m/>
    <m/>
    <m/>
    <m/>
    <s v="N"/>
    <s v="N"/>
    <m/>
    <m/>
    <s v="     "/>
    <m/>
    <m/>
    <m/>
    <m/>
    <m/>
    <m/>
    <m/>
    <m/>
    <m/>
    <m/>
    <m/>
    <m/>
    <m/>
    <m/>
    <m/>
    <m/>
    <m/>
    <m/>
    <m/>
  </r>
  <r>
    <s v="20190305"/>
    <s v="     "/>
    <n v="43624"/>
    <s v="6/8"/>
    <x v="0"/>
    <m/>
    <s v="23"/>
    <n v="2"/>
    <s v="6"/>
    <x v="3"/>
    <n v="43624"/>
    <n v="0.78333333333333333"/>
    <s v="Tree caused wire down"/>
    <s v="     "/>
    <s v="FAS"/>
    <m/>
    <s v="N"/>
    <x v="0"/>
    <s v="401789"/>
    <s v="19-0064689"/>
    <m/>
    <s v="T004666900"/>
    <n v="0"/>
    <m/>
    <s v="     "/>
    <x v="1"/>
    <s v="PG&amp;E"/>
    <m/>
    <m/>
    <m/>
    <s v="D"/>
    <s v="D"/>
    <s v="&lt;0.25"/>
    <m/>
    <s v="Vegetation"/>
    <s v="33.a. Veg. contact"/>
    <s v="Vegetation"/>
    <s v="Contact from object"/>
    <s v="Contact - Vegetation"/>
    <m/>
    <s v="Contact - Vegetation"/>
    <s v="Conductor - Primary"/>
    <s v="Line to Ground"/>
    <m/>
    <s v="Overhead"/>
    <x v="3"/>
    <s v="Conductor - Primary"/>
    <m/>
    <s v="42751113"/>
    <s v="     "/>
    <s v="Tier 3"/>
    <x v="1"/>
    <n v="180"/>
    <s v="R4"/>
    <n v="38.610500000000002"/>
    <n v="-122.973"/>
    <s v="SONOMA"/>
    <s v="FITCH-MOUNTAIN-1113"/>
    <m/>
    <m/>
    <s v="FITCH MOUNTAIN 11136751"/>
    <x v="0"/>
    <m/>
    <s v="Conifer Forest"/>
    <m/>
    <m/>
    <s v="Yes"/>
    <m/>
    <m/>
    <m/>
    <m/>
    <m/>
    <m/>
    <m/>
    <s v="N"/>
    <s v="Y"/>
    <s v="201906080600"/>
    <s v="201906092124"/>
    <s v="     "/>
    <s v="38.59197000"/>
    <s v="-122.96221000"/>
    <s v="Jun  9 2019 12:00AM"/>
    <m/>
    <s v="GREEN DOUGLAS FIR TREE WITH VELVET TOP FUNGUS BROKE AT BASE AND FELL THRU THE 12KV CONDUCTORS. TREE WAS MARKED “X” WITH YELLOW PAINT. NO OTHER PAINT COLORS ON TREE. THE WIRE DOWN EVENT CAUSED A SMAL 40FT X 40FT FIRE THAT BURNED THE UNDERSTORY. NO STRUCTURES WERE DAMAGED AND PERSONAL INJURY OCCURRED."/>
    <s v="FIRD"/>
    <m/>
    <m/>
    <m/>
    <m/>
    <m/>
    <m/>
    <m/>
    <m/>
    <m/>
    <m/>
    <m/>
    <m/>
    <s v="4"/>
  </r>
  <r>
    <s v="20150115"/>
    <s v="     "/>
    <n v="42164"/>
    <s v="6/9"/>
    <x v="0"/>
    <n v="0.68055555555555558"/>
    <s v="24"/>
    <n v="2"/>
    <s v="6"/>
    <x v="2"/>
    <n v="42164"/>
    <n v="0.68055555555555558"/>
    <s v="0"/>
    <s v="     "/>
    <m/>
    <m/>
    <s v="N"/>
    <x v="0"/>
    <s v="1247877"/>
    <s v="15-0039860"/>
    <m/>
    <m/>
    <n v="110438453"/>
    <m/>
    <s v="     "/>
    <x v="1"/>
    <s v="PG&amp;E"/>
    <m/>
    <s v="Vegetation"/>
    <m/>
    <s v="D"/>
    <m/>
    <s v="&lt;0.25"/>
    <s v="Square Feet: ; Acreage: "/>
    <s v="Equipment - PG&amp;E"/>
    <s v="34.o. Other"/>
    <s v="Equipment - PG&amp;E"/>
    <s v="All types of equipment / facility failure"/>
    <m/>
    <m/>
    <m/>
    <m/>
    <s v="Line to Ground"/>
    <s v="PACIFIC BELL"/>
    <s v="Overhead"/>
    <x v="3"/>
    <s v="Unknown"/>
    <m/>
    <s v="102269716"/>
    <s v="     "/>
    <s v="Tier 3"/>
    <x v="1"/>
    <n v="180"/>
    <m/>
    <n v="38.382199999999997"/>
    <n v="-122.432"/>
    <s v="Napa"/>
    <s v="PUEBLO-2103"/>
    <s v="43292103"/>
    <n v="21000"/>
    <s v="PUEBLO 2103678"/>
    <x v="1"/>
    <s v="Cal Fire Dept"/>
    <s v="Conifer Forest"/>
    <m/>
    <m/>
    <s v="Yes"/>
    <m/>
    <m/>
    <m/>
    <m/>
    <m/>
    <m/>
    <m/>
    <s v="N"/>
    <s v="N"/>
    <m/>
    <m/>
    <s v="     "/>
    <m/>
    <m/>
    <m/>
    <m/>
    <m/>
    <m/>
    <m/>
    <m/>
    <m/>
    <m/>
    <m/>
    <m/>
    <m/>
    <m/>
    <m/>
    <m/>
    <m/>
    <m/>
    <m/>
  </r>
  <r>
    <s v="20190319"/>
    <s v="     "/>
    <n v="43625"/>
    <s v="6/9"/>
    <x v="0"/>
    <m/>
    <s v="24"/>
    <n v="2"/>
    <s v="6"/>
    <x v="3"/>
    <n v="43625"/>
    <m/>
    <s v="Vegetation fire, less than 1 meter"/>
    <s v="     "/>
    <s v="FAS"/>
    <m/>
    <s v="N"/>
    <x v="0"/>
    <s v="402690"/>
    <s v="19-0064881"/>
    <m/>
    <s v="T004667597"/>
    <n v="0"/>
    <m/>
    <s v="     "/>
    <x v="0"/>
    <s v="PG&amp;E"/>
    <m/>
    <m/>
    <m/>
    <s v="D"/>
    <m/>
    <s v="&lt;3 meters of linear travel"/>
    <m/>
    <s v="Vegetation"/>
    <s v="33.a. Veg. contact"/>
    <s v="Vegetation"/>
    <s v="Contact from object"/>
    <s v="Contact - Vegetation"/>
    <m/>
    <s v="Contact - Vegetation"/>
    <m/>
    <s v="Line to Line"/>
    <m/>
    <s v="Overhead"/>
    <x v="0"/>
    <m/>
    <m/>
    <s v="102971111-2100899040{943}"/>
    <s v="     "/>
    <s v="Tier 3"/>
    <x v="1"/>
    <n v="280"/>
    <m/>
    <n v="39.909399999999998"/>
    <n v="-121.732"/>
    <s v="BUTTE"/>
    <s v="SYCAMORE-CREEK-1111"/>
    <m/>
    <m/>
    <s v="SYCAMORE CREEK 11112014"/>
    <x v="0"/>
    <s v="cal fire"/>
    <m/>
    <m/>
    <m/>
    <s v="No"/>
    <m/>
    <m/>
    <m/>
    <m/>
    <m/>
    <m/>
    <m/>
    <s v="N"/>
    <s v="N"/>
    <m/>
    <m/>
    <s v="     "/>
    <s v="39.90999500"/>
    <s v="-121.73177700"/>
    <s v="Jun 18 2019 12:00AM"/>
    <s v="TrunkFail"/>
    <s v="GREEN TREE FAILURE-NO VISIBLE DECAY"/>
    <s v="OAKK"/>
    <s v="40"/>
    <s v="6"/>
    <s v="7"/>
    <s v="Slight"/>
    <s v="None"/>
    <s v="N"/>
    <s v="1"/>
    <m/>
    <s v="Hillside"/>
    <s v="B"/>
    <s v="Other"/>
    <s v="BareWire"/>
    <s v="4"/>
  </r>
  <r>
    <s v="20170161"/>
    <s v="     "/>
    <n v="42917"/>
    <s v="7/1"/>
    <x v="0"/>
    <n v="0.50138888888888888"/>
    <s v="26"/>
    <n v="3"/>
    <s v="7"/>
    <x v="0"/>
    <n v="42917"/>
    <m/>
    <m/>
    <s v="     "/>
    <m/>
    <m/>
    <s v="N"/>
    <x v="0"/>
    <m/>
    <m/>
    <s v="INT-09792"/>
    <m/>
    <m/>
    <m/>
    <s v="     "/>
    <x v="1"/>
    <s v="PG&amp;E"/>
    <m/>
    <s v="Vegetation"/>
    <m/>
    <s v="T"/>
    <m/>
    <s v="0.26-9.99"/>
    <s v="Square Feet: ; Acreage: 1.5"/>
    <s v="Contact - Animal - Other"/>
    <s v="33.b. Animal contact"/>
    <s v="Contact - Animal"/>
    <s v="All types of equipment / facility failure"/>
    <s v="Contact - Animal"/>
    <m/>
    <s v="Contact - Animal"/>
    <s v="Conductor"/>
    <m/>
    <s v="Unknown"/>
    <s v="Overhead"/>
    <x v="4"/>
    <s v="Conductor"/>
    <m/>
    <s v="Pole 003/039"/>
    <s v="     "/>
    <s v="Tier 3"/>
    <x v="1"/>
    <n v="280"/>
    <m/>
    <n v="39.820900000000002"/>
    <n v="-121.642"/>
    <s v="Butte"/>
    <s v="DESABLA-CENTERVILLE-60"/>
    <s v="ETL.6720"/>
    <n v="60000"/>
    <s v="N/A"/>
    <x v="0"/>
    <s v="Cal Fire"/>
    <s v="Hardwood Woodland"/>
    <m/>
    <m/>
    <s v="No"/>
    <m/>
    <m/>
    <m/>
    <m/>
    <m/>
    <m/>
    <m/>
    <s v="N"/>
    <s v="N"/>
    <m/>
    <m/>
    <s v="     "/>
    <m/>
    <m/>
    <m/>
    <m/>
    <m/>
    <m/>
    <m/>
    <m/>
    <m/>
    <m/>
    <m/>
    <m/>
    <m/>
    <m/>
    <m/>
    <m/>
    <m/>
    <m/>
    <m/>
  </r>
  <r>
    <s v="20180412"/>
    <s v="     "/>
    <n v="43282"/>
    <s v="7/1"/>
    <x v="0"/>
    <n v="0.17152777777777778"/>
    <s v="27"/>
    <n v="3"/>
    <s v="7"/>
    <x v="1"/>
    <n v="43282"/>
    <n v="0.17152777777777778"/>
    <s v="&quot;Branch took down 1 phase&quot;"/>
    <s v="     "/>
    <s v="FAS"/>
    <m/>
    <s v="N"/>
    <x v="0"/>
    <s v="122123"/>
    <s v="18-0056052"/>
    <m/>
    <m/>
    <m/>
    <m/>
    <s v="     "/>
    <x v="0"/>
    <s v="PG&amp;E"/>
    <m/>
    <m/>
    <m/>
    <s v="D"/>
    <m/>
    <s v="&lt;3 meters of linear travel"/>
    <m/>
    <s v="Vegetation"/>
    <s v="33.a. Veg. contact"/>
    <s v="Vegetation"/>
    <s v="Contact from object"/>
    <s v="Vegetation"/>
    <m/>
    <s v="Contact - Vegetation"/>
    <m/>
    <s v="Line to Ground"/>
    <m/>
    <s v="Overhead"/>
    <x v="3"/>
    <m/>
    <m/>
    <s v="WIRE DOWN"/>
    <s v="     "/>
    <s v="Tier 3"/>
    <x v="1"/>
    <n v="520"/>
    <m/>
    <n v="37.155900000000003"/>
    <n v="-121.991"/>
    <s v="Santa Clara"/>
    <s v="CAMP-EVERS-2106"/>
    <s v="083622106"/>
    <n v="21000"/>
    <s v="CAMP EVERS 210660124"/>
    <x v="1"/>
    <m/>
    <s v="Rural"/>
    <m/>
    <m/>
    <s v="No"/>
    <m/>
    <m/>
    <m/>
    <m/>
    <m/>
    <m/>
    <m/>
    <s v="N"/>
    <s v="N"/>
    <m/>
    <m/>
    <s v="     "/>
    <s v="37.15576950"/>
    <s v="-121.99076830"/>
    <s v="Jul  3 2018 12:00AM"/>
    <s v="BranchFail"/>
    <s v="Large R4 redwood in a cluster; 4th SPN from SSD 21061; Along LaVerne dr. IRO 18173 Mt View Ct.Tree at beginning of span, below rd/ROL._x000d__x000a_6&quot; diameter branch failed at collar/trunk attachment. there is also a slender, 2&quot; diameter branch w/ burn marks. i suspect the larger branch failed, caused a domino effect and knocked the smaller branch into the jumpers - that would explain the burnt smaller branch as this span is all tree wire._x000d__x000a_HFTD - TIER 3, Reliability or Fuels Reduction project would benefit area._x000d__x000a_"/>
    <s v="REDW"/>
    <s v="150"/>
    <s v="44"/>
    <s v="20"/>
    <s v="None"/>
    <s v="None"/>
    <s v="N"/>
    <s v="1"/>
    <m/>
    <s v="Ridge"/>
    <s v="C"/>
    <s v="CrossArm"/>
    <s v="TreeWire"/>
    <s v="3"/>
  </r>
  <r>
    <s v="20180410"/>
    <s v="     "/>
    <n v="43282"/>
    <s v="7/1"/>
    <x v="0"/>
    <n v="1.5972222222222221E-2"/>
    <s v="27"/>
    <n v="3"/>
    <s v="7"/>
    <x v="1"/>
    <n v="43282"/>
    <n v="1.5972222222222221E-2"/>
    <s v="&quot;tree fell through line wire down&quot;"/>
    <s v="     "/>
    <s v="FAS"/>
    <m/>
    <s v="N"/>
    <x v="0"/>
    <s v="122109"/>
    <s v="18-0056043"/>
    <m/>
    <m/>
    <m/>
    <m/>
    <s v="     "/>
    <x v="1"/>
    <s v="PG&amp;E"/>
    <m/>
    <m/>
    <m/>
    <s v="D"/>
    <m/>
    <s v="&lt;3 meters of linear travel"/>
    <m/>
    <s v="Vegetation"/>
    <s v="33.a. Veg. contact"/>
    <s v="Vegetation"/>
    <s v="Contact from object"/>
    <s v="Vegetation"/>
    <m/>
    <s v="Contact - Vegetation"/>
    <s v="Conductor"/>
    <s v="Force Out"/>
    <m/>
    <s v="Overhead"/>
    <x v="3"/>
    <m/>
    <m/>
    <s v="WIRE DOWN HOT 1 SP S/S OF MTR#1008869018"/>
    <s v="     "/>
    <s v="Tier 3"/>
    <x v="1"/>
    <n v="105"/>
    <s v="R2"/>
    <n v="40.269199999999998"/>
    <n v="-124.24"/>
    <s v="Humboldt"/>
    <s v="GARBERVILLE-1102"/>
    <s v="192221102"/>
    <n v="11000"/>
    <s v="GARBERVILLE 11022540"/>
    <x v="0"/>
    <m/>
    <s v="Conifer Forest"/>
    <m/>
    <m/>
    <s v="No"/>
    <m/>
    <m/>
    <m/>
    <m/>
    <m/>
    <m/>
    <m/>
    <s v="N"/>
    <s v="N"/>
    <m/>
    <m/>
    <s v="     "/>
    <s v="40.26966800"/>
    <s v="-124.23861600"/>
    <s v="Jul  2 2018 12:00AM"/>
    <s v="TrunkFail"/>
    <s v="A green tan oak with internal rot broke at the base and fell through the lines."/>
    <s v="TAN"/>
    <s v="60"/>
    <s v="17"/>
    <s v="20"/>
    <s v="Slight"/>
    <s v="None"/>
    <s v="N"/>
    <s v="1"/>
    <m/>
    <s v="Plain"/>
    <s v="A"/>
    <s v="CrossArm"/>
    <s v="BareWire"/>
    <m/>
  </r>
  <r>
    <s v="20180458"/>
    <s v="     "/>
    <n v="43291"/>
    <s v="7/10"/>
    <x v="0"/>
    <m/>
    <s v="28"/>
    <n v="3"/>
    <s v="7"/>
    <x v="1"/>
    <m/>
    <m/>
    <s v="Sleeve on service drop burnt"/>
    <s v="     "/>
    <s v="FAS"/>
    <m/>
    <s v="N"/>
    <x v="0"/>
    <s v="127746"/>
    <m/>
    <m/>
    <m/>
    <m/>
    <m/>
    <s v="     "/>
    <x v="1"/>
    <s v="PG&amp;E"/>
    <m/>
    <m/>
    <m/>
    <s v="D"/>
    <m/>
    <s v="&lt;0.25"/>
    <m/>
    <s v="Equipment - PG&amp;E"/>
    <s v="34.o. Other"/>
    <s v="Equipment - PG&amp;E"/>
    <s v="All types of equipment / facility failure"/>
    <s v="Other"/>
    <s v="Service Drop"/>
    <m/>
    <m/>
    <m/>
    <m/>
    <m/>
    <x v="1"/>
    <s v="Service Drop"/>
    <m/>
    <m/>
    <s v="     "/>
    <s v="Tier 3"/>
    <x v="1"/>
    <n v="520"/>
    <s v="R2"/>
    <n v="37.085000000000001"/>
    <n v="-122.074"/>
    <s v="Santa Cruz"/>
    <s v="CAMP-EVERS-2105"/>
    <s v="083622105"/>
    <n v="750"/>
    <s v="N/A"/>
    <x v="1"/>
    <m/>
    <s v="Conifer Forest"/>
    <m/>
    <m/>
    <s v="No"/>
    <m/>
    <m/>
    <m/>
    <m/>
    <m/>
    <m/>
    <m/>
    <s v="N"/>
    <s v="N"/>
    <m/>
    <m/>
    <s v="     "/>
    <m/>
    <m/>
    <m/>
    <m/>
    <m/>
    <m/>
    <m/>
    <m/>
    <m/>
    <m/>
    <m/>
    <m/>
    <m/>
    <m/>
    <m/>
    <m/>
    <m/>
    <m/>
    <m/>
  </r>
  <r>
    <s v="20180464"/>
    <s v="     "/>
    <n v="43292"/>
    <s v="7/11"/>
    <x v="0"/>
    <n v="0.4236111111111111"/>
    <s v="28"/>
    <n v="3"/>
    <s v="7"/>
    <x v="1"/>
    <n v="43292"/>
    <n v="0.4236111111111111"/>
    <s v="FLASHED TRANSFORMER, causing pole to burn at base"/>
    <s v="     "/>
    <s v="FAS"/>
    <m/>
    <s v="N"/>
    <x v="0"/>
    <s v="128985"/>
    <s v="18-0058772"/>
    <m/>
    <m/>
    <m/>
    <m/>
    <s v="     "/>
    <x v="1"/>
    <s v="PG&amp;E"/>
    <m/>
    <m/>
    <m/>
    <s v="D"/>
    <m/>
    <s v="&lt;0.25"/>
    <m/>
    <s v="Equipment - PG&amp;E"/>
    <s v="34.n. Transformer damage or failure"/>
    <s v="Equipment - PG&amp;E"/>
    <s v="All types of equipment / facility failure"/>
    <s v="Transformer"/>
    <s v="Transformer"/>
    <m/>
    <m/>
    <s v="None"/>
    <m/>
    <s v="Overhead"/>
    <x v="3"/>
    <s v="Transformer"/>
    <m/>
    <s v="OJ 4P E/OF MTR #1006940952"/>
    <s v="     "/>
    <s v="Tier 3"/>
    <x v="1"/>
    <m/>
    <s v="NA"/>
    <n v="37.072499999999998"/>
    <n v="-120.949"/>
    <s v="Merced"/>
    <s v="WRIGHT-1110"/>
    <s v="254641110"/>
    <n v="11000"/>
    <s v="WRIGHT 11103800"/>
    <x v="0"/>
    <m/>
    <s v="Herbaceous"/>
    <m/>
    <m/>
    <s v="No"/>
    <m/>
    <m/>
    <m/>
    <m/>
    <m/>
    <m/>
    <m/>
    <s v="N"/>
    <s v="N"/>
    <m/>
    <m/>
    <s v="     "/>
    <m/>
    <m/>
    <m/>
    <m/>
    <m/>
    <m/>
    <m/>
    <m/>
    <m/>
    <m/>
    <m/>
    <m/>
    <m/>
    <m/>
    <m/>
    <m/>
    <m/>
    <m/>
    <m/>
  </r>
  <r>
    <s v="20200806"/>
    <s v="     "/>
    <n v="44023"/>
    <s v="7/11"/>
    <x v="0"/>
    <n v="0.83194444444444449"/>
    <s v="28"/>
    <n v="3"/>
    <s v="7"/>
    <x v="4"/>
    <n v="44023"/>
    <n v="0.8354166666666667"/>
    <s v="On July 11, 2020 at 1958 hours, a PG&amp;E troubleman was dispatched to the San Joaquin Power House #2 1103 Distribution Circuit off of Rd 222 in the city of North Fork and observed wires down due to veg contact. Initial analysis indicates a tree branch broke and fell through primary conductors bringing down one phase and igniting a small fire. The responding troubleman opened fuse 63417 along with opening flying bells at Transmission pole 004/009 to safely de energize the line. A EC tag was created for the damaged conductor and crossarm to be replaced. Cal fire was on scene to extinguish the fire. Power was restored to 7 customers at 0359 hours on July 12, 2020."/>
    <s v="     "/>
    <s v="FAS"/>
    <m/>
    <s v="N"/>
    <x v="0"/>
    <s v="962555"/>
    <s v="20-0070883"/>
    <m/>
    <s v="T005009675"/>
    <n v="119358921"/>
    <m/>
    <s v="     "/>
    <x v="1"/>
    <s v="PG&amp;E"/>
    <m/>
    <s v="Vegetation"/>
    <m/>
    <s v="D"/>
    <s v="D"/>
    <s v="0.26-9.99"/>
    <m/>
    <s v="Vegetation"/>
    <s v="33.a. Veg. contact"/>
    <s v="Vegetation"/>
    <s v="Contact from object"/>
    <s v="Contact - Vegetation"/>
    <m/>
    <s v="Contact - Vegetation"/>
    <s v="Conductor - Primary"/>
    <s v="Force Out"/>
    <m/>
    <s v="Overhead"/>
    <x v="3"/>
    <s v="Conductor - Primary"/>
    <s v=" and Crossarm"/>
    <s v="Circuit ID: 252521103 Pole ID: 103811464"/>
    <s v="     "/>
    <s v="Tier 3"/>
    <x v="1"/>
    <n v="424"/>
    <s v="R4"/>
    <n v="37.1937"/>
    <n v="-119.495"/>
    <s v="Madera"/>
    <s v="SAN-JOAQUIN-POWER-HOUSE-NO-2-1103"/>
    <m/>
    <n v="12000"/>
    <m/>
    <x v="0"/>
    <s v="Cal Fire"/>
    <s v="Hardwood Forest"/>
    <m/>
    <m/>
    <s v="Yes"/>
    <m/>
    <m/>
    <m/>
    <m/>
    <m/>
    <m/>
    <m/>
    <s v="N"/>
    <s v="N"/>
    <m/>
    <m/>
    <s v="     "/>
    <s v="37.19370000"/>
    <s v="-119.49546000"/>
    <s v="Jul 23 2020 12:00AM"/>
    <s v="BranchFail"/>
    <s v="Century Plant grew into lines."/>
    <s v="CENT"/>
    <m/>
    <m/>
    <m/>
    <m/>
    <m/>
    <m/>
    <m/>
    <m/>
    <m/>
    <m/>
    <m/>
    <m/>
    <s v="0"/>
  </r>
  <r>
    <s v="20170197"/>
    <s v="     "/>
    <n v="42928"/>
    <s v="7/12"/>
    <x v="0"/>
    <m/>
    <s v="28"/>
    <n v="3"/>
    <s v="7"/>
    <x v="0"/>
    <n v="42928"/>
    <n v="0.61041666666666672"/>
    <s v="3 spans w/o CGC # 315619523975   TAKE DIRT ROAD ACROOSS FROM 450 MARTY RD STAY RT AROUND BARN 3 SPANS LC/0 17499 OPND TAGGED MOL"/>
    <s v="     "/>
    <m/>
    <m/>
    <s v="N"/>
    <x v="0"/>
    <s v="1830200"/>
    <s v="17-0062439"/>
    <m/>
    <m/>
    <n v="113042246"/>
    <m/>
    <s v="     "/>
    <x v="1"/>
    <s v="PG&amp;E"/>
    <m/>
    <s v="Vegetation"/>
    <m/>
    <s v="D"/>
    <m/>
    <s v="&lt;3 meters of linear travel"/>
    <s v="Square Feet: ; Acreage: "/>
    <s v="Vegetation"/>
    <s v="33.a. Veg. contact"/>
    <s v="Vegetation"/>
    <s v="All types of equipment / facility failure"/>
    <s v="Contact - Vegetation"/>
    <m/>
    <s v="Contact - Vegetation"/>
    <s v="Conductor"/>
    <s v="Line to Ground"/>
    <s v="Unknown"/>
    <s v="Overhead"/>
    <x v="3"/>
    <s v="Conductor"/>
    <m/>
    <s v="103565794"/>
    <s v="     "/>
    <s v="Tier 3"/>
    <x v="1"/>
    <n v="520"/>
    <m/>
    <n v="37.149099999999997"/>
    <n v="-122.004"/>
    <s v="Santa Cruz"/>
    <s v="CAMP-EVERS-2106"/>
    <s v="83622106"/>
    <n v="21000"/>
    <s v="CAMP EVERS 210660124"/>
    <x v="1"/>
    <s v="Unknown"/>
    <s v="Conifer Forest"/>
    <m/>
    <m/>
    <s v="No"/>
    <m/>
    <m/>
    <m/>
    <m/>
    <m/>
    <m/>
    <m/>
    <s v="N"/>
    <s v="N"/>
    <m/>
    <m/>
    <s v="     "/>
    <s v="37.14758200"/>
    <s v="-122.00444300"/>
    <s v="Jul 14 2017 12:00AM"/>
    <s v="TrunkFail"/>
    <s v="STEM OF BLACK OAK SNAPPED OFF AND CONTACTED PRIMARY"/>
    <s v="OAK"/>
    <s v="70"/>
    <s v="12"/>
    <s v="55"/>
    <s v="Moderate"/>
    <s v="None"/>
    <s v="N"/>
    <s v="1"/>
    <m/>
    <s v="Hillside"/>
    <s v="B"/>
    <s v="CrossArm"/>
    <s v="BareWire"/>
    <s v="2"/>
  </r>
  <r>
    <s v="20211056"/>
    <s v="     "/>
    <n v="44389"/>
    <s v="7/12"/>
    <x v="0"/>
    <n v="0.66597222222222219"/>
    <s v="29"/>
    <n v="3"/>
    <s v="7"/>
    <x v="5"/>
    <n v="44389"/>
    <m/>
    <s v="Overhead conductor failed and resulted in a 1 meter - &lt; 3 meter grass fire. The ILIS 21-0088390 mentions the conductor failure might have been caused by third party tractor making contact with equipment but the FAS tag and EC tag have no mention of vehicle contact. This information is preliminary."/>
    <s v="     "/>
    <s v="FAS"/>
    <m/>
    <s v="Y"/>
    <x v="0"/>
    <m/>
    <s v="21-0088390"/>
    <m/>
    <s v="T005339729"/>
    <m/>
    <m/>
    <s v="     "/>
    <x v="1"/>
    <s v="PG&amp;E"/>
    <m/>
    <s v="Vegetation"/>
    <s v="Conductor"/>
    <s v="D"/>
    <s v="D"/>
    <s v="&lt;3 meters of linear travel"/>
    <m/>
    <s v="Equipment - PG&amp;E"/>
    <s v="34.b. Conductor damage or failure"/>
    <s v="Equipment - PG&amp;E"/>
    <s v="All types of equipment / facility failure"/>
    <s v="Conductor failure-all"/>
    <s v="Conductor - Primary"/>
    <m/>
    <m/>
    <s v="Line to Ground"/>
    <s v="N"/>
    <s v="Overhead"/>
    <x v="3"/>
    <s v="Conductor - Primary"/>
    <s v="Conductor"/>
    <s v="101264889"/>
    <s v="     "/>
    <s v="Tier 3"/>
    <x v="1"/>
    <n v="340"/>
    <s v="R4"/>
    <n v="38.459899999999998"/>
    <n v="-120.52"/>
    <s v="Amador"/>
    <s v="WEST-POINT-1101"/>
    <m/>
    <n v="12000"/>
    <m/>
    <x v="0"/>
    <s v="Cal Fire"/>
    <s v="Conifer Forest"/>
    <s v="Grass fuel model"/>
    <m/>
    <s v="No"/>
    <m/>
    <m/>
    <m/>
    <m/>
    <m/>
    <m/>
    <m/>
    <s v="N"/>
    <s v="N"/>
    <m/>
    <m/>
    <s v="     "/>
    <m/>
    <m/>
    <m/>
    <m/>
    <m/>
    <m/>
    <m/>
    <m/>
    <m/>
    <m/>
    <m/>
    <m/>
    <m/>
    <m/>
    <m/>
    <m/>
    <m/>
    <m/>
    <m/>
  </r>
  <r>
    <s v="20211061"/>
    <s v="     "/>
    <n v="44391"/>
    <s v="7/14"/>
    <x v="0"/>
    <n v="0.6166666666666667"/>
    <s v="29"/>
    <n v="3"/>
    <s v="7"/>
    <x v="5"/>
    <n v="44391"/>
    <m/>
    <s v="Privileged and confidential.  Approximate 72 foot 2X stem Black Oak tree broke at the base and one stem fell into the overhead primary circuit, resulting in an outage and one phase of conductor fell to the  ground igniting an approximate 3 meter - 0.25 acre fire. One  phase remained up.  Trobuleman reports that the tree was in the burn scar area of the 2018 camp fire and the tree base had blue markings on it.  7/26/2021-CAL Fire incident report is under a 14 day extension as this fire is still under investigation by CAL fire. "/>
    <s v="     "/>
    <s v="FAS"/>
    <m/>
    <s v="N"/>
    <x v="0"/>
    <m/>
    <s v="21-0089718"/>
    <m/>
    <s v="T005341867"/>
    <n v="121731000"/>
    <m/>
    <s v="     "/>
    <x v="1"/>
    <s v="PG&amp;E"/>
    <m/>
    <s v="Vegetation"/>
    <s v="Conductor, connector,bump sleeve"/>
    <s v="D"/>
    <s v="D"/>
    <s v="&lt;0.25"/>
    <s v="&quot;about a 1/5&quot; of an acre."/>
    <s v="Vegetation"/>
    <s v="33.a. Veg. contact"/>
    <s v="Vegetation"/>
    <s v="Contact from object"/>
    <s v="Veg. contact"/>
    <m/>
    <s v="Veg. contact"/>
    <s v="Conductor - Primary"/>
    <s v="Line to Ground"/>
    <s v="Y"/>
    <s v="Overhead"/>
    <x v="3"/>
    <s v="Conductor - Primary"/>
    <s v="Conductor, connector,bump sleeve"/>
    <s v="100400403"/>
    <s v="     "/>
    <s v="Tier 3"/>
    <x v="1"/>
    <n v="280"/>
    <s v="R4"/>
    <n v="39.804400000000001"/>
    <n v="-121.586"/>
    <s v="Butte"/>
    <s v="PARADISE-1105"/>
    <m/>
    <n v="12000"/>
    <m/>
    <x v="0"/>
    <s v="Cal Fire"/>
    <s v="Hardwood Woodland"/>
    <s v="Brush fuel model"/>
    <m/>
    <s v="No"/>
    <m/>
    <m/>
    <m/>
    <m/>
    <m/>
    <s v="BADER"/>
    <m/>
    <s v="N"/>
    <s v="N"/>
    <m/>
    <m/>
    <s v="     "/>
    <m/>
    <m/>
    <m/>
    <m/>
    <m/>
    <m/>
    <m/>
    <m/>
    <m/>
    <m/>
    <m/>
    <m/>
    <m/>
    <m/>
    <m/>
    <m/>
    <m/>
    <m/>
    <m/>
  </r>
  <r>
    <s v="20150209"/>
    <s v="     "/>
    <n v="42200"/>
    <s v="7/15"/>
    <x v="0"/>
    <n v="0.375"/>
    <s v="29"/>
    <n v="3"/>
    <s v="7"/>
    <x v="2"/>
    <n v="42200"/>
    <n v="0.375"/>
    <s v="Dead Bay Tree came down and  broke primary wire. Tree on top of 4 ACSR wire."/>
    <s v="     "/>
    <m/>
    <m/>
    <s v="N"/>
    <x v="0"/>
    <s v="1268417"/>
    <s v="15-0047650"/>
    <m/>
    <m/>
    <m/>
    <m/>
    <s v="     "/>
    <x v="1"/>
    <s v="PG&amp;E"/>
    <m/>
    <s v="Vegetation"/>
    <m/>
    <s v="D"/>
    <m/>
    <s v="&lt;3 meters of linear travel"/>
    <s v="Square Feet: ; Acreage: "/>
    <s v="Vegetation"/>
    <s v="33.a. Veg. contact"/>
    <s v="Vegetation"/>
    <s v="All types of equipment / facility failure"/>
    <s v="Contact - Vegetation"/>
    <m/>
    <s v="Contact - Vegetation"/>
    <s v="Conductor"/>
    <s v="Line to Line"/>
    <s v="0"/>
    <s v="Overhead"/>
    <x v="3"/>
    <s v="Conductor"/>
    <m/>
    <s v="101795728"/>
    <s v="     "/>
    <s v="Tier 3"/>
    <x v="1"/>
    <n v="520"/>
    <m/>
    <n v="36.997"/>
    <n v="-121.738"/>
    <s v="Santa Cruz"/>
    <s v="GREEN-VALLEY-2101"/>
    <s v="83192101"/>
    <n v="21000"/>
    <s v="GREEN VALLEY 210111054"/>
    <x v="1"/>
    <s v="Cal Fire Dept"/>
    <s v="Hardwood Woodland"/>
    <m/>
    <m/>
    <s v="No"/>
    <m/>
    <m/>
    <m/>
    <m/>
    <m/>
    <m/>
    <m/>
    <s v="N"/>
    <s v="N"/>
    <m/>
    <m/>
    <s v="     "/>
    <s v="36.99579800"/>
    <s v="-121.74053000"/>
    <s v="Jul 16 2015 12:00AM"/>
    <s v="TrunkFail"/>
    <s v="green tan oak failed at base."/>
    <s v="TAN"/>
    <s v="55"/>
    <s v="11"/>
    <s v="70"/>
    <s v="None"/>
    <s v="Slight"/>
    <s v="N"/>
    <s v="1"/>
    <m/>
    <s v="Hillside"/>
    <s v="B"/>
    <s v="CrossArm"/>
    <s v="TreeWire"/>
    <s v="0"/>
  </r>
  <r>
    <s v="20160163"/>
    <s v="     "/>
    <n v="42566"/>
    <s v="7/15"/>
    <x v="0"/>
    <n v="0.58958333333333335"/>
    <s v="29"/>
    <n v="3"/>
    <s v="7"/>
    <x v="6"/>
    <n v="42566"/>
    <n v="0.58958333333333335"/>
    <s v="0"/>
    <s v="     "/>
    <m/>
    <m/>
    <s v="N"/>
    <x v="0"/>
    <s v="1510773"/>
    <s v="16-0050274"/>
    <m/>
    <m/>
    <n v="111798908"/>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3"/>
    <s v="Conductor"/>
    <m/>
    <s v="101412774"/>
    <s v="     "/>
    <s v="Tier 3"/>
    <x v="1"/>
    <n v="340"/>
    <m/>
    <n v="38.6965"/>
    <n v="-120.86"/>
    <s v="El Dorado"/>
    <s v="DIAMOND-SPRINGS-1103"/>
    <s v="152261103"/>
    <n v="12000"/>
    <s v="DIAMOND SPRINGS 1103467046"/>
    <x v="0"/>
    <s v="Cal Fire"/>
    <s v="Urban"/>
    <m/>
    <m/>
    <s v="No"/>
    <m/>
    <m/>
    <m/>
    <m/>
    <m/>
    <m/>
    <m/>
    <s v="N"/>
    <s v="N"/>
    <m/>
    <m/>
    <s v="     "/>
    <s v="38.69651000"/>
    <s v="-120.85983000"/>
    <s v="Jul 19 2016 12:00AM"/>
    <s v="3rdParty"/>
    <s v="Healthy green xstem Live Oak tree. 3rd party cut a large stem that was leaning toward primary lines. Tree took down wires causing a fire 70 x 55 and causing outage. No structures were impacted. All trees are compliant in this area."/>
    <s v="OAKL"/>
    <s v="61"/>
    <s v="18"/>
    <s v="16"/>
    <m/>
    <m/>
    <m/>
    <m/>
    <m/>
    <m/>
    <m/>
    <s v="CrossArm"/>
    <s v="BareWire"/>
    <s v="3"/>
  </r>
  <r>
    <s v="20160168"/>
    <s v="     "/>
    <n v="42567"/>
    <s v="7/16"/>
    <x v="0"/>
    <n v="0.85138888888888886"/>
    <s v="29"/>
    <n v="3"/>
    <s v="7"/>
    <x v="6"/>
    <n v="42566"/>
    <n v="0.85138888888888886"/>
    <s v="CALLED FOR A LINE &amp; TREE CREW TO MAKE REPAIRS"/>
    <s v="     "/>
    <m/>
    <m/>
    <s v="N"/>
    <x v="0"/>
    <s v="1510938"/>
    <s v="16-0050320"/>
    <m/>
    <m/>
    <m/>
    <m/>
    <s v="     "/>
    <x v="1"/>
    <s v="PG&amp;E"/>
    <m/>
    <s v="Vegetation"/>
    <m/>
    <s v="D"/>
    <m/>
    <s v="&lt;0.25"/>
    <s v="Square Feet: ; Acreage: "/>
    <s v="Vegetation"/>
    <s v="33.a. Veg. contact"/>
    <s v="Vegetation"/>
    <s v="All types of equipment / facility failure"/>
    <s v="Contact - Vegetation"/>
    <m/>
    <s v="Contact - Vegetation"/>
    <s v="Conductor"/>
    <s v="Open Circuit"/>
    <s v="None"/>
    <s v="Overhead"/>
    <x v="3"/>
    <s v="Conductor"/>
    <m/>
    <s v="102265740"/>
    <s v="     "/>
    <s v="Tier 3"/>
    <x v="1"/>
    <n v="180"/>
    <m/>
    <n v="38.494399999999999"/>
    <n v="-122.494"/>
    <s v="Napa"/>
    <s v="SILVERADO-2105"/>
    <s v="43432105"/>
    <n v="12000"/>
    <s v="SILVERADO 2105167360"/>
    <x v="0"/>
    <s v="Cal Fire"/>
    <s v="Hardwood Woodland"/>
    <m/>
    <m/>
    <s v="Yes"/>
    <m/>
    <m/>
    <m/>
    <m/>
    <m/>
    <m/>
    <m/>
    <s v="N"/>
    <s v="N"/>
    <m/>
    <m/>
    <s v="     "/>
    <m/>
    <m/>
    <m/>
    <m/>
    <m/>
    <m/>
    <m/>
    <m/>
    <m/>
    <m/>
    <m/>
    <m/>
    <m/>
    <m/>
    <m/>
    <m/>
    <m/>
    <m/>
    <m/>
  </r>
  <r>
    <s v="20200830"/>
    <s v="     "/>
    <n v="44028"/>
    <s v="7/16"/>
    <x v="0"/>
    <n v="0.40486111111111112"/>
    <s v="29"/>
    <n v="3"/>
    <s v="7"/>
    <x v="4"/>
    <n v="44028"/>
    <m/>
    <s v="On July 16, 2020 at 0943 hours, a PG&amp;E troubleman was dispatched to the Konocti 1102 Distribution Circuit off of Hwy 175 in the city of Kelseyville observed a tree branch had fallen onto a three phase primary conductor line. Initial analysis indicates a 3rd party tree service was working in the area and contacted a tree with their skid steer, causing the tree to fall having a branch make contact with the wires and igniting the branch. the branch fell to ground and was extinguished by Cal Fire. Fire was reported to be less than one meter, therefore not meeting the CPUC reportable criteria. Troubleman reports no outages or severe damage occurred from this event."/>
    <s v="     "/>
    <s v="FAS"/>
    <m/>
    <s v="N"/>
    <x v="0"/>
    <m/>
    <m/>
    <m/>
    <s v="T005013473"/>
    <m/>
    <m/>
    <s v="     "/>
    <x v="0"/>
    <s v="PG&amp;E"/>
    <m/>
    <s v="Vegetation"/>
    <m/>
    <s v="D"/>
    <s v="D"/>
    <s v="&lt;3 meters of linear travel"/>
    <m/>
    <s v="Vegetation"/>
    <s v="33.a. Veg. contact"/>
    <s v="Vegetation"/>
    <s v="Contact from object"/>
    <s v="Contact - Vegetation"/>
    <m/>
    <s v="Contact - Vegetation"/>
    <s v="Conductor - Primary"/>
    <m/>
    <m/>
    <s v="Overhead"/>
    <x v="3"/>
    <s v="Conductor - Primary"/>
    <m/>
    <s v="Circuit: 043311102"/>
    <s v="     "/>
    <s v="Tier 3"/>
    <x v="1"/>
    <n v="175"/>
    <m/>
    <n v="38.895099999999999"/>
    <n v="-122.74299999999999"/>
    <s v="Lake"/>
    <s v="KONOCTI-1102"/>
    <m/>
    <n v="12000"/>
    <s v="KONOCTI 11024300"/>
    <x v="1"/>
    <s v="Cal Fire"/>
    <s v="Rural"/>
    <m/>
    <m/>
    <s v="No"/>
    <m/>
    <m/>
    <m/>
    <m/>
    <m/>
    <m/>
    <m/>
    <s v="N"/>
    <s v="N"/>
    <m/>
    <m/>
    <s v="     "/>
    <m/>
    <m/>
    <m/>
    <m/>
    <m/>
    <m/>
    <m/>
    <m/>
    <m/>
    <m/>
    <m/>
    <m/>
    <m/>
    <m/>
    <m/>
    <m/>
    <m/>
    <m/>
    <m/>
  </r>
  <r>
    <s v="20180500"/>
    <s v="     "/>
    <n v="43298"/>
    <s v="7/17"/>
    <x v="0"/>
    <n v="0.66180555555555554"/>
    <s v="29"/>
    <n v="3"/>
    <s v="7"/>
    <x v="1"/>
    <n v="43298"/>
    <n v="0.66180555555555554"/>
    <s v="secondary connector went bad. molten aluminum fell down starting fire"/>
    <s v="     "/>
    <s v="FAS"/>
    <m/>
    <s v="N"/>
    <x v="0"/>
    <s v="134024"/>
    <s v="18-0060815"/>
    <m/>
    <m/>
    <m/>
    <m/>
    <s v="     "/>
    <x v="1"/>
    <s v="PG&amp;E"/>
    <m/>
    <m/>
    <m/>
    <s v="D"/>
    <m/>
    <s v="&lt;3 meters of linear travel"/>
    <m/>
    <s v="Equipment - PG&amp;E"/>
    <s v="34.o. Other"/>
    <s v="Equipment - PG&amp;E"/>
    <s v="All types of equipment / facility failure"/>
    <s v="Other"/>
    <s v="Splice/Clamp/Connector"/>
    <m/>
    <m/>
    <s v="Line to Ground"/>
    <m/>
    <s v="Overhead"/>
    <x v="1"/>
    <s v="Splice/Clamp/Connector"/>
    <m/>
    <s v="MTR#1008603664"/>
    <s v="     "/>
    <s v="Tier 3"/>
    <x v="1"/>
    <m/>
    <s v="NA"/>
    <n v="35.349699999999999"/>
    <n v="-119.036"/>
    <s v="Kern"/>
    <s v="WESTPARK-1103"/>
    <s v="253701103"/>
    <n v="750"/>
    <s v="N/A"/>
    <x v="0"/>
    <m/>
    <s v="Urban"/>
    <m/>
    <m/>
    <s v="No"/>
    <m/>
    <m/>
    <m/>
    <m/>
    <m/>
    <m/>
    <m/>
    <s v="N"/>
    <s v="N"/>
    <m/>
    <m/>
    <s v="     "/>
    <m/>
    <m/>
    <m/>
    <m/>
    <m/>
    <m/>
    <m/>
    <m/>
    <m/>
    <m/>
    <m/>
    <m/>
    <m/>
    <m/>
    <m/>
    <m/>
    <m/>
    <m/>
    <m/>
  </r>
  <r>
    <s v="20180498"/>
    <s v="     "/>
    <n v="43298"/>
    <s v="7/17"/>
    <x v="0"/>
    <n v="0.49861111111111112"/>
    <s v="29"/>
    <n v="3"/>
    <s v="7"/>
    <x v="1"/>
    <n v="43298"/>
    <n v="0.49861111111111112"/>
    <s v="ILIS cause - &quot;Animal, Bird found&quot; / &quot; BIRD CAUSED NG D80 (BROKEN INSULATORS)&quot;"/>
    <s v="     "/>
    <s v="FAS"/>
    <m/>
    <s v="N"/>
    <x v="0"/>
    <s v="133813"/>
    <s v="18-0060617"/>
    <m/>
    <m/>
    <m/>
    <m/>
    <s v="     "/>
    <x v="0"/>
    <s v="PG&amp;E"/>
    <m/>
    <m/>
    <m/>
    <s v="D"/>
    <m/>
    <s v="&lt;0.25"/>
    <m/>
    <s v="Contact - Animal - Bird"/>
    <s v="33.b. Animal contact"/>
    <s v="Contact - Bird"/>
    <s v="Contact from object"/>
    <s v="Contact - Animal"/>
    <m/>
    <s v="Contact - Animal"/>
    <m/>
    <s v="Line to Line"/>
    <m/>
    <s v="Overhead"/>
    <x v="3"/>
    <m/>
    <m/>
    <s v="D80"/>
    <s v="     "/>
    <s v="Tier 3"/>
    <x v="1"/>
    <n v="530"/>
    <m/>
    <n v="37.241300000000003"/>
    <n v="-121.702"/>
    <s v="Santa Clara"/>
    <s v="PIERCY-2110"/>
    <s v="083912110"/>
    <n v="21000"/>
    <s v="EDENVALE 2107469810"/>
    <x v="0"/>
    <m/>
    <s v="Highly Rural"/>
    <m/>
    <m/>
    <s v="No"/>
    <m/>
    <m/>
    <m/>
    <m/>
    <m/>
    <m/>
    <m/>
    <s v="N"/>
    <s v="N"/>
    <m/>
    <m/>
    <s v="     "/>
    <m/>
    <m/>
    <m/>
    <m/>
    <m/>
    <m/>
    <m/>
    <m/>
    <m/>
    <m/>
    <m/>
    <m/>
    <m/>
    <m/>
    <m/>
    <m/>
    <m/>
    <m/>
    <m/>
  </r>
  <r>
    <s v="20180499"/>
    <s v="     "/>
    <n v="43298"/>
    <s v="7/17"/>
    <x v="0"/>
    <m/>
    <s v="29"/>
    <n v="3"/>
    <s v="7"/>
    <x v="1"/>
    <m/>
    <m/>
    <s v="Based on T-men remarks, assuming that jumper was damaged because of bird feather contact"/>
    <s v="     "/>
    <s v="FAS"/>
    <m/>
    <s v="N"/>
    <x v="0"/>
    <s v="133997"/>
    <m/>
    <m/>
    <m/>
    <m/>
    <m/>
    <s v="     "/>
    <x v="1"/>
    <s v="PG&amp;E"/>
    <m/>
    <m/>
    <m/>
    <s v="D"/>
    <m/>
    <s v="&lt;0.25"/>
    <m/>
    <s v="Equipment - PG&amp;E"/>
    <s v="34.o. Other"/>
    <s v="Equipment - PG&amp;E"/>
    <s v="All types of equipment / facility failure"/>
    <s v="Other"/>
    <s v="Jumper"/>
    <m/>
    <m/>
    <m/>
    <m/>
    <m/>
    <x v="3"/>
    <s v="Jumper"/>
    <m/>
    <m/>
    <s v="     "/>
    <s v="Tier 3"/>
    <x v="1"/>
    <n v="175"/>
    <s v="R3"/>
    <n v="39.008800000000001"/>
    <n v="-122.875"/>
    <s v="Lake"/>
    <s v="CLEAR-LAKE-1101"/>
    <s v="042141101"/>
    <n v="11000"/>
    <s v="N/A"/>
    <x v="1"/>
    <m/>
    <s v="Agriculture"/>
    <m/>
    <m/>
    <s v="No"/>
    <m/>
    <m/>
    <m/>
    <m/>
    <m/>
    <m/>
    <m/>
    <s v="N"/>
    <s v="N"/>
    <m/>
    <m/>
    <s v="     "/>
    <m/>
    <m/>
    <m/>
    <m/>
    <m/>
    <m/>
    <m/>
    <m/>
    <m/>
    <m/>
    <m/>
    <m/>
    <m/>
    <m/>
    <m/>
    <m/>
    <m/>
    <m/>
    <m/>
  </r>
  <r>
    <s v="20190607"/>
    <s v="     "/>
    <n v="43663"/>
    <s v="7/17"/>
    <x v="0"/>
    <m/>
    <s v="29"/>
    <n v="3"/>
    <s v="7"/>
    <x v="3"/>
    <n v="43663"/>
    <n v="0.32430555555555557"/>
    <s v="avian contact caused fault and ignition; Mike Best Comments: Turkey vulture contacted primary conductor."/>
    <s v="     "/>
    <s v="FAS"/>
    <m/>
    <s v="N"/>
    <x v="0"/>
    <s v="455068"/>
    <s v="19-0078239"/>
    <m/>
    <s v="T004701217"/>
    <n v="0"/>
    <m/>
    <s v="     "/>
    <x v="1"/>
    <s v="PG&amp;E"/>
    <m/>
    <m/>
    <m/>
    <s v="D"/>
    <m/>
    <s v="&lt;0.25"/>
    <m/>
    <s v="Contact - Animal - Bird"/>
    <s v="33.b. Animal contact"/>
    <s v="Contact - Bird"/>
    <s v="Contact from object"/>
    <s v="Contact - Animal"/>
    <m/>
    <s v="Contact - Animal"/>
    <s v="Conductor - Primary"/>
    <s v="Line to Line"/>
    <m/>
    <s v="Overhead"/>
    <x v="3"/>
    <s v="Conductor - Primary"/>
    <s v="no reported damage"/>
    <s v="4Bx0717190747"/>
    <s v="     "/>
    <s v="Tier 3"/>
    <x v="1"/>
    <n v="512"/>
    <s v="R2"/>
    <n v="34.506599999999999"/>
    <n v="-120.22499999999999"/>
    <s v="SANTA BARBARA"/>
    <s v="BUELLTON-1101"/>
    <m/>
    <m/>
    <s v="BUELLTON 1101Y36"/>
    <x v="0"/>
    <s v="Santa Barbara County FD"/>
    <s v="Hardwood Woodland"/>
    <m/>
    <m/>
    <s v="No"/>
    <m/>
    <m/>
    <m/>
    <m/>
    <m/>
    <m/>
    <m/>
    <s v="N"/>
    <s v="N"/>
    <m/>
    <m/>
    <s v="     "/>
    <m/>
    <m/>
    <m/>
    <m/>
    <m/>
    <m/>
    <m/>
    <m/>
    <m/>
    <m/>
    <m/>
    <m/>
    <m/>
    <m/>
    <m/>
    <m/>
    <m/>
    <m/>
    <m/>
  </r>
  <r>
    <s v="20180506"/>
    <s v="     "/>
    <n v="43299"/>
    <s v="7/18"/>
    <x v="0"/>
    <n v="5.1388888888888887E-2"/>
    <s v="29"/>
    <n v="3"/>
    <s v="7"/>
    <x v="1"/>
    <n v="43299"/>
    <n v="5.1388888888888887E-2"/>
    <s v="&quot;CREW TO REPAIR BROKEN CROSSARM &amp;WIRE DN FROM LARGE PINE TREE FALLING INTO LINE&quot;"/>
    <s v="     "/>
    <s v="FAS"/>
    <m/>
    <s v="N"/>
    <x v="0"/>
    <s v="134352"/>
    <s v="18-0060882"/>
    <m/>
    <m/>
    <m/>
    <m/>
    <s v="     "/>
    <x v="1"/>
    <s v="PG&amp;E"/>
    <m/>
    <m/>
    <m/>
    <s v="D"/>
    <m/>
    <s v="0.26-9.99"/>
    <m/>
    <s v="Vegetation"/>
    <s v="33.a. Veg. contact"/>
    <s v="Vegetation"/>
    <s v="Contact from object"/>
    <s v="Vegetation"/>
    <m/>
    <s v="Contact - Vegetation"/>
    <s v="Crossarm"/>
    <s v="Line to Ground"/>
    <m/>
    <s v="Overhead"/>
    <x v="3"/>
    <m/>
    <m/>
    <s v="2111"/>
    <s v="     "/>
    <s v="Tier 3"/>
    <x v="1"/>
    <n v="345"/>
    <s v="R2"/>
    <n v="38.367100000000001"/>
    <n v="-120.55800000000001"/>
    <s v="Calaveras"/>
    <s v="WEST-POINT-1102"/>
    <s v="163201102"/>
    <n v="11000"/>
    <s v="WEST POINT 110293116"/>
    <x v="1"/>
    <m/>
    <s v="Conifer Forest"/>
    <m/>
    <m/>
    <s v="No"/>
    <m/>
    <m/>
    <m/>
    <m/>
    <m/>
    <m/>
    <m/>
    <s v="N"/>
    <s v="N"/>
    <m/>
    <m/>
    <s v="     "/>
    <s v="38.36767200"/>
    <s v="-120.55633700"/>
    <s v="Jul 18 2018 12:00AM"/>
    <s v="TrunkFail"/>
    <s v="LIVE PONDEROSA PINE 32&quot; DBH X APPROX. 150FT. TALL, 89 FT FROM LINE. OUTAGE CAUSED BY TRUNK FAILURE 8 FT ABOVE GROUND. NO EXTERNAL OR INTERIOR DEFECTS. NO VISIBLE LEAN. TREE FEEL THROUGH 2 PHASE BREAKING CROSS ARM TO GROUND AND CAUSING FIRE APPROX. 1/2 ACRE. FIREFIGHTERS BUCKED UP TOP 30-40 FEET OF TREE TO CLEAR FROM LINES. DAYTIME HIGH TEMPERATURE ON 7/17/18 WAS 97 DEGREES."/>
    <s v="PINP"/>
    <s v="150"/>
    <s v="32"/>
    <s v="89"/>
    <s v="Slight"/>
    <s v="None"/>
    <s v="N"/>
    <s v="1"/>
    <m/>
    <s v="Hillside"/>
    <s v="C"/>
    <s v="CrossArm"/>
    <s v="BareWire"/>
    <s v="2"/>
  </r>
  <r>
    <s v="20170165"/>
    <s v="     "/>
    <n v="42918"/>
    <s v="7/2"/>
    <x v="0"/>
    <n v="0.56111111111111112"/>
    <s v="27"/>
    <n v="3"/>
    <s v="7"/>
    <x v="0"/>
    <n v="42918"/>
    <m/>
    <m/>
    <s v="     "/>
    <m/>
    <m/>
    <s v="N"/>
    <x v="0"/>
    <m/>
    <m/>
    <s v="INT-09794"/>
    <m/>
    <m/>
    <m/>
    <s v="     "/>
    <x v="1"/>
    <s v="PG&amp;E"/>
    <m/>
    <s v="Vegetation"/>
    <s v=" "/>
    <s v="T"/>
    <m/>
    <s v="10-99"/>
    <s v="Square Feet: ; Acreage: 14"/>
    <s v="Contact - Animal - Bird"/>
    <s v="33.b. Animal contact"/>
    <s v="Contact - Bird"/>
    <s v="All types of equipment / facility failure"/>
    <s v="Contact - Animal"/>
    <m/>
    <s v="Contact - Animal"/>
    <s v="Conductor"/>
    <m/>
    <s v="Unknown"/>
    <s v="Overhead"/>
    <x v="4"/>
    <s v="Conductor"/>
    <m/>
    <s v="Pole 000/017c"/>
    <s v="     "/>
    <s v="Tier 3"/>
    <x v="1"/>
    <n v="280"/>
    <m/>
    <n v="39.860500000000002"/>
    <n v="-121.627"/>
    <s v="Butte"/>
    <s v="DESABLA-CENTERVILLE-60"/>
    <s v="ETL.6720"/>
    <n v="60000"/>
    <s v="N/A"/>
    <x v="0"/>
    <s v="Cal Fire"/>
    <s v="Hardwood Woodland"/>
    <m/>
    <m/>
    <s v="No"/>
    <s v="14"/>
    <m/>
    <m/>
    <m/>
    <m/>
    <s v="DESABLA"/>
    <m/>
    <s v="N"/>
    <s v="N"/>
    <m/>
    <m/>
    <s v="     "/>
    <m/>
    <m/>
    <m/>
    <m/>
    <m/>
    <m/>
    <m/>
    <m/>
    <m/>
    <m/>
    <m/>
    <m/>
    <m/>
    <m/>
    <m/>
    <m/>
    <m/>
    <m/>
    <m/>
  </r>
  <r>
    <s v="20180526"/>
    <s v="     "/>
    <n v="43301"/>
    <s v="7/20"/>
    <x v="0"/>
    <m/>
    <s v="29"/>
    <n v="3"/>
    <s v="7"/>
    <x v="1"/>
    <m/>
    <m/>
    <s v="TREE BRANCH BROKE TOOK DOWN OPEN WIRE SERVICE"/>
    <s v="     "/>
    <s v="FAS"/>
    <m/>
    <s v="N"/>
    <x v="0"/>
    <s v="136065"/>
    <m/>
    <m/>
    <m/>
    <m/>
    <m/>
    <s v="     "/>
    <x v="1"/>
    <s v="PG&amp;E"/>
    <m/>
    <m/>
    <m/>
    <s v="D"/>
    <m/>
    <s v="&lt;0.25"/>
    <m/>
    <s v="Vegetation"/>
    <s v="33.a. Veg. contact"/>
    <s v="Vegetation"/>
    <s v="Contact from object"/>
    <s v="Vegetation"/>
    <s v="Service Drop"/>
    <s v="Contact - Vegetation"/>
    <s v="Service Drop"/>
    <m/>
    <m/>
    <m/>
    <x v="2"/>
    <s v="Service Drop"/>
    <m/>
    <m/>
    <s v="     "/>
    <s v="Tier 3"/>
    <x v="1"/>
    <n v="420"/>
    <s v="R3"/>
    <n v="37.431800000000003"/>
    <n v="-119.944"/>
    <s v="Mariposa"/>
    <s v="MARIPOSA-2102"/>
    <s v="254452102"/>
    <n v="750"/>
    <s v="N/A"/>
    <x v="1"/>
    <m/>
    <s v="Hardwood Forest"/>
    <m/>
    <m/>
    <s v="No"/>
    <m/>
    <m/>
    <m/>
    <m/>
    <m/>
    <m/>
    <m/>
    <s v="N"/>
    <s v="N"/>
    <m/>
    <m/>
    <s v="     "/>
    <m/>
    <m/>
    <m/>
    <m/>
    <m/>
    <m/>
    <m/>
    <m/>
    <m/>
    <m/>
    <m/>
    <m/>
    <m/>
    <m/>
    <m/>
    <m/>
    <m/>
    <m/>
    <m/>
  </r>
  <r>
    <s v="20200853"/>
    <s v="     "/>
    <n v="44032"/>
    <s v="7/20"/>
    <x v="0"/>
    <n v="0.16111111111111112"/>
    <s v="30"/>
    <n v="3"/>
    <s v="7"/>
    <x v="4"/>
    <n v="44032"/>
    <n v="0.15833333333333333"/>
    <s v="On July 20, 2020 at 0352 hours, a PG&amp;E troubleman was dispatched for a wires down outage on the Moraga 1101 Distribution Circuit on Wildcat Canyon Rd near the city of Orinda. Upon arriving at the incident location, the troubleman found wires down on the road and Cal Fire was on scene working to extinguish the fire. Initial analysis indicates that a tree fell onto three phases of primary conductors, igniting the surrounding vegetation and causing an outage to 371 customers. PG&amp;E initiated switching to safely de energize the line and restore power to customers. Due to the fire, no pictures of the fallen tree were able to be taken. A &quot;Priority A&quot; EC Tag was created for the damaged conductors and crossarms to be replaced. Repairs were completed on July 20, 2020 and power was restored to all 371 customers at 0919 hours on July 20, 2020. The fire is now fully extinguished."/>
    <s v="     "/>
    <s v="FAS"/>
    <m/>
    <s v="N"/>
    <x v="0"/>
    <s v="967983"/>
    <s v="20-0073498"/>
    <m/>
    <s v="T005015795"/>
    <n v="119472691"/>
    <m/>
    <s v="     "/>
    <x v="1"/>
    <s v="PG&amp;E"/>
    <m/>
    <s v="Vegetation"/>
    <m/>
    <s v="D"/>
    <s v="D"/>
    <s v="0.26-9.99"/>
    <m/>
    <s v="Vegetation"/>
    <s v="33.a. Veg. contact"/>
    <s v="Vegetation"/>
    <s v="Contact from object"/>
    <s v="Contact - Vegetation"/>
    <m/>
    <s v="Contact - Vegetation"/>
    <s v="Conductor - Primary"/>
    <s v="Force Out"/>
    <m/>
    <s v="Overhead"/>
    <x v="3"/>
    <s v="Conductor - Primary"/>
    <s v="Crossarm"/>
    <s v="Circuit ID: 013801101, Pole ID's: 103634689 &amp; 103634684 "/>
    <s v="     "/>
    <s v="Tier 3"/>
    <x v="1"/>
    <n v="530"/>
    <s v="R3"/>
    <n v="37.8992"/>
    <n v="-122.236"/>
    <s v="Contra Costa"/>
    <s v="MORAGA-1101"/>
    <m/>
    <n v="12000"/>
    <s v="MORAGA 1101108540"/>
    <x v="1"/>
    <s v="Cal Fire"/>
    <s v="Hardwood Woodland"/>
    <m/>
    <m/>
    <s v="No"/>
    <m/>
    <m/>
    <m/>
    <m/>
    <m/>
    <s v="WILDCAT"/>
    <m/>
    <s v="N"/>
    <s v="N"/>
    <m/>
    <m/>
    <s v="     "/>
    <s v="37.89896600"/>
    <s v="-122.23611500"/>
    <s v="Jul 21 2020 12:00AM"/>
    <s v="TrunkFail"/>
    <s v="Large mature Knobcone Pine experienced a catastrophic trunk failure. Tree appeared to have been in good health, looking at the surrounding tree stand there could have been a domino situation where a branch failure from a separate tree resulted in the failure of the tree that caused the outage. Tree had been marked with yellow X."/>
    <s v="PINK"/>
    <s v="98"/>
    <s v="67"/>
    <s v="65"/>
    <s v="Slight"/>
    <s v="Slight"/>
    <s v="N"/>
    <s v="1"/>
    <m/>
    <s v="Hillside"/>
    <s v="A"/>
    <s v="Triangle"/>
    <s v="BareWire"/>
    <s v="14"/>
  </r>
  <r>
    <s v="MIA201812879"/>
    <s v="     "/>
    <n v="43302"/>
    <s v="7/21"/>
    <x v="0"/>
    <n v="0.68019675925925926"/>
    <s v="29"/>
    <n v="3"/>
    <s v="7"/>
    <x v="1"/>
    <n v="43302"/>
    <n v="0.67986111111111114"/>
    <s v="3 spans load side of 5585 on main line bridgeville 1102 circuit; tree laying on three conductors, 2 of 3 blown at 3723, small fire; lines touching vegetation burned off branches ignited stump below"/>
    <s v="     "/>
    <s v="FAS"/>
    <n v="44249"/>
    <s v="Y"/>
    <x v="0"/>
    <s v="137274"/>
    <s v="N/A"/>
    <m/>
    <s v="T004374146"/>
    <n v="114807984"/>
    <m/>
    <s v="     "/>
    <x v="0"/>
    <s v="PG&amp;E"/>
    <m/>
    <m/>
    <m/>
    <s v="D"/>
    <m/>
    <s v="&lt;3 meters of linear travel"/>
    <m/>
    <s v="Vegetation"/>
    <s v="33.a. Veg. contact"/>
    <s v="Vegetation"/>
    <s v="Contact from object"/>
    <s v="Contact - Vegetation"/>
    <m/>
    <s v="Contact - Vegetation"/>
    <s v="Conductor"/>
    <m/>
    <s v="Yes"/>
    <s v="Overhead"/>
    <x v="0"/>
    <m/>
    <m/>
    <s v="101009808"/>
    <s v="     "/>
    <s v="Tier 3"/>
    <x v="1"/>
    <n v="120"/>
    <m/>
    <n v="40.348799999999997"/>
    <n v="-123.71299999999999"/>
    <s v="Humboldt"/>
    <s v="BRIDGEVILLE-1102"/>
    <m/>
    <n v="11000"/>
    <m/>
    <x v="0"/>
    <m/>
    <s v="Rural"/>
    <m/>
    <m/>
    <s v="No"/>
    <m/>
    <m/>
    <m/>
    <m/>
    <m/>
    <m/>
    <m/>
    <s v="N"/>
    <s v="N"/>
    <m/>
    <m/>
    <s v="     "/>
    <m/>
    <m/>
    <m/>
    <m/>
    <m/>
    <m/>
    <m/>
    <m/>
    <m/>
    <m/>
    <m/>
    <m/>
    <m/>
    <m/>
    <m/>
    <m/>
    <m/>
    <m/>
    <m/>
  </r>
  <r>
    <s v="20180532"/>
    <s v="     "/>
    <n v="43302"/>
    <s v="7/21"/>
    <x v="0"/>
    <n v="0.61875000000000002"/>
    <s v="29"/>
    <n v="3"/>
    <s v="7"/>
    <x v="1"/>
    <n v="43302"/>
    <n v="0.61875000000000002"/>
    <s v="&quot;REMOVED TREE TOP HOLDING DOWN WIRE. CREW TO REPLACE BROKEN XARM.&quot;"/>
    <s v="     "/>
    <s v="FAS"/>
    <m/>
    <s v="N"/>
    <x v="0"/>
    <s v="137215"/>
    <s v="18-0062364"/>
    <m/>
    <m/>
    <m/>
    <m/>
    <s v="     "/>
    <x v="1"/>
    <s v="PG&amp;E"/>
    <m/>
    <m/>
    <m/>
    <s v="D"/>
    <m/>
    <s v="10-99"/>
    <m/>
    <s v="Vegetation"/>
    <s v="33.a. Veg. contact"/>
    <s v="Vegetation"/>
    <s v="Contact from object"/>
    <s v="Vegetation"/>
    <m/>
    <s v="Contact - Vegetation"/>
    <s v="Crossarm"/>
    <s v="Line to Ground"/>
    <m/>
    <s v="Overhead"/>
    <x v="3"/>
    <m/>
    <m/>
    <s v="5585"/>
    <s v="     "/>
    <s v="Tier 3"/>
    <x v="1"/>
    <n v="565"/>
    <s v="R3"/>
    <n v="35.691200000000002"/>
    <n v="-120.949"/>
    <s v="San Luis Obispo"/>
    <s v="TEMPLETON-2110"/>
    <s v="183052110"/>
    <n v="21000"/>
    <s v="TEMPLETON 2110N30"/>
    <x v="1"/>
    <m/>
    <s v="Hardwood Woodland"/>
    <m/>
    <m/>
    <s v="No"/>
    <s v="30"/>
    <m/>
    <m/>
    <m/>
    <m/>
    <s v="ROCK"/>
    <m/>
    <s v="N"/>
    <s v="N"/>
    <m/>
    <m/>
    <s v="     "/>
    <s v="35.68390000"/>
    <s v="-120.94370000"/>
    <s v="Nov 16 2018 12:00AM"/>
    <s v="TrunkFail"/>
    <s v="EVIDENCE OF GREEN COAST LIVE OAK BASAL FAILURE. EVIDENCE OF FIRE-INVESTIGATION BEING COMPLETED."/>
    <s v="OAKC"/>
    <s v="58"/>
    <s v="44"/>
    <s v="45"/>
    <s v="Slight"/>
    <s v="None"/>
    <s v="N"/>
    <s v="1"/>
    <m/>
    <s v="Hillside"/>
    <s v="B"/>
    <s v="CrossArm"/>
    <s v="BareWire"/>
    <s v="0"/>
  </r>
  <r>
    <s v="20190639"/>
    <s v="     "/>
    <n v="43667"/>
    <s v="7/21"/>
    <x v="0"/>
    <m/>
    <s v="30"/>
    <n v="3"/>
    <s v="7"/>
    <x v="3"/>
    <n v="43667"/>
    <m/>
    <s v="Tree fell into line "/>
    <s v="     "/>
    <s v="FAS"/>
    <m/>
    <s v="N"/>
    <x v="0"/>
    <s v="465059"/>
    <s v="19-0079583"/>
    <m/>
    <s v="T004704942"/>
    <n v="117624495"/>
    <m/>
    <s v="     "/>
    <x v="1"/>
    <s v="PG&amp;E"/>
    <m/>
    <m/>
    <m/>
    <s v="D"/>
    <m/>
    <s v="&lt;3 meters of linear travel"/>
    <m/>
    <s v="Vegetation"/>
    <s v="33.a. Veg. contact"/>
    <s v="Vegetation"/>
    <s v="Contact from object"/>
    <s v="Contact - Vegetation"/>
    <m/>
    <s v="Contact - Vegetation"/>
    <s v="Conductor - Primary"/>
    <s v="Line to Ground"/>
    <m/>
    <s v="Overhead"/>
    <x v="3"/>
    <s v="Conductor - Primary"/>
    <m/>
    <s v="82931101"/>
    <s v="     "/>
    <s v="Tier 3"/>
    <x v="1"/>
    <n v="520"/>
    <s v="R2"/>
    <n v="37.051699999999997"/>
    <n v="-122.152"/>
    <s v="SANTA CRUZ"/>
    <s v="POINT-MORETTI-1101"/>
    <m/>
    <m/>
    <s v="POINT MORETTI 11015078"/>
    <x v="0"/>
    <m/>
    <s v="Urban"/>
    <m/>
    <m/>
    <s v="No"/>
    <m/>
    <m/>
    <m/>
    <m/>
    <m/>
    <m/>
    <m/>
    <s v="N"/>
    <s v="N"/>
    <m/>
    <m/>
    <s v="     "/>
    <s v="37.05130000"/>
    <s v="-122.15380000"/>
    <s v="Jul 30 2019 12:00AM"/>
    <s v="TrunkFail"/>
    <s v="EVIDENCE OF LOGS ON GROUND AND EVIDENCE OF TRUNK FAILURE SPLINTERED AND BROKEN FOUND 25 FT FROM GROUND ON TREE TRUNK. EVIDENCE OF TREE ROT AND SPLINTERED TREE INSIDE TRUNK."/>
    <s v="FIRD"/>
    <s v="75"/>
    <s v="38"/>
    <s v="40"/>
    <s v="Slight"/>
    <s v="Severe"/>
    <s v="Y"/>
    <s v="1"/>
    <m/>
    <s v="Other"/>
    <s v="A"/>
    <s v="CrossArm"/>
    <s v="TreeWire"/>
    <s v="1"/>
  </r>
  <r>
    <s v="20150224"/>
    <s v="     "/>
    <n v="42207"/>
    <s v="7/22"/>
    <x v="0"/>
    <n v="0.59791666666666665"/>
    <s v="30"/>
    <n v="3"/>
    <s v="7"/>
    <x v="2"/>
    <n v="42207"/>
    <n v="0.59791666666666665"/>
    <s v="crew to replace pole x-arms and conductor,walkin,need backyard equip to set pole"/>
    <s v="     "/>
    <m/>
    <m/>
    <s v="N"/>
    <x v="0"/>
    <s v="1275603"/>
    <s v="15-0049908"/>
    <m/>
    <m/>
    <m/>
    <m/>
    <s v="     "/>
    <x v="1"/>
    <s v="PG&amp;E"/>
    <m/>
    <s v="Vegetation"/>
    <m/>
    <s v="D"/>
    <m/>
    <s v="&lt;0.25"/>
    <s v="Square Feet: ; Acreage: 0.25"/>
    <s v="Vegetation"/>
    <s v="33.a. Veg. contact"/>
    <s v="Vegetation"/>
    <s v="All types of equipment / facility failure"/>
    <s v="Contact - Vegetation"/>
    <m/>
    <s v="Contact - Vegetation"/>
    <s v="Conductor"/>
    <s v="Line to Line"/>
    <s v="0"/>
    <s v="Overhead"/>
    <x v="3"/>
    <s v="Conductor"/>
    <m/>
    <s v="s\ 3204 stope dr"/>
    <s v="     "/>
    <s v="Tier 3"/>
    <x v="1"/>
    <n v="335"/>
    <m/>
    <n v="38.793500000000002"/>
    <n v="-120.714"/>
    <s v="El Dorado"/>
    <s v="APPLE-HILL-1104"/>
    <s v="153661104"/>
    <n v="12000"/>
    <s v="APPLE HILL 110497086"/>
    <x v="0"/>
    <s v="Cal Fire Dept"/>
    <s v="Hardwood Forest"/>
    <m/>
    <m/>
    <s v="No"/>
    <m/>
    <m/>
    <m/>
    <m/>
    <m/>
    <m/>
    <m/>
    <s v="N"/>
    <s v="N"/>
    <m/>
    <m/>
    <s v="     "/>
    <s v="38.79353700"/>
    <s v="-120.71402000"/>
    <s v="Jul 23 2015 12:00AM"/>
    <s v="TrunkFail"/>
    <s v="A large over mature black oak failed at the largest of 3 spars that made up the trees canopy. The large spar failed about 37ft above ground.  There was no visual evidence of rot or defects in the tree until you could see that the tree had heart rot in its center.  Tree failed during a hot day, most likely sudden limb drop. After tree failed, additional work was required.  Tree made safe."/>
    <s v="OAKK"/>
    <s v="75"/>
    <s v="60"/>
    <s v="40"/>
    <s v="Slight"/>
    <s v="None"/>
    <s v="N"/>
    <s v="1"/>
    <m/>
    <s v="Hillside"/>
    <s v="B"/>
    <s v="CrossArm"/>
    <s v="BareWire"/>
    <s v="0"/>
  </r>
  <r>
    <s v="20170228"/>
    <s v="     "/>
    <n v="42938"/>
    <s v="7/22"/>
    <x v="0"/>
    <m/>
    <s v="29"/>
    <n v="3"/>
    <s v="7"/>
    <x v="0"/>
    <n v="42938"/>
    <n v="0.51736111111111116"/>
    <s v="broken center phase 3 spans past tx. 115121056843. Long span. tree top still on road side phase."/>
    <s v="     "/>
    <m/>
    <m/>
    <s v="N"/>
    <x v="0"/>
    <s v="1837671"/>
    <s v="17-0064721"/>
    <m/>
    <m/>
    <n v="113071487"/>
    <m/>
    <s v="     "/>
    <x v="1"/>
    <s v="PG&amp;E"/>
    <m/>
    <s v="Vegetation"/>
    <m/>
    <s v="D"/>
    <m/>
    <s v="0.26-9.99"/>
    <s v="Square Feet: ; Acreage: 0.8"/>
    <s v="Vegetation"/>
    <s v="33.a. Veg. contact"/>
    <s v="Vegetation"/>
    <s v="All types of equipment / facility failure"/>
    <s v="Contact - Vegetation"/>
    <m/>
    <s v="Contact - Vegetation"/>
    <s v="Conductor"/>
    <s v="Line to Ground"/>
    <s v="Unknown"/>
    <s v="Overhead"/>
    <x v="3"/>
    <s v="Conductor"/>
    <m/>
    <s v="100980577"/>
    <s v="     "/>
    <s v="Tier 3"/>
    <x v="1"/>
    <n v="115"/>
    <m/>
    <n v="40.8795"/>
    <n v="-123.764"/>
    <s v="Humboldt"/>
    <s v="WILLOW-CREEK-1101"/>
    <s v="192171101"/>
    <n v="12000"/>
    <s v="WILLOW CREEK 11013050"/>
    <x v="0"/>
    <s v="Josh , comander chief of forest service."/>
    <s v="Hardwood Forest"/>
    <m/>
    <m/>
    <s v="No"/>
    <m/>
    <m/>
    <m/>
    <m/>
    <m/>
    <m/>
    <m/>
    <s v="N"/>
    <s v="N"/>
    <m/>
    <m/>
    <s v="     "/>
    <s v="40.87950000"/>
    <s v="-123.76380000"/>
    <s v="Jul 24 2017 12:00AM"/>
    <s v="3rdParty"/>
    <s v="Customer fell a 14X54 madrone across a bulldozer line that he was cutting, tree top hit the center phase of the 12kv primary lines and took the span to the ground. It is unknown at this time as to why the customer cut this tree"/>
    <s v="MADR"/>
    <s v="65"/>
    <s v="14"/>
    <s v="45"/>
    <m/>
    <m/>
    <m/>
    <m/>
    <m/>
    <m/>
    <m/>
    <s v="Triangle"/>
    <s v="BareWire"/>
    <s v="3"/>
  </r>
  <r>
    <s v="20170240"/>
    <s v="     "/>
    <n v="42941"/>
    <s v="7/25"/>
    <x v="0"/>
    <m/>
    <s v="30"/>
    <n v="3"/>
    <s v="7"/>
    <x v="0"/>
    <n v="42941"/>
    <n v="0.79513888888888884"/>
    <s v="200' 4acsr wire and bumps"/>
    <s v="     "/>
    <m/>
    <m/>
    <s v="N"/>
    <x v="0"/>
    <s v="1839822"/>
    <s v="17-0065453"/>
    <m/>
    <m/>
    <m/>
    <m/>
    <s v="     "/>
    <x v="1"/>
    <s v="PG&amp;E"/>
    <m/>
    <s v="Vegetation"/>
    <m/>
    <s v="D"/>
    <m/>
    <s v="&lt;0.25"/>
    <s v="Square Feet: ; Acreage: "/>
    <s v="Equipment - PG&amp;E"/>
    <s v="34.b. Conductor damage or failure"/>
    <s v="Equipment - PG&amp;E"/>
    <s v="All types of equipment / facility failure"/>
    <s v="Conductor"/>
    <s v="Conductor"/>
    <m/>
    <m/>
    <s v="None,Line to Ground"/>
    <s v="Unknown"/>
    <s v="Overhead"/>
    <x v="3"/>
    <s v="Conductor"/>
    <m/>
    <s v="100403612"/>
    <s v="     "/>
    <s v="Tier 3"/>
    <x v="1"/>
    <n v="280"/>
    <m/>
    <n v="39.599699999999999"/>
    <n v="-121.44499999999999"/>
    <s v="Butte"/>
    <s v="WYANDOTTE-1103"/>
    <s v="102911103"/>
    <n v="12000"/>
    <s v="WYANDOTTE 11031508"/>
    <x v="0"/>
    <s v="Unknown"/>
    <s v="Urban"/>
    <m/>
    <m/>
    <s v="No"/>
    <m/>
    <m/>
    <m/>
    <m/>
    <m/>
    <m/>
    <m/>
    <s v="N"/>
    <s v="N"/>
    <m/>
    <m/>
    <s v="     "/>
    <m/>
    <m/>
    <m/>
    <m/>
    <m/>
    <m/>
    <m/>
    <m/>
    <m/>
    <m/>
    <m/>
    <m/>
    <m/>
    <m/>
    <m/>
    <m/>
    <m/>
    <m/>
    <m/>
  </r>
  <r>
    <s v="20180558"/>
    <s v="     "/>
    <n v="43306"/>
    <s v="7/25"/>
    <x v="0"/>
    <n v="0.65902777777777777"/>
    <s v="30"/>
    <n v="3"/>
    <s v="7"/>
    <x v="1"/>
    <n v="43306"/>
    <n v="0.65902777777777777"/>
    <s v="ILIS cause - &quot;Vegetation, Tree - fell into line&quot; - causing wire to break"/>
    <s v="     "/>
    <s v="FAS"/>
    <m/>
    <s v="N"/>
    <x v="0"/>
    <s v="140217"/>
    <s v="18-0063707"/>
    <m/>
    <m/>
    <m/>
    <m/>
    <s v="     "/>
    <x v="0"/>
    <s v="PG&amp;E"/>
    <m/>
    <m/>
    <m/>
    <s v="D"/>
    <m/>
    <s v="&lt;3 meters of linear travel"/>
    <m/>
    <s v="Vegetation"/>
    <s v="33.a. Veg. contact"/>
    <s v="Vegetation"/>
    <s v="Contact from object"/>
    <s v="Vegetation"/>
    <m/>
    <s v="Contact - Vegetation"/>
    <m/>
    <s v="Line to Line"/>
    <m/>
    <s v="Overhead"/>
    <x v="3"/>
    <m/>
    <m/>
    <s v="58626"/>
    <s v="     "/>
    <s v="Tier 3"/>
    <x v="1"/>
    <n v="180"/>
    <m/>
    <n v="38.502600000000001"/>
    <n v="-122.381"/>
    <s v="Napa"/>
    <s v="SILVERADO-2102"/>
    <s v="043432102"/>
    <n v="21000"/>
    <s v="SILVERADO 210258626"/>
    <x v="1"/>
    <m/>
    <s v="Rural"/>
    <m/>
    <m/>
    <s v="No"/>
    <m/>
    <m/>
    <m/>
    <m/>
    <m/>
    <m/>
    <m/>
    <s v="N"/>
    <s v="N"/>
    <m/>
    <m/>
    <s v="     "/>
    <s v="38.50710000"/>
    <s v="-122.40609000"/>
    <s v="Aug  6 2018 12:00AM"/>
    <s v="RootsFail"/>
    <s v="Large valley oak failed at roots"/>
    <s v="OAKV"/>
    <s v="50"/>
    <s v="50"/>
    <s v="18"/>
    <s v="None"/>
    <s v="None"/>
    <s v="N"/>
    <s v="1"/>
    <m/>
    <s v="Hillside"/>
    <s v="A"/>
    <s v="CrossArm"/>
    <s v="BareWire"/>
    <s v="4"/>
  </r>
  <r>
    <s v="20180557"/>
    <s v="     "/>
    <n v="43306"/>
    <s v="7/25"/>
    <x v="0"/>
    <m/>
    <s v="30"/>
    <n v="3"/>
    <s v="7"/>
    <x v="1"/>
    <m/>
    <m/>
    <s v="&quot;CUSTOMER TRIMMING TREE IN BACKYARD EASEMENT DROPPED LIMB ON SERVICE CAUSING WIRES TO SPARC AT POLE STARTING SMALL FIRE&quot;"/>
    <s v="     "/>
    <s v="FAS"/>
    <m/>
    <s v="N"/>
    <x v="0"/>
    <s v="140018"/>
    <m/>
    <m/>
    <m/>
    <m/>
    <m/>
    <s v="     "/>
    <x v="1"/>
    <s v="PG&amp;E"/>
    <m/>
    <m/>
    <m/>
    <s v="D"/>
    <m/>
    <s v="&lt;3 meters of linear travel"/>
    <m/>
    <s v="Contact - 3rd Party"/>
    <s v="33.e. Other contact from object"/>
    <s v="Contact - 3rd Party"/>
    <s v="Contact from object"/>
    <s v="Contact - 3rd Party"/>
    <m/>
    <s v="Contact - 3rd Party"/>
    <s v="Service Drop"/>
    <m/>
    <m/>
    <m/>
    <x v="3"/>
    <m/>
    <m/>
    <m/>
    <s v="     "/>
    <s v="Tier 3"/>
    <x v="1"/>
    <m/>
    <s v="NA"/>
    <n v="37.255400000000002"/>
    <n v="-121.009"/>
    <s v="Merced"/>
    <s v="GUSTINE-1101"/>
    <s v="163111101"/>
    <n v="11000"/>
    <m/>
    <x v="0"/>
    <m/>
    <s v="Urban"/>
    <m/>
    <m/>
    <s v="No"/>
    <m/>
    <m/>
    <m/>
    <m/>
    <m/>
    <m/>
    <m/>
    <s v="N"/>
    <s v="N"/>
    <m/>
    <m/>
    <s v="     "/>
    <m/>
    <m/>
    <m/>
    <m/>
    <m/>
    <m/>
    <m/>
    <m/>
    <m/>
    <m/>
    <m/>
    <m/>
    <m/>
    <m/>
    <m/>
    <m/>
    <m/>
    <m/>
    <m/>
  </r>
  <r>
    <s v="20180564"/>
    <s v="     "/>
    <n v="43307"/>
    <s v="7/26"/>
    <x v="0"/>
    <n v="0.86250000000000004"/>
    <s v="30"/>
    <n v="3"/>
    <s v="7"/>
    <x v="1"/>
    <n v="43307"/>
    <n v="0.86250000000000004"/>
    <s v="Found tree thru line.  &quot;BROKEN POLE &amp; WIRE DOWN. SMALL FIRE IN AREA APPROX 1-2 ACRES,&quot;"/>
    <s v="     "/>
    <s v="FAS"/>
    <m/>
    <s v="N"/>
    <x v="0"/>
    <s v="141323"/>
    <s v="18-0064231"/>
    <m/>
    <m/>
    <m/>
    <m/>
    <s v="     "/>
    <x v="1"/>
    <s v="PG&amp;E"/>
    <m/>
    <m/>
    <m/>
    <s v="D"/>
    <m/>
    <s v="0.26-9.99"/>
    <m/>
    <s v="Vegetation"/>
    <s v="33.a. Veg. contact"/>
    <s v="Vegetation"/>
    <s v="Contact from object"/>
    <s v="Vegetation"/>
    <m/>
    <s v="Contact - Vegetation"/>
    <s v="Pole"/>
    <s v="Line to Line"/>
    <m/>
    <s v="Overhead"/>
    <x v="3"/>
    <m/>
    <m/>
    <s v="6319"/>
    <s v="     "/>
    <s v="Tier 3"/>
    <x v="1"/>
    <n v="246"/>
    <s v="R4"/>
    <n v="40.348100000000002"/>
    <n v="-122.342"/>
    <s v="Tehama"/>
    <s v="COTTONWOOD-1103"/>
    <s v="102931103"/>
    <n v="11000"/>
    <s v="N/A"/>
    <x v="1"/>
    <m/>
    <s v="Agriculture"/>
    <m/>
    <m/>
    <s v="No"/>
    <m/>
    <m/>
    <m/>
    <m/>
    <m/>
    <m/>
    <m/>
    <s v="N"/>
    <s v="N"/>
    <m/>
    <m/>
    <s v="     "/>
    <s v="40.35514000"/>
    <s v="-122.34441000"/>
    <s v="Jul 31 2018 12:00AM"/>
    <s v="BranchFail"/>
    <s v="Mature Gray Pine failed at attachment with included bark causing line side lead taking down conductors and igniting approximate 1 acre fire."/>
    <s v="PINE"/>
    <s v="70"/>
    <s v="43"/>
    <s v="30"/>
    <s v="Slight"/>
    <s v="Slight"/>
    <s v="N"/>
    <s v="1"/>
    <m/>
    <s v="Valley"/>
    <s v="D"/>
    <s v="CrossArm"/>
    <s v="BareWire"/>
    <s v="0"/>
  </r>
  <r>
    <s v="20180569"/>
    <s v="     "/>
    <n v="43308"/>
    <s v="7/27"/>
    <x v="0"/>
    <n v="0.96666666666666667"/>
    <s v="30"/>
    <n v="3"/>
    <s v="7"/>
    <x v="1"/>
    <n v="43308"/>
    <n v="0.96666666666666667"/>
    <s v="ILIS cause - &quot;Vegetation, Tree - fell into line&quot; - &quot;WIRE DOWN HOT ON GRD ARCING&quot; / &quot;T-MAN RPTS 2 6ft X 6ft BURN AREAS PUT OUT BY FD&quot;"/>
    <s v="     "/>
    <s v="FAS"/>
    <m/>
    <s v="N"/>
    <x v="0"/>
    <s v="142183"/>
    <s v="18-0064525"/>
    <m/>
    <m/>
    <m/>
    <m/>
    <s v="     "/>
    <x v="1"/>
    <s v="PG&amp;E"/>
    <m/>
    <m/>
    <m/>
    <s v="D"/>
    <m/>
    <s v="&lt;3 meters of linear travel"/>
    <m/>
    <s v="Vegetation"/>
    <s v="33.a. Veg. contact"/>
    <s v="Vegetation"/>
    <s v="Contact from object"/>
    <s v="Vegetation"/>
    <m/>
    <s v="Contact - Vegetation"/>
    <s v="Conductor"/>
    <s v="Line to Ground"/>
    <m/>
    <s v="Overhead"/>
    <x v="3"/>
    <m/>
    <m/>
    <s v="WIRE DOWN PAST 21049"/>
    <s v="     "/>
    <s v="Tier 3"/>
    <x v="1"/>
    <n v="518"/>
    <s v="R2"/>
    <n v="37.181600000000003"/>
    <n v="-122.03"/>
    <s v="Santa Clara"/>
    <s v="LOS-GATOS-1106"/>
    <s v="082021106"/>
    <n v="11000"/>
    <s v="N/A"/>
    <x v="1"/>
    <m/>
    <s v="Conifer Forest"/>
    <m/>
    <m/>
    <s v="No"/>
    <m/>
    <m/>
    <m/>
    <m/>
    <m/>
    <m/>
    <m/>
    <s v="N"/>
    <s v="N"/>
    <m/>
    <m/>
    <s v="     "/>
    <s v="37.18004400"/>
    <s v="-122.02902600"/>
    <s v="Jul 30 2018 12:00AM"/>
    <s v="TrunkFail"/>
    <s v="Possible domino. Black oak near top of slope 35-40 north of lines snapped at base and struck 2 other trees, knocking an entire second black oak and several Doug-fir branches down onto the lines. The original failed tree seemed to have strike potential anyway. It looked perfectly green, but had signs of SOD and an old wound at the base that had developed into extensive bowl rot._x000d__x000a_Evidence of even a minor fire (as reported by the Tman) was difficult to find, just sparsely scattered burned groundcover"/>
    <s v="OAKK"/>
    <s v="70"/>
    <s v="22"/>
    <s v="40"/>
    <s v="Slight"/>
    <s v="Slight"/>
    <s v="N"/>
    <s v="1"/>
    <m/>
    <s v="Hillside"/>
    <s v="B"/>
    <s v="CrossArm"/>
    <s v="BareWire"/>
    <s v="3"/>
  </r>
  <r>
    <s v="20211133"/>
    <s v="     "/>
    <n v="44404"/>
    <s v="7/27"/>
    <x v="0"/>
    <n v="0.33680555555555558"/>
    <s v="31"/>
    <n v="3"/>
    <s v="7"/>
    <x v="5"/>
    <n v="44404"/>
    <m/>
    <s v="Oak tree limb fell onto overhead circuit resulting in a wire down incident. This information is preliminary. OIS: 1415623; ILIS: 21-0095423; FOID: T005351938 (WXDN); EC: 121802449, 121802498; PM: 31548147; Circuit ID: 153082106, SAP Eqp ID: 103995767, 103985596; Division: Sierra; County: El Dorado"/>
    <s v="     "/>
    <s v="FAS"/>
    <m/>
    <s v="N"/>
    <x v="0"/>
    <m/>
    <s v="21-0095423"/>
    <m/>
    <s v="T005351938"/>
    <m/>
    <m/>
    <s v="     "/>
    <x v="1"/>
    <s v="PG&amp;E"/>
    <m/>
    <s v="Vegetation"/>
    <s v="Conductor, Crossarm"/>
    <s v="D"/>
    <s v="D"/>
    <s v="&lt;0.25"/>
    <s v="15' x 60' (Per VM Report)"/>
    <s v="Vegetation"/>
    <s v="33.a. Veg. contact"/>
    <s v="Vegetation"/>
    <s v="Contact from object"/>
    <s v="Veg. contact"/>
    <m/>
    <s v="Veg. contact"/>
    <s v="Conductor - Primary"/>
    <s v="Line to Ground"/>
    <s v="N"/>
    <s v="Overhead"/>
    <x v="3"/>
    <s v="Conductor - Primary"/>
    <s v="Conductor, Crossarm"/>
    <m/>
    <s v="     "/>
    <s v="Tier 3"/>
    <x v="1"/>
    <n v="340"/>
    <s v="R4"/>
    <n v="38.8264"/>
    <n v="-120.80500000000001"/>
    <s v="El Dorado"/>
    <s v="PLACERVILLE-2106"/>
    <m/>
    <n v="21000"/>
    <m/>
    <x v="0"/>
    <s v="Cal Fire"/>
    <s v="Hardwood Forest"/>
    <s v="Brush fuel model"/>
    <m/>
    <s v="No"/>
    <m/>
    <m/>
    <m/>
    <m/>
    <m/>
    <s v="TRAVERSE"/>
    <m/>
    <s v="N"/>
    <s v="N"/>
    <m/>
    <m/>
    <s v="     "/>
    <s v="38.82626100"/>
    <s v="-120.80532400"/>
    <s v="Jul 28 2021 12:00AM"/>
    <s v="BranchFail"/>
    <s v="31in Black Oak limb failed 33ft up from ground at trunk and fell through conductor bringing lines to the ground. Last inspection was May 2021, Next inspection is November 2021."/>
    <s v="OAKK"/>
    <s v="80"/>
    <s v="58"/>
    <s v="38"/>
    <s v="None"/>
    <s v="None"/>
    <s v="N"/>
    <s v="1"/>
    <m/>
    <s v="Plain"/>
    <s v="A"/>
    <s v="CrossArm"/>
    <s v="BareWire"/>
    <s v="0"/>
  </r>
  <r>
    <s v="20160194"/>
    <s v="     "/>
    <n v="42579"/>
    <s v="7/28"/>
    <x v="1"/>
    <n v="0.11180555555555556"/>
    <s v="31"/>
    <n v="3"/>
    <s v="7"/>
    <x v="6"/>
    <n v="42579"/>
    <n v="0.11180555555555556"/>
    <s v="2 wires 1 span of # 6 copper on the ground. Tree fell into line and started fire"/>
    <s v="     "/>
    <m/>
    <m/>
    <s v="N"/>
    <x v="0"/>
    <s v="1517550"/>
    <s v="16-0053127"/>
    <m/>
    <m/>
    <n v="111827234"/>
    <m/>
    <s v="     "/>
    <x v="1"/>
    <s v="PG&amp;E"/>
    <m/>
    <s v="Vegetation"/>
    <m/>
    <s v="D"/>
    <m/>
    <s v="0.26-9.99"/>
    <s v="Square Feet: ; Acreage: "/>
    <s v="Vegetation"/>
    <s v="33.a. Veg. contact"/>
    <s v="Vegetation"/>
    <s v="All types of equipment / facility failure"/>
    <s v="Contact - Vegetation"/>
    <m/>
    <s v="Contact - Vegetation"/>
    <s v="Conductor"/>
    <s v="Line to Ground"/>
    <m/>
    <s v="Overhead"/>
    <x v="3"/>
    <s v="Conductor"/>
    <m/>
    <s v="101849904"/>
    <s v="     "/>
    <s v="Tier 3"/>
    <x v="1"/>
    <n v="582"/>
    <m/>
    <n v="35.367400000000004"/>
    <n v="-120.398"/>
    <s v="San Luis Obispo"/>
    <s v="TEMPLETON-2113"/>
    <s v="183052113"/>
    <n v="21000"/>
    <s v="TEMPLETON 2113A12"/>
    <x v="1"/>
    <s v="Cal Fire"/>
    <s v="Herbaceous"/>
    <m/>
    <m/>
    <s v="No"/>
    <m/>
    <m/>
    <m/>
    <m/>
    <m/>
    <m/>
    <m/>
    <s v="N"/>
    <s v="N"/>
    <m/>
    <m/>
    <s v="     "/>
    <s v="35.36740000"/>
    <s v="-120.39770000"/>
    <s v="Jul 29 2016 12:00AM"/>
    <s v="BranchFail"/>
    <s v="EVIDENCE OF GREEN GRAY PINE CODOMINANT BRANCH FAILURE AT FAULT LOCATION. EVIDENCE OF FIRE. INVESTIGATION COMPLETE. NO FURTHER WORK NEEDED."/>
    <s v="PING"/>
    <s v="70"/>
    <s v="41"/>
    <s v="50"/>
    <s v="None"/>
    <s v="None"/>
    <s v="N"/>
    <s v="1"/>
    <m/>
    <s v="Plain"/>
    <s v="A"/>
    <s v="CrossArm"/>
    <s v="BareWire"/>
    <s v="5"/>
  </r>
  <r>
    <s v="20180572"/>
    <s v="     "/>
    <n v="43309"/>
    <s v="7/28"/>
    <x v="1"/>
    <n v="0.27291666666666664"/>
    <s v="30"/>
    <n v="3"/>
    <s v="7"/>
    <x v="1"/>
    <n v="43309"/>
    <n v="0.27291666666666664"/>
    <s v="&quot;GRAY PINE LOST BRANCH INTO LINE&quot;, causing wire-down"/>
    <s v="     "/>
    <s v="FAS"/>
    <m/>
    <s v="N"/>
    <x v="0"/>
    <s v="142227"/>
    <s v="18-0064545"/>
    <m/>
    <m/>
    <m/>
    <m/>
    <s v="     "/>
    <x v="1"/>
    <s v="PG&amp;E"/>
    <m/>
    <m/>
    <m/>
    <s v="D"/>
    <m/>
    <s v="&lt;3 meters of linear travel"/>
    <m/>
    <s v="Vegetation"/>
    <s v="33.a. Veg. contact"/>
    <s v="Vegetation"/>
    <s v="Contact from object"/>
    <s v="Vegetation"/>
    <m/>
    <s v="Contact - Vegetation"/>
    <s v="Conductor"/>
    <s v="Line to Ground"/>
    <m/>
    <s v="Overhead"/>
    <x v="3"/>
    <m/>
    <m/>
    <s v="92903"/>
    <s v="     "/>
    <s v="Tier 3"/>
    <x v="1"/>
    <n v="340"/>
    <s v="R3"/>
    <n v="38.747300000000003"/>
    <n v="-120.78700000000001"/>
    <s v="El Dorado"/>
    <s v="PLACERVILLE-2106"/>
    <s v="153082106"/>
    <n v="21000"/>
    <s v="PLACERVILLE-210619552"/>
    <x v="1"/>
    <m/>
    <s v="Hardwood Forest"/>
    <m/>
    <m/>
    <s v="No"/>
    <m/>
    <m/>
    <m/>
    <m/>
    <m/>
    <m/>
    <m/>
    <s v="N"/>
    <s v="N"/>
    <m/>
    <m/>
    <s v="     "/>
    <s v="38.74737200"/>
    <s v="-120.78658000"/>
    <s v="Jul 30 2018 12:00AM"/>
    <s v="BranchFail"/>
    <s v="Mature green Gray Pine lost branch into lines.  Evidence of small fire at base of pole.  No signs of disease or defect at point of failure on branch.  No unusual cone load present on branch."/>
    <s v="PING"/>
    <s v="96"/>
    <s v="41"/>
    <s v="28"/>
    <s v="None"/>
    <s v="None"/>
    <s v="N"/>
    <s v="1"/>
    <m/>
    <s v="Ridge"/>
    <s v="D"/>
    <s v="CrossArm"/>
    <s v="BareWire"/>
    <s v="3"/>
  </r>
  <r>
    <s v="20160201"/>
    <s v="     "/>
    <n v="42580"/>
    <s v="7/29"/>
    <x v="1"/>
    <n v="0.76111111111111107"/>
    <s v="31"/>
    <n v="3"/>
    <s v="7"/>
    <x v="6"/>
    <n v="42580"/>
    <n v="0.76111111111111107"/>
    <m/>
    <s v="     "/>
    <m/>
    <m/>
    <s v="N"/>
    <x v="0"/>
    <s v="1518698"/>
    <s v="16-0053726"/>
    <m/>
    <m/>
    <n v="111832787"/>
    <m/>
    <s v="     "/>
    <x v="1"/>
    <s v="PG&amp;E"/>
    <m/>
    <s v="Vegetation"/>
    <m/>
    <s v="D"/>
    <m/>
    <s v="0.26-9.99"/>
    <s v="Square Feet: ; Acreage: "/>
    <s v="Vegetation"/>
    <s v="33.a. Veg. contact"/>
    <s v="Vegetation"/>
    <s v="All types of equipment / facility failure"/>
    <s v="Contact - Vegetation"/>
    <m/>
    <s v="Contact - Vegetation"/>
    <s v="Conductor"/>
    <s v="Line to Ground"/>
    <m/>
    <s v="Overhead"/>
    <x v="3"/>
    <s v="Conductor"/>
    <m/>
    <m/>
    <s v="     "/>
    <s v="Tier 3"/>
    <x v="1"/>
    <n v="180"/>
    <m/>
    <n v="38.576900000000002"/>
    <n v="-122.619"/>
    <s v="Napa"/>
    <s v="CALISTOGA-1101"/>
    <s v="42711101"/>
    <n v="12000"/>
    <s v="CALISTOGA 110143924"/>
    <x v="1"/>
    <s v="Selma Fire Department"/>
    <s v="Agriculture"/>
    <m/>
    <m/>
    <s v="No"/>
    <m/>
    <m/>
    <m/>
    <m/>
    <m/>
    <m/>
    <m/>
    <s v="N"/>
    <s v="N"/>
    <m/>
    <m/>
    <s v="     "/>
    <s v="38.57694800"/>
    <s v="-122.61868000"/>
    <s v="Aug  1 2016 12:00AM"/>
    <s v="RootsFail"/>
    <s v="Healthy, green, mature Doug-fir uprooted and failed through lines. Confirmed wires down."/>
    <s v="FIRD"/>
    <s v="100"/>
    <s v="50"/>
    <s v="55"/>
    <s v="None"/>
    <s v="None"/>
    <s v="N"/>
    <s v="1"/>
    <m/>
    <s v="Hillside"/>
    <s v="A"/>
    <s v="CrossArm"/>
    <s v="BareWire"/>
    <s v="3"/>
  </r>
  <r>
    <s v="20160202"/>
    <s v="     "/>
    <n v="42580"/>
    <s v="7/29"/>
    <x v="1"/>
    <n v="6.3194444444444442E-2"/>
    <s v="31"/>
    <n v="3"/>
    <s v="7"/>
    <x v="6"/>
    <n v="42580"/>
    <n v="6.3194444444444442E-2"/>
    <s v="TREE CONTACT. POLE,TRANSF AND WIRE ON THE GROUND"/>
    <s v="     "/>
    <m/>
    <m/>
    <s v="N"/>
    <x v="0"/>
    <s v="1518241"/>
    <s v="16-0053478"/>
    <m/>
    <m/>
    <m/>
    <m/>
    <s v="     "/>
    <x v="1"/>
    <s v="PG&amp;E"/>
    <m/>
    <s v="Vegetation"/>
    <m/>
    <s v="D"/>
    <m/>
    <s v="&lt;0.25"/>
    <s v="Square Feet: ; Acreage: "/>
    <s v="Vegetation"/>
    <s v="33.a. Veg. contact"/>
    <s v="Vegetation"/>
    <s v="All types of equipment / facility failure"/>
    <s v="Contact - Vegetation"/>
    <m/>
    <s v="Contact - Vegetation"/>
    <s v="Conductor"/>
    <s v="Line to Line"/>
    <m/>
    <s v="Overhead"/>
    <x v="3"/>
    <s v="Conductor"/>
    <m/>
    <s v="100962351"/>
    <s v="     "/>
    <s v="Tier 3"/>
    <x v="1"/>
    <n v="113"/>
    <m/>
    <n v="41.0396"/>
    <n v="-123.67400000000001"/>
    <s v="Humboldt"/>
    <s v="HOOPA-1101"/>
    <s v="192401101"/>
    <n v="12000"/>
    <s v="HOOPA 1101CB"/>
    <x v="1"/>
    <s v="Hoopa FD"/>
    <s v="Conifer Forest"/>
    <m/>
    <m/>
    <s v="No"/>
    <m/>
    <m/>
    <m/>
    <m/>
    <m/>
    <m/>
    <m/>
    <s v="N"/>
    <s v="N"/>
    <m/>
    <m/>
    <s v="     "/>
    <s v="41.03966000"/>
    <s v="-123.67410000"/>
    <s v="Jul 30 2016 12:00AM"/>
    <s v="TrunkFail"/>
    <s v="A green Tan Oak, snapped off 10-12 feet above the ground and fell into a Madrone causing the Tan Oak to further break and consequently falling in to the lines."/>
    <s v="TAN"/>
    <s v="70"/>
    <s v="12"/>
    <s v="60"/>
    <s v="Slight"/>
    <s v="None"/>
    <s v="N"/>
    <s v="1"/>
    <m/>
    <s v="Other"/>
    <s v="A"/>
    <s v="CrossArm"/>
    <s v="BareWire"/>
    <s v="2"/>
  </r>
  <r>
    <s v="20180577"/>
    <s v="     "/>
    <n v="43310"/>
    <s v="7/29"/>
    <x v="1"/>
    <m/>
    <s v="31"/>
    <n v="3"/>
    <s v="7"/>
    <x v="1"/>
    <m/>
    <m/>
    <s v="&quot;PHASE TO PHASE ON TRANSFOMER SECONDARY BUSS&quot;"/>
    <s v="     "/>
    <s v="FAS"/>
    <m/>
    <s v="N"/>
    <x v="0"/>
    <s v="144435"/>
    <m/>
    <m/>
    <m/>
    <m/>
    <m/>
    <s v="     "/>
    <x v="1"/>
    <s v="PG&amp;E"/>
    <m/>
    <m/>
    <m/>
    <s v="D"/>
    <m/>
    <s v="&lt;0.25"/>
    <m/>
    <s v="Wire-Wire Contact"/>
    <s v="35.a. Wire-to-wire contact / contamination"/>
    <s v="Wire-Wire Contact"/>
    <s v="Other"/>
    <s v="Transformer"/>
    <s v="Transformer"/>
    <m/>
    <m/>
    <m/>
    <m/>
    <m/>
    <x v="1"/>
    <s v="Transformer"/>
    <s v="N.A."/>
    <m/>
    <s v="     "/>
    <s v="Tier 3"/>
    <x v="1"/>
    <n v="305"/>
    <s v="R3"/>
    <n v="38.5777"/>
    <n v="-120.85599999999999"/>
    <s v="El Dorado"/>
    <s v="DIAMOND-SPRINGS-1105"/>
    <s v="152261105"/>
    <n v="750"/>
    <s v="N/A"/>
    <x v="0"/>
    <m/>
    <s v="Hardwood Woodland"/>
    <m/>
    <m/>
    <s v="No"/>
    <m/>
    <m/>
    <m/>
    <m/>
    <m/>
    <m/>
    <m/>
    <s v="N"/>
    <s v="N"/>
    <m/>
    <m/>
    <s v="     "/>
    <m/>
    <m/>
    <m/>
    <m/>
    <m/>
    <m/>
    <m/>
    <m/>
    <m/>
    <m/>
    <m/>
    <m/>
    <m/>
    <m/>
    <m/>
    <m/>
    <m/>
    <m/>
    <m/>
  </r>
  <r>
    <s v="20210976"/>
    <s v="     "/>
    <n v="44380"/>
    <s v="7/3"/>
    <x v="0"/>
    <n v="0.78541666666666665"/>
    <s v="27"/>
    <n v="3"/>
    <s v="7"/>
    <x v="5"/>
    <n v="44380"/>
    <m/>
    <s v="The wire burned down due to a squirrel. The ensuing fire was 1 meter to 3 meters in size. This information is preliminary. "/>
    <s v="     "/>
    <s v="FAS"/>
    <m/>
    <s v="N"/>
    <x v="0"/>
    <m/>
    <s v="21-0084703.1(2 outages)"/>
    <m/>
    <s v="T005332553"/>
    <n v="121663000"/>
    <m/>
    <s v="     "/>
    <x v="1"/>
    <s v="PG&amp;E"/>
    <m/>
    <s v="Vegetation"/>
    <m/>
    <s v="D"/>
    <s v="D"/>
    <s v="&lt;3 meters of linear travel"/>
    <m/>
    <s v="Contact - Animal - Other"/>
    <s v="33.b. Animal contact"/>
    <s v="Contact - Animal"/>
    <s v="Contact from object"/>
    <s v="Animal contact"/>
    <m/>
    <s v="Animal contact"/>
    <s v="Service Drop"/>
    <s v="Line to Ground,None"/>
    <s v="Y"/>
    <s v="Overhead"/>
    <x v="2"/>
    <s v="Service Drop"/>
    <s v="Conductor"/>
    <s v="103617529"/>
    <s v="     "/>
    <s v="Tier 3"/>
    <x v="1"/>
    <n v="180"/>
    <s v="R2"/>
    <n v="38.4544"/>
    <n v="-122.685"/>
    <s v="Sonoma"/>
    <s v="SANTA-ROSA-A-1107"/>
    <m/>
    <m/>
    <s v="N/A"/>
    <x v="0"/>
    <s v="Unknown"/>
    <s v="Hardwood Forest"/>
    <s v="Brush fuel model"/>
    <m/>
    <s v="No"/>
    <m/>
    <m/>
    <m/>
    <m/>
    <m/>
    <m/>
    <m/>
    <s v="N"/>
    <s v="N"/>
    <m/>
    <m/>
    <s v="     "/>
    <m/>
    <m/>
    <m/>
    <m/>
    <m/>
    <m/>
    <m/>
    <m/>
    <m/>
    <m/>
    <m/>
    <m/>
    <m/>
    <m/>
    <m/>
    <m/>
    <m/>
    <m/>
    <m/>
  </r>
  <r>
    <s v="20180583"/>
    <s v="     "/>
    <n v="43311"/>
    <s v="7/30"/>
    <x v="1"/>
    <n v="0.60833333333333328"/>
    <s v="31"/>
    <n v="3"/>
    <s v="7"/>
    <x v="1"/>
    <n v="43311"/>
    <n v="0.60833333333333328"/>
    <s v="&quot;INSPECTOR RPTS THAT NON-PGE TREE CREW POSSIBLY AT FAULT FOR TREE TAKING OUT LINES.&quot;"/>
    <s v="     "/>
    <s v="FAS"/>
    <m/>
    <s v="N"/>
    <x v="0"/>
    <s v="145323"/>
    <s v="18-0065131"/>
    <m/>
    <m/>
    <m/>
    <m/>
    <s v="     "/>
    <x v="1"/>
    <s v="PG&amp;E"/>
    <m/>
    <m/>
    <m/>
    <s v="D"/>
    <m/>
    <s v="0.26-9.99"/>
    <m/>
    <s v="Vegetation"/>
    <s v="33.a. Veg. contact"/>
    <s v="Vegetation"/>
    <s v="Contact from object"/>
    <s v="Vegetation"/>
    <m/>
    <s v="Contact - Vegetation"/>
    <s v="Crossarm"/>
    <s v="Force Out,Multi-Fault"/>
    <m/>
    <s v="Overhead"/>
    <x v="3"/>
    <m/>
    <m/>
    <s v="1681"/>
    <s v="     "/>
    <s v="Tier 3"/>
    <x v="1"/>
    <n v="345"/>
    <s v="R3"/>
    <n v="38.196800000000003"/>
    <n v="-120.366"/>
    <s v="Calaveras"/>
    <s v="STANISLAUS-1701"/>
    <s v="162821701"/>
    <n v="17000"/>
    <s v="STANISLAUS 17011812"/>
    <x v="0"/>
    <m/>
    <s v="Conifer Forest"/>
    <m/>
    <m/>
    <s v="No"/>
    <m/>
    <m/>
    <m/>
    <m/>
    <m/>
    <m/>
    <m/>
    <s v="N"/>
    <s v="N"/>
    <m/>
    <m/>
    <s v="     "/>
    <s v="38.19874000"/>
    <s v="-120.36474000"/>
    <s v="Oct 30 2018 12:00AM"/>
    <s v="Unverified"/>
    <s v="Unable to locate tree...still researching and contacting tree crew (possibly Marios).  Unverified 3rd party contractor tree cutting.  Will update."/>
    <m/>
    <m/>
    <m/>
    <m/>
    <m/>
    <m/>
    <m/>
    <m/>
    <m/>
    <m/>
    <m/>
    <m/>
    <m/>
    <m/>
  </r>
  <r>
    <s v="20200910"/>
    <s v="     "/>
    <n v="44043"/>
    <s v="7/31"/>
    <x v="1"/>
    <n v="0.12777777777777777"/>
    <s v="31"/>
    <n v="3"/>
    <s v="7"/>
    <x v="4"/>
    <n v="44043"/>
    <n v="0.22083333333333333"/>
    <s v="On July 31, 2020 at 0349 hours, a PG&amp;E Troubleman patrolling the Brunswick 1102 Distribution Circuit number 152481102 near 17707 Greenhorn Rd, Grass Valley, CA 95945. He observed a branch that crossed primary phases, causing an ignition. The ensuing fire was 3 meters - 0.25 acres. Cal Fire responded to and extinguished the fire. We deenergized the lines at 0518 hours and reenergized the lines at 1400 hours, in order to trim the tree branches. The outage affected 4 customers. Repairs were complete on July 31, 2020 at 0907 hours."/>
    <s v="     "/>
    <s v="FAS"/>
    <m/>
    <s v="N"/>
    <x v="0"/>
    <s v="975794"/>
    <s v="20-0078205"/>
    <m/>
    <s v="1011519643"/>
    <n v="100109329"/>
    <m/>
    <s v="     "/>
    <x v="1"/>
    <s v="PG&amp;E"/>
    <m/>
    <s v="Vegetation"/>
    <m/>
    <s v="D"/>
    <s v="D"/>
    <s v="&lt;0.25"/>
    <m/>
    <s v="Vegetation"/>
    <s v="33.a. Veg. contact"/>
    <s v="Vegetation"/>
    <s v="Contact from object"/>
    <s v="Contact - Vegetation"/>
    <m/>
    <s v="Contact - Vegetation"/>
    <s v="Conductor - Primary"/>
    <s v="Force Out"/>
    <m/>
    <s v="Overhead"/>
    <x v="3"/>
    <s v="Conductor - Primary"/>
    <s v="Primary Conductor"/>
    <s v="Circuit ID: 152481102"/>
    <s v="     "/>
    <s v="Tier 3"/>
    <x v="1"/>
    <n v="330"/>
    <s v="R4"/>
    <n v="39.206499999999998"/>
    <n v="-120.94199999999999"/>
    <s v="Nevada"/>
    <s v="BRUNSWICK-1102"/>
    <m/>
    <n v="12000"/>
    <m/>
    <x v="0"/>
    <s v="Cal Fire Nevada County FD"/>
    <s v="Conifer Forest"/>
    <m/>
    <m/>
    <s v="No"/>
    <m/>
    <m/>
    <m/>
    <m/>
    <m/>
    <m/>
    <m/>
    <s v="N"/>
    <s v="N"/>
    <m/>
    <m/>
    <s v="     "/>
    <s v="39.20670000"/>
    <s v="-120.94210000"/>
    <s v="Aug  1 2020 12:00AM"/>
    <s v="RootsFail"/>
    <s v="GREEN 6DBH DOUGLAS FIR UPROOTED INTO 5DBH LIVE OAK THUS BENDING THE OAK ACROSS TWO HIGH VOLATAGE PHASES."/>
    <s v="OAKL"/>
    <s v="45"/>
    <s v="5"/>
    <s v="30"/>
    <s v="Slight"/>
    <s v="None"/>
    <s v="N"/>
    <s v="1"/>
    <m/>
    <s v="Valley"/>
    <s v="B"/>
    <s v="CrossArm"/>
    <s v="BareWire"/>
    <s v="0"/>
  </r>
  <r>
    <s v="SAP201614529"/>
    <s v="     "/>
    <n v="42555"/>
    <s v="7/4"/>
    <x v="0"/>
    <m/>
    <s v="28"/>
    <n v="3"/>
    <s v="7"/>
    <x v="6"/>
    <n v="42553"/>
    <m/>
    <s v="pole fire; replace transformer and jumpers; cause is squirrel; broken fuse and crossarm"/>
    <s v="     "/>
    <s v="SAP"/>
    <n v="44580"/>
    <s v="Y"/>
    <x v="0"/>
    <s v="1500226"/>
    <s v="16-0047578"/>
    <m/>
    <s v="T003724881"/>
    <n v="111762274"/>
    <m/>
    <s v="     "/>
    <x v="0"/>
    <s v="PG&amp;E"/>
    <m/>
    <m/>
    <m/>
    <s v="D"/>
    <m/>
    <s v="Structure-PG&amp;E only"/>
    <m/>
    <s v="Contact - Animal - Other"/>
    <s v="33.b. Animal contact"/>
    <s v="Contact - Animal"/>
    <s v="Fuse failure - all"/>
    <s v="Fuse failure - all"/>
    <m/>
    <s v="Fuse failure - all"/>
    <s v="Transformer"/>
    <s v="Line to Ground"/>
    <s v="Yes"/>
    <s v="Overhead"/>
    <x v="0"/>
    <s v="Transformer"/>
    <m/>
    <s v="103106995"/>
    <s v="     "/>
    <s v="Tier 3"/>
    <x v="1"/>
    <m/>
    <m/>
    <n v="37.895699999999998"/>
    <n v="-122.20699999999999"/>
    <s v="Contra Costa"/>
    <s v="SOBRANTE-1103"/>
    <m/>
    <m/>
    <s v="SOBRANTE 1103CB"/>
    <x v="0"/>
    <m/>
    <m/>
    <m/>
    <m/>
    <s v="No"/>
    <m/>
    <m/>
    <m/>
    <m/>
    <m/>
    <m/>
    <m/>
    <s v="N"/>
    <s v="N"/>
    <m/>
    <m/>
    <s v="     "/>
    <m/>
    <m/>
    <m/>
    <m/>
    <m/>
    <m/>
    <m/>
    <m/>
    <m/>
    <m/>
    <m/>
    <m/>
    <m/>
    <m/>
    <m/>
    <m/>
    <m/>
    <m/>
    <m/>
  </r>
  <r>
    <s v="20200763"/>
    <s v="     "/>
    <n v="44016"/>
    <s v="7/4"/>
    <x v="0"/>
    <n v="0.62847222222222221"/>
    <s v="27"/>
    <n v="3"/>
    <s v="7"/>
    <x v="4"/>
    <n v="44016"/>
    <n v="0.62638888888888888"/>
    <s v="On July 4, 2020 at 1505 hours, a PG&amp;E troubleman was dispatched to the Camp Evers 2106 Distribution Circuit on Bohnen Rd in the city of Santa Cruz for reports of a possible wires down outage. Initial analysis indicates a 3rd party customer trimming trees, dropped a branch onto the primary conductor causing the branch to ignite and result in a outage to 20 customers. Troubleman found one of one fuses blown at fuse 3537 and reported no wires down, but primary conductor will need to be replaced. &quot;Priority A&quot; EC Tag was created for the damaged primary conductor to be replaced. Power was restored to all 20 customers at 2127 hours on July 4, 2020. Cal Fire was on scene. "/>
    <s v="     "/>
    <s v="FAS"/>
    <m/>
    <s v="N"/>
    <x v="0"/>
    <m/>
    <s v="20-0068369"/>
    <m/>
    <s v="T005004140, T005004144"/>
    <n v="119312293"/>
    <m/>
    <s v="     "/>
    <x v="0"/>
    <s v="PG&amp;E"/>
    <m/>
    <s v="Vegetation"/>
    <m/>
    <s v="D"/>
    <s v="D"/>
    <s v="&lt;3 meters of linear travel"/>
    <s v="Tman reports only tree branch caught fire. "/>
    <s v="Vegetation"/>
    <s v="33.a. Veg. contact"/>
    <s v="Vegetation"/>
    <s v="Contact from object"/>
    <s v="Contact - Vegetation"/>
    <m/>
    <s v="Contact - Vegetation"/>
    <s v="Conductor - Primary"/>
    <s v="Line to Ground"/>
    <m/>
    <s v="Overhead"/>
    <x v="3"/>
    <s v="Conductor - Primary"/>
    <s v="Fuse "/>
    <s v="Circuit: 083622106"/>
    <s v="     "/>
    <s v="Tier 3"/>
    <x v="1"/>
    <n v="520"/>
    <m/>
    <n v="37.073399999999999"/>
    <n v="-121.95699999999999"/>
    <s v="Santa Cruz"/>
    <s v="CAMP-EVERS-2106"/>
    <m/>
    <n v="21000"/>
    <s v="CAMP EVERS 210612760"/>
    <x v="1"/>
    <s v="Cal Fire"/>
    <s v="Rural"/>
    <m/>
    <m/>
    <s v="No"/>
    <m/>
    <m/>
    <m/>
    <m/>
    <m/>
    <s v="RODGER"/>
    <m/>
    <s v="N"/>
    <s v="N"/>
    <m/>
    <m/>
    <s v="     "/>
    <s v="37.07316040"/>
    <s v="-121.95763030"/>
    <s v="Jul 10 2020 12:00AM"/>
    <s v="3rdParty"/>
    <s v="EVIDENCE OF MUKTIOLE GREEN CANOPY CUTS ON GROUND. TREE IS HEAVILY WORKED. BY POLE 1 IN BETWEEN 115-303 RICHARDSON RD."/>
    <s v="PINE"/>
    <s v="25"/>
    <s v="23"/>
    <s v="4"/>
    <m/>
    <m/>
    <m/>
    <m/>
    <m/>
    <m/>
    <m/>
    <s v="CrossArm"/>
    <s v="BareWire"/>
    <s v="2"/>
  </r>
  <r>
    <s v="20201793"/>
    <s v="     "/>
    <n v="44016"/>
    <s v="7/4"/>
    <x v="0"/>
    <n v="0.63055555555555554"/>
    <s v="27"/>
    <n v="3"/>
    <s v="7"/>
    <x v="4"/>
    <m/>
    <m/>
    <s v="2.23.21 Still no reply: KFN2: Waiting for reply from TMAN"/>
    <s v="     "/>
    <s v="FAS"/>
    <m/>
    <s v="Y"/>
    <x v="0"/>
    <s v="957798"/>
    <m/>
    <m/>
    <s v="T005004144"/>
    <n v="119312293"/>
    <m/>
    <s v="     "/>
    <x v="0"/>
    <s v="PG&amp;E"/>
    <m/>
    <s v="Other"/>
    <m/>
    <s v="D"/>
    <m/>
    <s v="&lt;3 meters of linear travel"/>
    <m/>
    <s v="Contact - 3rd Party"/>
    <s v="33.e. Other contact from object"/>
    <s v="Contact - 3rd Party"/>
    <s v="Contact from object"/>
    <s v="Contact - Other"/>
    <m/>
    <s v="Contact - Other"/>
    <s v="Conductor - Primary"/>
    <m/>
    <m/>
    <s v="Overhead"/>
    <x v="3"/>
    <s v="Conductor - Primary"/>
    <m/>
    <s v="101679944"/>
    <s v="     "/>
    <s v="Tier 3"/>
    <x v="1"/>
    <n v="520"/>
    <m/>
    <n v="37.073300000000003"/>
    <n v="-121.95699999999999"/>
    <s v="Santa Cruz"/>
    <s v="CAMP-EVERS-2106"/>
    <m/>
    <n v="21000"/>
    <m/>
    <x v="0"/>
    <s v="Cal Fire"/>
    <s v="Shrub"/>
    <m/>
    <m/>
    <s v="No"/>
    <m/>
    <m/>
    <m/>
    <m/>
    <m/>
    <m/>
    <m/>
    <s v="N"/>
    <s v="N"/>
    <m/>
    <m/>
    <s v="     "/>
    <m/>
    <m/>
    <m/>
    <m/>
    <m/>
    <m/>
    <m/>
    <m/>
    <m/>
    <m/>
    <m/>
    <m/>
    <m/>
    <m/>
    <m/>
    <m/>
    <m/>
    <m/>
    <m/>
  </r>
  <r>
    <s v="20200720"/>
    <s v="     "/>
    <n v="44016"/>
    <s v="7/4"/>
    <x v="0"/>
    <n v="0.37847222222222221"/>
    <s v="27"/>
    <n v="3"/>
    <s v="7"/>
    <x v="4"/>
    <n v="44016"/>
    <n v="0.3840277777777778"/>
    <s v="On July 4, 2020 at 0905 hours, a PG&amp;E troubleman was dispatched to the Silverado 2104 Distribution Circuit White Cottage Rd in the city of  Angwin and observed tree trimmings on primary conductor. Initial analysis indicates that a customer was trimming trees and accidently cut a tree brand that fell onto the Primary line resulting in a small vegetation fire less than 1 meter in size. The troubleman had fuse 2315 opened to de energize the line and safely remove the branch. 2 of 2 fuses were found blown. a EC Tag was created for the damaged fuse to be replaced and the troubleman also requested a crew to come trim the remainder of trees in close proximity to the primary conductors. The fire was quickly suppressed by Cal fire and power was returned to 3 customers at 1633 hours on July 4, 2020."/>
    <s v="     "/>
    <s v="FAS"/>
    <m/>
    <s v="N"/>
    <x v="0"/>
    <s v="957730"/>
    <s v="20-0068356"/>
    <m/>
    <s v="T005004051"/>
    <n v="119311851"/>
    <m/>
    <s v="     "/>
    <x v="0"/>
    <s v="PG&amp;E"/>
    <m/>
    <s v="Vegetation"/>
    <m/>
    <s v="D"/>
    <s v="D"/>
    <s v="&lt;3 meters of linear travel"/>
    <m/>
    <s v="Vegetation"/>
    <s v="33.a. Veg. contact"/>
    <s v="Vegetation"/>
    <s v="Contact from object"/>
    <s v="Contact - Vegetation"/>
    <m/>
    <s v="Contact - Vegetation"/>
    <s v="Conductor - Primary"/>
    <s v="None"/>
    <m/>
    <s v="Overhead"/>
    <x v="3"/>
    <s v="Conductor - Primary"/>
    <s v="Fuses"/>
    <s v="Circuit ID: 043432104 Fuse: 2315"/>
    <s v="     "/>
    <s v="Tier 3"/>
    <x v="1"/>
    <n v="175"/>
    <m/>
    <n v="38.574599999999997"/>
    <n v="-122.456"/>
    <s v="Napa"/>
    <s v="SILVERADO-2104"/>
    <m/>
    <n v="21000"/>
    <s v="N/A"/>
    <x v="1"/>
    <s v="Cal Fire"/>
    <s v="Rural"/>
    <m/>
    <m/>
    <s v="No"/>
    <m/>
    <m/>
    <m/>
    <m/>
    <m/>
    <m/>
    <m/>
    <s v="N"/>
    <s v="N"/>
    <m/>
    <m/>
    <s v="     "/>
    <s v="38.57473500"/>
    <s v="-122.45636700"/>
    <s v="Jul  6 2020 12:00AM"/>
    <s v="3rdParty"/>
    <s v="UNKNOWN,  SMALL BRANCH CUT OUT OF BLACK OAK TREE, BRANCH APPEARS TO HAVE CROSS PHASED ON PRIMARY LINES CAUSING OUTAGE."/>
    <s v="OAKK"/>
    <s v="45"/>
    <s v="22"/>
    <s v="12"/>
    <m/>
    <m/>
    <m/>
    <m/>
    <m/>
    <m/>
    <m/>
    <s v="CrossArm"/>
    <s v="BareWire"/>
    <s v="0"/>
  </r>
  <r>
    <s v="20150191"/>
    <s v="     "/>
    <n v="42190"/>
    <s v="7/5"/>
    <x v="0"/>
    <n v="0.88958333333333328"/>
    <s v="28"/>
    <n v="3"/>
    <s v="7"/>
    <x v="2"/>
    <n v="42190"/>
    <n v="0.88611111111111107"/>
    <s v="1 of 2 blown c/o 2027,  oak fell into prim. line one span east of c/o 1055,  removed tree and re energized and power ok  10.6 &amp; 9.6 amps  power on."/>
    <s v="     "/>
    <m/>
    <m/>
    <s v="N"/>
    <x v="0"/>
    <s v="1263380"/>
    <s v="15-0045605"/>
    <m/>
    <m/>
    <m/>
    <m/>
    <s v="     "/>
    <x v="1"/>
    <s v="PG&amp;E"/>
    <m/>
    <s v="Vegetation"/>
    <m/>
    <s v="D"/>
    <m/>
    <s v="&lt;0.25"/>
    <s v="Square Feet: ; Acreage: 0.25"/>
    <s v="Vegetation"/>
    <s v="33.a. Veg. contact"/>
    <s v="Vegetation"/>
    <s v="All types of equipment / facility failure"/>
    <s v="Contact - Vegetation"/>
    <m/>
    <s v="Contact - Vegetation"/>
    <s v="Conductor"/>
    <s v="Line to Ground"/>
    <s v="0"/>
    <s v="Overhead"/>
    <x v="3"/>
    <s v="Conductor"/>
    <m/>
    <s v="one span east of c/o 1055"/>
    <s v="     "/>
    <s v="Tier 3"/>
    <x v="1"/>
    <n v="335"/>
    <m/>
    <n v="38.6524"/>
    <n v="-120.628"/>
    <s v="El Dorado"/>
    <s v="APPLE-HILL-2102"/>
    <s v="153662102"/>
    <n v="21000"/>
    <s v="APPLE HILL 21029722"/>
    <x v="1"/>
    <s v="Cal Fire Dept"/>
    <s v="Hardwood Forest"/>
    <m/>
    <m/>
    <s v="No"/>
    <m/>
    <m/>
    <m/>
    <m/>
    <m/>
    <m/>
    <m/>
    <s v="N"/>
    <s v="N"/>
    <m/>
    <m/>
    <s v="     "/>
    <s v="38.65236700"/>
    <s v="-120.62782400"/>
    <s v="Jul  8 2015 12:00AM"/>
    <s v="TrunkFail"/>
    <s v="A green co-dominant black oak failed in the recent past away from the lines due to included bark. On 07052015 the second half of the trunk fell due to compromised structure from losing the first limb. The initial limb breakout appeared to be a recent event due to the leaves being attached and the freshness of the brake. Tree started a fire by pulling the line into the brush under the lines without backing the line."/>
    <s v="OAKK"/>
    <s v="85"/>
    <s v="38"/>
    <s v="70"/>
    <s v="Slight"/>
    <s v="Slight"/>
    <s v="N"/>
    <s v="1"/>
    <m/>
    <s v="Hillside"/>
    <s v="B"/>
    <s v="CrossArm"/>
    <s v="BareWire"/>
    <s v="0"/>
  </r>
  <r>
    <s v="20200742"/>
    <s v="     "/>
    <n v="44017"/>
    <s v="7/5"/>
    <x v="0"/>
    <n v="0.72222222222222221"/>
    <s v="28"/>
    <n v="3"/>
    <s v="7"/>
    <x v="4"/>
    <n v="44017"/>
    <n v="0.71805555555555556"/>
    <s v="On July 5, 2020 at 1720 hours, a PG&amp;E Troubleman was dispatched to the Konocti 1102 12kV Distribution Circuit on Wildcat Road near Highway 175, Kelseyville in response to a wire down. Initial analysis indicates vegetation contact caused the ignition. The PG&amp;E Troubleman reports that a tree fell on 2 phases and broke 2 strand copper primary conductor resulting in an outage to 818 customers and a fire approximately 0.23 acres. Fire was suppressed by Cal Fire."/>
    <s v="     "/>
    <s v="FAS"/>
    <m/>
    <s v="N"/>
    <x v="0"/>
    <s v="958286"/>
    <s v="20-0068486"/>
    <m/>
    <s v="T005004597"/>
    <n v="119312996"/>
    <m/>
    <s v="     "/>
    <x v="1"/>
    <s v="PG&amp;E"/>
    <m/>
    <s v="Vegetation"/>
    <m/>
    <s v="D"/>
    <s v="D"/>
    <s v="&lt;0.25"/>
    <s v="0.2330 acres"/>
    <s v="Vegetation"/>
    <s v="33.a. Veg. contact"/>
    <s v="Vegetation"/>
    <s v="Contact from object"/>
    <s v="Contact - Vegetation"/>
    <m/>
    <s v="Contact - Vegetation"/>
    <s v="Conductor - Primary"/>
    <s v="Three Phase Fault"/>
    <m/>
    <s v="Overhead"/>
    <x v="3"/>
    <s v="Conductor - Primary"/>
    <s v="Conductor - Primary"/>
    <s v="Circuit ID: 043311102"/>
    <s v="     "/>
    <s v="Tier 3"/>
    <x v="1"/>
    <n v="175"/>
    <s v="R4"/>
    <n v="38.893599999999999"/>
    <n v="-122.741"/>
    <s v="Lake"/>
    <s v="KONOCTI-1102"/>
    <m/>
    <n v="12000"/>
    <s v="KONOCTI 11024300"/>
    <x v="1"/>
    <s v="Cal Fire"/>
    <s v="Conifer Forest"/>
    <m/>
    <m/>
    <s v="No"/>
    <m/>
    <m/>
    <m/>
    <m/>
    <m/>
    <m/>
    <m/>
    <s v="N"/>
    <s v="N"/>
    <m/>
    <m/>
    <s v="     "/>
    <s v="38.89360800"/>
    <s v="-122.74138800"/>
    <s v="Jul  7 2020 12:00AM"/>
    <s v="TrunkFail"/>
    <s v="This outage was caused by a Green 2XSTM Black Oak. The oak had a stem failure on a 12DBH stem. The break happened 6 above the ground and 4 from the crotch. When it failed, it landed on all 3 phases. PG&amp;E turned off the power and removed the stem. CalFire contained and extinguished the fire. The Oak was listed on the EVM Project for removal due to a cavity on the back side. The tree did not show any other signs of dying, decay or defects and did not meet PG&amp;Es Rountine Vegetation Management Programs Specs"/>
    <s v="OAKK"/>
    <s v="70"/>
    <s v="29"/>
    <s v="30"/>
    <s v="Moderate"/>
    <s v="None"/>
    <s v="N"/>
    <s v="1"/>
    <m/>
    <s v="Hillside"/>
    <s v="B"/>
    <s v="CrossArm"/>
    <s v="BareWire"/>
    <s v="3"/>
  </r>
  <r>
    <s v="20200771"/>
    <s v="     "/>
    <n v="44018"/>
    <s v="7/6"/>
    <x v="0"/>
    <n v="0.89861111111111114"/>
    <s v="28"/>
    <n v="3"/>
    <s v="7"/>
    <x v="4"/>
    <n v="44018"/>
    <n v="0.8979166666666667"/>
    <s v="On July 6, 2020 at 2134 hours, a PG&amp;E troubleman was dispatched to the Keswick 1101 Distribution Circuit on Whispering Pines Dr in the City of Shasta and observed a tree had fallen onto service drop, causing the service drop to fall to the ground and ignite a fire which completly burnt a garage down to the ground. The detached garage contained  a vehicle. The fire was limited to about 2 acres. No injuries/ fatalities or media were reported. The troubleman created a EC tag to have the damaged assets replaced.  PG&amp;E is reporting this incident under the Property Damage criterion. This information is preliminary. "/>
    <s v="     "/>
    <s v="FAS"/>
    <m/>
    <s v="N"/>
    <x v="0"/>
    <s v="959095"/>
    <m/>
    <m/>
    <s v="T005005563"/>
    <n v="119318037"/>
    <s v="EI200706A"/>
    <s v="     "/>
    <x v="1"/>
    <s v="PG&amp;E"/>
    <m/>
    <s v="Vegetation"/>
    <m/>
    <s v="D"/>
    <s v="D"/>
    <s v="0.26-9.99"/>
    <m/>
    <s v="Vegetation"/>
    <s v="33.a. Veg. contact"/>
    <s v="Vegetation"/>
    <s v="Contact from object"/>
    <s v="Contact - Vegetation"/>
    <m/>
    <s v="Contact - Vegetation"/>
    <s v="Service Drop"/>
    <m/>
    <m/>
    <s v="Overhead"/>
    <x v="1"/>
    <s v="Service Drop"/>
    <s v="anchor, pole"/>
    <s v="Circuit ID: 103451101 Pole ID:103971310"/>
    <s v="     "/>
    <s v="Tier 3"/>
    <x v="1"/>
    <n v="246"/>
    <s v="R5"/>
    <n v="40.612499999999997"/>
    <n v="-122.494"/>
    <s v="Shasta"/>
    <s v="KESWICK-1101"/>
    <m/>
    <n v="12000"/>
    <s v="N/A"/>
    <x v="1"/>
    <s v="Cal Fire"/>
    <s v="Hardwood Woodland"/>
    <m/>
    <m/>
    <s v="Yes"/>
    <m/>
    <m/>
    <m/>
    <m/>
    <m/>
    <m/>
    <m/>
    <s v="N"/>
    <s v="N"/>
    <m/>
    <m/>
    <s v="     "/>
    <m/>
    <m/>
    <m/>
    <s v="RootsFail"/>
    <m/>
    <m/>
    <m/>
    <m/>
    <m/>
    <m/>
    <m/>
    <m/>
    <m/>
    <m/>
    <m/>
    <m/>
    <m/>
    <m/>
    <m/>
  </r>
  <r>
    <s v="20211017"/>
    <s v="     "/>
    <n v="44385"/>
    <s v="7/8"/>
    <x v="0"/>
    <n v="0.45902777777777776"/>
    <s v="28"/>
    <n v="3"/>
    <s v="7"/>
    <x v="5"/>
    <n v="44385"/>
    <m/>
    <s v="Connection at transformer pole caused arching started small fire. The fire was &lt; 0.25 acres in size. This information is preliminary"/>
    <s v="     "/>
    <s v="FAS"/>
    <m/>
    <s v="N"/>
    <x v="0"/>
    <m/>
    <m/>
    <m/>
    <s v="T005335457"/>
    <m/>
    <m/>
    <s v="     "/>
    <x v="1"/>
    <s v="PG&amp;E"/>
    <m/>
    <s v="Other"/>
    <s v="Connector"/>
    <s v="D"/>
    <s v="D"/>
    <s v="&lt;0.25"/>
    <s v="100' x 100'"/>
    <s v="Equipment - PG&amp;E"/>
    <s v="34.m. Connection device damage or failure"/>
    <s v="Equipment - PG&amp;E"/>
    <s v="All types of equipment / facility failure"/>
    <s v="Splice/Clamp/Connector"/>
    <s v="Splice/Clamp/Connector"/>
    <m/>
    <m/>
    <m/>
    <s v="Y"/>
    <s v="Overhead"/>
    <x v="3"/>
    <s v="Splice/Clamp/Connector"/>
    <s v="Connector"/>
    <s v="101384670"/>
    <s v="     "/>
    <s v="Tier 3"/>
    <x v="1"/>
    <n v="305"/>
    <s v="R4"/>
    <n v="38.666800000000002"/>
    <n v="-120.953"/>
    <s v="El Dorado"/>
    <s v="SHINGLE-SPRINGS-2105"/>
    <m/>
    <n v="21000"/>
    <m/>
    <x v="0"/>
    <s v="Cal Fire"/>
    <s v="Urban"/>
    <s v="Brush fuel model"/>
    <m/>
    <s v="No"/>
    <m/>
    <m/>
    <m/>
    <m/>
    <m/>
    <m/>
    <m/>
    <s v="N"/>
    <s v="N"/>
    <m/>
    <m/>
    <s v="     "/>
    <m/>
    <m/>
    <m/>
    <m/>
    <m/>
    <m/>
    <m/>
    <m/>
    <m/>
    <m/>
    <m/>
    <m/>
    <m/>
    <m/>
    <m/>
    <m/>
    <m/>
    <m/>
    <m/>
  </r>
  <r>
    <s v="20180453"/>
    <s v="     "/>
    <n v="43290"/>
    <s v="7/9"/>
    <x v="0"/>
    <n v="0.65972222222222221"/>
    <s v="28"/>
    <n v="3"/>
    <s v="7"/>
    <x v="1"/>
    <n v="43290"/>
    <n v="0.65972222222222221"/>
    <s v="Wire fell off insulator, laid on x-arm, tracked &amp; then burned in the clear."/>
    <s v="     "/>
    <s v="FAS"/>
    <m/>
    <s v="N"/>
    <x v="0"/>
    <s v="127435"/>
    <s v="18-0058039"/>
    <m/>
    <m/>
    <m/>
    <m/>
    <s v="     "/>
    <x v="0"/>
    <s v="PG&amp;E"/>
    <m/>
    <m/>
    <m/>
    <s v="D"/>
    <m/>
    <s v="&lt;3 meters of linear travel"/>
    <m/>
    <s v="Equipment - PG&amp;E"/>
    <s v="34.b. Conductor damage or failure"/>
    <s v="Equipment - PG&amp;E"/>
    <s v="All types of equipment / facility failure"/>
    <s v="Conductor"/>
    <s v="Conductor"/>
    <m/>
    <m/>
    <s v="Line to Line"/>
    <m/>
    <s v="Overhead"/>
    <x v="3"/>
    <s v="Conductor - Primary"/>
    <m/>
    <s v="LB48"/>
    <s v="     "/>
    <s v="Tier 3"/>
    <x v="1"/>
    <n v="518"/>
    <m/>
    <n v="37.180900000000001"/>
    <n v="-122.005"/>
    <s v="Santa Clara"/>
    <s v="LOS-GATOS-1106"/>
    <s v="082021106"/>
    <n v="11000"/>
    <s v="LOS GATOS 1106697500"/>
    <x v="1"/>
    <m/>
    <s v="Rural"/>
    <m/>
    <m/>
    <s v="No"/>
    <m/>
    <m/>
    <m/>
    <m/>
    <m/>
    <m/>
    <m/>
    <s v="N"/>
    <s v="N"/>
    <m/>
    <m/>
    <s v="     "/>
    <m/>
    <m/>
    <m/>
    <m/>
    <m/>
    <m/>
    <m/>
    <m/>
    <m/>
    <m/>
    <m/>
    <m/>
    <m/>
    <m/>
    <m/>
    <m/>
    <m/>
    <m/>
    <m/>
  </r>
  <r>
    <s v="MIA201810345"/>
    <s v="     "/>
    <n v="43290"/>
    <s v="7/9"/>
    <x v="0"/>
    <n v="0.67546296296296293"/>
    <s v="28"/>
    <n v="3"/>
    <s v="7"/>
    <x v="1"/>
    <n v="43290"/>
    <n v="0.67500000000000004"/>
    <s v="Wire fell off insulator, tracked and burned in the clear. PG&amp;E structure only, less than 1 meter, Santa Clara FD exinguished. "/>
    <s v="     "/>
    <s v="FAS"/>
    <n v="44243"/>
    <s v="Y"/>
    <x v="0"/>
    <s v="127435"/>
    <s v="18-0058039"/>
    <m/>
    <s v="T004363432"/>
    <n v="114762735"/>
    <m/>
    <s v="     "/>
    <x v="0"/>
    <s v="PG&amp;E"/>
    <m/>
    <m/>
    <m/>
    <s v="D"/>
    <m/>
    <s v="&lt;3 meters of linear travel"/>
    <m/>
    <s v="Contamination"/>
    <s v="36.a. Contamination"/>
    <s v="Equipment - PG&amp;E"/>
    <s v="Other"/>
    <s v="Contamination"/>
    <m/>
    <m/>
    <m/>
    <s v="Line to Line"/>
    <s v="Yes"/>
    <s v="Overhead"/>
    <x v="0"/>
    <m/>
    <m/>
    <s v="100517750"/>
    <s v="     "/>
    <s v="Tier 3"/>
    <x v="1"/>
    <n v="518"/>
    <m/>
    <n v="37.170999999999999"/>
    <n v="-122.015"/>
    <s v="Santa Clara"/>
    <s v="LOS-GATOS-1106"/>
    <s v="82021106"/>
    <n v="11000"/>
    <s v="LOS GATOS 1106697500"/>
    <x v="1"/>
    <s v="Santa Clara Fire Dept."/>
    <s v="Rural"/>
    <m/>
    <m/>
    <s v="No"/>
    <m/>
    <m/>
    <m/>
    <m/>
    <m/>
    <m/>
    <m/>
    <s v="N"/>
    <s v="N"/>
    <m/>
    <m/>
    <s v="     "/>
    <m/>
    <m/>
    <m/>
    <m/>
    <m/>
    <m/>
    <m/>
    <m/>
    <m/>
    <m/>
    <m/>
    <m/>
    <m/>
    <m/>
    <m/>
    <m/>
    <m/>
    <m/>
    <m/>
  </r>
  <r>
    <s v="20180447"/>
    <s v="     "/>
    <n v="43290"/>
    <s v="7/9"/>
    <x v="0"/>
    <n v="0.31041666666666667"/>
    <s v="28"/>
    <n v="3"/>
    <s v="7"/>
    <x v="1"/>
    <n v="43290"/>
    <n v="0.31041666666666667"/>
    <s v="ILIS cause - &quot;Animal, Bird found&quot; / &quot;THERE WAS A TURKEY FOUND... HIT LINE AND... STARTED SMALL GRASS FIRE&quot;"/>
    <s v="     "/>
    <s v="FAS"/>
    <m/>
    <s v="N"/>
    <x v="0"/>
    <s v="126797"/>
    <s v="18-0057904"/>
    <m/>
    <m/>
    <m/>
    <m/>
    <s v="     "/>
    <x v="1"/>
    <s v="PG&amp;E"/>
    <m/>
    <m/>
    <m/>
    <s v="D"/>
    <m/>
    <s v="Structure-PG&amp;E only"/>
    <m/>
    <s v="Contact - 3rd Party"/>
    <s v="33.e. Other contact from object"/>
    <s v="Contact - 3rd Party"/>
    <s v="Contact from object"/>
    <s v="Contact - 3rd Party"/>
    <m/>
    <s v="Contact - 3rd Party"/>
    <s v="Fuse"/>
    <s v="Line to Line"/>
    <m/>
    <s v="Overhead"/>
    <x v="3"/>
    <m/>
    <m/>
    <s v="45241"/>
    <s v="     "/>
    <s v="Tier 3"/>
    <x v="1"/>
    <n v="510"/>
    <s v="R5"/>
    <n v="35.078499999999998"/>
    <n v="-120.395"/>
    <s v="San Luis Obispo"/>
    <s v="SANTA-MARIA-1108"/>
    <s v="182671108"/>
    <n v="11000"/>
    <s v="SANTA MARIA 1108M80"/>
    <x v="1"/>
    <m/>
    <s v="Hardwood Woodland"/>
    <m/>
    <m/>
    <s v="No"/>
    <m/>
    <m/>
    <m/>
    <m/>
    <m/>
    <m/>
    <m/>
    <s v="N"/>
    <s v="N"/>
    <m/>
    <m/>
    <s v="     "/>
    <m/>
    <m/>
    <m/>
    <m/>
    <m/>
    <m/>
    <m/>
    <m/>
    <m/>
    <m/>
    <m/>
    <m/>
    <m/>
    <m/>
    <m/>
    <m/>
    <m/>
    <m/>
    <m/>
  </r>
  <r>
    <s v="20150251"/>
    <s v="     "/>
    <n v="42217"/>
    <s v="8/1"/>
    <x v="1"/>
    <n v="0.60416666666666663"/>
    <s v="31"/>
    <n v="3"/>
    <s v="8"/>
    <x v="2"/>
    <n v="42220"/>
    <n v="0.26319444444444445"/>
    <m/>
    <s v="     "/>
    <m/>
    <m/>
    <s v="N"/>
    <x v="0"/>
    <s v="1282267"/>
    <s v="15-0052506"/>
    <m/>
    <m/>
    <m/>
    <m/>
    <s v="     "/>
    <x v="1"/>
    <s v="PG&amp;E"/>
    <m/>
    <s v="Vegetation"/>
    <m/>
    <s v="D"/>
    <m/>
    <s v="10-99"/>
    <s v="Square Feet: ; Acreage: 52"/>
    <s v="Contact - Animal - Bird"/>
    <s v="33.b. Animal contact"/>
    <s v="Contact - Bird"/>
    <s v="All types of equipment / facility failure"/>
    <s v="Contact - Animal"/>
    <m/>
    <s v="Contact - Animal"/>
    <s v="Conductor"/>
    <s v="Line to Line"/>
    <m/>
    <s v="Overhead"/>
    <x v="3"/>
    <s v="Conductor"/>
    <m/>
    <s v="101868639"/>
    <s v="     "/>
    <s v="Tier 3"/>
    <x v="1"/>
    <n v="510"/>
    <m/>
    <n v="34.952399999999997"/>
    <n v="-120.295"/>
    <s v="Santa Barbara"/>
    <s v="SISQUOC-1103"/>
    <s v="182811103"/>
    <n v="12000"/>
    <s v="SISQUOC 1103M98"/>
    <x v="1"/>
    <m/>
    <s v="Herbaceous"/>
    <m/>
    <m/>
    <s v="Yes"/>
    <s v="52"/>
    <m/>
    <m/>
    <m/>
    <m/>
    <m/>
    <m/>
    <s v="N"/>
    <s v="N"/>
    <m/>
    <m/>
    <s v="     "/>
    <m/>
    <m/>
    <m/>
    <m/>
    <m/>
    <m/>
    <m/>
    <m/>
    <m/>
    <m/>
    <m/>
    <m/>
    <m/>
    <m/>
    <m/>
    <m/>
    <m/>
    <m/>
    <m/>
  </r>
  <r>
    <s v="20160209"/>
    <s v="     "/>
    <n v="42583"/>
    <s v="8/1"/>
    <x v="1"/>
    <n v="0.77013888888888893"/>
    <s v="32"/>
    <n v="3"/>
    <s v="8"/>
    <x v="6"/>
    <m/>
    <m/>
    <s v="0"/>
    <s v="     "/>
    <m/>
    <m/>
    <s v="N"/>
    <x v="0"/>
    <s v="1520004"/>
    <m/>
    <m/>
    <m/>
    <m/>
    <m/>
    <s v="     "/>
    <x v="1"/>
    <s v="PG&amp;E"/>
    <m/>
    <s v="Vegetation"/>
    <m/>
    <s v="D"/>
    <m/>
    <s v="&lt;0.25"/>
    <s v="Square Feet: ; Acreage: "/>
    <s v="Vegetation"/>
    <s v="33.a. Veg. contact"/>
    <s v="Vegetation"/>
    <s v="All types of equipment / facility failure"/>
    <s v="Contact - Vegetation"/>
    <m/>
    <s v="Contact - Vegetation"/>
    <s v="Conductor"/>
    <m/>
    <s v="PACIFIC BELL"/>
    <s v="Overhead"/>
    <x v="1"/>
    <s v="Conductor"/>
    <m/>
    <s v="101412720"/>
    <s v="     "/>
    <s v="Tier 3"/>
    <x v="1"/>
    <n v="305"/>
    <m/>
    <n v="38.695599999999999"/>
    <n v="-120.928"/>
    <s v="El Dorado"/>
    <s v="SHINGLE-SPRINGS-2109"/>
    <s v="153652109"/>
    <m/>
    <s v="N/A"/>
    <x v="0"/>
    <s v="Cal Fire"/>
    <s v="Urban"/>
    <m/>
    <m/>
    <s v="No"/>
    <m/>
    <m/>
    <m/>
    <m/>
    <m/>
    <m/>
    <m/>
    <s v="N"/>
    <s v="N"/>
    <m/>
    <m/>
    <s v="     "/>
    <m/>
    <m/>
    <m/>
    <m/>
    <m/>
    <m/>
    <m/>
    <m/>
    <m/>
    <m/>
    <m/>
    <m/>
    <m/>
    <m/>
    <m/>
    <m/>
    <m/>
    <m/>
    <m/>
  </r>
  <r>
    <s v="20180591"/>
    <s v="     "/>
    <n v="43313"/>
    <s v="8/1"/>
    <x v="1"/>
    <n v="0.74861111111111112"/>
    <s v="31"/>
    <n v="3"/>
    <s v="8"/>
    <x v="1"/>
    <n v="43313"/>
    <n v="0.74861111111111112"/>
    <s v="OIS TR - &quot;SMALL BRUSH FIRE FROM TREE IN WIRES&quot;"/>
    <s v="     "/>
    <s v="FAS"/>
    <m/>
    <s v="N"/>
    <x v="0"/>
    <s v="146966"/>
    <s v="18-0065921"/>
    <m/>
    <m/>
    <m/>
    <m/>
    <s v="     "/>
    <x v="1"/>
    <s v="PG&amp;E"/>
    <m/>
    <m/>
    <m/>
    <s v="D"/>
    <m/>
    <s v="&lt;0.25"/>
    <m/>
    <s v="Vegetation"/>
    <s v="33.a. Veg. contact"/>
    <s v="Vegetation"/>
    <s v="Contact from object"/>
    <s v="Vegetation"/>
    <m/>
    <s v="Contact - Vegetation"/>
    <s v="Conductor"/>
    <s v="Line to Line"/>
    <m/>
    <s v="Overhead"/>
    <x v="3"/>
    <m/>
    <m/>
    <s v="6573"/>
    <s v="     "/>
    <s v="Tier 3"/>
    <x v="1"/>
    <n v="175"/>
    <s v="R3"/>
    <n v="38.916899999999998"/>
    <n v="-122.801"/>
    <s v="Lake"/>
    <s v="KONOCTI-1102"/>
    <s v="043311102"/>
    <n v="11000"/>
    <s v="KONOCTI 110264664"/>
    <x v="1"/>
    <m/>
    <s v="Conifer Forest"/>
    <m/>
    <m/>
    <s v="No"/>
    <m/>
    <m/>
    <m/>
    <m/>
    <m/>
    <m/>
    <m/>
    <s v="N"/>
    <s v="N"/>
    <m/>
    <m/>
    <s v="     "/>
    <s v="38.91550600"/>
    <s v="-122.79895800"/>
    <s v="Sep  4 2018 12:00AM"/>
    <s v="BranchFail"/>
    <s v="On 8-01-2018 a large spar broke away 2ft from the trunk of a Knobcone Pine. The spar landed on 2 phase 12kV lines bringing the lines to the ground which started a fire. The Fire started on 9600 McKinley Road and burned approximately 750 SQFT of grass/under brush. There were no injuries. Burnt vegetation consisted of under brush and grass only."/>
    <s v="PINE"/>
    <s v="60"/>
    <s v="15"/>
    <s v="13"/>
    <s v="None"/>
    <s v="Slight"/>
    <s v="N"/>
    <s v="1"/>
    <m/>
    <s v="Other"/>
    <s v="D"/>
    <s v="CrossArm"/>
    <s v="BareWire"/>
    <s v="1"/>
  </r>
  <r>
    <s v="20160228"/>
    <s v="     "/>
    <n v="42592"/>
    <s v="8/10"/>
    <x v="1"/>
    <n v="0.35833333333333334"/>
    <s v="33"/>
    <n v="3"/>
    <s v="8"/>
    <x v="6"/>
    <m/>
    <m/>
    <s v="SMALL FIRE  STARTED BELOW 1/0 OPEN WIRE SECONDARY - ABOUT 8FT BY 4 FT- PUT OUT BY CUSTOMER - HEARD  ARCING, POPPING SOUND - WENT TO INVESTIGATE AND FOUND FIRE- PUT OUT WITH GARDEN HOSE.- APPEARS TO BE FROM WIRE GETTING TOGETHER BY LARGE BIR"/>
    <s v="     "/>
    <m/>
    <m/>
    <s v="N"/>
    <x v="0"/>
    <s v="1524140"/>
    <m/>
    <m/>
    <m/>
    <m/>
    <m/>
    <s v="     "/>
    <x v="1"/>
    <s v="PG&amp;E"/>
    <m/>
    <s v="Vegetation"/>
    <m/>
    <s v="D"/>
    <m/>
    <s v="&lt;3 meters of linear travel"/>
    <s v="Square Feet: ; Acreage: "/>
    <s v="Contact - Animal - Other"/>
    <s v="33.b. Animal contact"/>
    <s v="Contact - Animal"/>
    <s v="All types of equipment / facility failure"/>
    <s v="Contact - Animal"/>
    <m/>
    <s v="Contact - Animal"/>
    <s v="Conductor"/>
    <m/>
    <s v="PACIFIC BELL"/>
    <s v="Overhead"/>
    <x v="1"/>
    <s v="Conductor"/>
    <m/>
    <s v="101680487"/>
    <s v="     "/>
    <s v="Tier 3"/>
    <x v="1"/>
    <n v="520"/>
    <m/>
    <n v="37.057499999999997"/>
    <n v="-121.956"/>
    <s v="Santa Cruz"/>
    <s v="CAMP-EVERS-2106"/>
    <s v="83622106"/>
    <m/>
    <s v="N/A"/>
    <x v="1"/>
    <s v="N.A."/>
    <s v="Hardwood Woodland"/>
    <m/>
    <m/>
    <s v="No"/>
    <m/>
    <m/>
    <m/>
    <m/>
    <m/>
    <m/>
    <m/>
    <s v="N"/>
    <s v="N"/>
    <m/>
    <m/>
    <s v="     "/>
    <m/>
    <m/>
    <m/>
    <m/>
    <m/>
    <m/>
    <m/>
    <m/>
    <m/>
    <m/>
    <m/>
    <m/>
    <m/>
    <m/>
    <m/>
    <m/>
    <m/>
    <m/>
    <m/>
  </r>
  <r>
    <s v="20180655"/>
    <s v="     "/>
    <n v="43322"/>
    <s v="8/10"/>
    <x v="1"/>
    <n v="0.84583333333333333"/>
    <s v="32"/>
    <n v="3"/>
    <s v="8"/>
    <x v="1"/>
    <n v="43322"/>
    <n v="0.84583333333333333"/>
    <s v="&quot;small vegetation fire started by failed connection's @pole&quot;"/>
    <s v="     "/>
    <s v="FAS"/>
    <m/>
    <s v="N"/>
    <x v="0"/>
    <s v="153221"/>
    <s v="18-0068886"/>
    <m/>
    <m/>
    <m/>
    <m/>
    <s v="     "/>
    <x v="1"/>
    <s v="PG&amp;E"/>
    <m/>
    <m/>
    <m/>
    <s v="D"/>
    <m/>
    <s v="&lt;0.25"/>
    <m/>
    <s v="Equipment - PG&amp;E"/>
    <s v="34.o. Other"/>
    <s v="Equipment - PG&amp;E"/>
    <s v="All types of equipment / facility failure"/>
    <s v="Other"/>
    <s v="Splice/Clamp/Connector"/>
    <m/>
    <m/>
    <s v="Line to Line,None"/>
    <m/>
    <s v="Overhead"/>
    <x v="3"/>
    <s v="Splice/Clamp/Connector"/>
    <m/>
    <s v="1103/2"/>
    <s v="     "/>
    <s v="Tier 3"/>
    <x v="1"/>
    <n v="300"/>
    <s v="R5"/>
    <n v="39.207299999999996"/>
    <n v="-121.20699999999999"/>
    <s v="Nevada"/>
    <s v="NARROWS-2105"/>
    <s v="153132105"/>
    <n v="21000"/>
    <s v="GRASS VALLEY 1102CB"/>
    <x v="1"/>
    <m/>
    <s v="Hardwood Woodland"/>
    <m/>
    <m/>
    <s v="No"/>
    <m/>
    <m/>
    <m/>
    <m/>
    <m/>
    <m/>
    <m/>
    <s v="N"/>
    <s v="N"/>
    <m/>
    <m/>
    <s v="     "/>
    <m/>
    <m/>
    <m/>
    <m/>
    <m/>
    <m/>
    <m/>
    <m/>
    <m/>
    <m/>
    <m/>
    <m/>
    <m/>
    <m/>
    <m/>
    <m/>
    <m/>
    <m/>
    <m/>
  </r>
  <r>
    <s v="20190806"/>
    <s v="     "/>
    <n v="43687"/>
    <s v="8/10"/>
    <x v="1"/>
    <m/>
    <s v="32"/>
    <n v="3"/>
    <s v="8"/>
    <x v="3"/>
    <n v="43687"/>
    <m/>
    <s v="Structure fire, not PG&amp;E"/>
    <s v="     "/>
    <s v="FAS"/>
    <m/>
    <s v="N"/>
    <x v="0"/>
    <s v="501536"/>
    <m/>
    <m/>
    <s v="T004722305"/>
    <n v="0"/>
    <m/>
    <s v="     "/>
    <x v="0"/>
    <s v="PG&amp;E"/>
    <m/>
    <m/>
    <m/>
    <s v="D"/>
    <m/>
    <s v="Structure-only"/>
    <m/>
    <s v="Contact - 3rd Party"/>
    <s v="33.e. Other contact from object"/>
    <s v="Contact - 3rd Party"/>
    <m/>
    <m/>
    <m/>
    <m/>
    <m/>
    <m/>
    <m/>
    <s v="Overhead"/>
    <x v="0"/>
    <m/>
    <m/>
    <s v="314077352347"/>
    <s v="     "/>
    <s v="Tier 3"/>
    <x v="1"/>
    <n v="190"/>
    <m/>
    <n v="37.919199999999996"/>
    <n v="-122.55500000000001"/>
    <s v="MARIN"/>
    <s v="ALTO-1124"/>
    <m/>
    <m/>
    <s v="ALTO-1124432"/>
    <x v="1"/>
    <m/>
    <m/>
    <m/>
    <m/>
    <s v="No"/>
    <m/>
    <m/>
    <m/>
    <m/>
    <m/>
    <m/>
    <m/>
    <s v="N"/>
    <s v="N"/>
    <m/>
    <m/>
    <s v="     "/>
    <m/>
    <m/>
    <m/>
    <m/>
    <m/>
    <m/>
    <m/>
    <m/>
    <m/>
    <m/>
    <m/>
    <m/>
    <m/>
    <m/>
    <m/>
    <m/>
    <m/>
    <m/>
    <m/>
  </r>
  <r>
    <s v="20211258"/>
    <s v="     "/>
    <n v="44418"/>
    <s v="8/10"/>
    <x v="1"/>
    <n v="0.87569444444444444"/>
    <s v="33"/>
    <n v="3"/>
    <s v="8"/>
    <x v="5"/>
    <n v="44418"/>
    <m/>
    <s v="Third party vehicle made contact with low hanging communication lines. The communication line flipped up and made contact with overhead conductors, resulting in sparks to fall to ground and igniting a small 3'x3' spot fire. This information is preliminary. OIS: 1438878, 1439544, 1440101, 1440060, 1440079, 1440722; ILIS: 21-0090598, 21-0102778*; FOID: T005365542 VXVI, T005365554 VXVI,  T005365555 C1SC, T005365557 VXVI, T005365567 RTCC, T005365574 SKB6, T005365685 A7M1, T005365686 G2SB, T005365687 GRBC, T005365713 AWR4, T005365957 C1SC, T005365715 MRCF, T005365716 AWR4, T005366168 A7M1, T005366169 C1SC, T005366172 C1SC, T005366307 VXVI, T005366315 MRCF, T005366772 AWR4, T005366748 MRCF, T005366775 GRBC, T005366812 A7M1, T005366842 RTCC; Circuit ID: 083622105; Fire Index #: 520; Division: Central Coast; District: Coast; County: Santa Cruz"/>
    <s v="     "/>
    <s v="FAS"/>
    <m/>
    <s v="Y"/>
    <x v="0"/>
    <m/>
    <s v="21-0090598, 21-0102778"/>
    <m/>
    <s v="T005365542, T005365554,  T005365555, T005365557, T005365567, T005365574, T005365685, T005365686, T005365687, T005365713, T005365957, T005365715, T005365716, T005366168, T005366169, T005366172, T005366307, T005366315, T005366772, T005366748, T005366775, T0"/>
    <m/>
    <m/>
    <s v="     "/>
    <x v="1"/>
    <s v="PG&amp;E"/>
    <m/>
    <s v="Vegetation"/>
    <m/>
    <s v="D"/>
    <s v="D"/>
    <s v="&lt;3 meters of linear travel"/>
    <m/>
    <s v="Contact - 3rd Party"/>
    <s v="33.d. Vehicle contact"/>
    <s v="Contact - 3rd Party"/>
    <s v="Contact from object"/>
    <s v="Vehicle contact"/>
    <m/>
    <s v="Vehicle contact"/>
    <s v="Conductor - Primary"/>
    <s v="None"/>
    <s v="Y"/>
    <s v="Overhead"/>
    <x v="3"/>
    <s v="Conductor - Primary"/>
    <m/>
    <m/>
    <s v="     "/>
    <s v="Tier 3"/>
    <x v="1"/>
    <n v="520"/>
    <m/>
    <n v="37.115200000000002"/>
    <n v="-122.021"/>
    <s v="Santa Cruz"/>
    <s v="CAMP-EVERS-2105"/>
    <m/>
    <n v="21000"/>
    <m/>
    <x v="0"/>
    <s v="Zayante FPD"/>
    <s v="Conifer Forest"/>
    <m/>
    <m/>
    <s v="No"/>
    <m/>
    <m/>
    <m/>
    <m/>
    <m/>
    <m/>
    <m/>
    <s v="N"/>
    <s v="N"/>
    <m/>
    <m/>
    <s v="     "/>
    <m/>
    <m/>
    <m/>
    <m/>
    <m/>
    <m/>
    <m/>
    <m/>
    <m/>
    <m/>
    <m/>
    <m/>
    <m/>
    <m/>
    <m/>
    <m/>
    <m/>
    <m/>
    <m/>
  </r>
  <r>
    <s v="20200990"/>
    <s v="     "/>
    <n v="44054"/>
    <s v="8/11"/>
    <x v="1"/>
    <n v="0.27361111111111114"/>
    <s v="33"/>
    <n v="3"/>
    <s v="8"/>
    <x v="4"/>
    <n v="44054"/>
    <n v="0.26041666666666669"/>
    <s v="On August 11, 2020 at 0951 hours, PG&amp;E Troublemen patrolled the Challenge 1101 Distribution Circuit number 103201101, in the Tier 3 high wildfire threat area near 10693 Forbestown Rd, Forbestown, CA (Which is right outside the Plumas National Forest). They observed two blown fuses, a broken pole, a wire down, and two broken arms. Initial analysis indicates that a tree fell into a primary circuit, resulting in a line to ground fault. The Cal Fire Butte Fire Dept responded to and extinguished the fire. The 607 minute outage, affected 11 customers. Repairs were complete by August 11, 2020 at 1525 hours and the service was restored to the impacted customers at 2223 hours."/>
    <s v="     "/>
    <s v="FAS"/>
    <m/>
    <s v="N"/>
    <x v="0"/>
    <s v="991130"/>
    <s v="20-0081926"/>
    <m/>
    <s v="T005032935"/>
    <m/>
    <m/>
    <s v="     "/>
    <x v="1"/>
    <s v="PG&amp;E"/>
    <m/>
    <s v="Vegetation"/>
    <m/>
    <s v="D"/>
    <s v="D"/>
    <s v="&lt;0.25"/>
    <m/>
    <s v="Vegetation"/>
    <s v="33.a. Veg. contact"/>
    <s v="Vegetation"/>
    <s v="Contact from object"/>
    <s v="Contact - Vegetation"/>
    <m/>
    <s v="Contact - Vegetation"/>
    <s v="Conductor - Primary"/>
    <s v="Line to Ground"/>
    <m/>
    <s v="Overhead"/>
    <x v="3"/>
    <s v="Conductor - Primary"/>
    <s v="Conductor - Primary, Pole, Fuse, Arms"/>
    <s v="Circuit: 103201101, Pole: 100396459"/>
    <s v="     "/>
    <s v="Tier 3"/>
    <x v="1"/>
    <n v="282"/>
    <s v="R3"/>
    <n v="39.510399999999997"/>
    <n v="-121.22"/>
    <s v="Butte"/>
    <s v="CHALLENGE-1101"/>
    <m/>
    <n v="12000"/>
    <s v="CHALLENGE 1101CB"/>
    <x v="1"/>
    <s v="Cal Fire Butte"/>
    <s v="Conifer Forest"/>
    <m/>
    <m/>
    <s v="No"/>
    <m/>
    <m/>
    <m/>
    <m/>
    <m/>
    <m/>
    <m/>
    <s v="N"/>
    <s v="N"/>
    <m/>
    <m/>
    <s v="     "/>
    <s v="39.50601000"/>
    <s v="-121.20512000"/>
    <s v="Dec 17 2020 12:00AM"/>
    <s v="Unverified"/>
    <s v="Lots of trees being logged at location unable to find"/>
    <m/>
    <m/>
    <m/>
    <m/>
    <m/>
    <m/>
    <m/>
    <m/>
    <m/>
    <m/>
    <m/>
    <m/>
    <m/>
    <m/>
  </r>
  <r>
    <s v="MIT20170020"/>
    <s v="     "/>
    <n v="42959"/>
    <s v="8/12"/>
    <x v="1"/>
    <n v="0.15625"/>
    <s v="32"/>
    <n v="3"/>
    <s v="8"/>
    <x v="0"/>
    <n v="42959"/>
    <n v="0.15625"/>
    <s v="Valley oak failed at trunk and brought down 2 of 3 phases of 12kV conductors. Approx 15 square feet burned in tier 3. Fire marked on FAS tag. JZCY - Veg sharepoint has incident data here: \\rcshare-nas05\VM\PLANNING\Business Analyst\02)PRIVILEGED_VMFireIncidents\2017\17-0069789_ST"/>
    <s v="     "/>
    <s v="Missed Ignitions Tracker"/>
    <n v="44270"/>
    <s v="Y"/>
    <x v="0"/>
    <m/>
    <s v="17-0069789"/>
    <m/>
    <m/>
    <m/>
    <m/>
    <s v="     "/>
    <x v="1"/>
    <s v="PG&amp;E"/>
    <m/>
    <m/>
    <m/>
    <s v="D"/>
    <m/>
    <s v="&lt;0.25"/>
    <m/>
    <s v="Vegetation"/>
    <s v="33.a. Veg. contact"/>
    <s v="Vegetation"/>
    <s v="Contact from object"/>
    <s v="Veg. contact"/>
    <m/>
    <s v="Contact - Vegetation"/>
    <s v="Crossarm"/>
    <s v="Three Phase Fault"/>
    <s v="N"/>
    <s v="Overhead"/>
    <x v="3"/>
    <s v="Crossarm"/>
    <m/>
    <m/>
    <s v="     "/>
    <s v="Tier 3"/>
    <x v="1"/>
    <n v="345"/>
    <m/>
    <n v="38.383800000000001"/>
    <n v="-120.527"/>
    <s v="Calaveras"/>
    <s v="WEST-POINT-1102"/>
    <s v="163201102"/>
    <n v="11000"/>
    <s v="WEST POINT 11024790"/>
    <x v="1"/>
    <m/>
    <s v="Hardwood Forest"/>
    <m/>
    <m/>
    <s v="No"/>
    <m/>
    <m/>
    <m/>
    <m/>
    <m/>
    <m/>
    <m/>
    <s v="N"/>
    <s v="N"/>
    <m/>
    <m/>
    <s v="     "/>
    <s v="38.36140000"/>
    <s v="-120.56340000"/>
    <s v="Aug 14 2017 12:00AM"/>
    <s v="TrunkFail"/>
    <s v="Green Valley oak 85 Height by 90&quot; DBH appx 20 from nearest phase. Large decidant tree on flat dry ground snapped at base. Defects within the bole showed large amounts of heart rot and fungus. No outward defects were visible. The tree brought to ground 2 out of the 3 phases which caused a small grass fire that was 3 x 5 large before customer extinguished it. Recommend FP trims for overhangs on surrounding oaks during routine patrol."/>
    <s v="OAKV"/>
    <s v="85"/>
    <s v="90"/>
    <s v="20"/>
    <s v="None"/>
    <s v="Severe"/>
    <s v="N"/>
    <s v="1"/>
    <m/>
    <s v="Plain"/>
    <s v="D"/>
    <s v="CrossArm"/>
    <s v="BareWire"/>
    <s v="1"/>
  </r>
  <r>
    <s v="20180661"/>
    <s v="     "/>
    <n v="43324"/>
    <s v="8/12"/>
    <x v="1"/>
    <n v="0.61527777777777781"/>
    <s v="33"/>
    <n v="3"/>
    <s v="8"/>
    <x v="1"/>
    <n v="43324"/>
    <n v="0.61527777777777781"/>
    <s v="&quot;Tree on wires&quot;"/>
    <s v="     "/>
    <s v="FAS"/>
    <m/>
    <s v="N"/>
    <x v="0"/>
    <s v="153963"/>
    <s v="18-0069084"/>
    <m/>
    <m/>
    <m/>
    <m/>
    <s v="     "/>
    <x v="1"/>
    <s v="PG&amp;E"/>
    <m/>
    <m/>
    <m/>
    <s v="D"/>
    <m/>
    <s v="&lt;3 meters of linear travel"/>
    <m/>
    <s v="Vegetation"/>
    <s v="33.a. Veg. contact"/>
    <s v="Vegetation"/>
    <s v="Contact from object"/>
    <s v="Vegetation"/>
    <m/>
    <s v="Contact - Vegetation"/>
    <s v="Conductor"/>
    <s v="Line to Line"/>
    <m/>
    <s v="Overhead"/>
    <x v="3"/>
    <m/>
    <m/>
    <s v="22335"/>
    <s v="     "/>
    <s v="Tier 3"/>
    <x v="1"/>
    <n v="305"/>
    <s v="R3"/>
    <n v="38.644300000000001"/>
    <n v="-120.92100000000001"/>
    <s v="El Dorado"/>
    <s v="SHINGLE-SPRINGS-2110"/>
    <s v="153652110"/>
    <n v="21000"/>
    <s v="SHINGLE SPRINGS 21107742"/>
    <x v="1"/>
    <m/>
    <s v="Hardwood Woodland"/>
    <m/>
    <m/>
    <s v="No"/>
    <m/>
    <m/>
    <m/>
    <m/>
    <m/>
    <m/>
    <m/>
    <s v="N"/>
    <s v="N"/>
    <m/>
    <m/>
    <s v="     "/>
    <s v="38.64435900"/>
    <s v="-120.92186200"/>
    <s v="Aug 13 2018 12:00AM"/>
    <s v="BranchFail"/>
    <s v="Green Gray Pine had limb fail into lines.  Unclear whether lines came down.  Evidence of small fire under area where branch failed, though branch debris not charred.  No signs of disease or defect at point of failure.  Remainder of tree still overhangs line, but no evidence of further imminent failure potential."/>
    <s v="PING"/>
    <s v="95"/>
    <s v="38"/>
    <s v="27"/>
    <s v="Moderate"/>
    <s v="None"/>
    <s v="N"/>
    <s v="1"/>
    <m/>
    <s v="Hillside"/>
    <s v="A"/>
    <s v="CrossArm"/>
    <s v="BareWire"/>
    <s v="8"/>
  </r>
  <r>
    <s v="20180668"/>
    <s v="     "/>
    <n v="43325"/>
    <s v="8/13"/>
    <x v="1"/>
    <n v="0.6479166666666667"/>
    <s v="33"/>
    <n v="3"/>
    <s v="8"/>
    <x v="1"/>
    <n v="43325"/>
    <n v="0.6479166666666667"/>
    <s v="ILIS cause - &quot;Vegetation, Tree - branch fell on line&quot;"/>
    <s v="     "/>
    <s v="FAS"/>
    <m/>
    <s v="N"/>
    <x v="0"/>
    <s v="154664"/>
    <s v="18-0069470"/>
    <m/>
    <m/>
    <m/>
    <m/>
    <s v="     "/>
    <x v="1"/>
    <s v="PG&amp;E"/>
    <m/>
    <m/>
    <m/>
    <s v="D"/>
    <m/>
    <s v="&lt;0.25"/>
    <m/>
    <s v="Vegetation"/>
    <s v="33.a. Veg. contact"/>
    <s v="Vegetation"/>
    <s v="Contact from object"/>
    <s v="Vegetation"/>
    <m/>
    <s v="Contact - Vegetation"/>
    <s v="Transformer"/>
    <s v="Line to Ground"/>
    <m/>
    <s v="Overhead"/>
    <x v="3"/>
    <m/>
    <m/>
    <s v="MTR#1007392169"/>
    <s v="     "/>
    <s v="Tier 3"/>
    <x v="1"/>
    <n v="305"/>
    <s v="R3"/>
    <n v="38.710599999999999"/>
    <n v="-120.965"/>
    <s v="El Dorado"/>
    <s v="SHINGLE-SPRINGS-2109"/>
    <s v="153652109"/>
    <n v="21000"/>
    <s v="SHINGLE SPRINGS 210912392"/>
    <x v="0"/>
    <m/>
    <s v="Herbaceous"/>
    <m/>
    <m/>
    <s v="No"/>
    <m/>
    <m/>
    <m/>
    <m/>
    <m/>
    <m/>
    <m/>
    <s v="N"/>
    <s v="N"/>
    <m/>
    <m/>
    <s v="     "/>
    <m/>
    <m/>
    <m/>
    <m/>
    <m/>
    <m/>
    <m/>
    <m/>
    <m/>
    <m/>
    <m/>
    <m/>
    <m/>
    <m/>
    <m/>
    <m/>
    <m/>
    <m/>
    <m/>
  </r>
  <r>
    <s v="20170282"/>
    <s v="     "/>
    <n v="42961"/>
    <s v="8/14"/>
    <x v="1"/>
    <n v="0.99444444444444446"/>
    <s v="33"/>
    <n v="3"/>
    <s v="8"/>
    <x v="0"/>
    <n v="42961"/>
    <m/>
    <m/>
    <s v="     "/>
    <m/>
    <m/>
    <s v="N"/>
    <x v="0"/>
    <m/>
    <m/>
    <s v="INT-09976"/>
    <m/>
    <m/>
    <m/>
    <s v="     "/>
    <x v="1"/>
    <s v="PG&amp;E"/>
    <m/>
    <s v="Vegetation"/>
    <m/>
    <s v="T"/>
    <m/>
    <s v="&lt;0.25"/>
    <s v="Square Feet: ; Acreage: "/>
    <s v="Equipment - PG&amp;E"/>
    <s v="34.o. Other"/>
    <s v="Equipment - PG&amp;E"/>
    <s v="All types of equipment / facility failure"/>
    <s v="Unknown"/>
    <s v="Unknown"/>
    <m/>
    <m/>
    <m/>
    <s v="None"/>
    <s v="Overhead"/>
    <x v="4"/>
    <s v="Conductor"/>
    <m/>
    <s v="Pole 015/127"/>
    <s v="     "/>
    <s v="Tier 3"/>
    <x v="1"/>
    <n v="520"/>
    <m/>
    <n v="37.127200000000002"/>
    <n v="-122.169"/>
    <s v="Santa Cruz"/>
    <s v="MONTA-VISTA-BURNS-60-/-BURNS-LONE-STAR-#2"/>
    <s v="ETL.7590"/>
    <n v="60000"/>
    <s v="N/A"/>
    <x v="0"/>
    <s v="Cal Fire"/>
    <s v="Urban"/>
    <m/>
    <m/>
    <s v="Yes"/>
    <m/>
    <m/>
    <m/>
    <m/>
    <m/>
    <m/>
    <m/>
    <s v="N"/>
    <s v="N"/>
    <m/>
    <m/>
    <s v="     "/>
    <m/>
    <m/>
    <m/>
    <m/>
    <m/>
    <m/>
    <m/>
    <m/>
    <m/>
    <m/>
    <m/>
    <m/>
    <m/>
    <m/>
    <m/>
    <m/>
    <m/>
    <m/>
    <m/>
  </r>
  <r>
    <s v="20170283"/>
    <s v="     "/>
    <n v="42961"/>
    <s v="8/14"/>
    <x v="1"/>
    <m/>
    <s v="33"/>
    <n v="3"/>
    <s v="8"/>
    <x v="0"/>
    <n v="42961"/>
    <n v="0.32916666666666666"/>
    <s v="NEED CREW TO REPLACE BROKEN POLE BECAUSE OF CAR POLE ACCIDENT HERE.   7 CUSTS STILL OUT OF POWER"/>
    <s v="     "/>
    <m/>
    <m/>
    <s v="N"/>
    <x v="0"/>
    <s v="1851948"/>
    <s v="17-0070063"/>
    <m/>
    <m/>
    <m/>
    <m/>
    <s v="     "/>
    <x v="1"/>
    <s v="PG&amp;E"/>
    <m/>
    <s v="Vegetation"/>
    <m/>
    <s v="D"/>
    <m/>
    <s v="&lt;3 meters of linear travel"/>
    <s v="Square Feet: ; Acreage: "/>
    <s v="Contact - 3rd Party"/>
    <s v="33.d. Vehicle contact"/>
    <s v="Contact - 3rd Party"/>
    <s v="All types of equipment / facility failure"/>
    <s v="Contact - Vehicle"/>
    <m/>
    <s v="Contact - Vehicle"/>
    <s v="Pole"/>
    <s v="Line to Ground"/>
    <s v="PACIFIC BELL"/>
    <s v="Overhead"/>
    <x v="3"/>
    <s v="Conductor"/>
    <m/>
    <s v="100083743"/>
    <s v="     "/>
    <s v="Tier 3"/>
    <x v="1"/>
    <n v="330"/>
    <m/>
    <n v="39.179400000000001"/>
    <n v="-120.976"/>
    <s v="Nevada"/>
    <s v="BRUNSWICK-1106"/>
    <s v="152481106"/>
    <n v="12000"/>
    <s v="BRUNSWICK 110651486"/>
    <x v="0"/>
    <s v="Unknown"/>
    <s v="Conifer Forest"/>
    <m/>
    <m/>
    <s v="No"/>
    <m/>
    <m/>
    <m/>
    <m/>
    <m/>
    <m/>
    <m/>
    <s v="N"/>
    <s v="N"/>
    <m/>
    <m/>
    <s v="     "/>
    <m/>
    <m/>
    <m/>
    <m/>
    <m/>
    <m/>
    <m/>
    <m/>
    <m/>
    <m/>
    <m/>
    <m/>
    <m/>
    <m/>
    <m/>
    <m/>
    <m/>
    <m/>
    <m/>
  </r>
  <r>
    <s v="20180676"/>
    <s v="     "/>
    <n v="43326"/>
    <s v="8/14"/>
    <x v="1"/>
    <n v="0.65694444444444444"/>
    <s v="33"/>
    <n v="3"/>
    <s v="8"/>
    <x v="1"/>
    <n v="43326"/>
    <n v="0.65694444444444444"/>
    <m/>
    <s v="     "/>
    <s v="FAS"/>
    <m/>
    <s v="N"/>
    <x v="0"/>
    <s v="155401"/>
    <s v="18-0069929"/>
    <m/>
    <m/>
    <m/>
    <m/>
    <s v="     "/>
    <x v="1"/>
    <s v="PG&amp;E"/>
    <m/>
    <m/>
    <m/>
    <s v="D"/>
    <m/>
    <s v="&lt;0.25"/>
    <m/>
    <s v="Vegetation"/>
    <s v="33.a. Veg. contact"/>
    <s v="Vegetation"/>
    <s v="Contact from object"/>
    <s v="Vegetation"/>
    <m/>
    <s v="Contact - Vegetation"/>
    <s v="Conductor - Secondary"/>
    <s v="Force Out"/>
    <m/>
    <s v="Overhead"/>
    <x v="1"/>
    <m/>
    <m/>
    <s v="MTR#1008212307"/>
    <s v="     "/>
    <s v="Tier 3"/>
    <x v="1"/>
    <n v="190"/>
    <s v="R2"/>
    <n v="38.086500000000001"/>
    <n v="-122.601"/>
    <s v="Marin"/>
    <s v="STAFFORD-1102"/>
    <s v="043201102"/>
    <n v="750"/>
    <s v="N/A"/>
    <x v="0"/>
    <m/>
    <s v="Hardwood Forest"/>
    <m/>
    <m/>
    <s v="No"/>
    <m/>
    <m/>
    <m/>
    <m/>
    <m/>
    <m/>
    <m/>
    <s v="N"/>
    <s v="N"/>
    <m/>
    <m/>
    <s v="     "/>
    <m/>
    <m/>
    <s v="Aug 15 2018 12:00AM"/>
    <s v="Unverified"/>
    <s v="open wire SERVICE drop, several spans feeding 1 residence.  evidence of several trees cut, bay, valley oak, coast live oak."/>
    <m/>
    <m/>
    <m/>
    <m/>
    <m/>
    <m/>
    <m/>
    <m/>
    <m/>
    <m/>
    <m/>
    <m/>
    <m/>
    <m/>
  </r>
  <r>
    <s v="20190841"/>
    <s v="     "/>
    <n v="43691"/>
    <s v="8/14"/>
    <x v="1"/>
    <m/>
    <s v="33"/>
    <n v="3"/>
    <s v="8"/>
    <x v="3"/>
    <n v="43691"/>
    <m/>
    <s v="Pine tree branch leaned into primary line, fire &gt; 1 linear meter"/>
    <s v="     "/>
    <s v="FAS"/>
    <m/>
    <s v="N"/>
    <x v="0"/>
    <s v="509077"/>
    <m/>
    <m/>
    <s v="T004725346"/>
    <n v="0"/>
    <m/>
    <s v="     "/>
    <x v="1"/>
    <s v="PG&amp;E"/>
    <m/>
    <m/>
    <m/>
    <s v="D"/>
    <m/>
    <s v="&lt;3 meters of linear travel"/>
    <m/>
    <s v="Vegetation"/>
    <s v="33.a. Veg. contact"/>
    <s v="Vegetation"/>
    <s v="Contact from object"/>
    <s v="Contact - Vegetation"/>
    <m/>
    <s v="Contact - Vegetation"/>
    <s v="Splice/Clamp/Connector"/>
    <m/>
    <m/>
    <s v="Overhead"/>
    <x v="3"/>
    <s v="Splice/Clamp/Connector"/>
    <m/>
    <s v="512769069280"/>
    <s v="     "/>
    <s v="Tier 3"/>
    <x v="1"/>
    <n v="582"/>
    <s v="R4"/>
    <n v="35.378999999999998"/>
    <n v="-120.423"/>
    <s v="SAN LUIS OBISPO"/>
    <s v="TEMPLETON-2113"/>
    <m/>
    <m/>
    <s v="TEMPLETON-2113A12"/>
    <x v="1"/>
    <m/>
    <s v="Hardwood Woodland"/>
    <m/>
    <m/>
    <s v="No"/>
    <m/>
    <m/>
    <m/>
    <m/>
    <m/>
    <m/>
    <m/>
    <s v="N"/>
    <s v="N"/>
    <m/>
    <m/>
    <s v="     "/>
    <m/>
    <m/>
    <m/>
    <m/>
    <m/>
    <m/>
    <m/>
    <m/>
    <m/>
    <m/>
    <m/>
    <m/>
    <m/>
    <m/>
    <m/>
    <m/>
    <m/>
    <m/>
    <m/>
  </r>
  <r>
    <s v="20150279"/>
    <s v="     "/>
    <n v="42231"/>
    <s v="8/15"/>
    <x v="1"/>
    <n v="0.57013888888888886"/>
    <s v="33"/>
    <n v="3"/>
    <s v="8"/>
    <x v="2"/>
    <n v="42231"/>
    <n v="0.57013888888888886"/>
    <s v="POLE LOOK LIKE IT BROOK FROM WOODPECKERS HOLES CREW TO REPLACE POLE"/>
    <s v="     "/>
    <m/>
    <m/>
    <s v="N"/>
    <x v="0"/>
    <s v="1288785"/>
    <s v="15-0055217"/>
    <m/>
    <m/>
    <m/>
    <m/>
    <s v="     "/>
    <x v="1"/>
    <s v="PG&amp;E"/>
    <m/>
    <s v="Vegetation"/>
    <m/>
    <s v="D"/>
    <m/>
    <s v="&lt;0.25"/>
    <s v="Square Feet: 50 x 50; Acreage: "/>
    <s v="Equipment - PG&amp;E"/>
    <s v="34.f. Pole damage or failure"/>
    <s v="Equipment - PG&amp;E"/>
    <s v="All types of equipment / facility failure"/>
    <s v="Pole"/>
    <s v="Pole"/>
    <m/>
    <m/>
    <s v="Line to Line,None"/>
    <s v="0"/>
    <s v="Overhead"/>
    <x v="3"/>
    <s v="Conductor"/>
    <m/>
    <m/>
    <s v="     "/>
    <s v="Tier 3"/>
    <x v="1"/>
    <n v="190"/>
    <m/>
    <n v="37.960700000000003"/>
    <n v="-122.571"/>
    <s v="Marin"/>
    <s v="SAN-RAFAEL-1108"/>
    <s v="42011108"/>
    <n v="12000"/>
    <s v="SAN RAFAEL 110839156"/>
    <x v="1"/>
    <s v="COUNTY FIRE"/>
    <s v="Conifer Forest"/>
    <m/>
    <m/>
    <s v="No"/>
    <m/>
    <m/>
    <m/>
    <m/>
    <m/>
    <m/>
    <m/>
    <s v="N"/>
    <s v="N"/>
    <m/>
    <m/>
    <s v="     "/>
    <m/>
    <m/>
    <m/>
    <m/>
    <m/>
    <m/>
    <m/>
    <m/>
    <m/>
    <m/>
    <m/>
    <m/>
    <m/>
    <m/>
    <m/>
    <m/>
    <m/>
    <m/>
    <m/>
  </r>
  <r>
    <s v="20170284"/>
    <s v="     "/>
    <n v="42962"/>
    <s v="8/15"/>
    <x v="1"/>
    <m/>
    <s v="33"/>
    <n v="3"/>
    <s v="8"/>
    <x v="0"/>
    <n v="42962"/>
    <n v="0.81111111111111112"/>
    <s v="Tree burned clear of primary, cut tree off of phone line,"/>
    <s v="     "/>
    <m/>
    <m/>
    <s v="N"/>
    <x v="0"/>
    <s v="1853359"/>
    <m/>
    <m/>
    <m/>
    <m/>
    <m/>
    <s v="     "/>
    <x v="1"/>
    <s v="PG&amp;E"/>
    <m/>
    <s v="Vegetation"/>
    <m/>
    <s v="D"/>
    <m/>
    <s v="&lt;3 meters of linear travel"/>
    <s v="Square Feet: ; Acreage: "/>
    <s v="Vegetation"/>
    <s v="33.a. Veg. contact"/>
    <s v="Vegetation"/>
    <s v="All types of equipment / facility failure"/>
    <s v="Contact - Vegetation"/>
    <m/>
    <s v="Contact - Vegetation"/>
    <s v="Conductor"/>
    <m/>
    <s v="PACIFIC BELL"/>
    <s v="Overhead"/>
    <x v="3"/>
    <s v="Conductor"/>
    <m/>
    <s v="100396172"/>
    <s v="     "/>
    <s v="Tier 3"/>
    <x v="1"/>
    <n v="282"/>
    <m/>
    <n v="39.503700000000002"/>
    <n v="-121.27800000000001"/>
    <s v="Yuba"/>
    <s v="KANAKA-1101"/>
    <s v="103221101"/>
    <n v="12000"/>
    <s v="KANAKA-110165606"/>
    <x v="1"/>
    <s v="N.A."/>
    <s v="Conifer Forest"/>
    <m/>
    <m/>
    <s v="No"/>
    <m/>
    <m/>
    <m/>
    <m/>
    <m/>
    <m/>
    <m/>
    <s v="N"/>
    <s v="N"/>
    <m/>
    <m/>
    <s v="     "/>
    <m/>
    <m/>
    <m/>
    <m/>
    <m/>
    <m/>
    <m/>
    <m/>
    <m/>
    <m/>
    <m/>
    <m/>
    <m/>
    <m/>
    <m/>
    <m/>
    <m/>
    <m/>
    <m/>
  </r>
  <r>
    <s v="MIT20170021"/>
    <s v="     "/>
    <n v="42963"/>
    <s v="8/16"/>
    <x v="1"/>
    <n v="0.45347222222222222"/>
    <s v="33"/>
    <n v="3"/>
    <s v="8"/>
    <x v="0"/>
    <n v="42963"/>
    <n v="0.45347222222222222"/>
    <s v="Oak branch fell and took one phase of primary conductors down. 6x6 foot fire in tier 3. Fire not marked in FAS.  JZCY - Veg sharepoint has incident data here: \\rcshare-nas05\VM\PLANNING\Business Analyst\02)PRIVILEGED_VMFireIncidents\2017\17-0070750_LP"/>
    <s v="     "/>
    <s v="Missed Ignitions Tracker"/>
    <n v="44270"/>
    <s v="Y"/>
    <x v="0"/>
    <m/>
    <s v="17-0070750"/>
    <m/>
    <m/>
    <m/>
    <m/>
    <s v="     "/>
    <x v="1"/>
    <s v="PG&amp;E"/>
    <m/>
    <m/>
    <m/>
    <s v="D"/>
    <m/>
    <s v="&lt;3 meters of linear travel"/>
    <m/>
    <s v="Vegetation"/>
    <s v="33.a. Veg. contact"/>
    <s v="Vegetation"/>
    <s v="Contact from object"/>
    <s v="Veg. contact"/>
    <m/>
    <s v="Contact - Vegetation"/>
    <s v="Conductor - Primary"/>
    <s v="Line to Ground"/>
    <s v="N"/>
    <s v="Overhead"/>
    <x v="3"/>
    <s v="Conductor - Primary"/>
    <m/>
    <m/>
    <s v="     "/>
    <s v="Tier 3"/>
    <x v="1"/>
    <n v="508"/>
    <m/>
    <n v="35.184600000000003"/>
    <n v="-120.70399999999999"/>
    <s v="San Luis Obispo"/>
    <s v="SAN-LUIS-OBISPO-1107"/>
    <s v="182631107"/>
    <n v="11000"/>
    <s v="SAN LUIS OBISPO 1107V02"/>
    <x v="0"/>
    <m/>
    <s v="Hardwood Woodland"/>
    <m/>
    <m/>
    <s v="No"/>
    <m/>
    <m/>
    <m/>
    <m/>
    <m/>
    <m/>
    <m/>
    <s v="N"/>
    <s v="N"/>
    <m/>
    <m/>
    <s v="     "/>
    <s v="35.13440000"/>
    <s v="-120.44110000"/>
    <s v="Aug 17 2017 12:00AM"/>
    <s v="BranchFail"/>
    <s v="Evidence of live, green Coast Live Oak branch failure at fault location. No further action necessary. Evidence of fire, fire investigation will be completed 8/17/17."/>
    <s v="OAKC"/>
    <s v="54"/>
    <s v="23"/>
    <s v="25"/>
    <s v="Slight"/>
    <s v="None"/>
    <s v="N"/>
    <s v="1"/>
    <m/>
    <s v="Other"/>
    <s v="A"/>
    <s v="CrossArm"/>
    <s v="BareWire"/>
    <s v="1"/>
  </r>
  <r>
    <s v="20201042"/>
    <s v="     "/>
    <n v="44059"/>
    <s v="8/16"/>
    <x v="1"/>
    <n v="0.7006944444444444"/>
    <s v="34"/>
    <n v="3"/>
    <s v="8"/>
    <x v="4"/>
    <n v="44059"/>
    <n v="0.125"/>
    <s v="On August 16, 2020 at 1649 hours, a PG&amp;E Troubleman was dispatched to the Los Gatos 1106 12kV Distribution off Bear Creek Way, Los Gatos in response to an outage and wire down. Initial analysis indicates vegetation contact caused the ignition. A small tree, tree type unknown, fell into the primary conductor resulting in 2 of 3 phases down and an outage to 89 customers. The fire was approximately 0.01 acre. Fire was suppressed by Cupertino Fire Department."/>
    <s v="     "/>
    <s v="FAS"/>
    <m/>
    <s v="N"/>
    <x v="0"/>
    <s v="1011852"/>
    <s v="20-0085342"/>
    <m/>
    <s v="T005042007"/>
    <n v="119623843"/>
    <m/>
    <s v="     "/>
    <x v="1"/>
    <s v="PG&amp;E"/>
    <m/>
    <s v="Vegetation"/>
    <m/>
    <s v="D"/>
    <s v="D"/>
    <s v="&lt;0.25"/>
    <s v="5-10 yard length, 5 yards width"/>
    <s v="Vegetation"/>
    <s v="33.a. Veg. contact"/>
    <s v="Vegetation"/>
    <s v="Contact from object"/>
    <s v="Contact - Vegetation"/>
    <m/>
    <s v="Contact - Vegetation"/>
    <s v="Conductor - Primary"/>
    <s v="Line to Ground"/>
    <m/>
    <s v="Overhead"/>
    <x v="3"/>
    <s v="Conductor - Primary"/>
    <s v="Conductor - Primary, Connector"/>
    <s v="Circuit ID: 082021106 "/>
    <s v="     "/>
    <s v="Tier 3"/>
    <x v="1"/>
    <n v="518"/>
    <s v="R5"/>
    <n v="37.173400000000001"/>
    <n v="-122.063"/>
    <s v="Santa Clara"/>
    <s v="LOS-GATOS-1106"/>
    <m/>
    <n v="12000"/>
    <s v="LOS GATOS 1106LB48"/>
    <x v="1"/>
    <s v="Cupertino FD"/>
    <s v="Conifer Forest"/>
    <m/>
    <m/>
    <s v="No"/>
    <m/>
    <m/>
    <m/>
    <m/>
    <m/>
    <m/>
    <m/>
    <s v="N"/>
    <s v="Y"/>
    <s v="202008160600"/>
    <s v="202008171800"/>
    <s v="     "/>
    <s v="37.17309000"/>
    <s v="-122.06243000"/>
    <s v="Sep 23 2020 12:00AM"/>
    <s v="TrunkFail"/>
    <s v="Evidence of broken and fallen tree top from a redwood near the lines. Also evidence of fresh cuts on redwood with debris on ground. Outage occurred on 8/16/20 during the lightning storm event."/>
    <s v="REDW"/>
    <s v="120"/>
    <s v="41"/>
    <s v="18"/>
    <s v="None"/>
    <s v="None"/>
    <s v="N"/>
    <s v="1"/>
    <m/>
    <s v="Hillside"/>
    <s v="B"/>
    <s v="CrossArm"/>
    <s v="TreeWire"/>
    <s v="4"/>
  </r>
  <r>
    <s v="20201032"/>
    <s v="     "/>
    <n v="44059"/>
    <s v="8/16"/>
    <x v="1"/>
    <n v="0.32361111111111113"/>
    <s v="34"/>
    <n v="3"/>
    <s v="8"/>
    <x v="4"/>
    <n v="44059"/>
    <n v="0.11874999999999999"/>
    <s v="On August 16, 2020 at 0746 hours, a PG&amp;E Troubleman was dispatched to the Los Gatos 1106 12kV Distribution Circuit on Brush Road, Los Gatos in response to an outage and wire down. Initial analysis indicates vegetation contact due to weather caused the ignition. A redwood tree was struck by lightning which caused the tree top to fall into the primary circuit resulting in a down wire and an outage to 34 customers. Fire was suppressed by Cal Fire."/>
    <s v="     "/>
    <s v="FAS"/>
    <m/>
    <s v="N"/>
    <x v="0"/>
    <s v="1011258"/>
    <s v="20-0084746"/>
    <m/>
    <s v="T005040154"/>
    <n v="119622479"/>
    <m/>
    <s v="     "/>
    <x v="1"/>
    <s v="PG&amp;E"/>
    <m/>
    <s v="Vegetation"/>
    <m/>
    <s v="D"/>
    <s v="D"/>
    <s v="0.26-9.99"/>
    <m/>
    <s v="Weather - Lightning"/>
    <s v="39.a. All Other"/>
    <s v="Weather"/>
    <s v="Contact from object"/>
    <s v="Contact - Vegetation"/>
    <m/>
    <m/>
    <m/>
    <s v="Line to Ground"/>
    <m/>
    <s v="Overhead"/>
    <x v="3"/>
    <s v="Conductor - Primary"/>
    <s v="Conductor - Primary, Transformer, Cutouts, Crossarm"/>
    <s v="Circuit ID: 082021106"/>
    <s v="     "/>
    <s v="Tier 3"/>
    <x v="1"/>
    <n v="520"/>
    <s v="R5"/>
    <n v="37.1663"/>
    <n v="-121.992"/>
    <s v="Santa Clara"/>
    <s v="LOS-GATOS-1106"/>
    <m/>
    <n v="12000"/>
    <s v="LOS GATOS 110660116"/>
    <x v="1"/>
    <s v="Cal Fire"/>
    <s v="Agriculture"/>
    <m/>
    <m/>
    <s v="No"/>
    <m/>
    <m/>
    <m/>
    <m/>
    <m/>
    <m/>
    <m/>
    <s v="N"/>
    <s v="Y"/>
    <s v="202008160600"/>
    <s v="202008171800"/>
    <s v="     "/>
    <s v="37.16625241"/>
    <s v="-121.99166851"/>
    <s v="Aug 21 2020 12:00AM"/>
    <s v="TrunkFail"/>
    <s v="LIGHTNING STRUCK TOP OF REDWOOD, FELL INTO LINES. CHARRED BRUSH/TREES AT SITE."/>
    <s v="REDW"/>
    <s v="95"/>
    <s v="56"/>
    <s v="25"/>
    <s v="None"/>
    <s v="None"/>
    <s v="N"/>
    <s v="1"/>
    <m/>
    <s v="Plain"/>
    <s v="A"/>
    <s v="CrossArm"/>
    <s v="BareWire"/>
    <s v="8"/>
  </r>
  <r>
    <s v="20211259"/>
    <s v="     "/>
    <n v="44424"/>
    <s v="8/16"/>
    <x v="1"/>
    <n v="0.61111111111111116"/>
    <s v="34"/>
    <n v="3"/>
    <s v="8"/>
    <x v="5"/>
    <m/>
    <m/>
    <s v="Secondary riser failure resulted in a pole fire. The troubleman de-energized the bank in and cut riser in the clear. The ensuing fire was limited to PG&amp;E assets. This information is preliminary. OIS: TR8285715; FOID: T005370384 MRSV, T005370394 MATP - Assist; EC A-Tag: 121908432, PM: 31549636; Pre-Existing / Cancelled S9: CATCU Incident # 010584; Circuit ID: 163661702, SAP Pole ID: 101039883; County: Tuolumne; Division: Yosemite"/>
    <s v="     "/>
    <s v="FAS"/>
    <m/>
    <s v="N"/>
    <x v="0"/>
    <m/>
    <m/>
    <m/>
    <s v="T005370384, T005370394"/>
    <n v="121908000"/>
    <m/>
    <s v="     "/>
    <x v="0"/>
    <s v="PG&amp;E"/>
    <m/>
    <s v="Other"/>
    <s v="PG&amp;E Pole"/>
    <s v="D"/>
    <s v="D"/>
    <s v="Structure-only"/>
    <m/>
    <s v="Equipment - Overloaded"/>
    <s v="34.m. Connection device damage or failure"/>
    <s v="Equipment - PG&amp;E"/>
    <s v="All types of equipment / facility failure"/>
    <s v="Splice/Clamp/Connector"/>
    <s v="Splice/Clamp/Connector"/>
    <m/>
    <m/>
    <m/>
    <s v="Y"/>
    <s v="Overhead"/>
    <x v="1"/>
    <s v="Splice/Clamp/Connector"/>
    <s v="Riser, Molding"/>
    <s v="101039883"/>
    <s v="     "/>
    <s v="Tier 3"/>
    <x v="1"/>
    <n v="348"/>
    <m/>
    <n v="38.008499999999998"/>
    <n v="-120.259"/>
    <s v="Tuolumne"/>
    <s v="MIWUK-1702"/>
    <m/>
    <n v="17000"/>
    <s v="N/A"/>
    <x v="0"/>
    <s v="Cal Fire"/>
    <s v="Urban"/>
    <m/>
    <m/>
    <s v="No"/>
    <m/>
    <m/>
    <m/>
    <m/>
    <m/>
    <m/>
    <m/>
    <s v="N"/>
    <s v="N"/>
    <m/>
    <m/>
    <s v="     "/>
    <m/>
    <m/>
    <m/>
    <m/>
    <m/>
    <m/>
    <m/>
    <m/>
    <m/>
    <m/>
    <m/>
    <m/>
    <m/>
    <m/>
    <m/>
    <m/>
    <m/>
    <m/>
    <m/>
  </r>
  <r>
    <s v="20150283"/>
    <s v="     "/>
    <n v="42233"/>
    <s v="8/17"/>
    <x v="1"/>
    <n v="0.35902777777777778"/>
    <s v="34"/>
    <n v="3"/>
    <s v="8"/>
    <x v="2"/>
    <m/>
    <m/>
    <s v="TREE FELL ON SERVICE CREW TO REPLACE SERVICE AFTER ELEC REPLACES WEATHER HEAD"/>
    <s v="     "/>
    <m/>
    <m/>
    <s v="N"/>
    <x v="0"/>
    <s v="1290063"/>
    <m/>
    <m/>
    <m/>
    <m/>
    <m/>
    <s v="     "/>
    <x v="1"/>
    <s v="PG&amp;E"/>
    <m/>
    <s v="Vegetation"/>
    <m/>
    <s v="D"/>
    <m/>
    <s v="&lt;0.25"/>
    <s v="Square Feet: ; Acreage: "/>
    <s v="Vegetation"/>
    <s v="33.a. Veg. contact"/>
    <s v="Vegetation"/>
    <s v="All types of equipment / facility failure"/>
    <s v="Contact - Vegetation"/>
    <m/>
    <s v="Contact - Vegetation"/>
    <s v="Conductor"/>
    <m/>
    <s v="PACIFIC BELL"/>
    <s v="Overhead"/>
    <x v="1"/>
    <s v="Conductor"/>
    <m/>
    <s v="101800237"/>
    <s v="     "/>
    <s v="Tier 3"/>
    <x v="1"/>
    <n v="520"/>
    <m/>
    <n v="37.075699999999998"/>
    <n v="-122.023"/>
    <s v="Santa Cruz"/>
    <s v="CAMP-EVERS-2104"/>
    <s v="83622104"/>
    <m/>
    <s v="N/A"/>
    <x v="0"/>
    <s v="Cal Fire Dept"/>
    <s v="Shrub"/>
    <m/>
    <m/>
    <s v="No"/>
    <m/>
    <m/>
    <m/>
    <m/>
    <m/>
    <m/>
    <m/>
    <s v="N"/>
    <s v="N"/>
    <m/>
    <m/>
    <s v="     "/>
    <m/>
    <m/>
    <m/>
    <m/>
    <m/>
    <m/>
    <m/>
    <m/>
    <m/>
    <m/>
    <m/>
    <m/>
    <m/>
    <m/>
    <m/>
    <m/>
    <m/>
    <m/>
    <m/>
  </r>
  <r>
    <s v="20170287"/>
    <s v="     "/>
    <n v="42964"/>
    <s v="8/17"/>
    <x v="1"/>
    <n v="0.63541666666666663"/>
    <s v="33"/>
    <n v="3"/>
    <s v="8"/>
    <x v="0"/>
    <n v="42964"/>
    <n v="0.61805555555555558"/>
    <s v="CREW TO REPAIR WIRE DOWN"/>
    <s v="     "/>
    <m/>
    <m/>
    <s v="N"/>
    <x v="0"/>
    <s v="1854371"/>
    <s v="17-0071121"/>
    <m/>
    <m/>
    <n v="113167567"/>
    <m/>
    <s v="     "/>
    <x v="1"/>
    <s v="PG&amp;E"/>
    <m/>
    <s v="Vegetation"/>
    <m/>
    <s v="D"/>
    <m/>
    <s v="&lt;0.25"/>
    <s v="Square Feet: ; Acreage: "/>
    <s v="Contact - Animal - Bird"/>
    <s v="33.b. Animal contact"/>
    <s v="Contact - Bird"/>
    <s v="All types of equipment / facility failure"/>
    <s v="Contact - Animal"/>
    <m/>
    <s v="Contact - Animal"/>
    <s v="Conductor"/>
    <s v="Line to Ground"/>
    <s v="PACIFIC BELL"/>
    <s v="Overhead"/>
    <x v="3"/>
    <s v="Conductor"/>
    <m/>
    <s v="100083029"/>
    <s v="     "/>
    <s v="Tier 3"/>
    <x v="1"/>
    <n v="330"/>
    <m/>
    <n v="39.3703"/>
    <n v="-121.048"/>
    <s v="Nevada"/>
    <s v="COLUMBIA-HILL-1101"/>
    <s v="152471101"/>
    <n v="12000"/>
    <s v="COLUMBIA HILL 1101764"/>
    <x v="1"/>
    <s v="PHIL MICHAEL  265-2894  INCIENT #   CA NEV  21642"/>
    <s v="Herbaceous"/>
    <m/>
    <m/>
    <s v="No"/>
    <m/>
    <m/>
    <m/>
    <m/>
    <m/>
    <m/>
    <m/>
    <s v="N"/>
    <s v="N"/>
    <m/>
    <m/>
    <s v="     "/>
    <m/>
    <m/>
    <m/>
    <m/>
    <m/>
    <m/>
    <m/>
    <m/>
    <m/>
    <m/>
    <m/>
    <m/>
    <m/>
    <m/>
    <m/>
    <m/>
    <m/>
    <m/>
    <m/>
  </r>
  <r>
    <s v="20190878"/>
    <s v="     "/>
    <n v="43696"/>
    <s v="8/19"/>
    <x v="1"/>
    <m/>
    <s v="34"/>
    <n v="3"/>
    <s v="8"/>
    <x v="3"/>
    <n v="43696"/>
    <n v="0.71736111111111112"/>
    <s v="branch fell onto line caused wire down and ignition"/>
    <s v="     "/>
    <s v="FAS"/>
    <m/>
    <s v="N"/>
    <x v="0"/>
    <s v="523893"/>
    <s v="19-0089645"/>
    <m/>
    <s v="T004731099"/>
    <n v="0"/>
    <m/>
    <s v="     "/>
    <x v="1"/>
    <s v="PG&amp;E"/>
    <m/>
    <m/>
    <m/>
    <s v="D"/>
    <m/>
    <s v="&lt;0.25"/>
    <m/>
    <s v="Vegetation"/>
    <s v="33.a. Veg. contact"/>
    <s v="Vegetation"/>
    <s v="Contact from object"/>
    <s v="Contact - Vegetation"/>
    <m/>
    <s v="Contact - Vegetation"/>
    <s v="Conductor - Primary"/>
    <s v="Line to Ground"/>
    <m/>
    <s v="Overhead"/>
    <x v="3"/>
    <s v="Conductor - Primary"/>
    <m/>
    <s v="192171101"/>
    <s v="     "/>
    <s v="Tier 3"/>
    <x v="1"/>
    <n v="115"/>
    <s v="R2"/>
    <n v="40.939900000000002"/>
    <n v="-123.63200000000001"/>
    <s v="HUMBOLDT"/>
    <s v="WILLOW-CREEK-1101"/>
    <m/>
    <m/>
    <s v="WILLOW CREEK 1103CB"/>
    <x v="0"/>
    <s v="California Department of Forestry"/>
    <s v="Urban"/>
    <m/>
    <m/>
    <s v="No"/>
    <m/>
    <m/>
    <m/>
    <m/>
    <m/>
    <m/>
    <m/>
    <s v="N"/>
    <s v="N"/>
    <m/>
    <m/>
    <s v="     "/>
    <s v="40.94379600"/>
    <s v="-123.62694400"/>
    <s v="Aug 22 2019 12:00AM"/>
    <s v="BranchFail"/>
    <s v="This outage occurred on a very windy day. A lateral branch broke off a tall doug fir during a wind storm and landed on the lines. The branch sat on the lines and burned through them. The lines came down and started two small fires. Cal fire and a local fire department were on the scene very quickly and extinguished the two fires. There was no property damage. Three trees were damaged in the fire and have since been signed up for removal."/>
    <s v="FIRD"/>
    <s v="100"/>
    <s v="30"/>
    <s v="15"/>
    <s v="None"/>
    <s v="None"/>
    <s v="N"/>
    <s v="1"/>
    <m/>
    <s v="Ridge"/>
    <s v="A"/>
    <s v="CrossArm"/>
    <s v="BareWire"/>
    <s v="4"/>
  </r>
  <r>
    <s v="20201095"/>
    <s v="     "/>
    <n v="44062"/>
    <s v="8/19"/>
    <x v="1"/>
    <n v="0.38819444444444445"/>
    <s v="34"/>
    <n v="3"/>
    <s v="8"/>
    <x v="4"/>
    <n v="44062"/>
    <m/>
    <s v="On August 19, 2020 at approximately 0919 hours, a PG&amp;E Line Patrol patrolled the Drum-Rio Oso #2-115kV line Circuit, near Brunswick JCT towards Brunswick Sub Structure 001/009 and Rio Oso Sub Structure 016/137. The patrol found char mark on the center phase and a small 3x3 burnt area at base of tower 16/135. The fire was out when patrol arrived and no additional trouble was found. The 24-26 minute outage affected Brunswick banks #2 and #3, affecting about 14,088 customers. Repairs were complete by August 19, 2020."/>
    <s v="     "/>
    <s v="TOTL"/>
    <m/>
    <s v="N"/>
    <x v="0"/>
    <m/>
    <m/>
    <s v="INT-14035"/>
    <s v="INT-14035"/>
    <m/>
    <m/>
    <s v="     "/>
    <x v="1"/>
    <s v="PG&amp;E"/>
    <m/>
    <s v="Vegetation"/>
    <m/>
    <s v="T"/>
    <s v="T"/>
    <s v="&lt;3 meters of linear travel"/>
    <s v="3x3"/>
    <s v="Contact - Animal - Bird"/>
    <s v="33.b. Animal contact"/>
    <s v="Contact - Bird"/>
    <s v="Contact from object"/>
    <s v="Contact - Animal"/>
    <m/>
    <s v="Contact - Animal"/>
    <s v="Conductor - Transmission"/>
    <m/>
    <m/>
    <s v="Overhead"/>
    <x v="4"/>
    <s v="Conductor - Transmission"/>
    <s v="Conductor - Transmission"/>
    <s v="Circuit: Drum-Rio Oso #2; Structure: 16/135"/>
    <s v="     "/>
    <s v="Tier 3"/>
    <x v="1"/>
    <n v="330"/>
    <s v="R4"/>
    <n v="39.137"/>
    <n v="-121.018"/>
    <s v="Nevada"/>
    <s v="DRUM-RIO-OSO-#2-115KV"/>
    <m/>
    <n v="115000"/>
    <s v="N/A"/>
    <x v="0"/>
    <s v="Unknown"/>
    <s v="Hardwood Woodland"/>
    <m/>
    <m/>
    <s v="No"/>
    <m/>
    <m/>
    <m/>
    <m/>
    <m/>
    <m/>
    <m/>
    <s v="N"/>
    <s v="N"/>
    <m/>
    <m/>
    <s v="     "/>
    <m/>
    <m/>
    <m/>
    <m/>
    <m/>
    <m/>
    <m/>
    <m/>
    <m/>
    <m/>
    <m/>
    <m/>
    <m/>
    <m/>
    <m/>
    <m/>
    <m/>
    <m/>
    <m/>
  </r>
  <r>
    <s v="CAP20184176"/>
    <s v="     "/>
    <n v="43314"/>
    <s v="8/2"/>
    <x v="1"/>
    <n v="0.58472222222222225"/>
    <s v="31"/>
    <n v="3"/>
    <s v="8"/>
    <x v="1"/>
    <m/>
    <m/>
    <s v="working on 60kv line among the two 230kv lines; grounding rod failed to dissapate voltage and caused arcing into dry grass; 8/1/2018; Work was being done by Transmission no docs available."/>
    <s v="     "/>
    <s v="CAP"/>
    <n v="44358"/>
    <s v="Y"/>
    <x v="0"/>
    <m/>
    <m/>
    <m/>
    <m/>
    <m/>
    <m/>
    <s v="     "/>
    <x v="1"/>
    <s v="PG&amp;E"/>
    <m/>
    <m/>
    <m/>
    <s v="D"/>
    <m/>
    <s v="&lt;3 meters of linear travel"/>
    <m/>
    <s v="Utility work / Operation"/>
    <s v="37.a. Utility work / Operation"/>
    <m/>
    <s v="Utility work / Operation"/>
    <m/>
    <m/>
    <m/>
    <m/>
    <m/>
    <s v="No"/>
    <s v="Overhead"/>
    <x v="0"/>
    <s v="Grounding Wire"/>
    <m/>
    <s v="010/222"/>
    <s v="     "/>
    <s v="Tier 3"/>
    <x v="1"/>
    <m/>
    <m/>
    <n v="40.751100000000001"/>
    <n v="-121.97199999999999"/>
    <s v="Shasta"/>
    <s v="KILARC-CEDAR-CREEK-60-KV,-ROUND-MOUNTAIN-COTTONWOOD-#3-230KV,-PIT-#1-COTTONWOOD-230KV"/>
    <m/>
    <m/>
    <m/>
    <x v="0"/>
    <s v="ILB crew present"/>
    <m/>
    <m/>
    <m/>
    <s v="No"/>
    <m/>
    <m/>
    <m/>
    <m/>
    <m/>
    <m/>
    <m/>
    <s v="N"/>
    <s v="N"/>
    <m/>
    <m/>
    <s v="     "/>
    <m/>
    <m/>
    <m/>
    <m/>
    <m/>
    <m/>
    <m/>
    <m/>
    <m/>
    <m/>
    <m/>
    <m/>
    <m/>
    <m/>
    <m/>
    <m/>
    <m/>
    <m/>
    <m/>
  </r>
  <r>
    <s v="SAP20202501"/>
    <s v="     "/>
    <n v="44045"/>
    <s v="8/2"/>
    <x v="1"/>
    <m/>
    <s v="32"/>
    <n v="3"/>
    <s v="8"/>
    <x v="4"/>
    <n v="44043"/>
    <m/>
    <s v="17707 GREENHORN RD, GRASS VALLEY; Branch crossed primary and caused fire; "/>
    <s v="     "/>
    <s v="SAP"/>
    <n v="44580"/>
    <s v="Y"/>
    <x v="0"/>
    <m/>
    <s v="N/A"/>
    <m/>
    <s v="1011519643"/>
    <n v="119533572"/>
    <m/>
    <s v="     "/>
    <x v="0"/>
    <s v="PG&amp;E"/>
    <m/>
    <m/>
    <m/>
    <s v="D"/>
    <m/>
    <s v="Unknown"/>
    <m/>
    <s v="Vegetation"/>
    <s v="33.a. Veg. contact"/>
    <s v="Vegetation"/>
    <s v="Veg. contact"/>
    <s v="Veg. contact"/>
    <m/>
    <s v="Veg. contact"/>
    <s v="Conductor - All"/>
    <m/>
    <s v="Yes"/>
    <s v="Overhead"/>
    <x v="0"/>
    <s v="Conductor - All"/>
    <m/>
    <s v="100027001"/>
    <s v="     "/>
    <s v="Tier 3"/>
    <x v="1"/>
    <m/>
    <m/>
    <n v="39.206499999999998"/>
    <n v="-120.94199999999999"/>
    <s v="Nevada"/>
    <s v="BRUNSWICK-1102"/>
    <m/>
    <m/>
    <m/>
    <x v="0"/>
    <m/>
    <m/>
    <m/>
    <m/>
    <s v="No"/>
    <m/>
    <m/>
    <m/>
    <m/>
    <m/>
    <m/>
    <m/>
    <s v="N"/>
    <s v="N"/>
    <m/>
    <m/>
    <s v="     "/>
    <m/>
    <m/>
    <m/>
    <m/>
    <m/>
    <m/>
    <m/>
    <m/>
    <m/>
    <m/>
    <m/>
    <m/>
    <m/>
    <m/>
    <m/>
    <m/>
    <m/>
    <m/>
    <m/>
  </r>
  <r>
    <s v="20180691"/>
    <s v="     "/>
    <n v="43332"/>
    <s v="8/20"/>
    <x v="1"/>
    <n v="0.39861111111111114"/>
    <s v="34"/>
    <n v="3"/>
    <s v="8"/>
    <x v="1"/>
    <n v="43332"/>
    <n v="0.39861111111111114"/>
    <m/>
    <s v="     "/>
    <s v="FAS"/>
    <m/>
    <s v="N"/>
    <x v="0"/>
    <s v="158531"/>
    <s v="18-0071596"/>
    <m/>
    <m/>
    <m/>
    <s v="EI180820A"/>
    <s v="     "/>
    <x v="0"/>
    <s v="PG&amp;E"/>
    <m/>
    <m/>
    <m/>
    <s v="D"/>
    <m/>
    <s v="&lt;0.25"/>
    <m/>
    <s v="Contact - 3rd Party"/>
    <s v="33.e. Other contact from object"/>
    <s v="Contact - 3rd Party"/>
    <s v="Contact from object"/>
    <s v="Contact - 3rd Party"/>
    <m/>
    <s v="Contact - 3rd Party"/>
    <m/>
    <s v="Force Out"/>
    <m/>
    <s v="Overhead"/>
    <x v="3"/>
    <m/>
    <m/>
    <s v="2438"/>
    <s v="     "/>
    <s v="Tier 3"/>
    <x v="1"/>
    <n v="280"/>
    <m/>
    <n v="39.802"/>
    <n v="-121.58199999999999"/>
    <s v="Butte"/>
    <s v="PARADISE-1105"/>
    <s v="102831105"/>
    <n v="11000"/>
    <s v="PARADISE 11052214"/>
    <x v="0"/>
    <m/>
    <s v="Rural"/>
    <m/>
    <m/>
    <s v="No"/>
    <m/>
    <m/>
    <m/>
    <m/>
    <m/>
    <m/>
    <m/>
    <s v="N"/>
    <s v="N"/>
    <m/>
    <m/>
    <s v="     "/>
    <m/>
    <m/>
    <m/>
    <m/>
    <m/>
    <m/>
    <m/>
    <m/>
    <m/>
    <m/>
    <m/>
    <m/>
    <m/>
    <m/>
    <m/>
    <m/>
    <m/>
    <m/>
    <m/>
  </r>
  <r>
    <s v="20180687"/>
    <s v="     "/>
    <n v="43332"/>
    <s v="8/20"/>
    <x v="1"/>
    <n v="0.39861111111111114"/>
    <s v="34"/>
    <n v="3"/>
    <s v="8"/>
    <x v="1"/>
    <n v="43332"/>
    <n v="0.39861111111111114"/>
    <m/>
    <s v="     "/>
    <s v="FAS"/>
    <m/>
    <s v="N"/>
    <x v="0"/>
    <s v="158521"/>
    <s v="18-0071596"/>
    <m/>
    <m/>
    <m/>
    <s v="EI180820A"/>
    <s v="     "/>
    <x v="1"/>
    <s v="PG&amp;E"/>
    <m/>
    <m/>
    <m/>
    <s v="D"/>
    <m/>
    <s v="&lt;3 meters of linear travel"/>
    <m/>
    <s v="Contact - 3rd Party"/>
    <s v="33.e. Other contact from object"/>
    <s v="Contact - 3rd Party"/>
    <s v="Contact from object"/>
    <s v="Contact - 3rd Party"/>
    <m/>
    <s v="Contact - 3rd Party"/>
    <s v="Conductor"/>
    <s v="Force Out"/>
    <m/>
    <s v="Overhead"/>
    <x v="3"/>
    <m/>
    <m/>
    <s v="2438"/>
    <s v="     "/>
    <s v="Tier 3"/>
    <x v="1"/>
    <n v="280"/>
    <s v="R3"/>
    <n v="39.802"/>
    <n v="-121.58199999999999"/>
    <s v="Butte"/>
    <s v="PARADISE-1105"/>
    <s v="102831105"/>
    <n v="11000"/>
    <s v="PARADISE 11052214"/>
    <x v="0"/>
    <m/>
    <s v="Conifer Forest"/>
    <m/>
    <m/>
    <s v="Yes"/>
    <m/>
    <m/>
    <m/>
    <m/>
    <m/>
    <m/>
    <m/>
    <s v="N"/>
    <s v="N"/>
    <m/>
    <m/>
    <s v="     "/>
    <m/>
    <m/>
    <m/>
    <m/>
    <m/>
    <m/>
    <m/>
    <m/>
    <m/>
    <m/>
    <m/>
    <m/>
    <m/>
    <m/>
    <m/>
    <m/>
    <m/>
    <m/>
    <m/>
  </r>
  <r>
    <s v="20180688"/>
    <s v="     "/>
    <n v="43332"/>
    <s v="8/20"/>
    <x v="1"/>
    <n v="0.39861111111111114"/>
    <s v="34"/>
    <n v="3"/>
    <s v="8"/>
    <x v="1"/>
    <n v="43332"/>
    <n v="0.39861111111111114"/>
    <s v="T-men noted Fire Cause = &quot;Crane went thru line&quot;"/>
    <s v="     "/>
    <s v="FAS"/>
    <m/>
    <s v="N"/>
    <x v="0"/>
    <s v="158521"/>
    <s v="18-0071596"/>
    <m/>
    <m/>
    <m/>
    <s v="EI180820A"/>
    <s v="     "/>
    <x v="0"/>
    <s v="PG&amp;E"/>
    <m/>
    <m/>
    <m/>
    <s v="D"/>
    <m/>
    <s v="&lt;3 meters of linear travel"/>
    <m/>
    <s v="Contact - 3rd Party"/>
    <s v="33.e. Other contact from object"/>
    <s v="Contact - 3rd Party"/>
    <s v="Contact from object"/>
    <s v="Contact - 3rd Party"/>
    <m/>
    <s v="Contact - 3rd Party"/>
    <m/>
    <s v="Force Out"/>
    <m/>
    <s v="Overhead"/>
    <x v="3"/>
    <m/>
    <m/>
    <s v="2438"/>
    <s v="     "/>
    <s v="Tier 3"/>
    <x v="1"/>
    <n v="280"/>
    <m/>
    <n v="39.802"/>
    <n v="-121.58199999999999"/>
    <s v="Butte"/>
    <s v="PARADISE-1105"/>
    <s v="102831105"/>
    <n v="11000"/>
    <s v="PARADISE 11052214"/>
    <x v="0"/>
    <m/>
    <s v="Rural"/>
    <m/>
    <m/>
    <s v="No"/>
    <m/>
    <m/>
    <m/>
    <m/>
    <m/>
    <m/>
    <m/>
    <s v="N"/>
    <s v="N"/>
    <m/>
    <m/>
    <s v="     "/>
    <m/>
    <m/>
    <m/>
    <m/>
    <m/>
    <m/>
    <m/>
    <m/>
    <m/>
    <m/>
    <m/>
    <m/>
    <m/>
    <m/>
    <m/>
    <m/>
    <m/>
    <m/>
    <m/>
  </r>
  <r>
    <s v="20180697"/>
    <s v="     "/>
    <n v="43333"/>
    <s v="8/21"/>
    <x v="1"/>
    <n v="0.42569444444444443"/>
    <s v="34"/>
    <n v="3"/>
    <s v="8"/>
    <x v="1"/>
    <n v="43333"/>
    <n v="0.42569444444444443"/>
    <s v="ILIS cause - &quot;Vegetation, Tree - branch fell on line&quot;"/>
    <s v="     "/>
    <s v="FAS"/>
    <m/>
    <s v="N"/>
    <x v="0"/>
    <s v="159351"/>
    <s v="18-0072055"/>
    <m/>
    <m/>
    <m/>
    <m/>
    <s v="     "/>
    <x v="1"/>
    <s v="PG&amp;E"/>
    <m/>
    <m/>
    <m/>
    <s v="D"/>
    <m/>
    <s v="&lt;0.25"/>
    <m/>
    <s v="Vegetation"/>
    <s v="33.a. Veg. contact"/>
    <s v="Vegetation"/>
    <s v="Contact from object"/>
    <s v="Vegetation"/>
    <m/>
    <s v="Contact - Vegetation"/>
    <s v="Conductor"/>
    <s v="Line to Ground"/>
    <m/>
    <s v="Overhead"/>
    <x v="3"/>
    <m/>
    <m/>
    <s v="18637"/>
    <s v="     "/>
    <s v="Tier 3"/>
    <x v="1"/>
    <n v="305"/>
    <s v="R3"/>
    <n v="38.699300000000001"/>
    <n v="-120.887"/>
    <s v="El Dorado"/>
    <s v="DIAMOND-SPRINGS-1107"/>
    <s v="152261107"/>
    <n v="11000"/>
    <s v="DIAMOND SPRINGS 11071402"/>
    <x v="0"/>
    <m/>
    <s v="Hardwood Woodland"/>
    <m/>
    <m/>
    <s v="No"/>
    <m/>
    <m/>
    <m/>
    <m/>
    <m/>
    <m/>
    <m/>
    <s v="N"/>
    <s v="N"/>
    <m/>
    <m/>
    <s v="     "/>
    <s v="38.69720700"/>
    <s v="-120.88896300"/>
    <s v="Aug 23 2018 12:00AM"/>
    <s v="BranchFail"/>
    <s v="Green Valley Oak lost overhanging branch into lines.  No signs of disease or defect present in tree at point of failure or otherwise.  Tree has good structure and overall health otherwise."/>
    <s v="OAKV"/>
    <s v="67"/>
    <s v="29"/>
    <s v="25"/>
    <s v="None"/>
    <s v="None"/>
    <s v="N"/>
    <s v="1"/>
    <m/>
    <s v="Valley"/>
    <s v="A"/>
    <s v="CrossArm"/>
    <s v="BareWire"/>
    <s v="4"/>
  </r>
  <r>
    <s v="20190900"/>
    <s v="     "/>
    <n v="43699"/>
    <s v="8/22"/>
    <x v="1"/>
    <m/>
    <s v="34"/>
    <n v="3"/>
    <s v="8"/>
    <x v="3"/>
    <n v="43699"/>
    <n v="0.9291666666666667"/>
    <s v="Branch fell onto line"/>
    <s v="     "/>
    <s v="FAS"/>
    <m/>
    <s v="N"/>
    <x v="0"/>
    <s v="532944"/>
    <s v="19-0091224"/>
    <m/>
    <s v="T004734197"/>
    <n v="0"/>
    <m/>
    <s v="     "/>
    <x v="1"/>
    <s v="PG&amp;E"/>
    <m/>
    <m/>
    <m/>
    <s v="D"/>
    <m/>
    <s v="0.26-9.99"/>
    <m/>
    <s v="Vegetation"/>
    <s v="33.a. Veg. contact"/>
    <s v="Vegetation"/>
    <s v="Contact from object"/>
    <s v="Contact - Vegetation"/>
    <m/>
    <s v="Contact - Vegetation"/>
    <s v="Conductor - Primary"/>
    <s v="Line to Ground"/>
    <m/>
    <s v="Overhead"/>
    <x v="3"/>
    <s v="Conductor - Primary"/>
    <s v="no reported damage"/>
    <s v="152481106"/>
    <s v="     "/>
    <s v="Tier 3"/>
    <x v="1"/>
    <n v="330"/>
    <s v="R3"/>
    <n v="39.139000000000003"/>
    <n v="-121.01900000000001"/>
    <s v="NEVADA"/>
    <s v="BRUNSWICK-1106"/>
    <m/>
    <m/>
    <s v="BRUNSWICK 11062416"/>
    <x v="0"/>
    <m/>
    <s v="Hardwood Forest"/>
    <m/>
    <m/>
    <s v="No"/>
    <m/>
    <m/>
    <m/>
    <m/>
    <m/>
    <m/>
    <m/>
    <s v="N"/>
    <s v="N"/>
    <m/>
    <m/>
    <s v="     "/>
    <s v="39.13920000"/>
    <s v="-121.02040000"/>
    <s v="Aug 23 2019 12:00AM"/>
    <s v="TrunkFail"/>
    <s v="Healthy Grey Pine situated uphill from conductors failed 20 up and came to rest on the lines and starting a small 3 acre fire. (Fire Investigation Completed 8-23)and sent to VPM."/>
    <s v="PING"/>
    <s v="55"/>
    <s v="24"/>
    <s v="35"/>
    <s v="Moderate"/>
    <s v="None"/>
    <s v="N"/>
    <s v="1"/>
    <m/>
    <s v="Hillside"/>
    <s v="C"/>
    <s v="AlleyArm"/>
    <s v="BareWire"/>
    <s v="2"/>
  </r>
  <r>
    <s v="20190914"/>
    <s v="     "/>
    <n v="43700"/>
    <s v="8/23"/>
    <x v="1"/>
    <m/>
    <s v="34"/>
    <n v="3"/>
    <s v="8"/>
    <x v="3"/>
    <n v="43700"/>
    <m/>
    <s v="Vegetation into line, fire limited to structure only"/>
    <s v="     "/>
    <s v="FAS"/>
    <m/>
    <s v="N"/>
    <x v="0"/>
    <s v="533240"/>
    <s v="19-0091450"/>
    <m/>
    <s v="T004734626"/>
    <n v="0"/>
    <m/>
    <s v="     "/>
    <x v="0"/>
    <s v="PG&amp;E"/>
    <m/>
    <m/>
    <m/>
    <s v="D"/>
    <m/>
    <s v="&lt;3 meters of linear travel"/>
    <m/>
    <s v="Vegetation"/>
    <s v="33.a. Veg. contact"/>
    <s v="Vegetation"/>
    <s v="Contact from object"/>
    <s v="Contact - Vegetation"/>
    <m/>
    <s v="Contact - Vegetation"/>
    <m/>
    <s v="Force Out"/>
    <m/>
    <s v="Overhead"/>
    <x v="0"/>
    <m/>
    <m/>
    <s v="083242111-2101589656{4461}"/>
    <s v="     "/>
    <s v="Tier 3"/>
    <x v="1"/>
    <n v="520"/>
    <m/>
    <n v="37.083399999999997"/>
    <n v="-121.783"/>
    <s v="SANTA CLARA"/>
    <s v="MORGAN-HILL-2111"/>
    <m/>
    <m/>
    <s v="MORGAN HILL 2111XR398"/>
    <x v="1"/>
    <s v="larry revas 408 779 5936"/>
    <m/>
    <m/>
    <m/>
    <s v="No"/>
    <m/>
    <m/>
    <m/>
    <m/>
    <m/>
    <m/>
    <m/>
    <s v="N"/>
    <s v="N"/>
    <m/>
    <m/>
    <s v="     "/>
    <s v="37.08330300"/>
    <s v="-121.78426100"/>
    <s v="Aug 28 2019 12:00AM"/>
    <s v="TrunkFail"/>
    <s v="Evidence of down tree, 2s/w/ssd 14923. evidence of wood along road and tree trunk above road."/>
    <s v="UNKN"/>
    <s v="30"/>
    <s v="13"/>
    <s v="23"/>
    <s v="Slight"/>
    <s v="Moderate"/>
    <s v="Y"/>
    <s v="1"/>
    <m/>
    <s v="Hillside"/>
    <s v="B"/>
    <s v="CrossArm"/>
    <s v="BareWire"/>
    <s v="12"/>
  </r>
  <r>
    <s v="20150298"/>
    <s v="     "/>
    <n v="42240"/>
    <s v="8/24"/>
    <x v="1"/>
    <n v="0.95"/>
    <s v="35"/>
    <n v="3"/>
    <s v="8"/>
    <x v="2"/>
    <n v="42240"/>
    <n v="0.95"/>
    <s v="found 2 of 2 blown refused ok small veg fire 200 east of pan toll rd"/>
    <s v="     "/>
    <m/>
    <m/>
    <s v="N"/>
    <x v="0"/>
    <s v="1294014"/>
    <s v="15-0057082"/>
    <m/>
    <m/>
    <m/>
    <m/>
    <s v="     "/>
    <x v="1"/>
    <s v="PG&amp;E"/>
    <m/>
    <s v="Vegetation"/>
    <m/>
    <s v="D"/>
    <m/>
    <s v="&lt;3 meters of linear travel"/>
    <s v="Square Feet: ; Acreage: "/>
    <s v="Equipment - PG&amp;E"/>
    <s v="34.o. Other"/>
    <s v="Equipment - PG&amp;E"/>
    <s v="All types of equipment / facility failure"/>
    <m/>
    <m/>
    <m/>
    <m/>
    <s v="Line to Line"/>
    <s v="0"/>
    <s v="Overhead"/>
    <x v="3"/>
    <s v="Unknown"/>
    <m/>
    <s v="200' east of pan toll rd 50' north of panoramic hwy"/>
    <s v="     "/>
    <s v="Tier 3"/>
    <x v="1"/>
    <n v="180"/>
    <m/>
    <n v="37.896000000000001"/>
    <n v="-122.601"/>
    <s v="Marin"/>
    <s v="ALTO-1125"/>
    <s v="42031125"/>
    <n v="12000"/>
    <s v="ALTO 1125902"/>
    <x v="1"/>
    <s v="marin county fire"/>
    <s v="Shrub"/>
    <m/>
    <m/>
    <s v="No"/>
    <m/>
    <m/>
    <m/>
    <m/>
    <m/>
    <m/>
    <m/>
    <s v="N"/>
    <s v="N"/>
    <m/>
    <m/>
    <s v="     "/>
    <m/>
    <m/>
    <m/>
    <m/>
    <m/>
    <m/>
    <m/>
    <m/>
    <m/>
    <m/>
    <m/>
    <m/>
    <m/>
    <m/>
    <m/>
    <m/>
    <m/>
    <m/>
    <m/>
  </r>
  <r>
    <s v="20201605"/>
    <s v="     "/>
    <n v="44067"/>
    <s v="8/24"/>
    <x v="1"/>
    <n v="0.73472222222222228"/>
    <s v="35"/>
    <n v="3"/>
    <s v="8"/>
    <x v="4"/>
    <n v="44067"/>
    <n v="0.7319444444444444"/>
    <s v="On August 24, 2020 at 1738 hours, a PG&amp;E troubleman was dispatched to the Calistoga 1102 Distribution Circuit on Diamond Mountain Rd, Calistoga in response to a wire down outage. Initial analysis indicates veg contact with overhead primary lines caused the ignition.  A branch broke off of a Green Valley Oak tree and fell onto overhead primary conductors, breaking two poles and crossarms which resulted in an ignition and an outage to 69 customers. The ensuing fire was 3 meters - 0.25 acres in size and was supressed by Cal Fire. A PG&amp;E crew replaced all damaged equipment and restored power to all 69 customers on August 25, 2020."/>
    <s v="     "/>
    <s v="FAS"/>
    <m/>
    <s v="Y"/>
    <x v="0"/>
    <s v="1028795"/>
    <s v="20-0089510"/>
    <m/>
    <s v="T005054107"/>
    <m/>
    <m/>
    <s v="     "/>
    <x v="1"/>
    <s v="PG&amp;E"/>
    <m/>
    <s v="Vegetation"/>
    <m/>
    <s v="D"/>
    <s v="D"/>
    <s v="&lt;0.25"/>
    <m/>
    <s v="Vegetation"/>
    <s v="33.a. Veg. contact"/>
    <s v="Vegetation"/>
    <s v="Contact from object"/>
    <s v="Contact - Vegetation"/>
    <m/>
    <s v="Contact - Vegetation"/>
    <s v="Conductor - Primary"/>
    <s v="Multi-Fault"/>
    <m/>
    <s v="Overhead"/>
    <x v="3"/>
    <s v="Conductor - Primary"/>
    <s v="Poles, Crossarms, Conductors"/>
    <s v="Circuit ID: 042711102"/>
    <s v="     "/>
    <s v="Tier 3"/>
    <x v="1"/>
    <n v="180"/>
    <s v="R5"/>
    <n v="38.5657"/>
    <n v="-122.575"/>
    <s v="Napa"/>
    <s v="CALISTOGA-1102"/>
    <m/>
    <n v="12000"/>
    <m/>
    <x v="0"/>
    <s v="Cal Fire"/>
    <s v="Hardwood Forest"/>
    <m/>
    <m/>
    <s v="No"/>
    <m/>
    <m/>
    <m/>
    <m/>
    <m/>
    <m/>
    <m/>
    <s v="N"/>
    <s v="N"/>
    <m/>
    <m/>
    <s v="     "/>
    <s v="38.56573900"/>
    <s v="-122.57517000"/>
    <s v="Aug 26 2020 12:00AM"/>
    <s v="BranchFail"/>
    <s v="GREEN VALLEY OAK 70FT TALL X 50IN DBH,A LARGE GREEN LIMB ABOUT 25FT LONG X 16IN DIAMETER BROKE OUT OF UPPER PART OF TREE ABOUT 6FT FROM ATTACHMENT._x000d__x000a_PER T MAN OUTAGE REPORT LIMB HIT POLE AND XARM BRAKING POLE AND CAUSING OUTAGE._x000d__x000a_THERE WAS ASMALL GROUND FIRE AT THIS LOCATION."/>
    <s v="OAKV"/>
    <s v="70"/>
    <s v="50"/>
    <s v="25"/>
    <s v="None"/>
    <s v="None"/>
    <s v="N"/>
    <s v="1"/>
    <m/>
    <s v="Plain"/>
    <s v="A"/>
    <s v="CrossArm"/>
    <s v="BareWire"/>
    <s v="0"/>
  </r>
  <r>
    <s v="20190925"/>
    <s v="     "/>
    <n v="43702"/>
    <s v="8/25"/>
    <x v="1"/>
    <m/>
    <s v="35"/>
    <n v="3"/>
    <s v="8"/>
    <x v="3"/>
    <n v="43702"/>
    <n v="0.58750000000000002"/>
    <s v="Branch fell onto line"/>
    <s v="     "/>
    <s v="FAS"/>
    <m/>
    <s v="N"/>
    <x v="0"/>
    <s v="538143"/>
    <s v="19-0091921"/>
    <m/>
    <s v="T004736117"/>
    <n v="117807561"/>
    <m/>
    <s v="     "/>
    <x v="1"/>
    <s v="PG&amp;E"/>
    <m/>
    <m/>
    <m/>
    <s v="D"/>
    <m/>
    <s v="&lt;0.25"/>
    <m/>
    <s v="Vegetation"/>
    <s v="33.a. Veg. contact"/>
    <s v="Vegetation"/>
    <s v="Contact from object"/>
    <s v="Contact - Vegetation"/>
    <m/>
    <s v="Contact - Vegetation"/>
    <s v="Transformer"/>
    <s v="Force Out"/>
    <m/>
    <s v="Overhead"/>
    <x v="3"/>
    <s v="Transformer"/>
    <m/>
    <s v="115334464574"/>
    <s v="     "/>
    <s v="Tier 3"/>
    <x v="1"/>
    <n v="113"/>
    <s v="R2"/>
    <n v="41.093499999999999"/>
    <n v="-123.694"/>
    <s v="HUMBOLDT"/>
    <s v="HOOPA-1101"/>
    <m/>
    <m/>
    <s v="HOOPA 1101CB"/>
    <x v="1"/>
    <s v="Unknown"/>
    <s v="Hardwood Forest"/>
    <m/>
    <m/>
    <s v="No"/>
    <m/>
    <m/>
    <m/>
    <m/>
    <m/>
    <m/>
    <m/>
    <s v="N"/>
    <s v="N"/>
    <m/>
    <m/>
    <s v="     "/>
    <m/>
    <m/>
    <s v="May  5 2020 12:00AM"/>
    <m/>
    <s v="Branch broke off of a healthy 90 feet tall, 28 DBH, Douglas Fir and landed on lines. The branch was 50ft above the ground , 6ft from attachment, and 2 DBH at break. Tree trunk is currently 20ft clear of the lines. The pole was constructed with cross arms and bare wire."/>
    <s v="FIRD"/>
    <m/>
    <m/>
    <m/>
    <m/>
    <m/>
    <m/>
    <m/>
    <m/>
    <m/>
    <m/>
    <m/>
    <m/>
    <s v="0"/>
  </r>
  <r>
    <s v="20201141"/>
    <s v="     "/>
    <n v="44068"/>
    <s v="8/25"/>
    <x v="1"/>
    <n v="0.3263888888888889"/>
    <s v="35"/>
    <n v="3"/>
    <s v="8"/>
    <x v="4"/>
    <n v="44068"/>
    <n v="0.26041666666666669"/>
    <s v="On August 25, 2020 at 0619 hours, a PG&amp;E Troubleman was dispatched to the Alto 1124 12kV Distribution Circuit on Marsh Drive near W. Blithedale Avenue, Mill Valley in response to an outage. Initial analysis indicates PG&amp;E equipment failure caused the ignition. The connection went bad in the cutout which caused arcing that resulted in outage to 15 customers and melted the bird guard. The melted plastic of the bird guard landed on the ground causing a fire 1 - 3 meters in size. The fire was self-suppressed. PG&amp;E crew replaced the cutout same day."/>
    <s v="     "/>
    <s v="FAS"/>
    <m/>
    <s v="N"/>
    <x v="0"/>
    <s v="1028956"/>
    <s v="20-0089690"/>
    <m/>
    <s v="T005054403"/>
    <n v="119666495"/>
    <m/>
    <s v="     "/>
    <x v="1"/>
    <s v="PG&amp;E"/>
    <m/>
    <s v="Vegetation"/>
    <m/>
    <s v="D"/>
    <s v="D"/>
    <s v="&lt;3 meters of linear travel"/>
    <m/>
    <s v="Equipment - PG&amp;E"/>
    <s v="34.c. Fuse damage or failure"/>
    <s v="Equipment - PG&amp;E"/>
    <s v="All types of equipment / facility failure"/>
    <s v="Fuse failure - all"/>
    <s v="Fuse"/>
    <m/>
    <m/>
    <s v="Force Out"/>
    <m/>
    <s v="Overhead"/>
    <x v="3"/>
    <s v="Fuse"/>
    <s v="Cutout"/>
    <s v="Fuse: 2443"/>
    <s v="     "/>
    <s v="Tier 3"/>
    <x v="1"/>
    <n v="190"/>
    <s v="R2"/>
    <n v="37.918599999999998"/>
    <n v="-122.55500000000001"/>
    <s v="Marin"/>
    <s v="ALTO-1124"/>
    <m/>
    <n v="12000"/>
    <s v="ALTO 1124432"/>
    <x v="1"/>
    <s v="Self Extinguished"/>
    <s v="Hardwood Forest"/>
    <m/>
    <m/>
    <s v="No"/>
    <m/>
    <m/>
    <m/>
    <m/>
    <m/>
    <m/>
    <m/>
    <s v="N"/>
    <s v="N"/>
    <m/>
    <m/>
    <s v="     "/>
    <m/>
    <m/>
    <m/>
    <m/>
    <m/>
    <m/>
    <m/>
    <m/>
    <m/>
    <m/>
    <m/>
    <m/>
    <m/>
    <m/>
    <m/>
    <m/>
    <m/>
    <m/>
    <m/>
  </r>
  <r>
    <s v="20201119"/>
    <s v="     "/>
    <n v="44068"/>
    <s v="8/25"/>
    <x v="1"/>
    <n v="0.26319444444444445"/>
    <s v="35"/>
    <n v="3"/>
    <s v="8"/>
    <x v="4"/>
    <n v="44068"/>
    <n v="0.26041666666666669"/>
    <s v="Duplicate. Reference Index 1119."/>
    <s v="     "/>
    <s v="FAS"/>
    <m/>
    <s v="N"/>
    <x v="1"/>
    <s v="1028956"/>
    <s v="20-0089690"/>
    <m/>
    <s v="T005054291, T005054403, T005054332"/>
    <n v="119666495"/>
    <m/>
    <s v="     "/>
    <x v="0"/>
    <s v="PG&amp;E"/>
    <m/>
    <s v="Other"/>
    <m/>
    <s v="D"/>
    <s v="D"/>
    <s v="&lt;3 meters of linear travel"/>
    <m/>
    <s v="Duplicate"/>
    <s v="39.a. All Other"/>
    <s v="Duplicate"/>
    <m/>
    <m/>
    <m/>
    <m/>
    <m/>
    <s v="Force Out"/>
    <m/>
    <s v="Overhead"/>
    <x v="3"/>
    <s v="Fault Tamer"/>
    <s v="Fault Tamer"/>
    <s v="Fused Cutout: 2443, SD: 791113"/>
    <s v="     "/>
    <s v="Tier 3"/>
    <x v="1"/>
    <n v="190"/>
    <m/>
    <n v="37.918599999999998"/>
    <n v="-122.55500000000001"/>
    <s v="Marin"/>
    <s v="ALTO-1124"/>
    <m/>
    <n v="12000"/>
    <s v="ALTO 1124432"/>
    <x v="1"/>
    <s v="Self Extinguished"/>
    <m/>
    <m/>
    <m/>
    <s v="No"/>
    <m/>
    <m/>
    <m/>
    <m/>
    <m/>
    <m/>
    <m/>
    <s v="N"/>
    <s v="N"/>
    <m/>
    <m/>
    <s v="     "/>
    <m/>
    <m/>
    <m/>
    <m/>
    <m/>
    <m/>
    <m/>
    <m/>
    <m/>
    <m/>
    <m/>
    <m/>
    <m/>
    <m/>
    <m/>
    <m/>
    <m/>
    <m/>
    <m/>
  </r>
  <r>
    <s v="20211293"/>
    <s v="     "/>
    <n v="44433"/>
    <s v="8/25"/>
    <x v="1"/>
    <n v="0.60624999999999996"/>
    <s v="35"/>
    <n v="3"/>
    <s v="8"/>
    <x v="5"/>
    <m/>
    <m/>
    <s v="Initial EIR: EI210825A - Redding - Property Damage - Summary: CPUC PG&amp;E Electrical Incident ? EI210825A - On August 25, 2021 at approximately 1500 hours, a PG&amp;E third-party contractor was conducting work on PG&amp;E?s Girvan 1101 12kV Distribution Circuit near Placer Road and Muletown Road in Redding. The crew was installing a new pole and a new service. While cutting to remove the old service, the crew observed sparks from the service ignite a fire. The crew attempted to extinguish the fire but was unsuccessful. The fire grew to approximately 9.2 acres and was eventually extinguished by CalFire. The fire damaged a detached garage to a residence, a contractor pickup truck, a contractor water buffalo and PG&amp;E poles. This incident is being reported under the property damage criterion due to damages anticipated to exceed $50,000. PG&amp;E is not aware of any injuries or fatalities. PG&amp;E is reporting this incident out of an abundance of caution. This information is preliminary. A contracor crew performing work for PG&amp;E on transformer pole that had old service attached to a tree between the pole and house. The contractor crew was there to set a new pole and replace the old service. As work was being performed sparks began to fall from the service. Several spot fires were ignitied under the pole and the crew was unable to extinguish the fire. Cal Fire arrived on scene and extinguished an approximately 9.2 acres fire. The fire destoyed the ROkstad pickup track, water buffalo and a detached garage. Per Alyssa Koo 8/26/21, NOT Privileged &amp; Confidential. This information is preliminary. "/>
    <s v="     "/>
    <s v="FAS"/>
    <m/>
    <s v="N"/>
    <x v="0"/>
    <m/>
    <s v="21-0107004, 21-0109338"/>
    <m/>
    <s v="988651281"/>
    <m/>
    <s v="EI210825A"/>
    <s v="     "/>
    <x v="1"/>
    <s v="PG&amp;E"/>
    <m/>
    <s v="Vegetation"/>
    <m/>
    <s v="D"/>
    <s v="D"/>
    <s v="10-99"/>
    <m/>
    <s v="Utility work / Operation"/>
    <s v="37.a. Utility work / Operation"/>
    <m/>
    <s v="Utility work / Operation"/>
    <s v="Other"/>
    <m/>
    <m/>
    <m/>
    <s v="None"/>
    <s v="Y"/>
    <s v="Overhead"/>
    <x v="2"/>
    <s v="Service Drop"/>
    <s v="Pole, transformer"/>
    <m/>
    <s v="     "/>
    <s v="Tier 3"/>
    <x v="1"/>
    <n v="241"/>
    <s v="NA"/>
    <n v="40.515500000000003"/>
    <n v="-122.515"/>
    <s v="Shasta"/>
    <s v="GIRVAN-1101"/>
    <m/>
    <m/>
    <s v="N/A"/>
    <x v="0"/>
    <s v="Cal Fire"/>
    <s v="Hardwood Woodland"/>
    <s v="Grass fuel model"/>
    <m/>
    <s v="No"/>
    <m/>
    <m/>
    <m/>
    <m/>
    <m/>
    <s v="MULE"/>
    <m/>
    <s v="N"/>
    <s v="N"/>
    <m/>
    <m/>
    <s v="     "/>
    <m/>
    <m/>
    <m/>
    <m/>
    <m/>
    <m/>
    <m/>
    <m/>
    <m/>
    <m/>
    <m/>
    <m/>
    <m/>
    <m/>
    <m/>
    <m/>
    <m/>
    <m/>
    <m/>
  </r>
  <r>
    <s v="20150301"/>
    <s v="     "/>
    <n v="42242"/>
    <s v="8/26"/>
    <x v="1"/>
    <n v="0.50277777777777777"/>
    <s v="35"/>
    <n v="3"/>
    <s v="8"/>
    <x v="2"/>
    <n v="42242"/>
    <n v="0.5131944444444444"/>
    <s v="burnt conn during overcurrent condiction-replace"/>
    <s v="     "/>
    <m/>
    <m/>
    <s v="N"/>
    <x v="0"/>
    <s v="1294903"/>
    <s v="15-0057475"/>
    <m/>
    <m/>
    <m/>
    <m/>
    <s v="     "/>
    <x v="1"/>
    <s v="PG&amp;E"/>
    <m/>
    <s v="Vegetation"/>
    <m/>
    <s v="D"/>
    <m/>
    <s v="&lt;0.25"/>
    <s v="Square Feet: 30 x 30; Acreage: "/>
    <s v="Equipment - PG&amp;E"/>
    <s v="34.o. Other"/>
    <s v="Equipment - PG&amp;E"/>
    <s v="All types of equipment / facility failure"/>
    <m/>
    <m/>
    <m/>
    <m/>
    <s v="Line to Line"/>
    <s v="PACIFIC BELL"/>
    <s v="Overhead"/>
    <x v="3"/>
    <s v="Conductor"/>
    <m/>
    <s v="102242504"/>
    <s v="     "/>
    <s v="Tier 3"/>
    <x v="1"/>
    <n v="190"/>
    <m/>
    <n v="37.963799999999999"/>
    <n v="-122.524"/>
    <s v="Marin"/>
    <s v="SAN-RAFAEL-1101"/>
    <s v="42011101"/>
    <n v="12000"/>
    <s v="SAN RAFAEL 1103CB"/>
    <x v="0"/>
    <s v="srfd"/>
    <s v="Urban"/>
    <m/>
    <m/>
    <s v="No"/>
    <m/>
    <m/>
    <m/>
    <m/>
    <m/>
    <m/>
    <m/>
    <s v="N"/>
    <s v="N"/>
    <m/>
    <m/>
    <s v="     "/>
    <m/>
    <m/>
    <m/>
    <m/>
    <m/>
    <m/>
    <m/>
    <m/>
    <m/>
    <m/>
    <m/>
    <m/>
    <m/>
    <m/>
    <m/>
    <m/>
    <m/>
    <m/>
    <m/>
  </r>
  <r>
    <s v="20170299"/>
    <s v="     "/>
    <n v="42973"/>
    <s v="8/26"/>
    <x v="1"/>
    <n v="0.87013888888888891"/>
    <s v="34"/>
    <n v="3"/>
    <s v="8"/>
    <x v="0"/>
    <n v="42973"/>
    <m/>
    <s v="0"/>
    <s v="     "/>
    <m/>
    <m/>
    <s v="N"/>
    <x v="0"/>
    <s v="1860177"/>
    <m/>
    <m/>
    <s v="T004116318"/>
    <m/>
    <m/>
    <s v="     "/>
    <x v="1"/>
    <s v="PG&amp;E"/>
    <m/>
    <s v="Vegetation"/>
    <m/>
    <s v="D"/>
    <m/>
    <s v="&lt;0.25"/>
    <s v="Square Feet: ; Acreage: "/>
    <s v="Equipment - Overloaded"/>
    <s v="34.o. Other"/>
    <s v="Equipment - PG&amp;E"/>
    <s v="All types of equipment / facility failure"/>
    <s v="Service Drop"/>
    <s v="Service Drop"/>
    <m/>
    <m/>
    <m/>
    <s v="Unknown"/>
    <s v="Overhead"/>
    <x v="1"/>
    <s v="Conductor"/>
    <m/>
    <s v="101382231"/>
    <s v="     "/>
    <s v="Tier 3"/>
    <x v="1"/>
    <n v="305"/>
    <m/>
    <n v="38.706600000000002"/>
    <n v="-121.01900000000001"/>
    <s v="El Dorado"/>
    <s v="CLARKSVILLE-2104"/>
    <s v="153612104"/>
    <m/>
    <s v="N/A"/>
    <x v="0"/>
    <s v="N.A."/>
    <s v="Hardwood Woodland"/>
    <m/>
    <m/>
    <s v="No"/>
    <m/>
    <m/>
    <m/>
    <m/>
    <m/>
    <m/>
    <m/>
    <s v="N"/>
    <s v="N"/>
    <m/>
    <m/>
    <s v="     "/>
    <m/>
    <m/>
    <m/>
    <m/>
    <m/>
    <m/>
    <m/>
    <m/>
    <m/>
    <m/>
    <m/>
    <m/>
    <m/>
    <m/>
    <m/>
    <m/>
    <m/>
    <m/>
    <m/>
  </r>
  <r>
    <s v="20180709"/>
    <s v="     "/>
    <n v="43338"/>
    <s v="8/26"/>
    <x v="1"/>
    <n v="0.64513888888888893"/>
    <s v="35"/>
    <n v="3"/>
    <s v="8"/>
    <x v="1"/>
    <n v="43338"/>
    <n v="0.64513888888888893"/>
    <m/>
    <s v="     "/>
    <s v="FAS"/>
    <m/>
    <s v="N"/>
    <x v="0"/>
    <s v="162711"/>
    <s v="18-0073601"/>
    <m/>
    <m/>
    <m/>
    <m/>
    <s v="     "/>
    <x v="1"/>
    <s v="PG&amp;E"/>
    <m/>
    <m/>
    <m/>
    <s v="D"/>
    <m/>
    <s v="&lt;0.25"/>
    <m/>
    <s v="Vegetation"/>
    <s v="33.a. Veg. contact"/>
    <s v="Vegetation"/>
    <s v="Contact from object"/>
    <s v="Vegetation"/>
    <m/>
    <s v="Contact - Vegetation"/>
    <s v="Conductor"/>
    <s v="Line to Ground"/>
    <m/>
    <s v="Overhead"/>
    <x v="3"/>
    <m/>
    <m/>
    <s v="35424"/>
    <s v="     "/>
    <s v="Tier 3"/>
    <x v="1"/>
    <n v="330"/>
    <s v="R3"/>
    <n v="39.361400000000003"/>
    <n v="-121.121"/>
    <s v="Nevada"/>
    <s v="COLUMBIA-HILL-1101"/>
    <s v="152471101"/>
    <n v="11000"/>
    <s v="COLUMBIA HILL 1101CB"/>
    <x v="1"/>
    <m/>
    <s v="Herbaceous"/>
    <m/>
    <m/>
    <s v="No"/>
    <m/>
    <m/>
    <m/>
    <m/>
    <m/>
    <m/>
    <m/>
    <s v="N"/>
    <s v="N"/>
    <m/>
    <m/>
    <s v="     "/>
    <s v="39.35990000"/>
    <s v="-121.12090000"/>
    <s v="Aug 27 2018 12:00AM"/>
    <s v="TrunkFail"/>
    <s v="Over mature Black Oak failed at the root system and falling onto conductors. Tree had moderate lean towards lines which aided in the failure."/>
    <s v="OAKK"/>
    <s v="75"/>
    <s v="45"/>
    <s v="55"/>
    <s v="Moderate"/>
    <s v="None"/>
    <s v="N"/>
    <s v="1"/>
    <m/>
    <s v="Hillside"/>
    <s v="A"/>
    <s v="CrossArm"/>
    <s v="BareWire"/>
    <s v="1"/>
  </r>
  <r>
    <s v="20150304"/>
    <s v="     "/>
    <n v="42243"/>
    <s v="8/27"/>
    <x v="1"/>
    <n v="0.14583333333333334"/>
    <s v="35"/>
    <n v="3"/>
    <s v="8"/>
    <x v="2"/>
    <n v="42243"/>
    <n v="0.14583333333333334"/>
    <m/>
    <s v="     "/>
    <m/>
    <m/>
    <s v="N"/>
    <x v="0"/>
    <s v="1295274"/>
    <s v="15-0057619"/>
    <m/>
    <m/>
    <n v="110603535"/>
    <m/>
    <s v="     "/>
    <x v="1"/>
    <s v="PG&amp;E"/>
    <m/>
    <s v="Vegetation"/>
    <m/>
    <s v="D"/>
    <m/>
    <s v="&lt;0.25"/>
    <s v="Square Feet: ; Acreage: "/>
    <s v="Vegetation"/>
    <s v="33.a. Veg. contact"/>
    <s v="Vegetation"/>
    <s v="All types of equipment / facility failure"/>
    <s v="Contact - Vegetation"/>
    <m/>
    <s v="Contact - Vegetation"/>
    <s v="Conductor"/>
    <s v="Line to Line"/>
    <s v="PACIFIC BELL"/>
    <s v="Overhead"/>
    <x v="3"/>
    <s v="Conductor"/>
    <m/>
    <s v="100487196"/>
    <s v="     "/>
    <s v="Tier 3"/>
    <x v="1"/>
    <n v="530"/>
    <m/>
    <n v="37.844799999999999"/>
    <n v="-122.199"/>
    <s v="Alameda"/>
    <s v="K1102"/>
    <s v="12101102"/>
    <n v="12000"/>
    <s v="N/A"/>
    <x v="0"/>
    <m/>
    <s v="Hardwood Woodland"/>
    <m/>
    <m/>
    <s v="No"/>
    <m/>
    <m/>
    <m/>
    <m/>
    <m/>
    <m/>
    <m/>
    <s v="N"/>
    <s v="N"/>
    <m/>
    <m/>
    <s v="     "/>
    <m/>
    <m/>
    <s v="Aug 28 2015 12:00AM"/>
    <s v="BranchFail"/>
    <s v="Same as Sustained report 15-0057619: A dead pine tree that was separated from the lines by a row of live Pines had a limb fail through the live pines the limb was resting above and to the side of the lines in the live pines. Limb failed falling into the lines causing them to tangled and sparking, causing a fire. Fire investigation has been complete."/>
    <s v="PINM"/>
    <s v="45"/>
    <s v="12"/>
    <s v="6"/>
    <s v="Slight"/>
    <s v="Severe"/>
    <s v="Y"/>
    <s v="1"/>
    <m/>
    <s v="Hillside"/>
    <s v="B"/>
    <s v="CrossArm"/>
    <s v="BareWire"/>
    <s v="0"/>
  </r>
  <r>
    <s v="20211309"/>
    <s v="     "/>
    <n v="44435"/>
    <s v="8/27"/>
    <x v="1"/>
    <n v="0.83750000000000002"/>
    <s v="35"/>
    <n v="3"/>
    <s v="8"/>
    <x v="5"/>
    <n v="44435"/>
    <m/>
    <s v="Tree branch fell into line. The ensuing fire was 3 meters - 0.25 acre in size. This information is preliminary."/>
    <s v="     "/>
    <s v="FAS"/>
    <m/>
    <s v="N"/>
    <x v="0"/>
    <m/>
    <s v="21-0110470"/>
    <m/>
    <s v="T005380001"/>
    <m/>
    <m/>
    <s v="     "/>
    <x v="1"/>
    <s v="PG&amp;E"/>
    <m/>
    <s v="Vegetation"/>
    <m/>
    <s v="D"/>
    <s v="D"/>
    <s v="&lt;0.25"/>
    <m/>
    <s v="Vegetation"/>
    <s v="33.a. Veg. contact"/>
    <s v="Vegetation"/>
    <s v="Contact from object"/>
    <s v="Veg. contact"/>
    <m/>
    <s v="Veg. contact"/>
    <s v="Conductor - Primary"/>
    <s v="Line to Ground"/>
    <s v="Y"/>
    <s v="Overhead"/>
    <x v="3"/>
    <s v="Conductor - Primary"/>
    <m/>
    <s v="100519591"/>
    <s v="     "/>
    <s v="Tier 3"/>
    <x v="1"/>
    <n v="520"/>
    <s v="R3"/>
    <n v="37.116300000000003"/>
    <n v="-121.92100000000001"/>
    <s v="Santa Cruz"/>
    <s v="LOS-GATOS-1107"/>
    <m/>
    <n v="12000"/>
    <m/>
    <x v="0"/>
    <s v="Santa Cruz FD"/>
    <s v="Conifer Forest"/>
    <s v="Timber fuel model"/>
    <m/>
    <s v="No"/>
    <m/>
    <m/>
    <m/>
    <m/>
    <m/>
    <m/>
    <m/>
    <s v="N"/>
    <s v="N"/>
    <m/>
    <m/>
    <s v="     "/>
    <m/>
    <m/>
    <s v="Sep  1 2021 12:00AM"/>
    <s v="Unverified"/>
    <s v="T-man reports that branch fell onto power lines."/>
    <m/>
    <m/>
    <m/>
    <m/>
    <m/>
    <m/>
    <m/>
    <m/>
    <m/>
    <m/>
    <m/>
    <m/>
    <m/>
    <m/>
  </r>
  <r>
    <s v="20170305"/>
    <s v="     "/>
    <n v="42975"/>
    <s v="8/28"/>
    <x v="1"/>
    <n v="0.38472222222222224"/>
    <s v="35"/>
    <n v="3"/>
    <s v="8"/>
    <x v="0"/>
    <n v="42975"/>
    <m/>
    <s v="burnt open service connector started fire"/>
    <s v="     "/>
    <m/>
    <m/>
    <s v="N"/>
    <x v="0"/>
    <s v="1861333"/>
    <m/>
    <m/>
    <m/>
    <m/>
    <m/>
    <s v="     "/>
    <x v="1"/>
    <s v="PG&amp;E"/>
    <m/>
    <s v="Vegetation"/>
    <m/>
    <s v="D"/>
    <m/>
    <s v="&lt;0.25"/>
    <s v="Square Feet: ; Acreage: "/>
    <s v="Equipment - PG&amp;E"/>
    <s v="34.m. Connection device damage or failure"/>
    <s v="Equipment - PG&amp;E"/>
    <s v="All types of equipment / facility failure"/>
    <s v="Splice/Clamp/Connector"/>
    <s v="Splice/Clamp/Connector"/>
    <m/>
    <m/>
    <m/>
    <s v="Unknown"/>
    <s v="Overhead"/>
    <x v="1"/>
    <s v="Conductor"/>
    <m/>
    <s v="103781085"/>
    <s v="     "/>
    <s v="Tier 3"/>
    <x v="1"/>
    <n v="175"/>
    <m/>
    <n v="38.744300000000003"/>
    <n v="-122.649"/>
    <s v="Lake"/>
    <s v="MIDDLETOWN-1101"/>
    <s v="43141101"/>
    <m/>
    <s v="N/A"/>
    <x v="1"/>
    <s v="N.A."/>
    <s v="Herbaceous"/>
    <m/>
    <m/>
    <s v="Yes"/>
    <m/>
    <m/>
    <m/>
    <m/>
    <m/>
    <m/>
    <m/>
    <s v="N"/>
    <s v="N"/>
    <m/>
    <m/>
    <s v="     "/>
    <m/>
    <m/>
    <m/>
    <m/>
    <m/>
    <m/>
    <m/>
    <m/>
    <m/>
    <m/>
    <m/>
    <m/>
    <m/>
    <m/>
    <m/>
    <m/>
    <m/>
    <m/>
    <m/>
  </r>
  <r>
    <s v="20170306"/>
    <s v="     "/>
    <n v="42975"/>
    <s v="8/28"/>
    <x v="1"/>
    <n v="0.42152777777777778"/>
    <s v="35"/>
    <n v="3"/>
    <s v="8"/>
    <x v="0"/>
    <n v="42975"/>
    <n v="0.4236111111111111"/>
    <s v="0"/>
    <s v="     "/>
    <m/>
    <m/>
    <s v="N"/>
    <x v="0"/>
    <s v="1861294"/>
    <s v="17-0073379"/>
    <m/>
    <m/>
    <n v="113198899"/>
    <m/>
    <s v="     "/>
    <x v="1"/>
    <s v="PG&amp;E"/>
    <m/>
    <s v="Vegetation"/>
    <m/>
    <s v="D"/>
    <m/>
    <s v="0.26-9.99"/>
    <s v="Square Feet: ; Acreage: 1.6"/>
    <s v="Vegetation"/>
    <s v="33.a. Veg. contact"/>
    <s v="Vegetation"/>
    <s v="All types of equipment / facility failure"/>
    <s v="Contact - Vegetation"/>
    <m/>
    <s v="Contact - Vegetation"/>
    <s v="Conductor"/>
    <s v="Force Out"/>
    <s v="Unknown"/>
    <s v="Overhead"/>
    <x v="3"/>
    <s v="Conductor"/>
    <m/>
    <s v="100019525"/>
    <s v="     "/>
    <s v="Tier 3"/>
    <x v="1"/>
    <n v="330"/>
    <m/>
    <n v="39.047199999999997"/>
    <n v="-120.786"/>
    <s v="Placer"/>
    <s v="FORESTHILL-1101"/>
    <s v="152181101"/>
    <n v="12000"/>
    <s v="FORESTHILL 11011820"/>
    <x v="1"/>
    <s v="FORESTHILL"/>
    <s v="Conifer Forest"/>
    <m/>
    <m/>
    <s v="No"/>
    <m/>
    <m/>
    <m/>
    <m/>
    <m/>
    <m/>
    <m/>
    <s v="N"/>
    <s v="N"/>
    <m/>
    <m/>
    <s v="     "/>
    <m/>
    <m/>
    <s v="Aug 29 2017 12:00AM"/>
    <s v="3rdParty"/>
    <s v="Attempted to perform outage investigation day following event but was unable to safely access site as logging operation was working in area again.  Re-visited location in a second attempt on 11/7/17 and found that operations were ongoing. No safe way to enter work zone and no available contact person with which to make arrangements to safely inspect."/>
    <m/>
    <m/>
    <m/>
    <m/>
    <m/>
    <m/>
    <m/>
    <m/>
    <m/>
    <m/>
    <m/>
    <m/>
    <m/>
    <m/>
  </r>
  <r>
    <s v="MIA20179497"/>
    <s v="     "/>
    <n v="42975"/>
    <s v="8/28"/>
    <x v="1"/>
    <n v="0.38519675925925928"/>
    <s v="35"/>
    <n v="3"/>
    <s v="8"/>
    <x v="0"/>
    <n v="42975"/>
    <n v="0.38472222222222224"/>
    <s v="FAS FLD remarks state a burnt open service connector started fire."/>
    <s v="     "/>
    <s v="FAS"/>
    <n v="44250"/>
    <s v="Y"/>
    <x v="0"/>
    <s v="1861333"/>
    <s v="N/A"/>
    <m/>
    <s v="T004117482"/>
    <m/>
    <m/>
    <s v="     "/>
    <x v="1"/>
    <s v="PG&amp;E"/>
    <m/>
    <m/>
    <m/>
    <s v="D"/>
    <m/>
    <s v="&lt;0.25"/>
    <m/>
    <s v="Equipment - PG&amp;E"/>
    <s v="34.m. Connection device damage or failure"/>
    <s v="Equipment - PG&amp;E"/>
    <s v="All types of equipment / facility failure"/>
    <s v="Splice/Clamp/Connector"/>
    <s v="Service Connector"/>
    <m/>
    <m/>
    <m/>
    <s v="Yes"/>
    <s v="Overhead"/>
    <x v="0"/>
    <m/>
    <m/>
    <s v="102166602"/>
    <s v="     "/>
    <s v="Tier 3"/>
    <x v="1"/>
    <n v="175"/>
    <m/>
    <n v="38.743899999999996"/>
    <n v="-122.651"/>
    <s v="Lake"/>
    <s v="MIDDLETOWN-1101"/>
    <s v="43141101"/>
    <n v="11000"/>
    <s v="MIDDLETOWN-1101644756"/>
    <x v="1"/>
    <m/>
    <s v="Herbaceous"/>
    <m/>
    <m/>
    <s v="Yes"/>
    <m/>
    <m/>
    <m/>
    <m/>
    <m/>
    <m/>
    <m/>
    <s v="N"/>
    <s v="N"/>
    <m/>
    <m/>
    <s v="     "/>
    <m/>
    <m/>
    <m/>
    <m/>
    <m/>
    <m/>
    <m/>
    <m/>
    <m/>
    <m/>
    <m/>
    <m/>
    <m/>
    <m/>
    <m/>
    <m/>
    <m/>
    <m/>
    <m/>
  </r>
  <r>
    <s v="20190937"/>
    <s v="     "/>
    <n v="43705"/>
    <s v="8/28"/>
    <x v="1"/>
    <m/>
    <s v="35"/>
    <n v="3"/>
    <s v="8"/>
    <x v="3"/>
    <n v="43705"/>
    <m/>
    <s v="Fire from lightening, fire &lt; 1 meter"/>
    <s v="     "/>
    <s v="FAS"/>
    <m/>
    <s v="N"/>
    <x v="0"/>
    <s v="544734"/>
    <s v="19-0093050"/>
    <m/>
    <s v="T004739042"/>
    <n v="0"/>
    <m/>
    <s v="     "/>
    <x v="0"/>
    <s v="PG&amp;E"/>
    <m/>
    <m/>
    <m/>
    <s v="D"/>
    <m/>
    <s v="&lt;3 meters of linear travel"/>
    <m/>
    <s v="Equipment - PG&amp;E"/>
    <s v="34.o. Other"/>
    <s v="Equipment - PG&amp;E"/>
    <m/>
    <m/>
    <s v="Line Recloser"/>
    <m/>
    <m/>
    <s v="Line to Ground"/>
    <m/>
    <s v="Overhead"/>
    <x v="0"/>
    <s v="Line Recloser"/>
    <m/>
    <s v="103451101-2100929208{1586}"/>
    <s v="     "/>
    <s v="Tier 3"/>
    <x v="1"/>
    <n v="246"/>
    <m/>
    <n v="40.6616"/>
    <n v="-122.48699999999999"/>
    <s v="SHASTA"/>
    <s v="KESWICK-1101"/>
    <m/>
    <m/>
    <s v="KESWICK 11011586"/>
    <x v="1"/>
    <s v="KESWICK CAL FIRE"/>
    <m/>
    <m/>
    <m/>
    <s v="No"/>
    <m/>
    <m/>
    <m/>
    <m/>
    <m/>
    <m/>
    <m/>
    <s v="N"/>
    <s v="N"/>
    <m/>
    <m/>
    <s v="     "/>
    <m/>
    <m/>
    <m/>
    <m/>
    <m/>
    <m/>
    <m/>
    <m/>
    <m/>
    <m/>
    <m/>
    <m/>
    <m/>
    <m/>
    <m/>
    <m/>
    <m/>
    <m/>
    <m/>
  </r>
  <r>
    <s v="20170315"/>
    <s v="     "/>
    <n v="42976"/>
    <s v="8/29"/>
    <x v="1"/>
    <n v="0.53402777777777777"/>
    <s v="35"/>
    <n v="3"/>
    <s v="8"/>
    <x v="0"/>
    <n v="42976"/>
    <n v="0.53263888888888888"/>
    <s v="0"/>
    <s v="     "/>
    <m/>
    <m/>
    <s v="N"/>
    <x v="0"/>
    <s v="1862552"/>
    <s v="17-0073823"/>
    <m/>
    <m/>
    <m/>
    <s v="EI170829A"/>
    <s v="     "/>
    <x v="1"/>
    <s v="PG&amp;E"/>
    <m/>
    <s v="Vegetation"/>
    <m/>
    <s v="D"/>
    <m/>
    <s v="&gt;5,000"/>
    <s v="Square Feet: ; Acreage: 12400"/>
    <s v="Vegetation"/>
    <s v="33.a. Veg. contact"/>
    <s v="Vegetation"/>
    <s v="All types of equipment / facility failure"/>
    <s v="Contact - Vegetation"/>
    <m/>
    <s v="Contact - Vegetation"/>
    <s v="Conductor"/>
    <s v="Line to Ground"/>
    <s v="Unknown"/>
    <s v="Overhead"/>
    <x v="3"/>
    <s v="Conductor"/>
    <m/>
    <s v="101017368"/>
    <s v="     "/>
    <s v="Tier 3"/>
    <x v="1"/>
    <n v="450"/>
    <m/>
    <n v="37.450699999999998"/>
    <n v="-119.645"/>
    <s v="Madera"/>
    <s v="OAKHURST-1103"/>
    <s v="254421103"/>
    <n v="12000"/>
    <s v="N/A"/>
    <x v="1"/>
    <s v="USFS"/>
    <s v="Hardwood Forest"/>
    <m/>
    <m/>
    <s v="Yes"/>
    <s v="12407"/>
    <s v="7"/>
    <m/>
    <m/>
    <m/>
    <s v="RAILROAD"/>
    <m/>
    <s v="N"/>
    <s v="N"/>
    <m/>
    <m/>
    <s v="     "/>
    <m/>
    <m/>
    <m/>
    <m/>
    <m/>
    <m/>
    <m/>
    <m/>
    <m/>
    <m/>
    <m/>
    <m/>
    <m/>
    <m/>
    <m/>
    <m/>
    <m/>
    <m/>
    <m/>
  </r>
  <r>
    <s v="20201145"/>
    <s v="     "/>
    <n v="44072"/>
    <s v="8/29"/>
    <x v="1"/>
    <n v="0.65208333333333335"/>
    <s v="35"/>
    <n v="3"/>
    <s v="8"/>
    <x v="4"/>
    <n v="44072"/>
    <n v="0.65138888888888891"/>
    <s v="On August 29, 2020 at 1539 hours, a PG&amp;E troubleman was dispatched to the Brunswick 1105 Distribution Circuit on Willow Valley RD in Nevada City and observed wire down due to contact from vegetation. Initial analysis indicates a tree fell into primary overhead conductors, causing one phase and two crossarms to fail. The troubleman created a &quot;Priority A&quot; EC Tag and the damaged assets were repaired/replaced on August 30th. Power was restored to all 3 customers at 1120 hours on August 30, 2020. Nevada county Fire Department was on scene to extinguish the fire. "/>
    <s v="     "/>
    <s v="FAS"/>
    <m/>
    <s v="N"/>
    <x v="0"/>
    <s v="1040493"/>
    <s v="20-0091322"/>
    <m/>
    <s v="T005057971"/>
    <n v="119691341"/>
    <m/>
    <s v="     "/>
    <x v="0"/>
    <s v="PG&amp;E"/>
    <m/>
    <s v="Vegetation"/>
    <m/>
    <s v="D"/>
    <s v="D"/>
    <s v="&lt;3 meters of linear travel"/>
    <s v="PHONE MESSENGER"/>
    <s v="Vegetation"/>
    <s v="33.a. Veg. contact"/>
    <s v="Vegetation"/>
    <s v="Contact from object"/>
    <s v="Contact - Vegetation"/>
    <m/>
    <s v="Contact - Vegetation"/>
    <s v="Crossarm"/>
    <s v="Line to Line"/>
    <m/>
    <s v="Overhead"/>
    <x v="3"/>
    <s v="Crossarm"/>
    <s v="Conductor, Crossarm, Connector"/>
    <s v="Circuit ID: 152481105, Pole ID:100082699"/>
    <s v="     "/>
    <s v="Tier 3"/>
    <x v="1"/>
    <n v="330"/>
    <m/>
    <n v="39.268300000000004"/>
    <n v="-120.98"/>
    <s v="Nevada"/>
    <s v="BRUNSWICK-1105"/>
    <m/>
    <n v="12000"/>
    <s v="BRUNSWICK 11052204"/>
    <x v="1"/>
    <s v="Nevada County FD"/>
    <s v="Conifer Forest"/>
    <m/>
    <m/>
    <s v="No"/>
    <m/>
    <m/>
    <m/>
    <m/>
    <m/>
    <m/>
    <m/>
    <s v="N"/>
    <s v="N"/>
    <m/>
    <m/>
    <s v="     "/>
    <s v="39.26828200"/>
    <s v="-120.98040700"/>
    <s v="Sep  2 2020 12:00AM"/>
    <s v="Unverified"/>
    <s v="At the site of the outage there were many trees trimmed and removed by EA but no failures.  Could not determine cause of outage."/>
    <m/>
    <m/>
    <m/>
    <m/>
    <m/>
    <m/>
    <m/>
    <m/>
    <m/>
    <m/>
    <m/>
    <m/>
    <m/>
    <m/>
  </r>
  <r>
    <s v="20160212"/>
    <s v="     "/>
    <n v="42585"/>
    <s v="8/3"/>
    <x v="1"/>
    <n v="0.19305555555555556"/>
    <s v="32"/>
    <n v="3"/>
    <s v="8"/>
    <x v="6"/>
    <n v="42585"/>
    <n v="0.19305555555555556"/>
    <s v="0"/>
    <s v="     "/>
    <m/>
    <m/>
    <s v="N"/>
    <x v="0"/>
    <s v="1520733"/>
    <s v="16-0054597"/>
    <m/>
    <m/>
    <m/>
    <m/>
    <s v="     "/>
    <x v="1"/>
    <s v="PG&amp;E"/>
    <m/>
    <s v="Vegetation"/>
    <m/>
    <s v="D"/>
    <m/>
    <s v="0.26-9.99"/>
    <s v="Square Feet: ; Acreage: "/>
    <s v="Vegetation"/>
    <s v="33.a. Veg. contact"/>
    <s v="Vegetation"/>
    <s v="All types of equipment / facility failure"/>
    <s v="Contact - Vegetation"/>
    <m/>
    <s v="Contact - Vegetation"/>
    <s v="Conductor"/>
    <s v="Line to Ground"/>
    <m/>
    <s v="Overhead"/>
    <x v="3"/>
    <s v="Conductor"/>
    <m/>
    <s v="103809676"/>
    <s v="     "/>
    <s v="Tier 3"/>
    <x v="1"/>
    <n v="335"/>
    <m/>
    <n v="38.8474"/>
    <n v="-120.812"/>
    <s v="El Dorado"/>
    <s v="PLACERVILLE-2106"/>
    <s v="153082106"/>
    <n v="21000"/>
    <s v="PLACERVILLE 21069712"/>
    <x v="1"/>
    <s v="cal fire garden valley fire"/>
    <s v="Conifer Forest"/>
    <m/>
    <m/>
    <s v="No"/>
    <m/>
    <m/>
    <m/>
    <m/>
    <m/>
    <m/>
    <m/>
    <s v="N"/>
    <s v="N"/>
    <m/>
    <m/>
    <s v="     "/>
    <s v="38.84837000"/>
    <s v="-120.80948800"/>
    <s v="Aug  4 2016 12:00AM"/>
    <s v="TrunkFail"/>
    <s v="A Large 2 stem Black Oak broke at the trunk union. The oak fell into a tall Douglas Fir and both trees fell into lines. The fir appears to be the primary cause of the outage as a large portion of significant wood was above line height."/>
    <s v="OAKK"/>
    <s v="75"/>
    <s v="40"/>
    <s v="73"/>
    <s v="Slight"/>
    <s v="Severe"/>
    <s v="N"/>
    <s v="1"/>
    <m/>
    <s v="Hillside"/>
    <s v="A"/>
    <s v="CrossArm"/>
    <s v="BareWire"/>
    <s v="3"/>
  </r>
  <r>
    <s v="20180607"/>
    <s v="     "/>
    <n v="43315"/>
    <s v="8/3"/>
    <x v="1"/>
    <m/>
    <s v="31"/>
    <n v="3"/>
    <s v="8"/>
    <x v="1"/>
    <m/>
    <m/>
    <s v="Tag appears to be referring to a wire-down, but it's really unclear what the T-men did nor what the cause was"/>
    <s v="     "/>
    <s v="FAS"/>
    <m/>
    <s v="N"/>
    <x v="0"/>
    <m/>
    <m/>
    <m/>
    <m/>
    <m/>
    <m/>
    <s v="     "/>
    <x v="1"/>
    <s v="PG&amp;E"/>
    <m/>
    <m/>
    <m/>
    <s v="D"/>
    <m/>
    <s v="&lt;0.25"/>
    <m/>
    <s v="Equipment - PG&amp;E"/>
    <s v="34.b. Conductor damage or failure"/>
    <s v="Equipment - PG&amp;E"/>
    <s v="All types of equipment / facility failure"/>
    <s v="Conductor"/>
    <s v="Conductor"/>
    <m/>
    <m/>
    <m/>
    <m/>
    <m/>
    <x v="3"/>
    <s v="Conductor - Primary"/>
    <m/>
    <m/>
    <s v="     "/>
    <s v="Tier 3"/>
    <x v="1"/>
    <m/>
    <s v="NA"/>
    <n v="36.986899999999999"/>
    <n v="-120.06"/>
    <s v="Madera"/>
    <s v="STOREY-1105"/>
    <s v="254611105"/>
    <n v="11000"/>
    <m/>
    <x v="0"/>
    <m/>
    <s v="Urban"/>
    <m/>
    <m/>
    <s v="No"/>
    <m/>
    <m/>
    <m/>
    <m/>
    <m/>
    <m/>
    <m/>
    <s v="N"/>
    <s v="N"/>
    <m/>
    <m/>
    <s v="     "/>
    <m/>
    <m/>
    <m/>
    <m/>
    <m/>
    <m/>
    <m/>
    <m/>
    <m/>
    <m/>
    <m/>
    <m/>
    <m/>
    <m/>
    <m/>
    <m/>
    <m/>
    <m/>
    <m/>
  </r>
  <r>
    <s v="20211333"/>
    <s v="     "/>
    <n v="44438"/>
    <s v="8/30"/>
    <x v="1"/>
    <n v="0.7270833333333333"/>
    <s v="36"/>
    <n v="3"/>
    <s v="8"/>
    <x v="5"/>
    <n v="44438"/>
    <m/>
    <s v="Secondary AWAC failed. This information is preliminary; OIS: 1458531; ILIS: 21-0111323; FOID: T005382388 JGD3; EC: 121975252; PM: 31550848; Circuit ID: 254452102, SAP Pole ID: 104048961; Division: Yosemite; County: Mariposa"/>
    <s v="     "/>
    <s v="FAS"/>
    <m/>
    <s v="N"/>
    <x v="0"/>
    <m/>
    <s v="21-0111323"/>
    <m/>
    <s v="T005382388"/>
    <n v="121975000"/>
    <m/>
    <s v="     "/>
    <x v="1"/>
    <s v="PG&amp;E"/>
    <m/>
    <s v="Vegetation"/>
    <m/>
    <s v="D"/>
    <s v="D"/>
    <s v="0.26-9.99"/>
    <s v="6 acres"/>
    <s v="Equipment - PG&amp;E"/>
    <s v="34.b. Conductor damage or failure"/>
    <s v="Equipment - PG&amp;E"/>
    <s v="All types of equipment / facility failure"/>
    <s v="Conductor failure-all"/>
    <s v="Conductor - Insulated Secondary"/>
    <m/>
    <m/>
    <s v="Force Out"/>
    <s v="N"/>
    <s v="Overhead"/>
    <x v="1"/>
    <s v="Conductor - Insulated Secondary"/>
    <s v="Conductor"/>
    <m/>
    <s v="     "/>
    <s v="Tier 3"/>
    <x v="1"/>
    <n v="420"/>
    <s v="R4"/>
    <n v="37.447299999999998"/>
    <n v="-119.982"/>
    <s v="Mariposa"/>
    <s v="MARIPOSA-2102"/>
    <m/>
    <m/>
    <s v="N/A"/>
    <x v="0"/>
    <s v="Cal Fire"/>
    <s v="Hardwood Woodland"/>
    <s v="Brush fuel model"/>
    <s v="Grass and brush"/>
    <s v="No"/>
    <m/>
    <m/>
    <m/>
    <m/>
    <m/>
    <s v="MORMON"/>
    <m/>
    <s v="N"/>
    <s v="N"/>
    <m/>
    <m/>
    <s v="     "/>
    <m/>
    <m/>
    <m/>
    <m/>
    <m/>
    <m/>
    <m/>
    <m/>
    <m/>
    <m/>
    <m/>
    <m/>
    <m/>
    <m/>
    <m/>
    <m/>
    <m/>
    <m/>
    <m/>
  </r>
  <r>
    <s v="20160266"/>
    <s v="     "/>
    <n v="42613"/>
    <s v="8/31"/>
    <x v="1"/>
    <n v="0.61944444444444446"/>
    <s v="36"/>
    <n v="3"/>
    <s v="8"/>
    <x v="6"/>
    <n v="42613"/>
    <m/>
    <s v="NEED CREW TO REPAIR WIRE DOWN 4 ACSRSTEEP TERAIN"/>
    <s v="     "/>
    <m/>
    <m/>
    <s v="N"/>
    <x v="0"/>
    <m/>
    <s v="16-0061423"/>
    <m/>
    <m/>
    <n v="111919211"/>
    <s v="Ei160831B"/>
    <s v="     "/>
    <x v="1"/>
    <s v="PG&amp;E"/>
    <m/>
    <s v="Vegetation"/>
    <m/>
    <s v="D"/>
    <m/>
    <s v="&lt;0.25"/>
    <s v="Square Feet: ; Acreage: "/>
    <s v="Equipment - PG&amp;E"/>
    <s v="34.b. Conductor damage or failure"/>
    <s v="Equipment - PG&amp;E"/>
    <s v="All types of equipment / facility failure"/>
    <s v="Conductor"/>
    <s v="Conductor"/>
    <m/>
    <m/>
    <s v="Line to Ground"/>
    <m/>
    <s v="Overhead"/>
    <x v="3"/>
    <s v="Conductor"/>
    <m/>
    <s v="101942860"/>
    <s v="     "/>
    <s v="Tier 3"/>
    <x v="1"/>
    <n v="510"/>
    <m/>
    <n v="35.191800000000001"/>
    <n v="-120.47"/>
    <s v="San Luis Obispo"/>
    <s v="SAN-LUIS-OBISPO-1104"/>
    <s v="182631104"/>
    <n v="12000"/>
    <s v="SAN LUIS OBISPO 1104CB"/>
    <x v="1"/>
    <s v="Cal Fire"/>
    <s v="Shrub"/>
    <m/>
    <m/>
    <s v="No"/>
    <m/>
    <m/>
    <m/>
    <m/>
    <m/>
    <m/>
    <m/>
    <s v="N"/>
    <s v="N"/>
    <m/>
    <m/>
    <s v="     "/>
    <m/>
    <m/>
    <m/>
    <m/>
    <m/>
    <m/>
    <m/>
    <m/>
    <m/>
    <m/>
    <m/>
    <m/>
    <m/>
    <m/>
    <m/>
    <m/>
    <m/>
    <m/>
    <m/>
  </r>
  <r>
    <s v="FAS235476"/>
    <s v="     "/>
    <n v="42978"/>
    <s v="8/31"/>
    <x v="1"/>
    <m/>
    <s v="35"/>
    <n v="3"/>
    <s v="8"/>
    <x v="0"/>
    <m/>
    <m/>
    <s v="power line down started veg fire; caused by tree falling into line; broken line recloser; broken conductor"/>
    <s v="     "/>
    <s v="FAS"/>
    <n v="44580"/>
    <s v="Y"/>
    <x v="0"/>
    <s v="1864071"/>
    <s v="17-0074457"/>
    <m/>
    <s v="1869623"/>
    <m/>
    <m/>
    <s v="     "/>
    <x v="0"/>
    <s v="PG&amp;E"/>
    <m/>
    <m/>
    <m/>
    <s v="D"/>
    <m/>
    <s v="Unknown"/>
    <m/>
    <s v="Vegetation"/>
    <s v="33.a. Veg. contact"/>
    <s v="Vegetation"/>
    <s v="Veg. contact"/>
    <s v="Veg. contact"/>
    <m/>
    <s v="Veg. contact"/>
    <s v="Conductor - All"/>
    <m/>
    <s v="Yes"/>
    <s v="Overhead"/>
    <x v="0"/>
    <s v="Conductor - All"/>
    <m/>
    <s v="100519308"/>
    <s v="     "/>
    <s v="Tier 3"/>
    <x v="1"/>
    <m/>
    <m/>
    <n v="37.121600000000001"/>
    <n v="-122.01"/>
    <s v="Santa Cruz"/>
    <s v="CAMP-EVERS-2106"/>
    <m/>
    <m/>
    <s v="CAMP EVERS 210660124"/>
    <x v="0"/>
    <s v="Felton FD"/>
    <m/>
    <m/>
    <m/>
    <s v="No"/>
    <m/>
    <m/>
    <m/>
    <m/>
    <m/>
    <m/>
    <m/>
    <s v="N"/>
    <s v="N"/>
    <m/>
    <m/>
    <s v="     "/>
    <s v="37.13786300"/>
    <s v="-121.99658100"/>
    <s v="Sep 11 2017 12:00AM"/>
    <s v="RootsFail"/>
    <s v="Tan Oak uprooted and broke 1 phase of primary. Caused fire 75ft by 75ft. Uprooted Madrone (1 stem of 2xstem) nearby was marked w/2 blue dots. Will top remaining stem for Facility Protect as base of remaining stem was compromised when other stem uprooted"/>
    <s v="TAN"/>
    <s v="65"/>
    <s v="20"/>
    <s v="20"/>
    <s v="None"/>
    <s v="None"/>
    <s v="N"/>
    <s v="1"/>
    <m/>
    <s v="Hillside"/>
    <s v="A"/>
    <s v="CrossArm"/>
    <s v="BareWire"/>
    <s v="1"/>
  </r>
  <r>
    <s v="20170322"/>
    <s v="     "/>
    <n v="42978"/>
    <s v="8/31"/>
    <x v="1"/>
    <n v="0.48125000000000001"/>
    <s v="35"/>
    <n v="3"/>
    <s v="8"/>
    <x v="0"/>
    <n v="42978"/>
    <n v="0.46666666666666667"/>
    <s v="CREW TO REPAIR PRIMARY WIRE DOWN"/>
    <s v="     "/>
    <m/>
    <m/>
    <s v="N"/>
    <x v="0"/>
    <s v="1864071"/>
    <s v="17-0074457"/>
    <m/>
    <m/>
    <m/>
    <m/>
    <s v="     "/>
    <x v="1"/>
    <s v="PG&amp;E"/>
    <m/>
    <s v="Vegetation"/>
    <m/>
    <s v="D"/>
    <m/>
    <s v="&lt;0.25"/>
    <s v="Square Feet: ; Acreage: "/>
    <s v="Vegetation"/>
    <s v="33.a. Veg. contact"/>
    <s v="Vegetation"/>
    <s v="All types of equipment / facility failure"/>
    <s v="Contact - Vegetation"/>
    <m/>
    <s v="Contact - Vegetation"/>
    <s v="Conductor"/>
    <s v="Line to Line"/>
    <s v="Unknown"/>
    <s v="Overhead"/>
    <x v="3"/>
    <s v="Conductor"/>
    <m/>
    <s v="100519201"/>
    <s v="     "/>
    <s v="Tier 3"/>
    <x v="1"/>
    <n v="520"/>
    <m/>
    <n v="37.137900000000002"/>
    <n v="-121.997"/>
    <s v="Santa Cruz"/>
    <s v="CAMP-EVERS-2106"/>
    <s v="83622106"/>
    <n v="21000"/>
    <s v="CAMP EVERS 210660124"/>
    <x v="1"/>
    <s v="Unknown"/>
    <s v="Hardwood Woodland"/>
    <m/>
    <m/>
    <s v="No"/>
    <m/>
    <m/>
    <m/>
    <m/>
    <m/>
    <m/>
    <m/>
    <s v="N"/>
    <s v="N"/>
    <m/>
    <m/>
    <s v="     "/>
    <s v="37.13786300"/>
    <s v="-121.99658100"/>
    <s v="Sep 11 2017 12:00AM"/>
    <s v="RootsFail"/>
    <s v="Tan Oak uprooted and broke 1 phase of primary. Caused fire 75ft by 75ft. Uprooted Madrone (1 stem of 2xstem) nearby was marked w/2 blue dots. Will top remaining stem for Facility Protect as base of remaining stem was compromised when other stem uprooted"/>
    <s v="TAN"/>
    <s v="65"/>
    <s v="20"/>
    <s v="20"/>
    <s v="None"/>
    <s v="None"/>
    <s v="N"/>
    <s v="1"/>
    <m/>
    <s v="Hillside"/>
    <s v="A"/>
    <s v="CrossArm"/>
    <s v="BareWire"/>
    <s v="1"/>
  </r>
  <r>
    <s v="20180731"/>
    <s v="     "/>
    <n v="43343"/>
    <s v="8/31"/>
    <x v="1"/>
    <n v="0.52083333333333337"/>
    <s v="35"/>
    <n v="3"/>
    <s v="8"/>
    <x v="1"/>
    <n v="43343"/>
    <n v="0.52083333333333337"/>
    <s v="ILIS indicated fuse and crossarm burned; OIS mentioned C/O riser, among other equipment.  Unclear which piece of equipment started burning first."/>
    <s v="     "/>
    <s v="FAS"/>
    <m/>
    <s v="N"/>
    <x v="0"/>
    <s v="166373"/>
    <s v="18-0075648"/>
    <m/>
    <m/>
    <m/>
    <m/>
    <s v="     "/>
    <x v="0"/>
    <s v="PG&amp;E"/>
    <m/>
    <m/>
    <m/>
    <s v="D"/>
    <m/>
    <s v="&lt;0.25"/>
    <m/>
    <s v="Equipment - PG&amp;E"/>
    <s v="34.o. Other"/>
    <s v="Equipment - PG&amp;E"/>
    <s v="All types of equipment / facility failure"/>
    <s v="Other"/>
    <s v="Fuse"/>
    <m/>
    <m/>
    <s v="Line to Ground"/>
    <m/>
    <s v="Overhead"/>
    <x v="3"/>
    <s v="Fuse"/>
    <m/>
    <s v="D5971"/>
    <s v="     "/>
    <s v="Tier 3"/>
    <x v="1"/>
    <m/>
    <m/>
    <n v="38.017899999999997"/>
    <n v="-121.358"/>
    <s v="San Joaquin"/>
    <s v="STAGG-2107"/>
    <s v="162422107"/>
    <n v="21000"/>
    <s v="N/A"/>
    <x v="0"/>
    <m/>
    <s v="Urban"/>
    <m/>
    <m/>
    <s v="No"/>
    <m/>
    <m/>
    <m/>
    <m/>
    <m/>
    <m/>
    <m/>
    <s v="N"/>
    <s v="N"/>
    <m/>
    <m/>
    <s v="     "/>
    <m/>
    <m/>
    <m/>
    <m/>
    <m/>
    <m/>
    <m/>
    <m/>
    <m/>
    <m/>
    <m/>
    <m/>
    <m/>
    <m/>
    <m/>
    <m/>
    <m/>
    <m/>
    <m/>
  </r>
  <r>
    <s v="20180612"/>
    <s v="     "/>
    <n v="43316"/>
    <s v="8/4"/>
    <x v="1"/>
    <n v="0.60624999999999996"/>
    <s v="31"/>
    <n v="3"/>
    <s v="8"/>
    <x v="1"/>
    <n v="43316"/>
    <n v="0.60624999999999996"/>
    <s v="Bird"/>
    <s v="     "/>
    <s v="FAS"/>
    <m/>
    <s v="N"/>
    <x v="0"/>
    <s v="148946"/>
    <s v="18-0066768"/>
    <m/>
    <m/>
    <m/>
    <m/>
    <s v="     "/>
    <x v="1"/>
    <s v="PG&amp;E"/>
    <m/>
    <m/>
    <m/>
    <s v="D"/>
    <m/>
    <s v="0.26-9.99"/>
    <m/>
    <s v="Contact - Animal - Bird"/>
    <s v="33.b. Animal contact"/>
    <s v="Contact - Bird"/>
    <s v="Contact from object"/>
    <s v="Contact - Animal"/>
    <m/>
    <s v="Contact - Animal"/>
    <s v="Conductor"/>
    <s v="Open Circuit"/>
    <m/>
    <s v="Overhead"/>
    <x v="3"/>
    <m/>
    <m/>
    <s v="WIRE DOWN @ MTR 1008177649"/>
    <s v="     "/>
    <s v="Tier 3"/>
    <x v="1"/>
    <m/>
    <s v="NA"/>
    <n v="38.926200000000001"/>
    <n v="-121.422"/>
    <s v="Sutter"/>
    <s v="WHEATLAND-1104"/>
    <s v="152811104"/>
    <n v="11000"/>
    <s v="WHEATLAND 11042218"/>
    <x v="0"/>
    <m/>
    <s v="Herbaceous"/>
    <m/>
    <m/>
    <s v="No"/>
    <m/>
    <m/>
    <m/>
    <m/>
    <m/>
    <m/>
    <m/>
    <s v="N"/>
    <s v="N"/>
    <m/>
    <m/>
    <s v="     "/>
    <m/>
    <m/>
    <m/>
    <m/>
    <m/>
    <m/>
    <m/>
    <m/>
    <m/>
    <m/>
    <m/>
    <m/>
    <m/>
    <m/>
    <m/>
    <m/>
    <m/>
    <m/>
    <m/>
  </r>
  <r>
    <s v="20180615"/>
    <s v="     "/>
    <n v="43316"/>
    <s v="8/4"/>
    <x v="1"/>
    <n v="0.72083333333333333"/>
    <s v="31"/>
    <n v="3"/>
    <s v="8"/>
    <x v="1"/>
    <n v="43316"/>
    <n v="0.72083333333333333"/>
    <s v="ILIS cause - &quot;Vegetation, Tree - fell into line&quot;"/>
    <s v="     "/>
    <s v="FAS"/>
    <m/>
    <s v="N"/>
    <x v="0"/>
    <s v="149012"/>
    <s v="18-0066787"/>
    <m/>
    <m/>
    <m/>
    <m/>
    <s v="     "/>
    <x v="1"/>
    <s v="PG&amp;E"/>
    <m/>
    <m/>
    <m/>
    <s v="D"/>
    <m/>
    <s v="&lt;0.25"/>
    <m/>
    <s v="Vegetation"/>
    <s v="33.a. Veg. contact"/>
    <s v="Vegetation"/>
    <s v="Contact from object"/>
    <s v="Vegetation"/>
    <m/>
    <s v="Contact - Vegetation"/>
    <s v="Conductor"/>
    <s v="Line to Ground"/>
    <m/>
    <s v="Overhead"/>
    <x v="3"/>
    <m/>
    <m/>
    <s v="6087"/>
    <s v="     "/>
    <s v="Tier 3"/>
    <x v="1"/>
    <n v="520"/>
    <s v="R2"/>
    <n v="37.047199999999997"/>
    <n v="-122.033"/>
    <s v="Santa Cruz"/>
    <s v="CAMP-EVERS-2104"/>
    <s v="083622104"/>
    <n v="21000"/>
    <s v="N/A"/>
    <x v="0"/>
    <m/>
    <s v="Urban"/>
    <m/>
    <m/>
    <s v="No"/>
    <m/>
    <m/>
    <m/>
    <m/>
    <m/>
    <m/>
    <m/>
    <s v="N"/>
    <s v="N"/>
    <m/>
    <m/>
    <s v="     "/>
    <s v="37.09110500"/>
    <s v="-122.02871100"/>
    <s v="Aug  7 2018 12:00AM"/>
    <s v="TrunkFail"/>
    <s v="abv first pole on wakefield way, up bnk; evidence of failed madrone"/>
    <s v="MADR"/>
    <s v="55"/>
    <s v="24"/>
    <s v="16"/>
    <s v="Moderate"/>
    <s v="Moderate"/>
    <s v="N"/>
    <s v="1"/>
    <m/>
    <s v="Hillside"/>
    <s v="B"/>
    <s v="CrossArm"/>
    <s v="TreeWire"/>
    <s v="0"/>
  </r>
  <r>
    <s v="20180616"/>
    <s v="     "/>
    <n v="43316"/>
    <s v="8/4"/>
    <x v="1"/>
    <m/>
    <s v="31"/>
    <n v="3"/>
    <s v="8"/>
    <x v="1"/>
    <m/>
    <m/>
    <s v="T-men noted Fire Cause = &quot;unknown vechicle or equipment driving by&quot;"/>
    <s v="     "/>
    <s v="FAS"/>
    <m/>
    <s v="N"/>
    <x v="0"/>
    <m/>
    <m/>
    <m/>
    <m/>
    <m/>
    <m/>
    <s v="     "/>
    <x v="0"/>
    <s v="PG&amp;E"/>
    <m/>
    <m/>
    <m/>
    <s v="D"/>
    <m/>
    <s v="0.26-9.99"/>
    <m/>
    <s v="Contact - 3rd Party"/>
    <s v="33.e. Other contact from object"/>
    <s v="Contact - 3rd Party"/>
    <s v="Contact from object"/>
    <s v="Contact - 3rd Party"/>
    <m/>
    <s v="Contact - 3rd Party"/>
    <m/>
    <m/>
    <m/>
    <m/>
    <x v="3"/>
    <m/>
    <m/>
    <m/>
    <s v="     "/>
    <s v="Tier 3"/>
    <x v="1"/>
    <m/>
    <m/>
    <n v="37.328000000000003"/>
    <n v="-120.905"/>
    <s v="Merced"/>
    <s v="GUSTINE-1101"/>
    <s v="163111101"/>
    <n v="11000"/>
    <m/>
    <x v="0"/>
    <m/>
    <s v="Rural"/>
    <m/>
    <m/>
    <s v="No"/>
    <m/>
    <m/>
    <m/>
    <m/>
    <m/>
    <m/>
    <m/>
    <s v="N"/>
    <s v="N"/>
    <m/>
    <m/>
    <s v="     "/>
    <m/>
    <m/>
    <m/>
    <m/>
    <m/>
    <m/>
    <m/>
    <m/>
    <m/>
    <m/>
    <m/>
    <m/>
    <m/>
    <m/>
    <m/>
    <m/>
    <m/>
    <m/>
    <m/>
  </r>
  <r>
    <s v="20160217"/>
    <s v="     "/>
    <n v="42587"/>
    <s v="8/5"/>
    <x v="1"/>
    <n v="0.52916666666666667"/>
    <s v="32"/>
    <n v="3"/>
    <s v="8"/>
    <x v="6"/>
    <n v="42587"/>
    <n v="0.52916666666666667"/>
    <s v="REMOVED TREE FROM LINE W/ CREW"/>
    <s v="     "/>
    <m/>
    <m/>
    <s v="N"/>
    <x v="0"/>
    <s v="1522134"/>
    <s v="16-0055368"/>
    <m/>
    <m/>
    <m/>
    <m/>
    <s v="     "/>
    <x v="1"/>
    <s v="PG&amp;E"/>
    <m/>
    <s v="Vegetation"/>
    <m/>
    <s v="D"/>
    <m/>
    <s v="&lt;3 meters of linear travel"/>
    <s v="Square Feet: ; Acreage: "/>
    <s v="Vegetation"/>
    <s v="33.a. Veg. contact"/>
    <s v="Vegetation"/>
    <s v="All types of equipment / facility failure"/>
    <s v="Contact - Vegetation"/>
    <m/>
    <s v="Contact - Vegetation"/>
    <s v="Conductor"/>
    <s v="Force Out"/>
    <m/>
    <s v="Overhead"/>
    <x v="3"/>
    <s v="Conductor"/>
    <m/>
    <s v="101244628"/>
    <s v="     "/>
    <s v="Tier 3"/>
    <x v="1"/>
    <n v="345"/>
    <m/>
    <n v="38.404800000000002"/>
    <n v="-120.529"/>
    <s v="Calaveras"/>
    <s v="WEST-POINT-1102"/>
    <s v="163201102"/>
    <n v="12000"/>
    <s v="WEST POINT 1102CB"/>
    <x v="1"/>
    <s v="Cal Fire"/>
    <s v="Hardwood Forest"/>
    <m/>
    <m/>
    <s v="No"/>
    <m/>
    <m/>
    <m/>
    <m/>
    <m/>
    <m/>
    <m/>
    <s v="N"/>
    <s v="N"/>
    <m/>
    <m/>
    <s v="     "/>
    <s v="38.40550000"/>
    <s v="-120.52912000"/>
    <s v="Aug  8 2016 12:00AM"/>
    <s v="TrunkFail"/>
    <s v="Live green 2-stem black oak, line side stem broke off 6ft above ground and hit a 9in Douglas fir allowing the top of the oak to rest on the 2-phase line with no facility damage. Moderate internal rot was exposed after the stem break. No external rot or wounds were visible on outside of tree. No charring or burning was found on debris on ground."/>
    <s v="OAKK"/>
    <s v="55"/>
    <s v="15"/>
    <s v="28"/>
    <s v="Slight"/>
    <s v="None"/>
    <s v="N"/>
    <s v="1"/>
    <m/>
    <s v="Hillside"/>
    <s v="B"/>
    <s v="CrossArm"/>
    <s v="BareWire"/>
    <s v="0"/>
  </r>
  <r>
    <s v="20200964"/>
    <s v="     "/>
    <n v="44048"/>
    <s v="8/5"/>
    <x v="1"/>
    <n v="0.52708333333333335"/>
    <s v="32"/>
    <n v="3"/>
    <s v="8"/>
    <x v="4"/>
    <n v="44048"/>
    <n v="0.52847222222222223"/>
    <s v="On August 5, 2020 at 1325 hours, a PG&amp;E Troubleman patrolling the Challenge 1102 Distribution Circuit number 103201102 near 17053 Oregon Hill Rd, Challenge, CA 95925. He observed fuse number 1939 in an open position, a tree on the line, our primary wire on the ground, and a small fire with a fire person on scene. Initial analysis indicates a tree fell into a primary conductor and the ensuing fire was 0.25 - 10 acres. Cal Fire responded to and extinguished the fire. The 15,312 minute outage affected 44 customers. Repairs were complete by August 5, 2020 at 1829 hours."/>
    <s v="     "/>
    <s v="FAS"/>
    <m/>
    <s v="N"/>
    <x v="0"/>
    <s v="979432"/>
    <s v="20-0080060"/>
    <m/>
    <s v="T005029065"/>
    <m/>
    <m/>
    <s v="     "/>
    <x v="1"/>
    <s v="PG&amp;E"/>
    <m/>
    <s v="Vegetation"/>
    <m/>
    <s v="D"/>
    <s v="D"/>
    <s v="0.26-9.99"/>
    <s v="~ 4 acres"/>
    <s v="Vegetation"/>
    <s v="33.a. Veg. contact"/>
    <s v="Vegetation"/>
    <s v="Contact from object"/>
    <s v="Contact - Vegetation"/>
    <m/>
    <s v="Contact - Vegetation"/>
    <s v="Conductor - Primary"/>
    <s v="Line to Line"/>
    <m/>
    <s v="Overhead"/>
    <x v="3"/>
    <s v="Conductor - Primary"/>
    <s v="Conductor - Primary, Fuse"/>
    <s v="Circuit: 103201102, Fuse: 1939"/>
    <s v="     "/>
    <s v="Tier 3"/>
    <x v="1"/>
    <n v="282"/>
    <s v="R3"/>
    <n v="39.449800000000003"/>
    <n v="-121.19799999999999"/>
    <s v="Yuba"/>
    <s v="CHALLENGE-1102"/>
    <m/>
    <n v="12000"/>
    <s v="CHALLENGE 1102CB"/>
    <x v="1"/>
    <s v="Cal Fire"/>
    <s v="Conifer Forest"/>
    <m/>
    <m/>
    <s v="No"/>
    <m/>
    <m/>
    <m/>
    <m/>
    <m/>
    <s v="OREGON"/>
    <m/>
    <s v="N"/>
    <s v="N"/>
    <m/>
    <m/>
    <s v="     "/>
    <s v="39.44983000"/>
    <s v="-121.19761000"/>
    <s v="Dec 17 2020 12:00AM"/>
    <s v="TrunkFail"/>
    <s v="Tree broke ten feet from ground was leaning towards lines. Madrone was or looked to be healthy but with a hard lean towards lines."/>
    <s v="MADR"/>
    <s v="45"/>
    <s v="18"/>
    <s v="20"/>
    <s v="Moderate"/>
    <s v="None"/>
    <s v="N"/>
    <s v="1"/>
    <m/>
    <s v="Hillside"/>
    <s v="A"/>
    <s v="CrossArm"/>
    <s v="BareWire"/>
    <s v="1"/>
  </r>
  <r>
    <s v="20200954"/>
    <s v="     "/>
    <n v="44048"/>
    <s v="8/5"/>
    <x v="1"/>
    <n v="7.4305555555555555E-2"/>
    <s v="32"/>
    <n v="3"/>
    <s v="8"/>
    <x v="4"/>
    <n v="44048"/>
    <n v="7.0833333333333331E-2"/>
    <s v="On August 5, 2020 at 0546 hours, a PG&amp;E Troubleman patrolling the Salmon Creek 1101  Distribution Circuit number 043161101 near 1675 Tannery Creek Rd, Bodega, CA 94922. He observed the fuse number 6059 was blown open and a tree in the line with a wire down at 1665 Tannery Creek Rd. There were strong winds at the time of the incident. Cal Fire Bodega FD responded to and extinguished the less than 1 meter fire. There was a 347 minute outage that affected 16 customers. Repairs were complete by 1107 hours on August 5, 2020. "/>
    <s v="     "/>
    <s v="FAS"/>
    <m/>
    <s v="N"/>
    <x v="0"/>
    <s v="978939"/>
    <s v="20-0079795"/>
    <m/>
    <s v="T005028469"/>
    <m/>
    <m/>
    <s v="     "/>
    <x v="0"/>
    <s v="PG&amp;E"/>
    <m/>
    <s v="Vegetation"/>
    <m/>
    <s v="D"/>
    <s v="D"/>
    <s v="&lt;3 meters of linear travel"/>
    <m/>
    <s v="Vegetation"/>
    <s v="33.a. Veg. contact"/>
    <s v="Vegetation"/>
    <s v="Contact from object"/>
    <s v="Contact - Vegetation"/>
    <m/>
    <s v="Contact - Vegetation"/>
    <s v="Conductor - Primary"/>
    <s v="Line to Ground"/>
    <m/>
    <s v="Overhead"/>
    <x v="3"/>
    <s v="Conductor - Primary"/>
    <s v="Conductor - Primary, Fuse"/>
    <s v="Circuit: 043161101"/>
    <s v="     "/>
    <s v="Tier 3"/>
    <x v="1"/>
    <n v="180"/>
    <m/>
    <n v="38.3628"/>
    <n v="-122.977"/>
    <s v="Sonoma"/>
    <s v="SALMON-CREEK-1101"/>
    <m/>
    <n v="12000"/>
    <m/>
    <x v="0"/>
    <s v="Cal Fire Bodega FD"/>
    <m/>
    <m/>
    <m/>
    <s v="No"/>
    <m/>
    <m/>
    <m/>
    <m/>
    <m/>
    <m/>
    <m/>
    <s v="N"/>
    <s v="N"/>
    <m/>
    <m/>
    <s v="     "/>
    <s v="38.35575000"/>
    <s v="-122.98036000"/>
    <s v="Aug 12 2020 12:00AM"/>
    <m/>
    <s v="LARGE CALIFORNIA BAY ROTTING AT BASE, DUE TO DECAY TREE FELL INTO LINE.TRUNK SPLIT APPROXIMATELY 3FT FROM GROUND._x000d__x000a_BAY IS APPROXIMATELY 30FT FROM LINE, 60FT TALL AND 26DBH._x000d__x000a_CROSS ARM, BARE WIRE, FAILURE AT TRUNK,_x000d__x000a_LAT: 38.3628_x000d__x000a_LONG: -122.9764"/>
    <s v="BAY"/>
    <m/>
    <m/>
    <m/>
    <m/>
    <m/>
    <m/>
    <m/>
    <m/>
    <m/>
    <m/>
    <m/>
    <m/>
    <s v="2"/>
  </r>
  <r>
    <s v="SAP201420716"/>
    <s v="     "/>
    <n v="41858"/>
    <s v="8/7"/>
    <x v="1"/>
    <m/>
    <s v="32"/>
    <n v="3"/>
    <s v="8"/>
    <x v="7"/>
    <n v="41856"/>
    <m/>
    <s v="broken DE insulator caused pole fire"/>
    <s v="     "/>
    <s v="SAP"/>
    <n v="44580"/>
    <s v="Y"/>
    <x v="0"/>
    <s v="4886664"/>
    <s v="N/A"/>
    <m/>
    <s v="T003171571"/>
    <n v="108845963"/>
    <m/>
    <s v="     "/>
    <x v="0"/>
    <s v="PG&amp;E"/>
    <m/>
    <m/>
    <m/>
    <s v="D"/>
    <m/>
    <s v="Structure-PG&amp;E only"/>
    <m/>
    <s v="Equipment - PG&amp;E"/>
    <s v="34.g. Insulator and brushing damage or failure"/>
    <s v="Equipment - PG&amp;E"/>
    <s v="Insulator failure"/>
    <s v="Insulator failure"/>
    <s v="Pole"/>
    <m/>
    <m/>
    <m/>
    <s v="Yes"/>
    <s v="Overhead"/>
    <x v="0"/>
    <s v="Pole"/>
    <m/>
    <s v="100353580"/>
    <s v="     "/>
    <s v="Tier 3"/>
    <x v="1"/>
    <m/>
    <m/>
    <n v="39.843699999999998"/>
    <n v="-121.60599999999999"/>
    <s v="Butte"/>
    <s v="ORO-FINO-1101"/>
    <m/>
    <m/>
    <m/>
    <x v="0"/>
    <m/>
    <m/>
    <m/>
    <m/>
    <s v="No"/>
    <m/>
    <m/>
    <m/>
    <m/>
    <m/>
    <m/>
    <m/>
    <s v="N"/>
    <s v="N"/>
    <m/>
    <m/>
    <s v="     "/>
    <m/>
    <m/>
    <m/>
    <m/>
    <m/>
    <m/>
    <m/>
    <m/>
    <m/>
    <m/>
    <m/>
    <m/>
    <m/>
    <m/>
    <m/>
    <m/>
    <m/>
    <m/>
    <m/>
  </r>
  <r>
    <s v="20150263"/>
    <s v="     "/>
    <n v="42223"/>
    <s v="8/7"/>
    <x v="1"/>
    <n v="0.2722222222222222"/>
    <s v="32"/>
    <n v="3"/>
    <s v="8"/>
    <x v="2"/>
    <n v="42223"/>
    <n v="0.2722222222222222"/>
    <s v="3 poles broke possibly from fallen tree.  EC tag created."/>
    <s v="     "/>
    <m/>
    <m/>
    <s v="N"/>
    <x v="0"/>
    <m/>
    <s v="15-0053493"/>
    <m/>
    <m/>
    <m/>
    <m/>
    <s v="     "/>
    <x v="1"/>
    <s v="PG&amp;E"/>
    <m/>
    <s v="Vegetation"/>
    <m/>
    <s v="D"/>
    <m/>
    <s v="&lt;0.25"/>
    <s v="Square Feet: ; Acreage: "/>
    <s v="Vegetation"/>
    <s v="33.a. Veg. contact"/>
    <s v="Vegetation"/>
    <s v="All types of equipment / facility failure"/>
    <s v="Contact - Vegetation"/>
    <m/>
    <s v="Contact - Vegetation"/>
    <s v="Conductor"/>
    <m/>
    <s v="PACIFIC BELL"/>
    <s v="Overhead"/>
    <x v="3"/>
    <s v="Conductor"/>
    <m/>
    <s v="100498058"/>
    <s v="     "/>
    <s v="Tier 3"/>
    <x v="1"/>
    <n v="530"/>
    <m/>
    <n v="37.840000000000003"/>
    <n v="-122.182"/>
    <s v="Contra Costa"/>
    <s v="K-1104"/>
    <s v="13801105"/>
    <n v="12000"/>
    <m/>
    <x v="0"/>
    <s v="Cal Fire Dept"/>
    <s v="Hardwood Woodland"/>
    <m/>
    <m/>
    <s v="No"/>
    <m/>
    <m/>
    <m/>
    <m/>
    <m/>
    <m/>
    <m/>
    <s v="N"/>
    <s v="N"/>
    <m/>
    <m/>
    <s v="     "/>
    <s v="37.50238000"/>
    <s v="-122.10573000"/>
    <s v="Aug 11 2015 12:00AM"/>
    <s v="BranchFail"/>
    <s v="2stem trunk of coast live oak uphill side of lines broke off 3 feet from ground and fell onto lines. Slight discoloration inside broken trunk and early signs of SOD on lower trunk with black fungus, hypoxilon canker and weeping.  Two separate small brush fires started. Moraga FD and PD responded. Three poles snapped and fell into tree tops. Wires down confirmed."/>
    <s v="OAK"/>
    <s v="55"/>
    <s v="36"/>
    <s v="30"/>
    <s v="Moderate"/>
    <s v="None"/>
    <s v="N"/>
    <s v="1"/>
    <m/>
    <s v="Hillside"/>
    <s v="A"/>
    <s v="CrossArm"/>
    <s v="BareWire"/>
    <s v="0"/>
  </r>
  <r>
    <s v="FAS265456"/>
    <s v="     "/>
    <n v="42954"/>
    <s v="8/7"/>
    <x v="1"/>
    <m/>
    <s v="32"/>
    <n v="3"/>
    <s v="8"/>
    <x v="0"/>
    <m/>
    <m/>
    <s v="veg contact made conductor and connector fail and start fire under pole"/>
    <s v="     "/>
    <s v="FAS"/>
    <n v="44580"/>
    <s v="Y"/>
    <x v="0"/>
    <s v="9218388"/>
    <s v="N/A"/>
    <m/>
    <s v="T004103171"/>
    <n v="113127216"/>
    <m/>
    <s v="     "/>
    <x v="0"/>
    <s v="PG&amp;E"/>
    <m/>
    <m/>
    <m/>
    <s v="D"/>
    <m/>
    <s v="Structure-only"/>
    <m/>
    <s v="Vegetation"/>
    <s v="33.a. Veg. contact"/>
    <s v="Vegetation"/>
    <s v="Veg. contact"/>
    <s v="Veg. contact"/>
    <m/>
    <s v="Veg. contact"/>
    <s v="Conductor - All"/>
    <m/>
    <s v="Yes"/>
    <s v="Overhead"/>
    <x v="0"/>
    <s v="Conductor - All"/>
    <m/>
    <s v="101975217"/>
    <s v="     "/>
    <s v="Tier 3"/>
    <x v="1"/>
    <m/>
    <m/>
    <n v="38.519300000000001"/>
    <n v="-122.997"/>
    <s v="Sonoma"/>
    <s v="MONTE-RIO-1113"/>
    <m/>
    <m/>
    <m/>
    <x v="0"/>
    <s v="&quot;REDCOMM&quot;"/>
    <m/>
    <m/>
    <m/>
    <s v="No"/>
    <m/>
    <m/>
    <m/>
    <m/>
    <m/>
    <m/>
    <m/>
    <s v="N"/>
    <s v="N"/>
    <m/>
    <m/>
    <s v="     "/>
    <m/>
    <m/>
    <m/>
    <m/>
    <m/>
    <m/>
    <m/>
    <m/>
    <m/>
    <m/>
    <m/>
    <m/>
    <m/>
    <m/>
    <m/>
    <m/>
    <m/>
    <m/>
    <m/>
  </r>
  <r>
    <s v="20180631"/>
    <s v="     "/>
    <n v="43319"/>
    <s v="8/7"/>
    <x v="1"/>
    <n v="0.42986111111111114"/>
    <s v="32"/>
    <n v="3"/>
    <s v="8"/>
    <x v="1"/>
    <n v="43319"/>
    <n v="0.42986111111111114"/>
    <s v="&quot;fuse blew on OD bank and started fire outside of 15' circle on dry grass causin fire&quot; / &quot;need crew to replace ng od bank tx and install pt 44 fts,&quot;"/>
    <s v="     "/>
    <s v="FAS"/>
    <m/>
    <s v="N"/>
    <x v="0"/>
    <s v="150643"/>
    <s v="18-0067659"/>
    <m/>
    <m/>
    <m/>
    <m/>
    <s v="     "/>
    <x v="1"/>
    <s v="PG&amp;E"/>
    <m/>
    <m/>
    <m/>
    <s v="D"/>
    <m/>
    <s v="&lt;0.25"/>
    <m/>
    <s v="Equipment - PG&amp;E"/>
    <s v="34.n. Transformer damage or failure"/>
    <s v="Equipment - PG&amp;E"/>
    <s v="All types of equipment / facility failure"/>
    <s v="Transformer"/>
    <s v="Transformer"/>
    <m/>
    <m/>
    <s v="Line to Ground"/>
    <m/>
    <s v="Overhead"/>
    <x v="3"/>
    <s v="Transformer"/>
    <m/>
    <s v="MTR#1009608176"/>
    <s v="     "/>
    <s v="Tier 3"/>
    <x v="1"/>
    <n v="320"/>
    <s v="R3"/>
    <n v="38.104700000000001"/>
    <n v="-120.498"/>
    <s v="Calaveras"/>
    <s v="FROGTOWN-1701"/>
    <s v="163451701"/>
    <n v="17000"/>
    <s v="FROGTOWN 1701CB"/>
    <x v="0"/>
    <m/>
    <s v="Agriculture"/>
    <m/>
    <m/>
    <s v="No"/>
    <m/>
    <m/>
    <m/>
    <m/>
    <m/>
    <m/>
    <m/>
    <s v="N"/>
    <s v="N"/>
    <m/>
    <m/>
    <s v="     "/>
    <m/>
    <m/>
    <m/>
    <m/>
    <m/>
    <m/>
    <m/>
    <m/>
    <m/>
    <m/>
    <m/>
    <m/>
    <m/>
    <m/>
    <m/>
    <m/>
    <m/>
    <m/>
    <m/>
  </r>
  <r>
    <s v="20180634"/>
    <s v="     "/>
    <n v="43319"/>
    <s v="8/7"/>
    <x v="1"/>
    <m/>
    <s v="32"/>
    <n v="3"/>
    <s v="8"/>
    <x v="1"/>
    <m/>
    <m/>
    <s v="&quot;Trees Inc was trimming trees and a branch fell causing the secondary to arc and blow fuse on xfmr.&quot;"/>
    <s v="     "/>
    <s v="FAS"/>
    <m/>
    <s v="N"/>
    <x v="0"/>
    <s v="150890"/>
    <m/>
    <m/>
    <m/>
    <m/>
    <m/>
    <s v="     "/>
    <x v="1"/>
    <s v="PG&amp;E"/>
    <m/>
    <m/>
    <m/>
    <s v="D"/>
    <m/>
    <s v="&lt;0.25"/>
    <m/>
    <s v="Contact - 3rd Party"/>
    <s v="33.e. Other contact from object"/>
    <s v="Contact - 3rd Party"/>
    <s v="Contact from object"/>
    <s v="Contact - 3rd Party"/>
    <m/>
    <s v="Contact - 3rd Party"/>
    <s v="Conductor - Secondary"/>
    <m/>
    <m/>
    <m/>
    <x v="1"/>
    <m/>
    <m/>
    <m/>
    <s v="     "/>
    <s v="Tier 3"/>
    <x v="1"/>
    <m/>
    <s v="NA"/>
    <n v="36.798900000000003"/>
    <n v="-119.765"/>
    <s v="Fresno"/>
    <s v="MANCHESTER-1111"/>
    <s v="253921111"/>
    <n v="750"/>
    <s v="N/A"/>
    <x v="0"/>
    <m/>
    <s v="Urban"/>
    <m/>
    <m/>
    <s v="No"/>
    <m/>
    <m/>
    <m/>
    <m/>
    <m/>
    <m/>
    <m/>
    <s v="N"/>
    <s v="N"/>
    <m/>
    <m/>
    <s v="     "/>
    <m/>
    <m/>
    <m/>
    <m/>
    <m/>
    <m/>
    <m/>
    <m/>
    <m/>
    <m/>
    <m/>
    <m/>
    <m/>
    <m/>
    <m/>
    <m/>
    <m/>
    <m/>
    <m/>
  </r>
  <r>
    <s v="20160223"/>
    <s v="     "/>
    <n v="42590"/>
    <s v="8/8"/>
    <x v="1"/>
    <n v="0.65555555555555556"/>
    <s v="33"/>
    <n v="3"/>
    <s v="8"/>
    <x v="6"/>
    <m/>
    <m/>
    <s v="0"/>
    <s v="     "/>
    <m/>
    <m/>
    <s v="N"/>
    <x v="0"/>
    <s v="1523282"/>
    <m/>
    <m/>
    <m/>
    <m/>
    <m/>
    <s v="     "/>
    <x v="1"/>
    <s v="PG&amp;E"/>
    <m/>
    <s v="Vegetation"/>
    <m/>
    <s v="D"/>
    <m/>
    <s v="&lt;3 meters of linear travel"/>
    <s v="Square Feet: ; Acreage: "/>
    <s v="Equipment - PG&amp;E"/>
    <s v="34.o. Other"/>
    <s v="Equipment - PG&amp;E"/>
    <s v="All types of equipment / facility failure"/>
    <m/>
    <m/>
    <m/>
    <m/>
    <m/>
    <m/>
    <s v="Overhead"/>
    <x v="1"/>
    <s v="Unknown"/>
    <m/>
    <s v="100519919"/>
    <s v="     "/>
    <s v="Tier 3"/>
    <x v="1"/>
    <n v="520"/>
    <m/>
    <n v="37.138199999999998"/>
    <n v="-121.967"/>
    <s v="Santa Clara"/>
    <s v="LOS-GATOS-1106"/>
    <s v="82021106"/>
    <m/>
    <s v="N/A"/>
    <x v="1"/>
    <s v="Cal Fire"/>
    <s v="Conifer Forest"/>
    <m/>
    <m/>
    <s v="No"/>
    <m/>
    <m/>
    <m/>
    <m/>
    <m/>
    <m/>
    <m/>
    <s v="N"/>
    <s v="N"/>
    <m/>
    <m/>
    <s v="     "/>
    <m/>
    <m/>
    <m/>
    <m/>
    <m/>
    <m/>
    <m/>
    <m/>
    <m/>
    <m/>
    <m/>
    <m/>
    <m/>
    <m/>
    <m/>
    <m/>
    <m/>
    <m/>
    <m/>
  </r>
  <r>
    <s v="MIA201911615"/>
    <s v="     "/>
    <n v="43685"/>
    <s v="8/8"/>
    <x v="1"/>
    <n v="0.85614583333333338"/>
    <s v="32"/>
    <n v="3"/>
    <s v="8"/>
    <x v="3"/>
    <n v="43685"/>
    <n v="0.85555555555555551"/>
    <s v="wire came down burnt grass couple of weeks ago- no fire mentioned "/>
    <s v="     "/>
    <s v="FAS"/>
    <n v="44239"/>
    <s v="Y"/>
    <x v="0"/>
    <s v="494964"/>
    <m/>
    <m/>
    <s v="T004720718"/>
    <m/>
    <m/>
    <s v="     "/>
    <x v="0"/>
    <s v="PG&amp;E"/>
    <m/>
    <m/>
    <m/>
    <s v="D"/>
    <m/>
    <s v="Unknown"/>
    <m/>
    <s v="Equipment - PG&amp;E"/>
    <s v="34.b. Conductor damage or failure"/>
    <s v="Equipment - PG&amp;E"/>
    <s v="All types of equipment / facility failure"/>
    <s v="Conductor failure-all"/>
    <s v="Conductor - Primary"/>
    <m/>
    <m/>
    <m/>
    <m/>
    <s v="Overhead"/>
    <x v="0"/>
    <m/>
    <m/>
    <s v="100382452"/>
    <s v="     "/>
    <s v="Tier 3"/>
    <x v="1"/>
    <n v="280"/>
    <m/>
    <n v="39.625999999999998"/>
    <n v="-121.434"/>
    <s v="Butte"/>
    <s v="WYANDOTTE-1103"/>
    <s v="102911103"/>
    <n v="11000"/>
    <m/>
    <x v="0"/>
    <m/>
    <s v="Rural"/>
    <m/>
    <m/>
    <s v="No"/>
    <m/>
    <m/>
    <m/>
    <m/>
    <m/>
    <m/>
    <m/>
    <s v="N"/>
    <s v="N"/>
    <m/>
    <m/>
    <s v="     "/>
    <m/>
    <m/>
    <m/>
    <m/>
    <m/>
    <m/>
    <m/>
    <m/>
    <m/>
    <m/>
    <m/>
    <m/>
    <m/>
    <m/>
    <m/>
    <m/>
    <m/>
    <m/>
    <m/>
  </r>
  <r>
    <s v="20170277"/>
    <s v="     "/>
    <n v="42956"/>
    <s v="8/9"/>
    <x v="1"/>
    <m/>
    <s v="32"/>
    <n v="3"/>
    <s v="8"/>
    <x v="0"/>
    <n v="42956"/>
    <n v="0.47291666666666665"/>
    <s v="logging truck struck and broke pole, satarting grass fire, crew to replace pole &amp; transf"/>
    <s v="     "/>
    <m/>
    <m/>
    <s v="N"/>
    <x v="0"/>
    <s v="1849289"/>
    <s v="17-0069107"/>
    <m/>
    <m/>
    <m/>
    <m/>
    <s v="     "/>
    <x v="1"/>
    <s v="PG&amp;E"/>
    <m/>
    <s v="Vegetation"/>
    <m/>
    <s v="D"/>
    <m/>
    <s v="0.26-9.99"/>
    <s v="Square Feet: ; Acreage: 1"/>
    <s v="Contact - 3rd Party"/>
    <s v="33.d. Vehicle contact"/>
    <s v="Contact - 3rd Party"/>
    <s v="All types of equipment / facility failure"/>
    <s v="Contact - Vehicle"/>
    <m/>
    <s v="Contact - Vehicle"/>
    <s v="Pole"/>
    <s v="Line to Line"/>
    <s v="PACIFIC BELL"/>
    <s v="Overhead"/>
    <x v="3"/>
    <s v="Conductor"/>
    <m/>
    <s v="101402496"/>
    <s v="     "/>
    <s v="Tier 3"/>
    <x v="1"/>
    <n v="335"/>
    <m/>
    <n v="38.653199999999998"/>
    <n v="-120.627"/>
    <s v="El Dorado"/>
    <s v="APPLE-HILL-2102"/>
    <s v="153662102"/>
    <n v="21000"/>
    <s v="APPLE HILL 21029722"/>
    <x v="1"/>
    <s v="Unknown"/>
    <s v="Hardwood Forest"/>
    <m/>
    <m/>
    <s v="No"/>
    <m/>
    <m/>
    <m/>
    <m/>
    <m/>
    <m/>
    <m/>
    <s v="N"/>
    <s v="N"/>
    <m/>
    <m/>
    <s v="     "/>
    <m/>
    <m/>
    <m/>
    <m/>
    <m/>
    <m/>
    <m/>
    <m/>
    <m/>
    <m/>
    <m/>
    <m/>
    <m/>
    <m/>
    <m/>
    <m/>
    <m/>
    <m/>
    <m/>
  </r>
  <r>
    <s v="20200981"/>
    <s v="     "/>
    <n v="44052"/>
    <s v="8/9"/>
    <x v="1"/>
    <n v="0.73263888888888884"/>
    <s v="33"/>
    <n v="3"/>
    <s v="8"/>
    <x v="4"/>
    <n v="44052"/>
    <n v="0.72847222222222219"/>
    <s v="On August 9, 2020 at 1735 hours, a PG&amp;E troubleman was dispatched to the Castro Valley 1110 Distribution Circuit in the city of Castro Valley on Crow Canyon Rd and observed 2 or 3 fuses has blown at fuse 14394 due to a 3rd party vehicle that made contact with a PG&amp;E pole. The troubleman opened the 3rd fuse to de energize the line and make safe. Initial analysis indicates that the 3rd party vehicle made contact with a PG&amp;E pole causing the primary overhead conductors to make contact with a tree that was below the power lines. This resulted in a smoldering of the branches and an outage to 58 customers. The troubleman reported that the fire was held to the tree top and no wires were broken in the incident. Once Alco Fire Department extinguished the smoldering branches and the area was made safe, the troubleman created a &quot;Priority A&quot; EC Tag for the damaged assets to be replaced. Power was restored to all 58 customers at 0204 hours on August 10, 2020."/>
    <s v="     "/>
    <s v="FAS"/>
    <m/>
    <s v="N"/>
    <x v="0"/>
    <s v="987359"/>
    <s v="20-0081402"/>
    <m/>
    <s v="T005031820"/>
    <n v="119582120"/>
    <m/>
    <s v="     "/>
    <x v="1"/>
    <s v="PG&amp;E"/>
    <m/>
    <s v="Vegetation"/>
    <m/>
    <s v="D"/>
    <s v="D"/>
    <s v="&lt;3 meters of linear travel"/>
    <m/>
    <s v="Contact - 3rd Party"/>
    <s v="33.d. Vehicle contact"/>
    <s v="Contact - 3rd Party"/>
    <s v="Contact from object"/>
    <s v="Contact - Vehicle"/>
    <m/>
    <s v="Contact - Vehicle"/>
    <s v="Pole"/>
    <s v="Line to Ground"/>
    <m/>
    <s v="Overhead"/>
    <x v="3"/>
    <s v="Pole"/>
    <s v="Transformer, Crossarm, Cutouts"/>
    <s v="Pole ID: 100901019 Circuit ID: 014091110"/>
    <s v="     "/>
    <s v="Tier 3"/>
    <x v="1"/>
    <n v="530"/>
    <s v="R4"/>
    <n v="37.723399999999998"/>
    <n v="-122.03700000000001"/>
    <s v="Alameda"/>
    <s v="CASTRO-VALLEY-1110"/>
    <m/>
    <n v="12000"/>
    <m/>
    <x v="0"/>
    <s v="Alco FD"/>
    <s v="Urban"/>
    <m/>
    <m/>
    <s v="No"/>
    <m/>
    <m/>
    <m/>
    <m/>
    <m/>
    <m/>
    <m/>
    <s v="N"/>
    <s v="N"/>
    <m/>
    <m/>
    <s v="     "/>
    <m/>
    <m/>
    <m/>
    <m/>
    <m/>
    <m/>
    <m/>
    <m/>
    <m/>
    <m/>
    <m/>
    <m/>
    <m/>
    <m/>
    <m/>
    <m/>
    <m/>
    <m/>
    <m/>
  </r>
  <r>
    <s v="20201158"/>
    <s v="     "/>
    <n v="44075"/>
    <s v="9/1"/>
    <x v="1"/>
    <n v="0.46875"/>
    <s v="36"/>
    <n v="3"/>
    <s v="9"/>
    <x v="4"/>
    <n v="44075"/>
    <n v="0.42708333333333331"/>
    <s v="On September 1, 2020 at 1115 hours, a PG&amp;E Troubleman was dispatched to the Challenge 1102 12kV Distribution Circuit south of Willow Glen Road and east of Middle Ponderosa Way, Brownsville in response to a notification from the fire department of a vegetation fire with a wire down. Initial analysis indicates vegetation contact caused the ignition. A dead pine tree top broke off approximately 15' up and fell into the two phase primary 4 ACSR conductor resulting in a down wire and broken pole. 3 customers sustained an outage and the fire was approximately 2.5 acres. Fire was suppressed by Cal Fire."/>
    <s v="     "/>
    <s v="FAS"/>
    <m/>
    <s v="N"/>
    <x v="0"/>
    <s v="1046213"/>
    <s v="20-0092191"/>
    <m/>
    <s v="T005059798"/>
    <n v="119699646"/>
    <m/>
    <s v="     "/>
    <x v="1"/>
    <s v="PG&amp;E"/>
    <m/>
    <s v="Vegetation"/>
    <m/>
    <s v="D"/>
    <s v="D"/>
    <s v="0.26-9.99"/>
    <s v="2.5 acres"/>
    <s v="Vegetation"/>
    <s v="33.a. Veg. contact"/>
    <s v="Vegetation"/>
    <s v="Contact from object"/>
    <s v="Contact - Vegetation"/>
    <m/>
    <s v="Contact - Vegetation"/>
    <s v="Conductor - Primary"/>
    <s v="Line to Ground"/>
    <m/>
    <s v="Overhead"/>
    <x v="3"/>
    <s v="Conductor - Primary"/>
    <s v="Pole, Crossarm, Conductor - Primary"/>
    <s v="Circuit ID: 103201102"/>
    <s v="     "/>
    <s v="Tier 3"/>
    <x v="1"/>
    <n v="330"/>
    <s v="R4"/>
    <n v="39.408499999999997"/>
    <n v="-121.29"/>
    <s v="Yuba"/>
    <s v="CHALLENGE-1102"/>
    <m/>
    <n v="12000"/>
    <s v="CHALLENGE 11025462"/>
    <x v="1"/>
    <s v="Cal Fire"/>
    <s v="Herbaceous"/>
    <m/>
    <m/>
    <s v="No"/>
    <m/>
    <m/>
    <m/>
    <m/>
    <m/>
    <m/>
    <m/>
    <s v="N"/>
    <s v="N"/>
    <m/>
    <m/>
    <s v="     "/>
    <s v="39.27434100"/>
    <s v="-121.16939600"/>
    <s v="Dec 17 2020 12:00AM"/>
    <s v="Unverified"/>
    <s v="could not find lat 39.4062404 -121.2936571 no veg related outage located at this location"/>
    <m/>
    <m/>
    <m/>
    <m/>
    <m/>
    <m/>
    <m/>
    <m/>
    <m/>
    <m/>
    <m/>
    <m/>
    <m/>
    <m/>
  </r>
  <r>
    <s v="20201157"/>
    <s v="     "/>
    <n v="44075"/>
    <s v="9/1"/>
    <x v="1"/>
    <n v="0.37847222222222221"/>
    <s v="36"/>
    <n v="3"/>
    <s v="9"/>
    <x v="4"/>
    <m/>
    <m/>
    <s v="Duplicate. Reference Index #1158."/>
    <s v="     "/>
    <s v="FAS"/>
    <m/>
    <s v="N"/>
    <x v="1"/>
    <m/>
    <m/>
    <m/>
    <s v="7299982"/>
    <m/>
    <m/>
    <s v="     "/>
    <x v="0"/>
    <s v="PG&amp;E"/>
    <m/>
    <s v="Vegetation"/>
    <m/>
    <s v="D"/>
    <m/>
    <s v="0.26-9.99"/>
    <m/>
    <s v="Duplicate"/>
    <s v="39.a. All Other"/>
    <s v="Duplicate"/>
    <m/>
    <m/>
    <m/>
    <m/>
    <m/>
    <m/>
    <m/>
    <s v="Overhead"/>
    <x v="3"/>
    <s v="Conductor - Primary"/>
    <m/>
    <m/>
    <s v="     "/>
    <s v="Tier 3"/>
    <x v="1"/>
    <n v="330"/>
    <m/>
    <n v="39.426600000000001"/>
    <n v="-121.29"/>
    <s v="Yuba"/>
    <s v="CHALLENGE-1102"/>
    <m/>
    <n v="12000"/>
    <s v="CHALLENGE 11025462"/>
    <x v="1"/>
    <s v="Cal Fire"/>
    <s v="Hardwood Forest"/>
    <m/>
    <m/>
    <s v="No"/>
    <m/>
    <m/>
    <m/>
    <m/>
    <m/>
    <m/>
    <m/>
    <s v="N"/>
    <s v="N"/>
    <m/>
    <m/>
    <s v="     "/>
    <m/>
    <m/>
    <m/>
    <m/>
    <m/>
    <m/>
    <m/>
    <m/>
    <m/>
    <m/>
    <m/>
    <m/>
    <m/>
    <m/>
    <m/>
    <m/>
    <m/>
    <m/>
    <m/>
  </r>
  <r>
    <s v="20150335"/>
    <s v="     "/>
    <n v="42257"/>
    <s v="9/10"/>
    <x v="1"/>
    <n v="0.68333333333333335"/>
    <s v="37"/>
    <n v="3"/>
    <s v="9"/>
    <x v="2"/>
    <n v="42257"/>
    <n v="0.68333333333333335"/>
    <s v="original call was 3 single cust with flickering lights. D.O. had me check fuses 2095 &amp; they were closed. I then notice fire down the road toward the source side. checked w/ FD they said wires were down but were mentioning phone lines. Visib"/>
    <s v="     "/>
    <m/>
    <m/>
    <s v="N"/>
    <x v="0"/>
    <s v="1303666"/>
    <s v="15-0060610"/>
    <m/>
    <m/>
    <n v="110636487"/>
    <m/>
    <s v="     "/>
    <x v="1"/>
    <s v="PG&amp;E"/>
    <m/>
    <s v="Vegetation"/>
    <m/>
    <s v="D"/>
    <m/>
    <s v="10-99"/>
    <s v="Square Feet: ; Acreage: 10"/>
    <s v="Equipment - PG&amp;E"/>
    <s v="34.b. Conductor damage or failure"/>
    <s v="Equipment - PG&amp;E"/>
    <s v="All types of equipment / facility failure"/>
    <s v="Conductor"/>
    <s v="Conductor"/>
    <m/>
    <m/>
    <s v="Open Circuit"/>
    <s v="PACIFIC BELL"/>
    <s v="Overhead"/>
    <x v="3"/>
    <s v="Conductor"/>
    <m/>
    <s v="103159970"/>
    <s v="     "/>
    <s v="Tier 3"/>
    <x v="1"/>
    <n v="175"/>
    <m/>
    <n v="38.504899999999999"/>
    <n v="-122.35299999999999"/>
    <s v="Napa"/>
    <s v="SILVERADO-2102"/>
    <s v="43432102"/>
    <n v="21000"/>
    <s v="SILVERADO 210234959"/>
    <x v="1"/>
    <s v="Cal Fire Dept"/>
    <s v="Hardwood Forest"/>
    <m/>
    <m/>
    <s v="No"/>
    <s v="10"/>
    <m/>
    <m/>
    <m/>
    <m/>
    <m/>
    <m/>
    <s v="N"/>
    <s v="N"/>
    <m/>
    <m/>
    <s v="     "/>
    <m/>
    <m/>
    <m/>
    <m/>
    <m/>
    <m/>
    <m/>
    <m/>
    <m/>
    <m/>
    <m/>
    <m/>
    <m/>
    <m/>
    <m/>
    <m/>
    <m/>
    <m/>
    <m/>
  </r>
  <r>
    <s v="20191016"/>
    <s v="     "/>
    <n v="43718"/>
    <s v="9/10"/>
    <x v="1"/>
    <m/>
    <s v="37"/>
    <n v="3"/>
    <s v="9"/>
    <x v="3"/>
    <n v="43718"/>
    <n v="0.2986111111111111"/>
    <s v="Tree fell into line"/>
    <s v="     "/>
    <s v="FAS"/>
    <m/>
    <s v="N"/>
    <x v="0"/>
    <s v="567398"/>
    <s v="19-0097264"/>
    <m/>
    <s v="T004748293"/>
    <n v="117868688"/>
    <m/>
    <s v="     "/>
    <x v="1"/>
    <s v="PG&amp;E"/>
    <m/>
    <m/>
    <m/>
    <s v="D"/>
    <m/>
    <s v="&lt;0.25"/>
    <m/>
    <s v="Vegetation"/>
    <s v="33.a. Veg. contact"/>
    <s v="Vegetation"/>
    <s v="Contact from object"/>
    <s v="Contact - Vegetation"/>
    <m/>
    <s v="Contact - Vegetation"/>
    <s v="Conductor - Primary"/>
    <s v="Line to Ground"/>
    <m/>
    <s v="Overhead"/>
    <x v="3"/>
    <s v="Conductor - Primary"/>
    <m/>
    <s v="82841102"/>
    <s v="     "/>
    <s v="Tier 3"/>
    <x v="1"/>
    <n v="520"/>
    <s v="R2"/>
    <n v="37.165300000000002"/>
    <n v="-122.20099999999999"/>
    <s v="SANTA CRUZ"/>
    <s v="BIG-BASIN-1102"/>
    <m/>
    <m/>
    <s v="BIG BASIN 11025066"/>
    <x v="1"/>
    <m/>
    <s v="Conifer Forest"/>
    <m/>
    <m/>
    <s v="Yes"/>
    <m/>
    <m/>
    <m/>
    <m/>
    <m/>
    <m/>
    <m/>
    <s v="N"/>
    <s v="N"/>
    <m/>
    <m/>
    <s v="     "/>
    <s v="37.95500000"/>
    <s v="-122.12220000"/>
    <s v="Sep 11 2019 12:00AM"/>
    <s v="TrunkFail"/>
    <s v="evidence of failed tan oak.  cavity on backside of trunk 2 wide, 3 high"/>
    <s v="TAN"/>
    <s v="80"/>
    <s v="28"/>
    <s v="45"/>
    <s v="Slight"/>
    <s v="None"/>
    <s v="N"/>
    <s v="1"/>
    <m/>
    <s v="Hillside"/>
    <s v="A"/>
    <s v="CrossArm"/>
    <s v="TreeWire"/>
    <s v="0"/>
  </r>
  <r>
    <s v="MIA20178080"/>
    <s v="     "/>
    <n v="42989"/>
    <s v="9/11"/>
    <x v="1"/>
    <n v="0.30473379629629632"/>
    <s v="37"/>
    <n v="3"/>
    <s v="9"/>
    <x v="0"/>
    <n v="42989"/>
    <n v="0.30416666666666664"/>
    <s v="FAS states a tree grew into an open wire racked secondary causing arcing and fire."/>
    <s v="     "/>
    <s v="FAS"/>
    <n v="44250"/>
    <s v="Y"/>
    <x v="0"/>
    <m/>
    <s v="N/A"/>
    <m/>
    <s v="T004133256"/>
    <n v="113236973"/>
    <m/>
    <s v="     "/>
    <x v="1"/>
    <s v="PG&amp;E"/>
    <m/>
    <m/>
    <m/>
    <s v="D"/>
    <m/>
    <s v="&lt;3 meters of linear travel"/>
    <m/>
    <s v="Vegetation"/>
    <s v="33.a. Veg. contact"/>
    <s v="Vegetation"/>
    <s v="Contact from object"/>
    <s v="Contact - Vegetation"/>
    <m/>
    <s v="Contact - Vegetation"/>
    <s v="Conductor - Open Wire Secondary"/>
    <m/>
    <s v="Yes"/>
    <m/>
    <x v="0"/>
    <m/>
    <m/>
    <s v="83182107"/>
    <s v="     "/>
    <s v="Tier 3"/>
    <x v="1"/>
    <n v="553"/>
    <m/>
    <n v="37.000799999999998"/>
    <n v="-121.667"/>
    <s v="Santa Clara"/>
    <s v="LLAGAS-2107"/>
    <s v="83182107"/>
    <n v="21000"/>
    <m/>
    <x v="0"/>
    <m/>
    <s v="Hardwood Woodland"/>
    <m/>
    <m/>
    <s v="No"/>
    <m/>
    <m/>
    <m/>
    <m/>
    <m/>
    <m/>
    <m/>
    <s v="N"/>
    <s v="N"/>
    <m/>
    <m/>
    <s v="     "/>
    <m/>
    <m/>
    <m/>
    <m/>
    <m/>
    <m/>
    <m/>
    <m/>
    <m/>
    <m/>
    <m/>
    <m/>
    <m/>
    <m/>
    <m/>
    <m/>
    <m/>
    <m/>
    <m/>
  </r>
  <r>
    <s v="20170356"/>
    <s v="     "/>
    <n v="42989"/>
    <s v="9/11"/>
    <x v="1"/>
    <n v="0.30416666666666664"/>
    <s v="37"/>
    <n v="3"/>
    <s v="9"/>
    <x v="0"/>
    <m/>
    <m/>
    <s v="OLD COPPER OPENWIRE SEC WEAVING THROUGH TREES CAUSING ARCHING AND FIRE. NEED CREW TO REPLACE OPENWIRE WITH NEW SERVICE DROP: 200FT POLE TO POLE, AND 100FT POLE TO POLE. TWO LOCATIONS. TX TAKE OFF POLE IN STREET N/O ADDRESS. 2ND AND 3RD POLE"/>
    <s v="     "/>
    <m/>
    <m/>
    <s v="N"/>
    <x v="0"/>
    <m/>
    <m/>
    <m/>
    <m/>
    <m/>
    <m/>
    <s v="     "/>
    <x v="1"/>
    <s v="PG&amp;E"/>
    <m/>
    <s v="Vegetation"/>
    <m/>
    <s v="D"/>
    <m/>
    <s v="&lt;3 meters of linear travel"/>
    <s v="Square Feet: ; Acreage: "/>
    <s v="Vegetation"/>
    <s v="33.a. Veg. contact"/>
    <s v="Vegetation"/>
    <s v="All types of equipment / facility failure"/>
    <s v="Contact - Vegetation"/>
    <m/>
    <s v="Contact - Vegetation"/>
    <s v="Service Drop"/>
    <m/>
    <s v="VERIZON CALIFORNIA"/>
    <s v="Overhead"/>
    <x v="2"/>
    <s v="Service Drop"/>
    <m/>
    <s v="100621936"/>
    <s v="     "/>
    <s v="Tier 3"/>
    <x v="1"/>
    <n v="553"/>
    <m/>
    <n v="37.000799999999998"/>
    <n v="-121.667"/>
    <s v="Santa Clara"/>
    <s v="LLAGAS-2107"/>
    <s v="83182107"/>
    <m/>
    <s v="N/A"/>
    <x v="0"/>
    <s v="Unknown"/>
    <s v="Hardwood Woodland"/>
    <m/>
    <m/>
    <s v="No"/>
    <m/>
    <m/>
    <m/>
    <m/>
    <m/>
    <m/>
    <m/>
    <s v="N"/>
    <s v="N"/>
    <m/>
    <m/>
    <s v="     "/>
    <m/>
    <m/>
    <m/>
    <m/>
    <m/>
    <m/>
    <m/>
    <m/>
    <m/>
    <m/>
    <m/>
    <m/>
    <m/>
    <m/>
    <m/>
    <m/>
    <m/>
    <m/>
    <m/>
  </r>
  <r>
    <s v="20180769"/>
    <s v="     "/>
    <n v="43354"/>
    <s v="9/11"/>
    <x v="1"/>
    <n v="0.78541666666666665"/>
    <s v="37"/>
    <n v="3"/>
    <s v="9"/>
    <x v="1"/>
    <n v="43354"/>
    <n v="0.78541666666666665"/>
    <s v="Per FAS notes, failed bump was found on site and was likely to be the failed equipment (per FD) that caused fire.  Per OIS, multiple poles and spans of wires were down."/>
    <s v="     "/>
    <s v="FAS"/>
    <m/>
    <s v="N"/>
    <x v="0"/>
    <s v="172679"/>
    <s v="18-0078774"/>
    <m/>
    <m/>
    <m/>
    <m/>
    <s v="     "/>
    <x v="1"/>
    <s v="PG&amp;E"/>
    <m/>
    <m/>
    <m/>
    <s v="D"/>
    <m/>
    <s v="10-99"/>
    <m/>
    <s v="Equipment - PG&amp;E"/>
    <s v="34.o. Other"/>
    <s v="Equipment - PG&amp;E"/>
    <s v="All types of equipment / facility failure"/>
    <s v="Other"/>
    <s v="Splice/Clamp/Connector"/>
    <m/>
    <m/>
    <s v="Line to Ground"/>
    <m/>
    <s v="Overhead"/>
    <x v="3"/>
    <s v="Splice/Clamp/Connector"/>
    <s v="Failed bump sleeve found to be mostly likely fire cause"/>
    <s v="8202"/>
    <s v="     "/>
    <s v="Tier 3"/>
    <x v="1"/>
    <m/>
    <s v="NA"/>
    <n v="38.415999999999997"/>
    <n v="-121.73"/>
    <s v="Solano"/>
    <s v="DIXON-1103"/>
    <s v="062061103"/>
    <n v="11000"/>
    <s v="DIXON 11035932"/>
    <x v="0"/>
    <m/>
    <s v="Urban"/>
    <m/>
    <m/>
    <s v="No"/>
    <s v="10"/>
    <m/>
    <m/>
    <m/>
    <m/>
    <m/>
    <m/>
    <s v="N"/>
    <s v="N"/>
    <m/>
    <m/>
    <s v="     "/>
    <m/>
    <m/>
    <m/>
    <m/>
    <m/>
    <m/>
    <m/>
    <m/>
    <m/>
    <m/>
    <m/>
    <m/>
    <m/>
    <m/>
    <m/>
    <m/>
    <m/>
    <m/>
    <m/>
  </r>
  <r>
    <s v="20160284"/>
    <s v="     "/>
    <n v="42625"/>
    <s v="9/12"/>
    <x v="1"/>
    <n v="0.18333333333333332"/>
    <s v="38"/>
    <n v="3"/>
    <s v="9"/>
    <x v="6"/>
    <n v="42625"/>
    <n v="0.18333333333333332"/>
    <s v="Made safe. Tree crew to rem. fallen tree. Elect. crew to repl. pole &amp; pri. wires."/>
    <s v="     "/>
    <m/>
    <m/>
    <s v="N"/>
    <x v="0"/>
    <s v="1539878"/>
    <s v="16-0063826"/>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m/>
    <s v="Overhead"/>
    <x v="3"/>
    <s v="Conductor"/>
    <m/>
    <s v="101669614"/>
    <s v="     "/>
    <s v="Tier 3"/>
    <x v="1"/>
    <n v="507"/>
    <m/>
    <n v="36.399900000000002"/>
    <n v="-121.902"/>
    <s v="Monterey"/>
    <s v="OTTER-1101"/>
    <s v="182941101"/>
    <n v="12000"/>
    <s v="OTTER 1101CB"/>
    <x v="1"/>
    <s v="Cal Fire Hwy 1 Carmel Hill"/>
    <s v="Hardwood Woodland"/>
    <m/>
    <m/>
    <s v="No"/>
    <m/>
    <m/>
    <m/>
    <m/>
    <m/>
    <m/>
    <m/>
    <s v="N"/>
    <s v="N"/>
    <m/>
    <m/>
    <s v="     "/>
    <m/>
    <m/>
    <s v="Sep 13 2016 12:00AM"/>
    <s v="TrunkFail"/>
    <s v="Tan oak uphill of lines broke at 4ft and fell into lines"/>
    <s v="TAN"/>
    <s v="65"/>
    <s v="25"/>
    <s v="40"/>
    <s v="Slight"/>
    <s v="None"/>
    <s v="N"/>
    <s v="1"/>
    <m/>
    <s v="Hillside"/>
    <s v="B"/>
    <s v="CrossArm"/>
    <s v="BareWire"/>
    <s v="0"/>
  </r>
  <r>
    <s v="20160285"/>
    <s v="     "/>
    <n v="42625"/>
    <s v="9/12"/>
    <x v="1"/>
    <n v="0.52638888888888891"/>
    <s v="38"/>
    <n v="3"/>
    <s v="9"/>
    <x v="6"/>
    <n v="42625"/>
    <m/>
    <s v="0"/>
    <s v="     "/>
    <m/>
    <m/>
    <s v="N"/>
    <x v="0"/>
    <s v="1540244"/>
    <m/>
    <m/>
    <m/>
    <m/>
    <m/>
    <s v="     "/>
    <x v="1"/>
    <s v="PG&amp;E"/>
    <m/>
    <s v="Vegetation"/>
    <m/>
    <s v="D"/>
    <m/>
    <s v="0.26-9.99"/>
    <s v="Square Feet: ; Acreage: "/>
    <s v="Equipment - PG&amp;E"/>
    <s v="34.b. Conductor damage or failure"/>
    <s v="Equipment - PG&amp;E"/>
    <s v="All types of equipment / facility failure"/>
    <s v="Conductor"/>
    <s v="Conductor"/>
    <m/>
    <m/>
    <m/>
    <s v="PACIFIC BELL"/>
    <s v="Overhead"/>
    <x v="1"/>
    <s v="Conductor"/>
    <m/>
    <s v="101421708"/>
    <s v="     "/>
    <s v="Tier 3"/>
    <x v="1"/>
    <n v="335"/>
    <m/>
    <n v="38.783200000000001"/>
    <n v="-120.601"/>
    <s v="El Dorado"/>
    <s v="EL-DORADO-P-H-2101"/>
    <s v="152762101"/>
    <m/>
    <s v="N/A"/>
    <x v="0"/>
    <s v="Cal Fire"/>
    <s v="Conifer Forest"/>
    <m/>
    <m/>
    <s v="No"/>
    <m/>
    <m/>
    <m/>
    <m/>
    <m/>
    <m/>
    <m/>
    <s v="N"/>
    <s v="N"/>
    <m/>
    <m/>
    <s v="     "/>
    <m/>
    <m/>
    <m/>
    <m/>
    <m/>
    <m/>
    <m/>
    <m/>
    <m/>
    <m/>
    <m/>
    <m/>
    <m/>
    <m/>
    <m/>
    <m/>
    <m/>
    <m/>
    <m/>
  </r>
  <r>
    <s v="20170359"/>
    <s v="     "/>
    <n v="42990"/>
    <s v="9/12"/>
    <x v="1"/>
    <n v="0.39166666666666666"/>
    <s v="37"/>
    <n v="3"/>
    <s v="9"/>
    <x v="0"/>
    <n v="42990"/>
    <n v="0.39166666666666666"/>
    <s v="ASSISTED KENNEDY W/ CAR POLE."/>
    <s v="     "/>
    <m/>
    <m/>
    <s v="N"/>
    <x v="0"/>
    <s v="1877089"/>
    <s v="17-0078149"/>
    <m/>
    <m/>
    <m/>
    <m/>
    <s v="     "/>
    <x v="1"/>
    <s v="PG&amp;E"/>
    <m/>
    <s v="Vegetation"/>
    <m/>
    <s v="D"/>
    <m/>
    <s v="&lt;0.25"/>
    <s v="Square Feet: ; Acreage: "/>
    <s v="Contact - 3rd Party"/>
    <s v="33.d. Vehicle contact"/>
    <s v="Contact - 3rd Party"/>
    <s v="All types of equipment / facility failure"/>
    <s v="Contact - Vehicle"/>
    <m/>
    <s v="Contact - Vehicle"/>
    <s v="Pole"/>
    <s v="Multi-Fault"/>
    <s v="PACIFIC BELL"/>
    <s v="Overhead"/>
    <x v="3"/>
    <s v="Conductor"/>
    <m/>
    <s v="100330302"/>
    <s v="     "/>
    <s v="Tier 3"/>
    <x v="1"/>
    <n v="280"/>
    <m/>
    <n v="39.741"/>
    <n v="-121.608"/>
    <s v="Butte"/>
    <s v="PARADISE-1104"/>
    <s v="102831104"/>
    <n v="12000"/>
    <s v="PARADISE 110439214"/>
    <x v="0"/>
    <s v="911"/>
    <s v="Urban"/>
    <m/>
    <m/>
    <s v="Yes"/>
    <m/>
    <m/>
    <m/>
    <m/>
    <m/>
    <m/>
    <m/>
    <s v="N"/>
    <s v="N"/>
    <m/>
    <m/>
    <s v="     "/>
    <m/>
    <m/>
    <m/>
    <m/>
    <m/>
    <m/>
    <m/>
    <m/>
    <m/>
    <m/>
    <m/>
    <m/>
    <m/>
    <m/>
    <m/>
    <m/>
    <m/>
    <m/>
    <m/>
  </r>
  <r>
    <s v="20211437"/>
    <s v="     "/>
    <n v="44451"/>
    <s v="9/12"/>
    <x v="1"/>
    <n v="0.82013888888888886"/>
    <s v="38"/>
    <n v="3"/>
    <s v="9"/>
    <x v="5"/>
    <n v="44451"/>
    <m/>
    <s v="Tree fell into overhead circuit resulting in a small less than one meter fire. This incident was near the 2017 Mccourtney fire and is in a Tier 3 HFTD. This information is preliminary."/>
    <s v="     "/>
    <s v="FAS"/>
    <m/>
    <s v="N"/>
    <x v="0"/>
    <m/>
    <s v="21-0116563"/>
    <m/>
    <s v="T005392578"/>
    <n v="122041000"/>
    <m/>
    <s v="     "/>
    <x v="0"/>
    <s v="PG&amp;E"/>
    <m/>
    <s v="Vegetation"/>
    <s v="Crossarm"/>
    <s v="D"/>
    <s v="D"/>
    <s v="&lt;3 meters of linear travel"/>
    <s v="2x10 non significant"/>
    <s v="Vegetation"/>
    <s v="33.a. Veg. contact"/>
    <s v="Vegetation"/>
    <s v="Contact from object"/>
    <s v="Veg. contact"/>
    <m/>
    <s v="Veg. contact"/>
    <s v="Conductor - Primary"/>
    <s v="Line to Ground"/>
    <s v="N"/>
    <s v="Overhead"/>
    <x v="3"/>
    <s v="Conductor - Primary"/>
    <s v="Crossarm, Conductor, Connector, Insulator"/>
    <s v="100067497"/>
    <s v="     "/>
    <s v="Tier 3"/>
    <x v="1"/>
    <n v="330"/>
    <m/>
    <n v="39.1706"/>
    <n v="-121.042"/>
    <s v="Nevada"/>
    <s v="BRUNSWICK-1106"/>
    <m/>
    <n v="12000"/>
    <m/>
    <x v="0"/>
    <s v="Grass Valley FD"/>
    <s v="Herbaceous"/>
    <s v="Grass fuel model"/>
    <s v="grass, dirt"/>
    <s v="No"/>
    <m/>
    <m/>
    <m/>
    <m/>
    <m/>
    <s v="COLE"/>
    <m/>
    <s v="N"/>
    <s v="N"/>
    <m/>
    <m/>
    <s v="     "/>
    <s v="39.17086200"/>
    <s v="-121.04283300"/>
    <s v="Sep 13 2021 12:00AM"/>
    <s v="TrunkFail"/>
    <s v="Large 4 xstem black oak had a lineside stem fail at base onto conductors causing an outage an a small 2x10 non-significant fire.  The rest of the stems are being mitigated on OIS 1470236."/>
    <s v="OAKK"/>
    <s v="85"/>
    <s v="80"/>
    <s v="40"/>
    <s v="Slight"/>
    <s v="Moderate"/>
    <s v="N"/>
    <s v="1"/>
    <m/>
    <s v="Plain"/>
    <s v="D"/>
    <s v="CrossArm"/>
    <s v="BareWire"/>
    <s v="0"/>
  </r>
  <r>
    <s v="20160293"/>
    <s v="     "/>
    <n v="42628"/>
    <s v="9/15"/>
    <x v="1"/>
    <n v="0.66388888888888886"/>
    <s v="38"/>
    <n v="3"/>
    <s v="9"/>
    <x v="6"/>
    <n v="42628"/>
    <n v="0.66388888888888886"/>
    <s v="16305 redwood lodge rd tree fell on 12kv 1 of 2 blwn @ 17431 &amp; 1 of 2 @ 4461 &amp; caused veg fire - cal fire onsite - awaiting crew"/>
    <s v="     "/>
    <m/>
    <m/>
    <s v="N"/>
    <x v="0"/>
    <s v="1542485"/>
    <s v="16-0065001"/>
    <m/>
    <m/>
    <n v="111965118"/>
    <m/>
    <s v="     "/>
    <x v="1"/>
    <s v="PG&amp;E"/>
    <m/>
    <s v="Vegetation"/>
    <m/>
    <s v="D"/>
    <m/>
    <s v="&lt;0.25"/>
    <s v="Square Feet: ; Acreage: "/>
    <s v="Vegetation"/>
    <s v="33.a. Veg. contact"/>
    <s v="Vegetation"/>
    <s v="All types of equipment / facility failure"/>
    <s v="Contact - Vegetation"/>
    <m/>
    <s v="Contact - Vegetation"/>
    <s v="Conductor"/>
    <s v="Line to Ground"/>
    <s v="VERIZON CALIFORNIA I"/>
    <s v="Overhead"/>
    <x v="3"/>
    <s v="Conductor"/>
    <m/>
    <s v="100520198"/>
    <s v="     "/>
    <s v="Tier 3"/>
    <x v="1"/>
    <n v="520"/>
    <m/>
    <n v="37.110199999999999"/>
    <n v="-121.95099999999999"/>
    <s v="Santa Cruz"/>
    <s v="LOS-GATOS-1107"/>
    <s v="82021107"/>
    <n v="12000"/>
    <s v="LOS GATOS 110760118"/>
    <x v="1"/>
    <s v="Cal Fire"/>
    <s v="Conifer Forest"/>
    <m/>
    <m/>
    <s v="No"/>
    <m/>
    <m/>
    <m/>
    <m/>
    <m/>
    <m/>
    <m/>
    <s v="N"/>
    <s v="N"/>
    <m/>
    <m/>
    <s v="     "/>
    <m/>
    <m/>
    <s v="Sep 22 2016 12:00AM"/>
    <s v="Unverified"/>
    <s v="There were no clear signs of freshly broken branches, debris, or damage to the road or embankments within 5 spans of the reported fault location. There was a single dead madrone along the road leaning significantly toward the lines that had broken about 10 feet up the trunk and -may- have contacted the lines, but it is unclear without any debris or other evidence"/>
    <s v=""/>
    <m/>
    <m/>
    <m/>
    <m/>
    <m/>
    <m/>
    <m/>
    <m/>
    <m/>
    <m/>
    <m/>
    <m/>
    <m/>
  </r>
  <r>
    <s v="20170364"/>
    <s v="     "/>
    <n v="42993"/>
    <s v="9/15"/>
    <x v="1"/>
    <n v="0.62152777777777779"/>
    <s v="37"/>
    <n v="3"/>
    <s v="9"/>
    <x v="0"/>
    <n v="42993"/>
    <n v="0.59930555555555554"/>
    <s v="CREW TO REPLACE APPROX 600FT SPAN OF DAMAGED SINGLE PHASE PRIMARY WIRE DOWN (2 OF 2)."/>
    <s v="     "/>
    <m/>
    <m/>
    <s v="N"/>
    <x v="0"/>
    <s v="1879696"/>
    <s v="17-0079388"/>
    <m/>
    <m/>
    <n v="113255780"/>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0335239"/>
    <s v="     "/>
    <s v="Tier 3"/>
    <x v="1"/>
    <n v="280"/>
    <m/>
    <n v="39.746099999999998"/>
    <n v="-121.489"/>
    <s v="Butte"/>
    <s v="BIG-BEND-1101"/>
    <s v="103751101"/>
    <n v="12000"/>
    <s v="BIG BEND 1101CB"/>
    <x v="0"/>
    <s v="Cal Fire"/>
    <s v="Conifer Forest"/>
    <m/>
    <m/>
    <s v="Yes"/>
    <m/>
    <m/>
    <m/>
    <m/>
    <m/>
    <m/>
    <m/>
    <s v="N"/>
    <s v="N"/>
    <m/>
    <m/>
    <s v="     "/>
    <s v="39.74551000"/>
    <s v="-121.48949600"/>
    <s v="Sep 18 2017 10:15AM"/>
    <s v="TrunkFail"/>
    <s v="A green Black Oak tree set back about 40 ft in the brush failed above the ground exposing interior decay."/>
    <s v="OAKK"/>
    <s v="60"/>
    <s v="18"/>
    <s v="40"/>
    <s v="Moderate"/>
    <s v="None"/>
    <s v="N"/>
    <s v="1"/>
    <m/>
    <s v="Hillside"/>
    <s v="B"/>
    <s v="CrossArm"/>
    <s v="BareWire"/>
    <s v="3"/>
  </r>
  <r>
    <s v="20160294"/>
    <s v="     "/>
    <n v="42629"/>
    <s v="9/16"/>
    <x v="1"/>
    <n v="0.87222222222222223"/>
    <s v="38"/>
    <n v="3"/>
    <s v="9"/>
    <x v="6"/>
    <n v="42629"/>
    <n v="0.87222222222222223"/>
    <s v="line crew to repair line"/>
    <s v="     "/>
    <m/>
    <m/>
    <s v="N"/>
    <x v="0"/>
    <s v="1542958"/>
    <s v="16-0065273"/>
    <m/>
    <m/>
    <m/>
    <m/>
    <s v="     "/>
    <x v="1"/>
    <s v="PG&amp;E"/>
    <m/>
    <s v="Vegetation"/>
    <m/>
    <s v="D"/>
    <m/>
    <s v="10-99"/>
    <s v="Square Feet: ; Acreage: 30"/>
    <s v="Vegetation"/>
    <s v="33.a. Veg. contact"/>
    <s v="Vegetation"/>
    <s v="All types of equipment / facility failure"/>
    <s v="Contact - Vegetation"/>
    <m/>
    <s v="Contact - Vegetation"/>
    <s v="Conductor"/>
    <s v="Line to Ground"/>
    <s v="PACIFIC BELL"/>
    <s v="Overhead"/>
    <x v="3"/>
    <s v="Conductor"/>
    <m/>
    <s v="100441760"/>
    <s v="     "/>
    <s v="Tier 3"/>
    <x v="1"/>
    <n v="280"/>
    <m/>
    <n v="39.838700000000003"/>
    <n v="-121.702"/>
    <s v="Butte"/>
    <s v="NOTRE-DAME-1104"/>
    <s v="102041104"/>
    <n v="12000"/>
    <s v="NOTRE DAME 11042408"/>
    <x v="0"/>
    <s v="Cal Fire"/>
    <s v="Shrub"/>
    <m/>
    <m/>
    <s v="No"/>
    <s v="30"/>
    <m/>
    <m/>
    <m/>
    <m/>
    <s v="OLD"/>
    <m/>
    <s v="N"/>
    <s v="N"/>
    <m/>
    <m/>
    <s v="     "/>
    <m/>
    <m/>
    <s v="Sep 19 2016 12:00AM"/>
    <s v="BranchFail"/>
    <s v="One Stem (of two) of mature, Green &amp; Healthy Black Oak failed approximatley 35 from base (20 ft) from attachment.  Add  work needed to make te tree safe  Wire on frougn reviewed"/>
    <s v="OAKK"/>
    <s v="70"/>
    <s v="26"/>
    <s v="50"/>
    <s v="None"/>
    <s v="None"/>
    <s v="N"/>
    <s v="1"/>
    <m/>
    <s v="Hillside"/>
    <s v="B"/>
    <s v="Other"/>
    <s v="BareWire"/>
    <s v="1"/>
  </r>
  <r>
    <s v="MIA20164325"/>
    <s v="     "/>
    <n v="42630"/>
    <s v="9/17"/>
    <x v="1"/>
    <n v="0.73761574074074077"/>
    <s v="38"/>
    <n v="3"/>
    <s v="9"/>
    <x v="6"/>
    <n v="42630"/>
    <n v="0.73750000000000004"/>
    <s v="equiment failure caused fire at pole "/>
    <s v="     "/>
    <s v="FAS"/>
    <n v="44249"/>
    <s v="Y"/>
    <x v="0"/>
    <s v="1543333"/>
    <m/>
    <m/>
    <s v="T003772092"/>
    <n v="111969273"/>
    <m/>
    <s v="     "/>
    <x v="0"/>
    <s v="PG&amp;E"/>
    <m/>
    <m/>
    <m/>
    <s v="D"/>
    <m/>
    <s v="Structure-PG&amp;E only"/>
    <m/>
    <s v="Equipment - PG&amp;E"/>
    <s v="34.b. Conductor damage or failure"/>
    <s v="Equipment - PG&amp;E"/>
    <s v="All types of equipment / facility failure"/>
    <s v="Conductor failure-all"/>
    <s v="Pole"/>
    <m/>
    <m/>
    <m/>
    <s v="No"/>
    <s v="Overhead"/>
    <x v="0"/>
    <m/>
    <m/>
    <s v="103351101"/>
    <s v="     "/>
    <s v="Tier 3"/>
    <x v="1"/>
    <n v="247"/>
    <m/>
    <n v="40.713799999999999"/>
    <n v="-122.01"/>
    <s v="Shasta"/>
    <s v="DESCHUTES-1101"/>
    <s v="103351101"/>
    <n v="11000"/>
    <m/>
    <x v="0"/>
    <m/>
    <s v="Highly Rural"/>
    <m/>
    <m/>
    <s v="No"/>
    <m/>
    <m/>
    <m/>
    <m/>
    <m/>
    <m/>
    <m/>
    <s v="N"/>
    <s v="N"/>
    <m/>
    <m/>
    <s v="     "/>
    <m/>
    <m/>
    <m/>
    <m/>
    <m/>
    <m/>
    <m/>
    <m/>
    <m/>
    <m/>
    <m/>
    <m/>
    <m/>
    <m/>
    <m/>
    <m/>
    <m/>
    <m/>
    <m/>
  </r>
  <r>
    <s v="20160297"/>
    <s v="     "/>
    <n v="42631"/>
    <s v="9/18"/>
    <x v="1"/>
    <n v="0.60624999999999996"/>
    <s v="39"/>
    <n v="3"/>
    <s v="9"/>
    <x v="6"/>
    <n v="42631"/>
    <n v="0.60624999999999996"/>
    <s v="Piercing tree wire clamp failed on #4/0 primary, hot wire down causing a fire. Need crew for repairs."/>
    <s v="     "/>
    <m/>
    <m/>
    <s v="N"/>
    <x v="0"/>
    <s v="1543564"/>
    <s v="16-0065437"/>
    <m/>
    <m/>
    <n v="111969579"/>
    <m/>
    <s v="     "/>
    <x v="1"/>
    <s v="PG&amp;E"/>
    <m/>
    <s v="Vegetation"/>
    <m/>
    <s v="D"/>
    <m/>
    <s v="&lt;0.25"/>
    <s v="Square Feet: ; Acreage: "/>
    <s v="Equipment - PG&amp;E"/>
    <s v="34.m. Connection device damage or failure"/>
    <s v="Equipment - PG&amp;E"/>
    <s v="All types of equipment / facility failure"/>
    <s v="Splice/Clamp/Connector"/>
    <s v="Splice/Clamp/Connector"/>
    <m/>
    <m/>
    <s v="Line to Ground"/>
    <s v="Yes"/>
    <s v="Overhead"/>
    <x v="3"/>
    <s v="Conductor"/>
    <m/>
    <s v="103410909"/>
    <s v="     "/>
    <s v="Tier 3"/>
    <x v="1"/>
    <n v="520"/>
    <m/>
    <n v="37.161900000000003"/>
    <n v="-122.13500000000001"/>
    <s v="Santa Cruz"/>
    <s v="BIG-BASIN-1102"/>
    <s v="82841102"/>
    <n v="12000"/>
    <s v="BIG BASIN 110212992"/>
    <x v="1"/>
    <s v="Cal Fire &amp; Boulder Creek Fire Dept."/>
    <s v="Herbaceous"/>
    <m/>
    <m/>
    <s v="No"/>
    <m/>
    <m/>
    <m/>
    <m/>
    <m/>
    <m/>
    <m/>
    <s v="N"/>
    <s v="N"/>
    <m/>
    <m/>
    <s v="     "/>
    <m/>
    <m/>
    <m/>
    <m/>
    <m/>
    <m/>
    <m/>
    <m/>
    <m/>
    <m/>
    <m/>
    <m/>
    <m/>
    <m/>
    <m/>
    <m/>
    <m/>
    <m/>
    <m/>
  </r>
  <r>
    <s v="SAP201517177"/>
    <s v="     "/>
    <n v="42266"/>
    <s v="9/19"/>
    <x v="1"/>
    <m/>
    <s v="38"/>
    <n v="3"/>
    <s v="9"/>
    <x v="2"/>
    <n v="42264"/>
    <m/>
    <s v="Pole replaced due to pole fire; failed fuse 5073"/>
    <s v="     "/>
    <s v="SAP"/>
    <n v="44580"/>
    <s v="Y"/>
    <x v="0"/>
    <s v="1307394"/>
    <s v="15-0061839"/>
    <m/>
    <s v="T003488320"/>
    <n v="110651490"/>
    <m/>
    <s v="     "/>
    <x v="0"/>
    <s v="PG&amp;E"/>
    <m/>
    <m/>
    <m/>
    <s v="D"/>
    <m/>
    <s v="Structure-PG&amp;E only"/>
    <m/>
    <s v="Equipment - PG&amp;E"/>
    <s v="34.c. Fuse damage or failure"/>
    <s v="Equipment - PG&amp;E"/>
    <s v="Fuse failure - all"/>
    <s v="Fuse failure - all"/>
    <s v="Fuse"/>
    <m/>
    <m/>
    <s v="Line to Ground"/>
    <s v="Yes"/>
    <s v="Overhead"/>
    <x v="0"/>
    <s v="Fuse"/>
    <m/>
    <s v="102221029"/>
    <s v="     "/>
    <s v="Tier 3"/>
    <x v="1"/>
    <m/>
    <m/>
    <n v="38.589300000000001"/>
    <n v="-122.608"/>
    <s v="Napa"/>
    <s v="CALISTOGA-1101"/>
    <m/>
    <m/>
    <s v="CALISTOGA 1101734"/>
    <x v="0"/>
    <m/>
    <m/>
    <m/>
    <m/>
    <s v="No"/>
    <m/>
    <m/>
    <m/>
    <m/>
    <m/>
    <m/>
    <m/>
    <s v="N"/>
    <s v="N"/>
    <m/>
    <m/>
    <s v="     "/>
    <m/>
    <m/>
    <m/>
    <m/>
    <m/>
    <m/>
    <m/>
    <m/>
    <m/>
    <m/>
    <m/>
    <m/>
    <m/>
    <m/>
    <m/>
    <m/>
    <m/>
    <m/>
    <m/>
  </r>
  <r>
    <s v="20211507"/>
    <s v="     "/>
    <n v="44458"/>
    <s v="9/19"/>
    <x v="1"/>
    <n v="0.65347222222222223"/>
    <s v="39"/>
    <n v="3"/>
    <s v="9"/>
    <x v="5"/>
    <n v="44458"/>
    <m/>
    <s v="Third party vehicle made contact with a pole resulting in a 1 meter - &lt; 3 meter fire. This information is preliminary."/>
    <s v="     "/>
    <s v="FAS"/>
    <m/>
    <s v="N"/>
    <x v="0"/>
    <m/>
    <s v="21-0119645"/>
    <m/>
    <s v="T005398428"/>
    <m/>
    <m/>
    <s v="     "/>
    <x v="1"/>
    <s v="PG&amp;E"/>
    <m/>
    <s v="Vegetation"/>
    <m/>
    <s v="D"/>
    <s v="D"/>
    <s v="&lt;3 meters of linear travel"/>
    <m/>
    <s v="Contact - 3rd Party"/>
    <s v="33.d. Vehicle contact"/>
    <s v="Contact - 3rd Party"/>
    <s v="Contact from object"/>
    <s v="Vehicle contact"/>
    <m/>
    <s v="Vehicle contact"/>
    <s v="Conductor - Primary"/>
    <s v="Line to Ground"/>
    <s v="Y"/>
    <s v="Overhead"/>
    <x v="3"/>
    <s v="Conductor - Primary"/>
    <s v="Pole, Transformer"/>
    <m/>
    <s v="     "/>
    <s v="Tier 3"/>
    <x v="1"/>
    <n v="345"/>
    <s v="R3"/>
    <n v="38.247300000000003"/>
    <n v="-120.505"/>
    <s v="Calaveras"/>
    <s v="CALAVERAS-CEMENT-1101"/>
    <m/>
    <n v="12000"/>
    <m/>
    <x v="0"/>
    <s v="Cal Fire"/>
    <s v="Shrub"/>
    <s v="Fire-resistive fuel bed"/>
    <m/>
    <s v="No"/>
    <m/>
    <m/>
    <m/>
    <m/>
    <m/>
    <m/>
    <m/>
    <s v="N"/>
    <s v="N"/>
    <m/>
    <m/>
    <s v="     "/>
    <m/>
    <m/>
    <m/>
    <m/>
    <m/>
    <m/>
    <m/>
    <m/>
    <m/>
    <m/>
    <m/>
    <m/>
    <m/>
    <m/>
    <m/>
    <m/>
    <m/>
    <m/>
    <m/>
  </r>
  <r>
    <s v="20170333"/>
    <s v="     "/>
    <n v="42980"/>
    <s v="9/2"/>
    <x v="1"/>
    <n v="0.50069444444444444"/>
    <s v="35"/>
    <n v="3"/>
    <s v="9"/>
    <x v="0"/>
    <n v="42980"/>
    <n v="0.50069444444444444"/>
    <s v="TREE CAME DOWN TEARING DOWN PRIMARY DAMAGING POLE AND STARTING FIRE"/>
    <s v="     "/>
    <m/>
    <m/>
    <s v="N"/>
    <x v="0"/>
    <s v="1866220"/>
    <s v="17-0075132"/>
    <m/>
    <m/>
    <m/>
    <m/>
    <s v="     "/>
    <x v="1"/>
    <s v="PG&amp;E"/>
    <m/>
    <s v="Vegetation"/>
    <m/>
    <s v="D"/>
    <m/>
    <s v="&lt;3 meters of linear travel"/>
    <s v="Square Feet: ; Acreage: "/>
    <s v="Vegetation"/>
    <s v="33.a. Veg. contact"/>
    <s v="Vegetation"/>
    <s v="All types of equipment / facility failure"/>
    <s v="Contact - Vegetation"/>
    <m/>
    <s v="Contact - Vegetation"/>
    <s v="Conductor"/>
    <s v="Line to Ground"/>
    <s v="PACIFIC BELL"/>
    <s v="Overhead"/>
    <x v="3"/>
    <s v="Conductor"/>
    <m/>
    <s v="100956020"/>
    <s v="     "/>
    <s v="Tier 3"/>
    <x v="1"/>
    <n v="530"/>
    <m/>
    <n v="37.664499999999997"/>
    <n v="-121.922"/>
    <s v="Alameda"/>
    <s v="VINEYARD-2108"/>
    <s v="14502108"/>
    <n v="21000"/>
    <s v="VINEYARD 2108609690"/>
    <x v="0"/>
    <s v="N.A."/>
    <s v="Hardwood Woodland"/>
    <m/>
    <m/>
    <s v="No"/>
    <m/>
    <m/>
    <m/>
    <m/>
    <m/>
    <m/>
    <m/>
    <s v="N"/>
    <s v="N"/>
    <m/>
    <m/>
    <s v="     "/>
    <s v="37.66413000"/>
    <s v="-121.91943000"/>
    <s v="Sep  6 2017 12:00AM"/>
    <s v="BranchFail"/>
    <s v="55ft black oak had a 10in dead limb 40ft long break off at attachment point onto HV facilities. The rest of the tree appears to be healthy and green. Wire down confirmed."/>
    <s v="OAKK"/>
    <s v="55"/>
    <s v="20"/>
    <s v="12"/>
    <s v="None"/>
    <s v="Severe"/>
    <s v="Y"/>
    <s v="1"/>
    <m/>
    <s v="Hillside"/>
    <s v="A"/>
    <s v="CrossArm"/>
    <s v="BareWire"/>
    <s v="0"/>
  </r>
  <r>
    <s v="20150350"/>
    <s v="     "/>
    <n v="42267"/>
    <s v="9/20"/>
    <x v="1"/>
    <n v="0.78680555555555554"/>
    <s v="39"/>
    <n v="3"/>
    <s v="9"/>
    <x v="2"/>
    <n v="42267"/>
    <n v="0.78680555555555554"/>
    <s v="No response from Electric Dept. GSR got call @ 1648, onsite @ 1715. Found energized wire down.T-Man enrt @ 1720(per dispatch) &amp; onsite @ 1845. Fire crew unable to finish mop-up until line de-energized."/>
    <s v="     "/>
    <m/>
    <m/>
    <s v="N"/>
    <x v="0"/>
    <s v="1308972"/>
    <s v="15-0062407"/>
    <m/>
    <m/>
    <m/>
    <m/>
    <s v="     "/>
    <x v="1"/>
    <s v="PG&amp;E"/>
    <m/>
    <s v="Vegetation"/>
    <m/>
    <s v="D"/>
    <m/>
    <s v="&lt;0.25"/>
    <s v="Square Feet: ; Acreage: 0.25"/>
    <s v="Vegetation"/>
    <s v="33.a. Veg. contact"/>
    <s v="Vegetation"/>
    <s v="All types of equipment / facility failure"/>
    <s v="Contact - Vegetation"/>
    <m/>
    <s v="Contact - Vegetation"/>
    <s v="Conductor"/>
    <s v="Force Out"/>
    <s v="0"/>
    <s v="Overhead"/>
    <x v="3"/>
    <s v="Conductor"/>
    <m/>
    <m/>
    <s v="     "/>
    <s v="Tier 3"/>
    <x v="1"/>
    <n v="280"/>
    <m/>
    <n v="39.863799999999998"/>
    <n v="-121.66"/>
    <s v="Butte"/>
    <s v="ORO-FINO-1102"/>
    <s v="103031102"/>
    <n v="12000"/>
    <s v="ORO FINO 1102127563"/>
    <x v="1"/>
    <s v="Cal Fire Dept"/>
    <s v="Shrub"/>
    <m/>
    <m/>
    <s v="No"/>
    <m/>
    <m/>
    <m/>
    <m/>
    <m/>
    <m/>
    <m/>
    <s v="N"/>
    <s v="N"/>
    <m/>
    <m/>
    <s v="     "/>
    <s v="39.86379000"/>
    <s v="-121.65991000"/>
    <s v="Sep 21 2015 12:00AM"/>
    <s v="TrunkFail"/>
    <s v="TREE FAILED AT TRUNK 3FT ABOVE GROUND, AND IT APPEARS TO HAVE BEEN DEAD.  POINT OF FAILURE WAS BURNED, AND IT IS DIFFICULT TO DETERMINE PRESENCE OF DEFECTS INSIDE LOG."/>
    <s v="PINP"/>
    <s v="60"/>
    <s v="7"/>
    <s v="50"/>
    <s v="Slight"/>
    <s v="Severe"/>
    <s v="Y"/>
    <s v="1"/>
    <m/>
    <s v="Ridge"/>
    <s v="A"/>
    <s v="CrossArm"/>
    <s v="BareWire"/>
    <s v="3"/>
  </r>
  <r>
    <s v="20150352"/>
    <s v="     "/>
    <n v="42268"/>
    <s v="9/21"/>
    <x v="1"/>
    <n v="0.59930555555555554"/>
    <s v="39"/>
    <n v="3"/>
    <s v="9"/>
    <x v="2"/>
    <n v="42268"/>
    <n v="0.59930555555555554"/>
    <s v="crew to repair 1/0 acsr crossing hwy and remove remainder of large hazard tree"/>
    <s v="     "/>
    <m/>
    <m/>
    <s v="N"/>
    <x v="0"/>
    <s v="1309561"/>
    <s v="15-0062556"/>
    <m/>
    <m/>
    <n v="110658290"/>
    <m/>
    <s v="     "/>
    <x v="1"/>
    <s v="PG&amp;E"/>
    <m/>
    <s v="Vegetation"/>
    <m/>
    <s v="D"/>
    <m/>
    <s v="&lt;0.25"/>
    <s v="Square Feet: ; Acreage: "/>
    <s v="Vegetation"/>
    <s v="33.a. Veg. contact"/>
    <s v="Vegetation"/>
    <s v="All types of equipment / facility failure"/>
    <s v="Contact - Vegetation"/>
    <m/>
    <s v="Contact - Vegetation"/>
    <s v="Conductor"/>
    <s v="Line to Ground"/>
    <s v="0"/>
    <s v="Overhead"/>
    <x v="3"/>
    <s v="Conductor"/>
    <m/>
    <s v="mile marker 29.1, e of hairpin turn"/>
    <s v="     "/>
    <s v="Tier 3"/>
    <x v="1"/>
    <n v="120"/>
    <m/>
    <n v="40.4786"/>
    <n v="-123.771"/>
    <s v="Humboldt"/>
    <s v="BRIDGEVILLE-1101"/>
    <s v="192461101"/>
    <n v="12000"/>
    <s v="N/A"/>
    <x v="0"/>
    <s v="Cal Fire Dept"/>
    <s v="Conifer Forest"/>
    <m/>
    <m/>
    <s v="No"/>
    <m/>
    <m/>
    <m/>
    <m/>
    <m/>
    <m/>
    <m/>
    <s v="N"/>
    <s v="N"/>
    <m/>
    <m/>
    <s v="     "/>
    <s v="40.47863200"/>
    <s v="-123.77104700"/>
    <s v="Sep 23 2015 12:00AM"/>
    <s v="TrunkFail"/>
    <s v="A green/live Tanoak tree failed at the bole and fell through the 12kV conductors."/>
    <s v="TAN"/>
    <s v="60"/>
    <s v="38"/>
    <s v="14"/>
    <s v="Moderate"/>
    <s v="Moderate"/>
    <s v="N"/>
    <s v="1"/>
    <m/>
    <s v="Hillside"/>
    <s v="A"/>
    <s v="CrossArm"/>
    <s v="BareWire"/>
    <m/>
  </r>
  <r>
    <s v="20180804"/>
    <s v="     "/>
    <n v="43364"/>
    <s v="9/21"/>
    <x v="1"/>
    <n v="0.80902777777777779"/>
    <s v="38"/>
    <n v="3"/>
    <s v="9"/>
    <x v="1"/>
    <n v="43364"/>
    <n v="0.80902777777777779"/>
    <s v="ILIS cause - &quot;equipment failure&quot;.  From the review of info via ILIS and OIS, likely that fire was caused by wire-down.  Unclear what caused wire-down."/>
    <s v="     "/>
    <s v="FAS"/>
    <m/>
    <s v="N"/>
    <x v="0"/>
    <s v="179097"/>
    <s v="18-0082263"/>
    <m/>
    <m/>
    <m/>
    <m/>
    <s v="     "/>
    <x v="0"/>
    <s v="PG&amp;E"/>
    <m/>
    <m/>
    <m/>
    <s v="D"/>
    <m/>
    <s v="&lt;3 meters of linear travel"/>
    <m/>
    <s v="Equipment - PG&amp;E"/>
    <s v="34.b. Conductor damage or failure"/>
    <s v="Equipment - PG&amp;E"/>
    <s v="All types of equipment / facility failure"/>
    <s v="Conductor"/>
    <s v="Conductor"/>
    <m/>
    <m/>
    <s v="Line to Ground"/>
    <m/>
    <s v="Overhead"/>
    <x v="3"/>
    <s v="Conductor - Primary"/>
    <m/>
    <s v="WIRE DOWN SOUTH OF 3641"/>
    <s v="     "/>
    <s v="Tier 3"/>
    <x v="1"/>
    <m/>
    <m/>
    <n v="37.390099999999997"/>
    <n v="-121.803"/>
    <s v="Santa Clara"/>
    <s v="MC-KEE-1103"/>
    <s v="083531103"/>
    <n v="11000"/>
    <s v="MC KEE 1104CB"/>
    <x v="0"/>
    <m/>
    <s v="Rural"/>
    <m/>
    <m/>
    <s v="No"/>
    <m/>
    <m/>
    <m/>
    <m/>
    <m/>
    <m/>
    <m/>
    <s v="N"/>
    <s v="N"/>
    <m/>
    <m/>
    <s v="     "/>
    <m/>
    <m/>
    <m/>
    <m/>
    <m/>
    <m/>
    <m/>
    <m/>
    <m/>
    <m/>
    <m/>
    <m/>
    <m/>
    <m/>
    <m/>
    <m/>
    <m/>
    <m/>
    <m/>
  </r>
  <r>
    <s v="SAP201613964"/>
    <s v="     "/>
    <n v="42635"/>
    <s v="9/22"/>
    <x v="1"/>
    <m/>
    <s v="39"/>
    <n v="3"/>
    <s v="9"/>
    <x v="6"/>
    <m/>
    <m/>
    <s v="Tree contact caused open wire sec to catch on fire"/>
    <s v="     "/>
    <s v="SAP"/>
    <n v="44580"/>
    <s v="Y"/>
    <x v="0"/>
    <m/>
    <m/>
    <m/>
    <s v=""/>
    <n v="111973232"/>
    <m/>
    <s v="     "/>
    <x v="0"/>
    <s v="PG&amp;E"/>
    <m/>
    <m/>
    <m/>
    <s v="D"/>
    <m/>
    <s v="Structure-PG&amp;E only"/>
    <m/>
    <s v="Vegetation"/>
    <s v="33.a. Veg. contact"/>
    <s v="Vegetation"/>
    <s v="Veg. contact"/>
    <s v="Veg. contact"/>
    <m/>
    <s v="Veg. contact"/>
    <s v="Crossarm"/>
    <m/>
    <s v="Yes"/>
    <s v="Overhead"/>
    <x v="0"/>
    <s v="Crossarm"/>
    <m/>
    <s v="103934380"/>
    <s v="     "/>
    <s v="Tier 3"/>
    <x v="1"/>
    <m/>
    <m/>
    <n v="39.785600000000002"/>
    <n v="-121.59699999999999"/>
    <s v="Butte"/>
    <s v="PARADISE-1101"/>
    <m/>
    <m/>
    <m/>
    <x v="0"/>
    <m/>
    <m/>
    <m/>
    <m/>
    <s v="No"/>
    <m/>
    <m/>
    <m/>
    <m/>
    <m/>
    <m/>
    <m/>
    <s v="N"/>
    <s v="N"/>
    <m/>
    <m/>
    <s v="     "/>
    <m/>
    <m/>
    <m/>
    <m/>
    <m/>
    <m/>
    <m/>
    <m/>
    <m/>
    <m/>
    <m/>
    <m/>
    <m/>
    <m/>
    <m/>
    <m/>
    <m/>
    <m/>
    <m/>
  </r>
  <r>
    <s v="20191100"/>
    <s v="     "/>
    <n v="43730"/>
    <s v="9/22"/>
    <x v="1"/>
    <m/>
    <s v="39"/>
    <n v="3"/>
    <s v="9"/>
    <x v="3"/>
    <n v="43730"/>
    <n v="0.49444444444444446"/>
    <s v="broken jumper"/>
    <s v="     "/>
    <s v="FAS"/>
    <m/>
    <s v="N"/>
    <x v="0"/>
    <s v="603613"/>
    <s v="19-0102232"/>
    <m/>
    <s v="T004759223"/>
    <n v="0"/>
    <m/>
    <s v="     "/>
    <x v="1"/>
    <s v="PG&amp;E"/>
    <m/>
    <m/>
    <m/>
    <s v="D"/>
    <m/>
    <s v="&lt;0.25"/>
    <m/>
    <s v="Equipment - PG&amp;E"/>
    <s v="34.o. Other"/>
    <s v="Equipment - PG&amp;E"/>
    <s v="All types of equipment / facility failure"/>
    <s v="Equipment failure - Other"/>
    <s v="Pole"/>
    <m/>
    <m/>
    <s v="Line to Ground"/>
    <m/>
    <s v="Overhead"/>
    <x v="3"/>
    <s v="Pole"/>
    <m/>
    <s v="103967994"/>
    <s v="     "/>
    <s v="Tier 3"/>
    <x v="1"/>
    <n v="420"/>
    <s v="R4"/>
    <n v="37.516800000000003"/>
    <n v="-119.916"/>
    <s v="MARIPOSA"/>
    <s v="MARIPOSA-2101"/>
    <m/>
    <m/>
    <s v="MARIPOSA 21019400"/>
    <x v="1"/>
    <m/>
    <s v="Hardwood Woodland"/>
    <m/>
    <m/>
    <s v="No"/>
    <m/>
    <m/>
    <m/>
    <m/>
    <m/>
    <m/>
    <m/>
    <s v="N"/>
    <s v="N"/>
    <m/>
    <m/>
    <s v="     "/>
    <m/>
    <m/>
    <m/>
    <m/>
    <m/>
    <m/>
    <m/>
    <m/>
    <m/>
    <m/>
    <m/>
    <m/>
    <m/>
    <m/>
    <m/>
    <m/>
    <m/>
    <m/>
    <m/>
  </r>
  <r>
    <s v="20160310"/>
    <s v="     "/>
    <n v="42636"/>
    <s v="9/23"/>
    <x v="1"/>
    <n v="0.64097222222222228"/>
    <s v="39"/>
    <n v="3"/>
    <s v="9"/>
    <x v="6"/>
    <n v="42636"/>
    <n v="0.22430555555555556"/>
    <s v="CREW 2 RPR DOWNED WIRE"/>
    <s v="     "/>
    <m/>
    <m/>
    <s v="N"/>
    <x v="0"/>
    <s v="1546891"/>
    <s v="16-0067089"/>
    <m/>
    <m/>
    <m/>
    <m/>
    <s v="     "/>
    <x v="1"/>
    <s v="PG&amp;E"/>
    <m/>
    <s v="Vegetation"/>
    <m/>
    <s v="D"/>
    <m/>
    <s v="&lt;0.25"/>
    <s v="Square Feet: ; Acreage: "/>
    <s v="Vegetation"/>
    <s v="33.a. Veg. contact"/>
    <s v="Vegetation"/>
    <s v="All types of equipment / facility failure"/>
    <s v="Contact - Vegetation"/>
    <m/>
    <s v="Contact - Vegetation"/>
    <s v="Conductor"/>
    <s v="Line to Ground,Open Circuit"/>
    <s v="None"/>
    <s v="Overhead"/>
    <x v="3"/>
    <s v="Conductor"/>
    <m/>
    <s v="100091491"/>
    <s v="     "/>
    <s v="Tier 3"/>
    <x v="1"/>
    <n v="330"/>
    <m/>
    <n v="39.378399999999999"/>
    <n v="-121.092"/>
    <s v="Nevada"/>
    <s v="COLUMBIA-HILL-1101"/>
    <s v="152471101"/>
    <n v="12000"/>
    <s v="COLUMBIA HILL 1101764"/>
    <x v="1"/>
    <s v="Cal Fire"/>
    <s v="Conifer Forest"/>
    <m/>
    <m/>
    <s v="No"/>
    <m/>
    <m/>
    <m/>
    <m/>
    <m/>
    <m/>
    <m/>
    <s v="N"/>
    <s v="N"/>
    <m/>
    <m/>
    <s v="     "/>
    <s v="39.38503000"/>
    <s v="-121.09521000"/>
    <s v="Sep 26 2016 12:00AM"/>
    <s v="3rdParty"/>
    <s v="Third party attempted to fell tree away from the lines and lost controll, it fell about 90 degrees to the desired direction and went directly on the lines. A small fire was the result. When the lines were restrung a second outage occured, causing another fire, totaling about 1/4 acre."/>
    <s v="OAKK"/>
    <s v="55"/>
    <s v="16"/>
    <s v="35"/>
    <m/>
    <m/>
    <m/>
    <m/>
    <m/>
    <m/>
    <m/>
    <s v="CrossArm"/>
    <s v="BareWire"/>
    <s v="4"/>
  </r>
  <r>
    <s v="MIT20190032"/>
    <s v="     "/>
    <n v="43731"/>
    <s v="9/23"/>
    <x v="1"/>
    <n v="0.54236111111111107"/>
    <s v="39"/>
    <n v="3"/>
    <s v="9"/>
    <x v="3"/>
    <n v="43731"/>
    <n v="0.54236111111111107"/>
    <s v="Tree came down and hit the guy wire. A span of primary neutral conductor came down. Damaged busing was replaced. Veg sharepoint has incident data here: \\rcshare-nas05\VM\PLANNING\Business Analyst\02)PRIVILEGED_VMFireIncidents\2019\20190923_NB_945 Deer Park_Saint Helena"/>
    <s v="     "/>
    <s v="Missed Ignitions Tracker"/>
    <n v="44270"/>
    <s v="Y"/>
    <x v="0"/>
    <m/>
    <m/>
    <m/>
    <m/>
    <m/>
    <m/>
    <s v="     "/>
    <x v="1"/>
    <s v="PG&amp;E"/>
    <m/>
    <m/>
    <m/>
    <s v="D"/>
    <m/>
    <s v="&lt;3 meters of linear travel"/>
    <m/>
    <s v="Vegetation"/>
    <s v="33.a. Veg. contact"/>
    <s v="Vegetation"/>
    <s v="Contact from object"/>
    <s v="Veg. contact"/>
    <m/>
    <s v="Contact - Vegetation"/>
    <s v="Conductor - Primary"/>
    <m/>
    <s v="N"/>
    <s v="Overhead"/>
    <x v="3"/>
    <s v="Conductor - Primary"/>
    <m/>
    <m/>
    <s v="     "/>
    <s v="Tier 3"/>
    <x v="1"/>
    <n v="175"/>
    <s v="R5"/>
    <n v="38.549500000000002"/>
    <n v="-122.47199999999999"/>
    <s v="Napa"/>
    <s v="SILVERADO-2104"/>
    <s v="043432104"/>
    <n v="21000"/>
    <s v="SILVERADO-2104722"/>
    <x v="1"/>
    <m/>
    <s v="Agriculture"/>
    <m/>
    <m/>
    <s v="Yes"/>
    <m/>
    <m/>
    <m/>
    <m/>
    <m/>
    <m/>
    <m/>
    <s v="N"/>
    <s v="N"/>
    <m/>
    <m/>
    <s v="     "/>
    <m/>
    <m/>
    <m/>
    <m/>
    <m/>
    <m/>
    <m/>
    <m/>
    <m/>
    <m/>
    <m/>
    <m/>
    <m/>
    <m/>
    <m/>
    <m/>
    <m/>
    <m/>
    <m/>
  </r>
  <r>
    <s v="20201643"/>
    <s v="     "/>
    <n v="44097"/>
    <s v="9/23"/>
    <x v="1"/>
    <n v="0.54722222222222228"/>
    <s v="39"/>
    <n v="3"/>
    <s v="9"/>
    <x v="4"/>
    <n v="44097"/>
    <n v="0.56319444444444444"/>
    <s v="On September 23, 2020 at 1308 hours, a PG&amp;E Troubleman was dispatched to the Alto 1125 Distribution Circuit in the vicinity of Vernal Avenue , Mill Valley in response to an outage. There was no fire associated with the fault. A fault tamer failed that occurred as a result of a failure at the cutout connection likely due to an installation error. The connections on the cutouts showed signs of arcing and melting but a fire did not ignite."/>
    <s v="     "/>
    <s v="FAS"/>
    <m/>
    <s v="Y"/>
    <x v="0"/>
    <s v="1090093"/>
    <s v="20-0100689"/>
    <m/>
    <s v="T005078515"/>
    <n v="119804009"/>
    <m/>
    <s v="     "/>
    <x v="0"/>
    <s v="PG&amp;E"/>
    <m/>
    <s v="Other"/>
    <m/>
    <s v="D"/>
    <s v="D"/>
    <s v="Structure-only"/>
    <m/>
    <s v="No Fire"/>
    <s v="39.a. All Other"/>
    <s v="No Fire"/>
    <m/>
    <m/>
    <m/>
    <m/>
    <m/>
    <s v="Line to Ground"/>
    <m/>
    <s v="Overhead"/>
    <x v="3"/>
    <s v="Jumper"/>
    <s v="Cutout"/>
    <s v="CGC: 314123051260 "/>
    <s v="     "/>
    <s v="Tier 3"/>
    <x v="1"/>
    <n v="190"/>
    <m/>
    <n v="37.890500000000003"/>
    <n v="-122.538"/>
    <s v="Marin"/>
    <s v="ALTO-1125"/>
    <m/>
    <n v="12000"/>
    <s v="N/A"/>
    <x v="1"/>
    <s v="No Fire"/>
    <m/>
    <m/>
    <m/>
    <s v="No"/>
    <m/>
    <m/>
    <m/>
    <m/>
    <m/>
    <m/>
    <m/>
    <s v="N"/>
    <s v="N"/>
    <m/>
    <m/>
    <s v="     "/>
    <m/>
    <m/>
    <m/>
    <m/>
    <m/>
    <m/>
    <m/>
    <m/>
    <m/>
    <m/>
    <m/>
    <m/>
    <m/>
    <m/>
    <m/>
    <m/>
    <m/>
    <m/>
    <m/>
  </r>
  <r>
    <s v="SAP201517140"/>
    <s v="     "/>
    <n v="42271"/>
    <s v="9/24"/>
    <x v="1"/>
    <m/>
    <s v="39"/>
    <n v="3"/>
    <s v="9"/>
    <x v="2"/>
    <n v="42269"/>
    <m/>
    <s v="pole fire; failed fuse 172497; deteriorated pole"/>
    <s v="     "/>
    <s v="SAP"/>
    <n v="44580"/>
    <s v="Y"/>
    <x v="0"/>
    <m/>
    <s v="15-0062675"/>
    <m/>
    <s v="T003491850"/>
    <n v="110659028"/>
    <m/>
    <s v="     "/>
    <x v="0"/>
    <s v="PG&amp;E"/>
    <m/>
    <m/>
    <m/>
    <s v="D"/>
    <m/>
    <s v="Structure-PG&amp;E only"/>
    <m/>
    <s v="Contamination"/>
    <s v="36.a. Contamination"/>
    <s v="Equipment - PG&amp;E"/>
    <s v="Contamination"/>
    <s v="Contamination"/>
    <m/>
    <m/>
    <m/>
    <s v="Line to Ground"/>
    <s v="Yes"/>
    <s v="Overhead"/>
    <x v="0"/>
    <s v="Fuse"/>
    <m/>
    <s v="103940354"/>
    <s v="     "/>
    <s v="Tier 3"/>
    <x v="1"/>
    <m/>
    <m/>
    <n v="37.846699999999998"/>
    <n v="-122.199"/>
    <s v="Contra Costa"/>
    <s v="OAKLAND-K-1102"/>
    <m/>
    <m/>
    <s v="OAKLAND K 1102CR014"/>
    <x v="0"/>
    <m/>
    <m/>
    <m/>
    <m/>
    <s v="No"/>
    <m/>
    <m/>
    <m/>
    <m/>
    <m/>
    <m/>
    <m/>
    <s v="N"/>
    <s v="N"/>
    <m/>
    <m/>
    <s v="     "/>
    <m/>
    <m/>
    <m/>
    <m/>
    <m/>
    <m/>
    <m/>
    <m/>
    <m/>
    <m/>
    <m/>
    <m/>
    <m/>
    <m/>
    <m/>
    <m/>
    <m/>
    <m/>
    <m/>
  </r>
  <r>
    <s v="20170381"/>
    <s v="     "/>
    <n v="43002"/>
    <s v="9/24"/>
    <x v="1"/>
    <n v="0.6958333333333333"/>
    <s v="39"/>
    <n v="3"/>
    <s v="9"/>
    <x v="0"/>
    <n v="43002"/>
    <n v="0.6958333333333333"/>
    <s v="1 SPAN 1 WIRE 6SOLCU. DWN. 2787 JOY RD. SUPR ON SITE. CREW TO REPAIR"/>
    <s v="     "/>
    <m/>
    <m/>
    <s v="N"/>
    <x v="0"/>
    <s v="1885026"/>
    <s v="17-0081329"/>
    <m/>
    <m/>
    <n v="113539626"/>
    <m/>
    <s v="     "/>
    <x v="1"/>
    <s v="PG&amp;E"/>
    <m/>
    <s v="Vegetation"/>
    <m/>
    <s v="D"/>
    <m/>
    <s v="0.26-9.99"/>
    <s v="Square Feet: ; Acreage: 1.5"/>
    <s v="Vegetation"/>
    <s v="33.a. Veg. contact"/>
    <s v="Vegetation"/>
    <s v="All types of equipment / facility failure"/>
    <s v="Contact - Vegetation"/>
    <m/>
    <s v="Contact - Vegetation"/>
    <s v="Conductor"/>
    <s v="Line to Ground"/>
    <s v="PACIFIC BELL"/>
    <s v="Overhead"/>
    <x v="3"/>
    <s v="Conductor"/>
    <m/>
    <s v="101973946"/>
    <s v="     "/>
    <s v="Tier 3"/>
    <x v="1"/>
    <n v="180"/>
    <m/>
    <n v="38.386899999999997"/>
    <n v="-122.967"/>
    <s v="Sonoma"/>
    <s v="MOLINO-1102"/>
    <s v="42571102"/>
    <n v="12000"/>
    <s v="MOLINO 1102318"/>
    <x v="1"/>
    <s v="DOUG JONES"/>
    <s v="Conifer Forest"/>
    <m/>
    <m/>
    <s v="No"/>
    <m/>
    <m/>
    <m/>
    <m/>
    <m/>
    <m/>
    <m/>
    <s v="N"/>
    <s v="N"/>
    <m/>
    <m/>
    <s v="     "/>
    <s v="38.38570000"/>
    <s v="-122.96100000"/>
    <s v="Sep 25 2017  7:00AM"/>
    <s v="BranchFail"/>
    <s v="LARGE REDWOOD. DROPPED GREEN LIMB ON LINES. BREAKING 1 PHASE. CAUSING VEGETATION FIRE AT LOCATIONS"/>
    <s v="REDW"/>
    <s v="130"/>
    <s v="59"/>
    <s v="3"/>
    <s v="None"/>
    <s v="None"/>
    <s v="N"/>
    <s v="1"/>
    <m/>
    <s v="Ridge"/>
    <s v="D"/>
    <s v="CrossArm"/>
    <s v="BareWire"/>
    <s v="8"/>
  </r>
  <r>
    <s v="MIA20176672"/>
    <s v="     "/>
    <n v="43002"/>
    <s v="9/24"/>
    <x v="1"/>
    <n v="0.7999074074074074"/>
    <s v="39"/>
    <n v="3"/>
    <s v="9"/>
    <x v="0"/>
    <m/>
    <m/>
    <s v="2787 JOY RD in Occidental; OFC says &quot;DOWN LINE ACROSS DIRT RD-DOWN THE STREET A BIT/TRNSFRMER ON FIRE...FD ON SITE&quot;; FLD says &quot;ACCIDENTLY SENT TAG AWAY WITH NO EC TAG. GOT THIS ONE TO MAKE EC TAG. OTHER ONE HAS FIRE INFO&quot;; sounds like this is referring to"/>
    <s v="     "/>
    <s v="FAS"/>
    <n v="44264"/>
    <s v="Y"/>
    <x v="0"/>
    <s v="1885026"/>
    <s v="N/A"/>
    <m/>
    <s v="T004145289, T004145248"/>
    <n v="113539626"/>
    <m/>
    <s v="     "/>
    <x v="1"/>
    <s v="PG&amp;E"/>
    <m/>
    <m/>
    <m/>
    <s v="D"/>
    <m/>
    <s v="0.26-9.99"/>
    <m/>
    <s v="Vegetation"/>
    <s v="33.a. Veg. contact"/>
    <s v="Vegetation"/>
    <s v="Contact from object"/>
    <s v="Contact - Vegetation"/>
    <m/>
    <s v="Contact - Vegetation"/>
    <s v="Conductor"/>
    <m/>
    <s v="Yes"/>
    <s v="Overhead"/>
    <x v="0"/>
    <m/>
    <m/>
    <s v="42571102"/>
    <s v="     "/>
    <s v="Tier 3"/>
    <x v="1"/>
    <n v="180"/>
    <m/>
    <n v="38.387500000000003"/>
    <n v="-122.967"/>
    <s v="Sonoma"/>
    <s v="MOLINO-1102"/>
    <s v="42571102"/>
    <n v="11000"/>
    <s v="MOLINO-1102318"/>
    <x v="1"/>
    <m/>
    <s v="Urban"/>
    <m/>
    <m/>
    <s v="No"/>
    <m/>
    <m/>
    <m/>
    <m/>
    <m/>
    <m/>
    <m/>
    <s v="N"/>
    <s v="N"/>
    <m/>
    <m/>
    <s v="     "/>
    <m/>
    <m/>
    <m/>
    <m/>
    <m/>
    <m/>
    <m/>
    <m/>
    <m/>
    <m/>
    <m/>
    <m/>
    <m/>
    <m/>
    <m/>
    <m/>
    <m/>
    <m/>
    <m/>
  </r>
  <r>
    <s v="20180819"/>
    <s v="     "/>
    <n v="43367"/>
    <s v="9/24"/>
    <x v="1"/>
    <n v="0.71250000000000002"/>
    <s v="39"/>
    <n v="3"/>
    <s v="9"/>
    <x v="1"/>
    <n v="43367"/>
    <n v="0.71250000000000002"/>
    <s v="ILIS cause = vegetation; tree grew into line.  &quot;TMAN PATTERSON RPTS PALM TREE ON FIRE @ 1106 S DANIELS WAY, NEED TO DE-ENERGIZE PRIMARY TO TRY TO CUT TREE AWAY FROM LINES&quot;"/>
    <s v="     "/>
    <s v="FAS"/>
    <m/>
    <s v="N"/>
    <x v="0"/>
    <s v="180604"/>
    <s v="18-0082985"/>
    <m/>
    <m/>
    <m/>
    <m/>
    <s v="     "/>
    <x v="1"/>
    <s v="PG&amp;E"/>
    <m/>
    <m/>
    <m/>
    <s v="D"/>
    <m/>
    <s v="Structure-only"/>
    <m/>
    <s v="Vegetation"/>
    <s v="33.a. Veg. contact"/>
    <s v="Vegetation"/>
    <s v="Contact from object"/>
    <s v="Vegetation"/>
    <m/>
    <s v="Contact - Vegetation"/>
    <s v="Conductor"/>
    <s v="Force Out"/>
    <m/>
    <s v="Overhead"/>
    <x v="3"/>
    <m/>
    <m/>
    <s v="1108/2"/>
    <s v="     "/>
    <s v="Tier 3"/>
    <x v="1"/>
    <m/>
    <s v="NA"/>
    <n v="37.322200000000002"/>
    <n v="-121.95"/>
    <s v="Santa Clara"/>
    <s v="EL-PATIO-1112"/>
    <s v="082921112"/>
    <n v="11000"/>
    <s v="EL PATIO 1119CB"/>
    <x v="0"/>
    <m/>
    <s v="Urban"/>
    <m/>
    <m/>
    <s v="No"/>
    <m/>
    <m/>
    <m/>
    <m/>
    <m/>
    <m/>
    <m/>
    <s v="N"/>
    <s v="N"/>
    <m/>
    <m/>
    <s v="     "/>
    <s v="37.29154000"/>
    <s v="-121.93570000"/>
    <s v="Sep 25 2018 12:00AM"/>
    <m/>
    <s v="W121.940891 N37.306707. Weather: Clear. Crossarm. Bare wire. Tree grew into wire. Unable to access yard or neighbors yards. Unable to confirm if address and tree is outage location. Date Palm looks like it has been recently trimmed and is clear of lines and transformer. Many Redwood trees in vicinity. No obvious broken branches or hazards seen."/>
    <s v="PALD"/>
    <m/>
    <m/>
    <m/>
    <m/>
    <m/>
    <m/>
    <m/>
    <m/>
    <m/>
    <m/>
    <m/>
    <m/>
    <s v="0"/>
  </r>
  <r>
    <s v="EIR20180149"/>
    <s v="     "/>
    <n v="43367"/>
    <s v="9/24"/>
    <x v="1"/>
    <m/>
    <s v="39"/>
    <n v="3"/>
    <s v="9"/>
    <x v="1"/>
    <m/>
    <m/>
    <s v="On September 24, 2018 at approximately 0035 hours, PG&amp;E received a SCADA alarm indicating a sustained event on the DeSabla-_x000d__x000a_Centerville 60kV Transmission Line, in between the DeSabla Power House and Oro Fino Substation. This resulted in an outage to approximately 4,500 customers when the Oro Fino 60 kV Transmission Line deenergized, de-energizing the Oro Fino 1101 and 1102 Distribution Circuits. A PG&amp;E Troubleman arrived at Power House Road between Transmission Poles 0/10 and 0/11 at approximately_x000d__x000a_0140 hours and observed less than an acre of fire._x000d__x000a__x000d__x000a_CAL FIRE alerted the PG&amp;E Troubleman of another fire south of his current location. The Troubleman then traveled towards the DeSabla Power House where he observed a deceased bear at the base of PG&amp;E’s Transmission pole 3/42B on the same DeSabla-Centerville Transmission Line at approximately 0330 hours. The pole sustained no damages aside from minor scratch marks at the base. With CAL FIRE’s approval, PG&amp;E began restoration activities on the Paradise 1105 and Oro Fino 1101 Circuits, energizing_x000d__x000a_approximately 1,600 customers by 0600 hours. Restoration temporarily paused at the direction of CAL FIRE to support their fire suppression efforts. Once the scene was fully released by CAL FIRE, the Troublemen proceeded to work with the Control Center to restore approximately 1,800 customers on the Oro Fino 1101 and 1102 Circuits by approximately 1100 hours. By approximately 1300 hours, the DeSabla-Centerville 60kV Transmission line and Oro Fino Substation were restored, energizing the remaining 1,100 customers by approximately 1415 hours. _x000d__x000a__x000d__x000a_The incident resulted in no damage to PG&amp;E facilities. At this time, the two fires appear unrelated._x000d__x000a__x000d__x000a_This information is preliminary, and PG&amp;E is cooperating fully with CAL FIRE._x000d__x000a__x000d__x000a_Attached with this report are the following patrol and inspection records:_x000d__x000a__x000d__x000a_   2015 DeSabla-Centerville Air Patrol Records (Attachment 1)_x000d__x000a_   2016 DeSabla-Centerville Detailed  Inspection Records (Attachment 2)_x000d__x000a_   2017 DeSabla-Centerville Air Patrol Records (Attachment 3)_x000d__x000a_   2018 DeSabla-Centerville Detailed Inspection Records (Attachment 4)_x000d__x000a_   Incident Photo (Attachment 5)_x000d__x000a_   Outage Report (Attachment 6)_x000d__x000a__x000d__x000a_PG&amp;E reported this incident to the CPUC under the Media criterion."/>
    <s v="     "/>
    <s v="EIR Ignitions Tracker"/>
    <n v="44288"/>
    <s v="Y"/>
    <x v="0"/>
    <m/>
    <m/>
    <m/>
    <m/>
    <m/>
    <s v="EI180924A"/>
    <s v="     "/>
    <x v="1"/>
    <s v="PG&amp;E"/>
    <m/>
    <s v="Vegetation"/>
    <m/>
    <s v="T"/>
    <m/>
    <s v="&lt;0.25"/>
    <m/>
    <s v="Contact - Animal - Other"/>
    <s v="33.b. Animal contact"/>
    <s v="Contact - Animal"/>
    <m/>
    <s v="Contact - Animal"/>
    <m/>
    <s v="Contact - Animal"/>
    <s v="Conductor - All"/>
    <m/>
    <s v="No"/>
    <s v="Overhead"/>
    <x v="4"/>
    <s v="Conductor - All"/>
    <m/>
    <s v="SAP Equip Rec #:  42578837"/>
    <s v="     "/>
    <s v="Tier 3"/>
    <x v="1"/>
    <m/>
    <m/>
    <n v="39.815199999999997"/>
    <n v="-121.64400000000001"/>
    <s v="Butte"/>
    <s v="DESABLA-CENTERVILLE-60"/>
    <m/>
    <n v="12000"/>
    <s v="N/A"/>
    <x v="0"/>
    <m/>
    <s v="Hardwood Woodland"/>
    <m/>
    <m/>
    <s v="No"/>
    <m/>
    <m/>
    <m/>
    <m/>
    <m/>
    <m/>
    <m/>
    <s v="N"/>
    <s v="N"/>
    <m/>
    <m/>
    <s v="     "/>
    <m/>
    <m/>
    <m/>
    <m/>
    <m/>
    <m/>
    <m/>
    <m/>
    <m/>
    <m/>
    <m/>
    <m/>
    <m/>
    <m/>
    <m/>
    <m/>
    <m/>
    <m/>
    <m/>
  </r>
  <r>
    <s v="20180820"/>
    <s v="     "/>
    <n v="43367"/>
    <s v="9/24"/>
    <x v="1"/>
    <m/>
    <s v="39"/>
    <n v="3"/>
    <s v="9"/>
    <x v="1"/>
    <m/>
    <m/>
    <s v="bear contact. Nimshew fire."/>
    <s v="     "/>
    <s v="Charles"/>
    <m/>
    <s v="N"/>
    <x v="0"/>
    <m/>
    <m/>
    <s v="INT-11388"/>
    <m/>
    <m/>
    <m/>
    <s v="     "/>
    <x v="1"/>
    <s v="PG&amp;E"/>
    <m/>
    <m/>
    <m/>
    <s v="T"/>
    <m/>
    <s v="Unknown"/>
    <m/>
    <s v="Contact - Animal - Other"/>
    <s v="33.b. Animal contact"/>
    <s v="Contact - Animal"/>
    <s v="Contact from object"/>
    <s v="Contact - Animal"/>
    <m/>
    <s v="Contact - Animal"/>
    <s v="Conductor"/>
    <m/>
    <m/>
    <m/>
    <x v="4"/>
    <m/>
    <m/>
    <m/>
    <s v="     "/>
    <s v="Tier 3"/>
    <x v="1"/>
    <n v="280"/>
    <s v="R5"/>
    <n v="39.815199999999997"/>
    <n v="-121.64400000000001"/>
    <s v="Butte"/>
    <s v="DESABLA-CENTERVILLE"/>
    <s v="ETL.6720"/>
    <n v="60000"/>
    <s v="N/A"/>
    <x v="0"/>
    <m/>
    <s v="Hardwood Woodland"/>
    <m/>
    <m/>
    <s v="No"/>
    <m/>
    <m/>
    <m/>
    <m/>
    <m/>
    <m/>
    <m/>
    <s v="N"/>
    <s v="Y"/>
    <s v="201809240600"/>
    <s v="201809260000"/>
    <s v="     "/>
    <m/>
    <m/>
    <m/>
    <m/>
    <m/>
    <m/>
    <m/>
    <m/>
    <m/>
    <m/>
    <m/>
    <m/>
    <m/>
    <m/>
    <m/>
    <m/>
    <m/>
    <m/>
    <m/>
  </r>
  <r>
    <s v="20201644"/>
    <s v="     "/>
    <n v="44098"/>
    <s v="9/24"/>
    <x v="1"/>
    <n v="0.70277777777777772"/>
    <s v="39"/>
    <n v="3"/>
    <s v="9"/>
    <x v="4"/>
    <n v="44098"/>
    <n v="0.69861111111111107"/>
    <s v="On September 24, 2020 at 1652 hours, a PG&amp;E Troubleman was dispatched to the Woodacre 1102 12kV Distribution Circuit in the vicinity of Iron Springs Road and Monte Vista Road, Fairfax in response to an outage. Initial analysis indicates PG&amp;E equipment failure caused the ignition. A fault tamer failed likely as a result due to manufacture error or damage prior to installation. The ensuing fire was contained to the pole and the fire was self-extinguished."/>
    <s v="     "/>
    <s v="FAS"/>
    <m/>
    <s v="Y"/>
    <x v="0"/>
    <s v="1091782"/>
    <s v="20-0101273"/>
    <m/>
    <s v="T005079474"/>
    <m/>
    <m/>
    <s v="     "/>
    <x v="0"/>
    <s v="PG&amp;E"/>
    <m/>
    <s v="Other"/>
    <m/>
    <s v="D"/>
    <s v="D"/>
    <s v="Structure-only"/>
    <m/>
    <s v="Equipment - PG&amp;E"/>
    <s v="34.o. Other"/>
    <s v="Equipment - PG&amp;E"/>
    <s v="All types of equipment / facility failure"/>
    <s v="Fault Tamer Failure"/>
    <s v="Fault Tamer"/>
    <m/>
    <m/>
    <s v="Line to Ground"/>
    <m/>
    <s v="Overhead"/>
    <x v="3"/>
    <s v="Fault Tamer"/>
    <m/>
    <s v="CGC: 313934355190"/>
    <s v="     "/>
    <s v="Tier 3"/>
    <x v="1"/>
    <n v="190"/>
    <m/>
    <n v="37.996899999999997"/>
    <n v="-122.60599999999999"/>
    <s v="Marin"/>
    <s v="WOODACRE-1102"/>
    <m/>
    <n v="12000"/>
    <m/>
    <x v="0"/>
    <s v="Self Extinguished"/>
    <m/>
    <m/>
    <m/>
    <s v="No"/>
    <m/>
    <m/>
    <m/>
    <m/>
    <m/>
    <m/>
    <m/>
    <s v="N"/>
    <s v="N"/>
    <m/>
    <m/>
    <s v="     "/>
    <m/>
    <m/>
    <m/>
    <m/>
    <m/>
    <m/>
    <m/>
    <m/>
    <m/>
    <m/>
    <m/>
    <m/>
    <m/>
    <m/>
    <m/>
    <m/>
    <m/>
    <m/>
    <m/>
  </r>
  <r>
    <s v="20160314"/>
    <s v="     "/>
    <n v="42638"/>
    <s v="9/25"/>
    <x v="1"/>
    <n v="0.80486111111111114"/>
    <s v="40"/>
    <n v="3"/>
    <s v="9"/>
    <x v="6"/>
    <n v="42638"/>
    <m/>
    <s v="changed to OIS 1547456 which is the correct c/os for the job c/o 9697 fire size 40ft x 70ft tree fell through lines PN is tree wire Hot phase bare wire all 4acsr hot phase burnt down pn still up"/>
    <s v="     "/>
    <m/>
    <m/>
    <s v="N"/>
    <x v="0"/>
    <s v="1547443"/>
    <s v="16-0067346"/>
    <m/>
    <m/>
    <m/>
    <m/>
    <s v="     "/>
    <x v="1"/>
    <s v="PG&amp;E"/>
    <m/>
    <s v="Vegetation"/>
    <m/>
    <s v="D"/>
    <m/>
    <s v="&lt;0.25"/>
    <s v="Square Feet: ; Acreage: "/>
    <s v="Vegetation"/>
    <s v="33.a. Veg. contact"/>
    <s v="Vegetation"/>
    <s v="All types of equipment / facility failure"/>
    <s v="Contact - Vegetation"/>
    <m/>
    <s v="Contact - Vegetation"/>
    <s v="Conductor"/>
    <s v="Line to Ground"/>
    <s v="PACIFIC BELL"/>
    <s v="Overhead"/>
    <x v="3"/>
    <s v="Conductor"/>
    <m/>
    <s v="101670837"/>
    <s v="     "/>
    <s v="Tier 3"/>
    <x v="1"/>
    <n v="520"/>
    <m/>
    <n v="37.099299999999999"/>
    <n v="-122.116"/>
    <s v="Santa Cruz"/>
    <s v="CAMP-EVERS-2105"/>
    <s v="83622105"/>
    <m/>
    <s v="CAMP EVERS 210510786"/>
    <x v="1"/>
    <s v="cal fire ben lomond fire"/>
    <s v="Conifer Forest"/>
    <m/>
    <m/>
    <s v="No"/>
    <m/>
    <m/>
    <m/>
    <m/>
    <m/>
    <m/>
    <m/>
    <s v="N"/>
    <s v="N"/>
    <m/>
    <m/>
    <s v="     "/>
    <s v="37.09960000"/>
    <s v="-122.11790000"/>
    <s v="Sep 26 2016 12:00AM"/>
    <s v="TrunkFail"/>
    <s v="One stem of live 4stem tan oak failed at 5ft from base."/>
    <s v="TAN"/>
    <s v="90"/>
    <s v="40"/>
    <s v="16"/>
    <s v="Slight"/>
    <s v="None"/>
    <s v="N"/>
    <s v="1"/>
    <m/>
    <s v="Hillside"/>
    <s v="C"/>
    <s v="CrossArm"/>
    <s v="TreeWire"/>
    <s v="0"/>
  </r>
  <r>
    <s v="20160315"/>
    <s v="     "/>
    <n v="42638"/>
    <s v="9/25"/>
    <x v="1"/>
    <n v="0.44097222222222221"/>
    <s v="40"/>
    <n v="3"/>
    <s v="9"/>
    <x v="6"/>
    <n v="42638"/>
    <n v="0.44097222222222221"/>
    <m/>
    <s v="     "/>
    <m/>
    <m/>
    <s v="N"/>
    <x v="0"/>
    <m/>
    <m/>
    <s v="INT-08572"/>
    <m/>
    <m/>
    <s v="EI160925A"/>
    <s v="     "/>
    <x v="1"/>
    <s v="PG&amp;E"/>
    <m/>
    <s v="Vegetation"/>
    <s v="Sawmill Fire"/>
    <s v="T"/>
    <m/>
    <s v="1,000-4,999"/>
    <s v="Square Feet: ; Acreage: 1547"/>
    <s v="Equipment - PG&amp;E"/>
    <s v="34.o. Other"/>
    <s v="Equipment - PG&amp;E"/>
    <s v="All types of equipment / facility failure"/>
    <s v="Tie Wire"/>
    <s v="Tie Wire"/>
    <m/>
    <m/>
    <m/>
    <m/>
    <s v="Overhead"/>
    <x v="4"/>
    <s v="Other"/>
    <m/>
    <s v="103613996"/>
    <s v="     "/>
    <s v="Tier 3"/>
    <x v="1"/>
    <n v="175"/>
    <m/>
    <n v="38.801900000000003"/>
    <n v="-122.818"/>
    <s v="Sonoma"/>
    <s v="GEYSERS-#3-CLOVERDALE-115"/>
    <s v="ETL.1650"/>
    <n v="115000"/>
    <s v="N/A"/>
    <x v="0"/>
    <s v="Cal Fire"/>
    <s v="Hardwood Woodland"/>
    <m/>
    <m/>
    <s v="Yes"/>
    <s v="1547"/>
    <m/>
    <m/>
    <m/>
    <s v="2"/>
    <s v="SAWMILL"/>
    <m/>
    <s v="N"/>
    <s v="Y"/>
    <s v="201609250400"/>
    <s v="201609260100"/>
    <s v="     "/>
    <m/>
    <m/>
    <m/>
    <m/>
    <m/>
    <m/>
    <m/>
    <m/>
    <m/>
    <m/>
    <m/>
    <m/>
    <m/>
    <m/>
    <m/>
    <m/>
    <m/>
    <m/>
    <m/>
  </r>
  <r>
    <s v="20191120"/>
    <s v="     "/>
    <n v="43733"/>
    <s v="9/25"/>
    <x v="1"/>
    <m/>
    <s v="39"/>
    <n v="3"/>
    <s v="9"/>
    <x v="3"/>
    <n v="43733"/>
    <m/>
    <s v="Service wire down, unknown cause, fire &lt; 1 meter"/>
    <s v="     "/>
    <s v="FAS"/>
    <m/>
    <s v="N"/>
    <x v="0"/>
    <s v="615002"/>
    <m/>
    <m/>
    <s v="T004762339"/>
    <n v="0"/>
    <m/>
    <s v="     "/>
    <x v="0"/>
    <s v="PG&amp;E"/>
    <m/>
    <m/>
    <m/>
    <s v="D"/>
    <m/>
    <s v="&lt;3 meters of linear travel"/>
    <s v="ABOUT 50 TO 100 SQ FT"/>
    <s v="Equipment - PG&amp;E"/>
    <s v="34.o. Other"/>
    <s v="Equipment - PG&amp;E"/>
    <m/>
    <m/>
    <s v="Service Drop"/>
    <m/>
    <m/>
    <m/>
    <m/>
    <s v="Overhead"/>
    <x v="0"/>
    <s v="Service Drop"/>
    <m/>
    <s v="218795225660"/>
    <s v="     "/>
    <s v="Tier 3"/>
    <x v="1"/>
    <n v="180"/>
    <m/>
    <n v="38.364899999999999"/>
    <n v="-122.42100000000001"/>
    <s v="NAPA"/>
    <s v="PUEBLO-2103"/>
    <m/>
    <m/>
    <s v="PUEBLO-2103678"/>
    <x v="1"/>
    <m/>
    <m/>
    <m/>
    <m/>
    <s v="No"/>
    <m/>
    <m/>
    <m/>
    <m/>
    <m/>
    <m/>
    <m/>
    <s v="N"/>
    <s v="Y"/>
    <s v="201909240400"/>
    <s v="201909251800"/>
    <s v="     "/>
    <m/>
    <m/>
    <m/>
    <m/>
    <m/>
    <m/>
    <m/>
    <m/>
    <m/>
    <m/>
    <m/>
    <m/>
    <m/>
    <m/>
    <m/>
    <m/>
    <m/>
    <m/>
    <m/>
  </r>
  <r>
    <s v="20160316"/>
    <s v="     "/>
    <n v="42639"/>
    <s v="9/26"/>
    <x v="1"/>
    <n v="0.44444444444444442"/>
    <s v="40"/>
    <n v="3"/>
    <s v="9"/>
    <x v="6"/>
    <n v="42639"/>
    <m/>
    <s v="crew to replace 1/0 acsr tir plex"/>
    <s v="     "/>
    <m/>
    <m/>
    <s v="N"/>
    <x v="0"/>
    <m/>
    <m/>
    <m/>
    <m/>
    <m/>
    <m/>
    <s v="     "/>
    <x v="1"/>
    <s v="PG&amp;E"/>
    <m/>
    <s v="Vegetation"/>
    <m/>
    <s v="D"/>
    <m/>
    <s v="&lt;0.25"/>
    <s v="Square Feet: ; Acreage: "/>
    <s v="Equipment - PG&amp;E"/>
    <s v="34.b. Conductor damage or failure"/>
    <s v="Equipment - PG&amp;E"/>
    <s v="All types of equipment / facility failure"/>
    <s v="Conductor"/>
    <s v="Conductor"/>
    <m/>
    <m/>
    <m/>
    <s v="PACIFIC BELL"/>
    <s v="Overhead"/>
    <x v="1"/>
    <s v="Conductor"/>
    <m/>
    <s v="102252082"/>
    <s v="     "/>
    <s v="Tier 3"/>
    <x v="1"/>
    <n v="190"/>
    <m/>
    <n v="38.015700000000002"/>
    <n v="-122.68899999999999"/>
    <s v="Marin"/>
    <s v="SAN-RAFAEL-1104"/>
    <s v="43021101"/>
    <n v="12000"/>
    <s v="N/A"/>
    <x v="0"/>
    <s v="marin county fire"/>
    <s v="Conifer Forest"/>
    <m/>
    <m/>
    <s v="No"/>
    <m/>
    <m/>
    <m/>
    <m/>
    <m/>
    <m/>
    <m/>
    <s v="N"/>
    <s v="N"/>
    <m/>
    <m/>
    <s v="     "/>
    <m/>
    <m/>
    <m/>
    <m/>
    <m/>
    <m/>
    <m/>
    <m/>
    <m/>
    <m/>
    <m/>
    <m/>
    <m/>
    <m/>
    <m/>
    <m/>
    <m/>
    <m/>
    <m/>
  </r>
  <r>
    <s v="20170385"/>
    <s v="     "/>
    <n v="43005"/>
    <s v="9/27"/>
    <x v="1"/>
    <n v="0.5083333333333333"/>
    <s v="39"/>
    <n v="3"/>
    <s v="9"/>
    <x v="0"/>
    <n v="43005"/>
    <n v="0.5083333333333333"/>
    <s v="0"/>
    <s v="     "/>
    <m/>
    <m/>
    <s v="N"/>
    <x v="0"/>
    <s v="1886847"/>
    <s v="17-0082180"/>
    <m/>
    <m/>
    <m/>
    <m/>
    <s v="     "/>
    <x v="1"/>
    <s v="PG&amp;E"/>
    <m/>
    <s v="Vegetation"/>
    <m/>
    <s v="D"/>
    <m/>
    <s v="&lt;0.25"/>
    <s v="Square Feet: ; Acreage: "/>
    <s v="Vegetation"/>
    <s v="33.a. Veg. contact"/>
    <s v="Vegetation"/>
    <s v="All types of equipment / facility failure"/>
    <s v="Contact - Vegetation"/>
    <m/>
    <s v="Contact - Vegetation"/>
    <s v="Fuse"/>
    <s v="Line to Line"/>
    <s v="PACIFIC BELL"/>
    <s v="Overhead"/>
    <x v="3"/>
    <s v="Fuse"/>
    <m/>
    <s v="100429924"/>
    <s v="     "/>
    <s v="Tier 3"/>
    <x v="1"/>
    <n v="280"/>
    <m/>
    <n v="39.484499999999997"/>
    <n v="-121.355"/>
    <s v="Butte"/>
    <s v="WYANDOTTE-1107"/>
    <s v="102911107"/>
    <n v="12000"/>
    <s v="WYANDOTTE 110738438"/>
    <x v="1"/>
    <s v="bill lopez cell 530 521-8052"/>
    <s v="Hardwood Forest"/>
    <m/>
    <m/>
    <s v="No"/>
    <m/>
    <m/>
    <m/>
    <m/>
    <m/>
    <m/>
    <m/>
    <s v="N"/>
    <s v="N"/>
    <m/>
    <m/>
    <s v="     "/>
    <m/>
    <m/>
    <s v="Sep 29 2017 10:00AM"/>
    <s v="Unverified"/>
    <s v="There is no address attached to the meter number given fir the fault location, only the road wher the meter is located.  Meter is on a road with a lot of concerned notify first customers.  I located the transformer and end pole but did not observe any evidence of an outage or ignition point."/>
    <s v=""/>
    <m/>
    <m/>
    <m/>
    <m/>
    <m/>
    <m/>
    <m/>
    <m/>
    <m/>
    <m/>
    <m/>
    <m/>
    <m/>
  </r>
  <r>
    <s v="20180828"/>
    <s v="     "/>
    <n v="43370"/>
    <s v="9/27"/>
    <x v="1"/>
    <n v="0.72152777777777777"/>
    <s v="39"/>
    <n v="3"/>
    <s v="9"/>
    <x v="1"/>
    <n v="43370"/>
    <n v="0.72152777777777777"/>
    <s v="Car pole caused fire"/>
    <s v="     "/>
    <s v="FAS"/>
    <m/>
    <s v="N"/>
    <x v="0"/>
    <s v="182918"/>
    <s v="18-0084318"/>
    <m/>
    <m/>
    <m/>
    <m/>
    <s v="     "/>
    <x v="1"/>
    <s v="PG&amp;E"/>
    <m/>
    <m/>
    <m/>
    <s v="D"/>
    <m/>
    <s v="0.26-9.99"/>
    <m/>
    <s v="Contact - 3rd Party"/>
    <s v="33.d. Vehicle contact"/>
    <s v="Contact - 3rd Party"/>
    <s v="Contact from object"/>
    <s v="Contact - Vehicle"/>
    <m/>
    <s v="Contact - Vehicle"/>
    <s v="Pole"/>
    <s v="Line to Ground"/>
    <m/>
    <s v="Overhead"/>
    <x v="3"/>
    <m/>
    <m/>
    <s v="1102/2"/>
    <s v="     "/>
    <s v="Tier 3"/>
    <x v="1"/>
    <m/>
    <s v="NA"/>
    <n v="36.549799999999998"/>
    <n v="-120.389"/>
    <s v="Fresno"/>
    <s v="GIFFEN-1102"/>
    <s v="253151102"/>
    <n v="11000"/>
    <s v="MENDOTA 11022850"/>
    <x v="0"/>
    <m/>
    <s v="Agriculture"/>
    <m/>
    <m/>
    <s v="No"/>
    <m/>
    <m/>
    <m/>
    <m/>
    <m/>
    <m/>
    <m/>
    <s v="N"/>
    <s v="N"/>
    <m/>
    <m/>
    <s v="     "/>
    <m/>
    <m/>
    <m/>
    <m/>
    <m/>
    <m/>
    <m/>
    <m/>
    <m/>
    <m/>
    <m/>
    <m/>
    <m/>
    <m/>
    <m/>
    <m/>
    <m/>
    <m/>
    <m/>
  </r>
  <r>
    <s v="SAP20187977"/>
    <s v="     "/>
    <n v="43370"/>
    <s v="9/27"/>
    <x v="1"/>
    <m/>
    <s v="39"/>
    <n v="3"/>
    <s v="9"/>
    <x v="1"/>
    <n v="43368"/>
    <m/>
    <s v="15296 Ruggles Rd in Shasta; fire damaged transformer; ran new secondary riser"/>
    <s v="     "/>
    <s v="SAP"/>
    <n v="44580"/>
    <s v="Y"/>
    <x v="0"/>
    <m/>
    <s v="N/A"/>
    <m/>
    <s v="N/A"/>
    <n v="114997302"/>
    <m/>
    <s v="     "/>
    <x v="0"/>
    <s v="PG&amp;E"/>
    <m/>
    <m/>
    <m/>
    <s v="D"/>
    <m/>
    <s v="Structure-PG&amp;E only"/>
    <m/>
    <s v="Equipment - PG&amp;E"/>
    <s v="34.n. Transformer damage or failure"/>
    <s v="Equipment - PG&amp;E"/>
    <s v="Transformer failure"/>
    <s v="Transformer failure"/>
    <s v="Transformer"/>
    <m/>
    <m/>
    <m/>
    <m/>
    <s v="Overhead"/>
    <x v="0"/>
    <s v="Transformer"/>
    <m/>
    <s v="101479971"/>
    <s v="     "/>
    <s v="Tier 3"/>
    <x v="1"/>
    <m/>
    <m/>
    <n v="40.583199999999998"/>
    <n v="-122.494"/>
    <s v="Shasta"/>
    <s v="KESWICK-1101"/>
    <m/>
    <m/>
    <m/>
    <x v="0"/>
    <m/>
    <m/>
    <m/>
    <m/>
    <s v="No"/>
    <m/>
    <m/>
    <m/>
    <m/>
    <m/>
    <m/>
    <m/>
    <s v="N"/>
    <s v="N"/>
    <m/>
    <m/>
    <s v="     "/>
    <m/>
    <m/>
    <m/>
    <m/>
    <m/>
    <m/>
    <m/>
    <m/>
    <m/>
    <m/>
    <m/>
    <m/>
    <m/>
    <m/>
    <m/>
    <m/>
    <m/>
    <m/>
    <m/>
  </r>
  <r>
    <s v="20180832"/>
    <s v="     "/>
    <n v="43370"/>
    <s v="9/27"/>
    <x v="1"/>
    <m/>
    <s v="39"/>
    <n v="3"/>
    <s v="9"/>
    <x v="1"/>
    <m/>
    <m/>
    <s v="PG&amp;E-hired vegetation patrol helicopter contacted all 3 phases between towers :0/8 &amp; :1/0, no injuries but all 3 conductors down. Palisades Fire."/>
    <s v="     "/>
    <s v="Charles"/>
    <m/>
    <s v="N"/>
    <x v="0"/>
    <m/>
    <m/>
    <s v="INT-11394"/>
    <m/>
    <m/>
    <m/>
    <s v="     "/>
    <x v="1"/>
    <s v="PG&amp;E"/>
    <m/>
    <m/>
    <m/>
    <s v="T"/>
    <m/>
    <s v="Unknown"/>
    <m/>
    <s v="Contact - 3rd Party"/>
    <s v="33.e. Other contact from object"/>
    <s v="Contact - 3rd Party"/>
    <s v="Contact from object"/>
    <s v="Contact - 3rd Party"/>
    <m/>
    <s v="Contact - 3rd Party"/>
    <s v="Conductor"/>
    <m/>
    <m/>
    <m/>
    <x v="4"/>
    <m/>
    <m/>
    <m/>
    <s v="     "/>
    <s v="Tier 3"/>
    <x v="1"/>
    <n v="180"/>
    <s v="R4"/>
    <n v="38.514800000000001"/>
    <n v="-122.446"/>
    <s v="Napa"/>
    <s v="FULTON-CALISTOGA"/>
    <s v="ETL.6880"/>
    <n v="60000"/>
    <s v="N/A"/>
    <x v="0"/>
    <m/>
    <s v="Hardwood Woodland"/>
    <m/>
    <m/>
    <s v="No"/>
    <m/>
    <m/>
    <m/>
    <m/>
    <m/>
    <m/>
    <m/>
    <s v="N"/>
    <s v="N"/>
    <m/>
    <m/>
    <s v="     "/>
    <m/>
    <m/>
    <m/>
    <m/>
    <m/>
    <m/>
    <m/>
    <m/>
    <m/>
    <m/>
    <m/>
    <m/>
    <m/>
    <m/>
    <m/>
    <m/>
    <m/>
    <m/>
    <m/>
  </r>
  <r>
    <s v="20201300"/>
    <s v="     "/>
    <n v="44101"/>
    <s v="9/27"/>
    <x v="1"/>
    <n v="0.7055555555555556"/>
    <s v="40"/>
    <n v="3"/>
    <s v="9"/>
    <x v="4"/>
    <n v="44101"/>
    <n v="0.68333333333333335"/>
    <s v="On September 27, 2020 at 1722 hours, a PG&amp;E Troubleman patrolled the Cayetano 2109 Distribution Circuit number 014422109, near Morgan Territory Rd. He observed two blown fuses at 71415. Initial analysis indicates the fuses did not drop properly out of the cutouts. The cutout did not fall open, but burnt open and caused a grass fire. The San Ramon Fire Department responded to and extinguished the fire. The 289 minute outage affected 62 customers. We replaced the cutouts. All the repairs were completed and the line was returned to service on September 27, 2020 at 1854 hours. This information is preliminary."/>
    <s v="     "/>
    <s v="FAS"/>
    <m/>
    <s v="N"/>
    <x v="0"/>
    <m/>
    <s v="20-0102129"/>
    <m/>
    <s v="T005081285, T005081269, T005081295"/>
    <m/>
    <m/>
    <s v="     "/>
    <x v="1"/>
    <s v="PG&amp;E"/>
    <m/>
    <s v="Vegetation"/>
    <m/>
    <s v="D"/>
    <s v="D"/>
    <s v="0.26-9.99"/>
    <m/>
    <s v="Equipment - PG&amp;E"/>
    <s v="34.c. Fuse damage or failure"/>
    <s v="Equipment - PG&amp;E"/>
    <s v="All types of equipment / facility failure"/>
    <s v="Fuse failure - all"/>
    <s v="Fuse"/>
    <m/>
    <m/>
    <s v="Line to Ground"/>
    <m/>
    <s v="Overhead"/>
    <x v="3"/>
    <s v="Fuse"/>
    <s v="Cutout"/>
    <s v="Circuit ID: 014422109, Fuse: 71415"/>
    <s v="     "/>
    <s v="Tier 3"/>
    <x v="1"/>
    <n v="530"/>
    <s v="R5"/>
    <n v="37.788499999999999"/>
    <n v="-121.77"/>
    <s v="Alameda"/>
    <s v="CAYETANO-2109"/>
    <m/>
    <n v="21000"/>
    <m/>
    <x v="0"/>
    <s v="San Ramon FD"/>
    <s v="Urban"/>
    <m/>
    <m/>
    <s v="No"/>
    <m/>
    <m/>
    <m/>
    <m/>
    <m/>
    <m/>
    <m/>
    <s v="N"/>
    <s v="Y"/>
    <s v="202009270400"/>
    <s v="202009290400"/>
    <s v="     "/>
    <m/>
    <m/>
    <m/>
    <m/>
    <m/>
    <m/>
    <m/>
    <m/>
    <m/>
    <m/>
    <m/>
    <m/>
    <m/>
    <m/>
    <m/>
    <m/>
    <m/>
    <m/>
    <m/>
  </r>
  <r>
    <s v="20160319"/>
    <s v="     "/>
    <n v="42641"/>
    <s v="9/28"/>
    <x v="1"/>
    <n v="0.58333333333333337"/>
    <s v="40"/>
    <n v="3"/>
    <s v="9"/>
    <x v="6"/>
    <n v="42641"/>
    <m/>
    <m/>
    <s v="     "/>
    <m/>
    <m/>
    <s v="N"/>
    <x v="0"/>
    <m/>
    <m/>
    <m/>
    <m/>
    <m/>
    <m/>
    <s v="     "/>
    <x v="1"/>
    <s v="PG&amp;E"/>
    <m/>
    <s v="Vegetation"/>
    <m/>
    <s v="D"/>
    <m/>
    <s v="&lt;0.25"/>
    <s v="Square Feet: ; Acreage: "/>
    <s v="Vegetation"/>
    <s v="33.a. Veg. contact"/>
    <s v="Vegetation"/>
    <s v="All types of equipment / facility failure"/>
    <s v="Contact - Vegetation"/>
    <m/>
    <s v="Contact - Vegetation"/>
    <s v="Conductor"/>
    <m/>
    <m/>
    <s v="Overhead"/>
    <x v="1"/>
    <s v="Conductor"/>
    <m/>
    <m/>
    <s v="     "/>
    <s v="Tier 3"/>
    <x v="1"/>
    <n v="448"/>
    <m/>
    <n v="35.214500000000001"/>
    <n v="-118.563"/>
    <s v="Kern"/>
    <s v="MAGUNDEN-2109"/>
    <s v="258131101"/>
    <m/>
    <s v="N/A"/>
    <x v="0"/>
    <s v="Cal Fire"/>
    <s v="Herbaceous"/>
    <m/>
    <m/>
    <s v="No"/>
    <m/>
    <m/>
    <m/>
    <m/>
    <m/>
    <m/>
    <m/>
    <s v="N"/>
    <s v="N"/>
    <m/>
    <m/>
    <s v="     "/>
    <m/>
    <m/>
    <m/>
    <m/>
    <m/>
    <m/>
    <m/>
    <m/>
    <m/>
    <m/>
    <m/>
    <m/>
    <m/>
    <m/>
    <m/>
    <m/>
    <m/>
    <m/>
    <m/>
  </r>
  <r>
    <s v="20191137"/>
    <s v="     "/>
    <n v="43736"/>
    <s v="9/28"/>
    <x v="1"/>
    <m/>
    <s v="39"/>
    <n v="3"/>
    <s v="9"/>
    <x v="3"/>
    <n v="43736"/>
    <n v="0.55138888888888893"/>
    <s v="conductor arced and caused veg fire"/>
    <s v="     "/>
    <s v="FAS"/>
    <m/>
    <s v="N"/>
    <x v="0"/>
    <s v="627053"/>
    <s v="19-0104972"/>
    <m/>
    <s v="T004765205"/>
    <n v="117929842"/>
    <m/>
    <s v="     "/>
    <x v="1"/>
    <s v="PG&amp;E"/>
    <m/>
    <m/>
    <m/>
    <s v="D"/>
    <m/>
    <s v="&lt;0.25"/>
    <s v="10FT BY 10 FT"/>
    <s v="Equipment - PG&amp;E"/>
    <s v="34.b. Conductor damage or failure"/>
    <s v="Equipment - PG&amp;E"/>
    <s v="All types of equipment / facility failure"/>
    <s v="Conductor failure-all"/>
    <s v="Conductor - Primary"/>
    <m/>
    <m/>
    <s v="Line to Ground"/>
    <m/>
    <s v="Overhead"/>
    <x v="3"/>
    <s v="Conductor - Primary"/>
    <m/>
    <s v="252531103 "/>
    <s v="     "/>
    <s v="Tier 3"/>
    <x v="1"/>
    <n v="424"/>
    <s v="R3"/>
    <n v="37.255299999999998"/>
    <n v="-119.506"/>
    <s v="MADERA"/>
    <s v="SAN-JOAQUIN-#3-1103"/>
    <m/>
    <m/>
    <s v="SAN JOAQUIN #3 1103CB"/>
    <x v="0"/>
    <m/>
    <s v="Hardwood Woodland"/>
    <m/>
    <m/>
    <s v="No"/>
    <m/>
    <m/>
    <m/>
    <m/>
    <m/>
    <m/>
    <m/>
    <s v="N"/>
    <s v="N"/>
    <m/>
    <m/>
    <s v="     "/>
    <m/>
    <m/>
    <m/>
    <m/>
    <m/>
    <m/>
    <m/>
    <m/>
    <m/>
    <m/>
    <m/>
    <m/>
    <m/>
    <m/>
    <m/>
    <m/>
    <m/>
    <m/>
    <m/>
  </r>
  <r>
    <s v="20201623"/>
    <s v="     "/>
    <n v="44102"/>
    <s v="9/28"/>
    <x v="1"/>
    <n v="0.66041666666666665"/>
    <s v="40"/>
    <n v="3"/>
    <s v="9"/>
    <x v="4"/>
    <n v="44102"/>
    <n v="0.65625"/>
    <s v="On September 28, 2020 at 1551 hours, a PG&amp;E troubleman was dispatched to the Big Bend 1102 12kV Distribution Circuit near Bloomer Hill Rd outside of Berry Creek and observed a tree had fallen into overhead primary lines. Initial analysis indicates vegetion contact caused the ignition. A single ponderosa pine tree fell through all three primary conductors, due to contractor actions for removal of tree. The ensuing fire was 3 meters - 0.25 acre in size and the fire was supressed by Cal Fire. PG&amp;E hired contract crew to replaces damaged assets on September 28, 2020. "/>
    <s v="     "/>
    <s v="Other"/>
    <m/>
    <s v="Y"/>
    <x v="0"/>
    <s v="1096947"/>
    <s v="20-0102526"/>
    <m/>
    <m/>
    <m/>
    <m/>
    <s v="     "/>
    <x v="1"/>
    <s v="PG&amp;E"/>
    <m/>
    <s v="Vegetation"/>
    <m/>
    <s v="D"/>
    <s v="D"/>
    <s v="&lt;0.25"/>
    <m/>
    <s v="Vegetation"/>
    <s v="33.a. Veg. contact"/>
    <s v="Vegetation"/>
    <s v="Contact from object"/>
    <s v="Contact - Vegetation"/>
    <m/>
    <s v="Contact - Vegetation"/>
    <s v="Conductor - Primary"/>
    <s v="Line to Line"/>
    <m/>
    <s v="Overhead"/>
    <x v="3"/>
    <s v="Conductor - Primary"/>
    <s v="Crossarms"/>
    <s v="Circuit ID: 103751102"/>
    <s v="     "/>
    <s v="Tier 3"/>
    <x v="1"/>
    <n v="282"/>
    <s v="R5"/>
    <n v="39.653100000000002"/>
    <n v="-121.449"/>
    <s v="Butte"/>
    <s v="BIG-BEND-1102"/>
    <m/>
    <n v="12000"/>
    <m/>
    <x v="0"/>
    <s v="Cal Fire"/>
    <s v="Conifer Forest"/>
    <m/>
    <m/>
    <s v="Yes"/>
    <m/>
    <m/>
    <m/>
    <m/>
    <m/>
    <m/>
    <m/>
    <s v="N"/>
    <s v="Y"/>
    <s v="202009270400"/>
    <s v="202009290400"/>
    <s v="     "/>
    <m/>
    <m/>
    <s v="Oct  8 2020 12:00AM"/>
    <s v="TrunkFail"/>
    <s v="Fire Response crew fell tree onto distribution lines."/>
    <s v="FIR"/>
    <m/>
    <m/>
    <m/>
    <m/>
    <m/>
    <m/>
    <m/>
    <m/>
    <m/>
    <m/>
    <m/>
    <m/>
    <m/>
  </r>
  <r>
    <s v="20180837"/>
    <s v="     "/>
    <n v="43372"/>
    <s v="9/29"/>
    <x v="1"/>
    <n v="0.5493055555555556"/>
    <s v="39"/>
    <n v="3"/>
    <s v="9"/>
    <x v="1"/>
    <n v="43372"/>
    <n v="0.5493055555555556"/>
    <m/>
    <s v="     "/>
    <s v="Charles"/>
    <m/>
    <s v="N"/>
    <x v="0"/>
    <s v="184002"/>
    <s v="18-0084851"/>
    <m/>
    <m/>
    <m/>
    <m/>
    <s v="     "/>
    <x v="1"/>
    <s v="PG&amp;E"/>
    <m/>
    <m/>
    <m/>
    <s v="D"/>
    <m/>
    <s v="Unknown"/>
    <m/>
    <s v="Vegetation"/>
    <s v="33.a. Veg. contact"/>
    <s v="Vegetation"/>
    <s v="Contact from object"/>
    <s v="Vegetation"/>
    <m/>
    <s v="Contact - Vegetation"/>
    <s v="Conductor"/>
    <s v="Line to Ground"/>
    <m/>
    <s v="Overhead"/>
    <x v="3"/>
    <m/>
    <m/>
    <s v="6375"/>
    <s v="     "/>
    <s v="Tier 3"/>
    <x v="1"/>
    <m/>
    <s v="NA"/>
    <n v="40.906100000000002"/>
    <n v="-124.063"/>
    <s v="Humboldt"/>
    <s v="JANES-CREEK-1104"/>
    <s v="192391104"/>
    <n v="11000"/>
    <s v="JANES CREEK 1104CB"/>
    <x v="0"/>
    <m/>
    <s v="Conifer Forest"/>
    <m/>
    <m/>
    <s v="No"/>
    <m/>
    <m/>
    <m/>
    <m/>
    <m/>
    <m/>
    <m/>
    <s v="N"/>
    <s v="N"/>
    <m/>
    <m/>
    <s v="     "/>
    <s v="40.90611100"/>
    <s v="-124.06250000"/>
    <s v="Oct  2 2018 12:00AM"/>
    <s v="TrunkFail"/>
    <s v="A recently dead cascara failed at the trunk and fell through one phase."/>
    <s v="CASC"/>
    <s v="52"/>
    <s v="7"/>
    <s v="18"/>
    <s v="Slight"/>
    <s v="Moderate"/>
    <s v="Y"/>
    <s v="1"/>
    <m/>
    <s v="Hillside"/>
    <s v="B"/>
    <s v="CrossArm"/>
    <s v="BareWire"/>
    <s v="5"/>
  </r>
  <r>
    <s v="20170336"/>
    <s v="     "/>
    <n v="42981"/>
    <s v="9/3"/>
    <x v="1"/>
    <n v="0.3"/>
    <s v="36"/>
    <n v="3"/>
    <s v="9"/>
    <x v="0"/>
    <n v="42981"/>
    <n v="0.3"/>
    <m/>
    <s v="     "/>
    <m/>
    <m/>
    <s v="N"/>
    <x v="0"/>
    <s v="1867825"/>
    <s v="17-0075491"/>
    <m/>
    <m/>
    <m/>
    <m/>
    <s v="     "/>
    <x v="1"/>
    <s v="PG&amp;E"/>
    <m/>
    <s v="Vegetation"/>
    <s v="Fence"/>
    <s v="D"/>
    <m/>
    <s v="&lt;0.25"/>
    <s v="Square Feet: 8x15; Acreage: "/>
    <s v="Vegetation"/>
    <s v="33.a. Veg. contact"/>
    <s v="Vegetation"/>
    <s v="All types of equipment / facility failure"/>
    <s v="Contact - Vegetation"/>
    <m/>
    <s v="Contact - Vegetation"/>
    <s v="Conductor"/>
    <s v="Line to Line"/>
    <s v="Unknown"/>
    <s v="Overhead"/>
    <x v="3"/>
    <s v="Conductor"/>
    <m/>
    <s v="100270106"/>
    <s v="     "/>
    <s v="Tier 3"/>
    <x v="1"/>
    <m/>
    <m/>
    <n v="37.374299999999998"/>
    <n v="-122.218"/>
    <s v="San Mateo"/>
    <s v="WOODSIDE-1101"/>
    <s v="24251101"/>
    <n v="12000"/>
    <s v="WOODSIDE 11018522"/>
    <x v="1"/>
    <s v="Local"/>
    <s v="Urban"/>
    <m/>
    <m/>
    <s v="No"/>
    <m/>
    <m/>
    <m/>
    <m/>
    <m/>
    <m/>
    <m/>
    <s v="N"/>
    <s v="N"/>
    <m/>
    <m/>
    <s v="     "/>
    <s v="37.22442000"/>
    <s v="-122.13102000"/>
    <s v="Sep  8 2017 12:00AM"/>
    <s v="BranchFail"/>
    <s v="LIVE GREEN AND HEALTHY DEODORA TREE BRANCH FELL ON TO POWER LINE. PG&amp;E HAVE TO SEND BACK TREE CREW TO REMOVED BROKEN BRANCHES OVER POWER LINES ON 9/8/17. THIS OUTAGES CAUSE SMALL FIRE GRASS AND WIRE FENCE."/>
    <s v="DEOD"/>
    <s v="85"/>
    <s v="45"/>
    <s v="10"/>
    <s v="None"/>
    <s v="None"/>
    <s v="N"/>
    <s v="1"/>
    <m/>
    <s v="Plain"/>
    <s v="D"/>
    <s v="CrossArm"/>
    <s v="TreeWire"/>
    <s v="0"/>
  </r>
  <r>
    <s v="20170337"/>
    <s v="     "/>
    <n v="42981"/>
    <s v="9/3"/>
    <x v="1"/>
    <n v="0.53611111111111109"/>
    <s v="36"/>
    <n v="3"/>
    <s v="9"/>
    <x v="0"/>
    <n v="42981"/>
    <m/>
    <s v="MISSION FIRE, DE ENERGIZED LINE"/>
    <s v="     "/>
    <m/>
    <m/>
    <s v="N"/>
    <x v="0"/>
    <s v="1868144"/>
    <s v="17-0075546"/>
    <m/>
    <m/>
    <m/>
    <s v="EI170903A"/>
    <s v="     "/>
    <x v="1"/>
    <s v="PG&amp;E"/>
    <m/>
    <s v="Vegetation"/>
    <m/>
    <s v="D"/>
    <m/>
    <s v="1,000-4,999"/>
    <s v="Square Feet: ; Acreage: 1035"/>
    <s v="Vegetation"/>
    <s v="33.a. Veg. contact"/>
    <s v="Vegetation"/>
    <s v="All types of equipment / facility failure"/>
    <s v="Contact - Vegetation"/>
    <m/>
    <s v="Contact - Vegetation"/>
    <s v="Conductor"/>
    <s v="Line to Ground"/>
    <s v="Unknown"/>
    <s v="Overhead"/>
    <x v="1"/>
    <s v="Conductor"/>
    <m/>
    <s v="103345573"/>
    <s v="     "/>
    <s v="Tier 3"/>
    <x v="1"/>
    <n v="427"/>
    <m/>
    <n v="37.216200000000001"/>
    <n v="-119.48099999999999"/>
    <s v="Madera"/>
    <s v="SAN-JOAQUIN-PH-#3-1103"/>
    <s v="252531103"/>
    <m/>
    <s v="N/A"/>
    <x v="0"/>
    <s v="Cal Fire"/>
    <s v="Hardwood Woodland"/>
    <m/>
    <m/>
    <s v="No"/>
    <s v="1037"/>
    <s v="7"/>
    <m/>
    <m/>
    <m/>
    <s v="MISSION"/>
    <m/>
    <s v="N"/>
    <s v="N"/>
    <m/>
    <m/>
    <s v="     "/>
    <m/>
    <m/>
    <m/>
    <m/>
    <m/>
    <m/>
    <m/>
    <m/>
    <m/>
    <m/>
    <m/>
    <m/>
    <m/>
    <m/>
    <m/>
    <m/>
    <m/>
    <m/>
    <m/>
  </r>
  <r>
    <s v="SAP201420256"/>
    <s v="     "/>
    <n v="41912"/>
    <s v="9/30"/>
    <x v="1"/>
    <m/>
    <s v="40"/>
    <n v="3"/>
    <s v="9"/>
    <x v="7"/>
    <n v="41910"/>
    <m/>
    <s v="pole fire; lightning struck transformer; meter 5000059914"/>
    <s v="     "/>
    <s v="SAP"/>
    <n v="44580"/>
    <s v="Y"/>
    <x v="0"/>
    <s v="1089248"/>
    <s v="14-0059957"/>
    <m/>
    <s v="T003206440"/>
    <n v="109243934"/>
    <m/>
    <s v="     "/>
    <x v="0"/>
    <s v="PG&amp;E"/>
    <m/>
    <m/>
    <m/>
    <s v="D"/>
    <m/>
    <s v="Structure-PG&amp;E only"/>
    <m/>
    <s v="Weather - Lightning"/>
    <s v="39.a. All Other"/>
    <s v="Weather"/>
    <s v="Weather - Lightning"/>
    <s v="Weather - Lightning"/>
    <m/>
    <m/>
    <m/>
    <s v="None"/>
    <s v="Yes"/>
    <s v="Overhead"/>
    <x v="0"/>
    <s v="Transformer"/>
    <m/>
    <s v="101034750"/>
    <s v="     "/>
    <s v="Tier 3"/>
    <x v="1"/>
    <m/>
    <m/>
    <n v="37.831099999999999"/>
    <n v="-120.23699999999999"/>
    <s v="Tuolumne"/>
    <s v="CURTIS-1703"/>
    <m/>
    <m/>
    <s v="CURTIS 17039330"/>
    <x v="0"/>
    <m/>
    <m/>
    <m/>
    <m/>
    <s v="No"/>
    <m/>
    <m/>
    <m/>
    <m/>
    <m/>
    <m/>
    <m/>
    <s v="N"/>
    <s v="N"/>
    <m/>
    <m/>
    <s v="     "/>
    <m/>
    <m/>
    <m/>
    <m/>
    <m/>
    <m/>
    <m/>
    <m/>
    <m/>
    <m/>
    <m/>
    <m/>
    <m/>
    <m/>
    <m/>
    <m/>
    <m/>
    <m/>
    <m/>
  </r>
  <r>
    <s v="20211648"/>
    <s v="     "/>
    <n v="44469"/>
    <s v="9/30"/>
    <x v="1"/>
    <n v="0.38333333333333336"/>
    <s v="40"/>
    <n v="3"/>
    <s v="9"/>
    <x v="5"/>
    <n v="44469"/>
    <m/>
    <s v="Privileged and Confidential. Level 2.  Reports of a pole fire with vegetation on primary overhead circuit. The veg contact is unclear if it was tree into conductor or conductor into tree due to pole failure. This might also be tracking related. The ensuing fire was less than one acre in size and is not in or near a burn scar, but did occur on a Fast Trip Circuit. The CPZ is SAN Ramon 210853732. This information is preliminary. "/>
    <s v="     "/>
    <s v="FAS"/>
    <m/>
    <s v="N"/>
    <x v="0"/>
    <m/>
    <s v="21-0124222"/>
    <m/>
    <s v="T005409074, T005409089"/>
    <m/>
    <m/>
    <s v="     "/>
    <x v="1"/>
    <s v="PG&amp;E"/>
    <m/>
    <s v="Vegetation"/>
    <m/>
    <s v="D"/>
    <s v="D"/>
    <s v="&lt;0.25"/>
    <s v="&quot;about 75 feet.&quot;"/>
    <s v="Contamination"/>
    <s v="36.a. Contamination"/>
    <s v="Equipment - PG&amp;E"/>
    <s v="Contamination"/>
    <s v="Tracking"/>
    <m/>
    <m/>
    <m/>
    <s v="Line to Ground"/>
    <s v="Y"/>
    <s v="Overhead"/>
    <x v="3"/>
    <s v="Crossarm"/>
    <s v="Pole, crossarm"/>
    <s v="100899120"/>
    <s v="     "/>
    <s v="Tier 3"/>
    <x v="1"/>
    <n v="530"/>
    <s v="R3"/>
    <n v="37.786799999999999"/>
    <n v="-122.00700000000001"/>
    <s v="Contra Costa"/>
    <s v="SAN-RAMON-2108"/>
    <m/>
    <n v="21000"/>
    <m/>
    <x v="0"/>
    <s v="San Ramon Valley FD/Cal Fire"/>
    <s v="Urban"/>
    <s v="Grass fuel bed"/>
    <s v="Brush and Grass"/>
    <s v="No"/>
    <m/>
    <m/>
    <m/>
    <m/>
    <m/>
    <s v="BOLLINGER"/>
    <m/>
    <s v="N"/>
    <s v="N"/>
    <m/>
    <m/>
    <s v="     "/>
    <m/>
    <m/>
    <s v="Oct  1 2021 12:00AM"/>
    <s v="Unverified"/>
    <s v="Equipment failure most likely caused high voltage lines to drop into vegetation."/>
    <m/>
    <m/>
    <m/>
    <m/>
    <m/>
    <m/>
    <m/>
    <m/>
    <m/>
    <m/>
    <m/>
    <m/>
    <m/>
    <m/>
  </r>
  <r>
    <s v="20190988"/>
    <s v="     "/>
    <n v="43713"/>
    <s v="9/5"/>
    <x v="1"/>
    <m/>
    <s v="36"/>
    <n v="3"/>
    <s v="9"/>
    <x v="3"/>
    <n v="43713"/>
    <n v="0.95763888888888893"/>
    <s v="Obtained EC 117848886 from SAP. Tree fall onto line caused damage to conductor which started fire. Conductor replaced. Added SAP Pole Number to asset number from photo in SAP."/>
    <s v="     "/>
    <s v="FAS"/>
    <m/>
    <s v="N"/>
    <x v="0"/>
    <s v="556944"/>
    <s v="19-0095858"/>
    <m/>
    <s v="T004745049"/>
    <n v="117848886"/>
    <m/>
    <s v="     "/>
    <x v="1"/>
    <s v="PG&amp;E"/>
    <m/>
    <m/>
    <m/>
    <s v="D"/>
    <s v="D"/>
    <s v="&lt;0.25"/>
    <m/>
    <s v="Vegetation"/>
    <s v="33.a. Veg. contact"/>
    <s v="Vegetation"/>
    <s v="Contact from object"/>
    <s v="Contact - Vegetation"/>
    <m/>
    <s v="Contact - Vegetation"/>
    <s v="Fuse"/>
    <s v="Line to Ground"/>
    <m/>
    <s v="Overhead"/>
    <x v="3"/>
    <s v="Fuse"/>
    <s v="Conductor"/>
    <s v="101670112"/>
    <s v="     "/>
    <s v="Tier 3"/>
    <x v="1"/>
    <n v="520"/>
    <s v="R2"/>
    <n v="37.165300000000002"/>
    <n v="-122.20099999999999"/>
    <s v="SANTA CRUZ"/>
    <s v="BIG-BASIN-1102"/>
    <m/>
    <m/>
    <s v="BIG BASIN 11025066"/>
    <x v="1"/>
    <s v="California Department of Forestry"/>
    <s v="Conifer Forest"/>
    <m/>
    <m/>
    <s v="Yes"/>
    <m/>
    <m/>
    <m/>
    <m/>
    <m/>
    <m/>
    <m/>
    <s v="N"/>
    <s v="N"/>
    <m/>
    <m/>
    <s v="     "/>
    <s v="37.16460740"/>
    <s v="-122.20102500"/>
    <s v="Sep 10 2019 12:00AM"/>
    <s v="TrunkFail"/>
    <s v="evidence of base failed tan oak"/>
    <s v="TAN"/>
    <s v="90"/>
    <s v="26"/>
    <s v="70"/>
    <s v="None"/>
    <s v="None"/>
    <s v="N"/>
    <s v="1"/>
    <m/>
    <s v="Hillside"/>
    <s v="B"/>
    <s v="CrossArm"/>
    <s v="BareWire"/>
    <s v="0"/>
  </r>
  <r>
    <s v="20201176"/>
    <s v="     "/>
    <n v="44079"/>
    <s v="9/5"/>
    <x v="1"/>
    <n v="0.65069444444444446"/>
    <s v="36"/>
    <n v="3"/>
    <s v="9"/>
    <x v="4"/>
    <m/>
    <m/>
    <s v="On September 5, 2020 at 1536 hours, a PG&amp;E Troubleman was dispatched to the Bonnie Nook 1101 12kV Distribution Circuit on Sacramento Street, Dutch Flat in response to reports of arcing wires. Initial analysis indicates PG&amp;E equipment caused the ignition. The switch was not completely closed from when it was operated on August 28 that created an arc across the clapper resulting in the clapper melting and the two bolts falling to the ground starting the ignition. Fire was suppressed by Cal Fire. Cal Fire took photographs of the evidence. There was no outage associated to the ignition."/>
    <s v="     "/>
    <s v="FAS"/>
    <m/>
    <s v="N"/>
    <x v="0"/>
    <s v="1056417"/>
    <m/>
    <m/>
    <s v="T005062903"/>
    <n v="119720367"/>
    <m/>
    <s v="     "/>
    <x v="1"/>
    <s v="PG&amp;E"/>
    <m/>
    <s v="Vegetation"/>
    <m/>
    <s v="D"/>
    <s v="D"/>
    <s v="&lt;0.25"/>
    <m/>
    <s v="Equipment - PG&amp;E"/>
    <s v="34.e. Switch damage or failure"/>
    <s v="Equipment - PG&amp;E"/>
    <s v="All types of equipment / facility failure"/>
    <s v="Switch failure"/>
    <s v="Switch"/>
    <m/>
    <m/>
    <m/>
    <m/>
    <s v="Overhead"/>
    <x v="3"/>
    <s v="Switch"/>
    <s v="Switch, Clapper"/>
    <s v="1327"/>
    <s v="     "/>
    <s v="Tier 3"/>
    <x v="1"/>
    <n v="330"/>
    <s v="R4"/>
    <n v="39.200299999999999"/>
    <n v="-120.83799999999999"/>
    <s v="Placer"/>
    <s v="BONNIE-NOOK-1101"/>
    <m/>
    <n v="12000"/>
    <m/>
    <x v="0"/>
    <s v="Cal Fire"/>
    <s v="Conifer Forest"/>
    <m/>
    <m/>
    <s v="No"/>
    <m/>
    <m/>
    <m/>
    <m/>
    <m/>
    <m/>
    <m/>
    <s v="N"/>
    <s v="N"/>
    <m/>
    <m/>
    <s v="     "/>
    <m/>
    <m/>
    <m/>
    <m/>
    <m/>
    <m/>
    <m/>
    <m/>
    <m/>
    <m/>
    <m/>
    <m/>
    <m/>
    <m/>
    <m/>
    <m/>
    <m/>
    <m/>
    <m/>
  </r>
  <r>
    <s v="20201772"/>
    <s v="     "/>
    <n v="44079"/>
    <s v="9/5"/>
    <x v="1"/>
    <n v="0.6645833333333333"/>
    <s v="36"/>
    <n v="3"/>
    <s v="9"/>
    <x v="4"/>
    <m/>
    <m/>
    <s v="FAS stated arcing wires caused fire. Fire size and who suppressed the fire is unknown. Going to contact Tman. Waiting on Tman reply."/>
    <s v="     "/>
    <s v="FAS"/>
    <m/>
    <s v="Y"/>
    <x v="0"/>
    <m/>
    <m/>
    <m/>
    <s v="5783029569"/>
    <n v="119720582"/>
    <m/>
    <s v="     "/>
    <x v="0"/>
    <s v="PG&amp;E"/>
    <m/>
    <s v="Building"/>
    <m/>
    <s v="D"/>
    <m/>
    <s v="Structure-PG&amp;E only"/>
    <m/>
    <s v="Equipment - PG&amp;E"/>
    <s v="34.b. Conductor damage or failure"/>
    <s v="Equipment - PG&amp;E"/>
    <s v="All types of equipment / facility failure"/>
    <s v="Conductor failure-all"/>
    <s v="Conductor - All"/>
    <m/>
    <m/>
    <m/>
    <m/>
    <s v="Overhead"/>
    <x v="3"/>
    <s v="Conductor - All"/>
    <m/>
    <s v="43091102"/>
    <s v="     "/>
    <s v="Tier 3"/>
    <x v="1"/>
    <n v="190"/>
    <m/>
    <n v="37.949599999999997"/>
    <n v="-122.521"/>
    <s v="Marin"/>
    <s v="GREENBRAE-1102"/>
    <m/>
    <n v="12000"/>
    <m/>
    <x v="0"/>
    <m/>
    <s v="Urban"/>
    <m/>
    <m/>
    <s v="No"/>
    <m/>
    <m/>
    <m/>
    <m/>
    <m/>
    <m/>
    <m/>
    <s v="N"/>
    <s v="N"/>
    <m/>
    <m/>
    <s v="     "/>
    <m/>
    <m/>
    <m/>
    <m/>
    <m/>
    <m/>
    <m/>
    <m/>
    <m/>
    <m/>
    <m/>
    <m/>
    <m/>
    <m/>
    <m/>
    <m/>
    <m/>
    <m/>
    <m/>
  </r>
  <r>
    <s v="20201175"/>
    <s v="     "/>
    <n v="44079"/>
    <s v="9/5"/>
    <x v="1"/>
    <n v="0.59097222222222223"/>
    <s v="36"/>
    <n v="3"/>
    <s v="9"/>
    <x v="4"/>
    <m/>
    <m/>
    <s v="Duplicate. Reference Index #1176."/>
    <s v="     "/>
    <s v="FAS"/>
    <m/>
    <s v="N"/>
    <x v="1"/>
    <m/>
    <m/>
    <m/>
    <s v="5574902"/>
    <m/>
    <m/>
    <s v="     "/>
    <x v="0"/>
    <s v="PG&amp;E"/>
    <m/>
    <s v="Vegetation"/>
    <m/>
    <s v="D"/>
    <m/>
    <s v="&lt;0.25"/>
    <m/>
    <s v="Duplicate"/>
    <s v="39.a. All Other"/>
    <s v="Duplicate"/>
    <m/>
    <m/>
    <m/>
    <m/>
    <m/>
    <m/>
    <m/>
    <s v="Underbuild"/>
    <x v="3"/>
    <s v="Switch"/>
    <m/>
    <m/>
    <s v="     "/>
    <s v="Tier 3"/>
    <x v="1"/>
    <n v="330"/>
    <m/>
    <n v="39.200200000000002"/>
    <n v="-120.83799999999999"/>
    <s v="Placer"/>
    <s v="BONNIE-NOOK-1101"/>
    <m/>
    <n v="12000"/>
    <m/>
    <x v="0"/>
    <s v="Cal Fire"/>
    <m/>
    <m/>
    <m/>
    <s v="No"/>
    <m/>
    <m/>
    <m/>
    <m/>
    <m/>
    <m/>
    <m/>
    <s v="N"/>
    <s v="N"/>
    <m/>
    <m/>
    <s v="     "/>
    <m/>
    <m/>
    <m/>
    <m/>
    <m/>
    <m/>
    <m/>
    <m/>
    <m/>
    <m/>
    <m/>
    <m/>
    <m/>
    <m/>
    <m/>
    <m/>
    <m/>
    <m/>
    <m/>
  </r>
  <r>
    <s v="SAP201420471"/>
    <s v="     "/>
    <n v="41888"/>
    <s v="9/6"/>
    <x v="1"/>
    <m/>
    <s v="36"/>
    <n v="3"/>
    <s v="9"/>
    <x v="7"/>
    <n v="41886"/>
    <m/>
    <s v="590 Dickinson Ave in Ben Lomond; secondary crossarm failure caught house on fire"/>
    <s v="     "/>
    <s v="SAP"/>
    <n v="44580"/>
    <s v="Y"/>
    <x v="0"/>
    <m/>
    <s v="14-0054977"/>
    <m/>
    <s v="T003190120"/>
    <n v="109227377"/>
    <m/>
    <s v="     "/>
    <x v="0"/>
    <s v="PG&amp;E"/>
    <m/>
    <m/>
    <m/>
    <s v="D"/>
    <m/>
    <s v="Structure-only"/>
    <m/>
    <s v="Equipment - PG&amp;E"/>
    <s v="34.h. Crossarm damage or failure"/>
    <s v="Equipment - PG&amp;E"/>
    <s v="Crossarm failure"/>
    <s v="Crossarm failure"/>
    <s v="Crossarm"/>
    <m/>
    <m/>
    <s v="None"/>
    <s v="Yes"/>
    <s v="Overhead"/>
    <x v="0"/>
    <s v="Crossarm"/>
    <m/>
    <s v="101805826"/>
    <s v="     "/>
    <s v="Tier 3"/>
    <x v="1"/>
    <m/>
    <m/>
    <n v="37.083399999999997"/>
    <n v="-122.08499999999999"/>
    <s v="Santa Cruz"/>
    <s v="BEN-LOMOND-0401"/>
    <m/>
    <m/>
    <s v="BEN LOMOND 040116010"/>
    <x v="0"/>
    <s v="Ben Lomond FD"/>
    <m/>
    <m/>
    <m/>
    <s v="No"/>
    <m/>
    <m/>
    <m/>
    <m/>
    <m/>
    <m/>
    <m/>
    <s v="N"/>
    <s v="N"/>
    <m/>
    <m/>
    <s v="     "/>
    <m/>
    <m/>
    <m/>
    <m/>
    <m/>
    <m/>
    <m/>
    <m/>
    <m/>
    <m/>
    <m/>
    <m/>
    <m/>
    <m/>
    <m/>
    <m/>
    <m/>
    <m/>
    <m/>
  </r>
  <r>
    <s v="20170348"/>
    <s v="     "/>
    <n v="42984"/>
    <s v="9/6"/>
    <x v="1"/>
    <n v="0.80972222222222223"/>
    <s v="36"/>
    <n v="3"/>
    <s v="9"/>
    <x v="0"/>
    <n v="42984"/>
    <n v="0.80972222222222223"/>
    <s v="0"/>
    <s v="     "/>
    <m/>
    <m/>
    <s v="N"/>
    <x v="0"/>
    <s v="1871913"/>
    <s v="17-0076501"/>
    <m/>
    <m/>
    <m/>
    <m/>
    <s v="     "/>
    <x v="1"/>
    <s v="PG&amp;E"/>
    <m/>
    <s v="Vegetation"/>
    <m/>
    <s v="D"/>
    <m/>
    <s v="&lt;0.25"/>
    <s v="Square Feet: ; Acreage: "/>
    <s v="Vegetation"/>
    <s v="33.a. Veg. contact"/>
    <s v="Vegetation"/>
    <s v="All types of equipment / facility failure"/>
    <s v="Contact - Vegetation"/>
    <m/>
    <s v="Contact - Vegetation"/>
    <s v="Conductor"/>
    <s v="Line to Ground"/>
    <s v="Unknown"/>
    <s v="Overhead"/>
    <x v="3"/>
    <s v="Conductor"/>
    <m/>
    <s v="103643183"/>
    <s v="     "/>
    <s v="Tier 3"/>
    <x v="1"/>
    <n v="241"/>
    <m/>
    <n v="40.839199999999998"/>
    <n v="-122.364"/>
    <s v="Shasta"/>
    <s v="ANTLER-1101"/>
    <s v="103271101"/>
    <n v="12000"/>
    <s v="ANTLER 11011378"/>
    <x v="1"/>
    <s v="Unknown"/>
    <s v="Conifer Forest"/>
    <m/>
    <m/>
    <s v="No"/>
    <m/>
    <m/>
    <m/>
    <m/>
    <m/>
    <m/>
    <m/>
    <s v="N"/>
    <s v="N"/>
    <m/>
    <m/>
    <s v="     "/>
    <m/>
    <m/>
    <s v="Sep  8 2017 12:00AM"/>
    <s v="Unverified"/>
    <s v="no evidence of tree current tree related outage. Previous outage at this location caused by falling black oak."/>
    <s v=""/>
    <m/>
    <m/>
    <m/>
    <m/>
    <m/>
    <m/>
    <m/>
    <m/>
    <m/>
    <m/>
    <m/>
    <m/>
    <m/>
  </r>
  <r>
    <s v="20201190"/>
    <s v="     "/>
    <n v="44080"/>
    <s v="9/6"/>
    <x v="1"/>
    <n v="0.87361111111111112"/>
    <s v="37"/>
    <n v="3"/>
    <s v="9"/>
    <x v="4"/>
    <n v="44080"/>
    <n v="0.71319444444444446"/>
    <s v="On September 6, 2020 at 2058 hours, a PG&amp;E Troubleman was dispatched to the Paul Sweet 2107 21kV Distribution Circuit on Smith Grade Road near Black Ranch Road, Santa Cruz in response to a pole fire. Initial analysis indicates vegetation contact by third-party caused the ignition. A bulldozer pushed over a tree into the primary lines. The tree appeared to be laying on primary conductor tree wire for some time that caused the insulation to melt off and smolder, leading to the ignition. Upon the Troubleman arrival, the tree was laying on the phone or cable wire. There was no bulldozer on site, but at the base of the fallen tree was a mound of dirt with dozer tracks leading to it. The fire was approximately 0.5 - 1 acre in size and an outage impacted 3 customers. Fire was suppressed by Cal Fire and Scotts Valley Fire Department."/>
    <s v="     "/>
    <s v="FAS"/>
    <m/>
    <s v="N"/>
    <x v="0"/>
    <s v="1057881"/>
    <s v="20-0094037"/>
    <m/>
    <s v="T005064349"/>
    <n v="119721823"/>
    <m/>
    <s v="     "/>
    <x v="1"/>
    <s v="PG&amp;E"/>
    <m/>
    <s v="Vegetation"/>
    <m/>
    <s v="D"/>
    <s v="D"/>
    <s v="0.26-9.99"/>
    <s v="0.5 - 1 acre"/>
    <s v="Contact - 3rd Party"/>
    <s v="33.d. Vehicle contact"/>
    <s v="Contact - 3rd Party"/>
    <s v="Contact from object"/>
    <s v="Contact - Vehicle"/>
    <m/>
    <s v="Contact - Vehicle"/>
    <s v="Conductor - Primary"/>
    <s v="Line to Ground"/>
    <m/>
    <s v="Overhead"/>
    <x v="3"/>
    <s v="Conductor - Primary"/>
    <s v="Pole, Crossarm, Cutout, Insulators"/>
    <s v="Circuit ID: 083252107 "/>
    <s v="     "/>
    <s v="Tier 3"/>
    <x v="1"/>
    <n v="500"/>
    <s v="R2"/>
    <n v="37.017400000000002"/>
    <n v="-122.122"/>
    <s v="Santa Cruz"/>
    <s v="PAUL-SWEET-2107"/>
    <m/>
    <n v="21000"/>
    <m/>
    <x v="0"/>
    <s v="Cal Fire &amp; Scotts Valley FD"/>
    <s v="Conifer Forest"/>
    <m/>
    <m/>
    <s v="No"/>
    <m/>
    <m/>
    <m/>
    <m/>
    <m/>
    <m/>
    <m/>
    <s v="N"/>
    <s v="N"/>
    <m/>
    <m/>
    <s v="     "/>
    <s v="37.01737600"/>
    <s v="-122.12268800"/>
    <s v="Dec  2 2020 12:00AM"/>
    <s v="RootsFail"/>
    <s v="Evidence of a trunk on the ground"/>
    <s v="FIRD"/>
    <s v="50"/>
    <s v="13"/>
    <s v="30"/>
    <s v="None"/>
    <s v="None"/>
    <s v="N"/>
    <s v="1"/>
    <m/>
    <s v="Hillside"/>
    <s v="A"/>
    <s v="CrossArm"/>
    <s v="BareWire"/>
    <s v="0"/>
  </r>
  <r>
    <s v="20201197"/>
    <s v="     "/>
    <n v="44081"/>
    <s v="9/7"/>
    <x v="1"/>
    <n v="0.75277777777777777"/>
    <s v="37"/>
    <n v="3"/>
    <s v="9"/>
    <x v="4"/>
    <n v="44081"/>
    <n v="0.77083333333333337"/>
    <s v="On September 7, 2020 at 1804 hours a PG&amp;E troubleman was dispatched to the ROB ROY 2105 Distribution Circuit on Trout Gulch Rd in the city of Aptos for a wire down hazard. Initial analysis indicates a tree branch made contact with 2 phases of overhead primary conductors causing one phase to eventually fail and fall to ground. A total of 432 customers experienced a sustained outage as a result of the incident. Upon arrival the troubleman heard buzzing and saw smoke coming from the overheard conductors, which he attributed to the fresh branch making contact with PG&amp;E lines. Before he could de-energize the line to make safe, the branch caught fire and one phase fell to ground. The Rio Del Mar Fire Department was already on scene and immediately doused the area to extinguish the fire. An EC tag was created and the damaged span of 6 sol cu primary conductor was replaced along with power being restored to all 432 customers by 1548 hours on September 8, 2020."/>
    <s v="     "/>
    <s v="FAS"/>
    <m/>
    <s v="N"/>
    <x v="0"/>
    <s v="1058925"/>
    <s v="20-0094422"/>
    <m/>
    <s v="T005065660"/>
    <n v="119723263"/>
    <m/>
    <s v="     "/>
    <x v="1"/>
    <s v="PG&amp;E"/>
    <m/>
    <s v="Vegetation"/>
    <m/>
    <s v="D"/>
    <s v="D"/>
    <s v="&lt;3 meters of linear travel"/>
    <m/>
    <s v="Vegetation"/>
    <s v="33.a. Veg. contact"/>
    <s v="Vegetation"/>
    <s v="Contact from object"/>
    <s v="Contact - Vegetation"/>
    <m/>
    <s v="Contact - Vegetation"/>
    <s v="Conductor - Primary"/>
    <s v="Line to Ground"/>
    <m/>
    <s v="Overhead"/>
    <x v="3"/>
    <s v="Conductor - Primary"/>
    <m/>
    <s v="Circuit ID: 083692105"/>
    <s v="     "/>
    <s v="Tier 3"/>
    <x v="1"/>
    <n v="520"/>
    <s v="R4"/>
    <n v="37.000799999999998"/>
    <n v="-121.88500000000001"/>
    <s v="Santa Cruz"/>
    <s v="ROB-ROY-2105"/>
    <m/>
    <n v="21000"/>
    <m/>
    <x v="0"/>
    <s v="Rio Del Mar FD"/>
    <s v="Conifer Forest"/>
    <m/>
    <m/>
    <s v="No"/>
    <m/>
    <m/>
    <m/>
    <m/>
    <m/>
    <m/>
    <m/>
    <s v="N"/>
    <s v="N"/>
    <m/>
    <m/>
    <s v="     "/>
    <s v="37.00115600"/>
    <s v="-121.88500700"/>
    <s v="Dec  2 2020 12:00AM"/>
    <s v="TrunkFail"/>
    <s v="Evidence of broken trunk pieces on the ground and green foliage"/>
    <s v="OAKC"/>
    <s v="45"/>
    <s v="14"/>
    <s v="12"/>
    <s v="Slight"/>
    <s v="None"/>
    <s v="N"/>
    <s v="1"/>
    <m/>
    <s v="Hillside"/>
    <s v="B"/>
    <s v="CrossArm"/>
    <s v="BareWire"/>
    <s v="5"/>
  </r>
  <r>
    <s v="20201281"/>
    <s v="     "/>
    <n v="44081"/>
    <s v="9/7"/>
    <x v="1"/>
    <n v="0.18472222222222223"/>
    <s v="37"/>
    <n v="3"/>
    <s v="9"/>
    <x v="4"/>
    <n v="44081"/>
    <m/>
    <s v="On September 7, 2020 at 0400 hours, a PG&amp;E Troubleman was dispatched to the Greenbrae 1102 12kV Distribution Circuit in the vicinity of Bretano Way and Via La Paz, Larkspur in response to arcing wires. Initial analysis indicates vegetation contact caused the ignition. A customer's oak tree contacted a triplex service drop due to wind and the rubbing broke through the insulation, resulting in sparks. A PG&amp;E Distribution Supervisor arrived on scene to see Central Marin Fire Department spraying the arcing wire with a high pressure foam hose that exacerbated the arcing. The ensuing fire was approximately 30' x 30' in size and the fire was suppressed by Central Marin Fire Department. PG&amp;E Crew replaced the damaged 1/0 triplex service drop on September 7, 2020."/>
    <s v="     "/>
    <s v="ILIS"/>
    <m/>
    <s v="Y"/>
    <x v="0"/>
    <m/>
    <s v="20-0094126"/>
    <m/>
    <s v="T005064645"/>
    <n v="119722540"/>
    <m/>
    <s v="     "/>
    <x v="1"/>
    <s v="PG&amp;E"/>
    <m/>
    <s v="Vegetation"/>
    <m/>
    <s v="D"/>
    <s v="D"/>
    <s v="&lt;0.25"/>
    <m/>
    <s v="Vegetation"/>
    <s v="33.a. Veg. contact"/>
    <s v="Vegetation"/>
    <s v="Contact from object"/>
    <s v="Contact - Vegetation"/>
    <m/>
    <s v="Contact - Vegetation"/>
    <s v="Service Drop"/>
    <s v="Force Out"/>
    <m/>
    <s v="Overhead"/>
    <x v="2"/>
    <s v="Service Drop"/>
    <s v="Service Drop"/>
    <s v="Meter: 1007683605"/>
    <s v="     "/>
    <s v="Tier 3"/>
    <x v="1"/>
    <n v="190"/>
    <s v="R5"/>
    <n v="37.948700000000002"/>
    <n v="-122.52"/>
    <s v="Marin"/>
    <s v="GREENBRAE-1102"/>
    <m/>
    <n v="750"/>
    <s v="N/A"/>
    <x v="0"/>
    <s v="Central Marin FD"/>
    <s v="Urban"/>
    <m/>
    <m/>
    <s v="No"/>
    <m/>
    <m/>
    <m/>
    <m/>
    <m/>
    <m/>
    <m/>
    <s v="N"/>
    <s v="N"/>
    <m/>
    <m/>
    <s v="     "/>
    <m/>
    <m/>
    <s v="Sep  8 2020 12:00AM"/>
    <s v="Unverified"/>
    <s v="NO TREE FAILUEES OR GROW INTO ISSUES. OUTAGE WAS CAUSED BY SERVICE WIRE RUBBING ON TREE. ACCORDING TO CUSTOMER, SERVICE WIRE BECAME DAMAGED AND STARTED TO ARC DURING WIND EVENT."/>
    <s v=""/>
    <m/>
    <m/>
    <m/>
    <m/>
    <m/>
    <m/>
    <m/>
    <m/>
    <m/>
    <m/>
    <m/>
    <m/>
    <s v="0"/>
  </r>
  <r>
    <s v="20170351"/>
    <s v="     "/>
    <n v="42986"/>
    <s v="9/8"/>
    <x v="1"/>
    <n v="0.72291666666666665"/>
    <s v="36"/>
    <n v="3"/>
    <s v="9"/>
    <x v="0"/>
    <n v="42986"/>
    <n v="0.72291666666666665"/>
    <s v="0"/>
    <s v="     "/>
    <m/>
    <m/>
    <s v="N"/>
    <x v="0"/>
    <s v="1873635"/>
    <s v="17-0077122"/>
    <m/>
    <m/>
    <n v="113228988"/>
    <m/>
    <s v="     "/>
    <x v="1"/>
    <s v="PG&amp;E"/>
    <m/>
    <s v="Vegetation"/>
    <m/>
    <s v="D"/>
    <m/>
    <s v="0.26-9.99"/>
    <s v="Square Feet: ; Acreage: "/>
    <s v="Vegetation"/>
    <s v="33.a. Veg. contact"/>
    <s v="Vegetation"/>
    <s v="All types of equipment / facility failure"/>
    <s v="Contact - Vegetation"/>
    <m/>
    <s v="Contact - Vegetation"/>
    <s v="Conductor"/>
    <s v="Line to Ground"/>
    <s v="PACIFIC BELL"/>
    <s v="Overhead"/>
    <x v="3"/>
    <s v="Conductor"/>
    <m/>
    <s v="101379094"/>
    <s v="     "/>
    <s v="Tier 3"/>
    <x v="1"/>
    <n v="305"/>
    <m/>
    <n v="38.603900000000003"/>
    <n v="-120.92700000000001"/>
    <s v="El Dorado"/>
    <s v="SHINGLE-SPRINGS-2110"/>
    <s v="153652110"/>
    <n v="21000"/>
    <s v="SHINGLE SPRINGS 21107742"/>
    <x v="1"/>
    <s v="Cal Fire"/>
    <s v="Herbaceous"/>
    <m/>
    <m/>
    <s v="No"/>
    <m/>
    <m/>
    <m/>
    <m/>
    <m/>
    <m/>
    <m/>
    <s v="N"/>
    <s v="N"/>
    <m/>
    <m/>
    <s v="     "/>
    <s v="38.60335000"/>
    <s v="-120.92853000"/>
    <s v="Sep 11 2017 12:00AM"/>
    <s v="BranchFail"/>
    <s v="Green Live Oak had one of two spars fail and fall into lines, bringing at least one phase down. Some but not extensive heart rot present at point of failure.  Tree growing in fairly thick canopy, resulting in long branches with most leaf weight present at ends.  Tree may have received an overhang trim at some point in past, but far enough back no paint is visible on trunk."/>
    <s v="OAKL"/>
    <s v="65"/>
    <s v="28"/>
    <s v="42"/>
    <s v="None"/>
    <s v="Slight"/>
    <s v="N"/>
    <s v="1"/>
    <m/>
    <s v="Ridge"/>
    <s v="A"/>
    <s v="CrossArm"/>
    <s v="BareWire"/>
    <s v="0"/>
  </r>
  <r>
    <s v="20150333"/>
    <s v="     "/>
    <n v="42256"/>
    <s v="9/9"/>
    <x v="1"/>
    <n v="0.44930555555555557"/>
    <s v="37"/>
    <n v="3"/>
    <s v="9"/>
    <x v="2"/>
    <n v="42256"/>
    <n v="0.38333333333333336"/>
    <s v="1phs 12kv down 2spn ld sd of 7617 &amp; 3spns ss of 5935 on mt bache rd"/>
    <s v="     "/>
    <m/>
    <m/>
    <s v="N"/>
    <x v="0"/>
    <s v="1302213"/>
    <s v="15-0060074"/>
    <m/>
    <m/>
    <n v="110625589"/>
    <m/>
    <s v="     "/>
    <x v="1"/>
    <s v="PG&amp;E"/>
    <m/>
    <s v="Vegetation"/>
    <m/>
    <s v="D"/>
    <m/>
    <s v="&lt;0.25"/>
    <s v="Square Feet: ; Acreage: 0.25"/>
    <s v="Equipment - PG&amp;E"/>
    <s v="34.m. Connection device damage or failure"/>
    <s v="Equipment - PG&amp;E"/>
    <s v="All types of equipment / facility failure"/>
    <s v="Splice/Clamp/Connector"/>
    <s v="Splice/Clamp/Connector"/>
    <m/>
    <m/>
    <s v="Line to Ground"/>
    <s v="0"/>
    <s v="Overhead"/>
    <x v="3"/>
    <s v="Conductor"/>
    <m/>
    <s v="100520291"/>
    <s v="     "/>
    <s v="Tier 3"/>
    <x v="1"/>
    <n v="520"/>
    <m/>
    <n v="37.104100000000003"/>
    <n v="-121.88500000000001"/>
    <s v="Santa Cruz"/>
    <s v="LOS-GATOS-1107"/>
    <s v="82021107"/>
    <n v="12000"/>
    <s v="LOS GATOS 110760118"/>
    <x v="1"/>
    <s v="Cal Fire Dept"/>
    <s v="Shrub"/>
    <m/>
    <m/>
    <s v="No"/>
    <m/>
    <m/>
    <m/>
    <m/>
    <m/>
    <m/>
    <m/>
    <s v="N"/>
    <s v="N"/>
    <m/>
    <m/>
    <s v="     "/>
    <m/>
    <m/>
    <m/>
    <m/>
    <m/>
    <m/>
    <m/>
    <m/>
    <m/>
    <m/>
    <m/>
    <m/>
    <m/>
    <m/>
    <m/>
    <m/>
    <m/>
    <m/>
    <m/>
  </r>
  <r>
    <s v="20210541"/>
    <s v="     "/>
    <n v="44326"/>
    <s v="5/10"/>
    <x v="0"/>
    <n v="0.5131944444444444"/>
    <s v="20"/>
    <n v="2"/>
    <s v="5"/>
    <x v="5"/>
    <n v="44326"/>
    <m/>
    <s v=" Tree fell through overhead circuit, resulting in a wires down incident and an ignition. The ensuing fire was 3 meters - 0.25 acre in size. EOC Preliminary: On 5/10 at 12:49 the hotline received a call from the HAWC to notify us of a small spot fire that was quickly contained at Musso Rd x Hoguertel Hill Rd, Auburn, Placer County with an outage associated with it that started at 12:37.  The HAWK was not aware of any events that meet the CPUC criteria. 13:01 called the T-man James Raggio  at 707-291-3799 and he let me know that a tree fell through the wire and the wire was live when it hit the ground and started a 50x50 foot fire that is currently out. OIS: 1345067, 1345112; FOID: T005285631 (JKRB), T005285637 (MJJ4-Assist), T005285662 (JKRB-Cxl), T005285664 (MJJ4); ILIS: 21-0059273; EC: 121035361, 121188653, 121188654, 121188650, 121188345; PM: 35249152, 31540201, 31540202, 31540203, 31540204; Circuit ID: 152241102, SAP Pole ID: 100078631, 100078632, 100078633, 100078635, 100078636; Eqp: Conductor, Pole, Crossarm, Insulator"/>
    <s v="     "/>
    <s v="FAS"/>
    <m/>
    <s v="N"/>
    <x v="0"/>
    <m/>
    <s v="21-0059273"/>
    <m/>
    <s v="T005285631, T005285637, T005285662, T005285664"/>
    <m/>
    <m/>
    <s v="     "/>
    <x v="1"/>
    <s v="PG&amp;E"/>
    <m/>
    <s v="Vegetation"/>
    <m/>
    <s v="D"/>
    <s v="D"/>
    <s v="&lt;0.25"/>
    <m/>
    <s v="Vegetation"/>
    <s v="33.a. Veg. contact"/>
    <s v="Vegetation"/>
    <s v="Contact from object"/>
    <s v="Veg. contact"/>
    <m/>
    <s v="Veg. contact"/>
    <s v="Conductor - Primary"/>
    <s v="Line to Line"/>
    <s v="Y"/>
    <s v="Overhead"/>
    <x v="3"/>
    <s v="Conductor - Primary"/>
    <s v="Conductor, Pole, Crossarm, Insulator"/>
    <s v="100078632"/>
    <s v="     "/>
    <s v="Zone 1"/>
    <x v="1"/>
    <n v="300"/>
    <s v="R4"/>
    <n v="38.950699999999998"/>
    <n v="-121.04"/>
    <s v="Placer"/>
    <s v="HALSEY-1102"/>
    <m/>
    <n v="12000"/>
    <m/>
    <x v="0"/>
    <s v="Cal Fire"/>
    <s v="Urban"/>
    <m/>
    <m/>
    <s v="No"/>
    <m/>
    <m/>
    <m/>
    <m/>
    <m/>
    <m/>
    <m/>
    <s v="N"/>
    <s v="Y"/>
    <s v="44327"/>
    <s v="202105080600"/>
    <s v="     "/>
    <s v="38.95072300"/>
    <s v="-121.04004700"/>
    <s v="May 10 2021  1:40PM"/>
    <s v="BranchFail"/>
    <s v="Green Mature black oak with no visible external issues _x000d__x000a_Had a spar failure resulting in a wire down situation. The internal defects were significant, hollow cavity._x000d__x000a__x000d__x000a_"/>
    <s v="OAKK"/>
    <s v="60"/>
    <s v="38"/>
    <s v="20"/>
    <s v="None"/>
    <s v="None"/>
    <s v="N"/>
    <s v="1"/>
    <m/>
    <s v="Plain"/>
    <s v="B"/>
    <s v="CrossArm"/>
    <s v="BareWire"/>
    <s v="0"/>
  </r>
  <r>
    <s v="20150051"/>
    <s v="     "/>
    <n v="42126"/>
    <s v="5/2"/>
    <x v="0"/>
    <n v="0.70208333333333328"/>
    <s v="18"/>
    <n v="2"/>
    <s v="5"/>
    <x v="2"/>
    <n v="42126"/>
    <n v="0.70208333333333328"/>
    <s v="0"/>
    <s v="     "/>
    <m/>
    <m/>
    <s v="N"/>
    <x v="0"/>
    <s v="1228473"/>
    <s v="15-0031285"/>
    <m/>
    <m/>
    <n v="110363916"/>
    <m/>
    <s v="     "/>
    <x v="1"/>
    <s v="PG&amp;E"/>
    <m/>
    <s v="Vegetation"/>
    <m/>
    <s v="D"/>
    <m/>
    <s v="&lt;0.25"/>
    <s v="Square Feet: 20 x 20; Acreage: "/>
    <s v="Equipment - PG&amp;E"/>
    <s v="34.m. Connection device damage or failure"/>
    <s v="Equipment - PG&amp;E"/>
    <s v="All types of equipment / facility failure"/>
    <s v="Splice/Clamp/Connector"/>
    <s v="Splice/Clamp/Connector"/>
    <m/>
    <m/>
    <s v="Open Circuit,Line to Ground"/>
    <s v="0"/>
    <s v="Overhead"/>
    <x v="3"/>
    <s v="Conductor"/>
    <m/>
    <s v="103768995"/>
    <s v="     "/>
    <s v="Zone 1"/>
    <x v="1"/>
    <n v="424"/>
    <m/>
    <n v="37.328400000000002"/>
    <n v="-119.643"/>
    <s v="Madera"/>
    <s v="OAKHURST-1102"/>
    <s v="254421102"/>
    <n v="12000"/>
    <s v="N/A"/>
    <x v="0"/>
    <s v="MADERA COUNTY"/>
    <s v="Hardwood Woodland"/>
    <m/>
    <m/>
    <s v="No"/>
    <m/>
    <m/>
    <m/>
    <m/>
    <m/>
    <m/>
    <m/>
    <s v="N"/>
    <s v="N"/>
    <m/>
    <m/>
    <s v="     "/>
    <m/>
    <m/>
    <m/>
    <m/>
    <m/>
    <m/>
    <m/>
    <m/>
    <m/>
    <m/>
    <m/>
    <m/>
    <m/>
    <m/>
    <m/>
    <m/>
    <m/>
    <m/>
    <m/>
  </r>
  <r>
    <s v="20170142"/>
    <s v="     "/>
    <n v="42910"/>
    <s v="6/24"/>
    <x v="0"/>
    <n v="0.43819444444444444"/>
    <s v="25"/>
    <n v="2"/>
    <s v="6"/>
    <x v="0"/>
    <n v="42910"/>
    <n v="0.43819444444444444"/>
    <s v="0"/>
    <s v="     "/>
    <m/>
    <m/>
    <s v="N"/>
    <x v="0"/>
    <s v="1817106"/>
    <s v="17-0058318"/>
    <m/>
    <m/>
    <n v="112992473"/>
    <m/>
    <s v="     "/>
    <x v="1"/>
    <s v="PG&amp;E"/>
    <m/>
    <s v="Vegetation"/>
    <m/>
    <s v="D"/>
    <m/>
    <s v="&lt;0.25"/>
    <s v="Square Feet: ; Acreage: "/>
    <s v="Equipment - PG&amp;E"/>
    <s v="34.n. Transformer damage or failure"/>
    <s v="Equipment - PG&amp;E"/>
    <s v="All types of equipment / facility failure"/>
    <s v="Transformer"/>
    <s v="Transformer"/>
    <m/>
    <m/>
    <s v="Line to Ground"/>
    <s v="PACIFIC BELL"/>
    <s v="Overhead"/>
    <x v="3"/>
    <s v="Transformer"/>
    <m/>
    <s v="100090318"/>
    <s v="     "/>
    <s v="Zone 1"/>
    <x v="1"/>
    <n v="300"/>
    <m/>
    <n v="38.943800000000003"/>
    <n v="-121.045"/>
    <s v="Placer"/>
    <s v="HALSEY-1102"/>
    <s v="152241102"/>
    <n v="12000"/>
    <s v="HALSEY 11022514"/>
    <x v="0"/>
    <s v="Unknown"/>
    <s v="Urban"/>
    <m/>
    <m/>
    <s v="No"/>
    <m/>
    <m/>
    <m/>
    <m/>
    <m/>
    <m/>
    <m/>
    <s v="N"/>
    <s v="N"/>
    <m/>
    <m/>
    <s v="     "/>
    <m/>
    <m/>
    <m/>
    <m/>
    <m/>
    <m/>
    <m/>
    <m/>
    <m/>
    <m/>
    <m/>
    <m/>
    <m/>
    <m/>
    <m/>
    <m/>
    <m/>
    <m/>
    <m/>
  </r>
  <r>
    <s v="20150255"/>
    <s v="     "/>
    <n v="42219"/>
    <s v="8/3"/>
    <x v="1"/>
    <n v="4.8611111111111112E-3"/>
    <s v="32"/>
    <n v="3"/>
    <s v="8"/>
    <x v="2"/>
    <n v="42219"/>
    <n v="4.8611111111111112E-3"/>
    <s v="LARGE TREE BRANCH FELL INTO LINE, BROKE WIRE ON GRND, CAUSED SMALL VEG FIRE"/>
    <s v="     "/>
    <m/>
    <m/>
    <s v="N"/>
    <x v="0"/>
    <s v="1281713"/>
    <s v="15-0052184"/>
    <m/>
    <m/>
    <m/>
    <m/>
    <s v="     "/>
    <x v="1"/>
    <s v="PG&amp;E"/>
    <m/>
    <s v="Vegetation"/>
    <m/>
    <s v="D"/>
    <m/>
    <s v="0.26-9.99"/>
    <s v="Square Feet: ; Acreage: 2"/>
    <s v="Vegetation"/>
    <s v="33.a. Veg. contact"/>
    <s v="Vegetation"/>
    <s v="All types of equipment / facility failure"/>
    <s v="Contact - Vegetation"/>
    <m/>
    <s v="Contact - Vegetation"/>
    <s v="Conductor"/>
    <s v="Line to Ground"/>
    <s v="PACIFIC BELL"/>
    <s v="Overhead"/>
    <x v="3"/>
    <s v="Conductor"/>
    <m/>
    <s v="101503428"/>
    <s v="     "/>
    <s v="Zone 1"/>
    <x v="1"/>
    <n v="246"/>
    <m/>
    <n v="40.505600000000001"/>
    <n v="-122.34699999999999"/>
    <s v="Shasta"/>
    <s v="JESSUP-1103"/>
    <s v="103441103"/>
    <n v="12000"/>
    <s v="JESSUP 1103CB"/>
    <x v="0"/>
    <s v="COTTONWOOD FIRE DEPT"/>
    <s v="Herbaceous"/>
    <m/>
    <m/>
    <s v="No"/>
    <m/>
    <m/>
    <m/>
    <m/>
    <m/>
    <m/>
    <m/>
    <s v="N"/>
    <s v="N"/>
    <m/>
    <m/>
    <s v="     "/>
    <m/>
    <m/>
    <s v="Aug  3 2015 12:00AM"/>
    <s v="BranchFail"/>
    <s v="Healthy valley oak, very mature. Limb snapped off 45 above ground and fell into line. No rot or defects found in tree or limb. Limb had very large canopy.  Small Fire was started"/>
    <s v="OAKV"/>
    <s v="75"/>
    <s v="45"/>
    <s v="45"/>
    <s v="Slight"/>
    <s v="None"/>
    <s v="N"/>
    <s v="1"/>
    <m/>
    <s v="Valley"/>
    <s v="D"/>
    <s v="CrossArm"/>
    <s v="BareWire"/>
    <s v="1"/>
  </r>
  <r>
    <s v="SAP201616111"/>
    <s v="     "/>
    <n v="42376"/>
    <s v="1/7"/>
    <x v="0"/>
    <m/>
    <s v="2"/>
    <n v="1"/>
    <s v="1"/>
    <x v="6"/>
    <n v="42374"/>
    <m/>
    <s v="pole fire; failed pole, transformer, crossarm, cutout, guy, and insulator; unknown what caused everything to fail as of 10/14/2021"/>
    <s v="     "/>
    <s v="SAP"/>
    <n v="44580"/>
    <s v="Y"/>
    <x v="0"/>
    <s v="6596594"/>
    <s v="N/A"/>
    <m/>
    <s v="T003576682"/>
    <n v="111159256"/>
    <m/>
    <s v="     "/>
    <x v="0"/>
    <s v="PG&amp;E"/>
    <m/>
    <m/>
    <m/>
    <s v="D"/>
    <m/>
    <s v="Structure-PG&amp;E only"/>
    <m/>
    <s v="Unknown"/>
    <s v="40.a. Unknown"/>
    <s v="Unknown"/>
    <m/>
    <m/>
    <m/>
    <m/>
    <m/>
    <m/>
    <m/>
    <s v="Overhead"/>
    <x v="0"/>
    <m/>
    <m/>
    <m/>
    <s v="     "/>
    <m/>
    <x v="2"/>
    <m/>
    <m/>
    <m/>
    <m/>
    <m/>
    <s v="PARLIER-1104"/>
    <m/>
    <m/>
    <m/>
    <x v="0"/>
    <s v="Fresno County FD"/>
    <m/>
    <m/>
    <m/>
    <s v="No"/>
    <m/>
    <m/>
    <m/>
    <m/>
    <m/>
    <m/>
    <m/>
    <s v="N"/>
    <s v="N"/>
    <m/>
    <m/>
    <s v="     "/>
    <m/>
    <m/>
    <m/>
    <m/>
    <m/>
    <m/>
    <m/>
    <m/>
    <m/>
    <m/>
    <m/>
    <m/>
    <m/>
    <m/>
    <m/>
    <m/>
    <m/>
    <m/>
    <m/>
  </r>
  <r>
    <s v="SAP201420029"/>
    <s v="     "/>
    <n v="41940"/>
    <s v="10/28"/>
    <x v="0"/>
    <m/>
    <s v="44"/>
    <n v="4"/>
    <s v="10"/>
    <x v="7"/>
    <n v="41938"/>
    <m/>
    <s v="fire on transmission pole; broken/damaged transformer, cutout, crossarm, and insulator; unknown cause of fire as of 10/7/2021"/>
    <s v="     "/>
    <s v="SAP"/>
    <n v="44580"/>
    <s v="Y"/>
    <x v="0"/>
    <s v="1102992"/>
    <s v="14-0066153.1"/>
    <m/>
    <s v="T003225524"/>
    <n v="109593955"/>
    <m/>
    <s v="     "/>
    <x v="0"/>
    <s v="PG&amp;E"/>
    <m/>
    <m/>
    <m/>
    <s v="D"/>
    <m/>
    <s v="Structure-PG&amp;E only"/>
    <m/>
    <s v="Unknown"/>
    <s v="40.a. Unknown"/>
    <s v="Unknown"/>
    <m/>
    <m/>
    <m/>
    <m/>
    <m/>
    <s v="Line to Ground"/>
    <m/>
    <s v="Overhead"/>
    <x v="0"/>
    <m/>
    <m/>
    <m/>
    <s v="     "/>
    <m/>
    <x v="2"/>
    <m/>
    <m/>
    <m/>
    <m/>
    <m/>
    <s v="EL-NIDO-1104"/>
    <m/>
    <m/>
    <m/>
    <x v="0"/>
    <m/>
    <m/>
    <m/>
    <m/>
    <s v="No"/>
    <m/>
    <m/>
    <m/>
    <m/>
    <m/>
    <m/>
    <m/>
    <s v="N"/>
    <s v="N"/>
    <m/>
    <m/>
    <s v="     "/>
    <m/>
    <m/>
    <m/>
    <m/>
    <m/>
    <m/>
    <m/>
    <m/>
    <m/>
    <m/>
    <m/>
    <m/>
    <m/>
    <m/>
    <m/>
    <m/>
    <m/>
    <m/>
    <m/>
  </r>
  <r>
    <s v="CAP20200427"/>
    <s v="     "/>
    <n v="44148"/>
    <s v="11/13"/>
    <x v="0"/>
    <m/>
    <s v="46"/>
    <n v="4"/>
    <s v="11"/>
    <x v="4"/>
    <m/>
    <m/>
    <m/>
    <s v="     "/>
    <s v="CAP"/>
    <n v="44358"/>
    <s v="Y"/>
    <x v="0"/>
    <s v="1144149"/>
    <m/>
    <m/>
    <s v="T005122078"/>
    <n v="120032081"/>
    <m/>
    <s v="     "/>
    <x v="0"/>
    <s v="PG&amp;E"/>
    <m/>
    <m/>
    <m/>
    <s v="D"/>
    <m/>
    <s v="Structure-only"/>
    <m/>
    <s v="Equipment - PG&amp;E"/>
    <s v="34.o. Other"/>
    <s v="Equipment - PG&amp;E"/>
    <m/>
    <m/>
    <s v="Pole"/>
    <m/>
    <m/>
    <m/>
    <s v="Yes"/>
    <s v="Overhead"/>
    <x v="0"/>
    <s v="Pole"/>
    <m/>
    <m/>
    <s v="     "/>
    <m/>
    <x v="2"/>
    <m/>
    <m/>
    <m/>
    <m/>
    <m/>
    <s v="POTRERO-PP-(A)-1112"/>
    <m/>
    <m/>
    <m/>
    <x v="0"/>
    <s v="San Francisco FD"/>
    <m/>
    <m/>
    <m/>
    <s v="No"/>
    <m/>
    <m/>
    <m/>
    <m/>
    <m/>
    <m/>
    <m/>
    <s v="N"/>
    <s v="N"/>
    <m/>
    <m/>
    <s v="     "/>
    <m/>
    <m/>
    <m/>
    <m/>
    <m/>
    <m/>
    <m/>
    <m/>
    <m/>
    <m/>
    <m/>
    <m/>
    <m/>
    <m/>
    <m/>
    <m/>
    <m/>
    <m/>
    <m/>
  </r>
  <r>
    <s v="SAP20194707"/>
    <s v="     "/>
    <n v="43771"/>
    <s v="11/2"/>
    <x v="0"/>
    <m/>
    <s v="44"/>
    <n v="4"/>
    <s v="11"/>
    <x v="3"/>
    <n v="43769"/>
    <m/>
    <s v="Spencer and C St / 2167 B St in Oroville; power lines on fire; LOG 1910310055; burned conductor; cause unknown as of 10/1/2021"/>
    <s v="     "/>
    <s v="SAP"/>
    <n v="44580"/>
    <s v="Y"/>
    <x v="0"/>
    <s v="4240282"/>
    <s v="N/A"/>
    <m/>
    <s v="T004798696"/>
    <n v="118126259"/>
    <m/>
    <s v="     "/>
    <x v="0"/>
    <s v="PG&amp;E"/>
    <m/>
    <m/>
    <m/>
    <s v="D"/>
    <m/>
    <s v="Structure-PG&amp;E only"/>
    <m/>
    <s v="Unknown"/>
    <s v="40.a. Unknown"/>
    <s v="Unknown"/>
    <m/>
    <m/>
    <m/>
    <m/>
    <m/>
    <m/>
    <m/>
    <s v="Overhead"/>
    <x v="0"/>
    <s v="Pole"/>
    <m/>
    <m/>
    <s v="     "/>
    <m/>
    <x v="2"/>
    <m/>
    <m/>
    <m/>
    <m/>
    <m/>
    <s v="WYANDOTTE-1102"/>
    <m/>
    <m/>
    <m/>
    <x v="0"/>
    <s v="Oroville FD"/>
    <m/>
    <m/>
    <m/>
    <s v="No"/>
    <m/>
    <m/>
    <m/>
    <m/>
    <m/>
    <m/>
    <m/>
    <s v="N"/>
    <s v="N"/>
    <m/>
    <m/>
    <s v="     "/>
    <m/>
    <m/>
    <m/>
    <m/>
    <m/>
    <m/>
    <m/>
    <m/>
    <m/>
    <m/>
    <m/>
    <m/>
    <m/>
    <m/>
    <m/>
    <m/>
    <m/>
    <m/>
    <m/>
  </r>
  <r>
    <s v="SAP201710468"/>
    <s v="     "/>
    <n v="43044"/>
    <s v="11/5"/>
    <x v="0"/>
    <m/>
    <s v="45"/>
    <n v="4"/>
    <s v="11"/>
    <x v="0"/>
    <n v="43042"/>
    <m/>
    <s v="Kimball and Brown Ave in Yuba City; pole fire; unknown cause of fire as of 10/26/2021"/>
    <s v="     "/>
    <s v="SAP"/>
    <n v="44580"/>
    <s v="Y"/>
    <x v="0"/>
    <m/>
    <s v="N/A"/>
    <m/>
    <s v="N/A"/>
    <n v="113789601"/>
    <m/>
    <s v="     "/>
    <x v="0"/>
    <s v="PG&amp;E"/>
    <m/>
    <m/>
    <m/>
    <s v="D"/>
    <m/>
    <s v="Structure-PG&amp;E only"/>
    <m/>
    <s v="Unknown"/>
    <s v="40.a. Unknown"/>
    <s v="Unknown"/>
    <m/>
    <m/>
    <m/>
    <m/>
    <m/>
    <m/>
    <m/>
    <s v="Overhead"/>
    <x v="0"/>
    <m/>
    <m/>
    <m/>
    <s v="     "/>
    <m/>
    <x v="2"/>
    <m/>
    <m/>
    <m/>
    <m/>
    <m/>
    <s v="BOGUE-1102"/>
    <m/>
    <m/>
    <m/>
    <x v="0"/>
    <m/>
    <m/>
    <m/>
    <m/>
    <s v="No"/>
    <m/>
    <m/>
    <m/>
    <m/>
    <m/>
    <m/>
    <m/>
    <s v="N"/>
    <s v="N"/>
    <m/>
    <m/>
    <s v="     "/>
    <m/>
    <m/>
    <m/>
    <m/>
    <m/>
    <m/>
    <m/>
    <m/>
    <m/>
    <m/>
    <m/>
    <m/>
    <m/>
    <m/>
    <m/>
    <m/>
    <m/>
    <m/>
    <m/>
  </r>
  <r>
    <s v="20181051"/>
    <s v="     "/>
    <n v="43447"/>
    <s v="12/13"/>
    <x v="0"/>
    <n v="0.56462962962962959"/>
    <s v="50"/>
    <n v="4"/>
    <s v="12"/>
    <x v="1"/>
    <m/>
    <m/>
    <s v="Oil release and fire on LR"/>
    <s v="     "/>
    <s v="FAS"/>
    <m/>
    <s v="N"/>
    <x v="0"/>
    <m/>
    <m/>
    <m/>
    <m/>
    <m/>
    <m/>
    <s v="     "/>
    <x v="0"/>
    <s v="PG&amp;E"/>
    <m/>
    <m/>
    <m/>
    <s v="D"/>
    <m/>
    <s v="Structure-PG&amp;E only"/>
    <m/>
    <s v="Equipment - PG&amp;E"/>
    <s v="34.o. Other"/>
    <s v="Equipment - PG&amp;E"/>
    <s v="All types of equipment / facility failure"/>
    <s v="Other"/>
    <m/>
    <m/>
    <m/>
    <m/>
    <m/>
    <m/>
    <x v="3"/>
    <m/>
    <m/>
    <m/>
    <s v="     "/>
    <m/>
    <x v="2"/>
    <m/>
    <m/>
    <m/>
    <m/>
    <m/>
    <m/>
    <m/>
    <m/>
    <m/>
    <x v="0"/>
    <m/>
    <m/>
    <m/>
    <m/>
    <s v="No"/>
    <m/>
    <m/>
    <m/>
    <m/>
    <m/>
    <m/>
    <m/>
    <s v="N"/>
    <s v="N"/>
    <m/>
    <m/>
    <s v="     "/>
    <m/>
    <m/>
    <m/>
    <m/>
    <m/>
    <m/>
    <m/>
    <m/>
    <m/>
    <m/>
    <m/>
    <m/>
    <m/>
    <m/>
    <m/>
    <m/>
    <m/>
    <m/>
    <m/>
  </r>
  <r>
    <s v="20181039"/>
    <s v="     "/>
    <n v="43436"/>
    <s v="12/2"/>
    <x v="0"/>
    <n v="0.29388888888888887"/>
    <s v="49"/>
    <n v="4"/>
    <s v="12"/>
    <x v="1"/>
    <m/>
    <m/>
    <s v="350' of primary burned down - crew replaced.  T-men: &quot;blown fuses caused wire-down, and bad Kearney bolted connection was suspected to have caused wire to burn apart.  Unclear what caused blown fuses.&quot;"/>
    <s v="     "/>
    <s v="FAS"/>
    <m/>
    <s v="N"/>
    <x v="0"/>
    <s v="231509"/>
    <m/>
    <m/>
    <m/>
    <m/>
    <m/>
    <s v="     "/>
    <x v="0"/>
    <s v="PG&amp;E"/>
    <m/>
    <m/>
    <m/>
    <s v="D"/>
    <m/>
    <s v="&lt;3 meters of linear travel"/>
    <m/>
    <s v="Equipment - PG&amp;E"/>
    <s v="34.o. Other"/>
    <s v="Equipment - PG&amp;E"/>
    <s v="All types of equipment / facility failure"/>
    <s v="Other"/>
    <s v="Fuse"/>
    <m/>
    <m/>
    <m/>
    <m/>
    <m/>
    <x v="3"/>
    <s v="Fuse"/>
    <m/>
    <m/>
    <s v="     "/>
    <m/>
    <x v="2"/>
    <m/>
    <m/>
    <m/>
    <m/>
    <m/>
    <s v="JARVIS-1111"/>
    <s v="013501111"/>
    <n v="11000"/>
    <m/>
    <x v="0"/>
    <m/>
    <m/>
    <m/>
    <m/>
    <s v="No"/>
    <m/>
    <m/>
    <m/>
    <m/>
    <m/>
    <m/>
    <m/>
    <s v="N"/>
    <s v="N"/>
    <m/>
    <m/>
    <s v="     "/>
    <m/>
    <m/>
    <m/>
    <m/>
    <m/>
    <m/>
    <m/>
    <m/>
    <m/>
    <m/>
    <m/>
    <m/>
    <m/>
    <m/>
    <m/>
    <m/>
    <m/>
    <m/>
    <m/>
  </r>
  <r>
    <s v="SAP201710087"/>
    <s v="     "/>
    <n v="43092"/>
    <s v="12/23"/>
    <x v="0"/>
    <m/>
    <s v="51"/>
    <n v="4"/>
    <s v="12"/>
    <x v="0"/>
    <n v="43090"/>
    <m/>
    <s v="pole fire; pole failed and dangling from wire; unknown what failed as of 10/26/2021; meter 1010125871"/>
    <s v="     "/>
    <s v="SAP"/>
    <n v="44580"/>
    <s v="Y"/>
    <x v="0"/>
    <s v="1949673"/>
    <s v="N/A"/>
    <m/>
    <s v="T004219555"/>
    <n v="114122981"/>
    <m/>
    <s v="     "/>
    <x v="0"/>
    <s v="PG&amp;E"/>
    <m/>
    <m/>
    <m/>
    <s v="D"/>
    <m/>
    <s v="Structure-PG&amp;E only"/>
    <m/>
    <s v="Unknown"/>
    <s v="40.a. Unknown"/>
    <s v="Unknown"/>
    <m/>
    <m/>
    <m/>
    <m/>
    <m/>
    <m/>
    <m/>
    <s v="Overhead"/>
    <x v="0"/>
    <m/>
    <m/>
    <m/>
    <s v="     "/>
    <m/>
    <x v="2"/>
    <m/>
    <m/>
    <m/>
    <m/>
    <m/>
    <s v="KERMAN-1104"/>
    <m/>
    <m/>
    <m/>
    <x v="0"/>
    <m/>
    <m/>
    <m/>
    <m/>
    <s v="No"/>
    <m/>
    <m/>
    <m/>
    <m/>
    <m/>
    <m/>
    <m/>
    <s v="N"/>
    <s v="N"/>
    <m/>
    <m/>
    <s v="     "/>
    <m/>
    <m/>
    <m/>
    <m/>
    <m/>
    <m/>
    <m/>
    <m/>
    <m/>
    <m/>
    <m/>
    <m/>
    <m/>
    <m/>
    <m/>
    <m/>
    <m/>
    <m/>
    <m/>
  </r>
  <r>
    <s v="SAP201516408"/>
    <s v="     "/>
    <n v="42342"/>
    <s v="12/4"/>
    <x v="0"/>
    <m/>
    <s v="49"/>
    <n v="4"/>
    <s v="12"/>
    <x v="2"/>
    <n v="42340"/>
    <m/>
    <s v="burned up arm; pole fire; unknown cause of fire"/>
    <s v="     "/>
    <s v="SAP"/>
    <n v="44580"/>
    <s v="Y"/>
    <x v="0"/>
    <s v="1351789"/>
    <s v="N/A"/>
    <m/>
    <s v="T003545469"/>
    <n v="110889152"/>
    <m/>
    <s v="     "/>
    <x v="0"/>
    <s v="PG&amp;E"/>
    <m/>
    <m/>
    <m/>
    <s v="D"/>
    <m/>
    <s v="Structure-PG&amp;E only"/>
    <m/>
    <s v="Unknown"/>
    <s v="40.a. Unknown"/>
    <s v="Unknown"/>
    <m/>
    <m/>
    <m/>
    <m/>
    <m/>
    <m/>
    <m/>
    <s v="Overhead"/>
    <x v="0"/>
    <m/>
    <m/>
    <m/>
    <s v="     "/>
    <m/>
    <x v="2"/>
    <m/>
    <m/>
    <m/>
    <m/>
    <m/>
    <s v="ASHLAN-AVE-1114"/>
    <m/>
    <m/>
    <m/>
    <x v="0"/>
    <m/>
    <m/>
    <m/>
    <m/>
    <s v="No"/>
    <m/>
    <m/>
    <m/>
    <m/>
    <m/>
    <m/>
    <m/>
    <s v="N"/>
    <s v="N"/>
    <m/>
    <m/>
    <s v="     "/>
    <m/>
    <m/>
    <m/>
    <m/>
    <m/>
    <m/>
    <m/>
    <m/>
    <m/>
    <m/>
    <m/>
    <m/>
    <m/>
    <m/>
    <m/>
    <m/>
    <m/>
    <m/>
    <m/>
  </r>
  <r>
    <s v="SAP201613288"/>
    <s v="     "/>
    <n v="42713"/>
    <s v="12/9"/>
    <x v="0"/>
    <m/>
    <s v="50"/>
    <n v="4"/>
    <s v="12"/>
    <x v="6"/>
    <n v="42711"/>
    <m/>
    <s v="425 Standford Ave in Redwood City; pole fire; burnt crossarm; cause unknown as of 10/20/2021"/>
    <s v="     "/>
    <s v="SAP"/>
    <n v="44580"/>
    <s v="Y"/>
    <x v="0"/>
    <s v="1596341"/>
    <s v="16-0084416"/>
    <m/>
    <s v="T003834176, T003834177"/>
    <n v="112388549"/>
    <m/>
    <s v="     "/>
    <x v="0"/>
    <s v="PG&amp;E"/>
    <m/>
    <m/>
    <m/>
    <s v="D"/>
    <m/>
    <s v="Structure-PG&amp;E only"/>
    <m/>
    <s v="Unknown"/>
    <s v="40.a. Unknown"/>
    <s v="Unknown"/>
    <m/>
    <m/>
    <m/>
    <m/>
    <m/>
    <s v="Force Out"/>
    <m/>
    <s v="Overhead"/>
    <x v="0"/>
    <m/>
    <m/>
    <m/>
    <s v="     "/>
    <m/>
    <x v="2"/>
    <m/>
    <m/>
    <m/>
    <m/>
    <m/>
    <s v=""/>
    <m/>
    <m/>
    <s v="REDWOOD CITY 1105CB"/>
    <x v="0"/>
    <m/>
    <m/>
    <m/>
    <m/>
    <s v="No"/>
    <m/>
    <m/>
    <m/>
    <m/>
    <m/>
    <m/>
    <m/>
    <s v="N"/>
    <s v="N"/>
    <m/>
    <m/>
    <s v="     "/>
    <m/>
    <m/>
    <m/>
    <m/>
    <m/>
    <m/>
    <m/>
    <m/>
    <m/>
    <m/>
    <m/>
    <m/>
    <m/>
    <m/>
    <m/>
    <m/>
    <m/>
    <m/>
    <m/>
  </r>
  <r>
    <s v="SAP201519060"/>
    <s v="     "/>
    <n v="42062"/>
    <s v="2/27"/>
    <x v="0"/>
    <m/>
    <s v="9"/>
    <n v="1"/>
    <s v="2"/>
    <x v="2"/>
    <n v="42060"/>
    <m/>
    <s v="266 Bridgeview in San Francisco; damaged pole and secondary crossarm; pole fire; unknown cause of fire as of 10/8/2021"/>
    <s v="     "/>
    <s v="SAP"/>
    <n v="44580"/>
    <s v="Y"/>
    <x v="0"/>
    <m/>
    <s v="N/A"/>
    <m/>
    <s v="N/A"/>
    <n v="110087522"/>
    <m/>
    <s v="     "/>
    <x v="0"/>
    <s v="PG&amp;E"/>
    <m/>
    <m/>
    <m/>
    <s v="D"/>
    <m/>
    <s v="Structure-PG&amp;E only"/>
    <m/>
    <s v="Unknown"/>
    <s v="40.a. Unknown"/>
    <s v="Unknown"/>
    <m/>
    <m/>
    <m/>
    <m/>
    <m/>
    <m/>
    <m/>
    <s v="Overhead"/>
    <x v="0"/>
    <m/>
    <m/>
    <m/>
    <s v="     "/>
    <m/>
    <x v="2"/>
    <m/>
    <m/>
    <m/>
    <m/>
    <m/>
    <s v=""/>
    <m/>
    <m/>
    <m/>
    <x v="0"/>
    <m/>
    <m/>
    <m/>
    <m/>
    <s v="No"/>
    <m/>
    <m/>
    <m/>
    <m/>
    <m/>
    <m/>
    <m/>
    <s v="N"/>
    <s v="N"/>
    <m/>
    <m/>
    <s v="     "/>
    <m/>
    <m/>
    <m/>
    <m/>
    <m/>
    <m/>
    <m/>
    <m/>
    <m/>
    <m/>
    <m/>
    <m/>
    <m/>
    <m/>
    <m/>
    <m/>
    <m/>
    <m/>
    <m/>
  </r>
  <r>
    <s v="SAP20210760"/>
    <s v="     "/>
    <n v="44271"/>
    <s v="3/16"/>
    <x v="0"/>
    <m/>
    <s v="12"/>
    <n v="1"/>
    <s v="3"/>
    <x v="5"/>
    <m/>
    <m/>
    <s v="secondary fault conductor in splice box burned/flashed caused by underground "/>
    <s v="     "/>
    <s v="SAP"/>
    <n v="44580"/>
    <s v="Y"/>
    <x v="0"/>
    <s v="1282084"/>
    <m/>
    <m/>
    <s v="T005239482"/>
    <n v="120642278"/>
    <m/>
    <s v="     "/>
    <x v="0"/>
    <s v="PG&amp;E"/>
    <m/>
    <m/>
    <m/>
    <s v="D"/>
    <m/>
    <s v="Structure-PG&amp;E only"/>
    <m/>
    <s v="Equipment - PG&amp;E"/>
    <s v="34.b. Conductor damage or failure"/>
    <s v="Equipment - PG&amp;E"/>
    <s v="Conductor failure-all"/>
    <s v="Conductor failure-all"/>
    <m/>
    <m/>
    <m/>
    <m/>
    <m/>
    <s v="Underground"/>
    <x v="0"/>
    <m/>
    <m/>
    <m/>
    <s v="     "/>
    <m/>
    <x v="2"/>
    <m/>
    <m/>
    <m/>
    <m/>
    <m/>
    <s v="CORCORAN-1112"/>
    <m/>
    <m/>
    <m/>
    <x v="0"/>
    <m/>
    <m/>
    <m/>
    <m/>
    <s v="No"/>
    <m/>
    <m/>
    <m/>
    <m/>
    <m/>
    <m/>
    <m/>
    <s v="N"/>
    <s v="N"/>
    <m/>
    <m/>
    <s v="     "/>
    <m/>
    <m/>
    <m/>
    <m/>
    <m/>
    <m/>
    <m/>
    <m/>
    <m/>
    <m/>
    <m/>
    <m/>
    <m/>
    <m/>
    <m/>
    <m/>
    <m/>
    <m/>
    <m/>
  </r>
  <r>
    <s v="SAP201615124"/>
    <s v="     "/>
    <n v="42485"/>
    <s v="4/25"/>
    <x v="0"/>
    <m/>
    <s v="18"/>
    <n v="2"/>
    <s v="4"/>
    <x v="6"/>
    <n v="42483"/>
    <m/>
    <s v="c/o 10138; pole fire"/>
    <s v="     "/>
    <s v="SAP"/>
    <n v="44580"/>
    <s v="Y"/>
    <x v="0"/>
    <s v="1456474"/>
    <m/>
    <m/>
    <s v="T003674647"/>
    <n v="111569958"/>
    <m/>
    <s v="     "/>
    <x v="0"/>
    <s v="PG&amp;E"/>
    <m/>
    <m/>
    <m/>
    <s v="D"/>
    <m/>
    <s v="Structure-PG&amp;E only"/>
    <m/>
    <m/>
    <s v="39.a. All Other"/>
    <m/>
    <m/>
    <m/>
    <m/>
    <m/>
    <m/>
    <m/>
    <m/>
    <s v="Overhead"/>
    <x v="0"/>
    <m/>
    <m/>
    <m/>
    <s v="     "/>
    <m/>
    <x v="2"/>
    <m/>
    <m/>
    <m/>
    <m/>
    <m/>
    <s v="HATTON-1102"/>
    <m/>
    <m/>
    <m/>
    <x v="0"/>
    <m/>
    <m/>
    <m/>
    <m/>
    <s v="No"/>
    <m/>
    <m/>
    <m/>
    <m/>
    <m/>
    <m/>
    <m/>
    <s v="N"/>
    <s v="N"/>
    <m/>
    <m/>
    <s v="     "/>
    <m/>
    <m/>
    <m/>
    <m/>
    <m/>
    <m/>
    <m/>
    <m/>
    <m/>
    <m/>
    <m/>
    <m/>
    <m/>
    <m/>
    <m/>
    <m/>
    <m/>
    <m/>
    <m/>
  </r>
  <r>
    <s v="SAP201615037"/>
    <s v="     "/>
    <n v="42492"/>
    <s v="5/2"/>
    <x v="0"/>
    <m/>
    <s v="19"/>
    <n v="2"/>
    <s v="5"/>
    <x v="6"/>
    <n v="42490"/>
    <m/>
    <s v="pole fire; burned pole and crossarm; unknown cause of fire as of 10/15/2021"/>
    <s v="     "/>
    <s v="SAP"/>
    <n v="44580"/>
    <s v="Y"/>
    <x v="0"/>
    <s v="1461893"/>
    <s v="N/A"/>
    <m/>
    <s v="T003681109"/>
    <n v="111589328"/>
    <m/>
    <s v="     "/>
    <x v="0"/>
    <s v="PG&amp;E"/>
    <m/>
    <m/>
    <m/>
    <s v="D"/>
    <m/>
    <s v="Structure-PG&amp;E only"/>
    <m/>
    <s v="Unknown"/>
    <s v="40.a. Unknown"/>
    <s v="Unknown"/>
    <m/>
    <m/>
    <m/>
    <m/>
    <m/>
    <m/>
    <m/>
    <s v="Overhead"/>
    <x v="0"/>
    <m/>
    <m/>
    <m/>
    <s v="     "/>
    <m/>
    <x v="2"/>
    <m/>
    <m/>
    <m/>
    <m/>
    <m/>
    <s v="OLEMA-1101"/>
    <m/>
    <m/>
    <m/>
    <x v="0"/>
    <m/>
    <m/>
    <m/>
    <m/>
    <s v="No"/>
    <m/>
    <m/>
    <m/>
    <m/>
    <m/>
    <m/>
    <m/>
    <s v="N"/>
    <s v="N"/>
    <m/>
    <m/>
    <s v="     "/>
    <m/>
    <m/>
    <m/>
    <m/>
    <m/>
    <m/>
    <m/>
    <m/>
    <m/>
    <m/>
    <m/>
    <m/>
    <m/>
    <m/>
    <m/>
    <m/>
    <m/>
    <m/>
    <m/>
  </r>
  <r>
    <s v="SAP201518112"/>
    <s v="     "/>
    <n v="42168"/>
    <s v="6/13"/>
    <x v="0"/>
    <m/>
    <s v="24"/>
    <n v="2"/>
    <s v="6"/>
    <x v="2"/>
    <n v="42166"/>
    <m/>
    <s v="pole fire burnt pole top and crossarm; unknown cause as of 10/11/2021"/>
    <s v="     "/>
    <s v="SAP"/>
    <n v="44580"/>
    <s v="Y"/>
    <x v="0"/>
    <s v="1249201"/>
    <s v="N/A"/>
    <m/>
    <s v="T003417371"/>
    <n v="110449871"/>
    <m/>
    <s v="     "/>
    <x v="0"/>
    <s v="PG&amp;E"/>
    <m/>
    <m/>
    <m/>
    <s v="D"/>
    <m/>
    <s v="Structure-PG&amp;E only"/>
    <m/>
    <s v="Unknown"/>
    <s v="40.a. Unknown"/>
    <s v="Unknown"/>
    <m/>
    <m/>
    <m/>
    <m/>
    <m/>
    <m/>
    <m/>
    <s v="Overhead"/>
    <x v="0"/>
    <m/>
    <m/>
    <m/>
    <s v="     "/>
    <m/>
    <x v="2"/>
    <m/>
    <m/>
    <m/>
    <m/>
    <m/>
    <s v="SONOMA-1105"/>
    <m/>
    <m/>
    <m/>
    <x v="0"/>
    <m/>
    <m/>
    <m/>
    <m/>
    <s v="No"/>
    <m/>
    <m/>
    <m/>
    <m/>
    <m/>
    <m/>
    <m/>
    <s v="N"/>
    <s v="N"/>
    <m/>
    <m/>
    <s v="     "/>
    <m/>
    <m/>
    <m/>
    <m/>
    <m/>
    <m/>
    <m/>
    <m/>
    <m/>
    <m/>
    <m/>
    <m/>
    <m/>
    <m/>
    <m/>
    <m/>
    <m/>
    <m/>
    <m/>
  </r>
  <r>
    <s v="SAP201421148"/>
    <s v="     "/>
    <n v="41817"/>
    <s v="6/27"/>
    <x v="0"/>
    <m/>
    <s v="26"/>
    <n v="2"/>
    <s v="6"/>
    <x v="7"/>
    <n v="41815"/>
    <m/>
    <s v="pole fire; possibly related to incidents 21130 and/or 21133; caused by equipment failure/arcing; can't tell what failed as of 10/5/2021"/>
    <s v="     "/>
    <s v="SAP"/>
    <n v="44580"/>
    <s v="Y"/>
    <x v="0"/>
    <s v="1039241"/>
    <s v="N/A"/>
    <m/>
    <s v="T003144148"/>
    <n v="108535616"/>
    <m/>
    <s v="     "/>
    <x v="0"/>
    <s v="PG&amp;E"/>
    <m/>
    <m/>
    <m/>
    <s v="D"/>
    <m/>
    <s v="Structure-PG&amp;E only"/>
    <m/>
    <s v="Unknown"/>
    <s v="40.a. Unknown"/>
    <s v="Unknown"/>
    <m/>
    <m/>
    <m/>
    <m/>
    <m/>
    <m/>
    <m/>
    <s v="Overhead"/>
    <x v="0"/>
    <m/>
    <m/>
    <m/>
    <s v="     "/>
    <m/>
    <x v="2"/>
    <m/>
    <m/>
    <m/>
    <m/>
    <m/>
    <s v="SF-H-1108"/>
    <m/>
    <m/>
    <m/>
    <x v="0"/>
    <s v="Lisbon FD, San Francisco FD"/>
    <m/>
    <m/>
    <m/>
    <s v="No"/>
    <m/>
    <m/>
    <m/>
    <m/>
    <m/>
    <m/>
    <m/>
    <s v="N"/>
    <s v="N"/>
    <m/>
    <m/>
    <s v="     "/>
    <m/>
    <m/>
    <m/>
    <m/>
    <m/>
    <m/>
    <m/>
    <m/>
    <m/>
    <m/>
    <m/>
    <m/>
    <m/>
    <m/>
    <m/>
    <m/>
    <m/>
    <m/>
    <m/>
  </r>
  <r>
    <s v="EIR20140005"/>
    <s v="     "/>
    <n v="41821"/>
    <s v="7/1"/>
    <x v="0"/>
    <m/>
    <s v="27"/>
    <n v="3"/>
    <s v="7"/>
    <x v="7"/>
    <n v="41821"/>
    <n v="0.18263888888888888"/>
    <s v="PG&amp;E experienced an outage on the El Cerrito G-1112 CB beginning at 04:23 hours due to Pole Fires in two locations. The outage affected 5949 customers. 5922 customers have been restored with 27 remaining.  No ETOR.  OIS# 1042465_x000d__x000a__x000d__x000a_Media inquiry  from the following - Bay City News @ 05:45 hours, KGO-ABC Affiliate @ 05:52 hours and KRON 4 @ 05:54 hours."/>
    <s v="     "/>
    <s v="EIR Ignitions Tracker"/>
    <n v="44288"/>
    <s v="Y"/>
    <x v="0"/>
    <s v="1042465"/>
    <s v="14-0041614"/>
    <m/>
    <s v="T003148038, T003148048"/>
    <m/>
    <s v="EI140701A"/>
    <s v="     "/>
    <x v="0"/>
    <s v="PG&amp;E"/>
    <m/>
    <s v="Other"/>
    <m/>
    <s v="D"/>
    <m/>
    <s v="Structure-PG&amp;E only"/>
    <m/>
    <s v="Contamination"/>
    <s v="36.a. Contamination"/>
    <s v="Equipment - PG&amp;E"/>
    <m/>
    <s v="Contamination"/>
    <m/>
    <m/>
    <m/>
    <s v="Line to Line"/>
    <s v="Yes"/>
    <s v="Overhead"/>
    <x v="0"/>
    <s v="Circuit Breaker"/>
    <m/>
    <s v="101434243, 101432300"/>
    <s v="     "/>
    <m/>
    <x v="2"/>
    <m/>
    <m/>
    <m/>
    <m/>
    <m/>
    <m/>
    <m/>
    <m/>
    <s v="EL CERRITO G 1111760530"/>
    <x v="0"/>
    <m/>
    <m/>
    <m/>
    <m/>
    <s v="No"/>
    <m/>
    <m/>
    <m/>
    <m/>
    <m/>
    <m/>
    <m/>
    <s v="N"/>
    <s v="N"/>
    <m/>
    <m/>
    <s v="     "/>
    <m/>
    <m/>
    <m/>
    <m/>
    <m/>
    <m/>
    <m/>
    <m/>
    <m/>
    <m/>
    <m/>
    <m/>
    <m/>
    <m/>
    <m/>
    <m/>
    <m/>
    <m/>
    <m/>
  </r>
  <r>
    <s v="SAP20188420"/>
    <s v="     "/>
    <n v="43299"/>
    <s v="7/18"/>
    <x v="0"/>
    <m/>
    <s v="29"/>
    <n v="3"/>
    <s v="7"/>
    <x v="1"/>
    <n v="43296"/>
    <m/>
    <s v="Bird contact into conductor caused fire of unknown size."/>
    <s v="     "/>
    <s v="SAP"/>
    <n v="44580"/>
    <s v="Y"/>
    <x v="0"/>
    <s v="132391"/>
    <s v="18-0060061"/>
    <m/>
    <s v="T004368701"/>
    <n v="114892484"/>
    <m/>
    <s v="     "/>
    <x v="0"/>
    <s v="PG&amp;E"/>
    <m/>
    <m/>
    <m/>
    <s v="D"/>
    <m/>
    <s v="Unknown"/>
    <m/>
    <s v="Equipment - PG&amp;E"/>
    <s v="34.b. Conductor damage or failure"/>
    <s v="Equipment - PG&amp;E"/>
    <s v="Conductor failure-all"/>
    <s v="Conductor failure-all"/>
    <s v="Conductor - All"/>
    <m/>
    <m/>
    <s v="Line to Line"/>
    <m/>
    <s v="Overhead"/>
    <x v="0"/>
    <s v="Conductor - All"/>
    <m/>
    <m/>
    <s v="     "/>
    <m/>
    <x v="2"/>
    <m/>
    <m/>
    <m/>
    <m/>
    <m/>
    <s v="HIGHWAY-1105"/>
    <m/>
    <m/>
    <s v="N/A"/>
    <x v="0"/>
    <m/>
    <m/>
    <m/>
    <m/>
    <s v="No"/>
    <m/>
    <m/>
    <m/>
    <m/>
    <m/>
    <m/>
    <m/>
    <s v="N"/>
    <s v="N"/>
    <m/>
    <m/>
    <s v="     "/>
    <m/>
    <m/>
    <m/>
    <m/>
    <m/>
    <m/>
    <m/>
    <m/>
    <m/>
    <m/>
    <m/>
    <m/>
    <m/>
    <m/>
    <m/>
    <m/>
    <m/>
    <m/>
    <m/>
  </r>
  <r>
    <s v="SAP201517179"/>
    <s v="     "/>
    <n v="42265"/>
    <s v="9/18"/>
    <x v="1"/>
    <m/>
    <s v="38"/>
    <n v="3"/>
    <s v="9"/>
    <x v="2"/>
    <n v="42263"/>
    <m/>
    <s v="pole fire; replaced crossarm; pole 120038914; unknown cause of fire as of 10/12/2021"/>
    <s v="     "/>
    <s v="SAP"/>
    <n v="44580"/>
    <s v="Y"/>
    <x v="0"/>
    <s v="6102250"/>
    <s v="N/A"/>
    <m/>
    <s v="T003488035"/>
    <n v="110650352"/>
    <m/>
    <s v="     "/>
    <x v="0"/>
    <s v="PG&amp;E"/>
    <m/>
    <m/>
    <m/>
    <s v="D"/>
    <m/>
    <s v="Structure-PG&amp;E only"/>
    <m/>
    <s v="Unknown"/>
    <s v="40.a. Unknown"/>
    <s v="Unknown"/>
    <m/>
    <m/>
    <m/>
    <m/>
    <m/>
    <m/>
    <m/>
    <s v="Overhead"/>
    <x v="0"/>
    <m/>
    <m/>
    <m/>
    <s v="     "/>
    <m/>
    <x v="2"/>
    <m/>
    <m/>
    <m/>
    <m/>
    <m/>
    <s v="ORO-FINO-1101"/>
    <m/>
    <m/>
    <m/>
    <x v="0"/>
    <s v="Orland FD"/>
    <m/>
    <m/>
    <m/>
    <s v="No"/>
    <m/>
    <m/>
    <m/>
    <m/>
    <m/>
    <m/>
    <m/>
    <s v="N"/>
    <s v="N"/>
    <m/>
    <m/>
    <s v="     "/>
    <m/>
    <m/>
    <m/>
    <m/>
    <m/>
    <m/>
    <m/>
    <m/>
    <m/>
    <m/>
    <m/>
    <m/>
    <m/>
    <m/>
    <m/>
    <m/>
    <m/>
    <m/>
    <m/>
  </r>
  <r>
    <s v="SAP201710798"/>
    <s v="     "/>
    <n v="43001"/>
    <s v="9/23"/>
    <x v="1"/>
    <m/>
    <s v="38"/>
    <n v="3"/>
    <s v="9"/>
    <x v="0"/>
    <n v="42999"/>
    <m/>
    <s v="pole fire; burnt crossarm; unknown cause of fire as of 10/25/2021"/>
    <s v="     "/>
    <s v="SAP"/>
    <n v="44580"/>
    <s v="Y"/>
    <x v="0"/>
    <s v="9414752"/>
    <s v="N/A"/>
    <m/>
    <s v="T004143326"/>
    <n v="113266939"/>
    <m/>
    <s v="     "/>
    <x v="0"/>
    <s v="PG&amp;E"/>
    <m/>
    <m/>
    <m/>
    <s v="D"/>
    <m/>
    <s v="Structure-PG&amp;E only"/>
    <m/>
    <s v="Unknown"/>
    <s v="40.a. Unknown"/>
    <s v="Unknown"/>
    <m/>
    <m/>
    <m/>
    <m/>
    <m/>
    <m/>
    <m/>
    <s v="Overhead"/>
    <x v="0"/>
    <m/>
    <m/>
    <m/>
    <s v="     "/>
    <m/>
    <x v="2"/>
    <m/>
    <m/>
    <m/>
    <m/>
    <m/>
    <s v="WESTPARK-1108"/>
    <m/>
    <m/>
    <m/>
    <x v="0"/>
    <s v="Bakersfield FD"/>
    <m/>
    <m/>
    <m/>
    <s v="No"/>
    <m/>
    <m/>
    <m/>
    <m/>
    <m/>
    <m/>
    <m/>
    <s v="N"/>
    <s v="N"/>
    <m/>
    <m/>
    <s v="     "/>
    <m/>
    <m/>
    <m/>
    <m/>
    <m/>
    <m/>
    <m/>
    <m/>
    <m/>
    <m/>
    <m/>
    <m/>
    <m/>
    <m/>
    <m/>
    <m/>
    <m/>
    <m/>
    <m/>
  </r>
  <r>
    <s v="SAP201710916"/>
    <s v="     "/>
    <n v="42987"/>
    <s v="9/9"/>
    <x v="1"/>
    <m/>
    <s v="36"/>
    <n v="3"/>
    <s v="9"/>
    <x v="0"/>
    <n v="42985"/>
    <m/>
    <s v="Pole replaced due to pole fire"/>
    <s v="     "/>
    <s v="SAP"/>
    <n v="44580"/>
    <s v="Y"/>
    <x v="0"/>
    <s v="1872439"/>
    <s v="17-0076685"/>
    <m/>
    <s v="T004130558"/>
    <n v="113223765"/>
    <m/>
    <s v="     "/>
    <x v="0"/>
    <s v="PG&amp;E"/>
    <m/>
    <m/>
    <m/>
    <s v="D"/>
    <m/>
    <s v="Structure-PG&amp;E only"/>
    <m/>
    <s v="Unknown"/>
    <s v="40.a. Unknown"/>
    <s v="Unknown"/>
    <m/>
    <m/>
    <m/>
    <m/>
    <m/>
    <s v="Line to Line"/>
    <m/>
    <s v="Overhead"/>
    <x v="0"/>
    <s v="Pole"/>
    <m/>
    <m/>
    <s v="     "/>
    <m/>
    <x v="2"/>
    <m/>
    <m/>
    <m/>
    <m/>
    <m/>
    <s v="RICHMOND-R-1128"/>
    <m/>
    <m/>
    <s v="RICHMOND R 1128BR324"/>
    <x v="0"/>
    <s v="Richmond FD"/>
    <m/>
    <m/>
    <m/>
    <s v="No"/>
    <m/>
    <m/>
    <m/>
    <m/>
    <m/>
    <m/>
    <m/>
    <s v="N"/>
    <s v="N"/>
    <m/>
    <m/>
    <s v="     "/>
    <m/>
    <m/>
    <m/>
    <m/>
    <m/>
    <m/>
    <m/>
    <m/>
    <m/>
    <m/>
    <m/>
    <m/>
    <m/>
    <m/>
    <m/>
    <m/>
    <m/>
    <m/>
    <m/>
  </r>
  <r>
    <m/>
    <m/>
    <m/>
    <m/>
    <x v="2"/>
    <m/>
    <m/>
    <m/>
    <m/>
    <x v="8"/>
    <m/>
    <m/>
    <m/>
    <m/>
    <m/>
    <m/>
    <m/>
    <x v="2"/>
    <m/>
    <m/>
    <m/>
    <m/>
    <m/>
    <m/>
    <m/>
    <x v="4"/>
    <m/>
    <m/>
    <m/>
    <m/>
    <m/>
    <m/>
    <m/>
    <m/>
    <m/>
    <m/>
    <m/>
    <m/>
    <m/>
    <m/>
    <m/>
    <m/>
    <m/>
    <m/>
    <m/>
    <x v="0"/>
    <m/>
    <m/>
    <m/>
    <m/>
    <m/>
    <x v="3"/>
    <m/>
    <m/>
    <m/>
    <m/>
    <m/>
    <m/>
    <m/>
    <m/>
    <m/>
    <x v="2"/>
    <m/>
    <m/>
    <m/>
    <m/>
    <m/>
    <m/>
    <m/>
    <m/>
    <m/>
    <m/>
    <m/>
    <m/>
    <m/>
    <m/>
    <m/>
    <m/>
    <m/>
    <m/>
    <m/>
    <m/>
    <m/>
    <m/>
    <m/>
    <m/>
    <m/>
    <m/>
    <m/>
    <m/>
    <m/>
    <m/>
    <m/>
    <m/>
    <m/>
    <m/>
    <m/>
    <m/>
  </r>
</pivotCacheRecords>
</file>

<file path=xl/pivotCache/pivotCacheRecords2.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2421">
  <r>
    <n v="2368"/>
    <s v="CFMD"/>
    <s v="3 - QC Complete"/>
    <n v="44593"/>
    <n v="44617"/>
    <s v="palm tree touching 21kv circuit; brief fire on wires"/>
    <s v="\\fxshare-nas05\quotashare-fs01\ESA\5 - Ignition Tracking\2021_Ignition_QC_Folders\20211231_nan_nan_nan_8405339330"/>
    <s v=" "/>
    <m/>
    <m/>
    <m/>
    <m/>
    <m/>
    <s v="Not In Scope"/>
    <m/>
    <m/>
    <m/>
    <m/>
    <m/>
    <m/>
    <m/>
    <m/>
    <m/>
    <m/>
    <m/>
    <m/>
    <m/>
    <m/>
    <m/>
    <m/>
    <m/>
    <m/>
    <m/>
    <m/>
    <m/>
    <m/>
    <m/>
    <m/>
    <m/>
    <m/>
    <m/>
    <m/>
    <m/>
    <m/>
    <m/>
    <m/>
    <m/>
    <m/>
    <m/>
    <m/>
    <m/>
    <m/>
    <m/>
    <s v="Y"/>
    <n v="44593"/>
    <n v="44594"/>
    <s v="FWB3"/>
    <s v="Fred Brandt, 831-212-2088"/>
    <s v="No Fire at this incident"/>
    <m/>
    <s v=" "/>
    <x v="0"/>
    <s v="12:28"/>
    <m/>
    <m/>
    <s v="FAS"/>
    <s v="Y"/>
    <s v="N"/>
    <m/>
    <m/>
    <m/>
    <n v="8405339330"/>
    <m/>
    <m/>
    <m/>
    <m/>
    <s v=" "/>
    <x v="0"/>
    <x v="0"/>
    <s v="N"/>
    <s v="N"/>
    <s v="N"/>
    <s v="No fire at this location, no ignition per troubleman. Sparking occurred in trees, no fire."/>
    <s v="PG&amp;E"/>
    <s v="Other"/>
    <m/>
    <m/>
    <m/>
    <s v="Structure-PG&amp;E only"/>
    <s v="No Fire "/>
    <m/>
    <m/>
    <m/>
    <m/>
    <s v="No Fire"/>
    <s v="Contact from object"/>
    <s v="Veg. contact"/>
    <m/>
    <s v="Overhead"/>
    <x v="0"/>
    <s v="Conductor - Primary"/>
    <m/>
    <n v="103560232"/>
    <s v=" "/>
    <x v="0"/>
    <n v="37.320725000000003"/>
    <n v="-121.820217"/>
    <s v="Santa Clara"/>
    <s v="SWIFT 2111"/>
    <n v="21000"/>
    <m/>
    <x v="0"/>
    <s v="Self-Extinguished"/>
    <s v="Urban"/>
    <m/>
    <m/>
    <m/>
    <m/>
    <m/>
    <m/>
    <m/>
    <s v="Pending Data"/>
    <s v="Pending Data"/>
    <s v="Pending Data"/>
    <s v="Pending Data"/>
    <s v="2022-01-04"/>
    <m/>
    <m/>
    <m/>
    <m/>
    <m/>
    <m/>
    <m/>
    <m/>
    <m/>
    <m/>
    <m/>
    <m/>
    <m/>
    <m/>
    <m/>
    <m/>
    <m/>
    <m/>
    <m/>
    <s v=" "/>
    <s v="SAN JOSE"/>
    <s v="SAN JOSE 09"/>
    <s v="2021-12-31"/>
    <s v="2021-12-31"/>
    <m/>
    <s v="8405339330"/>
    <s v="1924"/>
    <s v="EDGEFORT CT"/>
    <s v="SAN JOSE"/>
    <n v="37.320725000000003"/>
    <n v="-121.820217"/>
    <s v="FWB3"/>
    <s v="BRANDT, FRED"/>
    <n v="83392111"/>
    <m/>
    <n v="1190"/>
    <n v="1"/>
    <s v="Field Remarks: The palm tree was touching the 21kv circuit. I did a hot trim with a 14 foot hot saw.; Dispatcher Remarks: nan; Office Remarks: Access/Safety: Dog(s); BUZZING POWER LINES IN THE NEIGHBORS BACKYARD. SAYS HE SAW A 5 SECOND FIRE BUT IT WENT AWAY. HAS VEGETATION AND TREES ON WIRES."/>
    <m/>
    <m/>
    <m/>
    <m/>
    <m/>
    <m/>
    <m/>
    <m/>
    <s v=" "/>
    <m/>
    <m/>
    <m/>
    <m/>
    <m/>
    <m/>
    <m/>
    <m/>
    <m/>
    <m/>
    <m/>
    <m/>
    <m/>
    <m/>
    <m/>
    <m/>
    <m/>
    <m/>
    <m/>
    <m/>
    <m/>
    <m/>
    <m/>
    <m/>
    <m/>
    <m/>
    <m/>
    <m/>
    <m/>
    <m/>
    <m/>
    <m/>
    <m/>
    <m/>
    <m/>
    <m/>
    <m/>
    <m/>
    <m/>
    <m/>
    <m/>
    <m/>
    <m/>
    <m/>
    <m/>
    <m/>
    <m/>
    <m/>
    <m/>
    <m/>
    <m/>
    <m/>
    <m/>
    <m/>
    <m/>
    <m/>
    <m/>
    <m/>
    <m/>
    <m/>
    <m/>
    <m/>
    <m/>
    <m/>
    <m/>
    <m/>
    <m/>
    <m/>
    <m/>
    <m/>
    <m/>
    <m/>
  </r>
  <r>
    <n v="2367"/>
    <s v="AHH7"/>
    <s v="3 - QC Complete"/>
    <n v="44589"/>
    <n v="44617"/>
    <s v="pole fire; burnt up connections on transformer"/>
    <s v="\\fxshare-nas05\quotashare-fs01\ESA\5 - Ignition Tracking\2021_Ignition_QC_Folders\20211231_nan_nan_nan_0131553520"/>
    <s v=" "/>
    <s v="Y"/>
    <s v="ahh7"/>
    <s v="Updated FAS time to correct format (military). "/>
    <n v="44589"/>
    <m/>
    <s v="Not In Scope"/>
    <m/>
    <m/>
    <m/>
    <m/>
    <m/>
    <m/>
    <m/>
    <m/>
    <m/>
    <m/>
    <m/>
    <m/>
    <m/>
    <m/>
    <m/>
    <m/>
    <m/>
    <m/>
    <m/>
    <m/>
    <m/>
    <m/>
    <m/>
    <m/>
    <m/>
    <m/>
    <m/>
    <m/>
    <m/>
    <m/>
    <m/>
    <m/>
    <m/>
    <m/>
    <m/>
    <m/>
    <m/>
    <m/>
    <m/>
    <s v="Y"/>
    <n v="44589"/>
    <m/>
    <s v="TJGB"/>
    <s v="805-540-8470"/>
    <s v="No answer, left VM on phone. "/>
    <m/>
    <s v=" "/>
    <x v="0"/>
    <s v="17:51:00"/>
    <m/>
    <m/>
    <s v="FAS"/>
    <s v="Y"/>
    <s v="N"/>
    <m/>
    <s v="N/A "/>
    <m/>
    <n v="131553520"/>
    <m/>
    <m/>
    <m/>
    <m/>
    <s v=" "/>
    <x v="0"/>
    <x v="0"/>
    <s v="N"/>
    <s v="N"/>
    <s v="N"/>
    <s v="On December 31st, 2021 at 17:51 hours, a PG&amp;E Troubleman was dispatched to the Atascadero 1101 12kV Distribution Circuit on Yesal Avenue in the city of Atascadero in response to arcing wires. Initial analysis indicates arcing wires caused the ignition. The ensuing fire was limited to PG&amp;E assets. PG&amp;E Troubleman replaced the connections at the pole on December 31st, 2021. This information is preliminary."/>
    <s v="PG&amp;E"/>
    <s v="Other"/>
    <s v="Transformer"/>
    <s v="D"/>
    <s v="D"/>
    <s v="Structure-PG&amp;E only"/>
    <m/>
    <m/>
    <m/>
    <m/>
    <m/>
    <s v="Equipment - PG&amp;E"/>
    <s v="All types of equipment / facility failure"/>
    <s v="Splice/Clamp/Connector"/>
    <m/>
    <s v="Overhead"/>
    <x v="0"/>
    <s v="Transformer"/>
    <s v="Connector"/>
    <m/>
    <s v=" "/>
    <x v="0"/>
    <n v="35.484456999999999"/>
    <n v="-120.649715"/>
    <s v="San Luis Obispo"/>
    <s v="ATASCADERO 1101"/>
    <n v="12000"/>
    <m/>
    <x v="0"/>
    <s v="City/County Fire Department"/>
    <s v="Hardwood Woodland"/>
    <m/>
    <m/>
    <m/>
    <m/>
    <m/>
    <m/>
    <m/>
    <s v="Pending Data"/>
    <s v="Pending Data"/>
    <s v="Pending Data"/>
    <s v="Pending Data"/>
    <s v="2022-01-04"/>
    <m/>
    <m/>
    <m/>
    <m/>
    <m/>
    <m/>
    <m/>
    <m/>
    <m/>
    <m/>
    <m/>
    <m/>
    <m/>
    <m/>
    <m/>
    <m/>
    <m/>
    <m/>
    <m/>
    <s v=" "/>
    <s v="LOS PADRES"/>
    <s v="TEMPLETON 02"/>
    <s v="2021-12-31"/>
    <s v="2021-12-31"/>
    <m/>
    <s v="0131553520"/>
    <s v="7760"/>
    <s v="YESAL AVE"/>
    <s v="ATASCADERO"/>
    <n v="35.484456999999999"/>
    <n v="-120.649715"/>
    <s v="TJGB"/>
    <s v="GRENNAN, THOMAS"/>
    <n v="182541101"/>
    <m/>
    <n v="1000"/>
    <m/>
    <s v="Field Remarks: Replaced connections at pole that burnt up; Dispatcher Remarks: PER TMAN GRENNAN 30 MIN ETA; Office Remarks: FD EN ROUTE REQ CB W/ ETA @ 805-461-5025 REPORTING TRX FIRE ON POLE."/>
    <m/>
    <m/>
    <m/>
    <m/>
    <m/>
    <m/>
    <m/>
    <m/>
    <s v=" "/>
    <m/>
    <m/>
    <m/>
    <m/>
    <m/>
    <m/>
    <m/>
    <m/>
    <m/>
    <m/>
    <m/>
    <m/>
    <m/>
    <m/>
    <m/>
    <m/>
    <m/>
    <m/>
    <m/>
    <m/>
    <m/>
    <m/>
    <m/>
    <m/>
    <m/>
    <m/>
    <m/>
    <m/>
    <m/>
    <m/>
    <m/>
    <m/>
    <m/>
    <m/>
    <m/>
    <m/>
    <m/>
    <m/>
    <m/>
    <m/>
    <m/>
    <m/>
    <m/>
    <m/>
    <m/>
    <m/>
    <m/>
    <m/>
    <m/>
    <m/>
    <m/>
    <m/>
    <m/>
    <m/>
    <m/>
    <m/>
    <m/>
    <m/>
    <m/>
    <m/>
    <m/>
    <m/>
    <m/>
    <m/>
    <m/>
    <m/>
    <m/>
    <m/>
    <m/>
    <m/>
    <m/>
    <m/>
  </r>
  <r>
    <n v="2352"/>
    <s v="KRJ7"/>
    <s v="3 - QC Complete"/>
    <n v="44574"/>
    <n v="44617"/>
    <s v="tree leaning on wire; caught pole on fire; singe marks on transformer"/>
    <s v="\\fxshare-nas05\quotashare-fs01\ESA\5 - Ignition Tracking\2021_Ignition_QC_Folders\20211231_1586797_nan_nan_T005511389"/>
    <s v=" "/>
    <m/>
    <m/>
    <m/>
    <m/>
    <m/>
    <s v="Not In Scope"/>
    <m/>
    <m/>
    <m/>
    <m/>
    <m/>
    <m/>
    <m/>
    <m/>
    <m/>
    <m/>
    <m/>
    <m/>
    <m/>
    <m/>
    <m/>
    <m/>
    <m/>
    <m/>
    <m/>
    <m/>
    <m/>
    <m/>
    <m/>
    <m/>
    <m/>
    <m/>
    <m/>
    <m/>
    <m/>
    <m/>
    <m/>
    <m/>
    <m/>
    <m/>
    <m/>
    <m/>
    <m/>
    <m/>
    <m/>
    <s v="Y"/>
    <n v="44574"/>
    <n v="44574"/>
    <s v="CNO1"/>
    <m/>
    <s v="Tman does not remember any fire. Lots of broken equipment due to trees breaking but no signs of fire"/>
    <m/>
    <s v=" "/>
    <x v="0"/>
    <s v="11:03"/>
    <n v="44557"/>
    <s v="01:18:00"/>
    <s v="FAS"/>
    <s v="N"/>
    <s v="N"/>
    <n v="1586797"/>
    <s v="21-0160895.3"/>
    <m/>
    <s v="T005511389, T005507322, T00515267"/>
    <m/>
    <m/>
    <m/>
    <m/>
    <s v=" "/>
    <x v="0"/>
    <x v="1"/>
    <s v="N"/>
    <s v="N"/>
    <s v="N"/>
    <s v="No fire. Reports of a pole fire, however due to snow and access issues patrol was conducted 2 days after initial call. A troubleman who responded indicated major damage due to fallen trees, but noted no ignitions or indications of an ignition. "/>
    <s v="Not PG&amp;E"/>
    <s v="Other"/>
    <m/>
    <m/>
    <m/>
    <s v="No Fire"/>
    <m/>
    <m/>
    <m/>
    <m/>
    <m/>
    <s v="No Fire"/>
    <m/>
    <m/>
    <s v="Y"/>
    <s v="Overhead"/>
    <x v="0"/>
    <s v="Transformer"/>
    <m/>
    <m/>
    <s v=" "/>
    <x v="0"/>
    <n v="39.042729999999999"/>
    <n v="-120.9888"/>
    <s v="Placer"/>
    <s v="WEIMAR 1101"/>
    <n v="12000"/>
    <m/>
    <x v="1"/>
    <s v="Unknown"/>
    <s v="Conifer Forest"/>
    <m/>
    <m/>
    <m/>
    <m/>
    <m/>
    <m/>
    <m/>
    <s v="Pending Data"/>
    <s v="Pending Data"/>
    <s v="Pending Data"/>
    <s v="Pending Data"/>
    <s v="2022-01-04"/>
    <m/>
    <m/>
    <m/>
    <m/>
    <m/>
    <m/>
    <m/>
    <m/>
    <m/>
    <m/>
    <m/>
    <m/>
    <m/>
    <m/>
    <m/>
    <m/>
    <m/>
    <m/>
    <m/>
    <s v=" "/>
    <s v="SIERRA"/>
    <s v="AUBURN 03"/>
    <s v="2021-12-31"/>
    <s v="2021-12-31"/>
    <n v="1586797"/>
    <s v="T005511389"/>
    <s v="655"/>
    <s v="W WEIMAR CROSSROAD"/>
    <s v="COLFAX"/>
    <n v="39.042729999999999"/>
    <n v="-120.9888"/>
    <s v="CNO1"/>
    <s v="OLIVER, CHAD"/>
    <n v="152491101"/>
    <m/>
    <n v="930"/>
    <m/>
    <s v="Field Remarks: part of tapline outage. disconnects 33849. ; Dispatcher Remarks: nan; Office Remarks: A:AXS OK;X:VICTORIA LANE;R:GUIDE WIRE DOWN. TENSION ON POLE.  SINGE MARKS ON TRANSFORMER.TREE LEANING HARD ON WIRE AND POLE HAS  CAUGHT FIRE"/>
    <m/>
    <m/>
    <m/>
    <m/>
    <m/>
    <m/>
    <m/>
    <m/>
    <s v=" "/>
    <m/>
    <m/>
    <m/>
    <m/>
    <m/>
    <m/>
    <m/>
    <m/>
    <m/>
    <m/>
    <m/>
    <m/>
    <m/>
    <m/>
    <m/>
    <m/>
    <m/>
    <m/>
    <m/>
    <m/>
    <m/>
    <m/>
    <m/>
    <m/>
    <m/>
    <m/>
    <m/>
    <m/>
    <m/>
    <m/>
    <m/>
    <m/>
    <m/>
    <m/>
    <m/>
    <m/>
    <m/>
    <m/>
    <m/>
    <m/>
    <m/>
    <m/>
    <m/>
    <m/>
    <m/>
    <m/>
    <m/>
    <m/>
    <m/>
    <m/>
    <m/>
    <m/>
    <m/>
    <m/>
    <m/>
    <m/>
    <m/>
    <m/>
    <m/>
    <m/>
    <m/>
    <m/>
    <m/>
    <m/>
    <m/>
    <m/>
    <m/>
    <m/>
    <m/>
    <m/>
    <m/>
    <m/>
  </r>
  <r>
    <n v="2328"/>
    <s v="MXX7"/>
    <s v="3 - QC Complete"/>
    <n v="44563"/>
    <n v="44617"/>
    <s v="Duplicate of index 2327. Structure fire, not attributable to PG&amp;E assets. Service drop line was melted throughout. This information is preliminary."/>
    <s v="\\fxshare-nas05\quotashare-fs01\ESA\5 - Ignition Tracking\2021_Ignition_QC_Folders\20211231_1590831_nan_nan_T005511797"/>
    <s v=" "/>
    <m/>
    <m/>
    <m/>
    <m/>
    <m/>
    <s v="Not In Scope"/>
    <m/>
    <m/>
    <m/>
    <m/>
    <m/>
    <m/>
    <m/>
    <m/>
    <m/>
    <m/>
    <m/>
    <m/>
    <m/>
    <m/>
    <m/>
    <m/>
    <m/>
    <m/>
    <m/>
    <m/>
    <m/>
    <m/>
    <m/>
    <m/>
    <m/>
    <m/>
    <m/>
    <m/>
    <m/>
    <m/>
    <m/>
    <m/>
    <m/>
    <m/>
    <m/>
    <m/>
    <m/>
    <m/>
    <m/>
    <m/>
    <m/>
    <m/>
    <m/>
    <m/>
    <m/>
    <m/>
    <s v=" "/>
    <x v="0"/>
    <s v="14:44:00"/>
    <n v="44561"/>
    <s v="14:44:00"/>
    <s v="FAS"/>
    <s v="N"/>
    <s v="Y"/>
    <n v="1590831"/>
    <m/>
    <m/>
    <s v="T005511797"/>
    <m/>
    <m/>
    <m/>
    <m/>
    <s v=" "/>
    <x v="0"/>
    <x v="1"/>
    <s v="N"/>
    <s v="N"/>
    <s v="N"/>
    <s v="Duplicate of index 2327. Structure fire, not attributable to PG&amp;E assets. Service drop line was melted throughout. This information is preliminary."/>
    <s v="Not PG&amp;E"/>
    <s v="Building"/>
    <m/>
    <m/>
    <m/>
    <s v="Structure-only"/>
    <m/>
    <m/>
    <m/>
    <m/>
    <m/>
    <s v="Duplicate"/>
    <m/>
    <m/>
    <m/>
    <s v="Overhead"/>
    <x v="1"/>
    <m/>
    <m/>
    <m/>
    <s v=" "/>
    <x v="0"/>
    <n v="37.364474999999999"/>
    <n v="-121.85013499999999"/>
    <s v="Santa Clara"/>
    <s v="MC KEE 1103"/>
    <n v="12000"/>
    <m/>
    <x v="0"/>
    <s v="San Jose FD "/>
    <s v="Urban"/>
    <m/>
    <m/>
    <m/>
    <m/>
    <m/>
    <m/>
    <m/>
    <s v="Pending Data"/>
    <s v="Pending Data"/>
    <s v="Pending Data"/>
    <s v="Pending Data"/>
    <s v="2022-01-04"/>
    <m/>
    <m/>
    <m/>
    <m/>
    <m/>
    <m/>
    <m/>
    <m/>
    <m/>
    <m/>
    <m/>
    <m/>
    <m/>
    <m/>
    <m/>
    <m/>
    <m/>
    <m/>
    <m/>
    <s v=" "/>
    <s v="SAN JOSE"/>
    <s v="SAN JOSE 04"/>
    <s v="14:44"/>
    <s v="12/31/2021"/>
    <n v="1590831"/>
    <s v="T005511797"/>
    <n v="3489"/>
    <s v="JOANNE AVE"/>
    <s v="SAN JOSE"/>
    <n v="37.389159999999997"/>
    <n v="-121.83331"/>
    <s v="J2TJ7KS"/>
    <s v="KREMENLIFF, JAKE"/>
    <n v="83531103"/>
    <s v="20211231 16:24"/>
    <n v="9002"/>
    <n v="1"/>
    <s v="STRUCTURE FIRE MELTED DROP THROUGHOUT, CUT SERVICE IN CLEAR, RE ENERGIZED OH TX, CUSTOMER TO CALL BACK WHEN READY FOR SERVICE"/>
    <s v="Y"/>
    <m/>
    <m/>
    <s v="37.3644750,-121.8501350,25.400000,3D"/>
    <m/>
    <m/>
    <m/>
    <s v="SAN JOSE FD"/>
    <m/>
    <s v="N"/>
    <s v="Y"/>
    <m/>
    <s v="Clear"/>
    <m/>
    <s v="PGE&amp;E-Owned Structure/Equipment"/>
    <m/>
    <s v="Breezy"/>
    <m/>
    <s v="3rd Party"/>
    <m/>
    <s v="Structure Only"/>
    <m/>
    <s v="Fire Dept"/>
    <m/>
    <s v="Overhead"/>
    <m/>
    <s v="N"/>
    <m/>
    <m/>
    <m/>
    <s v="FIRE, HOUSE OR BLDG"/>
    <s v="CONDUCTOR, OVERHEAD"/>
    <s v="N"/>
    <s v=" "/>
    <m/>
    <m/>
    <m/>
    <m/>
    <m/>
    <m/>
    <m/>
    <m/>
    <m/>
    <m/>
    <m/>
    <m/>
    <m/>
    <m/>
    <m/>
    <m/>
    <m/>
    <m/>
    <m/>
    <m/>
    <m/>
    <m/>
    <m/>
    <m/>
    <m/>
    <m/>
    <m/>
    <m/>
    <m/>
    <m/>
    <m/>
    <m/>
    <m/>
    <m/>
    <m/>
    <m/>
    <m/>
    <m/>
    <m/>
    <m/>
    <m/>
    <m/>
    <m/>
    <m/>
    <m/>
    <m/>
    <m/>
  </r>
  <r>
    <n v="2327"/>
    <s v="MXX7"/>
    <s v="3 - QC Complete"/>
    <n v="44563"/>
    <n v="44617"/>
    <s v="Structure fire, not attributable to PG&amp;E assets. Service drop line was melted throughout. This information is preliminary."/>
    <s v="\\fxshare-nas05\quotashare-fs01\ESA\5 - Ignition Tracking\2021_Ignition_QC_Folders\20211231_nan_nan_nan_8365677438"/>
    <s v=" "/>
    <m/>
    <m/>
    <m/>
    <m/>
    <m/>
    <s v="Not In Scope"/>
    <m/>
    <m/>
    <m/>
    <m/>
    <m/>
    <m/>
    <m/>
    <m/>
    <m/>
    <m/>
    <m/>
    <m/>
    <m/>
    <m/>
    <m/>
    <m/>
    <m/>
    <m/>
    <m/>
    <m/>
    <m/>
    <m/>
    <m/>
    <m/>
    <m/>
    <m/>
    <m/>
    <m/>
    <m/>
    <m/>
    <m/>
    <m/>
    <m/>
    <m/>
    <m/>
    <m/>
    <m/>
    <m/>
    <m/>
    <m/>
    <m/>
    <m/>
    <m/>
    <m/>
    <m/>
    <m/>
    <s v=" "/>
    <x v="0"/>
    <s v="14:34:00"/>
    <m/>
    <m/>
    <s v="FAS"/>
    <s v="N"/>
    <s v="N"/>
    <m/>
    <m/>
    <m/>
    <n v="8365677438"/>
    <m/>
    <m/>
    <m/>
    <m/>
    <s v=" "/>
    <x v="0"/>
    <x v="1"/>
    <s v="N"/>
    <s v="N"/>
    <s v="N"/>
    <s v="Structure fire, not attributable to PG&amp;E assets. Service drop line was melted throughout. This information is preliminary."/>
    <s v="Not PG&amp;E"/>
    <s v="Building"/>
    <m/>
    <m/>
    <m/>
    <s v="Structure-only"/>
    <m/>
    <m/>
    <m/>
    <m/>
    <m/>
    <s v="Other Fire: Non-PG&amp;E related"/>
    <m/>
    <m/>
    <m/>
    <s v="Overhead"/>
    <x v="1"/>
    <m/>
    <m/>
    <m/>
    <s v=" "/>
    <x v="0"/>
    <n v="37.378959999999999"/>
    <n v="-121.82895499999999"/>
    <s v="Santa Clara"/>
    <s v="MC KEE 1103"/>
    <n v="12000"/>
    <m/>
    <x v="0"/>
    <s v="San Jose FD "/>
    <s v="Urban"/>
    <m/>
    <m/>
    <m/>
    <m/>
    <m/>
    <m/>
    <m/>
    <s v="Pending Data"/>
    <s v="Pending Data"/>
    <s v="Pending Data"/>
    <s v="Pending Data"/>
    <s v="2022-01-04"/>
    <m/>
    <m/>
    <m/>
    <m/>
    <m/>
    <m/>
    <m/>
    <m/>
    <m/>
    <m/>
    <m/>
    <m/>
    <m/>
    <m/>
    <m/>
    <m/>
    <m/>
    <m/>
    <m/>
    <s v=" "/>
    <s v="SAN JOSE"/>
    <s v="SAN JOSE 04"/>
    <s v="14:34"/>
    <s v="12/31/2021"/>
    <m/>
    <n v="8365677438"/>
    <n v="3489"/>
    <s v="JOANNE AVE"/>
    <s v="SAN JOSE"/>
    <n v="37.389243999999998"/>
    <n v="-121.832538"/>
    <s v="J2TJ7KS"/>
    <s v="KREMENLIFF, JAKE"/>
    <n v="83531103"/>
    <s v="20211231 15:58"/>
    <n v="1122"/>
    <m/>
    <s v="STRUCTURE FIRE, DAMAGED SERVICE, CUT IN CLEAR AND MADE A TAG VIA 9000 TAG"/>
    <s v="Y"/>
    <n v="3"/>
    <s v="\\fxshare-nas05\quotashare-fs01\ESA\5 - Ignition Tracking\Fire_Tab_Attachment_Files"/>
    <s v="37.3789600,-121.8289550,55.900000,3D"/>
    <m/>
    <m/>
    <m/>
    <s v="SAN JOSE FIRE DEPT, CAPTAIN NAME UNKNOWN"/>
    <m/>
    <s v="N"/>
    <s v="Y"/>
    <s v="Y"/>
    <s v="Clear"/>
    <m/>
    <s v="PGE&amp;E-Owned Structure/Equipment"/>
    <s v="120/240 SERVICE DROP"/>
    <s v="Breezy"/>
    <m/>
    <s v="3rd Party"/>
    <m/>
    <s v="Structure Only"/>
    <m/>
    <s v="Fire Dept"/>
    <s v="SAN JOSE"/>
    <s v="Overhead"/>
    <s v="SERVICE DROP LINE MELTED THROUGHOUT"/>
    <s v="N"/>
    <m/>
    <m/>
    <m/>
    <m/>
    <m/>
    <m/>
    <s v=" "/>
    <m/>
    <m/>
    <m/>
    <m/>
    <m/>
    <m/>
    <m/>
    <m/>
    <m/>
    <m/>
    <m/>
    <m/>
    <m/>
    <m/>
    <m/>
    <m/>
    <m/>
    <m/>
    <m/>
    <m/>
    <m/>
    <m/>
    <m/>
    <m/>
    <m/>
    <m/>
    <m/>
    <m/>
    <m/>
    <m/>
    <m/>
    <m/>
    <m/>
    <m/>
    <m/>
    <m/>
    <m/>
    <m/>
    <m/>
    <m/>
    <m/>
    <m/>
    <m/>
    <m/>
    <m/>
    <m/>
    <m/>
  </r>
  <r>
    <n v="2350"/>
    <s v="KRJ7"/>
    <s v="3 - QC Complete"/>
    <n v="44574"/>
    <n v="44617"/>
    <s v="pole fire started by bird contact"/>
    <s v="\\fxshare-nas05\quotashare-fs01\ESA\5 - Ignition Tracking\2021_Ignition_QC_Folders\20211230_1589759_nan_nan_T005510057"/>
    <s v=" "/>
    <s v="Y"/>
    <s v="KRJ7"/>
    <s v="outage time updated"/>
    <n v="44574"/>
    <m/>
    <s v="Not In Scope"/>
    <m/>
    <m/>
    <m/>
    <m/>
    <m/>
    <m/>
    <m/>
    <m/>
    <m/>
    <m/>
    <m/>
    <m/>
    <m/>
    <m/>
    <m/>
    <m/>
    <m/>
    <m/>
    <m/>
    <m/>
    <m/>
    <m/>
    <m/>
    <m/>
    <m/>
    <m/>
    <m/>
    <m/>
    <m/>
    <m/>
    <m/>
    <m/>
    <m/>
    <m/>
    <m/>
    <m/>
    <m/>
    <m/>
    <m/>
    <m/>
    <m/>
    <m/>
    <m/>
    <m/>
    <m/>
    <m/>
    <s v=" "/>
    <x v="1"/>
    <s v="01:37"/>
    <n v="44560"/>
    <s v="01:33:00"/>
    <s v="FAS"/>
    <s v="N"/>
    <s v="N"/>
    <n v="1589759"/>
    <s v="21-0161807"/>
    <m/>
    <s v="T005510057"/>
    <m/>
    <m/>
    <m/>
    <m/>
    <s v=" "/>
    <x v="0"/>
    <x v="1"/>
    <s v="N"/>
    <s v="N"/>
    <s v="N"/>
    <s v="[No Fire]. Reports of an explosion. Bird found at base of pole. No fire occurred as a result. Troubleman refused and no damages to PG&amp;E equipment."/>
    <s v="Not PG&amp;E"/>
    <s v="Other"/>
    <m/>
    <m/>
    <m/>
    <s v="No Fire"/>
    <m/>
    <m/>
    <m/>
    <m/>
    <m/>
    <s v="No Fire"/>
    <m/>
    <m/>
    <m/>
    <s v="Overhead"/>
    <x v="0"/>
    <s v="Fuse"/>
    <m/>
    <n v="101900157"/>
    <s v=" "/>
    <x v="0"/>
    <n v="34.583190000000002"/>
    <n v="-120.09962"/>
    <s v="Santa Barbara"/>
    <s v="SANTA YNEZ 1102"/>
    <n v="12000"/>
    <m/>
    <x v="0"/>
    <s v="Unknown"/>
    <s v="Herbaceous"/>
    <m/>
    <m/>
    <m/>
    <m/>
    <m/>
    <m/>
    <m/>
    <s v="Pending Data"/>
    <s v="Pending Data"/>
    <s v="Pending Data"/>
    <s v="Pending Data"/>
    <s v="2022-01-04"/>
    <m/>
    <m/>
    <m/>
    <m/>
    <m/>
    <m/>
    <m/>
    <m/>
    <m/>
    <m/>
    <m/>
    <m/>
    <m/>
    <m/>
    <m/>
    <m/>
    <m/>
    <m/>
    <m/>
    <s v=" "/>
    <s v="LOS PADRES"/>
    <s v="SANTA MARIA 03"/>
    <s v="2021-12-30"/>
    <s v="2021-12-30"/>
    <n v="1589759"/>
    <s v="T005510057"/>
    <s v="200"/>
    <s v="S REFUGIO RD"/>
    <s v="SANTA YNEZ"/>
    <n v="34.583190000000002"/>
    <n v="-120.09962"/>
    <s v="JGE2"/>
    <s v="ELDER, JOHN"/>
    <s v="182721102"/>
    <m/>
    <n v="9002"/>
    <m/>
    <s v="Field Remarks: REFUSED OK; Dispatcher Remarks: nan; Office Remarks: A:LOCKED GATE: 1010;X:VIA RANCHEROS;R:POLE #1371; FIRE OR EXPLOSION;, PWR-I "/>
    <m/>
    <m/>
    <m/>
    <m/>
    <m/>
    <m/>
    <m/>
    <m/>
    <s v=" "/>
    <m/>
    <m/>
    <m/>
    <m/>
    <m/>
    <m/>
    <m/>
    <m/>
    <m/>
    <m/>
    <m/>
    <m/>
    <m/>
    <m/>
    <m/>
    <m/>
    <m/>
    <m/>
    <m/>
    <m/>
    <m/>
    <s v="BIRD-FOUND"/>
    <s v="FUSE"/>
    <m/>
    <m/>
    <m/>
    <m/>
    <m/>
    <m/>
    <m/>
    <m/>
    <m/>
    <m/>
    <m/>
    <m/>
    <m/>
    <m/>
    <m/>
    <m/>
    <m/>
    <m/>
    <m/>
    <m/>
    <m/>
    <m/>
    <m/>
    <m/>
    <m/>
    <m/>
    <m/>
    <m/>
    <m/>
    <m/>
    <m/>
    <m/>
    <m/>
    <m/>
    <m/>
    <m/>
    <m/>
    <m/>
    <m/>
    <m/>
    <m/>
    <m/>
    <m/>
    <m/>
    <m/>
    <m/>
    <m/>
    <m/>
    <m/>
  </r>
  <r>
    <n v="2326"/>
    <s v="AGFC"/>
    <s v="3 - QC Complete"/>
    <n v="44561"/>
    <n v="44617"/>
    <s v="Structure fire, not attributable to PG&amp;E assets. This information is preliminary."/>
    <s v="\\fxshare-nas05\quotashare-fs01\ESA\5 - Ignition Tracking\2021_Ignition_QC_Folders\20211230_nan_nan_nan_0384668135"/>
    <s v=" "/>
    <m/>
    <m/>
    <m/>
    <m/>
    <m/>
    <s v="Not In Scope"/>
    <m/>
    <m/>
    <m/>
    <m/>
    <m/>
    <m/>
    <m/>
    <m/>
    <m/>
    <m/>
    <m/>
    <m/>
    <m/>
    <m/>
    <m/>
    <m/>
    <m/>
    <m/>
    <m/>
    <m/>
    <m/>
    <m/>
    <m/>
    <m/>
    <m/>
    <m/>
    <m/>
    <m/>
    <m/>
    <m/>
    <m/>
    <m/>
    <m/>
    <m/>
    <m/>
    <m/>
    <m/>
    <m/>
    <m/>
    <m/>
    <m/>
    <m/>
    <m/>
    <m/>
    <m/>
    <m/>
    <s v=" "/>
    <x v="1"/>
    <s v="22:35:00"/>
    <m/>
    <m/>
    <s v="FAS"/>
    <s v="N"/>
    <s v="N"/>
    <m/>
    <m/>
    <m/>
    <n v="384668135"/>
    <m/>
    <m/>
    <m/>
    <m/>
    <s v=" "/>
    <x v="0"/>
    <x v="1"/>
    <s v="N"/>
    <s v="N"/>
    <s v="N"/>
    <s v="Structure fire, not attributable to PG&amp;E assets. This information is preliminary."/>
    <s v="Not PG&amp;E"/>
    <s v="Building"/>
    <m/>
    <m/>
    <m/>
    <s v="Structure-only"/>
    <m/>
    <m/>
    <m/>
    <m/>
    <m/>
    <s v="Other Fire: Non-PG&amp;E related"/>
    <m/>
    <m/>
    <m/>
    <s v="Subsurface"/>
    <x v="1"/>
    <m/>
    <m/>
    <m/>
    <s v=" "/>
    <x v="0"/>
    <n v="36.678854000000001"/>
    <n v="-121.635514"/>
    <s v="Monterey"/>
    <s v="SALINAS 1109 "/>
    <n v="12000"/>
    <m/>
    <x v="0"/>
    <s v="Salinas FD"/>
    <s v="Urban"/>
    <m/>
    <m/>
    <m/>
    <m/>
    <m/>
    <m/>
    <m/>
    <s v="Pending Data"/>
    <s v="Pending Data"/>
    <s v="Pending Data"/>
    <s v="Pending Data"/>
    <s v="2021-12-31"/>
    <m/>
    <m/>
    <m/>
    <m/>
    <m/>
    <m/>
    <m/>
    <m/>
    <m/>
    <m/>
    <m/>
    <m/>
    <m/>
    <m/>
    <m/>
    <m/>
    <m/>
    <m/>
    <m/>
    <s v=" "/>
    <s v="CENTRAL COAST"/>
    <s v="SALINAS 04"/>
    <s v="22:35"/>
    <s v="12/30/2021"/>
    <m/>
    <n v="384668135"/>
    <n v="151"/>
    <s v="CARR AVE"/>
    <s v="SALINAS"/>
    <n v="36.678617000000003"/>
    <n v="-121.635499"/>
    <s v="C4TJRAH"/>
    <s v="ANDERSON, JARED"/>
    <n v="182011109"/>
    <s v="20211230 23:58"/>
    <n v="1120"/>
    <m/>
    <s v="FIRE TO STRUCTURE ONLY.  PANEL OK, METERS OK.  FIRE STARTED ON OPPOSITE SIDE OF HOME FROM PANEL, AROUND GARAGE.  METERS REMOVED AND SOCKETS GLASSED OFF BY REQUEST OF FD"/>
    <s v="Y"/>
    <m/>
    <m/>
    <m/>
    <n v="36.678854000000001"/>
    <n v="-121.635514"/>
    <m/>
    <s v="SALINAS FD"/>
    <m/>
    <s v="N"/>
    <s v="Y"/>
    <s v="N"/>
    <s v="Clear"/>
    <m/>
    <s v="Customer-Owned Structure/Equipment"/>
    <m/>
    <s v="Calm"/>
    <m/>
    <s v="3rd Party"/>
    <m/>
    <s v="Structure Only"/>
    <m/>
    <s v="Fire Dept"/>
    <m/>
    <s v="Subsurface"/>
    <m/>
    <s v="N"/>
    <m/>
    <m/>
    <m/>
    <m/>
    <m/>
    <m/>
    <s v=" "/>
    <m/>
    <m/>
    <m/>
    <m/>
    <m/>
    <m/>
    <m/>
    <m/>
    <m/>
    <m/>
    <m/>
    <m/>
    <m/>
    <m/>
    <m/>
    <m/>
    <m/>
    <m/>
    <m/>
    <m/>
    <m/>
    <m/>
    <m/>
    <m/>
    <m/>
    <m/>
    <m/>
    <m/>
    <m/>
    <m/>
    <m/>
    <m/>
    <m/>
    <m/>
    <m/>
    <m/>
    <m/>
    <m/>
    <m/>
    <m/>
    <m/>
    <m/>
    <m/>
    <m/>
    <m/>
    <m/>
    <m/>
  </r>
  <r>
    <n v="2325"/>
    <s v="TLAL"/>
    <s v="3 - QC Complete"/>
    <n v="44561"/>
    <n v="44617"/>
    <s v="Squirrel contact with overhead equipment resulted in a pole fire. This information is preliminary. OIS: 1590204; ILIS: 21-0161910; FOID: T005510644 (GXKI), T005510641 (AKL7-Assist); EC: 122532294; PM: 35314646; SAP Eqp ID: 101515506; Pole Lat/Long: 40.9177509549, -121.6307383582; County: Shasta; Division: North Valley"/>
    <s v="\\fxshare-nas05\quotashare-fs01\ESA\5 - Ignition Tracking\2021_Ignition_QC_Folders\20211230_1590204_21-0161910_nan_T005510644"/>
    <s v=" "/>
    <s v="Y"/>
    <s v="TLAL"/>
    <s v="Additional FOID Added; Create  &amp; Outage Time, Failure Sub-Driver Updated "/>
    <n v="44561"/>
    <m/>
    <s v="Not In Scope"/>
    <m/>
    <m/>
    <m/>
    <m/>
    <m/>
    <m/>
    <m/>
    <m/>
    <m/>
    <m/>
    <m/>
    <m/>
    <m/>
    <m/>
    <m/>
    <m/>
    <m/>
    <m/>
    <m/>
    <m/>
    <m/>
    <m/>
    <m/>
    <m/>
    <m/>
    <m/>
    <m/>
    <m/>
    <m/>
    <m/>
    <m/>
    <m/>
    <s v="N"/>
    <m/>
    <m/>
    <m/>
    <m/>
    <m/>
    <m/>
    <s v="Y"/>
    <n v="44561"/>
    <n v="44561"/>
    <s v="GXKI"/>
    <s v="George Knaup, (530) 215-9809"/>
    <s v="He advised caused by a squirrel that went across the part one at the stack and bridged across the 9&quot; steel brackets, which with the weather resulted in tracking down the pole and the pole fire that ensued."/>
    <s v="N"/>
    <s v=" "/>
    <x v="1"/>
    <s v="19:25:00"/>
    <n v="44560"/>
    <s v="19:24:00"/>
    <s v="FAS"/>
    <s v="N"/>
    <s v="N"/>
    <n v="1590204"/>
    <s v="21-0161910"/>
    <m/>
    <s v="T005510644, T005510641"/>
    <n v="122532294"/>
    <n v="117248547"/>
    <m/>
    <s v="NON HFTD"/>
    <s v=" "/>
    <x v="0"/>
    <x v="0"/>
    <s v="N"/>
    <s v="N"/>
    <s v="N"/>
    <s v="On December 30, 2021 at 2001 hours, PG&amp;E Troublemen patrolled the Burney 1101 12kV Distribution Circuit number 103311101, in the Tier 2 Elevated High Fire Threat District (&quot;HFTD&quot;) and State Responsibility Area (&quot;SRA&quot;) near 21663 N Fairfield St, Burney (Johnson Park), CA 96013. They observed a burnt un-guyed tangent 45&quot; class-3 Western (Ponderosa) Pine wood pole (SAP Eqp ID 101515506, Koppers Co., Mfr. Year 1971, Installed Year 1972) burnt sixty percent through between the flashed typical pole bolt 15 KVA 1PH overhead transformer (CGC 121023257742, Mfr. HI, Serial 2894363701, Object ID 11656338) and the secondary level, in addition to a deceased squirrel. Initial analysis indicates the ignition was caused by a squirrel that went across the part one at the stack and bridged across the 9&quot; steel brackets, which with the weather resulted in tracking down the pole and the pole fire that ensued. Cal Fire responded to and extinguished the fire. An EC A-Tag 122532294 was submitted for remediation. The 656-minute outage affected two customers. The line was returned to service on December 31, 2021. An S9 Tag 117248547 was previously created on May 16, 2019 for damaged LAPP Insulators on the vertical pin brackets (&quot;Chicken Wings&quot;) and on the iron ridge side of pole panel brackets, but the tag was subsequently cancelled on July 12, 2019. A pole inspection from further back on June 6, 2002, indicated the pole top and bottom were in fair condition with indications of insect or animal damage. There were also follow-up inspection notes from December 5, 2009, stating that the pole was found to be shallow on one-side at the ground rods. The incident is within a Non-Corrosion Area, an Insulation &quot;D&quot; District, a Raptor Concentration Zone (&quot;RCZ&quot;), and a Climate &quot;S&quot; Zone. This information is preliminary."/>
    <s v="PG&amp;E"/>
    <s v="Other"/>
    <s v="Pole"/>
    <s v="D"/>
    <s v="D"/>
    <s v="Structure-PG&amp;E only"/>
    <m/>
    <m/>
    <m/>
    <m/>
    <m/>
    <s v="Contact - Animal - Other"/>
    <s v="Contact from object"/>
    <s v="Tracking"/>
    <s v="Y"/>
    <s v="Overhead"/>
    <x v="0"/>
    <s v="Pole"/>
    <s v="Pole, Transformer, Cutout"/>
    <n v="101515506"/>
    <s v=" "/>
    <x v="1"/>
    <n v="40.917734000000003"/>
    <n v="-121.630816"/>
    <s v="Shasta"/>
    <s v="BURNEY 1101"/>
    <n v="12000"/>
    <s v="BURNEY 11011340"/>
    <x v="0"/>
    <s v="Cal Fire"/>
    <s v="Urban"/>
    <s v="Timber Fuel Model "/>
    <m/>
    <s v="N"/>
    <m/>
    <m/>
    <m/>
    <m/>
    <s v="Pending Data"/>
    <s v="Pending Data"/>
    <s v="Pending Data"/>
    <s v="Pending Data"/>
    <s v="2021-12-31"/>
    <m/>
    <m/>
    <m/>
    <m/>
    <m/>
    <m/>
    <m/>
    <m/>
    <m/>
    <m/>
    <m/>
    <m/>
    <m/>
    <m/>
    <m/>
    <m/>
    <m/>
    <m/>
    <m/>
    <s v=" "/>
    <s v="NORTH VALLEY"/>
    <s v="BURNEY"/>
    <s v="19:31"/>
    <s v="12/30/2021"/>
    <n v="1590204"/>
    <s v="T005510644"/>
    <n v="21664"/>
    <s v="FAIRFIELD ST"/>
    <s v="JOHNSON PARK"/>
    <n v="40.917740000000002"/>
    <n v="-121.63075000000001"/>
    <s v="V1TGXKI"/>
    <s v="KNAUP, GEORGE"/>
    <n v="103311101"/>
    <s v="20211230 22:38"/>
    <n v="9110"/>
    <m/>
    <s v="Fairfield St,  Johnson Park,  burnt pole, bucket truck, line truck accessable, needs replaced"/>
    <s v="Y"/>
    <m/>
    <m/>
    <s v="41.0064017,-121.4422583,1010.800000,3D"/>
    <m/>
    <m/>
    <m/>
    <s v="Cal Fire/  Johnson Park"/>
    <m/>
    <s v="N"/>
    <s v="Y"/>
    <m/>
    <s v="Clear"/>
    <m/>
    <s v="PGE&amp;E-Owned Structure/Equipment"/>
    <m/>
    <s v="Calm"/>
    <m/>
    <s v="Animal"/>
    <m/>
    <s v="Structure Only"/>
    <m/>
    <s v="Cal Fire"/>
    <m/>
    <s v="Overhead"/>
    <m/>
    <s v="Y"/>
    <s v="pictures"/>
    <s v="PG&amp;E Employee"/>
    <m/>
    <s v="ANIMAL-SQUIRREL"/>
    <s v="POLE-WOOD"/>
    <s v="N"/>
    <s v=" "/>
    <s v="Unplanned"/>
    <s v="North Valley"/>
    <s v="Shasta"/>
    <s v="103311101, BURNEY-1101"/>
    <s v="21-0161910"/>
    <s v="Unplanned"/>
    <s v="Clear;32-90 F"/>
    <s v="2"/>
    <s v="1312"/>
    <s v="NO"/>
    <s v="Line to Ground"/>
    <s v="Sustained"/>
    <s v="No"/>
    <s v="MTR#1008048705"/>
    <s v="OH"/>
    <s v="Transformer"/>
    <s v="1590204"/>
    <s v="Pole-Wood, Burned/flashed"/>
    <s v=" "/>
    <s v=" "/>
    <s v=" "/>
    <s v="21664 FAIRFIELD ST  JOHNSON PARK"/>
    <m/>
    <m/>
    <m/>
    <m/>
    <m/>
    <m/>
    <m/>
    <m/>
    <m/>
    <m/>
    <m/>
    <m/>
    <m/>
    <m/>
    <m/>
    <m/>
    <m/>
    <m/>
    <m/>
    <m/>
    <m/>
    <m/>
    <m/>
    <m/>
    <m/>
  </r>
  <r>
    <n v="2349"/>
    <s v="DLY6"/>
    <s v="3 - QC Complete"/>
    <n v="44575"/>
    <n v="44617"/>
    <s v="tree fell on 12kv line; brought it down and started fire"/>
    <s v="\\fxshare-nas05\quotashare-fs01\ESA\5 - Ignition Tracking\2021_Ignition_QC_Folders\20211229_1588552_nan_nan_T005508132"/>
    <s v=" "/>
    <s v="Y"/>
    <s v="DLY6"/>
    <s v="UPDATED CREATE TIME, OUTAGE TIME "/>
    <n v="44575"/>
    <m/>
    <s v="Not In Scope"/>
    <m/>
    <m/>
    <m/>
    <m/>
    <m/>
    <m/>
    <m/>
    <m/>
    <m/>
    <m/>
    <m/>
    <m/>
    <m/>
    <m/>
    <m/>
    <m/>
    <m/>
    <m/>
    <m/>
    <m/>
    <m/>
    <m/>
    <m/>
    <m/>
    <m/>
    <s v="Y"/>
    <s v="MWQ1"/>
    <s v="N"/>
    <m/>
    <m/>
    <m/>
    <m/>
    <s v="N"/>
    <m/>
    <m/>
    <m/>
    <m/>
    <m/>
    <m/>
    <s v="N"/>
    <m/>
    <m/>
    <m/>
    <m/>
    <m/>
    <m/>
    <s v=" "/>
    <x v="2"/>
    <s v="13:47:00"/>
    <n v="44559"/>
    <s v="13:24:00"/>
    <s v="FAS"/>
    <s v="Y"/>
    <s v="N"/>
    <s v="1588552, 1589265"/>
    <s v="21-0161583"/>
    <m/>
    <s v="T005508132"/>
    <n v="122526678"/>
    <m/>
    <m/>
    <m/>
    <s v=" "/>
    <x v="0"/>
    <x v="0"/>
    <s v="N"/>
    <s v="N"/>
    <s v="N"/>
    <s v=" On December 29, 2021 at 13:52 hours, a PG&amp;E Troubleman was dispatched to the Oakland X 1106, a 12kV Distribution Circuit on Skyline Boulevard just North of Skyway Lane in Oakland in response to a tree on the wire, and wire down. Initial analysis indicates vegetation contact caused the ignition.  Upon investigation, the Troubleman located a large tree that broke and fell onto all three phases and caused them to fall onto the ground.  The ensuing fire was contained to the equipment and it is unknown who suppressed the ignition.  A PG&amp;E Crew, was onsite December 29, 2021 and replaced and restrung the conductor."/>
    <s v="PG&amp;E"/>
    <s v="Other"/>
    <s v="Conductor"/>
    <s v="D"/>
    <s v="D"/>
    <s v="Structure-PG&amp;E only"/>
    <s v="Large tree fell on 12kv line and took it down"/>
    <m/>
    <m/>
    <m/>
    <m/>
    <s v="Vegetation"/>
    <s v="Contact from object"/>
    <s v="Veg. contact"/>
    <s v="Y"/>
    <s v="Overhead"/>
    <x v="0"/>
    <s v="Conductor - Primary"/>
    <s v="Condutor, Transformer"/>
    <n v="101347388"/>
    <s v=" "/>
    <x v="0"/>
    <n v="37.784758249399999"/>
    <n v="-122.1419357613"/>
    <s v="Alameda"/>
    <s v="OAKLAND X 1106"/>
    <n v="12000"/>
    <s v="OAKLAND X 1106950688"/>
    <x v="0"/>
    <s v="Unknown"/>
    <s v="Urban"/>
    <s v="Timber fuel model"/>
    <s v="Tree Veg "/>
    <s v="N"/>
    <m/>
    <m/>
    <s v="R1"/>
    <n v="530"/>
    <s v="Pending Data"/>
    <s v="Pending Data"/>
    <s v="Pending Data"/>
    <s v="Pending Data"/>
    <s v="2022-01-04"/>
    <n v="37.785158199999998"/>
    <n v="-122.1419386"/>
    <n v="44572"/>
    <s v="RootsFail"/>
    <s v="PINE UPROOTED AND HIT LINES"/>
    <s v="PINM"/>
    <n v="60"/>
    <n v="30"/>
    <n v="12"/>
    <s v="None"/>
    <s v="None"/>
    <s v="N"/>
    <n v="1"/>
    <m/>
    <s v="Other"/>
    <s v="A"/>
    <s v="Triangle"/>
    <s v="BareWire"/>
    <m/>
    <s v=" "/>
    <s v="EAST BAY"/>
    <s v="OAKLAND 11"/>
    <s v="2021-12-29"/>
    <s v="2021-12-29"/>
    <n v="1588552"/>
    <s v="T005508132"/>
    <s v="13600"/>
    <s v="SKYLINE BLVD"/>
    <s v="OAKLAND"/>
    <n v="37.795259999999999"/>
    <n v="-122.15766000000001"/>
    <s v="MPHH"/>
    <s v="HAMILL, MICHAEL"/>
    <n v="12541106"/>
    <m/>
    <n v="9260"/>
    <m/>
    <s v="Field Remarks: Large tree fell on 12kv line and took it down; Dispatcher Remarks: nan; Office Remarks: A:AXS OK;X:HANSOME;R:WIRE DOWN/POLE TO HOUSE. TREE FELL OVER BROUHTWIRE DOWN/SPARKING IN STREET/FIRE BUT NOW OUT/ ADVISED TO CAL L 911. SAFETY ISSUES. FIRE ANDWIRE DOWN."/>
    <m/>
    <m/>
    <m/>
    <m/>
    <m/>
    <m/>
    <m/>
    <m/>
    <s v=" "/>
    <m/>
    <m/>
    <m/>
    <m/>
    <m/>
    <m/>
    <m/>
    <m/>
    <m/>
    <m/>
    <m/>
    <m/>
    <m/>
    <m/>
    <m/>
    <m/>
    <m/>
    <m/>
    <m/>
    <m/>
    <m/>
    <s v="TREE-FELL INTO LINE"/>
    <s v="CONDUCTOR, OVERHEAD"/>
    <m/>
    <m/>
    <m/>
    <m/>
    <m/>
    <m/>
    <m/>
    <m/>
    <m/>
    <m/>
    <m/>
    <m/>
    <m/>
    <m/>
    <m/>
    <m/>
    <m/>
    <m/>
    <m/>
    <m/>
    <m/>
    <m/>
    <m/>
    <m/>
    <m/>
    <m/>
    <m/>
    <m/>
    <m/>
    <m/>
    <m/>
    <m/>
    <m/>
    <m/>
    <m/>
    <m/>
    <m/>
    <m/>
    <m/>
    <m/>
    <m/>
    <m/>
    <m/>
    <m/>
    <m/>
    <m/>
    <m/>
    <m/>
    <m/>
  </r>
  <r>
    <n v="2351"/>
    <s v="KRJ7"/>
    <s v="3 - QC Complete"/>
    <n v="44574"/>
    <n v="44617"/>
    <s v="underground T0329 failed at elbow/bushing and caught fire"/>
    <s v="\\fxshare-nas05\quotashare-fs01\ESA\5 - Ignition Tracking\2021_Ignition_QC_Folders\20211230_1589214_nan_nan_T005509280"/>
    <s v=" "/>
    <s v="Y"/>
    <s v="KRJ7"/>
    <s v="Create date/time and outage date/time incorrect, changed subdriver to connector failure, equipment assoc to ignition changed from tranformer bushing to elbow"/>
    <n v="44573"/>
    <m/>
    <s v="Not In Scope"/>
    <m/>
    <m/>
    <m/>
    <m/>
    <m/>
    <m/>
    <m/>
    <m/>
    <m/>
    <m/>
    <m/>
    <m/>
    <m/>
    <m/>
    <m/>
    <m/>
    <m/>
    <m/>
    <m/>
    <m/>
    <m/>
    <m/>
    <m/>
    <m/>
    <m/>
    <m/>
    <m/>
    <m/>
    <m/>
    <m/>
    <m/>
    <m/>
    <m/>
    <m/>
    <m/>
    <m/>
    <m/>
    <m/>
    <m/>
    <m/>
    <m/>
    <m/>
    <m/>
    <m/>
    <m/>
    <m/>
    <s v=" "/>
    <x v="2"/>
    <s v="23:59:00"/>
    <n v="44559"/>
    <s v="23:41:00"/>
    <s v="FAS"/>
    <s v="Y"/>
    <s v="N"/>
    <n v="1589214"/>
    <s v="21-0161741"/>
    <m/>
    <s v="T005509280, T005509255, T005509140, T005509139"/>
    <n v="122528079"/>
    <m/>
    <m/>
    <m/>
    <s v=" "/>
    <x v="0"/>
    <x v="0"/>
    <s v="N"/>
    <s v="N"/>
    <s v="N"/>
    <s v="On December 29, 2021 at 2359 hours, a PG&amp;E Troubleman was dispatched to the Wyandotte 1109 12kV Distribution Circuit in the Pleasant Grove Mobile Home Park near Lincoln Blvd, Oroville in response to an outage and reports of a underground equipment on fire. Initial analysis indicates PG&amp;E equipment failure caused the ignition. An underground 100KVA transformer failed at the elbow/bushing that resulted in the ignition and an outage impacting 20 customers. The ensuing fire was contained to PG&amp;E assets and it is unknown who suppressed the fire or if it was self-extinguished. On January 2, 2022, a PG&amp;E Hired Contract Crew replaced the damaged transformer and elbow."/>
    <s v="PG&amp;E"/>
    <s v="Other"/>
    <s v="Transformer"/>
    <s v="D"/>
    <s v="D"/>
    <s v="Structure-PG&amp;E only"/>
    <m/>
    <m/>
    <m/>
    <m/>
    <m/>
    <s v="Equipment - PG&amp;E"/>
    <s v="All types of equipment / facility failure"/>
    <s v="Splice/Clamp/Connector"/>
    <s v="N"/>
    <s v="Underground"/>
    <x v="0"/>
    <s v="Underground Elbow Connector"/>
    <s v="Transformer, Elbow"/>
    <n v="40163110"/>
    <s v=" "/>
    <x v="0"/>
    <n v="39.443212819999999"/>
    <n v="-121.55254463"/>
    <s v="Butte"/>
    <s v="WYANDOTTE 1109"/>
    <n v="12000"/>
    <s v="WYANDOTTE 11095973"/>
    <x v="0"/>
    <s v="Unknown"/>
    <s v="Agriculture"/>
    <s v="Fire-resistive fuel bed"/>
    <m/>
    <s v="N"/>
    <m/>
    <m/>
    <m/>
    <m/>
    <s v="Pending Data"/>
    <s v="Pending Data"/>
    <s v="Pending Data"/>
    <s v="Pending Data"/>
    <s v="2022-01-04"/>
    <m/>
    <m/>
    <m/>
    <m/>
    <m/>
    <m/>
    <m/>
    <m/>
    <m/>
    <m/>
    <m/>
    <m/>
    <m/>
    <m/>
    <m/>
    <m/>
    <m/>
    <m/>
    <m/>
    <s v=" "/>
    <s v="NORTH VALLEY"/>
    <s v="OROVILLE 01"/>
    <s v="2021-12-30"/>
    <s v="2021-12-30"/>
    <n v="1589214"/>
    <s v="T005509280"/>
    <s v="UNKNOWN"/>
    <s v=" 6986 LINCOLN BLVD SPC"/>
    <s v="OROVILLE"/>
    <n v="39.443829999999998"/>
    <n v="-121.55177999999999"/>
    <s v="GJGE"/>
    <s v="GARRETSON, GREG"/>
    <s v="102911109"/>
    <m/>
    <n v="9002"/>
    <m/>
    <s v="Field Remarks: T0329 FAILED AT ELBOW / BUSHING; Dispatcher Remarks: nan; Office Remarks: AXS-AXS OK UNDERGROUND TRANSFORMER BLEW UP , ON FIRE , SMOKING. DANGER TO PROPER. FIRE DEPT CALLED, JUST SITTING IN THEIR TRUCKS "/>
    <m/>
    <m/>
    <m/>
    <m/>
    <m/>
    <m/>
    <m/>
    <m/>
    <s v=" "/>
    <m/>
    <m/>
    <m/>
    <m/>
    <m/>
    <m/>
    <m/>
    <m/>
    <m/>
    <m/>
    <m/>
    <m/>
    <m/>
    <m/>
    <m/>
    <m/>
    <m/>
    <m/>
    <m/>
    <m/>
    <m/>
    <s v="UNDERGROUND"/>
    <s v="TRANSFORMER (UG)"/>
    <m/>
    <m/>
    <m/>
    <m/>
    <m/>
    <m/>
    <m/>
    <m/>
    <m/>
    <m/>
    <m/>
    <m/>
    <m/>
    <m/>
    <m/>
    <m/>
    <m/>
    <m/>
    <m/>
    <m/>
    <m/>
    <m/>
    <m/>
    <m/>
    <m/>
    <m/>
    <m/>
    <m/>
    <m/>
    <m/>
    <m/>
    <m/>
    <m/>
    <m/>
    <m/>
    <m/>
    <m/>
    <m/>
    <m/>
    <m/>
    <m/>
    <m/>
    <m/>
    <m/>
    <m/>
    <m/>
    <m/>
    <m/>
    <m/>
  </r>
  <r>
    <n v="2324"/>
    <s v="AGFC"/>
    <s v="3 - QC Complete"/>
    <n v="44559"/>
    <n v="44617"/>
    <s v="Structure fire, not attributable to PG&amp;E assets. This information is preliminary."/>
    <s v="\\fxshare-nas05\quotashare-fs01\ESA\5 - Ignition Tracking\2021_Ignition_QC_Folders\20211229_nan_nan_nan_9211502885"/>
    <s v=" "/>
    <m/>
    <m/>
    <m/>
    <m/>
    <m/>
    <s v="Not In Scope"/>
    <m/>
    <m/>
    <m/>
    <m/>
    <m/>
    <m/>
    <m/>
    <m/>
    <m/>
    <m/>
    <m/>
    <m/>
    <m/>
    <m/>
    <m/>
    <m/>
    <m/>
    <m/>
    <m/>
    <m/>
    <m/>
    <m/>
    <m/>
    <m/>
    <m/>
    <m/>
    <m/>
    <m/>
    <m/>
    <m/>
    <m/>
    <m/>
    <m/>
    <m/>
    <m/>
    <m/>
    <m/>
    <m/>
    <m/>
    <m/>
    <m/>
    <m/>
    <m/>
    <m/>
    <m/>
    <m/>
    <s v=" "/>
    <x v="2"/>
    <s v="09:28:00"/>
    <m/>
    <m/>
    <s v="FAS"/>
    <s v="N"/>
    <s v="N"/>
    <m/>
    <m/>
    <m/>
    <n v="9211502885"/>
    <m/>
    <m/>
    <m/>
    <m/>
    <s v=" "/>
    <x v="0"/>
    <x v="1"/>
    <s v="N"/>
    <s v="N"/>
    <s v="N"/>
    <s v="Structure fire, not attributable to PG&amp;E assets. This information is preliminary."/>
    <s v="Not PG&amp;E"/>
    <s v="Building"/>
    <m/>
    <m/>
    <m/>
    <s v="Structure-only"/>
    <m/>
    <m/>
    <m/>
    <m/>
    <m/>
    <s v="Other Fire: Non-PG&amp;E related"/>
    <m/>
    <m/>
    <m/>
    <s v="Overhead"/>
    <x v="1"/>
    <m/>
    <m/>
    <m/>
    <s v=" "/>
    <x v="0"/>
    <n v="37.3060033"/>
    <n v="-121.99863329999999"/>
    <s v="Santa Clara"/>
    <s v="SARATOGA 1113"/>
    <n v="12000"/>
    <m/>
    <x v="0"/>
    <s v="San Jose FD"/>
    <s v="Urban"/>
    <m/>
    <m/>
    <m/>
    <m/>
    <m/>
    <m/>
    <m/>
    <s v="Pending Data"/>
    <s v="Pending Data"/>
    <s v="Pending Data"/>
    <s v="Pending Data"/>
    <s v="2021-12-31"/>
    <m/>
    <m/>
    <m/>
    <m/>
    <m/>
    <m/>
    <m/>
    <m/>
    <m/>
    <m/>
    <m/>
    <m/>
    <m/>
    <m/>
    <m/>
    <m/>
    <m/>
    <m/>
    <m/>
    <s v=" "/>
    <s v="DEANZA"/>
    <s v="CUPERTINO 06"/>
    <s v="09:28"/>
    <s v="12/29/2021"/>
    <m/>
    <n v="9211502885"/>
    <n v="1136"/>
    <s v="WUNDERLICH DR"/>
    <s v="SAN JOSE"/>
    <n v="37.305579999999999"/>
    <n v="-121.99872499999999"/>
    <s v="J2TFWB3"/>
    <s v="BRANDT, FRED"/>
    <n v="83371113"/>
    <s v="20211229 10:38"/>
    <n v="1120"/>
    <m/>
    <s v="Structure / Kitchen only. may have started in their gas oven?"/>
    <s v="Y"/>
    <m/>
    <m/>
    <s v="37.3060033,-121.9986333,52.600000,3D"/>
    <m/>
    <m/>
    <m/>
    <s v="SAN JOSE FD"/>
    <m/>
    <s v="N"/>
    <s v="Y"/>
    <s v="N"/>
    <s v="Clear"/>
    <s v="Cloudy some rain earlier"/>
    <s v="Customer-Owned Structure/Equipment"/>
    <s v="Kitchen fire"/>
    <s v="Calm"/>
    <m/>
    <s v="Unknown"/>
    <m/>
    <s v="Structure Only"/>
    <m/>
    <s v="Fire Dept"/>
    <m/>
    <s v="Overhead"/>
    <m/>
    <s v="Y"/>
    <s v="Fred Brandt 831 212 2088"/>
    <s v="PG&amp;E Employee"/>
    <s v="pictures attached only, glassed off for elec safety inspection"/>
    <m/>
    <m/>
    <m/>
    <s v=" "/>
    <m/>
    <m/>
    <m/>
    <m/>
    <m/>
    <m/>
    <m/>
    <m/>
    <m/>
    <m/>
    <m/>
    <m/>
    <m/>
    <m/>
    <m/>
    <m/>
    <m/>
    <m/>
    <m/>
    <m/>
    <m/>
    <m/>
    <m/>
    <m/>
    <m/>
    <m/>
    <m/>
    <m/>
    <m/>
    <m/>
    <m/>
    <m/>
    <m/>
    <m/>
    <m/>
    <m/>
    <m/>
    <m/>
    <m/>
    <m/>
    <m/>
    <m/>
    <m/>
    <m/>
    <m/>
    <m/>
    <m/>
  </r>
  <r>
    <n v="2323"/>
    <s v="AGFC"/>
    <s v="3 - QC Complete"/>
    <n v="44559"/>
    <n v="44617"/>
    <s v="Structure fire, not attributable to PG&amp;E assets. This information is preliminary."/>
    <s v="\\fxshare-nas05\quotashare-fs01\ESA\5 - Ignition Tracking\2021_Ignition_QC_Folders\20211229_nan_nan_nan_7904070464"/>
    <s v=" "/>
    <m/>
    <m/>
    <m/>
    <m/>
    <m/>
    <s v="Not In Scope"/>
    <m/>
    <m/>
    <m/>
    <m/>
    <m/>
    <m/>
    <m/>
    <m/>
    <m/>
    <m/>
    <m/>
    <m/>
    <m/>
    <m/>
    <m/>
    <m/>
    <m/>
    <m/>
    <m/>
    <m/>
    <m/>
    <m/>
    <m/>
    <m/>
    <m/>
    <m/>
    <m/>
    <m/>
    <m/>
    <m/>
    <m/>
    <m/>
    <m/>
    <m/>
    <m/>
    <m/>
    <m/>
    <m/>
    <m/>
    <m/>
    <m/>
    <m/>
    <m/>
    <m/>
    <m/>
    <m/>
    <s v=" "/>
    <x v="2"/>
    <s v="05:46:00"/>
    <m/>
    <m/>
    <s v="FAS"/>
    <s v="N"/>
    <s v="N"/>
    <m/>
    <m/>
    <m/>
    <n v="7904070464"/>
    <m/>
    <m/>
    <m/>
    <m/>
    <s v=" "/>
    <x v="0"/>
    <x v="1"/>
    <s v="N"/>
    <s v="N"/>
    <s v="N"/>
    <s v="Structure fire, not attributable to PG&amp;E assets. This information is preliminary."/>
    <s v="Not PG&amp;E"/>
    <s v="Building"/>
    <m/>
    <m/>
    <m/>
    <s v="Structure-only"/>
    <m/>
    <m/>
    <m/>
    <m/>
    <m/>
    <s v="Other Fire: Non-PG&amp;E related"/>
    <m/>
    <m/>
    <m/>
    <s v="Underground"/>
    <x v="1"/>
    <m/>
    <m/>
    <m/>
    <s v=" "/>
    <x v="0"/>
    <n v="36.578546500000002"/>
    <n v="-119.6149509"/>
    <s v="Fresno"/>
    <s v="MC CALL 1102"/>
    <n v="12000"/>
    <m/>
    <x v="0"/>
    <s v="Selma FD"/>
    <s v="Urban"/>
    <m/>
    <m/>
    <m/>
    <m/>
    <m/>
    <m/>
    <m/>
    <s v="Pending Data"/>
    <s v="Pending Data"/>
    <s v="Pending Data"/>
    <s v="Pending Data"/>
    <s v="2021-12-31"/>
    <m/>
    <m/>
    <m/>
    <m/>
    <m/>
    <m/>
    <m/>
    <m/>
    <m/>
    <m/>
    <m/>
    <m/>
    <m/>
    <m/>
    <m/>
    <m/>
    <m/>
    <m/>
    <m/>
    <s v=" "/>
    <s v="FRESNO"/>
    <s v="SELMA  01"/>
    <s v="05:46"/>
    <s v="12/29/2021"/>
    <m/>
    <n v="7904070464"/>
    <n v="2259"/>
    <s v="ALTON ST"/>
    <s v="SELMA"/>
    <n v="36.578696999999998"/>
    <n v="-119.614639"/>
    <s v="F6TJKBX"/>
    <s v="BUCHANAN, JORDAN"/>
    <n v="254121102"/>
    <s v="20211229 07:51"/>
    <n v="2640"/>
    <m/>
    <s v="pulled meter per fire dept"/>
    <s v="Y"/>
    <m/>
    <m/>
    <m/>
    <n v="36.578546500000002"/>
    <n v="-119.6149509"/>
    <m/>
    <s v="Selma FD"/>
    <m/>
    <s v="N"/>
    <s v="Y"/>
    <s v="N"/>
    <s v="Rain"/>
    <m/>
    <s v="Customer-Owned Structure/Equipment"/>
    <m/>
    <s v="Light"/>
    <m/>
    <s v="Unknown"/>
    <m/>
    <s v="Structure Only"/>
    <m/>
    <s v="Fire Dept"/>
    <m/>
    <s v="Subsurface"/>
    <m/>
    <s v="N"/>
    <m/>
    <m/>
    <m/>
    <m/>
    <m/>
    <m/>
    <s v=" "/>
    <m/>
    <m/>
    <m/>
    <m/>
    <m/>
    <m/>
    <m/>
    <m/>
    <m/>
    <m/>
    <m/>
    <m/>
    <m/>
    <m/>
    <m/>
    <m/>
    <m/>
    <m/>
    <m/>
    <m/>
    <m/>
    <m/>
    <m/>
    <m/>
    <m/>
    <m/>
    <m/>
    <m/>
    <m/>
    <m/>
    <m/>
    <m/>
    <m/>
    <m/>
    <m/>
    <m/>
    <m/>
    <m/>
    <m/>
    <m/>
    <m/>
    <m/>
    <m/>
    <m/>
    <m/>
    <m/>
    <m/>
  </r>
  <r>
    <n v="2322"/>
    <s v="AGFC"/>
    <s v="3 - QC Complete"/>
    <n v="44559"/>
    <n v="44617"/>
    <s v="Structure fire, not attributable to PG&amp;E assets. This information is preliminary."/>
    <s v="\\fxshare-nas05\quotashare-fs01\ESA\5 - Ignition Tracking\2021_Ignition_QC_Folders\20211229_nan_nan_nan_7736756721"/>
    <s v=" "/>
    <m/>
    <m/>
    <m/>
    <m/>
    <m/>
    <s v="Not In Scope"/>
    <m/>
    <m/>
    <m/>
    <m/>
    <m/>
    <m/>
    <m/>
    <m/>
    <m/>
    <m/>
    <m/>
    <m/>
    <m/>
    <m/>
    <m/>
    <m/>
    <m/>
    <m/>
    <m/>
    <m/>
    <m/>
    <m/>
    <m/>
    <m/>
    <m/>
    <m/>
    <m/>
    <m/>
    <m/>
    <m/>
    <m/>
    <m/>
    <m/>
    <m/>
    <m/>
    <m/>
    <m/>
    <m/>
    <m/>
    <m/>
    <m/>
    <m/>
    <m/>
    <m/>
    <m/>
    <m/>
    <s v=" "/>
    <x v="2"/>
    <s v="05:16:00"/>
    <m/>
    <m/>
    <s v="FAS"/>
    <s v="N"/>
    <s v="N"/>
    <m/>
    <m/>
    <m/>
    <n v="7736756721"/>
    <m/>
    <m/>
    <m/>
    <m/>
    <s v=" "/>
    <x v="0"/>
    <x v="1"/>
    <s v="N"/>
    <s v="N"/>
    <s v="N"/>
    <s v="Structure fire, not attributable to PG&amp;E assets. This information is preliminary."/>
    <s v="Not PG&amp;E"/>
    <s v="Building"/>
    <m/>
    <m/>
    <m/>
    <s v="Structure-only"/>
    <m/>
    <m/>
    <m/>
    <m/>
    <m/>
    <s v="Other Fire: Non-PG&amp;E related"/>
    <m/>
    <m/>
    <m/>
    <s v="Underbuild"/>
    <x v="1"/>
    <m/>
    <m/>
    <m/>
    <s v=" "/>
    <x v="0"/>
    <n v="37.327207000000001"/>
    <n v="-120.492374"/>
    <s v="Merced"/>
    <s v="EL CAPITAN 2109"/>
    <n v="21000"/>
    <m/>
    <x v="0"/>
    <s v="Merced City FD"/>
    <s v="Urban"/>
    <m/>
    <m/>
    <m/>
    <m/>
    <m/>
    <m/>
    <m/>
    <s v="Pending Data"/>
    <s v="Pending Data"/>
    <s v="Pending Data"/>
    <s v="Pending Data"/>
    <s v="2021-12-31"/>
    <m/>
    <m/>
    <m/>
    <m/>
    <m/>
    <m/>
    <m/>
    <m/>
    <m/>
    <m/>
    <m/>
    <m/>
    <m/>
    <m/>
    <m/>
    <m/>
    <m/>
    <m/>
    <m/>
    <s v=" "/>
    <s v="YOSEMITE"/>
    <s v="MERCED 02"/>
    <s v="05:16"/>
    <s v="12/29/2021"/>
    <m/>
    <n v="7736756721"/>
    <n v="3426"/>
    <s v="LAGO CT"/>
    <s v="MERCED"/>
    <n v="37.327071999999987"/>
    <n v="-120.49222399999999"/>
    <s v="Y4TRFK5"/>
    <s v="KITCHELL, ROBERT "/>
    <n v="253882109"/>
    <s v="20211229 06:29"/>
    <n v="1121"/>
    <m/>
    <s v="small fire in room of house. verified pge pwr ok. load test and ck voltage at panel. 121,121,242. left main breaker off advised cust to have electrician look at outlets before resting breakers. left main off. FD#21-11556"/>
    <s v="Y"/>
    <n v="3"/>
    <s v="\\fxshare-nas05\quotashare-fs01\ESA\5 - Ignition Tracking\Fire_Tab_Attachment_Files"/>
    <m/>
    <n v="37.327207000000001"/>
    <n v="-120.492374"/>
    <m/>
    <s v="merced city fire (209)388-8874"/>
    <m/>
    <s v="N"/>
    <s v="Y"/>
    <s v="N"/>
    <s v="Rain"/>
    <m/>
    <s v="Customer-Owned Structure/Equipment"/>
    <m/>
    <s v="Light"/>
    <m/>
    <s v="Other (Comments)"/>
    <s v="cust equipment"/>
    <s v="Structure Only"/>
    <m/>
    <s v="Fire Dept"/>
    <s v="merced city fire"/>
    <s v="Underbuild"/>
    <m/>
    <s v="Y"/>
    <s v="photos,voltage ck panel 121,121,242"/>
    <s v="PG&amp;E Employee"/>
    <m/>
    <m/>
    <m/>
    <m/>
    <s v=" "/>
    <m/>
    <m/>
    <m/>
    <m/>
    <m/>
    <m/>
    <m/>
    <m/>
    <m/>
    <m/>
    <m/>
    <m/>
    <m/>
    <m/>
    <m/>
    <m/>
    <m/>
    <m/>
    <m/>
    <m/>
    <m/>
    <m/>
    <m/>
    <m/>
    <m/>
    <m/>
    <m/>
    <m/>
    <m/>
    <m/>
    <m/>
    <m/>
    <m/>
    <m/>
    <m/>
    <m/>
    <m/>
    <m/>
    <m/>
    <m/>
    <m/>
    <m/>
    <m/>
    <m/>
    <m/>
    <m/>
    <m/>
  </r>
  <r>
    <n v="2321"/>
    <s v="WMA7"/>
    <s v="3 - QC Complete"/>
    <n v="44217"/>
    <n v="44617"/>
    <s v="Capacitor bank 1522 failured and caught fire on Transmission overhead with Distribution underbuild pole. Troubleman created EC notification 122524695 for with the Capacitor bank and Cutout to be replaced. The ensuing fire appears to have been limited to PG&amp;E assets. This information is preliminary."/>
    <s v="\\fxshare-nas05\quotashare-fs01\ESA\5 - Ignition Tracking\2021_Ignition_QC_Folders\20211229_1587673_21-0161472_nan_T005507269"/>
    <s v=" "/>
    <s v="Y"/>
    <s v="WMA7"/>
    <s v="FNL Time was 02:50 HRS, Ignition Tracker showed 02:17 AM, updated GPS location to 38.39348496, -122.320988. Removed the incident form the 2017 Atlas burn scar."/>
    <n v="44581"/>
    <m/>
    <s v="Not In Scope"/>
    <m/>
    <m/>
    <m/>
    <m/>
    <m/>
    <m/>
    <m/>
    <m/>
    <m/>
    <m/>
    <m/>
    <m/>
    <m/>
    <m/>
    <m/>
    <m/>
    <m/>
    <m/>
    <m/>
    <m/>
    <m/>
    <m/>
    <m/>
    <m/>
    <m/>
    <m/>
    <m/>
    <m/>
    <m/>
    <m/>
    <m/>
    <m/>
    <s v="N"/>
    <m/>
    <m/>
    <m/>
    <m/>
    <m/>
    <m/>
    <s v="Y"/>
    <n v="44582"/>
    <n v="44582"/>
    <s v="C1AN"/>
    <s v="Chris Alfaro 300 Burnell Street, Napa, CA 95687, Mobile (707) 438-5011"/>
    <s v="On 12/28/21, there was a report of a transformer fire on the same circuit, but at a different address.  Neither the Troubleman (C1AN) or CAL FIRE found any evidence of a fire or failure.  The power and transformer at the reported address was found to be in good condition.  On 12/29/21 Troubleman C1AN was dispatched to Index 2321, at scene located a failed capacitor bank.  The fire was 100% contained to PG&amp;E assets.  Approximately 20 minutes later, CAL FIRE responded to extinguish the distribution caused fire from spreading to transmission assets on the pole.  To date (1/21/21) the capacitor bank had yet to be replaced."/>
    <m/>
    <s v=" "/>
    <x v="2"/>
    <s v="02:17:00"/>
    <n v="44559"/>
    <s v="02:50:00"/>
    <s v="FAS"/>
    <s v="N"/>
    <s v="N"/>
    <s v="1587673"/>
    <s v="21-0161472"/>
    <m/>
    <s v="T005507269"/>
    <n v="122524695"/>
    <m/>
    <m/>
    <m/>
    <s v=" "/>
    <x v="0"/>
    <x v="0"/>
    <s v="N"/>
    <s v="N"/>
    <s v="N"/>
    <s v="On December 29, 2021 at 02:17 hours, a PG&amp;E Troubleman was dispatched to the Pueblo 2102 21kV Distribution Circuit on Silverado Trail, north of the Chimney Rock Golf Course in Yountville, CA  in response to a reported power outage. Initial analysis indicates a capacitor bank failed causing the ignition. The capacitor bank was located under the Fulton-Pueblo 115kV Transmission Circuit. The Troubleman reported that on December 28, 2021, there was a report of a transformer fire on the same circuit, but at a different location.  Neither the troubleman or CAL FIRE found any evidence of a fire or failure.  The power and transformer at the reported location was found to be in good condition.  The fire was  contained to PG&amp;E assets and was extinguished by CAL FIRE. The fire did not spread to transmission assets on the pole. As of January 21, 2022, the capacitor bank had yet been replaced, the asset does have a Priorty A EC tag pending."/>
    <s v="PG&amp;E"/>
    <s v="Other"/>
    <s v="Cap Bank"/>
    <s v="D"/>
    <s v="D"/>
    <s v="Structure-PG&amp;E only"/>
    <m/>
    <m/>
    <m/>
    <m/>
    <m/>
    <s v="Equipment - PG&amp;E"/>
    <s v="All types of equipment / facility failure"/>
    <s v="Capacitor bank failure"/>
    <s v="Y"/>
    <s v="Underbuild"/>
    <x v="0"/>
    <s v="Capacitor Bank"/>
    <s v="Capicator Bank, Cutout arm, Fuses"/>
    <n v="102291947"/>
    <s v=" "/>
    <x v="0"/>
    <n v="38.393484960000002"/>
    <n v="-122.320988"/>
    <s v="Napa"/>
    <s v="PUEBLO 2102"/>
    <n v="21000"/>
    <s v="PUEBLO 21021326"/>
    <x v="0"/>
    <s v="Cal Fire"/>
    <s v="Agriculture"/>
    <s v="Grass Fuel Model"/>
    <s v="Grass and Dirt"/>
    <s v="N"/>
    <m/>
    <m/>
    <m/>
    <m/>
    <s v="Pending Data"/>
    <s v="Pending Data"/>
    <s v="Pending Data"/>
    <s v="Pending Data"/>
    <s v="2021-12-31"/>
    <m/>
    <m/>
    <m/>
    <m/>
    <m/>
    <m/>
    <m/>
    <m/>
    <m/>
    <m/>
    <m/>
    <m/>
    <m/>
    <m/>
    <m/>
    <m/>
    <m/>
    <m/>
    <m/>
    <s v=" "/>
    <s v="NORTH BAY"/>
    <s v="NAPA 03"/>
    <s v="02:17"/>
    <s v="12/29/2021"/>
    <n v="1587673"/>
    <s v="T005507269"/>
    <n v="60"/>
    <s v="CLEAR CREEK RD"/>
    <s v="NAPA"/>
    <n v="38.391689999999997"/>
    <n v="-122.31950999999999"/>
    <s v="N1TC1AN"/>
    <s v="ALFARO, CHRIS"/>
    <n v="43292102"/>
    <s v="20211229 05:01"/>
    <n v="9002"/>
    <m/>
    <s v="NG cap bk. Burnt/Replace. Rotten C/out arm. NG fuses.   Cap Bank was on fire, Transmission Pole with Distro. Charred shell of pole,Pole OK. Pics attached.  COE Pin: 310086"/>
    <s v="Y"/>
    <m/>
    <m/>
    <s v="38.3943425584942,-122.3221544456876,23.114595413208008,"/>
    <m/>
    <m/>
    <s v="Cap Bank 1522 was on fire."/>
    <s v="Cal Fire"/>
    <m/>
    <s v="N"/>
    <s v="Y"/>
    <m/>
    <s v="Storm Rain"/>
    <m/>
    <s v="PGE&amp;E-Owned Structure/Equipment"/>
    <m/>
    <s v="Light"/>
    <m/>
    <s v="PG&amp;E Equipment"/>
    <m/>
    <s v="&lt; 1 meter"/>
    <m/>
    <s v="Cal Fire"/>
    <m/>
    <s v="Underbuild"/>
    <m/>
    <s v="N"/>
    <m/>
    <m/>
    <s v="cap Bank 1522 on pole."/>
    <s v="OVERHEAD"/>
    <s v="CAPACITOR"/>
    <s v="N"/>
    <s v=" "/>
    <s v="Unplanned"/>
    <s v="North Bay"/>
    <s v="Silverado"/>
    <s v="043292102, PUEBLO-2102"/>
    <s v="21-0161472"/>
    <s v="Unplanned"/>
    <s v="Clear;32-90 F"/>
    <s v="1829"/>
    <s v="138742"/>
    <s v="NO"/>
    <s v="Force Out"/>
    <s v="Sustained"/>
    <s v="No"/>
    <s v="1326"/>
    <s v="OH"/>
    <s v="Line Recloser"/>
    <s v="1587673"/>
    <s v="Capacitor, Failed/Faulted"/>
    <m/>
    <s v=" "/>
    <m/>
    <m/>
    <m/>
    <m/>
    <m/>
    <m/>
    <m/>
    <m/>
    <m/>
    <m/>
    <m/>
    <m/>
    <m/>
    <m/>
    <m/>
    <m/>
    <m/>
    <m/>
    <m/>
    <m/>
    <m/>
    <m/>
    <m/>
    <m/>
    <m/>
    <m/>
    <m/>
  </r>
  <r>
    <n v="2320"/>
    <s v="AGFC"/>
    <s v="3 - QC Complete"/>
    <n v="44559"/>
    <n v="44617"/>
    <s v="Structure fire, not attributable to PG&amp;E assets. This information is preliminary."/>
    <s v="\\fxshare-nas05\quotashare-fs01\ESA\5 - Ignition Tracking\2021_Ignition_QC_Folders\20211228_nan_nan_nan_8350912579"/>
    <s v=" "/>
    <m/>
    <m/>
    <m/>
    <m/>
    <m/>
    <s v="Not In Scope"/>
    <m/>
    <m/>
    <m/>
    <m/>
    <m/>
    <m/>
    <m/>
    <m/>
    <m/>
    <m/>
    <m/>
    <m/>
    <m/>
    <m/>
    <m/>
    <m/>
    <m/>
    <m/>
    <m/>
    <m/>
    <m/>
    <m/>
    <m/>
    <m/>
    <m/>
    <m/>
    <m/>
    <m/>
    <m/>
    <m/>
    <m/>
    <m/>
    <m/>
    <m/>
    <m/>
    <m/>
    <m/>
    <m/>
    <m/>
    <m/>
    <m/>
    <m/>
    <m/>
    <m/>
    <m/>
    <m/>
    <s v=" "/>
    <x v="3"/>
    <s v="12:30:00"/>
    <m/>
    <m/>
    <s v="FAS"/>
    <s v="N"/>
    <s v="N"/>
    <m/>
    <m/>
    <m/>
    <n v="8350912579"/>
    <m/>
    <m/>
    <m/>
    <m/>
    <s v=" "/>
    <x v="0"/>
    <x v="1"/>
    <s v="N"/>
    <s v="N"/>
    <s v="N"/>
    <s v="Structure fire, not attributable to PG&amp;E assets. This information is preliminary."/>
    <s v="PG&amp;E"/>
    <s v="Building"/>
    <m/>
    <m/>
    <m/>
    <s v="Structure-only"/>
    <m/>
    <m/>
    <m/>
    <m/>
    <m/>
    <s v="Other Fire: Non-PG&amp;E related"/>
    <m/>
    <m/>
    <m/>
    <s v="Overhead"/>
    <x v="1"/>
    <m/>
    <m/>
    <m/>
    <s v=" "/>
    <x v="0"/>
    <n v="37.350495000000002"/>
    <n v="-121.8273033"/>
    <s v="Santa Clara"/>
    <s v="MC KEE 1104"/>
    <n v="12000"/>
    <m/>
    <x v="0"/>
    <s v="Unknown FD"/>
    <s v="Urban"/>
    <m/>
    <m/>
    <m/>
    <m/>
    <m/>
    <m/>
    <m/>
    <s v="Pending Data"/>
    <s v="Pending Data"/>
    <s v="Pending Data"/>
    <s v="Pending Data"/>
    <s v="2021-12-31"/>
    <m/>
    <m/>
    <m/>
    <m/>
    <m/>
    <m/>
    <m/>
    <m/>
    <m/>
    <m/>
    <m/>
    <m/>
    <m/>
    <m/>
    <m/>
    <m/>
    <m/>
    <m/>
    <m/>
    <s v=" "/>
    <s v="SAN JOSE"/>
    <s v="SAN JOSE 09"/>
    <s v="12:30"/>
    <s v="12/28/2021"/>
    <m/>
    <n v="8350912579"/>
    <n v="2178"/>
    <s v="SIMON AVE"/>
    <s v="SAN JOSE"/>
    <n v="37.339703"/>
    <n v="-121.830106"/>
    <s v="J2TEASJ"/>
    <s v="SILVA, ED"/>
    <n v="83531106"/>
    <s v="20211228 13:22"/>
    <n v="1101"/>
    <m/>
    <s v="booted mtr advised customer to get electrition to check "/>
    <s v="Y"/>
    <m/>
    <m/>
    <s v="37.3504950,-121.8273033,27.200000,3D"/>
    <m/>
    <m/>
    <m/>
    <s v="408 202 9658"/>
    <m/>
    <s v="N"/>
    <s v="Y"/>
    <s v="N"/>
    <s v="Rain"/>
    <m/>
    <s v="Customer-Owned Structure/Equipment"/>
    <m/>
    <s v="Light"/>
    <m/>
    <s v="3rd Party"/>
    <m/>
    <s v="Structure Only"/>
    <m/>
    <s v="Fire Dept"/>
    <m/>
    <s v="Overhead"/>
    <m/>
    <s v="N"/>
    <m/>
    <m/>
    <m/>
    <m/>
    <m/>
    <m/>
    <s v=" "/>
    <m/>
    <m/>
    <m/>
    <m/>
    <m/>
    <m/>
    <m/>
    <m/>
    <m/>
    <m/>
    <m/>
    <m/>
    <m/>
    <m/>
    <m/>
    <m/>
    <m/>
    <m/>
    <m/>
    <m/>
    <m/>
    <m/>
    <m/>
    <m/>
    <m/>
    <m/>
    <m/>
    <m/>
    <m/>
    <m/>
    <m/>
    <m/>
    <m/>
    <m/>
    <m/>
    <m/>
    <m/>
    <m/>
    <m/>
    <m/>
    <m/>
    <m/>
    <m/>
    <m/>
    <m/>
    <m/>
    <m/>
  </r>
  <r>
    <n v="2319"/>
    <s v="WMA7"/>
    <s v="3 - QC Complete"/>
    <n v="44589"/>
    <n v="44617"/>
    <s v="Troubleman found burnt crossarm and one of three fuses blown at Fuse 5853F. The ensuing fire was limited to PG&amp;E assets. This information is preliminary."/>
    <s v="\\fxshare-nas05\quotashare-fs01\ESA\5 - Ignition Tracking\2021_Ignition_QC_Folders\20211228_1586437_21-0161284_nan_T005505923"/>
    <s v=" "/>
    <s v="Y"/>
    <s v="WMA7"/>
    <s v="Changed outage time from 02:17 hrs to 02:15 hrs to match the FNL.  Changed GPS coordinates to 36.4363806717, -119.6786061629"/>
    <n v="44582"/>
    <m/>
    <s v="Not In Scope"/>
    <m/>
    <m/>
    <m/>
    <m/>
    <m/>
    <m/>
    <m/>
    <m/>
    <m/>
    <m/>
    <m/>
    <m/>
    <m/>
    <m/>
    <m/>
    <m/>
    <m/>
    <m/>
    <m/>
    <m/>
    <m/>
    <m/>
    <m/>
    <m/>
    <m/>
    <m/>
    <m/>
    <m/>
    <m/>
    <m/>
    <m/>
    <m/>
    <s v="N"/>
    <m/>
    <m/>
    <m/>
    <m/>
    <m/>
    <m/>
    <s v="Y"/>
    <n v="44585"/>
    <n v="44586"/>
    <s v="JKBX"/>
    <s v="Jordan Buchanan - Mobile (650) 730-9020"/>
    <s v="According to JKBX, arrived at scene and found a conductor laying on the crossarm, smoldering.  The bell insulators failed, allowing the conductor to come in contact with the crossarm.  There was minimal damage done to the crossarm.  Only the bell insulators were replaced.  Fire contained to the pole only."/>
    <m/>
    <s v=" "/>
    <x v="3"/>
    <s v="02:17:00"/>
    <n v="44558"/>
    <s v="02:15:00"/>
    <s v="FAS"/>
    <s v="N"/>
    <s v="N"/>
    <s v="1586437"/>
    <s v="21-0161284"/>
    <m/>
    <s v="T005505923"/>
    <n v="122521672"/>
    <m/>
    <m/>
    <m/>
    <s v=" "/>
    <x v="0"/>
    <x v="0"/>
    <s v="N"/>
    <s v="N"/>
    <s v="N"/>
    <s v="On December 28, 2021 at 02:17 hours, a PG&amp;E Troubleman was dispatched to the Camden 1103 12Kv Distribution Circuit between S. Pueblo Drive and Veranda Avenuein the community of Laton, CA in response to a reported power outage and reports of a pole fire. Initial analysis indicates cause of the fire was attributed to a failed insulator allowing a conductor to come in contact with the poles crossarm.  The fire was contained to PG&amp;E assets (Pole 120091078) and the fire was suppressed by Layton Fire Department.  On December 28, 2021, a Priority A EC Tag (122521672) indicates a PG&amp;E crew replaced the damaged insualtors."/>
    <s v="PG&amp;E"/>
    <s v="Other"/>
    <s v="Crossarm"/>
    <s v="D"/>
    <s v="D"/>
    <s v="Structure-PG&amp;E only"/>
    <m/>
    <m/>
    <m/>
    <m/>
    <m/>
    <s v="Equipment - PG&amp;E"/>
    <s v="All types of equipment / facility failure"/>
    <s v="Insulator failure"/>
    <s v="Y"/>
    <s v="Overhead"/>
    <x v="0"/>
    <s v="Insulator"/>
    <s v="Insulator"/>
    <n v="100835664"/>
    <s v=" "/>
    <x v="0"/>
    <n v="36.4363806717"/>
    <n v="-119.6786061629"/>
    <s v="Fresno"/>
    <s v="CAMDEN 1103"/>
    <n v="12000"/>
    <s v="CAMDEN 11038920"/>
    <x v="0"/>
    <s v="Laton FD"/>
    <s v="Urban"/>
    <s v="Other"/>
    <s v="Manicured back yard"/>
    <s v="N"/>
    <m/>
    <m/>
    <m/>
    <m/>
    <s v="Pending Data"/>
    <s v="Pending Data"/>
    <s v="Pending Data"/>
    <s v="Pending Data"/>
    <s v="2021-12-28"/>
    <m/>
    <m/>
    <m/>
    <m/>
    <m/>
    <m/>
    <m/>
    <m/>
    <m/>
    <m/>
    <m/>
    <m/>
    <m/>
    <m/>
    <m/>
    <m/>
    <m/>
    <m/>
    <m/>
    <s v=" "/>
    <s v="FRESNO"/>
    <s v="SELMA  02"/>
    <s v="02:17"/>
    <s v="12/28/2021"/>
    <n v="1586437"/>
    <s v="T005505923"/>
    <n v="20768"/>
    <s v="S PUEBLO AVE"/>
    <s v="LATON"/>
    <n v="36.435789999999997"/>
    <n v="-119.68040999999999"/>
    <s v="F6TJKBX"/>
    <s v="BUCHANAN, JORDAN"/>
    <n v="252301103"/>
    <s v="20211228 03:42"/>
    <n v="9111"/>
    <m/>
    <s v="burnt crossarm. crew to replace. open jumpes 2 poles north and tagged mol 21-161284"/>
    <s v="Y"/>
    <m/>
    <m/>
    <s v="36.4362850,-119.6781317,73.900000,3D"/>
    <m/>
    <m/>
    <m/>
    <s v="laton fd"/>
    <m/>
    <s v="N"/>
    <s v="Y"/>
    <m/>
    <s v="Rain"/>
    <m/>
    <s v="PGE&amp;E-Owned Structure/Equipment"/>
    <m/>
    <s v="Calm"/>
    <m/>
    <s v="PG&amp;E Equipment"/>
    <m/>
    <s v="Structure Only"/>
    <m/>
    <s v="Fire Dept"/>
    <m/>
    <s v="Overhead"/>
    <m/>
    <s v="N"/>
    <m/>
    <m/>
    <m/>
    <s v="FIRE, POLE"/>
    <s v="CROSSARM, WOOD"/>
    <s v="N"/>
    <s v=" "/>
    <s v="Unplanned"/>
    <s v="Fresno"/>
    <s v="Selma"/>
    <s v="252301103, CAMDEN-1103"/>
    <s v="21-0161284"/>
    <s v="Unplanned"/>
    <s v="Clear;32-90F"/>
    <s v="67"/>
    <s v="4489"/>
    <s v="YES"/>
    <s v="Line to Line"/>
    <s v="Sustained"/>
    <s v="No"/>
    <s v="5853F"/>
    <s v="OH"/>
    <s v="Fuse"/>
    <s v="1586437"/>
    <s v="Pole-Wood, Burned/flashed"/>
    <s v=" "/>
    <s v=" "/>
    <m/>
    <m/>
    <m/>
    <m/>
    <m/>
    <m/>
    <m/>
    <m/>
    <m/>
    <m/>
    <m/>
    <m/>
    <m/>
    <m/>
    <m/>
    <m/>
    <m/>
    <m/>
    <m/>
    <m/>
    <m/>
    <m/>
    <m/>
    <m/>
    <m/>
    <m/>
    <m/>
  </r>
  <r>
    <n v="2317"/>
    <s v="DLY6"/>
    <s v="3 - QC Complete"/>
    <n v="44566"/>
    <n v="44617"/>
    <s v="Tree or tree branch fell into overhear primary circuit, causing the primary conductors to fall onto communication lines. The FAS tag shows comments of slight charring to side of home along with damage to communication box. The ensuing fire was less than one meter in size. Heavy Snow reported under the FAS weater field. This information is preliminary.  ***12/28/2021 waiting for completion tags from field, work not completed yet***"/>
    <s v="\\fxshare-nas05\quotashare-fs01\ESA\5 - Ignition Tracking\2021_Ignition_QC_Folders\20211227_1584791_21-0161098_nan_T005504702"/>
    <s v=" "/>
    <s v="Y"/>
    <s v="DLY6"/>
    <s v="UPDATED FO ID, LAT/LONG "/>
    <n v="44558"/>
    <m/>
    <s v="Not In Scope"/>
    <m/>
    <m/>
    <m/>
    <m/>
    <m/>
    <m/>
    <m/>
    <m/>
    <m/>
    <m/>
    <m/>
    <m/>
    <m/>
    <m/>
    <m/>
    <m/>
    <m/>
    <m/>
    <m/>
    <m/>
    <m/>
    <m/>
    <m/>
    <m/>
    <m/>
    <s v="Y"/>
    <s v="MWQ1"/>
    <s v="N"/>
    <m/>
    <m/>
    <m/>
    <m/>
    <s v="N"/>
    <m/>
    <m/>
    <m/>
    <m/>
    <m/>
    <m/>
    <s v="Y"/>
    <n v="44566"/>
    <n v="44566"/>
    <s v="CRGK"/>
    <s v="Curtis Grimes 209/617-5264"/>
    <s v="Contacted for inforamtion and photos.  &quot;tree fell through primary lines, landed on communication lines and energized. Burned through communication lines and charred the communication box to home and caught side of house on fire. 2' by 2'&quot;"/>
    <m/>
    <s v=" "/>
    <x v="4"/>
    <s v="09:01:00"/>
    <n v="44557"/>
    <s v="07:28:00"/>
    <s v="FAS"/>
    <s v="N"/>
    <s v="N"/>
    <s v="1584791"/>
    <s v="21-0161098"/>
    <m/>
    <s v="T005504702,T005504651"/>
    <n v="122520130"/>
    <m/>
    <m/>
    <m/>
    <s v=" "/>
    <x v="0"/>
    <x v="0"/>
    <s v="Y"/>
    <s v="N"/>
    <s v="N"/>
    <s v="On December 27, 2021 at 09:01 hours, a PG&amp;E Troubleman was dispatched to the Curtis 1705, a 17kV Distribution Circuit on Deerhaven Drive near Canyonview Drive in Tuolumne in response to tree(s) leaning on the power lines. Initial analysis indicates vegetation contact caused the ignition.  A tree fell through the primary line which caused the primary line to fall onto the communication line and become energized.  The energized communication line surged through the communication box to a home causing the side of the house to scorch. The ensuing fire was under three meters in size and the fire was suppressed by Cal Fire.   A PG&amp;E Crew replaced the transformer, cut out, crossarm, conductor and insulator ion December 29, 2021."/>
    <s v="PG&amp;E"/>
    <s v="Vegetation"/>
    <s v="Conductor"/>
    <s v="D"/>
    <s v="D"/>
    <s v="&lt;3 meters of linear travel"/>
    <s v="approx 2' x 2'"/>
    <m/>
    <m/>
    <m/>
    <m/>
    <s v="Vegetation"/>
    <s v="Contact from object"/>
    <s v="Veg. contact"/>
    <s v="Y"/>
    <s v="Overhead"/>
    <x v="0"/>
    <s v="Conductor - Primary"/>
    <s v="Conductor, Crossarm, Transformer, Cutout, Insulator "/>
    <n v="101045087"/>
    <s v=" "/>
    <x v="2"/>
    <n v="37.992592550799998"/>
    <n v="-120.22420113219999"/>
    <s v="Tuolumne"/>
    <s v="CURTIS 1705"/>
    <n v="17000"/>
    <s v="CURTIS 170510590"/>
    <x v="1"/>
    <s v="Cal Fire"/>
    <s v="Hardwood Forest"/>
    <s v="Timber Fuel Model "/>
    <s v="Heavily lined with Trees "/>
    <s v="N"/>
    <m/>
    <m/>
    <s v="R1"/>
    <n v="348"/>
    <s v="Pending Data"/>
    <s v="Pending Data"/>
    <s v="Pending Data"/>
    <s v="Pending Data"/>
    <s v="2021-12-28"/>
    <n v="37.992995999999998"/>
    <n v="-120.224163"/>
    <n v="44560"/>
    <s v="TrunkFail"/>
    <s v="GREEN AND HEALTHY PONDEROSA PINE FAILED DURING SIGNIFICANT WEATHER EVENT APPROXIMATELY 6FT ABOVE THE GROUND AND FAILED INTO HV PRIMARY DISTRIBUTION LINE DUE TO SIGNIFICANT SNOW LOAD BRINGING AT LEAST ONE PHASE OF PRIMARY TO THE GROUND. APPEARS PRIMARY LINE WHILE FALLING CAME IN CONTACT WITH AND TEMPORARILY ENERGIZED A COMMUNICATION CABLE CONNECTED TO THE HOUSE AND CHARRED ABOUT 3 SQFT OF THE SIDING AND FIRE DEPARTMENT WAS DISPATCHED PER NOTES."/>
    <s v="PINP"/>
    <n v="55"/>
    <n v="16"/>
    <n v="15"/>
    <s v="None"/>
    <s v="None"/>
    <s v="N"/>
    <n v="1"/>
    <m/>
    <s v="Hillside"/>
    <s v="A"/>
    <s v="CrossArm"/>
    <s v="BareWire"/>
    <m/>
    <s v=" "/>
    <s v="YOSEMITE"/>
    <s v="SONORA 04"/>
    <s v="09:31"/>
    <s v="12/27/2021"/>
    <n v="1584791"/>
    <s v="T005504702"/>
    <n v="20575"/>
    <s v="PONDEROSA WAY"/>
    <s v="TUOLUMNE"/>
    <n v="37.998800000000003"/>
    <n v="-120.23220000000001"/>
    <s v="Y4TCRGK"/>
    <s v="GRIMES, CURTIS"/>
    <n v="163351705"/>
    <s v="20211227 12:56"/>
    <n v="9002"/>
    <m/>
    <s v="called for crew to replace broken xarm and repair wire down. tx has discoloration on primary bushings. unsure of condition. "/>
    <s v="Y"/>
    <m/>
    <m/>
    <s v="37.9927000,-120.2235900,1012.400000,3D"/>
    <m/>
    <m/>
    <s v="small amount of charring on side on home and damaged communication box on home"/>
    <s v="Cal Fire"/>
    <n v="101045087"/>
    <s v="N"/>
    <s v="Y"/>
    <m/>
    <s v="Storm Snow"/>
    <s v="snowing"/>
    <s v="Customer-Owned Structure/Equipment"/>
    <s v="20426 Misty Ln."/>
    <s v="Light"/>
    <m/>
    <s v="PG&amp;E Equipment"/>
    <s v="wire down onto communication line attached to home"/>
    <s v="Structure Only"/>
    <s v="approx 2' x 2'"/>
    <s v="Cal Fire"/>
    <m/>
    <s v="Overhead"/>
    <m/>
    <s v="Y"/>
    <s v="photos. can email upon request"/>
    <s v="PG&amp;E Employee"/>
    <s v="curtis grimes "/>
    <s v="TREE-FELL INTO LINE"/>
    <s v="CONDUCTOR, OVERHEAD"/>
    <s v="N"/>
    <s v=" "/>
    <s v="Unplanned"/>
    <s v="Yosemite"/>
    <s v="Sonora"/>
    <s v="163351705, CURTIS-1705"/>
    <s v="21-0161098"/>
    <s v="Unplanned"/>
    <s v="Clear;32-90 F"/>
    <s v="347"/>
    <s v=" "/>
    <s v="YES"/>
    <s v="Line to Line"/>
    <s v="Sustained"/>
    <s v="No"/>
    <s v="493841"/>
    <s v="OH"/>
    <s v="Fuse"/>
    <s v="1584791"/>
    <s v="Conductor, Overhead, Broken, wire on ground"/>
    <s v=" "/>
    <s v=" "/>
    <m/>
    <m/>
    <m/>
    <m/>
    <m/>
    <m/>
    <m/>
    <m/>
    <m/>
    <m/>
    <m/>
    <m/>
    <m/>
    <m/>
    <m/>
    <m/>
    <m/>
    <m/>
    <m/>
    <m/>
    <m/>
    <m/>
    <m/>
    <m/>
    <m/>
    <m/>
    <m/>
  </r>
  <r>
    <n v="2348"/>
    <s v="DLY6"/>
    <s v="3 - QC Complete"/>
    <n v="44575"/>
    <n v="44617"/>
    <s v="wire into tree; tree caught fire"/>
    <s v="\\fxshare-nas05\quotashare-fs01\ESA\5 - Ignition Tracking\2021_Ignition_QC_Folders\20211227_TR9414726_nan_nan_T005504236"/>
    <s v=" "/>
    <s v="Y"/>
    <s v="DLY6"/>
    <s v="UPDATED CREATE TIME OUTAGE TIME, SAP NOTIF "/>
    <n v="44575"/>
    <m/>
    <s v="Not In Scope"/>
    <m/>
    <m/>
    <m/>
    <m/>
    <m/>
    <m/>
    <m/>
    <m/>
    <m/>
    <m/>
    <m/>
    <m/>
    <m/>
    <m/>
    <m/>
    <m/>
    <m/>
    <m/>
    <m/>
    <m/>
    <m/>
    <m/>
    <m/>
    <m/>
    <m/>
    <m/>
    <m/>
    <m/>
    <m/>
    <m/>
    <m/>
    <m/>
    <s v="N"/>
    <m/>
    <m/>
    <m/>
    <m/>
    <m/>
    <m/>
    <s v="N"/>
    <m/>
    <m/>
    <m/>
    <m/>
    <m/>
    <m/>
    <s v=" "/>
    <x v="4"/>
    <s v="00:44:00"/>
    <n v="44557"/>
    <s v="00:40:00"/>
    <s v="FAS"/>
    <s v="Y"/>
    <s v="N"/>
    <s v="TR9414726"/>
    <m/>
    <m/>
    <s v="T005504236"/>
    <n v="122546163"/>
    <m/>
    <m/>
    <m/>
    <s v=" "/>
    <x v="0"/>
    <x v="0"/>
    <s v="Y"/>
    <s v="N"/>
    <s v="N"/>
    <s v=" On December 27, 2021 at 00:44 hours, a PG&amp;E Troubleman was dispatched to the Pine Grove 1102, a 12kV Distribution Circuit on Sugar Pine Drive just West of Ashland View Court in Pioneer in response to tree in the wire, and the tree on fire.  Initial analysis indicates vegetation contact caused the ignition. Upon investigation, the Troubleman located the tree on the conductor which caught the tree on fire.  The ensuing fire was under three meters in size and the fire was suppressed by the local fire department.   There was no major power outage associated with this event.  A PG&amp;E Crew was onsite January 4, 2022 and replaced the double crossarms, repaired the conductor and cleared the tree.  "/>
    <s v="PG&amp;E"/>
    <s v="Vegetation"/>
    <s v="Conductor"/>
    <s v="D"/>
    <s v="D"/>
    <s v="&lt;3 meters of linear travel"/>
    <s v="None "/>
    <m/>
    <m/>
    <m/>
    <m/>
    <s v="Vegetation"/>
    <s v="Contact from object"/>
    <s v="Veg. contact"/>
    <s v="N"/>
    <s v="Overhead"/>
    <x v="0"/>
    <s v="Conductor - Primary"/>
    <s v="Crossarm, Conductor - Primary"/>
    <n v="101253180"/>
    <s v=" "/>
    <x v="0"/>
    <n v="38.468484335100001"/>
    <n v="-120.5479887015"/>
    <s v="Amador"/>
    <s v="PINE GROVE 1102"/>
    <n v="12000"/>
    <s v="PINE GROVE 110245292"/>
    <x v="0"/>
    <s v="City/County Fire Department"/>
    <s v="Conifer Forest"/>
    <s v="Timber fuel model"/>
    <s v="heavy tree veg side of road"/>
    <s v="N"/>
    <s v="N\A"/>
    <m/>
    <s v="R1"/>
    <n v="340"/>
    <s v="Pending Data"/>
    <s v="Pending Data"/>
    <s v="Pending Data"/>
    <s v="Pending Data"/>
    <s v="2021-12-28"/>
    <m/>
    <m/>
    <m/>
    <m/>
    <m/>
    <m/>
    <m/>
    <m/>
    <m/>
    <m/>
    <m/>
    <m/>
    <m/>
    <m/>
    <m/>
    <m/>
    <m/>
    <m/>
    <m/>
    <s v=" "/>
    <s v="STOCKTON"/>
    <s v="JACKSON 02"/>
    <s v="2021-12-27"/>
    <s v="2021-12-27"/>
    <s v="TR9414726"/>
    <s v="T005504236"/>
    <s v="UNKNOWN"/>
    <s v="25717 SUGAR PINE DR."/>
    <s v="PIONEER"/>
    <m/>
    <m/>
    <s v="BWJ5"/>
    <s v="(E-273) JONES, BRYAN"/>
    <m/>
    <m/>
    <n v="9190"/>
    <m/>
    <s v="Field Remarks: tree on power line across all 3 lines, trouble on scene released back to previous assignment; Dispatcher Remarks: nan; Office Remarks: AXS-OK FD ENR; REQ CB/ETA:530-647-5220; AXS/SAFETY:OK; WIRE INTO TREE AND TREE CATCHING FIRE. "/>
    <m/>
    <m/>
    <m/>
    <m/>
    <m/>
    <m/>
    <m/>
    <m/>
    <s v=" "/>
    <m/>
    <m/>
    <m/>
    <m/>
    <m/>
    <m/>
    <m/>
    <m/>
    <m/>
    <m/>
    <m/>
    <m/>
    <m/>
    <m/>
    <m/>
    <m/>
    <m/>
    <m/>
    <m/>
    <m/>
    <m/>
    <s v="TREE-FELL INTO LINE"/>
    <s v="SECONDARY"/>
    <m/>
    <m/>
    <m/>
    <m/>
    <m/>
    <m/>
    <m/>
    <m/>
    <m/>
    <m/>
    <m/>
    <m/>
    <m/>
    <m/>
    <m/>
    <m/>
    <m/>
    <m/>
    <m/>
    <m/>
    <m/>
    <m/>
    <m/>
    <m/>
    <m/>
    <m/>
    <m/>
    <m/>
    <m/>
    <m/>
    <m/>
    <m/>
    <m/>
    <m/>
    <m/>
    <m/>
    <m/>
    <m/>
    <m/>
    <m/>
    <m/>
    <m/>
    <m/>
    <m/>
    <m/>
    <m/>
    <m/>
    <m/>
    <m/>
  </r>
  <r>
    <n v="2347"/>
    <s v="S7RM"/>
    <s v="3 - QC Complete"/>
    <n v="44579"/>
    <n v="44617"/>
    <s v="lines down; small fire"/>
    <s v="\\fxshare-nas05\quotashare-fs01\ESA\5 - Ignition Tracking\2021_Ignition_QC_Folders\20211227_1585081_nan_nan_T005504500"/>
    <s v=" "/>
    <s v="Y"/>
    <s v="S7RM"/>
    <s v="Outage create and start time.  Updated. Tier Non-HFTD changed to Tier 3"/>
    <n v="44579"/>
    <m/>
    <s v="Not In Scope"/>
    <m/>
    <m/>
    <m/>
    <m/>
    <m/>
    <m/>
    <m/>
    <m/>
    <m/>
    <m/>
    <m/>
    <m/>
    <m/>
    <m/>
    <m/>
    <m/>
    <m/>
    <m/>
    <m/>
    <m/>
    <m/>
    <m/>
    <m/>
    <m/>
    <m/>
    <m/>
    <m/>
    <m/>
    <m/>
    <m/>
    <m/>
    <m/>
    <s v="N"/>
    <m/>
    <m/>
    <m/>
    <m/>
    <m/>
    <m/>
    <s v="Y"/>
    <n v="44214"/>
    <m/>
    <s v="LRMJ"/>
    <s v="(707)321-1614"/>
    <s v="Photos, more details?"/>
    <m/>
    <s v=" "/>
    <x v="4"/>
    <n v="756"/>
    <n v="44557"/>
    <n v="756"/>
    <s v="FAS"/>
    <s v="Y"/>
    <s v="N"/>
    <n v="1585081"/>
    <s v="21-0161018"/>
    <m/>
    <s v="T005504500"/>
    <s v="122519853, 122519737"/>
    <m/>
    <m/>
    <m/>
    <s v=" "/>
    <x v="0"/>
    <x v="0"/>
    <s v="N"/>
    <s v="N"/>
    <s v="N"/>
    <s v="On December 27, 2021 at 08:04 hours, a PG&amp;E troubleman was dispatched to the Dunbar 1101 12 KV Overhead Distribution circuit near 12665 Maple Glen Road in the community of Glen Ellen, Sonoma Division,  in response to a report of wires down, a line smoking and an outage.  The troubleman arrived on scene at 08:31 hours and noted 1 of 2 wires down on the ground and the notes indicate that the tree wire was downed by a tree. The fire was less than 3 meters in size and it is unknown who suppressed the fire.   This incident occurred in a Tier 3 HFTD, in the Burn Scar area of the 2017 Nunns major wildfire during R1 weather conditions.  Initial analysis and the EC notification tag (notification # 122519737) indicate that a tree fell into the lines.  Outreach and attempts to obtain any photos from the troubleman were unsuccessfull.  Two priority A Electric Corrective tags (# 122519737 associated with SAP ID # 103944755 and # 122519853 associated with SAP ID # 102036222) to repair the wire.  On December 27, 2021, a PG&amp;E crew repaired one 150 foot of  4 ACSR tree wire conductor . This information is preliminary.  "/>
    <s v="PG&amp;E"/>
    <s v="Other"/>
    <s v="Conductor"/>
    <s v="D"/>
    <s v="D"/>
    <s v="&lt;3 meters of linear travel"/>
    <s v="None"/>
    <m/>
    <m/>
    <m/>
    <m/>
    <s v="Equipment - PG&amp;E"/>
    <s v="All types of equipment / facility failure"/>
    <s v="Conductor failure-all"/>
    <s v="Y"/>
    <s v="Overhead"/>
    <x v="0"/>
    <s v="Conductor - Primary"/>
    <s v="Conductor"/>
    <n v="103944755"/>
    <s v=" "/>
    <x v="2"/>
    <n v="38.387349999999998"/>
    <n v="-122.49550000000001"/>
    <s v="Sonoma"/>
    <s v="DUNBAR 1101"/>
    <n v="12000"/>
    <s v="DUNBAR 1101CB"/>
    <x v="0"/>
    <s v="Unknown"/>
    <s v="Shrub"/>
    <s v="Brush fuel model"/>
    <s v="Brush/grass"/>
    <s v="Y"/>
    <s v="Nunns-2017"/>
    <m/>
    <n v="180"/>
    <s v="R1"/>
    <s v="Pending Data"/>
    <s v="Pending Data"/>
    <s v="Pending Data"/>
    <s v="Pending Data"/>
    <s v="2021-12-28"/>
    <m/>
    <m/>
    <m/>
    <m/>
    <m/>
    <m/>
    <m/>
    <m/>
    <m/>
    <m/>
    <m/>
    <m/>
    <m/>
    <m/>
    <m/>
    <m/>
    <m/>
    <m/>
    <m/>
    <s v=" "/>
    <s v="SONOMA"/>
    <s v="SONOMA"/>
    <s v="2021-12-27"/>
    <s v="2021-12-27"/>
    <n v="1585081"/>
    <s v="T005504500"/>
    <s v="12665"/>
    <s v="MAPLE GLEN RD"/>
    <s v="GLEN ELLEN"/>
    <n v="38.387349999999998"/>
    <n v="-122.49550000000001"/>
    <s v="R0R1"/>
    <s v="REGE, ROBERT"/>
    <n v="43071101"/>
    <m/>
    <n v="9002"/>
    <m/>
    <s v="Field Remarks: CREW ONSITE CAPELL; Dispatcher Remarks: nan; Office Remarks: , PWR-NPOWER LINE DOWN, LINES ARE SMOKING, FIRE AND BURNING ODOR, WIRE IN FRONT YARD / DRIVEWAYUPDATE @ 0839 FD ENR 707-568-5992 ... TMAN ALREADY SHOWING IN AREA @ 0831"/>
    <m/>
    <m/>
    <m/>
    <m/>
    <m/>
    <m/>
    <m/>
    <m/>
    <s v=" "/>
    <m/>
    <m/>
    <m/>
    <m/>
    <m/>
    <m/>
    <m/>
    <m/>
    <m/>
    <m/>
    <m/>
    <m/>
    <m/>
    <m/>
    <m/>
    <m/>
    <m/>
    <m/>
    <m/>
    <m/>
    <m/>
    <s v="TREE-FELL INTO LINE"/>
    <s v="CONDUCTOR, OVERHEAD"/>
    <m/>
    <m/>
    <m/>
    <m/>
    <m/>
    <m/>
    <m/>
    <m/>
    <m/>
    <m/>
    <m/>
    <m/>
    <m/>
    <m/>
    <m/>
    <m/>
    <m/>
    <m/>
    <m/>
    <m/>
    <m/>
    <m/>
    <m/>
    <m/>
    <m/>
    <m/>
    <m/>
    <m/>
    <m/>
    <m/>
    <m/>
    <m/>
    <m/>
    <m/>
    <m/>
    <m/>
    <m/>
    <m/>
    <m/>
    <m/>
    <m/>
    <m/>
    <m/>
    <m/>
    <m/>
    <m/>
    <m/>
    <m/>
    <m/>
  </r>
  <r>
    <n v="2346"/>
    <s v="S7RM"/>
    <s v="3 - QC Complete"/>
    <n v="44579"/>
    <n v="44617"/>
    <s v=" pole fire"/>
    <s v="\\fxshare-nas05\quotashare-fs01\ESA\5 - Ignition Tracking\2021_Ignition_QC_Folders\20211227_1585992_nan_nan_T005505412"/>
    <s v=" "/>
    <s v="Y"/>
    <s v="S7RM"/>
    <s v="Outage create and start time. Updated"/>
    <n v="44579"/>
    <m/>
    <s v="Not In Scope"/>
    <m/>
    <m/>
    <m/>
    <m/>
    <m/>
    <m/>
    <m/>
    <m/>
    <m/>
    <m/>
    <m/>
    <m/>
    <m/>
    <m/>
    <m/>
    <m/>
    <m/>
    <m/>
    <m/>
    <m/>
    <m/>
    <m/>
    <m/>
    <m/>
    <m/>
    <m/>
    <m/>
    <m/>
    <m/>
    <m/>
    <m/>
    <m/>
    <s v="N"/>
    <m/>
    <m/>
    <m/>
    <m/>
    <m/>
    <m/>
    <s v="Y"/>
    <n v="44579"/>
    <m/>
    <s v="LAP9"/>
    <s v="LAP9@pge.com"/>
    <s v="more details on fire size, photos? Extension anywhere else, etc."/>
    <m/>
    <s v=" "/>
    <x v="4"/>
    <s v="16:17:00"/>
    <n v="44557"/>
    <s v="16:17:00"/>
    <s v="FAS"/>
    <s v="Y"/>
    <s v="N"/>
    <n v="1585992"/>
    <s v="21-0161174"/>
    <m/>
    <s v="T005505412"/>
    <n v="122521113"/>
    <m/>
    <m/>
    <m/>
    <s v=" "/>
    <x v="0"/>
    <x v="0"/>
    <s v="N"/>
    <s v="N"/>
    <s v="N"/>
    <s v="On December 27, 2021, at 15:36 hours, A PG&amp;E Troubleman was dispatched to the Mission X 1108 12 KV Distribution circuit across from 2934 Fulton Street in San Francisco in response to a report of a burned pole top and an outage.  The troubleman arrived on scene at 16:22 hours and noted a burned pole top.  The troubleman indicated that the mainline needed to be de-energized and Switch # 14519 was opened to drop the load.  This incident occurred in an urban, non-HFTD during weather conditions which were described as clear. It is unknown who extinguished the pole top fire or if it self-extinguished and there was no indication that there was any extension of burned material beyond the pole top. The troubleman created one priority A Electric corrective tag (notification # 122521113) to replace the burnt pole top.  On December 27, 2021, A PG&amp;E crew replaced the wood pole top with a new Class 3 one.This information is preliminary.  "/>
    <s v="PG&amp;E"/>
    <s v="Other"/>
    <s v="Pole"/>
    <s v="D"/>
    <s v="D"/>
    <s v="Structure-PG&amp;E only"/>
    <m/>
    <m/>
    <m/>
    <m/>
    <m/>
    <s v="Equipment - PG&amp;E"/>
    <s v="All types of equipment / facility failure"/>
    <s v="Pole failure"/>
    <s v="Y"/>
    <s v="Overhead"/>
    <x v="0"/>
    <s v="Pole"/>
    <s v="Pole"/>
    <n v="101815780"/>
    <s v=" "/>
    <x v="0"/>
    <n v="37.774140000000003"/>
    <n v="-122.45893"/>
    <s v="San Francisco"/>
    <s v="MISSION X 1108"/>
    <n v="12000"/>
    <s v="MISSION X 1108CB"/>
    <x v="0"/>
    <s v="Unknown"/>
    <s v="Urban"/>
    <s v="Fire-resistive fuel bed"/>
    <s v="Asphalt"/>
    <s v="N"/>
    <m/>
    <m/>
    <m/>
    <m/>
    <s v="Pending Data"/>
    <s v="Pending Data"/>
    <s v="Pending Data"/>
    <s v="Pending Data"/>
    <s v="2021-12-28"/>
    <m/>
    <m/>
    <m/>
    <m/>
    <m/>
    <m/>
    <m/>
    <m/>
    <m/>
    <m/>
    <m/>
    <m/>
    <m/>
    <m/>
    <m/>
    <m/>
    <m/>
    <m/>
    <m/>
    <s v=" "/>
    <s v="SAN FRANCISCO"/>
    <s v="SAN FRANCISCO 01"/>
    <s v="2021-12-27"/>
    <s v="2021-12-27"/>
    <n v="1585992"/>
    <s v="T005505412"/>
    <s v="439"/>
    <s v="BALBOA ST"/>
    <s v="SAN FRANCISC"/>
    <n v="37.774140000000003"/>
    <n v="-122.45893"/>
    <s v="LAP9"/>
    <s v="PETERSON, LOREN"/>
    <n v="22011108"/>
    <m/>
    <n v="9002"/>
    <m/>
    <s v="Field Remarks: CREW TO REPLACE BURNT POLE; Dispatcher Remarks: nan; Office Remarks: SMART MTR AUTO-GENERATED TAG "/>
    <m/>
    <m/>
    <m/>
    <m/>
    <m/>
    <m/>
    <m/>
    <m/>
    <s v=" "/>
    <m/>
    <m/>
    <m/>
    <m/>
    <m/>
    <m/>
    <m/>
    <m/>
    <m/>
    <m/>
    <m/>
    <m/>
    <m/>
    <m/>
    <m/>
    <m/>
    <m/>
    <m/>
    <m/>
    <m/>
    <m/>
    <s v="OVERHEAD"/>
    <s v="POLE-WOOD"/>
    <m/>
    <m/>
    <m/>
    <m/>
    <m/>
    <m/>
    <m/>
    <m/>
    <m/>
    <m/>
    <m/>
    <m/>
    <m/>
    <m/>
    <m/>
    <m/>
    <m/>
    <m/>
    <m/>
    <m/>
    <m/>
    <m/>
    <m/>
    <m/>
    <m/>
    <m/>
    <m/>
    <m/>
    <m/>
    <m/>
    <m/>
    <m/>
    <m/>
    <m/>
    <m/>
    <m/>
    <m/>
    <m/>
    <m/>
    <m/>
    <m/>
    <m/>
    <m/>
    <m/>
    <m/>
    <m/>
    <m/>
    <m/>
    <m/>
  </r>
  <r>
    <n v="2345"/>
    <s v="S7RM"/>
    <s v="3 - QC Complete"/>
    <n v="44579"/>
    <n v="44617"/>
    <s v="fire on wire due to bad connections at weatherhead"/>
    <s v="\\fxshare-nas05\quotashare-fs01\ESA\5 - Ignition Tracking\2021_Ignition_QC_Folders\20211227_1585955_nan_nan_T005505370"/>
    <s v=" "/>
    <s v="Y"/>
    <s v="S7RM"/>
    <s v="Outage create and start time. Updated"/>
    <n v="44579"/>
    <m/>
    <s v="Not In Scope"/>
    <m/>
    <m/>
    <m/>
    <m/>
    <m/>
    <m/>
    <m/>
    <m/>
    <m/>
    <m/>
    <m/>
    <m/>
    <m/>
    <m/>
    <m/>
    <m/>
    <m/>
    <m/>
    <m/>
    <m/>
    <m/>
    <m/>
    <m/>
    <m/>
    <m/>
    <m/>
    <m/>
    <m/>
    <m/>
    <m/>
    <m/>
    <m/>
    <s v="N"/>
    <m/>
    <m/>
    <m/>
    <m/>
    <m/>
    <m/>
    <s v="Y"/>
    <n v="44579"/>
    <n v="44579"/>
    <s v="BKWO"/>
    <s v="(661)342-3295"/>
    <s v="No photos taken.  No FD response. A &quot;nothing&quot; fire.  Made repairs in the field, no EC tag created. "/>
    <m/>
    <s v=" "/>
    <x v="4"/>
    <s v="15:12:00"/>
    <n v="44557"/>
    <s v="15:12:00"/>
    <s v="FAS"/>
    <s v="Y"/>
    <s v="N"/>
    <n v="1585955"/>
    <m/>
    <m/>
    <s v="T005505370"/>
    <m/>
    <m/>
    <m/>
    <m/>
    <s v=" "/>
    <x v="0"/>
    <x v="0"/>
    <s v="N"/>
    <s v="N"/>
    <s v="N"/>
    <s v="On December 27 th, 2021 at 15:15 hours, a PG&amp;E Troubleman was dispatched to a report of arcing/sparking on the wire near 570 Willow Street, a single family residence in the community of Shafter, Kern County.  This incident occurred on the Shafter 1111 12KV Distribution circuit in a Tier 1 HFTD during what the troubleman described as rainy conditions.  The troubleman arrived on scene at 16:36 hours at transformer # 516206973342 near SAP # 100180237 and noted what he described as a corroded, bad splice connector.  The troubleman indicated that there was no fire department response to this incident, that there was nothing burned beyond the connector and that there was no Electric corrective tag generated as a result of this incident.  He also indicated that he didn't take any photos since he thought it was a &quot;nothing incident.&quot;  Initial analysis indicates that the overhead splice connector corroded, burned and flashed.  There was no ILIS associated with this incident.   The troubleman indicated that he cut out the old, melted connector and installed a new one.  This information is preliminary.  "/>
    <s v="PG&amp;E"/>
    <s v="Other"/>
    <s v="Connector or splice"/>
    <s v="S"/>
    <s v="S"/>
    <s v="Structure-PG&amp;E only"/>
    <s v="A &quot;nothing&quot; fire-service just melted/corroded&quot;"/>
    <m/>
    <m/>
    <m/>
    <m/>
    <s v="Equipment - PG&amp;E"/>
    <s v="All types of equipment / facility failure"/>
    <s v="Splice/Clamp/Connector"/>
    <s v="N"/>
    <s v="Overhead"/>
    <x v="2"/>
    <s v="Splice/Clamp/Connector"/>
    <s v="Connector, Splice"/>
    <n v="100180237"/>
    <s v=" "/>
    <x v="0"/>
    <n v="35.508760000000002"/>
    <n v="-119.27564"/>
    <s v="Kern"/>
    <s v="SHAFTER 1111"/>
    <n v="12000"/>
    <m/>
    <x v="0"/>
    <s v="None"/>
    <s v="Urban"/>
    <s v="Fire-resistive fuel bed"/>
    <s v="Asphalt"/>
    <s v="N"/>
    <m/>
    <m/>
    <m/>
    <m/>
    <s v="Pending Data"/>
    <s v="Pending Data"/>
    <s v="Pending Data"/>
    <s v="Pending Data"/>
    <s v="2021-12-28"/>
    <m/>
    <m/>
    <m/>
    <m/>
    <m/>
    <m/>
    <m/>
    <m/>
    <m/>
    <m/>
    <m/>
    <m/>
    <m/>
    <m/>
    <m/>
    <m/>
    <m/>
    <m/>
    <m/>
    <s v=" "/>
    <s v="KERN"/>
    <s v="WASCO 02"/>
    <s v="2021-12-27"/>
    <s v="2021-12-27"/>
    <n v="1585955"/>
    <s v="T005505370"/>
    <s v="570"/>
    <s v="WILLOW ST"/>
    <s v="SHAFTER"/>
    <n v="35.508369999999999"/>
    <n v="-119.27538"/>
    <s v="BKW0"/>
    <s v="WILLIAMS, BRYAN"/>
    <n v="253651111"/>
    <m/>
    <n v="9140"/>
    <m/>
    <s v="Field Remarks: changed connections at weatherhead; Dispatcher Remarks: nan; Office Remarks: AXS-1 SMALL DOG. XSTR-TELRY AVE PWR-Y SPARKING/ARCING. SAW FIRE ON THE WIRE. POLE TO HOUSE. "/>
    <m/>
    <m/>
    <m/>
    <m/>
    <m/>
    <m/>
    <m/>
    <m/>
    <s v=" "/>
    <m/>
    <m/>
    <m/>
    <m/>
    <m/>
    <m/>
    <m/>
    <m/>
    <m/>
    <m/>
    <m/>
    <m/>
    <m/>
    <m/>
    <m/>
    <m/>
    <m/>
    <m/>
    <m/>
    <m/>
    <m/>
    <s v="OVERHEAD"/>
    <s v="CONNECTOR OR SPLICE OH"/>
    <m/>
    <m/>
    <m/>
    <m/>
    <m/>
    <m/>
    <m/>
    <m/>
    <m/>
    <m/>
    <m/>
    <m/>
    <m/>
    <m/>
    <m/>
    <m/>
    <m/>
    <m/>
    <m/>
    <m/>
    <m/>
    <m/>
    <m/>
    <m/>
    <m/>
    <m/>
    <m/>
    <m/>
    <m/>
    <m/>
    <m/>
    <m/>
    <m/>
    <m/>
    <m/>
    <m/>
    <m/>
    <m/>
    <m/>
    <m/>
    <m/>
    <m/>
    <m/>
    <m/>
    <m/>
    <m/>
    <m/>
    <m/>
    <m/>
  </r>
  <r>
    <n v="2318"/>
    <s v="AGFC"/>
    <s v="3 - QC Complete"/>
    <n v="44557"/>
    <n v="44617"/>
    <s v="Structure fire, not attributable to PG&amp;E assets. This information is preliminary."/>
    <s v="\\fxshare-nas05\quotashare-fs01\ESA\5 - Ignition Tracking\2021_Ignition_QC_Folders\20211227_nan_nan_nan_6982176637"/>
    <s v=" "/>
    <m/>
    <m/>
    <m/>
    <m/>
    <m/>
    <s v="Not In Scope"/>
    <m/>
    <m/>
    <m/>
    <m/>
    <m/>
    <m/>
    <m/>
    <m/>
    <m/>
    <m/>
    <m/>
    <m/>
    <m/>
    <m/>
    <m/>
    <m/>
    <m/>
    <m/>
    <m/>
    <m/>
    <m/>
    <m/>
    <m/>
    <m/>
    <m/>
    <m/>
    <m/>
    <m/>
    <m/>
    <m/>
    <m/>
    <m/>
    <m/>
    <m/>
    <m/>
    <m/>
    <m/>
    <m/>
    <m/>
    <m/>
    <m/>
    <m/>
    <m/>
    <m/>
    <m/>
    <m/>
    <s v=" "/>
    <x v="4"/>
    <s v="10:50:00"/>
    <m/>
    <m/>
    <s v="FAS"/>
    <s v="N"/>
    <s v="N"/>
    <m/>
    <m/>
    <m/>
    <n v="6982176637"/>
    <m/>
    <m/>
    <m/>
    <m/>
    <s v=" "/>
    <x v="0"/>
    <x v="1"/>
    <s v="N"/>
    <s v="N"/>
    <s v="N"/>
    <s v="Structure fire, not attributable to PG&amp;E assets. This information is preliminary."/>
    <s v="Not PG&amp;E"/>
    <s v="Building"/>
    <m/>
    <m/>
    <m/>
    <s v="Structure-only"/>
    <m/>
    <m/>
    <m/>
    <m/>
    <m/>
    <s v="Other Fire: Non-PG&amp;E related"/>
    <m/>
    <m/>
    <m/>
    <s v="Underground"/>
    <x v="1"/>
    <m/>
    <m/>
    <m/>
    <s v=" "/>
    <x v="0"/>
    <n v="36.621656700000003"/>
    <n v="-119.3227433"/>
    <s v="Fresno"/>
    <s v="REEDLEY 1104"/>
    <n v="12000"/>
    <m/>
    <x v="0"/>
    <s v="Orange Cove FD"/>
    <s v="Urban"/>
    <m/>
    <m/>
    <m/>
    <m/>
    <m/>
    <m/>
    <m/>
    <s v="Pending Data"/>
    <s v="Pending Data"/>
    <s v="Pending Data"/>
    <s v="Pending Data"/>
    <s v="2021-12-28"/>
    <m/>
    <m/>
    <m/>
    <m/>
    <m/>
    <m/>
    <m/>
    <m/>
    <m/>
    <m/>
    <m/>
    <m/>
    <m/>
    <m/>
    <m/>
    <m/>
    <m/>
    <m/>
    <m/>
    <s v=" "/>
    <s v="FRESNO"/>
    <s v="DINUBA 02"/>
    <s v="10:50"/>
    <s v="12/27/2021"/>
    <m/>
    <n v="6982176637"/>
    <n v="1270"/>
    <s v="H ST APT 1"/>
    <s v="ORANGE COVE"/>
    <n v="36.621841000000003"/>
    <n v="-119.32198200000001"/>
    <s v="F6TJKBX"/>
    <s v="BUCHANAN, JORDAN"/>
    <n v="252341104"/>
    <s v="20211227 11:37"/>
    <n v="1101"/>
    <m/>
    <s v="structure fire. no damage to pge equipment or panels. "/>
    <s v="Y"/>
    <m/>
    <m/>
    <s v="36.6216567,-119.3227433,136.300000,3D"/>
    <m/>
    <m/>
    <m/>
    <s v="Orange Cove Fire"/>
    <m/>
    <s v="N"/>
    <s v="Y"/>
    <s v="N"/>
    <s v="Rain"/>
    <m/>
    <s v="Private Land"/>
    <m/>
    <s v="Light"/>
    <m/>
    <s v="Unknown"/>
    <m/>
    <s v="Structure Only"/>
    <m/>
    <s v="Fire Dept"/>
    <m/>
    <s v="Subsurface"/>
    <m/>
    <s v="N"/>
    <m/>
    <m/>
    <m/>
    <m/>
    <m/>
    <m/>
    <s v=" "/>
    <m/>
    <m/>
    <m/>
    <m/>
    <m/>
    <m/>
    <m/>
    <m/>
    <m/>
    <m/>
    <m/>
    <m/>
    <m/>
    <m/>
    <m/>
    <m/>
    <m/>
    <m/>
    <m/>
    <m/>
    <m/>
    <m/>
    <m/>
    <m/>
    <m/>
    <m/>
    <m/>
    <m/>
    <m/>
    <m/>
    <m/>
    <m/>
    <m/>
    <m/>
    <m/>
    <m/>
    <m/>
    <m/>
    <m/>
    <m/>
    <m/>
    <m/>
    <m/>
    <m/>
    <m/>
    <m/>
    <m/>
  </r>
  <r>
    <n v="2344"/>
    <s v="S7RM"/>
    <s v="3 - QC Complete"/>
    <n v="44575"/>
    <n v="44617"/>
    <s v="tree fell into lines; small fire at top of tree"/>
    <s v="\\fxshare-nas05\quotashare-fs01\ESA\5 - Ignition Tracking\2021_Ignition_QC_Folders\20211226_TR9412174_nan_nan_T005504193"/>
    <s v=" "/>
    <s v="Y"/>
    <s v="S7RM"/>
    <s v="EdGIS has this as a Tier 2-updated.  Outage create time incorrect-updated."/>
    <n v="44575"/>
    <m/>
    <s v="Not In Scope"/>
    <m/>
    <m/>
    <m/>
    <m/>
    <m/>
    <m/>
    <m/>
    <m/>
    <m/>
    <m/>
    <m/>
    <m/>
    <m/>
    <m/>
    <m/>
    <m/>
    <m/>
    <m/>
    <m/>
    <m/>
    <m/>
    <m/>
    <m/>
    <m/>
    <m/>
    <s v="N"/>
    <m/>
    <s v="N"/>
    <m/>
    <m/>
    <m/>
    <m/>
    <s v="N"/>
    <m/>
    <m/>
    <m/>
    <m/>
    <m/>
    <m/>
    <m/>
    <m/>
    <m/>
    <m/>
    <m/>
    <m/>
    <m/>
    <s v=" "/>
    <x v="5"/>
    <s v="22:07:00"/>
    <n v="44556"/>
    <s v="22:07:00"/>
    <s v="FAS"/>
    <s v="Y"/>
    <s v="N"/>
    <s v="TR9412174"/>
    <m/>
    <m/>
    <s v="T005504193"/>
    <n v="122519097"/>
    <m/>
    <m/>
    <m/>
    <s v=" "/>
    <x v="0"/>
    <x v="0"/>
    <s v="N"/>
    <s v="N"/>
    <s v="N"/>
    <s v="On December 26th, 2021 at 2220 hours, a PG&amp;E Troubleman was dispatched to the Weimar 1101 12KV Distribution circuit near Washington Irving Drive in the community of Colfax, Sierra Division in response to a report of  trees on the line which needed to be removed.  The troubleman arrived at 2338 hours near SAP # 104054565 and noted trees in the line and a small fire at the top of a tree.  There was no indication that PG&amp;E assets were impacted by the ignition and no ILIS information was found.  This incident occurred in a Tier 2 HFTD during R1 conditions. Initial analysis indicates that the tree into the conductor caused the tree to ignite at it's top.   It is unknown if any emergency fire personnel responded to this incident or who extinguished the fire in the tree.  The Troubleman created one priority &quot;A&quot; Electric Corrective tag (notification # 122519097) to repair the conductor and on December 26, 2021, a PG&amp;E crew repaired 100 feet of 2 ACSR conductor.  This information is preliminary.   "/>
    <s v="PG&amp;E"/>
    <s v="Vegetation"/>
    <s v="Conductor"/>
    <s v="D"/>
    <s v="D"/>
    <s v="&lt;3 meters of linear travel"/>
    <m/>
    <m/>
    <m/>
    <m/>
    <m/>
    <s v="Vegetation"/>
    <s v="Contact from object"/>
    <s v="Veg. contact"/>
    <s v="N"/>
    <s v="Overhead"/>
    <x v="0"/>
    <s v="Conductor - Primary"/>
    <s v="Conductor"/>
    <n v="104054565"/>
    <s v=" "/>
    <x v="1"/>
    <n v="39.057264508300001"/>
    <n v="-120.9616380019"/>
    <s v="Placer"/>
    <s v="WEIMAR 1101"/>
    <n v="12000"/>
    <s v="WEIMAR 11012740"/>
    <x v="1"/>
    <s v="Unknown"/>
    <s v="Conifer Forest"/>
    <s v="Brush fuel model"/>
    <s v="Brush/grass"/>
    <s v="N"/>
    <m/>
    <m/>
    <n v="340"/>
    <s v="R1"/>
    <s v="Pending Data"/>
    <s v="Pending Data"/>
    <s v="Pending Data"/>
    <s v="Pending Data"/>
    <s v="2021-12-28"/>
    <m/>
    <m/>
    <m/>
    <m/>
    <m/>
    <m/>
    <m/>
    <m/>
    <m/>
    <m/>
    <m/>
    <m/>
    <m/>
    <m/>
    <m/>
    <m/>
    <m/>
    <m/>
    <m/>
    <s v=" "/>
    <s v="SIERRA"/>
    <s v="AUBURN 01"/>
    <s v="2021-12-26"/>
    <s v="2021-12-26"/>
    <s v="TR9412174"/>
    <s v="T005504193"/>
    <s v="UNKNOWN"/>
    <s v="WASHINGTON IRVING"/>
    <s v="COLFAX"/>
    <m/>
    <m/>
    <s v="R1F9"/>
    <s v="FEDERMEYER, ROBERT"/>
    <m/>
    <m/>
    <n v="9002"/>
    <m/>
    <s v="Field Remarks: Tree fell into line nees to be removed; Dispatcher Remarks: nan; Office Remarks: AXS-AXS OK TREE IN WIRES;POWER OUT;SMALL FIRE AT TOP OF TREE; "/>
    <m/>
    <m/>
    <m/>
    <m/>
    <m/>
    <m/>
    <m/>
    <m/>
    <s v=" "/>
    <m/>
    <m/>
    <m/>
    <m/>
    <m/>
    <m/>
    <m/>
    <m/>
    <m/>
    <m/>
    <m/>
    <m/>
    <m/>
    <m/>
    <m/>
    <m/>
    <m/>
    <m/>
    <m/>
    <m/>
    <m/>
    <s v="TREE-FELL INTO LINE"/>
    <s v="CONDUCTOR, OVERHEAD"/>
    <m/>
    <m/>
    <m/>
    <m/>
    <m/>
    <m/>
    <m/>
    <m/>
    <m/>
    <m/>
    <m/>
    <m/>
    <m/>
    <m/>
    <m/>
    <m/>
    <m/>
    <m/>
    <m/>
    <m/>
    <m/>
    <m/>
    <m/>
    <m/>
    <m/>
    <m/>
    <m/>
    <m/>
    <m/>
    <m/>
    <m/>
    <m/>
    <m/>
    <m/>
    <m/>
    <m/>
    <m/>
    <m/>
    <m/>
    <m/>
    <m/>
    <m/>
    <m/>
    <m/>
    <m/>
    <m/>
    <m/>
    <m/>
    <m/>
  </r>
  <r>
    <n v="2316"/>
    <s v="WMA7"/>
    <s v="3 - QC Complete"/>
    <n v="44594"/>
    <n v="44617"/>
    <s v="Burnt pole top at SAP pole 100165847 along with burnt open mainline at SAP pole 100228928. Cause of the equipment failures is likely due to bird contact with overhead primary circuit. The ensuing fire was limited to PG&amp;E assets. Toubleman created EC tags for repairs to be made. This information is preliminary."/>
    <s v="\\fxshare-nas05\quotashare-fs01\ESA\5 - Ignition Tracking\2021_Ignition_QC_Folders\20211226_1581952_21-0160698_nan_T005503254"/>
    <s v=" "/>
    <s v="Y"/>
    <s v="WMA7"/>
    <s v="Changed Outage Date from 12/26 to 12/25 per the FNL, changed Outage Time from 00:23 hrs. on the 26th to 23:48 hrs. on the 25th"/>
    <n v="44585"/>
    <m/>
    <s v="Not In Scope"/>
    <m/>
    <m/>
    <m/>
    <m/>
    <m/>
    <m/>
    <m/>
    <m/>
    <m/>
    <m/>
    <m/>
    <m/>
    <m/>
    <m/>
    <m/>
    <m/>
    <m/>
    <m/>
    <m/>
    <m/>
    <m/>
    <m/>
    <m/>
    <m/>
    <m/>
    <m/>
    <m/>
    <m/>
    <m/>
    <m/>
    <m/>
    <m/>
    <s v="N"/>
    <m/>
    <m/>
    <m/>
    <m/>
    <m/>
    <m/>
    <s v="Y"/>
    <n v="44586"/>
    <n v="44586"/>
    <s v="JPBP"/>
    <s v="JP Barnachia - mobile (661) 623-3830"/>
    <s v="On Tuesday, January 25, 2022 at 11:46 hrs.  I spoke with Troubleman JPBP.  The Troubleman told me the fire was caused by a birdnest tracking to the crossarm.  The crossarm and jumpers were all that needed to be replaced.  There was no pole replaced.  The fire was contained to PG&amp;E assets only, with no Fire Department response."/>
    <m/>
    <s v=" "/>
    <x v="6"/>
    <s v="23:51:00"/>
    <n v="44555"/>
    <s v="23:48:00"/>
    <s v="FAS"/>
    <s v="N"/>
    <s v="N"/>
    <s v="1581952"/>
    <s v="21-0160698"/>
    <m/>
    <s v="T005503254, T005503245"/>
    <s v="122518872, 122518876"/>
    <m/>
    <m/>
    <m/>
    <s v=" "/>
    <x v="0"/>
    <x v="0"/>
    <s v="N"/>
    <s v="N"/>
    <s v="N"/>
    <s v="On December 26, 2021 at 00:23 hours, a PG&amp;E Troubleman was dispatched to the Elk Hills 1104 12kV Distribution Circuit between Maple St. and Highway 119, north of Cherry Avenue in  Taft, CA  in response to a reported power outage. The initial analysis indicates  a bird nest tracking to the crossarm from the jumpers. One pole west of the ignition (SAP 100228928), a bird was found at the base of a pole and a wire down.  The fire was contained to the pole (SAP 100228928) and was self-extinguished. There was no response from fire department. On December 26, 2021, a PG&amp;E Crew replaced the burnt pole, hardware and conductor.  "/>
    <s v="PG&amp;E"/>
    <s v="Other"/>
    <s v="Pole"/>
    <s v="D"/>
    <s v="D"/>
    <s v="Structure-PG&amp;E only"/>
    <m/>
    <m/>
    <m/>
    <m/>
    <m/>
    <s v="Contact - Animal - Nest"/>
    <s v="Contact from object"/>
    <s v="Nest Contact"/>
    <s v="Y"/>
    <s v="Overhead"/>
    <x v="0"/>
    <s v="Jumper"/>
    <s v="Pole, Hardware, Conductor - Primary"/>
    <n v="100228928"/>
    <s v=" "/>
    <x v="0"/>
    <n v="35.205200222199998"/>
    <n v="-119.4095513302"/>
    <s v="Kern"/>
    <s v="ELK HILLS 1104"/>
    <n v="12000"/>
    <s v="ELK HILLS 11044306"/>
    <x v="0"/>
    <s v="Self Extinguished"/>
    <s v="Water"/>
    <s v="Fire-resistive fuel bed"/>
    <s v="Dirt Field"/>
    <s v="N"/>
    <m/>
    <m/>
    <m/>
    <m/>
    <s v="Pending Data"/>
    <s v="Pending Data"/>
    <s v="Pending Data"/>
    <s v="Pending Data"/>
    <s v="2021-12-28"/>
    <m/>
    <m/>
    <m/>
    <m/>
    <m/>
    <m/>
    <m/>
    <m/>
    <m/>
    <m/>
    <m/>
    <m/>
    <m/>
    <m/>
    <m/>
    <m/>
    <m/>
    <m/>
    <m/>
    <s v=" "/>
    <s v="KERN"/>
    <s v="TAFT 01"/>
    <s v="00:23"/>
    <s v="12/26/2021"/>
    <n v="1581952"/>
    <s v="T005503254"/>
    <n v="27544"/>
    <s v="CYPRESS ST"/>
    <s v="TAFT"/>
    <n v="35.205419999999997"/>
    <n v="-119.41038"/>
    <s v="K1TJPBP"/>
    <s v="BARNACHIA, J.P."/>
    <n v="252441104"/>
    <s v="20211226 08:52"/>
    <n v="9002"/>
    <n v="1"/>
    <s v="Found 3 of 3 fuses blown at FUCO 7337. Found burnt pole top at pole SAP ID 100165847. Found dead bird at base of pole. Also found main line burnt open and hanging by a jumper at pole SAP ID 100228928. Created EC tags to have repairs made. Completed a Bird Report Form. Notified supervisor. "/>
    <s v="Y"/>
    <m/>
    <m/>
    <m/>
    <n v="35.205181000000003"/>
    <n v="-119.40927000000001"/>
    <m/>
    <m/>
    <m/>
    <s v="N"/>
    <s v="Y"/>
    <m/>
    <s v="Rain"/>
    <m/>
    <s v="PGE&amp;E-Owned Structure/Equipment"/>
    <m/>
    <s v="Calm"/>
    <m/>
    <s v="Bird Contact"/>
    <m/>
    <s v="Structure Only"/>
    <m/>
    <s v="Self Extinguished"/>
    <m/>
    <s v="Overhead"/>
    <m/>
    <s v="N"/>
    <m/>
    <m/>
    <m/>
    <s v="BIRD-FOUND"/>
    <s v="POLE-WOOD"/>
    <s v="N"/>
    <s v=" "/>
    <s v="Unplanned"/>
    <s v="Kern"/>
    <s v="Kern"/>
    <s v="252441104, ELK HILLS-1104"/>
    <s v="21-0160698"/>
    <s v="Unplanned"/>
    <s v="Clear;32-90F"/>
    <s v="47"/>
    <s v="45261"/>
    <s v="NO"/>
    <s v="Three Phase Fault"/>
    <s v="Sustained"/>
    <s v="No"/>
    <s v="7337"/>
    <s v="OH"/>
    <s v="Fuse"/>
    <s v="1581952"/>
    <s v="Pole-Wood, Burned/flashed"/>
    <s v=" "/>
    <s v="12/26/21 09:20"/>
    <m/>
    <m/>
    <m/>
    <m/>
    <m/>
    <m/>
    <m/>
    <m/>
    <m/>
    <m/>
    <m/>
    <m/>
    <m/>
    <m/>
    <m/>
    <m/>
    <m/>
    <m/>
    <m/>
    <m/>
    <m/>
    <m/>
    <m/>
    <m/>
    <m/>
    <m/>
    <m/>
  </r>
  <r>
    <n v="2315"/>
    <s v="P4K5"/>
    <s v="3 - QC Complete"/>
    <n v="44556"/>
    <n v="44617"/>
    <s v="Structure fire, not attributable to PG&amp;E. Fire limited to customer panel. This information is preliminary."/>
    <s v="\\fxshare-nas05\quotashare-fs01\ESA\5 - Ignition Tracking\2021_Ignition_QC_Folders\20211225_nan_nan_nan_0378926828"/>
    <s v=" "/>
    <m/>
    <m/>
    <m/>
    <m/>
    <m/>
    <s v="Not In Scope"/>
    <m/>
    <m/>
    <m/>
    <m/>
    <m/>
    <m/>
    <m/>
    <m/>
    <m/>
    <m/>
    <m/>
    <m/>
    <m/>
    <m/>
    <m/>
    <m/>
    <m/>
    <m/>
    <m/>
    <m/>
    <m/>
    <m/>
    <m/>
    <m/>
    <m/>
    <m/>
    <m/>
    <m/>
    <m/>
    <m/>
    <m/>
    <m/>
    <m/>
    <m/>
    <m/>
    <m/>
    <m/>
    <m/>
    <m/>
    <m/>
    <m/>
    <m/>
    <m/>
    <m/>
    <m/>
    <m/>
    <s v=" "/>
    <x v="6"/>
    <s v="23:49:00"/>
    <m/>
    <m/>
    <s v="FAS"/>
    <s v="N"/>
    <s v="N"/>
    <m/>
    <m/>
    <m/>
    <n v="378926828"/>
    <m/>
    <m/>
    <m/>
    <m/>
    <s v=" "/>
    <x v="0"/>
    <x v="1"/>
    <s v="N"/>
    <s v="N"/>
    <s v="N"/>
    <s v="Structure fire, not attributable to PG&amp;E. Fire limited to customer panel. This information is preliminary."/>
    <s v="Not PG&amp;E"/>
    <s v="Building"/>
    <m/>
    <m/>
    <m/>
    <s v="Structure-only"/>
    <m/>
    <m/>
    <m/>
    <m/>
    <m/>
    <s v="Other Fire: Non-PG&amp;E related"/>
    <m/>
    <m/>
    <m/>
    <s v="Other (Comments)"/>
    <x v="1"/>
    <m/>
    <m/>
    <m/>
    <s v=" "/>
    <x v="0"/>
    <n v="35.3026233"/>
    <n v="-120.8007217"/>
    <s v="San Luis Obispo"/>
    <s v="FOOTHILL 1101"/>
    <n v="12000"/>
    <m/>
    <x v="0"/>
    <s v="Cal Fire"/>
    <s v="Herbaceous"/>
    <m/>
    <m/>
    <s v="N"/>
    <m/>
    <m/>
    <m/>
    <m/>
    <s v="Pending Data"/>
    <s v="Pending Data"/>
    <s v="Pending Data"/>
    <s v="Pending Data"/>
    <s v="2021-12-28"/>
    <m/>
    <m/>
    <m/>
    <m/>
    <m/>
    <m/>
    <m/>
    <m/>
    <m/>
    <m/>
    <m/>
    <m/>
    <m/>
    <m/>
    <m/>
    <m/>
    <m/>
    <m/>
    <m/>
    <s v=" "/>
    <s v="LOS PADRES"/>
    <s v="SAN LUIS OBISPO 02"/>
    <s v="23:49"/>
    <s v="12/25/2021"/>
    <m/>
    <n v="378926828"/>
    <n v="2298"/>
    <s v="FALCON RIDGE LN"/>
    <s v="LOS OSOS"/>
    <n v="35.301237999999998"/>
    <n v="-120.802566"/>
    <s v="L2TJRWX"/>
    <s v="WOOLSEY, JAMES"/>
    <n v="182951101"/>
    <s v="20211226 02:08"/>
    <n v="1121"/>
    <m/>
    <s v="on arrival observed cust panel burned up, cust states he pulled out breakers with rake, after he turned off the main breaker,  problem stopped, disconnected ug service at panel,unable to disconnect at s/b box full of water"/>
    <s v="Y"/>
    <m/>
    <m/>
    <s v="35.3026233,-120.8007217,104.900000,3D"/>
    <m/>
    <m/>
    <m/>
    <s v="805-593-3452"/>
    <m/>
    <s v="N"/>
    <s v="Y"/>
    <s v="Y"/>
    <s v="Rain"/>
    <m/>
    <s v="Customer-Owned Structure/Equipment"/>
    <m/>
    <s v="Calm"/>
    <m/>
    <s v="Other (Comments)"/>
    <s v="cust panel"/>
    <s v="Structure Only"/>
    <m/>
    <s v="Cal Fire"/>
    <m/>
    <s v="Other (Comments)"/>
    <s v="ug cable"/>
    <s v="Y"/>
    <s v="meter and pictures"/>
    <s v="PG&amp;E Employee"/>
    <m/>
    <m/>
    <m/>
    <m/>
    <s v=" "/>
    <m/>
    <m/>
    <m/>
    <m/>
    <m/>
    <m/>
    <m/>
    <m/>
    <m/>
    <m/>
    <m/>
    <m/>
    <m/>
    <m/>
    <m/>
    <m/>
    <m/>
    <m/>
    <m/>
    <m/>
    <m/>
    <m/>
    <m/>
    <m/>
    <m/>
    <m/>
    <m/>
    <m/>
    <m/>
    <m/>
    <m/>
    <m/>
    <m/>
    <m/>
    <m/>
    <m/>
    <m/>
    <m/>
    <m/>
    <m/>
    <m/>
    <m/>
    <m/>
    <m/>
    <m/>
    <m/>
    <m/>
  </r>
  <r>
    <n v="2314"/>
    <s v="P4K5"/>
    <s v="3 - QC Complete"/>
    <n v="44556"/>
    <n v="44617"/>
    <s v="Straucture fire, not attributable to PG&amp;E. No electric cause identifies. Fire limited to customer beadroom. This information is preliminary. "/>
    <s v="\\fxshare-nas05\quotashare-fs01\ESA\5 - Ignition Tracking\2021_Ignition_QC_Folders\20211225_nan_nan_nan_9659825001"/>
    <s v=" "/>
    <m/>
    <m/>
    <m/>
    <m/>
    <m/>
    <s v="Not In Scope"/>
    <m/>
    <m/>
    <m/>
    <m/>
    <m/>
    <m/>
    <m/>
    <m/>
    <m/>
    <m/>
    <m/>
    <m/>
    <m/>
    <m/>
    <m/>
    <m/>
    <m/>
    <m/>
    <m/>
    <m/>
    <m/>
    <m/>
    <m/>
    <m/>
    <m/>
    <m/>
    <m/>
    <m/>
    <m/>
    <m/>
    <m/>
    <m/>
    <m/>
    <m/>
    <m/>
    <m/>
    <m/>
    <m/>
    <m/>
    <m/>
    <m/>
    <m/>
    <m/>
    <m/>
    <m/>
    <m/>
    <s v=" "/>
    <x v="6"/>
    <s v="02:24:00"/>
    <m/>
    <m/>
    <s v="FAS"/>
    <s v="N"/>
    <s v="N"/>
    <m/>
    <m/>
    <m/>
    <n v="9659825001"/>
    <m/>
    <m/>
    <m/>
    <m/>
    <s v=" "/>
    <x v="0"/>
    <x v="1"/>
    <s v="N"/>
    <s v="N"/>
    <s v="N"/>
    <s v="Straucture fire, not attributable to PG&amp;E. No electric cause identifies. Fire limited to customer beadroom. This information is preliminary. "/>
    <s v="Not PG&amp;E"/>
    <s v="Building"/>
    <m/>
    <m/>
    <m/>
    <s v="Structure-only"/>
    <m/>
    <m/>
    <m/>
    <m/>
    <m/>
    <s v="Other Fire: Non-PG&amp;E related"/>
    <m/>
    <m/>
    <m/>
    <s v="Pad mount"/>
    <x v="1"/>
    <m/>
    <m/>
    <m/>
    <s v=" "/>
    <x v="0"/>
    <n v="37.9736367"/>
    <n v="-121.3447383"/>
    <s v="San Joaquin"/>
    <s v="STAGG 1101"/>
    <n v="12000"/>
    <m/>
    <x v="0"/>
    <s v="Stockton FD"/>
    <s v="Urban"/>
    <m/>
    <m/>
    <s v="N"/>
    <m/>
    <m/>
    <m/>
    <m/>
    <s v="Pending Data"/>
    <s v="Pending Data"/>
    <s v="Pending Data"/>
    <s v="Pending Data"/>
    <s v="2021-12-28"/>
    <m/>
    <m/>
    <m/>
    <m/>
    <m/>
    <m/>
    <m/>
    <m/>
    <m/>
    <m/>
    <m/>
    <m/>
    <m/>
    <m/>
    <m/>
    <m/>
    <m/>
    <m/>
    <m/>
    <s v=" "/>
    <s v="STOCKTON"/>
    <s v="STOCKTON 04"/>
    <s v="02:24"/>
    <s v="12/25/2021"/>
    <m/>
    <n v="9659825001"/>
    <n v="2936"/>
    <s v="DE OVAN AVE"/>
    <s v="STOCKTON"/>
    <n v="37.973613999999998"/>
    <n v="-121.344435"/>
    <s v="Q4GAAJ8"/>
    <s v="JIMENEZ, ALBERT (P-4123)"/>
    <n v="162421101"/>
    <s v="20211225 03:31"/>
    <n v="1121"/>
    <m/>
    <s v="struc fire per fd chief not elec related ,no injuries, media . pie pan elec socket for tmen per elec disp. GDCC notified. tmen on pole sheer unable to respond. facilities nto impacted by fire isolated to bedroom."/>
    <s v="Y"/>
    <m/>
    <m/>
    <s v="37.9736367,-121.3447383,-6.100000,3D"/>
    <m/>
    <m/>
    <m/>
    <s v="stockton fire dept"/>
    <m/>
    <s v="N"/>
    <s v="Y"/>
    <s v="Y"/>
    <s v="Rain"/>
    <m/>
    <s v="Customer-Owned Structure/Equipment"/>
    <m/>
    <s v="Calm"/>
    <m/>
    <s v="3rd Party"/>
    <m/>
    <s v="Structure Only"/>
    <m/>
    <s v="Fire Dept"/>
    <m/>
    <s v="Pad mount"/>
    <m/>
    <s v="N"/>
    <m/>
    <m/>
    <m/>
    <m/>
    <m/>
    <m/>
    <s v=" "/>
    <m/>
    <m/>
    <m/>
    <m/>
    <m/>
    <m/>
    <m/>
    <m/>
    <m/>
    <m/>
    <m/>
    <m/>
    <m/>
    <m/>
    <m/>
    <m/>
    <m/>
    <m/>
    <m/>
    <m/>
    <m/>
    <m/>
    <m/>
    <m/>
    <m/>
    <m/>
    <m/>
    <m/>
    <m/>
    <m/>
    <m/>
    <m/>
    <m/>
    <m/>
    <m/>
    <m/>
    <m/>
    <m/>
    <m/>
    <m/>
    <m/>
    <m/>
    <m/>
    <m/>
    <m/>
    <m/>
    <m/>
  </r>
  <r>
    <n v="2312"/>
    <s v="BRV6"/>
    <s v="3 - QC Complete"/>
    <n v="44554"/>
    <n v="44617"/>
    <s v="Reports of a large tree that fell into primary overhead circuit, resulting in a wires down on ground incident. Troubleman created EC tag for 2 spans of #4 ACSR conductor to be replaced. The ensuing fire was 1 meter - &lt; 3 meters in size. This information is preliminary."/>
    <s v="\\fxshare-nas05\quotashare-fs01\ESA\5 - Ignition Tracking\2021_Ignition_QC_Folders\20211224_1580410_21-0160385_nan_T005501964"/>
    <s v=" "/>
    <s v="N"/>
    <m/>
    <m/>
    <m/>
    <s v="AHH7"/>
    <s v="Complete"/>
    <s v="Not Required"/>
    <m/>
    <s v="Not Required"/>
    <s v="Not Required"/>
    <m/>
    <m/>
    <m/>
    <m/>
    <m/>
    <m/>
    <m/>
    <s v="Complete"/>
    <s v="Trunk (Decay, Defect, Cavity)"/>
    <m/>
    <n v="44562"/>
    <m/>
    <s v="Not in database"/>
    <s v="N"/>
    <m/>
    <m/>
    <m/>
    <s v="N"/>
    <m/>
    <s v="Extent of condition"/>
    <m/>
    <s v="Y"/>
    <m/>
    <s v="N"/>
    <n v="44557"/>
    <m/>
    <n v="44586"/>
    <m/>
    <s v="N"/>
    <m/>
    <m/>
    <m/>
    <m/>
    <m/>
    <m/>
    <s v="N"/>
    <m/>
    <m/>
    <m/>
    <m/>
    <m/>
    <m/>
    <s v=" "/>
    <x v="7"/>
    <s v="03:20:00"/>
    <n v="44554"/>
    <s v="03:17:00"/>
    <s v="FAS"/>
    <s v="N"/>
    <s v="N"/>
    <s v="1580410"/>
    <s v="21-0160385"/>
    <m/>
    <s v="T005501964"/>
    <n v="122517783"/>
    <m/>
    <m/>
    <s v="PG&amp;E_2312_Ignition_20211224_1.jpg"/>
    <s v=" "/>
    <x v="1"/>
    <x v="0"/>
    <s v="Y"/>
    <s v="Y"/>
    <s v="N"/>
    <s v="On December 24, 2021 at 0320 hours, a PG&amp;E Troubleman was dispatched to the Camp Evers 2106 12kV Distribution Circuit in the vicinity of Summit Rd and Woolaroc Dr, Los Gatos in response to a multi customer outage. Initial analysis indicates a tree fell and brought primary wires down to the ground causing a small fire. The Troubleman found the primary lines on the ground still energized and requested the D.O. to deenergize the circuit in order to make the area safe. The primary conductor is suspected to be the origin point of the fire and resulted in 547 customers experienced an outage. The ensuing fire was less than 3 linear meters and the troubleman suppressed the fire. PG&amp;E troubleman submitted a priority &quot;A&quot; tag for repairs to be completed to the primary conductor. "/>
    <s v="PG&amp;E"/>
    <s v="Vegetation"/>
    <m/>
    <s v="D"/>
    <s v="D"/>
    <s v="&lt;3 meters of linear travel"/>
    <s v="melted ashphalt under line in roadway"/>
    <m/>
    <m/>
    <m/>
    <m/>
    <s v="Vegetation"/>
    <s v="Contact from object"/>
    <s v="Veg. contact"/>
    <s v="N"/>
    <s v="Overhead"/>
    <x v="0"/>
    <s v="Conductor - Primary"/>
    <s v="Conductor"/>
    <n v="100554483"/>
    <s v=" "/>
    <x v="2"/>
    <n v="37.148326699999998"/>
    <n v="-121.9932917"/>
    <s v="Santa Clara"/>
    <s v="CAMP EVERS 2106"/>
    <n v="12000"/>
    <s v="CAMP EVERS 210660124"/>
    <x v="1"/>
    <s v="Employee"/>
    <s v="Conifer Forest"/>
    <s v="Fire-resistive fuel bed"/>
    <s v="Asphalt "/>
    <s v="N"/>
    <m/>
    <m/>
    <n v="520"/>
    <s v="R1"/>
    <s v="Pending Data"/>
    <s v="Pending Data"/>
    <s v="Pending Data"/>
    <s v="Pending Data"/>
    <s v="2021-12-24"/>
    <n v="37.149082"/>
    <n v="-121.99230350000001"/>
    <n v="44558"/>
    <s v="RootsFail"/>
    <s v="Lots of defects, rot, cavities. Evidence suggests storm may of caused tree to fail/uproot."/>
    <s v="MADR"/>
    <n v="60"/>
    <n v="24"/>
    <n v="42"/>
    <s v="Slight"/>
    <s v="Moderate"/>
    <s v="N"/>
    <n v="1"/>
    <m/>
    <s v="Hillside"/>
    <s v="B"/>
    <s v="CrossArm"/>
    <s v="TreeWire"/>
    <n v="3"/>
    <s v=" "/>
    <s v="DEANZA"/>
    <s v="CUPERTINO 07"/>
    <s v="03:20"/>
    <s v="12/24/2021"/>
    <n v="1580410"/>
    <s v="T005501964"/>
    <n v="21755"/>
    <s v="VIRDELLE DR"/>
    <s v="LOS GATOS"/>
    <n v="37.152290000000001"/>
    <n v="-121.99675000000001"/>
    <s v="G1TZRJ2"/>
    <s v="JAMES, ZACK"/>
    <n v="83622106"/>
    <s v="20211224 04:54"/>
    <n v="9002"/>
    <m/>
    <s v="wire down @ C/O 33583, need cutout moved to main line, wire down across main line causing fuses not to operate"/>
    <s v="Y"/>
    <m/>
    <m/>
    <s v="37.1483267,-121.9932917,647.600000,3D"/>
    <m/>
    <m/>
    <s v="@ C/O 33583"/>
    <m/>
    <m/>
    <s v="N"/>
    <s v="Y"/>
    <m/>
    <s v="Storm Rain"/>
    <s v="heavy rain"/>
    <s v="Other (Comments)"/>
    <s v="burning on roadway"/>
    <s v="Light"/>
    <m/>
    <s v="Vegetation"/>
    <s v="large tree fell across line"/>
    <s v="1 meter - &lt; 3 meters"/>
    <s v="melted ashphalt under line in roadway"/>
    <s v="Self Extinguished"/>
    <m/>
    <s v="Overhead"/>
    <m/>
    <s v="N"/>
    <m/>
    <m/>
    <m/>
    <s v="TREE-FELL INTO LINE"/>
    <s v="CONDUCTOR, OVERHEAD"/>
    <s v="N"/>
    <s v=" "/>
    <s v="Unplanned"/>
    <s v="DeAnza"/>
    <s v="De Anza"/>
    <s v="082021106, LOS GATOS-1106"/>
    <s v="21-0160385"/>
    <s v="Unplanned"/>
    <s v="Clear;32-90F"/>
    <s v="547"/>
    <s v="27897"/>
    <s v="YES"/>
    <s v="Line to Ground"/>
    <s v="Sustained"/>
    <s v="No"/>
    <s v="SA23"/>
    <s v="OH"/>
    <s v="Interrupter"/>
    <s v="1580410"/>
    <s v="Conductor, Overhead, Broken, wire on ground"/>
    <s v=" "/>
    <s v="12/24/21 04:20"/>
    <m/>
    <m/>
    <m/>
    <m/>
    <m/>
    <m/>
    <m/>
    <m/>
    <m/>
    <m/>
    <m/>
    <m/>
    <m/>
    <m/>
    <m/>
    <m/>
    <m/>
    <m/>
    <m/>
    <m/>
    <m/>
    <m/>
    <m/>
    <m/>
    <m/>
    <m/>
    <m/>
  </r>
  <r>
    <n v="2313"/>
    <s v="P4K5"/>
    <s v="3 - QC Complete"/>
    <n v="44556"/>
    <n v="44617"/>
    <s v="Structure fire, not attributable to PG&amp;E. Booted meter caused the ignition. This information is preliminary."/>
    <s v="\\fxshare-nas05\quotashare-fs01\ESA\5 - Ignition Tracking\2021_Ignition_QC_Folders\20211224_nan_nan_nan_8211656266"/>
    <s v=" "/>
    <m/>
    <m/>
    <m/>
    <m/>
    <m/>
    <s v="Not In Scope"/>
    <m/>
    <m/>
    <m/>
    <m/>
    <m/>
    <m/>
    <m/>
    <m/>
    <m/>
    <m/>
    <m/>
    <m/>
    <m/>
    <m/>
    <m/>
    <m/>
    <m/>
    <m/>
    <m/>
    <m/>
    <m/>
    <m/>
    <m/>
    <m/>
    <m/>
    <m/>
    <m/>
    <m/>
    <m/>
    <m/>
    <m/>
    <m/>
    <m/>
    <m/>
    <m/>
    <m/>
    <m/>
    <m/>
    <m/>
    <m/>
    <m/>
    <m/>
    <m/>
    <m/>
    <m/>
    <m/>
    <s v=" "/>
    <x v="7"/>
    <s v="13:37:00"/>
    <m/>
    <m/>
    <s v="FAS"/>
    <s v="N"/>
    <s v="N"/>
    <m/>
    <m/>
    <m/>
    <n v="8211656266"/>
    <m/>
    <m/>
    <m/>
    <m/>
    <s v=" "/>
    <x v="0"/>
    <x v="1"/>
    <s v="N"/>
    <s v="N"/>
    <s v="N"/>
    <s v="Structure fire, not attributable to PG&amp;E. Booted meter caused the ignition. This information is preliminary."/>
    <s v="Not PG&amp;E"/>
    <s v="Building"/>
    <m/>
    <m/>
    <m/>
    <s v="Structure-only"/>
    <m/>
    <m/>
    <m/>
    <m/>
    <m/>
    <s v="Other Fire: Non-PG&amp;E related"/>
    <m/>
    <m/>
    <m/>
    <s v="Overhead"/>
    <x v="1"/>
    <m/>
    <m/>
    <m/>
    <s v=" "/>
    <x v="0"/>
    <n v="37.417281699999997"/>
    <n v="-121.8658617"/>
    <s v="Santa Clara"/>
    <s v="MILPITAS 1106"/>
    <n v="12000"/>
    <m/>
    <x v="0"/>
    <s v="San Jose FD "/>
    <s v="Urban"/>
    <m/>
    <m/>
    <s v="N"/>
    <m/>
    <m/>
    <m/>
    <m/>
    <s v="Pending Data"/>
    <s v="Pending Data"/>
    <s v="Pending Data"/>
    <s v="Pending Data"/>
    <s v="2021-12-28"/>
    <m/>
    <m/>
    <m/>
    <m/>
    <m/>
    <m/>
    <m/>
    <m/>
    <m/>
    <m/>
    <m/>
    <m/>
    <m/>
    <m/>
    <m/>
    <m/>
    <m/>
    <m/>
    <m/>
    <s v=" "/>
    <s v="SAN JOSE"/>
    <s v="SAN JOSE 03"/>
    <s v="13:37"/>
    <s v="12/24/2021"/>
    <m/>
    <n v="8211656266"/>
    <n v="2178"/>
    <s v="CORKTREE LN"/>
    <s v="SAN JOSE"/>
    <n v="37.417869000000003"/>
    <n v="-121.866541"/>
    <s v="J2TEASJ"/>
    <s v="SILVA, ED"/>
    <n v="82831106"/>
    <s v="20211224 14:11"/>
    <n v="1121"/>
    <m/>
    <s v="booted mtr  per fire dept. advised cust."/>
    <s v="Y"/>
    <m/>
    <m/>
    <s v="37.4172817,-121.8658617,102.900000,2D"/>
    <m/>
    <m/>
    <m/>
    <s v="san jose fire "/>
    <m/>
    <s v="N"/>
    <s v="N"/>
    <s v="N"/>
    <s v="Rain"/>
    <m/>
    <s v="Customer-Owned Structure/Equipment"/>
    <m/>
    <s v="Calm"/>
    <m/>
    <s v="3rd Party"/>
    <m/>
    <s v="Structure Only"/>
    <m/>
    <s v="Fire Dept"/>
    <m/>
    <s v="Overhead"/>
    <m/>
    <s v="N"/>
    <m/>
    <m/>
    <m/>
    <m/>
    <m/>
    <m/>
    <s v=" "/>
    <m/>
    <m/>
    <m/>
    <m/>
    <m/>
    <m/>
    <m/>
    <m/>
    <m/>
    <m/>
    <m/>
    <m/>
    <m/>
    <m/>
    <m/>
    <m/>
    <m/>
    <m/>
    <m/>
    <m/>
    <m/>
    <m/>
    <m/>
    <m/>
    <m/>
    <m/>
    <m/>
    <m/>
    <m/>
    <m/>
    <m/>
    <m/>
    <m/>
    <m/>
    <m/>
    <m/>
    <m/>
    <m/>
    <m/>
    <m/>
    <m/>
    <m/>
    <m/>
    <m/>
    <m/>
    <m/>
    <m/>
  </r>
  <r>
    <n v="2343"/>
    <s v="S7RM"/>
    <s v="3 - QC Complete"/>
    <n v="44575"/>
    <n v="44617"/>
    <s v="pole fire; failed crossarm"/>
    <s v="\\fxshare-nas05\quotashare-fs01\ESA\5 - Ignition Tracking\2021_Ignition_QC_Folders\20211223_TR9386123_nan_nan_T005501079"/>
    <s v=" "/>
    <s v="Y"/>
    <s v="S7RM"/>
    <s v="Outage and create and start time updated"/>
    <n v="44575"/>
    <m/>
    <s v="Not In Scope"/>
    <m/>
    <m/>
    <m/>
    <m/>
    <m/>
    <m/>
    <m/>
    <m/>
    <m/>
    <m/>
    <m/>
    <m/>
    <m/>
    <m/>
    <m/>
    <m/>
    <m/>
    <m/>
    <m/>
    <m/>
    <m/>
    <m/>
    <m/>
    <m/>
    <m/>
    <m/>
    <m/>
    <m/>
    <m/>
    <m/>
    <m/>
    <m/>
    <s v="N"/>
    <m/>
    <m/>
    <m/>
    <m/>
    <m/>
    <m/>
    <s v="N"/>
    <m/>
    <m/>
    <m/>
    <m/>
    <m/>
    <m/>
    <s v=" "/>
    <x v="8"/>
    <s v="07:30:00"/>
    <n v="44553"/>
    <s v="07:30:00"/>
    <s v="FAS"/>
    <s v="Y"/>
    <s v="N"/>
    <s v="TR9386123"/>
    <m/>
    <m/>
    <s v="T005501079"/>
    <n v="122513837"/>
    <m/>
    <m/>
    <m/>
    <s v=" "/>
    <x v="0"/>
    <x v="0"/>
    <s v="N"/>
    <s v="N"/>
    <s v="N"/>
    <s v="On December 23rd, 2021 at 0732 hours, a PG&amp;E Troubleman was dispatched to a report of a burned crossarm on 7th Street Standard one mile East of Zerker Road in Bakersfield.   This incident occurred on the 7  Standard 2103 21KV Primary Overhead circuit near 7th street in the community of Bakersfield in the Kern Division, in a non-HFTD area.  The troubleman arrived on scene at 0755 hours and noted a crossarm which had burned and the fire was confined to the pole.  The T-man de-energized the tap at the jumper and created one Priority &quot;A&quot; EC tag (notification # 122513837)  to replace the crossarm.  Initial analysis indicates that the crossarm failed, flashed and burned for an unknown reason. According to the Field notes, Kern County Fire Department was at the scene of this incident and extinguished the fire.  A PG&amp;E crew replaced the old, burned crossarm with a new composite crossarm and kingpins on December 23, 2021.  All information is preliminary.  "/>
    <s v="PG&amp;E"/>
    <s v="Other"/>
    <s v="Crossarm"/>
    <s v="D"/>
    <s v="D"/>
    <s v="Structure-PG&amp;E only"/>
    <m/>
    <m/>
    <m/>
    <m/>
    <m/>
    <s v="Equipment - PG&amp;E"/>
    <s v="All types of equipment / facility failure"/>
    <s v="Crossarm failure"/>
    <s v="N"/>
    <s v="Overhead"/>
    <x v="0"/>
    <s v="Crossarm"/>
    <s v="Crossarm, pins"/>
    <n v="100210400"/>
    <s v=" "/>
    <x v="0"/>
    <n v="35.441153"/>
    <n v="-119.1365373732"/>
    <s v="Kern"/>
    <s v="7TH STANDARD 2103"/>
    <n v="21000"/>
    <s v="7TH STANDARD 2103CB"/>
    <x v="0"/>
    <s v="Kern County FD"/>
    <s v="Agriculture"/>
    <s v="Brush fuel model"/>
    <s v="Brush/grass"/>
    <s v="N"/>
    <m/>
    <m/>
    <m/>
    <m/>
    <s v="Pending Data"/>
    <s v="Pending Data"/>
    <s v="Pending Data"/>
    <s v="Pending Data"/>
    <s v="2021-12-28"/>
    <m/>
    <m/>
    <m/>
    <m/>
    <m/>
    <m/>
    <m/>
    <m/>
    <m/>
    <m/>
    <m/>
    <m/>
    <m/>
    <m/>
    <m/>
    <m/>
    <m/>
    <m/>
    <m/>
    <s v=" "/>
    <s v="KERN"/>
    <s v="BAKERSFIELD 02"/>
    <s v="2021-12-23"/>
    <s v="2021-12-23"/>
    <s v="TR9386123"/>
    <s v="T005501079"/>
    <s v="UNKNOWN"/>
    <s v="7TH STANDARD RD , ZERK"/>
    <s v="BAKERSFIELD"/>
    <m/>
    <m/>
    <s v="J8M6"/>
    <s v="MASON, JOSHUA"/>
    <m/>
    <m/>
    <n v="9002"/>
    <m/>
    <s v="Field Remarks: EC TAG CREATED FOR CREW TO REPLACE X ARM, DE ENERGIZED TAP AT JUMPERS. ; Dispatcher Remarks: nan; Office Remarks: AXS-OK FD ONS. ETA CB 661-324-6551... POLE ON FIRE ON 7TH STANDARD RD, 1 MILE EAST OF ZERKER RD, SOUTHSIDE OF ROAD "/>
    <m/>
    <m/>
    <m/>
    <m/>
    <m/>
    <m/>
    <m/>
    <m/>
    <s v=" "/>
    <m/>
    <m/>
    <m/>
    <m/>
    <m/>
    <m/>
    <m/>
    <m/>
    <m/>
    <m/>
    <m/>
    <m/>
    <m/>
    <m/>
    <m/>
    <m/>
    <m/>
    <m/>
    <m/>
    <m/>
    <m/>
    <s v="OVERHEAD"/>
    <s v="CROSSARM, WOOD"/>
    <m/>
    <m/>
    <m/>
    <m/>
    <m/>
    <m/>
    <m/>
    <m/>
    <m/>
    <m/>
    <m/>
    <m/>
    <m/>
    <m/>
    <m/>
    <m/>
    <m/>
    <m/>
    <m/>
    <m/>
    <m/>
    <m/>
    <m/>
    <m/>
    <m/>
    <m/>
    <m/>
    <m/>
    <m/>
    <m/>
    <m/>
    <m/>
    <m/>
    <m/>
    <m/>
    <m/>
    <m/>
    <m/>
    <m/>
    <m/>
    <m/>
    <m/>
    <m/>
    <m/>
    <m/>
    <m/>
    <m/>
    <m/>
    <m/>
  </r>
  <r>
    <n v="2342"/>
    <s v="S7RM"/>
    <s v="3 - QC Complete"/>
    <n v="44575"/>
    <n v="44617"/>
    <s v="limbs on primary line"/>
    <s v="\\fxshare-nas05\quotashare-fs01\ESA\5 - Ignition Tracking\2021_Ignition_QC_Folders\20211223_1579480_nan_nan_T005500974"/>
    <s v=" "/>
    <s v="Y"/>
    <s v="S7RM"/>
    <s v="EdGIS has this as a Tier 2-updated.  Outage create time incorrect"/>
    <m/>
    <m/>
    <s v="Not In Scope"/>
    <m/>
    <m/>
    <m/>
    <m/>
    <m/>
    <m/>
    <m/>
    <m/>
    <m/>
    <m/>
    <m/>
    <m/>
    <m/>
    <m/>
    <m/>
    <m/>
    <m/>
    <m/>
    <m/>
    <m/>
    <m/>
    <m/>
    <m/>
    <m/>
    <m/>
    <m/>
    <m/>
    <m/>
    <m/>
    <m/>
    <m/>
    <m/>
    <m/>
    <m/>
    <m/>
    <m/>
    <m/>
    <m/>
    <m/>
    <s v="Y"/>
    <n v="44574"/>
    <m/>
    <s v="GXKI"/>
    <s v="GXKI@pge.com"/>
    <s v="Any photos?"/>
    <m/>
    <s v=" "/>
    <x v="8"/>
    <n v="244"/>
    <n v="44553"/>
    <n v="244"/>
    <s v="FAS"/>
    <s v="Y"/>
    <s v="N"/>
    <n v="1579480"/>
    <s v="21-0160213"/>
    <m/>
    <s v="T005500974"/>
    <n v="122513546"/>
    <m/>
    <m/>
    <m/>
    <s v=" "/>
    <x v="0"/>
    <x v="0"/>
    <s v="N"/>
    <s v="N"/>
    <s v="N"/>
    <s v="On December 23rd, 2021 at 0244 hours a PG&amp;E Troubleman was dispatched to the Rising River 1101 12 KV Primary Overhead Distribution circuit near State Highway 89 in the Hat Creek Community area of Shasta County.  Upon the troubleman's arrival at 0504 hours, he noted a pole fire load side of Line Recloser 9032 at SAP # 1015200063.  The troubleman described a burnt pole top and limbs on the line.  This incident occurred in a Tier 2 HFTD during weather conditions which were described as clear.  One priority &quot;A&quot; Electric Corrective tag (notification # 122513546) was created as a result of this incident to install a new Kingpin, crossarm and insulator.  On December 23rd, 2021 a PG&amp;E crew installed a new 8 foot composite crossarm and installed a new 16' Kingpin.  This information is preliminary.  "/>
    <s v="PG&amp;E"/>
    <s v="Other"/>
    <s v="Pole"/>
    <s v="D"/>
    <s v="D"/>
    <s v="Structure-PG&amp;E only"/>
    <m/>
    <m/>
    <m/>
    <m/>
    <m/>
    <s v="Vegetation"/>
    <s v="Contact from object"/>
    <s v="Veg. contact"/>
    <s v="Y"/>
    <s v="Overhead"/>
    <x v="0"/>
    <s v="Conductor - Primary"/>
    <s v="Crossarm, Kingpin"/>
    <n v="101520063"/>
    <s v=" "/>
    <x v="1"/>
    <n v="40.773400000000002"/>
    <n v="-121.50134"/>
    <s v="Shasta"/>
    <s v="RISING RIVER 1101"/>
    <n v="12000"/>
    <s v="RISING RIVER 11019032"/>
    <x v="0"/>
    <s v="Unknown"/>
    <s v="Shrub"/>
    <m/>
    <m/>
    <m/>
    <m/>
    <m/>
    <n v="250"/>
    <s v="R1"/>
    <s v="Pending Data"/>
    <s v="Pending Data"/>
    <s v="Pending Data"/>
    <s v="Pending Data"/>
    <s v="2021-12-28"/>
    <m/>
    <m/>
    <m/>
    <m/>
    <m/>
    <m/>
    <m/>
    <m/>
    <m/>
    <m/>
    <m/>
    <m/>
    <m/>
    <m/>
    <m/>
    <m/>
    <m/>
    <m/>
    <m/>
    <s v=" "/>
    <s v="NORTH VALLEY"/>
    <s v="BURNEY"/>
    <s v="2021-12-23"/>
    <s v="2021-12-23"/>
    <n v="1579480"/>
    <s v="T005500974"/>
    <s v="16089"/>
    <s v="HIGHWAY 89"/>
    <s v="HAT CREEK"/>
    <n v="40.779969999999999"/>
    <n v="-121.50275000000001"/>
    <s v="GXKI"/>
    <s v="KNAUP, GEORGE"/>
    <n v="103551101"/>
    <m/>
    <n v="9002"/>
    <m/>
    <s v="Field Remarks: burnt poletop and limbs on primary line; Dispatcher Remarks: nan; Office Remarks: SMART MTR AUTO-GENERATED TAG "/>
    <m/>
    <m/>
    <m/>
    <m/>
    <m/>
    <m/>
    <m/>
    <m/>
    <s v=" "/>
    <m/>
    <m/>
    <m/>
    <m/>
    <m/>
    <m/>
    <m/>
    <m/>
    <m/>
    <m/>
    <m/>
    <m/>
    <m/>
    <m/>
    <m/>
    <m/>
    <m/>
    <m/>
    <m/>
    <m/>
    <m/>
    <s v="OVERHEAD"/>
    <s v="CONDUCTOR, OVERHEAD"/>
    <m/>
    <m/>
    <m/>
    <m/>
    <m/>
    <m/>
    <m/>
    <m/>
    <m/>
    <m/>
    <m/>
    <m/>
    <m/>
    <m/>
    <m/>
    <m/>
    <m/>
    <m/>
    <m/>
    <m/>
    <m/>
    <m/>
    <m/>
    <m/>
    <m/>
    <m/>
    <m/>
    <m/>
    <m/>
    <m/>
    <m/>
    <m/>
    <m/>
    <m/>
    <m/>
    <m/>
    <m/>
    <m/>
    <m/>
    <m/>
    <m/>
    <m/>
    <m/>
    <m/>
    <m/>
    <m/>
    <m/>
    <m/>
    <m/>
  </r>
  <r>
    <n v="2262"/>
    <s v="DJPK"/>
    <s v="3 - QC Complete"/>
    <n v="44554"/>
    <n v="44617"/>
    <s v="Primary overhead conductor failed at deadend and fell to ground. The arcing conductors on ground caused a small less than one meter fire at base of distribution pole. This information is preliminary."/>
    <s v="\\fxshare-nas05\quotashare-fs01\ESA\5 - Ignition Tracking\2021_Ignition_QC_Folders\20211223_1579569_21-0160245_nan_T005500982"/>
    <s v=" "/>
    <s v="Y"/>
    <s v="DJPK"/>
    <s v="Updated Outage Time; Updated FAS #'s; Updated Fire Lat/Long"/>
    <n v="44554"/>
    <m/>
    <s v="Not In Scope"/>
    <m/>
    <m/>
    <m/>
    <m/>
    <m/>
    <m/>
    <m/>
    <m/>
    <m/>
    <m/>
    <m/>
    <m/>
    <m/>
    <m/>
    <m/>
    <m/>
    <m/>
    <m/>
    <m/>
    <m/>
    <m/>
    <m/>
    <m/>
    <m/>
    <m/>
    <m/>
    <m/>
    <m/>
    <m/>
    <m/>
    <m/>
    <m/>
    <s v="N"/>
    <m/>
    <m/>
    <m/>
    <m/>
    <m/>
    <m/>
    <s v="Y"/>
    <n v="44553"/>
    <n v="44553"/>
    <s v="KMSR"/>
    <s v="(510) 750-5433"/>
    <s v="Spoke to T-man, Kevin Stephens.  Confirmed that outage caused when middle phase conductor broke at the dead end shoe for the dead end connection to line &amp; buck pole.  Wire down did not cause fire due to wet conditions. "/>
    <m/>
    <s v=" "/>
    <x v="8"/>
    <s v="06:00:00"/>
    <n v="44553"/>
    <s v="03:57:00"/>
    <s v="FAS"/>
    <s v="N"/>
    <s v="N"/>
    <s v="1579569"/>
    <s v="21-0160245"/>
    <m/>
    <s v="T005500982, T005501015, T005501072, T005501019, T005501215"/>
    <n v="122514001"/>
    <m/>
    <m/>
    <m/>
    <s v=" "/>
    <x v="0"/>
    <x v="1"/>
    <s v="N"/>
    <s v="N"/>
    <s v="N"/>
    <s v="On December 23, 2021, at 03:57 hours, a PG&amp;E Troubleman was dispatched to the Oakland K-1102 12kV distribution circuit in the vicinity of Thornhill Drive and Armour Drive, Oakland, in response to an outage.  The responding Troubleman found a primary wire down at the location of 6848 Thornhill Drive.  The Troubleman observed that the dead-end shoe for the middle phase of the primary circuit broke at the dead-end connection to the line &amp; buck pole.  Per the Troubleman, no fire resulted from the incident.  The initial cause of the incident is believed to be equipment failure.  A PG&amp;E contract crew repaired the broken conductor by splicing in 4 feet of 1/0 aluminum conductor.  The repair was completed on December 23, 2021.  "/>
    <s v="Not PG&amp;E"/>
    <m/>
    <m/>
    <s v="D"/>
    <s v="D"/>
    <s v="No Fire"/>
    <m/>
    <m/>
    <m/>
    <m/>
    <m/>
    <s v="No Fire"/>
    <m/>
    <m/>
    <m/>
    <s v="Overhead"/>
    <x v="1"/>
    <m/>
    <m/>
    <m/>
    <s v=" "/>
    <x v="2"/>
    <n v="37.839083840000001"/>
    <n v="-122.20383560000001"/>
    <s v="Alameda"/>
    <s v="OAKLAND K 1102"/>
    <n v="12000"/>
    <s v="OAKLAND K 1102CR014"/>
    <x v="0"/>
    <s v="Self Extinguished"/>
    <s v="Urban"/>
    <m/>
    <m/>
    <s v="N"/>
    <m/>
    <m/>
    <n v="530"/>
    <s v="R1"/>
    <s v="Pending Data"/>
    <s v="Pending Data"/>
    <s v="Pending Data"/>
    <s v="Pending Data"/>
    <s v="2021-12-24"/>
    <m/>
    <m/>
    <m/>
    <m/>
    <m/>
    <m/>
    <m/>
    <m/>
    <m/>
    <m/>
    <m/>
    <m/>
    <m/>
    <m/>
    <m/>
    <m/>
    <m/>
    <m/>
    <m/>
    <s v=" "/>
    <s v="DIABLO"/>
    <s v="CONCORD 06"/>
    <s v="06:00"/>
    <s v="12/23/2021"/>
    <s v="1579569"/>
    <s v="T005500982"/>
    <s v="UNKNOWN"/>
    <s v="1861 WOODHAVEN WAY, OA"/>
    <s v="OAKLAND"/>
    <n v="37.851599999999998"/>
    <n v="-122.20549"/>
    <s v="E1TKMSR"/>
    <s v="STEPHENS, KEVIN"/>
    <n v="12101102"/>
    <s v="20211223 09:15"/>
    <n v="9002"/>
    <m/>
    <s v="primary wire down"/>
    <s v="Y"/>
    <m/>
    <m/>
    <m/>
    <n v="37.840179399999997"/>
    <n v="-122.2046457"/>
    <m/>
    <s v="none"/>
    <n v="11017986"/>
    <s v="N"/>
    <s v="Y"/>
    <m/>
    <s v="Rain"/>
    <m/>
    <s v="Private Land"/>
    <s v="no damage. small burn mark in dirt where conductor arced"/>
    <s v="Light"/>
    <m/>
    <s v="PG&amp;E Equipment"/>
    <s v="dead end failed"/>
    <s v="&lt; 1 meter"/>
    <m/>
    <s v="Self Extinguished"/>
    <s v="due to rain"/>
    <s v="Overhead"/>
    <m/>
    <s v="N"/>
    <m/>
    <m/>
    <m/>
    <s v="OVERHEAD"/>
    <s v="CONDUCTOR, OVERHEAD"/>
    <s v="N"/>
    <s v=" "/>
    <s v="Unplanned"/>
    <s v="East Bay"/>
    <s v="Central"/>
    <s v="012101102, OAKLAND K-1102"/>
    <s v="21-0160245"/>
    <s v="Unplanned"/>
    <s v="Clear;32-90F"/>
    <s v="1283 1 of 3 Phases Open"/>
    <s v="426265"/>
    <s v="YES"/>
    <s v="Force Out"/>
    <s v="Sustained"/>
    <s v="No"/>
    <s v="CR014"/>
    <s v="OH"/>
    <s v="Line Recloser"/>
    <s v="1579569"/>
    <s v="Conductor, Overhead, Broken, wire on ground"/>
    <m/>
    <s v=" "/>
    <m/>
    <m/>
    <m/>
    <m/>
    <m/>
    <m/>
    <m/>
    <m/>
    <m/>
    <m/>
    <m/>
    <m/>
    <m/>
    <m/>
    <m/>
    <m/>
    <m/>
    <m/>
    <m/>
    <m/>
    <m/>
    <m/>
    <m/>
    <m/>
    <m/>
    <m/>
    <m/>
  </r>
  <r>
    <n v="2341"/>
    <s v="S7RM"/>
    <s v="3 - QC Complete"/>
    <n v="44574"/>
    <n v="44617"/>
    <s v="Duplicate of Index # 2340.  pole fire; failed line recloser; flashed insulator, "/>
    <s v="\\fxshare-nas05\quotashare-fs01\ESA\5 - Ignition Tracking\2021_Ignition_QC_Folders\20211222_1579006_nan_nan_T005500293"/>
    <s v=" "/>
    <m/>
    <m/>
    <m/>
    <m/>
    <m/>
    <s v="Not In Scope"/>
    <m/>
    <m/>
    <m/>
    <m/>
    <m/>
    <m/>
    <m/>
    <m/>
    <m/>
    <m/>
    <m/>
    <m/>
    <m/>
    <m/>
    <m/>
    <m/>
    <m/>
    <m/>
    <m/>
    <m/>
    <m/>
    <m/>
    <m/>
    <m/>
    <m/>
    <m/>
    <m/>
    <m/>
    <m/>
    <m/>
    <m/>
    <m/>
    <m/>
    <m/>
    <m/>
    <m/>
    <m/>
    <m/>
    <m/>
    <m/>
    <m/>
    <m/>
    <m/>
    <m/>
    <m/>
    <m/>
    <s v=" "/>
    <x v="9"/>
    <s v="07:39"/>
    <n v="44552"/>
    <s v="07:39"/>
    <s v="FAS"/>
    <s v="N"/>
    <s v="Y"/>
    <s v="1579006, 1578963"/>
    <s v="21-0160086"/>
    <m/>
    <s v="T005500293"/>
    <n v="122510666"/>
    <m/>
    <m/>
    <m/>
    <s v=" "/>
    <x v="0"/>
    <x v="0"/>
    <s v="N"/>
    <s v="N"/>
    <s v="N"/>
    <s v="Duplicate of Index #2340. Refer to Index # 2340."/>
    <s v="PG&amp;E"/>
    <s v="Other"/>
    <s v="Pole"/>
    <m/>
    <m/>
    <s v="Structure-PG&amp;E only"/>
    <m/>
    <m/>
    <m/>
    <m/>
    <m/>
    <s v="Equipment - PG&amp;E"/>
    <s v="All types of equipment / facility failure"/>
    <s v="Recloser failure"/>
    <m/>
    <s v="Overhead"/>
    <x v="0"/>
    <s v="Insulator"/>
    <m/>
    <m/>
    <s v=" "/>
    <x v="0"/>
    <n v="36.820779999999999"/>
    <n v="-119.59220999999999"/>
    <s v="Fresno"/>
    <s v="AIRWAYS 1107"/>
    <n v="12000"/>
    <m/>
    <x v="0"/>
    <s v="Self-Extinguished"/>
    <s v="Urban"/>
    <m/>
    <m/>
    <m/>
    <m/>
    <m/>
    <m/>
    <s v="R1"/>
    <s v="Pending Data"/>
    <s v="Pending Data"/>
    <s v="Pending Data"/>
    <s v="Pending Data"/>
    <s v="2021-12-24"/>
    <m/>
    <m/>
    <m/>
    <m/>
    <m/>
    <m/>
    <m/>
    <m/>
    <m/>
    <m/>
    <m/>
    <m/>
    <m/>
    <m/>
    <m/>
    <m/>
    <m/>
    <m/>
    <m/>
    <s v=" "/>
    <s v="FRESNO"/>
    <s v="FRESNO 12"/>
    <s v="2021-12-22"/>
    <s v="2021-12-22"/>
    <n v="1579006"/>
    <s v="T005500293"/>
    <s v="5847"/>
    <s v="N DEL REY AVE"/>
    <s v="CLOVIS"/>
    <n v="36.820779999999999"/>
    <n v="-119.59220999999999"/>
    <s v="L1F9"/>
    <s v="FULL, LARAMIE"/>
    <n v="252041107"/>
    <m/>
    <n v="9002"/>
    <m/>
    <s v="Field Remarks: related to larger outage misassigned customer due to incorrect mapping; Dispatcher Remarks: nan; Office Remarks: AXS-NONE XSTR- PWR-I COMPLETE OUT/CALLER ADV IF FRONT OF 5757 N DEL REY POLE HAD FIRE ON TOP OF POLE/ FIRE IS OUT "/>
    <m/>
    <m/>
    <m/>
    <m/>
    <m/>
    <m/>
    <m/>
    <m/>
    <s v=" "/>
    <m/>
    <m/>
    <m/>
    <m/>
    <m/>
    <m/>
    <m/>
    <m/>
    <m/>
    <m/>
    <m/>
    <m/>
    <m/>
    <m/>
    <m/>
    <m/>
    <m/>
    <m/>
    <m/>
    <m/>
    <m/>
    <s v="COORDINATION FAILURE"/>
    <s v="CONDUCTOR, OVERHEAD"/>
    <m/>
    <m/>
    <m/>
    <m/>
    <m/>
    <m/>
    <m/>
    <m/>
    <m/>
    <m/>
    <m/>
    <m/>
    <m/>
    <m/>
    <m/>
    <m/>
    <m/>
    <m/>
    <m/>
    <m/>
    <m/>
    <m/>
    <m/>
    <m/>
    <m/>
    <m/>
    <m/>
    <m/>
    <m/>
    <m/>
    <m/>
    <m/>
    <m/>
    <m/>
    <m/>
    <m/>
    <m/>
    <m/>
    <m/>
    <m/>
    <m/>
    <m/>
    <m/>
    <m/>
    <m/>
    <m/>
    <m/>
    <m/>
    <m/>
  </r>
  <r>
    <n v="2340"/>
    <s v="S7RM"/>
    <s v="3 - QC Complete"/>
    <n v="44574"/>
    <n v="44617"/>
    <s v="pole fire; failed line recloser R1250"/>
    <s v="\\fxshare-nas05\quotashare-fs01\ESA\5 - Ignition Tracking\2021_Ignition_QC_Folders\20211222_1578963_nan_nan_T005500174"/>
    <s v=" "/>
    <s v="Y"/>
    <s v="S7RM"/>
    <s v="Outage create and start time. Updated"/>
    <n v="44574"/>
    <m/>
    <s v="Not In Scope"/>
    <m/>
    <m/>
    <m/>
    <m/>
    <m/>
    <m/>
    <m/>
    <m/>
    <m/>
    <m/>
    <m/>
    <m/>
    <m/>
    <m/>
    <m/>
    <m/>
    <m/>
    <m/>
    <m/>
    <m/>
    <m/>
    <m/>
    <m/>
    <m/>
    <m/>
    <m/>
    <m/>
    <m/>
    <m/>
    <m/>
    <m/>
    <m/>
    <s v="N"/>
    <m/>
    <m/>
    <m/>
    <m/>
    <m/>
    <m/>
    <m/>
    <m/>
    <m/>
    <m/>
    <m/>
    <m/>
    <m/>
    <s v=" "/>
    <x v="9"/>
    <s v="03:43:00"/>
    <n v="44552"/>
    <s v="03:43:00"/>
    <s v="FAS"/>
    <s v="Y"/>
    <s v="N"/>
    <n v="1578963"/>
    <s v="21-0160086"/>
    <m/>
    <s v="T005500174"/>
    <n v="122510666"/>
    <m/>
    <m/>
    <m/>
    <s v=" "/>
    <x v="0"/>
    <x v="0"/>
    <s v="N"/>
    <s v="N"/>
    <s v="N"/>
    <s v="On December 22nd, 2021 at 0410 hours, a PG&amp;E troubleman was dispatched to the Airways 1107 12KV Overhead Distribution circuit near 5757 Del Rey Road in the community of Clovis in response to a report of a burnt pole top.  Upon his arrival at 0516 hours, the troubleman noted the top of SAP pole ID # 100799245 burnt with no extension of fire beyond the pole.  (see photo in shared file) Line  Recloser 1250 was opened to de-energize the line.  This incident occurred in a Tier 1 HFTD during weather conditions which were described as clear.  Initial analysis indicates that the line recloser flashed and failed for an unknown reason causing the pole top to burn.  One priority &quot;A&quot; Electric Corrective notification tag was generated as a result of this incident (tag # 122510666) to replace the pole, crossarm, insulators and reframe the hardware.  A PG&amp;E repair crew completed the repairs on December 22, 2021.  This information is preliminary.  "/>
    <s v="PG&amp;E"/>
    <s v="Other"/>
    <s v="Pole"/>
    <s v="D"/>
    <s v="D"/>
    <s v="Structure-PG&amp;E only"/>
    <m/>
    <m/>
    <m/>
    <m/>
    <m/>
    <s v="Equipment - PG&amp;E"/>
    <s v="All types of equipment / facility failure"/>
    <s v="Recloser failure"/>
    <s v="Y"/>
    <s v="Overhead"/>
    <x v="0"/>
    <s v="Recloser"/>
    <s v="Pole, crossarm, insulator, hardware"/>
    <n v="100799245"/>
    <s v=" "/>
    <x v="0"/>
    <n v="36.82302"/>
    <n v="-119.60881000000001"/>
    <s v="Fresno"/>
    <s v="AIRWAYS 1107"/>
    <n v="12000"/>
    <s v="AIRWAYS 1107R1250"/>
    <x v="0"/>
    <s v="Unknown"/>
    <s v="Urban"/>
    <s v="Grass Fuel Model"/>
    <s v="Dry grass"/>
    <s v="N"/>
    <m/>
    <m/>
    <m/>
    <s v="R1"/>
    <s v="Pending Data"/>
    <s v="Pending Data"/>
    <s v="Pending Data"/>
    <s v="Pending Data"/>
    <s v="2021-12-24"/>
    <m/>
    <m/>
    <m/>
    <m/>
    <m/>
    <m/>
    <m/>
    <m/>
    <m/>
    <m/>
    <m/>
    <m/>
    <m/>
    <m/>
    <m/>
    <m/>
    <m/>
    <m/>
    <m/>
    <s v=" "/>
    <s v="FRESNO"/>
    <s v="FRESNO 12"/>
    <s v="2021-12-22"/>
    <s v="2021-12-22"/>
    <n v="1578963"/>
    <s v="T005500174"/>
    <s v="5757"/>
    <s v="N DEL REY AVE"/>
    <s v="CLOVIS"/>
    <n v="36.82302"/>
    <n v="-119.60881000000001"/>
    <s v="JWPI"/>
    <s v="POLSGROVE, JUSTIN"/>
    <n v="252041107"/>
    <m/>
    <n v="9002"/>
    <n v="1"/>
    <s v="Field Remarks: found burnt pole top cleared made ec tag marked USA called oncall; Dispatcher Remarks: nan; Office Remarks: SMART MTR AUTO-GENERATED TAG "/>
    <m/>
    <m/>
    <m/>
    <m/>
    <m/>
    <m/>
    <m/>
    <m/>
    <s v=" "/>
    <m/>
    <m/>
    <m/>
    <m/>
    <m/>
    <m/>
    <m/>
    <m/>
    <m/>
    <m/>
    <m/>
    <m/>
    <m/>
    <m/>
    <m/>
    <m/>
    <m/>
    <m/>
    <m/>
    <m/>
    <m/>
    <s v="FIRE, POLE"/>
    <s v="POLE-WOOD"/>
    <m/>
    <m/>
    <m/>
    <m/>
    <m/>
    <m/>
    <m/>
    <m/>
    <m/>
    <m/>
    <m/>
    <m/>
    <m/>
    <m/>
    <m/>
    <m/>
    <m/>
    <m/>
    <m/>
    <m/>
    <m/>
    <m/>
    <m/>
    <m/>
    <m/>
    <m/>
    <m/>
    <m/>
    <m/>
    <m/>
    <m/>
    <m/>
    <m/>
    <m/>
    <m/>
    <m/>
    <m/>
    <m/>
    <m/>
    <m/>
    <m/>
    <m/>
    <m/>
    <m/>
    <m/>
    <m/>
    <m/>
    <m/>
    <m/>
  </r>
  <r>
    <n v="2261"/>
    <s v="AGFC"/>
    <s v="3 - QC Complete"/>
    <n v="44551"/>
    <n v="44617"/>
    <s v="Underground secondary equipment failed, due to old splice. Photos from EC tag showed no sign of fire, so I called the troubleman and he said it was marked on accident. No fire. This information is preliminary."/>
    <s v="\\fxshare-nas05\quotashare-fs01\ESA\5 - Ignition Tracking\2021_Ignition_QC_Folders\20211221_1578704_nan_nan_T005499832"/>
    <s v=" "/>
    <m/>
    <m/>
    <m/>
    <m/>
    <m/>
    <s v="Not In Scope"/>
    <m/>
    <m/>
    <m/>
    <m/>
    <m/>
    <m/>
    <m/>
    <m/>
    <m/>
    <m/>
    <m/>
    <m/>
    <m/>
    <m/>
    <m/>
    <m/>
    <m/>
    <m/>
    <m/>
    <m/>
    <m/>
    <m/>
    <m/>
    <m/>
    <m/>
    <m/>
    <m/>
    <m/>
    <m/>
    <m/>
    <m/>
    <m/>
    <m/>
    <m/>
    <m/>
    <m/>
    <m/>
    <m/>
    <m/>
    <m/>
    <m/>
    <m/>
    <m/>
    <m/>
    <m/>
    <m/>
    <s v=" "/>
    <x v="10"/>
    <s v="13:11:00"/>
    <n v="44551"/>
    <s v="13:11:00"/>
    <s v="FAS"/>
    <s v="N"/>
    <s v="N"/>
    <s v="1578704"/>
    <m/>
    <m/>
    <s v="T005499832"/>
    <n v="122509840"/>
    <m/>
    <m/>
    <m/>
    <s v=" "/>
    <x v="0"/>
    <x v="1"/>
    <s v="N"/>
    <s v="N"/>
    <s v="N"/>
    <s v="Underground secondary equipment failed, due to old splice. Photos from EC tag showed no sign of fire, so I called the troubleman and he said it was marked on accident. No fire. This information is preliminary."/>
    <s v="Not PG&amp;E"/>
    <m/>
    <m/>
    <m/>
    <m/>
    <s v="No Fire"/>
    <m/>
    <m/>
    <m/>
    <m/>
    <m/>
    <s v="No Fire"/>
    <m/>
    <m/>
    <m/>
    <s v="Underground"/>
    <x v="1"/>
    <m/>
    <m/>
    <m/>
    <s v=" "/>
    <x v="1"/>
    <n v="38.505552000000002"/>
    <n v="-122.195776"/>
    <s v="Napa"/>
    <s v="MONTICELLO 1101"/>
    <n v="12000"/>
    <s v="MONTICELLO 110152910"/>
    <x v="0"/>
    <s v="Unknown"/>
    <s v="Urban"/>
    <m/>
    <m/>
    <s v="Y"/>
    <s v="Hennessey 2020"/>
    <m/>
    <m/>
    <m/>
    <s v="Pending Data"/>
    <s v="Pending Data"/>
    <s v="Pending Data"/>
    <s v="Pending Data"/>
    <s v="2021-12-21"/>
    <m/>
    <m/>
    <m/>
    <m/>
    <m/>
    <m/>
    <m/>
    <m/>
    <m/>
    <m/>
    <m/>
    <m/>
    <m/>
    <m/>
    <m/>
    <m/>
    <m/>
    <m/>
    <m/>
    <s v=" "/>
    <s v="NORTH BAY"/>
    <s v="NAPA 03"/>
    <s v="13:11"/>
    <s v="12/21/2021"/>
    <s v="1578704"/>
    <s v="T005499832"/>
    <n v="1025"/>
    <s v="OVERLAND"/>
    <s v="NAPA"/>
    <n v="38.505549999999999"/>
    <n v="-122.19571999999999"/>
    <s v="N1TMDGX"/>
    <s v="GRAMMER, MASON"/>
    <n v="43051101"/>
    <s v="20211221 15:28"/>
    <n v="9002"/>
    <m/>
    <s v="need crew to replace underground secondary service"/>
    <s v="Y"/>
    <m/>
    <m/>
    <s v="38.446835544098555,-122.19657171727403,251.19194390065968,"/>
    <m/>
    <m/>
    <m/>
    <m/>
    <m/>
    <s v="N"/>
    <s v="Y"/>
    <m/>
    <s v="Rain"/>
    <m/>
    <s v="PGE&amp;E-Owned Structure/Equipment"/>
    <m/>
    <s v="Calm"/>
    <m/>
    <s v="PG&amp;E Equipment"/>
    <m/>
    <s v="Structure Only"/>
    <m/>
    <s v="Other (Comments)"/>
    <s v="All"/>
    <s v="Other (Comments)"/>
    <s v="All"/>
    <s v="N"/>
    <m/>
    <m/>
    <m/>
    <s v="UNDERGROUND"/>
    <s v="CONDUCTOR, UNDERGROUND"/>
    <s v="N"/>
    <s v=" "/>
    <m/>
    <m/>
    <m/>
    <m/>
    <m/>
    <m/>
    <m/>
    <m/>
    <m/>
    <m/>
    <m/>
    <m/>
    <m/>
    <m/>
    <m/>
    <m/>
    <m/>
    <m/>
    <m/>
    <m/>
    <m/>
    <m/>
    <m/>
    <m/>
    <m/>
    <m/>
    <m/>
    <m/>
    <m/>
    <m/>
    <m/>
    <m/>
    <m/>
    <m/>
    <m/>
    <m/>
    <m/>
    <m/>
    <m/>
    <m/>
    <m/>
    <m/>
    <m/>
    <m/>
    <m/>
    <m/>
    <m/>
  </r>
  <r>
    <n v="2339"/>
    <s v="S7RM"/>
    <s v="3 - QC Complete"/>
    <n v="44574"/>
    <n v="44617"/>
    <s v="branch fell on transformer and it caught fire"/>
    <s v="\\fxshare-nas05\quotashare-fs01\ESA\5 - Ignition Tracking\2021_Ignition_QC_Folders\20211220_1578013_nan_nan_T005498852"/>
    <s v=" "/>
    <s v="Y"/>
    <s v="S7RM"/>
    <s v="Outage create and start time. Updated"/>
    <n v="44574"/>
    <m/>
    <s v="Not In Scope"/>
    <m/>
    <m/>
    <m/>
    <m/>
    <m/>
    <m/>
    <m/>
    <m/>
    <m/>
    <m/>
    <m/>
    <m/>
    <m/>
    <m/>
    <m/>
    <m/>
    <m/>
    <m/>
    <m/>
    <m/>
    <m/>
    <m/>
    <m/>
    <m/>
    <m/>
    <s v="Y"/>
    <s v="MWQ1"/>
    <s v="N"/>
    <m/>
    <m/>
    <m/>
    <m/>
    <s v="N"/>
    <m/>
    <m/>
    <m/>
    <m/>
    <m/>
    <m/>
    <s v="Y"/>
    <n v="44574"/>
    <n v="44574"/>
    <s v="M2AU"/>
    <s v="(707) 499-7985"/>
    <s v="Any photos- sent one photo of fir branch on line."/>
    <m/>
    <s v=" "/>
    <x v="11"/>
    <s v="11:16:00"/>
    <n v="44550"/>
    <s v="11:16:00"/>
    <s v="FAS"/>
    <s v="Y"/>
    <s v="N"/>
    <n v="1578013"/>
    <s v="21-0159852"/>
    <m/>
    <s v="T005498852"/>
    <n v="122505483"/>
    <m/>
    <m/>
    <m/>
    <s v=" "/>
    <x v="0"/>
    <x v="0"/>
    <s v="N"/>
    <s v="N"/>
    <s v="N"/>
    <s v="On December 20, 2021 at 1122 hours, a PG&amp;E Troubleman was dispatched to the Hoopa 12 KV Overhead Distribution circuit near Farnum Road in the community of Hoopa, Humboldt Division in response to a report of a tree branch which fell on a transformer causing an outage. The troubleman arrvied on scene at 1148 hours near SAP # 100962173 and noted a Fir tree branch which had fallen (see attached photo in shared file) , landing on a cutout, tripping the line, burning up the cutout and breaking the fuse holder.  The troubleman removed the branch, isolated the cutout and created 1 transformer tag for replacement.  The troubleman noted that the cutout melted and burned and there was no indication that any emergency fire department personnel responded nor that there was any material that burned beyond PG&amp;E assets. Initial analysis indicates that strong winds and a storm event may have been the cause of the Fir Branch failing and falling onto the cutout.  One priority A EC tag (# 122505483) was generated as a result of this incident and on December 20, 2021 a repair crew replaced one burned up transformer.  This information is preliminary.  "/>
    <s v="PG&amp;E"/>
    <s v="Other"/>
    <s v="Cutout"/>
    <s v="D"/>
    <s v="D"/>
    <s v="Structure-PG&amp;E only"/>
    <s v="Just the transformer"/>
    <m/>
    <m/>
    <m/>
    <m/>
    <s v="Vegetation"/>
    <s v="Contact from object"/>
    <s v="Veg. contact"/>
    <s v="Y"/>
    <s v="Overhead"/>
    <x v="0"/>
    <s v="Transformer"/>
    <s v="Cutout, fuse holder"/>
    <n v="100962173"/>
    <s v=" "/>
    <x v="0"/>
    <n v="41.020727999999998"/>
    <n v="-123.6537"/>
    <s v="Humboldt"/>
    <s v="HOOPA 1101"/>
    <n v="12000"/>
    <s v="HOOPA 1101CB"/>
    <x v="1"/>
    <s v="None"/>
    <s v="Conifer Forest"/>
    <s v="Brush fuel model"/>
    <s v="Brush/trees"/>
    <s v="N"/>
    <m/>
    <m/>
    <n v="113"/>
    <s v="R1"/>
    <s v="Pending Data"/>
    <s v="Pending Data"/>
    <s v="Pending Data"/>
    <s v="Pending Data"/>
    <s v="2021-12-21"/>
    <n v="41.020670000000003"/>
    <n v="-123.65367999999999"/>
    <n v="44551"/>
    <s v="BranchFail"/>
    <s v="PI INSPECTED FAULT AREA AND DETERMINED A HEALTHY DOUGLAS FIR BRANCH BROKE DURING A HIGH WIND AND RAIN STORM. AS THE BRANCH FELL IT LANDED ON THE TRANSFORMER, CAUSING THE OUTAGE."/>
    <s v="FIRD"/>
    <n v="90"/>
    <n v="17"/>
    <n v="7"/>
    <s v="None"/>
    <s v="None"/>
    <s v="N"/>
    <n v="1"/>
    <m/>
    <s v="Hillside"/>
    <s v="A"/>
    <s v="CrossArm"/>
    <s v="BareWire"/>
    <n v="1"/>
    <s v=" "/>
    <s v="HUMBOLDT"/>
    <s v="WILLOW CREEK"/>
    <s v="2021-12-20"/>
    <s v="2021-12-20"/>
    <n v="1578013"/>
    <s v="T005498852"/>
    <s v="201"/>
    <s v="FARNUM RD"/>
    <s v="HOOPA"/>
    <n v="41.025170000000003"/>
    <n v="-123.65409"/>
    <s v="M2AU"/>
    <s v="AMBROSE, MARK"/>
    <n v="192401101"/>
    <m/>
    <n v="9002"/>
    <m/>
    <s v="Field Remarks: branch landed on cutout and burned it up and tripped line cutouts removed branch and isolated cutout and 1 transformer tag issued for repair by hightower; Dispatcher Remarks: nan; Office Remarks: A:OK;X:SHOEMAKER;R:OFF OF SHOEMAKER TELESCOPE PEAK DISPATER FROM POLICE DEPT THERE CALLING ABOUT TRANSFORMERFIRE IN FRONT OF THI S HOUSE. WE MAY BE OUT ALREADY. UPDATING THE AREA OUTAGE NOTE. IT WAS ON FIRE NOW IT`S NOT., PWR-I"/>
    <m/>
    <m/>
    <m/>
    <m/>
    <m/>
    <m/>
    <m/>
    <m/>
    <s v=" "/>
    <m/>
    <m/>
    <m/>
    <m/>
    <m/>
    <m/>
    <m/>
    <m/>
    <m/>
    <m/>
    <m/>
    <m/>
    <m/>
    <m/>
    <m/>
    <m/>
    <m/>
    <m/>
    <m/>
    <m/>
    <m/>
    <s v="TREE-BRANCH FELL INTO LINE"/>
    <s v="CUTOUT, FUSE HOLDER"/>
    <m/>
    <m/>
    <m/>
    <m/>
    <m/>
    <m/>
    <m/>
    <m/>
    <m/>
    <m/>
    <m/>
    <m/>
    <m/>
    <m/>
    <m/>
    <m/>
    <m/>
    <m/>
    <m/>
    <m/>
    <m/>
    <m/>
    <m/>
    <m/>
    <m/>
    <m/>
    <m/>
    <m/>
    <m/>
    <m/>
    <m/>
    <m/>
    <m/>
    <m/>
    <m/>
    <m/>
    <m/>
    <m/>
    <m/>
    <m/>
    <m/>
    <m/>
    <m/>
    <m/>
    <m/>
    <m/>
    <m/>
    <m/>
    <m/>
  </r>
  <r>
    <n v="2338"/>
    <s v="S7RM"/>
    <s v="3 - QC Complete"/>
    <n v="44574"/>
    <n v="44617"/>
    <s v="fire/arcing at transformer; bad secondary connection"/>
    <s v="\\fxshare-nas05\quotashare-fs01\ESA\5 - Ignition Tracking\2021_Ignition_QC_Folders\20211220_1577804_nan_nan_T005498610"/>
    <s v=" "/>
    <m/>
    <m/>
    <m/>
    <m/>
    <m/>
    <s v="Not In Scope"/>
    <m/>
    <m/>
    <m/>
    <m/>
    <m/>
    <m/>
    <m/>
    <m/>
    <m/>
    <m/>
    <m/>
    <m/>
    <m/>
    <m/>
    <m/>
    <m/>
    <m/>
    <m/>
    <m/>
    <m/>
    <m/>
    <m/>
    <m/>
    <m/>
    <m/>
    <m/>
    <m/>
    <m/>
    <m/>
    <m/>
    <m/>
    <m/>
    <s v="N"/>
    <m/>
    <m/>
    <m/>
    <m/>
    <m/>
    <m/>
    <s v="Y"/>
    <n v="44574"/>
    <n v="44574"/>
    <s v="DAJL"/>
    <s v="(559) 423-3051"/>
    <s v="T-man said no fire just melted burned open secondary"/>
    <m/>
    <s v=" "/>
    <x v="11"/>
    <s v="08:42"/>
    <n v="44550"/>
    <s v="08:42"/>
    <s v="FAS"/>
    <s v="Y"/>
    <s v="N"/>
    <n v="1577804"/>
    <m/>
    <m/>
    <s v="T005498610"/>
    <m/>
    <m/>
    <m/>
    <m/>
    <s v=" "/>
    <x v="0"/>
    <x v="0"/>
    <s v="N"/>
    <s v="N"/>
    <s v="N"/>
    <s v="On December 20, 2021 at 0842 hours, a PG&amp;E troubleman was dispatched to the Kingsbury 1114 12KV Overhead Distribution circuit near 16097 McCall Avenue in the community of Selma, Fresno Divison in response to a report of arcing wires at the transformer.  This incident occurred in a Tier 1 HFTD near the Harris Beef facility and according to the troubleman, the transformer was near a pump-house, lift facility on the ranch. Upon his arrival at tranformer # 418205842608, Meter #1006414648, the troubleman noted that there was actually no active fire but rather an aluminum, overhead, splice  connector which had melted and burned open.  The troubleman indicated that to his knowledge, there were no emergency fire personnel which responded to this incident and no extension of burned/melted material other than the secondary connector.   The troubleman stated that he was able to complete the repair in the field by replacing the bad secondary with a new one therefore, there was no Electric Corrective tag generated as a result of this incident. The troubleman also indicated that he didn't take any photos of the material involved in this incident.   This information is preliminary.   "/>
    <s v="PG&amp;E"/>
    <s v="Other"/>
    <s v="Secondary Connector"/>
    <s v="D"/>
    <s v="D"/>
    <s v="Structure-PG&amp;E only"/>
    <s v="No active fire, just a melted aluminum secondary connector"/>
    <m/>
    <m/>
    <m/>
    <m/>
    <s v="Equipment - PG&amp;E"/>
    <s v="All types of equipment / facility failure"/>
    <s v="Splice/Clamp/Connector"/>
    <s v="Y"/>
    <s v="Overhead"/>
    <x v="0"/>
    <s v="Transformer"/>
    <s v="Secondary Connector"/>
    <n v="100895339"/>
    <s v=" "/>
    <x v="0"/>
    <n v="36.502000000000002"/>
    <n v="-119.61104"/>
    <s v="Fresno"/>
    <s v="KINGSBURG 1114"/>
    <n v="12000"/>
    <s v="KINGSBURG 1114CB"/>
    <x v="0"/>
    <s v="None"/>
    <s v="Agriculture"/>
    <s v="Grass Fuel Model"/>
    <s v="agriculture"/>
    <s v="N"/>
    <m/>
    <m/>
    <m/>
    <s v="R1"/>
    <s v="Pending Data"/>
    <s v="Pending Data"/>
    <s v="Pending Data"/>
    <s v="Pending Data"/>
    <s v="2021-12-21"/>
    <m/>
    <m/>
    <m/>
    <m/>
    <m/>
    <m/>
    <m/>
    <m/>
    <m/>
    <m/>
    <m/>
    <m/>
    <m/>
    <m/>
    <m/>
    <m/>
    <m/>
    <m/>
    <m/>
    <s v=" "/>
    <s v="FRESNO"/>
    <s v="SELMA  01"/>
    <s v="2021-12-20"/>
    <s v="2021-12-20"/>
    <n v="1577804"/>
    <s v="T005498610"/>
    <m/>
    <s v="NE NE 31 16 22"/>
    <s v="SELMA"/>
    <n v="36.502000000000002"/>
    <n v="-119.61104"/>
    <s v="DAJL"/>
    <s v="JOHNSON, DEAN"/>
    <n v="252241114"/>
    <m/>
    <n v="9002"/>
    <m/>
    <s v="Field Remarks: replaced bad secondary connection; Dispatcher Remarks: nan; Office Remarks: AXS-OK XSTR-CLARKSON AVE PWR-Y P/JIMMY FLOYD(MAINTENANCE SUPERVISOR SAW FIRE/ARCING AT TRANSFORMER. THIS IS A LIFT STATION. POWE R OK, BUT CUSTOMR IS CONCERNED. ALSO HAS VOLTAGE PROBLEM. THIS IS FOR METER 1006414648"/>
    <m/>
    <m/>
    <m/>
    <m/>
    <m/>
    <m/>
    <m/>
    <m/>
    <s v=" "/>
    <m/>
    <m/>
    <m/>
    <m/>
    <m/>
    <m/>
    <m/>
    <m/>
    <m/>
    <m/>
    <m/>
    <m/>
    <m/>
    <m/>
    <m/>
    <m/>
    <m/>
    <m/>
    <m/>
    <m/>
    <m/>
    <s v="OVERHEAD"/>
    <s v="CONNECTOR OR SPLICE OH"/>
    <m/>
    <m/>
    <m/>
    <m/>
    <m/>
    <m/>
    <m/>
    <m/>
    <m/>
    <m/>
    <m/>
    <m/>
    <m/>
    <m/>
    <m/>
    <m/>
    <m/>
    <m/>
    <m/>
    <m/>
    <m/>
    <m/>
    <m/>
    <m/>
    <m/>
    <m/>
    <m/>
    <m/>
    <m/>
    <m/>
    <m/>
    <m/>
    <m/>
    <m/>
    <m/>
    <m/>
    <m/>
    <m/>
    <m/>
    <m/>
    <m/>
    <m/>
    <m/>
    <m/>
    <m/>
    <m/>
    <m/>
    <m/>
    <m/>
  </r>
  <r>
    <n v="2260"/>
    <s v="AGFC"/>
    <s v="3 - QC Complete"/>
    <n v="44551"/>
    <n v="44617"/>
    <s v="Structure fire, not attributable to PG&amp;E assets. This information is preliminary."/>
    <s v="\\fxshare-nas05\quotashare-fs01\ESA\5 - Ignition Tracking\2021_Ignition_QC_Folders\20211220_nan_nan_nan_7518954506"/>
    <s v=" "/>
    <m/>
    <m/>
    <m/>
    <m/>
    <m/>
    <s v="Not In Scope"/>
    <m/>
    <m/>
    <m/>
    <m/>
    <m/>
    <m/>
    <m/>
    <m/>
    <m/>
    <m/>
    <m/>
    <m/>
    <m/>
    <m/>
    <m/>
    <m/>
    <m/>
    <m/>
    <m/>
    <m/>
    <m/>
    <m/>
    <m/>
    <m/>
    <m/>
    <m/>
    <m/>
    <m/>
    <m/>
    <m/>
    <m/>
    <m/>
    <m/>
    <m/>
    <m/>
    <m/>
    <m/>
    <m/>
    <m/>
    <m/>
    <m/>
    <m/>
    <m/>
    <m/>
    <m/>
    <m/>
    <s v=" "/>
    <x v="11"/>
    <s v="23:58:00"/>
    <m/>
    <m/>
    <s v="FAS"/>
    <s v="N"/>
    <s v="N"/>
    <m/>
    <m/>
    <m/>
    <n v="7518954506"/>
    <m/>
    <m/>
    <m/>
    <m/>
    <s v=" "/>
    <x v="0"/>
    <x v="1"/>
    <s v="N"/>
    <s v="N"/>
    <s v="N"/>
    <s v="Structure fire, not attributable to PG&amp;E assets. This information is preliminary."/>
    <s v="Not PG&amp;E"/>
    <s v="Building"/>
    <m/>
    <m/>
    <m/>
    <s v="Structure-only"/>
    <m/>
    <m/>
    <m/>
    <m/>
    <m/>
    <s v="Other Fire: Non-PG&amp;E related"/>
    <m/>
    <m/>
    <m/>
    <s v="Subsurface"/>
    <x v="1"/>
    <m/>
    <m/>
    <m/>
    <s v=" "/>
    <x v="0"/>
    <n v="36.868016699999998"/>
    <n v="-119.76703500000001"/>
    <s v="Fresno"/>
    <s v="WOODWARD 2103 "/>
    <n v="21000"/>
    <m/>
    <x v="0"/>
    <s v="Unknown FD"/>
    <s v="Urban"/>
    <m/>
    <m/>
    <m/>
    <m/>
    <m/>
    <m/>
    <m/>
    <s v="Pending Data"/>
    <s v="Pending Data"/>
    <s v="Pending Data"/>
    <s v="Pending Data"/>
    <s v="2021-12-21"/>
    <m/>
    <m/>
    <m/>
    <m/>
    <m/>
    <m/>
    <m/>
    <m/>
    <m/>
    <m/>
    <m/>
    <m/>
    <m/>
    <m/>
    <m/>
    <m/>
    <m/>
    <m/>
    <m/>
    <s v=" "/>
    <s v="FRESNO"/>
    <s v="FRESNO 11"/>
    <s v="23:58"/>
    <s v="12/20/2021"/>
    <m/>
    <n v="7518954506"/>
    <n v="882"/>
    <s v="E FOXHILL DR"/>
    <s v="FRESNO"/>
    <n v="36.868333"/>
    <n v="-119.767258"/>
    <s v="F4TJWPI"/>
    <s v="POLSGROVE, JUSTIN"/>
    <n v="255292103"/>
    <s v="20211221 00:48"/>
    <n v="2402"/>
    <m/>
    <s v="structure fire next to panel in trash will need to replace conduit and triplex. will need to have JOB planned   Inspection needed "/>
    <s v="Y"/>
    <m/>
    <m/>
    <s v="36.8680167,-119.7670350,71.100000,3D"/>
    <m/>
    <m/>
    <m/>
    <s v="559-621-4333"/>
    <m/>
    <s v="N"/>
    <s v="Y"/>
    <s v="N"/>
    <s v="Clear"/>
    <m/>
    <s v="Customer-Owned Structure/Equipment"/>
    <m/>
    <s v="Calm"/>
    <m/>
    <s v="Other (Comments)"/>
    <s v="hot ashes in garbage "/>
    <s v="Structure Only"/>
    <m/>
    <s v="Fire Dept"/>
    <m/>
    <s v="Subsurface"/>
    <m/>
    <s v="N"/>
    <m/>
    <m/>
    <m/>
    <m/>
    <m/>
    <m/>
    <s v=" "/>
    <m/>
    <m/>
    <m/>
    <m/>
    <m/>
    <m/>
    <m/>
    <m/>
    <m/>
    <m/>
    <m/>
    <m/>
    <m/>
    <m/>
    <m/>
    <m/>
    <m/>
    <m/>
    <m/>
    <m/>
    <m/>
    <m/>
    <m/>
    <m/>
    <m/>
    <m/>
    <m/>
    <m/>
    <m/>
    <m/>
    <m/>
    <m/>
    <m/>
    <m/>
    <m/>
    <m/>
    <m/>
    <m/>
    <m/>
    <m/>
    <m/>
    <m/>
    <m/>
    <m/>
    <m/>
    <m/>
    <m/>
  </r>
  <r>
    <n v="2259"/>
    <s v="AGFC"/>
    <s v="3 - QC Complete"/>
    <n v="44551"/>
    <n v="44617"/>
    <s v="Structure fire, not attributable to PG&amp;E assets. This information is preliminary."/>
    <s v="\\fxshare-nas05\quotashare-fs01\ESA\5 - Ignition Tracking\2021_Ignition_QC_Folders\20211220_nan_nan_nan_6928438842"/>
    <s v=" "/>
    <m/>
    <m/>
    <m/>
    <m/>
    <m/>
    <s v="Not In Scope"/>
    <m/>
    <m/>
    <m/>
    <m/>
    <m/>
    <m/>
    <m/>
    <m/>
    <m/>
    <m/>
    <m/>
    <m/>
    <m/>
    <m/>
    <m/>
    <m/>
    <m/>
    <m/>
    <m/>
    <m/>
    <m/>
    <m/>
    <m/>
    <m/>
    <m/>
    <m/>
    <m/>
    <m/>
    <m/>
    <m/>
    <m/>
    <m/>
    <m/>
    <m/>
    <m/>
    <m/>
    <m/>
    <m/>
    <m/>
    <m/>
    <m/>
    <m/>
    <m/>
    <m/>
    <m/>
    <m/>
    <s v=" "/>
    <x v="11"/>
    <s v="17:32:00"/>
    <m/>
    <m/>
    <s v="FAS"/>
    <s v="N"/>
    <s v="N"/>
    <m/>
    <m/>
    <m/>
    <n v="6928438842"/>
    <m/>
    <m/>
    <m/>
    <m/>
    <s v=" "/>
    <x v="0"/>
    <x v="1"/>
    <s v="N"/>
    <s v="N"/>
    <s v="N"/>
    <s v="Structure fire, not attributable to PG&amp;E assets. This information is preliminary."/>
    <s v="Not PG&amp;E"/>
    <s v="Building"/>
    <m/>
    <m/>
    <m/>
    <s v="Structure-only"/>
    <m/>
    <m/>
    <m/>
    <m/>
    <m/>
    <s v="Other Fire: Non-PG&amp;E related"/>
    <m/>
    <m/>
    <m/>
    <s v="Overhead"/>
    <x v="1"/>
    <m/>
    <m/>
    <m/>
    <s v=" "/>
    <x v="0"/>
    <n v="36.683568299999997"/>
    <n v="-119.8532167"/>
    <s v="Fresno"/>
    <s v="KEARNEY 1104"/>
    <n v="12000"/>
    <m/>
    <x v="0"/>
    <s v="Cal Fire"/>
    <s v="Agriculture"/>
    <m/>
    <m/>
    <m/>
    <m/>
    <m/>
    <m/>
    <m/>
    <s v="Pending Data"/>
    <s v="Pending Data"/>
    <s v="Pending Data"/>
    <s v="Pending Data"/>
    <s v="2021-12-21"/>
    <m/>
    <m/>
    <m/>
    <m/>
    <m/>
    <m/>
    <m/>
    <m/>
    <m/>
    <m/>
    <m/>
    <m/>
    <m/>
    <m/>
    <m/>
    <m/>
    <m/>
    <m/>
    <m/>
    <s v=" "/>
    <s v="FRESNO"/>
    <s v="FRESNO 01"/>
    <s v="17:32"/>
    <s v="12/20/2021"/>
    <m/>
    <n v="6928438842"/>
    <n v="3360"/>
    <s v="W BERAN WAY"/>
    <s v="FRESNO"/>
    <n v="36.683692999999998"/>
    <n v="-119.851393"/>
    <s v="F4TJWPI"/>
    <s v="POLSGROVE, JUSTIN"/>
    <n v="252701104"/>
    <s v="20211220 18:16"/>
    <n v="2502"/>
    <m/>
    <s v="booted mtr per Cal Fire wire burnt in wall  Inspection needed "/>
    <s v="Y"/>
    <m/>
    <m/>
    <s v="36.6835683,-119.8532167,74.600000,3D"/>
    <m/>
    <m/>
    <m/>
    <n v="5592946818"/>
    <m/>
    <s v="N"/>
    <s v="Y"/>
    <s v="N"/>
    <s v="Clear"/>
    <m/>
    <s v="Customer-Owned Structure/Equipment"/>
    <m/>
    <s v="Calm"/>
    <m/>
    <s v="Unknown"/>
    <m/>
    <s v="Structure Only"/>
    <m/>
    <s v="Fire Dept"/>
    <m/>
    <s v="Overhead"/>
    <m/>
    <s v="N"/>
    <m/>
    <s v="Cal Fire"/>
    <m/>
    <m/>
    <m/>
    <m/>
    <s v=" "/>
    <m/>
    <m/>
    <m/>
    <m/>
    <m/>
    <m/>
    <m/>
    <m/>
    <m/>
    <m/>
    <m/>
    <m/>
    <m/>
    <m/>
    <m/>
    <m/>
    <m/>
    <m/>
    <m/>
    <m/>
    <m/>
    <m/>
    <m/>
    <m/>
    <m/>
    <m/>
    <m/>
    <m/>
    <m/>
    <m/>
    <m/>
    <m/>
    <m/>
    <m/>
    <m/>
    <m/>
    <m/>
    <m/>
    <m/>
    <m/>
    <m/>
    <m/>
    <m/>
    <m/>
    <m/>
    <m/>
    <m/>
  </r>
  <r>
    <n v="2256"/>
    <s v="AGFC"/>
    <s v="3 - QC Complete"/>
    <n v="44550"/>
    <n v="44617"/>
    <s v="Structure fire, not attributable to PG&amp;E assets. This information is preliminary."/>
    <s v="\\fxshare-nas05\quotashare-fs01\ESA\5 - Ignition Tracking\2021_Ignition_QC_Folders\20211220_nan_nan_nan_7198388332"/>
    <s v=" "/>
    <m/>
    <m/>
    <m/>
    <m/>
    <m/>
    <s v="Not In Scope"/>
    <m/>
    <m/>
    <m/>
    <m/>
    <m/>
    <m/>
    <m/>
    <m/>
    <m/>
    <m/>
    <m/>
    <m/>
    <m/>
    <m/>
    <m/>
    <m/>
    <m/>
    <m/>
    <m/>
    <m/>
    <m/>
    <m/>
    <m/>
    <m/>
    <m/>
    <m/>
    <m/>
    <m/>
    <m/>
    <m/>
    <m/>
    <m/>
    <m/>
    <m/>
    <m/>
    <m/>
    <m/>
    <m/>
    <m/>
    <m/>
    <m/>
    <m/>
    <m/>
    <m/>
    <m/>
    <m/>
    <s v=" "/>
    <x v="11"/>
    <s v="11:02:00"/>
    <m/>
    <m/>
    <s v="FAS"/>
    <s v="N"/>
    <s v="N"/>
    <m/>
    <m/>
    <m/>
    <n v="7198388332"/>
    <m/>
    <m/>
    <m/>
    <m/>
    <s v=" "/>
    <x v="0"/>
    <x v="1"/>
    <s v="N"/>
    <s v="N"/>
    <s v="N"/>
    <s v="Structure fire, not attributable to PG&amp;E assets. This information is preliminary."/>
    <s v="Not PG&amp;E"/>
    <s v="Building"/>
    <m/>
    <m/>
    <m/>
    <s v="&lt;3 meters of linear travel"/>
    <m/>
    <m/>
    <m/>
    <m/>
    <m/>
    <s v="Other Fire: Non-PG&amp;E related"/>
    <m/>
    <m/>
    <m/>
    <s v="Overhead"/>
    <x v="1"/>
    <m/>
    <m/>
    <m/>
    <s v=" "/>
    <x v="0"/>
    <n v="36.772030000000001"/>
    <n v="-119.76648299999999"/>
    <s v="Fresno"/>
    <s v="BARTON 1104"/>
    <n v="12000"/>
    <m/>
    <x v="0"/>
    <s v="Camp FD"/>
    <s v="Urban"/>
    <m/>
    <m/>
    <m/>
    <m/>
    <m/>
    <m/>
    <m/>
    <s v="Pending Data"/>
    <s v="Pending Data"/>
    <s v="Pending Data"/>
    <s v="Pending Data"/>
    <s v="2021-12-21"/>
    <m/>
    <m/>
    <m/>
    <m/>
    <m/>
    <m/>
    <m/>
    <m/>
    <m/>
    <m/>
    <m/>
    <m/>
    <m/>
    <m/>
    <m/>
    <m/>
    <m/>
    <m/>
    <m/>
    <s v=" "/>
    <s v="FRESNO"/>
    <s v="FRESNO 05"/>
    <s v="11:02"/>
    <s v="12/20/2021"/>
    <m/>
    <n v="7198388332"/>
    <n v="3462"/>
    <s v="E CLINTON AVE"/>
    <s v="FRESNO"/>
    <n v="36.772179000000001"/>
    <n v="-119.76653399999999"/>
    <s v="F4TCNO1"/>
    <s v="OLIVER, CHAD"/>
    <n v="253571104"/>
    <s v="20211220 11:59"/>
    <n v="1101"/>
    <m/>
    <s v="Camp is incident commander . 559-621-4401. fire in 3466 e clinton apartment. disconnected power by pulling meter and glassing over socket per ic request"/>
    <s v="Y"/>
    <m/>
    <m/>
    <m/>
    <n v="36.772030000000001"/>
    <n v="-119.76648299999999"/>
    <s v="fire burned apartment building"/>
    <s v="camp 559-621-4401"/>
    <m/>
    <s v="Y"/>
    <s v="N"/>
    <s v="Y"/>
    <s v="Other (Comments)"/>
    <s v="foggy"/>
    <s v="Private Land"/>
    <m/>
    <s v="Calm"/>
    <m/>
    <s v="3rd Party"/>
    <m/>
    <s v="&lt; 1 meter"/>
    <m/>
    <s v="Fire Dept"/>
    <m/>
    <s v="Overhead"/>
    <m/>
    <s v="N"/>
    <m/>
    <m/>
    <m/>
    <m/>
    <m/>
    <m/>
    <s v=" "/>
    <m/>
    <m/>
    <m/>
    <m/>
    <m/>
    <m/>
    <m/>
    <m/>
    <m/>
    <m/>
    <m/>
    <m/>
    <m/>
    <m/>
    <m/>
    <m/>
    <m/>
    <m/>
    <m/>
    <m/>
    <m/>
    <m/>
    <m/>
    <m/>
    <m/>
    <m/>
    <m/>
    <m/>
    <m/>
    <m/>
    <m/>
    <m/>
    <m/>
    <m/>
    <m/>
    <m/>
    <m/>
    <m/>
    <m/>
    <m/>
    <m/>
    <m/>
    <m/>
    <m/>
    <m/>
    <m/>
    <m/>
  </r>
  <r>
    <n v="2255"/>
    <s v="AGFC"/>
    <s v="3 - QC Complete"/>
    <n v="44550"/>
    <n v="44617"/>
    <s v="Structure fire, not attributable to PG&amp;E assets. This information is preliminary."/>
    <s v="\\fxshare-nas05\quotashare-fs01\ESA\5 - Ignition Tracking\2021_Ignition_QC_Folders\20211220_nan_nan_nan_9479004605"/>
    <s v=" "/>
    <m/>
    <m/>
    <m/>
    <m/>
    <m/>
    <s v="Not In Scope"/>
    <m/>
    <m/>
    <m/>
    <m/>
    <m/>
    <m/>
    <m/>
    <m/>
    <m/>
    <m/>
    <m/>
    <m/>
    <m/>
    <m/>
    <m/>
    <m/>
    <m/>
    <m/>
    <m/>
    <m/>
    <m/>
    <m/>
    <m/>
    <m/>
    <m/>
    <m/>
    <m/>
    <m/>
    <m/>
    <m/>
    <m/>
    <m/>
    <m/>
    <m/>
    <m/>
    <m/>
    <m/>
    <m/>
    <m/>
    <m/>
    <m/>
    <m/>
    <m/>
    <m/>
    <m/>
    <m/>
    <s v=" "/>
    <x v="11"/>
    <s v="07:20:00"/>
    <m/>
    <m/>
    <s v="FAS"/>
    <s v="N"/>
    <s v="N"/>
    <m/>
    <m/>
    <m/>
    <n v="9479004605"/>
    <m/>
    <m/>
    <m/>
    <m/>
    <s v=" "/>
    <x v="0"/>
    <x v="1"/>
    <s v="N"/>
    <s v="N"/>
    <s v="N"/>
    <s v="Structure fire, not attributable to PG&amp;E assets. This information is preliminary."/>
    <s v="Not PG&amp;E"/>
    <s v="Building"/>
    <m/>
    <m/>
    <m/>
    <s v="Structure-only"/>
    <m/>
    <m/>
    <m/>
    <m/>
    <m/>
    <s v="Other Fire: Non-PG&amp;E related"/>
    <m/>
    <m/>
    <m/>
    <s v="Overhead"/>
    <x v="1"/>
    <m/>
    <m/>
    <m/>
    <s v=" "/>
    <x v="2"/>
    <n v="38.028916000000002"/>
    <n v="-120.221558"/>
    <s v="Tuolumne"/>
    <s v="MIWUK 1701"/>
    <n v="17000"/>
    <m/>
    <x v="0"/>
    <s v="Cal Fire"/>
    <s v="Conifer Forest"/>
    <m/>
    <m/>
    <m/>
    <m/>
    <m/>
    <m/>
    <m/>
    <s v="Pending Data"/>
    <s v="Pending Data"/>
    <s v="Pending Data"/>
    <s v="Pending Data"/>
    <s v="2021-12-21"/>
    <m/>
    <m/>
    <m/>
    <m/>
    <m/>
    <m/>
    <m/>
    <m/>
    <m/>
    <m/>
    <m/>
    <m/>
    <m/>
    <m/>
    <m/>
    <m/>
    <m/>
    <m/>
    <m/>
    <s v=" "/>
    <s v="YOSEMITE"/>
    <s v="SONORA 04"/>
    <s v="07:20"/>
    <s v="12/20/2021"/>
    <m/>
    <n v="9479004605"/>
    <n v="22427"/>
    <s v="BROKEN BOUGH LN"/>
    <s v="TWAIN HARTE"/>
    <n v="38.028829999999999"/>
    <n v="-120.222095"/>
    <s v="Y9TMATP"/>
    <s v="TUCK, MATT"/>
    <n v="163661701"/>
    <s v="20211220 07:42"/>
    <n v="1120"/>
    <m/>
    <s v="fire inside structure no action needed per F.D."/>
    <s v="Y"/>
    <m/>
    <m/>
    <m/>
    <n v="38.028916000000002"/>
    <n v="-120.221558"/>
    <m/>
    <s v="Cal Fire"/>
    <m/>
    <s v="N"/>
    <s v="Y"/>
    <s v="N"/>
    <s v="Ice"/>
    <m/>
    <s v="Customer-Owned Structure/Equipment"/>
    <m/>
    <s v="Calm"/>
    <m/>
    <s v="3rd Party"/>
    <m/>
    <s v="Structure Only"/>
    <m/>
    <s v="Cal Fire"/>
    <m/>
    <s v="Overhead"/>
    <m/>
    <s v="N"/>
    <m/>
    <m/>
    <m/>
    <m/>
    <m/>
    <m/>
    <s v=" "/>
    <m/>
    <m/>
    <m/>
    <m/>
    <m/>
    <m/>
    <m/>
    <m/>
    <m/>
    <m/>
    <m/>
    <m/>
    <m/>
    <m/>
    <m/>
    <m/>
    <m/>
    <m/>
    <m/>
    <m/>
    <m/>
    <m/>
    <m/>
    <m/>
    <m/>
    <m/>
    <m/>
    <m/>
    <m/>
    <m/>
    <m/>
    <m/>
    <m/>
    <m/>
    <m/>
    <m/>
    <m/>
    <m/>
    <m/>
    <m/>
    <m/>
    <m/>
    <m/>
    <m/>
    <m/>
    <m/>
    <m/>
  </r>
  <r>
    <n v="2337"/>
    <s v="TLAL"/>
    <s v="3 - QC Complete"/>
    <n v="44581"/>
    <n v="44617"/>
    <s v="[No Fire] Customer's Transfer switch melted causing it and service to melt, but no fire; This information is preliminary; OIS: 1577580; FOID: T005498236"/>
    <s v="\\fxshare-nas05\quotashare-fs01\ESA\5 - Ignition Tracking\2021_Ignition_QC_Folders\20211219_1577580_nan_nan_T005498236"/>
    <s v=" "/>
    <s v="Y"/>
    <s v="TLAL"/>
    <s v="Attributable to PG&amp;E Assets, Ignition Source, Fire Size, Suspected Initiating Event, HFTD Updated"/>
    <n v="44581"/>
    <m/>
    <s v="Not In Scope"/>
    <m/>
    <m/>
    <m/>
    <m/>
    <m/>
    <m/>
    <m/>
    <m/>
    <m/>
    <m/>
    <m/>
    <m/>
    <m/>
    <m/>
    <m/>
    <m/>
    <m/>
    <m/>
    <m/>
    <m/>
    <m/>
    <m/>
    <m/>
    <m/>
    <m/>
    <m/>
    <m/>
    <m/>
    <m/>
    <m/>
    <m/>
    <m/>
    <s v="N"/>
    <m/>
    <m/>
    <m/>
    <m/>
    <m/>
    <m/>
    <s v="Y"/>
    <n v="44581"/>
    <n v="44581"/>
    <s v="S3CB"/>
    <s v="Sal Culcasi (415) 918-8333"/>
    <s v="Transfer switch hooked up in reverse and 1 connection loose, hot legs got together, got hot and melted. No fire"/>
    <s v="No"/>
    <s v=" "/>
    <x v="12"/>
    <s v="18:10:00"/>
    <n v="44549"/>
    <s v="06:10"/>
    <s v="FAS"/>
    <s v="N"/>
    <s v="N"/>
    <n v="1577580"/>
    <m/>
    <m/>
    <s v="T005498236"/>
    <m/>
    <m/>
    <m/>
    <m/>
    <s v=" "/>
    <x v="0"/>
    <x v="1"/>
    <s v="N"/>
    <s v="N"/>
    <s v="N"/>
    <s v="[No Fire] On December 19, 2021 at 1851 hours, a PG&amp;E Troubleman patrolled the Moraga 1101 12kV Distribution Circuit number 013801101, in the Tier 2 Elevated High Fire Risk Area (&quot;HFTD&quot;) Local Responsibility Area (&quot;LRA&quot;) near 55 Cam Encinas, Orinda, CA 94563. He observed a customer's transfer switch melted, the service drop melted and burned open, a meter that smelled burnt, but there was no fire. Initial analysis indicates the transfer switch hooked up in reverse and one connection was loose, which resulted in the hot legs that got together, got hot, and melted. A meter tag was submitted for remediation and the service drop was cut down from the transformer pole (SAP Eqp ID 100488155) to the house for later replacement after the necessary repairs are made. This information is preliminary."/>
    <s v="Not PG&amp;E"/>
    <s v="Other"/>
    <s v="Transfer Switch"/>
    <m/>
    <m/>
    <s v="No Fire"/>
    <m/>
    <m/>
    <m/>
    <m/>
    <m/>
    <s v="No Fire"/>
    <m/>
    <m/>
    <m/>
    <s v="Overhead"/>
    <x v="3"/>
    <m/>
    <m/>
    <n v="100488155"/>
    <s v=" "/>
    <x v="1"/>
    <n v="37.87359"/>
    <n v="-122.18017"/>
    <s v="Contra Costa"/>
    <s v="MORAGA 1101"/>
    <n v="12000"/>
    <m/>
    <x v="1"/>
    <s v="City/County Fire Department"/>
    <s v="Hardwood Woodland"/>
    <s v="Brush fuel model"/>
    <m/>
    <m/>
    <m/>
    <m/>
    <m/>
    <m/>
    <s v="Pending Data"/>
    <s v="Pending Data"/>
    <s v="Pending Data"/>
    <s v="Pending Data"/>
    <s v="2021-12-21"/>
    <m/>
    <m/>
    <m/>
    <m/>
    <m/>
    <m/>
    <m/>
    <m/>
    <m/>
    <m/>
    <m/>
    <m/>
    <m/>
    <m/>
    <m/>
    <m/>
    <m/>
    <m/>
    <m/>
    <s v=" "/>
    <s v="DIABLO"/>
    <s v="CONCORD 06"/>
    <s v="2021-12-19"/>
    <s v="2021-12-19"/>
    <n v="1577580"/>
    <s v="T005498236"/>
    <s v="51"/>
    <s v="CAMINO ENCINAS"/>
    <s v="ORINDA"/>
    <n v="37.87359"/>
    <n v="-122.18017"/>
    <s v="S3CB"/>
    <s v="CULCASI, SAL"/>
    <n v="13801101"/>
    <m/>
    <n v="9260"/>
    <m/>
    <s v="Field Remarks: customers transfer switch melted causing service to melt. service was cut down from TX pole to house will need to be replaced at a later date after repairs are made. Meter smelled burnt so it was replaced . Meter tag was created and new meter was left onsite. ; Dispatcher Remarks: nan; Office Remarks: A:OK;X:UNDERHILL RD;R:FD ENR. ETA CB 925-933-1313... POLE FIRE, PWR-Y "/>
    <m/>
    <m/>
    <m/>
    <m/>
    <m/>
    <m/>
    <m/>
    <m/>
    <s v=" "/>
    <m/>
    <m/>
    <m/>
    <m/>
    <m/>
    <m/>
    <m/>
    <m/>
    <m/>
    <m/>
    <m/>
    <m/>
    <m/>
    <m/>
    <m/>
    <m/>
    <m/>
    <m/>
    <m/>
    <m/>
    <m/>
    <s v="OVERHEAD"/>
    <s v="SERVICE CONDUCTOR"/>
    <m/>
    <m/>
    <m/>
    <m/>
    <m/>
    <m/>
    <m/>
    <m/>
    <m/>
    <m/>
    <m/>
    <m/>
    <m/>
    <m/>
    <m/>
    <m/>
    <m/>
    <m/>
    <m/>
    <m/>
    <m/>
    <m/>
    <m/>
    <m/>
    <m/>
    <m/>
    <m/>
    <m/>
    <m/>
    <m/>
    <m/>
    <m/>
    <m/>
    <m/>
    <m/>
    <m/>
    <m/>
    <m/>
    <m/>
    <m/>
    <m/>
    <m/>
    <m/>
    <m/>
    <m/>
    <m/>
    <m/>
    <m/>
    <m/>
  </r>
  <r>
    <n v="2336"/>
    <s v="DLY6"/>
    <s v="3 - QC Complete"/>
    <n v="44574"/>
    <n v="44617"/>
    <s v="Service melted possibly due to tree in wires. FAS mentions the fire was put out by fire extinguisher. This information is preliminary."/>
    <s v="\\fxshare-nas05\quotashare-fs01\ESA\5 - Ignition Tracking\2021_Ignition_QC_Folders\20211219_1577159_nan_nan_T005497832"/>
    <s v=" "/>
    <s v="Y"/>
    <s v="DLY6"/>
    <s v="updated create time, outage time and FO ID "/>
    <n v="44572"/>
    <m/>
    <s v="Not In Scope"/>
    <m/>
    <m/>
    <m/>
    <m/>
    <m/>
    <m/>
    <m/>
    <m/>
    <m/>
    <m/>
    <m/>
    <m/>
    <m/>
    <m/>
    <m/>
    <m/>
    <m/>
    <m/>
    <m/>
    <m/>
    <m/>
    <m/>
    <m/>
    <m/>
    <m/>
    <m/>
    <m/>
    <m/>
    <m/>
    <m/>
    <m/>
    <m/>
    <s v="N"/>
    <m/>
    <m/>
    <m/>
    <m/>
    <m/>
    <m/>
    <s v="Y"/>
    <n v="44572"/>
    <n v="44574"/>
    <s v="RWSo"/>
    <s v="ROBERT SILVA 805/234-1916"/>
    <s v="NEED STORY BEHIND IT, DID A TREE FALL AND CREATE CONTACT.  WHAT BURNED, HOW LARGE WAS FIRE AND DO YOU HAVE PICTURES  2nsd call 1/13/2022 left message and called supervisor "/>
    <m/>
    <s v=" "/>
    <x v="12"/>
    <s v="01:50:00"/>
    <n v="44549"/>
    <s v="01:48:00"/>
    <s v="FAS"/>
    <s v="Y"/>
    <s v="N"/>
    <n v="1577159"/>
    <m/>
    <m/>
    <s v="T005497832, T005497828"/>
    <m/>
    <m/>
    <m/>
    <m/>
    <s v=" "/>
    <x v="0"/>
    <x v="0"/>
    <s v="Y"/>
    <s v="N"/>
    <s v="N"/>
    <s v=" On December 19, 2021 at 02:39 hours, a PG&amp;E Troubleman was dispatched to the Saratoga 1113, a 12kV Distribution Circuit on Sturgeon Way near Bing Drive in San Jose in response to reports of a wire down. Upon investigation, the Troubleman located a tree branch had fallen onto the service drop causing the service drop to melt.   Initial analysis indicates vegetation contact caused the ignition.  This incident caused an outage for one customer.  The responding PG&amp;E Troubleman reran the service to the home and completed repairs on December 19, 2021."/>
    <s v="PG&amp;E"/>
    <s v="Vegetation"/>
    <s v="Service drop"/>
    <s v="D"/>
    <s v="D"/>
    <s v="Structure-PG&amp;E only"/>
    <s v="SERVICE MELTED "/>
    <m/>
    <m/>
    <m/>
    <m/>
    <s v="Vegetation"/>
    <s v="Contact from object"/>
    <s v="Veg. contact"/>
    <s v="N"/>
    <s v="Overhead"/>
    <x v="3"/>
    <s v="Service Drop"/>
    <s v="Service Drop "/>
    <n v="100540648"/>
    <s v=" "/>
    <x v="0"/>
    <n v="37.297476892900001"/>
    <n v="-122.013488103"/>
    <s v="Santa Clara"/>
    <s v="SARATOGA 1113"/>
    <n v="12000"/>
    <s v="SARATOGA 1113CB"/>
    <x v="0"/>
    <s v="Fire Extinguisher"/>
    <s v="Urban"/>
    <s v="timber "/>
    <s v="trees in rear easement "/>
    <s v="N"/>
    <m/>
    <m/>
    <m/>
    <m/>
    <s v="Pending Data"/>
    <s v="Pending Data"/>
    <s v="Pending Data"/>
    <s v="Pending Data"/>
    <s v="2021-12-21"/>
    <m/>
    <m/>
    <m/>
    <m/>
    <m/>
    <m/>
    <m/>
    <m/>
    <m/>
    <m/>
    <m/>
    <m/>
    <m/>
    <m/>
    <m/>
    <m/>
    <m/>
    <m/>
    <m/>
    <s v=" "/>
    <s v="DEANZA"/>
    <s v="CUPERTINO 06"/>
    <s v="2021-12-19"/>
    <s v="2021-12-19"/>
    <s v="1577159"/>
    <s v="T005497832"/>
    <s v="1434"/>
    <s v="STURGEON WAY"/>
    <s v="SAN JOSE"/>
    <n v="37.297150000000002"/>
    <n v="-122.01353"/>
    <s v="RWSO"/>
    <s v="SILVA, ROBERT"/>
    <n v="83371113"/>
    <m/>
    <n v="9002"/>
    <m/>
    <s v="Field Remarks: Service melted. R&amp;R Service. GTG.; Dispatcher Remarks: nan; Office Remarks: AXS-OK XSTR-DIAL PWR-I WIRE DOWN P2H. LOC: BACK OF HOUSE. TREE IN WIRE. COMPLETE OUTWIRE ARC/FIRE WAS PUT OUT WITH FIRE EXT.  AD VISED TO CONTACT FD"/>
    <m/>
    <m/>
    <m/>
    <m/>
    <m/>
    <m/>
    <m/>
    <m/>
    <s v=" "/>
    <m/>
    <m/>
    <m/>
    <m/>
    <m/>
    <m/>
    <m/>
    <m/>
    <m/>
    <m/>
    <m/>
    <m/>
    <m/>
    <m/>
    <m/>
    <m/>
    <m/>
    <m/>
    <m/>
    <m/>
    <m/>
    <s v="ELECTRICAL OVERLOAD"/>
    <s v="CONDUCTOR, OVERHEAD"/>
    <m/>
    <m/>
    <m/>
    <m/>
    <m/>
    <m/>
    <m/>
    <m/>
    <m/>
    <m/>
    <m/>
    <m/>
    <m/>
    <m/>
    <m/>
    <m/>
    <m/>
    <m/>
    <m/>
    <m/>
    <m/>
    <m/>
    <m/>
    <m/>
    <m/>
    <m/>
    <m/>
    <m/>
    <m/>
    <m/>
    <m/>
    <m/>
    <m/>
    <m/>
    <m/>
    <m/>
    <m/>
    <m/>
    <m/>
    <m/>
    <m/>
    <m/>
    <m/>
    <m/>
    <m/>
    <m/>
    <m/>
    <m/>
    <m/>
  </r>
  <r>
    <n v="2254"/>
    <s v="AGFC"/>
    <s v="3 - QC Complete"/>
    <n v="44550"/>
    <n v="44617"/>
    <s v="Third party vehicle fire, not attributable to PG&amp;E assets. This information is preliminary."/>
    <s v="\\fxshare-nas05\quotashare-fs01\ESA\5 - Ignition Tracking\2021_Ignition_QC_Folders\20211219_nan_nan_nan_T005497939"/>
    <s v=" "/>
    <m/>
    <m/>
    <m/>
    <m/>
    <m/>
    <s v="Not In Scope"/>
    <m/>
    <m/>
    <m/>
    <m/>
    <m/>
    <m/>
    <m/>
    <m/>
    <m/>
    <m/>
    <m/>
    <m/>
    <m/>
    <m/>
    <m/>
    <m/>
    <m/>
    <m/>
    <m/>
    <m/>
    <m/>
    <m/>
    <m/>
    <m/>
    <m/>
    <m/>
    <m/>
    <m/>
    <m/>
    <m/>
    <m/>
    <m/>
    <m/>
    <m/>
    <m/>
    <m/>
    <m/>
    <m/>
    <m/>
    <m/>
    <m/>
    <m/>
    <m/>
    <m/>
    <m/>
    <m/>
    <s v=" "/>
    <x v="12"/>
    <s v="08:59:00"/>
    <m/>
    <m/>
    <s v="FAS"/>
    <s v="N"/>
    <s v="N"/>
    <m/>
    <m/>
    <m/>
    <s v="T005497939"/>
    <m/>
    <m/>
    <m/>
    <m/>
    <s v=" "/>
    <x v="0"/>
    <x v="1"/>
    <s v="N"/>
    <s v="N"/>
    <s v="N"/>
    <s v="Third party vehicle fire, not attributable to PG&amp;E assets. This information is preliminary."/>
    <s v="Not PG&amp;E"/>
    <s v="Other"/>
    <s v="Vehicle"/>
    <m/>
    <m/>
    <s v="&lt;0.25"/>
    <s v="2 VEHICLES, A BUSH AND CHARRED POWER POLE"/>
    <m/>
    <m/>
    <m/>
    <m/>
    <s v="Other Fire: Non-PG&amp;E related"/>
    <m/>
    <m/>
    <m/>
    <s v="Overhead"/>
    <x v="1"/>
    <m/>
    <m/>
    <m/>
    <s v=" "/>
    <x v="0"/>
    <n v="39.198213299999999"/>
    <n v="-123.205185"/>
    <s v="Mendocino"/>
    <s v="CALPELLA 1102 "/>
    <n v="12000"/>
    <m/>
    <x v="0"/>
    <s v="Cal Fire"/>
    <s v="Urban"/>
    <m/>
    <m/>
    <m/>
    <m/>
    <m/>
    <m/>
    <m/>
    <s v="Pending Data"/>
    <s v="Pending Data"/>
    <s v="Pending Data"/>
    <s v="Pending Data"/>
    <s v="2021-12-21"/>
    <m/>
    <m/>
    <m/>
    <m/>
    <m/>
    <m/>
    <m/>
    <m/>
    <m/>
    <m/>
    <m/>
    <m/>
    <m/>
    <m/>
    <m/>
    <m/>
    <m/>
    <m/>
    <m/>
    <s v=" "/>
    <s v="NORTH COAST"/>
    <s v="UKIAH"/>
    <s v="08:59"/>
    <s v="12/19/2021"/>
    <m/>
    <s v="T005497939"/>
    <s v="UNKNOWN"/>
    <s v="3651 N STATE ST"/>
    <s v="UKIAH"/>
    <m/>
    <m/>
    <s v="WBTJ1DH"/>
    <s v="DICKSON, JOSH"/>
    <m/>
    <s v="20211219 10:58"/>
    <n v="9320"/>
    <m/>
    <s v="ARSON VEHICLE FIRE CHARRED POWER POLE, MELTED SECONDARY RISER MOLDING. POWER OK"/>
    <s v="Y"/>
    <m/>
    <m/>
    <s v="39.1982133,-123.2051850,198.100000,3D"/>
    <m/>
    <m/>
    <s v="2 VEHICLES, A BUSH AND CHARRED POWER POLE, MELTED SECONDARY RISER MOLDING"/>
    <s v="CAL FIRE (707)"/>
    <m/>
    <s v="N"/>
    <s v="Y"/>
    <m/>
    <s v="Clear"/>
    <m/>
    <s v="PGE&amp;E-Owned Structure/Equipment"/>
    <m/>
    <s v="Calm"/>
    <m/>
    <s v="Vandalism"/>
    <m/>
    <s v="Other (Comments)"/>
    <s v="2 VEHICLES, A BUSH AND CHARRED POWER POLE"/>
    <s v="Cal Fire"/>
    <m/>
    <s v="Overhead"/>
    <m/>
    <s v="N"/>
    <m/>
    <m/>
    <m/>
    <m/>
    <m/>
    <s v="N"/>
    <s v=" "/>
    <m/>
    <m/>
    <m/>
    <m/>
    <m/>
    <m/>
    <m/>
    <m/>
    <m/>
    <m/>
    <m/>
    <m/>
    <m/>
    <m/>
    <m/>
    <m/>
    <m/>
    <m/>
    <m/>
    <m/>
    <m/>
    <m/>
    <m/>
    <m/>
    <m/>
    <m/>
    <m/>
    <m/>
    <m/>
    <m/>
    <m/>
    <m/>
    <m/>
    <m/>
    <m/>
    <m/>
    <m/>
    <m/>
    <m/>
    <m/>
    <m/>
    <m/>
    <m/>
    <m/>
    <m/>
    <m/>
    <m/>
  </r>
  <r>
    <n v="2335"/>
    <s v="DLY6"/>
    <s v="3 - QC Complete"/>
    <n v="44580"/>
    <n v="44617"/>
    <s v="Large oak tree fell on overhead circuit and split primary wires. Office remarks and ILIS 21-0159532 mention reports of tree burning. This information is preliminary."/>
    <s v="\\fxshare-nas05\quotashare-fs01\ESA\5 - Ignition Tracking\2021_Ignition_QC_Folders\20211218_1576659_nan_nan_T005497356"/>
    <s v=" "/>
    <s v="Y"/>
    <s v="DLY6"/>
    <s v="UPDATED OUTAGE TIME, FO ID, LAT/LONG "/>
    <n v="44579"/>
    <m/>
    <s v="Not In Scope"/>
    <m/>
    <m/>
    <m/>
    <m/>
    <m/>
    <m/>
    <m/>
    <m/>
    <m/>
    <m/>
    <m/>
    <m/>
    <m/>
    <m/>
    <m/>
    <m/>
    <m/>
    <m/>
    <m/>
    <m/>
    <m/>
    <m/>
    <m/>
    <m/>
    <m/>
    <m/>
    <m/>
    <m/>
    <m/>
    <m/>
    <m/>
    <m/>
    <s v="N"/>
    <m/>
    <m/>
    <m/>
    <m/>
    <m/>
    <m/>
    <s v="Y"/>
    <n v="44579"/>
    <n v="44580"/>
    <s v="R5PB"/>
    <s v="Ryley Pederson, (707) 494-1396, R5PB@pge.com"/>
    <s v="LM ASKING FOR INFO ON FIRE, PICTURES, FIRE SIZE. Troubleman Contact Notes.   1/19/2022 called back, branch was leaning on primary line smoking, as TR cut jumpers to de-energize the whole tree fell and broke.   Just the branch was smoldering, by time the whole tree fell the lines were de-energized "/>
    <m/>
    <s v=" "/>
    <x v="13"/>
    <s v="09:19:00"/>
    <n v="44548"/>
    <s v="10:26:00"/>
    <s v="FAS"/>
    <s v="Y"/>
    <s v="N"/>
    <n v="1576659"/>
    <s v="21-0159532"/>
    <m/>
    <s v="T005497356, T005497349, T005497358"/>
    <n v="122502923"/>
    <m/>
    <m/>
    <m/>
    <s v=" "/>
    <x v="0"/>
    <x v="0"/>
    <s v="Y"/>
    <s v="N"/>
    <s v="N"/>
    <s v=" On December 18, 2021 at 09:20 hours, a PG&amp;E Troubleman was dispatched to the Cloverdale 1102, a 12kV Distribution Circuit off of River Road about a mile North of Cedar Lane in response to a tree on the wires. Initial analysis indicates vegetation contact caused the ignition. Upon investigation, the responding Troubleman noticed a tree branch smoldering on the primary line.   After he called and had the line de-energized, the entire oak tree failed and fell to the ground.  The ensuing fire was contained to the conductor and was under three meters in size.  This event lead to a customer outage impacting 294 customers.  A PG&amp;E Crew was out on December 18, 2021 to replace the pole and the crossarm and make repairs to the conductor."/>
    <s v="PG&amp;E"/>
    <s v="Vegetation"/>
    <s v="Conductor "/>
    <s v="D"/>
    <s v="D"/>
    <s v="&lt;3 meters of linear travel"/>
    <s v="Tree branch on primary, smoldering "/>
    <m/>
    <m/>
    <m/>
    <m/>
    <s v="Vegetation"/>
    <s v="Contact from object"/>
    <s v="Veg. contact"/>
    <s v="N"/>
    <s v="Overhead"/>
    <x v="0"/>
    <s v="Conductor - Primary"/>
    <s v="Pole, Crossarm, Conductor"/>
    <n v="103141205"/>
    <s v=" "/>
    <x v="0"/>
    <n v="38.783270643900003"/>
    <n v="-122.9882435752"/>
    <s v="Sonoma"/>
    <s v="CLOVERDALE 1102"/>
    <n v="12000"/>
    <s v="CLOVERDALE 1102262"/>
    <x v="0"/>
    <s v="Unknown"/>
    <s v="Agriculture"/>
    <m/>
    <m/>
    <s v="Y"/>
    <s v="Pocket 2017"/>
    <m/>
    <s v="R1"/>
    <n v="154"/>
    <s v="Pending Data"/>
    <s v="Pending Data"/>
    <s v="Pending Data"/>
    <s v="Pending Data"/>
    <s v="2021-12-21"/>
    <n v="38.786031999999999"/>
    <n v="-122.98894"/>
    <n v="44565"/>
    <s v="Unverified"/>
    <s v="BRANCH THAT CAUSED OUTAGE MIGHT BE FROM AN OAK THERE ARE SEVERAL ACTIVE WORK THAT HASNT BEEN GENERATED. 5 OAKS THAT ARE PENDING TO BE GENERATED. THESE SPANS WERE RECENTLY INSPECTED 12/6/21. P61-P62 ABOVE DIRT ROAD. LINES RUN DOWNHILL ON SLOPE.ALL TREES SIGNED UP FOR TRIMS ONLY."/>
    <m/>
    <m/>
    <m/>
    <m/>
    <m/>
    <m/>
    <m/>
    <m/>
    <m/>
    <m/>
    <m/>
    <m/>
    <m/>
    <m/>
    <s v=" "/>
    <s v="SONOMA"/>
    <s v="GEYSERVILLE"/>
    <s v="2021-12-18"/>
    <s v="2021-12-18"/>
    <n v="1576659"/>
    <s v="T005497356"/>
    <s v="27800"/>
    <s v="RIVER RD"/>
    <s v="CLOVERDALE"/>
    <n v="38.798679999999997"/>
    <n v="-122.99114"/>
    <s v="R5PB"/>
    <s v="PEDERSON, RYLEY"/>
    <n v="42821102"/>
    <m/>
    <n v="9002"/>
    <m/>
    <s v="Field Remarks: Large oak tree fell and completely destroyed pole with FUCO 15717. Damage also on dead-end tap first pole source side of FUCO 15717. EC tag made for repairs.; Dispatcher Remarks: nan; Office Remarks: A:UNK;X:UNK;R:SAFETY CHECK - GIVE ROB RICARDSON A CALL - 415-342-9160 - LARGE OAK TREE SPLIT IN PRIMARY WIRES , BURNING.UPDATED "/>
    <m/>
    <m/>
    <m/>
    <m/>
    <m/>
    <m/>
    <m/>
    <m/>
    <s v=" "/>
    <m/>
    <m/>
    <m/>
    <m/>
    <m/>
    <m/>
    <m/>
    <m/>
    <m/>
    <m/>
    <m/>
    <m/>
    <m/>
    <m/>
    <m/>
    <m/>
    <m/>
    <m/>
    <m/>
    <m/>
    <m/>
    <s v="TREE-BRANCH FELL INTO LINE"/>
    <s v="POLE-WOOD"/>
    <m/>
    <m/>
    <m/>
    <m/>
    <m/>
    <m/>
    <m/>
    <m/>
    <m/>
    <m/>
    <m/>
    <m/>
    <m/>
    <m/>
    <m/>
    <m/>
    <m/>
    <m/>
    <m/>
    <m/>
    <m/>
    <m/>
    <m/>
    <m/>
    <m/>
    <m/>
    <m/>
    <m/>
    <m/>
    <m/>
    <m/>
    <m/>
    <m/>
    <m/>
    <m/>
    <m/>
    <m/>
    <m/>
    <m/>
    <m/>
    <m/>
    <m/>
    <m/>
    <m/>
    <m/>
    <m/>
    <m/>
    <m/>
    <m/>
  </r>
  <r>
    <n v="2253"/>
    <s v="DLY6"/>
    <s v="3 - QC Complete"/>
    <n v="44551"/>
    <n v="44617"/>
    <s v="Missed ignition found through HAWC Fire Activity Report. Bird made contact with overhead circuit, resulting in a wires down incident. The ensuing fire was reported to be 1'x1' in size. This information is preliminary."/>
    <s v="\\fxshare-nas05\quotashare-fs01\ESA\5 - Ignition Tracking\2021_Ignition_QC_Folders\20211218_1576568_21-0159526_nan_nan"/>
    <s v=" "/>
    <m/>
    <m/>
    <m/>
    <m/>
    <m/>
    <s v="Not In Scope"/>
    <m/>
    <m/>
    <m/>
    <m/>
    <m/>
    <m/>
    <m/>
    <m/>
    <m/>
    <m/>
    <m/>
    <m/>
    <m/>
    <m/>
    <m/>
    <m/>
    <m/>
    <m/>
    <m/>
    <m/>
    <m/>
    <m/>
    <m/>
    <m/>
    <m/>
    <m/>
    <m/>
    <m/>
    <m/>
    <m/>
    <m/>
    <m/>
    <s v="N"/>
    <m/>
    <m/>
    <m/>
    <m/>
    <m/>
    <m/>
    <s v="Y"/>
    <n v="44551"/>
    <n v="44551"/>
    <s v="MGW0"/>
    <s v="MATTHEW WADE 831/262.6804"/>
    <s v="BUNCH OF TURKEYS IN THE AREA, NO DEAD BIRDS FOUND.  ASSUMING FLEW INTO THE LINE, CAUSED LINES TO SLAP TOGETHER.  NO EVIDENCE OF FIRE ON GROUND, ONLY ON CONDUCTOR.  GROUND WAS WET, MUDDY FROM RAIN. SMOLDERED ON CONDUCTOR THAT WAS THE ONLY SIGN OF FIRE.   NO FAS TAG CREATED GC CREW RESPONDED, NO TROUBLEMEN ON CALL, GC DOESNT CREATE FAS TAGS"/>
    <m/>
    <s v=" "/>
    <x v="13"/>
    <s v="05:56:00"/>
    <n v="44548"/>
    <s v="05:56:00"/>
    <s v="FAS"/>
    <s v="Y"/>
    <s v="N"/>
    <s v="1576568, 1576627"/>
    <s v="21-0159526"/>
    <m/>
    <m/>
    <n v="122503193"/>
    <m/>
    <m/>
    <m/>
    <s v=" "/>
    <x v="0"/>
    <x v="0"/>
    <s v="Y"/>
    <s v="N"/>
    <s v="N"/>
    <s v="On December 18, 2021 at 08:19 hours, a PG&amp;E Troubleman was dispatched to the Gabilan 1101, a  12kV Distribution Circuit on Old Stage Road two miles North East of Crazy Horse Canyon Road in Salinas in response to a wire down.  Initial analysis indicates animal contact caused the ignition.  The PG&amp;E GC Crew that responded to the location discovered a flock of turkeys near the power pole, under the conductor.  Further investigating the area, they were not able to identify any deceased birds in the area.   The foreman stated the birds were around the area and flew into the lines causing the conductor to slap together and ignite.  It is unknow who suppressed the ignition.  There was a one foot section of damaged conductor as a result of the contact.   The PG&amp;E GC Crew repaired one span of conductor on December 18, 2021.   This incident had a power outage that impacted 39 customers in the area."/>
    <s v="PG&amp;E"/>
    <s v="Vegetation"/>
    <m/>
    <s v="D"/>
    <s v="D"/>
    <s v="&lt;3 meters of linear travel"/>
    <s v="1' x 1', conductor only "/>
    <m/>
    <m/>
    <m/>
    <m/>
    <s v="Contact - Animal - Bird"/>
    <s v="Contact from object"/>
    <s v="Animal contact"/>
    <s v="N"/>
    <s v="Overhead"/>
    <x v="0"/>
    <s v="Conductor - Primary"/>
    <s v="Conductor "/>
    <n v="101724647"/>
    <s v=" "/>
    <x v="1"/>
    <n v="36.798408024099999"/>
    <n v="-121.5684351993"/>
    <s v="Monterey"/>
    <s v="GABILAN 1101"/>
    <n v="12000"/>
    <s v="GABILAN 1101460414"/>
    <x v="0"/>
    <s v="Unknown"/>
    <s v="Herbaceous"/>
    <s v="Timber Fuel Model "/>
    <s v="Heavy Tree Vegetation"/>
    <s v="N"/>
    <m/>
    <s v="Old Stage Road"/>
    <m/>
    <m/>
    <s v="Pending Data"/>
    <s v="Pending Data"/>
    <s v="Pending Data"/>
    <s v="Pending Data"/>
    <s v="2021-12-21"/>
    <m/>
    <m/>
    <m/>
    <m/>
    <m/>
    <m/>
    <m/>
    <m/>
    <m/>
    <m/>
    <m/>
    <m/>
    <m/>
    <m/>
    <m/>
    <m/>
    <m/>
    <m/>
    <m/>
    <s v=" "/>
    <s v="CENTRAL COAST"/>
    <s v="SALINAS"/>
    <m/>
    <m/>
    <m/>
    <m/>
    <m/>
    <m/>
    <m/>
    <m/>
    <m/>
    <m/>
    <m/>
    <m/>
    <m/>
    <m/>
    <m/>
    <m/>
    <m/>
    <m/>
    <m/>
    <m/>
    <m/>
    <m/>
    <m/>
    <m/>
    <m/>
    <m/>
    <m/>
    <m/>
    <m/>
    <m/>
    <m/>
    <m/>
    <m/>
    <m/>
    <m/>
    <m/>
    <m/>
    <m/>
    <m/>
    <m/>
    <m/>
    <m/>
    <m/>
    <m/>
    <m/>
    <m/>
    <m/>
    <m/>
    <m/>
    <s v=" "/>
    <m/>
    <m/>
    <m/>
    <m/>
    <m/>
    <m/>
    <m/>
    <m/>
    <m/>
    <m/>
    <m/>
    <m/>
    <m/>
    <m/>
    <m/>
    <m/>
    <m/>
    <m/>
    <m/>
    <m/>
    <m/>
    <m/>
    <m/>
    <m/>
    <m/>
    <m/>
    <m/>
    <m/>
    <m/>
    <m/>
    <m/>
    <m/>
    <m/>
    <m/>
    <m/>
    <m/>
    <m/>
    <m/>
    <m/>
    <m/>
    <m/>
    <m/>
    <m/>
    <m/>
    <m/>
    <m/>
    <m/>
  </r>
  <r>
    <n v="2252"/>
    <s v="FJGE"/>
    <s v="3 - QC Complete"/>
    <n v="44557"/>
    <n v="44617"/>
    <s v="Secondary riser failure resulted in a small fire limited to PG&amp;E assets. The fire occurred inside of the riser molding and did not damage the distribution pole. This information is preliminary."/>
    <s v="\\fxshare-nas05\quotashare-fs01\ESA\5 - Ignition Tracking\2021_Ignition_QC_Folders\20211218_1576653_nan_nan_T005497338"/>
    <s v=" "/>
    <s v="Y"/>
    <s v="S71C"/>
    <s v="Outage time updated per OIS. Changed Lat/Long to match SAP Pole ID 101261828"/>
    <n v="44557"/>
    <s v="s71c"/>
    <s v="Complete"/>
    <m/>
    <s v="AIM8"/>
    <m/>
    <m/>
    <m/>
    <m/>
    <m/>
    <m/>
    <m/>
    <m/>
    <m/>
    <m/>
    <m/>
    <m/>
    <m/>
    <m/>
    <m/>
    <m/>
    <m/>
    <m/>
    <m/>
    <m/>
    <m/>
    <m/>
    <m/>
    <m/>
    <m/>
    <m/>
    <n v="44550"/>
    <m/>
    <n v="44568"/>
    <m/>
    <s v="N"/>
    <m/>
    <m/>
    <m/>
    <m/>
    <m/>
    <m/>
    <s v="Y"/>
    <n v="44548"/>
    <n v="44550"/>
    <s v="RMLD"/>
    <s v="Richard Laskowski: 209-992-9537 (Called and emailed TM on 12/20/2021)"/>
    <s v="Fire was contained to pole but pole was not damaged by fire.  Ignition was caused by conductor failure and possible tracking.  Fire self-suppressed"/>
    <m/>
    <s v=" "/>
    <x v="13"/>
    <s v="08:57:00"/>
    <n v="44548"/>
    <s v="08:59:00"/>
    <s v="ILIS/OIS"/>
    <s v="N"/>
    <s v="N"/>
    <s v="1576653"/>
    <m/>
    <m/>
    <s v="T005497338"/>
    <s v="122502829, 122502860"/>
    <m/>
    <m/>
    <m/>
    <s v=" "/>
    <x v="0"/>
    <x v="0"/>
    <s v="N"/>
    <s v="N"/>
    <s v="N"/>
    <s v="On December 18, 2021 at 0857 hours, a PG&amp;E Troubleman was dispatched to the Pine Grove 1102 12kV Distribution Circuit near Hale Road and Shake Ridge Road in the vicinity of Volcano, Ca. in response to a pole fire. Initial analysis indicates equipment failure caused the ignition.  The ensuing fire was contained to PG&amp;E assets and self-suppressed.  On December 18, 2021 a PG&amp;E crew replaced hardware, cutout, molding, ground, and conductor."/>
    <s v="PG&amp;E"/>
    <s v="Other"/>
    <s v="Riser"/>
    <s v="D"/>
    <s v="D"/>
    <s v="Structure-PG&amp;E only"/>
    <s v="cable burned in riser on pole not the pole.."/>
    <m/>
    <m/>
    <m/>
    <m/>
    <s v="Equipment - PG&amp;E"/>
    <s v="All types of equipment / facility failure"/>
    <s v="Riser Failure"/>
    <s v="N"/>
    <s v="Overhead"/>
    <x v="2"/>
    <s v="Riser"/>
    <s v="Conductor, Conduit, Connector, Lid, Cutout, Hardware, Ground, Moulding"/>
    <n v="101261828"/>
    <s v=" "/>
    <x v="1"/>
    <n v="38.462490000000003"/>
    <n v="-120.66399"/>
    <s v="Amador"/>
    <s v="PINE GROVE 1102"/>
    <n v="12000"/>
    <s v="PINE GROVE 11023168"/>
    <x v="0"/>
    <s v="Self Extinguished"/>
    <s v="Herbaceous"/>
    <s v="Fire-resistive fuel bed"/>
    <s v="Dirt"/>
    <s v="N"/>
    <m/>
    <m/>
    <n v="340"/>
    <s v="R1"/>
    <s v="Pending Data"/>
    <s v="Pending Data"/>
    <s v="Pending Data"/>
    <s v="Pending Data"/>
    <s v="2021-12-21"/>
    <m/>
    <m/>
    <m/>
    <m/>
    <m/>
    <m/>
    <m/>
    <m/>
    <m/>
    <m/>
    <m/>
    <m/>
    <m/>
    <m/>
    <m/>
    <m/>
    <m/>
    <m/>
    <m/>
    <s v=" "/>
    <s v="STOCKTON"/>
    <s v="JACKSON 02"/>
    <s v="08:59"/>
    <s v="12/18/2021"/>
    <s v="1576653"/>
    <s v="T005497338"/>
    <n v="19399"/>
    <s v="MELLA DR"/>
    <s v="VOLCANO"/>
    <n v="38.462490000000003"/>
    <n v="-120.66399"/>
    <s v="Q2TRMLD"/>
    <s v="LASKOWSKI, RICK"/>
    <n v="163751102"/>
    <s v="20211218 10:29"/>
    <n v="9002"/>
    <m/>
    <s v="crwe to replace burned up secondary riser"/>
    <s v="Y"/>
    <m/>
    <m/>
    <s v="38.4628183,-120.6646017,848.100000,3D"/>
    <m/>
    <m/>
    <s v="pole at transformer connection"/>
    <m/>
    <m/>
    <s v="N"/>
    <s v="Y"/>
    <m/>
    <s v="Clear"/>
    <m/>
    <s v="PGE&amp;E-Owned Structure/Equipment"/>
    <m/>
    <s v="Calm"/>
    <m/>
    <s v="PG&amp;E Equipment"/>
    <m/>
    <s v="Structure Only"/>
    <s v="cable burned in riser on pole not the pole.."/>
    <s v="Self Extinguished"/>
    <m/>
    <s v="Overhead"/>
    <m/>
    <s v="N"/>
    <m/>
    <s v="PG&amp;E Employee"/>
    <s v="no evidence"/>
    <s v="PATROL-FOUND NOTHING"/>
    <m/>
    <s v="N"/>
    <s v=" "/>
    <m/>
    <m/>
    <m/>
    <m/>
    <m/>
    <m/>
    <m/>
    <m/>
    <m/>
    <m/>
    <m/>
    <m/>
    <m/>
    <m/>
    <m/>
    <m/>
    <m/>
    <m/>
    <m/>
    <m/>
    <m/>
    <m/>
    <m/>
    <m/>
    <m/>
    <m/>
    <m/>
    <m/>
    <m/>
    <m/>
    <m/>
    <m/>
    <m/>
    <m/>
    <m/>
    <m/>
    <m/>
    <m/>
    <m/>
    <m/>
    <m/>
    <m/>
    <m/>
    <m/>
    <m/>
    <m/>
    <m/>
  </r>
  <r>
    <n v="2334"/>
    <s v="DLY6"/>
    <s v="3 - QC Complete"/>
    <n v="44568"/>
    <n v="44617"/>
    <s v="Pole fire due to tree contact with overhead equipment. ILIS details has mention of MOL due to pole fire. No photos in SAP EC notification 122499753. This information is preliminary."/>
    <s v="\\fxshare-nas05\quotashare-fs01\ESA\5 - Ignition Tracking\2021_Ignition_QC_Folders\20211217_1575848_nan_nan_T005496494"/>
    <s v=" "/>
    <s v="Y"/>
    <s v="DLY6"/>
    <s v="UPDATED OUTAGE TIME, UPDATED FO ID "/>
    <n v="44568"/>
    <m/>
    <s v="Not In Scope"/>
    <m/>
    <m/>
    <m/>
    <m/>
    <m/>
    <m/>
    <m/>
    <m/>
    <m/>
    <m/>
    <m/>
    <m/>
    <m/>
    <m/>
    <m/>
    <m/>
    <m/>
    <m/>
    <m/>
    <m/>
    <m/>
    <m/>
    <m/>
    <m/>
    <m/>
    <s v="Y"/>
    <s v="MWQ1"/>
    <s v="N"/>
    <m/>
    <m/>
    <m/>
    <m/>
    <s v="N"/>
    <m/>
    <m/>
    <m/>
    <m/>
    <m/>
    <m/>
    <s v="Y"/>
    <n v="44568"/>
    <n v="44568"/>
    <s v="ADF0"/>
    <s v="ALAN FINELY JR. 530/434-3718"/>
    <s v="INQUIRED ABOUT FIRE SIZE, PER ALAN &quot;TREE SMOLDERING, CONDUCTOR LAYING IN TREE, NOTHING ACTUALLY ON FIRE, SNOW STILL ON GROUND. VERY WET CONDITIONS&quot;"/>
    <m/>
    <s v=" "/>
    <x v="14"/>
    <s v="07:02:00"/>
    <n v="44547"/>
    <s v="11:17:00"/>
    <s v="FAS"/>
    <s v="Y"/>
    <s v="N"/>
    <n v="1575848"/>
    <s v="21-0158627"/>
    <m/>
    <s v="T005496494, T005496010, T005496317, T005496747, T00597018"/>
    <n v="122499753"/>
    <m/>
    <m/>
    <m/>
    <s v=" "/>
    <x v="0"/>
    <x v="0"/>
    <s v="Y"/>
    <s v="N"/>
    <s v="N"/>
    <s v=" On December 17, 2021 at 07:02 hours, a PG&amp;E Troubleman was dispatched to the Oro Fino 1101, a 12kV Distribution Circuit on Colton Way near Dalton Way in Magalia in response to reports of a wire down.   Initial analysis indicates vegetation contact caused the ignition.  Upon investigating the area, the PG&amp;E Troubleman stated the conductor was lying in the tree.  While the line was still hot, the weather conditions were very wet with snow on the ground so the section of tree was smoldering.   There was no signs of fire on the ground or nearby due to the weather.   The ensuing fire was under three meters of linear travel, and it is unknown who suppressed the ignition.  A PG&amp;E Hired Contract Crew was out on December 17, 2021 and replaced 200 feet of conductor and two sleeves to repair the impacted area."/>
    <s v="PG&amp;E"/>
    <s v="Vegetation"/>
    <s v="Conductor "/>
    <s v="D"/>
    <s v="D"/>
    <s v="&lt;3 meters of linear travel"/>
    <s v="conductor in tree, smoldering no active fire "/>
    <m/>
    <m/>
    <m/>
    <m/>
    <s v="Vegetation"/>
    <s v="Contact from object"/>
    <s v="Veg. contact"/>
    <s v="Y"/>
    <s v="Overhead"/>
    <x v="0"/>
    <s v="Conductor - Primary"/>
    <s v="Conductor"/>
    <n v="100353292"/>
    <s v=" "/>
    <x v="2"/>
    <n v="39.844679540800001"/>
    <n v="-121.60616346"/>
    <s v="Butte"/>
    <s v="ORO FINO 1101"/>
    <n v="12000"/>
    <s v="ORO FINO 1101CB"/>
    <x v="1"/>
    <s v="Unknown"/>
    <s v="Conifer Forest"/>
    <s v="Timber fuel model"/>
    <s v="HEAVY TREE VEG AREA"/>
    <s v="Y"/>
    <s v="Camp 2018"/>
    <m/>
    <s v="R1"/>
    <n v="280"/>
    <s v="Pending Data"/>
    <s v="Pending Data"/>
    <s v="Pending Data"/>
    <s v="Pending Data"/>
    <s v="2021-12-21"/>
    <n v="39.839599200000002"/>
    <n v="-121.5941705"/>
    <n v="44547"/>
    <s v="RootsFail"/>
    <s v="GREEN CEDAR UPROOTED INTO POWERLINES. DEEP CRACK AT BASE, ROOT ROTT, LEANED TOWARD LINES."/>
    <s v="CEDA"/>
    <n v="115"/>
    <n v="54"/>
    <n v="55"/>
    <s v="Moderate"/>
    <s v="Slight"/>
    <s v="N"/>
    <n v="1"/>
    <m/>
    <s v="Hillside"/>
    <s v="A"/>
    <s v="CrossArm"/>
    <s v="BareWire"/>
    <m/>
    <s v=" "/>
    <s v="NORTH VALLEY"/>
    <s v="PARADISE"/>
    <s v="2021-12-17"/>
    <s v="2021-12-17"/>
    <n v="1575848"/>
    <s v="T005496494"/>
    <s v="14846"/>
    <s v="MASTERSON WAY"/>
    <s v="MAGALIA"/>
    <n v="39.849069999999998"/>
    <n v="-121.60429999999999"/>
    <s v="ADF0"/>
    <s v="FINLEY, ALAN"/>
    <s v="103031101"/>
    <m/>
    <n v="9190"/>
    <m/>
    <s v="Field Remarks: TREE LAID OVER INTO PHASE &amp; BURNED DOWN PHASE-- CREW TO TOP TREE &amp; PUT UP WIRE-  TREE AT CGC# 221111279363; Dispatcher Remarks: nan; Office Remarks: SMART MTR AUTO-GENERATED TAGWIRE DOWN, FRONT PORCH. . AXS UNKNOWN, DOG IN HOUSEWIRE DOWN IN THE STREET "/>
    <m/>
    <m/>
    <m/>
    <m/>
    <m/>
    <m/>
    <m/>
    <m/>
    <s v=" "/>
    <m/>
    <m/>
    <m/>
    <m/>
    <m/>
    <m/>
    <m/>
    <m/>
    <m/>
    <m/>
    <m/>
    <m/>
    <m/>
    <m/>
    <m/>
    <m/>
    <m/>
    <m/>
    <m/>
    <m/>
    <m/>
    <s v="TREE-FELL INTO LINE"/>
    <s v="CONDUCTOR, OVERHEAD"/>
    <m/>
    <m/>
    <m/>
    <m/>
    <m/>
    <m/>
    <m/>
    <m/>
    <m/>
    <m/>
    <m/>
    <m/>
    <m/>
    <m/>
    <m/>
    <m/>
    <m/>
    <m/>
    <m/>
    <m/>
    <m/>
    <m/>
    <m/>
    <m/>
    <m/>
    <m/>
    <m/>
    <m/>
    <m/>
    <m/>
    <m/>
    <m/>
    <m/>
    <m/>
    <m/>
    <m/>
    <m/>
    <m/>
    <m/>
    <m/>
    <m/>
    <m/>
    <m/>
    <m/>
    <m/>
    <m/>
    <m/>
    <m/>
    <m/>
  </r>
  <r>
    <n v="2333"/>
    <s v="CFMD"/>
    <s v="3 - QC Complete"/>
    <n v="44585"/>
    <n v="44617"/>
    <s v="Possible Transformer fire that resulted in a small fire at base of pole. I've emailed troubleman to see if they can confirm there was a fire. This information is preliminary.  1/24/2022 AGFC adds mention of no fire per tman follow up email."/>
    <s v="\\fxshare-nas05\quotashare-fs01\ESA\5 - Ignition Tracking\2021_Ignition_QC_Folders\20211217_1575558_nan_nan_T005496207"/>
    <s v=" "/>
    <m/>
    <m/>
    <m/>
    <m/>
    <m/>
    <s v="Not In Scope"/>
    <m/>
    <m/>
    <m/>
    <m/>
    <m/>
    <m/>
    <m/>
    <m/>
    <m/>
    <m/>
    <m/>
    <m/>
    <m/>
    <m/>
    <m/>
    <m/>
    <m/>
    <m/>
    <m/>
    <m/>
    <m/>
    <m/>
    <m/>
    <m/>
    <m/>
    <m/>
    <m/>
    <m/>
    <m/>
    <m/>
    <m/>
    <m/>
    <s v="N"/>
    <m/>
    <m/>
    <m/>
    <m/>
    <m/>
    <m/>
    <s v="Y"/>
    <n v="44572"/>
    <n v="44572"/>
    <s v="R1D3"/>
    <s v="831-975-0918"/>
    <m/>
    <s v="Reached out to supervisor"/>
    <s v=" "/>
    <x v="14"/>
    <s v="08:45"/>
    <n v="44547"/>
    <s v="08:45"/>
    <s v="FAS"/>
    <s v="N"/>
    <s v="N"/>
    <n v="1575558"/>
    <m/>
    <m/>
    <s v="T005496207"/>
    <m/>
    <m/>
    <m/>
    <m/>
    <s v=" "/>
    <x v="0"/>
    <x v="1"/>
    <s v="N"/>
    <s v="N"/>
    <s v="N"/>
    <s v="No Fire per tman follow up email on 1/11/2022. - AGFC"/>
    <s v="Not PG&amp;E"/>
    <s v="Other"/>
    <m/>
    <m/>
    <m/>
    <s v="No Fire"/>
    <s v="No fire  "/>
    <m/>
    <m/>
    <m/>
    <m/>
    <s v="No Fire"/>
    <m/>
    <m/>
    <m/>
    <s v="Overhead"/>
    <x v="1"/>
    <m/>
    <m/>
    <m/>
    <s v=" "/>
    <x v="0"/>
    <n v="36.692160000000001"/>
    <n v="-121.79501999999999"/>
    <s v="Monterey"/>
    <s v="FORT ORD 1101 "/>
    <n v="12000"/>
    <m/>
    <x v="0"/>
    <s v="Unknown"/>
    <s v="Urban"/>
    <m/>
    <m/>
    <s v="N"/>
    <m/>
    <m/>
    <m/>
    <m/>
    <s v="Pending Data"/>
    <s v="Pending Data"/>
    <s v="Pending Data"/>
    <s v="Pending Data"/>
    <s v="2021-12-21"/>
    <m/>
    <m/>
    <m/>
    <m/>
    <m/>
    <m/>
    <m/>
    <m/>
    <m/>
    <m/>
    <m/>
    <m/>
    <m/>
    <m/>
    <m/>
    <m/>
    <m/>
    <m/>
    <m/>
    <s v=" "/>
    <s v="CENTRAL COAST"/>
    <s v="MONTEREY 01"/>
    <s v="2021-12-17"/>
    <s v="2021-12-17"/>
    <n v="1575558"/>
    <s v="T005496207"/>
    <s v="261"/>
    <s v="BEACH RD"/>
    <s v="MARINA"/>
    <n v="36.692160000000001"/>
    <n v="-121.79501999999999"/>
    <s v="R1D3"/>
    <s v="DANIELI, DICK"/>
    <s v="182401101"/>
    <m/>
    <n v="9002"/>
    <m/>
    <s v="Field Remarks: traffic; Dispatcher Remarks: nan; Office Remarks: A:OK;X:DEL MONTE;R:TRANSFORMER ON FIRE ON POLE IN FRNT/FIRE/SPARS FALLIN OUT OF TRANSF//SMALL FIRE NEARPOLE/911 CALLED DAWN/WORK S AT SCHOOL, PWR-Y"/>
    <m/>
    <m/>
    <m/>
    <m/>
    <m/>
    <m/>
    <m/>
    <m/>
    <s v=" "/>
    <m/>
    <m/>
    <m/>
    <m/>
    <m/>
    <m/>
    <m/>
    <m/>
    <m/>
    <m/>
    <m/>
    <m/>
    <m/>
    <m/>
    <m/>
    <m/>
    <m/>
    <m/>
    <m/>
    <m/>
    <m/>
    <s v="OVERHEAD"/>
    <s v="CONNECTOR OR SPLICE OH"/>
    <m/>
    <m/>
    <m/>
    <m/>
    <m/>
    <m/>
    <m/>
    <m/>
    <m/>
    <m/>
    <m/>
    <m/>
    <m/>
    <m/>
    <m/>
    <m/>
    <m/>
    <m/>
    <m/>
    <m/>
    <m/>
    <m/>
    <m/>
    <m/>
    <m/>
    <m/>
    <m/>
    <m/>
    <m/>
    <m/>
    <m/>
    <m/>
    <m/>
    <m/>
    <m/>
    <m/>
    <m/>
    <m/>
    <m/>
    <m/>
    <m/>
    <m/>
    <m/>
    <m/>
    <m/>
    <m/>
    <m/>
    <m/>
    <m/>
  </r>
  <r>
    <n v="2257"/>
    <s v="DLY6"/>
    <s v="3 - QC Complete"/>
    <n v="44582"/>
    <n v="44617"/>
    <s v="Initial EIR: EI211217A - San Francisco - Media - Summary: CPUC PG&amp;E Electric Incident ? EI211217A ? On December 17, 2021 at approximately 0625 hours, PG&amp;E experienced a sustained outage on its SF Z 1121 12kV underground distribution circuit, which impacted 35 customers. PG&amp;E responded to the vicinity of Mission Street and Spear Street, San Francisco, in San Francisco County to find a manhole on fire. Additional customers on adjacent circuits had to be deenergized to safely extinguish the manhole fire. PG&amp;E is reporting this incident to the CPUC under the significant media criteria due to news coverage by KPIX, KNTV, KGO and KCBS Radio. PG&amp;E is not aware of any injures, fatalities, or property damage exceeding $50,000. This information is preliminary."/>
    <s v="\\fxshare-nas05\quotashare-fs01\ESA\5 - Ignition Tracking\2021_Ignition_QC_Folders\20211217_1575470_21-0159287_nan_T005495966"/>
    <s v=" "/>
    <s v="Y"/>
    <s v="DLY6"/>
    <s v="UPDATED FO ID, OUTAGE TIME"/>
    <n v="44581"/>
    <m/>
    <s v="Not In Scope"/>
    <m/>
    <m/>
    <m/>
    <m/>
    <m/>
    <m/>
    <m/>
    <m/>
    <m/>
    <m/>
    <m/>
    <m/>
    <m/>
    <m/>
    <m/>
    <m/>
    <m/>
    <m/>
    <m/>
    <m/>
    <m/>
    <m/>
    <m/>
    <m/>
    <m/>
    <m/>
    <m/>
    <m/>
    <m/>
    <m/>
    <m/>
    <m/>
    <s v="N"/>
    <m/>
    <m/>
    <m/>
    <m/>
    <m/>
    <m/>
    <s v="N"/>
    <m/>
    <m/>
    <m/>
    <m/>
    <m/>
    <m/>
    <s v=" "/>
    <x v="14"/>
    <s v="06:40:00"/>
    <n v="44547"/>
    <s v="06:24:00"/>
    <s v="EIR"/>
    <s v="Y"/>
    <s v="N"/>
    <s v="1575470"/>
    <s v="21-0159287"/>
    <m/>
    <s v="T005495966, T005495970, T005496168, T005496909, T005496960"/>
    <m/>
    <m/>
    <s v="EI211217A"/>
    <m/>
    <s v=" "/>
    <x v="0"/>
    <x v="0"/>
    <s v="N"/>
    <s v="N"/>
    <s v="N"/>
    <s v="On December 17, 2021 at 18:48 hours, a PG&amp;E Cableman was dispatched to the SF Z 1121,  a 12kV Distribution Circuit on Mission Street near Spear Street in San Francisco in response to an area outage. Initial analysis indicates equipment failure caused the ignition.  Upon arrival the Cableman arrived to find smoke coming from the vault, water was removed from the vault and once entry was safe the Cableman observed a damaged splice in the vault.   The circuit was tested once again and the smoke worsened.  At this point PG&amp;E contacted the San Francisco Fire Department and requested a CO2 truck to extinguish the ignition which was contained to the vault.   Both San Francisco Fire Department and PG&amp;E collaborated to suppress the ignition by deenergizing all circuits and use of the CO2 truck.  All 180 customers impacted by the outage were fully restored.   The vault was deemed unsafe for vehicles to drive over, which PG&amp;E made safe.   The transformer, cables, wood wires and several metal pieces were taken into evidence for further investigation.  This incident was reported to the CPUC on December 17, 2021 under the media criterion. The information is preliminary, further investigation being performed by Electric Incident Investigations. Reference EI211217A."/>
    <s v="PG&amp;E"/>
    <s v="Other"/>
    <s v="PG&amp;E Equipment"/>
    <s v="D"/>
    <s v="D"/>
    <s v="Structure-PG&amp;E only"/>
    <s v="MH 1732 fire replace everything"/>
    <m/>
    <m/>
    <m/>
    <m/>
    <s v="Equipment - PG&amp;E"/>
    <s v="All types of equipment / facility failure"/>
    <s v="Equipment failure - Other"/>
    <s v="N"/>
    <s v="Underground"/>
    <x v="0"/>
    <s v="Splice/Clamp/Connector"/>
    <s v="Vault, transformer, cable, wood, wire"/>
    <m/>
    <s v=" "/>
    <x v="0"/>
    <n v="37.792537000000003"/>
    <n v="-122.394088"/>
    <s v="San Francisco"/>
    <s v="SF Z 1121"/>
    <n v="12000"/>
    <m/>
    <x v="0"/>
    <s v="Unknown"/>
    <s v="Urban"/>
    <s v="Fire-resistive fuel bed"/>
    <s v="Street"/>
    <s v="N"/>
    <m/>
    <m/>
    <m/>
    <m/>
    <s v="Pending Data"/>
    <s v="Pending Data"/>
    <s v="Pending Data"/>
    <s v="Pending Data"/>
    <s v="2021-12-21"/>
    <m/>
    <m/>
    <m/>
    <m/>
    <m/>
    <m/>
    <m/>
    <m/>
    <m/>
    <m/>
    <m/>
    <m/>
    <m/>
    <m/>
    <m/>
    <m/>
    <m/>
    <m/>
    <m/>
    <s v=" "/>
    <s v="SAN FRANCISCO"/>
    <s v="SAN FRANCISCO"/>
    <s v="06:40"/>
    <s v="2021/12/17 00:00:00"/>
    <s v="1575470"/>
    <s v="T005495966"/>
    <m/>
    <m/>
    <m/>
    <m/>
    <m/>
    <s v="R1TJEOA"/>
    <m/>
    <s v="02287-3"/>
    <s v="2021/12/17 10:08:26"/>
    <n v="980"/>
    <m/>
    <s v="SMART MTR AUTO-GENERATED TAG"/>
    <m/>
    <m/>
    <m/>
    <m/>
    <m/>
    <m/>
    <m/>
    <m/>
    <m/>
    <m/>
    <m/>
    <s v="Y"/>
    <m/>
    <m/>
    <m/>
    <m/>
    <m/>
    <m/>
    <m/>
    <m/>
    <m/>
    <m/>
    <m/>
    <m/>
    <m/>
    <m/>
    <m/>
    <m/>
    <m/>
    <m/>
    <m/>
    <m/>
    <m/>
    <s v=" "/>
    <s v="Unplanned"/>
    <s v="San Francisco"/>
    <s v="San Francisco"/>
    <s v="022871121, SF Z-1121"/>
    <s v="21-0159287"/>
    <s v="Unplanned"/>
    <s v="Clear;32-90F"/>
    <s v="35"/>
    <s v="75292"/>
    <s v="YES"/>
    <s v="Three Phase Fault"/>
    <s v="Sustained"/>
    <s v="No"/>
    <s v="1121/12"/>
    <s v="UG"/>
    <s v="Circuit Breaker"/>
    <s v="1575470"/>
    <s v="Conductor, Underground, Burned/flashed"/>
    <s v="ABC PHASE GRD"/>
    <s v=" "/>
    <s v=" "/>
    <s v="SF Z-3 SUB"/>
    <s v="SPEAR &amp; FOLSOM MH-1732"/>
    <m/>
    <m/>
    <m/>
    <m/>
    <m/>
    <m/>
    <m/>
    <m/>
    <m/>
    <m/>
    <m/>
    <m/>
    <m/>
    <m/>
    <m/>
    <m/>
    <m/>
    <m/>
    <m/>
    <m/>
    <m/>
    <m/>
    <m/>
    <m/>
  </r>
  <r>
    <n v="2248"/>
    <s v="AGFC"/>
    <s v="3 - QC Complete"/>
    <n v="44547"/>
    <n v="44617"/>
    <s v="Structure fire, not attributable to PG&amp;E assets. This information is preliminary."/>
    <s v="\\fxshare-nas05\quotashare-fs01\ESA\5 - Ignition Tracking\2021_Ignition_QC_Folders\20211217_nan_nan_nan_7071046239"/>
    <s v=" "/>
    <m/>
    <m/>
    <m/>
    <m/>
    <m/>
    <s v="Not In Scope"/>
    <m/>
    <m/>
    <m/>
    <m/>
    <m/>
    <m/>
    <m/>
    <m/>
    <m/>
    <m/>
    <m/>
    <m/>
    <m/>
    <m/>
    <m/>
    <m/>
    <m/>
    <m/>
    <m/>
    <m/>
    <m/>
    <m/>
    <m/>
    <m/>
    <m/>
    <m/>
    <m/>
    <m/>
    <m/>
    <m/>
    <m/>
    <m/>
    <m/>
    <m/>
    <m/>
    <m/>
    <m/>
    <m/>
    <m/>
    <m/>
    <m/>
    <m/>
    <m/>
    <m/>
    <m/>
    <m/>
    <s v=" "/>
    <x v="14"/>
    <s v="09:09:00"/>
    <m/>
    <m/>
    <s v="FAS"/>
    <s v="N"/>
    <s v="N"/>
    <m/>
    <m/>
    <m/>
    <n v="7071046239"/>
    <m/>
    <m/>
    <m/>
    <m/>
    <s v=" "/>
    <x v="0"/>
    <x v="1"/>
    <s v="N"/>
    <s v="N"/>
    <s v="N"/>
    <s v="Structure fire, not attributable to PG&amp;E assets. This information is preliminary."/>
    <s v="Not PG&amp;E"/>
    <s v="Building"/>
    <m/>
    <m/>
    <m/>
    <s v="Structure-only"/>
    <m/>
    <m/>
    <m/>
    <m/>
    <m/>
    <s v="Other Fire: Non-PG&amp;E related"/>
    <m/>
    <m/>
    <m/>
    <s v="Overhead"/>
    <x v="1"/>
    <m/>
    <m/>
    <m/>
    <s v=" "/>
    <x v="0"/>
    <n v="36.530005000000003"/>
    <n v="-119.2896983"/>
    <s v="Tulare"/>
    <s v="OROSI 1101"/>
    <n v="12000"/>
    <m/>
    <x v="0"/>
    <s v="Tulare FD"/>
    <s v="Agriculture"/>
    <m/>
    <m/>
    <m/>
    <m/>
    <m/>
    <m/>
    <m/>
    <s v="Pending Data"/>
    <s v="Pending Data"/>
    <s v="Pending Data"/>
    <s v="Pending Data"/>
    <s v="2021-12-17"/>
    <m/>
    <m/>
    <m/>
    <m/>
    <m/>
    <m/>
    <m/>
    <m/>
    <m/>
    <m/>
    <m/>
    <m/>
    <m/>
    <m/>
    <m/>
    <m/>
    <m/>
    <m/>
    <m/>
    <s v=" "/>
    <s v="FRESNO"/>
    <s v="DINUBA 01"/>
    <s v="09:09"/>
    <s v="12/17/2021"/>
    <m/>
    <n v="7071046239"/>
    <n v="12650"/>
    <s v="HAZEL AVE # 5"/>
    <s v="CUTLER"/>
    <n v="36.529983000000001"/>
    <n v="-119.29024200000001"/>
    <s v="F6TJKBX"/>
    <s v="BUCHANAN, JORDAN"/>
    <n v="252841101"/>
    <s v="20211217 09:50"/>
    <n v="1121"/>
    <m/>
    <s v="structure fire. pulled meter and plated meter socket. no damage at panel."/>
    <s v="Y"/>
    <m/>
    <m/>
    <s v="36.5300050,-119.2896983,122.100000,3D"/>
    <m/>
    <m/>
    <m/>
    <s v="Tulare County Fire"/>
    <m/>
    <s v="N"/>
    <s v="Y"/>
    <s v="Y"/>
    <s v="Other (Comments)"/>
    <s v="fog"/>
    <s v="Private Land"/>
    <m/>
    <s v="Calm"/>
    <m/>
    <s v="Unknown"/>
    <m/>
    <s v="Structure Only"/>
    <m/>
    <s v="Fire Dept"/>
    <m/>
    <s v="Overhead"/>
    <m/>
    <s v="N"/>
    <m/>
    <m/>
    <m/>
    <m/>
    <m/>
    <m/>
    <s v=" "/>
    <m/>
    <m/>
    <m/>
    <m/>
    <m/>
    <m/>
    <m/>
    <m/>
    <m/>
    <m/>
    <m/>
    <m/>
    <m/>
    <m/>
    <m/>
    <m/>
    <m/>
    <m/>
    <m/>
    <m/>
    <m/>
    <m/>
    <m/>
    <m/>
    <m/>
    <m/>
    <m/>
    <m/>
    <m/>
    <m/>
    <m/>
    <m/>
    <m/>
    <m/>
    <m/>
    <m/>
    <m/>
    <m/>
    <m/>
    <m/>
    <m/>
    <m/>
    <m/>
    <m/>
    <m/>
    <m/>
    <m/>
  </r>
  <r>
    <n v="2247"/>
    <s v="AGFC"/>
    <s v="3 - QC Complete"/>
    <n v="44547"/>
    <n v="44617"/>
    <s v="Third party vehicle fire not attributable to PG&amp;E assets. PG&amp;E equipment damaged by third party fire. This information is preliminary."/>
    <s v="\\fxshare-nas05\quotashare-fs01\ESA\5 - Ignition Tracking\2021_Ignition_QC_Folders\20211217_nan_nan_nan_T005495877"/>
    <s v=" "/>
    <m/>
    <m/>
    <m/>
    <m/>
    <m/>
    <s v="Not In Scope"/>
    <m/>
    <m/>
    <m/>
    <m/>
    <m/>
    <m/>
    <m/>
    <m/>
    <m/>
    <m/>
    <m/>
    <m/>
    <m/>
    <m/>
    <m/>
    <m/>
    <m/>
    <m/>
    <m/>
    <m/>
    <m/>
    <m/>
    <m/>
    <m/>
    <m/>
    <m/>
    <m/>
    <m/>
    <m/>
    <m/>
    <m/>
    <m/>
    <m/>
    <m/>
    <m/>
    <m/>
    <m/>
    <m/>
    <m/>
    <m/>
    <m/>
    <m/>
    <m/>
    <m/>
    <m/>
    <m/>
    <s v=" "/>
    <x v="14"/>
    <s v="00:19:00"/>
    <m/>
    <m/>
    <s v="FAS"/>
    <s v="N"/>
    <s v="N"/>
    <m/>
    <m/>
    <m/>
    <s v="T005495877"/>
    <m/>
    <m/>
    <m/>
    <m/>
    <s v=" "/>
    <x v="0"/>
    <x v="1"/>
    <s v="N"/>
    <s v="N"/>
    <s v="N"/>
    <s v="Third party vehicle fire not attributable to PG&amp;E assets. PG&amp;E equipment damaged by third party fire. This information is preliminary."/>
    <s v="Not PG&amp;E"/>
    <s v="Other"/>
    <s v="Vehicle"/>
    <m/>
    <m/>
    <s v="&lt;0.25"/>
    <s v="VEHICLE FIRE ONLY"/>
    <m/>
    <m/>
    <m/>
    <m/>
    <s v="Other Fire: Non-PG&amp;E related"/>
    <m/>
    <m/>
    <m/>
    <s v="Overhead"/>
    <x v="1"/>
    <m/>
    <m/>
    <m/>
    <s v=" "/>
    <x v="0"/>
    <n v="39.824550760000001"/>
    <n v="-123.26109337"/>
    <s v="Mendocino"/>
    <s v="COVELO 1101"/>
    <n v="12000"/>
    <m/>
    <x v="0"/>
    <s v="Covelo FD"/>
    <s v="Agriculture"/>
    <m/>
    <m/>
    <m/>
    <m/>
    <m/>
    <m/>
    <m/>
    <s v="Pending Data"/>
    <s v="Pending Data"/>
    <s v="Pending Data"/>
    <s v="Pending Data"/>
    <s v="2021-12-17"/>
    <m/>
    <m/>
    <m/>
    <m/>
    <m/>
    <m/>
    <m/>
    <m/>
    <m/>
    <m/>
    <m/>
    <m/>
    <m/>
    <m/>
    <m/>
    <m/>
    <m/>
    <m/>
    <m/>
    <s v=" "/>
    <s v="NORTH COAST"/>
    <s v="UKIAH"/>
    <s v="00:19"/>
    <s v="12/17/2021"/>
    <m/>
    <s v="T005495877"/>
    <s v="UNKNOWN"/>
    <s v="HOPPER"/>
    <s v="COVELO"/>
    <m/>
    <m/>
    <s v="WBTJ1DH"/>
    <s v="DICKSON, JOSH"/>
    <m/>
    <s v="20211217 03:21"/>
    <n v="9002"/>
    <m/>
    <s v="VEHICLE FIRE BURNED DOWN SERVICE"/>
    <s v="Y"/>
    <m/>
    <m/>
    <m/>
    <n v="39.824550760000001"/>
    <n v="-123.26109337"/>
    <s v="VEHICLE CAUGHT FIRE UNDER SERVICE CONDUCTOR AND MELTED CONDUCTOR DOWN"/>
    <s v="COVELO FD, 707-983-6719"/>
    <s v="SAP ID # 104039732"/>
    <s v="N"/>
    <s v="Y"/>
    <m/>
    <s v="Clear"/>
    <m/>
    <s v="PGE&amp;E-Owned Structure/Equipment"/>
    <m/>
    <s v="Calm"/>
    <m/>
    <s v="Vehicle Accident"/>
    <s v="PARKED VEHICLE CAUGHT FIRE"/>
    <s v="Structure Only"/>
    <s v="VEHICLE FIRE ONLY"/>
    <s v="Fire Dept"/>
    <s v="COVELO FIRE DEPT"/>
    <s v="Overhead"/>
    <m/>
    <s v="N"/>
    <m/>
    <m/>
    <m/>
    <s v="VEHICLE"/>
    <s v="SERVICE CONDUCTOR"/>
    <s v="N"/>
    <s v=" "/>
    <m/>
    <m/>
    <m/>
    <m/>
    <m/>
    <m/>
    <m/>
    <m/>
    <m/>
    <m/>
    <m/>
    <m/>
    <m/>
    <m/>
    <m/>
    <m/>
    <m/>
    <m/>
    <m/>
    <m/>
    <m/>
    <m/>
    <m/>
    <m/>
    <m/>
    <m/>
    <m/>
    <m/>
    <m/>
    <m/>
    <m/>
    <m/>
    <m/>
    <m/>
    <m/>
    <m/>
    <m/>
    <m/>
    <m/>
    <m/>
    <m/>
    <m/>
    <m/>
    <m/>
    <m/>
    <m/>
    <m/>
  </r>
  <r>
    <n v="2311"/>
    <s v="WMA7"/>
    <s v="3 - QC Complete"/>
    <n v="44593"/>
    <n v="44617"/>
    <s v="No fire, mechanical failure of bushing"/>
    <s v="\\fxshare-nas05\quotashare-fs01\ESA\5 - Ignition Tracking\2021_Ignition_QC_Folders\20211216_1575145_nan_nan_T005495574"/>
    <s v=" "/>
    <s v="Y"/>
    <s v="WMA7"/>
    <s v="Changed time from 05:05 to 17:05. Changed GPS to 37.8477146995, -122.2578160828"/>
    <m/>
    <m/>
    <s v="Not In Scope"/>
    <m/>
    <m/>
    <m/>
    <m/>
    <m/>
    <m/>
    <m/>
    <m/>
    <m/>
    <m/>
    <m/>
    <m/>
    <m/>
    <m/>
    <m/>
    <m/>
    <m/>
    <m/>
    <m/>
    <m/>
    <m/>
    <m/>
    <m/>
    <m/>
    <m/>
    <m/>
    <m/>
    <m/>
    <m/>
    <m/>
    <m/>
    <m/>
    <s v="N"/>
    <m/>
    <m/>
    <m/>
    <m/>
    <m/>
    <m/>
    <s v="Y"/>
    <n v="44589"/>
    <m/>
    <s v="AXOC"/>
    <s v="Randy Osti (510) 672-3177"/>
    <s v="Accroding to Troubleman, there was no fire involved.  The bushing on the transformer that connects the conductor was over-tightened when it was installed and the bushing snapped.  Had to replace the transformer due to the mechanical failure.  No fire, no arcing - mechanical failure only."/>
    <m/>
    <s v=" "/>
    <x v="15"/>
    <s v="17:05:00"/>
    <n v="44546"/>
    <s v="17:05:00"/>
    <s v="FAS"/>
    <s v="N"/>
    <s v="N"/>
    <n v="1575145"/>
    <m/>
    <m/>
    <s v="T005495574"/>
    <n v="122496982"/>
    <m/>
    <m/>
    <m/>
    <s v=" "/>
    <x v="0"/>
    <x v="0"/>
    <s v="N"/>
    <s v="N"/>
    <s v="N"/>
    <s v="[No Fire] On December 16, 2021 at 17:06 hrs, a Troubleman was dispatched to the Oakland D 0408 4kV circuit for a reported outage.  Upon arrival the Troubleman determined a bushing that connected the conductor to the transformer had been overtightened when initally installed, causing a mechanical failure.  There was no fire, arcing or sparking.  A Priorty A EC Tag was filled out and a PG&amp;E Contractor replaced the transformer due to the mechanical failure.  "/>
    <s v="Not PG&amp;E"/>
    <s v="Other"/>
    <m/>
    <m/>
    <m/>
    <s v="No Fire"/>
    <m/>
    <m/>
    <m/>
    <m/>
    <m/>
    <s v="No Fire"/>
    <m/>
    <m/>
    <m/>
    <s v="Overhead"/>
    <x v="1"/>
    <s v="Transformer"/>
    <m/>
    <m/>
    <s v=" "/>
    <x v="0"/>
    <n v="37.845469999999999"/>
    <n v="-122.25939"/>
    <s v="Alameda"/>
    <s v="OAKLAND D 0408"/>
    <n v="4000"/>
    <s v="OAKLAND D 0408/2"/>
    <x v="0"/>
    <s v="Unknown"/>
    <s v="Urban"/>
    <m/>
    <m/>
    <m/>
    <m/>
    <m/>
    <m/>
    <m/>
    <s v="Pending Data"/>
    <s v="Pending Data"/>
    <s v="Pending Data"/>
    <s v="Pending Data"/>
    <s v="2021-12-21"/>
    <m/>
    <m/>
    <m/>
    <m/>
    <m/>
    <m/>
    <m/>
    <m/>
    <m/>
    <m/>
    <m/>
    <m/>
    <m/>
    <m/>
    <m/>
    <m/>
    <m/>
    <m/>
    <m/>
    <s v=" "/>
    <s v="EAST BAY"/>
    <s v="OAKLAND 02"/>
    <s v="2021-12-16"/>
    <s v="2021-12-16"/>
    <n v="1575145"/>
    <s v="T005495574"/>
    <s v="428"/>
    <s v="61ST ST"/>
    <s v="OAKLAND"/>
    <n v="37.845469999999999"/>
    <n v="-122.25939"/>
    <s v="AXOC"/>
    <s v="OSTI, RANDY"/>
    <n v="12040408"/>
    <m/>
    <n v="9002"/>
    <m/>
    <s v="Field Remarks: REPLACE NG 2.4 KV, 50 KVA 1PH TX; Dispatcher Remarks: nan; Office Remarks: AXS-OK XSTR-COLBY PWR-I FIRE JUST WENT OUT , CUST STATES TRANSFORMER BLEW U. ON 424 61ST ST OAKLAND CA "/>
    <m/>
    <m/>
    <m/>
    <m/>
    <m/>
    <m/>
    <m/>
    <m/>
    <s v=" "/>
    <m/>
    <m/>
    <m/>
    <m/>
    <m/>
    <m/>
    <m/>
    <m/>
    <m/>
    <m/>
    <m/>
    <m/>
    <m/>
    <m/>
    <m/>
    <m/>
    <m/>
    <m/>
    <m/>
    <m/>
    <m/>
    <s v="OVERHEAD"/>
    <s v="TRANSFORMER (OH)"/>
    <m/>
    <m/>
    <m/>
    <m/>
    <m/>
    <m/>
    <m/>
    <m/>
    <m/>
    <m/>
    <m/>
    <m/>
    <m/>
    <m/>
    <m/>
    <m/>
    <m/>
    <m/>
    <m/>
    <m/>
    <m/>
    <m/>
    <m/>
    <m/>
    <m/>
    <m/>
    <m/>
    <m/>
    <m/>
    <m/>
    <m/>
    <m/>
    <m/>
    <m/>
    <m/>
    <m/>
    <m/>
    <m/>
    <m/>
    <m/>
    <m/>
    <m/>
    <m/>
    <m/>
    <m/>
    <m/>
    <m/>
    <m/>
    <m/>
  </r>
  <r>
    <n v="2238"/>
    <s v="AGFC"/>
    <s v="3 - QC Complete"/>
    <n v="44546"/>
    <n v="44617"/>
    <s v="Duplicate of index 2237. Other fire, not attributable to PG&amp;E assets. This information is preliminary."/>
    <s v="\\fxshare-nas05\quotashare-fs01\ESA\5 - Ignition Tracking\2021_Ignition_QC_Folders\20211216_nan_nan_nan_5405005410"/>
    <s v=" "/>
    <m/>
    <m/>
    <m/>
    <m/>
    <m/>
    <s v="Not In Scope"/>
    <m/>
    <m/>
    <m/>
    <m/>
    <m/>
    <m/>
    <m/>
    <m/>
    <m/>
    <m/>
    <m/>
    <m/>
    <m/>
    <m/>
    <m/>
    <m/>
    <m/>
    <m/>
    <m/>
    <m/>
    <m/>
    <m/>
    <m/>
    <m/>
    <m/>
    <m/>
    <m/>
    <m/>
    <m/>
    <m/>
    <m/>
    <m/>
    <m/>
    <m/>
    <m/>
    <m/>
    <m/>
    <m/>
    <m/>
    <m/>
    <m/>
    <m/>
    <m/>
    <m/>
    <m/>
    <m/>
    <s v=" "/>
    <x v="15"/>
    <s v="01:48:00"/>
    <m/>
    <m/>
    <s v="FAS"/>
    <s v="N"/>
    <s v="Y"/>
    <m/>
    <m/>
    <m/>
    <n v="5405005410"/>
    <m/>
    <m/>
    <m/>
    <m/>
    <s v=" "/>
    <x v="0"/>
    <x v="1"/>
    <s v="N"/>
    <s v="N"/>
    <s v="N"/>
    <s v="Duplicate of index 2237. Other fire, not attributable to PG&amp;E assets. This information is preliminary."/>
    <s v="Not PG&amp;E"/>
    <s v="Other"/>
    <s v="Panel"/>
    <m/>
    <m/>
    <s v="Structure-only"/>
    <m/>
    <m/>
    <m/>
    <m/>
    <m/>
    <s v="Duplicate"/>
    <m/>
    <m/>
    <m/>
    <s v="Overhead"/>
    <x v="1"/>
    <m/>
    <m/>
    <m/>
    <s v=" "/>
    <x v="0"/>
    <n v="37.6791883"/>
    <n v="-122.48256499999999"/>
    <s v="San Mateo"/>
    <s v="DALY CITY 1104 "/>
    <n v="12000"/>
    <m/>
    <x v="0"/>
    <s v="Daily City FD"/>
    <s v="Urban"/>
    <m/>
    <m/>
    <m/>
    <m/>
    <m/>
    <m/>
    <m/>
    <s v="Pending Data"/>
    <s v="Pending Data"/>
    <s v="Pending Data"/>
    <s v="Pending Data"/>
    <s v="2021-12-17"/>
    <m/>
    <m/>
    <m/>
    <m/>
    <m/>
    <m/>
    <m/>
    <m/>
    <m/>
    <m/>
    <m/>
    <m/>
    <m/>
    <m/>
    <m/>
    <m/>
    <m/>
    <m/>
    <m/>
    <s v=" "/>
    <s v="PENINSULA"/>
    <s v="COLMA 01"/>
    <s v="01:48"/>
    <s v="12/16/2021"/>
    <m/>
    <n v="5405005410"/>
    <n v="3"/>
    <s v="LINCOLN AVE"/>
    <s v="DALY CITY"/>
    <n v="37.678913000000001"/>
    <n v="-122.482651"/>
    <s v="P1GMERM"/>
    <s v="RUUD, MILES"/>
    <n v="22641104"/>
    <s v="20211216 02:33"/>
    <n v="1121"/>
    <n v="1"/>
    <s v="FIRE AT METER PANEL. PIE PLATE THE METER. PER ELECTRIC SUP, T-MAN TO COME OUT IN THE AM TO INSPECT WEATHER HEAD AND COMPLETE FIRE REPORT"/>
    <s v="Y"/>
    <m/>
    <m/>
    <s v="37.6791883,-122.4825650,122.200000,3D"/>
    <m/>
    <m/>
    <s v="METER PANEL"/>
    <s v="DALY CITY FD"/>
    <m/>
    <s v="N"/>
    <s v="Y"/>
    <s v="Y"/>
    <s v="Rain"/>
    <m/>
    <s v="Customer-Owned Structure/Equipment"/>
    <m/>
    <s v="Light"/>
    <m/>
    <s v="3rd Party"/>
    <s v="METER PANEL"/>
    <s v="Structure Only"/>
    <m/>
    <s v="Fire Dept"/>
    <m/>
    <s v="Overhead"/>
    <m/>
    <s v="N"/>
    <s v="LEFT METER AT PANEL LOCATION"/>
    <m/>
    <m/>
    <m/>
    <m/>
    <m/>
    <s v=" "/>
    <m/>
    <m/>
    <m/>
    <m/>
    <m/>
    <m/>
    <m/>
    <m/>
    <m/>
    <m/>
    <m/>
    <m/>
    <m/>
    <m/>
    <m/>
    <m/>
    <m/>
    <m/>
    <m/>
    <m/>
    <m/>
    <m/>
    <m/>
    <m/>
    <m/>
    <m/>
    <m/>
    <m/>
    <m/>
    <m/>
    <m/>
    <m/>
    <m/>
    <m/>
    <m/>
    <m/>
    <m/>
    <m/>
    <m/>
    <m/>
    <m/>
    <m/>
    <m/>
    <m/>
    <m/>
    <m/>
    <m/>
  </r>
  <r>
    <n v="2237"/>
    <s v="AGFC"/>
    <s v="3 - QC Complete"/>
    <n v="44546"/>
    <n v="44617"/>
    <s v="Other fire, not attributable to PG&amp;E assets. This information is preliminary."/>
    <s v="\\fxshare-nas05\quotashare-fs01\ESA\5 - Ignition Tracking\2021_Ignition_QC_Folders\20211216_nan_nan_nan_5463640933"/>
    <s v=" "/>
    <m/>
    <m/>
    <m/>
    <m/>
    <m/>
    <s v="Not In Scope"/>
    <m/>
    <m/>
    <m/>
    <m/>
    <m/>
    <m/>
    <m/>
    <m/>
    <m/>
    <m/>
    <m/>
    <m/>
    <m/>
    <m/>
    <m/>
    <m/>
    <m/>
    <m/>
    <m/>
    <m/>
    <m/>
    <m/>
    <m/>
    <m/>
    <m/>
    <m/>
    <m/>
    <m/>
    <m/>
    <m/>
    <m/>
    <m/>
    <m/>
    <m/>
    <m/>
    <m/>
    <m/>
    <m/>
    <m/>
    <m/>
    <m/>
    <m/>
    <m/>
    <m/>
    <m/>
    <m/>
    <s v=" "/>
    <x v="15"/>
    <s v="00:35:00"/>
    <m/>
    <m/>
    <s v="FAS"/>
    <s v="N"/>
    <s v="N"/>
    <m/>
    <m/>
    <m/>
    <n v="5463640933"/>
    <m/>
    <m/>
    <m/>
    <m/>
    <s v=" "/>
    <x v="0"/>
    <x v="1"/>
    <s v="N"/>
    <s v="N"/>
    <s v="N"/>
    <s v="Other fire, not attributable to PG&amp;E assets. This information is preliminary."/>
    <s v="Not PG&amp;E"/>
    <s v="Other"/>
    <s v="Panel"/>
    <m/>
    <m/>
    <s v="Structure-only"/>
    <m/>
    <m/>
    <m/>
    <m/>
    <m/>
    <s v="Other Fire: Non-PG&amp;E related"/>
    <m/>
    <m/>
    <m/>
    <s v="Overhead"/>
    <x v="1"/>
    <m/>
    <m/>
    <m/>
    <s v=" "/>
    <x v="0"/>
    <n v="37.679380000000002"/>
    <n v="-122.48247499999999"/>
    <s v="San Mateo"/>
    <s v="DALY CITY 1104 "/>
    <n v="12000"/>
    <m/>
    <x v="0"/>
    <s v="Daily City FD"/>
    <s v="Urban"/>
    <m/>
    <m/>
    <m/>
    <m/>
    <m/>
    <m/>
    <m/>
    <s v="Pending Data"/>
    <s v="Pending Data"/>
    <s v="Pending Data"/>
    <s v="Pending Data"/>
    <s v="2021-12-17"/>
    <m/>
    <m/>
    <m/>
    <m/>
    <m/>
    <m/>
    <m/>
    <m/>
    <m/>
    <m/>
    <m/>
    <m/>
    <m/>
    <m/>
    <m/>
    <m/>
    <m/>
    <m/>
    <m/>
    <s v=" "/>
    <s v="PENINSULA"/>
    <s v="COLMA 01"/>
    <s v="00:35"/>
    <s v="12/16/2021"/>
    <m/>
    <n v="5463640933"/>
    <n v="212"/>
    <s v="MARIPOSA AVE"/>
    <s v="DALY CITY"/>
    <n v="37.678612999999999"/>
    <n v="-122.482703"/>
    <s v="P1GMERM"/>
    <s v="RUUD, MILES"/>
    <n v="22641104"/>
    <s v="20211216 01:51"/>
    <n v="980"/>
    <m/>
    <s v="FIRE AT 3 LINCOLN AVE DALY CITY. AT PANEL. CALLED FOR CORRECT ADDRESS"/>
    <s v="Y"/>
    <m/>
    <m/>
    <s v="37.6793800,-122.4824750,118.900000,3D"/>
    <m/>
    <m/>
    <s v="AT PANEL"/>
    <m/>
    <m/>
    <s v="N"/>
    <s v="Y"/>
    <s v="N"/>
    <s v="Storm Rain"/>
    <m/>
    <s v="Customer-Owned Structure/Equipment"/>
    <m/>
    <s v="Breezy"/>
    <m/>
    <s v="3rd Party"/>
    <m/>
    <s v="Structure Only"/>
    <m/>
    <s v="Fire Dept"/>
    <m/>
    <s v="Overhead"/>
    <m/>
    <s v="N"/>
    <m/>
    <m/>
    <m/>
    <m/>
    <m/>
    <m/>
    <s v=" "/>
    <m/>
    <m/>
    <m/>
    <m/>
    <m/>
    <m/>
    <m/>
    <m/>
    <m/>
    <m/>
    <m/>
    <m/>
    <m/>
    <m/>
    <m/>
    <m/>
    <m/>
    <m/>
    <m/>
    <m/>
    <m/>
    <m/>
    <m/>
    <m/>
    <m/>
    <m/>
    <m/>
    <m/>
    <m/>
    <m/>
    <m/>
    <m/>
    <m/>
    <m/>
    <m/>
    <m/>
    <m/>
    <m/>
    <m/>
    <m/>
    <m/>
    <m/>
    <m/>
    <m/>
    <m/>
    <m/>
    <m/>
  </r>
  <r>
    <n v="2310"/>
    <s v="WMA7"/>
    <s v="3 - QC Complete"/>
    <n v="44594"/>
    <n v="44617"/>
    <s v="failed trip saver; broken conductor; wire on ground and on fire; drizzle"/>
    <s v="\\fxshare-nas05\quotashare-fs01\ESA\5 - Ignition Tracking\2021_Ignition_QC_Folders\20211215_1573390_nan_nan_T005493451"/>
    <s v=" "/>
    <s v="Y"/>
    <s v="WMA7"/>
    <s v="Changed time from 07:03 to 19:03 hrs.  Changed FNL from 07:03 to 18:57hrs.  Removed wrong EC Tag"/>
    <n v="44589"/>
    <m/>
    <s v="Not In Scope"/>
    <m/>
    <m/>
    <m/>
    <m/>
    <m/>
    <m/>
    <m/>
    <m/>
    <m/>
    <m/>
    <m/>
    <m/>
    <m/>
    <m/>
    <m/>
    <m/>
    <m/>
    <m/>
    <m/>
    <m/>
    <m/>
    <m/>
    <m/>
    <m/>
    <m/>
    <s v="Y"/>
    <s v="MWQ1"/>
    <s v="N"/>
    <m/>
    <m/>
    <m/>
    <m/>
    <s v="N"/>
    <m/>
    <m/>
    <m/>
    <m/>
    <m/>
    <m/>
    <s v="Y"/>
    <n v="44589"/>
    <n v="44592"/>
    <s v="DMAJ"/>
    <s v="David Alley"/>
    <s v="No fire at scene - arcing, tree branch fell into powerline and broke #6 CU midspan.  Contractor replaced 80' section of conductor"/>
    <m/>
    <s v=" "/>
    <x v="16"/>
    <s v="19:03:00"/>
    <n v="44545"/>
    <s v="18:57:00"/>
    <s v="FAS"/>
    <s v="N"/>
    <s v="N"/>
    <n v="1573390"/>
    <s v="21-0158661"/>
    <m/>
    <s v="T005493451, T005493957"/>
    <s v="122493383, 122493386"/>
    <m/>
    <m/>
    <m/>
    <s v=" "/>
    <x v="0"/>
    <x v="0"/>
    <s v="N"/>
    <s v="N"/>
    <s v="N"/>
    <s v="[No Fire] On December 15, 2021, at 19:03hrs a PG&amp;E Troubleman was dispatcehd to the 12kV Woodside 1101 Distribution Circuit on Henrik Isben Road near Skyline Blvd in Woodside in respone to a downed powerline. A tree branch fell through the primary line midspan, causing the primary line to fall onto the road.  The line had arced upon contact, but no ignition. A priority 'A' EC Tag was created and a PG&amp;E contractor replaced 80' of #6CU on December 16, 2021."/>
    <s v="PG&amp;E"/>
    <s v="Other"/>
    <s v="Conductor "/>
    <s v="D"/>
    <s v="D"/>
    <s v="No Fire"/>
    <m/>
    <m/>
    <m/>
    <m/>
    <m/>
    <s v="No Fire"/>
    <m/>
    <m/>
    <s v="Y"/>
    <s v="Overhead"/>
    <x v="0"/>
    <s v="Conductor - Primary"/>
    <s v="Conductor"/>
    <n v="44269593"/>
    <s v=" "/>
    <x v="0"/>
    <n v="37.43873"/>
    <n v="-122.32359"/>
    <s v="San Mateo"/>
    <s v="WOODSIDE 1101"/>
    <n v="12000"/>
    <s v="WOODSIDE 110147872"/>
    <x v="1"/>
    <s v="Unknown"/>
    <s v="Conifer Forest"/>
    <s v="Fire-resistive fuel bed"/>
    <s v="Asphalt "/>
    <s v="N"/>
    <m/>
    <m/>
    <m/>
    <m/>
    <s v="Pending Data"/>
    <s v="Pending Data"/>
    <s v="Pending Data"/>
    <s v="Pending Data"/>
    <s v="2021-12-21"/>
    <m/>
    <m/>
    <m/>
    <m/>
    <m/>
    <m/>
    <m/>
    <m/>
    <m/>
    <m/>
    <m/>
    <m/>
    <m/>
    <m/>
    <m/>
    <m/>
    <m/>
    <m/>
    <m/>
    <s v=" "/>
    <s v="PENINSULA"/>
    <s v="SAN CARLOS 05"/>
    <s v="2021-12-15"/>
    <s v="2021-12-15"/>
    <n v="1573390"/>
    <s v="T005493451"/>
    <s v="13800"/>
    <s v="SKYLINE BLVD UNIT 23"/>
    <s v="WOODSIDE"/>
    <n v="37.43873"/>
    <n v="-122.32359"/>
    <s v="DMAJ"/>
    <s v="ALLEY, DAVID"/>
    <n v="24251101"/>
    <m/>
    <n v="9002"/>
    <m/>
    <s v="Field Remarks: one phase primary down; Dispatcher Remarks: nan; Office Remarks: AXS-UNK XSTR-HENRIKIBSEN PARK RD PWR-I POWER IS OUT WIRES ARE ON THE GROUND ON FIRE 911 WAS CALLED BY ANOTHER NEIGHBORDANGER TO  LIFE OR PROPERTY UNK"/>
    <m/>
    <m/>
    <m/>
    <m/>
    <m/>
    <m/>
    <m/>
    <m/>
    <s v=" "/>
    <m/>
    <m/>
    <m/>
    <m/>
    <m/>
    <m/>
    <m/>
    <m/>
    <m/>
    <m/>
    <m/>
    <m/>
    <m/>
    <m/>
    <m/>
    <m/>
    <m/>
    <m/>
    <m/>
    <m/>
    <m/>
    <s v="TREE-BRANCH FELL INTO LINE"/>
    <s v="CONDUCTOR, OVERHEAD"/>
    <m/>
    <m/>
    <m/>
    <m/>
    <m/>
    <m/>
    <m/>
    <m/>
    <m/>
    <m/>
    <m/>
    <m/>
    <m/>
    <m/>
    <m/>
    <m/>
    <m/>
    <m/>
    <m/>
    <m/>
    <m/>
    <m/>
    <m/>
    <m/>
    <m/>
    <m/>
    <m/>
    <m/>
    <m/>
    <m/>
    <m/>
    <m/>
    <m/>
    <m/>
    <m/>
    <m/>
    <m/>
    <m/>
    <m/>
    <m/>
    <m/>
    <m/>
    <m/>
    <m/>
    <m/>
    <m/>
    <m/>
    <m/>
    <m/>
  </r>
  <r>
    <n v="2309"/>
    <s v="S71C"/>
    <s v="3 - QC Complete"/>
    <n v="44582"/>
    <n v="44617"/>
    <s v="failed underground line recloser; drizzle; underground splice in vault melted and caught fire"/>
    <s v="\\fxshare-nas05\quotashare-fs01\ESA\5 - Ignition Tracking\2021_Ignition_QC_Folders\20211215_1573014_nan_nan_T005493303"/>
    <s v=" "/>
    <s v="Y"/>
    <s v="S71C"/>
    <s v="Updated Outage Time_x000a_Updated Suspecting Initiating Event to Equipment - PG&amp;E_x000a_Updated Failure Driver to All Types of Equipment/Facility Failure_x000a_Updated Failure Sub-Driver to Underground Splice_x000a_Updated Lat/Long"/>
    <n v="44582"/>
    <m/>
    <s v="Not In Scope"/>
    <m/>
    <m/>
    <m/>
    <m/>
    <m/>
    <m/>
    <m/>
    <m/>
    <m/>
    <m/>
    <m/>
    <m/>
    <m/>
    <m/>
    <m/>
    <m/>
    <m/>
    <m/>
    <m/>
    <m/>
    <m/>
    <m/>
    <m/>
    <m/>
    <m/>
    <m/>
    <m/>
    <m/>
    <m/>
    <m/>
    <m/>
    <m/>
    <s v="N"/>
    <m/>
    <m/>
    <m/>
    <m/>
    <m/>
    <m/>
    <s v="N"/>
    <m/>
    <m/>
    <m/>
    <m/>
    <m/>
    <m/>
    <s v=" "/>
    <x v="16"/>
    <s v="18:01:00"/>
    <n v="44545"/>
    <s v="03:41:00"/>
    <s v="FAS"/>
    <s v="Y"/>
    <s v="N"/>
    <s v="1573014, 1572068, 1572398, 1572425, 1573049, 1572413"/>
    <s v="21-0158295"/>
    <m/>
    <s v="T005493303"/>
    <s v="122494193, 122488776, 122488779, 122493302"/>
    <m/>
    <m/>
    <m/>
    <s v=" "/>
    <x v="0"/>
    <x v="0"/>
    <s v="N"/>
    <s v="N"/>
    <s v="N"/>
    <s v="On December 15, 2021 at 347 hours, a PG&amp;E Troubleman was dispatched to the Millbrae 12kV Distribution Circuit near Vallejo Drive in the City of Burlingame in response to an outage. Initial analysis indicates PG&amp;E equipment failure caused the ignition. According to the troubleman, the underground splice in the vault melted and caught fire. The ensuing fire was limited to only PG&amp;E assets and it is unknown who suppressed the fire or if it was self-extinguished. PG&amp;E Hired Contract Crew replaced the connector and switch/J-Box on December 17, 2021 under EC Tag #122494193. This information is preliminary."/>
    <s v="PG&amp;E"/>
    <s v="Other"/>
    <m/>
    <s v="D"/>
    <s v="D"/>
    <s v="Structure-PG&amp;E only"/>
    <m/>
    <m/>
    <m/>
    <m/>
    <m/>
    <s v="Equipment - PG&amp;E"/>
    <s v="All types of equipment / facility failure"/>
    <s v="Underground Splice"/>
    <s v="Y"/>
    <s v="Underground"/>
    <x v="0"/>
    <s v="Recloser"/>
    <s v="Connector/Splice"/>
    <n v="107265178"/>
    <s v=" "/>
    <x v="0"/>
    <n v="37.582935800000001"/>
    <n v="-122.40176619"/>
    <s v="San Mateo"/>
    <s v="MILLBRAE 1104"/>
    <n v="12000"/>
    <s v="MILLBRAE 1104217"/>
    <x v="0"/>
    <s v="Unknown"/>
    <s v="Urban"/>
    <m/>
    <m/>
    <s v="N"/>
    <m/>
    <m/>
    <m/>
    <m/>
    <s v="Pending Data"/>
    <s v="Pending Data"/>
    <s v="Pending Data"/>
    <s v="Pending Data"/>
    <s v="2021-12-21"/>
    <m/>
    <m/>
    <m/>
    <m/>
    <m/>
    <m/>
    <m/>
    <m/>
    <m/>
    <m/>
    <m/>
    <m/>
    <m/>
    <m/>
    <m/>
    <m/>
    <m/>
    <m/>
    <m/>
    <s v=" "/>
    <s v="PENINSULA"/>
    <s v="COLMA 05"/>
    <s v="2021-12-15"/>
    <s v="2021-12-15"/>
    <n v="1573014"/>
    <s v="T005493303"/>
    <s v="340"/>
    <s v="VALLEJO DR APT 71"/>
    <s v="MILLBRAE"/>
    <n v="37.588039999999999"/>
    <n v="-122.40572"/>
    <s v="D4G3"/>
    <s v="GOSSETT, ADAM"/>
    <n v="22691104"/>
    <m/>
    <n v="9002"/>
    <n v="1"/>
    <s v="Field Remarks: underground spice in vault melted and caught fire no damage to 3rd party only pge cable; Dispatcher Remarks: nan; Office Remarks: SMART MTR AUTO-GENERATED TAG "/>
    <m/>
    <m/>
    <m/>
    <m/>
    <m/>
    <m/>
    <m/>
    <m/>
    <s v=" "/>
    <m/>
    <m/>
    <m/>
    <m/>
    <m/>
    <m/>
    <m/>
    <m/>
    <m/>
    <m/>
    <m/>
    <m/>
    <m/>
    <m/>
    <m/>
    <m/>
    <m/>
    <m/>
    <m/>
    <m/>
    <m/>
    <s v="UNDERGROUND"/>
    <s v="CONDUCTOR, UNDERGROUND"/>
    <m/>
    <m/>
    <m/>
    <m/>
    <m/>
    <m/>
    <m/>
    <m/>
    <m/>
    <m/>
    <m/>
    <m/>
    <m/>
    <m/>
    <m/>
    <m/>
    <m/>
    <m/>
    <m/>
    <m/>
    <m/>
    <m/>
    <m/>
    <m/>
    <m/>
    <m/>
    <m/>
    <m/>
    <m/>
    <m/>
    <m/>
    <m/>
    <m/>
    <m/>
    <m/>
    <m/>
    <m/>
    <m/>
    <m/>
    <m/>
    <m/>
    <m/>
    <m/>
    <m/>
    <m/>
    <m/>
    <m/>
    <m/>
    <m/>
  </r>
  <r>
    <n v="2236"/>
    <s v="KRJ7"/>
    <s v="3 - QC Complete"/>
    <n v="44208"/>
    <n v="44617"/>
    <s v="Other fire, not attributable to PG&amp;E assets. This information is preliminary."/>
    <s v="\\fxshare-nas05\quotashare-fs01\ESA\5 - Ignition Tracking\2021_Ignition_QC_Folders\20211215_nan_nan_nan_3501517313"/>
    <s v=" "/>
    <m/>
    <m/>
    <m/>
    <m/>
    <m/>
    <s v="Not In Scope"/>
    <m/>
    <m/>
    <m/>
    <m/>
    <m/>
    <m/>
    <m/>
    <m/>
    <m/>
    <m/>
    <m/>
    <m/>
    <m/>
    <m/>
    <m/>
    <m/>
    <m/>
    <m/>
    <m/>
    <m/>
    <m/>
    <m/>
    <m/>
    <m/>
    <m/>
    <m/>
    <m/>
    <m/>
    <m/>
    <m/>
    <m/>
    <m/>
    <m/>
    <m/>
    <m/>
    <m/>
    <m/>
    <m/>
    <m/>
    <m/>
    <m/>
    <m/>
    <m/>
    <m/>
    <m/>
    <m/>
    <s v=" "/>
    <x v="16"/>
    <s v="13:10:00"/>
    <m/>
    <m/>
    <s v="FAS"/>
    <s v="N"/>
    <s v="N"/>
    <m/>
    <m/>
    <m/>
    <n v="3501517313"/>
    <m/>
    <m/>
    <m/>
    <m/>
    <s v=" "/>
    <x v="0"/>
    <x v="1"/>
    <s v="N"/>
    <s v="N"/>
    <s v="N"/>
    <s v="Other fire, not attributable to PG&amp;E assets. Customer panel issue. Panel fire due to water intrustion. This information is preliminary."/>
    <s v="Not PG&amp;E"/>
    <s v="Other"/>
    <s v="Panel"/>
    <m/>
    <m/>
    <s v="Structure-only"/>
    <m/>
    <m/>
    <m/>
    <m/>
    <m/>
    <s v="Other Fire: Non-PG&amp;E related"/>
    <m/>
    <m/>
    <m/>
    <s v="Overhead"/>
    <x v="1"/>
    <m/>
    <m/>
    <m/>
    <s v=" "/>
    <x v="0"/>
    <n v="40.588830000000002"/>
    <n v="-124.15201"/>
    <s v="Humboldt"/>
    <s v="NEWBURG 1132"/>
    <n v="12000"/>
    <m/>
    <x v="0"/>
    <s v="Fire Dept-nan"/>
    <s v="Urban"/>
    <m/>
    <m/>
    <m/>
    <m/>
    <m/>
    <m/>
    <m/>
    <s v="Pending Data"/>
    <s v="Pending Data"/>
    <s v="Pending Data"/>
    <s v="Pending Data"/>
    <s v="2021-12-17"/>
    <m/>
    <m/>
    <m/>
    <m/>
    <m/>
    <m/>
    <m/>
    <m/>
    <m/>
    <m/>
    <m/>
    <m/>
    <m/>
    <m/>
    <m/>
    <m/>
    <m/>
    <m/>
    <m/>
    <s v=" "/>
    <s v="NORTH COAST"/>
    <s v="FORTUNA"/>
    <s v="13:10"/>
    <s v="12/15/2021"/>
    <m/>
    <n v="3501517313"/>
    <n v="1431"/>
    <s v="NEWBURG RD"/>
    <s v="FORTUNA"/>
    <n v="40.588571999999999"/>
    <n v="-124.15228"/>
    <s v="W7TJ0SC"/>
    <s v="STONE, JARED"/>
    <n v="192151132"/>
    <s v="20211215 14:24"/>
    <n v="1101"/>
    <m/>
    <s v="Panel fire appears to be caused by water intrusion"/>
    <s v="Y"/>
    <n v="2"/>
    <s v="\\fxshare-nas05\quotashare-fs01\ESA\5 - Ignition Tracking\Fire_Tab_Attachment_Files"/>
    <m/>
    <n v="40.588830000000002"/>
    <n v="-124.15201"/>
    <s v="Service panel fire appears to be caused by water intrusion"/>
    <m/>
    <m/>
    <s v="N"/>
    <s v="Y"/>
    <s v="N"/>
    <s v="Storm Rain"/>
    <m/>
    <s v="Customer-Owned Structure/Equipment"/>
    <m/>
    <s v="Breezy"/>
    <m/>
    <s v="Other (Comments)"/>
    <s v="Service panel fire"/>
    <s v="Structure Only"/>
    <m/>
    <s v="Fire Dept"/>
    <m/>
    <s v="Overhead"/>
    <m/>
    <s v="N"/>
    <m/>
    <m/>
    <m/>
    <m/>
    <m/>
    <m/>
    <s v=" "/>
    <m/>
    <m/>
    <m/>
    <m/>
    <m/>
    <m/>
    <m/>
    <m/>
    <m/>
    <m/>
    <m/>
    <m/>
    <m/>
    <m/>
    <m/>
    <m/>
    <m/>
    <m/>
    <m/>
    <m/>
    <m/>
    <m/>
    <m/>
    <m/>
    <m/>
    <m/>
    <m/>
    <m/>
    <m/>
    <m/>
    <m/>
    <m/>
    <m/>
    <m/>
    <m/>
    <m/>
    <m/>
    <m/>
    <m/>
    <m/>
    <m/>
    <m/>
    <m/>
    <m/>
    <m/>
    <m/>
    <m/>
  </r>
  <r>
    <n v="2235"/>
    <s v="DJPK"/>
    <s v="3 - QC Complete"/>
    <n v="44560"/>
    <n v="44617"/>
    <s v="Overhead primary conductor laying on crossarm due to tie wire failure. The ensuing fire was limited to PG&amp;E assets. This information is preliminary."/>
    <s v="\\fxshare-nas05\quotashare-fs01\ESA\5 - Ignition Tracking\2021_Ignition_QC_Folders\20211215_1572101_21-0158303_nan_T005491670"/>
    <s v=" "/>
    <s v="Y "/>
    <s v="DJPK"/>
    <s v="Updated outage time; updated materials at origin; updated fire lat/long"/>
    <n v="44560"/>
    <m/>
    <s v="Not In Scope"/>
    <m/>
    <m/>
    <m/>
    <m/>
    <m/>
    <m/>
    <m/>
    <m/>
    <m/>
    <m/>
    <m/>
    <m/>
    <m/>
    <m/>
    <m/>
    <m/>
    <m/>
    <m/>
    <m/>
    <m/>
    <m/>
    <m/>
    <m/>
    <m/>
    <m/>
    <m/>
    <m/>
    <m/>
    <m/>
    <m/>
    <m/>
    <m/>
    <s v="N"/>
    <m/>
    <m/>
    <m/>
    <m/>
    <m/>
    <m/>
    <s v="Y"/>
    <n v="44560"/>
    <n v="44560"/>
    <s v="TALA"/>
    <s v="Thomas Leyendecker, (661) 343-0151"/>
    <s v="Spoke to T-man, Thomas Leyendecker.  Confirmed pole fire involving pole and primary crossarm caused when insulator tie broke causing the primary conductor to rest against the pole.  It's believed that the fire resulted from arcing after rain began.  Fire was contained to the pole and crossarm.  T-man extingushed the fire using a water pack. "/>
    <m/>
    <s v=" "/>
    <x v="16"/>
    <s v="04:55:00"/>
    <n v="44545"/>
    <s v="05:20:00"/>
    <s v="FAS"/>
    <s v="N"/>
    <s v="N"/>
    <s v="1572101"/>
    <s v="21-0158303"/>
    <m/>
    <s v="T005491670"/>
    <n v="122488772"/>
    <m/>
    <m/>
    <m/>
    <s v=" "/>
    <x v="0"/>
    <x v="0"/>
    <s v="N"/>
    <s v="N"/>
    <s v="N"/>
    <s v="On December 15, 2021, at 05:20 hours, a PG&amp;E Troubleman was dispatched to the Arvin 1103 12kV distribution circuit in the vicinity of Sandrini Road and N. Wheeler Ridge Road, Bakersfield, in response to a reported pole fire.  The responding Troubleman found the pole and crossarm for SAP ID 100169821 on fire.  The Troubleman observed that the insulator tie for the south phase was broken and the associated phase wire was resting against the pole.  The pole and crossarm were still intact when the Troubleman arrived on scene.  Switch 2071 was opened to de-energize the section of the circuit.   After the circuit was de-energized the T-man extinguished the fire using a water pack.  Initial analysis indicates equipment failure caused the ignition.  A PG&amp;E crew replaced the pole and crossarm December 15, 2021.  "/>
    <s v="PG&amp;E"/>
    <s v="Other"/>
    <s v="Pole"/>
    <s v="D"/>
    <s v="D"/>
    <s v="Structure-PG&amp;E only"/>
    <m/>
    <m/>
    <m/>
    <m/>
    <m/>
    <s v="Equipment - PG&amp;E"/>
    <s v="All types of equipment / facility failure"/>
    <s v="Tie wire failure"/>
    <m/>
    <s v="Overhead"/>
    <x v="0"/>
    <s v="Pole"/>
    <s v="Pole, Crossarm"/>
    <n v="100169821"/>
    <s v=" "/>
    <x v="0"/>
    <n v="35.1218541"/>
    <n v="-118.9285539"/>
    <s v="Kern"/>
    <s v="ARVIN 1103"/>
    <n v="12000"/>
    <s v="ARVIN 1103CB"/>
    <x v="0"/>
    <s v="Employee"/>
    <s v="Agriculture"/>
    <s v="Fire-resistive fuel bed"/>
    <s v="Dirt"/>
    <s v="N"/>
    <m/>
    <m/>
    <m/>
    <m/>
    <s v="Pending Data"/>
    <s v="Pending Data"/>
    <s v="Pending Data"/>
    <s v="Pending Data"/>
    <s v="2021-12-17"/>
    <m/>
    <m/>
    <m/>
    <m/>
    <m/>
    <m/>
    <m/>
    <m/>
    <m/>
    <m/>
    <m/>
    <m/>
    <m/>
    <m/>
    <m/>
    <m/>
    <m/>
    <m/>
    <m/>
    <s v=" "/>
    <s v="KERN"/>
    <s v="BAKERSFIELD 12"/>
    <s v="04:55"/>
    <s v="12/15/2021"/>
    <s v="1572101"/>
    <s v="T005491670"/>
    <m/>
    <s v="NW NE 25 32 28"/>
    <s v="BAKERSFIELD"/>
    <n v="35.121899999999997"/>
    <n v="-118.91602"/>
    <s v="K1TTALA"/>
    <s v="LEYENDECKER, THOMAS"/>
    <n v="253801103"/>
    <s v="20211215 06:30"/>
    <n v="9110"/>
    <m/>
    <s v="Found south tie had broken and phase laying against pole with pole and arm on fire.  Deenergized and put out fire.  Entered tag to replace pole and called for crew at 5:50"/>
    <s v="Y"/>
    <m/>
    <m/>
    <s v="35.121905696611016,-118.92866098333047,120.45991706848145,"/>
    <m/>
    <m/>
    <m/>
    <m/>
    <m/>
    <s v="N"/>
    <s v="Y"/>
    <m/>
    <s v="Rain"/>
    <m/>
    <s v="PGE&amp;E-Owned Structure/Equipment"/>
    <m/>
    <s v="Breezy"/>
    <m/>
    <s v="PG&amp;E Equipment"/>
    <m/>
    <s v="Structure Only"/>
    <m/>
    <s v="Employee"/>
    <m/>
    <s v="Overhead"/>
    <m/>
    <s v="N"/>
    <m/>
    <m/>
    <m/>
    <s v="FIRE, POLE"/>
    <s v="POLE-WOOD"/>
    <s v="N"/>
    <s v=" "/>
    <s v="Unplanned"/>
    <s v="Kern"/>
    <s v="Kern"/>
    <s v="253801103, ARVIN-1103"/>
    <s v="21-0158303"/>
    <s v="Unplanned"/>
    <s v="Clear;32-90F"/>
    <s v="5"/>
    <s v="1935"/>
    <s v="NO"/>
    <s v="Force Out"/>
    <s v="Sustained"/>
    <s v="No"/>
    <s v="2071"/>
    <s v="OH"/>
    <s v="Switch"/>
    <s v="1572101"/>
    <s v="Pole-Wood, Burned/flashed"/>
    <s v=" "/>
    <s v="12/15/21 07:01"/>
    <s v=" "/>
    <s v="W/O WEEDPATCH ON SANDRINI RD"/>
    <s v="2 P E/OF 3801"/>
    <m/>
    <m/>
    <m/>
    <m/>
    <m/>
    <m/>
    <m/>
    <m/>
    <m/>
    <m/>
    <m/>
    <m/>
    <m/>
    <m/>
    <m/>
    <m/>
    <m/>
    <m/>
    <m/>
    <m/>
    <m/>
    <m/>
    <m/>
    <m/>
  </r>
  <r>
    <n v="2308"/>
    <s v="S71C"/>
    <s v="3 - QC Complete"/>
    <n v="44588"/>
    <n v="44617"/>
    <s v="transformer on fire"/>
    <s v="\\fxshare-nas05\quotashare-fs01\ESA\5 - Ignition Tracking\2021_Ignition_QC_Folders\20211214_1570749_nan_nan_T005490241"/>
    <s v=" "/>
    <s v="Y"/>
    <s v="S71C"/>
    <s v="Updated Outage Time_x000a_Updated Failure Sub-Driver to Insulator Failure_x000a_Updated Lat/Long to match pole"/>
    <n v="44588"/>
    <m/>
    <s v="Not In Scope"/>
    <m/>
    <m/>
    <m/>
    <m/>
    <m/>
    <m/>
    <m/>
    <m/>
    <m/>
    <m/>
    <m/>
    <m/>
    <m/>
    <m/>
    <m/>
    <m/>
    <m/>
    <m/>
    <m/>
    <m/>
    <m/>
    <m/>
    <m/>
    <m/>
    <m/>
    <m/>
    <m/>
    <m/>
    <m/>
    <m/>
    <m/>
    <m/>
    <s v="N"/>
    <m/>
    <m/>
    <m/>
    <m/>
    <m/>
    <m/>
    <s v="Y"/>
    <n v="44580"/>
    <n v="44588"/>
    <s v="JWAC"/>
    <s v="Justin Adorni 831-235-8361"/>
    <m/>
    <m/>
    <s v=" "/>
    <x v="17"/>
    <s v="11:33:00"/>
    <n v="44544"/>
    <s v="11:57:00"/>
    <s v="FAS"/>
    <s v="Y"/>
    <s v="N"/>
    <n v="1570749"/>
    <s v="21-0158025"/>
    <m/>
    <s v="T005490241"/>
    <n v="122486461"/>
    <n v="119074052"/>
    <m/>
    <m/>
    <s v=" "/>
    <x v="0"/>
    <x v="0"/>
    <s v="N"/>
    <s v="N"/>
    <s v="N"/>
    <s v="On December 14, 2021 at 1133 hours, a PG&amp;E Troubleman was dispatched to the Morro Bay 1101 12kV Distribution Circuit near Nut Meg Avenue in response to a transformer fire. Initial analysis indicates PG&amp;E Equipment failure caused the ignition. Per the troubleman, the fire to the transformer was caused by the leaking flashed insulator. The ensuing fire was limited to only PG&amp;E assets and it is unknown who suppressed the fire or if it was self-extinguished. PG&amp;E Crew replaced the transformer, cutout and hardware on December 14, 2021. This outage affected 10 customers. It appears pre-existing EC 119074052 had a completion date for January 14, 2022 to replace the corroded transformer and the damaged cutout but it was never addressed.  This information is preliminary."/>
    <s v="PG&amp;E"/>
    <s v="Other"/>
    <m/>
    <s v="D"/>
    <s v="D"/>
    <s v="Structure-PG&amp;E only"/>
    <m/>
    <m/>
    <m/>
    <m/>
    <m/>
    <s v="Equipment - PG&amp;E"/>
    <s v="All types of equipment / facility failure"/>
    <s v="Insulator failure"/>
    <s v="Y"/>
    <s v="Overhead"/>
    <x v="0"/>
    <s v="Transformer"/>
    <s v="Transformer, Cutout"/>
    <n v="101848193"/>
    <s v=" "/>
    <x v="0"/>
    <n v="35.392694876"/>
    <n v="-120.8509632474"/>
    <s v="San Luis Obispo"/>
    <s v="MORRO BAY 1101"/>
    <n v="12000"/>
    <s v="MORRO BAY V64"/>
    <x v="0"/>
    <s v="Unknown"/>
    <s v="Urban"/>
    <m/>
    <m/>
    <s v="N"/>
    <m/>
    <m/>
    <m/>
    <m/>
    <s v="Pending Data"/>
    <s v="Pending Data"/>
    <s v="Pending Data"/>
    <s v="Pending Data"/>
    <s v="2021-12-21"/>
    <m/>
    <m/>
    <m/>
    <m/>
    <m/>
    <m/>
    <m/>
    <m/>
    <m/>
    <m/>
    <m/>
    <m/>
    <m/>
    <m/>
    <m/>
    <m/>
    <m/>
    <m/>
    <m/>
    <s v=" "/>
    <s v="LOS PADRES"/>
    <s v="SAN LUIS OBISPO 02"/>
    <s v="2021-12-14"/>
    <s v="2021-12-14"/>
    <n v="1570749"/>
    <s v="T005490241"/>
    <s v="2670"/>
    <s v="NUTMEG AVE"/>
    <s v="MORRO BAY"/>
    <n v="35.392690000000002"/>
    <n v="-120.85093999999999"/>
    <s v="JWAC"/>
    <s v="ADORNI, JUSTIN"/>
    <n v="183011101"/>
    <m/>
    <n v="9002"/>
    <m/>
    <s v="Field Remarks: crew to replace ng tx and cutouts. bta; Dispatcher Remarks: nan; Office Remarks: SMART MTR AUTO-GENERATED TAGWIRE IS DOWN--CUST. STATES IT IS THE PRIMARY LINES--THE LINE IS DISCONNECTED AND DANGLING--THERE WAS  A TRANSFORMER ON FIRE BUT SOMEONE CALLED 911 AND THEY PUT IT OUT--POLE LOCATED IN FRONT OF HOME--POLE TO POLE--AXS OK"/>
    <m/>
    <m/>
    <m/>
    <m/>
    <m/>
    <m/>
    <m/>
    <m/>
    <s v=" "/>
    <m/>
    <m/>
    <m/>
    <m/>
    <m/>
    <m/>
    <m/>
    <m/>
    <m/>
    <m/>
    <m/>
    <m/>
    <m/>
    <m/>
    <m/>
    <m/>
    <m/>
    <m/>
    <m/>
    <m/>
    <m/>
    <s v="OVERHEAD"/>
    <s v="TRANSFORMER (OH)"/>
    <m/>
    <m/>
    <m/>
    <m/>
    <m/>
    <m/>
    <m/>
    <m/>
    <m/>
    <m/>
    <m/>
    <m/>
    <m/>
    <m/>
    <m/>
    <m/>
    <m/>
    <m/>
    <m/>
    <m/>
    <m/>
    <m/>
    <m/>
    <m/>
    <m/>
    <m/>
    <m/>
    <m/>
    <m/>
    <m/>
    <m/>
    <m/>
    <m/>
    <m/>
    <m/>
    <m/>
    <m/>
    <m/>
    <m/>
    <m/>
    <m/>
    <m/>
    <m/>
    <m/>
    <m/>
    <m/>
    <m/>
    <m/>
    <m/>
  </r>
  <r>
    <n v="2307"/>
    <s v="S71C"/>
    <s v="3 - QC Complete"/>
    <n v="44224"/>
    <n v="44617"/>
    <s v="pole fire; tree in wire"/>
    <s v="\\fxshare-nas05\quotashare-fs01\ESA\5 - Ignition Tracking\2021_Ignition_QC_Folders\20211214_1569157_nan_nan_T005490095"/>
    <s v=" "/>
    <s v="Y"/>
    <s v="S71C"/>
    <s v="Updated Outage Time_x000a_Updated Circuit Protection Zone"/>
    <n v="44579"/>
    <m/>
    <s v="Not In Scope"/>
    <m/>
    <m/>
    <m/>
    <m/>
    <m/>
    <m/>
    <m/>
    <m/>
    <m/>
    <m/>
    <m/>
    <m/>
    <m/>
    <m/>
    <m/>
    <m/>
    <m/>
    <m/>
    <m/>
    <m/>
    <m/>
    <m/>
    <m/>
    <m/>
    <m/>
    <m/>
    <m/>
    <m/>
    <m/>
    <m/>
    <m/>
    <m/>
    <s v="Y"/>
    <n v="44579"/>
    <n v="44592"/>
    <s v="Cal Fire"/>
    <s v="Online"/>
    <m/>
    <m/>
    <s v="Y"/>
    <n v="44587"/>
    <n v="44587"/>
    <s v="TEBL"/>
    <s v="Tyler Bassham 530-949-6554"/>
    <m/>
    <m/>
    <s v=" "/>
    <x v="17"/>
    <s v="10:42:00"/>
    <n v="44544"/>
    <s v="00:28:00"/>
    <s v="FAS"/>
    <s v="Y"/>
    <s v="N"/>
    <n v="1569157"/>
    <s v="21-0157808"/>
    <m/>
    <s v="T005490095"/>
    <n v="122499291"/>
    <m/>
    <m/>
    <m/>
    <s v=" "/>
    <x v="0"/>
    <x v="0"/>
    <s v="N"/>
    <s v="N"/>
    <s v="N"/>
    <s v="On December 14, 2021 at 0812 hours, a PG&amp;E Troubleman was dispatched to the Volta 1102 12kV Distribution Circuit near Stonewall Drive in the City of Shingletown in response to a reported pole fire during a low level snow storm event. Additional troublemen and Non-FAS crews were also in the area. Initial analysis indicates a tree had a trunk fail 37ft above ground that landed on the line. The ensuing fire was limited to only PG&amp;E assets and it is unknown if the fire was suppressed by Cal Fire or if it was self-extinguished. PG&amp;E Crew replaced the damaged transformer on December 17, 2021 after bad weather delay. Per notes on the EC tag, the service was already repaired prior to the transformer but there does not appear to be a tag created for the service. This outage affected 238 customers. This information is preliminary."/>
    <s v="PG&amp;E"/>
    <s v="Vegetation"/>
    <m/>
    <s v="D"/>
    <s v="D"/>
    <s v="Structure-PG&amp;E only"/>
    <m/>
    <m/>
    <m/>
    <m/>
    <m/>
    <s v="Vegetation"/>
    <s v="Contact from object"/>
    <s v="Veg. contact"/>
    <s v="Y"/>
    <s v="Overhead"/>
    <x v="0"/>
    <s v="Conductor - Primary"/>
    <s v="Service, Transformer"/>
    <n v="104028971"/>
    <s v=" "/>
    <x v="0"/>
    <n v="40.535089999999997"/>
    <n v="-121.72758"/>
    <s v="Shasta"/>
    <s v="VOLTA 1102"/>
    <n v="12000"/>
    <s v="VOLTA 11029742"/>
    <x v="0"/>
    <s v="Cal Fire"/>
    <s v="Conifer Forest"/>
    <m/>
    <m/>
    <s v="Y"/>
    <s v="Ponderosa 2012"/>
    <m/>
    <n v="244"/>
    <s v="R1"/>
    <s v="Pending Data"/>
    <s v="Pending Data"/>
    <s v="Pending Data"/>
    <s v="Pending Data"/>
    <s v="2021-12-21"/>
    <n v="40.535089429999999"/>
    <n v="-121.72757584999999"/>
    <n v="44550"/>
    <s v="TrunkFail"/>
    <s v="Due to recent snowstorm, trunk failed 37ft above ground, canopy had excessive weight. Contributing factor, large trees removed during system hardening project previously protected tree from elements."/>
    <s v="PINP"/>
    <n v="57"/>
    <n v="12"/>
    <n v="12"/>
    <s v="None"/>
    <s v="None"/>
    <s v="N"/>
    <n v="1"/>
    <m/>
    <s v="Valley"/>
    <s v="D"/>
    <s v="CrossArm"/>
    <s v="BareWire"/>
    <n v="2"/>
    <s v=" "/>
    <s v="NORTH VALLEY"/>
    <s v="REDDING 02"/>
    <s v="2021-12-14"/>
    <s v="2021-12-14"/>
    <n v="1569157"/>
    <s v="T005490095"/>
    <s v="UNKNOWN"/>
    <s v="LOCATED ACROSS THE STR"/>
    <s v="SHINGLETOWN"/>
    <n v="40.535089999999997"/>
    <n v="-121.72758"/>
    <s v="MNP6"/>
    <s v="POLANDER, MARCUS"/>
    <n v="102541102"/>
    <m/>
    <n v="9002"/>
    <m/>
    <s v="Field Remarks: x; Dispatcher Remarks: nan; Office Remarks: AXS-AXS UNKOWN POLE FIRE. CUSTOMER ADVISING OF SMOKE AND FIRE ON POLE. TREE IN THE WIRE.CUSTOMER DID CONTACT CAL FIRE.LOCATED AC ROSS THE STREET FROM 35477 STONEWALL DR"/>
    <m/>
    <m/>
    <m/>
    <m/>
    <m/>
    <m/>
    <m/>
    <m/>
    <s v=" "/>
    <m/>
    <m/>
    <m/>
    <m/>
    <m/>
    <m/>
    <m/>
    <m/>
    <m/>
    <m/>
    <m/>
    <m/>
    <m/>
    <m/>
    <m/>
    <m/>
    <m/>
    <m/>
    <m/>
    <m/>
    <m/>
    <s v="TREE-FELL INTO LINE"/>
    <s v="CONDUCTOR, OVERHEAD"/>
    <m/>
    <m/>
    <m/>
    <m/>
    <m/>
    <m/>
    <m/>
    <m/>
    <m/>
    <m/>
    <m/>
    <m/>
    <m/>
    <m/>
    <m/>
    <m/>
    <m/>
    <m/>
    <m/>
    <m/>
    <m/>
    <m/>
    <m/>
    <m/>
    <m/>
    <m/>
    <m/>
    <m/>
    <m/>
    <m/>
    <m/>
    <m/>
    <m/>
    <m/>
    <m/>
    <m/>
    <m/>
    <m/>
    <m/>
    <m/>
    <m/>
    <m/>
    <m/>
    <m/>
    <m/>
    <m/>
    <m/>
    <m/>
    <m/>
  </r>
  <r>
    <n v="2306"/>
    <s v="S71C"/>
    <s v="3 - QC Complete"/>
    <n v="44580"/>
    <n v="44617"/>
    <s v="pole fire; failed line recloser 77150"/>
    <s v="\\fxshare-nas05\quotashare-fs01\ESA\5 - Ignition Tracking\2021_Ignition_QC_Folders\20211214_1570494_nan_nan_T005489918"/>
    <s v=" "/>
    <s v="Y"/>
    <s v="S71C"/>
    <s v="Updated Outage Time_x000a_Updated Asset Number Associated to Ignition_x000a_Updated Lat/Long to match pole location_x000a_Updated Fire Suppressing Agency"/>
    <n v="44579"/>
    <m/>
    <s v="Not In Scope"/>
    <m/>
    <m/>
    <m/>
    <m/>
    <m/>
    <m/>
    <m/>
    <m/>
    <m/>
    <m/>
    <m/>
    <m/>
    <m/>
    <m/>
    <m/>
    <m/>
    <m/>
    <m/>
    <m/>
    <m/>
    <m/>
    <m/>
    <m/>
    <m/>
    <m/>
    <m/>
    <m/>
    <m/>
    <m/>
    <m/>
    <m/>
    <m/>
    <s v="N"/>
    <m/>
    <m/>
    <m/>
    <m/>
    <m/>
    <m/>
    <s v="Y"/>
    <n v="44579"/>
    <n v="44580"/>
    <s v="JWPI"/>
    <s v="Justin Polsgrove 559-240-3568"/>
    <m/>
    <m/>
    <s v=" "/>
    <x v="17"/>
    <s v="09:59:00"/>
    <n v="44544"/>
    <s v="09:38:00"/>
    <s v="FAS"/>
    <s v="Y"/>
    <s v="N"/>
    <s v="1570494, 1571655"/>
    <s v="21-0157928.1"/>
    <m/>
    <s v="T005489918"/>
    <n v="122485978"/>
    <m/>
    <m/>
    <m/>
    <s v=" "/>
    <x v="0"/>
    <x v="0"/>
    <s v="N"/>
    <s v="N"/>
    <s v="N"/>
    <s v="On December 14, 2021 at 945 hours, a PG&amp;E Troubleman was dispatched to the Barton 1115 12kV Distribution Circuit near Belmont Avenue in the City of Fresno  in response to a pole fire. Additional troublemen were also dispatched a few minutes later. Initial analysis indicates PG&amp;E equipment failure caused the ignition. Per the troubleman, tracking at the cutout arm started the ignition. The ensuing fire was limited to PG&amp;E assets and the fire was suppressed by the Fresno Fire Department. PG&amp;E Hired Contract Crew replaced pole SAP ID 100792309, the crossarm, hardware/framing, ground, cutout and the transformer on December 14, 2021. It appears the newly installed pole is now SAP ID 104084671. This information is preliminary"/>
    <s v="PG&amp;E"/>
    <s v="Other"/>
    <m/>
    <s v="D"/>
    <s v="D"/>
    <s v="Structure-PG&amp;E only"/>
    <m/>
    <m/>
    <m/>
    <m/>
    <m/>
    <s v="Equipment - PG&amp;E"/>
    <s v="All types of equipment / facility failure"/>
    <s v="Tracking"/>
    <s v="Y"/>
    <s v="Overhead"/>
    <x v="0"/>
    <s v="Recloser"/>
    <s v="Pole, Crossarm, Hardware/Framing, Ground, Cutout, Transformer"/>
    <s v="100792309, 104084671"/>
    <s v=" "/>
    <x v="0"/>
    <n v="36.749347121201801"/>
    <n v="-119.66405911379"/>
    <s v="Fresno"/>
    <s v="BARTON 1115"/>
    <n v="12000"/>
    <s v="BARTON 111577150"/>
    <x v="0"/>
    <s v="Fresno FD"/>
    <s v="Urban"/>
    <m/>
    <m/>
    <s v="N"/>
    <m/>
    <m/>
    <m/>
    <m/>
    <s v="Pending Data"/>
    <s v="Pending Data"/>
    <s v="Pending Data"/>
    <s v="Pending Data"/>
    <s v="2021-12-21"/>
    <m/>
    <m/>
    <m/>
    <m/>
    <m/>
    <m/>
    <m/>
    <m/>
    <m/>
    <m/>
    <m/>
    <m/>
    <m/>
    <m/>
    <m/>
    <m/>
    <m/>
    <m/>
    <m/>
    <s v=" "/>
    <s v="FRESNO"/>
    <s v="FRESNO 03"/>
    <s v="2021-12-14"/>
    <s v="2021-12-14"/>
    <n v="1570494"/>
    <s v="T005489918"/>
    <m/>
    <s v="S/E BELMONT-TEMPERANCE"/>
    <s v="FRESNO"/>
    <n v="36.750529999999998"/>
    <n v="-119.69982"/>
    <s v="JWPI"/>
    <s v="POLSGROVE, JUSTIN"/>
    <n v="253571115"/>
    <m/>
    <n v="9002"/>
    <m/>
    <s v="Field Remarks: pole burnt off cleared made tag for crew to replace ; Dispatcher Remarks: nan; Office Remarks: SMART MTR AUTO-GENERATED TAG "/>
    <m/>
    <m/>
    <m/>
    <m/>
    <m/>
    <m/>
    <m/>
    <m/>
    <s v=" "/>
    <m/>
    <m/>
    <m/>
    <m/>
    <m/>
    <m/>
    <m/>
    <m/>
    <m/>
    <m/>
    <m/>
    <m/>
    <m/>
    <m/>
    <m/>
    <m/>
    <m/>
    <m/>
    <m/>
    <m/>
    <m/>
    <s v="FIRE, POLE"/>
    <s v="POLE-WOOD"/>
    <m/>
    <m/>
    <m/>
    <m/>
    <m/>
    <m/>
    <m/>
    <m/>
    <m/>
    <m/>
    <m/>
    <m/>
    <m/>
    <m/>
    <m/>
    <m/>
    <m/>
    <m/>
    <m/>
    <m/>
    <m/>
    <m/>
    <m/>
    <m/>
    <m/>
    <m/>
    <m/>
    <m/>
    <m/>
    <m/>
    <m/>
    <m/>
    <m/>
    <m/>
    <m/>
    <m/>
    <m/>
    <m/>
    <m/>
    <m/>
    <m/>
    <m/>
    <m/>
    <m/>
    <m/>
    <m/>
    <m/>
    <m/>
    <m/>
  </r>
  <r>
    <n v="2305"/>
    <s v="S71C"/>
    <s v="3 - QC Complete"/>
    <n v="44580"/>
    <n v="44617"/>
    <s v="pole fire broke pole; transmission crown fell; 12kv wire down; failed line recloser; weather was drizzle and strong winds"/>
    <s v="\\fxshare-nas05\quotashare-fs01\ESA\5 - Ignition Tracking\2021_Ignition_QC_Folders\20211214_1570150_nan_nan_T005489910"/>
    <s v=" "/>
    <s v="N"/>
    <m/>
    <m/>
    <m/>
    <m/>
    <s v="Not In Scope"/>
    <m/>
    <m/>
    <m/>
    <m/>
    <m/>
    <m/>
    <m/>
    <m/>
    <m/>
    <m/>
    <m/>
    <m/>
    <m/>
    <m/>
    <m/>
    <m/>
    <m/>
    <m/>
    <m/>
    <m/>
    <m/>
    <m/>
    <m/>
    <m/>
    <m/>
    <m/>
    <m/>
    <m/>
    <m/>
    <m/>
    <m/>
    <m/>
    <m/>
    <m/>
    <m/>
    <m/>
    <m/>
    <m/>
    <m/>
    <s v="Y"/>
    <n v="44580"/>
    <n v="44580"/>
    <s v="J7MV"/>
    <s v="Jesse Morelos"/>
    <m/>
    <m/>
    <s v=" "/>
    <x v="17"/>
    <s v="09:56:00"/>
    <n v="44544"/>
    <s v="06:28:00"/>
    <s v="FAS"/>
    <s v="Y"/>
    <s v="N"/>
    <n v="1570150"/>
    <s v="21-0157955"/>
    <m/>
    <s v="T005489910"/>
    <n v="122485335"/>
    <m/>
    <m/>
    <m/>
    <s v=" "/>
    <x v="0"/>
    <x v="0"/>
    <s v="N"/>
    <s v="N"/>
    <s v="N"/>
    <s v="On December 14, 2021 at 906 hours, a PG&amp;E distribution Troubleman was dispatched to the Temblor 1104 12kV Transmission Circuit near 7th Standard Road in the City of McKittrick in response to a pole fire at the distribution level. The Troubleman indicated by the time he arrived, the Transmission department was already on scene. Initial analysis indicates PG&amp;E equipment failure caused the ignition. Per the Transmission Troubleman, the nuts backed off the fiberglass bracket on the distribution. This caused the arm to flip up and the hot phase to hit the wet pole and ignite the pole at the distribution level. The transmission wire appears to be okay. The ensuing fire was limited to only PG&amp;E assets and it is unknown who suppressed the fire or if it was self-extinguished. PG&amp;E Crew replaced the pole, and the crossarm on December 16, 2021 under LC 122485335. Additionally new insulators, hardware, armor rod, dampers, shoes, ties, bird guard and markings were installed. Job was completed without a job package. This information is preliminary."/>
    <s v="PG&amp;E"/>
    <s v="Other"/>
    <m/>
    <s v="D"/>
    <s v="D"/>
    <s v="Structure-PG&amp;E only"/>
    <m/>
    <m/>
    <m/>
    <m/>
    <m/>
    <s v="Equipment - PG&amp;E"/>
    <s v="All types of equipment / facility failure"/>
    <s v="Equipment failure - Other"/>
    <s v="Y"/>
    <s v="Overhead"/>
    <x v="0"/>
    <s v="Crossarm"/>
    <s v="Pole, Crossarm"/>
    <m/>
    <s v=" "/>
    <x v="0"/>
    <n v="35.438000000000002"/>
    <n v="-119.73681999999999"/>
    <s v="Kern"/>
    <s v="TEMBLOR 1104"/>
    <n v="12000"/>
    <s v="TEMBLOR 1104/2CB"/>
    <x v="0"/>
    <s v="Unknown"/>
    <s v="Herbaceous"/>
    <m/>
    <m/>
    <s v="N"/>
    <m/>
    <m/>
    <m/>
    <m/>
    <s v="Pending Data"/>
    <s v="Pending Data"/>
    <s v="Pending Data"/>
    <s v="Pending Data"/>
    <s v="2021-12-21"/>
    <m/>
    <m/>
    <m/>
    <m/>
    <m/>
    <m/>
    <m/>
    <m/>
    <m/>
    <m/>
    <m/>
    <m/>
    <m/>
    <m/>
    <m/>
    <m/>
    <m/>
    <m/>
    <m/>
    <s v=" "/>
    <s v="KERN"/>
    <s v="TAFT 02"/>
    <s v="2021-12-14"/>
    <s v="2021-12-14"/>
    <n v="1570150"/>
    <s v="T005489910"/>
    <m/>
    <s v="SE SW 35 28 20"/>
    <s v="MC KITTRICK"/>
    <n v="35.438000000000002"/>
    <n v="-119.73681999999999"/>
    <s v="TALA"/>
    <s v="LEYENDECKER, THOMAS"/>
    <n v="252551104"/>
    <m/>
    <n v="9002"/>
    <n v="1"/>
    <s v="Field Remarks: Assisted with switching to isolate burnt transmission pole for T line crew.; Dispatcher Remarks: nan; Office Remarks: AXS-AXS OK XSTR-WAGON WHEEL RD PWR-I AXS OK, COMPLETE OUT, TRIED BREAKERS DIDNT WORK, CROSS STREET WAGON WHEEL RD, RUBEN 661-205 -0709"/>
    <m/>
    <m/>
    <m/>
    <m/>
    <m/>
    <m/>
    <m/>
    <m/>
    <s v=" "/>
    <m/>
    <m/>
    <m/>
    <m/>
    <m/>
    <m/>
    <m/>
    <m/>
    <m/>
    <m/>
    <m/>
    <m/>
    <m/>
    <m/>
    <m/>
    <m/>
    <m/>
    <m/>
    <m/>
    <m/>
    <m/>
    <s v="OVERHEAD"/>
    <s v="POLE-WOOD"/>
    <m/>
    <m/>
    <m/>
    <m/>
    <m/>
    <m/>
    <m/>
    <m/>
    <m/>
    <m/>
    <m/>
    <m/>
    <m/>
    <m/>
    <m/>
    <m/>
    <m/>
    <m/>
    <m/>
    <m/>
    <m/>
    <m/>
    <m/>
    <m/>
    <m/>
    <m/>
    <m/>
    <m/>
    <m/>
    <m/>
    <m/>
    <m/>
    <m/>
    <m/>
    <m/>
    <m/>
    <m/>
    <m/>
    <m/>
    <m/>
    <m/>
    <m/>
    <m/>
    <m/>
    <m/>
    <m/>
    <m/>
    <m/>
    <m/>
  </r>
  <r>
    <n v="2304"/>
    <s v="S71C"/>
    <s v="3 - QC Complete"/>
    <n v="44579"/>
    <n v="44617"/>
    <s v="ng cable between transformers; fire; failed underground fuse 8004"/>
    <s v="\\fxshare-nas05\quotashare-fs01\ESA\5 - Ignition Tracking\2021_Ignition_QC_Folders\20211214_1569571_nan_nan_T005489385"/>
    <s v=" "/>
    <s v="Y"/>
    <s v="S71C"/>
    <s v="Updated Outage Time"/>
    <n v="44574"/>
    <m/>
    <s v="Not In Scope"/>
    <m/>
    <m/>
    <m/>
    <m/>
    <m/>
    <m/>
    <m/>
    <m/>
    <m/>
    <m/>
    <m/>
    <m/>
    <m/>
    <m/>
    <m/>
    <m/>
    <m/>
    <m/>
    <m/>
    <m/>
    <m/>
    <m/>
    <m/>
    <m/>
    <m/>
    <m/>
    <m/>
    <m/>
    <m/>
    <m/>
    <m/>
    <m/>
    <s v="N"/>
    <m/>
    <m/>
    <m/>
    <m/>
    <m/>
    <m/>
    <s v="Y"/>
    <n v="44579"/>
    <n v="44579"/>
    <s v="J3NB"/>
    <s v="Jack Nicholson 530-443-7434"/>
    <m/>
    <m/>
    <s v=" "/>
    <x v="17"/>
    <s v="07:58:00"/>
    <n v="44544"/>
    <s v="04:20:00"/>
    <s v="FAS"/>
    <s v="Y"/>
    <s v="N"/>
    <n v="1569571"/>
    <s v="21-0157795"/>
    <m/>
    <s v="T005489385"/>
    <n v="122486043"/>
    <m/>
    <m/>
    <m/>
    <s v=" "/>
    <x v="0"/>
    <x v="0"/>
    <s v="N"/>
    <s v="N"/>
    <s v="N"/>
    <s v="On December 14, 2021 at 0454 hours, a PG&amp;E Troubleman was dispatched to the Fremont 1103 12kV Distribution Circuit near Cherry Lane in the City of Fremont in response to an outage. Additional troublemen were also dispatched at 0758 hours. Initial analysis indicates PG&amp;E Equipment failure caused the outage. According to the troubleman, the transformer coincidentally went bad around the same time of the fire but the fire had nothing to do with the outage. The troubleman was unable to confirm with the fire department the cause of the fire.  PG&amp;E Crew replaced the transformer sub-surface on December 14, 2021. A total of 184 customers were affected by this outage."/>
    <s v="PG&amp;E"/>
    <s v="Other"/>
    <m/>
    <s v="D"/>
    <s v="D"/>
    <s v="Structure-PG&amp;E only"/>
    <m/>
    <m/>
    <m/>
    <m/>
    <m/>
    <s v="Equipment - PG&amp;E"/>
    <s v="All types of equipment / facility failure"/>
    <s v="Fuse failure - all"/>
    <s v="N"/>
    <s v="Underground"/>
    <x v="1"/>
    <s v="Fuse"/>
    <m/>
    <m/>
    <s v=" "/>
    <x v="0"/>
    <n v="37.567219999999999"/>
    <n v="-121.97190999999999"/>
    <s v="Alameda"/>
    <s v="FREMONT 1103"/>
    <n v="12000"/>
    <s v="FREMONT MR127"/>
    <x v="0"/>
    <s v="Unknown"/>
    <s v="Urban"/>
    <m/>
    <m/>
    <s v="N"/>
    <m/>
    <m/>
    <m/>
    <m/>
    <s v="Pending Data"/>
    <s v="Pending Data"/>
    <s v="Pending Data"/>
    <s v="Pending Data"/>
    <s v="2021-12-21"/>
    <m/>
    <m/>
    <m/>
    <m/>
    <m/>
    <m/>
    <m/>
    <m/>
    <m/>
    <m/>
    <m/>
    <m/>
    <m/>
    <m/>
    <m/>
    <m/>
    <m/>
    <m/>
    <m/>
    <s v=" "/>
    <s v="MISSION"/>
    <s v="FREMONT 05"/>
    <s v="2021-12-14"/>
    <s v="2021-12-14"/>
    <n v="1569571"/>
    <s v="T005489385"/>
    <s v="38524"/>
    <s v="ROYAL ANN CMN"/>
    <s v="FREMONT"/>
    <n v="37.567219999999999"/>
    <n v="-121.97190999999999"/>
    <s v="DMWH"/>
    <s v="WHITNEY, DWIGHT "/>
    <n v="14351103"/>
    <m/>
    <n v="9002"/>
    <m/>
    <s v="Field Remarks: Found suspect ''NG'' cable between T5388 &amp; T5651. Need crew to thump cable &amp; make repairs.; Dispatcher Remarks: nan; Office Remarks: A:AXS OK;X:MOWRY;R:SAW FIRE EARLIER, POWER NOW OUT TO APARTMETS. "/>
    <m/>
    <m/>
    <m/>
    <m/>
    <m/>
    <m/>
    <m/>
    <m/>
    <s v=" "/>
    <m/>
    <m/>
    <m/>
    <m/>
    <m/>
    <m/>
    <m/>
    <m/>
    <m/>
    <m/>
    <m/>
    <m/>
    <m/>
    <m/>
    <m/>
    <m/>
    <m/>
    <m/>
    <m/>
    <m/>
    <m/>
    <s v="UNDERGROUND"/>
    <s v="CONDUCTOR, UNDERGROUND"/>
    <m/>
    <m/>
    <m/>
    <m/>
    <m/>
    <m/>
    <m/>
    <m/>
    <m/>
    <m/>
    <m/>
    <m/>
    <m/>
    <m/>
    <m/>
    <m/>
    <m/>
    <m/>
    <m/>
    <m/>
    <m/>
    <m/>
    <m/>
    <m/>
    <m/>
    <m/>
    <m/>
    <m/>
    <m/>
    <m/>
    <m/>
    <m/>
    <m/>
    <m/>
    <m/>
    <m/>
    <m/>
    <m/>
    <m/>
    <m/>
    <m/>
    <m/>
    <m/>
    <m/>
    <m/>
    <m/>
    <m/>
    <m/>
    <m/>
  </r>
  <r>
    <n v="2303"/>
    <s v="S71C"/>
    <s v="3 - QC Complete"/>
    <n v="44574"/>
    <n v="44617"/>
    <s v="palm frond fell into line; branch caught fire"/>
    <s v="\\fxshare-nas05\quotashare-fs01\ESA\5 - Ignition Tracking\2021_Ignition_QC_Folders\20211214_1571780_nan_nan_T005491360"/>
    <s v=" "/>
    <s v="Y"/>
    <s v="S71C"/>
    <s v="Updated Create Time_x000a_Updated Outage Time"/>
    <n v="44574"/>
    <m/>
    <s v="Not In Scope"/>
    <m/>
    <m/>
    <m/>
    <m/>
    <m/>
    <m/>
    <m/>
    <m/>
    <m/>
    <m/>
    <m/>
    <m/>
    <m/>
    <m/>
    <m/>
    <m/>
    <m/>
    <m/>
    <m/>
    <m/>
    <m/>
    <m/>
    <m/>
    <m/>
    <m/>
    <m/>
    <m/>
    <m/>
    <m/>
    <m/>
    <m/>
    <m/>
    <s v="N"/>
    <m/>
    <m/>
    <m/>
    <m/>
    <m/>
    <m/>
    <s v="Y"/>
    <n v="44574"/>
    <n v="44575"/>
    <s v="GJWA"/>
    <s v="Gregory Waters 661-809-8744"/>
    <m/>
    <m/>
    <s v=" "/>
    <x v="17"/>
    <s v="18:43:00"/>
    <n v="44544"/>
    <s v="18:22:00"/>
    <s v="FAS"/>
    <s v="Y"/>
    <s v="N"/>
    <n v="1571780"/>
    <s v="21-0158263"/>
    <m/>
    <s v="T005491360"/>
    <m/>
    <m/>
    <m/>
    <m/>
    <s v=" "/>
    <x v="0"/>
    <x v="0"/>
    <s v="N"/>
    <s v="N"/>
    <s v="N"/>
    <s v="On December 14, 2021 at 1825 hours, a PG&amp;E Troubleman was dispatched to the Lamont 1103 12kV Distribution Circuit near Middleton Lane in the City of Lamont in response to a vegetation contact caused ignition and an associated outage. A second troubleman was dispatched at 1843 hours. Initial analysis indicates a palm frond branch fell into the line and caused the ignition near SAP ID 103813872.  Per the troublemen, he believes the blown fuse arced. The fire was sustained to the branch and the rain extinguished the fire. The troubleman removed the branch from primary and power was restored to  59 customers on December 14, 2021. No corrective tag was created. This information is preliminary."/>
    <s v="PG&amp;E"/>
    <s v="Vegetation"/>
    <m/>
    <s v="D"/>
    <s v="D"/>
    <s v="&lt;3 meters of linear travel"/>
    <m/>
    <m/>
    <m/>
    <m/>
    <m/>
    <s v="Vegetation"/>
    <s v="Contact from object"/>
    <s v="Veg. contact"/>
    <s v="Y"/>
    <s v="Overhead"/>
    <x v="0"/>
    <s v="Conductor - Primary"/>
    <m/>
    <n v="103813872"/>
    <s v=" "/>
    <x v="0"/>
    <n v="35.241790000000002"/>
    <n v="-118.91453"/>
    <s v="Kern"/>
    <s v="LAMONT 1103"/>
    <n v="12000"/>
    <s v="LAMONT 11034088"/>
    <x v="0"/>
    <m/>
    <s v="Agriculture"/>
    <m/>
    <m/>
    <s v="N"/>
    <m/>
    <m/>
    <m/>
    <m/>
    <s v="Pending Data"/>
    <s v="Pending Data"/>
    <s v="Pending Data"/>
    <s v="Pending Data"/>
    <s v="2021-12-21"/>
    <m/>
    <m/>
    <n v="44545"/>
    <m/>
    <s v="UPON INSPECTION FOUND 50 TALL PALM FAN 15 OFFSET THAT WAS LIKELY TO CAUSE THIS OUTAGE. LEFT VOICEMAIL AND DOORCARD TO PERSUIT REMOVAL. NO HAZARDS AT THE MOMENT.NO FURTHER WORRK NEEDED. WILL FOLLOW UP WITH MORE ATTEMPTS TO HAVE PALM TOPPED PR REMOVED.    UPDATE 12-17-2021- MADE CONTACT WITH CUSTOMER AND PALM WILL NOW BE REMOVED. NO FURTHER WORK NEEDED"/>
    <s v="PALF"/>
    <m/>
    <m/>
    <m/>
    <m/>
    <m/>
    <m/>
    <m/>
    <m/>
    <m/>
    <m/>
    <m/>
    <m/>
    <m/>
    <s v=" "/>
    <s v="KERN"/>
    <s v="BAKERSFIELD 12"/>
    <s v="2021-12-14"/>
    <s v="2021-12-14"/>
    <n v="1571780"/>
    <s v="T005491360"/>
    <s v="7912"/>
    <s v="MIDDLETON LN"/>
    <s v="LAMONT"/>
    <n v="35.241790000000002"/>
    <n v="-118.91453"/>
    <s v="GJWA"/>
    <s v="WATERS, GREGORY "/>
    <n v="253911103"/>
    <m/>
    <n v="9190"/>
    <m/>
    <s v="Field Remarks: Remove palm frond from primary. closed for good test; Dispatcher Remarks: nan; Office Remarks: AXS-DOG AT LOCATION , LOCKED GATE XSTR-184/MIDDLETON PWR-I BRANCH FELL ON THE LINE AND HEARD A LOUD EXPLOSION AND CAUSED BRANCH  TO CATCH FIRE / RAIN TURNED IT OFF ; POLE TO POLE INFRONT OF THIS PROPERTY  OUTAGE AT LOCATION ASWELL. MTR INDETERMINATE."/>
    <m/>
    <m/>
    <m/>
    <m/>
    <m/>
    <m/>
    <m/>
    <m/>
    <s v=" "/>
    <m/>
    <m/>
    <m/>
    <m/>
    <m/>
    <m/>
    <m/>
    <m/>
    <m/>
    <m/>
    <m/>
    <m/>
    <m/>
    <m/>
    <m/>
    <m/>
    <m/>
    <m/>
    <m/>
    <m/>
    <m/>
    <s v="TREE-PALM FROND FELL INTO LINE"/>
    <s v="CONDUCTOR, OVERHEAD"/>
    <m/>
    <m/>
    <m/>
    <m/>
    <m/>
    <m/>
    <m/>
    <m/>
    <m/>
    <m/>
    <m/>
    <m/>
    <m/>
    <m/>
    <m/>
    <m/>
    <m/>
    <m/>
    <m/>
    <m/>
    <m/>
    <m/>
    <m/>
    <m/>
    <m/>
    <m/>
    <m/>
    <m/>
    <m/>
    <m/>
    <m/>
    <m/>
    <m/>
    <m/>
    <m/>
    <m/>
    <m/>
    <m/>
    <m/>
    <m/>
    <m/>
    <m/>
    <m/>
    <m/>
    <m/>
    <m/>
    <m/>
    <m/>
    <m/>
  </r>
  <r>
    <n v="2302"/>
    <s v="S71C"/>
    <s v="3 - QC Complete"/>
    <n v="44574"/>
    <n v="44617"/>
    <s v="pole fire; failed line recloser 98006; arcing lightning arrestor"/>
    <s v="\\fxshare-nas05\quotashare-fs01\ESA\5 - Ignition Tracking\2021_Ignition_QC_Folders\20211214_1569823_nan_nan_T005489084"/>
    <s v=" "/>
    <s v="Y"/>
    <s v="S71C"/>
    <s v="Updated Outage Time_x000a_Updated Failure Sub-Driver to Lightning Arrestor Failure_x000a_Updated Damaged Equipment_x000a_Updated Asset Number Associated to Ignition_x000a_Updated Lat/Long to be closer to SAP ID 100662246"/>
    <n v="44574"/>
    <m/>
    <s v="Not In Scope"/>
    <m/>
    <m/>
    <m/>
    <m/>
    <m/>
    <m/>
    <m/>
    <m/>
    <m/>
    <m/>
    <m/>
    <m/>
    <m/>
    <m/>
    <m/>
    <m/>
    <m/>
    <m/>
    <m/>
    <m/>
    <m/>
    <m/>
    <m/>
    <m/>
    <m/>
    <m/>
    <m/>
    <m/>
    <m/>
    <m/>
    <m/>
    <m/>
    <s v="N"/>
    <m/>
    <m/>
    <m/>
    <m/>
    <m/>
    <m/>
    <s v="N"/>
    <m/>
    <m/>
    <m/>
    <m/>
    <m/>
    <m/>
    <s v=" "/>
    <x v="17"/>
    <s v="06:41:00"/>
    <n v="44544"/>
    <s v="07:37:00"/>
    <s v="FAS"/>
    <s v="Y"/>
    <s v="N"/>
    <n v="1569823"/>
    <s v="21-0157831"/>
    <m/>
    <s v="T005489084"/>
    <s v="122484940, 122484827"/>
    <m/>
    <m/>
    <m/>
    <s v=" "/>
    <x v="0"/>
    <x v="0"/>
    <s v="N"/>
    <s v="N"/>
    <s v="N"/>
    <s v="On December 14, 2021 at 0641 hours, a PG&amp;E Troubleman was dispatched to the Alpaugh 1103 12kV Distribution Circuit near Avenue 120 in the City of Corcoran in response to a pole fire. Initial analysis indicates PG&amp;E Equipment failure caused the ignition. Per the troubleman, the lightning arrestors were idle and the customer confirmed the transformers has not been in use in 10 years. The arrestors were burnt up. The ensuing fire was limited to only PG&amp;E assets and it is unknown who suppressed the fire or if it was self-extinguished. PG&amp;E Crew PG&amp;E removed the lightning arrestor on SAP ID 100662246 on December 14, 2021. An additional EC tag was created to replace the jumper on SAP ID 100662238. This information is preliminary."/>
    <s v="PG&amp;E"/>
    <s v="Other"/>
    <m/>
    <s v="D"/>
    <s v="D"/>
    <s v="Structure-PG&amp;E only"/>
    <m/>
    <m/>
    <m/>
    <m/>
    <m/>
    <s v="Equipment - PG&amp;E"/>
    <s v="All types of equipment / facility failure"/>
    <s v="Lightning arrestor failure"/>
    <s v="Y"/>
    <s v="Overhead"/>
    <x v="0"/>
    <s v="Lightning Arrestor"/>
    <s v="Lightning Arrestor, Jumper"/>
    <s v="100662246, 100662238"/>
    <s v=" "/>
    <x v="0"/>
    <n v="36.010317000000001"/>
    <n v="-119.48247499999999"/>
    <s v="Kings"/>
    <s v="ALPAUGH 1103"/>
    <n v="12000"/>
    <s v="ALPAUGH 110398006"/>
    <x v="0"/>
    <s v="Unknown"/>
    <s v="Agriculture"/>
    <m/>
    <m/>
    <s v="N"/>
    <m/>
    <m/>
    <m/>
    <m/>
    <s v="Pending Data"/>
    <s v="Pending Data"/>
    <s v="Pending Data"/>
    <s v="Pending Data"/>
    <s v="2021-12-21"/>
    <m/>
    <m/>
    <m/>
    <m/>
    <m/>
    <m/>
    <m/>
    <m/>
    <m/>
    <m/>
    <m/>
    <m/>
    <m/>
    <m/>
    <m/>
    <m/>
    <m/>
    <m/>
    <m/>
    <s v=" "/>
    <s v="FRESNO"/>
    <s v="CORCORAN"/>
    <s v="2021-12-14"/>
    <s v="2021-12-14"/>
    <n v="1569823"/>
    <s v="T005489084"/>
    <m/>
    <s v="SE 16 22 23"/>
    <s v="CORCORAN"/>
    <n v="36.007260000000002"/>
    <n v="-119.48496"/>
    <s v="DAJL"/>
    <s v="JOHNSON, DEAN"/>
    <n v="254001103"/>
    <m/>
    <n v="9002"/>
    <m/>
    <s v="Field Remarks: crew required tag submitted area notified; Dispatcher Remarks: nan; Office Remarks: AXS-LOCKED GATE XSTR-HWY 43 PWR-Y POLE FIRE MIGHT TRANSFORMER3922 AVENUE 120 "/>
    <m/>
    <m/>
    <m/>
    <m/>
    <m/>
    <m/>
    <m/>
    <m/>
    <s v=" "/>
    <m/>
    <m/>
    <m/>
    <m/>
    <m/>
    <m/>
    <m/>
    <m/>
    <m/>
    <m/>
    <m/>
    <m/>
    <m/>
    <m/>
    <m/>
    <m/>
    <m/>
    <m/>
    <m/>
    <m/>
    <m/>
    <s v="OVERHEAD"/>
    <s v="LIGHTNING ARRESTOR"/>
    <m/>
    <m/>
    <m/>
    <m/>
    <m/>
    <m/>
    <m/>
    <m/>
    <m/>
    <m/>
    <m/>
    <m/>
    <m/>
    <m/>
    <m/>
    <m/>
    <m/>
    <m/>
    <m/>
    <m/>
    <m/>
    <m/>
    <m/>
    <m/>
    <m/>
    <m/>
    <m/>
    <m/>
    <m/>
    <m/>
    <m/>
    <m/>
    <m/>
    <m/>
    <m/>
    <m/>
    <m/>
    <m/>
    <m/>
    <m/>
    <m/>
    <m/>
    <m/>
    <m/>
    <m/>
    <m/>
    <m/>
    <m/>
    <m/>
  </r>
  <r>
    <n v="2301"/>
    <s v="S71C"/>
    <s v="3 - QC Complete"/>
    <n v="44574"/>
    <n v="44617"/>
    <s v="crossarm burned in half; pole fire; failed fuse 697819"/>
    <s v="\\fxshare-nas05\quotashare-fs01\ESA\5 - Ignition Tracking\2021_Ignition_QC_Folders\20211214_1571692_nan_nan_T005491078"/>
    <s v=" "/>
    <s v="Y"/>
    <s v="S71C"/>
    <s v="Updated Create Time to match FAS_x000a_Updated Outage Time_x000a_Updated SAP Notification_x000a_Updated Pre-Existing EC Notification_x000a_Updated Failure Driver to Contamination_x000a_Updated Failure Sub-Driver to Tracking_x000a_Updated Equipment Type Association to Ignition to Crossarm_x000a_Updated Lat/Long to match pole_x000a_Updated Fire Suppressing Agency to Bakersfield FD"/>
    <n v="44574"/>
    <m/>
    <s v="Not In Scope"/>
    <m/>
    <m/>
    <m/>
    <m/>
    <m/>
    <m/>
    <m/>
    <m/>
    <m/>
    <m/>
    <m/>
    <m/>
    <m/>
    <m/>
    <m/>
    <m/>
    <m/>
    <m/>
    <m/>
    <m/>
    <m/>
    <m/>
    <m/>
    <m/>
    <m/>
    <m/>
    <m/>
    <m/>
    <m/>
    <m/>
    <m/>
    <m/>
    <s v="N"/>
    <m/>
    <m/>
    <m/>
    <m/>
    <m/>
    <m/>
    <s v="N"/>
    <m/>
    <m/>
    <m/>
    <m/>
    <m/>
    <m/>
    <s v=" "/>
    <x v="17"/>
    <s v="16:24:00"/>
    <n v="44544"/>
    <s v="16:20:00"/>
    <s v="FAS"/>
    <s v="Y"/>
    <s v="N"/>
    <n v="1571692"/>
    <s v="21-0158172"/>
    <m/>
    <s v="T005491078"/>
    <n v="122488131"/>
    <n v="121955102"/>
    <m/>
    <m/>
    <s v=" "/>
    <x v="0"/>
    <x v="0"/>
    <s v="N"/>
    <s v="N"/>
    <s v="N"/>
    <s v="On December 14, 2021 at  1624 hours, a PG&amp;E Troubleman was dispatched to the Bakersfield 1102 12kV Distribution Circuit near Columbus Street in the City of Bakersfield in response to a reported pole fire and an associated outage. Initial analysis indicates PG&amp;E equipment failure caused the ignition that was most likely a result of rain, contamination and tracking. The fire was sustained to PG&amp;E assets and was suppressed by Bakersfield FD. PG&amp;E Crew replaced the crossarm on December 14, 2021 and power was restored to 9 customers. It appears there was a prior EC tag made for the crossarm under notification 121955102 that was still pending a completion date of 8/25/2022. This information is preliminary."/>
    <s v="PG&amp;E"/>
    <s v="Other"/>
    <m/>
    <s v="D"/>
    <s v="D"/>
    <s v="Structure-PG&amp;E only"/>
    <m/>
    <m/>
    <m/>
    <m/>
    <m/>
    <s v="Equipment - PG&amp;E"/>
    <s v="Contamination"/>
    <s v="Tracking"/>
    <s v="Y"/>
    <s v="Overhead"/>
    <x v="0"/>
    <s v="Crossarm"/>
    <s v="Crossarm"/>
    <n v="100164602"/>
    <s v=" "/>
    <x v="0"/>
    <n v="35.398010389500001"/>
    <n v="-118.986112077"/>
    <s v="Kern"/>
    <s v="BAKERSFIELD 1102"/>
    <n v="12000"/>
    <s v="BAKERSFIELD 110249648"/>
    <x v="0"/>
    <s v="Bakersfield FD"/>
    <s v="Urban"/>
    <m/>
    <m/>
    <s v="N"/>
    <m/>
    <m/>
    <m/>
    <m/>
    <s v="Pending Data"/>
    <s v="Pending Data"/>
    <s v="Pending Data"/>
    <s v="Pending Data"/>
    <s v="2021-12-21"/>
    <m/>
    <m/>
    <m/>
    <m/>
    <m/>
    <m/>
    <m/>
    <m/>
    <m/>
    <m/>
    <m/>
    <m/>
    <m/>
    <m/>
    <m/>
    <m/>
    <m/>
    <m/>
    <m/>
    <s v=" "/>
    <s v="KERN"/>
    <s v="BAKERSFIELD 03"/>
    <s v="2021-12-14"/>
    <s v="2021-12-14"/>
    <n v="1571692"/>
    <s v="T005491078"/>
    <s v="UNKNOWN"/>
    <s v="RIVER BLVD AND COLUMBU"/>
    <s v="BAKERSFIELD"/>
    <n v="35.398049999999998"/>
    <n v="-118.98557"/>
    <s v="BKW0"/>
    <s v="WILLIAMS, BRYAN"/>
    <n v="253371102"/>
    <m/>
    <n v="9110"/>
    <m/>
    <s v="Field Remarks: Found crossarm burnt in half, suspect tracking from rain. BFD applied mall amount of water to make sure burning crossarm was extinguished ; Dispatcher Remarks: nan; Office Remarks: AXS-UNKNOWN CUST HEARD LOUD BANG AND SAW FIRE/SPARKS AT TOP OF POLE NEAR RIVER BLVD AND COLUMBUS; CALL DROPPED BEFORE CONFIRM PH # SAFETY ADVS AND AXS QUESTION.KERN FD 661-324- 6551 REQ ETA"/>
    <m/>
    <m/>
    <m/>
    <m/>
    <m/>
    <m/>
    <m/>
    <m/>
    <s v=" "/>
    <m/>
    <m/>
    <m/>
    <m/>
    <m/>
    <m/>
    <m/>
    <m/>
    <m/>
    <m/>
    <m/>
    <m/>
    <m/>
    <m/>
    <m/>
    <m/>
    <m/>
    <m/>
    <m/>
    <m/>
    <m/>
    <s v="FIRE, POLE"/>
    <s v="CROSSARM, WOOD"/>
    <m/>
    <m/>
    <m/>
    <m/>
    <m/>
    <m/>
    <m/>
    <m/>
    <m/>
    <m/>
    <m/>
    <m/>
    <m/>
    <m/>
    <m/>
    <m/>
    <m/>
    <m/>
    <m/>
    <m/>
    <m/>
    <m/>
    <m/>
    <m/>
    <m/>
    <m/>
    <m/>
    <m/>
    <m/>
    <m/>
    <m/>
    <m/>
    <m/>
    <m/>
    <m/>
    <m/>
    <m/>
    <m/>
    <m/>
    <m/>
    <m/>
    <m/>
    <m/>
    <m/>
    <m/>
    <m/>
    <m/>
    <m/>
    <m/>
  </r>
  <r>
    <n v="2300"/>
    <s v="S7RM"/>
    <s v="3 - QC Complete"/>
    <n v="44580"/>
    <n v="44617"/>
    <s v="pole fire; failed circuit breaker 1103/02"/>
    <s v="\\fxshare-nas05\quotashare-fs01\ESA\5 - Ignition Tracking\2021_Ignition_QC_Folders\20211214_1569060_nan_nan_T005488745"/>
    <s v=" "/>
    <s v="Y"/>
    <s v="S7RM"/>
    <s v="Updated Time ."/>
    <n v="44580"/>
    <m/>
    <s v="Not In Scope"/>
    <m/>
    <m/>
    <m/>
    <m/>
    <m/>
    <m/>
    <m/>
    <m/>
    <m/>
    <m/>
    <m/>
    <m/>
    <m/>
    <m/>
    <m/>
    <m/>
    <m/>
    <m/>
    <m/>
    <m/>
    <m/>
    <m/>
    <m/>
    <m/>
    <m/>
    <m/>
    <m/>
    <m/>
    <m/>
    <m/>
    <m/>
    <m/>
    <s v="N"/>
    <m/>
    <m/>
    <m/>
    <m/>
    <m/>
    <m/>
    <s v="N"/>
    <m/>
    <m/>
    <m/>
    <m/>
    <m/>
    <m/>
    <s v=" "/>
    <x v="17"/>
    <s v="23:25 AM"/>
    <n v="44544"/>
    <s v="23:25 AM"/>
    <s v="FAS"/>
    <s v="Y"/>
    <s v="N"/>
    <s v="1569060, 1571991"/>
    <s v="21-0157663"/>
    <m/>
    <s v="T005488745"/>
    <m/>
    <m/>
    <m/>
    <m/>
    <s v=" "/>
    <x v="0"/>
    <x v="0"/>
    <s v="N"/>
    <s v="N"/>
    <s v="N"/>
    <s v="On December 13, 2021 at 23:34 hours, a PG&amp;E troubleman was dispatched to the Banta 1103 12KV Distribution circuit near Kasson Road in the community of Tracy, Stockton Division in response to a report of an arcing pole and an outage in the area. Upon his arrival at 00:16 hours on December 14, 2021 , the troubleman noted circuit breaker 1103/2 open and what was noted as a less than 3 Meter fire confined to PG&amp;E assets only.  It is unknown who or which fire agency extinguished the fire or if it self-extinguished.  This incident occurred in a non-HFTD area during clear weather conditions, in a non-burn scar area in an Ag-commercial area of Tracy. Initial analysis indicates that equipment failure caused the arcing and flashing.  Although the FAS comments include: &quot;crew to replace burnt tran pole&quot; no EC tag was located related to this OIS number. This information is preliminary. "/>
    <s v="PG&amp;E"/>
    <s v="Other"/>
    <s v="Circuit Breaker"/>
    <s v="D"/>
    <s v="D"/>
    <s v="Structure-PG&amp;E only"/>
    <m/>
    <m/>
    <m/>
    <m/>
    <m/>
    <s v="Equipment - PG&amp;E"/>
    <s v="All types of equipment / facility failure"/>
    <s v="Circuit Breaker"/>
    <s v="Unknown"/>
    <s v="Overhead"/>
    <x v="0"/>
    <s v="Circuit Breaker"/>
    <s v="Circuit breaker"/>
    <m/>
    <s v=" "/>
    <x v="0"/>
    <n v="37.75282"/>
    <n v="-121.34956"/>
    <s v="San Joaquin"/>
    <s v="BANTA 1103"/>
    <n v="12000"/>
    <s v="BANTA 1103/2CB"/>
    <x v="0"/>
    <s v="Unknown"/>
    <s v="Urban"/>
    <s v="Fire-resistive fuel bed"/>
    <s v="Dirt and asphalt"/>
    <s v="N"/>
    <m/>
    <m/>
    <m/>
    <m/>
    <s v="Pending Data"/>
    <s v="Pending Data"/>
    <s v="Pending Data"/>
    <s v="Pending Data"/>
    <s v="2021-12-21"/>
    <m/>
    <m/>
    <m/>
    <m/>
    <m/>
    <m/>
    <m/>
    <m/>
    <m/>
    <m/>
    <m/>
    <m/>
    <m/>
    <m/>
    <m/>
    <m/>
    <m/>
    <m/>
    <m/>
    <s v=" "/>
    <s v="STOCKTON"/>
    <s v="TRACY"/>
    <s v="2021-12-14"/>
    <s v="2021-12-14"/>
    <n v="1569060"/>
    <s v="T005488745"/>
    <m/>
    <s v=".5M W/KSSN RD .75 MI"/>
    <s v="TRACY"/>
    <n v="37.75282"/>
    <n v="-121.34956"/>
    <s v="BLG9"/>
    <s v="GONZALES, GONZO"/>
    <n v="16247"/>
    <m/>
    <n v="9002"/>
    <m/>
    <s v="Field Remarks: called to assist w/ switching for pole fire.already completed upon arrival by fortune &amp; areola; Dispatcher Remarks: nan; Office Remarks: SMART MTR AUTO-GENERATED TAG "/>
    <m/>
    <m/>
    <m/>
    <m/>
    <m/>
    <m/>
    <m/>
    <m/>
    <s v=" "/>
    <m/>
    <m/>
    <m/>
    <m/>
    <m/>
    <m/>
    <m/>
    <m/>
    <m/>
    <m/>
    <m/>
    <m/>
    <m/>
    <m/>
    <m/>
    <m/>
    <m/>
    <m/>
    <m/>
    <m/>
    <m/>
    <s v="FIRE, POLE"/>
    <s v="POLE-WOOD"/>
    <m/>
    <m/>
    <m/>
    <m/>
    <m/>
    <m/>
    <m/>
    <m/>
    <m/>
    <m/>
    <m/>
    <m/>
    <m/>
    <m/>
    <m/>
    <m/>
    <m/>
    <m/>
    <m/>
    <m/>
    <m/>
    <m/>
    <m/>
    <m/>
    <m/>
    <m/>
    <m/>
    <m/>
    <m/>
    <m/>
    <m/>
    <m/>
    <m/>
    <m/>
    <m/>
    <m/>
    <m/>
    <m/>
    <m/>
    <m/>
    <m/>
    <m/>
    <m/>
    <m/>
    <m/>
    <m/>
    <m/>
    <m/>
    <m/>
  </r>
  <r>
    <n v="2299"/>
    <s v="S7RM"/>
    <s v="3 - QC Complete"/>
    <n v="44580"/>
    <n v="44617"/>
    <s v="heavy snow caused branches to contact wire and catch fire"/>
    <s v="\\fxshare-nas05\quotashare-fs01\ESA\5 - Ignition Tracking\2021_Ignition_QC_Folders\20211214_1569214_nan_nan_T005488722"/>
    <s v=" "/>
    <s v="Y"/>
    <s v="S7RM"/>
    <s v="OUTAGE TIME UPDATED. Changed from Non-HFTD to Tier 2"/>
    <n v="44580"/>
    <m/>
    <s v="Not In Scope"/>
    <m/>
    <m/>
    <m/>
    <m/>
    <m/>
    <m/>
    <m/>
    <m/>
    <m/>
    <m/>
    <m/>
    <m/>
    <m/>
    <m/>
    <m/>
    <m/>
    <m/>
    <m/>
    <m/>
    <m/>
    <m/>
    <m/>
    <m/>
    <m/>
    <m/>
    <m/>
    <m/>
    <m/>
    <m/>
    <m/>
    <m/>
    <m/>
    <s v="N"/>
    <m/>
    <m/>
    <m/>
    <m/>
    <m/>
    <m/>
    <m/>
    <m/>
    <m/>
    <m/>
    <m/>
    <m/>
    <m/>
    <s v=" "/>
    <x v="17"/>
    <s v="01:01:00"/>
    <n v="44544"/>
    <s v="01:01:00"/>
    <s v="FAS"/>
    <s v="Y"/>
    <s v="N"/>
    <n v="1569214"/>
    <s v="21-0157724"/>
    <m/>
    <s v="T005488722"/>
    <n v="122484526"/>
    <m/>
    <m/>
    <m/>
    <s v=" "/>
    <x v="0"/>
    <x v="0"/>
    <s v="N"/>
    <s v="N"/>
    <s v="N"/>
    <s v="On December 14, 2021 at 01:18 hours, a PG&amp;E Troubleman was dispatched to the Big Meadows 2101 21 KV primary overhead circuit near 3045 Almanor Drive in the community of Almanor, Plumas County in response to a report of a branch which contacted a wire starting a fire and an outage in the area.  This incident occurred in a Tier 2 HFTD during R1 heavy snow conditions.  This incident also occurred on the edge of Lake Almanor near a private camp for PSEA (Pacific Service Employees Assoc. PG&amp;E employee members.) The troubleman arrived on scene at 02:19 hours and found one phase of a # 6 SOL conductor wire down on the ground one pole East of fuse 18495.   CAL Fire was already on scene and had extinguished the less than 3 Meter fire.  Initial analysis indicates that the heavy snow load caused a branch to contact wire and catch fire.  The vegetation management team however could not locate the vegetation that caused the outage due to a lot of snow and ice in the area at the time of their inspection.  One priority A Electric Corrective notification # 122484526 associated with SAP  equipment ID # 100386917 was generated as a result of this incident to repair the conductor.  On December 15, 2021, a PG&amp;E crew repaired one phase of #6 SOL conductor. This information is preliminary.  "/>
    <s v="PG&amp;E"/>
    <s v="Vegetation"/>
    <s v="Tree branch"/>
    <s v="D"/>
    <s v="D"/>
    <s v="&lt;3 meters of linear travel"/>
    <m/>
    <m/>
    <m/>
    <m/>
    <m/>
    <s v="Vegetation"/>
    <s v="Contact from object"/>
    <s v="Veg. contact"/>
    <s v="N"/>
    <s v="Overhead"/>
    <x v="0"/>
    <s v="Conductor - Primary"/>
    <s v="Conductor"/>
    <n v="100386917"/>
    <s v=" "/>
    <x v="1"/>
    <n v="40.21087"/>
    <n v="-121.16392"/>
    <s v="Plumas"/>
    <s v="BIG MEADOWS 2101"/>
    <n v="21000"/>
    <s v="BIG MEADOWS 21012476"/>
    <x v="0"/>
    <s v="Cal Fire"/>
    <s v="Herbaceous"/>
    <s v="Brush fuel model"/>
    <s v="Brush"/>
    <s v="Y"/>
    <s v="On the border of the 2012 Chips fire"/>
    <m/>
    <n v="290"/>
    <s v="R1"/>
    <s v="Pending Data"/>
    <s v="Pending Data"/>
    <s v="Pending Data"/>
    <s v="Pending Data"/>
    <s v="2021-12-21"/>
    <m/>
    <m/>
    <n v="44551"/>
    <m/>
    <s v="Could not find vegetation that caused outage. Lots of snow cover on ground."/>
    <m/>
    <m/>
    <m/>
    <m/>
    <m/>
    <m/>
    <m/>
    <m/>
    <m/>
    <m/>
    <m/>
    <m/>
    <m/>
    <m/>
    <s v=" "/>
    <s v="NORTH VALLEY"/>
    <s v="QUINCY 02"/>
    <s v="2021-12-14"/>
    <s v="2021-12-14"/>
    <n v="1569214"/>
    <s v="T005488722"/>
    <s v="3045"/>
    <s v="ALMANOR DR W"/>
    <s v="ALMANOR"/>
    <n v="40.21087"/>
    <n v="-121.16392"/>
    <s v="CAGW"/>
    <s v="GWALTNEY, CODY"/>
    <n v="102812101"/>
    <m/>
    <n v="9002"/>
    <m/>
    <s v="Field Remarks: found wire on ground with fire dept on scene ; Dispatcher Remarks: nan; Office Remarks: A:OK;X:CENTER;R:CAL FIRE ENR - WIRES ARE DOWN AND CAUGHT TREE ON FIRE IN RDWAY.  CAUTION: WEATHER CONDITIONS ARE BAD; HEAVY SNOW , PWR-Y"/>
    <m/>
    <m/>
    <m/>
    <m/>
    <m/>
    <m/>
    <m/>
    <m/>
    <s v=" "/>
    <m/>
    <m/>
    <m/>
    <m/>
    <m/>
    <m/>
    <m/>
    <m/>
    <m/>
    <m/>
    <m/>
    <m/>
    <m/>
    <m/>
    <m/>
    <m/>
    <m/>
    <m/>
    <m/>
    <m/>
    <m/>
    <s v="OVERHEAD"/>
    <s v="CONDUCTOR, OVERHEAD"/>
    <m/>
    <m/>
    <m/>
    <m/>
    <m/>
    <m/>
    <m/>
    <m/>
    <m/>
    <m/>
    <m/>
    <m/>
    <m/>
    <m/>
    <m/>
    <m/>
    <m/>
    <m/>
    <m/>
    <m/>
    <m/>
    <m/>
    <m/>
    <m/>
    <m/>
    <m/>
    <m/>
    <m/>
    <m/>
    <m/>
    <m/>
    <m/>
    <m/>
    <m/>
    <m/>
    <m/>
    <m/>
    <m/>
    <m/>
    <m/>
    <m/>
    <m/>
    <m/>
    <m/>
    <m/>
    <m/>
    <m/>
    <m/>
    <m/>
  </r>
  <r>
    <n v="2234"/>
    <s v="DJPK"/>
    <s v="3 - QC Complete"/>
    <n v="44561"/>
    <n v="44617"/>
    <s v="Two spans of overhead conductor down on ground due to a tree falling into lines. The ensuing fire was less than one meter in size. This information is preliminary."/>
    <s v="\\fxshare-nas05\quotashare-fs01\ESA\5 - Ignition Tracking\2021_Ignition_QC_Folders\20211214_1570779_21-0158015_nan_T005490741"/>
    <s v=" "/>
    <s v="Y"/>
    <s v="DJPK"/>
    <s v="Updated outage time; updated ois #'s, upated notification #'s, updated CPZ"/>
    <n v="44561"/>
    <m/>
    <s v="Not In Scope"/>
    <m/>
    <m/>
    <m/>
    <m/>
    <m/>
    <m/>
    <m/>
    <m/>
    <m/>
    <m/>
    <m/>
    <m/>
    <m/>
    <m/>
    <m/>
    <m/>
    <m/>
    <m/>
    <m/>
    <m/>
    <m/>
    <m/>
    <m/>
    <m/>
    <m/>
    <m/>
    <m/>
    <m/>
    <m/>
    <m/>
    <m/>
    <m/>
    <s v="N"/>
    <m/>
    <m/>
    <m/>
    <m/>
    <m/>
    <m/>
    <s v="Y"/>
    <n v="44560"/>
    <n v="44560"/>
    <s v="D6HA"/>
    <s v="Dave Hansell, (707) 328-8596"/>
    <s v="Spoke to T-man, Dave Hansel, and confirmed incident involved a tree falling through primary conductors in span between SAP ID's 102217583 and 102217642.  He said that when he arrived on scene the City of Vallejo FD was standing by waiting for him to de-energize the conductors.  He said that no fire resulted from the incident other than some evidence of arcing.  The City of Vallejo FD left the scene without having to extingush a fire.     "/>
    <m/>
    <s v=" "/>
    <x v="17"/>
    <s v="14:25:00"/>
    <n v="44544"/>
    <s v="11:44:00"/>
    <s v="FAS"/>
    <s v="N"/>
    <s v="N"/>
    <s v="1570779, 1570809"/>
    <s v="21-0158015"/>
    <s v=" "/>
    <s v="T005490741"/>
    <s v="122487595, 122487452, 122494381"/>
    <m/>
    <m/>
    <m/>
    <s v=" "/>
    <x v="0"/>
    <x v="0"/>
    <s v="Y"/>
    <s v="N"/>
    <s v="N"/>
    <s v="On December 14, 2021 at 11:44 hours, a PG&amp;E Troubleman was dispatched to the North Tower 1102 12kV distribution circuit in the vicinity of Concord Avenue and Fulton Avenue, Vallejo, in response to an outage involving wires down.  The responding Troubleman found that a tree had fallen through multiple primary conductors in the span between SAP ID’s 102217583 and 102217583.  The City of Vallejo Fired Department was on scene when the Troubleman arrived waiting for the section of circuit to be de-energized.  After the conductors were de-energized it was confirmed that no fire resulted other than some evidence of arcing related to the down conductors.  The City of Vallejo Fire Department left the scene without having to extinguish a fire.  Initial analysis indicates that vegetation contacting the overhead primary conductors was the cause of incident.  The incident caused damage to primary conductors and a crossarm attached at SAP ID 102217583, requiring replacement.  A PG&amp;E crew replaced the conductor and crossarm on December 15, 2021.  "/>
    <s v="PG&amp;E"/>
    <s v="Vegetation"/>
    <s v="Conductor"/>
    <s v="D"/>
    <s v="D"/>
    <s v="&lt;3 meters of linear travel"/>
    <m/>
    <m/>
    <m/>
    <m/>
    <m/>
    <s v="Vegetation"/>
    <s v="Contact from object"/>
    <s v="Veg. contact"/>
    <s v="N"/>
    <s v="Overhead"/>
    <x v="0"/>
    <s v="Conductor - Primary"/>
    <s v="Conductor, Crossarm"/>
    <n v="102217583"/>
    <s v=" "/>
    <x v="0"/>
    <n v="38.082995599999997"/>
    <n v="-122.2232138"/>
    <s v="Solano"/>
    <s v="NORTH TOWER 1102"/>
    <n v="12000"/>
    <s v="NORTH TOWER 110291992"/>
    <x v="0"/>
    <s v="Self Extinguished"/>
    <s v="Urban"/>
    <s v="Grass Fuel Model"/>
    <s v="Grass, bushes, small trees"/>
    <s v="N"/>
    <m/>
    <m/>
    <m/>
    <m/>
    <s v="Pending Data"/>
    <s v="Pending Data"/>
    <s v="Pending Data"/>
    <s v="Pending Data"/>
    <s v="2021-12-17"/>
    <n v="38.083399999999997"/>
    <n v="-122.22280000000001"/>
    <n v="44547"/>
    <s v="RootsFail"/>
    <s v="Tree uprooted in backyard due to weather, and tree failed into the lines. Tree has been worked and is no longer a threat to the lines."/>
    <s v="EUCA"/>
    <n v="60"/>
    <n v="50"/>
    <n v="25"/>
    <s v="Slight"/>
    <s v="None"/>
    <s v="N"/>
    <n v="1"/>
    <m/>
    <s v="Plain"/>
    <s v="A"/>
    <s v="CrossArm"/>
    <s v="BareWire"/>
    <n v="3"/>
    <s v=" "/>
    <s v="NORTH BAY"/>
    <s v="VALLEJO 02"/>
    <s v="14:25"/>
    <s v="12/14/2021"/>
    <s v="1570779"/>
    <s v="T005490741"/>
    <n v="1201"/>
    <s v="CORONEL AVE"/>
    <s v="VALLEJO"/>
    <n v="38.083919999999999"/>
    <n v="-122.22512999999999"/>
    <s v="N3TD6HA"/>
    <s v="HANSELL, DAVE"/>
    <n v="42041102"/>
    <s v="20211214 15:44"/>
    <n v="9260"/>
    <m/>
    <s v="tree fell on line. crew to put 2 spans back up and reframe pole."/>
    <s v="Y"/>
    <m/>
    <m/>
    <s v="38.082894013657956,-122.22304598023794,40.493515437749465,"/>
    <m/>
    <m/>
    <m/>
    <m/>
    <m/>
    <s v="N"/>
    <s v="Y"/>
    <m/>
    <s v="Clear"/>
    <m/>
    <s v="Private Land"/>
    <m/>
    <s v="Calm"/>
    <m/>
    <s v="Vegetation"/>
    <m/>
    <s v="&lt; 1 meter"/>
    <m/>
    <s v="Self Extinguished"/>
    <m/>
    <s v="Overhead"/>
    <m/>
    <s v="N"/>
    <m/>
    <m/>
    <m/>
    <s v="TREE-FELL INTO LINE"/>
    <s v="CONDUCTOR, OVERHEAD"/>
    <s v="N"/>
    <s v=" "/>
    <s v="Unplanned"/>
    <s v="North Bay"/>
    <s v="Silverado"/>
    <s v="042041102, NORTH TOWER-1102"/>
    <s v="21-0158015"/>
    <s v="Unplanned"/>
    <s v="Clear;32-90F"/>
    <s v="86"/>
    <s v="101771"/>
    <s v="NO"/>
    <s v="Line to Ground"/>
    <s v="Sustained"/>
    <s v="No"/>
    <s v="9075"/>
    <s v="OH"/>
    <s v="Fuse"/>
    <s v="1570779"/>
    <s v="Conductor, Overhead, Broken, wire on ground"/>
    <s v=" "/>
    <s v="12/14/21 15:48"/>
    <s v=" "/>
    <s v="REAR OF 1438 MAGAZINE"/>
    <s v="1114 CORONEL AVE"/>
    <m/>
    <m/>
    <m/>
    <m/>
    <m/>
    <m/>
    <m/>
    <m/>
    <m/>
    <m/>
    <m/>
    <m/>
    <m/>
    <m/>
    <m/>
    <m/>
    <m/>
    <m/>
    <m/>
    <m/>
    <m/>
    <m/>
    <m/>
    <m/>
  </r>
  <r>
    <n v="2233"/>
    <s v="BRV6"/>
    <s v="3 - QC Complete"/>
    <n v="44551"/>
    <n v="44617"/>
    <s v="Transmission overhead with Distribution underbuild pole on the Carneras-Taft 70kV line burnt at distribution level. The cause of the ignition looks to be realted to tracking. The ensuing fire was limited to PG&amp;E assets. This informations is preliminary."/>
    <s v="\\fxshare-nas05\quotashare-fs01\ESA\5 - Ignition Tracking\2021_Ignition_QC_Folders\20211214_nan_nan_T21-018911_nan"/>
    <s v=" "/>
    <s v="Y"/>
    <s v="BRV6"/>
    <s v=" Entered OIS 1570150, field order numbers T005489725, T005489910, T005490996. Entered ILIS report number 21-0157955. Changed Outage Time from 0716 to 0628 to match ILIS FNL Record.  Added Asset Numbers 100238400 and 29/459.  Added ILIS 21-0157842, due to transmission line outage affecting McKittrick Substation. Added OIS 1569970 related to McKittrick outage. McKittrick outage field order numbers T005489251, T005489627, T005489616, T005489885. Added SAP notification number 122485335."/>
    <n v="44551"/>
    <m/>
    <s v="Not In Scope"/>
    <m/>
    <m/>
    <m/>
    <m/>
    <m/>
    <m/>
    <m/>
    <m/>
    <m/>
    <m/>
    <m/>
    <m/>
    <m/>
    <m/>
    <m/>
    <m/>
    <m/>
    <m/>
    <m/>
    <m/>
    <m/>
    <m/>
    <m/>
    <m/>
    <m/>
    <m/>
    <m/>
    <m/>
    <m/>
    <m/>
    <m/>
    <m/>
    <s v="N"/>
    <m/>
    <m/>
    <m/>
    <m/>
    <m/>
    <m/>
    <s v="N"/>
    <m/>
    <m/>
    <m/>
    <m/>
    <m/>
    <m/>
    <s v=" "/>
    <x v="17"/>
    <s v="07:16:00"/>
    <n v="44544"/>
    <s v="06:28:00"/>
    <s v="Trans-Sub Email"/>
    <s v="N"/>
    <s v="N"/>
    <s v="1570150, 1569970"/>
    <s v="21-0157955, 21-0157842"/>
    <s v="T21-018911"/>
    <s v="T005489725, T005489910, T005490996, T005489251, T005489885, T005489616, T005489627"/>
    <n v="122485335"/>
    <m/>
    <m/>
    <m/>
    <s v=" "/>
    <x v="0"/>
    <x v="0"/>
    <s v="N"/>
    <s v="N"/>
    <s v="N"/>
    <s v="On December 14, 2021 at 0628 PG&amp;E became aware of an outage on the Temblor 1104 12kV Overhead Distribution Circuit in the vicinity of Property Line Rd and Waterflood Rd, Taft. On December 14, 2021 at 0716 hours, PG&amp;E Transmission Grid Control Center became aware that the Carneras-Taft 70kV Transmission Line relayed and tested no good resulting in a sustained outage to McKittrick Substation. Pole number 29/459 serves the Carneras – Taft 70kV Transmission Line with the Temblor 1104 12kV distribution underbuild.  Initial analysis indicates tracking caused the ignition at the Distribution level. A primary pole is suspected to be the origin point of the fire and resulted in 177 customers experienced an outage. The ensuing fire was contained to PG&amp;E assets and it is unknown who suppressed the fire. PG&amp;E Crew replaced the damaged pole on December 14, 2021."/>
    <s v="PG&amp;E"/>
    <s v="Other"/>
    <s v="Pole"/>
    <s v="D"/>
    <s v="T"/>
    <s v="Structure-PG&amp;E only"/>
    <m/>
    <m/>
    <m/>
    <m/>
    <m/>
    <s v="Contamination"/>
    <s v="Contamination"/>
    <s v="Tracking"/>
    <s v="N"/>
    <s v="Overhead"/>
    <x v="0"/>
    <s v="Pole"/>
    <s v="Pole"/>
    <n v="100238400"/>
    <s v=" "/>
    <x v="0"/>
    <n v="35.477131"/>
    <n v="-119.763966"/>
    <s v="Kern"/>
    <s v="TEMBLOR 1104"/>
    <n v="12000"/>
    <s v="TEMBLOR 110459326"/>
    <x v="0"/>
    <s v="Unknown"/>
    <s v="Herbaceous"/>
    <s v="Fire-resistive fuel bed"/>
    <s v="Dirt"/>
    <s v="N"/>
    <m/>
    <m/>
    <m/>
    <m/>
    <s v="Pending Data"/>
    <s v="Pending Data"/>
    <s v="Pending Data"/>
    <s v="Pending Data"/>
    <s v="2021-12-14"/>
    <m/>
    <m/>
    <m/>
    <m/>
    <m/>
    <m/>
    <m/>
    <m/>
    <m/>
    <m/>
    <m/>
    <m/>
    <m/>
    <m/>
    <m/>
    <m/>
    <m/>
    <m/>
    <m/>
    <s v=" "/>
    <s v="KERN"/>
    <s v="KERN"/>
    <m/>
    <m/>
    <m/>
    <m/>
    <m/>
    <m/>
    <m/>
    <m/>
    <m/>
    <m/>
    <m/>
    <m/>
    <m/>
    <m/>
    <m/>
    <m/>
    <m/>
    <m/>
    <m/>
    <m/>
    <m/>
    <m/>
    <m/>
    <m/>
    <m/>
    <m/>
    <m/>
    <m/>
    <m/>
    <m/>
    <m/>
    <m/>
    <m/>
    <m/>
    <m/>
    <m/>
    <m/>
    <m/>
    <m/>
    <m/>
    <m/>
    <m/>
    <m/>
    <m/>
    <m/>
    <m/>
    <m/>
    <m/>
    <m/>
    <s v=" "/>
    <m/>
    <m/>
    <m/>
    <m/>
    <m/>
    <m/>
    <m/>
    <m/>
    <m/>
    <m/>
    <m/>
    <m/>
    <m/>
    <m/>
    <m/>
    <m/>
    <m/>
    <m/>
    <m/>
    <m/>
    <m/>
    <m/>
    <m/>
    <m/>
    <m/>
    <m/>
    <m/>
    <m/>
    <m/>
    <m/>
    <m/>
    <m/>
    <m/>
    <m/>
    <m/>
    <m/>
    <m/>
    <m/>
    <m/>
    <m/>
    <m/>
    <m/>
    <m/>
    <m/>
    <m/>
    <m/>
    <m/>
  </r>
  <r>
    <n v="2232"/>
    <s v="FJGE"/>
    <s v="3 - QC Complete"/>
    <n v="44557"/>
    <n v="44617"/>
    <s v="Wood pin failed causing conductor to make contact with guy wire resulting in a pole fire. A tag created for crossarms and pole to be replaced. The ensuing fire was limited to PG&amp;E assets. This information is preliminary."/>
    <s v="\\fxshare-nas05\quotashare-fs01\ESA\5 - Ignition Tracking\2021_Ignition_QC_Folders\20211214_nan_nan_nan_T005489879"/>
    <s v=" "/>
    <s v="Y"/>
    <s v="FJGE"/>
    <s v="Fire lat/long updated per SAP Equip# 100298798"/>
    <n v="44554"/>
    <m/>
    <s v="Not In Scope"/>
    <m/>
    <m/>
    <m/>
    <m/>
    <m/>
    <m/>
    <m/>
    <m/>
    <m/>
    <m/>
    <m/>
    <m/>
    <m/>
    <m/>
    <m/>
    <m/>
    <m/>
    <m/>
    <m/>
    <m/>
    <m/>
    <m/>
    <m/>
    <m/>
    <m/>
    <m/>
    <m/>
    <m/>
    <m/>
    <m/>
    <m/>
    <m/>
    <s v="N"/>
    <m/>
    <m/>
    <m/>
    <m/>
    <m/>
    <m/>
    <s v="N"/>
    <m/>
    <m/>
    <m/>
    <m/>
    <m/>
    <m/>
    <s v=" "/>
    <x v="17"/>
    <s v="09:46:00"/>
    <n v="44544"/>
    <s v="09:43:00"/>
    <s v="FAS"/>
    <s v="N"/>
    <s v="N"/>
    <n v="9309963"/>
    <m/>
    <m/>
    <s v="T005489879"/>
    <s v="118142777, 122485899"/>
    <m/>
    <m/>
    <m/>
    <s v=" "/>
    <x v="0"/>
    <x v="0"/>
    <s v="N"/>
    <s v="N"/>
    <s v="N"/>
    <s v="On December 14, 2021 at 0946 hours, a PG&amp;E Troubleman was dispatched to the Belle Haven 0401 4kV Distribution Circuit near Gilbert Avenue and Marmona Drive in the vicinity of Menlo Park in response to a pole fire.  Initial analysis indicates equipment failure caused the ignition. The pole is suspected to be the origin point of the fire and the ensuing fire was contained to PG&amp;E assets. The Troubleman suppressed the fire.  A PG&amp;E Troubleman replaced the damaged crossarm on December 14, 2021.  "/>
    <s v="PG&amp;E"/>
    <s v="Other"/>
    <s v="Pole"/>
    <s v="D"/>
    <s v="D"/>
    <s v="Structure-PG&amp;E only"/>
    <s v="Fire limited to pole only. "/>
    <m/>
    <m/>
    <m/>
    <m/>
    <s v="Equipment - PG&amp;E"/>
    <s v="All types of equipment / facility failure"/>
    <s v="Equipment failure - Other"/>
    <s v="Y"/>
    <s v="Overhead"/>
    <x v="0"/>
    <s v="Other"/>
    <s v="Pole, Crossarm,"/>
    <n v="100298798"/>
    <s v=" "/>
    <x v="0"/>
    <n v="37.459849999900001"/>
    <n v="-122.1596899995"/>
    <s v="San Mateo"/>
    <s v="BELLE HAVEN 0401"/>
    <n v="4000"/>
    <s v="BELLE HAVEN 0401CB"/>
    <x v="0"/>
    <s v="Employee"/>
    <s v="Urban"/>
    <s v="Fire-resistive fuel bed"/>
    <s v="Cement"/>
    <s v="N"/>
    <m/>
    <m/>
    <m/>
    <m/>
    <s v="Pending Data"/>
    <s v="Pending Data"/>
    <s v="Pending Data"/>
    <s v="Pending Data"/>
    <s v="2021-12-14"/>
    <m/>
    <m/>
    <m/>
    <m/>
    <m/>
    <m/>
    <m/>
    <m/>
    <m/>
    <m/>
    <m/>
    <m/>
    <m/>
    <m/>
    <m/>
    <m/>
    <m/>
    <m/>
    <m/>
    <s v=" "/>
    <s v="PENINSULA"/>
    <s v="SAN CARLOS 03"/>
    <s v="09:46"/>
    <s v="12/14/2021"/>
    <m/>
    <s v="T005489879"/>
    <s v="UNKNOWN"/>
    <s v="GILBERT AVE"/>
    <s v="MENLO PARK"/>
    <m/>
    <m/>
    <s v="M1TM5WH"/>
    <s v="WILSON, MARK"/>
    <m/>
    <s v="20211214 10:49"/>
    <n v="9320"/>
    <m/>
    <s v="privious tg for arm replacement, wood pin failed phase on guy wire pole caught fire, temp tied conductor to amp with rubber and rope, A tag issued change arms and pole "/>
    <s v="Y"/>
    <m/>
    <m/>
    <m/>
    <n v="37.459819000000003"/>
    <n v="-122.159575"/>
    <m/>
    <m/>
    <s v="sap #100298798"/>
    <s v="N"/>
    <s v="Y"/>
    <m/>
    <s v="Clear"/>
    <m/>
    <s v="PGE&amp;E-Owned Structure/Equipment"/>
    <s v="pole burnt m5wh put out"/>
    <s v="Calm"/>
    <m/>
    <s v="PG&amp;E Equipment"/>
    <m/>
    <s v="Structure Only"/>
    <m/>
    <s v="Employee"/>
    <m/>
    <s v="Overhead"/>
    <m/>
    <s v="N"/>
    <m/>
    <s v="Cal Fire"/>
    <m/>
    <s v="FIRE, POLE"/>
    <s v="CONDUCTOR, OVERHEAD"/>
    <s v="Y"/>
    <s v=" "/>
    <m/>
    <m/>
    <m/>
    <m/>
    <m/>
    <m/>
    <m/>
    <m/>
    <m/>
    <m/>
    <m/>
    <m/>
    <m/>
    <m/>
    <m/>
    <m/>
    <m/>
    <m/>
    <m/>
    <m/>
    <m/>
    <m/>
    <m/>
    <m/>
    <m/>
    <m/>
    <m/>
    <m/>
    <m/>
    <m/>
    <m/>
    <m/>
    <m/>
    <m/>
    <m/>
    <m/>
    <m/>
    <m/>
    <m/>
    <m/>
    <m/>
    <m/>
    <m/>
    <m/>
    <m/>
    <m/>
    <m/>
  </r>
  <r>
    <n v="2231"/>
    <s v="DLY6"/>
    <s v="3 - QC Complete"/>
    <n v="44545"/>
    <n v="44617"/>
    <s v="Based on the troubleman field remarks, pole fire occurred at Capacitor Bank level and was due to bird nest contact. By looking at the photos from SAP notification 122485341, this ignition looks like tracking could have played a factor. The ensuing fire was 1 meter - &lt; 3 meters in size. This information is preliminary."/>
    <s v="\\fxshare-nas05\quotashare-fs01\ESA\5 - Ignition Tracking\2021_Ignition_QC_Folders\20211214_1570163_21-0157856_nan_T005489536"/>
    <s v=" "/>
    <s v="Y"/>
    <s v="DLY6"/>
    <s v="UPDATED OUTAGE TIME, UPDATED LAT/LONG "/>
    <n v="44545"/>
    <m/>
    <s v="Not In Scope"/>
    <m/>
    <m/>
    <m/>
    <m/>
    <m/>
    <m/>
    <m/>
    <m/>
    <m/>
    <m/>
    <m/>
    <m/>
    <m/>
    <m/>
    <m/>
    <m/>
    <m/>
    <m/>
    <m/>
    <m/>
    <m/>
    <m/>
    <m/>
    <m/>
    <m/>
    <m/>
    <m/>
    <m/>
    <m/>
    <m/>
    <m/>
    <m/>
    <s v="N"/>
    <m/>
    <m/>
    <m/>
    <m/>
    <m/>
    <m/>
    <s v="Y"/>
    <n v="44545"/>
    <n v="44545"/>
    <s v="DECO"/>
    <s v="DARRELL CROSSWY JR 559/977-7302"/>
    <s v="darrell stated fire started at nest, nest had burned.   No evidence of bird or animal in nest.  Upon investigation 2 of 3 fuses blown on cap bank. Base of pole ignited due to energized conductor coming down and igniting veg/pole base. Was raining at time "/>
    <m/>
    <s v=" "/>
    <x v="17"/>
    <s v="08:27:00"/>
    <n v="44544"/>
    <s v="08:19:00"/>
    <s v="FAS"/>
    <s v="N"/>
    <s v="N"/>
    <s v="1570163"/>
    <s v="21-0157856"/>
    <m/>
    <s v="T005489536"/>
    <n v="122485341"/>
    <m/>
    <m/>
    <s v="PG&amp;E_2231_Ignition_20211214_2.jpg"/>
    <s v=" "/>
    <x v="1"/>
    <x v="0"/>
    <s v="Y"/>
    <s v="Y"/>
    <s v="N"/>
    <s v="On December 14, 2021  at 08:27 hours, a PG&amp;E Troubleman was dispatched to the Coalinga No 2 1106, a 12kV Distribution Circuit on Tornado Ave east of Calaveras Ave in Coalinga in response to an area power outage.  Initial analysis indicates contact from an animal nest caused the ignition.  Upon arrival, the troubleman found the ignition began at the capacitor bank where the nest was located.  The nest also caught fire.  The troubleman noticed two out of three fuses were blown upon further investigation.  The pole had burned through causing the top half of the pole to dislodge and the capacitor bank fell to the ground, igniting the grass underneath which also started the fire at the base of the pole.  The ensuing fire was under a quarter of an acre in size and the fire was suppressed by Fresno County Cal Fire.   A PG&amp;E Crew replaced the pole, crossarms, capacitors and insulators on December 14, 2021."/>
    <s v="PG&amp;E"/>
    <s v="Other"/>
    <s v="Pole"/>
    <s v="D"/>
    <s v="D"/>
    <s v="&lt;0.25"/>
    <s v="5' BY 5' AREA AROUND POLE "/>
    <s v="&lt;0.25"/>
    <m/>
    <m/>
    <m/>
    <s v="Contact - Animal - Nest"/>
    <s v="Contact from object"/>
    <s v="Nest Contact"/>
    <s v="N"/>
    <s v="Overhead"/>
    <x v="0"/>
    <s v="Pole"/>
    <s v="POLE, CONDUCTOR"/>
    <n v="100718192"/>
    <s v=" "/>
    <x v="0"/>
    <n v="36.195060539499998"/>
    <n v="-120.27458163519999"/>
    <s v="Fresno"/>
    <s v="COALINGA NO 2 1106"/>
    <n v="12000"/>
    <s v="COALINGA NO 2 11069150"/>
    <x v="0"/>
    <s v="Fresno County Cal Fire "/>
    <s v="Herbaceous"/>
    <s v="Grass Fuel Model"/>
    <s v="Dry grass"/>
    <s v="N"/>
    <m/>
    <m/>
    <m/>
    <m/>
    <s v="Pending Data"/>
    <s v="Pending Data"/>
    <s v="Pending Data"/>
    <s v="Pending Data"/>
    <s v="2021-12-14"/>
    <m/>
    <m/>
    <m/>
    <m/>
    <m/>
    <m/>
    <m/>
    <m/>
    <m/>
    <m/>
    <m/>
    <m/>
    <m/>
    <m/>
    <m/>
    <m/>
    <m/>
    <m/>
    <m/>
    <s v=" "/>
    <s v="FRESNO"/>
    <s v="COALINGA 02"/>
    <s v="08:27"/>
    <s v="12/14/2021"/>
    <n v="1570163"/>
    <s v="T005489536"/>
    <m/>
    <s v="SE SW 6 20 16"/>
    <s v="COALINGA"/>
    <n v="36.209679999999999"/>
    <n v="-120.27473999999999"/>
    <s v="F1TDECO"/>
    <s v="CROSSWY, DARRELL"/>
    <n v="252381106"/>
    <s v="20211214 10:29"/>
    <n v="9110"/>
    <n v="1"/>
    <s v="NEST CAUSED POLE FIRE. POLE BURNED OFF AT CAPCITOR BANK LEVEL AND CAUGHT BASE OFF POLE ON FIRE. BURNT 5X5 AREA AROUND POLE. NO WIRE DOWN."/>
    <s v="Y"/>
    <m/>
    <m/>
    <m/>
    <n v="36.195141999999997"/>
    <n v="-120.274726"/>
    <m/>
    <s v="FRESNO COUNTY CAL FIRE"/>
    <m/>
    <s v="N"/>
    <s v="Y"/>
    <m/>
    <s v="Storm Rain"/>
    <m/>
    <s v="Private Land"/>
    <m/>
    <s v="Breezy"/>
    <m/>
    <s v="Animal"/>
    <m/>
    <s v="1 meter - &lt; 3 meters"/>
    <m/>
    <s v="Cal Fire"/>
    <m/>
    <s v="Overhead"/>
    <m/>
    <s v="N"/>
    <m/>
    <m/>
    <m/>
    <s v="ANIMAL-OTHER"/>
    <s v="POLE-WOOD"/>
    <s v="N"/>
    <s v=" "/>
    <s v="Unplanned"/>
    <s v="Fresno"/>
    <s v="Coalinga"/>
    <s v="252381106, COALINGA NO 2-1106"/>
    <s v="21-0157856"/>
    <s v="Unplanned"/>
    <s v="Clear;32-90F"/>
    <s v="1"/>
    <s v=" "/>
    <s v="YES"/>
    <s v="Force Out"/>
    <s v="Sustained"/>
    <s v="No"/>
    <s v="9150"/>
    <s v="OH"/>
    <s v="Line Recloser"/>
    <s v="1570163"/>
    <s v="Capacitor, Broken"/>
    <m/>
    <s v=" "/>
    <s v=" "/>
    <s v="PALMER E/O CALAVERAS"/>
    <s v="126K"/>
    <m/>
    <m/>
    <m/>
    <m/>
    <m/>
    <m/>
    <m/>
    <m/>
    <m/>
    <m/>
    <m/>
    <m/>
    <m/>
    <m/>
    <m/>
    <m/>
    <m/>
    <m/>
    <m/>
    <m/>
    <m/>
    <m/>
    <m/>
    <m/>
  </r>
  <r>
    <n v="2230"/>
    <s v="FJGE"/>
    <s v="3 - QC Complete"/>
    <n v="44552"/>
    <n v="44617"/>
    <s v="Pole top and crossarm caught fire, likely due to tracking. The ensuing fire was limited to PG&amp;E assets. This information is preliminary."/>
    <s v="\\fxshare-nas05\quotashare-fs01\ESA\5 - Ignition Tracking\2021_Ignition_QC_Folders\20211214_nan_nan_nan_T005489061"/>
    <s v=" "/>
    <s v="Y"/>
    <s v="FJGE"/>
    <s v="Fire lat/long updated per SAP Equip #100700514"/>
    <n v="44552"/>
    <m/>
    <s v="Not In Scope"/>
    <m/>
    <m/>
    <m/>
    <m/>
    <m/>
    <m/>
    <m/>
    <m/>
    <m/>
    <m/>
    <m/>
    <m/>
    <m/>
    <m/>
    <m/>
    <m/>
    <m/>
    <m/>
    <m/>
    <m/>
    <m/>
    <m/>
    <m/>
    <m/>
    <m/>
    <m/>
    <m/>
    <m/>
    <m/>
    <m/>
    <m/>
    <m/>
    <s v="N"/>
    <m/>
    <m/>
    <m/>
    <m/>
    <m/>
    <m/>
    <s v="N"/>
    <m/>
    <m/>
    <m/>
    <m/>
    <m/>
    <m/>
    <s v=" "/>
    <x v="17"/>
    <s v="06:37:00"/>
    <n v="44543"/>
    <s v="23:31:00"/>
    <s v="FAS"/>
    <s v="N"/>
    <s v="N"/>
    <n v="9296293"/>
    <m/>
    <m/>
    <s v="T005489061"/>
    <n v="122484502"/>
    <m/>
    <m/>
    <m/>
    <s v=" "/>
    <x v="0"/>
    <x v="0"/>
    <s v="N"/>
    <s v="N"/>
    <s v="N"/>
    <s v="On December 14, 2021 at 0637 hours, a PG&amp;E Troubleman was dispatched to the Huron 1112 12kV Distribution Circuit in the vicinity of O Street and 11th Street, Huron, in response to a pole fire.  Initial analysis indicates tracking caused the ignition.  The ensuing fire was contained to PG&amp;E assets and it was suppressed by the Troubleman.  A PG&amp;E crew repaired a crossarm, insulator, hardware, and pole on December 14, 2021."/>
    <s v="PG&amp;E"/>
    <s v="Other"/>
    <s v="Pole"/>
    <s v="D"/>
    <s v="D"/>
    <s v="Structure-PG&amp;E only"/>
    <s v="Fire limited to pole only. "/>
    <m/>
    <m/>
    <m/>
    <m/>
    <s v="Contamination"/>
    <s v="Contamination"/>
    <s v="Tracking"/>
    <s v="Y"/>
    <s v="Overhead"/>
    <x v="0"/>
    <s v="Pole"/>
    <s v="Crossarm, Insulator, Hardware, Pole"/>
    <n v="100700514"/>
    <s v=" "/>
    <x v="0"/>
    <n v="36.206681986699998"/>
    <n v="-120.09766435829999"/>
    <s v="Fresno"/>
    <s v="HURON 1112"/>
    <n v="12000"/>
    <s v="HURON 11129840"/>
    <x v="0"/>
    <s v="Employee"/>
    <s v="Urban"/>
    <s v="Fire-resistive fuel bed"/>
    <s v="Dirt/crushed gravel"/>
    <s v="N"/>
    <m/>
    <m/>
    <m/>
    <m/>
    <s v="Pending Data"/>
    <s v="Pending Data"/>
    <s v="Pending Data"/>
    <s v="Pending Data"/>
    <s v="2021-12-14"/>
    <m/>
    <m/>
    <m/>
    <m/>
    <m/>
    <m/>
    <m/>
    <m/>
    <m/>
    <m/>
    <m/>
    <m/>
    <m/>
    <m/>
    <m/>
    <m/>
    <m/>
    <m/>
    <m/>
    <s v=" "/>
    <s v="FRESNO"/>
    <s v="COALINGA 01"/>
    <s v="06:37"/>
    <s v="12/14/2021"/>
    <m/>
    <s v="T005489061"/>
    <s v="UNKNOWN"/>
    <s v="11TH AND O ST"/>
    <s v="HURON"/>
    <m/>
    <m/>
    <s v="F1TFLM8"/>
    <s v="MITCHELL, FLOYD"/>
    <m/>
    <s v="20211214 08:26"/>
    <n v="9110"/>
    <m/>
    <s v="POLE TOP AND CROSS ARM BURNED OFF THERE IS ENOUGH ROOM FOR AN EXTENSION FRAMING IS SINGLE PHASE WITH # 6 CU I STOOD BY UNTIL SHAD BERRY RELIEVED ME NO CUSTS. OUT @ THE MOMENT FLM8"/>
    <s v="Y"/>
    <m/>
    <m/>
    <m/>
    <n v="36.206677999999997"/>
    <n v="-120.097657"/>
    <m/>
    <m/>
    <m/>
    <s v="N"/>
    <s v="Y"/>
    <m/>
    <s v="Storm Rain"/>
    <m/>
    <s v="PGE&amp;E-Owned Structure/Equipment"/>
    <m/>
    <s v="Light"/>
    <m/>
    <s v="PG&amp;E Equipment"/>
    <m/>
    <s v="Structure Only"/>
    <m/>
    <s v="Employee"/>
    <m/>
    <s v="Overhead"/>
    <m/>
    <s v="N"/>
    <m/>
    <m/>
    <m/>
    <s v="FIRE, POLE"/>
    <s v="POLE-WOOD"/>
    <s v="N"/>
    <s v=" "/>
    <m/>
    <m/>
    <m/>
    <m/>
    <m/>
    <m/>
    <m/>
    <m/>
    <m/>
    <m/>
    <m/>
    <m/>
    <m/>
    <m/>
    <m/>
    <m/>
    <m/>
    <m/>
    <m/>
    <m/>
    <m/>
    <m/>
    <m/>
    <m/>
    <m/>
    <m/>
    <m/>
    <m/>
    <m/>
    <m/>
    <m/>
    <m/>
    <m/>
    <m/>
    <m/>
    <m/>
    <m/>
    <m/>
    <m/>
    <m/>
    <m/>
    <m/>
    <m/>
    <m/>
    <m/>
    <m/>
    <m/>
  </r>
  <r>
    <n v="2229"/>
    <s v="FJGE"/>
    <s v="3 - QC Complete"/>
    <n v="44558"/>
    <n v="44617"/>
    <s v="Pole fire looks to have burnt at the throughbolt and likely due to tracking. The ensuing fire was limited to PG&amp;E assets. This information is preliminary."/>
    <s v="\\fxshare-nas05\quotashare-fs01\ESA\5 - Ignition Tracking\2021_Ignition_QC_Folders\20211214_1569324_21-0157784_nan_T005488804"/>
    <s v=" "/>
    <s v="Y"/>
    <s v="FJGE"/>
    <s v="Fire lat/long updated per SAP Equip ID# 104084266, Create time &amp; FNL updated per OIS"/>
    <n v="44558"/>
    <m/>
    <s v="Not In Scope"/>
    <m/>
    <m/>
    <m/>
    <m/>
    <m/>
    <m/>
    <m/>
    <m/>
    <m/>
    <m/>
    <m/>
    <m/>
    <m/>
    <m/>
    <m/>
    <m/>
    <m/>
    <m/>
    <m/>
    <m/>
    <m/>
    <m/>
    <m/>
    <m/>
    <m/>
    <m/>
    <m/>
    <m/>
    <m/>
    <m/>
    <m/>
    <m/>
    <s v="N"/>
    <m/>
    <m/>
    <m/>
    <m/>
    <m/>
    <m/>
    <s v="N"/>
    <m/>
    <m/>
    <m/>
    <m/>
    <m/>
    <m/>
    <s v=" "/>
    <x v="17"/>
    <s v="02:46:00"/>
    <n v="44544"/>
    <s v="02:46:00"/>
    <s v="ILIS/OIS"/>
    <s v="N"/>
    <s v="N"/>
    <s v="1569324"/>
    <s v="21-0157784"/>
    <m/>
    <s v="T005488804"/>
    <s v="122485075, 122485234"/>
    <m/>
    <m/>
    <m/>
    <s v=" "/>
    <x v="0"/>
    <x v="0"/>
    <s v="N"/>
    <s v="N"/>
    <s v="N"/>
    <s v="On December 14, 2021 at 0246 hours, a PG&amp;E Troubleman was dispatched to the Kingsburg 1116 12kV Distribution Circuit in the vicinity of East Clarkson Avenue and Highway 43, Kingsburg, in response to a pole fire.  Initial analysis indicates tracking caused the ignition and the ensuing fire was contained to PG&amp;E assets.  The fire self-extinguished.  A PG&amp;E crew replaced a pole, crossarm, insulator, guy, and conductor on December 14, 2021.  "/>
    <s v="PG&amp;E"/>
    <s v="Other"/>
    <s v="Pole"/>
    <s v="D"/>
    <s v="D"/>
    <s v="Structure-PG&amp;E only"/>
    <s v="Fire contained to pole only."/>
    <m/>
    <m/>
    <m/>
    <m/>
    <s v="Contamination"/>
    <s v="Contamination"/>
    <s v="Tracking"/>
    <s v="N"/>
    <s v="Overhead"/>
    <x v="0"/>
    <s v="Pole"/>
    <s v="Pole, Crossarm, Insulator, Guy, Conductor"/>
    <n v="104084266"/>
    <s v=" "/>
    <x v="0"/>
    <n v="36.508233994599998"/>
    <n v="-119.6446699816"/>
    <s v="Fresno"/>
    <s v="KINGSBURG 1116"/>
    <n v="12000"/>
    <s v="KINGSBURG 11166340"/>
    <x v="0"/>
    <s v="Self Extinguished"/>
    <s v="Agriculture"/>
    <s v="Grass Fuel Model"/>
    <s v="Grass and Crops"/>
    <s v="N"/>
    <m/>
    <m/>
    <m/>
    <m/>
    <s v="Pending Data"/>
    <s v="Pending Data"/>
    <s v="Pending Data"/>
    <s v="Pending Data"/>
    <s v="2021-12-14"/>
    <m/>
    <m/>
    <m/>
    <m/>
    <m/>
    <m/>
    <m/>
    <m/>
    <m/>
    <m/>
    <m/>
    <m/>
    <m/>
    <m/>
    <m/>
    <m/>
    <m/>
    <m/>
    <m/>
    <s v=" "/>
    <s v="FRESNO"/>
    <s v="SELMA  01"/>
    <s v="03:01"/>
    <s v="12/14/2021"/>
    <s v="1569324"/>
    <s v="T005488804"/>
    <n v="7928"/>
    <s v="E CLARKSON AVE"/>
    <s v="SELMA"/>
    <n v="36.50376"/>
    <n v="-119.63019"/>
    <s v="F6TMQSO"/>
    <s v="SCOTTI, MICHEAL"/>
    <n v="252241116"/>
    <s v="20211214 09:13"/>
    <n v="9110"/>
    <n v="1"/>
    <s v="POLE FIRE, BROKEN POLE. MADE SAFE, CALLED FOR CREW TO REPLACE LINE &amp; BUCK POLE, 4ACSR PRIMARY. LOC 2. BROKEN TOP TIE, CENTER PHASE ON THE ARM - REPAIR.  LOC 3.  BROKEN 4ACSR ROAD PHASE, BROKEN STRANDS - REPAIR"/>
    <s v="Y"/>
    <m/>
    <m/>
    <m/>
    <n v="36.508243"/>
    <n v="-119.644683"/>
    <s v="AT BONDING AT POLE TOP"/>
    <m/>
    <m/>
    <s v="N"/>
    <s v="Y"/>
    <m/>
    <s v="Rain"/>
    <m/>
    <s v="PGE&amp;E-Owned Structure/Equipment"/>
    <s v="WOOD POLE "/>
    <s v="Gusty"/>
    <m/>
    <s v="PG&amp;E Equipment"/>
    <s v="WOOD POLE "/>
    <s v="Structure Only"/>
    <m/>
    <s v="Self Extinguished"/>
    <m/>
    <s v="Overhead"/>
    <s v="LINE AND BUCK PRIMARY "/>
    <s v="Y"/>
    <s v="PHOTOS "/>
    <s v="PG&amp;E Employee"/>
    <m/>
    <s v="OVERHEAD"/>
    <s v="POLE-WOOD"/>
    <s v="N"/>
    <s v=" "/>
    <s v="Unplanned"/>
    <s v="Fresno"/>
    <s v="Selma"/>
    <s v="252241116, KINGSBURG-1116"/>
    <s v="21-0157784"/>
    <s v="Unplanned"/>
    <s v="Clear;32-90F"/>
    <s v="95"/>
    <s v=" "/>
    <s v="YES"/>
    <s v="Line to Line"/>
    <s v="Sustained"/>
    <s v="No"/>
    <s v="518885"/>
    <s v="OH"/>
    <s v="Fuse"/>
    <s v="1569324"/>
    <s v="Conductor, Overhead, On Ground"/>
    <s v=" "/>
    <s v="12/14/21 10:28"/>
    <s v=" "/>
    <s v="CLARKSON/HWY 42 2PW PVTP"/>
    <s v="1 P N/OF CGC #418107142808; 40FT N/OF CGC# 418059642635; 1 N/OF CGC# 418126642664"/>
    <m/>
    <m/>
    <m/>
    <m/>
    <m/>
    <m/>
    <m/>
    <m/>
    <m/>
    <m/>
    <m/>
    <m/>
    <m/>
    <m/>
    <m/>
    <m/>
    <m/>
    <m/>
    <m/>
    <m/>
    <m/>
    <m/>
    <m/>
    <m/>
  </r>
  <r>
    <n v="2227"/>
    <s v="AGFC"/>
    <s v="3 - QC Complete"/>
    <n v="44544"/>
    <n v="44617"/>
    <s v="Other fire, not attributable to PG&amp;E assets. This information is preliminary."/>
    <s v="\\fxshare-nas05\quotashare-fs01\ESA\5 - Ignition Tracking\2021_Ignition_QC_Folders\20211214_1569247_nan_nan_T005488746"/>
    <s v=" "/>
    <m/>
    <m/>
    <m/>
    <m/>
    <m/>
    <s v="Not In Scope"/>
    <m/>
    <m/>
    <m/>
    <m/>
    <m/>
    <m/>
    <m/>
    <m/>
    <m/>
    <m/>
    <m/>
    <m/>
    <m/>
    <m/>
    <m/>
    <m/>
    <m/>
    <m/>
    <m/>
    <m/>
    <m/>
    <m/>
    <m/>
    <m/>
    <m/>
    <m/>
    <m/>
    <m/>
    <m/>
    <m/>
    <m/>
    <m/>
    <m/>
    <m/>
    <m/>
    <m/>
    <m/>
    <m/>
    <m/>
    <m/>
    <m/>
    <m/>
    <m/>
    <m/>
    <m/>
    <m/>
    <s v=" "/>
    <x v="17"/>
    <s v="01:57:00"/>
    <n v="44544"/>
    <s v="01:57:00"/>
    <s v="FAS"/>
    <s v="N"/>
    <s v="N"/>
    <s v="1569247"/>
    <m/>
    <m/>
    <s v="T005488746"/>
    <m/>
    <m/>
    <m/>
    <m/>
    <s v=" "/>
    <x v="0"/>
    <x v="1"/>
    <s v="N"/>
    <s v="N"/>
    <s v="N"/>
    <s v="Other fire, not attributable to PG&amp;E assets. This information is preliminary."/>
    <s v="Not PG&amp;E"/>
    <s v="Other"/>
    <s v="Customer Panel"/>
    <m/>
    <m/>
    <s v="&lt;3 meters of linear travel"/>
    <s v="SPARKING/ARCING"/>
    <m/>
    <m/>
    <m/>
    <m/>
    <s v="Other Fire: Non-PG&amp;E related"/>
    <m/>
    <m/>
    <m/>
    <s v="Overhead"/>
    <x v="1"/>
    <m/>
    <m/>
    <m/>
    <s v=" "/>
    <x v="0"/>
    <n v="37.802891700000004"/>
    <n v="-122.2392433"/>
    <s v="Alameda"/>
    <s v="OAKLAND X 1102"/>
    <n v="12000"/>
    <m/>
    <x v="0"/>
    <s v="Oakland FD"/>
    <s v="Urban"/>
    <m/>
    <m/>
    <m/>
    <m/>
    <m/>
    <m/>
    <m/>
    <s v="Pending Data"/>
    <s v="Pending Data"/>
    <s v="Pending Data"/>
    <s v="Pending Data"/>
    <s v="2021-12-14"/>
    <m/>
    <m/>
    <m/>
    <m/>
    <m/>
    <m/>
    <m/>
    <m/>
    <m/>
    <m/>
    <m/>
    <m/>
    <m/>
    <m/>
    <m/>
    <m/>
    <m/>
    <m/>
    <m/>
    <s v=" "/>
    <s v="EAST BAY"/>
    <s v="OAKLAND 05"/>
    <s v="01:57"/>
    <s v="12/14/2021"/>
    <s v="1569247"/>
    <s v="T005488746"/>
    <n v="2825"/>
    <s v="PARK BLVD"/>
    <s v="OAKLAND"/>
    <n v="37.803089999999997"/>
    <n v="-122.23891999999999"/>
    <s v="E1TACBS"/>
    <s v="BELCSAK, ALEX"/>
    <n v="12541102"/>
    <s v="20211214 02:45"/>
    <n v="9221"/>
    <m/>
    <s v="CUSTOMER HAS URD SERVICE, HOWEVER THEIR OLD WEATHERHEAD PIPE REMAINS ON BUILDING, UNCAPPED AND COLLECTING WATER WHICH GOES DIRECTLY INTO PANEL.  WEATHERHEAD PIPE WAS SPARKING, AND ARCING, CAUSING BURN MARKS TO BUILDING/PIPE.  DISCONNECTED SERVICE AT SPLICE BOX."/>
    <s v="Y"/>
    <m/>
    <m/>
    <s v="37.8028917,-122.2392433,33.200000,3D"/>
    <m/>
    <m/>
    <m/>
    <s v="O.F.D 510-444-3322"/>
    <m/>
    <s v="N"/>
    <s v="Y"/>
    <m/>
    <s v="Storm Rain"/>
    <m/>
    <s v="Customer-Owned Structure/Equipment"/>
    <m/>
    <s v="Breezy"/>
    <m/>
    <s v="Other (Comments)"/>
    <s v="CUSTOMER PANEL"/>
    <s v="Other (Comments)"/>
    <s v="SPARKING/ARCING"/>
    <s v="Fire Dept"/>
    <s v="INCIDENT #87869"/>
    <s v="Other (Comments)"/>
    <s v="URD SERVED METER PANEL"/>
    <s v="N"/>
    <m/>
    <m/>
    <m/>
    <m/>
    <m/>
    <s v="N"/>
    <s v=" "/>
    <m/>
    <m/>
    <m/>
    <m/>
    <m/>
    <m/>
    <m/>
    <m/>
    <m/>
    <m/>
    <m/>
    <m/>
    <m/>
    <m/>
    <m/>
    <m/>
    <m/>
    <m/>
    <m/>
    <m/>
    <m/>
    <m/>
    <m/>
    <m/>
    <m/>
    <m/>
    <m/>
    <m/>
    <m/>
    <m/>
    <m/>
    <m/>
    <m/>
    <m/>
    <m/>
    <m/>
    <m/>
    <m/>
    <m/>
    <m/>
    <m/>
    <m/>
    <m/>
    <m/>
    <m/>
    <m/>
    <m/>
  </r>
  <r>
    <n v="2365"/>
    <s v="AHH7"/>
    <s v="3 - QC Complete"/>
    <n v="44586"/>
    <n v="44617"/>
    <s v="pole down blocking roadway; tree caught fire"/>
    <s v="\\fxshare-nas05\quotashare-fs01\ESA\5 - Ignition Tracking\2021_Ignition_QC_Folders\20211213_nan_nan_nan_1782390261"/>
    <s v=" "/>
    <s v="Y"/>
    <s v="ahh7"/>
    <s v="Updated outage time, ILIS #, OIS #, Outage date. "/>
    <n v="44586"/>
    <m/>
    <s v="Not In Scope"/>
    <m/>
    <m/>
    <m/>
    <m/>
    <m/>
    <m/>
    <m/>
    <m/>
    <m/>
    <m/>
    <m/>
    <m/>
    <m/>
    <m/>
    <m/>
    <m/>
    <m/>
    <m/>
    <m/>
    <m/>
    <m/>
    <m/>
    <m/>
    <m/>
    <m/>
    <s v="Y"/>
    <s v="MWQ1"/>
    <s v="N"/>
    <m/>
    <m/>
    <m/>
    <m/>
    <m/>
    <m/>
    <m/>
    <m/>
    <m/>
    <m/>
    <m/>
    <m/>
    <m/>
    <m/>
    <m/>
    <m/>
    <m/>
    <m/>
    <s v=" "/>
    <x v="18"/>
    <n v="1204"/>
    <n v="44543"/>
    <n v="1204"/>
    <s v="ILIS/OIS"/>
    <s v="Y"/>
    <s v="N"/>
    <n v="1567029"/>
    <s v="21-0157189"/>
    <m/>
    <n v="1782390261"/>
    <n v="122482703"/>
    <m/>
    <m/>
    <m/>
    <s v=" "/>
    <x v="0"/>
    <x v="0"/>
    <s v="N"/>
    <s v="N"/>
    <s v="N"/>
    <s v="On December 13th, 2021 at 1210 hours, a PG&amp;E Troubleman was dispatched to the Moraga 1101 12kV Distribution Circuit on Barbara Road in the vicinity of Orinda in response to a report of a tree through power lines. Initial analysis indicates a tree fell through overhead lines causing the ignition. There was a storm during this incident. The ensuing fire was limited to the subject tree that fell through the lines and the fire was suppressed by Contra Costa FD. PG&amp;E Crew replaced the pole and transformer on December 13th, 2021."/>
    <s v="PG&amp;E"/>
    <s v="Vegetation"/>
    <m/>
    <s v="D"/>
    <s v="D"/>
    <s v="&lt;3 meters of linear travel"/>
    <m/>
    <m/>
    <m/>
    <m/>
    <m/>
    <s v="Vegetation"/>
    <s v="Contact from object"/>
    <s v="Veg. contact"/>
    <m/>
    <s v="Overhead"/>
    <x v="0"/>
    <s v="Conductor - Primary"/>
    <m/>
    <n v="100488139"/>
    <m/>
    <x v="0"/>
    <n v="37.874679031600003"/>
    <n v="-122.18162091310001"/>
    <s v="Contra Costa"/>
    <s v="MORAGA 1101"/>
    <n v="12000"/>
    <s v="MORAGA 1101822414"/>
    <x v="1"/>
    <s v="Contra Costa FD"/>
    <s v="Hardwood Woodland"/>
    <m/>
    <m/>
    <m/>
    <m/>
    <m/>
    <m/>
    <m/>
    <s v="Pending Data"/>
    <s v="Pending Data"/>
    <s v="Pending Data"/>
    <s v="Pending Data"/>
    <s v="2021-12-14"/>
    <m/>
    <m/>
    <m/>
    <m/>
    <m/>
    <m/>
    <m/>
    <m/>
    <m/>
    <m/>
    <m/>
    <m/>
    <m/>
    <m/>
    <m/>
    <m/>
    <m/>
    <m/>
    <m/>
    <s v=" "/>
    <s v="DIABLO"/>
    <s v="CONCORD 06"/>
    <s v="2021-12-13"/>
    <s v="2021-12-13"/>
    <m/>
    <s v="1782390261"/>
    <s v="70"/>
    <s v="BARBARA RD"/>
    <s v="ORINDA"/>
    <n v="37.874605000000003"/>
    <n v="-122.181707"/>
    <s v="C2LK"/>
    <s v="LACY, CHRIS"/>
    <s v="013801101"/>
    <m/>
    <n v="1057"/>
    <m/>
    <s v="Field Remarks: BROKE POLE; Dispatcher Remarks: nan; Office Remarks: CONTRA COSTA FD ENR - POLE IS DOWN BLOCKING RDWAY AND CAUGHT TREE ON FIRE - XST: SPRING RD - NEED ETA: 925-941-3330"/>
    <m/>
    <m/>
    <m/>
    <m/>
    <m/>
    <m/>
    <m/>
    <m/>
    <s v=" "/>
    <m/>
    <m/>
    <m/>
    <m/>
    <m/>
    <m/>
    <m/>
    <m/>
    <m/>
    <m/>
    <m/>
    <m/>
    <m/>
    <m/>
    <m/>
    <m/>
    <m/>
    <m/>
    <m/>
    <m/>
    <m/>
    <m/>
    <m/>
    <m/>
    <m/>
    <m/>
    <m/>
    <m/>
    <m/>
    <m/>
    <m/>
    <m/>
    <m/>
    <m/>
    <m/>
    <m/>
    <m/>
    <m/>
    <m/>
    <m/>
    <m/>
    <m/>
    <m/>
    <m/>
    <m/>
    <m/>
    <m/>
    <m/>
    <m/>
    <m/>
    <m/>
    <m/>
    <m/>
    <m/>
    <m/>
    <m/>
    <m/>
    <m/>
    <m/>
    <m/>
    <m/>
    <m/>
    <m/>
    <m/>
    <m/>
    <m/>
    <m/>
    <m/>
    <m/>
    <m/>
    <m/>
    <m/>
  </r>
  <r>
    <n v="2366"/>
    <s v="AHH7"/>
    <s v="3 - QC Complete"/>
    <n v="44588"/>
    <n v="44617"/>
    <s v="tree fell onto wires; arcing wires caught tree on fire"/>
    <s v="\\fxshare-nas05\quotashare-fs01\ESA\5 - Ignition Tracking\2021_Ignition_QC_Folders\20211213_nan_nan_nan_2977602370"/>
    <s v=" "/>
    <s v="Y"/>
    <s v="ahh7"/>
    <s v="Updated notification number.   "/>
    <n v="44588"/>
    <m/>
    <s v="Not In Scope"/>
    <m/>
    <m/>
    <m/>
    <m/>
    <m/>
    <m/>
    <m/>
    <m/>
    <m/>
    <m/>
    <m/>
    <m/>
    <m/>
    <m/>
    <m/>
    <m/>
    <m/>
    <m/>
    <m/>
    <m/>
    <m/>
    <m/>
    <m/>
    <m/>
    <m/>
    <m/>
    <m/>
    <m/>
    <m/>
    <m/>
    <m/>
    <m/>
    <m/>
    <m/>
    <m/>
    <m/>
    <m/>
    <m/>
    <m/>
    <m/>
    <m/>
    <m/>
    <m/>
    <m/>
    <m/>
    <m/>
    <s v=" "/>
    <x v="18"/>
    <s v="12:51:00"/>
    <m/>
    <m/>
    <s v="FAS"/>
    <s v="Y"/>
    <s v="N"/>
    <m/>
    <m/>
    <m/>
    <n v="2977602370"/>
    <n v="122487194"/>
    <m/>
    <m/>
    <m/>
    <s v=" "/>
    <x v="0"/>
    <x v="0"/>
    <s v="N"/>
    <s v="N"/>
    <s v="N"/>
    <s v="On December 13th, 2021 at 1300 hours, a PG&amp;E Troubleman was dispatched to the Oakland D 12kV Distribution Circuit on Glendale Ave in the vicinity of Oakland in response to a leaning pole and a tree on fire.  Initial analysis indicates a tree fell through the lines causing the ignition. The ensuing fire was limited to subject tree that fell and the fire was suppressed by Oakland FD. PG&amp;E crew inspected the pole the next day (EC tag#122487194)  on December 14th, 2021 and determined the guy pushing pole should be replaced within 90 days. A vegetation management crew also arrived to cut the tree and clean it away from the assets.  The pole was not replaced however an EC tag #122487194 (E priority) was created to address the leaning pole.  "/>
    <s v="PG&amp;E"/>
    <s v="Vegetation"/>
    <m/>
    <m/>
    <m/>
    <s v="&lt;3 meters of linear travel"/>
    <m/>
    <m/>
    <m/>
    <m/>
    <m/>
    <s v="Vegetation"/>
    <s v="Contact from object"/>
    <s v="Veg. contact"/>
    <s v="Y"/>
    <s v="Overhead"/>
    <x v="0"/>
    <s v="Conductor - Primary"/>
    <m/>
    <m/>
    <m/>
    <x v="0"/>
    <n v="37.837009226200003"/>
    <n v="-122.2526577277"/>
    <s v="Alameda"/>
    <s v="OAKLAND D 1112"/>
    <n v="12000"/>
    <s v="OAKLAND D CR340"/>
    <x v="0"/>
    <s v="Oakland FD"/>
    <s v="Urban"/>
    <m/>
    <m/>
    <m/>
    <m/>
    <m/>
    <m/>
    <m/>
    <s v="Pending Data"/>
    <s v="Pending Data"/>
    <s v="Pending Data"/>
    <s v="Pending Data"/>
    <s v="2021-12-14"/>
    <m/>
    <m/>
    <m/>
    <m/>
    <m/>
    <m/>
    <m/>
    <m/>
    <m/>
    <m/>
    <m/>
    <m/>
    <m/>
    <m/>
    <m/>
    <m/>
    <m/>
    <m/>
    <m/>
    <s v=" "/>
    <s v="EAST BAY"/>
    <s v="OAKLAND 02"/>
    <s v="2021-12-13"/>
    <s v="2021-12-13"/>
    <m/>
    <s v="2977602370"/>
    <s v="321"/>
    <s v="GLENDALE AVE"/>
    <s v="OAKLAND"/>
    <n v="37.836950000000002"/>
    <n v="-122.252635"/>
    <s v="CMTG"/>
    <s v="TWAROWSKI, CHRIS"/>
    <s v="012041112"/>
    <m/>
    <n v="1055"/>
    <m/>
    <s v="Field Remarks: done; Dispatcher Remarks: nan; Office Remarks: OAKLAND FD ONSITE, TREE FELL ONTO WIRES, ARCHING WIRES CAUGHT TREE ON FIRE AND POLE LEANING OVER - NEED ETA:510-444-3322 - XST: MANILLA AVE"/>
    <m/>
    <m/>
    <m/>
    <m/>
    <m/>
    <m/>
    <m/>
    <m/>
    <s v=" "/>
    <m/>
    <m/>
    <m/>
    <m/>
    <m/>
    <m/>
    <m/>
    <m/>
    <m/>
    <m/>
    <m/>
    <m/>
    <m/>
    <m/>
    <m/>
    <m/>
    <m/>
    <m/>
    <m/>
    <m/>
    <m/>
    <m/>
    <m/>
    <m/>
    <m/>
    <m/>
    <m/>
    <m/>
    <m/>
    <m/>
    <m/>
    <m/>
    <m/>
    <m/>
    <m/>
    <m/>
    <m/>
    <m/>
    <m/>
    <m/>
    <m/>
    <m/>
    <m/>
    <m/>
    <m/>
    <m/>
    <m/>
    <m/>
    <m/>
    <m/>
    <m/>
    <m/>
    <m/>
    <m/>
    <m/>
    <m/>
    <m/>
    <m/>
    <m/>
    <m/>
    <m/>
    <m/>
    <m/>
    <m/>
    <m/>
    <m/>
    <m/>
    <m/>
    <m/>
    <m/>
    <m/>
    <m/>
  </r>
  <r>
    <n v="2332"/>
    <s v="TLAL"/>
    <s v="3 - QC Complete"/>
    <n v="44573"/>
    <n v="44617"/>
    <s v="Palm tree frond into line and caught fire; This information is preliminary; OIS: 1567777; FOID: T005487395, T005487478, T005487344, X316563500, 4546287538; ILIS: 21-0157375; Division/County: Sacramento"/>
    <s v="\\fxshare-nas05\quotashare-fs01\ESA\5 - Ignition Tracking\2021_Ignition_QC_Folders\20211213_nan_nan_nan_X316563500"/>
    <s v=" "/>
    <s v="Y"/>
    <s v="TLAL"/>
    <s v="Create Time, Fire Lat/Long, Burned Material Other Than PG&amp;E Assets Updated; Outage Date &amp; Time, OIS, Additional FOIDs, ILIS Added"/>
    <n v="44573"/>
    <m/>
    <s v="Not In Scope"/>
    <m/>
    <m/>
    <m/>
    <m/>
    <m/>
    <m/>
    <m/>
    <m/>
    <m/>
    <m/>
    <m/>
    <m/>
    <m/>
    <m/>
    <m/>
    <m/>
    <m/>
    <m/>
    <m/>
    <m/>
    <m/>
    <m/>
    <m/>
    <m/>
    <m/>
    <m/>
    <m/>
    <m/>
    <m/>
    <m/>
    <m/>
    <m/>
    <s v="N"/>
    <m/>
    <m/>
    <m/>
    <m/>
    <m/>
    <m/>
    <s v="N"/>
    <m/>
    <m/>
    <s v="EBW2"/>
    <s v="Eric White, (559) 633-3079"/>
    <m/>
    <m/>
    <s v=" "/>
    <x v="18"/>
    <s v="15:00:00"/>
    <n v="44543"/>
    <s v="14:57:00"/>
    <s v="FAS"/>
    <s v="Y"/>
    <s v="N"/>
    <n v="1567777"/>
    <s v="21-0157375"/>
    <m/>
    <s v="T005487395, T005487478, T005487344, X316563500, 4546287538"/>
    <m/>
    <m/>
    <m/>
    <s v="NON HFTD"/>
    <s v=" "/>
    <x v="0"/>
    <x v="0"/>
    <s v="Y"/>
    <s v="N"/>
    <s v="N"/>
    <s v="On December 13, 2021 at 1641 hours, PG&amp;E Troublemen patrolled the Grand Island 2225 21kV Distribution Circuit number 062462225, in the Local Responsibility Area (&quot;LRA&quot;) near 15913 CA-160, Isleton, CA 95641. They were dispatched to investigate the report of a mobile home's roof on fire. Upon arrival, they observed the circuit breaker 2225/2 open, the line recloser 5902 open, and a burnt palm tree frond burned clear from the primary conductors at the overhead disconnect switch 138829 (300A, 3P, SAP Eqp ID 44835565) on the 45' class-4 Douglas Fir wood pole (SAP Eqp ID 101586617, KOP, Mfr. Year 1989). Initial analysis indicates the ignition was caused by a palm tree frond that fell into the primary overhead conductor, which resulted in the conductors that made contact and ignited the frond on fire. The Rio Vista Fire Department responded to and extinguished the fire. The 154-minute outage affected 2,210 customers. The line was returned to service on December 13, 2021. The incident area is within a Raptor Concentration Zone (&quot;RCZ&quot;) and a proposed multi-region Habitat Conservation Plan (&quot;HCP&quot;). This information is preliminary."/>
    <s v="PG&amp;E"/>
    <s v="Vegetation"/>
    <m/>
    <s v="D"/>
    <s v="D"/>
    <s v="&lt;3 meters of linear travel"/>
    <m/>
    <m/>
    <m/>
    <m/>
    <m/>
    <s v="Vegetation"/>
    <s v="Contact from object"/>
    <s v="Veg. contact"/>
    <m/>
    <s v="Overhead"/>
    <x v="0"/>
    <s v="Conductor - Primary"/>
    <s v="Conductor, Circuit Breaker, Line Recloser"/>
    <n v="101586617"/>
    <s v=" "/>
    <x v="0"/>
    <n v="38.17336693"/>
    <n v="-121.66266166"/>
    <s v="Sacramento"/>
    <s v="GRAND ISLAND 2225"/>
    <n v="21000"/>
    <s v="GRAND ISLAND 2225/2CB"/>
    <x v="0"/>
    <s v="Rio Vista FD"/>
    <s v="Urban"/>
    <s v="Timber fuel model"/>
    <m/>
    <s v="N"/>
    <m/>
    <m/>
    <m/>
    <m/>
    <s v="Pending Data"/>
    <s v="Pending Data"/>
    <s v="Pending Data"/>
    <s v="Pending Data"/>
    <s v="2021-12-14"/>
    <m/>
    <m/>
    <n v="44544"/>
    <s v="Unverified"/>
    <s v="This outage was difficult to find and when a palm tree was seen around the recloser listed the frond was no where to be found, this indicated that the hazard found by the Tman was mitigated and no palms were threatening the lines."/>
    <m/>
    <m/>
    <m/>
    <m/>
    <m/>
    <m/>
    <m/>
    <m/>
    <m/>
    <m/>
    <m/>
    <m/>
    <m/>
    <m/>
    <s v=" "/>
    <s v="SACRAMENTO"/>
    <s v="VACAVILLE 05"/>
    <s v="2021-12-13"/>
    <s v="2021-12-13"/>
    <m/>
    <s v="X316563500"/>
    <s v="15913"/>
    <s v="HWY 160"/>
    <s v="ISLETON"/>
    <n v="38.1738"/>
    <n v="-121.66237"/>
    <s v="EBW2"/>
    <s v="WHITE, ERIC"/>
    <s v="062462225"/>
    <m/>
    <n v="1030"/>
    <m/>
    <s v="Field Remarks: palm frawn got into the primary. causing a cb outage. restored power.; Dispatcher Remarks: CALLED STAND BY ELIAS - HE HAD A 50 ETA / I DID NOT SEND HIM BECAUSE WHITE WAS ALREADY ENROUTE AND CLOSER THATN ELIAS - WHITE MIGHT BE STUCK IN TRAFFFIC; Office Remarks: RIO VISTA FD REQ ETA 707-421-7090. MODULAR HOME WITH ROOF ON FIRE DUE TO ELECTRICAL PROBLEM. XST HWY 12."/>
    <m/>
    <m/>
    <m/>
    <m/>
    <m/>
    <m/>
    <m/>
    <m/>
    <s v=" "/>
    <m/>
    <m/>
    <m/>
    <m/>
    <m/>
    <m/>
    <m/>
    <m/>
    <m/>
    <m/>
    <m/>
    <m/>
    <m/>
    <m/>
    <m/>
    <m/>
    <m/>
    <m/>
    <m/>
    <m/>
    <m/>
    <m/>
    <m/>
    <m/>
    <m/>
    <m/>
    <m/>
    <m/>
    <m/>
    <m/>
    <m/>
    <m/>
    <m/>
    <m/>
    <m/>
    <m/>
    <m/>
    <m/>
    <m/>
    <m/>
    <m/>
    <m/>
    <m/>
    <m/>
    <m/>
    <m/>
    <m/>
    <m/>
    <m/>
    <m/>
    <m/>
    <m/>
    <m/>
    <m/>
    <m/>
    <m/>
    <m/>
    <m/>
    <m/>
    <m/>
    <m/>
    <m/>
    <m/>
    <m/>
    <m/>
    <m/>
    <m/>
    <m/>
    <m/>
    <m/>
    <m/>
    <m/>
  </r>
  <r>
    <n v="2298"/>
    <s v="S7RM"/>
    <s v="3 - QC Complete"/>
    <n v="44580"/>
    <n v="44617"/>
    <s v="wire contacted tree and tree caught fire"/>
    <s v="\\fxshare-nas05\quotashare-fs01\ESA\5 - Ignition Tracking\2021_Ignition_QC_Folders\20211213_1566408_nan_nan_T005485919"/>
    <s v=" "/>
    <s v="Y"/>
    <s v="S7RM"/>
    <s v="outage time updated"/>
    <n v="44580"/>
    <m/>
    <s v="Not In Scope"/>
    <m/>
    <m/>
    <m/>
    <m/>
    <m/>
    <m/>
    <m/>
    <m/>
    <m/>
    <m/>
    <m/>
    <m/>
    <m/>
    <m/>
    <m/>
    <m/>
    <m/>
    <m/>
    <m/>
    <m/>
    <m/>
    <m/>
    <m/>
    <m/>
    <m/>
    <m/>
    <m/>
    <m/>
    <m/>
    <m/>
    <m/>
    <m/>
    <s v="N"/>
    <m/>
    <m/>
    <m/>
    <m/>
    <m/>
    <m/>
    <s v="N"/>
    <m/>
    <m/>
    <m/>
    <m/>
    <m/>
    <m/>
    <s v=" "/>
    <x v="18"/>
    <s v="09:24:00"/>
    <n v="44543"/>
    <s v="09:24:00"/>
    <s v="FAS"/>
    <s v="Y"/>
    <s v="N"/>
    <n v="1566408"/>
    <s v="21-0157073"/>
    <m/>
    <s v="T005485919"/>
    <s v="122482169, 122482160"/>
    <m/>
    <m/>
    <m/>
    <s v=" "/>
    <x v="0"/>
    <x v="0"/>
    <s v="N"/>
    <s v="N"/>
    <s v="N"/>
    <s v="On December 13, 2021 at 09:25 hours, a PG&amp;E troubleman was dispatched to reports of an outage, broken wire on the ground and a small fire near 4601 Claribel Road in the community of Oakdale, Stanislaus County.  Upon his arrival at 10:05, he noted a small fire (less than  3 Meters in size) and a wire down from pole to pole in front of the residence.  He also noted that &quot;a hot wire caused a fire.&quot; Oakdale Fire Dept responded and extinguished the fire, as this incident occurred in a Local responsibility area .  This incident occurred on the Cottle 1707 17KV overhead primary circuit, in a Non-HFTD, non-burn scar area,  during weather conditions which were described as a &quot;rain event.&quot;  Upon patrolling the area, the troubleman noted that a tall Eucalyptus branch broke mid branch, the tree branch contacted the hot wire and started a fire. The Eucalyptus tree was described as 90 feet tall with a 40' DBH (Diameter at Breast Height) and 20 feet tree to conductor clearance. One priority A Electric corrective tag (notification # 122482160) associated to SAP ID # 102339951 was generated as a result of this incident to repair the conductor and on December 13, 2021, a PG&amp;E crew completed the repairs.  This information is preliminary. "/>
    <s v="PG&amp;E"/>
    <s v="Vegetation"/>
    <s v="Tree branch"/>
    <s v="D"/>
    <s v="D"/>
    <s v="&lt;3 meters of linear travel"/>
    <m/>
    <m/>
    <m/>
    <m/>
    <m/>
    <s v="Vegetation"/>
    <s v="Contact from object"/>
    <s v="Veg. contact"/>
    <s v="Y"/>
    <s v="Overhead"/>
    <x v="0"/>
    <s v="Conductor - Primary"/>
    <s v="Conductor"/>
    <n v="102339951"/>
    <s v=" "/>
    <x v="0"/>
    <n v="37.746569999999998"/>
    <n v="-120.83977"/>
    <s v="Stanislaus"/>
    <s v="COTTLE 1707"/>
    <n v="17000"/>
    <s v="COTTLE 17073290"/>
    <x v="0"/>
    <s v="Oakdale FD"/>
    <s v="Herbaceous"/>
    <s v="Grass Fuel Model"/>
    <s v="Grass"/>
    <s v="N"/>
    <m/>
    <m/>
    <m/>
    <m/>
    <s v="Pending Data"/>
    <s v="Pending Data"/>
    <s v="Pending Data"/>
    <s v="Pending Data"/>
    <s v="2021-12-21"/>
    <n v="37.746000000000002"/>
    <n v="-120.839"/>
    <n v="44544"/>
    <s v="BranchFail"/>
    <s v="TALL EUCALYPTUS BROKE BRANCH MID TRUNK ABOVE LINES FAILING INTO LINES CAUSING OUTAGE."/>
    <s v="EUCA"/>
    <n v="90"/>
    <n v="40"/>
    <n v="20"/>
    <s v="Slight"/>
    <s v="None"/>
    <s v="N"/>
    <n v="1"/>
    <m/>
    <s v="Valley"/>
    <s v="D"/>
    <s v="CrossArm"/>
    <s v="BareWire"/>
    <n v="1"/>
    <s v=" "/>
    <s v="YOSEMITE"/>
    <s v="OAKDALE 01"/>
    <s v="2021-12-13"/>
    <s v="2021-12-13"/>
    <s v="1566408"/>
    <s v="T005485919"/>
    <s v="4601"/>
    <s v="CLARIBEL RD"/>
    <s v="OAKDALE"/>
    <n v="37.746569999999998"/>
    <n v="-120.83977"/>
    <s v="DPA5"/>
    <s v="ALLEN, DAVID "/>
    <s v="163711707"/>
    <m/>
    <n v="9260"/>
    <m/>
    <s v="Field Remarks: called for crew to make repairs; Dispatcher Remarks: nan; Office Remarks: AXS-OK XSTR-ELENOR PWR-Y FIRE AND WIRE DOWN FROM POLE TO POLE IN FRONT OF HOME, WIRE CAUSED FIRE IN TREE. CUSTOMER CONTACTED FIR E DEPARTMENT THEY ARE ON THEIR WAY. CLINTON DAVIS IS CONTACT."/>
    <m/>
    <m/>
    <m/>
    <m/>
    <m/>
    <m/>
    <m/>
    <m/>
    <s v=" "/>
    <m/>
    <m/>
    <m/>
    <m/>
    <m/>
    <m/>
    <m/>
    <m/>
    <m/>
    <m/>
    <m/>
    <m/>
    <m/>
    <m/>
    <m/>
    <m/>
    <m/>
    <m/>
    <m/>
    <m/>
    <m/>
    <s v="TREE-BRANCH FELL INTO LINE"/>
    <s v="CONDUCTOR, OVERHEAD"/>
    <m/>
    <m/>
    <m/>
    <m/>
    <m/>
    <m/>
    <m/>
    <m/>
    <m/>
    <m/>
    <m/>
    <m/>
    <m/>
    <m/>
    <m/>
    <m/>
    <m/>
    <m/>
    <m/>
    <m/>
    <m/>
    <m/>
    <m/>
    <m/>
    <m/>
    <m/>
    <m/>
    <m/>
    <m/>
    <m/>
    <m/>
    <m/>
    <m/>
    <m/>
    <m/>
    <m/>
    <m/>
    <m/>
    <m/>
    <m/>
    <m/>
    <m/>
    <m/>
    <m/>
    <m/>
    <m/>
    <m/>
    <m/>
    <m/>
  </r>
  <r>
    <n v="2297"/>
    <s v="BRV6"/>
    <s v="3 - QC Complete"/>
    <n v="44571"/>
    <n v="44617"/>
    <s v="blown transformer caught fire"/>
    <s v="\\fxshare-nas05\quotashare-fs01\ESA\5 - Ignition Tracking\2021_Ignition_QC_Folders\20211213_1568724_nan_nan_T005488428"/>
    <s v=" "/>
    <m/>
    <m/>
    <m/>
    <m/>
    <m/>
    <s v="Not In Scope"/>
    <m/>
    <m/>
    <m/>
    <m/>
    <m/>
    <m/>
    <m/>
    <m/>
    <m/>
    <m/>
    <m/>
    <m/>
    <m/>
    <m/>
    <m/>
    <m/>
    <m/>
    <m/>
    <m/>
    <m/>
    <m/>
    <m/>
    <m/>
    <m/>
    <m/>
    <m/>
    <m/>
    <m/>
    <m/>
    <m/>
    <m/>
    <m/>
    <m/>
    <m/>
    <m/>
    <m/>
    <m/>
    <m/>
    <m/>
    <s v="Y"/>
    <n v="44203"/>
    <n v="44203"/>
    <s v="MVP1"/>
    <s v="805-459-9145"/>
    <s v="1/7/22 AT 1036 LEFT MESSAGE FOR TMAN. 1/7/22 AT 1125 TMAN PEREZ CALLED BACK, REPORTS NO FIRE, BRANCH TOOK LINES DOWN"/>
    <m/>
    <s v=" "/>
    <x v="18"/>
    <s v="09:02:00"/>
    <n v="44543"/>
    <s v="09:02:00"/>
    <s v="FAS"/>
    <s v="N"/>
    <s v="N"/>
    <n v="1568724"/>
    <s v="21-0157570"/>
    <m/>
    <s v="T005488428"/>
    <n v="122484376"/>
    <m/>
    <m/>
    <m/>
    <s v=" "/>
    <x v="0"/>
    <x v="1"/>
    <s v="N"/>
    <s v="N"/>
    <s v="N"/>
    <s v="Per Tman Perez, no fire. Tree branch took down lines but no fire associated."/>
    <s v="Not PG&amp;E"/>
    <s v="Other"/>
    <m/>
    <m/>
    <m/>
    <s v="No Fire"/>
    <m/>
    <m/>
    <m/>
    <m/>
    <m/>
    <s v="No Fire"/>
    <m/>
    <m/>
    <m/>
    <s v="Overhead"/>
    <x v="1"/>
    <s v="Transformer"/>
    <m/>
    <m/>
    <s v=" "/>
    <x v="0"/>
    <n v="35.286450000000002"/>
    <n v="-120.70635"/>
    <s v="San Luis Obispo"/>
    <s v="FOOTHILL 1102"/>
    <n v="12000"/>
    <s v="FOOTHILL 1102/2"/>
    <x v="0"/>
    <s v="Extinguished by Rain"/>
    <s v="Herbaceous"/>
    <m/>
    <m/>
    <m/>
    <m/>
    <m/>
    <m/>
    <m/>
    <s v="Pending Data"/>
    <s v="Pending Data"/>
    <s v="Pending Data"/>
    <s v="Pending Data"/>
    <s v="2021-12-21"/>
    <n v="35.283831999999997"/>
    <n v="-120.70426500000001"/>
    <n v="44547"/>
    <s v="Unverified"/>
    <s v="EVIDENCE OF OUTAGE AT FAULT LOCATION. NO EVIDENCE OF FIRE. NO WORK REQUIRED ON TREES THAT ARE LOCATED CLOSE TO FAULT LOCATION."/>
    <m/>
    <m/>
    <m/>
    <m/>
    <m/>
    <m/>
    <m/>
    <m/>
    <m/>
    <m/>
    <m/>
    <m/>
    <m/>
    <n v="4"/>
    <s v=" "/>
    <s v="LOS PADRES"/>
    <s v="SAN LUIS OBISPO 02"/>
    <s v="2021-12-13"/>
    <s v="2021-12-13"/>
    <s v="1568724"/>
    <s v="T005488428"/>
    <s v="25"/>
    <s v="JOHE LN"/>
    <s v="SAN LUIS OBI"/>
    <n v="35.286450000000002"/>
    <n v="-120.70635"/>
    <s v="MVP1"/>
    <s v="PEREZ, MARIO"/>
    <s v="18295"/>
    <m/>
    <n v="9002"/>
    <m/>
    <s v="Field Remarks: NEED CREW TO REPAR WIRE DOWN BUCKET OK TRAFFIC CONTROL NEEDED; Dispatcher Remarks: nan; Office Remarks: A:OK;X:FOOTHILL;R:POLE TO POLE WIRE DOWN ACROSS ST POWER IS OUT; TRANSFORMER BLEW AND CAUGHT FIRE ( FIREIS OUT BY RAIN) NO DAGER  TO LIFE OR PROPERTY NO INJURIES"/>
    <m/>
    <m/>
    <m/>
    <m/>
    <m/>
    <m/>
    <m/>
    <m/>
    <s v=" "/>
    <m/>
    <m/>
    <m/>
    <m/>
    <m/>
    <m/>
    <m/>
    <m/>
    <m/>
    <m/>
    <m/>
    <m/>
    <m/>
    <m/>
    <m/>
    <m/>
    <m/>
    <m/>
    <m/>
    <m/>
    <m/>
    <s v="TREE-BARK FELL INTO LINE"/>
    <s v="CONDUCTOR, OVERHEAD"/>
    <m/>
    <m/>
    <m/>
    <m/>
    <m/>
    <m/>
    <m/>
    <m/>
    <m/>
    <m/>
    <m/>
    <m/>
    <m/>
    <m/>
    <m/>
    <m/>
    <m/>
    <m/>
    <m/>
    <m/>
    <m/>
    <m/>
    <m/>
    <m/>
    <m/>
    <m/>
    <m/>
    <m/>
    <m/>
    <m/>
    <m/>
    <m/>
    <m/>
    <m/>
    <m/>
    <m/>
    <m/>
    <m/>
    <m/>
    <m/>
    <m/>
    <m/>
    <m/>
    <m/>
    <m/>
    <m/>
    <m/>
    <m/>
    <m/>
  </r>
  <r>
    <n v="2296"/>
    <s v="DLY6"/>
    <s v="3 - QC Complete"/>
    <n v="44580"/>
    <n v="44617"/>
    <s v="pole fire; cause unknown as of 12/15/2021"/>
    <s v="\\fxshare-nas05\quotashare-fs01\ESA\5 - Ignition Tracking\2021_Ignition_QC_Folders\20211213_TR9290897_nan_nan_T005488353"/>
    <s v=" "/>
    <s v="Y"/>
    <s v="DLY6"/>
    <s v="UPDATED CREATE TIME, FO ID, LAT/LONG "/>
    <s v="Y"/>
    <m/>
    <s v="Not In Scope"/>
    <m/>
    <m/>
    <m/>
    <m/>
    <m/>
    <m/>
    <m/>
    <m/>
    <m/>
    <m/>
    <m/>
    <m/>
    <m/>
    <m/>
    <m/>
    <m/>
    <m/>
    <m/>
    <m/>
    <m/>
    <m/>
    <m/>
    <m/>
    <m/>
    <m/>
    <m/>
    <m/>
    <m/>
    <m/>
    <m/>
    <m/>
    <m/>
    <s v="N"/>
    <m/>
    <m/>
    <m/>
    <m/>
    <m/>
    <m/>
    <s v="N"/>
    <m/>
    <m/>
    <m/>
    <m/>
    <m/>
    <m/>
    <s v=" "/>
    <x v="18"/>
    <s v="20:36:00"/>
    <n v="44543"/>
    <s v="20:36:00"/>
    <s v="FAS"/>
    <s v="Y"/>
    <s v="N"/>
    <s v="TR9290897"/>
    <m/>
    <m/>
    <s v="T005488353, T005488335, T005488487"/>
    <n v="122484379"/>
    <m/>
    <m/>
    <m/>
    <s v=" "/>
    <x v="0"/>
    <x v="0"/>
    <s v="N"/>
    <s v="N"/>
    <s v="N"/>
    <s v=" On December 13, 2021 at 20:36 hours, a PG&amp;E Troubleman was dispatched to the McCall 1103, a 12kV Distribution Circuit in the vicinity of East Fresno Street and South 7th Street in Fowler in response to a pole fire. Initial analysis indicates tracking caused the ignition.  Once on scene, the Troubleman found the pole engulfed.   The ensuing fire begun at the hardware on the pole, resulting in the top of the pole breaking off.  The incident was contained to the pole and it is unknown who suppressed the ignition.   A PG&amp;E Crew was onsite on December 14, 2021 and placed a pole top extension to repair the pole.  In addition, the crew replaced the crossarm, insulator to the pole."/>
    <s v="PG&amp;E"/>
    <s v="Other"/>
    <s v="Pole "/>
    <s v="D"/>
    <s v="D"/>
    <s v="Structure-PG&amp;E only"/>
    <s v="None "/>
    <m/>
    <m/>
    <m/>
    <m/>
    <s v="Contamination"/>
    <s v="Contamination"/>
    <s v="Tracking"/>
    <s v="Y"/>
    <s v="Overhead"/>
    <x v="0"/>
    <s v="Pole"/>
    <s v="Pole, Crossarm, Insulator, "/>
    <n v="100842879"/>
    <s v=" "/>
    <x v="0"/>
    <n v="36.628028137699999"/>
    <n v="-119.67723845979999"/>
    <s v="Fresno"/>
    <s v="MC CALL 1103"/>
    <n v="12000"/>
    <s v="MC CALL 1103/2CB"/>
    <x v="0"/>
    <s v="City/County Fire Department"/>
    <s v="Urban"/>
    <s v="Brush fuel model"/>
    <s v="Shurb/Tree"/>
    <s v="N"/>
    <m/>
    <m/>
    <m/>
    <m/>
    <s v="Pending Data"/>
    <s v="Pending Data"/>
    <s v="Pending Data"/>
    <s v="Pending Data"/>
    <s v="2021-12-21"/>
    <m/>
    <m/>
    <m/>
    <m/>
    <m/>
    <m/>
    <m/>
    <m/>
    <m/>
    <m/>
    <m/>
    <m/>
    <m/>
    <m/>
    <m/>
    <m/>
    <m/>
    <m/>
    <m/>
    <s v=" "/>
    <s v="FRESNO"/>
    <s v="SELMA  02"/>
    <s v="2021-12-13"/>
    <s v="2021-12-13"/>
    <s v="TR9290897"/>
    <s v="T005488353"/>
    <s v="UNKNOWN"/>
    <s v="307 S 7TH ST"/>
    <s v="FOWLER"/>
    <m/>
    <m/>
    <s v="JQSX"/>
    <s v="SOLORIO, JASON"/>
    <m/>
    <m/>
    <n v="930"/>
    <m/>
    <s v="Field Remarks: T-MAN ON-SITE, RELEASED; Dispatcher Remarks: nan; Office Remarks: AXS-OK POLE ON FIRE, FD ENROUTE REQUESTING ETA "/>
    <m/>
    <m/>
    <m/>
    <m/>
    <m/>
    <m/>
    <m/>
    <m/>
    <s v=" "/>
    <m/>
    <m/>
    <m/>
    <m/>
    <m/>
    <m/>
    <m/>
    <m/>
    <m/>
    <m/>
    <m/>
    <m/>
    <m/>
    <m/>
    <m/>
    <m/>
    <m/>
    <m/>
    <m/>
    <m/>
    <m/>
    <m/>
    <m/>
    <m/>
    <m/>
    <m/>
    <m/>
    <m/>
    <m/>
    <m/>
    <m/>
    <m/>
    <m/>
    <m/>
    <m/>
    <m/>
    <m/>
    <m/>
    <m/>
    <m/>
    <m/>
    <m/>
    <m/>
    <m/>
    <m/>
    <m/>
    <m/>
    <m/>
    <m/>
    <m/>
    <m/>
    <m/>
    <m/>
    <m/>
    <m/>
    <m/>
    <m/>
    <m/>
    <m/>
    <m/>
    <m/>
    <m/>
    <m/>
    <m/>
    <m/>
    <m/>
    <m/>
    <m/>
    <m/>
    <m/>
    <m/>
    <m/>
  </r>
  <r>
    <n v="2295"/>
    <s v="DLY6"/>
    <s v="3 - QC Complete"/>
    <n v="44580"/>
    <n v="44617"/>
    <s v="palm frond into line caught fire"/>
    <s v="\\fxshare-nas05\quotashare-fs01\ESA\5 - Ignition Tracking\2021_Ignition_QC_Folders\20211213_1568670_nan_nan_T005488348"/>
    <s v=" "/>
    <s v="Y"/>
    <s v="DLY6"/>
    <s v="UDPATED CREATE TIME, OUTAGE TIME, FO ID "/>
    <n v="44580"/>
    <m/>
    <s v="Not In Scope"/>
    <m/>
    <m/>
    <m/>
    <m/>
    <m/>
    <m/>
    <m/>
    <m/>
    <m/>
    <m/>
    <m/>
    <m/>
    <m/>
    <m/>
    <m/>
    <m/>
    <m/>
    <m/>
    <m/>
    <m/>
    <m/>
    <m/>
    <m/>
    <m/>
    <m/>
    <m/>
    <m/>
    <m/>
    <m/>
    <m/>
    <m/>
    <m/>
    <s v="N"/>
    <m/>
    <m/>
    <m/>
    <m/>
    <m/>
    <m/>
    <s v="N"/>
    <m/>
    <m/>
    <m/>
    <m/>
    <m/>
    <m/>
    <s v=" "/>
    <x v="18"/>
    <s v="20:35:00"/>
    <n v="44543"/>
    <s v="20:28:00"/>
    <s v="FAS"/>
    <s v="Y"/>
    <s v="N"/>
    <n v="1568670"/>
    <s v="21-0157601"/>
    <m/>
    <s v="T005488348. T005488350"/>
    <m/>
    <m/>
    <m/>
    <m/>
    <s v=" "/>
    <x v="0"/>
    <x v="0"/>
    <s v="N"/>
    <s v="N"/>
    <s v="N"/>
    <s v=" On December 13, 2021 at 20:35 hours, a PG&amp;E Troubleman was dispatched to the Kirker 2106,  a 21kV Distribution Circuit on Harbor Street near East 9th Street in Pittsburg in response to reports of hearing an explosion and sparks coming from the power lines. Initial analysis indicates vegetation contact caused the ignition.  The responding Troubleman located a palm frond in the conductor.  This event lead to an area outage affecting 193 customers. The ensuing fire was contained to the conductor and frond.  The responding PG&amp;E Troubleman removed the palm frond from the conductor on December 13, 2021."/>
    <s v="PG&amp;E"/>
    <s v="Vegetation"/>
    <s v="Conductor"/>
    <s v="D"/>
    <s v="D"/>
    <s v="&lt;3 meters of linear travel"/>
    <s v="REMOVED PALM FRONG "/>
    <m/>
    <m/>
    <m/>
    <m/>
    <s v="Vegetation"/>
    <s v="Contact from object"/>
    <s v="Veg. contact"/>
    <m/>
    <s v="Overhead"/>
    <x v="0"/>
    <s v="Conductor - Primary"/>
    <m/>
    <m/>
    <s v=" "/>
    <x v="0"/>
    <n v="38.027279999999998"/>
    <n v="-121.87841"/>
    <s v="Contra Costa"/>
    <s v="KIRKER 2106"/>
    <n v="21000"/>
    <s v="KIRKER 2106CB"/>
    <x v="0"/>
    <s v="Unknown"/>
    <s v="Urban"/>
    <s v="Timber fuel model"/>
    <s v="Roadside trees"/>
    <s v="N"/>
    <m/>
    <m/>
    <m/>
    <m/>
    <s v="Pending Data"/>
    <s v="Pending Data"/>
    <s v="Pending Data"/>
    <s v="Pending Data"/>
    <s v="2021-12-21"/>
    <n v="38.02778"/>
    <n v="-121.88423"/>
    <n v="44589"/>
    <s v="PalmFrond"/>
    <s v="palm frond broke off and hit lines. tree otherwise in good condition."/>
    <s v="PALQ"/>
    <n v="55"/>
    <n v="19"/>
    <n v="2"/>
    <m/>
    <m/>
    <m/>
    <m/>
    <m/>
    <m/>
    <m/>
    <s v="CrossArm"/>
    <s v="BareWire"/>
    <m/>
    <s v=" "/>
    <s v="DIABLO"/>
    <s v="ANTIOCH 02"/>
    <s v="2021-12-13"/>
    <s v="2021-12-13"/>
    <s v="1568670"/>
    <s v="T005488348"/>
    <s v="125"/>
    <s v="E 10TH ST APT 305"/>
    <s v="PITTSBURG"/>
    <n v="38.027279999999998"/>
    <n v="-121.87841"/>
    <s v="GAPH"/>
    <s v="PEREZ, GABRIEL"/>
    <s v="014452106"/>
    <m/>
    <n v="9190"/>
    <m/>
    <s v="Field Remarks: REMOVEDPALM FRONG FROM LINE.; Dispatcher Remarks: nan; Office Remarks: AXS-GATED COMM XSTR-CUMBERLAND PWR-I FIRE EOR EXPLOSION; SPARKS COMING FROM LINES WHEN IT POPPED; POLE LOCATED ON THE CORNER OF  CUMBERLAND , 10TH ST"/>
    <m/>
    <m/>
    <m/>
    <m/>
    <m/>
    <m/>
    <m/>
    <m/>
    <s v=" "/>
    <m/>
    <m/>
    <m/>
    <m/>
    <m/>
    <m/>
    <m/>
    <m/>
    <m/>
    <m/>
    <m/>
    <m/>
    <m/>
    <m/>
    <m/>
    <m/>
    <m/>
    <m/>
    <m/>
    <m/>
    <m/>
    <s v="TREE-PALM FROND FELL INTO LINE"/>
    <s v="CONDUCTOR, OVERHEAD"/>
    <m/>
    <m/>
    <m/>
    <m/>
    <m/>
    <m/>
    <m/>
    <m/>
    <m/>
    <m/>
    <m/>
    <m/>
    <m/>
    <m/>
    <m/>
    <m/>
    <m/>
    <m/>
    <m/>
    <m/>
    <m/>
    <m/>
    <m/>
    <m/>
    <m/>
    <m/>
    <m/>
    <m/>
    <m/>
    <m/>
    <m/>
    <m/>
    <m/>
    <m/>
    <m/>
    <m/>
    <m/>
    <m/>
    <m/>
    <m/>
    <m/>
    <m/>
    <m/>
    <m/>
    <m/>
    <m/>
    <m/>
    <m/>
    <m/>
  </r>
  <r>
    <n v="2294"/>
    <s v="BRV6"/>
    <s v="3 - QC Complete"/>
    <n v="44574"/>
    <n v="44617"/>
    <s v="pole fire; failed transformer"/>
    <s v="\\fxshare-nas05\quotashare-fs01\ESA\5 - Ignition Tracking\2021_Ignition_QC_Folders\20211213_1568600_nan_nan_T005488281"/>
    <s v=" "/>
    <m/>
    <m/>
    <m/>
    <m/>
    <m/>
    <s v="Not In Scope"/>
    <m/>
    <m/>
    <m/>
    <m/>
    <m/>
    <m/>
    <m/>
    <m/>
    <m/>
    <m/>
    <m/>
    <m/>
    <m/>
    <m/>
    <m/>
    <m/>
    <m/>
    <m/>
    <m/>
    <m/>
    <m/>
    <m/>
    <m/>
    <m/>
    <m/>
    <m/>
    <m/>
    <m/>
    <m/>
    <m/>
    <m/>
    <m/>
    <s v="N"/>
    <m/>
    <m/>
    <m/>
    <m/>
    <m/>
    <m/>
    <s v="Y"/>
    <n v="44574"/>
    <n v="44574"/>
    <s v="SJK9"/>
    <s v="650-444-4874"/>
    <s v="Spoke to Tman Kuhls and he reports no fire at this location. Secondary Riser failed and had damage but no fire to our equipment or anthing else. "/>
    <m/>
    <s v=" "/>
    <x v="18"/>
    <s v="08:05:00"/>
    <n v="44543"/>
    <s v="08:05:00"/>
    <s v="FAS"/>
    <s v="N"/>
    <s v="N"/>
    <n v="1568600"/>
    <s v="21-0157611"/>
    <m/>
    <s v="T005488281"/>
    <n v="122484326"/>
    <m/>
    <m/>
    <m/>
    <s v=" "/>
    <x v="0"/>
    <x v="1"/>
    <s v="N"/>
    <s v="N"/>
    <s v="N"/>
    <s v="Spoke to Tman Kuhls on 1/13/22. Kuhls reported that there was damage to the secondary riser due to arcing but no signs of a fire. "/>
    <s v="Not PG&amp;E"/>
    <s v="Other"/>
    <m/>
    <m/>
    <m/>
    <s v="No Fire"/>
    <m/>
    <m/>
    <m/>
    <m/>
    <m/>
    <s v="No Fire"/>
    <m/>
    <m/>
    <m/>
    <s v="Overhead"/>
    <x v="1"/>
    <s v="Transformer"/>
    <m/>
    <m/>
    <s v=" "/>
    <x v="0"/>
    <n v="37.527810000000002"/>
    <n v="-122.31229999999999"/>
    <s v="San Mateo"/>
    <s v="HILLSDALE 0401"/>
    <n v="4000"/>
    <s v="HILLSDALE 0401289582"/>
    <x v="0"/>
    <s v="Unknown"/>
    <s v="Urban"/>
    <m/>
    <m/>
    <m/>
    <m/>
    <m/>
    <m/>
    <m/>
    <s v="Pending Data"/>
    <s v="Pending Data"/>
    <s v="Pending Data"/>
    <s v="Pending Data"/>
    <s v="2021-12-21"/>
    <m/>
    <m/>
    <m/>
    <m/>
    <m/>
    <m/>
    <m/>
    <m/>
    <m/>
    <m/>
    <m/>
    <m/>
    <m/>
    <m/>
    <m/>
    <m/>
    <m/>
    <m/>
    <m/>
    <s v=" "/>
    <s v="PENINSULA"/>
    <s v="SAN CARLOS 02"/>
    <s v="2021-12-13"/>
    <s v="2021-12-13"/>
    <s v="1568600"/>
    <s v="T005488281"/>
    <s v="3607"/>
    <s v="E LAUREL CREEK DR"/>
    <s v="SAN MATEO"/>
    <n v="37.527810000000002"/>
    <n v="-122.31229999999999"/>
    <s v="SJK9"/>
    <s v="KUHLS, STEVE"/>
    <s v="024110401"/>
    <m/>
    <n v="9002"/>
    <m/>
    <s v="Field Remarks: 4 man crew replace burnt up 4/0 secondary riser and molding, new tx grd, possible ng tx, refused door but needs to be tested after faulted riser; Dispatcher Remarks: nan; Office Remarks: SMART MTR AUTO-GENERATED TAG "/>
    <m/>
    <m/>
    <m/>
    <m/>
    <m/>
    <m/>
    <m/>
    <m/>
    <s v=" "/>
    <m/>
    <m/>
    <m/>
    <m/>
    <m/>
    <m/>
    <m/>
    <m/>
    <m/>
    <m/>
    <m/>
    <m/>
    <m/>
    <m/>
    <m/>
    <m/>
    <m/>
    <m/>
    <m/>
    <m/>
    <m/>
    <s v="UNDERGROUND"/>
    <s v="CONDUCTOR, UNDERGROUND"/>
    <m/>
    <m/>
    <m/>
    <m/>
    <m/>
    <m/>
    <m/>
    <m/>
    <m/>
    <m/>
    <m/>
    <m/>
    <m/>
    <m/>
    <m/>
    <m/>
    <m/>
    <m/>
    <m/>
    <m/>
    <m/>
    <m/>
    <m/>
    <m/>
    <m/>
    <m/>
    <m/>
    <m/>
    <m/>
    <m/>
    <m/>
    <m/>
    <m/>
    <m/>
    <m/>
    <m/>
    <m/>
    <m/>
    <m/>
    <m/>
    <m/>
    <m/>
    <m/>
    <m/>
    <m/>
    <m/>
    <m/>
    <m/>
    <m/>
  </r>
  <r>
    <n v="2293"/>
    <s v="BRV6"/>
    <s v="3 - QC Complete"/>
    <n v="44579"/>
    <n v="44617"/>
    <s v="&quot;fire ball&quot; on power line; broken conductor; palm frond fell into line"/>
    <s v="\\fxshare-nas05\quotashare-fs01\ESA\5 - Ignition Tracking\2021_Ignition_QC_Folders\20211213_1565896_nan_nan_T005485641"/>
    <s v=" "/>
    <s v="Y"/>
    <s v="BRV6"/>
    <s v="No fire – updated index to reflect no fire. I did include the related OIS 1565904 and ILIS 21-0157010, in case needed for reference. The customers on OIS 1565896 were calling in the trouble found on OIS 1565904 on Dwight Way (see customer notes)"/>
    <n v="44579"/>
    <m/>
    <s v="Not In Scope"/>
    <m/>
    <m/>
    <m/>
    <m/>
    <m/>
    <m/>
    <m/>
    <m/>
    <m/>
    <m/>
    <m/>
    <m/>
    <m/>
    <m/>
    <m/>
    <m/>
    <m/>
    <m/>
    <m/>
    <m/>
    <m/>
    <m/>
    <m/>
    <m/>
    <m/>
    <m/>
    <m/>
    <m/>
    <m/>
    <m/>
    <m/>
    <m/>
    <m/>
    <m/>
    <m/>
    <m/>
    <m/>
    <m/>
    <m/>
    <m/>
    <m/>
    <m/>
    <m/>
    <m/>
    <m/>
    <m/>
    <s v=" "/>
    <x v="18"/>
    <s v="08:03:00"/>
    <n v="44543"/>
    <s v="08:03:00"/>
    <s v="FAS"/>
    <s v="N"/>
    <s v="N"/>
    <s v="1565896, 1565904"/>
    <s v="21-0157010"/>
    <m/>
    <s v="T005485641"/>
    <n v="122481799"/>
    <m/>
    <m/>
    <m/>
    <s v=" "/>
    <x v="0"/>
    <x v="1"/>
    <s v="N"/>
    <s v="N"/>
    <s v="N"/>
    <s v="Based on the completion notes and investigation QC, this index has been updated as no fire. This index is related to OIS 1565904, ILIS 21-0157010, Notification 122481799, SAP Equip 101448004. Palm Frond dropped and caused damage to overhead primary conductor. The customers that called in for OIS 1565896 were calling in for the issue on the related OIS around the corner. I was unable to find any ignition index in the tracker for OIS 1565904 for the same day. "/>
    <s v="Not PG&amp;E"/>
    <s v="Vegetation"/>
    <m/>
    <m/>
    <m/>
    <s v="No Fire"/>
    <m/>
    <m/>
    <m/>
    <m/>
    <m/>
    <s v="No Fire"/>
    <m/>
    <m/>
    <m/>
    <s v="Overhead"/>
    <x v="0"/>
    <s v="Conductor - Primary"/>
    <m/>
    <n v="101448004"/>
    <s v=" "/>
    <x v="0"/>
    <n v="37.863340000000001"/>
    <n v="-122.2766"/>
    <s v="Alameda"/>
    <s v="STUART 0403"/>
    <n v="4000"/>
    <s v="STUART 0403585232"/>
    <x v="0"/>
    <s v="City/County Fire Department"/>
    <s v="Urban"/>
    <m/>
    <m/>
    <m/>
    <m/>
    <m/>
    <m/>
    <m/>
    <s v="Pending Data"/>
    <s v="Pending Data"/>
    <s v="Pending Data"/>
    <s v="Pending Data"/>
    <s v="2021-12-21"/>
    <n v="37.862409999999997"/>
    <n v="-122.27731"/>
    <n v="44579"/>
    <s v="PalmFrond"/>
    <s v="PALM FROND DETAAND HIT LINES BELOW"/>
    <s v="PALM"/>
    <n v="60"/>
    <n v="20"/>
    <n v="12"/>
    <m/>
    <m/>
    <m/>
    <m/>
    <m/>
    <m/>
    <m/>
    <s v="CrossArm"/>
    <s v="BareWire"/>
    <m/>
    <s v=" "/>
    <s v="EAST BAY"/>
    <s v="RICHMOND 08"/>
    <s v="2021-12-13"/>
    <s v="2021-12-13"/>
    <s v="1565896"/>
    <s v="T005485641"/>
    <s v="2436"/>
    <s v="MCGEE AVE"/>
    <s v="BERKELEY"/>
    <n v="37.863340000000001"/>
    <n v="-122.2766"/>
    <s v="MRPE"/>
    <s v="PAGAN, MIKE"/>
    <s v="013840403"/>
    <m/>
    <n v="9002"/>
    <m/>
    <s v="Field Remarks: related to larger outage . made safe awaiting crew; Dispatcher Remarks: nan; Office Remarks: AXS-UNK XSTR-MCGEE PWR-Y P/KEIRA SAW BLUE FIRE BALL ON POWER LINE AT ADDRESS 1635 DEWIGHT LINE "/>
    <m/>
    <m/>
    <m/>
    <m/>
    <m/>
    <m/>
    <m/>
    <m/>
    <s v=" "/>
    <m/>
    <m/>
    <m/>
    <m/>
    <m/>
    <m/>
    <m/>
    <m/>
    <m/>
    <m/>
    <m/>
    <m/>
    <m/>
    <m/>
    <m/>
    <m/>
    <m/>
    <m/>
    <m/>
    <m/>
    <m/>
    <s v="TREE-PALM FROND FELL INTO LINE"/>
    <s v="CONDUCTOR, OVERHEAD"/>
    <m/>
    <m/>
    <m/>
    <m/>
    <m/>
    <m/>
    <m/>
    <m/>
    <m/>
    <m/>
    <m/>
    <m/>
    <m/>
    <m/>
    <m/>
    <m/>
    <m/>
    <m/>
    <m/>
    <m/>
    <m/>
    <m/>
    <m/>
    <m/>
    <m/>
    <m/>
    <m/>
    <m/>
    <m/>
    <m/>
    <m/>
    <m/>
    <m/>
    <m/>
    <m/>
    <m/>
    <m/>
    <m/>
    <m/>
    <m/>
    <m/>
    <m/>
    <m/>
    <m/>
    <m/>
    <m/>
    <m/>
    <m/>
    <m/>
  </r>
  <r>
    <n v="2292"/>
    <s v="BRV6"/>
    <s v="3 - QC Complete"/>
    <n v="44579"/>
    <n v="44617"/>
    <s v="&quot;Notification 122484288 is locked by BCH_PHX&quot;; pole fire; failed fuse 685851"/>
    <s v="\\fxshare-nas05\quotashare-fs01\ESA\5 - Ignition Tracking\2021_Ignition_QC_Folders\20211213_1568573_nan_nan_T005488254"/>
    <s v=" "/>
    <s v="Y"/>
    <s v="BRV6"/>
    <s v="Changed create time from 7:55 to 19:55. Changed Outage time from 7:55 to 19:51 to match ILIS FNL. Added Field Order T005488305, T005488243. Added pre existing notification 117176432. Changed Failure sub driver from fuse failure to pole failure. Changed Equipment type associated to ignition from fuse to pole. Added damaged equipment and asset number associated to ignition. Changed Lat/Long from 37.31267, -119.64771 to 37.3123410864, -119.6453724076. Changed Nominal voltage from 21 kV to 12 kV to match Webviewer nominal and operating voltage records . Changed Circuit Protection Zone from Coarsegold 210410110 to Coarsegold 2104743298 based on the back trace in webviewer. "/>
    <n v="44579"/>
    <m/>
    <s v="Not In Scope"/>
    <m/>
    <m/>
    <m/>
    <m/>
    <m/>
    <m/>
    <m/>
    <m/>
    <m/>
    <m/>
    <m/>
    <m/>
    <m/>
    <m/>
    <m/>
    <m/>
    <m/>
    <m/>
    <m/>
    <m/>
    <m/>
    <m/>
    <m/>
    <m/>
    <m/>
    <m/>
    <m/>
    <m/>
    <m/>
    <m/>
    <m/>
    <m/>
    <s v="N"/>
    <m/>
    <m/>
    <m/>
    <m/>
    <m/>
    <m/>
    <s v="N"/>
    <m/>
    <m/>
    <m/>
    <m/>
    <m/>
    <m/>
    <s v=" "/>
    <x v="18"/>
    <s v="19:55:00"/>
    <n v="44543"/>
    <s v="19:51:00"/>
    <s v="FAS"/>
    <s v="Y"/>
    <s v="N"/>
    <n v="1568573"/>
    <s v="21-0157598"/>
    <m/>
    <s v="T005488254, T005488243, T005488305"/>
    <n v="122484288"/>
    <n v="117176432"/>
    <m/>
    <m/>
    <s v=" "/>
    <x v="0"/>
    <x v="0"/>
    <s v="N"/>
    <s v="N"/>
    <s v="N"/>
    <s v="On December 13, 2021 at 1955 hours, a PG&amp;E Troubleman was dispatched to the Coarsegold 2104 12kV Distribution Circuit in the vicinity of Meadowwood Rd and Stillmeadow Dr, Oakhurst in response to a pole fire. Initial analysis pole failure caused the ignition. A primary pole is suspected to be the origin point of the fire and resulted in 10 customers experienced an outage. The ensuing fire was contained to PG&amp;E assets and it is unknown who suppressed the fire. PG&amp;E Crew replaced the damaged pole, crossarm, transformer and cutouts on December 14, 2021."/>
    <s v="PG&amp;E"/>
    <s v="Other"/>
    <s v="Pole"/>
    <s v="D"/>
    <s v="D"/>
    <s v="Structure-PG&amp;E only"/>
    <m/>
    <m/>
    <m/>
    <m/>
    <m/>
    <s v="Equipment - PG&amp;E"/>
    <s v="All types of equipment / facility failure"/>
    <s v="Pole failure"/>
    <s v="Y"/>
    <s v="Overhead"/>
    <x v="0"/>
    <s v="Pole"/>
    <s v="Pole, Crossarm, Transformer, Cutout, Guy, Conductor"/>
    <n v="103235670"/>
    <s v=" "/>
    <x v="0"/>
    <n v="37.312341086399996"/>
    <n v="-119.64537240759999"/>
    <s v="Madera"/>
    <s v="COARSEGOLD 2104 "/>
    <n v="12000"/>
    <s v="COARSEGOLD 2104743298"/>
    <x v="0"/>
    <s v="Unknown"/>
    <s v="Hardwood Woodland"/>
    <s v="Grass Fuel Model"/>
    <s v="dry grass, dirt"/>
    <s v="Y"/>
    <s v="Junction 2014, Courtney 2014"/>
    <m/>
    <n v="424"/>
    <s v="R1"/>
    <s v="Pending Data"/>
    <s v="Pending Data"/>
    <s v="Pending Data"/>
    <s v="Pending Data"/>
    <s v="2021-12-21"/>
    <m/>
    <m/>
    <m/>
    <m/>
    <m/>
    <m/>
    <m/>
    <m/>
    <m/>
    <m/>
    <m/>
    <m/>
    <m/>
    <m/>
    <m/>
    <m/>
    <m/>
    <m/>
    <m/>
    <s v=" "/>
    <s v="YOSEMITE"/>
    <s v="OAKHURST 01"/>
    <s v="2021-12-13"/>
    <s v="2021-12-13"/>
    <s v="1568573"/>
    <s v="T005488254"/>
    <s v="49526"/>
    <s v="MEADOWWOOD RD"/>
    <s v="OAKHURST"/>
    <n v="37.312669999999997"/>
    <n v="-119.64771"/>
    <s v="JGD3"/>
    <s v="DAHLEM, JUSTIN"/>
    <s v="254432104"/>
    <m/>
    <n v="9110"/>
    <m/>
    <s v="Field Remarks: pole fire corner pole single phase 2 acsr 2 dead end arms 2 guys tx w/ 4/0 riser will need to splice behind 49526 Meadowood; Dispatcher Remarks: nan; Office Remarks: SMART MTR AUTO-GENERATED TAG "/>
    <m/>
    <m/>
    <m/>
    <m/>
    <m/>
    <m/>
    <m/>
    <m/>
    <s v=" "/>
    <m/>
    <m/>
    <m/>
    <m/>
    <m/>
    <m/>
    <m/>
    <m/>
    <m/>
    <m/>
    <m/>
    <m/>
    <m/>
    <m/>
    <m/>
    <m/>
    <m/>
    <m/>
    <m/>
    <m/>
    <m/>
    <s v="FIRE, POLE"/>
    <s v="POLE-WOOD"/>
    <m/>
    <m/>
    <m/>
    <m/>
    <m/>
    <m/>
    <m/>
    <m/>
    <m/>
    <m/>
    <m/>
    <m/>
    <m/>
    <m/>
    <m/>
    <m/>
    <m/>
    <m/>
    <m/>
    <m/>
    <m/>
    <m/>
    <m/>
    <m/>
    <m/>
    <m/>
    <m/>
    <m/>
    <m/>
    <m/>
    <m/>
    <m/>
    <m/>
    <m/>
    <m/>
    <m/>
    <m/>
    <m/>
    <m/>
    <m/>
    <m/>
    <m/>
    <m/>
    <m/>
    <m/>
    <m/>
    <m/>
    <m/>
    <m/>
  </r>
  <r>
    <n v="2291"/>
    <s v="BRV6"/>
    <s v="3 - QC Complete"/>
    <n v="44573"/>
    <n v="44617"/>
    <s v="branch fell on primaries and caught fire"/>
    <s v="\\fxshare-nas05\quotashare-fs01\ESA\5 - Ignition Tracking\2021_Ignition_QC_Folders\20211213_1565708_nan_nan_T005485415"/>
    <s v=" "/>
    <m/>
    <m/>
    <s v="Spoke to Daniel Silva D5S8, first on scene. No active fire. See Executive Summary for more details"/>
    <m/>
    <m/>
    <s v="Not In Scope"/>
    <m/>
    <m/>
    <m/>
    <m/>
    <m/>
    <m/>
    <m/>
    <m/>
    <m/>
    <m/>
    <m/>
    <m/>
    <m/>
    <m/>
    <m/>
    <m/>
    <m/>
    <m/>
    <m/>
    <m/>
    <m/>
    <m/>
    <m/>
    <m/>
    <m/>
    <m/>
    <m/>
    <m/>
    <m/>
    <m/>
    <m/>
    <m/>
    <m/>
    <m/>
    <m/>
    <m/>
    <m/>
    <m/>
    <m/>
    <s v="Y"/>
    <n v="44573"/>
    <n v="44573"/>
    <s v="D5S8"/>
    <s v="831-234-0468"/>
    <s v="SPOKE TO DANIEL SILVA (D5S8) ON 1/12/22 AT 0857. HE WAS FIRST ON SCENE TO MEET WITH 911 PERSONNEL UNTIL TMAN ARRIVED. HE FOUND BRANCH ON PRIMARY WHICH SPARKED OCCASIONALLY, BUT NO ACTIVE FIRE AT THE SCENE. TMAN ARRIVED AND DEENERGIZED LINE TO MAKE SAFE."/>
    <m/>
    <s v=" "/>
    <x v="18"/>
    <s v="05:33:00"/>
    <n v="44543"/>
    <s v="05:33:00"/>
    <s v="FAS"/>
    <s v="N"/>
    <s v="N"/>
    <n v="1565708"/>
    <s v="21-0156952"/>
    <m/>
    <s v="T005485415"/>
    <n v="122481456"/>
    <m/>
    <m/>
    <m/>
    <s v=" "/>
    <x v="0"/>
    <x v="1"/>
    <s v="N"/>
    <s v="N"/>
    <s v="N"/>
    <s v="Spoke to Meter Person Daniel Silva (D5S8) who responded to the scene to meet 911 personnel until the Tman arrived. Silva was the first PG&amp;E responder to arrive and did not witness any active fire. A tree branch was on our primary lines and it occasionally sparked, but no fire to our equipment or surrounding vegetation. Tman arrived, deenergized the line and made the scene safe. "/>
    <s v="Not PG&amp;E"/>
    <s v="Vegetation"/>
    <m/>
    <m/>
    <m/>
    <s v="No Fire"/>
    <m/>
    <m/>
    <m/>
    <m/>
    <m/>
    <s v="No Fire"/>
    <m/>
    <m/>
    <m/>
    <s v="Overhead"/>
    <x v="1"/>
    <s v="Conductor - Primary"/>
    <m/>
    <m/>
    <s v=" "/>
    <x v="0"/>
    <n v="37.066540000000003"/>
    <n v="-122.03361"/>
    <s v="Sanra Cruz"/>
    <s v="CAMP EVERS 2104 "/>
    <n v="21000"/>
    <s v="CAMP EVERS 21045096"/>
    <x v="0"/>
    <s v="Unknown"/>
    <s v="Conifer Forest"/>
    <m/>
    <m/>
    <m/>
    <m/>
    <m/>
    <m/>
    <m/>
    <s v="Pending Data"/>
    <s v="Pending Data"/>
    <s v="Pending Data"/>
    <s v="Pending Data"/>
    <s v="2021-12-21"/>
    <m/>
    <m/>
    <m/>
    <m/>
    <m/>
    <m/>
    <m/>
    <m/>
    <m/>
    <m/>
    <m/>
    <m/>
    <m/>
    <m/>
    <m/>
    <m/>
    <m/>
    <m/>
    <m/>
    <s v=" "/>
    <s v="CENTRAL COAST"/>
    <s v="SANTA CRUZ 05"/>
    <s v="2021-12-13"/>
    <s v="2021-12-13"/>
    <s v="1565708"/>
    <s v="T005485415"/>
    <s v="2016"/>
    <s v="LOCKHART GULCH RD"/>
    <s v="SCOTTS VALLE"/>
    <n v="37.066540000000003"/>
    <n v="-122.03361"/>
    <s v="D5S8"/>
    <s v="SILVA, DANIEL"/>
    <s v="083622104"/>
    <m/>
    <n v="9002"/>
    <m/>
    <s v="Field Remarks: branch fell on primaries. snapped 1 of 3 primary lines. broken line tangled around other 2 primary lines, secondary lines, and treeline; Dispatcher Remarks: nan; Office Remarks: A:AXS OK;X:WOLVERINE WAY;R:CHERYL - IFO ADDRESS; SAW EXLOSION AT POLE BLUE LIGHT; CAUGHT FIRE POSIBLE LIMB; STILL GOWING; CALLED  911, PWR-I"/>
    <m/>
    <m/>
    <m/>
    <m/>
    <m/>
    <m/>
    <m/>
    <m/>
    <s v=" "/>
    <m/>
    <m/>
    <m/>
    <m/>
    <m/>
    <m/>
    <m/>
    <m/>
    <m/>
    <m/>
    <m/>
    <m/>
    <m/>
    <m/>
    <m/>
    <m/>
    <m/>
    <m/>
    <m/>
    <m/>
    <m/>
    <s v="TREE-BRANCH FELL INTO LINE"/>
    <s v="OTHER"/>
    <m/>
    <m/>
    <m/>
    <m/>
    <m/>
    <m/>
    <m/>
    <m/>
    <m/>
    <m/>
    <m/>
    <m/>
    <m/>
    <m/>
    <m/>
    <m/>
    <m/>
    <m/>
    <m/>
    <m/>
    <m/>
    <m/>
    <m/>
    <m/>
    <m/>
    <m/>
    <m/>
    <m/>
    <m/>
    <m/>
    <m/>
    <m/>
    <m/>
    <m/>
    <m/>
    <m/>
    <m/>
    <m/>
    <m/>
    <m/>
    <m/>
    <m/>
    <m/>
    <m/>
    <m/>
    <m/>
    <m/>
    <m/>
    <m/>
  </r>
  <r>
    <n v="2290"/>
    <s v="BRV6"/>
    <s v="3 - QC Complete"/>
    <n v="44571"/>
    <n v="44617"/>
    <s v="catering tent blew into lines and caused small fire that broke wire and secondary crossarm; damaged fuse 13079"/>
    <s v="\\fxshare-nas05\quotashare-fs01\ESA\5 - Ignition Tracking\2021_Ignition_QC_Folders\20211213_1567996_nan_nan_T005487647"/>
    <s v=" "/>
    <m/>
    <m/>
    <m/>
    <m/>
    <m/>
    <s v="Not In Scope"/>
    <m/>
    <m/>
    <m/>
    <m/>
    <m/>
    <m/>
    <m/>
    <m/>
    <m/>
    <m/>
    <m/>
    <m/>
    <m/>
    <m/>
    <m/>
    <m/>
    <m/>
    <m/>
    <m/>
    <m/>
    <m/>
    <m/>
    <m/>
    <m/>
    <m/>
    <m/>
    <m/>
    <m/>
    <m/>
    <m/>
    <m/>
    <m/>
    <m/>
    <m/>
    <m/>
    <m/>
    <m/>
    <m/>
    <m/>
    <s v="Y"/>
    <n v="44571"/>
    <n v="44571"/>
    <s v="GJWA"/>
    <s v="661-809-8744"/>
    <s v="Tman states the large catering tent blew up into the lines and caused wire down and broken crossarm but no fire"/>
    <m/>
    <s v=" "/>
    <x v="18"/>
    <s v="16:15:00"/>
    <n v="44543"/>
    <s v="16:09:00"/>
    <s v="FAS"/>
    <s v="N"/>
    <s v="N"/>
    <n v="1567996"/>
    <s v="21-0157455"/>
    <m/>
    <s v="T005487647, T005487654"/>
    <n v="122483963"/>
    <m/>
    <m/>
    <m/>
    <s v=" "/>
    <x v="0"/>
    <x v="1"/>
    <s v="N"/>
    <s v="N"/>
    <s v="N"/>
    <s v="Spoke to Tman Waters on 1/10/22 at 0941 - stated the large catering tent blew up into the lines which caused wire down and broken secondary crossarm, no fire"/>
    <s v="Not PG&amp;E"/>
    <s v="Other"/>
    <m/>
    <m/>
    <m/>
    <s v="No Fire"/>
    <m/>
    <m/>
    <m/>
    <m/>
    <m/>
    <s v="No Fire"/>
    <m/>
    <m/>
    <m/>
    <s v="Overhead"/>
    <x v="1"/>
    <s v="Crossarm"/>
    <m/>
    <m/>
    <s v=" "/>
    <x v="0"/>
    <n v="35.308619999999998"/>
    <n v="-118.99908000000001"/>
    <s v="Kern"/>
    <s v="PANAMA 2102"/>
    <n v="21000"/>
    <s v="PANAMA 21021689"/>
    <x v="0"/>
    <s v="City/County Fire Department"/>
    <s v="Urban"/>
    <m/>
    <m/>
    <m/>
    <m/>
    <m/>
    <m/>
    <m/>
    <s v="Pending Data"/>
    <s v="Pending Data"/>
    <s v="Pending Data"/>
    <s v="Pending Data"/>
    <s v="2021-12-21"/>
    <m/>
    <m/>
    <m/>
    <m/>
    <m/>
    <m/>
    <m/>
    <m/>
    <m/>
    <m/>
    <m/>
    <m/>
    <m/>
    <m/>
    <m/>
    <m/>
    <m/>
    <m/>
    <m/>
    <s v=" "/>
    <s v="KERN"/>
    <s v="BAKERSFIELD 12"/>
    <s v="2021-12-13"/>
    <s v="2021-12-13"/>
    <s v="1567996"/>
    <s v="T005487647"/>
    <s v="UNKNOWN"/>
    <s v="GARBER WAY."/>
    <s v="BAKERSFIELD"/>
    <n v="35.308619999999998"/>
    <n v="-118.99908000000001"/>
    <s v="GJWA"/>
    <s v="WATERS, GREGORY "/>
    <s v="253422102"/>
    <m/>
    <n v="9260"/>
    <m/>
    <s v="Field Remarks: Called for crew to replace wire down and broken crossarm; Dispatcher Remarks: nan; Office Remarks: AXS-OK. FD ENR; CB/ETA:661-324-6551; TENT ON LINE CAUSING ARCING. "/>
    <m/>
    <m/>
    <m/>
    <m/>
    <m/>
    <m/>
    <m/>
    <m/>
    <s v=" "/>
    <m/>
    <m/>
    <m/>
    <m/>
    <m/>
    <m/>
    <m/>
    <m/>
    <m/>
    <m/>
    <m/>
    <m/>
    <m/>
    <m/>
    <m/>
    <m/>
    <m/>
    <m/>
    <m/>
    <m/>
    <m/>
    <s v="PATROL-NOT CONDUCTED"/>
    <m/>
    <m/>
    <m/>
    <m/>
    <m/>
    <m/>
    <m/>
    <m/>
    <m/>
    <m/>
    <m/>
    <m/>
    <m/>
    <m/>
    <m/>
    <m/>
    <m/>
    <m/>
    <m/>
    <m/>
    <m/>
    <m/>
    <m/>
    <m/>
    <m/>
    <m/>
    <m/>
    <m/>
    <m/>
    <m/>
    <m/>
    <m/>
    <m/>
    <m/>
    <m/>
    <m/>
    <m/>
    <m/>
    <m/>
    <m/>
    <m/>
    <m/>
    <m/>
    <m/>
    <m/>
    <m/>
    <m/>
    <m/>
    <m/>
    <m/>
  </r>
  <r>
    <n v="2289"/>
    <s v="DLY6"/>
    <s v="3 - QC Complete"/>
    <n v="44558"/>
    <n v="44617"/>
    <s v="unknown as of 12/16/2021 if transformer caused veg fire or if it blew because of veg fire"/>
    <s v="\\fxshare-nas05\quotashare-fs01\ESA\5 - Ignition Tracking\2021_Ignition_QC_Folders\20211213_1566798_nan_nan_T005487593"/>
    <s v=" "/>
    <s v="Y"/>
    <s v="DLY6"/>
    <s v="UPDATED OUTAGE AND CREATE TIME "/>
    <n v="44558"/>
    <m/>
    <s v="Not In Scope"/>
    <m/>
    <m/>
    <m/>
    <m/>
    <m/>
    <m/>
    <m/>
    <m/>
    <m/>
    <m/>
    <m/>
    <m/>
    <m/>
    <m/>
    <m/>
    <m/>
    <m/>
    <m/>
    <m/>
    <m/>
    <m/>
    <m/>
    <m/>
    <m/>
    <m/>
    <m/>
    <m/>
    <m/>
    <m/>
    <m/>
    <m/>
    <m/>
    <s v="N"/>
    <m/>
    <m/>
    <m/>
    <m/>
    <m/>
    <m/>
    <s v="Y"/>
    <n v="44558"/>
    <n v="44558"/>
    <s v="DLDM"/>
    <s v="DAVID DAVIS 925 315-0757"/>
    <s v="INQUIRED ABOUT VEG FIRE, HE STATED NO VEG FIRE ONLY TRNSFRMER BLEW. "/>
    <m/>
    <s v=" "/>
    <x v="18"/>
    <s v="16:00:00"/>
    <n v="44543"/>
    <s v="10:41:00"/>
    <s v="FAS"/>
    <s v="Y"/>
    <s v="N"/>
    <n v="1566798"/>
    <s v="21-0157451"/>
    <m/>
    <s v="T005487593"/>
    <n v="122483921"/>
    <m/>
    <m/>
    <m/>
    <s v=" "/>
    <x v="0"/>
    <x v="0"/>
    <s v="N"/>
    <s v="N"/>
    <s v="N"/>
    <s v="On December 13 2021 at 16:00 hours, a PG&amp;E Troubleman was dispatched to the French Camp 1102, a 12kV Distribution Circuit on South Lockhart Road near West Sneed Road in French Camp in response to a blown transformer and vegetation fire. Initial analysis indicates equipment failure caused the ignition.  Upon arrival, the PG&amp;E Troubleman found the transformer bank had ignited and was the source for the ignition reported.   The Troubleman met the fire department on scene and confirmed there was no vegetation fire associated with this ignition.  Further research into this transformer bank shows it being overloaded, which was a contributing factor to the failure.   This event lead to an area outage impacting eight customers.  The ensuing fire was contained to the transformer bank and the fire was suppressed by Valley Com Fire Department. A PG&amp;E Hired Contract Crew replaced the transformer bank, install a bird cover cut outs and resagged the secondary on December 13, 2021."/>
    <s v="PG&amp;E"/>
    <s v="Other"/>
    <s v="Transformer"/>
    <s v="D"/>
    <s v="D"/>
    <s v="Structure-only"/>
    <s v="NO FIRE ONLY TRANSFORMER BLEW.  FD REPORTED INCORRECTLY "/>
    <m/>
    <m/>
    <m/>
    <m/>
    <s v="Equipment - Overloaded"/>
    <s v="All types of equipment / facility failure"/>
    <s v="Transformer failure"/>
    <s v="Y"/>
    <s v="Overhead"/>
    <x v="0"/>
    <s v="Transformer"/>
    <s v="Transformer"/>
    <n v="102067803"/>
    <s v=" "/>
    <x v="0"/>
    <n v="37.877485523700003"/>
    <n v="-121.29883458010001"/>
    <s v="San Joaquin"/>
    <s v="FRENCH CAMP 1102"/>
    <n v="12000"/>
    <s v="FRENCH CAMP 1102/2"/>
    <x v="0"/>
    <s v="Valley Com"/>
    <s v="Herbaceous"/>
    <s v="Grass Fuel Model"/>
    <s v="Field, low grass/weeds"/>
    <s v="N"/>
    <m/>
    <m/>
    <m/>
    <m/>
    <s v="Pending Data"/>
    <s v="Pending Data"/>
    <s v="Pending Data"/>
    <s v="Pending Data"/>
    <s v="2021-12-21"/>
    <m/>
    <m/>
    <m/>
    <m/>
    <m/>
    <m/>
    <m/>
    <m/>
    <m/>
    <m/>
    <m/>
    <m/>
    <m/>
    <m/>
    <m/>
    <m/>
    <m/>
    <m/>
    <m/>
    <s v=" "/>
    <s v="STOCKTON"/>
    <s v="STOCKTON 08"/>
    <s v="2021-12-13"/>
    <s v="2021-12-13"/>
    <s v="1566798"/>
    <s v="T005487593"/>
    <s v="UNKNOWN"/>
    <s v="8319 S LOCKHART RD"/>
    <s v="FRENCH CAMP"/>
    <n v="37.877510000000001"/>
    <n v="-121.29885"/>
    <s v="DLDM"/>
    <s v="DAVIS, DAVID"/>
    <s v="163291102"/>
    <m/>
    <n v="9002"/>
    <m/>
    <s v="Field Remarks: NG OD  TX BANK; Dispatcher Remarks: nan; Office Remarks: AXS-OK OIS. 1566798..FD ONSITE. BLOWN TRANSF WITH VEG FIRE. "/>
    <m/>
    <m/>
    <m/>
    <m/>
    <m/>
    <m/>
    <m/>
    <m/>
    <s v=" "/>
    <m/>
    <m/>
    <m/>
    <m/>
    <m/>
    <m/>
    <m/>
    <m/>
    <m/>
    <m/>
    <m/>
    <m/>
    <m/>
    <m/>
    <m/>
    <m/>
    <m/>
    <m/>
    <m/>
    <m/>
    <m/>
    <s v="OVERHEAD"/>
    <s v="TRANSFORMER (OH)"/>
    <m/>
    <m/>
    <m/>
    <m/>
    <m/>
    <m/>
    <m/>
    <m/>
    <m/>
    <m/>
    <m/>
    <m/>
    <m/>
    <m/>
    <m/>
    <m/>
    <m/>
    <m/>
    <m/>
    <m/>
    <m/>
    <m/>
    <m/>
    <m/>
    <m/>
    <m/>
    <m/>
    <m/>
    <m/>
    <m/>
    <m/>
    <m/>
    <m/>
    <m/>
    <m/>
    <m/>
    <m/>
    <m/>
    <m/>
    <m/>
    <m/>
    <m/>
    <m/>
    <m/>
    <m/>
    <m/>
    <m/>
    <m/>
    <m/>
  </r>
  <r>
    <n v="2288"/>
    <s v="DLY6"/>
    <s v="3 - QC Complete"/>
    <n v="44571"/>
    <n v="44617"/>
    <s v="pole fire; failed line recloser 85686"/>
    <s v="\\fxshare-nas05\quotashare-fs01\ESA\5 - Ignition Tracking\2021_Ignition_QC_Folders\20211213_1567499_nan_nan_T005486998"/>
    <s v=" "/>
    <s v="Y"/>
    <s v="DLY6"/>
    <s v="updated create time and outage time "/>
    <n v="44571"/>
    <m/>
    <s v="Not In Scope"/>
    <m/>
    <m/>
    <m/>
    <m/>
    <m/>
    <m/>
    <m/>
    <m/>
    <m/>
    <m/>
    <m/>
    <m/>
    <m/>
    <m/>
    <m/>
    <m/>
    <m/>
    <m/>
    <m/>
    <m/>
    <m/>
    <m/>
    <m/>
    <m/>
    <m/>
    <m/>
    <m/>
    <m/>
    <m/>
    <m/>
    <m/>
    <m/>
    <s v="N"/>
    <m/>
    <m/>
    <m/>
    <m/>
    <m/>
    <m/>
    <s v="N"/>
    <m/>
    <m/>
    <m/>
    <m/>
    <m/>
    <m/>
    <s v=" "/>
    <x v="18"/>
    <s v="13:43:00"/>
    <n v="44543"/>
    <s v="14:01:00"/>
    <s v="FAS"/>
    <s v="Y"/>
    <s v="N"/>
    <n v="1567499"/>
    <s v="21-0157319"/>
    <m/>
    <s v="T005486998"/>
    <s v="122483352, 122483437"/>
    <m/>
    <m/>
    <m/>
    <s v=" "/>
    <x v="0"/>
    <x v="0"/>
    <s v="N"/>
    <s v="N"/>
    <s v="N"/>
    <s v=" On December 13, 2021 at 13:43 hours, a PG&amp;E Troubleman was dispatched to the Ashlan Ave 1109, a 12kV Distribution Circuit on West Clinton Ave just West of North Carol Drive in Fresno in response to an area outage. Initial analysis indicates equipment failure caused the ignition. Upon further investigation from the PG&amp;E Troubleman it was identified the capacitor bank ignited causing the crossarm and pole to fail as well.  This ignition caused an area outage for 1062 customers in the area.  The ensuing fire was contained to the pole, and it is unknown who suppressed the ignition.  A PG&amp;E Hired Contract Crew was onsite December 13th and December 14th 2021 to replace the pole, crossarm, capacitor bank and conductor form the incident."/>
    <s v="PG&amp;E"/>
    <s v="Other"/>
    <s v="Capacitor bank"/>
    <s v="D"/>
    <s v="D"/>
    <s v="Structure-PG&amp;E only"/>
    <s v="CAPACITOR BANK POLE FIRE."/>
    <m/>
    <m/>
    <m/>
    <m/>
    <s v="Equipment - PG&amp;E"/>
    <s v="All types of equipment / facility failure"/>
    <s v="Recloser failure"/>
    <s v="Y"/>
    <s v="Overhead"/>
    <x v="0"/>
    <s v="Recloser"/>
    <s v="Capacitor Bank, Pole "/>
    <s v="recloser 85686"/>
    <s v=" "/>
    <x v="0"/>
    <n v="36.77196"/>
    <n v="-119.85178999999999"/>
    <s v="Fresno"/>
    <s v="ASHLAN AVE 1109"/>
    <n v="12000"/>
    <s v="ASHLAN AVE 110985686"/>
    <x v="0"/>
    <s v="Unknown"/>
    <s v="Urban"/>
    <s v="Grass Fuel Model"/>
    <s v="low grass/weeds"/>
    <m/>
    <m/>
    <m/>
    <m/>
    <m/>
    <s v="Pending Data"/>
    <s v="Pending Data"/>
    <s v="Pending Data"/>
    <s v="Pending Data"/>
    <s v="2021-12-21"/>
    <m/>
    <m/>
    <m/>
    <m/>
    <m/>
    <m/>
    <m/>
    <m/>
    <m/>
    <m/>
    <m/>
    <m/>
    <m/>
    <m/>
    <m/>
    <m/>
    <m/>
    <m/>
    <m/>
    <s v=" "/>
    <s v="FRESNO"/>
    <s v="FRESNO 07"/>
    <s v="2021-12-13"/>
    <s v="2021-12-13"/>
    <s v="1567499"/>
    <s v="T005486998"/>
    <s v="2640"/>
    <s v="N VALENTINE AVE"/>
    <s v="FRESNO"/>
    <n v="36.77196"/>
    <n v="-119.85178999999999"/>
    <s v="P1SE"/>
    <s v="STARK, PATRICK"/>
    <s v="252051109"/>
    <m/>
    <n v="9002"/>
    <m/>
    <s v="Field Remarks: CAPACITOR BANK POLE FIRE. SLIGHT ANGLE 3 PHASE 397 ARM. HAS DOWN GUY TO GUY STUB POLE ACROSS ROAD. POLE HAS 29W LED STREET LIGHT ON IT. BRING PART 4 TO REATTACH DUPLEX. POLE TO SOUTH HAS BROKEN TANGENT 3 PHASE CROSSARM; Dispatcher Remarks: nan; Office Remarks: SMART MTR AUTO-GENERATED TAG "/>
    <m/>
    <m/>
    <m/>
    <m/>
    <m/>
    <m/>
    <m/>
    <m/>
    <s v=" "/>
    <m/>
    <m/>
    <m/>
    <m/>
    <m/>
    <m/>
    <m/>
    <m/>
    <m/>
    <m/>
    <m/>
    <m/>
    <m/>
    <m/>
    <m/>
    <m/>
    <m/>
    <m/>
    <m/>
    <m/>
    <m/>
    <s v="OVERHEAD"/>
    <s v="POLE-WOOD"/>
    <m/>
    <m/>
    <m/>
    <m/>
    <m/>
    <m/>
    <m/>
    <m/>
    <m/>
    <m/>
    <m/>
    <m/>
    <m/>
    <m/>
    <m/>
    <m/>
    <m/>
    <m/>
    <m/>
    <m/>
    <m/>
    <m/>
    <m/>
    <m/>
    <m/>
    <m/>
    <m/>
    <m/>
    <m/>
    <m/>
    <m/>
    <m/>
    <m/>
    <m/>
    <m/>
    <m/>
    <m/>
    <m/>
    <m/>
    <m/>
    <m/>
    <m/>
    <m/>
    <m/>
    <m/>
    <m/>
    <m/>
    <m/>
    <m/>
  </r>
  <r>
    <n v="2228"/>
    <s v="BRV6"/>
    <s v="3 - QC Complete"/>
    <n v="44559"/>
    <n v="44617"/>
    <s v="Fire just below distribution open delta bank transformers on Transmission overhead with distribution underbuilt pole. Cause of the ignition looks like it could be related to tracking. The ensuing fire was limited to PG&amp;E assets."/>
    <s v="\\fxshare-nas05\quotashare-fs01\ESA\5 - Ignition Tracking\2021_Ignition_QC_Folders\20211214_nan_nan_T21-018902_nan"/>
    <s v=" "/>
    <s v="Y"/>
    <s v="BRV6"/>
    <s v="Added Notification #122484860. Added OIS 1569060 and ILIS 21-0157663. Added Field Order T005488633, T005488634, T005488672, T005488717, T005488745. Changed Primary/Secondary from Service to Transmission. Added SAP Equipment ID 104084260 found in EDGIS Webviewer. Changed Outage time from 12/14/21 0107 to 12/13/21 2325 to match ILIS FNL. Changed create time to match the earliest time a tman was dispatched to the area from 12/14/21 0107 to 12/13/21 2334."/>
    <n v="44559"/>
    <m/>
    <s v="Not In Scope"/>
    <m/>
    <m/>
    <m/>
    <m/>
    <m/>
    <m/>
    <m/>
    <m/>
    <m/>
    <m/>
    <m/>
    <m/>
    <m/>
    <m/>
    <m/>
    <m/>
    <m/>
    <m/>
    <m/>
    <m/>
    <m/>
    <m/>
    <m/>
    <m/>
    <m/>
    <m/>
    <m/>
    <m/>
    <m/>
    <m/>
    <m/>
    <m/>
    <s v="N"/>
    <m/>
    <m/>
    <m/>
    <m/>
    <m/>
    <m/>
    <s v="N"/>
    <m/>
    <m/>
    <m/>
    <m/>
    <m/>
    <m/>
    <s v=" "/>
    <x v="18"/>
    <s v="23:34:00"/>
    <n v="44543"/>
    <s v="23:25:00"/>
    <s v="Trans-Sub Email"/>
    <s v="N"/>
    <s v="N"/>
    <n v="1569060"/>
    <s v="21-0157663"/>
    <s v="T21-018902"/>
    <s v="T005488633, T005488634, T005488672, T005488717, T005488745"/>
    <n v="122484860"/>
    <m/>
    <m/>
    <m/>
    <s v=" "/>
    <x v="0"/>
    <x v="0"/>
    <s v="N"/>
    <s v="N"/>
    <s v="N"/>
    <s v="On December 13, 2021 at 2334 hours, a PG&amp;E Troubleman was dispatched to the Banta 1103 12kV Distribution Circuit in the vicinity of Kasson Rd and Mancuso Rd, Tracy in response to a pole fire. Initial analysis indicates tracking caused the ignition. A primary transmission pole 009/005 MM that serves the Kasson #1 60kV line with the Banta 1103 distribution circuit underbuild is suspected to be the origin point of the fire and resulted in 844 customers experienced an outage. The ensuing fire was contained to PG&amp;E assets and it is unknown who suppressed the fire. PG&amp;E Crew replaced the damaged pole on December 14, 2021."/>
    <s v="PG&amp;E"/>
    <s v="Other"/>
    <s v="Pole"/>
    <s v="D"/>
    <s v="T"/>
    <s v="Structure-PG&amp;E only"/>
    <m/>
    <m/>
    <m/>
    <m/>
    <m/>
    <s v="Contamination"/>
    <s v="Contamination"/>
    <s v="Tracking"/>
    <s v="Y"/>
    <s v="Overhead"/>
    <x v="4"/>
    <s v="Pole"/>
    <s v="Pole"/>
    <n v="104084260"/>
    <s v=" "/>
    <x v="0"/>
    <n v="37.745077999999999"/>
    <n v="-121.338689"/>
    <s v="San Joaquin"/>
    <s v="BANTA 1103"/>
    <n v="12000"/>
    <s v="BANTA 1103CB"/>
    <x v="0"/>
    <s v="Unknown"/>
    <s v="Urban"/>
    <s v="Grass Fuel Model"/>
    <s v="Grass   "/>
    <s v="N"/>
    <m/>
    <m/>
    <m/>
    <m/>
    <s v="Pending Data"/>
    <s v="Pending Data"/>
    <s v="Pending Data"/>
    <s v="Pending Data"/>
    <s v="2021-12-14"/>
    <m/>
    <m/>
    <m/>
    <m/>
    <m/>
    <m/>
    <m/>
    <m/>
    <m/>
    <m/>
    <m/>
    <m/>
    <m/>
    <m/>
    <m/>
    <m/>
    <m/>
    <m/>
    <m/>
    <s v=" "/>
    <s v="STOCKTON"/>
    <s v="DELTA"/>
    <m/>
    <m/>
    <m/>
    <m/>
    <m/>
    <m/>
    <s v="BANTA"/>
    <m/>
    <m/>
    <m/>
    <m/>
    <m/>
    <m/>
    <m/>
    <m/>
    <m/>
    <m/>
    <m/>
    <m/>
    <m/>
    <m/>
    <m/>
    <m/>
    <m/>
    <m/>
    <m/>
    <m/>
    <m/>
    <m/>
    <m/>
    <m/>
    <m/>
    <m/>
    <m/>
    <m/>
    <m/>
    <m/>
    <m/>
    <m/>
    <m/>
    <m/>
    <m/>
    <m/>
    <m/>
    <m/>
    <m/>
    <m/>
    <m/>
    <m/>
    <s v=" "/>
    <m/>
    <m/>
    <m/>
    <m/>
    <m/>
    <m/>
    <m/>
    <m/>
    <m/>
    <m/>
    <m/>
    <m/>
    <m/>
    <m/>
    <m/>
    <m/>
    <m/>
    <m/>
    <m/>
    <m/>
    <m/>
    <m/>
    <m/>
    <m/>
    <m/>
    <m/>
    <m/>
    <m/>
    <m/>
    <m/>
    <m/>
    <m/>
    <m/>
    <m/>
    <m/>
    <m/>
    <m/>
    <m/>
    <m/>
    <m/>
    <m/>
    <m/>
    <m/>
    <m/>
    <m/>
    <m/>
    <m/>
  </r>
  <r>
    <n v="2226"/>
    <s v="FJGE"/>
    <s v="3 - QC Complete"/>
    <n v="44559"/>
    <n v="44617"/>
    <s v="Pole fire at secondary crossarm appears to be due to tracking. The ensuing fire was limited to PG&amp;E assets. This information is preliminary."/>
    <s v="\\fxshare-nas05\quotashare-fs01\ESA\5 - Ignition Tracking\2021_Ignition_QC_Folders\20211213_1568743_21-0157600_nan_T005488423"/>
    <s v=" "/>
    <s v="Y"/>
    <s v="FJGE"/>
    <s v="Fire lat/long updated per SAP Equip# 100842879, Material at orgin changed to pole per T-man comments, FNL updated per FAS"/>
    <n v="44559"/>
    <m/>
    <s v="Not In Scope"/>
    <m/>
    <m/>
    <m/>
    <m/>
    <m/>
    <m/>
    <m/>
    <m/>
    <m/>
    <m/>
    <m/>
    <m/>
    <m/>
    <m/>
    <m/>
    <m/>
    <m/>
    <m/>
    <m/>
    <m/>
    <m/>
    <m/>
    <m/>
    <m/>
    <m/>
    <m/>
    <m/>
    <m/>
    <m/>
    <m/>
    <m/>
    <m/>
    <s v="N"/>
    <m/>
    <m/>
    <m/>
    <m/>
    <m/>
    <m/>
    <s v="Y"/>
    <m/>
    <m/>
    <m/>
    <m/>
    <m/>
    <m/>
    <s v=" "/>
    <x v="18"/>
    <s v="21:01:00"/>
    <n v="44543"/>
    <s v="20:18:00"/>
    <s v="FAS"/>
    <s v="N"/>
    <s v="N"/>
    <s v="1568743"/>
    <s v="21-0157600"/>
    <m/>
    <s v="T005488423"/>
    <n v="122484379"/>
    <m/>
    <m/>
    <m/>
    <s v=" "/>
    <x v="0"/>
    <x v="0"/>
    <s v="N"/>
    <s v="N"/>
    <s v="N"/>
    <s v="On December 13, 2021 at 2101 hours, a PG&amp;E Troubleman was dispatched to the McCall 1103 12kV Distribution Circuit in the vicinity of East Fresno Street and South 7th Street, Fresno, in response to a pole fire.  Initial analysis indicates tracking caused the ignition.  A pole is suspected to be the origin point of the fire and resulted in an outage for 2839 customers.  The ensuing fire was contained to PG&amp;E assets and the fire was suppressed by the Fowler Fire Department.  A PG&amp;E Crew repaired a damaged pole, crossarm, hardware, insulator, and guy on December 13, 2021.  "/>
    <s v="PG&amp;E"/>
    <s v="Other"/>
    <s v="Pole"/>
    <s v="D"/>
    <s v="D"/>
    <s v="Structure-PG&amp;E only"/>
    <s v="WOOD POLE "/>
    <m/>
    <m/>
    <m/>
    <m/>
    <s v="Contamination"/>
    <s v="Contamination"/>
    <s v="Tracking"/>
    <s v="Y"/>
    <s v="Overhead"/>
    <x v="2"/>
    <s v="Pole"/>
    <s v="Pole, Crossarm, Insulator, Hardware, Insulator, Guy"/>
    <n v="100842879"/>
    <s v=" "/>
    <x v="0"/>
    <n v="36.628028"/>
    <n v="-119.677238"/>
    <s v="Fresno"/>
    <s v="MC CALL 1103"/>
    <n v="12000"/>
    <s v="MC CALL 1103CB"/>
    <x v="0"/>
    <s v="Fowler FD"/>
    <s v="Urban"/>
    <s v="Grass Fuel Model"/>
    <s v="Grass"/>
    <s v="N"/>
    <m/>
    <m/>
    <m/>
    <m/>
    <s v="Pending Data"/>
    <s v="Pending Data"/>
    <s v="Pending Data"/>
    <s v="Pending Data"/>
    <s v="2021-12-14"/>
    <m/>
    <m/>
    <m/>
    <m/>
    <m/>
    <m/>
    <m/>
    <m/>
    <m/>
    <m/>
    <m/>
    <m/>
    <m/>
    <m/>
    <m/>
    <m/>
    <m/>
    <m/>
    <m/>
    <s v=" "/>
    <s v="FRESNO"/>
    <s v="SELMA  01"/>
    <s v="21:01"/>
    <s v="12/13/2021"/>
    <s v="1568743"/>
    <s v="T005488423"/>
    <n v="531"/>
    <s v="S 6TH ST"/>
    <s v="FOWLER"/>
    <n v="36.610210000000002"/>
    <n v="-119.63822999999999"/>
    <s v="F6TMQSO"/>
    <s v="SCOTTI, MICHEAL"/>
    <n v="25412"/>
    <s v="20211214 01:48"/>
    <n v="9110"/>
    <m/>
    <s v="POLE FIRE, BROKEN POLE TOP.  MADE SAFE, SWITCHED TO ISOLATE DAMAGE.  CREATED EC TAG AND CALLED FOR REPAIR CREW.  "/>
    <s v="Y"/>
    <m/>
    <m/>
    <m/>
    <n v="36.628040000000013"/>
    <n v="-119.677249"/>
    <s v="PGE WOOD POLE "/>
    <s v="CITY OF FOWLER FD, JESSE HERNANDEZ 559-381-0449, INCIDENT # 020106"/>
    <m/>
    <s v="N"/>
    <s v="Y"/>
    <m/>
    <s v="Storm Rain"/>
    <m/>
    <s v="PGE&amp;E-Owned Structure/Equipment"/>
    <s v="WOOD POLE "/>
    <s v="Light"/>
    <m/>
    <s v="PG&amp;E Equipment"/>
    <m/>
    <s v="Structure Only"/>
    <s v="WOOD POLE "/>
    <s v="Fire Dept"/>
    <s v="CITY OF FOWLER FD"/>
    <s v="Overhead"/>
    <m/>
    <s v="Y"/>
    <s v="PHOTOS "/>
    <s v="PG&amp;E Employee"/>
    <m/>
    <s v="OVERHEAD"/>
    <s v="POLE-WOOD"/>
    <s v="N"/>
    <s v=" "/>
    <s v="Unplanned"/>
    <s v="Fresno"/>
    <s v="Selma"/>
    <s v="254121108, MC CALL-1108"/>
    <s v="21-0157600"/>
    <s v="Unplanned"/>
    <s v="Clear;32-90F"/>
    <s v="2839"/>
    <s v="453879"/>
    <s v="NO"/>
    <s v="Force Out"/>
    <s v="Sustained"/>
    <s v="No"/>
    <s v="1108/2"/>
    <s v="OH"/>
    <s v="Circuit Breaker"/>
    <s v="1568743"/>
    <s v="Pole-Wood, Burned/flashed"/>
    <s v="NONE"/>
    <s v=" "/>
    <s v=" "/>
    <s v="MC CALL SUB"/>
    <s v="1 E/OF 93843"/>
    <m/>
    <m/>
    <m/>
    <m/>
    <m/>
    <m/>
    <m/>
    <m/>
    <m/>
    <m/>
    <m/>
    <m/>
    <m/>
    <m/>
    <m/>
    <m/>
    <m/>
    <m/>
    <m/>
    <m/>
    <m/>
    <m/>
    <m/>
    <m/>
  </r>
  <r>
    <n v="2225"/>
    <s v="AGFC"/>
    <s v="3 - QC Complete"/>
    <n v="44544"/>
    <n v="44617"/>
    <s v="Structure fire, not attributable to PG&amp;E assets. This informaiton is preliminary."/>
    <s v="\\fxshare-nas05\quotashare-fs01\ESA\5 - Ignition Tracking\2021_Ignition_QC_Folders\20211213_nan_nan_nan_0000924970"/>
    <s v=" "/>
    <m/>
    <m/>
    <m/>
    <m/>
    <m/>
    <s v="Not In Scope"/>
    <m/>
    <m/>
    <m/>
    <m/>
    <m/>
    <m/>
    <m/>
    <m/>
    <m/>
    <m/>
    <m/>
    <m/>
    <m/>
    <m/>
    <m/>
    <m/>
    <m/>
    <m/>
    <m/>
    <m/>
    <m/>
    <m/>
    <m/>
    <m/>
    <m/>
    <m/>
    <m/>
    <m/>
    <m/>
    <m/>
    <m/>
    <m/>
    <m/>
    <m/>
    <m/>
    <m/>
    <m/>
    <m/>
    <m/>
    <m/>
    <m/>
    <m/>
    <m/>
    <m/>
    <m/>
    <m/>
    <s v=" "/>
    <x v="18"/>
    <s v="20:00:00"/>
    <m/>
    <m/>
    <s v="FAS"/>
    <s v="N"/>
    <s v="N"/>
    <m/>
    <m/>
    <m/>
    <n v="924970"/>
    <m/>
    <m/>
    <m/>
    <m/>
    <s v=" "/>
    <x v="0"/>
    <x v="1"/>
    <s v="N"/>
    <s v="N"/>
    <s v="N"/>
    <s v="Structure fire, not attributable to PG&amp;E assets. This informaiton is preliminary."/>
    <s v="Not PG&amp;E"/>
    <s v="Building"/>
    <m/>
    <m/>
    <m/>
    <s v="Structure-only"/>
    <s v="PUMP HOUSE"/>
    <m/>
    <m/>
    <m/>
    <m/>
    <s v="Other Fire: Non-PG&amp;E related"/>
    <m/>
    <m/>
    <m/>
    <s v="Overhead"/>
    <x v="1"/>
    <m/>
    <m/>
    <m/>
    <s v=" "/>
    <x v="0"/>
    <n v="36.952121000000012"/>
    <n v="-120.09720299999999"/>
    <s v="Madera"/>
    <s v="MADERA 1118"/>
    <n v="12000"/>
    <m/>
    <x v="0"/>
    <s v="Cal Fire"/>
    <s v="Agriculture"/>
    <m/>
    <m/>
    <m/>
    <m/>
    <m/>
    <m/>
    <m/>
    <s v="Pending Data"/>
    <s v="Pending Data"/>
    <s v="Pending Data"/>
    <s v="Pending Data"/>
    <s v="2021-12-14"/>
    <m/>
    <m/>
    <m/>
    <m/>
    <m/>
    <m/>
    <m/>
    <m/>
    <m/>
    <m/>
    <m/>
    <m/>
    <m/>
    <m/>
    <m/>
    <m/>
    <m/>
    <m/>
    <m/>
    <s v=" "/>
    <s v="YOSEMITE"/>
    <s v="OAKHURST 01"/>
    <s v="20:00"/>
    <s v="12/13/2021"/>
    <m/>
    <n v="924970"/>
    <s v="UNKNOWN"/>
    <s v="PREMISES DO NOT CHANGE"/>
    <s v="MADERA"/>
    <n v="37.331384"/>
    <n v="-119.636824"/>
    <s v="Y2TSWL9"/>
    <s v="LAMBERT, SHAWN"/>
    <m/>
    <s v="20211213 21:21"/>
    <n v="1102"/>
    <m/>
    <s v="STRUCTURE FIRE CAL FIRE INCIDENT # 27895"/>
    <s v="Y"/>
    <n v="2"/>
    <s v="\\fxshare-nas05\quotashare-fs01\ESA\5 - Ignition Tracking\Fire_Tab_Attachment_Files"/>
    <m/>
    <n v="36.952121000000012"/>
    <n v="-120.09720299999999"/>
    <m/>
    <s v="Cal Fire"/>
    <m/>
    <s v="N"/>
    <s v="Y"/>
    <s v="N"/>
    <s v="Storm Wind/Rain/Snow"/>
    <s v=".05 RAIN PER HR &amp; WIND @ 10-20MPH &quot;"/>
    <s v="Customer-Owned Structure/Equipment"/>
    <s v="CUST PNL ON PUMP HOUSE"/>
    <s v="Gusty"/>
    <s v="10-20MPH"/>
    <s v="Unknown"/>
    <m/>
    <s v="Structure Only"/>
    <s v="PUMP HOUSE"/>
    <s v="Cal Fire"/>
    <s v="INCIDENT # 27895"/>
    <s v="Overhead"/>
    <s v="TPX SVC"/>
    <s v="N"/>
    <m/>
    <m/>
    <m/>
    <m/>
    <m/>
    <m/>
    <s v=" "/>
    <m/>
    <m/>
    <m/>
    <m/>
    <m/>
    <m/>
    <m/>
    <m/>
    <m/>
    <m/>
    <m/>
    <m/>
    <m/>
    <m/>
    <m/>
    <m/>
    <m/>
    <m/>
    <m/>
    <m/>
    <m/>
    <m/>
    <m/>
    <m/>
    <m/>
    <m/>
    <m/>
    <m/>
    <m/>
    <m/>
    <m/>
    <m/>
    <m/>
    <m/>
    <m/>
    <m/>
    <m/>
    <m/>
    <m/>
    <m/>
    <m/>
    <m/>
    <m/>
    <m/>
    <m/>
    <m/>
    <m/>
  </r>
  <r>
    <n v="2224"/>
    <s v="DLY6"/>
    <s v="3 - QC Complete"/>
    <n v="44546"/>
    <n v="44617"/>
    <s v="Pole fire on the Mendota-San Joaquin-Helm 70kV Transmission line with cause of equipment failure unknown at this time. The ensuing fire was 1 meter - &lt; 3 meters in size. This information is preliminary."/>
    <s v="\\fxshare-nas05\quotashare-fs01\ESA\5 - Ignition Tracking\2021_Ignition_QC_Folders\20211213_nan_nan_T21-018883_nan"/>
    <s v=" "/>
    <s v="Y"/>
    <s v="DLY6"/>
    <s v="Moved FO ID to totl number"/>
    <n v="44545"/>
    <m/>
    <s v="Not In Scope"/>
    <m/>
    <m/>
    <m/>
    <m/>
    <m/>
    <m/>
    <m/>
    <m/>
    <m/>
    <m/>
    <m/>
    <m/>
    <m/>
    <m/>
    <m/>
    <m/>
    <m/>
    <m/>
    <m/>
    <m/>
    <m/>
    <m/>
    <m/>
    <m/>
    <m/>
    <m/>
    <m/>
    <m/>
    <m/>
    <m/>
    <m/>
    <m/>
    <s v="N"/>
    <m/>
    <m/>
    <m/>
    <m/>
    <m/>
    <m/>
    <s v="Y"/>
    <n v="44545"/>
    <n v="44545"/>
    <s v="JxLz"/>
    <s v="Justin Lassley, 559-240-0724"/>
    <s v="need more details, was it the bad conductor as pictured,  fire looks like it started near base of pole.  Need a fire size.  "/>
    <m/>
    <s v=" "/>
    <x v="18"/>
    <s v="03:19:00"/>
    <n v="44543"/>
    <s v="03:19:00"/>
    <s v="Trans-Sub Email"/>
    <s v="N"/>
    <s v="N"/>
    <m/>
    <m/>
    <s v="T21-018883"/>
    <m/>
    <n v="122480948"/>
    <m/>
    <m/>
    <m/>
    <s v=" "/>
    <x v="0"/>
    <x v="0"/>
    <s v="N"/>
    <s v="N"/>
    <s v="N"/>
    <s v="On December 13, 2021 at 03:19 hours, notification sent and a PG&amp;E Troubleman arrived to Helm-San Joawuin-Helm, a 70kV Distribution Circuit on west South Avenue east of West Adams Road in Fresno in response to a transmission level interruption. Initial analysis indicates equipment failure caused the ignition.  Upon further investigation, the troubleman observed vehicle tread marks surrounding the pole and a pile of debris in the abandoned dirt agricultural field.   The troubleman inspected the pole and did not find an impact point or tread marks within five feet of the pole.  Remnants of broken bond wire were identified and believed to be the ignition point for this incident, causing the ignition which lead to the smoldering of the pole.   The ensuing fire was under three meters in size and it is unknown who suppressed the fire.  A PG&amp;E Crew replaced the pole and conductor on December 13, 2021."/>
    <s v="PG&amp;E"/>
    <s v="Vegetation"/>
    <m/>
    <s v="T"/>
    <s v="T"/>
    <s v="&lt;3 meters of linear travel"/>
    <s v="dirt, low grass so sparse that fire couldn’t spread, per phone conversation "/>
    <m/>
    <s v="none "/>
    <s v="none "/>
    <s v="none "/>
    <s v="Equipment - PG&amp;E"/>
    <s v="All types of equipment / facility failure"/>
    <s v="Pole failure"/>
    <s v="N"/>
    <s v="Overhead"/>
    <x v="4"/>
    <s v="Pole"/>
    <s v="Pole, Conductor "/>
    <n v="40763405"/>
    <s v=" "/>
    <x v="0"/>
    <n v="36.617528"/>
    <n v="-120.306928"/>
    <s v="Fresno"/>
    <s v="MENDOTA-SAN JOAWUIN-HELM 70kV"/>
    <n v="70000"/>
    <m/>
    <x v="0"/>
    <s v="Unknown"/>
    <s v="Herbaceous"/>
    <s v="Grass Fuel Model "/>
    <s v="Dry grass, field "/>
    <s v="N"/>
    <m/>
    <m/>
    <m/>
    <m/>
    <s v="Pending Data"/>
    <s v="Pending Data"/>
    <s v="Pending Data"/>
    <s v="Pending Data"/>
    <s v="2021-12-14"/>
    <m/>
    <m/>
    <m/>
    <m/>
    <m/>
    <m/>
    <m/>
    <m/>
    <m/>
    <m/>
    <m/>
    <m/>
    <m/>
    <m/>
    <m/>
    <m/>
    <m/>
    <m/>
    <m/>
    <s v=" "/>
    <s v="FRESNO"/>
    <s v="FRESNO"/>
    <m/>
    <m/>
    <m/>
    <m/>
    <m/>
    <m/>
    <s v="TRANQUILLITY"/>
    <m/>
    <m/>
    <m/>
    <m/>
    <m/>
    <m/>
    <m/>
    <m/>
    <m/>
    <m/>
    <m/>
    <m/>
    <m/>
    <m/>
    <m/>
    <m/>
    <m/>
    <m/>
    <m/>
    <m/>
    <m/>
    <m/>
    <m/>
    <m/>
    <m/>
    <m/>
    <m/>
    <m/>
    <m/>
    <m/>
    <m/>
    <m/>
    <m/>
    <m/>
    <m/>
    <m/>
    <m/>
    <m/>
    <m/>
    <m/>
    <m/>
    <m/>
    <s v=" "/>
    <m/>
    <m/>
    <m/>
    <m/>
    <m/>
    <m/>
    <m/>
    <m/>
    <m/>
    <m/>
    <m/>
    <m/>
    <m/>
    <m/>
    <m/>
    <m/>
    <m/>
    <m/>
    <m/>
    <m/>
    <m/>
    <m/>
    <m/>
    <m/>
    <m/>
    <m/>
    <m/>
    <m/>
    <m/>
    <m/>
    <m/>
    <m/>
    <m/>
    <m/>
    <m/>
    <m/>
    <m/>
    <m/>
    <m/>
    <m/>
    <m/>
    <m/>
    <m/>
    <m/>
    <m/>
    <m/>
    <m/>
  </r>
  <r>
    <n v="2287"/>
    <s v="DLY6"/>
    <s v="3 - QC Complete"/>
    <n v="44571"/>
    <n v="44617"/>
    <s v="pole fire due to tracking on crossarm"/>
    <s v="\\fxshare-nas05\quotashare-fs01\ESA\5 - Ignition Tracking\2021_Ignition_QC_Folders\20211212_TR9256116_nan_nan_T005484821"/>
    <s v=" "/>
    <s v="Y"/>
    <s v="DLY6"/>
    <m/>
    <n v="44571"/>
    <m/>
    <s v="Not In Scope"/>
    <m/>
    <m/>
    <m/>
    <m/>
    <m/>
    <m/>
    <m/>
    <m/>
    <m/>
    <m/>
    <m/>
    <m/>
    <m/>
    <m/>
    <m/>
    <m/>
    <m/>
    <m/>
    <m/>
    <m/>
    <m/>
    <m/>
    <m/>
    <m/>
    <m/>
    <m/>
    <m/>
    <m/>
    <m/>
    <m/>
    <m/>
    <m/>
    <s v="N"/>
    <m/>
    <m/>
    <m/>
    <m/>
    <m/>
    <m/>
    <s v="N"/>
    <m/>
    <m/>
    <m/>
    <m/>
    <m/>
    <m/>
    <s v=" "/>
    <x v="19"/>
    <s v="07:54:00"/>
    <n v="44542"/>
    <s v="07:54:00"/>
    <s v="FAS"/>
    <s v="Y"/>
    <s v="N"/>
    <s v="TR9256116"/>
    <m/>
    <m/>
    <s v="T005484821"/>
    <n v="122479973"/>
    <m/>
    <m/>
    <m/>
    <s v=" "/>
    <x v="0"/>
    <x v="0"/>
    <s v="N"/>
    <s v="N"/>
    <s v="N"/>
    <s v=" On December 12, 2021 at 07:54 hours, a PG&amp;E Troubleman was dispatched to the California Avenue 1103, a 12kV Distribution Circuit on H Street, just south of Ventura Street in Fresno in response to a broken pole. Initial analysis indicates tracking caused the ignition. The PG&amp;E Troubleman responded to the scene and found tracking occurred from the line to the crossarm then caused the pole to ignite.   As a result of the tracking incident, the crossarm and pole failed.  There was not a customer outage associated with this event.   The ensuing fire was contained to the pole and it is unknown who suppressed the ignition. A PG&amp;E Hired Contract Crew replaced the damaged pole and crossarm on December 15, 2021."/>
    <s v="PG&amp;E"/>
    <s v="Other"/>
    <s v="Crossarm"/>
    <s v="D"/>
    <s v="D"/>
    <s v="Structure-PG&amp;E only"/>
    <s v="tracking from line to arm spread to pole"/>
    <m/>
    <m/>
    <m/>
    <m/>
    <s v="Contamination"/>
    <s v="Contamination"/>
    <s v="Contamination"/>
    <s v="Y"/>
    <s v="Overhead"/>
    <x v="0"/>
    <s v="Crossarm"/>
    <s v="Crossarm, Pole "/>
    <n v="100886133"/>
    <s v=" "/>
    <x v="0"/>
    <n v="36.728430137099998"/>
    <n v="-119.78760830580001"/>
    <s v="Fresno"/>
    <s v="CALIFORNIA AVE 1104"/>
    <n v="12000"/>
    <s v="CALIFORNIA AVE 110446974"/>
    <x v="0"/>
    <s v="Unknown"/>
    <s v="Urban"/>
    <s v="Fire-resistive fuel bed"/>
    <s v="sidewalk "/>
    <m/>
    <m/>
    <m/>
    <m/>
    <m/>
    <s v="Pending Data"/>
    <s v="Pending Data"/>
    <s v="Pending Data"/>
    <s v="Pending Data"/>
    <s v="2021-12-21"/>
    <m/>
    <m/>
    <m/>
    <m/>
    <m/>
    <m/>
    <m/>
    <m/>
    <m/>
    <m/>
    <m/>
    <m/>
    <m/>
    <m/>
    <m/>
    <m/>
    <m/>
    <m/>
    <m/>
    <s v=" "/>
    <s v="FRESNO"/>
    <s v="FRESNO 01"/>
    <s v="2021-12-12"/>
    <s v="2021-12-12"/>
    <s v="TR9256116"/>
    <s v="T005484821"/>
    <s v="UNKNOWN"/>
    <s v="H STREET AND VENTURA S"/>
    <s v="FRESNO"/>
    <m/>
    <m/>
    <s v="NDS5"/>
    <s v="STARKEY, NICK"/>
    <m/>
    <m/>
    <n v="9110"/>
    <m/>
    <s v="Field Remarks: Tracking caused pole fire, Crew to replace, M&amp;C notified ; Dispatcher Remarks: nan; Office Remarks: AXS-OK GIVE TO TMAN STARKEY "/>
    <m/>
    <m/>
    <m/>
    <m/>
    <m/>
    <m/>
    <m/>
    <m/>
    <s v=" "/>
    <m/>
    <m/>
    <m/>
    <m/>
    <m/>
    <m/>
    <m/>
    <m/>
    <m/>
    <m/>
    <m/>
    <m/>
    <m/>
    <m/>
    <m/>
    <m/>
    <m/>
    <m/>
    <m/>
    <m/>
    <m/>
    <s v="OVERHEAD"/>
    <s v="POLE-WOOD"/>
    <m/>
    <m/>
    <m/>
    <m/>
    <m/>
    <m/>
    <m/>
    <m/>
    <m/>
    <m/>
    <m/>
    <m/>
    <m/>
    <m/>
    <m/>
    <m/>
    <m/>
    <m/>
    <m/>
    <m/>
    <m/>
    <m/>
    <m/>
    <m/>
    <m/>
    <m/>
    <m/>
    <m/>
    <m/>
    <m/>
    <m/>
    <m/>
    <m/>
    <m/>
    <m/>
    <m/>
    <m/>
    <m/>
    <m/>
    <m/>
    <m/>
    <m/>
    <m/>
    <m/>
    <m/>
    <m/>
    <m/>
    <m/>
    <m/>
  </r>
  <r>
    <n v="2223"/>
    <s v="TLAL"/>
    <s v="3 - QC Complete"/>
    <n v="44543"/>
    <n v="44617"/>
    <s v="Pole caught fire when regulator R431 lost it's ground causing an electric arc to run up and down the pole. The ensuing fire was 1 meter - &lt; 3 meters in size. Based on Google Earth Pro, this occurred just outside of T2 HFTD. This information is preliminary. ILIS: 21-0156795; OIS: 1565119; FOID: T005484894, T005484903, T005484941; EC: 122480345; PM: 35311534; SAP Eqp ID: 101887900; County: San Luis Obispo; Division: Los Padres"/>
    <s v="\\fxshare-nas05\quotashare-fs01\ESA\5 - Ignition Tracking\2021_Ignition_QC_Folders\20211212_1565119_21-0156795_nan_T005484894"/>
    <s v=" "/>
    <s v="Y"/>
    <s v="TLAL"/>
    <s v="Outage Time, Fire Lat/Long Updated; Additional FOIDs Added"/>
    <n v="44543"/>
    <m/>
    <s v="Not In Scope"/>
    <m/>
    <m/>
    <m/>
    <m/>
    <m/>
    <m/>
    <m/>
    <m/>
    <m/>
    <m/>
    <m/>
    <m/>
    <m/>
    <m/>
    <m/>
    <m/>
    <m/>
    <m/>
    <m/>
    <m/>
    <m/>
    <m/>
    <m/>
    <m/>
    <m/>
    <m/>
    <m/>
    <m/>
    <m/>
    <m/>
    <m/>
    <m/>
    <m/>
    <m/>
    <m/>
    <m/>
    <m/>
    <m/>
    <m/>
    <s v="Y"/>
    <n v="44543"/>
    <n v="44543"/>
    <s v="DGBA"/>
    <s v="Darren Bird (559) 903-3771"/>
    <s v="See Phone Interview in the Reports Sub-folder"/>
    <s v="N"/>
    <s v=" "/>
    <x v="19"/>
    <s v="09:55:00"/>
    <n v="44542"/>
    <s v="10:25:00"/>
    <s v="FAS"/>
    <s v="N"/>
    <s v="N"/>
    <n v="1565119"/>
    <s v="21-0156795"/>
    <m/>
    <s v="T005484894, T005484903, T005484941"/>
    <n v="122480345"/>
    <m/>
    <m/>
    <s v="PG&amp;E_2223_Ignition_20211212_1.jpg"/>
    <s v=" "/>
    <x v="1"/>
    <x v="0"/>
    <s v="Y"/>
    <s v="Y"/>
    <s v="N"/>
    <s v="On December 12, 2021 at 1019 hours, PG&amp;E Troublemen patrolled the Oceano 1102 12kV Distribution Circuit number 182601102, in the Local Responsibility Area (LRA) near the corner of West El Campo Road and Montclair Place in Callender (Arroyo Grande). They observed a Single Left Potential 200A overhead voltage regulator R431 in the bypass position with the line energized, an oil spill from the burned regulator Bank #2 (Serial H12694063710), and a fire 2' up the 70' class-2 Douglas Fir wood pole (SAP Eqp ID 101887900, Bar Code: 120504548, JH Baxter Co., Mfr. Year 1985) and in the surrounding shrubbery. Initial analysis indicates the ignition was caused by overhead equipment failure, when the regulator R431 lost the ground wire, arced up and down the pole, and inevitable resulted in the fire that ensued. The San Luis Obispo County Fire Department responded to and extinguished the fire. The EC A-Tag 122480345 was submitted for remediation. The 39-minute outage affected 2,057 customers. The line was returned to service on December 12, 2021. This incident is within an Insulation &quot;AA&quot; and an Arrestor &quot;3&quot;District. The Public Resources Code (PRC) 4292 pole clearing did not apply to this pole, because it is outside of a High Fire Threat District (HFTD). Although pole clearing isn't applicable, the equipment has a switch that bypasses between open and energizing points and the resistor can pose a fire risk especially in the vegetation below. This information is preliminary."/>
    <s v="PG&amp;E"/>
    <s v="Vegetation"/>
    <m/>
    <s v="D"/>
    <s v="D"/>
    <s v="&lt;3 meters of linear travel"/>
    <m/>
    <m/>
    <m/>
    <m/>
    <m/>
    <s v="Equipment - PG&amp;E"/>
    <s v="All types of equipment / facility failure"/>
    <s v="Voltage Regulator failure"/>
    <s v="N"/>
    <s v="Overhead"/>
    <x v="0"/>
    <s v="Voltage Regulator"/>
    <s v="Voltage Regulator"/>
    <n v="101887900"/>
    <s v=" "/>
    <x v="0"/>
    <n v="35.0678163758"/>
    <n v="-120.58370302100001"/>
    <s v="San Luis Obispo"/>
    <s v="OCEANO 1102"/>
    <n v="12000"/>
    <s v="OCEANO 1102749231"/>
    <x v="0"/>
    <s v="SLO County FD"/>
    <s v="Barren/Other"/>
    <s v="Brush fuel model"/>
    <m/>
    <s v="N"/>
    <m/>
    <m/>
    <m/>
    <m/>
    <s v="Pending Data"/>
    <s v="Pending Data"/>
    <s v="Pending Data"/>
    <s v="Pending Data"/>
    <s v="2021-12-14"/>
    <m/>
    <m/>
    <m/>
    <m/>
    <m/>
    <m/>
    <m/>
    <m/>
    <m/>
    <m/>
    <m/>
    <m/>
    <m/>
    <m/>
    <m/>
    <m/>
    <m/>
    <m/>
    <m/>
    <s v=" "/>
    <s v="LOS PADRES"/>
    <s v="SAN LUIS OBISPO 04"/>
    <s v="09:55"/>
    <s v="12/12/2021"/>
    <s v="1565119"/>
    <s v="T005484894"/>
    <m/>
    <s v="DUNE LAKES"/>
    <s v="ARROYO GRAND"/>
    <n v="35.09442"/>
    <n v="-120.57346"/>
    <s v="L2TDGBA"/>
    <s v="BIRD, DARREN "/>
    <n v="182601102"/>
    <s v="20211212 12:42"/>
    <n v="9002"/>
    <m/>
    <s v="Pole and shrubs caught fire when regulator lost the ground and electric arc ran up and down the pole.   Fire dept responded and knocked fire down."/>
    <s v="Y"/>
    <m/>
    <m/>
    <s v="35.0807217,-120.5862283,58.600000,3D"/>
    <m/>
    <m/>
    <m/>
    <s v="SAN LUIS OBISPO COUNTY"/>
    <m/>
    <s v="N"/>
    <s v="Y"/>
    <m/>
    <s v="Clear"/>
    <m/>
    <s v="Private Land"/>
    <m/>
    <s v="Calm"/>
    <m/>
    <s v="PG&amp;E Equipment"/>
    <s v="and 10ft radius around pole"/>
    <s v="1 meter - &lt; 3 meters"/>
    <m/>
    <s v="Fire Dept"/>
    <m/>
    <s v="Underbuild"/>
    <m/>
    <s v="N"/>
    <m/>
    <m/>
    <m/>
    <s v="OVERHEAD"/>
    <s v="REGULATOR"/>
    <s v="N"/>
    <s v=" "/>
    <s v="Unplanned"/>
    <s v="Los Padres"/>
    <s v="SLO"/>
    <s v="182601102, OCEANO-1102"/>
    <s v="21-0156795"/>
    <s v="Unplanned"/>
    <s v="Clear;32-90 F"/>
    <s v="2057"/>
    <s v="80223"/>
    <s v="NO"/>
    <s v="Force Out"/>
    <s v="Sustained"/>
    <s v="No"/>
    <s v="749231"/>
    <s v="OH"/>
    <s v="Line Recloser"/>
    <s v="1565119"/>
    <s v="Regulator, Burned/flashed"/>
    <m/>
    <s v=" "/>
    <s v=" "/>
    <s v="2680 SEVADA LN"/>
    <s v="B431"/>
    <m/>
    <m/>
    <m/>
    <m/>
    <m/>
    <m/>
    <m/>
    <m/>
    <m/>
    <m/>
    <m/>
    <m/>
    <m/>
    <m/>
    <m/>
    <m/>
    <m/>
    <m/>
    <m/>
    <m/>
    <m/>
    <m/>
    <m/>
    <m/>
  </r>
  <r>
    <n v="2222"/>
    <s v="P4K5"/>
    <s v="3 - QC Complete"/>
    <n v="44542"/>
    <n v="44617"/>
    <s v="Other fire, not attributable to PG&amp;E. Fire started on the wall behind the fireplace, IC wants the gas lines to be inspected. This information is preliminary."/>
    <s v="\\fxshare-nas05\quotashare-fs01\ESA\5 - Ignition Tracking\2021_Ignition_QC_Folders\20211212_nan_nan_nan_7730841654"/>
    <s v=" "/>
    <m/>
    <m/>
    <m/>
    <m/>
    <m/>
    <s v="Not In Scope"/>
    <m/>
    <m/>
    <m/>
    <m/>
    <m/>
    <m/>
    <m/>
    <m/>
    <m/>
    <m/>
    <m/>
    <m/>
    <m/>
    <m/>
    <m/>
    <m/>
    <m/>
    <m/>
    <m/>
    <m/>
    <m/>
    <m/>
    <m/>
    <m/>
    <m/>
    <m/>
    <m/>
    <m/>
    <m/>
    <m/>
    <m/>
    <m/>
    <m/>
    <m/>
    <m/>
    <m/>
    <m/>
    <m/>
    <m/>
    <m/>
    <m/>
    <m/>
    <m/>
    <m/>
    <m/>
    <m/>
    <s v=" "/>
    <x v="19"/>
    <s v="03:19:00"/>
    <m/>
    <m/>
    <s v="FAS"/>
    <s v="N"/>
    <s v="N"/>
    <m/>
    <m/>
    <m/>
    <n v="7730841654"/>
    <m/>
    <m/>
    <m/>
    <m/>
    <s v=" "/>
    <x v="0"/>
    <x v="1"/>
    <s v="N"/>
    <s v="N"/>
    <s v="N"/>
    <s v="Other fire, not attributable to PG&amp;E. Fire started on the wall behind the fireplace, IC wants the gas lines to be inspected. This information is preliminary."/>
    <s v="Not PG&amp;E"/>
    <s v="Building"/>
    <m/>
    <m/>
    <m/>
    <s v="&lt;3 meters of linear travel"/>
    <m/>
    <m/>
    <m/>
    <m/>
    <m/>
    <s v="Other Fire: Non-PG&amp;E related"/>
    <m/>
    <m/>
    <m/>
    <s v="Overhead"/>
    <x v="1"/>
    <m/>
    <m/>
    <m/>
    <s v=" "/>
    <x v="0"/>
    <n v="37.041696700000003"/>
    <n v="-121.5855933"/>
    <s v="Santa Clara"/>
    <s v="LLAGAS 2103"/>
    <n v="21000"/>
    <m/>
    <x v="0"/>
    <s v="Santa Clara County FD"/>
    <s v="Urban"/>
    <m/>
    <m/>
    <s v="N"/>
    <m/>
    <m/>
    <m/>
    <m/>
    <s v="Pending Data"/>
    <s v="Pending Data"/>
    <s v="Pending Data"/>
    <s v="Pending Data"/>
    <s v="2021-12-14"/>
    <m/>
    <m/>
    <m/>
    <m/>
    <m/>
    <m/>
    <m/>
    <m/>
    <m/>
    <m/>
    <m/>
    <m/>
    <m/>
    <m/>
    <m/>
    <m/>
    <m/>
    <m/>
    <m/>
    <s v=" "/>
    <s v="SAN JOSE"/>
    <s v="GILROY 02"/>
    <s v="03:19"/>
    <s v="12/12/2021"/>
    <m/>
    <n v="7730841654"/>
    <n v="325"/>
    <s v="DENIO AVE APT A"/>
    <s v="GILROY"/>
    <n v="37.045186999999999"/>
    <n v="-121.580889"/>
    <s v="J2TFWB3"/>
    <s v="BRANDT, FRED"/>
    <n v="83182103"/>
    <s v="20211212 04:14"/>
    <n v="1120"/>
    <m/>
    <s v="Fire Captain cancelled electric. Says the wall behind the fire place caught fire. No electric there but wanted a gas line inspected. The home owners have had crackeling for a week, thought it was rats!"/>
    <s v="Y"/>
    <m/>
    <m/>
    <s v="37.0416967,-121.5855933,71.600000,3D"/>
    <m/>
    <m/>
    <m/>
    <s v="City Fire"/>
    <m/>
    <s v="N"/>
    <s v="Y"/>
    <s v="N"/>
    <s v="Clear"/>
    <m/>
    <s v="Customer-Owned Structure/Equipment"/>
    <s v="The wall behind the fireplace caught fire, No elec there per fire captain"/>
    <s v="Light"/>
    <m/>
    <s v="Other (Comments)"/>
    <s v="fireplace"/>
    <s v="1 meter - &lt; 3 meters"/>
    <m/>
    <s v="Fire Dept"/>
    <m/>
    <s v="Overhead"/>
    <m/>
    <s v="N"/>
    <m/>
    <m/>
    <m/>
    <m/>
    <m/>
    <m/>
    <s v=" "/>
    <m/>
    <m/>
    <m/>
    <m/>
    <m/>
    <m/>
    <m/>
    <m/>
    <m/>
    <m/>
    <m/>
    <m/>
    <m/>
    <m/>
    <m/>
    <m/>
    <m/>
    <m/>
    <m/>
    <m/>
    <m/>
    <m/>
    <m/>
    <m/>
    <m/>
    <m/>
    <m/>
    <m/>
    <m/>
    <m/>
    <m/>
    <m/>
    <m/>
    <m/>
    <m/>
    <m/>
    <m/>
    <m/>
    <m/>
    <m/>
    <m/>
    <m/>
    <m/>
    <m/>
    <m/>
    <m/>
    <m/>
  </r>
  <r>
    <n v="2286"/>
    <s v="DLY6"/>
    <s v="3 - QC Complete"/>
    <n v="44572"/>
    <n v="44617"/>
    <s v="high side jumper on transformer broke catching line on fire"/>
    <s v="\\fxshare-nas05\quotashare-fs01\ESA\5 - Ignition Tracking\2021_Ignition_QC_Folders\20211211_1564799_nan_nan_T005484591"/>
    <s v=" "/>
    <s v="Y"/>
    <s v="DLY6"/>
    <s v="UPDATED CREATE TIME, OUTAGE TIME FO ID "/>
    <n v="44572"/>
    <m/>
    <s v="Not In Scope"/>
    <m/>
    <m/>
    <m/>
    <m/>
    <m/>
    <m/>
    <m/>
    <m/>
    <m/>
    <m/>
    <m/>
    <m/>
    <m/>
    <m/>
    <m/>
    <m/>
    <m/>
    <m/>
    <m/>
    <m/>
    <m/>
    <m/>
    <m/>
    <m/>
    <m/>
    <m/>
    <m/>
    <m/>
    <m/>
    <m/>
    <m/>
    <m/>
    <s v="N"/>
    <m/>
    <m/>
    <m/>
    <m/>
    <m/>
    <m/>
    <s v="N"/>
    <m/>
    <m/>
    <m/>
    <m/>
    <m/>
    <m/>
    <s v=" "/>
    <x v="20"/>
    <s v="15:15:00"/>
    <n v="44541"/>
    <s v="15:42:00"/>
    <s v="FAS"/>
    <s v="Y"/>
    <s v="N"/>
    <n v="1564799"/>
    <s v="21-0156718"/>
    <m/>
    <s v="T005484591, T005484583, T005484594"/>
    <n v="122479773"/>
    <m/>
    <m/>
    <m/>
    <s v=" "/>
    <x v="0"/>
    <x v="0"/>
    <s v="N"/>
    <s v="N"/>
    <s v="N"/>
    <s v=" On December 12, 2021 at 08:25 hours, a PG&amp;E Troubleman was dispatched to the El Patio 1103, a 12 kV Distribution Circuit between Oriole Drive and Greentree Way in San Jose in response to hearing an explosion and arcing wires.  Initial analysis indicates equipment failure caused the ignition.  Once the Troubleman investigated the area, a high side jumper on the transformer failed causing the arcing to occur.  The ensuing fire was contained the jumper and it is unknown who suppressed the ignition.  This incident caused an outage impacting three customers.   A PG&amp;E Crew repaired the burnt jumper feeding the transformer on December 12, 2021."/>
    <s v="PG&amp;E"/>
    <s v="Other"/>
    <s v="Jumper on Transformer"/>
    <s v="D"/>
    <s v="D"/>
    <s v="Structure-PG&amp;E only"/>
    <s v="None "/>
    <m/>
    <m/>
    <m/>
    <m/>
    <s v="Equipment - PG&amp;E"/>
    <s v="All types of equipment / facility failure"/>
    <s v="Equipment failure - Other"/>
    <s v="Y"/>
    <s v="Overhead"/>
    <x v="0"/>
    <s v="Jumper"/>
    <s v="Jumper "/>
    <n v="100593405"/>
    <s v=" "/>
    <x v="0"/>
    <n v="37.305221556600003"/>
    <n v="-121.9536192603"/>
    <s v="Santa Clara"/>
    <s v="EL PATIO 1103"/>
    <n v="12000"/>
    <s v="EL PATIO 1103/2"/>
    <x v="0"/>
    <s v="Unknown"/>
    <s v="Urban"/>
    <s v="Timber fuel model"/>
    <s v="In rear easement trees, "/>
    <s v="N"/>
    <m/>
    <m/>
    <m/>
    <m/>
    <s v="Pending Data"/>
    <s v="Pending Data"/>
    <s v="Pending Data"/>
    <s v="Pending Data"/>
    <s v="2021-12-21"/>
    <m/>
    <m/>
    <m/>
    <m/>
    <m/>
    <m/>
    <m/>
    <m/>
    <m/>
    <m/>
    <m/>
    <m/>
    <m/>
    <m/>
    <m/>
    <m/>
    <m/>
    <m/>
    <m/>
    <s v=" "/>
    <s v="SAN JOSE"/>
    <s v="SAN JOSE 14"/>
    <s v="2021-12-11"/>
    <s v="2021-12-11"/>
    <s v="1564799"/>
    <s v="T005484591"/>
    <s v="3210"/>
    <s v="GREENTREE WAY"/>
    <s v="SAN JOSE"/>
    <n v="37.305210000000002"/>
    <n v="-121.95362"/>
    <s v="ZRJ2"/>
    <s v="JAMES, ZACK"/>
    <n v="82921103"/>
    <m/>
    <n v="9002"/>
    <m/>
    <s v="Field Remarks: high side jumper on transformer broke; Dispatcher Remarks: nan; Office Remarks: AXS-AXS OK XSTR-EDEN PWR-Y FIRE COMING FROM LINE CONNECTED TO HOM, NEIGHBOR HAS CALLED 911 "/>
    <m/>
    <m/>
    <m/>
    <m/>
    <m/>
    <m/>
    <m/>
    <m/>
    <s v=" "/>
    <m/>
    <m/>
    <m/>
    <m/>
    <m/>
    <m/>
    <m/>
    <m/>
    <m/>
    <m/>
    <m/>
    <m/>
    <m/>
    <m/>
    <m/>
    <m/>
    <m/>
    <m/>
    <m/>
    <m/>
    <m/>
    <s v="OVERHEAD"/>
    <s v="CONNECTOR OR SPLICE OH"/>
    <m/>
    <m/>
    <m/>
    <m/>
    <m/>
    <m/>
    <m/>
    <m/>
    <m/>
    <m/>
    <m/>
    <m/>
    <m/>
    <m/>
    <m/>
    <m/>
    <m/>
    <m/>
    <m/>
    <m/>
    <m/>
    <m/>
    <m/>
    <m/>
    <m/>
    <m/>
    <m/>
    <m/>
    <m/>
    <m/>
    <m/>
    <m/>
    <m/>
    <m/>
    <m/>
    <m/>
    <m/>
    <m/>
    <m/>
    <m/>
    <m/>
    <m/>
    <m/>
    <m/>
    <m/>
    <m/>
    <m/>
    <m/>
    <m/>
  </r>
  <r>
    <n v="2221"/>
    <s v="P4K5"/>
    <s v="3 - QC Complete"/>
    <n v="44542"/>
    <n v="44617"/>
    <s v="Other fire, not attributable to PG&amp;E. Fire in the garage. This information is preliminary."/>
    <s v="\\fxshare-nas05\quotashare-fs01\ESA\5 - Ignition Tracking\2021_Ignition_QC_Folders\20211211_nan_nan_nan_9219970065"/>
    <s v=" "/>
    <m/>
    <m/>
    <m/>
    <m/>
    <m/>
    <s v="Not In Scope"/>
    <m/>
    <m/>
    <m/>
    <m/>
    <m/>
    <m/>
    <m/>
    <m/>
    <m/>
    <m/>
    <m/>
    <m/>
    <m/>
    <m/>
    <m/>
    <m/>
    <m/>
    <m/>
    <m/>
    <m/>
    <m/>
    <m/>
    <m/>
    <m/>
    <m/>
    <m/>
    <m/>
    <m/>
    <m/>
    <m/>
    <m/>
    <m/>
    <m/>
    <m/>
    <m/>
    <m/>
    <m/>
    <m/>
    <m/>
    <m/>
    <m/>
    <m/>
    <m/>
    <m/>
    <m/>
    <m/>
    <s v=" "/>
    <x v="20"/>
    <s v="20:33:00"/>
    <m/>
    <m/>
    <s v="FAS"/>
    <s v="N"/>
    <s v="N"/>
    <m/>
    <m/>
    <m/>
    <n v="9219970065"/>
    <m/>
    <m/>
    <m/>
    <m/>
    <s v=" "/>
    <x v="0"/>
    <x v="1"/>
    <s v="N"/>
    <s v="N"/>
    <s v="N"/>
    <s v="Other fire, not attributable to PG&amp;E. Fire in the garage. This information is preliminary."/>
    <s v="Not PG&amp;E"/>
    <s v="Building"/>
    <m/>
    <m/>
    <m/>
    <s v="Structure-only"/>
    <m/>
    <m/>
    <m/>
    <m/>
    <m/>
    <s v="Other Fire: Non-PG&amp;E related"/>
    <m/>
    <m/>
    <m/>
    <s v="Subsurface"/>
    <x v="1"/>
    <m/>
    <m/>
    <m/>
    <s v=" "/>
    <x v="0"/>
    <n v="37.814718300000003"/>
    <n v="-121.24241000000001"/>
    <s v="San Joaquin"/>
    <s v="MANTECA 1708 "/>
    <n v="17000"/>
    <m/>
    <x v="0"/>
    <s v="Stockton FD"/>
    <s v="Urban"/>
    <m/>
    <m/>
    <s v="N"/>
    <m/>
    <m/>
    <m/>
    <m/>
    <s v="Pending Data"/>
    <s v="Pending Data"/>
    <s v="Pending Data"/>
    <s v="Pending Data"/>
    <s v="2021-12-14"/>
    <m/>
    <m/>
    <m/>
    <m/>
    <m/>
    <m/>
    <m/>
    <m/>
    <m/>
    <m/>
    <m/>
    <m/>
    <m/>
    <m/>
    <m/>
    <m/>
    <m/>
    <m/>
    <m/>
    <s v=" "/>
    <s v="STOCKTON"/>
    <s v="MANTECA"/>
    <s v="20:33"/>
    <s v="12/11/2021"/>
    <m/>
    <n v="9219970065"/>
    <n v="1526"/>
    <s v="CLAREMONT DR"/>
    <s v="MANTECA"/>
    <n v="37.814342000000003"/>
    <n v="-121.24240500000001"/>
    <s v="Q3TBLG9"/>
    <s v="GONZALES, GONZO"/>
    <n v="162611708"/>
    <s v="20211211 23:27"/>
    <n v="1121"/>
    <m/>
    <s v="STRUCTURE FIRE IN GARAGE.I DISCTD AT S/B &amp; REMOVED MTR.NO DAMAGE TO PGE EQUIP.CKD VOLTS GOOD AT MTR PANEL 120.1-120.0-240.2.PER F.D.1 PERSON TRANSPORTED TO HOSPITAL W/BURNS &amp; 1 DECEASED DOG"/>
    <s v="Y"/>
    <m/>
    <m/>
    <s v="37.8147183,-121.2424100,-18.700000,3D"/>
    <m/>
    <m/>
    <m/>
    <s v="209-464-4648"/>
    <m/>
    <s v="N"/>
    <s v="Y"/>
    <s v="N"/>
    <s v="Clear"/>
    <m/>
    <s v="Private Land"/>
    <m/>
    <s v="Calm"/>
    <m/>
    <s v="3rd Party"/>
    <m/>
    <s v="Structure Only"/>
    <m/>
    <s v="Fire Dept"/>
    <m/>
    <s v="Subsurface"/>
    <m/>
    <s v="Y"/>
    <s v="PHOTOS/DATA SHEET"/>
    <s v="PG&amp;E Employee"/>
    <m/>
    <m/>
    <m/>
    <m/>
    <s v=" "/>
    <m/>
    <m/>
    <m/>
    <m/>
    <m/>
    <m/>
    <m/>
    <m/>
    <m/>
    <m/>
    <m/>
    <m/>
    <m/>
    <m/>
    <m/>
    <m/>
    <m/>
    <m/>
    <m/>
    <m/>
    <m/>
    <m/>
    <m/>
    <m/>
    <m/>
    <m/>
    <m/>
    <m/>
    <m/>
    <m/>
    <m/>
    <m/>
    <m/>
    <m/>
    <m/>
    <m/>
    <m/>
    <m/>
    <m/>
    <m/>
    <m/>
    <m/>
    <m/>
    <m/>
    <m/>
    <m/>
    <m/>
  </r>
  <r>
    <n v="2220"/>
    <s v="P4K5"/>
    <s v="3 - QC Complete"/>
    <n v="44542"/>
    <n v="44617"/>
    <s v="Other fire, not attributable to PG&amp;E. Small fire along the side of the house. This information is preliminary."/>
    <s v="\\fxshare-nas05\quotashare-fs01\ESA\5 - Ignition Tracking\2021_Ignition_QC_Folders\20211211_nan_nan_nan_8488584293"/>
    <s v=" "/>
    <m/>
    <m/>
    <m/>
    <m/>
    <m/>
    <s v="Not In Scope"/>
    <m/>
    <m/>
    <m/>
    <m/>
    <m/>
    <m/>
    <m/>
    <m/>
    <m/>
    <m/>
    <m/>
    <m/>
    <m/>
    <m/>
    <m/>
    <m/>
    <m/>
    <m/>
    <m/>
    <m/>
    <m/>
    <m/>
    <m/>
    <m/>
    <m/>
    <m/>
    <m/>
    <m/>
    <m/>
    <m/>
    <m/>
    <m/>
    <m/>
    <m/>
    <m/>
    <m/>
    <m/>
    <m/>
    <m/>
    <m/>
    <m/>
    <m/>
    <m/>
    <m/>
    <m/>
    <m/>
    <s v=" "/>
    <x v="20"/>
    <s v="18:02:00"/>
    <m/>
    <m/>
    <s v="FAS"/>
    <s v="N"/>
    <s v="N"/>
    <m/>
    <m/>
    <m/>
    <n v="8488584293"/>
    <m/>
    <m/>
    <m/>
    <m/>
    <s v=" "/>
    <x v="0"/>
    <x v="1"/>
    <s v="N"/>
    <s v="N"/>
    <s v="N"/>
    <s v="Other fire, not attributable to PG&amp;E. Small fire along the side of the house. This information is preliminary."/>
    <s v="Not PG&amp;E"/>
    <s v="Building"/>
    <m/>
    <m/>
    <m/>
    <s v="&lt;3 meters of linear travel"/>
    <s v="&lt; 1 meter"/>
    <m/>
    <m/>
    <m/>
    <m/>
    <s v="Other Fire: Non-PG&amp;E related"/>
    <m/>
    <m/>
    <m/>
    <s v="Overhead"/>
    <x v="1"/>
    <m/>
    <m/>
    <m/>
    <s v=" "/>
    <x v="0"/>
    <n v="37.321773299999997"/>
    <n v="-121.8243233"/>
    <s v="Santa Clara"/>
    <s v="SWIFT 2111"/>
    <n v="21000"/>
    <m/>
    <x v="0"/>
    <s v="San Jose FD"/>
    <s v="Urban"/>
    <m/>
    <m/>
    <s v="N"/>
    <m/>
    <m/>
    <m/>
    <m/>
    <s v="Pending Data"/>
    <s v="Pending Data"/>
    <s v="Pending Data"/>
    <s v="Pending Data"/>
    <s v="2021-12-14"/>
    <m/>
    <m/>
    <m/>
    <m/>
    <m/>
    <m/>
    <m/>
    <m/>
    <m/>
    <m/>
    <m/>
    <m/>
    <m/>
    <m/>
    <m/>
    <m/>
    <m/>
    <m/>
    <m/>
    <s v=" "/>
    <s v="SAN JOSE"/>
    <s v="SAN JOSE 09"/>
    <s v="18:02"/>
    <s v="12/11/2021"/>
    <m/>
    <n v="8488584293"/>
    <n v="2769"/>
    <s v="OPHELIA AVE"/>
    <s v="SAN JOSE"/>
    <n v="37.316074999999998"/>
    <n v="-121.816502"/>
    <s v="J2TFWB3"/>
    <s v="BRANDT, FRED"/>
    <n v="83392111"/>
    <s v="20211211 23:22"/>
    <n v="1120"/>
    <m/>
    <s v="small fire along side of home near fence, PG&amp;E is okay."/>
    <s v="Y"/>
    <m/>
    <m/>
    <s v="37.3217733,-121.8243233,39.200000,3D"/>
    <m/>
    <m/>
    <m/>
    <s v="San Jose"/>
    <m/>
    <s v="N"/>
    <s v="Y"/>
    <s v="N"/>
    <s v="Clear"/>
    <m/>
    <s v="Customer-Owned Structure/Equipment"/>
    <s v="fire near side fence struture looked okay"/>
    <s v="Other (Comments)"/>
    <s v="the fire was five hours ago! I really don't know!"/>
    <s v="Unknown"/>
    <m/>
    <s v="&lt; 1 meter"/>
    <m/>
    <s v="Fire Dept"/>
    <m/>
    <s v="Overhead"/>
    <s v="pge is intact / not involved, I saftey wires they're okay."/>
    <s v="N"/>
    <m/>
    <m/>
    <m/>
    <m/>
    <m/>
    <m/>
    <s v=" "/>
    <m/>
    <m/>
    <m/>
    <m/>
    <m/>
    <m/>
    <m/>
    <m/>
    <m/>
    <m/>
    <m/>
    <m/>
    <m/>
    <m/>
    <m/>
    <m/>
    <m/>
    <m/>
    <m/>
    <m/>
    <m/>
    <m/>
    <m/>
    <m/>
    <m/>
    <m/>
    <m/>
    <m/>
    <m/>
    <m/>
    <m/>
    <m/>
    <m/>
    <m/>
    <m/>
    <m/>
    <m/>
    <m/>
    <m/>
    <m/>
    <m/>
    <m/>
    <m/>
    <m/>
    <m/>
    <m/>
    <m/>
  </r>
  <r>
    <n v="2285"/>
    <s v="DLY6"/>
    <s v="3 - QC Complete"/>
    <n v="44572"/>
    <n v="44617"/>
    <s v="failed/no insulator; wire down and on fire"/>
    <s v="\\fxshare-nas05\quotashare-fs01\ESA\5 - Ignition Tracking\2021_Ignition_QC_Folders\20211210_TR9244884_nan_nan_T005483327"/>
    <s v=" "/>
    <s v="Y"/>
    <s v="DLY6"/>
    <s v="removed outage time no supporting evidence "/>
    <n v="44572"/>
    <m/>
    <s v="Not In Scope"/>
    <m/>
    <m/>
    <m/>
    <m/>
    <m/>
    <m/>
    <m/>
    <m/>
    <m/>
    <m/>
    <m/>
    <m/>
    <m/>
    <m/>
    <m/>
    <m/>
    <m/>
    <m/>
    <m/>
    <m/>
    <m/>
    <m/>
    <m/>
    <m/>
    <m/>
    <m/>
    <m/>
    <m/>
    <m/>
    <m/>
    <m/>
    <m/>
    <s v="N"/>
    <m/>
    <m/>
    <m/>
    <m/>
    <m/>
    <m/>
    <s v="N"/>
    <m/>
    <m/>
    <m/>
    <m/>
    <m/>
    <m/>
    <s v=" "/>
    <x v="21"/>
    <s v="04:35:00"/>
    <m/>
    <m/>
    <s v="FAS"/>
    <s v="Y"/>
    <s v="N"/>
    <s v="TR9244884"/>
    <m/>
    <m/>
    <s v="T005483325, T005483327, T005483330, T005483331"/>
    <n v="122472765"/>
    <m/>
    <m/>
    <m/>
    <s v=" "/>
    <x v="0"/>
    <x v="0"/>
    <s v="N"/>
    <s v="N"/>
    <s v="N"/>
    <s v=" On December 10, 2021 at 04:35 hours, a PG&amp;E Troubleman was dispatched to the Panama 2102, a 21kV Distribution Circuit on South Union Avenue just North of East Pacheco Road in Bakersfield in response to a live wire down. Initial analysis indicates equipment failure caused the ignition.  The responding PG&amp;E Troubleman located the wire was lying on the crossarm without an insulator, causing the wire to ignite the crossarm.  The ensuing fire was contained to the pole and the fire was suppressed by the Bakersfield Fire Department.  An area outage was not associated with this ignition.   A PG&amp;E Crew arrived onsite on December 10, 2021 to replace the insulator and noted the wooden crossarm was still in good working condition"/>
    <s v="PG&amp;E"/>
    <s v="Other"/>
    <s v="Conductor "/>
    <s v="D"/>
    <s v="D"/>
    <s v="Structure-PG&amp;E only"/>
    <s v="BAD WIRE "/>
    <m/>
    <m/>
    <m/>
    <m/>
    <s v="Equipment - PG&amp;E"/>
    <s v="All types of equipment / facility failure"/>
    <s v="Insulator failure"/>
    <s v="Y"/>
    <s v="Overhead"/>
    <x v="0"/>
    <s v="Conductor - Primary"/>
    <s v="Insulator"/>
    <s v="POLE: 100154795"/>
    <s v=" "/>
    <x v="0"/>
    <n v="35.311765678576599"/>
    <n v="-119.002719320624"/>
    <s v="Kern"/>
    <s v="PANAMA 2102"/>
    <n v="21000"/>
    <s v="PANAMA 21021689"/>
    <x v="0"/>
    <s v="Bakersfield FD"/>
    <s v="Urban"/>
    <s v="Fire-resistive fuel bed"/>
    <s v="Asphalt"/>
    <s v="N"/>
    <m/>
    <m/>
    <m/>
    <m/>
    <s v="Pending Data"/>
    <s v="Pending Data"/>
    <s v="Pending Data"/>
    <s v="Pending Data"/>
    <s v="2021-12-21"/>
    <m/>
    <m/>
    <m/>
    <m/>
    <m/>
    <m/>
    <m/>
    <m/>
    <m/>
    <m/>
    <m/>
    <m/>
    <m/>
    <m/>
    <m/>
    <m/>
    <m/>
    <m/>
    <m/>
    <s v=" "/>
    <s v="KERN"/>
    <s v="BAKERSFIELD 02"/>
    <s v="2021-12-10"/>
    <s v="2021-12-10"/>
    <s v="TR9244884"/>
    <s v="T005483327"/>
    <s v="UNKNOWN"/>
    <s v="S UNION AVE"/>
    <s v="BAKERSFIELD"/>
    <m/>
    <m/>
    <s v="D7GW"/>
    <s v="GOODEN, DERRICK"/>
    <m/>
    <m/>
    <n v="930"/>
    <m/>
    <s v="Field Remarks: LOCATED BAD WIRE. WIRE WAS ON POLE WITHOUT THE INSULATOR. WAITED ON SITE UNTIL LINE CREW SHOWED UP.; Dispatcher Remarks: nan; Office Remarks: AXS-OK BAKERSFIELD FD ENR, LIVE WIRE IS DOWN AND CAUGHT FIRE.  NEED ETA. "/>
    <m/>
    <m/>
    <m/>
    <m/>
    <m/>
    <m/>
    <m/>
    <m/>
    <s v=" "/>
    <m/>
    <m/>
    <m/>
    <m/>
    <m/>
    <m/>
    <m/>
    <m/>
    <m/>
    <m/>
    <m/>
    <m/>
    <m/>
    <m/>
    <m/>
    <m/>
    <m/>
    <m/>
    <m/>
    <m/>
    <m/>
    <m/>
    <m/>
    <m/>
    <m/>
    <m/>
    <m/>
    <m/>
    <m/>
    <m/>
    <m/>
    <m/>
    <m/>
    <m/>
    <m/>
    <m/>
    <m/>
    <m/>
    <m/>
    <m/>
    <m/>
    <m/>
    <m/>
    <m/>
    <m/>
    <m/>
    <m/>
    <m/>
    <m/>
    <m/>
    <m/>
    <m/>
    <m/>
    <m/>
    <m/>
    <m/>
    <m/>
    <m/>
    <m/>
    <m/>
    <m/>
    <m/>
    <m/>
    <m/>
    <m/>
    <m/>
    <m/>
    <m/>
    <m/>
    <m/>
    <m/>
    <m/>
  </r>
  <r>
    <n v="2219"/>
    <s v="FJGE"/>
    <s v="3 - QC Complete"/>
    <n v="44558"/>
    <n v="44617"/>
    <s v="Bird contact with overhead distribution equipment resulted in a crossarm fire. The ensuing fire was limited to PG&amp;E assets. This information is preliminary."/>
    <s v="\\fxshare-nas05\quotashare-fs01\ESA\5 - Ignition Tracking\2021_Ignition_QC_Folders\20211210_1563976_nan_nan_T005483997"/>
    <s v=" "/>
    <s v="Y"/>
    <s v="FJGE"/>
    <s v="FNL updated per OIS, Fire lat/long updated per SAP Equip ID# 101631667,"/>
    <n v="44558"/>
    <m/>
    <s v="Not In Scope"/>
    <m/>
    <m/>
    <m/>
    <m/>
    <m/>
    <m/>
    <m/>
    <m/>
    <m/>
    <m/>
    <m/>
    <m/>
    <m/>
    <m/>
    <m/>
    <m/>
    <m/>
    <m/>
    <m/>
    <m/>
    <m/>
    <m/>
    <m/>
    <m/>
    <m/>
    <m/>
    <m/>
    <m/>
    <m/>
    <m/>
    <m/>
    <m/>
    <s v="N"/>
    <m/>
    <m/>
    <m/>
    <m/>
    <m/>
    <m/>
    <s v="N"/>
    <m/>
    <m/>
    <m/>
    <m/>
    <m/>
    <m/>
    <s v=" "/>
    <x v="21"/>
    <s v="15:14:00"/>
    <n v="44540"/>
    <s v="15:11:00"/>
    <s v="ILIS/OIS"/>
    <s v="N"/>
    <s v="N"/>
    <s v="1563976"/>
    <m/>
    <m/>
    <s v="T005483997"/>
    <n v="122476144"/>
    <m/>
    <m/>
    <m/>
    <s v=" "/>
    <x v="0"/>
    <x v="0"/>
    <s v="N"/>
    <s v="N"/>
    <s v="N"/>
    <s v="On December 10, 2021 at 1514 hours, a PG&amp;E Troubleman was dispatched to the Plainfield 1105 12kV Distribution Circuit in the vicinity of Country Road 97 and Country Road 27, Woodland, in response to a pole fire.  Initial analysis indicates animal contact caused the ignition.  A crossarm is suspected to be the origin point of the fire and the ensuing fire was contained to PG&amp;E assets only.  The fire was suppressed by the Troubleman.  On December 10, 2021 a PG&amp;E crew replaced a crossarm and hardware.  "/>
    <s v="PG&amp;E"/>
    <s v="Other"/>
    <s v="Crossarm"/>
    <s v="D"/>
    <s v="D"/>
    <s v="Structure-PG&amp;E only"/>
    <s v="Contained to pole only"/>
    <m/>
    <m/>
    <m/>
    <m/>
    <s v="Contact - Animal - Bird"/>
    <s v="Contact from object"/>
    <s v="Animal contact"/>
    <s v="N"/>
    <s v="Overhead"/>
    <x v="0"/>
    <s v="Crossarm"/>
    <s v="Crossarm, Hardware"/>
    <n v="101631667"/>
    <s v=" "/>
    <x v="0"/>
    <n v="38.626154641500001"/>
    <n v="-121.8309758537"/>
    <s v="Yolo"/>
    <s v="PLAINFIELD 1105"/>
    <n v="12000"/>
    <s v="PLAINFIELD 110512792"/>
    <x v="0"/>
    <s v="Employee"/>
    <s v="Agriculture"/>
    <s v="Grass Fuel Model"/>
    <s v="grass and crops"/>
    <s v="N"/>
    <m/>
    <m/>
    <m/>
    <m/>
    <s v="Pending Data"/>
    <s v="Pending Data"/>
    <s v="Pending Data"/>
    <s v="Pending Data"/>
    <s v="2021-12-14"/>
    <m/>
    <m/>
    <m/>
    <m/>
    <m/>
    <m/>
    <m/>
    <m/>
    <m/>
    <m/>
    <m/>
    <m/>
    <m/>
    <m/>
    <m/>
    <m/>
    <m/>
    <m/>
    <m/>
    <s v=" "/>
    <s v="SACRAMENTO"/>
    <s v="WOODLAND 02"/>
    <s v="15:14"/>
    <s v="12/10/2021"/>
    <s v="1563976"/>
    <s v="T005483997"/>
    <n v="21530"/>
    <s v="COUNTY ROAD 97"/>
    <s v="WOODLAND"/>
    <n v="38.626779999999997"/>
    <n v="-121.82665"/>
    <s v="S2TMBW5"/>
    <s v="WILLIAMS, MICAH"/>
    <n v="63441105"/>
    <s v="20211210 15:24"/>
    <n v="9002"/>
    <n v="1"/>
    <s v="made ec tag for crew"/>
    <s v="Y"/>
    <m/>
    <m/>
    <s v="38.6261800,-121.8306833,18.300000,3D"/>
    <m/>
    <m/>
    <m/>
    <m/>
    <m/>
    <s v="N"/>
    <s v="Y"/>
    <m/>
    <s v="Clear"/>
    <m/>
    <s v="PGE&amp;E-Owned Structure/Equipment"/>
    <m/>
    <s v="Calm"/>
    <m/>
    <s v="Bird Contact"/>
    <m/>
    <s v="Structure Only"/>
    <m/>
    <s v="Employee"/>
    <m/>
    <s v="Overhead"/>
    <m/>
    <s v="N"/>
    <m/>
    <m/>
    <m/>
    <s v="ANIMAL-OTHER"/>
    <s v="CROSSARM, WOOD"/>
    <s v="N"/>
    <s v=" "/>
    <m/>
    <m/>
    <m/>
    <m/>
    <m/>
    <m/>
    <m/>
    <m/>
    <m/>
    <m/>
    <m/>
    <m/>
    <m/>
    <m/>
    <m/>
    <m/>
    <m/>
    <m/>
    <m/>
    <m/>
    <m/>
    <m/>
    <m/>
    <m/>
    <m/>
    <m/>
    <m/>
    <m/>
    <m/>
    <m/>
    <m/>
    <m/>
    <m/>
    <m/>
    <m/>
    <m/>
    <m/>
    <m/>
    <m/>
    <m/>
    <m/>
    <m/>
    <m/>
    <m/>
    <m/>
    <m/>
    <m/>
  </r>
  <r>
    <n v="2217"/>
    <s v="AGFC"/>
    <s v="3 - QC Complete"/>
    <n v="44540"/>
    <n v="44617"/>
    <s v="Structure fire, not attributable to PG&amp;E assets. This information is preliminary._x000a_"/>
    <s v="\\fxshare-nas05\quotashare-fs01\ESA\5 - Ignition Tracking\2021_Ignition_QC_Folders\20211210_nan_nan_nan_8067649207"/>
    <s v=" "/>
    <m/>
    <m/>
    <m/>
    <m/>
    <m/>
    <s v="Not In Scope"/>
    <m/>
    <m/>
    <m/>
    <m/>
    <m/>
    <m/>
    <m/>
    <m/>
    <m/>
    <m/>
    <m/>
    <m/>
    <m/>
    <m/>
    <m/>
    <m/>
    <m/>
    <m/>
    <m/>
    <m/>
    <m/>
    <m/>
    <m/>
    <m/>
    <m/>
    <m/>
    <m/>
    <m/>
    <m/>
    <m/>
    <m/>
    <m/>
    <m/>
    <m/>
    <m/>
    <m/>
    <m/>
    <m/>
    <m/>
    <m/>
    <m/>
    <m/>
    <m/>
    <m/>
    <m/>
    <m/>
    <s v=" "/>
    <x v="21"/>
    <s v="00:25:00"/>
    <m/>
    <m/>
    <s v="FAS"/>
    <s v="N"/>
    <s v="N"/>
    <m/>
    <m/>
    <m/>
    <n v="8067649207"/>
    <m/>
    <m/>
    <m/>
    <m/>
    <s v=" "/>
    <x v="0"/>
    <x v="1"/>
    <s v="N"/>
    <s v="N"/>
    <s v="N"/>
    <s v="Structure fire, not attributable to PG&amp;E assets. This information is preliminary."/>
    <s v="Not PG&amp;E"/>
    <s v="Building"/>
    <m/>
    <m/>
    <m/>
    <s v="Structure-only"/>
    <m/>
    <m/>
    <m/>
    <m/>
    <m/>
    <s v="Other Fire: Non-PG&amp;E related"/>
    <m/>
    <m/>
    <m/>
    <s v="Overhead"/>
    <x v="1"/>
    <m/>
    <m/>
    <m/>
    <s v=" "/>
    <x v="0"/>
    <n v="37.335990000000002"/>
    <n v="-121.93237670000001"/>
    <s v="Santa Clara"/>
    <s v="FMC 1105"/>
    <n v="12000"/>
    <m/>
    <x v="0"/>
    <s v="San Jose FD"/>
    <s v="Urban"/>
    <m/>
    <m/>
    <m/>
    <m/>
    <m/>
    <m/>
    <m/>
    <s v="Pending Data"/>
    <s v="Pending Data"/>
    <s v="Pending Data"/>
    <s v="Pending Data"/>
    <s v="2021-12-10"/>
    <m/>
    <m/>
    <m/>
    <m/>
    <m/>
    <m/>
    <m/>
    <m/>
    <m/>
    <m/>
    <m/>
    <m/>
    <m/>
    <m/>
    <m/>
    <m/>
    <m/>
    <m/>
    <m/>
    <s v=" "/>
    <s v="SAN JOSE"/>
    <s v="SAN JOSE 07"/>
    <s v="00:25"/>
    <s v="12/10/2021"/>
    <m/>
    <n v="8067649207"/>
    <n v="1586"/>
    <s v="DAVIS ST"/>
    <s v="SAN JOSE"/>
    <n v="37.336801000000001"/>
    <n v="-121.93265599999999"/>
    <s v="J2TFWB3"/>
    <s v="BRANDT, FRED"/>
    <n v="82261110"/>
    <s v="20211210 01:35"/>
    <n v="1121"/>
    <m/>
    <s v="The shed in the back yard burnt down. It contained a refrigerator tools camping gear, furniture etc. It had one neutral and two hot legs in a conduit attached to the fence the home and entered the main panel. Cause unknown."/>
    <s v="Y"/>
    <n v="3"/>
    <s v="\\fxshare-nas05\quotashare-fs01\ESA\5 - Ignition Tracking\Fire_Tab_Attachment_Files"/>
    <s v="37.3359900,-121.9323767,18.100000,3D"/>
    <m/>
    <m/>
    <m/>
    <s v="San Jose F D"/>
    <m/>
    <s v="N"/>
    <s v="Y"/>
    <s v="N"/>
    <s v="Clear"/>
    <m/>
    <s v="Customer-Owned Structure/Equipment"/>
    <s v="Back Yard Shed"/>
    <s v="Calm"/>
    <m/>
    <s v="Unknown"/>
    <m/>
    <s v="Structure Only"/>
    <m/>
    <s v="Fire Dept"/>
    <m/>
    <s v="Overhead"/>
    <m/>
    <s v="Y"/>
    <s v="pictures"/>
    <s v="Other (Comments)"/>
    <s v="took pictures of burnt debree and joint pole"/>
    <m/>
    <m/>
    <m/>
    <s v=" "/>
    <m/>
    <m/>
    <m/>
    <m/>
    <m/>
    <m/>
    <m/>
    <m/>
    <m/>
    <m/>
    <m/>
    <m/>
    <m/>
    <m/>
    <m/>
    <m/>
    <m/>
    <m/>
    <m/>
    <m/>
    <m/>
    <m/>
    <m/>
    <m/>
    <m/>
    <m/>
    <m/>
    <m/>
    <m/>
    <m/>
    <m/>
    <m/>
    <m/>
    <m/>
    <m/>
    <m/>
    <m/>
    <m/>
    <m/>
    <m/>
    <m/>
    <m/>
    <m/>
    <m/>
    <m/>
    <m/>
    <m/>
  </r>
  <r>
    <n v="2284"/>
    <s v="DLY6"/>
    <s v="3 - QC Complete"/>
    <n v="44572"/>
    <n v="44617"/>
    <s v="tree fell across primary starting fire"/>
    <s v="\\fxshare-nas05\quotashare-fs01\ESA\5 - Ignition Tracking\2021_Ignition_QC_Folders\20211209_1562845_nan_nan_T005482921"/>
    <s v=" "/>
    <s v="Y"/>
    <s v="DLY6"/>
    <s v="updated outage time "/>
    <n v="44572"/>
    <m/>
    <s v="Not In Scope"/>
    <m/>
    <m/>
    <m/>
    <m/>
    <m/>
    <m/>
    <m/>
    <m/>
    <m/>
    <m/>
    <m/>
    <m/>
    <m/>
    <m/>
    <m/>
    <m/>
    <m/>
    <m/>
    <m/>
    <m/>
    <m/>
    <m/>
    <m/>
    <m/>
    <m/>
    <m/>
    <m/>
    <m/>
    <m/>
    <m/>
    <m/>
    <m/>
    <s v="N"/>
    <m/>
    <m/>
    <m/>
    <m/>
    <m/>
    <m/>
    <s v="N"/>
    <m/>
    <m/>
    <m/>
    <m/>
    <m/>
    <m/>
    <s v=" "/>
    <x v="22"/>
    <s v="11:35:00"/>
    <n v="44539"/>
    <s v="10:22:00"/>
    <s v="FAS"/>
    <s v="Y"/>
    <s v="N"/>
    <n v="1562845"/>
    <s v="21-0156294"/>
    <m/>
    <s v="T005482921"/>
    <n v="122462142"/>
    <m/>
    <m/>
    <m/>
    <s v=" "/>
    <x v="0"/>
    <x v="0"/>
    <s v="N"/>
    <s v="N"/>
    <s v="N"/>
    <s v=" On December 9, 2021 at 11:35 hours, a PG&amp;E Troubleman was dispatched to the Cedar Creek 1101, a 12kV Distribution Circuit on Cove Road about a half a mile West of Highway 299 in Big Bend in response to reports a tree in a wire which caused arcing. Initial analysis indicates vegetation contact caused the ignition.  The responding Troubleman located a tree top which fell into the primary wires. The ensuing fire was contained to the PG&amp;E equipment and it is unknown who suppressed the fire.  This incident resulted in a power outage for 92 customers in the area.    A PG&amp;E Crew checked the sag on the line and called out a tree crew to remove the tree from the primary on December 9, 2021."/>
    <s v="PG&amp;E"/>
    <s v="Vegetation"/>
    <s v="Conductor"/>
    <s v="D"/>
    <s v="D"/>
    <s v="&lt;3 meters of linear travel"/>
    <s v="None "/>
    <m/>
    <m/>
    <m/>
    <m/>
    <s v="Vegetation"/>
    <s v="Contact from object"/>
    <s v="Veg. contact"/>
    <s v="Y"/>
    <s v="Overhead"/>
    <x v="0"/>
    <s v="Conductor - Primary"/>
    <s v="Conductor"/>
    <n v="101547276"/>
    <s v=" "/>
    <x v="0"/>
    <n v="40.86092"/>
    <n v="-121.91928"/>
    <s v="Shasta"/>
    <s v="CEDAR CREEK 1101"/>
    <n v="12000"/>
    <s v="CEDAR CREEK 11011656"/>
    <x v="0"/>
    <s v="Unknown"/>
    <s v="Shrub"/>
    <s v="Timber fuel model"/>
    <s v="Trees in area "/>
    <s v="N"/>
    <m/>
    <m/>
    <s v="R2"/>
    <n v="244"/>
    <s v="Pending Data"/>
    <s v="Pending Data"/>
    <s v="Pending Data"/>
    <s v="Pending Data"/>
    <s v="2021-12-21"/>
    <n v="40.900300000000001"/>
    <n v="-121.90298"/>
    <n v="44545"/>
    <s v="BranchFail"/>
    <s v="Unable to determine cause of failure. No evidence at site."/>
    <s v="CEDA"/>
    <n v="65"/>
    <n v="19"/>
    <n v="20"/>
    <s v="Slight"/>
    <s v="None"/>
    <s v="N"/>
    <n v="1"/>
    <m/>
    <s v="Valley"/>
    <s v="D"/>
    <s v="CrossArm"/>
    <s v="BareWire"/>
    <m/>
    <s v=" "/>
    <s v="NORTH VALLEY"/>
    <s v="BURNEY"/>
    <s v="2021-12-09"/>
    <s v="2021-12-09"/>
    <s v="1562845"/>
    <s v="T005482921"/>
    <s v="21240"/>
    <s v="BIG BEND RD"/>
    <s v="BIG BEND"/>
    <n v="40.86092"/>
    <n v="-121.91928"/>
    <s v="AKL7"/>
    <s v="LOMMEN, ANTHONY"/>
    <n v="103321101"/>
    <m/>
    <n v="9002"/>
    <m/>
    <s v="Field Remarks: tree fell across primary, ground for tree crew; Dispatcher Remarks: nan; Office Remarks: SMART MTR AUTO-GENERATED TAGCONSTRUCTION , HIT A TREE WHICH HIT POWER LINES AND STARTED LINE FIRE, MIDDLE OF WOODS "/>
    <m/>
    <m/>
    <m/>
    <m/>
    <m/>
    <m/>
    <m/>
    <m/>
    <s v=" "/>
    <m/>
    <m/>
    <m/>
    <m/>
    <m/>
    <m/>
    <m/>
    <m/>
    <m/>
    <m/>
    <m/>
    <m/>
    <m/>
    <m/>
    <m/>
    <m/>
    <m/>
    <m/>
    <m/>
    <m/>
    <m/>
    <s v="TREE-FELL INTO LINE"/>
    <s v="CONDUCTOR, OVERHEAD"/>
    <m/>
    <m/>
    <m/>
    <m/>
    <m/>
    <m/>
    <m/>
    <m/>
    <m/>
    <m/>
    <m/>
    <m/>
    <m/>
    <m/>
    <m/>
    <m/>
    <m/>
    <m/>
    <m/>
    <m/>
    <m/>
    <m/>
    <m/>
    <m/>
    <m/>
    <m/>
    <m/>
    <m/>
    <m/>
    <m/>
    <m/>
    <m/>
    <m/>
    <m/>
    <m/>
    <m/>
    <m/>
    <m/>
    <m/>
    <m/>
    <m/>
    <m/>
    <m/>
    <m/>
    <m/>
    <m/>
    <m/>
    <m/>
    <m/>
  </r>
  <r>
    <n v="2283"/>
    <s v="DLY6"/>
    <s v="3 - QC Complete"/>
    <n v="44572"/>
    <n v="44617"/>
    <s v="pole fire; failed fuse 53833; broken pole"/>
    <s v="\\fxshare-nas05\quotashare-fs01\ESA\5 - Ignition Tracking\2021_Ignition_QC_Folders\20211209_1562704_nan_nan_T005482679"/>
    <s v=" "/>
    <s v="Y"/>
    <s v="DLY6"/>
    <s v="UPDATED OUTAGE TIME, LAT/LONG "/>
    <n v="44572"/>
    <m/>
    <s v="Not In Scope"/>
    <m/>
    <m/>
    <m/>
    <m/>
    <m/>
    <m/>
    <m/>
    <m/>
    <m/>
    <m/>
    <m/>
    <m/>
    <m/>
    <m/>
    <m/>
    <m/>
    <m/>
    <m/>
    <m/>
    <m/>
    <m/>
    <m/>
    <m/>
    <m/>
    <m/>
    <m/>
    <m/>
    <m/>
    <m/>
    <m/>
    <m/>
    <m/>
    <s v="N"/>
    <m/>
    <m/>
    <m/>
    <m/>
    <m/>
    <m/>
    <s v="N"/>
    <m/>
    <m/>
    <m/>
    <m/>
    <m/>
    <m/>
    <s v=" "/>
    <x v="22"/>
    <s v="08:44:00"/>
    <n v="44539"/>
    <s v="08:42:00"/>
    <s v="FAS"/>
    <s v="Y"/>
    <s v="N"/>
    <n v="1562704"/>
    <s v="21-0156243"/>
    <m/>
    <s v="T005482679"/>
    <n v="122459725"/>
    <m/>
    <m/>
    <m/>
    <s v=" "/>
    <x v="0"/>
    <x v="0"/>
    <s v="N"/>
    <s v="N"/>
    <s v="N"/>
    <s v=" On December 9, 2021 at 08:44 hours, a PG&amp;E Troubleman was dispatched to the Castroville 2104, a 21kV Distribution Circuit at the interchange of Cooper Road and Nashura Road in Salinas in response to hanging wires arcing and a pole fire. Initial analysis indicates equipment failure caused the ignition.  Upon investigation, of the incident the Troubleman located two of three fuses to fail causing the pole to ignite and the one span fell to the ground.  The ensuing fire was contained to the pole and it is unknown who suppressed the ignition.   This incident lead to an outage affecting two customers.  A PG&amp;E Crew was on scene December 9, 2021 and replaced the pole, crossarm, cut out transformers and restrung the conductor."/>
    <s v="PG&amp;E"/>
    <s v="Other"/>
    <s v="Pole "/>
    <s v="D"/>
    <s v="D"/>
    <s v="Structure-PG&amp;E only"/>
    <s v="REPLACE POLE "/>
    <m/>
    <m/>
    <m/>
    <m/>
    <s v="Equipment - PG&amp;E"/>
    <s v="All types of equipment / facility failure"/>
    <s v="Fuse failure - all"/>
    <s v="Y"/>
    <s v="Overhead"/>
    <x v="0"/>
    <s v="Fuse"/>
    <s v="Pole, Crossarm, transformer, Cut out"/>
    <n v="101720915"/>
    <s v=" "/>
    <x v="0"/>
    <n v="36.701626285300001"/>
    <n v="-121.7351252853"/>
    <s v="Monterey"/>
    <s v="CASTROVILLE 2104"/>
    <n v="21000"/>
    <s v="CASTROVILLE 21043718"/>
    <x v="0"/>
    <s v="Unknown"/>
    <s v="Barren/Other"/>
    <s v="Brush fuel model"/>
    <s v="Dirt, weeds "/>
    <s v="N"/>
    <m/>
    <m/>
    <m/>
    <m/>
    <s v="Pending Data"/>
    <s v="Pending Data"/>
    <s v="Pending Data"/>
    <s v="Pending Data"/>
    <s v="2021-12-21"/>
    <m/>
    <m/>
    <m/>
    <m/>
    <m/>
    <m/>
    <m/>
    <m/>
    <m/>
    <m/>
    <m/>
    <m/>
    <m/>
    <m/>
    <m/>
    <m/>
    <m/>
    <m/>
    <m/>
    <s v=" "/>
    <s v="CENTRAL COAST"/>
    <s v="SALINAS 01"/>
    <s v="2021-12-09"/>
    <s v="2021-12-09"/>
    <s v="1562704"/>
    <s v="T005482679"/>
    <m/>
    <s v="NASHUA RD W/O"/>
    <s v="SALINAS"/>
    <n v="36.701039999999999"/>
    <n v="-121.73497999999999"/>
    <s v="FXCF"/>
    <s v="CALDERON, FRANK"/>
    <n v="182352104"/>
    <m/>
    <n v="9002"/>
    <m/>
    <s v="Field Remarks: pole replacement TRAFFIC CONTROL for RD CROSSING slack span; Dispatcher Remarks: nan; Office Remarks: AXS-AXS OK AND NO DOGS XSTR-COOPER PWR-I WIRE DANGLING AND RESTING ON WOODEN POLE; POLE ON FIRE; SPARKING AND ARCING; POL 100 FT  FROM MTR; DID NO CONTACT 911; CONTACT KEN"/>
    <m/>
    <m/>
    <m/>
    <m/>
    <m/>
    <m/>
    <m/>
    <m/>
    <s v=" "/>
    <m/>
    <m/>
    <m/>
    <m/>
    <m/>
    <m/>
    <m/>
    <m/>
    <m/>
    <m/>
    <m/>
    <m/>
    <m/>
    <m/>
    <m/>
    <m/>
    <m/>
    <m/>
    <m/>
    <m/>
    <m/>
    <s v="OVERHEAD"/>
    <s v="POLE-WOOD"/>
    <m/>
    <m/>
    <m/>
    <m/>
    <m/>
    <m/>
    <m/>
    <m/>
    <m/>
    <m/>
    <m/>
    <m/>
    <m/>
    <m/>
    <m/>
    <m/>
    <m/>
    <m/>
    <m/>
    <m/>
    <m/>
    <m/>
    <m/>
    <m/>
    <m/>
    <m/>
    <m/>
    <m/>
    <m/>
    <m/>
    <m/>
    <m/>
    <m/>
    <m/>
    <m/>
    <m/>
    <m/>
    <m/>
    <m/>
    <m/>
    <m/>
    <m/>
    <m/>
    <m/>
    <m/>
    <m/>
    <m/>
    <m/>
    <m/>
  </r>
  <r>
    <n v="2282"/>
    <s v="DLY6"/>
    <s v="3 - QC Complete"/>
    <n v="44573"/>
    <n v="44617"/>
    <s v="ng transformer; pole fire"/>
    <s v="\\fxshare-nas05\quotashare-fs01\ESA\5 - Ignition Tracking\2021_Ignition_QC_Folders\20211209_1562590_nan_nan_T005482511"/>
    <s v=" "/>
    <s v="Y"/>
    <s v="DLY6"/>
    <s v="UPDATED OUTAGE TIME, LAT/LONG"/>
    <n v="44573"/>
    <m/>
    <s v="Not In Scope"/>
    <m/>
    <m/>
    <m/>
    <m/>
    <m/>
    <m/>
    <m/>
    <m/>
    <m/>
    <m/>
    <m/>
    <m/>
    <m/>
    <m/>
    <m/>
    <m/>
    <m/>
    <m/>
    <m/>
    <m/>
    <m/>
    <m/>
    <m/>
    <m/>
    <m/>
    <m/>
    <m/>
    <m/>
    <m/>
    <m/>
    <m/>
    <m/>
    <s v="N"/>
    <m/>
    <m/>
    <m/>
    <m/>
    <m/>
    <m/>
    <s v="N"/>
    <m/>
    <m/>
    <m/>
    <m/>
    <m/>
    <m/>
    <s v=" "/>
    <x v="22"/>
    <s v="05:56:00"/>
    <n v="44539"/>
    <s v="05:38:00"/>
    <s v="FAS"/>
    <s v="Y"/>
    <s v="N"/>
    <n v="1562590"/>
    <s v="21-0156220"/>
    <m/>
    <s v="T005482511"/>
    <n v="122459039"/>
    <m/>
    <m/>
    <m/>
    <s v=" "/>
    <x v="0"/>
    <x v="0"/>
    <s v="N"/>
    <s v="N"/>
    <s v="N"/>
    <s v=" On December 9, 2021 at 05:56 hours, a PG&amp;E Troubleman was dispatched to the San Ardo 1102, a 12kV Distribution Circuit off of Bunte Road, just West of Highway 101 in King City in response to a pole fire.  Initial analysis indicates equipment failure caused the ignition.  Upon further investigation into the incident, the Troubleman identified a failed transformer which ignited causing the pole to burn and fail.  The pole weakened and snapped above and below the transformer placement .  The ensuing fire was contained to the pole and it is unknown who suppressed the ignition. This event lead to an area outage impacting three customers.  A PG&amp;E Crew was onsite December 9, 2021 and replaced the pole, crossarm and transformer."/>
    <s v="PG&amp;E"/>
    <s v="Other"/>
    <s v="Transformer"/>
    <s v="D"/>
    <s v="D"/>
    <s v="Structure-PG&amp;E only"/>
    <s v="NONE "/>
    <m/>
    <m/>
    <m/>
    <m/>
    <s v="Equipment - PG&amp;E"/>
    <s v="All types of equipment / facility failure"/>
    <s v="Transformer failure"/>
    <s v="N"/>
    <s v="Overhead"/>
    <x v="0"/>
    <s v="Transformer"/>
    <s v="Pole, Crossarm, Transformer"/>
    <n v="101728659"/>
    <s v=" "/>
    <x v="0"/>
    <n v="36.144308538700002"/>
    <n v="-121.0466921319"/>
    <s v="Monterey"/>
    <s v="SAN ARDO 1102"/>
    <n v="12000"/>
    <s v="SAN ARDO 110294020"/>
    <x v="0"/>
    <s v="Unknown"/>
    <s v="Herbaceous"/>
    <s v="Fire-resistive fuel bed"/>
    <s v="Dirt "/>
    <s v="N"/>
    <m/>
    <m/>
    <m/>
    <m/>
    <s v="Pending Data"/>
    <s v="Pending Data"/>
    <s v="Pending Data"/>
    <s v="Pending Data"/>
    <s v="2021-12-21"/>
    <m/>
    <m/>
    <m/>
    <m/>
    <m/>
    <m/>
    <m/>
    <m/>
    <m/>
    <m/>
    <m/>
    <m/>
    <m/>
    <m/>
    <m/>
    <m/>
    <m/>
    <m/>
    <m/>
    <s v=" "/>
    <s v="CENTRAL COAST"/>
    <s v="KING CITY"/>
    <s v="2021-12-09"/>
    <s v="2021-12-09"/>
    <s v="1562590"/>
    <s v="T005482511"/>
    <m/>
    <s v="CATLMN RD/ 2M S.W. OF"/>
    <s v="SAN LUCAS"/>
    <n v="36.146929999999998"/>
    <n v="-121.04216"/>
    <s v="M3S1"/>
    <s v="SCHERER, MARK"/>
    <n v="182191102"/>
    <m/>
    <n v="9110"/>
    <m/>
    <s v="Field Remarks: made A tag for crew to replace pole; Dispatcher Remarks: nan; Office Remarks: AXS-NO DOGS/GATES UNKNOWN XSTR- PWR-Y COLE REPORTING POLE FIRE/ 911 WAS NOT CALLED/STATES NO GRASS AROUND AREA/TRANSFORMER ON FI RE"/>
    <m/>
    <m/>
    <m/>
    <m/>
    <m/>
    <m/>
    <m/>
    <m/>
    <s v=" "/>
    <m/>
    <m/>
    <m/>
    <m/>
    <m/>
    <m/>
    <m/>
    <m/>
    <m/>
    <m/>
    <m/>
    <m/>
    <m/>
    <m/>
    <m/>
    <m/>
    <m/>
    <m/>
    <m/>
    <m/>
    <m/>
    <s v="FIRE, POLE"/>
    <s v="POLE-WOOD"/>
    <m/>
    <m/>
    <m/>
    <m/>
    <m/>
    <m/>
    <m/>
    <m/>
    <m/>
    <m/>
    <m/>
    <m/>
    <m/>
    <m/>
    <m/>
    <m/>
    <m/>
    <m/>
    <m/>
    <m/>
    <m/>
    <m/>
    <m/>
    <m/>
    <m/>
    <m/>
    <m/>
    <m/>
    <m/>
    <m/>
    <m/>
    <m/>
    <m/>
    <m/>
    <m/>
    <m/>
    <m/>
    <m/>
    <m/>
    <m/>
    <m/>
    <m/>
    <m/>
    <m/>
    <m/>
    <m/>
    <m/>
    <m/>
    <m/>
  </r>
  <r>
    <n v="2218"/>
    <s v="TLAL"/>
    <s v="3 - QC Complete"/>
    <n v="44543"/>
    <n v="44617"/>
    <s v="Fire ignited at base of distribution pole due to broken ground wire at ground level. This information is preliminary. *(Leadership requested XoC analysis of riser failure for 2216 and 2218 -jn1f); OIS: 1563172; ILIS: 21-0156399; FOID: T005483209, T005483212; EC: 122462428, 122462424; SAP Eqp ID: 101850462; County: San Luis Obispo; Division: Los Padres"/>
    <s v="\\fxshare-nas05\quotashare-fs01\ESA\5 - Ignition Tracking\2021_Ignition_QC_Folders\20211209_1563172_21-0156399_nan_T005483209"/>
    <s v=" "/>
    <s v="Y"/>
    <s v="TLAL"/>
    <s v="Outage Time, Structure,  Updated; Additional FOID and EC Tags Updated Added"/>
    <n v="44543"/>
    <s v="Exponent XOC"/>
    <s v="Not In Scope"/>
    <s v="In Progress"/>
    <s v="E2DL"/>
    <m/>
    <m/>
    <m/>
    <m/>
    <m/>
    <m/>
    <m/>
    <m/>
    <m/>
    <m/>
    <m/>
    <m/>
    <m/>
    <m/>
    <m/>
    <m/>
    <m/>
    <m/>
    <m/>
    <m/>
    <m/>
    <m/>
    <m/>
    <m/>
    <m/>
    <m/>
    <m/>
    <m/>
    <m/>
    <m/>
    <m/>
    <m/>
    <m/>
    <m/>
    <m/>
    <m/>
    <m/>
    <s v="Y"/>
    <n v="44543"/>
    <n v="44543"/>
    <s v="MVP1"/>
    <s v="Mario Perez, (805) 459-9145"/>
    <s v="See Phone Interview in the Reports Sub-folder"/>
    <m/>
    <s v=" "/>
    <x v="22"/>
    <s v="17:16:00"/>
    <n v="44539"/>
    <s v="18:11:00"/>
    <s v="FAS"/>
    <s v="Y"/>
    <s v="N"/>
    <n v="1563172"/>
    <s v="21-0156399"/>
    <m/>
    <s v="T005483209, T005483212"/>
    <s v="122462428, 122462424"/>
    <m/>
    <m/>
    <s v="PG&amp;E_2218_Ignition_20211209_1.jpg"/>
    <s v=" "/>
    <x v="0"/>
    <x v="0"/>
    <s v="N"/>
    <s v="N"/>
    <s v="N"/>
    <s v="On December 9, 2021 at 1750 hours, a PG&amp;E Troubleman patrolled the Foothill 1101 21kV Distribution Circuit number 182951101, in the Tier 2 Elevated High Fire Threat District (HFTD) State Responsibility Area (SRA) near 1350 Partner Rd, San Luis Obispo, CA 93405. He was called out to investigate a report of low voltage. Upon his arrival he observed fuse 9973 (Part 63 cutout, Link &quot;E&quot; Fuse) open, a #6 solid copper ground run broken below ground-level at the first pole out from the tap line, and a fire going approximately 2' up the base of that 40' class-4 Douglas Fir wood pole (Baxco Mfr. Year 1954). Initial analysis indicates the ignition was caused by equipment failure, possibly involving a broken or burned open and loosened ground rod clamp connector from the primary neutral. This incident may've resulted from the 21kV voltage our system is transferring in that area and the fact that the incident pole is the first from the tap-line and is therefore grounded. The San Luis Obispo County Fire Department responded to and extinguished the pole fire. An EC A-Tag 122462424 and B-Tag 122462428 were submitted for remediation. The 469-minute outage affected 35 customers. The line was returned to service on October 10, 2021. This information is preliminary."/>
    <s v="PG&amp;E"/>
    <s v="Other"/>
    <s v="Pole"/>
    <s v="D"/>
    <s v="D"/>
    <s v="Structure-PG&amp;E only"/>
    <m/>
    <m/>
    <m/>
    <m/>
    <m/>
    <s v="Equipment - PG&amp;E"/>
    <s v="All types of equipment / facility failure"/>
    <s v="Splice/Clamp/Connector"/>
    <s v="N"/>
    <s v="Overhead"/>
    <x v="0"/>
    <s v="Grounding Wire"/>
    <m/>
    <n v="101850462"/>
    <s v=" "/>
    <x v="1"/>
    <n v="35.287461"/>
    <n v="-120.72095899999999"/>
    <s v="San Luis Obispo"/>
    <s v="FOOTHILL 1101"/>
    <n v="21000"/>
    <s v="FOOTHILL 1101CB"/>
    <x v="0"/>
    <s v="SLO County FD"/>
    <s v="Herbaceous"/>
    <s v="Grass Fuel Model"/>
    <m/>
    <s v="N"/>
    <m/>
    <m/>
    <m/>
    <m/>
    <s v="Pending Data"/>
    <s v="Pending Data"/>
    <s v="Pending Data"/>
    <s v="Pending Data"/>
    <s v="2021-12-10"/>
    <m/>
    <m/>
    <m/>
    <m/>
    <m/>
    <m/>
    <m/>
    <m/>
    <m/>
    <m/>
    <m/>
    <m/>
    <m/>
    <m/>
    <m/>
    <m/>
    <m/>
    <m/>
    <m/>
    <s v=" "/>
    <s v="LOS PADRES"/>
    <s v="SNLUISOB"/>
    <s v="17:16"/>
    <s v="2021/12/09 00:00:00"/>
    <s v="1563172"/>
    <s v="T005483209"/>
    <n v="1498"/>
    <s v="OCONNOR WAY"/>
    <m/>
    <n v="35.286479999999997"/>
    <n v="-120.72009"/>
    <s v="L1TMVP1"/>
    <m/>
    <n v="182951101"/>
    <s v="2021/12/09 19:14:14"/>
    <n v="9002"/>
    <m/>
    <s v="AXS-OK XSTR- PWR-Y CUST MS. MARY REPORTING LOW VOLTAGE... NO DOGS.THEY ARE BEHIND 1492 LARGE BARN"/>
    <s v="N"/>
    <m/>
    <m/>
    <m/>
    <m/>
    <m/>
    <m/>
    <m/>
    <m/>
    <m/>
    <m/>
    <s v="Y"/>
    <m/>
    <m/>
    <m/>
    <m/>
    <m/>
    <m/>
    <m/>
    <s v="DUE TO BROKEN GROUND WIRE POLE BURNT AT GROND LEVEL"/>
    <m/>
    <m/>
    <m/>
    <m/>
    <s v="Overhead"/>
    <m/>
    <m/>
    <m/>
    <m/>
    <m/>
    <s v="OVERHEAD"/>
    <s v="CONNECTOR OR SPLICE OH"/>
    <m/>
    <s v=" "/>
    <s v="Unplanned"/>
    <s v="Los Padres"/>
    <s v="SLO"/>
    <s v="182951101, FOOTHILL-1101"/>
    <s v="21-0156399"/>
    <s v="Unplanned"/>
    <s v="Clear;32-90 F"/>
    <s v="35"/>
    <s v="16415"/>
    <s v="NO"/>
    <s v="Force Out"/>
    <s v="Sustained"/>
    <s v="No"/>
    <s v="9973"/>
    <s v="OH"/>
    <s v="Fuse"/>
    <s v="1563172"/>
    <s v="Connector or Splice (OH), Burned Open"/>
    <s v=" "/>
    <s v="12/09/21 21:13"/>
    <s v=" "/>
    <s v="w/ O'CONNER WAY across bridge  at end of PARTNER LN, SLO"/>
    <s v="PEREZ, MARIO / 805-459-9145: BASE OF POLE  1LD SIDE OF 9973"/>
    <m/>
    <m/>
    <m/>
    <m/>
    <m/>
    <m/>
    <m/>
    <m/>
    <m/>
    <m/>
    <m/>
    <m/>
    <m/>
    <m/>
    <m/>
    <m/>
    <m/>
    <m/>
    <m/>
    <m/>
    <m/>
    <m/>
    <m/>
    <m/>
  </r>
  <r>
    <n v="2216"/>
    <s v="DLY6"/>
    <s v="3 - QC Complete"/>
    <n v="44543"/>
    <n v="44617"/>
    <s v="Charred PG&amp;E pole due to secondary riser failure. The ensuing fire was limited to PG&amp;E assets. This information is preliminary."/>
    <s v="\\fxshare-nas05\quotashare-fs01\ESA\5 - Ignition Tracking\2021_Ignition_QC_Folders\20211209_1563248_nan_nan_T005483313"/>
    <s v=" "/>
    <s v="Y"/>
    <s v="DLY6"/>
    <s v="UPDATED OUTAGE TIME, LAT/LONG"/>
    <n v="44543"/>
    <s v="Exponent XOC"/>
    <s v="Not In Scope"/>
    <s v="In Progress"/>
    <m/>
    <m/>
    <m/>
    <m/>
    <m/>
    <m/>
    <m/>
    <m/>
    <m/>
    <m/>
    <m/>
    <m/>
    <m/>
    <m/>
    <m/>
    <m/>
    <m/>
    <m/>
    <m/>
    <m/>
    <m/>
    <m/>
    <m/>
    <m/>
    <m/>
    <m/>
    <m/>
    <m/>
    <m/>
    <m/>
    <m/>
    <s v="N"/>
    <m/>
    <m/>
    <m/>
    <m/>
    <m/>
    <m/>
    <s v="Y"/>
    <n v="44543"/>
    <n v="44543"/>
    <s v="SJCC"/>
    <s v="STEVE CASTILLO 209/992-0386"/>
    <s v="FIRE DEPT NAME, VERYIFYING FENCE BEHIND DIDN’T CATCH FIRE.  12/13/2021:  FD NAME PROVIDED, DID NOT BURN FENCE.   PER TMAN, HE HEARD THAT OSMOSE WHO DOES TESTING MAY HAVE KNICKED THE LINE WHEN DIGGING AND WATER GOT IN CAUSING IGNITION.  NOT CONFIRMED."/>
    <m/>
    <s v=" "/>
    <x v="22"/>
    <s v="23:58:00"/>
    <n v="44539"/>
    <s v="23:49:00"/>
    <s v="FAS"/>
    <s v="N"/>
    <s v="N"/>
    <s v="1563248"/>
    <m/>
    <m/>
    <s v="T005483313"/>
    <n v="122470890"/>
    <m/>
    <m/>
    <m/>
    <s v=" "/>
    <x v="0"/>
    <x v="0"/>
    <s v="N"/>
    <s v="N"/>
    <s v="N"/>
    <s v="On December 9, 2021 at 23:58 hours, a PG&amp;E Troubleman was dispatched to the Cottle 1708, a 17kV Distribution Circuit off of Ellenwood Road about one mile south of Claribel Road in Oaklade in response to reports of a blown transformer and a power line down. Initial analysis indicates equipment failure caused the ignition. Upon investigation, the troubleman identified the secondary riser failed and was actively arcing upon arrival.   Upon further inspection, it was confirmed that the transformer was operating beyond its allowed capacity. The fire was contained to the pole and base of the pole.  The fire was suppressed by the Stanislaus Consolidated Fire Department.   A PG&amp;E Crew was out on December 10, 2021 to replace the transformer, conductor and build a new secondary riser."/>
    <s v="PG&amp;E"/>
    <s v="Other"/>
    <s v="Pole"/>
    <s v="D"/>
    <s v="D"/>
    <s v="Structure-PG&amp;E only"/>
    <s v="Cable Arcing"/>
    <m/>
    <m/>
    <m/>
    <m/>
    <s v="Equipment - PG&amp;E"/>
    <s v="All types of equipment / facility failure"/>
    <s v="Riser Failure"/>
    <s v="N"/>
    <s v="Overhead"/>
    <x v="2"/>
    <s v="Riser"/>
    <s v="Transformer, Conductor, Cut out, Molding, Connector "/>
    <n v="102340800"/>
    <s v=" "/>
    <x v="0"/>
    <n v="37.695968168999997"/>
    <n v="-120.7810260271"/>
    <s v="Stanislaus"/>
    <s v="COTTLE 1708"/>
    <n v="17000"/>
    <s v="COTTLE 17089860"/>
    <x v="0"/>
    <s v="Fire Department"/>
    <s v="Herbaceous"/>
    <s v="Grass Fuel Model"/>
    <s v="empty orchard, dry grass "/>
    <s v="N"/>
    <m/>
    <m/>
    <m/>
    <m/>
    <s v="Pending Data"/>
    <s v="Pending Data"/>
    <s v="Pending Data"/>
    <s v="Pending Data"/>
    <s v="2021-12-10"/>
    <m/>
    <m/>
    <m/>
    <m/>
    <m/>
    <m/>
    <m/>
    <m/>
    <m/>
    <m/>
    <m/>
    <m/>
    <m/>
    <m/>
    <m/>
    <m/>
    <m/>
    <m/>
    <m/>
    <s v=" "/>
    <s v="YOSEMITE"/>
    <s v="OAKDALE 02"/>
    <s v="23:58"/>
    <s v="12/09/2021"/>
    <s v="1563248"/>
    <s v="T005483313"/>
    <n v="4001"/>
    <s v="ELLENWOOD RD"/>
    <s v="OAKDALE"/>
    <n v="37.695979999999999"/>
    <n v="-120.78103"/>
    <s v="Y7TSJCC"/>
    <s v="CASTILLO, STEVE"/>
    <n v="163711708"/>
    <s v="20211210 02:06"/>
    <n v="9002"/>
    <m/>
    <s v="DAMAGE SEC RISER,CABLE ARCHING UPON ARRIVAL,TRANSF FUSES NEVER BLEW FROM TIME OF CALLOUT TILL ARRIVAL,CALL 4 CREW 2 REPLA TRANSF AND RISER"/>
    <s v="Y"/>
    <m/>
    <m/>
    <s v="37.6965217,-120.7814583,56.700000,3D"/>
    <m/>
    <m/>
    <s v="PICTURES SENT IN WITH REPAIR TAG"/>
    <n v="911"/>
    <m/>
    <s v="N"/>
    <s v="Y"/>
    <m/>
    <s v="Clear"/>
    <m/>
    <s v="PGE&amp;E-Owned Structure/Equipment"/>
    <s v="CHARED POLE"/>
    <s v="Calm"/>
    <m/>
    <s v="PG&amp;E Equipment"/>
    <m/>
    <s v="Structure Only"/>
    <s v="CHARED POLE"/>
    <s v="Fire Dept"/>
    <m/>
    <s v="Overhead"/>
    <m/>
    <s v="N"/>
    <m/>
    <m/>
    <m/>
    <s v="OVERHEAD"/>
    <s v="TRANSFORMER (OH)"/>
    <s v="N"/>
    <s v=" "/>
    <m/>
    <m/>
    <m/>
    <m/>
    <m/>
    <m/>
    <m/>
    <m/>
    <m/>
    <m/>
    <m/>
    <m/>
    <m/>
    <m/>
    <m/>
    <m/>
    <m/>
    <m/>
    <m/>
    <m/>
    <m/>
    <m/>
    <m/>
    <m/>
    <m/>
    <m/>
    <m/>
    <m/>
    <m/>
    <m/>
    <m/>
    <m/>
    <m/>
    <m/>
    <m/>
    <m/>
    <m/>
    <m/>
    <m/>
    <m/>
    <m/>
    <m/>
    <m/>
    <m/>
    <m/>
    <m/>
    <m/>
  </r>
  <r>
    <n v="2215"/>
    <s v="AGFC"/>
    <s v="3 - QC Complete"/>
    <n v="44539"/>
    <n v="44617"/>
    <s v="Structure fire, not attributable to PG&amp;E assets. This information is preliminary."/>
    <s v="\\fxshare-nas05\quotashare-fs01\ESA\5 - Ignition Tracking\2021_Ignition_QC_Folders\20211209_nan_nan_nan_7438797852"/>
    <s v=" "/>
    <m/>
    <m/>
    <m/>
    <m/>
    <m/>
    <s v="Not In Scope"/>
    <m/>
    <m/>
    <m/>
    <m/>
    <m/>
    <m/>
    <m/>
    <m/>
    <m/>
    <m/>
    <m/>
    <m/>
    <m/>
    <m/>
    <m/>
    <m/>
    <m/>
    <m/>
    <m/>
    <m/>
    <m/>
    <m/>
    <m/>
    <m/>
    <m/>
    <m/>
    <m/>
    <m/>
    <m/>
    <m/>
    <m/>
    <m/>
    <m/>
    <m/>
    <m/>
    <m/>
    <m/>
    <m/>
    <m/>
    <m/>
    <m/>
    <m/>
    <m/>
    <m/>
    <m/>
    <m/>
    <s v=" "/>
    <x v="22"/>
    <s v="09:21:00"/>
    <m/>
    <m/>
    <s v="FAS"/>
    <s v="N"/>
    <s v="N"/>
    <m/>
    <m/>
    <m/>
    <n v="7438797852"/>
    <m/>
    <m/>
    <m/>
    <m/>
    <s v=" "/>
    <x v="0"/>
    <x v="1"/>
    <s v="N"/>
    <s v="N"/>
    <s v="N"/>
    <s v="Structure fire, not attributable to PG&amp;E assets. This information is preliminary."/>
    <s v="Not PG&amp;E"/>
    <s v="Building"/>
    <m/>
    <m/>
    <m/>
    <s v="Structure-only"/>
    <m/>
    <m/>
    <m/>
    <m/>
    <m/>
    <s v="Other Fire: Non-PG&amp;E related"/>
    <m/>
    <m/>
    <m/>
    <s v="Overhead"/>
    <x v="1"/>
    <m/>
    <m/>
    <m/>
    <s v=" "/>
    <x v="0"/>
    <n v="36.896467000000001"/>
    <n v="-119.687763"/>
    <s v="Fresno"/>
    <s v="COPPERMINE 1112"/>
    <n v="12000"/>
    <m/>
    <x v="0"/>
    <s v="Cal Fire-Jeremiah Whittmer bat 18"/>
    <s v="Herbaceous"/>
    <m/>
    <m/>
    <m/>
    <m/>
    <m/>
    <m/>
    <m/>
    <s v="Pending Data"/>
    <s v="Pending Data"/>
    <s v="Pending Data"/>
    <s v="Pending Data"/>
    <s v="2021-12-10"/>
    <m/>
    <m/>
    <m/>
    <m/>
    <m/>
    <m/>
    <m/>
    <m/>
    <m/>
    <m/>
    <m/>
    <m/>
    <m/>
    <m/>
    <m/>
    <m/>
    <m/>
    <m/>
    <m/>
    <s v=" "/>
    <s v="FRESNO"/>
    <s v="FRESNO 12"/>
    <s v="09:21"/>
    <s v="12/09/2021"/>
    <m/>
    <n v="7438797852"/>
    <n v="5270"/>
    <s v="E COPPER AVE"/>
    <s v="CLOVIS"/>
    <n v="36.895733"/>
    <n v="-119.688181"/>
    <s v="F4TCNO1"/>
    <s v="OLIVER, CHAD"/>
    <n v="252411112"/>
    <s v="20211209 10:48"/>
    <n v="1121"/>
    <m/>
    <s v="responded to attic fire. fresno county incident 19815, disconneced by removing meter per battalion chief Jeremiah Whittmer battalion 18"/>
    <s v="Y"/>
    <m/>
    <m/>
    <m/>
    <n v="36.896467000000001"/>
    <n v="-119.687763"/>
    <m/>
    <s v="Jeremiah Whittmer bat 18"/>
    <m/>
    <s v="N"/>
    <s v="Y"/>
    <s v="Y"/>
    <s v="Rain"/>
    <m/>
    <s v="Private Land"/>
    <m/>
    <s v="Calm"/>
    <m/>
    <s v="3rd Party"/>
    <m/>
    <s v="Structure Only"/>
    <m/>
    <s v="Cal Fire"/>
    <m/>
    <s v="Overhead"/>
    <m/>
    <s v="N"/>
    <m/>
    <m/>
    <m/>
    <m/>
    <m/>
    <m/>
    <s v=" "/>
    <m/>
    <m/>
    <m/>
    <m/>
    <m/>
    <m/>
    <m/>
    <m/>
    <m/>
    <m/>
    <m/>
    <m/>
    <m/>
    <m/>
    <m/>
    <m/>
    <m/>
    <m/>
    <m/>
    <m/>
    <m/>
    <m/>
    <m/>
    <m/>
    <m/>
    <m/>
    <m/>
    <m/>
    <m/>
    <m/>
    <m/>
    <m/>
    <m/>
    <m/>
    <m/>
    <m/>
    <m/>
    <m/>
    <m/>
    <m/>
    <m/>
    <m/>
    <m/>
    <m/>
    <m/>
    <m/>
    <m/>
  </r>
  <r>
    <n v="2204"/>
    <s v="AGFC"/>
    <s v="3 - QC Complete"/>
    <n v="44539"/>
    <n v="44617"/>
    <s v="Structure fire, not attributable to PG&amp;E assets. This information is preliminary."/>
    <s v="\\fxshare-nas05\quotashare-fs01\ESA\5 - Ignition Tracking\2021_Ignition_QC_Folders\20211208_nan_nan_nan_7970593520"/>
    <s v=" "/>
    <m/>
    <m/>
    <m/>
    <m/>
    <m/>
    <s v="Not In Scope"/>
    <m/>
    <m/>
    <m/>
    <m/>
    <m/>
    <m/>
    <m/>
    <m/>
    <m/>
    <m/>
    <m/>
    <m/>
    <m/>
    <m/>
    <m/>
    <m/>
    <m/>
    <m/>
    <m/>
    <m/>
    <m/>
    <m/>
    <m/>
    <m/>
    <m/>
    <m/>
    <m/>
    <m/>
    <m/>
    <m/>
    <m/>
    <m/>
    <m/>
    <m/>
    <m/>
    <m/>
    <m/>
    <m/>
    <m/>
    <m/>
    <m/>
    <m/>
    <m/>
    <m/>
    <m/>
    <m/>
    <s v=" "/>
    <x v="23"/>
    <s v="22:49:00"/>
    <m/>
    <m/>
    <s v="FAS"/>
    <s v="N"/>
    <s v="N"/>
    <m/>
    <m/>
    <m/>
    <n v="7970593520"/>
    <m/>
    <m/>
    <m/>
    <m/>
    <s v=" "/>
    <x v="0"/>
    <x v="1"/>
    <s v="N"/>
    <s v="N"/>
    <s v="N"/>
    <s v="Structure fire, not attributable to PG&amp;E assets. This information is preliminary."/>
    <s v="Not PG&amp;E"/>
    <s v="Building"/>
    <m/>
    <m/>
    <m/>
    <s v="Structure-only"/>
    <m/>
    <m/>
    <m/>
    <m/>
    <m/>
    <s v="Other Fire: Non-PG&amp;E related"/>
    <m/>
    <m/>
    <m/>
    <s v="Underground"/>
    <x v="1"/>
    <m/>
    <m/>
    <m/>
    <s v=" "/>
    <x v="0"/>
    <n v="37.355356700000002"/>
    <n v="-121.83136829999999"/>
    <s v="Santa Clara"/>
    <s v="MC KEE 1104"/>
    <n v="12000"/>
    <m/>
    <x v="0"/>
    <s v="Sunnyvale FD"/>
    <s v="Urban"/>
    <m/>
    <m/>
    <m/>
    <m/>
    <m/>
    <m/>
    <m/>
    <s v="Pending Data"/>
    <s v="Pending Data"/>
    <s v="Pending Data"/>
    <s v="Pending Data"/>
    <s v="2021-12-10"/>
    <m/>
    <m/>
    <m/>
    <m/>
    <m/>
    <m/>
    <m/>
    <m/>
    <m/>
    <m/>
    <m/>
    <m/>
    <m/>
    <m/>
    <m/>
    <m/>
    <m/>
    <m/>
    <m/>
    <s v=" "/>
    <s v="DEANZA"/>
    <s v="CUPERTINO 05"/>
    <s v="22:49"/>
    <s v="12/08/2021"/>
    <m/>
    <n v="7970593520"/>
    <n v="3012"/>
    <s v="WINCHESTER BLVD"/>
    <s v="CAMPBELL"/>
    <n v="37.269896000000003"/>
    <n v="-121.955371"/>
    <s v="G1TLXZ2"/>
    <s v="ZANDATE, LOUIE"/>
    <n v="83771105"/>
    <s v="20211209 00:23"/>
    <n v="1121"/>
    <m/>
    <s v="STRUCTURE FIRE NOT PGE RELATED"/>
    <s v="Y"/>
    <m/>
    <m/>
    <s v="37.3553567,-121.8313683,58.900000,2D"/>
    <m/>
    <m/>
    <m/>
    <s v="SUNNYVALE FIRE"/>
    <m/>
    <s v="N"/>
    <s v="Y"/>
    <s v="N"/>
    <s v="Clear"/>
    <m/>
    <s v="Private Land"/>
    <m/>
    <s v="Calm"/>
    <m/>
    <s v="Unknown"/>
    <m/>
    <s v="Structure Only"/>
    <m/>
    <s v="Fire Dept"/>
    <m/>
    <s v="Subsurface"/>
    <m/>
    <s v="N"/>
    <m/>
    <m/>
    <m/>
    <m/>
    <m/>
    <m/>
    <s v=" "/>
    <m/>
    <m/>
    <m/>
    <m/>
    <m/>
    <m/>
    <m/>
    <m/>
    <m/>
    <m/>
    <m/>
    <m/>
    <m/>
    <m/>
    <m/>
    <m/>
    <m/>
    <m/>
    <m/>
    <m/>
    <m/>
    <m/>
    <m/>
    <m/>
    <m/>
    <m/>
    <m/>
    <m/>
    <m/>
    <m/>
    <m/>
    <m/>
    <m/>
    <m/>
    <m/>
    <m/>
    <m/>
    <m/>
    <m/>
    <m/>
    <m/>
    <m/>
    <m/>
    <m/>
    <m/>
    <m/>
    <m/>
  </r>
  <r>
    <n v="2201"/>
    <s v="KRJ7"/>
    <s v="3 - QC Complete"/>
    <n v="44540"/>
    <n v="44617"/>
    <s v="Either tracking or damage at the control unit to the Distribution Cap Bank resulted in an ignition to Transmission overhead with Distribution underbuilt pole 10/164 on the Newark-Milpitas #2 115kV circuit. The fire appears to have burnt from the distribution level down, but was limited to PG&amp;E assets. This information is preliminary."/>
    <s v="\\fxshare-nas05\quotashare-fs01\ESA\5 - Ignition Tracking\2021_Ignition_QC_Folders\20211207_nan_nan_T21-018806_nan"/>
    <s v=" "/>
    <m/>
    <m/>
    <m/>
    <m/>
    <m/>
    <s v="Not In Scope"/>
    <m/>
    <m/>
    <m/>
    <m/>
    <m/>
    <m/>
    <m/>
    <m/>
    <m/>
    <m/>
    <m/>
    <m/>
    <m/>
    <m/>
    <m/>
    <m/>
    <m/>
    <m/>
    <m/>
    <m/>
    <m/>
    <m/>
    <m/>
    <m/>
    <m/>
    <m/>
    <m/>
    <m/>
    <m/>
    <m/>
    <m/>
    <m/>
    <m/>
    <m/>
    <m/>
    <m/>
    <m/>
    <m/>
    <m/>
    <m/>
    <m/>
    <m/>
    <m/>
    <m/>
    <m/>
    <m/>
    <s v=" "/>
    <x v="24"/>
    <s v="13:09:00"/>
    <m/>
    <m/>
    <s v="Trans-Sub Email"/>
    <s v="N"/>
    <s v="Y"/>
    <m/>
    <m/>
    <s v="T21-018806"/>
    <m/>
    <s v="122453953, 122451469"/>
    <m/>
    <m/>
    <m/>
    <s v=" "/>
    <x v="0"/>
    <x v="1"/>
    <s v="N"/>
    <s v="N"/>
    <s v="N"/>
    <s v="Duplicate. Reference index 2198."/>
    <s v="Not PG&amp;E"/>
    <s v="Other"/>
    <s v="Capacitor bank"/>
    <s v="D"/>
    <m/>
    <s v="Structure-PG&amp;E only"/>
    <m/>
    <m/>
    <m/>
    <m/>
    <m/>
    <s v="Duplicate"/>
    <m/>
    <m/>
    <m/>
    <s v="Overhead"/>
    <x v="0"/>
    <s v="Capacitor Bank"/>
    <m/>
    <n v="100559963"/>
    <s v=" "/>
    <x v="0"/>
    <n v="37.411409999999997"/>
    <n v="-121.88947"/>
    <s v="Santa Clara"/>
    <s v="MILPITAS 1104"/>
    <n v="12000"/>
    <s v="MILPITAS 1104CB"/>
    <x v="0"/>
    <s v="Unknown"/>
    <s v="Urban"/>
    <m/>
    <m/>
    <s v="N"/>
    <m/>
    <m/>
    <m/>
    <m/>
    <m/>
    <m/>
    <m/>
    <m/>
    <s v="2021-12-10"/>
    <m/>
    <m/>
    <m/>
    <m/>
    <m/>
    <m/>
    <m/>
    <m/>
    <m/>
    <m/>
    <m/>
    <m/>
    <m/>
    <m/>
    <m/>
    <m/>
    <m/>
    <m/>
    <m/>
    <s v=" "/>
    <m/>
    <m/>
    <m/>
    <m/>
    <m/>
    <m/>
    <m/>
    <m/>
    <m/>
    <m/>
    <m/>
    <m/>
    <m/>
    <m/>
    <m/>
    <m/>
    <m/>
    <m/>
    <m/>
    <m/>
    <m/>
    <m/>
    <m/>
    <m/>
    <m/>
    <m/>
    <m/>
    <m/>
    <m/>
    <m/>
    <m/>
    <m/>
    <m/>
    <m/>
    <m/>
    <m/>
    <m/>
    <m/>
    <m/>
    <m/>
    <m/>
    <m/>
    <m/>
    <m/>
    <m/>
    <m/>
    <m/>
    <m/>
    <m/>
    <m/>
    <m/>
    <s v=" "/>
    <m/>
    <m/>
    <m/>
    <m/>
    <m/>
    <m/>
    <m/>
    <m/>
    <m/>
    <m/>
    <m/>
    <m/>
    <m/>
    <m/>
    <m/>
    <m/>
    <m/>
    <m/>
    <m/>
    <m/>
    <m/>
    <m/>
    <m/>
    <m/>
    <m/>
    <m/>
    <m/>
    <m/>
    <m/>
    <m/>
    <m/>
    <m/>
    <m/>
    <m/>
    <m/>
    <m/>
    <m/>
    <m/>
    <m/>
    <m/>
    <m/>
    <m/>
    <m/>
    <m/>
    <m/>
    <m/>
    <m/>
  </r>
  <r>
    <n v="2198"/>
    <s v="KRJ7"/>
    <s v="3 - QC Complete"/>
    <n v="44540"/>
    <n v="44617"/>
    <s v="Tracking caused pole and crossarm to burn. The ensuing fire was limited to PG&amp;E assets. This information is preliminary."/>
    <s v="\\fxshare-nas05\quotashare-fs01\ESA\5 - Ignition Tracking\2021_Ignition_QC_Folders\20211206_1560827_21-0155514_nan_T005480812"/>
    <s v=" "/>
    <s v="Y"/>
    <s v="KRJ7"/>
    <s v="Outage date and time incorrect, voltage incorrect"/>
    <n v="44540"/>
    <m/>
    <s v="Not In Scope"/>
    <m/>
    <m/>
    <m/>
    <s v="Physical Inspection In Progress"/>
    <m/>
    <m/>
    <m/>
    <m/>
    <m/>
    <m/>
    <m/>
    <m/>
    <m/>
    <m/>
    <m/>
    <m/>
    <m/>
    <m/>
    <m/>
    <m/>
    <m/>
    <m/>
    <m/>
    <m/>
    <m/>
    <m/>
    <m/>
    <m/>
    <m/>
    <m/>
    <m/>
    <m/>
    <m/>
    <m/>
    <m/>
    <m/>
    <m/>
    <m/>
    <m/>
    <m/>
    <m/>
    <m/>
    <m/>
    <m/>
    <m/>
    <m/>
    <s v=" "/>
    <x v="25"/>
    <s v="23:35:00"/>
    <n v="44537"/>
    <s v="00:35:00"/>
    <s v="FAS"/>
    <s v="N"/>
    <s v="N"/>
    <s v="1560827"/>
    <s v="21-0155514"/>
    <s v="T21-018806"/>
    <s v="T005480812"/>
    <n v="122451469"/>
    <m/>
    <m/>
    <m/>
    <s v=" "/>
    <x v="0"/>
    <x v="0"/>
    <s v="N"/>
    <s v="N"/>
    <s v="N"/>
    <s v="On December 6, 2021 at 2335 hours, a PG&amp;E Troubleman was dispatched to the Milpitas 1104 21kV Distribution Circuit on Montague Expressway, Milpitas in response to a pole fire. Initial analysis indicates tracking caused the ignition. It is suspected the ignition was caused from the capacitor bank ground tracking. There was damage at the control box in addition to severe charring on the pole. 1257 customers were impacted with an outage. The subject pole is an 80' pole that houses the Newark-Milpitas #2 115kV transmission circuit. The ensuing fire was contained to the pole and the fire was suppressed by San Jose Fire Department. PG&amp;E Hired Contract Crew replaced the pole on December 7, 2021."/>
    <s v="PG&amp;E"/>
    <s v="Other"/>
    <s v="Pole"/>
    <s v="D"/>
    <s v="D"/>
    <s v="Structure-PG&amp;E only"/>
    <s v="base of pole"/>
    <m/>
    <m/>
    <m/>
    <m/>
    <s v="Contamination"/>
    <s v="Contamination"/>
    <s v="Tracking"/>
    <s v="N"/>
    <s v="Overhead"/>
    <x v="0"/>
    <s v="Grounding Wire"/>
    <s v="Pole"/>
    <n v="100559963"/>
    <s v=" "/>
    <x v="0"/>
    <n v="37.411399437199996"/>
    <n v="-121.8894400376"/>
    <s v="Santa Clara"/>
    <s v="MILPITAS 1104"/>
    <n v="21000"/>
    <s v="MILPITAS 1104CB"/>
    <x v="0"/>
    <s v="San Jose FD"/>
    <s v="Urban"/>
    <s v="Fire-resistive fuel bed"/>
    <m/>
    <s v="N"/>
    <m/>
    <m/>
    <m/>
    <m/>
    <s v="Pending Data"/>
    <s v="Pending Data"/>
    <s v="Pending Data"/>
    <s v="Pending Data"/>
    <s v="2021-12-07"/>
    <m/>
    <m/>
    <m/>
    <m/>
    <m/>
    <m/>
    <m/>
    <m/>
    <m/>
    <m/>
    <m/>
    <m/>
    <m/>
    <m/>
    <m/>
    <m/>
    <m/>
    <m/>
    <m/>
    <s v=" "/>
    <s v="SAN JOSE"/>
    <s v="SAN JOSE 02"/>
    <s v="23:35"/>
    <s v="12/06/2021"/>
    <s v="1560827"/>
    <s v="T005480812"/>
    <n v="765"/>
    <s v="MONTAGUE EXPY APT 473"/>
    <s v="MILPITAS"/>
    <n v="37.415550000000003"/>
    <n v="-121.88797"/>
    <s v="J2TNXP9"/>
    <s v="PATTERSON, NORRELL"/>
    <n v="8283"/>
    <s v="20211207 02:37"/>
    <n v="9110"/>
    <m/>
    <s v="pole fire. xarm tracking and burning. called for crew to replace"/>
    <s v="Y"/>
    <m/>
    <m/>
    <m/>
    <n v="37.411363000000001"/>
    <n v="-121.889655"/>
    <m/>
    <s v="sjfd"/>
    <m/>
    <s v="N"/>
    <s v="Y"/>
    <m/>
    <s v="Rain"/>
    <m/>
    <s v="PGE&amp;E-Owned Structure/Equipment"/>
    <m/>
    <s v="Calm"/>
    <m/>
    <s v="PG&amp;E Equipment"/>
    <m/>
    <s v="Other (Comments)"/>
    <s v="base of pole"/>
    <s v="Fire Dept"/>
    <m/>
    <s v="Overhead"/>
    <m/>
    <s v="Y"/>
    <s v="pictures"/>
    <s v="PG&amp;E Employee"/>
    <m/>
    <s v="FIRE, POLE"/>
    <s v="CROSSARM, WOOD"/>
    <s v="N"/>
    <s v=" "/>
    <s v="Unplanned"/>
    <s v="San Jose"/>
    <s v="San Jose"/>
    <s v="082831104, MILPITAS-1104"/>
    <s v="21-0155514"/>
    <s v="Unplanned"/>
    <s v="Clear;32-90F"/>
    <s v="1257"/>
    <s v="63930"/>
    <s v="YES"/>
    <s v="Force Out"/>
    <s v="Sustained"/>
    <s v="No"/>
    <s v="1104/2"/>
    <s v="OH"/>
    <s v="Circuit Breaker"/>
    <s v="1560827"/>
    <s v="Pole-Wood, Burned/flashed"/>
    <s v=" "/>
    <s v="12/07/21 02:37"/>
    <s v=" "/>
    <s v="MILPITAS SUB"/>
    <s v="PATTERSON, NORELL/408.515.7861: k2489"/>
    <m/>
    <m/>
    <m/>
    <m/>
    <m/>
    <m/>
    <m/>
    <m/>
    <m/>
    <m/>
    <m/>
    <m/>
    <m/>
    <m/>
    <m/>
    <m/>
    <m/>
    <m/>
    <m/>
    <m/>
    <m/>
    <m/>
    <m/>
    <m/>
  </r>
  <r>
    <n v="2197"/>
    <s v="AGFC"/>
    <s v="3 - QC Complete"/>
    <n v="44536"/>
    <n v="44617"/>
    <s v="Structure fire, not attributable to PG&amp;E assets. This information is preliminary."/>
    <s v="\\fxshare-nas05\quotashare-fs01\ESA\5 - Ignition Tracking\2021_Ignition_QC_Folders\20211206_nan_nan_nan_2424115287"/>
    <s v=" "/>
    <m/>
    <m/>
    <m/>
    <m/>
    <m/>
    <s v="Not In Scope"/>
    <m/>
    <m/>
    <m/>
    <m/>
    <m/>
    <m/>
    <m/>
    <m/>
    <m/>
    <m/>
    <m/>
    <m/>
    <m/>
    <m/>
    <m/>
    <m/>
    <m/>
    <m/>
    <m/>
    <m/>
    <m/>
    <m/>
    <m/>
    <m/>
    <m/>
    <m/>
    <m/>
    <m/>
    <m/>
    <m/>
    <m/>
    <m/>
    <m/>
    <m/>
    <m/>
    <m/>
    <m/>
    <m/>
    <m/>
    <m/>
    <m/>
    <m/>
    <m/>
    <m/>
    <m/>
    <m/>
    <s v=" "/>
    <x v="25"/>
    <s v="02:04:00"/>
    <m/>
    <m/>
    <s v="FAS"/>
    <s v="N"/>
    <s v="N"/>
    <m/>
    <m/>
    <m/>
    <n v="2424115287"/>
    <m/>
    <m/>
    <m/>
    <m/>
    <s v=" "/>
    <x v="0"/>
    <x v="1"/>
    <s v="N"/>
    <s v="N"/>
    <s v="N"/>
    <s v="Structure fire, not attributable to PG&amp;E assets. This information is preliminary."/>
    <s v="Not PG&amp;E"/>
    <s v="Building"/>
    <m/>
    <m/>
    <m/>
    <s v="Structure Only"/>
    <m/>
    <m/>
    <m/>
    <m/>
    <m/>
    <s v="Other Fire: Non-PG&amp;E related"/>
    <m/>
    <m/>
    <m/>
    <s v="Overhead"/>
    <x v="1"/>
    <m/>
    <m/>
    <m/>
    <s v=" "/>
    <x v="0"/>
    <n v="37.699293300000001"/>
    <n v="-122.0614917"/>
    <s v="Alameda"/>
    <s v="CASTRO VALLEY 1108"/>
    <n v="12000"/>
    <m/>
    <x v="1"/>
    <s v="Unknown"/>
    <s v="Urban"/>
    <m/>
    <m/>
    <m/>
    <m/>
    <m/>
    <m/>
    <m/>
    <s v="N"/>
    <s v="N"/>
    <m/>
    <m/>
    <s v="2021-12-07"/>
    <m/>
    <m/>
    <m/>
    <m/>
    <m/>
    <m/>
    <m/>
    <m/>
    <m/>
    <m/>
    <m/>
    <m/>
    <m/>
    <m/>
    <m/>
    <m/>
    <m/>
    <m/>
    <m/>
    <s v=" "/>
    <s v="MISSION"/>
    <s v="HAYWARD 03"/>
    <s v="02:04"/>
    <s v="12/06/2021"/>
    <m/>
    <n v="2424115287"/>
    <n v="4256"/>
    <s v="CIRCLE AVE"/>
    <s v="CASTRO VALLE"/>
    <n v="37.699936000000001"/>
    <n v="-122.064612"/>
    <s v="E1GMJCO"/>
    <s v="CHILDRESS, MORUAL (2460)"/>
    <n v="14091108"/>
    <s v="20211206 02:48"/>
    <n v="1121"/>
    <n v="1"/>
    <s v="Shut off pull electric meter due to electrical fire at bathroom fan motor pull meter by request Castro Valle Fire Department"/>
    <s v="Y"/>
    <m/>
    <m/>
    <s v="37.6992933,-122.0614917,66.200000,3D"/>
    <m/>
    <m/>
    <m/>
    <m/>
    <m/>
    <s v="N"/>
    <s v="Y"/>
    <s v="Y"/>
    <s v="Clear"/>
    <m/>
    <s v="Customer-Owned Structure/Equipment"/>
    <m/>
    <s v="Calm"/>
    <m/>
    <s v="3rd Party"/>
    <s v="Customer equipment fan motor at bathroom"/>
    <s v="Structure Only"/>
    <m/>
    <s v="Fire Dept"/>
    <m/>
    <s v="Overhead"/>
    <m/>
    <s v="N"/>
    <m/>
    <s v="Fire Dept"/>
    <m/>
    <m/>
    <m/>
    <m/>
    <s v=" "/>
    <m/>
    <m/>
    <m/>
    <m/>
    <m/>
    <m/>
    <m/>
    <m/>
    <m/>
    <m/>
    <m/>
    <m/>
    <m/>
    <m/>
    <m/>
    <m/>
    <m/>
    <m/>
    <m/>
    <m/>
    <m/>
    <m/>
    <m/>
    <m/>
    <m/>
    <m/>
    <m/>
    <m/>
    <m/>
    <m/>
    <m/>
    <m/>
    <m/>
    <m/>
    <m/>
    <m/>
    <m/>
    <m/>
    <m/>
    <m/>
    <m/>
    <m/>
    <m/>
    <m/>
    <m/>
    <m/>
    <m/>
  </r>
  <r>
    <n v="2196"/>
    <s v="CATX"/>
    <s v="3 - QC Complete"/>
    <n v="44536"/>
    <n v="44617"/>
    <s v="Birds nest on crossarm caught fire and caused insulators to flash. This resulted in a small 10'10' fire at the base of the pole. This information is preliminary."/>
    <s v="\\fxshare-nas05\quotashare-fs01\ESA\5 - Ignition Tracking\2021_Ignition_QC_Folders\20211205_1559520_21-0155010_nan_T005479556"/>
    <s v=" "/>
    <s v="Y"/>
    <s v="CATX"/>
    <s v="Outage Time updated to FNL Time on ILIS, Fire LAT/LONG updated to pole (SAP ID: 103118674), Nominal Voltage updated to 12,000 kV"/>
    <n v="44536"/>
    <m/>
    <s v="Not In Scope"/>
    <m/>
    <m/>
    <m/>
    <m/>
    <m/>
    <m/>
    <m/>
    <m/>
    <m/>
    <m/>
    <m/>
    <m/>
    <m/>
    <m/>
    <m/>
    <m/>
    <m/>
    <m/>
    <m/>
    <m/>
    <m/>
    <m/>
    <m/>
    <m/>
    <m/>
    <m/>
    <m/>
    <m/>
    <m/>
    <m/>
    <m/>
    <m/>
    <s v="N"/>
    <m/>
    <m/>
    <m/>
    <m/>
    <m/>
    <m/>
    <s v="N"/>
    <m/>
    <m/>
    <m/>
    <m/>
    <m/>
    <m/>
    <s v=" "/>
    <x v="26"/>
    <s v="07:57:00"/>
    <n v="44535"/>
    <s v="07:35:00"/>
    <s v="FAS"/>
    <s v="N"/>
    <s v="N"/>
    <s v="1559520"/>
    <s v="21-0155010"/>
    <m/>
    <s v="T005479556"/>
    <n v="122446091"/>
    <m/>
    <m/>
    <s v="PG&amp;E_2196_Ignition_20211205_1.jpg"/>
    <s v=" "/>
    <x v="1"/>
    <x v="0"/>
    <s v="Y"/>
    <s v="Y"/>
    <s v="N"/>
    <s v="On December 5, 2021 at 0757 hours, a PG&amp;E Troubleman was dispatched to the Kettleman Hills 2104 12kV distribution circuit near Skyline Boulevard and Hydril Road in the vicinity of Avenal in response to an insulator flash. Initial analysis indicates the ignition was caused by a bird nest. The fire damaged the insulator, jumper, and down guy. This incident resulted in an outage affecting 1021 customers at 0735 hours on December 5, 2021. Power was restored to all customers by 1443 hours on December 5, 2021. The ensuing fire was contained to less than 3 linear meters around the base of the pole and the fire self-extinguished. The PG&amp;E Troubleman put in a tag for the damaged equipment to be replaced and is pending completion as of December 6, 2021."/>
    <s v="PG&amp;E"/>
    <s v="Other"/>
    <s v="Nest"/>
    <s v="D"/>
    <s v="D"/>
    <s v="&lt;3 meters of linear travel"/>
    <s v="10 X 10 area at base of pole"/>
    <m/>
    <m/>
    <m/>
    <m/>
    <s v="Contact - Animal - Nest"/>
    <s v="Contact from object"/>
    <s v="Nest Contact"/>
    <s v="N"/>
    <s v="Overhead"/>
    <x v="0"/>
    <s v="Insulator"/>
    <s v="Insulator, Jumper, Down Guy"/>
    <n v="103118674"/>
    <s v=" "/>
    <x v="0"/>
    <n v="36.014487099999997"/>
    <n v="-120.1207474"/>
    <s v="Kings"/>
    <s v="KETTLEMAN HILLS 2104"/>
    <n v="12000"/>
    <s v="KETTLEMAN HILLS 2104CB"/>
    <x v="0"/>
    <s v="Self Extinguished/Kings County FD"/>
    <s v="Herbaceous"/>
    <s v="Brush Fuel Model "/>
    <s v="Weeds"/>
    <s v="N"/>
    <m/>
    <m/>
    <m/>
    <m/>
    <s v="N"/>
    <s v="N"/>
    <m/>
    <m/>
    <s v="2021-12-07"/>
    <m/>
    <m/>
    <m/>
    <m/>
    <m/>
    <m/>
    <m/>
    <m/>
    <m/>
    <m/>
    <m/>
    <m/>
    <m/>
    <m/>
    <m/>
    <m/>
    <m/>
    <m/>
    <m/>
    <s v=" "/>
    <s v="FRESNO"/>
    <s v="COALINGA 01"/>
    <s v="07:57"/>
    <s v="12/05/2021"/>
    <s v="1559520"/>
    <s v="T005479556"/>
    <n v="1201"/>
    <s v="SKYLINE DR"/>
    <s v="AVENAL"/>
    <n v="36.043880000000001"/>
    <n v="-120.11169"/>
    <s v="F1TDECO"/>
    <s v="CROSSWY, DARRELL"/>
    <n v="25273"/>
    <s v="20211205 09:57"/>
    <n v="9111"/>
    <m/>
    <s v="NEST ON XARM CAUGHT FIRE CAUSING FLASHED INSULATORS. BURNT 10X10 AREA AT BASE OF POLE. POLE AND ARM ARE OK. CREW CALLED TO MAKE REPAIRS. FIRE DEPT WAS NOT ONSITE UPON TMAN ARRIVAL"/>
    <s v="Y"/>
    <m/>
    <m/>
    <s v="36.0144567,-120.1190467,282.600000,3D"/>
    <m/>
    <m/>
    <m/>
    <s v="KINGS COUNTY FIRE"/>
    <m/>
    <s v="N"/>
    <s v="Y"/>
    <m/>
    <s v="Rain"/>
    <s v="foggy"/>
    <s v="Private Land"/>
    <m/>
    <s v="Calm"/>
    <m/>
    <s v="Animal"/>
    <m/>
    <s v="1 meter - &lt; 3 meters"/>
    <m/>
    <s v="Self Extinguished"/>
    <s v="FIRE WAS NOT ONSITE UPON TMAN ARRIVAL"/>
    <s v="Overhead"/>
    <m/>
    <s v="N"/>
    <m/>
    <m/>
    <m/>
    <s v="ANIMAL-OTHER"/>
    <s v="INSULATOR"/>
    <s v="N"/>
    <s v=" "/>
    <s v="Unplanned"/>
    <s v="Fresno"/>
    <s v="Coalinga"/>
    <s v="252732104, KETTLEMAN HILLS-2104"/>
    <s v="21-0155010"/>
    <s v="Unplanned"/>
    <s v="Clear;32-90F"/>
    <s v="1021"/>
    <s v="84155"/>
    <s v="NO"/>
    <s v="Line to Line"/>
    <s v="Sustained"/>
    <s v="No"/>
    <s v="2104/2"/>
    <s v="OH"/>
    <s v="Circuit Breaker"/>
    <s v="1559520"/>
    <s v="Insulator, Burned/flashed"/>
    <s v="B,C,TIME"/>
    <s v="12/05/21 11:01"/>
    <s v=" "/>
    <s v="KETTLEMAN HILLS SUB"/>
    <s v="2 P N/OF 64373"/>
    <m/>
    <m/>
    <m/>
    <m/>
    <m/>
    <m/>
    <m/>
    <m/>
    <m/>
    <m/>
    <m/>
    <m/>
    <m/>
    <m/>
    <m/>
    <m/>
    <m/>
    <m/>
    <m/>
    <m/>
    <m/>
    <m/>
    <m/>
    <m/>
  </r>
  <r>
    <n v="2213"/>
    <s v="TLAL"/>
    <s v="3 - QC Complete"/>
    <n v="44551"/>
    <n v="44617"/>
    <s v="Pole &amp; Crossarm Fire, possibly due to tracking. The ensuing fire appears to be limited to PG&amp;E assets. The crossarm was burnt. This information is preliminary. OIS: 1559041; ILIS: 21-0154898; FOID: T005479041 (WBF3, Wesley Fleming (805) 546-1200), T005478991 (JJL1, Jim Layugan (805) 459-8257); EC: 122444928; PM: 35310121; SAP Eqp ID: 103398895; County: San Luis Obispo; Division: Los Padres"/>
    <s v="\\fxshare-nas05\quotashare-fs01\ESA\5 - Ignition Tracking\2021_Ignition_QC_Folders\20211204_1559041_nan_nan_T005479041"/>
    <s v=" "/>
    <s v="Y"/>
    <s v="TLAL"/>
    <s v="Create Time Updated; Additional FOID Added"/>
    <n v="44551"/>
    <m/>
    <s v="Not In Scope"/>
    <m/>
    <m/>
    <m/>
    <m/>
    <m/>
    <m/>
    <m/>
    <m/>
    <m/>
    <m/>
    <m/>
    <m/>
    <m/>
    <m/>
    <m/>
    <m/>
    <m/>
    <m/>
    <m/>
    <m/>
    <m/>
    <m/>
    <m/>
    <m/>
    <m/>
    <m/>
    <m/>
    <m/>
    <m/>
    <m/>
    <m/>
    <m/>
    <s v="N"/>
    <m/>
    <m/>
    <m/>
    <m/>
    <m/>
    <m/>
    <s v="Y"/>
    <n v="44550"/>
    <n v="44551"/>
    <s v="WBF3, JJL1"/>
    <s v="Wesley Fleming (No good tn#), Jim Layugan (805) 459-8257"/>
    <s v="Spoke with Troubleman, Jim Layugan, at 1051 Hours on 12/21/21 and he confirmed he suppressed the fire that was smoldering on the crossarm upon their arrival. Spoke with Restoration Supervisor, John Paleo, at 1045 Hours on 12/21/2021 and he confirmed the fire was contained to the crossarm; Emailed WBF3, JJL1, and JMP7 [See Correspondence Sub-folder]"/>
    <s v="JMP7"/>
    <s v=" "/>
    <x v="27"/>
    <s v="06:30:00"/>
    <n v="44534"/>
    <s v="09:34:00"/>
    <s v="FAS"/>
    <s v="Y"/>
    <s v="N"/>
    <n v="1559041"/>
    <s v="21-0154898"/>
    <m/>
    <s v="T005479041, T005478991"/>
    <n v="122444928"/>
    <m/>
    <m/>
    <s v="PG&amp;E_2213_Ignition_20211204_5.jpg"/>
    <s v=" "/>
    <x v="0"/>
    <x v="0"/>
    <s v="N"/>
    <s v="N"/>
    <s v="N"/>
    <s v="On December 4, 2021 at 0847 hours, PG&amp;E Troublemen patrolled the Cholame 2102 21kV Distribution Circuit number 182562102, in the Local Responsibility Area (&quot;LRA&quot;) near the third pole west of the CA-41 &amp; Clark Rd intersection in Shandon, CA 93461. He observed a burnt 45' Douglas Fir wood pole (SAP Eqp ID 103398895, Bar Code 121053597, McFarland Cascade Co., Mfr. Year 2005) with a burnt 8' wood kingpin tangent crossarm. Initial analysis indicates the ignition was caused by overhead equipment failure, possibly due to tracking. An EC A-Tag 122444928 was submitted for remediation, including the installation of a new 45' class-4 pole number 121319077. The 37-minute outage affected 25 customers. The line was returned to service on December 4, 2021. The incident is within an Insulation &quot;C&quot; District, a proposed multi-region Habitat Conservation Plan (&quot;HCP&quot;). This information is preliminary."/>
    <s v="PG&amp;E"/>
    <s v="Other"/>
    <s v="Pole"/>
    <s v="D"/>
    <s v="D"/>
    <s v="Structure-PG&amp;E only"/>
    <m/>
    <m/>
    <m/>
    <m/>
    <m/>
    <s v="Contamination"/>
    <s v="Contamination"/>
    <s v="Tracking"/>
    <s v="N"/>
    <s v="Overhead"/>
    <x v="0"/>
    <s v="Crossarm"/>
    <s v="Pole, Crossarm"/>
    <n v="103398895"/>
    <s v=" "/>
    <x v="0"/>
    <n v="35.630375867200001"/>
    <n v="-120.4022632233"/>
    <s v="San Luis Obispo"/>
    <s v="CHOLAME 2102 "/>
    <n v="21000"/>
    <s v="CHOLAME 210249414"/>
    <x v="0"/>
    <s v="PG&amp;E Troubleman"/>
    <s v="Agriculture"/>
    <s v="Grass Fuel Model"/>
    <m/>
    <s v="N"/>
    <m/>
    <m/>
    <m/>
    <m/>
    <s v="Pending Data"/>
    <s v="Pending Data"/>
    <s v="Pending Data"/>
    <s v="Pending Data"/>
    <s v="2021-12-07"/>
    <m/>
    <m/>
    <m/>
    <m/>
    <m/>
    <m/>
    <m/>
    <m/>
    <m/>
    <m/>
    <m/>
    <m/>
    <m/>
    <m/>
    <m/>
    <m/>
    <m/>
    <m/>
    <m/>
    <s v=" "/>
    <s v="LOS PADRES"/>
    <s v="TEMPLETON 03"/>
    <s v="2021-12-04"/>
    <s v="2021-12-04"/>
    <n v="1559041"/>
    <s v="T005479041"/>
    <m/>
    <s v="HWY 41 @ CLARK RD"/>
    <s v="SHANDON"/>
    <n v="35.630090000000003"/>
    <n v="-120.37459"/>
    <s v="WBF3"/>
    <s v="FLEMING, BRANDON"/>
    <n v="182562102"/>
    <m/>
    <n v="9110"/>
    <m/>
    <s v="Field Remarks: crossarm and pole burnt, need crew to replace; Dispatcher Remarks: nan; Office Remarks: A:OK;X:CLARK;R:XFORMER ON FIRE AT HWY 41 , CLARK RD. ALREADY CONTACTED FIRE DEPARTMENT PR WILLIE, PWR-Y/2 PULLS TO THE WEST "/>
    <m/>
    <m/>
    <m/>
    <m/>
    <m/>
    <m/>
    <m/>
    <m/>
    <s v=" "/>
    <m/>
    <m/>
    <m/>
    <m/>
    <m/>
    <m/>
    <m/>
    <m/>
    <m/>
    <m/>
    <m/>
    <m/>
    <m/>
    <m/>
    <m/>
    <m/>
    <m/>
    <m/>
    <m/>
    <m/>
    <m/>
    <s v="FIRE, POLE"/>
    <s v="POLE-WOOD"/>
    <m/>
    <m/>
    <m/>
    <m/>
    <m/>
    <m/>
    <m/>
    <m/>
    <m/>
    <m/>
    <m/>
    <m/>
    <m/>
    <m/>
    <m/>
    <m/>
    <m/>
    <m/>
    <m/>
    <m/>
    <m/>
    <m/>
    <m/>
    <m/>
    <m/>
    <m/>
    <m/>
    <m/>
    <m/>
    <m/>
    <m/>
    <m/>
    <m/>
    <m/>
    <m/>
    <m/>
    <m/>
    <m/>
    <m/>
    <m/>
    <m/>
    <m/>
    <m/>
    <m/>
    <m/>
    <m/>
    <m/>
    <m/>
    <m/>
  </r>
  <r>
    <n v="2195"/>
    <s v="MXX7"/>
    <s v="3 - QC Complete"/>
    <n v="44535"/>
    <n v="44617"/>
    <s v="Other fire, not attributable to PG&amp;E assets. Mobile home had a fire. This information is preliminary."/>
    <s v="\\fxshare-nas05\quotashare-fs01\ESA\5 - Ignition Tracking\2021_Ignition_QC_Folders\20211204_nan_nan_nan_3635239296"/>
    <s v=" "/>
    <m/>
    <m/>
    <m/>
    <m/>
    <m/>
    <s v="Not In Scope"/>
    <m/>
    <m/>
    <m/>
    <m/>
    <m/>
    <m/>
    <m/>
    <m/>
    <m/>
    <m/>
    <m/>
    <m/>
    <m/>
    <m/>
    <m/>
    <m/>
    <m/>
    <m/>
    <m/>
    <m/>
    <m/>
    <m/>
    <m/>
    <m/>
    <m/>
    <m/>
    <m/>
    <m/>
    <m/>
    <m/>
    <m/>
    <m/>
    <m/>
    <m/>
    <m/>
    <m/>
    <m/>
    <m/>
    <m/>
    <m/>
    <m/>
    <m/>
    <m/>
    <m/>
    <m/>
    <m/>
    <s v=" "/>
    <x v="27"/>
    <s v="12:16:00"/>
    <m/>
    <m/>
    <s v="FAS"/>
    <s v="N"/>
    <s v="N"/>
    <m/>
    <m/>
    <m/>
    <n v="3635239296"/>
    <m/>
    <m/>
    <m/>
    <m/>
    <s v=" "/>
    <x v="0"/>
    <x v="1"/>
    <s v="N"/>
    <s v="N"/>
    <s v="N"/>
    <s v="An idle pole was damaged reportedly due to an external grass fire. Our idle facilities at the incident location, were de-energized at the request of the Kings County Fire Department. The EC / S9 B-Tag # 122193181 was submitted and later cancelled, due to "/>
    <s v="Not PG&amp;E"/>
    <s v="Building"/>
    <m/>
    <m/>
    <m/>
    <s v="Structure-only"/>
    <m/>
    <m/>
    <m/>
    <m/>
    <m/>
    <s v="Other Fire: Non-PG&amp;E related"/>
    <m/>
    <m/>
    <m/>
    <s v="Overhead"/>
    <x v="1"/>
    <m/>
    <m/>
    <m/>
    <s v=" "/>
    <x v="0"/>
    <n v="36.978811700000001"/>
    <n v="-121.9168367"/>
    <s v="Santa Cruz"/>
    <s v="PAUL SWEET 2109"/>
    <n v="21000"/>
    <m/>
    <x v="0"/>
    <s v="Central FD"/>
    <s v="Urban"/>
    <m/>
    <m/>
    <m/>
    <m/>
    <m/>
    <m/>
    <m/>
    <s v="N"/>
    <s v="N"/>
    <m/>
    <m/>
    <s v="2021-12-07"/>
    <m/>
    <m/>
    <m/>
    <m/>
    <m/>
    <m/>
    <m/>
    <m/>
    <m/>
    <m/>
    <m/>
    <m/>
    <m/>
    <m/>
    <m/>
    <m/>
    <m/>
    <m/>
    <m/>
    <s v=" "/>
    <s v="CENTRAL COAST"/>
    <s v="SANTA CRUZ 02"/>
    <s v="12:16"/>
    <s v="12/04/2021"/>
    <m/>
    <n v="3635239296"/>
    <n v="220"/>
    <s v="MAR VISTA DR SPC 78"/>
    <s v="APTOS"/>
    <n v="36.978628"/>
    <n v="-121.916667"/>
    <s v="C5TG2SB"/>
    <s v="SLOAN, GALEN"/>
    <n v="83252109"/>
    <s v="20211204 13:24"/>
    <n v="1101"/>
    <m/>
    <s v="Mobile Home fire space 72.  Disconnected @ s/b ifo house."/>
    <s v="Y"/>
    <m/>
    <m/>
    <s v="36.9788117,-121.9168367,45.500000,3D"/>
    <m/>
    <m/>
    <m/>
    <s v="Central Fire"/>
    <m/>
    <s v="N"/>
    <s v="N"/>
    <s v="Y"/>
    <s v="Clear"/>
    <m/>
    <s v="Customer-Owned Structure/Equipment"/>
    <s v="Mobile home"/>
    <s v="Calm"/>
    <m/>
    <s v="Unknown"/>
    <m/>
    <s v="Structure Only"/>
    <m/>
    <s v="Fire Dept"/>
    <m/>
    <s v="Subsurface"/>
    <m/>
    <s v="Y"/>
    <s v="Photos &amp; mtr"/>
    <s v="PG&amp;E Employee"/>
    <m/>
    <m/>
    <m/>
    <m/>
    <s v=" "/>
    <m/>
    <m/>
    <m/>
    <m/>
    <m/>
    <m/>
    <m/>
    <m/>
    <m/>
    <m/>
    <m/>
    <m/>
    <m/>
    <m/>
    <m/>
    <m/>
    <m/>
    <m/>
    <m/>
    <m/>
    <m/>
    <m/>
    <m/>
    <m/>
    <m/>
    <m/>
    <m/>
    <m/>
    <m/>
    <m/>
    <m/>
    <m/>
    <m/>
    <m/>
    <m/>
    <m/>
    <m/>
    <m/>
    <m/>
    <m/>
    <m/>
    <m/>
    <m/>
    <m/>
    <m/>
    <m/>
    <m/>
  </r>
  <r>
    <n v="2194"/>
    <s v="BRV6"/>
    <s v="3 - QC Complete"/>
    <n v="44536"/>
    <n v="44617"/>
    <s v="Privileged and Confidential, Tier 2, Jessica Basilio (Law): Tree work was being done by La Selva Tree Care. They dropped branches onto the service and open wire secondary, which broke the neutral wire. This caused hi/lo voltage at 212 Miranda Dr and some items in the house caught on fire. The ensuing fire was structure only in size. This information is preliminary."/>
    <s v="\\fxshare-nas05\quotashare-fs01\ESA\5 - Ignition Tracking\2021_Ignition_QC_Folders\20211204_nan_nan_nan_8707593829"/>
    <s v=" "/>
    <s v="Y"/>
    <s v="BRV6"/>
    <s v="Changed Nominal Voltage from 21kV to 750 to reflect secondary issue. Added pre-existing ec notification 107023439 and 800325955. Changed Lat/Long from 36.9652533, -121.892335 to 36.9648905514, -121.8920832769"/>
    <n v="44536"/>
    <m/>
    <s v="Not In Scope"/>
    <m/>
    <m/>
    <m/>
    <m/>
    <m/>
    <m/>
    <m/>
    <m/>
    <m/>
    <m/>
    <m/>
    <m/>
    <m/>
    <m/>
    <m/>
    <m/>
    <m/>
    <m/>
    <m/>
    <m/>
    <m/>
    <m/>
    <m/>
    <m/>
    <m/>
    <m/>
    <m/>
    <m/>
    <m/>
    <m/>
    <m/>
    <m/>
    <s v="N"/>
    <m/>
    <m/>
    <m/>
    <m/>
    <m/>
    <m/>
    <s v="Y"/>
    <n v="44536"/>
    <n v="44536"/>
    <s v="G2SB"/>
    <s v="Galen Sloan 408-212-1099"/>
    <s v="Spoke to Tman Sloan on 12/6/2021 at 1137 to clarify fire information. He stated upon arrival he found a 3rd party tree crew at 502 Bayview Dr, Aptos trimming the trees and dropping multiple branches on the open wire secondary and on the customers service drop at 212 Mirada Dr, Aptos. The Tman stated that the hi-low voltage was caused by service drop damage. Tman reports the customer unplugged a power strip and threw it onto the bed which caused a fire. The tman made repairs to the existing service drop."/>
    <m/>
    <s v=" "/>
    <x v="27"/>
    <s v="10:28:00"/>
    <m/>
    <m/>
    <s v="FAS"/>
    <s v="N"/>
    <s v="N"/>
    <m/>
    <m/>
    <m/>
    <n v="8707593829"/>
    <m/>
    <n v="107023439"/>
    <m/>
    <s v="No Photo"/>
    <s v=" "/>
    <x v="1"/>
    <x v="0"/>
    <s v="Y"/>
    <s v="Y"/>
    <s v="N"/>
    <s v="Privileged and Confidential, Tier 2, Jessica Basilio (Law): On December 4, 2021 at 1028 hours, a PG&amp;E Troubleman was dispatched to the Rob Roy 2105 21kV Distribution Circuit in the vicinity of Mirada Dr and Townsend Dr, Aptos in response to a structure fire. Initial analysis indicates a 3rd party tree crew performing  work at 502 Bayview Dr, Aptos had dropped branches into the open wire secondary and on to the customers service drop for 212 Miranda Dr, Aptos . Damage sustained to the customers service drop at 212 Miranda Dr, Aptos caused a Hi-Low Voltage issue resulting in a damaged power strip which was thrown on a bed, igniting a fire on a bed inside of the home. The ensuing fire was contained to Non-PG&amp;E assets and it is unknown who suppressed the fire. PG&amp;E Troubleman repaired the damaged service drop on December 4, 2021."/>
    <s v="PG&amp;E"/>
    <s v="Other"/>
    <s v="Conductor"/>
    <s v="D"/>
    <s v="D"/>
    <s v="Structure-only"/>
    <s v="Power strip thrown on bed inside home ignited the bed. "/>
    <m/>
    <m/>
    <m/>
    <m/>
    <s v="Contact - 3rd Party"/>
    <s v="Contact from object"/>
    <s v="Veg. contact"/>
    <s v="Y"/>
    <s v="Overhead"/>
    <x v="3"/>
    <s v="Service Drop"/>
    <s v="Service Drop"/>
    <n v="101798284"/>
    <s v=" "/>
    <x v="0"/>
    <n v="36.964890551400003"/>
    <n v="-121.8920832769"/>
    <s v="Santa Cruz"/>
    <s v="ROB ROY 2105"/>
    <s v="0-750"/>
    <s v="ROB ROY 210511028"/>
    <x v="0"/>
    <s v="Unknown"/>
    <s v="Urban"/>
    <s v="Brush fuel model"/>
    <s v="Brush"/>
    <s v="N"/>
    <m/>
    <m/>
    <m/>
    <m/>
    <s v="N"/>
    <s v="N"/>
    <m/>
    <m/>
    <s v="2021-12-07"/>
    <m/>
    <m/>
    <m/>
    <m/>
    <m/>
    <m/>
    <m/>
    <m/>
    <m/>
    <m/>
    <m/>
    <m/>
    <m/>
    <m/>
    <m/>
    <m/>
    <m/>
    <m/>
    <m/>
    <s v=" "/>
    <s v="CENTRAL COAST"/>
    <s v="SANTA CRUZ 02"/>
    <s v="10:28"/>
    <s v="12/04/2021"/>
    <m/>
    <n v="8707593829"/>
    <n v="212"/>
    <s v="MIRADA DR"/>
    <s v="APTOS"/>
    <n v="36.964553000000002"/>
    <n v="-121.893056"/>
    <s v="C5TG2SB"/>
    <s v="SLOAN, GALEN"/>
    <n v="83692105"/>
    <s v="20211204 11:46"/>
    <n v="1140"/>
    <m/>
    <s v="Tree work being done by La Selva Tree Care(831)760-0219.  Dropped branches on service and open wire secondary.  Broke neutral wire which caused hi/lo voltage @ 212 Miranda Dr.  Made repairs to srvc neutral. "/>
    <s v="Y"/>
    <m/>
    <m/>
    <s v="36.9652533,-121.8923350,38.000000,3D"/>
    <m/>
    <m/>
    <m/>
    <s v="Aptos Fire"/>
    <m/>
    <s v="N"/>
    <s v="Y"/>
    <s v="N"/>
    <s v="Clear"/>
    <m/>
    <s v="Customer-Owned Structure/Equipment"/>
    <m/>
    <s v="Calm"/>
    <m/>
    <s v="3rd Party"/>
    <s v="La Selva Tree trimming(831)760-0219"/>
    <s v="Structure Only"/>
    <m/>
    <s v="Fire Dept"/>
    <m/>
    <s v="Overhead"/>
    <m/>
    <s v="N"/>
    <m/>
    <m/>
    <m/>
    <m/>
    <m/>
    <m/>
    <s v=" "/>
    <m/>
    <m/>
    <m/>
    <m/>
    <m/>
    <m/>
    <m/>
    <m/>
    <m/>
    <m/>
    <m/>
    <m/>
    <m/>
    <m/>
    <m/>
    <m/>
    <m/>
    <m/>
    <m/>
    <m/>
    <m/>
    <m/>
    <m/>
    <m/>
    <m/>
    <m/>
    <m/>
    <m/>
    <m/>
    <m/>
    <m/>
    <m/>
    <m/>
    <m/>
    <m/>
    <m/>
    <m/>
    <m/>
    <m/>
    <m/>
    <m/>
    <m/>
    <m/>
    <m/>
    <m/>
    <m/>
    <m/>
  </r>
  <r>
    <n v="2193"/>
    <s v="DLY6"/>
    <s v="3 - QC Complete"/>
    <n v="44537"/>
    <n v="44617"/>
    <s v="Secondary crossarm caught fire due to secondary glass insulator tracking from heavy fog. The ensuing fire was limited to PG&amp;E assets. This information is preliminary."/>
    <s v="\\fxshare-nas05\quotashare-fs01\ESA\5 - Ignition Tracking\2021_Ignition_QC_Folders\20211204_1559035_21-0154850_nan_T005478978"/>
    <s v=" "/>
    <s v="Y"/>
    <s v="DLY6"/>
    <s v="UPDATED CREATE, OUTAGE TIME, FAS NUMBER "/>
    <n v="44537"/>
    <m/>
    <s v="Not In Scope"/>
    <m/>
    <m/>
    <m/>
    <s v="Physical Inspection Complete"/>
    <n v="43288"/>
    <s v="Insulator Contamination"/>
    <s v="Insulator"/>
    <m/>
    <m/>
    <m/>
    <m/>
    <m/>
    <m/>
    <m/>
    <m/>
    <m/>
    <m/>
    <m/>
    <m/>
    <m/>
    <m/>
    <m/>
    <m/>
    <m/>
    <m/>
    <m/>
    <m/>
    <m/>
    <m/>
    <m/>
    <m/>
    <m/>
    <s v="N"/>
    <m/>
    <m/>
    <m/>
    <m/>
    <m/>
    <m/>
    <s v="N"/>
    <m/>
    <m/>
    <m/>
    <m/>
    <m/>
    <m/>
    <s v=" "/>
    <x v="27"/>
    <s v="05:10:00"/>
    <n v="44534"/>
    <s v="04:57:00"/>
    <s v="FAS"/>
    <s v="N"/>
    <s v="N"/>
    <s v="1559035"/>
    <s v="21-0154850"/>
    <m/>
    <s v="T005478978, T005478976"/>
    <n v="122444621"/>
    <m/>
    <m/>
    <m/>
    <s v=" "/>
    <x v="0"/>
    <x v="0"/>
    <s v="N"/>
    <s v="N"/>
    <s v="N"/>
    <s v="On December 4, 2021 at 05:10  hours, a PG&amp;E Troubleman was dispatched to the Mendota 1103 a 12kV Distribution Circuit near Sorenson Ave and McCabe Avenue in Los Banos in response to a power outage in the area. Initial analysis indicates tracking caused the ignition. Upon further investigation, the troubleman discovered a pole fire which caused the cross arm to detach.  The ignition also burnt the insulator and the streetlight.  The ensuing fire was contained to the pole and the fire was suppressed by the employee. As a result of the incident, 539 customers experienced a power loss.  A PG&amp;E Crew replaced the crossarm, insulators and streetlight on December 4, 2021."/>
    <s v="PG&amp;E"/>
    <s v="Other"/>
    <s v="Crossarm"/>
    <s v="D"/>
    <s v="D"/>
    <s v="Structure-PG&amp;E only"/>
    <s v="Burnt Crossarm"/>
    <m/>
    <m/>
    <m/>
    <m/>
    <s v="Contamination"/>
    <s v="Contamination"/>
    <s v="Tracking"/>
    <s v="Y"/>
    <s v="Overhead"/>
    <x v="0"/>
    <s v="Crossarm"/>
    <s v="Crossarm, Insulator, Streetlight "/>
    <n v="101169959"/>
    <s v=" "/>
    <x v="0"/>
    <n v="36.761628000899996"/>
    <n v="-120.38977953600001"/>
    <s v="Fresno"/>
    <s v="MENDOTA 1103"/>
    <n v="12000"/>
    <s v="MENDOTA 110390290"/>
    <x v="0"/>
    <s v="Employee"/>
    <s v="Urban"/>
    <s v="Brush fuel model"/>
    <s v="In yard/alley with trees"/>
    <s v="N"/>
    <m/>
    <m/>
    <m/>
    <m/>
    <s v="N"/>
    <s v="N"/>
    <m/>
    <m/>
    <s v="2021-12-07"/>
    <m/>
    <m/>
    <m/>
    <m/>
    <m/>
    <m/>
    <m/>
    <m/>
    <m/>
    <m/>
    <m/>
    <m/>
    <m/>
    <m/>
    <m/>
    <m/>
    <m/>
    <m/>
    <m/>
    <s v=" "/>
    <s v="YOSEMITE"/>
    <s v="LOS BANOS 02"/>
    <s v="05:14"/>
    <s v="12/04/2021"/>
    <s v="1559035"/>
    <s v="T005478978"/>
    <n v="350"/>
    <s v="SORENSON AVE UNIT B"/>
    <s v="MENDOTA"/>
    <n v="36.761090000000003"/>
    <n v="-120.38712"/>
    <s v="Y1TKMKS"/>
    <s v="KANE, KYLE"/>
    <n v="252311103"/>
    <s v="20211204 07:25"/>
    <n v="9002"/>
    <m/>
    <s v="replace burnt off crossarm, secondary glass and burnt up street light."/>
    <s v="Y"/>
    <m/>
    <m/>
    <m/>
    <m/>
    <m/>
    <s v="crossarm"/>
    <m/>
    <m/>
    <s v="N"/>
    <s v="Y"/>
    <m/>
    <s v="Other (Comments)"/>
    <s v="heavy fog"/>
    <s v="PGE&amp;E-Owned Structure/Equipment"/>
    <s v="x arm , secondary insulator and street light"/>
    <s v="Calm"/>
    <m/>
    <s v="PG&amp;E Equipment"/>
    <s v="insualtor tracked and burnt off x arm"/>
    <s v="Other (Comments)"/>
    <s v="just crossarm"/>
    <s v="Employee"/>
    <m/>
    <s v="Overhead"/>
    <m/>
    <s v="Y"/>
    <s v="photos"/>
    <s v="PG&amp;E Employee"/>
    <s v="kyle kane"/>
    <s v="OVERHEAD"/>
    <s v="INSULATOR"/>
    <s v="N"/>
    <s v=" "/>
    <s v="Unplanned"/>
    <s v="Yosemite"/>
    <s v="Los Banos"/>
    <s v="252311103, MENDOTA-1103"/>
    <s v="21-0154850"/>
    <s v="Unplanned"/>
    <s v="Clear;32-90F"/>
    <s v="539"/>
    <s v="52822"/>
    <s v="NO"/>
    <s v="Line to Ground"/>
    <s v="Sustained"/>
    <s v="No"/>
    <s v="90290"/>
    <s v="OH"/>
    <s v="Line Recloser"/>
    <s v="1559035"/>
    <s v="Crossarm, Wood, Burned/flashed"/>
    <s v="C&amp;GRD"/>
    <s v=" "/>
    <s v=" "/>
    <s v="MC CABE AND HIGHWAY 33, MENDOTA"/>
    <s v="1 POLE E/OF CGC # 415929252277"/>
    <m/>
    <m/>
    <m/>
    <m/>
    <m/>
    <m/>
    <m/>
    <m/>
    <m/>
    <m/>
    <m/>
    <m/>
    <m/>
    <m/>
    <m/>
    <m/>
    <m/>
    <m/>
    <m/>
    <m/>
    <m/>
    <m/>
    <m/>
    <m/>
  </r>
  <r>
    <n v="2212"/>
    <s v="TLAL"/>
    <s v="3 - QC Complete"/>
    <n v="44551"/>
    <n v="44617"/>
    <s v="Crossarm fire possibly due to tracking. The ensuing fire appears to be limited to PG&amp;E assets. This information is preliminary. OIS: TR9217703; FOID: T005478301; EC: 122441462; PM: 31580472; SAP Eqp ID: 100600346; County: Santa Clara; Division San Jose; Pre-Existing EC F-tag: 122126952"/>
    <s v="\\fxshare-nas05\quotashare-fs01\ESA\5 - Ignition Tracking\2021_Ignition_QC_Folders\20211203_TR9217703_nan_nan_T005478301"/>
    <s v=" "/>
    <s v="Y"/>
    <s v="TLAL"/>
    <s v="Create &amp; Outage Time Updated"/>
    <n v="44551"/>
    <m/>
    <s v="Not In Scope"/>
    <m/>
    <m/>
    <m/>
    <m/>
    <m/>
    <m/>
    <m/>
    <m/>
    <m/>
    <m/>
    <m/>
    <m/>
    <m/>
    <m/>
    <m/>
    <m/>
    <m/>
    <m/>
    <m/>
    <m/>
    <m/>
    <m/>
    <m/>
    <m/>
    <m/>
    <m/>
    <m/>
    <m/>
    <m/>
    <m/>
    <m/>
    <m/>
    <s v="N"/>
    <m/>
    <m/>
    <m/>
    <m/>
    <m/>
    <m/>
    <s v="Y"/>
    <n v="44550"/>
    <n v="44551"/>
    <s v="EAK2"/>
    <s v="Everett Knapp (408) 209-5324"/>
    <s v="Spoke with Restoration Supervisor, Geno Campedel, at 1017 Hours on 12/21/2021 and he confirmed the fire was contained to the crossarm and self-extinguished; Emailed EAK2 &amp; GXCH [See Correspondence Sub-folder]; Left vm for Everett @ 1627 Hours on 12/20/21 and @1011 Hours on 12/21/21; Texted both @ 1635 on 12/20/21"/>
    <s v="GXCH"/>
    <s v=" "/>
    <x v="28"/>
    <s v="08:03:00"/>
    <n v="44533"/>
    <s v="08:02:00"/>
    <s v="FAS"/>
    <s v="Y"/>
    <s v="N"/>
    <s v="TR9217703"/>
    <m/>
    <m/>
    <s v="T005478301"/>
    <n v="122441462"/>
    <n v="122126953"/>
    <m/>
    <s v="PG&amp;E_2212_Ignition_20211203_2.jpg"/>
    <s v=" "/>
    <x v="0"/>
    <x v="0"/>
    <s v="N"/>
    <s v="N"/>
    <s v="N"/>
    <s v="On December 3, 2021 at 0922 hours, a PG&amp;E Troubleman patrolled the Edenvale 2105 21kV Distribution Circuit number 082952105, in the Local Responsibility Area (&quot;LRA&quot;) near the Laguna Seca Open Space Preserve and adjacent to the Santa Teresa Blvd, San Jose, CA 95141. He observed the 50' class-1 Douglas Fir wood pole (SAP Eqp ID 100600346, McKormick &amp; Baxter Co., Mfr. Year 1986) on fire and a burnt dead-end crossarm. Initial analysis indicates the ignition was caused by overhead equipment failure, possibly due to tracking. The fire self-extinguished. An EC B-Tag 122441462 was submitted for remediation. The line was returned to service on December 3, 2021. There is a pre-existing EC F-tag 122126952 created on September 30, 2021, for a loose guy wire. This incident area is within an Insulation &quot;B&quot; District. This information is preliminary."/>
    <s v="PG&amp;E"/>
    <s v="Other"/>
    <s v="Crossarm"/>
    <s v="D"/>
    <s v="D"/>
    <s v="Structure-PG&amp;E only"/>
    <m/>
    <m/>
    <m/>
    <m/>
    <m/>
    <s v="Contamination"/>
    <s v="Contamination"/>
    <s v="Tracking"/>
    <s v="Y"/>
    <s v="Overhead"/>
    <x v="0"/>
    <s v="Crossarm"/>
    <s v="Crossarm"/>
    <n v="100600346"/>
    <s v=" "/>
    <x v="0"/>
    <n v="37.213600475047997"/>
    <n v="-121.750848475913"/>
    <s v="Santa Clara"/>
    <s v="EDENVALE 2105 "/>
    <n v="21000"/>
    <s v="EDENVALE 2105XR336"/>
    <x v="0"/>
    <s v="Self Extinguished"/>
    <s v="Urban"/>
    <s v="Grass Fuel Model"/>
    <m/>
    <s v="N"/>
    <m/>
    <m/>
    <m/>
    <m/>
    <s v="Pending Data"/>
    <s v="Pending Data"/>
    <s v="Pending Data"/>
    <s v="Pending Data"/>
    <s v="2021-12-07"/>
    <m/>
    <m/>
    <m/>
    <m/>
    <m/>
    <m/>
    <m/>
    <m/>
    <m/>
    <m/>
    <m/>
    <m/>
    <m/>
    <m/>
    <m/>
    <m/>
    <m/>
    <m/>
    <m/>
    <s v=" "/>
    <s v="SAN JOSE"/>
    <s v="SAN JOSE 08"/>
    <s v="2021-12-03"/>
    <s v="2021-12-03"/>
    <s v="TR9217703"/>
    <s v="T005478301"/>
    <s v="UNKNOWN"/>
    <s v="BAYLISS DR"/>
    <s v="SAN JOSE"/>
    <m/>
    <m/>
    <s v="EAK2"/>
    <s v="KNAPP, EVERETT"/>
    <m/>
    <m/>
    <n v="9110"/>
    <m/>
    <s v="Field Remarks: pole fire - dmg to x arm- is safe for now, made b tag to rpl; Dispatcher Remarks: nan; Office Remarks: AXS-UNK PER ANGEL RAMOS (A1RF) WHILE DRIVING BY SAW CROSSARM ON FIRE. @ 10PSE1PN BAYLISS DR./SANTA TERESA BL. SAP 100600347. "/>
    <m/>
    <m/>
    <m/>
    <m/>
    <m/>
    <m/>
    <m/>
    <m/>
    <s v=" "/>
    <m/>
    <m/>
    <m/>
    <m/>
    <m/>
    <m/>
    <m/>
    <m/>
    <m/>
    <m/>
    <m/>
    <m/>
    <m/>
    <m/>
    <m/>
    <m/>
    <m/>
    <m/>
    <m/>
    <m/>
    <m/>
    <s v="FIRE, POLE"/>
    <s v="CROSSARM, WOOD"/>
    <m/>
    <m/>
    <m/>
    <m/>
    <m/>
    <m/>
    <m/>
    <m/>
    <m/>
    <m/>
    <m/>
    <m/>
    <m/>
    <m/>
    <m/>
    <m/>
    <m/>
    <m/>
    <m/>
    <m/>
    <m/>
    <m/>
    <m/>
    <m/>
    <m/>
    <m/>
    <m/>
    <m/>
    <m/>
    <m/>
    <m/>
    <m/>
    <m/>
    <m/>
    <m/>
    <m/>
    <m/>
    <m/>
    <m/>
    <m/>
    <m/>
    <m/>
    <m/>
    <m/>
    <m/>
    <m/>
    <m/>
    <m/>
    <m/>
  </r>
  <r>
    <n v="2192"/>
    <s v="AGFC"/>
    <s v="3 - QC Complete"/>
    <n v="44534"/>
    <n v="44617"/>
    <s v="Car pole incident resulted in wires down on ground. In the FAS notes, the troubleman states no fire actually occurred but the car was smoking. I was unable to find any mention of fire in SAP, ILIS and FAS. I will be marking this as no fire and not attributable to PG&amp;E assets. AGFC 12/4/2021. This information is preliminary."/>
    <s v="\\fxshare-nas05\quotashare-fs01\ESA\5 - Ignition Tracking\2021_Ignition_QC_Folders\20211203_1558990_21-0154824_nan_T005478933"/>
    <s v=" "/>
    <m/>
    <m/>
    <m/>
    <m/>
    <m/>
    <s v="Not In Scope"/>
    <m/>
    <m/>
    <m/>
    <m/>
    <m/>
    <m/>
    <m/>
    <m/>
    <m/>
    <m/>
    <m/>
    <m/>
    <m/>
    <m/>
    <m/>
    <m/>
    <m/>
    <m/>
    <m/>
    <m/>
    <m/>
    <m/>
    <m/>
    <m/>
    <m/>
    <m/>
    <m/>
    <m/>
    <m/>
    <m/>
    <m/>
    <m/>
    <m/>
    <m/>
    <m/>
    <m/>
    <m/>
    <m/>
    <m/>
    <m/>
    <m/>
    <m/>
    <m/>
    <m/>
    <m/>
    <m/>
    <s v=" "/>
    <x v="28"/>
    <s v="20:30:00"/>
    <n v="44533"/>
    <s v="20:30:00"/>
    <s v="FAS"/>
    <s v="N"/>
    <s v="N"/>
    <s v="1558990"/>
    <s v="21-0154824"/>
    <m/>
    <s v="T005478933"/>
    <n v="122444402"/>
    <m/>
    <m/>
    <m/>
    <s v=" "/>
    <x v="0"/>
    <x v="1"/>
    <s v="N"/>
    <s v="N"/>
    <s v="N"/>
    <s v="Car pole incident resulted in wires down on ground. In the FAS notes, the troubleman states no fire actually occurred but the car was smoking. I was unable to find any mention of fire in SAP, ILIS and FAS. I will be marking this as no fire and not attributable to PG&amp;E assets. AGFC 12/4/2021. This information is preliminary."/>
    <s v="Not PG&amp;E"/>
    <s v="Other"/>
    <s v="No Fire"/>
    <m/>
    <m/>
    <s v="No Fire"/>
    <s v="NO FIRE, BUT CAR WAS SMOKING "/>
    <m/>
    <m/>
    <m/>
    <m/>
    <s v="No Fire"/>
    <m/>
    <m/>
    <m/>
    <s v="Overhead"/>
    <x v="1"/>
    <m/>
    <m/>
    <m/>
    <s v=" "/>
    <x v="0"/>
    <n v="37.739476699999997"/>
    <n v="-122.15897"/>
    <s v="Alameda"/>
    <s v="SAN LEANDRO 1109"/>
    <n v="12000"/>
    <m/>
    <x v="0"/>
    <s v="No Fire"/>
    <s v="Urban"/>
    <m/>
    <m/>
    <m/>
    <m/>
    <m/>
    <m/>
    <m/>
    <s v="N"/>
    <s v="N"/>
    <m/>
    <m/>
    <s v="2021-12-07"/>
    <m/>
    <m/>
    <m/>
    <m/>
    <m/>
    <m/>
    <m/>
    <m/>
    <m/>
    <m/>
    <m/>
    <m/>
    <m/>
    <m/>
    <m/>
    <m/>
    <m/>
    <m/>
    <m/>
    <s v=" "/>
    <s v="EAST BAY"/>
    <s v="OAKLAND 13"/>
    <s v="20:30"/>
    <s v="12/03/2021"/>
    <s v="1558990"/>
    <s v="T005478933"/>
    <n v="1836"/>
    <s v="108TH AVE"/>
    <s v="OAKLAND"/>
    <n v="37.738970000000002"/>
    <n v="-122.15886999999999"/>
    <s v="E1TACBS"/>
    <s v="BELCSAK, ALEX"/>
    <n v="13111109"/>
    <s v="20211203 22:33"/>
    <n v="9260"/>
    <m/>
    <s v="CALLED FOR CREW TO REPLACE 2 SPANS PRIMARY DOWN"/>
    <s v="Y"/>
    <m/>
    <m/>
    <s v="37.7394767,-122.1589700,13.100000,3D"/>
    <m/>
    <m/>
    <m/>
    <m/>
    <m/>
    <s v="N"/>
    <s v="Y"/>
    <m/>
    <s v="Clear"/>
    <m/>
    <s v="Vehicle"/>
    <m/>
    <s v="Calm"/>
    <m/>
    <s v="PG&amp;E Equipment"/>
    <m/>
    <s v="Other (Comments)"/>
    <s v="NO FIRE, BUT CAR WAS SMOKING "/>
    <s v="Self Extinguished"/>
    <m/>
    <s v="Overhead"/>
    <m/>
    <s v="N"/>
    <m/>
    <m/>
    <m/>
    <s v="OVERHEAD"/>
    <s v="CONDUCTOR, OVERHEAD"/>
    <s v="Y"/>
    <s v=" "/>
    <s v="Unplanned"/>
    <s v="East Bay"/>
    <s v="Central"/>
    <s v="013111109, SAN LEANDRO-1109"/>
    <s v="21-0154824"/>
    <s v="Unplanned"/>
    <s v="Clear;32-90F"/>
    <s v="80"/>
    <s v="30080"/>
    <s v="NO"/>
    <s v="Force Out"/>
    <s v="Sustained"/>
    <s v="No"/>
    <s v="7314"/>
    <s v="OH"/>
    <s v="Fuse"/>
    <s v="1558990"/>
    <s v="Conductor, Overhead, Broken, wire on ground"/>
    <s v=" "/>
    <s v="12/03/21 23:07"/>
    <s v=" "/>
    <s v="Beverly N/of 109th Ave"/>
    <s v="WIRE DOWN C/O 108TH &amp; BEVERLY AVE "/>
    <m/>
    <m/>
    <m/>
    <m/>
    <m/>
    <m/>
    <m/>
    <m/>
    <m/>
    <m/>
    <m/>
    <m/>
    <m/>
    <m/>
    <m/>
    <m/>
    <m/>
    <m/>
    <m/>
    <m/>
    <m/>
    <m/>
    <m/>
    <m/>
  </r>
  <r>
    <n v="2189"/>
    <s v="AGFC"/>
    <s v="3 - QC Complete"/>
    <n v="44533"/>
    <n v="44617"/>
    <s v="Other fire, not attributable to PG&amp;E assets. This information is preliminary."/>
    <s v="\\fxshare-nas05\quotashare-fs01\ESA\5 - Ignition Tracking\2021_Ignition_QC_Folders\20211202_nan_nan_nan_T005478134"/>
    <s v=" "/>
    <m/>
    <m/>
    <m/>
    <m/>
    <m/>
    <s v="Not In Scope"/>
    <m/>
    <m/>
    <m/>
    <m/>
    <m/>
    <m/>
    <m/>
    <m/>
    <m/>
    <m/>
    <m/>
    <m/>
    <m/>
    <m/>
    <m/>
    <m/>
    <m/>
    <m/>
    <m/>
    <m/>
    <m/>
    <m/>
    <m/>
    <m/>
    <m/>
    <m/>
    <m/>
    <m/>
    <m/>
    <m/>
    <m/>
    <m/>
    <m/>
    <m/>
    <m/>
    <m/>
    <m/>
    <m/>
    <m/>
    <m/>
    <m/>
    <m/>
    <m/>
    <m/>
    <m/>
    <m/>
    <s v=" "/>
    <x v="29"/>
    <s v="21:19:00"/>
    <m/>
    <m/>
    <s v="FAS"/>
    <s v="N"/>
    <s v="N"/>
    <m/>
    <m/>
    <m/>
    <s v="T005478134"/>
    <m/>
    <m/>
    <m/>
    <m/>
    <s v=" "/>
    <x v="0"/>
    <x v="1"/>
    <s v="N"/>
    <s v="N"/>
    <s v="N"/>
    <s v="Other fire, not attributable to PG&amp;E assets. This information is preliminary."/>
    <s v="Not PG&amp;E"/>
    <s v="Other"/>
    <s v="Dumpster"/>
    <m/>
    <m/>
    <s v="&lt;3 meters of linear travel"/>
    <m/>
    <m/>
    <m/>
    <m/>
    <m/>
    <s v="Other Fire: Non-PG&amp;E related"/>
    <m/>
    <m/>
    <m/>
    <s v="Overhead"/>
    <x v="1"/>
    <m/>
    <m/>
    <m/>
    <s v=" "/>
    <x v="0"/>
    <n v="37.122295000000001"/>
    <n v="-120.2616633"/>
    <s v="Madera"/>
    <s v="CHOWCHILLA 1105 "/>
    <n v="12000"/>
    <m/>
    <x v="0"/>
    <s v="Chowchilla FD"/>
    <s v="Urban"/>
    <m/>
    <m/>
    <m/>
    <m/>
    <m/>
    <m/>
    <m/>
    <s v="N"/>
    <s v="N"/>
    <m/>
    <m/>
    <s v="2021-12-03"/>
    <m/>
    <m/>
    <m/>
    <m/>
    <m/>
    <m/>
    <m/>
    <m/>
    <m/>
    <m/>
    <m/>
    <m/>
    <m/>
    <m/>
    <m/>
    <m/>
    <m/>
    <m/>
    <m/>
    <s v=" "/>
    <s v="YOSEMITE"/>
    <s v="MADERA 02"/>
    <s v="21:19"/>
    <s v="12/02/2021"/>
    <m/>
    <s v="T005478134"/>
    <s v="UNKNOWN"/>
    <s v="3RD ST"/>
    <s v="CHOWCHILLA"/>
    <m/>
    <m/>
    <s v="Y2TC6S0"/>
    <s v="STOFFEL, CLINT"/>
    <m/>
    <s v="20211202 22:40"/>
    <n v="9110"/>
    <m/>
    <s v="Dumpster fire extinguished by Chowchilla FD. Fire localized to dumpster, and street light pole. Disconnected service feeding street light. Created B tag for crew replacement of pole."/>
    <s v="Y"/>
    <m/>
    <m/>
    <s v="37.1222950,-120.2616633,66.700000,3D"/>
    <m/>
    <m/>
    <m/>
    <s v="Chowchilla FD"/>
    <m/>
    <s v="N"/>
    <s v="Y"/>
    <m/>
    <s v="Clear"/>
    <m/>
    <s v="PGE&amp;E-Owned Structure/Equipment"/>
    <m/>
    <s v="Calm"/>
    <m/>
    <s v="3rd Party"/>
    <m/>
    <s v="1 meter - &lt; 3 meters"/>
    <m/>
    <s v="Fire Dept"/>
    <m/>
    <s v="Overhead"/>
    <m/>
    <s v="N"/>
    <m/>
    <m/>
    <m/>
    <s v="PATROL-FOUND NOTHING"/>
    <m/>
    <s v="N"/>
    <s v=" "/>
    <m/>
    <m/>
    <m/>
    <m/>
    <m/>
    <m/>
    <m/>
    <m/>
    <m/>
    <m/>
    <m/>
    <m/>
    <m/>
    <m/>
    <m/>
    <m/>
    <m/>
    <m/>
    <m/>
    <m/>
    <m/>
    <m/>
    <m/>
    <m/>
    <m/>
    <m/>
    <m/>
    <m/>
    <m/>
    <m/>
    <m/>
    <m/>
    <m/>
    <m/>
    <m/>
    <m/>
    <m/>
    <m/>
    <m/>
    <m/>
    <m/>
    <m/>
    <m/>
    <m/>
    <m/>
    <m/>
    <m/>
  </r>
  <r>
    <n v="2187"/>
    <s v="DJPK"/>
    <s v="3 - QC Complete"/>
    <n v="44540"/>
    <n v="44617"/>
    <s v="Hot wire down due to troubleman who was placing fault indicators on the line. The ensuing fire was limited to PG&amp;E assets only. This information is preliminary."/>
    <s v="\\fxshare-nas05\quotashare-fs01\ESA\5 - Ignition Tracking\2021_Ignition_QC_Folders\20211202_1557908_nan_nan_T005477752"/>
    <s v=" "/>
    <s v="Y"/>
    <s v="DJPK"/>
    <s v="Updated Outage Date; Updated Outage Time; Added ILIS#; Changed FAS#; Added Notification # "/>
    <n v="44540"/>
    <m/>
    <s v="Not In Scope"/>
    <m/>
    <m/>
    <m/>
    <m/>
    <m/>
    <m/>
    <m/>
    <m/>
    <m/>
    <m/>
    <m/>
    <m/>
    <m/>
    <m/>
    <m/>
    <m/>
    <m/>
    <m/>
    <m/>
    <m/>
    <m/>
    <m/>
    <m/>
    <m/>
    <m/>
    <m/>
    <m/>
    <m/>
    <m/>
    <m/>
    <m/>
    <m/>
    <s v="N"/>
    <m/>
    <m/>
    <m/>
    <m/>
    <m/>
    <m/>
    <s v="Y"/>
    <n v="44539"/>
    <n v="44539"/>
    <s v="M5WH"/>
    <s v="Mark Wilson, (510) 673-7913"/>
    <s v="Spoke to T-man Mark Wilson.  He confirmed that two primary conductors slapped together while he was installing fault indicators, causing the conductors to burn down.  Evidence of arcing on the steel poles but no fire resulted from the incident.    "/>
    <s v=" "/>
    <s v=" "/>
    <x v="29"/>
    <s v="10:32:00"/>
    <n v="44531"/>
    <s v="09:40:00"/>
    <s v="FAS"/>
    <s v="N"/>
    <s v="N"/>
    <s v="1557908, 1557122"/>
    <s v="21-0153543"/>
    <m/>
    <s v="T005476952"/>
    <n v="122430155"/>
    <m/>
    <m/>
    <m/>
    <s v=" "/>
    <x v="0"/>
    <x v="1"/>
    <s v="N"/>
    <s v="N"/>
    <s v="N"/>
    <s v="On December 1, 2021, at 0940 hours, an outage occurred on the Jarvis 1109 12kV distribution circuit in the vicinity of Pacific Street and Western Avenue, Union City.  The outage was caused by a primary conductor fault that occurred when a PG&amp;E Troubleman was installing fault indicators on the primary conductors.  The Troubleman stated that two primary phases touched as he was installing the equipment, causing one phase to burn down.  There was evidence of arcing on the steel utility pole and neaby steel streelight pole.  No fire resulted from the incident.  A PG&amp;E crew replaced the damaged conductor and installed the fault indicators on 12/1/2021.   "/>
    <s v="Not PG&amp;E"/>
    <s v="Other"/>
    <s v="Conductor"/>
    <s v="D"/>
    <s v="D"/>
    <s v="No Fire"/>
    <s v="phase of wire burnt down no other fire, wire burnt up"/>
    <m/>
    <m/>
    <m/>
    <m/>
    <s v="No Fire"/>
    <m/>
    <m/>
    <m/>
    <s v="Overhead"/>
    <x v="0"/>
    <s v="Conductor - Primary"/>
    <s v="Conductor"/>
    <m/>
    <s v=" "/>
    <x v="0"/>
    <n v="37.595730000000003"/>
    <n v="-122.03443"/>
    <s v="Alameda"/>
    <s v="JARVIS 1109"/>
    <n v="12000"/>
    <s v="JARVIS 1109CB"/>
    <x v="0"/>
    <s v="Self Extinguished"/>
    <s v="Urban"/>
    <m/>
    <m/>
    <s v="N"/>
    <m/>
    <m/>
    <m/>
    <m/>
    <s v="N"/>
    <s v="N"/>
    <m/>
    <m/>
    <s v="2021-12-03"/>
    <m/>
    <m/>
    <m/>
    <m/>
    <m/>
    <m/>
    <m/>
    <m/>
    <m/>
    <m/>
    <m/>
    <m/>
    <m/>
    <m/>
    <m/>
    <m/>
    <m/>
    <m/>
    <m/>
    <s v=" "/>
    <s v="MISSION"/>
    <s v="FREMONT 01"/>
    <s v="10:32"/>
    <s v="12/02/2021"/>
    <s v="1557908"/>
    <s v="T005477752"/>
    <n v="1510"/>
    <s v="PACIFIC ST"/>
    <s v="UNION CITY"/>
    <n v="37.595730000000003"/>
    <n v="-122.03443"/>
    <s v="M1TM5WH"/>
    <s v="WILSON, MARK"/>
    <n v="13501109"/>
    <s v="20211202 11:08"/>
    <n v="9320"/>
    <n v="1"/>
    <s v="duplicate tag to capture fire report info , origanal ois is 1557122"/>
    <s v="Y"/>
    <m/>
    <m/>
    <m/>
    <n v="37.595730000000003"/>
    <n v="-122.03443"/>
    <s v="1510 pacifiv st union city/ 3phases of #4 ascr burnt down while installing fault"/>
    <m/>
    <s v="sap#1035003877"/>
    <s v="N"/>
    <s v="Y"/>
    <m/>
    <s v="Clear"/>
    <s v="origanal OIS 1557122"/>
    <s v="PGE&amp;E-Owned Structure/Equipment"/>
    <s v="3 phase of overhead #4 ascr"/>
    <s v="Calm"/>
    <m/>
    <s v="PG&amp;E Equipment"/>
    <m/>
    <s v="Structure Only"/>
    <s v="3 phase of wire burnt down no other fire, wire burnt up"/>
    <s v="Self Extinguished"/>
    <m/>
    <s v="Overhead"/>
    <s v="vertical steel pole to small arm horizontal"/>
    <s v="N"/>
    <m/>
    <m/>
    <s v="m5wh, jn1z"/>
    <m/>
    <m/>
    <s v="N"/>
    <s v=" "/>
    <m/>
    <m/>
    <m/>
    <m/>
    <m/>
    <m/>
    <m/>
    <m/>
    <m/>
    <m/>
    <m/>
    <m/>
    <m/>
    <m/>
    <m/>
    <m/>
    <m/>
    <m/>
    <m/>
    <m/>
    <m/>
    <m/>
    <m/>
    <m/>
    <m/>
    <m/>
    <m/>
    <m/>
    <m/>
    <m/>
    <m/>
    <m/>
    <m/>
    <m/>
    <m/>
    <m/>
    <m/>
    <m/>
    <m/>
    <m/>
    <m/>
    <m/>
    <m/>
    <m/>
    <m/>
    <m/>
    <m/>
  </r>
  <r>
    <n v="2211"/>
    <s v="TLAL"/>
    <s v="3 - QC Complete"/>
    <n v="44550"/>
    <n v="44617"/>
    <s v="No Fire - As Reported by Troubleman; The conductor burned (melted) open and no actual fire. This information is preliminary. OIS: 1556541; ILIS: 21-0153160; FOID: T005476382; EC A-Tag 122427980; PM: 35309370; Lan ID: IXA2 (Nacho Araquistain (510) 385-7382); SAP Eqp ID: 100913453"/>
    <s v="\\fxshare-nas05\quotashare-fs01\ESA\5 - Ignition Tracking\2021_Ignition_QC_Folders\20211130_1556541_nan_nan_T005476382"/>
    <s v=" "/>
    <s v="Y"/>
    <s v="TLAL"/>
    <s v="Create &amp; Outage Time, Attributable to PG&amp;E Assets, Ignition Source, Fire Size, Suspected Initiating Event, Missed Ignition Updated"/>
    <n v="44550"/>
    <m/>
    <s v="Not In Scope"/>
    <m/>
    <m/>
    <m/>
    <m/>
    <m/>
    <m/>
    <m/>
    <m/>
    <m/>
    <m/>
    <m/>
    <m/>
    <m/>
    <m/>
    <m/>
    <m/>
    <m/>
    <m/>
    <m/>
    <m/>
    <m/>
    <m/>
    <m/>
    <m/>
    <m/>
    <m/>
    <m/>
    <m/>
    <m/>
    <m/>
    <m/>
    <m/>
    <s v="N"/>
    <m/>
    <m/>
    <m/>
    <m/>
    <m/>
    <m/>
    <s v="Y"/>
    <n v="44550"/>
    <n v="44550"/>
    <s v="IXA2"/>
    <s v="Nacho Araquistain (510) 385-7382"/>
    <s v="Nacho advised there was no fire, the conductor just melted open"/>
    <s v="N"/>
    <s v=" "/>
    <x v="30"/>
    <s v="13:57:00"/>
    <n v="44530"/>
    <s v="13:52:00"/>
    <s v="FAS"/>
    <s v="N"/>
    <s v="N"/>
    <n v="1556541"/>
    <s v="21-0153160"/>
    <m/>
    <s v="T005476382"/>
    <n v="122427980"/>
    <n v="121743081"/>
    <m/>
    <s v="PG&amp;E_2211_Ignition_20211130_1.jpg"/>
    <s v=" "/>
    <x v="0"/>
    <x v="1"/>
    <s v="N"/>
    <s v="N"/>
    <s v="N"/>
    <s v="[No Fire] On November 30, 2021 at 1426 hours, a PG&amp;E Troubleman patrolled the Castro Valley 1107 Distribution Circuit number 014091107, near 2239 Dexter Way, Hayward, CA 94541. He observed a failed new transformer that leaked oil onto the ground, a second NG transformer, two spans of damaged 1/0 aluminum conductor, and an overloaded secondary that burnt open and came down. The troubleman advised the conductor melted open and that there was no ignition or fire involved in this incident. An EC A-Tag 122427980 was submitted for remediation. The 674-minute outage affected 39 customers. The line was returned to service on December 1, 2021. There was a pre-existing Asset Replacement (&quot;ER&quot;) Tag 121743081 created on July 16, 2021. This information is preliminary."/>
    <s v="Not PG&amp;E"/>
    <s v="Other"/>
    <m/>
    <m/>
    <m/>
    <s v="No Fire"/>
    <m/>
    <m/>
    <m/>
    <m/>
    <m/>
    <s v="No Fire"/>
    <m/>
    <m/>
    <m/>
    <s v="Overhead"/>
    <x v="0"/>
    <m/>
    <s v="Transformer, Conductor"/>
    <n v="100913453"/>
    <s v=" "/>
    <x v="0"/>
    <n v="37.678665404500002"/>
    <n v="-122.0588496206"/>
    <s v="Alameda"/>
    <s v="CASTRO VALLEY 1107"/>
    <n v="12000"/>
    <s v="CASTRO VALLEY 1107MR336"/>
    <x v="0"/>
    <s v="Unknown"/>
    <s v="Urban"/>
    <m/>
    <m/>
    <s v="N"/>
    <m/>
    <m/>
    <m/>
    <m/>
    <s v="Pending Data"/>
    <s v="Pending Data"/>
    <s v="Pending Data"/>
    <s v="Pending Data"/>
    <s v="2021-12-03"/>
    <m/>
    <m/>
    <m/>
    <m/>
    <m/>
    <m/>
    <m/>
    <m/>
    <m/>
    <m/>
    <m/>
    <m/>
    <m/>
    <m/>
    <m/>
    <m/>
    <m/>
    <m/>
    <m/>
    <s v=" "/>
    <s v="MISSION"/>
    <s v="HAYWARD 03"/>
    <s v="2021-11-30"/>
    <s v="2021-11-30"/>
    <s v="1556541"/>
    <s v="T005476382"/>
    <s v="23841"/>
    <s v="CLAYTON ST"/>
    <s v="HAYWARD"/>
    <n v="37.679659999999998"/>
    <n v="-122.05753"/>
    <s v="IXA2"/>
    <s v="ARAQUISTAIN, IGNACIO"/>
    <n v="14091107"/>
    <m/>
    <n v="9002"/>
    <m/>
    <s v="Field Remarks: 2 NG TX'S. 2-SPANS 1/0 ALUM DAMAGED. OIL LEAKING ON GROUND. WIRE BURNED DOWN; Dispatcher Remarks: nan; Office Remarks: A:NO LOCKED GATES / NO DOGS;X:D ST;R:SMOKE COMING FROM THE SERVICE DROP / LOC ACROSS STREET / SAFETY - ARCING AT SERVICE DROP ;  CUST ANXIOUS; POSSIBLE FIRE, PWR-Y"/>
    <m/>
    <m/>
    <m/>
    <m/>
    <m/>
    <m/>
    <m/>
    <m/>
    <s v=" "/>
    <m/>
    <m/>
    <m/>
    <m/>
    <m/>
    <m/>
    <m/>
    <m/>
    <m/>
    <m/>
    <m/>
    <m/>
    <m/>
    <m/>
    <m/>
    <m/>
    <m/>
    <m/>
    <m/>
    <m/>
    <m/>
    <s v="OVERHEAD"/>
    <s v="TRANSFORMER (OH)"/>
    <m/>
    <m/>
    <m/>
    <m/>
    <m/>
    <m/>
    <m/>
    <m/>
    <m/>
    <m/>
    <m/>
    <m/>
    <m/>
    <m/>
    <m/>
    <m/>
    <m/>
    <m/>
    <m/>
    <m/>
    <m/>
    <m/>
    <m/>
    <m/>
    <m/>
    <m/>
    <m/>
    <m/>
    <m/>
    <m/>
    <m/>
    <m/>
    <m/>
    <m/>
    <m/>
    <m/>
    <m/>
    <m/>
    <m/>
    <m/>
    <m/>
    <m/>
    <m/>
    <m/>
    <m/>
    <m/>
    <m/>
    <m/>
    <m/>
  </r>
  <r>
    <n v="2188"/>
    <s v="AGFC"/>
    <s v="3 - QC Complete"/>
    <n v="44533"/>
    <n v="44617"/>
    <s v="Structure fire, not attributable to PG&amp;E assets. This information is preliminary."/>
    <s v="\\fxshare-nas05\quotashare-fs01\ESA\5 - Ignition Tracking\2021_Ignition_QC_Folders\20211130_nan_nan_nan_9482113705"/>
    <s v=" "/>
    <m/>
    <m/>
    <m/>
    <m/>
    <m/>
    <s v="Not In Scope"/>
    <m/>
    <m/>
    <m/>
    <m/>
    <m/>
    <m/>
    <m/>
    <m/>
    <m/>
    <m/>
    <m/>
    <m/>
    <m/>
    <m/>
    <m/>
    <m/>
    <m/>
    <m/>
    <m/>
    <m/>
    <m/>
    <m/>
    <m/>
    <m/>
    <m/>
    <m/>
    <m/>
    <m/>
    <m/>
    <m/>
    <m/>
    <m/>
    <m/>
    <m/>
    <m/>
    <m/>
    <m/>
    <m/>
    <m/>
    <m/>
    <m/>
    <m/>
    <m/>
    <m/>
    <m/>
    <m/>
    <s v=" "/>
    <x v="30"/>
    <s v="13:51:00"/>
    <m/>
    <m/>
    <s v="FAS"/>
    <s v="N"/>
    <s v="N"/>
    <m/>
    <m/>
    <m/>
    <n v="9482113705"/>
    <m/>
    <m/>
    <m/>
    <m/>
    <s v=" "/>
    <x v="0"/>
    <x v="1"/>
    <s v="N"/>
    <s v="N"/>
    <s v="N"/>
    <s v="Structure fire, not attributable to PG&amp;E assets. This information is preliminary."/>
    <s v="Not PG&amp;E"/>
    <s v="Building"/>
    <m/>
    <m/>
    <m/>
    <s v="Structure-only"/>
    <m/>
    <m/>
    <m/>
    <m/>
    <m/>
    <s v="Other Fire: Non-PG&amp;E related"/>
    <m/>
    <m/>
    <m/>
    <s v="Underground"/>
    <x v="1"/>
    <m/>
    <m/>
    <m/>
    <s v=" "/>
    <x v="1"/>
    <n v="37.969510999999997"/>
    <n v="-120.42371799999999"/>
    <s v="Tuolumne"/>
    <s v="PEORIA 1705"/>
    <n v="17000"/>
    <m/>
    <x v="0"/>
    <s v="Cal Fire"/>
    <s v="Hardwood Woodland"/>
    <m/>
    <m/>
    <m/>
    <m/>
    <m/>
    <m/>
    <m/>
    <s v="N"/>
    <s v="N"/>
    <m/>
    <m/>
    <s v="2021-12-03"/>
    <m/>
    <m/>
    <m/>
    <m/>
    <m/>
    <m/>
    <m/>
    <m/>
    <m/>
    <m/>
    <m/>
    <m/>
    <m/>
    <m/>
    <m/>
    <m/>
    <m/>
    <m/>
    <m/>
    <s v=" "/>
    <s v="YOSEMITE"/>
    <s v="SONORA 02"/>
    <s v="13:51"/>
    <s v="11/30/2021"/>
    <m/>
    <n v="9482113705"/>
    <n v="10155"/>
    <s v="PEPPERMINT CIR SPC 35"/>
    <s v="JAMESTOWN"/>
    <n v="37.971119000000002"/>
    <n v="-120.426451"/>
    <s v="Y9TMRSV"/>
    <s v="SIUDZINSKI, MARK"/>
    <n v="163781705"/>
    <s v="20211130 15:25"/>
    <n v="2640"/>
    <m/>
    <s v="This premise will need a county inspection and permit prior to obtaining reconnect Per Cal Fire. Also this premise will need to remove structure that has been built around meter panel prior to obtaining reconnect."/>
    <s v="Y"/>
    <m/>
    <m/>
    <m/>
    <n v="36.970653000000013"/>
    <n v="-120.426461"/>
    <s v="trailer fire"/>
    <s v="cal fire manuel marinho 209-495-2326"/>
    <m/>
    <s v="N"/>
    <s v="Y"/>
    <s v="N"/>
    <s v="Clear"/>
    <m/>
    <s v="Customer-Owned Structure/Equipment"/>
    <m/>
    <s v="Calm"/>
    <m/>
    <s v="Unknown"/>
    <m/>
    <s v="Structure Only"/>
    <m/>
    <s v="Cal Fire"/>
    <m/>
    <s v="Underbuild"/>
    <m/>
    <s v="N"/>
    <m/>
    <m/>
    <m/>
    <m/>
    <m/>
    <m/>
    <s v=" "/>
    <m/>
    <m/>
    <m/>
    <m/>
    <m/>
    <m/>
    <m/>
    <m/>
    <m/>
    <m/>
    <m/>
    <m/>
    <m/>
    <m/>
    <m/>
    <m/>
    <m/>
    <m/>
    <m/>
    <m/>
    <m/>
    <m/>
    <m/>
    <m/>
    <m/>
    <m/>
    <m/>
    <m/>
    <m/>
    <m/>
    <m/>
    <m/>
    <m/>
    <m/>
    <m/>
    <m/>
    <m/>
    <m/>
    <m/>
    <m/>
    <m/>
    <m/>
    <m/>
    <m/>
    <m/>
    <m/>
    <m/>
  </r>
  <r>
    <n v="2186"/>
    <s v="DLY6"/>
    <s v="3 - QC Complete"/>
    <n v="44531"/>
    <n v="44617"/>
    <s v="Secondary overhead conductors made contact with communication lines. Unclear if the communication lines were raised up or if secondary wires began to sag too low. Roughly 8' of the communication lines burnt. This information is preliminary."/>
    <s v="\\fxshare-nas05\quotashare-fs01\ESA\5 - Ignition Tracking\2021_Ignition_QC_Folders\20211130_1556518_21-0153087_nan_T005476299"/>
    <s v=" "/>
    <s v="Y"/>
    <s v="DLY6"/>
    <s v="UPDATED OUTAGE TIME, LAT/LONG UPDATED "/>
    <n v="44531"/>
    <m/>
    <s v="Not In Scope"/>
    <m/>
    <m/>
    <m/>
    <m/>
    <m/>
    <m/>
    <m/>
    <m/>
    <m/>
    <m/>
    <m/>
    <m/>
    <m/>
    <m/>
    <m/>
    <m/>
    <m/>
    <m/>
    <m/>
    <m/>
    <m/>
    <m/>
    <m/>
    <m/>
    <m/>
    <m/>
    <m/>
    <m/>
    <m/>
    <m/>
    <m/>
    <m/>
    <s v="N"/>
    <m/>
    <m/>
    <m/>
    <m/>
    <m/>
    <m/>
    <s v="N"/>
    <m/>
    <m/>
    <m/>
    <m/>
    <m/>
    <m/>
    <s v=" "/>
    <x v="30"/>
    <s v="12:17:00"/>
    <n v="44530"/>
    <s v="13:22:00"/>
    <s v="FAS"/>
    <s v="N"/>
    <s v="N"/>
    <n v="1556518"/>
    <s v="21-0153087"/>
    <m/>
    <s v="T005476299"/>
    <n v="122427044"/>
    <m/>
    <m/>
    <s v="PG&amp;E_2186_Ignition_20211130_5.jpg"/>
    <s v=" "/>
    <x v="1"/>
    <x v="0"/>
    <s v="Y"/>
    <s v="Y"/>
    <s v="N"/>
    <s v="On November 30, 2021 at 12:17 hours, a PG&amp;E Troubleman was dispatched to the Mabury 1104. a 12kV Distribution Circuit on North 28th Street near East Saint James Street in San Jose In reports of an outage and arcing wires.  Initial analysis indicates equipment failure caused the ignition.  Upon investigation the troubleman found sag in the line which touched the AT&amp;T guy wire.   As a result, when the secondary wire failed it made contact with the AT&amp;T wire, causing the wire to ignite.  As a result of this incident, one customer experienced a power loss.  The ensuing fire was contained to the AT&amp;T cable lines and the fire was suppressed by The San Jose Fire Department.   A PG&amp;E Crew completed repairs on December 1, 2021.  The crew replaced two crossarms, transformer leads, connectors, conductor and installed spreader brackets on the secondary.  "/>
    <s v="PG&amp;E"/>
    <s v="Other"/>
    <s v="Communication wires"/>
    <s v="D"/>
    <s v="D"/>
    <s v="&lt;3 meters of linear travel"/>
    <s v="AT&amp;T CABLES WERE ON FIRE MIDSPAN BETWEEN POLES (8' LENGTH TOTAL OF CABLE)"/>
    <m/>
    <m/>
    <m/>
    <m/>
    <s v="Equipment - PG&amp;E"/>
    <s v="All types of equipment / facility failure"/>
    <s v="Conductor failure-all"/>
    <s v="Y"/>
    <s v="Overhead"/>
    <x v="2"/>
    <s v="Conductor - Open Wire Secondary"/>
    <s v="Crossarm, Conductor - Primary"/>
    <n v="100572379"/>
    <s v=" "/>
    <x v="0"/>
    <n v="37.350643980000001"/>
    <n v="-121.8659679"/>
    <s v="Santa Clara"/>
    <s v="MABURY 1104"/>
    <s v="0-750"/>
    <s v="MABURY 1104CB"/>
    <x v="0"/>
    <s v="West San Jose FD"/>
    <s v="Urban"/>
    <s v="Fire resistive "/>
    <s v="Asphalt "/>
    <s v="N"/>
    <m/>
    <m/>
    <m/>
    <m/>
    <s v="N"/>
    <s v="N"/>
    <m/>
    <m/>
    <s v="2021-11-30"/>
    <m/>
    <m/>
    <m/>
    <m/>
    <m/>
    <m/>
    <m/>
    <m/>
    <m/>
    <m/>
    <m/>
    <m/>
    <m/>
    <m/>
    <m/>
    <m/>
    <m/>
    <m/>
    <m/>
    <s v=" "/>
    <s v="SAN JOSE"/>
    <s v="SAN JOSE 08"/>
    <s v="12:17:00"/>
    <n v="44530"/>
    <n v="1556518"/>
    <s v="T005476299"/>
    <n v="195"/>
    <s v="N 30TH ST"/>
    <s v="SAN JOSE"/>
    <n v="37.350650000000002"/>
    <n v="-121.86595"/>
    <s v="J2TAJRH"/>
    <s v="RIGGINS, AARON"/>
    <s v="82191104"/>
    <s v="20211130 13:47"/>
    <n v="9002"/>
    <m/>
    <s v="MC TO REPLACE DEAD END CROSSARM AND TANGENT CROSSARM @ SECONDARY. 2 POLES, THEN FIX SAG. SECONDARY TOUCHES AT&amp;T GUY WIRE (LOOKS FAIRLY NEW INSTALL) WHICH CAUSED AT&amp;T TO CATCH FIRE MIDSPAN. UNKNOWN IF AT&amp;T BROUGHT UP INTO OUR WIRES OR IF WIRES SAGGED."/>
    <s v="Y"/>
    <m/>
    <m/>
    <s v="37.3506783,-121.8659750,16.700000,3D"/>
    <m/>
    <m/>
    <s v="AT&amp;T LINES MIDSPAN S/E OF SAP ID 100572379"/>
    <s v="SJFD, WEST, 408-794-6902"/>
    <m/>
    <s v="N"/>
    <s v="Y"/>
    <m/>
    <s v="Clear"/>
    <m/>
    <s v="Cable/Phone/Another Utility Company"/>
    <s v="AT&amp;T LINES"/>
    <s v="Calm"/>
    <m/>
    <s v="Other (Comments)"/>
    <s v="SECONDARY TOUCHED AT&amp;T GUY. POSSIBLY AT&amp;T INSTALLED TOO HIGH RECENTLY"/>
    <s v="Other (Comments)"/>
    <s v="AT&amp;T CABLES WERE ON FIRE MIDSPAN BETWEEN POLES (8' LENGTH TOTAL OF CABLE)"/>
    <s v="Fire Dept"/>
    <s v="SPRAYED AT&amp;T LINES TO EXTINGUISH FIRE"/>
    <s v="Overhead"/>
    <m/>
    <s v="Y"/>
    <s v="PICTURES TAKEN"/>
    <s v="PG&amp;E Employee"/>
    <s v="PICTURES TAKEN"/>
    <s v="OVERHEAD"/>
    <s v="SECONDARY"/>
    <s v="N"/>
    <s v=" "/>
    <s v="Unplanned"/>
    <s v="San Jose"/>
    <s v="San Jose"/>
    <s v="082191104, MABURY-1104"/>
    <s v="21-0153087"/>
    <s v="Unplanned"/>
    <s v="Clear;32-90 F"/>
    <s v="1"/>
    <s v=" "/>
    <s v="YES"/>
    <s v="Force Out"/>
    <s v="Sustained"/>
    <s v="No"/>
    <s v="MTR#1009168621"/>
    <s v="OH"/>
    <s v="Transformer"/>
    <s v="1556518"/>
    <s v="Secondary, Together"/>
    <s v=" "/>
    <s v=" "/>
    <s v=" "/>
    <s v="170 N 28TH ST, SAN JOSE"/>
    <s v="170 N 28TH ST, SAN JOSE"/>
    <m/>
    <m/>
    <m/>
    <m/>
    <m/>
    <m/>
    <m/>
    <m/>
    <m/>
    <m/>
    <m/>
    <m/>
    <m/>
    <m/>
    <m/>
    <m/>
    <m/>
    <m/>
    <m/>
    <m/>
    <m/>
    <m/>
    <m/>
    <m/>
  </r>
  <r>
    <n v="2185"/>
    <s v="AGFC"/>
    <s v="3 - QC Complete"/>
    <n v="44530"/>
    <n v="44617"/>
    <s v="Structure fire, not attributable to PG&amp;E assets. This information is preliminary."/>
    <s v="\\fxshare-nas05\quotashare-fs01\ESA\5 - Ignition Tracking\2021_Ignition_QC_Folders\20211130_nan_nan_nan_1674064991"/>
    <s v=" "/>
    <m/>
    <m/>
    <m/>
    <m/>
    <m/>
    <s v="Not In Scope"/>
    <m/>
    <m/>
    <m/>
    <m/>
    <m/>
    <m/>
    <m/>
    <m/>
    <m/>
    <m/>
    <m/>
    <m/>
    <m/>
    <m/>
    <m/>
    <m/>
    <m/>
    <m/>
    <m/>
    <m/>
    <m/>
    <m/>
    <m/>
    <m/>
    <m/>
    <m/>
    <m/>
    <m/>
    <m/>
    <m/>
    <m/>
    <m/>
    <m/>
    <m/>
    <m/>
    <m/>
    <m/>
    <m/>
    <m/>
    <m/>
    <m/>
    <m/>
    <m/>
    <m/>
    <m/>
    <m/>
    <s v=" "/>
    <x v="30"/>
    <s v="00:28:00"/>
    <m/>
    <m/>
    <s v="FAS"/>
    <s v="N"/>
    <s v="N"/>
    <m/>
    <m/>
    <m/>
    <n v="1674064991"/>
    <m/>
    <m/>
    <m/>
    <m/>
    <s v=" "/>
    <x v="0"/>
    <x v="1"/>
    <s v="N"/>
    <s v="N"/>
    <s v="N"/>
    <s v="Structure fire, not attributable to PG&amp;E assets. This information is preliminary."/>
    <s v="Not PG&amp;E"/>
    <s v="Building"/>
    <m/>
    <m/>
    <m/>
    <s v="Structure-only"/>
    <m/>
    <m/>
    <m/>
    <m/>
    <m/>
    <s v="Other Fire: Non-PG&amp;E related"/>
    <m/>
    <m/>
    <m/>
    <s v="Padmounted"/>
    <x v="1"/>
    <m/>
    <m/>
    <m/>
    <s v=" "/>
    <x v="1"/>
    <n v="40.223236700000001"/>
    <n v="-122.26806670000001"/>
    <s v="Tehama"/>
    <s v="RED BLUFF 1101"/>
    <n v="12000"/>
    <m/>
    <x v="0"/>
    <s v="Cal Fire"/>
    <s v="Hardwood Woodland"/>
    <m/>
    <m/>
    <m/>
    <m/>
    <m/>
    <m/>
    <m/>
    <s v="N"/>
    <s v="N"/>
    <m/>
    <m/>
    <s v="2021-11-30"/>
    <m/>
    <m/>
    <m/>
    <m/>
    <m/>
    <m/>
    <m/>
    <m/>
    <m/>
    <m/>
    <m/>
    <m/>
    <m/>
    <m/>
    <m/>
    <m/>
    <m/>
    <m/>
    <m/>
    <s v=" "/>
    <s v="NORTH VALLEY"/>
    <s v="RED BLUFF 01"/>
    <s v="00:28"/>
    <s v="11/30/2021"/>
    <m/>
    <n v="1674064991"/>
    <n v="14765"/>
    <s v="MOLLUC DR"/>
    <s v="RED BLUFF"/>
    <n v="40.226993"/>
    <n v="-122.267616"/>
    <s v="V7TR1LQ"/>
    <s v="LAUGHLIN, RON"/>
    <n v="103541101"/>
    <s v="20211130 01:42"/>
    <n v="2640"/>
    <n v="1"/>
    <s v="STRUCTURE FIRE, NO PG&amp;E DAMAGE"/>
    <s v="Y"/>
    <m/>
    <m/>
    <s v="40.2232367,-122.2680667,100.200000,3D"/>
    <m/>
    <m/>
    <m/>
    <s v="BRIAN DESMOND 530-200-2511"/>
    <m/>
    <s v="N"/>
    <s v="Y"/>
    <s v="N"/>
    <s v="Clear"/>
    <m/>
    <s v="Customer-Owned Structure/Equipment"/>
    <m/>
    <s v="Calm"/>
    <m/>
    <s v="Unknown"/>
    <m/>
    <s v="Structure Only"/>
    <m/>
    <s v="Cal Fire"/>
    <m/>
    <s v="Pad mount"/>
    <m/>
    <s v="N"/>
    <m/>
    <m/>
    <m/>
    <m/>
    <m/>
    <m/>
    <s v=" "/>
    <m/>
    <m/>
    <m/>
    <m/>
    <m/>
    <m/>
    <m/>
    <m/>
    <m/>
    <m/>
    <m/>
    <m/>
    <m/>
    <m/>
    <m/>
    <m/>
    <m/>
    <m/>
    <m/>
    <m/>
    <m/>
    <m/>
    <m/>
    <m/>
    <m/>
    <m/>
    <m/>
    <m/>
    <m/>
    <m/>
    <m/>
    <m/>
    <m/>
    <m/>
    <m/>
    <m/>
    <m/>
    <m/>
    <m/>
    <m/>
    <m/>
    <m/>
    <m/>
    <m/>
    <m/>
    <m/>
    <m/>
  </r>
  <r>
    <n v="2184"/>
    <s v="AGFC"/>
    <s v="3 - QC Complete"/>
    <n v="44530"/>
    <n v="44617"/>
    <s v="Structure fire, not attributable to PG&amp;E assets. This information is preliminary."/>
    <s v="\\fxshare-nas05\quotashare-fs01\ESA\5 - Ignition Tracking\2021_Ignition_QC_Folders\20211129_nan_nan_nan_9328638668"/>
    <s v=" "/>
    <m/>
    <m/>
    <m/>
    <m/>
    <m/>
    <s v="Not In Scope"/>
    <m/>
    <m/>
    <m/>
    <m/>
    <m/>
    <m/>
    <m/>
    <m/>
    <m/>
    <m/>
    <m/>
    <m/>
    <m/>
    <m/>
    <m/>
    <m/>
    <m/>
    <m/>
    <m/>
    <m/>
    <m/>
    <m/>
    <m/>
    <m/>
    <m/>
    <m/>
    <m/>
    <m/>
    <m/>
    <m/>
    <m/>
    <m/>
    <m/>
    <m/>
    <m/>
    <m/>
    <m/>
    <m/>
    <m/>
    <m/>
    <m/>
    <m/>
    <m/>
    <m/>
    <m/>
    <m/>
    <s v=" "/>
    <x v="31"/>
    <s v="17:24:00"/>
    <m/>
    <m/>
    <s v="FAS"/>
    <s v="N"/>
    <s v="N"/>
    <m/>
    <m/>
    <m/>
    <n v="9328638668"/>
    <m/>
    <m/>
    <m/>
    <m/>
    <s v=" "/>
    <x v="0"/>
    <x v="1"/>
    <s v="N"/>
    <s v="N"/>
    <s v="N"/>
    <s v="Structure fire, not attributable to PG&amp;E assets. This information is preliminary."/>
    <s v="Not PG&amp;E"/>
    <s v="Building"/>
    <m/>
    <m/>
    <m/>
    <s v="Structure-only"/>
    <m/>
    <m/>
    <m/>
    <m/>
    <m/>
    <s v="Other Fire: Non-PG&amp;E related"/>
    <m/>
    <m/>
    <m/>
    <s v="Overhead"/>
    <x v="1"/>
    <m/>
    <m/>
    <m/>
    <s v=" "/>
    <x v="0"/>
    <n v="37.794733000000001"/>
    <n v="-121.217113"/>
    <s v="San Joaquin"/>
    <s v="MANTECA 1703 "/>
    <n v="17000"/>
    <m/>
    <x v="0"/>
    <s v="Manteca FD"/>
    <s v="Urban"/>
    <m/>
    <m/>
    <m/>
    <m/>
    <m/>
    <m/>
    <m/>
    <s v="N"/>
    <s v="N"/>
    <m/>
    <m/>
    <s v="2021-11-30"/>
    <m/>
    <m/>
    <m/>
    <m/>
    <m/>
    <m/>
    <m/>
    <m/>
    <m/>
    <m/>
    <m/>
    <m/>
    <m/>
    <m/>
    <m/>
    <m/>
    <m/>
    <m/>
    <m/>
    <s v=" "/>
    <s v="STOCKTON"/>
    <s v="MANTECA"/>
    <s v="17:24"/>
    <s v="11/29/2021"/>
    <m/>
    <n v="9328638668"/>
    <n v="134"/>
    <s v="OAK ST"/>
    <s v="MANTECA"/>
    <n v="37.794733000000001"/>
    <n v="-121.217113"/>
    <s v="Q3TAMSR"/>
    <s v="SHAFFER, AARON"/>
    <n v="162611703"/>
    <s v="20211129 18:52"/>
    <n v="1121"/>
    <m/>
    <s v="KITCHEN FIRE PULLED METER AS PER FD"/>
    <s v="Y"/>
    <m/>
    <m/>
    <m/>
    <n v="37.794733000000001"/>
    <n v="-121.217113"/>
    <m/>
    <s v="MANTECA FD"/>
    <m/>
    <s v="N"/>
    <s v="Y"/>
    <s v="N"/>
    <s v="Clear"/>
    <m/>
    <s v="Customer-Owned Structure/Equipment"/>
    <m/>
    <s v="Calm"/>
    <m/>
    <s v="3rd Party"/>
    <m/>
    <s v="Structure Only"/>
    <m/>
    <s v="Fire Dept"/>
    <m/>
    <s v="Overhead"/>
    <m/>
    <s v="N"/>
    <m/>
    <m/>
    <m/>
    <m/>
    <m/>
    <m/>
    <s v=" "/>
    <m/>
    <m/>
    <m/>
    <m/>
    <m/>
    <m/>
    <m/>
    <m/>
    <m/>
    <m/>
    <m/>
    <m/>
    <m/>
    <m/>
    <m/>
    <m/>
    <m/>
    <m/>
    <m/>
    <m/>
    <m/>
    <m/>
    <m/>
    <m/>
    <m/>
    <m/>
    <m/>
    <m/>
    <m/>
    <m/>
    <m/>
    <m/>
    <m/>
    <m/>
    <m/>
    <m/>
    <m/>
    <m/>
    <m/>
    <m/>
    <m/>
    <m/>
    <m/>
    <m/>
    <m/>
    <m/>
    <m/>
  </r>
  <r>
    <n v="2183"/>
    <s v="TLAL"/>
    <s v="3 - QC Complete"/>
    <n v="44529"/>
    <n v="44617"/>
    <s v="Two phases of primary overhead conductor failed along with rotten tangent pole. This information is preliminary. OIS: 1555348; ILIS: 21-0152327; FOID: T005475025 (MKBG), T005475026 (CMRR-Assist); EC: 122420126; PM: 35308765; SAP Eqp ID: 100653966; Division/County: Fresno"/>
    <s v="\\fxshare-nas05\quotashare-fs01\ESA\5 - Ignition Tracking\2021_Ignition_QC_Folders\20211128_1555348_21-0152327_nan_T005475025"/>
    <s v=" "/>
    <s v="Y"/>
    <s v="TLAL"/>
    <s v="Additional FOID Added; Pre-Existing EC Tag Added; Outage Time, Fire Lat/Long Updated"/>
    <n v="44529"/>
    <m/>
    <s v="Not In Scope"/>
    <m/>
    <m/>
    <m/>
    <m/>
    <m/>
    <m/>
    <m/>
    <m/>
    <m/>
    <m/>
    <m/>
    <m/>
    <m/>
    <m/>
    <m/>
    <m/>
    <m/>
    <m/>
    <m/>
    <m/>
    <m/>
    <m/>
    <m/>
    <m/>
    <m/>
    <m/>
    <m/>
    <m/>
    <m/>
    <m/>
    <m/>
    <m/>
    <m/>
    <m/>
    <m/>
    <m/>
    <m/>
    <m/>
    <m/>
    <s v="Y"/>
    <n v="44529"/>
    <n v="44529"/>
    <s v="MKBG"/>
    <s v="Mike Bissell Jr, (559) 725-5017"/>
    <s v="See the Phone Interview file in the Reports Sub-folder"/>
    <m/>
    <s v=" "/>
    <x v="32"/>
    <s v="15:57:00"/>
    <n v="44528"/>
    <s v="15:47:00"/>
    <s v="FAS"/>
    <s v="N"/>
    <s v="N"/>
    <n v="1555348"/>
    <s v="21-0152327"/>
    <m/>
    <s v="T005475025, T005475026"/>
    <n v="122420126"/>
    <n v="112173056"/>
    <m/>
    <s v="PG&amp;E_2183_Ignition_20211128_2.jpg"/>
    <s v=" "/>
    <x v="1"/>
    <x v="0"/>
    <s v="Y"/>
    <s v="Y"/>
    <s v="N"/>
    <s v="On November 28, 2021 at 1636 hours, PG&amp;E Troublemen patrolled the Kearney 1106 12kV Distribution Circuit number 252701106, in the Local Responsibility Area (LRA) near 3715 S. Cornelia Ave, Fresno, CA 93706. They observed the circuit breaker 1106/2 open, an open jumper east of CGC 417416049196, two phases 400' of 6-solid copper primary overhead conductor burned down on the asphalt between the 75' class-H4 steel pole (SAP Eqp ID 103950319) and nearest to the 35' class-5 Douglas Fir wood pole (SAP Eqp ID 100653965, McKormick &amp; Baxter Co, Mfr. Year 1960) on the west side of the road, a rotten 35' class-6 Western Red Cedar tangent wood pole (SAP Eqp ID 100653966, NAV, Mfr. Year 1949), and a small fire at the grape vineyard. Initial analysis indicates the ignition was caused by overhead equipment failure, when the hot conductor fell onto and made contact with the grape vineyard. The Fresno County Fire Department responded to and extinguished the fire. An EC A-Tag 122420126 was submitted for remediation. The 59-minute outage affected 206 customers. The line was returned to service on November 29, 2021. There are previous pictures of the pole from 2016, that show what appears to be bird excrement along the crossarm and the incident is with a Raptor Concentration Zone (RCZ). This incident is also within an Insulation B District and an active San Joaquin Valley Habitat Conservation Plan (HCP). This information is preliminary."/>
    <s v="PG&amp;E"/>
    <s v="Vegetation"/>
    <m/>
    <s v="D"/>
    <s v="D"/>
    <s v="&lt;3 meters of linear travel"/>
    <m/>
    <m/>
    <m/>
    <m/>
    <m/>
    <s v="Equipment - PG&amp;E"/>
    <s v="All types of equipment / facility failure"/>
    <s v="Conductor failure-all"/>
    <s v="Y"/>
    <s v="Overhead"/>
    <x v="0"/>
    <s v="Conductor - Primary"/>
    <s v="Conductor, Pole"/>
    <n v="100653966"/>
    <s v=" "/>
    <x v="0"/>
    <n v="36.681831107599997"/>
    <n v="-119.88066446809999"/>
    <s v="Fresno"/>
    <s v="KEARNEY 1106"/>
    <n v="12000"/>
    <s v="KEARNEY 1106CB"/>
    <x v="0"/>
    <s v="Fresno County FD"/>
    <s v="Agriculture"/>
    <s v="Brush fuel model"/>
    <s v="Grape Vines"/>
    <s v="N"/>
    <m/>
    <m/>
    <m/>
    <m/>
    <s v="N"/>
    <s v="N"/>
    <m/>
    <m/>
    <s v="2021-11-30"/>
    <m/>
    <m/>
    <m/>
    <m/>
    <m/>
    <m/>
    <m/>
    <m/>
    <m/>
    <m/>
    <m/>
    <m/>
    <m/>
    <m/>
    <m/>
    <m/>
    <m/>
    <m/>
    <m/>
    <s v=" "/>
    <m/>
    <s v="FRESNO"/>
    <s v="15:57"/>
    <s v="2021/11/28 00:00:00"/>
    <s v="1555348"/>
    <s v="T005475025"/>
    <n v="3550"/>
    <s v="S CORNELIA AVE"/>
    <s v="FRESNO"/>
    <n v="36.70673"/>
    <n v="-119.88006"/>
    <s v="F4TMKBG"/>
    <m/>
    <n v="25270"/>
    <s v="2021/11/28 17:21:46"/>
    <n v="9002"/>
    <m/>
    <s v="A:OK;X:MUSCAT;R:REPORT OF NO PWR AND A  POLE DOWN JUST SOUTH OF RES, PER CHP LOG 478"/>
    <s v="Y"/>
    <m/>
    <m/>
    <m/>
    <n v="36.681637100000003"/>
    <n v="-119.8806567"/>
    <m/>
    <s v="fresno county fire"/>
    <m/>
    <m/>
    <m/>
    <s v="Y"/>
    <m/>
    <m/>
    <m/>
    <m/>
    <m/>
    <m/>
    <s v="PG&amp;E Equipment"/>
    <s v="crew to replace rotten pole and repair 6 sol wire down"/>
    <m/>
    <m/>
    <s v="Fire Dept"/>
    <m/>
    <s v="Overhead"/>
    <m/>
    <m/>
    <m/>
    <m/>
    <m/>
    <s v="OVERHEAD"/>
    <s v="CONDUCTOR, OVERHEAD"/>
    <m/>
    <s v=" "/>
    <s v="Unplanned"/>
    <s v="Fresno"/>
    <s v="Fresno"/>
    <s v="252701106, KEARNEY-1106"/>
    <s v="21-0152327"/>
    <s v="Unplanned"/>
    <s v="Clear;32-90 F"/>
    <s v="206"/>
    <s v="12134"/>
    <s v="NO"/>
    <s v="Line to Line"/>
    <s v="Sustained"/>
    <s v="No"/>
    <s v="1106/2"/>
    <s v="OH"/>
    <s v="Circuit Breaker"/>
    <s v="1555348"/>
    <s v="Conductor, Overhead, Broken, wire on ground"/>
    <s v="AB"/>
    <s v="11/28/21 23:52"/>
    <s v=" "/>
    <s v="KEARNEY SUB"/>
    <s v="BISSELL, MIKE 559-725-5017: 3715 S Cornelia ave"/>
    <m/>
    <m/>
    <m/>
    <m/>
    <m/>
    <m/>
    <m/>
    <m/>
    <m/>
    <m/>
    <m/>
    <m/>
    <m/>
    <m/>
    <m/>
    <m/>
    <m/>
    <m/>
    <m/>
    <m/>
    <m/>
    <m/>
    <m/>
    <m/>
  </r>
  <r>
    <n v="2182"/>
    <s v="KRJ7"/>
    <s v="3 - QC Complete"/>
    <n v="44581"/>
    <n v="44617"/>
    <s v="Pole fire, ILIS records transformer failure. Fire burnt riser cable and molding. This information is preliminary."/>
    <s v="\\fxshare-nas05\quotashare-fs01\ESA\5 - Ignition Tracking\2021_Ignition_QC_Folders\20211126_1554909_21-0151512_nan_T005474514"/>
    <s v=" "/>
    <s v="Y"/>
    <s v="CFMD"/>
    <s v="updated outage time, address, city, fire supressing agency x2"/>
    <s v=" "/>
    <m/>
    <s v="Not In Scope"/>
    <m/>
    <m/>
    <m/>
    <m/>
    <m/>
    <m/>
    <m/>
    <m/>
    <m/>
    <m/>
    <m/>
    <m/>
    <m/>
    <m/>
    <m/>
    <m/>
    <m/>
    <m/>
    <m/>
    <m/>
    <m/>
    <m/>
    <m/>
    <m/>
    <m/>
    <m/>
    <m/>
    <m/>
    <m/>
    <m/>
    <m/>
    <m/>
    <m/>
    <m/>
    <m/>
    <m/>
    <m/>
    <m/>
    <m/>
    <m/>
    <m/>
    <m/>
    <m/>
    <m/>
    <m/>
    <m/>
    <s v=" "/>
    <x v="33"/>
    <s v="20:11:00"/>
    <n v="44526"/>
    <s v="20:04:00"/>
    <s v="FAS"/>
    <s v="N"/>
    <s v="N"/>
    <s v="1554909"/>
    <s v="21-0151512"/>
    <m/>
    <s v="T005474514"/>
    <n v="122418866"/>
    <m/>
    <m/>
    <m/>
    <s v=" "/>
    <x v="0"/>
    <x v="0"/>
    <s v="N"/>
    <s v="N"/>
    <s v="N"/>
    <s v="On November 26, 2021 at 2011 hours, a PG&amp;E Troubleman was dispatched to the Grant 1106 12kV Distribution Circuit on Bockman Road near Via Honda, San Lorenzo in response to a pole fire. Initial analysis indicates PG&amp;E equipment failure caused the ignition. A secondary riser and molding was observed at the point of origin. An outage affecting 4 customers and the transformer cutout was broken as a result of the ignition. The ensuing fire was contained to PG&amp;E assets and the fire was suppressed by Alameda Fire Department. On November 26, 2021, a PG&amp;E Crew replaced the damaged transformer and completed repairs to secondary riser on December 1, 2021."/>
    <s v="PG&amp;E"/>
    <s v="Other"/>
    <s v="Riser"/>
    <s v="D"/>
    <s v="D"/>
    <s v="Structure-PG&amp;E only"/>
    <m/>
    <m/>
    <m/>
    <m/>
    <m/>
    <s v="Equipment - PG&amp;E"/>
    <s v="All types of equipment / facility failure"/>
    <s v="Riser Failure"/>
    <s v="Y"/>
    <s v="Overhead"/>
    <x v="2"/>
    <s v="Riser"/>
    <s v="Transformer, Secondary Riser"/>
    <n v="100929133"/>
    <s v=" "/>
    <x v="0"/>
    <n v="37.6708628664"/>
    <n v="-122.1275688896"/>
    <s v="Alameda"/>
    <s v="GRANT 1106"/>
    <n v="750"/>
    <s v="GRANT 1106CB"/>
    <x v="0"/>
    <s v="Alameda County FD"/>
    <s v="Urban"/>
    <s v="Fire-resistive fuel bed"/>
    <s v="Concrete"/>
    <s v="N"/>
    <m/>
    <m/>
    <m/>
    <m/>
    <s v="N"/>
    <s v="N"/>
    <m/>
    <m/>
    <s v="2021-11-30"/>
    <m/>
    <m/>
    <m/>
    <m/>
    <m/>
    <m/>
    <m/>
    <m/>
    <m/>
    <m/>
    <m/>
    <m/>
    <m/>
    <m/>
    <m/>
    <m/>
    <m/>
    <m/>
    <m/>
    <s v=" "/>
    <m/>
    <s v="HAYWARD"/>
    <s v="20:11"/>
    <s v="2021/11/26 00:00:00"/>
    <s v="1554909"/>
    <s v="T005474514"/>
    <n v="800"/>
    <s v="BOCKMAN RD @ VIA MEDIA"/>
    <s v="SAN LORENZO"/>
    <n v="37.670340000000003"/>
    <n v="-122.12631"/>
    <s v="M2TGFME"/>
    <m/>
    <n v="14381106"/>
    <s v="2021/11/26 22:36:51"/>
    <n v="9111"/>
    <m/>
    <s v="A:OK;X:VIA MEDIA;R:ETA 925-447-4257 FD STANDB UNK TRANSFORMER BLOWN , POLE FIRE, PWR-Y"/>
    <s v="Y"/>
    <m/>
    <m/>
    <s v="37.6708167,-122.1271667,3.500000,3D"/>
    <m/>
    <m/>
    <m/>
    <s v="ALAMEDA COUNTY FIRE DEPT"/>
    <m/>
    <m/>
    <m/>
    <s v="Y"/>
    <m/>
    <m/>
    <m/>
    <m/>
    <m/>
    <m/>
    <s v="PG&amp;E Equipment"/>
    <s v="FOUND SECONDARY RISER AND CABLE BURNT AND CUT OUT BROKEN. CREW TO REPLACE OH 3PH"/>
    <m/>
    <m/>
    <s v="Fire Dept"/>
    <m/>
    <s v="Overhead"/>
    <m/>
    <m/>
    <m/>
    <m/>
    <m/>
    <s v="FIRE, POLE"/>
    <s v="CONDUCTOR, UNDERGROUND"/>
    <m/>
    <s v=" "/>
    <s v="Unplanned"/>
    <s v="Mission"/>
    <s v="Hayward"/>
    <s v="014381106, GRANT-1106"/>
    <s v="21-0151512"/>
    <s v="Unplanned"/>
    <s v="Clear;32-90 F"/>
    <s v="4"/>
    <s v="3044"/>
    <s v="NO"/>
    <s v="Line to Ground"/>
    <s v="Sustained"/>
    <s v="No"/>
    <s v="MTR#1009987830"/>
    <s v="OH"/>
    <s v="Transformer"/>
    <s v="1554909"/>
    <s v="Transformer (OH), Failed/Faulted"/>
    <s v=" "/>
    <s v=" "/>
    <s v=" "/>
    <s v="800 BOCKMAN RD."/>
    <s v="889 BOCKMAN"/>
    <m/>
    <m/>
    <m/>
    <m/>
    <m/>
    <m/>
    <m/>
    <m/>
    <m/>
    <m/>
    <m/>
    <m/>
    <m/>
    <m/>
    <m/>
    <m/>
    <m/>
    <m/>
    <m/>
    <m/>
    <m/>
    <m/>
    <m/>
    <m/>
  </r>
  <r>
    <n v="2181"/>
    <s v="AGFC"/>
    <s v="3 - QC Complete"/>
    <n v="44545"/>
    <n v="44617"/>
    <s v="Tranformer failure, caused flickering lights and popping the surge protector. The fire size is 26 feet. This information is preliminary."/>
    <s v="\\fxshare-nas05\quotashare-fs01\ESA\5 - Ignition Tracking\2021_Ignition_QC_Folders\20211126_1554878_21-0151416_nan_T005474473"/>
    <s v=" "/>
    <s v="Y"/>
    <s v="AGFC"/>
    <s v="Outage time corrected to FNL from ILIS report."/>
    <n v="44545"/>
    <m/>
    <s v="Not In Scope"/>
    <m/>
    <m/>
    <m/>
    <m/>
    <m/>
    <m/>
    <m/>
    <m/>
    <m/>
    <m/>
    <m/>
    <m/>
    <m/>
    <m/>
    <m/>
    <m/>
    <m/>
    <m/>
    <m/>
    <m/>
    <m/>
    <m/>
    <m/>
    <m/>
    <m/>
    <m/>
    <m/>
    <m/>
    <m/>
    <m/>
    <m/>
    <m/>
    <s v="N"/>
    <m/>
    <m/>
    <m/>
    <m/>
    <m/>
    <m/>
    <s v="Y"/>
    <n v="44527"/>
    <n v="44527"/>
    <s v="SLBI"/>
    <s v="SLBI@pge.com"/>
    <s v="PG&amp;E troubleman were called on thanksgiving day and observed hotleg, span guy and neutral all on the ground going to deadend secondary pole. Heavy tree vegetation surrounding the equipment to the point where you couldn’t see where the wires were going. Troubleman de-energized the transformer and called for a crew to replace the damaged wires, but no crews were available that night. A PG&amp;E crew went out the following day on Friday November 26th to put service wires back up in the air and were finished around 230pm. After the repairs were made the crew re-energized the transformer and checked good power, along with customers reflecting the same with everything being fine. It wasn’t until a few hours later on November 26th that all of a sudden things started popping and smoking. The San Jose fire department responded to the end of the block to a surge due to popping and surge protectors and while they were at that location a neighbor came out and said there was a fire. There was reportedly a treadmill on fire that had a surge protector that was feeding the treadmill and the treadmill caught fire along with some other material in the garage. The garage is described as a hoarder garage. No structure damage from the fire. The crew foreman that went out to put the service wires back up, went back to the location. Either tree rubbing or squirrel contact caused the initial damage to the service wire from the first incident on November 25th. The troubleman on the day of the incident, de-energized the transformer after the transformer was reading hi/low voltage. Troubleman walked the block north to south and noted that everything looks to be connected correctly. The troubleman at that point determined that the trouble was likely due to internal damage in the transformer due to the wire that had failed the previous day. Crew replaced the transformer."/>
    <s v="No"/>
    <s v=" "/>
    <x v="33"/>
    <s v="16:51:00"/>
    <n v="44526"/>
    <s v="18:12:00"/>
    <s v="FAS"/>
    <s v="N"/>
    <s v="N"/>
    <s v="1554878"/>
    <s v="21-0151416"/>
    <m/>
    <s v="T005474473"/>
    <n v="122418888"/>
    <m/>
    <m/>
    <s v="No Photo"/>
    <s v=" "/>
    <x v="1"/>
    <x v="0"/>
    <s v="Y"/>
    <s v="Y"/>
    <s v="N"/>
    <s v="On November 26, 2021 a PG&amp;E troubleman was dispatched to the Saratoga 1108 12kV Distribution circuit on Ashland Way in the city of San Jose and observed a small fire had occurred in a customer garage. Initial analysis indicates PG&amp;E equipment failure resulted in a small 3 meter – 0.25 acre fire and was extinguished by the San Jose Fire Department. On November 25th, the day prior to the ignition, PG&amp;E troubleman were called out due to a wires down incident caused by either vegetation contact or possible animal contact with service wires. The troubleman that responded on the 25th of November de-energized the transformer and issued a corrective tag for the damaged wires to be fixed. On November 26th a PG&amp;E crew replaced the service wires and re-energized the transformer and reported receiving good voltage readings. A few hours after the repairs, the San Jose Fire Department responded to reports of popping and smoke occurring on Ashland Way. The responding troubleman reported that a customers treadmill connected to a surge protector caught fire but did not cause damage to the structure of the customers home. The responding troubleman de-energized the transformer after receiving hi/low voltage readings coming from the same transformer involved with the wires down incident from November 25th. After making the area safe, the troubleman walked the block and noted everything looked to have been connected correctly and determined the trouble was likely due to internal damage to the transformer, possibly due to the service wire failure from the day prior on the 25th of November. A PG&amp;E crew replaced the damaged transformer on November 26th, 2021, restoring power to customers at 1137 hours on November 27th, 2021. This information is preliminary."/>
    <s v="PG&amp;E"/>
    <s v="Other"/>
    <s v="Transformer"/>
    <s v="D"/>
    <s v="D"/>
    <s v="&lt;0.25"/>
    <m/>
    <m/>
    <m/>
    <m/>
    <m/>
    <s v="Equipment - PG&amp;E"/>
    <s v="All types of equipment / facility failure"/>
    <s v="Transformer failure"/>
    <s v="Y"/>
    <s v="Overhead"/>
    <x v="0"/>
    <s v="Transformer"/>
    <s v="Transformer"/>
    <n v="103927750"/>
    <s v=" "/>
    <x v="0"/>
    <n v="37.286610000000003"/>
    <n v="-121.992366"/>
    <s v="Santa Clara"/>
    <s v="SARATOGA 1108"/>
    <n v="12000"/>
    <s v="SARATOGA 1108LC106"/>
    <x v="0"/>
    <s v="San Jose FD"/>
    <s v="Urban"/>
    <s v="Other"/>
    <s v="Customer fence and grass"/>
    <s v="N"/>
    <m/>
    <m/>
    <m/>
    <m/>
    <s v="N"/>
    <s v="N"/>
    <m/>
    <m/>
    <s v="2021-11-30"/>
    <m/>
    <m/>
    <m/>
    <m/>
    <m/>
    <m/>
    <m/>
    <m/>
    <m/>
    <m/>
    <m/>
    <m/>
    <m/>
    <m/>
    <m/>
    <m/>
    <m/>
    <m/>
    <m/>
    <s v=" "/>
    <s v="DE ANZA"/>
    <s v="CUPRTINO"/>
    <s v="16:51"/>
    <s v="2021/11/26 00:00:00"/>
    <s v="1554878"/>
    <s v="T005474473"/>
    <n v="1959"/>
    <s v="ASHLAND WAY"/>
    <s v="San Jose"/>
    <n v="37.286479999999997"/>
    <n v="-121.99272000000001"/>
    <s v="G1TSLBI"/>
    <m/>
    <n v="83371108"/>
    <s v="2021/11/26 19:05:12"/>
    <n v="9002"/>
    <n v="1"/>
    <s v="AXS-LOCKED GATE XSTR-KETO PWR-Y FLICKERING LIGHTS AND POPPING SURGE PROTECTORS; SMELLING BURNING SMELL;  POLE BURNED A COUPLE DA YS AGO"/>
    <s v="Y"/>
    <m/>
    <m/>
    <m/>
    <n v="37.286610000000003"/>
    <n v="-121.992366"/>
    <m/>
    <s v="San Jose Fire"/>
    <m/>
    <m/>
    <m/>
    <s v="Y"/>
    <m/>
    <m/>
    <m/>
    <m/>
    <m/>
    <m/>
    <s v="PG&amp;E Equipment"/>
    <s v="Please replace NG up down tran. Pole is frame correctly to current standards inc"/>
    <m/>
    <m/>
    <s v="Fire Dept"/>
    <m/>
    <s v="Overhead"/>
    <m/>
    <m/>
    <m/>
    <m/>
    <m/>
    <s v="OVERHEAD"/>
    <s v="TRANSFORMER"/>
    <m/>
    <s v=" "/>
    <s v="Unplanned"/>
    <s v="DeAnza"/>
    <s v="De Anza"/>
    <s v="083371108, SARATOGA-1108"/>
    <s v="21-0151416"/>
    <s v="Unplanned"/>
    <s v="Clear;32-90 F"/>
    <s v="18"/>
    <s v=" "/>
    <s v="YES"/>
    <s v="Line to Ground"/>
    <s v="Sustained"/>
    <s v="No"/>
    <s v="MTR#1007703124"/>
    <s v="OH"/>
    <s v="Transformer"/>
    <s v="1554878"/>
    <s v="Transformer (OH), Failed/Faulted"/>
    <s v=" "/>
    <s v="11/26/21 18:14"/>
    <s v=" "/>
    <s v="1947 ASLAND WAY"/>
    <s v="BENTLEY,STEVE / 559-470-9682: 1959 Ashland Way San Jose"/>
    <m/>
    <m/>
    <m/>
    <m/>
    <m/>
    <m/>
    <m/>
    <m/>
    <m/>
    <m/>
    <m/>
    <m/>
    <m/>
    <m/>
    <m/>
    <m/>
    <m/>
    <m/>
    <m/>
    <m/>
    <m/>
    <m/>
    <m/>
    <m/>
  </r>
  <r>
    <n v="2210"/>
    <s v="DLY6"/>
    <s v="3 - QC Complete"/>
    <n v="44547"/>
    <n v="44617"/>
    <s v="Conductor was burnt due to pole fire. The fire size is unknown. This information is preliminary."/>
    <s v="\\fxshare-nas05\quotashare-fs01\ESA\5 - Ignition Tracking\2021_Ignition_QC_Folders\20211125_TR9187373_nan_nan_T005474107"/>
    <s v=" "/>
    <s v="Y"/>
    <s v="DLY6"/>
    <s v="UPDATED CREATE TIME, REMOVED OUTAGE TIME NO OIS/ILIS RECORD, NOTHING ON CIRCUIT OR HISTORY, added sap number pole number "/>
    <n v="44547"/>
    <m/>
    <s v="Not In Scope"/>
    <m/>
    <m/>
    <m/>
    <m/>
    <m/>
    <m/>
    <m/>
    <m/>
    <m/>
    <m/>
    <m/>
    <m/>
    <m/>
    <m/>
    <m/>
    <m/>
    <m/>
    <m/>
    <m/>
    <m/>
    <m/>
    <m/>
    <m/>
    <m/>
    <m/>
    <m/>
    <m/>
    <m/>
    <m/>
    <m/>
    <m/>
    <m/>
    <s v="N"/>
    <m/>
    <m/>
    <m/>
    <m/>
    <m/>
    <m/>
    <s v="Y"/>
    <n v="44547"/>
    <n v="44547"/>
    <s v="LDPG"/>
    <s v="LANDON PATTON, 559/573-5990"/>
    <s v="where was file at pole only? Any veg on fire. "/>
    <m/>
    <s v=" "/>
    <x v="34"/>
    <s v="15:02:00"/>
    <m/>
    <m/>
    <s v="FAS"/>
    <s v="Y"/>
    <s v="N"/>
    <s v="TR9187373"/>
    <m/>
    <m/>
    <s v="T005474107"/>
    <n v="122417246"/>
    <m/>
    <m/>
    <m/>
    <s v=" "/>
    <x v="0"/>
    <x v="1"/>
    <s v="Y"/>
    <s v="Y"/>
    <s v="N"/>
    <s v="Fire is not attributable to PG&amp;E Assets.  On October 25, 2021, a PG&amp;E Troubleman was dispatched to the Ashlan Ave 1111, a 12kV Distribution Circuit in an alley near North Feland Ave near West Dakota Ave. Initial analysis indicates this was a non PG&amp;E related fire.   The Fresno Fire Department called in a pole fire in the area.  Upon the troublemans arrival to meet the fire department, it was determined that a fire was started on the ground by a transient to stay warm.  There were several pieces of debris on the ground that were utilized for the fire.  The fire  quickly burned the surrounding vegetation and the flame shot up and  reached the conductor.  The fire was suppressed by the Fresno Fire Department.  A PG&amp;E Crew replaced the damage conductor on October 25, 2021."/>
    <s v="Not PG&amp;E"/>
    <s v="Other"/>
    <s v="Pole"/>
    <s v="D"/>
    <s v="D"/>
    <s v="&lt;0.25"/>
    <s v="6' x 20', started on ground by transient "/>
    <m/>
    <m/>
    <m/>
    <m/>
    <s v="Other Fire: Non-PG&amp;E related"/>
    <m/>
    <m/>
    <s v="N"/>
    <s v="Overhead"/>
    <x v="0"/>
    <s v="Conductor - Primary"/>
    <s v="Conductor "/>
    <n v="100636369"/>
    <s v=" "/>
    <x v="0"/>
    <n v="36.786896086500001"/>
    <n v="-119.8491415375"/>
    <s v="Fresno"/>
    <s v="ASHLAN AVE 1111"/>
    <n v="12000"/>
    <s v="ASHLAN AVE 111189578"/>
    <x v="0"/>
    <s v="Unknown"/>
    <s v="Urban"/>
    <s v="Grass Fuel Model"/>
    <s v="dry weeds "/>
    <s v="N"/>
    <m/>
    <m/>
    <m/>
    <m/>
    <s v="Pending Data"/>
    <s v="Pending Data"/>
    <s v="Pending Data"/>
    <s v="Pending Data"/>
    <s v="2021-11-30"/>
    <m/>
    <m/>
    <m/>
    <m/>
    <m/>
    <m/>
    <m/>
    <m/>
    <m/>
    <m/>
    <m/>
    <m/>
    <m/>
    <m/>
    <m/>
    <m/>
    <m/>
    <m/>
    <m/>
    <s v=" "/>
    <s v="FRESNO"/>
    <s v="FRESNO 01"/>
    <s v="2021-11-25"/>
    <s v="2021-11-25"/>
    <s v="TR9187373"/>
    <s v="T005474107"/>
    <s v="UNKNOWN"/>
    <s v=" N/W CORNER OF DAKOTA "/>
    <s v="FRESNO"/>
    <m/>
    <m/>
    <s v="LDPG"/>
    <s v="PATTON, LANDON"/>
    <m/>
    <m/>
    <n v="9110"/>
    <m/>
    <s v="Field Remarks: due to pole fire need crew to replace midspan service ; Dispatcher Remarks: nan; Office Remarks: AXS-OK FRESNO FD ENR REQ ETA:559-621-4333 INCIDENT # 1085660 "/>
    <m/>
    <m/>
    <m/>
    <m/>
    <m/>
    <m/>
    <m/>
    <m/>
    <s v=" "/>
    <m/>
    <m/>
    <m/>
    <m/>
    <m/>
    <m/>
    <m/>
    <m/>
    <m/>
    <m/>
    <m/>
    <m/>
    <m/>
    <m/>
    <m/>
    <m/>
    <m/>
    <m/>
    <m/>
    <m/>
    <m/>
    <s v="PATROL-FOUND NOTHING"/>
    <m/>
    <m/>
    <m/>
    <m/>
    <m/>
    <m/>
    <m/>
    <m/>
    <m/>
    <m/>
    <m/>
    <m/>
    <m/>
    <m/>
    <m/>
    <m/>
    <m/>
    <m/>
    <m/>
    <m/>
    <m/>
    <m/>
    <m/>
    <m/>
    <m/>
    <m/>
    <m/>
    <m/>
    <m/>
    <m/>
    <m/>
    <m/>
    <m/>
    <m/>
    <m/>
    <m/>
    <m/>
    <m/>
    <m/>
    <m/>
    <m/>
    <m/>
    <m/>
    <m/>
    <m/>
    <m/>
    <m/>
    <m/>
    <m/>
    <m/>
  </r>
  <r>
    <n v="2180"/>
    <s v="DLY6"/>
    <s v="3 - QC Complete"/>
    <n v="44530"/>
    <n v="44617"/>
    <s v="Tree fell on line, one of two conductors on the ground. The fire is &lt; 3 meters in size. This information is preliminary."/>
    <s v="\\fxshare-nas05\quotashare-fs01\ESA\5 - Ignition Tracking\2021_Ignition_QC_Folders\20211124_1553932_21-0150586_nan_T005473444"/>
    <s v=" "/>
    <s v="Y"/>
    <s v="DLY6"/>
    <s v="UDPATED CREATE TIME, OUTAGE TIME, FO ID, NOTIF #, LAT/LONG"/>
    <n v="44529"/>
    <m/>
    <s v="Not In Scope"/>
    <m/>
    <m/>
    <m/>
    <m/>
    <m/>
    <m/>
    <m/>
    <m/>
    <m/>
    <m/>
    <m/>
    <m/>
    <m/>
    <m/>
    <m/>
    <m/>
    <m/>
    <m/>
    <m/>
    <m/>
    <m/>
    <m/>
    <m/>
    <m/>
    <m/>
    <s v="Y"/>
    <s v="MWQ1"/>
    <s v="N"/>
    <m/>
    <m/>
    <m/>
    <m/>
    <s v="N"/>
    <m/>
    <m/>
    <m/>
    <m/>
    <m/>
    <m/>
    <s v="Y"/>
    <n v="44529"/>
    <m/>
    <s v="EBW2"/>
    <s v="ERIC WHITE 559-633-3079"/>
    <s v="FIRE SIZE, HOW MUCH BRUSH CAUGHT FIRE, ALSO PICTURES "/>
    <m/>
    <s v=" "/>
    <x v="35"/>
    <s v="07:32:00"/>
    <n v="44524"/>
    <s v="07:31:00"/>
    <s v="FAS"/>
    <s v="N"/>
    <s v="N"/>
    <n v="1553932"/>
    <s v="21-0150586"/>
    <m/>
    <s v="T005473444, T005473443"/>
    <n v="122413214"/>
    <m/>
    <m/>
    <s v="PG&amp;E_2180_Ignition_20211124_2.jpg"/>
    <s v=" "/>
    <x v="1"/>
    <x v="0"/>
    <s v="Y"/>
    <s v="Y"/>
    <s v="N"/>
    <s v="On November 24, 2021 at 7:32 hours, a PG&amp;E Troubleman was dispatched to the Vaca Dixon 1105, a 12kV Distribution Circuit on Hartley Road near Udell Road in Vacaville in response to reports of wires down on the ground.  Initial analysis indicates vegetation caused the ignition. Upon arrival, the troubleman found one of two spans down from vegetation contact.   The chain linked fenced became energized and started an ignition in the brush by the fence.   As a result, 21 customers experienced a power loss.  The ensuing fire was under three meters in size and the fire was suppressed by the Dixon Fire Department.   A PG&amp;E Hired Contract Crew repaired the conductor, reframed the pole with a new crossarm, transformer and switch on October 24, 2021."/>
    <s v="PG&amp;E"/>
    <s v="Vegetation"/>
    <m/>
    <s v="D"/>
    <s v="D"/>
    <s v="&lt;3 meters of linear travel"/>
    <s v="Caught brush on fire, 20ft by 2ft in size "/>
    <m/>
    <m/>
    <m/>
    <m/>
    <s v="Vegetation"/>
    <s v="Contact from object"/>
    <s v="Veg. contact"/>
    <s v="Y"/>
    <s v="Overhead"/>
    <x v="0"/>
    <s v="Conductor - Primary"/>
    <s v="Crossarm, transformer, cut out, conductor"/>
    <n v="101600855"/>
    <s v=" "/>
    <x v="0"/>
    <n v="38.433942680000001"/>
    <n v="-121.943175"/>
    <s v="Solano"/>
    <s v="VACA DIXON 1105"/>
    <n v="12000"/>
    <s v="VACA DIXON 11059792"/>
    <x v="1"/>
    <s v="Dixon FD"/>
    <s v="Urban"/>
    <s v="Brush fuel model"/>
    <s v="dry veg under pole, near road"/>
    <s v="Y"/>
    <s v="Hennessey 2020"/>
    <m/>
    <m/>
    <m/>
    <s v="N"/>
    <s v="N"/>
    <m/>
    <m/>
    <s v="2021-11-30"/>
    <n v="38.434730000000002"/>
    <n v="-121.94362"/>
    <n v="44529"/>
    <s v="RootsFail"/>
    <s v="This address was identified by PI in July for work and currently has an open work request for trim. This tree was unable to hold until tree crew got there but the tree showed no signs of uprooting at the time of the inspection, the tree just had a slight lean. This tree is no longer a threat to the lines since the whole tree failed."/>
    <s v="PING"/>
    <n v="35"/>
    <n v="24"/>
    <n v="25"/>
    <s v="Moderate"/>
    <s v="None"/>
    <s v="N"/>
    <n v="1"/>
    <m/>
    <s v="Plain"/>
    <s v="D"/>
    <s v="CrossArm"/>
    <s v="BareWire"/>
    <n v="1"/>
    <s v=" "/>
    <m/>
    <s v="VACAVLLE"/>
    <s v="07:36"/>
    <s v="2021/11/24 00:00:00"/>
    <s v="1553932"/>
    <s v="T005473444"/>
    <n v="7623"/>
    <s v="HARTLEY RD"/>
    <s v="Hartley"/>
    <n v="38.4343"/>
    <n v="-121.94315"/>
    <s v="S4TEBW2"/>
    <m/>
    <n v="63591105"/>
    <s v="2021/11/24 09:31:32"/>
    <n v="9002"/>
    <m/>
    <s v="A:DOG;X:UDEL RD;R:POLE TO POLE; IN NEIGHBORS YARD AND FELL OVER ONTO OUR PROPERTY, PWR-I"/>
    <s v="Y"/>
    <m/>
    <m/>
    <s v="38.4338083,-121.9431950,35.200000,3D"/>
    <m/>
    <m/>
    <m/>
    <s v="DIXION FD"/>
    <m/>
    <m/>
    <m/>
    <s v="Y"/>
    <m/>
    <m/>
    <m/>
    <m/>
    <m/>
    <m/>
    <s v="Vegetation"/>
    <s v="NEED TO REPAIR ONE SPAN OF #4ACSR. ONE OF TWO DOWN FIELD PHASE. PHASE IS DOWN AT"/>
    <m/>
    <m/>
    <s v="Fire Dept"/>
    <m/>
    <s v="Overhead"/>
    <m/>
    <m/>
    <m/>
    <m/>
    <m/>
    <s v="TREE-FELL INTO LINE"/>
    <s v="CONDUCTOR, OVERHEAD"/>
    <s v="Y"/>
    <s v=" "/>
    <s v="Unplanned"/>
    <s v="Sacramento"/>
    <s v="Solano"/>
    <s v="063591105, VACA DIXON-1105"/>
    <s v="21-0150586"/>
    <s v="Unplanned"/>
    <s v="Clear;32-90 F"/>
    <s v="21"/>
    <s v="11109"/>
    <s v="NO"/>
    <s v="Line to Ground"/>
    <s v="Sustained"/>
    <s v="No"/>
    <s v="9357"/>
    <s v="OH"/>
    <s v="Fuse"/>
    <s v="1553932"/>
    <s v="Conductor, Overhead, Broken, wire on object"/>
    <s v=" "/>
    <s v=" "/>
    <s v=" "/>
    <s v="HARTLEY RD S/O UDELL RD., VACAVILLE"/>
    <s v="1/2 SPAN LD SIDE OF FU 9357"/>
    <m/>
    <m/>
    <m/>
    <m/>
    <m/>
    <m/>
    <m/>
    <m/>
    <m/>
    <m/>
    <m/>
    <m/>
    <m/>
    <m/>
    <m/>
    <m/>
    <m/>
    <m/>
    <m/>
    <m/>
    <m/>
    <m/>
    <m/>
    <m/>
  </r>
  <r>
    <n v="2369"/>
    <s v="AGFC"/>
    <s v="3 - QC Complete"/>
    <n v="44580"/>
    <n v="44617"/>
    <s v="Other fire, not attributable to PG&amp;E. Multiple spot fires found to not be attributable to PG&amp;E; A source reported the spot fires stemmed from a resident's burn pile; This information is preliminary."/>
    <s v="\\fxshare-nas05\quotashare-fs01\ESA\5 - Ignition Tracking\2021_Ignition_QC_Folders\20211123_nan"/>
    <s v=" "/>
    <m/>
    <m/>
    <m/>
    <m/>
    <m/>
    <s v="Not In Scope"/>
    <m/>
    <m/>
    <m/>
    <m/>
    <m/>
    <m/>
    <m/>
    <m/>
    <m/>
    <m/>
    <m/>
    <m/>
    <m/>
    <m/>
    <m/>
    <m/>
    <m/>
    <m/>
    <m/>
    <m/>
    <m/>
    <m/>
    <m/>
    <m/>
    <m/>
    <m/>
    <m/>
    <m/>
    <m/>
    <m/>
    <m/>
    <m/>
    <m/>
    <m/>
    <m/>
    <m/>
    <m/>
    <m/>
    <m/>
    <m/>
    <m/>
    <m/>
    <m/>
    <m/>
    <m/>
    <m/>
    <s v=" "/>
    <x v="36"/>
    <s v="12:00:00"/>
    <m/>
    <m/>
    <s v="Other"/>
    <s v="N"/>
    <s v="N"/>
    <m/>
    <m/>
    <m/>
    <m/>
    <m/>
    <m/>
    <m/>
    <m/>
    <s v=" "/>
    <x v="0"/>
    <x v="1"/>
    <s v="N"/>
    <s v="N"/>
    <s v="N"/>
    <s v="On November 23, 2021 at approximately 1200 hours, PG&amp;E Contracted Enhanced Vegetation Management (“EVM”) Work Verification Inspectors patrolled the Middletown 1101 12kV Distribution Circuit number 043141101, in the Tier 3 Extreme High Fire Thread District (“HFTD”) near 15323 Western Mine Rd, Middletown, CA 95461. They observed approximately 10 small smoldering fires along the south side of Western Mine Rd, beneath the primary overhead conductor just east of the 35’ class-6 Douglas Fir wood pole (SAP Eqp ID 102166257). Initial analysis indicates that there is no evidence that these spot fires were caused by PG&amp;E facilities and there were no known PG&amp;E facilities affected or damaged. A neighboring property owner confirmed to the Post Incident VM Inspector that another resident had proactively burnt piles of leaves to reduce the fire risk. The crew extinguished the smoldering spot fires with their backpack sprayers and shovels. This information is preliminary."/>
    <s v="Not PG&amp;E"/>
    <s v="Vegetation"/>
    <m/>
    <m/>
    <m/>
    <s v="&lt;3 meters of linear travel"/>
    <m/>
    <m/>
    <m/>
    <m/>
    <m/>
    <s v="Other Fire: Non-PG&amp;E related"/>
    <m/>
    <m/>
    <m/>
    <m/>
    <x v="1"/>
    <m/>
    <m/>
    <m/>
    <s v=" "/>
    <x v="2"/>
    <n v="38.717478999999997"/>
    <n v="-122.626769"/>
    <s v="Lake"/>
    <s v="MIDDLETOWN 1101"/>
    <n v="12000"/>
    <m/>
    <x v="1"/>
    <s v="PG&amp;E Crew"/>
    <s v="Hardwood Forest"/>
    <m/>
    <m/>
    <m/>
    <m/>
    <m/>
    <m/>
    <m/>
    <s v="Pending Data"/>
    <s v="Pending Data"/>
    <s v="Pending Data"/>
    <s v="Pending Data"/>
    <s v="2022-01-21"/>
    <m/>
    <m/>
    <m/>
    <m/>
    <m/>
    <m/>
    <m/>
    <m/>
    <m/>
    <m/>
    <m/>
    <m/>
    <m/>
    <m/>
    <m/>
    <m/>
    <m/>
    <m/>
    <m/>
    <s v=" "/>
    <m/>
    <m/>
    <m/>
    <m/>
    <m/>
    <m/>
    <m/>
    <m/>
    <m/>
    <m/>
    <m/>
    <m/>
    <m/>
    <m/>
    <m/>
    <m/>
    <m/>
    <m/>
    <m/>
    <m/>
    <m/>
    <m/>
    <m/>
    <m/>
    <m/>
    <m/>
    <m/>
    <m/>
    <m/>
    <m/>
    <m/>
    <m/>
    <m/>
    <m/>
    <m/>
    <m/>
    <m/>
    <m/>
    <m/>
    <m/>
    <m/>
    <m/>
    <m/>
    <m/>
    <m/>
    <m/>
    <m/>
    <m/>
    <m/>
    <m/>
    <m/>
    <s v=" "/>
    <m/>
    <m/>
    <m/>
    <m/>
    <m/>
    <m/>
    <m/>
    <m/>
    <m/>
    <m/>
    <m/>
    <m/>
    <m/>
    <m/>
    <m/>
    <m/>
    <m/>
    <m/>
    <m/>
    <m/>
    <m/>
    <m/>
    <m/>
    <m/>
    <m/>
    <m/>
    <m/>
    <m/>
    <m/>
    <m/>
    <m/>
    <m/>
    <m/>
    <m/>
    <m/>
    <m/>
    <m/>
    <m/>
    <m/>
    <m/>
    <m/>
    <m/>
    <m/>
    <m/>
    <m/>
    <m/>
    <m/>
  </r>
  <r>
    <n v="2214"/>
    <s v="TLAL"/>
    <s v="3 - QC Complete"/>
    <n v="44551"/>
    <n v="44617"/>
    <s v="Pole fire, burnt primary insulator and flashed transformer bushings. Foggy/ moist conditions were observed at the pole. This information is preliminary. OIS: 1552741; ILIS: 21-0149313; FOID: T005471942 (CAE2), T005472108 (DAF0); EC: 122404779; PM: 35304050; Pre-Existing EC: 122170770; County / Division: Kern"/>
    <s v="\\fxshare-nas05\quotashare-fs01\ESA\5 - Ignition Tracking\2021_Ignition_QC_Folders\20211122_1552741_nan_nan_T005472108"/>
    <s v=" "/>
    <s v="Y"/>
    <s v="TLAL"/>
    <s v="Create and Outage Date, Fire Lat/Long Updated"/>
    <n v="44551"/>
    <m/>
    <s v="Not In Scope"/>
    <m/>
    <m/>
    <m/>
    <m/>
    <m/>
    <m/>
    <m/>
    <m/>
    <m/>
    <m/>
    <m/>
    <m/>
    <m/>
    <m/>
    <m/>
    <m/>
    <m/>
    <m/>
    <m/>
    <m/>
    <m/>
    <m/>
    <m/>
    <m/>
    <m/>
    <m/>
    <m/>
    <m/>
    <m/>
    <m/>
    <m/>
    <m/>
    <s v="N"/>
    <m/>
    <m/>
    <m/>
    <m/>
    <m/>
    <m/>
    <s v="N"/>
    <m/>
    <m/>
    <s v="DAF0, CAE2"/>
    <m/>
    <m/>
    <m/>
    <s v=" "/>
    <x v="37"/>
    <s v="05:50:00"/>
    <n v="44522"/>
    <s v="06:47:00"/>
    <s v="FAS"/>
    <s v="Y"/>
    <s v="N"/>
    <n v="1552741"/>
    <s v="21-0149313"/>
    <m/>
    <s v="T005471942, T005472108"/>
    <n v="122404779"/>
    <n v="122170770"/>
    <m/>
    <s v="PG&amp;E_2214_Ignition_20211122_1.jpg"/>
    <s v=" "/>
    <x v="0"/>
    <x v="0"/>
    <s v="N"/>
    <s v="N"/>
    <s v="N"/>
    <s v="On November 22, 2021 at 0626 hours, PG&amp;E Troublemen patrolled the Bakersfield 1106 Distribution Circuit number 253371106, in the Local Responsibility Area (&quot;LRA&quot;) at the corner between the alley behind and to the left of 1910 Baker St, Bakersfield, CA 93305. They observed the Nova three-phase vacuum-interrupting line recloser 1912 (Cooper, Serial ME2052, SAP Eqp ID 40357012, Object ID 742491) open, a NG 50/15kva Open-Delta Bank with flashed transformer (CGC 517052468897) bushings, and one burned primary source-side poly insulator at the 45' class-3 Western Red Cedar wood pole (SAP Eqp ID 103899160, McFarland Cascade Co, Mfr. Year 2008) that was on fire. Initial analysis indicates the ignition was caused by overhead equipment failure, due to tracking in combination with the foggy and moist weather condition that day. The Fire Department responded to and extinguished the fire. An EC A-Tag 122404779 was submitted for remediation. The 613-minute outage affected 1,011 customers. The line was returned to service on November 22, 2021. There is an open pre-existing EC F-Tag 122170770 for the incident pole from October 9, 2021, due to a loose guy that was in need of an adjustment and a damaged guy guard that was in need of replacement. The incident is within an active San Joaquin Habitat Conservation Plan (&quot;HCP&quot;), a Raptor Concentration Zone (&quot;RCZ&quot;), a Climate &quot;R&quot; Zone, and within an Insulation &quot;B&quot; District. This information is preliminary."/>
    <s v="PG&amp;E"/>
    <s v="Other"/>
    <s v="Pole"/>
    <s v="D"/>
    <s v="D"/>
    <s v="Structure-PG&amp;E only"/>
    <m/>
    <m/>
    <m/>
    <m/>
    <m/>
    <s v="Contamination"/>
    <s v="Contamination"/>
    <s v="Tracking"/>
    <s v="Y"/>
    <s v="Overhead"/>
    <x v="0"/>
    <s v="Insulator"/>
    <s v="Transformer, Insulator, Pole"/>
    <n v="103899160"/>
    <s v=" "/>
    <x v="0"/>
    <n v="35.389030543700002"/>
    <n v="-118.9892084406"/>
    <s v="Kern"/>
    <s v="BAKERSFIELD 1106"/>
    <n v="12000"/>
    <s v="BAKERSFIELD 11061912"/>
    <x v="0"/>
    <s v="Bakersfield FD"/>
    <s v="Urban"/>
    <s v="Fire-resistive fuel bed"/>
    <m/>
    <s v="N"/>
    <m/>
    <m/>
    <m/>
    <m/>
    <s v="Pending Data"/>
    <s v="Pending Data"/>
    <s v="Pending Data"/>
    <s v="Pending Data"/>
    <s v="2021-11-30"/>
    <m/>
    <m/>
    <m/>
    <m/>
    <m/>
    <m/>
    <m/>
    <m/>
    <m/>
    <m/>
    <m/>
    <m/>
    <m/>
    <m/>
    <m/>
    <m/>
    <m/>
    <m/>
    <m/>
    <s v=" "/>
    <s v="KERN"/>
    <s v="BAKERSFIELD 03"/>
    <s v="2021-11-22"/>
    <s v="2021-11-22"/>
    <s v="1552741"/>
    <s v="T005472108"/>
    <s v="1910"/>
    <s v="BAKER ST"/>
    <s v="BAKERSFIELD"/>
    <n v="35.390419999999999"/>
    <n v="-118.98927999999999"/>
    <s v="DAF0"/>
    <s v="FLORES, DAN"/>
    <n v="253371106"/>
    <m/>
    <n v="9111"/>
    <n v="1"/>
    <s v="Field Remarks: burned primary insulators &amp; flashed bushings on tx bushings--called for crew; Dispatcher Remarks: nan; Office Remarks: SMART MTR AUTO-GENERATED TAG "/>
    <m/>
    <m/>
    <m/>
    <m/>
    <m/>
    <m/>
    <m/>
    <m/>
    <s v=" "/>
    <m/>
    <m/>
    <m/>
    <m/>
    <m/>
    <m/>
    <m/>
    <m/>
    <m/>
    <m/>
    <m/>
    <m/>
    <m/>
    <m/>
    <m/>
    <m/>
    <m/>
    <m/>
    <m/>
    <m/>
    <m/>
    <s v="FIRE, POLE"/>
    <s v="INSULATOR"/>
    <m/>
    <m/>
    <m/>
    <m/>
    <m/>
    <m/>
    <m/>
    <m/>
    <m/>
    <m/>
    <m/>
    <m/>
    <m/>
    <m/>
    <m/>
    <m/>
    <m/>
    <m/>
    <m/>
    <m/>
    <m/>
    <m/>
    <m/>
    <m/>
    <m/>
    <m/>
    <m/>
    <m/>
    <m/>
    <m/>
    <m/>
    <m/>
    <m/>
    <m/>
    <m/>
    <m/>
    <m/>
    <m/>
    <m/>
    <m/>
    <m/>
    <m/>
    <m/>
    <m/>
    <m/>
    <m/>
    <m/>
    <m/>
    <m/>
  </r>
  <r>
    <n v="2199"/>
    <s v="TLAL"/>
    <s v="3 - QC Complete"/>
    <n v="44547"/>
    <n v="44617"/>
    <s v="Tree Fire made contact with the distribution and transmission lines above it, which resulted in a Hammer-Country Club 60kV Transmission line outage. This information is preliminary. OIS: 1553282, 1553304, 1553306, TR7687618; FOID: T005472591, T005472593 (J2R1), T005472617; ILIS: 21-0149677 (4 outages); TOTL: INT-15357; Outage: T21-018611; LC: 122412732; PM: 45074846; A001/35 Lat/Long: 38.021717, -121.294627; A001/36 Lat/Long: 38.022583, -121.294696; A001/37 Lat/Long: 38.023555, -121.294750; County: San Joaquin; Division: Stockton; SAP Eqp ID: 40588118, 40593627, 102139799, 102139800"/>
    <s v="\\fxshare-nas05\quotashare-fs01\ESA\5 - Ignition Tracking\2021_Ignition_QC_Folders\20211122_nan_nan_INT-15357_nan"/>
    <s v=" "/>
    <s v="Y"/>
    <s v="TLAL"/>
    <s v="OISs, ILIS, FOIDs Added; CPUC Reportable Ignition, Attributable to PG&amp;E Assets, Fire Size Suspected Initiating Event, Failure Driver, Fire Dept, and Failure Sub-Driver Updated"/>
    <m/>
    <m/>
    <s v="Not In Scope"/>
    <m/>
    <m/>
    <m/>
    <m/>
    <m/>
    <m/>
    <m/>
    <m/>
    <m/>
    <m/>
    <m/>
    <m/>
    <m/>
    <m/>
    <m/>
    <m/>
    <m/>
    <m/>
    <m/>
    <m/>
    <m/>
    <m/>
    <m/>
    <m/>
    <m/>
    <m/>
    <m/>
    <m/>
    <m/>
    <m/>
    <m/>
    <m/>
    <m/>
    <m/>
    <m/>
    <m/>
    <m/>
    <m/>
    <m/>
    <m/>
    <m/>
    <m/>
    <m/>
    <m/>
    <m/>
    <m/>
    <s v=" "/>
    <x v="37"/>
    <s v="16:53:00"/>
    <n v="44522"/>
    <s v="16:53:00"/>
    <s v="Trans-Sub Email"/>
    <s v="N"/>
    <s v="N"/>
    <s v="1553282, 1553304, 1553306, TR7687618"/>
    <s v="21-0149677"/>
    <s v="INT-15357"/>
    <s v=" T005472591, T005472593 (J2R1), T005472617"/>
    <n v="122412732"/>
    <m/>
    <m/>
    <s v="PG&amp;E_2199_Ignition_20211122_1.jpg"/>
    <s v=" "/>
    <x v="0"/>
    <x v="1"/>
    <s v="Y"/>
    <s v="Y"/>
    <s v="N"/>
    <s v="On November 22, 2021 at 1745 hours, PG&amp;E troublemen patrolled the Mosher 2107 Overhead Distribution Circuit number 163722107 and the Hammer-Country Club 60kV Transmission Circuit number 60096, near 8046 West Lane (County Route J3), Stockton, CA 95210. They observed a tree fire between A001/36 (SAP Eqp ID 40588118, Structure ID 119719, Structure Name 628A) and A001/37 (SAP Eqp ID 40593627, Structure ID 119718) between the Hammer JCT to Morada JCT section and in between the 85' class-H3 Douglas Fir wood pole 102139799 (McFarland Cascade Co., Mfr. Year 2002) and the 50' class-2 Douglas Fir wood pole 102139800 (McKormick &amp; Baxter Co., Mfr. Year 1974). Initial analysis indicates the outage was caused by a tree fire that rose up, made contact with, and flashed the Mosher 2107 distribution line and then rose up even further and flashed and knocked the Hammer-Country Club 60kV Transmission line above it out of service. The Stockton Fire Department responded to and extinguished the fire. An LC B-Tag 122412732 was submitted for remediation. The line was returned to service on November 22, 2021. This information is preliminary."/>
    <s v="Not PG&amp;E"/>
    <s v="Vegetation"/>
    <m/>
    <s v="D"/>
    <s v="T"/>
    <s v="Structure-only"/>
    <s v="Contained to Tree"/>
    <m/>
    <m/>
    <m/>
    <m/>
    <s v="Other Fire: Non-PG&amp;E related"/>
    <m/>
    <m/>
    <s v="Y"/>
    <s v="Overhead"/>
    <x v="0"/>
    <m/>
    <m/>
    <s v="40588118, 40593627, 102139799, 102139800"/>
    <s v=" "/>
    <x v="0"/>
    <n v="38.022809000000002"/>
    <n v="-121.29471100000001"/>
    <s v="San Joaquin"/>
    <s v="MOSHER 2107"/>
    <n v="21000"/>
    <s v="MOSHER 2107CB"/>
    <x v="0"/>
    <s v="Stockton FD"/>
    <s v="Urban"/>
    <m/>
    <m/>
    <s v="N"/>
    <m/>
    <m/>
    <m/>
    <m/>
    <m/>
    <m/>
    <m/>
    <m/>
    <s v="2021-12-07"/>
    <m/>
    <m/>
    <m/>
    <m/>
    <m/>
    <m/>
    <m/>
    <m/>
    <m/>
    <m/>
    <m/>
    <m/>
    <m/>
    <m/>
    <m/>
    <m/>
    <m/>
    <m/>
    <m/>
    <s v=" "/>
    <s v="STOCKTON"/>
    <s v="DELTA"/>
    <m/>
    <m/>
    <m/>
    <m/>
    <m/>
    <m/>
    <m/>
    <m/>
    <m/>
    <m/>
    <m/>
    <m/>
    <m/>
    <m/>
    <m/>
    <m/>
    <m/>
    <m/>
    <m/>
    <m/>
    <m/>
    <m/>
    <m/>
    <m/>
    <m/>
    <m/>
    <m/>
    <m/>
    <m/>
    <m/>
    <m/>
    <m/>
    <m/>
    <m/>
    <m/>
    <m/>
    <m/>
    <m/>
    <m/>
    <m/>
    <m/>
    <m/>
    <m/>
    <m/>
    <m/>
    <m/>
    <m/>
    <m/>
    <m/>
    <s v=" "/>
    <m/>
    <m/>
    <m/>
    <m/>
    <m/>
    <m/>
    <m/>
    <m/>
    <m/>
    <m/>
    <m/>
    <m/>
    <m/>
    <m/>
    <m/>
    <m/>
    <m/>
    <m/>
    <m/>
    <m/>
    <m/>
    <m/>
    <m/>
    <m/>
    <m/>
    <m/>
    <m/>
    <m/>
    <m/>
    <m/>
    <m/>
    <m/>
    <m/>
    <m/>
    <m/>
    <m/>
    <m/>
    <m/>
    <m/>
    <m/>
    <m/>
    <m/>
    <m/>
    <m/>
    <m/>
    <m/>
    <m/>
  </r>
  <r>
    <n v="2179"/>
    <s v="CATX"/>
    <s v="3 - QC Complete"/>
    <n v="44529"/>
    <n v="44617"/>
    <s v="Crossarm fire near center cutout due to contact from birds nest. The ensuing fire was limited to PG&amp;E assets. This information is preliminary."/>
    <s v="\\fxshare-nas05\quotashare-fs01\ESA\5 - Ignition Tracking\2021_Ignition_QC_Folders\20211122_1552821_21-0149607_nan_T005472191"/>
    <s v=" "/>
    <s v="Y"/>
    <s v="CATX"/>
    <s v="Outage time updated to FNL Time on ILIS, Fire LAT/LONG update to pole (SAP ID 100668689) "/>
    <n v="44529"/>
    <m/>
    <s v="Not In Scope"/>
    <m/>
    <m/>
    <m/>
    <m/>
    <m/>
    <m/>
    <m/>
    <m/>
    <m/>
    <m/>
    <m/>
    <m/>
    <m/>
    <m/>
    <m/>
    <m/>
    <m/>
    <m/>
    <m/>
    <m/>
    <m/>
    <m/>
    <m/>
    <m/>
    <m/>
    <m/>
    <m/>
    <m/>
    <m/>
    <m/>
    <m/>
    <m/>
    <s v="N"/>
    <m/>
    <m/>
    <m/>
    <m/>
    <m/>
    <m/>
    <s v="N"/>
    <m/>
    <m/>
    <m/>
    <m/>
    <m/>
    <m/>
    <s v=" "/>
    <x v="37"/>
    <s v="09:47:00"/>
    <n v="44522"/>
    <s v="08:38:00"/>
    <s v="FAS"/>
    <s v="N"/>
    <s v="N"/>
    <s v="1552821"/>
    <s v="21-0149607"/>
    <m/>
    <s v="T005472191"/>
    <n v="122406345"/>
    <m/>
    <m/>
    <m/>
    <s v=" "/>
    <x v="0"/>
    <x v="0"/>
    <s v="N"/>
    <s v="N"/>
    <s v="N"/>
    <s v="On November 22, 2021 at 0947 hours, a PG&amp;E Troubleman was dispatched to the Angiola 1104 12kV distribution circuit near Tuscon Avenue and 4th Avenue in the vicinity of Corcoran in response to a burnt pole. Initial analysis indicates the ignition was caused a bird nest. The fire damaged the crossarm and cutout. This incident resulted in an outage affecting 10 customers at 0838 hours on November 22, 2021. Power was restored to all customers at 0213 hours on November 23, 2021. The ensuing fire was contained to the pole and self-extinguished. A PG&amp;E crew replaced the crossarm and cutout on November 23, 2021."/>
    <s v="PG&amp;E"/>
    <s v="Other"/>
    <s v="Crossarm"/>
    <s v="D"/>
    <s v="D"/>
    <s v="Structure-PG&amp;E only"/>
    <s v="Structure Only"/>
    <m/>
    <m/>
    <m/>
    <m/>
    <s v="Contact - Animal - Nest"/>
    <s v="Contact from object"/>
    <s v="Nest Contact"/>
    <s v="N"/>
    <s v="Overhead"/>
    <x v="0"/>
    <s v="Crossarm"/>
    <s v="Crossarm, Cutout "/>
    <n v="100668689"/>
    <s v=" "/>
    <x v="0"/>
    <n v="35.949016100000001"/>
    <n v="-119.5366056"/>
    <s v="Tulare"/>
    <s v="ANGIOLA 1104"/>
    <n v="12000"/>
    <s v="ANGIOLA 1104CB"/>
    <x v="0"/>
    <s v="Self Extinguished"/>
    <s v="Urban"/>
    <s v="Grass Fuel Model"/>
    <s v="Dirt/Grass"/>
    <s v="N"/>
    <m/>
    <m/>
    <m/>
    <m/>
    <s v="N"/>
    <s v="N"/>
    <m/>
    <m/>
    <s v="2021-11-23"/>
    <m/>
    <m/>
    <m/>
    <m/>
    <m/>
    <m/>
    <m/>
    <m/>
    <m/>
    <m/>
    <m/>
    <m/>
    <m/>
    <m/>
    <m/>
    <m/>
    <m/>
    <m/>
    <m/>
    <s v=" "/>
    <m/>
    <s v="LEMOORE"/>
    <s v="09:47"/>
    <s v="2021/11/22 00:00:00"/>
    <s v="1552821"/>
    <s v="T005472191"/>
    <n v="36008"/>
    <s v="4TH AVE 3"/>
    <s v="CORCORAN"/>
    <n v="35.992229999999999"/>
    <n v="-119.53619"/>
    <s v="F5TDAJL"/>
    <m/>
    <n v="252151104"/>
    <s v="2021/11/22 14:34:22"/>
    <n v="9002"/>
    <n v="1"/>
    <s v="SMART MTR AUTO-GENERATED TAG"/>
    <s v="Y"/>
    <m/>
    <m/>
    <s v="35.9490833,-119.5364217,47.900000,3D"/>
    <m/>
    <m/>
    <m/>
    <m/>
    <m/>
    <m/>
    <m/>
    <s v="Y"/>
    <m/>
    <m/>
    <m/>
    <m/>
    <m/>
    <m/>
    <s v="Animal"/>
    <s v="center cut out and arrestor fire replace full set and cut out arm install perch "/>
    <m/>
    <m/>
    <s v="Self Extinguished"/>
    <m/>
    <s v="Overhead"/>
    <m/>
    <m/>
    <m/>
    <m/>
    <m/>
    <s v="ANIMAL-OTHER"/>
    <s v="CUTOUT, FUSE HOLDER"/>
    <m/>
    <s v=" "/>
    <s v="Unplanned"/>
    <s v="Fresno"/>
    <s v="Corcoran"/>
    <s v="252151104, ANGIOLA-1104"/>
    <s v="21-0149607"/>
    <s v="Unplanned"/>
    <s v="Clear;32-90 F"/>
    <s v="10 1 of 3 Phases Open"/>
    <s v="3989"/>
    <s v="NO"/>
    <s v="Line to Ground"/>
    <s v="Sustained"/>
    <s v="No"/>
    <s v="8989F"/>
    <s v="OH"/>
    <s v="Fuse"/>
    <s v="1552821"/>
    <s v="Cutout, fuse holder, Failed/Faulted"/>
    <s v=" "/>
    <s v="11/22/21 15:09"/>
    <s v=" "/>
    <s v="RD 16 S/O AVE 112, CORCORAN"/>
    <s v="MTR#1010407472   CGC# 418414022440"/>
    <m/>
    <m/>
    <m/>
    <m/>
    <m/>
    <m/>
    <m/>
    <m/>
    <m/>
    <m/>
    <m/>
    <m/>
    <m/>
    <m/>
    <m/>
    <m/>
    <m/>
    <m/>
    <m/>
    <m/>
    <m/>
    <m/>
    <m/>
    <m/>
  </r>
  <r>
    <n v="2176"/>
    <s v="TLAL"/>
    <s v="3 - QC Complete"/>
    <n v="44522"/>
    <n v="44617"/>
    <s v="Tree grew into 1/0 ACSR overhead conductor, resulting in a wires down incident. This information is preliminary. OIS: 1552584; FOID: T005471818 (EBW2, Eric White, (559) 633-3079); EC A-Tag: 122403694; PM: 31578907; County: Solano; Division: Sacramento; SAP Eqp ID: 101644707 (Bar Code: 120953631)"/>
    <s v="\\fxshare-nas05\quotashare-fs01\ESA\5 - Ignition Tracking\2021_Ignition_QC_Folders\20211121_1552584_nan_nan_T005471818"/>
    <s v=" "/>
    <s v="Y"/>
    <s v="TLAL"/>
    <s v="Outage Time, Fire Lat/Long Updated"/>
    <n v="44522"/>
    <m/>
    <s v="Not In Scope"/>
    <m/>
    <m/>
    <m/>
    <m/>
    <m/>
    <m/>
    <m/>
    <m/>
    <m/>
    <m/>
    <m/>
    <m/>
    <m/>
    <m/>
    <m/>
    <m/>
    <m/>
    <m/>
    <m/>
    <m/>
    <m/>
    <m/>
    <m/>
    <m/>
    <m/>
    <m/>
    <m/>
    <m/>
    <m/>
    <m/>
    <m/>
    <m/>
    <s v="N"/>
    <m/>
    <m/>
    <m/>
    <m/>
    <m/>
    <m/>
    <s v="Y"/>
    <n v="44522"/>
    <n v="44522"/>
    <s v="EBW2"/>
    <s v="Eric White, (559) 633-3079"/>
    <s v="See the Phone Interview file in the Reports Sub-folder"/>
    <m/>
    <s v=" "/>
    <x v="38"/>
    <s v="15:45:00"/>
    <n v="44521"/>
    <s v="15:42:00"/>
    <s v="FAS"/>
    <s v="N"/>
    <s v="N"/>
    <n v="1552584"/>
    <m/>
    <m/>
    <s v="T005471818"/>
    <n v="122403694"/>
    <n v="120927997"/>
    <m/>
    <s v="PG&amp;E_2176_Ignition_20211121_1.jpg"/>
    <s v=" "/>
    <x v="0"/>
    <x v="0"/>
    <s v="Y"/>
    <s v="N"/>
    <s v="N"/>
    <s v="On November 21, 2021 at 1658 hours, a PG&amp;E Troubleman patrolled the Cordelia 1112 12kV Distribution Circuit number 062701112, in the Local Responsibility Area (LRA) near 2878 and 2920 Mankas Corner Rd, Fairfield, CA 94534. He observed one span, one phase of broken open-wire 1/0-ACSR secondary overhead conductor down on the ground at midspan between 30' class-5 Douglas Fir wood pole (SAP Eqp ID 101644707, Bar Code 120953631, McKormick &amp; Baxter Co, Mfr. Year 1959) and the 35' class-4 Douglas Fir wood pole (SAP Eqp ID 101557332, McKormick &amp; Baxter Co, Mfr. Year 1957), and a small leaf fire. Initial analysis indicates the ignition was caused by a tree that grew into the line, resulting in a wire down on the ground that ignited the leaves it laid on. The broken conductor was either as a result of the tree rubbing over time or the tree branches pushing the phases together. The property resident extinguished the small fire. An EC A-Tag 122403694 was submitted for remediation. The 1,056-minute outage affected one customer. The line was returned to service on November 22, 2021. There is an open pre-existing EC E-Tag 120927997 for replacement of the rotten pole 101644707. The incident area is within an active Bay Area Habitat Conservation Plan (HCP). This information is preliminary."/>
    <s v="PG&amp;E"/>
    <s v="Vegetation"/>
    <m/>
    <s v="D"/>
    <s v="D"/>
    <s v="&lt;3 meters of linear travel"/>
    <m/>
    <m/>
    <m/>
    <m/>
    <m/>
    <s v="Vegetation"/>
    <s v="Contact from object"/>
    <s v="Veg. contact"/>
    <s v="Y"/>
    <s v="Overhead"/>
    <x v="2"/>
    <s v="Conductor - Open Wire Secondary"/>
    <s v="Conductor"/>
    <n v="101644707"/>
    <s v=" "/>
    <x v="0"/>
    <n v="38.263370000000002"/>
    <n v="-122.08203"/>
    <s v="Solano"/>
    <s v="CORDELIA 1112"/>
    <n v="12000"/>
    <s v="CORDELIA 11128832"/>
    <x v="0"/>
    <s v="Customer"/>
    <s v="Agriculture"/>
    <m/>
    <m/>
    <s v="Y"/>
    <s v="Hennessey 2020"/>
    <m/>
    <m/>
    <m/>
    <s v="N"/>
    <s v="N"/>
    <m/>
    <m/>
    <s v="2021-11-23"/>
    <m/>
    <m/>
    <m/>
    <m/>
    <m/>
    <m/>
    <m/>
    <m/>
    <m/>
    <m/>
    <m/>
    <m/>
    <m/>
    <m/>
    <m/>
    <m/>
    <m/>
    <m/>
    <m/>
    <s v=" "/>
    <s v="SACRAMENTO"/>
    <s v="VACAVLLE"/>
    <s v="15:45"/>
    <s v="2021/11/21 00:00:00"/>
    <s v="1552584"/>
    <s v="T005471818"/>
    <m/>
    <s v="CO RD 77 WS 3M N/FRFLD"/>
    <s v="FAIRFIELD"/>
    <n v="38.263120000000001"/>
    <n v="-122.08249000000001"/>
    <s v="S4TEBW2"/>
    <m/>
    <n v="62701112"/>
    <s v="2021/11/21 17:18:40"/>
    <n v="9140"/>
    <m/>
    <s v="AXS-AXSOK XSTR- PWR-Y CUSTOMER REPORTING AND WIRE ALONG WITH A OUTAGE. WIRE GOIN FROM POLE TO BUILDING. CLOSET CROSS STREET MANK IS CORNER RD , RANCHO SOLANO PKWY"/>
    <s v="Y"/>
    <m/>
    <m/>
    <s v="38.2636700,-122.0817667,10.100000,3D"/>
    <m/>
    <m/>
    <m/>
    <m/>
    <m/>
    <m/>
    <m/>
    <s v="Y"/>
    <m/>
    <m/>
    <m/>
    <m/>
    <m/>
    <m/>
    <s v="PG&amp;E Equipment"/>
    <s v="NEED TO REPLACE ONE SPAN OF 1/0 ACSR. ONE PHASE DOWN.  MIGHT BE ABLE TO REPLACE "/>
    <m/>
    <m/>
    <s v="Other Party"/>
    <m/>
    <s v="Overhead"/>
    <m/>
    <m/>
    <m/>
    <m/>
    <m/>
    <s v="TREE-GREW INTO LINE"/>
    <s v="CONDUCTOR, OVERHEAD"/>
    <m/>
    <s v=" "/>
    <m/>
    <m/>
    <m/>
    <m/>
    <m/>
    <m/>
    <m/>
    <m/>
    <m/>
    <m/>
    <m/>
    <m/>
    <m/>
    <m/>
    <m/>
    <m/>
    <m/>
    <m/>
    <m/>
    <m/>
    <m/>
    <m/>
    <m/>
    <m/>
    <m/>
    <m/>
    <m/>
    <m/>
    <m/>
    <m/>
    <m/>
    <m/>
    <m/>
    <m/>
    <m/>
    <m/>
    <m/>
    <m/>
    <m/>
    <m/>
    <m/>
    <m/>
    <m/>
    <m/>
    <m/>
    <m/>
    <m/>
  </r>
  <r>
    <n v="2163"/>
    <s v="TLAL"/>
    <s v="3 - QC Complete"/>
    <n v="44519"/>
    <n v="44617"/>
    <s v="Overloaded service burned down and ignited a fire at the secondary which spread to AT&amp;T communication lines. This information is preliminary. OIS: 1549670; ILIS: 21-0148365; FOID: T005470151; EC: 122396461 (Submitted by KMSR); PM: 45071216; SAP Eqp ID: 101423615; Pole Lat/Long: 38.0370765428, -122.2686569431; County: Contra Costa; Division: East Bay; Meter Badge #: 1006501880"/>
    <s v="\\fxshare-nas05\quotashare-fs01\ESA\5 - Ignition Tracking\2021_Ignition_QC_Folders\20211119_1549670_21-0148365_nan_T005470151"/>
    <s v=" "/>
    <s v="Y"/>
    <s v="TLAL"/>
    <s v="Fire Lat/Long, Primary/Secondary, Equipment Type Associated to Ignition, Damaged Equipment Updated"/>
    <n v="44519"/>
    <m/>
    <s v="Not In Scope"/>
    <m/>
    <m/>
    <m/>
    <m/>
    <m/>
    <m/>
    <m/>
    <m/>
    <m/>
    <m/>
    <m/>
    <m/>
    <m/>
    <m/>
    <m/>
    <m/>
    <m/>
    <m/>
    <m/>
    <m/>
    <m/>
    <m/>
    <m/>
    <m/>
    <m/>
    <m/>
    <m/>
    <m/>
    <m/>
    <m/>
    <m/>
    <m/>
    <s v="N"/>
    <m/>
    <m/>
    <m/>
    <m/>
    <m/>
    <m/>
    <s v="Y"/>
    <n v="44519"/>
    <n v="44519"/>
    <s v="KMSR"/>
    <s v="Kevin Stephens, (510) 750-5433 "/>
    <s v="See the Phone Interview file in the Reports Sub-folder"/>
    <m/>
    <s v=" "/>
    <x v="39"/>
    <s v="04:13:00"/>
    <n v="44519"/>
    <s v="05:33:00"/>
    <s v="FAS"/>
    <s v="N"/>
    <s v="N"/>
    <n v="1549670"/>
    <s v="21-0148365"/>
    <m/>
    <s v="T005470151"/>
    <n v="122396461"/>
    <m/>
    <m/>
    <s v="PG&amp;E_2163_Ignition_20211119_3.jpg"/>
    <s v=" "/>
    <x v="1"/>
    <x v="0"/>
    <s v="Y"/>
    <s v="Y"/>
    <s v="N"/>
    <s v="On November 19, 2021, a PG&amp;E Troubleman patrolled the Franklin 1101 Distribution Circuit number 013921101, near 513 First St, Rodeo, CA 94572. He observed a burnt 4/0 AWAC overhead conductor at the connection point to the burnt secondary conductor and burnt communication company equipment below at the PG&amp;E-owned 45' class-4 Douglas Fir wood transformer pole (SAP Eqp ID 101423615, Bar Code 110408069, McKormick &amp; Baxter Co, Mfr. Year 1971), as well as a small fire on the asphalt where it fell onto. Initial analysis indicates the fire was caused by an equipment failure, due to an overloaded service drop feeding the meter badge number 1006501880 (GE, Model KV2CE-HAN, Serial number 36371439). The transformer (CGC 314909456448) is reportedly loading at 210-percent. The troubleman extinguished the fire. An EC A-Tag 122396461 was submitted for remediation. AT&amp;T was notified that their fiber optics were damaged in the fire. This information is preliminary."/>
    <s v="PG&amp;E"/>
    <s v="Other"/>
    <s v="Conductor"/>
    <s v="D"/>
    <s v="D"/>
    <s v="&lt;3 meters of linear travel"/>
    <m/>
    <m/>
    <m/>
    <m/>
    <m/>
    <s v="Equipment - Overloaded"/>
    <s v="All types of equipment / facility failure"/>
    <s v="Conductor failure-all"/>
    <s v="Y"/>
    <s v="Overhead"/>
    <x v="3"/>
    <s v="Service Drop"/>
    <s v="Conductor (4/0 AWAC), Services (TBD)"/>
    <n v="101423615"/>
    <s v=" "/>
    <x v="0"/>
    <n v="38.037076542800001"/>
    <n v="-122.268674"/>
    <s v="Contra Costa"/>
    <s v="FRANKLIN 1101"/>
    <s v="0-750"/>
    <s v="FRANKLIN 1101P134"/>
    <x v="0"/>
    <s v="Employee"/>
    <s v="Urban"/>
    <s v="Fire-resistive fuel bed"/>
    <m/>
    <s v="N"/>
    <m/>
    <m/>
    <m/>
    <m/>
    <s v="N"/>
    <s v="N"/>
    <m/>
    <m/>
    <s v="2021-11-19"/>
    <m/>
    <m/>
    <m/>
    <m/>
    <m/>
    <m/>
    <m/>
    <m/>
    <m/>
    <m/>
    <m/>
    <m/>
    <m/>
    <m/>
    <m/>
    <m/>
    <m/>
    <m/>
    <m/>
    <s v=" "/>
    <s v="EAST BAY"/>
    <s v="RICHMOND 01"/>
    <s v="04:13"/>
    <s v="11/19/2021"/>
    <n v="1549670"/>
    <s v="T005470151"/>
    <n v="526"/>
    <s v="1ST ST"/>
    <s v="RODEO"/>
    <m/>
    <m/>
    <s v="E1TKMSR"/>
    <s v="STEPHENS, KEVIN"/>
    <n v="13921101"/>
    <s v="20211119 05:48"/>
    <n v="9002"/>
    <m/>
    <s v="outage tag being dispatched (transformer level) found secondary conductors as well as phone on fire"/>
    <s v="Y"/>
    <m/>
    <m/>
    <m/>
    <n v="38.037422999999997"/>
    <n v="-122.268674"/>
    <m/>
    <m/>
    <m/>
    <s v="N"/>
    <s v="Y"/>
    <m/>
    <s v="Clear"/>
    <m/>
    <s v="PGE&amp;E-Owned Structure/Equipment"/>
    <m/>
    <s v="Calm"/>
    <m/>
    <s v="Other (Comments)"/>
    <s v="overloaded service burned and started fire @ secondary, which spread to AT&amp;T equ"/>
    <s v="1 meter - &lt; 3 meters"/>
    <m/>
    <s v="Employee"/>
    <m/>
    <s v="Overhead"/>
    <m/>
    <s v="N"/>
    <m/>
    <m/>
    <m/>
    <s v="ELECTRICAL OVERLOAD"/>
    <s v="CONDUCTOR, OVERHEAD"/>
    <s v="N"/>
    <s v=" "/>
    <s v="Unplanned"/>
    <s v="East Bay"/>
    <s v="Bay"/>
    <s v="013921101, FRANKLIN-1101"/>
    <s v="21-0148365"/>
    <s v="Unplanned"/>
    <s v="Clear;32-90 F"/>
    <s v="13"/>
    <s v=" "/>
    <s v="YES"/>
    <s v="Line to Ground"/>
    <s v="Sustained"/>
    <s v="No"/>
    <s v="MTR#1006501880"/>
    <s v="OH"/>
    <s v="Transformer"/>
    <s v="1549670"/>
    <s v="Conductor, Overhead, Burned/flashed"/>
    <s v=" "/>
    <s v=" "/>
    <s v=" "/>
    <s v="1ST ST. 2/W/O RODEO AVE."/>
    <s v="STEPHENS #2160 510-750-5433: same"/>
    <m/>
    <m/>
    <m/>
    <m/>
    <m/>
    <m/>
    <m/>
    <m/>
    <m/>
    <m/>
    <m/>
    <m/>
    <m/>
    <m/>
    <m/>
    <m/>
    <m/>
    <m/>
    <m/>
    <m/>
    <m/>
    <m/>
    <m/>
    <m/>
  </r>
  <r>
    <n v="2209"/>
    <s v="CATX"/>
    <s v="3 - QC Complete"/>
    <n v="44550"/>
    <n v="44617"/>
    <s v="Transformer overloaded and may have caused an ignition. The fire size is unknown. This information is preliminary."/>
    <s v="\\fxshare-nas05\quotashare-fs01\ESA\5 - Ignition Tracking\2021_Ignition_QC_Folders\20211118_1549030_nan_nan_T005469770"/>
    <s v=" "/>
    <s v="Y"/>
    <s v="CATX"/>
    <s v="Outage time updated to FNL time on ILIS Report"/>
    <n v="44547"/>
    <m/>
    <s v="Not In Scope"/>
    <m/>
    <m/>
    <m/>
    <m/>
    <m/>
    <m/>
    <m/>
    <m/>
    <m/>
    <m/>
    <m/>
    <m/>
    <m/>
    <m/>
    <m/>
    <m/>
    <m/>
    <m/>
    <m/>
    <m/>
    <m/>
    <m/>
    <m/>
    <m/>
    <m/>
    <m/>
    <m/>
    <m/>
    <m/>
    <m/>
    <m/>
    <m/>
    <s v="N"/>
    <m/>
    <m/>
    <m/>
    <m/>
    <m/>
    <m/>
    <s v="Y"/>
    <n v="44547"/>
    <n v="44550"/>
    <s v="RWSo"/>
    <s v="Robert Silva, (805) 234-1916"/>
    <s v="Robert advised there was no fire associated with this incident "/>
    <m/>
    <s v=" "/>
    <x v="40"/>
    <s v="11:51:00"/>
    <n v="44518"/>
    <s v="11:49:00"/>
    <s v="ILIS/OIS"/>
    <s v="N"/>
    <s v="N"/>
    <n v="1549030"/>
    <s v="21-0147936"/>
    <m/>
    <s v="T005469770"/>
    <n v="122392901"/>
    <m/>
    <m/>
    <m/>
    <s v=" "/>
    <x v="0"/>
    <x v="1"/>
    <s v="N"/>
    <s v="N"/>
    <s v="N"/>
    <s v="No Fire"/>
    <s v="Not PG&amp;E"/>
    <s v="Other"/>
    <s v="No Fire"/>
    <s v="D"/>
    <s v="D"/>
    <s v="No Fire"/>
    <s v="No Fire"/>
    <m/>
    <m/>
    <m/>
    <m/>
    <s v="No Fire"/>
    <m/>
    <m/>
    <m/>
    <s v="Overhead"/>
    <x v="0"/>
    <s v="Transformer"/>
    <m/>
    <m/>
    <s v=" "/>
    <x v="0"/>
    <n v="37.383597892399997"/>
    <n v="-122.0783564579"/>
    <s v="Santa Clara"/>
    <s v="MOUNTAIN VIEW 1104"/>
    <n v="12000"/>
    <s v="MOUNTAIN VIEW 1104CB"/>
    <x v="0"/>
    <s v="No Fire"/>
    <s v="Urban"/>
    <m/>
    <m/>
    <s v="N"/>
    <m/>
    <m/>
    <m/>
    <m/>
    <s v="Pending Data"/>
    <s v="Pending Data"/>
    <s v="Pending Data"/>
    <s v="Pending Data"/>
    <s v="2021-11-19"/>
    <m/>
    <m/>
    <m/>
    <m/>
    <m/>
    <m/>
    <m/>
    <m/>
    <m/>
    <m/>
    <m/>
    <m/>
    <m/>
    <m/>
    <m/>
    <m/>
    <m/>
    <m/>
    <m/>
    <s v=" "/>
    <s v="DEANZA"/>
    <s v="CUPERTINO 02"/>
    <s v="2021-11-18"/>
    <s v="2021-11-18"/>
    <s v="1549030"/>
    <s v="T005469770"/>
    <s v="768"/>
    <s v="EHRHORN AVE"/>
    <s v="MOUNTAIN VIE"/>
    <n v="37.385509999999996"/>
    <n v="-122.07697"/>
    <s v="RWSO"/>
    <s v="SILVA, ROBERT"/>
    <n v="82031104"/>
    <m/>
    <n v="9002"/>
    <m/>
    <s v="Field Remarks: Crew wk.; Dispatcher Remarks: nan; Office Remarks: SMART MTR AUTO-GENERATED TAGFIRE AT TRANSFORMER/POLE/ EAGLEAXS OK, DEAD EAGLE ON TRANSFORMER SMOKE COMING OUT, FIRE BEGAN AND BI RD FELL TO GROUND, 30 CROWS ARE NOW ON TRANSFORMER.  POWER IS OUT"/>
    <m/>
    <m/>
    <m/>
    <m/>
    <m/>
    <m/>
    <m/>
    <m/>
    <s v=" "/>
    <m/>
    <m/>
    <m/>
    <m/>
    <m/>
    <m/>
    <m/>
    <m/>
    <m/>
    <m/>
    <m/>
    <m/>
    <m/>
    <m/>
    <m/>
    <m/>
    <m/>
    <m/>
    <m/>
    <m/>
    <m/>
    <s v="ELECTRICAL OVERLOAD"/>
    <s v="TRANSFORMER (OH)"/>
    <m/>
    <m/>
    <m/>
    <m/>
    <m/>
    <m/>
    <m/>
    <m/>
    <m/>
    <m/>
    <m/>
    <m/>
    <m/>
    <m/>
    <m/>
    <m/>
    <m/>
    <m/>
    <m/>
    <m/>
    <m/>
    <m/>
    <m/>
    <m/>
    <m/>
    <m/>
    <m/>
    <m/>
    <m/>
    <m/>
    <m/>
    <m/>
    <m/>
    <m/>
    <m/>
    <m/>
    <m/>
    <m/>
    <m/>
    <m/>
    <m/>
    <m/>
    <m/>
    <m/>
    <m/>
    <m/>
    <m/>
    <m/>
    <m/>
  </r>
  <r>
    <n v="2208"/>
    <s v="DJPK"/>
    <s v="3 - QC Complete"/>
    <n v="44547"/>
    <n v="44617"/>
    <s v="Mylar balloons got caught between cutouts, causing burnt cutouts and flashed transformer. The fire size is unknown. This information is preliminary."/>
    <s v="\\fxshare-nas05\quotashare-fs01\ESA\5 - Ignition Tracking\2021_Ignition_QC_Folders\20211118_1549025_nan_nan_T005469763"/>
    <s v=" "/>
    <s v="Y"/>
    <s v="DJPK"/>
    <s v="Updated Outage Time; Updated Missed Ignition"/>
    <n v="44547"/>
    <m/>
    <s v="Not In Scope"/>
    <m/>
    <m/>
    <m/>
    <m/>
    <m/>
    <m/>
    <m/>
    <m/>
    <m/>
    <m/>
    <m/>
    <m/>
    <m/>
    <m/>
    <m/>
    <m/>
    <m/>
    <m/>
    <m/>
    <m/>
    <m/>
    <m/>
    <m/>
    <m/>
    <m/>
    <m/>
    <m/>
    <m/>
    <m/>
    <m/>
    <m/>
    <m/>
    <s v="N"/>
    <m/>
    <m/>
    <m/>
    <m/>
    <m/>
    <m/>
    <s v="Y"/>
    <n v="44547"/>
    <n v="44547"/>
    <s v="S2LX"/>
    <s v="Stew Long, (510) 210-2475"/>
    <s v="Spoke to Gino Campedel, the supervisor for T-man Stew Long.  Stew was unavailable to speak.  Mr. Campedel confirmed that no fire resulted from the incident.  Balloons caused the fuses to open and the CB to operate.   "/>
    <m/>
    <s v=" "/>
    <x v="40"/>
    <s v="11:46:00"/>
    <n v="44518"/>
    <s v="11:40:00"/>
    <s v="FAS"/>
    <s v="N"/>
    <s v="N"/>
    <n v="1549025"/>
    <s v="21-0147826"/>
    <m/>
    <s v="T005469763, T0054697"/>
    <n v="122392674"/>
    <m/>
    <m/>
    <m/>
    <s v=" "/>
    <x v="0"/>
    <x v="1"/>
    <s v="N"/>
    <s v="N"/>
    <s v="N"/>
    <s v="On November 18, 2021, at 1140 hours, a PG&amp;E Troubleman was dispatched to the Stone 1109 12kV distribution circuit in the vicinity of Stone Avenue and Cimino Street, San Jose, in response to an outage affecting 3,340 customers.  The responding Troubleman arrived at the scene and found mylar balloons had contacted the overheard distribution facilities causing the fuses to open and damage to the fuse cutouts.  No fire resulted from the incident.  The damage was contained to the fuse cutouts and fuses.  A PG&amp;E crew replaced the damaged fuse cutouts and fuses on November 18, 2021. "/>
    <s v="Not PG&amp;E"/>
    <s v="Other"/>
    <m/>
    <s v="D"/>
    <s v="D"/>
    <s v="No Fire"/>
    <m/>
    <m/>
    <m/>
    <m/>
    <m/>
    <s v="No Fire"/>
    <m/>
    <m/>
    <m/>
    <s v="Overhead"/>
    <x v="0"/>
    <s v="Fuse"/>
    <m/>
    <n v="100594485"/>
    <s v=" "/>
    <x v="0"/>
    <n v="37.302287636199999"/>
    <n v="-121.8728802621"/>
    <s v="Santa Clara"/>
    <s v="STONE 1109"/>
    <n v="12000"/>
    <s v="STONE 1109CB"/>
    <x v="0"/>
    <s v="Self Extinguished"/>
    <s v="Urban"/>
    <m/>
    <m/>
    <s v="N"/>
    <m/>
    <m/>
    <m/>
    <m/>
    <s v="Pending Data"/>
    <s v="Pending Data"/>
    <s v="Pending Data"/>
    <s v="Pending Data"/>
    <s v="2021-11-19"/>
    <m/>
    <m/>
    <m/>
    <m/>
    <m/>
    <m/>
    <m/>
    <m/>
    <m/>
    <m/>
    <m/>
    <m/>
    <m/>
    <m/>
    <m/>
    <m/>
    <m/>
    <m/>
    <m/>
    <s v=" "/>
    <s v="SAN JOSE"/>
    <s v="SAN JOSE 08"/>
    <s v="2021-11-18"/>
    <s v="2021-11-18"/>
    <s v="1549025"/>
    <s v="T005469763"/>
    <s v="1980"/>
    <s v="STONE AVE"/>
    <s v="SAN JOSE"/>
    <n v="37.304290000000002"/>
    <n v="-121.86803"/>
    <s v="S2LX"/>
    <s v="LONG, STEWART"/>
    <n v="8370"/>
    <m/>
    <n v="9002"/>
    <m/>
    <s v="Field Remarks: REMOVED BALLOONS. MADE SAFE. SUBMITTED EC TAG TO REPLACE CUTOUTS. CONTACTED M&amp;C; Dispatcher Remarks: nan; Office Remarks: A:AXS OK;X:UNKNOWN;R:CUST CALLED IN ABOUT TRANSFORMER BLOWING UP AND CATCHING FIRE, FIRE IS CURRENTLY OUT. NO INJURIES. NO EMERG ENCY PEOPLE ONSITE."/>
    <m/>
    <m/>
    <m/>
    <m/>
    <m/>
    <m/>
    <m/>
    <m/>
    <s v=" "/>
    <m/>
    <m/>
    <m/>
    <m/>
    <m/>
    <m/>
    <m/>
    <m/>
    <m/>
    <m/>
    <m/>
    <m/>
    <m/>
    <m/>
    <m/>
    <m/>
    <m/>
    <m/>
    <m/>
    <m/>
    <m/>
    <s v="METALLIC BALLOON"/>
    <s v="CUTOUT, FUSE HOLDER"/>
    <m/>
    <m/>
    <m/>
    <m/>
    <m/>
    <m/>
    <m/>
    <m/>
    <m/>
    <m/>
    <m/>
    <m/>
    <m/>
    <m/>
    <m/>
    <m/>
    <m/>
    <m/>
    <m/>
    <m/>
    <m/>
    <m/>
    <m/>
    <m/>
    <m/>
    <m/>
    <m/>
    <m/>
    <m/>
    <m/>
    <m/>
    <m/>
    <m/>
    <m/>
    <m/>
    <m/>
    <m/>
    <m/>
    <m/>
    <m/>
    <m/>
    <m/>
    <m/>
    <m/>
    <m/>
    <m/>
    <m/>
    <m/>
    <m/>
  </r>
  <r>
    <n v="2207"/>
    <s v="DLY6"/>
    <s v="3 - QC Complete"/>
    <n v="44547"/>
    <n v="44617"/>
    <s v="Office remarks mention of a pole fire but could not find any information in ILIS or in the SAP database. The troubleman changed the fuse holder. The fire size is unknown. This information is preliminary."/>
    <s v="\\fxshare-nas05\quotashare-fs01\ESA\5 - Ignition Tracking\2021_Ignition_QC_Folders\20211118_TR9157812_nan_nan_T005470081"/>
    <s v=" "/>
    <s v="Y"/>
    <s v="DLY6"/>
    <s v="UPDATED CREATE TIME, REMOVED OUTAGE TIME NO OIS/ILIS RECORD, NOTHING ON CIRCUIT OR HISTORY"/>
    <n v="44547"/>
    <m/>
    <s v="Not In Scope"/>
    <m/>
    <m/>
    <m/>
    <m/>
    <m/>
    <m/>
    <m/>
    <m/>
    <m/>
    <m/>
    <m/>
    <m/>
    <m/>
    <m/>
    <m/>
    <m/>
    <m/>
    <m/>
    <m/>
    <m/>
    <m/>
    <m/>
    <m/>
    <m/>
    <m/>
    <m/>
    <m/>
    <m/>
    <m/>
    <m/>
    <m/>
    <m/>
    <s v="N"/>
    <m/>
    <m/>
    <m/>
    <m/>
    <m/>
    <m/>
    <s v="Y"/>
    <n v="44547"/>
    <n v="44547"/>
    <s v="D4G3"/>
    <s v="DANIEL GOSSETT, 209/313-3108"/>
    <s v="NO FIRE PER DANIEL, Fd called in Fuse tracking fire, no fire, fuse holder was bad "/>
    <m/>
    <s v=" "/>
    <x v="40"/>
    <n v="6.6187500000000004"/>
    <m/>
    <m/>
    <s v="FAS"/>
    <s v="N"/>
    <s v="N"/>
    <s v="TR9157812"/>
    <m/>
    <m/>
    <s v="T005470081"/>
    <m/>
    <m/>
    <m/>
    <m/>
    <s v=" "/>
    <x v="0"/>
    <x v="1"/>
    <s v="N"/>
    <s v="N"/>
    <s v="N"/>
    <s v="On November 18, 2021  a PG&amp;E Troubleman was dispatched to the Half Moon Bay 1102, a 12kV Distribution Circuit on 6th Street near Main Street in Montara in response toa pole fire, and a sparking transformer. Upon arrival, the troubleman found the fuse holder was bad and it was changed out.  No fire, no power outage associated with this ignition."/>
    <s v="Not PG&amp;E"/>
    <s v="Other"/>
    <s v="Fuse"/>
    <s v="D"/>
    <s v="D"/>
    <s v="No Fire"/>
    <s v="fuse holder "/>
    <m/>
    <m/>
    <m/>
    <m/>
    <s v="No Fire"/>
    <m/>
    <m/>
    <m/>
    <s v="Overhead"/>
    <x v="0"/>
    <s v="Fuse"/>
    <m/>
    <m/>
    <s v=" "/>
    <x v="0"/>
    <n v="37.542524293500001"/>
    <n v="-122.5143739805"/>
    <s v="San Mateo"/>
    <s v="HALF MOON BAY 1102 "/>
    <n v="12000"/>
    <s v="HALF MOON BAY 11028910"/>
    <x v="0"/>
    <s v="Unknown"/>
    <s v="Urban"/>
    <m/>
    <m/>
    <s v="N"/>
    <m/>
    <m/>
    <m/>
    <m/>
    <s v="Pending Data"/>
    <s v="Pending Data"/>
    <s v="Pending Data"/>
    <s v="Pending Data"/>
    <s v="2021-11-19"/>
    <m/>
    <m/>
    <m/>
    <m/>
    <m/>
    <m/>
    <m/>
    <m/>
    <m/>
    <m/>
    <m/>
    <m/>
    <m/>
    <m/>
    <m/>
    <m/>
    <m/>
    <m/>
    <m/>
    <s v=" "/>
    <s v="PENINSULA"/>
    <s v="HALF MOON BAY"/>
    <s v="2021-11-18"/>
    <s v="2021-11-18"/>
    <s v="TR9157812"/>
    <s v="T005470081"/>
    <s v="UNKNOWN"/>
    <s v="6TH ST"/>
    <s v="MONTARA"/>
    <m/>
    <m/>
    <s v="D4G3"/>
    <s v="GOSSETT, ADAM"/>
    <m/>
    <m/>
    <n v="9002"/>
    <m/>
    <s v="Field Remarks: changed fuse holder power is good now; Dispatcher Remarks: nan; Office Remarks: AXS-OK POLE FIRE; SPARKING XFORMER; FD ENR BUT IS REQ ETA; #HF2654 "/>
    <m/>
    <m/>
    <m/>
    <m/>
    <m/>
    <m/>
    <m/>
    <m/>
    <s v=" "/>
    <m/>
    <m/>
    <m/>
    <m/>
    <m/>
    <m/>
    <m/>
    <m/>
    <m/>
    <m/>
    <m/>
    <m/>
    <m/>
    <m/>
    <m/>
    <m/>
    <m/>
    <m/>
    <m/>
    <m/>
    <m/>
    <s v="OVERHEAD"/>
    <s v="CUTOUT, FUSE HOLDER"/>
    <m/>
    <m/>
    <m/>
    <m/>
    <m/>
    <m/>
    <m/>
    <m/>
    <m/>
    <m/>
    <m/>
    <m/>
    <m/>
    <m/>
    <m/>
    <m/>
    <m/>
    <m/>
    <m/>
    <m/>
    <m/>
    <m/>
    <m/>
    <m/>
    <m/>
    <m/>
    <m/>
    <m/>
    <m/>
    <m/>
    <m/>
    <m/>
    <m/>
    <m/>
    <m/>
    <m/>
    <m/>
    <m/>
    <m/>
    <m/>
    <m/>
    <m/>
    <m/>
    <m/>
    <m/>
    <m/>
    <m/>
    <m/>
    <m/>
  </r>
  <r>
    <n v="2162"/>
    <s v="MXX7"/>
    <s v="3 - QC Complete"/>
    <n v="44518"/>
    <n v="44617"/>
    <s v="Structure fire, not attributable to PG&amp;E assets. Fire was started by trash in the alley. Troubleman disconnected service at midspan in alley. This information is preliminary."/>
    <s v="\\fxshare-nas05\quotashare-fs01\ESA\5 - Ignition Tracking\2021_Ignition_QC_Folders\20211118_nan_nan_nan_7958880576"/>
    <s v=" "/>
    <m/>
    <m/>
    <m/>
    <m/>
    <m/>
    <s v="Not In Scope"/>
    <m/>
    <m/>
    <m/>
    <m/>
    <m/>
    <m/>
    <m/>
    <m/>
    <m/>
    <m/>
    <m/>
    <m/>
    <m/>
    <m/>
    <m/>
    <m/>
    <m/>
    <m/>
    <m/>
    <m/>
    <m/>
    <m/>
    <m/>
    <m/>
    <m/>
    <m/>
    <m/>
    <m/>
    <m/>
    <m/>
    <m/>
    <m/>
    <s v="N"/>
    <m/>
    <m/>
    <m/>
    <m/>
    <m/>
    <m/>
    <m/>
    <m/>
    <m/>
    <m/>
    <m/>
    <m/>
    <m/>
    <s v=" "/>
    <x v="40"/>
    <s v="06:28:00"/>
    <m/>
    <m/>
    <s v="FAS"/>
    <s v="N"/>
    <s v="N"/>
    <m/>
    <m/>
    <m/>
    <n v="7958880576"/>
    <m/>
    <m/>
    <m/>
    <m/>
    <s v=" "/>
    <x v="0"/>
    <x v="1"/>
    <s v="N"/>
    <s v="N"/>
    <s v="N"/>
    <s v="Structure fire, not attributable to PG&amp;E assets. Fire was started by trash in the alley. Troubleman disconnected service at midspan in alley. This information is preliminary."/>
    <s v="Not PG&amp;E"/>
    <s v="Other"/>
    <s v="Debris"/>
    <m/>
    <m/>
    <s v="Structure-only"/>
    <m/>
    <m/>
    <m/>
    <m/>
    <m/>
    <s v="Other Fire: Non-PG&amp;E related"/>
    <m/>
    <m/>
    <m/>
    <s v="Overhead"/>
    <x v="1"/>
    <m/>
    <m/>
    <m/>
    <s v=" "/>
    <x v="0"/>
    <n v="36.561093"/>
    <n v="-119.614042"/>
    <s v="Fresno"/>
    <s v="KINGSBURG 1116"/>
    <n v="12000"/>
    <m/>
    <x v="0"/>
    <s v="Selma FD"/>
    <s v="Urban"/>
    <m/>
    <m/>
    <m/>
    <m/>
    <m/>
    <m/>
    <m/>
    <s v="N"/>
    <s v="N"/>
    <m/>
    <m/>
    <s v="2021-11-19"/>
    <m/>
    <m/>
    <m/>
    <m/>
    <m/>
    <m/>
    <m/>
    <m/>
    <m/>
    <m/>
    <m/>
    <m/>
    <m/>
    <m/>
    <m/>
    <m/>
    <m/>
    <m/>
    <m/>
    <s v=" "/>
    <s v="FRESNO"/>
    <s v="SELMA  01"/>
    <s v="06:28"/>
    <s v="11/18/2021"/>
    <m/>
    <n v="7958880576"/>
    <n v="2132"/>
    <s v="KNOWLES ST"/>
    <s v="SELMA"/>
    <n v="36.560845"/>
    <n v="-119.614599"/>
    <s v="F6TMQSO"/>
    <s v="SCOTTI, MICHEAL"/>
    <n v="252241116"/>
    <s v="20211118 08:36"/>
    <n v="1121"/>
    <m/>
    <s v="STRUCTURE FIRE, CAUSE: BURNING TRASH IN ALLEY.  DISCONNECTED OH SERVICE AT MIDSPAN IN ALLEY, PULLED 2 SERVICE METERS.. REMOVED METERS DUE TO TAMPERING, BOTH METERS COMPLETELY PAINTED OVER AND UNREADABLE.  BOTH METERS TO BE REPLACED WHEN READY FOR RECONNECT"/>
    <s v="Y"/>
    <n v="3"/>
    <s v="\\fxshare-nas05\quotashare-fs01\ESA\5 - Ignition Tracking\Fire_Tab_Attachment_Files"/>
    <m/>
    <n v="36.561093"/>
    <n v="-119.614042"/>
    <m/>
    <s v="CAPT: FABIAN CITY OF SELMA FD"/>
    <m/>
    <s v="N"/>
    <s v="Y"/>
    <s v="N"/>
    <s v="Other (Comments)"/>
    <s v="FOGGY "/>
    <s v="Private Land"/>
    <s v="STRUCTURE ONLY"/>
    <s v="Calm"/>
    <m/>
    <s v="Unknown"/>
    <s v="ALLY TRASH FIRE"/>
    <s v="Structure Only"/>
    <m/>
    <s v="Fire Dept"/>
    <s v="CITY OF SELMA FD"/>
    <s v="Overhead"/>
    <s v="ALLEY EASMENT"/>
    <s v="N"/>
    <s v="NON PGE  RELATED"/>
    <m/>
    <m/>
    <m/>
    <m/>
    <m/>
    <s v=" "/>
    <m/>
    <m/>
    <m/>
    <m/>
    <m/>
    <m/>
    <m/>
    <m/>
    <m/>
    <m/>
    <m/>
    <m/>
    <m/>
    <m/>
    <m/>
    <m/>
    <m/>
    <m/>
    <m/>
    <m/>
    <m/>
    <m/>
    <m/>
    <m/>
    <m/>
    <m/>
    <m/>
    <m/>
    <m/>
    <m/>
    <m/>
    <m/>
    <m/>
    <m/>
    <m/>
    <m/>
    <m/>
    <m/>
    <m/>
    <m/>
    <m/>
    <m/>
    <m/>
    <m/>
    <m/>
    <m/>
    <m/>
  </r>
  <r>
    <n v="2161"/>
    <s v="AGFC"/>
    <s v="3 - QC Complete"/>
    <n v="44518"/>
    <n v="44617"/>
    <s v="Structure fire, not attributable to PG&amp;E assets. Burnt down service and due to the thrid party structure fire. ILIS 21-0147571 have cause listed as 3rd party, Fire, House or bldg. This information is preliminary."/>
    <s v="\\fxshare-nas05\quotashare-fs01\ESA\5 - Ignition Tracking\2021_Ignition_QC_Folders\20211118_1548711_21-0147571_nan_T005469349"/>
    <s v=" "/>
    <m/>
    <m/>
    <m/>
    <m/>
    <m/>
    <s v="Not In Scope"/>
    <m/>
    <m/>
    <m/>
    <m/>
    <m/>
    <m/>
    <m/>
    <m/>
    <m/>
    <m/>
    <m/>
    <m/>
    <m/>
    <m/>
    <m/>
    <m/>
    <m/>
    <m/>
    <m/>
    <m/>
    <m/>
    <m/>
    <m/>
    <m/>
    <m/>
    <m/>
    <m/>
    <m/>
    <m/>
    <m/>
    <m/>
    <m/>
    <s v="N"/>
    <m/>
    <m/>
    <m/>
    <m/>
    <m/>
    <m/>
    <m/>
    <m/>
    <m/>
    <m/>
    <m/>
    <m/>
    <m/>
    <s v=" "/>
    <x v="40"/>
    <s v="05:27:00"/>
    <n v="44518"/>
    <s v="05:27:00"/>
    <s v="FAS"/>
    <s v="N"/>
    <s v="N"/>
    <n v="1548711"/>
    <s v="21-0147571"/>
    <m/>
    <s v="T005469349"/>
    <n v="31578677"/>
    <m/>
    <m/>
    <m/>
    <s v=" "/>
    <x v="0"/>
    <x v="1"/>
    <s v="N"/>
    <s v="N"/>
    <s v="N"/>
    <s v="Structure fire, not attributable to PG&amp;E assets. Burnt down service and due to the thrid party structure fire. ILIS 21-0147571 have cause listed as 3rd party, Fire, House or bldg. This information is preliminary."/>
    <s v="Not PG&amp;E"/>
    <s v="Building"/>
    <m/>
    <m/>
    <m/>
    <s v="&lt;0.25"/>
    <m/>
    <m/>
    <m/>
    <m/>
    <m/>
    <s v="Other Fire: Non-PG&amp;E related"/>
    <m/>
    <m/>
    <m/>
    <s v="Overhead"/>
    <x v="1"/>
    <m/>
    <m/>
    <m/>
    <s v=" "/>
    <x v="0"/>
    <n v="36.6806105"/>
    <n v="-119.56787420000001"/>
    <s v="Fresno"/>
    <s v="MC CALL 1107"/>
    <n v="12000"/>
    <m/>
    <x v="0"/>
    <s v="Cal Fire"/>
    <s v="Agriculture"/>
    <m/>
    <m/>
    <m/>
    <m/>
    <m/>
    <m/>
    <m/>
    <s v="N"/>
    <s v="N"/>
    <m/>
    <m/>
    <s v="2021-11-19"/>
    <m/>
    <m/>
    <m/>
    <m/>
    <m/>
    <m/>
    <m/>
    <m/>
    <m/>
    <m/>
    <m/>
    <m/>
    <m/>
    <m/>
    <m/>
    <m/>
    <m/>
    <m/>
    <m/>
    <s v=" "/>
    <s v="FRESNO"/>
    <s v="FRESNO 14 SANGER"/>
    <s v="05:27"/>
    <s v="11/18/2021"/>
    <s v="1548711"/>
    <s v="T005469349"/>
    <n v="3843"/>
    <s v="S COTTLE AVE"/>
    <s v="SANGER"/>
    <n v="36.67989"/>
    <n v="-119.56762999999999"/>
    <s v="F4TMKBG"/>
    <s v="BISSELL, MIKE"/>
    <n v="254121107"/>
    <s v="20211118 06:03"/>
    <n v="9002"/>
    <n v="1"/>
    <s v="structure fire burned down service, fault current burned down open wire secondary, made safe, called for crew, sent 2 ec tags, crew to replace 2 spans, 1 phase, of #4 sol cu and '120 #2 triplex service, will need to trim tree for service, all bucket accessable. Fire dept found no cause for fire."/>
    <s v="Y"/>
    <m/>
    <m/>
    <m/>
    <n v="36.6806105"/>
    <n v="-119.56787420000001"/>
    <m/>
    <s v="cal fire"/>
    <m/>
    <s v="N"/>
    <s v="Y"/>
    <m/>
    <s v="Other (Comments)"/>
    <s v="foggy"/>
    <s v="Private Land"/>
    <m/>
    <s v="Calm"/>
    <m/>
    <s v="Unknown"/>
    <m/>
    <s v="3 meters - 0.25 Acres"/>
    <m/>
    <s v="Cal Fire"/>
    <m/>
    <s v="Overhead"/>
    <s v="service conductor"/>
    <s v="N"/>
    <m/>
    <m/>
    <m/>
    <s v="OVERHEAD"/>
    <s v="SECONDARY"/>
    <s v="N"/>
    <s v=" "/>
    <s v="Unplanned"/>
    <s v="Fresno"/>
    <s v="Fresno"/>
    <s v="254121107, MC CALL-1107"/>
    <s v="21-0147571"/>
    <s v="Unplanned"/>
    <s v="Clear;32-90 F"/>
    <s v="13"/>
    <s v="2054"/>
    <s v="YES"/>
    <s v="Line to Line"/>
    <s v="Sustained"/>
    <s v="No"/>
    <s v="MTR#1004707180"/>
    <s v="OH"/>
    <s v="Transformer"/>
    <s v="1548711"/>
    <s v="Secondary, Burned/flashed"/>
    <s v=" "/>
    <s v=" "/>
    <s v=" "/>
    <s v="3814 COTTLE AVE"/>
    <s v="CGC# 418338049065"/>
    <m/>
    <m/>
    <m/>
    <m/>
    <m/>
    <m/>
    <m/>
    <m/>
    <m/>
    <m/>
    <m/>
    <m/>
    <m/>
    <m/>
    <m/>
    <m/>
    <m/>
    <m/>
    <m/>
    <m/>
    <m/>
    <m/>
    <m/>
    <m/>
  </r>
  <r>
    <n v="2206"/>
    <s v="TLAL"/>
    <s v="3 - QC Complete"/>
    <n v="44545"/>
    <n v="44617"/>
    <s v="No Fire - As Reported by Troubleman [See Correspondence] Office remarks mention of a pole fire but could not find any information in ILIS or in the SAP database. The fire size is unknown. This information is preliminary. OIS: 1545781; FOID: T005467227 (RWSO); County: Santa Clara; Division: De Anza"/>
    <s v="\\fxshare-nas05\quotashare-fs01\ESA\5 - Ignition Tracking\2021_Ignition_QC_Folders\20211116_1545781_nan_nan_T005467227"/>
    <s v=" "/>
    <s v="Y"/>
    <s v="TLAL"/>
    <s v="Missed Ignition Tab updated due to no fire; CPUC Reportable Ignition, Fire Size, and Suspected Initiating Event Updated"/>
    <n v="44545"/>
    <m/>
    <s v="Not In Scope"/>
    <m/>
    <m/>
    <m/>
    <m/>
    <m/>
    <m/>
    <m/>
    <m/>
    <m/>
    <m/>
    <m/>
    <m/>
    <m/>
    <m/>
    <m/>
    <m/>
    <m/>
    <m/>
    <m/>
    <m/>
    <m/>
    <m/>
    <m/>
    <m/>
    <m/>
    <m/>
    <m/>
    <m/>
    <m/>
    <m/>
    <m/>
    <m/>
    <s v="Y"/>
    <n v="44543"/>
    <m/>
    <s v="Santa Clara County FD"/>
    <s v="(408) 341-4422, publicrecords@sccfd.org"/>
    <m/>
    <m/>
    <s v="Y"/>
    <n v="44543"/>
    <n v="44545"/>
    <s v="RWSO"/>
    <s v="Robert Silva, (805) 234-1916"/>
    <s v="12/15/2021: Krista emailed to advised she made contact with the tman and he said no fire (See Correspondence Sub-folder); 12/13/2021 at 1208 Hours: Called Troubleman, Robert Silva (RWSO), at (805) 234-1916 and left a voicemail; 12/13/2021 at 1211 Hours: Called Restoration Supervisor, David Ambriz Jr. (DXAK), at (408) 630-0519 and he said Robert is out in the field. I advised him the field order was closed out due to CGI and David said that happens often for 911 Standby incidents. I requested he have Robert call me."/>
    <s v="DXAK"/>
    <s v=" "/>
    <x v="41"/>
    <s v="05:49:00"/>
    <n v="44516"/>
    <s v="05:46:00"/>
    <s v="FAS"/>
    <s v="N"/>
    <s v="N"/>
    <n v="1545781"/>
    <m/>
    <m/>
    <s v="T005467227"/>
    <m/>
    <m/>
    <m/>
    <m/>
    <s v=" "/>
    <x v="0"/>
    <x v="1"/>
    <s v="N"/>
    <s v="N"/>
    <s v="N"/>
    <s v="[No Fire] On November 16, 2021 at 0639 hours, a PG&amp;E Troubleman patrolled the Los Gatos 1106 Distribution Circuit number 082021106, in the Tier 3 Extreme High Fire Threat District (HFTD) State Responsibility Area (SRA) near the entrance of the Bear Creek Stables at 19100 Bear Creek Rd, Los Gatos, CA 95033. He responded to the report of a pole and insulators on fire, but found a locked gate, no Fire Department on-site, and no fire. The field order T005467227 was marked as complete at 0639 hours. The 74-minute outage affected one customer. The line was returned to service on November 16, 2021. This information is preliminary."/>
    <s v="Not PG&amp;E"/>
    <s v="Other"/>
    <s v="Pole"/>
    <m/>
    <s v="D"/>
    <s v="No Fire"/>
    <m/>
    <m/>
    <m/>
    <m/>
    <m/>
    <s v="No Fire"/>
    <m/>
    <m/>
    <m/>
    <s v="Overhead"/>
    <x v="0"/>
    <m/>
    <m/>
    <m/>
    <s v=" "/>
    <x v="2"/>
    <n v="37.182490000000001"/>
    <n v="-122.00758"/>
    <s v="Santa Clara"/>
    <s v="LOS GATOS 1106"/>
    <n v="12000"/>
    <s v="LOS GATOS 1106LB48"/>
    <x v="1"/>
    <s v="Santa Clara County FD"/>
    <s v="Shrub"/>
    <s v="Timber fuel model"/>
    <m/>
    <s v="Y"/>
    <s v="Bear 2017"/>
    <m/>
    <m/>
    <m/>
    <s v="Pending Data"/>
    <s v="Pending Data"/>
    <s v="Pending Data"/>
    <s v="Pending Data"/>
    <s v="2021-11-19"/>
    <m/>
    <m/>
    <m/>
    <m/>
    <m/>
    <m/>
    <m/>
    <m/>
    <m/>
    <m/>
    <m/>
    <m/>
    <m/>
    <m/>
    <m/>
    <m/>
    <m/>
    <m/>
    <m/>
    <s v=" "/>
    <s v="DEANZA"/>
    <s v="CUPERTINO 07"/>
    <s v="2021-11-16"/>
    <s v="2021-11-16"/>
    <s v="1545781"/>
    <s v="T005467227"/>
    <s v="18931"/>
    <s v="BEAR CREEK RD"/>
    <s v="LOS GATOS"/>
    <n v="37.182490000000001"/>
    <n v="-122.00758"/>
    <s v="RWSO"/>
    <s v="SILVA, ROBERT"/>
    <n v="82021106"/>
    <m/>
    <n v="930"/>
    <m/>
    <s v="Field Remarks: Locked gate , no FD onsite.; Dispatcher Remarks: nan; Office Remarks: A:OK;X:CHANCE RD;R:FD ENR. ETA 408-299-2501.. POLE ON FIRE, PWR-Y616 FD ADVISED WIRE INSULATR WAS ON FIRE IS NOW OUT. MELTED OFF  THE INSULATION. FD CLEARING. POLE LOCATED ENTRANCE TO BEAR CREEK STABLES."/>
    <m/>
    <m/>
    <m/>
    <m/>
    <m/>
    <m/>
    <m/>
    <m/>
    <s v=" "/>
    <m/>
    <m/>
    <m/>
    <m/>
    <m/>
    <m/>
    <m/>
    <m/>
    <m/>
    <m/>
    <m/>
    <m/>
    <m/>
    <m/>
    <m/>
    <m/>
    <m/>
    <m/>
    <m/>
    <m/>
    <m/>
    <m/>
    <m/>
    <m/>
    <m/>
    <m/>
    <m/>
    <m/>
    <m/>
    <m/>
    <m/>
    <m/>
    <m/>
    <m/>
    <m/>
    <m/>
    <m/>
    <m/>
    <m/>
    <m/>
    <m/>
    <m/>
    <m/>
    <m/>
    <m/>
    <m/>
    <m/>
    <m/>
    <m/>
    <m/>
    <m/>
    <m/>
    <m/>
    <m/>
    <m/>
    <m/>
    <m/>
    <m/>
    <m/>
    <m/>
    <m/>
    <m/>
    <m/>
    <m/>
    <m/>
    <m/>
    <m/>
    <m/>
    <m/>
    <m/>
    <m/>
    <m/>
  </r>
  <r>
    <n v="2060"/>
    <s v="BRV6"/>
    <s v="3 - QC Complete"/>
    <n v="44522"/>
    <n v="44617"/>
    <s v="Pole fire resulting in wires down on ground along with open delta bank. Fog reported in the area by the troubleman. This looks like it could possibly be related to tracking from due to weather or birds nest. The ensuing fire was limited to PG&amp;E assets. No photos obtained at this time. This information is preliminary."/>
    <s v="\\fxshare-nas05\quotashare-fs01\ESA\5 - Ignition Tracking\2021_Ignition_QC_Folders\20211115_1544578_21-0145696_nan_T005466594"/>
    <s v=" "/>
    <s v="Y"/>
    <s v="BRV6"/>
    <s v="Changed outage time from 10:03 to 10:02 to match ILIS FNL. Changed Lat/Long from 35.4799, -119.7662 to 35.4800991503, -119.7662144746; KRJ7- updated create time to first FAS create time"/>
    <n v="44522"/>
    <m/>
    <s v="Not In Scope"/>
    <m/>
    <m/>
    <m/>
    <m/>
    <m/>
    <m/>
    <m/>
    <m/>
    <m/>
    <m/>
    <m/>
    <m/>
    <m/>
    <m/>
    <m/>
    <m/>
    <m/>
    <m/>
    <m/>
    <m/>
    <m/>
    <m/>
    <m/>
    <m/>
    <m/>
    <m/>
    <m/>
    <m/>
    <m/>
    <m/>
    <m/>
    <m/>
    <s v="N"/>
    <m/>
    <m/>
    <m/>
    <m/>
    <m/>
    <m/>
    <s v="N"/>
    <m/>
    <m/>
    <m/>
    <m/>
    <m/>
    <m/>
    <s v=" "/>
    <x v="42"/>
    <s v="07:07:00"/>
    <n v="44515"/>
    <s v="10:02:00"/>
    <s v="FAS"/>
    <s v="N"/>
    <s v="N"/>
    <n v="1544578"/>
    <s v="21-0145696"/>
    <m/>
    <s v="T005466594, T005467333"/>
    <n v="122379378"/>
    <m/>
    <m/>
    <m/>
    <s v=" "/>
    <x v="0"/>
    <x v="0"/>
    <s v="N"/>
    <s v="N"/>
    <s v="N"/>
    <s v="On November 15, 2021 at 0707 hours, a PG&amp;E Troubleman was dispatched to the Temblor 1104 12kV Distribution Circuit on Property Line Road in McKittrick in response to a report of a complete out. Initial analysis indicates tracking caused the ignition. A dead end slack span pole was burnt and a transformer was on the ground resulting in 18 customers experiencing an outage. The origin point of the fire was the pole with the fire self extinguishing. PG&amp;E crew made repairs to the pole, crossarm and transformer on November 16, 2021."/>
    <s v="PG&amp;E"/>
    <s v="Other"/>
    <s v="Pole"/>
    <s v="D"/>
    <s v="D"/>
    <s v="Structure-PG&amp;E only"/>
    <m/>
    <m/>
    <m/>
    <m/>
    <m/>
    <s v="Contamination"/>
    <s v="Contamination"/>
    <s v="Tracking"/>
    <s v="N"/>
    <s v="Overhead"/>
    <x v="0"/>
    <s v="Pole"/>
    <s v="Pole, Cutouts, Transformer, Crossarm"/>
    <n v="100238402"/>
    <s v=" "/>
    <x v="0"/>
    <n v="35.480099150299999"/>
    <n v="-119.76621447460001"/>
    <s v="Kern"/>
    <s v="TEMBLOR 1104"/>
    <n v="12000"/>
    <s v="TEMBLOR 110459326"/>
    <x v="0"/>
    <s v="Self Extinguished"/>
    <s v="Herbaceous"/>
    <s v="Fire-resistive fuel bed"/>
    <s v="dirt"/>
    <s v="N"/>
    <m/>
    <m/>
    <m/>
    <m/>
    <s v="N"/>
    <s v="N"/>
    <m/>
    <m/>
    <s v="2021-11-16"/>
    <m/>
    <m/>
    <m/>
    <m/>
    <m/>
    <m/>
    <m/>
    <m/>
    <m/>
    <m/>
    <m/>
    <m/>
    <m/>
    <m/>
    <m/>
    <m/>
    <m/>
    <m/>
    <m/>
    <s v=" "/>
    <s v="KERN"/>
    <s v="TAFT 02"/>
    <s v="10:03"/>
    <s v="11/15/2021"/>
    <s v="1544578"/>
    <s v="T005466594"/>
    <m/>
    <s v="SE SW 35 28 20"/>
    <s v="MC KITTRICK"/>
    <n v="35.438000000000002"/>
    <n v="-119.73681999999999"/>
    <s v="K1TJPBP"/>
    <s v="BARNACHIA, J.P."/>
    <n v="252551104"/>
    <s v="20211115 14:53"/>
    <n v="9002"/>
    <n v="1"/>
    <s v="Found pole SAP ID 100238402 burnt. Dead end slack span pole with OD bank. Isolated &amp; made safe. TX's on ground &amp; oil spill. Created EC tag to have repairs made &amp; oil cleaned by PSC. Notified Bakersfield clerk."/>
    <s v="Y"/>
    <m/>
    <m/>
    <m/>
    <n v="35.479900000000001"/>
    <n v="-119.7662"/>
    <m/>
    <m/>
    <m/>
    <s v="N"/>
    <s v="Y"/>
    <m/>
    <s v="Other (Comments)"/>
    <s v="fog"/>
    <s v="PGE&amp;E-Owned Structure/Equipment"/>
    <m/>
    <s v="Calm"/>
    <m/>
    <s v="Unknown"/>
    <s v="equipment failure or possible birds nest"/>
    <s v="Structure Only"/>
    <m/>
    <s v="Self Extinguished"/>
    <m/>
    <s v="Overhead"/>
    <m/>
    <s v="N"/>
    <m/>
    <m/>
    <m/>
    <s v="FIRE, POLE"/>
    <s v="POLE-WOOD"/>
    <s v="N"/>
    <s v=" "/>
    <s v="Unplanned"/>
    <s v="Kern"/>
    <s v="Kern"/>
    <s v="252551104, TEMBLOR-1104"/>
    <s v="21-0145696"/>
    <s v="Unplanned"/>
    <s v="Clear;32-90 F"/>
    <s v="18"/>
    <s v="3870"/>
    <s v="YES"/>
    <s v="Three Phase Fault"/>
    <s v="Sustained"/>
    <s v="No"/>
    <s v="59326"/>
    <s v="OH"/>
    <s v="Line Recloser"/>
    <s v="1544578"/>
    <s v="Pole-Wood, Broken, wire on ground"/>
    <s v="ABC"/>
    <s v="11/15/21 14:43"/>
    <s v=" "/>
    <s v="NW NE SEC 5 - 29/21"/>
    <s v="MTR# 1010278930"/>
    <m/>
    <m/>
    <m/>
    <m/>
    <m/>
    <m/>
    <m/>
    <m/>
    <m/>
    <m/>
    <m/>
    <m/>
    <m/>
    <m/>
    <m/>
    <m/>
    <m/>
    <m/>
    <m/>
    <m/>
    <m/>
    <m/>
    <m/>
    <m/>
  </r>
  <r>
    <n v="2059"/>
    <s v="DLY6"/>
    <s v="3 - QC Complete"/>
    <n v="44519"/>
    <n v="44617"/>
    <s v="Switch 7575 on the Lawrence 1112 12kV distribution circuit failed and resulted in a small fire limited to PG&amp;E assets. COE PIN # 309672 created for replaced of the damaged switch. This information is preliminary."/>
    <s v="\\fxshare-nas05\quotashare-fs01\ESA\5 - Ignition Tracking\2021_Ignition_QC_Folders\20211114_1543676_21-0145373_nan_T005465722"/>
    <s v=" "/>
    <s v="Y"/>
    <s v="DLY6"/>
    <s v="Updated outage time"/>
    <m/>
    <m/>
    <s v="Not In Scope"/>
    <m/>
    <m/>
    <m/>
    <m/>
    <m/>
    <m/>
    <m/>
    <m/>
    <m/>
    <m/>
    <m/>
    <m/>
    <m/>
    <m/>
    <m/>
    <m/>
    <m/>
    <m/>
    <m/>
    <m/>
    <m/>
    <m/>
    <m/>
    <m/>
    <m/>
    <m/>
    <m/>
    <m/>
    <m/>
    <m/>
    <m/>
    <m/>
    <s v="N"/>
    <m/>
    <m/>
    <m/>
    <m/>
    <m/>
    <m/>
    <s v="N"/>
    <m/>
    <m/>
    <m/>
    <m/>
    <m/>
    <m/>
    <s v=" "/>
    <x v="43"/>
    <s v="08:00:00"/>
    <n v="44514"/>
    <s v="07:55:00"/>
    <s v="FAS"/>
    <s v="N"/>
    <s v="N"/>
    <n v="1543676"/>
    <s v="21-0145373"/>
    <m/>
    <s v="T005465722"/>
    <n v="122374155"/>
    <m/>
    <m/>
    <m/>
    <s v=" "/>
    <x v="0"/>
    <x v="0"/>
    <s v="N"/>
    <s v="N"/>
    <s v="N"/>
    <s v="On October 14, 20210 at 08:00 hours, a PG&amp;E Troubleman was dispatched to the  Lawrence 1112, a 12kV Distribution Circuit on East Duane Avenue near San Pedro Avenue in Sunnyvale in response to a power outage and reports of hearing an explosion. Initial analysis indicates equipment failure caused the ignition.   The troubleman reported a failure in the switch located at the pole.  As a result of the switch failure, 4638 customers experienced a power outage.  The ensuing fire was contained to PG&amp;E assets on the pole, and the fire was self-extinguished.  The location has been reviewed by an estimator for future repairs."/>
    <s v="PG&amp;E"/>
    <s v="Other"/>
    <s v="Switch"/>
    <s v="D"/>
    <s v="D"/>
    <s v="Structure-PG&amp;E only"/>
    <s v="None "/>
    <m/>
    <m/>
    <m/>
    <m/>
    <s v="Equipment - PG&amp;E"/>
    <s v="All types of equipment / facility failure"/>
    <s v="Switch failure"/>
    <s v="Y"/>
    <s v="Overhead"/>
    <x v="0"/>
    <s v="Switch"/>
    <s v="Switch"/>
    <n v="100527521"/>
    <s v=" "/>
    <x v="0"/>
    <n v="37.388468979999999"/>
    <n v="-122.0057752"/>
    <s v="Santa Clara"/>
    <s v="LAWRENCE 1112"/>
    <n v="12000"/>
    <s v="LAWRENCE 1112/2CB"/>
    <x v="0"/>
    <s v="Self Extinguished"/>
    <s v="Urban"/>
    <s v="Brush fuel model"/>
    <s v="Brush Shrubs "/>
    <s v="N"/>
    <m/>
    <m/>
    <m/>
    <s v="N/"/>
    <s v="N"/>
    <s v="N"/>
    <m/>
    <m/>
    <s v="2021-11-16"/>
    <m/>
    <m/>
    <m/>
    <m/>
    <m/>
    <m/>
    <m/>
    <m/>
    <m/>
    <m/>
    <m/>
    <m/>
    <m/>
    <m/>
    <m/>
    <m/>
    <m/>
    <m/>
    <m/>
    <s v=" "/>
    <s v="DEANZA"/>
    <s v="CUPERTINO 03"/>
    <s v="08:00"/>
    <s v="11/14/2021"/>
    <s v="1543676"/>
    <s v="T005465722"/>
    <n v="730"/>
    <s v="SANTA SUSANA ST"/>
    <s v="SUNNYVALE"/>
    <n v="37.397150000000003"/>
    <n v="-122.01002"/>
    <s v="G1TR5SQ"/>
    <s v="STEVENS, ROBERT "/>
    <n v="8342"/>
    <s v="20211114 10:19"/>
    <n v="9002"/>
    <n v="1"/>
    <s v="SCADAMATE SW-7575  ( OLD SW SV15) FAILED CUT IN CLEAR RESTORED ALL COE # 309672"/>
    <s v="Y"/>
    <m/>
    <m/>
    <s v="37.3350167,-122.0210550,76.200000,3D"/>
    <m/>
    <m/>
    <m/>
    <m/>
    <m/>
    <s v="N"/>
    <s v="Y"/>
    <m/>
    <s v="Clear"/>
    <m/>
    <s v="PGE&amp;E-Owned Structure/Equipment"/>
    <m/>
    <s v="Calm"/>
    <m/>
    <s v="PG&amp;E Equipment"/>
    <m/>
    <s v="Structure Only"/>
    <m/>
    <s v="Self Extinguished"/>
    <m/>
    <s v="Overhead"/>
    <m/>
    <s v="N"/>
    <m/>
    <m/>
    <m/>
    <s v="OVERHEAD"/>
    <s v="SCADA"/>
    <s v="N"/>
    <s v=" "/>
    <s v="Unplanned"/>
    <s v="DeAnza"/>
    <s v="De Anza"/>
    <s v="083421112, LAWRENCE-1112"/>
    <s v="21-0145373"/>
    <s v="Unplanned"/>
    <s v="Overcast,Rain,Drizzle,Combination;32-90 F"/>
    <s v="4638"/>
    <s v="141217"/>
    <s v="NO"/>
    <s v="Three Phase Fault"/>
    <s v="Sustained"/>
    <s v="No"/>
    <s v="1112/2"/>
    <s v="OH"/>
    <s v="Circuit Breaker"/>
    <s v="1543676"/>
    <s v="Switch (OH), Failed/Faulted"/>
    <s v="ABC &amp; GRD"/>
    <s v=" "/>
    <s v=" "/>
    <s v="LAWRENCE SUB"/>
    <s v="910 E. DUANE AVE., SUNNYVALE"/>
    <m/>
    <m/>
    <m/>
    <m/>
    <m/>
    <m/>
    <m/>
    <m/>
    <m/>
    <m/>
    <m/>
    <m/>
    <m/>
    <m/>
    <m/>
    <m/>
    <m/>
    <m/>
    <m/>
    <m/>
    <m/>
    <m/>
    <m/>
    <m/>
  </r>
  <r>
    <n v="2058"/>
    <s v="AGFC"/>
    <s v="3 - QC Complete"/>
    <n v="44515"/>
    <n v="44617"/>
    <s v="Structure fire, not attributable to PG&amp;E assets. This information is preliminary."/>
    <s v="\\fxshare-nas05\quotashare-fs01\ESA\5 - Ignition Tracking\2021_Ignition_QC_Folders\20211113_nan_nan_nan_8355752399"/>
    <s v=" "/>
    <m/>
    <m/>
    <m/>
    <m/>
    <m/>
    <s v="Not In Scope"/>
    <m/>
    <m/>
    <m/>
    <m/>
    <m/>
    <m/>
    <m/>
    <m/>
    <m/>
    <m/>
    <m/>
    <m/>
    <m/>
    <m/>
    <m/>
    <m/>
    <m/>
    <m/>
    <m/>
    <m/>
    <m/>
    <m/>
    <m/>
    <m/>
    <m/>
    <m/>
    <m/>
    <m/>
    <m/>
    <m/>
    <m/>
    <m/>
    <m/>
    <m/>
    <m/>
    <m/>
    <m/>
    <m/>
    <m/>
    <m/>
    <m/>
    <m/>
    <m/>
    <m/>
    <m/>
    <m/>
    <s v=" "/>
    <x v="44"/>
    <s v="18:34:00"/>
    <m/>
    <m/>
    <s v="FAS"/>
    <s v="N"/>
    <s v="N"/>
    <m/>
    <m/>
    <m/>
    <n v="8355752399"/>
    <m/>
    <m/>
    <m/>
    <m/>
    <s v=" "/>
    <x v="0"/>
    <x v="1"/>
    <s v="N"/>
    <s v="N"/>
    <s v="N"/>
    <s v="Structure fire, not attributable to PG&amp;E assets. This information is preliminary."/>
    <s v="Not PG&amp;E"/>
    <s v="Building"/>
    <m/>
    <m/>
    <m/>
    <s v="Structure-only"/>
    <m/>
    <m/>
    <m/>
    <m/>
    <m/>
    <s v="Other Fire: Non-PG&amp;E related"/>
    <m/>
    <m/>
    <m/>
    <s v="Overhead"/>
    <x v="1"/>
    <m/>
    <m/>
    <m/>
    <s v=" "/>
    <x v="0"/>
    <n v="37.259813299999998"/>
    <n v="-121.8856317"/>
    <s v="Santa Clara"/>
    <s v="ALMADEN 1111"/>
    <n v="12000"/>
    <m/>
    <x v="0"/>
    <s v="San Jose FD"/>
    <s v="Urban"/>
    <m/>
    <m/>
    <m/>
    <m/>
    <m/>
    <m/>
    <m/>
    <s v="N"/>
    <s v="N"/>
    <m/>
    <m/>
    <s v="2021-11-16"/>
    <m/>
    <m/>
    <m/>
    <m/>
    <m/>
    <m/>
    <m/>
    <m/>
    <m/>
    <m/>
    <m/>
    <m/>
    <m/>
    <m/>
    <m/>
    <m/>
    <m/>
    <m/>
    <m/>
    <s v=" "/>
    <s v="SAN JOSE"/>
    <s v="SAN JOSE 13"/>
    <s v="18:34"/>
    <s v="11/13/2021"/>
    <m/>
    <n v="8355752399"/>
    <n v="1355"/>
    <s v="SHAWN DR UNIT 4"/>
    <s v="SAN JOSE"/>
    <n v="37.259524999999996"/>
    <n v="-121.886771"/>
    <s v="J2TFWB3"/>
    <s v="BRANDT, FRED"/>
    <n v="82311111"/>
    <s v="20211113 19:26"/>
    <n v="1120"/>
    <m/>
    <s v="Unit 4 at 1355 Dr, San Jose had fire inside their apt. the three other apartments are okay and the fire dept is allowing the tenants to stay in them with the those units energized."/>
    <s v="Y"/>
    <m/>
    <m/>
    <s v="37.2598133,-121.8856317,52.100000,3D"/>
    <m/>
    <m/>
    <m/>
    <s v="San Jose  F D"/>
    <m/>
    <s v="Y"/>
    <s v="Y"/>
    <s v="N"/>
    <s v="Clear"/>
    <m/>
    <s v="Other (Comments)"/>
    <s v="one of four apartments in structure"/>
    <s v="Calm"/>
    <m/>
    <s v="Unknown"/>
    <m/>
    <s v="Structure Only"/>
    <m/>
    <s v="Fire Dept"/>
    <m/>
    <s v="Other (Comments)"/>
    <s v="underground svc to five meters F D had unit mtr pulled, reat are in use"/>
    <s v="N"/>
    <m/>
    <s v="Other (Comments)"/>
    <s v="looked like the furniture caught fire"/>
    <m/>
    <m/>
    <m/>
    <s v=" "/>
    <m/>
    <m/>
    <m/>
    <m/>
    <m/>
    <m/>
    <m/>
    <m/>
    <m/>
    <m/>
    <m/>
    <m/>
    <m/>
    <m/>
    <m/>
    <m/>
    <m/>
    <m/>
    <m/>
    <m/>
    <m/>
    <m/>
    <m/>
    <m/>
    <m/>
    <m/>
    <m/>
    <m/>
    <m/>
    <m/>
    <m/>
    <m/>
    <m/>
    <m/>
    <m/>
    <m/>
    <m/>
    <m/>
    <m/>
    <m/>
    <m/>
    <m/>
    <m/>
    <m/>
    <m/>
    <m/>
    <m/>
  </r>
  <r>
    <n v="2057"/>
    <s v="DLY6"/>
    <s v="3 - QC Complete"/>
    <n v="44517"/>
    <n v="44617"/>
    <s v="Pole top caught fire, likely due to tracking from foggy weather. The ensuing fire was limited to PG&amp;E assets. This information is preliminary."/>
    <s v="\\fxshare-nas05\quotashare-fs01\ESA\5 - Ignition Tracking\2021_Ignition_QC_Folders\20211113_1542169_21-0145196.1(2 outages)_nan_T005465036"/>
    <s v=" "/>
    <s v="Y"/>
    <s v="DLY6"/>
    <s v="Added FO ID;s, UPDATED LAT/LONG and outatge time "/>
    <n v="44517"/>
    <m/>
    <s v="Not In Scope"/>
    <m/>
    <m/>
    <m/>
    <m/>
    <m/>
    <m/>
    <m/>
    <m/>
    <m/>
    <m/>
    <m/>
    <m/>
    <m/>
    <m/>
    <m/>
    <m/>
    <m/>
    <m/>
    <m/>
    <m/>
    <m/>
    <m/>
    <m/>
    <m/>
    <m/>
    <m/>
    <m/>
    <m/>
    <m/>
    <m/>
    <m/>
    <m/>
    <s v="N"/>
    <m/>
    <m/>
    <m/>
    <m/>
    <m/>
    <m/>
    <s v="Y"/>
    <n v="44517"/>
    <n v="44517"/>
    <s v="NRH7"/>
    <s v="Nick Hestead 208/249-1360"/>
    <s v="Inquired if it was a bird, or a nest.  EE stated dead bird on ground under pole"/>
    <m/>
    <s v=" "/>
    <x v="44"/>
    <s v="05:24:00"/>
    <n v="44513"/>
    <s v="04:52:00"/>
    <s v="FAS"/>
    <s v="N"/>
    <s v="N"/>
    <n v="1542169"/>
    <s v="21-0145196.1(2 outages)"/>
    <m/>
    <s v="T005465036, T005465039, T005465054"/>
    <n v="122372149"/>
    <m/>
    <m/>
    <m/>
    <s v=" "/>
    <x v="0"/>
    <x v="0"/>
    <s v="N"/>
    <s v="N"/>
    <s v="N"/>
    <s v="On November 13, 2021 at 05:24 hours, a PG&amp;E Troubleman was dispatched to the Grand Island 2224, a 21kV Distribution Circuit on River Road near Highway 160 Isleton in response to a pole fire. Initial analysis indicates animal contact caused the ignition. The Upon arrival, the troubleman found a deceased bird under the power pole.  The As a result of this incident, 572 customers experienced a power outage. The ensuing fire was contained to the pole and the fire was suppressed by Sacramento Fire Department.  A PG&amp;E Crew replaced the crossarm, cut outs and restrung the wire on November 13, 2021."/>
    <s v="PG&amp;E"/>
    <s v="Other"/>
    <s v="Crossarm"/>
    <s v="D"/>
    <s v="D"/>
    <s v="Structure-PG&amp;E only"/>
    <s v="None"/>
    <m/>
    <m/>
    <m/>
    <m/>
    <s v="Contact - Animal - Bird"/>
    <s v="Contact from object"/>
    <s v="Animal contact"/>
    <s v="N"/>
    <s v="Overhead"/>
    <x v="0"/>
    <s v="Pole"/>
    <s v="Crossarm"/>
    <n v="101664074"/>
    <s v=" "/>
    <x v="0"/>
    <n v="38.195466671600002"/>
    <n v="-121.5662926713"/>
    <s v="Sacramento"/>
    <s v="GRAND ISLAND 2223"/>
    <n v="21000"/>
    <s v="GRAND ISLAND 22239492"/>
    <x v="0"/>
    <s v="Sacramento FD"/>
    <s v="Agriculture"/>
    <s v="Grass Fuel Model"/>
    <s v="Low Grass, ag field"/>
    <s v="N"/>
    <m/>
    <m/>
    <m/>
    <m/>
    <s v="N"/>
    <s v="N"/>
    <m/>
    <m/>
    <s v="2021-11-16"/>
    <m/>
    <m/>
    <m/>
    <m/>
    <m/>
    <m/>
    <m/>
    <m/>
    <m/>
    <m/>
    <m/>
    <m/>
    <m/>
    <m/>
    <m/>
    <m/>
    <m/>
    <m/>
    <m/>
    <s v=" "/>
    <s v="SACRAMENTO"/>
    <s v="VACAVILLE 05"/>
    <s v="05:24"/>
    <s v="11/13/2021"/>
    <s v="1542169"/>
    <s v="T005465036"/>
    <m/>
    <s v="TYLER ISLAND RACE TRAC"/>
    <s v="ISLETON"/>
    <n v="38.234110000000001"/>
    <n v="-121.56112"/>
    <s v="S2TM1GI"/>
    <s v="GUTIERREZ, MIGUEL"/>
    <n v="62462223"/>
    <s v="20211113 07:36"/>
    <n v="9002"/>
    <m/>
    <s v="tag created for crew to replace xarm"/>
    <s v="Y"/>
    <m/>
    <m/>
    <s v="38.1940333,-121.5658600,-4.700000,3D"/>
    <m/>
    <m/>
    <m/>
    <s v="sac fd"/>
    <m/>
    <s v="N"/>
    <s v="Y"/>
    <m/>
    <s v="Other (Comments)"/>
    <s v="foggy"/>
    <s v="PGE&amp;E-Owned Structure/Equipment"/>
    <m/>
    <s v="Calm"/>
    <m/>
    <s v="PG&amp;E Equipment"/>
    <m/>
    <s v="Structure Only"/>
    <m/>
    <s v="Fire Dept"/>
    <m/>
    <s v="Overhead"/>
    <m/>
    <s v="N"/>
    <m/>
    <m/>
    <m/>
    <s v="FIRE, POLE"/>
    <s v="CROSSARM, STEEL"/>
    <s v="N"/>
    <s v=" "/>
    <s v="Unplanned"/>
    <s v="Sacramento"/>
    <s v="Solano"/>
    <s v="062462223, GRAND ISLAND-2223"/>
    <s v="21-0145196.1(2 outages)"/>
    <s v="Unplanned"/>
    <s v="Clear;32-90 F"/>
    <s v="572"/>
    <s v="63584"/>
    <s v="NO"/>
    <s v="Line to Line"/>
    <s v="Sustained"/>
    <s v="No"/>
    <s v="9492"/>
    <s v="OH"/>
    <s v="Line Recloser"/>
    <s v="1542169"/>
    <s v="Other, Broken"/>
    <s v="B,C"/>
    <s v="11/13/21 08:13"/>
    <s v=" "/>
    <s v="REAR OF 14310 RIVER RD"/>
    <s v="FU 87541"/>
    <m/>
    <m/>
    <m/>
    <m/>
    <m/>
    <m/>
    <m/>
    <m/>
    <m/>
    <m/>
    <m/>
    <m/>
    <m/>
    <m/>
    <m/>
    <m/>
    <m/>
    <m/>
    <m/>
    <m/>
    <m/>
    <m/>
    <m/>
    <m/>
  </r>
  <r>
    <n v="2056"/>
    <s v="AGFC"/>
    <s v="3 - QC Complete"/>
    <n v="44515"/>
    <n v="44617"/>
    <s v="Other fire, not attributable to PG&amp;E assets. This information is preliminary."/>
    <s v="\\fxshare-nas05\quotashare-fs01\ESA\5 - Ignition Tracking\2021_Ignition_QC_Folders\20211113_nan_nan_nan_9690244840"/>
    <s v=" "/>
    <m/>
    <m/>
    <m/>
    <m/>
    <m/>
    <s v="Not In Scope"/>
    <m/>
    <m/>
    <m/>
    <m/>
    <m/>
    <m/>
    <m/>
    <m/>
    <m/>
    <m/>
    <m/>
    <m/>
    <m/>
    <m/>
    <m/>
    <m/>
    <m/>
    <m/>
    <m/>
    <m/>
    <m/>
    <m/>
    <m/>
    <m/>
    <m/>
    <m/>
    <m/>
    <m/>
    <m/>
    <m/>
    <m/>
    <m/>
    <m/>
    <m/>
    <m/>
    <m/>
    <m/>
    <m/>
    <m/>
    <m/>
    <m/>
    <m/>
    <m/>
    <m/>
    <m/>
    <m/>
    <s v=" "/>
    <x v="44"/>
    <s v="00:58:00"/>
    <m/>
    <m/>
    <s v="FAS"/>
    <s v="N"/>
    <s v="N"/>
    <m/>
    <m/>
    <m/>
    <n v="9690244840"/>
    <m/>
    <m/>
    <m/>
    <m/>
    <s v=" "/>
    <x v="0"/>
    <x v="1"/>
    <s v="N"/>
    <s v="N"/>
    <s v="N"/>
    <s v="Other fire, not attributable to PG&amp;E assets. This information is preliminary."/>
    <s v="Not PG&amp;E"/>
    <s v="Other"/>
    <s v="Customer Equipment"/>
    <m/>
    <m/>
    <s v="Structure-only"/>
    <m/>
    <m/>
    <m/>
    <m/>
    <m/>
    <s v="Other Fire: Non-PG&amp;E related"/>
    <m/>
    <m/>
    <m/>
    <s v="Overhead"/>
    <x v="1"/>
    <m/>
    <m/>
    <m/>
    <s v=" "/>
    <x v="1"/>
    <n v="37.977890000000002"/>
    <n v="-120.36117830000001"/>
    <s v="Tuolumne"/>
    <s v="CURTIS 1701"/>
    <n v="12000"/>
    <m/>
    <x v="0"/>
    <s v="Cal Fire"/>
    <s v="Hardwood Forest"/>
    <m/>
    <m/>
    <m/>
    <m/>
    <m/>
    <m/>
    <m/>
    <s v="N"/>
    <s v="N"/>
    <m/>
    <m/>
    <s v="2021-11-16"/>
    <m/>
    <m/>
    <m/>
    <m/>
    <m/>
    <m/>
    <m/>
    <m/>
    <m/>
    <m/>
    <m/>
    <m/>
    <m/>
    <m/>
    <m/>
    <m/>
    <m/>
    <m/>
    <m/>
    <s v=" "/>
    <s v="YOSEMITE"/>
    <s v="SONORA 03"/>
    <s v="00:58"/>
    <s v="11/13/2021"/>
    <m/>
    <n v="9690244840"/>
    <n v="19605"/>
    <s v="CEDAR RD"/>
    <s v="SONORA"/>
    <n v="37.978409999999997"/>
    <n v="-120.361442"/>
    <s v="Y9TMATP"/>
    <s v="TUCK, MATT"/>
    <n v="163351701"/>
    <s v="20211113 01:10"/>
    <n v="1121"/>
    <n v="1"/>
    <s v="disco @ meter per fire dept, no damage to service or meter panel found"/>
    <s v="Y"/>
    <m/>
    <m/>
    <s v="37.9778900,-120.3611783,639.000000,3D"/>
    <m/>
    <m/>
    <s v="19605 cedar rd Sonora ca"/>
    <s v="cal fire"/>
    <m/>
    <s v="N"/>
    <s v="Y"/>
    <s v="N"/>
    <s v="Clear"/>
    <m/>
    <s v="Customer-Owned Structure/Equipment"/>
    <m/>
    <s v="Calm"/>
    <m/>
    <s v="Unknown"/>
    <m/>
    <s v="Structure Only"/>
    <m/>
    <s v="Cal Fire"/>
    <m/>
    <s v="Overhead"/>
    <m/>
    <s v="Y"/>
    <s v="photos"/>
    <s v="PG&amp;E Employee"/>
    <s v="matp"/>
    <m/>
    <m/>
    <m/>
    <s v=" "/>
    <m/>
    <m/>
    <m/>
    <m/>
    <m/>
    <m/>
    <m/>
    <m/>
    <m/>
    <m/>
    <m/>
    <m/>
    <m/>
    <m/>
    <m/>
    <m/>
    <m/>
    <m/>
    <m/>
    <m/>
    <m/>
    <m/>
    <m/>
    <m/>
    <m/>
    <m/>
    <m/>
    <m/>
    <m/>
    <m/>
    <m/>
    <m/>
    <m/>
    <m/>
    <m/>
    <m/>
    <m/>
    <m/>
    <m/>
    <m/>
    <m/>
    <m/>
    <m/>
    <m/>
    <m/>
    <m/>
    <m/>
  </r>
  <r>
    <n v="2055"/>
    <s v="MXX7"/>
    <s v="3 - QC Complete"/>
    <n v="44511"/>
    <n v="44617"/>
    <s v="Other fire, not attributable to PG&amp;E assets. Roof was on fire and burnt service drop. This information is preliminary."/>
    <s v="\\fxshare-nas05\quotashare-fs01\ESA\5 - Ignition Tracking\2021_Ignition_QC_Folders\20211111_nan_nan_nan_3321619933"/>
    <s v=" "/>
    <m/>
    <m/>
    <m/>
    <m/>
    <m/>
    <s v="Not In Scope"/>
    <m/>
    <m/>
    <m/>
    <m/>
    <m/>
    <m/>
    <m/>
    <m/>
    <m/>
    <m/>
    <m/>
    <m/>
    <m/>
    <m/>
    <m/>
    <m/>
    <m/>
    <m/>
    <m/>
    <m/>
    <m/>
    <m/>
    <m/>
    <m/>
    <m/>
    <m/>
    <m/>
    <m/>
    <m/>
    <m/>
    <m/>
    <m/>
    <m/>
    <m/>
    <m/>
    <m/>
    <m/>
    <m/>
    <m/>
    <m/>
    <m/>
    <m/>
    <m/>
    <m/>
    <m/>
    <m/>
    <s v=" "/>
    <x v="45"/>
    <s v="16:56:00"/>
    <m/>
    <m/>
    <s v="FAS"/>
    <s v="N"/>
    <s v="N"/>
    <m/>
    <m/>
    <m/>
    <n v="3321619933"/>
    <m/>
    <m/>
    <m/>
    <m/>
    <s v=" "/>
    <x v="0"/>
    <x v="1"/>
    <s v="N"/>
    <s v="N"/>
    <s v="N"/>
    <s v="Other fire, not attributable to PG&amp;E assets. Roof was on fire and burnt service drop. This information is preliminary."/>
    <s v="Not PG&amp;E"/>
    <s v="Building"/>
    <m/>
    <m/>
    <m/>
    <s v="Structure-only"/>
    <s v="not structure. just service wire before weatherhead "/>
    <m/>
    <m/>
    <m/>
    <m/>
    <s v="Other Fire: Non-PG&amp;E related"/>
    <m/>
    <m/>
    <m/>
    <s v="Overhead"/>
    <x v="1"/>
    <m/>
    <m/>
    <m/>
    <s v=" "/>
    <x v="0"/>
    <n v="37.976039999999998"/>
    <n v="-122.51327999999999"/>
    <s v="Marin"/>
    <s v="SAN RAFAEL 1109"/>
    <n v="12000"/>
    <s v="SAN RAFAEL 1109692576"/>
    <x v="0"/>
    <s v="Other Party-nan"/>
    <s v="Urban"/>
    <m/>
    <m/>
    <s v="N"/>
    <m/>
    <m/>
    <m/>
    <m/>
    <s v="N"/>
    <s v="N"/>
    <m/>
    <m/>
    <s v="2021-11-12"/>
    <m/>
    <m/>
    <m/>
    <m/>
    <m/>
    <m/>
    <m/>
    <m/>
    <m/>
    <m/>
    <m/>
    <m/>
    <m/>
    <m/>
    <m/>
    <m/>
    <m/>
    <m/>
    <m/>
    <s v=" "/>
    <s v="NORTH BAY"/>
    <s v="SAN RAFAEL 05"/>
    <s v="16:56"/>
    <s v="11/11/2021"/>
    <m/>
    <n v="3321619933"/>
    <n v="32"/>
    <s v="HIGHLAND AVE"/>
    <s v="SAN RAFAEL"/>
    <n v="37.976039999999998"/>
    <n v="-122.513285"/>
    <s v="N2TKXAW"/>
    <s v="ANDREWS, KYLE"/>
    <s v="42011109"/>
    <s v="20211111 18:59"/>
    <n v="1102"/>
    <m/>
    <s v="burnt up service drop, approx 5 ft from weatherhead.  none pg&amp;e connections at WH, no record of dis/ rec at home. no proof of meter release. "/>
    <s v="Y"/>
    <m/>
    <m/>
    <s v="37.97604, -122.513285"/>
    <m/>
    <m/>
    <s v="approx 5ft from weatherhead on service drop "/>
    <m/>
    <m/>
    <s v="N"/>
    <s v="Y"/>
    <s v="Y"/>
    <s v="Clear"/>
    <m/>
    <s v="Private Land"/>
    <m/>
    <s v="Calm"/>
    <m/>
    <s v="PG&amp;E Equipment"/>
    <s v="service drop to home "/>
    <s v="Structure Only"/>
    <s v="not structure. just service wire before weatherhead "/>
    <s v="Other Party"/>
    <s v="home owner "/>
    <s v="Overhead"/>
    <m/>
    <s v="N"/>
    <m/>
    <m/>
    <m/>
    <m/>
    <m/>
    <m/>
    <s v=" "/>
    <m/>
    <m/>
    <m/>
    <m/>
    <m/>
    <m/>
    <m/>
    <m/>
    <m/>
    <m/>
    <m/>
    <m/>
    <m/>
    <m/>
    <m/>
    <m/>
    <m/>
    <m/>
    <m/>
    <m/>
    <m/>
    <m/>
    <m/>
    <m/>
    <m/>
    <m/>
    <m/>
    <m/>
    <m/>
    <m/>
    <m/>
    <m/>
    <m/>
    <m/>
    <m/>
    <m/>
    <m/>
    <m/>
    <m/>
    <m/>
    <m/>
    <m/>
    <m/>
    <m/>
    <m/>
    <m/>
    <m/>
  </r>
  <r>
    <n v="2054"/>
    <s v="MXX7"/>
    <s v="3 - QC Complete"/>
    <n v="44511"/>
    <n v="44617"/>
    <s v="Other fire, not attributable to PG&amp;E assets. PG&amp;E assets were affected. Fire was started by trash near the pole. This information is preliminary."/>
    <s v="\\fxshare-nas05\quotashare-fs01\ESA\5 - Ignition Tracking\2021_Ignition_QC_Folders\20211111_nan_nan_nan_T005464009"/>
    <s v=" "/>
    <m/>
    <m/>
    <m/>
    <m/>
    <m/>
    <s v="Not In Scope"/>
    <m/>
    <m/>
    <m/>
    <m/>
    <m/>
    <m/>
    <m/>
    <m/>
    <m/>
    <m/>
    <m/>
    <m/>
    <m/>
    <m/>
    <m/>
    <m/>
    <m/>
    <m/>
    <m/>
    <m/>
    <m/>
    <m/>
    <m/>
    <m/>
    <m/>
    <m/>
    <m/>
    <m/>
    <m/>
    <m/>
    <m/>
    <m/>
    <m/>
    <m/>
    <m/>
    <m/>
    <m/>
    <m/>
    <m/>
    <m/>
    <m/>
    <m/>
    <m/>
    <m/>
    <m/>
    <m/>
    <s v=" "/>
    <x v="45"/>
    <s v="15:22:00"/>
    <m/>
    <m/>
    <s v="FAS"/>
    <s v="N"/>
    <s v="N"/>
    <m/>
    <m/>
    <m/>
    <s v="T005464009"/>
    <n v="122365883"/>
    <m/>
    <m/>
    <m/>
    <s v=" "/>
    <x v="0"/>
    <x v="1"/>
    <s v="N"/>
    <s v="N"/>
    <s v="N"/>
    <s v="Other fire, not attributable to PG&amp;E assets. PG&amp;E assets were affected. Fire was started by trash near the pole. This information is preliminary."/>
    <s v="Not PG&amp;E"/>
    <s v="Vegetation"/>
    <m/>
    <m/>
    <m/>
    <s v="&lt;3 meters of linear travel"/>
    <m/>
    <m/>
    <m/>
    <m/>
    <m/>
    <s v="Other Fire: Non-PG&amp;E related"/>
    <m/>
    <m/>
    <m/>
    <s v="Overhead"/>
    <x v="1"/>
    <m/>
    <m/>
    <m/>
    <s v=" "/>
    <x v="0"/>
    <n v="36.007165000000001"/>
    <n v="-119.51163"/>
    <s v="Tulare"/>
    <s v="CORCORAN 1106"/>
    <n v="12000"/>
    <m/>
    <x v="0"/>
    <s v="Kings County FD"/>
    <s v="Agriculture"/>
    <m/>
    <m/>
    <m/>
    <m/>
    <m/>
    <m/>
    <m/>
    <s v="N"/>
    <s v="N"/>
    <m/>
    <m/>
    <s v="2021-11-12"/>
    <m/>
    <m/>
    <m/>
    <m/>
    <m/>
    <m/>
    <m/>
    <m/>
    <m/>
    <m/>
    <m/>
    <m/>
    <m/>
    <m/>
    <m/>
    <m/>
    <m/>
    <m/>
    <m/>
    <s v=" "/>
    <s v="FRESNO"/>
    <s v="CORCORAN"/>
    <s v="15:22"/>
    <s v="11/11/2021"/>
    <m/>
    <s v="T005464009"/>
    <s v="UNKNOWN"/>
    <s v="HWY 43"/>
    <s v="CORCORAN"/>
    <m/>
    <m/>
    <s v="F5TIRP1"/>
    <s v="PIERSON, IAN"/>
    <m/>
    <s v="20211111 17:17"/>
    <n v="9110"/>
    <m/>
    <s v="NO OUTAGE. found burnt pole due to rubish fire at base of structure. created EC tag and notified on-call. marked USA. Inspected several other locations that had small brush fires for damage."/>
    <s v="Y"/>
    <m/>
    <m/>
    <s v="36.007165, -119.511635"/>
    <m/>
    <m/>
    <s v="Fire started at base of pole in brush, looks to have been trash near pole."/>
    <s v="Kings County FD"/>
    <m/>
    <s v="N"/>
    <s v="Y"/>
    <m/>
    <s v="Clear"/>
    <m/>
    <s v="County Land"/>
    <m/>
    <s v="Calm"/>
    <m/>
    <s v="Vegetation"/>
    <m/>
    <s v="&lt; 1 meter"/>
    <m/>
    <s v="Fire Dept"/>
    <m/>
    <s v="Overhead"/>
    <m/>
    <s v="N"/>
    <s v="pictures taken."/>
    <m/>
    <m/>
    <s v="VANDALISM"/>
    <s v="POLE-WOOD"/>
    <s v="N"/>
    <s v=" "/>
    <m/>
    <m/>
    <m/>
    <m/>
    <m/>
    <m/>
    <m/>
    <m/>
    <m/>
    <m/>
    <m/>
    <m/>
    <m/>
    <m/>
    <m/>
    <m/>
    <m/>
    <m/>
    <m/>
    <m/>
    <m/>
    <m/>
    <m/>
    <m/>
    <m/>
    <m/>
    <m/>
    <m/>
    <m/>
    <m/>
    <m/>
    <m/>
    <m/>
    <m/>
    <m/>
    <m/>
    <m/>
    <m/>
    <m/>
    <m/>
    <m/>
    <m/>
    <m/>
    <m/>
    <m/>
    <m/>
    <m/>
  </r>
  <r>
    <n v="2053"/>
    <s v="P4K5"/>
    <s v="3 - QC Complete"/>
    <n v="44511"/>
    <n v="44617"/>
    <s v="Other fire, not attributable to PG&amp;E. Fire started inside main panel room above switch gear of a pad mount box. Tman found secondary bayonett fuses blown. This fire impacted the other utility service in the box. The cause of the fire is listed as equipment failure in the FAS record. This information is preliminary."/>
    <s v="\\fxshare-nas05\quotashare-fs01\ESA\5 - Ignition Tracking\2021_Ignition_QC_Folders\20211111_nan_nan_nan_1541059514"/>
    <s v=" "/>
    <m/>
    <m/>
    <m/>
    <m/>
    <m/>
    <s v="Not In Scope"/>
    <m/>
    <m/>
    <m/>
    <m/>
    <m/>
    <m/>
    <m/>
    <m/>
    <m/>
    <m/>
    <m/>
    <m/>
    <m/>
    <m/>
    <m/>
    <m/>
    <m/>
    <m/>
    <m/>
    <m/>
    <m/>
    <m/>
    <m/>
    <m/>
    <m/>
    <m/>
    <m/>
    <m/>
    <m/>
    <m/>
    <m/>
    <m/>
    <m/>
    <m/>
    <m/>
    <m/>
    <m/>
    <m/>
    <m/>
    <m/>
    <m/>
    <m/>
    <m/>
    <m/>
    <m/>
    <m/>
    <s v=" "/>
    <x v="45"/>
    <s v="12:18:00"/>
    <m/>
    <m/>
    <s v="FAS"/>
    <s v="N"/>
    <s v="N"/>
    <m/>
    <m/>
    <m/>
    <n v="1541059514"/>
    <n v="122365219"/>
    <m/>
    <m/>
    <m/>
    <s v=" "/>
    <x v="0"/>
    <x v="1"/>
    <s v="N"/>
    <s v="N"/>
    <s v="N"/>
    <s v="Other fire, not related to PG&amp;E. Fire started inside main panel room above switch gear of a pad mount box. Tman found secondary bayonett fuses blown. This fire impacted the other utility service in the box. The cause of the fire is listed as equipment failure in the FAS record. This information is preliminary."/>
    <s v="Not PG&amp;E"/>
    <s v="Other"/>
    <m/>
    <m/>
    <m/>
    <s v="Structure-only"/>
    <s v="small fire in main panel room above switch gear/ meter cabinet"/>
    <m/>
    <m/>
    <m/>
    <m/>
    <s v="Other Fire: Non-PG&amp;E related"/>
    <m/>
    <m/>
    <m/>
    <s v="Pad mount"/>
    <x v="1"/>
    <m/>
    <m/>
    <m/>
    <s v=" "/>
    <x v="0"/>
    <n v="37.902751700000003"/>
    <n v="-122.064565"/>
    <s v="Contra Costa"/>
    <s v="LAKEWOOD 2226"/>
    <n v="21000"/>
    <s v="LAKEWOOD 2226CB"/>
    <x v="0"/>
    <s v="Co Co County FD"/>
    <s v="Urban"/>
    <m/>
    <m/>
    <s v="N"/>
    <m/>
    <m/>
    <m/>
    <m/>
    <s v="N"/>
    <s v="N"/>
    <m/>
    <m/>
    <s v="2021-11-12"/>
    <m/>
    <m/>
    <m/>
    <m/>
    <m/>
    <m/>
    <m/>
    <m/>
    <m/>
    <m/>
    <m/>
    <m/>
    <m/>
    <m/>
    <m/>
    <m/>
    <m/>
    <m/>
    <m/>
    <s v=" "/>
    <s v="DIABLO"/>
    <s v="CONCORD 03"/>
    <s v="12:18"/>
    <s v="11/11/2021"/>
    <m/>
    <n v="1541059514"/>
    <n v="1755"/>
    <s v="LOCUST ST (FUEL CELL-G"/>
    <s v="WALNUT CREEK"/>
    <n v="37.902521999999998"/>
    <n v="-122.063666"/>
    <s v="D2TA1SI"/>
    <s v="SARTORIO, TONY"/>
    <n v="13532226"/>
    <s v="20211111 14:08"/>
    <n v="1091"/>
    <m/>
    <s v="fire inside meter room above pge meter on top of switch gear,  found T-18054all 3 secondary bayonett fuses blown,  tx switched off @ secondary breaker, primary hot. CREW NEEDED,  buss duct secondary and TX will need to be inspected/tested and repairs made to buss duct as well as main panel switchgear as needed before re energizing"/>
    <s v="Y"/>
    <m/>
    <m/>
    <s v="37.9027517,-122.0645650,41.000000,3D"/>
    <m/>
    <m/>
    <m/>
    <s v="CO CO COUNTY FD"/>
    <m/>
    <s v="N"/>
    <s v="Y"/>
    <s v="Y"/>
    <s v="Clear"/>
    <m/>
    <s v="Cable/Phone/Another Utility Company"/>
    <s v="att main call center "/>
    <s v="Calm"/>
    <m/>
    <s v="Unknown"/>
    <m/>
    <s v="Structure Only"/>
    <s v="small fire in main panel room above switch gear/ meter cabinet"/>
    <s v="Fire Dept"/>
    <m/>
    <s v="Pad mount"/>
    <m/>
    <s v="N"/>
    <m/>
    <m/>
    <m/>
    <m/>
    <m/>
    <m/>
    <s v=" "/>
    <m/>
    <m/>
    <m/>
    <m/>
    <m/>
    <m/>
    <m/>
    <m/>
    <m/>
    <m/>
    <m/>
    <m/>
    <m/>
    <m/>
    <m/>
    <m/>
    <m/>
    <m/>
    <m/>
    <m/>
    <m/>
    <m/>
    <m/>
    <m/>
    <m/>
    <m/>
    <m/>
    <m/>
    <m/>
    <m/>
    <m/>
    <m/>
    <m/>
    <m/>
    <m/>
    <m/>
    <m/>
    <m/>
    <m/>
    <m/>
    <m/>
    <m/>
    <m/>
    <m/>
    <m/>
    <m/>
    <m/>
  </r>
  <r>
    <n v="2052"/>
    <s v="MXX7"/>
    <s v="3 - QC Complete"/>
    <n v="44511"/>
    <n v="44617"/>
    <s v="Car pole caused wire to go down. Troubleman found signs of spark/ignition on the ground. CAP 122363642 has been created for this incident. There was no fire. This information is preliminary."/>
    <s v="\\fxshare-nas05\quotashare-fs01\ESA\5 - Ignition Tracking\2021_Ignition_QC_Folders\20211110_nan_nan_INT-15317_nan"/>
    <s v=" "/>
    <m/>
    <m/>
    <m/>
    <m/>
    <m/>
    <s v="Not In Scope"/>
    <m/>
    <m/>
    <m/>
    <m/>
    <m/>
    <m/>
    <m/>
    <m/>
    <m/>
    <m/>
    <m/>
    <m/>
    <m/>
    <m/>
    <m/>
    <m/>
    <m/>
    <m/>
    <m/>
    <m/>
    <m/>
    <m/>
    <m/>
    <m/>
    <m/>
    <m/>
    <m/>
    <m/>
    <m/>
    <m/>
    <m/>
    <m/>
    <m/>
    <m/>
    <m/>
    <m/>
    <m/>
    <m/>
    <m/>
    <m/>
    <m/>
    <m/>
    <m/>
    <m/>
    <m/>
    <m/>
    <s v=" "/>
    <x v="46"/>
    <s v="15:52:00"/>
    <m/>
    <m/>
    <s v="Trans-Sub Email"/>
    <s v="N"/>
    <s v="N"/>
    <m/>
    <m/>
    <s v="INT-15317"/>
    <m/>
    <m/>
    <m/>
    <m/>
    <m/>
    <s v=" "/>
    <x v="0"/>
    <x v="1"/>
    <s v="N"/>
    <s v="N"/>
    <s v="N"/>
    <s v="Car pole caused wire to go down. Troubleman found signs of spark/ignition on the ground. CAP 122363642 has been created for this incident. There was no fire. This information is preliminary."/>
    <s v="Not PG&amp;E"/>
    <m/>
    <m/>
    <s v="T"/>
    <m/>
    <s v="No Fire"/>
    <m/>
    <m/>
    <m/>
    <m/>
    <m/>
    <s v="No Fire"/>
    <m/>
    <m/>
    <m/>
    <s v="Overhead"/>
    <x v="1"/>
    <m/>
    <m/>
    <m/>
    <s v=" "/>
    <x v="0"/>
    <n v="36.533749999999998"/>
    <n v="-121.47881"/>
    <s v="Monterey"/>
    <s v="Soledad #1-60kV"/>
    <n v="60000"/>
    <m/>
    <x v="0"/>
    <m/>
    <s v="Urban"/>
    <m/>
    <m/>
    <s v="N"/>
    <m/>
    <m/>
    <m/>
    <m/>
    <s v="N"/>
    <s v="N"/>
    <m/>
    <m/>
    <s v="2021-11-12"/>
    <m/>
    <m/>
    <m/>
    <m/>
    <m/>
    <m/>
    <m/>
    <m/>
    <m/>
    <m/>
    <m/>
    <m/>
    <m/>
    <m/>
    <m/>
    <m/>
    <m/>
    <m/>
    <m/>
    <s v=" "/>
    <s v="CENTRAL COAST"/>
    <m/>
    <m/>
    <m/>
    <m/>
    <m/>
    <m/>
    <m/>
    <s v="GONZALES"/>
    <m/>
    <m/>
    <m/>
    <m/>
    <m/>
    <m/>
    <m/>
    <m/>
    <m/>
    <m/>
    <m/>
    <m/>
    <m/>
    <m/>
    <m/>
    <m/>
    <m/>
    <m/>
    <m/>
    <m/>
    <m/>
    <m/>
    <m/>
    <m/>
    <m/>
    <m/>
    <m/>
    <m/>
    <m/>
    <m/>
    <m/>
    <m/>
    <m/>
    <m/>
    <m/>
    <m/>
    <m/>
    <m/>
    <m/>
    <m/>
    <m/>
    <m/>
    <s v=" "/>
    <m/>
    <m/>
    <m/>
    <m/>
    <m/>
    <m/>
    <m/>
    <m/>
    <m/>
    <m/>
    <m/>
    <m/>
    <m/>
    <m/>
    <m/>
    <m/>
    <m/>
    <m/>
    <m/>
    <m/>
    <m/>
    <m/>
    <m/>
    <m/>
    <m/>
    <m/>
    <m/>
    <m/>
    <m/>
    <m/>
    <m/>
    <m/>
    <m/>
    <m/>
    <m/>
    <m/>
    <m/>
    <m/>
    <m/>
    <m/>
    <m/>
    <m/>
    <m/>
    <m/>
    <m/>
    <m/>
    <m/>
  </r>
  <r>
    <n v="2160"/>
    <s v="FJGE"/>
    <s v="3 - QC Complete"/>
    <n v="44531"/>
    <n v="44617"/>
    <s v="Tree fell on line, crew to replace service conductor. This information is preliminary."/>
    <s v="\\fxshare-nas05\quotashare-fs01\ESA\5 - Ignition Tracking\2021_Ignition_QC_Folders\20211109_1538957_nan_nan_T005462056"/>
    <s v=" "/>
    <s v="Y"/>
    <s v="FJGE"/>
    <s v="Updated FNL per FAS, Fire lat/lng updated to SAP Equip #102057657 location"/>
    <n v="44522"/>
    <m/>
    <s v="Not In Scope"/>
    <m/>
    <m/>
    <m/>
    <m/>
    <m/>
    <m/>
    <m/>
    <m/>
    <m/>
    <m/>
    <m/>
    <s v="Not Required"/>
    <m/>
    <m/>
    <m/>
    <m/>
    <m/>
    <m/>
    <m/>
    <m/>
    <m/>
    <m/>
    <m/>
    <m/>
    <m/>
    <m/>
    <m/>
    <m/>
    <m/>
    <m/>
    <m/>
    <m/>
    <s v="N"/>
    <m/>
    <m/>
    <m/>
    <m/>
    <m/>
    <m/>
    <s v="Y"/>
    <n v="44523"/>
    <n v="44523"/>
    <s v="WLSK"/>
    <s v="Will Soria: 209-200-9663"/>
    <s v="TM stated the fire was contained to a small area of the tree only and was less than one linear meter in size.  Fire was already extinguished by the time TM arrived, unknown how it was supressed.  Per TM, cause of igntion was tree coming into contact with service conductor.  No PGE assets affected by fire.  "/>
    <m/>
    <s v=" "/>
    <x v="47"/>
    <s v="13:39:00"/>
    <n v="44509"/>
    <s v="13:35:00"/>
    <s v="FAS"/>
    <s v="Y"/>
    <s v="N"/>
    <n v="1538957"/>
    <m/>
    <m/>
    <s v="T005462056"/>
    <n v="122343659"/>
    <m/>
    <m/>
    <m/>
    <s v=" "/>
    <x v="0"/>
    <x v="0"/>
    <s v="Y"/>
    <s v="N"/>
    <s v="N"/>
    <s v="On November 09, 2021 at 0140 hours, a PG&amp;E Troubleman was dispatched to the Channel 1102 750V Service Connect near Shimizu Drive and Carlton Avenue in the vicinity of San Juaquin in response to a tree and conductor on fire. Initial analysis indicates vegetation contact caused the ignition. A healthy, green, green ash tree, approximatley 39' in height, had a service drop running through it, and the drop rubbed against the tree, wearing off the insulation and causing the trunk of the tree to burn. This resulted in an outage to one customer. The ensuing fire was less than 1 meter on the tree and it is unknown who suppressed the fire.  A PG&amp;E crew replaced the damaged conductor on November 09, 2021. "/>
    <s v="PG&amp;E"/>
    <s v="Vegetation"/>
    <m/>
    <s v="D"/>
    <s v="D"/>
    <s v="&lt;3 meters of linear travel"/>
    <s v="1'x1' "/>
    <m/>
    <m/>
    <m/>
    <m/>
    <s v="Vegetation"/>
    <s v="Contact from object"/>
    <s v="Veg. contact"/>
    <s v="N"/>
    <s v="Overhead"/>
    <x v="3"/>
    <s v="Service Drop"/>
    <s v="Conductor"/>
    <n v="102057657"/>
    <s v=" "/>
    <x v="0"/>
    <n v="37.963031115600003"/>
    <n v="-121.3251368424"/>
    <s v="San Joaquin"/>
    <s v="CHANNEL 1102"/>
    <n v="750"/>
    <s v="CHANNEL 1102CB"/>
    <x v="0"/>
    <s v="Unknown"/>
    <s v="Urban"/>
    <s v="Brush fuel model"/>
    <s v="Overgrown brush "/>
    <s v="N"/>
    <m/>
    <m/>
    <m/>
    <m/>
    <s v="N"/>
    <s v="N"/>
    <m/>
    <m/>
    <s v="2021-11-12"/>
    <m/>
    <m/>
    <m/>
    <m/>
    <m/>
    <m/>
    <m/>
    <m/>
    <m/>
    <m/>
    <m/>
    <m/>
    <m/>
    <m/>
    <m/>
    <m/>
    <m/>
    <m/>
    <m/>
    <s v=" "/>
    <s v="STOCKTON"/>
    <s v="STOCKTON 06"/>
    <m/>
    <n v="44509"/>
    <s v="1538957"/>
    <s v="T005462056"/>
    <s v="2015"/>
    <s v="W HARDING WAY"/>
    <s v="STOCKTON"/>
    <n v="37.96284"/>
    <n v="-121.32583"/>
    <s v="WLSK"/>
    <s v="SORIA, WILLIAM "/>
    <n v="163071102"/>
    <m/>
    <n v="9002"/>
    <m/>
    <s v="Field Remarks: EC tag created for crew to replace service and tree crew to clear tree.; Dispatcher Remarks: nan; Office Remarks: A:OK;X:SAN JUAN;R:TREE AND LINE WERE ON FIRE- POWER OUT - STOCKTON FIRE HAS CLEARED - REQ CHECK, PWR-Y "/>
    <m/>
    <m/>
    <m/>
    <m/>
    <m/>
    <m/>
    <m/>
    <m/>
    <s v=" "/>
    <m/>
    <m/>
    <m/>
    <m/>
    <m/>
    <m/>
    <m/>
    <m/>
    <m/>
    <m/>
    <m/>
    <m/>
    <m/>
    <m/>
    <m/>
    <m/>
    <m/>
    <m/>
    <m/>
    <m/>
    <m/>
    <s v="TREE-GREW INTO LINE"/>
    <s v="SERVICE CONDUCTOR"/>
    <m/>
    <m/>
    <m/>
    <m/>
    <m/>
    <m/>
    <m/>
    <m/>
    <m/>
    <m/>
    <m/>
    <m/>
    <m/>
    <m/>
    <m/>
    <m/>
    <m/>
    <m/>
    <m/>
    <m/>
    <m/>
    <m/>
    <m/>
    <m/>
    <m/>
    <m/>
    <m/>
    <m/>
    <m/>
    <m/>
    <m/>
    <m/>
    <m/>
    <m/>
    <m/>
    <m/>
    <m/>
    <m/>
    <m/>
    <m/>
    <m/>
    <m/>
    <m/>
    <m/>
    <m/>
    <m/>
    <m/>
    <m/>
    <m/>
  </r>
  <r>
    <n v="2156"/>
    <s v="CFMD"/>
    <s v="3 - QC Complete"/>
    <n v="44592"/>
    <n v="44617"/>
    <s v="Pole fire, crew to replace damaged fuses and cutouts. This information is preliminary"/>
    <s v="\\fxshare-nas05\quotashare-fs01\ESA\5 - Ignition Tracking\2021_Ignition_QC_Folders\20211108_1537744_nan_nan_T005460762"/>
    <s v=" "/>
    <s v="Y "/>
    <s v="CFMD"/>
    <m/>
    <n v="44593"/>
    <m/>
    <s v="Not In Scope"/>
    <m/>
    <m/>
    <m/>
    <m/>
    <m/>
    <m/>
    <m/>
    <m/>
    <m/>
    <m/>
    <m/>
    <m/>
    <m/>
    <m/>
    <m/>
    <m/>
    <m/>
    <m/>
    <m/>
    <m/>
    <m/>
    <m/>
    <m/>
    <m/>
    <m/>
    <m/>
    <m/>
    <m/>
    <m/>
    <m/>
    <m/>
    <m/>
    <s v="N"/>
    <m/>
    <m/>
    <m/>
    <m/>
    <m/>
    <m/>
    <s v="N"/>
    <m/>
    <m/>
    <m/>
    <m/>
    <s v=" "/>
    <m/>
    <m/>
    <x v="47"/>
    <s v="05:12:00"/>
    <n v="44508"/>
    <s v="05:12:00"/>
    <s v="FAS"/>
    <s v="Y"/>
    <s v="N"/>
    <s v="1537744, 1537734"/>
    <s v="21-01434630.7"/>
    <m/>
    <s v="T005460762"/>
    <n v="122339018"/>
    <n v="119700701"/>
    <m/>
    <m/>
    <s v=" "/>
    <x v="0"/>
    <x v="0"/>
    <s v="N"/>
    <s v="N"/>
    <s v="N"/>
    <s v="On November 9th, 2021 at approximately 05:12 hours, a PG&amp;E troubleman was dispatched to the Salinas 1105, 12kV distribution circuit in a circuit protection zone on Cambridge Court in the City of Salinas in the Central Coast Division. The responding troubleman assessed that the #3 fuse door at the cut outs had been torched apart. It was reported by dispatch that there was an outage after a transformer fire and explosion pole fire. _x000a_ The ensuing fire was limited to PG&amp;E assets.  PG&amp;E crews replaced the cutout and fuses on priority A Electric Corrective tag #122339018 on 11/10/2021. The outages affected 1979 customers. This incident occurred in a Non-HFTD with cloudy and light wind weather conditions. This information is preliminary."/>
    <s v="PG&amp;E"/>
    <s v="Other"/>
    <s v="Pole"/>
    <s v="D"/>
    <s v="D"/>
    <s v="Structure-PG&amp;E only"/>
    <m/>
    <m/>
    <m/>
    <m/>
    <m/>
    <s v="Equipment - PG&amp;E"/>
    <s v="All types of equipment / facility failure"/>
    <s v="Fuse failure - all"/>
    <s v="Y"/>
    <s v="Overhead"/>
    <x v="0"/>
    <s v="Fuse"/>
    <s v="cutout"/>
    <n v="101720641"/>
    <s v=" "/>
    <x v="0"/>
    <n v="36.708489565299999"/>
    <n v="-121.6387753707"/>
    <s v="Monterey"/>
    <s v="SALINAS 1105"/>
    <n v="12000"/>
    <s v="SALINAS 1105CB"/>
    <x v="0"/>
    <s v="Unknown"/>
    <s v="Urban"/>
    <s v="Fire-resistive fuel bed"/>
    <s v="Dirt"/>
    <s v="N"/>
    <m/>
    <m/>
    <m/>
    <m/>
    <s v="N"/>
    <s v="N"/>
    <m/>
    <m/>
    <s v="2021-11-09"/>
    <m/>
    <m/>
    <m/>
    <m/>
    <m/>
    <m/>
    <m/>
    <m/>
    <m/>
    <m/>
    <m/>
    <m/>
    <m/>
    <m/>
    <m/>
    <m/>
    <m/>
    <m/>
    <m/>
    <s v=" "/>
    <s v="CENTRAL COAST"/>
    <s v="SALINAS 02"/>
    <s v="17:12:00"/>
    <n v="44508"/>
    <s v="1537744"/>
    <s v="T005460762"/>
    <s v="1564"/>
    <s v="CAMBRIDGE CT"/>
    <s v="SALINAS"/>
    <n v="36.703209999999999"/>
    <n v="-121.63211"/>
    <s v="JRAH"/>
    <s v="ANDERSON, JARED"/>
    <n v="182011105"/>
    <m/>
    <n v="9002"/>
    <m/>
    <s v="Field Remarks: #3 FUSE DOOR AT C/O'S TORCHED APART.  CREW TO REPLACE C/O'S DAMAGED AND INSPECT RISER CABLE FOR ANY DAMAGE.; Dispatcher Remarks: nan; Office Remarks: A:AXS UNK;X:WESTMINISTER;R:COMPLETE OUT AFTER TRANSFORMR FIRE AND EXPLOSION POLE FIRE TRANSFRMENR POPPED BEHIND THIS HOUSE  FIRE  AD PGE ARE ONTHE WA Y"/>
    <m/>
    <m/>
    <m/>
    <m/>
    <m/>
    <m/>
    <m/>
    <m/>
    <s v=" "/>
    <m/>
    <m/>
    <m/>
    <m/>
    <m/>
    <m/>
    <m/>
    <m/>
    <m/>
    <m/>
    <m/>
    <m/>
    <m/>
    <m/>
    <m/>
    <m/>
    <m/>
    <m/>
    <m/>
    <m/>
    <m/>
    <s v="OVERHEAD"/>
    <s v="CUTOUT, FUSE HOLDER"/>
    <m/>
    <m/>
    <m/>
    <m/>
    <m/>
    <m/>
    <m/>
    <m/>
    <m/>
    <m/>
    <m/>
    <m/>
    <m/>
    <m/>
    <m/>
    <m/>
    <m/>
    <m/>
    <m/>
    <m/>
    <m/>
    <m/>
    <m/>
    <m/>
    <m/>
    <m/>
    <m/>
    <m/>
    <m/>
    <m/>
    <m/>
    <m/>
    <m/>
    <m/>
    <m/>
    <m/>
    <m/>
    <m/>
    <m/>
    <m/>
    <m/>
    <m/>
    <m/>
    <m/>
    <m/>
    <m/>
    <m/>
    <m/>
    <m/>
  </r>
  <r>
    <n v="2051"/>
    <s v="MXX7"/>
    <s v="3 - QC Complete"/>
    <n v="44510"/>
    <n v="44617"/>
    <s v="Other fire, not attributable to PG&amp;E assets. PG&amp;E assets weren't affected. This information is preliminary."/>
    <s v="\\fxshare-nas05\quotashare-fs01\ESA\5 - Ignition Tracking\2021_Ignition_QC_Folders\20211109_nan_nan_nan_7571325258"/>
    <s v=" "/>
    <m/>
    <m/>
    <m/>
    <m/>
    <m/>
    <s v="Not In Scope"/>
    <m/>
    <m/>
    <m/>
    <m/>
    <m/>
    <m/>
    <m/>
    <m/>
    <m/>
    <m/>
    <m/>
    <m/>
    <m/>
    <m/>
    <m/>
    <m/>
    <m/>
    <m/>
    <m/>
    <m/>
    <m/>
    <m/>
    <m/>
    <m/>
    <m/>
    <m/>
    <m/>
    <m/>
    <m/>
    <m/>
    <m/>
    <m/>
    <m/>
    <m/>
    <m/>
    <m/>
    <m/>
    <m/>
    <m/>
    <m/>
    <m/>
    <m/>
    <m/>
    <m/>
    <m/>
    <m/>
    <s v=" "/>
    <x v="47"/>
    <s v="22:54:00"/>
    <m/>
    <m/>
    <s v="FAS"/>
    <s v="N"/>
    <s v="N"/>
    <m/>
    <m/>
    <m/>
    <n v="7571325258"/>
    <m/>
    <m/>
    <m/>
    <m/>
    <s v=" "/>
    <x v="0"/>
    <x v="1"/>
    <s v="N"/>
    <s v="N"/>
    <s v="N"/>
    <s v="Other fire, not attributable to PG&amp;E assets. PG&amp;E assets weren't affected. This information is preliminary."/>
    <s v="Not PG&amp;E"/>
    <s v="Building"/>
    <m/>
    <m/>
    <m/>
    <s v="Structure-only"/>
    <m/>
    <m/>
    <m/>
    <m/>
    <m/>
    <s v="Other Fire: Non-PG&amp;E related"/>
    <m/>
    <m/>
    <m/>
    <s v="Overhead"/>
    <x v="1"/>
    <m/>
    <m/>
    <m/>
    <s v=" "/>
    <x v="0"/>
    <n v="37.042580000000001"/>
    <n v="-120.8676217"/>
    <s v="Merced"/>
    <s v="ORTIGA 1106"/>
    <n v="12000"/>
    <m/>
    <x v="0"/>
    <s v="Fire Dept"/>
    <s v="Agriculture"/>
    <m/>
    <m/>
    <m/>
    <m/>
    <m/>
    <m/>
    <m/>
    <s v="N"/>
    <s v="N"/>
    <m/>
    <m/>
    <s v="2021-11-12"/>
    <m/>
    <m/>
    <m/>
    <m/>
    <m/>
    <m/>
    <m/>
    <m/>
    <m/>
    <m/>
    <m/>
    <m/>
    <m/>
    <m/>
    <m/>
    <m/>
    <m/>
    <m/>
    <m/>
    <s v=" "/>
    <s v="YOSEMITE"/>
    <s v="LOS BANOS 01"/>
    <s v="22:54"/>
    <s v="11/09/2021"/>
    <m/>
    <n v="7571325258"/>
    <n v="20776"/>
    <s v="PIONEER RD"/>
    <s v="LOS BANOS"/>
    <n v="37.042346999999999"/>
    <n v="-120.867051"/>
    <s v="Y1TT1HK"/>
    <s v="HEADINGS, THOMAS"/>
    <n v="254311106"/>
    <s v="20211110 01:16"/>
    <n v="1121"/>
    <m/>
    <s v="FIRE STARTED INSIDE HOUSE. CAUSE UNKNOWN AT THIS TIME. NO PG&amp;E FACILITIES AFFECTED. CALLED FOR DISCONNECT TAG. VOLTAGE GOOD UPON ARRIVAL. INCIDENT NUMBER 025245."/>
    <s v="Y"/>
    <m/>
    <m/>
    <s v="37.0425800,-120.8676217,37.600000,3D"/>
    <m/>
    <m/>
    <m/>
    <s v="(209) 270-0664"/>
    <m/>
    <s v="N"/>
    <s v="Y"/>
    <s v="N"/>
    <s v="Clear"/>
    <m/>
    <s v="Customer-Owned Structure/Equipment"/>
    <m/>
    <s v="Calm"/>
    <m/>
    <s v="Unknown"/>
    <m/>
    <s v="Structure Only"/>
    <m/>
    <s v="Fire Dept"/>
    <m/>
    <s v="Overhead"/>
    <m/>
    <s v="N"/>
    <m/>
    <m/>
    <m/>
    <m/>
    <m/>
    <m/>
    <s v=" "/>
    <m/>
    <m/>
    <m/>
    <m/>
    <m/>
    <m/>
    <m/>
    <m/>
    <m/>
    <m/>
    <m/>
    <m/>
    <m/>
    <m/>
    <m/>
    <m/>
    <m/>
    <m/>
    <m/>
    <m/>
    <m/>
    <m/>
    <m/>
    <m/>
    <m/>
    <m/>
    <m/>
    <m/>
    <m/>
    <m/>
    <m/>
    <m/>
    <m/>
    <m/>
    <m/>
    <m/>
    <m/>
    <m/>
    <m/>
    <m/>
    <m/>
    <m/>
    <m/>
    <m/>
    <m/>
    <m/>
    <m/>
  </r>
  <r>
    <n v="2050"/>
    <s v="MXX7"/>
    <s v="3 - QC Complete"/>
    <n v="44509"/>
    <n v="44617"/>
    <s v="Other fire, not attributable to PG&amp;E assets. This information is preliminary."/>
    <s v="\\fxshare-nas05\quotashare-fs01\ESA\5 - Ignition Tracking\2021_Ignition_QC_Folders\20211109_nan_nan_nan_9963363922"/>
    <s v=" "/>
    <m/>
    <m/>
    <m/>
    <m/>
    <m/>
    <s v="Not In Scope"/>
    <m/>
    <m/>
    <m/>
    <m/>
    <m/>
    <m/>
    <m/>
    <m/>
    <m/>
    <m/>
    <m/>
    <m/>
    <m/>
    <m/>
    <m/>
    <m/>
    <m/>
    <m/>
    <m/>
    <m/>
    <m/>
    <m/>
    <m/>
    <m/>
    <m/>
    <m/>
    <m/>
    <m/>
    <m/>
    <m/>
    <m/>
    <m/>
    <m/>
    <m/>
    <m/>
    <m/>
    <m/>
    <m/>
    <m/>
    <m/>
    <m/>
    <m/>
    <m/>
    <m/>
    <m/>
    <m/>
    <s v=" "/>
    <x v="47"/>
    <s v="12:38:00"/>
    <m/>
    <m/>
    <s v="FAS"/>
    <s v="N"/>
    <s v="N"/>
    <m/>
    <m/>
    <m/>
    <n v="9963363922"/>
    <m/>
    <m/>
    <m/>
    <m/>
    <s v=" "/>
    <x v="0"/>
    <x v="1"/>
    <s v="N"/>
    <s v="N"/>
    <s v="N"/>
    <s v="Other fire, not attributable to PG&amp;E assets. This information is preliminary."/>
    <s v="Not PG&amp;E"/>
    <s v="Building"/>
    <m/>
    <m/>
    <m/>
    <s v="Structure-only"/>
    <m/>
    <m/>
    <m/>
    <m/>
    <m/>
    <s v="Other Fire: Non-PG&amp;E related"/>
    <m/>
    <m/>
    <m/>
    <s v="Underground"/>
    <x v="1"/>
    <m/>
    <m/>
    <m/>
    <s v=" "/>
    <x v="0"/>
    <n v="37.754076699999999"/>
    <n v="-121.43712669999999"/>
    <s v="San Joaquin"/>
    <s v="TRACY 1103"/>
    <n v="12000"/>
    <m/>
    <x v="0"/>
    <s v="Tracy FD"/>
    <s v="Urban"/>
    <m/>
    <m/>
    <m/>
    <m/>
    <m/>
    <m/>
    <m/>
    <s v="N"/>
    <s v="N"/>
    <m/>
    <m/>
    <s v="2021-11-09"/>
    <m/>
    <m/>
    <m/>
    <m/>
    <m/>
    <m/>
    <m/>
    <m/>
    <m/>
    <m/>
    <m/>
    <m/>
    <m/>
    <m/>
    <m/>
    <m/>
    <m/>
    <m/>
    <m/>
    <s v=" "/>
    <s v="STOCKTON"/>
    <s v="TRACY"/>
    <s v="12:38"/>
    <s v="11/09/2021"/>
    <m/>
    <n v="9963363922"/>
    <n v="1665"/>
    <s v="LINCOLN BLVD"/>
    <s v="TRACY"/>
    <n v="37.747382000000002"/>
    <n v="-121.443573"/>
    <s v="Q3TRXAE"/>
    <s v="ARREOLA, RAY"/>
    <n v="162881112"/>
    <s v="20211109 13:45"/>
    <n v="1121"/>
    <m/>
    <s v="PER FIRE DEPT DISCONNECT @ METER APPEARS TO BE SOLAR PANEL INVERTER , DISC TOSOLAR DAMAGED  LEFT DISCONNECTED @  METER"/>
    <s v="Y"/>
    <m/>
    <m/>
    <s v="37.7540767,-121.4371267,7.100000,3D"/>
    <m/>
    <m/>
    <m/>
    <s v="TRACY FD"/>
    <m/>
    <s v="N"/>
    <s v="Y"/>
    <s v="N"/>
    <s v="Clear"/>
    <m/>
    <s v="Customer-Owned Structure/Equipment"/>
    <m/>
    <s v="Light"/>
    <m/>
    <s v="Other (Comments)"/>
    <s v="SOLAR EQUIPMENT"/>
    <s v="Structure Only"/>
    <m/>
    <s v="Fire Dept"/>
    <m/>
    <s v="Underbuild"/>
    <m/>
    <s v="N"/>
    <m/>
    <m/>
    <m/>
    <m/>
    <m/>
    <m/>
    <s v=" "/>
    <m/>
    <m/>
    <m/>
    <m/>
    <m/>
    <m/>
    <m/>
    <m/>
    <m/>
    <m/>
    <m/>
    <m/>
    <m/>
    <m/>
    <m/>
    <m/>
    <m/>
    <m/>
    <m/>
    <m/>
    <m/>
    <m/>
    <m/>
    <m/>
    <m/>
    <m/>
    <m/>
    <m/>
    <m/>
    <m/>
    <m/>
    <m/>
    <m/>
    <m/>
    <m/>
    <m/>
    <m/>
    <m/>
    <m/>
    <m/>
    <m/>
    <m/>
    <m/>
    <m/>
    <m/>
    <m/>
    <m/>
  </r>
  <r>
    <n v="2049"/>
    <s v="DLY6"/>
    <s v="3 - QC Complete"/>
    <n v="44558"/>
    <n v="44617"/>
    <s v="There were reports of a blown bus 2 sect D pt near switch 109. The ensuing fire appears to be limited to PG&amp;E assets, in particular the voltage transformer. This information is preliminary."/>
    <s v="\\fxshare-nas05\quotashare-fs01\ESA\5 - Ignition Tracking\2021_Ignition_QC_Folders\20211109_nan_nan_INT-15312_nan"/>
    <s v=" "/>
    <s v="N"/>
    <m/>
    <m/>
    <m/>
    <m/>
    <s v="Not In Scope"/>
    <m/>
    <m/>
    <m/>
    <m/>
    <m/>
    <m/>
    <m/>
    <m/>
    <m/>
    <m/>
    <m/>
    <m/>
    <m/>
    <m/>
    <m/>
    <m/>
    <m/>
    <m/>
    <m/>
    <m/>
    <m/>
    <m/>
    <m/>
    <m/>
    <m/>
    <m/>
    <m/>
    <m/>
    <m/>
    <m/>
    <m/>
    <m/>
    <s v="N"/>
    <m/>
    <m/>
    <m/>
    <m/>
    <m/>
    <m/>
    <s v="N"/>
    <m/>
    <m/>
    <m/>
    <m/>
    <m/>
    <m/>
    <s v=" "/>
    <x v="47"/>
    <s v="01:21:00"/>
    <n v="44509"/>
    <s v="01:33:00"/>
    <s v="Trans-Sub Email"/>
    <s v="N"/>
    <s v="N"/>
    <m/>
    <m/>
    <s v="INT-15312, T21-08378"/>
    <m/>
    <m/>
    <m/>
    <m/>
    <m/>
    <s v=" "/>
    <x v="0"/>
    <x v="0"/>
    <s v="N"/>
    <s v="N"/>
    <s v="N"/>
    <s v="On November 9, 2021 at 01:21 hours, PG&amp;E became aware that the Potrero #2-115kV Transmission Circuit . On November 9, 2021 at 01:54 hours, an electrician arrived on site, at 05:28 a PG&amp;E troubleman arrived onsite to Potrero #2-115kV Transmission Circuit on Humboldt Street and Illinois Street in San Francisco in response to a power interruption. Initial analysis indicates equipment failure caused the ignition. Upon further investigation by PG&amp;E technician, it was reported that multiple insulations were broken at the location. The fire department was on scene,  however it was reported that the fire was self-extinguishing.  The ensuing fire was contained to equipment.  A clearance was created to take the line out of service to make necessary repairs which were completed on November 21, 2021.  "/>
    <s v="PG&amp;E"/>
    <s v="Other"/>
    <s v="Transformer"/>
    <s v="S"/>
    <s v="S"/>
    <s v="Structure-PG&amp;E only"/>
    <s v="Equipment on fire, appears to be putting self out "/>
    <m/>
    <m/>
    <m/>
    <m/>
    <s v="Equipment - PG&amp;E"/>
    <s v="All types of equipment / facility failure"/>
    <s v="Insulator failure"/>
    <s v="N"/>
    <s v="Padmounted"/>
    <x v="5"/>
    <s v="Transformer"/>
    <s v="Insulators, Transformer"/>
    <m/>
    <s v=" "/>
    <x v="0"/>
    <n v="37.757170000000002"/>
    <n v="-122.38648000000001"/>
    <s v="San Francisco"/>
    <s v="Potrero #2-115kV"/>
    <n v="115000"/>
    <m/>
    <x v="0"/>
    <s v="Self Extinguished"/>
    <s v="Urban"/>
    <s v="Fire Resistive Fuel bed"/>
    <s v="Gravel"/>
    <s v="N"/>
    <m/>
    <m/>
    <m/>
    <m/>
    <s v="N"/>
    <s v="N"/>
    <m/>
    <m/>
    <s v="2021-11-09"/>
    <m/>
    <m/>
    <m/>
    <m/>
    <m/>
    <m/>
    <m/>
    <m/>
    <m/>
    <m/>
    <m/>
    <m/>
    <m/>
    <m/>
    <m/>
    <m/>
    <m/>
    <m/>
    <m/>
    <s v=" "/>
    <s v="SAN FRANCISCO"/>
    <m/>
    <m/>
    <m/>
    <m/>
    <m/>
    <m/>
    <m/>
    <s v="SAN FRANCISCO"/>
    <m/>
    <m/>
    <m/>
    <m/>
    <m/>
    <m/>
    <m/>
    <m/>
    <m/>
    <m/>
    <m/>
    <m/>
    <m/>
    <m/>
    <m/>
    <m/>
    <m/>
    <m/>
    <m/>
    <m/>
    <m/>
    <m/>
    <m/>
    <m/>
    <m/>
    <m/>
    <m/>
    <m/>
    <m/>
    <m/>
    <m/>
    <m/>
    <m/>
    <m/>
    <m/>
    <m/>
    <m/>
    <m/>
    <m/>
    <m/>
    <m/>
    <m/>
    <s v=" "/>
    <m/>
    <m/>
    <m/>
    <m/>
    <m/>
    <m/>
    <m/>
    <m/>
    <m/>
    <m/>
    <m/>
    <m/>
    <m/>
    <m/>
    <m/>
    <m/>
    <m/>
    <m/>
    <m/>
    <m/>
    <m/>
    <m/>
    <m/>
    <m/>
    <m/>
    <m/>
    <m/>
    <m/>
    <m/>
    <m/>
    <m/>
    <m/>
    <m/>
    <m/>
    <m/>
    <m/>
    <m/>
    <m/>
    <m/>
    <m/>
    <m/>
    <m/>
    <m/>
    <m/>
    <m/>
    <m/>
    <m/>
  </r>
  <r>
    <n v="2364"/>
    <s v="AHH7"/>
    <s v="3 - QC Complete"/>
    <n v="44585"/>
    <n v="44617"/>
    <s v="Squirrel damaged service and started fire. This information is preliminary"/>
    <s v="\\fxshare-nas05\quotashare-fs01\ESA\5 - Ignition Tracking\2021_Ignition_QC_Folders\20211108_nan_nan_nan_9886996864"/>
    <s v=" "/>
    <m/>
    <m/>
    <m/>
    <m/>
    <m/>
    <s v="Not In Scope"/>
    <m/>
    <m/>
    <m/>
    <m/>
    <m/>
    <m/>
    <m/>
    <m/>
    <m/>
    <m/>
    <m/>
    <m/>
    <m/>
    <m/>
    <m/>
    <m/>
    <m/>
    <m/>
    <m/>
    <m/>
    <m/>
    <m/>
    <m/>
    <m/>
    <m/>
    <m/>
    <m/>
    <m/>
    <m/>
    <m/>
    <m/>
    <m/>
    <m/>
    <m/>
    <m/>
    <m/>
    <m/>
    <m/>
    <m/>
    <m/>
    <m/>
    <m/>
    <m/>
    <m/>
    <s v=" "/>
    <m/>
    <m/>
    <x v="48"/>
    <s v="14:22:00"/>
    <n v="44508"/>
    <s v="14:22:00"/>
    <s v="FAS"/>
    <s v="Y"/>
    <s v="N"/>
    <m/>
    <s v="N/A "/>
    <m/>
    <n v="9886996864"/>
    <n v="122338234"/>
    <m/>
    <m/>
    <m/>
    <s v=" "/>
    <x v="0"/>
    <x v="0"/>
    <s v="N"/>
    <s v="N"/>
    <s v="N"/>
    <s v="On November 8th, 2021 at 1429 hours, a PG&amp;E Troubleman was dispatched to the Stagg 12kV Distribution Circuit on Country Club Boulevard in the vicinity of Stockton in response to a burning service drop. Initial analysis indicates squirrels damaged the service drop by chewing on it over a period of time (approximately 120' in length).  The ensuing fire was limited to PG&amp;E assets and  was suppressed by Stockton FD. PG&amp;E Crew replaced the service line on November 8th, 2021."/>
    <s v="PG&amp;E"/>
    <s v="Other"/>
    <s v="Service drop"/>
    <s v="D"/>
    <s v="D"/>
    <s v="Structure-PG&amp;E only"/>
    <m/>
    <m/>
    <m/>
    <m/>
    <m/>
    <s v="Contact - Animal - Other"/>
    <s v="Contact from object"/>
    <s v="Animal contact"/>
    <m/>
    <s v="Overhead"/>
    <x v="0"/>
    <s v="Service Drop"/>
    <m/>
    <n v="102055526"/>
    <s v=" "/>
    <x v="0"/>
    <n v="37.962041999999997"/>
    <n v="-121.346321"/>
    <s v="San Joaquin"/>
    <s v="STAGG 1101"/>
    <n v="12000"/>
    <s v="STAGG 110186148"/>
    <x v="0"/>
    <s v="Stockton FD"/>
    <s v="Urban"/>
    <m/>
    <m/>
    <s v="N"/>
    <m/>
    <m/>
    <m/>
    <m/>
    <s v="Pending Data"/>
    <s v="Pending Data"/>
    <s v="Pending Data"/>
    <s v="Pending Data"/>
    <s v="2021-11-09"/>
    <m/>
    <m/>
    <m/>
    <m/>
    <m/>
    <m/>
    <m/>
    <m/>
    <m/>
    <m/>
    <m/>
    <m/>
    <m/>
    <m/>
    <m/>
    <m/>
    <m/>
    <m/>
    <m/>
    <s v=" "/>
    <s v="STOCKTON"/>
    <s v="STOCKTON 04"/>
    <s v="14:22:00"/>
    <n v="44508"/>
    <m/>
    <s v="9886996864"/>
    <s v="3321"/>
    <s v="COUNTRY CLUB BLVD"/>
    <s v="STOCKTON"/>
    <n v="37.962041999999997"/>
    <n v="-121.346321"/>
    <s v="DLDM"/>
    <s v="DAVIS, DAVID"/>
    <n v="162421101"/>
    <m/>
    <n v="1057"/>
    <m/>
    <s v="Field Remarks: Svc burnt due to squirell issues.Put tag in to replace svc.; Dispatcher Remarks: GAVE TO 15 MINUTE ETA @ 1430 - AGENCY STATES LEAVING THE SCENE; Office Remarks: STOCKTON FD REQ ETA 209-464-4648. POWERLINES IN BACK APPEAR TO BE DAMAGED DUE TO FIRE. XST WISCONSIN."/>
    <m/>
    <m/>
    <m/>
    <m/>
    <m/>
    <m/>
    <m/>
    <m/>
    <s v=" "/>
    <m/>
    <m/>
    <m/>
    <m/>
    <m/>
    <m/>
    <m/>
    <m/>
    <m/>
    <m/>
    <m/>
    <m/>
    <m/>
    <m/>
    <m/>
    <m/>
    <m/>
    <m/>
    <m/>
    <m/>
    <m/>
    <m/>
    <m/>
    <m/>
    <m/>
    <m/>
    <m/>
    <m/>
    <m/>
    <m/>
    <m/>
    <m/>
    <m/>
    <m/>
    <m/>
    <m/>
    <m/>
    <m/>
    <m/>
    <m/>
    <m/>
    <m/>
    <m/>
    <m/>
    <m/>
    <m/>
    <m/>
    <m/>
    <m/>
    <m/>
    <m/>
    <m/>
    <m/>
    <m/>
    <m/>
    <m/>
    <m/>
    <m/>
    <m/>
    <m/>
    <m/>
    <m/>
    <m/>
    <m/>
    <m/>
    <m/>
    <m/>
    <m/>
    <m/>
    <m/>
    <m/>
    <m/>
  </r>
  <r>
    <n v="2159"/>
    <s v="FJGE"/>
    <s v="3 - QC Complete"/>
    <n v="44531"/>
    <n v="44617"/>
    <s v="Arcing wires, conductor needs to berepaired and adjusted. This information is preliminary"/>
    <s v="\\fxshare-nas05\quotashare-fs01\ESA\5 - Ignition Tracking\2021_Ignition_QC_Folders\20211108_1538104_nan_nan_T005460976"/>
    <s v=" "/>
    <s v="Y"/>
    <s v="FJGE"/>
    <s v="Fire lat/long updated per SAP equip #100349277, FNL update per ILIS"/>
    <n v="44523"/>
    <m/>
    <s v="Not In Scope"/>
    <m/>
    <m/>
    <m/>
    <m/>
    <m/>
    <m/>
    <m/>
    <m/>
    <m/>
    <m/>
    <m/>
    <m/>
    <m/>
    <m/>
    <m/>
    <m/>
    <m/>
    <m/>
    <m/>
    <m/>
    <m/>
    <m/>
    <m/>
    <m/>
    <m/>
    <m/>
    <m/>
    <m/>
    <m/>
    <m/>
    <m/>
    <m/>
    <s v="N"/>
    <m/>
    <m/>
    <m/>
    <m/>
    <m/>
    <m/>
    <s v="Y"/>
    <s v="11/24/2021, 11/29/2021"/>
    <n v="44529"/>
    <s v="GJGE"/>
    <s v="Gregory Garretson: 530-896-4491"/>
    <s v=" TM was called and emailed. TM was contacted on 11/29/2021. TM confirmed there was no fire and that repairs that were completed were due to equipment damaged by the wind.  "/>
    <m/>
    <m/>
    <x v="48"/>
    <s v="09:30:00"/>
    <n v="44508"/>
    <s v="08:41:00"/>
    <s v="ILIS/OIS"/>
    <s v="N"/>
    <s v="N"/>
    <n v="1538104"/>
    <s v="21-0143634"/>
    <m/>
    <s v="T005460976"/>
    <n v="122339477"/>
    <m/>
    <m/>
    <m/>
    <s v=" "/>
    <x v="0"/>
    <x v="1"/>
    <s v="N"/>
    <s v="N"/>
    <s v="N"/>
    <s v="Primary conductor had sag that caught under bolt on PT pole that resulted in arcing. No ignition occurred."/>
    <s v="Not PG&amp;E"/>
    <s v="Other"/>
    <m/>
    <s v="D"/>
    <s v="D"/>
    <s v="No Fire"/>
    <s v="No fire"/>
    <m/>
    <m/>
    <m/>
    <m/>
    <s v="No Fire"/>
    <m/>
    <m/>
    <s v="Y"/>
    <s v="Overhead"/>
    <x v="0"/>
    <s v="Conductor - Primary"/>
    <s v="Conductor"/>
    <n v="100349277"/>
    <s v=" "/>
    <x v="0"/>
    <n v="39.735203974100003"/>
    <n v="-121.7748204751"/>
    <s v="Butte"/>
    <s v="NOTRE DAME 1104"/>
    <n v="12000"/>
    <s v="NOTRE DAME 1104CB"/>
    <x v="0"/>
    <s v="Unknown"/>
    <s v="Herbaceous"/>
    <s v="Brush fuel model"/>
    <s v="Brush"/>
    <s v="Y"/>
    <s v="Camp 2018"/>
    <m/>
    <m/>
    <m/>
    <s v="N"/>
    <s v="N"/>
    <m/>
    <m/>
    <s v="2021-11-09"/>
    <m/>
    <m/>
    <m/>
    <m/>
    <m/>
    <m/>
    <m/>
    <m/>
    <m/>
    <m/>
    <m/>
    <m/>
    <m/>
    <m/>
    <m/>
    <m/>
    <m/>
    <m/>
    <m/>
    <s v=" "/>
    <s v="NORTH VALLEY"/>
    <s v="CHICO 02"/>
    <s v="21:30:00"/>
    <n v="44508"/>
    <s v="1538104"/>
    <s v="T005460976"/>
    <s v="UNKNOWN"/>
    <s v="ON STILSON CANYON RD"/>
    <s v="CHICO"/>
    <n v="39.738819999999997"/>
    <n v="-121.78617"/>
    <s v="GJGE"/>
    <s v="GARRETSON, GREG"/>
    <n v="102041104"/>
    <m/>
    <n v="9002"/>
    <m/>
    <s v="Field Remarks: PRIMARY CONDUCTOR CONTACTED PT POLE AND HUNG UP ON BOLT; Dispatcher Remarks: nan; Office Remarks: AXS-OKAY SAW SPARKING AND FLASH COMING FROM POLE. POLE LOC  2 POLES AWAY FROM CATTLE GUARD , BEFORE SIGN THAT SAYS ONE LANE BRID GEFD IS ON SITE--POWER POLE IS NOW ON FIRE--ETA REQ 530-895-4912"/>
    <m/>
    <m/>
    <m/>
    <m/>
    <m/>
    <m/>
    <m/>
    <m/>
    <s v=" "/>
    <m/>
    <m/>
    <m/>
    <m/>
    <m/>
    <m/>
    <m/>
    <m/>
    <m/>
    <m/>
    <m/>
    <m/>
    <m/>
    <m/>
    <m/>
    <m/>
    <m/>
    <m/>
    <m/>
    <m/>
    <m/>
    <s v="OVERHEAD"/>
    <s v="CONDUCTOR, OVERHEAD"/>
    <m/>
    <m/>
    <m/>
    <m/>
    <m/>
    <m/>
    <m/>
    <m/>
    <m/>
    <m/>
    <m/>
    <m/>
    <m/>
    <m/>
    <m/>
    <m/>
    <m/>
    <m/>
    <m/>
    <m/>
    <m/>
    <m/>
    <m/>
    <m/>
    <m/>
    <m/>
    <m/>
    <m/>
    <m/>
    <m/>
    <m/>
    <m/>
    <m/>
    <m/>
    <m/>
    <m/>
    <m/>
    <m/>
    <m/>
    <m/>
    <m/>
    <m/>
    <m/>
    <m/>
    <m/>
    <m/>
    <m/>
    <m/>
    <m/>
  </r>
  <r>
    <n v="2158"/>
    <s v="CATX"/>
    <s v="3 - QC Complete"/>
    <n v="44530"/>
    <n v="44617"/>
    <s v="Pole fire, fire observed at the top of the pole. Crew to replace crossarm. This information is preliminary"/>
    <s v="\\fxshare-nas05\quotashare-fs01\ESA\5 - Ignition Tracking\2021_Ignition_QC_Folders\20211108_1537083_nan_nan_T005460007"/>
    <s v=" "/>
    <s v="Y"/>
    <s v="CATX"/>
    <s v="Outage time updated to FNL time on ILIS report, Fire LAT/LONG updated to pole (SAP ID 101290083)"/>
    <n v="44530"/>
    <m/>
    <s v="Not In Scope"/>
    <m/>
    <m/>
    <m/>
    <m/>
    <m/>
    <m/>
    <m/>
    <m/>
    <m/>
    <m/>
    <m/>
    <m/>
    <m/>
    <m/>
    <m/>
    <m/>
    <m/>
    <m/>
    <m/>
    <m/>
    <m/>
    <m/>
    <m/>
    <m/>
    <m/>
    <m/>
    <m/>
    <m/>
    <m/>
    <m/>
    <m/>
    <m/>
    <s v="N"/>
    <m/>
    <m/>
    <m/>
    <m/>
    <m/>
    <m/>
    <s v="Y"/>
    <n v="44530"/>
    <n v="44530"/>
    <s v="ADF0"/>
    <s v="Alan Finley Jr. (530) 434-3718"/>
    <s v="Alan advised the pole fire was caused by tracking. The fire was contained to the pole and extinguished by a TMAN"/>
    <m/>
    <m/>
    <x v="48"/>
    <s v="07:24:00"/>
    <n v="44508"/>
    <s v="07:44:00"/>
    <s v="ILIS/OIS"/>
    <s v="Y"/>
    <s v="N"/>
    <n v="1537083"/>
    <s v="21-0143229"/>
    <m/>
    <s v="T005460007"/>
    <n v="122334509"/>
    <m/>
    <m/>
    <m/>
    <s v=" "/>
    <x v="0"/>
    <x v="0"/>
    <s v="N"/>
    <s v="N"/>
    <s v="N"/>
    <s v="On November 8, 2021 at 0724 hours, a PG&amp;E Troubleman was dispatched to the Honcut 1102 12kV distribution circuit near Ramirez Road and Fruitland Road in the vicinity of Marysville in response to a pole fire. Initial analysis indicates the ignition was caused by tracking. The fire damaged the crossarm. This incident resulted in an outage affecting 24 customers at 0744 hours on November 8, 2021. Power was restored to all customers at 1539 hours on November 8, 2021. The ensuing fire was contained to the pole and was extinguished by the Troubleman. A PG&amp;E crew replaced the crossarm on November 8, 2021."/>
    <s v="PG&amp;E"/>
    <s v="Other"/>
    <s v="Pole"/>
    <s v="D"/>
    <s v="D"/>
    <s v="Structure-PG&amp;E only"/>
    <s v="Found pole top on fire. Fire contained to pole"/>
    <m/>
    <m/>
    <m/>
    <m/>
    <s v="Contamination"/>
    <s v="Contamination"/>
    <s v="Tracking"/>
    <s v="Y"/>
    <s v="Overhead"/>
    <x v="0"/>
    <s v="Crossarm"/>
    <s v="Crossarm"/>
    <n v="101290083"/>
    <s v=" "/>
    <x v="0"/>
    <n v="39.308223237999997"/>
    <n v="-121.5132598"/>
    <s v="Yuba"/>
    <s v="HONCUT 1102"/>
    <n v="12000"/>
    <s v="HONCUT 1102CB"/>
    <x v="0"/>
    <s v="Employee"/>
    <s v="Agriculture"/>
    <s v="Grass Fuel Model"/>
    <s v="Weeds"/>
    <s v="N"/>
    <m/>
    <m/>
    <m/>
    <m/>
    <s v="N"/>
    <s v="N"/>
    <m/>
    <m/>
    <s v="2021-11-09"/>
    <m/>
    <m/>
    <m/>
    <m/>
    <m/>
    <m/>
    <m/>
    <m/>
    <m/>
    <m/>
    <m/>
    <m/>
    <m/>
    <m/>
    <m/>
    <m/>
    <m/>
    <m/>
    <m/>
    <s v=" "/>
    <s v="SACRAMENTO"/>
    <s v="MARYSVILLE 01"/>
    <s v="07:24:00"/>
    <n v="44508"/>
    <s v="1537083"/>
    <s v="T005460007"/>
    <s v="UNKNOWN"/>
    <s v="RAMIREZ ROAD"/>
    <s v="LOMA RICA"/>
    <n v="39.294879999999999"/>
    <n v="-121.5183"/>
    <s v="ADF0"/>
    <s v="FINLEY, ALAN"/>
    <n v="103211102"/>
    <m/>
    <n v="9111"/>
    <m/>
    <s v="Field Remarks: found polle top of fire-- jim howard assisted with fire-- put pole out-- wire up-- clearance established- called supervisor; Dispatcher Remarks: nan; Office Remarks: AXS-OK FD  ADVISING PWR POLE SMOKING POSSIBLE FIRE. LINES INTACT.  USE EXT 7 FOR CALL BACK. "/>
    <m/>
    <m/>
    <m/>
    <m/>
    <m/>
    <m/>
    <m/>
    <m/>
    <s v=" "/>
    <m/>
    <m/>
    <m/>
    <m/>
    <m/>
    <m/>
    <m/>
    <m/>
    <m/>
    <m/>
    <m/>
    <m/>
    <m/>
    <m/>
    <m/>
    <m/>
    <m/>
    <m/>
    <m/>
    <m/>
    <m/>
    <s v="FIRE, POLE"/>
    <s v="CROSSARM, WOOD"/>
    <m/>
    <m/>
    <m/>
    <m/>
    <m/>
    <m/>
    <m/>
    <m/>
    <m/>
    <m/>
    <m/>
    <m/>
    <m/>
    <m/>
    <m/>
    <m/>
    <m/>
    <m/>
    <m/>
    <m/>
    <m/>
    <m/>
    <m/>
    <m/>
    <m/>
    <m/>
    <m/>
    <m/>
    <m/>
    <m/>
    <m/>
    <m/>
    <m/>
    <m/>
    <m/>
    <m/>
    <m/>
    <m/>
    <m/>
    <m/>
    <m/>
    <m/>
    <m/>
    <m/>
    <m/>
    <m/>
    <m/>
    <m/>
    <m/>
  </r>
  <r>
    <n v="2157"/>
    <s v="CATX"/>
    <s v="3 - QC Complete"/>
    <n v="44530"/>
    <n v="44617"/>
    <s v="Pole fire, conductors were tangled and caused a wire down situation. This information is preliminary."/>
    <s v="\\fxshare-nas05\quotashare-fs01\ESA\5 - Ignition Tracking\2021_Ignition_QC_Folders\20211108_1537028_nan_nan_T005459861"/>
    <s v=" "/>
    <s v="Y"/>
    <s v="CATX"/>
    <s v="Outage time updated, No Fire per Troubleman"/>
    <n v="44530"/>
    <m/>
    <s v="Not In Scope"/>
    <m/>
    <m/>
    <m/>
    <m/>
    <m/>
    <m/>
    <m/>
    <m/>
    <m/>
    <m/>
    <m/>
    <m/>
    <m/>
    <m/>
    <m/>
    <m/>
    <m/>
    <m/>
    <m/>
    <m/>
    <m/>
    <m/>
    <m/>
    <m/>
    <m/>
    <m/>
    <m/>
    <m/>
    <m/>
    <m/>
    <m/>
    <m/>
    <s v="N"/>
    <m/>
    <m/>
    <m/>
    <m/>
    <m/>
    <m/>
    <s v="Y"/>
    <n v="44530"/>
    <n v="44530"/>
    <s v="WLSk"/>
    <s v="Will Soria (209) 200-9663"/>
    <s v="Will advised there was no fire associated with this incident. Will advised a tree was rubbing against the conductor and caused the conductor to snap and fall to the ground. Will responded and repaired the conductor."/>
    <m/>
    <m/>
    <x v="48"/>
    <s v="06:36:00"/>
    <n v="44508"/>
    <s v="06:35:00"/>
    <s v="FAS"/>
    <s v="N"/>
    <s v="N"/>
    <n v="1537028"/>
    <m/>
    <m/>
    <s v="T005459861"/>
    <m/>
    <m/>
    <m/>
    <m/>
    <s v=" "/>
    <x v="0"/>
    <x v="1"/>
    <s v="N"/>
    <s v="N"/>
    <s v="N"/>
    <s v="No Fire"/>
    <s v="Not PG&amp;E"/>
    <s v="Other"/>
    <m/>
    <s v="D"/>
    <s v="D"/>
    <s v="No Fire"/>
    <s v="No Fire"/>
    <m/>
    <m/>
    <m/>
    <m/>
    <s v="No Fire"/>
    <m/>
    <m/>
    <m/>
    <s v="Overhead"/>
    <x v="0"/>
    <m/>
    <m/>
    <m/>
    <s v=" "/>
    <x v="0"/>
    <n v="37.969839999999998"/>
    <n v="-121.32476"/>
    <s v="San Joaquin"/>
    <s v="COUNTRY CLUB 1106"/>
    <n v="12000"/>
    <s v="COUNTRY CLUB 1106CB"/>
    <x v="0"/>
    <s v="No Fire"/>
    <s v="Urban"/>
    <m/>
    <m/>
    <s v="N"/>
    <m/>
    <m/>
    <m/>
    <m/>
    <s v="N"/>
    <s v="N"/>
    <m/>
    <m/>
    <s v="2021-11-09"/>
    <m/>
    <m/>
    <m/>
    <m/>
    <m/>
    <m/>
    <m/>
    <m/>
    <m/>
    <m/>
    <m/>
    <m/>
    <m/>
    <m/>
    <m/>
    <m/>
    <m/>
    <m/>
    <m/>
    <s v=" "/>
    <s v="STOCKTON"/>
    <s v="STOCKTON 04"/>
    <s v="06:36:00"/>
    <n v="44508"/>
    <s v="1537028"/>
    <s v="T005459861"/>
    <s v="1916"/>
    <s v="MICHIGAN AVE"/>
    <s v="STOCKTON"/>
    <n v="37.969839999999998"/>
    <n v="-121.32476"/>
    <s v="WLSK"/>
    <s v="SORIA, WILLIAM "/>
    <n v="163121106"/>
    <m/>
    <n v="9002"/>
    <m/>
    <s v="Field Remarks: repaired down service; Dispatcher Remarks: nan; Office Remarks: AXS-OK XSTR-COUNTRY CLUB PWR-Y NO TREES INVOLVED. TANGLED UP ON TOP OF EACH OTHER WIRES DOWN, POLE WAS ON FIRE THIS MORNING. POL E TO POLE FOR SCHOOL. TO STREET, OUT FRONT DOWN THE STREET IN FRONT OF MADISON ELEMENTARY. PER MARIA, FATHER SAW THS ALL"/>
    <m/>
    <m/>
    <m/>
    <m/>
    <m/>
    <m/>
    <m/>
    <m/>
    <s v=" "/>
    <m/>
    <m/>
    <m/>
    <m/>
    <m/>
    <m/>
    <m/>
    <m/>
    <m/>
    <m/>
    <m/>
    <m/>
    <m/>
    <m/>
    <m/>
    <m/>
    <m/>
    <m/>
    <m/>
    <m/>
    <m/>
    <s v="OVERHEAD"/>
    <s v="SERVICE CONDUCTOR"/>
    <m/>
    <m/>
    <m/>
    <m/>
    <m/>
    <m/>
    <m/>
    <m/>
    <m/>
    <m/>
    <m/>
    <m/>
    <m/>
    <m/>
    <m/>
    <m/>
    <m/>
    <m/>
    <m/>
    <m/>
    <m/>
    <m/>
    <m/>
    <m/>
    <m/>
    <m/>
    <m/>
    <m/>
    <m/>
    <m/>
    <m/>
    <m/>
    <m/>
    <m/>
    <m/>
    <m/>
    <m/>
    <m/>
    <m/>
    <m/>
    <m/>
    <m/>
    <m/>
    <m/>
    <m/>
    <m/>
    <m/>
    <m/>
    <m/>
  </r>
  <r>
    <n v="2048"/>
    <s v="MXX7"/>
    <s v="3 - QC Complete"/>
    <n v="44509"/>
    <n v="44617"/>
    <s v="Other fire, not attributable to PG&amp;E assets. This information is preliminary."/>
    <s v="\\fxshare-nas05\quotashare-fs01\ESA\5 - Ignition Tracking\2021_Ignition_QC_Folders\20211108_nan_nan_nan_0555520530"/>
    <s v=" "/>
    <m/>
    <m/>
    <m/>
    <m/>
    <m/>
    <s v="Not In Scope"/>
    <m/>
    <m/>
    <m/>
    <m/>
    <m/>
    <m/>
    <m/>
    <m/>
    <m/>
    <m/>
    <m/>
    <m/>
    <m/>
    <m/>
    <m/>
    <m/>
    <m/>
    <m/>
    <m/>
    <m/>
    <m/>
    <m/>
    <m/>
    <m/>
    <m/>
    <m/>
    <m/>
    <m/>
    <m/>
    <m/>
    <m/>
    <m/>
    <m/>
    <m/>
    <m/>
    <m/>
    <m/>
    <m/>
    <m/>
    <m/>
    <m/>
    <m/>
    <m/>
    <m/>
    <m/>
    <m/>
    <s v=" "/>
    <x v="48"/>
    <s v="16:56:00"/>
    <m/>
    <m/>
    <s v="FAS"/>
    <s v="N"/>
    <s v="N"/>
    <m/>
    <m/>
    <m/>
    <n v="555520530"/>
    <m/>
    <m/>
    <m/>
    <m/>
    <s v=" "/>
    <x v="0"/>
    <x v="1"/>
    <s v="N"/>
    <s v="N"/>
    <s v="N"/>
    <s v="Other fire, not attributable to PG&amp;E assets. This information is preliminary."/>
    <s v="Not PG&amp;E"/>
    <s v="Building"/>
    <m/>
    <m/>
    <m/>
    <s v="Structure-only"/>
    <m/>
    <m/>
    <m/>
    <m/>
    <m/>
    <s v="Other Fire: Non-PG&amp;E related"/>
    <m/>
    <m/>
    <m/>
    <s v="Overhead"/>
    <x v="1"/>
    <m/>
    <m/>
    <m/>
    <s v=" "/>
    <x v="0"/>
    <n v="35.017345065699999"/>
    <n v="-120.49278613689999"/>
    <s v="San Luis Obispo"/>
    <s v="MESA 1103"/>
    <n v="12000"/>
    <m/>
    <x v="0"/>
    <s v="Fire Dept"/>
    <s v="Barren/Other"/>
    <m/>
    <m/>
    <m/>
    <m/>
    <m/>
    <m/>
    <m/>
    <s v="N"/>
    <s v="N"/>
    <m/>
    <m/>
    <s v="2021-11-09"/>
    <m/>
    <m/>
    <m/>
    <m/>
    <m/>
    <m/>
    <m/>
    <m/>
    <m/>
    <m/>
    <m/>
    <m/>
    <m/>
    <m/>
    <m/>
    <m/>
    <m/>
    <m/>
    <m/>
    <s v=" "/>
    <s v="LOS PADRES"/>
    <s v="SANTA MARIA 01"/>
    <s v="16:56"/>
    <s v="11/08/2021"/>
    <m/>
    <n v="555520530"/>
    <n v="452"/>
    <s v="NEPTUNE CT"/>
    <s v="NIPOMO"/>
    <n v="35.017656000000002"/>
    <n v="-120.492851"/>
    <s v="L2TCJBW"/>
    <s v="BRIGGS, CHARLES"/>
    <n v="182821103"/>
    <s v="20211108 18:38"/>
    <n v="2640"/>
    <m/>
    <s v="Disconnected meter and removed per request of fire department.  Pie plated panel.  Structure fire. "/>
    <s v="Y"/>
    <m/>
    <m/>
    <s v="34.9076767,-120.4230217,75.400000,3D"/>
    <m/>
    <m/>
    <s v="452 Neptune, Nipomo"/>
    <s v="na"/>
    <m/>
    <s v="Y"/>
    <s v="Y"/>
    <s v="N"/>
    <s v="Clear"/>
    <m/>
    <s v="Customer-Owned Structure/Equipment"/>
    <m/>
    <s v="Calm"/>
    <m/>
    <s v="3rd Party"/>
    <m/>
    <s v="Structure Only"/>
    <m/>
    <s v="Fire Dept"/>
    <m/>
    <s v="Overhead"/>
    <m/>
    <s v="N"/>
    <m/>
    <m/>
    <m/>
    <m/>
    <m/>
    <m/>
    <s v=" "/>
    <m/>
    <m/>
    <m/>
    <m/>
    <m/>
    <m/>
    <m/>
    <m/>
    <m/>
    <m/>
    <m/>
    <m/>
    <m/>
    <m/>
    <m/>
    <m/>
    <m/>
    <m/>
    <m/>
    <m/>
    <m/>
    <m/>
    <m/>
    <m/>
    <m/>
    <m/>
    <m/>
    <m/>
    <m/>
    <m/>
    <m/>
    <m/>
    <m/>
    <m/>
    <m/>
    <m/>
    <m/>
    <m/>
    <m/>
    <m/>
    <m/>
    <m/>
    <m/>
    <m/>
    <m/>
    <m/>
    <m/>
  </r>
  <r>
    <n v="2047"/>
    <s v="MXX7"/>
    <s v="3 - QC Complete"/>
    <n v="44509"/>
    <n v="44617"/>
    <s v="Other fire, not attributable to PG&amp;E assets. This information is preliminary."/>
    <s v="\\fxshare-nas05\quotashare-fs01\ESA\5 - Ignition Tracking\2021_Ignition_QC_Folders\20211108_nan_nan_nan_0568292799"/>
    <s v=" "/>
    <m/>
    <m/>
    <m/>
    <m/>
    <m/>
    <s v="Not In Scope"/>
    <m/>
    <m/>
    <m/>
    <m/>
    <m/>
    <m/>
    <m/>
    <m/>
    <m/>
    <m/>
    <m/>
    <m/>
    <m/>
    <m/>
    <m/>
    <m/>
    <m/>
    <m/>
    <m/>
    <m/>
    <m/>
    <m/>
    <m/>
    <m/>
    <m/>
    <m/>
    <m/>
    <m/>
    <m/>
    <m/>
    <m/>
    <m/>
    <m/>
    <m/>
    <m/>
    <m/>
    <m/>
    <m/>
    <m/>
    <m/>
    <m/>
    <m/>
    <m/>
    <m/>
    <m/>
    <m/>
    <s v=" "/>
    <x v="48"/>
    <s v="12:50:00"/>
    <m/>
    <m/>
    <s v="FAS"/>
    <s v="N"/>
    <s v="N"/>
    <m/>
    <m/>
    <m/>
    <n v="568292799"/>
    <m/>
    <m/>
    <m/>
    <m/>
    <s v=" "/>
    <x v="0"/>
    <x v="1"/>
    <s v="N"/>
    <s v="N"/>
    <s v="N"/>
    <s v="Other fire, not attributable to PG&amp;E assets. This information is preliminary."/>
    <s v="Not PG&amp;E"/>
    <s v="Building"/>
    <m/>
    <m/>
    <m/>
    <s v="Structure-only"/>
    <m/>
    <m/>
    <m/>
    <m/>
    <m/>
    <s v="Other Fire: Non-PG&amp;E related"/>
    <m/>
    <m/>
    <m/>
    <s v="Underground"/>
    <x v="1"/>
    <m/>
    <m/>
    <m/>
    <s v=" "/>
    <x v="0"/>
    <n v="38.284387000000002"/>
    <n v="-122.472312"/>
    <s v="Sonoma"/>
    <s v="SONOMA 1102"/>
    <n v="12000"/>
    <m/>
    <x v="0"/>
    <s v="Sonoma County FD"/>
    <s v="Urban"/>
    <m/>
    <m/>
    <m/>
    <m/>
    <m/>
    <m/>
    <m/>
    <s v="N"/>
    <s v="N"/>
    <m/>
    <m/>
    <s v="2021-11-09"/>
    <m/>
    <m/>
    <m/>
    <m/>
    <m/>
    <m/>
    <m/>
    <m/>
    <m/>
    <m/>
    <m/>
    <m/>
    <m/>
    <m/>
    <m/>
    <m/>
    <m/>
    <m/>
    <m/>
    <s v=" "/>
    <s v="NORTH COAST"/>
    <s v="SONOMA"/>
    <s v="12:50"/>
    <s v="11/08/2021"/>
    <m/>
    <n v="568292799"/>
    <n v="211"/>
    <s v="CAZARES CIR"/>
    <s v="SONOMA"/>
    <n v="38.284387000000002"/>
    <n v="-122.472312"/>
    <s v="W9TAXJD"/>
    <s v="JENSEN, ANTHONY"/>
    <n v="42721102"/>
    <s v="20211108 13:05"/>
    <n v="2640"/>
    <n v="1"/>
    <s v="FOUND CUST METER MELTED DUE TO STRUTURE FIRE NEXT DOOR-ELECTRICIAN ON SITE FOUND BURNT WIRING THROUGHOUT HOME AND REQUESTED TO GLASS METER SOCKET FOR REPAIRS-CHKD PGE UG FEED OK W/ GOOD VOLTAGE-GLASSED SOCKET-CUST WILL CALL FOR RECONNECT WHEN REPAIRS HAVE BEEN MADE-NEXT TMAN TO INSTALL NEW METER ONLY"/>
    <s v="Y"/>
    <n v="2"/>
    <s v="\\fxshare-nas05\quotashare-fs01\ESA\5 - Ignition Tracking\Fire_Tab_Attachment_Files"/>
    <m/>
    <n v="38.284387000000002"/>
    <n v="-122.472312"/>
    <m/>
    <s v="SONOMA VALLEY FD"/>
    <m/>
    <s v="N"/>
    <s v="Y"/>
    <s v="Y"/>
    <s v="Clear"/>
    <m/>
    <s v="Customer-Owned Structure/Equipment"/>
    <m/>
    <s v="Calm"/>
    <m/>
    <s v="3rd Party"/>
    <m/>
    <s v="Structure Only"/>
    <m/>
    <s v="Fire Dept"/>
    <m/>
    <s v="Subsurface"/>
    <m/>
    <s v="N"/>
    <m/>
    <m/>
    <m/>
    <m/>
    <m/>
    <m/>
    <s v=" "/>
    <m/>
    <m/>
    <m/>
    <m/>
    <m/>
    <m/>
    <m/>
    <m/>
    <m/>
    <m/>
    <m/>
    <m/>
    <m/>
    <m/>
    <m/>
    <m/>
    <m/>
    <m/>
    <m/>
    <m/>
    <m/>
    <m/>
    <m/>
    <m/>
    <m/>
    <m/>
    <m/>
    <m/>
    <m/>
    <m/>
    <m/>
    <m/>
    <m/>
    <m/>
    <m/>
    <m/>
    <m/>
    <m/>
    <m/>
    <m/>
    <m/>
    <m/>
    <m/>
    <m/>
    <m/>
    <m/>
    <m/>
  </r>
  <r>
    <n v="2046"/>
    <s v="AHH7"/>
    <s v="3 - QC Complete"/>
    <n v="44509"/>
    <n v="44617"/>
    <s v="Overhead conductor came down midspan. The ensuing fire was 1 meter - &lt; 3 meters in size. This information is preliminary."/>
    <s v="\\fxshare-nas05\quotashare-fs01\ESA\5 - Ignition Tracking\2021_Ignition_QC_Folders\20211108_1537440_nan_nan_T005460382"/>
    <s v=" "/>
    <s v="Y"/>
    <s v="ahh7"/>
    <s v="Updated lat/long to reflect actual location of 'Incident Location'. Updated outage start time to reflect the OIS report . "/>
    <n v="44509"/>
    <m/>
    <s v="Not In Scope"/>
    <m/>
    <m/>
    <m/>
    <m/>
    <m/>
    <m/>
    <m/>
    <m/>
    <m/>
    <m/>
    <m/>
    <m/>
    <m/>
    <m/>
    <m/>
    <m/>
    <m/>
    <m/>
    <m/>
    <m/>
    <m/>
    <m/>
    <m/>
    <m/>
    <m/>
    <m/>
    <m/>
    <m/>
    <m/>
    <m/>
    <m/>
    <m/>
    <m/>
    <m/>
    <m/>
    <m/>
    <m/>
    <m/>
    <m/>
    <s v="Y"/>
    <n v="44509"/>
    <n v="44509"/>
    <s v="FLT6"/>
    <s v="831-682-1744"/>
    <s v="A trampasition pole,wires are organized differently (kind of screwy), thinks too many birds took off @once, causing wire slap.  This caused arcing and the conductor snapped. "/>
    <s v="none "/>
    <s v=" "/>
    <x v="48"/>
    <s v="11:19:00"/>
    <n v="44508"/>
    <s v="11:13:00"/>
    <s v="FAS"/>
    <s v="N"/>
    <s v="N"/>
    <n v="1537440"/>
    <m/>
    <m/>
    <s v="T005460382"/>
    <n v="122336846"/>
    <m/>
    <m/>
    <s v="PG&amp;E_2046_Ignition_20211108_3.jpg"/>
    <s v=" "/>
    <x v="1"/>
    <x v="0"/>
    <s v="Y"/>
    <s v="Y"/>
    <s v="N"/>
    <s v="On November 8, 2021 at 11:19 hours, a PG&amp;E Troubleman was dispatched to the Jolon 1102 12kV Distribution Circuit on Lockwood Jolon Road near the city of Lockwood in response to a wire down and an active vegetation fire. Initial analysis indicates wire slap from multiple birds taking flight inflicted damage enough for the conductor to snap, contacting the ground igniting the grass. The ensuing fire was 200 feet long and 10 feet wide in size and the fire was suppressed by CAL Fire. PG&amp;E Crew replaced the conductor and connector on November 8, 2021."/>
    <s v="PG&amp;E"/>
    <s v="Vegetation"/>
    <m/>
    <s v="D"/>
    <s v="D"/>
    <s v="&lt;0.25"/>
    <s v="200 feet long 10 feet wide"/>
    <m/>
    <m/>
    <m/>
    <m/>
    <s v="Contact - Animal - Bird"/>
    <s v="Contact from object"/>
    <s v="Animal contact"/>
    <s v="N"/>
    <s v="Overhead"/>
    <x v="0"/>
    <s v="Conductor - Primary"/>
    <s v="Conductor - Primary"/>
    <n v="101704007"/>
    <s v=" "/>
    <x v="0"/>
    <n v="35.966237630000002"/>
    <n v="-121.09212669999999"/>
    <s v="Monterey"/>
    <s v="JOLON 1102"/>
    <n v="12000"/>
    <s v="JOLON 11027070"/>
    <x v="0"/>
    <s v="Cal Fire"/>
    <s v="Herbaceous"/>
    <s v="Grass Fuel Bed "/>
    <s v="Dry Grass "/>
    <s v="N"/>
    <m/>
    <m/>
    <m/>
    <m/>
    <s v="N"/>
    <s v="N"/>
    <m/>
    <m/>
    <s v="2021-11-09"/>
    <m/>
    <m/>
    <m/>
    <m/>
    <m/>
    <m/>
    <m/>
    <m/>
    <m/>
    <m/>
    <m/>
    <m/>
    <m/>
    <m/>
    <m/>
    <m/>
    <m/>
    <m/>
    <m/>
    <s v=" "/>
    <s v="CENTRAL COAST"/>
    <s v="KING CITY"/>
    <s v="11:19"/>
    <s v="11/08/2021"/>
    <n v="1537440"/>
    <s v="T005460382"/>
    <m/>
    <s v="CROSS RD @LOCKWOOD"/>
    <s v="LOCKWOOD"/>
    <n v="35.966329999999999"/>
    <n v="-121.11605"/>
    <s v="C2TFLT6"/>
    <s v="TUCKER, BUD"/>
    <n v="182981102"/>
    <s v="20211108 13:19"/>
    <n v="9002"/>
    <m/>
    <s v="none"/>
    <s v="Y"/>
    <m/>
    <m/>
    <s v="35.9369533,-121.0823700,286.500000,3D"/>
    <m/>
    <m/>
    <m/>
    <s v="cal fire 831 385 4443"/>
    <m/>
    <s v="N"/>
    <s v="Y"/>
    <m/>
    <s v="Clear"/>
    <m/>
    <s v="County Land"/>
    <m/>
    <s v="Calm"/>
    <m/>
    <s v="PG&amp;E Equipment"/>
    <m/>
    <s v="1 meter - &lt; 3 meters"/>
    <s v="200 feet long 10 feet wide"/>
    <s v="Cal Fire"/>
    <m/>
    <s v="Overhead"/>
    <m/>
    <s v="N"/>
    <m/>
    <m/>
    <m/>
    <s v="OVERHEAD"/>
    <s v="CONDUCTOR, OVERHEAD"/>
    <s v="N"/>
    <s v=" "/>
    <m/>
    <m/>
    <m/>
    <m/>
    <m/>
    <m/>
    <m/>
    <m/>
    <m/>
    <m/>
    <m/>
    <m/>
    <m/>
    <m/>
    <m/>
    <m/>
    <m/>
    <m/>
    <m/>
    <m/>
    <m/>
    <m/>
    <m/>
    <m/>
    <m/>
    <m/>
    <m/>
    <m/>
    <m/>
    <m/>
    <m/>
    <m/>
    <m/>
    <m/>
    <m/>
    <m/>
    <m/>
    <m/>
    <m/>
    <m/>
    <m/>
    <m/>
    <m/>
    <m/>
    <m/>
    <m/>
    <m/>
  </r>
  <r>
    <n v="2045"/>
    <s v="MXX7"/>
    <s v="3 - QC Complete"/>
    <n v="44509"/>
    <n v="44617"/>
    <s v="Duplicate of index 2047. Other fire, not attributable to PG&amp;E assets. This information is preliminary."/>
    <s v="\\fxshare-nas05\quotashare-fs01\ESA\5 - Ignition Tracking\2021_Ignition_QC_Folders\20211108_nan_nan_nan_0562278696"/>
    <s v=" "/>
    <m/>
    <m/>
    <m/>
    <m/>
    <m/>
    <s v="Not In Scope"/>
    <m/>
    <m/>
    <m/>
    <m/>
    <m/>
    <m/>
    <m/>
    <m/>
    <m/>
    <m/>
    <m/>
    <m/>
    <m/>
    <m/>
    <m/>
    <m/>
    <m/>
    <m/>
    <m/>
    <m/>
    <m/>
    <m/>
    <m/>
    <m/>
    <m/>
    <m/>
    <m/>
    <m/>
    <m/>
    <m/>
    <m/>
    <m/>
    <m/>
    <m/>
    <m/>
    <m/>
    <m/>
    <m/>
    <m/>
    <m/>
    <m/>
    <m/>
    <m/>
    <m/>
    <m/>
    <m/>
    <s v=" "/>
    <x v="48"/>
    <s v="07:59:00"/>
    <m/>
    <m/>
    <s v="FAS"/>
    <s v="N"/>
    <s v="Y"/>
    <m/>
    <m/>
    <m/>
    <n v="562278696"/>
    <m/>
    <m/>
    <m/>
    <m/>
    <s v=" "/>
    <x v="0"/>
    <x v="1"/>
    <s v="N"/>
    <s v="N"/>
    <s v="N"/>
    <s v="Duplicate of index 2047. Other fire, not attributable to PG&amp;E assets. This information is preliminary."/>
    <s v="Not PG&amp;E"/>
    <s v="Building"/>
    <m/>
    <m/>
    <m/>
    <s v="Structure-only"/>
    <m/>
    <m/>
    <m/>
    <m/>
    <m/>
    <s v="Duplicate"/>
    <m/>
    <m/>
    <m/>
    <s v="Underground"/>
    <x v="1"/>
    <m/>
    <m/>
    <m/>
    <s v=" "/>
    <x v="0"/>
    <n v="38.284387000000002"/>
    <n v="-122.472312"/>
    <s v="Sonoma"/>
    <s v="SONOMA 1102"/>
    <n v="12000"/>
    <m/>
    <x v="0"/>
    <s v="Sonoma County FD"/>
    <s v="Urban"/>
    <m/>
    <m/>
    <m/>
    <m/>
    <m/>
    <m/>
    <m/>
    <s v="N"/>
    <s v="N"/>
    <m/>
    <m/>
    <s v="2021-11-09"/>
    <m/>
    <m/>
    <m/>
    <m/>
    <m/>
    <m/>
    <m/>
    <m/>
    <m/>
    <m/>
    <m/>
    <m/>
    <m/>
    <m/>
    <m/>
    <m/>
    <m/>
    <m/>
    <m/>
    <s v=" "/>
    <s v="NORTH COAST"/>
    <s v="SONOMA"/>
    <s v="07:59"/>
    <s v="11/08/2021"/>
    <m/>
    <n v="562278696"/>
    <n v="211"/>
    <s v="CAZARES CIR"/>
    <s v="SONOMA"/>
    <n v="38.284387000000002"/>
    <n v="-122.472312"/>
    <s v="W9TAXJD"/>
    <s v="JENSEN, ANTHONY"/>
    <n v="42721102"/>
    <s v="20211108 12:58"/>
    <n v="1031"/>
    <n v="1"/>
    <s v="FOUND CUST METER BURNT DUE TO STURCTURE FIRE NEXT DOOR-ELECTRICIAN ON SITE FOUND BURNT WIRING INSIDE HOME AND REQUESTED TO GLASS METER SOCKET FOR REPAIRS-FILLED OUT DISC TAG FOR 211 CAAZARES CIR-CHKD PGE UG FEED OK W/ GOOD VOLTAGE-ALL DAMGE ON CUST SIDE-CUST WILL CALL FOR RECONNECT WHEN REPAIRS HAVE BEEN MADE-NEXT TMAN TO INSTALL NEW METER ONLY"/>
    <s v="Y"/>
    <n v="2"/>
    <s v="\\fxshare-nas05\quotashare-fs01\ESA\5 - Ignition Tracking\Fire_Tab_Attachment_Files"/>
    <m/>
    <n v="38.284387000000002"/>
    <n v="-122.472312"/>
    <m/>
    <s v="SONOMA VALLEY FD"/>
    <m/>
    <s v="N"/>
    <s v="Y"/>
    <s v="Y"/>
    <s v="Clear"/>
    <m/>
    <s v="Customer-Owned Structure/Equipment"/>
    <m/>
    <s v="Calm"/>
    <m/>
    <s v="3rd Party"/>
    <m/>
    <s v="Structure Only"/>
    <m/>
    <s v="Fire Dept"/>
    <m/>
    <s v="Subsurface"/>
    <m/>
    <s v="N"/>
    <m/>
    <m/>
    <m/>
    <m/>
    <m/>
    <m/>
    <s v=" "/>
    <m/>
    <m/>
    <m/>
    <m/>
    <m/>
    <m/>
    <m/>
    <m/>
    <m/>
    <m/>
    <m/>
    <m/>
    <m/>
    <m/>
    <m/>
    <m/>
    <m/>
    <m/>
    <m/>
    <m/>
    <m/>
    <m/>
    <m/>
    <m/>
    <m/>
    <m/>
    <m/>
    <m/>
    <m/>
    <m/>
    <m/>
    <m/>
    <m/>
    <m/>
    <m/>
    <m/>
    <m/>
    <m/>
    <m/>
    <m/>
    <m/>
    <m/>
    <m/>
    <m/>
    <m/>
    <m/>
    <m/>
  </r>
  <r>
    <n v="2044"/>
    <s v="MXX7"/>
    <s v="3 - QC Complete"/>
    <n v="44507"/>
    <n v="44617"/>
    <s v="Other fire, not attributable to PG&amp;E assets. This information is preliminary."/>
    <s v="\\fxshare-nas05\quotashare-fs01\ESA\5 - Ignition Tracking\2021_Ignition_QC_Folders\20211107_nan_nan_nan_X316467689"/>
    <s v=" "/>
    <m/>
    <m/>
    <m/>
    <m/>
    <m/>
    <s v="Not In Scope"/>
    <m/>
    <m/>
    <m/>
    <m/>
    <m/>
    <m/>
    <m/>
    <m/>
    <m/>
    <m/>
    <m/>
    <m/>
    <m/>
    <m/>
    <m/>
    <m/>
    <m/>
    <m/>
    <m/>
    <m/>
    <m/>
    <m/>
    <m/>
    <m/>
    <m/>
    <m/>
    <m/>
    <m/>
    <m/>
    <m/>
    <m/>
    <m/>
    <m/>
    <m/>
    <m/>
    <m/>
    <m/>
    <m/>
    <m/>
    <m/>
    <m/>
    <m/>
    <m/>
    <m/>
    <m/>
    <m/>
    <s v=" "/>
    <x v="49"/>
    <s v="04:24:00"/>
    <m/>
    <m/>
    <s v="FAS"/>
    <s v="N"/>
    <s v="N"/>
    <m/>
    <m/>
    <m/>
    <s v="X316467689"/>
    <m/>
    <m/>
    <m/>
    <m/>
    <s v=" "/>
    <x v="0"/>
    <x v="1"/>
    <s v="N"/>
    <s v="N"/>
    <s v="N"/>
    <s v="Other fire, not attributable to PG&amp;E assets. This information is preliminary."/>
    <s v="Not PG&amp;E"/>
    <s v="Building"/>
    <m/>
    <m/>
    <m/>
    <s v="Structure-only"/>
    <m/>
    <m/>
    <m/>
    <m/>
    <m/>
    <s v="Other Fire: Non-PG&amp;E related"/>
    <m/>
    <m/>
    <m/>
    <s v="Overhead"/>
    <x v="1"/>
    <m/>
    <m/>
    <m/>
    <s v=" "/>
    <x v="0"/>
    <n v="37.294505000000001"/>
    <n v="-120.5964567"/>
    <s v="Merced"/>
    <s v="ATWATER 1106"/>
    <n v="12000"/>
    <m/>
    <x v="0"/>
    <s v="Fire Dept"/>
    <s v="Agriculture"/>
    <m/>
    <m/>
    <m/>
    <m/>
    <m/>
    <m/>
    <m/>
    <s v="N"/>
    <s v="N"/>
    <m/>
    <m/>
    <s v="2021-11-09"/>
    <m/>
    <m/>
    <m/>
    <m/>
    <m/>
    <m/>
    <m/>
    <m/>
    <m/>
    <m/>
    <m/>
    <m/>
    <m/>
    <m/>
    <m/>
    <m/>
    <m/>
    <m/>
    <m/>
    <s v="  "/>
    <s v="YOSEMITE"/>
    <s v="MERCED DEFAULT"/>
    <s v="04:24"/>
    <s v="11/07/2021"/>
    <m/>
    <s v="X316467689"/>
    <n v="462"/>
    <s v="N QUINLEY RD"/>
    <s v="ATWATER"/>
    <m/>
    <m/>
    <s v="Y4TBAR9"/>
    <s v="REDDING, BLAKE"/>
    <m/>
    <s v="20211107 05:38"/>
    <n v="1121"/>
    <m/>
    <s v="barn fire burnt down oh service drop to barn possibly illeagal grow opp per FD"/>
    <s v="Y"/>
    <n v="4"/>
    <s v="\\fxshare-nas05\quotashare-fs01\ESA\5 - Ignition Tracking\Fire_Tab_Attachment_Files"/>
    <s v="37.2945050,-120.5964567,33.100000,3D"/>
    <m/>
    <m/>
    <s v="barn possible illeagal grow per FD"/>
    <s v="21CAMMU025042"/>
    <m/>
    <s v="N"/>
    <s v="Y"/>
    <s v="N"/>
    <s v="Clear"/>
    <m/>
    <s v="Customer-Owned Structure/Equipment"/>
    <m/>
    <s v="Calm"/>
    <m/>
    <s v="Unknown"/>
    <m/>
    <s v="Structure Only"/>
    <m/>
    <s v="Fire Dept"/>
    <m/>
    <s v="Overhead"/>
    <m/>
    <s v="N"/>
    <m/>
    <m/>
    <m/>
    <m/>
    <m/>
    <m/>
    <s v="  "/>
    <m/>
    <m/>
    <m/>
    <m/>
    <m/>
    <m/>
    <m/>
    <m/>
    <m/>
    <m/>
    <m/>
    <m/>
    <m/>
    <m/>
    <m/>
    <m/>
    <m/>
    <m/>
    <m/>
    <m/>
    <m/>
    <m/>
    <m/>
    <m/>
    <m/>
    <m/>
    <m/>
    <m/>
    <m/>
    <m/>
    <m/>
    <m/>
    <m/>
    <m/>
    <m/>
    <m/>
    <m/>
    <m/>
    <m/>
    <m/>
    <m/>
    <m/>
    <m/>
    <m/>
    <m/>
    <m/>
    <m/>
  </r>
  <r>
    <n v="2043"/>
    <s v="CFMD"/>
    <s v="3 - QC Complete"/>
    <n v="44510"/>
    <n v="44617"/>
    <s v="Transformer and pole caught on fire due to equipment failure. The ensuing fire was 1 meter - &lt; 3 meters in size. This information is preliminary."/>
    <s v="\\fxshare-nas05\quotashare-fs01\ESA\5 - Ignition Tracking\2021_Ignition_QC_Folders\20211106_1536403_nan_nan_X316467453"/>
    <s v=" "/>
    <s v="Y"/>
    <s v="CFMD"/>
    <s v="Outage time,  "/>
    <n v="44510"/>
    <m/>
    <m/>
    <m/>
    <m/>
    <m/>
    <m/>
    <m/>
    <m/>
    <m/>
    <m/>
    <m/>
    <m/>
    <m/>
    <m/>
    <m/>
    <m/>
    <m/>
    <m/>
    <m/>
    <m/>
    <m/>
    <m/>
    <m/>
    <m/>
    <m/>
    <m/>
    <m/>
    <s v="Y"/>
    <s v="MWQ1"/>
    <s v="N"/>
    <m/>
    <m/>
    <m/>
    <m/>
    <m/>
    <m/>
    <m/>
    <m/>
    <m/>
    <m/>
    <m/>
    <s v="Y"/>
    <n v="44510"/>
    <n v="44510"/>
    <s v="C1MY/"/>
    <m/>
    <m/>
    <m/>
    <s v=" "/>
    <x v="50"/>
    <s v="15:06:00"/>
    <n v="44506"/>
    <s v="13:35:00"/>
    <s v="FAS"/>
    <s v="N"/>
    <s v="N"/>
    <n v="1536403"/>
    <m/>
    <m/>
    <s v="X316467453"/>
    <n v="122331882"/>
    <n v="119674598"/>
    <m/>
    <s v="No Photo"/>
    <s v=" "/>
    <x v="1"/>
    <x v="0"/>
    <s v="Y"/>
    <s v="Y"/>
    <s v="N"/>
    <s v="On November 6th, 2021 at approximately 1335 hours, a PG&amp;E troubleman was dispatched to the Green Valley 2101, 21kV distribution circuit in a circuit protection zone on Hughes Road 27 in Watsonville in the Central Coast Division in response to a pole fire.  Upon arriving to the scene, he observed the top of the pole and the transformer were on fire. The Cajaro County Fire Department was on the scene. The troubleman's utility truck got stuck in the mud and there was no access to the pole for the troubleman nor the fire department.  A second troubleman was dispatched to the incident to assist.  When he arrived on the scene, he observed the fire was going up the pole.  The pole was located out in the middle of a field by itself.  The first responders were only able to get 100 yards or less to the pole. The first responding troubleman de energized all of the line that went all the way down the road, and the second responding troubleman cut the jumpers open for that tap line that feeds that line where the fire was, and then closed the fuses and re energized the circuit.  The tow truck came and the pole continued to burn. The crew stayed at the scene for about 3 hours and left the scene with the pole still on fire due to not having access to get to the structure. The ensuing fire was 3 meter - 0.25 acre in size.  The pole fire extinguished on its own. Priority A corrective tag #122331882 was created to replace the conductor.  Crews replaced the pole, transformer, cutouts, insulator and crossarm. This incident occurred in a Non-HFTD on county land with clear weather and calm wind conditions. This information is preliminary."/>
    <s v="PG&amp;E"/>
    <s v="Other"/>
    <s v="Pole"/>
    <s v="D"/>
    <s v="D"/>
    <s v="&lt;0.25"/>
    <s v="Pole"/>
    <m/>
    <m/>
    <m/>
    <m/>
    <s v="Equipment - PG&amp;E"/>
    <s v="All types of equipment / facility failure"/>
    <s v="Transformer failure"/>
    <s v="Y"/>
    <s v="Overhead"/>
    <x v="0"/>
    <s v="Pole"/>
    <s v="pole, transformer, cutouts, insulator, crossarm"/>
    <n v="101793855"/>
    <s v=" "/>
    <x v="0"/>
    <n v="36.963146700000003"/>
    <n v="-121.7276533"/>
    <s v="Santa Cruz"/>
    <s v="GREEN VALLEY 2101"/>
    <n v="21000"/>
    <s v="GREEN VALLEY 210135191184"/>
    <x v="1"/>
    <s v="Self Extinguished"/>
    <s v="Agriculture"/>
    <s v="Fire-resistive fuel bed"/>
    <s v="Dirt, Rocks"/>
    <s v="N"/>
    <m/>
    <m/>
    <m/>
    <m/>
    <s v="N"/>
    <s v="N"/>
    <m/>
    <m/>
    <s v="2021-11-09"/>
    <m/>
    <m/>
    <m/>
    <m/>
    <m/>
    <m/>
    <m/>
    <m/>
    <m/>
    <m/>
    <m/>
    <m/>
    <m/>
    <m/>
    <m/>
    <m/>
    <m/>
    <m/>
    <m/>
    <s v=" "/>
    <s v="CENTRAL COAST"/>
    <s v="SANTA CRUZ 01"/>
    <s v="15:06"/>
    <s v="11/06/2021"/>
    <s v="1536403"/>
    <s v="X316467453"/>
    <n v="55"/>
    <s v="HUGHES RD"/>
    <s v="WATSONVILLE"/>
    <n v="36.961539999999999"/>
    <n v="-121.73126000000001"/>
    <s v="C5TC1MY"/>
    <s v="MCLAUGHLIN, CHRIS"/>
    <n v="83192101"/>
    <s v="20211106 18:08"/>
    <n v="9110"/>
    <m/>
    <s v="inaccessable end of line pole still burning in ag field"/>
    <s v="Y"/>
    <m/>
    <m/>
    <s v="36.9631467,-121.7276533,55.400000,3D"/>
    <m/>
    <m/>
    <s v="in ag field "/>
    <s v="none"/>
    <m/>
    <s v="N"/>
    <s v="N"/>
    <m/>
    <s v="Clear"/>
    <m/>
    <s v="PGE&amp;E-Owned Structure/Equipment"/>
    <m/>
    <s v="Calm"/>
    <m/>
    <s v="Other (Comments)"/>
    <s v="pole fire in ag field"/>
    <s v="1 meter - &lt; 3 meters"/>
    <m/>
    <s v="Fire Dept"/>
    <s v="fire dept said they couldnt get to fire and left"/>
    <s v="Overhead"/>
    <m/>
    <s v="Y"/>
    <s v="pictures sent to supervisor"/>
    <s v="PG&amp;E Employee"/>
    <s v="b1m8"/>
    <s v="FIRE, POLE"/>
    <s v="POLE-WOOD"/>
    <s v="N"/>
    <s v=" "/>
    <m/>
    <m/>
    <m/>
    <m/>
    <m/>
    <m/>
    <m/>
    <m/>
    <m/>
    <m/>
    <m/>
    <m/>
    <m/>
    <m/>
    <m/>
    <m/>
    <m/>
    <m/>
    <m/>
    <m/>
    <m/>
    <m/>
    <m/>
    <m/>
    <m/>
    <m/>
    <m/>
    <m/>
    <m/>
    <m/>
    <m/>
    <m/>
    <m/>
    <m/>
    <m/>
    <m/>
    <m/>
    <m/>
    <m/>
    <m/>
    <m/>
    <m/>
    <m/>
    <m/>
    <m/>
    <m/>
    <m/>
  </r>
  <r>
    <n v="2042"/>
    <s v="MXX7"/>
    <s v="3 - QC Complete"/>
    <n v="44507"/>
    <n v="44617"/>
    <s v="Duplicate of index 2043. Transformer and pole caught on fire due to equipment failure. The ensuing fire was 1 meter - &lt; 3 meters in size. This information is preliminary."/>
    <s v="\\fxshare-nas05\quotashare-fs01\ESA\5 - Ignition Tracking\2021_Ignition_QC_Folders\20211106_1536403_nan_nan_T005459259"/>
    <s v=" "/>
    <m/>
    <m/>
    <m/>
    <m/>
    <m/>
    <m/>
    <m/>
    <m/>
    <m/>
    <m/>
    <m/>
    <m/>
    <m/>
    <m/>
    <m/>
    <m/>
    <m/>
    <m/>
    <m/>
    <m/>
    <m/>
    <m/>
    <m/>
    <m/>
    <m/>
    <m/>
    <m/>
    <m/>
    <m/>
    <m/>
    <m/>
    <m/>
    <m/>
    <m/>
    <m/>
    <m/>
    <m/>
    <m/>
    <m/>
    <m/>
    <m/>
    <m/>
    <m/>
    <m/>
    <m/>
    <m/>
    <m/>
    <m/>
    <m/>
    <m/>
    <m/>
    <m/>
    <s v=" "/>
    <x v="50"/>
    <s v="13:40:00"/>
    <n v="44506"/>
    <s v="13:40:00"/>
    <s v="FAS"/>
    <s v="N"/>
    <s v="Y"/>
    <n v="1536403"/>
    <m/>
    <m/>
    <s v="T005459259"/>
    <n v="122331882"/>
    <m/>
    <m/>
    <m/>
    <s v=" "/>
    <x v="0"/>
    <x v="1"/>
    <s v="N"/>
    <s v="N"/>
    <s v="N"/>
    <s v="Duplicate of index 2043. Transformer and pole caught on fire due to equipment failure. The ensuing fire was 1 meter - &lt; 3 meters in size. This information is preliminary."/>
    <s v="PG&amp;E"/>
    <s v="Other"/>
    <s v="Pole"/>
    <s v="D"/>
    <m/>
    <s v="&lt;3 meters of linear travel"/>
    <m/>
    <m/>
    <m/>
    <m/>
    <m/>
    <s v="Duplicate"/>
    <m/>
    <m/>
    <m/>
    <s v="Overhead"/>
    <x v="1"/>
    <m/>
    <m/>
    <m/>
    <s v=" "/>
    <x v="0"/>
    <n v="36.963185397942503"/>
    <n v="-121.72765027742901"/>
    <s v="Santa Cruz"/>
    <s v="GREEN VALLEY 2101"/>
    <n v="21000"/>
    <s v="GREEN VALLEY 210135191184"/>
    <x v="1"/>
    <s v="Fire Dept-none"/>
    <s v="Agriculture"/>
    <m/>
    <m/>
    <s v="N"/>
    <m/>
    <m/>
    <m/>
    <m/>
    <s v="N"/>
    <s v="N"/>
    <m/>
    <m/>
    <s v="2021-11-09"/>
    <m/>
    <m/>
    <m/>
    <m/>
    <m/>
    <m/>
    <m/>
    <m/>
    <m/>
    <m/>
    <m/>
    <m/>
    <m/>
    <m/>
    <m/>
    <m/>
    <m/>
    <m/>
    <m/>
    <s v="  "/>
    <s v="CENTRAL COAST"/>
    <s v="SANTA CRUZ 01"/>
    <s v="13:40"/>
    <s v="11/06/2021"/>
    <s v="1536403"/>
    <s v="T005459259"/>
    <n v="55"/>
    <s v="HUGHES RD"/>
    <s v="WATSONVILLE"/>
    <n v="36.961539999999999"/>
    <n v="-121.73126000000001"/>
    <s v="C5TB1M8"/>
    <s v="MOORE, BEN"/>
    <n v="83192101"/>
    <s v="20211106 18:07"/>
    <n v="9110"/>
    <m/>
    <s v="Transformer and pole caught on fire in middle of ag field. Pole and transformer to be replaced once crew is able to access"/>
    <s v="Y"/>
    <m/>
    <m/>
    <s v="36.96318539794252,-121.72765027742993,57.73265075683594,"/>
    <m/>
    <m/>
    <m/>
    <m/>
    <m/>
    <s v="N"/>
    <s v="N"/>
    <m/>
    <s v="Clear"/>
    <m/>
    <s v="PGE&amp;E-Owned Structure/Equipment"/>
    <m/>
    <s v="Light"/>
    <m/>
    <s v="PG&amp;E Equipment"/>
    <m/>
    <s v="1 meter - &lt; 3 meters"/>
    <m/>
    <s v="Other (Comments)"/>
    <s v="Fire inaccessible to fire dept. Deemed safe enough to leave for now"/>
    <s v="Overhead"/>
    <m/>
    <s v="Y"/>
    <s v="Pictures sent to supervisor MLFA"/>
    <s v="PG&amp;E Employee"/>
    <m/>
    <s v="PATROL-FOUND NOTHING"/>
    <m/>
    <s v="N"/>
    <s v="  "/>
    <m/>
    <m/>
    <m/>
    <m/>
    <m/>
    <m/>
    <m/>
    <m/>
    <m/>
    <m/>
    <m/>
    <m/>
    <m/>
    <m/>
    <m/>
    <m/>
    <m/>
    <m/>
    <m/>
    <m/>
    <m/>
    <m/>
    <m/>
    <m/>
    <m/>
    <m/>
    <m/>
    <m/>
    <m/>
    <m/>
    <m/>
    <m/>
    <m/>
    <m/>
    <m/>
    <m/>
    <m/>
    <m/>
    <m/>
    <m/>
    <m/>
    <m/>
    <m/>
    <m/>
    <m/>
    <m/>
    <m/>
  </r>
  <r>
    <n v="2041"/>
    <s v="MXX7"/>
    <s v="3 - QC Complete"/>
    <n v="44506"/>
    <n v="44617"/>
    <s v="Other fire, not attributable to PG&amp;E assets. This information is preliminary."/>
    <s v="\\fxshare-nas05\quotashare-fs01\ESA\5 - Ignition Tracking\2021_Ignition_QC_Folders\20211106_nan_nan_nan_0998755984"/>
    <s v=" "/>
    <m/>
    <m/>
    <m/>
    <m/>
    <m/>
    <s v="Not In Scope"/>
    <m/>
    <m/>
    <m/>
    <m/>
    <m/>
    <m/>
    <m/>
    <m/>
    <m/>
    <m/>
    <m/>
    <m/>
    <m/>
    <m/>
    <m/>
    <m/>
    <m/>
    <m/>
    <m/>
    <m/>
    <m/>
    <m/>
    <m/>
    <m/>
    <m/>
    <m/>
    <m/>
    <m/>
    <m/>
    <m/>
    <m/>
    <m/>
    <m/>
    <m/>
    <m/>
    <m/>
    <m/>
    <m/>
    <m/>
    <m/>
    <m/>
    <m/>
    <m/>
    <m/>
    <m/>
    <m/>
    <s v=" "/>
    <x v="50"/>
    <s v="08:46:00"/>
    <m/>
    <m/>
    <s v="FAS"/>
    <s v="N"/>
    <s v="N"/>
    <m/>
    <m/>
    <m/>
    <n v="998755984"/>
    <m/>
    <m/>
    <m/>
    <m/>
    <s v=" "/>
    <x v="0"/>
    <x v="1"/>
    <s v="N"/>
    <s v="N"/>
    <s v="N"/>
    <s v="Other fire, not attributable to PG&amp;E assets. This information is preliminary."/>
    <s v="Not PG&amp;E"/>
    <m/>
    <m/>
    <m/>
    <m/>
    <s v="Structure-only"/>
    <s v="Couch"/>
    <m/>
    <m/>
    <m/>
    <m/>
    <s v="Other Fire: Non-PG&amp;E related"/>
    <m/>
    <m/>
    <m/>
    <s v="Overhead"/>
    <x v="1"/>
    <m/>
    <m/>
    <m/>
    <s v=" "/>
    <x v="0"/>
    <n v="40.248241700000001"/>
    <n v="-121.15088830000001"/>
    <s v="Plumas"/>
    <s v="BIG MEADOWS 2101"/>
    <n v="21000"/>
    <m/>
    <x v="0"/>
    <s v="Cal Fire"/>
    <s v="Conifer Forest"/>
    <m/>
    <m/>
    <m/>
    <m/>
    <m/>
    <m/>
    <m/>
    <s v="N"/>
    <s v="N"/>
    <m/>
    <m/>
    <s v="2021-11-09"/>
    <m/>
    <m/>
    <m/>
    <m/>
    <m/>
    <m/>
    <m/>
    <m/>
    <m/>
    <m/>
    <m/>
    <m/>
    <m/>
    <m/>
    <m/>
    <m/>
    <m/>
    <m/>
    <m/>
    <s v="  "/>
    <s v="NORTH VALLEY"/>
    <s v="QUINCY 02"/>
    <s v="08:46"/>
    <s v="11/06/2021"/>
    <m/>
    <n v="998755984"/>
    <n v="951"/>
    <s v="CLIFFORD DR"/>
    <s v="LAKE ALMANOR"/>
    <n v="40.247253999999998"/>
    <n v="-121.150825"/>
    <s v="W2TMJJ8"/>
    <s v="JONES, MICHAEL"/>
    <n v="102812101"/>
    <s v="20211106 11:34"/>
    <n v="1320"/>
    <m/>
    <s v="Had fire in garage main is shut off"/>
    <s v="Y"/>
    <m/>
    <m/>
    <s v="40.2482417,-121.1508883,1427.400000,3D"/>
    <m/>
    <m/>
    <m/>
    <s v="Golf course"/>
    <m/>
    <s v="N"/>
    <s v="Y"/>
    <s v="N"/>
    <s v="Clear"/>
    <m/>
    <s v="Customer-Owned Structure/Equipment"/>
    <m/>
    <s v="Calm"/>
    <m/>
    <s v="Unknown"/>
    <m/>
    <s v="Other (Comments)"/>
    <s v="Couch"/>
    <s v="Fire Dept"/>
    <m/>
    <s v="Other (Comments)"/>
    <s v="In side garage"/>
    <s v="N"/>
    <m/>
    <s v="Cal Fire"/>
    <m/>
    <m/>
    <m/>
    <m/>
    <s v="  "/>
    <m/>
    <m/>
    <m/>
    <m/>
    <m/>
    <m/>
    <m/>
    <m/>
    <m/>
    <m/>
    <m/>
    <m/>
    <m/>
    <m/>
    <m/>
    <m/>
    <m/>
    <m/>
    <m/>
    <m/>
    <m/>
    <m/>
    <m/>
    <m/>
    <m/>
    <m/>
    <m/>
    <m/>
    <m/>
    <m/>
    <m/>
    <m/>
    <m/>
    <m/>
    <m/>
    <m/>
    <m/>
    <m/>
    <m/>
    <m/>
    <m/>
    <m/>
    <m/>
    <m/>
    <m/>
    <m/>
    <m/>
  </r>
  <r>
    <n v="2040"/>
    <s v="KRJ7"/>
    <s v="3 - QC Complete"/>
    <n v="44508"/>
    <n v="44617"/>
    <s v="Mylar balloons got between phases, burning down the conductor. The ensuing fire was 3 meters - 0.25 acre in size. This information is preliminary."/>
    <s v="\\fxshare-nas05\quotashare-fs01\ESA\5 - Ignition Tracking\2021_Ignition_QC_Folders\20211105_1535517_21-0142693_nan_T005458194"/>
    <s v=" "/>
    <s v="Y"/>
    <s v="KRJ7"/>
    <s v="Outage time, refined location lat long, materials at origin changed from other to veg"/>
    <n v="44508"/>
    <m/>
    <m/>
    <m/>
    <m/>
    <m/>
    <m/>
    <m/>
    <m/>
    <m/>
    <m/>
    <m/>
    <m/>
    <m/>
    <m/>
    <m/>
    <m/>
    <m/>
    <m/>
    <m/>
    <m/>
    <m/>
    <m/>
    <m/>
    <m/>
    <m/>
    <m/>
    <m/>
    <m/>
    <m/>
    <m/>
    <m/>
    <m/>
    <m/>
    <m/>
    <s v="N"/>
    <m/>
    <m/>
    <m/>
    <m/>
    <m/>
    <m/>
    <s v="N"/>
    <m/>
    <m/>
    <m/>
    <m/>
    <m/>
    <m/>
    <s v=" "/>
    <x v="51"/>
    <s v="09:08:00"/>
    <n v="44505"/>
    <s v="08:22:00"/>
    <s v="FAS"/>
    <s v="N"/>
    <s v="N"/>
    <s v="1535517, 1535807, 1536021"/>
    <s v="21-0142693"/>
    <m/>
    <s v="T005458194, T005458291"/>
    <s v="122326776, 122326775"/>
    <m/>
    <m/>
    <s v="PG&amp;E_2040_Ignition_20211105_1.JPG"/>
    <s v=" "/>
    <x v="1"/>
    <x v="0"/>
    <s v="Y"/>
    <s v="Y"/>
    <s v="N"/>
    <s v="On November 5, 2021 at 0908 hours, a PG&amp;E Troubleman was dispatched to the Kerman 1103 12kV Distribution Circuit on S 7th Street near W Sunset Ave, Kerman in response to a wire down outage. Initial analysis indicates balloon contact caused the ignition. Mylar balloons made contact with primary overhead conductors resulting in one span one phase down. 990 customers experienced an outage. The ensuing fire was &lt;0.25 acres in size and the fire was suppressed by Kerman Fire Department. PG&amp;E Crew replaced one span of primary conductor on November 5, 2021."/>
    <s v="PG&amp;E"/>
    <s v="Vegetation"/>
    <m/>
    <s v="D"/>
    <s v="D"/>
    <s v="&lt;0.25"/>
    <m/>
    <m/>
    <m/>
    <m/>
    <m/>
    <s v="Contact - 3rd Party"/>
    <s v="Contact from object"/>
    <s v="Balloon contact"/>
    <s v="N"/>
    <s v="Overhead"/>
    <x v="0"/>
    <s v="Conductor - Primary"/>
    <s v="Conductor - Primary"/>
    <s v="252711103 ,100638091"/>
    <s v=" "/>
    <x v="0"/>
    <n v="36.729225999999997"/>
    <n v="-120.0575"/>
    <s v="Fresno"/>
    <s v="KERMAN 1103"/>
    <n v="12000"/>
    <s v="KERMAN 110337770"/>
    <x v="0"/>
    <s v="Kerman FD"/>
    <s v="Urban"/>
    <s v="Fire-resistive fuel bed"/>
    <m/>
    <s v="N"/>
    <m/>
    <m/>
    <m/>
    <s v="N/A "/>
    <s v="N"/>
    <s v="N"/>
    <m/>
    <m/>
    <s v="2021-11-05"/>
    <m/>
    <m/>
    <m/>
    <m/>
    <m/>
    <m/>
    <m/>
    <m/>
    <m/>
    <m/>
    <m/>
    <m/>
    <m/>
    <m/>
    <m/>
    <m/>
    <m/>
    <m/>
    <m/>
    <s v="  "/>
    <s v="FRESNO"/>
    <s v="FRESNO 13 KERMAN"/>
    <s v="09:08"/>
    <s v="11/05/2021"/>
    <s v="1535517"/>
    <s v="T005458194"/>
    <n v="442"/>
    <s v="S 7TH ST"/>
    <s v="KERMAN"/>
    <n v="36.720649999999999"/>
    <n v="-120.05920999999999"/>
    <s v="F6TJKBX"/>
    <s v="BUCHANAN, JORDAN"/>
    <n v="252711103"/>
    <s v="20211105 11:44"/>
    <n v="9190"/>
    <m/>
    <s v="mylar baloons got between phases burning down 1 wire 1 span of 4acsr. streamline construction. made safe. called sup frasier for crew. log 21-142693"/>
    <s v="Y"/>
    <m/>
    <m/>
    <s v="36.7291733,-120.0577200,132.700000,3D"/>
    <m/>
    <m/>
    <m/>
    <s v="Kerman FD"/>
    <m/>
    <s v="N"/>
    <s v="Y"/>
    <m/>
    <s v="Clear"/>
    <m/>
    <s v="Private Land"/>
    <m/>
    <s v="Calm"/>
    <m/>
    <s v="Balloons"/>
    <m/>
    <s v="3 meters - 0.25 Acres"/>
    <m/>
    <s v="Fire Dept"/>
    <m/>
    <s v="Overhead"/>
    <m/>
    <s v="N"/>
    <m/>
    <m/>
    <m/>
    <s v="METALLIC BALLOON"/>
    <s v="CONDUCTOR, OVERHEAD"/>
    <s v="N"/>
    <s v="  "/>
    <s v="Unplanned"/>
    <s v="Fresno"/>
    <s v="Fresno"/>
    <s v="252711103, KERMAN-1103"/>
    <s v="21-0142693"/>
    <s v="Unplanned"/>
    <s v="Clear;32-90 F"/>
    <s v="990"/>
    <s v="136146"/>
    <s v="YES"/>
    <s v="Line to Ground"/>
    <s v="Sustained"/>
    <s v="No"/>
    <s v="37770"/>
    <s v="OH"/>
    <s v="Line Recloser"/>
    <s v="1535517"/>
    <s v="Conductor, Overhead, Broken, wire on ground"/>
    <s v="B &amp; GRD"/>
    <m/>
    <m/>
    <s v="40' w/o E St.  n/s A St., KERMAN"/>
    <s v="Buchanan, Jordan /559-287-3654: 442 s 7th st"/>
    <m/>
    <m/>
    <m/>
    <m/>
    <m/>
    <m/>
    <m/>
    <m/>
    <m/>
    <m/>
    <m/>
    <m/>
    <m/>
    <m/>
    <m/>
    <m/>
    <m/>
    <m/>
    <m/>
    <m/>
    <m/>
    <m/>
    <m/>
    <m/>
  </r>
  <r>
    <n v="2038"/>
    <s v="TLAL"/>
    <s v="3 - QC Complete"/>
    <n v="44509"/>
    <n v="44617"/>
    <s v="Wire down fire, tman found several communication lines and pge center phase down outside of the fire areas. Broken connector and jumper at the locations. Fire was 0.25 - 10 acres in size. This information is preliminary."/>
    <s v="\\fxshare-nas05\quotashare-fs01\ESA\5 - Ignition Tracking\2021_Ignition_QC_Folders\20211104_1535203_21-0142566_nan_T005457829"/>
    <s v=" "/>
    <s v="Y"/>
    <s v="TLAL"/>
    <s v="Additional FOID Added; Create and Outage Time, Failure Sub-driver Updated"/>
    <n v="44509"/>
    <m/>
    <s v="Not In Scope"/>
    <m/>
    <m/>
    <m/>
    <m/>
    <m/>
    <m/>
    <m/>
    <m/>
    <m/>
    <m/>
    <m/>
    <m/>
    <m/>
    <m/>
    <m/>
    <m/>
    <m/>
    <m/>
    <m/>
    <m/>
    <m/>
    <m/>
    <m/>
    <m/>
    <m/>
    <s v="Y"/>
    <s v="MWQ1"/>
    <s v="N"/>
    <m/>
    <m/>
    <m/>
    <m/>
    <m/>
    <m/>
    <m/>
    <m/>
    <m/>
    <m/>
    <m/>
    <s v="Y"/>
    <n v="44505"/>
    <n v="44505"/>
    <s v="B4BZ"/>
    <s v="Bryce Baker, (209) 617-0944"/>
    <s v="See Phone Interview Details in the Reports Sub-folder"/>
    <m/>
    <s v=" "/>
    <x v="52"/>
    <s v="19:10:00"/>
    <n v="44504"/>
    <s v="19:07:00"/>
    <s v="FAS"/>
    <s v="N"/>
    <s v="N"/>
    <n v="1535203"/>
    <s v="21-0142566"/>
    <m/>
    <s v="T005457829, T005457835"/>
    <n v="122323392"/>
    <m/>
    <m/>
    <s v="PG&amp;E_2038_Ignition_20211104_1.jpg"/>
    <s v=" "/>
    <x v="1"/>
    <x v="0"/>
    <s v="Y"/>
    <s v="Y"/>
    <s v="N"/>
    <s v="On November 4, 2021 at 2005 hours, PG&amp;E Troublemen patrolled the Tejon 1102 12kV Distribution Circuit number 252931102, in the State Responsibility Area (SRA) near the California Aqueduct in Wheeler Ridge (Lebec), CA. They observed the incommunicative line recloser 4525 (SAP Eqp ID 40345066), a straight vertical jumper was burnt open on a primary overhead #2 center-phase tap conductor that broke at the back of the automatic shoe and was on the down on the ground, with the main line still energized, and a fire on the north side of the fence to the south of the 60' class-4 Douglas Fir wood pole (SAP Eqp ID 100197947, McCormick &amp; Baxter Co., Mfr. Year 1981). In addition, they observed several spans of communication wires down, but outside of the fire area. Initial analysis indicates the ignition was caused by the slack span conductor going from the approximately 40' pole up to the 60' pole that broke at the top curve before it entered the shoe, which resulted in a wire to ground hazard and the groundcover fire along the aqueduct that ensued. The Kern County Fire Department responded to and extinguished the fire. The 413-minute outage affected one customer. An EC A-Tag 122323392 was submitted for remediation for remediation. The line was returned to service on November 5, 2021. The incident is within a riverine area and is referenced in the National Wetlands Inventory as R2UBHX. This information is preliminary."/>
    <s v="PG&amp;E"/>
    <s v="Vegetation"/>
    <m/>
    <s v="D"/>
    <s v="D"/>
    <s v="0.26-9.99"/>
    <m/>
    <m/>
    <m/>
    <m/>
    <m/>
    <s v="Equipment - PG&amp;E"/>
    <s v="All types of equipment / facility failure"/>
    <s v="Conductor failure-all"/>
    <s v="Y"/>
    <s v="Overhead"/>
    <x v="0"/>
    <s v="Conductor - Primary"/>
    <s v="Conductor - Primary"/>
    <s v="252931102, 100197947"/>
    <s v=" "/>
    <x v="0"/>
    <n v="34.984918299999997"/>
    <n v="-118.93856"/>
    <s v="Kern"/>
    <s v="TEJON 1102"/>
    <n v="12000"/>
    <s v="TEJON 1102CB"/>
    <x v="1"/>
    <s v="Kern County FD"/>
    <s v="Agriculture"/>
    <s v="Grass Fuel Bed"/>
    <m/>
    <s v="N"/>
    <m/>
    <m/>
    <m/>
    <m/>
    <s v="N"/>
    <s v="N"/>
    <m/>
    <m/>
    <s v="2021-11-05"/>
    <m/>
    <m/>
    <m/>
    <m/>
    <m/>
    <m/>
    <m/>
    <m/>
    <m/>
    <m/>
    <m/>
    <m/>
    <m/>
    <m/>
    <m/>
    <m/>
    <m/>
    <m/>
    <m/>
    <s v=" "/>
    <s v="KERN"/>
    <s v="BAKERSFIELD 12"/>
    <s v="19:11"/>
    <s v="11/04/2021"/>
    <s v="1535203"/>
    <s v="T005457829"/>
    <s v="UNKNOWN"/>
    <s v="9046 GRAPEVINE RD E"/>
    <s v="LEBEC"/>
    <n v="34.969560000000001"/>
    <n v="-118.92925"/>
    <s v="K1TB4BZ"/>
    <s v="BAKER, BRYCE"/>
    <n v="252931102"/>
    <s v="20211104 22:36"/>
    <n v="9002"/>
    <m/>
    <s v="respond to fire wire down. KCFD leaving as i arrived, tejon ranch mike campeau 6616634208 guided me to location, found several spans of comm wire down outside of fire area, and pge center phase tap down at fire location. fire out. broken conductor and jumper at loc. cut tap in clear and checked LR for DO scada down.LR found closed. made EC A tag w/ pics for crew, wire and connectors, MMP KXES onsite as standby. fire form completed"/>
    <s v="Y"/>
    <m/>
    <m/>
    <s v="34.9849183,-118.9385600,332.400000,3D"/>
    <m/>
    <m/>
    <m/>
    <s v="Kern cfd"/>
    <m/>
    <s v="N"/>
    <s v="Y"/>
    <m/>
    <s v="Clear"/>
    <m/>
    <s v="Private Land"/>
    <m/>
    <s v="Calm"/>
    <m/>
    <s v="Other (Comments)"/>
    <s v="found comm wire down on mainline in several locations"/>
    <s v="0.25 - 10 Acres"/>
    <m/>
    <s v="Fire Dept"/>
    <m/>
    <s v="Overhead"/>
    <m/>
    <s v="N"/>
    <m/>
    <m/>
    <m/>
    <s v="OVERHEAD"/>
    <s v="CONDUCTOR, OVERHEAD"/>
    <s v="N"/>
    <s v=" "/>
    <s v="Unplanned"/>
    <s v="Kern"/>
    <s v="Kern"/>
    <s v="252931102, TEJON-1102"/>
    <s v="21-0142566"/>
    <s v="Unplanned"/>
    <s v="Clear;32-90 F"/>
    <s v="1"/>
    <s v="413"/>
    <s v="NO"/>
    <s v="Line to Ground"/>
    <s v="Sustained"/>
    <s v="No"/>
    <s v="WIRE DOWN"/>
    <s v="OH"/>
    <s v="Jumpers"/>
    <s v="1535203"/>
    <s v="Connector or Splice (OH), Broken, wire on ground"/>
    <m/>
    <m/>
    <m/>
    <s v="WIRE DOWN"/>
    <s v="CGC# 517222453621"/>
    <m/>
    <m/>
    <m/>
    <m/>
    <m/>
    <m/>
    <m/>
    <m/>
    <m/>
    <m/>
    <m/>
    <m/>
    <m/>
    <m/>
    <m/>
    <m/>
    <m/>
    <m/>
    <m/>
    <m/>
    <m/>
    <m/>
    <m/>
    <m/>
  </r>
  <r>
    <n v="2202"/>
    <s v="P4K5"/>
    <s v="3 - QC Complete"/>
    <n v="44552"/>
    <n v="44617"/>
    <s v="Fault tamer failure caused by internal failure of backup limiter. The ensuing fire was limited to PG&amp;E assets."/>
    <s v="\\fxshare-nas05\quotashare-fs01\ESA\5 - Ignition Tracking\2021_Ignition_QC_Folders\20211104_1535124_21-0142549_nan_T005457757"/>
    <s v=" "/>
    <s v="Y"/>
    <s v="P4K5"/>
    <s v="Changed Fire Size and Suspected Initiating Event to no fire"/>
    <n v="44552"/>
    <m/>
    <s v="Not In Scope"/>
    <m/>
    <m/>
    <m/>
    <m/>
    <n v="44393"/>
    <s v="B/L Burnt"/>
    <s v="Fault Tamer"/>
    <m/>
    <m/>
    <m/>
    <m/>
    <m/>
    <m/>
    <m/>
    <m/>
    <m/>
    <m/>
    <m/>
    <m/>
    <m/>
    <m/>
    <m/>
    <m/>
    <m/>
    <m/>
    <m/>
    <m/>
    <m/>
    <m/>
    <m/>
    <m/>
    <m/>
    <m/>
    <m/>
    <m/>
    <m/>
    <m/>
    <m/>
    <m/>
    <s v="Y"/>
    <n v="44545"/>
    <m/>
    <s v="R4WM"/>
    <s v="R4WM@pge.com"/>
    <m/>
    <m/>
    <s v=" "/>
    <x v="52"/>
    <s v="16:47:00"/>
    <n v="44504"/>
    <s v="16:47:00"/>
    <s v="FAS"/>
    <s v="N"/>
    <s v="N"/>
    <s v="1535124"/>
    <s v="21-0142549"/>
    <m/>
    <s v="T005457757"/>
    <n v="122322870"/>
    <m/>
    <m/>
    <s v="PG&amp;E_2202_Ignition_20211104_1"/>
    <s v=" "/>
    <x v="0"/>
    <x v="1"/>
    <s v="N"/>
    <s v="N"/>
    <s v="N"/>
    <s v="Fault tamer fuse limiter fell out of the pole. The fault tamer was burnt howerver there was no fire observed at the pole."/>
    <s v="Not PG&amp;E"/>
    <s v="Other"/>
    <s v="Fault Tamer"/>
    <s v="D"/>
    <s v="D"/>
    <s v="No Fire"/>
    <m/>
    <m/>
    <m/>
    <m/>
    <m/>
    <s v="No Fire"/>
    <m/>
    <m/>
    <m/>
    <s v="Overhead"/>
    <x v="1"/>
    <m/>
    <m/>
    <m/>
    <s v=" "/>
    <x v="1"/>
    <n v="37.874460397100002"/>
    <n v="-122.5435980924"/>
    <s v="Marin"/>
    <s v="ALTO 1125"/>
    <n v="12000"/>
    <s v="ALTO 11251256"/>
    <x v="1"/>
    <s v="Unknown"/>
    <s v="Hardwood Woodland"/>
    <m/>
    <m/>
    <s v="N"/>
    <m/>
    <m/>
    <m/>
    <m/>
    <s v="Pending Data"/>
    <s v="Pending Data"/>
    <s v="Pending Data"/>
    <s v="Pending Data"/>
    <s v="2021-12-10"/>
    <m/>
    <m/>
    <m/>
    <m/>
    <m/>
    <m/>
    <m/>
    <m/>
    <m/>
    <m/>
    <m/>
    <m/>
    <m/>
    <m/>
    <m/>
    <m/>
    <m/>
    <m/>
    <m/>
    <s v=" "/>
    <s v="NORTH BAY"/>
    <s v="SNRAFAEL"/>
    <s v="16:47"/>
    <s v="2021/11/04 00:00:00"/>
    <s v="1535124"/>
    <s v="T005457757"/>
    <n v="889"/>
    <s v="MARIN DR"/>
    <m/>
    <n v="37.874470000000002"/>
    <n v="-122.54356"/>
    <s v="N2TR4WM"/>
    <m/>
    <n v="42031125"/>
    <s v="2021/11/04 18:55:08"/>
    <n v="9002"/>
    <m/>
    <s v="SMART MTR AUTO-GENERATED TAGAXS- OK/ PER TYSON SMITH FAULT TAMER FUSE LIMITER FELL OUT OF THE POLE AND WAS BURNT/ NO FIRE/ NO SM OKE/ POLE IN FRONT OF HOME/ POWER NOT ON"/>
    <s v="N"/>
    <m/>
    <m/>
    <m/>
    <m/>
    <m/>
    <m/>
    <m/>
    <m/>
    <m/>
    <m/>
    <s v="Y"/>
    <m/>
    <m/>
    <m/>
    <m/>
    <m/>
    <m/>
    <m/>
    <s v="Crew to replace NG Fault tamer cutouts and doors"/>
    <m/>
    <m/>
    <m/>
    <m/>
    <s v="Overhead"/>
    <m/>
    <m/>
    <m/>
    <m/>
    <m/>
    <s v="OVERHEAD"/>
    <s v="CUTOUT, FUSE HOLDER"/>
    <m/>
    <s v=" "/>
    <s v="Unplanned"/>
    <s v="North Bay"/>
    <s v="North Bay"/>
    <s v="042031125, ALTO-1125"/>
    <s v="21-0142549"/>
    <s v="Unplanned"/>
    <s v="Clear;32-90 F"/>
    <s v="3"/>
    <s v="753"/>
    <s v="NO"/>
    <s v="Line to Ground"/>
    <s v="Sustained"/>
    <s v="No"/>
    <s v="MTR#1007632741"/>
    <s v="OH"/>
    <s v="Transformer"/>
    <s v="1535124"/>
    <s v="Cutout, fuse holder, Failed/Faulted"/>
    <s v=" "/>
    <s v="11/04/21 19:25"/>
    <s v=" "/>
    <s v="880 MARIN DR"/>
    <s v="WALTER, RYAN 510-965-3246: 889 Marin Dr"/>
    <m/>
    <m/>
    <m/>
    <m/>
    <m/>
    <m/>
    <m/>
    <m/>
    <m/>
    <m/>
    <m/>
    <m/>
    <m/>
    <m/>
    <m/>
    <m/>
    <m/>
    <m/>
    <m/>
    <m/>
    <m/>
    <m/>
    <m/>
    <m/>
  </r>
  <r>
    <n v="2155"/>
    <s v="CATX"/>
    <s v="3 - QC Complete"/>
    <n v="44538"/>
    <n v="44617"/>
    <s v="Pole fire due to broken insulator. The fire was limited to the structure alone. This information is preliminary."/>
    <s v="\\fxshare-nas05\quotashare-fs01\ESA\5 - Ignition Tracking\2021_Ignition_QC_Folders\20211104_1534332_nan_nan_T005456875"/>
    <s v=" "/>
    <s v="Y"/>
    <s v="CATX"/>
    <s v="Outage time updated to FNL time on ILIS, Fire LAT/LONG update to pole SAP ID 101337024 "/>
    <n v="44538"/>
    <m/>
    <s v="Not In Scope"/>
    <m/>
    <m/>
    <m/>
    <m/>
    <m/>
    <m/>
    <m/>
    <m/>
    <m/>
    <m/>
    <m/>
    <m/>
    <m/>
    <m/>
    <m/>
    <m/>
    <m/>
    <m/>
    <m/>
    <m/>
    <m/>
    <m/>
    <m/>
    <m/>
    <m/>
    <m/>
    <m/>
    <m/>
    <m/>
    <m/>
    <m/>
    <m/>
    <s v="N"/>
    <m/>
    <m/>
    <m/>
    <m/>
    <m/>
    <m/>
    <s v="N"/>
    <m/>
    <m/>
    <m/>
    <m/>
    <m/>
    <m/>
    <s v=" "/>
    <x v="52"/>
    <s v="04:28:00"/>
    <n v="44504"/>
    <s v="04:20:00"/>
    <s v="ILIS/OIS"/>
    <s v="Y"/>
    <s v="N"/>
    <n v="1534332"/>
    <s v="21-0142025"/>
    <m/>
    <s v="T005456875"/>
    <n v="122313700"/>
    <n v="114474057"/>
    <m/>
    <m/>
    <s v=" "/>
    <x v="0"/>
    <x v="0"/>
    <s v="N"/>
    <s v="N"/>
    <s v="N"/>
    <s v="On November 4, 2021 at 0428 hours, a PG&amp;E Troubleman was dispatched to the Bogue 1106 12kV distribution circuit near Feather River Boulevard and Plumas Avenue in the vicinity of Olivehurst in response to an outage. The troubleman located a pole fire. Initial analysis indicates the ignition was caused by a failed insulator. The fire damaged the crossarm and the fire was contained to the pole. This incident resulted in an outage affecting 5 customers at 0420 hours on November 4, 2021. Power was restored to the customer by 0935 hours on November 4, 2021. A PG&amp;E Crew replaced the crossarm on November 4, 2021."/>
    <s v="PG&amp;E"/>
    <s v="Other"/>
    <s v="Insulator"/>
    <s v="D"/>
    <s v="D"/>
    <s v="Structure-PG&amp;E only"/>
    <m/>
    <m/>
    <m/>
    <m/>
    <m/>
    <s v="Equipment - PG&amp;E"/>
    <s v="All types of equipment / facility failure"/>
    <s v="Insulator failure"/>
    <s v="N"/>
    <s v="Overhead"/>
    <x v="0"/>
    <s v="Insulator"/>
    <s v="Crossarm"/>
    <n v="101337024"/>
    <s v=" "/>
    <x v="0"/>
    <n v="39.060594799999997"/>
    <n v="-121.5869249"/>
    <s v="Yuba"/>
    <s v="BOGUE 1106"/>
    <n v="12000"/>
    <s v="BOGUE 11067408"/>
    <x v="0"/>
    <s v="Unknown"/>
    <s v="Agriculture"/>
    <s v="Fire-resistive fuel bed"/>
    <s v="Dirt"/>
    <s v="N"/>
    <m/>
    <m/>
    <m/>
    <m/>
    <s v="N"/>
    <s v="N"/>
    <m/>
    <m/>
    <s v="2021-11-05"/>
    <m/>
    <m/>
    <m/>
    <m/>
    <m/>
    <m/>
    <m/>
    <m/>
    <m/>
    <m/>
    <m/>
    <m/>
    <m/>
    <m/>
    <m/>
    <m/>
    <m/>
    <m/>
    <m/>
    <s v=" "/>
    <s v="SACRAMENTO"/>
    <s v="MARYSVILLE 04"/>
    <s v="04:28:00"/>
    <n v="44504"/>
    <s v="1534332"/>
    <s v="T005456875"/>
    <s v="3740"/>
    <s v="FEATHER RIVER BLVD"/>
    <s v="OLIVEHURST"/>
    <n v="39.061729999999997"/>
    <n v="-121.58817000000001"/>
    <s v="JMKY"/>
    <s v="KRZYMINSKI, WOODY"/>
    <n v="153781106"/>
    <m/>
    <n v="9002"/>
    <n v="1"/>
    <s v="Field Remarks: found pole fire, ec tag sent; Dispatcher Remarks: nan; Office Remarks: SMART MTR AUTO-GENERATED TAG "/>
    <m/>
    <m/>
    <m/>
    <m/>
    <m/>
    <m/>
    <m/>
    <m/>
    <s v=" "/>
    <m/>
    <m/>
    <m/>
    <m/>
    <m/>
    <m/>
    <m/>
    <m/>
    <m/>
    <m/>
    <m/>
    <m/>
    <m/>
    <m/>
    <m/>
    <m/>
    <m/>
    <m/>
    <m/>
    <m/>
    <m/>
    <s v="FIRE, POLE"/>
    <s v="CROSSARM, WOOD"/>
    <m/>
    <m/>
    <m/>
    <m/>
    <m/>
    <m/>
    <m/>
    <m/>
    <m/>
    <m/>
    <m/>
    <m/>
    <m/>
    <m/>
    <m/>
    <m/>
    <m/>
    <m/>
    <m/>
    <m/>
    <m/>
    <m/>
    <m/>
    <m/>
    <m/>
    <m/>
    <m/>
    <m/>
    <m/>
    <m/>
    <m/>
    <m/>
    <m/>
    <m/>
    <m/>
    <m/>
    <m/>
    <m/>
    <m/>
    <m/>
    <m/>
    <m/>
    <m/>
    <m/>
    <m/>
    <m/>
    <m/>
    <m/>
    <m/>
  </r>
  <r>
    <n v="2039"/>
    <s v="P4K5"/>
    <s v="3 - QC Complete"/>
    <n v="44505"/>
    <n v="44617"/>
    <s v="Other fire, not attributable to PG&amp;E. Trailer completely burnt, recident was cooking and fell asleep. This information is preliminary."/>
    <s v="\\fxshare-nas05\quotashare-fs01\ESA\5 - Ignition Tracking\2021_Ignition_QC_Folders\20211104_nan_nan_nan_9367906538"/>
    <s v=" "/>
    <m/>
    <m/>
    <m/>
    <m/>
    <m/>
    <s v="Not In Scope"/>
    <m/>
    <m/>
    <m/>
    <m/>
    <m/>
    <m/>
    <m/>
    <m/>
    <m/>
    <m/>
    <m/>
    <m/>
    <m/>
    <m/>
    <m/>
    <m/>
    <m/>
    <m/>
    <m/>
    <m/>
    <m/>
    <m/>
    <m/>
    <m/>
    <m/>
    <m/>
    <m/>
    <m/>
    <m/>
    <m/>
    <m/>
    <m/>
    <m/>
    <m/>
    <m/>
    <m/>
    <m/>
    <m/>
    <m/>
    <m/>
    <m/>
    <m/>
    <m/>
    <m/>
    <m/>
    <m/>
    <s v=" "/>
    <x v="52"/>
    <s v="23:35:00"/>
    <m/>
    <m/>
    <s v="FAS"/>
    <s v="N"/>
    <s v="N"/>
    <m/>
    <m/>
    <m/>
    <n v="9367906538"/>
    <m/>
    <m/>
    <m/>
    <m/>
    <s v=" "/>
    <x v="0"/>
    <x v="1"/>
    <s v="N"/>
    <s v="N"/>
    <s v="N"/>
    <m/>
    <s v="Not PG&amp;E"/>
    <m/>
    <m/>
    <m/>
    <m/>
    <s v="Structure-only"/>
    <m/>
    <m/>
    <m/>
    <m/>
    <m/>
    <s v="Other Fire: Non-PG&amp;E related"/>
    <m/>
    <m/>
    <m/>
    <s v="Subsurface"/>
    <x v="1"/>
    <m/>
    <m/>
    <m/>
    <s v=" "/>
    <x v="0"/>
    <n v="37.355235"/>
    <n v="-120.983176"/>
    <s v="Stanislaus"/>
    <s v="NEWMAN 1106"/>
    <n v="12000"/>
    <m/>
    <x v="0"/>
    <s v="Newman FD"/>
    <s v="Urban"/>
    <m/>
    <m/>
    <s v="N"/>
    <m/>
    <m/>
    <m/>
    <m/>
    <s v="N"/>
    <s v="N"/>
    <m/>
    <m/>
    <s v="2021-11-05"/>
    <m/>
    <m/>
    <m/>
    <m/>
    <m/>
    <m/>
    <m/>
    <m/>
    <m/>
    <m/>
    <m/>
    <m/>
    <m/>
    <m/>
    <m/>
    <m/>
    <m/>
    <m/>
    <m/>
    <s v="  "/>
    <s v="YOSEMITE"/>
    <s v="NEWMAN"/>
    <s v="23:35"/>
    <s v="11/04/2021"/>
    <m/>
    <n v="9367906538"/>
    <n v="26836"/>
    <s v="RIVER RD"/>
    <s v="NEWMAN"/>
    <n v="37.355235"/>
    <n v="-120.983176"/>
    <s v="Y1TKMKS"/>
    <s v="KANE, KYLE"/>
    <n v="162741106"/>
    <s v="20211105 01:23"/>
    <n v="1121"/>
    <m/>
    <s v="trailer completly burnt to ground and fire put out upon arrival. I C stated resident was cooking something in kitchen and fell asleep. no pge problem. This portion is master metered and main breaker is currently turned off to cust owned UG service feeding pedastool."/>
    <s v="Y"/>
    <m/>
    <m/>
    <m/>
    <m/>
    <m/>
    <s v="26836 river rd spc 31_x000d__x000a_inc # wsf 21106"/>
    <s v="don cabral jr      209 862 1716 "/>
    <m/>
    <s v="N"/>
    <s v="Y"/>
    <s v="N"/>
    <s v="Clear"/>
    <m/>
    <s v="Customer-Owned Structure/Equipment"/>
    <s v="trailer at trailer park only. no damage to pge facilities"/>
    <s v="Calm"/>
    <s v="w 2 mph"/>
    <s v="3rd Party"/>
    <s v="cooking in kitchen and fell asleep"/>
    <s v="Structure Only"/>
    <m/>
    <s v="Fire Dept"/>
    <s v="newman fd"/>
    <s v="Subsurface"/>
    <s v="we are master metered, customer owned ug service feeding pedastool"/>
    <s v="N"/>
    <s v="fd confident it was human error (kitchen fire)"/>
    <s v="PG&amp;E Employee"/>
    <s v="took statement from incident commander"/>
    <m/>
    <m/>
    <m/>
    <s v="  "/>
    <m/>
    <m/>
    <m/>
    <m/>
    <m/>
    <m/>
    <m/>
    <m/>
    <m/>
    <m/>
    <m/>
    <m/>
    <m/>
    <m/>
    <m/>
    <m/>
    <m/>
    <m/>
    <m/>
    <m/>
    <m/>
    <m/>
    <m/>
    <m/>
    <m/>
    <m/>
    <m/>
    <m/>
    <m/>
    <m/>
    <m/>
    <m/>
    <m/>
    <m/>
    <m/>
    <m/>
    <m/>
    <m/>
    <m/>
    <m/>
    <m/>
    <m/>
    <m/>
    <m/>
    <m/>
    <m/>
    <m/>
  </r>
  <r>
    <n v="2154"/>
    <s v="CATX"/>
    <s v="3 - QC Complete"/>
    <n v="44538"/>
    <n v="44617"/>
    <s v="Oak branch fell on line and broken open the conductor. Crew to replace the conductor. This information is preliminary."/>
    <s v="\\fxshare-nas05\quotashare-fs01\ESA\5 - Ignition Tracking\2021_Ignition_QC_Folders\20211103_nan_nan_nan_T005456657"/>
    <s v=" "/>
    <s v="Y"/>
    <s v="CATX"/>
    <s v="Outage time updated to FNL time on ILIS"/>
    <n v="44538"/>
    <m/>
    <s v="Not In Scope"/>
    <m/>
    <m/>
    <m/>
    <m/>
    <m/>
    <m/>
    <m/>
    <m/>
    <m/>
    <m/>
    <m/>
    <m/>
    <m/>
    <m/>
    <m/>
    <m/>
    <m/>
    <m/>
    <m/>
    <m/>
    <m/>
    <m/>
    <m/>
    <m/>
    <m/>
    <m/>
    <m/>
    <m/>
    <m/>
    <m/>
    <m/>
    <m/>
    <s v="N"/>
    <m/>
    <m/>
    <m/>
    <m/>
    <m/>
    <m/>
    <s v="Y"/>
    <n v="44538"/>
    <n v="44538"/>
    <s v="AST2"/>
    <s v="Allan Thorne III (530) 240-5664"/>
    <s v="Allan advised there was no fire associated with this incident. "/>
    <m/>
    <s v=" "/>
    <x v="53"/>
    <s v="15:55:00"/>
    <n v="44503"/>
    <s v="16:19:00"/>
    <s v="ILIS/OIS"/>
    <s v="N"/>
    <s v="N"/>
    <n v="1534085"/>
    <s v="21-0141934"/>
    <m/>
    <s v="T005456657"/>
    <n v="122312565"/>
    <n v="119894637"/>
    <m/>
    <m/>
    <s v=" "/>
    <x v="0"/>
    <x v="1"/>
    <s v="N"/>
    <s v="N"/>
    <s v="N"/>
    <s v="No Fire"/>
    <s v="Not PG&amp;E"/>
    <s v="Vegetation"/>
    <m/>
    <s v="D"/>
    <m/>
    <s v="No Fire"/>
    <s v="No Fire"/>
    <m/>
    <m/>
    <m/>
    <m/>
    <s v="No Fire"/>
    <m/>
    <m/>
    <m/>
    <s v="Overhead"/>
    <x v="0"/>
    <m/>
    <m/>
    <m/>
    <s v=" "/>
    <x v="0"/>
    <n v="39.73227"/>
    <n v="-121.83479"/>
    <s v="Butte"/>
    <s v="CHICO A 1102"/>
    <n v="12000"/>
    <s v="CHICO A 110291814"/>
    <x v="0"/>
    <s v="No Fire"/>
    <s v="Urban"/>
    <m/>
    <m/>
    <s v="N"/>
    <m/>
    <m/>
    <m/>
    <m/>
    <s v="N"/>
    <s v="N"/>
    <m/>
    <m/>
    <s v="2021-11-05"/>
    <n v="39.731935999999997"/>
    <n v="-121.83523700000001"/>
    <n v="44509"/>
    <s v="Unverified"/>
    <s v="Service drop, no report necessary."/>
    <m/>
    <m/>
    <m/>
    <m/>
    <m/>
    <m/>
    <m/>
    <m/>
    <m/>
    <m/>
    <m/>
    <m/>
    <m/>
    <m/>
    <s v=" "/>
    <s v="NORTH VALLEY"/>
    <s v="CHICO 02"/>
    <s v="15:55:00"/>
    <n v="44503"/>
    <n v="1534085"/>
    <s v="T005456657"/>
    <s v="668"/>
    <s v="E 4TH ST APT 5"/>
    <s v="CHICO"/>
    <n v="39.73227"/>
    <n v="-121.83479"/>
    <s v="AST2"/>
    <s v="THORNE III, ALLAN"/>
    <n v="102051102"/>
    <m/>
    <n v="9002"/>
    <m/>
    <s v="Field Remarks: OAK BANCH FELL, BROKE OPEN WIRE SEC, ENERG PART CUSTS AT BOBS, TREE CREW AND CREW TO REPLACE/REPAIR OPEN WIRE, TAG SENT ON INSPECT ; Dispatcher Remarks: nan; Office Remarks: AXS-DOG XSTR-4TH ST , WOODLAND PWR-I P/WESLEY, LIMB FELL , WIRES DOWN,WERE ON FIRE, FIRE DEPT IS ON SITE; WIRES LOCATED SIDE ALL EY BETWEEN3RD AND 4TH, SVC WIRE MELTED GOING TO MAIN HOUSE AND TO HIS HOUSE, PWR BOXOUTSIDE OF CARPORT, WERE ON FIRE,  FIRE DEPT"/>
    <m/>
    <m/>
    <m/>
    <m/>
    <m/>
    <m/>
    <m/>
    <m/>
    <s v=" "/>
    <m/>
    <m/>
    <m/>
    <m/>
    <m/>
    <m/>
    <m/>
    <m/>
    <m/>
    <m/>
    <m/>
    <m/>
    <m/>
    <m/>
    <m/>
    <m/>
    <m/>
    <m/>
    <m/>
    <m/>
    <m/>
    <s v="TREE-BRANCH FELL INTO LINE"/>
    <s v="CONDUCTOR, OVERHEAD"/>
    <m/>
    <m/>
    <m/>
    <m/>
    <m/>
    <m/>
    <m/>
    <m/>
    <m/>
    <m/>
    <m/>
    <m/>
    <m/>
    <m/>
    <m/>
    <m/>
    <m/>
    <m/>
    <m/>
    <m/>
    <m/>
    <m/>
    <m/>
    <m/>
    <m/>
    <m/>
    <m/>
    <m/>
    <m/>
    <m/>
    <m/>
    <m/>
    <m/>
    <m/>
    <m/>
    <m/>
    <m/>
    <m/>
    <m/>
    <m/>
    <m/>
    <m/>
    <m/>
    <m/>
    <m/>
    <m/>
    <m/>
    <m/>
    <m/>
  </r>
  <r>
    <n v="2037"/>
    <s v="P4K5"/>
    <s v="3 - QC Complete"/>
    <n v="44504"/>
    <n v="44617"/>
    <s v="Fire of unknown origin, tman cut service down from midspan. This information is preliminary."/>
    <s v="\\fxshare-nas05\quotashare-fs01\ESA\5 - Ignition Tracking\2021_Ignition_QC_Folders\20211103_nan_nan_nan_6926950656"/>
    <s v=" "/>
    <m/>
    <m/>
    <m/>
    <m/>
    <m/>
    <s v="Not In Scope"/>
    <m/>
    <m/>
    <m/>
    <m/>
    <m/>
    <m/>
    <m/>
    <m/>
    <m/>
    <m/>
    <m/>
    <m/>
    <m/>
    <m/>
    <m/>
    <m/>
    <m/>
    <m/>
    <m/>
    <m/>
    <m/>
    <m/>
    <m/>
    <m/>
    <m/>
    <m/>
    <m/>
    <m/>
    <m/>
    <m/>
    <m/>
    <m/>
    <m/>
    <m/>
    <m/>
    <m/>
    <m/>
    <m/>
    <m/>
    <m/>
    <m/>
    <m/>
    <m/>
    <m/>
    <m/>
    <m/>
    <s v=" "/>
    <x v="53"/>
    <s v="23:53:00"/>
    <m/>
    <m/>
    <s v="FAS"/>
    <s v="N"/>
    <s v="N"/>
    <m/>
    <m/>
    <m/>
    <n v="6926950656"/>
    <m/>
    <m/>
    <m/>
    <m/>
    <s v=" "/>
    <x v="0"/>
    <x v="1"/>
    <s v="N"/>
    <s v="N"/>
    <s v="N"/>
    <m/>
    <s v="Not PG&amp;E"/>
    <m/>
    <m/>
    <m/>
    <m/>
    <s v="Structure-PG&amp;E only"/>
    <m/>
    <m/>
    <m/>
    <m/>
    <m/>
    <s v="Other Fire: Non-PG&amp;E related"/>
    <m/>
    <m/>
    <m/>
    <s v="Overhead"/>
    <x v="1"/>
    <m/>
    <m/>
    <m/>
    <s v=" "/>
    <x v="0"/>
    <n v="36.141590000000001"/>
    <n v="-120.36410170000001"/>
    <s v="Fresno"/>
    <s v="COALINGA NO 1 1106"/>
    <n v="12000"/>
    <s v="COALINGA NO 1 1106CB"/>
    <x v="0"/>
    <s v="Fresno County FD"/>
    <s v="Urban"/>
    <m/>
    <m/>
    <s v="N"/>
    <m/>
    <m/>
    <m/>
    <m/>
    <s v="N"/>
    <s v="N"/>
    <m/>
    <m/>
    <s v="2021-11-05"/>
    <m/>
    <m/>
    <m/>
    <m/>
    <m/>
    <m/>
    <m/>
    <m/>
    <m/>
    <m/>
    <m/>
    <m/>
    <m/>
    <m/>
    <m/>
    <m/>
    <m/>
    <m/>
    <m/>
    <s v="  "/>
    <s v="FRESNO"/>
    <s v="COALINGA 01"/>
    <s v="23:53"/>
    <n v="44503"/>
    <m/>
    <n v="6926950656"/>
    <n v="255"/>
    <s v="JEFFERSON ST"/>
    <s v="COALINGA"/>
    <n v="36.141545000000001"/>
    <n v="-120.36638600000001"/>
    <s v="F5TDAJL"/>
    <s v="JOHNSON, DEAN"/>
    <n v="252161106"/>
    <s v="20211104 00:04"/>
    <n v="2640"/>
    <n v="1"/>
    <s v="cut service down from midspan"/>
    <s v="Y"/>
    <m/>
    <m/>
    <s v="36.1415900,-120.3641017,204.700000,2D"/>
    <m/>
    <m/>
    <s v="fresno co fd"/>
    <n v="5599351652"/>
    <m/>
    <s v="N"/>
    <s v="N"/>
    <s v="N"/>
    <s v="Clear"/>
    <m/>
    <s v="Customer-Owned Structure/Equipment"/>
    <m/>
    <s v="Calm"/>
    <m/>
    <s v="Unknown"/>
    <m/>
    <s v="Structure Only"/>
    <m/>
    <s v="Fire Dept"/>
    <m/>
    <s v="Overhead"/>
    <m/>
    <s v="N"/>
    <m/>
    <m/>
    <m/>
    <m/>
    <m/>
    <m/>
    <s v="  "/>
    <m/>
    <m/>
    <m/>
    <m/>
    <m/>
    <m/>
    <m/>
    <m/>
    <m/>
    <m/>
    <m/>
    <m/>
    <m/>
    <m/>
    <m/>
    <m/>
    <m/>
    <m/>
    <m/>
    <m/>
    <m/>
    <m/>
    <m/>
    <m/>
    <m/>
    <m/>
    <m/>
    <m/>
    <m/>
    <m/>
    <m/>
    <m/>
    <m/>
    <m/>
    <m/>
    <m/>
    <m/>
    <m/>
    <m/>
    <m/>
    <m/>
    <m/>
    <m/>
    <m/>
    <m/>
    <m/>
    <m/>
  </r>
  <r>
    <n v="2036"/>
    <s v="DJPK"/>
    <s v="3 - QC Complete"/>
    <n v="44523"/>
    <n v="44617"/>
    <s v="Pole fire caused due to old fuse. The fire was limited to the structure alone. This information is preliminary."/>
    <s v="\\fxshare-nas05\quotashare-fs01\ESA\5 - Ignition Tracking\2021_Ignition_QC_Folders\20211103_1534196_21-0141999_nan_T005456800."/>
    <s v=" "/>
    <s v="Y"/>
    <s v="DJPK"/>
    <s v="Updated outage time; Updated Fire Lat/Long; Updated nominal voltahe to 4kV from 12kV; Updated circuit name "/>
    <m/>
    <m/>
    <s v="Not In Scope"/>
    <m/>
    <m/>
    <m/>
    <m/>
    <m/>
    <m/>
    <m/>
    <m/>
    <m/>
    <m/>
    <m/>
    <m/>
    <m/>
    <m/>
    <m/>
    <m/>
    <m/>
    <m/>
    <m/>
    <m/>
    <m/>
    <m/>
    <m/>
    <m/>
    <m/>
    <m/>
    <m/>
    <m/>
    <m/>
    <m/>
    <m/>
    <m/>
    <s v="N"/>
    <m/>
    <m/>
    <m/>
    <m/>
    <m/>
    <m/>
    <s v="Y"/>
    <n v="44519"/>
    <n v="44519"/>
    <s v="LAP9"/>
    <s v="Loren Peterson, (415) 342-5584"/>
    <s v="T-man confirmed that there was no fire.  Arrived on scene and found smoldering fuse that was still energized.  T-man replaced NG fuse and re-energized."/>
    <m/>
    <s v=" "/>
    <x v="53"/>
    <s v="19:43:00"/>
    <n v="44503"/>
    <s v="19:42:00"/>
    <s v="FAS"/>
    <s v="N"/>
    <s v="N"/>
    <n v="1534196"/>
    <s v="21-0141999"/>
    <m/>
    <s v="T005456800"/>
    <m/>
    <m/>
    <m/>
    <m/>
    <s v=" "/>
    <x v="0"/>
    <x v="1"/>
    <s v="N"/>
    <s v="N"/>
    <s v="N"/>
    <s v="On November 3, 2021, at 1942 hours, a PG&amp;E Troubleman was dispatched to the SF M-0403 4kV Distribution Circuit in the vicinity of Joost Avenue and Detroit Street, San Francisco in response to a call for service by the San Francisco Fire Department.  The responding Troubleman arrived at the scene and found a smoldering fuse that was still energized.   The Troubleman replaced the failed fuse and restored power.  No ignition resulted from the incident. "/>
    <s v="Not PG&amp;E"/>
    <s v="Other"/>
    <s v="Fuse"/>
    <s v="D"/>
    <s v="D"/>
    <s v="No Fire"/>
    <m/>
    <m/>
    <m/>
    <m/>
    <m/>
    <s v="No Fire"/>
    <m/>
    <m/>
    <s v="Y"/>
    <s v="Overhead"/>
    <x v="0"/>
    <s v="Fuse"/>
    <s v="Fuse"/>
    <n v="101823871"/>
    <s v=" "/>
    <x v="0"/>
    <n v="37.732431676799997"/>
    <n v="-122.4450039857"/>
    <s v="San Francisco"/>
    <s v="SF M 0403"/>
    <n v="4000"/>
    <s v="SF M 0403CB"/>
    <x v="0"/>
    <s v="Self Extinguished"/>
    <s v="Urban"/>
    <s v="Fire-resistive fuel bed"/>
    <s v="Cement"/>
    <s v="N"/>
    <m/>
    <m/>
    <m/>
    <s v="N/A "/>
    <s v="N"/>
    <s v="N"/>
    <m/>
    <m/>
    <s v="2021-11-05"/>
    <m/>
    <m/>
    <m/>
    <m/>
    <m/>
    <m/>
    <m/>
    <m/>
    <m/>
    <m/>
    <m/>
    <m/>
    <m/>
    <m/>
    <m/>
    <m/>
    <m/>
    <m/>
    <m/>
    <s v=" "/>
    <s v="SAN FRANCISCO"/>
    <s v="SAN FRANCISCO 11"/>
    <s v="19:43"/>
    <s v="11/03/2021"/>
    <s v="1534196"/>
    <s v="T005456800"/>
    <n v="412"/>
    <s v="JOOST AVE"/>
    <s v="SAN FRANCISC"/>
    <n v="37.732419999999998"/>
    <n v="-122.44499999999999"/>
    <s v="R1TLAP9"/>
    <s v="PETERSON, LOREN"/>
    <n v="22270403"/>
    <s v="20211103 20:38"/>
    <n v="9111"/>
    <m/>
    <s v="replaced burned up fuse"/>
    <s v="Y"/>
    <m/>
    <m/>
    <s v="37.7615617,-122.4133400,6.600000,3D"/>
    <m/>
    <m/>
    <m/>
    <m/>
    <m/>
    <s v="N"/>
    <s v="Y"/>
    <m/>
    <s v="Clear"/>
    <m/>
    <s v="PGE&amp;E-Owned Structure/Equipment"/>
    <m/>
    <s v="Calm"/>
    <m/>
    <s v="Other (Comments)"/>
    <s v="old fuse"/>
    <s v="Structure Only"/>
    <m/>
    <s v="Other (Comments)"/>
    <s v="just went out on own"/>
    <s v="Overhead"/>
    <m/>
    <s v="N"/>
    <m/>
    <s v="Other (Comments)"/>
    <s v="me"/>
    <s v="OVERHEAD"/>
    <s v="FUSE"/>
    <s v="N"/>
    <s v=" "/>
    <s v="Unplanned"/>
    <s v="San Francisco"/>
    <s v="San Francisco"/>
    <s v="022270403, SF M-0403"/>
    <s v="21-0141999"/>
    <s v="Unplanned"/>
    <s v="Clear;32-90 F"/>
    <m/>
    <m/>
    <s v="YES"/>
    <s v="Line to Ground"/>
    <s v="Sustained"/>
    <s v="No"/>
    <s v="MTR#1008710628"/>
    <s v="OH"/>
    <s v="Transformer"/>
    <s v="1534196"/>
    <m/>
    <m/>
    <m/>
    <m/>
    <s v="426 JOOST AVE."/>
    <m/>
    <m/>
    <m/>
    <m/>
    <m/>
    <m/>
    <m/>
    <m/>
    <m/>
    <m/>
    <m/>
    <m/>
    <m/>
    <m/>
    <m/>
    <m/>
    <m/>
    <m/>
    <m/>
    <m/>
    <m/>
    <m/>
    <m/>
    <m/>
    <m/>
  </r>
  <r>
    <n v="2003"/>
    <s v="TLAL"/>
    <s v="3 - QC Complete"/>
    <n v="44503"/>
    <n v="44617"/>
    <s v="Tree fell onto the overhead lines resulting in a wire down situation. Started a small veg fire &lt; 1 meter in size. This information is preliminary. OIS: 1532551; ILIS: 21-0141398; FOID: T005455512 (JJL1), T005455513 (WBF3); EC A-Tag: 122292932; PM: 45038762; Circuit ID: 183052110; SAP Eqp ID: 101900736; County: San Luis Obispo; Division: Los Padres; Upstream Device: Recloser 901690"/>
    <s v="\\fxshare-nas05\quotashare-fs01\ESA\5 - Ignition Tracking\2021_Ignition_QC_Folders\20211102_1532551_21-0141398_nan_T005455512"/>
    <s v=" "/>
    <m/>
    <s v="TLAL"/>
    <s v="Additional FOID Added; Outage Time Updated"/>
    <n v="44503"/>
    <s v="S7RM"/>
    <s v="Complete"/>
    <m/>
    <m/>
    <m/>
    <m/>
    <m/>
    <m/>
    <m/>
    <m/>
    <m/>
    <m/>
    <m/>
    <m/>
    <m/>
    <m/>
    <m/>
    <m/>
    <m/>
    <m/>
    <m/>
    <m/>
    <m/>
    <m/>
    <m/>
    <m/>
    <m/>
    <s v="Y"/>
    <s v="MWQ1"/>
    <s v="N"/>
    <n v="44505"/>
    <n v="44518"/>
    <n v="44537"/>
    <s v="32 days"/>
    <s v="Y"/>
    <n v="44501"/>
    <n v="44508"/>
    <s v="Cal Fire"/>
    <s v="online portal"/>
    <m/>
    <m/>
    <s v="Y"/>
    <n v="44503"/>
    <n v="44503"/>
    <s v="JJL1"/>
    <s v="Jim Layugan, (805) 459-8257"/>
    <s v="See Phone Interview in the Reports Sub-folder"/>
    <m/>
    <s v=" "/>
    <x v="54"/>
    <s v="17:09:00"/>
    <n v="44502"/>
    <s v="17:04:00"/>
    <s v="FAS"/>
    <s v="N"/>
    <s v="N"/>
    <n v="1532551"/>
    <s v="21-0141398"/>
    <m/>
    <s v="T005455512, T005455513"/>
    <n v="122292932"/>
    <n v="118169388"/>
    <m/>
    <s v="PG&amp;E_2003_Ignition_20211102_1.jpg"/>
    <s v=" "/>
    <x v="0"/>
    <x v="0"/>
    <s v="Y"/>
    <s v="N"/>
    <s v="N"/>
    <s v="On November 2, 2021 at 1713 hours, PG&amp;E Troublemen patrolled the Templeton 2110 12kV Distribution Circuit number 183052110, in the Tier 3 Extreme High Fire Threat District (HFTD) State Responsibility Area (SRA) near 4910 Shadow Canyon Rd and 7505 York Mountain Road, Templeton, CA 93465. They observed a fallen tree and one phase of one span approximately 1000' of 4-ACSR broken primary overhead conductors down on the ground near the 30' class-5 Douglas Fir wood pole (SAP Eqp ID 101900736, Baxco, Mfr. Year 1947) and a small fire midspan where the conductor went down. Initial analysis indicates a large Valley Oak tree uprooted and fell into and through the primary overhead conductors, which resulted in a wire down hazard across the canyon. The conductor stayed energized, even after it made contact with the ground. Cal Fire responded to and extinguished the fire. An EC A-Tag 122292932 was submitted for remediation. The 95-minute outage affected 1,604 customers. The line was returned to service on November 3, 2021. There is an open pre-existing EC E-Tag 118169388 submitted on November 13, 2021, for the above-mentioned pole and the crossarm that are noted as being decayed. The incident area is within a Raptor Concentration Zone (RCZ) and a proposed multi-region Habitat Conservation Plan (HCP). This information is preliminary.P45"/>
    <s v="PG&amp;E"/>
    <s v="Vegetation"/>
    <m/>
    <s v="D"/>
    <s v="D"/>
    <s v="&lt;3 meters of linear travel"/>
    <m/>
    <m/>
    <m/>
    <m/>
    <m/>
    <s v="Vegetation"/>
    <s v="Contact from object"/>
    <s v="Veg. contact"/>
    <s v="N"/>
    <s v="Overhead"/>
    <x v="0"/>
    <s v="Conductor - Primary"/>
    <s v="Conductor"/>
    <n v="101900736"/>
    <s v=" "/>
    <x v="2"/>
    <n v="35.544719000000001"/>
    <n v="-120.823424"/>
    <s v="San Luis Obispo"/>
    <s v="TEMPLETON 2110"/>
    <n v="12000"/>
    <s v="TEMPLETON 2110901690"/>
    <x v="1"/>
    <s v="Cal Fire"/>
    <s v="Hardwood Woodland"/>
    <s v="Brush fuel model"/>
    <s v="Brush and Grass"/>
    <s v="N"/>
    <m/>
    <s v="Shadow"/>
    <n v="575"/>
    <s v="R2"/>
    <s v="N"/>
    <s v="N"/>
    <m/>
    <m/>
    <s v="2021-11-05"/>
    <n v="35.546131000000003"/>
    <n v="-120.82279200000001"/>
    <n v="44504"/>
    <s v="RootsFail"/>
    <s v="Evidence of live green valley oak uproot failure at fault location. Small fire occurred two spans Southeast of causal tree due to wire on ground. No further work needed on causal tree. Two trees identified during extent of conditions patrol that will be topped to miss."/>
    <s v="OAKV"/>
    <n v="60"/>
    <n v="36"/>
    <n v="15"/>
    <s v="None"/>
    <s v="None"/>
    <s v="N"/>
    <n v="1"/>
    <m/>
    <s v="Hillside"/>
    <s v="A"/>
    <s v="CrossArm"/>
    <s v="BareWire"/>
    <m/>
    <s v="  "/>
    <s v="FRESNO"/>
    <s v="TEMPLETON 02"/>
    <s v="17:09"/>
    <n v="44502"/>
    <s v="1532551"/>
    <s v="T005455512"/>
    <n v="11990"/>
    <s v="SANTA ROSA CREEK RD"/>
    <s v="TEMPLETON"/>
    <n v="35.557769999999998"/>
    <n v="-120.77468"/>
    <s v="L3TJJL1"/>
    <s v="LAYUGAN, JIM"/>
    <n v="183052110"/>
    <s v="20211102 20:45"/>
    <n v="9260"/>
    <m/>
    <s v="TREE FELL. EC TO REPAIR WIRE DOWN. SMALL VEG FIRE."/>
    <s v="Y"/>
    <m/>
    <m/>
    <m/>
    <n v="35.544719000000001"/>
    <n v="-120.823424"/>
    <m/>
    <s v="Unkn"/>
    <m/>
    <s v="N"/>
    <s v="Y"/>
    <m/>
    <s v="Clear"/>
    <m/>
    <s v="Private Land"/>
    <m/>
    <s v="Calm"/>
    <m/>
    <s v="Vegetation"/>
    <m/>
    <s v="&lt; 1 meter"/>
    <m/>
    <s v="Cal Fire"/>
    <m/>
    <s v="Overhead"/>
    <m/>
    <s v="N"/>
    <m/>
    <m/>
    <m/>
    <s v="TREE-FELL INTO LINE"/>
    <s v="CONDUCTOR, OVERHEAD"/>
    <s v="N"/>
    <s v="  "/>
    <s v="Unplanned"/>
    <s v="Los Padres"/>
    <s v="Templeton"/>
    <s v="183052110, TEMPLETON-2110"/>
    <s v="21-0141398"/>
    <s v="Unplanned"/>
    <s v="Clear;32-90 F"/>
    <s v="1604"/>
    <s v="152645"/>
    <s v="NO"/>
    <s v="Line to Ground"/>
    <s v="Sustained"/>
    <s v="No"/>
    <s v="307832"/>
    <s v="OH"/>
    <s v="Line Recloser"/>
    <s v="1532551"/>
    <s v="Conductor, Overhead, Broken, wire on ground"/>
    <s v="A &amp; B PH"/>
    <s v="11/02/21 23:15"/>
    <m/>
    <s v="4096 WILLOW CREEK RD"/>
    <s v="1 SPAN E OF 2675"/>
    <m/>
    <m/>
    <m/>
    <m/>
    <m/>
    <m/>
    <m/>
    <m/>
    <m/>
    <m/>
    <m/>
    <m/>
    <m/>
    <m/>
    <m/>
    <m/>
    <m/>
    <m/>
    <m/>
    <m/>
    <m/>
    <m/>
    <m/>
    <m/>
  </r>
  <r>
    <n v="2153"/>
    <s v="CATX"/>
    <s v="3 - QC Complete"/>
    <n v="44539"/>
    <n v="44617"/>
    <s v="Transformer fire, crew to replace middle cutout. This information is preliminary"/>
    <s v="\\fxshare-nas05\quotashare-fs01\ESA\5 - Ignition Tracking\2021_Ignition_QC_Folders\20211101_TR9055832_nan_nan_T005454565"/>
    <s v=" "/>
    <s v="Y"/>
    <s v="CATX"/>
    <s v="Outage time updated"/>
    <n v="44539"/>
    <m/>
    <s v="Not In Scope"/>
    <m/>
    <m/>
    <m/>
    <m/>
    <m/>
    <m/>
    <m/>
    <m/>
    <m/>
    <m/>
    <m/>
    <m/>
    <m/>
    <m/>
    <m/>
    <m/>
    <m/>
    <m/>
    <m/>
    <m/>
    <m/>
    <m/>
    <m/>
    <m/>
    <m/>
    <m/>
    <m/>
    <m/>
    <m/>
    <m/>
    <m/>
    <m/>
    <s v="N"/>
    <m/>
    <m/>
    <m/>
    <m/>
    <m/>
    <m/>
    <s v="N"/>
    <m/>
    <m/>
    <m/>
    <m/>
    <m/>
    <m/>
    <s v=" "/>
    <x v="55"/>
    <s v="17:38:00"/>
    <n v="44501"/>
    <s v="17:22:00"/>
    <s v="FAS"/>
    <s v="Y"/>
    <s v="N"/>
    <s v="TR9055832"/>
    <m/>
    <m/>
    <s v="T005454565"/>
    <n v="122285030"/>
    <m/>
    <m/>
    <m/>
    <s v=" "/>
    <x v="0"/>
    <x v="0"/>
    <s v="N"/>
    <s v="N"/>
    <s v="N"/>
    <s v="On November 1, 2021 at 1738 hours, a PG&amp;E Troubleman was dispatched to the Daly City 1111 12kV distribution circuit near 37th Avenue and Quintara Street in the vicinity of San Francisco in response to a transformer fire. The Troubleman located the fire and determined the ignition was caused by a failed cutout. The fire damaged the cutout, and the fire was contained to the pole. A third party contractor replaced the damaged cutout on November 1, 2021."/>
    <s v="PG&amp;E"/>
    <s v="Other"/>
    <s v="PG&amp;E Pole"/>
    <s v="D"/>
    <s v="D"/>
    <s v="Structure-PG&amp;E only"/>
    <m/>
    <m/>
    <m/>
    <m/>
    <m/>
    <s v="Equipment - PG&amp;E"/>
    <s v="All types of equipment / facility failure"/>
    <s v="Fuse failure - all"/>
    <s v="N"/>
    <s v="Overhead"/>
    <x v="0"/>
    <s v="Fuse"/>
    <s v="Cutout"/>
    <n v="10183418"/>
    <s v=" "/>
    <x v="0"/>
    <n v="37.747699518600001"/>
    <n v="-122.49517294090001"/>
    <s v="San Francisco"/>
    <s v="DALY CITY 1111 "/>
    <n v="12000"/>
    <s v="DALY CITY 111113279"/>
    <x v="0"/>
    <s v="City/County Fire Department"/>
    <s v="Urban"/>
    <s v="Fire-resistive fuel bed"/>
    <s v="Cement "/>
    <s v="N"/>
    <m/>
    <m/>
    <m/>
    <m/>
    <s v="N"/>
    <s v="N"/>
    <m/>
    <m/>
    <s v="2021-11-02"/>
    <m/>
    <m/>
    <m/>
    <m/>
    <m/>
    <m/>
    <m/>
    <m/>
    <m/>
    <m/>
    <m/>
    <m/>
    <m/>
    <m/>
    <m/>
    <m/>
    <m/>
    <m/>
    <m/>
    <s v=" "/>
    <s v="SAN FRANCISCO"/>
    <s v="SAN FRANCISCO 12"/>
    <s v="17:38:00"/>
    <n v="44501"/>
    <s v="TR9055832"/>
    <s v="T005454565"/>
    <s v="UNKNOWN"/>
    <s v="37 QUINTARA"/>
    <s v="SAN FRANCISC"/>
    <m/>
    <m/>
    <s v="LAP9"/>
    <s v="PETERSON, LOREN"/>
    <m/>
    <m/>
    <n v="9140"/>
    <m/>
    <s v="Field Remarks: crew to replace middle cutout; Dispatcher Remarks: nan; Office Remarks: AXS-OK TRANSFORMER FIRE--FD ON SITE--ETA REQ "/>
    <m/>
    <m/>
    <m/>
    <m/>
    <m/>
    <m/>
    <m/>
    <m/>
    <s v=" "/>
    <m/>
    <m/>
    <m/>
    <m/>
    <m/>
    <m/>
    <m/>
    <m/>
    <m/>
    <m/>
    <m/>
    <m/>
    <m/>
    <m/>
    <m/>
    <m/>
    <m/>
    <m/>
    <m/>
    <m/>
    <m/>
    <s v="OVERHEAD"/>
    <s v="CUTOUT, FUSE HOLDER"/>
    <m/>
    <m/>
    <m/>
    <m/>
    <m/>
    <m/>
    <m/>
    <m/>
    <m/>
    <m/>
    <m/>
    <m/>
    <m/>
    <m/>
    <m/>
    <m/>
    <m/>
    <m/>
    <m/>
    <m/>
    <m/>
    <m/>
    <m/>
    <m/>
    <m/>
    <m/>
    <m/>
    <m/>
    <m/>
    <m/>
    <m/>
    <m/>
    <m/>
    <m/>
    <m/>
    <m/>
    <m/>
    <m/>
    <m/>
    <m/>
    <m/>
    <m/>
    <m/>
    <m/>
    <m/>
    <m/>
    <m/>
    <m/>
    <m/>
  </r>
  <r>
    <n v="2152"/>
    <s v="CATX"/>
    <s v="3 - QC Complete"/>
    <n v="44539"/>
    <n v="44617"/>
    <s v="Transformer leads shorted causing secondary crossarm to burn. This information is preliminary"/>
    <s v="\\fxshare-nas05\quotashare-fs01\ESA\5 - Ignition Tracking\2021_Ignition_QC_Folders\20211101_1527420_nan_nan_T005454402"/>
    <s v=" "/>
    <s v="Y"/>
    <s v="CATX"/>
    <s v="Outage time updated to FNL time on ILIS, Fire LAT/LONG updated to pole (SAP ID 101829358)"/>
    <n v="44539"/>
    <m/>
    <s v="Not In Scope"/>
    <m/>
    <m/>
    <m/>
    <m/>
    <m/>
    <m/>
    <m/>
    <m/>
    <m/>
    <m/>
    <m/>
    <m/>
    <m/>
    <m/>
    <m/>
    <m/>
    <m/>
    <m/>
    <m/>
    <m/>
    <m/>
    <m/>
    <m/>
    <m/>
    <m/>
    <m/>
    <m/>
    <m/>
    <m/>
    <m/>
    <m/>
    <m/>
    <s v="N"/>
    <m/>
    <m/>
    <m/>
    <m/>
    <m/>
    <m/>
    <m/>
    <m/>
    <m/>
    <m/>
    <m/>
    <m/>
    <m/>
    <s v=" "/>
    <x v="55"/>
    <s v="14:41:00"/>
    <n v="44501"/>
    <s v="14:45:00"/>
    <s v="ILIS/OIS"/>
    <s v="Y"/>
    <s v="N"/>
    <n v="1527420"/>
    <s v="21-0140756.1"/>
    <m/>
    <s v="T005454402"/>
    <n v="122283970"/>
    <m/>
    <m/>
    <m/>
    <s v=" "/>
    <x v="0"/>
    <x v="0"/>
    <s v="N"/>
    <s v="N"/>
    <s v="N"/>
    <s v="On November 1, 2021 at 1441 hours, a PG&amp;E Troubleman was dispatched to the Hunters Point (P) 1102 12kV distribution circuit near Oakdale Avenue and Toland Street in the vicinity of San Francisco in response to an outage. The troubleman located the source of the outage and determined it was caused by a failed transformer, resulting in a fire. The fire damaged the crossarm and the conductor. The Fire was contained to the pole. This incident resulted in an outage affecting 2736 customers at 1445 hours on November 1, 2021. Power was restored to all customer by 1524 hours on November 1, 2021. A third party contractor replaced the damaged crossarms and conductor on November 2, 2021."/>
    <s v="PG&amp;E"/>
    <s v="Other"/>
    <s v="PG&amp;E Equipment"/>
    <s v="D"/>
    <s v="D"/>
    <s v="Structure-PG&amp;E only"/>
    <m/>
    <m/>
    <m/>
    <m/>
    <m/>
    <s v="Equipment - PG&amp;E"/>
    <s v="All types of equipment / facility failure"/>
    <s v="Transformer failure"/>
    <s v="Y"/>
    <s v="Overhead"/>
    <x v="0"/>
    <s v="Transformer Bushing"/>
    <s v="Crossarm, Cunductor"/>
    <n v="101829358"/>
    <s v=" "/>
    <x v="0"/>
    <n v="37.740520189999998"/>
    <n v="-122.40099653999999"/>
    <s v="San Francisco"/>
    <s v="HUNTERS POINT (P) 1102"/>
    <n v="12000"/>
    <s v="HUNTERS POINT (P) 110276684"/>
    <x v="0"/>
    <s v="Unknown"/>
    <s v="Urban"/>
    <s v="Fire-resistive fuel bed"/>
    <s v="Cement"/>
    <s v="N"/>
    <m/>
    <m/>
    <m/>
    <m/>
    <s v="N"/>
    <s v="N"/>
    <m/>
    <m/>
    <s v="2021-11-02"/>
    <m/>
    <m/>
    <m/>
    <m/>
    <m/>
    <m/>
    <m/>
    <m/>
    <m/>
    <m/>
    <m/>
    <m/>
    <m/>
    <m/>
    <m/>
    <m/>
    <m/>
    <m/>
    <m/>
    <s v=" "/>
    <s v="SAN FRANCISCO"/>
    <s v="SAN FRANCISCO 09"/>
    <s v="14:41:00"/>
    <n v="44501"/>
    <s v="1527420"/>
    <s v="T005454402"/>
    <s v="2100"/>
    <s v="OAKDALE AVE"/>
    <s v="SAN FRANCISC"/>
    <n v="37.738019999999999"/>
    <n v="-122.39284000000001"/>
    <s v="CMDQ"/>
    <s v="DAGENAIS, CHRIS"/>
    <n v="22331102"/>
    <m/>
    <n v="9111"/>
    <n v="1"/>
    <s v="Field Remarks: TRANSFORMER LEADS SHORTED IN U-GUARD BURNING SECONDARY CROSSARM.; Dispatcher Remarks: nan; Office Remarks: A:GATED/NO DOGS;X:FELBY;R:FIDES REPORTING COMPLETE OUT ADV OF ETOR "/>
    <m/>
    <m/>
    <m/>
    <m/>
    <m/>
    <m/>
    <m/>
    <m/>
    <s v=" "/>
    <m/>
    <m/>
    <m/>
    <m/>
    <m/>
    <m/>
    <m/>
    <m/>
    <m/>
    <m/>
    <m/>
    <m/>
    <m/>
    <m/>
    <m/>
    <m/>
    <m/>
    <m/>
    <m/>
    <m/>
    <m/>
    <s v="OVERHEAD"/>
    <s v="CONDUCTOR, OVERHEAD"/>
    <m/>
    <m/>
    <m/>
    <m/>
    <m/>
    <m/>
    <m/>
    <m/>
    <m/>
    <m/>
    <m/>
    <m/>
    <m/>
    <m/>
    <m/>
    <m/>
    <m/>
    <m/>
    <m/>
    <m/>
    <m/>
    <m/>
    <m/>
    <m/>
    <m/>
    <m/>
    <m/>
    <m/>
    <m/>
    <m/>
    <m/>
    <m/>
    <m/>
    <m/>
    <m/>
    <m/>
    <m/>
    <m/>
    <m/>
    <m/>
    <m/>
    <m/>
    <m/>
    <m/>
    <m/>
    <m/>
    <m/>
    <m/>
    <m/>
  </r>
  <r>
    <n v="2151"/>
    <s v="R6HJ"/>
    <s v="3 - QC Complete"/>
    <n v="44529"/>
    <n v="44617"/>
    <s v="Wire down due to mylar balloons. Fire size is unknown. This information is preliminary."/>
    <s v="\\fxshare-nas05\quotashare-fs01\ESA\5 - Ignition Tracking\2021_Ignition_QC_Folders\20211030_1526172_nan_nan_T005453118"/>
    <s v=" "/>
    <s v="Y"/>
    <s v="R6HJ"/>
    <s v="UPDATED OUTAGE TIME, UPDATED FIRE SIZE"/>
    <n v="44602"/>
    <m/>
    <s v="Not In Scope"/>
    <m/>
    <m/>
    <m/>
    <m/>
    <m/>
    <m/>
    <m/>
    <m/>
    <m/>
    <m/>
    <m/>
    <m/>
    <m/>
    <m/>
    <m/>
    <m/>
    <m/>
    <m/>
    <m/>
    <m/>
    <m/>
    <m/>
    <m/>
    <m/>
    <m/>
    <m/>
    <m/>
    <m/>
    <m/>
    <m/>
    <m/>
    <m/>
    <s v="N"/>
    <m/>
    <m/>
    <m/>
    <m/>
    <m/>
    <m/>
    <s v="Y"/>
    <n v="44524"/>
    <n v="44529"/>
    <s v="SJCC"/>
    <s v="sjcc@pge.com, (209) 992-0386"/>
    <m/>
    <m/>
    <s v=" "/>
    <x v="56"/>
    <s v="18:50:00"/>
    <n v="44499"/>
    <s v="18:26:00"/>
    <s v="FAS"/>
    <s v="Y"/>
    <s v="N"/>
    <n v="1526172"/>
    <s v="21-0140302"/>
    <m/>
    <s v="T005453118"/>
    <n v="122279690"/>
    <m/>
    <m/>
    <m/>
    <s v=" "/>
    <x v="0"/>
    <x v="0"/>
    <s v="Y"/>
    <s v="N"/>
    <s v="N"/>
    <s v="On October 30, 2021 at 1850 hours, a PG&amp;E Troubleman was dispatched to the Riverbank 1713 17kV Distribution Circuit on the corner of Campbell Avenue and Mahon Road, north of Highway 120 in the city of Escalon, in response to an outage.  The responding Troubleman arrived on scene and discovered a primary conductor had fallen on the road.  A small burn mark was found on the asphalt, where the conductor fell, measuring less than .25 meters in length. It is unknown who suppressed the fire. Initial analysis indicates mylar balloons came in contact with the #6 SOL primary overhead conductor, causing it to fail.  A sustained outage occurred affecting 79 customers.  On October 30, 2021 priority A notification #122279690 was created to repair primary conductor and replace burnt connector.  This information is preliminary."/>
    <s v="PG&amp;E"/>
    <s v="Other"/>
    <s v="Balloon"/>
    <s v="D"/>
    <s v="D"/>
    <s v="&lt;3 meters of linear travel"/>
    <s v="inches of burn mark on the road"/>
    <m/>
    <m/>
    <m/>
    <m/>
    <s v="Contact - 3rd Party"/>
    <s v="Contact from object"/>
    <s v="Balloon contact"/>
    <s v="Y"/>
    <s v="Overhead"/>
    <x v="0"/>
    <s v="Conductor - Primary"/>
    <s v="conductor, connector"/>
    <n v="102333046"/>
    <s v=" "/>
    <x v="0"/>
    <n v="37.809468286200001"/>
    <n v="-120.9794390866"/>
    <s v="San Joaquin"/>
    <s v="RIVERBANK 1713"/>
    <n v="17000"/>
    <s v="RIVERBANK 171338756"/>
    <x v="0"/>
    <s v="Unknown"/>
    <s v="Herbaceous"/>
    <s v="Fire-resistive fuel bed"/>
    <s v="road"/>
    <s v="N"/>
    <m/>
    <m/>
    <m/>
    <m/>
    <s v="N"/>
    <s v="N"/>
    <m/>
    <m/>
    <s v="2021-11-02"/>
    <m/>
    <m/>
    <m/>
    <m/>
    <m/>
    <m/>
    <m/>
    <m/>
    <m/>
    <m/>
    <m/>
    <m/>
    <m/>
    <m/>
    <m/>
    <m/>
    <m/>
    <m/>
    <m/>
    <s v=" "/>
    <s v="YOSEMITE"/>
    <s v="OAKDALE 02"/>
    <s v="18:50:00"/>
    <n v="44499"/>
    <s v="1526172"/>
    <s v="T005453118"/>
    <s v="UNKNOWN"/>
    <s v="CAMPBELL , MOHON AVE"/>
    <s v="ESCALON"/>
    <n v="37.795020000000001"/>
    <n v="-120.97836"/>
    <s v="SJCC"/>
    <s v="CASTILLO, STEVE"/>
    <n v="163191713"/>
    <m/>
    <n v="9002"/>
    <m/>
    <s v="Field Remarks: # 6 SOL PRIMARY CENTER PHASE DOWN BY MYLAR BALLOONS,ISOLATED TROUBLE ,CALLED 4 CREW 2 REPAIR; Dispatcher Remarks: nan; Office Remarks: AXS-AXS OK POLE BURNING AT BASE ON ASPHALT , EDGE OF ROAD; FIRE DEPT ON SITE. WIRE DOWN POLE TO POLE , ARCING. 1 PHASE DROP DOWN , NO INJURY."/>
    <m/>
    <m/>
    <m/>
    <m/>
    <m/>
    <m/>
    <m/>
    <m/>
    <s v=" "/>
    <m/>
    <m/>
    <m/>
    <m/>
    <m/>
    <m/>
    <m/>
    <m/>
    <m/>
    <m/>
    <m/>
    <m/>
    <m/>
    <m/>
    <m/>
    <m/>
    <m/>
    <m/>
    <m/>
    <m/>
    <m/>
    <s v="METALLIC BALLOON"/>
    <s v="CONDUCTOR, OVERHEAD"/>
    <m/>
    <m/>
    <m/>
    <m/>
    <m/>
    <m/>
    <m/>
    <m/>
    <m/>
    <m/>
    <m/>
    <m/>
    <m/>
    <m/>
    <m/>
    <m/>
    <m/>
    <m/>
    <m/>
    <m/>
    <m/>
    <m/>
    <m/>
    <m/>
    <m/>
    <m/>
    <m/>
    <m/>
    <m/>
    <m/>
    <m/>
    <m/>
    <m/>
    <m/>
    <m/>
    <m/>
    <m/>
    <m/>
    <m/>
    <m/>
    <m/>
    <m/>
    <m/>
    <m/>
    <m/>
    <m/>
    <m/>
    <m/>
    <m/>
  </r>
  <r>
    <n v="2002"/>
    <s v="R6HJ"/>
    <s v="3 - QC Complete"/>
    <n v="44524"/>
    <n v="44617"/>
    <s v="Wire down situation, resulted in a fire &lt; 3meters in size. This information is preliminary."/>
    <s v="\\fxshare-nas05\quotashare-fs01\ESA\5 - Ignition Tracking\2021_Ignition_QC_Folders\20211030_1526165_21-0140287_nan_T005453104"/>
    <s v=" "/>
    <s v="Y"/>
    <s v="R6HJ"/>
    <s v="Outage time updated"/>
    <n v="44518"/>
    <m/>
    <s v="Not In Scope"/>
    <m/>
    <m/>
    <m/>
    <m/>
    <m/>
    <m/>
    <m/>
    <m/>
    <m/>
    <m/>
    <m/>
    <m/>
    <m/>
    <m/>
    <m/>
    <m/>
    <m/>
    <m/>
    <m/>
    <m/>
    <m/>
    <m/>
    <m/>
    <m/>
    <m/>
    <m/>
    <m/>
    <m/>
    <m/>
    <m/>
    <m/>
    <m/>
    <s v="N"/>
    <m/>
    <m/>
    <m/>
    <m/>
    <m/>
    <m/>
    <s v="Y"/>
    <n v="44518"/>
    <n v="44522"/>
    <s v="JMKY"/>
    <s v="jmky@pge.com"/>
    <s v="The fire was about 10” by 50”. No additional photos. "/>
    <m/>
    <s v=" "/>
    <x v="56"/>
    <s v="18:03:00"/>
    <n v="44499"/>
    <s v="17:59:00"/>
    <s v="FAS"/>
    <s v="N"/>
    <s v="N"/>
    <n v="1526165"/>
    <s v="21-0140287"/>
    <m/>
    <s v="T005453104, T005453113"/>
    <s v="122279670, 122279671, 122279589"/>
    <m/>
    <m/>
    <s v="PG&amp;E_2002_Ignition_20211030_3.jpg"/>
    <s v=" "/>
    <x v="1"/>
    <x v="0"/>
    <s v="Y"/>
    <s v="Y"/>
    <s v="N"/>
    <s v="On October 30, 2021 at 1803 hours, a PG&amp;E Troubleman was dispatched to the Maxwell 1106 12kV Distribution Circuit on Maxwell Road, ½ mile west of 4 Mile Road in the city of Maxwell, in response to an outage.  The responding Troubleman arrived on scene and discovered one phase of primary conductor that failed affecting 3 spans on Maxwell Road. Initial analysis indicates equipment failure caused the ignition.  A sustained outage occurred affecting 107 customers. An ensuing fire was less than 0.25 acres in size and was extinguished Maxwell Fire Protection District. On October 30, 2021 priority A notifications #122279589, #122279670 and #122279671 were created to repair/replace primary wires.  This information is preliminary."/>
    <s v="PG&amp;E"/>
    <s v="Vegetation"/>
    <m/>
    <s v="D"/>
    <s v="D"/>
    <s v="&lt;0.25"/>
    <s v="The fire was about 10” by 50”. "/>
    <m/>
    <m/>
    <m/>
    <m/>
    <s v="Equipment - PG&amp;E"/>
    <s v="All types of equipment / facility failure"/>
    <s v="Conductor failure-all"/>
    <s v="N"/>
    <s v="Overhead"/>
    <x v="0"/>
    <s v="Conductor - Primary"/>
    <s v="Conductor"/>
    <s v="101637221, 101612635, 101612634"/>
    <s v=" "/>
    <x v="0"/>
    <n v="39.2753759995"/>
    <n v="-122.1044757717"/>
    <s v="Colusa"/>
    <s v="MAXWELL 1106"/>
    <n v="12000"/>
    <s v="MAXWELL 11063036"/>
    <x v="0"/>
    <s v="Maxwell Fire Protection District"/>
    <s v="Herbaceous"/>
    <s v="Brush fuel model"/>
    <m/>
    <s v="N"/>
    <m/>
    <m/>
    <m/>
    <m/>
    <s v="N"/>
    <s v="N"/>
    <m/>
    <m/>
    <s v="2021-11-02"/>
    <m/>
    <m/>
    <m/>
    <m/>
    <m/>
    <m/>
    <m/>
    <m/>
    <m/>
    <m/>
    <m/>
    <m/>
    <m/>
    <m/>
    <m/>
    <m/>
    <m/>
    <m/>
    <m/>
    <s v=" "/>
    <s v="SIERRA"/>
    <s v="COLUSA"/>
    <s v="18:03"/>
    <s v="10/30/2021"/>
    <s v="1526165"/>
    <s v="T005453104"/>
    <s v="UNKNOWN"/>
    <s v="MAXWELL COLUSA ROAD"/>
    <s v="MAXWELL"/>
    <n v="39.275449999999999"/>
    <n v="-122.12344"/>
    <s v="T3TJMKY"/>
    <s v="KRZYMINSKI, WOODY"/>
    <n v="62881106"/>
    <s v="20211030 21:02"/>
    <n v="9002"/>
    <m/>
    <s v="wire down, ec tag sent, sup notified"/>
    <s v="Y"/>
    <m/>
    <m/>
    <s v="39.2755433,-122.0913433,15.000000,3D"/>
    <m/>
    <m/>
    <m/>
    <m/>
    <m/>
    <s v="N"/>
    <s v="Y"/>
    <m/>
    <s v="Clear"/>
    <m/>
    <s v="County Land"/>
    <m/>
    <s v="Calm"/>
    <m/>
    <s v="Unknown"/>
    <m/>
    <s v="1 meter - &lt; 3 meters"/>
    <m/>
    <s v="Self Extinguished"/>
    <m/>
    <s v="Overhead"/>
    <m/>
    <s v="N"/>
    <m/>
    <m/>
    <m/>
    <s v="OVERHEAD"/>
    <s v="CONDUCTOR, OVERHEAD"/>
    <s v="N"/>
    <s v=" "/>
    <s v="Unplanned"/>
    <s v="Sacramento"/>
    <s v="Colusa"/>
    <s v="062881106, MAXWELL-1106"/>
    <s v="21-0140287"/>
    <s v="Unplanned"/>
    <s v="Clear;32-90 F"/>
    <s v="107"/>
    <s v="9818"/>
    <s v="YES"/>
    <s v="Multi-Fault"/>
    <s v="Sustained"/>
    <s v="No"/>
    <s v="3036"/>
    <s v="OH"/>
    <s v="Line Recloser"/>
    <s v="1526165"/>
    <s v="Conductor, Overhead, Broken, wire on ground"/>
    <s v="A B GRD"/>
    <s v="10/30/21 20:51"/>
    <m/>
    <s v="MAXWELL RD, 0.4MI W/O 4 MILE RD"/>
    <s v="KRZYMINSKI, WOODY/530-356-3051: MAXWELL RD, 0.4MI W/O 4 MILE RD"/>
    <m/>
    <m/>
    <m/>
    <m/>
    <m/>
    <m/>
    <m/>
    <m/>
    <m/>
    <m/>
    <m/>
    <m/>
    <m/>
    <m/>
    <m/>
    <m/>
    <m/>
    <m/>
    <m/>
    <m/>
    <m/>
    <m/>
    <m/>
    <m/>
  </r>
  <r>
    <n v="2150"/>
    <s v="FJGE"/>
    <s v="3 - QC Complete"/>
    <n v="44537"/>
    <n v="44617"/>
    <s v="[619 Old County Rd, Templeton, California, 93465] Wire down outage caused by falling tree branch. Potential cause could be due to high winds. The fire size is unknown. This information is preliminary."/>
    <s v="\\fxshare-nas05\quotashare-fs01\ESA\5 - Ignition Tracking\2021_Ignition_QC_Folders\20211029_1525643_nan_nan_T005452556"/>
    <s v=" "/>
    <m/>
    <m/>
    <m/>
    <m/>
    <m/>
    <s v="Not In Scope"/>
    <m/>
    <m/>
    <m/>
    <m/>
    <m/>
    <m/>
    <m/>
    <m/>
    <m/>
    <m/>
    <m/>
    <s v="Not Required"/>
    <m/>
    <m/>
    <m/>
    <m/>
    <m/>
    <m/>
    <m/>
    <m/>
    <m/>
    <m/>
    <m/>
    <m/>
    <m/>
    <m/>
    <m/>
    <m/>
    <m/>
    <m/>
    <m/>
    <m/>
    <m/>
    <m/>
    <m/>
    <m/>
    <m/>
    <m/>
    <m/>
    <s v="Y"/>
    <n v="44522"/>
    <n v="44536"/>
    <s v="WBF3"/>
    <s v="Wesley Fleming: 805-546-1200 (disconnected) WBF3@pge.com was used for contact"/>
    <s v="Listed # for TM is disconencted.  TM was emailed.  TM, Jim Layugan responded via email advising there was no ignition. "/>
    <m/>
    <s v=" "/>
    <x v="57"/>
    <s v="21:43:00"/>
    <n v="44498"/>
    <s v="21:43:00"/>
    <s v="FAS"/>
    <s v="N"/>
    <s v="N"/>
    <n v="1525643"/>
    <m/>
    <m/>
    <s v="T005452552, T005452556"/>
    <m/>
    <m/>
    <m/>
    <m/>
    <s v=" "/>
    <x v="0"/>
    <x v="1"/>
    <s v="N"/>
    <s v="N"/>
    <s v="N"/>
    <s v="Per troubleman, no ignition occurred.  "/>
    <s v="Not PG&amp;E"/>
    <s v="Vegetation"/>
    <m/>
    <s v="D"/>
    <m/>
    <s v="No Fire"/>
    <m/>
    <m/>
    <m/>
    <m/>
    <m/>
    <s v="No Fire"/>
    <m/>
    <m/>
    <m/>
    <s v="Overhead"/>
    <x v="3"/>
    <m/>
    <m/>
    <m/>
    <s v=" "/>
    <x v="0"/>
    <n v="35.548760000000001"/>
    <n v="-120.70975"/>
    <s v="San Luis Obispo"/>
    <s v="TEMPLETON 2111"/>
    <n v="21000"/>
    <s v="TEMPLETON 2111R76"/>
    <x v="0"/>
    <s v="Unknown"/>
    <s v="Urban"/>
    <m/>
    <m/>
    <s v="N"/>
    <m/>
    <m/>
    <m/>
    <m/>
    <s v="N"/>
    <s v="N"/>
    <m/>
    <m/>
    <s v="2021-11-02"/>
    <m/>
    <m/>
    <m/>
    <m/>
    <m/>
    <m/>
    <m/>
    <m/>
    <m/>
    <m/>
    <m/>
    <m/>
    <m/>
    <m/>
    <m/>
    <m/>
    <m/>
    <m/>
    <m/>
    <s v=" "/>
    <s v="LOS PADRES"/>
    <s v="TEMPLETON 02"/>
    <s v="21:43:00"/>
    <n v="44498"/>
    <s v="1525643"/>
    <s v="T005452556"/>
    <s v="619"/>
    <s v="OLD COUNTY RD"/>
    <s v="TEMPLETON"/>
    <n v="35.548760000000001"/>
    <n v="-120.70975"/>
    <s v="WBF3"/>
    <s v="FLEMING, BRANDON"/>
    <n v="183052111"/>
    <m/>
    <n v="9260"/>
    <m/>
    <s v="Field Remarks: same tree continues to shed huge branches, twice in 7 days; Dispatcher Remarks: nan; Office Remarks: A:OK;X:6THST;R:POLE- POLE, BEHIND HOUSE, IN TREES; FIRE AND WIRE DOWN. WIRE AND TREESON TOP OF HOME FD ON SITE "/>
    <m/>
    <m/>
    <m/>
    <m/>
    <m/>
    <m/>
    <m/>
    <m/>
    <s v=" "/>
    <m/>
    <m/>
    <m/>
    <m/>
    <m/>
    <m/>
    <m/>
    <m/>
    <m/>
    <m/>
    <m/>
    <m/>
    <m/>
    <m/>
    <m/>
    <m/>
    <m/>
    <m/>
    <m/>
    <m/>
    <m/>
    <s v="TREE-BRANCH FELL INTO LINE"/>
    <s v="SERVICE CONDUCTOR"/>
    <m/>
    <m/>
    <m/>
    <m/>
    <m/>
    <m/>
    <m/>
    <m/>
    <m/>
    <m/>
    <m/>
    <m/>
    <m/>
    <m/>
    <m/>
    <m/>
    <m/>
    <m/>
    <m/>
    <m/>
    <m/>
    <m/>
    <m/>
    <m/>
    <m/>
    <m/>
    <m/>
    <m/>
    <m/>
    <m/>
    <m/>
    <m/>
    <m/>
    <m/>
    <m/>
    <m/>
    <m/>
    <m/>
    <m/>
    <m/>
    <m/>
    <m/>
    <m/>
    <m/>
    <m/>
    <m/>
    <m/>
    <m/>
    <m/>
  </r>
  <r>
    <n v="2149"/>
    <s v="DLY6"/>
    <s v="3 - QC Complete"/>
    <n v="44519"/>
    <n v="44617"/>
    <s v="Pole fire, switch was burnt. The fire size is unknown. This information is preliminary."/>
    <s v="\\fxshare-nas05\quotashare-fs01\ESA\5 - Ignition Tracking\2021_Ignition_QC_Folders\20211029_1525593_nan_nan_T005452483"/>
    <s v=" "/>
    <s v="Y"/>
    <s v="DLY6"/>
    <s v="UPDATED OUTAGE TIME, LAT/LONG"/>
    <n v="44519"/>
    <m/>
    <s v="Not In Scope"/>
    <m/>
    <m/>
    <m/>
    <m/>
    <m/>
    <m/>
    <m/>
    <m/>
    <m/>
    <m/>
    <m/>
    <m/>
    <m/>
    <m/>
    <m/>
    <m/>
    <m/>
    <m/>
    <m/>
    <m/>
    <m/>
    <m/>
    <m/>
    <m/>
    <m/>
    <m/>
    <m/>
    <m/>
    <m/>
    <m/>
    <m/>
    <m/>
    <s v="N"/>
    <m/>
    <m/>
    <m/>
    <m/>
    <m/>
    <m/>
    <s v="N"/>
    <m/>
    <m/>
    <m/>
    <m/>
    <m/>
    <m/>
    <s v=" "/>
    <x v="57"/>
    <s v="18:46:00"/>
    <n v="44498"/>
    <s v="18:45:00"/>
    <s v="FAS"/>
    <s v="Y"/>
    <s v="N"/>
    <n v="1525593"/>
    <m/>
    <m/>
    <s v="T005452483"/>
    <n v="122277695"/>
    <m/>
    <m/>
    <m/>
    <s v=" "/>
    <x v="0"/>
    <x v="0"/>
    <s v="N"/>
    <s v="N"/>
    <s v="N"/>
    <s v="On October 29, 2021 at 18:46 hours, a PG&amp;E Troubleman was dispatched to the Bay Meadow 1107, a 12kV Distribution Circuit on 9th Avenue near South El Camino Real in San Mateo in response to a pole fire. Initial analysis indicates equipment failure caused the ignition.  The switch was found to be the source of the ignition.  As a result, 61 customers experienced a power loss.  The ensuing fire was contained to the switch and the fire extinguished on its own.   A PG&amp;E Hired Contract Crew replaced the switch on November 5, 2021."/>
    <s v="PG&amp;E"/>
    <s v="Other"/>
    <s v="Pole"/>
    <s v="D"/>
    <s v="D"/>
    <s v="Structure-only"/>
    <s v="None "/>
    <m/>
    <m/>
    <m/>
    <m/>
    <s v="Equipment - PG&amp;E"/>
    <s v="All types of equipment / facility failure"/>
    <s v="Switch failure"/>
    <s v="Y"/>
    <s v="Overhead"/>
    <x v="0"/>
    <s v="Switch"/>
    <s v="Switch "/>
    <n v="40103604"/>
    <s v=" "/>
    <x v="0"/>
    <n v="37.559478796599997"/>
    <n v="-122.3214986613"/>
    <s v="San Mateo"/>
    <s v="BAY MEADOWS 1107"/>
    <n v="12000"/>
    <s v="BAY MEADOWS 110748112"/>
    <x v="0"/>
    <s v="Unknown"/>
    <s v="Urban"/>
    <s v="Fire resisive fuel bed"/>
    <s v="sidewalk"/>
    <s v="N"/>
    <m/>
    <m/>
    <m/>
    <m/>
    <s v="N"/>
    <s v="N"/>
    <m/>
    <m/>
    <s v="2021-11-02"/>
    <m/>
    <m/>
    <m/>
    <m/>
    <m/>
    <m/>
    <m/>
    <m/>
    <m/>
    <m/>
    <m/>
    <m/>
    <m/>
    <m/>
    <m/>
    <m/>
    <m/>
    <m/>
    <m/>
    <s v=" "/>
    <s v="PENINSULA"/>
    <s v="SAN CARLOS 02"/>
    <s v="18:46:00"/>
    <n v="44498"/>
    <s v="1525593"/>
    <s v="T005452483"/>
    <s v="19"/>
    <s v="9TH AVE UNIT 311"/>
    <s v="SAN MATEO"/>
    <n v="37.55968"/>
    <n v="-122.32122"/>
    <s v="CDDB"/>
    <s v="DUNLAP, COREY"/>
    <n v="24011107"/>
    <m/>
    <n v="9110"/>
    <m/>
    <s v="Field Remarks: crew to replace 600 amp OH switch, burned up road side unit; Dispatcher Remarks: nan; Office Remarks: AXS-AXS OK XSTR-CAMINO REAL PWR-Y AXS OK, SPARKING/ FIRE ON POLE WHICH IS ALREADY OFF/ CECILIA ADV SAW FIRE ON POLE/SPARKING BUT  FIRE DIED OUT/ LOCATION IS CORNER OF CAMINO REAL AND 9TH/ CECILIA 650-766-5154"/>
    <m/>
    <m/>
    <m/>
    <m/>
    <m/>
    <m/>
    <m/>
    <m/>
    <s v=" "/>
    <m/>
    <m/>
    <m/>
    <m/>
    <m/>
    <m/>
    <m/>
    <m/>
    <m/>
    <m/>
    <m/>
    <m/>
    <m/>
    <m/>
    <m/>
    <m/>
    <m/>
    <m/>
    <m/>
    <m/>
    <m/>
    <s v="OVERHEAD"/>
    <s v="SWITCH (OH)"/>
    <m/>
    <m/>
    <m/>
    <m/>
    <m/>
    <m/>
    <m/>
    <m/>
    <m/>
    <m/>
    <m/>
    <m/>
    <m/>
    <m/>
    <m/>
    <m/>
    <m/>
    <m/>
    <m/>
    <m/>
    <m/>
    <m/>
    <m/>
    <m/>
    <m/>
    <m/>
    <m/>
    <m/>
    <m/>
    <m/>
    <m/>
    <m/>
    <m/>
    <m/>
    <m/>
    <m/>
    <m/>
    <m/>
    <m/>
    <m/>
    <m/>
    <m/>
    <m/>
    <m/>
    <m/>
    <m/>
    <m/>
    <m/>
    <m/>
  </r>
  <r>
    <n v="2001"/>
    <s v="DJPK"/>
    <s v="3 - QC Complete"/>
    <n v="44521"/>
    <n v="44617"/>
    <s v="Pole fire, hawk found between phases. The fire was limited to the PG&amp;E structure and was self-extinguished. This information is preliminary."/>
    <s v="\\fxshare-nas05\quotashare-fs01\ESA\5 - Ignition Tracking\2021_Ignition_QC_Folders\20211029_1525228_21-0139812_nan_T005451884"/>
    <s v=" "/>
    <s v="Y"/>
    <s v="DJPK"/>
    <s v="Outage Time Updated; Corrected Fire Lat/Long; Added Additional SAP Notification Numbers"/>
    <n v="44519"/>
    <m/>
    <s v="Not In Scope"/>
    <m/>
    <m/>
    <m/>
    <m/>
    <m/>
    <m/>
    <m/>
    <m/>
    <m/>
    <m/>
    <m/>
    <m/>
    <m/>
    <m/>
    <m/>
    <m/>
    <m/>
    <m/>
    <m/>
    <m/>
    <m/>
    <m/>
    <m/>
    <m/>
    <m/>
    <m/>
    <m/>
    <m/>
    <m/>
    <m/>
    <m/>
    <m/>
    <s v="N"/>
    <m/>
    <m/>
    <m/>
    <m/>
    <m/>
    <m/>
    <s v="Y"/>
    <n v="44517"/>
    <n v="44517"/>
    <s v="DAJL"/>
    <s v="Dean Johnson, (559) 423-3051"/>
    <s v="Requested T-man provide photos taken at scene.  Discussed damages witnessed.  T-man responded to pole-top fire at SAP ID 100771864.  While on scene, T-man identified damages to nearby SAP ID's 100771859 and 100771847 that were unrelated to the incident. EC Tags were submitted for repairs to those SAP ID's and repairs were completed by thes ame crew. "/>
    <m/>
    <s v=" "/>
    <x v="57"/>
    <s v="10:03:00"/>
    <n v="44498"/>
    <s v="10:10:00"/>
    <s v="FAS"/>
    <s v="N"/>
    <s v="N"/>
    <n v="1525228"/>
    <s v="21-0139812"/>
    <m/>
    <s v="T005451884"/>
    <n v="122274845"/>
    <m/>
    <m/>
    <m/>
    <s v=" "/>
    <x v="0"/>
    <x v="0"/>
    <s v="N"/>
    <s v="N"/>
    <s v="N"/>
    <s v="On October 29, 2021 at 10:03 hours, a PG&amp;E Troubleman was dispatched to the Corcoran-1112 12kV Distribution Circuit in the vicinity of Niles Avenue and 11th Avenue, Corcoran in response to an outage.  The responding Troubleman found a burnt pole located two spans south of Niles Avenue.  All three phase conductors were found floating, still attached to the insulators affixed to the 9” steel mounting bracket that was previously cross-mounted on the subject pole.  Initial analysis indicates that a bird contacting the 12kV conductors caused the ignition.  The ensuing fire was contained to the pole and self-extinguished. A PG&amp;E crew replaced the pole and mounting bracket on October 29, 2021. "/>
    <s v="PG&amp;E"/>
    <s v="Other"/>
    <s v="Pole/Bird"/>
    <s v="D"/>
    <s v="D"/>
    <s v="Structure-PG&amp;E only"/>
    <m/>
    <m/>
    <m/>
    <m/>
    <m/>
    <s v="Contact - Animal - Bird"/>
    <s v="Contact from object"/>
    <s v="Animal contact"/>
    <s v="N"/>
    <s v="Overhead"/>
    <x v="0"/>
    <s v="Conductor - Primary"/>
    <s v="Pole, Crossarm"/>
    <n v="100771864"/>
    <s v=" "/>
    <x v="0"/>
    <n v="36.115026800000003"/>
    <n v="-119.6711176"/>
    <s v="Kings"/>
    <s v="CORCORAN 1112"/>
    <n v="12000"/>
    <s v="CORCORAN 111285080"/>
    <x v="0"/>
    <s v="Self Extinguished"/>
    <s v="Agriculture"/>
    <s v="Grass Fuel Model"/>
    <s v="Crops"/>
    <s v="N"/>
    <m/>
    <m/>
    <m/>
    <m/>
    <s v="N"/>
    <s v="N"/>
    <m/>
    <m/>
    <s v="2021-10-29"/>
    <m/>
    <m/>
    <m/>
    <m/>
    <m/>
    <m/>
    <m/>
    <m/>
    <m/>
    <m/>
    <m/>
    <m/>
    <m/>
    <m/>
    <m/>
    <m/>
    <m/>
    <m/>
    <m/>
    <s v=" "/>
    <s v="YOSEMITE"/>
    <s v="CORCORAN"/>
    <s v="10:04"/>
    <s v="10/29/2021"/>
    <s v="1525228"/>
    <s v="T005451884"/>
    <s v="UNKNOWN"/>
    <s v="8992F"/>
    <s v="CORCORAN"/>
    <m/>
    <m/>
    <s v="F5TDAJL"/>
    <s v="JOHNSON, DEAN"/>
    <n v="252171112"/>
    <s v="20211029 12:30"/>
    <n v="9002"/>
    <n v="1"/>
    <s v="pole fire ,bird kill ,area to make repairs area notified"/>
    <s v="Y"/>
    <m/>
    <m/>
    <s v="36.1148400,-119.6714083,46.300000,2D"/>
    <m/>
    <m/>
    <s v="pole top only near canal bank"/>
    <m/>
    <m/>
    <s v="N"/>
    <s v="Y"/>
    <m/>
    <s v="Clear"/>
    <m/>
    <s v="PGE&amp;E-Owned Structure/Equipment"/>
    <m/>
    <s v="Calm"/>
    <m/>
    <s v="Animal"/>
    <s v="9 steel brackets hawk between phases&quot;"/>
    <s v="Structure Only"/>
    <m/>
    <s v="Self Extinguished"/>
    <m/>
    <s v="Overhead"/>
    <m/>
    <s v="N"/>
    <m/>
    <m/>
    <m/>
    <s v="BIRD-FOUND"/>
    <s v="POLE-WOOD"/>
    <s v="N"/>
    <s v=" "/>
    <s v="Unplanned"/>
    <s v="Fresno"/>
    <s v="Corcoran"/>
    <s v="252171112, CORCORAN-1112"/>
    <s v="21-0139812"/>
    <s v="Unplanned"/>
    <s v="Clear;32-90 F"/>
    <s v="5"/>
    <s v="440"/>
    <s v="YES"/>
    <m/>
    <s v="Sustained"/>
    <s v="No"/>
    <s v="8992F"/>
    <s v="OH"/>
    <s v="Fuse"/>
    <s v="1525228"/>
    <s v="Pole-Wood, Burned/flashed"/>
    <m/>
    <m/>
    <m/>
    <s v="Niles W/O 10th"/>
    <s v="JOHNSON, DEAN 559-423-3051: niles ave 9 poles w/o 11th 3 poles south"/>
    <m/>
    <m/>
    <m/>
    <m/>
    <m/>
    <m/>
    <m/>
    <m/>
    <m/>
    <m/>
    <m/>
    <m/>
    <m/>
    <m/>
    <m/>
    <m/>
    <m/>
    <m/>
    <m/>
    <m/>
    <m/>
    <m/>
    <m/>
    <m/>
  </r>
  <r>
    <n v="2251"/>
    <s v="TLAL"/>
    <s v="3 - QC Complete"/>
    <n v="44564"/>
    <n v="44617"/>
    <s v="Primary Crossarm Burnt &amp; Deteriorated Pole; Fire evidentiary via loss of mass that was identified during compliance patrol; This information is preliminary. EC: 122268587; PM: 35298722; SAP Eqp ID: 101351064; County: Alameda; Division: East Bay"/>
    <s v="\\fxshare-nas05\quotashare-fs01\ESA\5 - Ignition Tracking\2021_Ignition_QC_Folders\20211028_nan_nan_nan_122268587"/>
    <s v=" "/>
    <s v="Y"/>
    <s v="TLAL"/>
    <s v="Nominal Voltage, Circuit, Failure Sub-Driver Updated"/>
    <n v="44564"/>
    <m/>
    <s v="Not In Scope"/>
    <m/>
    <m/>
    <m/>
    <m/>
    <m/>
    <m/>
    <m/>
    <m/>
    <m/>
    <m/>
    <m/>
    <m/>
    <m/>
    <m/>
    <m/>
    <m/>
    <m/>
    <m/>
    <m/>
    <m/>
    <m/>
    <m/>
    <m/>
    <m/>
    <m/>
    <m/>
    <m/>
    <m/>
    <m/>
    <m/>
    <m/>
    <m/>
    <s v="N"/>
    <m/>
    <m/>
    <m/>
    <m/>
    <m/>
    <m/>
    <s v="N"/>
    <m/>
    <m/>
    <s v="MLWE"/>
    <s v="Compliance Inspector: Michael Williams"/>
    <m/>
    <m/>
    <s v=" "/>
    <x v="58"/>
    <s v="11:19:00"/>
    <m/>
    <m/>
    <s v="Other"/>
    <s v="Y"/>
    <s v="N"/>
    <m/>
    <m/>
    <m/>
    <m/>
    <n v="122268587"/>
    <s v="119780361, 800453235"/>
    <m/>
    <s v="NON HFTD"/>
    <s v=" "/>
    <x v="0"/>
    <x v="0"/>
    <s v="N"/>
    <s v="N"/>
    <s v="N"/>
    <s v="On October 28, 2021, a PG&amp;E Compliance Inspector patrolled the Oakland J 1117 4.16kV Distribution Circuit number 012091117, in the Local Responsibility Area (&quot;LRA&quot;) near 5630 57th Ave, Oakland, CA 94605. He observed a burnt primary crossarm at the deteriorated 45' class-4 Douglas Fir wood pole (SAP Eqp ID 101351064, Bar Code 110135006, Baxco, Mfr. Year 1954). Initial analysis indicates the ignition was caused by an overhead equipment failure, most likely exacerbated and in combination with the rain, contamination, and tracking. An EC B-Tag 122268587 was submitted for remediation. On the incident date, there was a still open pre-existing EC E-Tag 119780361 that was originally submitted on September 17, 2020 for the decayed and rotten line and buck crossarms and decayed pole-top involved in this ignition incident. The incident area is within an active Bay Area Habitat Conservation Plan (&quot;HCP&quot;) and in an Insulation &quot;A&quot; District. This information is preliminary."/>
    <s v="PG&amp;E"/>
    <s v="Other"/>
    <s v="Crossarm"/>
    <s v="D"/>
    <s v="D"/>
    <s v="Structure-PG&amp;E only"/>
    <m/>
    <m/>
    <m/>
    <m/>
    <m/>
    <s v="Equipment - PG&amp;E"/>
    <s v="All types of equipment / facility failure"/>
    <s v="Tracking"/>
    <s v="Y"/>
    <s v="Overhead"/>
    <x v="0"/>
    <s v="Crossarm"/>
    <s v="Crossarm, Pole"/>
    <n v="101351064"/>
    <s v=" "/>
    <x v="0"/>
    <n v="37.767843096500002"/>
    <n v="-122.19928321899999"/>
    <s v="Alameda"/>
    <s v="OAKLAND J 0409"/>
    <n v="4000"/>
    <m/>
    <x v="0"/>
    <s v="Unknown"/>
    <s v="Urban"/>
    <m/>
    <m/>
    <s v="N"/>
    <m/>
    <m/>
    <m/>
    <m/>
    <s v="Pending Data"/>
    <s v="Pending Data"/>
    <s v="Pending Data"/>
    <s v="Pending Data"/>
    <s v="2021-12-17"/>
    <m/>
    <m/>
    <m/>
    <m/>
    <m/>
    <m/>
    <m/>
    <m/>
    <m/>
    <m/>
    <m/>
    <m/>
    <m/>
    <m/>
    <m/>
    <m/>
    <m/>
    <m/>
    <m/>
    <s v=" "/>
    <s v="EAST BAY"/>
    <s v="CENTRAL"/>
    <m/>
    <m/>
    <m/>
    <m/>
    <m/>
    <m/>
    <m/>
    <m/>
    <m/>
    <m/>
    <m/>
    <m/>
    <m/>
    <m/>
    <m/>
    <m/>
    <m/>
    <m/>
    <m/>
    <m/>
    <m/>
    <m/>
    <m/>
    <m/>
    <m/>
    <m/>
    <m/>
    <m/>
    <m/>
    <m/>
    <m/>
    <m/>
    <m/>
    <m/>
    <m/>
    <m/>
    <m/>
    <m/>
    <m/>
    <m/>
    <m/>
    <m/>
    <m/>
    <m/>
    <m/>
    <m/>
    <m/>
    <m/>
    <m/>
    <s v=" "/>
    <m/>
    <m/>
    <m/>
    <m/>
    <m/>
    <m/>
    <m/>
    <m/>
    <m/>
    <m/>
    <m/>
    <m/>
    <m/>
    <m/>
    <m/>
    <m/>
    <m/>
    <m/>
    <m/>
    <m/>
    <m/>
    <m/>
    <m/>
    <m/>
    <m/>
    <m/>
    <m/>
    <m/>
    <m/>
    <m/>
    <m/>
    <m/>
    <m/>
    <m/>
    <m/>
    <m/>
    <m/>
    <m/>
    <m/>
    <m/>
    <m/>
    <m/>
    <m/>
    <m/>
    <m/>
    <m/>
    <m/>
  </r>
  <r>
    <n v="2148"/>
    <s v="TLAL"/>
    <s v="3 - QC Complete"/>
    <n v="44517"/>
    <n v="44617"/>
    <s v="[No Fire per Tman] Line down &amp; Broken pole, but no fire; This information is preliminary. OIS: 1524311; ILIS: 21-0139435; FOID: T005450883 (M3MM - Mark McCartney, (209) 768-4100); EC: 122270357; SAP Eqp ID: 101248484; County: Calaveras; Division: Stockton"/>
    <s v="\\fxshare-nas05\quotashare-fs01\ESA\5 - Ignition Tracking\2021_Ignition_QC_Folders\20211028_1524311_nan_nan_T005450883"/>
    <s v=" "/>
    <s v="Y"/>
    <s v="TLAL"/>
    <s v="Outage Time Updated, Missed Ignition Field, CPUC Reportable Ignition, Attributable to PG&amp;E Assets, Burned Material Other Than PG&amp;E Assets, Fire Greater Than 1 Linear Meter, Fire Size, Suspected Initiating Event, Failure Driver, Failure Sub-Driver Updated"/>
    <n v="44517"/>
    <m/>
    <m/>
    <m/>
    <m/>
    <m/>
    <m/>
    <m/>
    <m/>
    <m/>
    <m/>
    <m/>
    <m/>
    <m/>
    <s v="Not Required"/>
    <m/>
    <m/>
    <m/>
    <m/>
    <m/>
    <m/>
    <m/>
    <m/>
    <m/>
    <m/>
    <m/>
    <m/>
    <m/>
    <m/>
    <m/>
    <m/>
    <m/>
    <m/>
    <m/>
    <m/>
    <m/>
    <m/>
    <m/>
    <m/>
    <m/>
    <m/>
    <m/>
    <s v="Y"/>
    <n v="44517"/>
    <n v="44517"/>
    <s v="M3MM"/>
    <s v="Mark McCartney, (209) 768-4100"/>
    <s v="11/17/2021 at 1302 Hours: Called Mark and he recalls incident and advised that there was no fire or ignition. The conductor was down across the road and the pole was broken, but there was no grass fire. He recalled that 2 Cal Fire trucks were there, but they gathered their dispatch may have mixed up when calling our call center. There was no fire and it was raining."/>
    <m/>
    <s v=" "/>
    <x v="58"/>
    <s v="13:15:00"/>
    <n v="44497"/>
    <s v="13:12:00"/>
    <s v="FAS"/>
    <s v="N"/>
    <s v="N"/>
    <n v="1524311"/>
    <s v="21-0139435"/>
    <m/>
    <s v="T005450883"/>
    <n v="122270357"/>
    <m/>
    <m/>
    <m/>
    <s v=" "/>
    <x v="0"/>
    <x v="1"/>
    <s v="N"/>
    <s v="N"/>
    <s v="N"/>
    <m/>
    <s v="PG&amp;E"/>
    <s v="Vegetation"/>
    <m/>
    <s v="D"/>
    <s v="D"/>
    <s v="No Fire"/>
    <m/>
    <m/>
    <m/>
    <m/>
    <m/>
    <s v="No Fire"/>
    <m/>
    <m/>
    <m/>
    <s v="Overhead"/>
    <x v="0"/>
    <m/>
    <m/>
    <n v="101248484"/>
    <s v=" "/>
    <x v="1"/>
    <n v="38.388039999999997"/>
    <n v="-120.54283"/>
    <s v="Calaveras"/>
    <s v="WEST POINT 1102"/>
    <n v="12000"/>
    <s v="WEST POINT 110293116"/>
    <x v="1"/>
    <s v="Cal Fire"/>
    <s v="Conifer Forest"/>
    <m/>
    <m/>
    <s v="Y"/>
    <s v="Point 2017"/>
    <m/>
    <m/>
    <m/>
    <s v="N"/>
    <s v="N"/>
    <m/>
    <m/>
    <s v="2021-10-29"/>
    <n v="38.38496"/>
    <n v="-120.55511"/>
    <n v="44501"/>
    <s v="RootsFail"/>
    <s v="Tree uprooted striking power lines."/>
    <s v="OAKK"/>
    <n v="75"/>
    <n v="32"/>
    <n v="15"/>
    <s v="None"/>
    <s v="Moderate"/>
    <s v="N"/>
    <n v="1"/>
    <m/>
    <s v="Other"/>
    <s v="D"/>
    <s v="CrossArm"/>
    <s v="BareWire"/>
    <m/>
    <s v=" "/>
    <s v="STOCKTON"/>
    <s v="JACKSON 02"/>
    <s v="13:15:00"/>
    <n v="44497"/>
    <s v="1524311"/>
    <s v="T005450883"/>
    <s v="UNKNOWN"/>
    <s v="STANLEY RD"/>
    <s v="WEST POINT"/>
    <n v="38.388039999999997"/>
    <n v="-120.54283"/>
    <s v="M3MM"/>
    <s v="MCCARTNEY, MARK"/>
    <n v="163201102"/>
    <m/>
    <n v="9002"/>
    <m/>
    <s v="Field Remarks: CREW TO REPLACE POLE AND REPAIR WIRE DAMAGED BY TREE ; Dispatcher Remarks: nan; Office Remarks: AXS-OK FD ENROUTE - WIRE DWNWITH GRASS FIRE - REQSTING EXPEDITE "/>
    <m/>
    <m/>
    <m/>
    <m/>
    <m/>
    <m/>
    <m/>
    <m/>
    <s v=" "/>
    <m/>
    <m/>
    <m/>
    <m/>
    <m/>
    <m/>
    <m/>
    <m/>
    <m/>
    <m/>
    <m/>
    <m/>
    <m/>
    <m/>
    <m/>
    <m/>
    <m/>
    <m/>
    <m/>
    <m/>
    <m/>
    <s v="TREE-FELL INTO LINE"/>
    <s v="POLE-WOOD"/>
    <m/>
    <m/>
    <m/>
    <m/>
    <m/>
    <m/>
    <m/>
    <m/>
    <m/>
    <m/>
    <m/>
    <m/>
    <m/>
    <m/>
    <m/>
    <m/>
    <m/>
    <m/>
    <m/>
    <m/>
    <m/>
    <m/>
    <m/>
    <m/>
    <m/>
    <m/>
    <m/>
    <m/>
    <m/>
    <m/>
    <m/>
    <m/>
    <m/>
    <m/>
    <m/>
    <m/>
    <m/>
    <m/>
    <m/>
    <m/>
    <m/>
    <m/>
    <m/>
    <m/>
    <m/>
    <m/>
    <m/>
    <m/>
    <m/>
  </r>
  <r>
    <n v="2147"/>
    <s v="FJGE"/>
    <s v="3 - QC Complete"/>
    <n v="44579"/>
    <n v="44617"/>
    <s v="Tree branches caught on fire due to stormy winds. The fire size is unknown. This information is preliminary."/>
    <s v="\\fxshare-nas05\quotashare-fs01\ESA\5 - Ignition Tracking\2021_Ignition_QC_Folders\20211028_1524111_nan_nan_T005450652"/>
    <s v=" "/>
    <s v="Y"/>
    <s v="FJGE"/>
    <s v="Outage time updated per FAS,   Fire lat/long updated per SAP Equip ID # 100292647"/>
    <n v="44579"/>
    <m/>
    <s v="Not In Scope"/>
    <m/>
    <m/>
    <m/>
    <m/>
    <m/>
    <m/>
    <m/>
    <m/>
    <m/>
    <m/>
    <m/>
    <s v="Not Required"/>
    <m/>
    <m/>
    <m/>
    <m/>
    <m/>
    <m/>
    <m/>
    <m/>
    <m/>
    <m/>
    <m/>
    <m/>
    <m/>
    <m/>
    <m/>
    <m/>
    <m/>
    <m/>
    <m/>
    <m/>
    <s v="N"/>
    <m/>
    <m/>
    <m/>
    <m/>
    <m/>
    <m/>
    <s v="Y"/>
    <n v="44522"/>
    <m/>
    <s v="JLTB"/>
    <s v="Joseph Torrigino: 650-796-1502  "/>
    <s v="TM was called multiple times (VM left) and an email was sent on 11/22/2021, VM left 01/18/2022, Additional email sent 01/18/2022"/>
    <s v="Escalated to Teresa Ashlock on 12/01/2021; Troubleman is out on leave (01/11/22)"/>
    <s v=" "/>
    <x v="58"/>
    <s v="10:19:00"/>
    <n v="44497"/>
    <s v="10:14:00"/>
    <s v="FAS"/>
    <s v="Y"/>
    <s v="N"/>
    <n v="1524111"/>
    <m/>
    <m/>
    <s v="T005450652"/>
    <m/>
    <n v="122169961"/>
    <m/>
    <m/>
    <s v=" "/>
    <x v="0"/>
    <x v="0"/>
    <s v="Y"/>
    <s v="N"/>
    <s v="N"/>
    <s v="No fire"/>
    <s v="PG&amp;E"/>
    <s v="Vegetation"/>
    <m/>
    <s v="D"/>
    <s v="D"/>
    <s v="Unknown"/>
    <m/>
    <m/>
    <m/>
    <m/>
    <m/>
    <s v="Vegetation"/>
    <s v="Contact from object"/>
    <s v="Weather - High Winds"/>
    <s v="Y"/>
    <s v="Overhead"/>
    <x v="0"/>
    <s v="Conductor - Primary"/>
    <m/>
    <n v="100292647"/>
    <s v=" "/>
    <x v="0"/>
    <n v="37.617221573899997"/>
    <n v="-122.42097207490001"/>
    <s v="San Mateo"/>
    <s v="SAN BRUNO 0401"/>
    <n v="4000"/>
    <s v="SAN BRUNO 0401CB"/>
    <x v="0"/>
    <s v="Unknown"/>
    <s v="Urban"/>
    <s v="Grass Fuel Model"/>
    <s v="Trees and Grass"/>
    <s v="N"/>
    <m/>
    <m/>
    <m/>
    <m/>
    <s v="N"/>
    <s v="N"/>
    <m/>
    <m/>
    <s v="2021-10-29"/>
    <m/>
    <m/>
    <m/>
    <m/>
    <m/>
    <m/>
    <m/>
    <m/>
    <m/>
    <m/>
    <m/>
    <m/>
    <m/>
    <m/>
    <m/>
    <m/>
    <m/>
    <m/>
    <m/>
    <s v=" "/>
    <s v="PENINSULA"/>
    <s v="COLMA 05"/>
    <s v="10:19:00"/>
    <n v="44497"/>
    <s v="1524111"/>
    <s v="T005450652"/>
    <s v="440"/>
    <s v="REDWOOD AVE"/>
    <s v="SAN BRUNO"/>
    <n v="37.616849999999999"/>
    <n v="-122.42073000000001"/>
    <s v="JLTB"/>
    <s v="TORRIGINO, JOE"/>
    <n v="22700401"/>
    <m/>
    <n v="9190"/>
    <m/>
    <s v="Field Remarks: looks ok today in storm branchs contacted primary; Dispatcher Remarks: nan; Office Remarks: A:NO AXS ISSUES;X:JENEVINE;R:THRE WAS ARCHING YESTERDAY - PGE WENT OUT AND A TREE TRIMMING CREW CAME AND LEFT WITHOUT DOING ANY  WORK - BRANCHES ACTUALLY CAUGHT FIRE AND FELL TO THE GROUND - NO ARCHING AT THIS TIME, PWR-Y"/>
    <m/>
    <m/>
    <m/>
    <m/>
    <m/>
    <m/>
    <m/>
    <m/>
    <s v=" "/>
    <m/>
    <m/>
    <m/>
    <m/>
    <m/>
    <m/>
    <m/>
    <m/>
    <m/>
    <m/>
    <m/>
    <m/>
    <m/>
    <m/>
    <m/>
    <m/>
    <m/>
    <m/>
    <m/>
    <m/>
    <m/>
    <s v="TREE-GREW INTO LINE"/>
    <s v="CONDUCTOR, OVERHEAD"/>
    <m/>
    <m/>
    <m/>
    <m/>
    <m/>
    <m/>
    <m/>
    <m/>
    <m/>
    <m/>
    <m/>
    <m/>
    <m/>
    <m/>
    <m/>
    <m/>
    <m/>
    <m/>
    <m/>
    <m/>
    <m/>
    <m/>
    <m/>
    <m/>
    <m/>
    <m/>
    <m/>
    <m/>
    <m/>
    <m/>
    <m/>
    <m/>
    <m/>
    <m/>
    <m/>
    <m/>
    <m/>
    <m/>
    <m/>
    <m/>
    <m/>
    <m/>
    <m/>
    <m/>
    <m/>
    <m/>
    <m/>
    <m/>
    <m/>
  </r>
  <r>
    <n v="2146"/>
    <s v="DLY6"/>
    <s v="3 - QC Complete"/>
    <n v="44523"/>
    <n v="44617"/>
    <s v="Pole fire and arcing wires. Pothead was burnt. The fire size is unknown. This information is preliminary."/>
    <s v="\\fxshare-nas05\quotashare-fs01\ESA\5 - Ignition Tracking\2021_Ignition_QC_Folders\20211028_1523790_nan_nan_T005450235"/>
    <s v=" "/>
    <s v="Y"/>
    <s v="DLY6"/>
    <s v="UPDATED REPORT TIME, OUTAGE TIME, FO ID'S, LAT/LONG"/>
    <n v="44518"/>
    <m/>
    <s v="Not In Scope"/>
    <m/>
    <m/>
    <m/>
    <m/>
    <m/>
    <m/>
    <m/>
    <m/>
    <m/>
    <m/>
    <m/>
    <m/>
    <m/>
    <m/>
    <m/>
    <m/>
    <m/>
    <m/>
    <m/>
    <m/>
    <m/>
    <m/>
    <m/>
    <m/>
    <m/>
    <m/>
    <m/>
    <m/>
    <m/>
    <m/>
    <m/>
    <m/>
    <s v="N"/>
    <m/>
    <m/>
    <m/>
    <m/>
    <m/>
    <m/>
    <s v="N"/>
    <m/>
    <m/>
    <m/>
    <m/>
    <m/>
    <m/>
    <s v=" "/>
    <x v="58"/>
    <s v="04:40:00"/>
    <n v="44497"/>
    <s v="04:45:00"/>
    <s v="FAS"/>
    <s v="Y"/>
    <s v="N"/>
    <s v="1523790, 1524314"/>
    <s v="21-0139130"/>
    <m/>
    <s v="T005450235, T005450234, T005450886, T005450978, T005451061, T005451218"/>
    <n v="122266767"/>
    <m/>
    <m/>
    <m/>
    <s v=" "/>
    <x v="0"/>
    <x v="0"/>
    <s v="N"/>
    <s v="N"/>
    <s v="N"/>
    <s v="On October 28, 2021 at 04:40 hours, a PG&amp;E Troubleman was dispatched to the Bogue 1102 a 12kV Distribution Circuit on Park Avenue near Sherwood Drive in Yuba City in response to arcing wire and a pole fire. Initial analysis indicates an equipment failure caused the ignition.  It was determined the riser failed causing the ignition.  As a result 3458 customers were without power during this incident. The ensuing fire was contained to equipment on the power pole and it is unknown who suppressed the fire.  A PG&amp;E Crew replaced the insulator, jumper, cut out, lightning arrestor, riser and conductor on October 28, 2021."/>
    <s v="PG&amp;E"/>
    <s v="Other"/>
    <s v="Pole"/>
    <s v="D"/>
    <s v="D"/>
    <s v="Structure-PG&amp;E only"/>
    <s v="none "/>
    <m/>
    <m/>
    <m/>
    <m/>
    <s v="Equipment - PG&amp;E"/>
    <s v="All types of equipment / facility failure"/>
    <s v="Riser Failure"/>
    <s v="Y"/>
    <s v="Overhead"/>
    <x v="0"/>
    <s v="Riser"/>
    <s v="Riser, conductor, lightning arrestor, cut out, jumper, insulator "/>
    <n v="101322494"/>
    <s v=" "/>
    <x v="0"/>
    <n v="39.122001327600003"/>
    <n v="-121.6211264757"/>
    <s v="Sutter"/>
    <s v="BOGUE 1102"/>
    <n v="12000"/>
    <s v="BOGUE 11027100"/>
    <x v="0"/>
    <s v="Unknown"/>
    <s v="Urban"/>
    <s v="Fire-resistive fuel bed"/>
    <s v="sidewalk"/>
    <s v="N"/>
    <m/>
    <m/>
    <m/>
    <m/>
    <s v="N"/>
    <s v="N"/>
    <m/>
    <m/>
    <s v="2021-10-29"/>
    <m/>
    <m/>
    <m/>
    <m/>
    <m/>
    <m/>
    <m/>
    <m/>
    <m/>
    <m/>
    <m/>
    <m/>
    <m/>
    <m/>
    <m/>
    <m/>
    <m/>
    <m/>
    <m/>
    <s v=" "/>
    <s v="SACRAMENTO"/>
    <s v="MARYSVILLE 03"/>
    <s v="04:42:00"/>
    <n v="44497"/>
    <s v="1523790"/>
    <s v="T005450235"/>
    <s v="703"/>
    <s v="WOODHURST CT"/>
    <s v="YUBA CITY"/>
    <n v="39.119480000000003"/>
    <n v="-121.61982"/>
    <s v="JMKY"/>
    <s v="KRZYMINSKI, WOODY"/>
    <n v="153781102"/>
    <m/>
    <n v="930"/>
    <m/>
    <s v="Field Remarks: assist; Dispatcher Remarks: nan; Office Remarks: AXS-NONE XSTR- PWR-I CALLER ADV ARCING AT WIRES AND POLE FIRE ACROSS FRM PROPERTY/ XST PARK AVE/ADV HEARD LOUD EXPLOSION/COMPLET E OUT"/>
    <m/>
    <m/>
    <m/>
    <m/>
    <m/>
    <m/>
    <m/>
    <m/>
    <s v=" "/>
    <m/>
    <m/>
    <m/>
    <m/>
    <m/>
    <m/>
    <m/>
    <m/>
    <m/>
    <m/>
    <m/>
    <m/>
    <m/>
    <m/>
    <m/>
    <m/>
    <m/>
    <m/>
    <m/>
    <m/>
    <m/>
    <m/>
    <m/>
    <m/>
    <m/>
    <m/>
    <m/>
    <m/>
    <m/>
    <m/>
    <m/>
    <m/>
    <m/>
    <m/>
    <m/>
    <m/>
    <m/>
    <m/>
    <m/>
    <m/>
    <m/>
    <m/>
    <m/>
    <m/>
    <m/>
    <m/>
    <m/>
    <m/>
    <m/>
    <m/>
    <m/>
    <m/>
    <m/>
    <m/>
    <m/>
    <m/>
    <m/>
    <m/>
    <m/>
    <m/>
    <m/>
    <m/>
    <m/>
    <m/>
    <m/>
    <m/>
    <m/>
    <m/>
    <m/>
    <m/>
    <m/>
    <m/>
  </r>
  <r>
    <n v="2145"/>
    <s v="FJGE"/>
    <s v="3 - QC Complete"/>
    <n v="44533"/>
    <n v="44617"/>
    <s v="Underground transformer was leaking due to equipment failure. Office remarks note that the underground vault was on fire. The fire size is unknown. This information is preliminary."/>
    <s v="\\fxshare-nas05\quotashare-fs01\ESA\5 - Ignition Tracking\2021_Ignition_QC_Folders\20211027_1523263_nan_nan_T005449432"/>
    <s v=" "/>
    <s v="Y"/>
    <s v="FJGE"/>
    <s v="Lat/Lng updated per google map, Updated created time per FAS, Updated FNL per ILIS"/>
    <m/>
    <m/>
    <s v="Not In Scope"/>
    <m/>
    <m/>
    <m/>
    <m/>
    <m/>
    <m/>
    <m/>
    <m/>
    <m/>
    <m/>
    <m/>
    <m/>
    <m/>
    <m/>
    <m/>
    <m/>
    <m/>
    <m/>
    <m/>
    <m/>
    <m/>
    <m/>
    <m/>
    <m/>
    <m/>
    <m/>
    <m/>
    <m/>
    <m/>
    <m/>
    <m/>
    <m/>
    <s v="N"/>
    <m/>
    <m/>
    <m/>
    <m/>
    <m/>
    <m/>
    <s v="Y"/>
    <n v="44519"/>
    <n v="44519"/>
    <s v="TAC0"/>
    <s v="Troy Castanon: 805-441-2631"/>
    <s v="Fire was contained to PG&amp;E assests only (UG transformer).  Fire was less than 1 linear meter.  Fire was self-extinguished. "/>
    <m/>
    <s v=" "/>
    <x v="59"/>
    <s v="09:11:00"/>
    <n v="44496"/>
    <s v="14:05:00"/>
    <s v="FAS"/>
    <s v="Y"/>
    <s v="N"/>
    <s v="1523263, 1523554,9023141"/>
    <s v="21-0138714.1,21-0138714.2"/>
    <m/>
    <s v="T005449432,T005449006"/>
    <n v="122263396"/>
    <m/>
    <m/>
    <m/>
    <s v=" "/>
    <x v="0"/>
    <x v="0"/>
    <s v="N"/>
    <s v="N"/>
    <s v="N"/>
    <s v="On October 27, 2021 hour at 1213 hours, a PG&amp;E Troubleman was dispatched to the Gold Tree 1108 12kV Distribution Circuit near Higuera Street and Nipomo Street in the vicinity of San Luis Obispo in response to an underground transformer fire.  Initial analysis indicates failure of an underground transformer caused the ignition.  An underground transformer is suspected to be the origin point of the fire and resulted in an outage for 143 customers.  The ensuing fire was contained to PG&amp;E assets and the fire self-extinguished.  A PG&amp;E crew replaced the damaged underground transformer and conductor on October 27, 2021."/>
    <s v="PG&amp;E"/>
    <s v="Other"/>
    <s v="Transformer"/>
    <s v="D"/>
    <s v="D"/>
    <s v="Structure-PG&amp;E only"/>
    <s v="Contained to transformer"/>
    <m/>
    <m/>
    <m/>
    <m/>
    <s v="Equipment - PG&amp;E"/>
    <s v="All types of equipment / facility failure"/>
    <s v="Transformer failure"/>
    <s v="N"/>
    <s v="Underground"/>
    <x v="0"/>
    <s v="Transformer"/>
    <s v="Transformer, Conductor"/>
    <n v="512048465750"/>
    <s v=" "/>
    <x v="0"/>
    <n v="35.277814999999997"/>
    <n v="-120.66528"/>
    <s v="San Luis Obispo"/>
    <s v="GOLDTREE 1108"/>
    <n v="12000"/>
    <s v="GOLDTREE 1108939400"/>
    <x v="0"/>
    <s v="Self-extinguished "/>
    <s v="Urban"/>
    <s v="Fire-resistive fuel bed"/>
    <s v="Cement vault"/>
    <s v="N"/>
    <m/>
    <m/>
    <m/>
    <m/>
    <s v="N"/>
    <s v="N"/>
    <m/>
    <m/>
    <s v="2021-10-29"/>
    <m/>
    <m/>
    <m/>
    <m/>
    <m/>
    <m/>
    <m/>
    <m/>
    <m/>
    <m/>
    <m/>
    <m/>
    <m/>
    <m/>
    <m/>
    <m/>
    <m/>
    <m/>
    <m/>
    <s v=" "/>
    <s v="LOS PADRES"/>
    <s v="SAN LUIS OBISPO 03"/>
    <s v="11:57:00"/>
    <n v="44496"/>
    <s v="1523263"/>
    <s v="T005449432"/>
    <s v="UNKNOWN"/>
    <s v="NIPOMO ST"/>
    <s v="SAN LUIS OBI"/>
    <n v="35.27816"/>
    <n v="-120.66463"/>
    <s v="J5SC"/>
    <s v="SIGHTS, JUSTIN"/>
    <n v="182581108"/>
    <m/>
    <n v="9002"/>
    <m/>
    <s v="Field Remarks: Assisted Troy with switching.; Dispatcher Remarks: nan; Office Remarks: AXS-OK FD ENROUTE. UNDERGROUND VAULT ON FIRE. "/>
    <m/>
    <m/>
    <m/>
    <m/>
    <m/>
    <m/>
    <m/>
    <m/>
    <s v=" "/>
    <m/>
    <m/>
    <m/>
    <m/>
    <m/>
    <m/>
    <m/>
    <m/>
    <m/>
    <m/>
    <m/>
    <m/>
    <m/>
    <m/>
    <m/>
    <m/>
    <m/>
    <m/>
    <m/>
    <m/>
    <m/>
    <s v="UNDERGROUND"/>
    <s v="TRANSFORMER (UG)"/>
    <m/>
    <m/>
    <m/>
    <m/>
    <m/>
    <m/>
    <m/>
    <m/>
    <m/>
    <m/>
    <m/>
    <m/>
    <m/>
    <m/>
    <m/>
    <m/>
    <m/>
    <m/>
    <m/>
    <m/>
    <m/>
    <m/>
    <m/>
    <m/>
    <m/>
    <m/>
    <m/>
    <m/>
    <m/>
    <m/>
    <m/>
    <m/>
    <m/>
    <m/>
    <m/>
    <m/>
    <m/>
    <m/>
    <m/>
    <m/>
    <m/>
    <m/>
    <m/>
    <m/>
    <m/>
    <m/>
    <m/>
    <m/>
    <m/>
  </r>
  <r>
    <n v="2144"/>
    <s v="DLY6"/>
    <s v="3 - QC Complete"/>
    <n v="44523"/>
    <n v="44617"/>
    <s v="Wire down due to failed bump sleeve, causing a small grass/pole fire. The exact fire size is unknown. This information is preliminary."/>
    <s v="\\fxshare-nas05\quotashare-fs01\ESA\5 - Ignition Tracking\2021_Ignition_QC_Folders\20211027_1523118_nan_nan_T005449266"/>
    <s v=" "/>
    <s v="Y"/>
    <s v="DLY6"/>
    <s v="UPDATED OUTAGE TIME"/>
    <n v="44518"/>
    <m/>
    <s v="Not In Scope"/>
    <m/>
    <m/>
    <m/>
    <m/>
    <m/>
    <m/>
    <m/>
    <m/>
    <m/>
    <m/>
    <m/>
    <m/>
    <m/>
    <m/>
    <m/>
    <m/>
    <m/>
    <m/>
    <m/>
    <m/>
    <m/>
    <m/>
    <m/>
    <m/>
    <m/>
    <m/>
    <m/>
    <m/>
    <m/>
    <m/>
    <m/>
    <m/>
    <s v="N"/>
    <m/>
    <m/>
    <m/>
    <m/>
    <m/>
    <m/>
    <s v="Y"/>
    <n v="44518"/>
    <n v="44523"/>
    <s v="DPA5"/>
    <s v="DAVE ALLEN 209/681-3777.  (Scott Whitney also onsite)"/>
    <s v="ILIS REPORTS SMALL GRASS FIRE, NEED SIZE.  WHO EXTINGUISHED FIRE AND PICTURES. 11/19/2021 contacted Scott Whitney, another tman onsite. Spoke to him, he was not at the fire location, directed me to Dave Allen.   Scott did state, &quot;there was a veg fire, but i never saw it, think it was related to a failed bump sleeve.  Dave allen was on the fire site and filled out a fire report.&quot;   11/23/2021 Dave called back, fire was 500-600sq feet in a dry pasture.  Said he was focused on making safe, live wire down in pasture with fire department, ranch hands and livestock nearby.  He was more concerned about making it safe, wasnt able to take any pictures.  THe fire dept was leaving as he was arriving on scene. "/>
    <m/>
    <s v=" "/>
    <x v="59"/>
    <s v="10:45:00"/>
    <n v="44496"/>
    <s v="10:42:00"/>
    <s v="FAS"/>
    <s v="Y"/>
    <s v="N"/>
    <s v="1523118, 1523135"/>
    <s v="21-0138771"/>
    <m/>
    <s v="T005449266, T005449458"/>
    <n v="122263954"/>
    <m/>
    <m/>
    <s v="No Photo"/>
    <s v=" "/>
    <x v="1"/>
    <x v="0"/>
    <s v="Y"/>
    <s v="Y"/>
    <s v="N"/>
    <s v="On October 27, 2021 at 10:45 hours, a PG&amp;E Troubleman was dispatched to the Peoria 1704, a 17kV Distribution Circuit near Schell Road and Little Johns Creek in Knights Ferry in response to a power outage. Initial analysis indicates equipment failure caused the ignition.   The bump sleeve failed, resulting in a downed power line leaving 779 customers without power. Cal Fire was onsite and extinguished the fire, as the fire department was leaving the Troubleman arrived onsite and called in for an additional PG&amp;E Crew to repair the bump sleeve and repair the conductor on October 27, 2021."/>
    <s v="PG&amp;E"/>
    <s v="Vegetation"/>
    <m/>
    <s v="D"/>
    <s v="D"/>
    <s v="&lt;0.25"/>
    <s v="500-600 sq feet of pasture"/>
    <m/>
    <m/>
    <m/>
    <m/>
    <s v="Equipment - PG&amp;E"/>
    <s v="All types of equipment / facility failure"/>
    <s v="Splice/Clamp/Connector"/>
    <s v="N"/>
    <s v="Overhead"/>
    <x v="0"/>
    <s v="Splice/Clamp/Connector"/>
    <s v="Conductor "/>
    <n v="103173251"/>
    <s v=" "/>
    <x v="0"/>
    <n v="37.836835550000004"/>
    <n v="-120.6759201"/>
    <s v="Stanislaus"/>
    <s v="PEORIA 1704"/>
    <n v="17000"/>
    <s v="PEORIA 170459596"/>
    <x v="0"/>
    <s v="Cal Fire"/>
    <s v="Herbaceous"/>
    <s v="Dry Hillside "/>
    <s v="N"/>
    <m/>
    <m/>
    <m/>
    <m/>
    <s v="Pending Data"/>
    <s v="N"/>
    <s v="N"/>
    <m/>
    <m/>
    <s v="2021-11-23"/>
    <m/>
    <m/>
    <m/>
    <m/>
    <m/>
    <m/>
    <m/>
    <m/>
    <m/>
    <m/>
    <m/>
    <m/>
    <m/>
    <m/>
    <m/>
    <m/>
    <m/>
    <m/>
    <m/>
    <m/>
    <s v="YOSEMITE"/>
    <s v="OAKDALE 02"/>
    <s v="10:45:00"/>
    <n v="44496"/>
    <n v="1523118"/>
    <s v="T005449266"/>
    <s v="UNKNOWN"/>
    <s v="16911 SCHELL RD OADALE"/>
    <s v="OAKDALE"/>
    <n v="37.835410000000003"/>
    <n v="-120.67158999999999"/>
    <s v="SAWH"/>
    <s v="WHITNEY, SCOTT"/>
    <n v="163781704"/>
    <m/>
    <n v="9002"/>
    <m/>
    <s v="Field Remarks: dave allen on ois#1523135 turned in wire down and fire report; Dispatcher Remarks: nan; Office Remarks: AXS-OK ATRNATE 209-985-9851 BOB BRUNKER, CUTOMERTHAT IS AFFECTED "/>
    <m/>
    <m/>
    <m/>
    <m/>
    <m/>
    <m/>
    <m/>
    <m/>
    <s v=" "/>
    <m/>
    <m/>
    <m/>
    <m/>
    <m/>
    <m/>
    <m/>
    <m/>
    <m/>
    <m/>
    <m/>
    <m/>
    <m/>
    <m/>
    <m/>
    <m/>
    <m/>
    <m/>
    <m/>
    <m/>
    <m/>
    <s v="PATROL-NOT CONDUCTED"/>
    <m/>
    <m/>
    <m/>
    <m/>
    <m/>
    <m/>
    <m/>
    <m/>
    <m/>
    <m/>
    <m/>
    <m/>
    <m/>
    <m/>
    <m/>
    <m/>
    <m/>
    <m/>
    <m/>
    <m/>
    <m/>
    <m/>
    <m/>
    <m/>
    <m/>
    <m/>
    <m/>
    <m/>
    <m/>
    <m/>
    <m/>
    <m/>
    <m/>
    <m/>
    <m/>
    <m/>
    <m/>
    <m/>
    <m/>
    <m/>
    <m/>
    <m/>
    <m/>
    <m/>
    <m/>
    <m/>
    <m/>
    <m/>
    <m/>
    <m/>
  </r>
  <r>
    <n v="2143"/>
    <s v="CATX"/>
    <s v="3 - QC Complete"/>
    <n v="44530"/>
    <n v="44617"/>
    <s v="pole fire; entire pole replaced; can't tell what failed on pole; this information is preliminary"/>
    <s v="\\fxshare-nas05\quotashare-fs01\ESA\5 - Ignition Tracking\2021_Ignition_QC_Folders\20211027_1523477_nan_nan_T005449911"/>
    <s v=" "/>
    <s v="Y"/>
    <s v="CATX"/>
    <s v="Outage time updated to FNL time on ILIS, Fire LAT/LONG updated to pole (SAP ID: 101174945)"/>
    <n v="44530"/>
    <m/>
    <s v="Not In Scope"/>
    <m/>
    <m/>
    <m/>
    <m/>
    <m/>
    <m/>
    <m/>
    <m/>
    <m/>
    <m/>
    <m/>
    <m/>
    <m/>
    <m/>
    <m/>
    <m/>
    <m/>
    <m/>
    <m/>
    <m/>
    <m/>
    <m/>
    <m/>
    <m/>
    <m/>
    <m/>
    <m/>
    <m/>
    <m/>
    <m/>
    <m/>
    <m/>
    <s v="N"/>
    <m/>
    <m/>
    <m/>
    <m/>
    <m/>
    <m/>
    <s v="Y"/>
    <n v="44530"/>
    <n v="44530"/>
    <s v="J5C7"/>
    <s v="Jared Curnow (209) 479-0116"/>
    <s v="Jared advised the pole fire was due to tracking. The fire was contained to the pole and self extinguished."/>
    <m/>
    <s v=" "/>
    <x v="59"/>
    <s v="16:44:00"/>
    <n v="44496"/>
    <s v="16:41:00"/>
    <s v="FAS"/>
    <s v="Y"/>
    <s v="N"/>
    <s v="1523477, 1523658"/>
    <s v="21-0139086"/>
    <m/>
    <s v="T005449911, T005450088"/>
    <n v="122266257"/>
    <m/>
    <m/>
    <m/>
    <s v=" "/>
    <x v="0"/>
    <x v="0"/>
    <s v="N"/>
    <s v="N"/>
    <s v="N"/>
    <s v="On October 27, 2021 at 1644 hours, a PG&amp;E Troubleman was dispatched to the Oro Loma 1108 12kV distribution circuit near Main Street and North Fairfax Avenue in the vicinity of Dos Palos in response to a burnt pole. Initial analysis indicates the ignition was caused by tracking. The fire damaged the pole, crossarm, transformer and cutout. This incident resulted in an outage affecting 6 customers at 1641 hours on October 27, 2021. Power was restored to all customers at 0334 hours on October 28, 2021. The ensuing fire was contained to the pole and self-extinguished. A PG&amp;E crew replaced the pole, crossarm, transformer and cutout on October 28, 2021."/>
    <s v="PG&amp;E"/>
    <s v="Other"/>
    <s v="PG&amp;E Equipment"/>
    <s v="D"/>
    <s v="D"/>
    <s v="Structure-PG&amp;E only"/>
    <s v="Fire contained to pole only."/>
    <m/>
    <m/>
    <m/>
    <m/>
    <s v="Contamination"/>
    <s v="Contamination"/>
    <s v="Tracking"/>
    <s v="N"/>
    <s v="Overhead"/>
    <x v="0"/>
    <s v="Pole"/>
    <s v="Pole, Crossarm, Transformer"/>
    <n v="101174945"/>
    <s v=" "/>
    <x v="0"/>
    <n v="36.9125783"/>
    <n v="-120.58519769999999"/>
    <s v="Fresno"/>
    <s v="ORO LOMA 1108"/>
    <n v="12000"/>
    <s v="ORO LOMA 1108CB"/>
    <x v="0"/>
    <s v="Self-Extinguished"/>
    <s v="Agriculture"/>
    <s v="Fire-resistive fuel bed"/>
    <s v="Dirt"/>
    <s v="N"/>
    <m/>
    <m/>
    <m/>
    <m/>
    <s v="N"/>
    <s v="N"/>
    <m/>
    <m/>
    <s v="2021-10-29"/>
    <m/>
    <m/>
    <m/>
    <m/>
    <m/>
    <m/>
    <m/>
    <m/>
    <m/>
    <m/>
    <m/>
    <m/>
    <m/>
    <m/>
    <m/>
    <m/>
    <m/>
    <m/>
    <m/>
    <s v=" "/>
    <s v="YOSEMITE"/>
    <s v="LOS BANOS 02"/>
    <s v="16:44:00"/>
    <n v="44496"/>
    <s v="1523477"/>
    <s v="T005449911"/>
    <m/>
    <s v="SW SEC 5-12-13"/>
    <s v="DOS PALOS"/>
    <n v="36.909520000000001"/>
    <n v="-120.56739"/>
    <s v="J5C7"/>
    <s v="CURNOW, JARED"/>
    <n v="255371108"/>
    <m/>
    <n v="9002"/>
    <m/>
    <s v="Field Remarks: BURNT POLE TOP, MAKE EC TAG ON OTHER OIS; Dispatcher Remarks: nan; Office Remarks: AXS-OK XSTR-N FAIRFAX PWR-Y AG PUMP. WIRE DOWN ,, POLE ARE CHARRED. WIRE IS HANGING FROM ONE POLE , DISCONNECTED FROM ANOTHER PO LE HANGING OVER DIRT ROAD. CALLER NOT SURE IF POWER TO THE PUMP/ POLE IS BROKEN /MIGUEL"/>
    <m/>
    <m/>
    <m/>
    <m/>
    <m/>
    <m/>
    <m/>
    <m/>
    <s v=" "/>
    <m/>
    <m/>
    <m/>
    <m/>
    <m/>
    <m/>
    <m/>
    <m/>
    <m/>
    <m/>
    <m/>
    <m/>
    <m/>
    <m/>
    <m/>
    <m/>
    <m/>
    <m/>
    <m/>
    <m/>
    <m/>
    <s v="PATROL-NOT CONDUCTED"/>
    <m/>
    <m/>
    <m/>
    <m/>
    <m/>
    <m/>
    <m/>
    <m/>
    <m/>
    <m/>
    <m/>
    <m/>
    <m/>
    <m/>
    <m/>
    <m/>
    <m/>
    <m/>
    <m/>
    <m/>
    <m/>
    <m/>
    <m/>
    <m/>
    <m/>
    <m/>
    <m/>
    <m/>
    <m/>
    <m/>
    <m/>
    <m/>
    <m/>
    <m/>
    <m/>
    <m/>
    <m/>
    <m/>
    <m/>
    <m/>
    <m/>
    <m/>
    <m/>
    <m/>
    <m/>
    <m/>
    <m/>
    <m/>
    <m/>
    <m/>
  </r>
  <r>
    <n v="2142"/>
    <s v="DLY6"/>
    <s v="3 - QC Complete"/>
    <n v="44537"/>
    <n v="44617"/>
    <s v="branch fell on high voltage line; line on ground and started fire; this information is preliminary"/>
    <s v="\\fxshare-nas05\quotashare-fs01\ESA\5 - Ignition Tracking\2021_Ignition_QC_Folders\20211027_1523332_nan_nan_T005449741"/>
    <s v=" "/>
    <s v="Y"/>
    <s v="DLY6"/>
    <s v="UPDATED CREATE, OUTAGE TIME, FO ID, lat/long "/>
    <n v="44537"/>
    <m/>
    <s v="Not In Scope"/>
    <m/>
    <m/>
    <m/>
    <m/>
    <m/>
    <m/>
    <m/>
    <m/>
    <m/>
    <m/>
    <m/>
    <s v="Not Required"/>
    <m/>
    <m/>
    <m/>
    <m/>
    <m/>
    <m/>
    <m/>
    <m/>
    <m/>
    <m/>
    <m/>
    <m/>
    <m/>
    <m/>
    <m/>
    <m/>
    <m/>
    <m/>
    <m/>
    <m/>
    <s v="N"/>
    <m/>
    <m/>
    <m/>
    <m/>
    <m/>
    <m/>
    <s v="Y"/>
    <n v="44537"/>
    <n v="44537"/>
    <s v="RKR0"/>
    <s v="ROBERT RAPICH 415/654.4462"/>
    <s v="12/7/2021 CALLED HE ASKED I CALL BACK IN HALF AN HOUR.  NEED FIRE DETAILS, WHERE FIRE WAS LOCATED .   12/7/2021 fire contained to conductor. Per troubleman, no fire, it was put out with the mist/moisture in the air very foggy area, a lot of moisture "/>
    <m/>
    <s v=" "/>
    <x v="59"/>
    <s v="15:07:00"/>
    <n v="44496"/>
    <s v="15:36:00"/>
    <s v="FAS"/>
    <s v="N"/>
    <s v="N"/>
    <n v="1523332"/>
    <s v="21-0138970"/>
    <m/>
    <s v="T005449741, T005449726"/>
    <n v="122265590"/>
    <m/>
    <m/>
    <m/>
    <s v=" "/>
    <x v="0"/>
    <x v="0"/>
    <s v="Y"/>
    <s v="N"/>
    <s v="N"/>
    <s v="On October 27, 2001 at 15:00 hours, a PG&amp;E Troubleman was dispatched to the Trinidad 1101, a 12kV Distribution Circuit on Old Wagon Wheel Road near Stone Lane in Trinidad in response to a power line down. Initial analysis indicates vegetation contact caused the ignition.  Upon arrival, the troubleman found one span on the ground due to a tree branch that had snapped off due to high winds and fell into the 12kV conductor, causing the conductor to fall to the ground.   The ensuing fire was contained to the conductor and singed tree branch overhangs.  The fire was suppressed by the dew and moisture on the vegetation according to the troubleman.  The event lead to an area outage impacting fifty customers.  A PG&amp;E Troubleman repaired the conductor, and installed a new dead end shoe on October 27, 2021."/>
    <s v="PG&amp;E"/>
    <s v="Other"/>
    <s v="PG&amp;E Equipment"/>
    <s v="D"/>
    <s v="D"/>
    <s v="Structure-PG&amp;E only"/>
    <s v="None "/>
    <m/>
    <m/>
    <m/>
    <m/>
    <s v="Vegetation"/>
    <s v="Contact from object"/>
    <s v="Conductor failure-all"/>
    <s v="Y"/>
    <s v="Overhead"/>
    <x v="0"/>
    <s v="Conductor - Primary"/>
    <s v="Conductor "/>
    <n v="100976149"/>
    <s v=" "/>
    <x v="0"/>
    <n v="41.043912951599999"/>
    <n v="-124.1104833631"/>
    <s v="Humboldt"/>
    <s v="TRINIDAD 1101"/>
    <n v="12000"/>
    <s v="TRINIDAD 1101CB"/>
    <x v="0"/>
    <s v="Unknown"/>
    <s v="Conifer Forest"/>
    <s v="Timber fuel model"/>
    <s v="Brush/trees.  Heavy Veg "/>
    <s v="N"/>
    <m/>
    <m/>
    <m/>
    <m/>
    <s v="N"/>
    <s v="N"/>
    <m/>
    <m/>
    <s v="2021-10-29"/>
    <n v="41.043901599999998"/>
    <n v="-124.1102552"/>
    <n v="44510"/>
    <s v="BranchFail"/>
    <s v="PI INSPECTED FAULT AREA AND DETERMINED A HEALTHY MONTEREY PINE BRANCH BROKE DUE TO STRONG WINDS.  AS THE BRANCH FELL, IT BROUTHT THE 12KV CONDUCTORS TO THE GROUND, CAUSING THE OUTTAGE."/>
    <s v="PINM"/>
    <n v="115"/>
    <n v="35"/>
    <n v="15"/>
    <s v="None"/>
    <s v="None"/>
    <s v="N"/>
    <n v="1"/>
    <m/>
    <s v="Hillside"/>
    <s v="A"/>
    <s v="CrossArm"/>
    <s v="BareWire"/>
    <n v="10"/>
    <s v=" "/>
    <s v="HUMBOLDT"/>
    <s v="EUREKA 01"/>
    <s v="15:07:00"/>
    <n v="44496"/>
    <s v="1523332"/>
    <s v="T005449741"/>
    <s v="152"/>
    <s v="OLD WAGON RD"/>
    <s v="TRINIDAD"/>
    <n v="41.043019999999999"/>
    <n v="-124.11181000000001"/>
    <s v="RKR0"/>
    <s v="RAPICH, ROB"/>
    <n v="192231101"/>
    <m/>
    <n v="9190"/>
    <m/>
    <s v="Field Remarks: 1 of 2 wires (#6 cu) broken on the ground for one span, tree branch was the cause, no flaggers, no tree crew ; Dispatcher Remarks: nan; Office Remarks: A:AXS OK;X:WEST HAVEN DR;R:TREE BRANCH FELL ON THE HIGH VOLT LINE GOING FROM POLE TO POLE; THE LINE IS ON THE GROUND THERE IS A  FIRE THAT HAS STARTED; CUST CALLED FIRE DEPT;CONTACT TREVOR MENDRON;NO INJURIESCUST HAVING VOLTAGE ISSUES AS WELL"/>
    <m/>
    <m/>
    <m/>
    <m/>
    <m/>
    <m/>
    <m/>
    <m/>
    <s v=" "/>
    <m/>
    <m/>
    <m/>
    <m/>
    <m/>
    <m/>
    <m/>
    <m/>
    <m/>
    <m/>
    <m/>
    <m/>
    <m/>
    <m/>
    <m/>
    <m/>
    <m/>
    <m/>
    <m/>
    <m/>
    <m/>
    <s v="TREE-BRANCH FELL INTO LINE"/>
    <s v="CONDUCTOR, OVERHEAD"/>
    <m/>
    <m/>
    <m/>
    <m/>
    <m/>
    <m/>
    <m/>
    <m/>
    <m/>
    <m/>
    <m/>
    <m/>
    <m/>
    <m/>
    <m/>
    <m/>
    <m/>
    <m/>
    <m/>
    <m/>
    <m/>
    <m/>
    <m/>
    <m/>
    <m/>
    <m/>
    <m/>
    <m/>
    <m/>
    <m/>
    <m/>
    <m/>
    <m/>
    <m/>
    <m/>
    <m/>
    <m/>
    <m/>
    <m/>
    <m/>
    <m/>
    <m/>
    <m/>
    <m/>
    <m/>
    <m/>
    <m/>
    <m/>
    <m/>
  </r>
  <r>
    <n v="1965"/>
    <s v="D0CV"/>
    <s v="3 - QC Complete"/>
    <n v="44515"/>
    <n v="44617"/>
    <s v="Crew to splice pole top and replace burned crossarm. Unknown if this is related to tracking. Weather was marked as clear and I was not able to locate any photos of the incident. The ensuign fire was limited to PG&amp;E assets. This information is preliminary."/>
    <s v="\\fxshare-nas05\quotashare-fs01\ESA\5 - Ignition Tracking\2021_Ignition_QC_Folders\20211027_1523664_nan_nan_T005450103"/>
    <s v=" "/>
    <m/>
    <m/>
    <m/>
    <m/>
    <m/>
    <s v="Not In Scope"/>
    <m/>
    <m/>
    <m/>
    <m/>
    <m/>
    <m/>
    <m/>
    <m/>
    <m/>
    <m/>
    <m/>
    <m/>
    <m/>
    <m/>
    <m/>
    <m/>
    <m/>
    <m/>
    <m/>
    <m/>
    <m/>
    <m/>
    <m/>
    <m/>
    <m/>
    <m/>
    <m/>
    <m/>
    <m/>
    <m/>
    <m/>
    <m/>
    <m/>
    <m/>
    <m/>
    <m/>
    <m/>
    <m/>
    <m/>
    <m/>
    <m/>
    <m/>
    <m/>
    <m/>
    <m/>
    <m/>
    <s v=" "/>
    <x v="59"/>
    <s v="19:18:00"/>
    <n v="44496"/>
    <s v="18:47:00"/>
    <s v="FAS"/>
    <s v="N"/>
    <s v="N"/>
    <n v="1523664"/>
    <m/>
    <m/>
    <s v="T005450103"/>
    <n v="122266357"/>
    <m/>
    <m/>
    <m/>
    <s v=" "/>
    <x v="0"/>
    <x v="0"/>
    <s v="N"/>
    <s v="N"/>
    <s v="N"/>
    <s v="On October 27, 2021 at 19:18 hours, a PG&amp;E Trouble man was dispatched to the BELMONT 1107 12kV Distribution Circuit on Skyway Road in San Carlos outside of San Carlos Airport and observed a burnt pole and crossarm. It is unknown what caused the ignition. A PG&amp;E supervisor identified the burnt subject pole and crossarm, however it is suspected tracking caused the ignition. The suspected ignition was contained to PG&amp;E assets and was self-extinguished.   A Priority A tag was created to splice the pole top and replace the burnt cut out arm. Temporary repairs were made, however the pole needs replacement."/>
    <s v="PG&amp;E"/>
    <s v="Other"/>
    <s v="Crossarm"/>
    <s v="D"/>
    <s v="D"/>
    <s v="Structure-PG&amp;E only"/>
    <m/>
    <m/>
    <m/>
    <m/>
    <m/>
    <s v="Contamination"/>
    <s v="Contamination"/>
    <s v="Tracking"/>
    <s v="Y"/>
    <s v="Overhead"/>
    <x v="0"/>
    <s v="Crossarm"/>
    <s v="Crossarm"/>
    <n v="100277539"/>
    <s v=" "/>
    <x v="0"/>
    <n v="37.509614199399998"/>
    <n v="-122.25026742439999"/>
    <s v="San Mateo"/>
    <s v="BELMONT 1107"/>
    <n v="12000"/>
    <s v="BELMONT 1107CB"/>
    <x v="0"/>
    <s v="Self Extinguished"/>
    <s v="Urban"/>
    <s v="Fire-resistive fuel bed"/>
    <m/>
    <s v="N"/>
    <m/>
    <m/>
    <m/>
    <m/>
    <s v="N"/>
    <s v="N"/>
    <m/>
    <m/>
    <s v="2021-10-29"/>
    <m/>
    <m/>
    <m/>
    <m/>
    <m/>
    <m/>
    <m/>
    <m/>
    <m/>
    <m/>
    <m/>
    <m/>
    <m/>
    <m/>
    <m/>
    <m/>
    <m/>
    <m/>
    <m/>
    <s v=" "/>
    <s v="NORTH BAY"/>
    <s v="SAN CARLOS 09"/>
    <s v="19:18"/>
    <s v="10/27/2021"/>
    <s v="1523664"/>
    <s v="T005450103"/>
    <n v="795"/>
    <s v="SKYWAY"/>
    <s v="SAN CARLOS"/>
    <n v="37.509590000000003"/>
    <n v="-122.25014"/>
    <s v="P2TCDDB"/>
    <s v="DUNLAP, COREY"/>
    <n v="24031107"/>
    <s v="20211027 20:06"/>
    <n v="9320"/>
    <m/>
    <s v="crew to splice pole top and replace burned cutout arm"/>
    <s v="Y"/>
    <m/>
    <m/>
    <s v="37.5096717,-122.2503933,-4.000000,3D"/>
    <m/>
    <m/>
    <m/>
    <m/>
    <m/>
    <s v="N"/>
    <s v="N"/>
    <s v="Y"/>
    <s v="Clear"/>
    <m/>
    <s v="PGE&amp;E-Owned Structure/Equipment"/>
    <m/>
    <s v="Calm"/>
    <m/>
    <s v="PG&amp;E Equipment"/>
    <m/>
    <s v="Structure Only"/>
    <m/>
    <s v="Self Extinguished"/>
    <m/>
    <s v="Overhead"/>
    <m/>
    <s v="N"/>
    <m/>
    <m/>
    <m/>
    <m/>
    <m/>
    <s v="N"/>
    <s v=" "/>
    <m/>
    <m/>
    <m/>
    <m/>
    <m/>
    <m/>
    <m/>
    <m/>
    <m/>
    <m/>
    <m/>
    <m/>
    <m/>
    <m/>
    <m/>
    <m/>
    <m/>
    <m/>
    <m/>
    <m/>
    <m/>
    <m/>
    <m/>
    <m/>
    <m/>
    <m/>
    <m/>
    <m/>
    <m/>
    <m/>
    <m/>
    <m/>
    <m/>
    <m/>
    <m/>
    <m/>
    <m/>
    <m/>
    <m/>
    <m/>
    <m/>
    <m/>
    <m/>
    <m/>
    <m/>
    <m/>
    <m/>
  </r>
  <r>
    <n v="1964"/>
    <s v="TLAL"/>
    <s v="3 - QC Complete"/>
    <n v="44497"/>
    <n v="44617"/>
    <s v="Insulator &amp; Conductor Down; This information is preliminary; OIS: 1523055; FOID: T005449330 (Cxl), T005449332 (Cxl), T005449340 (MML6), T005449377 (Cxl); ILIS: 21-0138730; EC: 122263953; PM: 45019276; Circuit ID: 182771101, SAP Eqp ID: 101941266; Cal Fire Report (by Tman): F 21-CA SLU-015616; County: San Luis Obispo; Division: Los Padres; Pole Lat/Long: 35.6222509798, -121.1522294719"/>
    <s v="\\fxshare-nas05\quotashare-fs01\ESA\5 - Ignition Tracking\2021_Ignition_QC_Folders\20211027_1523055_21-0138730_nan_T005449340"/>
    <s v=" "/>
    <s v="Y"/>
    <s v="TLAL"/>
    <s v="Create &amp; Outage Time, Fire Lat/Long, Fire Size Updated; Additional FOID's Added"/>
    <n v="44510"/>
    <m/>
    <s v="Not In Scope"/>
    <m/>
    <m/>
    <m/>
    <m/>
    <m/>
    <m/>
    <m/>
    <m/>
    <m/>
    <m/>
    <m/>
    <m/>
    <m/>
    <m/>
    <m/>
    <m/>
    <m/>
    <m/>
    <m/>
    <m/>
    <m/>
    <m/>
    <m/>
    <m/>
    <m/>
    <m/>
    <m/>
    <m/>
    <m/>
    <m/>
    <m/>
    <m/>
    <s v="Y"/>
    <n v="44497"/>
    <n v="44510"/>
    <s v="Cal Fire"/>
    <s v="online portal"/>
    <s v="Reference # R002416-102821"/>
    <m/>
    <s v="Y"/>
    <n v="44497"/>
    <n v="44497"/>
    <s v="MML6"/>
    <s v="Mario Landeros, (805) 680-5498"/>
    <s v="See Phone Interview in the Reports Sub-folder"/>
    <m/>
    <s v=" "/>
    <x v="59"/>
    <s v="11:15:00"/>
    <n v="44496"/>
    <s v="11:07:00"/>
    <s v="FAS"/>
    <s v="N"/>
    <s v="N"/>
    <n v="1523055"/>
    <s v="21-0138730"/>
    <m/>
    <s v="T005449340, T005449377, T005449330, T005449332"/>
    <n v="122263953"/>
    <m/>
    <m/>
    <s v="PG&amp;E_1964_Ignition_20211027_2.jpg"/>
    <s v=" "/>
    <x v="1"/>
    <x v="0"/>
    <s v="Y"/>
    <s v="Y"/>
    <s v="N"/>
    <s v="On October 27, 2021 at 1205 hours, PG&amp;E Troublemen patrolled the Cambria 1101 12kV Distribution Circuit number 182771101, in the State Responsibility Area (SRA) near the Cabrillo Highway 1 and Pico Creek Road, Cambria, CA 93428. They observed a damaged middle-phased primary Part 2 insulator that fell off of the 45' class-5 Douglas Fir wood pole (SAP Eqp ID 101941266, J H Baxter Co. (JHB), Mfr. Year 1990, Installed 1991), one phase of primary overhead conductor down on the ground, broken bonding at the 8' double dead-end crossarm, and a small fire on the ground below. Initial analysis indicates the ignition was caused by an insulator that failed at the bottom where the epoxy attaches the porcelain to the hardware. As a result, one phase fell into another and caused sparks to ignite on the ground cover below. Cal Fire and the Cambria Fire Department responded to and extinguished the fire. The 158-minute outage affected 380 customers. An EC A-Tag 122263953 was submitted for remediation. The line was returned to service on October 27, 2021. This incident is within a Raptor Concentration Zone (RCZ) and a proposed multi-region Habitat Conservation Plan (HCP). This information is preliminary."/>
    <s v="PG&amp;E"/>
    <s v="Other"/>
    <s v="Pole"/>
    <s v="D"/>
    <s v="D"/>
    <s v="0.26-9.99"/>
    <m/>
    <m/>
    <m/>
    <m/>
    <m/>
    <s v="Equipment - PG&amp;E"/>
    <s v="All types of equipment / facility failure"/>
    <s v="Insulator failure"/>
    <s v="N"/>
    <s v="Overhead"/>
    <x v="0"/>
    <s v="Conductor"/>
    <s v="Conductor, Insulator, Crossarm"/>
    <s v="182771101, 101941266"/>
    <s v=" "/>
    <x v="0"/>
    <n v="35.6222509798"/>
    <n v="-121.1522294719"/>
    <s v="San Luis Obispo"/>
    <s v="CAMBRIA 1101"/>
    <n v="12000"/>
    <s v="CAMBRIA 1101CB"/>
    <x v="0"/>
    <s v="Cal Fire"/>
    <s v="Herbaceous"/>
    <s v="Grass Fuel Model"/>
    <m/>
    <s v="N"/>
    <m/>
    <m/>
    <m/>
    <m/>
    <s v="N"/>
    <s v="N"/>
    <m/>
    <m/>
    <s v="2021-10-29"/>
    <m/>
    <m/>
    <m/>
    <m/>
    <m/>
    <m/>
    <m/>
    <m/>
    <m/>
    <m/>
    <m/>
    <m/>
    <m/>
    <m/>
    <m/>
    <m/>
    <m/>
    <m/>
    <m/>
    <s v=" "/>
    <s v="PENINSULA"/>
    <s v="SAN LUIS OBISPO 01"/>
    <s v="11:19"/>
    <s v="10/27/2021"/>
    <s v="1523055"/>
    <s v="T005449340"/>
    <m/>
    <s v="HEARST RANCH"/>
    <s v="SAN SIMEON"/>
    <n v="35.600380000000001"/>
    <n v="-121.11518"/>
    <s v="L2TMML6"/>
    <s v="LANDEROS, MARIO"/>
    <n v="18277"/>
    <s v="20211027 12:58"/>
    <n v="9002"/>
    <m/>
    <s v="crew to replace pt 2 king pin insulator repair 4/0 alum wire "/>
    <s v="Y"/>
    <m/>
    <m/>
    <s v="35.6224033,-121.1545150,21.000000,3D"/>
    <m/>
    <m/>
    <s v="report from cal fire-#F 21-ca slu-015616"/>
    <s v="805-543-4244"/>
    <m/>
    <s v="N"/>
    <s v="Y"/>
    <m/>
    <s v="Clear"/>
    <m/>
    <s v="Private Land"/>
    <m/>
    <s v="Calm"/>
    <m/>
    <s v="PG&amp;E Equipment"/>
    <s v="pt 2 insulator king pin broke off middle phase"/>
    <s v="1 meter - &lt; 3 meters"/>
    <m/>
    <s v="Cal Fire"/>
    <m/>
    <s v="Overhead"/>
    <m/>
    <s v="N"/>
    <m/>
    <m/>
    <m/>
    <s v="OVERHEAD"/>
    <s v="INSULATOR"/>
    <s v="N"/>
    <s v=" "/>
    <s v="Unplanned"/>
    <s v="Los Padres"/>
    <s v="SLO"/>
    <s v="182771101, CAMBRIA-1101"/>
    <s v="21-0138730"/>
    <s v="Unplanned"/>
    <s v="Clear;32-90 F"/>
    <s v="380"/>
    <s v="13300"/>
    <s v="YES"/>
    <s v="Line to Ground"/>
    <s v="Sustained"/>
    <s v="No"/>
    <s v="1101/2"/>
    <s v="OH"/>
    <s v="Circuit Breaker"/>
    <s v="1523055"/>
    <s v="Conductor, Overhead, Broken, wire on ground"/>
    <s v="GRD OC PH/GRD OC"/>
    <m/>
    <m/>
    <s v="CAMBRIA SUB"/>
    <s v="5 N/ OF 4221"/>
    <m/>
    <m/>
    <m/>
    <m/>
    <m/>
    <m/>
    <m/>
    <m/>
    <m/>
    <m/>
    <m/>
    <m/>
    <m/>
    <m/>
    <m/>
    <m/>
    <m/>
    <m/>
    <m/>
    <m/>
    <m/>
    <m/>
    <m/>
    <m/>
  </r>
  <r>
    <n v="1963"/>
    <s v="R6HJ"/>
    <s v="3 - QC Complete"/>
    <n v="44521"/>
    <n v="44617"/>
    <s v="Pole fire, caused due to broken porcelan dead end bell tracking. This information is preliminary."/>
    <s v="\\fxshare-nas05\quotashare-fs01\ESA\5 - Ignition Tracking\2021_Ignition_QC_Folders\20211027_nan_nan_nan_T005448537"/>
    <s v=" "/>
    <s v="Y"/>
    <s v="R6HJ"/>
    <s v="Fire lat/long updated, OIS added"/>
    <n v="44515"/>
    <m/>
    <s v="Not In Scope"/>
    <m/>
    <m/>
    <m/>
    <m/>
    <m/>
    <m/>
    <m/>
    <m/>
    <m/>
    <m/>
    <m/>
    <m/>
    <m/>
    <m/>
    <m/>
    <m/>
    <m/>
    <m/>
    <m/>
    <m/>
    <m/>
    <m/>
    <m/>
    <m/>
    <m/>
    <m/>
    <m/>
    <m/>
    <m/>
    <m/>
    <m/>
    <m/>
    <s v="N"/>
    <m/>
    <m/>
    <m/>
    <m/>
    <m/>
    <m/>
    <s v="Y"/>
    <n v="44517"/>
    <n v="44517"/>
    <s v="JMLT"/>
    <s v="530-949-6554"/>
    <m/>
    <m/>
    <s v=" "/>
    <x v="59"/>
    <s v="05:12:00"/>
    <m/>
    <m/>
    <s v="FAS"/>
    <s v="N"/>
    <s v="N"/>
    <s v="TR9022406, 1522601"/>
    <s v="21-0138531"/>
    <m/>
    <s v="T005448537, T005448543"/>
    <n v="122261693"/>
    <m/>
    <m/>
    <m/>
    <s v=" "/>
    <x v="0"/>
    <x v="0"/>
    <s v="N"/>
    <s v="N"/>
    <s v="N"/>
    <s v="On October 27, 2021 at 0512 hours, a PG&amp;E Troubleman was dispatched to the Panorama 1102 12kV Distribution Circuit on the northwest corner of Balls Ferry Road and Ash Creek Road in the city of Cottonwood, in response to a pole fire. Initial analysis indicates tracking caused the ignition. The responding Troubleman observed a broken porcelan dead end insulator. The ensuing fire was contained to PG&amp;E assets and the fire was suppressed by PG&amp;E employee.  On October 27, 2021 a priority A notification #122261693 was created to replace the burnt pole, crossarm and primary wires.  This information is preliminary."/>
    <s v="PG&amp;E"/>
    <s v="Other"/>
    <s v="Pole"/>
    <s v="D"/>
    <s v="D"/>
    <s v="Structure-PG&amp;E only"/>
    <m/>
    <m/>
    <m/>
    <m/>
    <m/>
    <s v="Contamination"/>
    <s v="Contamination"/>
    <s v="Tracking"/>
    <s v="Y"/>
    <s v="Overhead"/>
    <x v="0"/>
    <s v="Insulator"/>
    <s v="Insulator, Pole, Conductor"/>
    <n v="101488022"/>
    <s v=" "/>
    <x v="0"/>
    <n v="40.419190401400002"/>
    <n v="-122.2145842738"/>
    <s v="Shasta"/>
    <s v="PANORAMA 1102"/>
    <n v="12000"/>
    <s v="PANORAMA 11021342"/>
    <x v="0"/>
    <s v="Employee"/>
    <s v="Agriculture"/>
    <s v="Grass Fuel Model"/>
    <m/>
    <s v="N"/>
    <m/>
    <m/>
    <n v="246"/>
    <s v="R1"/>
    <s v="N"/>
    <s v="N"/>
    <m/>
    <m/>
    <s v="2021-10-29"/>
    <m/>
    <m/>
    <m/>
    <m/>
    <m/>
    <m/>
    <m/>
    <m/>
    <m/>
    <m/>
    <m/>
    <m/>
    <m/>
    <m/>
    <m/>
    <m/>
    <m/>
    <m/>
    <m/>
    <s v=" "/>
    <s v="PENINSULA"/>
    <s v="REDDING 01"/>
    <s v="05:12"/>
    <s v="10/27/2021"/>
    <m/>
    <s v="T005448537"/>
    <s v="UNKNOWN"/>
    <s v="ASH CREEK RD"/>
    <s v="COTTONWOOD"/>
    <m/>
    <m/>
    <s v="V8TJMLT"/>
    <s v="LYTLE, JOHN"/>
    <m/>
    <s v="20211027 07:24"/>
    <n v="9110"/>
    <m/>
    <s v="Replace pole due to pole fire. Caused by broken porcelan dead end bell tracking."/>
    <s v="Y"/>
    <m/>
    <m/>
    <m/>
    <n v="40.419260000000001"/>
    <n v="-122.214519"/>
    <m/>
    <s v="cal fire"/>
    <s v="sap id 101488022"/>
    <s v="N"/>
    <s v="Y"/>
    <m/>
    <s v="Other (Comments)"/>
    <s v="damp"/>
    <s v="PGE&amp;E-Owned Structure/Equipment"/>
    <m/>
    <s v="Calm"/>
    <m/>
    <s v="PG&amp;E Equipment"/>
    <m/>
    <s v="Structure Only"/>
    <m/>
    <s v="Employee"/>
    <m/>
    <s v="Overhead"/>
    <m/>
    <s v="Y"/>
    <s v="pictures"/>
    <s v="PG&amp;E Employee"/>
    <s v="John Lytle 530-949-6554"/>
    <s v="OVERHEAD"/>
    <s v="INSULATOR"/>
    <s v="N"/>
    <s v=" "/>
    <m/>
    <m/>
    <m/>
    <m/>
    <m/>
    <m/>
    <m/>
    <m/>
    <m/>
    <m/>
    <m/>
    <m/>
    <m/>
    <m/>
    <m/>
    <m/>
    <m/>
    <m/>
    <m/>
    <m/>
    <m/>
    <m/>
    <m/>
    <m/>
    <m/>
    <m/>
    <m/>
    <m/>
    <m/>
    <m/>
    <m/>
    <m/>
    <m/>
    <m/>
    <m/>
    <m/>
    <m/>
    <m/>
    <m/>
    <m/>
    <m/>
    <m/>
    <m/>
    <m/>
    <m/>
    <m/>
    <m/>
  </r>
  <r>
    <n v="2362"/>
    <s v="AHH7"/>
    <s v="3 - QC Complete"/>
    <n v="44580"/>
    <n v="44617"/>
    <s v="new connections; ng piercing clamps caused tree wire insulation to catch fire; this information is preliminary"/>
    <s v="\\fxshare-nas05\quotashare-fs01\ESA\5 - Ignition Tracking\2021_Ignition_QC_Folders\20211026_nan_nan_nan_4206628862"/>
    <s v=" "/>
    <m/>
    <m/>
    <m/>
    <m/>
    <m/>
    <s v="Not In Scope"/>
    <m/>
    <m/>
    <m/>
    <m/>
    <m/>
    <m/>
    <m/>
    <m/>
    <m/>
    <m/>
    <m/>
    <m/>
    <m/>
    <m/>
    <m/>
    <m/>
    <m/>
    <m/>
    <m/>
    <m/>
    <m/>
    <m/>
    <m/>
    <m/>
    <m/>
    <s v="Y"/>
    <s v="MWQ1"/>
    <s v="N"/>
    <m/>
    <m/>
    <m/>
    <m/>
    <m/>
    <m/>
    <m/>
    <m/>
    <m/>
    <m/>
    <m/>
    <s v="N"/>
    <m/>
    <m/>
    <s v="TXN6"/>
    <s v="707-362-0792"/>
    <m/>
    <m/>
    <s v=" "/>
    <x v="60"/>
    <s v="07:09:00"/>
    <m/>
    <m/>
    <s v="FAS"/>
    <s v="Y"/>
    <s v="N"/>
    <n v="1520750"/>
    <m/>
    <m/>
    <n v="4206628862"/>
    <n v="122257052"/>
    <m/>
    <m/>
    <m/>
    <s v=" "/>
    <x v="0"/>
    <x v="0"/>
    <s v="N"/>
    <s v="N"/>
    <s v="N"/>
    <s v="On October 26th, 2021 at 06:14 hours, a PG&amp;E Troubleman was dispatched to the Molino 12kV Distribution Circuit on Green Hill road in the vicinity of Sebastopol in response to a pole burning in front of a customer's home. Initial analysis indicates NG piercing clamps were loose, causing tree wire insulation to catch on fire and burn away from connector towards midspan.  The ensuing fire was limited to PG&amp;E assets and the fire was suppressed by the Troubleman. PG&amp;E Crew repaired the piercing connectors on October 26th, 2021."/>
    <s v="PG&amp;E"/>
    <s v="Other"/>
    <s v="PG&amp;E Equipment"/>
    <s v="D"/>
    <s v="D"/>
    <s v="Structure-PG&amp;E only"/>
    <m/>
    <m/>
    <m/>
    <m/>
    <m/>
    <s v="Equipment - PG&amp;E"/>
    <s v="All types of equipment / facility failure"/>
    <s v="Insulator failure"/>
    <m/>
    <s v="Overhead"/>
    <x v="0"/>
    <s v="Insulation Piercing Clamp"/>
    <m/>
    <n v="103893808"/>
    <s v=" "/>
    <x v="0"/>
    <n v="38.415785999999997"/>
    <n v="-122.901698"/>
    <s v="Sonoma"/>
    <s v="MOLINO 1102"/>
    <n v="12000"/>
    <s v="MOLINO 110251788"/>
    <x v="1"/>
    <s v="Unknown"/>
    <s v="Conifer Forest"/>
    <m/>
    <m/>
    <s v="N"/>
    <m/>
    <m/>
    <m/>
    <m/>
    <s v="Pending Data"/>
    <s v="Pending Data"/>
    <s v="Pending Data"/>
    <s v="Pending Data"/>
    <s v="2021-10-29"/>
    <m/>
    <m/>
    <m/>
    <m/>
    <m/>
    <m/>
    <m/>
    <m/>
    <m/>
    <m/>
    <m/>
    <m/>
    <m/>
    <m/>
    <m/>
    <m/>
    <m/>
    <m/>
    <m/>
    <s v=" "/>
    <s v="SONOMA"/>
    <s v="SANTA ROSA 01"/>
    <s v="07:09:00"/>
    <n v="44495"/>
    <m/>
    <s v="4206628862"/>
    <s v="2401"/>
    <s v="GREEN HILL RD"/>
    <s v="SEBASTOPOL"/>
    <n v="38.415785999999997"/>
    <n v="-122.901698"/>
    <s v="TXN6"/>
    <s v="NOONAN, TODD"/>
    <s v="042571102"/>
    <m/>
    <n v="1103"/>
    <n v="1"/>
    <s v="Field Remarks: CREW TO MAKE ALL NEW CONNECTIONS AT TX POLE. NG PIERCING CLAMPS LOOSE CAUSING TREE WIRE INSULATION TO CATCH ON FIRE AND BURN AWAY FROM CONNECTOR TOWARDS MIDSPAN; Dispatcher Remarks: nan; Office Remarks: GIVE TO TMAN NOONAN DUE TO OIS 1520750"/>
    <m/>
    <m/>
    <m/>
    <m/>
    <m/>
    <m/>
    <m/>
    <m/>
    <s v=" "/>
    <m/>
    <m/>
    <m/>
    <m/>
    <m/>
    <m/>
    <m/>
    <m/>
    <m/>
    <m/>
    <m/>
    <m/>
    <m/>
    <m/>
    <m/>
    <m/>
    <m/>
    <m/>
    <m/>
    <m/>
    <m/>
    <m/>
    <m/>
    <m/>
    <m/>
    <m/>
    <m/>
    <m/>
    <m/>
    <m/>
    <m/>
    <m/>
    <m/>
    <m/>
    <m/>
    <m/>
    <m/>
    <m/>
    <m/>
    <m/>
    <m/>
    <m/>
    <m/>
    <m/>
    <m/>
    <m/>
    <m/>
    <m/>
    <m/>
    <m/>
    <m/>
    <m/>
    <m/>
    <m/>
    <m/>
    <m/>
    <m/>
    <m/>
    <m/>
    <m/>
    <m/>
    <m/>
    <m/>
    <m/>
    <m/>
    <m/>
    <m/>
    <m/>
    <m/>
    <m/>
    <m/>
    <m/>
  </r>
  <r>
    <n v="2361"/>
    <s v="AHH7"/>
    <s v="3 - QC Complete"/>
    <n v="44580"/>
    <n v="44617"/>
    <s v="pole fire at cutout arm; mising hardware/framing; this information is preliminary"/>
    <s v="\\fxshare-nas05\quotashare-fs01\ESA\5 - Ignition Tracking\2021_Ignition_QC_Folders\20211026_nan_nan_nan_0002680856"/>
    <s v=" "/>
    <s v="Y"/>
    <s v="ahh7"/>
    <s v="Updated Circuit &amp; Circuit Protection Zone as well as lat/long for the ignition. "/>
    <n v="44580"/>
    <m/>
    <s v="Not In Scope"/>
    <m/>
    <m/>
    <m/>
    <m/>
    <m/>
    <m/>
    <m/>
    <m/>
    <m/>
    <m/>
    <m/>
    <m/>
    <m/>
    <m/>
    <m/>
    <m/>
    <m/>
    <m/>
    <m/>
    <m/>
    <m/>
    <m/>
    <m/>
    <m/>
    <m/>
    <m/>
    <m/>
    <m/>
    <m/>
    <m/>
    <m/>
    <m/>
    <m/>
    <m/>
    <m/>
    <m/>
    <m/>
    <m/>
    <m/>
    <s v="N"/>
    <m/>
    <m/>
    <s v="JRWX"/>
    <s v="805-540-9945"/>
    <m/>
    <m/>
    <s v=" "/>
    <x v="60"/>
    <s v="18:47:00"/>
    <m/>
    <m/>
    <s v="FAS"/>
    <s v="Y"/>
    <s v="N"/>
    <m/>
    <s v="N/A "/>
    <m/>
    <n v="2680856"/>
    <n v="122261469"/>
    <m/>
    <m/>
    <m/>
    <s v=" "/>
    <x v="0"/>
    <x v="0"/>
    <s v="N"/>
    <s v="N"/>
    <s v="N"/>
    <s v="On October 26th, 2021 at 1847 hours, a PG&amp;E Troubleman was dispatched to the Fairway 1107 12kV Distribution Circuit on W Betteravia Road in Santa Maria in response to a pole fire. Initial analysis indicates lack of bonding wire caused the ignition. The ensuing fire was limited PG&amp;E assets (small section of crossarm and the pole behind that section) and the fire was suppressed by the Troubleman. The Troubleman created EC 'B' tag (122261469) to have more bonding wire added to the crossarm bolt with a  due date of 12/27/2021."/>
    <s v="PG&amp;E"/>
    <s v="Other"/>
    <s v="PG&amp;E Equipment"/>
    <s v="D"/>
    <s v="D"/>
    <s v="Structure-PG&amp;E only"/>
    <s v="Limited to PG&amp;E equipment"/>
    <m/>
    <m/>
    <m/>
    <m/>
    <s v="Equipment - PG&amp;E"/>
    <s v="All types of equipment / facility failure"/>
    <s v="Crossarm failure"/>
    <m/>
    <s v="Overhead"/>
    <x v="0"/>
    <s v="Crossarm"/>
    <m/>
    <n v="103316570"/>
    <s v=" "/>
    <x v="0"/>
    <n v="34.920920000000002"/>
    <n v="-120.48618399999999"/>
    <s v="Santa Barbara"/>
    <s v="FAIRWAY 1107"/>
    <n v="12000"/>
    <s v="FAIRWAY 1107M12"/>
    <x v="0"/>
    <s v="PG&amp;E Troubleman"/>
    <s v="Urban"/>
    <m/>
    <m/>
    <s v="N"/>
    <m/>
    <m/>
    <m/>
    <m/>
    <s v="Pending Data"/>
    <s v="Pending Data"/>
    <s v="Pending Data"/>
    <s v="Pending Data"/>
    <s v="2021-10-29"/>
    <m/>
    <m/>
    <m/>
    <m/>
    <m/>
    <m/>
    <m/>
    <m/>
    <m/>
    <m/>
    <m/>
    <m/>
    <m/>
    <m/>
    <m/>
    <m/>
    <m/>
    <m/>
    <m/>
    <s v=" "/>
    <s v="LOS PADRES"/>
    <s v="SANTA MARIA 01"/>
    <s v="18:48:00"/>
    <n v="44495"/>
    <m/>
    <s v="0002680856"/>
    <s v="UNKNOWN"/>
    <s v="PREMISES DO NOT CHANGE"/>
    <s v="SANTA MARIA"/>
    <n v="34.952869"/>
    <n v="-120.411389"/>
    <s v="JRWX"/>
    <s v="WOOLSEY, JAMES"/>
    <m/>
    <m/>
    <n v="1111"/>
    <n v="1"/>
    <s v="Field Remarks: minor pole fire at cut-out arm, i put out fire, requesting crew to add bond wire to crossarm through bolt, b tag created; Dispatcher Remarks: nan; Office Remarks: GIVE TO TMAN WOOLSEY SAP # 103316570"/>
    <m/>
    <m/>
    <m/>
    <m/>
    <m/>
    <m/>
    <m/>
    <m/>
    <s v=" "/>
    <m/>
    <m/>
    <m/>
    <m/>
    <m/>
    <m/>
    <m/>
    <m/>
    <m/>
    <m/>
    <m/>
    <m/>
    <m/>
    <m/>
    <m/>
    <m/>
    <m/>
    <m/>
    <m/>
    <m/>
    <m/>
    <m/>
    <m/>
    <m/>
    <m/>
    <m/>
    <m/>
    <m/>
    <m/>
    <m/>
    <m/>
    <m/>
    <m/>
    <m/>
    <m/>
    <m/>
    <m/>
    <m/>
    <m/>
    <m/>
    <m/>
    <m/>
    <m/>
    <m/>
    <m/>
    <m/>
    <m/>
    <m/>
    <m/>
    <m/>
    <m/>
    <m/>
    <m/>
    <m/>
    <m/>
    <m/>
    <m/>
    <m/>
    <m/>
    <m/>
    <m/>
    <m/>
    <m/>
    <m/>
    <m/>
    <m/>
    <m/>
    <m/>
    <m/>
    <m/>
    <m/>
    <m/>
  </r>
  <r>
    <n v="2264"/>
    <s v="KRJ7"/>
    <s v="3 - QC Complete"/>
    <n v="44553"/>
    <n v="44617"/>
    <s v="Contractor did not mitigate hazard of downed conductor in proximity to energized equipment. The jumper of the downed conductor became energized when it contacted the energized solid blade of cutout (SW 8031), faulted to ground, started a small fire at base of the pole, and tripped recloser 9022 (clearing the circuit). No injuries were sustained. CAP#122265775"/>
    <s v="\\fxshare-nas05\quotashare-fs01\ESA\5 - Ignition Tracking\2021_Ignition_QC_Folders\20211026_1519505_nan_nan_nan"/>
    <s v=" "/>
    <m/>
    <m/>
    <m/>
    <m/>
    <m/>
    <s v="Not In Scope"/>
    <m/>
    <m/>
    <m/>
    <m/>
    <m/>
    <m/>
    <m/>
    <m/>
    <m/>
    <m/>
    <m/>
    <m/>
    <m/>
    <m/>
    <m/>
    <m/>
    <m/>
    <m/>
    <m/>
    <m/>
    <m/>
    <m/>
    <m/>
    <m/>
    <m/>
    <m/>
    <m/>
    <m/>
    <m/>
    <m/>
    <m/>
    <m/>
    <m/>
    <m/>
    <m/>
    <m/>
    <m/>
    <m/>
    <m/>
    <m/>
    <m/>
    <m/>
    <m/>
    <m/>
    <m/>
    <m/>
    <s v=" "/>
    <x v="60"/>
    <s v="16:30:00"/>
    <m/>
    <m/>
    <s v="Other"/>
    <s v="Y"/>
    <s v="N"/>
    <n v="1519505"/>
    <m/>
    <m/>
    <m/>
    <n v="122259315"/>
    <m/>
    <m/>
    <m/>
    <s v=" "/>
    <x v="0"/>
    <x v="0"/>
    <s v="N"/>
    <s v="N"/>
    <s v="N"/>
    <s v="On October 26, 2021, at approximately 16:00 hours, two International Line Builders, Inc. (ILB) crews were dispatched to clear seven spans of downed conductor and string in and sag new conductor on the 700 block of Walnut Avenue in Burlingame. At the north end location was a pole with solid blade cutouts (SW 8031), which were in the open position when the north crew arrived.  The span of conductor between the north location and the next pole south was found coiled up and taped at the bottom of the pole (SW 8031). At the south end location was a primary riser pole (SW 6649).  The riser switch was in the open position when the south crew arrived.  The crew tested the riser and determined that it was de-energized.  The south crew mitigated the hazard with the proper cover.A PG&amp;E inspector (Inspector 1) informed the north crew that the source side of cutout SW 8031 was energized.  The inspector also noticed the proximity of the hanging coiled wire to the energized solid blade and the potential for contact (the source side jumpers were located at the bottom of the cutouts). An ILB Journeyman Lineman (ILB JL1) and 6th Step Apprentice (ILB AL6) ascended in a two-man bucket to clear the hazard.  ILB JL1 and ILB AL6 applied rubber cover first to the source side of cutout SW 8031 and worked to the load side, where the downed conductor was hanging near the energized solid blade.  While applying rubber cover, the jumper attached to the downed conductor contacted the energized solid blade, faulted to ground, and started a small fire where it was coiled to the base of the pole. The fire was less than 1 meter in size and it is unknown who suppressed the fire. There were no damages warranting repair."/>
    <s v="PG&amp;E"/>
    <s v="Other"/>
    <s v="Pole"/>
    <s v="D"/>
    <s v="D"/>
    <s v="&lt;3 meters of linear travel"/>
    <m/>
    <m/>
    <m/>
    <m/>
    <m/>
    <s v="Equipment - PG&amp;E"/>
    <s v="Utility work / Operation"/>
    <s v="Other"/>
    <s v="Y"/>
    <s v="Overhead"/>
    <x v="0"/>
    <s v="Jumper"/>
    <m/>
    <n v="100258569"/>
    <s v=" "/>
    <x v="0"/>
    <n v="37.578693721599997"/>
    <n v="-122.3589209379"/>
    <s v="San Mateo"/>
    <s v="SAN MATEO 2102"/>
    <n v="21000"/>
    <s v="SAN MATEO 21029022"/>
    <x v="0"/>
    <s v="Unknown"/>
    <s v="Urban"/>
    <s v="Fire-resistive fuel bed"/>
    <m/>
    <s v="N"/>
    <m/>
    <m/>
    <m/>
    <m/>
    <s v="Pending Data"/>
    <s v="Pending Data"/>
    <s v="Pending Data"/>
    <s v="Pending Data"/>
    <s v="2021-12-24"/>
    <m/>
    <m/>
    <m/>
    <m/>
    <m/>
    <m/>
    <m/>
    <m/>
    <m/>
    <m/>
    <m/>
    <m/>
    <m/>
    <m/>
    <m/>
    <m/>
    <m/>
    <m/>
    <m/>
    <s v=" "/>
    <s v="PENINSULA"/>
    <s v="PENINSULA"/>
    <m/>
    <m/>
    <m/>
    <m/>
    <m/>
    <m/>
    <m/>
    <m/>
    <m/>
    <m/>
    <m/>
    <m/>
    <m/>
    <m/>
    <m/>
    <m/>
    <m/>
    <m/>
    <m/>
    <m/>
    <m/>
    <m/>
    <m/>
    <m/>
    <m/>
    <m/>
    <m/>
    <m/>
    <m/>
    <m/>
    <m/>
    <m/>
    <m/>
    <m/>
    <m/>
    <m/>
    <m/>
    <m/>
    <m/>
    <m/>
    <m/>
    <m/>
    <m/>
    <m/>
    <m/>
    <m/>
    <m/>
    <m/>
    <m/>
    <s v=" "/>
    <m/>
    <m/>
    <m/>
    <m/>
    <m/>
    <m/>
    <m/>
    <m/>
    <m/>
    <m/>
    <m/>
    <m/>
    <m/>
    <m/>
    <m/>
    <m/>
    <m/>
    <m/>
    <m/>
    <m/>
    <m/>
    <m/>
    <m/>
    <m/>
    <m/>
    <m/>
    <m/>
    <m/>
    <m/>
    <m/>
    <m/>
    <m/>
    <m/>
    <m/>
    <m/>
    <m/>
    <m/>
    <m/>
    <m/>
    <m/>
    <m/>
    <m/>
    <m/>
    <m/>
    <m/>
    <m/>
    <m/>
  </r>
  <r>
    <n v="2141"/>
    <s v="DJPK"/>
    <s v="3 - QC Complete"/>
    <n v="44558"/>
    <n v="44617"/>
    <s v="broken guy wire; pole fire; this information is preliminary"/>
    <s v="\\fxshare-nas05\quotashare-fs01\ESA\5 - Ignition Tracking\2021_Ignition_QC_Folders\20211026_1520879_nan_nan_T005445809"/>
    <s v=" "/>
    <s v="Y "/>
    <s v="DJPK"/>
    <s v="Updated Outage Time; Updated Missed Ignition: Updated Fire Lat/Long"/>
    <n v="44558"/>
    <m/>
    <s v="Not In Scope"/>
    <m/>
    <m/>
    <m/>
    <m/>
    <m/>
    <m/>
    <m/>
    <m/>
    <m/>
    <m/>
    <m/>
    <m/>
    <m/>
    <m/>
    <m/>
    <m/>
    <m/>
    <m/>
    <m/>
    <m/>
    <m/>
    <m/>
    <m/>
    <m/>
    <m/>
    <m/>
    <m/>
    <m/>
    <m/>
    <m/>
    <m/>
    <m/>
    <s v="N "/>
    <m/>
    <m/>
    <m/>
    <m/>
    <m/>
    <m/>
    <s v="Y"/>
    <n v="44558"/>
    <n v="44558"/>
    <s v="DTC9"/>
    <s v="Hotshot Cahoon, (707) 601-6648"/>
    <s v="Spoke to T-man, Hotshot Cahoon.  He confirmed that incident did not result in a fire.  He said fuses opertaed as a resilt of a broken guy wire making contact with the OH primary conductors.  Eveidence of arcing on the wood pole, but no fire.  "/>
    <m/>
    <s v=" "/>
    <x v="60"/>
    <s v="07:58:00"/>
    <n v="44495"/>
    <s v="07:47:00"/>
    <s v="FAS"/>
    <s v="N"/>
    <s v="N"/>
    <n v="1520879"/>
    <s v="21-0137923"/>
    <m/>
    <s v="T005445809"/>
    <n v="122257291"/>
    <m/>
    <m/>
    <m/>
    <s v=" "/>
    <x v="0"/>
    <x v="1"/>
    <s v="N"/>
    <s v="N"/>
    <s v="N"/>
    <s v="On October 26, 2021, at 0758 hours, a PG&amp;E Troubleman was dispatched to the Eel River 1103 12kV Distribution Circuit in the vicinity of Sage Road and Goble Lane, Ferndale, in response to an outage.  The responding Troubleman arrived at the scene and found open fuses at FUCO 86417.  The Troubleman observed a broken guy wire contacting the overhead primary conductors.  The Troubleman observed evidence of arcing on the wood pole but did not observe evidence of fire damage to the pole or surrounding area.  The Troubleman submitted an EC tag for the replacement of the guy wire and three blown lightning arrestors.  A PG&amp;E crew completed the repairs on October 26, 2021. "/>
    <s v="Not PG&amp;E"/>
    <m/>
    <m/>
    <s v="D"/>
    <s v="D"/>
    <s v="No Fire"/>
    <m/>
    <m/>
    <m/>
    <m/>
    <m/>
    <s v="No Fire"/>
    <m/>
    <m/>
    <m/>
    <s v="Overhead"/>
    <x v="0"/>
    <m/>
    <m/>
    <n v="101004227"/>
    <s v=" "/>
    <x v="0"/>
    <n v="40.608792600000001"/>
    <n v="-124.2300061"/>
    <s v="Humboldt"/>
    <s v="EEL RIVER 1103"/>
    <n v="12000"/>
    <s v="EEL RIVER 1103CB"/>
    <x v="0"/>
    <s v="No Fire "/>
    <s v="Agriculture"/>
    <m/>
    <m/>
    <s v="N"/>
    <m/>
    <m/>
    <m/>
    <m/>
    <s v="N"/>
    <s v="N"/>
    <m/>
    <m/>
    <s v="2021-10-29"/>
    <m/>
    <m/>
    <m/>
    <m/>
    <m/>
    <m/>
    <m/>
    <m/>
    <m/>
    <m/>
    <m/>
    <m/>
    <m/>
    <m/>
    <m/>
    <m/>
    <m/>
    <m/>
    <m/>
    <s v=" "/>
    <s v="HUMBOLDT"/>
    <s v="FORTUNA"/>
    <s v="07:58:00"/>
    <n v="44495"/>
    <s v="1520879"/>
    <s v="T005445809"/>
    <s v="225"/>
    <s v="SAGE RD"/>
    <s v="FERNDALE"/>
    <n v="40.600900000000003"/>
    <n v="-124.23095000000001"/>
    <s v="DTC9"/>
    <s v="CAHOON, DEREK"/>
    <s v="192381103"/>
    <m/>
    <n v="9002"/>
    <n v="1"/>
    <s v="Field Remarks: BROKEN GUY WIRE AND POLE FIRE REPLACE GUY AND LA'S; Dispatcher Remarks: nan; Office Remarks: SMART MTR AUTO-GENERATED TAG "/>
    <m/>
    <m/>
    <m/>
    <m/>
    <m/>
    <m/>
    <m/>
    <m/>
    <s v=" "/>
    <m/>
    <m/>
    <m/>
    <m/>
    <m/>
    <m/>
    <m/>
    <m/>
    <m/>
    <m/>
    <m/>
    <m/>
    <m/>
    <m/>
    <m/>
    <m/>
    <m/>
    <m/>
    <m/>
    <m/>
    <m/>
    <s v="OVERHEAD"/>
    <s v="ANCHOR OR GUY"/>
    <m/>
    <m/>
    <m/>
    <m/>
    <m/>
    <m/>
    <m/>
    <m/>
    <m/>
    <m/>
    <m/>
    <m/>
    <m/>
    <m/>
    <m/>
    <m/>
    <m/>
    <m/>
    <m/>
    <m/>
    <m/>
    <m/>
    <m/>
    <m/>
    <m/>
    <m/>
    <m/>
    <m/>
    <m/>
    <m/>
    <m/>
    <m/>
    <m/>
    <m/>
    <m/>
    <m/>
    <m/>
    <m/>
    <m/>
    <m/>
    <m/>
    <m/>
    <m/>
    <m/>
    <m/>
    <m/>
    <m/>
    <m/>
    <m/>
  </r>
  <r>
    <n v="2140"/>
    <s v="DJPK"/>
    <s v="3 - QC Complete"/>
    <n v="44558"/>
    <n v="44617"/>
    <s v="pole fire; burnt switch; seperated conductor; this information is preliminary"/>
    <s v="\\fxshare-nas05\quotashare-fs01\ESA\5 - Ignition Tracking\2021_Ignition_QC_Folders\20211026_TR9013718_nan_nan_T005445576"/>
    <s v=" "/>
    <s v="Y "/>
    <s v="DJPK"/>
    <s v="Updated Outage Time; Updated Missed Ignition; Updated OIS#; Updated ILIS#"/>
    <n v="44558"/>
    <m/>
    <s v="Not In Scope"/>
    <m/>
    <m/>
    <m/>
    <m/>
    <m/>
    <m/>
    <m/>
    <m/>
    <m/>
    <m/>
    <m/>
    <m/>
    <m/>
    <m/>
    <m/>
    <m/>
    <m/>
    <m/>
    <m/>
    <m/>
    <m/>
    <m/>
    <m/>
    <m/>
    <m/>
    <m/>
    <m/>
    <m/>
    <m/>
    <m/>
    <m/>
    <m/>
    <s v="N "/>
    <m/>
    <m/>
    <m/>
    <m/>
    <m/>
    <m/>
    <s v="Y"/>
    <n v="44557"/>
    <n v="44557"/>
    <s v="IRP1"/>
    <s v="Ian Pierson, (559) 539-0271"/>
    <s v="Spoke to T-man, Ian Pierson. Confirmed that incident involved a switch failure with arcing.  No fire resulted from the incident.  Damage contained to the switch.  "/>
    <m/>
    <s v=" "/>
    <x v="60"/>
    <s v="07:19:00"/>
    <n v="44495"/>
    <s v="09:11:00"/>
    <s v="FAS"/>
    <s v="N"/>
    <s v="N"/>
    <n v="9013718"/>
    <s v="21-0137907"/>
    <m/>
    <s v="T005445576"/>
    <n v="122257461"/>
    <m/>
    <m/>
    <m/>
    <s v=" "/>
    <x v="0"/>
    <x v="1"/>
    <s v="N"/>
    <s v="N"/>
    <s v="N"/>
    <s v="On October 26, 2021, at 09:11 hours, a PG&amp;E Troubleman was dispatched to the Guernsey 1101 12kV Distribution Circuit in the vicinity of Kansas Avenue and S. 11th Avenue, Hanford, in response to a call for service by the King County Fire Department.  The responding Troubleman arrived at the scene and found a burnt switch.  No fire resulted from the incident.  An EC Tag was created to replace the bad switch.  "/>
    <s v="Not PG&amp;E"/>
    <m/>
    <m/>
    <s v="D"/>
    <s v="D"/>
    <s v="No Fire"/>
    <m/>
    <m/>
    <m/>
    <m/>
    <m/>
    <s v="No Fire"/>
    <m/>
    <m/>
    <m/>
    <s v="Overhead"/>
    <x v="0"/>
    <m/>
    <m/>
    <n v="100788917"/>
    <s v=" "/>
    <x v="0"/>
    <n v="36.211369516200001"/>
    <n v="-119.6574902122"/>
    <s v="Kings"/>
    <s v="GUERNSEY 1101"/>
    <n v="12000"/>
    <s v="GUERNSEY 1101CB"/>
    <x v="0"/>
    <s v="No Fire "/>
    <s v="Agriculture"/>
    <m/>
    <m/>
    <s v="N"/>
    <m/>
    <m/>
    <m/>
    <m/>
    <s v="N"/>
    <s v="N"/>
    <m/>
    <m/>
    <s v="2021-10-29"/>
    <m/>
    <m/>
    <m/>
    <m/>
    <m/>
    <m/>
    <m/>
    <m/>
    <m/>
    <m/>
    <m/>
    <m/>
    <m/>
    <m/>
    <m/>
    <m/>
    <m/>
    <m/>
    <m/>
    <s v=" "/>
    <s v="FRESNO"/>
    <s v="SELMA  01"/>
    <s v="07:19:00"/>
    <n v="44495"/>
    <s v="TR9013718"/>
    <s v="T005445576"/>
    <s v="UNKNOWN"/>
    <s v="KANSAS"/>
    <s v="HANFORD"/>
    <m/>
    <m/>
    <s v="IRP1"/>
    <s v="PIERSON, IAN"/>
    <m/>
    <m/>
    <n v="9002"/>
    <m/>
    <s v="Field Remarks: Found burnt Switch and seperated conductor. switched out for crew. created tag and notified storm room.; Dispatcher Remarks: nan; Office Remarks: AXS-OK POLE FIRE; FD ENR REQ ETAPOLE#120901803 "/>
    <m/>
    <m/>
    <m/>
    <m/>
    <m/>
    <m/>
    <m/>
    <m/>
    <s v=" "/>
    <m/>
    <m/>
    <m/>
    <m/>
    <m/>
    <m/>
    <m/>
    <m/>
    <m/>
    <m/>
    <m/>
    <m/>
    <m/>
    <m/>
    <m/>
    <m/>
    <m/>
    <m/>
    <m/>
    <m/>
    <m/>
    <s v="OVERHEAD"/>
    <s v="SWITCH (OH)"/>
    <m/>
    <m/>
    <m/>
    <m/>
    <m/>
    <m/>
    <m/>
    <m/>
    <m/>
    <m/>
    <m/>
    <m/>
    <m/>
    <m/>
    <m/>
    <m/>
    <m/>
    <m/>
    <m/>
    <m/>
    <m/>
    <m/>
    <m/>
    <m/>
    <m/>
    <m/>
    <m/>
    <m/>
    <m/>
    <m/>
    <m/>
    <m/>
    <m/>
    <m/>
    <m/>
    <m/>
    <m/>
    <m/>
    <m/>
    <m/>
    <m/>
    <m/>
    <m/>
    <m/>
    <m/>
    <m/>
    <m/>
    <m/>
    <m/>
  </r>
  <r>
    <n v="2139"/>
    <s v="TLAL"/>
    <s v="3 - QC Complete"/>
    <n v="44537"/>
    <n v="44617"/>
    <s v="[No Fire - As advised by the troubleman via phone] Tree fell into line; This information is preliminary. OIS: 1515784; FOID: T005445276; EC: 122257649; PM: 45016315; SAP Eqp ID:  100264359 (Badge # 110074038); County: San Mateo; Division: Peninsula; Cancelled Missed Ignition CAP # 122432268 per there was no fire."/>
    <s v="\\fxshare-nas05\quotashare-fs01\ESA\5 - Ignition Tracking\2021_Ignition_QC_Folders\20211026_1515784_nan_nan_T005445276"/>
    <s v=" "/>
    <s v="Y"/>
    <s v="TLAL"/>
    <s v="Not a missed ignition per No Fire; Outage Time, Ignition Source, Attributable to PG&amp;E Assets, Materials at Origin, Fire Size, Suspected Initiating Event Updated;"/>
    <n v="44537"/>
    <m/>
    <s v="Not In Scope"/>
    <m/>
    <m/>
    <m/>
    <m/>
    <m/>
    <m/>
    <m/>
    <m/>
    <m/>
    <m/>
    <m/>
    <s v="Not Required"/>
    <m/>
    <m/>
    <m/>
    <m/>
    <m/>
    <m/>
    <m/>
    <m/>
    <m/>
    <m/>
    <m/>
    <m/>
    <m/>
    <m/>
    <m/>
    <m/>
    <m/>
    <m/>
    <m/>
    <m/>
    <m/>
    <m/>
    <m/>
    <m/>
    <m/>
    <m/>
    <m/>
    <s v="Y"/>
    <n v="44537"/>
    <n v="44537"/>
    <s v="DMWH"/>
    <s v="Dwight Whitney, (408) 876-0130"/>
    <s v="Dwight advised there was no fire at 1591 Kingswood Dr, Hillsborough, CA 94010."/>
    <s v="JN1Z"/>
    <s v=" "/>
    <x v="60"/>
    <s v="06:24:00"/>
    <n v="44493"/>
    <s v="22:07:00"/>
    <s v="FAS"/>
    <s v="N"/>
    <s v="N"/>
    <n v="1515784"/>
    <m/>
    <m/>
    <s v="T005445276"/>
    <n v="122257649"/>
    <m/>
    <m/>
    <m/>
    <s v=" "/>
    <x v="0"/>
    <x v="1"/>
    <s v="N"/>
    <s v="N"/>
    <s v="N"/>
    <s v="[No Fire] On October 26, 2021 at 0912 hours, a PG&amp;E Troubleman patrolled the Bay Meadows 2102 21kV Distribution Circuit number 024012102, in the rear of 1591 Kingswood Dr, Hillsborough, CA 94010. He observed a broken #2 AL triplex overhead service conductor down on the ground and a tree that fell into the line, but no fire or ignition was found. An EC A-Tag 122257649 was submitted for remediation. This information is preliminary."/>
    <s v="Not PG&amp;E"/>
    <m/>
    <s v="No Fire"/>
    <s v="D"/>
    <s v="D"/>
    <s v="No Fire"/>
    <m/>
    <m/>
    <m/>
    <m/>
    <m/>
    <s v="No Fire"/>
    <m/>
    <m/>
    <m/>
    <s v="Overhead"/>
    <x v="3"/>
    <m/>
    <m/>
    <n v="100264359"/>
    <s v=" "/>
    <x v="0"/>
    <n v="37.540190000000003"/>
    <n v="-122.36022"/>
    <s v="San Mateo"/>
    <s v="BAY MEADOWS 2102"/>
    <n v="21000"/>
    <s v="BAY MEADOWS 210257886"/>
    <x v="0"/>
    <s v="City/County Fire Department"/>
    <s v="Urban"/>
    <s v="Timber fuel model"/>
    <m/>
    <s v="N"/>
    <m/>
    <m/>
    <m/>
    <m/>
    <s v="N"/>
    <s v="N"/>
    <m/>
    <m/>
    <s v="2021-10-29"/>
    <m/>
    <m/>
    <m/>
    <m/>
    <m/>
    <m/>
    <m/>
    <m/>
    <m/>
    <m/>
    <m/>
    <m/>
    <m/>
    <m/>
    <m/>
    <m/>
    <m/>
    <m/>
    <m/>
    <s v=" "/>
    <s v="PENINSULA"/>
    <s v="SAN CARLOS 02"/>
    <s v="06:24:00"/>
    <n v="44495"/>
    <s v="1515784"/>
    <s v="T005445276"/>
    <s v="1591"/>
    <s v="KINGSWOOD DR"/>
    <s v="HILLSBOROUGH"/>
    <n v="37.540190000000003"/>
    <n v="-122.36022"/>
    <s v="DMWH"/>
    <s v="WHITNEY, DWIGHT "/>
    <s v="024012102"/>
    <m/>
    <n v="9190"/>
    <m/>
    <s v="Field Remarks: Found service down in rear of. Deck notified. Need service crew to make repairs; Dispatcher Remarks: nan; Office Remarks: , PWR-NBEEN WAITING A COUPLE DAYS, FIRE DEPT SAYS IT IS AN EMERGENCY FOR PGE TO GET OUT THERE. "/>
    <m/>
    <m/>
    <m/>
    <m/>
    <m/>
    <m/>
    <m/>
    <m/>
    <s v=" "/>
    <m/>
    <m/>
    <m/>
    <m/>
    <m/>
    <m/>
    <m/>
    <m/>
    <m/>
    <m/>
    <m/>
    <m/>
    <m/>
    <m/>
    <m/>
    <m/>
    <m/>
    <m/>
    <m/>
    <m/>
    <m/>
    <s v="TREE-FELL INTO LINE"/>
    <s v="SERVICE CONDUCTOR"/>
    <m/>
    <m/>
    <m/>
    <m/>
    <m/>
    <m/>
    <m/>
    <m/>
    <m/>
    <m/>
    <m/>
    <m/>
    <m/>
    <m/>
    <m/>
    <m/>
    <m/>
    <m/>
    <m/>
    <m/>
    <m/>
    <m/>
    <m/>
    <m/>
    <m/>
    <m/>
    <m/>
    <m/>
    <m/>
    <m/>
    <m/>
    <m/>
    <m/>
    <m/>
    <m/>
    <m/>
    <m/>
    <m/>
    <m/>
    <m/>
    <m/>
    <m/>
    <m/>
    <m/>
    <m/>
    <m/>
    <m/>
    <m/>
    <m/>
  </r>
  <r>
    <n v="2138"/>
    <s v="KRJ7"/>
    <s v="3 - QC Complete"/>
    <n v="44537"/>
    <n v="44617"/>
    <s v="transformer blew and caught fire; fell to ground; this information is preliminary"/>
    <s v="\\fxshare-nas05\quotashare-fs01\ESA\5 - Ignition Tracking\2021_Ignition_QC_Folders\20211026_1521749_nan_nan_T005447228"/>
    <s v=" "/>
    <s v="Y"/>
    <s v="KRJ7"/>
    <s v="Updated outage time, updated coordinates"/>
    <n v="44537"/>
    <m/>
    <s v="Not In Scope"/>
    <m/>
    <m/>
    <m/>
    <m/>
    <m/>
    <m/>
    <m/>
    <m/>
    <m/>
    <m/>
    <m/>
    <m/>
    <m/>
    <m/>
    <m/>
    <m/>
    <m/>
    <m/>
    <m/>
    <m/>
    <m/>
    <m/>
    <m/>
    <m/>
    <m/>
    <m/>
    <m/>
    <m/>
    <m/>
    <m/>
    <m/>
    <m/>
    <s v="N"/>
    <m/>
    <m/>
    <m/>
    <m/>
    <m/>
    <m/>
    <s v="N"/>
    <m/>
    <m/>
    <m/>
    <m/>
    <m/>
    <m/>
    <s v=" "/>
    <x v="60"/>
    <s v="13:34:00"/>
    <n v="44495"/>
    <s v="13:16:00"/>
    <s v="FAS"/>
    <s v="Y"/>
    <s v="N"/>
    <n v="1521749"/>
    <s v="21-0138269"/>
    <m/>
    <s v="T005447228"/>
    <n v="122260069"/>
    <m/>
    <m/>
    <m/>
    <s v=" "/>
    <x v="0"/>
    <x v="0"/>
    <s v="N"/>
    <s v="N"/>
    <s v="N"/>
    <s v="On October 26, 2021 at 1334 hours, a PG&amp;E Troubleman was dispatched to the Edes 1110 12kV Distribution Circuit in the parking lot of Amazon Distribution Center off of Beecher Street in San Leandro in response to a transformer explosion. Initial analysis indicates PG&amp;E equipment failure caused the ignition. A 3 phase transformer caught fire resulting in the lid blowing off and an oil spill. 2 customers experienced an outage. The ensuing fire was contained to PG&amp;E assets and it is unknown who suppressed the fire. PG&amp;E Crew replaced the damaged transformer on October 26, 2021."/>
    <s v="PG&amp;E"/>
    <s v="Other"/>
    <s v="Transformer"/>
    <s v="D"/>
    <s v="D"/>
    <s v="Structure-PG&amp;E only"/>
    <m/>
    <m/>
    <m/>
    <m/>
    <m/>
    <s v="Equipment - PG&amp;E"/>
    <s v="All types of equipment / facility failure"/>
    <s v="Transformer failure"/>
    <s v="N"/>
    <s v="Overhead"/>
    <x v="0"/>
    <s v="Transformer"/>
    <s v="Transformer"/>
    <n v="100903833"/>
    <s v=" "/>
    <x v="0"/>
    <n v="37.721209999700001"/>
    <n v="-122.1842800002"/>
    <s v="Alameda"/>
    <s v="EDES 1110"/>
    <n v="12000"/>
    <s v="EDES 1110CB"/>
    <x v="0"/>
    <s v="Unknown"/>
    <s v="Urban"/>
    <s v="Fire-resistive fuel bed"/>
    <m/>
    <s v="N"/>
    <m/>
    <m/>
    <m/>
    <m/>
    <s v="N"/>
    <s v="N"/>
    <m/>
    <m/>
    <s v="2021-10-29"/>
    <m/>
    <m/>
    <m/>
    <m/>
    <m/>
    <m/>
    <m/>
    <m/>
    <m/>
    <m/>
    <m/>
    <m/>
    <m/>
    <m/>
    <m/>
    <m/>
    <m/>
    <m/>
    <m/>
    <s v=" "/>
    <s v="MISSION"/>
    <s v="HAYWARD 01"/>
    <s v="13:34:00"/>
    <n v="44495"/>
    <s v="1521749"/>
    <s v="T005447228"/>
    <s v="990"/>
    <s v="BEECHER ST"/>
    <s v="SAN LEANDRO"/>
    <n v="37.721170000000001"/>
    <n v="-122.18441"/>
    <s v="GFME"/>
    <s v="MOORE, GARY"/>
    <s v="013681110"/>
    <m/>
    <n v="9002"/>
    <m/>
    <s v="Field Remarks: FOUND 3 PHASE TRANSFOR WITH LID BLOWN OFF. OIL ON GROUND UNKOWN. NEED CREW TO REPLACE TRANSFOREMER AND CLEAN UP CR3EW FOR OIL.; Dispatcher Remarks: nan; Office Remarks: A:OK;X:DAVIS;R:SAW XFRMR BLOW @ WOOD POLE @ S/W CORNER OF LOT.TRANSFRMR CAUGHT FIRE , FELL TO GROUND., PWR-IFD STATES POLE 11032 1555 TO THE REAR OF AMAZON CENER 925 422 7594"/>
    <m/>
    <m/>
    <m/>
    <m/>
    <m/>
    <m/>
    <m/>
    <m/>
    <s v=" "/>
    <m/>
    <m/>
    <m/>
    <m/>
    <m/>
    <m/>
    <m/>
    <m/>
    <m/>
    <m/>
    <m/>
    <m/>
    <m/>
    <m/>
    <m/>
    <m/>
    <m/>
    <m/>
    <m/>
    <m/>
    <m/>
    <s v="OVERHEAD"/>
    <s v="TRANSFORMER (OH)"/>
    <m/>
    <m/>
    <m/>
    <m/>
    <m/>
    <m/>
    <m/>
    <m/>
    <m/>
    <m/>
    <m/>
    <m/>
    <m/>
    <m/>
    <m/>
    <m/>
    <m/>
    <m/>
    <m/>
    <m/>
    <m/>
    <m/>
    <m/>
    <m/>
    <m/>
    <m/>
    <m/>
    <m/>
    <m/>
    <m/>
    <m/>
    <m/>
    <m/>
    <m/>
    <m/>
    <m/>
    <m/>
    <m/>
    <m/>
    <m/>
    <m/>
    <m/>
    <m/>
    <m/>
    <m/>
    <m/>
    <m/>
    <m/>
    <m/>
  </r>
  <r>
    <n v="1961"/>
    <s v="AGFC"/>
    <s v="3 - QC Complete"/>
    <n v="44496"/>
    <n v="44617"/>
    <s v="Third party vehicle made contact with distribution pole. Troubleman marked &quot;No Fire&quot; in the fire size comments field. This information is preliminary."/>
    <s v="\\fxshare-nas05\quotashare-fs01\ESA\5 - Ignition Tracking\2021_Ignition_QC_Folders\20211026_1522133_21-0138358_nan_T005447959"/>
    <s v=" "/>
    <m/>
    <m/>
    <m/>
    <m/>
    <m/>
    <s v="Not In Scope"/>
    <m/>
    <m/>
    <m/>
    <m/>
    <m/>
    <m/>
    <m/>
    <m/>
    <m/>
    <m/>
    <m/>
    <m/>
    <m/>
    <m/>
    <m/>
    <m/>
    <m/>
    <m/>
    <m/>
    <m/>
    <m/>
    <m/>
    <m/>
    <m/>
    <m/>
    <m/>
    <m/>
    <m/>
    <m/>
    <m/>
    <m/>
    <m/>
    <m/>
    <m/>
    <m/>
    <m/>
    <m/>
    <m/>
    <m/>
    <m/>
    <m/>
    <m/>
    <m/>
    <m/>
    <m/>
    <m/>
    <s v=" "/>
    <x v="60"/>
    <s v="17:12:00"/>
    <n v="44495"/>
    <s v="17:12:00"/>
    <s v="FAS"/>
    <s v="N"/>
    <s v="N"/>
    <n v="1522133"/>
    <s v="21-0138358"/>
    <m/>
    <s v="T005447959"/>
    <m/>
    <m/>
    <m/>
    <m/>
    <s v=" "/>
    <x v="0"/>
    <x v="1"/>
    <s v="N"/>
    <s v="N"/>
    <s v="N"/>
    <s v="Third party vehicle made contact with distribution pole. Troubleman marked &quot;No Fire&quot; in the fire size comments field. This information is preliminary."/>
    <s v="Not PG&amp;E"/>
    <m/>
    <m/>
    <m/>
    <m/>
    <s v="No Fire"/>
    <m/>
    <m/>
    <m/>
    <m/>
    <m/>
    <s v="No Fire"/>
    <m/>
    <m/>
    <m/>
    <s v="Overbuild"/>
    <x v="1"/>
    <m/>
    <m/>
    <m/>
    <s v=" "/>
    <x v="0"/>
    <n v="38.337013300000002"/>
    <n v="-121.8750117"/>
    <s v="Solano"/>
    <s v="PEABODY 2105"/>
    <n v="21000"/>
    <m/>
    <x v="0"/>
    <s v="Other"/>
    <s v="Agriculture"/>
    <m/>
    <m/>
    <m/>
    <m/>
    <m/>
    <m/>
    <m/>
    <s v="N"/>
    <s v="N"/>
    <m/>
    <m/>
    <s v="2021-10-29"/>
    <m/>
    <m/>
    <m/>
    <m/>
    <m/>
    <m/>
    <m/>
    <m/>
    <m/>
    <m/>
    <m/>
    <m/>
    <m/>
    <m/>
    <m/>
    <m/>
    <m/>
    <m/>
    <m/>
    <s v="  "/>
    <s v="NORTH BAY"/>
    <s v="VACAVILLE 04"/>
    <s v="17:12"/>
    <n v="44495"/>
    <s v="1522133"/>
    <s v="T005447959"/>
    <m/>
    <s v="BINGHAMPTON RD .3 MI N"/>
    <s v="DIXON"/>
    <n v="38.337220000000002"/>
    <n v="-121.90363000000001"/>
    <s v="S4GJ2DY"/>
    <s v="DE LEON, JEFF"/>
    <n v="63642105"/>
    <s v="20211026 18:18"/>
    <n v="9310"/>
    <m/>
    <s v="3rd party vechicle hit and damaged pole. crew onsite for repairs"/>
    <s v="Y"/>
    <m/>
    <m/>
    <s v="38.3370133,-121.8750117,11.800000,3D"/>
    <m/>
    <m/>
    <m/>
    <m/>
    <m/>
    <s v="N"/>
    <s v="N"/>
    <m/>
    <s v="Clear"/>
    <m/>
    <s v="PGE&amp;E-Owned Structure/Equipment"/>
    <m/>
    <s v="Calm"/>
    <m/>
    <s v="Vehicle Accident"/>
    <m/>
    <s v="Structure Only"/>
    <m/>
    <s v="Other (Comments)"/>
    <s v="no fire"/>
    <s v="Overbuild"/>
    <m/>
    <s v="Y"/>
    <s v="j2dy"/>
    <s v="PG&amp;E Employee"/>
    <m/>
    <m/>
    <m/>
    <s v="N"/>
    <s v="  "/>
    <s v="Unplanned"/>
    <s v="Sacramento"/>
    <s v="Solano"/>
    <s v="063642105, PEABODY-2105"/>
    <s v="21-0138358"/>
    <s v="Unplanned"/>
    <s v="Clear;32-90 F"/>
    <s v="278"/>
    <s v="33371"/>
    <s v="YES"/>
    <s v="Force Out"/>
    <s v="Sustained"/>
    <s v="No"/>
    <s v="15812"/>
    <s v="OH"/>
    <s v="Line Recloser"/>
    <s v="1522133"/>
    <s v="Pole-Wood, Broken"/>
    <s v="NONE"/>
    <s v="10/26/21 20:02"/>
    <m/>
    <s v="N/S   FRY   RD.   815'    E/O   VACA STATION  RD. Before Lewis Rd."/>
    <s v="LINE &amp; BUCK POLE ON FRY AND DALLY RD"/>
    <m/>
    <m/>
    <m/>
    <m/>
    <m/>
    <m/>
    <m/>
    <m/>
    <m/>
    <m/>
    <m/>
    <m/>
    <m/>
    <m/>
    <m/>
    <m/>
    <m/>
    <m/>
    <m/>
    <m/>
    <m/>
    <m/>
    <m/>
    <m/>
  </r>
  <r>
    <n v="1960"/>
    <s v="CATX"/>
    <s v="3 - QC Complete"/>
    <n v="44497"/>
    <n v="44617"/>
    <s v="Damaged switch arm due to a bird building a nest on the primary riser. The ensuing fire was limited to PG&amp;E assets. This information is preliminary."/>
    <s v="\\fxshare-nas05\quotashare-fs01\ESA\5 - Ignition Tracking\2021_Ignition_QC_Folders\20211026_nan_nan_nan_7768475817"/>
    <s v=" "/>
    <m/>
    <s v="CATX"/>
    <s v="Fire LAT/LONG updated to pole (SAP #103946461)"/>
    <n v="44497"/>
    <m/>
    <s v="Not In Scope"/>
    <m/>
    <m/>
    <m/>
    <m/>
    <m/>
    <m/>
    <m/>
    <m/>
    <m/>
    <m/>
    <m/>
    <m/>
    <m/>
    <m/>
    <m/>
    <m/>
    <m/>
    <m/>
    <m/>
    <m/>
    <m/>
    <m/>
    <m/>
    <m/>
    <m/>
    <m/>
    <m/>
    <m/>
    <m/>
    <m/>
    <m/>
    <m/>
    <s v="N"/>
    <m/>
    <m/>
    <m/>
    <m/>
    <m/>
    <m/>
    <s v="N"/>
    <m/>
    <m/>
    <m/>
    <m/>
    <m/>
    <m/>
    <s v=" "/>
    <x v="60"/>
    <s v="16:25:00"/>
    <m/>
    <m/>
    <s v="FAS"/>
    <s v="N"/>
    <s v="N"/>
    <m/>
    <m/>
    <m/>
    <n v="7768475817"/>
    <n v="122260767"/>
    <m/>
    <m/>
    <m/>
    <s v=" "/>
    <x v="0"/>
    <x v="0"/>
    <s v="N"/>
    <s v="N"/>
    <s v="N"/>
    <s v="On October 26, 2021 at 1625 hours, a PG&amp;E customer reported a pole fire on the Corcoran 1116 12kV distribution circuit near South 19th Avenue and Orange Avenue in the vicinity of Stratford. Initial analysis indicates a bird nest caused a switch to fail, causing the ignition. The fire damaged a crossarm, cutout and lightning arrester. The ensuing fire was contained to the pole and self-extinguished. A PG&amp;E crew replaced the damaged crossarm, cutout and lightning arrester on September 27, 2021."/>
    <s v="PG&amp;E"/>
    <s v="Other"/>
    <s v="Switch Arm"/>
    <s v="D"/>
    <s v="D"/>
    <s v="Structure-PG&amp;E only"/>
    <m/>
    <m/>
    <m/>
    <m/>
    <m/>
    <s v="Contact - Animal - Nest"/>
    <s v="Contact from object"/>
    <s v="Nest Contact"/>
    <s v="N"/>
    <s v="Overhead"/>
    <x v="0"/>
    <s v="Switch"/>
    <s v="Crossarm, Cutout, Lightning Arrester"/>
    <n v="103946461"/>
    <s v=" "/>
    <x v="0"/>
    <n v="36.116072000000003"/>
    <n v="-119.770929"/>
    <s v="Kings"/>
    <s v="CORCORAN 1116"/>
    <n v="12000"/>
    <s v="CORCORAN 1116436137"/>
    <x v="0"/>
    <s v="Self Extinguished"/>
    <s v="Agriculture"/>
    <s v="Fire-resistive fuel bed"/>
    <m/>
    <s v="N"/>
    <m/>
    <m/>
    <m/>
    <m/>
    <s v="N"/>
    <s v="N"/>
    <m/>
    <m/>
    <s v="2021-10-29"/>
    <m/>
    <m/>
    <m/>
    <m/>
    <m/>
    <m/>
    <m/>
    <m/>
    <m/>
    <m/>
    <m/>
    <m/>
    <m/>
    <m/>
    <m/>
    <m/>
    <m/>
    <m/>
    <m/>
    <s v="  "/>
    <s v="PENINSULA"/>
    <s v="LEMOORE"/>
    <s v="16:26"/>
    <n v="44495"/>
    <m/>
    <n v="7768475817"/>
    <s v="SE"/>
    <s v="SE NE 11 21 20"/>
    <s v="CORCORAN"/>
    <n v="36.116221000000003"/>
    <n v="-119.77104199999999"/>
    <s v="F5TDAJL"/>
    <s v="JOHNSON, DEAN"/>
    <n v="252171116"/>
    <s v="20211026 17:53"/>
    <n v="1040"/>
    <n v="1"/>
    <s v="crew to replace switch arm and arrestors"/>
    <s v="Y"/>
    <m/>
    <m/>
    <s v="36.1161650,-119.7711967,44.500000,2D"/>
    <m/>
    <m/>
    <m/>
    <m/>
    <m/>
    <s v="N"/>
    <s v="Y"/>
    <s v="Y"/>
    <s v="Rain"/>
    <m/>
    <s v="PGE&amp;E-Owned Structure/Equipment"/>
    <m/>
    <s v="Breezy"/>
    <m/>
    <s v="Animal"/>
    <s v="bird built nest on primary riser burnt nest and switch arm"/>
    <s v="Structure Only"/>
    <m/>
    <s v="Self Extinguished"/>
    <m/>
    <s v="Overhead"/>
    <m/>
    <s v="N"/>
    <m/>
    <m/>
    <m/>
    <m/>
    <m/>
    <m/>
    <s v="  "/>
    <m/>
    <m/>
    <m/>
    <m/>
    <m/>
    <m/>
    <m/>
    <m/>
    <m/>
    <m/>
    <m/>
    <m/>
    <m/>
    <m/>
    <m/>
    <m/>
    <m/>
    <m/>
    <m/>
    <m/>
    <m/>
    <m/>
    <m/>
    <m/>
    <m/>
    <m/>
    <m/>
    <m/>
    <m/>
    <m/>
    <m/>
    <m/>
    <m/>
    <m/>
    <m/>
    <m/>
    <m/>
    <m/>
    <m/>
    <m/>
    <m/>
    <m/>
    <m/>
    <m/>
    <m/>
    <m/>
    <m/>
  </r>
  <r>
    <n v="1959"/>
    <s v="AGFC"/>
    <s v="3 - QC Complete"/>
    <n v="44496"/>
    <n v="44617"/>
    <s v="Duplicate of index 1958. Other fire, not attributable to PG&amp;E assets. Fire inside customer panel. This information is preliminary."/>
    <s v="\\fxshare-nas05\quotashare-fs01\ESA\5 - Ignition Tracking\2021_Ignition_QC_Folders\20211026_nan_nan_nan_0268674936"/>
    <s v=" "/>
    <m/>
    <m/>
    <m/>
    <m/>
    <m/>
    <s v="Not In Scope"/>
    <m/>
    <m/>
    <m/>
    <m/>
    <m/>
    <m/>
    <m/>
    <m/>
    <m/>
    <m/>
    <m/>
    <m/>
    <m/>
    <m/>
    <m/>
    <m/>
    <m/>
    <m/>
    <m/>
    <m/>
    <m/>
    <m/>
    <m/>
    <m/>
    <m/>
    <m/>
    <m/>
    <m/>
    <m/>
    <m/>
    <m/>
    <m/>
    <m/>
    <m/>
    <m/>
    <m/>
    <m/>
    <m/>
    <m/>
    <m/>
    <m/>
    <m/>
    <m/>
    <m/>
    <m/>
    <m/>
    <s v=" "/>
    <x v="60"/>
    <s v="14:48:00"/>
    <m/>
    <m/>
    <s v="FAS"/>
    <s v="N"/>
    <s v="Y"/>
    <m/>
    <m/>
    <m/>
    <n v="268674936"/>
    <m/>
    <m/>
    <m/>
    <m/>
    <s v=" "/>
    <x v="0"/>
    <x v="1"/>
    <s v="N"/>
    <s v="N"/>
    <s v="N"/>
    <s v="Duplicate of index 1958. Other fire, not attributable to PG&amp;E assets. Fire inside customer panel. This information is preliminary."/>
    <s v="Not PG&amp;E"/>
    <s v="Other"/>
    <s v="Panel"/>
    <m/>
    <m/>
    <s v="Structure-only"/>
    <s v="SAMLL 3IN BY 3 IN INSIDE PANEL BEHIND  A BREAKER."/>
    <m/>
    <m/>
    <m/>
    <m/>
    <s v="Duplicate"/>
    <m/>
    <m/>
    <m/>
    <s v="Overhead"/>
    <x v="1"/>
    <m/>
    <m/>
    <m/>
    <s v=" "/>
    <x v="0"/>
    <n v="36.604458299999997"/>
    <n v="-121.8483933"/>
    <s v="Monterey"/>
    <s v="DEL MONTE 2102"/>
    <n v="21000"/>
    <m/>
    <x v="0"/>
    <s v="Seaside FD"/>
    <s v="Urban"/>
    <m/>
    <m/>
    <m/>
    <m/>
    <m/>
    <m/>
    <m/>
    <s v="N"/>
    <s v="N"/>
    <m/>
    <m/>
    <s v="2021-10-29"/>
    <m/>
    <m/>
    <m/>
    <m/>
    <m/>
    <m/>
    <m/>
    <m/>
    <m/>
    <m/>
    <m/>
    <m/>
    <m/>
    <m/>
    <m/>
    <m/>
    <m/>
    <m/>
    <m/>
    <s v="  "/>
    <s v="SIERRA"/>
    <s v="MONTEREY 01"/>
    <s v="14:48"/>
    <n v="44495"/>
    <m/>
    <n v="268674936"/>
    <n v="1281"/>
    <s v="FREMONT BLVD"/>
    <s v="SEASIDE"/>
    <n v="36.604405999999997"/>
    <n v="-121.848088"/>
    <s v="C3TJXVE"/>
    <s v="VALENZUELA, JAIME"/>
    <n v="182222102"/>
    <s v="20211026 16:49"/>
    <n v="2002"/>
    <n v="1"/>
    <s v="3RD PARTY DAMAGED PG&amp;E METER.  REPLACED OLD METER 1008665656 READ NOT POSSIBLE WITH NEW METER 1011034571 READ 00000.  CUSTOMER DID NOT HAVE POWER.  TURN PANEL OFF WITH OLD METER1008665656 IN.  REMOVED OLD METER 1008665656 (READ NOT POSSIBLE DISPLAY DAMAGED) AND INSTALLED NEW METER  1011034571 (READ 00000).  TURNED PANEL ON AND FIRE DEPARTMENT IMMEDIATELY SHOUTED TURN PANEL OFF.  I TURNED PANEL OFF.  THEN I WAS NOTIFIED A FIRE HAD BEEN STARTED IN THE PANEL INSIDE THE CAMACHO PRODUCE BUSINESS."/>
    <s v="Y"/>
    <n v="4"/>
    <s v="\\fxshare-nas05\quotashare-fs01\ESA\5 - Ignition Tracking\Fire_Tab_Attachment_Files"/>
    <s v="36.6044583,-121.8483933,17.900000,3D"/>
    <m/>
    <m/>
    <m/>
    <s v="SEASIDE FIRE DEPARTMENT"/>
    <m/>
    <s v="N"/>
    <s v="Y"/>
    <s v="N"/>
    <s v="Clear"/>
    <m/>
    <s v="Customer-Owned Structure/Equipment"/>
    <s v="CUSTOMER PANEL INSIDE BUSINESS"/>
    <s v="Calm"/>
    <m/>
    <s v="3rd Party"/>
    <s v="3RD PARTY BROKE METERS CAUSING DAMAGE"/>
    <s v="Other (Comments)"/>
    <s v="SAMLL 3IN BY 3 IN INSIDE PANEL BEHIND  A BREAKER."/>
    <s v="Fire Dept"/>
    <s v="SEASIDE FIRE DEPARTMENT"/>
    <s v="Overhead"/>
    <m/>
    <s v="Y"/>
    <s v="PHOTOGRAPHS"/>
    <s v="PG&amp;E Employee"/>
    <s v="JAIME VALENZUELA (JXVE) 831-682-1682"/>
    <m/>
    <m/>
    <m/>
    <s v="  "/>
    <m/>
    <m/>
    <m/>
    <m/>
    <m/>
    <m/>
    <m/>
    <m/>
    <m/>
    <m/>
    <m/>
    <m/>
    <m/>
    <m/>
    <m/>
    <m/>
    <m/>
    <m/>
    <m/>
    <m/>
    <m/>
    <m/>
    <m/>
    <m/>
    <m/>
    <m/>
    <m/>
    <m/>
    <m/>
    <m/>
    <m/>
    <m/>
    <m/>
    <m/>
    <m/>
    <m/>
    <m/>
    <m/>
    <m/>
    <m/>
    <m/>
    <m/>
    <m/>
    <m/>
    <m/>
    <m/>
    <m/>
  </r>
  <r>
    <n v="1958"/>
    <s v="MXX7"/>
    <s v="3 - QC Complete"/>
    <n v="44495"/>
    <n v="44617"/>
    <s v="Other fire, not attributable to PG&amp;E assets. This information is preliminary."/>
    <s v="\\fxshare-nas05\quotashare-fs01\ESA\5 - Ignition Tracking\2021_Ignition_QC_Folders\20211026_nan_nan_nan_0264772092"/>
    <s v=" "/>
    <m/>
    <m/>
    <m/>
    <m/>
    <m/>
    <s v="Not In Scope"/>
    <m/>
    <m/>
    <m/>
    <m/>
    <m/>
    <m/>
    <m/>
    <m/>
    <m/>
    <m/>
    <m/>
    <m/>
    <m/>
    <m/>
    <m/>
    <m/>
    <m/>
    <m/>
    <m/>
    <m/>
    <m/>
    <m/>
    <m/>
    <m/>
    <m/>
    <m/>
    <m/>
    <m/>
    <m/>
    <m/>
    <m/>
    <m/>
    <m/>
    <m/>
    <m/>
    <m/>
    <m/>
    <m/>
    <m/>
    <m/>
    <m/>
    <m/>
    <m/>
    <m/>
    <m/>
    <m/>
    <s v=" "/>
    <x v="60"/>
    <s v="12:40:00"/>
    <m/>
    <m/>
    <s v="FAS"/>
    <s v="N"/>
    <s v="N"/>
    <m/>
    <m/>
    <m/>
    <n v="264772092"/>
    <m/>
    <m/>
    <m/>
    <m/>
    <s v=" "/>
    <x v="0"/>
    <x v="1"/>
    <s v="N"/>
    <s v="N"/>
    <s v="N"/>
    <s v="Other fire, not attributable to PG&amp;E assets. This information is preliminary."/>
    <s v="Not PG&amp;E"/>
    <s v="Other"/>
    <m/>
    <m/>
    <m/>
    <s v="Structure-only"/>
    <s v="INSIDE CUSTOMER BUSINESS PANEL "/>
    <m/>
    <m/>
    <m/>
    <m/>
    <s v="Other Fire: Non-PG&amp;E related"/>
    <m/>
    <m/>
    <m/>
    <s v="Overhead"/>
    <x v="1"/>
    <m/>
    <m/>
    <m/>
    <s v=" "/>
    <x v="0"/>
    <n v="36.604480000000002"/>
    <n v="-121.8484033"/>
    <s v="Monterey"/>
    <s v="DEL MONTE 2102"/>
    <n v="21000"/>
    <m/>
    <x v="0"/>
    <s v="Seaside FD"/>
    <s v="Urban"/>
    <m/>
    <m/>
    <m/>
    <m/>
    <m/>
    <m/>
    <m/>
    <s v="N"/>
    <s v="N"/>
    <m/>
    <m/>
    <s v="2021-10-26"/>
    <m/>
    <m/>
    <m/>
    <m/>
    <m/>
    <m/>
    <m/>
    <m/>
    <m/>
    <m/>
    <m/>
    <m/>
    <m/>
    <m/>
    <m/>
    <m/>
    <m/>
    <m/>
    <m/>
    <s v="  "/>
    <s v="DIABLO"/>
    <s v="MONTEREY 01"/>
    <s v="12:40"/>
    <n v="44495"/>
    <m/>
    <n v="264772092"/>
    <n v="1281"/>
    <s v="FREMONT BLVD"/>
    <s v="SEASIDE"/>
    <n v="36.604405999999997"/>
    <n v="-121.848088"/>
    <s v="C3TJXVE"/>
    <s v="VALENZUELA, JAIME"/>
    <n v="182222102"/>
    <s v="20211026 16:06"/>
    <n v="1057"/>
    <m/>
    <s v="PG&amp;E METERS DAMAGED.  SEASIDE FIRE DEPARTMENT AND SEASIDE POLICE DEPARTMENT ON SITE UPON ARRIVAL.  POLICE OFFICER  ANTHONY SNELL REPORT # EG2101810 WWW.CI.SEASIDE.CA.US.  TURN MAIN BREAKERS OFF.  REPLACED DAMAGED METERS (1008665655,1008665656, AND 1009548470) WITH NEW METERS (1011032910,1011034571, AND 1009548931).  TURNED BREAKERS ON TO 1281 FREMONT AND FIRE DEPARTMENT ASKED ME TO TURN IT OFF DUE TO FIRE INSIDE BUSINESS PANEL.  TURNED BREAKER OFF.  TURN OTHER TWO BREAKERS AND CHECKED POWER OK."/>
    <s v="Y"/>
    <m/>
    <m/>
    <s v="36.6044800,-121.8484033,18.100000,3D"/>
    <m/>
    <m/>
    <m/>
    <m/>
    <m/>
    <s v="N"/>
    <s v="Y"/>
    <s v="N"/>
    <s v="Clear"/>
    <m/>
    <s v="Customer-Owned Structure/Equipment"/>
    <s v="CAMACHO PRODUCE 1281 FREMONT BLVD., SEASIDE, CA"/>
    <s v="Calm"/>
    <m/>
    <s v="3rd Party"/>
    <s v="SOME ONE DAMAGED PG&amp;E METERS."/>
    <s v="Other (Comments)"/>
    <s v="INSIDE CUSTOMER BUSINESS PANEL "/>
    <s v="Other (Comments)"/>
    <s v="NO SUPPRESSION NEEDED.  TURNING BREAKERS OFF STOPPED FIRE."/>
    <s v="Overhead"/>
    <m/>
    <s v="Y"/>
    <s v="PHOTOGRAPHS"/>
    <s v="PG&amp;E Employee"/>
    <s v="JAIME VALENZUELA (JXVE)  831-682-1682"/>
    <m/>
    <m/>
    <m/>
    <s v="  "/>
    <m/>
    <m/>
    <m/>
    <m/>
    <m/>
    <m/>
    <m/>
    <m/>
    <m/>
    <m/>
    <m/>
    <m/>
    <m/>
    <m/>
    <m/>
    <m/>
    <m/>
    <m/>
    <m/>
    <m/>
    <m/>
    <m/>
    <m/>
    <m/>
    <m/>
    <m/>
    <m/>
    <m/>
    <m/>
    <m/>
    <m/>
    <m/>
    <m/>
    <m/>
    <m/>
    <m/>
    <m/>
    <m/>
    <m/>
    <m/>
    <m/>
    <m/>
    <m/>
    <m/>
    <m/>
    <m/>
    <m/>
  </r>
  <r>
    <n v="1957"/>
    <s v="MXX7"/>
    <s v="3 - QC Complete"/>
    <n v="44495"/>
    <n v="44617"/>
    <s v="Other fire, not attributable to PG&amp;E assets. This information is preliminary."/>
    <s v="\\fxshare-nas05\quotashare-fs01\ESA\5 - Ignition Tracking\2021_Ignition_QC_Folders\20211026_nan_nan_nan_0537741983"/>
    <s v=" "/>
    <m/>
    <m/>
    <m/>
    <m/>
    <m/>
    <s v="Not In Scope"/>
    <m/>
    <m/>
    <m/>
    <m/>
    <m/>
    <m/>
    <m/>
    <m/>
    <m/>
    <m/>
    <m/>
    <m/>
    <m/>
    <m/>
    <m/>
    <m/>
    <m/>
    <m/>
    <m/>
    <m/>
    <m/>
    <m/>
    <m/>
    <m/>
    <m/>
    <m/>
    <m/>
    <m/>
    <m/>
    <m/>
    <m/>
    <m/>
    <m/>
    <m/>
    <m/>
    <m/>
    <m/>
    <m/>
    <m/>
    <m/>
    <m/>
    <m/>
    <m/>
    <m/>
    <m/>
    <m/>
    <s v=" "/>
    <x v="60"/>
    <s v="13:58:00"/>
    <m/>
    <m/>
    <s v="FAS"/>
    <s v="N"/>
    <s v="N"/>
    <m/>
    <m/>
    <m/>
    <n v="537741983"/>
    <m/>
    <m/>
    <m/>
    <m/>
    <s v=" "/>
    <x v="0"/>
    <x v="1"/>
    <s v="N"/>
    <s v="N"/>
    <s v="N"/>
    <s v="Other fire, not attributable to PG&amp;E assets. This information is preliminary."/>
    <s v="Not PG&amp;E"/>
    <s v="Other"/>
    <m/>
    <m/>
    <m/>
    <s v="Structure-only"/>
    <m/>
    <m/>
    <m/>
    <m/>
    <m/>
    <s v="Other Fire: Non-PG&amp;E related"/>
    <m/>
    <m/>
    <m/>
    <s v="Overhead"/>
    <x v="1"/>
    <m/>
    <m/>
    <m/>
    <s v=" "/>
    <x v="0"/>
    <n v="34.973168299999998"/>
    <n v="-120.5882033"/>
    <s v="San Luis Obispo"/>
    <s v="SANTA MARIA 1110"/>
    <n v="12000"/>
    <m/>
    <x v="0"/>
    <s v="Unknown"/>
    <s v="Agriculture"/>
    <m/>
    <m/>
    <m/>
    <m/>
    <m/>
    <m/>
    <m/>
    <s v="N"/>
    <s v="N"/>
    <m/>
    <m/>
    <s v="2021-10-26"/>
    <m/>
    <m/>
    <m/>
    <m/>
    <m/>
    <m/>
    <m/>
    <m/>
    <m/>
    <m/>
    <m/>
    <m/>
    <m/>
    <m/>
    <m/>
    <m/>
    <m/>
    <m/>
    <m/>
    <s v="  "/>
    <s v="EAST BAY"/>
    <s v="SANTA MARIA 01"/>
    <s v="13:58"/>
    <n v="44495"/>
    <m/>
    <n v="537741983"/>
    <n v="2225"/>
    <s v="THORNBERRY RD"/>
    <s v="GUADALUPE"/>
    <n v="34.972793000000003"/>
    <n v="-120.587153"/>
    <s v="L2TCJBW"/>
    <s v="BRIGGS, CHARLES"/>
    <n v="182671110"/>
    <s v="20211026 15:34"/>
    <n v="2641"/>
    <n v="1"/>
    <s v="PANEL BURNT AND NEEDS REPLACEMENT.  METER BURNT AND NEEDS REPLACEMENT.  OPENED TX FUSES. "/>
    <s v="Y"/>
    <m/>
    <m/>
    <s v="34.9731683,-120.5882033,23.500000,3D"/>
    <m/>
    <m/>
    <m/>
    <m/>
    <m/>
    <s v="N"/>
    <s v="Y"/>
    <s v="N"/>
    <s v="Storm Rain"/>
    <m/>
    <s v="Customer-Owned Structure/Equipment"/>
    <m/>
    <s v="Light"/>
    <m/>
    <s v="3rd Party"/>
    <m/>
    <s v="Structure Only"/>
    <m/>
    <s v="Other (Comments)"/>
    <s v="NO FIRE ONSITE. PNL IS BURNT AND METER MELTED"/>
    <s v="Overhead"/>
    <m/>
    <s v="N"/>
    <s v="METER TURNED INTO METER SHOP"/>
    <m/>
    <m/>
    <m/>
    <m/>
    <m/>
    <s v="  "/>
    <m/>
    <m/>
    <m/>
    <m/>
    <m/>
    <m/>
    <m/>
    <m/>
    <m/>
    <m/>
    <m/>
    <m/>
    <m/>
    <m/>
    <m/>
    <m/>
    <m/>
    <m/>
    <m/>
    <m/>
    <m/>
    <m/>
    <m/>
    <m/>
    <m/>
    <m/>
    <m/>
    <m/>
    <m/>
    <m/>
    <m/>
    <m/>
    <m/>
    <m/>
    <m/>
    <m/>
    <m/>
    <m/>
    <m/>
    <m/>
    <m/>
    <m/>
    <m/>
    <m/>
    <m/>
    <m/>
    <m/>
  </r>
  <r>
    <n v="1956"/>
    <s v="TLAL"/>
    <s v="3 - QC Complete"/>
    <n v="44496"/>
    <n v="44617"/>
    <s v="Pole fire likely due to tracking. This information is preliminary. OIS: 1520972; ILIS: 21-0137942; FOID: T005446142 (JPBP); EC: 122257731 (SAP 103345283), 122258038 (SAP 100198588), 122257927; PM: 35297421; Circuit ID: 252931103, SAP Eqp ID: 103345283, 100198607, 100198588; County/Division: Kern"/>
    <s v="\\fxshare-nas05\quotashare-fs01\ESA\5 - Ignition Tracking\2021_Ignition_QC_Folders\20211026_1520972_21-0137942_nan_T005446142"/>
    <s v=" "/>
    <m/>
    <s v="TLAL"/>
    <s v="Create &amp; Outage Time, Burned Material, Fire Size, Other Companies Updated"/>
    <n v="44496"/>
    <m/>
    <s v="Not In Scope"/>
    <m/>
    <m/>
    <m/>
    <m/>
    <m/>
    <m/>
    <m/>
    <m/>
    <m/>
    <m/>
    <m/>
    <m/>
    <m/>
    <m/>
    <m/>
    <m/>
    <m/>
    <m/>
    <m/>
    <m/>
    <m/>
    <m/>
    <m/>
    <m/>
    <m/>
    <m/>
    <m/>
    <m/>
    <m/>
    <m/>
    <m/>
    <m/>
    <m/>
    <m/>
    <m/>
    <m/>
    <m/>
    <m/>
    <m/>
    <s v="Y"/>
    <n v="44496"/>
    <n v="44496"/>
    <s v="JPBP"/>
    <s v="JP Barnachia, (661) 623-3830"/>
    <s v="See Phone Interview in the Reports Sub-folder"/>
    <m/>
    <s v=" "/>
    <x v="60"/>
    <s v="09:01:00"/>
    <n v="44495"/>
    <s v="08:39:00"/>
    <s v="FAS"/>
    <s v="N"/>
    <s v="N"/>
    <n v="1520972"/>
    <s v="21-0137942"/>
    <m/>
    <s v="T005446142"/>
    <s v="122257731, 122258038, 122257927"/>
    <m/>
    <m/>
    <s v="PG&amp;E_1956_Ignition_20211026_3.jpg"/>
    <s v=" "/>
    <x v="0"/>
    <x v="0"/>
    <s v="Y"/>
    <s v="N"/>
    <s v="N"/>
    <s v="On October 26, 2021 at 0905 hours, a PG&amp;E Troubleman patrolled the Tejon 1103 12kV Distribution Circuit number 252931103, in the State Responsibility Area (SRA) near 37301 Feed Lane, Arvin (Stallion Springs), CA 93203. He observed the fuse 14763 open with 3 of 3 blown, a broken #6 solid copper conductor, a 8' LS decayed crossarm, and a broken wood pole (SAP Eqp ID 103345283, Installed 1990), in addition to three spans 2PH of #6 solid copper primary overhead conductor down on the ground and a burnt and broken tangent double dead-end two transformer (CGC 517637555730 - 75KVA / 3PH and 517637655730 - 10KVA / 1PH) 45' class-4 Douglas Fir wood pole (SAP Eqp ID 100198607, NAV Mfr. Year 1958) on the ground with Non-PCB transformer oil spilled, as well as a broken crossarm on the line and buck 40' class-4 Western Red Cedar wood pole (SAP Eqp ID 100198588, NAV Mfr. Year 1950). Initial analysis indicates the ignition was caused by tracking with the recent rain, possibly in combination with the start of a bird nest or excrement. This incident is within a Raptor Concentration Zone (RCZ) and within an active San Joaquin Valley Habitat Conservation Plan (HCP). Three EC A-Tags 122257731, 122258038, and 122257927, were submitted for remediation. The 581-minute outage affected three customers. The line was returned to service on October 26, 2021. An inspection of the pole with SAP Equipment ID 100198607 on August 24, 2010, found the pole had excessive checking or cracking at that time. The two transformers (CGC 517637555730 and 517637655730) were left in service, even though they're serving idle customers. This information is preliminary."/>
    <s v="PG&amp;E"/>
    <s v="Other"/>
    <s v="Pole"/>
    <s v="D"/>
    <s v="D"/>
    <s v="&lt;3 meters of linear travel"/>
    <m/>
    <m/>
    <m/>
    <m/>
    <m/>
    <s v="Contamination"/>
    <s v="Contamination"/>
    <s v="Tracking"/>
    <s v="Y"/>
    <s v="Overhead"/>
    <x v="0"/>
    <s v="Pole"/>
    <s v="Pole, Transformers, Conductors, Crossarms"/>
    <s v="252931103, 103345283, 100198607, 100198588"/>
    <s v=" "/>
    <x v="0"/>
    <n v="35.028596182800001"/>
    <n v="-118.7888723499"/>
    <s v="Kern"/>
    <s v="TEJON 1103"/>
    <n v="12000"/>
    <s v="TEJON 11032280"/>
    <x v="0"/>
    <s v="Self Extinguished"/>
    <s v="Herbaceous"/>
    <s v="Grass Fuel Model"/>
    <m/>
    <s v="N"/>
    <m/>
    <m/>
    <m/>
    <m/>
    <s v="N"/>
    <s v="N"/>
    <m/>
    <m/>
    <s v="2021-10-26"/>
    <m/>
    <m/>
    <m/>
    <m/>
    <m/>
    <m/>
    <m/>
    <m/>
    <m/>
    <m/>
    <m/>
    <m/>
    <m/>
    <m/>
    <m/>
    <m/>
    <m/>
    <m/>
    <m/>
    <s v="  "/>
    <s v="NORTH BAY"/>
    <s v="BAKERSFIELD 12"/>
    <s v="09:02"/>
    <n v="44495"/>
    <s v="1520972"/>
    <s v="T005446142"/>
    <s v="DEV14763"/>
    <s v="S/O SAN SEBASTIAN &amp; E/"/>
    <s v="ARVIN"/>
    <n v="35.025709999999997"/>
    <n v="-118.78934"/>
    <s v="K1TJPBP"/>
    <s v="BARNACHIA, J.P."/>
    <n v="252931103"/>
    <s v="20211026 10:43"/>
    <n v="9110"/>
    <n v="1"/>
    <s v="Found 3 of 3 blown at FUCO 14763. Found burnt/broken TX pole &amp; wire down. Oil spill. Cut primary conductor in the clear &amp;  made safe. Customer equipment is idle at trouble location. Completed EC tags for 3 pole locations. Notified Bakersfield clerk. "/>
    <s v="Y"/>
    <m/>
    <m/>
    <m/>
    <n v="35.030500000000004"/>
    <n v="-118.79003"/>
    <s v="Overhead TX pole"/>
    <m/>
    <m/>
    <s v="N"/>
    <s v="Y"/>
    <m/>
    <s v="Storm Rain"/>
    <m/>
    <s v="PGE&amp;E-Owned Structure/Equipment"/>
    <m/>
    <s v="Breezy"/>
    <m/>
    <s v="Unknown"/>
    <m/>
    <s v="Structure Only"/>
    <m/>
    <s v="Other (Comments)"/>
    <s v="No one responded"/>
    <s v="Overhead"/>
    <m/>
    <s v="N"/>
    <m/>
    <m/>
    <m/>
    <s v="FIRE, POLE"/>
    <s v="POLE-WOOD"/>
    <s v="N"/>
    <s v="  "/>
    <s v="Unplanned"/>
    <s v="Kern"/>
    <s v="Kern"/>
    <s v="252931103, TEJON-1103"/>
    <s v="21-0137942"/>
    <s v="Unplanned"/>
    <s v="Clear;32-90 F"/>
    <s v="3"/>
    <m/>
    <s v="YES"/>
    <s v="Three Phase Fault"/>
    <s v="Sustained"/>
    <s v="No"/>
    <s v="14763"/>
    <s v="OH"/>
    <s v="Fuse"/>
    <s v="1520972"/>
    <s v="Pole-Wood, Burned/flashed"/>
    <m/>
    <s v="10/26/21 09:52"/>
    <m/>
    <s v="S/O SAN SEBASTIAN &amp; E/O RANCHO RD"/>
    <s v="BARNACHIA, JP 661-623-3830: 3 poles north of FUCO 14763"/>
    <m/>
    <m/>
    <m/>
    <m/>
    <m/>
    <m/>
    <m/>
    <m/>
    <m/>
    <m/>
    <m/>
    <m/>
    <m/>
    <m/>
    <m/>
    <m/>
    <m/>
    <m/>
    <m/>
    <m/>
    <m/>
    <m/>
    <m/>
    <m/>
  </r>
  <r>
    <n v="2363"/>
    <s v="AHH7"/>
    <s v="3 - QC Complete"/>
    <n v="44585"/>
    <n v="44617"/>
    <s v="during storm pole fire occurred due to tracking on transformer; this information is preliminary"/>
    <s v="\\fxshare-nas05\quotashare-fs01\ESA\5 - Ignition Tracking\2021_Ignition_QC_Folders\20211027_nan_nan_nan_8052081297"/>
    <s v=" "/>
    <s v="Y"/>
    <s v="ahh7"/>
    <s v="Updated outage information per the ILIS record. "/>
    <n v="44585"/>
    <m/>
    <s v="Not In Scope"/>
    <m/>
    <m/>
    <m/>
    <m/>
    <m/>
    <m/>
    <m/>
    <m/>
    <m/>
    <m/>
    <m/>
    <m/>
    <m/>
    <m/>
    <m/>
    <m/>
    <m/>
    <m/>
    <m/>
    <m/>
    <m/>
    <m/>
    <m/>
    <m/>
    <m/>
    <m/>
    <m/>
    <m/>
    <m/>
    <m/>
    <m/>
    <m/>
    <m/>
    <m/>
    <m/>
    <m/>
    <m/>
    <m/>
    <m/>
    <m/>
    <m/>
    <m/>
    <m/>
    <m/>
    <m/>
    <m/>
    <s v=" "/>
    <x v="61"/>
    <s v="12:31:00"/>
    <n v="44494"/>
    <s v="12:31:00"/>
    <s v="ILIS/OIS"/>
    <s v="Y"/>
    <s v="N"/>
    <n v="1518811"/>
    <s v="21-0137380"/>
    <m/>
    <n v="8052081297"/>
    <n v="122254424"/>
    <m/>
    <m/>
    <m/>
    <s v=" "/>
    <x v="0"/>
    <x v="0"/>
    <s v="N"/>
    <s v="N"/>
    <s v="N"/>
    <s v="On October 25th, 2021 at 1254 hours, a PG&amp;E meter technician was dispatched to the 7th Standard 12kV Distribution Circuit on Saunders road in the city of Shafter in response to a crossarm/pole top failure. Initial analysis indicates a failed transformer caused the ignition. The ensuing fire was isolated to the pole and the fire was self-extinguished. PG&amp;E Crew replaced the damaged crossarm and transformer on October 25th, 2021. The FAS tag #8052081297 was a customer calling the CCO to report a 'Part Out' possible due to the failed transformer on the 25th.  "/>
    <s v="PG&amp;E"/>
    <s v="Other"/>
    <s v="PG&amp;E Equipment"/>
    <s v="D"/>
    <s v="D"/>
    <s v="Structure-PG&amp;E only"/>
    <m/>
    <m/>
    <m/>
    <m/>
    <m/>
    <s v="Contamination"/>
    <s v="Contamination"/>
    <s v="Tracking"/>
    <m/>
    <s v="Overhead"/>
    <x v="0"/>
    <s v="Transformer"/>
    <m/>
    <n v="100117379"/>
    <s v=" "/>
    <x v="0"/>
    <n v="35.443392000000003"/>
    <n v="-119.10777"/>
    <s v="Kern"/>
    <s v="7TH STANDARD 2103"/>
    <n v="12000"/>
    <s v="7TH STANDARD 2103CB"/>
    <x v="0"/>
    <s v="Self-Extinguished "/>
    <s v="Urban"/>
    <m/>
    <m/>
    <s v="N"/>
    <m/>
    <m/>
    <m/>
    <m/>
    <s v="Pending Data"/>
    <s v="Pending Data"/>
    <s v="Pending Data"/>
    <s v="Pending Data"/>
    <s v="2021-10-29"/>
    <m/>
    <m/>
    <m/>
    <m/>
    <m/>
    <m/>
    <m/>
    <m/>
    <m/>
    <m/>
    <m/>
    <m/>
    <m/>
    <m/>
    <m/>
    <m/>
    <m/>
    <m/>
    <m/>
    <s v=" "/>
    <s v="KERN"/>
    <s v="WASCO 02"/>
    <s v="13:07:00"/>
    <n v="44496"/>
    <m/>
    <s v="8052081297"/>
    <s v="34322"/>
    <s v="SAUNDERS LN SWSE4 31-2"/>
    <s v="SHAFTER"/>
    <n v="35.443392000000003"/>
    <n v="-119.10777"/>
    <s v="SANA"/>
    <s v="NAKAMURA, SCOTT"/>
    <n v="254582103"/>
    <m/>
    <n v="1056"/>
    <n v="1"/>
    <s v="Field Remarks: During storm from 10/25-1026/21 Transformer feeding cusotmer home was damaged-looks like pole fire. Customer experienced surge in home. After crew made repairs customer found auotmate gates not working. Breaker in panel for gate will not reset-keeps tripping. Damaged to customer facilities may have occurred when PGE equip was damaged. Advised cusotmer to contact PGE to file a claim for the damage.; Dispatcher Remarks: nan; Office Remarks: PLS CL B4 ARRIVE KARI: 661-319-9314. AXS:DOG-LABRADOODLE 2ND GATE IS OPEN, PART OUT ON 1ST GATE DUE TO PGE FAULTY EQUIPMENT RESET BREAKER"/>
    <m/>
    <m/>
    <m/>
    <m/>
    <m/>
    <m/>
    <m/>
    <m/>
    <s v=" "/>
    <m/>
    <m/>
    <m/>
    <m/>
    <m/>
    <m/>
    <m/>
    <m/>
    <m/>
    <m/>
    <m/>
    <m/>
    <m/>
    <m/>
    <m/>
    <m/>
    <m/>
    <m/>
    <m/>
    <m/>
    <m/>
    <m/>
    <m/>
    <m/>
    <m/>
    <m/>
    <m/>
    <m/>
    <m/>
    <m/>
    <m/>
    <m/>
    <m/>
    <m/>
    <m/>
    <m/>
    <m/>
    <m/>
    <m/>
    <m/>
    <m/>
    <m/>
    <m/>
    <m/>
    <m/>
    <m/>
    <m/>
    <m/>
    <m/>
    <m/>
    <m/>
    <m/>
    <m/>
    <m/>
    <m/>
    <m/>
    <m/>
    <m/>
    <m/>
    <m/>
    <m/>
    <m/>
    <m/>
    <m/>
    <m/>
    <m/>
    <m/>
    <m/>
    <m/>
    <m/>
    <m/>
    <m/>
  </r>
  <r>
    <n v="2360"/>
    <s v="AHH7"/>
    <s v="3 - QC Complete"/>
    <n v="44580"/>
    <n v="44617"/>
    <s v="limb fell on wires causing fire; jumpers opened; this information is preliminary"/>
    <s v="\\fxshare-nas05\quotashare-fs01\ESA\5 - Ignition Tracking\2021_Ignition_QC_Folders\20211025_nan_nan_nan_4099890631"/>
    <s v=" "/>
    <s v="Y"/>
    <s v="ahh7"/>
    <s v="Updated ILIS/OIS/PM #s. "/>
    <n v="44579"/>
    <m/>
    <s v="Not In Scope"/>
    <m/>
    <m/>
    <m/>
    <m/>
    <m/>
    <m/>
    <m/>
    <m/>
    <m/>
    <m/>
    <m/>
    <m/>
    <m/>
    <m/>
    <m/>
    <m/>
    <m/>
    <m/>
    <m/>
    <m/>
    <m/>
    <m/>
    <m/>
    <m/>
    <m/>
    <m/>
    <m/>
    <m/>
    <m/>
    <m/>
    <m/>
    <m/>
    <s v="N"/>
    <m/>
    <m/>
    <m/>
    <m/>
    <m/>
    <m/>
    <s v="Y"/>
    <n v="44579"/>
    <n v="44579"/>
    <s v="JJK0"/>
    <s v="707-490-8280"/>
    <s v="When the substation was re-energized all the wires that were down in the area became energized.  The line was already down when it was energized and was arcing for several hours before Tman arrival. "/>
    <m/>
    <s v=" "/>
    <x v="61"/>
    <s v="02:52"/>
    <m/>
    <m/>
    <s v="FAS"/>
    <s v="Y"/>
    <s v="N"/>
    <n v="1518476"/>
    <s v="21-0137273"/>
    <m/>
    <n v="4099890631"/>
    <s v="122256001 (cancelled), 122255291"/>
    <m/>
    <m/>
    <m/>
    <s v=" "/>
    <x v="0"/>
    <x v="0"/>
    <s v="N"/>
    <s v="N"/>
    <s v="N"/>
    <s v="On October 25th, 2021 at 1452 hours, a PG&amp;E Troubleman was dispatched to the Mirabel 1102 12kV Distribution Circuit on Farrell Drive in Forestville in response to a wire down/limb thru lines. Initial analysis indicates a tree limb fell through primary conductors, bringing one to the ground and the other still suspended. When the Troubleman arrived the line was still energized and had been arcing on the ground for possibly several hours before he arrived. There was no fire and/or ignition. Forestville FD was doing a standby for the arcing wires, not an active fire. PG&amp;E Crew replaced the damaged equipment (Notification #122255291) on October 25th, 2021. "/>
    <s v="PG&amp;E"/>
    <s v="Other"/>
    <s v="PG&amp;E Structure"/>
    <s v="D"/>
    <m/>
    <s v="&lt;3 meters of linear travel"/>
    <m/>
    <m/>
    <m/>
    <m/>
    <m/>
    <s v="Vegetation"/>
    <s v="Contact from object"/>
    <s v="Veg. contact"/>
    <m/>
    <s v="Overhead"/>
    <x v="0"/>
    <s v="Conductor - Primary"/>
    <m/>
    <n v="103964682"/>
    <s v=" "/>
    <x v="0"/>
    <n v="38.498637000000002"/>
    <n v="-122.903203"/>
    <s v="Sonoma"/>
    <s v="MIRABEL 1102"/>
    <n v="12000"/>
    <s v="MIRABEL 1102503000"/>
    <x v="0"/>
    <s v="Unknown"/>
    <s v="Conifer Forest"/>
    <m/>
    <m/>
    <s v="N"/>
    <m/>
    <m/>
    <m/>
    <m/>
    <s v="Pending Data"/>
    <s v="Pending Data"/>
    <s v="Pending Data"/>
    <s v="Pending Data"/>
    <s v="2021-10-26"/>
    <n v="38.497686000000002"/>
    <n v="-122.904532"/>
    <n v="44496"/>
    <s v="BranchFail"/>
    <s v="overhanging doug fir branch broke off hitting and snapping distribution. tree is mature but healthy, some die back but a lot of green canopy"/>
    <s v="FIRD"/>
    <n v="70"/>
    <n v="27"/>
    <n v="15"/>
    <s v="None"/>
    <s v="Slight"/>
    <s v="N"/>
    <n v="1"/>
    <m/>
    <s v="Hillside"/>
    <s v="D"/>
    <s v="CrossArm"/>
    <s v="BareWire"/>
    <n v="1"/>
    <s v=" "/>
    <s v="SONOMA"/>
    <s v="SANTA ROSA 01"/>
    <s v="14:52:00"/>
    <n v="44494"/>
    <m/>
    <s v="4099890631"/>
    <s v="207"/>
    <s v="FARRELL DR"/>
    <s v="FORESTVILLE"/>
    <n v="38.498637000000002"/>
    <n v="-122.903203"/>
    <s v="R0R1"/>
    <s v="REGE, ROBERT"/>
    <s v="042091102"/>
    <m/>
    <n v="1030"/>
    <m/>
    <s v="Field Remarks: JUMPERS WERE OPENED AND TAGGED  2 SPANS SOURCE SIDE OF METER  # 1008375021 ON ARRIVAL; Dispatcher Remarks: nan; Office Remarks: No Access or Safety Issues; POLE TO HOME. LIMB FELL ON TREE CAUSING FIRE. FRAYED WIRES."/>
    <m/>
    <m/>
    <m/>
    <m/>
    <m/>
    <m/>
    <m/>
    <m/>
    <s v=" "/>
    <m/>
    <m/>
    <m/>
    <m/>
    <m/>
    <m/>
    <m/>
    <m/>
    <m/>
    <m/>
    <m/>
    <m/>
    <m/>
    <m/>
    <m/>
    <m/>
    <m/>
    <m/>
    <m/>
    <m/>
    <m/>
    <m/>
    <m/>
    <m/>
    <m/>
    <m/>
    <m/>
    <m/>
    <m/>
    <m/>
    <m/>
    <m/>
    <m/>
    <m/>
    <m/>
    <m/>
    <m/>
    <m/>
    <m/>
    <m/>
    <m/>
    <m/>
    <m/>
    <m/>
    <m/>
    <m/>
    <m/>
    <m/>
    <m/>
    <m/>
    <m/>
    <m/>
    <m/>
    <m/>
    <m/>
    <m/>
    <m/>
    <m/>
    <m/>
    <m/>
    <m/>
    <m/>
    <m/>
    <m/>
    <m/>
    <m/>
    <m/>
    <m/>
    <m/>
    <m/>
    <m/>
    <m/>
  </r>
  <r>
    <n v="2137"/>
    <s v="DJPK"/>
    <s v="3 - QC Complete"/>
    <n v="44559"/>
    <n v="44617"/>
    <s v="pole fire; failed line recloser; this information is preliminary"/>
    <s v="\\fxshare-nas05\quotashare-fs01\ESA\5 - Ignition Tracking\2021_Ignition_QC_Folders\20211025_1520192_nan_nan_T005444835"/>
    <s v=" "/>
    <s v="Y"/>
    <s v="DJPK"/>
    <s v="Updated Outage Time; Updated fire Lat/Long"/>
    <n v="44559"/>
    <m/>
    <s v="Not In Scope"/>
    <m/>
    <m/>
    <m/>
    <m/>
    <m/>
    <m/>
    <m/>
    <m/>
    <m/>
    <m/>
    <m/>
    <m/>
    <m/>
    <m/>
    <m/>
    <m/>
    <m/>
    <m/>
    <m/>
    <m/>
    <m/>
    <m/>
    <m/>
    <m/>
    <m/>
    <m/>
    <m/>
    <m/>
    <m/>
    <m/>
    <m/>
    <m/>
    <s v="N "/>
    <m/>
    <m/>
    <m/>
    <m/>
    <m/>
    <m/>
    <s v="Y"/>
    <n v="44557"/>
    <n v="44558"/>
    <s v="DECO"/>
    <s v="Darrell Crosswy, Jr., (559) 977-7302"/>
    <s v="Spoke to T-man, Darrell Crosswy, Jr., and discussed incident.  He advised that pole failed at the base during a windstorm.  Pole fire started after pole fell over and conductors and transformer hit the ground.  Fire contained to pole material and did not speaed more than one linear meter.  No fire department response.  Fire self-extinguised.   "/>
    <s v=" "/>
    <s v=" "/>
    <x v="61"/>
    <s v="10:06:00"/>
    <n v="44494"/>
    <s v="21:19:00"/>
    <s v="FAS"/>
    <s v="Y"/>
    <s v="N"/>
    <n v="1520192"/>
    <s v="21-0137760"/>
    <m/>
    <s v="T005444835"/>
    <n v="122256983"/>
    <m/>
    <m/>
    <m/>
    <s v=" "/>
    <x v="0"/>
    <x v="0"/>
    <s v="N"/>
    <s v="N"/>
    <s v="N"/>
    <s v="On October 25, 2021, at 21:19 hours, a PG&amp;E Troubleman was dispatched to the Kettleman Hills 1101 12kV distribution circuit in the vicinity of Paris Avenue and 33rd Avenue, Kettleman City, in response to an outage affecting 40 customers.  Upon arrival at the scene the Troubleman observed the pole identified as SAP ID 100664019 on the ground.  Per the Troubleman, the pole broke at the base and fell to the ground intact, leaving a section of primary crossarm floating in the air supported by the primary conductor.  A fire involving the pole top, and the idle transformer that was attached to the pole, ignited after the pole fell to the ground.  Initial analysis indicates wind/inclement weather cause the pole failure that led to the ignition.  The Troubleman confirmed that the fire self-extinguished and was contained to the pole top and transformer, not spreading more than one linear meter.  A PG&amp;E crew replaced the pole and crossarm on October 26, 2021.  The transformer was not replaced due to it being an idle facility. "/>
    <s v="PG&amp;E"/>
    <s v="Other"/>
    <s v="PG&amp;E Structure"/>
    <s v="D"/>
    <s v="D"/>
    <s v="Structure-PG&amp;E only"/>
    <m/>
    <m/>
    <m/>
    <m/>
    <m/>
    <s v="Equipment - PG&amp;E"/>
    <s v="Weather"/>
    <s v="Pole failure"/>
    <s v="N"/>
    <s v="Overhead"/>
    <x v="0"/>
    <s v="Pole"/>
    <s v="Pole, Crossarm, Transformer, Conductor"/>
    <n v="100664019"/>
    <s v=" "/>
    <x v="0"/>
    <n v="36.065224499999999"/>
    <n v="-120.0211868"/>
    <s v="Kings"/>
    <s v="KETTLEMAN HILLS 1101"/>
    <n v="12000"/>
    <s v="KETTLEMAN HILLS 110149656"/>
    <x v="0"/>
    <s v="Self-extinguished"/>
    <s v="Agriculture"/>
    <s v="Fire-resistive fuel bed"/>
    <s v="Dirt  "/>
    <s v="N"/>
    <m/>
    <m/>
    <m/>
    <s v="N/A "/>
    <s v="N"/>
    <s v="N"/>
    <m/>
    <m/>
    <s v="2021-10-29"/>
    <m/>
    <m/>
    <m/>
    <m/>
    <m/>
    <m/>
    <m/>
    <m/>
    <m/>
    <m/>
    <m/>
    <m/>
    <m/>
    <m/>
    <m/>
    <m/>
    <m/>
    <m/>
    <m/>
    <s v=" "/>
    <s v="FRESNO"/>
    <s v="COALINGA 01"/>
    <s v="22:06:00"/>
    <n v="44494"/>
    <s v="1520192"/>
    <s v="T005444835"/>
    <m/>
    <s v="SW SE NE 5 22 18"/>
    <s v="KETTLEMAN CI"/>
    <n v="36.06532"/>
    <n v="-120.05655"/>
    <s v="DECO"/>
    <s v="CROSSWY, DARRELL"/>
    <s v="252731101"/>
    <m/>
    <n v="9110"/>
    <n v="1"/>
    <s v="Field Remarks: POLE FIRE. WIRE DOWN CREW TO REPLACE POLE. ; Dispatcher Remarks: nan; Office Remarks: SMART MTR AUTO-GENERATED TAG "/>
    <m/>
    <m/>
    <m/>
    <m/>
    <m/>
    <m/>
    <m/>
    <m/>
    <s v=" "/>
    <m/>
    <m/>
    <m/>
    <m/>
    <m/>
    <m/>
    <m/>
    <m/>
    <m/>
    <m/>
    <m/>
    <m/>
    <m/>
    <m/>
    <m/>
    <m/>
    <m/>
    <m/>
    <m/>
    <m/>
    <m/>
    <s v="FIRE, POLE"/>
    <s v="POLE-WOOD"/>
    <m/>
    <m/>
    <m/>
    <m/>
    <m/>
    <m/>
    <m/>
    <m/>
    <m/>
    <m/>
    <m/>
    <m/>
    <m/>
    <m/>
    <m/>
    <m/>
    <m/>
    <m/>
    <m/>
    <m/>
    <m/>
    <m/>
    <m/>
    <m/>
    <m/>
    <m/>
    <m/>
    <m/>
    <m/>
    <m/>
    <m/>
    <m/>
    <m/>
    <m/>
    <m/>
    <m/>
    <m/>
    <m/>
    <m/>
    <m/>
    <m/>
    <m/>
    <m/>
    <m/>
    <m/>
    <m/>
    <m/>
    <m/>
    <m/>
  </r>
  <r>
    <n v="2136"/>
    <s v="FJGE"/>
    <s v="3 - QC Complete"/>
    <n v="44554"/>
    <n v="44617"/>
    <s v="failed circuit breaker; pole fire; this information is preliminary"/>
    <s v="\\fxshare-nas05\quotashare-fs01\ESA\5 - Ignition Tracking\2021_Ignition_QC_Folders\20211025_1517195_nan_nan_T005441476"/>
    <s v=" "/>
    <s v="Y"/>
    <s v="FJGE"/>
    <s v="Fire lat/long updated per SAP Equip# 101105893, FNL updated per ILIS"/>
    <n v="44554"/>
    <m/>
    <s v="Not In Scope"/>
    <m/>
    <m/>
    <m/>
    <m/>
    <m/>
    <m/>
    <m/>
    <m/>
    <m/>
    <m/>
    <m/>
    <m/>
    <m/>
    <m/>
    <m/>
    <m/>
    <m/>
    <m/>
    <m/>
    <m/>
    <m/>
    <m/>
    <m/>
    <m/>
    <m/>
    <m/>
    <m/>
    <m/>
    <m/>
    <m/>
    <m/>
    <m/>
    <s v="N"/>
    <m/>
    <m/>
    <m/>
    <m/>
    <m/>
    <m/>
    <s v="N"/>
    <m/>
    <m/>
    <m/>
    <m/>
    <m/>
    <m/>
    <s v=" "/>
    <x v="61"/>
    <s v="09:49:00"/>
    <n v="44494"/>
    <s v="06:31:00"/>
    <s v="ILIS/OIS"/>
    <s v="Y"/>
    <s v="N"/>
    <s v="1517195, 1518456"/>
    <s v="21-0136908"/>
    <m/>
    <s v="T005441476"/>
    <n v="122253544"/>
    <m/>
    <m/>
    <m/>
    <s v=" "/>
    <x v="0"/>
    <x v="0"/>
    <s v="N"/>
    <s v="N"/>
    <s v="N"/>
    <s v="On October 25, 2021 at 0949 hours, a PG&amp;E Troubleman was dispatched to the Oro Loma 1106 12kV Distribution Circuit near West Athena Avenue &amp; North Oxford Avenue in the vicinity of Firebaugh in response to a pole fire.  Initial analysis indicates equipment failure caused the ignition. A pole is suspected to be the origin point of the fire and 371 customers subsequently experienced an outage.  The ensuing fire was contained to PG&amp;E assets and the fire was suppressed by the Fire Department.  A PG&amp;E crew replaced the damaged crossarm, pole, transformer, hardware, and cutout on October 25, 2021."/>
    <s v="PG&amp;E"/>
    <s v="Other"/>
    <s v="PG&amp;E Structure"/>
    <s v="S"/>
    <s v="D"/>
    <s v="Structure-PG&amp;E only"/>
    <s v="Contained to pole. "/>
    <m/>
    <m/>
    <m/>
    <m/>
    <s v="Equipment - PG&amp;E"/>
    <s v="All types of equipment / facility failure"/>
    <s v="Circuit Breaker"/>
    <s v="N"/>
    <s v="Overhead"/>
    <x v="0"/>
    <s v="Circuit Breaker"/>
    <s v="Pole. Crossarm, Transformer, Hardware, Cutout"/>
    <n v="101105893"/>
    <s v=" "/>
    <x v="0"/>
    <n v="36.8904494266"/>
    <n v="-120.7240831639"/>
    <s v="Fresno"/>
    <s v="ORO LOMA 1106"/>
    <n v="12000"/>
    <s v="ORO LOMA 1106CB"/>
    <x v="0"/>
    <s v="Fire Department "/>
    <s v="Herbaceous"/>
    <s v="Fire-resistive fuel bed"/>
    <s v="Dirt"/>
    <s v="N"/>
    <m/>
    <m/>
    <m/>
    <m/>
    <s v="N"/>
    <s v="N"/>
    <m/>
    <m/>
    <s v="2021-10-26"/>
    <m/>
    <m/>
    <m/>
    <m/>
    <m/>
    <m/>
    <m/>
    <m/>
    <m/>
    <m/>
    <m/>
    <m/>
    <m/>
    <m/>
    <m/>
    <m/>
    <m/>
    <m/>
    <m/>
    <s v=" "/>
    <s v="YOSEMITE"/>
    <s v="LOS BANOS 02"/>
    <s v="09:49:00"/>
    <n v="44494"/>
    <s v="1517195"/>
    <s v="T005441476"/>
    <s v="UNKNOWN"/>
    <s v="DAIRY ON W ALTHEA AND "/>
    <s v="FIREBAUGH"/>
    <n v="36.886159999999997"/>
    <n v="-120.6558"/>
    <s v="J5C7"/>
    <s v="CURNOW, JARED"/>
    <s v="25537-2"/>
    <m/>
    <n v="9002"/>
    <m/>
    <s v="Field Remarks: CREW TO REPLACE BURNT POLE; Dispatcher Remarks: nan; Office Remarks: AXS-AXS UNK SPARKING NEAR POLE/WIRE NOTICED WHILE BUS DRIVER STOPPED TO PICK UP KIDS "/>
    <m/>
    <m/>
    <m/>
    <m/>
    <m/>
    <m/>
    <m/>
    <m/>
    <s v=" "/>
    <m/>
    <m/>
    <m/>
    <m/>
    <m/>
    <m/>
    <m/>
    <m/>
    <m/>
    <m/>
    <m/>
    <m/>
    <m/>
    <m/>
    <m/>
    <m/>
    <m/>
    <m/>
    <m/>
    <m/>
    <m/>
    <s v="FIRE, POLE"/>
    <s v="POLE-WOOD"/>
    <m/>
    <m/>
    <m/>
    <m/>
    <m/>
    <m/>
    <m/>
    <m/>
    <m/>
    <m/>
    <m/>
    <m/>
    <m/>
    <m/>
    <m/>
    <m/>
    <m/>
    <m/>
    <m/>
    <m/>
    <m/>
    <m/>
    <m/>
    <m/>
    <m/>
    <m/>
    <m/>
    <m/>
    <m/>
    <m/>
    <m/>
    <m/>
    <m/>
    <m/>
    <m/>
    <m/>
    <m/>
    <m/>
    <m/>
    <m/>
    <m/>
    <m/>
    <m/>
    <m/>
    <m/>
    <m/>
    <m/>
    <m/>
    <m/>
  </r>
  <r>
    <n v="2135"/>
    <s v="WMA7"/>
    <s v="3 - QC Complete"/>
    <n v="44568"/>
    <n v="44617"/>
    <s v="failed fuse; transformer on fire; this information is preliminary"/>
    <s v="\\fxshare-nas05\quotashare-fs01\ESA\5 - Ignition Tracking\2021_Ignition_QC_Folders\20211025_1516661_nan_nan_T005441404"/>
    <s v=" "/>
    <s v="Y "/>
    <s v="WMA7"/>
    <s v="Updated outage time, updated coordinates"/>
    <n v="44202"/>
    <m/>
    <s v="Not In Scope"/>
    <m/>
    <m/>
    <m/>
    <m/>
    <m/>
    <m/>
    <m/>
    <m/>
    <m/>
    <m/>
    <m/>
    <m/>
    <m/>
    <m/>
    <m/>
    <m/>
    <m/>
    <m/>
    <m/>
    <m/>
    <m/>
    <m/>
    <m/>
    <m/>
    <m/>
    <m/>
    <m/>
    <m/>
    <m/>
    <m/>
    <m/>
    <m/>
    <s v="N "/>
    <m/>
    <m/>
    <m/>
    <m/>
    <m/>
    <m/>
    <s v="Y"/>
    <n v="44202"/>
    <n v="44202"/>
    <s v="T1HK"/>
    <s v="Thomas Headings, (559) 395-5674"/>
    <s v="Left message confirming fire was contained to PG&amp;E asset.  Troubleman confirmed fire contained to PG&amp;E asset only and there was no FD response."/>
    <m/>
    <s v=" "/>
    <x v="61"/>
    <s v="09:37:00"/>
    <n v="44494"/>
    <s v="02:34:00"/>
    <s v="FAS"/>
    <s v="Y"/>
    <s v="N"/>
    <n v="1516661"/>
    <s v="21-0137398"/>
    <m/>
    <s v="T005441404"/>
    <n v="122255137"/>
    <m/>
    <m/>
    <m/>
    <s v=" "/>
    <x v="0"/>
    <x v="0"/>
    <s v="N"/>
    <s v="N"/>
    <s v="N"/>
    <s v="On October 25, 2021, at 09:37 hrs, a PG&amp;E Troubleman was dispatched to the Wright 1110 12kV Distribution Circuit near Volta Road, just south of Pioneer Road in Los Banos in response to a pole fire. The responding Troubleman arrived at the scene and found a burnt pole and crossarm along with a damaged cutout and fuse. Initial analysis indicates tracking caused the ignition, with the point origin at the cutout bracket. The fire was contained to PG&amp;E assets, with no fire department response.  A PG&amp;E Crew replaced pole and damaged equipment on October 25, 2021.  "/>
    <s v="PG&amp;E"/>
    <s v="Other"/>
    <s v="PG&amp;E Pole"/>
    <s v="D"/>
    <s v="D"/>
    <s v="Structure-PG&amp;E only"/>
    <s v="Contained to pole"/>
    <m/>
    <m/>
    <m/>
    <m/>
    <s v="Contamination"/>
    <s v="Contamination"/>
    <s v="Tracking"/>
    <s v="N"/>
    <s v="Overhead"/>
    <x v="0"/>
    <s v="Fuse"/>
    <s v="Pole, Crossarm, Cutout, Transformer"/>
    <n v="101187325"/>
    <s v=" "/>
    <x v="0"/>
    <n v="37.033856578699996"/>
    <n v="-120.9331622669"/>
    <s v="Merced"/>
    <s v="WRIGHT 1110"/>
    <n v="12000"/>
    <s v="WRIGHT 1110CB"/>
    <x v="0"/>
    <s v="Self-extinguished"/>
    <s v="Herbaceous"/>
    <s v="Grass Fuel Model"/>
    <m/>
    <s v="N"/>
    <m/>
    <m/>
    <m/>
    <s v="N/A "/>
    <s v="N"/>
    <s v="N"/>
    <m/>
    <m/>
    <s v="2021-10-26"/>
    <m/>
    <m/>
    <m/>
    <m/>
    <m/>
    <m/>
    <m/>
    <m/>
    <m/>
    <m/>
    <m/>
    <m/>
    <m/>
    <m/>
    <m/>
    <m/>
    <m/>
    <m/>
    <m/>
    <s v=" "/>
    <s v="YOSEMITE"/>
    <s v="LOS BANOS 01"/>
    <s v="09:37:00"/>
    <n v="44494"/>
    <s v="1516661"/>
    <s v="T005441404"/>
    <s v="17561"/>
    <s v="VOLTA RD"/>
    <s v="LOS BANOS"/>
    <n v="37.041529300000001"/>
    <n v="-120.92699399999999"/>
    <s v="T1HK"/>
    <s v="HEADINGS, THOMAS"/>
    <s v="254641110"/>
    <m/>
    <n v="9002"/>
    <m/>
    <s v="Field Remarks: BURNT POLE. 4 ACSR WIRE IS GOOD AND IN AIR. BURNT AT CUTOUT BRACKET. BITCH BANK 45KVA 480 AND 25KVA 240. ACCESS FROM OPEN AQUADUCT GATE.; Dispatcher Remarks: nan; Office Remarks: IVR,MTR UNK ON,NO DOG,NO LOCKED GATEPOLE AND TRANSFORMER ON FIRE BY THE CANAL BEHIND HIS HOUSE, PER DAVID "/>
    <m/>
    <m/>
    <m/>
    <m/>
    <m/>
    <m/>
    <m/>
    <m/>
    <s v=" "/>
    <m/>
    <m/>
    <m/>
    <m/>
    <m/>
    <m/>
    <m/>
    <m/>
    <m/>
    <m/>
    <m/>
    <m/>
    <m/>
    <m/>
    <m/>
    <m/>
    <m/>
    <m/>
    <m/>
    <m/>
    <m/>
    <s v="FIRE, POLE"/>
    <s v="POLE-WOOD"/>
    <m/>
    <m/>
    <m/>
    <m/>
    <m/>
    <m/>
    <m/>
    <m/>
    <m/>
    <m/>
    <m/>
    <m/>
    <m/>
    <m/>
    <m/>
    <m/>
    <m/>
    <m/>
    <m/>
    <m/>
    <m/>
    <m/>
    <m/>
    <m/>
    <m/>
    <m/>
    <m/>
    <m/>
    <m/>
    <m/>
    <m/>
    <m/>
    <m/>
    <m/>
    <m/>
    <m/>
    <m/>
    <m/>
    <m/>
    <m/>
    <m/>
    <m/>
    <m/>
    <m/>
    <m/>
    <m/>
    <m/>
    <m/>
    <m/>
  </r>
  <r>
    <n v="2134"/>
    <s v="WMA7"/>
    <s v="3 - QC Complete"/>
    <n v="44568"/>
    <n v="44617"/>
    <s v="broken anchor/guy wire due to vehicle impact; this information is preliminary"/>
    <s v="\\fxshare-nas05\quotashare-fs01\ESA\5 - Ignition Tracking\2021_Ignition_QC_Folders\20211025_1517575_nan_nan_T005441195 "/>
    <s v=" "/>
    <s v="Y "/>
    <s v="WMA7"/>
    <s v="Updated outage time"/>
    <n v="44202"/>
    <m/>
    <s v="Not In Scope"/>
    <m/>
    <m/>
    <m/>
    <m/>
    <m/>
    <m/>
    <m/>
    <m/>
    <m/>
    <m/>
    <m/>
    <m/>
    <m/>
    <m/>
    <m/>
    <m/>
    <m/>
    <m/>
    <m/>
    <m/>
    <m/>
    <m/>
    <m/>
    <m/>
    <m/>
    <m/>
    <m/>
    <m/>
    <m/>
    <m/>
    <m/>
    <m/>
    <s v="N "/>
    <m/>
    <m/>
    <m/>
    <m/>
    <m/>
    <m/>
    <s v="Y"/>
    <n v="44202"/>
    <n v="44202"/>
    <s v="CRGK"/>
    <s v="Curtis Grimes (209) 617-5264"/>
    <s v="According to Grimes, the big rig snapped the guy wire.  The guy wire laid across distribution lines and landed on the highway, arcing on the highway.  Transmission came out to replace the guy wire and distribution came out to replace the pole."/>
    <m/>
    <s v=" "/>
    <x v="61"/>
    <s v="09:11:00"/>
    <n v="44494"/>
    <s v="08:19:00"/>
    <s v="FAS"/>
    <s v="N"/>
    <s v="N"/>
    <s v="1517575, 1520547"/>
    <s v="21-0137059"/>
    <m/>
    <s v="T005441195"/>
    <n v="122253279"/>
    <m/>
    <m/>
    <m/>
    <s v=" "/>
    <x v="0"/>
    <x v="1"/>
    <s v="N"/>
    <s v="N"/>
    <s v="N"/>
    <s v="[No Fire] On October 25, 2021, at 09:11 hrs, a PG&amp;E troubleman was dispatched to the El Nido 1104 12kV Distribution Circuit at the intersection of Highway 59 and East Sandy Mush Road in Merced, CA for an outage created by an 18-wheeler striking a guy wire. The responding troubleman arrived at the scene and found a single vehicle accident involving an 18-wheeler.  The 18-wheeler struck a guy wire that became energized, arced on asphalt and damaged PG&amp;E distribution assets.  A pole, crossarm, cutout, insulator, and anchor were replaced on the distribution equipment.  A guy wire was replaced on the transmission equipment.  The fire deprtment response was limited to the vehicle traffic collision.  The arcing stopped once the lines were de-energized.  No action taken by the fire department other than securing the scene.  An EC Tag was created to replace the damaged equipment.  Work was completed the same day at 18:46 hrs by a PG&amp;E crew. No ignition occurred as a result. "/>
    <s v="Not PG&amp;E"/>
    <s v="Other"/>
    <s v="PG&amp;E Structure"/>
    <s v="D"/>
    <s v="D"/>
    <s v="No Fire"/>
    <s v="Contained to pole with arcing on asphalt"/>
    <m/>
    <m/>
    <m/>
    <m/>
    <s v="No Fire"/>
    <m/>
    <m/>
    <s v="Y"/>
    <s v="Overhead"/>
    <x v="0"/>
    <s v="Guy/Span Wire"/>
    <s v="Pole, Crossarm, Insulator, Cutout, Guy wire, Anchor"/>
    <n v="101071672"/>
    <s v=" "/>
    <x v="0"/>
    <n v="37.185991700000002"/>
    <n v="-120.48825669999999"/>
    <s v="Merced"/>
    <s v="EL NIDO 1104"/>
    <n v="12000"/>
    <s v="EL NIDO 1104CB"/>
    <x v="0"/>
    <s v="Merced County Fire Department"/>
    <s v="Herbaceous"/>
    <s v="Other"/>
    <s v="Asphalt/Concrete"/>
    <s v="N"/>
    <m/>
    <m/>
    <m/>
    <s v="N/A "/>
    <s v="N"/>
    <s v="N"/>
    <m/>
    <m/>
    <s v="2021-10-26"/>
    <m/>
    <m/>
    <m/>
    <m/>
    <m/>
    <m/>
    <m/>
    <m/>
    <m/>
    <m/>
    <m/>
    <m/>
    <m/>
    <m/>
    <m/>
    <m/>
    <m/>
    <m/>
    <m/>
    <s v=" "/>
    <s v="YOSEMITE"/>
    <s v="MERCED 01"/>
    <s v="09:11:00"/>
    <n v="44494"/>
    <s v="1517575"/>
    <s v="T005441195"/>
    <s v="UNKNOWN"/>
    <s v="INTERSECTION HWY 59 AN"/>
    <s v="MERCED"/>
    <n v="37.120849999999997"/>
    <n v="-120.47304"/>
    <s v="CRGK"/>
    <s v="GRIMES, CURTIS"/>
    <s v="25245"/>
    <m/>
    <n v="9002"/>
    <m/>
    <s v="Field Remarks: semi hit down guy breaking pole and causing wire down. called for distro crew to change out pole and trans crew to replace their span guys. ; Dispatcher Remarks: nan; Office Remarks: AXS-AXS OK CAR ACCIDENT, WIRE DOWN, UNABLE TO CONFIRM IF POLE TO POLE. FIRE AND WIRE DOWN.FIRE DEPARTMENT ON SITE "/>
    <m/>
    <m/>
    <m/>
    <m/>
    <m/>
    <m/>
    <m/>
    <m/>
    <s v=" "/>
    <m/>
    <m/>
    <m/>
    <m/>
    <m/>
    <m/>
    <m/>
    <m/>
    <m/>
    <m/>
    <m/>
    <m/>
    <m/>
    <m/>
    <m/>
    <m/>
    <m/>
    <m/>
    <m/>
    <m/>
    <m/>
    <s v="VEHICLE"/>
    <s v="POLE-WOOD"/>
    <m/>
    <m/>
    <m/>
    <m/>
    <m/>
    <m/>
    <m/>
    <m/>
    <m/>
    <m/>
    <m/>
    <m/>
    <m/>
    <m/>
    <m/>
    <m/>
    <m/>
    <m/>
    <m/>
    <m/>
    <m/>
    <m/>
    <m/>
    <m/>
    <m/>
    <m/>
    <m/>
    <m/>
    <m/>
    <m/>
    <m/>
    <m/>
    <m/>
    <m/>
    <m/>
    <m/>
    <m/>
    <m/>
    <m/>
    <m/>
    <m/>
    <m/>
    <m/>
    <m/>
    <m/>
    <m/>
    <m/>
    <m/>
    <m/>
  </r>
  <r>
    <n v="2133"/>
    <s v="BRV6"/>
    <s v="3 - QC Complete"/>
    <n v="44560"/>
    <n v="44617"/>
    <s v="pole fire; failed line recloser; this information is preliminary"/>
    <s v="\\fxshare-nas05\quotashare-fs01\ESA\5 - Ignition Tracking\2021_Ignition_QC_Folders\20211025_1517672_nan_nan_T005440976"/>
    <s v=" "/>
    <s v="Y"/>
    <s v="BRV6"/>
    <s v="Changed outage time from 0839 to 0836 to match ILIS FNL. After speaking with the Tman, changed to Initiating Event, and Failure Driver to Bird Nest. Changed Lat/Long from 36.2191700, -120.3369900 to 36.2047300004, -120.3720299992"/>
    <n v="44560"/>
    <m/>
    <s v="Not In Scope"/>
    <m/>
    <m/>
    <m/>
    <m/>
    <m/>
    <m/>
    <m/>
    <m/>
    <m/>
    <m/>
    <m/>
    <m/>
    <m/>
    <m/>
    <m/>
    <m/>
    <m/>
    <m/>
    <m/>
    <m/>
    <m/>
    <m/>
    <m/>
    <m/>
    <m/>
    <m/>
    <m/>
    <m/>
    <m/>
    <m/>
    <m/>
    <m/>
    <s v="N"/>
    <m/>
    <m/>
    <m/>
    <m/>
    <m/>
    <m/>
    <s v="Y"/>
    <n v="44560"/>
    <n v="44560"/>
    <s v="DECO"/>
    <s v="559-977-7302"/>
    <s v="Tman states fire only at Equipment ID # 100848500 due to bird nest. No fire at wire down locations"/>
    <m/>
    <s v=" "/>
    <x v="61"/>
    <s v="08:39:00"/>
    <n v="44494"/>
    <s v="08:36:00"/>
    <s v="FAS"/>
    <s v="Y"/>
    <s v="N"/>
    <n v="1517672"/>
    <s v="21-0137057"/>
    <m/>
    <s v="T005440976, T005442662"/>
    <s v="122253271, 122253337, 122253403"/>
    <m/>
    <m/>
    <m/>
    <s v=" "/>
    <x v="0"/>
    <x v="0"/>
    <s v="N"/>
    <s v="N"/>
    <s v="N"/>
    <s v="On October 25, 2021 at 0839 hours, a PG&amp;E Troubleman was dispatched to the Coalinga No 2 1105 12kV Distribution Circuit in the vicinity of S. Monterey Ave and W. Palmer Ave, Coalinga in response to a multi customer outage. Initial analysis indicates a bird nest caused the ignition. A primary dead end pole is suspected to be the origin point of the fire and resulted in 160 customers experienced an outage. The ensuing fire was contained to PG&amp;E assets and it is unknown who suppressed the fire. PG&amp;E Crew replaced the damaged pole, crossarm, transformer and conductor on October 25, 2021."/>
    <s v="PG&amp;E"/>
    <s v="Other"/>
    <s v="Nest"/>
    <s v="D"/>
    <s v="D"/>
    <s v="Structure-PG&amp;E only"/>
    <m/>
    <m/>
    <m/>
    <m/>
    <m/>
    <s v="Contact - Animal - Nest"/>
    <s v="Contact from object"/>
    <s v="Nest Contact"/>
    <s v="N"/>
    <s v="Overhead"/>
    <x v="0"/>
    <s v="Pole"/>
    <s v="Pole, Crossarm, Transformer, Conductor, Guy Wire"/>
    <s v="100848500, 100848539, 100848493"/>
    <s v=" "/>
    <x v="0"/>
    <n v="36.204730000399998"/>
    <n v="-120.3720299992"/>
    <s v="Fresno"/>
    <s v="COALINGA NO 2 1105"/>
    <n v="12000"/>
    <s v="COALINGA NO 2 110541954"/>
    <x v="0"/>
    <s v="Unknown"/>
    <s v="Agriculture"/>
    <s v="Fire-resistive fuel bed"/>
    <s v="dirt"/>
    <s v="N"/>
    <m/>
    <m/>
    <m/>
    <m/>
    <s v="N"/>
    <s v="N"/>
    <m/>
    <m/>
    <s v="2021-10-26"/>
    <m/>
    <m/>
    <m/>
    <m/>
    <m/>
    <m/>
    <m/>
    <m/>
    <m/>
    <m/>
    <m/>
    <m/>
    <m/>
    <m/>
    <m/>
    <m/>
    <m/>
    <m/>
    <m/>
    <s v=" "/>
    <s v="FRESNO"/>
    <s v="COALINGA 02"/>
    <s v="08:39:00"/>
    <n v="44494"/>
    <s v="1517672"/>
    <s v="T005440976"/>
    <m/>
    <s v="NW NW 8 20 15"/>
    <s v="COALINGA"/>
    <n v="36.219169999999998"/>
    <n v="-120.33699"/>
    <s v="DECO"/>
    <s v="CROSSWY, DARRELL"/>
    <s v="252381105"/>
    <m/>
    <n v="9002"/>
    <n v="1"/>
    <s v="Field Remarks: POLE FIRE. CREW CALLED TO REPLACE.  CHKD OTHER SPOT ON LINE THAT CUSTOMERS STATED THEY ARE STILL OUT OF PWR PGE CHKD OK THERE; Dispatcher Remarks: nan; Office Remarks: SMART MTR AUTO-GENERATED TAG "/>
    <m/>
    <m/>
    <m/>
    <m/>
    <m/>
    <m/>
    <m/>
    <m/>
    <s v=" "/>
    <m/>
    <m/>
    <m/>
    <m/>
    <m/>
    <m/>
    <m/>
    <m/>
    <m/>
    <m/>
    <m/>
    <m/>
    <m/>
    <m/>
    <m/>
    <m/>
    <m/>
    <m/>
    <m/>
    <m/>
    <m/>
    <s v="OVERHEAD"/>
    <s v="POLE-WOOD"/>
    <m/>
    <m/>
    <m/>
    <m/>
    <m/>
    <m/>
    <m/>
    <m/>
    <m/>
    <m/>
    <m/>
    <m/>
    <m/>
    <m/>
    <m/>
    <m/>
    <m/>
    <m/>
    <m/>
    <m/>
    <m/>
    <m/>
    <m/>
    <m/>
    <m/>
    <m/>
    <m/>
    <m/>
    <m/>
    <m/>
    <m/>
    <m/>
    <m/>
    <m/>
    <m/>
    <m/>
    <m/>
    <m/>
    <m/>
    <m/>
    <m/>
    <m/>
    <m/>
    <m/>
    <m/>
    <m/>
    <m/>
    <m/>
    <m/>
  </r>
  <r>
    <n v="2132"/>
    <s v="BRV6"/>
    <s v="3 - QC Complete"/>
    <n v="44559"/>
    <n v="44617"/>
    <s v="failed fuse; pole fire; this information is preliminary"/>
    <s v="\\fxshare-nas05\quotashare-fs01\ESA\5 - Ignition Tracking\2021_Ignition_QC_Folders\20211025_1520235_nan_nan_T005444594"/>
    <s v=" "/>
    <s v="Y"/>
    <s v="BRV6"/>
    <s v="Changed Create time from 0805 to 2005. Changed Outage time from 0805 to 1953 to match ILIS FNL. Changed Failure driver from failed fuse to tracking for pole fire. Changed Equipment Type Associated to ignition from fuse to pole. Changed Lat/Long from 37.9651900, -122.3661300 to 37.9653276563, -122.3645812312. "/>
    <n v="44559"/>
    <m/>
    <s v="Not In Scope"/>
    <m/>
    <m/>
    <m/>
    <m/>
    <m/>
    <m/>
    <m/>
    <m/>
    <m/>
    <m/>
    <m/>
    <m/>
    <m/>
    <m/>
    <m/>
    <m/>
    <m/>
    <m/>
    <m/>
    <m/>
    <m/>
    <m/>
    <m/>
    <m/>
    <m/>
    <m/>
    <m/>
    <m/>
    <m/>
    <m/>
    <m/>
    <m/>
    <s v="N"/>
    <m/>
    <m/>
    <m/>
    <m/>
    <m/>
    <m/>
    <s v="N"/>
    <m/>
    <m/>
    <m/>
    <m/>
    <m/>
    <m/>
    <s v=" "/>
    <x v="61"/>
    <s v="20:05:00"/>
    <n v="44494"/>
    <s v="19:53:00"/>
    <s v="FAS"/>
    <s v="Y"/>
    <s v="N"/>
    <n v="1520235"/>
    <s v="21-0137724"/>
    <m/>
    <s v="T005444594"/>
    <n v="122256443"/>
    <m/>
    <m/>
    <m/>
    <s v=" "/>
    <x v="0"/>
    <x v="0"/>
    <s v="N"/>
    <s v="N"/>
    <s v="N"/>
    <s v="On October 25, 2021 at 2005 hours, a PG&amp;E Troubleman was dispatched to the Richmond R 1129 12kV Distribution Circuit in the vicinity of Brookside Dr and Fred Jackson Way, Richmond in response to a pole fire. Initial analysis indicates tracking caused the ignition. A primary pole is suspected to be the origin point of the fire and resulted in 21 customers experienced an outage. The ensuing fire was contained to PG&amp;E assets and it is unknown who suppressed the fire. PG&amp;E Crew replaced the damaged pole on October 26, 2021."/>
    <s v="PG&amp;E"/>
    <s v="Other"/>
    <s v="PG&amp;E Structure"/>
    <s v="D"/>
    <s v="D"/>
    <s v="Structure-PG&amp;E only"/>
    <m/>
    <m/>
    <m/>
    <m/>
    <m/>
    <s v="Contamination"/>
    <s v="Contamination"/>
    <s v="Tracking"/>
    <s v="Y"/>
    <s v="Overhead"/>
    <x v="0"/>
    <s v="Pole"/>
    <s v="Pole"/>
    <n v="101428275"/>
    <s v=" "/>
    <x v="0"/>
    <n v="37.965327656299998"/>
    <n v="-122.36458123120001"/>
    <s v="Contra Costa"/>
    <s v="RICHMOND R 1129"/>
    <n v="12000"/>
    <s v="RICHMOND R 1129BR148"/>
    <x v="0"/>
    <s v="Unknown"/>
    <s v="Urban"/>
    <s v="Grass Fuel Model"/>
    <s v="Grass and dirt"/>
    <s v="N"/>
    <m/>
    <m/>
    <m/>
    <m/>
    <s v="N"/>
    <s v="N"/>
    <m/>
    <m/>
    <s v="2021-10-26"/>
    <m/>
    <m/>
    <m/>
    <m/>
    <m/>
    <m/>
    <m/>
    <m/>
    <m/>
    <m/>
    <m/>
    <m/>
    <m/>
    <m/>
    <m/>
    <m/>
    <m/>
    <m/>
    <m/>
    <s v=" "/>
    <s v="EAST BAY"/>
    <s v="RICHMOND 04"/>
    <s v="20:05:00"/>
    <n v="44494"/>
    <s v="1520235"/>
    <s v="T005444594"/>
    <s v="DEVR9227"/>
    <s v="BROOKSIDE 2 E/O 3RD ST"/>
    <s v="RICHMOND"/>
    <n v="37.96519"/>
    <n v="-122.36613"/>
    <s v="EBL6"/>
    <s v="LUKE, ESTEBAN"/>
    <s v="013471129"/>
    <m/>
    <n v="9110"/>
    <n v="1"/>
    <s v="Field Remarks: BURNT POLE TOP,CALLED FOR  A CREW; Dispatcher Remarks: nan; Office Remarks:  "/>
    <m/>
    <m/>
    <m/>
    <m/>
    <m/>
    <m/>
    <m/>
    <m/>
    <s v=" "/>
    <m/>
    <m/>
    <m/>
    <m/>
    <m/>
    <m/>
    <m/>
    <m/>
    <m/>
    <m/>
    <m/>
    <m/>
    <m/>
    <m/>
    <m/>
    <m/>
    <m/>
    <m/>
    <m/>
    <m/>
    <m/>
    <s v="FIRE, POLE"/>
    <s v="POLE-WOOD"/>
    <m/>
    <m/>
    <m/>
    <m/>
    <m/>
    <m/>
    <m/>
    <m/>
    <m/>
    <m/>
    <m/>
    <m/>
    <m/>
    <m/>
    <m/>
    <m/>
    <m/>
    <m/>
    <m/>
    <m/>
    <m/>
    <m/>
    <m/>
    <m/>
    <m/>
    <m/>
    <m/>
    <m/>
    <m/>
    <m/>
    <m/>
    <m/>
    <m/>
    <m/>
    <m/>
    <m/>
    <m/>
    <m/>
    <m/>
    <m/>
    <m/>
    <m/>
    <m/>
    <m/>
    <m/>
    <m/>
    <m/>
    <m/>
    <m/>
  </r>
  <r>
    <n v="2131"/>
    <s v="BRV6"/>
    <s v="3 - QC Complete"/>
    <n v="44559"/>
    <n v="44617"/>
    <s v="failed line recloser; pole fire; this information is preliminary"/>
    <s v="\\fxshare-nas05\quotashare-fs01\ESA\5 - Ignition Tracking\2021_Ignition_QC_Folders\20211025_1517072_nan_nan_T005440726"/>
    <s v=" "/>
    <s v="Y"/>
    <s v="BRV6"/>
    <s v="Changed outage time from 0803 to 0928 to match ILIS FNL. Changed Lat/Long from 39.0571100, -122.1430700 to 39.0574252242, -122.1675100063. Changed failure from pole to tracking. "/>
    <n v="44559"/>
    <m/>
    <s v="Not In Scope"/>
    <m/>
    <m/>
    <m/>
    <m/>
    <m/>
    <m/>
    <m/>
    <m/>
    <m/>
    <m/>
    <m/>
    <m/>
    <m/>
    <m/>
    <m/>
    <m/>
    <m/>
    <m/>
    <m/>
    <m/>
    <m/>
    <m/>
    <m/>
    <m/>
    <m/>
    <m/>
    <m/>
    <m/>
    <m/>
    <m/>
    <m/>
    <m/>
    <s v="N"/>
    <m/>
    <m/>
    <m/>
    <m/>
    <m/>
    <m/>
    <s v="N"/>
    <m/>
    <m/>
    <m/>
    <m/>
    <m/>
    <m/>
    <s v=" "/>
    <x v="61"/>
    <s v="08:03:00"/>
    <n v="44494"/>
    <s v="09:28:00"/>
    <s v="FAS"/>
    <s v="Y"/>
    <s v="N"/>
    <s v="1517072, 1519020"/>
    <s v="21-0137051"/>
    <m/>
    <s v="T005440726"/>
    <n v="122252769"/>
    <m/>
    <m/>
    <m/>
    <s v=" "/>
    <x v="0"/>
    <x v="0"/>
    <s v="N"/>
    <s v="N"/>
    <s v="N"/>
    <s v="On October 25, 2021 at 0803 hours, a PG&amp;E Troubleman was dispatched to the Cortina 1101 12kV Distribution Circuit in the vicinity of Hahn Rd and Evans Rd, Williams in response to a pole fire. Initial analysis indicates tracking caused the ignition. A primary pole is suspected to be the origin point of the fire and resulted in 15 customers experienced an outage. The ensuing fire was contained to PG&amp;E assets and it is unknown who suppressed the fire. PG&amp;E Crew replaced the damaged pole, crossarm and transformer on October 25, 2021."/>
    <s v="PG&amp;E"/>
    <s v="Other"/>
    <s v="PG&amp;E Structure"/>
    <s v="D"/>
    <s v="D"/>
    <s v="Structure-PG&amp;E only"/>
    <m/>
    <m/>
    <m/>
    <m/>
    <m/>
    <s v="Contamination"/>
    <s v="Contamination"/>
    <s v="Tracking"/>
    <s v="N"/>
    <s v="Overhead"/>
    <x v="0"/>
    <s v="Pole"/>
    <s v="Pole, Transformer, Crossarm"/>
    <n v="101621413"/>
    <s v=" "/>
    <x v="0"/>
    <n v="39.057425224200003"/>
    <n v="-122.16751000630001"/>
    <s v="Colusa"/>
    <s v="CORTINA 1101"/>
    <n v="12000"/>
    <s v="CORTINA 110130014"/>
    <x v="0"/>
    <s v="Unknown"/>
    <s v="Agriculture"/>
    <s v="Fire-resistive fuel bed"/>
    <s v="dirt"/>
    <s v="N"/>
    <m/>
    <m/>
    <m/>
    <m/>
    <s v="N"/>
    <s v="N"/>
    <m/>
    <m/>
    <s v="2021-10-26"/>
    <m/>
    <m/>
    <m/>
    <m/>
    <m/>
    <m/>
    <m/>
    <m/>
    <m/>
    <m/>
    <m/>
    <m/>
    <m/>
    <m/>
    <m/>
    <m/>
    <m/>
    <m/>
    <m/>
    <s v=" "/>
    <s v="SACRAMENTO"/>
    <s v="COLUSA"/>
    <s v="08:03:00"/>
    <n v="44494"/>
    <s v="1517072"/>
    <s v="T005440726"/>
    <s v="5685"/>
    <s v="HAHN RD"/>
    <s v="ARBUCKLE"/>
    <n v="39.057109999999987"/>
    <n v="-122.14306999999999"/>
    <s v="C1SP"/>
    <s v="STOCKTON, CHRIS"/>
    <s v="063121101"/>
    <m/>
    <n v="9110"/>
    <m/>
    <s v="Field Remarks: NEED CREW TO REPLACE BROKEN POLE ... RECLOSURE 30014 OPENED TO OPEN S/B #30205 ... M&amp;C SUPV NOTIFIED ... ETOR SUBMITTED ... ''A'' TAG CREATED &amp; SENT ; Dispatcher Remarks: nan; Office Remarks: AXS-AXS OK XSTR-EVANS PWR-Y POLE IS ON FIRE, WIRES ARE HANGING LOW, TOP OF POLE BROKEN AND HANGING LOW. "/>
    <m/>
    <m/>
    <m/>
    <m/>
    <m/>
    <m/>
    <m/>
    <m/>
    <s v=" "/>
    <m/>
    <m/>
    <m/>
    <m/>
    <m/>
    <m/>
    <m/>
    <m/>
    <m/>
    <m/>
    <m/>
    <m/>
    <m/>
    <m/>
    <m/>
    <m/>
    <m/>
    <m/>
    <m/>
    <m/>
    <m/>
    <s v="OVERHEAD"/>
    <s v="POLE-WOOD"/>
    <m/>
    <m/>
    <m/>
    <m/>
    <m/>
    <m/>
    <m/>
    <m/>
    <m/>
    <m/>
    <m/>
    <m/>
    <m/>
    <m/>
    <m/>
    <m/>
    <m/>
    <m/>
    <m/>
    <m/>
    <m/>
    <m/>
    <m/>
    <m/>
    <m/>
    <m/>
    <m/>
    <m/>
    <m/>
    <m/>
    <m/>
    <m/>
    <m/>
    <m/>
    <m/>
    <m/>
    <m/>
    <m/>
    <m/>
    <m/>
    <m/>
    <m/>
    <m/>
    <m/>
    <m/>
    <m/>
    <m/>
    <m/>
    <m/>
  </r>
  <r>
    <n v="2130"/>
    <s v="DLY6"/>
    <s v="3 - QC Complete"/>
    <n v="44537"/>
    <n v="44617"/>
    <s v="pole fire; failed line recloser; this information is preliminary"/>
    <s v="\\fxshare-nas05\quotashare-fs01\ESA\5 - Ignition Tracking\2021_Ignition_QC_Folders\20211025_1517373_nan_nan_T005440688"/>
    <s v=" "/>
    <s v="Y"/>
    <s v="DLY6"/>
    <s v="UPDATED FO ID, UPDATED CREATE TIME AND OUTAGE TIME"/>
    <n v="44537"/>
    <m/>
    <s v="Not In Scope"/>
    <m/>
    <m/>
    <m/>
    <m/>
    <m/>
    <m/>
    <m/>
    <m/>
    <m/>
    <m/>
    <m/>
    <m/>
    <m/>
    <m/>
    <m/>
    <m/>
    <m/>
    <m/>
    <m/>
    <m/>
    <m/>
    <m/>
    <m/>
    <m/>
    <m/>
    <m/>
    <m/>
    <m/>
    <m/>
    <m/>
    <m/>
    <m/>
    <s v="N"/>
    <m/>
    <m/>
    <m/>
    <m/>
    <m/>
    <m/>
    <s v="N"/>
    <m/>
    <m/>
    <m/>
    <m/>
    <m/>
    <m/>
    <s v=" "/>
    <x v="61"/>
    <s v="07:53:00"/>
    <n v="44494"/>
    <s v="07:26:00"/>
    <s v="FAS"/>
    <s v="Y"/>
    <s v="N"/>
    <n v="1517373"/>
    <s v="21-0136958"/>
    <m/>
    <s v="T005440688, T005440663"/>
    <n v="122252762"/>
    <m/>
    <m/>
    <m/>
    <s v=" "/>
    <x v="0"/>
    <x v="0"/>
    <s v="N"/>
    <s v="N"/>
    <s v="N"/>
    <s v="On October 25, 2021 07:53 hours, a PG&amp;E Troubleman was dispatched to the Malaga 1108, a 12kV Distribution Circuit on the corner of East American Ave and South Orange Ave in Fresno in response to a pole fire. Initial analysis indicates tracking caused the ignition.  The troubleman arrived to find the pole had burned at the crossarm and hardware causing the top half of the pole to hang from the conductor.  As a result of this incident, 330 customers experienced a power outage.  The ensuing fire was contained to the pole and it is unknown who suppressed the fire.   A PG&amp;E Hired Contract Crew set a new pole and crossarms on October 26, 2021."/>
    <s v="PG&amp;E"/>
    <s v="Other"/>
    <s v="PG&amp;E Structure"/>
    <s v="D"/>
    <s v="D"/>
    <s v="Structure-PG&amp;E only"/>
    <s v="Burned Pole "/>
    <m/>
    <m/>
    <m/>
    <m/>
    <s v="Contamination"/>
    <s v="Contamination"/>
    <s v="Tracking"/>
    <s v="N"/>
    <s v="Overhead"/>
    <x v="0"/>
    <s v="Recloser"/>
    <s v="Pole, Crossarm "/>
    <n v="100810622"/>
    <s v=" "/>
    <x v="0"/>
    <n v="36.663455904800003"/>
    <n v="-119.7638506625"/>
    <s v="Fresno"/>
    <s v="MALAGA 1108"/>
    <n v="12000"/>
    <s v="MALAGA 1108R9217"/>
    <x v="0"/>
    <s v="Unknown"/>
    <s v="Agriculture"/>
    <s v="Grass Fuel Model"/>
    <s v="low grass "/>
    <s v="N"/>
    <m/>
    <m/>
    <m/>
    <m/>
    <s v="N"/>
    <s v="N"/>
    <m/>
    <m/>
    <s v="2021-10-26"/>
    <m/>
    <m/>
    <m/>
    <m/>
    <m/>
    <m/>
    <m/>
    <m/>
    <m/>
    <m/>
    <m/>
    <m/>
    <m/>
    <m/>
    <m/>
    <m/>
    <m/>
    <m/>
    <m/>
    <s v=" "/>
    <s v="FRESNO"/>
    <s v="FRESNO 03"/>
    <s v="07:57:00"/>
    <n v="44494"/>
    <s v="1517373"/>
    <s v="T005440688"/>
    <s v="602"/>
    <s v="E JEFFERSON AVE"/>
    <s v="FRESNO"/>
    <n v="36.66348"/>
    <n v="-119.73858"/>
    <s v="LDPG"/>
    <s v="PATTON, LANDON"/>
    <s v="254251108"/>
    <m/>
    <n v="9002"/>
    <n v="1"/>
    <s v="Field Remarks: crew to replace burned pole w/ 1 alley arm 2 line arms 3 phase 2 sol cu ; Dispatcher Remarks: nan; Office Remarks: SMART MTR AUTO-GENERATED TAG "/>
    <m/>
    <m/>
    <m/>
    <m/>
    <m/>
    <m/>
    <m/>
    <m/>
    <s v=" "/>
    <m/>
    <m/>
    <m/>
    <m/>
    <m/>
    <m/>
    <m/>
    <m/>
    <m/>
    <m/>
    <m/>
    <m/>
    <m/>
    <m/>
    <m/>
    <m/>
    <m/>
    <m/>
    <m/>
    <m/>
    <m/>
    <s v="FIRE, POLE"/>
    <s v="POLE-WOOD"/>
    <m/>
    <m/>
    <m/>
    <m/>
    <m/>
    <m/>
    <m/>
    <m/>
    <m/>
    <m/>
    <m/>
    <m/>
    <m/>
    <m/>
    <m/>
    <m/>
    <m/>
    <m/>
    <m/>
    <m/>
    <m/>
    <m/>
    <m/>
    <m/>
    <m/>
    <m/>
    <m/>
    <m/>
    <m/>
    <m/>
    <m/>
    <m/>
    <m/>
    <m/>
    <m/>
    <m/>
    <m/>
    <m/>
    <m/>
    <m/>
    <m/>
    <m/>
    <m/>
    <m/>
    <m/>
    <m/>
    <m/>
    <m/>
    <m/>
  </r>
  <r>
    <n v="2129"/>
    <s v="DLY6"/>
    <s v="3 - QC Complete"/>
    <n v="44537"/>
    <n v="44617"/>
    <s v="pole fire; failed line recloser; conductor on crossarm; this information is preliminary"/>
    <s v="\\fxshare-nas05\quotashare-fs01\ESA\5 - Ignition Tracking\2021_Ignition_QC_Folders\20211025_1517380_nan_nan_T005440571"/>
    <s v=" "/>
    <s v="Y"/>
    <s v="DLY6"/>
    <s v="UPDATED OUTAGE TIME, LAT/LONG "/>
    <n v="44537"/>
    <m/>
    <s v="Not In Scope"/>
    <m/>
    <m/>
    <m/>
    <m/>
    <m/>
    <m/>
    <m/>
    <m/>
    <m/>
    <m/>
    <m/>
    <m/>
    <m/>
    <m/>
    <m/>
    <m/>
    <m/>
    <m/>
    <m/>
    <m/>
    <m/>
    <m/>
    <m/>
    <m/>
    <m/>
    <m/>
    <m/>
    <m/>
    <m/>
    <m/>
    <m/>
    <m/>
    <s v="N"/>
    <m/>
    <m/>
    <m/>
    <m/>
    <m/>
    <m/>
    <s v="N"/>
    <m/>
    <m/>
    <m/>
    <m/>
    <m/>
    <m/>
    <s v=" "/>
    <x v="61"/>
    <s v="07:40:00"/>
    <n v="44494"/>
    <s v="07:31:00"/>
    <s v="FAS"/>
    <s v="Y"/>
    <s v="N"/>
    <n v="1517380"/>
    <s v="21-0136974"/>
    <m/>
    <s v="T005440571"/>
    <s v="122252675, 122252691"/>
    <m/>
    <m/>
    <m/>
    <s v=" "/>
    <x v="0"/>
    <x v="0"/>
    <s v="N"/>
    <s v="N"/>
    <s v="N"/>
    <s v="On October 24, 2021 at 07:50 hours, a PG&amp;E Troubleman was dispatched to the McCall 1107, a 12kV Distribution Circuit on East Mountain View Avenue near South Golden State Boulevard in Kingsburg in response to a pole fire. Initial analysis indicates tracking caused the ignition. The Troubleman arrived to the pole had caught fire and the switch failed.  As a result of this event,  767 customers experienced a power outage.  The ensuing fire was contained to the equipment, and it is unknown who suppressed the fire. A PG&amp;E Crew replaced the pole, crossarm, insulator, conductor and switch on October 25, 2021."/>
    <s v="PG&amp;E"/>
    <s v="Other"/>
    <s v="PG&amp;E Structure"/>
    <s v="D"/>
    <s v="D"/>
    <s v="Structure-PG&amp;E only"/>
    <s v="Pole fire and buck "/>
    <m/>
    <m/>
    <m/>
    <m/>
    <s v="Contamination"/>
    <s v="Contamination"/>
    <s v="Tracking"/>
    <s v="N"/>
    <s v="Overhead"/>
    <x v="0"/>
    <s v="Recloser"/>
    <s v="Pole, Crossarm, Insulator, Conductor, Switch "/>
    <n v="100881759"/>
    <s v=" "/>
    <x v="0"/>
    <n v="36.547154953499998"/>
    <n v="-119.5877291341"/>
    <s v="Fresno"/>
    <s v="MC CALL 1107"/>
    <n v="12000"/>
    <s v="MC CALL 110738274"/>
    <x v="0"/>
    <s v="Unknown"/>
    <s v="Agriculture"/>
    <s v="Grass Fuel Model"/>
    <s v="Low Grass, ag field"/>
    <s v="N"/>
    <m/>
    <m/>
    <m/>
    <m/>
    <s v="N"/>
    <s v="N"/>
    <m/>
    <m/>
    <s v="2021-10-26"/>
    <m/>
    <m/>
    <m/>
    <m/>
    <m/>
    <m/>
    <m/>
    <m/>
    <m/>
    <m/>
    <m/>
    <m/>
    <m/>
    <m/>
    <m/>
    <m/>
    <m/>
    <m/>
    <m/>
    <s v=" "/>
    <s v="FRESNO"/>
    <s v="SELMA  01"/>
    <s v="07:40:00"/>
    <n v="44494"/>
    <s v="1517380"/>
    <s v="T005440571"/>
    <s v="UNKNOWN"/>
    <s v="HWY 99 , MOUNTAIN VIEW"/>
    <s v="KINGSBURG"/>
    <n v="36.603559999999987"/>
    <n v="-119.57498"/>
    <s v="JKBX"/>
    <s v="BUCHANAN, JORDAN"/>
    <s v="254121107"/>
    <m/>
    <n v="9002"/>
    <m/>
    <s v="Field Remarks: pole fire line and buck. 1/0acsr slack span going across mtn view cut in clear. opened 6467 and tagged mol. crew needs to replace clappers on switch. called for crew and traffic control. marked usa. log# 21-136974; Dispatcher Remarks: nan; Office Remarks: AXS-OK POLE ON FIRE AT HWY 99 AND MOUNTAIN VIEW. "/>
    <m/>
    <m/>
    <m/>
    <m/>
    <m/>
    <m/>
    <m/>
    <m/>
    <s v=" "/>
    <m/>
    <m/>
    <m/>
    <m/>
    <m/>
    <m/>
    <m/>
    <m/>
    <m/>
    <m/>
    <m/>
    <m/>
    <m/>
    <m/>
    <m/>
    <m/>
    <m/>
    <m/>
    <m/>
    <m/>
    <m/>
    <s v="FIRE, POLE"/>
    <s v="POLE-WOOD"/>
    <m/>
    <m/>
    <m/>
    <m/>
    <m/>
    <m/>
    <m/>
    <m/>
    <m/>
    <m/>
    <m/>
    <m/>
    <m/>
    <m/>
    <m/>
    <m/>
    <m/>
    <m/>
    <m/>
    <m/>
    <m/>
    <m/>
    <m/>
    <m/>
    <m/>
    <m/>
    <m/>
    <m/>
    <m/>
    <m/>
    <m/>
    <m/>
    <m/>
    <m/>
    <m/>
    <m/>
    <m/>
    <m/>
    <m/>
    <m/>
    <m/>
    <m/>
    <m/>
    <m/>
    <m/>
    <m/>
    <m/>
    <m/>
    <m/>
  </r>
  <r>
    <n v="2128"/>
    <s v="CATX"/>
    <s v="3 - QC Complete"/>
    <n v="44519"/>
    <n v="44617"/>
    <s v="pole fire; unknown cause as of 11/4/2021; this information is preliminary"/>
    <s v="\\fxshare-nas05\quotashare-fs01\ESA\5 - Ignition Tracking\2021_Ignition_QC_Folders\20211025_1513621_nan_nan_T005440306"/>
    <s v=" "/>
    <s v="Y"/>
    <s v="CATX"/>
    <s v="OIS updated to 1518828 per OIS report. Outage time updated to FNL on ILIS report."/>
    <n v="44519"/>
    <m/>
    <s v="Not In Scope"/>
    <m/>
    <m/>
    <m/>
    <m/>
    <m/>
    <m/>
    <m/>
    <m/>
    <m/>
    <m/>
    <m/>
    <m/>
    <m/>
    <m/>
    <m/>
    <m/>
    <m/>
    <m/>
    <m/>
    <m/>
    <m/>
    <m/>
    <m/>
    <m/>
    <m/>
    <m/>
    <m/>
    <m/>
    <m/>
    <m/>
    <m/>
    <m/>
    <s v="N"/>
    <m/>
    <m/>
    <m/>
    <m/>
    <m/>
    <m/>
    <s v="Y"/>
    <n v="44519"/>
    <n v="44519"/>
    <s v="JPZ2"/>
    <s v="Juan Zuniga (925) 899-7845"/>
    <s v="Juan advised the igntion was due to tracking. The fire was contained to the pole and self-extinguished. "/>
    <m/>
    <s v=" "/>
    <x v="61"/>
    <s v="07:06:00"/>
    <n v="44493"/>
    <s v="15:48:00"/>
    <s v="ILIS/OIS"/>
    <s v="Y"/>
    <s v="N"/>
    <s v="1513621, 1518828"/>
    <s v="21-0137357"/>
    <m/>
    <s v="T005440306"/>
    <n v="122252346"/>
    <m/>
    <m/>
    <m/>
    <s v=" "/>
    <x v="0"/>
    <x v="0"/>
    <s v="N"/>
    <s v="N"/>
    <s v="N"/>
    <s v="On October 25, 2021 at 0706 hours, a PG&amp;E Troubleman was dispatched to the Brentwood 2105 21kV distribution circuit near Camino Diablo Road and Bixler Road in the vicinity of Bryon in response to a pole fire. Initial analysis indicates the ignition was caused by tracking. The fire damaged the pole, transformer and crossarm. The ensuing fire was contained to the pole and self-extinguished. A PG&amp;E crew replaced the transformer, crossarm, down guy and cutout on October 25, 2021."/>
    <s v="PG&amp;E"/>
    <s v="Other"/>
    <s v="PG&amp;E Structure"/>
    <s v="D"/>
    <s v="D"/>
    <s v="Structure-PG&amp;E only"/>
    <s v="Fire was contianed to the pole "/>
    <m/>
    <m/>
    <m/>
    <m/>
    <s v="Contamination"/>
    <s v="Contamination"/>
    <s v="Tracking"/>
    <m/>
    <s v="Overhead"/>
    <x v="0"/>
    <s v="Pole"/>
    <s v="Pole, Transformer, Crossarm, Downguy, Cutout"/>
    <n v="103764957"/>
    <s v=" "/>
    <x v="0"/>
    <n v="37.870240000000003"/>
    <n v="-121.61921"/>
    <s v="Contra Costa"/>
    <s v="BRENTWOOD 2105"/>
    <n v="21000"/>
    <s v="BRENTWOOD 2105B534R"/>
    <x v="0"/>
    <s v="Self-Extinguished "/>
    <s v="Urban"/>
    <s v="Fire-resistive fuel bed"/>
    <s v="Gravel"/>
    <s v="N"/>
    <m/>
    <m/>
    <m/>
    <m/>
    <s v="N"/>
    <s v="N"/>
    <m/>
    <m/>
    <s v="2021-10-26"/>
    <m/>
    <m/>
    <m/>
    <m/>
    <m/>
    <m/>
    <m/>
    <m/>
    <m/>
    <m/>
    <m/>
    <m/>
    <m/>
    <m/>
    <m/>
    <m/>
    <m/>
    <m/>
    <m/>
    <s v=" "/>
    <s v="DIABLO"/>
    <s v="ANTIOCH 06"/>
    <s v="07:06:00"/>
    <n v="44494"/>
    <s v="1513621"/>
    <s v="T005440306"/>
    <s v="4265"/>
    <s v="CAMINO DIABLO"/>
    <s v="BYRON"/>
    <n v="37.870240000000003"/>
    <n v="-121.61923"/>
    <s v="JPZ2"/>
    <s v="ZUNIGA, JUAN "/>
    <s v="014592105"/>
    <m/>
    <n v="9002"/>
    <m/>
    <s v="Field Remarks: POLE TOP BURNT OFF CUT JUMPERS IN CLEAR TO TAP 2 CUSTOMERS OUT OF POWER. ; Dispatcher Remarks: nan; Office Remarks: , PWR-ICIA,TOP OF POLE CAUGHT FIRE AND LINE HANGING AND NO POWERCUSTOMER CALLED WANTNG UPDATE ON RESOLUTION, SHE STATESSHE HAS B EEN TOLD SHE DOESNO HAVE POWER AND SHE IS UPET AND CLOSE TO MAKING COMPLAINT."/>
    <m/>
    <m/>
    <m/>
    <m/>
    <m/>
    <m/>
    <m/>
    <m/>
    <s v=" "/>
    <m/>
    <m/>
    <m/>
    <m/>
    <m/>
    <m/>
    <m/>
    <m/>
    <m/>
    <m/>
    <m/>
    <m/>
    <m/>
    <m/>
    <m/>
    <m/>
    <m/>
    <m/>
    <m/>
    <m/>
    <m/>
    <s v="OVERHEAD"/>
    <s v="POLE-WOOD"/>
    <m/>
    <m/>
    <m/>
    <m/>
    <m/>
    <m/>
    <m/>
    <m/>
    <m/>
    <m/>
    <m/>
    <m/>
    <m/>
    <m/>
    <m/>
    <m/>
    <m/>
    <m/>
    <m/>
    <m/>
    <m/>
    <m/>
    <m/>
    <m/>
    <m/>
    <m/>
    <m/>
    <m/>
    <m/>
    <m/>
    <m/>
    <m/>
    <m/>
    <m/>
    <m/>
    <m/>
    <m/>
    <m/>
    <m/>
    <m/>
    <m/>
    <m/>
    <m/>
    <m/>
    <m/>
    <m/>
    <m/>
    <m/>
    <m/>
  </r>
  <r>
    <n v="2127"/>
    <s v="BRV6"/>
    <s v="3 - QC Complete"/>
    <n v="44536"/>
    <n v="44617"/>
    <s v="pole fire; failed fuse; this information is preliminary"/>
    <s v="\\fxshare-nas05\quotashare-fs01\ESA\5 - Ignition Tracking\2021_Ignition_QC_Folders\20211025_1516871_nan_nan_T005439901"/>
    <s v=" "/>
    <s v="Y"/>
    <s v="BRV6"/>
    <s v="Change Outage time from 0453 to 0359 to match ILIS FNL. Changed Suspected Initiating Event, Failure Driver and Failure Sub-Driver from Fuse failure to tracking (Pole top fire caused fuse to blow). Changed Equipment Type associated to Ignition from Fuse to Pole. Changed Lat/Long from 35.43252, -120.88443 to 35.4326085575, -120.8842524109"/>
    <n v="44522"/>
    <m/>
    <s v="Not In Scope"/>
    <m/>
    <m/>
    <m/>
    <m/>
    <m/>
    <m/>
    <m/>
    <m/>
    <m/>
    <m/>
    <m/>
    <m/>
    <m/>
    <m/>
    <m/>
    <m/>
    <m/>
    <m/>
    <m/>
    <m/>
    <m/>
    <m/>
    <m/>
    <m/>
    <m/>
    <m/>
    <m/>
    <m/>
    <m/>
    <m/>
    <m/>
    <m/>
    <s v="N"/>
    <m/>
    <m/>
    <m/>
    <m/>
    <m/>
    <m/>
    <s v="N"/>
    <m/>
    <m/>
    <m/>
    <m/>
    <m/>
    <m/>
    <s v=" "/>
    <x v="61"/>
    <s v="04:53:00"/>
    <n v="44494"/>
    <s v="03:59:00"/>
    <s v="FAS"/>
    <s v="Y"/>
    <s v="N"/>
    <n v="1516871"/>
    <s v="21-0136877"/>
    <m/>
    <s v="T005439901, T005439842"/>
    <n v="122252070"/>
    <m/>
    <m/>
    <m/>
    <s v=" "/>
    <x v="0"/>
    <x v="0"/>
    <s v="N"/>
    <s v="N"/>
    <s v="N"/>
    <s v="On October 25, 2021 at 0455 hours, a PG&amp;E Troubleman was dispatched to the Cayucos 1102  12kV Distribution Circuit in the vicinity of Ocean Blvd and Hidalgo St, Cayucos in response to a pole fire. Initial analysis indicates tracking caused the ignition. A primary pole top is suspected to be the origin point of the fire, burning off the top 4'. The ignition resulted in 87 customers experienced an outage. The ensuing fire was contained to PG&amp;E assets and it is unknown who suppressed the fire. PG&amp;E Crew replaced the pole on October 25, 2021."/>
    <s v="PG&amp;E"/>
    <s v="Other"/>
    <s v="Pole"/>
    <s v="D"/>
    <s v="D"/>
    <s v="Structure-PG&amp;E only"/>
    <m/>
    <m/>
    <m/>
    <m/>
    <m/>
    <s v="Contamination"/>
    <s v="Contamination"/>
    <s v="Tracking"/>
    <s v="Y"/>
    <s v="Overhead"/>
    <x v="0"/>
    <s v="Pole"/>
    <s v="Pole"/>
    <n v="104060359"/>
    <s v=" "/>
    <x v="0"/>
    <n v="35.432608557499996"/>
    <n v="-120.8842524109"/>
    <s v="San Luis Obispo"/>
    <s v="CAYUCOS 1102 "/>
    <n v="12000"/>
    <s v="CAYUCOS 1102W16"/>
    <x v="0"/>
    <s v="Unknown"/>
    <s v="Urban"/>
    <s v="Brush fuel model"/>
    <s v="Brush Shrubs "/>
    <s v="N"/>
    <m/>
    <m/>
    <m/>
    <m/>
    <s v="N"/>
    <s v="N"/>
    <m/>
    <m/>
    <s v="2021-10-26"/>
    <m/>
    <m/>
    <m/>
    <m/>
    <m/>
    <m/>
    <m/>
    <m/>
    <m/>
    <m/>
    <m/>
    <m/>
    <m/>
    <m/>
    <m/>
    <m/>
    <m/>
    <m/>
    <m/>
    <s v=" "/>
    <s v="LOS PADRES"/>
    <s v="SAN LUIS OBISPO 01"/>
    <s v="04:53:00"/>
    <n v="44494"/>
    <s v="1516871"/>
    <s v="T005439901"/>
    <s v="2661"/>
    <s v="S OCEAN AVE"/>
    <s v="CAYUCOS"/>
    <n v="35.432519999999997"/>
    <n v="-120.88442999999999"/>
    <s v="JWAC"/>
    <s v="ADORNI, JUSTIN"/>
    <s v="182551102"/>
    <m/>
    <n v="9002"/>
    <m/>
    <s v="Field Remarks: crew to repair burnt pole top rear easement; Dispatcher Remarks: nan; Office Remarks: A:OK;X:OLD CREEK RD;R:, PWR-I "/>
    <m/>
    <m/>
    <m/>
    <m/>
    <m/>
    <m/>
    <m/>
    <m/>
    <s v=" "/>
    <m/>
    <m/>
    <m/>
    <m/>
    <m/>
    <m/>
    <m/>
    <m/>
    <m/>
    <m/>
    <m/>
    <m/>
    <m/>
    <m/>
    <m/>
    <m/>
    <m/>
    <m/>
    <m/>
    <m/>
    <m/>
    <s v="FIRE, POLE"/>
    <s v="POLE-WOOD"/>
    <m/>
    <m/>
    <m/>
    <m/>
    <m/>
    <m/>
    <m/>
    <m/>
    <m/>
    <m/>
    <m/>
    <m/>
    <m/>
    <m/>
    <m/>
    <m/>
    <m/>
    <m/>
    <m/>
    <m/>
    <m/>
    <m/>
    <m/>
    <m/>
    <m/>
    <m/>
    <m/>
    <m/>
    <m/>
    <m/>
    <m/>
    <m/>
    <m/>
    <m/>
    <m/>
    <m/>
    <m/>
    <m/>
    <m/>
    <m/>
    <m/>
    <m/>
    <m/>
    <m/>
    <m/>
    <m/>
    <m/>
    <m/>
    <m/>
  </r>
  <r>
    <n v="2126"/>
    <s v="CFMD"/>
    <s v="3 - QC Complete"/>
    <n v="44592"/>
    <n v="44617"/>
    <s v="tree contacted conductor and caught fire; this information is preliminary"/>
    <s v="\\fxshare-nas05\quotashare-fs01\ESA\5 - Ignition Tracking\2021_Ignition_QC_Folders\20211025_1514562_nan_nan_T005443744"/>
    <s v=" "/>
    <s v="Y "/>
    <s v="CFMD"/>
    <s v="Outage Time, "/>
    <n v="44592"/>
    <m/>
    <s v="Not In Scope"/>
    <m/>
    <m/>
    <m/>
    <m/>
    <m/>
    <m/>
    <m/>
    <m/>
    <m/>
    <m/>
    <m/>
    <s v="Not Required"/>
    <m/>
    <m/>
    <m/>
    <m/>
    <m/>
    <m/>
    <m/>
    <m/>
    <m/>
    <m/>
    <m/>
    <m/>
    <m/>
    <m/>
    <m/>
    <m/>
    <m/>
    <m/>
    <m/>
    <m/>
    <s v="N "/>
    <m/>
    <m/>
    <m/>
    <m/>
    <m/>
    <m/>
    <s v="N "/>
    <m/>
    <m/>
    <m/>
    <m/>
    <m/>
    <m/>
    <s v=" "/>
    <x v="61"/>
    <s v="04:44:00"/>
    <n v="44494"/>
    <s v="04:44:00"/>
    <s v="FAS"/>
    <s v="Y"/>
    <s v="N"/>
    <n v="1514562"/>
    <s v="21-0137625"/>
    <m/>
    <s v="T005443744"/>
    <n v="122256061"/>
    <n v="120019478"/>
    <m/>
    <m/>
    <s v=" "/>
    <x v="0"/>
    <x v="0"/>
    <s v="N"/>
    <s v="N"/>
    <s v="N"/>
    <m/>
    <s v="PG&amp;E"/>
    <s v="Vegetation"/>
    <s v="Tree"/>
    <s v="D"/>
    <s v="D"/>
    <s v="&lt;3 meters of linear travel"/>
    <m/>
    <m/>
    <m/>
    <m/>
    <m/>
    <s v="Vegetation"/>
    <s v="Contact from object"/>
    <s v="Veg. contact"/>
    <s v="Y"/>
    <s v="Overhead"/>
    <x v="0"/>
    <s v="Conductor - Primary"/>
    <m/>
    <n v="100585423"/>
    <s v=" "/>
    <x v="0"/>
    <n v="37.243870000000001"/>
    <n v="-121.88283"/>
    <s v="Santa Clara"/>
    <s v="HICKS 1110"/>
    <n v="12000"/>
    <s v="HICKS 1110CB"/>
    <x v="0"/>
    <s v="Unknown"/>
    <s v="Urban"/>
    <s v="Fire-resistive fuel bed"/>
    <s v="Dirt"/>
    <s v="N"/>
    <m/>
    <m/>
    <m/>
    <m/>
    <s v="N"/>
    <s v="N"/>
    <m/>
    <m/>
    <s v="2021-10-26"/>
    <m/>
    <m/>
    <m/>
    <m/>
    <m/>
    <m/>
    <m/>
    <m/>
    <m/>
    <m/>
    <m/>
    <m/>
    <m/>
    <m/>
    <m/>
    <m/>
    <m/>
    <m/>
    <m/>
    <s v=" "/>
    <s v="SAN JOSE"/>
    <s v="SAN JOSE 13"/>
    <s v="16:44:00"/>
    <n v="44494"/>
    <s v="1514562"/>
    <s v="T005443744"/>
    <s v="1258"/>
    <s v="ASHCROFT LN"/>
    <s v="SAN JOSE"/>
    <n v="37.243870000000001"/>
    <n v="-121.88283"/>
    <s v="AJRH"/>
    <s v="RIGGINS, AARON"/>
    <s v="083431110"/>
    <m/>
    <n v="9190"/>
    <m/>
    <s v="Field Remarks: TREE CREW TO TRIM TREES AWAY FROM SECONDARY IN THIS WHOLE SPAN. SEVERAL TREES PUSHING LINES TOGETHER CAUSING ARCING. I TURNED OFF TRANSFORMER. TMAN OR M/C CAN RE-ENERGIZE AFTER TREE CREW DONE; Dispatcher Remarks: nan; Office Remarks: AXS-OK XSTR- PWR-Y P/ELIZABETH WESTGATE (NEIGHBOR); LARGE SPARKS FROM BACK YARD WILLOW TREE HEATING POWER LINES.ADV TO CALL 911C UST ADV TREE IS NOW CAUGHT ON FIRE ADV NEIGHBOR IS CALLING 911 BUT WANTS US TO COME OUT AS WELL"/>
    <m/>
    <m/>
    <m/>
    <m/>
    <m/>
    <m/>
    <m/>
    <m/>
    <s v=" "/>
    <m/>
    <m/>
    <m/>
    <m/>
    <m/>
    <m/>
    <m/>
    <m/>
    <m/>
    <m/>
    <m/>
    <m/>
    <m/>
    <m/>
    <m/>
    <m/>
    <m/>
    <m/>
    <m/>
    <m/>
    <m/>
    <s v="TREE-GREW INTO LINE"/>
    <s v="SECONDARY"/>
    <m/>
    <m/>
    <m/>
    <m/>
    <m/>
    <m/>
    <m/>
    <m/>
    <m/>
    <m/>
    <m/>
    <m/>
    <m/>
    <m/>
    <m/>
    <m/>
    <m/>
    <m/>
    <m/>
    <m/>
    <m/>
    <m/>
    <m/>
    <m/>
    <m/>
    <m/>
    <m/>
    <m/>
    <m/>
    <m/>
    <m/>
    <m/>
    <m/>
    <m/>
    <m/>
    <m/>
    <m/>
    <m/>
    <m/>
    <m/>
    <m/>
    <m/>
    <m/>
    <m/>
    <m/>
    <m/>
    <m/>
    <m/>
    <m/>
  </r>
  <r>
    <n v="2125"/>
    <s v="P4K5"/>
    <s v="3 - QC Complete"/>
    <n v="44222"/>
    <n v="44617"/>
    <s v="pole fire; failed line recloser; this information is preliminary"/>
    <s v="\\fxshare-nas05\quotashare-fs01\ESA\5 - Ignition Tracking\2021_Ignition_QC_Folders\20211025_1516905_nan_nan_T005439883"/>
    <s v=" "/>
    <s v="Y"/>
    <s v="P4K5"/>
    <s v="Changed the fire lat and long, Changed the circuit protective device "/>
    <n v="44587"/>
    <m/>
    <s v="Not In Scope"/>
    <m/>
    <m/>
    <m/>
    <m/>
    <m/>
    <m/>
    <m/>
    <m/>
    <m/>
    <m/>
    <m/>
    <m/>
    <m/>
    <m/>
    <m/>
    <m/>
    <m/>
    <m/>
    <m/>
    <m/>
    <m/>
    <m/>
    <m/>
    <m/>
    <m/>
    <m/>
    <m/>
    <m/>
    <m/>
    <m/>
    <m/>
    <m/>
    <m/>
    <m/>
    <m/>
    <m/>
    <m/>
    <m/>
    <m/>
    <m/>
    <m/>
    <m/>
    <m/>
    <m/>
    <m/>
    <m/>
    <s v=" "/>
    <x v="61"/>
    <s v="04:36:00"/>
    <n v="44494"/>
    <s v="04:36:00"/>
    <s v="FAS"/>
    <s v="Y"/>
    <s v="N"/>
    <n v="1516905"/>
    <s v="21-0136892"/>
    <m/>
    <s v="T005440004, T005439883"/>
    <n v="122252137"/>
    <m/>
    <m/>
    <s v="No Photos"/>
    <s v=" "/>
    <x v="0"/>
    <x v="0"/>
    <s v="N"/>
    <s v="N"/>
    <s v="N"/>
    <s v="On Oct 25, 2021 at 0436 hours, a PG&amp;E Troubleman was dispatched to the Cayucos 1102 12kV Distribution Circuit on the intersection of Damar street and Coral Avenue in response to a pole fire. Initial analysis indicates recloser failure caused the ignition. The ensuing fire was limited to the PG&amp;E structure and the fire was suppressed by unknown. PG&amp;E Crew replaced the cutout, conductor, guy and crossarm and installed hardware framing to the pole. This is preliminary. _x000a_"/>
    <s v="PG&amp;E"/>
    <s v="Other"/>
    <s v="PG&amp;E Structure"/>
    <s v="D"/>
    <s v="D"/>
    <s v="Structure-PG&amp;E only"/>
    <m/>
    <m/>
    <m/>
    <m/>
    <m/>
    <s v="Equipment - PG&amp;E"/>
    <s v="All types of equipment / facility failure"/>
    <s v="Recloser failure"/>
    <s v="Y"/>
    <s v="Overhead"/>
    <x v="0"/>
    <s v="Recloser"/>
    <s v="Cutout, Hardware framing, Conductor, Guy, Crossarm"/>
    <n v="101929410"/>
    <s v=" "/>
    <x v="0"/>
    <n v="35.3962"/>
    <n v="-120.8625"/>
    <s v="San Luis Obispo"/>
    <s v="CAYUCOS 1102 "/>
    <n v="12000"/>
    <s v="CAYUCOS 1102W18"/>
    <x v="0"/>
    <s v="Unknown"/>
    <s v="Urban"/>
    <s v="Fire-resistive fuel bed"/>
    <m/>
    <s v="N"/>
    <m/>
    <m/>
    <m/>
    <m/>
    <s v="N"/>
    <s v="N"/>
    <m/>
    <m/>
    <s v="2021-10-26"/>
    <m/>
    <m/>
    <m/>
    <m/>
    <m/>
    <m/>
    <m/>
    <m/>
    <m/>
    <m/>
    <m/>
    <m/>
    <m/>
    <m/>
    <m/>
    <m/>
    <m/>
    <m/>
    <m/>
    <s v=" "/>
    <s v="LOS PADRES"/>
    <s v="SAN LUIS OBISPO 01"/>
    <s v="04:36:00"/>
    <n v="44494"/>
    <s v="1516905"/>
    <s v="T005439883"/>
    <s v="195"/>
    <s v="DAMAR ST"/>
    <s v="MORRO BAY"/>
    <n v="35.424490000000013"/>
    <n v="-120.8785"/>
    <s v="DEKF"/>
    <s v="KNUTSON, DUSTIN"/>
    <s v="182551102"/>
    <m/>
    <n v="9260"/>
    <m/>
    <s v="Field Remarks: NEED CREW TO REPAIR BROKEN BMC CUTOUTS INSTALL CUTOUT ARM 2 CUTOUTS AND REPAIR 500 FEET OF 2 SOLID WIRE DOWN MAY WANT TO INSTALL TAC WIRE BROKE RUBBING IN LARGE PINE TREE; Dispatcher Remarks: nan; Office Remarks: AXS-NO AXS ISSUES XSTR-CORAL ST PWR-Y LARGE OVERGROWN TREE IN HIGH VOLTAGE WIRE -WIRE ARCING "/>
    <m/>
    <m/>
    <m/>
    <m/>
    <m/>
    <m/>
    <m/>
    <m/>
    <s v=" "/>
    <m/>
    <m/>
    <m/>
    <m/>
    <m/>
    <m/>
    <m/>
    <m/>
    <m/>
    <m/>
    <m/>
    <m/>
    <m/>
    <m/>
    <m/>
    <m/>
    <m/>
    <m/>
    <m/>
    <m/>
    <m/>
    <s v="OVERHEAD"/>
    <s v="CONDUCTOR, OVERHEAD"/>
    <m/>
    <m/>
    <m/>
    <m/>
    <m/>
    <m/>
    <m/>
    <m/>
    <m/>
    <m/>
    <m/>
    <m/>
    <m/>
    <m/>
    <m/>
    <m/>
    <m/>
    <m/>
    <m/>
    <m/>
    <m/>
    <m/>
    <m/>
    <m/>
    <m/>
    <m/>
    <m/>
    <m/>
    <m/>
    <m/>
    <m/>
    <m/>
    <m/>
    <m/>
    <m/>
    <m/>
    <m/>
    <m/>
    <m/>
    <m/>
    <m/>
    <m/>
    <m/>
    <m/>
    <m/>
    <m/>
    <m/>
    <m/>
    <m/>
  </r>
  <r>
    <n v="2124"/>
    <s v="P4K5"/>
    <s v="3 - QC Complete"/>
    <n v="44589"/>
    <n v="44617"/>
    <s v="pole fire; failed fuse; broken transformer and crossarm; this information is preliminary"/>
    <s v="\\fxshare-nas05\quotashare-fs01\ESA\5 - Ignition Tracking\2021_Ignition_QC_Folders\20211025_1516872_nan_nan_T005439849"/>
    <s v=" "/>
    <s v="Y"/>
    <s v="P4K5"/>
    <s v="updated the create time "/>
    <n v="44589"/>
    <m/>
    <s v="Not In Scope"/>
    <m/>
    <m/>
    <m/>
    <m/>
    <m/>
    <m/>
    <m/>
    <m/>
    <m/>
    <m/>
    <m/>
    <m/>
    <m/>
    <m/>
    <m/>
    <m/>
    <m/>
    <m/>
    <m/>
    <m/>
    <m/>
    <m/>
    <m/>
    <m/>
    <m/>
    <m/>
    <m/>
    <m/>
    <m/>
    <m/>
    <m/>
    <m/>
    <m/>
    <m/>
    <m/>
    <m/>
    <m/>
    <m/>
    <m/>
    <m/>
    <m/>
    <m/>
    <m/>
    <m/>
    <m/>
    <m/>
    <s v=" "/>
    <x v="61"/>
    <s v="04:06:00"/>
    <n v="44494"/>
    <s v="04:09:00"/>
    <s v="FAS"/>
    <s v="Y"/>
    <s v="N"/>
    <n v="1516872"/>
    <s v="21-0136864"/>
    <m/>
    <s v="T005439849, T005439856"/>
    <n v="122252060"/>
    <m/>
    <m/>
    <s v="No Photos"/>
    <s v=" "/>
    <x v="0"/>
    <x v="0"/>
    <s v="N"/>
    <s v="N"/>
    <s v="N"/>
    <s v="On Oct 25th, 2021 at 0406 hours, a PG&amp;E Troubleman was dispatched to the Cayucos 1102 12kV Distribution Circuit on the intersection of Stuart Avenue and Ocean Boulevard in response to a pole fire. Initial analysis indicates fuse failure caused the ignition. The ensuing fire was limited to the PG&amp;E structure and the fire was suppressed by unknown. PG&amp;E Crew replaced the pole, transformer and crossarm. This is preliminary. "/>
    <s v="PG&amp;E"/>
    <s v="Other"/>
    <s v="PG&amp;E Structure"/>
    <s v="D"/>
    <s v="D"/>
    <s v="Structure-PG&amp;E only"/>
    <m/>
    <m/>
    <m/>
    <m/>
    <m/>
    <s v="Equipment - PG&amp;E"/>
    <s v="All types of equipment / facility failure"/>
    <s v="Fuse failure - all"/>
    <s v="Y"/>
    <s v="Overhead"/>
    <x v="0"/>
    <s v="Transformer"/>
    <s v="Pole, Transformer, Crossarm"/>
    <n v="101883633"/>
    <s v=" "/>
    <x v="0"/>
    <n v="35.430549999999997"/>
    <n v="-120.88267999999999"/>
    <s v="San Luis Obispo"/>
    <s v="CAYUCOS 1102 "/>
    <n v="12000"/>
    <s v="CAYUCOS 1102W16"/>
    <x v="0"/>
    <s v="Unknown"/>
    <s v="Urban"/>
    <s v="Fire-resistive fuel bed"/>
    <m/>
    <s v="N"/>
    <m/>
    <m/>
    <m/>
    <m/>
    <s v="N"/>
    <s v="N"/>
    <m/>
    <m/>
    <s v="2021-10-26"/>
    <m/>
    <m/>
    <m/>
    <m/>
    <m/>
    <m/>
    <m/>
    <m/>
    <m/>
    <m/>
    <m/>
    <m/>
    <m/>
    <m/>
    <m/>
    <m/>
    <m/>
    <m/>
    <m/>
    <s v=" "/>
    <s v="LOS PADRES"/>
    <s v="SAN LUIS OBISPO 01"/>
    <s v="04:09:00"/>
    <n v="44494"/>
    <s v="1516872"/>
    <s v="T005439849"/>
    <s v="2766"/>
    <s v="RICHARD AVE"/>
    <s v="CAYUCOS"/>
    <n v="35.430549999999997"/>
    <n v="-120.88267999999999"/>
    <s v="DEKF"/>
    <s v="KNUTSON, DUSTIN"/>
    <s v="182551102"/>
    <m/>
    <n v="9110"/>
    <m/>
    <s v="Field Remarks: CREW TO REPLACE BURNT LINE AND BUCK POLE WITH TRANSFORMER ON IT. POLE BURNT ALMOST ALL THE WAY THROUGH; Dispatcher Remarks: nan; Office Remarks: SMART MTR AUTO-GENERATED TAG "/>
    <m/>
    <m/>
    <m/>
    <m/>
    <m/>
    <m/>
    <m/>
    <m/>
    <s v=" "/>
    <m/>
    <m/>
    <m/>
    <m/>
    <m/>
    <m/>
    <m/>
    <m/>
    <m/>
    <m/>
    <m/>
    <m/>
    <m/>
    <m/>
    <m/>
    <m/>
    <m/>
    <m/>
    <m/>
    <m/>
    <m/>
    <s v="FIRE, POLE"/>
    <s v="POLE-WOOD"/>
    <m/>
    <m/>
    <m/>
    <m/>
    <m/>
    <m/>
    <m/>
    <m/>
    <m/>
    <m/>
    <m/>
    <m/>
    <m/>
    <m/>
    <m/>
    <m/>
    <m/>
    <m/>
    <m/>
    <m/>
    <m/>
    <m/>
    <m/>
    <m/>
    <m/>
    <m/>
    <m/>
    <m/>
    <m/>
    <m/>
    <m/>
    <m/>
    <m/>
    <m/>
    <m/>
    <m/>
    <m/>
    <m/>
    <m/>
    <m/>
    <m/>
    <m/>
    <m/>
    <m/>
    <m/>
    <m/>
    <m/>
    <m/>
    <m/>
  </r>
  <r>
    <n v="2123"/>
    <s v="P4K5"/>
    <s v="3 - QC Complete"/>
    <n v="44589"/>
    <n v="44617"/>
    <s v="failed underground transformer that caught fire; failed fuse; this information is preliminary"/>
    <s v="\\fxshare-nas05\quotashare-fs01\ESA\5 - Ignition Tracking\2021_Ignition_QC_Folders\20211025_1519188_nan_nan_T005443213"/>
    <s v=" "/>
    <s v="Y"/>
    <s v="P4K5"/>
    <s v="Updated the create and outage time"/>
    <n v="44589"/>
    <m/>
    <s v="Not In Scope"/>
    <m/>
    <m/>
    <m/>
    <m/>
    <m/>
    <m/>
    <m/>
    <m/>
    <m/>
    <m/>
    <m/>
    <m/>
    <m/>
    <m/>
    <m/>
    <m/>
    <m/>
    <m/>
    <m/>
    <m/>
    <m/>
    <m/>
    <m/>
    <m/>
    <m/>
    <m/>
    <m/>
    <m/>
    <m/>
    <m/>
    <m/>
    <m/>
    <m/>
    <m/>
    <m/>
    <m/>
    <m/>
    <m/>
    <m/>
    <m/>
    <m/>
    <m/>
    <m/>
    <m/>
    <m/>
    <m/>
    <s v=" "/>
    <x v="61"/>
    <s v="14:22:00"/>
    <n v="44494"/>
    <s v="14:22:00"/>
    <s v="FAS"/>
    <s v="Y"/>
    <s v="N"/>
    <n v="1519188"/>
    <s v="21-0137501"/>
    <m/>
    <s v="T005443213, T005445336"/>
    <n v="122255785"/>
    <m/>
    <m/>
    <s v="PG&amp;E_2123_Ignition_10252021_2.jpg"/>
    <s v=" "/>
    <x v="0"/>
    <x v="0"/>
    <s v="N"/>
    <s v="N"/>
    <s v="N"/>
    <s v="On Oct 25th, 2021 at 1422 hours, a PG&amp;E Troubleman was dispatched to the Madera 1118 12kV Distribution Circuit on Shannon Avenue to a subsurface transformer fire. Initial analysis indicates conductor failure caused the ignition. The ensuing fire was limited to the PG&amp;E structure and the fire was suppressed by Cal fire. PG&amp;E Crew replaced the transformer and conductor. This is preliminary. "/>
    <s v="PG&amp;E"/>
    <s v="Other"/>
    <s v="PG&amp;E Structure"/>
    <s v="D"/>
    <s v="D"/>
    <s v="Structure-PG&amp;E only"/>
    <m/>
    <m/>
    <m/>
    <m/>
    <m/>
    <s v="Equipment - PG&amp;E"/>
    <s v="All types of equipment / facility failure"/>
    <s v="Conductor failure-all"/>
    <s v="N"/>
    <s v="Underground"/>
    <x v="0"/>
    <s v="Transformer"/>
    <s v="Tranformer, Conductor"/>
    <n v="40241387"/>
    <s v=" "/>
    <x v="0"/>
    <n v="36.957586022900003"/>
    <n v="-120.0864746571"/>
    <s v="Madera"/>
    <s v="MADERA 1118"/>
    <n v="12000"/>
    <s v="MADERA 1118610994"/>
    <x v="0"/>
    <s v="Cal Fire"/>
    <s v="Urban"/>
    <s v="Grass Fuel Model"/>
    <m/>
    <s v="N"/>
    <m/>
    <m/>
    <m/>
    <m/>
    <s v="N"/>
    <s v="N"/>
    <m/>
    <m/>
    <s v="2021-10-26"/>
    <m/>
    <m/>
    <m/>
    <m/>
    <m/>
    <m/>
    <m/>
    <m/>
    <m/>
    <m/>
    <m/>
    <m/>
    <m/>
    <m/>
    <m/>
    <m/>
    <m/>
    <m/>
    <m/>
    <s v=" "/>
    <s v="YOSEMITE"/>
    <s v="MADERA 02"/>
    <s v="15:07:00"/>
    <n v="44494"/>
    <s v="1519188"/>
    <s v="T005443213"/>
    <s v="UNKNOWN"/>
    <s v="SHANNON AVE"/>
    <s v="MADERA"/>
    <n v="36.957689999999999"/>
    <n v="-120.08606"/>
    <s v="R2BW"/>
    <s v="BEBOUT, ROB"/>
    <s v="252761118"/>
    <m/>
    <n v="9002"/>
    <m/>
    <s v="Field Remarks: CREW TO REPLACE N/G TX AND POSSIBLY REPLACE UG CABLE; Dispatcher Remarks: nan; Office Remarks: AXS-OK UG TRANSFORMER ON FIRE PER FD ONSITE "/>
    <m/>
    <m/>
    <m/>
    <m/>
    <m/>
    <m/>
    <m/>
    <m/>
    <s v=" "/>
    <m/>
    <m/>
    <m/>
    <m/>
    <m/>
    <m/>
    <m/>
    <m/>
    <m/>
    <m/>
    <m/>
    <m/>
    <m/>
    <m/>
    <m/>
    <m/>
    <m/>
    <m/>
    <m/>
    <m/>
    <m/>
    <s v="UNDERGROUND"/>
    <s v="CONDUCTOR, UNDERGROUND"/>
    <m/>
    <m/>
    <m/>
    <m/>
    <m/>
    <m/>
    <m/>
    <m/>
    <m/>
    <m/>
    <m/>
    <m/>
    <m/>
    <m/>
    <m/>
    <m/>
    <m/>
    <m/>
    <m/>
    <m/>
    <m/>
    <m/>
    <m/>
    <m/>
    <m/>
    <m/>
    <m/>
    <m/>
    <m/>
    <m/>
    <m/>
    <m/>
    <m/>
    <m/>
    <m/>
    <m/>
    <m/>
    <m/>
    <m/>
    <m/>
    <m/>
    <m/>
    <m/>
    <m/>
    <m/>
    <m/>
    <m/>
    <m/>
    <m/>
  </r>
  <r>
    <n v="2122"/>
    <s v="DJPK"/>
    <s v="3 - QC Complete"/>
    <n v="44560"/>
    <n v="44617"/>
    <s v="pole fire; failed line recloser; this information is preliminary"/>
    <s v="\\fxshare-nas05\quotashare-fs01\ESA\5 - Ignition Tracking\2021_Ignition_QC_Folders\20211025_1518833_nan_nan_T005443195"/>
    <s v=" "/>
    <s v="Y "/>
    <s v="DJPK"/>
    <s v="UPdated outage time; Updated fire lat/long "/>
    <n v="44560"/>
    <m/>
    <s v="Not In Scope"/>
    <m/>
    <m/>
    <m/>
    <m/>
    <m/>
    <m/>
    <m/>
    <m/>
    <m/>
    <m/>
    <m/>
    <m/>
    <m/>
    <m/>
    <m/>
    <m/>
    <m/>
    <m/>
    <m/>
    <m/>
    <m/>
    <m/>
    <m/>
    <m/>
    <m/>
    <m/>
    <m/>
    <m/>
    <m/>
    <m/>
    <m/>
    <m/>
    <s v="N "/>
    <m/>
    <m/>
    <m/>
    <m/>
    <m/>
    <m/>
    <s v="Y"/>
    <n v="44557"/>
    <n v="44559"/>
    <s v="R2BW"/>
    <s v="Robert Bebout, (559) 676-1325"/>
    <s v="Spoke to T-Man, Rob Bebout.  Confirmed pole fire involving SAP ID 101091879.  Pole burned at the location of the through bolt connection for the steel buck crossarm.  Pole top broke off and caused wires down.  Confirmed fire was contained to the pole and was self-extinguished.   "/>
    <s v=" "/>
    <s v=" "/>
    <x v="61"/>
    <s v="03:05:00"/>
    <n v="44494"/>
    <s v="12:37:00"/>
    <s v="FAS"/>
    <s v="Y"/>
    <s v="N"/>
    <n v="1518833"/>
    <s v="21-0137567"/>
    <m/>
    <s v="T005443195"/>
    <s v="122256527, 122256522, 122256525"/>
    <m/>
    <m/>
    <m/>
    <s v=" "/>
    <x v="0"/>
    <x v="0"/>
    <s v="N"/>
    <s v="N"/>
    <s v="N"/>
    <s v="On October 25, 2021, at 12:37 hours, a PG&amp;E Troubleman was dispatched to the El Peco 1105 12kV distribution circuit in the vicinity of Avenue 6 and Road 20, Madera, in response to an outage affecting 1115 customers.  The responding Troubleman found a burnt pole top and primary conductors down at SAP ID 101091879.  The Troubleman observed that the pole burned in the area where the steel buck crossarm attached to the pole.  The pole was broken off at that location and all pole equipment was on the ground at the base of the pole.  The down primary conductors also caused damage to crossarms at SAP ID’s 101091845 and 101091881.  Initial analysis indicates tracking caused the ignition involving SAP ID 101091879.  The fire damage was contained to the pole and related equipment and was self-extinguished.  A PG&amp;E crew completed all required repairs to damaged equipment on October 26, 2021.  "/>
    <s v="PG&amp;E"/>
    <s v="Other"/>
    <s v="PG&amp;E Structure"/>
    <s v="D"/>
    <s v="D"/>
    <s v="Structure-PG&amp;E only"/>
    <m/>
    <m/>
    <m/>
    <m/>
    <m/>
    <s v="Contamination"/>
    <s v="Contamination"/>
    <s v="Tracking"/>
    <s v="N"/>
    <s v="Overhead"/>
    <x v="0"/>
    <s v="Pole"/>
    <s v="Pole, Crossarms, Transformer, Insulators, FUCO's, Fuses, Conductor "/>
    <n v="101091879"/>
    <s v=" "/>
    <x v="0"/>
    <n v="36.836660000000002"/>
    <n v="-120.1962358"/>
    <s v="Madera"/>
    <s v="EL PECO 1105"/>
    <n v="12000"/>
    <s v="EL PECO 110590066"/>
    <x v="0"/>
    <s v="Self-extinguished"/>
    <s v="Agriculture"/>
    <s v="Fire-resistive fuel bed"/>
    <s v="Dirt  "/>
    <s v="N"/>
    <m/>
    <m/>
    <m/>
    <s v="N/A "/>
    <s v="N"/>
    <s v="N"/>
    <m/>
    <m/>
    <s v="2021-10-26"/>
    <m/>
    <m/>
    <m/>
    <m/>
    <m/>
    <m/>
    <m/>
    <m/>
    <m/>
    <m/>
    <m/>
    <m/>
    <m/>
    <m/>
    <m/>
    <m/>
    <m/>
    <m/>
    <m/>
    <s v=" "/>
    <s v="YOSEMITE"/>
    <s v="MADERA 02"/>
    <s v="15:05:00"/>
    <n v="44494"/>
    <s v="1518833"/>
    <s v="T005443195"/>
    <s v="UNKNOWN"/>
    <s v="AVE 6 IN MADERA"/>
    <s v="MADERA"/>
    <n v="36.836659999999988"/>
    <n v="-120.16687"/>
    <s v="R2BW"/>
    <s v="BEBOUT, ROB"/>
    <s v="253981105"/>
    <m/>
    <n v="9002"/>
    <m/>
    <s v="Field Remarks: CREW TO REPLACE N/G POLE AND WIRE DOWN; Dispatcher Remarks: nan; Office Remarks: AXS-OK CALLER STATES POWER LINE DOWN-POLE TO POLE-BURNT NEAR TOP AND IS SMOKING- CALLER STATES CALLED 911- POLE NUMBER GIVEN #12 0302356"/>
    <m/>
    <m/>
    <m/>
    <m/>
    <m/>
    <m/>
    <m/>
    <m/>
    <s v=" "/>
    <m/>
    <m/>
    <m/>
    <m/>
    <m/>
    <m/>
    <m/>
    <m/>
    <m/>
    <m/>
    <m/>
    <m/>
    <m/>
    <m/>
    <m/>
    <m/>
    <m/>
    <m/>
    <m/>
    <m/>
    <m/>
    <s v="FIRE, POLE"/>
    <s v="POLE-WOOD"/>
    <m/>
    <m/>
    <m/>
    <m/>
    <m/>
    <m/>
    <m/>
    <m/>
    <m/>
    <m/>
    <m/>
    <m/>
    <m/>
    <m/>
    <m/>
    <m/>
    <m/>
    <m/>
    <m/>
    <m/>
    <m/>
    <m/>
    <m/>
    <m/>
    <m/>
    <m/>
    <m/>
    <m/>
    <m/>
    <m/>
    <m/>
    <m/>
    <m/>
    <m/>
    <m/>
    <m/>
    <m/>
    <m/>
    <m/>
    <m/>
    <m/>
    <m/>
    <m/>
    <m/>
    <m/>
    <m/>
    <m/>
    <m/>
    <m/>
  </r>
  <r>
    <n v="2121"/>
    <s v="DJPK"/>
    <s v="3 - QC Complete"/>
    <n v="44557"/>
    <n v="44617"/>
    <s v="pole fire; failed fuse; wire down; this information is preliminary"/>
    <s v="\\fxshare-nas05\quotashare-fs01\ESA\5 - Ignition Tracking\2021_Ignition_QC_Folders\20211025_1517110_nan_nan_T005443106"/>
    <s v=" "/>
    <s v="Y"/>
    <s v="DJPK"/>
    <s v="Updated Outage Time; Updated ILIS #'s; Updated Burned Material (BK)"/>
    <n v="44557"/>
    <m/>
    <s v="Not In Scope"/>
    <m/>
    <m/>
    <m/>
    <m/>
    <m/>
    <m/>
    <m/>
    <m/>
    <m/>
    <m/>
    <m/>
    <m/>
    <m/>
    <m/>
    <m/>
    <m/>
    <m/>
    <m/>
    <m/>
    <m/>
    <m/>
    <m/>
    <m/>
    <m/>
    <m/>
    <m/>
    <m/>
    <m/>
    <m/>
    <m/>
    <m/>
    <m/>
    <s v="N "/>
    <m/>
    <m/>
    <m/>
    <m/>
    <m/>
    <m/>
    <s v="Y"/>
    <n v="44553"/>
    <n v="44553"/>
    <s v="T1HK"/>
    <s v="Thomas Headings, (559) 395-5674"/>
    <s v="Spoke to T-man, Thomas Headings.  Confirmed pole fire involving SAP ID 101176906.  Upon arrival at the scene he found the pole broken off and equipemnt on the ground at the base of the pole.  He stated that it appeared the pole broke at the location of where the FUCO crossarm attached to the pole.  He believes tracking caused the ignition.    "/>
    <s v=" "/>
    <s v=" "/>
    <x v="61"/>
    <s v="02:52:00"/>
    <n v="44494"/>
    <s v="06:21:00"/>
    <s v="FAS"/>
    <s v="Y"/>
    <s v="N"/>
    <n v="1517110"/>
    <s v="21-0137450.1, 21.0137450.2"/>
    <m/>
    <s v="T005443106"/>
    <s v="122256062, 122256064"/>
    <m/>
    <m/>
    <m/>
    <s v=" "/>
    <x v="0"/>
    <x v="0"/>
    <s v="Y"/>
    <s v="N"/>
    <s v="N"/>
    <s v="On October 25, 2021 at 06:21 hours, a PG&amp;E Troubleman was dispatched to the Dos Palos 1101 12kV distribution circuit in the vicinity of Evelyn Lane and Comer Avenue, Dos Palos, in response to an outage affecting 91 customers.  The responding Troubleman found three of three fuses blown at fuse cutout 27247.  The Troubleman also found a burnt pole (SAP ID 101176906) located to the west of the fuse location.  The Troubleman observed the pole burned in the area where the FUCO crossarm attached to the pole. The pole was broken off at that location and all pole equipment was on the ground at the base of the pole.  The Secondary conductor spanning from SAP ID 101176906 to SAP ID 10117691 was also on the ground.  The incident caused the crossarm attached to SAP ID 10117691 to split, requiring replacement. Initial analysis indicates tracking caused the ignition involving SAP ID 101176906.  The spread of the ensuing fire appeared to be less than one linear meter from the base of the pole.  The fire was self-extinguished.  A PG&amp;E crew replaced the pole, conductor, crossarms, transformer, and secondary riser on October 26, 2021.  "/>
    <s v="PG&amp;E"/>
    <s v="Other"/>
    <s v="PG&amp;E Structure"/>
    <s v="D"/>
    <s v="D"/>
    <s v="Structure-PG&amp;E only"/>
    <m/>
    <m/>
    <m/>
    <m/>
    <m/>
    <s v="Contamination"/>
    <s v="Contamination"/>
    <s v="Tracking"/>
    <s v="N"/>
    <s v="Overhead"/>
    <x v="0"/>
    <s v="Pole"/>
    <s v="Pole, Crossarm, Transformer, Insulators, FUCO's, Fuses, Conductor"/>
    <n v="101176906"/>
    <s v=" "/>
    <x v="0"/>
    <n v="36.989199200000002"/>
    <n v="-120.64032020000001"/>
    <s v="Merced"/>
    <s v="DOS PALOS 1101"/>
    <n v="12000"/>
    <s v="DOS PALOS 1101CB"/>
    <x v="0"/>
    <s v="Cal Fire Mariposa"/>
    <s v="Agriculture"/>
    <s v="Grass Fuel Model"/>
    <s v="Weeds, Low Grass"/>
    <s v="N"/>
    <m/>
    <m/>
    <m/>
    <s v="N/A "/>
    <s v="N"/>
    <s v="N"/>
    <m/>
    <m/>
    <s v="2021-10-26"/>
    <m/>
    <m/>
    <m/>
    <m/>
    <m/>
    <m/>
    <m/>
    <m/>
    <m/>
    <m/>
    <m/>
    <m/>
    <m/>
    <m/>
    <m/>
    <m/>
    <m/>
    <m/>
    <m/>
    <s v=" "/>
    <s v="YOSEMITE"/>
    <s v="LOS BANOS 02"/>
    <s v="14:52:00"/>
    <n v="44494"/>
    <s v="1517110"/>
    <s v="T005443106"/>
    <s v="UNKNOWN"/>
    <s v=" 2855 EVELYN LANE IN R"/>
    <s v="DOS PALOS"/>
    <n v="36.989319999999999"/>
    <n v="-120.63735"/>
    <s v="T1HK"/>
    <s v="HEADINGS, THOMAS"/>
    <s v="254041101"/>
    <m/>
    <n v="9002"/>
    <m/>
    <s v="Field Remarks: POLE FIRE CAUSED WIRE DOWN. OD BANK ON POLE. CALLED FOR CREW; Dispatcher Remarks: nan; Office Remarks: AXS-NO ISSUES BLOWN TRANSFORMER.  BEHIND ADDRESS BY THE CANAL BANK. ONSITE "/>
    <m/>
    <m/>
    <m/>
    <m/>
    <m/>
    <m/>
    <m/>
    <m/>
    <s v=" "/>
    <m/>
    <m/>
    <m/>
    <m/>
    <m/>
    <m/>
    <m/>
    <m/>
    <m/>
    <m/>
    <m/>
    <m/>
    <m/>
    <m/>
    <m/>
    <m/>
    <m/>
    <m/>
    <m/>
    <m/>
    <m/>
    <s v="FIRE, POLE"/>
    <s v="POLE-WOOD"/>
    <m/>
    <m/>
    <m/>
    <m/>
    <m/>
    <m/>
    <m/>
    <m/>
    <m/>
    <m/>
    <m/>
    <m/>
    <m/>
    <m/>
    <m/>
    <m/>
    <m/>
    <m/>
    <m/>
    <m/>
    <m/>
    <m/>
    <m/>
    <m/>
    <m/>
    <m/>
    <m/>
    <m/>
    <m/>
    <m/>
    <m/>
    <m/>
    <m/>
    <m/>
    <m/>
    <m/>
    <m/>
    <m/>
    <m/>
    <m/>
    <m/>
    <m/>
    <m/>
    <m/>
    <m/>
    <m/>
    <m/>
    <m/>
    <m/>
  </r>
  <r>
    <n v="2120"/>
    <s v="DJPK"/>
    <s v="3 - QC Complete"/>
    <n v="44572"/>
    <n v="44617"/>
    <s v="pole fire; failed circuit breaker; circuits fell on top of each other; this information is preliminary"/>
    <s v="\\fxshare-nas05\quotashare-fs01\ESA\5 - Ignition Tracking\2021_Ignition_QC_Folders\20211025_1519212_nan_nan_T005442951"/>
    <s v=" "/>
    <s v="Y"/>
    <s v="DJPK"/>
    <s v="Updated Outage Time; Updated Notification #, Updated Circuit; Updated CPZ"/>
    <n v="44572"/>
    <m/>
    <s v="Not In Scope"/>
    <m/>
    <m/>
    <m/>
    <m/>
    <m/>
    <m/>
    <m/>
    <m/>
    <m/>
    <m/>
    <m/>
    <m/>
    <m/>
    <m/>
    <m/>
    <m/>
    <m/>
    <m/>
    <m/>
    <m/>
    <m/>
    <m/>
    <m/>
    <m/>
    <m/>
    <m/>
    <m/>
    <m/>
    <m/>
    <m/>
    <m/>
    <m/>
    <s v="N "/>
    <m/>
    <m/>
    <m/>
    <m/>
    <m/>
    <m/>
    <s v="Y"/>
    <n v="44558"/>
    <n v="44558"/>
    <s v="C1SC"/>
    <s v="Chad St. Clair, (661) 426-5325"/>
    <s v="Spoke to T-man, Chard St. Clair.  Confirmed pole fire originated a line &amp; buck pole with 21kV primary built over 12 kV primary.  Pole burnt and broke at the location where the 12kV primary crossarm attached, causing the 21kV to fall into the 12 kV.  Tracking is believed to the cause of the ignition.  Pole located in an urban area.  Fire was contained to PG&amp;E assets and was extinguished by the City of Bakerssfield Fire Department.  "/>
    <m/>
    <s v=" "/>
    <x v="61"/>
    <s v="02:34:00"/>
    <n v="44494"/>
    <s v="14:26:00"/>
    <s v="FAS"/>
    <s v="Y"/>
    <s v="N"/>
    <s v="1519250, 1521533, 1521545, 1519212, 1521735"/>
    <s v="21-0137421"/>
    <m/>
    <s v="T005442951"/>
    <n v="122246769"/>
    <m/>
    <m/>
    <m/>
    <s v=" "/>
    <x v="0"/>
    <x v="0"/>
    <s v="N"/>
    <s v="N"/>
    <s v="N"/>
    <s v="On October 25, 2021, at 14:26 hours, a PG&amp;E Troubleman was dispatched to the Bakersfield 1107 12kV distribution circuit in the vicinity of 19th Street and R Street, Bakersfield, in response to an outage affecting 5,297 customers.  The responding Troubleman found a line-and-buck pole (SAP ID 100246903) that had burned through in the area of the crossarm attachment for the Bakersfield 1107 conductors.  The pole failure at that location caused the over-built Bakersfield 2107 conductors to fall into the Bakersfield 1107 conductors causing a three-phase fault that tripped the Bakersfield 1107/2 circuit breaker.  Initial analysis indicates tracking caused the ignition.  The ensuing fire was contained to the pole and crossarm and was extinguished by the City of Bakersfield Fire Department.  A PG&amp;E Crew replaced the pole and crossarms on October 25, 2021.  "/>
    <s v="PG&amp;E"/>
    <s v="Other"/>
    <s v="PG&amp;E Structure"/>
    <s v="D"/>
    <s v="D"/>
    <s v="Structure-PG&amp;E only"/>
    <m/>
    <m/>
    <m/>
    <m/>
    <m/>
    <s v="Contamination"/>
    <s v="Contamination"/>
    <s v="Tracking"/>
    <s v="Y"/>
    <s v="Overhead"/>
    <x v="0"/>
    <s v="Pole"/>
    <s v="Pole, Crossarn, Transformer, Insulators, Conductor"/>
    <n v="100246903"/>
    <s v=" "/>
    <x v="0"/>
    <n v="35.375754299999997"/>
    <n v="-119.009575"/>
    <s v="Kern"/>
    <s v="BAKERSFIELD 1107"/>
    <n v="12000"/>
    <s v="BAKERSFIELD 1107CB"/>
    <x v="0"/>
    <s v="City of Bakersfield FD"/>
    <s v="Urban"/>
    <s v="Fire-resistive fuel bed"/>
    <s v="Asphalt/Concrete"/>
    <s v="N"/>
    <m/>
    <m/>
    <m/>
    <s v="N/A "/>
    <s v="N"/>
    <s v="N"/>
    <m/>
    <m/>
    <s v="2021-10-26"/>
    <m/>
    <m/>
    <m/>
    <m/>
    <m/>
    <m/>
    <m/>
    <m/>
    <m/>
    <m/>
    <m/>
    <m/>
    <m/>
    <m/>
    <m/>
    <m/>
    <m/>
    <m/>
    <m/>
    <s v=" "/>
    <s v="KERN"/>
    <s v="BAKERSFIELD 03"/>
    <s v="14:34:00"/>
    <n v="44494"/>
    <s v="1519212"/>
    <s v="T005442951"/>
    <s v="721"/>
    <s v="18TH ST"/>
    <s v="BAKERSFIELD"/>
    <n v="35.388539999999999"/>
    <n v="-119.00444"/>
    <s v="D3PJ"/>
    <s v="PEREZ, DAVID"/>
    <s v="25337"/>
    <m/>
    <n v="9002"/>
    <m/>
    <s v="Field Remarks: Responded to outage with Tman Covert and found another Tman onsite to another OIS that was the cause of 2 large outages this OIS and 1519250. We worked with the DO to switch out and get customers back on. Tman St Clair created A tag for crew work. See Primary tech notes for more outage details.; Dispatcher Remarks: nan; Office Remarks: A:AXS OK;X:;R:JOAN EMPLOYEE CALLING TO GET UPDATES FOR OUTAGE, EXPLOSION HAS ALREADY BEEN REPORTED BY KERN FIRE DEPT. JOAN JUST  NEEDS UPDATES."/>
    <m/>
    <m/>
    <m/>
    <m/>
    <m/>
    <m/>
    <m/>
    <m/>
    <s v=" "/>
    <m/>
    <m/>
    <m/>
    <m/>
    <m/>
    <m/>
    <m/>
    <m/>
    <m/>
    <m/>
    <m/>
    <m/>
    <m/>
    <m/>
    <m/>
    <m/>
    <m/>
    <m/>
    <m/>
    <m/>
    <m/>
    <s v="FIRE, POLE"/>
    <s v="POLE-WOOD"/>
    <m/>
    <m/>
    <m/>
    <m/>
    <m/>
    <m/>
    <m/>
    <m/>
    <m/>
    <m/>
    <m/>
    <m/>
    <m/>
    <m/>
    <m/>
    <m/>
    <m/>
    <m/>
    <m/>
    <m/>
    <m/>
    <m/>
    <m/>
    <m/>
    <m/>
    <m/>
    <m/>
    <m/>
    <m/>
    <m/>
    <m/>
    <m/>
    <m/>
    <m/>
    <m/>
    <m/>
    <m/>
    <m/>
    <m/>
    <m/>
    <m/>
    <m/>
    <m/>
    <m/>
    <m/>
    <m/>
    <m/>
    <m/>
    <m/>
  </r>
  <r>
    <n v="2119"/>
    <s v="DJPK"/>
    <s v="3 - QC Complete"/>
    <n v="44552"/>
    <n v="44617"/>
    <s v="pole fire; failed trip saver; open jumpers; this information is preliminary"/>
    <s v="\\fxshare-nas05\quotashare-fs01\ESA\5 - Ignition Tracking\2021_Ignition_QC_Folders\20211025_1518286_nan_nan_T005442908"/>
    <s v=" "/>
    <s v="Y"/>
    <s v="DJPK"/>
    <s v="Updated Outage Time; Updated Fire Lat/Long "/>
    <n v="44552"/>
    <m/>
    <s v="Not In Scope"/>
    <m/>
    <m/>
    <m/>
    <m/>
    <m/>
    <m/>
    <m/>
    <m/>
    <m/>
    <m/>
    <m/>
    <m/>
    <m/>
    <m/>
    <m/>
    <m/>
    <m/>
    <m/>
    <m/>
    <m/>
    <m/>
    <m/>
    <m/>
    <m/>
    <m/>
    <m/>
    <m/>
    <m/>
    <m/>
    <m/>
    <m/>
    <m/>
    <s v="N "/>
    <m/>
    <m/>
    <m/>
    <m/>
    <m/>
    <m/>
    <s v="Y"/>
    <n v="44552"/>
    <n v="44552"/>
    <s v="SCTB"/>
    <s v="Sean Tallman, (661) 529-1334 "/>
    <s v="Spoke to T-man, Sean Tallman.  Confirmed ignition causing damage to pole.  He believes the cause if the ignition was a jumper making contact with a crossarm because of a bird nest on the crossarm. He believes that voltage went to ground through the down guy, which was attached to the pole in the area where the pole fire occurred.  Fire damage was contained to the pole.   "/>
    <m/>
    <s v=" "/>
    <x v="61"/>
    <s v="02:27:00"/>
    <n v="44494"/>
    <s v="10:36:00"/>
    <s v="FAS"/>
    <s v="Y"/>
    <s v="N"/>
    <n v="1518286"/>
    <s v="21-0137322"/>
    <m/>
    <s v="T005442908"/>
    <n v="122255609"/>
    <m/>
    <m/>
    <m/>
    <s v=" "/>
    <x v="0"/>
    <x v="0"/>
    <s v="N"/>
    <s v="N"/>
    <s v="N"/>
    <s v="On October 25, 2021, at 10:36 hours, a PG&amp;E Troubleman was dispatched to the Carizzo Plains 1101 12kV distribution circuit in the vicinity of Alhambra Road and Badger Trail, California City, in response to an outage affecting 7 customers.  During patrol the responding Troubleman found a burnt pole at SAP ID 100149563.  Initial analysis indicates that a bird nesting at the subject pole caused a jumper to contact the steel crossarm.  Voltage then traveled to ground through the down guy, which was attached to the pole near the burn location.  The ensuing fire was contained to the pole and was extinguished by Cal Fire.  A PG&amp;E crew replaced the pole on October 26, 2021. "/>
    <s v="PG&amp;E"/>
    <s v="Other"/>
    <s v="Pole "/>
    <s v="D"/>
    <s v="D"/>
    <s v="Structure-PG&amp;E only"/>
    <s v="Pole Fire "/>
    <m/>
    <m/>
    <m/>
    <m/>
    <s v="Contact - Animal - Nest"/>
    <s v="Contact from object"/>
    <s v="Nest Contact"/>
    <s v="Y"/>
    <s v="Overhead"/>
    <x v="0"/>
    <s v="Pole"/>
    <s v="Pole"/>
    <n v="100149563"/>
    <s v=" "/>
    <x v="0"/>
    <n v="35.318434213899998"/>
    <n v="-119.8631577945"/>
    <s v="San Luis Obispo"/>
    <s v="CARRIZO PLAINS 1101"/>
    <n v="12000"/>
    <s v="CARRIZO PLAINS 1101384116"/>
    <x v="0"/>
    <s v="Cal Fire Carrizo Plains"/>
    <s v="Herbaceous"/>
    <s v="Grass Fuel Model"/>
    <s v="Grass"/>
    <s v="N"/>
    <m/>
    <m/>
    <m/>
    <s v="N/A "/>
    <s v="N"/>
    <s v="N"/>
    <m/>
    <m/>
    <s v="2021-10-26"/>
    <m/>
    <m/>
    <m/>
    <m/>
    <m/>
    <m/>
    <m/>
    <m/>
    <m/>
    <m/>
    <m/>
    <m/>
    <m/>
    <m/>
    <m/>
    <m/>
    <m/>
    <m/>
    <m/>
    <s v=" "/>
    <s v="KERN"/>
    <s v="TAFT 02"/>
    <s v="14:27:00"/>
    <n v="44494"/>
    <s v="1518286"/>
    <s v="T005442908"/>
    <m/>
    <s v="UNIT 4 LOT 25"/>
    <s v="CALIFORNIA V"/>
    <n v="35.29363"/>
    <n v="-119.86301"/>
    <s v="SCTB"/>
    <s v="TALLMAN, SEAN"/>
    <s v="253461101"/>
    <m/>
    <n v="9110"/>
    <n v="1"/>
    <s v="Field Remarks: pole fire unknown cause . possibly bird nest or faulty insulator . ; Dispatcher Remarks: nan; Office Remarks: SMART MTR AUTO-GENERATED TAG "/>
    <m/>
    <m/>
    <m/>
    <m/>
    <m/>
    <m/>
    <m/>
    <m/>
    <s v=" "/>
    <m/>
    <m/>
    <m/>
    <m/>
    <m/>
    <m/>
    <m/>
    <m/>
    <m/>
    <m/>
    <m/>
    <m/>
    <m/>
    <m/>
    <m/>
    <m/>
    <m/>
    <m/>
    <m/>
    <m/>
    <m/>
    <s v="FIRE, POLE"/>
    <s v="POLE-WOOD"/>
    <m/>
    <m/>
    <m/>
    <m/>
    <m/>
    <m/>
    <m/>
    <m/>
    <m/>
    <m/>
    <m/>
    <m/>
    <m/>
    <m/>
    <m/>
    <m/>
    <m/>
    <m/>
    <m/>
    <m/>
    <m/>
    <m/>
    <m/>
    <m/>
    <m/>
    <m/>
    <m/>
    <m/>
    <m/>
    <m/>
    <m/>
    <m/>
    <m/>
    <m/>
    <m/>
    <m/>
    <m/>
    <m/>
    <m/>
    <m/>
    <m/>
    <m/>
    <m/>
    <m/>
    <m/>
    <m/>
    <m/>
    <m/>
    <m/>
  </r>
  <r>
    <n v="2118"/>
    <s v="CATX"/>
    <s v="3 - QC Complete"/>
    <n v="44523"/>
    <n v="44617"/>
    <s v="pole fire; unknown cause as of 11/4/2021; this information is preliminary"/>
    <s v="\\fxshare-nas05\quotashare-fs01\ESA\5 - Ignition Tracking\2021_Ignition_QC_Folders\20211025_TR8995039_nan_nan_T005442838"/>
    <s v=" "/>
    <s v="Y"/>
    <s v="CATX"/>
    <s v="Outage Time Updated to Start time on OIS "/>
    <n v="44522"/>
    <m/>
    <s v="Not In Scope"/>
    <m/>
    <m/>
    <m/>
    <m/>
    <m/>
    <m/>
    <m/>
    <m/>
    <m/>
    <m/>
    <m/>
    <m/>
    <m/>
    <m/>
    <m/>
    <m/>
    <m/>
    <m/>
    <m/>
    <m/>
    <m/>
    <m/>
    <m/>
    <m/>
    <m/>
    <m/>
    <m/>
    <m/>
    <m/>
    <m/>
    <m/>
    <m/>
    <s v="N"/>
    <m/>
    <m/>
    <m/>
    <m/>
    <m/>
    <m/>
    <s v="Y"/>
    <n v="44522"/>
    <n v="44523"/>
    <s v="C1SC"/>
    <s v="Chad St. Clair (458) 205-9800"/>
    <s v="Chad advised the igntion was due to tracking. The fire was contained to the pole and was extingusihed by Chad. "/>
    <m/>
    <s v=" "/>
    <x v="61"/>
    <s v="14:14:00"/>
    <n v="44494"/>
    <s v="13:42:00"/>
    <s v="ILIS/OIS"/>
    <s v="Y"/>
    <s v="N"/>
    <s v="TR8995039"/>
    <m/>
    <m/>
    <s v="T005442838"/>
    <n v="122256123"/>
    <m/>
    <m/>
    <m/>
    <s v=" "/>
    <x v="0"/>
    <x v="0"/>
    <s v="N"/>
    <s v="N"/>
    <s v="N"/>
    <s v="On October 25, 2021 at 1414 hours, a PG&amp;E Troubleman was dispatched to the Bakersfield 2109 21kV distribution circuit near R Street and 19th Street in the vicinity of Bakersfield in response to a pole fire. Initial analysis indicates the ignition was caused by tracking. The fire damaged the pole, transformer, and conductor. The ensuing fire was contained to the pole and extinguished by the employee. A PG&amp;E crew replaced the transformer, pole and conductor on October 27, 2021."/>
    <s v="PG&amp;E"/>
    <s v="Other"/>
    <s v="PG&amp;E Structure"/>
    <s v="D"/>
    <s v="D"/>
    <s v="Structure-PG&amp;E only"/>
    <s v="Fire was contained to pole "/>
    <m/>
    <m/>
    <m/>
    <m/>
    <s v="Contamination"/>
    <s v="Contamination"/>
    <s v="Tracking"/>
    <s v="Y"/>
    <s v="Overhead"/>
    <x v="0"/>
    <s v="Insulator"/>
    <s v="Pole, Conductor, Transformer"/>
    <n v="100246903"/>
    <s v=" "/>
    <x v="0"/>
    <n v="35.3757542962"/>
    <n v="-119.0095750258"/>
    <s v="Kern"/>
    <s v="BAKERSFIELD 2109"/>
    <n v="21000"/>
    <s v="BAKERSFIELD 210990726"/>
    <x v="0"/>
    <s v="Employee"/>
    <s v="Urban"/>
    <s v="Fire-resistive fuel bed"/>
    <s v="Cement/Asphalt"/>
    <s v="N"/>
    <m/>
    <m/>
    <m/>
    <m/>
    <s v="N"/>
    <s v="N"/>
    <m/>
    <m/>
    <s v="2021-10-26"/>
    <m/>
    <m/>
    <m/>
    <m/>
    <m/>
    <m/>
    <m/>
    <m/>
    <m/>
    <m/>
    <m/>
    <m/>
    <m/>
    <m/>
    <m/>
    <m/>
    <m/>
    <m/>
    <m/>
    <s v=" "/>
    <s v="KERN"/>
    <s v="BAKERSFIELD 02"/>
    <s v="14:14:00"/>
    <n v="44494"/>
    <s v="TR8995039"/>
    <s v="T005442838"/>
    <s v="UNKNOWN"/>
    <s v="707 18TH ST"/>
    <s v="BAKERSFIELD"/>
    <m/>
    <m/>
    <s v="C1SC"/>
    <s v="ST. CLAIR, CHAD"/>
    <m/>
    <m/>
    <n v="9002"/>
    <m/>
    <s v="Field Remarks: burnt pole top tangent double circuit,  4/0 bottom, 397 top, 3 phase TX, two services 80? triplex 1/0 one three phase service 4/0 open wire sap 100246903 50 cl3 ; Dispatcher Remarks: nan; Office Remarks: AXS-OK FD ONS. ETA CB 661-324-6551.. FIRE AT POLE "/>
    <m/>
    <m/>
    <m/>
    <m/>
    <m/>
    <m/>
    <m/>
    <m/>
    <s v=" "/>
    <m/>
    <m/>
    <m/>
    <m/>
    <m/>
    <m/>
    <m/>
    <m/>
    <m/>
    <m/>
    <m/>
    <m/>
    <m/>
    <m/>
    <m/>
    <m/>
    <m/>
    <m/>
    <m/>
    <m/>
    <m/>
    <s v="FIRE, POLE"/>
    <s v="POLE-WOOD"/>
    <m/>
    <m/>
    <m/>
    <m/>
    <m/>
    <m/>
    <m/>
    <m/>
    <m/>
    <m/>
    <m/>
    <m/>
    <m/>
    <m/>
    <m/>
    <m/>
    <m/>
    <m/>
    <m/>
    <m/>
    <m/>
    <m/>
    <m/>
    <m/>
    <m/>
    <m/>
    <m/>
    <m/>
    <m/>
    <m/>
    <m/>
    <m/>
    <m/>
    <m/>
    <m/>
    <m/>
    <m/>
    <m/>
    <m/>
    <m/>
    <m/>
    <m/>
    <m/>
    <m/>
    <m/>
    <m/>
    <m/>
    <m/>
    <m/>
  </r>
  <r>
    <n v="2117"/>
    <s v="CATX"/>
    <s v="3 - QC Complete"/>
    <n v="44522"/>
    <n v="44617"/>
    <s v="tree fell into line; broke secondary wire which fell and started fire in field; this information is preliminary"/>
    <s v="\\fxshare-nas05\quotashare-fs01\ESA\5 - Ignition Tracking\2021_Ignition_QC_Folders\20211025_1516198_nan_nan_T005439686"/>
    <s v=" "/>
    <s v="Y "/>
    <s v="CATX"/>
    <s v="Outage Time Updated to Start time on OIS "/>
    <n v="44522"/>
    <m/>
    <s v="Not In Scope"/>
    <m/>
    <m/>
    <m/>
    <m/>
    <m/>
    <m/>
    <m/>
    <m/>
    <m/>
    <m/>
    <m/>
    <s v="Not Required"/>
    <m/>
    <m/>
    <m/>
    <m/>
    <m/>
    <m/>
    <m/>
    <m/>
    <m/>
    <m/>
    <m/>
    <m/>
    <m/>
    <m/>
    <m/>
    <m/>
    <m/>
    <m/>
    <m/>
    <m/>
    <s v="N"/>
    <m/>
    <m/>
    <m/>
    <m/>
    <m/>
    <m/>
    <s v="Y"/>
    <n v="44522"/>
    <n v="44522"/>
    <s v="P1SE"/>
    <s v="Patrick Stark (559) 321-5399"/>
    <s v="Patrick advised there was no fire associated with this incident. A storm blew a tree into the conductor, but there was no fire. "/>
    <m/>
    <s v=" "/>
    <x v="61"/>
    <s v="01:59:00"/>
    <n v="44494"/>
    <s v="00:46:00"/>
    <s v="ILIS/OIS"/>
    <s v="N"/>
    <s v="N"/>
    <n v="1516198"/>
    <m/>
    <m/>
    <s v="T005439686"/>
    <n v="122251961"/>
    <m/>
    <m/>
    <m/>
    <s v=" "/>
    <x v="0"/>
    <x v="1"/>
    <s v="N"/>
    <s v="N"/>
    <s v="N"/>
    <m/>
    <s v="Not PG&amp;E"/>
    <s v="Other"/>
    <s v="No Fire"/>
    <s v="D"/>
    <m/>
    <s v="No Fire"/>
    <s v="No Fire"/>
    <m/>
    <m/>
    <m/>
    <m/>
    <s v="No Fire"/>
    <m/>
    <m/>
    <m/>
    <s v="Overhead"/>
    <x v="2"/>
    <m/>
    <m/>
    <m/>
    <s v=" "/>
    <x v="0"/>
    <n v="36.75712"/>
    <n v="-119.86862000000001"/>
    <s v="Fresno"/>
    <s v="WEST FRESNO 1112"/>
    <n v="12000"/>
    <s v="WEST FRESNO 1112749610"/>
    <x v="0"/>
    <s v="No Fire"/>
    <s v="Urban"/>
    <m/>
    <m/>
    <s v="N"/>
    <m/>
    <m/>
    <m/>
    <m/>
    <s v="N"/>
    <s v="N"/>
    <m/>
    <m/>
    <s v="2021-10-26"/>
    <m/>
    <m/>
    <m/>
    <m/>
    <m/>
    <m/>
    <m/>
    <m/>
    <m/>
    <m/>
    <m/>
    <m/>
    <m/>
    <m/>
    <m/>
    <m/>
    <m/>
    <m/>
    <m/>
    <s v=" "/>
    <s v="FRESNO"/>
    <s v="FRESNO 07"/>
    <s v="01:59:00"/>
    <n v="44494"/>
    <s v="1516198"/>
    <s v="T005439686"/>
    <s v="4332"/>
    <s v="W DENNETT AVE"/>
    <s v="FRESNO"/>
    <n v="36.75712"/>
    <n v="-119.86862000000001"/>
    <s v="P1SE"/>
    <s v="STARK, PATRICK"/>
    <s v="253731112"/>
    <m/>
    <n v="9190"/>
    <m/>
    <s v="Field Remarks: 1 PHASE OF OPEN WIRE SECONDARY 1/0 AL  BROKEN. NEED TREE CREW TO TRIM TREE OR REPLACE WITH 100' 1/0 TRIPLEX. PICTURES ATTACHED. TRANSFORMER OPENED, CAN AXS TRANSFORMER FROM FIELD TO NORTH OF HOUSE.; Dispatcher Remarks: nan; Office Remarks: AXS-UNKNOWN XSTR-UNKNOWN PWR-Y FIRE IN A FIELD BEHING HIS BACKYARD CALL DROPPED "/>
    <m/>
    <m/>
    <m/>
    <m/>
    <m/>
    <m/>
    <m/>
    <m/>
    <s v=" "/>
    <m/>
    <m/>
    <m/>
    <m/>
    <m/>
    <m/>
    <m/>
    <m/>
    <m/>
    <m/>
    <m/>
    <m/>
    <m/>
    <m/>
    <m/>
    <m/>
    <m/>
    <m/>
    <m/>
    <m/>
    <m/>
    <s v="TREE-FELL INTO LINE"/>
    <s v="SECONDARY"/>
    <m/>
    <m/>
    <m/>
    <m/>
    <m/>
    <m/>
    <m/>
    <m/>
    <m/>
    <m/>
    <m/>
    <m/>
    <m/>
    <m/>
    <m/>
    <m/>
    <m/>
    <m/>
    <m/>
    <m/>
    <m/>
    <m/>
    <m/>
    <m/>
    <m/>
    <m/>
    <m/>
    <m/>
    <m/>
    <m/>
    <m/>
    <m/>
    <m/>
    <m/>
    <m/>
    <m/>
    <m/>
    <m/>
    <m/>
    <m/>
    <m/>
    <m/>
    <m/>
    <m/>
    <m/>
    <m/>
    <m/>
    <m/>
    <m/>
  </r>
  <r>
    <n v="2116"/>
    <s v="DLY6"/>
    <s v="3 - QC Complete"/>
    <n v="44546"/>
    <n v="44617"/>
    <s v="damaged line recloser due to vehicle contact; tree and pole on fire; this information is preliminary"/>
    <s v="\\fxshare-nas05\quotashare-fs01\ESA\5 - Ignition Tracking\2021_Ignition_QC_Folders\20211025_1516200_nan_nan_T005439627"/>
    <s v=" "/>
    <s v="Y"/>
    <s v="DLY6"/>
    <s v="UPDATED OUTAGE TIME AND FO ID'S"/>
    <n v="44533"/>
    <m/>
    <s v="Not In Scope"/>
    <m/>
    <m/>
    <m/>
    <m/>
    <m/>
    <m/>
    <m/>
    <m/>
    <m/>
    <m/>
    <m/>
    <m/>
    <m/>
    <m/>
    <m/>
    <m/>
    <m/>
    <m/>
    <m/>
    <m/>
    <m/>
    <m/>
    <m/>
    <m/>
    <m/>
    <m/>
    <m/>
    <m/>
    <m/>
    <m/>
    <m/>
    <m/>
    <s v="N"/>
    <m/>
    <m/>
    <m/>
    <m/>
    <m/>
    <m/>
    <s v="Y"/>
    <n v="44533"/>
    <n v="44546"/>
    <s v="j0hf"/>
    <s v="James (Jim) Howard 530/712-7998"/>
    <s v="did vegetation under pole catch fire or was fire contained to assets.  Pictures are hard to see since its night time "/>
    <m/>
    <s v=" "/>
    <x v="61"/>
    <s v="01:22:00"/>
    <n v="44494"/>
    <s v="01:34:00"/>
    <s v="FAS"/>
    <s v="Y"/>
    <s v="N"/>
    <n v="1516200"/>
    <s v="21-0136801"/>
    <m/>
    <s v="T005439627, T0055439671, T005439677"/>
    <s v="122251988, 122252000"/>
    <m/>
    <m/>
    <m/>
    <s v=" "/>
    <x v="0"/>
    <x v="0"/>
    <s v="Y"/>
    <s v="N"/>
    <s v="N"/>
    <s v="On October 25, 2021 at 01:22 hours, a PG&amp;E Troubleman was dispatched to the Tudor 1101, a 12kV Distribution Circuit on Highway 113 just south of Everglade Road in Marysville in response to reports of wires down, with a tree and pole on fire. Initial analysis indicates third party contact caused the ignition, rain was a contributing factor.  The vehicle had gone off the road making contact with two power poles and a tree.  As a result from the vehicle impact one of the poles a few feet from the base.  The second (adjacent) pole had primary wire that had snapped.    The fire was under three meters in size, on the ground vegetation and a tree had caught fire due to the incident.   The California Highway Patrol and the Yuba City Fire department were onsite, however it is unknown who suppressed the fire.  A  PG&amp;E Hired Contract Crew was called out to both locations and made the following corrections:  location one, a pole was replaced, along with a crossarm and conductor.  Location 2, a pole was replaced along with a crossarm and conductor."/>
    <s v="PG&amp;E"/>
    <s v="Other"/>
    <s v="PG&amp;E Structure"/>
    <s v="D"/>
    <s v="D"/>
    <s v="&lt;3 meters of linear travel"/>
    <s v="under three meters p/phone conversation on ground. "/>
    <m/>
    <m/>
    <m/>
    <m/>
    <s v="Contact - 3rd Party"/>
    <s v="Weather"/>
    <s v="Vehicle contact"/>
    <s v="N"/>
    <s v="Overhead"/>
    <x v="0"/>
    <s v="Conductor - Primary"/>
    <s v="2 Poles, Crossarm, Insulator "/>
    <n v="101297699"/>
    <s v=" "/>
    <x v="0"/>
    <n v="38.979900000000001"/>
    <n v="-121.67214"/>
    <s v="Sutter"/>
    <s v="TUDOR 1101"/>
    <n v="12000"/>
    <s v="TUDOR 11011234"/>
    <x v="0"/>
    <s v="City/County Fire Department"/>
    <s v="Agriculture"/>
    <s v="Grass Fuel Model "/>
    <s v="weeds in ditch "/>
    <s v="N"/>
    <m/>
    <m/>
    <m/>
    <m/>
    <s v="N"/>
    <s v="N"/>
    <m/>
    <m/>
    <s v="2021-10-26"/>
    <m/>
    <m/>
    <m/>
    <m/>
    <m/>
    <m/>
    <m/>
    <m/>
    <m/>
    <m/>
    <m/>
    <m/>
    <m/>
    <m/>
    <m/>
    <m/>
    <m/>
    <m/>
    <m/>
    <s v=" "/>
    <s v="SACRAMENTO"/>
    <s v="WOODLAND 02"/>
    <s v="01:22:00"/>
    <n v="44494"/>
    <n v="1516200"/>
    <s v="T005439627"/>
    <s v="UNKNOWN"/>
    <s v="HWY 113 S OF THOMPSON "/>
    <s v="YUBA CITY"/>
    <n v="38.979900000000001"/>
    <n v="-121.67214"/>
    <s v="J0HF"/>
    <s v="HOWARD, JIMMY"/>
    <s v="153711101"/>
    <m/>
    <n v="9002"/>
    <m/>
    <s v="Field Remarks: Car hit and broke 2 poles. Wire is broke in one spot. Supervisor notified. Need crew and flagging; Dispatcher Remarks: nan; Office Remarks: AXS-WIRE IN RD FD ENROUTE ; TREE AND POLE ON FIRE W LINES DWN;ETA NEEDED530 822 7310 "/>
    <m/>
    <m/>
    <m/>
    <m/>
    <m/>
    <m/>
    <m/>
    <m/>
    <s v=" "/>
    <m/>
    <m/>
    <m/>
    <m/>
    <m/>
    <m/>
    <m/>
    <m/>
    <m/>
    <m/>
    <m/>
    <m/>
    <m/>
    <m/>
    <m/>
    <m/>
    <m/>
    <m/>
    <m/>
    <m/>
    <m/>
    <s v="VEHICLE"/>
    <s v="POLE-WOOD"/>
    <m/>
    <m/>
    <m/>
    <m/>
    <m/>
    <m/>
    <m/>
    <m/>
    <m/>
    <m/>
    <m/>
    <m/>
    <m/>
    <m/>
    <m/>
    <m/>
    <m/>
    <m/>
    <m/>
    <m/>
    <m/>
    <m/>
    <m/>
    <m/>
    <m/>
    <m/>
    <m/>
    <m/>
    <m/>
    <m/>
    <m/>
    <m/>
    <m/>
    <m/>
    <m/>
    <m/>
    <m/>
    <m/>
    <m/>
    <m/>
    <m/>
    <m/>
    <m/>
    <m/>
    <m/>
    <m/>
    <m/>
    <m/>
    <m/>
  </r>
  <r>
    <n v="2115"/>
    <s v="DLY6"/>
    <s v="3 - QC Complete"/>
    <n v="44533"/>
    <n v="44617"/>
    <s v="pole fire; failed fuse; this information is preliminary"/>
    <s v="\\fxshare-nas05\quotashare-fs01\ESA\5 - Ignition Tracking\2021_Ignition_QC_Folders\20211025_1518504_nan_nan_T005442492"/>
    <s v=" "/>
    <s v="Y"/>
    <s v="DLY6"/>
    <s v="UDPATED OUTAGE TIME/CREATE TIME, LAT/LONG"/>
    <n v="44533"/>
    <m/>
    <s v="Not In Scope"/>
    <m/>
    <m/>
    <m/>
    <m/>
    <m/>
    <m/>
    <m/>
    <m/>
    <m/>
    <m/>
    <m/>
    <m/>
    <m/>
    <m/>
    <m/>
    <m/>
    <m/>
    <m/>
    <m/>
    <m/>
    <m/>
    <m/>
    <m/>
    <m/>
    <m/>
    <m/>
    <m/>
    <m/>
    <m/>
    <m/>
    <m/>
    <m/>
    <s v="N"/>
    <m/>
    <m/>
    <m/>
    <m/>
    <m/>
    <m/>
    <s v="N"/>
    <m/>
    <m/>
    <m/>
    <m/>
    <m/>
    <m/>
    <s v=" "/>
    <x v="61"/>
    <s v="13:03:00"/>
    <n v="44494"/>
    <s v="11:30:00"/>
    <s v="FAS"/>
    <s v="Y"/>
    <s v="N"/>
    <n v="1518504"/>
    <s v="21-0137326"/>
    <m/>
    <s v="T005442492"/>
    <n v="122254722"/>
    <m/>
    <m/>
    <m/>
    <s v=" "/>
    <x v="0"/>
    <x v="0"/>
    <s v="N"/>
    <s v="N"/>
    <s v="N"/>
    <s v="On October 25, 2021 at 13:05 hours, a PG&amp;E Troubleman was dispatched to the Bakersfield 1105, a 12kV Distribution Circuit on 26th Street near G Street in Bakersfield in response to a power outage in the area.  Initial analysis indicates tracking caused the ignition. The ignition started at the hardware which connects crossarm causing top part of the pole to fail.   The crossarm eventually detached from the pole leaving 39 customers without power.  The ensuing fire was contained to the pole and it is unknown who suppressed the fire.  A PG&amp;E Crew replaced the pole on October 26, 2021.  "/>
    <s v="PG&amp;E"/>
    <s v="Other"/>
    <s v="PG&amp;E Structure"/>
    <s v="D"/>
    <s v="D"/>
    <s v="Structure-PG&amp;E only"/>
    <s v="Pole Fire "/>
    <m/>
    <m/>
    <m/>
    <m/>
    <s v="Contamination"/>
    <s v="Weather"/>
    <s v="Contamination"/>
    <s v="Y"/>
    <s v="Overhead"/>
    <x v="0"/>
    <s v="Fuse"/>
    <s v="Pole "/>
    <n v="100150885"/>
    <s v=" "/>
    <x v="0"/>
    <n v="35.382940329999997"/>
    <n v="-119.02286789999999"/>
    <s v="Kern"/>
    <s v="BAKERSFIELD 1105"/>
    <n v="12000"/>
    <s v="BAKERSFIELD 1105752024"/>
    <x v="0"/>
    <s v="Unknown"/>
    <s v="Urban"/>
    <s v="Fire resisive fuel bed"/>
    <s v="sidewalk/asphalt"/>
    <s v="N"/>
    <m/>
    <m/>
    <m/>
    <m/>
    <s v="N"/>
    <s v="N"/>
    <m/>
    <m/>
    <s v="2021-10-26"/>
    <m/>
    <m/>
    <m/>
    <m/>
    <m/>
    <m/>
    <m/>
    <m/>
    <m/>
    <m/>
    <m/>
    <m/>
    <m/>
    <m/>
    <m/>
    <m/>
    <m/>
    <m/>
    <m/>
    <s v=" "/>
    <s v="KERN"/>
    <s v="BAKERSFIELD 03"/>
    <s v="13:03:00"/>
    <n v="44494"/>
    <n v="1518504"/>
    <s v="T005442492"/>
    <n v="2531"/>
    <s v="G ST"/>
    <s v="BAKERSFIELD"/>
    <n v="35.382100000000001"/>
    <n v="-119.02289"/>
    <s v="C1SC"/>
    <s v="ST. CLAIR, CHAD"/>
    <s v="253371105"/>
    <m/>
    <n v="9002"/>
    <s v="1"/>
    <s v="Field Remarks: pole fire 50 cl 2 tangent with 3 phase 120/208 tx bank w/ three 25 kva with two three phase services 1/0 and 1/0 underground service good access 350 ft 6 cu ; Dispatcher Remarks: nan; Office Remarks: SMART MTR AUTO-GENERATED TAG "/>
    <m/>
    <m/>
    <m/>
    <m/>
    <m/>
    <m/>
    <m/>
    <m/>
    <s v=" "/>
    <m/>
    <m/>
    <m/>
    <m/>
    <m/>
    <m/>
    <m/>
    <m/>
    <m/>
    <m/>
    <m/>
    <m/>
    <m/>
    <m/>
    <m/>
    <m/>
    <m/>
    <m/>
    <m/>
    <m/>
    <m/>
    <s v="FIRE, POLE"/>
    <s v="POLE-WOOD"/>
    <m/>
    <m/>
    <m/>
    <m/>
    <m/>
    <m/>
    <m/>
    <m/>
    <m/>
    <m/>
    <m/>
    <m/>
    <m/>
    <m/>
    <m/>
    <m/>
    <m/>
    <m/>
    <m/>
    <m/>
    <m/>
    <m/>
    <m/>
    <m/>
    <m/>
    <m/>
    <m/>
    <m/>
    <m/>
    <m/>
    <m/>
    <m/>
    <m/>
    <m/>
    <m/>
    <m/>
    <m/>
    <m/>
    <m/>
    <m/>
    <m/>
    <m/>
    <m/>
    <m/>
    <m/>
    <m/>
    <m/>
    <m/>
    <m/>
  </r>
  <r>
    <n v="2114"/>
    <s v="FJGE"/>
    <s v="3 - QC Complete"/>
    <n v="44530"/>
    <n v="44617"/>
    <s v="failed fuse; pole fire; this information is preliminary"/>
    <s v="\\fxshare-nas05\quotashare-fs01\ESA\5 - Ignition Tracking\2021_Ignition_QC_Folders\20211025_1518739_nan_nan_T005442371"/>
    <s v=" "/>
    <s v="Y"/>
    <s v="FJGE"/>
    <s v="Fire lat/lng updated per SAP equip# 101224514, FNL updated per FAS"/>
    <n v="44524"/>
    <m/>
    <s v="Not In Scope"/>
    <m/>
    <m/>
    <m/>
    <m/>
    <m/>
    <m/>
    <m/>
    <m/>
    <m/>
    <m/>
    <m/>
    <m/>
    <m/>
    <m/>
    <m/>
    <m/>
    <m/>
    <m/>
    <m/>
    <m/>
    <m/>
    <m/>
    <m/>
    <m/>
    <m/>
    <m/>
    <m/>
    <m/>
    <m/>
    <m/>
    <m/>
    <m/>
    <s v="N"/>
    <m/>
    <m/>
    <m/>
    <m/>
    <m/>
    <m/>
    <s v="Y"/>
    <n v="44524"/>
    <n v="44524"/>
    <s v="C6S0"/>
    <s v="Clint Stoffel:  520-69-9542"/>
    <s v="Fire contained to pole and TM extinguished the fire. "/>
    <m/>
    <s v=" "/>
    <x v="61"/>
    <s v="12:37:00"/>
    <n v="44494"/>
    <s v="12:14:00"/>
    <s v="FAS"/>
    <s v="Y"/>
    <s v="N"/>
    <n v="1518739"/>
    <s v="21-0137422"/>
    <m/>
    <s v="T005442371"/>
    <n v="122255354"/>
    <m/>
    <m/>
    <m/>
    <s v=" "/>
    <x v="0"/>
    <x v="0"/>
    <s v="N"/>
    <s v="N"/>
    <s v="N"/>
    <s v="On October 25, 2021 at 1254 hours, a PG&amp;E Troubleman was dispatched to the Storey 1111 12kV distribution circuit near Lane Drive and Avenue 18 in the vicinity of Madera in response to a pole fire. Initial analysis indicates equipment failure caused the ignition. The ensuing outage affected 198 customers. The ensuing fire was contained to the pole and the fire was suppressed by the troubleman. A PG&amp;E crew replaced the damaged pole, transformer, cutout, and conductor.  "/>
    <s v="PG&amp;E"/>
    <s v="Other"/>
    <s v="PG&amp;E Structure"/>
    <s v="D"/>
    <s v="D"/>
    <s v="Structure-PG&amp;E only"/>
    <s v="Fire contained to pole only."/>
    <m/>
    <m/>
    <m/>
    <m/>
    <s v="Equipment - PG&amp;E"/>
    <s v="All types of equipment / facility failure"/>
    <s v="Fuse failure - all"/>
    <s v="Y"/>
    <s v="Overhead"/>
    <x v="0"/>
    <s v="Fuse"/>
    <s v="Pole, Transformer, Cutout, Conductor"/>
    <n v="101224514"/>
    <s v=" "/>
    <x v="0"/>
    <n v="37.009486832999997"/>
    <n v="-120.0865779646"/>
    <s v="Madera"/>
    <s v="STOREY 1111"/>
    <n v="12000"/>
    <s v="STOREY 1111CB"/>
    <x v="0"/>
    <s v="Employee"/>
    <s v="Urban"/>
    <s v="Fire-resistive fuel bed"/>
    <s v="Dirt and asphalt"/>
    <s v="N"/>
    <m/>
    <m/>
    <m/>
    <m/>
    <s v="N"/>
    <s v="N"/>
    <m/>
    <m/>
    <s v="2021-10-26"/>
    <m/>
    <m/>
    <m/>
    <m/>
    <m/>
    <m/>
    <m/>
    <m/>
    <m/>
    <m/>
    <m/>
    <m/>
    <m/>
    <m/>
    <m/>
    <m/>
    <m/>
    <m/>
    <m/>
    <s v=" "/>
    <s v="YOSEMITE"/>
    <s v="MADERA 02"/>
    <s v="12:54:00"/>
    <n v="44494"/>
    <s v="1518739"/>
    <s v="T005442371"/>
    <s v="17892"/>
    <s v="LANE DR"/>
    <s v="MADERA"/>
    <n v="37.011009999999999"/>
    <n v="-120.0746"/>
    <s v="C6S0"/>
    <s v="STOFFEL, CLINT"/>
    <s v="254611111"/>
    <m/>
    <n v="9110"/>
    <m/>
    <s v="Field Remarks: Pole fire. Made tag for crew to replace. Switching allowed part of outage to be energized. no other fire ignition other than pole.; Dispatcher Remarks: nan; Office Remarks: A:DOGS;X:;R:FIRE DEPT ON SITE PER CALLER; WOOD POLE; SAGGING WIRES; PUBLIC SAFETY, PWR-ICUST CALLED BACK STATING POLE GOT ON FIR E. STILLSMOKING. PGE PERSON IS THERE BUT SAYS NO ACTION TAKEN"/>
    <m/>
    <m/>
    <m/>
    <m/>
    <m/>
    <m/>
    <m/>
    <m/>
    <s v=" "/>
    <m/>
    <m/>
    <m/>
    <m/>
    <m/>
    <m/>
    <m/>
    <m/>
    <m/>
    <m/>
    <m/>
    <m/>
    <m/>
    <m/>
    <m/>
    <m/>
    <m/>
    <m/>
    <m/>
    <m/>
    <m/>
    <s v="PATROL-FOUND NOTHING"/>
    <m/>
    <m/>
    <m/>
    <m/>
    <m/>
    <m/>
    <m/>
    <m/>
    <m/>
    <m/>
    <m/>
    <m/>
    <m/>
    <m/>
    <m/>
    <m/>
    <m/>
    <m/>
    <m/>
    <m/>
    <m/>
    <m/>
    <m/>
    <m/>
    <m/>
    <m/>
    <m/>
    <m/>
    <m/>
    <m/>
    <m/>
    <m/>
    <m/>
    <m/>
    <m/>
    <m/>
    <m/>
    <m/>
    <m/>
    <m/>
    <m/>
    <m/>
    <m/>
    <m/>
    <m/>
    <m/>
    <m/>
    <m/>
    <m/>
    <m/>
  </r>
  <r>
    <n v="2112"/>
    <s v="FJGE"/>
    <s v="3 - QC Complete"/>
    <n v="44521"/>
    <n v="44617"/>
    <s v="failed line recloser; burning cross member; replace crossarm and od bank; &quot;fd left fire and wire down&quot;"/>
    <s v="\\fxshare-nas05\quotashare-fs01\ESA\5 - Ignition Tracking\2021_Ignition_QC_Folders\20211025_1515335_nan_nan_T005439476"/>
    <s v=" "/>
    <s v="Y"/>
    <s v="FJGE"/>
    <s v="FNL time updated per ILIS 21-0136617.2, Created time updated per FAS, Fire lat/lng updated per SAP equip ID # 101856229"/>
    <n v="44518"/>
    <m/>
    <s v="Not In Scope"/>
    <m/>
    <m/>
    <m/>
    <m/>
    <m/>
    <m/>
    <m/>
    <m/>
    <m/>
    <m/>
    <m/>
    <m/>
    <m/>
    <m/>
    <m/>
    <m/>
    <m/>
    <m/>
    <m/>
    <m/>
    <m/>
    <m/>
    <m/>
    <m/>
    <m/>
    <m/>
    <m/>
    <m/>
    <m/>
    <m/>
    <m/>
    <m/>
    <s v="N"/>
    <m/>
    <m/>
    <m/>
    <m/>
    <m/>
    <m/>
    <s v="Y"/>
    <n v="44518"/>
    <n v="44518"/>
    <s v="RWFB"/>
    <s v="Richard Spinola: (805) 459-1198"/>
    <s v="Richard stated the fire was contained to the pole and  the fire surpressed on its own.  Richard confirmed the pole was in the back yard of 329 Park View in the city of Grover Beach.  Per Richard, cause of fire was tracking.  "/>
    <m/>
    <s v=" "/>
    <x v="61"/>
    <s v="00:04:00"/>
    <n v="44493"/>
    <s v="19:41:00"/>
    <s v="FAS"/>
    <s v="Y"/>
    <s v="N"/>
    <s v="1515335, 1515761"/>
    <s v="21-0136617, 21-0136703"/>
    <m/>
    <s v="T005439476, T005438865, T005439097, T005439222, T005439414, T005439476, T005439214"/>
    <n v="122251805"/>
    <m/>
    <m/>
    <m/>
    <s v=" "/>
    <x v="0"/>
    <x v="0"/>
    <s v="N"/>
    <s v="N"/>
    <s v="N"/>
    <s v="On October 25, 2021 at 0004 hours, a PG&amp;E Troubleman was dispatched to the Oceano 1105 12kV Distribution Circuit near Park View Avenue and N. 3rd Street in the vicinity of San Luis Obispo in response to a pole fire.  Initial analysis indicates tracking caused the ignition.  A crossarm is suspected to be the origin point of the fire which resulted in 3426 customers that experienced an outage.  The ensuing fire was contained to PG&amp;E assets and the fire self-extinguished.  On October 25, 2021 a PG&amp;E crew repaired an insulator and replaced a crossarm, conductor, and hardware."/>
    <s v="PG&amp;E"/>
    <s v="Other"/>
    <s v="PG&amp;E Structure"/>
    <s v="D"/>
    <s v="D"/>
    <s v="Structure-PG&amp;E only"/>
    <s v="Contained to pole"/>
    <m/>
    <m/>
    <m/>
    <m/>
    <s v="Contamination"/>
    <s v="Contamination"/>
    <s v="Tracking"/>
    <s v="Y"/>
    <s v="Overhead"/>
    <x v="0"/>
    <s v="Insulator"/>
    <s v="Crossarm, Insulator, Conductor, Hardware"/>
    <n v="101856229"/>
    <s v=" "/>
    <x v="0"/>
    <n v="35.128955719700002"/>
    <n v="-120.6267152993"/>
    <s v="San Luis Obispo"/>
    <s v="OCEANO 1105"/>
    <n v="12000"/>
    <s v="OCEANO 1105V20"/>
    <x v="0"/>
    <s v="Self-extinguished"/>
    <s v="Urban"/>
    <s v="Fire-resistive fuel bed"/>
    <m/>
    <s v="N"/>
    <m/>
    <m/>
    <m/>
    <m/>
    <s v="N"/>
    <s v="N"/>
    <m/>
    <m/>
    <s v="2021-10-26"/>
    <m/>
    <m/>
    <m/>
    <m/>
    <m/>
    <m/>
    <m/>
    <m/>
    <m/>
    <m/>
    <m/>
    <m/>
    <m/>
    <m/>
    <m/>
    <m/>
    <m/>
    <m/>
    <m/>
    <s v=" "/>
    <s v="LOS PADRES"/>
    <s v="SAN LUIS OBISPO 04"/>
    <s v="00:04:00"/>
    <n v="44494"/>
    <s v="1515335"/>
    <s v="T005439476"/>
    <s v="UNKNOWN"/>
    <s v="329 PARK VIEW AVE "/>
    <s v="GROVER BEACH"/>
    <n v="35.127519999999997"/>
    <n v="-120.62235"/>
    <s v="RWFB"/>
    <s v="FRY, ROBERT"/>
    <s v="182601105"/>
    <m/>
    <n v="9002"/>
    <m/>
    <s v="Field Remarks: RECLOSER CLOSED GOOD CREW TO REPLACE XARM AND OD BANK; Dispatcher Remarks: nan; Office Remarks: AXS-DOG IN HOUSE, GATE U INSULATOR AND WIRE DOWN IN BACKYARD. OTHER HALF LAYING IN NEIGHBORS YARD. CROSS MEMBER IS BURNING. FIRE  DEPARTMENT WAS ONSITE BUT LEFT FIRE AND WIRE DOWN"/>
    <m/>
    <m/>
    <m/>
    <m/>
    <m/>
    <m/>
    <m/>
    <m/>
    <s v=" "/>
    <m/>
    <m/>
    <m/>
    <m/>
    <m/>
    <m/>
    <m/>
    <m/>
    <m/>
    <m/>
    <m/>
    <m/>
    <m/>
    <m/>
    <m/>
    <m/>
    <m/>
    <m/>
    <m/>
    <m/>
    <m/>
    <s v="WATER (SUBSTATION)"/>
    <s v="CROSSARM, WOOD"/>
    <m/>
    <m/>
    <m/>
    <m/>
    <m/>
    <m/>
    <m/>
    <m/>
    <m/>
    <m/>
    <m/>
    <m/>
    <m/>
    <m/>
    <m/>
    <m/>
    <m/>
    <m/>
    <m/>
    <m/>
    <m/>
    <m/>
    <m/>
    <m/>
    <m/>
    <m/>
    <m/>
    <m/>
    <m/>
    <m/>
    <m/>
    <m/>
    <m/>
    <m/>
    <m/>
    <m/>
    <m/>
    <m/>
    <m/>
    <m/>
    <m/>
    <m/>
    <m/>
    <m/>
    <m/>
    <m/>
    <m/>
    <m/>
    <m/>
  </r>
  <r>
    <n v="2111"/>
    <s v="CATX"/>
    <s v="3 - QC Complete"/>
    <n v="44532"/>
    <n v="44617"/>
    <s v="damaged line recloser due to 3rd party equipment; pole fire; this information is preliminary"/>
    <s v="\\fxshare-nas05\quotashare-fs01\ESA\5 - Ignition Tracking\2021_Ignition_QC_Folders\20211025_1518955_nan_nan_T005441941"/>
    <s v=" "/>
    <s v="Y"/>
    <s v="CATX"/>
    <s v="Outage time update to FNL time on ILIS, Fire LAT/LONG update to pole (SAP ID: 100195562)"/>
    <n v="44530"/>
    <m/>
    <s v="Not In Scope"/>
    <m/>
    <m/>
    <m/>
    <m/>
    <m/>
    <m/>
    <m/>
    <m/>
    <m/>
    <m/>
    <m/>
    <m/>
    <m/>
    <m/>
    <m/>
    <m/>
    <m/>
    <m/>
    <m/>
    <m/>
    <m/>
    <m/>
    <m/>
    <m/>
    <m/>
    <m/>
    <m/>
    <m/>
    <m/>
    <m/>
    <m/>
    <m/>
    <s v="N"/>
    <m/>
    <m/>
    <m/>
    <m/>
    <m/>
    <m/>
    <s v="N"/>
    <m/>
    <m/>
    <m/>
    <m/>
    <m/>
    <m/>
    <s v=" "/>
    <x v="61"/>
    <s v="11:10:00"/>
    <n v="44494"/>
    <s v="11:02:00"/>
    <s v="ILIS/OIS"/>
    <s v="Y"/>
    <s v="N"/>
    <n v="1518955"/>
    <s v="21-0137462"/>
    <m/>
    <s v="T005441941"/>
    <n v="122255589"/>
    <m/>
    <m/>
    <m/>
    <s v=" "/>
    <x v="0"/>
    <x v="0"/>
    <s v="N"/>
    <s v="N"/>
    <s v="N"/>
    <s v="On October 25, 2021 at 1110 hours, a PG&amp;E Troubleman was dispatched to the Lakeview 1107 12kV distribution circuit near Maricopa Highway and Old River Road in the vicinity of Bakersfield in response to a pole fire. Initial analysis indicates the ignition was caused by a bird nest. The fire damaged a jumper. This incident resulted in an outage affecting 33 customers at 1102 hours on October 25, 2021. Power was restored to all customers at 1857 hours on October 25, 2021. The ensuing fire was contained to the pole and self-extinguished. A PG&amp;E crew replaced the jumper on October 25, 2021."/>
    <s v="PG&amp;E"/>
    <s v="Other"/>
    <s v="PG&amp;E Structure"/>
    <s v="D"/>
    <s v="D"/>
    <s v="Structure-PG&amp;E only"/>
    <m/>
    <m/>
    <m/>
    <m/>
    <m/>
    <s v="Contact - Animal - Nest"/>
    <s v="Contact from object"/>
    <s v="Nest Contact"/>
    <s v="N"/>
    <s v="Overhead"/>
    <x v="0"/>
    <s v="Recloser"/>
    <s v="Jumper"/>
    <m/>
    <s v=" "/>
    <x v="0"/>
    <n v="35.037134899999998"/>
    <n v="-119.1789966"/>
    <s v="Kern"/>
    <s v="LAKEVIEW 1107 "/>
    <n v="12000"/>
    <s v="LAKEVIEW 11074490"/>
    <x v="0"/>
    <s v="Self-Extinguished"/>
    <s v="Urban"/>
    <s v="Fire-resistive fuel bed"/>
    <s v="Dirt"/>
    <s v="N"/>
    <m/>
    <m/>
    <m/>
    <m/>
    <s v="N"/>
    <s v="N"/>
    <m/>
    <m/>
    <s v="2021-10-26"/>
    <m/>
    <m/>
    <m/>
    <m/>
    <m/>
    <m/>
    <m/>
    <m/>
    <m/>
    <m/>
    <m/>
    <m/>
    <m/>
    <m/>
    <m/>
    <m/>
    <m/>
    <m/>
    <m/>
    <s v=" "/>
    <s v="KERN"/>
    <s v="BAKERSFIELD 12"/>
    <s v="11:10:00"/>
    <n v="44494"/>
    <s v="1518955"/>
    <s v="T005441941"/>
    <m/>
    <s v="HWY 166 W/OF OLD RIVER"/>
    <s v="BAKERSFIELD"/>
    <n v="35.077090000000013"/>
    <n v="-119.1698"/>
    <s v="B4BZ"/>
    <s v="BAKER, BRYCE"/>
    <s v="253411107"/>
    <m/>
    <n v="9002"/>
    <m/>
    <s v="Field Remarks: found burned primary mtring 1 pole s of 16506. opened 16506 and renengized, EC A tag for crew to clear and bypass, replace at later date. on call notified. pole un damaged. priority cust vulcan; Dispatcher Remarks: nan; Office Remarks: AXS-AXS OK XSTR- PWR-I POLE FIRE; CALLED IN BY PG,E REP WHO WAS ADVISED BY CUSTMER; POLE #150715; CUSTOMER NAME:RYAN (661)979-99 94"/>
    <m/>
    <m/>
    <m/>
    <m/>
    <m/>
    <m/>
    <m/>
    <m/>
    <s v=" "/>
    <m/>
    <m/>
    <m/>
    <m/>
    <m/>
    <m/>
    <m/>
    <m/>
    <m/>
    <m/>
    <m/>
    <m/>
    <m/>
    <m/>
    <m/>
    <m/>
    <m/>
    <m/>
    <m/>
    <m/>
    <m/>
    <s v="OVERHEAD"/>
    <s v="TRANSFORMER (OH)"/>
    <m/>
    <m/>
    <m/>
    <m/>
    <m/>
    <m/>
    <m/>
    <m/>
    <m/>
    <m/>
    <m/>
    <m/>
    <m/>
    <m/>
    <m/>
    <m/>
    <m/>
    <m/>
    <m/>
    <m/>
    <m/>
    <m/>
    <m/>
    <m/>
    <m/>
    <m/>
    <m/>
    <m/>
    <m/>
    <m/>
    <m/>
    <m/>
    <m/>
    <m/>
    <m/>
    <m/>
    <m/>
    <m/>
    <m/>
    <m/>
    <m/>
    <m/>
    <m/>
    <m/>
    <m/>
    <m/>
    <m/>
    <m/>
    <m/>
  </r>
  <r>
    <n v="2110"/>
    <s v="CATX"/>
    <s v="3 - QC Complete"/>
    <n v="44533"/>
    <n v="44617"/>
    <s v="failed line recloser; bad cap; transformer on fire; this information is preliminary"/>
    <s v="\\fxshare-nas05\quotashare-fs01\ESA\5 - Ignition Tracking\2021_Ignition_QC_Folders\20211025_1518182_nan_nan_T005441627"/>
    <s v=" "/>
    <s v="Y"/>
    <s v="CATX"/>
    <s v="Outage time updated to FNL time on ILIS"/>
    <n v="44533"/>
    <m/>
    <s v="Not In Scope"/>
    <m/>
    <m/>
    <m/>
    <m/>
    <m/>
    <m/>
    <m/>
    <m/>
    <m/>
    <m/>
    <m/>
    <m/>
    <m/>
    <m/>
    <m/>
    <m/>
    <m/>
    <m/>
    <m/>
    <m/>
    <m/>
    <m/>
    <m/>
    <m/>
    <m/>
    <m/>
    <m/>
    <m/>
    <m/>
    <m/>
    <m/>
    <m/>
    <s v="N"/>
    <m/>
    <m/>
    <m/>
    <m/>
    <m/>
    <m/>
    <m/>
    <m/>
    <m/>
    <m/>
    <m/>
    <m/>
    <m/>
    <s v=" "/>
    <x v="61"/>
    <s v="10:14:00"/>
    <n v="44494"/>
    <s v="10:01:00"/>
    <s v="ILIS/OIS"/>
    <s v="N"/>
    <s v="Y"/>
    <n v="1518182"/>
    <s v="21-0137167"/>
    <m/>
    <s v="T005441627"/>
    <n v="122253539"/>
    <m/>
    <m/>
    <m/>
    <s v=" "/>
    <x v="0"/>
    <x v="0"/>
    <s v="N"/>
    <s v="N"/>
    <s v="N"/>
    <s v="Duplicate. Reference index 2109."/>
    <s v="Not PG&amp;E"/>
    <s v="Other"/>
    <s v="PG&amp;E Structure"/>
    <s v="D"/>
    <s v="D"/>
    <s v="Structure-PG&amp;E only"/>
    <m/>
    <m/>
    <m/>
    <m/>
    <m/>
    <s v="Duplicate"/>
    <m/>
    <m/>
    <s v="Y"/>
    <s v="Overhead"/>
    <x v="0"/>
    <s v="Fuse"/>
    <s v="Capacitor Bank"/>
    <m/>
    <s v=" "/>
    <x v="0"/>
    <n v="35.363549999999996"/>
    <n v="-119.01824000000001"/>
    <s v="Kern"/>
    <s v="WESTPARK 1110 "/>
    <n v="12000"/>
    <s v="WESTPARK 11104871"/>
    <x v="0"/>
    <s v="Unknown"/>
    <s v="Urban"/>
    <m/>
    <m/>
    <s v="N"/>
    <m/>
    <m/>
    <m/>
    <m/>
    <s v="N"/>
    <s v="N"/>
    <m/>
    <m/>
    <s v="2021-10-26"/>
    <m/>
    <m/>
    <m/>
    <m/>
    <m/>
    <m/>
    <m/>
    <m/>
    <m/>
    <m/>
    <m/>
    <m/>
    <m/>
    <m/>
    <m/>
    <m/>
    <m/>
    <m/>
    <m/>
    <s v=" "/>
    <s v="KERN"/>
    <s v="BAKERSFIELD 07"/>
    <s v="10:14:00"/>
    <n v="44494"/>
    <s v="1518182"/>
    <s v="T005441627"/>
    <s v="1012"/>
    <s v="2ND ST"/>
    <s v="BAKERSFIELD"/>
    <n v="35.363549999999996"/>
    <n v="-119.01824000000001"/>
    <s v="BKW0"/>
    <s v="WILLIAMS, BRYAN"/>
    <s v="253701110"/>
    <m/>
    <n v="9002"/>
    <n v="1"/>
    <s v="Field Remarks: Cap went bad. COE to have repairs made; Dispatcher Remarks: nan; Office Remarks: AXS-AXS OK XSTR-N PWR-Y CUSTOMER SAYS TRANSFORMER IS ON FIRE, HE DID NOT CALL 911, BUT DID HEAR FIRE TRUCKS AND AMBULANCE ON THE IR WAY"/>
    <m/>
    <m/>
    <m/>
    <m/>
    <m/>
    <m/>
    <m/>
    <m/>
    <s v=" "/>
    <m/>
    <m/>
    <m/>
    <m/>
    <m/>
    <m/>
    <m/>
    <m/>
    <m/>
    <m/>
    <m/>
    <m/>
    <m/>
    <m/>
    <m/>
    <m/>
    <m/>
    <m/>
    <m/>
    <m/>
    <m/>
    <s v="OVERHEAD"/>
    <s v="CAPACITOR"/>
    <m/>
    <m/>
    <m/>
    <m/>
    <m/>
    <m/>
    <m/>
    <m/>
    <m/>
    <m/>
    <m/>
    <m/>
    <m/>
    <m/>
    <m/>
    <m/>
    <m/>
    <m/>
    <m/>
    <m/>
    <m/>
    <m/>
    <m/>
    <m/>
    <m/>
    <m/>
    <m/>
    <m/>
    <m/>
    <m/>
    <m/>
    <m/>
    <m/>
    <m/>
    <m/>
    <m/>
    <m/>
    <m/>
    <m/>
    <m/>
    <m/>
    <m/>
    <m/>
    <m/>
    <m/>
    <m/>
    <m/>
    <m/>
    <m/>
  </r>
  <r>
    <n v="2109"/>
    <s v="DLY6"/>
    <s v="3 - QC Complete"/>
    <n v="44529"/>
    <n v="44617"/>
    <s v="pole fire; unknown location (FAS says this happened on 2nd St in Bakersfield but no address or lat/long given); unknown cause as of 11/4/2021; this information is preliminary"/>
    <s v="\\fxshare-nas05\quotashare-fs01\ESA\5 - Ignition Tracking\2021_Ignition_QC_Folders\20211025_TR8988192_nan_nan_T005441616"/>
    <s v=" "/>
    <s v="Y"/>
    <s v="DLY6"/>
    <s v="UPDATED FO ID'S"/>
    <n v="44523"/>
    <m/>
    <s v="Not In Scope"/>
    <m/>
    <m/>
    <m/>
    <m/>
    <m/>
    <m/>
    <m/>
    <m/>
    <m/>
    <m/>
    <m/>
    <m/>
    <m/>
    <m/>
    <m/>
    <m/>
    <m/>
    <m/>
    <m/>
    <m/>
    <m/>
    <m/>
    <m/>
    <m/>
    <m/>
    <m/>
    <m/>
    <m/>
    <m/>
    <m/>
    <m/>
    <m/>
    <s v="N"/>
    <m/>
    <m/>
    <m/>
    <m/>
    <m/>
    <m/>
    <s v="Y"/>
    <n v="44524"/>
    <n v="44524"/>
    <s v="TALA, BKW0"/>
    <s v="THOMAS Leyendecker 661.343.0151, BRYAN WILLIAMS 661-342-3295"/>
    <s v="BRYAN ONSITE, REPORTED POLE FIRE, BLOWN FUSE AT LOCATION, NO FIRE, NO FD ONSITE "/>
    <s v=" "/>
    <n v="44494"/>
    <x v="61"/>
    <s v="10:13:00"/>
    <n v="44494"/>
    <s v="10:01:00"/>
    <s v="FAS"/>
    <s v="Y"/>
    <s v="N"/>
    <s v="TR8988192, 1518182"/>
    <s v="21-0137167"/>
    <m/>
    <s v="T005441616, T005441460, T00541599, T005441627"/>
    <n v="122253539"/>
    <m/>
    <s v=" "/>
    <m/>
    <m/>
    <x v="0"/>
    <x v="0"/>
    <s v="N"/>
    <s v="N"/>
    <s v="N"/>
    <s v="On October 24, 2021 at 10:10 hours, a PG&amp;E Troubleman was dispatched to the Westpark 1110, a 12kV Distribution Circuit on Second Street and N Street in Bakersfield in response to equipment on fire at the pole. Initial analysis indicates equipment failure caused the ignition. The jumpers at middle kule were burnt with the middle and road side cutouts flashed. The ensuing fire was contained to the pole in size and the fire extinguished on its own.  A Priority B tag was created to replace the damaged capacitor bank. "/>
    <s v="PG&amp;E"/>
    <s v="Other"/>
    <s v="PG&amp;E Structure"/>
    <s v="D"/>
    <s v="D"/>
    <s v="Structure-PG&amp;E only"/>
    <s v="None "/>
    <m/>
    <m/>
    <m/>
    <m/>
    <s v="Equipment - PG&amp;E"/>
    <s v="All types of equipment / facility failure"/>
    <s v="Capacitor bank failure"/>
    <s v="Y"/>
    <s v="Overhead"/>
    <x v="0"/>
    <s v="Capacitor Bank"/>
    <s v="Capacitor  "/>
    <m/>
    <s v=" "/>
    <x v="0"/>
    <n v="35.357073319999998"/>
    <n v="-119.01432749999999"/>
    <s v="Kern"/>
    <s v="WESTPARK 1110"/>
    <n v="12000"/>
    <s v="WESTPARK 11104871"/>
    <x v="0"/>
    <s v="Kern City FD"/>
    <s v="Urban"/>
    <s v="Fire resistive "/>
    <s v="Sidewalk"/>
    <s v="N"/>
    <m/>
    <m/>
    <m/>
    <m/>
    <s v="N"/>
    <s v="N"/>
    <m/>
    <m/>
    <s v="2021-10-26"/>
    <m/>
    <m/>
    <m/>
    <m/>
    <m/>
    <m/>
    <m/>
    <m/>
    <m/>
    <m/>
    <m/>
    <m/>
    <m/>
    <m/>
    <m/>
    <m/>
    <m/>
    <m/>
    <m/>
    <s v=" "/>
    <s v="KERN"/>
    <s v="BAKERSFIELD 02"/>
    <s v="10:13:00"/>
    <n v="44494"/>
    <s v="TR8988192"/>
    <s v="T005441616"/>
    <s v="UNKNOWN"/>
    <s v="2ND ST"/>
    <s v="BAKERSFIELD"/>
    <m/>
    <m/>
    <s v="NNC4"/>
    <s v="CHAMBERLAIN, NATHANI"/>
    <m/>
    <m/>
    <n v="930"/>
    <m/>
    <s v="Field Remarks: TMAN ONSITE, NOTIFIED TMAN LEAD AND DISPATCH.; Dispatcher Remarks: nan; Office Remarks: AXS-OK POLE FIREP/KERN FD NO ETA NEEDED CLEARED PLS SFTY CHK "/>
    <m/>
    <m/>
    <m/>
    <m/>
    <m/>
    <m/>
    <m/>
    <m/>
    <s v=" "/>
    <m/>
    <m/>
    <m/>
    <m/>
    <m/>
    <m/>
    <m/>
    <m/>
    <m/>
    <m/>
    <m/>
    <m/>
    <m/>
    <m/>
    <m/>
    <m/>
    <m/>
    <m/>
    <m/>
    <m/>
    <m/>
    <m/>
    <m/>
    <m/>
    <m/>
    <m/>
    <m/>
    <m/>
    <m/>
    <m/>
    <m/>
    <m/>
    <m/>
    <m/>
    <m/>
    <m/>
    <m/>
    <m/>
    <m/>
    <m/>
    <m/>
    <m/>
    <m/>
    <m/>
    <m/>
    <m/>
    <m/>
    <m/>
    <m/>
    <m/>
    <m/>
    <m/>
    <m/>
    <m/>
    <m/>
    <m/>
    <m/>
    <m/>
    <m/>
    <m/>
    <m/>
    <m/>
    <m/>
    <m/>
    <m/>
    <m/>
    <m/>
    <m/>
    <m/>
    <m/>
    <m/>
    <m/>
  </r>
  <r>
    <n v="2000"/>
    <s v="CATX"/>
    <s v="3 - QC Complete"/>
    <n v="44517"/>
    <n v="44617"/>
    <s v="On October 25, 2021 at 1017 hours, a PG&amp;E Troubleman patrolled the Coalinga No 2 1105 Distribution Circuit number 252381105, near South Monterey and West Palmer Avenue, Coalinga, CA 93210. He observed a burnt 30’ class-5 Western (Ponderosa) Pine dead-end wood pole (SAP Eqp ID 100848508, Carney Co., Mfr. Year 1960) down in the field, with a damaged 8’ HS crossarm, a flashed 45kVA 12kV 277/480 3PH typical pole bolt OH transformer (CGC), three damaged sets of 12kV DE non-ceramic insulators, three damaged sets of 44H cutouts, in addition to a damaged dead-end 8’ HS crossarm at the pole, three damaged sets of 12kV DE non-ceramic insulators, and 900’ of 3PH 4-ACSR, near the 40' class-6 Western Red Cedar wood pole (SAP Eqp ID 100848493, Bar Code 120204556, Carney Co., Mfr. Year 1968), as well as one span of one phase at about 200’ of damaged #6 solid copper wire down near the 40' class-5 Western Red Cedar wood pole (SAP Eqp ID 100848539, J H Baxter Co., Mfr. Year 1950). Initial analysis indicates the ignition was caused by overhead equipment failure. Three EC A-Tags 122253403, 122253337, and 122253271 were submitted for remediation. The 97-minute outage affected 160 customers. The line was returned to service on October 25, 2021. This information is preliminary."/>
    <s v="\\fxshare-nas05\quotashare-fs01\ESA\5 - Ignition Tracking\2021_Ignition_QC_Folders\20211025_1517672_21-0137057_nan_T005442662"/>
    <s v=" "/>
    <s v="Y"/>
    <s v="CATX"/>
    <s v="Outage Time Updated to FNL time on ILIS, Fire LAT/LONG update to pole (SAP ID 100848500) "/>
    <n v="44517"/>
    <m/>
    <s v="Not In Scope"/>
    <m/>
    <m/>
    <m/>
    <m/>
    <m/>
    <m/>
    <m/>
    <m/>
    <m/>
    <m/>
    <m/>
    <m/>
    <m/>
    <m/>
    <m/>
    <m/>
    <m/>
    <m/>
    <m/>
    <m/>
    <m/>
    <m/>
    <m/>
    <m/>
    <m/>
    <m/>
    <m/>
    <m/>
    <m/>
    <m/>
    <m/>
    <m/>
    <s v="N"/>
    <m/>
    <m/>
    <m/>
    <m/>
    <m/>
    <m/>
    <s v="Y"/>
    <n v="44517"/>
    <n v="44517"/>
    <s v="DECo"/>
    <s v="Darrell Crosswy Jr. (559 977-7302)"/>
    <s v="Darrell advised only one of the poles (SAP ID: 100848500) was on fire. Darrell advised the other two poles (SAP ID 100848539 and 100848493) did not have an igntion. The fire for pole 100848500 was contianted to the pole and self extinguished. The igntion was due to a bird nest. "/>
    <m/>
    <s v=" "/>
    <x v="61"/>
    <s v="13:37:00"/>
    <n v="44494"/>
    <s v="08:36:00"/>
    <s v="ILIS/OIS"/>
    <s v="Y"/>
    <s v="N"/>
    <n v="1517672"/>
    <s v="21-0137057"/>
    <m/>
    <s v="T005442662"/>
    <n v="122253271"/>
    <m/>
    <m/>
    <m/>
    <s v=" "/>
    <x v="0"/>
    <x v="0"/>
    <s v="N"/>
    <s v="N"/>
    <s v="N"/>
    <s v="On October 25, 2021 at 1338 hours, a PG&amp;E Troubleman was dispatched to the Coalinga NO 2 1105 12kV distribution circuit near South Monterey Avenue and West Palmer Avenue in the vicinity of Coalinga in response to a burned pole. Initial analysis indicates the ignition was caused by a bird nest. The fire damaged the pole, crossarm, transformer, insulator, and cutout. The ensuing fire was contained to the pole and was self-extinguished. A PG&amp;E crew replaced the damaged pole, crossarm, transformer, insulator, and cutout on October 25, 2021."/>
    <s v="PG&amp;E"/>
    <s v="Other"/>
    <s v="Pole"/>
    <s v="D"/>
    <s v="D"/>
    <s v="Structure-PG&amp;E only"/>
    <s v="Fire was restricted to pole"/>
    <m/>
    <m/>
    <m/>
    <m/>
    <s v="Contact - Animal - Nest"/>
    <s v="Contact from object"/>
    <s v="Nest Contact"/>
    <s v="N"/>
    <s v="Overhead"/>
    <x v="0"/>
    <s v="Transformer"/>
    <s v="Pole, Crossarm, Transformer, Insulator"/>
    <n v="100848500"/>
    <s v=" "/>
    <x v="0"/>
    <n v="36.204729999999998"/>
    <n v="-120.372029"/>
    <s v="Fresno"/>
    <s v="COALINGA NO 2 1105"/>
    <n v="12000"/>
    <s v="COALINGA NO 2 110541954"/>
    <x v="0"/>
    <s v="Self Extinguished"/>
    <s v="Agriculture"/>
    <s v="Fire-resistive fuel bed"/>
    <s v="Dirt"/>
    <s v="N"/>
    <m/>
    <m/>
    <m/>
    <m/>
    <s v="N"/>
    <s v="N"/>
    <m/>
    <m/>
    <s v="2021-10-29"/>
    <m/>
    <m/>
    <m/>
    <m/>
    <m/>
    <m/>
    <m/>
    <m/>
    <m/>
    <m/>
    <m/>
    <m/>
    <m/>
    <m/>
    <m/>
    <m/>
    <m/>
    <m/>
    <m/>
    <s v=" "/>
    <s v="FRESNO"/>
    <m/>
    <s v="13:37"/>
    <s v="2021/10/25 00:00:00"/>
    <s v="1517672"/>
    <s v="T005442662"/>
    <m/>
    <m/>
    <m/>
    <m/>
    <m/>
    <s v="F1TDECO"/>
    <m/>
    <n v="252381105"/>
    <s v="2021/10/25 14:45:15"/>
    <n v="9260"/>
    <n v="1"/>
    <s v="SMART MTR AUTO-GENERATED TAG"/>
    <s v="N"/>
    <m/>
    <m/>
    <m/>
    <m/>
    <m/>
    <m/>
    <m/>
    <m/>
    <m/>
    <m/>
    <s v="Y"/>
    <m/>
    <m/>
    <m/>
    <m/>
    <m/>
    <m/>
    <m/>
    <m/>
    <m/>
    <m/>
    <m/>
    <m/>
    <m/>
    <m/>
    <m/>
    <m/>
    <m/>
    <m/>
    <s v="OVERHEAD"/>
    <s v="POLE-WOOD"/>
    <m/>
    <s v=" "/>
    <s v="Unplanned"/>
    <s v="Fresno"/>
    <s v="Coalinga"/>
    <s v="252381105, COALINGA NO 2-1105"/>
    <s v="21-0137057"/>
    <s v="Unplanned"/>
    <s v="Clear;32-90 F"/>
    <s v="160"/>
    <s v="15564"/>
    <s v="NO"/>
    <s v="Line to Ground"/>
    <s v="Sustained"/>
    <s v="No"/>
    <s v="41954"/>
    <s v="OH"/>
    <s v="Line Recloser"/>
    <s v="1517672"/>
    <s v="Pole-Wood, Burned/flashed"/>
    <s v="B GRD"/>
    <m/>
    <m/>
    <s v="7/10 MI N/OF PALMER AVE, 1 MI E/OF OIL CITY RD, COALINGA"/>
    <s v="9/N/OF 9521F"/>
    <m/>
    <m/>
    <m/>
    <m/>
    <m/>
    <m/>
    <m/>
    <m/>
    <m/>
    <m/>
    <m/>
    <m/>
    <m/>
    <m/>
    <m/>
    <m/>
    <m/>
    <m/>
    <m/>
    <m/>
    <m/>
    <m/>
    <m/>
    <m/>
  </r>
  <r>
    <n v="1919"/>
    <s v="DLY6"/>
    <s v="3 - QC Complete"/>
    <n v="44501"/>
    <n v="44617"/>
    <s v="ILIS and FAS both report a tree that fell into overhead lines resulting in a wires down incident. The ensuing fire was less than one meter in size. This information is preliminary."/>
    <s v="\\fxshare-nas05\quotashare-fs01\ESA\5 - Ignition Tracking\2021_Ignition_QC_Folders\20211025_1520704_21-0137836_nan_T005444702"/>
    <s v=" "/>
    <m/>
    <s v="DLY6"/>
    <s v="LAT/LONG WAS INCORRECT, updated voltage"/>
    <n v="44501"/>
    <s v=" "/>
    <s v="Not In Scope"/>
    <s v=" "/>
    <m/>
    <s v=" "/>
    <s v=" "/>
    <m/>
    <m/>
    <m/>
    <m/>
    <m/>
    <m/>
    <m/>
    <s v=" "/>
    <m/>
    <m/>
    <m/>
    <m/>
    <m/>
    <m/>
    <m/>
    <m/>
    <m/>
    <m/>
    <m/>
    <m/>
    <m/>
    <m/>
    <m/>
    <m/>
    <s v=" "/>
    <s v=" "/>
    <s v=" "/>
    <s v=" "/>
    <s v="N"/>
    <s v=" "/>
    <s v=" "/>
    <s v=" "/>
    <s v=" "/>
    <s v=" "/>
    <s v=" "/>
    <s v="N"/>
    <s v=" "/>
    <s v=" "/>
    <s v=" "/>
    <s v=" "/>
    <s v=" "/>
    <s v=" "/>
    <s v=" "/>
    <x v="61"/>
    <s v="20:55:00"/>
    <n v="44494"/>
    <s v="22:50:00"/>
    <s v="FAS"/>
    <s v="N"/>
    <s v="N"/>
    <n v="1520704"/>
    <s v="21-0137836"/>
    <s v=" "/>
    <s v="T005444702"/>
    <s v="122256765, 122256767, 122256770"/>
    <s v=" "/>
    <m/>
    <s v=" "/>
    <s v=" "/>
    <x v="0"/>
    <x v="0"/>
    <s v="Y"/>
    <s v="N"/>
    <s v="N"/>
    <s v="On October 25, 2021 at 08:47 hours, PG&amp;E personnel was dispatched to the Stelling 1110 a 12kV Distribution Circuit on  Stevens Creek Canyon near a Private Road in Cupertino in response to downed power lines. Initial analysis indicates vegetation caused the ignition. A live Coast Live Oak approximately 40' from the conductor uprooted within creek bank and rested on two spans of 4kV and the neutral remained hot. As a result of this incident 9 customers experienced an outage. The subject tree was last inspected on April 13, 2021. The ensuing fire was less than 1 meters in size and the fire was self-extinguished.  A PG&amp;E Crew replaced the damaged primary conductors and removed the subject tree on October 26, 2021."/>
    <s v="PG&amp;E"/>
    <s v="Vegetation"/>
    <m/>
    <s v="D"/>
    <s v="D"/>
    <s v="&lt;3 meters of linear travel"/>
    <m/>
    <m/>
    <m/>
    <m/>
    <m/>
    <s v="Vegetation"/>
    <s v="Contact from object"/>
    <s v="Veg. contact"/>
    <s v="Y"/>
    <s v="Overhead"/>
    <x v="0"/>
    <s v="Conductor - Primary"/>
    <s v="Conductor, Connector, Hardware"/>
    <n v="100526300"/>
    <s v=" "/>
    <x v="1"/>
    <n v="37.279365419999998"/>
    <n v="-122.11617990000001"/>
    <s v="Santa Clara"/>
    <s v="STELLING 1110"/>
    <n v="4000"/>
    <s v="STELLING 1110568350"/>
    <x v="0"/>
    <s v="Self Extinguished"/>
    <s v="Hardwood Woodland"/>
    <s v="Timber fuel model"/>
    <m/>
    <s v="N"/>
    <s v=" "/>
    <s v=" "/>
    <n v="518"/>
    <s v="R1"/>
    <s v="N"/>
    <s v="N"/>
    <m/>
    <m/>
    <s v="2021-10-26"/>
    <m/>
    <m/>
    <m/>
    <m/>
    <m/>
    <m/>
    <m/>
    <m/>
    <m/>
    <m/>
    <m/>
    <m/>
    <m/>
    <m/>
    <m/>
    <m/>
    <m/>
    <m/>
    <m/>
    <s v="  "/>
    <s v="SIERRA"/>
    <s v="CUPERTINO 01"/>
    <s v="20:55:00"/>
    <n v="44494"/>
    <n v="1520704"/>
    <s v="T005444702"/>
    <n v="17450"/>
    <s v="STEVENS CANYON RD"/>
    <s v="CUPERTINO"/>
    <n v="37.277920000000002"/>
    <n v="-122.11192"/>
    <s v="G1THXZ2"/>
    <s v="ZANDATE JR., BOBBY"/>
    <n v="83481110"/>
    <s v="20211026 04:00"/>
    <n v="9260"/>
    <m/>
    <s v="EC(A) Tags submitted for 3 seperate hazards locations. TAgs Submitted to OEC"/>
    <s v="Y"/>
    <m/>
    <m/>
    <m/>
    <n v="37.279225500000003"/>
    <n v="-122.1167169"/>
    <m/>
    <m/>
    <m/>
    <s v="N"/>
    <s v="Y"/>
    <m/>
    <s v="Storm Rain"/>
    <m/>
    <s v="County Land"/>
    <m/>
    <s v="Light"/>
    <m/>
    <s v="Vegetation"/>
    <m/>
    <s v="&lt; 1 meter"/>
    <m/>
    <s v="Self Extinguished"/>
    <m/>
    <s v="Overhead"/>
    <m/>
    <s v="Y"/>
    <s v="photos taken"/>
    <s v="Other (Comments)"/>
    <s v="none"/>
    <s v="TREE-BRANCH FELL INTO LINE"/>
    <s v="CONDUCTOR, OVERHEAD"/>
    <s v="N"/>
    <s v="  "/>
    <s v="Unplanned"/>
    <s v="DeAnza"/>
    <s v="De Anza"/>
    <s v="083481110, STELLING-1110"/>
    <s v="21-0137836"/>
    <s v="Unplanned"/>
    <s v="Clear;32-90 F"/>
    <n v="9"/>
    <m/>
    <s v="YES"/>
    <m/>
    <s v="Sustained"/>
    <s v="No"/>
    <n v="18353"/>
    <s v="OH"/>
    <s v="Fuse"/>
    <n v="1520704"/>
    <s v="Conductor, Overhead, Broken, wire on ground"/>
    <m/>
    <m/>
    <m/>
    <s v="STEVENS CANYON RD 500' PAST #17500"/>
    <s v="ZANDATE, BOBBY / 408-470-0297: 17294, 17952, and 15853 Stevens Canyon Rd."/>
    <m/>
    <m/>
    <m/>
    <m/>
    <m/>
    <m/>
    <m/>
    <m/>
    <m/>
    <m/>
    <m/>
    <m/>
    <m/>
    <m/>
    <m/>
    <m/>
    <m/>
    <m/>
    <m/>
    <m/>
    <m/>
    <m/>
    <m/>
    <m/>
  </r>
  <r>
    <n v="1918"/>
    <s v="TLAL"/>
    <s v="3 - QC Complete"/>
    <n v="44496"/>
    <n v="44617"/>
    <s v="Pole failure due to storm winds. This information is preliminary. OIS: 1518910; FOID: T005443333 (FLM8), T005443000 (DECO - Cxl), T005442588 (DECO - Cxl); EC: 122256434; PM: 35297311; Pre-Existing EC: 121941977; Circuit ID: 252381105, SAP Eqp ID: 100745121; Division/County: Fresno"/>
    <s v="\\fxshare-nas05\quotashare-fs01\ESA\5 - Ignition Tracking\2021_Ignition_QC_Folders\20211025_1518910_nan_nan_T005443333"/>
    <s v=" "/>
    <m/>
    <s v="TLAL"/>
    <s v="Create Time, Outage Date &amp; Time, Fire Lat/Long Updated; Additional FOID's Added"/>
    <n v="44496"/>
    <m/>
    <s v="Not In Scope"/>
    <m/>
    <m/>
    <m/>
    <m/>
    <m/>
    <m/>
    <m/>
    <m/>
    <m/>
    <m/>
    <m/>
    <m/>
    <m/>
    <m/>
    <m/>
    <m/>
    <m/>
    <m/>
    <m/>
    <m/>
    <m/>
    <m/>
    <m/>
    <m/>
    <m/>
    <m/>
    <m/>
    <m/>
    <m/>
    <m/>
    <m/>
    <m/>
    <m/>
    <m/>
    <m/>
    <m/>
    <m/>
    <m/>
    <m/>
    <s v="Y"/>
    <n v="44495"/>
    <n v="44495"/>
    <s v="FLM8"/>
    <s v="Mitchell Floyd, (559) 517-6823"/>
    <s v="See Phone Interview in the Reports sub-folder"/>
    <m/>
    <s v=" "/>
    <x v="61"/>
    <s v="13:20:00"/>
    <m/>
    <m/>
    <s v="FAS"/>
    <s v="N"/>
    <s v="N"/>
    <n v="1518910"/>
    <m/>
    <m/>
    <s v="T005443333, T005443000, T005442588"/>
    <n v="122256434"/>
    <n v="121941977"/>
    <m/>
    <s v="PG&amp;E_1918_Ignition_20211025_3.jpg"/>
    <s v=" "/>
    <x v="1"/>
    <x v="0"/>
    <s v="Y"/>
    <s v="Y"/>
    <s v="N"/>
    <s v="On October 25, 2021 at 1646 hours, a PG&amp;E Troubleman patrolled the Coalinga No 2 1105 12kV Distribution Circuit number 252381105, in the State Responsibility Area (SRA) near S Derrick and W Palmer Ave, Coalinga, CA 93210 and at five poles east of the Cooper Nova line recloser 9260 (Serial 571445195, Material 343109, SAP Eqp ID 44404227, Mfr. Year 2017). He observed a broken burnt 45' class-3 Douglas Fir wood pole (SAP Eqp ID 100745121, Koppers Co., Mfr. Year 1985) laying on the ground, with a damaged 10'-6&quot; LS crossarm, three damaged primary PT 8 insulators, a damaged 3/8&quot; down guy, a damaged anchor screw, a damaged 1&quot; diameter anchor rod, 100' of damaged 4-ACSR overhead conductor, and a fire. Initial analysis indicates the ignition was caused by failed bonding wire. The troubleman responded to and extinguished the 12' x 12' pole fire area, while the 1–2-acre fire self-extinguished where the conductor fell. The EC A-Tag 122256434 was submitted for remediation. The line was returned to service on October 25, 2021. The incident happened on a non-reclose, but the line was still energized, and vegetation still ignited where the wire hit the ground. The upstream recloser 9000 device was recently replaced on June 1, 2021, after it flashed due to the a nest and the rain. The incident area is within a Raptor Concentration Zone (RCZ). The recloser's Sensitive Ground Fault (SGF) setting is currently set to None. This information is preliminary."/>
    <s v="PG&amp;E"/>
    <s v="Other"/>
    <s v="Pole"/>
    <s v="D"/>
    <s v="D"/>
    <s v="&lt;0.25"/>
    <m/>
    <m/>
    <m/>
    <m/>
    <m/>
    <s v="Equipment - PG&amp;E"/>
    <s v="All types of equipment / facility failure"/>
    <s v="Equipment failure - Other"/>
    <s v="N"/>
    <s v="Overhead"/>
    <x v="0"/>
    <s v="Other"/>
    <s v="Pole, Crossarm, Conductor"/>
    <s v="252381105, 100745121"/>
    <s v=" "/>
    <x v="0"/>
    <n v="36.237725019400003"/>
    <n v="-120.39005089"/>
    <s v="Fresno"/>
    <s v="COALINGA NO 2 1105"/>
    <n v="12000"/>
    <s v="COALINGA NO 2 11059000"/>
    <x v="0"/>
    <s v="Self Extinguished"/>
    <s v="Herbaceous"/>
    <s v="Grass Fuel Model"/>
    <m/>
    <s v="N"/>
    <m/>
    <m/>
    <m/>
    <m/>
    <s v="N"/>
    <s v="N"/>
    <m/>
    <m/>
    <s v="2021-10-26"/>
    <m/>
    <m/>
    <m/>
    <m/>
    <m/>
    <m/>
    <m/>
    <m/>
    <m/>
    <m/>
    <m/>
    <m/>
    <m/>
    <m/>
    <m/>
    <m/>
    <m/>
    <m/>
    <m/>
    <s v="  "/>
    <s v="DIABLO"/>
    <s v="COALINGA 02"/>
    <s v="15:31"/>
    <n v="44494"/>
    <s v="1518910"/>
    <s v="T005443333"/>
    <m/>
    <s v="NE SW 1 19 14"/>
    <s v="COALINGA"/>
    <n v="36.259309999999999"/>
    <n v="-120.39230999999999"/>
    <s v="F1TFLM8"/>
    <s v="MITCHELL, FLOYD"/>
    <n v="252381105"/>
    <s v="20211025 20:23"/>
    <n v="9110"/>
    <n v="1"/>
    <s v="I FOUND A POLE BROKE OFF AND LAYING ON THE GROUND I CEATED AN EC TAG AND CALLED THE STORM ROOM FOR A CREW I CUT OPEN A DDE AND WE GOT SOME CUSTS. BACK ON FLM8"/>
    <s v="Y"/>
    <m/>
    <m/>
    <m/>
    <n v="36.237698999999999"/>
    <n v="-120.390022"/>
    <m/>
    <m/>
    <m/>
    <s v="N"/>
    <s v="Y"/>
    <m/>
    <s v="Clear"/>
    <m/>
    <s v="PGE&amp;E-Owned Structure/Equipment"/>
    <s v="POLE FIRE"/>
    <s v="Strong"/>
    <m/>
    <s v="Other (Comments)"/>
    <s v="WEATHER"/>
    <s v="0.25 - 10 Acres"/>
    <m/>
    <s v="Self Extinguished"/>
    <m/>
    <s v="Overhead"/>
    <m/>
    <s v="N"/>
    <m/>
    <m/>
    <m/>
    <s v="FIRE, POLE"/>
    <s v="POLE-WOOD"/>
    <s v="N"/>
    <s v="  "/>
    <m/>
    <m/>
    <m/>
    <m/>
    <m/>
    <m/>
    <m/>
    <m/>
    <m/>
    <m/>
    <m/>
    <m/>
    <m/>
    <m/>
    <m/>
    <m/>
    <m/>
    <m/>
    <m/>
    <m/>
    <m/>
    <m/>
    <m/>
    <m/>
    <m/>
    <m/>
    <m/>
    <m/>
    <m/>
    <m/>
    <m/>
    <m/>
    <m/>
    <m/>
    <m/>
    <m/>
    <m/>
    <m/>
    <m/>
    <m/>
    <m/>
    <m/>
    <m/>
    <m/>
    <m/>
    <m/>
    <m/>
  </r>
  <r>
    <n v="1917"/>
    <s v="D0CV"/>
    <s v="3 - QC Complete"/>
    <n v="44515"/>
    <n v="44617"/>
    <s v="Pole fire, cause of the failure is likely related to tracking. The ensuing fire was limited to PG&amp;E assets. This information is preliminary."/>
    <s v="\\fxshare-nas05\quotashare-fs01\ESA\5 - Ignition Tracking\2021_Ignition_QC_Folders\20211025_1519182_nan_nan_T005442882"/>
    <s v=" "/>
    <s v="Y"/>
    <s v="D0CV"/>
    <s v="ILIS states start of outage at 15:14 and ends at 23:30 on 10/25/21 with 344 Cust Effected ?_x000a_OIS states Time at 14:21 and completed at 23:58  on 10/25/21 with 0 Cust Effected ?_x000a_FSA states start of outage at 14:21 and ends at 17:21 on 10/25/21 with 23 Cust Effected ?_x000a_Outage History Report shows 23 Cust effected by outage for 6-12hrs. _x000a_Changed FSA - division from North Bay to = FRESNO DIVISION_x000a_"/>
    <n v="44510"/>
    <m/>
    <s v="Not In Scope"/>
    <m/>
    <m/>
    <m/>
    <m/>
    <m/>
    <m/>
    <m/>
    <m/>
    <m/>
    <m/>
    <m/>
    <m/>
    <m/>
    <m/>
    <m/>
    <m/>
    <m/>
    <m/>
    <m/>
    <m/>
    <m/>
    <m/>
    <m/>
    <m/>
    <m/>
    <m/>
    <m/>
    <m/>
    <m/>
    <m/>
    <m/>
    <m/>
    <m/>
    <m/>
    <m/>
    <m/>
    <m/>
    <m/>
    <m/>
    <m/>
    <m/>
    <m/>
    <m/>
    <m/>
    <m/>
    <m/>
    <s v=" "/>
    <x v="61"/>
    <s v="14:23:00"/>
    <n v="44494"/>
    <s v="15:14:00"/>
    <s v="FAS"/>
    <s v="N"/>
    <s v="N"/>
    <s v="1519182, 1519444"/>
    <s v="21-0137463"/>
    <m/>
    <s v="T005442882"/>
    <n v="122255969"/>
    <m/>
    <m/>
    <m/>
    <s v=" "/>
    <x v="0"/>
    <x v="0"/>
    <s v="N"/>
    <s v="N"/>
    <s v="N"/>
    <s v="On October 25, 2021 at 1514 hours, a PG&amp;E Troubleman was dispatched to the DINUBA 1102 12kV Distribution Circuit in the vicinity of E Merced St and N K St in Dinuba in response to a pole fire. Initial analysis indicates tracking caused the ignition. 344 customers experienced an outage. The ensuing fire was limited to the pole and the fire was suppressed by Dinuba Fire Department. On October 26, 2021, a PG&amp;E crew replaced the damaged pole and crossarm."/>
    <s v="PG&amp;E"/>
    <s v="Other"/>
    <s v="Pole"/>
    <s v="D"/>
    <s v="D"/>
    <s v="Structure-PG&amp;E only"/>
    <m/>
    <m/>
    <m/>
    <m/>
    <m/>
    <s v="Contamination"/>
    <s v="Contamination"/>
    <s v="Tracking"/>
    <s v="Y"/>
    <s v="Overhead"/>
    <x v="0"/>
    <s v="Pole"/>
    <s v="Pole, Crossarm"/>
    <n v="100880022"/>
    <s v=" "/>
    <x v="0"/>
    <n v="36.543297577200001"/>
    <n v="-119.39194769069999"/>
    <s v="Tulare"/>
    <s v="DINUBA 1102"/>
    <n v="12000"/>
    <s v="DINUBA 1102CB"/>
    <x v="0"/>
    <s v="City FD"/>
    <s v="Urban"/>
    <s v="Other"/>
    <s v="minimal grass , pole next to home"/>
    <s v="N"/>
    <m/>
    <m/>
    <m/>
    <s v="N/A "/>
    <s v="N"/>
    <s v="N"/>
    <s v="N"/>
    <s v="N"/>
    <s v="2021-10-26"/>
    <m/>
    <m/>
    <m/>
    <m/>
    <m/>
    <m/>
    <m/>
    <m/>
    <m/>
    <m/>
    <m/>
    <m/>
    <m/>
    <m/>
    <m/>
    <m/>
    <m/>
    <m/>
    <m/>
    <s v=" "/>
    <s v="FRESNO"/>
    <s v="DINUBA 01"/>
    <s v="15:14:00"/>
    <s v="10/25/2021"/>
    <s v="1519182"/>
    <s v="T005442882"/>
    <n v="310"/>
    <s v="N L ST"/>
    <s v="DINUBA"/>
    <n v="36.54392"/>
    <n v="-119.39261999999999"/>
    <s v="F3TJTV3"/>
    <s v="VANDERSLIK, JUSTIN"/>
    <n v="254091102"/>
    <s v="20211025 17:21"/>
    <n v="9110"/>
    <m/>
    <s v="Pole fire. Created EC tag called for crew"/>
    <s v="Y"/>
    <m/>
    <m/>
    <m/>
    <n v="36.543416000000001"/>
    <n v="-119.39220400000001"/>
    <m/>
    <s v="City"/>
    <m/>
    <s v="N"/>
    <s v="Y"/>
    <m/>
    <s v="Storm Rain"/>
    <m/>
    <s v="PGE&amp;E-Owned Structure/Equipment"/>
    <m/>
    <s v="Light"/>
    <m/>
    <s v="PG&amp;E Equipment"/>
    <m/>
    <s v="Structure Only"/>
    <m/>
    <s v="Fire Dept"/>
    <m/>
    <s v="Overhead"/>
    <m/>
    <s v="N"/>
    <m/>
    <m/>
    <m/>
    <s v="FIRE, POLE"/>
    <s v="POLE-WOOD"/>
    <s v="N"/>
    <s v=" "/>
    <m/>
    <m/>
    <m/>
    <m/>
    <m/>
    <m/>
    <m/>
    <m/>
    <m/>
    <m/>
    <m/>
    <m/>
    <m/>
    <m/>
    <m/>
    <m/>
    <m/>
    <m/>
    <m/>
    <m/>
    <m/>
    <m/>
    <m/>
    <m/>
    <m/>
    <m/>
    <m/>
    <m/>
    <m/>
    <m/>
    <m/>
    <m/>
    <m/>
    <m/>
    <m/>
    <m/>
    <m/>
    <m/>
    <m/>
    <m/>
    <m/>
    <m/>
    <m/>
    <m/>
    <m/>
    <m/>
    <m/>
  </r>
  <r>
    <n v="1916"/>
    <s v="FJGE"/>
    <s v="3 - QC Complete"/>
    <n v="44515"/>
    <n v="44617"/>
    <s v="Pole fire, cause of the failure is likely related to tracking. The ensuing fire was limited to PG&amp;E assets. This information is preliminary."/>
    <s v="\\fxshare-nas05\quotashare-fs01\ESA\5 - Ignition Tracking\2021_Ignition_QC_Folders\20211025_1517948_21-0137040_nan_T005441607"/>
    <s v=" "/>
    <s v="Y"/>
    <s v="FJGE"/>
    <s v="Outage time updated to FNL on ILIS, Fire Lat/Long updated to pole lat long (SAP ID #103787498)"/>
    <n v="44509"/>
    <m/>
    <s v="Not In Scope"/>
    <m/>
    <m/>
    <m/>
    <m/>
    <m/>
    <m/>
    <m/>
    <m/>
    <m/>
    <m/>
    <m/>
    <m/>
    <m/>
    <m/>
    <m/>
    <m/>
    <m/>
    <m/>
    <m/>
    <m/>
    <m/>
    <m/>
    <m/>
    <m/>
    <m/>
    <m/>
    <m/>
    <m/>
    <m/>
    <m/>
    <m/>
    <m/>
    <s v="N"/>
    <m/>
    <m/>
    <m/>
    <m/>
    <m/>
    <m/>
    <s v="N"/>
    <m/>
    <m/>
    <m/>
    <m/>
    <m/>
    <m/>
    <s v=" "/>
    <x v="61"/>
    <s v="10:11:00"/>
    <n v="44494"/>
    <s v="09:32:00"/>
    <s v="ILIS/OIS"/>
    <s v="N"/>
    <s v="N"/>
    <n v="1517948"/>
    <s v="21-0137040"/>
    <m/>
    <s v="T005441607"/>
    <n v="122253105"/>
    <n v="122167946"/>
    <m/>
    <m/>
    <s v=" "/>
    <x v="0"/>
    <x v="0"/>
    <s v="N"/>
    <s v="N"/>
    <s v="N"/>
    <s v="On October 25, 2021 at 1011 hours, a PG&amp;E Troubleman was dispatched to the Figarden 2110 21kV distribution circuit near Herndon Avenue and Parkway Drive in Fresno in response to an outage. Initial analysis indicates tracking caused the ignition. The fire damaged the pole, crossarm, insulator, and down guy. The ensuing fire was contained to the pole and self-extinguished. A third-party contractor replaced the damaged pole, crossarm, insulator, and down guy on October 25, 2021. On October 8, 2021, the subject pole was identified as needed replacement due to being burnt by tracking through lower through-bolt hole and a priority B tag was created. Work was not completed proir to ignition."/>
    <s v="PG&amp;E"/>
    <s v="Other"/>
    <s v="Pole"/>
    <s v="D"/>
    <s v="D"/>
    <s v="Structure-PG&amp;E only"/>
    <s v="Fire contained to pole only."/>
    <m/>
    <m/>
    <m/>
    <m/>
    <s v="Contamination"/>
    <s v="Contamination"/>
    <s v="Tracking"/>
    <s v="Y"/>
    <s v="Overhead"/>
    <x v="0"/>
    <s v="Pole"/>
    <s v="Pole, Crossarm, Insulator, Down guy"/>
    <n v="103787498"/>
    <s v=" "/>
    <x v="0"/>
    <n v="36.831527552499999"/>
    <n v="-119.9189088853"/>
    <s v="Fresno"/>
    <s v="FIGARDEN 2110"/>
    <n v="21000"/>
    <s v="FIGARDEN 21104230"/>
    <x v="0"/>
    <s v="Self Extinguished"/>
    <s v="Urban"/>
    <s v="Grass Fuel Model"/>
    <s v="Grass"/>
    <s v="N"/>
    <m/>
    <m/>
    <m/>
    <s v="N/A "/>
    <s v="N"/>
    <s v="N"/>
    <m/>
    <m/>
    <s v="2021-10-26"/>
    <m/>
    <m/>
    <m/>
    <m/>
    <m/>
    <m/>
    <m/>
    <m/>
    <m/>
    <m/>
    <m/>
    <m/>
    <m/>
    <m/>
    <m/>
    <m/>
    <m/>
    <m/>
    <m/>
    <s v=" "/>
    <s v="MISSION"/>
    <s v="FRESNO 09"/>
    <s v="10:11"/>
    <s v="10/25/2021"/>
    <s v="1517948"/>
    <s v="T005441607"/>
    <n v="6843"/>
    <s v="N PARKWAY DR"/>
    <s v="FRESNO"/>
    <n v="36.832680000000003"/>
    <n v="-119.91731"/>
    <s v="F4TJEAN"/>
    <s v="ARRANTS, JEFF"/>
    <n v="254552110"/>
    <s v="20211025 10:25"/>
    <n v="9110"/>
    <n v="1"/>
    <s v="pole fire need new pole, usa, deenergized, sent tag pics and called for crew"/>
    <s v="Y"/>
    <m/>
    <m/>
    <s v="36.8313333,-119.9188717,82.200000,3D"/>
    <m/>
    <m/>
    <m/>
    <m/>
    <m/>
    <s v="N"/>
    <s v="Y"/>
    <m/>
    <s v="Storm Rain"/>
    <m/>
    <s v="PGE&amp;E-Owned Structure/Equipment"/>
    <m/>
    <s v="Gusty"/>
    <m/>
    <s v="PG&amp;E Equipment"/>
    <m/>
    <s v="Structure Only"/>
    <m/>
    <s v="Self Extinguished"/>
    <m/>
    <s v="Overhead"/>
    <m/>
    <s v="N"/>
    <m/>
    <m/>
    <m/>
    <s v="FIRE, POLE"/>
    <s v="POLE-TOWER, STEEL"/>
    <s v="N"/>
    <s v=" "/>
    <s v="Unplanned"/>
    <s v="Fresno"/>
    <s v="Fresno"/>
    <s v="254552110, FIGARDEN-2110"/>
    <s v="21-0137040"/>
    <s v="Unplanned"/>
    <s v="Clear;32-90 F"/>
    <s v="13"/>
    <s v="8814"/>
    <s v="YES"/>
    <s v="Force Out"/>
    <s v="Sustained"/>
    <s v="No"/>
    <s v="D3092"/>
    <s v="OH"/>
    <s v="Fuse"/>
    <s v="1517948"/>
    <s v="Pole-Wood, Burned/flashed"/>
    <m/>
    <m/>
    <m/>
    <s v="ON GOBLE - 850' S/O HWY 99"/>
    <s v="CGC# 417314154676"/>
    <m/>
    <m/>
    <m/>
    <m/>
    <m/>
    <m/>
    <m/>
    <m/>
    <m/>
    <m/>
    <m/>
    <m/>
    <m/>
    <m/>
    <m/>
    <m/>
    <m/>
    <m/>
    <m/>
    <m/>
    <m/>
    <m/>
    <m/>
    <m/>
  </r>
  <r>
    <n v="1915"/>
    <s v="DJPK"/>
    <s v="3 - QC Complete"/>
    <n v="44537"/>
    <n v="44617"/>
    <s v="Pole fire due to tracking. The ensuing fire was limited to PG&amp;E assets. This information is preliminary."/>
    <s v="\\fxshare-nas05\quotashare-fs01\ESA\5 - Ignition Tracking\2021_Ignition_QC_Folders\20211025_1517516_21-0137094_nan_T005440815"/>
    <s v=" "/>
    <s v="Y"/>
    <s v="DJPK"/>
    <s v="Updated Outage Time, Updated Notification #"/>
    <n v="44532"/>
    <m/>
    <s v="Not In Scope"/>
    <m/>
    <m/>
    <m/>
    <m/>
    <m/>
    <m/>
    <m/>
    <m/>
    <m/>
    <m/>
    <m/>
    <m/>
    <m/>
    <m/>
    <m/>
    <m/>
    <m/>
    <m/>
    <m/>
    <m/>
    <m/>
    <m/>
    <m/>
    <m/>
    <m/>
    <m/>
    <m/>
    <m/>
    <m/>
    <m/>
    <m/>
    <m/>
    <s v="N"/>
    <m/>
    <m/>
    <m/>
    <m/>
    <m/>
    <m/>
    <s v="Y"/>
    <n v="44536"/>
    <n v="44537"/>
    <s v="AXBR"/>
    <s v="Al Benegar, (559) 908-7191"/>
    <s v="Received e-mail to from T-man on 12/7/21 confirming no fire.  He confirmed arcing was contained to fuse cutouts and no ignition resulted. "/>
    <s v=" "/>
    <s v=" "/>
    <x v="61"/>
    <s v="08:18:00"/>
    <n v="44494"/>
    <s v="08:05:00"/>
    <s v="FAS"/>
    <s v="N"/>
    <s v="N"/>
    <n v="1517516"/>
    <s v="21-0137094"/>
    <m/>
    <s v="T005440815"/>
    <n v="122252928"/>
    <m/>
    <m/>
    <m/>
    <s v=" "/>
    <x v="0"/>
    <x v="1"/>
    <s v="N"/>
    <s v="N"/>
    <s v="N"/>
    <s v="On October 25, 2021, at 08:05 hours, a PG&amp;E Troubleman was dispatched to the Reedley 1104 12kV distribution circuit in the vicinity of Road 136 and View Drive, Reedley, in response to an outage affecting 18 customers.  Upon arrival at the scene the Troubleman found 1 of 3 fuses blown at fuse cutout 3917F.  The Troubleman found evidence of arcing believed to be related to tracking.  No fire resulted from the arcing.  Damage was contained to the fuse cutouts.  A PG&amp;E crew replaced 3 fuse cutouts and 3 lightning arrestors on October 25, 2021.   "/>
    <s v="Not PG&amp;E"/>
    <s v="Other"/>
    <s v="Pole"/>
    <s v="D"/>
    <s v="D"/>
    <s v="No Fire"/>
    <m/>
    <m/>
    <m/>
    <m/>
    <m/>
    <s v="No Fire"/>
    <m/>
    <m/>
    <s v="N"/>
    <s v="Overhead"/>
    <x v="0"/>
    <s v="Pole"/>
    <m/>
    <m/>
    <s v=" "/>
    <x v="0"/>
    <n v="36.606009999999998"/>
    <n v="-119.269205"/>
    <s v="Fresno"/>
    <s v="REEDLEY 1104"/>
    <n v="12000"/>
    <s v="REEDLEY 1104218022"/>
    <x v="0"/>
    <s v="Self Extinguished"/>
    <s v="Agriculture"/>
    <m/>
    <m/>
    <s v="N"/>
    <m/>
    <m/>
    <m/>
    <m/>
    <s v="N"/>
    <s v="N"/>
    <m/>
    <m/>
    <s v="2021-10-26"/>
    <m/>
    <m/>
    <m/>
    <m/>
    <m/>
    <m/>
    <m/>
    <m/>
    <m/>
    <m/>
    <m/>
    <m/>
    <m/>
    <m/>
    <m/>
    <m/>
    <m/>
    <m/>
    <m/>
    <s v=" "/>
    <s v="YOSEMITE"/>
    <s v="DINUBA 03"/>
    <s v="08:18"/>
    <s v="10/25/2021"/>
    <s v="1517516"/>
    <s v="T005440815"/>
    <m/>
    <s v="SW NE SW 29 15/25"/>
    <s v="ORANGE COVE"/>
    <n v="36.605539999999998"/>
    <n v="-119.26900000000001"/>
    <s v="F3TAXBR"/>
    <s v="BENEGAR, AL"/>
    <n v="252341104"/>
    <s v="20211025 10:25"/>
    <n v="9002"/>
    <n v="1"/>
    <s v="F3TAXBR ARCHING AT EOL WEST OF SSD  1/3 BLOWN #2 PATROL FOUND ARCHING AT DE POLE UNABLE TO ACCESS DUE TO MUDDY CONDITIONS CREW CALLED TO INSTALL FLYING BELLS TO ISOLATE"/>
    <s v="Y"/>
    <m/>
    <m/>
    <s v="36.6060100,-119.2692050,135.900000,3D"/>
    <m/>
    <m/>
    <m/>
    <m/>
    <m/>
    <s v="N"/>
    <s v="Y"/>
    <m/>
    <s v="Rain"/>
    <m/>
    <s v="PGE&amp;E-Owned Structure/Equipment"/>
    <m/>
    <s v="Light"/>
    <m/>
    <s v="PG&amp;E Equipment"/>
    <m/>
    <s v="Structure Only"/>
    <m/>
    <s v="Self Extinguished"/>
    <m/>
    <s v="Overhead"/>
    <m/>
    <s v="N"/>
    <m/>
    <m/>
    <m/>
    <s v="FIRE, POLE"/>
    <s v="OTHER"/>
    <s v="N"/>
    <s v=" "/>
    <s v="Unplanned"/>
    <s v="Fresno"/>
    <s v="Dinuba"/>
    <s v="252341104, REEDLEY-1104"/>
    <s v="21-0137094"/>
    <s v="Unplanned"/>
    <s v="Clear;32-90 F"/>
    <s v="18 1 of 3 Phases Open"/>
    <s v="7758"/>
    <s v="NO"/>
    <s v="Line to Ground"/>
    <s v="Sustained"/>
    <s v="No"/>
    <s v="3917F"/>
    <s v="OH"/>
    <s v="Fuse"/>
    <s v="1517516"/>
    <s v="Pole-Wood, Burned/flashed"/>
    <m/>
    <m/>
    <m/>
    <s v="RD 136 AND AVE 450"/>
    <s v="CGC#419201246153"/>
    <m/>
    <m/>
    <m/>
    <m/>
    <m/>
    <m/>
    <m/>
    <m/>
    <m/>
    <m/>
    <m/>
    <m/>
    <m/>
    <m/>
    <m/>
    <m/>
    <m/>
    <m/>
    <m/>
    <m/>
    <m/>
    <m/>
    <m/>
    <m/>
  </r>
  <r>
    <n v="1914"/>
    <s v="DJPK"/>
    <s v="3 - QC Complete"/>
    <n v="44533"/>
    <n v="44617"/>
    <s v="Pole top caught fire due to tracking. The ensuing fire was limited to PG&amp;E assets. This information is preliminary."/>
    <s v="\\fxshare-nas05\quotashare-fs01\ESA\5 - Ignition Tracking\2021_Ignition_QC_Folders\20211025_1517215_nan_nan_T005440358"/>
    <s v=" "/>
    <s v="Y"/>
    <s v="DJPK"/>
    <s v="Updated Outage Time, Updated ILIS #, Updated Notification #"/>
    <m/>
    <m/>
    <s v="Not In Scope"/>
    <m/>
    <m/>
    <m/>
    <m/>
    <m/>
    <m/>
    <m/>
    <m/>
    <m/>
    <m/>
    <m/>
    <m/>
    <m/>
    <m/>
    <m/>
    <m/>
    <m/>
    <m/>
    <m/>
    <m/>
    <m/>
    <m/>
    <m/>
    <m/>
    <m/>
    <m/>
    <m/>
    <m/>
    <m/>
    <m/>
    <m/>
    <m/>
    <s v="N"/>
    <m/>
    <m/>
    <m/>
    <m/>
    <m/>
    <m/>
    <s v="Y"/>
    <n v="44532"/>
    <n v="44532"/>
    <s v="AXBR"/>
    <s v="Al Benegar, (559) 908-7191"/>
    <s v="Obtained photos.  Confirmed ignition related to tracking and contained top of pole at crossarm attachment.  Fire self-extinguished.  "/>
    <m/>
    <s v=" "/>
    <x v="61"/>
    <s v="07:12:00"/>
    <n v="44494"/>
    <s v="07:02:00"/>
    <s v="FAS"/>
    <s v="N"/>
    <s v="N"/>
    <s v="1517215, 1517266"/>
    <s v="21-0136965"/>
    <m/>
    <s v="T005440358, T005440581"/>
    <n v="122252327"/>
    <m/>
    <m/>
    <m/>
    <s v=" "/>
    <x v="0"/>
    <x v="0"/>
    <s v="N"/>
    <s v="N"/>
    <s v="N"/>
    <s v="On October 25, 2021, at 0702 hours, a PG&amp;E Troubleman was dispatched to the Wahtoke 1110 12kV Distribution Circuit in the vicinity of N. Pecan Avenue and E. Parlier Ave., Reedley in response to an outage affecting 7 customers.  The responding Troubleman found two of three fuses blown at fuse cutout 74645.  The Troubleman observed the pole burned in the area where the crossarm bolt was attached to the pole. The top of the pole was burnt off at the location of the bolt attachment, but the crossarm was still being supported by a secondary mounting bracket.  Initial analysis indicates tracking caused the ignition.  The ensuing fire was contained to the pole and the fire was suppressed by Reedley Fire Department.  A PG&amp;E Crew replaced the crossarm and insulators on October 25, 2021.  "/>
    <s v="PG&amp;E"/>
    <s v="Other"/>
    <s v="Pole"/>
    <s v="D"/>
    <s v="D"/>
    <s v="Structure-PG&amp;E only"/>
    <m/>
    <m/>
    <m/>
    <m/>
    <m/>
    <s v="Contamination"/>
    <s v="Contamination"/>
    <s v="Tracking"/>
    <s v="Y"/>
    <s v="Overhead"/>
    <x v="0"/>
    <s v="Crossarm"/>
    <s v="Pole, Crossarm, Insulators"/>
    <n v="100829752"/>
    <s v=" "/>
    <x v="0"/>
    <n v="36.610636300000003"/>
    <n v="-119.4375332"/>
    <s v="Fresno"/>
    <s v="WAHTOKE 1110"/>
    <n v="12000"/>
    <s v="WAHTOKE 111049396"/>
    <x v="0"/>
    <s v="Reedly FD"/>
    <s v="Urban"/>
    <s v="Grass Fuel Model"/>
    <s v="Grass &amp; Trees"/>
    <s v="N"/>
    <m/>
    <m/>
    <m/>
    <s v="N/A "/>
    <s v="N"/>
    <s v="N"/>
    <m/>
    <m/>
    <s v="2021-10-26"/>
    <m/>
    <m/>
    <m/>
    <m/>
    <m/>
    <m/>
    <m/>
    <m/>
    <m/>
    <m/>
    <m/>
    <m/>
    <m/>
    <m/>
    <m/>
    <m/>
    <m/>
    <m/>
    <m/>
    <s v=" "/>
    <s v="HUMBOLDT"/>
    <s v="DINUBA 02"/>
    <s v="07:12"/>
    <s v="10/25/2021"/>
    <s v="1517215"/>
    <s v="T005440358"/>
    <n v="1633"/>
    <s v="N PECAN AVE"/>
    <s v="REEDLEY"/>
    <n v="36.610129999999998"/>
    <n v="-119.43677"/>
    <s v="F3TAXBR"/>
    <s v="BENEGAR, AL"/>
    <n v="254531110"/>
    <s v="20211025 08:47"/>
    <n v="9111"/>
    <m/>
    <s v="F3TAXBR POLE TOP BURNED RE-FRAME IF POSSIBLE"/>
    <s v="Y"/>
    <m/>
    <m/>
    <s v="36.6115533,-119.4436783,101.900000,3D"/>
    <m/>
    <m/>
    <m/>
    <s v="REEDLEY"/>
    <m/>
    <s v="N"/>
    <s v="Y"/>
    <m/>
    <s v="Rain"/>
    <m/>
    <s v="PGE&amp;E-Owned Structure/Equipment"/>
    <m/>
    <s v="Light"/>
    <m/>
    <s v="PG&amp;E Equipment"/>
    <m/>
    <s v="Structure Only"/>
    <m/>
    <s v="Fire Dept"/>
    <m/>
    <s v="Overhead"/>
    <m/>
    <s v="Y"/>
    <s v="PHOTO'S"/>
    <s v="PG&amp;E Employee"/>
    <m/>
    <s v="FIRE, POLE"/>
    <s v="POLE-WOOD"/>
    <s v="N"/>
    <s v=" "/>
    <m/>
    <m/>
    <m/>
    <m/>
    <m/>
    <m/>
    <m/>
    <m/>
    <m/>
    <m/>
    <m/>
    <m/>
    <m/>
    <m/>
    <m/>
    <m/>
    <m/>
    <m/>
    <m/>
    <m/>
    <m/>
    <m/>
    <m/>
    <m/>
    <m/>
    <m/>
    <m/>
    <m/>
    <m/>
    <m/>
    <m/>
    <m/>
    <m/>
    <m/>
    <m/>
    <m/>
    <m/>
    <m/>
    <m/>
    <m/>
    <m/>
    <m/>
    <m/>
    <m/>
    <m/>
    <m/>
    <m/>
  </r>
  <r>
    <n v="1913"/>
    <s v="DLY6"/>
    <s v="3 - QC Complete"/>
    <n v="44509"/>
    <n v="44617"/>
    <s v="On October 25, 2021 at 4:44 hours, a PG&amp;E Troubleman was dispatched to the FIGARDEN2105 21kV Distribution Circuit near North Roosevelt Ave in Fresno in response to a fire. Initial analysis indicates vegetation caused the ignition.  The tree fell onto the phone and power line causing the span to slap and create an ignition.  The tree was examined, and it was determined the roots failed during the storm event.  There was no power loss during this incident.  The ensuing fire was less than three meters in size and ignited small trees, shrubs and fencing.  The fire was suppressed by the Fresno Fire Department.  A PG&amp;E Troubleman, replaced the span on October 25th 2021.  A vegetation management crew also responded to the location and removed the tree."/>
    <s v="\\fxshare-nas05\quotashare-fs01\ESA\5 - Ignition Tracking\2021_Ignition_QC_Folders\20211025_nan_nan_nan_7287955608"/>
    <s v=" "/>
    <s v="Y"/>
    <s v="KRJ7"/>
    <s v="Fire size updated due to veg photos, added OIS &amp; ILIS numbers"/>
    <n v="44509"/>
    <s v=" "/>
    <s v="Not In Scope"/>
    <s v=" "/>
    <m/>
    <s v=" "/>
    <s v=" "/>
    <m/>
    <m/>
    <m/>
    <m/>
    <m/>
    <m/>
    <m/>
    <s v="Not Required"/>
    <s v=" "/>
    <m/>
    <m/>
    <m/>
    <m/>
    <m/>
    <m/>
    <m/>
    <m/>
    <m/>
    <m/>
    <m/>
    <m/>
    <m/>
    <m/>
    <m/>
    <s v=" "/>
    <s v=" "/>
    <s v=" "/>
    <s v=" "/>
    <s v="N"/>
    <s v=" "/>
    <s v=" "/>
    <s v=" "/>
    <s v=" "/>
    <s v="Y"/>
    <n v="44496"/>
    <s v="Y"/>
    <n v="44496"/>
    <n v="44505"/>
    <s v="CN01"/>
    <s v="Chad Oliver, "/>
    <s v="no contact info contacted supervisor for best numer. 10/29/2021 SUPERVISOR PROVIDED PHONE NUMBER BUT CHAD IS OUT OF THE OFFICE TODAY, SET F/UP FOR MONDAY 11/1/21.. 11/1/21 called 13:30 left voicemail 11/3/21 EMAILED CHAD  11/5/21 CONTACTD CHAD, LM HE RETURNED CALL "/>
    <s v=" "/>
    <s v=" "/>
    <x v="61"/>
    <s v="04:39:00"/>
    <n v="44494"/>
    <s v="09:37:00"/>
    <s v="FAS"/>
    <s v="N"/>
    <s v="N"/>
    <n v="1518018"/>
    <s v="21-0137350"/>
    <s v=" "/>
    <n v="7287955608"/>
    <n v="122252071"/>
    <s v=" "/>
    <m/>
    <s v="PG&amp;E_1913_Ignition_20211025_3.jpg"/>
    <s v=" "/>
    <x v="1"/>
    <x v="0"/>
    <s v="Y"/>
    <s v="Y"/>
    <s v="N"/>
    <s v="On October 25, 2021 at 0444 hours, a PG&amp;E Troubleman was dispatched to the FIGARDEN2105 21kV Distribution Circuit near North Roosevelt Ave in Fresno in response to a fire. Initial analysis indicates vegetation contact caused the ignition.  A live semi-mature Catalina Cherry tree, approximately 45' in height, fell causing the span guy to break and added stress to tv cables. The subject tree was approximately 30' from the conductor and was last inspected on July 9, 2021. The stress of the added weight caused the conductors to make contact resulting in an ignition. The ensuing fire was less 0.25 acres in size and the fire was suppressed by the Fresno County Fire Department.  A PG&amp;E Hired Contract Crew, repaired the span guy on October 25, 2021 and contacted a vegetation management crew to address the tree issues onsite."/>
    <s v="PG&amp;E"/>
    <s v="Vegetation"/>
    <m/>
    <s v="D"/>
    <s v="D"/>
    <s v="&lt;0.25"/>
    <m/>
    <m/>
    <s v=" "/>
    <s v=" "/>
    <s v=" "/>
    <s v="Vegetation"/>
    <s v="Contact from object"/>
    <s v="Weather - High Winds"/>
    <s v="Y"/>
    <s v="Overhead"/>
    <x v="0"/>
    <s v="Guy/Span Wire"/>
    <s v="Guy/Span Wire"/>
    <n v="100815930"/>
    <s v=" "/>
    <x v="0"/>
    <n v="36.832365000000003"/>
    <n v="-119.80431400000001"/>
    <s v="Fresno"/>
    <s v="FIGARDEN 2105"/>
    <n v="21000"/>
    <s v=" FIGARDEN 2105R2050 "/>
    <x v="0"/>
    <s v="Fresno County FD"/>
    <s v="Urban"/>
    <s v="Brush fuel model"/>
    <s v="grass and tree "/>
    <s v="N"/>
    <s v=" "/>
    <s v=" "/>
    <m/>
    <s v="N/A "/>
    <s v="N"/>
    <s v="N"/>
    <s v=" "/>
    <s v=" "/>
    <s v="2021-10-26"/>
    <m/>
    <m/>
    <m/>
    <m/>
    <m/>
    <m/>
    <m/>
    <m/>
    <m/>
    <m/>
    <m/>
    <m/>
    <m/>
    <m/>
    <m/>
    <m/>
    <m/>
    <m/>
    <m/>
    <s v=" "/>
    <s v="EAST BAY"/>
    <s v="FRESNO 10"/>
    <s v="04:39:00"/>
    <n v="44494"/>
    <s v=" "/>
    <n v="7287955608"/>
    <n v="6540"/>
    <s v="N ROOSEVELT AVE"/>
    <s v="FRESNO"/>
    <n v="36.832650000000001"/>
    <n v="-119.804548"/>
    <s v="F4TCNO1"/>
    <s v="OLIVER, CHAD"/>
    <n v="254552105"/>
    <s v="20211025 06:06"/>
    <n v="1103"/>
    <m/>
    <s v="responded to fire call. tree fell from 6527 n colonial backyard into 6540 n roosevelt ave breaking span guy and straining cable tv. fire dept said wires slapped together starting fire. requested crew to repair span guy and contacted tree crew to remove fallen tree. power ok"/>
    <s v="Y"/>
    <s v=" "/>
    <s v=" "/>
    <s v=" "/>
    <n v="36.832365000000003"/>
    <n v="-119.80431400000001"/>
    <s v=" "/>
    <s v="fresno fire. Matt Mills engine 2"/>
    <s v=" "/>
    <s v="N"/>
    <s v="N"/>
    <s v="N"/>
    <s v="Storm Wind"/>
    <s v=" "/>
    <s v="Private Land"/>
    <s v=" "/>
    <s v="Strong"/>
    <s v=" "/>
    <s v="3rd Party"/>
    <s v=" "/>
    <s v="1 meter - &lt; 3 meters"/>
    <s v=" "/>
    <s v="Fire Dept"/>
    <s v=" "/>
    <s v="Other (Comments)"/>
    <s v="burned trees in backyard and some fencing"/>
    <s v="N"/>
    <s v=" "/>
    <s v="Other (Comments)"/>
    <s v="nothing collected"/>
    <s v=" "/>
    <s v=" "/>
    <s v=" "/>
    <s v=" "/>
    <s v=" "/>
    <s v=" "/>
    <s v=" "/>
    <s v=" "/>
    <s v=" "/>
    <s v=" "/>
    <s v=" "/>
    <s v=" "/>
    <s v=" "/>
    <s v=" "/>
    <s v=" "/>
    <s v=" "/>
    <s v=" "/>
    <s v=" "/>
    <s v=" "/>
    <s v=" "/>
    <s v=" "/>
    <s v=" "/>
    <s v=" "/>
    <s v=" "/>
    <s v=" "/>
    <s v=" "/>
    <s v=" "/>
    <s v=" "/>
    <s v=" "/>
    <s v=" "/>
    <s v=" "/>
    <s v=" "/>
    <s v=" "/>
    <s v=" "/>
    <s v=" "/>
    <s v=" "/>
    <s v=" "/>
    <s v=" "/>
    <s v=" "/>
    <s v=" "/>
    <s v=" "/>
    <s v=" "/>
    <s v=" "/>
    <s v=" "/>
    <s v=" "/>
    <s v=" "/>
    <s v=" "/>
    <s v=" "/>
    <s v=" "/>
    <s v=" "/>
    <s v=" "/>
  </r>
  <r>
    <n v="1912"/>
    <s v="CATX"/>
    <s v="3 - QC Complete"/>
    <n v="44498"/>
    <n v="44617"/>
    <s v="Tree fell into overhead circuit, resulting in a wires down incident. The ensuing fire was less than one meter in size. This information is preliminary."/>
    <s v="\\fxshare-nas05\quotashare-fs01\ESA\5 - Ignition Tracking\2021_Ignition_QC_Folders\20211025_1514814_21-0136754_nan_T005439836"/>
    <s v=" "/>
    <s v="Y"/>
    <s v="CATX"/>
    <s v="Outage Time updated to FNL on ILIS Report, Fire LAT/LONG changed to pole (SAP #102258437)"/>
    <n v="44497"/>
    <m/>
    <s v="Not In Scope"/>
    <m/>
    <m/>
    <m/>
    <m/>
    <m/>
    <m/>
    <m/>
    <m/>
    <m/>
    <m/>
    <m/>
    <s v="Not Required"/>
    <m/>
    <m/>
    <m/>
    <m/>
    <m/>
    <m/>
    <m/>
    <m/>
    <m/>
    <m/>
    <m/>
    <m/>
    <m/>
    <m/>
    <m/>
    <m/>
    <m/>
    <m/>
    <m/>
    <m/>
    <s v="N"/>
    <m/>
    <m/>
    <m/>
    <m/>
    <m/>
    <m/>
    <s v="Y"/>
    <n v="44498"/>
    <n v="44498"/>
    <s v="KECC"/>
    <s v="Kyle Cunningham (415) 306-6236"/>
    <s v="Kyle advsised there were two poles involved with incident. Pole (SAP #102258437) had an ignition causing a small fire around the base of the pole. The fire burned grass approximately 3' X 4' around the base of the pole and self extinguished. The other pole (SAP#102257398) was damaged from tree contact but did not have an ignition."/>
    <m/>
    <s v=" "/>
    <x v="61"/>
    <s v="03:55:00"/>
    <n v="44493"/>
    <s v="18:25:00"/>
    <s v="FAS"/>
    <s v="N"/>
    <s v="N"/>
    <n v="1514814"/>
    <s v="21-0136754"/>
    <m/>
    <s v="T005439836"/>
    <n v="122253400"/>
    <m/>
    <m/>
    <m/>
    <s v=" "/>
    <x v="0"/>
    <x v="0"/>
    <s v="Y"/>
    <s v="N"/>
    <s v="N"/>
    <s v="On October 25, 2021 at 0356 hours, a PG&amp;E Troubleman was dispatched to the Alto 1121 12kV distribution circuit near Mt Tiburon Court and Mt Tiburon Road in the vicinity of Tiburon in response to wires down. Initial analysis indicates a tree limb fell onto the overhead primary conductor, causing the conductor to fail and ignite a small fire. The ensuing fire was contained to approximately 3 feet by 4 feet area at the base of the pole and was extinguished by the Tiburon Fire Department. A third party contractor replaced the damaged conductor on October 25, 2021."/>
    <s v="PG&amp;E"/>
    <s v="Vegetation"/>
    <m/>
    <s v="D"/>
    <s v="D"/>
    <s v="&lt;3 meters of linear travel"/>
    <s v="3 feet by 4 feet"/>
    <m/>
    <m/>
    <m/>
    <m/>
    <s v="Vegetation"/>
    <s v="Contact from object"/>
    <s v="Weather - High Winds"/>
    <s v="Y"/>
    <s v="Overhead"/>
    <x v="0"/>
    <s v="Conductor - Primary"/>
    <s v="Conductor - Primary"/>
    <n v="42031121"/>
    <s v=" "/>
    <x v="0"/>
    <n v="37.888210000000001"/>
    <n v="-122.462395"/>
    <s v="Marin"/>
    <s v="ALTO 1121"/>
    <n v="12000"/>
    <s v="ALTO 112191428"/>
    <x v="0"/>
    <s v="Tiburon FD"/>
    <s v="Hardwood Woodland"/>
    <s v="Grass Fuel Model"/>
    <s v="Dry  Grass"/>
    <s v="N"/>
    <m/>
    <m/>
    <m/>
    <m/>
    <s v="N"/>
    <s v="N"/>
    <m/>
    <m/>
    <s v="2021-10-26"/>
    <n v="37.885891999999998"/>
    <n v="-122.46457599999999"/>
    <n v="44550"/>
    <s v="BranchFail"/>
    <s v="A LARGE FORKED BLACKWOOD ACACIA LOCATED AT 8 TARA VIEW RD. WEST OF LINES; A BRANCH IN THE MIDDLE CANOPY BROKE AND FELL INTO LINES CAUSING OUTAGE. THERE APPEARS TO BE BROWN ROT IN THE CENTER OF THE BROKEN BRANCH."/>
    <s v="ACAB"/>
    <n v="75"/>
    <n v="28"/>
    <n v="25"/>
    <s v="Slight"/>
    <s v="None"/>
    <s v="N"/>
    <n v="1"/>
    <m/>
    <s v="Hillside"/>
    <s v="A"/>
    <s v="CrossArm"/>
    <s v="BareWire"/>
    <n v="1"/>
    <s v=" "/>
    <s v="SACRAMENTO"/>
    <s v="SAN RAFAEL 02"/>
    <s v="03:56"/>
    <s v="10/25/2021"/>
    <s v="1514814"/>
    <s v="T005439836"/>
    <n v="90"/>
    <s v="MOUNT TIBURON RD"/>
    <s v="TIBURON"/>
    <n v="37.88599"/>
    <n v="-122.4665"/>
    <s v="N2TKECC"/>
    <s v="CUNNINGHAM, KYLE"/>
    <n v="42031121"/>
    <s v="20211025 11:05"/>
    <n v="9260"/>
    <m/>
    <s v="sent tags in for two locations to repair wire down and remove trees"/>
    <s v="Y"/>
    <m/>
    <m/>
    <m/>
    <n v="37.888102000000003"/>
    <n v="-122.462301"/>
    <m/>
    <s v="Tiburon Fire Dept"/>
    <m/>
    <s v="N"/>
    <s v="Y"/>
    <m/>
    <s v="Storm Wind/Rain/Snow"/>
    <m/>
    <s v="Private Land"/>
    <m/>
    <s v="Strong"/>
    <m/>
    <s v="Vegetation"/>
    <m/>
    <s v="&lt; 1 meter"/>
    <m/>
    <s v="Fire Dept"/>
    <m/>
    <s v="Overhead"/>
    <m/>
    <s v="N"/>
    <m/>
    <m/>
    <m/>
    <s v="TREE-FELL INTO LINE"/>
    <s v="CONDUCTOR, OVERHEAD"/>
    <s v="N"/>
    <s v=" "/>
    <s v="Unplanned"/>
    <s v="North Bay"/>
    <s v="North Bay"/>
    <s v="042031121, ALTO-1121"/>
    <s v="21-0136754"/>
    <s v="Unplanned"/>
    <s v="Clear;32-90 F"/>
    <s v="68"/>
    <s v="103020"/>
    <s v="YES"/>
    <s v="Line to Line"/>
    <s v="Sustained"/>
    <s v="No"/>
    <s v="1777"/>
    <s v="OH"/>
    <s v="Fuse"/>
    <s v="1514814"/>
    <s v="Conductor, Overhead, Broken, wire on ground"/>
    <m/>
    <m/>
    <m/>
    <s v="TARA HILL &amp; ROUND HILL RD. (BEHIND WATER TANK), TIBURON"/>
    <s v="CUNNINGHAM, KYLE: 92 Mount Tiburon Rd"/>
    <m/>
    <m/>
    <m/>
    <m/>
    <m/>
    <m/>
    <m/>
    <m/>
    <m/>
    <m/>
    <m/>
    <m/>
    <m/>
    <m/>
    <m/>
    <m/>
    <m/>
    <m/>
    <m/>
    <m/>
    <m/>
    <m/>
    <m/>
    <m/>
  </r>
  <r>
    <n v="2106"/>
    <s v="DLY6"/>
    <s v="3 - QC Complete"/>
    <n v="44523"/>
    <n v="44617"/>
    <s v="pole fire; failed fuse; failed transformer; this information is preliminary"/>
    <s v="\\fxshare-nas05\quotashare-fs01\ESA\5 - Ignition Tracking\2021_Ignition_QC_Folders\20211024_1515595_nan_nan_T005439396"/>
    <s v=" "/>
    <s v="Y"/>
    <s v="DLY6"/>
    <s v="UPDATED FO ID, UPDATED CREATE TIME AND OUTAGE TIME, UPDATED LAT/LONG "/>
    <m/>
    <m/>
    <s v="Not In Scope"/>
    <m/>
    <m/>
    <m/>
    <m/>
    <m/>
    <m/>
    <m/>
    <m/>
    <m/>
    <m/>
    <m/>
    <m/>
    <m/>
    <m/>
    <m/>
    <m/>
    <m/>
    <m/>
    <m/>
    <m/>
    <m/>
    <m/>
    <m/>
    <m/>
    <m/>
    <s v="Y"/>
    <s v="MWQ1"/>
    <s v="N"/>
    <m/>
    <m/>
    <m/>
    <m/>
    <s v="N"/>
    <m/>
    <m/>
    <m/>
    <m/>
    <m/>
    <m/>
    <s v="N"/>
    <m/>
    <m/>
    <m/>
    <m/>
    <m/>
    <m/>
    <s v=" "/>
    <x v="62"/>
    <s v="21:05:00"/>
    <n v="44493"/>
    <s v="20:43:00"/>
    <s v="FAS"/>
    <s v="Y"/>
    <s v="N"/>
    <n v="1515595"/>
    <s v="21-0136663"/>
    <m/>
    <s v="T005439396, T005439092, T005439095"/>
    <n v="122251888"/>
    <m/>
    <m/>
    <m/>
    <s v=" "/>
    <x v="0"/>
    <x v="0"/>
    <s v="N"/>
    <s v="N"/>
    <s v="N"/>
    <s v="On October 24, 2021 at 21:05 hours, a PG&amp;E Troubleman was dispatched to the San Luis Obispo 1104, a 12kV Distribution Circuit on Stratford Street near Longview Avenue in Pismo Beach in response to a pole fire. Initial analysis indicates tracking caused the ignition. The Troubleman arrived to find a section of the crossarm missing.  As a result of this event,  415 customers experienced a power outage.  The ensuing fire was contained to the equipment, and it is unknown who suppressed the fire. A PG&amp;E Crew replaced the crossarm, the cut out and hardware on October 25, 2021."/>
    <s v="PG&amp;E"/>
    <s v="Other"/>
    <s v="PG&amp;E Structure"/>
    <s v="D"/>
    <s v="D"/>
    <s v="Structure-PG&amp;E only"/>
    <s v="BURNT POLES "/>
    <m/>
    <m/>
    <m/>
    <m/>
    <s v="Contamination"/>
    <s v="Contamination"/>
    <s v="Tracking"/>
    <s v="Y"/>
    <s v="Overhead"/>
    <x v="0"/>
    <s v="Transformer"/>
    <s v="Crossarn, Cut Out, hardware"/>
    <n v="101927747"/>
    <s v=" "/>
    <x v="0"/>
    <n v="35.148379749999997"/>
    <n v="-120.64095140000001"/>
    <s v="San Luis Obispo"/>
    <s v="SAN LUIS OBISPO 1104"/>
    <n v="12000"/>
    <s v="SAN LUIS OBISPO 1104V14"/>
    <x v="1"/>
    <s v="Unknown"/>
    <s v="Urban"/>
    <s v="Timber fuel model"/>
    <s v="in easement with trees/shrubs"/>
    <s v="N"/>
    <m/>
    <m/>
    <m/>
    <m/>
    <s v="N"/>
    <s v="N"/>
    <m/>
    <m/>
    <s v="2021-10-26"/>
    <m/>
    <m/>
    <m/>
    <m/>
    <m/>
    <m/>
    <m/>
    <m/>
    <m/>
    <m/>
    <m/>
    <m/>
    <m/>
    <m/>
    <m/>
    <m/>
    <m/>
    <m/>
    <m/>
    <s v=" "/>
    <s v="LOS PADRES"/>
    <s v="SAN LUIS OBISPO 04"/>
    <s v="23:12:00"/>
    <n v="44493"/>
    <s v="1515595"/>
    <s v="T005439396"/>
    <s v="1221"/>
    <s v="LONGVIEW AVE"/>
    <s v="PISMO BEACH"/>
    <n v="35.14705"/>
    <n v="-120.63542"/>
    <s v="DEKF"/>
    <s v="KNUTSON, DUSTIN"/>
    <s v="182631104"/>
    <m/>
    <n v="930"/>
    <m/>
    <s v="Field Remarks: OTHER T MEN ARE MAKING TAGS FOR BURNT POLES; Dispatcher Remarks: nan; Office Remarks: IVR,MTR UNK ON,NO DOG,NO LOCKED GATE "/>
    <m/>
    <m/>
    <m/>
    <m/>
    <m/>
    <m/>
    <m/>
    <m/>
    <s v=" "/>
    <m/>
    <m/>
    <m/>
    <m/>
    <m/>
    <m/>
    <m/>
    <m/>
    <m/>
    <m/>
    <m/>
    <m/>
    <m/>
    <m/>
    <m/>
    <m/>
    <m/>
    <m/>
    <m/>
    <m/>
    <m/>
    <m/>
    <m/>
    <m/>
    <m/>
    <m/>
    <m/>
    <m/>
    <m/>
    <m/>
    <m/>
    <m/>
    <m/>
    <m/>
    <m/>
    <m/>
    <m/>
    <m/>
    <m/>
    <m/>
    <m/>
    <m/>
    <m/>
    <m/>
    <m/>
    <m/>
    <m/>
    <m/>
    <m/>
    <m/>
    <m/>
    <m/>
    <m/>
    <m/>
    <m/>
    <m/>
    <m/>
    <m/>
    <m/>
    <m/>
    <m/>
    <m/>
    <m/>
    <m/>
    <m/>
    <m/>
    <m/>
    <m/>
    <m/>
    <m/>
    <m/>
    <m/>
  </r>
  <r>
    <n v="2089"/>
    <s v="DLY6"/>
    <s v="3 - QC Complete"/>
    <n v="44553"/>
    <n v="44617"/>
    <s v="3486 Davies Ave in Cayucos; pole fire; failed fuse; dead-end crossarm burning and ready to fall; this information is preliminary"/>
    <s v="\\fxshare-nas05\quotashare-fs01\ESA\5 - Ignition Tracking\2021_Ignition_QC_Folders\20211024_1513501_nan_nan_T005437521"/>
    <s v=" "/>
    <m/>
    <m/>
    <m/>
    <m/>
    <m/>
    <s v="Not In Scope"/>
    <m/>
    <m/>
    <m/>
    <m/>
    <m/>
    <m/>
    <m/>
    <m/>
    <m/>
    <m/>
    <m/>
    <m/>
    <m/>
    <m/>
    <m/>
    <m/>
    <m/>
    <m/>
    <m/>
    <m/>
    <m/>
    <m/>
    <m/>
    <m/>
    <m/>
    <s v="Y"/>
    <s v="MWQ1"/>
    <s v="N"/>
    <m/>
    <m/>
    <m/>
    <m/>
    <m/>
    <m/>
    <m/>
    <m/>
    <m/>
    <m/>
    <m/>
    <m/>
    <m/>
    <m/>
    <m/>
    <m/>
    <m/>
    <m/>
    <s v=" "/>
    <x v="62"/>
    <s v="15:25:00"/>
    <n v="44493"/>
    <s v="15:38:00"/>
    <s v="FAS"/>
    <s v="Y"/>
    <s v="N"/>
    <n v="1513501"/>
    <s v="21-0136374"/>
    <m/>
    <s v="T005437521"/>
    <s v="122251285, 122251328"/>
    <m/>
    <m/>
    <m/>
    <s v=" "/>
    <x v="0"/>
    <x v="0"/>
    <s v="N"/>
    <s v="N"/>
    <s v="N"/>
    <s v="On October 24, 2021 at 15:25 hours, a PG&amp;E Troubleman was dispatched to the Cayucos 1102, a 12kV Distribution Circuit on Shearer near Haines in response to an area outage.  Initial analysis indicates there were two locations associated with this event within a close proximity of each other.   Pole number one is located on Shearer Ave, East of Haines Ave and Pole number two is located on Haines Ave at Shearer Avenue.  Tracking was the cause of both poles ignitions.  Upon investigating the outage, the Troubleman identified the crossarms had ignited on each pole.   This two locations created one outage in the area impacting 187 customers.   The ignition points remained contained to each of the poles, and it is unknown who suppressed the fire.    Location number one, had a PG&amp;E Crew place a pole top extension,  replaced the crossarm, insulator and cut out on October 24, 2021.  Location number two had the crossarm replaced by the same PG&amp;E Crew on October 24, 2021.  (Location 1 coordinates: 35.4223085899, -120.8767533393,  Location 2 coordinates: 35.4227677891, -120.8770204817)"/>
    <s v="PG&amp;E"/>
    <s v="Other"/>
    <s v="PG&amp;E Structure"/>
    <s v="D"/>
    <s v="D"/>
    <s v="Structure-PG&amp;E only"/>
    <s v="burnt crossarms 2 locations"/>
    <m/>
    <m/>
    <m/>
    <m/>
    <s v="Equipment - PG&amp;E"/>
    <s v="All types of equipment / facility failure"/>
    <s v="Fuse failure - all"/>
    <s v="Y"/>
    <s v="Overhead"/>
    <x v="0"/>
    <s v="Fuse"/>
    <s v="Pole, Crossarm, Insulator, Cutout"/>
    <s v="101883695, 101883708"/>
    <s v=" "/>
    <x v="0"/>
    <n v="35.422308589899998"/>
    <n v="-120.8767533393"/>
    <s v="San Luis Obispo"/>
    <s v="CAYUCOS 1102"/>
    <n v="12000"/>
    <s v="CAYUCOS 1102W18"/>
    <x v="1"/>
    <s v="Unknown"/>
    <s v="Urban"/>
    <m/>
    <m/>
    <s v="N"/>
    <m/>
    <m/>
    <m/>
    <m/>
    <s v="Pending Data"/>
    <s v="Pending Data"/>
    <s v="Pending Data"/>
    <s v="Pending Data"/>
    <s v="2021-10-26"/>
    <m/>
    <m/>
    <m/>
    <m/>
    <m/>
    <m/>
    <m/>
    <m/>
    <m/>
    <m/>
    <m/>
    <m/>
    <m/>
    <m/>
    <m/>
    <m/>
    <m/>
    <m/>
    <m/>
    <s v=" "/>
    <s v="LOS PADRES"/>
    <s v="SAN LUIS OBISPO 01"/>
    <s v="15:26:00"/>
    <n v="44493"/>
    <s v="1513501"/>
    <s v="T005437521"/>
    <s v="3486"/>
    <s v="DAVIES AVE"/>
    <s v="CAYUCOS"/>
    <n v="35.42277"/>
    <n v="-120.87707"/>
    <s v="R3S5"/>
    <s v="SPINOLA, RICHARD"/>
    <n v="182551102"/>
    <m/>
    <n v="9002"/>
    <m/>
    <s v="Field Remarks: REPLACE BURNT X-ARM @ 3554 SHEARER &amp; C/0'S 14989 C/O SHEARER AVE &amp; HAINES AVE; Dispatcher Remarks: nan; Office Remarks: SMART MTR AUTO-GENERATED TAG "/>
    <m/>
    <m/>
    <m/>
    <m/>
    <m/>
    <m/>
    <m/>
    <m/>
    <s v=" "/>
    <m/>
    <m/>
    <m/>
    <m/>
    <m/>
    <m/>
    <m/>
    <m/>
    <m/>
    <m/>
    <m/>
    <m/>
    <m/>
    <m/>
    <m/>
    <m/>
    <m/>
    <m/>
    <m/>
    <m/>
    <m/>
    <s v="FIRE, POLE"/>
    <s v="CROSSARM, WOOD"/>
    <m/>
    <m/>
    <m/>
    <m/>
    <m/>
    <m/>
    <m/>
    <m/>
    <m/>
    <m/>
    <m/>
    <m/>
    <m/>
    <m/>
    <m/>
    <m/>
    <m/>
    <m/>
    <m/>
    <m/>
    <m/>
    <m/>
    <m/>
    <m/>
    <m/>
    <m/>
    <m/>
    <m/>
    <m/>
    <m/>
    <m/>
    <m/>
    <m/>
    <m/>
    <m/>
    <m/>
    <m/>
    <m/>
    <m/>
    <m/>
    <m/>
    <m/>
    <m/>
    <m/>
    <m/>
    <m/>
    <m/>
    <m/>
    <m/>
  </r>
  <r>
    <n v="1911"/>
    <s v="CFMD"/>
    <s v="3 - QC Complete"/>
    <n v="44494"/>
    <n v="44617"/>
    <s v="Pole fire with burnt crossarm. The cause of the ignition is likely related to tracking. The ensuing fire was limited to PG&amp;E assets. This information is preliminary."/>
    <s v="\\fxshare-nas05\quotashare-fs01\ESA\5 - Ignition Tracking\2021_Ignition_QC_Folders\20211024_1514745_21-0136549_nan_T005438435"/>
    <s v=" "/>
    <s v="Y"/>
    <s v="CFMD"/>
    <s v="outage time, added notification#"/>
    <n v="44494"/>
    <s v="LMSX (Exponent)"/>
    <s v="In Progress"/>
    <m/>
    <m/>
    <m/>
    <m/>
    <m/>
    <m/>
    <m/>
    <m/>
    <m/>
    <m/>
    <m/>
    <m/>
    <m/>
    <m/>
    <m/>
    <m/>
    <m/>
    <m/>
    <m/>
    <m/>
    <m/>
    <m/>
    <m/>
    <m/>
    <m/>
    <s v="Y"/>
    <s v="MWQ1"/>
    <s v="Y"/>
    <n v="44508"/>
    <m/>
    <m/>
    <m/>
    <m/>
    <m/>
    <m/>
    <m/>
    <m/>
    <m/>
    <m/>
    <s v="Y"/>
    <n v="44495"/>
    <m/>
    <s v="JJSX"/>
    <s v="John Stewart, (925) 595-1121"/>
    <m/>
    <m/>
    <s v=" "/>
    <x v="62"/>
    <s v="18:15:00"/>
    <n v="44493"/>
    <s v="18:14:00"/>
    <s v="FAS"/>
    <s v="N"/>
    <s v="N"/>
    <n v="1514745"/>
    <s v="21-0136549"/>
    <m/>
    <s v="T005438435"/>
    <n v="122251613"/>
    <m/>
    <m/>
    <m/>
    <s v=" "/>
    <x v="0"/>
    <x v="0"/>
    <s v="N"/>
    <s v="N"/>
    <s v="N"/>
    <s v="On October 24th, 2021 at approximately 1815 hours, a PG&amp;E Troubleman responded to a wire down outage on the Vasco 1102, 12kV distribution circuit on Cross Road, three spans north of Tesla Road in the City of Livermore, in the Mission Division. The troubleman arrived to the incident and observed the crossaram burned through the middle and was hanging on the pole top. ALCO Fire Department  extinguished the pole fire and had left the scene by the time the troubleman arrived. Initial analysis indicates the ignition was caused due to the weather causing the equipment to track. On the fast trip, there were fuses, two poles to the south of this incident location, and when the fire caused the outage, the line recloser instantly opened the entire line.  The fuses never blew out, but took the line recloser out.  A General Construction crew opened the fuses up that were two poles away, and the operator closed the line recloser back in, picking up as many customers as possible. The ensuing fire was limited to PG&amp;E assets. Priority A corrective tag #122251613 was created for this incident to replace the cross arm and the transformer. The outage affected 268 customers. This incident occurred in a Non-HFTD with storm rain and gusty wind weather conditions. This information is preliminary."/>
    <s v="PG&amp;E"/>
    <s v="Other"/>
    <m/>
    <s v="D"/>
    <s v="D"/>
    <s v="Structure-PG&amp;E only"/>
    <m/>
    <m/>
    <m/>
    <m/>
    <m/>
    <s v="Contamination"/>
    <s v="Contamination"/>
    <s v="Tracking"/>
    <s v="N"/>
    <s v="Overhead"/>
    <x v="0"/>
    <s v="Crossarm"/>
    <s v="Crossarm, transformer"/>
    <n v="100953869"/>
    <s v=" "/>
    <x v="0"/>
    <n v="37.6645033"/>
    <n v="-121.6803"/>
    <s v="Alameda"/>
    <s v="VASCO 1102"/>
    <n v="12000"/>
    <s v="VASCO 1102MR178"/>
    <x v="1"/>
    <s v="Fire Department"/>
    <s v="Urban"/>
    <s v="Brush fuel model"/>
    <m/>
    <s v="N"/>
    <m/>
    <m/>
    <m/>
    <m/>
    <s v="N"/>
    <s v="N"/>
    <m/>
    <m/>
    <s v="2021-10-26"/>
    <m/>
    <m/>
    <m/>
    <m/>
    <m/>
    <m/>
    <m/>
    <m/>
    <m/>
    <m/>
    <m/>
    <m/>
    <m/>
    <m/>
    <m/>
    <m/>
    <m/>
    <m/>
    <m/>
    <s v="  "/>
    <s v="EAST BAY"/>
    <s v="LIVERMORE 03"/>
    <s v="18:15"/>
    <n v="44493"/>
    <s v="1514745"/>
    <s v="T005438435"/>
    <n v="7986"/>
    <s v="TESLA RD"/>
    <s v="LIVERMORE"/>
    <n v="37.666510000000002"/>
    <n v="-121.69674000000001"/>
    <s v="M3TJJSX"/>
    <s v="STEWART, JOHN"/>
    <s v="13751102"/>
    <s v="20211024 19:43"/>
    <n v="9002"/>
    <m/>
    <s v="Pole fire.  X-arm burned through in middle and is hanging on pole top.  Tangent construction 3 Phase 12KV w/ #4 str Cu conductor.  TX on pole Single phase 25 KVA with one service attached to Pt. 4."/>
    <s v="Y"/>
    <m/>
    <m/>
    <s v="37.6645033,-121.6803000,302.300000,3D"/>
    <m/>
    <m/>
    <m/>
    <s v="FD cleard before onsite"/>
    <m/>
    <s v="N"/>
    <s v="Y"/>
    <m/>
    <s v="Storm Wind/Rain/Snow"/>
    <m/>
    <s v="PGE&amp;E-Owned Structure/Equipment"/>
    <m/>
    <s v="Gusty"/>
    <m/>
    <s v="PG&amp;E Equipment"/>
    <m/>
    <s v="Structure Only"/>
    <m/>
    <s v="Fire Dept"/>
    <m/>
    <s v="Overhead"/>
    <m/>
    <s v="N"/>
    <m/>
    <m/>
    <m/>
    <s v="FIRE, POLE"/>
    <s v="CROSSARM, WOOD"/>
    <s v="N"/>
    <s v="  "/>
    <s v="Unplanned"/>
    <s v="Mission"/>
    <s v="Livermore"/>
    <s v="013751102, VASCO-1102"/>
    <s v="21-0136549"/>
    <s v="Unplanned"/>
    <s v="Clear;32-90 F"/>
    <s v="268"/>
    <s v="29116"/>
    <s v="NO"/>
    <s v="Line to Line"/>
    <s v="Sustained"/>
    <s v="No"/>
    <s v="MR178"/>
    <s v="OH"/>
    <s v="Line Recloser"/>
    <s v="1514745"/>
    <s v="Crossarm, Wood, Broken"/>
    <s v="A&amp;C PHASE"/>
    <s v="10/24/21 21:00"/>
    <m/>
    <s v="GREENVILLE RD. 3/N/O TESLA RD."/>
    <s v="STEWART *3681: Cross Rd 2 P/N/E of FUCO 9185"/>
    <s v="CONFIRM BP INSTALLED @ OPEN, NEED NUMBER OPEN"/>
    <m/>
    <m/>
    <m/>
    <m/>
    <m/>
    <m/>
    <m/>
    <m/>
    <m/>
    <m/>
    <m/>
    <m/>
    <m/>
    <m/>
    <m/>
    <m/>
    <m/>
    <m/>
    <m/>
    <m/>
    <m/>
    <m/>
    <m/>
  </r>
  <r>
    <n v="1910"/>
    <s v="KRJ7"/>
    <s v="3 - QC Complete"/>
    <n v="44494"/>
    <n v="44617"/>
    <s v="Slack span got together, resulting in a 0.25- 10 acres fire. Tags created for two distribution poles to be replaced. This information is preliminary."/>
    <s v="\\fxshare-nas05\quotashare-fs01\ESA\5 - Ignition Tracking\2021_Ignition_QC_Folders\20211024_1513231_21-0136361_nan_T005438264"/>
    <s v=" "/>
    <s v="Y"/>
    <s v="KRJ7"/>
    <s v="Updated outage time per FNL in ILIS, Updated coordinates; updated failure subdriver from conductor failure to wire to wire contact, updated fire size"/>
    <n v="44494"/>
    <s v="CXX5 (Exponent)"/>
    <s v="Complete"/>
    <s v="Draft"/>
    <s v="M5FZ (exponent)"/>
    <s v="In Progress"/>
    <s v="Physical Inspection Complete"/>
    <m/>
    <m/>
    <m/>
    <m/>
    <m/>
    <m/>
    <m/>
    <s v="Not Required"/>
    <m/>
    <m/>
    <m/>
    <m/>
    <m/>
    <m/>
    <m/>
    <m/>
    <m/>
    <m/>
    <m/>
    <m/>
    <m/>
    <s v="Y"/>
    <m/>
    <s v="N"/>
    <n v="44494"/>
    <m/>
    <n v="44552"/>
    <m/>
    <m/>
    <m/>
    <m/>
    <m/>
    <m/>
    <m/>
    <m/>
    <s v="Y"/>
    <n v="44494"/>
    <n v="44494"/>
    <s v="RFK5"/>
    <s v="(925)5253751"/>
    <s v="Stated location is the slack span 1 pole south of 87413. 2 phases came together. Fire approx 1.6 acres. He started to put out until CALFIRE arrived, 4ACSR- bare wire, wire held up by the core"/>
    <m/>
    <s v=" "/>
    <x v="62"/>
    <s v="17:40:00"/>
    <n v="44493"/>
    <s v="15:11:00"/>
    <s v="FAS"/>
    <s v="N"/>
    <s v="N"/>
    <n v="1513231"/>
    <s v="21-0136361"/>
    <m/>
    <s v="T005438264"/>
    <s v="122251801, 122251802"/>
    <s v="117058412, 117058407"/>
    <m/>
    <s v="PG&amp;E_1910_Ignition_20211024_5.jpg"/>
    <s v=" "/>
    <x v="1"/>
    <x v="0"/>
    <s v="Y"/>
    <s v="Y"/>
    <s v="N"/>
    <s v="On October 24, 2021 at 1533 hours, a PG&amp;E Troubleman was dispatched to the Merced Falls 1102 12kV Distribution Circuit in the vicinity of Maravilla Drive and Highway 132, Coulterville in response to an outage. Initial analysis indicates conductor failure due to weather caused the ignition. Two phases of 4 ACSR primary bare conductor slack span made wire-to-wire contact due to strong winds causing the vegetation below to ignite. The responding Troubleman was able to observe pitting on the conductors from where the two phases made contact and the conductor was being held up by the ACSR core. The two subject poles on either side of the slack span were equipped with 4' crossarm and had outstanding notifications to replace the pole due to decay/rot. The ensuing fire was approximately 1.6 acres in size and the fire was suppressed by Cal Fire. On October 24, 2021, 7 Priority A notifications were created to reframe the subject poles and 5 additional poles from a 4' streel crossarm to 8' kingpin and to replace the damaged slack span."/>
    <s v="PG&amp;E"/>
    <s v="Vegetation"/>
    <m/>
    <s v="D"/>
    <s v="D"/>
    <s v="0.26-9.99"/>
    <s v="1.6 acres"/>
    <m/>
    <m/>
    <m/>
    <m/>
    <s v="Equipment - PG&amp;E"/>
    <s v="Weather"/>
    <s v="Wire-to-wire contact"/>
    <s v="N"/>
    <s v="Overhead"/>
    <x v="0"/>
    <s v="Conductor - Primary"/>
    <s v="Conductor - Primary"/>
    <s v="252811102, 101192967, 101192978"/>
    <s v=" "/>
    <x v="1"/>
    <n v="37.710937000000001"/>
    <n v="-120.332016"/>
    <s v="Mariposa"/>
    <s v="MERCED FALLS 1102"/>
    <n v="12000"/>
    <s v="MERCED FALLS 110287352"/>
    <x v="1"/>
    <s v="Cal Fire"/>
    <s v="Hardwood Woodland"/>
    <s v="Brush fuel model"/>
    <s v="Dry grass &amp; Oaks"/>
    <s v="N"/>
    <m/>
    <m/>
    <n v="400"/>
    <s v="R2"/>
    <s v="N"/>
    <s v="N"/>
    <m/>
    <m/>
    <s v="2021-10-26"/>
    <m/>
    <m/>
    <m/>
    <m/>
    <m/>
    <m/>
    <m/>
    <m/>
    <m/>
    <m/>
    <m/>
    <m/>
    <m/>
    <m/>
    <m/>
    <m/>
    <m/>
    <m/>
    <m/>
    <s v="  "/>
    <s v="SONOMA"/>
    <s v="MERCED 02"/>
    <s v="17:40"/>
    <n v="44493"/>
    <s v="1513231"/>
    <s v="T005438264"/>
    <n v="10475"/>
    <s v="LOZANO ST"/>
    <s v="COULTERVILLE"/>
    <n v="37.703119999999998"/>
    <n v="-120.33735"/>
    <s v="Y4TRFK5"/>
    <s v="KITCHELL, ROBERT "/>
    <n v="252811102"/>
    <s v="20211024 22:19"/>
    <n v="9002"/>
    <n v="1"/>
    <s v="need crew to reframe multiple poles load side of c/o's 25874 and 2 pole load side of s/b c/o's 22393"/>
    <s v="Y"/>
    <m/>
    <m/>
    <s v="37.7114133,-120.3332217,303.400000,2D"/>
    <m/>
    <m/>
    <s v="n/e corner oh hwy 132 and maravilla dr"/>
    <s v="cal fire "/>
    <s v="sap #101192967 "/>
    <s v="N"/>
    <s v="Y"/>
    <m/>
    <s v="Storm Wind/Rain/Snow"/>
    <m/>
    <s v="Private Land"/>
    <m/>
    <s v="Gusty"/>
    <m/>
    <s v="PG&amp;E Equipment"/>
    <s v="slack span getting together."/>
    <s v="0.25 - 10 Acres"/>
    <m/>
    <s v="Cal Fire"/>
    <m/>
    <s v="Overhead"/>
    <m/>
    <s v="Y"/>
    <s v="photos, fire inc.#023933"/>
    <s v="PG&amp;E Employee"/>
    <m/>
    <s v="OVERHEAD"/>
    <s v="CONDUCTOR, OVERHEAD"/>
    <s v="N"/>
    <s v="  "/>
    <s v="Unplanned"/>
    <s v="Yosemite"/>
    <s v="Merced"/>
    <s v="252811102, MERCED FALLS-1102"/>
    <s v="21-0136361"/>
    <s v="Unplanned"/>
    <s v="Clear;32-90 F"/>
    <s v="312"/>
    <m/>
    <s v="YES"/>
    <s v="Line to Line"/>
    <s v="Sustained"/>
    <s v="No"/>
    <s v="87352"/>
    <s v="OH"/>
    <s v="Line Recloser"/>
    <s v="1513231"/>
    <s v="Conductor, Overhead, Together"/>
    <s v="A B "/>
    <m/>
    <m/>
    <s v="Enebro Way 1st Pole s/w Abeto St, SNELLING"/>
    <s v="2 SPANS LD SIDE OF 87413 ON MAINLINE TWD 60795; 5 SEPARATE POLES LD SIDE OF 25874"/>
    <s v="JUMPER-126069 OPEN|LINE CUT OPEN"/>
    <m/>
    <m/>
    <m/>
    <m/>
    <m/>
    <m/>
    <m/>
    <m/>
    <m/>
    <m/>
    <m/>
    <m/>
    <m/>
    <m/>
    <m/>
    <m/>
    <m/>
    <m/>
    <m/>
    <m/>
    <m/>
    <m/>
    <m/>
  </r>
  <r>
    <n v="2203"/>
    <s v="BRV6"/>
    <s v="3 - QC Complete"/>
    <n v="44543"/>
    <n v="44617"/>
    <s v="Primary crossarm burnt due to tracking. The ensuing fire was limited to PG&amp;E assets. This information is preliminary."/>
    <s v="\\fxshare-nas05\quotashare-fs01\ESA\5 - Ignition Tracking\2021_Ignition_QC_Folders\20211024_1509565_21-0137143_nan_T005435553"/>
    <s v=" "/>
    <s v="Y"/>
    <s v="BRV6"/>
    <s v="Changed Outage Date/Time from 10/24/2021 10:11 am to 10/24/2021 09:57 am. Changed Circuit Protection Zone from CB to Line Recloser 410526."/>
    <n v="44543"/>
    <m/>
    <s v="Not In Scope"/>
    <m/>
    <m/>
    <m/>
    <m/>
    <m/>
    <m/>
    <m/>
    <m/>
    <m/>
    <m/>
    <m/>
    <m/>
    <m/>
    <m/>
    <m/>
    <m/>
    <m/>
    <m/>
    <m/>
    <m/>
    <m/>
    <m/>
    <m/>
    <m/>
    <m/>
    <m/>
    <m/>
    <m/>
    <m/>
    <m/>
    <m/>
    <m/>
    <s v="N"/>
    <m/>
    <m/>
    <m/>
    <m/>
    <m/>
    <m/>
    <s v="N"/>
    <m/>
    <m/>
    <m/>
    <m/>
    <m/>
    <m/>
    <s v=" "/>
    <x v="62"/>
    <s v="10:11:00"/>
    <n v="44493"/>
    <s v="09:57:00"/>
    <s v="FAS"/>
    <s v="Y"/>
    <s v="N"/>
    <s v="TR8992479, 1509565, 1519638"/>
    <s v="21-0137143"/>
    <m/>
    <s v="T005435553, T005442257, T005436724, T005445271"/>
    <n v="122254202"/>
    <m/>
    <m/>
    <m/>
    <s v=" "/>
    <x v="0"/>
    <x v="0"/>
    <s v="N"/>
    <s v="N"/>
    <s v="N"/>
    <s v="On October 24, 2021 at 1011 hours, a PG&amp;E Troubleman was dispatched to the Bay Meadows 2101 21kV Distribution Circuit in the vicinity of Cobb St and Kehoe Ave, San Mateo in response to a pole fire with wire down. Initial analysis indicates tracking caused the ignition. A primary crossarm is suspected to be the origin point of the fire and resulted in 59 customers experienced an outage. The ensuing fire was contained to PG&amp;E assets and it is unknown who suppressed the fire. PG&amp;E Crew replaced the damaged crossarm on October 27, 2021."/>
    <s v="PG&amp;E"/>
    <s v="Other"/>
    <s v="Crossarm"/>
    <s v="D"/>
    <s v="D"/>
    <s v="Structure-PG&amp;E only"/>
    <m/>
    <m/>
    <m/>
    <m/>
    <m/>
    <s v="Contamination"/>
    <s v="Contamination"/>
    <s v="Tracking"/>
    <s v="Y"/>
    <s v="Overhead"/>
    <x v="0"/>
    <s v="Crossarm"/>
    <s v="Crossarm, cutout"/>
    <n v="100308078"/>
    <s v=" "/>
    <x v="0"/>
    <n v="37.563273000000002"/>
    <n v="-122.30281100000001"/>
    <s v="San Mateo"/>
    <s v="BAY MEADOWS 2101"/>
    <n v="21000"/>
    <s v="BAY MEADOWS 2101410526"/>
    <x v="0"/>
    <s v="Unknown"/>
    <s v="Urban"/>
    <s v="Brush fuel model"/>
    <s v="Brush/Trees"/>
    <s v="N"/>
    <m/>
    <m/>
    <m/>
    <m/>
    <s v="Pending Data"/>
    <s v="Pending Data"/>
    <s v="Pending Data"/>
    <s v="Pending Data"/>
    <s v="2021-12-10"/>
    <m/>
    <m/>
    <m/>
    <m/>
    <m/>
    <m/>
    <m/>
    <m/>
    <m/>
    <m/>
    <m/>
    <m/>
    <m/>
    <m/>
    <m/>
    <m/>
    <m/>
    <m/>
    <m/>
    <s v=" "/>
    <s v="PENINSULA"/>
    <s v="PENINSULA"/>
    <s v="10:11"/>
    <s v="2021/10/24 00:00:00"/>
    <s v="1509565"/>
    <s v="T005435553"/>
    <m/>
    <m/>
    <m/>
    <m/>
    <m/>
    <s v="P2TPHS6"/>
    <m/>
    <n v="24012101"/>
    <s v="2021/10/24 13:06:01"/>
    <m/>
    <m/>
    <s v="A:LIMITED AXS;X:;R:POWER LINE IN BACKYARD DOWN, BRACKETS ARE BARELY HOLDING ON TO THE LINE, ENTER THROUGH THE NEIGHBOR HME, PWR- I"/>
    <m/>
    <m/>
    <m/>
    <m/>
    <m/>
    <m/>
    <m/>
    <m/>
    <m/>
    <m/>
    <m/>
    <s v="Y"/>
    <m/>
    <m/>
    <m/>
    <m/>
    <m/>
    <m/>
    <m/>
    <m/>
    <m/>
    <m/>
    <m/>
    <m/>
    <m/>
    <m/>
    <m/>
    <m/>
    <m/>
    <m/>
    <m/>
    <m/>
    <m/>
    <s v=" "/>
    <s v="Unplanned"/>
    <s v="Peninsula"/>
    <s v="Belmont"/>
    <s v="024012101, BAY MEADOWS-2101"/>
    <s v="21-0137143"/>
    <s v="Unplanned"/>
    <s v="Clear;32-90 F"/>
    <s v="59"/>
    <s v="266975"/>
    <s v="NO"/>
    <s v="Line to Line"/>
    <s v="Sustained"/>
    <s v="No"/>
    <s v="8923"/>
    <s v="OH"/>
    <s v="Fuse"/>
    <s v="1509565"/>
    <s v="Crossarm, Wood, Broken"/>
    <s v=" "/>
    <s v="10/26/21 18:58"/>
    <s v=" "/>
    <s v="Rear of 1119 Cobb Street San Mateo"/>
    <s v="R/O 1403 COBB ST"/>
    <m/>
    <m/>
    <m/>
    <m/>
    <m/>
    <m/>
    <m/>
    <m/>
    <m/>
    <m/>
    <m/>
    <m/>
    <m/>
    <m/>
    <m/>
    <m/>
    <m/>
    <m/>
    <m/>
    <m/>
    <m/>
    <m/>
    <m/>
    <m/>
  </r>
  <r>
    <n v="2178"/>
    <s v="TLAL"/>
    <s v="3 - QC Complete"/>
    <n v="44546"/>
    <n v="44617"/>
    <s v="Initial EIR: EI211024B - Woodland - Property Damage - Summary: CPUC PG&amp;E Electrical Incident - EI211024B: On October 24, 2021 PG&amp;E received a 911 call for a structure fire in Woodland served by the Woodland 1112 12kV Overhead Distribution Circuit. At approximately 2010 hours a PG&amp;E troubleman was dispatched. Upon arrival the troubleman was asked by first responders to make the scene safe and disconnected the service to the house. On November 9, 2021 PG&amp;E Law Claims received a notice of claim, alleging PG&amp;E facilities were responsible for the fire. Damage is estimated to exceed $50,000. This incident is being reported to the CPUC under the Property Damage criterion. This information is preliminary. Electric FOID: 5511353652; Gas FOID: 5515787465; SAP Eqp ID: 101606621; Division: Sacramento; County: Yolo"/>
    <s v="\\fxshare-nas05\quotashare-fs01\ESA\5 - Ignition Tracking\2021_Ignition_QC_Folders\20211024_1508987_21-0135864_nan_T005435246"/>
    <s v=" "/>
    <s v="Y"/>
    <s v="TLAL"/>
    <s v="Fire Size, CPUC Reportable Ignition, Attributable to PG&amp;E Assets Updated; OIS, ILIS, FOID, and EC tags removed, per incident was a long distance from this location."/>
    <n v="44546"/>
    <m/>
    <s v="Not In Scope"/>
    <m/>
    <m/>
    <m/>
    <m/>
    <m/>
    <m/>
    <m/>
    <m/>
    <m/>
    <m/>
    <m/>
    <m/>
    <m/>
    <m/>
    <m/>
    <m/>
    <m/>
    <m/>
    <m/>
    <m/>
    <m/>
    <m/>
    <m/>
    <m/>
    <m/>
    <m/>
    <m/>
    <m/>
    <m/>
    <m/>
    <m/>
    <m/>
    <s v="Y"/>
    <n v="44518"/>
    <n v="44518"/>
    <s v="Woodland FD"/>
    <s v="(530) 661-5860"/>
    <s v="Received and in the Reports Sub-folder"/>
    <s v="N"/>
    <s v="Y"/>
    <n v="44510"/>
    <n v="44510"/>
    <s v="JDHX"/>
    <s v="John Hodges, (707) 249-5990"/>
    <s v="11/10/2021 at 1450 Hours: John advised that upon his arrival, the FD Incident commander walked him inside to show him where they assume the fire started on a table in the  living room, then down into the baseboards and under the floor and then proceeded up the wall and toward the panel. The fire crew had to open up the roof to extinguish the fire. The panel wire from the breaker side was burnt. It was raining and happened during the atmospheric rain event. The panel and weatherhead were inaccessible to view and out of safety precaution, due to trees completely covering them. The wire coming from the weatherhead going to our equipment was melted, with one of the connectors (Hot leg) melted through.  He reiterated that the Fire IC started by back corner in the living room and it was mentioned that something may've been left on. "/>
    <s v="N"/>
    <s v=" "/>
    <x v="62"/>
    <s v="19:12:00"/>
    <m/>
    <m/>
    <s v="FAS"/>
    <s v="Y"/>
    <s v="N"/>
    <m/>
    <m/>
    <m/>
    <s v="5511353652, 5515787465"/>
    <m/>
    <m/>
    <s v="EI211024B"/>
    <s v="PG&amp;E_2178_Ignition_20211024_1.jpg"/>
    <m/>
    <x v="0"/>
    <x v="1"/>
    <s v="Y"/>
    <s v="Y"/>
    <s v="N"/>
    <s v="[20-Day Report Summary] On November 9, 2021, PG&amp;E Law-Claims received a claim from a customer alleging that PG&amp;E electrical equipment damaged their residential property located at 9 Cypress Drive in Woodland (“Incident Location”). The claim further asserts that on October 24, 2021, a PG&amp;E failed neutral caused the home to catch fire resulting in damages exceeding the $50,000 property damage threshold. This location is served by the Woodland 1112 12kV Overhead Distribution Circuit. A review of PG&amp;E’s call records indicate that on October 24, 2021 at 1910 hours, PG&amp;E received a call on its Emergency Phone Line from the Woodland Fire Department (“WFD”). The WFD, arriving at the Incident Location at 1835 hours, requested PG&amp;E’s assistance securing its facilities. A PG&amp;E subsequently dispatched a troubleman to the Incident Location at 2010 hours and he arrived at 2025 hours. Upon the troubleman’s arrival at the Incident Location, he observed WFD personnel on scene extinguishing a residential structure fire. WFD personnel told the troubleman that it appeared the fire started internally on a wall adjacent to the service panel and asked the troubleman to make sure the area was de-energized. The troubleman checked the meter and noticed that the customer-owned electrical panel, wiring, and PG&amp;E’s service drop were damaged. The troubleman also determined that the service line was energized and required de-energization. The troubleman determined that the roof at the Incident Location appeared unstable. Additionally, he noted the customer had a large overgrown shrub that had grown in and around the service drop. As a result, the troubleman disconnected the service at the service pole de-energizing the home. The troubleman placed the cut service drop over the shrub and removed the meter from the panel. WFD communicated to the troubleman that they did not believe PG&amp;E was responsible for the structure fire and, as a result, the troubleman did not save the meter or the service drop as evidence. PG&amp;E was, however, able to retain the service drop from a post incident site visit into evidence. The Incident Location home has been deemed unsafe to reconnect gas or electric services by PG&amp;E’s troubleman, which remains the case at the date of this report submittal. PG&amp;E is not aware of any injuries to the public, resident, or fire crew. The most recent General Order (“GO”) 165 patrol was completed on was completed on January 30, 2020, with the last inspection being completed on May 16, 2016. No issues were flagged and no work was prescribed to the incident pole or Incident Location on either patrol or inspection. The Incident Location SmartMeter data indicated a last gasp at 2120 hours on October 24, 2021, although the home did have intermittent outages in the hours prior to the incident, there were no other outages on that day. The closest weather observation site located 10 miles east-northeast of the Incident Location noted during the 1830 hour, the temperature was 59.℉ with a relative humidity of 94%. The winds were out of the south at 12.7 mph, where rain and mist continued to fall across the area. The strongest wind gust recorded on this day was 48.3 mph out of the south-southeast at 0905 hour. On November 2, 2021 and again on November 9, 2021, PG&amp;E received a claim from the homeowner’s insurance agency alleging that PG&amp;E equipment caused property damages resulting in excess of $50,000. PG&amp;E Claims department notified the Electric Incident Investigations team the next day, as a result, PG&amp;E reported this incident to the CPUC on November 10, 2021 under the Property Damage criterion. PG&amp;E is continuing its investigation into this incident. This information is preliminary, and all the times, customer numbers and measurements mentioned in this report are approximate. PG&amp;E is fully cooperating and communicating with external agencies as required."/>
    <s v="Not PG&amp;E"/>
    <s v="Building"/>
    <m/>
    <s v="D"/>
    <s v="D"/>
    <s v="Structure-only"/>
    <m/>
    <m/>
    <m/>
    <m/>
    <m/>
    <s v="Other Fire: Non-PG&amp;E related"/>
    <m/>
    <m/>
    <s v="N"/>
    <s v="Overhead"/>
    <x v="3"/>
    <m/>
    <s v="Service Drop, Neutral, Customer Panel, Wiring"/>
    <n v="101606621"/>
    <s v=" "/>
    <x v="0"/>
    <n v="38.662419999999997"/>
    <n v="-121.78336"/>
    <s v="Yolo"/>
    <s v="WOODLAND 1112"/>
    <n v="12000"/>
    <s v="WOODLAND 1112808874"/>
    <x v="0"/>
    <s v="Woodland FD"/>
    <s v="Urban"/>
    <s v="Brush fuel model"/>
    <m/>
    <s v="N"/>
    <m/>
    <m/>
    <m/>
    <m/>
    <s v="N"/>
    <s v="N"/>
    <m/>
    <m/>
    <s v="2021-11-23"/>
    <m/>
    <m/>
    <m/>
    <m/>
    <m/>
    <m/>
    <m/>
    <m/>
    <m/>
    <m/>
    <m/>
    <m/>
    <m/>
    <m/>
    <m/>
    <m/>
    <m/>
    <m/>
    <m/>
    <s v=" "/>
    <s v="SACRAMENTO"/>
    <s v="WOODLAND"/>
    <s v="09:15"/>
    <s v="2021/10/24 00:00:00"/>
    <s v="1508987"/>
    <s v="T005435246"/>
    <n v="805"/>
    <s v="SONORA PL"/>
    <m/>
    <n v="38.658900000000003"/>
    <n v="-121.76884"/>
    <s v="S2TSZSP"/>
    <m/>
    <n v="62031112"/>
    <s v="2021/10/24 09:48:13"/>
    <n v="9002"/>
    <m/>
    <s v="A:1 MEDIUM DOG;X:GIBSON;R:PEAR CAME DOWN, DOWN WIRE IN THE BACKYARD POLE TO HOME, PWR-I"/>
    <s v="N"/>
    <m/>
    <m/>
    <m/>
    <m/>
    <m/>
    <m/>
    <m/>
    <m/>
    <m/>
    <m/>
    <s v="Y"/>
    <m/>
    <m/>
    <m/>
    <m/>
    <m/>
    <m/>
    <m/>
    <s v="tree fell on service.. replace sec arm and repair all services... csp is open"/>
    <m/>
    <m/>
    <m/>
    <m/>
    <s v="Overhead"/>
    <m/>
    <m/>
    <m/>
    <m/>
    <m/>
    <s v="TREE-FELL INTO LINE"/>
    <s v="CONDUCTOR, OVERHEAD"/>
    <m/>
    <s v=" "/>
    <s v="Unplanned"/>
    <s v="Sacramento"/>
    <s v="Yolo"/>
    <s v="062031112, WOODLAND-1112"/>
    <s v="21-0135864"/>
    <s v="Unplanned"/>
    <s v="Clear;32-90 F"/>
    <s v="9"/>
    <s v="3690"/>
    <s v="NO"/>
    <s v="Line to Ground"/>
    <s v="Sustained"/>
    <s v="No"/>
    <s v="MTR#1003757236"/>
    <s v="OH"/>
    <s v="Transformer"/>
    <s v="1508987"/>
    <s v="Secondary, On Ground"/>
    <s v=" "/>
    <s v=" "/>
    <s v=" "/>
    <s v="811 SONORA PLWOODLAND95695"/>
    <s v="TREE FELL ONTO SECONDARY"/>
    <m/>
    <m/>
    <m/>
    <m/>
    <m/>
    <m/>
    <m/>
    <m/>
    <m/>
    <m/>
    <m/>
    <m/>
    <m/>
    <m/>
    <m/>
    <m/>
    <m/>
    <m/>
    <m/>
    <m/>
    <m/>
    <m/>
    <m/>
    <m/>
  </r>
  <r>
    <n v="2113"/>
    <s v="CATX"/>
    <s v="3 - QC Complete"/>
    <n v="44523"/>
    <n v="44617"/>
    <s v="pole fire; cause of multiple pole fires unknown as of 11/4/2021"/>
    <s v="\\fxshare-nas05\quotashare-fs01\ESA\5 - Ignition Tracking\2021_Ignition_QC_Folders\20211025_TR8960925_nan_nan_T005439571"/>
    <s v=" "/>
    <s v="Y"/>
    <s v="CATX"/>
    <s v="Outage date and time updated. OIS and FAS Numbers addedd. Igntion was determined to be related to two OIS and FAS reports. "/>
    <n v="44523"/>
    <m/>
    <s v="Not In Scope"/>
    <m/>
    <m/>
    <m/>
    <m/>
    <m/>
    <m/>
    <m/>
    <m/>
    <m/>
    <m/>
    <m/>
    <m/>
    <m/>
    <m/>
    <m/>
    <m/>
    <m/>
    <m/>
    <m/>
    <m/>
    <m/>
    <m/>
    <m/>
    <m/>
    <m/>
    <m/>
    <m/>
    <m/>
    <m/>
    <m/>
    <m/>
    <m/>
    <s v="N"/>
    <m/>
    <m/>
    <m/>
    <m/>
    <m/>
    <m/>
    <s v="Y"/>
    <n v="44523"/>
    <n v="44523"/>
    <s v="DGBA"/>
    <s v="Darren Bird (559) 903-3771"/>
    <s v="Darren advised the pole involved in this igntion caught fire twice. Both fires occurred on 10/24/2021. Darren advised the fire was caused by tracking and was contained to the pole. Darren advised he put the fire out. "/>
    <m/>
    <s v=" "/>
    <x v="62"/>
    <s v="21:12:00"/>
    <n v="44493"/>
    <s v="21:09:00"/>
    <s v="ILIS/OIS"/>
    <s v="Y"/>
    <s v="N"/>
    <s v="TR8960925, TR8968868"/>
    <m/>
    <m/>
    <s v="T005439571, TR005439569, T005439123"/>
    <n v="122251912"/>
    <m/>
    <m/>
    <m/>
    <s v=" "/>
    <x v="0"/>
    <x v="0"/>
    <s v="N"/>
    <s v="N"/>
    <s v="N"/>
    <s v="On October 24, 2021 at 2112 hours, a PG&amp;E Troubleman was dispatched to the Oceano 1105 12kV distribution circuit near Main Street and Bello Street in the vicinity of Pismo Beach in response to a pole fire. Initial analysis indicates the ignition was caused by tracking. The fire damaged the pole, transformer, and cutout. The ensuing fire was contained to the pole and extinguished by the employee. A PG&amp;E crew replaced the transformer, pole, and cutout on October 25, 2021."/>
    <s v="PG&amp;E"/>
    <s v="Other"/>
    <s v="multiple PG&amp;E poles"/>
    <s v="D"/>
    <s v="D"/>
    <s v="Structure-PG&amp;E only"/>
    <s v="Fire contained to pole only."/>
    <m/>
    <m/>
    <m/>
    <m/>
    <s v="Contamination"/>
    <s v="Contamination"/>
    <s v="Tracking"/>
    <s v="Y"/>
    <s v="Overhead"/>
    <x v="0"/>
    <s v="Insulator"/>
    <s v="Pole, Transformer, Cutout "/>
    <n v="101855212"/>
    <s v=" "/>
    <x v="0"/>
    <n v="35.143564357499997"/>
    <n v="-120.6390974593"/>
    <s v="San Luis Obispo"/>
    <s v="OCEANO 1105"/>
    <n v="12000"/>
    <s v="OCEANO 1105V48"/>
    <x v="0"/>
    <s v="Employee"/>
    <s v="Urban"/>
    <s v="Grass Fuel Model"/>
    <s v="Grass"/>
    <s v="N"/>
    <m/>
    <m/>
    <m/>
    <m/>
    <s v="N"/>
    <s v="N"/>
    <m/>
    <m/>
    <s v="2021-10-26"/>
    <m/>
    <m/>
    <m/>
    <m/>
    <m/>
    <m/>
    <m/>
    <m/>
    <m/>
    <m/>
    <m/>
    <m/>
    <m/>
    <m/>
    <m/>
    <m/>
    <m/>
    <m/>
    <m/>
    <s v=" "/>
    <s v="LOS PADRES"/>
    <s v="SAN LUIS OBISPO 02"/>
    <s v="00:48:00"/>
    <n v="44494"/>
    <s v="TR8960925"/>
    <s v="T005439571"/>
    <s v="UNKNOWN"/>
    <s v="800 BELLO ST"/>
    <s v="PISMO BEACH"/>
    <m/>
    <m/>
    <s v="DGBA"/>
    <s v="BIRD, DARREN "/>
    <m/>
    <m/>
    <n v="9002"/>
    <m/>
    <s v="Field Remarks: Multiple pole fires in area    need to replace pole equipt; Dispatcher Remarks: nan; Office Remarks: AXS-OK FD STATES TMAN WAS OUT EARLIER BUT THE POLE IS ON FIRE AGAIN "/>
    <m/>
    <m/>
    <m/>
    <m/>
    <m/>
    <m/>
    <m/>
    <m/>
    <s v=" "/>
    <m/>
    <m/>
    <m/>
    <m/>
    <m/>
    <m/>
    <m/>
    <m/>
    <m/>
    <m/>
    <m/>
    <m/>
    <m/>
    <m/>
    <m/>
    <m/>
    <m/>
    <m/>
    <m/>
    <m/>
    <m/>
    <s v="PATROL-FOUND NOTHING"/>
    <m/>
    <m/>
    <m/>
    <m/>
    <m/>
    <m/>
    <m/>
    <m/>
    <m/>
    <m/>
    <m/>
    <m/>
    <m/>
    <m/>
    <m/>
    <m/>
    <m/>
    <m/>
    <m/>
    <m/>
    <m/>
    <m/>
    <m/>
    <m/>
    <m/>
    <m/>
    <m/>
    <m/>
    <m/>
    <m/>
    <m/>
    <m/>
    <m/>
    <m/>
    <m/>
    <m/>
    <m/>
    <m/>
    <m/>
    <m/>
    <m/>
    <m/>
    <m/>
    <m/>
    <m/>
    <m/>
    <m/>
    <m/>
    <m/>
    <m/>
  </r>
  <r>
    <n v="2108"/>
    <s v="DLY6"/>
    <s v="3 - QC Complete"/>
    <n v="44524"/>
    <n v="44617"/>
    <s v="pole fire; lines down; insulators melted; failed crossarm; this information is preliminary"/>
    <s v="\\fxshare-nas05\quotashare-fs01\ESA\5 - Ignition Tracking\2021_Ignition_QC_Folders\20211024_TR8856208_nan_nan_T005434112"/>
    <s v=" "/>
    <s v="Y"/>
    <s v="DLY6"/>
    <s v="UPDATED FO ID'S "/>
    <n v="44524"/>
    <m/>
    <s v="Not In Scope"/>
    <m/>
    <m/>
    <m/>
    <m/>
    <m/>
    <m/>
    <m/>
    <m/>
    <m/>
    <m/>
    <m/>
    <m/>
    <m/>
    <m/>
    <m/>
    <m/>
    <m/>
    <m/>
    <m/>
    <m/>
    <m/>
    <m/>
    <m/>
    <m/>
    <m/>
    <m/>
    <m/>
    <m/>
    <m/>
    <m/>
    <m/>
    <m/>
    <s v="N"/>
    <m/>
    <m/>
    <m/>
    <m/>
    <m/>
    <m/>
    <s v="N"/>
    <m/>
    <m/>
    <m/>
    <m/>
    <m/>
    <m/>
    <s v=" "/>
    <x v="62"/>
    <s v="00:46:00"/>
    <n v="44493"/>
    <s v="01:06:00"/>
    <s v="FAS"/>
    <s v="Y"/>
    <s v="N"/>
    <s v="TR8856208"/>
    <m/>
    <m/>
    <s v="T005434112, T005434133"/>
    <n v="122250159"/>
    <m/>
    <m/>
    <m/>
    <s v=" "/>
    <x v="0"/>
    <x v="0"/>
    <s v="N"/>
    <s v="N"/>
    <s v="N"/>
    <s v="On October 24, 2021 at 01:06 hours, a PG&amp;E Troubleman was dispatched to the Brentwood 2105, a 21kV Distribution Circuit on Byer Road and Bixler Road in Byron in response to a pole fire. Initial analysis indicates tracking caused the ignition.  The crossarm had ignited causing the insulators to melt.  The ensuing fire was contained to the pole and the fire was suppressed by the fire department.  A PG&amp;E Hired Contract Crew replaced the crossarm on October 24, 2021."/>
    <s v="PG&amp;E"/>
    <s v="Other"/>
    <s v="PG&amp;E Structure"/>
    <s v="D"/>
    <s v="D"/>
    <s v="Structure-PG&amp;E only"/>
    <s v="Crossarm burned, insulators melted "/>
    <m/>
    <m/>
    <m/>
    <m/>
    <s v="Contamination"/>
    <s v="Contamination"/>
    <s v="Tracking"/>
    <s v="Y"/>
    <s v="Overhead"/>
    <x v="0"/>
    <s v="Insulator"/>
    <s v="Crossarm "/>
    <n v="103943994"/>
    <s v=" "/>
    <x v="0"/>
    <n v="37.874711609999999"/>
    <n v="-121.62325970000001"/>
    <s v="Contra Costa"/>
    <s v="BRENTWOOD 2105"/>
    <n v="21000"/>
    <s v="BRENTWOOD 210519062"/>
    <x v="0"/>
    <s v="City/County Fire Department"/>
    <s v="Urban"/>
    <s v="dry vegetation "/>
    <m/>
    <s v="N"/>
    <m/>
    <m/>
    <m/>
    <s v="Pending Data"/>
    <s v="N"/>
    <s v="N"/>
    <m/>
    <m/>
    <s v="2021-10-26"/>
    <m/>
    <m/>
    <m/>
    <m/>
    <m/>
    <m/>
    <m/>
    <m/>
    <m/>
    <m/>
    <m/>
    <m/>
    <m/>
    <m/>
    <m/>
    <m/>
    <m/>
    <m/>
    <m/>
    <s v=" "/>
    <s v="DIABLO"/>
    <s v="ANTIOCH 01"/>
    <s v="00:46:00"/>
    <n v="44493"/>
    <s v="TR8856208"/>
    <s v="T005434112"/>
    <s v="UNKNOWN"/>
    <s v="BYER RD"/>
    <s v="BYRON"/>
    <m/>
    <m/>
    <s v="JLV3"/>
    <s v="VEGA, JORGE"/>
    <m/>
    <m/>
    <n v="9002"/>
    <m/>
    <s v="Field Remarks: insulators melted and xarm burned; Dispatcher Remarks: nan; Office Remarks: AXS-OK FDONSITE FOR DOWN POLE ON FIRE AND LINES DOWN "/>
    <m/>
    <m/>
    <m/>
    <m/>
    <m/>
    <m/>
    <m/>
    <m/>
    <s v=" "/>
    <m/>
    <m/>
    <m/>
    <m/>
    <m/>
    <m/>
    <m/>
    <m/>
    <m/>
    <m/>
    <m/>
    <m/>
    <m/>
    <m/>
    <m/>
    <m/>
    <m/>
    <m/>
    <m/>
    <m/>
    <m/>
    <s v="OVERHEAD"/>
    <s v="CROSSARM, WOOD"/>
    <m/>
    <m/>
    <m/>
    <m/>
    <m/>
    <m/>
    <m/>
    <m/>
    <m/>
    <m/>
    <m/>
    <m/>
    <m/>
    <m/>
    <m/>
    <m/>
    <m/>
    <m/>
    <m/>
    <m/>
    <m/>
    <m/>
    <m/>
    <m/>
    <m/>
    <m/>
    <m/>
    <m/>
    <m/>
    <m/>
    <m/>
    <m/>
    <m/>
    <m/>
    <m/>
    <m/>
    <m/>
    <m/>
    <m/>
    <m/>
    <m/>
    <m/>
    <m/>
    <m/>
    <m/>
    <m/>
    <m/>
    <m/>
    <m/>
  </r>
  <r>
    <n v="2107"/>
    <s v="CFMD"/>
    <s v="3 - QC Complete"/>
    <n v="44589"/>
    <n v="44617"/>
    <s v="Based on information in FAS and ILIS - appears to be tracking. No indication of fire beyond PG&amp;E assets."/>
    <s v="\\fxshare-nas05\quotashare-fs01\ESA\5 - Ignition Tracking\2021_Ignition_QC_Folders\20211024_1515948_nan_nan_T005439444"/>
    <s v=" "/>
    <s v="Y "/>
    <s v="CFMD"/>
    <s v="Outage time, "/>
    <n v="44591"/>
    <m/>
    <s v="Not In Scope"/>
    <m/>
    <m/>
    <m/>
    <m/>
    <m/>
    <m/>
    <m/>
    <m/>
    <m/>
    <m/>
    <m/>
    <m/>
    <m/>
    <m/>
    <m/>
    <m/>
    <m/>
    <m/>
    <m/>
    <m/>
    <m/>
    <m/>
    <m/>
    <m/>
    <m/>
    <m/>
    <m/>
    <m/>
    <m/>
    <m/>
    <m/>
    <m/>
    <s v="N"/>
    <m/>
    <m/>
    <m/>
    <m/>
    <m/>
    <m/>
    <s v="N "/>
    <m/>
    <m/>
    <m/>
    <m/>
    <m/>
    <m/>
    <s v=" "/>
    <x v="62"/>
    <s v="11:41:00"/>
    <n v="44493"/>
    <s v="11:15:00"/>
    <s v="FAS"/>
    <s v="Y"/>
    <s v="N"/>
    <n v="1515948"/>
    <s v="21-0136769"/>
    <m/>
    <s v="T005439444"/>
    <n v="122251890"/>
    <m/>
    <m/>
    <m/>
    <s v=" "/>
    <x v="0"/>
    <x v="0"/>
    <s v="N"/>
    <s v="N"/>
    <s v="N"/>
    <s v="On October 24th, 2021 at approximately 11:41 hours, a PG&amp;E troubleman was dispatched to the Fort Ord 2107, 21kV distribution circuit in a circuit protection zone near Carmel Avenue in the City of Marina in the Central Coast Division. The responding troubleman assessed that the fuse had burned at the cut out and burned off the crossarm. It was reported by a customer that a loud boom was heard outside the residence. Initial analysis indicates the asset failed due to equipment failure most likely due to tracking.  The ensuing fire was limited to PG&amp;E assets.  PG&amp;E crews replaced the crossarm on priority A Electric Corrective tag #122251890 on 10/24/2021.  This incident occurred in a Non-HFTD with cloudy, rain and light wind weather conditions. This information is preliminary."/>
    <s v="PG&amp;E"/>
    <s v="Other"/>
    <s v="Crossarm"/>
    <s v="D"/>
    <s v="D"/>
    <s v="Structure-PG&amp;E only"/>
    <s v="burned off xarm"/>
    <m/>
    <m/>
    <m/>
    <m/>
    <s v="Contamination"/>
    <s v="Contamination"/>
    <s v="Tracking"/>
    <s v="Y"/>
    <s v="Overhead"/>
    <x v="0"/>
    <s v="Insulator"/>
    <s v="Crossarm"/>
    <n v="101714941"/>
    <s v=" "/>
    <x v="0"/>
    <n v="36.67848"/>
    <n v="-121.79040000000001"/>
    <s v="Monterey"/>
    <s v="FORT ORD 2107"/>
    <n v="21000"/>
    <s v="FORT ORD 210736596"/>
    <x v="0"/>
    <s v="Unknown"/>
    <s v="Urban"/>
    <s v="Fire-resistive fuel bed"/>
    <s v="Dirt "/>
    <s v="N"/>
    <m/>
    <m/>
    <m/>
    <m/>
    <s v="N"/>
    <s v="N"/>
    <m/>
    <m/>
    <s v="2021-10-26"/>
    <m/>
    <m/>
    <m/>
    <m/>
    <m/>
    <m/>
    <m/>
    <m/>
    <m/>
    <m/>
    <m/>
    <m/>
    <m/>
    <m/>
    <m/>
    <m/>
    <m/>
    <m/>
    <m/>
    <s v=" "/>
    <s v="CENTRAL COAST"/>
    <s v="MONTEREY 01"/>
    <s v="23:41:00"/>
    <n v="44493"/>
    <s v="1515948"/>
    <s v="T005439444"/>
    <s v="373"/>
    <s v="CARMEL AVE"/>
    <s v="MARINA"/>
    <n v="36.67848"/>
    <n v="-121.79040000000001"/>
    <s v="A0S3"/>
    <s v="SISSOM, ADAM"/>
    <s v="182402107"/>
    <m/>
    <n v="9111"/>
    <m/>
    <s v="Field Remarks: burned off xarm, need crew to replace; Dispatcher Remarks: nan; Office Remarks: A:DOG;X:CARMEL;R:HEARD LOUD BOOM OUTSIDE HOME AXS DOG XST CARMEL, PWR-I "/>
    <m/>
    <m/>
    <m/>
    <m/>
    <m/>
    <m/>
    <m/>
    <m/>
    <s v=" "/>
    <m/>
    <m/>
    <m/>
    <m/>
    <m/>
    <m/>
    <m/>
    <m/>
    <m/>
    <m/>
    <m/>
    <m/>
    <m/>
    <m/>
    <m/>
    <m/>
    <m/>
    <m/>
    <m/>
    <m/>
    <m/>
    <s v="OVERHEAD"/>
    <s v="CROSSARM, WOOD"/>
    <m/>
    <m/>
    <m/>
    <m/>
    <m/>
    <m/>
    <m/>
    <m/>
    <m/>
    <m/>
    <m/>
    <m/>
    <m/>
    <m/>
    <m/>
    <m/>
    <m/>
    <m/>
    <m/>
    <m/>
    <m/>
    <m/>
    <m/>
    <m/>
    <m/>
    <m/>
    <m/>
    <m/>
    <m/>
    <m/>
    <m/>
    <m/>
    <m/>
    <m/>
    <m/>
    <m/>
    <m/>
    <m/>
    <m/>
    <m/>
    <m/>
    <m/>
    <m/>
    <m/>
    <m/>
    <m/>
    <m/>
    <m/>
    <m/>
  </r>
  <r>
    <n v="2105"/>
    <s v="DLY6"/>
    <s v="3 - QC Complete"/>
    <n v="44523"/>
    <n v="44617"/>
    <s v="tree branch fell into conductor; failed fuse; pole fire; this information is preliminary"/>
    <s v="\\fxshare-nas05\quotashare-fs01\ESA\5 - Ignition Tracking\2021_Ignition_QC_Folders\20211024_1510052_nan_nan_T005435923"/>
    <s v=" "/>
    <s v="Y"/>
    <s v="DLY6"/>
    <s v="ADDED FO ID'S, create time and outage time "/>
    <n v="44523"/>
    <m/>
    <s v="Not In Scope"/>
    <m/>
    <m/>
    <m/>
    <m/>
    <m/>
    <m/>
    <m/>
    <m/>
    <m/>
    <m/>
    <m/>
    <m/>
    <m/>
    <m/>
    <m/>
    <m/>
    <m/>
    <m/>
    <m/>
    <m/>
    <m/>
    <m/>
    <m/>
    <m/>
    <m/>
    <m/>
    <m/>
    <m/>
    <m/>
    <m/>
    <m/>
    <m/>
    <s v="N"/>
    <m/>
    <m/>
    <m/>
    <m/>
    <m/>
    <m/>
    <s v="N"/>
    <m/>
    <m/>
    <m/>
    <m/>
    <m/>
    <m/>
    <s v=" "/>
    <x v="62"/>
    <s v="11:08:00"/>
    <n v="44493"/>
    <s v="10:37:00"/>
    <s v="FAS"/>
    <s v="Y"/>
    <s v="N"/>
    <n v="1510052"/>
    <s v="21-0136067"/>
    <m/>
    <s v="T005435923, T005435914, T00543913"/>
    <m/>
    <m/>
    <m/>
    <m/>
    <s v=" "/>
    <x v="0"/>
    <x v="0"/>
    <s v="N"/>
    <s v="N"/>
    <s v="N"/>
    <s v="On October 24, 2021 at 11:08 hours, a PG&amp;E Troubleman was dispatched to the Molina 1104, a 12kV Distribution Circuit on Elphick Road near Highway 116 in Sebastopol in response to reports of a fire and hearing an explosion.  Initial analysis indicates vegetation contact caused the ignition.  A limb had come into contact with the primary conductor creating a fire and blowing the fuse.  As a result of this incident 228 customers experienced a power loss.   The ensuing fire was contained to the limb and self-extinguished with in the rain.  A  PG&amp;E Troubleman removed the limb, and repaired the fuse on October 24, 2021."/>
    <s v="PG&amp;E"/>
    <s v="Other"/>
    <s v="PG&amp;E Structure"/>
    <s v="D"/>
    <m/>
    <s v="Structure-PG&amp;E only"/>
    <s v="Limb on wire "/>
    <m/>
    <m/>
    <m/>
    <m/>
    <s v="Vegetation"/>
    <s v="Contact from object"/>
    <s v="Veg. contact"/>
    <s v="Y"/>
    <s v="Overhead"/>
    <x v="0"/>
    <s v="Conductor - Primary"/>
    <s v="Fuse "/>
    <m/>
    <s v=" "/>
    <x v="0"/>
    <n v="38.386839999999999"/>
    <n v="-122.81321"/>
    <s v="Sonoma"/>
    <s v="MOLINO 1104"/>
    <n v="12000"/>
    <s v="MOLINO 1104186"/>
    <x v="0"/>
    <s v="Extinguished by rain"/>
    <s v="Urban"/>
    <s v="Fire resisive fuel bed"/>
    <s v="Asphalt "/>
    <s v="N"/>
    <m/>
    <m/>
    <m/>
    <m/>
    <s v="N"/>
    <s v="N"/>
    <m/>
    <m/>
    <s v="2021-11-23"/>
    <n v="38.382824399999997"/>
    <n v="-122.82072460000001"/>
    <n v="44515"/>
    <s v="Unverified"/>
    <s v="ELPHICK RD. 100 W/O HWY. 116. LIKELY BRANCH FROM REDWOOD LIMB WAS REMOVED NO SIGN OF BRANCH OR DEBRIS NEARBY. LINE IS ENTACTED NO WORK NEEDED."/>
    <m/>
    <m/>
    <m/>
    <m/>
    <m/>
    <m/>
    <m/>
    <m/>
    <m/>
    <m/>
    <m/>
    <m/>
    <m/>
    <m/>
    <m/>
    <s v="SONOMA"/>
    <s v="SANTA ROSA 01"/>
    <s v="11:10:00"/>
    <n v="44493"/>
    <n v="1510052"/>
    <s v="T005435923"/>
    <n v="7615"/>
    <s v="ELPHICK RD"/>
    <s v="SEBASTOPOL"/>
    <n v="38.386839999999999"/>
    <n v="-122.81321"/>
    <s v="RTC0"/>
    <s v="CONTRERAS, TEAGUE"/>
    <n v="42571104"/>
    <m/>
    <n v="9190"/>
    <m/>
    <s v="Field Remarks: REMOVED LIMB OFF LINE REFUSED OK; Dispatcher Remarks: nan; Office Remarks: A:AXS OKAY;X:ALVAL/ELPHICK;R:COMPLETE OUT.  HEARD EXPLOSION., PWR-ICUSTOMER SAID NEIGHBOR SAIDTREE FEE IN WIRE AND THER WAS A FI RE BUT WITH THE RAIN NO MORE FIRE. CUSTOMER CONCERNED MAY CAUSE ANOTHER FIRE"/>
    <m/>
    <m/>
    <m/>
    <m/>
    <m/>
    <m/>
    <m/>
    <m/>
    <s v=" "/>
    <m/>
    <m/>
    <m/>
    <m/>
    <m/>
    <m/>
    <m/>
    <m/>
    <m/>
    <m/>
    <m/>
    <m/>
    <m/>
    <m/>
    <m/>
    <m/>
    <m/>
    <m/>
    <m/>
    <m/>
    <m/>
    <s v="TREE-BRANCH FELL INTO LINE"/>
    <s v="CONDUCTOR, OVERHEAD"/>
    <m/>
    <m/>
    <m/>
    <m/>
    <m/>
    <m/>
    <m/>
    <m/>
    <m/>
    <m/>
    <m/>
    <m/>
    <m/>
    <m/>
    <m/>
    <m/>
    <m/>
    <m/>
    <m/>
    <m/>
    <m/>
    <m/>
    <m/>
    <m/>
    <m/>
    <m/>
    <m/>
    <m/>
    <m/>
    <m/>
    <m/>
    <m/>
    <m/>
    <m/>
    <m/>
    <m/>
    <m/>
    <m/>
    <m/>
    <m/>
    <m/>
    <m/>
    <m/>
    <m/>
    <m/>
    <m/>
    <m/>
    <m/>
    <m/>
  </r>
  <r>
    <n v="2104"/>
    <s v="CFMD"/>
    <s v="3 - QC Complete"/>
    <n v="44589"/>
    <n v="44617"/>
    <s v="failed fuse; pole fire; this information is preliminary"/>
    <s v="\\fxshare-nas05\quotashare-fs01\ESA\5 - Ignition Tracking\2021_Ignition_QC_Folders\20211024_1510026_nan_nan_T005435718"/>
    <s v=" "/>
    <s v="Y"/>
    <s v="CFMD"/>
    <s v="Outage time, "/>
    <n v="44591"/>
    <m/>
    <s v="Not In Scope"/>
    <m/>
    <m/>
    <m/>
    <m/>
    <m/>
    <m/>
    <m/>
    <m/>
    <m/>
    <m/>
    <m/>
    <m/>
    <m/>
    <m/>
    <m/>
    <m/>
    <m/>
    <m/>
    <m/>
    <m/>
    <m/>
    <m/>
    <m/>
    <m/>
    <m/>
    <m/>
    <m/>
    <m/>
    <m/>
    <m/>
    <m/>
    <m/>
    <s v="N "/>
    <m/>
    <m/>
    <m/>
    <m/>
    <m/>
    <m/>
    <s v="N"/>
    <m/>
    <m/>
    <m/>
    <m/>
    <m/>
    <m/>
    <s v=" "/>
    <x v="62"/>
    <s v="10:39:00"/>
    <n v="44493"/>
    <s v="10:34:00"/>
    <s v="FAS"/>
    <s v="Y"/>
    <s v="N"/>
    <n v="1510026"/>
    <s v="21-0135939"/>
    <m/>
    <s v="T005435718"/>
    <n v="122250562"/>
    <m/>
    <m/>
    <m/>
    <s v=" "/>
    <x v="0"/>
    <x v="0"/>
    <s v="N"/>
    <s v="N"/>
    <s v="N"/>
    <s v="On October 24th, 2021 at approximately 10:39 hours, a PG&amp;E troubleman was dispatched to the Llagas 2106, 21kV distribution circuit in a circuit protection zone on Bloomfield Ave in the City of Gilroy in the San Jose Division. The responding troubleman assessed that the fuse had burned at the cut out. Initial analysis indicates the asset failed due to equipment failure.  The ensuing fire was limited to PG&amp;E assets.  PG&amp;E crews replaced the conductor on priority A Electric Corrective tag #122250562 on 10/24/2021.  This incident occurred in a Non-HFTD with cloudy, rain and light wind weather conditions. This information is preliminary."/>
    <s v="PG&amp;E"/>
    <s v="Other"/>
    <s v="PG&amp;E Structure"/>
    <s v="D"/>
    <s v="D"/>
    <s v="Structure-PG&amp;E only"/>
    <m/>
    <m/>
    <m/>
    <m/>
    <m/>
    <s v="Equipment - PG&amp;E"/>
    <s v="All types of equipment / facility failure"/>
    <s v="Fuse failure - all"/>
    <s v="Y"/>
    <s v="Overhead"/>
    <x v="0"/>
    <s v="Fuse"/>
    <s v="Conductor "/>
    <n v="100615634"/>
    <s v=" "/>
    <x v="0"/>
    <n v="36.968330000000002"/>
    <n v="-121.52845000000001"/>
    <s v="Santa Clara"/>
    <s v="LLAGAS 2106"/>
    <n v="21000"/>
    <s v="LLAGAS 2106CB"/>
    <x v="0"/>
    <s v="Unknown"/>
    <s v="Urban"/>
    <s v="Fire-resistive fuel bed"/>
    <s v="Dirt"/>
    <s v="Y"/>
    <s v="Crews 2020"/>
    <m/>
    <m/>
    <m/>
    <s v="N"/>
    <s v="N"/>
    <m/>
    <m/>
    <s v="2021-10-26"/>
    <m/>
    <m/>
    <m/>
    <m/>
    <m/>
    <m/>
    <m/>
    <m/>
    <m/>
    <m/>
    <m/>
    <m/>
    <m/>
    <m/>
    <m/>
    <m/>
    <m/>
    <m/>
    <m/>
    <s v=" "/>
    <s v="SAN JOSE"/>
    <s v="GILROY 02"/>
    <s v="10:39:00"/>
    <n v="44493"/>
    <s v="1510026"/>
    <s v="T005435718"/>
    <s v="DEV40081"/>
    <s v="1225 BLOOMFIELD AVE"/>
    <s v="GILROY"/>
    <n v="36.968330000000002"/>
    <n v="-121.52845000000001"/>
    <s v="S2LX"/>
    <s v="LONG, STEWART"/>
    <n v="83182106"/>
    <m/>
    <n v="9002"/>
    <n v="1"/>
    <s v="Field Remarks: RECENT POLE FIRE AND CROSSARM REPLACEMENT. FUSE BURNT AT COUTOUT. NOT SURE IF RELATED. SUBMITTED EC TAG TO TEST CABLE.; Dispatcher Remarks: nan; Office Remarks:  "/>
    <m/>
    <m/>
    <m/>
    <m/>
    <m/>
    <m/>
    <m/>
    <m/>
    <s v=" "/>
    <m/>
    <m/>
    <m/>
    <m/>
    <m/>
    <m/>
    <m/>
    <m/>
    <m/>
    <m/>
    <m/>
    <m/>
    <m/>
    <m/>
    <m/>
    <m/>
    <m/>
    <m/>
    <m/>
    <m/>
    <m/>
    <s v="UNDERGROUND"/>
    <s v="CONDUCTOR, UNDERGROUND"/>
    <m/>
    <m/>
    <m/>
    <m/>
    <m/>
    <m/>
    <m/>
    <m/>
    <m/>
    <m/>
    <m/>
    <m/>
    <m/>
    <m/>
    <m/>
    <m/>
    <m/>
    <m/>
    <m/>
    <m/>
    <m/>
    <m/>
    <m/>
    <m/>
    <m/>
    <m/>
    <m/>
    <m/>
    <m/>
    <m/>
    <m/>
    <m/>
    <m/>
    <m/>
    <m/>
    <m/>
    <m/>
    <m/>
    <m/>
    <m/>
    <m/>
    <m/>
    <m/>
    <m/>
    <m/>
    <m/>
    <m/>
    <m/>
    <m/>
  </r>
  <r>
    <n v="2103"/>
    <s v="TLAL"/>
    <s v="3 - QC Complete"/>
    <n v="44560"/>
    <n v="44617"/>
    <s v="[No Fire per Tman] Tree branch fell on line and LR 33936 opened, but no fire; This information is preliminary; OIS: 1510067; ILIS: 21-0135943; Field Order ID: T005435723 (Tman Lan ID TRSI – Travis Stapleton)"/>
    <s v="\\fxshare-nas05\quotashare-fs01\ESA\5 - Ignition Tracking\2021_Ignition_QC_Folders\20211024_1510067_nan_nan_T005435723"/>
    <s v=" "/>
    <m/>
    <m/>
    <m/>
    <n v="44591"/>
    <m/>
    <s v="Not In Scope"/>
    <m/>
    <m/>
    <m/>
    <m/>
    <m/>
    <m/>
    <m/>
    <m/>
    <m/>
    <m/>
    <m/>
    <s v="Not Required"/>
    <m/>
    <m/>
    <m/>
    <m/>
    <m/>
    <m/>
    <m/>
    <m/>
    <m/>
    <m/>
    <m/>
    <m/>
    <m/>
    <m/>
    <m/>
    <m/>
    <m/>
    <m/>
    <m/>
    <m/>
    <m/>
    <m/>
    <m/>
    <m/>
    <m/>
    <m/>
    <m/>
    <s v="Y"/>
    <n v="44536"/>
    <n v="44536"/>
    <s v="TRSI"/>
    <s v="Travis Stapleton"/>
    <s v="Restoration Supervisor spoke with Tman and advised No Fire; See correspondence in &quot;Missed Ignition&quot; Sub-Folder"/>
    <s v="DBMJ"/>
    <s v=" "/>
    <x v="62"/>
    <s v="10:39:00"/>
    <n v="44493"/>
    <s v="10:39:00"/>
    <s v="FAS"/>
    <s v="N"/>
    <s v="N"/>
    <n v="1510067"/>
    <s v="21-0135943"/>
    <m/>
    <s v="T005435723"/>
    <m/>
    <m/>
    <m/>
    <m/>
    <s v=" "/>
    <x v="0"/>
    <x v="1"/>
    <s v="N"/>
    <s v="N"/>
    <s v="N"/>
    <s v="[No Fire per Troubleman] Tree branch fell on line and LR 33936 opened, but no fire; This information is preliminary"/>
    <s v="PG&amp;E"/>
    <s v="Other"/>
    <s v="PG&amp;E Structure"/>
    <s v="D"/>
    <s v="D"/>
    <s v="No Fire"/>
    <m/>
    <m/>
    <m/>
    <m/>
    <m/>
    <s v="No Fire"/>
    <m/>
    <m/>
    <m/>
    <s v="Overhead"/>
    <x v="0"/>
    <m/>
    <m/>
    <m/>
    <s v=" "/>
    <x v="0"/>
    <n v="41.112759999999987"/>
    <n v="-124.15625"/>
    <s v="Humboldt"/>
    <s v="TRINIDAD 1102"/>
    <n v="12000"/>
    <s v="TRINIDAD 11021032"/>
    <x v="0"/>
    <s v=" "/>
    <s v="Hardwood Forest"/>
    <m/>
    <m/>
    <s v="N"/>
    <m/>
    <m/>
    <m/>
    <m/>
    <s v="N"/>
    <s v="N"/>
    <m/>
    <m/>
    <s v="2021-10-26"/>
    <n v="41.118868399999997"/>
    <n v="-124.15647439999999"/>
    <n v="44509"/>
    <s v="TrunkFail"/>
    <s v="PI INSPECTED FAULT AREA AND DETERMINED A DEAD SPRUCE FELL AND STRUCK THE 12KV CONDUCTORS DUE TO STRONG WINDS AND RAIN, CAUSING THE OUTAGE."/>
    <s v="SPRU"/>
    <n v="90"/>
    <n v="37"/>
    <n v="14"/>
    <s v="None"/>
    <s v="None"/>
    <s v="N"/>
    <n v="1"/>
    <m/>
    <s v="Hillside"/>
    <s v="A"/>
    <s v="CrossArm"/>
    <s v="BareWire"/>
    <m/>
    <s v=" "/>
    <s v="NORTH COAST"/>
    <s v="EUREKA 01"/>
    <s v="10:39:00"/>
    <n v="44493"/>
    <s v="1510067"/>
    <s v="T005435723"/>
    <s v="3281"/>
    <s v="PATRICKS POINT DR"/>
    <s v="TRINIDAD"/>
    <n v="41.112759999999987"/>
    <n v="-124.15625"/>
    <s v="TRSI"/>
    <s v="STAPLETON, TRAVIS "/>
    <n v="192231102"/>
    <m/>
    <n v="9190"/>
    <m/>
    <s v="Field Remarks: found and cleared limb off line at cutouts 6609. lr closed for a good test. ; Dispatcher Remarks: nan; Office Remarks: AXS-AXS OK XSTR-UNK PWR-I SAW LINES SMOKING , CAUGHT FIRE "/>
    <m/>
    <m/>
    <m/>
    <m/>
    <m/>
    <m/>
    <m/>
    <m/>
    <s v=" "/>
    <m/>
    <m/>
    <m/>
    <m/>
    <m/>
    <m/>
    <m/>
    <m/>
    <m/>
    <m/>
    <m/>
    <m/>
    <m/>
    <m/>
    <m/>
    <m/>
    <m/>
    <m/>
    <m/>
    <m/>
    <m/>
    <s v="TREE-BRANCH FELL INTO LINE"/>
    <s v="CONDUCTOR, OVERHEAD"/>
    <m/>
    <m/>
    <m/>
    <m/>
    <m/>
    <m/>
    <m/>
    <m/>
    <m/>
    <m/>
    <m/>
    <m/>
    <m/>
    <m/>
    <m/>
    <m/>
    <m/>
    <m/>
    <m/>
    <m/>
    <m/>
    <m/>
    <m/>
    <m/>
    <m/>
    <m/>
    <m/>
    <m/>
    <m/>
    <m/>
    <m/>
    <m/>
    <m/>
    <m/>
    <m/>
    <m/>
    <m/>
    <m/>
    <m/>
    <m/>
    <m/>
    <m/>
    <m/>
    <m/>
    <m/>
    <m/>
    <m/>
    <m/>
    <m/>
  </r>
  <r>
    <n v="2102"/>
    <s v="CATX"/>
    <s v="3 - QC Complete"/>
    <n v="44543"/>
    <n v="44617"/>
    <s v="failed line recloser; exposion; pole fire; this information is preliminary"/>
    <s v="\\fxshare-nas05\quotashare-fs01\ESA\5 - Ignition Tracking\2021_Ignition_QC_Folders\20211024_1509718_nan_nan_T005435621"/>
    <s v=" "/>
    <s v="Y"/>
    <s v="CATX"/>
    <s v="Outage time updated to FNL time on ILIS, Fire LAT/LONG updated to pole SAP ID 100291274, Circuit Protection Zone updated. "/>
    <n v="44543"/>
    <m/>
    <s v="Not In Scope"/>
    <m/>
    <m/>
    <m/>
    <m/>
    <m/>
    <m/>
    <m/>
    <m/>
    <m/>
    <m/>
    <m/>
    <m/>
    <m/>
    <m/>
    <m/>
    <m/>
    <m/>
    <m/>
    <m/>
    <m/>
    <m/>
    <m/>
    <m/>
    <m/>
    <m/>
    <m/>
    <m/>
    <m/>
    <m/>
    <m/>
    <m/>
    <m/>
    <s v="N"/>
    <m/>
    <m/>
    <m/>
    <m/>
    <m/>
    <m/>
    <s v="N"/>
    <m/>
    <m/>
    <m/>
    <m/>
    <m/>
    <m/>
    <s v=" "/>
    <x v="62"/>
    <s v="10:23:00"/>
    <n v="44493"/>
    <s v="10:09:00"/>
    <s v="ILIS/OIS"/>
    <s v="Y"/>
    <s v="N"/>
    <s v="1509718, 1519898, 1519681"/>
    <s v="21-0135904"/>
    <m/>
    <s v="T005435621, T005443712"/>
    <n v="122251422"/>
    <m/>
    <m/>
    <m/>
    <s v=" "/>
    <x v="0"/>
    <x v="0"/>
    <s v="N"/>
    <s v="N"/>
    <s v="N"/>
    <s v="On October 24, 2021 at 1023 hours, a PG&amp;E Troubleman was dispatched to the Millbrae 0403 4kV distribution circuit near Ludeman Lane and Seville Court in the vicinity of Millbrae in response to a pole fire. The troubleman located the damaged conductor and determined it was caused by a failed line recloser, resulting in a fire and wires down. The fire damaged the conductor. The Fire was contained to the pole. This incident resulted in an outage affecting 845 customers at 1009 hours on October 24, 2021. Power was restored to all customer by 1929 hours on October 25, 2021. A third party contractor replaced the damaged conductor on October 25, 2021."/>
    <s v="PG&amp;E"/>
    <s v="Other"/>
    <s v="PG&amp;E Structure"/>
    <s v="D"/>
    <s v="D"/>
    <s v="Structure-PG&amp;E only"/>
    <m/>
    <m/>
    <m/>
    <m/>
    <m/>
    <s v="Equipment - PG&amp;E"/>
    <s v="All types of equipment / facility failure"/>
    <s v="Recloser failure"/>
    <s v="Y"/>
    <s v="Overhead"/>
    <x v="0"/>
    <s v="Recloser"/>
    <s v="Conductor"/>
    <n v="100291274"/>
    <s v=" "/>
    <x v="0"/>
    <n v="37.6066942"/>
    <n v="-122.40341289"/>
    <s v="San Mateo"/>
    <s v="MILLBRAE 0403"/>
    <n v="4000"/>
    <s v="MILLBRAE 040376176"/>
    <x v="0"/>
    <s v="Unknown"/>
    <s v="Urban"/>
    <s v="Fire-resistive fuel bed"/>
    <s v="Cement/Rock"/>
    <s v="N"/>
    <m/>
    <m/>
    <m/>
    <m/>
    <s v="N"/>
    <s v="N"/>
    <m/>
    <m/>
    <s v="2021-10-26"/>
    <m/>
    <m/>
    <m/>
    <m/>
    <m/>
    <m/>
    <m/>
    <m/>
    <m/>
    <m/>
    <m/>
    <m/>
    <m/>
    <m/>
    <m/>
    <m/>
    <m/>
    <m/>
    <m/>
    <s v=" "/>
    <s v="PENINSULA"/>
    <s v="COLMA 05"/>
    <s v="10:23:00"/>
    <n v="44493"/>
    <s v="1509718"/>
    <s v="T005435621"/>
    <s v="UNKNOWN"/>
    <s v="LUDEMAN LN"/>
    <s v="MILLBRAE"/>
    <n v="37.610149999999997"/>
    <n v="-122.40106"/>
    <s v="D4G3"/>
    <s v="GOSSETT, ADAM"/>
    <n v="22690403"/>
    <m/>
    <n v="9002"/>
    <m/>
    <s v="Field Remarks: wire down; Dispatcher Remarks: nan; Office Remarks: AXS-OK SAW EXPLOSION AND POLE FIRE - NOT SURE IF WIRES DOWN - NO INJURUES - THIS IS THE POLE NEXT TO THE POLE THAT WAS ON FIRE A  COUPLE WEEKS AGO"/>
    <m/>
    <m/>
    <m/>
    <m/>
    <m/>
    <m/>
    <m/>
    <m/>
    <s v=" "/>
    <m/>
    <m/>
    <m/>
    <m/>
    <m/>
    <m/>
    <m/>
    <m/>
    <m/>
    <m/>
    <m/>
    <m/>
    <m/>
    <m/>
    <m/>
    <m/>
    <m/>
    <m/>
    <m/>
    <m/>
    <m/>
    <s v="OVERHEAD"/>
    <s v="CONDUCTOR, OVERHEAD"/>
    <m/>
    <m/>
    <m/>
    <m/>
    <m/>
    <m/>
    <m/>
    <m/>
    <m/>
    <m/>
    <m/>
    <m/>
    <m/>
    <m/>
    <m/>
    <m/>
    <m/>
    <m/>
    <m/>
    <m/>
    <m/>
    <m/>
    <m/>
    <m/>
    <m/>
    <m/>
    <m/>
    <m/>
    <m/>
    <m/>
    <m/>
    <m/>
    <m/>
    <m/>
    <m/>
    <m/>
    <m/>
    <m/>
    <m/>
    <m/>
    <m/>
    <m/>
    <m/>
    <m/>
    <m/>
    <m/>
    <m/>
    <m/>
    <m/>
  </r>
  <r>
    <n v="2101"/>
    <s v="KRJ7"/>
    <s v="3 - QC Complete"/>
    <n v="44521"/>
    <n v="44617"/>
    <s v="pole fire; failed fuse; wire down; this information is preliminary"/>
    <s v="\\fxshare-nas05\quotashare-fs01\ESA\5 - Ignition Tracking\2021_Ignition_QC_Folders\20211024_1515761_nan_nan_T005439214"/>
    <s v=" "/>
    <m/>
    <m/>
    <m/>
    <m/>
    <m/>
    <s v="Not In Scope"/>
    <m/>
    <m/>
    <m/>
    <m/>
    <m/>
    <m/>
    <m/>
    <m/>
    <m/>
    <m/>
    <m/>
    <m/>
    <m/>
    <m/>
    <m/>
    <m/>
    <m/>
    <m/>
    <m/>
    <m/>
    <m/>
    <m/>
    <m/>
    <m/>
    <m/>
    <m/>
    <m/>
    <m/>
    <m/>
    <m/>
    <m/>
    <m/>
    <m/>
    <m/>
    <m/>
    <m/>
    <m/>
    <m/>
    <m/>
    <m/>
    <m/>
    <m/>
    <m/>
    <m/>
    <m/>
    <m/>
    <s v=" "/>
    <x v="62"/>
    <s v="10:00:00"/>
    <n v="44493"/>
    <s v="10:00:00"/>
    <s v="FAS"/>
    <s v="N"/>
    <s v="Y"/>
    <n v="1515761"/>
    <s v="21-0136703"/>
    <m/>
    <s v="T005439214"/>
    <n v="122251805"/>
    <m/>
    <m/>
    <m/>
    <s v=" "/>
    <x v="0"/>
    <x v="1"/>
    <s v="N"/>
    <s v="N"/>
    <s v="N"/>
    <s v="Duplicate. Refer to Index 2112."/>
    <s v="Not PG&amp;E"/>
    <s v="Other"/>
    <s v="PG&amp;E Structure"/>
    <s v="D"/>
    <m/>
    <s v="Structure-PG&amp;E only"/>
    <m/>
    <m/>
    <m/>
    <m/>
    <m/>
    <s v="Duplicate"/>
    <m/>
    <m/>
    <m/>
    <s v="Overhead"/>
    <x v="0"/>
    <s v="Fuse"/>
    <m/>
    <m/>
    <s v=" "/>
    <x v="0"/>
    <n v="35.127540000000003"/>
    <n v="-120.62367"/>
    <s v="San Luis Obispo"/>
    <s v="OCEANO 1105"/>
    <n v="12000"/>
    <s v="OCEANO 1105V20"/>
    <x v="0"/>
    <s v="Unknown"/>
    <s v="Urban"/>
    <m/>
    <m/>
    <s v="N"/>
    <m/>
    <m/>
    <m/>
    <m/>
    <s v="N"/>
    <s v="N"/>
    <m/>
    <m/>
    <s v="2021-10-26"/>
    <m/>
    <m/>
    <m/>
    <m/>
    <m/>
    <m/>
    <m/>
    <m/>
    <m/>
    <m/>
    <m/>
    <m/>
    <m/>
    <m/>
    <m/>
    <m/>
    <m/>
    <m/>
    <m/>
    <s v=" "/>
    <s v="LOS PADRES"/>
    <s v="SAN LUIS OBISPO 04"/>
    <s v="22:00:00"/>
    <n v="44493"/>
    <s v="1515761"/>
    <s v="T005439214"/>
    <s v="674"/>
    <s v="OCEAN VIEW AVE"/>
    <s v="GROVER BEACH"/>
    <n v="35.127540000000003"/>
    <n v="-120.62367"/>
    <s v="R3S5"/>
    <s v="SPINOLA, RICHARD"/>
    <n v="182601105"/>
    <m/>
    <n v="9002"/>
    <m/>
    <s v="Field Remarks: REPLACE BURNT X-ARM, REPAIR 1 WIRE DOWN. BACKYARD EASEMENT.; Dispatcher Remarks: nan; Office Remarks: SMART MTR AUTO-GENERATED TAG "/>
    <m/>
    <m/>
    <m/>
    <m/>
    <m/>
    <m/>
    <m/>
    <m/>
    <s v=" "/>
    <m/>
    <m/>
    <m/>
    <m/>
    <m/>
    <m/>
    <m/>
    <m/>
    <m/>
    <m/>
    <m/>
    <m/>
    <m/>
    <m/>
    <m/>
    <m/>
    <m/>
    <m/>
    <m/>
    <m/>
    <m/>
    <s v="OVERHEAD"/>
    <s v="CROSSARM, WOOD"/>
    <m/>
    <m/>
    <m/>
    <m/>
    <m/>
    <m/>
    <m/>
    <m/>
    <m/>
    <m/>
    <m/>
    <m/>
    <m/>
    <m/>
    <m/>
    <m/>
    <m/>
    <m/>
    <m/>
    <m/>
    <m/>
    <m/>
    <m/>
    <m/>
    <m/>
    <m/>
    <m/>
    <m/>
    <m/>
    <m/>
    <m/>
    <m/>
    <m/>
    <m/>
    <m/>
    <m/>
    <m/>
    <m/>
    <m/>
    <m/>
    <m/>
    <m/>
    <m/>
    <m/>
    <m/>
    <m/>
    <m/>
    <m/>
    <m/>
  </r>
  <r>
    <n v="2100"/>
    <s v="CATX"/>
    <s v="3 - QC Complete"/>
    <n v="44545"/>
    <n v="44617"/>
    <s v="pole fire; failed fuse; this information is preliminary"/>
    <s v="\\fxshare-nas05\quotashare-fs01\ESA\5 - Ignition Tracking\2021_Ignition_QC_Folders\20211024_1515609_nan_nan_T005439186"/>
    <s v=" "/>
    <s v="Y"/>
    <s v="CATX"/>
    <s v="Outage time updated to FNL time on ILIS, Fire LAT/LONG updated to pole (SAP ID:10911992)"/>
    <n v="44545"/>
    <m/>
    <s v="Not In Scope"/>
    <m/>
    <m/>
    <m/>
    <m/>
    <m/>
    <m/>
    <m/>
    <m/>
    <m/>
    <m/>
    <m/>
    <m/>
    <m/>
    <m/>
    <m/>
    <m/>
    <m/>
    <m/>
    <m/>
    <m/>
    <m/>
    <m/>
    <m/>
    <m/>
    <m/>
    <m/>
    <m/>
    <m/>
    <m/>
    <m/>
    <m/>
    <m/>
    <s v="N"/>
    <m/>
    <m/>
    <m/>
    <m/>
    <m/>
    <m/>
    <s v="N"/>
    <m/>
    <m/>
    <m/>
    <m/>
    <m/>
    <m/>
    <s v=" "/>
    <x v="62"/>
    <s v="21:43:00"/>
    <n v="44493"/>
    <s v="20:53:00"/>
    <s v="FAS"/>
    <s v="Y"/>
    <s v="N"/>
    <n v="1515609"/>
    <s v="21-0136747"/>
    <m/>
    <s v="T005439186"/>
    <n v="122251883"/>
    <m/>
    <m/>
    <m/>
    <s v=" "/>
    <x v="0"/>
    <x v="0"/>
    <s v="N"/>
    <s v="N"/>
    <s v="N"/>
    <s v="On October 24, 2021 at 2143 hours, a PG&amp;E Troubleman was dispatched to the San Miguel 1104 12kV distribution circuit near Estrella Road and North River Road in the vicinity of San Miguel in response to a pole fire. Initial analysis indicates the ignition was caused by a failed fuse. The fire damaged the pole, crossarm and conductor. The ensuing fire was contained to the pole. This incident resulted in an outage affecting 10 customers at 2053 hours on October 24, 2021. Power was restored to all customer by 1155 hours on October 25, 2021. A PG&amp;E crew replaced the pole, crossarm and conductor October 25, 2021."/>
    <s v="PG&amp;E"/>
    <s v="Other"/>
    <s v="PG&amp;E Structure"/>
    <s v="D"/>
    <s v="D"/>
    <s v="Structure-PG&amp;E only"/>
    <s v="Burnt Pole "/>
    <m/>
    <m/>
    <m/>
    <m/>
    <s v="Equipment - PG&amp;E"/>
    <s v="All types of equipment / facility failure"/>
    <s v="Fuse failure - all"/>
    <s v="N"/>
    <s v="Overhead"/>
    <x v="0"/>
    <s v="Fuse"/>
    <s v="Pole, Crossarm, Conductor"/>
    <n v="101911992"/>
    <s v=" "/>
    <x v="0"/>
    <n v="35.735544160000003"/>
    <n v="-120.67534483999999"/>
    <s v="San Luis Obispo"/>
    <s v="SAN MIGUEL 1104 "/>
    <n v="12000"/>
    <s v="SAN MIGUEL 1104CB"/>
    <x v="0"/>
    <s v="Unknown"/>
    <s v="Agriculture"/>
    <s v="Grass Fuel Model"/>
    <s v="Weeds, Dirt"/>
    <s v="N"/>
    <m/>
    <m/>
    <m/>
    <m/>
    <s v="N"/>
    <s v="N"/>
    <m/>
    <m/>
    <s v="2021-10-26"/>
    <m/>
    <m/>
    <m/>
    <m/>
    <m/>
    <m/>
    <m/>
    <m/>
    <m/>
    <m/>
    <m/>
    <m/>
    <m/>
    <m/>
    <m/>
    <m/>
    <m/>
    <m/>
    <m/>
    <s v=" "/>
    <s v="LOS PADRES"/>
    <s v="TEMPLETON 03"/>
    <s v="21:43:00"/>
    <n v="44493"/>
    <s v="1515609"/>
    <s v="T005439186"/>
    <s v="8443"/>
    <s v="ESTRELLA RD"/>
    <s v="SAN MIGUEL"/>
    <n v="35.734400000000001"/>
    <n v="-120.66804999999999"/>
    <s v="WBF3"/>
    <s v="FLEMING, BRANDON"/>
    <s v="182661104"/>
    <m/>
    <n v="9110"/>
    <m/>
    <s v="Field Remarks: EC tag to replace burnt pole; Dispatcher Remarks: nan; Office Remarks: SMART MTR AUTO-GENERATED TAGCALFIRE ENROUTE 805 543 4243 "/>
    <m/>
    <m/>
    <m/>
    <m/>
    <m/>
    <m/>
    <m/>
    <m/>
    <s v=" "/>
    <m/>
    <m/>
    <m/>
    <m/>
    <m/>
    <m/>
    <m/>
    <m/>
    <m/>
    <m/>
    <m/>
    <m/>
    <m/>
    <m/>
    <m/>
    <m/>
    <m/>
    <m/>
    <m/>
    <m/>
    <m/>
    <s v="FIRE, POLE"/>
    <s v="POLE-WOOD"/>
    <m/>
    <m/>
    <m/>
    <m/>
    <m/>
    <m/>
    <m/>
    <m/>
    <m/>
    <m/>
    <m/>
    <m/>
    <m/>
    <m/>
    <m/>
    <m/>
    <m/>
    <m/>
    <m/>
    <m/>
    <m/>
    <m/>
    <m/>
    <m/>
    <m/>
    <m/>
    <m/>
    <m/>
    <m/>
    <m/>
    <m/>
    <m/>
    <m/>
    <m/>
    <m/>
    <m/>
    <m/>
    <m/>
    <m/>
    <m/>
    <m/>
    <m/>
    <m/>
    <m/>
    <m/>
    <m/>
    <m/>
    <m/>
    <m/>
  </r>
  <r>
    <n v="2099"/>
    <s v="CATX"/>
    <s v="3 - QC Complete"/>
    <n v="44547"/>
    <n v="44617"/>
    <s v="failed circuit breaker; arcing switch; poles starting arcing and caught fire; this information is preliminary"/>
    <s v="\\fxshare-nas05\quotashare-fs01\ESA\5 - Ignition Tracking\2021_Ignition_QC_Folders\20211024_1508750_nan_nan_T005435253"/>
    <s v=" "/>
    <s v="Y"/>
    <s v="CATX"/>
    <s v="Outage time updated"/>
    <n v="44547"/>
    <m/>
    <s v="Not In Scope"/>
    <m/>
    <m/>
    <m/>
    <m/>
    <m/>
    <m/>
    <m/>
    <m/>
    <m/>
    <m/>
    <m/>
    <m/>
    <m/>
    <m/>
    <m/>
    <m/>
    <m/>
    <m/>
    <m/>
    <m/>
    <m/>
    <m/>
    <m/>
    <m/>
    <m/>
    <m/>
    <m/>
    <m/>
    <m/>
    <m/>
    <m/>
    <m/>
    <s v="N"/>
    <m/>
    <m/>
    <m/>
    <m/>
    <m/>
    <m/>
    <s v="Y"/>
    <n v="44547"/>
    <n v="44547"/>
    <s v="WLSk"/>
    <s v="Will Soria (209) 200-9663"/>
    <s v="Will advised there was no fire associated with this incident. Will advised the initial report stated switch D337 was arching, but when he arrived on scene the switch was no longer arching"/>
    <m/>
    <s v=" "/>
    <x v="62"/>
    <s v="09:16:00"/>
    <n v="44493"/>
    <s v="08:35:00"/>
    <s v="FAS"/>
    <s v="N"/>
    <s v="N"/>
    <n v="1508750"/>
    <s v="21-0135810"/>
    <m/>
    <s v="T005435253"/>
    <m/>
    <m/>
    <m/>
    <m/>
    <s v=" "/>
    <x v="0"/>
    <x v="1"/>
    <s v="N"/>
    <s v="N"/>
    <s v="N"/>
    <m/>
    <s v="Not PG&amp;E"/>
    <s v="Other"/>
    <s v="No Fire"/>
    <s v="D"/>
    <s v="D"/>
    <s v="No Fire"/>
    <s v="No Fire"/>
    <m/>
    <m/>
    <m/>
    <m/>
    <s v="No Fire"/>
    <m/>
    <m/>
    <m/>
    <s v="Overhead"/>
    <x v="0"/>
    <s v="Switch"/>
    <s v="No Fire"/>
    <m/>
    <s v=" "/>
    <x v="0"/>
    <n v="38.078200000000002"/>
    <n v="-121.28686999999999"/>
    <s v="San Joaquin"/>
    <s v="METTLER 1110"/>
    <n v="12000"/>
    <s v="METTLER 1110CB"/>
    <x v="0"/>
    <s v="No Fire"/>
    <s v="Urban"/>
    <m/>
    <m/>
    <s v="N"/>
    <m/>
    <m/>
    <m/>
    <m/>
    <s v="N"/>
    <s v="N"/>
    <m/>
    <m/>
    <s v="2021-10-26"/>
    <m/>
    <m/>
    <m/>
    <m/>
    <m/>
    <m/>
    <m/>
    <m/>
    <m/>
    <m/>
    <m/>
    <m/>
    <m/>
    <m/>
    <m/>
    <m/>
    <m/>
    <m/>
    <m/>
    <s v=" "/>
    <s v="STOCKTON"/>
    <s v="STOCKTON 01"/>
    <s v="09:16:00"/>
    <n v="44493"/>
    <s v="1508750"/>
    <s v="T005435253"/>
    <s v="2281"/>
    <s v="E ARMSTRONG RD"/>
    <s v="LODI"/>
    <n v="38.078200000000002"/>
    <n v="-121.28686999999999"/>
    <s v="WLSK"/>
    <s v="SORIA, WILLIAM "/>
    <n v="16370"/>
    <m/>
    <n v="9002"/>
    <m/>
    <s v="Field Remarks: Assisted BMMQ; Dispatcher Remarks: nan; Office Remarks: AXS-UNK XSTR-HAM PWR-Y CALLER HUNG UP TO CALL 911  POLE S ARCING AND STARTED FIRE  HAM AD ARMSTRONG. NOT ABLETO GIVE SAFEETY MES SAGE"/>
    <m/>
    <m/>
    <m/>
    <m/>
    <m/>
    <m/>
    <m/>
    <m/>
    <s v=" "/>
    <m/>
    <m/>
    <m/>
    <m/>
    <m/>
    <m/>
    <m/>
    <m/>
    <m/>
    <m/>
    <m/>
    <m/>
    <m/>
    <m/>
    <m/>
    <m/>
    <m/>
    <m/>
    <m/>
    <m/>
    <m/>
    <s v="OVERHEAD"/>
    <s v="SWITCH (OH)"/>
    <m/>
    <m/>
    <m/>
    <m/>
    <m/>
    <m/>
    <m/>
    <m/>
    <m/>
    <m/>
    <m/>
    <m/>
    <m/>
    <m/>
    <m/>
    <m/>
    <m/>
    <m/>
    <m/>
    <m/>
    <m/>
    <m/>
    <m/>
    <m/>
    <m/>
    <m/>
    <m/>
    <m/>
    <m/>
    <m/>
    <m/>
    <m/>
    <m/>
    <m/>
    <m/>
    <m/>
    <m/>
    <m/>
    <m/>
    <m/>
    <m/>
    <m/>
    <m/>
    <m/>
    <m/>
    <m/>
    <m/>
    <m/>
    <m/>
  </r>
  <r>
    <n v="2098"/>
    <s v="CATX"/>
    <s v="3 - QC Complete"/>
    <n v="44547"/>
    <n v="44617"/>
    <s v="failed fuse; pole fire; ng transformer; this information is preliminary"/>
    <s v="\\fxshare-nas05\quotashare-fs01\ESA\5 - Ignition Tracking\2021_Ignition_QC_Folders\20211024_1515612_nan_nan_T005439091"/>
    <s v=" "/>
    <s v="Y"/>
    <s v="CATX"/>
    <s v="Outage time updated to FNL time on ILIS "/>
    <n v="44547"/>
    <m/>
    <s v="Not In Scope"/>
    <m/>
    <m/>
    <m/>
    <m/>
    <m/>
    <m/>
    <m/>
    <m/>
    <m/>
    <m/>
    <m/>
    <m/>
    <m/>
    <m/>
    <m/>
    <m/>
    <m/>
    <m/>
    <m/>
    <m/>
    <m/>
    <m/>
    <m/>
    <m/>
    <m/>
    <m/>
    <m/>
    <m/>
    <m/>
    <m/>
    <m/>
    <m/>
    <s v="N "/>
    <m/>
    <m/>
    <m/>
    <m/>
    <m/>
    <m/>
    <s v="N"/>
    <m/>
    <m/>
    <m/>
    <m/>
    <m/>
    <m/>
    <s v=" "/>
    <x v="62"/>
    <s v="21:05:00"/>
    <n v="44493"/>
    <s v="20:55:00"/>
    <s v="FAS"/>
    <s v="Y"/>
    <s v="N"/>
    <n v="1515612"/>
    <s v="21-0136721"/>
    <m/>
    <s v="T005439093"/>
    <n v="122251810"/>
    <m/>
    <m/>
    <m/>
    <s v=" "/>
    <x v="0"/>
    <x v="0"/>
    <s v="N"/>
    <s v="N"/>
    <s v="N"/>
    <s v="On October 24, 2021 at 2105 hours, a PG&amp;E Troubleman was dispatched to the Lockeford 2101 12kV distribution circuit near East Hogan Lane and Curry Avenue in the vicinity of Lodi in response to arcing wire. Initial analysis indicates the ignition was caused by a failed transformer. The fire damaged the pole and was contained to the pole. This incident resulted in an outage affecting 45 customers at 2055 hours on October 24, 2021. Power was restored to all customer by 1608 hours on October 25, 2021. A PG&amp;E crew replaced the damaged pole on October 25, 2021."/>
    <s v="PG&amp;E"/>
    <s v="Other"/>
    <s v="PG&amp;E Structure"/>
    <s v="D"/>
    <s v="D"/>
    <s v="Structure-PG&amp;E only"/>
    <m/>
    <m/>
    <m/>
    <m/>
    <m/>
    <s v="Equipment - PG&amp;E"/>
    <s v="All types of equipment / facility failure"/>
    <s v="Transformer failure"/>
    <s v="Y"/>
    <s v="Overhead"/>
    <x v="0"/>
    <s v="Transformer"/>
    <s v="Pole "/>
    <n v="102105961"/>
    <s v=" "/>
    <x v="0"/>
    <n v="38.093906650000001"/>
    <n v="-121.2304609"/>
    <s v="San Joaquin"/>
    <s v="LOCKEFORD 2101"/>
    <n v="12000"/>
    <s v="LOCKEFORD 21011330"/>
    <x v="0"/>
    <s v="Unknown"/>
    <s v="Agriculture"/>
    <s v="Grass Fuel Model"/>
    <s v="Weeds"/>
    <s v="N"/>
    <m/>
    <m/>
    <m/>
    <m/>
    <s v="N"/>
    <s v="N"/>
    <m/>
    <m/>
    <s v="2021-10-26"/>
    <m/>
    <m/>
    <m/>
    <m/>
    <m/>
    <m/>
    <m/>
    <m/>
    <m/>
    <m/>
    <m/>
    <m/>
    <m/>
    <m/>
    <m/>
    <m/>
    <m/>
    <m/>
    <m/>
    <s v=" "/>
    <s v="STOCKTON"/>
    <s v="STOCKTON 03"/>
    <s v="21:05:00"/>
    <n v="44493"/>
    <s v="1515612"/>
    <s v="T005439091"/>
    <s v="7032"/>
    <s v="E HOGAN LN"/>
    <s v="LODI"/>
    <n v="38.09393"/>
    <n v="-121.23674"/>
    <s v="J2R1"/>
    <s v="RATTO, JUSTIN"/>
    <n v="163682101"/>
    <m/>
    <n v="9002"/>
    <m/>
    <s v="Field Remarks: pole fire and ng trx, filled out a tag to replace pole; Dispatcher Remarks: nan; Office Remarks: A:OK;X:HARNEY;R:SEEMS LIKE ONE LEG IS OUT, PWR-Y "/>
    <m/>
    <m/>
    <m/>
    <m/>
    <m/>
    <m/>
    <m/>
    <m/>
    <s v=" "/>
    <m/>
    <m/>
    <m/>
    <m/>
    <m/>
    <m/>
    <m/>
    <m/>
    <m/>
    <m/>
    <m/>
    <m/>
    <m/>
    <m/>
    <m/>
    <m/>
    <m/>
    <m/>
    <m/>
    <m/>
    <m/>
    <s v="OVERHEAD"/>
    <s v="TRANSFORMER (OH)"/>
    <m/>
    <m/>
    <m/>
    <m/>
    <m/>
    <m/>
    <m/>
    <m/>
    <m/>
    <m/>
    <m/>
    <m/>
    <m/>
    <m/>
    <m/>
    <m/>
    <m/>
    <m/>
    <m/>
    <m/>
    <m/>
    <m/>
    <m/>
    <m/>
    <m/>
    <m/>
    <m/>
    <m/>
    <m/>
    <m/>
    <m/>
    <m/>
    <m/>
    <m/>
    <m/>
    <m/>
    <m/>
    <m/>
    <m/>
    <m/>
    <m/>
    <m/>
    <m/>
    <m/>
    <m/>
    <m/>
    <m/>
    <m/>
    <m/>
  </r>
  <r>
    <n v="2097"/>
    <s v="CATX"/>
    <s v="3 - QC Complete"/>
    <n v="44550"/>
    <n v="44617"/>
    <s v="pole fire; failed fuse; burning crossarm; this information is preliminary"/>
    <s v="\\fxshare-nas05\quotashare-fs01\ESA\5 - Ignition Tracking\2021_Ignition_QC_Folders\20211024_1515462_nan_nan_T005438991"/>
    <s v=" "/>
    <s v="Y"/>
    <s v="CATX"/>
    <s v="Outage time updated to FNL time on ILIS, Fire LAT/LONG updated to pole (SAP ID 101876762)"/>
    <n v="44550"/>
    <m/>
    <s v="Not In Scope"/>
    <m/>
    <m/>
    <m/>
    <m/>
    <m/>
    <m/>
    <m/>
    <m/>
    <m/>
    <m/>
    <m/>
    <m/>
    <m/>
    <m/>
    <m/>
    <m/>
    <m/>
    <m/>
    <m/>
    <m/>
    <m/>
    <m/>
    <m/>
    <m/>
    <m/>
    <m/>
    <m/>
    <m/>
    <m/>
    <m/>
    <m/>
    <m/>
    <s v="N"/>
    <m/>
    <m/>
    <m/>
    <m/>
    <m/>
    <m/>
    <s v="N"/>
    <m/>
    <m/>
    <m/>
    <m/>
    <m/>
    <m/>
    <s v=" "/>
    <x v="62"/>
    <s v="20:32:00"/>
    <n v="44493"/>
    <s v="21:00:00"/>
    <s v="FAS"/>
    <s v="Y"/>
    <s v="N"/>
    <n v="1515462"/>
    <s v="21-0136666"/>
    <m/>
    <s v="T005438991"/>
    <n v="122251706"/>
    <m/>
    <m/>
    <m/>
    <s v=" "/>
    <x v="0"/>
    <x v="0"/>
    <s v="N"/>
    <s v="N"/>
    <s v="N"/>
    <s v="On October 24, 2021 at 2032 hours, a PG&amp;E Troubleman was dispatched to the San Miguel 1105 12kV distribution circuit near 12th Street and K Street in the vicinity of San Miguel in response to a pole fire. Initial analysis indicates the ignition was caused by a failed fuse. The fire damaged the crossarm and was contained to the pole. This incident resulted in an outage affecting 179 customers at 2100 hours on October 24, 2021. Power was restored to all customer by 0354 hours on October 25, 2021. A PG&amp;E crew replaced the damaged crossarm on October 25, 2021."/>
    <s v="PG&amp;E"/>
    <s v="Other"/>
    <s v="PG&amp;E Structure"/>
    <s v="D"/>
    <s v="D"/>
    <s v="Structure-PG&amp;E only"/>
    <s v="Crossarm burned"/>
    <m/>
    <m/>
    <m/>
    <m/>
    <s v="Equipment - PG&amp;E"/>
    <s v="All types of equipment / facility failure"/>
    <s v="Fuse failure - all"/>
    <s v="N"/>
    <s v="Overhead"/>
    <x v="0"/>
    <s v="Fuse"/>
    <s v="Crossarm"/>
    <n v="101876762"/>
    <s v=" "/>
    <x v="0"/>
    <n v="35.750516599999997"/>
    <n v="-120.6986015"/>
    <s v="San Luis Obispo"/>
    <s v="SAN MIGUEL 1105"/>
    <n v="12000"/>
    <s v="SAN MIGUEL 1105CB"/>
    <x v="0"/>
    <s v="Unknown"/>
    <s v="Urban"/>
    <s v="Grass Fuel Model"/>
    <s v="Grass"/>
    <s v="N"/>
    <m/>
    <m/>
    <m/>
    <m/>
    <s v="N"/>
    <s v="N"/>
    <m/>
    <m/>
    <s v="2021-10-26"/>
    <m/>
    <m/>
    <m/>
    <m/>
    <m/>
    <m/>
    <m/>
    <m/>
    <m/>
    <m/>
    <m/>
    <m/>
    <m/>
    <m/>
    <m/>
    <m/>
    <m/>
    <m/>
    <m/>
    <s v=" "/>
    <s v="LOS PADRES"/>
    <s v="TEMPLETON 03"/>
    <s v="20:32:00"/>
    <n v="44493"/>
    <s v="1515462"/>
    <s v="T005438991"/>
    <s v="249"/>
    <s v="12TH ST #D"/>
    <s v="SAN MIGUEL"/>
    <n v="35.752740000000003"/>
    <n v="-120.69774"/>
    <s v="TJGB"/>
    <s v="GRENNAN, THOMAS"/>
    <n v="182661105"/>
    <m/>
    <n v="9111"/>
    <m/>
    <s v="Field Remarks: X-arm burning, needs to be replaced; Dispatcher Remarks: nan; Office Remarks: A:OK;X:K STREET;R:POLE ON FIRE, ARCING., PWR-Y "/>
    <m/>
    <m/>
    <m/>
    <m/>
    <m/>
    <m/>
    <m/>
    <m/>
    <s v=" "/>
    <m/>
    <m/>
    <m/>
    <m/>
    <m/>
    <m/>
    <m/>
    <m/>
    <m/>
    <m/>
    <m/>
    <m/>
    <m/>
    <m/>
    <m/>
    <m/>
    <m/>
    <m/>
    <m/>
    <m/>
    <m/>
    <s v="FIRE, POLE"/>
    <s v="CROSSARM, WOOD"/>
    <m/>
    <m/>
    <m/>
    <m/>
    <m/>
    <m/>
    <m/>
    <m/>
    <m/>
    <m/>
    <m/>
    <m/>
    <m/>
    <m/>
    <m/>
    <m/>
    <m/>
    <m/>
    <m/>
    <m/>
    <m/>
    <m/>
    <m/>
    <m/>
    <m/>
    <m/>
    <m/>
    <m/>
    <m/>
    <m/>
    <m/>
    <m/>
    <m/>
    <m/>
    <m/>
    <m/>
    <m/>
    <m/>
    <m/>
    <m/>
    <m/>
    <m/>
    <m/>
    <m/>
    <m/>
    <m/>
    <m/>
    <m/>
    <m/>
  </r>
  <r>
    <n v="2096"/>
    <s v="CATX"/>
    <s v="3 - QC Complete"/>
    <n v="44550"/>
    <n v="44617"/>
    <s v="pole fire; failed trip saver; this information is preliminary"/>
    <s v="\\fxshare-nas05\quotashare-fs01\ESA\5 - Ignition Tracking\2021_Ignition_QC_Folders\20211024_1515559_nan_nan_T005438936"/>
    <s v=" "/>
    <s v="Y"/>
    <s v="CATX"/>
    <s v="Outage time updated to FNL time on ILIS, Fire LAT/LONG updated to Pole (SAP ID 101848730)"/>
    <m/>
    <m/>
    <s v="Not In Scope"/>
    <m/>
    <m/>
    <m/>
    <m/>
    <m/>
    <m/>
    <m/>
    <m/>
    <m/>
    <m/>
    <m/>
    <m/>
    <m/>
    <m/>
    <m/>
    <m/>
    <m/>
    <m/>
    <m/>
    <m/>
    <m/>
    <m/>
    <m/>
    <m/>
    <m/>
    <m/>
    <m/>
    <m/>
    <m/>
    <m/>
    <m/>
    <m/>
    <s v="N"/>
    <m/>
    <m/>
    <m/>
    <m/>
    <m/>
    <m/>
    <s v="N"/>
    <m/>
    <m/>
    <m/>
    <m/>
    <m/>
    <m/>
    <s v=" "/>
    <x v="62"/>
    <s v="20:18:00"/>
    <n v="44493"/>
    <s v="20:47:00"/>
    <s v="FAS"/>
    <s v="Y"/>
    <s v="N"/>
    <n v="1515559"/>
    <s v="21-0136657"/>
    <m/>
    <s v="T005438936"/>
    <n v="122251703"/>
    <m/>
    <m/>
    <m/>
    <s v=" "/>
    <x v="0"/>
    <x v="0"/>
    <s v="N"/>
    <s v="N"/>
    <s v="N"/>
    <s v="On October 24, 2021 at 2018 hours, a PG&amp;E Troubleman was dispatched to the Goldtree 1108 12kV distribution circuit near West Street and Chorro Street in the vicinity of San Luis Obispo in response to a pole fire. Initial analysis indicates the ignition was caused by a failed trip saver. The fire damaged the crossarm and was contained to the pole. This incident resulted in an outage affecting 244 customers at 2047 hours on October 24, 2021. Power was restored to all customer by 0927 hours on October 25, 2021. A PG&amp;E crew replaced the damaged crossarm on October 25, 2021."/>
    <s v="PG&amp;E"/>
    <s v="Other"/>
    <s v="PG&amp;E Structure"/>
    <s v="D"/>
    <s v="D"/>
    <s v="Structure-PG&amp;E only"/>
    <s v="Pole Fire"/>
    <m/>
    <m/>
    <m/>
    <m/>
    <s v="Equipment - PG&amp;E"/>
    <s v="All types of equipment / facility failure"/>
    <s v="Other"/>
    <s v="Y"/>
    <s v="Overhead"/>
    <x v="0"/>
    <s v="Other"/>
    <s v="Crossarm"/>
    <n v="101848730"/>
    <s v=" "/>
    <x v="0"/>
    <n v="35.289800300000003"/>
    <n v="-120.6693192"/>
    <s v="San Luis Obispo"/>
    <s v="GOLDTREE 1108"/>
    <n v="12000"/>
    <s v="GOLDTREE 1108961060"/>
    <x v="0"/>
    <s v="Unknown"/>
    <s v="Urban"/>
    <s v="Fire-resistive fuel bed"/>
    <s v="Cement/Dirt"/>
    <s v="N"/>
    <m/>
    <m/>
    <m/>
    <m/>
    <s v="N"/>
    <s v="N"/>
    <m/>
    <m/>
    <s v="2021-10-26"/>
    <m/>
    <m/>
    <m/>
    <m/>
    <m/>
    <m/>
    <m/>
    <m/>
    <m/>
    <m/>
    <m/>
    <m/>
    <m/>
    <m/>
    <m/>
    <m/>
    <m/>
    <m/>
    <m/>
    <s v=" "/>
    <s v="LOS PADRES"/>
    <s v="SAN LUIS OBISPO 03"/>
    <s v="20:18:00"/>
    <n v="44493"/>
    <s v="1515559"/>
    <s v="T005438936"/>
    <s v="849"/>
    <s v="WEST ST"/>
    <s v="SAN LUIS OBI"/>
    <n v="35.288730000000001"/>
    <n v="-120.66961999999999"/>
    <s v="DEKF"/>
    <s v="KNUTSON, DUSTIN"/>
    <n v="182581108"/>
    <m/>
    <n v="9111"/>
    <m/>
    <s v="Field Remarks: NEED CREW TO LOWER DEAD END SLACK SPAN CROSSARM DUE TO POLE FIRE AT BRACE BOLT. #6 SOLID. JUMPER CUT AND TAGGED MOL ONE POLE S/S; Dispatcher Remarks: nan; Office Remarks: SMART MTR AUTO-GENERATED TAG "/>
    <m/>
    <m/>
    <m/>
    <m/>
    <m/>
    <m/>
    <m/>
    <m/>
    <s v=" "/>
    <m/>
    <m/>
    <m/>
    <m/>
    <m/>
    <m/>
    <m/>
    <m/>
    <m/>
    <m/>
    <m/>
    <m/>
    <m/>
    <m/>
    <m/>
    <m/>
    <m/>
    <m/>
    <m/>
    <m/>
    <m/>
    <s v="OVERHEAD"/>
    <s v="CROSSARM, WOOD"/>
    <m/>
    <m/>
    <m/>
    <m/>
    <m/>
    <m/>
    <m/>
    <m/>
    <m/>
    <m/>
    <m/>
    <m/>
    <m/>
    <m/>
    <m/>
    <m/>
    <m/>
    <m/>
    <m/>
    <m/>
    <m/>
    <m/>
    <m/>
    <m/>
    <m/>
    <m/>
    <m/>
    <m/>
    <m/>
    <m/>
    <m/>
    <m/>
    <m/>
    <m/>
    <m/>
    <m/>
    <m/>
    <m/>
    <m/>
    <m/>
    <m/>
    <m/>
    <m/>
    <m/>
    <m/>
    <m/>
    <m/>
    <m/>
    <m/>
  </r>
  <r>
    <n v="2095"/>
    <s v="CFMD"/>
    <s v="3 - QC Complete"/>
    <n v="44589"/>
    <n v="44617"/>
    <s v="failed line recloser; high side jumper laying on crossarm caused pole fire; burnt down common neutral; this information is preliminary"/>
    <s v="\\fxshare-nas05\quotashare-fs01\ESA\5 - Ignition Tracking\2021_Ignition_QC_Folders\20211024_1508117_nan_nan_T005434709"/>
    <s v=" "/>
    <s v="Y "/>
    <s v="CFMD"/>
    <s v="Outage time"/>
    <n v="44591"/>
    <m/>
    <s v="Not In Scope"/>
    <m/>
    <m/>
    <m/>
    <m/>
    <m/>
    <m/>
    <m/>
    <m/>
    <m/>
    <m/>
    <m/>
    <m/>
    <m/>
    <m/>
    <m/>
    <m/>
    <m/>
    <m/>
    <m/>
    <m/>
    <m/>
    <m/>
    <m/>
    <m/>
    <m/>
    <m/>
    <m/>
    <m/>
    <m/>
    <m/>
    <m/>
    <m/>
    <s v="N"/>
    <m/>
    <m/>
    <m/>
    <m/>
    <m/>
    <m/>
    <s v="N "/>
    <m/>
    <m/>
    <m/>
    <m/>
    <m/>
    <m/>
    <s v=" "/>
    <x v="62"/>
    <s v="07:38:00"/>
    <n v="44493"/>
    <s v="07:38:00"/>
    <s v="FAS"/>
    <s v="Y"/>
    <s v="N"/>
    <n v="1508117"/>
    <s v="21-0135686"/>
    <m/>
    <s v="T005434709"/>
    <n v="122250491"/>
    <m/>
    <m/>
    <m/>
    <s v=" "/>
    <x v="0"/>
    <x v="0"/>
    <s v="N"/>
    <s v="N"/>
    <s v="N"/>
    <s v="On October 24th, 2021 at approximately 10:39 hours, a PG&amp;E troubleman was dispatched to the Llagas 2106, 21kV distribution circuit in a circuit protection zone on Bolsa Road and Highway 25 (3PSE) in the City of Hollister in the Central Coast Division. Initial analysis indicates the high side jumper was laying on the crossarm and caused the pole to catch on fire and burned down the common neutral. The ensuing fire was limited to PG&amp;E assets.  PG&amp;E crews replaced the cutout and repaired the common neutral on priority A Electric Corrective tag #122250491 on 10/24/2021.  This incident occurred in a Non-HFTD with cloudy, rain and light wind weather conditions. This information is preliminary."/>
    <s v="PG&amp;E"/>
    <s v="Other"/>
    <s v="PG&amp;E Structure"/>
    <s v="D"/>
    <s v="D"/>
    <s v="Structure-PG&amp;E only"/>
    <s v="Pole Fire TOP OF POLE BURNT OFF."/>
    <m/>
    <m/>
    <m/>
    <m/>
    <s v="Equipment - PG&amp;E"/>
    <s v="All types of equipment / facility failure"/>
    <s v="Recloser failure"/>
    <s v="Y"/>
    <s v="Overhead"/>
    <x v="0"/>
    <s v="Jumper"/>
    <s v="Conductor, cutout "/>
    <n v="103787433"/>
    <s v=" "/>
    <x v="0"/>
    <n v="36.869799999999998"/>
    <n v="-121.41029"/>
    <s v="San Benito"/>
    <s v="HOLLISTER 2102"/>
    <n v="21000"/>
    <s v="HOLLISTER 2102406496"/>
    <x v="0"/>
    <s v="Unknown"/>
    <s v="Urban"/>
    <s v="Fire-resistive fuel bed"/>
    <s v="Dirt "/>
    <s v="N"/>
    <m/>
    <m/>
    <m/>
    <m/>
    <s v="N"/>
    <s v="N"/>
    <m/>
    <m/>
    <s v="2021-10-26"/>
    <m/>
    <m/>
    <m/>
    <m/>
    <m/>
    <m/>
    <m/>
    <m/>
    <m/>
    <m/>
    <m/>
    <m/>
    <m/>
    <m/>
    <m/>
    <m/>
    <m/>
    <m/>
    <m/>
    <s v=" "/>
    <s v="CENTRAL COAST"/>
    <s v="HOLLISTER"/>
    <s v="07:38:00"/>
    <n v="44493"/>
    <s v="1508117"/>
    <s v="T005434709"/>
    <s v="UNKNOWN"/>
    <s v="SOUTH BOUND FREEWAY IN"/>
    <s v="HOLLISTER"/>
    <n v="36.869799999999998"/>
    <n v="-121.41029"/>
    <s v="S2LX"/>
    <s v="LONG, STEWART"/>
    <n v="182492102"/>
    <m/>
    <n v="9002"/>
    <m/>
    <s v="Field Remarks: HIGH SIDE JUMPER LAYING ON CROSSARM CAUSED POLE FIRE AND BURNT DOWN COMMON NEUTRAL. SUBMITTED EC TAG TO REPLACE CUTOUT AND REPAIR COMMON NEUTRAL.; Dispatcher Remarks: nan; Office Remarks: AXS-AXS OK FLAMES AND SPARKING ON TOP OF POLE, ON FREEWAY, WEATHER-RAIN, "/>
    <m/>
    <m/>
    <m/>
    <m/>
    <m/>
    <m/>
    <m/>
    <m/>
    <s v=" "/>
    <m/>
    <m/>
    <m/>
    <m/>
    <m/>
    <m/>
    <m/>
    <m/>
    <m/>
    <m/>
    <m/>
    <m/>
    <m/>
    <m/>
    <m/>
    <m/>
    <m/>
    <m/>
    <m/>
    <m/>
    <m/>
    <s v="OVERHEAD"/>
    <s v="JUMPER"/>
    <m/>
    <m/>
    <m/>
    <m/>
    <m/>
    <m/>
    <m/>
    <m/>
    <m/>
    <m/>
    <m/>
    <m/>
    <m/>
    <m/>
    <m/>
    <m/>
    <m/>
    <m/>
    <m/>
    <m/>
    <m/>
    <m/>
    <m/>
    <m/>
    <m/>
    <m/>
    <m/>
    <m/>
    <m/>
    <m/>
    <m/>
    <m/>
    <m/>
    <m/>
    <m/>
    <m/>
    <m/>
    <m/>
    <m/>
    <m/>
    <m/>
    <m/>
    <m/>
    <m/>
    <m/>
    <m/>
    <m/>
    <m/>
    <m/>
  </r>
  <r>
    <n v="2094"/>
    <s v="DLY6"/>
    <s v="3 - QC Complete"/>
    <n v="44544"/>
    <n v="44617"/>
    <s v="pole fire; failed line recloser; this information is preliminary"/>
    <s v="\\fxshare-nas05\quotashare-fs01\ESA\5 - Ignition Tracking\2021_Ignition_QC_Folders\20211024_1514317_nan_nan_T005438503"/>
    <s v=" "/>
    <s v="Y"/>
    <s v="DLY6"/>
    <s v="UPDATED CREATE DATE AND OUTAGE TIME, LAT/LONG "/>
    <n v="44544"/>
    <m/>
    <s v="Not In Scope"/>
    <m/>
    <m/>
    <m/>
    <m/>
    <m/>
    <m/>
    <m/>
    <m/>
    <m/>
    <m/>
    <m/>
    <m/>
    <m/>
    <m/>
    <m/>
    <m/>
    <m/>
    <m/>
    <m/>
    <m/>
    <m/>
    <m/>
    <m/>
    <m/>
    <m/>
    <m/>
    <m/>
    <m/>
    <m/>
    <m/>
    <m/>
    <m/>
    <s v="N"/>
    <m/>
    <m/>
    <m/>
    <m/>
    <m/>
    <m/>
    <s v="N"/>
    <m/>
    <m/>
    <m/>
    <m/>
    <m/>
    <m/>
    <s v=" "/>
    <x v="62"/>
    <s v="17:25:00"/>
    <n v="44493"/>
    <s v="17:18:00"/>
    <s v="FAS"/>
    <s v="Y"/>
    <s v="N"/>
    <n v="1514317"/>
    <s v="21-0136490"/>
    <m/>
    <s v="T005438503, T005438377, T005438197, T005438353"/>
    <n v="122251679"/>
    <m/>
    <m/>
    <m/>
    <s v=" "/>
    <x v="0"/>
    <x v="0"/>
    <s v="N"/>
    <s v="N"/>
    <s v="N"/>
    <s v="On October 24, 2021 at 17:25 hours, a PG&amp;E Troubleman was dispatched to the San Luis Obispo 1102, a 12kV Distribution Circuit on South Street near Beebee Street in San Luis Obispo in response to a low hanging wire. Initial analysis indicates equipment failure caused the ignition.  Upon further investigation from the troubleman, the recloser failed causing an ignition and power outage for 422 customers.  The ensuing fire was contained to the pole and it us unknown who suppressed the fire. A PG&amp;E Crew replaced the primary and dead end crossarms along with conductor on October 25, 2021."/>
    <s v="PG&amp;E"/>
    <s v="Other"/>
    <s v="PG&amp;E Structure"/>
    <s v="D"/>
    <s v="D"/>
    <s v="Structure-PG&amp;E only"/>
    <s v="NONE "/>
    <m/>
    <m/>
    <m/>
    <m/>
    <s v="Equipment - PG&amp;E"/>
    <s v="All types of equipment / facility failure"/>
    <s v="Recloser failure"/>
    <s v="Y"/>
    <s v="Overhead"/>
    <x v="0"/>
    <s v="Recloser"/>
    <s v="Conductor, Crossarm, Cut out "/>
    <n v="101845899"/>
    <s v=" "/>
    <x v="0"/>
    <n v="35.269589998199997"/>
    <n v="-120.6684886951"/>
    <s v="San Luis Obispo"/>
    <s v="SAN LUIS OBISPO 1102"/>
    <n v="12000"/>
    <s v="SAN LUIS OBISPO 1102597518"/>
    <x v="0"/>
    <s v="City/County Fire Department"/>
    <s v="Urban"/>
    <s v="Fire-resistive fuel bed"/>
    <s v="Sidewalk"/>
    <s v="N"/>
    <m/>
    <m/>
    <m/>
    <m/>
    <s v="N"/>
    <s v="N"/>
    <m/>
    <m/>
    <s v="2021-10-26"/>
    <m/>
    <m/>
    <m/>
    <m/>
    <m/>
    <m/>
    <m/>
    <m/>
    <m/>
    <m/>
    <m/>
    <m/>
    <m/>
    <m/>
    <m/>
    <m/>
    <m/>
    <m/>
    <m/>
    <s v=" "/>
    <s v="LOS PADRES"/>
    <s v="SAN LUIS OBISPO 03"/>
    <s v="18:27:00"/>
    <n v="44493"/>
    <s v="1514317"/>
    <s v="T005438503"/>
    <s v="255"/>
    <s v="ELKS LN"/>
    <s v="SAN LUIS OBI"/>
    <n v="35.269570000000002"/>
    <n v="-120.66862"/>
    <s v="DEKF"/>
    <s v="KNUTSON, DUSTIN"/>
    <n v="182631102"/>
    <m/>
    <n v="930"/>
    <m/>
    <s v="Field Remarks: ASSISTED SIGHTS WITH OUTAGE; Dispatcher Remarks: nan; Office Remarks: A:OK-MAIN ENTERANCE;X:PRADO;R:PER HIGUERA; DRIVE IN THEATRE;WIRE HANGINGCAPTAIN GONZALEZ FIREDEPT "/>
    <m/>
    <m/>
    <m/>
    <m/>
    <m/>
    <m/>
    <m/>
    <m/>
    <s v=" "/>
    <m/>
    <m/>
    <m/>
    <m/>
    <m/>
    <m/>
    <m/>
    <m/>
    <m/>
    <m/>
    <m/>
    <m/>
    <m/>
    <m/>
    <m/>
    <m/>
    <m/>
    <m/>
    <m/>
    <m/>
    <m/>
    <m/>
    <m/>
    <m/>
    <m/>
    <m/>
    <m/>
    <m/>
    <m/>
    <m/>
    <m/>
    <m/>
    <m/>
    <m/>
    <m/>
    <m/>
    <m/>
    <m/>
    <m/>
    <m/>
    <m/>
    <m/>
    <m/>
    <m/>
    <m/>
    <m/>
    <m/>
    <m/>
    <m/>
    <m/>
    <m/>
    <m/>
    <m/>
    <m/>
    <m/>
    <m/>
    <m/>
    <m/>
    <m/>
    <m/>
    <m/>
    <m/>
    <m/>
    <m/>
    <m/>
    <m/>
    <m/>
    <m/>
    <m/>
    <m/>
    <m/>
    <m/>
  </r>
  <r>
    <n v="2093"/>
    <s v="DLY6"/>
    <s v="3 - QC Complete"/>
    <n v="44543"/>
    <n v="44617"/>
    <s v="pole fire; failed fuse; this information is preliminary"/>
    <s v="\\fxshare-nas05\quotashare-fs01\ESA\5 - Ignition Tracking\2021_Ignition_QC_Folders\20211024_1508159_nan_nan_T005434395"/>
    <s v=" "/>
    <s v="Y"/>
    <s v="DLY6"/>
    <s v="UPDATED OUTAGE TIME, LAT/LONG"/>
    <n v="44543"/>
    <m/>
    <s v="Not In Scope"/>
    <m/>
    <m/>
    <m/>
    <m/>
    <m/>
    <m/>
    <m/>
    <m/>
    <m/>
    <m/>
    <m/>
    <m/>
    <m/>
    <m/>
    <m/>
    <m/>
    <m/>
    <m/>
    <m/>
    <m/>
    <m/>
    <m/>
    <m/>
    <m/>
    <m/>
    <m/>
    <m/>
    <m/>
    <m/>
    <m/>
    <m/>
    <m/>
    <s v="N"/>
    <m/>
    <m/>
    <m/>
    <m/>
    <m/>
    <m/>
    <s v="N"/>
    <m/>
    <m/>
    <m/>
    <m/>
    <m/>
    <m/>
    <s v=" "/>
    <x v="62"/>
    <s v="06:12:00"/>
    <n v="44493"/>
    <s v="02:55:00"/>
    <s v="FAS"/>
    <s v="Y"/>
    <s v="N"/>
    <n v="1508159"/>
    <s v="21-0135678"/>
    <m/>
    <s v="T005434395"/>
    <n v="122250217"/>
    <m/>
    <m/>
    <m/>
    <s v=" "/>
    <x v="0"/>
    <x v="0"/>
    <s v="N"/>
    <s v="N"/>
    <s v="N"/>
    <s v="On October 24, 2021 at 06:12 hours, a PG&amp;E Troubleman was dispatched to the Brentwood 2105, a 12kV Distribution Circuit on Byron Hot Springs Road near Armstrong Road in Byron in response to a pole fire. Initial analysis indicates tracking caused the ignition.  The pole ignited at the hardware brackets that support the crossarm.  The ignition caused the brackets and crossarm to fail causing the top of the pole collapse.   As a result of this incident, 60 customers experienced a power outage.  The ensuing fire was contained to the pole and it is unknown who suppressed the fire.  A PG&amp;E Crew  replaced the pole, and conductor on October 25, 2021."/>
    <s v="PG&amp;E"/>
    <s v="Other"/>
    <s v="PG&amp;E Structure"/>
    <s v="D"/>
    <s v="D"/>
    <s v="Structure-PG&amp;E only"/>
    <s v="Pole burnt in half "/>
    <m/>
    <m/>
    <m/>
    <m/>
    <s v="Contamination"/>
    <s v="Contamination"/>
    <s v="Tracking"/>
    <s v="Y"/>
    <s v="Overhead"/>
    <x v="0"/>
    <s v="Fuse"/>
    <s v="Pole "/>
    <n v="100502526"/>
    <s v=" "/>
    <x v="0"/>
    <n v="37.837657082699998"/>
    <n v="-121.62329062000001"/>
    <s v="Contra Costa"/>
    <s v="BRENTWOOD 2105"/>
    <n v="12000"/>
    <s v="BRENTWOOD 2105561968"/>
    <x v="0"/>
    <s v="Unknown"/>
    <s v="Urban"/>
    <s v="Grass Fuel Model"/>
    <s v="dry grass, dirt, drainage ditch "/>
    <s v="N"/>
    <m/>
    <m/>
    <m/>
    <m/>
    <s v="N"/>
    <s v="N"/>
    <m/>
    <m/>
    <s v="2021-10-26"/>
    <m/>
    <m/>
    <m/>
    <m/>
    <m/>
    <m/>
    <m/>
    <m/>
    <m/>
    <m/>
    <m/>
    <m/>
    <m/>
    <m/>
    <m/>
    <m/>
    <m/>
    <m/>
    <m/>
    <s v=" "/>
    <s v="DIABLO"/>
    <s v="ANTIOCH 06"/>
    <s v="06:12:00"/>
    <n v="44493"/>
    <s v="1508159"/>
    <s v="T005434395"/>
    <s v="11751"/>
    <s v="VASCO RD"/>
    <s v="BYRON"/>
    <n v="37.849469999999997"/>
    <n v="-121.62322"/>
    <s v="JPZ2"/>
    <s v="ZUNIGA, JUAN "/>
    <n v="14592105"/>
    <m/>
    <n v="9002"/>
    <m/>
    <s v="Field Remarks: RAIN POLE BURNT IN HALF KNOW ON GROUND 3 PLASES 6 SOLID COPPER ON GROUND ; Dispatcher Remarks: nan; Office Remarks: SMART MTR AUTO-GENERATED TAG "/>
    <m/>
    <m/>
    <m/>
    <m/>
    <m/>
    <m/>
    <m/>
    <m/>
    <s v=" "/>
    <m/>
    <m/>
    <m/>
    <m/>
    <m/>
    <m/>
    <m/>
    <m/>
    <m/>
    <m/>
    <m/>
    <m/>
    <m/>
    <m/>
    <m/>
    <m/>
    <m/>
    <m/>
    <m/>
    <m/>
    <m/>
    <s v="FIRE, POLE"/>
    <s v="POLE-WOOD"/>
    <m/>
    <m/>
    <m/>
    <m/>
    <m/>
    <m/>
    <m/>
    <m/>
    <m/>
    <m/>
    <m/>
    <m/>
    <m/>
    <m/>
    <m/>
    <m/>
    <m/>
    <m/>
    <m/>
    <m/>
    <m/>
    <m/>
    <m/>
    <m/>
    <m/>
    <m/>
    <m/>
    <m/>
    <m/>
    <m/>
    <m/>
    <m/>
    <m/>
    <m/>
    <m/>
    <m/>
    <m/>
    <m/>
    <m/>
    <m/>
    <m/>
    <m/>
    <m/>
    <m/>
    <m/>
    <m/>
    <m/>
    <m/>
    <m/>
  </r>
  <r>
    <n v="2092"/>
    <s v="DLY6"/>
    <s v="3 - QC Complete"/>
    <n v="44543"/>
    <n v="44617"/>
    <s v="tree fell into line; failed fuse; conductor broken on ground; fire occurred; this information is preliminary"/>
    <s v="\\fxshare-nas05\quotashare-fs01\ESA\5 - Ignition Tracking\2021_Ignition_QC_Folders\20211024_1514178_nan_nan_T005438296"/>
    <s v=" "/>
    <s v="Y"/>
    <s v="DLY6"/>
    <s v="Updated create time, outage time, FO ID, LAT/LONG "/>
    <n v="44543"/>
    <m/>
    <s v="Not In Scope"/>
    <m/>
    <m/>
    <m/>
    <m/>
    <m/>
    <m/>
    <m/>
    <m/>
    <m/>
    <m/>
    <m/>
    <s v="Not Required"/>
    <m/>
    <m/>
    <m/>
    <m/>
    <m/>
    <m/>
    <m/>
    <m/>
    <m/>
    <m/>
    <m/>
    <m/>
    <m/>
    <m/>
    <m/>
    <m/>
    <m/>
    <m/>
    <m/>
    <m/>
    <s v="N"/>
    <m/>
    <m/>
    <m/>
    <m/>
    <m/>
    <m/>
    <s v="N"/>
    <m/>
    <m/>
    <m/>
    <m/>
    <m/>
    <m/>
    <s v=" "/>
    <x v="62"/>
    <s v="17:17:00"/>
    <n v="44493"/>
    <s v="16:58:00"/>
    <s v="FAS"/>
    <s v="Y"/>
    <s v="N"/>
    <s v="1514178, 1514179"/>
    <s v="21-0136550"/>
    <m/>
    <s v="T005438296, T005438292, T005438161, T005438260, T00543229"/>
    <n v="122251646"/>
    <m/>
    <m/>
    <m/>
    <s v=" "/>
    <x v="0"/>
    <x v="0"/>
    <s v="N"/>
    <s v="N"/>
    <s v="N"/>
    <s v="On October 24, 2021 at 17:33 hours, a PG&amp;E Troubleman was dispatched to the Saratoga 1109, a 12kV Distribution Circuit near Montpere Way and Quito Road in Saratoga in response to arcing wires. Initial analysis indicates vegetation contact caused the ignition.  Upon arrival, the troubleman identified a tree branch that had made contact with the primary line.  As a result, of the object touching the primary it caused the fuse to trip.  The incident caused 16 customers to experience a power failure.   The ensuing fire was contained to PG&amp;E assets in size and the fire was suppressed by fire department, it is unknown if it is a city of county agency.  On October 24, 2021, the responding troubleman called in to have a tree crew remove the sycamore branch from the line and trim the limb back.  A PG&amp;E Crew was back out to the location on October 25, 2021 to replace the connectors and make repairs to conductor."/>
    <s v="PG&amp;E"/>
    <s v="Other"/>
    <s v="PG&amp;E Structure"/>
    <s v="D"/>
    <s v="D"/>
    <s v="Structure-PG&amp;E only"/>
    <s v="fnd 1 of 2 blwn @ 69417"/>
    <m/>
    <m/>
    <m/>
    <m/>
    <s v="Vegetation"/>
    <s v="Contact from object"/>
    <s v="Veg. contact"/>
    <s v="Y"/>
    <s v="Overhead"/>
    <x v="0"/>
    <s v="Fuse"/>
    <s v="Conductor "/>
    <n v="100555347"/>
    <s v=" "/>
    <x v="0"/>
    <n v="37.2684942064"/>
    <n v="-121.9928054487"/>
    <s v="Santa Clara"/>
    <s v="SARATOGA 1109"/>
    <n v="12000"/>
    <s v="SARATOGA 1109CB"/>
    <x v="0"/>
    <s v="City/County Fire Department"/>
    <s v="Urban"/>
    <s v="Timber fuel model"/>
    <s v="Trees &amp; grass"/>
    <s v="N"/>
    <m/>
    <m/>
    <m/>
    <m/>
    <s v="N"/>
    <s v="N"/>
    <m/>
    <m/>
    <s v="2021-10-26"/>
    <m/>
    <m/>
    <n v="44516"/>
    <s v="Unverified"/>
    <s v="T-man reports that a tree fell onto line.  Sycamore w/ signs of branch failure above line height. Customer at 18395 and neighbors report wire down @ 18395 Montpere Wy. Tree crew mitigated branch failure and cleared for compliance, no defects identified after trim.  "/>
    <s v="SYCA"/>
    <m/>
    <m/>
    <m/>
    <m/>
    <m/>
    <m/>
    <m/>
    <m/>
    <m/>
    <m/>
    <m/>
    <m/>
    <m/>
    <s v=" "/>
    <s v="DEANZA"/>
    <s v="CUPERTINO 08"/>
    <s v="17:46:00"/>
    <n v="44493"/>
    <s v="1514178"/>
    <s v="T005438296"/>
    <s v="UNKNOWN"/>
    <s v="18291 MONTPERE WAY"/>
    <s v="SARATOGA"/>
    <n v="37.268509999999999"/>
    <n v="-121.99324"/>
    <s v="MALA"/>
    <s v="LA FON, MIKE"/>
    <n v="83371109"/>
    <m/>
    <n v="9002"/>
    <m/>
    <s v="Field Remarks: no trbl on this ug sec opnd 603 tapped LD side 69417 ois 1514179 cannot energize until crews finish OIS#1514179 12kv oh down; Dispatcher Remarks: nan; Office Remarks: AXS-DOGS AT PREMISE SPARKING/ARCHING SEEN FROM THE PREMISE, FIRE CAUSE FD ARRIVED NO POWER AT THE PREMSIE "/>
    <m/>
    <m/>
    <m/>
    <m/>
    <m/>
    <m/>
    <m/>
    <m/>
    <s v=" "/>
    <m/>
    <m/>
    <m/>
    <m/>
    <m/>
    <m/>
    <m/>
    <m/>
    <m/>
    <m/>
    <m/>
    <m/>
    <m/>
    <m/>
    <m/>
    <m/>
    <m/>
    <m/>
    <m/>
    <m/>
    <m/>
    <s v="IMPROPER CONSTRUCTION"/>
    <s v="FUSE"/>
    <m/>
    <m/>
    <m/>
    <m/>
    <m/>
    <m/>
    <m/>
    <m/>
    <m/>
    <m/>
    <m/>
    <m/>
    <m/>
    <m/>
    <m/>
    <m/>
    <m/>
    <m/>
    <m/>
    <m/>
    <m/>
    <m/>
    <m/>
    <m/>
    <m/>
    <m/>
    <m/>
    <m/>
    <m/>
    <m/>
    <m/>
    <m/>
    <m/>
    <m/>
    <m/>
    <m/>
    <m/>
    <m/>
    <m/>
    <m/>
    <m/>
    <m/>
    <m/>
    <m/>
    <m/>
    <m/>
    <m/>
    <m/>
    <m/>
  </r>
  <r>
    <n v="2091"/>
    <s v="DLY6"/>
    <s v="3 - QC Complete"/>
    <n v="44543"/>
    <n v="44617"/>
    <s v="wires down; explosion and pole fire; this information is preliminary"/>
    <s v="\\fxshare-nas05\quotashare-fs01\ESA\5 - Ignition Tracking\2021_Ignition_QC_Folders\20211024_TR8942765_nan_nan_T005438161"/>
    <s v=" "/>
    <s v="Y"/>
    <s v="DLY6"/>
    <s v="UPDATED CREATE TIME, OUTAGE TIME, FO ID, OIS NUMBER"/>
    <n v="44543"/>
    <m/>
    <s v="Not In Scope"/>
    <m/>
    <m/>
    <m/>
    <m/>
    <m/>
    <m/>
    <m/>
    <m/>
    <m/>
    <m/>
    <m/>
    <m/>
    <m/>
    <m/>
    <m/>
    <m/>
    <m/>
    <m/>
    <m/>
    <m/>
    <m/>
    <m/>
    <m/>
    <m/>
    <m/>
    <m/>
    <m/>
    <m/>
    <m/>
    <m/>
    <m/>
    <m/>
    <s v="N"/>
    <m/>
    <m/>
    <m/>
    <m/>
    <m/>
    <m/>
    <s v="N"/>
    <m/>
    <m/>
    <m/>
    <m/>
    <m/>
    <m/>
    <s v=" "/>
    <x v="62"/>
    <s v="17:17:00"/>
    <n v="44493"/>
    <s v="16:58:00"/>
    <s v="FAS"/>
    <s v="N"/>
    <s v="Y"/>
    <s v="TR8942765, 1514179"/>
    <s v="21-0136550"/>
    <m/>
    <s v="T005438161, T005438260, T005438292"/>
    <m/>
    <m/>
    <m/>
    <m/>
    <s v=" "/>
    <x v="0"/>
    <x v="0"/>
    <s v="N"/>
    <s v="N"/>
    <s v="N"/>
    <s v="DUPLICATE INDEX.  REFER TO 2092"/>
    <s v="Not PG&amp;E"/>
    <s v="Other"/>
    <s v="PG&amp;E Structure"/>
    <s v="D"/>
    <s v="D"/>
    <s v="Structure-PG&amp;E only"/>
    <s v="fnd 1 of 2 blwn @ 69417"/>
    <m/>
    <m/>
    <m/>
    <m/>
    <s v="Duplicate"/>
    <m/>
    <m/>
    <m/>
    <s v="Overhead"/>
    <x v="0"/>
    <s v="Other"/>
    <m/>
    <m/>
    <s v=" "/>
    <x v="0"/>
    <n v="37.268579062999997"/>
    <n v="-121.99177711980001"/>
    <s v="Santa Clara"/>
    <s v="SARATOGA 1109"/>
    <n v="12000"/>
    <s v="SARATOGA 1109CB"/>
    <x v="0"/>
    <s v="Unknown"/>
    <s v="Urban"/>
    <m/>
    <m/>
    <s v="N"/>
    <m/>
    <m/>
    <m/>
    <m/>
    <s v="N"/>
    <s v="N"/>
    <m/>
    <m/>
    <s v="2021-10-26"/>
    <m/>
    <m/>
    <n v="44516"/>
    <s v="Unverified"/>
    <s v="T-man reports that a tree fell onto line.  Sycamore w/ signs of branch failure above line height. Customer at 18395 and neighbors report wire down @ 18395 Montpere Wy. Tree crew mitigated branch failure and cleared for compliance, no defects identified after trim.  "/>
    <s v="SYCA"/>
    <m/>
    <m/>
    <m/>
    <m/>
    <m/>
    <m/>
    <m/>
    <m/>
    <m/>
    <m/>
    <m/>
    <m/>
    <m/>
    <s v=" "/>
    <s v="DEANZA"/>
    <s v="CUPERTINO 08"/>
    <s v="17:18:00"/>
    <n v="44493"/>
    <s v="TR8942765"/>
    <s v="T005438161"/>
    <s v="UNKNOWN"/>
    <s v="18291 MONTPERE WAY, SA"/>
    <s v="SARATOGA"/>
    <m/>
    <m/>
    <s v="SLBI"/>
    <s v="BENTLEY, STEVEN"/>
    <m/>
    <m/>
    <n v="9002"/>
    <m/>
    <s v="Field Remarks: Refer to  TR1514179. Crew is on site making repairs to wire down.; Dispatcher Remarks: nan; Office Remarks: AXS-DOGS CUST HEARD EXPLOSION AND THERE IS A FIRE, 911 HAS BEEN CALLED, CUSTOMER CALL DROPPED, WASNT ABLE TO READ SAETY MSGS "/>
    <m/>
    <m/>
    <m/>
    <m/>
    <m/>
    <m/>
    <m/>
    <m/>
    <s v=" "/>
    <m/>
    <m/>
    <m/>
    <m/>
    <m/>
    <m/>
    <m/>
    <m/>
    <m/>
    <m/>
    <m/>
    <m/>
    <m/>
    <m/>
    <m/>
    <m/>
    <m/>
    <m/>
    <m/>
    <m/>
    <m/>
    <s v="TREE-FELL INTO LINE"/>
    <s v="CONDUCTOR, OVERHEAD"/>
    <m/>
    <m/>
    <m/>
    <m/>
    <m/>
    <m/>
    <m/>
    <m/>
    <m/>
    <m/>
    <m/>
    <m/>
    <m/>
    <m/>
    <m/>
    <m/>
    <m/>
    <m/>
    <m/>
    <m/>
    <m/>
    <m/>
    <m/>
    <m/>
    <m/>
    <m/>
    <m/>
    <m/>
    <m/>
    <m/>
    <m/>
    <m/>
    <m/>
    <m/>
    <m/>
    <m/>
    <m/>
    <m/>
    <m/>
    <m/>
    <m/>
    <m/>
    <m/>
    <m/>
    <m/>
    <m/>
    <m/>
    <m/>
    <m/>
  </r>
  <r>
    <n v="2090"/>
    <s v="DLY6"/>
    <s v="3 - QC Complete"/>
    <n v="44543"/>
    <n v="44617"/>
    <s v="tree fell into line; failed fuse; contaminated conductor; tree likely fell due to stormy weather; blown transformer; this information is preliminary"/>
    <s v="\\fxshare-nas05\quotashare-fs01\ESA\5 - Ignition Tracking\2021_Ignition_QC_Folders\20211024_1513821_nan_nan_T005437825"/>
    <s v=" "/>
    <s v="Y"/>
    <s v="DLY6"/>
    <s v="UPDATED CREATE/OUTAGE TIME "/>
    <n v="44543"/>
    <m/>
    <s v="Not In Scope"/>
    <m/>
    <m/>
    <m/>
    <m/>
    <m/>
    <m/>
    <m/>
    <m/>
    <m/>
    <m/>
    <m/>
    <s v="Not Required"/>
    <m/>
    <m/>
    <m/>
    <m/>
    <m/>
    <m/>
    <m/>
    <m/>
    <m/>
    <m/>
    <m/>
    <m/>
    <m/>
    <m/>
    <m/>
    <m/>
    <m/>
    <m/>
    <m/>
    <m/>
    <s v="N"/>
    <m/>
    <m/>
    <m/>
    <m/>
    <m/>
    <m/>
    <s v="N"/>
    <m/>
    <m/>
    <m/>
    <m/>
    <m/>
    <m/>
    <s v=" "/>
    <x v="62"/>
    <s v="16:13:00"/>
    <n v="44493"/>
    <s v="10:03:00"/>
    <s v="FAS"/>
    <s v="N"/>
    <s v="N"/>
    <n v="1513821"/>
    <s v="21-0136356.3"/>
    <m/>
    <s v="T005437825"/>
    <n v="122251582"/>
    <m/>
    <m/>
    <m/>
    <s v=" "/>
    <x v="0"/>
    <x v="1"/>
    <s v="N"/>
    <s v="N"/>
    <s v="N"/>
    <s v="On October 24, 2021 at 16:13 hours, a PG&amp;E Troubleman was dispatched to the Alto 1122, a 12kV Distribution Circuit on Stetson Avenue near Chapman Ave in Corte Madera in response to a blown transformer. Initial analysis indicates there was not fire associated with this event.  A Monterey Cypress tree branch fell onto the primary as a result of a rain/wind event.  The branch pulled the primary line and the fuse failed as a result.  There was no evidence of a fire associated to this incident.   The fuse was repaired and a tree crew was called to remove the tree that was pinning down the primary phase.   It was found after the emergency repairs were made, the homeowner removed the tree and debris to prevent further incident."/>
    <s v="Not PG&amp;E"/>
    <s v="Other"/>
    <s v="Conductor"/>
    <s v="D"/>
    <s v="D"/>
    <s v="Structure-PG&amp;E only"/>
    <s v="Tree pinning down one phase "/>
    <m/>
    <m/>
    <m/>
    <m/>
    <s v="No Fire"/>
    <m/>
    <m/>
    <s v="Y"/>
    <s v="Overhead"/>
    <x v="0"/>
    <s v="Fuse"/>
    <s v="Conductor, Fuse"/>
    <m/>
    <s v=" "/>
    <x v="0"/>
    <n v="37.920859999999998"/>
    <n v="-122.52694"/>
    <s v="Marin"/>
    <s v="ALTO 1122"/>
    <n v="12000"/>
    <s v="ALTO 112278672"/>
    <x v="0"/>
    <s v="Unknown"/>
    <s v="Hardwood Woodland"/>
    <s v="Timber fuel model"/>
    <s v="Several Trees "/>
    <s v="N"/>
    <m/>
    <m/>
    <m/>
    <m/>
    <s v="N"/>
    <s v="N"/>
    <m/>
    <m/>
    <s v="2021-10-26"/>
    <n v="37.928950999999998"/>
    <n v="-122.52863000000001"/>
    <n v="44516"/>
    <s v="BranchFail"/>
    <s v="A LARGE GREEN MONTEREY CYPRESS IFO ADDRESS 204 BALTIMORE AVE N/O LN BRANCHES IN THE UPPER CANOPY APPEAR TO HAVE BROKEN AND FELL INTO LINES CAUSING OUTAGE. TREE HAS BEEN TRIMMED TO MITIGATE ANY FUTURE OUTAGE . FRESH CUTS ARE VISIBLE . NO WOOD DEBRIS REMAINS ON SITE.LARGE CANCKER ON TRUNK AS WELL AS SUBSTANTIAL BASAL DECAY VISIBLE."/>
    <s v="CYPM"/>
    <n v="55"/>
    <n v="45"/>
    <n v="10"/>
    <s v="None"/>
    <s v="Moderate"/>
    <s v="N"/>
    <n v="1"/>
    <m/>
    <s v="Plain"/>
    <s v="D"/>
    <s v="CrossArm"/>
    <s v="BareWire"/>
    <n v="1"/>
    <s v=" "/>
    <s v="NORTH BAY"/>
    <s v="SAN RAFAEL 03"/>
    <s v="16:14:00"/>
    <n v="44493"/>
    <s v="1513821"/>
    <s v="T005437825"/>
    <s v="15"/>
    <s v="STETSON AVE"/>
    <s v="CORTE MADERA"/>
    <n v="37.920859999999998"/>
    <n v="-122.52694"/>
    <s v="R4WM"/>
    <s v="WALTER, RYAN"/>
    <n v="42031122"/>
    <m/>
    <n v="9002"/>
    <m/>
    <s v="Field Remarks: Made tag for crew to ground for tree crew so they can remove tree pinning down one phase of #6cu; Dispatcher Remarks: nan; Office Remarks: A:OK;X:CHPMAN;R:BLOWN TRANSFORMER TO FIRE NO ARC, NO PWR.   PER FD F21029531, PWR-I "/>
    <m/>
    <m/>
    <m/>
    <m/>
    <m/>
    <m/>
    <m/>
    <m/>
    <s v=" "/>
    <m/>
    <m/>
    <m/>
    <m/>
    <m/>
    <m/>
    <m/>
    <m/>
    <m/>
    <m/>
    <m/>
    <m/>
    <m/>
    <m/>
    <m/>
    <m/>
    <m/>
    <m/>
    <m/>
    <m/>
    <m/>
    <s v="TREE-FELL INTO LINE"/>
    <s v="CONDUCTOR, OVERHEAD"/>
    <m/>
    <m/>
    <m/>
    <m/>
    <m/>
    <m/>
    <m/>
    <m/>
    <m/>
    <m/>
    <m/>
    <m/>
    <m/>
    <m/>
    <m/>
    <m/>
    <m/>
    <m/>
    <m/>
    <m/>
    <m/>
    <m/>
    <m/>
    <m/>
    <m/>
    <m/>
    <m/>
    <m/>
    <m/>
    <m/>
    <m/>
    <m/>
    <m/>
    <m/>
    <m/>
    <m/>
    <m/>
    <m/>
    <m/>
    <m/>
    <m/>
    <m/>
    <m/>
    <m/>
    <m/>
    <m/>
    <m/>
    <m/>
    <m/>
  </r>
  <r>
    <n v="2088"/>
    <s v="DLY6"/>
    <s v="3 - QC Complete"/>
    <n v="44553"/>
    <n v="44617"/>
    <s v="pole fire; line down; this information is preliminary"/>
    <s v="\\fxshare-nas05\quotashare-fs01\ESA\5 - Ignition Tracking\2021_Ignition_QC_Folders\20211024_TR8926964_nan_nan_T005437373"/>
    <s v=" "/>
    <s v="Y"/>
    <s v="DLY6"/>
    <s v="Removed outage, could not locate outage.  Added NOITF in SAP "/>
    <n v="44553"/>
    <m/>
    <s v="Not In Scope"/>
    <m/>
    <m/>
    <m/>
    <m/>
    <m/>
    <m/>
    <m/>
    <m/>
    <m/>
    <m/>
    <m/>
    <m/>
    <m/>
    <m/>
    <m/>
    <m/>
    <m/>
    <m/>
    <m/>
    <m/>
    <m/>
    <m/>
    <m/>
    <m/>
    <m/>
    <m/>
    <m/>
    <m/>
    <m/>
    <m/>
    <m/>
    <m/>
    <s v="N"/>
    <m/>
    <m/>
    <m/>
    <m/>
    <m/>
    <m/>
    <s v="N"/>
    <m/>
    <m/>
    <m/>
    <m/>
    <m/>
    <m/>
    <s v=" "/>
    <x v="62"/>
    <s v="14:57:00"/>
    <m/>
    <m/>
    <s v="FAS"/>
    <s v="Y"/>
    <s v="N"/>
    <s v="TR8926964"/>
    <m/>
    <m/>
    <s v="T005437373"/>
    <n v="122251210"/>
    <m/>
    <m/>
    <m/>
    <s v=" "/>
    <x v="0"/>
    <x v="0"/>
    <s v="N"/>
    <s v="N"/>
    <s v="N"/>
    <s v="On October 24, 2021 at 14:58 hours, a PG&amp;E Troubleman was dispatched to the Brentwood 2105, a 21kV Distribution Circuit on Camino Diablo, Northwest of Hamand Lane in Byron in response to a report of a line down with a pole on fire. Initial analysis indicates tracking caused the ignition. The ignition occurred at the hardware that secured the cut out, causing the pole to burn, eventually leading to the failure of the crossarm.  The crossarm and primary hung down as it was detached, and a section of the pole top fell to the ground.    The ensuing fire was contained to the pole in size and it is unknown who suppressed the fire. (A PG&amp;E Crew replaced the pole and crossarm on November 6, 2021."/>
    <s v="PG&amp;E"/>
    <s v="Other"/>
    <s v="PG&amp;E Structure"/>
    <s v="D"/>
    <s v="D"/>
    <s v="Structure-PG&amp;E only"/>
    <s v="POLE FIRE TOP OF POLE BURNT OFF."/>
    <m/>
    <m/>
    <m/>
    <m/>
    <s v="Contamination"/>
    <s v="Contamination"/>
    <s v="Tracking"/>
    <s v="N"/>
    <s v="Overhead"/>
    <x v="0"/>
    <s v="Other"/>
    <s v="Pole, Crossarm "/>
    <n v="103376624"/>
    <s v=" "/>
    <x v="0"/>
    <n v="37.8729408608"/>
    <n v="-121.66299575630001"/>
    <s v="Contra Costa"/>
    <s v="BRENTWOOD 2105"/>
    <n v="21000"/>
    <s v="BRENTWOOD 2105B534R"/>
    <x v="0"/>
    <s v="unknown "/>
    <s v="Herbaceous"/>
    <s v="Brush fuel model"/>
    <s v="small tree"/>
    <s v="N"/>
    <m/>
    <m/>
    <m/>
    <m/>
    <s v="Pending Data"/>
    <s v="Pending Data"/>
    <s v="Pending Data"/>
    <s v="Pending Data"/>
    <s v="2021-10-26"/>
    <m/>
    <m/>
    <m/>
    <m/>
    <m/>
    <m/>
    <m/>
    <m/>
    <m/>
    <m/>
    <m/>
    <m/>
    <m/>
    <m/>
    <m/>
    <m/>
    <m/>
    <m/>
    <m/>
    <s v=" "/>
    <s v="DIABLO"/>
    <s v="ANTIOCH 01"/>
    <s v="14:58:00"/>
    <n v="44493"/>
    <s v="TR8926964"/>
    <s v="T005437373"/>
    <s v="UNKNOWN"/>
    <s v="2001 CAMINO DIABLO "/>
    <s v="BYRON"/>
    <m/>
    <m/>
    <s v="JPZ2"/>
    <s v="ZUNIGA, JUAN "/>
    <m/>
    <m/>
    <n v="9002"/>
    <m/>
    <s v="Field Remarks: POLE FIRE TOP OF POLE BURNT OFF. OPEN JUMPERS AT POLE 110288915 WILL LEAVE 1 3 PHASE XFORMER OUT CUSTOMER DOES NOT NEED NOW AG PUMP. ; Dispatcher Remarks: nan; Office Remarks: AXS-OK LINEDOWN ACROSS RD WITH POLE ON FIRE. PER FD "/>
    <m/>
    <m/>
    <m/>
    <m/>
    <m/>
    <m/>
    <m/>
    <m/>
    <s v=" "/>
    <m/>
    <m/>
    <m/>
    <m/>
    <m/>
    <m/>
    <m/>
    <m/>
    <m/>
    <m/>
    <m/>
    <m/>
    <m/>
    <m/>
    <m/>
    <m/>
    <m/>
    <m/>
    <m/>
    <m/>
    <m/>
    <s v="OVERHEAD"/>
    <s v="POLE-WOOD"/>
    <m/>
    <m/>
    <m/>
    <m/>
    <m/>
    <m/>
    <m/>
    <m/>
    <m/>
    <m/>
    <m/>
    <m/>
    <m/>
    <m/>
    <m/>
    <m/>
    <m/>
    <m/>
    <m/>
    <m/>
    <m/>
    <m/>
    <m/>
    <m/>
    <m/>
    <m/>
    <m/>
    <m/>
    <m/>
    <m/>
    <m/>
    <m/>
    <m/>
    <m/>
    <m/>
    <m/>
    <m/>
    <m/>
    <m/>
    <m/>
    <m/>
    <m/>
    <m/>
    <m/>
    <m/>
    <m/>
    <m/>
    <m/>
    <m/>
  </r>
  <r>
    <n v="2087"/>
    <s v="DLY6"/>
    <s v="3 - QC Complete"/>
    <n v="44553"/>
    <n v="44617"/>
    <s v="pole fire; failed fuse; this information is preliminary"/>
    <s v="\\fxshare-nas05\quotashare-fs01\ESA\5 - Ignition Tracking\2021_Ignition_QC_Folders\20211024_1512999_nan_nan_T005437312"/>
    <s v=" "/>
    <s v="Y"/>
    <s v="DLY6"/>
    <s v="Updated create time, outage time, FO ID, LAT/LONG "/>
    <n v="44553"/>
    <m/>
    <s v="Not In Scope"/>
    <m/>
    <m/>
    <m/>
    <m/>
    <m/>
    <m/>
    <m/>
    <m/>
    <m/>
    <m/>
    <m/>
    <m/>
    <m/>
    <m/>
    <m/>
    <m/>
    <m/>
    <m/>
    <m/>
    <m/>
    <m/>
    <m/>
    <m/>
    <m/>
    <m/>
    <m/>
    <m/>
    <m/>
    <m/>
    <m/>
    <m/>
    <m/>
    <s v="N"/>
    <m/>
    <m/>
    <m/>
    <m/>
    <m/>
    <m/>
    <s v="N"/>
    <m/>
    <m/>
    <m/>
    <m/>
    <m/>
    <m/>
    <s v=" "/>
    <x v="62"/>
    <s v="14:45:00"/>
    <n v="44493"/>
    <s v="14:44:00"/>
    <s v="FAS"/>
    <s v="Y"/>
    <s v="N"/>
    <s v="1512999, 1516876"/>
    <s v="21-0136404.1"/>
    <m/>
    <s v="T005437312, T005437449. T005437537"/>
    <n v="122251254"/>
    <m/>
    <m/>
    <m/>
    <s v=" "/>
    <x v="0"/>
    <x v="0"/>
    <s v="N"/>
    <s v="N"/>
    <s v="N"/>
    <s v="On October 24, 2021 at 14:45 hours, a PG&amp;E Troubleman was dispatched to the Cayucos 1101, a 12kV Distribution Circuit on E Street near Fresno Street in Cayucos in response to reports of the transformer on fire. Initial analysis indicates tracking caused the ignition. Upon arrival, the Troubleman found the pole top had burned along with the crossarm and cut out.   This incident lead to an area outage affecting 450 customers.  The ensuing fire was contained to the pole and it is unknown who suppressed the fire.  A PG&amp;E Crew replaced the pole, crossarm, cut out conductor on October 25, 2021."/>
    <s v="PG&amp;E"/>
    <s v="Other"/>
    <s v="PG&amp;E Structure"/>
    <s v="D"/>
    <s v="D"/>
    <s v="Structure-PG&amp;E only"/>
    <s v="Burnt Pole "/>
    <m/>
    <m/>
    <m/>
    <m/>
    <s v="Contamination"/>
    <s v="Contamination"/>
    <s v="Tracking"/>
    <s v="Y"/>
    <s v="Overhead"/>
    <x v="0"/>
    <s v="Fuse"/>
    <s v="Crossarm, cut out "/>
    <n v="101936785"/>
    <s v=" "/>
    <x v="0"/>
    <n v="35.4496943129"/>
    <n v="-120.9017379109"/>
    <s v="San Luis Obispo"/>
    <s v="CAYUCOS 1101"/>
    <n v="12000"/>
    <s v="CAYUCOS 1101CB"/>
    <x v="0"/>
    <s v="Unknown"/>
    <s v="Urban"/>
    <s v="Fire-resistive fuel bed"/>
    <s v="pavement "/>
    <s v="N"/>
    <m/>
    <m/>
    <m/>
    <m/>
    <s v="Pending Data"/>
    <s v="Pending Data"/>
    <s v="Pending Data"/>
    <s v="Pending Data"/>
    <s v="2021-10-26"/>
    <m/>
    <m/>
    <m/>
    <m/>
    <m/>
    <m/>
    <m/>
    <m/>
    <m/>
    <m/>
    <m/>
    <m/>
    <m/>
    <m/>
    <m/>
    <m/>
    <m/>
    <m/>
    <m/>
    <s v=" "/>
    <s v="LOS PADRES"/>
    <s v="SAN LUIS OBISPO 01"/>
    <s v="14:45:00"/>
    <n v="44493"/>
    <s v="1512999"/>
    <s v="T005437312"/>
    <s v="UNKNOWN"/>
    <s v="BIRCH ST"/>
    <s v="CAYUCOS"/>
    <n v="35.451079999999997"/>
    <n v="-120.90366"/>
    <s v="DEKF"/>
    <s v="KNUTSON, DUSTIN"/>
    <n v="182551101"/>
    <m/>
    <n v="9002"/>
    <m/>
    <s v="Field Remarks: NEED CREW TO REPLACE BURNT POLE. #6 SOLID LINE AND BUCK WITH COMBO FUSES ON BUCK.; Dispatcher Remarks: nan; Office Remarks: AXS-OK CUST SAW 2 TRANSFORMERS BLOW ON BIRCH DR "/>
    <m/>
    <m/>
    <m/>
    <m/>
    <m/>
    <m/>
    <m/>
    <m/>
    <s v=" "/>
    <m/>
    <m/>
    <m/>
    <m/>
    <m/>
    <m/>
    <m/>
    <m/>
    <m/>
    <m/>
    <m/>
    <m/>
    <m/>
    <m/>
    <m/>
    <m/>
    <m/>
    <m/>
    <m/>
    <m/>
    <m/>
    <s v="OVERHEAD"/>
    <s v="POLE-WOOD"/>
    <m/>
    <m/>
    <m/>
    <m/>
    <m/>
    <m/>
    <m/>
    <m/>
    <m/>
    <m/>
    <m/>
    <m/>
    <m/>
    <m/>
    <m/>
    <m/>
    <m/>
    <m/>
    <m/>
    <m/>
    <m/>
    <m/>
    <m/>
    <m/>
    <m/>
    <m/>
    <m/>
    <m/>
    <m/>
    <m/>
    <m/>
    <m/>
    <m/>
    <m/>
    <m/>
    <m/>
    <m/>
    <m/>
    <m/>
    <m/>
    <m/>
    <m/>
    <m/>
    <m/>
    <m/>
    <m/>
    <m/>
    <m/>
    <m/>
  </r>
  <r>
    <n v="2086"/>
    <s v="DLY6"/>
    <s v="3 - QC Complete"/>
    <n v="44553"/>
    <n v="44617"/>
    <s v="302 philip dr in daly city; failed circuit breaker; stormy weathers; broken conductor on ground; wire thorugh tree; service caught fire; this information is preliminary"/>
    <s v="\\fxshare-nas05\quotashare-fs01\ESA\5 - Ignition Tracking\2021_Ignition_QC_Folders\20211024_1511600_nan_nan_T005437094"/>
    <s v=" "/>
    <s v="Y"/>
    <s v="DLY6"/>
    <s v="UDPATED CREATE TIME, OUTAGE TIME, FO ID "/>
    <n v="44553"/>
    <m/>
    <s v="Not In Scope"/>
    <m/>
    <m/>
    <m/>
    <m/>
    <m/>
    <m/>
    <m/>
    <m/>
    <m/>
    <m/>
    <m/>
    <m/>
    <m/>
    <m/>
    <m/>
    <m/>
    <m/>
    <m/>
    <m/>
    <m/>
    <m/>
    <m/>
    <m/>
    <m/>
    <m/>
    <m/>
    <m/>
    <m/>
    <m/>
    <m/>
    <m/>
    <m/>
    <s v="N"/>
    <m/>
    <m/>
    <m/>
    <m/>
    <m/>
    <m/>
    <s v="N"/>
    <m/>
    <m/>
    <m/>
    <m/>
    <m/>
    <m/>
    <s v=" "/>
    <x v="62"/>
    <s v="13:56:00"/>
    <n v="44493"/>
    <s v="12:48:00"/>
    <s v="FAS"/>
    <s v="Y"/>
    <s v="N"/>
    <s v="1511600, 1513057"/>
    <s v="21-0136134"/>
    <m/>
    <s v="T005437094, T005437009, T5437297"/>
    <s v="122251099, 122251121"/>
    <m/>
    <m/>
    <m/>
    <s v=" "/>
    <x v="0"/>
    <x v="0"/>
    <s v="N"/>
    <s v="N"/>
    <s v="N"/>
    <s v="On October 24, 2021 at 13:56 ours, a PG&amp;E Troubleman was dispatched to the Daly City 1104, a 12kV Distribution Circuit Junipero Serra Boulevard just South of Serramonte Boulevard in Daly City in response to arcing wires and wires down . Initial analysis indicates weather caused the ignition. Upon investigation, the Troubleman found conductor down in two areas reporting a bad disc.  This area was under a category  four weather event on October 24, 2021, noting heavy rain and strong winds in the afternoon.  The ensuing fire was contained to the conductor in size and although the call came in stating the fire was five seconds in length then subsided, it is unknown if there was any assistance suppressing the fire.  The area outage reported 2013 customers experienced a power loss during this incident.   On October 25, 2021 a PG&amp;E Hired Contract Crew repaired the conductor to this incident location."/>
    <s v="PG&amp;E"/>
    <s v="Other"/>
    <s v="PG&amp;E Structure"/>
    <s v="D"/>
    <s v="D"/>
    <s v="Structure-PG&amp;E only"/>
    <s v="WIRE DOWN "/>
    <m/>
    <m/>
    <m/>
    <m/>
    <s v="Equipment - PG&amp;E"/>
    <s v="All types of equipment / facility failure"/>
    <s v="Conductor failure-all"/>
    <s v="N"/>
    <s v="Overhead"/>
    <x v="0"/>
    <s v="Circuit Breaker"/>
    <s v="Concductor"/>
    <n v="100287038"/>
    <s v=" "/>
    <x v="0"/>
    <n v="37.669941581700002"/>
    <n v="-122.46388392359999"/>
    <s v="San Mateo"/>
    <s v="DALY CITY 1104"/>
    <n v="12000"/>
    <s v="DALY CITY 110442434"/>
    <x v="0"/>
    <s v="Unknown"/>
    <s v="Urban"/>
    <s v="Timber fuel model"/>
    <s v="Tree/Brush/Grass"/>
    <s v="N"/>
    <m/>
    <m/>
    <m/>
    <m/>
    <s v="Pending Data"/>
    <s v="Pending Data"/>
    <s v="Pending Data"/>
    <s v="Pending Data"/>
    <s v="2021-10-26"/>
    <m/>
    <m/>
    <m/>
    <m/>
    <m/>
    <m/>
    <m/>
    <m/>
    <m/>
    <m/>
    <m/>
    <m/>
    <m/>
    <m/>
    <m/>
    <m/>
    <m/>
    <m/>
    <m/>
    <s v=" "/>
    <s v="PENINSULA"/>
    <s v="COLMA 06"/>
    <s v="14:09:00"/>
    <n v="44493"/>
    <s v="1511600"/>
    <s v="T005437094"/>
    <s v="302"/>
    <s v="PHILIP DR APT 201"/>
    <s v="DALY CITY"/>
    <n v="37.691959999999987"/>
    <n v="-122.45535"/>
    <s v="AJWW"/>
    <s v="WILLIAMS SR., AJ"/>
    <n v="2264"/>
    <m/>
    <n v="9002"/>
    <m/>
    <s v="Field Remarks: WIRE DOWN SW DAMAGED SENT TO CREW; Dispatcher Remarks: nan; Office Remarks: HRD/SAW ARCING @ POL-POL LAYING ON SIDEWALK.SZ CAUGHT FIRE FOR 5 SECS,THEN OUT.NO POWR NOW. WIRE RUNS THRU TREE..XST JUNIPERO SE RRA/SERAMONTE BLVD..1 DOG.LOCKE GATE,BUT AXS TO WIRE OK."/>
    <m/>
    <m/>
    <m/>
    <m/>
    <m/>
    <m/>
    <m/>
    <m/>
    <s v=" "/>
    <m/>
    <m/>
    <m/>
    <m/>
    <m/>
    <m/>
    <m/>
    <m/>
    <m/>
    <m/>
    <m/>
    <m/>
    <m/>
    <m/>
    <m/>
    <m/>
    <m/>
    <m/>
    <m/>
    <m/>
    <m/>
    <s v="OVERHEAD"/>
    <s v="CONDUCTOR, OVERHEAD"/>
    <m/>
    <m/>
    <m/>
    <m/>
    <m/>
    <m/>
    <m/>
    <m/>
    <m/>
    <m/>
    <m/>
    <m/>
    <m/>
    <m/>
    <m/>
    <m/>
    <m/>
    <m/>
    <m/>
    <m/>
    <m/>
    <m/>
    <m/>
    <m/>
    <m/>
    <m/>
    <m/>
    <m/>
    <m/>
    <m/>
    <m/>
    <m/>
    <m/>
    <m/>
    <m/>
    <m/>
    <m/>
    <m/>
    <m/>
    <m/>
    <m/>
    <m/>
    <m/>
    <m/>
    <m/>
    <m/>
    <m/>
    <m/>
    <m/>
  </r>
  <r>
    <n v="1962"/>
    <s v="DLY6"/>
    <s v="3 - QC Complete"/>
    <n v="44530"/>
    <n v="44617"/>
    <s v="Initial EIR: EI211024A - San Geronimo - Property Damage - Summary: CPUC PG&amp;E Electrical Incident-EI211024A- On October 24, 2021 at approximately 2141 hours the Woodacre Substation, located in San Geronimo (Marin County), experienced an outage affecting 4,248 customers.  The outage was due to a transformer failure which resulted in over $50,000 in property damage to PG&amp;E assets.  This information is being reported under the property damage criterion.  This information is preliminary. CAP# 122263866"/>
    <s v="\\fxshare-nas05\quotashare-fs01\ESA\5 - Ignition Tracking\2021_Ignition_QC_Folders\20211024_1515188_21-0136673_T21-017909_T005436687"/>
    <s v=" "/>
    <s v="Y"/>
    <s v="KRJ7"/>
    <s v="Create time changed to reflect info in 20-day report"/>
    <n v="44530"/>
    <m/>
    <s v="Not In Scope"/>
    <m/>
    <m/>
    <m/>
    <m/>
    <m/>
    <m/>
    <m/>
    <m/>
    <m/>
    <m/>
    <m/>
    <m/>
    <m/>
    <m/>
    <m/>
    <m/>
    <m/>
    <m/>
    <m/>
    <m/>
    <m/>
    <m/>
    <m/>
    <m/>
    <m/>
    <m/>
    <m/>
    <m/>
    <m/>
    <m/>
    <m/>
    <m/>
    <s v="N"/>
    <m/>
    <m/>
    <m/>
    <m/>
    <m/>
    <m/>
    <s v="N"/>
    <m/>
    <m/>
    <m/>
    <m/>
    <m/>
    <m/>
    <s v=" "/>
    <x v="62"/>
    <s v="19:45:00"/>
    <n v="44493"/>
    <s v="20:59:00"/>
    <s v="Trans-Sub Email"/>
    <s v="Y"/>
    <s v="N"/>
    <n v="1515188"/>
    <s v="21-0136673"/>
    <s v="T21-017909"/>
    <s v="T005436687"/>
    <m/>
    <m/>
    <s v="EI211024A"/>
    <m/>
    <s v=" "/>
    <x v="0"/>
    <x v="0"/>
    <s v="N"/>
    <s v="N"/>
    <s v="N"/>
    <s v="On October 24, 2021 at 1945 hours, Marin County Fire Department recived a call of a fire at the Woodacre Substation, a 60kV Substation and then notified PG&amp;E. On October 24, 2021 at 2015 hours, a PG&amp;E Troubleman arrived to the Woodacre Substation near San Geronimo Valley Drive near Redwood Canyon Drive in Marin. Initial analysis indicates the mobile bank at the substation had experienced an equipment failure which caused the ignition.  The service was deenergized and power was rerouted to restore all 2648 customers who experienced a power failure during this event.  The ensuing fire was contained to the mobile trailer bank and the fire was suppressed by the Marin County Fire Department.  The replacement of this mobile bank is currently undergoing estimates for replacement. This incident was reported to the CPUC on October 25, 2021 under the property damage criterion. The information is preliminary, further investigation being performed by Electric Incident Investigations. Reference EI211024A."/>
    <s v="PG&amp;E"/>
    <s v="Other"/>
    <s v="Transformer"/>
    <s v="S"/>
    <s v="D"/>
    <s v="Structure-PG&amp;E only"/>
    <s v="None "/>
    <m/>
    <m/>
    <m/>
    <m/>
    <s v="Equipment - PG&amp;E"/>
    <s v="All types of equipment / facility failure"/>
    <s v="Transformer failure"/>
    <s v="N"/>
    <s v="Padmounted"/>
    <x v="5"/>
    <s v="Transformer"/>
    <s v="Transformer , trailer "/>
    <m/>
    <s v=" "/>
    <x v="2"/>
    <n v="38.011958999999997"/>
    <n v="-122.653542"/>
    <s v="Marin"/>
    <s v="WOODACRE 60kV SUBSTATION"/>
    <n v="60000"/>
    <m/>
    <x v="0"/>
    <s v="Marin County Fire Department "/>
    <s v="Urban"/>
    <s v="Fire-resistive fuel bed"/>
    <s v="Dirt bedding "/>
    <s v="N"/>
    <m/>
    <m/>
    <m/>
    <m/>
    <s v="N"/>
    <s v="N"/>
    <m/>
    <m/>
    <s v="2021-10-26"/>
    <m/>
    <m/>
    <m/>
    <m/>
    <m/>
    <m/>
    <m/>
    <m/>
    <m/>
    <m/>
    <m/>
    <m/>
    <m/>
    <m/>
    <m/>
    <m/>
    <m/>
    <m/>
    <m/>
    <s v="  "/>
    <s v="NORTH BAY"/>
    <m/>
    <m/>
    <m/>
    <m/>
    <m/>
    <m/>
    <m/>
    <m/>
    <m/>
    <m/>
    <m/>
    <m/>
    <m/>
    <m/>
    <m/>
    <m/>
    <m/>
    <m/>
    <m/>
    <m/>
    <m/>
    <m/>
    <m/>
    <m/>
    <m/>
    <m/>
    <m/>
    <m/>
    <m/>
    <m/>
    <m/>
    <m/>
    <m/>
    <m/>
    <m/>
    <m/>
    <m/>
    <m/>
    <m/>
    <m/>
    <m/>
    <m/>
    <m/>
    <m/>
    <m/>
    <m/>
    <m/>
    <m/>
    <m/>
    <m/>
    <s v="  "/>
    <m/>
    <m/>
    <m/>
    <m/>
    <m/>
    <m/>
    <m/>
    <m/>
    <m/>
    <m/>
    <m/>
    <m/>
    <m/>
    <m/>
    <m/>
    <m/>
    <m/>
    <m/>
    <m/>
    <m/>
    <m/>
    <m/>
    <m/>
    <m/>
    <m/>
    <m/>
    <m/>
    <m/>
    <m/>
    <m/>
    <m/>
    <m/>
    <m/>
    <m/>
    <m/>
    <m/>
    <m/>
    <m/>
    <m/>
    <m/>
    <m/>
    <m/>
    <m/>
    <m/>
    <m/>
    <m/>
    <m/>
  </r>
  <r>
    <n v="1909"/>
    <s v="R6HJ"/>
    <s v="3 - QC Complete"/>
    <n v="44516"/>
    <n v="44617"/>
    <s v="Tree branch fell into line. Potential cause could be due to gusty winds. The ensuing fire was less than a meter in size. This information is preliminary."/>
    <s v="\\fxshare-nas05\quotashare-fs01\ESA\5 - Ignition Tracking\2021_Ignition_QC_Folders\20211024_1508659_nan_nan_T005434931"/>
    <s v=" "/>
    <s v="Y"/>
    <s v="R6HJ"/>
    <s v="Added EC tag #, updated outage time, updated lat/long"/>
    <n v="44512"/>
    <m/>
    <s v="Not In Scope"/>
    <m/>
    <m/>
    <m/>
    <m/>
    <m/>
    <m/>
    <m/>
    <m/>
    <m/>
    <m/>
    <m/>
    <m/>
    <m/>
    <m/>
    <m/>
    <m/>
    <m/>
    <m/>
    <m/>
    <m/>
    <m/>
    <m/>
    <m/>
    <m/>
    <m/>
    <m/>
    <m/>
    <m/>
    <m/>
    <m/>
    <m/>
    <m/>
    <s v="N"/>
    <m/>
    <m/>
    <m/>
    <m/>
    <m/>
    <m/>
    <s v="N"/>
    <m/>
    <m/>
    <m/>
    <m/>
    <m/>
    <m/>
    <s v=" "/>
    <x v="62"/>
    <s v="08:21:00"/>
    <n v="44493"/>
    <s v="08:18:00"/>
    <s v="ILIS/OIS"/>
    <s v="N"/>
    <s v="N"/>
    <n v="1508659"/>
    <m/>
    <m/>
    <s v="T005434931"/>
    <n v="122250545"/>
    <m/>
    <m/>
    <m/>
    <s v=" "/>
    <x v="0"/>
    <x v="1"/>
    <s v="N"/>
    <s v="N"/>
    <s v="N"/>
    <s v="On October 24, 2021 at 0821 hours, a PG&amp;E Troubleman was dispatched to the Bay Meadows 1104 12kV Distribution Circuit on Grant Street, between Birch Avenue and Sunnybrae Blvd in San Mateo, in response to an outage. Initial analysis indicates a tree branch fell onto a service conductor, resulting in an outage to a single customer.  Photographs taken by the Troubleman at the scene revealed no evidence of an ensuing fire.  Additionally, the Vegetation Management Supervisor, who inspected the loss location on October 26, 2021, confirmed no evidence of a fire occurred due to the incident.  PG&amp;E crews completed repairs to the service conductor on a Priority A - EC tag #122250545.  This information is preliminary."/>
    <s v="Not PG&amp;E"/>
    <s v="Vegetation"/>
    <m/>
    <s v="D"/>
    <s v="D"/>
    <s v="No Fire"/>
    <m/>
    <m/>
    <m/>
    <m/>
    <m/>
    <s v="No Fire"/>
    <m/>
    <m/>
    <s v="Y"/>
    <s v="Overhead"/>
    <x v="3"/>
    <s v="Service Drop"/>
    <s v="Conductor - Service"/>
    <n v="100273848"/>
    <s v=" "/>
    <x v="0"/>
    <n v="37.5617134851"/>
    <n v="-122.3094912576"/>
    <s v="San Mateo"/>
    <s v="BAY MEADOWS 1104"/>
    <n v="12000"/>
    <s v="BAY MEADOWS 11049124"/>
    <x v="0"/>
    <m/>
    <s v="Urban"/>
    <m/>
    <m/>
    <s v="N"/>
    <m/>
    <m/>
    <m/>
    <m/>
    <s v="N"/>
    <s v="N"/>
    <m/>
    <m/>
    <s v="2021-10-26"/>
    <m/>
    <m/>
    <m/>
    <m/>
    <m/>
    <m/>
    <m/>
    <m/>
    <m/>
    <m/>
    <m/>
    <m/>
    <m/>
    <m/>
    <m/>
    <m/>
    <m/>
    <m/>
    <m/>
    <s v=" "/>
    <s v="SIERRA"/>
    <s v="SAN CARLOS 03"/>
    <s v="08:21"/>
    <s v="10/24/2021"/>
    <s v="1508659"/>
    <s v="T005434931"/>
    <n v="1118"/>
    <s v="S GRANT ST"/>
    <s v="SAN MATEO"/>
    <n v="37.561619999999998"/>
    <n v="-122.30885000000001"/>
    <s v="P2MVNL1"/>
    <s v="LU, VINH"/>
    <n v="24011104"/>
    <s v="20211024 09:39"/>
    <n v="9260"/>
    <m/>
    <s v="required tman to go to the back yard to  reconnected service/ customer out off power"/>
    <s v="Y"/>
    <m/>
    <m/>
    <s v="37.5620417,-122.3094350,0.500000,3D"/>
    <m/>
    <m/>
    <m/>
    <m/>
    <m/>
    <s v="N"/>
    <s v="N"/>
    <m/>
    <s v="Storm Rain"/>
    <m/>
    <s v="Private Land"/>
    <m/>
    <s v="Gusty"/>
    <m/>
    <s v="Vegetation"/>
    <m/>
    <s v="&lt; 1 meter"/>
    <m/>
    <s v="Employee"/>
    <m/>
    <s v="Overhead"/>
    <m/>
    <s v="Y"/>
    <s v="picture"/>
    <s v="Other (Comments)"/>
    <s v="employee"/>
    <s v="TREE-BRANCH FELL INTO LINE"/>
    <s v="SERVICE CONDUCTOR"/>
    <s v="N"/>
    <s v=" "/>
    <m/>
    <m/>
    <m/>
    <m/>
    <m/>
    <m/>
    <m/>
    <m/>
    <m/>
    <m/>
    <m/>
    <m/>
    <m/>
    <m/>
    <m/>
    <m/>
    <m/>
    <m/>
    <m/>
    <m/>
    <m/>
    <m/>
    <m/>
    <m/>
    <m/>
    <m/>
    <m/>
    <m/>
    <m/>
    <m/>
    <m/>
    <m/>
    <m/>
    <m/>
    <m/>
    <m/>
    <m/>
    <m/>
    <m/>
    <m/>
    <m/>
    <m/>
    <m/>
    <m/>
    <m/>
    <m/>
    <m/>
  </r>
  <r>
    <n v="1908"/>
    <s v="R6HJ"/>
    <s v="3 - QC Complete"/>
    <n v="44515"/>
    <n v="44617"/>
    <s v="Pole top burnt, most likely due to tracking. The ensuing fire was limited to PG&amp;E assets. This information is preliminary."/>
    <s v="\\fxshare-nas05\quotashare-fs01\ESA\5 - Ignition Tracking\2021_Ignition_QC_Folders\20211024_1508109_21-0135691_nan_T005434472"/>
    <s v=" "/>
    <s v="Y"/>
    <s v="R6HJ"/>
    <s v="updated outage time, lat long changed to pole location, added additional FAS #, added second EC tag #"/>
    <n v="44512"/>
    <m/>
    <s v="Not In Scope"/>
    <m/>
    <m/>
    <m/>
    <m/>
    <m/>
    <m/>
    <m/>
    <m/>
    <m/>
    <m/>
    <m/>
    <m/>
    <m/>
    <m/>
    <m/>
    <m/>
    <m/>
    <m/>
    <m/>
    <m/>
    <m/>
    <m/>
    <m/>
    <m/>
    <m/>
    <m/>
    <m/>
    <m/>
    <m/>
    <m/>
    <m/>
    <m/>
    <s v="N"/>
    <m/>
    <m/>
    <m/>
    <m/>
    <m/>
    <m/>
    <s v="Y"/>
    <n v="44510"/>
    <n v="44510"/>
    <s v="BLG9"/>
    <s v="blg9@pge.com"/>
    <s v="Fire was only to pole top, PGE equipment only. No other fire or damage at this or other related locations "/>
    <m/>
    <s v=" "/>
    <x v="62"/>
    <s v="06:39:00"/>
    <n v="44493"/>
    <s v="06:32:00"/>
    <s v="FAS"/>
    <s v="N"/>
    <s v="N"/>
    <n v="1508109"/>
    <s v="21-0135691"/>
    <m/>
    <s v="T005434472, T005434473, T005434562"/>
    <n v="122250233"/>
    <m/>
    <m/>
    <m/>
    <s v=" "/>
    <x v="0"/>
    <x v="0"/>
    <s v="N"/>
    <s v="N"/>
    <s v="N"/>
    <s v="On October 24, 2021 at 0639 hours, a PG&amp;E Troubleman was dispatched to the Tracy 0405 4kV Distribution Circuit on Parker Avenue, between West Eaton and West Highland Avenues in Tracy, in response to an outage and pole fire. Initial analysis indicates tracking caused the ignition.  The fire burnt off the top of the pole, resulting in an outage to 555 customers. The ensuing fire was contained to PG&amp;E assets and the fire was suppressed by the Tracy Fire Department.  On October 24, 2021 a PG&amp;E Hired Contract Crew replaced the burnt pole, transformer, crossarm, cutouts, primary and secondary wires.  "/>
    <s v="PG&amp;E"/>
    <s v="Other"/>
    <s v="Pole"/>
    <s v="D"/>
    <s v="D"/>
    <s v="Structure-PG&amp;E only"/>
    <s v="Fire contained to pole only."/>
    <m/>
    <m/>
    <m/>
    <m/>
    <s v="Contamination"/>
    <s v="Contamination"/>
    <s v="Tracking"/>
    <s v="Y"/>
    <s v="Overhead"/>
    <x v="0"/>
    <s v="Pole"/>
    <s v="Pole, Crossarm, Transformer, Cutout, Conductor - Secondary"/>
    <n v="102120847"/>
    <s v=" "/>
    <x v="0"/>
    <n v="37.7423166743"/>
    <n v="-121.4299684723"/>
    <s v="San Joaquin"/>
    <s v="TRACY 0405"/>
    <n v="4000"/>
    <s v="TRACY 0405CB"/>
    <x v="0"/>
    <s v="Tracy FD"/>
    <s v="Urban"/>
    <s v="Fire-resistive fuel bed"/>
    <m/>
    <s v="N"/>
    <m/>
    <m/>
    <m/>
    <s v="N/A "/>
    <s v="N"/>
    <s v="N"/>
    <m/>
    <m/>
    <s v="2021-10-26"/>
    <m/>
    <m/>
    <m/>
    <m/>
    <m/>
    <m/>
    <m/>
    <m/>
    <m/>
    <m/>
    <m/>
    <m/>
    <m/>
    <m/>
    <m/>
    <m/>
    <m/>
    <m/>
    <m/>
    <s v=" "/>
    <s v="EAST BAY"/>
    <s v="TRACY"/>
    <s v="06:39"/>
    <s v="10/24/2021"/>
    <s v="1508109"/>
    <s v="T005434472"/>
    <n v="1655"/>
    <s v="PARKER AVE"/>
    <s v="TRACY"/>
    <n v="37.748049999999999"/>
    <n v="-121.41628"/>
    <s v="Q3TBLG9"/>
    <s v="GONZALES, GONZO"/>
    <n v="16288"/>
    <s v="20211024 08:37"/>
    <n v="9002"/>
    <m/>
    <s v="LOC #1.POLE FIRE.BURNT OFF POLE TOP AT 1337 PARKER AVE.CALLED CREW TO REPLACE.LOC#2.PALM TREE CAUSED BROKEN OPEN WIRE SECONDARY AT 1353 PARKER AVE.SAME CREW TO REPAIR.ALSO CALLED FOR TREE CREW &amp; FLAGGING"/>
    <s v="Y"/>
    <m/>
    <m/>
    <s v="37.7423400,-121.4299633,16.100000,3D"/>
    <m/>
    <m/>
    <m/>
    <s v="TRACY"/>
    <m/>
    <s v="N"/>
    <s v="Y"/>
    <m/>
    <s v="Storm Wind/Rain/Snow"/>
    <m/>
    <s v="PGE&amp;E-Owned Structure/Equipment"/>
    <m/>
    <s v="Breezy"/>
    <m/>
    <s v="PG&amp;E Equipment"/>
    <m/>
    <s v="Structure Only"/>
    <m/>
    <s v="Tracy FD"/>
    <m/>
    <s v="Overhead"/>
    <m/>
    <s v="N"/>
    <m/>
    <m/>
    <m/>
    <s v="FIRE, POLE"/>
    <s v="POLE-WOOD"/>
    <s v="N"/>
    <s v=" "/>
    <s v="Unplanned"/>
    <s v="Stockton"/>
    <s v="Stockton"/>
    <s v="16288, TRACY SUB"/>
    <s v="21-0135691"/>
    <s v="Unplanned"/>
    <s v="Clear;32-90 F"/>
    <s v="555"/>
    <s v="43290"/>
    <s v="YES"/>
    <s v="Multi-Fault"/>
    <s v="Sustained"/>
    <s v="No"/>
    <s v="405/2"/>
    <s v="OH"/>
    <s v="Circuit Breaker"/>
    <s v="1508109"/>
    <s v="Pole-Wood, Burned/flashed"/>
    <s v="C PH, GRD, TIME OC, SET A"/>
    <m/>
    <m/>
    <s v="TRACY SUB"/>
    <s v="2 POLES S/OF 431"/>
    <m/>
    <m/>
    <m/>
    <m/>
    <m/>
    <m/>
    <m/>
    <m/>
    <m/>
    <m/>
    <m/>
    <m/>
    <m/>
    <m/>
    <m/>
    <m/>
    <m/>
    <m/>
    <m/>
    <m/>
    <m/>
    <m/>
    <m/>
    <m/>
  </r>
  <r>
    <n v="2085"/>
    <s v="DLY6"/>
    <s v="3 - QC Complete"/>
    <n v="44552"/>
    <n v="44617"/>
    <s v="sparking from line; pole fire caused by squirrel eating through service conductor; this information is preliminary"/>
    <s v="\\fxshare-nas05\quotashare-fs01\ESA\5 - Ignition Tracking\2021_Ignition_QC_Folders\20211023_1507032_nan_nan_T005433964"/>
    <s v=" "/>
    <s v="Y"/>
    <s v="DLY6"/>
    <s v="UPDATED CREATE TIME, OUTAGE TIME, LAT/LONG "/>
    <n v="44552"/>
    <s v="Exponent TBD"/>
    <s v="In Progress"/>
    <m/>
    <m/>
    <m/>
    <m/>
    <m/>
    <m/>
    <m/>
    <m/>
    <m/>
    <m/>
    <m/>
    <m/>
    <m/>
    <m/>
    <m/>
    <m/>
    <m/>
    <m/>
    <m/>
    <m/>
    <m/>
    <m/>
    <m/>
    <m/>
    <m/>
    <s v="Y"/>
    <s v="MWQ1"/>
    <s v="N"/>
    <n v="44564"/>
    <m/>
    <m/>
    <m/>
    <s v="N"/>
    <m/>
    <m/>
    <m/>
    <m/>
    <m/>
    <m/>
    <s v="N"/>
    <m/>
    <m/>
    <m/>
    <m/>
    <m/>
    <m/>
    <s v=" "/>
    <x v="63"/>
    <s v="17:44:00"/>
    <n v="44492"/>
    <s v="17:42:00"/>
    <s v="FAS"/>
    <s v="Y"/>
    <s v="N"/>
    <n v="1507032"/>
    <m/>
    <m/>
    <s v="T005433964"/>
    <n v="122250060"/>
    <m/>
    <m/>
    <m/>
    <s v=" "/>
    <x v="0"/>
    <x v="0"/>
    <s v="N"/>
    <s v="N"/>
    <s v="N"/>
    <s v="On October 23, 2021 at 17:44 hours, a PG&amp;E Troubleman was dispatched to the San Rafael 1108, a 12kV Distribution Circuit on Inyo Avenue near Pacheco Avenue in Marin in response to an arcing power line.  Initial analysis indicates animal contact caused the ignition.  Upon investigation, it was determined that a squirrel gnawed through the service line, creating an outage for one customer.   This incident caused the conductor to fall onto a tree, with the remaining conductor lying on the street.  The road was wet due to a recent rain activity.  The ensuing fire was contained to the conductor and it is unknown who suppressed the fire.  There are reports that the fire department was on scene.   A  PG&amp;E Crew replaced the conductor on October 23, 2021."/>
    <s v="PG&amp;E"/>
    <s v="Other"/>
    <s v="PG&amp;E Structure"/>
    <s v="D"/>
    <s v="D"/>
    <s v="Structure-PG&amp;E only"/>
    <s v="squirrel ate through service and burnt it up"/>
    <m/>
    <m/>
    <m/>
    <m/>
    <s v="Contact - Animal - Other"/>
    <s v="Contact from object"/>
    <s v="Animal contact"/>
    <s v="Y"/>
    <s v="Overhead"/>
    <x v="0"/>
    <s v="Service Connector"/>
    <s v="Conductor "/>
    <n v="102222998"/>
    <s v=" "/>
    <x v="0"/>
    <n v="37.985618802099999"/>
    <n v="-122.5857679512"/>
    <s v="Marin"/>
    <s v="SAN RAFAEL 1108"/>
    <n v="12000"/>
    <s v="SAN RAFAEL 1108322"/>
    <x v="1"/>
    <s v="Unknown "/>
    <s v="Hardwood Woodland"/>
    <s v="Timber fuel model"/>
    <s v="heavy tree vegetation"/>
    <s v="N"/>
    <m/>
    <m/>
    <m/>
    <m/>
    <s v="N"/>
    <s v="N"/>
    <m/>
    <m/>
    <s v="2021-10-26"/>
    <m/>
    <m/>
    <m/>
    <m/>
    <m/>
    <m/>
    <m/>
    <m/>
    <m/>
    <m/>
    <m/>
    <m/>
    <m/>
    <m/>
    <m/>
    <m/>
    <m/>
    <m/>
    <m/>
    <s v=" "/>
    <s v="NORTH BAY"/>
    <s v="SAN RAFAEL 04"/>
    <s v="17:44:00"/>
    <n v="44492"/>
    <s v="1507032"/>
    <s v="T005433964"/>
    <s v="41"/>
    <s v="INYO AVE"/>
    <s v="FAIRFAX"/>
    <n v="37.98565"/>
    <n v="-122.58636"/>
    <s v="JWTL"/>
    <s v="TURMEL, JOEL"/>
    <n v="42011108"/>
    <m/>
    <n v="9002"/>
    <m/>
    <s v="Field Remarks: squirrel ate through service and burnt it up, repair 6' of #4 ; Dispatcher Remarks: nan; Office Remarks: A:OK;X:MONO AVE;R:PER ROSS VALLEY FD, FD ENR, REPORTS SPARKINGFORM LINE AND FLAME ON TOP OF POLE. FIRE IS OUT. LINES DOWN ON ROO F AND ROAD"/>
    <m/>
    <m/>
    <m/>
    <m/>
    <m/>
    <m/>
    <m/>
    <m/>
    <s v=" "/>
    <m/>
    <m/>
    <m/>
    <m/>
    <m/>
    <m/>
    <m/>
    <m/>
    <m/>
    <m/>
    <m/>
    <m/>
    <m/>
    <m/>
    <m/>
    <m/>
    <m/>
    <m/>
    <m/>
    <m/>
    <m/>
    <s v="ANIMAL-SQUIRREL"/>
    <s v="SERVICE CONDUCTOR"/>
    <m/>
    <m/>
    <m/>
    <m/>
    <m/>
    <m/>
    <m/>
    <m/>
    <m/>
    <m/>
    <m/>
    <m/>
    <m/>
    <m/>
    <m/>
    <m/>
    <m/>
    <m/>
    <m/>
    <m/>
    <m/>
    <m/>
    <m/>
    <m/>
    <m/>
    <m/>
    <m/>
    <m/>
    <m/>
    <m/>
    <m/>
    <m/>
    <m/>
    <m/>
    <m/>
    <m/>
    <m/>
    <m/>
    <m/>
    <m/>
    <m/>
    <m/>
    <m/>
    <m/>
    <m/>
    <m/>
    <m/>
    <m/>
    <m/>
  </r>
  <r>
    <n v="2084"/>
    <s v="DLY6"/>
    <s v="3 - QC Complete"/>
    <n v="44552"/>
    <n v="44617"/>
    <s v="pole fire; failed fuse; caused by rain/tracking; this information is preliminary"/>
    <s v="\\fxshare-nas05\quotashare-fs01\ESA\5 - Ignition Tracking\2021_Ignition_QC_Folders\20211023_1506449_nan_nan_T005433451"/>
    <s v=" "/>
    <s v="Y"/>
    <s v="DLY6"/>
    <s v="updated outage time.  Lat/long updated "/>
    <n v="44552"/>
    <m/>
    <s v="Not In Scope"/>
    <m/>
    <m/>
    <m/>
    <m/>
    <m/>
    <m/>
    <m/>
    <m/>
    <m/>
    <m/>
    <m/>
    <m/>
    <m/>
    <m/>
    <m/>
    <m/>
    <m/>
    <m/>
    <m/>
    <m/>
    <m/>
    <m/>
    <m/>
    <m/>
    <m/>
    <m/>
    <m/>
    <m/>
    <m/>
    <m/>
    <m/>
    <m/>
    <s v="N"/>
    <m/>
    <m/>
    <m/>
    <m/>
    <m/>
    <m/>
    <s v="N"/>
    <m/>
    <m/>
    <m/>
    <m/>
    <m/>
    <m/>
    <s v=" "/>
    <x v="63"/>
    <s v="03:22:00"/>
    <n v="44492"/>
    <s v="03:20:00"/>
    <s v="FAS"/>
    <s v="Y"/>
    <s v="N"/>
    <n v="1506449"/>
    <s v="21-0135362"/>
    <m/>
    <s v="T005433451"/>
    <n v="122248489"/>
    <m/>
    <m/>
    <m/>
    <s v=" "/>
    <x v="0"/>
    <x v="0"/>
    <s v="N"/>
    <s v="N"/>
    <s v="N"/>
    <s v="On October 23, 2021 at 04:31 hours, a PG&amp;E Troubleman was dispatched to the Taft 1104, a 12kV Distribution Circuit off of Q Street and Lierly Aveue in Taft in response to an area outage. Initial analysis indicates tracking caused the ignition. Upon investigating the area, the Troubleman identified a primary crossarm that had burned causing it to fail.   The ensuing fire was contained to the pole, and it is unknown who suppressed the fire. A PG&amp;E Hired Contract Crew) replaced the primary crossarm on October 22, 2021.   This incident caused an outage for 91 customers."/>
    <s v="PG&amp;E"/>
    <s v="Other"/>
    <s v="PG&amp;E Structure"/>
    <s v="D"/>
    <s v="D"/>
    <s v="Structure-PG&amp;E only"/>
    <s v="FOUND POLE TOP AND CROSSARM BURNT DUE TO RAIN,"/>
    <m/>
    <m/>
    <m/>
    <m/>
    <s v="Contamination"/>
    <s v="Contamination"/>
    <s v="Tracking"/>
    <s v="Y"/>
    <s v="Overhead"/>
    <x v="0"/>
    <s v="Insulator"/>
    <s v="Crossarm, Insulator, Transformer, cut out "/>
    <n v="103251837"/>
    <s v=" "/>
    <x v="0"/>
    <n v="35.131732671000002"/>
    <n v="-119.4627906045"/>
    <s v="Kern"/>
    <s v="TAFT 1104"/>
    <n v="12000"/>
    <s v="TAFT 1104CB"/>
    <x v="0"/>
    <s v="Unknown"/>
    <s v="Urban"/>
    <s v="Brush fuel model"/>
    <s v="Dry tumbleweed /dirt"/>
    <s v="N"/>
    <m/>
    <m/>
    <m/>
    <m/>
    <s v="N"/>
    <s v="N"/>
    <m/>
    <m/>
    <s v="2021-10-26"/>
    <m/>
    <m/>
    <m/>
    <m/>
    <m/>
    <m/>
    <m/>
    <m/>
    <m/>
    <m/>
    <m/>
    <m/>
    <m/>
    <m/>
    <m/>
    <m/>
    <m/>
    <m/>
    <m/>
    <s v=" "/>
    <s v="KERN"/>
    <s v="TAFT 02"/>
    <s v="03:22:00"/>
    <n v="44492"/>
    <s v="1506449"/>
    <s v="T005433451"/>
    <s v="128"/>
    <s v="WOOD ST"/>
    <s v="TAFT"/>
    <n v="35.133839999999999"/>
    <n v="-119.46556"/>
    <s v="CAE2"/>
    <s v="EDWARDS, COY"/>
    <n v="252081104"/>
    <m/>
    <n v="9110"/>
    <m/>
    <s v="Field Remarks: FOUND POLE TOP AND CROSSARM BURNT DUE TO RAIN, ISOLATED FOR REPAIRS. SENT EC TAG W/PICS; Dispatcher Remarks: nan; Office Remarks: , PWR-I "/>
    <m/>
    <m/>
    <m/>
    <m/>
    <m/>
    <m/>
    <m/>
    <m/>
    <s v=" "/>
    <m/>
    <m/>
    <m/>
    <m/>
    <m/>
    <m/>
    <m/>
    <m/>
    <m/>
    <m/>
    <m/>
    <m/>
    <m/>
    <m/>
    <m/>
    <m/>
    <m/>
    <m/>
    <m/>
    <m/>
    <m/>
    <s v="FIRE, POLE"/>
    <s v="POLE-WOOD"/>
    <m/>
    <m/>
    <m/>
    <m/>
    <m/>
    <m/>
    <m/>
    <m/>
    <m/>
    <m/>
    <m/>
    <m/>
    <m/>
    <m/>
    <m/>
    <m/>
    <m/>
    <m/>
    <m/>
    <m/>
    <m/>
    <m/>
    <m/>
    <m/>
    <m/>
    <m/>
    <m/>
    <m/>
    <m/>
    <m/>
    <m/>
    <m/>
    <m/>
    <m/>
    <m/>
    <m/>
    <m/>
    <m/>
    <m/>
    <m/>
    <m/>
    <m/>
    <m/>
    <m/>
    <m/>
    <m/>
    <m/>
    <m/>
    <m/>
  </r>
  <r>
    <n v="1907"/>
    <s v="R6HJ"/>
    <s v="3 - QC Complete"/>
    <n v="44515"/>
    <n v="44617"/>
    <s v="Pole top burnt and primary crossarm lying on side due to equipment failure. The ensuing fire was limited to PG&amp;E assets only. This information is preliminary."/>
    <s v="\\fxshare-nas05\quotashare-fs01\ESA\5 - Ignition Tracking\2021_Ignition_QC_Folders\20211023_1507071_21-0135538_nan_T005434010"/>
    <s v=" "/>
    <s v="Y"/>
    <s v="R6HJ"/>
    <s v="updated ec tag #, updated outage time, updated lat/long"/>
    <n v="44509"/>
    <m/>
    <s v="Not In Scope"/>
    <m/>
    <m/>
    <m/>
    <m/>
    <m/>
    <m/>
    <m/>
    <m/>
    <m/>
    <m/>
    <m/>
    <m/>
    <m/>
    <m/>
    <m/>
    <m/>
    <m/>
    <m/>
    <m/>
    <m/>
    <m/>
    <m/>
    <m/>
    <m/>
    <m/>
    <m/>
    <m/>
    <m/>
    <m/>
    <m/>
    <m/>
    <m/>
    <s v="N"/>
    <m/>
    <m/>
    <m/>
    <m/>
    <m/>
    <m/>
    <s v="N"/>
    <m/>
    <m/>
    <m/>
    <m/>
    <m/>
    <m/>
    <s v=" "/>
    <x v="63"/>
    <s v="19:11:00"/>
    <n v="44492"/>
    <s v="19:02:00"/>
    <s v="FAS"/>
    <s v="N"/>
    <s v="N"/>
    <s v="1507071, 1507228"/>
    <s v="21-0135538"/>
    <m/>
    <s v="T005434010"/>
    <n v="122250068"/>
    <m/>
    <m/>
    <m/>
    <s v=" "/>
    <x v="0"/>
    <x v="0"/>
    <s v="N"/>
    <s v="N"/>
    <s v="N"/>
    <s v="On October 23, 2021 at 1911 hours, a PG&amp;E Troubleman was dispatched to the San Leandro U 1114 12kV Distribution Circuit on Sidney Avenue, east of Lark Street in Alameda in response to an outage and pole fire.  The responding Troubleman arrived on the scene and discovered a burnt pole and broken crossarm.  Initial analysis indicates tracking caused the ignition.  The outage resulted in an outage to 38 customers. The ensuing fire was contained to PG&amp;E assets and the fire was self-extinguished.  On October 24, 2021 a PG&amp;E Hired Contract Crew replaced the burnt primary crossarm.  "/>
    <s v="PG&amp;E"/>
    <s v="Other"/>
    <s v="Crossarm"/>
    <s v="D"/>
    <s v="D"/>
    <s v="Structure-PG&amp;E only"/>
    <m/>
    <m/>
    <m/>
    <m/>
    <m/>
    <s v="Contamination"/>
    <s v="Contamination"/>
    <s v="Tracking"/>
    <s v="Y"/>
    <s v="Overhead"/>
    <x v="0"/>
    <s v="Crossarm"/>
    <s v="Crossarm"/>
    <n v="100911685"/>
    <s v=" "/>
    <x v="0"/>
    <n v="37.710000277900001"/>
    <n v="-122.1290032054"/>
    <s v="Alameda"/>
    <s v="SAN LEANDRO U 1114"/>
    <n v="12000"/>
    <s v="SAN LEANDRO U 1114CB"/>
    <x v="0"/>
    <s v="Self Extinguished"/>
    <s v="Urban"/>
    <s v="Fire-resistive fuel bed"/>
    <m/>
    <s v="N"/>
    <m/>
    <m/>
    <m/>
    <s v="N/A "/>
    <s v="N"/>
    <s v="N"/>
    <m/>
    <m/>
    <s v="2021-10-26"/>
    <m/>
    <m/>
    <m/>
    <m/>
    <m/>
    <m/>
    <m/>
    <m/>
    <m/>
    <m/>
    <m/>
    <m/>
    <m/>
    <m/>
    <m/>
    <m/>
    <m/>
    <m/>
    <m/>
    <s v=" "/>
    <s v="EAST BAY"/>
    <s v="HAYWARD 02"/>
    <s v="19:11"/>
    <s v="10/23/2021"/>
    <s v="1507071"/>
    <s v="T005434010"/>
    <n v="14891"/>
    <s v="SYLVIA WAY"/>
    <s v="SAN LEANDRO"/>
    <n v="37.709850000000003"/>
    <n v="-122.12918999999999"/>
    <s v="M2TGFME"/>
    <s v="MOORE, GARY"/>
    <n v="13111114"/>
    <s v="20211023 19:53"/>
    <n v="9111"/>
    <n v="1"/>
    <s v="FOUND BURNT POLE TOP AND PRIMARY ARM LAYING ON SIDE. OPENED 51165 FOR SAFETY AND ISSUED TAG FOR CREW TO REPLACE PRIMARY CROSS ARM"/>
    <s v="Y"/>
    <m/>
    <m/>
    <s v="37.7100733,-122.1291050,11.800000,3D"/>
    <m/>
    <m/>
    <m/>
    <m/>
    <m/>
    <s v="N"/>
    <s v="Y"/>
    <m/>
    <s v="Clear"/>
    <m/>
    <s v="PGE&amp;E-Owned Structure/Equipment"/>
    <s v="POLE TOP AND PRIMARY CROSS ARM"/>
    <s v="Calm"/>
    <m/>
    <s v="PG&amp;E Equipment"/>
    <m/>
    <s v="Structure Only"/>
    <m/>
    <s v="Self Extinguished"/>
    <m/>
    <s v="Overhead"/>
    <m/>
    <s v="N"/>
    <m/>
    <m/>
    <m/>
    <s v="FIRE, POLE"/>
    <s v="CROSSARM, WOOD"/>
    <s v="N"/>
    <s v=" "/>
    <s v="Unplanned"/>
    <s v="Mission"/>
    <s v="Hayward"/>
    <s v="013111114, SAN LEANDRO-1114"/>
    <s v="21-0135538"/>
    <s v="Unplanned"/>
    <s v="Clear;32-90 F"/>
    <s v="22"/>
    <s v="11178"/>
    <s v="NO"/>
    <s v="Force Out"/>
    <s v="Sustained"/>
    <s v="No"/>
    <s v="51165"/>
    <s v="OH"/>
    <s v="Fuse"/>
    <s v="1507071"/>
    <s v="Crossarm, Wood, Broken"/>
    <m/>
    <s v="10/24/21 00:49"/>
    <m/>
    <s v="E/S LARK AVE @ SIDNEY AVE"/>
    <s v="1 POLE NE/OF FUCO 51165"/>
    <m/>
    <m/>
    <m/>
    <m/>
    <m/>
    <m/>
    <m/>
    <m/>
    <m/>
    <m/>
    <m/>
    <m/>
    <m/>
    <m/>
    <m/>
    <m/>
    <m/>
    <m/>
    <m/>
    <m/>
    <m/>
    <m/>
    <m/>
    <m/>
  </r>
  <r>
    <n v="1906"/>
    <s v="MXX7"/>
    <s v="3 - QC Complete"/>
    <n v="44493"/>
    <n v="44617"/>
    <s v="Duplicate of index 1907. Pole top burnt and primary crossarm lying on side due to equipment failure. The ensuing fire was limited to PG&amp;E assets only. This information is preliminary."/>
    <s v="\\fxshare-nas05\quotashare-fs01\ESA\5 - Ignition Tracking\2021_Ignition_QC_Folders\20211023_nan_nan_nan_2051729903"/>
    <s v=" "/>
    <m/>
    <m/>
    <m/>
    <m/>
    <m/>
    <s v="Not In Scope"/>
    <m/>
    <m/>
    <m/>
    <m/>
    <m/>
    <m/>
    <m/>
    <m/>
    <m/>
    <m/>
    <m/>
    <m/>
    <m/>
    <m/>
    <m/>
    <m/>
    <m/>
    <m/>
    <m/>
    <m/>
    <m/>
    <m/>
    <m/>
    <m/>
    <m/>
    <m/>
    <m/>
    <m/>
    <m/>
    <m/>
    <m/>
    <m/>
    <m/>
    <m/>
    <m/>
    <m/>
    <m/>
    <m/>
    <m/>
    <m/>
    <m/>
    <m/>
    <m/>
    <m/>
    <m/>
    <m/>
    <s v=" "/>
    <x v="63"/>
    <s v="18:22:00"/>
    <m/>
    <m/>
    <s v="FAS"/>
    <s v="N"/>
    <s v="Y"/>
    <m/>
    <m/>
    <m/>
    <n v="2051729903"/>
    <m/>
    <m/>
    <m/>
    <m/>
    <s v=" "/>
    <x v="0"/>
    <x v="0"/>
    <s v="N"/>
    <s v="N"/>
    <s v="N"/>
    <s v="Duplicate of index 1907. Pole top burnt and primary crossarm lying on side due to equipment failure. The ensuing fire was limited to PG&amp;E assets only. This information is preliminary."/>
    <s v="PG&amp;E"/>
    <s v="Other"/>
    <s v="Crossarm"/>
    <s v="D"/>
    <m/>
    <s v="Structure-PG&amp;E only"/>
    <m/>
    <m/>
    <m/>
    <m/>
    <m/>
    <s v="Duplicate"/>
    <m/>
    <m/>
    <m/>
    <s v="Overhead"/>
    <x v="1"/>
    <m/>
    <m/>
    <m/>
    <s v=" "/>
    <x v="0"/>
    <n v="37.710061699999997"/>
    <n v="-122.12910170000001"/>
    <s v="Alameda"/>
    <s v="SAN LEANDRO U 1114"/>
    <n v="12000"/>
    <s v="SAN LEANDRO U 1114CB"/>
    <x v="0"/>
    <s v="Self Extinguished"/>
    <s v="Urban"/>
    <m/>
    <m/>
    <s v="N"/>
    <m/>
    <m/>
    <m/>
    <m/>
    <s v="N"/>
    <s v="N"/>
    <m/>
    <m/>
    <s v="2021-10-26"/>
    <m/>
    <m/>
    <m/>
    <m/>
    <m/>
    <m/>
    <m/>
    <m/>
    <m/>
    <m/>
    <m/>
    <m/>
    <m/>
    <m/>
    <m/>
    <m/>
    <m/>
    <m/>
    <m/>
    <s v="  "/>
    <s v="EAST BAY"/>
    <s v="HAYWARD 02"/>
    <s v="18:22"/>
    <n v="44492"/>
    <m/>
    <n v="2051729903"/>
    <n v="1610"/>
    <s v="SIDNEY AVE"/>
    <s v="SAN LEANDRO"/>
    <n v="37.709865999999998"/>
    <n v="-122.129058"/>
    <s v="M2TGFME"/>
    <s v="MOORE, GARY"/>
    <n v="13111114"/>
    <s v="20211023 19:30"/>
    <n v="1111"/>
    <n v="1"/>
    <s v="FOUND BURNT POLE TOP AND PRIMARY ARM LAYING ON SIDE. OPENED 51165 FOR SAFETY AND ISSUED TAG FOR CREW TO REPLACE PRIMARY CROSS ARM"/>
    <s v="Y"/>
    <n v="4"/>
    <s v="\\fxshare-nas05\quotashare-fs01\ESA\5 - Ignition Tracking\Fire_Tab_Attachment_Files"/>
    <s v="37.7100617,-122.1291017,11.900000,3D"/>
    <m/>
    <m/>
    <m/>
    <m/>
    <m/>
    <s v="N"/>
    <s v="Y"/>
    <s v="Y"/>
    <s v="Clear"/>
    <m/>
    <s v="PGE&amp;E-Owned Structure/Equipment"/>
    <s v="POLE TOP AND PRIMARY CROSS ARM"/>
    <s v="Calm"/>
    <m/>
    <s v="PG&amp;E Equipment"/>
    <m/>
    <s v="Structure Only"/>
    <m/>
    <s v="Self Extinguished"/>
    <m/>
    <s v="Overhead"/>
    <m/>
    <s v="N"/>
    <m/>
    <m/>
    <m/>
    <m/>
    <m/>
    <m/>
    <s v="  "/>
    <m/>
    <m/>
    <m/>
    <m/>
    <m/>
    <m/>
    <m/>
    <m/>
    <m/>
    <m/>
    <m/>
    <m/>
    <m/>
    <m/>
    <m/>
    <m/>
    <m/>
    <m/>
    <m/>
    <m/>
    <m/>
    <m/>
    <m/>
    <m/>
    <m/>
    <m/>
    <m/>
    <m/>
    <m/>
    <m/>
    <m/>
    <m/>
    <m/>
    <m/>
    <m/>
    <m/>
    <m/>
    <m/>
    <m/>
    <m/>
    <m/>
    <m/>
    <m/>
    <m/>
    <m/>
    <m/>
    <m/>
  </r>
  <r>
    <n v="1905"/>
    <s v="CATX"/>
    <s v="3 - QC Complete"/>
    <n v="44501"/>
    <n v="44617"/>
    <s v="Two spans of wire were down and a pole was burnt with transformers on the ground. Troubleman notes that there could have been a bird nest contact. The ensuing fire was limited to PG&amp;E assets only. This information is preliminary."/>
    <s v="\\fxshare-nas05\quotashare-fs01\ESA\5 - Ignition Tracking\2021_Ignition_QC_Folders\20211023_1506446_21-0135504_nan_T005433537"/>
    <s v=" "/>
    <m/>
    <s v="CATX"/>
    <s v="Outage Time updated to FNL on ILIS Report, Fire LAT/LONG changed to pole (SAP #102258437)"/>
    <n v="44501"/>
    <m/>
    <s v="Not In Scope"/>
    <m/>
    <m/>
    <m/>
    <m/>
    <m/>
    <m/>
    <m/>
    <m/>
    <m/>
    <m/>
    <m/>
    <m/>
    <m/>
    <m/>
    <m/>
    <m/>
    <m/>
    <m/>
    <m/>
    <m/>
    <m/>
    <m/>
    <m/>
    <m/>
    <m/>
    <m/>
    <m/>
    <m/>
    <m/>
    <m/>
    <m/>
    <m/>
    <s v="N"/>
    <m/>
    <m/>
    <m/>
    <m/>
    <m/>
    <m/>
    <s v="Y"/>
    <n v="44501"/>
    <n v="44501"/>
    <s v="TJBU"/>
    <s v="Travis Brauer (661) 312-3224"/>
    <s v="Travis advised he located two poles with wires down. There was a Pole fire at pole SAP #100233159. The fire was contained to the pole and self extinguished. The other pole (SAP#100238957) did not have an ignition involved"/>
    <m/>
    <s v=" "/>
    <x v="63"/>
    <s v="08:03:00"/>
    <n v="44492"/>
    <s v="03:04:00"/>
    <s v="FAS"/>
    <s v="N"/>
    <s v="N"/>
    <n v="1506446"/>
    <s v="21-0135504"/>
    <m/>
    <s v="T005433537"/>
    <n v="122249634"/>
    <m/>
    <m/>
    <m/>
    <s v=" "/>
    <x v="0"/>
    <x v="0"/>
    <s v="N"/>
    <s v="N"/>
    <s v="N"/>
    <s v="On September 23, 2021 at 0803 hours, a PG&amp;E Troubleman was dispatched to the Temblor 1104 12kV distribution circuit near Lokern Road and Lost Hills Road in the vicinity of McKittrick in response to a burnt pole. Initial analysis indicates a bird nest caused the ignition. The fire damaged a transformer, crossarm, pole and cutout. The ensuing fire was contained to the pole and self-extinguished. The PG&amp;E Troubleman put in a tag for the damaged equipment to be replaced and is pending completion.  "/>
    <s v="PG&amp;E"/>
    <s v="Other"/>
    <s v="Pole"/>
    <s v="D"/>
    <s v="D"/>
    <s v="Structure-PG&amp;E only"/>
    <s v="Fire was contianed to the pole "/>
    <m/>
    <m/>
    <m/>
    <m/>
    <s v="Contact - Animal - Nest"/>
    <s v="Contact from object"/>
    <s v="Nest Contact"/>
    <s v="N"/>
    <s v="Overhead"/>
    <x v="0"/>
    <s v="Pole"/>
    <s v="Pole, Crossarm, Transformer, Cutout"/>
    <n v="100233159"/>
    <s v=" "/>
    <x v="0"/>
    <n v="35.360939293900003"/>
    <n v="-119.77456388340001"/>
    <s v="Kern"/>
    <s v="TEMBLOR 1104"/>
    <n v="12000"/>
    <s v="TEMBLOR 11043013"/>
    <x v="0"/>
    <s v="Self Extinguished"/>
    <s v="Herbaceous"/>
    <s v="Grass Fuel Model"/>
    <s v="Dry Grass"/>
    <s v="N"/>
    <m/>
    <m/>
    <m/>
    <m/>
    <s v="N"/>
    <s v="N"/>
    <m/>
    <m/>
    <s v="2021-10-26"/>
    <m/>
    <m/>
    <m/>
    <m/>
    <m/>
    <m/>
    <m/>
    <m/>
    <m/>
    <m/>
    <m/>
    <m/>
    <m/>
    <m/>
    <m/>
    <m/>
    <m/>
    <m/>
    <m/>
    <s v="  "/>
    <s v="MISSION"/>
    <s v="TAFT 02"/>
    <s v="08:03"/>
    <n v="44492"/>
    <s v="1506446"/>
    <s v="T005433537"/>
    <m/>
    <s v="SEC 36-29/20"/>
    <s v="MC KITTRICK"/>
    <n v="35.367820000000002"/>
    <n v="-119.73566"/>
    <s v="K1TTJBU"/>
    <s v="BRAUER, TRAVIS"/>
    <n v="252551104"/>
    <s v="20211023 15:15"/>
    <n v="9002"/>
    <n v="1"/>
    <s v="TWO SEPERTATE LOCATIONS WITH DAMAGE. LOC 1 HAS 2 SPANS OF WIRE DOWN.  LOC 2 HAS BURNT POLE WITH TX'S ON THE GROUND. 2 EC TAGS SENT TO ONCALL"/>
    <s v="Y"/>
    <m/>
    <m/>
    <s v="35.3974367,-119.7174383,241.100000,3D"/>
    <m/>
    <m/>
    <m/>
    <m/>
    <m/>
    <s v="N"/>
    <s v="Y"/>
    <m/>
    <s v="Clear"/>
    <m/>
    <s v="PGE&amp;E-Owned Structure/Equipment"/>
    <m/>
    <s v="Light"/>
    <m/>
    <s v="PG&amp;E Equipment"/>
    <m/>
    <s v="Structure Only"/>
    <m/>
    <s v="Self Extinguished"/>
    <m/>
    <s v="Overhead"/>
    <m/>
    <s v="N"/>
    <m/>
    <m/>
    <m/>
    <s v="OVERHEAD"/>
    <s v="POLE-WOOD"/>
    <s v="N"/>
    <s v="  "/>
    <s v="Unplanned"/>
    <s v="Kern"/>
    <s v="Kern"/>
    <s v="252551104, TEMBLOR-1104"/>
    <s v="21-0135504"/>
    <s v="Unplanned"/>
    <s v="Clear;32-90 F"/>
    <s v="9"/>
    <m/>
    <s v="YES"/>
    <m/>
    <s v="Sustained"/>
    <s v="No"/>
    <s v="14233"/>
    <s v="OH"/>
    <s v="Trip Saver"/>
    <s v="1506446"/>
    <s v="Pole-Wood, Burned/flashed"/>
    <m/>
    <m/>
    <m/>
    <s v="NW NE4 32-29/21"/>
    <s v="BRAUER, TRAVIS 661-312-3224: BURNT/ BROKEN POLE"/>
    <m/>
    <m/>
    <m/>
    <m/>
    <m/>
    <m/>
    <m/>
    <m/>
    <m/>
    <m/>
    <m/>
    <m/>
    <m/>
    <m/>
    <m/>
    <m/>
    <m/>
    <m/>
    <m/>
    <m/>
    <m/>
    <m/>
    <m/>
    <m/>
  </r>
  <r>
    <n v="1904"/>
    <s v="MXX7"/>
    <s v="3 - QC Complete"/>
    <n v="44492"/>
    <n v="44617"/>
    <s v="Structure fire, not attributable to PG&amp;E assets. PG&amp;E assets were affected. This information is preliminary."/>
    <s v="\\fxshare-nas05\quotashare-fs01\ESA\5 - Ignition Tracking\2021_Ignition_QC_Folders\20211023_1506750_nan_nan_T005433616"/>
    <s v=" "/>
    <m/>
    <m/>
    <m/>
    <m/>
    <m/>
    <s v="Not In Scope"/>
    <m/>
    <m/>
    <m/>
    <m/>
    <m/>
    <m/>
    <m/>
    <m/>
    <m/>
    <m/>
    <m/>
    <m/>
    <m/>
    <m/>
    <m/>
    <m/>
    <m/>
    <m/>
    <m/>
    <m/>
    <m/>
    <m/>
    <m/>
    <m/>
    <m/>
    <m/>
    <m/>
    <m/>
    <m/>
    <m/>
    <m/>
    <m/>
    <m/>
    <m/>
    <m/>
    <m/>
    <m/>
    <m/>
    <m/>
    <m/>
    <m/>
    <m/>
    <m/>
    <m/>
    <m/>
    <m/>
    <s v=" "/>
    <x v="63"/>
    <s v="09:10:00"/>
    <n v="44492"/>
    <s v="09:10:00"/>
    <s v="FAS"/>
    <s v="N"/>
    <s v="N"/>
    <n v="1506750"/>
    <m/>
    <m/>
    <s v="T005433616"/>
    <m/>
    <m/>
    <m/>
    <m/>
    <s v=" "/>
    <x v="0"/>
    <x v="1"/>
    <s v="N"/>
    <s v="N"/>
    <s v="N"/>
    <s v="Structure fire, not attributable to PG&amp;E assets. PG&amp;E assets were affected. This information is preliminary."/>
    <s v="Not PG&amp;E"/>
    <s v="Building"/>
    <m/>
    <m/>
    <m/>
    <s v="Structure-only"/>
    <m/>
    <m/>
    <m/>
    <m/>
    <m/>
    <s v="Other Fire: Non-PG&amp;E related"/>
    <m/>
    <m/>
    <m/>
    <s v="Underbuild"/>
    <x v="1"/>
    <m/>
    <m/>
    <m/>
    <s v=" "/>
    <x v="0"/>
    <n v="37.383479999999999"/>
    <n v="-122.09074"/>
    <s v="Santa Clara"/>
    <s v="MOUNTAIN VIEW 1106"/>
    <n v="12000"/>
    <m/>
    <x v="0"/>
    <s v="Santa Clara County FD"/>
    <s v="Urban"/>
    <m/>
    <m/>
    <m/>
    <m/>
    <m/>
    <m/>
    <m/>
    <s v="N"/>
    <s v="N"/>
    <m/>
    <m/>
    <s v="2021-10-26"/>
    <m/>
    <m/>
    <m/>
    <m/>
    <m/>
    <m/>
    <m/>
    <m/>
    <m/>
    <m/>
    <m/>
    <m/>
    <m/>
    <m/>
    <m/>
    <m/>
    <m/>
    <m/>
    <m/>
    <s v="  "/>
    <s v="HUMBOLDT"/>
    <s v="CUPERTINO 02"/>
    <s v="09:10"/>
    <n v="44492"/>
    <s v="1506750"/>
    <s v="T005433616"/>
    <n v="146"/>
    <s v="MOUNTAIN VIEW AVE"/>
    <s v="LOS ALTOS"/>
    <n v="37.38355"/>
    <n v="-122.09072"/>
    <s v="G1TSLBI"/>
    <s v="BENTLEY, STEVEN"/>
    <n v="82031106"/>
    <s v="20211023 10:50"/>
    <n v="9002"/>
    <m/>
    <s v="Created EC tag for crew to replace melted 4/0 UG triplex from pole to SB to another SB. Caused by structure fire at 821 Raymundo Ave Los Altos. Temp de-energized tran during fire. 3 customers affected for duration. 821 Raymundo for much longer."/>
    <s v="Y"/>
    <m/>
    <m/>
    <m/>
    <n v="37.383479999999999"/>
    <n v="-122.09074"/>
    <s v="Structure fire started at base of panel or panel. Arson investigation pending"/>
    <s v="Tristen Hensley 408-378-4010"/>
    <m/>
    <s v="N"/>
    <s v="Y"/>
    <m/>
    <s v="Clear"/>
    <m/>
    <s v="Customer-Owned Structure/Equipment"/>
    <m/>
    <s v="Calm"/>
    <m/>
    <s v="Unknown"/>
    <m/>
    <s v="Structure Only"/>
    <m/>
    <s v="Fire Dept"/>
    <s v="Santa Clara County Fire event # C212960016"/>
    <s v="Underbuild"/>
    <m/>
    <s v="Y"/>
    <s v="photos"/>
    <s v="PG&amp;E Employee"/>
    <s v="SLBi and arson investigator"/>
    <s v="FIRE, HOUSE OR BLDG"/>
    <s v="CONDUCTOR, UNDERGROUND"/>
    <s v="N"/>
    <s v="  "/>
    <m/>
    <m/>
    <m/>
    <m/>
    <m/>
    <m/>
    <m/>
    <m/>
    <m/>
    <m/>
    <m/>
    <m/>
    <m/>
    <m/>
    <m/>
    <m/>
    <m/>
    <m/>
    <m/>
    <m/>
    <m/>
    <m/>
    <m/>
    <m/>
    <m/>
    <m/>
    <m/>
    <m/>
    <m/>
    <m/>
    <m/>
    <m/>
    <m/>
    <m/>
    <m/>
    <m/>
    <m/>
    <m/>
    <m/>
    <m/>
    <m/>
    <m/>
    <m/>
    <m/>
    <m/>
    <m/>
    <m/>
  </r>
  <r>
    <n v="1903"/>
    <s v="MXX7"/>
    <s v="3 - QC Complete"/>
    <n v="44492"/>
    <n v="44617"/>
    <s v="Other fire, not attributable to PG&amp;E assets. This information is preliminary."/>
    <s v="\\fxshare-nas05\quotashare-fs01\ESA\5 - Ignition Tracking\2021_Ignition_QC_Folders\20211023_nan_nan_nan_7222130757"/>
    <s v=" "/>
    <m/>
    <m/>
    <m/>
    <m/>
    <m/>
    <s v="Not In Scope"/>
    <m/>
    <m/>
    <m/>
    <m/>
    <m/>
    <m/>
    <m/>
    <m/>
    <m/>
    <m/>
    <m/>
    <m/>
    <m/>
    <m/>
    <m/>
    <m/>
    <m/>
    <m/>
    <m/>
    <m/>
    <m/>
    <m/>
    <m/>
    <m/>
    <m/>
    <m/>
    <m/>
    <m/>
    <m/>
    <m/>
    <m/>
    <m/>
    <m/>
    <m/>
    <m/>
    <m/>
    <m/>
    <m/>
    <m/>
    <m/>
    <m/>
    <m/>
    <m/>
    <m/>
    <m/>
    <m/>
    <s v=" "/>
    <x v="63"/>
    <s v="08:14:00"/>
    <m/>
    <m/>
    <s v="FAS"/>
    <s v="N"/>
    <s v="N"/>
    <m/>
    <m/>
    <m/>
    <n v="7222130757"/>
    <m/>
    <m/>
    <m/>
    <m/>
    <s v=" "/>
    <x v="0"/>
    <x v="1"/>
    <s v="N"/>
    <s v="N"/>
    <s v="N"/>
    <s v="Other fire, not attributable to PG&amp;E assets. This information is preliminary."/>
    <s v="Not PG&amp;E"/>
    <s v="Building"/>
    <m/>
    <m/>
    <m/>
    <s v="Structure-only"/>
    <m/>
    <m/>
    <m/>
    <m/>
    <m/>
    <s v="Other Fire: Non-PG&amp;E related"/>
    <m/>
    <m/>
    <m/>
    <s v="Overhead"/>
    <x v="1"/>
    <m/>
    <m/>
    <m/>
    <s v=" "/>
    <x v="0"/>
    <n v="36.728576699999998"/>
    <n v="-119.7992117"/>
    <s v="Fresno"/>
    <s v="WEST FRESNO 1103"/>
    <n v="12000"/>
    <m/>
    <x v="0"/>
    <s v="Fresno County FD"/>
    <s v="Urban"/>
    <m/>
    <m/>
    <m/>
    <m/>
    <m/>
    <m/>
    <m/>
    <s v="N"/>
    <s v="N"/>
    <m/>
    <m/>
    <s v="2021-10-26"/>
    <m/>
    <m/>
    <m/>
    <m/>
    <m/>
    <m/>
    <m/>
    <m/>
    <m/>
    <m/>
    <m/>
    <m/>
    <m/>
    <m/>
    <m/>
    <m/>
    <m/>
    <m/>
    <m/>
    <s v="  "/>
    <s v="EAST BAY"/>
    <s v="FRESNO 06"/>
    <s v="08:14"/>
    <n v="44492"/>
    <m/>
    <n v="7222130757"/>
    <n v="1030"/>
    <s v="B ST"/>
    <s v="FRESNO"/>
    <n v="36.727978999999998"/>
    <n v="-119.79929300000001"/>
    <s v="F4TJWPI"/>
    <s v="POLSGROVE, JUSTIN"/>
    <n v="253731103"/>
    <s v="20211023 08:43"/>
    <n v="2640"/>
    <m/>
    <s v="per FFD cut in clear   disconnect at pole "/>
    <s v="Y"/>
    <m/>
    <m/>
    <s v="36.7285767,-119.7992117,84.300000,3D"/>
    <m/>
    <m/>
    <m/>
    <s v="fresno fire"/>
    <m/>
    <s v="N"/>
    <s v="Y"/>
    <s v="N"/>
    <s v="Clear"/>
    <m/>
    <s v="Customer-Owned Structure/Equipment"/>
    <m/>
    <s v="Calm"/>
    <m/>
    <s v="Unknown"/>
    <m/>
    <s v="Structure Only"/>
    <m/>
    <s v="Fire Dept"/>
    <m/>
    <s v="Overhead"/>
    <m/>
    <s v="N"/>
    <m/>
    <m/>
    <m/>
    <m/>
    <m/>
    <m/>
    <s v="  "/>
    <m/>
    <m/>
    <m/>
    <m/>
    <m/>
    <m/>
    <m/>
    <m/>
    <m/>
    <m/>
    <m/>
    <m/>
    <m/>
    <m/>
    <m/>
    <m/>
    <m/>
    <m/>
    <m/>
    <m/>
    <m/>
    <m/>
    <m/>
    <m/>
    <m/>
    <m/>
    <m/>
    <m/>
    <m/>
    <m/>
    <m/>
    <m/>
    <m/>
    <m/>
    <m/>
    <m/>
    <m/>
    <m/>
    <m/>
    <m/>
    <m/>
    <m/>
    <m/>
    <m/>
    <m/>
    <m/>
    <m/>
  </r>
  <r>
    <n v="1902"/>
    <s v="KRJ7"/>
    <s v="3 - QC Complete"/>
    <n v="44495"/>
    <n v="44617"/>
    <s v="Pole top burnt, most likely due to tracking. The ensuing fire was limited to PG&amp;E assets. This information is preliminary._x000a_"/>
    <s v="\\fxshare-nas05\quotashare-fs01\ESA\5 - Ignition Tracking\2021_Ignition_QC_Folders\20211022_1506401_21-0135354_nan_T005433409"/>
    <s v=" "/>
    <s v="Y"/>
    <s v="KRJ7"/>
    <s v="Coordinates updated and outage time"/>
    <n v="44495"/>
    <m/>
    <s v="Not In Scope"/>
    <m/>
    <m/>
    <m/>
    <m/>
    <m/>
    <m/>
    <m/>
    <m/>
    <m/>
    <m/>
    <m/>
    <m/>
    <m/>
    <m/>
    <m/>
    <m/>
    <m/>
    <m/>
    <m/>
    <m/>
    <m/>
    <m/>
    <m/>
    <m/>
    <m/>
    <s v="Y"/>
    <s v="MWQ1"/>
    <s v="N"/>
    <m/>
    <m/>
    <m/>
    <m/>
    <m/>
    <m/>
    <m/>
    <m/>
    <m/>
    <m/>
    <m/>
    <s v="Y"/>
    <n v="44495"/>
    <n v="44495"/>
    <s v="CJBw"/>
    <s v="805-249-3041"/>
    <s v="TMAN stated that he suspects the ignition was due to the moisture and that the fire originated from the bolt in the top bracket of the transformer. Local FD extinguished the fire and it started to pick back up so he suppressed it."/>
    <m/>
    <s v=" "/>
    <x v="64"/>
    <s v="22:19:00"/>
    <n v="44491"/>
    <s v="23:08:00"/>
    <s v="FAS"/>
    <s v="N"/>
    <s v="N"/>
    <n v="1506401"/>
    <s v="21-0135354"/>
    <m/>
    <s v="T005433409"/>
    <n v="122248369"/>
    <m/>
    <m/>
    <m/>
    <s v=" "/>
    <x v="0"/>
    <x v="0"/>
    <s v="N"/>
    <s v="N"/>
    <s v="N"/>
    <s v="On October 22, 2021 at 2219 hours, a PG&amp;E Troubleman was dispatched to the Sisquoc 1103 12kV Distribution Circuit on Tepusquet Road, north of Foxen Canyon Road in Santa Maria in response to an outage and pole fire. Initial analysis indicates tracking caused the ignition. The bolt at the top bracket of the OD transformer bank was the point of origin. The pole burnt in half but remained suspended as it was hanging by the OD bracket. The failure resulted in an outage to 4 customers. The ensuing fire was contained to PG&amp;E assets and the fire was suppressed by Santa Maria Fire Department. The PG&amp;E Troubleman noticed the fire reignite on the pole and he suppressed the fire that reignited. On October 22, 2021 a priority A notification was created to replace the burnt pole, OD transformer bank, and cutouts."/>
    <s v="PG&amp;E"/>
    <s v="Other"/>
    <s v="Pole"/>
    <s v="D"/>
    <s v="D"/>
    <s v="Structure-PG&amp;E only"/>
    <m/>
    <m/>
    <m/>
    <m/>
    <m/>
    <s v="Contamination"/>
    <s v="Contamination"/>
    <s v="Tracking"/>
    <s v="N"/>
    <s v="Overhead"/>
    <x v="0"/>
    <s v="Pole"/>
    <s v="Pole, Crossarm, Transformer, Cutouts"/>
    <n v="101862590"/>
    <s v=" "/>
    <x v="0"/>
    <n v="34.857681859700001"/>
    <n v="-120.2593048807"/>
    <s v="Santa Barbara"/>
    <s v="SISQUOC 1103"/>
    <n v="12000"/>
    <s v="SISQUOC 1103M14"/>
    <x v="1"/>
    <s v="Santa Maria Fire Dept, PG&amp;E Troubleman"/>
    <s v="Herbaceous"/>
    <s v="Fire-resistive fuel bed"/>
    <m/>
    <s v="Y"/>
    <s v="Alamo 2017"/>
    <m/>
    <m/>
    <m/>
    <s v="N"/>
    <s v="N"/>
    <m/>
    <m/>
    <s v="2021-10-26"/>
    <m/>
    <m/>
    <m/>
    <m/>
    <m/>
    <m/>
    <m/>
    <m/>
    <m/>
    <m/>
    <m/>
    <m/>
    <m/>
    <m/>
    <m/>
    <m/>
    <m/>
    <m/>
    <m/>
    <s v="  "/>
    <s v="LOS PADRES"/>
    <s v="SANTA MARIA 02"/>
    <s v="22:19"/>
    <n v="44491"/>
    <s v="1506401"/>
    <s v="T005433409"/>
    <m/>
    <s v="E/TEPESQUET RD N/FOXEN"/>
    <s v="SANTA MARIA"/>
    <n v="34.86336"/>
    <n v="-120.25612"/>
    <s v="L2TCJBW"/>
    <s v="BRIGGS, CHARLES"/>
    <n v="182811103"/>
    <s v="20211023 01:02"/>
    <n v="9110"/>
    <m/>
    <s v="POLE TOP IS BURNT AND HANGING BY OD BRACKET. "/>
    <s v="Y"/>
    <m/>
    <m/>
    <s v="34.8573550,-120.2597767,139.800000,3D"/>
    <m/>
    <m/>
    <m/>
    <s v="FD"/>
    <m/>
    <s v="N"/>
    <s v="Y"/>
    <m/>
    <s v="Rain"/>
    <m/>
    <s v="PGE&amp;E-Owned Structure/Equipment"/>
    <m/>
    <s v="Light"/>
    <m/>
    <s v="PG&amp;E Equipment"/>
    <m/>
    <s v="Structure Only"/>
    <m/>
    <s v="Fire Dept"/>
    <m/>
    <s v="Overhead"/>
    <m/>
    <s v="N"/>
    <m/>
    <m/>
    <m/>
    <s v="OVERHEAD"/>
    <s v="POLE-WOOD"/>
    <s v="N"/>
    <s v="  "/>
    <s v="Unplanned"/>
    <s v="Los Padres"/>
    <s v="Santa Maria"/>
    <s v="182811103, SISQUOC-1103"/>
    <s v="21-0135354"/>
    <s v="Unplanned"/>
    <s v="Clear;32-90 F"/>
    <s v="4"/>
    <m/>
    <s v="YES"/>
    <s v="Force Out"/>
    <s v="Sustained"/>
    <s v="No"/>
    <s v="TSB 1 S/OF 7595"/>
    <s v="OH"/>
    <s v="Jumpers"/>
    <s v="1506401"/>
    <s v="Pole-Wood, Burned/flashed"/>
    <m/>
    <s v="10/23/21 02:35"/>
    <m/>
    <s v="TSB 1 S/OF 7595"/>
    <s v="1 W/OF 930839 "/>
    <m/>
    <m/>
    <m/>
    <m/>
    <m/>
    <m/>
    <m/>
    <m/>
    <m/>
    <m/>
    <m/>
    <m/>
    <m/>
    <m/>
    <m/>
    <m/>
    <m/>
    <m/>
    <m/>
    <m/>
    <m/>
    <m/>
    <m/>
    <m/>
  </r>
  <r>
    <n v="1895"/>
    <s v="TLAL"/>
    <s v="3 - QC Complete"/>
    <n v="44494"/>
    <n v="44617"/>
    <s v="Melted insulator possibly due to tracking caused crossarm to burn. The ensuing fire was limited to PG&amp;E assets only. This information is preliminary. NXBY - could be a tie wire failure by description; OIS: 1505730; ILIS: 21-0134973; FOID: T005432449 (JMLT); EC F-Tag: 122246262; Circuit ID: 103401101, SAP Eqp ID: 101494040; County: Shasta; Division: North Valley"/>
    <s v="\\fxshare-nas05\quotashare-fs01\ESA\5 - Ignition Tracking\2021_Ignition_QC_Folders\20211022_1505730_21-0134973_nan_T005432449"/>
    <s v=" "/>
    <s v="Y"/>
    <s v="TLAL"/>
    <s v="Outage Time, Suspected Initiating Event, Failure Driver, Failure Sub-Driver Updated; EC Tag Added"/>
    <n v="44494"/>
    <s v="M5FZ (Exponent)"/>
    <s v="Complete"/>
    <m/>
    <m/>
    <m/>
    <m/>
    <m/>
    <m/>
    <m/>
    <m/>
    <m/>
    <m/>
    <m/>
    <m/>
    <m/>
    <m/>
    <m/>
    <m/>
    <m/>
    <m/>
    <m/>
    <m/>
    <m/>
    <m/>
    <m/>
    <m/>
    <m/>
    <s v="Y"/>
    <s v="MWQ1"/>
    <s v="Y"/>
    <n v="44508"/>
    <m/>
    <n v="44537"/>
    <m/>
    <s v="N"/>
    <m/>
    <m/>
    <m/>
    <m/>
    <m/>
    <m/>
    <s v="Y"/>
    <n v="44494"/>
    <n v="44494"/>
    <s v="JMLT"/>
    <s v="John Lytle (530) 949-6554"/>
    <s v="See Phone Interview Notes in the Reports Sub-folder"/>
    <m/>
    <s v=" "/>
    <x v="64"/>
    <s v="08:36:00"/>
    <n v="44491"/>
    <s v="09:23:00"/>
    <s v="FAS"/>
    <s v="N"/>
    <s v="N"/>
    <n v="1505730"/>
    <s v="21-0134973"/>
    <m/>
    <s v="T005432449"/>
    <n v="122246262"/>
    <m/>
    <m/>
    <s v="PG&amp;E_1895_Ignition_20211022_2.jpg"/>
    <s v=" "/>
    <x v="0"/>
    <x v="0"/>
    <s v="N"/>
    <s v="N"/>
    <s v="N"/>
    <s v="On October 22, 2021 at 1002 hours, a PG&amp;E Troubleman patrolled the Girvan 1101 12kV Distribution Circuit number 103401101, in the Tier 3 Extreme High Fire Threat District (HFTD) State Responsibility Area (SRA) near 8508 and 8523 Placer Rd, Redding, CA 96001. He observed an epoxy primary insulator that melted and glued the phase directly onto the steel pin with the energized phase lying directly on the 8' LS wood crossarm which caught fire on the 45' class-5 Douglas Fir line and buck wood pole (SAP Eqp ID 101494040, Koppers Co., Mfr. Year 1966). The Cooper NOVA line recloser 9732 (SAP Eqp ID: 44153271, Serial 400955, Material 343102, Mfr. Year 2013, SGF On) was disabled and closed, in order to investigate further. Initial analysis indicates the ignition was caused by overhead equipment failure, with a potential tracking involvement. The troubleman responded to and extinguished the structure-only fire. Temporary repairs were made by moving it forward one pin and an EC F-Tag 122246262 was submitted for remediation. The 110-minute outage affected 491 customers. There are still two epoxy insulators up that were most likely installed during the same time and have not been replaced. The line was returned to service on October 22, 2021. This information is preliminary."/>
    <s v="PG&amp;E"/>
    <s v="Other"/>
    <s v="Crossarm"/>
    <s v="D"/>
    <s v="D"/>
    <s v="Structure-PG&amp;E only"/>
    <s v="xarm damaged. temporary repairs made"/>
    <m/>
    <m/>
    <m/>
    <m/>
    <s v="Contamination"/>
    <s v="Contamination"/>
    <s v="Tracking"/>
    <s v="Y"/>
    <s v="Overhead"/>
    <x v="0"/>
    <s v="Crossarm"/>
    <s v="Insulator, Crossarm"/>
    <s v="103401101, 101494040"/>
    <s v=" "/>
    <x v="2"/>
    <n v="40.532831999999999"/>
    <n v="-122.474645"/>
    <s v="Shasta"/>
    <s v="GIRVAN 1101"/>
    <n v="12000"/>
    <s v="GIRVAN 11019732"/>
    <x v="1"/>
    <s v="Employee"/>
    <s v="Shrub"/>
    <s v="Grass Fuel Model"/>
    <m/>
    <s v="Y"/>
    <s v="Carr 2018"/>
    <m/>
    <m/>
    <m/>
    <s v="N"/>
    <s v="N"/>
    <m/>
    <m/>
    <s v="2021-10-22"/>
    <m/>
    <m/>
    <m/>
    <m/>
    <m/>
    <m/>
    <m/>
    <m/>
    <m/>
    <m/>
    <m/>
    <m/>
    <m/>
    <m/>
    <m/>
    <m/>
    <m/>
    <m/>
    <m/>
    <s v="  "/>
    <s v="PENINSULA"/>
    <s v="REDDING 01"/>
    <s v="08:36"/>
    <n v="44491"/>
    <s v="1505730"/>
    <s v="T005432449"/>
    <s v="15536"/>
    <s v="MIDDLETOWN PARK DR"/>
    <s v="REDDING"/>
    <n v="40.520969999999998"/>
    <n v="-122.47847"/>
    <s v="V8TJMLT"/>
    <s v="LYTLE, JOHN"/>
    <n v="103401101"/>
    <s v="20211022 12:10"/>
    <n v="9111"/>
    <m/>
    <s v="Melted epoxy insulator causing arm to burn. Temporary repairs made EC created for xarm replacement"/>
    <s v="Y"/>
    <m/>
    <m/>
    <m/>
    <n v="40.532831999999999"/>
    <n v="-122.474645"/>
    <m/>
    <m/>
    <m/>
    <s v="N"/>
    <s v="Y"/>
    <m/>
    <s v="Storm Rain"/>
    <m/>
    <s v="PGE&amp;E-Owned Structure/Equipment"/>
    <m/>
    <s v="Calm"/>
    <m/>
    <s v="PG&amp;E Equipment"/>
    <m/>
    <s v="Structure Only"/>
    <s v="xarm damaged. temporary repairs made"/>
    <s v="Employee"/>
    <s v="John Lytle"/>
    <s v="Overhead"/>
    <m/>
    <s v="Y"/>
    <s v="pictures"/>
    <s v="PG&amp;E Employee"/>
    <s v="John Lytle"/>
    <s v="FIRE, POLE"/>
    <s v="CROSSARM, WOOD"/>
    <s v="N"/>
    <s v="  "/>
    <s v="Unplanned"/>
    <s v="North Valley"/>
    <s v="Shasta"/>
    <s v="103401101, GIRVAN-1101"/>
    <s v="21-0134973"/>
    <s v="Unplanned"/>
    <s v="Clear;32-90 F"/>
    <s v="491"/>
    <s v="54010"/>
    <s v="NO"/>
    <s v="Force Out"/>
    <s v="Sustained"/>
    <s v="No"/>
    <s v="9732"/>
    <s v="OH"/>
    <s v="Line Recloser"/>
    <s v="1505730"/>
    <s v="Insulator, Broken"/>
    <s v="NONE"/>
    <m/>
    <m/>
    <s v="SE COR/O PLACER RD &amp; MONTGOMERY RANCH RD    W/O REDDING"/>
    <s v="CGC 118682743735 "/>
    <m/>
    <m/>
    <m/>
    <m/>
    <m/>
    <m/>
    <m/>
    <m/>
    <m/>
    <m/>
    <m/>
    <m/>
    <m/>
    <m/>
    <m/>
    <m/>
    <m/>
    <m/>
    <m/>
    <m/>
    <m/>
    <m/>
    <m/>
    <m/>
  </r>
  <r>
    <n v="2359"/>
    <s v="AHH7"/>
    <s v="3 - QC Complete"/>
    <n v="44579"/>
    <n v="44617"/>
    <s v="Pole fire with lines hanging. Crew to replace riser. This information is preliminary."/>
    <s v="\\fxshare-nas05\quotashare-fs01\ESA\5 - Ignition Tracking\2021_Ignition_QC_Folders\20211022_nan_nan_nan_0009491023"/>
    <s v=" "/>
    <s v="Y"/>
    <s v="ahh7"/>
    <s v="Updated suspected initiating event, updated coordinates. Updated fire size. "/>
    <s v="1/18/20222"/>
    <m/>
    <s v="Not In Scope"/>
    <m/>
    <m/>
    <m/>
    <m/>
    <m/>
    <m/>
    <m/>
    <m/>
    <m/>
    <m/>
    <m/>
    <m/>
    <m/>
    <m/>
    <m/>
    <m/>
    <m/>
    <m/>
    <m/>
    <m/>
    <m/>
    <m/>
    <m/>
    <m/>
    <m/>
    <m/>
    <m/>
    <m/>
    <m/>
    <m/>
    <m/>
    <m/>
    <s v="N"/>
    <m/>
    <m/>
    <m/>
    <m/>
    <m/>
    <m/>
    <s v="Y"/>
    <n v="44579"/>
    <n v="44579"/>
    <s v="JWPI "/>
    <s v="559-240-3568"/>
    <s v=" "/>
    <m/>
    <m/>
    <x v="64"/>
    <s v="12:54"/>
    <m/>
    <m/>
    <s v="FAS"/>
    <s v="Y"/>
    <s v="N"/>
    <m/>
    <s v="N/A "/>
    <m/>
    <n v="9491023"/>
    <m/>
    <m/>
    <m/>
    <m/>
    <s v=" "/>
    <x v="0"/>
    <x v="1"/>
    <s v="N"/>
    <s v="N"/>
    <s v="N"/>
    <s v="On October 22nd, 2021 at 0054 hours, a PG&amp;E Troubleman was dispatched to the California Ave 12kV Distribution Circuit in the intersection of S Cedar Ave &amp; E Kings Canyon Road in Fresno in response to a pole fire with lines hanging. Initial analysis indicates an unidentified individual caused the ignition via arson. The responding Troubleman indicated law enforcement was in pursuit of an arsonists that day who was going up and down both S Cedar Ave and E Kings Canyon Road intentionally starting fires. The ensuing fire was isolated to grass at the bases of the PG&amp;E assets and the asset themselves. The fire was suppressed by Fresno FD and was less than 3 meters in size. The pole had been de-energized prior (up to a year before) to the incident and was not energized the day of the incident. The original PM#31555591 was cancelled and the job was added to an existing PM #35259967.  PM# 35259967 is an ongoing project/job in the area and the damaged assets will either be replaced or removed upon completion."/>
    <s v="Not PG&amp;E"/>
    <s v="Vegetation"/>
    <s v="Pole"/>
    <s v="D"/>
    <m/>
    <s v="&lt;3 meters of linear travel"/>
    <m/>
    <m/>
    <m/>
    <m/>
    <m/>
    <s v="Other Fire: Non-PG&amp;E related"/>
    <s v="Vandalism"/>
    <s v="Vandalism"/>
    <m/>
    <s v="Overhead"/>
    <x v="0"/>
    <s v="Pole"/>
    <m/>
    <m/>
    <s v=" "/>
    <x v="0"/>
    <n v="36.735810999999998"/>
    <n v="-119.754597"/>
    <s v="Fresno"/>
    <s v="CALIFORNIA AVE 1114"/>
    <n v="12000"/>
    <s v="CALIFORNIA AVE 1114CB"/>
    <x v="0"/>
    <s v="Unknown"/>
    <s v="Urban"/>
    <m/>
    <m/>
    <s v="N"/>
    <m/>
    <m/>
    <m/>
    <m/>
    <s v="Pending Data"/>
    <s v="Pending Data"/>
    <s v="Pending Data"/>
    <s v="Pending Data"/>
    <s v="2021-10-26"/>
    <m/>
    <m/>
    <m/>
    <m/>
    <m/>
    <m/>
    <m/>
    <m/>
    <m/>
    <m/>
    <m/>
    <m/>
    <m/>
    <m/>
    <m/>
    <m/>
    <m/>
    <m/>
    <m/>
    <s v=" "/>
    <s v="FRESNO"/>
    <s v="FRESNO 10"/>
    <s v="00:54:00"/>
    <n v="44491"/>
    <m/>
    <s v="0009491023"/>
    <s v="UNKNOWN"/>
    <s v="PREMISES DO NOT CHANGE"/>
    <s v="FRESNO"/>
    <n v="36.837364004629627"/>
    <n v="-119.801169"/>
    <s v="JWPI"/>
    <s v="POLSGROVE, JUSTIN"/>
    <m/>
    <m/>
    <n v="1102"/>
    <m/>
    <s v="Field Remarks: fire burnt riser need replaced ; Dispatcher Remarks: nan; Office Remarks: FRESNO FD ONSITE - POLE FIRE WITH LINES HANGING LOCATED ON THE INTERSECTION OF E KINGS CANYON RD AND S CEDAR AVE - NEED ETA: 559-621-4333"/>
    <m/>
    <m/>
    <m/>
    <m/>
    <m/>
    <m/>
    <m/>
    <m/>
    <s v=" "/>
    <m/>
    <m/>
    <m/>
    <m/>
    <m/>
    <m/>
    <m/>
    <m/>
    <m/>
    <m/>
    <m/>
    <m/>
    <m/>
    <m/>
    <m/>
    <m/>
    <m/>
    <m/>
    <m/>
    <m/>
    <m/>
    <m/>
    <m/>
    <m/>
    <m/>
    <m/>
    <m/>
    <m/>
    <m/>
    <m/>
    <m/>
    <m/>
    <m/>
    <m/>
    <m/>
    <m/>
    <m/>
    <m/>
    <m/>
    <m/>
    <m/>
    <m/>
    <m/>
    <m/>
    <m/>
    <m/>
    <m/>
    <m/>
    <m/>
    <m/>
    <m/>
    <m/>
    <m/>
    <m/>
    <m/>
    <m/>
    <m/>
    <m/>
    <m/>
    <m/>
    <m/>
    <m/>
    <m/>
    <m/>
    <m/>
    <m/>
    <m/>
    <m/>
    <m/>
    <m/>
    <m/>
    <m/>
  </r>
  <r>
    <n v="2281"/>
    <s v="DLY6"/>
    <s v="3 - QC Complete"/>
    <n v="44573"/>
    <n v="44617"/>
    <s v="Crossarm burnt, crew to replace pole bolt, crossarm, cutout and conductor. This information is preliminary."/>
    <s v="\\fxshare-nas05\quotashare-fs01\ESA\5 - Ignition Tracking\2021_Ignition_QC_Folders\20211022_1506297_nan_nan_T005433331"/>
    <s v=" "/>
    <s v="Y"/>
    <s v="DLY6"/>
    <s v="UPDATED CREATE TIME, OUTAGE TIME AND FO ID "/>
    <n v="44573"/>
    <m/>
    <s v="Not In Scope"/>
    <m/>
    <m/>
    <m/>
    <m/>
    <m/>
    <m/>
    <m/>
    <m/>
    <m/>
    <m/>
    <m/>
    <m/>
    <m/>
    <m/>
    <m/>
    <m/>
    <m/>
    <m/>
    <m/>
    <m/>
    <m/>
    <m/>
    <m/>
    <m/>
    <m/>
    <m/>
    <m/>
    <m/>
    <m/>
    <m/>
    <m/>
    <m/>
    <s v="N"/>
    <m/>
    <m/>
    <m/>
    <m/>
    <m/>
    <m/>
    <s v="N"/>
    <m/>
    <m/>
    <m/>
    <m/>
    <s v=" "/>
    <m/>
    <m/>
    <x v="64"/>
    <s v="18:51:00"/>
    <n v="44491"/>
    <s v="18:46:00"/>
    <s v="FAS"/>
    <s v="Y"/>
    <s v="N"/>
    <n v="1506297"/>
    <s v="21-0135338"/>
    <m/>
    <s v="T005433331, T005433331"/>
    <n v="122248342"/>
    <m/>
    <m/>
    <m/>
    <s v=" "/>
    <x v="0"/>
    <x v="0"/>
    <s v="N"/>
    <s v="N"/>
    <s v="N"/>
    <s v=" On October 22, 2021 at 18:51 hours, a PG&amp;E Troubleman was dispatched to the Oceano 1106, a 12kV Distribution Circuit on Grell Lane near South Elm Street in Oceano in response to reports of seeing an explosion on the pole. Initial analysis indicates equipment failure caused the ignition.  Upon investigating the area, the Troubleman found two blown fuses and the crossarm on fire which caused the conductor to become disconnected.  A power outage in the area affecting 315 customers was a result of this incident.  The ensuing fire was contained to the pole and it is unknown who suppressed the ignition.   A PG&amp;E Crew was onsite October 23, 2021 and replaced the transformer, crossarm, cutout and conductor."/>
    <s v="PG&amp;E"/>
    <s v="Other"/>
    <s v="Crossarm"/>
    <s v="D"/>
    <s v="D"/>
    <s v="Structure-PG&amp;E only"/>
    <s v="BURNT CROSS ARM"/>
    <m/>
    <m/>
    <m/>
    <m/>
    <s v="Equipment - PG&amp;E"/>
    <s v="All types of equipment / facility failure"/>
    <s v="Other"/>
    <s v="Y"/>
    <s v="Overhead"/>
    <x v="0"/>
    <s v="Pole"/>
    <s v="Transformer, crossarm, cutout, conductor "/>
    <n v="101879868"/>
    <s v=" "/>
    <x v="0"/>
    <n v="35.101170625100004"/>
    <n v="-120.59948190590001"/>
    <s v="San Luis Obispo"/>
    <s v="OCEANO 1106"/>
    <n v="12000"/>
    <s v="OCEANO 1106V26"/>
    <x v="0"/>
    <s v="Unknown"/>
    <s v="Urban"/>
    <s v="Brush fuel model"/>
    <s v="bushes "/>
    <s v="N"/>
    <m/>
    <m/>
    <m/>
    <m/>
    <s v="Pending Data"/>
    <s v="Pending Data"/>
    <s v="Pending Data"/>
    <s v="Pending Data"/>
    <s v="2021-12-21"/>
    <m/>
    <m/>
    <m/>
    <m/>
    <m/>
    <m/>
    <m/>
    <m/>
    <m/>
    <m/>
    <m/>
    <m/>
    <m/>
    <m/>
    <m/>
    <m/>
    <m/>
    <m/>
    <m/>
    <s v=" "/>
    <s v="LOS PADRES"/>
    <s v="SAN LUIS OBISPO 04"/>
    <s v="18:58:00"/>
    <n v="44491"/>
    <s v="1506297"/>
    <s v="T005433331"/>
    <s v="1484"/>
    <s v="23RD ST"/>
    <s v="OCEANO"/>
    <n v="35.103859999999997"/>
    <n v="-120.60559000000001"/>
    <s v="DEKF"/>
    <s v="KNUTSON, DUSTIN"/>
    <s v="182601106"/>
    <m/>
    <n v="9002"/>
    <m/>
    <s v="Field Remarks: CREW TO REPLACE BURNT CROSS ARM SINGLE PHASE NUMBER 6 COPPER, NG OH TX, AND 2 PART 75H CUTOUTS. WIRE BROKE AND RAN BOTH WAYS. ; Dispatcher Remarks: nan; Office Remarks: A:DOGS;X:LAVERN;R:CUTOMER SAW EXPLOSION ON POLE AND CURRENTLY PARTIALLY OUT-23RD AND WILMOR POLE, PWR-I "/>
    <m/>
    <m/>
    <m/>
    <m/>
    <m/>
    <m/>
    <m/>
    <m/>
    <s v=" "/>
    <m/>
    <m/>
    <m/>
    <m/>
    <m/>
    <m/>
    <m/>
    <m/>
    <m/>
    <m/>
    <m/>
    <m/>
    <m/>
    <m/>
    <m/>
    <m/>
    <m/>
    <m/>
    <m/>
    <m/>
    <m/>
    <s v="OVERHEAD"/>
    <s v="CROSSARM, WOOD"/>
    <m/>
    <m/>
    <m/>
    <m/>
    <m/>
    <m/>
    <m/>
    <m/>
    <m/>
    <m/>
    <m/>
    <m/>
    <m/>
    <m/>
    <m/>
    <m/>
    <m/>
    <m/>
    <m/>
    <m/>
    <m/>
    <m/>
    <m/>
    <m/>
    <m/>
    <m/>
    <m/>
    <m/>
    <m/>
    <m/>
    <m/>
    <m/>
    <m/>
    <m/>
    <m/>
    <m/>
    <m/>
    <m/>
    <m/>
    <m/>
    <m/>
    <m/>
    <m/>
    <m/>
    <m/>
    <m/>
    <m/>
    <m/>
    <m/>
  </r>
  <r>
    <n v="2175"/>
    <s v="P4K5"/>
    <s v="3 - QC Complete"/>
    <n v="44216"/>
    <n v="44617"/>
    <s v="On October 22, 2021 at 1907 hours, a PG&amp;E Troubleman was dispatched to the Santa Maria 1106 12kV distribution circuit near West Sunset Avenue and Agnes Avenue in the vicinity of Santa Maria in response to a pole fire. Upon arrival the PG&amp;E Troubleman located two pole fires within the same block (SAP ID: 101871870 and SAP ID: 101871908). Initial analysis indicates both ignitions were caused by tracking. The fires damaged the crossarm on both poles and the cutout on one of the poles (SAP ID: 101871870). The ensuing fires were contained to the poles and were extinguished by the Santa Maria Fire Department. A PG&amp;E Crew replaced the damaged crossarms and cutout on October 23, 2021."/>
    <s v="\\fxshare-nas05\quotashare-fs01\ESA\5 - Ignition Tracking\2021_Ignition_QC_Folders\20211022_1506323.1_21-0135335_nan_T005433336"/>
    <s v=" "/>
    <m/>
    <m/>
    <m/>
    <m/>
    <m/>
    <s v="Not In Scope"/>
    <m/>
    <m/>
    <m/>
    <m/>
    <m/>
    <m/>
    <m/>
    <m/>
    <m/>
    <m/>
    <m/>
    <m/>
    <m/>
    <m/>
    <m/>
    <m/>
    <m/>
    <m/>
    <m/>
    <m/>
    <m/>
    <m/>
    <m/>
    <m/>
    <m/>
    <m/>
    <m/>
    <m/>
    <m/>
    <m/>
    <m/>
    <m/>
    <m/>
    <m/>
    <m/>
    <m/>
    <m/>
    <m/>
    <m/>
    <m/>
    <m/>
    <m/>
    <m/>
    <m/>
    <m/>
    <m/>
    <s v=" "/>
    <x v="64"/>
    <s v="19:07:00"/>
    <n v="44491"/>
    <s v="19:07:00"/>
    <s v="FAS"/>
    <s v="Y"/>
    <s v="N"/>
    <s v="1506323"/>
    <s v="21-0135335"/>
    <m/>
    <s v="T005433336, T005433340"/>
    <n v="122248269"/>
    <m/>
    <m/>
    <m/>
    <s v=" "/>
    <x v="0"/>
    <x v="0"/>
    <s v="N"/>
    <s v="N"/>
    <s v="N"/>
    <s v="On October 22, 2021 at 1907 hours, a PG&amp;E Troubleman was dispatched to the Santa Maria 1106 12kV distribution circuit near West Sunset Avenue and Agnes Avenue in the vicinity of Santa Maria in response to a pole fire. Upon arrival the PG&amp;E Troubleman located two pole fires within the same block (SAP ID: 101871870 and SAP ID: 101871908). Initial analysis indicates both ignitions were caused by tracking. The fires damaged the crossarm on both poles and the cutout on one of the poles (SAP ID: 101871870). The ensuing fires were contained to the poles and were extinguished by the Santa Maria Fire Department. A PG&amp;E Crew replaced the damaged crossarms and cutout on October 23, 2021. Reference index 1901 for second ignition point."/>
    <s v="PG&amp;E"/>
    <s v="Other"/>
    <s v="Crossarm"/>
    <s v="D"/>
    <s v="D"/>
    <s v="Structure-PG&amp;E only"/>
    <m/>
    <m/>
    <m/>
    <m/>
    <m/>
    <s v="Contamination"/>
    <s v="Contamination"/>
    <s v="Tracking"/>
    <s v="Y"/>
    <s v="Overhead"/>
    <x v="0"/>
    <s v="Crossarm"/>
    <s v="Crossarm"/>
    <n v="101871908"/>
    <s v=" "/>
    <x v="0"/>
    <n v="34.965529159500001"/>
    <n v="-120.4403856409"/>
    <s v="Santa Barbara"/>
    <s v="SANTA MARIA 1106"/>
    <n v="12000"/>
    <s v="SANTA MARIA 1106M112"/>
    <x v="0"/>
    <s v="Santa Maria FD"/>
    <s v="Urban"/>
    <s v="Grass Fuel Model"/>
    <m/>
    <s v="N"/>
    <m/>
    <m/>
    <m/>
    <m/>
    <s v="N"/>
    <s v="N"/>
    <m/>
    <m/>
    <s v="2021-11-19"/>
    <m/>
    <m/>
    <m/>
    <m/>
    <m/>
    <m/>
    <m/>
    <m/>
    <m/>
    <m/>
    <m/>
    <m/>
    <m/>
    <m/>
    <m/>
    <m/>
    <m/>
    <m/>
    <m/>
    <s v=" "/>
    <m/>
    <s v="STMARIA"/>
    <s v="19:07"/>
    <s v="2021/10/22 00:00:00"/>
    <s v="1506323"/>
    <s v="T005433336"/>
    <n v="423"/>
    <s v="AGNES AVE"/>
    <m/>
    <n v="34.964659999999988"/>
    <n v="-120.43719"/>
    <s v="L2TCJBW"/>
    <m/>
    <n v="182671106"/>
    <s v="2021/10/22 20:52:40"/>
    <n v="9110"/>
    <m/>
    <s v="A:AXS OK;X:;R:FIRE DEPT CALLED POLE FIRE IN BACKYARD OF THIS ADDRESS, DISPATCH CONTACT # 805-925-0951 EXT 2278"/>
    <s v="Y"/>
    <m/>
    <m/>
    <s v="34.9645017,-120.4410767,58.900000,3D"/>
    <m/>
    <m/>
    <m/>
    <s v="FD"/>
    <m/>
    <m/>
    <m/>
    <s v="Y"/>
    <m/>
    <m/>
    <m/>
    <m/>
    <m/>
    <m/>
    <s v="PG&amp;E Equipment"/>
    <s v="Replace 8' tangent cross arm.  Rear of 1313 Thornburg."/>
    <m/>
    <m/>
    <s v="Fire Dept"/>
    <m/>
    <s v="Overhead"/>
    <m/>
    <m/>
    <m/>
    <m/>
    <m/>
    <s v="OVERHEAD"/>
    <s v="CROSSARM, WOOD"/>
    <m/>
    <s v=" "/>
    <s v="Unplanned"/>
    <s v="Los Padres"/>
    <s v="Santa Maria"/>
    <s v="182671106, SANTA MARIA-1106"/>
    <s v="21-0135335"/>
    <s v="Unplanned"/>
    <s v="Clear;32-90 F"/>
    <s v="124"/>
    <s v="52576"/>
    <s v="NO"/>
    <s v="Force Out"/>
    <s v="Sustained"/>
    <s v="No"/>
    <s v="45805"/>
    <s v="OH"/>
    <s v="Fuse"/>
    <s v="1506323"/>
    <s v="Crossarm, Wood, Burned/flashed"/>
    <s v=" "/>
    <s v="10/22/21 21:11"/>
    <s v=" "/>
    <s v="Lincoln 200' N/O Agnes, Santa Maria"/>
    <s v="423 AGNES AVE"/>
    <m/>
    <m/>
    <m/>
    <m/>
    <m/>
    <m/>
    <m/>
    <m/>
    <m/>
    <m/>
    <m/>
    <m/>
    <m/>
    <m/>
    <m/>
    <m/>
    <m/>
    <m/>
    <m/>
    <m/>
    <m/>
    <m/>
    <m/>
    <m/>
  </r>
  <r>
    <n v="2083"/>
    <s v="DLY6"/>
    <s v="3 - QC Complete"/>
    <n v="44552"/>
    <n v="44617"/>
    <s v="Pole burnt and the fuse blew open. Tman to replace the burnt crossarm. This information is preliminary."/>
    <s v="\\fxshare-nas05\quotashare-fs01\ESA\5 - Ignition Tracking\2021_Ignition_QC_Folders\20211022_1505955_nan_nan_T005432884"/>
    <s v=" "/>
    <s v="Y"/>
    <s v="DLY6"/>
    <s v="UPDATED CREATE TIME, OUTAGE TIME, AND EQ NUMBER"/>
    <n v="44552"/>
    <m/>
    <s v="Not In Scope"/>
    <m/>
    <m/>
    <m/>
    <m/>
    <m/>
    <m/>
    <m/>
    <m/>
    <m/>
    <m/>
    <m/>
    <m/>
    <m/>
    <m/>
    <m/>
    <m/>
    <m/>
    <m/>
    <m/>
    <m/>
    <m/>
    <m/>
    <m/>
    <m/>
    <m/>
    <m/>
    <m/>
    <m/>
    <m/>
    <m/>
    <m/>
    <m/>
    <s v="N"/>
    <m/>
    <m/>
    <m/>
    <m/>
    <m/>
    <m/>
    <s v="N"/>
    <m/>
    <m/>
    <m/>
    <m/>
    <s v=" "/>
    <m/>
    <m/>
    <x v="64"/>
    <s v="12:13:00"/>
    <n v="44491"/>
    <s v="11:50:00"/>
    <s v="FAS"/>
    <s v="Y"/>
    <s v="N"/>
    <n v="1505955"/>
    <s v="21-0135180"/>
    <m/>
    <s v="T005432884"/>
    <n v="122247114"/>
    <m/>
    <m/>
    <m/>
    <s v=" "/>
    <x v="0"/>
    <x v="0"/>
    <s v="N"/>
    <s v="N"/>
    <s v="N"/>
    <s v="On October 22, 2021 at 11:52 hours, a PG&amp;E Troubleman was dispatched to the Vasco 1103, a 12kV Distribution Circuit on Greenville Road, just south of the 580 freeway in Livermore in response to an area outage. Initial analysis indicates tracking caused the ignition. Upon investigation, the Troubleman located a burnt crossarm which caused an area outage for 24 customers.   The ensuing fire was contained to the pole and it is unknow who suppressed the fire. A PG&amp;E Hired Contract Crew replaced the crossarm on the pole on October 22, 2021."/>
    <s v="PG&amp;E"/>
    <s v="Other"/>
    <s v="Crossarm"/>
    <s v="D"/>
    <s v="D"/>
    <s v="Structure-PG&amp;E only"/>
    <s v="burnt crossarm"/>
    <m/>
    <m/>
    <m/>
    <m/>
    <s v="Contamination"/>
    <s v="Contamination"/>
    <s v="Tracking"/>
    <s v="N"/>
    <s v="Overhead"/>
    <x v="0"/>
    <s v="Crossarm"/>
    <s v="Crossarm"/>
    <n v="103776932"/>
    <s v=" "/>
    <x v="0"/>
    <n v="37.715506058000003"/>
    <n v="-121.678747444"/>
    <s v="Alameda"/>
    <s v="VASCO 1103"/>
    <n v="12000"/>
    <s v="VASCO 1103CB"/>
    <x v="0"/>
    <s v="Unknown"/>
    <s v="Herbaceous"/>
    <s v="Brush fuel model"/>
    <s v="hillside vegetation"/>
    <s v="N"/>
    <m/>
    <m/>
    <m/>
    <m/>
    <s v="N"/>
    <s v="N"/>
    <m/>
    <m/>
    <s v="2021-10-26"/>
    <m/>
    <m/>
    <m/>
    <m/>
    <m/>
    <m/>
    <m/>
    <m/>
    <m/>
    <m/>
    <m/>
    <m/>
    <m/>
    <m/>
    <m/>
    <m/>
    <m/>
    <m/>
    <m/>
    <s v=" "/>
    <s v="MISSION"/>
    <s v="LIVERMORE 03"/>
    <s v="12:24:00"/>
    <n v="44491"/>
    <s v="1505955"/>
    <s v="T005432884"/>
    <s v="30"/>
    <s v="GREENVILLE RD"/>
    <s v="LIVERMORE"/>
    <n v="37.71275"/>
    <n v="-121.69723"/>
    <s v="PWW6"/>
    <s v="WASSON, PHILIP "/>
    <s v="013751103"/>
    <m/>
    <n v="9002"/>
    <n v="1"/>
    <s v="Field Remarks: need crew to replace burnt x arm; Dispatcher Remarks: nan; Office Remarks: SMART MTR AUTO-GENERATED TAG "/>
    <m/>
    <m/>
    <m/>
    <m/>
    <m/>
    <m/>
    <m/>
    <m/>
    <s v=" "/>
    <m/>
    <m/>
    <m/>
    <m/>
    <m/>
    <m/>
    <m/>
    <m/>
    <m/>
    <m/>
    <m/>
    <m/>
    <m/>
    <m/>
    <m/>
    <m/>
    <m/>
    <m/>
    <m/>
    <m/>
    <m/>
    <s v="FIRE, POLE"/>
    <s v="CROSSARM, WOOD"/>
    <m/>
    <m/>
    <m/>
    <m/>
    <m/>
    <m/>
    <m/>
    <m/>
    <m/>
    <m/>
    <m/>
    <m/>
    <m/>
    <m/>
    <m/>
    <m/>
    <m/>
    <m/>
    <m/>
    <m/>
    <m/>
    <m/>
    <m/>
    <m/>
    <m/>
    <m/>
    <m/>
    <m/>
    <m/>
    <m/>
    <m/>
    <m/>
    <m/>
    <m/>
    <m/>
    <m/>
    <m/>
    <m/>
    <m/>
    <m/>
    <m/>
    <m/>
    <m/>
    <m/>
    <m/>
    <m/>
    <m/>
    <m/>
    <m/>
  </r>
  <r>
    <n v="2082"/>
    <s v="DLY6"/>
    <s v="3 - QC Complete"/>
    <n v="44519"/>
    <n v="44617"/>
    <s v="Broken pole, wire on ground. Crew to replace pole, crossarm and pole bolts. This information is preliminary."/>
    <s v="\\fxshare-nas05\quotashare-fs01\ESA\5 - Ignition Tracking\2021_Ignition_QC_Folders\20211022_1505965_nan_nan_T005432859"/>
    <s v=" "/>
    <s v="Y"/>
    <s v="DLY6"/>
    <s v="Updated FO ID#, SAP Notif numbers, lat/long, outage time "/>
    <n v="44517"/>
    <m/>
    <s v="Not In Scope"/>
    <m/>
    <m/>
    <m/>
    <m/>
    <m/>
    <m/>
    <m/>
    <m/>
    <m/>
    <m/>
    <m/>
    <m/>
    <m/>
    <m/>
    <m/>
    <m/>
    <m/>
    <m/>
    <m/>
    <m/>
    <m/>
    <m/>
    <m/>
    <m/>
    <m/>
    <m/>
    <m/>
    <m/>
    <m/>
    <m/>
    <m/>
    <m/>
    <s v="N"/>
    <m/>
    <m/>
    <m/>
    <m/>
    <m/>
    <m/>
    <s v="Y"/>
    <n v="44518"/>
    <n v="44518"/>
    <s v="BDDC"/>
    <s v="BRANDON DANCE (925)315-0733"/>
    <s v="inquired if FD put fire out, he said by time he arrived the fire was out.  Pole gave away at communication level,  heavy transfomers were on the pole.  A customer approched him while onsite and said prior fires have occurred at this location so pole could have had prior charring.  I couldnt confirm on Google Earth "/>
    <m/>
    <m/>
    <x v="64"/>
    <s v="12:03:00"/>
    <n v="44491"/>
    <s v="11:57:00"/>
    <s v="FAS"/>
    <s v="Y"/>
    <s v="N"/>
    <s v="1505965, 1506391"/>
    <s v="21-0135126"/>
    <m/>
    <s v="T005432859, T005432860"/>
    <s v="122246991, 122247038"/>
    <m/>
    <m/>
    <m/>
    <s v=" "/>
    <x v="0"/>
    <x v="0"/>
    <s v="N"/>
    <s v="N"/>
    <s v="N"/>
    <s v="On October 22, 2021 at 12:03 hours, a PG&amp;E Troubleman was dispatched to the East Stockton 0401, a 4kV Distribution Circuit near D Street and East Main Street in Stockton in response hearing an explosion, wires arcing and transformers on the ground.  Initial analysis indicates equipment failure caused the ignition.  The pole gave away at the communication level resulting in the transformers and wire falling to the ground.  There were 1158 customers who experienced a power loss due to this incident.   The ensuing fire was contained to the pole and equipment.  The Stockton Fire Department was onsite, however it is unknown who suppressed the fire as the fire was out when the troubleman arrived on scene.   A PG&amp;E Crew replaced the crossarm, transformers and pole on October 23, 2021."/>
    <s v="PG&amp;E"/>
    <s v="Other"/>
    <s v="Pole"/>
    <s v="D"/>
    <s v="D"/>
    <s v="Structure-PG&amp;E only"/>
    <s v="None"/>
    <m/>
    <m/>
    <m/>
    <m/>
    <s v="Equipment - PG&amp;E"/>
    <s v="All types of equipment / facility failure"/>
    <s v="Pole failure"/>
    <s v="Y"/>
    <s v="Overhead"/>
    <x v="0"/>
    <s v="Pole"/>
    <s v="Pole, crossarm, transformers"/>
    <n v="102096506"/>
    <s v=" "/>
    <x v="0"/>
    <n v="37.955631799899997"/>
    <n v="-121.2590716715"/>
    <s v="San Joaquin"/>
    <s v="EAST STOCKTON 0401"/>
    <n v="4000"/>
    <s v="EAST STOCKTON 0401/2CB"/>
    <x v="0"/>
    <s v="Unknown"/>
    <s v="Urban"/>
    <s v="Brush Fuel Model "/>
    <s v="dry grass, weeds, healthy trees"/>
    <s v="N"/>
    <m/>
    <m/>
    <m/>
    <m/>
    <s v="N"/>
    <s v="N"/>
    <m/>
    <m/>
    <s v="2021-10-26"/>
    <m/>
    <m/>
    <m/>
    <m/>
    <m/>
    <m/>
    <m/>
    <m/>
    <m/>
    <m/>
    <m/>
    <m/>
    <m/>
    <m/>
    <m/>
    <m/>
    <m/>
    <m/>
    <m/>
    <s v=" "/>
    <s v="STOCKTON"/>
    <s v="STOCKTON 07"/>
    <s v="12:03:00"/>
    <n v="44491"/>
    <s v="1505965"/>
    <s v="T005432859"/>
    <s v="2196"/>
    <s v="E WASHINGTON ST"/>
    <s v="STOCKTON"/>
    <n v="37.963050000000003"/>
    <n v="-121.26102"/>
    <s v="BDDC"/>
    <s v="DANCE, BRANDON"/>
    <s v="16313-2"/>
    <m/>
    <n v="9002"/>
    <m/>
    <s v="Field Remarks: Broken pole. Transfomers and wire on the ground. crew to replace pole; Dispatcher Remarks: nan; Office Remarks: A:OK;X:D ST;R:ARCING/ SAW EXPLOSION AND HEARD LOUD NOISE. STATES THE TRANSFORMER IS ON THE STREET. ARCING WIRES-FIRE DEP ON SITE "/>
    <m/>
    <m/>
    <m/>
    <m/>
    <m/>
    <m/>
    <m/>
    <m/>
    <s v=" "/>
    <m/>
    <m/>
    <m/>
    <m/>
    <m/>
    <m/>
    <m/>
    <m/>
    <m/>
    <m/>
    <m/>
    <m/>
    <m/>
    <m/>
    <m/>
    <m/>
    <m/>
    <m/>
    <m/>
    <m/>
    <m/>
    <s v="OVERHEAD"/>
    <s v="POLE-WOOD"/>
    <m/>
    <m/>
    <m/>
    <m/>
    <m/>
    <m/>
    <m/>
    <m/>
    <m/>
    <m/>
    <m/>
    <m/>
    <m/>
    <m/>
    <m/>
    <m/>
    <m/>
    <m/>
    <m/>
    <m/>
    <m/>
    <m/>
    <m/>
    <m/>
    <m/>
    <m/>
    <m/>
    <m/>
    <m/>
    <m/>
    <m/>
    <m/>
    <m/>
    <m/>
    <m/>
    <m/>
    <m/>
    <m/>
    <m/>
    <m/>
    <m/>
    <m/>
    <m/>
    <m/>
    <m/>
    <m/>
    <m/>
    <m/>
    <m/>
  </r>
  <r>
    <n v="2081"/>
    <s v="CFMD"/>
    <s v="3 - QC Complete"/>
    <n v="44589"/>
    <n v="44617"/>
    <s v="Explosion due to failed pole equipment. Light rain was observed in the region. This information is preliminary."/>
    <s v="\\fxshare-nas05\quotashare-fs01\ESA\5 - Ignition Tracking\2021_Ignition_QC_Folders\20211022_1505795_nan_nan_T005432827"/>
    <s v=" "/>
    <s v="Y "/>
    <s v="CFMD"/>
    <s v="Outage time, "/>
    <n v="44589"/>
    <m/>
    <s v="Not In Scope"/>
    <m/>
    <m/>
    <m/>
    <m/>
    <m/>
    <m/>
    <m/>
    <m/>
    <m/>
    <m/>
    <m/>
    <m/>
    <m/>
    <m/>
    <m/>
    <m/>
    <m/>
    <m/>
    <m/>
    <m/>
    <m/>
    <m/>
    <m/>
    <m/>
    <m/>
    <m/>
    <m/>
    <m/>
    <m/>
    <m/>
    <m/>
    <m/>
    <s v="N"/>
    <m/>
    <m/>
    <m/>
    <m/>
    <m/>
    <m/>
    <s v="N "/>
    <m/>
    <m/>
    <m/>
    <m/>
    <s v=" "/>
    <m/>
    <m/>
    <x v="64"/>
    <s v="11:48:00"/>
    <n v="44491"/>
    <s v="09:57:00"/>
    <s v="FAS"/>
    <s v="Y"/>
    <s v="N"/>
    <n v="1505795"/>
    <s v="21-0135108"/>
    <m/>
    <s v="T005432827"/>
    <n v="122247035"/>
    <m/>
    <m/>
    <m/>
    <s v=" "/>
    <x v="0"/>
    <x v="0"/>
    <s v="N"/>
    <s v="N"/>
    <s v="N"/>
    <s v="On October 22nd, 2021 at approximately 11:48 hours, a PG&amp;E troubleman was dispatched to the Llagas 2102, 21kV distribution circuit in a circuit protection zone at the intersection of Bloomfield and Sheldon  in the City of Gilroy in the San Jose Division.  The responding troublemen found the primary crossarm burned and broken. Per a customer report, an explosion was heard and smoke was seen coming from the transformer on the pole. The ignition was caused by equipment failure, possibly from tracking. The ensuing fire was limited to PG&amp;E assets.  PG&amp;E crews replaced the crossarm on priority A Electric Corrective tag #122247035 on 10/22/2021.  This incident occurred in a Non-HFTD with cloudy, rain and light wind weather conditions. This information is preliminary."/>
    <s v="PG&amp;E"/>
    <s v="Other"/>
    <s v="Crossarm"/>
    <s v="D"/>
    <s v="D"/>
    <s v="Structure-PG&amp;E only"/>
    <m/>
    <m/>
    <m/>
    <m/>
    <m/>
    <s v="Contamination"/>
    <s v="Contamination"/>
    <s v="Tracking"/>
    <s v="N"/>
    <s v="Overhead"/>
    <x v="0"/>
    <s v="Pole"/>
    <s v="crossarm "/>
    <m/>
    <s v=" "/>
    <x v="0"/>
    <n v="37.00714"/>
    <n v="-121.55691"/>
    <s v="Santa Clara"/>
    <s v="LLAGAS 2102"/>
    <n v="21000"/>
    <s v="LLAGAS 2102CB"/>
    <x v="0"/>
    <s v="Unknown"/>
    <s v="Urban"/>
    <m/>
    <m/>
    <s v="N"/>
    <m/>
    <m/>
    <m/>
    <m/>
    <s v="N"/>
    <s v="N"/>
    <m/>
    <m/>
    <s v="2021-10-26"/>
    <m/>
    <m/>
    <m/>
    <m/>
    <m/>
    <m/>
    <m/>
    <m/>
    <m/>
    <m/>
    <m/>
    <m/>
    <m/>
    <m/>
    <m/>
    <m/>
    <m/>
    <m/>
    <m/>
    <s v=" "/>
    <s v="SAN JOSE"/>
    <s v="GILROY 02"/>
    <s v="11:48:00"/>
    <n v="44491"/>
    <s v="1505795"/>
    <s v="T005432827"/>
    <s v="1225"/>
    <s v="BLOOMFIELD AVE"/>
    <s v="GILROY"/>
    <n v="37.00714"/>
    <n v="-121.55691"/>
    <s v="EAK2"/>
    <s v="KNAPP, EVERETT"/>
    <s v="08318"/>
    <m/>
    <n v="9002"/>
    <m/>
    <s v="Field Remarks: ISOLATED &amp; CALLED 4 CREW TO RPL BURNT X ARM; Dispatcher Remarks: nan; Office Remarks: A:AXS OK;X:SHELDON;R:PER SETH HEARD EXPLOSION AND SEES THAT SMOKE COMING FROM TRANSFORMER ON POLE ON CRNER OF INTERSECTION OF BL OOMFIELD AND SHELDON"/>
    <m/>
    <m/>
    <m/>
    <m/>
    <m/>
    <m/>
    <m/>
    <m/>
    <s v=" "/>
    <m/>
    <m/>
    <m/>
    <m/>
    <m/>
    <m/>
    <m/>
    <m/>
    <m/>
    <m/>
    <m/>
    <m/>
    <m/>
    <m/>
    <m/>
    <m/>
    <m/>
    <m/>
    <m/>
    <m/>
    <m/>
    <s v="FIRE, POLE"/>
    <s v="CROSSARM, WOOD"/>
    <m/>
    <m/>
    <m/>
    <m/>
    <m/>
    <m/>
    <m/>
    <m/>
    <m/>
    <m/>
    <m/>
    <m/>
    <m/>
    <m/>
    <m/>
    <m/>
    <m/>
    <m/>
    <m/>
    <m/>
    <m/>
    <m/>
    <m/>
    <m/>
    <m/>
    <m/>
    <m/>
    <m/>
    <m/>
    <m/>
    <m/>
    <m/>
    <m/>
    <m/>
    <m/>
    <m/>
    <m/>
    <m/>
    <m/>
    <m/>
    <m/>
    <m/>
    <m/>
    <m/>
    <m/>
    <m/>
    <m/>
    <m/>
    <m/>
  </r>
  <r>
    <n v="2080"/>
    <s v="CATX"/>
    <s v="3 - QC Complete"/>
    <n v="44537"/>
    <n v="44617"/>
    <s v="Pole fire, crew to replace pole, crossarm, cutout and capacitor. This information is preliminary."/>
    <s v="\\fxshare-nas05\quotashare-fs01\ESA\5 - Ignition Tracking\2021_Ignition_QC_Folders\20211022_TR8843725_nan_nan_T005432808"/>
    <s v=" "/>
    <s v="Y"/>
    <s v="CATX"/>
    <s v="Outage time updated to Outage start time listed on FAS report"/>
    <n v="44536"/>
    <m/>
    <s v="Not In Scope"/>
    <m/>
    <m/>
    <m/>
    <m/>
    <m/>
    <m/>
    <m/>
    <m/>
    <m/>
    <m/>
    <m/>
    <m/>
    <m/>
    <m/>
    <m/>
    <m/>
    <m/>
    <m/>
    <m/>
    <m/>
    <m/>
    <m/>
    <m/>
    <m/>
    <m/>
    <m/>
    <m/>
    <m/>
    <m/>
    <m/>
    <m/>
    <m/>
    <s v="N"/>
    <m/>
    <m/>
    <m/>
    <m/>
    <m/>
    <m/>
    <s v="Y"/>
    <n v="44536"/>
    <n v="44537"/>
    <s v="AWG2"/>
    <s v="Adam Gibson (209) 617-8508"/>
    <s v="Adam advised the fire was due to tracking. The fire was contained to the pole and was extinguished by Adam while the fire department controlled traffic. "/>
    <m/>
    <m/>
    <x v="64"/>
    <s v="11:35:00"/>
    <n v="44491"/>
    <s v="11:32:00"/>
    <s v="FAS"/>
    <s v="Y"/>
    <s v="N"/>
    <s v="TR8843725"/>
    <m/>
    <m/>
    <s v="T005432808"/>
    <n v="122246780"/>
    <n v="121913752"/>
    <m/>
    <m/>
    <s v=" "/>
    <x v="0"/>
    <x v="0"/>
    <s v="N"/>
    <s v="N"/>
    <s v="N"/>
    <s v="On October 22, 2021 at 1135 hours, a PG&amp;E Troubleman was dispatched to the Wilson 1103 12kV distribution circuit near Plainsburg Road and Market Street East in the vicinity of Planada in response to a pole fire. Initial analysis indicates the ignition was caused by tracking. The fire damaged the pole, crossarm, cutout and capacitor. The ensuing fire was contained to the pole and extinguished by the Troubleman. A PG&amp;E crew replaced the pole, crossarm, capacitor and cutout on November 12, 2021."/>
    <s v="PG&amp;E"/>
    <s v="Other"/>
    <s v="Pole"/>
    <s v="D"/>
    <s v="D"/>
    <s v="Structure-PG&amp;E only"/>
    <s v="Contianed to pole"/>
    <m/>
    <m/>
    <m/>
    <m/>
    <s v="Contamination"/>
    <s v="Contamination"/>
    <s v="Tracking"/>
    <s v="Y"/>
    <s v="Overhead"/>
    <x v="0"/>
    <s v="Pole"/>
    <s v="Pole, Crossarm, Cuout, Capacitor"/>
    <n v="101144010"/>
    <s v=" "/>
    <x v="0"/>
    <n v="37.291552359800001"/>
    <n v="-120.32491892199999"/>
    <s v="Merced"/>
    <s v="WILSON 1103"/>
    <n v="12000"/>
    <s v="WILSON 110310700"/>
    <x v="0"/>
    <s v="Employee"/>
    <s v="Agriculture"/>
    <s v="Fire-resistive fuel bed"/>
    <s v="Dirt"/>
    <s v="N"/>
    <m/>
    <m/>
    <m/>
    <m/>
    <s v="N"/>
    <s v="N"/>
    <m/>
    <m/>
    <s v="2021-10-26"/>
    <m/>
    <m/>
    <m/>
    <m/>
    <m/>
    <m/>
    <m/>
    <m/>
    <m/>
    <m/>
    <m/>
    <m/>
    <m/>
    <m/>
    <m/>
    <m/>
    <m/>
    <m/>
    <m/>
    <s v=" "/>
    <s v="YOSEMITE"/>
    <s v="MERCED 01"/>
    <s v="11:35:00"/>
    <n v="44491"/>
    <s v="TR8843725"/>
    <s v="T005432808"/>
    <s v="UNKNOWN"/>
    <s v="PLAINSBURG RD,"/>
    <s v="PLANADA"/>
    <m/>
    <m/>
    <s v="AWG2"/>
    <s v="GIBSON, ADAM"/>
    <m/>
    <m/>
    <n v="9002"/>
    <m/>
    <s v="Field Remarks: CALLED FOR CREW TO REPLACE POLE AT C660 CAUSE POLE FIRE; Dispatcher Remarks: nan; Office Remarks: AXS-NA FD ENROUTE POLE FIRE "/>
    <m/>
    <m/>
    <m/>
    <m/>
    <m/>
    <m/>
    <m/>
    <m/>
    <s v=" "/>
    <m/>
    <m/>
    <m/>
    <m/>
    <m/>
    <m/>
    <m/>
    <m/>
    <m/>
    <m/>
    <m/>
    <m/>
    <m/>
    <m/>
    <m/>
    <m/>
    <m/>
    <m/>
    <m/>
    <m/>
    <m/>
    <s v="OVERHEAD"/>
    <s v="POLE-WOOD"/>
    <m/>
    <m/>
    <m/>
    <m/>
    <m/>
    <m/>
    <m/>
    <m/>
    <m/>
    <m/>
    <m/>
    <m/>
    <m/>
    <m/>
    <m/>
    <m/>
    <m/>
    <m/>
    <m/>
    <m/>
    <m/>
    <m/>
    <m/>
    <m/>
    <m/>
    <m/>
    <m/>
    <m/>
    <m/>
    <m/>
    <m/>
    <m/>
    <m/>
    <m/>
    <m/>
    <m/>
    <m/>
    <m/>
    <m/>
    <m/>
    <m/>
    <m/>
    <m/>
    <m/>
    <m/>
    <m/>
    <m/>
    <m/>
    <m/>
  </r>
  <r>
    <n v="2079"/>
    <s v="L7SF"/>
    <s v="3 - QC Complete"/>
    <n v="44508"/>
    <n v="44617"/>
    <s v="Duplicate of index 2078"/>
    <s v="\\fxshare-nas05\quotashare-fs01\ESA\5 - Ignition Tracking\2021_Ignition_QC_Folders\20211022_1505749_nan_nan_T005432661"/>
    <s v=" "/>
    <m/>
    <m/>
    <m/>
    <m/>
    <m/>
    <s v="Not In Scope"/>
    <m/>
    <m/>
    <m/>
    <m/>
    <m/>
    <m/>
    <m/>
    <m/>
    <m/>
    <m/>
    <m/>
    <m/>
    <m/>
    <m/>
    <m/>
    <m/>
    <m/>
    <m/>
    <m/>
    <m/>
    <m/>
    <m/>
    <m/>
    <m/>
    <m/>
    <m/>
    <m/>
    <m/>
    <m/>
    <m/>
    <m/>
    <m/>
    <m/>
    <m/>
    <m/>
    <m/>
    <m/>
    <m/>
    <m/>
    <m/>
    <m/>
    <m/>
    <m/>
    <m/>
    <s v=" "/>
    <m/>
    <m/>
    <x v="64"/>
    <s v="10:03:00"/>
    <n v="44491"/>
    <s v="10:03:00"/>
    <s v="FAS"/>
    <s v="N"/>
    <s v="Y"/>
    <s v="1505749, 1505860"/>
    <s v="21-0135013"/>
    <m/>
    <s v="T005432661"/>
    <m/>
    <m/>
    <m/>
    <m/>
    <s v=" "/>
    <x v="0"/>
    <x v="1"/>
    <s v="N"/>
    <s v="N"/>
    <s v="N"/>
    <m/>
    <s v="Not PG&amp;E"/>
    <s v="Other"/>
    <m/>
    <m/>
    <m/>
    <s v="Structure-PG&amp;E only"/>
    <m/>
    <m/>
    <m/>
    <m/>
    <m/>
    <s v="Duplicate"/>
    <m/>
    <m/>
    <m/>
    <s v="Overhead"/>
    <x v="0"/>
    <m/>
    <m/>
    <m/>
    <s v=" "/>
    <x v="0"/>
    <n v="36.869799999999998"/>
    <n v="-121.41029"/>
    <s v="San Benito"/>
    <s v="HOLLISTER 2102"/>
    <n v="21000"/>
    <s v="HOLLISTER 2102406496"/>
    <x v="0"/>
    <s v="Unknown"/>
    <s v="Urban"/>
    <m/>
    <m/>
    <s v="N"/>
    <m/>
    <m/>
    <m/>
    <m/>
    <s v="N"/>
    <s v="N"/>
    <m/>
    <m/>
    <s v="2021-10-26"/>
    <m/>
    <m/>
    <m/>
    <m/>
    <m/>
    <m/>
    <m/>
    <m/>
    <m/>
    <m/>
    <m/>
    <m/>
    <m/>
    <m/>
    <m/>
    <m/>
    <m/>
    <m/>
    <m/>
    <s v=" "/>
    <s v="CENTRAL COAST"/>
    <s v="HOLLISTER"/>
    <s v="10:03:00"/>
    <n v="44491"/>
    <s v="1505749"/>
    <s v="T005432661"/>
    <s v="UNKNOWN"/>
    <s v="HIGHWAY 25 GOING WEST "/>
    <s v="HOLLISTER"/>
    <n v="36.869799999999998"/>
    <n v="-121.41029"/>
    <s v="JOS5"/>
    <s v="SCHLEGEL, JOHN"/>
    <s v="182492102"/>
    <m/>
    <n v="9002"/>
    <m/>
    <s v="Field Remarks: san jose T-man making tag for crew to replace x-arm and insulators; Dispatcher Remarks: nan; Office Remarks: AXS-BEHIND FENCE NEARRAILROA TRACK TRANFORMER BLEW AND NOW POWER IS OUT; SMOKE AND FLASHED 3 TIMES; FIRE OR EXPLOSION "/>
    <m/>
    <m/>
    <m/>
    <m/>
    <m/>
    <m/>
    <m/>
    <m/>
    <s v=" "/>
    <m/>
    <m/>
    <m/>
    <m/>
    <m/>
    <m/>
    <m/>
    <m/>
    <m/>
    <m/>
    <m/>
    <m/>
    <m/>
    <m/>
    <m/>
    <m/>
    <m/>
    <m/>
    <m/>
    <m/>
    <m/>
    <s v="OVERHEAD"/>
    <s v="INSULATOR"/>
    <m/>
    <m/>
    <m/>
    <m/>
    <m/>
    <m/>
    <m/>
    <m/>
    <m/>
    <m/>
    <m/>
    <m/>
    <m/>
    <m/>
    <m/>
    <m/>
    <m/>
    <m/>
    <m/>
    <m/>
    <m/>
    <m/>
    <m/>
    <m/>
    <m/>
    <m/>
    <m/>
    <m/>
    <m/>
    <m/>
    <m/>
    <m/>
    <m/>
    <m/>
    <m/>
    <m/>
    <m/>
    <m/>
    <m/>
    <m/>
    <m/>
    <m/>
    <m/>
    <m/>
    <m/>
    <m/>
    <m/>
    <m/>
    <m/>
  </r>
  <r>
    <n v="2078"/>
    <s v="CFMD"/>
    <s v="3 - QC Complete"/>
    <n v="44589"/>
    <n v="44617"/>
    <s v="Insulator and crossarm flased and burnt. This information is preliminary."/>
    <s v="\\fxshare-nas05\quotashare-fs01\ESA\5 - Ignition Tracking\2021_Ignition_QC_Folders\20211022_1505749_nan_nan_T005432661"/>
    <s v=" "/>
    <s v="Y "/>
    <s v="CFMD"/>
    <s v="Outage time,  "/>
    <n v="44589"/>
    <m/>
    <m/>
    <m/>
    <m/>
    <m/>
    <m/>
    <m/>
    <m/>
    <m/>
    <m/>
    <m/>
    <m/>
    <m/>
    <m/>
    <m/>
    <m/>
    <m/>
    <m/>
    <m/>
    <m/>
    <m/>
    <m/>
    <m/>
    <m/>
    <m/>
    <m/>
    <m/>
    <m/>
    <m/>
    <m/>
    <m/>
    <m/>
    <m/>
    <m/>
    <s v="N"/>
    <m/>
    <m/>
    <m/>
    <m/>
    <m/>
    <m/>
    <s v="N "/>
    <m/>
    <m/>
    <m/>
    <m/>
    <m/>
    <m/>
    <s v=" "/>
    <x v="64"/>
    <s v="10:03:00"/>
    <n v="44491"/>
    <s v="09:34:00"/>
    <s v="FAS"/>
    <s v="Y"/>
    <s v="N"/>
    <s v="1505749, 1505860"/>
    <s v="21-0135013"/>
    <m/>
    <s v="T005432661"/>
    <n v="122245143"/>
    <m/>
    <m/>
    <m/>
    <s v=" "/>
    <x v="0"/>
    <x v="0"/>
    <s v="N"/>
    <s v="N"/>
    <s v="N"/>
    <s v="On October 22nd, 2021 at approximately 09:34 hours, a PG&amp;E troubleman was dispatched to the Hollister 2102, 21kV distribution circuit in a circuit protection zone on Highway 25 in the City of Hollister in the Central Coast Division. The responding troubleman assessed that a transformer blew and caused an outage.  A customer reported smoke and the equipment flashed 3 times. Initial analysis indicates the fire was caused by equipment failure, as a result of tracking. The ensuing fire was limited to PG&amp;E assets.  PG&amp;E crews replaced the cutout on priority A Electric Corrective tag #122245143 on 10/22/2021.  This incident occurred in a Non-HFTD with cloudy, rain and light wind weather conditions. This information is preliminary"/>
    <s v="PG&amp;E"/>
    <s v="Other"/>
    <s v="Pole"/>
    <s v="D"/>
    <s v="D"/>
    <s v="Structure-PG&amp;E only"/>
    <m/>
    <m/>
    <m/>
    <m/>
    <m/>
    <s v="Equipment - PG&amp;E"/>
    <s v="All types of equipment / facility failure"/>
    <s v="Pole failure"/>
    <s v="Y"/>
    <s v="Overhead"/>
    <x v="0"/>
    <s v="Insulator"/>
    <s v="Cutout"/>
    <n v="101721548"/>
    <s v=" "/>
    <x v="0"/>
    <n v="36.869799999999998"/>
    <n v="-121.41029"/>
    <s v="San Benito"/>
    <s v="HOLLISTER 2102"/>
    <n v="21000"/>
    <s v="HOLLISTER 2102406496"/>
    <x v="0"/>
    <s v="Unknown"/>
    <s v="Urban"/>
    <s v="Fire-resistive fuel bed"/>
    <s v="Dirt"/>
    <s v="N"/>
    <m/>
    <m/>
    <m/>
    <m/>
    <s v="N"/>
    <s v="N"/>
    <m/>
    <m/>
    <s v="2021-10-26"/>
    <m/>
    <m/>
    <m/>
    <m/>
    <m/>
    <m/>
    <m/>
    <m/>
    <m/>
    <m/>
    <m/>
    <m/>
    <m/>
    <m/>
    <m/>
    <m/>
    <m/>
    <m/>
    <m/>
    <s v=" "/>
    <s v="CENTRAL COAST"/>
    <s v="HOLLISTER"/>
    <s v="10:03:00"/>
    <n v="44491"/>
    <s v="1505749"/>
    <s v="T005432661"/>
    <s v="UNKNOWN"/>
    <s v="HIGHWAY 25 GOING WEST "/>
    <s v="HOLLISTER"/>
    <n v="36.869799999999998"/>
    <n v="-121.41029"/>
    <s v="JOS5"/>
    <s v="SCHLEGEL, JOHN"/>
    <s v="182492102"/>
    <m/>
    <n v="9002"/>
    <m/>
    <s v="Field Remarks: san jose T-man making tag for crew to replace x-arm and insulators; Dispatcher Remarks: nan; Office Remarks: AXS-BEHIND FENCE NEARRAILROA TRACK TRANFORMER BLEW AND NOW POWER IS OUT; SMOKE AND FLASHED 3 TIMES; FIRE OR EXPLOSION "/>
    <m/>
    <m/>
    <m/>
    <m/>
    <m/>
    <m/>
    <m/>
    <m/>
    <s v=" "/>
    <m/>
    <m/>
    <m/>
    <m/>
    <m/>
    <m/>
    <m/>
    <m/>
    <m/>
    <m/>
    <m/>
    <m/>
    <m/>
    <m/>
    <m/>
    <m/>
    <m/>
    <m/>
    <m/>
    <m/>
    <m/>
    <s v="OVERHEAD"/>
    <s v="INSULATOR"/>
    <m/>
    <m/>
    <m/>
    <m/>
    <m/>
    <m/>
    <m/>
    <m/>
    <m/>
    <m/>
    <m/>
    <m/>
    <m/>
    <m/>
    <m/>
    <m/>
    <m/>
    <m/>
    <m/>
    <m/>
    <m/>
    <m/>
    <m/>
    <m/>
    <m/>
    <m/>
    <m/>
    <m/>
    <m/>
    <m/>
    <m/>
    <m/>
    <m/>
    <m/>
    <m/>
    <m/>
    <m/>
    <m/>
    <m/>
    <m/>
    <m/>
    <m/>
    <m/>
    <m/>
    <m/>
    <m/>
    <m/>
    <m/>
    <m/>
  </r>
  <r>
    <n v="2077"/>
    <s v="BRV6"/>
    <s v="3 - QC Complete"/>
    <n v="44558"/>
    <n v="44617"/>
    <s v="Arcing in wires caused due to light rain. Caused transformer insulator tracking and burnt pole. This information is preliminary."/>
    <s v="\\fxshare-nas05\quotashare-fs01\ESA\5 - Ignition Tracking\2021_Ignition_QC_Folders\20211022_1505596_nan_nan_T005432389"/>
    <s v=" "/>
    <s v="Y"/>
    <s v="BRV6"/>
    <s v="Changed create time from 0816 to 0706 to match first tag dispatched. Changed outage time from 0816 to 0705 to match ILIS FNL. Changed Lat/Long from 37.7661900, -121.6778900 to 37.7675352355, -121.67981951"/>
    <n v="44558"/>
    <m/>
    <s v="Not In Scope"/>
    <m/>
    <m/>
    <m/>
    <m/>
    <m/>
    <m/>
    <m/>
    <m/>
    <m/>
    <m/>
    <m/>
    <m/>
    <m/>
    <m/>
    <m/>
    <m/>
    <m/>
    <m/>
    <m/>
    <m/>
    <m/>
    <m/>
    <m/>
    <m/>
    <m/>
    <m/>
    <m/>
    <m/>
    <m/>
    <m/>
    <m/>
    <m/>
    <s v="N"/>
    <m/>
    <m/>
    <m/>
    <m/>
    <m/>
    <m/>
    <s v="N"/>
    <m/>
    <m/>
    <m/>
    <m/>
    <s v=" "/>
    <m/>
    <m/>
    <x v="64"/>
    <s v="07:06:00"/>
    <n v="44491"/>
    <s v="07:05:00"/>
    <s v="FAS"/>
    <s v="Y"/>
    <s v="N"/>
    <s v="1505467, 1505468, 1505596"/>
    <s v="21-0135048"/>
    <m/>
    <s v="T005432389, T005432205, T005432203"/>
    <n v="122245531"/>
    <m/>
    <m/>
    <m/>
    <s v=" "/>
    <x v="0"/>
    <x v="0"/>
    <s v="N"/>
    <s v="N"/>
    <s v="N"/>
    <s v="On October 22, 2021 at 0706 hours, a PG&amp;E Troubleman was dispatched to the Las Positas 2110 21kV Distribution Circuit in the vicinity of Dyer Rd and Vasco Rd, Livermore in response to an arcing wires report and multi customer outage. Initial analysis indicates tracking caused the ignition. A primary pole is suspected to be the origin point of the fire and resulted in 13 customers experienced an outage. The ensuing fire was contained to PG&amp;E assets and it is unknown who suppressed the fire. PG&amp;E Crew replaced the damaged pole on October 22, 2021."/>
    <s v="PG&amp;E"/>
    <s v="Other"/>
    <s v="Pole"/>
    <s v="D"/>
    <s v="D"/>
    <s v="Structure-PG&amp;E only"/>
    <m/>
    <m/>
    <m/>
    <m/>
    <m/>
    <s v="Contamination"/>
    <s v="Contamination"/>
    <s v="Tracking"/>
    <s v="N"/>
    <s v="Overhead"/>
    <x v="0"/>
    <s v="Pole"/>
    <s v="Pole"/>
    <n v="100899181"/>
    <s v=" "/>
    <x v="0"/>
    <n v="37.767535235499999"/>
    <n v="-121.67981951"/>
    <s v="Alameda"/>
    <s v="LAS POSITAS 2110"/>
    <n v="21000"/>
    <s v="LAS POSITAS 2110MR195"/>
    <x v="0"/>
    <s v="Unknown"/>
    <s v="Herbaceous"/>
    <s v="Grass Fuel Model"/>
    <s v="grass and dirt"/>
    <s v="N"/>
    <m/>
    <m/>
    <m/>
    <m/>
    <s v="N"/>
    <s v="N"/>
    <m/>
    <m/>
    <s v="2021-10-26"/>
    <m/>
    <m/>
    <m/>
    <m/>
    <m/>
    <m/>
    <m/>
    <m/>
    <m/>
    <m/>
    <m/>
    <m/>
    <m/>
    <m/>
    <m/>
    <m/>
    <m/>
    <m/>
    <m/>
    <s v=" "/>
    <s v="MISSION"/>
    <s v="LIVERMORE 03"/>
    <s v="08:16:00"/>
    <n v="44491"/>
    <s v="1505596"/>
    <s v="T005432389"/>
    <s v="4388"/>
    <s v="DYER RD"/>
    <s v="LIVERMORE"/>
    <n v="37.766190000000002"/>
    <n v="-121.67789"/>
    <s v="NMN4"/>
    <s v="NORIEGA, NICHOLAS"/>
    <s v="014402110"/>
    <m/>
    <n v="9002"/>
    <m/>
    <s v="Field Remarks: FOUND CAUSED BY LIGHT RAIN. TX INSULATOR TRACKING. NO TRACKING AT THIS TIME. ; Dispatcher Remarks: nan; Office Remarks: A:PGE LOCK;X:;R:ARCING WIRE @ POLE "/>
    <m/>
    <m/>
    <m/>
    <m/>
    <m/>
    <m/>
    <m/>
    <m/>
    <s v=" "/>
    <m/>
    <m/>
    <m/>
    <m/>
    <m/>
    <m/>
    <m/>
    <m/>
    <m/>
    <m/>
    <m/>
    <m/>
    <m/>
    <m/>
    <m/>
    <m/>
    <m/>
    <m/>
    <m/>
    <m/>
    <m/>
    <s v="PATROL-FOUND NOTHING"/>
    <m/>
    <m/>
    <m/>
    <m/>
    <m/>
    <m/>
    <m/>
    <m/>
    <m/>
    <m/>
    <m/>
    <m/>
    <m/>
    <m/>
    <m/>
    <m/>
    <m/>
    <m/>
    <m/>
    <m/>
    <m/>
    <m/>
    <m/>
    <m/>
    <m/>
    <m/>
    <m/>
    <m/>
    <m/>
    <m/>
    <m/>
    <m/>
    <m/>
    <m/>
    <m/>
    <m/>
    <m/>
    <m/>
    <m/>
    <m/>
    <m/>
    <m/>
    <m/>
    <m/>
    <m/>
    <m/>
    <m/>
    <m/>
    <m/>
    <m/>
  </r>
  <r>
    <n v="2076"/>
    <s v="P4K5"/>
    <s v="3 - QC Complete"/>
    <n v="44594"/>
    <n v="44617"/>
    <s v="Arcing in wires caused wood pin to burn. Crew to replace crossarm. This information is preliminary."/>
    <s v="\\fxshare-nas05\quotashare-fs01\ESA\5 - Ignition Tracking\2021_Ignition_QC_Folders\20211022_1505590_nan_nan_T005432244"/>
    <s v=" "/>
    <s v="Y"/>
    <s v="P4K5"/>
    <s v="Updated the outage time"/>
    <n v="44594"/>
    <m/>
    <s v="Not In Scope"/>
    <m/>
    <m/>
    <m/>
    <m/>
    <m/>
    <m/>
    <m/>
    <m/>
    <m/>
    <m/>
    <m/>
    <m/>
    <m/>
    <m/>
    <m/>
    <m/>
    <m/>
    <m/>
    <m/>
    <m/>
    <m/>
    <m/>
    <m/>
    <m/>
    <m/>
    <m/>
    <m/>
    <m/>
    <m/>
    <m/>
    <m/>
    <m/>
    <m/>
    <m/>
    <m/>
    <m/>
    <m/>
    <m/>
    <m/>
    <m/>
    <m/>
    <m/>
    <m/>
    <m/>
    <s v=" "/>
    <m/>
    <m/>
    <x v="64"/>
    <s v="07:21:00"/>
    <n v="44491"/>
    <s v="08:12:00"/>
    <s v="FAS"/>
    <s v="Y"/>
    <s v="N"/>
    <n v="1505590"/>
    <s v="21-0134923"/>
    <m/>
    <s v="T005432244, T005432398"/>
    <n v="122244612"/>
    <m/>
    <m/>
    <s v="No Photos"/>
    <s v=" "/>
    <x v="0"/>
    <x v="0"/>
    <s v="N"/>
    <s v="N"/>
    <s v="N"/>
    <s v="On Oct 22nd, 2021 at 0721 hours, a PG&amp;E Troubleman was dispatched to the Corning 1103 12kV Distribution Circuit on Thomas avenue in response to a pole fire. Initial analysis indicates tracking in the overhead insulators caused the ignition. The ensuing fire was limited to the PG&amp;E structure in size and the fire was suppressed by a fire department. PG&amp;E Troubleman replaced the cutout. This is preliminary. "/>
    <s v="PG&amp;E"/>
    <s v="Other"/>
    <s v="Pole"/>
    <s v="D"/>
    <s v="D"/>
    <s v="Structure-PG&amp;E only"/>
    <m/>
    <m/>
    <m/>
    <m/>
    <m/>
    <s v="Contamination"/>
    <s v="Contamination"/>
    <s v="Tracking"/>
    <s v="Y"/>
    <s v="Overhead"/>
    <x v="0"/>
    <s v="Conductor - Primary"/>
    <s v="Crossarm"/>
    <n v="101535735"/>
    <s v=" "/>
    <x v="0"/>
    <n v="39.899940000000001"/>
    <n v="-122.19287"/>
    <s v="Tehama"/>
    <s v="CORNING 1103"/>
    <n v="12000"/>
    <s v="CORNING 11031628"/>
    <x v="0"/>
    <s v="Fire Dept"/>
    <s v="Agriculture"/>
    <m/>
    <m/>
    <s v="N"/>
    <m/>
    <m/>
    <m/>
    <m/>
    <s v="N"/>
    <s v="N"/>
    <m/>
    <m/>
    <s v="2021-10-26"/>
    <m/>
    <m/>
    <m/>
    <m/>
    <m/>
    <m/>
    <m/>
    <m/>
    <m/>
    <m/>
    <m/>
    <m/>
    <m/>
    <m/>
    <m/>
    <m/>
    <m/>
    <m/>
    <m/>
    <s v=" "/>
    <s v="NORTH VALLEY"/>
    <s v="RED BLUFF 02"/>
    <s v="07:21:00"/>
    <n v="44491"/>
    <s v="1505590"/>
    <s v="T005432244"/>
    <s v="3692"/>
    <s v="TOOMES AVE"/>
    <s v="CORNING"/>
    <n v="39.899940000000001"/>
    <n v="-122.19287"/>
    <s v="J1P8"/>
    <s v="PARKS, JAMES"/>
    <s v="103331103"/>
    <m/>
    <n v="9111"/>
    <m/>
    <s v="Field Remarks: broken wood pin burned arm; Dispatcher Remarks: nan; Office Remarks: SMART MTR AUTO-GENERATED TAG "/>
    <m/>
    <m/>
    <m/>
    <m/>
    <m/>
    <m/>
    <m/>
    <m/>
    <s v=" "/>
    <m/>
    <m/>
    <m/>
    <m/>
    <m/>
    <m/>
    <m/>
    <m/>
    <m/>
    <m/>
    <m/>
    <m/>
    <m/>
    <m/>
    <m/>
    <m/>
    <m/>
    <m/>
    <m/>
    <m/>
    <m/>
    <s v="OVERHEAD"/>
    <s v="INSULATOR"/>
    <m/>
    <m/>
    <m/>
    <m/>
    <m/>
    <m/>
    <m/>
    <m/>
    <m/>
    <m/>
    <m/>
    <m/>
    <m/>
    <m/>
    <m/>
    <m/>
    <m/>
    <m/>
    <m/>
    <m/>
    <m/>
    <m/>
    <m/>
    <m/>
    <m/>
    <m/>
    <m/>
    <m/>
    <m/>
    <m/>
    <m/>
    <m/>
    <m/>
    <m/>
    <m/>
    <m/>
    <m/>
    <m/>
    <m/>
    <m/>
    <m/>
    <m/>
    <m/>
    <m/>
    <m/>
    <m/>
    <m/>
    <m/>
    <m/>
  </r>
  <r>
    <n v="2075"/>
    <s v="P4K5"/>
    <s v="3 - QC Complete"/>
    <n v="44594"/>
    <n v="44617"/>
    <s v="Pole fire, burnt crossarm and buck arm. This information is preliminary."/>
    <s v="\\fxshare-nas05\quotashare-fs01\ESA\5 - Ignition Tracking\2021_Ignition_QC_Folders\20211022_1505471_nan_nan_T005432213"/>
    <s v=" "/>
    <s v="Y"/>
    <s v="P4K5"/>
    <s v="Updated fire lat/long per SAP equipment #, update the outage time"/>
    <n v="44594"/>
    <m/>
    <s v="Not In Scope"/>
    <m/>
    <m/>
    <m/>
    <m/>
    <m/>
    <m/>
    <m/>
    <m/>
    <m/>
    <m/>
    <m/>
    <m/>
    <m/>
    <m/>
    <m/>
    <m/>
    <m/>
    <m/>
    <m/>
    <m/>
    <m/>
    <m/>
    <m/>
    <m/>
    <m/>
    <m/>
    <m/>
    <m/>
    <m/>
    <m/>
    <m/>
    <m/>
    <m/>
    <m/>
    <m/>
    <m/>
    <m/>
    <m/>
    <m/>
    <m/>
    <m/>
    <m/>
    <m/>
    <m/>
    <s v=" "/>
    <m/>
    <m/>
    <x v="64"/>
    <s v="07:09:00"/>
    <n v="44491"/>
    <s v="07:08:00"/>
    <s v="FAS"/>
    <s v="Y"/>
    <s v="N"/>
    <n v="1505471"/>
    <s v="21-0134873"/>
    <m/>
    <s v="T005432213"/>
    <n v="122244469"/>
    <m/>
    <m/>
    <s v="No Photos"/>
    <s v=" "/>
    <x v="0"/>
    <x v="0"/>
    <s v="N"/>
    <s v="N"/>
    <s v="N"/>
    <s v="On Oct 22nd, 2021 at 0709 hours, a PG&amp;E Troubleman was dispatched to the Las Positas 2104 21kV Distribution Circuit on Hillview drive in response to a pole fire. Initial analysis indicates an equipment failure caused the ignition. The ensuing fire was limited to the PG&amp;E structure in size and the fire was suppressed by a fire department. PG&amp;E Troubleman replaced the cutout. This is preliminary. "/>
    <s v="PG&amp;E"/>
    <s v="Other"/>
    <s v="Pole"/>
    <s v="D"/>
    <s v="D"/>
    <s v="Structure-PG&amp;E only"/>
    <m/>
    <m/>
    <m/>
    <m/>
    <m/>
    <s v="Equipment - PG&amp;E"/>
    <s v="All types of equipment / facility failure"/>
    <s v="Pole failure"/>
    <s v="Y"/>
    <s v="Overhead"/>
    <x v="0"/>
    <s v="Pole"/>
    <s v="Crossarm"/>
    <n v="100907571"/>
    <s v=" "/>
    <x v="0"/>
    <n v="37.692"/>
    <n v="-121.7809"/>
    <s v="Alameda"/>
    <s v="LAS POSITAS 2104"/>
    <n v="21000"/>
    <s v="LAS POSITAS 2104MR188"/>
    <x v="0"/>
    <s v="Unknown"/>
    <s v="Urban"/>
    <m/>
    <m/>
    <s v="N"/>
    <m/>
    <m/>
    <m/>
    <m/>
    <s v="N"/>
    <s v="N"/>
    <m/>
    <m/>
    <s v="2021-10-26"/>
    <m/>
    <m/>
    <m/>
    <m/>
    <m/>
    <m/>
    <m/>
    <m/>
    <m/>
    <m/>
    <m/>
    <m/>
    <m/>
    <m/>
    <m/>
    <m/>
    <m/>
    <m/>
    <m/>
    <s v=" "/>
    <s v="MISSION"/>
    <s v="LIVERMORE 03"/>
    <s v="07:09:00"/>
    <n v="44491"/>
    <s v="1505471"/>
    <s v="T005432213"/>
    <s v="1327"/>
    <s v="N P ST"/>
    <s v="LIVERMORE"/>
    <n v="37.691420000000001"/>
    <n v="-121.78297999999999"/>
    <s v="NMN4"/>
    <s v="NORIEGA, NICHOLAS"/>
    <s v="014402104"/>
    <m/>
    <n v="9111"/>
    <m/>
    <s v="Field Remarks: BURNT PRIMARY ARM AND BUCK ARM. 1PHASE. OPEN JUMPERS ON CORNER OF SUNSET &amp; HILLVIEW. ; Dispatcher Remarks: nan; Office Remarks: SMART MTR AUTO-GENERATED TAG "/>
    <m/>
    <m/>
    <m/>
    <m/>
    <m/>
    <m/>
    <m/>
    <m/>
    <s v=" "/>
    <m/>
    <m/>
    <m/>
    <m/>
    <m/>
    <m/>
    <m/>
    <m/>
    <m/>
    <m/>
    <m/>
    <m/>
    <m/>
    <m/>
    <m/>
    <m/>
    <m/>
    <m/>
    <m/>
    <m/>
    <m/>
    <s v="OVERHEAD"/>
    <s v="CROSSARM, WOOD"/>
    <m/>
    <m/>
    <m/>
    <m/>
    <m/>
    <m/>
    <m/>
    <m/>
    <m/>
    <m/>
    <m/>
    <m/>
    <m/>
    <m/>
    <m/>
    <m/>
    <m/>
    <m/>
    <m/>
    <m/>
    <m/>
    <m/>
    <m/>
    <m/>
    <m/>
    <m/>
    <m/>
    <m/>
    <m/>
    <m/>
    <m/>
    <m/>
    <m/>
    <m/>
    <m/>
    <m/>
    <m/>
    <m/>
    <m/>
    <m/>
    <m/>
    <m/>
    <m/>
    <m/>
    <m/>
    <m/>
    <m/>
    <m/>
    <m/>
  </r>
  <r>
    <n v="2074"/>
    <s v="DLY6"/>
    <s v="3 - QC Complete"/>
    <n v="44589"/>
    <n v="44617"/>
    <s v="Pole fire, 12kV transmisson line insulators failed and fell onto pole and burnt it. Crew to replace pole, crossarm, insulator and cutout. This information is preliminary."/>
    <s v="\\fxshare-nas05\quotashare-fs01\ESA\5 - Ignition Tracking\2021_Ignition_QC_Folders\20211022_1505408_nan_nan_T005432208"/>
    <s v=" "/>
    <s v="Y"/>
    <s v="DLY6"/>
    <s v="updated outage time, fo id and Lat/Long "/>
    <n v="44589"/>
    <m/>
    <s v="Not In Scope"/>
    <m/>
    <m/>
    <m/>
    <m/>
    <m/>
    <m/>
    <m/>
    <m/>
    <m/>
    <m/>
    <m/>
    <m/>
    <m/>
    <m/>
    <m/>
    <m/>
    <m/>
    <m/>
    <m/>
    <m/>
    <m/>
    <m/>
    <m/>
    <m/>
    <m/>
    <m/>
    <m/>
    <m/>
    <m/>
    <m/>
    <m/>
    <m/>
    <s v="N"/>
    <m/>
    <m/>
    <m/>
    <m/>
    <m/>
    <m/>
    <s v="N"/>
    <m/>
    <m/>
    <m/>
    <m/>
    <s v=" "/>
    <m/>
    <m/>
    <x v="64"/>
    <s v="06:46:00"/>
    <n v="44491"/>
    <s v="07:46:00"/>
    <s v="FAS"/>
    <s v="Y"/>
    <s v="N"/>
    <n v="1505408"/>
    <m/>
    <m/>
    <s v="T005432208, T00543143, T005432181"/>
    <n v="122244698"/>
    <m/>
    <m/>
    <m/>
    <s v=" "/>
    <x v="0"/>
    <x v="0"/>
    <s v="N"/>
    <s v="N"/>
    <s v="N"/>
    <s v="On October 22, 2021 at 06:46 hours, a PG&amp;E Troubleman was dispatched to the Whisman 1106, a 12kV Distribution Circuit on Old Middlefield Road near Sierra Vista Avenue in Mountain View in response to a pole fire. Initial analysis indicates equipment failure caused the ignition. Upon investigating, the Troubleman located a 12kV king pin had failed and fell onto the road, the phase bracket caused the pole to burn.   The ensuing fire was contained to the pole and it is unknown who suppressed the ignition.  This incident lead to an area outage affecting 1330 customers.   A PG&amp;E Hired Contract Crew replaced the pole, crossarm, insulator, and cutout on October 23, 2021.  "/>
    <s v="PG&amp;E"/>
    <s v="Other"/>
    <s v="Pole"/>
    <s v="D"/>
    <s v="D"/>
    <s v="Structure-PG&amp;E only"/>
    <s v="12kv king pin failed &amp; fell onto road phas brkt causing pole to burn -"/>
    <m/>
    <m/>
    <m/>
    <m/>
    <s v="Equipment - PG&amp;E"/>
    <s v="All types of equipment / facility failure"/>
    <s v="Pole failure"/>
    <s v="Y"/>
    <s v="Overhead"/>
    <x v="0"/>
    <s v="Pole"/>
    <s v="Pole, Crossarm, Insulator, Cut Out "/>
    <n v="100509685"/>
    <s v=" "/>
    <x v="0"/>
    <n v="37.414246337500003"/>
    <n v="-122.0897823488"/>
    <s v="Santa Clara"/>
    <s v="WHISMAN 1106"/>
    <n v="12000"/>
    <s v="WHISMAN 1106CB"/>
    <x v="0"/>
    <s v="Unknown"/>
    <s v="Urban"/>
    <s v="Fire-resistive fuel bed"/>
    <s v="Sidewalk "/>
    <s v="N"/>
    <m/>
    <m/>
    <m/>
    <m/>
    <s v="N"/>
    <s v="N"/>
    <m/>
    <m/>
    <s v="2021-10-26"/>
    <m/>
    <m/>
    <m/>
    <m/>
    <m/>
    <m/>
    <m/>
    <m/>
    <m/>
    <m/>
    <m/>
    <m/>
    <m/>
    <m/>
    <m/>
    <m/>
    <m/>
    <m/>
    <m/>
    <s v=" "/>
    <s v="DEANZA"/>
    <s v="CUPERTINO 02"/>
    <s v="07:07:00"/>
    <n v="44491"/>
    <s v="1505408"/>
    <s v="T005432208"/>
    <s v="1951"/>
    <s v="OLD MIDDLEFIELD WAY"/>
    <s v="MOUNTAIN VIE"/>
    <n v="37.408760000000001"/>
    <n v="-122.07814999999999"/>
    <s v="MALA"/>
    <s v="LA FON, MIKE"/>
    <s v="083631106"/>
    <m/>
    <n v="9002"/>
    <m/>
    <s v="Field Remarks: 12kv king pin failed &amp; fell onto road phas brkt causing pole to burn - awaiting crew to temp repr or replc pole w/3 pot bank; Dispatcher Remarks: nan; Office Remarks: A:OK;X:SIERRA VISTA;R:SMALL POLE FIRE - MT VIEW FD ONSITE STATES WILL NOT STAND BY AFTER FIRE IS PUT OUT  CONT# 650-903-6395, PW R-Y"/>
    <m/>
    <m/>
    <m/>
    <m/>
    <m/>
    <m/>
    <m/>
    <m/>
    <s v=" "/>
    <m/>
    <m/>
    <m/>
    <m/>
    <m/>
    <m/>
    <m/>
    <m/>
    <m/>
    <m/>
    <m/>
    <m/>
    <m/>
    <m/>
    <m/>
    <m/>
    <m/>
    <m/>
    <m/>
    <m/>
    <m/>
    <s v="OVERHEAD"/>
    <s v="INSULATOR"/>
    <m/>
    <m/>
    <m/>
    <m/>
    <m/>
    <m/>
    <m/>
    <m/>
    <m/>
    <m/>
    <m/>
    <m/>
    <m/>
    <m/>
    <m/>
    <m/>
    <m/>
    <m/>
    <m/>
    <m/>
    <m/>
    <m/>
    <m/>
    <m/>
    <m/>
    <m/>
    <m/>
    <m/>
    <m/>
    <m/>
    <m/>
    <m/>
    <m/>
    <m/>
    <m/>
    <m/>
    <m/>
    <m/>
    <m/>
    <m/>
    <m/>
    <m/>
    <m/>
    <m/>
    <m/>
    <m/>
    <m/>
    <m/>
    <m/>
  </r>
  <r>
    <n v="2073"/>
    <s v="BRV6"/>
    <s v="3 - QC Complete"/>
    <n v="44558"/>
    <n v="44617"/>
    <s v="Pole top burnt, Tman found all three fuses open. Crew to replace pole and crossarm. This information is preliminary."/>
    <s v="\\fxshare-nas05\quotashare-fs01\ESA\5 - Ignition Tracking\2021_Ignition_QC_Folders\20211022_1506377_nan_nan_T005433225"/>
    <s v=" "/>
    <s v="Y"/>
    <s v="BRV6"/>
    <s v="Changed Create time from 0458 to 1658. Changed Outage time to first call of 1532. Changed Lat/Long from 37.0928300 , -120.5542700 to 37.0926202949, -120.5544828235"/>
    <n v="44558"/>
    <m/>
    <s v="Not In Scope"/>
    <m/>
    <m/>
    <m/>
    <m/>
    <m/>
    <m/>
    <m/>
    <m/>
    <m/>
    <m/>
    <m/>
    <m/>
    <m/>
    <m/>
    <m/>
    <m/>
    <m/>
    <m/>
    <m/>
    <m/>
    <m/>
    <m/>
    <m/>
    <m/>
    <m/>
    <m/>
    <m/>
    <m/>
    <m/>
    <m/>
    <m/>
    <m/>
    <s v="N"/>
    <m/>
    <m/>
    <m/>
    <m/>
    <m/>
    <m/>
    <s v="N"/>
    <m/>
    <m/>
    <m/>
    <m/>
    <s v=" "/>
    <m/>
    <m/>
    <x v="64"/>
    <s v="16:58:00"/>
    <n v="44491"/>
    <s v="15:32:00"/>
    <s v="FAS"/>
    <s v="Y"/>
    <s v="N"/>
    <n v="1506377"/>
    <s v="21-0135344"/>
    <m/>
    <s v="T005433225"/>
    <n v="122248347"/>
    <m/>
    <m/>
    <m/>
    <s v=" "/>
    <x v="0"/>
    <x v="0"/>
    <s v="N"/>
    <s v="N"/>
    <s v="N"/>
    <s v="On October 22, 2021 at 1658 hours, a PG&amp;E Troubleman was dispatched to the Santa Rita 12kV Distribution Circuit in the vicinity of Harmon Rd and Washington Rd, El Nido in response to a pole fire. Initial analysis indicates equipment failure caused the ignition. A primary pole is suspected to be the origin point of the fire and resulted in 2 customers experienced an outage. The ensuing fire was contained to PG&amp;E assets and it is unknown who suppressed the fire. PG&amp;E Crew replaced the damaged pole, crossarm, guy wire and conductor on October 23, 2021."/>
    <s v="PG&amp;E"/>
    <s v="Other"/>
    <s v="Pole"/>
    <s v="D"/>
    <s v="D"/>
    <s v="Structure-PG&amp;E only"/>
    <m/>
    <m/>
    <m/>
    <m/>
    <m/>
    <s v="Equipment - PG&amp;E"/>
    <s v="All types of equipment / facility failure"/>
    <s v="Pole failure"/>
    <s v="N"/>
    <s v="Overhead"/>
    <x v="0"/>
    <s v="Pole"/>
    <s v="Pole, Crossarm, Guy, Conductor"/>
    <n v="103308886"/>
    <s v=" "/>
    <x v="0"/>
    <n v="37.092620294900001"/>
    <n v="-120.5544828235"/>
    <s v="Merced"/>
    <s v="SANTA RITA 1105"/>
    <n v="12000"/>
    <s v="SANTA RITA 11053520"/>
    <x v="0"/>
    <s v="Unknown"/>
    <s v="Agriculture"/>
    <s v="Grass Fuel Model"/>
    <s v=" Grass"/>
    <s v="N"/>
    <m/>
    <m/>
    <m/>
    <m/>
    <s v="N"/>
    <s v="N"/>
    <m/>
    <m/>
    <s v="2021-10-26"/>
    <m/>
    <m/>
    <m/>
    <m/>
    <m/>
    <m/>
    <m/>
    <m/>
    <m/>
    <m/>
    <m/>
    <m/>
    <m/>
    <m/>
    <m/>
    <m/>
    <m/>
    <m/>
    <m/>
    <s v=" "/>
    <s v="YOSEMITE"/>
    <s v="LOS BANOS 02"/>
    <s v="16:58:00"/>
    <n v="44491"/>
    <s v="1506377"/>
    <s v="T005433225"/>
    <s v="UNKNOWN"/>
    <s v="HARMON RD/HIGHWAY 152 "/>
    <s v="DOS PALOS"/>
    <n v="37.092829999999999"/>
    <n v="-120.55427"/>
    <s v="ZAT2"/>
    <s v="TAYLOR, ZACHARY"/>
    <s v="253541105"/>
    <m/>
    <n v="9002"/>
    <m/>
    <s v="Field Remarks: found all three fucos open on 7007, first pole on load side of those cutouts has the top burned off, all three phases are on the ground, pole needs to be replaced; Dispatcher Remarks: nan; Office Remarks: AXS-UNKNOWN POLE TO POLE CALLER STATED THE WIRES ARE DOWN, POSSIBLE FIRE AND WIRE DOWN; POLE NUMBER 4275 CAN SEE SMOKE FROM WHAT  HE ASSUMES WAS A FIRE. EXACT LOCATION  UNKNOWN. LIVESTOCK NEAR AREA KEEP GATES CLOSED PLS."/>
    <m/>
    <m/>
    <m/>
    <m/>
    <m/>
    <m/>
    <m/>
    <m/>
    <s v=" "/>
    <m/>
    <m/>
    <m/>
    <m/>
    <m/>
    <m/>
    <m/>
    <m/>
    <m/>
    <m/>
    <m/>
    <m/>
    <m/>
    <m/>
    <m/>
    <m/>
    <m/>
    <m/>
    <m/>
    <m/>
    <m/>
    <s v="OVERHEAD"/>
    <s v="POLE-WOOD"/>
    <m/>
    <m/>
    <m/>
    <m/>
    <m/>
    <m/>
    <m/>
    <m/>
    <m/>
    <m/>
    <m/>
    <m/>
    <m/>
    <m/>
    <m/>
    <m/>
    <m/>
    <m/>
    <m/>
    <m/>
    <m/>
    <m/>
    <m/>
    <m/>
    <m/>
    <m/>
    <m/>
    <m/>
    <m/>
    <m/>
    <m/>
    <m/>
    <m/>
    <m/>
    <m/>
    <m/>
    <m/>
    <m/>
    <m/>
    <m/>
    <m/>
    <m/>
    <m/>
    <m/>
    <m/>
    <m/>
    <m/>
    <m/>
    <m/>
  </r>
  <r>
    <n v="2072"/>
    <s v="FJGE"/>
    <s v="3 - QC Complete"/>
    <n v="44559"/>
    <n v="44617"/>
    <s v="Pole fire, burnt top of the pole. Crew to replace pole and critical equipment. This information is preliminary."/>
    <s v="\\fxshare-nas05\quotashare-fs01\ESA\5 - Ignition Tracking\2021_Ignition_QC_Folders\20211022_nan_nan_nan_2196270145"/>
    <s v=" "/>
    <s v="Y"/>
    <s v="FJGE"/>
    <s v="Updated lat/long per SAP Equip# 100914372, Notifcation 122247799 indicates SAP Equip # 100914374…Sap Equip# 100914372 is correct pole per notifcation map and troubleman comments, Suspected intitiating event changed from Equipment to Contamination per T-Man comments, Failure Driver changed from All types of Equipment to Contamination per T-Man comments, Failure sub-driver changed from Pole failure to Tracking per T-Man comments.  "/>
    <n v="44559"/>
    <m/>
    <s v="Not In Scope"/>
    <m/>
    <m/>
    <m/>
    <m/>
    <m/>
    <m/>
    <m/>
    <m/>
    <m/>
    <m/>
    <m/>
    <m/>
    <m/>
    <m/>
    <m/>
    <m/>
    <m/>
    <m/>
    <m/>
    <m/>
    <m/>
    <m/>
    <m/>
    <m/>
    <m/>
    <m/>
    <m/>
    <m/>
    <m/>
    <m/>
    <m/>
    <m/>
    <s v="N"/>
    <m/>
    <m/>
    <m/>
    <m/>
    <m/>
    <m/>
    <s v="Y"/>
    <n v="44559"/>
    <n v="44559"/>
    <s v="IXA2"/>
    <s v="Nacho Araquistain (510) 385-7382"/>
    <s v=" Pole fire was caused by tracking and was small fire contained to one pole on the corner of Grove Way &amp; Redwood Road.  T-Man extinguished fire. "/>
    <m/>
    <m/>
    <x v="64"/>
    <s v="15:14:00"/>
    <m/>
    <m/>
    <s v="FAS"/>
    <s v="Y"/>
    <s v="N"/>
    <m/>
    <m/>
    <m/>
    <s v="2196270145"/>
    <n v="122247799"/>
    <m/>
    <m/>
    <m/>
    <s v=" "/>
    <x v="0"/>
    <x v="0"/>
    <s v="N"/>
    <s v="N"/>
    <s v="N"/>
    <s v="On October 22, 2021 at 1514 hours, a PG&amp;E Troubleman was dispatched to the Castro Valley 1103 12kV Distribution Circuit in the vicinity of Grove Way and Redwood Road, Castro Valley, in response to a pole fire.  Initial analysis indicates tracking caused the ignition.  A pole is suspected to be the origin point of the fire and the fire was suppressed by a PG&amp;E Troubleman.  The ensuing fire was contained to PG&amp;E assets.  On October 22, 2021 a Troubleman submitted a request for repairs on a damaged pole, switch, and crossarm.  "/>
    <s v="PG&amp;E"/>
    <s v="Other"/>
    <s v="Pole"/>
    <s v="D"/>
    <s v="D"/>
    <s v="Structure-PG&amp;E only"/>
    <s v="Fire contained to pole only."/>
    <m/>
    <m/>
    <m/>
    <m/>
    <s v="Contamination"/>
    <s v="Contamination"/>
    <s v="Tracking"/>
    <s v="Y"/>
    <s v="Overhead"/>
    <x v="0"/>
    <s v="Pole"/>
    <s v="Pole, Switch, Crossarm"/>
    <n v="100914372"/>
    <s v=" "/>
    <x v="0"/>
    <n v="37.684200690200001"/>
    <n v="-122.07418638750001"/>
    <s v="Alameda"/>
    <s v="CASTRO VALLEY 1103"/>
    <n v="12000"/>
    <s v="CASTRO VALLEY 1103CB"/>
    <x v="0"/>
    <s v="Employee"/>
    <s v="Urban"/>
    <s v="Fire-resistive fuel bed"/>
    <s v="Cement &amp; Asphalt"/>
    <s v="N"/>
    <m/>
    <m/>
    <m/>
    <m/>
    <s v="N"/>
    <s v="N"/>
    <m/>
    <m/>
    <s v="2021-10-26"/>
    <m/>
    <m/>
    <m/>
    <m/>
    <m/>
    <m/>
    <m/>
    <m/>
    <m/>
    <m/>
    <m/>
    <m/>
    <m/>
    <m/>
    <m/>
    <m/>
    <m/>
    <m/>
    <m/>
    <s v=" "/>
    <s v="MISSION"/>
    <s v="HAYWARD 03"/>
    <s v="15:14:00"/>
    <n v="44491"/>
    <m/>
    <s v="2196270145"/>
    <s v="2380"/>
    <s v="GROVE WAY"/>
    <s v="CASTRO VALLE"/>
    <n v="37.684257997685187"/>
    <n v="-122.073943"/>
    <s v="IXA2"/>
    <s v="ARAQUISTAIN, IGNACIO"/>
    <s v="014091103"/>
    <m/>
    <n v="1110"/>
    <n v="1"/>
    <s v="Field Remarks: SECOND POLE FIRE ON TOP OF POLE. TEMP REPAIRS MADE BUT DAMAGED BY SECOND FIRE. NEED CREW TO REPLACE POLE &amp; CRITICAL EQUIPMENT ASAP (N0N-EMERGENCY). 600 AMP RISER W/ TANGENT SWITCH.; Dispatcher Remarks: nan; Office Remarks: GIVE TO NACHO"/>
    <m/>
    <m/>
    <m/>
    <m/>
    <m/>
    <m/>
    <m/>
    <m/>
    <s v=" "/>
    <m/>
    <m/>
    <m/>
    <m/>
    <m/>
    <m/>
    <m/>
    <m/>
    <m/>
    <m/>
    <m/>
    <m/>
    <m/>
    <m/>
    <m/>
    <m/>
    <m/>
    <m/>
    <m/>
    <m/>
    <m/>
    <m/>
    <m/>
    <m/>
    <m/>
    <m/>
    <m/>
    <m/>
    <m/>
    <m/>
    <m/>
    <m/>
    <m/>
    <m/>
    <m/>
    <m/>
    <m/>
    <m/>
    <m/>
    <m/>
    <m/>
    <m/>
    <m/>
    <m/>
    <m/>
    <m/>
    <m/>
    <m/>
    <m/>
    <m/>
    <m/>
    <m/>
    <m/>
    <m/>
    <m/>
    <m/>
    <m/>
    <m/>
    <m/>
    <m/>
    <m/>
    <m/>
    <m/>
    <m/>
    <m/>
    <m/>
    <m/>
    <m/>
    <m/>
    <m/>
    <m/>
    <m/>
  </r>
  <r>
    <n v="2071"/>
    <s v="DJPK"/>
    <s v="3 - QC Complete"/>
    <n v="44551"/>
    <n v="44617"/>
    <s v="Pole fire, burnt at crossarm. Crossarm to be replaced. This information is preliminary."/>
    <s v="\\fxshare-nas05\quotashare-fs01\ESA\5 - Ignition Tracking\2021_Ignition_QC_Folders\20211022_1505207_nan_nan_T005432016"/>
    <s v=" "/>
    <s v="Y"/>
    <s v="DJPK"/>
    <s v="Updated Outage Time; Updated Missed Ignition; Updated Fire Lat/Long"/>
    <n v="44551"/>
    <m/>
    <s v="Not In Scope"/>
    <m/>
    <m/>
    <m/>
    <m/>
    <m/>
    <m/>
    <m/>
    <m/>
    <m/>
    <m/>
    <m/>
    <m/>
    <m/>
    <m/>
    <m/>
    <m/>
    <m/>
    <m/>
    <m/>
    <m/>
    <m/>
    <m/>
    <m/>
    <m/>
    <m/>
    <m/>
    <m/>
    <m/>
    <m/>
    <m/>
    <m/>
    <m/>
    <s v="N"/>
    <m/>
    <m/>
    <m/>
    <m/>
    <m/>
    <m/>
    <s v="Y"/>
    <n v="44551"/>
    <n v="44551"/>
    <s v="CJBW"/>
    <s v="Charles Briggs, (805) 249-3041"/>
    <s v="Spoke to T-man, Charles Briggs.  Confirmed pole fire at through bolt location where steel crossarn connected to pole.  Fire contained to pole.  Tracking was the cause of the ignition. "/>
    <m/>
    <m/>
    <x v="64"/>
    <s v="01:46:00"/>
    <n v="44491"/>
    <s v="01:20:00"/>
    <s v="FAS"/>
    <s v="N"/>
    <s v="N"/>
    <n v="1505207"/>
    <s v="21-0134808"/>
    <m/>
    <s v="T005432016, T005432008"/>
    <n v="122243212"/>
    <m/>
    <m/>
    <m/>
    <s v=" "/>
    <x v="0"/>
    <x v="0"/>
    <s v="N"/>
    <s v="N"/>
    <s v="N"/>
    <s v="On October 22, 2021, at 0120 hours, a PG&amp;E Troubleman was dispatched to the Fairway 1108 12kV distribution circuit in the vicinity of Glenview Drive and Woodland Street, Santa Maria, in response to a pole fire.  The responding Troubleman observed the pole identified as SAP ID 101864482 burning at the location of the through bolt where the steal primary crossarm attached to the pole.  The circuit was still energized when the Troubleman arrived, so he opened FUCO 11561 to de-energize the section of the circuit.  Initial analysis indicates tracking caused the ignition.  The ensuing fire was contained to the crossarm and was extinguished by the Troubleman.  A PG&amp;E Crew replaced the crossarm on October 22, 2021.  "/>
    <s v="PG&amp;E"/>
    <s v="Other"/>
    <s v="Pole"/>
    <s v="D"/>
    <s v="D"/>
    <s v="Structure-PG&amp;E only"/>
    <m/>
    <m/>
    <m/>
    <m/>
    <m/>
    <s v="Contamination"/>
    <s v="Contamination"/>
    <s v="Tracking"/>
    <s v="Y"/>
    <s v="Overhead"/>
    <x v="0"/>
    <s v="Pole"/>
    <s v="Crossarm "/>
    <n v="101864482"/>
    <s v=" "/>
    <x v="0"/>
    <n v="34.8811397801"/>
    <n v="-120.4203999468"/>
    <s v="Santa Barbara"/>
    <s v="FAIRWAY 1108"/>
    <n v="12000"/>
    <s v="FAIRWAY 1108M02"/>
    <x v="0"/>
    <s v="Unknown"/>
    <s v="Urban"/>
    <s v="Grass Fuel Model"/>
    <s v="Grass"/>
    <s v="N"/>
    <m/>
    <m/>
    <m/>
    <s v="N/A "/>
    <s v="N"/>
    <s v="N"/>
    <m/>
    <m/>
    <s v="2021-10-26"/>
    <m/>
    <m/>
    <m/>
    <m/>
    <m/>
    <m/>
    <m/>
    <m/>
    <m/>
    <m/>
    <m/>
    <m/>
    <m/>
    <m/>
    <m/>
    <m/>
    <m/>
    <m/>
    <m/>
    <s v=" "/>
    <s v="LOS PADRES"/>
    <s v="SANTA MARIA 02"/>
    <s v="01:46:00"/>
    <n v="44491"/>
    <s v="1505207"/>
    <s v="T005432016"/>
    <s v="UNKNOWN"/>
    <s v="SHADY GLADE"/>
    <s v="SANTA MARIA"/>
    <n v="34.88044"/>
    <n v="-120.41903000000001"/>
    <s v="RWFB"/>
    <s v="FRY, ROBERT"/>
    <s v="182061108"/>
    <m/>
    <n v="9110"/>
    <m/>
    <s v="Field Remarks: ASSIST BRIGGS; Dispatcher Remarks: nan; Office Remarks: AXS-OK P/ TINA SMOKING FROM POLE;FIRE DEPT ON SITE;NEAR ST JOSEPH HIGH SCHOOL "/>
    <m/>
    <m/>
    <m/>
    <m/>
    <m/>
    <m/>
    <m/>
    <m/>
    <s v=" "/>
    <m/>
    <m/>
    <m/>
    <m/>
    <m/>
    <m/>
    <m/>
    <m/>
    <m/>
    <m/>
    <m/>
    <m/>
    <m/>
    <m/>
    <m/>
    <m/>
    <m/>
    <m/>
    <m/>
    <m/>
    <m/>
    <s v="OVERHEAD"/>
    <s v="CROSSARM, STEEL"/>
    <m/>
    <m/>
    <m/>
    <m/>
    <m/>
    <m/>
    <m/>
    <m/>
    <m/>
    <m/>
    <m/>
    <m/>
    <m/>
    <m/>
    <m/>
    <m/>
    <m/>
    <m/>
    <m/>
    <m/>
    <m/>
    <m/>
    <m/>
    <m/>
    <m/>
    <m/>
    <m/>
    <m/>
    <m/>
    <m/>
    <m/>
    <m/>
    <m/>
    <m/>
    <m/>
    <m/>
    <m/>
    <m/>
    <m/>
    <m/>
    <m/>
    <m/>
    <m/>
    <m/>
    <m/>
    <m/>
    <m/>
    <m/>
    <m/>
  </r>
  <r>
    <n v="2070"/>
    <s v="CFMD"/>
    <s v="3 - QC Complete"/>
    <n v="44588"/>
    <n v="44617"/>
    <s v="Poile fire, burnt half the pole. Crew to replace damaged pole. This information is preliminary."/>
    <s v="\\fxshare-nas05\quotashare-fs01\ESA\5 - Ignition Tracking\2021_Ignition_QC_Folders\20211022_TR8845945_nan_nan_T005432953"/>
    <s v=" "/>
    <s v="Y "/>
    <s v="CFMD"/>
    <s v="Outage time, notification # added"/>
    <n v="44587"/>
    <m/>
    <s v="Not In Scope"/>
    <m/>
    <m/>
    <m/>
    <m/>
    <m/>
    <m/>
    <m/>
    <m/>
    <m/>
    <m/>
    <m/>
    <m/>
    <m/>
    <m/>
    <m/>
    <m/>
    <m/>
    <m/>
    <m/>
    <m/>
    <m/>
    <m/>
    <m/>
    <m/>
    <m/>
    <m/>
    <m/>
    <m/>
    <m/>
    <m/>
    <m/>
    <m/>
    <s v="N"/>
    <m/>
    <m/>
    <m/>
    <m/>
    <m/>
    <m/>
    <s v="N "/>
    <m/>
    <m/>
    <m/>
    <m/>
    <s v=" "/>
    <m/>
    <m/>
    <x v="64"/>
    <s v="01:07:00"/>
    <n v="44491"/>
    <s v="01:07:00"/>
    <s v="FAS"/>
    <s v="Y"/>
    <s v="N"/>
    <s v="TR8845945"/>
    <m/>
    <m/>
    <s v="T005432953"/>
    <n v="122246759"/>
    <m/>
    <m/>
    <m/>
    <s v=" "/>
    <x v="0"/>
    <x v="0"/>
    <s v="N"/>
    <s v="N"/>
    <s v="N"/>
    <s v="On October 22nd, 2021 at approximately 01:07 hours, a PG&amp;E troubleman was dispatched to the Hollister 2102, 21kV distribution circuit in a circuit protection zone on Bolsa Road in the City of Gilroy in the San Jose Division. The responding troubleman assessed a damaged pole that had burned in half. Initial analysis indicates the fire was caused by equipment failure, as a result of tracking. The ensuing fire was limited to PG&amp;E assets.  PG&amp;E crews replaced the pole on priority A Electric Corrective tag #122246759 on 10/24/2021.  This incident occurred in a Non-HFTD with cloudy, rain and light wind weather conditions. This information is preliminary."/>
    <s v="PG&amp;E"/>
    <s v="Other"/>
    <s v="Pole"/>
    <s v="D"/>
    <s v="D"/>
    <s v="Structure-PG&amp;E only"/>
    <m/>
    <m/>
    <m/>
    <m/>
    <m/>
    <s v="Equipment - PG&amp;E"/>
    <s v="All types of equipment / facility failure"/>
    <s v="Pole failure"/>
    <s v="Y"/>
    <s v="Overhead"/>
    <x v="0"/>
    <s v="Pole"/>
    <s v="Pole"/>
    <n v="100615863"/>
    <s v=" "/>
    <x v="0"/>
    <n v="36.958309461900001"/>
    <n v="-121.5258431447"/>
    <s v="Santa Clara"/>
    <s v="HOLLISTER 2102"/>
    <n v="21000"/>
    <s v="HOLLISTER 2102CB"/>
    <x v="0"/>
    <s v="Unknown"/>
    <s v="Herbaceous"/>
    <s v="Fire-resistive fuel bed"/>
    <s v="dirt "/>
    <s v="N"/>
    <m/>
    <m/>
    <m/>
    <m/>
    <s v="N"/>
    <s v="N"/>
    <m/>
    <m/>
    <s v="2021-10-26"/>
    <m/>
    <m/>
    <m/>
    <m/>
    <m/>
    <m/>
    <m/>
    <m/>
    <m/>
    <m/>
    <m/>
    <m/>
    <m/>
    <m/>
    <m/>
    <m/>
    <m/>
    <m/>
    <m/>
    <s v=" "/>
    <s v="SAN JOSE"/>
    <s v="GILROY 01"/>
    <s v="13:07:00"/>
    <n v="44491"/>
    <s v="TR8845945"/>
    <s v="T005432953"/>
    <s v="UNKNOWN"/>
    <s v="1225 BOLSA RD"/>
    <s v="GILROY"/>
    <m/>
    <m/>
    <s v="EAK2"/>
    <s v="KNAPP, EVERETT"/>
    <m/>
    <m/>
    <n v="9110"/>
    <n v="1"/>
    <s v="Field Remarks: pole fire &amp; burned in half @ tx level-  called 4 crew to rpl; Dispatcher Remarks: nan; Office Remarks: AXS-. GIVE TO KNAPP "/>
    <m/>
    <m/>
    <m/>
    <m/>
    <m/>
    <m/>
    <m/>
    <m/>
    <s v=" "/>
    <m/>
    <m/>
    <m/>
    <m/>
    <m/>
    <m/>
    <m/>
    <m/>
    <m/>
    <m/>
    <m/>
    <m/>
    <m/>
    <m/>
    <m/>
    <m/>
    <m/>
    <m/>
    <m/>
    <m/>
    <m/>
    <s v="OVERHEAD"/>
    <s v="POLE-WOOD"/>
    <m/>
    <m/>
    <m/>
    <m/>
    <m/>
    <m/>
    <m/>
    <m/>
    <m/>
    <m/>
    <m/>
    <m/>
    <m/>
    <m/>
    <m/>
    <m/>
    <m/>
    <m/>
    <m/>
    <m/>
    <m/>
    <m/>
    <m/>
    <m/>
    <m/>
    <m/>
    <m/>
    <m/>
    <m/>
    <m/>
    <m/>
    <m/>
    <m/>
    <m/>
    <m/>
    <m/>
    <m/>
    <m/>
    <m/>
    <m/>
    <m/>
    <m/>
    <m/>
    <m/>
    <m/>
    <m/>
    <m/>
    <m/>
    <m/>
  </r>
  <r>
    <n v="1901"/>
    <s v="CATX"/>
    <s v="3 - QC Complete"/>
    <n v="44594"/>
    <n v="44617"/>
    <s v="Crossarm fire likely due to tracking. The ensuing fire was limited to PG&amp;E assets. This information is preliminary._x000a__x000a_NXBY - Changed to unknown"/>
    <s v="\\fxshare-nas05\quotashare-fs01\ESA\5 - Ignition Tracking\2021_Ignition_QC_Folders\20211022_1506323_21-0135335_nan_T005433336"/>
    <s v=" "/>
    <s v="Y"/>
    <s v="CATX"/>
    <s v="Fire LAT/LONG updated to pole (SAP ID:101871870) LAT/LONG"/>
    <n v="44502"/>
    <m/>
    <s v="Not In Scope"/>
    <m/>
    <m/>
    <m/>
    <m/>
    <m/>
    <m/>
    <m/>
    <m/>
    <m/>
    <m/>
    <m/>
    <m/>
    <m/>
    <m/>
    <m/>
    <m/>
    <m/>
    <m/>
    <m/>
    <m/>
    <m/>
    <m/>
    <m/>
    <m/>
    <m/>
    <m/>
    <m/>
    <m/>
    <m/>
    <m/>
    <m/>
    <m/>
    <s v="N"/>
    <m/>
    <m/>
    <m/>
    <m/>
    <m/>
    <m/>
    <s v="N"/>
    <m/>
    <m/>
    <m/>
    <m/>
    <m/>
    <m/>
    <s v=" "/>
    <x v="64"/>
    <s v="19:07:00"/>
    <n v="44491"/>
    <s v="19:30:00"/>
    <s v="ILIS/OIS"/>
    <s v="N"/>
    <s v="N"/>
    <n v="1506323"/>
    <s v="21-0135335"/>
    <m/>
    <s v="T005433336"/>
    <s v="122248266"/>
    <m/>
    <m/>
    <m/>
    <s v=" "/>
    <x v="0"/>
    <x v="0"/>
    <s v="N"/>
    <s v="N"/>
    <s v="N"/>
    <s v="On October 22, 2021 at 1907 hours, a PG&amp;E Troubleman was dispatched to the Santa Maria 1106 12kV distribution circuit near West Sunset Avenue and Agnes Avenue in the vicinity of Santa Maria in response to a pole fire. Upon arrival the PG&amp;E Troubleman located two pole fires within the same block (SAP ID: 101871870 and SAP ID: 101871908). Initial analysis indicates both ignitions were caused by tracking. The fires damaged the crossarm on both poles and the cutout on one of the poles (SAP ID: 101871870). The ensuing fires were contained to the poles and were extinguished by the Santa Maria Fire Department. A PG&amp;E Crew replaced the damaged crossarms and cutout on October 23, 2021. Reference index 2175 for second ignition point."/>
    <s v="PG&amp;E"/>
    <s v="Other"/>
    <s v="Crossarm"/>
    <s v="D"/>
    <s v="D"/>
    <s v="Structure-PG&amp;E only"/>
    <s v="Burnt Crossarm - two locations"/>
    <m/>
    <m/>
    <m/>
    <m/>
    <s v="Contamination"/>
    <s v="Contamination"/>
    <s v="Tracking"/>
    <s v="Y"/>
    <s v="Overhead"/>
    <x v="0"/>
    <s v="Crossarm"/>
    <s v="Crosarm, Cutout "/>
    <n v="101871870"/>
    <s v=" "/>
    <x v="0"/>
    <n v="34.964844999999997"/>
    <n v="-120.4411995"/>
    <s v="Santa Barbara"/>
    <s v="SANTA MARIA 1106"/>
    <n v="12000"/>
    <s v="SANTA MARIA 1106M112"/>
    <x v="0"/>
    <s v="Santa Maria Fire Dept "/>
    <s v="Urban"/>
    <s v="Grass Fuel Model"/>
    <m/>
    <s v="N"/>
    <m/>
    <m/>
    <m/>
    <s v="N/A "/>
    <s v="N"/>
    <s v="N"/>
    <m/>
    <m/>
    <s v="2021-10-26"/>
    <m/>
    <m/>
    <m/>
    <m/>
    <m/>
    <m/>
    <m/>
    <m/>
    <m/>
    <m/>
    <m/>
    <m/>
    <m/>
    <m/>
    <m/>
    <m/>
    <m/>
    <m/>
    <m/>
    <s v="  "/>
    <s v="CENTRAL COAST"/>
    <s v="SANTA MARIA 01"/>
    <s v="19:07"/>
    <n v="44491"/>
    <s v="1506323"/>
    <s v="T005433336"/>
    <n v="423"/>
    <s v="AGNES AVE"/>
    <s v="SANTA MARIA"/>
    <n v="34.964660000000002"/>
    <n v="-120.43719"/>
    <s v="L2TCJBW"/>
    <s v="BRIGGS, CHARLES"/>
    <n v="182671106"/>
    <s v="20211022 20:52"/>
    <n v="9110"/>
    <m/>
    <s v="Replace burnt crossarms.  2 locations.   423 Agnes &amp; 1313 Thornburg. "/>
    <s v="Y"/>
    <m/>
    <m/>
    <s v="34.9645017,-120.4410767,58.900000,3D"/>
    <m/>
    <m/>
    <m/>
    <s v="FD"/>
    <m/>
    <s v="N"/>
    <s v="N"/>
    <m/>
    <s v="Rain"/>
    <m/>
    <s v="PGE&amp;E-Owned Structure/Equipment"/>
    <m/>
    <s v="Light"/>
    <m/>
    <s v="PG&amp;E Equipment"/>
    <m/>
    <s v="Structure Only"/>
    <m/>
    <s v="Fire Dept"/>
    <m/>
    <s v="Overhead"/>
    <m/>
    <s v="N"/>
    <m/>
    <m/>
    <m/>
    <s v="OVERHEAD"/>
    <s v="CROSSARM, WOOD"/>
    <s v="N"/>
    <s v="  "/>
    <s v="Unplanned"/>
    <s v="Los Padres"/>
    <s v="Santa Maria"/>
    <s v="182671106, SANTA MARIA-1106"/>
    <s v="21-0135335"/>
    <s v="Unplanned"/>
    <s v="Clear;32-90 F"/>
    <s v="124"/>
    <s v="52824"/>
    <s v="NO"/>
    <s v="Force Out"/>
    <s v="Sustained"/>
    <s v="No"/>
    <s v="45805"/>
    <s v="OH"/>
    <s v="Fuse"/>
    <s v="1506323"/>
    <s v="Crossarm, Wood, Burned/flashed"/>
    <m/>
    <s v="10/22/21 21:11"/>
    <m/>
    <s v="Lincoln 200' N/O Agnes, Santa Maria"/>
    <s v="423 AGNES AVE"/>
    <m/>
    <m/>
    <m/>
    <m/>
    <m/>
    <m/>
    <m/>
    <m/>
    <m/>
    <m/>
    <m/>
    <m/>
    <m/>
    <m/>
    <m/>
    <m/>
    <m/>
    <m/>
    <m/>
    <m/>
    <m/>
    <m/>
    <m/>
    <m/>
  </r>
  <r>
    <n v="1900"/>
    <s v="KRJ7"/>
    <s v="3 - QC Complete"/>
    <n v="44581"/>
    <n v="44617"/>
    <s v="Pole top burnt, most likely due to tracking. The ensuing fire was limited to PG&amp;E assets. This information is preliminary."/>
    <s v="\\fxshare-nas05\quotashare-fs01\ESA\5 - Ignition Tracking\2021_Ignition_QC_Folders\20211022_1506126_21-0135309_nan_T005433064"/>
    <s v=" "/>
    <m/>
    <m/>
    <m/>
    <m/>
    <m/>
    <s v="Not In Scope"/>
    <m/>
    <m/>
    <m/>
    <m/>
    <m/>
    <m/>
    <m/>
    <m/>
    <m/>
    <m/>
    <m/>
    <m/>
    <m/>
    <m/>
    <m/>
    <m/>
    <m/>
    <m/>
    <m/>
    <m/>
    <m/>
    <m/>
    <m/>
    <m/>
    <m/>
    <m/>
    <m/>
    <m/>
    <m/>
    <m/>
    <m/>
    <m/>
    <m/>
    <m/>
    <m/>
    <m/>
    <m/>
    <m/>
    <m/>
    <m/>
    <m/>
    <m/>
    <m/>
    <m/>
    <m/>
    <m/>
    <s v=" "/>
    <x v="64"/>
    <s v="14:26:00"/>
    <n v="44491"/>
    <s v="14:23:00"/>
    <s v="FAS"/>
    <s v="N"/>
    <s v="N"/>
    <n v="1506126"/>
    <s v="21-0135309"/>
    <m/>
    <s v="T005433064"/>
    <n v="122248021"/>
    <m/>
    <m/>
    <m/>
    <s v=" "/>
    <x v="0"/>
    <x v="0"/>
    <s v="N"/>
    <s v="N"/>
    <s v="N"/>
    <s v="On October 22, 2021 at 1426 hours, a PG&amp;E Troubleman was dispatched to the Gonzales 1104 12kV Distribution Circuit in the vicinity of Cordia Road and Short Road, Gonzales in response to an outage. Initial analysis indicates tracking caused the ignition. The pole top caught fire that caused the wire and pole top to hang from the bottom crossarms. The ensuing fire was contained to PG&amp;E assets and the fire was suppressed by PG&amp;E Troubleman. On October 23, 2021, a PG&amp;E Crew replaced the burnt pole."/>
    <s v="PG&amp;E"/>
    <s v="Other"/>
    <s v="Pole"/>
    <s v="D"/>
    <s v="D"/>
    <s v="Structure-PG&amp;E only"/>
    <m/>
    <m/>
    <m/>
    <m/>
    <m/>
    <s v="Contamination"/>
    <s v="Contamination"/>
    <s v="Tracking"/>
    <s v="N"/>
    <s v="Overhead"/>
    <x v="0"/>
    <s v="Pole"/>
    <s v="Pole"/>
    <n v="101768476"/>
    <s v=" "/>
    <x v="0"/>
    <n v="36.495981999999998"/>
    <n v="-121.48499"/>
    <s v="Monterey"/>
    <s v="GONZALES 1104"/>
    <n v="12000"/>
    <s v="GONZALES 1104CB"/>
    <x v="0"/>
    <s v="Employee"/>
    <s v="Agriculture"/>
    <s v="Fire-resistive fuel bed"/>
    <m/>
    <s v="Y"/>
    <s v="River 2020"/>
    <m/>
    <m/>
    <s v="N/A "/>
    <s v="N"/>
    <s v="N"/>
    <m/>
    <m/>
    <s v="2021-10-26"/>
    <m/>
    <m/>
    <m/>
    <m/>
    <m/>
    <m/>
    <m/>
    <m/>
    <m/>
    <m/>
    <m/>
    <m/>
    <m/>
    <m/>
    <m/>
    <m/>
    <m/>
    <m/>
    <m/>
    <s v="  "/>
    <s v="LOS PADRES"/>
    <s v="SALINAS 04"/>
    <s v="14:26"/>
    <n v="44491"/>
    <s v="1506126"/>
    <s v="T005433064"/>
    <m/>
    <s v="MOORE RCH"/>
    <s v="GONZALES"/>
    <n v="36.507060000000003"/>
    <n v="-121.47721"/>
    <s v="C4TJRAH"/>
    <s v="ANDERSON, JARED"/>
    <n v="182131104"/>
    <s v="20211022 17:06"/>
    <n v="9002"/>
    <n v="1"/>
    <s v="BURNED OFF POLE TOP.  CREW TO REPLACE POLE.  POLE TOP HANGING UP BY LOWER ARMS."/>
    <s v="Y"/>
    <m/>
    <m/>
    <m/>
    <n v="36.495981999999998"/>
    <n v="-121.48499"/>
    <m/>
    <m/>
    <m/>
    <s v="N"/>
    <s v="Y"/>
    <m/>
    <s v="Storm Wind"/>
    <m/>
    <s v="PGE&amp;E-Owned Structure/Equipment"/>
    <m/>
    <s v="Gusty"/>
    <m/>
    <s v="PG&amp;E Equipment"/>
    <m/>
    <s v="Structure Only"/>
    <m/>
    <s v="Employee"/>
    <m/>
    <s v="Overhead"/>
    <m/>
    <s v="N"/>
    <m/>
    <m/>
    <m/>
    <s v="OVERHEAD"/>
    <s v="POLE-WOOD"/>
    <s v="N"/>
    <s v="  "/>
    <s v="Unplanned"/>
    <s v="Central Coast"/>
    <s v="Salinas"/>
    <s v="182131104, GONZALES-1104"/>
    <s v="21-0135309"/>
    <s v="Unplanned"/>
    <s v="Clear;32-90 F"/>
    <s v="3"/>
    <m/>
    <s v="YES"/>
    <s v="Line to Line"/>
    <s v="Sustained"/>
    <s v="No"/>
    <s v="25759"/>
    <s v="OH"/>
    <s v="Fuse"/>
    <s v="1506126"/>
    <s v="Pole-Wood, Burned/flashed"/>
    <m/>
    <s v="10/23/21 05:10"/>
    <m/>
    <s v="S/W END OF CORDA RD, IN FIELD, GONZALES"/>
    <s v="1 SPAN LD SIDE METER #1010782150"/>
    <m/>
    <m/>
    <m/>
    <m/>
    <m/>
    <m/>
    <m/>
    <m/>
    <m/>
    <m/>
    <m/>
    <m/>
    <m/>
    <m/>
    <m/>
    <m/>
    <m/>
    <m/>
    <m/>
    <m/>
    <m/>
    <m/>
    <m/>
    <m/>
  </r>
  <r>
    <n v="1899"/>
    <s v="CATX"/>
    <s v="3 - QC Complete"/>
    <n v="44502"/>
    <n v="44617"/>
    <s v="Pole top burnt due to equipment failure. The ensuing fire was limited to PG&amp;E assets only. This information is preliminary."/>
    <s v="\\fxshare-nas05\quotashare-fs01\ESA\5 - Ignition Tracking\2021_Ignition_QC_Folders\20211022_1506051_21-0135209_nan_T005432965"/>
    <s v="  "/>
    <s v="Y"/>
    <s v="CATX"/>
    <s v="Outage Time updated to FNL on ILIS Report, Fire LAT/LONG changed to pole (SAP #101495806)"/>
    <n v="44502"/>
    <m/>
    <s v="Not In Scope"/>
    <m/>
    <m/>
    <m/>
    <m/>
    <m/>
    <m/>
    <m/>
    <m/>
    <m/>
    <m/>
    <m/>
    <m/>
    <m/>
    <m/>
    <m/>
    <m/>
    <m/>
    <m/>
    <m/>
    <m/>
    <m/>
    <m/>
    <m/>
    <m/>
    <m/>
    <m/>
    <m/>
    <m/>
    <m/>
    <m/>
    <m/>
    <m/>
    <s v="N"/>
    <m/>
    <m/>
    <m/>
    <m/>
    <m/>
    <m/>
    <s v="N"/>
    <m/>
    <m/>
    <m/>
    <m/>
    <m/>
    <m/>
    <s v="  "/>
    <x v="64"/>
    <s v="13:19:00"/>
    <n v="44491"/>
    <s v="13:18:00"/>
    <s v="ILIS/OIS"/>
    <s v="N"/>
    <s v="N"/>
    <n v="1506051"/>
    <s v="21-0135209"/>
    <m/>
    <s v="T005432965"/>
    <n v="122247682"/>
    <m/>
    <m/>
    <m/>
    <s v="  "/>
    <x v="0"/>
    <x v="0"/>
    <s v="N"/>
    <s v="N"/>
    <s v="N"/>
    <s v="On October 22, 2021 at 1319 hours, a PG&amp;E Troubleman was dispatched to the Anderson 1101 12kV distribution circuit near Balsam Avenue and Hemlock Avenue in the vicinity of Anderson in response to a burned pole. Initial analysis indicates equipment failure caused the ignition. The fire damaged a crossarm. The ensuing fire was contained to the pole and extinguished by CAL FIRE. A third party contractor replaced the damaged crossarm on October 23, 2021."/>
    <s v="PG&amp;E"/>
    <s v="Other"/>
    <s v="Pole"/>
    <s v="D"/>
    <s v="D"/>
    <s v="Structure-PG&amp;E only"/>
    <m/>
    <m/>
    <m/>
    <m/>
    <m/>
    <s v="Equipment - PG&amp;E"/>
    <s v="All types of equipment / facility failure"/>
    <s v="Pole failure"/>
    <s v="Y"/>
    <s v="Overhead"/>
    <x v="0"/>
    <s v="Pole"/>
    <s v="Crossarm"/>
    <n v="101495806"/>
    <s v="  "/>
    <x v="0"/>
    <n v="40.436805"/>
    <n v="-122.296266"/>
    <s v="Shasta"/>
    <s v="ANDERSON 1101"/>
    <n v="12000"/>
    <s v="ANDERSON 1101CB"/>
    <x v="0"/>
    <s v="Cal Fire"/>
    <s v="Urban"/>
    <s v="Grass Fuel Model"/>
    <s v="Grass"/>
    <s v="N"/>
    <m/>
    <m/>
    <n v="246"/>
    <s v="R1"/>
    <s v="N"/>
    <s v="N"/>
    <m/>
    <m/>
    <s v="2021-10-26"/>
    <m/>
    <m/>
    <m/>
    <m/>
    <m/>
    <m/>
    <m/>
    <m/>
    <m/>
    <m/>
    <m/>
    <m/>
    <m/>
    <m/>
    <m/>
    <m/>
    <m/>
    <m/>
    <m/>
    <s v="  "/>
    <s v="YOSEMITE"/>
    <s v="REDDING 03"/>
    <s v="13:19"/>
    <n v="44491"/>
    <s v="1506051"/>
    <s v="T005432965"/>
    <n v="1330"/>
    <s v="HEMLOCK AVE"/>
    <s v="ANDERSON"/>
    <n v="40.437130000000003"/>
    <n v="-122.29727"/>
    <s v="V8TKAW8"/>
    <s v="WALLER, KENNETH"/>
    <n v="103261101"/>
    <s v="20211022 15:37"/>
    <n v="9002"/>
    <m/>
    <s v="TX POLE BURNT OFF AT XARM. DE-ENERGIZED LINE AT SB CUTOUTS 742307. ALSO, CREATED TAG FOR SPLIT XARM 1 SS/O BURNT POLE CREW TO MAKE REPAIRS."/>
    <s v="Y"/>
    <m/>
    <m/>
    <s v="40.4364517,-122.2964967,152.200000,3D"/>
    <m/>
    <m/>
    <s v="BACK YARD EASEMENT IN RURAL NEIGHBORHOOD"/>
    <s v="CAPTAIN THOMPSON/ 530-378-6699"/>
    <m/>
    <s v="N"/>
    <s v="Y"/>
    <m/>
    <s v="Clear"/>
    <m/>
    <s v="PGE&amp;E-Owned Structure/Equipment"/>
    <s v="BURNT POLE TOP"/>
    <s v="Light"/>
    <m/>
    <s v="PG&amp;E Equipment"/>
    <m/>
    <s v="Structure Only"/>
    <m/>
    <s v="Cal Fire"/>
    <s v="ANDERSON FIRE DEPT"/>
    <s v="Overhead"/>
    <m/>
    <s v="Y"/>
    <s v="photos"/>
    <s v="PG&amp;E Employee"/>
    <s v="KEN WALLER   KAW8"/>
    <s v="FIRE, POLE"/>
    <s v="POLE-WOOD"/>
    <s v="N"/>
    <s v="  "/>
    <s v="Unplanned"/>
    <s v="North Valley"/>
    <s v="Shasta"/>
    <s v="103261101, ANDERSON-1101"/>
    <s v="21-0135209"/>
    <s v="Unplanned"/>
    <s v="Clear;32-90 F"/>
    <s v="46"/>
    <s v="29440"/>
    <s v="NO"/>
    <s v="Force Out"/>
    <s v="Sustained"/>
    <s v="No"/>
    <s v="742307"/>
    <s v="OH"/>
    <s v="Switch"/>
    <s v="1506051"/>
    <s v="Pole-Wood, Burned/flashed"/>
    <m/>
    <m/>
    <m/>
    <s v="2011 Balsam Ave"/>
    <s v=" 2000 BALSAM AVE"/>
    <m/>
    <m/>
    <m/>
    <m/>
    <m/>
    <m/>
    <m/>
    <m/>
    <m/>
    <m/>
    <m/>
    <m/>
    <m/>
    <m/>
    <m/>
    <m/>
    <m/>
    <m/>
    <m/>
    <m/>
    <m/>
    <m/>
    <m/>
    <m/>
  </r>
  <r>
    <n v="1898"/>
    <s v="TLAL"/>
    <s v="3 - QC Complete"/>
    <n v="44586"/>
    <n v="44617"/>
    <s v="Pole Top and Crossarm Burnt Off; This information is preliminary. OIS: 1506041; ILIS: 21-0135215; FOID: T005432957; EC A-Tag: 122247401; PM Order: 35297404; County: Merced; Division: Yosemite"/>
    <s v="\\fxshare-nas05\quotashare-fs01\ESA\5 - Ignition Tracking\2021_Ignition_QC_Folders\20211022_1506041_21-0135215_nan_T005432957"/>
    <s v=" "/>
    <s v="Y"/>
    <s v="TLAL"/>
    <s v="Outage Time, Fire Lat/Long, Suspected Initiating Event, Failure Driver, and the Failure Sub-Driver Updated"/>
    <n v="44586"/>
    <m/>
    <s v="Not In Scope"/>
    <m/>
    <m/>
    <m/>
    <m/>
    <m/>
    <m/>
    <m/>
    <m/>
    <m/>
    <m/>
    <m/>
    <m/>
    <m/>
    <m/>
    <m/>
    <m/>
    <m/>
    <m/>
    <m/>
    <m/>
    <m/>
    <m/>
    <m/>
    <m/>
    <m/>
    <m/>
    <m/>
    <m/>
    <m/>
    <m/>
    <m/>
    <m/>
    <s v="N"/>
    <m/>
    <m/>
    <m/>
    <m/>
    <m/>
    <m/>
    <s v="N"/>
    <m/>
    <m/>
    <s v="KMKS"/>
    <s v="Kyle Kane, (209) 509-6203"/>
    <m/>
    <m/>
    <s v=" "/>
    <x v="64"/>
    <s v="13:11:00"/>
    <n v="44491"/>
    <s v="13:00:00"/>
    <s v="FAS"/>
    <s v="N"/>
    <s v="N"/>
    <n v="1506041"/>
    <s v="21-0135215"/>
    <m/>
    <s v="T005432957"/>
    <n v="122247401"/>
    <m/>
    <m/>
    <s v="NON HFTD"/>
    <s v=" "/>
    <x v="0"/>
    <x v="0"/>
    <s v="N"/>
    <s v="N"/>
    <s v="N"/>
    <s v="On October 22, 2021 at 1350 hours, a PG&amp;E Troubleman patrolled the Ortiga 1105 12kV Distribution Circuit number 254311105, in the Local Responsibility Area (&quot;LRA&quot;) near the intersection of Almond Dr &amp; Mallard Rd, Los Banos, CA 93635. He observed a two of three blown (Position 2 and 3) at the fuse 9785 (Part 44 cutout, &quot;T&quot; Fuse Link, 10A, installed 1988, Object 4263493) on the 45' class-4 pole (101200166), a burnt off pole-top and a damaged 8' load-side crossarm on the ground at the tangent 45' class-4 Western Red Cedar wood pole (SAP Eqp ID 101200183, Carney Co, Mfr. Year 1968, Penta Treated). There was zero precipitation reported in the vicinity on the incident date. Initial analysis indicates the ignition was caused by an overhead equipment failure. The troubleman responded to and extinguished the fire. An EC A-Tag 122247401 was submitted for remediation, including the installation of a new 45' class-4 pole (Bar Code 121201349). The 155-minute outage affected six customers. The line was returned to service on October 22, 2021. There was a GO165 Compliance Inspection (Order 85016066) of the incident pole completed on August 7, 2020, which reported there were no structural, conductor, or hardware framing damage that was found and no compelling abnormal conditions to report as of that date. The incident area is within an Insulation &quot;B&quot; District, an Arrester &quot;2&quot; District, reportedly the sight of an extirpated vernal pool, an active San Joaquin Valley Habitat Conservation Plan (&quot;HCP&quot;), and within a Raptor Concentration Zone (&quot;RCZ&quot;). This information is preliminary."/>
    <s v="PG&amp;E"/>
    <s v="Other"/>
    <s v="Pole"/>
    <s v="D"/>
    <s v="D"/>
    <s v="Structure-PG&amp;E only"/>
    <m/>
    <m/>
    <m/>
    <m/>
    <m/>
    <s v="Equipment - PG&amp;E"/>
    <s v="All types of equipment / facility failure"/>
    <s v="Pole failure"/>
    <s v="N"/>
    <s v="Overhead"/>
    <x v="0"/>
    <s v="Pole"/>
    <s v="Pole, Crossarm, Insulators, Fuses"/>
    <n v="101200183"/>
    <s v=" "/>
    <x v="0"/>
    <n v="36.997505343299999"/>
    <n v="-120.76568410519999"/>
    <s v="Merced"/>
    <s v="ORTIGA 1105"/>
    <n v="12000"/>
    <s v="ORTIGA 1105CB"/>
    <x v="0"/>
    <s v="Employee"/>
    <s v="Wetland"/>
    <s v="Brush fuel model"/>
    <m/>
    <s v="N"/>
    <m/>
    <m/>
    <m/>
    <m/>
    <s v="N"/>
    <s v="N"/>
    <m/>
    <m/>
    <s v="2021-10-26"/>
    <m/>
    <m/>
    <m/>
    <m/>
    <m/>
    <m/>
    <m/>
    <m/>
    <m/>
    <m/>
    <m/>
    <m/>
    <m/>
    <m/>
    <m/>
    <m/>
    <m/>
    <m/>
    <m/>
    <s v="  "/>
    <s v="LOS PADRES"/>
    <s v="LOS BANOS 01"/>
    <s v="13:11"/>
    <n v="44491"/>
    <s v="1506041"/>
    <s v="T005432957"/>
    <m/>
    <s v="SE SW 3-11-11"/>
    <s v="LOS BANOS"/>
    <n v="36.99776"/>
    <n v="-120.78031"/>
    <s v="Y1TKMKS"/>
    <s v="KANE, KYLE"/>
    <n v="254311105"/>
    <s v="20211022 14:43"/>
    <n v="9110"/>
    <n v="1"/>
    <s v="fnd burnt pole top and arm on ground, called for crew to replace pole."/>
    <s v="Y"/>
    <m/>
    <m/>
    <m/>
    <m/>
    <m/>
    <m/>
    <m/>
    <m/>
    <s v="N"/>
    <s v="Y"/>
    <m/>
    <s v="Rain"/>
    <m/>
    <s v="PGE&amp;E-Owned Structure/Equipment"/>
    <m/>
    <s v="Calm"/>
    <m/>
    <s v="PG&amp;E Equipment"/>
    <s v="light rain caused pole fire"/>
    <s v="Structure Only"/>
    <m/>
    <s v="Employee"/>
    <m/>
    <s v="Overhead"/>
    <m/>
    <s v="N"/>
    <m/>
    <m/>
    <m/>
    <s v="OVERHEAD"/>
    <s v="POLE-WOOD"/>
    <s v="N"/>
    <s v="  "/>
    <s v="Unplanned"/>
    <s v="Yosemite"/>
    <s v="Los Banos"/>
    <s v="254311105, ORTIGA-1105"/>
    <s v="21-0135215"/>
    <s v="Unplanned"/>
    <s v="Clear;32-90 F"/>
    <s v="6"/>
    <s v="930"/>
    <s v="NO"/>
    <s v="Line to Line"/>
    <s v="Sustained"/>
    <s v="No"/>
    <s v="9785"/>
    <s v="OH"/>
    <s v="Fuse"/>
    <s v="1506041"/>
    <s v="Pole-Wood, Burned/flashed"/>
    <m/>
    <s v="10/22/21 15:28"/>
    <m/>
    <s v="ALMOND DR E/O SANTA CRUZ GUN CLUB RD"/>
    <s v="8 POLES E/OF 9785 "/>
    <m/>
    <m/>
    <m/>
    <m/>
    <m/>
    <m/>
    <m/>
    <m/>
    <m/>
    <m/>
    <m/>
    <m/>
    <m/>
    <m/>
    <m/>
    <m/>
    <m/>
    <m/>
    <m/>
    <m/>
    <m/>
    <m/>
    <m/>
    <m/>
  </r>
  <r>
    <n v="1897"/>
    <s v="TLAL"/>
    <s v="3 - QC Complete"/>
    <n v="44586"/>
    <n v="44617"/>
    <s v="Capacitor bank burnt due to bird nest; This information is preliminary. OIS: TR8843815; FOID: T005432818 (KMKS); EC-CE Tag: 122248075; PM: 45070611; Division: Yosemite; County: Fresno"/>
    <s v="\\fxshare-nas05\quotashare-fs01\ESA\5 - Ignition Tracking\2021_Ignition_QC_Folders\20211022_nan_nan_nan_T005432818"/>
    <s v=" "/>
    <s v="Y"/>
    <s v="TLAL"/>
    <s v="Fire Lat/Long, County, Circuit Updated"/>
    <n v="44586"/>
    <m/>
    <s v="Not In Scope"/>
    <m/>
    <m/>
    <m/>
    <m/>
    <m/>
    <m/>
    <m/>
    <m/>
    <m/>
    <m/>
    <m/>
    <m/>
    <m/>
    <m/>
    <m/>
    <m/>
    <m/>
    <m/>
    <m/>
    <m/>
    <m/>
    <m/>
    <m/>
    <m/>
    <m/>
    <m/>
    <m/>
    <m/>
    <m/>
    <m/>
    <m/>
    <m/>
    <s v="N"/>
    <m/>
    <m/>
    <m/>
    <m/>
    <m/>
    <m/>
    <s v="N"/>
    <m/>
    <m/>
    <s v="KMKS"/>
    <s v="Kyle Kane, (209) 509-6203"/>
    <m/>
    <m/>
    <s v=" "/>
    <x v="64"/>
    <s v="11:43:00"/>
    <m/>
    <m/>
    <s v="FAS"/>
    <s v="N"/>
    <s v="N"/>
    <s v="TR8843815"/>
    <m/>
    <m/>
    <s v="T005432818"/>
    <n v="122248075"/>
    <m/>
    <m/>
    <m/>
    <s v=" "/>
    <x v="0"/>
    <x v="0"/>
    <s v="Y"/>
    <s v="N"/>
    <s v="N"/>
    <s v="On October 22, 2021 at 1207 hours, a PG&amp;E Troubleman patrolled the Oro Loma 1108 12kV Distribution Circuit number 255371108, in the Local Responsibility Area (&quot;LRA&quot;) near 11923 North Fairfax Ave, Firebaugh (Dos Palos), CA 93622. He observed a bird nest fire on top of the overhead 1200 KVAR Switched Cap Bank C1971 (SAP Eqp ID 43204360, Serial 500689610, Material Code 266300, Asea Brown (Abb) Bravari, Mfr. Year 2013), with four out of the six individual 200 KVAR units damaged, three of three cutouts blown, and one Kyle-Type vacuum switch melted at the 45' class-4 wood pole (SAP Eqp ID 103576261, Bar Code 110504438). Initial analysis indicates the ignition was caused by an aviary nest that made direct contact with PG&amp;E's live electric facilities, which resulted in a fire. The troubleman responded to and extinguished the fire. An EC CE F-Tag 122248075 was submitted for remediation. The incident area is within a Raptor Concentration Zone (&quot;RCZ&quot;), an active San Joaquin Valley Habitat Conservation Plan (&quot;HCP&quot;), and an Insulation &quot;B&quot; District. This information is preliminary."/>
    <s v="PG&amp;E"/>
    <s v="Other"/>
    <s v="Bird"/>
    <s v="D"/>
    <s v="D"/>
    <s v="Structure-PG&amp;E only"/>
    <s v="Capacitor "/>
    <m/>
    <m/>
    <m/>
    <m/>
    <s v="Contact - Animal - Nest"/>
    <s v="Contact from object"/>
    <s v="Nest Contact"/>
    <s v="N"/>
    <s v="Overhead"/>
    <x v="0"/>
    <s v="Capacitor Bank"/>
    <s v="Capacitor Bank, Kyle Switch, Cutouts"/>
    <s v="43204360, 103576261"/>
    <s v=" "/>
    <x v="0"/>
    <n v="36.895428330000001"/>
    <n v="-120.56753338"/>
    <s v="Fresno"/>
    <s v="ORO LOMA 1108"/>
    <n v="12000"/>
    <m/>
    <x v="0"/>
    <s v="Employee"/>
    <s v="Agriculture"/>
    <s v="Grass Fuel Model"/>
    <m/>
    <s v="N"/>
    <m/>
    <m/>
    <m/>
    <m/>
    <s v="N"/>
    <s v="N"/>
    <m/>
    <m/>
    <s v="2021-10-22"/>
    <m/>
    <m/>
    <m/>
    <m/>
    <m/>
    <m/>
    <m/>
    <m/>
    <m/>
    <m/>
    <m/>
    <m/>
    <m/>
    <m/>
    <m/>
    <m/>
    <m/>
    <m/>
    <m/>
    <s v="  "/>
    <s v="SIERRA"/>
    <s v="LOS BANOS 01"/>
    <s v="11:43:00"/>
    <n v="44491"/>
    <m/>
    <s v="T005432818"/>
    <s v="UNKNOWN"/>
    <s v="OUT ON THE FIELD"/>
    <s v="DOS PALOS"/>
    <m/>
    <m/>
    <s v="Y1TKMKS"/>
    <s v="KANE, KYLE"/>
    <m/>
    <s v="20211022 12:16"/>
    <n v="9111"/>
    <m/>
    <s v="fnd 4 of 6 units damaged and 1 kyle due to bird nest that caught on fire. Put fire out, created coe and pole ok."/>
    <s v="Y"/>
    <m/>
    <m/>
    <m/>
    <m/>
    <m/>
    <s v="bird nest topisde of c-1971. Damage only to cap bank."/>
    <m/>
    <m/>
    <s v="N"/>
    <s v="Y"/>
    <m/>
    <s v="Rain"/>
    <m/>
    <s v="Private Land"/>
    <m/>
    <s v="Calm"/>
    <m/>
    <s v="PG&amp;E Equipment"/>
    <s v="c-1971"/>
    <s v="Other (Comments)"/>
    <s v="capactor "/>
    <s v="Employee"/>
    <m/>
    <s v="Overhead"/>
    <m/>
    <s v="N"/>
    <m/>
    <m/>
    <m/>
    <s v="BIRD-FOUND"/>
    <s v="CAPACITOR"/>
    <s v="N"/>
    <s v="  "/>
    <m/>
    <m/>
    <m/>
    <m/>
    <m/>
    <m/>
    <m/>
    <m/>
    <m/>
    <m/>
    <m/>
    <m/>
    <m/>
    <m/>
    <m/>
    <m/>
    <m/>
    <m/>
    <m/>
    <m/>
    <m/>
    <m/>
    <m/>
    <m/>
    <m/>
    <m/>
    <m/>
    <m/>
    <m/>
    <m/>
    <m/>
    <m/>
    <m/>
    <m/>
    <m/>
    <m/>
    <m/>
    <m/>
    <m/>
    <m/>
    <m/>
    <m/>
    <m/>
    <m/>
    <m/>
    <m/>
    <m/>
  </r>
  <r>
    <n v="1896"/>
    <s v="CATX"/>
    <s v="3 - QC Complete"/>
    <n v="44524"/>
    <n v="44617"/>
    <s v="Pole top burnt, most likely due to tracking. The ensuing fire was limited to PG&amp;E assets. This information is preliminary."/>
    <s v="\\fxshare-nas05\quotashare-fs01\ESA\5 - Ignition Tracking\2021_Ignition_QC_Folders\20211022_1505842_21-0135113_nan_T005432717"/>
    <s v=" "/>
    <s v="Y"/>
    <s v="CATX"/>
    <s v="Outage Time Update to FNL time on ILIS, LAT/LONG updated to pole (SAP ID 101566946)"/>
    <n v="44524"/>
    <m/>
    <s v="Not In Scope"/>
    <m/>
    <m/>
    <m/>
    <m/>
    <m/>
    <m/>
    <m/>
    <m/>
    <m/>
    <m/>
    <m/>
    <m/>
    <m/>
    <m/>
    <m/>
    <m/>
    <m/>
    <m/>
    <m/>
    <m/>
    <m/>
    <m/>
    <m/>
    <m/>
    <m/>
    <m/>
    <m/>
    <m/>
    <m/>
    <m/>
    <m/>
    <m/>
    <s v="N"/>
    <m/>
    <m/>
    <m/>
    <m/>
    <m/>
    <m/>
    <s v="N"/>
    <m/>
    <m/>
    <m/>
    <m/>
    <m/>
    <m/>
    <s v=" "/>
    <x v="64"/>
    <s v="10:40:00"/>
    <n v="44491"/>
    <s v="11:42:00"/>
    <s v="FAS"/>
    <s v="N"/>
    <s v="N"/>
    <n v="1505842"/>
    <s v="21-0135113"/>
    <m/>
    <s v="T005432717"/>
    <n v="122246268"/>
    <m/>
    <m/>
    <m/>
    <s v=" "/>
    <x v="0"/>
    <x v="0"/>
    <s v="N"/>
    <s v="N"/>
    <s v="N"/>
    <s v="On October 22, 2021 at 1040 hours, a PG&amp;E Troubleman was dispatched to the Peabody 2105 12kV distribution circuit near Fry Road and Rio Dixon Road in the vicinity of Dixon in response to a burnt pole. Initial analysis indicates the ignition was caused by tracking. The fire damaged the crossarm. This incident resulted in an outage affecting 107 customers at 1142 hours on October 22, 2021. Power was restored to all customers at 1640 hours on October 22, 2021. The ensuing fire was contained to the pole and self-extinguished. A PG&amp;E crew replaced the crossarm on October 22, 2021."/>
    <s v="PG&amp;E"/>
    <s v="Other"/>
    <s v="Crossarm"/>
    <s v="D"/>
    <s v="D"/>
    <s v="Structure-PG&amp;E only"/>
    <m/>
    <m/>
    <m/>
    <m/>
    <m/>
    <s v="Contamination"/>
    <s v="Contamination"/>
    <s v="Tracking"/>
    <s v="N"/>
    <s v="Overhead"/>
    <x v="0"/>
    <s v="Crossarm"/>
    <s v="Crossarm "/>
    <n v="101566946"/>
    <s v=" "/>
    <x v="0"/>
    <n v="38.336843999999999"/>
    <n v="-121.829403"/>
    <s v="Solano"/>
    <s v="PEABODY 2105"/>
    <n v="12000"/>
    <s v="PEABODY 210515812"/>
    <x v="0"/>
    <s v="Self Extinguished"/>
    <s v="Urban"/>
    <s v="Grass Fuel Model"/>
    <s v="Grass"/>
    <s v="N"/>
    <m/>
    <m/>
    <m/>
    <m/>
    <s v="N"/>
    <s v="N"/>
    <m/>
    <m/>
    <s v="2021-10-22"/>
    <m/>
    <m/>
    <m/>
    <m/>
    <m/>
    <m/>
    <m/>
    <m/>
    <m/>
    <m/>
    <m/>
    <m/>
    <m/>
    <m/>
    <m/>
    <m/>
    <m/>
    <m/>
    <m/>
    <s v=" "/>
    <s v="SIERRA"/>
    <s v="VACAVILLE 04"/>
    <s v="10:40"/>
    <s v="10/22/2021"/>
    <s v="1505842"/>
    <s v="T005432717"/>
    <n v="6509"/>
    <s v="FRY RD"/>
    <s v="DIXON"/>
    <n v="38.336979999999997"/>
    <n v="-121.86024"/>
    <s v="S2TSZSP"/>
    <s v="SHIELDS, SPENCER"/>
    <n v="63642105"/>
    <s v="20211022 12:25"/>
    <n v="9002"/>
    <m/>
    <s v="ec tag..pole fire.. replace arm"/>
    <s v="Y"/>
    <m/>
    <m/>
    <m/>
    <n v="38.336821999999998"/>
    <n v="-121.82942199999999"/>
    <m/>
    <m/>
    <m/>
    <s v="N"/>
    <s v="Y"/>
    <m/>
    <s v="Storm Rain"/>
    <m/>
    <s v="PGE&amp;E-Owned Structure/Equipment"/>
    <m/>
    <s v="Gusty"/>
    <m/>
    <s v="PG&amp;E Equipment"/>
    <m/>
    <s v="Structure Only"/>
    <m/>
    <s v="Self Extinguished"/>
    <m/>
    <s v="Overhead"/>
    <m/>
    <s v="Y"/>
    <s v="pictures"/>
    <s v="PG&amp;E Employee"/>
    <m/>
    <s v="FIRE, POLE"/>
    <s v="CROSSARM, STEEL"/>
    <s v="N"/>
    <s v=" "/>
    <s v="Unplanned"/>
    <s v="Sacramento"/>
    <s v="Solano"/>
    <s v="063642105, PEABODY-2105"/>
    <s v="21-0135113"/>
    <s v="Unplanned"/>
    <s v="Clear;32-90 F"/>
    <s v="107"/>
    <s v="1926"/>
    <s v="YES"/>
    <s v="Force Out"/>
    <s v="Sustained"/>
    <s v="No"/>
    <s v="10591"/>
    <s v="OH"/>
    <s v="Switch"/>
    <s v="1505842"/>
    <s v="Pole-Wood, Burned/flashed"/>
    <m/>
    <m/>
    <m/>
    <s v="FRY RD &amp; CLARK RD"/>
    <s v="1 POLE E/OF CGC 220491024411"/>
    <m/>
    <m/>
    <m/>
    <m/>
    <m/>
    <m/>
    <m/>
    <m/>
    <m/>
    <m/>
    <m/>
    <m/>
    <m/>
    <m/>
    <m/>
    <m/>
    <m/>
    <m/>
    <m/>
    <m/>
    <m/>
    <m/>
    <m/>
    <m/>
  </r>
  <r>
    <n v="1894"/>
    <s v="CATX"/>
    <s v="3 - QC Complete"/>
    <n v="44524"/>
    <n v="44617"/>
    <s v="Pole fire likely due to tracking. The ensuing fire was limited to PG&amp;E assets. This information is preliminary."/>
    <s v="\\fxshare-nas05\quotashare-fs01\ESA\5 - Ignition Tracking\2021_Ignition_QC_Folders\20211022_1505467_21-0135048_nan_T005432205"/>
    <s v=" "/>
    <s v="Y"/>
    <s v="CATX"/>
    <s v="Outage Time Updated to FNL time on ILIS Report, OIS # added (ILIS Report identified 3 OIS reports), additional FAS Report added (T005432389), Lat/Long updated to pole (SAP ID 100899181)"/>
    <n v="44524"/>
    <m/>
    <s v="Not In Scope"/>
    <m/>
    <m/>
    <m/>
    <m/>
    <m/>
    <m/>
    <m/>
    <m/>
    <m/>
    <m/>
    <m/>
    <m/>
    <m/>
    <m/>
    <m/>
    <m/>
    <m/>
    <m/>
    <m/>
    <m/>
    <m/>
    <m/>
    <m/>
    <m/>
    <m/>
    <m/>
    <m/>
    <m/>
    <m/>
    <m/>
    <m/>
    <m/>
    <s v="N"/>
    <m/>
    <m/>
    <m/>
    <m/>
    <m/>
    <m/>
    <s v="N"/>
    <m/>
    <m/>
    <m/>
    <m/>
    <m/>
    <m/>
    <s v=" "/>
    <x v="64"/>
    <s v="07:07:00"/>
    <n v="44491"/>
    <s v="07:05:00"/>
    <s v="ILIS/OIS"/>
    <s v="N"/>
    <s v="N"/>
    <s v="1505467, 1505596, 1505468"/>
    <s v="21-0135048"/>
    <m/>
    <s v="T005432205, T005432389"/>
    <n v="122245531"/>
    <m/>
    <m/>
    <m/>
    <s v=" "/>
    <x v="0"/>
    <x v="0"/>
    <s v="N"/>
    <s v="N"/>
    <s v="N"/>
    <s v="On October 22, 2021 at 0707 hours, a PG&amp;E Troubleman was dispatched to the Las Positas 21kV distribution circuit near Dyer Road and Altamont Pass Road in the vicinity of Livermore in response to a pole fire. Initial analysis indicates the ignition was caused by tracking. The fire damaged the pole. This incident resulted in an outage affecting 13 customers at 0705 hours on October 22, 2021. Power was restored for all customers at 1910 hours on October 22, 2021. The ensuing fire was contained to the pole and self-extinguished. A PG&amp;E crew replaced the pole on October 22, 2021."/>
    <s v="PG&amp;E"/>
    <s v="Other"/>
    <s v="Pole"/>
    <s v="D"/>
    <s v="D"/>
    <s v="Structure-PG&amp;E only"/>
    <s v="Found Pole top burnt off"/>
    <m/>
    <m/>
    <m/>
    <m/>
    <s v="Contamination"/>
    <s v="Contamination"/>
    <s v="Tracking"/>
    <s v="N"/>
    <s v="Overhead"/>
    <x v="0"/>
    <s v="Pole"/>
    <s v="Pole"/>
    <n v="100899181"/>
    <s v=" "/>
    <x v="0"/>
    <n v="37.767535000000002"/>
    <n v="-121.67981899999999"/>
    <s v="Alameda"/>
    <s v="LAS POSITAS 2110"/>
    <n v="21000"/>
    <s v="LAS POSITAS 2110MR195"/>
    <x v="0"/>
    <s v="Self Extinguished"/>
    <s v="Herbaceous"/>
    <s v="Fire-resistive fuel bed"/>
    <s v="Dirt"/>
    <s v="N"/>
    <m/>
    <m/>
    <m/>
    <m/>
    <s v="N"/>
    <s v="N"/>
    <m/>
    <m/>
    <s v="2021-10-22"/>
    <m/>
    <m/>
    <m/>
    <m/>
    <m/>
    <m/>
    <m/>
    <m/>
    <m/>
    <m/>
    <m/>
    <m/>
    <m/>
    <m/>
    <m/>
    <m/>
    <m/>
    <m/>
    <m/>
    <s v=" "/>
    <s v="SONOMA"/>
    <s v="LIVERMORE 03"/>
    <s v="07:07"/>
    <s v="10/22/2021"/>
    <s v="1505467"/>
    <s v="T005432205"/>
    <n v="8565"/>
    <s v="N VASCO RD #D"/>
    <s v="LIVERMORE"/>
    <n v="37.766370000000002"/>
    <n v="-121.68035999999999"/>
    <s v="M3TNMN4"/>
    <s v="NORIEGA, NICHOLAS"/>
    <n v="14402110"/>
    <s v="20211022 12:30"/>
    <n v="9110"/>
    <n v="1"/>
    <s v="FOUND C.O 51796, 51793, AND 51794 BLOWN. FOUND POLE TOP BURNT OFF. FOUND OFF OF TAP OF 51796. ( 4 ACSR PRIMARY, SINGLE PHASE. HARD DEAD END TO SLACK SPAN. HAS 25KVA TX ON POLE. ). CREW TO REPLACE POLE. REFUSED AT CLOSED FOR TEST C/O'S 51793 &amp; 51794 FOR GOOD TEST. "/>
    <s v="Y"/>
    <m/>
    <m/>
    <m/>
    <n v="37.767547"/>
    <n v="-121.679841"/>
    <m/>
    <s v="SELF EXTINGUISHED"/>
    <m/>
    <s v="N"/>
    <s v="Y"/>
    <m/>
    <s v="Rain"/>
    <m/>
    <s v="PGE&amp;E-Owned Structure/Equipment"/>
    <m/>
    <s v="Calm"/>
    <m/>
    <s v="PG&amp;E Equipment"/>
    <m/>
    <s v="Structure Only"/>
    <m/>
    <s v="Self Extinguished"/>
    <m/>
    <s v="Overhead"/>
    <m/>
    <s v="Y"/>
    <s v="photos"/>
    <s v="PG&amp;E Employee"/>
    <s v="N.NORIEGA"/>
    <s v="FIRE, POLE"/>
    <s v="POLE-WOOD"/>
    <s v="N"/>
    <s v=" "/>
    <s v="Unplanned"/>
    <s v="Mission"/>
    <s v="Livermore"/>
    <s v="014402110, LAS POSITAS-2110"/>
    <s v="21-0135048"/>
    <s v="Unplanned"/>
    <s v="Clear;32-90 F"/>
    <s v="7"/>
    <s v="3565"/>
    <s v="YES"/>
    <m/>
    <s v="Sustained"/>
    <s v="No"/>
    <s v="51796"/>
    <s v="OH"/>
    <s v="Fuse"/>
    <s v="1505467"/>
    <s v="Pole-Wood, On Ground"/>
    <m/>
    <m/>
    <m/>
    <m/>
    <s v="4580 DYER RD"/>
    <m/>
    <m/>
    <m/>
    <m/>
    <m/>
    <m/>
    <m/>
    <m/>
    <m/>
    <m/>
    <m/>
    <m/>
    <m/>
    <m/>
    <m/>
    <m/>
    <m/>
    <m/>
    <m/>
    <m/>
    <m/>
    <m/>
    <m/>
    <m/>
  </r>
  <r>
    <n v="1893"/>
    <s v="BRV6"/>
    <s v="3 - QC Complete"/>
    <n v="44586"/>
    <n v="44617"/>
    <s v="Tree branch fell into line, resulting in a wires down incident. The ensuing fire was less than one meter in size. This information is preliminary."/>
    <s v="\\fxshare-nas05\quotashare-fs01\ESA\5 - Ignition Tracking\2021_Ignition_QC_Folders\20211022_1505504_21-0134897_nan_T005432263"/>
    <s v=" "/>
    <s v="Y"/>
    <s v="BRV6"/>
    <s v="Changed outage time from 0729 to 0726. Changed SAP Notification number from 31555368 to 122244467. Added SAP Equipment number 101014572. Changed Lat/Long from 37.0522267, -120.2012450 to 37.0526211427, -120.2013808501"/>
    <n v="44586"/>
    <m/>
    <s v="Not In Scope"/>
    <m/>
    <m/>
    <m/>
    <m/>
    <m/>
    <m/>
    <m/>
    <m/>
    <m/>
    <m/>
    <m/>
    <m/>
    <m/>
    <m/>
    <m/>
    <m/>
    <m/>
    <m/>
    <m/>
    <m/>
    <m/>
    <m/>
    <m/>
    <m/>
    <m/>
    <m/>
    <m/>
    <m/>
    <m/>
    <m/>
    <m/>
    <m/>
    <s v="N"/>
    <m/>
    <m/>
    <m/>
    <m/>
    <m/>
    <m/>
    <s v="N"/>
    <m/>
    <m/>
    <m/>
    <m/>
    <m/>
    <m/>
    <s v=" "/>
    <x v="64"/>
    <s v="07:29:00"/>
    <n v="44491"/>
    <s v="07:26:00"/>
    <s v="FAS"/>
    <s v="N"/>
    <s v="N"/>
    <n v="1505504"/>
    <s v="21-0134897"/>
    <m/>
    <s v="T005432263"/>
    <n v="122244467"/>
    <m/>
    <m/>
    <m/>
    <s v=" "/>
    <x v="0"/>
    <x v="0"/>
    <s v="Y"/>
    <s v="N"/>
    <s v="N"/>
    <s v="On October 22, 2021 at 0729 hours, a PG&amp;E Troubleman was dispatched to the  Dairyland 1113 12kV Distribution Circuit in the vicinity of Road 19 and Avenue 21, Chowchilla in response to a wire down. Initial analysis indicates a tree branch fell through the primary line which caused the ignition. A primary conductor laying on a tree branch is suspected to be the origin point of the fire and resulted in 4 customers experienced an outage. The fire was less than 1 meter in linear travel and there was no further ignition.The ensuing fire was contained to the small branch and the fire self-extinguished once deenergized. PG&amp;E Crew repaired the damaged conductor on October 22, 2021."/>
    <s v="PG&amp;E"/>
    <s v="Vegetation"/>
    <m/>
    <s v="D"/>
    <s v="D"/>
    <s v="&lt;3 meters of linear travel"/>
    <s v="Charred small branch of citrus tree, no further ignition"/>
    <m/>
    <m/>
    <m/>
    <m/>
    <s v="Vegetation"/>
    <s v="Contact from object"/>
    <s v="Veg. contact"/>
    <s v="N"/>
    <s v="Overhead"/>
    <x v="0"/>
    <s v="Conductor - Primary"/>
    <s v="Conductor"/>
    <n v="101014572"/>
    <s v=" "/>
    <x v="0"/>
    <n v="37.052621142699998"/>
    <n v="-120.20138085009999"/>
    <s v="Madera"/>
    <s v="DAIRYLAND 1113"/>
    <n v="12000"/>
    <s v="DAIRYLAND 11135450"/>
    <x v="0"/>
    <s v="Self Extinguished"/>
    <s v="Agriculture"/>
    <s v="Timber fuel model"/>
    <s v="Citrus Trees"/>
    <s v="N"/>
    <m/>
    <m/>
    <m/>
    <m/>
    <s v="N"/>
    <s v="N"/>
    <m/>
    <m/>
    <s v="2021-10-22"/>
    <m/>
    <m/>
    <n v="44498"/>
    <m/>
    <s v="Primary lines compliant with GO 95 rule 35. All vegetation compliant WR#XWYO1002578"/>
    <s v="EUCA"/>
    <m/>
    <m/>
    <m/>
    <m/>
    <m/>
    <m/>
    <m/>
    <m/>
    <m/>
    <m/>
    <m/>
    <m/>
    <m/>
    <s v="  "/>
    <s v="MISSION"/>
    <s v="MADERA 01"/>
    <s v="07:29"/>
    <n v="44491"/>
    <s v="1505504"/>
    <s v="T005432263"/>
    <n v="20759"/>
    <s v="ROAD 19"/>
    <s v="CHOWCHILLA"/>
    <n v="37.052639999999997"/>
    <n v="-120.20117"/>
    <s v="Y2TC6S0"/>
    <s v="STOFFEL, CLINT"/>
    <n v="252421113"/>
    <s v="20211022 08:48"/>
    <n v="9260"/>
    <m/>
    <s v="Tree branch broke single phase of #6 copper. EC tag created for crew replacement. Energized conductor charred small branch of citrus tree. No further ignition. Fire out upon de-energizing jumpers."/>
    <s v="Y"/>
    <m/>
    <m/>
    <s v="37.0522267,-120.2012450,74.100000,3D"/>
    <m/>
    <m/>
    <s v="Energized wire chared a small branch of Citrus tree. No further ignition. "/>
    <m/>
    <m/>
    <s v="N"/>
    <s v="Y"/>
    <m/>
    <s v="Clear"/>
    <m/>
    <s v="Private Land"/>
    <m/>
    <s v="Calm"/>
    <m/>
    <s v="Vegetation"/>
    <m/>
    <s v="&lt; 1 meter"/>
    <m/>
    <s v="Self Extinguished"/>
    <m/>
    <s v="Overhead"/>
    <m/>
    <s v="N"/>
    <m/>
    <m/>
    <m/>
    <s v="TREE-BRANCH FELL INTO LINE"/>
    <s v="CONDUCTOR, OVERHEAD"/>
    <s v="N"/>
    <s v="  "/>
    <s v="Unplanned"/>
    <s v="Yosemite"/>
    <s v="Madera"/>
    <s v="252421113, DAIRYLAND-1113"/>
    <s v="21-0134897"/>
    <s v="Unplanned"/>
    <s v="Clear;32-90 F"/>
    <s v="3 1 of 3 Phases Open"/>
    <s v="6"/>
    <s v="YES"/>
    <s v="Line to Ground"/>
    <s v="Sustained"/>
    <s v="No"/>
    <s v="1 PHASE WIRE DOWN"/>
    <s v="OH"/>
    <s v="Jumpers"/>
    <s v="1505504"/>
    <s v="Conductor, Overhead, Broken, wire on ground"/>
    <m/>
    <s v="10/22/21 08:38"/>
    <m/>
    <s v="1 PHASE WIRE DOWN"/>
    <s v="1 SPAN E/OF CGC 320872820137"/>
    <m/>
    <m/>
    <m/>
    <m/>
    <m/>
    <m/>
    <m/>
    <m/>
    <m/>
    <m/>
    <m/>
    <m/>
    <m/>
    <m/>
    <m/>
    <m/>
    <m/>
    <m/>
    <m/>
    <m/>
    <m/>
    <m/>
    <m/>
    <m/>
  </r>
  <r>
    <n v="1892"/>
    <s v="MXX7"/>
    <s v="3 - QC Complete"/>
    <n v="44524"/>
    <n v="44617"/>
    <s v="Pole fire likely due to tracking. The ensuing fire was limited to PG&amp;E assets. This information is preliminary."/>
    <s v="\\fxshare-nas05\quotashare-fs01\ESA\5 - Ignition Tracking\2021_Ignition_QC_Folders\20211022_1505501_21-0134874_nan_T005432220"/>
    <s v=" "/>
    <s v="Y"/>
    <s v="MXX7"/>
    <s v="Changed Outage Time to match Outage Start in FAS."/>
    <n v="44523"/>
    <m/>
    <s v="Not In Scope"/>
    <m/>
    <m/>
    <m/>
    <m/>
    <m/>
    <m/>
    <m/>
    <m/>
    <m/>
    <m/>
    <m/>
    <m/>
    <m/>
    <m/>
    <m/>
    <m/>
    <m/>
    <m/>
    <m/>
    <m/>
    <m/>
    <m/>
    <m/>
    <m/>
    <m/>
    <m/>
    <m/>
    <m/>
    <m/>
    <m/>
    <m/>
    <m/>
    <m/>
    <m/>
    <m/>
    <m/>
    <m/>
    <m/>
    <m/>
    <m/>
    <m/>
    <m/>
    <m/>
    <m/>
    <m/>
    <m/>
    <s v=" "/>
    <x v="64"/>
    <s v="07:11:00"/>
    <n v="44491"/>
    <s v="05:30:00"/>
    <s v="FAS"/>
    <s v="N"/>
    <s v="N"/>
    <n v="1505501"/>
    <s v="21-0134874"/>
    <m/>
    <s v="T005432220"/>
    <n v="122244180"/>
    <m/>
    <m/>
    <s v="No Photos"/>
    <s v=" "/>
    <x v="0"/>
    <x v="0"/>
    <s v="N"/>
    <s v="N"/>
    <s v="N"/>
    <s v="On October 22nd, 2021 at 711 hours, a PG&amp;E Troubleman was dispatched to the SAN CARLOS 0401 4KV Distribution Circuit on Old County Road in San Mateo County in response to a fire. Initial analysis indicates tracking caused the ignition. Troubleman reports there was rain, which caused the crossarm to catch on fire. As a result, the crossarm was burnt (SAP # 100277644). The ensuing fire was limited to PG&amp;E assets only and was self extinguished. The crossarm was replaced on October 22nd, 2021. This information is preliminary.  "/>
    <s v="PG&amp;E"/>
    <s v="Other"/>
    <s v="Crossarm"/>
    <s v="D"/>
    <m/>
    <s v="Structure-PG&amp;E only"/>
    <m/>
    <m/>
    <m/>
    <m/>
    <m/>
    <s v="Contamination"/>
    <s v="Contamination"/>
    <s v="Tracking"/>
    <s v="Y"/>
    <s v="Overhead"/>
    <x v="0"/>
    <s v="Crossarm"/>
    <s v="Crossarm"/>
    <n v="100277644"/>
    <s v=" "/>
    <x v="0"/>
    <n v="37.503921699999999"/>
    <n v="-122.25512999999999"/>
    <s v="San Mateo"/>
    <s v="SAN CARLOS 0401"/>
    <n v="4000"/>
    <s v="SAN CARLOS 0401CB"/>
    <x v="0"/>
    <s v="Self Extinguished"/>
    <s v="Urban"/>
    <m/>
    <m/>
    <s v="N"/>
    <m/>
    <m/>
    <m/>
    <m/>
    <s v="N"/>
    <s v="N"/>
    <m/>
    <m/>
    <s v="2021-10-22"/>
    <m/>
    <m/>
    <m/>
    <m/>
    <m/>
    <m/>
    <m/>
    <m/>
    <m/>
    <m/>
    <m/>
    <m/>
    <m/>
    <m/>
    <m/>
    <m/>
    <m/>
    <m/>
    <m/>
    <s v="  "/>
    <s v="STOCKTON"/>
    <s v="SAN CARLOS 09"/>
    <s v="07:11"/>
    <n v="44491"/>
    <s v="1505501"/>
    <s v="T005432220"/>
    <n v="1011"/>
    <s v="BRANSTEN RD STE C"/>
    <s v="SAN CARLOS"/>
    <n v="37.503279999999997"/>
    <n v="-122.2544"/>
    <s v="P2TCDDB"/>
    <s v="DUNLAP, COREY"/>
    <n v="24180401"/>
    <s v="20211022 07:46"/>
    <n v="9110"/>
    <m/>
    <s v="crew to splice pole top and replace 4kv x-arm"/>
    <s v="Y"/>
    <m/>
    <m/>
    <s v="37.5039217,-122.2551300,1.900000,3D"/>
    <m/>
    <m/>
    <m/>
    <m/>
    <m/>
    <s v="N"/>
    <s v="Y"/>
    <m/>
    <s v="Rain"/>
    <m/>
    <s v="PGE&amp;E-Owned Structure/Equipment"/>
    <m/>
    <s v="Light"/>
    <m/>
    <s v="PG&amp;E Equipment"/>
    <m/>
    <s v="Structure Only"/>
    <m/>
    <s v="Self Extinguished"/>
    <m/>
    <s v="Overhead"/>
    <m/>
    <s v="N"/>
    <m/>
    <m/>
    <m/>
    <s v="FIRE, POLE"/>
    <s v="CROSSARM, WOOD"/>
    <s v="N"/>
    <s v="  "/>
    <s v="Unplanned"/>
    <s v="Peninsula"/>
    <s v="Belmont"/>
    <s v="024180401, SAN CARLOS-0401"/>
    <s v="21-0134874"/>
    <s v="Unplanned"/>
    <s v="Heavy Rain,Clear;32-90 F"/>
    <s v="333"/>
    <s v="27972"/>
    <s v="YES"/>
    <s v="Force Out"/>
    <s v="Sustained"/>
    <s v="No"/>
    <s v="2987"/>
    <s v="OH"/>
    <s v="Switch"/>
    <s v="1505501"/>
    <s v="Crossarm, Wood, Broken, wire on object"/>
    <m/>
    <s v="10/22/21 08:34"/>
    <m/>
    <s v="LD COUNTY RD 2/P S/O COMMERCIAL SAN CARLOS"/>
    <s v="OLD COUNTRY RD BET COMMERCIAL &amp; BRANSTEN, SC"/>
    <s v="NONE"/>
    <m/>
    <m/>
    <m/>
    <m/>
    <m/>
    <m/>
    <m/>
    <m/>
    <m/>
    <m/>
    <m/>
    <m/>
    <m/>
    <m/>
    <m/>
    <m/>
    <m/>
    <m/>
    <m/>
    <m/>
    <m/>
    <m/>
    <m/>
  </r>
  <r>
    <n v="1891"/>
    <s v="MXX7"/>
    <s v="3 - QC Complete"/>
    <n v="44524"/>
    <n v="44617"/>
    <s v="Burnt crossarm dropped onto line, resulting in a wires down incident. Potential cause could be due to tracking. The ensuing fire was limited to PG&amp;E assets. This information is preliminary."/>
    <s v="\\fxshare-nas05\quotashare-fs01\ESA\5 - Ignition Tracking\2021_Ignition_QC_Folders\20211022_1505297_21-0134906_nan_T005432125"/>
    <s v=" "/>
    <s v="Y"/>
    <s v="MXX7"/>
    <s v="Changed Outage Time to match Outage Start in FAS."/>
    <n v="44523"/>
    <m/>
    <s v="Not In Scope"/>
    <m/>
    <m/>
    <m/>
    <m/>
    <m/>
    <m/>
    <m/>
    <m/>
    <m/>
    <m/>
    <m/>
    <m/>
    <m/>
    <m/>
    <m/>
    <m/>
    <m/>
    <m/>
    <m/>
    <m/>
    <m/>
    <m/>
    <m/>
    <m/>
    <m/>
    <m/>
    <m/>
    <m/>
    <m/>
    <m/>
    <m/>
    <m/>
    <m/>
    <m/>
    <m/>
    <m/>
    <m/>
    <m/>
    <m/>
    <m/>
    <m/>
    <m/>
    <m/>
    <m/>
    <m/>
    <m/>
    <s v=" "/>
    <x v="64"/>
    <s v="06:30:00"/>
    <n v="44491"/>
    <s v="05:04:00"/>
    <s v="FAS"/>
    <s v="N"/>
    <s v="N"/>
    <n v="1505297"/>
    <s v="21-0134906"/>
    <m/>
    <s v="T005432125"/>
    <n v="122244447"/>
    <m/>
    <m/>
    <s v="PG&amp;E_1891_Ignition_20211022_1.jfif"/>
    <s v=" "/>
    <x v="0"/>
    <x v="0"/>
    <s v="N"/>
    <s v="N"/>
    <s v="N"/>
    <s v="On October 22nd, 2021 at 630 hours, a PG&amp;E Troubleman was dispatched to the EL CERRITO G 1108 12KV Distribution Circuit on Everett Street in Contra Costa County in response to a fire. Initial analysis indicates tracking caused the ignition. Troubleman reports there was rain, which caused the crossarm to catch on fire. The burnt crossarm dropped onto the line, resulting in a wires down incident. The transformer and conductor were broken/damaged and the crossarm was burnt (SAP # 101436634). The ensuing fire was limited to PG&amp;E assets only and was self extinguished. The transformer and conductor were repaired and the crossarm was replaced on October 22nd, 2021. This information is preliminary.  "/>
    <s v="PG&amp;E"/>
    <s v="Other"/>
    <s v="Crossarm"/>
    <s v="D"/>
    <s v="D"/>
    <s v="Structure-PG&amp;E only"/>
    <m/>
    <m/>
    <m/>
    <m/>
    <m/>
    <s v="Contamination"/>
    <s v="Contamination"/>
    <s v="Tracking"/>
    <s v="Y"/>
    <s v="Overhead"/>
    <x v="0"/>
    <s v="Crossarm"/>
    <s v="Transformer, Crossarm, Conductor"/>
    <n v="101436634"/>
    <s v=" "/>
    <x v="0"/>
    <n v="37.903300000000002"/>
    <n v="-122.2975"/>
    <s v="Contra Costa"/>
    <s v="EL CERRITO G 1108"/>
    <n v="12000"/>
    <s v="EL CERRITO G 1108CB"/>
    <x v="0"/>
    <s v="Self Extinguished"/>
    <s v="Urban"/>
    <m/>
    <m/>
    <s v="N"/>
    <m/>
    <m/>
    <m/>
    <m/>
    <s v="N"/>
    <s v="N"/>
    <m/>
    <m/>
    <s v="2021-10-22"/>
    <m/>
    <m/>
    <m/>
    <m/>
    <m/>
    <m/>
    <m/>
    <m/>
    <m/>
    <m/>
    <m/>
    <m/>
    <m/>
    <m/>
    <m/>
    <m/>
    <m/>
    <m/>
    <m/>
    <s v="  "/>
    <s v="SACRAMENTO"/>
    <s v="RICHMOND 05"/>
    <s v="06:30"/>
    <n v="44491"/>
    <s v="1505297"/>
    <s v="T005432125"/>
    <s v="UNKNOWN"/>
    <s v="440 EVERETT ST"/>
    <s v="EL CERRITO"/>
    <n v="37.913269999999997"/>
    <n v="-122.30176"/>
    <s v="E2TMRPE"/>
    <s v="PAGAN, MIKE"/>
    <n v="12501108"/>
    <s v="20211022 09:02"/>
    <n v="9260"/>
    <m/>
    <s v="burnt/broken 12kv Xarm dropped 12kv line. Awaiting crew for repairs. Wire down &amp; energized on arrival "/>
    <s v="Y"/>
    <m/>
    <m/>
    <m/>
    <n v="37.903300000000002"/>
    <n v="-122.2975"/>
    <m/>
    <m/>
    <m/>
    <s v="N"/>
    <s v="Y"/>
    <m/>
    <s v="Rain"/>
    <m/>
    <s v="PGE&amp;E-Owned Structure/Equipment"/>
    <m/>
    <s v="Light"/>
    <m/>
    <s v="PG&amp;E Equipment"/>
    <m/>
    <s v="Structure Only"/>
    <m/>
    <s v="Self Extinguished"/>
    <m/>
    <s v="Overhead"/>
    <m/>
    <s v="N"/>
    <m/>
    <m/>
    <m/>
    <s v="FIRE, POLE"/>
    <s v="CROSSARM, WOOD"/>
    <s v="N"/>
    <s v="  "/>
    <s v="Unplanned"/>
    <s v="East Bay"/>
    <s v="Bay"/>
    <s v="012501108, EL CERRITO G-1108"/>
    <s v="21-0134906"/>
    <s v="Unplanned"/>
    <s v="Clear;32-90 F"/>
    <s v="6542"/>
    <s v="1190644"/>
    <s v="YES"/>
    <s v="Force Out"/>
    <s v="Sustained"/>
    <s v="No"/>
    <s v="BR183"/>
    <s v="OH"/>
    <s v="Switch"/>
    <s v="1505297"/>
    <s v="Conductor, Overhead, On Ground"/>
    <m/>
    <m/>
    <m/>
    <s v="932 ASHBURY AVENUE, EL CERRITO"/>
    <s v="WIRE DOWN ON EVERETT ST "/>
    <s v="CB 401/2 OPEN|SW R3621 CLOSE|SW R3759 OPEN"/>
    <m/>
    <m/>
    <m/>
    <m/>
    <m/>
    <m/>
    <m/>
    <m/>
    <m/>
    <m/>
    <m/>
    <m/>
    <m/>
    <m/>
    <m/>
    <m/>
    <m/>
    <m/>
    <m/>
    <m/>
    <m/>
    <m/>
    <m/>
  </r>
  <r>
    <n v="1889"/>
    <s v="DLY6"/>
    <s v="3 - QC Complete"/>
    <n v="44530"/>
    <n v="44617"/>
    <s v="Pole top fire was likely related to tracking. The ensuing fire was limited to PG&amp;E assets. This information is preliminary."/>
    <s v="\\fxshare-nas05\quotashare-fs01\ESA\5 - Ignition Tracking\2021_Ignition_QC_Folders\20211022_1505207_21-0134808_nan_T005432008"/>
    <s v=" "/>
    <s v="Y"/>
    <s v="DLY6"/>
    <s v="UPDATED FO ID, OUTAGE TIME, LAT/LONG "/>
    <n v="44530"/>
    <m/>
    <s v="Not In Scope"/>
    <m/>
    <m/>
    <m/>
    <m/>
    <m/>
    <m/>
    <m/>
    <m/>
    <m/>
    <m/>
    <m/>
    <m/>
    <m/>
    <m/>
    <m/>
    <m/>
    <m/>
    <m/>
    <m/>
    <m/>
    <m/>
    <m/>
    <m/>
    <m/>
    <m/>
    <m/>
    <m/>
    <m/>
    <m/>
    <m/>
    <m/>
    <m/>
    <s v="N"/>
    <m/>
    <m/>
    <m/>
    <m/>
    <m/>
    <m/>
    <s v="N"/>
    <m/>
    <m/>
    <m/>
    <m/>
    <m/>
    <m/>
    <s v=" "/>
    <x v="64"/>
    <s v="01:27:00"/>
    <n v="44491"/>
    <s v="01:20:00"/>
    <s v="FAS"/>
    <s v="N"/>
    <s v="N"/>
    <n v="1505207"/>
    <s v="21-0134808"/>
    <m/>
    <s v="T005432008, T005432007. T005432016"/>
    <n v="122243212"/>
    <m/>
    <m/>
    <m/>
    <s v=" "/>
    <x v="0"/>
    <x v="0"/>
    <s v="N"/>
    <s v="N"/>
    <s v="N"/>
    <s v="On October 22, 2021 at 01:27 hours, a PG&amp;E Troubleman was dispatched to the Fairway 1108, a 12kV Distribution Circuit on Glenview Drive near Woodland Street in Santa Maria in response to a pole fire. Initial analysis indicates tracking caused the ignition.   The ignition originated at the hardware of the pole, causing the crossarm to fail.  As a result of this incident, 77 customers experienced a power loss.  The ensuing fire was contained to the pole and the fire was suppressed by the Santa Barbara Fire Department.  A PG&amp;E Crew relaced the damaged crossarm on October 22, 2021."/>
    <s v="PG&amp;E"/>
    <s v="Other"/>
    <s v="Pole"/>
    <s v="D"/>
    <s v="D"/>
    <s v="Structure-PG&amp;E only"/>
    <s v="Pole fire "/>
    <m/>
    <m/>
    <m/>
    <m/>
    <s v="Contamination"/>
    <s v="Contamination"/>
    <s v="Tracking"/>
    <s v="Y"/>
    <s v="Overhead"/>
    <x v="0"/>
    <s v="Crossarm"/>
    <s v="Crossarm "/>
    <n v="101864482"/>
    <s v=" "/>
    <x v="0"/>
    <n v="34.881139779999998"/>
    <n v="-120.42039990000001"/>
    <s v="Santa Barbara"/>
    <s v="FAIRWAY 1108"/>
    <n v="12000"/>
    <s v=" FAIRWAY 1108M02 "/>
    <x v="0"/>
    <s v="Santa Barbara Fire Department"/>
    <s v="Urban"/>
    <s v="Timber fuel model"/>
    <s v="in yard with large trees "/>
    <s v="N"/>
    <m/>
    <m/>
    <m/>
    <m/>
    <s v="N"/>
    <s v="N"/>
    <m/>
    <m/>
    <s v="2021-10-22"/>
    <m/>
    <m/>
    <m/>
    <m/>
    <m/>
    <m/>
    <m/>
    <m/>
    <m/>
    <m/>
    <m/>
    <m/>
    <m/>
    <m/>
    <m/>
    <m/>
    <m/>
    <m/>
    <m/>
    <s v=" "/>
    <s v="HUMBOLDT"/>
    <s v="SANTA MARIA 02"/>
    <s v="01:27:00"/>
    <n v="44491"/>
    <n v="1505207"/>
    <s v="T005432008"/>
    <s v="UNKNOWN"/>
    <s v="SHADY GLADE"/>
    <s v="SANTA MARIA"/>
    <n v="34.88044"/>
    <n v="-120.41903000000001"/>
    <s v="L2TCJBW"/>
    <s v="BRIGGS, CHARLES"/>
    <s v="182061108"/>
    <s v="20211022 02:07"/>
    <n v="9002"/>
    <m/>
    <s v="Pole fire.  DE Slack Arm. Single phase.  Lower DG and c/o arm. Top existing pole. "/>
    <s v="Y"/>
    <m/>
    <m/>
    <s v="34.8812000,-120.4208300,118.400000,3D"/>
    <m/>
    <m/>
    <m/>
    <s v="na  Fire Department"/>
    <m/>
    <s v="N"/>
    <s v="Y"/>
    <m/>
    <s v="Other (Comments)"/>
    <s v="fog"/>
    <s v="Private Land"/>
    <m/>
    <s v="Calm"/>
    <m/>
    <s v="Unknown"/>
    <m/>
    <s v="Structure Only"/>
    <m/>
    <s v="Fire Dept"/>
    <m/>
    <s v="Overhead"/>
    <m/>
    <s v="N"/>
    <m/>
    <m/>
    <m/>
    <s v="OVERHEAD"/>
    <s v="CROSSARM, STEEL"/>
    <s v="N"/>
    <s v=" "/>
    <s v="Unplanned"/>
    <s v="Los Padres"/>
    <s v="Santa Maria"/>
    <s v="182061108, FAIRWAY-1108"/>
    <s v="21-0134808"/>
    <s v="Unplanned"/>
    <s v="Clear;32-90 F"/>
    <s v="77"/>
    <s v="24794"/>
    <s v="NO"/>
    <s v="Force Out"/>
    <s v="Sustained"/>
    <s v="No"/>
    <s v="11561"/>
    <s v="OH"/>
    <s v="Fuse"/>
    <s v="1505207"/>
    <s v="Pole-Wood, Broken"/>
    <m/>
    <s v="10/22/21 04:03"/>
    <m/>
    <s v="BRADLEY &amp; PARKLAND"/>
    <s v="4160 GLENVIEW DR "/>
    <m/>
    <m/>
    <m/>
    <m/>
    <m/>
    <m/>
    <m/>
    <m/>
    <m/>
    <m/>
    <m/>
    <m/>
    <m/>
    <m/>
    <m/>
    <m/>
    <m/>
    <m/>
    <m/>
    <m/>
    <m/>
    <m/>
    <m/>
    <m/>
  </r>
  <r>
    <n v="1888"/>
    <s v="DLY6"/>
    <s v="3 - QC Complete"/>
    <n v="44530"/>
    <n v="44617"/>
    <s v="Duplicate of index 1889. Tracking incident."/>
    <s v="\\fxshare-nas05\quotashare-fs01\ESA\5 - Ignition Tracking\2021_Ignition_QC_Folders\20211022_nan_nan_nan_0536461577"/>
    <s v=" "/>
    <m/>
    <m/>
    <m/>
    <m/>
    <m/>
    <s v="Not In Scope"/>
    <m/>
    <m/>
    <m/>
    <m/>
    <m/>
    <m/>
    <m/>
    <m/>
    <m/>
    <m/>
    <m/>
    <m/>
    <m/>
    <m/>
    <m/>
    <m/>
    <m/>
    <m/>
    <m/>
    <m/>
    <m/>
    <m/>
    <m/>
    <m/>
    <m/>
    <m/>
    <m/>
    <m/>
    <m/>
    <m/>
    <m/>
    <m/>
    <m/>
    <m/>
    <m/>
    <m/>
    <m/>
    <m/>
    <m/>
    <m/>
    <m/>
    <m/>
    <m/>
    <m/>
    <m/>
    <m/>
    <s v=" "/>
    <x v="64"/>
    <s v="00:50:00"/>
    <m/>
    <m/>
    <s v="FAS"/>
    <s v="N"/>
    <s v="Y"/>
    <m/>
    <m/>
    <m/>
    <n v="536461577"/>
    <m/>
    <m/>
    <m/>
    <m/>
    <s v=" "/>
    <x v="0"/>
    <x v="0"/>
    <s v="N"/>
    <s v="N"/>
    <s v="N"/>
    <s v="Duplicate index.  Refer to 1889 which has more detials.  This index was called in as unknown premise.  1889 has OIS, ILIS, Field Order History "/>
    <s v="Not PG&amp;E"/>
    <s v="Other"/>
    <s v="Pole"/>
    <s v="D"/>
    <m/>
    <s v="Structure-PG&amp;E only"/>
    <m/>
    <m/>
    <m/>
    <m/>
    <m/>
    <s v="Duplicate"/>
    <m/>
    <m/>
    <m/>
    <s v="Overhead"/>
    <x v="0"/>
    <s v="Pole"/>
    <m/>
    <m/>
    <s v=" "/>
    <x v="0"/>
    <n v="34.8812"/>
    <n v="-120.42083"/>
    <s v="Santa Barbara"/>
    <s v="FAIRWAY 1108"/>
    <n v="12000"/>
    <s v=" FAIRWAY 1108CB "/>
    <x v="0"/>
    <s v="Fire Department"/>
    <s v="Urban"/>
    <m/>
    <m/>
    <s v="N"/>
    <m/>
    <m/>
    <m/>
    <m/>
    <s v="N"/>
    <s v="N"/>
    <m/>
    <m/>
    <s v="2021-10-22"/>
    <m/>
    <m/>
    <m/>
    <m/>
    <m/>
    <m/>
    <m/>
    <m/>
    <m/>
    <m/>
    <m/>
    <m/>
    <m/>
    <m/>
    <m/>
    <m/>
    <m/>
    <m/>
    <m/>
    <s v=" "/>
    <s v="SACRAMENTO"/>
    <s v="SANTA MARIA 02"/>
    <s v="00:50:00"/>
    <n v="44491"/>
    <m/>
    <n v="536461577"/>
    <n v="4160"/>
    <s v="GLENVIEW DR"/>
    <s v="SANTA MARIA"/>
    <n v="34.881146999999999"/>
    <n v="-120.420714"/>
    <s v="L2TCJBW"/>
    <s v="BRIGGS, CHARLES"/>
    <s v="182061108"/>
    <s v="20211022 02:11"/>
    <n v="1110"/>
    <m/>
    <s v="pole top fire"/>
    <s v="Y"/>
    <m/>
    <m/>
    <s v="34.8812000,-120.4208300,118.400000,3D"/>
    <m/>
    <m/>
    <m/>
    <s v="FD"/>
    <m/>
    <s v="N"/>
    <s v="Y"/>
    <s v="Y"/>
    <s v="Other (Comments)"/>
    <s v="fog"/>
    <s v="PGE&amp;E-Owned Structure/Equipment"/>
    <m/>
    <s v="Calm"/>
    <m/>
    <s v="PG&amp;E Equipment"/>
    <m/>
    <s v="Structure Only"/>
    <m/>
    <s v="Fire Dept"/>
    <m/>
    <s v="Overhead"/>
    <m/>
    <s v="N"/>
    <m/>
    <m/>
    <m/>
    <m/>
    <m/>
    <m/>
    <s v=" "/>
    <m/>
    <m/>
    <m/>
    <m/>
    <m/>
    <m/>
    <m/>
    <m/>
    <m/>
    <m/>
    <m/>
    <m/>
    <m/>
    <m/>
    <m/>
    <m/>
    <m/>
    <m/>
    <m/>
    <m/>
    <m/>
    <m/>
    <m/>
    <m/>
    <m/>
    <m/>
    <m/>
    <m/>
    <m/>
    <m/>
    <m/>
    <m/>
    <m/>
    <m/>
    <m/>
    <m/>
    <m/>
    <m/>
    <m/>
    <m/>
    <m/>
    <m/>
    <m/>
    <m/>
    <m/>
    <m/>
    <m/>
  </r>
  <r>
    <n v="2358"/>
    <s v="DLY6"/>
    <s v="3 - QC Complete"/>
    <n v="44573"/>
    <n v="44617"/>
    <s v="Conductor on fire, two poles leaning towards each other. Size of the fire is unknown. This information is preliminary"/>
    <s v="\\fxshare-nas05\quotashare-fs01\ESA\5 - Ignition Tracking\2021_Ignition_QC_Folders\20211021_nan_nan_nan_0004114207"/>
    <s v=" "/>
    <s v="N"/>
    <m/>
    <m/>
    <m/>
    <m/>
    <s v="Not In Scope"/>
    <m/>
    <m/>
    <m/>
    <m/>
    <m/>
    <m/>
    <m/>
    <m/>
    <m/>
    <m/>
    <m/>
    <m/>
    <m/>
    <m/>
    <m/>
    <m/>
    <m/>
    <m/>
    <m/>
    <m/>
    <m/>
    <m/>
    <m/>
    <m/>
    <m/>
    <m/>
    <m/>
    <m/>
    <m/>
    <m/>
    <m/>
    <m/>
    <s v="N"/>
    <m/>
    <m/>
    <m/>
    <m/>
    <m/>
    <m/>
    <s v="Y"/>
    <n v="44572"/>
    <n v="44573"/>
    <s v="MSBI"/>
    <s v="MICHALE BORRIS 510.385.4813  SENT EMAIL PHONE DIDN’T HAVE VOICEMAIL SET UP "/>
    <s v="UNK PREMISE TAG, NEED MORE DETAILS.  1/12/2022 TRBLMN RESPONDED, STATED RECALLAED THE TAG, WHEN ARRIVED THERE WAS NOTHING THERE, NO SIGNS OF WIRES DOWN OR FIRES.  THIS IS A LARGE TRANSEINT AREA SO UNSURE IF SOMETHING WAS MISIDENTIFIED"/>
    <m/>
    <m/>
    <x v="65"/>
    <s v="02:56:00"/>
    <m/>
    <m/>
    <s v="FAS"/>
    <s v="N"/>
    <s v="N"/>
    <m/>
    <m/>
    <m/>
    <n v="4114207"/>
    <m/>
    <m/>
    <m/>
    <m/>
    <s v=" "/>
    <x v="0"/>
    <x v="1"/>
    <s v="N"/>
    <s v="N"/>
    <s v="N"/>
    <s v="NO FIRE AT THIS LOCATION ATTRIBUTED TO PG&amp;E ASSETS PER TROUBLEMAN.  COULDN’T LOCATE ANY SIGNS OF DOWNED LINES OR DAMAGES TO FACILITIES "/>
    <s v="Not PG&amp;E"/>
    <s v="Other"/>
    <s v="Pole"/>
    <s v="D"/>
    <s v="D"/>
    <s v="No Fire"/>
    <s v="NO FIRE "/>
    <m/>
    <m/>
    <m/>
    <m/>
    <s v="No Fire"/>
    <m/>
    <m/>
    <m/>
    <s v="Overhead"/>
    <x v="0"/>
    <s v="Conductor - Primary"/>
    <m/>
    <m/>
    <s v=" "/>
    <x v="0"/>
    <n v="37.954644999999999"/>
    <n v="-121.284488"/>
    <s v="San Joaquin"/>
    <s v="STOCKTON A 1105"/>
    <n v="12000"/>
    <s v="STOCKTON A 1105CB"/>
    <x v="0"/>
    <s v="Unknown"/>
    <s v="Urban"/>
    <m/>
    <m/>
    <s v="N"/>
    <m/>
    <m/>
    <m/>
    <m/>
    <s v="Pending Data"/>
    <s v="Pending Data"/>
    <s v="Pending Data"/>
    <s v="Pending Data"/>
    <s v="2021-10-26"/>
    <m/>
    <m/>
    <m/>
    <m/>
    <m/>
    <m/>
    <m/>
    <m/>
    <m/>
    <m/>
    <m/>
    <m/>
    <m/>
    <m/>
    <m/>
    <m/>
    <m/>
    <m/>
    <m/>
    <s v=" "/>
    <s v="STOCKTON"/>
    <s v="STOCKTON 07"/>
    <s v="02:56:00"/>
    <n v="44490"/>
    <m/>
    <s v="0004114207"/>
    <s v="UNKNOWN"/>
    <s v="PREMISES DO NOT CHANGE"/>
    <s v="STOCKTON"/>
    <n v="37.954644999999999"/>
    <n v="-121.284488"/>
    <s v="MSBI"/>
    <s v="BORRIS, MIKE"/>
    <m/>
    <m/>
    <n v="1100"/>
    <m/>
    <s v="Field Remarks: all pge facilities at this location ok; Dispatcher Remarks: nan; Office Remarks: CHP ENR - WIRE IS ON FIRE ACROSS HIGHWAY - LOC:W/B @ ROUTE 4 @ STANISLAUS ST - NEED ETA:209-943-8600"/>
    <m/>
    <m/>
    <m/>
    <m/>
    <m/>
    <m/>
    <m/>
    <m/>
    <s v=" "/>
    <m/>
    <m/>
    <m/>
    <m/>
    <m/>
    <m/>
    <m/>
    <m/>
    <m/>
    <m/>
    <m/>
    <m/>
    <m/>
    <m/>
    <m/>
    <m/>
    <m/>
    <m/>
    <m/>
    <m/>
    <m/>
    <m/>
    <m/>
    <m/>
    <m/>
    <m/>
    <m/>
    <m/>
    <m/>
    <m/>
    <m/>
    <m/>
    <m/>
    <m/>
    <m/>
    <m/>
    <m/>
    <m/>
    <m/>
    <m/>
    <m/>
    <m/>
    <m/>
    <m/>
    <m/>
    <m/>
    <m/>
    <m/>
    <m/>
    <m/>
    <m/>
    <m/>
    <m/>
    <m/>
    <m/>
    <m/>
    <m/>
    <m/>
    <m/>
    <m/>
    <m/>
    <m/>
    <m/>
    <m/>
    <m/>
    <m/>
    <m/>
    <m/>
    <m/>
    <m/>
    <m/>
    <m/>
  </r>
  <r>
    <n v="2069"/>
    <s v="P4K5"/>
    <s v="3 - QC Complete"/>
    <n v="44516"/>
    <n v="44617"/>
    <s v="Duplicate of index 2068"/>
    <s v="\\fxshare-nas05\quotashare-fs01\ESA\5 - Ignition Tracking\2021_Ignition_QC_Folders\20211021_1504444_nan_nan_T005431204"/>
    <s v=" "/>
    <m/>
    <m/>
    <m/>
    <m/>
    <m/>
    <m/>
    <m/>
    <m/>
    <m/>
    <m/>
    <m/>
    <m/>
    <m/>
    <m/>
    <m/>
    <m/>
    <m/>
    <m/>
    <m/>
    <m/>
    <m/>
    <m/>
    <m/>
    <m/>
    <m/>
    <m/>
    <m/>
    <m/>
    <m/>
    <m/>
    <m/>
    <m/>
    <m/>
    <m/>
    <m/>
    <m/>
    <m/>
    <m/>
    <m/>
    <m/>
    <m/>
    <m/>
    <m/>
    <m/>
    <m/>
    <m/>
    <m/>
    <m/>
    <m/>
    <m/>
    <s v=" "/>
    <m/>
    <m/>
    <x v="65"/>
    <s v="10:36:00"/>
    <n v="44490"/>
    <s v="10:36:00"/>
    <s v="FAS"/>
    <s v="N"/>
    <s v="Y"/>
    <n v="1504444"/>
    <s v="21-0134469"/>
    <m/>
    <s v="T005431204"/>
    <m/>
    <m/>
    <m/>
    <m/>
    <s v=" "/>
    <x v="0"/>
    <x v="1"/>
    <s v="N"/>
    <s v="N"/>
    <s v="N"/>
    <m/>
    <s v="Not PG&amp;E"/>
    <s v="Other"/>
    <m/>
    <m/>
    <m/>
    <s v="Unknown"/>
    <m/>
    <m/>
    <m/>
    <m/>
    <m/>
    <s v="Duplicate"/>
    <m/>
    <m/>
    <m/>
    <s v="Overhead"/>
    <x v="0"/>
    <m/>
    <m/>
    <m/>
    <s v=" "/>
    <x v="1"/>
    <n v="37.268819999999998"/>
    <n v="-122.21141"/>
    <s v="San Mateo"/>
    <s v="MENLO 1103"/>
    <n v="12000"/>
    <s v="MENLO 1103866118"/>
    <x v="1"/>
    <s v="Unknown"/>
    <s v="Herbaceous"/>
    <m/>
    <m/>
    <s v="Y"/>
    <s v="CZU Lightning"/>
    <m/>
    <m/>
    <m/>
    <s v="N"/>
    <s v="N"/>
    <m/>
    <m/>
    <s v="2021-10-26"/>
    <m/>
    <m/>
    <m/>
    <m/>
    <m/>
    <m/>
    <m/>
    <m/>
    <m/>
    <m/>
    <m/>
    <m/>
    <m/>
    <m/>
    <m/>
    <m/>
    <m/>
    <m/>
    <m/>
    <s v=" "/>
    <s v="PENINSULA"/>
    <s v="SAN CARLOS 08"/>
    <s v="10:36:00"/>
    <n v="44490"/>
    <s v="1504444"/>
    <s v="T005431204"/>
    <s v="1820"/>
    <s v="PORTOLA STATE PARK RD"/>
    <s v="LA HONDA"/>
    <n v="37.268819999999998"/>
    <n v="-122.21141"/>
    <s v="CDDB"/>
    <s v="DUNLAP, COREY"/>
    <s v="024131103"/>
    <m/>
    <n v="9140"/>
    <m/>
    <s v="Field Remarks: crew to repair primary tree wire down; Dispatcher Remarks: nan; Office Remarks: AXS-AXS OK XSTR-ALPINE RD PWR-I WIRE DOWN FROM POLE TO POLE; ACROSS THE DRIVEWAY; FIRE CAUSED BY TREES IN THE HIGH VOLT LINES; F IRE DEPT CONTACTED; SAFETY ISSUES- CUSTOMER IS UNABLE TO GET OUT OF HOME DUE TO DOWN LINES IN DRIVEWAY"/>
    <m/>
    <m/>
    <m/>
    <m/>
    <m/>
    <m/>
    <m/>
    <m/>
    <s v=" "/>
    <m/>
    <m/>
    <m/>
    <m/>
    <m/>
    <m/>
    <m/>
    <m/>
    <m/>
    <m/>
    <m/>
    <m/>
    <m/>
    <m/>
    <m/>
    <m/>
    <m/>
    <m/>
    <m/>
    <m/>
    <m/>
    <s v="TREE-FELL INTO LINE"/>
    <s v="CONDUCTOR, OVERHEAD"/>
    <m/>
    <m/>
    <m/>
    <m/>
    <m/>
    <m/>
    <m/>
    <m/>
    <m/>
    <m/>
    <m/>
    <m/>
    <m/>
    <m/>
    <m/>
    <m/>
    <m/>
    <m/>
    <m/>
    <m/>
    <m/>
    <m/>
    <m/>
    <m/>
    <m/>
    <m/>
    <m/>
    <m/>
    <m/>
    <m/>
    <m/>
    <m/>
    <m/>
    <m/>
    <m/>
    <m/>
    <m/>
    <m/>
    <m/>
    <m/>
    <m/>
    <m/>
    <m/>
    <m/>
    <m/>
    <m/>
    <m/>
    <m/>
    <m/>
  </r>
  <r>
    <n v="2068"/>
    <s v="CFMD"/>
    <s v="3 - QC Complete"/>
    <n v="44519"/>
    <n v="44617"/>
    <s v="Tree fell on line, causing a wire down situation. Fire affected the customer property, fire department on scene. This information is preliminary."/>
    <s v="\\fxshare-nas05\quotashare-fs01\ESA\5 - Ignition Tracking\2021_Ignition_QC_Folders\20211021_1504444_nan_nan_T005431204"/>
    <s v=" "/>
    <s v="Y"/>
    <s v="CFMD"/>
    <s v="outage time, "/>
    <m/>
    <m/>
    <m/>
    <m/>
    <m/>
    <m/>
    <m/>
    <m/>
    <m/>
    <m/>
    <m/>
    <m/>
    <m/>
    <m/>
    <s v="Not Required"/>
    <m/>
    <m/>
    <m/>
    <m/>
    <m/>
    <m/>
    <m/>
    <m/>
    <m/>
    <m/>
    <m/>
    <m/>
    <m/>
    <m/>
    <m/>
    <m/>
    <m/>
    <m/>
    <m/>
    <m/>
    <m/>
    <m/>
    <m/>
    <m/>
    <m/>
    <m/>
    <m/>
    <s v="Y"/>
    <n v="44519"/>
    <n v="44529"/>
    <s v="CDDB"/>
    <m/>
    <s v="I have reached out to this tman with no response by cell, sent email/cc supv"/>
    <s v="Email/phone call to supervisor Ryan Hayes"/>
    <m/>
    <x v="65"/>
    <s v="10:36:00"/>
    <n v="44490"/>
    <s v="10:35:00"/>
    <s v="FAS"/>
    <s v="N"/>
    <s v="N"/>
    <n v="1504444"/>
    <s v="21-0134469"/>
    <m/>
    <s v="T005431204"/>
    <n v="122241616"/>
    <s v="115424522/121490384 "/>
    <m/>
    <s v="No Photo"/>
    <s v=" "/>
    <x v="0"/>
    <x v="1"/>
    <s v="N"/>
    <s v="N"/>
    <s v="N"/>
    <s v="On October 21st, 2021 at approximately 1035 hours, a PG&amp;E troubleman was dispatched to the Menlo 1103, 12kV distribution circuit in a circuit protection zone on Portola State Park Road in La Honda in the Peninsula Division in response to a wire down outage.  Upon arriving to the scene, the troubleman observed  wire down from pole to pole across a customer's driveway.   The La Honda Fire Department was contacted, however, there was no fire at this incident.  Priority A corrective tag #122241616 was created to replace the conductor.   This incident occurred in a Tier 2 -HFTD with rainy weather and breezy wind conditions. This information is preliminary."/>
    <s v="PG&amp;E"/>
    <s v="Other"/>
    <s v="Pole"/>
    <s v="D"/>
    <m/>
    <s v="No Fire"/>
    <m/>
    <m/>
    <m/>
    <m/>
    <m/>
    <s v="No Fire"/>
    <s v="Contact from object"/>
    <s v="Veg. contact"/>
    <s v="N"/>
    <s v="Overhead"/>
    <x v="0"/>
    <s v="Conductor - Primary"/>
    <s v="Conductor"/>
    <n v="100316379"/>
    <s v=" "/>
    <x v="1"/>
    <n v="37.268819999999998"/>
    <n v="-122.21141"/>
    <s v="San Mateo"/>
    <s v="MENLO 1103"/>
    <n v="12000"/>
    <s v="MENLO 1103866118"/>
    <x v="1"/>
    <s v="Unknown"/>
    <s v="Herbaceous"/>
    <s v="Fire-resistive fuel bed"/>
    <s v="dirt"/>
    <s v="Y"/>
    <s v="CZU Lightning"/>
    <m/>
    <m/>
    <m/>
    <s v="N"/>
    <s v="N"/>
    <m/>
    <m/>
    <s v="2021-10-26"/>
    <m/>
    <m/>
    <m/>
    <m/>
    <m/>
    <m/>
    <m/>
    <m/>
    <m/>
    <m/>
    <m/>
    <m/>
    <m/>
    <m/>
    <m/>
    <m/>
    <m/>
    <m/>
    <m/>
    <s v=" "/>
    <s v="PENINSULA"/>
    <s v="SAN CARLOS 08"/>
    <s v="10:36:00"/>
    <n v="44490"/>
    <s v="1504444"/>
    <s v="T005431204"/>
    <s v="1820"/>
    <s v="PORTOLA STATE PARK RD"/>
    <s v="LA HONDA"/>
    <n v="37.268819999999998"/>
    <n v="-122.21141"/>
    <s v="CDDB"/>
    <s v="DUNLAP, COREY"/>
    <s v="024131103"/>
    <m/>
    <n v="9140"/>
    <m/>
    <s v="Field Remarks: crew to repair primary tree wire down; Dispatcher Remarks: nan; Office Remarks: AXS-AXS OK XSTR-ALPINE RD PWR-I WIRE DOWN FROM POLE TO POLE; ACROSS THE DRIVEWAY; FIRE CAUSED BY TREES IN THE HIGH VOLT LINES; F IRE DEPT CONTACTED; SAFETY ISSUES- CUSTOMER IS UNABLE TO GET OUT OF HOME DUE TO DOWN LINES IN DRIVEWAY"/>
    <m/>
    <m/>
    <m/>
    <m/>
    <m/>
    <m/>
    <m/>
    <m/>
    <s v=" "/>
    <m/>
    <m/>
    <m/>
    <m/>
    <m/>
    <m/>
    <m/>
    <m/>
    <m/>
    <m/>
    <m/>
    <m/>
    <m/>
    <m/>
    <m/>
    <m/>
    <m/>
    <m/>
    <m/>
    <m/>
    <m/>
    <s v="TREE-FELL INTO LINE"/>
    <s v="CONDUCTOR, OVERHEAD"/>
    <m/>
    <m/>
    <m/>
    <m/>
    <m/>
    <m/>
    <m/>
    <m/>
    <m/>
    <m/>
    <m/>
    <m/>
    <m/>
    <m/>
    <m/>
    <m/>
    <m/>
    <m/>
    <m/>
    <m/>
    <m/>
    <m/>
    <m/>
    <m/>
    <m/>
    <m/>
    <m/>
    <m/>
    <m/>
    <m/>
    <m/>
    <m/>
    <m/>
    <m/>
    <m/>
    <m/>
    <m/>
    <m/>
    <m/>
    <m/>
    <m/>
    <m/>
    <m/>
    <m/>
    <m/>
    <m/>
    <m/>
    <m/>
    <m/>
  </r>
  <r>
    <n v="2067"/>
    <s v="DLY6"/>
    <s v="3 - QC Complete"/>
    <n v="44533"/>
    <n v="44617"/>
    <s v="Balloon caught in wire, caused arcing in the wire. The fire was limited to the structure alone. This information is preliminary."/>
    <s v="\\fxshare-nas05\quotashare-fs01\ESA\5 - Ignition Tracking\2021_Ignition_QC_Folders\20211021_1504250_nan_nan_T005431060"/>
    <s v=" "/>
    <s v="Y"/>
    <s v="DLY6"/>
    <s v="UPDATED OUTAGE TIME "/>
    <n v="44533"/>
    <m/>
    <s v="Not In Scope"/>
    <m/>
    <m/>
    <m/>
    <m/>
    <m/>
    <m/>
    <m/>
    <m/>
    <m/>
    <m/>
    <m/>
    <m/>
    <m/>
    <m/>
    <m/>
    <m/>
    <m/>
    <m/>
    <m/>
    <m/>
    <m/>
    <m/>
    <m/>
    <m/>
    <m/>
    <m/>
    <m/>
    <m/>
    <m/>
    <m/>
    <m/>
    <m/>
    <s v="N"/>
    <m/>
    <m/>
    <m/>
    <m/>
    <m/>
    <m/>
    <s v="N"/>
    <m/>
    <m/>
    <m/>
    <m/>
    <s v=" "/>
    <m/>
    <m/>
    <x v="65"/>
    <s v="09:31:00"/>
    <n v="44490"/>
    <s v="09:22:00"/>
    <s v="FAS"/>
    <s v="Y"/>
    <s v="N"/>
    <n v="1504250"/>
    <s v="21-0134336"/>
    <m/>
    <s v="T005431060"/>
    <m/>
    <m/>
    <m/>
    <m/>
    <s v=" "/>
    <x v="0"/>
    <x v="0"/>
    <s v="N"/>
    <s v="N"/>
    <s v="N"/>
    <s v="On October 21, 2021at 09:30 hours, a PG&amp;E Troubleman was dispatched to the Riverbank 1716, a 17kV Distribution Circuit on Stanislaus Street near Jackson Ave in Riverbank for reports of balloons in the wire causing sparking.  Initial analysis indicates third party contact caused the ignition. The ensuing fire was limited the conductor.  It is unknown who suppressed the fire.   As a result of this incident, 96 customers experienced a power outage.  A PG&amp;E Troubleman remove the metallic balloons from the conductor on October 21, 2021."/>
    <s v="PG&amp;E"/>
    <s v="Other"/>
    <s v="Conductor"/>
    <s v="D"/>
    <s v="D"/>
    <s v="Structure-PG&amp;E only"/>
    <s v="none "/>
    <m/>
    <m/>
    <m/>
    <m/>
    <s v="Contact - 3rd Party"/>
    <s v="Contact from object"/>
    <s v="Balloon contact"/>
    <s v="Y"/>
    <s v="Overhead"/>
    <x v="0"/>
    <s v="Conductor - Primary"/>
    <s v="None "/>
    <m/>
    <s v=" "/>
    <x v="0"/>
    <n v="37.73507"/>
    <n v="-120.94941"/>
    <s v="Stanislaus"/>
    <s v="RIVERBANK 1716"/>
    <n v="17000"/>
    <s v="RIVERBANK 17169050"/>
    <x v="0"/>
    <s v="Unknown"/>
    <s v="Urban"/>
    <s v="Fire-resistive fuel bed"/>
    <s v="sIdewalk"/>
    <s v="N"/>
    <m/>
    <m/>
    <m/>
    <m/>
    <s v="N"/>
    <s v="N"/>
    <m/>
    <m/>
    <s v="2021-10-26"/>
    <m/>
    <m/>
    <m/>
    <m/>
    <m/>
    <m/>
    <m/>
    <m/>
    <m/>
    <m/>
    <m/>
    <m/>
    <m/>
    <m/>
    <m/>
    <m/>
    <m/>
    <m/>
    <m/>
    <s v=" "/>
    <s v="YOSEMITE"/>
    <s v="OAKDALE 01"/>
    <s v="09:31:00"/>
    <n v="44490"/>
    <n v="1504250"/>
    <s v="T005431060"/>
    <n v="2678"/>
    <s v="STANISLAUS ST"/>
    <s v="RIVERBANK"/>
    <n v="37.73507"/>
    <n v="-120.94941"/>
    <s v="SAWH"/>
    <s v="WHITNEY, SCOTT"/>
    <n v="163191716"/>
    <m/>
    <n v="9190"/>
    <m/>
    <s v="Field Remarks: remove ballons; Dispatcher Remarks: nan; Office Remarks: A:AXS OK;X:PATTERSON/JACKSON;R:CUST STATES THAT POWER POLE HAS BALLONS  IN WIRES , CAUSED SPARKS AND FIRE NO POWER ALMA, PWR-I "/>
    <m/>
    <m/>
    <m/>
    <m/>
    <m/>
    <m/>
    <m/>
    <m/>
    <s v=" "/>
    <m/>
    <m/>
    <m/>
    <m/>
    <m/>
    <m/>
    <m/>
    <m/>
    <m/>
    <m/>
    <m/>
    <m/>
    <m/>
    <m/>
    <m/>
    <m/>
    <m/>
    <m/>
    <m/>
    <m/>
    <m/>
    <s v="METALLIC BALLOON"/>
    <s v="CONDUCTOR, OVERHEAD"/>
    <m/>
    <m/>
    <m/>
    <m/>
    <m/>
    <m/>
    <m/>
    <m/>
    <m/>
    <m/>
    <m/>
    <m/>
    <m/>
    <m/>
    <m/>
    <m/>
    <m/>
    <m/>
    <m/>
    <m/>
    <m/>
    <m/>
    <m/>
    <m/>
    <m/>
    <m/>
    <m/>
    <m/>
    <m/>
    <m/>
    <m/>
    <m/>
    <m/>
    <m/>
    <m/>
    <m/>
    <m/>
    <m/>
    <m/>
    <m/>
    <m/>
    <m/>
    <m/>
    <m/>
    <m/>
    <m/>
    <m/>
    <m/>
    <m/>
  </r>
  <r>
    <n v="2066"/>
    <s v="DLY6"/>
    <s v="3 - QC Complete"/>
    <n v="44533"/>
    <n v="44617"/>
    <s v="Street light shortened and caught fire. Size of the fire is unknown. This information is preliminary."/>
    <s v="\\fxshare-nas05\quotashare-fs01\ESA\5 - Ignition Tracking\2021_Ignition_QC_Folders\20211021_1504192_nan_nan_T005430988"/>
    <s v=" "/>
    <s v="Y"/>
    <s v="DLY6"/>
    <s v="UPDATED OUTAGE TIME AND LAT/LONG.  SAP NOTIF "/>
    <n v="44532"/>
    <m/>
    <s v="Not In Scope"/>
    <m/>
    <m/>
    <m/>
    <m/>
    <m/>
    <m/>
    <m/>
    <m/>
    <m/>
    <m/>
    <m/>
    <m/>
    <m/>
    <m/>
    <m/>
    <m/>
    <m/>
    <m/>
    <m/>
    <m/>
    <m/>
    <m/>
    <m/>
    <m/>
    <m/>
    <m/>
    <m/>
    <m/>
    <m/>
    <m/>
    <m/>
    <m/>
    <s v="N"/>
    <m/>
    <m/>
    <m/>
    <m/>
    <m/>
    <m/>
    <s v="N"/>
    <m/>
    <m/>
    <m/>
    <m/>
    <s v=" "/>
    <m/>
    <m/>
    <x v="65"/>
    <s v="08:56:00"/>
    <n v="44490"/>
    <s v="08:54:00"/>
    <s v="FAS"/>
    <s v="Y"/>
    <s v="N"/>
    <n v="1504192"/>
    <m/>
    <m/>
    <s v="T005430988"/>
    <n v="1222240161"/>
    <m/>
    <m/>
    <m/>
    <s v=" "/>
    <x v="0"/>
    <x v="0"/>
    <s v="N"/>
    <s v="N"/>
    <s v="N"/>
    <s v="On October 21, 2021 at 08:56 hours, a PG&amp;E Troubleman was dispatched to the Clayton 2215, a 21kV Distribution Circuit on Chucker Road near Sutton Drive in Walnut Creek in response to a streetlight that shorted out and caught fire. Initial analysis indicates equipment failure caused the ignition. The responding troubleman cut the power to the streetlight and placed a request to replace the damaged street light head.  The ensuing fire was contained to the pole and it is unknown who suppressed the fire."/>
    <s v="PG&amp;E"/>
    <s v="Other"/>
    <s v="Streetlight "/>
    <s v="D"/>
    <s v="D"/>
    <s v="Structure-PG&amp;E only"/>
    <s v="Burnt head on Streetlight "/>
    <m/>
    <m/>
    <m/>
    <m/>
    <s v="Equipment - PG&amp;E"/>
    <s v="All types of equipment / facility failure"/>
    <s v="Other"/>
    <s v="N"/>
    <s v="Overhead"/>
    <x v="0"/>
    <s v="Other"/>
    <s v="Streetlight "/>
    <n v="103622730"/>
    <s v=" "/>
    <x v="0"/>
    <n v="37.916118178600001"/>
    <n v="-121.9981289997"/>
    <s v="Contra Costa"/>
    <s v="CLAYTON 2215"/>
    <n v="21000"/>
    <s v="CLAYTON 2215CB"/>
    <x v="0"/>
    <s v="Unknown"/>
    <s v="Urban"/>
    <s v="Fire-resistive fuel bed"/>
    <s v="Sidewalk / Pavement"/>
    <s v="N"/>
    <m/>
    <m/>
    <m/>
    <m/>
    <s v="N"/>
    <s v="N"/>
    <m/>
    <m/>
    <s v="2021-10-26"/>
    <m/>
    <m/>
    <m/>
    <m/>
    <m/>
    <m/>
    <m/>
    <m/>
    <m/>
    <m/>
    <m/>
    <m/>
    <m/>
    <m/>
    <m/>
    <m/>
    <m/>
    <m/>
    <m/>
    <s v=" "/>
    <s v="DIABLO"/>
    <s v="CONCORD 04"/>
    <s v="08:56:00"/>
    <n v="44490"/>
    <s v="1504192"/>
    <s v="T005430988"/>
    <s v="3669"/>
    <s v="CHUCKER CT"/>
    <s v="WALNUT CREEK"/>
    <n v="37.915999999999997"/>
    <n v="-121.99869"/>
    <s v="C2LK"/>
    <s v="LACY, CHRIS"/>
    <s v="012022215"/>
    <m/>
    <n v="9111"/>
    <m/>
    <s v="Field Remarks: BURNT STREET LIGHT, CUT POWER, NEEDS NEW HEAD; Dispatcher Remarks: nan; Office Remarks: A:OK;X:SUTTON DR;R:PER WALNUT CREEK PD, PD HAS CLEARED. UNK IF FD IS STILL ONSITE. REPORTED STREET LIGHTS SHORTENED AND CAUGHT O N FIRE. FIRE IS OUT., PWR-Y"/>
    <m/>
    <m/>
    <m/>
    <m/>
    <m/>
    <m/>
    <m/>
    <m/>
    <s v=" "/>
    <m/>
    <m/>
    <m/>
    <m/>
    <m/>
    <m/>
    <m/>
    <m/>
    <m/>
    <m/>
    <m/>
    <m/>
    <m/>
    <m/>
    <m/>
    <m/>
    <m/>
    <m/>
    <m/>
    <m/>
    <m/>
    <s v="OVERHEAD"/>
    <s v="STREET LIGHT EQUIPMENT"/>
    <m/>
    <m/>
    <m/>
    <m/>
    <m/>
    <m/>
    <m/>
    <m/>
    <m/>
    <m/>
    <m/>
    <m/>
    <m/>
    <m/>
    <m/>
    <m/>
    <m/>
    <m/>
    <m/>
    <m/>
    <m/>
    <m/>
    <m/>
    <m/>
    <m/>
    <m/>
    <m/>
    <m/>
    <m/>
    <m/>
    <m/>
    <m/>
    <m/>
    <m/>
    <m/>
    <m/>
    <m/>
    <m/>
    <m/>
    <m/>
    <m/>
    <m/>
    <m/>
    <m/>
    <m/>
    <m/>
    <m/>
    <m/>
    <m/>
  </r>
  <r>
    <n v="2065"/>
    <s v="DLY6"/>
    <s v="3 - QC Complete"/>
    <n v="44532"/>
    <n v="44617"/>
    <s v="Pole fire, point on line recloser caught fire. The fire was limited to the structure alone. This information is preliminary."/>
    <s v="\\fxshare-nas05\quotashare-fs01\ESA\5 - Ignition Tracking\2021_Ignition_QC_Folders\20211021_1504129_nan_nan_T005430911"/>
    <s v=" "/>
    <s v="Y"/>
    <s v="DLY6"/>
    <s v="UPDATED OUTAGE TIME, SAP NOTIF NUMER, LAT/LONG"/>
    <n v="44532"/>
    <m/>
    <s v="Not In Scope"/>
    <m/>
    <m/>
    <m/>
    <m/>
    <m/>
    <m/>
    <m/>
    <m/>
    <m/>
    <m/>
    <m/>
    <m/>
    <m/>
    <m/>
    <m/>
    <m/>
    <m/>
    <m/>
    <m/>
    <m/>
    <m/>
    <m/>
    <m/>
    <m/>
    <m/>
    <m/>
    <m/>
    <m/>
    <m/>
    <m/>
    <m/>
    <m/>
    <s v="N"/>
    <m/>
    <m/>
    <m/>
    <m/>
    <m/>
    <m/>
    <s v="N"/>
    <m/>
    <m/>
    <m/>
    <m/>
    <s v=" "/>
    <m/>
    <m/>
    <x v="65"/>
    <s v="08:17:00"/>
    <n v="44490"/>
    <s v="08:16:00"/>
    <s v="FAS"/>
    <s v="Y"/>
    <s v="N"/>
    <n v="1504129"/>
    <m/>
    <m/>
    <s v="T005430911"/>
    <n v="122237600"/>
    <m/>
    <m/>
    <m/>
    <s v=" "/>
    <x v="0"/>
    <x v="0"/>
    <s v="N"/>
    <s v="N"/>
    <s v="N"/>
    <s v="On October 21, 2021 at 08:38 hours, a PG&amp;E Troubleman was dispatched to the Napa 1110, a 12kV Distribution Circuit on Laurel Street near Madison Street in Napa in response to reports of a transformer fire.  Initial analysis indicates equipment failure caused the ignition.  The troubleman identified the point on the line recloser had burnt due to rain.  As a result of the incident, one customer experienced a power failure.  The ensuing fire was contained to equipment on the pole and it is unknown who suppressed the fire. A tag was created on October 21, 2021 to replace the recloser, install lightening arrestors and replace the bad point on the line recloser.  The tag is currently pending to be worked."/>
    <s v="PG&amp;E"/>
    <s v="Other"/>
    <s v="Recloser"/>
    <s v="D"/>
    <s v="D"/>
    <s v="Structure-PG&amp;E only"/>
    <s v="Point on LR caught fire "/>
    <m/>
    <m/>
    <m/>
    <m/>
    <s v="Equipment - PG&amp;E"/>
    <s v="Weather"/>
    <s v="Recloser failure"/>
    <s v="Y"/>
    <s v="Overhead"/>
    <x v="0"/>
    <s v="Recloser"/>
    <s v="Recloser "/>
    <n v="102266909"/>
    <s v=" "/>
    <x v="0"/>
    <n v="38.292754440000003"/>
    <n v="-122.295019"/>
    <s v="Napa"/>
    <s v="NAPA 1110"/>
    <n v="12000"/>
    <s v="NAPA 111048232"/>
    <x v="0"/>
    <s v="Unknown"/>
    <s v="Urban"/>
    <s v="Fire-resistive fuel bed"/>
    <s v="Sidewalk / Pavement"/>
    <s v="Y"/>
    <s v="Nuns 2017, Atlas 2017"/>
    <m/>
    <m/>
    <m/>
    <s v="N"/>
    <s v="N"/>
    <m/>
    <m/>
    <s v="2021-10-26"/>
    <m/>
    <m/>
    <m/>
    <m/>
    <m/>
    <m/>
    <m/>
    <m/>
    <m/>
    <m/>
    <m/>
    <m/>
    <m/>
    <m/>
    <m/>
    <m/>
    <m/>
    <m/>
    <m/>
    <s v=" "/>
    <s v="NORTH BAY"/>
    <s v="NAPA 02"/>
    <s v="08:17:00"/>
    <n v="44490"/>
    <n v="1504129"/>
    <s v="T005430911"/>
    <s v="UNKNOWN"/>
    <s v="LAURELRD "/>
    <s v="NAPA"/>
    <n v="38.292740000000002"/>
    <n v="-122.29501999999999"/>
    <s v="A2KL"/>
    <s v="KNIFFIN, ANDREW"/>
    <s v="042021110"/>
    <m/>
    <n v="9002"/>
    <m/>
    <s v="Field Remarks: PT on Lr caught fire. isolated and re-energized; Dispatcher Remarks: nan; Office Remarks: AXS-OK TRANSFMR ON FIRE "/>
    <m/>
    <m/>
    <m/>
    <m/>
    <m/>
    <m/>
    <m/>
    <m/>
    <s v=" "/>
    <m/>
    <m/>
    <m/>
    <m/>
    <m/>
    <m/>
    <m/>
    <m/>
    <m/>
    <m/>
    <m/>
    <m/>
    <m/>
    <m/>
    <m/>
    <m/>
    <m/>
    <m/>
    <m/>
    <m/>
    <m/>
    <s v="OVERHEAD"/>
    <s v="RECLOSER"/>
    <m/>
    <m/>
    <m/>
    <m/>
    <m/>
    <m/>
    <m/>
    <m/>
    <m/>
    <m/>
    <m/>
    <m/>
    <m/>
    <m/>
    <m/>
    <m/>
    <m/>
    <m/>
    <m/>
    <m/>
    <m/>
    <m/>
    <m/>
    <m/>
    <m/>
    <m/>
    <m/>
    <m/>
    <m/>
    <m/>
    <m/>
    <m/>
    <m/>
    <m/>
    <m/>
    <m/>
    <m/>
    <m/>
    <m/>
    <m/>
    <m/>
    <m/>
    <m/>
    <m/>
    <m/>
    <m/>
    <m/>
    <m/>
    <m/>
  </r>
  <r>
    <n v="2064"/>
    <s v="DLY6"/>
    <s v="3 - QC Complete"/>
    <n v="44532"/>
    <n v="44617"/>
    <s v="Pole fire, right above a transformer. Crew to replace cutout and no-good conductor. The fire was limited to the structure alone. This information is preliminary."/>
    <s v="\\fxshare-nas05\quotashare-fs01\ESA\5 - Ignition Tracking\2021_Ignition_QC_Folders\20211021_1505089_nan_nan_T005431867"/>
    <s v=" "/>
    <s v="Y"/>
    <s v="DLY6"/>
    <s v="UPDATED CREATE, OUTAGE TIME, NOTIF NUMBER "/>
    <n v="44532"/>
    <m/>
    <s v="Not In Scope"/>
    <m/>
    <m/>
    <m/>
    <m/>
    <m/>
    <m/>
    <m/>
    <m/>
    <m/>
    <m/>
    <m/>
    <m/>
    <m/>
    <m/>
    <m/>
    <m/>
    <m/>
    <m/>
    <m/>
    <m/>
    <m/>
    <m/>
    <m/>
    <m/>
    <m/>
    <m/>
    <m/>
    <m/>
    <m/>
    <m/>
    <m/>
    <m/>
    <s v="N"/>
    <m/>
    <m/>
    <m/>
    <m/>
    <m/>
    <m/>
    <s v="N"/>
    <m/>
    <m/>
    <m/>
    <m/>
    <s v=" "/>
    <m/>
    <m/>
    <x v="65"/>
    <s v="19:31:00"/>
    <n v="44490"/>
    <s v="19:30:00"/>
    <s v="FAS"/>
    <s v="Y"/>
    <s v="N"/>
    <n v="1505089"/>
    <s v="21-0134774"/>
    <m/>
    <s v="T005431867"/>
    <n v="122242683"/>
    <m/>
    <m/>
    <m/>
    <s v=" "/>
    <x v="0"/>
    <x v="0"/>
    <s v="N"/>
    <s v="N"/>
    <s v="N"/>
    <s v="On October 21, 2021 at 19:31 hours, a PG&amp;E Troubleman was dispatched to the Half Moon Bay 1102, a 12kV Distribution Circuit on Buena Vista Street near Coral Street in Moss Beach in response to a fire on a pole near the transformer. Initial analysis indicates equipment failure caused the ignition.  Upon examining the report called in for a pole fire, the troubleman identified a bad connection that was glowing on the primary cut outs.    As a result of this event, three customers experienced a power outage.  The ensuing fire was contained to the pole, it is unknown who suppressed the fire.   A PG&amp;E Hired Contract Crew replaced the cut out and reconnected the primary on October 21, 2021."/>
    <s v="PG&amp;E"/>
    <s v="Other"/>
    <s v="Pole"/>
    <s v="D"/>
    <s v="D"/>
    <s v="Structure-PG&amp;E only"/>
    <s v="NG GLOWING CONNECTION ON PRIMARY "/>
    <m/>
    <m/>
    <m/>
    <m/>
    <s v="Equipment - PG&amp;E"/>
    <s v="All types of equipment / facility failure"/>
    <s v="Equipment failure - Other"/>
    <s v="Y"/>
    <s v="Overhead"/>
    <x v="0"/>
    <s v="Other"/>
    <s v="Cut out "/>
    <n v="100316731"/>
    <s v=" "/>
    <x v="0"/>
    <n v="37.531927879999998"/>
    <n v="-122.5129242"/>
    <s v="San Mateo"/>
    <s v="HALF MOON BAY 1102"/>
    <n v="12000"/>
    <s v="HALF MOON BAY 11028910"/>
    <x v="0"/>
    <s v="Unknown"/>
    <s v="Urban"/>
    <s v="Brush fuel model"/>
    <s v="low grass, shrubs, tree"/>
    <s v="N"/>
    <m/>
    <m/>
    <s v=" N/A"/>
    <m/>
    <s v="N"/>
    <s v="N"/>
    <m/>
    <m/>
    <s v="2021-10-26"/>
    <m/>
    <m/>
    <m/>
    <m/>
    <m/>
    <m/>
    <m/>
    <m/>
    <m/>
    <m/>
    <m/>
    <m/>
    <m/>
    <m/>
    <m/>
    <m/>
    <m/>
    <m/>
    <m/>
    <s v=" "/>
    <s v="PENINSULA"/>
    <s v="HALF MOON BAY"/>
    <s v="19:31:00"/>
    <n v="44490"/>
    <n v="1505089"/>
    <s v="T005431867"/>
    <n v="637"/>
    <s v="BUENA VISTA ST"/>
    <s v="MOSS BEACH"/>
    <n v="37.531910000000003"/>
    <n v="-122.51294"/>
    <s v="J3MQ"/>
    <s v="MOCTEZUMA, JORGE"/>
    <s v="024101102"/>
    <m/>
    <n v="9002"/>
    <m/>
    <s v="Field Remarks: CREW TO REPLACE 2 PART 44 CUT OUT WITH T FUSES AND CHANGE NG GLOWING CONNECTION ON PRIMARY SIDE/HIGH SIDE OF CUT OUTS; Dispatcher Remarks: nan; Office Remarks: AXS-AXS OK XSTR-PEARL PWR-Y AXS OK, POLE FIRE RIGHT ABOVE TRANSFORMER, CROSS STREET PEARL, EDWARD 415-218-9444 "/>
    <m/>
    <m/>
    <m/>
    <m/>
    <m/>
    <m/>
    <m/>
    <m/>
    <s v=" "/>
    <m/>
    <m/>
    <m/>
    <m/>
    <m/>
    <m/>
    <m/>
    <m/>
    <m/>
    <m/>
    <m/>
    <m/>
    <m/>
    <m/>
    <m/>
    <m/>
    <m/>
    <m/>
    <m/>
    <m/>
    <m/>
    <s v="OVERHEAD"/>
    <s v="CONNECTOR OR SPLICE OH"/>
    <m/>
    <m/>
    <m/>
    <m/>
    <m/>
    <m/>
    <m/>
    <m/>
    <m/>
    <m/>
    <m/>
    <m/>
    <m/>
    <m/>
    <m/>
    <m/>
    <m/>
    <m/>
    <m/>
    <m/>
    <m/>
    <m/>
    <m/>
    <m/>
    <m/>
    <m/>
    <m/>
    <m/>
    <m/>
    <m/>
    <m/>
    <m/>
    <m/>
    <m/>
    <m/>
    <m/>
    <m/>
    <m/>
    <m/>
    <m/>
    <m/>
    <m/>
    <m/>
    <m/>
    <m/>
    <m/>
    <m/>
    <m/>
    <m/>
  </r>
  <r>
    <n v="2063"/>
    <s v="DLY6"/>
    <s v="3 - QC Complete"/>
    <n v="44532"/>
    <n v="44617"/>
    <s v="Pole fire, crew to replace pole. The fire was limited to the structure alone. This information is preliminary."/>
    <s v="\\fxshare-nas05\quotashare-fs01\ESA\5 - Ignition Tracking\2021_Ignition_QC_Folders\20211021_1504870_nan_nan_T005431689"/>
    <s v=" "/>
    <s v="Y"/>
    <s v="DLY6"/>
    <s v="UPDATED CREATE AND OUTAGE TIME, updatd lt/long to Pole location "/>
    <n v="44531"/>
    <m/>
    <s v="Not In Scope"/>
    <m/>
    <m/>
    <m/>
    <m/>
    <m/>
    <m/>
    <m/>
    <m/>
    <m/>
    <m/>
    <m/>
    <m/>
    <m/>
    <m/>
    <m/>
    <m/>
    <m/>
    <m/>
    <m/>
    <m/>
    <m/>
    <m/>
    <m/>
    <m/>
    <m/>
    <m/>
    <m/>
    <m/>
    <m/>
    <m/>
    <m/>
    <m/>
    <s v="N"/>
    <m/>
    <m/>
    <m/>
    <m/>
    <m/>
    <m/>
    <s v="Y"/>
    <n v="44531"/>
    <n v="44531"/>
    <s v="RMBT"/>
    <s v="Renaldo Bradley, (510) 385-7508"/>
    <s v="COULDN’T LOCATE TAG, AT THIS LOCATION WAS BLOWN FUSE ONLY.  HE REPSONDED TO TWO TAGS THIS DAY  THIS ONE FOR BLOWN FUSE, SECOND WAS FOR A POLE BROKEN, FIRE 7-8 BLOCKS AWAY CLOSER TO WATER WHICH IS WHY THESE FUSES BLEW"/>
    <m/>
    <m/>
    <x v="65"/>
    <s v="16:27:00"/>
    <n v="44490"/>
    <s v="16:18:00"/>
    <s v="FAS"/>
    <s v="Y"/>
    <s v="N"/>
    <n v="1504870"/>
    <s v="21-0134702"/>
    <m/>
    <s v="T005431689"/>
    <n v="122242484"/>
    <m/>
    <m/>
    <m/>
    <s v=" "/>
    <x v="0"/>
    <x v="0"/>
    <s v="N"/>
    <s v="N"/>
    <s v="N"/>
    <s v="On October 21, 2021 at 16:27 hours, a PG&amp;E Troubleman was dispatched to the Franklin 1104, a  12kV Distribution Circuit at the Crocket Cogen Station, near Kendall Avenue in Crockett in response to an power outage in the area. Initial analysis indicates equipment failure caused the ignition.   Upon further investigation,  a power pole seven blocks away was broken and caught fire, which caused the fuses to blow at this location.  There was no fire at this location.  A PG&amp;E Troubleman replaced the fuses on October 21, 2021."/>
    <s v="PG&amp;E"/>
    <s v="Other"/>
    <s v="Pole"/>
    <s v="D"/>
    <s v="D"/>
    <s v="Structure-PG&amp;E only"/>
    <s v="Blown Fuse due to pole fire few blocks away (pole only)"/>
    <m/>
    <m/>
    <m/>
    <m/>
    <s v="Contamination"/>
    <s v="Contamination"/>
    <s v="Tracking"/>
    <s v="Y"/>
    <s v="Overhead"/>
    <x v="0"/>
    <s v="Pole"/>
    <s v="Pole, Transformer and Fuse"/>
    <n v="101454774"/>
    <s v=" "/>
    <x v="0"/>
    <n v="38.057320109999999"/>
    <n v="-122.23583170000001"/>
    <s v="Contra Costa"/>
    <s v="FRANKLIN 1104"/>
    <n v="12000"/>
    <s v="FRANKLIN 1104P136"/>
    <x v="0"/>
    <s v="Unknown"/>
    <s v="Urban"/>
    <s v="Fire-resistive fuel bed"/>
    <s v="Gravel "/>
    <s v="N"/>
    <m/>
    <m/>
    <m/>
    <m/>
    <s v="N"/>
    <s v="N"/>
    <m/>
    <m/>
    <s v="2021-10-26"/>
    <m/>
    <m/>
    <m/>
    <m/>
    <m/>
    <m/>
    <m/>
    <m/>
    <m/>
    <m/>
    <m/>
    <m/>
    <m/>
    <m/>
    <m/>
    <m/>
    <m/>
    <m/>
    <m/>
    <s v=" "/>
    <s v="EAST BAY"/>
    <s v="RICHMOND 01"/>
    <s v="16:27:00"/>
    <n v="44490"/>
    <n v="1504870"/>
    <s v="T005431689"/>
    <s v="DEVR8921"/>
    <s v="END OF KENDALL, NEXT T"/>
    <s v="CROCKETT"/>
    <n v="38.05312"/>
    <n v="-122.23421999999999"/>
    <s v="RMBT"/>
    <s v="BRADLEY, RENALDO"/>
    <s v="013921104"/>
    <m/>
    <n v="9110"/>
    <s v="1"/>
    <s v="Field Remarks: POLE FIRE / REPLACE.; Dispatcher Remarks: nan; Office Remarks:  "/>
    <m/>
    <m/>
    <m/>
    <m/>
    <m/>
    <m/>
    <m/>
    <m/>
    <s v=" "/>
    <m/>
    <m/>
    <m/>
    <m/>
    <m/>
    <m/>
    <m/>
    <m/>
    <m/>
    <m/>
    <m/>
    <m/>
    <m/>
    <m/>
    <m/>
    <m/>
    <m/>
    <m/>
    <m/>
    <m/>
    <m/>
    <s v="PATROL-NOT CONDUCTED"/>
    <m/>
    <m/>
    <m/>
    <m/>
    <m/>
    <m/>
    <m/>
    <m/>
    <m/>
    <m/>
    <m/>
    <m/>
    <m/>
    <m/>
    <m/>
    <m/>
    <m/>
    <m/>
    <m/>
    <m/>
    <m/>
    <m/>
    <m/>
    <m/>
    <m/>
    <m/>
    <m/>
    <m/>
    <m/>
    <m/>
    <m/>
    <m/>
    <m/>
    <m/>
    <m/>
    <m/>
    <m/>
    <m/>
    <m/>
    <m/>
    <m/>
    <m/>
    <m/>
    <m/>
    <m/>
    <m/>
    <m/>
    <m/>
    <m/>
    <m/>
  </r>
  <r>
    <n v="2062"/>
    <s v="BRV6"/>
    <s v="3 - QC Complete"/>
    <n v="44522"/>
    <n v="44617"/>
    <s v="Crossarm caught fire, crew to replace crossarm, cutout and pole bolt. The fire was limited to the structure alone. This information is preliminary."/>
    <s v="\\fxshare-nas05\quotashare-fs01\ESA\5 - Ignition Tracking\2021_Ignition_QC_Folders\20211021_1503940_nan_nan_T005430676"/>
    <s v=" "/>
    <s v="Y"/>
    <s v="BRV6"/>
    <s v="Changed Outage Time from 0422 to 0456 to match ILIS FNL. Changed Lat/Long from 37.80126, -121.20379 to 37.8029142228, -121.2030406256"/>
    <n v="44517"/>
    <m/>
    <s v="Not In Scope"/>
    <m/>
    <m/>
    <m/>
    <m/>
    <m/>
    <m/>
    <m/>
    <m/>
    <m/>
    <m/>
    <m/>
    <m/>
    <m/>
    <m/>
    <m/>
    <m/>
    <m/>
    <m/>
    <m/>
    <m/>
    <m/>
    <m/>
    <m/>
    <m/>
    <m/>
    <m/>
    <m/>
    <m/>
    <m/>
    <m/>
    <m/>
    <m/>
    <s v="N"/>
    <m/>
    <m/>
    <m/>
    <m/>
    <m/>
    <m/>
    <s v="N "/>
    <m/>
    <m/>
    <m/>
    <m/>
    <s v=" "/>
    <m/>
    <m/>
    <x v="65"/>
    <s v="04:22:00"/>
    <n v="44490"/>
    <s v="04:56:00"/>
    <s v="FAS"/>
    <s v="Y"/>
    <s v="N"/>
    <n v="1503940"/>
    <s v="21-0134177"/>
    <m/>
    <s v="T005430676"/>
    <n v="122236728"/>
    <m/>
    <m/>
    <m/>
    <s v=" "/>
    <x v="0"/>
    <x v="0"/>
    <s v="N"/>
    <s v="N"/>
    <s v="N"/>
    <s v="On October 21, 2021 at 0422 hours, a PG&amp;E Troubleman was dispatched to the Manteca 1702 17kV Distribution Circuit in the vicinity of Aldwina Ln and Marie Ave, Manteca in response to a pole fire. Initial analysis indicates tracking caused the ignition. A crossarm is suspected to be the origin point of the fire and resulted in 62 customers experienced an outage. The ensuing fire was contained to PG&amp;E assets and it is unknown who suppressed the fire. PG&amp;E Crew replaced the damaged crossarm, transformer and cutouts on October 21, 2021."/>
    <s v="PG&amp;E"/>
    <s v="Other"/>
    <s v="Crossarm"/>
    <s v="D"/>
    <s v="D"/>
    <s v="Structure-PG&amp;E only"/>
    <m/>
    <m/>
    <m/>
    <m/>
    <m/>
    <s v="Contamination"/>
    <s v="Contamination"/>
    <s v="Tracking"/>
    <s v="Y"/>
    <s v="Overhead"/>
    <x v="0"/>
    <s v="Crossarm"/>
    <s v="Crossarm, Transformer, Cutouts"/>
    <n v="102084969"/>
    <s v=" "/>
    <x v="0"/>
    <n v="37.802914222799998"/>
    <n v="-121.2030406256"/>
    <s v="San Joaquin"/>
    <s v="MANTECA 1702"/>
    <n v="17000"/>
    <s v="MANTECA 1702CB"/>
    <x v="0"/>
    <s v="Unknown"/>
    <s v="Urban"/>
    <s v="Fire-resistive fuel bed"/>
    <s v=" Cement/Gravel"/>
    <s v="N"/>
    <m/>
    <m/>
    <m/>
    <m/>
    <s v="N"/>
    <s v="N"/>
    <m/>
    <m/>
    <s v="2021-10-26"/>
    <m/>
    <m/>
    <m/>
    <m/>
    <m/>
    <m/>
    <m/>
    <m/>
    <m/>
    <m/>
    <m/>
    <m/>
    <m/>
    <m/>
    <m/>
    <m/>
    <m/>
    <m/>
    <m/>
    <s v=" "/>
    <s v="STOCKTON"/>
    <s v="MANTECA"/>
    <s v="04:22:00"/>
    <n v="44490"/>
    <s v="1503940"/>
    <s v="T005430676"/>
    <s v="1124"/>
    <s v="SUTTER ST"/>
    <s v="MANTECA"/>
    <n v="37.801259999999999"/>
    <n v="-121.20379"/>
    <s v="AMSR"/>
    <s v="SHAFFER, AARON"/>
    <s v="162611702"/>
    <m/>
    <n v="9002"/>
    <m/>
    <s v="Field Remarks: CROSSARM CAUGHT FIRE; Dispatcher Remarks: nan; Office Remarks: SMART MTR AUTO-GENERATED TAG "/>
    <m/>
    <m/>
    <m/>
    <m/>
    <m/>
    <m/>
    <m/>
    <m/>
    <s v=" "/>
    <m/>
    <m/>
    <m/>
    <m/>
    <m/>
    <m/>
    <m/>
    <m/>
    <m/>
    <m/>
    <m/>
    <m/>
    <m/>
    <m/>
    <m/>
    <m/>
    <m/>
    <m/>
    <m/>
    <m/>
    <m/>
    <s v="OVERHEAD"/>
    <s v="CROSSARM, WOOD"/>
    <m/>
    <m/>
    <m/>
    <m/>
    <m/>
    <m/>
    <m/>
    <m/>
    <m/>
    <m/>
    <m/>
    <m/>
    <m/>
    <m/>
    <m/>
    <m/>
    <m/>
    <m/>
    <m/>
    <m/>
    <m/>
    <m/>
    <m/>
    <m/>
    <m/>
    <m/>
    <m/>
    <m/>
    <m/>
    <m/>
    <m/>
    <m/>
    <m/>
    <m/>
    <m/>
    <m/>
    <m/>
    <m/>
    <m/>
    <m/>
    <m/>
    <m/>
    <m/>
    <m/>
    <m/>
    <m/>
    <m/>
    <m/>
    <m/>
  </r>
  <r>
    <n v="2061"/>
    <s v="BRV6"/>
    <s v="3 - QC Complete"/>
    <n v="44532"/>
    <n v="44617"/>
    <s v="Pole fire, transformer may have burnt. Tman  refused one of the three fuses. The fire was limited to the structure alone. This information is preliminary."/>
    <s v="\\fxshare-nas05\quotashare-fs01\ESA\5 - Ignition Tracking\2021_Ignition_QC_Folders\20211021_1504839_nan_nan_T005431656"/>
    <s v=" "/>
    <s v="Y"/>
    <s v="BRV6"/>
    <s v="Changed Create Time from 04:04 to 16:04. Changed Outage time from 04:04 to 16:31 to match ILIS FNL - Updated fields to reflect there was no fire on 12/2/21 after making contact with responding Tman"/>
    <n v="44532"/>
    <m/>
    <s v="Not In Scope"/>
    <m/>
    <m/>
    <m/>
    <m/>
    <m/>
    <m/>
    <m/>
    <m/>
    <m/>
    <m/>
    <m/>
    <m/>
    <m/>
    <m/>
    <m/>
    <m/>
    <m/>
    <m/>
    <m/>
    <m/>
    <m/>
    <m/>
    <m/>
    <m/>
    <m/>
    <m/>
    <m/>
    <m/>
    <m/>
    <m/>
    <m/>
    <m/>
    <s v="N"/>
    <m/>
    <m/>
    <m/>
    <m/>
    <m/>
    <m/>
    <s v="Y"/>
    <s v="11/22/201"/>
    <n v="44532"/>
    <s v="BMMQ"/>
    <s v="Emailed tman on his day off to check if there was a fire of just a blown fuse. Awaiting reply - 12/2/2021 Tman McMahon reports no fire at this location. "/>
    <s v=" "/>
    <m/>
    <m/>
    <x v="65"/>
    <s v="16:04:00"/>
    <n v="44490"/>
    <s v="16:31:00"/>
    <s v="FAS"/>
    <s v="N"/>
    <s v="N"/>
    <n v="1504839"/>
    <s v="21-0134704"/>
    <m/>
    <s v="T005431656"/>
    <m/>
    <m/>
    <m/>
    <m/>
    <s v=" "/>
    <x v="0"/>
    <x v="1"/>
    <s v="N"/>
    <s v="N"/>
    <s v="N"/>
    <s v="On October 21, 2021 at 1605 hours, a PG&amp;E Troubleman was dispatched to the Mormon 1102 12kV Distribution Circuit in the vicinity of Milton Rd and Holden Rd, Linden in response to a pole fire. The troubleman found one fuse blown at the transformer and no additional damage. The troubleman installed a new fuse and restored power to the one customer affected on October 21, 2021. Confirmed with Tman McMahon on 12/2/21 that no fire occured, only blown fuse."/>
    <s v="Not PG&amp;E"/>
    <s v="Other"/>
    <s v="Fuse"/>
    <s v="D"/>
    <s v="D"/>
    <s v="No Fire"/>
    <s v="Blown Fuse"/>
    <m/>
    <m/>
    <m/>
    <m/>
    <s v="No Fire"/>
    <m/>
    <m/>
    <s v="N"/>
    <s v="Overhead"/>
    <x v="0"/>
    <s v="Fuse"/>
    <s v="fuses"/>
    <n v="103389284"/>
    <s v=" "/>
    <x v="0"/>
    <n v="37.98245"/>
    <n v="-121.11324"/>
    <s v="San Joaquin"/>
    <s v="MORMON 1102"/>
    <n v="12000"/>
    <s v="MORMON 110296462"/>
    <x v="0"/>
    <s v="Self Extinguished"/>
    <s v="Agriculture"/>
    <s v="Fire-resistive fuel bed"/>
    <s v="dirt"/>
    <s v="N"/>
    <m/>
    <m/>
    <m/>
    <m/>
    <s v="N"/>
    <s v="N"/>
    <m/>
    <m/>
    <s v="2021-10-26"/>
    <m/>
    <m/>
    <m/>
    <m/>
    <m/>
    <m/>
    <m/>
    <m/>
    <m/>
    <m/>
    <m/>
    <m/>
    <m/>
    <m/>
    <m/>
    <m/>
    <m/>
    <m/>
    <m/>
    <s v=" "/>
    <s v="STOCKTON"/>
    <s v="STOCKTON 09"/>
    <s v="16:04:00"/>
    <n v="44490"/>
    <s v="1504839"/>
    <s v="T005431656"/>
    <m/>
    <s v=".2MI N/MILTON RD"/>
    <s v="LINDEN"/>
    <n v="37.98245"/>
    <n v="-121.11324"/>
    <s v="BMMQ"/>
    <s v="MCMAHON, BRANDON"/>
    <s v="163211102"/>
    <m/>
    <n v="9002"/>
    <m/>
    <s v="Field Remarks: Closed delta bank had one of three blown refused closed for a test test held ; Dispatcher Remarks: nan; Office Remarks: AXS-AXS OK XSTR-HOLDEN/MILTON PWR-Y SMOKE, FIRE OR EXPLOSION AT POLE,POSSIBY TRANSFORMER. 480 VOLT SERV. 1 LEG 217 VOLT, 2ND LEG  310 VOLT, 3RD LEG 485"/>
    <m/>
    <m/>
    <m/>
    <m/>
    <m/>
    <m/>
    <m/>
    <m/>
    <s v=" "/>
    <m/>
    <m/>
    <m/>
    <m/>
    <m/>
    <m/>
    <m/>
    <m/>
    <m/>
    <m/>
    <m/>
    <m/>
    <m/>
    <m/>
    <m/>
    <m/>
    <m/>
    <m/>
    <m/>
    <m/>
    <m/>
    <s v="OVERHEAD"/>
    <s v="FUSE"/>
    <m/>
    <m/>
    <m/>
    <m/>
    <m/>
    <m/>
    <m/>
    <m/>
    <m/>
    <m/>
    <m/>
    <m/>
    <m/>
    <m/>
    <m/>
    <m/>
    <m/>
    <m/>
    <m/>
    <m/>
    <m/>
    <m/>
    <m/>
    <m/>
    <m/>
    <m/>
    <m/>
    <m/>
    <m/>
    <m/>
    <m/>
    <m/>
    <m/>
    <m/>
    <m/>
    <m/>
    <m/>
    <m/>
    <m/>
    <m/>
    <m/>
    <m/>
    <m/>
    <m/>
    <m/>
    <m/>
    <m/>
    <m/>
    <m/>
  </r>
  <r>
    <n v="1890"/>
    <s v="DLY6"/>
    <s v="3 - QC Complete"/>
    <n v="44530"/>
    <n v="44617"/>
    <s v="Pole fire likely due to tracking. The ensuing fire was limited to PG&amp;E assets. This information is preliminary."/>
    <s v="\\fxshare-nas05\quotashare-fs01\ESA\5 - Ignition Tracking\2021_Ignition_QC_Folders\20211022_1505170_21-0134801_nan_T005432010"/>
    <s v=" "/>
    <s v="Y"/>
    <s v="DLY6"/>
    <s v="Updated dates of outage time and date, date created and time, ADDED FO ID'S, added notif, lat/long "/>
    <n v="44530"/>
    <m/>
    <s v="Not In Scope"/>
    <m/>
    <m/>
    <m/>
    <m/>
    <m/>
    <m/>
    <m/>
    <m/>
    <m/>
    <m/>
    <m/>
    <m/>
    <m/>
    <m/>
    <m/>
    <m/>
    <m/>
    <m/>
    <m/>
    <m/>
    <m/>
    <m/>
    <m/>
    <m/>
    <m/>
    <m/>
    <m/>
    <m/>
    <m/>
    <m/>
    <m/>
    <m/>
    <s v="N"/>
    <m/>
    <m/>
    <m/>
    <m/>
    <m/>
    <m/>
    <s v="Y"/>
    <n v="44530"/>
    <n v="44530"/>
    <s v="RWFb"/>
    <s v="Robert Fry 559-977-3082"/>
    <s v="inquired about agency onsite "/>
    <m/>
    <s v=" "/>
    <x v="65"/>
    <s v="23:54:00"/>
    <n v="44490"/>
    <s v="23:49:00"/>
    <s v="FAS"/>
    <s v="N"/>
    <s v="N"/>
    <n v="1505170"/>
    <s v="21-0134801"/>
    <m/>
    <s v="T005432010, T005432000, T005431980"/>
    <n v="122243218"/>
    <m/>
    <m/>
    <m/>
    <s v=" "/>
    <x v="0"/>
    <x v="0"/>
    <s v="N"/>
    <s v="N"/>
    <s v="N"/>
    <s v="On October 21, 2021 at 23:54 hours, a PG&amp;E Troubleman was dispatched to the Divide 1102, a 12kV Distribution Circuit on Black Road near Dutard Street in Santa Maria in response reports of an area outage. Initial analysis indicates tracking caused the ignition.  As a result, 1006 customers experienced a power outage during this event.  The ensuing fire was contained to the pole  and the fire was suppressed by Cal Fire. A PG&amp;E Crew replaced the crossarms and made repairs to the pole on October 22, 2021.  "/>
    <s v="PG&amp;E"/>
    <s v="Other"/>
    <s v="Pole"/>
    <s v="D"/>
    <s v="D"/>
    <s v="Structure-PG&amp;E only"/>
    <s v="Pole fire, two circuts (Structure only) "/>
    <m/>
    <m/>
    <m/>
    <m/>
    <s v="Contamination"/>
    <s v="Contamination"/>
    <s v="Tracking"/>
    <s v="Y"/>
    <s v="Overhead"/>
    <x v="0"/>
    <s v="Pole"/>
    <s v="Pole, Crossarms"/>
    <n v="103429981"/>
    <s v=" "/>
    <x v="0"/>
    <n v="34.890507999999997"/>
    <n v="-120.49068750000001"/>
    <s v="Santa Barbara"/>
    <s v="DIVIDE 1102"/>
    <n v="12000"/>
    <s v=" DIVIDE 1102M46 "/>
    <x v="0"/>
    <s v="Cal Fire "/>
    <s v="Herbaceous"/>
    <s v="Brush fuel model"/>
    <s v="Field of dry grass and brush "/>
    <s v="N"/>
    <m/>
    <m/>
    <m/>
    <m/>
    <s v="N"/>
    <s v="N"/>
    <m/>
    <m/>
    <s v="2021-10-22"/>
    <m/>
    <m/>
    <m/>
    <m/>
    <m/>
    <m/>
    <m/>
    <m/>
    <m/>
    <m/>
    <m/>
    <m/>
    <m/>
    <m/>
    <m/>
    <m/>
    <m/>
    <m/>
    <m/>
    <s v="  "/>
    <s v="HUMBOLDT"/>
    <s v="SANTA MARIA 02"/>
    <s v="01:34"/>
    <n v="44491"/>
    <s v="1505170"/>
    <s v="T005432010"/>
    <n v="2300"/>
    <s v="W BETTERAVIA RD"/>
    <s v="SANTA MARIA"/>
    <n v="34.861559999999997"/>
    <n v="-120.45055000000001"/>
    <s v="L2TCJBW"/>
    <s v="BRIGGS, CHARLES"/>
    <n v="182571102"/>
    <s v="20211022 04:31"/>
    <n v="9110"/>
    <n v="1"/>
    <s v="Pole fire.  Two circuits. "/>
    <s v="Y"/>
    <m/>
    <m/>
    <s v="34.8906700,-120.4906417,53.500000,3D"/>
    <m/>
    <m/>
    <m/>
    <s v="FD"/>
    <m/>
    <s v="N"/>
    <s v="Y"/>
    <m/>
    <s v="Other (Comments)"/>
    <s v="fog"/>
    <s v="PGE&amp;E-Owned Structure/Equipment"/>
    <m/>
    <s v="Calm"/>
    <m/>
    <s v="PG&amp;E Equipment"/>
    <m/>
    <s v="Structure Only"/>
    <m/>
    <s v="Fire Dept"/>
    <m/>
    <s v="Overhead"/>
    <m/>
    <s v="N"/>
    <m/>
    <m/>
    <m/>
    <s v="OVERHEAD"/>
    <s v="POLE-WOOD"/>
    <s v="N"/>
    <s v="  "/>
    <s v="Unplanned"/>
    <s v="Los Padres"/>
    <s v="Santa Maria"/>
    <s v="182571102, DIVIDE-1102"/>
    <s v="21-0134801"/>
    <s v="Unplanned"/>
    <s v="Clear;32-90 F"/>
    <s v="1006"/>
    <s v="111138"/>
    <s v="YES"/>
    <s v="Force Out"/>
    <s v="Sustained"/>
    <s v="No"/>
    <s v="M46"/>
    <s v="OH"/>
    <s v="Line Recloser"/>
    <s v="1505170"/>
    <s v="Pole-Wood, Burned/flashed"/>
    <m/>
    <s v="10/22/21 06:00"/>
    <m/>
    <s v="W/O MARCUM 1/4 MILE S/O CLARK, ORCUTT"/>
    <s v="6 POLES SO/OF 1219"/>
    <m/>
    <m/>
    <m/>
    <m/>
    <m/>
    <m/>
    <m/>
    <m/>
    <m/>
    <m/>
    <m/>
    <m/>
    <m/>
    <m/>
    <m/>
    <m/>
    <m/>
    <m/>
    <m/>
    <m/>
    <m/>
    <m/>
    <m/>
    <m/>
  </r>
  <r>
    <n v="1887"/>
    <s v="AGFC"/>
    <s v="3 - QC Complete"/>
    <n v="44491"/>
    <n v="44617"/>
    <s v="Other fire, not attributable to PG&amp;E assets. Burnt pole due to shed fire. This information is preliminary."/>
    <s v="\\fxshare-nas05\quotashare-fs01\ESA\5 - Ignition Tracking\2021_Ignition_QC_Folders\20211021_1505108_21-0134786_nan_T005431941"/>
    <s v=" "/>
    <m/>
    <m/>
    <m/>
    <m/>
    <m/>
    <s v="Not In Scope"/>
    <m/>
    <m/>
    <m/>
    <m/>
    <m/>
    <m/>
    <m/>
    <m/>
    <m/>
    <m/>
    <m/>
    <m/>
    <m/>
    <m/>
    <m/>
    <m/>
    <m/>
    <m/>
    <m/>
    <m/>
    <m/>
    <m/>
    <m/>
    <m/>
    <m/>
    <m/>
    <m/>
    <m/>
    <m/>
    <m/>
    <m/>
    <m/>
    <m/>
    <m/>
    <m/>
    <m/>
    <m/>
    <m/>
    <m/>
    <m/>
    <m/>
    <m/>
    <m/>
    <m/>
    <m/>
    <m/>
    <s v=" "/>
    <x v="65"/>
    <s v="21:48:00"/>
    <n v="44490"/>
    <s v="21:48:00"/>
    <s v="FAS"/>
    <s v="N"/>
    <s v="N"/>
    <n v="1505108"/>
    <s v="21-0134786"/>
    <m/>
    <s v="T005431941"/>
    <m/>
    <m/>
    <m/>
    <m/>
    <s v=" "/>
    <x v="0"/>
    <x v="1"/>
    <s v="N"/>
    <s v="N"/>
    <s v="N"/>
    <s v="Other fire, not attributable to PG&amp;E assets. Burnt pole due to shed fire. This information is preliminary."/>
    <s v="Not PG&amp;E"/>
    <s v="Building"/>
    <m/>
    <m/>
    <m/>
    <s v="&lt;0.25"/>
    <m/>
    <m/>
    <m/>
    <m/>
    <m/>
    <s v="Other Fire: Non-PG&amp;E related"/>
    <m/>
    <m/>
    <m/>
    <s v="Overhead"/>
    <x v="1"/>
    <m/>
    <m/>
    <m/>
    <s v=" "/>
    <x v="0"/>
    <n v="36.714790000000001"/>
    <n v="-119.783432"/>
    <s v="Fresno"/>
    <s v="WEST FRESNO 1104"/>
    <n v="12000"/>
    <m/>
    <x v="0"/>
    <s v="Fire Department"/>
    <s v="Urban"/>
    <m/>
    <m/>
    <m/>
    <m/>
    <m/>
    <m/>
    <m/>
    <s v="N"/>
    <s v="N"/>
    <m/>
    <m/>
    <s v="2021-10-22"/>
    <m/>
    <m/>
    <m/>
    <m/>
    <m/>
    <m/>
    <m/>
    <m/>
    <m/>
    <m/>
    <m/>
    <m/>
    <m/>
    <m/>
    <m/>
    <m/>
    <m/>
    <m/>
    <m/>
    <s v="  "/>
    <s v="PENINSULA"/>
    <s v="FRESNO 01"/>
    <s v="21:48"/>
    <n v="44490"/>
    <s v="1505108"/>
    <s v="T005431941"/>
    <n v="2378"/>
    <s v="S NICHOLAS AVE"/>
    <s v="FRESNO"/>
    <n v="36.714779999999998"/>
    <n v="-119.78344"/>
    <s v="F4TDXKG"/>
    <s v="KRUPENS, DOUG"/>
    <n v="253731104"/>
    <s v="20211021 22:05"/>
    <n v="9002"/>
    <n v="1"/>
    <s v="burnt pole due to shed fire, made tag called for crew"/>
    <s v="Y"/>
    <m/>
    <m/>
    <m/>
    <n v="36.714790000000001"/>
    <n v="-119.783432"/>
    <m/>
    <s v="Kevin 621-4333"/>
    <n v="100835223"/>
    <s v="N"/>
    <s v="Y"/>
    <m/>
    <s v="Clear"/>
    <m/>
    <s v="PGE&amp;E-Owned Structure/Equipment"/>
    <m/>
    <s v="Calm"/>
    <m/>
    <s v="3rd Party"/>
    <m/>
    <s v="3 meters - 0.25 Acres"/>
    <m/>
    <s v="Fire Dept"/>
    <m/>
    <s v="Overhead"/>
    <m/>
    <s v="N"/>
    <m/>
    <m/>
    <m/>
    <s v="FIRE, HOUSE OR BLDG"/>
    <s v="POLE-WOOD"/>
    <s v="N"/>
    <s v="  "/>
    <s v="Unplanned"/>
    <s v="Fresno"/>
    <s v="Fresno"/>
    <s v="253731104, WEST FRESNO-1104"/>
    <s v="21-0134786"/>
    <s v="Unplanned"/>
    <s v="Clear;32-90 F"/>
    <s v="1"/>
    <s v="321"/>
    <s v="NO"/>
    <s v="Line to Ground"/>
    <s v="Sustained"/>
    <s v="No"/>
    <s v="MTR#1004255264"/>
    <s v="OH"/>
    <s v="Transformer"/>
    <s v="1505108"/>
    <s v="Pole-Wood, Burned/flashed"/>
    <m/>
    <s v="10/22/21 00:17"/>
    <m/>
    <s v="2378 NICHOLAS AVE"/>
    <s v="Krupens, Doug: 2378 s nicholas"/>
    <m/>
    <m/>
    <m/>
    <m/>
    <m/>
    <m/>
    <m/>
    <m/>
    <m/>
    <m/>
    <m/>
    <m/>
    <m/>
    <m/>
    <m/>
    <m/>
    <m/>
    <m/>
    <m/>
    <m/>
    <m/>
    <m/>
    <m/>
    <m/>
  </r>
  <r>
    <n v="1886"/>
    <s v="TLAL"/>
    <s v="3 - QC Complete"/>
    <n v="44491"/>
    <n v="44617"/>
    <s v="Pole fire on the Cottonwood #1 60kV transmission overhead with Tyler 1104 12kV distribution under-build. The ensuing fire was limited to PG&amp;E assets. SAP Equip# 40909834, structure B023/190. This information is preliminary. OIS: 1504994; ILIS: 21-0134732; TOTL: T21-017837; FOID: T005431920 (R1CS - Cancelled); LC A-Tag: 122242728, 122242770; PM: 31555595; SAP Eqp ID: 40909834 (Structure B023/190); County: Tehama; Lat/Long: 40.089027, -122.232954"/>
    <s v="\\fxshare-nas05\quotashare-fs01\ESA\5 - Ignition Tracking\2021_Ignition_QC_Folders\20211021_1504994_21-0134732_nan_T005431920"/>
    <s v=" "/>
    <m/>
    <s v="TLAL"/>
    <s v="Create &amp; Outage Time Updated"/>
    <n v="44491"/>
    <m/>
    <s v="Not In Scope"/>
    <m/>
    <m/>
    <m/>
    <m/>
    <m/>
    <m/>
    <m/>
    <m/>
    <m/>
    <m/>
    <m/>
    <m/>
    <m/>
    <m/>
    <m/>
    <m/>
    <m/>
    <m/>
    <m/>
    <m/>
    <m/>
    <m/>
    <m/>
    <m/>
    <m/>
    <m/>
    <m/>
    <m/>
    <m/>
    <m/>
    <m/>
    <m/>
    <m/>
    <m/>
    <m/>
    <m/>
    <m/>
    <m/>
    <m/>
    <m/>
    <m/>
    <m/>
    <m/>
    <m/>
    <m/>
    <m/>
    <s v=" "/>
    <x v="65"/>
    <s v="18:37:00"/>
    <n v="44490"/>
    <s v="18:16:00"/>
    <s v="FAS"/>
    <s v="N"/>
    <s v="N"/>
    <n v="1504994"/>
    <s v="21-0134732"/>
    <s v="T21-017837"/>
    <s v="T005431920"/>
    <s v="122242728, 122242770"/>
    <m/>
    <m/>
    <s v="No Photos"/>
    <s v=" "/>
    <x v="0"/>
    <x v="0"/>
    <s v="N"/>
    <s v="N"/>
    <s v="N"/>
    <s v="On October 21, 2021 at 1900 hours, a PG&amp;E Troublemen patrolled the Tyler 1104 Distribution Circuit number 103571104 and the Cottonwood #1 60kV Transmission Circuit, in the State Responsibility Area (SRA) near Rawson Road in Red Bluff. He observed the line recloser 1522 open, the 60kV transmission down into and together with the 12kV overhead conductor between Rawson JCT SW 39 and Gerber JCT SW 25, and a burnt 41' pole (SAP 40909834, Structure B023/190) with T-1 framing, armor rods, and dampers for the transmission conductor and a tangent on a 9' fiberglass arm, Preform top ties, and an avian cover on the center phase of the distribution under-build. Initial analysis indicates the ignition was caused by overhead equipment failure, due to the very rainy storm-related conditions. An LC A-Tag 122242728 was submitted for remediation. The 146-minute outage affected 176 customers. The line was returned to service on October 22, 2021. The incident is within a Raptor Concentration Zone (RCZ), a proposed multi-region Habitat Conservation Plan (HCP) area that is known to contain vernal pool tadpole shrimp (Lepidurus packardi), and is a potential Valley Elderberry Longhorn Beetle (VELB) habitat as of May 16, 2017. This information is preliminary."/>
    <s v="PG&amp;E"/>
    <s v="Other"/>
    <s v="Pole"/>
    <s v="T"/>
    <s v="D"/>
    <s v="Structure-PG&amp;E only"/>
    <m/>
    <m/>
    <m/>
    <m/>
    <m/>
    <s v="Contamination"/>
    <s v="Contamination"/>
    <s v="Tracking"/>
    <s v="N"/>
    <s v="Overhead"/>
    <x v="4"/>
    <s v="Pole"/>
    <m/>
    <n v="40909834"/>
    <s v=" "/>
    <x v="0"/>
    <n v="40.089027000000002"/>
    <n v="-122.23295400000001"/>
    <s v="Tehama"/>
    <s v="Cottonwood #1 60kV"/>
    <n v="60000"/>
    <m/>
    <x v="0"/>
    <s v="Unknown"/>
    <s v="Urban"/>
    <m/>
    <m/>
    <s v="N"/>
    <m/>
    <m/>
    <m/>
    <m/>
    <s v="N"/>
    <s v="N"/>
    <m/>
    <m/>
    <s v="2021-10-22"/>
    <m/>
    <m/>
    <m/>
    <m/>
    <m/>
    <m/>
    <m/>
    <m/>
    <m/>
    <m/>
    <m/>
    <m/>
    <m/>
    <m/>
    <m/>
    <m/>
    <m/>
    <m/>
    <m/>
    <s v="  "/>
    <s v="DIABLO"/>
    <s v="RED BLUFF 01"/>
    <s v="20:57"/>
    <n v="44490"/>
    <s v="1504994"/>
    <s v="T005431920"/>
    <s v="UNKNOWN"/>
    <s v="FLORES"/>
    <s v="RED BLUFF"/>
    <n v="40.127759999999988"/>
    <n v="-122.22082"/>
    <s v="V7TR1CS"/>
    <s v="CERRO, RICHARD"/>
    <n v="103571104"/>
    <s v="20211022 04:44"/>
    <n v="9002"/>
    <m/>
    <s v="60KV POLE WITH 12KV UNDERBUILD BURNED DOWN"/>
    <s v="Y"/>
    <m/>
    <m/>
    <s v="40.0839583,-122.2190150,72.000000,3D"/>
    <m/>
    <m/>
    <m/>
    <m/>
    <m/>
    <s v="N"/>
    <s v="N"/>
    <m/>
    <s v="Rain"/>
    <m/>
    <s v="PGE&amp;E-Owned Structure/Equipment"/>
    <m/>
    <s v="Breezy"/>
    <m/>
    <s v="PG&amp;E Equipment"/>
    <m/>
    <s v="Structure Only"/>
    <m/>
    <s v="Other (Comments)"/>
    <s v="NONE"/>
    <s v="Overhead"/>
    <m/>
    <s v="N"/>
    <m/>
    <m/>
    <m/>
    <s v="FIRE, POLE"/>
    <s v="POLE-WOOD"/>
    <s v="N"/>
    <s v="  "/>
    <s v="Unplanned"/>
    <s v="North Valley"/>
    <s v="Red Bluff"/>
    <s v="103571104, TYLER-1104"/>
    <s v="21-0134732"/>
    <s v="Unplanned"/>
    <s v="Clear;32-90 F"/>
    <s v="176"/>
    <s v="25708"/>
    <s v="NO"/>
    <s v="Line to Ground"/>
    <s v="Sustained"/>
    <s v="No"/>
    <s v="1522"/>
    <s v="OH"/>
    <s v="Line Recloser"/>
    <s v="1504994"/>
    <s v="Conductor, Overhead, Together"/>
    <s v="C, GRD"/>
    <s v="10/21/21 22:22"/>
    <m/>
    <s v="SS/O SACRAMENTO AVE 1.2 MI. E/O RAWSON RD @ WS/O I-5    S/O RED BLUFF"/>
    <s v="67/9"/>
    <m/>
    <m/>
    <m/>
    <m/>
    <m/>
    <m/>
    <m/>
    <m/>
    <m/>
    <m/>
    <m/>
    <m/>
    <m/>
    <m/>
    <m/>
    <m/>
    <m/>
    <m/>
    <m/>
    <m/>
    <m/>
    <m/>
    <m/>
    <m/>
  </r>
  <r>
    <n v="1885"/>
    <s v="FJGE"/>
    <s v="3 - QC Complete"/>
    <n v="44519"/>
    <n v="44617"/>
    <s v="Capacitor bank arcing resulted in a pole fire. Unsure if rain played a factor. The ensuing fire was limited to PG&amp;E assets. This information is preliminary."/>
    <s v="\\fxshare-nas05\quotashare-fs01\ESA\5 - Ignition Tracking\2021_Ignition_QC_Folders\20211021_1504392_21-0134371_nan_T005431135"/>
    <s v=" "/>
    <s v="Y"/>
    <s v="FJGE"/>
    <s v="Outage time updated per ILIS, fire lat/long updated"/>
    <n v="44509"/>
    <m/>
    <s v="Not In Scope"/>
    <m/>
    <m/>
    <m/>
    <m/>
    <m/>
    <m/>
    <m/>
    <m/>
    <m/>
    <m/>
    <m/>
    <m/>
    <m/>
    <m/>
    <m/>
    <m/>
    <m/>
    <m/>
    <m/>
    <m/>
    <m/>
    <m/>
    <m/>
    <m/>
    <m/>
    <m/>
    <m/>
    <m/>
    <m/>
    <m/>
    <m/>
    <m/>
    <s v="N"/>
    <m/>
    <m/>
    <m/>
    <m/>
    <m/>
    <m/>
    <s v="N"/>
    <m/>
    <m/>
    <m/>
    <m/>
    <m/>
    <m/>
    <s v=" "/>
    <x v="65"/>
    <s v="10:01:00"/>
    <n v="44490"/>
    <s v="10:25:00"/>
    <s v="FAS"/>
    <s v="N"/>
    <s v="N"/>
    <n v="1504392"/>
    <s v="21-0134371"/>
    <m/>
    <s v="T005431135, T005431211"/>
    <n v="122239418"/>
    <m/>
    <m/>
    <m/>
    <s v=" "/>
    <x v="0"/>
    <x v="0"/>
    <s v="N"/>
    <s v="N"/>
    <s v="N"/>
    <s v="On October 21, 2021 at 1001 hours, a PG&amp;E Troubleman was dispatched to the Sonoma 1102 12kV distribution circuit near Sierra Drive and Queeno Road in Sonoma in response to reports of an explosion. Initial analysis indicates a capacitor bank arcing to ground caused the ignition. The fire damaged the pole and crossarm. The ensuing fire was contained to the pole and was extinguished by an employee. A PG&amp;E crew replaced the pole and crossarm on October 21, 2021. "/>
    <s v="PG&amp;E"/>
    <s v="Other"/>
    <s v="Capacitor bank"/>
    <s v="D"/>
    <s v="D"/>
    <s v="Structure-PG&amp;E only"/>
    <s v="Cap. Bank arcing to ground causing pole to smoulder and smoke"/>
    <m/>
    <m/>
    <m/>
    <m/>
    <s v="Equipment - PG&amp;E"/>
    <s v="All types of equipment / facility failure"/>
    <s v="Capacitor bank failure"/>
    <s v="Y"/>
    <s v="Overhead"/>
    <x v="0"/>
    <s v="Capacitor Bank"/>
    <s v="Crossarm, Pole, Capacitor Bank"/>
    <n v="101981057"/>
    <s v=" "/>
    <x v="0"/>
    <n v="38.311545889000001"/>
    <n v="-122.4813446568"/>
    <s v="Sonoma"/>
    <s v="SONOMA 1102"/>
    <n v="12000"/>
    <s v="SONOMA 1102CB"/>
    <x v="0"/>
    <s v="Employee"/>
    <s v="Barren/Other"/>
    <s v="Grass Fuel Model"/>
    <s v="Grass &amp; cement"/>
    <s v="Y"/>
    <s v="Nuns 2017"/>
    <m/>
    <m/>
    <m/>
    <s v="N"/>
    <s v="N"/>
    <m/>
    <m/>
    <s v="2021-10-22"/>
    <m/>
    <m/>
    <m/>
    <m/>
    <m/>
    <m/>
    <m/>
    <m/>
    <m/>
    <m/>
    <m/>
    <m/>
    <m/>
    <m/>
    <m/>
    <m/>
    <m/>
    <m/>
    <m/>
    <s v=" "/>
    <s v="EAST BAY"/>
    <s v="SONOMA"/>
    <s v="10:01"/>
    <s v="10/21/2021"/>
    <s v="1504392"/>
    <s v="T005431135"/>
    <n v="18468"/>
    <s v="SIERRA DR"/>
    <s v="SONOMA"/>
    <n v="38.276519999999998"/>
    <n v="-122.46214000000001"/>
    <s v="W9TR5PB"/>
    <s v="PEDERSON, RYLEY"/>
    <n v="4272"/>
    <s v="20211021 13:07"/>
    <n v="9002"/>
    <m/>
    <s v="Capacitor bank 4342 arcing to ground causing pole fire"/>
    <s v="Y"/>
    <m/>
    <m/>
    <m/>
    <n v="38.311568999999999"/>
    <n v="-122.48136100000001"/>
    <s v="Cap. Bank arcing to ground causing pole to smoulder and smoke."/>
    <m/>
    <m/>
    <s v="N"/>
    <s v="Y"/>
    <m/>
    <s v="Rain"/>
    <m/>
    <s v="PGE&amp;E-Owned Structure/Equipment"/>
    <m/>
    <s v="Calm"/>
    <m/>
    <s v="PG&amp;E Equipment"/>
    <m/>
    <s v="Structure Only"/>
    <m/>
    <s v="Employee"/>
    <m/>
    <s v="Overhead"/>
    <m/>
    <s v="Y"/>
    <s v="photos"/>
    <s v="PG&amp;E Employee"/>
    <m/>
    <s v="FIRE, POLE"/>
    <s v="CAPACITOR"/>
    <s v="N"/>
    <s v=" "/>
    <s v="Unplanned"/>
    <s v="Sonoma"/>
    <s v="Santa Rosa"/>
    <s v="042721102, SONOMA-1102"/>
    <s v="21-0134371"/>
    <s v="Unplanned"/>
    <s v="Clear;32-90 F"/>
    <s v="3457"/>
    <s v="117496"/>
    <s v="YES"/>
    <s v="Force Out"/>
    <s v="Sustained"/>
    <s v="No"/>
    <s v="1102/2"/>
    <s v="OH"/>
    <s v="Circuit Breaker"/>
    <s v="1504392"/>
    <s v="Capacitor, Burned/flashed"/>
    <s v="NONE"/>
    <s v="10/21/21 13:45"/>
    <m/>
    <s v="SONOMA SUB"/>
    <s v="CAP BK 4342"/>
    <m/>
    <m/>
    <m/>
    <m/>
    <m/>
    <m/>
    <m/>
    <m/>
    <m/>
    <m/>
    <m/>
    <m/>
    <m/>
    <m/>
    <m/>
    <m/>
    <m/>
    <m/>
    <m/>
    <m/>
    <m/>
    <m/>
    <m/>
    <m/>
  </r>
  <r>
    <n v="1884"/>
    <s v="CFMD"/>
    <s v="3 - QC Complete"/>
    <n v="44491"/>
    <n v="44617"/>
    <s v="Pole fire due to tracking. The ensuing fire was limited to PG&amp;E assets. This information is preliminary."/>
    <s v="\\fxshare-nas05\quotashare-fs01\ESA\5 - Ignition Tracking\2021_Ignition_QC_Folders\20211021_1504142_21-0134250_nan_T005430856"/>
    <s v=" "/>
    <m/>
    <s v="CFMD"/>
    <s v="Outag time, SAP Notification, Asset#"/>
    <n v="44491"/>
    <m/>
    <s v="Not In Scope"/>
    <m/>
    <m/>
    <m/>
    <m/>
    <m/>
    <m/>
    <m/>
    <m/>
    <m/>
    <m/>
    <m/>
    <m/>
    <m/>
    <m/>
    <m/>
    <m/>
    <m/>
    <m/>
    <m/>
    <m/>
    <m/>
    <m/>
    <m/>
    <m/>
    <m/>
    <m/>
    <m/>
    <m/>
    <m/>
    <m/>
    <m/>
    <m/>
    <m/>
    <m/>
    <m/>
    <m/>
    <m/>
    <m/>
    <m/>
    <s v="Y"/>
    <n v="44491"/>
    <n v="44491"/>
    <s v="TLHJ"/>
    <n v="5302957076"/>
    <s v="Incident details"/>
    <m/>
    <s v=" "/>
    <x v="65"/>
    <s v="07:50:00"/>
    <n v="44490"/>
    <s v="07:50:00"/>
    <s v="FAS"/>
    <s v="N"/>
    <s v="N"/>
    <n v="1504142"/>
    <s v="21-0134250"/>
    <m/>
    <s v="T005430856"/>
    <n v="122238279"/>
    <m/>
    <m/>
    <m/>
    <s v=" "/>
    <x v="0"/>
    <x v="0"/>
    <s v="N"/>
    <s v="N"/>
    <s v="N"/>
    <s v="On October 21st, 2021 at approximately 0750 hours, a PG&amp;E troubleman was dispatched to the Shingle Springs 2109, `12kV distribution circuit in a circuit protection zone on Jurgens Road &amp; Rescue Roard in the city of Rescue in the Sierra Division for a pole fire. Upon arrival to the scene, the troubleman observed a three phase line and buck. The buck arm (the slack span) was on fire where it is bolted to the pole.  The back arm was burnt completely in half, front arm was charcoaled, but wasn't burnt enough for it to break.  The pole had about a five and a half inch whole burned through it by 8 or 9 inches tall and 5 inches side to side.  SIPT de-energized the line and the troubleman extinguished the pole fire.  CAL fire was on stand by and departed when the troubleman arrived. Initial analysis indicates the ignition was caused due to the rain causing the equipment to track. The ensuing fire was limited to PG&amp;E assets..  Priority A corrective tag #122238279 was created to replace the pole, crossarm and the insulators.  The outage affected 401 customers. This incident occurred in a Tier 3-HFTD with rain weather and light wind conditions. This information is preliminary."/>
    <s v="PG&amp;E"/>
    <s v="Other"/>
    <s v="Pole"/>
    <s v="D"/>
    <s v="D"/>
    <s v="Structure-PG&amp;E only"/>
    <s v="Limited to PG&amp;E equipment"/>
    <m/>
    <m/>
    <m/>
    <m/>
    <s v="Contamination"/>
    <s v="Contamination"/>
    <s v="Tracking"/>
    <m/>
    <s v="Overhead"/>
    <x v="0"/>
    <s v="Pole"/>
    <s v="Pole, Crossarm, Insulators"/>
    <n v="101338040"/>
    <s v=" "/>
    <x v="2"/>
    <n v="38.7121"/>
    <n v="-120.95012"/>
    <s v="El Dorado"/>
    <s v="SHINGLE SPRINGS 2109"/>
    <n v="21000"/>
    <s v="SHINGLE SPRINGS 210912392"/>
    <x v="0"/>
    <s v="Employee"/>
    <s v="Hardwood Woodland"/>
    <s v="Grass Fuel Model"/>
    <m/>
    <s v="N"/>
    <m/>
    <m/>
    <m/>
    <m/>
    <s v="N"/>
    <s v="N"/>
    <m/>
    <m/>
    <s v="2021-10-22"/>
    <m/>
    <m/>
    <m/>
    <m/>
    <m/>
    <m/>
    <m/>
    <m/>
    <m/>
    <m/>
    <m/>
    <m/>
    <m/>
    <m/>
    <m/>
    <m/>
    <m/>
    <m/>
    <m/>
    <s v="  "/>
    <s v="EAST BAY"/>
    <s v="PLACERVILLE 01"/>
    <s v="07:50"/>
    <n v="44490"/>
    <s v="1504142"/>
    <s v="T005430856"/>
    <m/>
    <s v="W/S SKINNER LN .2 MI N"/>
    <s v="RESCUE"/>
    <n v="38.7121"/>
    <n v="-120.95012"/>
    <s v="T4TTLHJ"/>
    <s v="HYLAND, TRAVIS"/>
    <n v="153652109"/>
    <s v="20211021 10:57"/>
    <n v="9002"/>
    <m/>
    <s v="made ec tag for crew to replace burnt pole"/>
    <s v="Y"/>
    <m/>
    <m/>
    <m/>
    <n v="38.7121"/>
    <n v="-120.95012"/>
    <m/>
    <m/>
    <m/>
    <s v="N"/>
    <s v="Y"/>
    <m/>
    <s v="Rain"/>
    <m/>
    <s v="PGE&amp;E-Owned Structure/Equipment"/>
    <m/>
    <s v="Light"/>
    <m/>
    <s v="PG&amp;E Equipment"/>
    <m/>
    <s v="Structure Only"/>
    <m/>
    <s v="Employee"/>
    <m/>
    <s v="Overhead"/>
    <m/>
    <s v="N"/>
    <s v="took pic of pole"/>
    <m/>
    <m/>
    <s v="FIRE, POLE"/>
    <s v="POLE-WOOD"/>
    <s v="N"/>
    <s v="  "/>
    <s v="Unplanned"/>
    <s v="Sierra"/>
    <s v="El Dorado"/>
    <s v="153652109, SHINGLE SPRINGS-2109"/>
    <s v="21-0134250"/>
    <s v="Unplanned"/>
    <s v="Clear;32-90 F"/>
    <s v="401"/>
    <s v="18847"/>
    <s v="YES"/>
    <s v="Force Out"/>
    <s v="Sustained"/>
    <s v="No"/>
    <s v="61892"/>
    <s v="OH"/>
    <s v="Line Recloser"/>
    <s v="1504142"/>
    <s v="Pole-Wood, Burned/flashed"/>
    <s v="NONE"/>
    <m/>
    <m/>
    <s v="Green Valley Rd. &amp; Skinner Ln, RESCUE"/>
    <s v="1 SPAN N/OF R578"/>
    <m/>
    <m/>
    <m/>
    <m/>
    <m/>
    <m/>
    <m/>
    <m/>
    <m/>
    <m/>
    <m/>
    <m/>
    <m/>
    <m/>
    <m/>
    <m/>
    <m/>
    <m/>
    <m/>
    <m/>
    <m/>
    <m/>
    <m/>
    <m/>
  </r>
  <r>
    <n v="1883"/>
    <s v="MXX7"/>
    <s v="3 - QC Complete"/>
    <n v="44490"/>
    <n v="44617"/>
    <s v="Other fire, not attributable to PG&amp;E assets. Pole fire caused by vandalism. This information is preliminary."/>
    <s v="\\fxshare-nas05\quotashare-fs01\ESA\5 - Ignition Tracking\2021_Ignition_QC_Folders\20211021_1503966_nan_nan_T005430691"/>
    <s v=" "/>
    <m/>
    <m/>
    <m/>
    <m/>
    <m/>
    <s v="Not In Scope"/>
    <m/>
    <m/>
    <m/>
    <m/>
    <m/>
    <m/>
    <m/>
    <m/>
    <m/>
    <m/>
    <m/>
    <m/>
    <m/>
    <m/>
    <m/>
    <m/>
    <m/>
    <m/>
    <m/>
    <m/>
    <m/>
    <m/>
    <m/>
    <m/>
    <m/>
    <m/>
    <m/>
    <m/>
    <m/>
    <m/>
    <m/>
    <m/>
    <m/>
    <m/>
    <m/>
    <m/>
    <m/>
    <m/>
    <m/>
    <m/>
    <m/>
    <m/>
    <m/>
    <m/>
    <m/>
    <m/>
    <s v=" "/>
    <x v="65"/>
    <s v="04:53:00"/>
    <n v="44490"/>
    <s v="04:53:00"/>
    <s v="FAS"/>
    <s v="N"/>
    <s v="N"/>
    <n v="1503966"/>
    <m/>
    <m/>
    <s v="T005430691"/>
    <m/>
    <m/>
    <m/>
    <m/>
    <s v=" "/>
    <x v="0"/>
    <x v="1"/>
    <s v="N"/>
    <s v="N"/>
    <s v="N"/>
    <s v="Other fire, not attributable to PG&amp;E assets. Pole fire caused by vandalism. This information is preliminary."/>
    <s v="Not PG&amp;E"/>
    <s v="Other"/>
    <s v="Debris"/>
    <m/>
    <m/>
    <s v="&lt;3 meters of linear travel"/>
    <s v="Homeless debris"/>
    <m/>
    <m/>
    <m/>
    <m/>
    <s v="Other Fire: Non-PG&amp;E related"/>
    <m/>
    <m/>
    <m/>
    <s v="Overhead"/>
    <x v="1"/>
    <m/>
    <m/>
    <m/>
    <s v=" "/>
    <x v="0"/>
    <n v="37.313696700000001"/>
    <n v="-120.5055033"/>
    <s v="Merced"/>
    <s v="EL CAPITAN 1106"/>
    <n v="12000"/>
    <m/>
    <x v="0"/>
    <s v="Cal Fire, Merced County FD"/>
    <s v="Urban"/>
    <m/>
    <m/>
    <m/>
    <m/>
    <m/>
    <m/>
    <m/>
    <s v="N"/>
    <s v="N"/>
    <m/>
    <m/>
    <s v="2021-10-22"/>
    <m/>
    <m/>
    <m/>
    <m/>
    <m/>
    <m/>
    <m/>
    <m/>
    <m/>
    <m/>
    <m/>
    <m/>
    <m/>
    <m/>
    <m/>
    <m/>
    <m/>
    <m/>
    <m/>
    <s v="  "/>
    <s v="DIABLO"/>
    <s v="MERCED 03"/>
    <s v="04:53"/>
    <n v="44490"/>
    <s v="1503966"/>
    <s v="T005430691"/>
    <n v="2740"/>
    <s v="N HIGHWAY 59"/>
    <s v="MERCED"/>
    <n v="37.313639999999999"/>
    <n v="-120.50503999999999"/>
    <s v="Y4TDDM6"/>
    <s v="MAYO, DAN"/>
    <n v="253881106"/>
    <s v="20211021 05:52"/>
    <n v="9110"/>
    <m/>
    <s v="No outage, except to streetlights &amp; smartmeter relay. Need line crew to replace burnt pole and switch."/>
    <s v="Y"/>
    <m/>
    <m/>
    <s v="37.3136967,-120.5055033,45.200000,3D"/>
    <m/>
    <m/>
    <m/>
    <s v="CalFire Merced 2093856905"/>
    <m/>
    <s v="N"/>
    <s v="Y"/>
    <m/>
    <s v="Clear"/>
    <m/>
    <s v="PGE&amp;E-Owned Structure/Equipment"/>
    <m/>
    <s v="Light"/>
    <m/>
    <s v="3rd Party"/>
    <s v="Suspected arson"/>
    <s v="1 meter - &lt; 3 meters"/>
    <s v="Homeless debris"/>
    <s v="Fire Dept"/>
    <m/>
    <s v="Overhead"/>
    <m/>
    <s v="N"/>
    <m/>
    <m/>
    <m/>
    <s v="VANDALISM"/>
    <s v="POLE-WOOD"/>
    <s v="N"/>
    <s v="  "/>
    <m/>
    <m/>
    <m/>
    <m/>
    <m/>
    <m/>
    <m/>
    <m/>
    <m/>
    <m/>
    <m/>
    <m/>
    <m/>
    <m/>
    <m/>
    <m/>
    <m/>
    <m/>
    <m/>
    <m/>
    <m/>
    <m/>
    <m/>
    <m/>
    <m/>
    <m/>
    <m/>
    <m/>
    <m/>
    <m/>
    <m/>
    <m/>
    <m/>
    <m/>
    <m/>
    <m/>
    <m/>
    <m/>
    <m/>
    <m/>
    <m/>
    <m/>
    <m/>
    <m/>
    <m/>
    <m/>
    <m/>
  </r>
  <r>
    <n v="1882"/>
    <s v="AGFC"/>
    <s v="3 - QC Complete"/>
    <n v="44490"/>
    <n v="44617"/>
    <s v="Structure fire, not attributable to PG&amp;E assets. This information is preliminary."/>
    <s v="\\fxshare-nas05\quotashare-fs01\ESA\5 - Ignition Tracking\2021_Ignition_QC_Folders\20211021_nan_nan_nan_6998076282"/>
    <s v=" "/>
    <m/>
    <m/>
    <m/>
    <m/>
    <m/>
    <s v="Not In Scope"/>
    <m/>
    <m/>
    <m/>
    <m/>
    <m/>
    <m/>
    <m/>
    <m/>
    <m/>
    <m/>
    <m/>
    <m/>
    <m/>
    <m/>
    <m/>
    <m/>
    <m/>
    <m/>
    <m/>
    <m/>
    <m/>
    <m/>
    <m/>
    <m/>
    <m/>
    <m/>
    <m/>
    <m/>
    <m/>
    <m/>
    <m/>
    <m/>
    <m/>
    <m/>
    <m/>
    <m/>
    <m/>
    <m/>
    <m/>
    <m/>
    <m/>
    <m/>
    <m/>
    <m/>
    <m/>
    <m/>
    <s v=" "/>
    <x v="65"/>
    <s v="23:35:00"/>
    <m/>
    <s v="23:35:00"/>
    <s v="FAS"/>
    <s v="N"/>
    <s v="N"/>
    <m/>
    <m/>
    <m/>
    <n v="6998076282"/>
    <m/>
    <m/>
    <m/>
    <m/>
    <s v=" "/>
    <x v="0"/>
    <x v="1"/>
    <s v="N"/>
    <s v="N"/>
    <s v="N"/>
    <s v="Structure fire, not attributable to PG&amp;E assets. This information is preliminary."/>
    <s v="Not PG&amp;E"/>
    <s v="Building"/>
    <m/>
    <m/>
    <m/>
    <s v="Structure-only"/>
    <m/>
    <m/>
    <m/>
    <m/>
    <m/>
    <s v="Other Fire: Non-PG&amp;E related"/>
    <m/>
    <m/>
    <m/>
    <s v="Overhead"/>
    <x v="1"/>
    <m/>
    <m/>
    <m/>
    <s v=" "/>
    <x v="0"/>
    <n v="36.720148999999999"/>
    <n v="-119.981528"/>
    <s v="Fresno"/>
    <s v="KERMAN 1101"/>
    <n v="12000"/>
    <m/>
    <x v="0"/>
    <s v="North Central FD"/>
    <s v="Agriculture"/>
    <m/>
    <m/>
    <m/>
    <m/>
    <m/>
    <m/>
    <m/>
    <s v="N"/>
    <s v="N"/>
    <m/>
    <m/>
    <s v="2021-10-22"/>
    <m/>
    <m/>
    <m/>
    <m/>
    <m/>
    <m/>
    <m/>
    <m/>
    <m/>
    <m/>
    <m/>
    <m/>
    <m/>
    <m/>
    <m/>
    <m/>
    <m/>
    <m/>
    <m/>
    <s v="  "/>
    <s v="YOSEMITE"/>
    <s v="FRESNO 13 KERMAN"/>
    <s v="03:54"/>
    <n v="44490"/>
    <m/>
    <n v="6998076282"/>
    <n v="10625"/>
    <s v="W CALIFORNIA AVE"/>
    <s v="FRESNO"/>
    <n v="36.720309999999998"/>
    <n v="-120.00844499999999"/>
    <s v="F5TIRP1"/>
    <s v="PIERSON, IAN"/>
    <n v="252711101"/>
    <s v="20211021 05:32"/>
    <n v="1121"/>
    <m/>
    <s v="Arrived at structure fire. disconnected service for FD.. unable to locate meter. Left wire/meter behind as requested by Fire Marshall who is investigation cause of fire. "/>
    <s v="Y"/>
    <m/>
    <m/>
    <m/>
    <n v="36.720148999999999"/>
    <n v="-119.981528"/>
    <s v="Structure fire, total loss"/>
    <s v="North Central FD"/>
    <m/>
    <s v="Y"/>
    <s v="N"/>
    <s v="N"/>
    <s v="Clear"/>
    <m/>
    <s v="Customer-Owned Structure/Equipment"/>
    <m/>
    <s v="Calm"/>
    <m/>
    <s v="Unknown"/>
    <m/>
    <s v="Structure Only"/>
    <m/>
    <s v="Fire Dept"/>
    <m/>
    <s v="Overhead"/>
    <m/>
    <s v="N"/>
    <s v="FD keeping all evidence for investigation"/>
    <m/>
    <m/>
    <m/>
    <m/>
    <m/>
    <s v="  "/>
    <m/>
    <m/>
    <m/>
    <m/>
    <m/>
    <m/>
    <m/>
    <m/>
    <m/>
    <m/>
    <m/>
    <m/>
    <m/>
    <m/>
    <m/>
    <m/>
    <m/>
    <m/>
    <m/>
    <m/>
    <m/>
    <m/>
    <m/>
    <m/>
    <m/>
    <m/>
    <m/>
    <m/>
    <m/>
    <m/>
    <m/>
    <m/>
    <m/>
    <m/>
    <m/>
    <m/>
    <m/>
    <m/>
    <m/>
    <m/>
    <m/>
    <m/>
    <m/>
    <m/>
    <m/>
    <m/>
    <m/>
  </r>
  <r>
    <n v="2019"/>
    <s v="CFMD"/>
    <s v="3 - QC Complete"/>
    <n v="44606"/>
    <n v="44617"/>
    <s v="Pole fire, burnt pole, cutout and crossarm. Arcing wires caused the fire. The fire was limited to the structure alone. This information is preliminary."/>
    <s v="\\fxshare-nas05\quotashare-fs01\ESA\5 - Ignition Tracking\2021_Ignition_QC_Folders\20211020_1503377_nan_nan_T005430008"/>
    <s v=" "/>
    <s v="Y"/>
    <s v="S71C"/>
    <s v="Updated Create Time to match FAS_x000a_Updated Outage Time to match ILIS_x000a_Updated Lat/Long to match SAP ID 100607764_x000a_Updated to Tier 2"/>
    <n v="44608"/>
    <s v="s71c"/>
    <s v="In Progress"/>
    <m/>
    <m/>
    <m/>
    <m/>
    <m/>
    <m/>
    <m/>
    <m/>
    <m/>
    <m/>
    <m/>
    <m/>
    <m/>
    <m/>
    <m/>
    <m/>
    <m/>
    <m/>
    <m/>
    <m/>
    <m/>
    <m/>
    <m/>
    <m/>
    <m/>
    <s v="Y"/>
    <s v="MWQ1"/>
    <s v="Y"/>
    <n v="44606"/>
    <m/>
    <m/>
    <m/>
    <s v="Y"/>
    <n v="44606"/>
    <m/>
    <s v="Cal Fire"/>
    <m/>
    <s v="R003255-021422"/>
    <m/>
    <s v="Y"/>
    <n v="44606"/>
    <n v="44606"/>
    <s v="J7KS"/>
    <s v="408-912-0026"/>
    <m/>
    <m/>
    <s v=" "/>
    <x v="66"/>
    <s v="17:16:00"/>
    <n v="44489"/>
    <s v="17:08:00"/>
    <s v="FAS"/>
    <s v="Y"/>
    <s v="N"/>
    <n v="1503377"/>
    <s v="21-0133994"/>
    <m/>
    <s v="T005430008"/>
    <n v="122236414"/>
    <m/>
    <m/>
    <m/>
    <s v=" "/>
    <x v="0"/>
    <x v="0"/>
    <s v="N"/>
    <s v="N"/>
    <s v="N"/>
    <s v="On October 20th, 2021 at approximately 0515 hours, a PG&amp;E troubleman was dispatched to the Morgan Hill 2105, 21kV distribution circuit in a circuit protection zone on San Martin Avenue and Hayes Lane in San Martin in the San Jose Division in response to a pole fire.  The responding troubleman arrived on scene and observed the pole on fire. This ignition was caused due to tracking from rain.  The ensuing fire was limited to PG&amp;E assets and extinguished by the Morgan Hill Fire Department. PG&amp;E crews repaired  overhead primary and replaced the pole, cutout, insulator and the crossarm on Priority A - EC tag #122236414 on October 21, 2021.  This incident occurred in a Non-HFTD with rain and calm wind weather conditions. This information is preliminary."/>
    <s v="PG&amp;E"/>
    <s v="Other"/>
    <s v="Pole"/>
    <s v="D"/>
    <s v="D"/>
    <s v="Structure-PG&amp;E only"/>
    <s v="fire contained to pole"/>
    <m/>
    <m/>
    <m/>
    <m/>
    <s v="Contamination"/>
    <s v="Contamination"/>
    <s v="Tracking"/>
    <s v="Y"/>
    <s v="Overhead"/>
    <x v="0"/>
    <s v="Pole"/>
    <s v="Pole, cutout, insulator, crossarm"/>
    <n v="100607764"/>
    <s v=" "/>
    <x v="1"/>
    <n v="37.085160463000001"/>
    <n v="-121.63193680099999"/>
    <s v="Santa Clara"/>
    <s v="MORGAN HILL 2105"/>
    <n v="21000"/>
    <s v="MORGAN HILL 2105XR176"/>
    <x v="1"/>
    <s v="Morgan Hill FD"/>
    <s v="Herbaceous"/>
    <s v="Fire-resistive fuel bed"/>
    <m/>
    <s v="N"/>
    <m/>
    <m/>
    <n v="553"/>
    <s v="R3"/>
    <s v="N"/>
    <s v="N"/>
    <m/>
    <m/>
    <s v="2021-10-26"/>
    <m/>
    <m/>
    <m/>
    <m/>
    <m/>
    <m/>
    <m/>
    <m/>
    <m/>
    <m/>
    <m/>
    <m/>
    <m/>
    <m/>
    <m/>
    <m/>
    <m/>
    <m/>
    <m/>
    <s v="  "/>
    <s v="SAN JOSE"/>
    <s v="GILROY 01"/>
    <m/>
    <n v="44489"/>
    <s v="1503377"/>
    <s v="T005430008"/>
    <m/>
    <s v="LOT 4 HAYES LN"/>
    <s v="SAN MARTIN"/>
    <n v="37.092880000000001"/>
    <n v="-121.64725"/>
    <s v="J7KS"/>
    <s v="KREMENLIFF, JAKE"/>
    <s v="083242105"/>
    <m/>
    <n v="9110"/>
    <m/>
    <s v="Field Remarks: BURNT POLE TOP AT XARM BRACE BOLTS, OPENED SB CUTOUTS 866715 TAGGED MOL, PUT OUT FIRE AND CREATED EC A TAG FOR CREW TO REPLACE POLE OR POLE TOP EXTENSION, ON CALL NOTIFIED AWAITING CREW; Dispatcher Remarks: nan; Office Remarks: SMART MTR AUTO-GENERATED TAG "/>
    <m/>
    <m/>
    <m/>
    <m/>
    <m/>
    <m/>
    <m/>
    <m/>
    <m/>
    <m/>
    <m/>
    <m/>
    <m/>
    <m/>
    <m/>
    <m/>
    <m/>
    <m/>
    <m/>
    <m/>
    <m/>
    <m/>
    <m/>
    <m/>
    <m/>
    <m/>
    <m/>
    <m/>
    <m/>
    <m/>
    <s v="FIRE, POLE"/>
    <s v="POLE-WOOD"/>
    <m/>
    <s v="  "/>
    <m/>
    <m/>
    <m/>
    <m/>
    <m/>
    <m/>
    <m/>
    <m/>
    <m/>
    <m/>
    <s v="Line to Ground"/>
    <m/>
    <m/>
    <m/>
    <m/>
    <m/>
    <m/>
    <m/>
    <m/>
    <m/>
    <m/>
    <m/>
    <m/>
    <m/>
    <m/>
    <m/>
    <m/>
    <m/>
    <m/>
    <m/>
    <m/>
    <m/>
    <m/>
    <m/>
    <m/>
    <m/>
    <m/>
    <m/>
    <m/>
    <m/>
    <m/>
    <m/>
    <m/>
    <m/>
    <m/>
    <m/>
    <m/>
  </r>
  <r>
    <n v="2357"/>
    <s v="DLY6"/>
    <s v="3 - QC Complete"/>
    <n v="44574"/>
    <n v="44617"/>
    <s v="Wire down incident. Office remarks mention of a pole fire and a blown transformer but there may not have been a fire. The fire size is unknown. This information is preliminary."/>
    <s v="\\fxshare-nas05\quotashare-fs01\ESA\5 - Ignition Tracking\2021_Ignition_QC_Folders\20211020_nan_nan_nan_0267060665"/>
    <s v=" "/>
    <s v="Y"/>
    <s v="DLY6"/>
    <s v="UPDATED CREATE TIME, OUTAGE TIME, FO ID, SAP NOTF"/>
    <n v="44572"/>
    <m/>
    <s v="Not In Scope"/>
    <m/>
    <m/>
    <m/>
    <m/>
    <m/>
    <m/>
    <m/>
    <m/>
    <m/>
    <m/>
    <m/>
    <m/>
    <m/>
    <m/>
    <m/>
    <m/>
    <m/>
    <m/>
    <m/>
    <m/>
    <m/>
    <m/>
    <m/>
    <m/>
    <m/>
    <m/>
    <m/>
    <m/>
    <m/>
    <m/>
    <m/>
    <m/>
    <s v="N"/>
    <m/>
    <m/>
    <m/>
    <m/>
    <m/>
    <m/>
    <s v="Y"/>
    <n v="44572"/>
    <n v="44574"/>
    <s v="JRAh"/>
    <s v="JARED ANDERSON 831/682-1761"/>
    <s v="NEED MORE DETAILS ON 512 RIKER DID DOWN WIRE IGNITE ANYTHING ELSE?   2nd call 1/13/2022 left message called supervisor and he will have him return my call. 1/13/2022 jarrod called no fire, conductor fell to ground but nothing ignited"/>
    <m/>
    <s v=" "/>
    <x v="66"/>
    <s v="20:41:00"/>
    <n v="44489"/>
    <s v="20:35:00"/>
    <s v="FAS"/>
    <s v="N"/>
    <s v="N"/>
    <n v="1503709"/>
    <s v="21-0134099"/>
    <m/>
    <s v="T005430345, T0054430424"/>
    <n v="122236678"/>
    <m/>
    <m/>
    <m/>
    <s v=" "/>
    <x v="0"/>
    <x v="1"/>
    <s v="N"/>
    <s v="N"/>
    <s v="N"/>
    <s v="No fire at this location.   Troubleman was working on nearby location and was notified of the wire down.  Fire Department had coned off this location for safety but after investigation no fire reported at the location. "/>
    <s v="PG&amp;E"/>
    <s v="Other"/>
    <s v="Conductor"/>
    <s v="D"/>
    <s v="D"/>
    <s v="No Fire"/>
    <s v="1 PHASE WIRE DOWN AT 512 RIKER, PER TROUBLEMAN NO FIRE "/>
    <m/>
    <m/>
    <m/>
    <m/>
    <s v="No Fire"/>
    <m/>
    <m/>
    <m/>
    <s v="Overhead"/>
    <x v="1"/>
    <m/>
    <m/>
    <m/>
    <s v=" "/>
    <x v="0"/>
    <n v="36.669418999999998"/>
    <n v="-121.66061000000001"/>
    <s v="Monterey"/>
    <s v="SALINAS 1106"/>
    <n v="12000"/>
    <s v="SALINAS 1106CB"/>
    <x v="0"/>
    <s v="Unknown"/>
    <s v="Urban"/>
    <m/>
    <m/>
    <s v="N"/>
    <m/>
    <m/>
    <m/>
    <m/>
    <s v="Pending Data"/>
    <s v="Pending Data"/>
    <s v="Pending Data"/>
    <s v="Pending Data"/>
    <s v="2021-10-26"/>
    <m/>
    <m/>
    <m/>
    <m/>
    <m/>
    <m/>
    <m/>
    <m/>
    <m/>
    <m/>
    <m/>
    <m/>
    <m/>
    <m/>
    <m/>
    <m/>
    <m/>
    <m/>
    <m/>
    <s v=" "/>
    <s v="CENTRAL COAST"/>
    <s v="SALINAS 03"/>
    <s v="20:43:00"/>
    <n v="44489"/>
    <m/>
    <s v="0267060665"/>
    <s v="512"/>
    <s v="RIKER ST"/>
    <s v="SALINAS"/>
    <n v="36.669418999999998"/>
    <n v="-121.66061000000001"/>
    <s v="JRAH"/>
    <s v="ANDERSON, JARED"/>
    <s v="182011106"/>
    <m/>
    <n v="1260"/>
    <m/>
    <s v="Field Remarks: 1 PHASE OF PRIMARY WIRE DOWN NEAR 512 RIKER ST.  CREW TO REPAIR UNDER OIS #1503709; Dispatcher Remarks: nan; Office Remarks: FD ONS REQ ETA 831-769-8899 POLE FIRE TRANSFORMER BLOWN IN FRONT OF PREMISE X-ST CLAY ST"/>
    <m/>
    <m/>
    <m/>
    <m/>
    <m/>
    <m/>
    <m/>
    <m/>
    <s v=" "/>
    <m/>
    <m/>
    <m/>
    <m/>
    <m/>
    <m/>
    <m/>
    <m/>
    <m/>
    <m/>
    <m/>
    <m/>
    <m/>
    <m/>
    <m/>
    <m/>
    <m/>
    <m/>
    <m/>
    <m/>
    <m/>
    <m/>
    <m/>
    <m/>
    <m/>
    <m/>
    <m/>
    <m/>
    <m/>
    <m/>
    <m/>
    <m/>
    <m/>
    <m/>
    <m/>
    <m/>
    <m/>
    <m/>
    <m/>
    <m/>
    <m/>
    <m/>
    <m/>
    <m/>
    <m/>
    <m/>
    <m/>
    <m/>
    <m/>
    <m/>
    <m/>
    <m/>
    <m/>
    <m/>
    <m/>
    <m/>
    <m/>
    <m/>
    <m/>
    <m/>
    <m/>
    <m/>
    <m/>
    <m/>
    <m/>
    <m/>
    <m/>
    <m/>
    <m/>
    <m/>
    <m/>
    <m/>
  </r>
  <r>
    <n v="2190"/>
    <s v="DJPK"/>
    <s v="3 - QC Complete"/>
    <n v="44538"/>
    <n v="44617"/>
    <s v="Crossarm burnt due to contact from bird nest. The ensuing fire was limited to PG&amp;E assets. This information is preliminary."/>
    <s v="\\fxshare-nas05\quotashare-fs01\ESA\5 - Ignition Tracking\2021_Ignition_QC_Folders\20211020_1502618_21-0133446_nan_T005428989"/>
    <s v=" "/>
    <s v="Y"/>
    <s v="DJPK"/>
    <s v="Updated Outage Time, Updated CPZ to LR90956, Updated Fire Supression Agency"/>
    <n v="44538"/>
    <m/>
    <s v="Not In Scope"/>
    <m/>
    <m/>
    <m/>
    <m/>
    <m/>
    <m/>
    <m/>
    <m/>
    <m/>
    <m/>
    <m/>
    <m/>
    <m/>
    <m/>
    <m/>
    <m/>
    <m/>
    <m/>
    <m/>
    <m/>
    <m/>
    <m/>
    <m/>
    <m/>
    <m/>
    <m/>
    <m/>
    <m/>
    <m/>
    <m/>
    <m/>
    <m/>
    <s v="N"/>
    <m/>
    <m/>
    <m/>
    <m/>
    <m/>
    <m/>
    <s v="N"/>
    <m/>
    <m/>
    <m/>
    <m/>
    <m/>
    <m/>
    <s v=" "/>
    <x v="66"/>
    <s v="05:08:00"/>
    <n v="44489"/>
    <s v="04:48:00"/>
    <s v="FAS"/>
    <s v="Y"/>
    <s v="N"/>
    <s v="1502618"/>
    <s v="21-0133446"/>
    <m/>
    <s v="T005428989"/>
    <n v="122231193"/>
    <m/>
    <m/>
    <m/>
    <s v=" "/>
    <x v="0"/>
    <x v="0"/>
    <s v="N"/>
    <s v="N"/>
    <s v="N"/>
    <s v="On October 20, 2021, at 04:48 hours, a PG&amp;E Troubleman was dispatched to the Catlett 1105 12kV distribution circuit in the vicinity of Sankey Road and Garden Highway, Nicolaus, in response to an outage affecting 163 customers.  The responding Troubleman found a burnt crossarm and fuse cutouts at FUCO 66541.  The crossarm and cutouts were still attached to the subject pole but required replacement.  Initial analysis indicates that a bird nesting at the subject pole caused the ignition.  The ensuing fire was contained to the crossarm and appears to have self-extinguished.  A PG&amp;E crew replaced the crossarm and fuse cutouts on October 20, 2021. "/>
    <s v="PG&amp;E"/>
    <s v="Other"/>
    <s v="Crossarm"/>
    <s v="D"/>
    <s v="D"/>
    <s v="Structure-PG&amp;E only"/>
    <s v="Crew to replace c/o's and crs. arm on pole that burnt because of nest."/>
    <m/>
    <m/>
    <m/>
    <m/>
    <s v="Contact - Animal - Nest"/>
    <s v="Contact from object"/>
    <s v="Nest Contact"/>
    <s v="N"/>
    <s v="Overhead"/>
    <x v="0"/>
    <s v="Crossarm"/>
    <s v="Crossarm, Fuse Cutouts"/>
    <n v="103963151"/>
    <s v=" "/>
    <x v="0"/>
    <n v="38.7780815733"/>
    <n v="-121.6002452832"/>
    <s v="Sutter"/>
    <s v="CATLETT 1105"/>
    <n v="12000"/>
    <s v="CATLETT 110590956"/>
    <x v="0"/>
    <s v="Self Extinguished"/>
    <s v="Agriculture"/>
    <s v="Grass Fuel Model "/>
    <s v="Dirt/Grass"/>
    <s v="N"/>
    <m/>
    <m/>
    <m/>
    <m/>
    <s v="N"/>
    <s v="N"/>
    <m/>
    <m/>
    <s v="2021-12-03"/>
    <m/>
    <m/>
    <m/>
    <m/>
    <m/>
    <m/>
    <m/>
    <m/>
    <m/>
    <m/>
    <m/>
    <m/>
    <m/>
    <m/>
    <m/>
    <m/>
    <m/>
    <m/>
    <m/>
    <s v=" "/>
    <m/>
    <s v="MRYSVLLE"/>
    <s v="05:08"/>
    <s v="2021/10/20 00:00:00"/>
    <s v="1502618"/>
    <s v="T005428989"/>
    <n v="1285"/>
    <s v="SANKEY RD"/>
    <m/>
    <n v="38.823369999999997"/>
    <n v="-121.52839"/>
    <s v="T3TDJLU"/>
    <m/>
    <n v="153761105"/>
    <s v="2021/10/20 09:17:03"/>
    <n v="9002"/>
    <m/>
    <s v="SMART MTR AUTO-GENERATED TAG"/>
    <s v="N"/>
    <m/>
    <m/>
    <m/>
    <m/>
    <m/>
    <m/>
    <m/>
    <m/>
    <m/>
    <m/>
    <s v="Y"/>
    <m/>
    <m/>
    <m/>
    <m/>
    <m/>
    <m/>
    <m/>
    <s v="NEED CREW TO REPLACE ARM WITH C/O'S , COMBO'S 66541"/>
    <m/>
    <m/>
    <m/>
    <m/>
    <s v="Overhead"/>
    <m/>
    <m/>
    <m/>
    <m/>
    <m/>
    <s v="OVERHEAD"/>
    <s v="CROSSARM, WOOD"/>
    <m/>
    <s v=" "/>
    <s v="Unplanned"/>
    <s v="Sacramento"/>
    <s v="Marysville"/>
    <s v="153761105, CATLETT-1105"/>
    <s v="21-0133446"/>
    <s v="Unplanned"/>
    <s v="Clear;32-90 F"/>
    <s v="163"/>
    <s v="68651"/>
    <s v="NO"/>
    <s v="Line to Line"/>
    <s v="Sustained"/>
    <s v="No"/>
    <s v="1232"/>
    <s v="OH"/>
    <s v="Line Recloser"/>
    <s v="1502618"/>
    <s v="Pole-Wood, Burned/flashed"/>
    <s v="B C"/>
    <s v=" "/>
    <s v=" "/>
    <s v="HOWSLEY RD. W/NATOMAS RD."/>
    <s v="LAFFOND, DANIEL/530-902-6529: at c/o's 66541"/>
    <m/>
    <m/>
    <m/>
    <m/>
    <m/>
    <m/>
    <m/>
    <m/>
    <m/>
    <m/>
    <m/>
    <m/>
    <m/>
    <m/>
    <m/>
    <m/>
    <m/>
    <m/>
    <m/>
    <m/>
    <m/>
    <m/>
    <m/>
    <m/>
  </r>
  <r>
    <n v="2177"/>
    <s v="CATX"/>
    <s v="3 - QC Complete"/>
    <n v="44529"/>
    <n v="44617"/>
    <s v="Pole fire likely a result of contamination tracking due to rain. The ensuing fire was limited to PG&amp;E assets. This information is preliminary. This is not a duplicate of index 2027. OIS 1502715 has two separate pole fires."/>
    <s v="\\fxshare-nas05\quotashare-fs01\ESA\5 - Ignition Tracking\2021_Ignition_QC_Folders\20211020_1502715_21-0133476_nan_T005429059"/>
    <s v=" "/>
    <s v="Y"/>
    <s v="CATX"/>
    <s v="Outage time updated to FNL on ILIS Report"/>
    <n v="44529"/>
    <m/>
    <s v="Not In Scope"/>
    <m/>
    <m/>
    <m/>
    <m/>
    <m/>
    <m/>
    <m/>
    <m/>
    <m/>
    <m/>
    <m/>
    <m/>
    <m/>
    <m/>
    <m/>
    <m/>
    <m/>
    <m/>
    <m/>
    <m/>
    <m/>
    <m/>
    <m/>
    <m/>
    <m/>
    <m/>
    <m/>
    <m/>
    <m/>
    <m/>
    <m/>
    <m/>
    <s v="N"/>
    <m/>
    <m/>
    <m/>
    <m/>
    <m/>
    <m/>
    <s v="N"/>
    <m/>
    <m/>
    <m/>
    <m/>
    <m/>
    <m/>
    <s v=" "/>
    <x v="66"/>
    <s v="06:41:00"/>
    <n v="44489"/>
    <s v="07:23:00"/>
    <s v="ILIS/OIS"/>
    <s v="Y"/>
    <s v="N"/>
    <s v="1502715"/>
    <s v="21-0133476"/>
    <m/>
    <s v="T005429059"/>
    <n v="122231115"/>
    <m/>
    <m/>
    <m/>
    <s v=" "/>
    <x v="0"/>
    <x v="0"/>
    <s v="N"/>
    <s v="N"/>
    <s v="N"/>
    <s v="On October 20, 2021 at 0642 hours, a PG&amp;E Troubleman was dispatched to the Point Pinole 1101 12kV distribution circuit near Christine Drive and Rachel Road in the vicinity of Montalvin Manor in response to a pole fire. Initial analysis indicates the ignition was caused by tracking. The fire damaged the pole. This incident resulted in an outage affecting 67 customers at 0723 hours on October 20, 2021. Power was restored to all customers at 1606 hours on October 20, 2021. The ensuing fire was contained to the pole and self-extinguished. A PG&amp;E troubleman and third party crew replaced the pole on October 20, 2021."/>
    <s v="PG&amp;E"/>
    <s v="Other"/>
    <s v="Pole"/>
    <s v="D"/>
    <s v="D"/>
    <s v="Structure-PG&amp;E only"/>
    <s v="Structure Only"/>
    <m/>
    <m/>
    <m/>
    <m/>
    <s v="Contamination"/>
    <s v="Contamination"/>
    <s v="Tracking"/>
    <s v="Y"/>
    <s v="Overhead"/>
    <x v="0"/>
    <s v="Pole"/>
    <s v="Pole"/>
    <n v="101426046"/>
    <s v=" "/>
    <x v="0"/>
    <n v="37.995216096299998"/>
    <n v="-122.3349774199"/>
    <s v="Contra Costa"/>
    <s v="POINT PINOLE 1101"/>
    <n v="12000"/>
    <s v="POINT PINOLE 1101CB"/>
    <x v="0"/>
    <s v="Self Extinguished "/>
    <s v="Urban"/>
    <s v="Fire-resistive fuel bed"/>
    <s v="Cement "/>
    <s v="N"/>
    <m/>
    <m/>
    <m/>
    <m/>
    <s v="N"/>
    <s v="N"/>
    <m/>
    <m/>
    <s v="2021-11-23"/>
    <m/>
    <m/>
    <m/>
    <m/>
    <m/>
    <m/>
    <m/>
    <m/>
    <m/>
    <m/>
    <m/>
    <m/>
    <m/>
    <m/>
    <m/>
    <m/>
    <m/>
    <m/>
    <m/>
    <s v=" "/>
    <m/>
    <m/>
    <s v="06:41"/>
    <s v="2021/10/20 00:00:00"/>
    <s v="1502715"/>
    <s v="T005429059"/>
    <m/>
    <m/>
    <m/>
    <m/>
    <m/>
    <s v="E2TEBL6"/>
    <m/>
    <n v="14261101"/>
    <s v="2021/10/20 08:18:29"/>
    <n v="9110"/>
    <m/>
    <s v="AXS-DOGS XSTR-LETTIA/RACHEL RD PWR-Y AT BOTTOM OF DRIVEWAY  THERE IS  DOWNED WIRE/POWER LINE HANGING FROM POLE TO TREE ON CAR/PO LE2POLE/CONCERNED ABOUT SCHOOL KIDS TOUCHING WIRE..LIVES NEAR SCHOOL"/>
    <s v="N"/>
    <m/>
    <m/>
    <m/>
    <m/>
    <m/>
    <m/>
    <m/>
    <m/>
    <m/>
    <m/>
    <s v="Y"/>
    <m/>
    <m/>
    <m/>
    <m/>
    <m/>
    <m/>
    <m/>
    <m/>
    <m/>
    <m/>
    <m/>
    <m/>
    <m/>
    <m/>
    <m/>
    <m/>
    <m/>
    <m/>
    <s v="FIRE, POLE"/>
    <s v="POLE-WOOD"/>
    <m/>
    <s v=" "/>
    <s v="Unplanned"/>
    <s v="East Bay"/>
    <s v="Bay"/>
    <s v="014261101, POINT PINOLE-1101"/>
    <s v="21-0133476"/>
    <s v="Unplanned"/>
    <s v="Clear;32-90 F"/>
    <s v="67"/>
    <s v="35041"/>
    <s v="NO"/>
    <s v="Force Out"/>
    <s v="Sustained"/>
    <s v="No"/>
    <s v="R3006"/>
    <s v="OH"/>
    <s v="Fuse"/>
    <s v="1502715"/>
    <s v="Crossarm, Wood, Burned/flashed"/>
    <s v=" "/>
    <s v="10/20/21 09:17"/>
    <s v=" "/>
    <s v="CHRISTINE DR 1/N/O RACHAEL RD"/>
    <s v="LUKE, ESTEBAN4161 510-730-9600: 324 christine"/>
    <m/>
    <m/>
    <m/>
    <m/>
    <m/>
    <m/>
    <m/>
    <m/>
    <m/>
    <m/>
    <m/>
    <m/>
    <m/>
    <m/>
    <m/>
    <m/>
    <m/>
    <m/>
    <m/>
    <m/>
    <m/>
    <m/>
    <m/>
    <m/>
  </r>
  <r>
    <n v="2035"/>
    <s v="FJGE"/>
    <s v="3 - QC Complete"/>
    <n v="44518"/>
    <n v="44617"/>
    <s v="Pole fire likely due to tracking. The ensuing fire appears to be limited to PG&amp;E assets. This information is preliminary."/>
    <s v="\\fxshare-nas05\quotashare-fs01\ESA\5 - Ignition Tracking\2021_Ignition_QC_Folders\20211020_1502877_nan_nan_T005429577"/>
    <s v=" "/>
    <s v="Y"/>
    <s v="FJGE"/>
    <s v="FNL time updated per ILIS"/>
    <n v="44517"/>
    <m/>
    <s v="Not In Scope"/>
    <m/>
    <m/>
    <m/>
    <m/>
    <m/>
    <m/>
    <m/>
    <m/>
    <m/>
    <m/>
    <m/>
    <m/>
    <m/>
    <m/>
    <m/>
    <m/>
    <m/>
    <m/>
    <m/>
    <m/>
    <m/>
    <m/>
    <m/>
    <m/>
    <m/>
    <m/>
    <m/>
    <m/>
    <m/>
    <m/>
    <m/>
    <m/>
    <s v="N"/>
    <m/>
    <m/>
    <m/>
    <m/>
    <m/>
    <m/>
    <s v="Y"/>
    <n v="44517"/>
    <m/>
    <s v="JP1C"/>
    <s v="Joseph Bohn: 916-764-4824"/>
    <s v="Requested TM to return my call.  "/>
    <m/>
    <s v=" "/>
    <x v="66"/>
    <s v="11:43:00"/>
    <n v="44489"/>
    <s v="09:01:00"/>
    <s v="ILIS/OIS"/>
    <s v="Y"/>
    <s v="N"/>
    <n v="1502877"/>
    <s v="21-0133926"/>
    <m/>
    <s v="T005429577"/>
    <n v="122235950"/>
    <m/>
    <m/>
    <m/>
    <s v=" "/>
    <x v="0"/>
    <x v="0"/>
    <s v="N"/>
    <s v="N"/>
    <s v="N"/>
    <s v="On October 20, 2021 at 1143 hours, a PG&amp;E Troubleman was dispatched to the Cordelia 1104 12kV Distribution Circuit near Van Sickle Island in Suisun City response to an outage.  Initial analysis indicates tracking caused the ignition which resulted in 5 customers experiencing an outage.  The fire was contained to PG&amp;E assets and it is unknown who suppressed the fire.  A PG&amp;E crew replaced the damaged pole on October 20, 2021.  "/>
    <s v="PG&amp;E"/>
    <s v="Other"/>
    <s v="Pole"/>
    <s v="D"/>
    <s v="D"/>
    <s v="Structure-PG&amp;E only"/>
    <m/>
    <m/>
    <m/>
    <m/>
    <m/>
    <s v="Contamination"/>
    <s v="Contamination"/>
    <s v="Tracking"/>
    <s v="N"/>
    <s v="Overhead"/>
    <x v="0"/>
    <s v="Crossarm"/>
    <s v="Pole, Crossarm"/>
    <n v="101559363"/>
    <s v=" "/>
    <x v="0"/>
    <n v="38.069033708399999"/>
    <n v="-121.89453244640001"/>
    <s v="Solano"/>
    <s v="CORDELIA 1104"/>
    <n v="12000"/>
    <s v="CORDELIA 110448536"/>
    <x v="0"/>
    <s v="Unknown"/>
    <s v="Wetland"/>
    <s v="Grass Fuel Model"/>
    <m/>
    <s v="N"/>
    <m/>
    <m/>
    <m/>
    <s v="N/A "/>
    <s v="N"/>
    <s v="N"/>
    <m/>
    <m/>
    <s v="2021-10-26"/>
    <m/>
    <m/>
    <m/>
    <m/>
    <m/>
    <m/>
    <m/>
    <m/>
    <m/>
    <m/>
    <m/>
    <m/>
    <m/>
    <m/>
    <m/>
    <m/>
    <m/>
    <m/>
    <m/>
    <s v=" "/>
    <s v="SACRAMENTO"/>
    <s v="VACAVILLE 05"/>
    <m/>
    <s v="20211020 11:43"/>
    <s v="1502877"/>
    <s v="T005429577"/>
    <m/>
    <s v="VANSICKLE ISL"/>
    <s v="SUISUN CITY"/>
    <n v="38.074849999999998"/>
    <n v="-121.88679"/>
    <s v="JP1C"/>
    <s v="BOHN, JOSEPH"/>
    <s v="062701104"/>
    <m/>
    <n v="9002"/>
    <n v="1"/>
    <s v="Field Remarks: MADE A TAG FOR BURNED POLE AND ARM; Dispatcher Remarks: nan; Office Remarks: SMART MTR AUTO-GENERATED TAGP/CHRIS METER NUMBER 1004182459 NO POWER. CSR UPDATED INFO "/>
    <m/>
    <m/>
    <m/>
    <m/>
    <m/>
    <m/>
    <m/>
    <m/>
    <m/>
    <m/>
    <m/>
    <m/>
    <m/>
    <m/>
    <m/>
    <m/>
    <m/>
    <m/>
    <m/>
    <m/>
    <m/>
    <m/>
    <m/>
    <m/>
    <m/>
    <m/>
    <m/>
    <m/>
    <m/>
    <m/>
    <s v="FIRE, POLE"/>
    <s v="POLE-WOOD"/>
    <m/>
    <s v=" "/>
    <m/>
    <m/>
    <m/>
    <m/>
    <m/>
    <m/>
    <m/>
    <m/>
    <m/>
    <m/>
    <m/>
    <m/>
    <m/>
    <m/>
    <m/>
    <m/>
    <m/>
    <m/>
    <m/>
    <m/>
    <m/>
    <m/>
    <m/>
    <m/>
    <m/>
    <m/>
    <m/>
    <m/>
    <m/>
    <m/>
    <m/>
    <m/>
    <m/>
    <m/>
    <m/>
    <m/>
    <m/>
    <m/>
    <m/>
    <m/>
    <m/>
    <m/>
    <m/>
    <m/>
    <m/>
    <m/>
    <m/>
  </r>
  <r>
    <n v="2034"/>
    <s v="FJGE"/>
    <s v="3 - QC Complete"/>
    <n v="44518"/>
    <n v="44617"/>
    <s v="Pole fire likely due to tracking. The ensuing fire appears to be limited to PG&amp;E assets. This information is preliminary."/>
    <s v="\\fxshare-nas05\quotashare-fs01\ESA\5 - Ignition Tracking\2021_Ignition_QC_Folders\20211020_1503010_nan_nan_T005429568"/>
    <s v=" "/>
    <s v="Y"/>
    <s v="FJGE"/>
    <s v="Fire updated lat/long per SAP equip #, FNL updated per ILIS,"/>
    <n v="44516"/>
    <m/>
    <s v="Not In Scope"/>
    <m/>
    <m/>
    <m/>
    <m/>
    <m/>
    <m/>
    <m/>
    <m/>
    <m/>
    <m/>
    <m/>
    <m/>
    <m/>
    <m/>
    <m/>
    <m/>
    <m/>
    <m/>
    <m/>
    <m/>
    <m/>
    <m/>
    <m/>
    <m/>
    <m/>
    <m/>
    <m/>
    <m/>
    <m/>
    <m/>
    <m/>
    <m/>
    <s v="N"/>
    <m/>
    <m/>
    <m/>
    <m/>
    <m/>
    <m/>
    <s v="Y"/>
    <n v="44516"/>
    <m/>
    <s v="RMJ2"/>
    <s v="Ryan Jenson: 510-368-6998"/>
    <s v="Made contact with TM who said to email him instead with information I need.  Email sent 11/16/2021 @ 1500 hours."/>
    <m/>
    <s v=" "/>
    <x v="66"/>
    <s v="10:55:00"/>
    <n v="44489"/>
    <s v="10:47:00"/>
    <s v="ILIS/OIS"/>
    <s v="Y"/>
    <s v="N"/>
    <s v="1503010, 1503591"/>
    <s v="21-133657"/>
    <m/>
    <s v="T005429568, T005429504"/>
    <n v="122233280"/>
    <m/>
    <m/>
    <m/>
    <s v=" "/>
    <x v="0"/>
    <x v="0"/>
    <s v="N"/>
    <s v="N"/>
    <s v="N"/>
    <s v="On October 20, 2021 at 1055 hours, a PG&amp;E Troubleman was dispatched to the Oakland D 1131 12kV Distribution Circuit near Shattuck Avenue and 47th Street in Oakland in response to a pole fire. Initial analysis indicates tracking caused the ignition.  The ensuing fire was contained to PG&amp;E assets and Oakland Fire Department suppressed the fire.  This resulted in 3934 customer outage.  A PG&amp;E crew replaced the damaged crossarm, pole, and transformer on October 20, 2021.  "/>
    <s v="PG&amp;E"/>
    <s v="Other"/>
    <s v="Pole"/>
    <s v="D"/>
    <s v="D"/>
    <s v="Structure-PG&amp;E only"/>
    <m/>
    <m/>
    <m/>
    <m/>
    <m/>
    <s v="Contamination"/>
    <s v="Contamination"/>
    <s v="Tracking"/>
    <s v="Y"/>
    <s v="Overhead"/>
    <x v="0"/>
    <s v="Pole"/>
    <s v="Crossarm, Pole, Transformer"/>
    <n v="101362052"/>
    <s v=" "/>
    <x v="0"/>
    <n v="37.834180252899998"/>
    <n v="-122.26358064759999"/>
    <s v="Alameda"/>
    <s v="OAKLAND D 1131"/>
    <n v="12000"/>
    <s v="OAKLAND D 1131CB"/>
    <x v="0"/>
    <s v="Oakland Fire Department"/>
    <s v="Urban"/>
    <s v="Fire-resistive fuel bed"/>
    <s v="Cement"/>
    <s v="N"/>
    <m/>
    <m/>
    <m/>
    <s v="N/A "/>
    <s v="N"/>
    <s v="N"/>
    <m/>
    <m/>
    <s v="2021-10-26"/>
    <m/>
    <m/>
    <m/>
    <m/>
    <m/>
    <m/>
    <m/>
    <m/>
    <m/>
    <m/>
    <m/>
    <m/>
    <m/>
    <m/>
    <m/>
    <m/>
    <m/>
    <m/>
    <m/>
    <s v=" "/>
    <s v="EAST BAY"/>
    <s v="OAKLAND 02"/>
    <m/>
    <s v="20211020 11:41"/>
    <s v="1503010"/>
    <s v="T005429568"/>
    <s v="529"/>
    <s v="46TH ST"/>
    <s v="OAKLAND"/>
    <n v="37.837490000000003"/>
    <n v="-122.26103000000001"/>
    <s v="RMJ2"/>
    <s v="JENSON, RYAN"/>
    <s v="01204"/>
    <m/>
    <n v="9002"/>
    <m/>
    <s v="Field Remarks: ASSISTED STEPHENS ON POLE FIRE.; Dispatcher Remarks: nan; Office Remarks: A:OKAY;X:SHATUCH ST;R:TRANSFORMER BLEW, HAS NO POWER POLE # 17384 "/>
    <m/>
    <m/>
    <m/>
    <m/>
    <m/>
    <m/>
    <m/>
    <m/>
    <m/>
    <m/>
    <m/>
    <m/>
    <m/>
    <m/>
    <m/>
    <m/>
    <m/>
    <m/>
    <m/>
    <m/>
    <m/>
    <m/>
    <m/>
    <m/>
    <m/>
    <m/>
    <m/>
    <m/>
    <m/>
    <m/>
    <s v="FIRE, POLE"/>
    <s v="POLE-WOOD"/>
    <m/>
    <s v=" "/>
    <m/>
    <m/>
    <m/>
    <m/>
    <m/>
    <m/>
    <m/>
    <m/>
    <m/>
    <m/>
    <m/>
    <m/>
    <m/>
    <m/>
    <m/>
    <m/>
    <m/>
    <m/>
    <m/>
    <m/>
    <m/>
    <m/>
    <m/>
    <m/>
    <m/>
    <m/>
    <m/>
    <m/>
    <m/>
    <m/>
    <m/>
    <m/>
    <m/>
    <m/>
    <m/>
    <m/>
    <m/>
    <m/>
    <m/>
    <m/>
    <m/>
    <m/>
    <m/>
    <m/>
    <m/>
    <m/>
    <m/>
  </r>
  <r>
    <n v="2033"/>
    <s v="DLY6"/>
    <s v="3 - QC Complete"/>
    <n v="44523"/>
    <n v="44617"/>
    <s v="Palm tree blew into line and caught on fire. The fire size is unknown. This information is preliminary."/>
    <s v="\\fxshare-nas05\quotashare-fs01\ESA\5 - Ignition Tracking\2021_Ignition_QC_Folders\20211020_1502997_nan_nan_T005429485"/>
    <s v=" "/>
    <s v="Y"/>
    <s v="DLY6"/>
    <s v="updated outage time "/>
    <n v="44523"/>
    <m/>
    <s v="Not In Scope"/>
    <m/>
    <m/>
    <m/>
    <m/>
    <m/>
    <m/>
    <m/>
    <m/>
    <m/>
    <m/>
    <m/>
    <m/>
    <m/>
    <m/>
    <m/>
    <m/>
    <m/>
    <m/>
    <m/>
    <m/>
    <m/>
    <m/>
    <m/>
    <m/>
    <m/>
    <m/>
    <m/>
    <m/>
    <m/>
    <m/>
    <m/>
    <m/>
    <s v="N"/>
    <m/>
    <m/>
    <m/>
    <m/>
    <m/>
    <m/>
    <s v="Y"/>
    <n v="44519"/>
    <m/>
    <s v="ADS0"/>
    <s v="ANDREW SANDERSON 707/373-6678"/>
    <s v="no call back completed on info in system "/>
    <m/>
    <s v=" "/>
    <x v="66"/>
    <s v="10:42:00"/>
    <n v="44489"/>
    <s v="10:39:00"/>
    <s v="FAS"/>
    <s v="Y"/>
    <s v="N"/>
    <n v="1502997"/>
    <m/>
    <m/>
    <s v="T005429485"/>
    <m/>
    <m/>
    <m/>
    <m/>
    <s v=" "/>
    <x v="0"/>
    <x v="0"/>
    <s v="Y"/>
    <s v="N"/>
    <s v="N"/>
    <s v="On October 20, 2021 at 10:42 hours, a PG&amp;E Troubleman was dispatched to the Grand Island 2224 circuit, a 21kV Distribution Circuit on Treminous Road near west of the Georgiana Slough in Isleton.  The tag was created in response to a palm tree in contact with high voltage lines causing a fire. Initial analysis indicates vegetation contact caused the ignition.  High winds also contributed to the vegetation becoming in contact with the high voltage lines.  The ensuing fire was contained to the vegetation and it is unknown who suppressed the fire.  The PG&amp;E Troubleman had the hazard removed and the tree trimmed on October 20, 2021."/>
    <s v="PG&amp;E"/>
    <s v="Vegetation"/>
    <m/>
    <s v="D"/>
    <s v="D"/>
    <s v="Unknown"/>
    <s v="Palm Tree Blowing into line "/>
    <m/>
    <m/>
    <m/>
    <m/>
    <s v="Vegetation"/>
    <s v="Contact from object"/>
    <s v="Weather - High Winds"/>
    <s v="Y"/>
    <s v="Overhead"/>
    <x v="0"/>
    <s v="Conductor - Primary"/>
    <s v="none "/>
    <n v="101568024"/>
    <s v=" "/>
    <x v="0"/>
    <n v="38.142159999999997"/>
    <n v="-121.59994"/>
    <s v="Sacramento"/>
    <s v="GRAND ISLAND 2224"/>
    <n v="21000"/>
    <s v="GRAND ISLAND 222492264"/>
    <x v="0"/>
    <s v="Unknown"/>
    <s v="Urban"/>
    <s v="Fire Restistive "/>
    <s v="Concrete "/>
    <s v="N"/>
    <m/>
    <m/>
    <m/>
    <m/>
    <s v="N"/>
    <s v="N"/>
    <m/>
    <m/>
    <s v="2021-11-23"/>
    <m/>
    <m/>
    <m/>
    <m/>
    <m/>
    <m/>
    <m/>
    <m/>
    <m/>
    <m/>
    <m/>
    <m/>
    <m/>
    <m/>
    <m/>
    <m/>
    <m/>
    <m/>
    <m/>
    <m/>
    <s v="SACRAMENTO"/>
    <s v="VACAVILLE 05"/>
    <s v="10:42:00"/>
    <s v="20211020 10:42"/>
    <m/>
    <s v="T005429485"/>
    <m/>
    <s v="TERMINOUS RD E/S"/>
    <s v="ISLETON"/>
    <n v="38.142159999999997"/>
    <n v="-121.59994"/>
    <s v="ADS0"/>
    <s v="SANDERSON, ANDY"/>
    <n v="62462224"/>
    <m/>
    <n v="9190"/>
    <m/>
    <s v="Field Remarks: palm tree blowing into line. trimmed tree. haz removed; Dispatcher Remarks: nan; Office Remarks: XS-OK XSTR-JACKSON SLOUGH RD PWR-Y TREE IN THE WIRES- PALM TREE IN CONTACT WITH HIGH VOLTAGE LINES, PALM TREE CAUGHT ON FIRE WHE N CONTACTING, GATE ENTRANCE TO PROPERTY PALM TREE ON EITHER SIDE ON LEFT FACING THE GATE, BURN MARKS ON TREE  16925 TERMINOUS RD"/>
    <m/>
    <m/>
    <m/>
    <m/>
    <m/>
    <m/>
    <m/>
    <m/>
    <m/>
    <m/>
    <m/>
    <m/>
    <m/>
    <m/>
    <m/>
    <m/>
    <m/>
    <m/>
    <m/>
    <m/>
    <m/>
    <m/>
    <m/>
    <m/>
    <m/>
    <m/>
    <m/>
    <m/>
    <m/>
    <m/>
    <s v="TREE-GREW INTO LINE"/>
    <s v="CONDUCTOR, OVERHEAD"/>
    <m/>
    <s v=" "/>
    <m/>
    <m/>
    <m/>
    <m/>
    <m/>
    <m/>
    <m/>
    <m/>
    <m/>
    <m/>
    <m/>
    <m/>
    <m/>
    <m/>
    <m/>
    <m/>
    <m/>
    <m/>
    <m/>
    <m/>
    <m/>
    <m/>
    <m/>
    <m/>
    <m/>
    <m/>
    <m/>
    <m/>
    <m/>
    <m/>
    <m/>
    <m/>
    <m/>
    <m/>
    <m/>
    <m/>
    <m/>
    <m/>
    <m/>
    <m/>
    <m/>
    <m/>
    <m/>
    <m/>
    <m/>
    <m/>
    <m/>
  </r>
  <r>
    <n v="2032"/>
    <s v="DLY6"/>
    <s v="3 - QC Complete"/>
    <n v="44515"/>
    <n v="44617"/>
    <s v="Pole fire likely due to tracking. The ensuing fire appears to be limited to PG&amp;E assets. This information is preliminary."/>
    <s v="\\fxshare-nas05\quotashare-fs01\ESA\5 - Ignition Tracking\2021_Ignition_QC_Folders\20211020_1502880_nan_nan_T005429272"/>
    <s v=" "/>
    <s v="Y"/>
    <s v="DLY6"/>
    <s v="ois time incorrect"/>
    <n v="44510"/>
    <m/>
    <s v="Not In Scope"/>
    <m/>
    <m/>
    <m/>
    <m/>
    <m/>
    <m/>
    <m/>
    <m/>
    <m/>
    <m/>
    <m/>
    <m/>
    <m/>
    <m/>
    <m/>
    <m/>
    <m/>
    <m/>
    <m/>
    <m/>
    <m/>
    <m/>
    <m/>
    <m/>
    <m/>
    <m/>
    <m/>
    <m/>
    <m/>
    <m/>
    <m/>
    <m/>
    <s v="N"/>
    <m/>
    <m/>
    <m/>
    <m/>
    <m/>
    <m/>
    <s v="N"/>
    <m/>
    <m/>
    <m/>
    <m/>
    <m/>
    <m/>
    <s v=" "/>
    <x v="66"/>
    <s v="08:44:00"/>
    <n v="44489"/>
    <s v="09:01:00"/>
    <s v="FAS"/>
    <s v="Y"/>
    <s v="N"/>
    <n v="1502880"/>
    <s v="21-0133551"/>
    <m/>
    <s v="T005429272, T005429316, T005429320, T005429333"/>
    <n v="122232269"/>
    <m/>
    <m/>
    <m/>
    <s v=" "/>
    <x v="0"/>
    <x v="0"/>
    <s v="N"/>
    <s v="N"/>
    <s v="N"/>
    <s v="On October 20, 2021 at 8:44 hours, a PG&amp;E Troubleman was dispatched to the Suisun 1108, a 12kV Distribution Circuit on New Jersey Street near Warren Street in response to a pole fire. Initial analysis indicates tracking caused the ignition.  The fire's point of origin is suspected to be the secondary crossarm through bolt. The ensuing fire was contained to the pole.  It is unknown who suppressed the fire.  A PG&amp;E Hired Contract Crew replaced the crossarm and pole on October 21, 2021."/>
    <s v="PG&amp;E"/>
    <s v="Other"/>
    <s v="Pole"/>
    <s v="D"/>
    <s v="D"/>
    <s v="Structure-PG&amp;E only"/>
    <s v="Pole"/>
    <m/>
    <m/>
    <m/>
    <m/>
    <s v="Contamination"/>
    <s v="Contamination"/>
    <s v="Tracking"/>
    <s v="Y"/>
    <s v="Overhead"/>
    <x v="2"/>
    <s v="Pole"/>
    <s v="Pole "/>
    <n v="101557201"/>
    <s v=" "/>
    <x v="0"/>
    <n v="38.254606239399997"/>
    <n v="-122.064882094"/>
    <s v="Solano"/>
    <s v="SUISUN 1108"/>
    <n v="750"/>
    <s v="SUISUN 1108CB"/>
    <x v="0"/>
    <s v="Unknown"/>
    <s v="Urban"/>
    <s v="Brush fuel model"/>
    <m/>
    <s v="Y"/>
    <s v="Hennessey 2020"/>
    <m/>
    <m/>
    <m/>
    <s v="N"/>
    <s v="N"/>
    <m/>
    <m/>
    <s v="2021-10-26"/>
    <m/>
    <m/>
    <m/>
    <m/>
    <m/>
    <m/>
    <m/>
    <m/>
    <m/>
    <m/>
    <m/>
    <m/>
    <m/>
    <m/>
    <m/>
    <m/>
    <m/>
    <m/>
    <m/>
    <s v=" "/>
    <s v="SACRAMENTO"/>
    <s v="VACAVILLE 03"/>
    <m/>
    <s v="20211020 08:44"/>
    <s v="1502880"/>
    <s v="T005429272"/>
    <s v="1019"/>
    <s v="WARREN ST"/>
    <s v="FAIRFIELD"/>
    <n v="38.244500000000002"/>
    <n v="-122.04143000000001"/>
    <s v="ADS0"/>
    <s v="SANDERSON, ANDY"/>
    <s v="06213"/>
    <m/>
    <n v="9110"/>
    <m/>
    <s v="Field Remarks: pole fire, need crew to make repairs; Dispatcher Remarks: nan; Office Remarks: , PWR-I "/>
    <m/>
    <m/>
    <m/>
    <m/>
    <m/>
    <m/>
    <m/>
    <m/>
    <m/>
    <m/>
    <m/>
    <m/>
    <m/>
    <m/>
    <m/>
    <m/>
    <m/>
    <m/>
    <m/>
    <m/>
    <m/>
    <m/>
    <m/>
    <m/>
    <m/>
    <m/>
    <m/>
    <m/>
    <m/>
    <m/>
    <s v="FIRE, POLE"/>
    <s v="POLE-WOOD"/>
    <m/>
    <s v=" "/>
    <m/>
    <m/>
    <m/>
    <m/>
    <m/>
    <m/>
    <m/>
    <m/>
    <m/>
    <m/>
    <m/>
    <m/>
    <m/>
    <m/>
    <m/>
    <m/>
    <m/>
    <m/>
    <m/>
    <m/>
    <m/>
    <m/>
    <m/>
    <m/>
    <m/>
    <m/>
    <m/>
    <m/>
    <m/>
    <m/>
    <m/>
    <m/>
    <m/>
    <m/>
    <m/>
    <m/>
    <m/>
    <m/>
    <m/>
    <m/>
    <m/>
    <m/>
    <m/>
    <m/>
    <m/>
    <m/>
    <m/>
  </r>
  <r>
    <n v="2031"/>
    <s v="DLY6"/>
    <s v="3 - QC Complete"/>
    <n v="44515"/>
    <n v="44617"/>
    <s v="Pole fire likely due to tracking. The fire size is unknown. This information is preliminary."/>
    <s v="\\fxshare-nas05\quotashare-fs01\ESA\5 - Ignition Tracking\2021_Ignition_QC_Folders\20211020_1502807_nan_nan_T005429212"/>
    <s v=" "/>
    <s v="Y"/>
    <s v="DLY6"/>
    <s v="lat/long  "/>
    <n v="44510"/>
    <m/>
    <s v="Not In Scope"/>
    <m/>
    <m/>
    <m/>
    <m/>
    <m/>
    <m/>
    <m/>
    <m/>
    <m/>
    <m/>
    <m/>
    <m/>
    <m/>
    <m/>
    <m/>
    <m/>
    <m/>
    <m/>
    <m/>
    <m/>
    <m/>
    <m/>
    <m/>
    <m/>
    <m/>
    <m/>
    <m/>
    <m/>
    <m/>
    <m/>
    <m/>
    <m/>
    <s v="N"/>
    <m/>
    <m/>
    <m/>
    <m/>
    <m/>
    <m/>
    <s v="N"/>
    <m/>
    <m/>
    <m/>
    <m/>
    <m/>
    <m/>
    <s v=" "/>
    <x v="66"/>
    <s v="08:22:00"/>
    <n v="44489"/>
    <s v="08:21:00"/>
    <s v="FAS"/>
    <s v="Y"/>
    <s v="N"/>
    <n v="1502807"/>
    <m/>
    <m/>
    <s v="T005429212"/>
    <n v="122230858"/>
    <m/>
    <m/>
    <m/>
    <s v=" "/>
    <x v="0"/>
    <x v="0"/>
    <s v="N"/>
    <s v="N"/>
    <s v="N"/>
    <s v="On October 20, 2021 at 8:22 hours, a PG&amp;E Troubleman was dispatched to the  San Mateo 2102, a 21kV Distribution Circuit on Dwight Road near Concord Way in Burlingame in response to a pole fire. Initial analysis indicates tracking caused the ignition.  The fire damaged the pole and the crossarm.  The ensuing fire was contained to the pole.  It is unknown who suppressed the fire.  A PG&amp;E Hired Contract Crew repair the pole and replace crossarm on October 21, 2021."/>
    <s v="PG&amp;E"/>
    <s v="Other"/>
    <s v="Pole"/>
    <s v="D"/>
    <s v="D"/>
    <s v="Structure-PG&amp;E only"/>
    <s v="Fire was contained to pole "/>
    <m/>
    <m/>
    <m/>
    <m/>
    <s v="Contamination"/>
    <s v="Contamination"/>
    <s v="Tracking"/>
    <s v="Y"/>
    <s v="Overhead"/>
    <x v="0"/>
    <s v="Pole"/>
    <s v="Pole, Crossarm "/>
    <n v="100301925"/>
    <s v=" "/>
    <x v="0"/>
    <n v="37.5847444674"/>
    <n v="-122.33944003640001"/>
    <s v="San Mateo"/>
    <s v="SAN MATEO 2102"/>
    <n v="21000"/>
    <s v="SAN MATEO 2102897982"/>
    <x v="0"/>
    <s v="Unknown"/>
    <s v="Urban"/>
    <s v="Brush fuel model"/>
    <m/>
    <s v="N"/>
    <m/>
    <m/>
    <m/>
    <m/>
    <s v="N"/>
    <s v="N"/>
    <m/>
    <m/>
    <s v="2021-10-26"/>
    <m/>
    <m/>
    <m/>
    <m/>
    <m/>
    <m/>
    <m/>
    <m/>
    <m/>
    <m/>
    <m/>
    <m/>
    <m/>
    <m/>
    <m/>
    <m/>
    <m/>
    <m/>
    <m/>
    <s v=" "/>
    <s v="PENINSULA"/>
    <s v="SAN CARLOS 01"/>
    <m/>
    <s v="20211020 08:22"/>
    <s v="1502807"/>
    <s v="T005429212"/>
    <s v="323"/>
    <s v="DWIGHT RD"/>
    <s v="BURLINGAME"/>
    <n v="37.584919999999997"/>
    <n v="-122.33967"/>
    <s v="RSH7"/>
    <s v="HULGAN, BOB"/>
    <s v="024192102"/>
    <m/>
    <n v="930"/>
    <n v="1"/>
    <s v="Field Remarks: part of pole fire outage; Dispatcher Remarks: nan; Office Remarks: AXS-DOG INSIDE XSTR-BURLIGNGAE AVE PWR-Y COMPLETE OUT "/>
    <m/>
    <m/>
    <m/>
    <m/>
    <m/>
    <m/>
    <m/>
    <m/>
    <m/>
    <m/>
    <m/>
    <m/>
    <m/>
    <m/>
    <m/>
    <m/>
    <m/>
    <m/>
    <m/>
    <m/>
    <m/>
    <m/>
    <m/>
    <m/>
    <m/>
    <m/>
    <m/>
    <m/>
    <m/>
    <m/>
    <m/>
    <m/>
    <m/>
    <s v=" "/>
    <m/>
    <m/>
    <m/>
    <m/>
    <m/>
    <m/>
    <m/>
    <m/>
    <m/>
    <m/>
    <m/>
    <m/>
    <m/>
    <m/>
    <m/>
    <m/>
    <m/>
    <m/>
    <m/>
    <m/>
    <m/>
    <m/>
    <m/>
    <m/>
    <m/>
    <m/>
    <m/>
    <m/>
    <m/>
    <m/>
    <m/>
    <m/>
    <m/>
    <m/>
    <m/>
    <m/>
    <m/>
    <m/>
    <m/>
    <m/>
    <m/>
    <m/>
    <m/>
    <m/>
    <m/>
    <m/>
    <m/>
  </r>
  <r>
    <n v="2030"/>
    <s v="DLY6"/>
    <s v="3 - QC Complete"/>
    <n v="44523"/>
    <n v="44617"/>
    <s v="Pole fire likely due to tracking. The fire size is unknown. This information is preliminary."/>
    <s v="\\fxshare-nas05\quotashare-fs01\ESA\5 - Ignition Tracking\2021_Ignition_QC_Folders\20211020_1502588_nan_nan_T005429118"/>
    <s v=" "/>
    <s v="Y"/>
    <s v="DLY6"/>
    <s v="UPDATED CREATE TIME AND OUTAGE TIME, ADDED ILIS NUMBER, ADDED FO ID "/>
    <n v="44523"/>
    <m/>
    <s v="Not In Scope"/>
    <m/>
    <m/>
    <m/>
    <m/>
    <m/>
    <m/>
    <m/>
    <m/>
    <m/>
    <m/>
    <m/>
    <m/>
    <m/>
    <m/>
    <m/>
    <m/>
    <m/>
    <m/>
    <m/>
    <m/>
    <m/>
    <m/>
    <m/>
    <m/>
    <m/>
    <m/>
    <m/>
    <m/>
    <m/>
    <m/>
    <m/>
    <m/>
    <s v="N"/>
    <m/>
    <m/>
    <m/>
    <m/>
    <m/>
    <m/>
    <s v="N"/>
    <m/>
    <m/>
    <m/>
    <m/>
    <m/>
    <m/>
    <s v=" "/>
    <x v="66"/>
    <s v="07:19:00"/>
    <n v="44489"/>
    <s v="04:02:00"/>
    <s v="FAS"/>
    <s v="Y"/>
    <s v="N"/>
    <n v="1502588"/>
    <s v="21-0133572"/>
    <m/>
    <s v="T005429118, T005429093"/>
    <m/>
    <m/>
    <m/>
    <m/>
    <s v=" "/>
    <x v="0"/>
    <x v="0"/>
    <s v="N"/>
    <s v="N"/>
    <s v="N"/>
    <s v="On October 20, 2021 at 07:19 hours, a PG&amp;E Troubleman was dispatched to the Wilkins Slough 1101. a 12kV Distribution Circuit near the Sacramento River, North of Collins Eddy Cutout in Knights Landing in response to low voltage.  Initial analysis indicates tracking caused the ignition.   The troubleman found a pole fire with the jumpers open upon further investigation.  This incident left 20 customers with a power fluctuations/failure.   The ensuing fire was contained to the pole.  It is unknown who suppressed the fire.  A PG&amp;E Crew repaired the equipment and restored power on October 20, 2021."/>
    <s v="PG&amp;E"/>
    <s v="Other"/>
    <s v="Pole"/>
    <s v="D"/>
    <s v="D"/>
    <s v="Structure-PG&amp;E only"/>
    <s v="Pole Fire "/>
    <m/>
    <m/>
    <m/>
    <m/>
    <s v="Contamination"/>
    <s v="Contamination"/>
    <s v="Tracking"/>
    <s v="Y"/>
    <s v="Overhead"/>
    <x v="0"/>
    <s v="Pole"/>
    <s v="POLE "/>
    <n v="101594239"/>
    <s v=" "/>
    <x v="0"/>
    <n v="38.895009999999999"/>
    <n v="-121.80342"/>
    <s v="Sutter"/>
    <s v="WILKINS SLOUGH 1101"/>
    <n v="12000"/>
    <s v="WILKINS SLOUGH 11011704"/>
    <x v="0"/>
    <s v="Unknown"/>
    <s v="Agriculture"/>
    <s v="Timber fuel model"/>
    <s v="Orchard "/>
    <s v="N"/>
    <m/>
    <m/>
    <m/>
    <m/>
    <s v="N"/>
    <s v="N"/>
    <m/>
    <m/>
    <s v="2021-11-23"/>
    <m/>
    <m/>
    <m/>
    <m/>
    <m/>
    <m/>
    <m/>
    <m/>
    <m/>
    <m/>
    <m/>
    <m/>
    <m/>
    <m/>
    <m/>
    <m/>
    <m/>
    <m/>
    <m/>
    <m/>
    <s v="SACRAMENTO"/>
    <s v="WOODLAND 02"/>
    <s v="07:19:00"/>
    <s v="20211020 07:30"/>
    <m/>
    <s v="T005429118"/>
    <s v="UNKNOWN"/>
    <s v="W/S CRANMORE RD S/SEYM"/>
    <s v="KNIGHTS LAND"/>
    <n v="38.895009999999999"/>
    <n v="-121.80342"/>
    <s v="JDHX"/>
    <s v="HODGES, JOHN"/>
    <n v="62771101"/>
    <m/>
    <n v="9110"/>
    <n v="1"/>
    <s v="Field Remarks: POLE FIRE, 7P/N/O 926799. JUMPERS OPENED BY STOCKING. ; Dispatcher Remarks: nan; Office Remarks: AXS-AXS OK LEG OUT/ "/>
    <m/>
    <m/>
    <m/>
    <m/>
    <m/>
    <m/>
    <m/>
    <m/>
    <m/>
    <m/>
    <m/>
    <m/>
    <m/>
    <m/>
    <m/>
    <m/>
    <m/>
    <m/>
    <m/>
    <m/>
    <m/>
    <m/>
    <m/>
    <m/>
    <m/>
    <m/>
    <m/>
    <m/>
    <m/>
    <m/>
    <s v="FIRE, POLE"/>
    <s v="POLE-WOOD"/>
    <m/>
    <s v=" "/>
    <m/>
    <m/>
    <m/>
    <m/>
    <m/>
    <m/>
    <m/>
    <m/>
    <m/>
    <m/>
    <m/>
    <m/>
    <m/>
    <m/>
    <m/>
    <m/>
    <m/>
    <m/>
    <m/>
    <m/>
    <m/>
    <m/>
    <m/>
    <m/>
    <m/>
    <m/>
    <m/>
    <m/>
    <m/>
    <m/>
    <m/>
    <m/>
    <m/>
    <m/>
    <m/>
    <m/>
    <m/>
    <m/>
    <m/>
    <m/>
    <m/>
    <m/>
    <m/>
    <m/>
    <m/>
    <m/>
    <m/>
  </r>
  <r>
    <n v="2029"/>
    <s v="R6HJ"/>
    <s v="3 - QC Complete"/>
    <n v="44531"/>
    <n v="44617"/>
    <s v="Pole fire, crew made repairs to conductors, pole and transfomer (314590040055). The fire was limited to the structure alone. This information is preliminary."/>
    <s v="\\fxshare-nas05\quotashare-fs01\ESA\5 - Ignition Tracking\2021_Ignition_QC_Folders\20211020_TR8813735_nan_nan_T005430199"/>
    <s v=" "/>
    <m/>
    <m/>
    <m/>
    <m/>
    <m/>
    <s v="Not In Scope"/>
    <m/>
    <m/>
    <m/>
    <m/>
    <m/>
    <m/>
    <m/>
    <m/>
    <m/>
    <m/>
    <m/>
    <m/>
    <m/>
    <m/>
    <m/>
    <m/>
    <m/>
    <m/>
    <m/>
    <m/>
    <m/>
    <m/>
    <m/>
    <m/>
    <m/>
    <m/>
    <m/>
    <m/>
    <m/>
    <m/>
    <m/>
    <m/>
    <s v="N"/>
    <m/>
    <m/>
    <m/>
    <m/>
    <m/>
    <m/>
    <s v="Y"/>
    <n v="44522"/>
    <n v="44530"/>
    <s v="PHS6"/>
    <s v="(650) 642-7081"/>
    <s v="Eucalyptus branch came across two phases.  Burned up connector"/>
    <m/>
    <s v=" "/>
    <x v="66"/>
    <s v="07:23:00"/>
    <n v="44489"/>
    <s v="07:23:00"/>
    <s v="FAS"/>
    <s v="N"/>
    <s v="N"/>
    <s v="TR8813735"/>
    <m/>
    <m/>
    <s v="T005430199"/>
    <s v="122236412(canceled), 122236090"/>
    <m/>
    <m/>
    <m/>
    <s v=" "/>
    <x v="0"/>
    <x v="0"/>
    <s v="N"/>
    <s v="N"/>
    <s v="N"/>
    <s v="On October 20, 2021 at 1923 hours, a PG&amp;E Troubleman was dispatched to the Burlingame 0405 4kV Distribution Circuit on El Camino Real, north of Sherman Avenue in the city of Burlingame, in response to a possible pole fire.  The responding Troubleman arrived on scene and discovered several branches from neighboring Eucalyptus trees had fallen across two conductor phases, causing the connectors to burn up however no ignition or fire occured as a result.  On October 20, 2021 priority A notifications were created to remove fallen tree branches in three locations and repair burnt connectors.  This information is preliminary."/>
    <s v="PG&amp;E"/>
    <s v="Other"/>
    <s v="Connector "/>
    <s v="D"/>
    <s v="D"/>
    <s v="Structure-PG&amp;E only"/>
    <s v="Connector Burnt only/ failed"/>
    <m/>
    <m/>
    <m/>
    <m/>
    <s v="No Fire"/>
    <m/>
    <m/>
    <s v="Y"/>
    <s v="Overhead"/>
    <x v="0"/>
    <s v="Splice/Clamp/Connector"/>
    <s v="connector"/>
    <n v="100258905"/>
    <s v=" "/>
    <x v="0"/>
    <n v="37.585944273499997"/>
    <n v="-122.36945013339999"/>
    <s v="San Mateo"/>
    <s v="BURLINGAME 0405"/>
    <n v="4000"/>
    <s v="BURLINGAME 0405CB"/>
    <x v="0"/>
    <s v="Unknown"/>
    <s v="Urban"/>
    <s v="Fire-resistive fuel bed"/>
    <m/>
    <s v="N"/>
    <m/>
    <m/>
    <m/>
    <m/>
    <s v="N"/>
    <s v="N"/>
    <m/>
    <m/>
    <s v="2021-10-26"/>
    <m/>
    <m/>
    <m/>
    <m/>
    <m/>
    <m/>
    <m/>
    <m/>
    <m/>
    <m/>
    <m/>
    <m/>
    <m/>
    <m/>
    <m/>
    <m/>
    <m/>
    <m/>
    <m/>
    <s v=" "/>
    <s v="PENINSULA"/>
    <s v="SAN CARLOS 03"/>
    <m/>
    <s v="20211020 19:23"/>
    <s v="TR8813735"/>
    <s v="T005430199"/>
    <s v="UNKNOWN"/>
    <s v="S BOUND EL CAMINO REAL"/>
    <s v="BURLINGAME"/>
    <m/>
    <m/>
    <s v="PHS6"/>
    <s v="SABA, PAUL"/>
    <m/>
    <m/>
    <n v="9111"/>
    <m/>
    <s v="Field Remarks: crew to make repair to 4/0 al street side ph and center ph, pole fire, tx # @ loc #314590040055, traffic control, remove eucalyptus bark on lines poles on ECR; Dispatcher Remarks: nan; Office Remarks: AXS-OK FD ENROUTE , REQ ETA "/>
    <m/>
    <m/>
    <m/>
    <m/>
    <m/>
    <m/>
    <m/>
    <m/>
    <m/>
    <m/>
    <m/>
    <m/>
    <m/>
    <m/>
    <m/>
    <m/>
    <m/>
    <m/>
    <m/>
    <m/>
    <m/>
    <m/>
    <m/>
    <m/>
    <m/>
    <m/>
    <m/>
    <m/>
    <m/>
    <m/>
    <s v="TREE-BARK FELL INTO LINE"/>
    <s v="CONDUCTOR, OVERHEAD"/>
    <m/>
    <s v=" "/>
    <m/>
    <m/>
    <m/>
    <m/>
    <m/>
    <m/>
    <m/>
    <m/>
    <m/>
    <m/>
    <m/>
    <m/>
    <m/>
    <m/>
    <m/>
    <m/>
    <m/>
    <m/>
    <m/>
    <m/>
    <m/>
    <m/>
    <m/>
    <m/>
    <m/>
    <m/>
    <m/>
    <m/>
    <m/>
    <m/>
    <m/>
    <m/>
    <m/>
    <m/>
    <m/>
    <m/>
    <m/>
    <m/>
    <m/>
    <m/>
    <m/>
    <m/>
    <m/>
    <m/>
    <m/>
    <m/>
    <m/>
  </r>
  <r>
    <n v="2028"/>
    <s v="CFMD"/>
    <s v="3 - QC Complete"/>
    <n v="44588"/>
    <n v="44617"/>
    <s v="Pole fire, riser may be damaged. ILIS reports eqipment failure as cause. The fire was limited to the structure alone. This information is preliminary."/>
    <s v="\\fxshare-nas05\quotashare-fs01\ESA\5 - Ignition Tracking\2021_Ignition_QC_Folders\20211020_1503593_nan_nan_T005430189"/>
    <s v=" "/>
    <s v="Y"/>
    <s v="CFMD"/>
    <s v="Outage time, added ILIS, "/>
    <m/>
    <m/>
    <s v="Not In Scope"/>
    <m/>
    <m/>
    <m/>
    <m/>
    <m/>
    <m/>
    <m/>
    <m/>
    <m/>
    <m/>
    <m/>
    <m/>
    <m/>
    <m/>
    <m/>
    <m/>
    <m/>
    <m/>
    <m/>
    <m/>
    <m/>
    <m/>
    <m/>
    <m/>
    <m/>
    <m/>
    <m/>
    <m/>
    <m/>
    <m/>
    <m/>
    <m/>
    <m/>
    <m/>
    <m/>
    <m/>
    <m/>
    <m/>
    <m/>
    <m/>
    <m/>
    <m/>
    <m/>
    <m/>
    <m/>
    <m/>
    <s v=" "/>
    <x v="66"/>
    <s v="07:21:00"/>
    <n v="44489"/>
    <s v="07:21:00"/>
    <s v="FAS"/>
    <s v="Y"/>
    <s v="N"/>
    <n v="1503593"/>
    <s v="21-0134080"/>
    <m/>
    <s v="T005430189"/>
    <s v="122236475"/>
    <m/>
    <m/>
    <m/>
    <s v=" "/>
    <x v="0"/>
    <x v="0"/>
    <s v="N"/>
    <s v="N"/>
    <s v="N"/>
    <s v="On October 20th, 2021 at approximately 19:18 hours, a PG&amp;E troubleman was dispatched to the Trimble 2116, 21kV distribution circuit in a circuit protection zone on Berger Drive in the City of San Jose in the San Jose Division. The responding troubleman assessed a damaged pole reported by a customer that hearing an explosion. Initial analysis indicates the fire was caused by equipment failure, as a result of tracking. The ensuing fire was put out by the San Jose Fire Department and was limited to PG&amp;E assets.  PG&amp;E crews replaced the pole on priority A Electric Corrective tag #122236475 on 10/21/2021.  This incident occurred in a Non-HFTD with cloudy, rain and light wind weather conditions. This information is preliminary."/>
    <s v="PG&amp;E"/>
    <s v="Other"/>
    <s v="Pole"/>
    <s v="D"/>
    <s v="D"/>
    <s v="Structure-PG&amp;E only"/>
    <m/>
    <m/>
    <m/>
    <m/>
    <m/>
    <s v="Equipment - PG&amp;E"/>
    <s v="All types of equipment / facility failure"/>
    <s v="Pole failure"/>
    <s v="Y"/>
    <s v="Overhead"/>
    <x v="0"/>
    <s v="Pole"/>
    <s v="Pole"/>
    <n v="100565926"/>
    <s v=" "/>
    <x v="0"/>
    <n v="37.377560000000003"/>
    <n v="-121.8985"/>
    <s v="Santa Clara"/>
    <s v="TRIMBLE 2116"/>
    <n v="21000"/>
    <s v="TRIMBLE 2116CB"/>
    <x v="0"/>
    <s v="Unknown"/>
    <s v="Urban"/>
    <s v="Fire-resistive fuel bed"/>
    <s v="Dirt"/>
    <s v="N"/>
    <m/>
    <m/>
    <m/>
    <m/>
    <s v="N"/>
    <s v="N"/>
    <m/>
    <m/>
    <s v="2021-10-26"/>
    <m/>
    <m/>
    <m/>
    <m/>
    <m/>
    <m/>
    <m/>
    <m/>
    <m/>
    <m/>
    <m/>
    <m/>
    <m/>
    <m/>
    <m/>
    <m/>
    <m/>
    <m/>
    <m/>
    <s v="  "/>
    <s v="SAN JOSE"/>
    <s v="SAN JOSE 03"/>
    <m/>
    <n v="44489"/>
    <s v="1503593"/>
    <s v="T005430189"/>
    <s v="1485"/>
    <s v="BERGER DR"/>
    <s v="SAN JOSE"/>
    <n v="37.377560000000003"/>
    <n v="-121.8985"/>
    <s v="JXJK"/>
    <s v="JOHNSON, JON"/>
    <s v="083802116"/>
    <m/>
    <n v="9110"/>
    <n v="1"/>
    <s v="Field Remarks: responded to pole fire. had DO de energize for FD. Switched to pick up customers. multiple locations inaccessible due to locked business properties. crew on site.; Dispatcher Remarks: nan; Office Remarks: SMART MTR AUTO-GENERATED TAG "/>
    <m/>
    <m/>
    <m/>
    <m/>
    <m/>
    <m/>
    <m/>
    <m/>
    <m/>
    <m/>
    <m/>
    <m/>
    <m/>
    <m/>
    <m/>
    <m/>
    <m/>
    <m/>
    <m/>
    <m/>
    <m/>
    <m/>
    <m/>
    <m/>
    <m/>
    <m/>
    <m/>
    <m/>
    <m/>
    <m/>
    <s v="PATROL-FOUND NOTHING"/>
    <s v="POLE-WOOD"/>
    <m/>
    <s v="  "/>
    <m/>
    <m/>
    <m/>
    <m/>
    <m/>
    <m/>
    <m/>
    <m/>
    <m/>
    <m/>
    <m/>
    <m/>
    <m/>
    <m/>
    <m/>
    <m/>
    <m/>
    <m/>
    <m/>
    <m/>
    <m/>
    <m/>
    <m/>
    <m/>
    <m/>
    <m/>
    <m/>
    <m/>
    <m/>
    <m/>
    <m/>
    <m/>
    <m/>
    <m/>
    <m/>
    <m/>
    <m/>
    <m/>
    <m/>
    <m/>
    <m/>
    <m/>
    <m/>
    <m/>
    <m/>
    <m/>
    <m/>
  </r>
  <r>
    <n v="2027"/>
    <s v="FJGE"/>
    <s v="3 - QC Complete"/>
    <n v="44530"/>
    <n v="44617"/>
    <s v="Pole fire, resulting in a wires down situation. The fire was limited to the structure alone. This information is preliminary. AGFC 11/22/2021 I've created index 2177 for EC 122231115, so that index 2027 will be only for EC122231175 being that they are two separate pole fires."/>
    <s v="\\fxshare-nas05\quotashare-fs01\ESA\5 - Ignition Tracking\2021_Ignition_QC_Folders\20211020_1502715_nan_nan_T005429059"/>
    <s v=" "/>
    <s v="Y"/>
    <s v="FJGE"/>
    <s v="FNL updated per FAS, Fire lat long updated per SAP equip # 101426042, Suspected initiating event updated to contamination per T-Man remarks, Failure driver updated to contamination per T-Man remarks, Failure sub-driver updated to Tracking per T-Man remarks."/>
    <m/>
    <m/>
    <s v="Not In Scope"/>
    <m/>
    <m/>
    <m/>
    <m/>
    <m/>
    <m/>
    <m/>
    <m/>
    <m/>
    <m/>
    <m/>
    <m/>
    <m/>
    <m/>
    <m/>
    <m/>
    <m/>
    <m/>
    <m/>
    <m/>
    <m/>
    <m/>
    <m/>
    <m/>
    <m/>
    <m/>
    <m/>
    <m/>
    <m/>
    <m/>
    <m/>
    <m/>
    <s v="N"/>
    <m/>
    <m/>
    <m/>
    <m/>
    <m/>
    <m/>
    <s v="Y"/>
    <n v="44529"/>
    <n v="44529"/>
    <s v="EBL6"/>
    <s v="Esteban Luke: 510-730-9600"/>
    <s v="Fire was contained to the pole and it is likely the rain extinguished the fire.  Ignition due to tracking.  "/>
    <m/>
    <s v=" "/>
    <x v="66"/>
    <s v="06:42:00"/>
    <n v="44489"/>
    <s v="07:05:00"/>
    <s v="FAS"/>
    <s v="Y"/>
    <s v="N"/>
    <n v="1502715"/>
    <s v="21-0133476"/>
    <m/>
    <s v="T005429059"/>
    <s v="122231175"/>
    <m/>
    <m/>
    <m/>
    <s v=" "/>
    <x v="0"/>
    <x v="0"/>
    <s v="N"/>
    <s v="N"/>
    <s v="N"/>
    <s v="On October 20, 2021 at 0642 hours, a PG&amp;E Troubleman was dispatched to the Point Pinole 1101 12kV Distribution Circuit near Christine Drive and Rachel Road in the vicinity of San Pablo in response to a downed power line.  Initial analysis indicates an ignition, caused by tracking, was responsible for the downed power line.  The fire was contained to the pole and damages were contained to PG&amp;E assets only.  The ensuing fire self-extinguished.  A Troubleman replaced the damaged pole on October 20, 2021.  "/>
    <s v="PG&amp;E"/>
    <s v="Other"/>
    <s v="Pole"/>
    <s v="D"/>
    <s v="D"/>
    <s v="Structure-PG&amp;E only"/>
    <s v="Contained to pole"/>
    <m/>
    <m/>
    <m/>
    <m/>
    <s v="Contamination"/>
    <s v="Contamination"/>
    <s v="Tracking"/>
    <s v="Y"/>
    <s v="Overhead"/>
    <x v="0"/>
    <s v="Pole"/>
    <s v="Pole"/>
    <n v="101426042"/>
    <s v=" "/>
    <x v="0"/>
    <n v="37.996158003600002"/>
    <n v="-122.33562767630001"/>
    <s v="Contra Costa"/>
    <s v="POINT PINOLE 1101"/>
    <n v="12000"/>
    <s v="POINT PINOLE 1101CB"/>
    <x v="0"/>
    <s v="Unknown"/>
    <s v="Urban"/>
    <s v="Fire-resistive fuel bed"/>
    <s v="Cement &amp; Asphalt"/>
    <s v="N"/>
    <m/>
    <m/>
    <m/>
    <m/>
    <s v="N"/>
    <s v="N"/>
    <m/>
    <m/>
    <s v="2021-10-26"/>
    <m/>
    <m/>
    <m/>
    <m/>
    <m/>
    <m/>
    <m/>
    <m/>
    <m/>
    <m/>
    <m/>
    <m/>
    <m/>
    <m/>
    <m/>
    <m/>
    <m/>
    <m/>
    <m/>
    <s v=" "/>
    <s v="EAST BAY"/>
    <s v="RICHMOND 03"/>
    <m/>
    <s v="20211020 06:42"/>
    <s v="1502715"/>
    <s v="T005429059"/>
    <s v="336"/>
    <s v="CHRISTINE DR"/>
    <s v="SAN PABLO"/>
    <n v="37.994019999999999"/>
    <n v="-122.33373"/>
    <s v="EBL6"/>
    <s v="LUKE, ESTEBAN"/>
    <s v="014261101"/>
    <m/>
    <n v="9110"/>
    <m/>
    <s v="Field Remarks: pole fire called for a crew; Dispatcher Remarks: nan; Office Remarks: AXS-DOGS XSTR-LETTIA/RACHEL RD PWR-Y AT BOTTOM OF DRIVEWAY  THERE IS  DOWNED WIRE/POWER LINE HANGING FROM POLE TO TREE ON CAR/PO LE2POLE/CONCERNED ABOUT SCHOOL KIDS TOUCHING WIRE..LIVES NEAR SCHOOL"/>
    <m/>
    <m/>
    <m/>
    <m/>
    <m/>
    <m/>
    <m/>
    <m/>
    <m/>
    <m/>
    <m/>
    <m/>
    <m/>
    <m/>
    <m/>
    <m/>
    <m/>
    <m/>
    <m/>
    <m/>
    <m/>
    <m/>
    <m/>
    <m/>
    <m/>
    <m/>
    <m/>
    <m/>
    <m/>
    <m/>
    <s v="FIRE, POLE"/>
    <s v="POLE-WOOD"/>
    <m/>
    <s v=" "/>
    <m/>
    <m/>
    <m/>
    <m/>
    <m/>
    <m/>
    <m/>
    <m/>
    <m/>
    <m/>
    <m/>
    <m/>
    <m/>
    <m/>
    <m/>
    <m/>
    <m/>
    <m/>
    <m/>
    <m/>
    <m/>
    <m/>
    <m/>
    <m/>
    <m/>
    <m/>
    <m/>
    <m/>
    <m/>
    <m/>
    <m/>
    <m/>
    <m/>
    <m/>
    <m/>
    <m/>
    <m/>
    <m/>
    <m/>
    <m/>
    <m/>
    <m/>
    <m/>
    <m/>
    <m/>
    <m/>
    <m/>
  </r>
  <r>
    <n v="2026"/>
    <s v="TLAL"/>
    <s v="3 - QC Complete"/>
    <n v="44512"/>
    <n v="44617"/>
    <s v="[Duplicate of Index # 2008]"/>
    <s v="\\fxshare-nas05\quotashare-fs01\ESA\5 - Ignition Tracking\2021_Ignition_QC_Folders\20211020_TR8811997_nan_nan_T005430108"/>
    <s v=" "/>
    <m/>
    <m/>
    <m/>
    <m/>
    <m/>
    <s v="Not In Scope"/>
    <m/>
    <m/>
    <m/>
    <m/>
    <m/>
    <m/>
    <m/>
    <m/>
    <m/>
    <m/>
    <m/>
    <m/>
    <m/>
    <m/>
    <m/>
    <m/>
    <m/>
    <m/>
    <m/>
    <m/>
    <m/>
    <m/>
    <m/>
    <m/>
    <m/>
    <m/>
    <m/>
    <m/>
    <m/>
    <m/>
    <m/>
    <m/>
    <m/>
    <m/>
    <m/>
    <m/>
    <m/>
    <m/>
    <m/>
    <m/>
    <m/>
    <m/>
    <m/>
    <m/>
    <m/>
    <m/>
    <s v=" "/>
    <x v="66"/>
    <s v="06:38:00"/>
    <n v="44489"/>
    <s v="06:38:00"/>
    <s v="FAS"/>
    <s v="N"/>
    <s v="Y"/>
    <s v="TR8811997"/>
    <m/>
    <m/>
    <s v="T005430108"/>
    <m/>
    <m/>
    <m/>
    <m/>
    <s v=" "/>
    <x v="0"/>
    <x v="1"/>
    <s v="N"/>
    <s v="N"/>
    <s v="N"/>
    <s v="[Duplicate of Index # 2008]"/>
    <s v="PG&amp;E"/>
    <s v="Other"/>
    <s v="Pole"/>
    <s v="D"/>
    <m/>
    <s v="Structure-PG&amp;E only"/>
    <m/>
    <m/>
    <m/>
    <m/>
    <m/>
    <s v="Duplicate"/>
    <m/>
    <m/>
    <m/>
    <s v="Overhead"/>
    <x v="0"/>
    <m/>
    <m/>
    <m/>
    <s v=" "/>
    <x v="0"/>
    <n v="37.106971950800002"/>
    <n v="-121.6067050285"/>
    <s v="Santa Clara"/>
    <s v="MORGAN HILL 2106"/>
    <n v="21000"/>
    <s v="MORGAN HILL 210653992"/>
    <x v="0"/>
    <s v="Unknown"/>
    <s v="Herbaceous"/>
    <m/>
    <m/>
    <s v="N"/>
    <m/>
    <m/>
    <m/>
    <m/>
    <s v="N"/>
    <s v="N"/>
    <m/>
    <m/>
    <s v="2021-10-26"/>
    <m/>
    <m/>
    <m/>
    <m/>
    <m/>
    <m/>
    <m/>
    <m/>
    <m/>
    <m/>
    <m/>
    <m/>
    <m/>
    <m/>
    <m/>
    <m/>
    <m/>
    <m/>
    <m/>
    <s v=" "/>
    <s v="SAN JOSE"/>
    <s v="GILROY 01"/>
    <m/>
    <s v="20211020 18:38"/>
    <s v="TR8811997"/>
    <s v="T005430108"/>
    <s v="UNKNOWN"/>
    <s v="SYCAMORE AVE"/>
    <s v="MORGAN HILL"/>
    <m/>
    <m/>
    <s v="FWB3"/>
    <s v="BRANDT, FRED"/>
    <m/>
    <m/>
    <n v="9002"/>
    <m/>
    <s v="Field Remarks: C/O pole 10677 burnt at cut out xarm pole burnt also, replace.; Dispatcher Remarks: nan; Office Remarks: AXS-OK CAL FIRE MH ONSITE REQ ETA: 408-201-0490 INCIDENT # 7834 "/>
    <m/>
    <m/>
    <m/>
    <m/>
    <m/>
    <m/>
    <m/>
    <m/>
    <m/>
    <m/>
    <m/>
    <m/>
    <m/>
    <m/>
    <m/>
    <m/>
    <m/>
    <m/>
    <m/>
    <m/>
    <m/>
    <m/>
    <m/>
    <m/>
    <m/>
    <m/>
    <m/>
    <m/>
    <m/>
    <m/>
    <s v="OVERHEAD"/>
    <s v="POLE-WOOD"/>
    <m/>
    <s v=" "/>
    <m/>
    <m/>
    <m/>
    <m/>
    <m/>
    <m/>
    <m/>
    <m/>
    <m/>
    <m/>
    <m/>
    <m/>
    <m/>
    <m/>
    <m/>
    <m/>
    <m/>
    <m/>
    <m/>
    <m/>
    <m/>
    <m/>
    <m/>
    <m/>
    <m/>
    <m/>
    <m/>
    <m/>
    <m/>
    <m/>
    <m/>
    <m/>
    <m/>
    <m/>
    <m/>
    <m/>
    <m/>
    <m/>
    <m/>
    <m/>
    <m/>
    <m/>
    <m/>
    <m/>
    <m/>
    <m/>
    <m/>
  </r>
  <r>
    <n v="2025"/>
    <s v="CATX"/>
    <s v="3 - QC Complete"/>
    <n v="44539"/>
    <n v="44617"/>
    <s v="Pole fire reported by fire department on scene. The fire was limited to the structure alone. This information is preliminary."/>
    <s v="\\fxshare-nas05\quotashare-fs01\ESA\5 - Ignition Tracking\2021_Ignition_QC_Folders\20211020_nan_nan_nan_6043002016"/>
    <s v=" "/>
    <s v="Y"/>
    <s v="CATX"/>
    <s v="Outage time update to time on OIS, Create time update to time on FAS report"/>
    <n v="44518"/>
    <m/>
    <s v="Not In Scope"/>
    <m/>
    <m/>
    <m/>
    <m/>
    <m/>
    <m/>
    <m/>
    <m/>
    <m/>
    <m/>
    <m/>
    <m/>
    <m/>
    <m/>
    <m/>
    <m/>
    <m/>
    <m/>
    <m/>
    <m/>
    <m/>
    <m/>
    <m/>
    <m/>
    <m/>
    <m/>
    <m/>
    <m/>
    <m/>
    <m/>
    <m/>
    <m/>
    <s v="N"/>
    <m/>
    <m/>
    <m/>
    <m/>
    <m/>
    <m/>
    <s v="Y"/>
    <n v="44518"/>
    <n v="44539"/>
    <s v="SJK9"/>
    <s v="Steve Kuhls (650) 444-4874"/>
    <s v="Steve advised there was no fire associated with this incident "/>
    <s v="Called Steve Kuhls supervisor Ryan Hayes. Ryan advised Steve is on vacation until next week. (11/23/21)"/>
    <s v=" "/>
    <x v="66"/>
    <s v="18:25:00"/>
    <n v="44489"/>
    <s v="18:20:00"/>
    <s v="ILIS/OIS"/>
    <s v="N"/>
    <s v="N"/>
    <m/>
    <m/>
    <m/>
    <n v="6043002016"/>
    <m/>
    <m/>
    <m/>
    <m/>
    <s v=" "/>
    <x v="0"/>
    <x v="1"/>
    <s v="N"/>
    <s v="N"/>
    <s v="N"/>
    <m/>
    <s v="Not PG&amp;E"/>
    <s v="Other"/>
    <s v="Pole"/>
    <s v="D"/>
    <s v="D"/>
    <s v="No Fire"/>
    <s v="No Fire"/>
    <m/>
    <m/>
    <m/>
    <m/>
    <s v="No Fire"/>
    <m/>
    <m/>
    <m/>
    <s v="Overhead"/>
    <x v="0"/>
    <s v="Pole"/>
    <m/>
    <m/>
    <s v=" "/>
    <x v="0"/>
    <n v="37.518152999999998"/>
    <n v="-122.265975"/>
    <s v="San Mateo"/>
    <s v="BELMONT 1104"/>
    <n v="12000"/>
    <s v="BELMONT 1104CB"/>
    <x v="0"/>
    <s v="No Fire"/>
    <s v="Urban"/>
    <m/>
    <m/>
    <s v="N"/>
    <m/>
    <m/>
    <m/>
    <m/>
    <s v="N"/>
    <s v="N"/>
    <m/>
    <m/>
    <s v="2021-10-26"/>
    <m/>
    <m/>
    <m/>
    <m/>
    <m/>
    <m/>
    <m/>
    <m/>
    <m/>
    <m/>
    <m/>
    <m/>
    <m/>
    <m/>
    <m/>
    <m/>
    <m/>
    <m/>
    <m/>
    <s v=" "/>
    <s v="PENINSULA"/>
    <s v="SAN CARLOS 04"/>
    <m/>
    <s v="20211020 18:26"/>
    <m/>
    <s v="6043002016"/>
    <s v="401"/>
    <s v="QUARRY RD"/>
    <s v="SAN CARLOS"/>
    <n v="37.518153000000012"/>
    <n v="-122.265975"/>
    <s v="SJK9"/>
    <s v="KUHLS, STEVE"/>
    <s v="024031104"/>
    <m/>
    <n v="1055"/>
    <n v="1"/>
    <s v="Field Remarks: found nothing street lights on; Dispatcher Remarks: nan; Office Remarks: FD reported pole fire, then said it was a streetlight pole and they just want a safety check. OIS 1503484"/>
    <m/>
    <m/>
    <m/>
    <m/>
    <m/>
    <m/>
    <m/>
    <m/>
    <m/>
    <m/>
    <m/>
    <m/>
    <m/>
    <m/>
    <m/>
    <m/>
    <m/>
    <m/>
    <m/>
    <m/>
    <m/>
    <m/>
    <m/>
    <m/>
    <m/>
    <m/>
    <m/>
    <m/>
    <m/>
    <m/>
    <m/>
    <m/>
    <m/>
    <s v=" "/>
    <m/>
    <m/>
    <m/>
    <m/>
    <m/>
    <m/>
    <m/>
    <m/>
    <m/>
    <m/>
    <m/>
    <m/>
    <m/>
    <m/>
    <m/>
    <m/>
    <m/>
    <m/>
    <m/>
    <m/>
    <m/>
    <m/>
    <m/>
    <m/>
    <m/>
    <m/>
    <m/>
    <m/>
    <m/>
    <m/>
    <m/>
    <m/>
    <m/>
    <m/>
    <m/>
    <m/>
    <m/>
    <m/>
    <m/>
    <m/>
    <m/>
    <m/>
    <m/>
    <m/>
    <m/>
    <m/>
    <m/>
  </r>
  <r>
    <n v="2024"/>
    <s v="FJGE"/>
    <s v="3 - QC Complete"/>
    <n v="44530"/>
    <n v="44617"/>
    <s v="Pole top fire, rain caused tracking on the crossarm. The fire was limited to the structure alone. This information is preliminary."/>
    <s v="\\fxshare-nas05\quotashare-fs01\ESA\5 - Ignition Tracking\2021_Ignition_QC_Folders\20211020_TR8801159_nan_nan_T005429048"/>
    <s v=" "/>
    <s v="Y"/>
    <s v="FJGE"/>
    <s v="FNL updated per FAS, County updated per Lat/long location"/>
    <n v="44530"/>
    <m/>
    <s v="Not In Scope"/>
    <m/>
    <m/>
    <m/>
    <m/>
    <m/>
    <m/>
    <m/>
    <m/>
    <m/>
    <m/>
    <m/>
    <m/>
    <m/>
    <m/>
    <m/>
    <m/>
    <m/>
    <m/>
    <m/>
    <m/>
    <m/>
    <m/>
    <m/>
    <m/>
    <m/>
    <m/>
    <m/>
    <m/>
    <m/>
    <m/>
    <m/>
    <m/>
    <s v="N"/>
    <m/>
    <m/>
    <m/>
    <m/>
    <m/>
    <m/>
    <s v="Y"/>
    <n v="44530"/>
    <m/>
    <s v="TLSP"/>
    <s v="Thom Stocking: 530-681-2530"/>
    <m/>
    <m/>
    <s v=" "/>
    <x v="66"/>
    <s v="06:25:00"/>
    <n v="44489"/>
    <s v="06:19:00"/>
    <s v="FAS"/>
    <s v="Y"/>
    <s v="N"/>
    <s v="TR8801159"/>
    <m/>
    <m/>
    <s v="T005429048"/>
    <n v="122232503"/>
    <m/>
    <m/>
    <m/>
    <s v=" "/>
    <x v="0"/>
    <x v="0"/>
    <s v="N"/>
    <s v="N"/>
    <s v="N"/>
    <s v="On October 20, 2021 at 0625 hours, a PG&amp;E Troubleman was dispatched to the Wilkins Slough 1101 12kV Distribution Circuit in the vicinity of Cranmore Road and Seymour Road, Knights Landing in response to a pole fire.  Initial analysis indicates tracking caused the ignition and a crossarm is suspected to be the origin point of the fire.  The ensuing fire was contained to PG&amp;E assets and it is unknown how the fire was suppressed.  A PG&amp;E crew replaced a damaged pole and crossarm on October 20, 2021. "/>
    <s v="PG&amp;E"/>
    <s v="Other"/>
    <s v="Pole"/>
    <s v="D"/>
    <s v="D"/>
    <s v="Structure-PG&amp;E only"/>
    <s v="Fire contained to pole only."/>
    <m/>
    <m/>
    <m/>
    <m/>
    <s v="Contamination"/>
    <s v="Contamination"/>
    <s v="Tracking"/>
    <s v="N"/>
    <s v="Overhead"/>
    <x v="0"/>
    <s v="Pole"/>
    <s v="Pole, Crossarm "/>
    <n v="101597457"/>
    <s v=" "/>
    <x v="0"/>
    <n v="38.885875750700002"/>
    <n v="-121.7883122906"/>
    <s v="Yolo"/>
    <s v="WIlLKINS SLOUGH 1101"/>
    <n v="12000"/>
    <s v="WIlLKINS SLOUGH 11011704"/>
    <x v="0"/>
    <s v="Unknown"/>
    <s v="Agriculture"/>
    <s v="Brush fuel model"/>
    <s v="Crops"/>
    <s v="N"/>
    <m/>
    <m/>
    <m/>
    <m/>
    <s v="N"/>
    <s v="N"/>
    <m/>
    <m/>
    <s v="2021-10-26"/>
    <m/>
    <m/>
    <m/>
    <m/>
    <m/>
    <m/>
    <m/>
    <m/>
    <m/>
    <m/>
    <m/>
    <m/>
    <m/>
    <m/>
    <m/>
    <m/>
    <m/>
    <m/>
    <m/>
    <s v="  "/>
    <s v="SACRAMENTO"/>
    <s v="WOODLAND 01"/>
    <m/>
    <n v="44489"/>
    <s v="TR8801159"/>
    <s v="T005429048"/>
    <s v="UNKNOWN"/>
    <s v="W/S CRANMORE RD S/SEYM"/>
    <s v="KNIGHTS LAND"/>
    <m/>
    <m/>
    <s v="TLSP"/>
    <s v="STOCKING, THOM"/>
    <m/>
    <m/>
    <n v="9110"/>
    <n v="1"/>
    <s v="Field Remarks: POLE TOP FIRE FROM LITTLE RAIN. TRACKED TO XARM POLE TOP BURNED. XARM BURNED IN HALF AND DROPPED DOWN. BLEW ON OF 3 LINE FUSES. FD RESPONDED BUT NOT NEEEDED; Dispatcher Remarks: nan; Office Remarks: AXS-AXS OK LEG OUT/ "/>
    <m/>
    <m/>
    <m/>
    <m/>
    <m/>
    <m/>
    <m/>
    <m/>
    <m/>
    <m/>
    <m/>
    <m/>
    <m/>
    <m/>
    <m/>
    <m/>
    <m/>
    <m/>
    <m/>
    <m/>
    <m/>
    <m/>
    <m/>
    <m/>
    <m/>
    <m/>
    <m/>
    <m/>
    <m/>
    <m/>
    <s v="FIRE, POLE"/>
    <s v="POLE-WOOD"/>
    <m/>
    <s v="  "/>
    <m/>
    <m/>
    <m/>
    <m/>
    <m/>
    <m/>
    <m/>
    <m/>
    <m/>
    <m/>
    <m/>
    <m/>
    <m/>
    <m/>
    <m/>
    <m/>
    <m/>
    <m/>
    <m/>
    <m/>
    <m/>
    <m/>
    <m/>
    <m/>
    <m/>
    <m/>
    <m/>
    <m/>
    <m/>
    <m/>
    <m/>
    <m/>
    <m/>
    <m/>
    <m/>
    <m/>
    <m/>
    <m/>
    <m/>
    <m/>
    <m/>
    <m/>
    <m/>
    <m/>
    <m/>
    <m/>
    <m/>
  </r>
  <r>
    <n v="2023"/>
    <s v="FJGE"/>
    <s v="3 - QC Complete"/>
    <n v="44519"/>
    <n v="44617"/>
    <s v="Wire down outage, caused primary crossarm to burn. The fire was limited to the structure alone. This information is preliminary."/>
    <s v="\\fxshare-nas05\quotashare-fs01\ESA\5 - Ignition Tracking\2021_Ignition_QC_Folders\20211020_1503471_nan_nan_T005430078"/>
    <s v=" "/>
    <s v="Y"/>
    <s v="FJGE"/>
    <s v="Create time and FNL time updated per ILIS, Fire Lat/Long updated "/>
    <n v="44512"/>
    <m/>
    <s v="Not In Scope"/>
    <m/>
    <m/>
    <m/>
    <m/>
    <m/>
    <m/>
    <m/>
    <m/>
    <m/>
    <m/>
    <m/>
    <m/>
    <m/>
    <m/>
    <m/>
    <m/>
    <m/>
    <m/>
    <m/>
    <m/>
    <m/>
    <m/>
    <m/>
    <m/>
    <m/>
    <m/>
    <m/>
    <m/>
    <m/>
    <m/>
    <m/>
    <m/>
    <s v="N"/>
    <m/>
    <m/>
    <m/>
    <m/>
    <m/>
    <m/>
    <s v="Y"/>
    <n v="44512"/>
    <n v="44512"/>
    <s v="IXA2"/>
    <s v="Nacho Araquistain, 510-385-7382"/>
    <s v="Fire self-extinguished"/>
    <m/>
    <s v=" "/>
    <x v="66"/>
    <s v="18:13:00"/>
    <n v="44489"/>
    <s v="18:00:00"/>
    <s v="ILIS/OIS"/>
    <s v="Y"/>
    <s v="N"/>
    <n v="1503471"/>
    <s v="21-0134060"/>
    <m/>
    <s v="T005430078, T005430096"/>
    <n v="122236318"/>
    <m/>
    <m/>
    <m/>
    <s v=" "/>
    <x v="0"/>
    <x v="0"/>
    <s v="N"/>
    <s v="N"/>
    <s v="N"/>
    <s v="On October 20, 2021 at 1813 hours, a PG&amp;E Troubleman was dispatched to the San Leandro 1113 12kV Distribution Circuit near Midway Avenue and Jean Way in San Leandro in response to a pole fire.  Initial analysis tracking caused the ignition. The primary crossarm failed resulting in 2 spans of 6 SOL CU primary conductor down. 72 customers experienced an outage. The ensuing fire was contained to PG@E assets and self-extinguished.  On October 20, 2021 a PG&amp;E crew replaced a crossarm and the damaged conductor.  "/>
    <s v="PG&amp;E"/>
    <s v="Other"/>
    <s v="Pole"/>
    <s v="D"/>
    <s v="D"/>
    <s v="Structure-PG&amp;E only"/>
    <s v="Fire was contained to pole "/>
    <m/>
    <m/>
    <m/>
    <m/>
    <s v="Contamination"/>
    <s v="Contamination"/>
    <s v="Tracking"/>
    <s v="Y"/>
    <s v="Overhead"/>
    <x v="0"/>
    <s v="Crossarm"/>
    <s v="Conductor, Crossarm"/>
    <n v="100904023"/>
    <s v=" "/>
    <x v="0"/>
    <n v="37.722886919499999"/>
    <n v="-122.1738028499"/>
    <s v="Alameda"/>
    <s v="SAN LEANDRO U 1113"/>
    <n v="12000"/>
    <s v="SAN LEANDRO U 1113CB"/>
    <x v="0"/>
    <s v="Self Extinguished"/>
    <s v="Urban"/>
    <s v="Fire-resistive fuel bed"/>
    <s v="Cement &amp; Asphalt"/>
    <s v="N"/>
    <m/>
    <m/>
    <m/>
    <m/>
    <s v="N"/>
    <s v="N"/>
    <m/>
    <m/>
    <s v="2021-10-26"/>
    <m/>
    <m/>
    <m/>
    <m/>
    <m/>
    <m/>
    <m/>
    <m/>
    <m/>
    <m/>
    <m/>
    <m/>
    <m/>
    <m/>
    <m/>
    <m/>
    <m/>
    <m/>
    <m/>
    <s v=" "/>
    <s v="MISSION"/>
    <s v="HAYWARD 01"/>
    <m/>
    <s v="20211020 18:13"/>
    <s v="1503471"/>
    <s v="T005430078"/>
    <s v="978"/>
    <s v="MIDWAY AVE"/>
    <s v="SAN LEANDRO"/>
    <n v="37.721110000000003"/>
    <n v="-122.17241"/>
    <s v="IXA2"/>
    <s v="ARAQUISTAIN, IGNACIO"/>
    <s v="013111113"/>
    <m/>
    <n v="9111"/>
    <m/>
    <s v="Field Remarks: NEED CREW TO REPLACE BURNT PRIMARY XARM AND REPLACE 2 SPANS # 6 SOL CU; Dispatcher Remarks: nan; Office Remarks: AXS OK WIRE DOWN IN FRONT YARD ON THE SIDEWALK POLE TO POLE UNSURE IF POWER IS O, PWR-Y "/>
    <m/>
    <m/>
    <m/>
    <m/>
    <m/>
    <m/>
    <m/>
    <m/>
    <m/>
    <m/>
    <m/>
    <m/>
    <m/>
    <m/>
    <m/>
    <m/>
    <m/>
    <m/>
    <m/>
    <m/>
    <m/>
    <m/>
    <m/>
    <m/>
    <m/>
    <m/>
    <m/>
    <m/>
    <m/>
    <m/>
    <s v="FIRE, POLE"/>
    <s v="CROSSARM, WOOD"/>
    <m/>
    <s v=" "/>
    <m/>
    <m/>
    <m/>
    <m/>
    <m/>
    <m/>
    <m/>
    <m/>
    <m/>
    <m/>
    <m/>
    <m/>
    <m/>
    <m/>
    <m/>
    <m/>
    <m/>
    <m/>
    <m/>
    <m/>
    <m/>
    <m/>
    <m/>
    <m/>
    <m/>
    <m/>
    <m/>
    <m/>
    <m/>
    <m/>
    <m/>
    <m/>
    <m/>
    <m/>
    <m/>
    <m/>
    <m/>
    <m/>
    <m/>
    <m/>
    <m/>
    <m/>
    <m/>
    <m/>
    <m/>
    <m/>
    <m/>
  </r>
  <r>
    <n v="2022"/>
    <s v="FJGE"/>
    <s v="3 - QC Complete"/>
    <n v="44537"/>
    <n v="44617"/>
    <s v="Pole fire, minimal damage to the underbuilt crossarm braces. The fire was limited to the structure alone. This information is preliminary."/>
    <s v="\\fxshare-nas05\quotashare-fs01\ESA\5 - Ignition Tracking\2021_Ignition_QC_Folders\20211020_1502633_nan_nan_T005429016"/>
    <s v=" "/>
    <s v="Y"/>
    <s v="FJGE"/>
    <s v="FNL updated per FAS, Fire lat/long updated per SAP equip ID # 101440772 "/>
    <n v="44537"/>
    <m/>
    <s v="Not In Scope"/>
    <m/>
    <m/>
    <m/>
    <m/>
    <m/>
    <m/>
    <m/>
    <m/>
    <m/>
    <m/>
    <m/>
    <m/>
    <m/>
    <m/>
    <m/>
    <m/>
    <m/>
    <m/>
    <m/>
    <m/>
    <m/>
    <m/>
    <m/>
    <m/>
    <m/>
    <m/>
    <m/>
    <m/>
    <m/>
    <m/>
    <m/>
    <m/>
    <s v="N"/>
    <m/>
    <m/>
    <m/>
    <m/>
    <m/>
    <m/>
    <s v="N"/>
    <m/>
    <m/>
    <m/>
    <m/>
    <m/>
    <m/>
    <s v=" "/>
    <x v="66"/>
    <s v="06:02:00"/>
    <n v="44489"/>
    <s v="05:36:00"/>
    <s v="FAS"/>
    <s v="Y"/>
    <s v="N"/>
    <n v="1502633"/>
    <s v="21-0133463"/>
    <m/>
    <s v="T005429016"/>
    <s v="122230870"/>
    <m/>
    <m/>
    <m/>
    <s v=" "/>
    <x v="0"/>
    <x v="0"/>
    <s v="N"/>
    <s v="N"/>
    <s v="N"/>
    <s v="On October 20, 2021 at 0602 hours, a PG&amp;E Troubleman was dispatched to the El Cerrito G 1102 12kV Distribution Circuit near Bayview Avenue &amp; South 57th Street in the vicinity of Richmond in response to a pole fire.  Initial analysis indicates equipment failure caused the ignition. The ensuing fire was contained to PG&amp;E assets and self-extinguished.  The damages were minimal and no repairs were required.  "/>
    <s v="PG&amp;E"/>
    <s v="Other"/>
    <s v="Pole"/>
    <s v="D"/>
    <s v="D"/>
    <s v="Structure-PG&amp;E only"/>
    <s v="Fire was contained to pole and was minimal; no repairs needed.  "/>
    <m/>
    <m/>
    <m/>
    <m/>
    <s v="Equipment - PG&amp;E"/>
    <s v="All types of equipment / facility failure"/>
    <s v="Pole failure"/>
    <s v="Y"/>
    <s v="Overhead"/>
    <x v="0"/>
    <s v="Pole"/>
    <s v="None"/>
    <n v="101440772"/>
    <s v=" "/>
    <x v="0"/>
    <n v="37.915551334699998"/>
    <n v="-122.3160574429"/>
    <s v="Contra Costa"/>
    <s v="EL CERRITO G 1102"/>
    <n v="12000"/>
    <s v="EL CERRITO G 1102CB"/>
    <x v="0"/>
    <s v="Self Extinguished "/>
    <s v="Urban"/>
    <s v="Grass Fuel Model"/>
    <s v="Grass"/>
    <s v="N"/>
    <m/>
    <m/>
    <m/>
    <m/>
    <s v="N"/>
    <s v="N"/>
    <m/>
    <m/>
    <s v="2021-10-26"/>
    <m/>
    <m/>
    <m/>
    <m/>
    <m/>
    <m/>
    <m/>
    <m/>
    <m/>
    <m/>
    <m/>
    <m/>
    <m/>
    <m/>
    <m/>
    <m/>
    <m/>
    <m/>
    <m/>
    <s v="  "/>
    <s v="EAST BAY"/>
    <s v="RICHMOND 05"/>
    <m/>
    <n v="44489"/>
    <s v="1502633"/>
    <s v="T005429016"/>
    <s v="5626"/>
    <s v="BAYVIEW AVE"/>
    <s v="RICHMOND"/>
    <n v="37.915570000000002"/>
    <n v="-122.31605999999999"/>
    <s v="AXOC"/>
    <s v="OSTI, RANDY"/>
    <s v="012501102"/>
    <m/>
    <n v="9111"/>
    <m/>
    <s v="Field Remarks: MINIMAL DAMAGE @ 12KV UNDERBUILD XARM BRACES; SENT EMAIL TO M&amp;c TO WASH THIS BLOCK; Dispatcher Remarks: nan; Office Remarks: A:OK;X:S 57TH;R:RICHMOND FD  5626 BAYVIEW AVE  AXS  XST S 57TH POLE FIRE -  ETA 510-233-5223, PWR-Y "/>
    <m/>
    <m/>
    <m/>
    <m/>
    <m/>
    <m/>
    <m/>
    <m/>
    <m/>
    <m/>
    <m/>
    <m/>
    <m/>
    <m/>
    <m/>
    <m/>
    <m/>
    <m/>
    <m/>
    <m/>
    <m/>
    <m/>
    <m/>
    <m/>
    <m/>
    <m/>
    <m/>
    <m/>
    <m/>
    <m/>
    <s v="FIRE, POLE"/>
    <s v="POLE-WOOD"/>
    <m/>
    <s v="  "/>
    <m/>
    <m/>
    <m/>
    <m/>
    <m/>
    <m/>
    <m/>
    <m/>
    <m/>
    <m/>
    <m/>
    <m/>
    <m/>
    <m/>
    <m/>
    <m/>
    <m/>
    <m/>
    <m/>
    <m/>
    <m/>
    <m/>
    <m/>
    <m/>
    <m/>
    <m/>
    <m/>
    <m/>
    <m/>
    <m/>
    <m/>
    <m/>
    <m/>
    <m/>
    <m/>
    <m/>
    <m/>
    <m/>
    <m/>
    <m/>
    <m/>
    <m/>
    <m/>
    <m/>
    <m/>
    <m/>
    <m/>
  </r>
  <r>
    <n v="2021"/>
    <s v="FJGE"/>
    <s v="3 - QC Complete"/>
    <n v="44533"/>
    <n v="44617"/>
    <s v="Pole fire, burnt conductor, crossarm and pole. The fire was limited to the structure alone. This information is preliminary."/>
    <s v="\\fxshare-nas05\quotashare-fs01\ESA\5 - Ignition Tracking\2021_Ignition_QC_Folders\20211020_1502580_nan_nan_T005429015"/>
    <s v=" "/>
    <s v="Y"/>
    <s v="FJGE"/>
    <s v="FNL updated per FAS"/>
    <n v="44533"/>
    <m/>
    <s v="Not In Scope"/>
    <m/>
    <m/>
    <m/>
    <m/>
    <m/>
    <m/>
    <m/>
    <m/>
    <m/>
    <m/>
    <m/>
    <m/>
    <m/>
    <m/>
    <m/>
    <m/>
    <m/>
    <m/>
    <m/>
    <m/>
    <m/>
    <m/>
    <m/>
    <m/>
    <m/>
    <m/>
    <m/>
    <m/>
    <m/>
    <m/>
    <m/>
    <m/>
    <s v="N"/>
    <m/>
    <m/>
    <m/>
    <m/>
    <m/>
    <m/>
    <s v="N"/>
    <m/>
    <m/>
    <m/>
    <m/>
    <m/>
    <m/>
    <s v=" "/>
    <x v="66"/>
    <s v="06:00:00"/>
    <n v="44489"/>
    <s v="03:52:00"/>
    <s v="FAS"/>
    <s v="Y"/>
    <s v="N"/>
    <n v="1502580"/>
    <s v="21-0133451"/>
    <m/>
    <s v="T005429015"/>
    <n v="122230858"/>
    <m/>
    <m/>
    <m/>
    <s v=" "/>
    <x v="0"/>
    <x v="0"/>
    <s v="N"/>
    <s v="N"/>
    <s v="N"/>
    <s v="On October 20, 2021 at 0600 hours, a PG&amp;E Troubleman was dispatched to the San Mateo 2102 21kV Distribution Circuit in the vicinity of Dwight Road and Concord Way, San Mateo in response to a pole fire.  Initial analysis indicated equipment failure caused the ignition.  A pole is suspected to be the origin point of the fire which resulted in an outage for 5141 customers.  The ensuing fire was contained to PG&amp;E assets and it is unknown who suppressed the fire.  A third-party contractor replaced the damaged pole and crossarm on October 20, 2021."/>
    <s v="PG&amp;E"/>
    <s v="Other"/>
    <s v="Pole"/>
    <s v="D"/>
    <s v="D"/>
    <s v="Structure-PG&amp;E only"/>
    <s v="Fire contained to pole only."/>
    <m/>
    <m/>
    <m/>
    <m/>
    <s v="Equipment - PG&amp;E"/>
    <s v="All types of equipment / facility failure"/>
    <s v="Pole failure"/>
    <s v="Y"/>
    <s v="Overhead"/>
    <x v="0"/>
    <s v="Pole"/>
    <s v="Pole, Crossarm"/>
    <n v="100301925"/>
    <s v=" "/>
    <x v="0"/>
    <n v="37.5847444674"/>
    <n v="-122.33944003640001"/>
    <s v="San Mateo"/>
    <s v="SAN MATEO 2102"/>
    <n v="21000"/>
    <s v="SAN MATEO 2102897982"/>
    <x v="0"/>
    <s v="Unknown"/>
    <s v="Urban"/>
    <s v="Grass Fuel Model"/>
    <s v="Grass and Brush"/>
    <s v="N"/>
    <m/>
    <m/>
    <m/>
    <m/>
    <s v="N"/>
    <s v="N"/>
    <m/>
    <m/>
    <s v="2021-10-26"/>
    <m/>
    <m/>
    <m/>
    <m/>
    <m/>
    <m/>
    <m/>
    <m/>
    <m/>
    <m/>
    <m/>
    <m/>
    <m/>
    <m/>
    <m/>
    <m/>
    <m/>
    <m/>
    <m/>
    <s v="  "/>
    <s v="PENINSULA"/>
    <s v="SAN CARLOS 01"/>
    <m/>
    <n v="44489"/>
    <s v="1502580"/>
    <s v="T005429015"/>
    <s v="350"/>
    <s v="PENINSULA AVE"/>
    <s v="SAN MATEO"/>
    <n v="37.582430000000002"/>
    <n v="-122.33487"/>
    <s v="RSH7"/>
    <s v="HULGAN, BOB"/>
    <s v="024192102"/>
    <m/>
    <n v="9110"/>
    <n v="1"/>
    <s v="Field Remarks: pole fire, f/u crew; Dispatcher Remarks: nan; Office Remarks: SMART MTR AUTO-GENERATED TAG "/>
    <m/>
    <m/>
    <m/>
    <m/>
    <m/>
    <m/>
    <m/>
    <m/>
    <m/>
    <m/>
    <m/>
    <m/>
    <m/>
    <m/>
    <m/>
    <m/>
    <m/>
    <m/>
    <m/>
    <m/>
    <m/>
    <m/>
    <m/>
    <m/>
    <m/>
    <m/>
    <m/>
    <m/>
    <m/>
    <m/>
    <s v="OVERHEAD"/>
    <s v="CROSSARM, WOOD"/>
    <m/>
    <s v="  "/>
    <m/>
    <m/>
    <m/>
    <m/>
    <m/>
    <m/>
    <m/>
    <m/>
    <m/>
    <m/>
    <m/>
    <m/>
    <m/>
    <m/>
    <m/>
    <m/>
    <m/>
    <m/>
    <m/>
    <m/>
    <m/>
    <m/>
    <m/>
    <m/>
    <m/>
    <m/>
    <m/>
    <m/>
    <m/>
    <m/>
    <m/>
    <m/>
    <m/>
    <m/>
    <m/>
    <m/>
    <m/>
    <m/>
    <m/>
    <m/>
    <m/>
    <m/>
    <m/>
    <m/>
    <m/>
    <m/>
    <m/>
  </r>
  <r>
    <n v="2020"/>
    <s v="FJGE"/>
    <s v="3 - QC Complete"/>
    <n v="44531"/>
    <n v="44617"/>
    <s v="Pole fire, arcing wires burnt crossarm and pole. The fire was limited to the structure alone. This information is preliminary."/>
    <s v="\\fxshare-nas05\quotashare-fs01\ESA\5 - Ignition Tracking\2021_Ignition_QC_Folders\20211020_1502632_nan_nan_T005429001"/>
    <s v=" "/>
    <s v="Y"/>
    <s v="FJGE"/>
    <s v="FNL Updated per FAS"/>
    <n v="44531"/>
    <m/>
    <s v="Not In Scope"/>
    <m/>
    <m/>
    <m/>
    <m/>
    <m/>
    <m/>
    <m/>
    <m/>
    <m/>
    <m/>
    <m/>
    <m/>
    <m/>
    <m/>
    <m/>
    <m/>
    <m/>
    <m/>
    <m/>
    <m/>
    <m/>
    <m/>
    <m/>
    <m/>
    <m/>
    <m/>
    <m/>
    <m/>
    <m/>
    <m/>
    <m/>
    <m/>
    <s v="N"/>
    <m/>
    <m/>
    <m/>
    <m/>
    <m/>
    <m/>
    <s v="N"/>
    <m/>
    <m/>
    <m/>
    <m/>
    <m/>
    <m/>
    <s v=" "/>
    <x v="66"/>
    <s v="05:40:00"/>
    <n v="44489"/>
    <s v="06:58:00"/>
    <s v="FAS"/>
    <s v="Y"/>
    <s v="N"/>
    <n v="1502632"/>
    <s v="21-0133463"/>
    <m/>
    <s v="T005429001"/>
    <n v="122230870"/>
    <m/>
    <m/>
    <m/>
    <s v=" "/>
    <x v="0"/>
    <x v="0"/>
    <s v="N"/>
    <s v="N"/>
    <s v="N"/>
    <s v="On October 20, 2021 at 0540 hours, a PG&amp;E Troubleman was dispatched to the Waldo 0401 4kV Distribution Circuit near Burlingame Avenue &amp; Shasta Street in the vicinity of El Cerrito in response to a pole fire.  Initial analysis indicates equipment failure caused the ignition. The pole is suspected to be the origin point of the fire and 1128 customers subsequently experienced an outage.  The ensuing fire was contained to PG&amp;E assets and it is unknown how the fire was suppressed.  A PG&amp;E Troubleman replaced the damaged crossarm and repaired the pole on October 20, 2021.  "/>
    <s v="PG&amp;E"/>
    <s v="Other"/>
    <s v="Pole"/>
    <s v="D"/>
    <s v="D"/>
    <s v="Structure-PG&amp;E only"/>
    <s v="Fire was contained to pole "/>
    <m/>
    <m/>
    <m/>
    <m/>
    <s v="Contamination"/>
    <s v="Contamination"/>
    <s v="Tracking"/>
    <s v="Y"/>
    <s v="Overhead"/>
    <x v="0"/>
    <s v="Pole"/>
    <s v="Crossarm, Pole"/>
    <n v="101440880"/>
    <s v=" "/>
    <x v="0"/>
    <n v="37.9112602302"/>
    <n v="-122.3115523398"/>
    <s v="Contra Costa"/>
    <s v="WALDO 0401"/>
    <n v="4000"/>
    <s v="WALDO 04017581"/>
    <x v="0"/>
    <s v="Unknown"/>
    <s v="Urban"/>
    <s v="Fire-resistive fuel bed"/>
    <s v="Cement &amp; Asphalt"/>
    <s v="N"/>
    <m/>
    <m/>
    <m/>
    <m/>
    <s v="N"/>
    <s v="N"/>
    <m/>
    <m/>
    <s v="2021-10-26"/>
    <m/>
    <m/>
    <m/>
    <m/>
    <m/>
    <m/>
    <m/>
    <m/>
    <m/>
    <m/>
    <m/>
    <m/>
    <m/>
    <m/>
    <m/>
    <m/>
    <m/>
    <m/>
    <m/>
    <s v=" "/>
    <s v="EAST BAY"/>
    <s v="RICHMOND 05"/>
    <m/>
    <s v="20211020 05:40"/>
    <s v="1502632"/>
    <s v="T005429001"/>
    <s v="10560"/>
    <s v="SAN PABLO AVE"/>
    <s v="EL CERRITO"/>
    <n v="37.909490000000012"/>
    <n v="-122.3104"/>
    <s v="AXOC"/>
    <s v="OSTI, RANDY"/>
    <s v="013350401"/>
    <m/>
    <n v="9110"/>
    <m/>
    <s v="Field Remarks: REPLACE BURNED XARM; REPAIR POLE ; Dispatcher Remarks: nan; Office Remarks: SMART MTR AUTO-GENERATED TAG "/>
    <m/>
    <m/>
    <m/>
    <m/>
    <m/>
    <m/>
    <m/>
    <m/>
    <m/>
    <m/>
    <m/>
    <m/>
    <m/>
    <m/>
    <m/>
    <m/>
    <m/>
    <m/>
    <m/>
    <m/>
    <m/>
    <m/>
    <m/>
    <m/>
    <m/>
    <m/>
    <m/>
    <m/>
    <m/>
    <m/>
    <s v="FIRE, POLE"/>
    <s v="CROSSARM, WOOD"/>
    <m/>
    <s v=" "/>
    <m/>
    <m/>
    <m/>
    <m/>
    <m/>
    <m/>
    <m/>
    <m/>
    <m/>
    <m/>
    <m/>
    <m/>
    <m/>
    <m/>
    <m/>
    <m/>
    <m/>
    <m/>
    <m/>
    <m/>
    <m/>
    <m/>
    <m/>
    <m/>
    <m/>
    <m/>
    <m/>
    <m/>
    <m/>
    <m/>
    <m/>
    <m/>
    <m/>
    <m/>
    <m/>
    <m/>
    <m/>
    <m/>
    <m/>
    <m/>
    <m/>
    <m/>
    <m/>
    <m/>
    <m/>
    <m/>
    <m/>
  </r>
  <r>
    <n v="2018"/>
    <s v="DLY6"/>
    <s v="3 - QC Complete"/>
    <n v="44585"/>
    <n v="44617"/>
    <s v="Pole fire, burnt top of pole. The fire was limited to the structure alone. This information is preliminary."/>
    <s v="\\fxshare-nas05\quotashare-fs01\ESA\5 - Ignition Tracking\2021_Ignition_QC_Folders\20211020_1502602_nan_nan_T005428973"/>
    <s v=" "/>
    <s v="Y"/>
    <s v="DLY6"/>
    <s v="UPDATED OUTAGE TIME, LAT/LONG"/>
    <n v="44585"/>
    <m/>
    <s v="Not In Scope"/>
    <m/>
    <m/>
    <m/>
    <m/>
    <m/>
    <m/>
    <m/>
    <m/>
    <m/>
    <m/>
    <m/>
    <m/>
    <m/>
    <m/>
    <m/>
    <m/>
    <m/>
    <m/>
    <m/>
    <m/>
    <m/>
    <m/>
    <m/>
    <m/>
    <m/>
    <m/>
    <m/>
    <m/>
    <m/>
    <m/>
    <m/>
    <m/>
    <s v="N"/>
    <m/>
    <m/>
    <m/>
    <m/>
    <m/>
    <m/>
    <s v="N"/>
    <m/>
    <m/>
    <m/>
    <m/>
    <m/>
    <m/>
    <s v=" "/>
    <x v="66"/>
    <s v="04:34:00"/>
    <n v="44489"/>
    <s v="04:45:00"/>
    <s v="FAS"/>
    <s v="Y"/>
    <s v="N"/>
    <n v="1502602"/>
    <s v="21-0133441"/>
    <m/>
    <s v="T005428973, T005528984"/>
    <n v="122230149"/>
    <m/>
    <m/>
    <m/>
    <s v=" "/>
    <x v="0"/>
    <x v="0"/>
    <s v="N"/>
    <s v="N"/>
    <s v="N"/>
    <s v="On October 20, 2021 at 04:34 hours, a PG&amp;E Troubleman was dispatched to the Point Pinole 1102, a 12kV Distribution Circuit on 21st Street near Lake Street in San Pablo in response to an area outage. Initial analysis indicates contact from an object caused the ignition.  Upon arriving, the troubleman located a pole fire with a failed crossarm, along with a mylar balloon lying on the conductor. The ensuing fire was contained to the pole, and it is unknown who suppressed the ignition.   A PG&amp;E Hired Contract Crew was on scene October 20, 2021 and replaced the pole, installed a primary deadend, along with an alley arm with jumpers, and a secondary arm."/>
    <s v="PG&amp;E"/>
    <s v="Other"/>
    <s v="Pole"/>
    <s v="D"/>
    <s v="D"/>
    <s v="Structure-PG&amp;E only"/>
    <s v="POLE FIRE. POLE AND CROSSARM."/>
    <m/>
    <m/>
    <m/>
    <m/>
    <s v="Contact - 3rd Party"/>
    <s v="Contact from object"/>
    <s v="Balloon contact"/>
    <s v="Y"/>
    <s v="Overhead"/>
    <x v="0"/>
    <s v="Pole"/>
    <s v="Pole, Crossarm "/>
    <s v="old pole: 101429997 new pole: 104087887"/>
    <s v=" "/>
    <x v="0"/>
    <n v="37.970379762699999"/>
    <n v="-122.3445315053"/>
    <s v="Contra Costa"/>
    <s v="POINT PINOLE 1102"/>
    <n v="12000"/>
    <s v="POINT PINOLE 1102502690"/>
    <x v="0"/>
    <s v="Unknown"/>
    <s v="Urban"/>
    <s v="Fire-resistive fuel bed"/>
    <s v="Sidewalk "/>
    <s v="N"/>
    <m/>
    <m/>
    <m/>
    <m/>
    <s v="N"/>
    <s v="N"/>
    <m/>
    <m/>
    <s v="2021-10-26"/>
    <m/>
    <m/>
    <m/>
    <m/>
    <m/>
    <m/>
    <m/>
    <m/>
    <m/>
    <m/>
    <m/>
    <m/>
    <m/>
    <m/>
    <m/>
    <m/>
    <m/>
    <m/>
    <m/>
    <s v="  "/>
    <s v="EAST BAY"/>
    <s v="RICHMOND 03"/>
    <m/>
    <n v="44489"/>
    <s v="1502602"/>
    <s v="T005428973"/>
    <s v="2871"/>
    <s v="21ST ST"/>
    <s v="SAN PABLO"/>
    <n v="37.978670000000001"/>
    <n v="-122.35272999999999"/>
    <s v="RMBT"/>
    <s v="BRADLEY, RENALDO"/>
    <s v="014261102"/>
    <m/>
    <n v="9110"/>
    <m/>
    <s v="Field Remarks: POLE FIRE. POLE AND CROSSARM.; Dispatcher Remarks: nan; Office Remarks: SMART MTR AUTO-GENERATED TAG "/>
    <m/>
    <m/>
    <m/>
    <m/>
    <m/>
    <m/>
    <m/>
    <m/>
    <m/>
    <m/>
    <m/>
    <m/>
    <m/>
    <m/>
    <m/>
    <m/>
    <m/>
    <m/>
    <m/>
    <m/>
    <m/>
    <m/>
    <m/>
    <m/>
    <m/>
    <m/>
    <m/>
    <m/>
    <m/>
    <m/>
    <s v="FIRE, POLE"/>
    <s v="POLE-WOOD"/>
    <m/>
    <s v="  "/>
    <m/>
    <m/>
    <m/>
    <m/>
    <m/>
    <m/>
    <m/>
    <m/>
    <m/>
    <m/>
    <m/>
    <m/>
    <m/>
    <m/>
    <m/>
    <m/>
    <m/>
    <m/>
    <m/>
    <m/>
    <m/>
    <m/>
    <m/>
    <m/>
    <m/>
    <m/>
    <m/>
    <m/>
    <m/>
    <m/>
    <m/>
    <m/>
    <m/>
    <m/>
    <m/>
    <m/>
    <m/>
    <m/>
    <m/>
    <m/>
    <m/>
    <m/>
    <m/>
    <m/>
    <m/>
    <m/>
    <m/>
  </r>
  <r>
    <n v="2017"/>
    <s v="BRV6"/>
    <s v="3 - QC Complete"/>
    <n v="44536"/>
    <n v="44617"/>
    <s v="Pole fire, likely caused by arcing. The fire was limited to the structure alone. This information is preliminary."/>
    <s v="\\fxshare-nas05\quotashare-fs01\ESA\5 - Ignition Tracking\2021_Ignition_QC_Folders\20211020_1502577_nan_nan_T005428955"/>
    <s v=" "/>
    <s v="Y"/>
    <s v="BRV6"/>
    <s v="Changed Outage time from 0343 to 0340 to match ILIS FNL. Change Lat/Long from 38.1818800, -122.1856600 to 38.211475711, -122.2601386969"/>
    <n v="44519"/>
    <m/>
    <s v="Not In Scope"/>
    <m/>
    <m/>
    <m/>
    <m/>
    <m/>
    <m/>
    <m/>
    <m/>
    <m/>
    <m/>
    <m/>
    <m/>
    <m/>
    <m/>
    <m/>
    <m/>
    <m/>
    <m/>
    <m/>
    <m/>
    <m/>
    <m/>
    <m/>
    <m/>
    <m/>
    <m/>
    <m/>
    <m/>
    <m/>
    <m/>
    <m/>
    <m/>
    <s v="N"/>
    <m/>
    <m/>
    <m/>
    <m/>
    <m/>
    <m/>
    <s v="N"/>
    <m/>
    <m/>
    <m/>
    <m/>
    <m/>
    <m/>
    <s v=" "/>
    <x v="66"/>
    <s v="03:43:00"/>
    <n v="44489"/>
    <s v="03:40:00"/>
    <s v="FAS"/>
    <s v="Y"/>
    <s v="N"/>
    <n v="1502577"/>
    <s v="21-0133433"/>
    <m/>
    <s v="T005428955"/>
    <n v="122230790"/>
    <m/>
    <m/>
    <m/>
    <s v=" "/>
    <x v="0"/>
    <x v="0"/>
    <s v="N"/>
    <s v="N"/>
    <s v="N"/>
    <s v="On October 20, 2021 at 0345 hours, a PG&amp;E Troubleman was dispatched to the Highway 1102 12kV Distribution Circuit in the vicinity of Tower Rd and Devlin Rd, American Canyon in response to a pole fire. Initial analysis indicates tracking caused the ignition. The insulator bracket bolts in the primary pole is suspected to be the origin point of the fire and resulted in 636 customers experienced an outage. The ensuing fire was contained to PG&amp;E assets and it is unknown who suppressed the fire. PG&amp;E Crew replaced the damaged pole, transformer and cutouts on October 20, 2021."/>
    <s v="PG&amp;E"/>
    <s v="Other"/>
    <s v="Pole"/>
    <s v="D"/>
    <s v="D"/>
    <s v="Structure-PG&amp;E only"/>
    <m/>
    <m/>
    <m/>
    <m/>
    <m/>
    <s v="Contamination"/>
    <s v="Contamination"/>
    <s v="Tracking"/>
    <s v="Y"/>
    <s v="Overhead"/>
    <x v="0"/>
    <s v="Pole"/>
    <s v="Pole, Transformer, Crossarm, Cutouts"/>
    <n v="102290123"/>
    <s v=" "/>
    <x v="0"/>
    <n v="38.211475710999999"/>
    <n v="-122.2601386969"/>
    <s v="Napa"/>
    <s v="HIGHWAY 1102"/>
    <n v="12000"/>
    <s v="HIGHWAY 1102700"/>
    <x v="0"/>
    <s v="Unknown"/>
    <s v="Urban"/>
    <s v="Fire-resistive fuel bed"/>
    <s v="Sidewalk, Asphalt"/>
    <s v="N"/>
    <m/>
    <m/>
    <m/>
    <m/>
    <s v="N"/>
    <s v="N"/>
    <m/>
    <m/>
    <s v="2021-10-26"/>
    <m/>
    <m/>
    <m/>
    <m/>
    <m/>
    <m/>
    <m/>
    <m/>
    <m/>
    <m/>
    <m/>
    <m/>
    <m/>
    <m/>
    <m/>
    <m/>
    <m/>
    <m/>
    <m/>
    <s v=" "/>
    <s v="NORTH BAY"/>
    <s v="VALLEJO 04"/>
    <m/>
    <s v="20211020 03:43"/>
    <s v="1502577"/>
    <s v="T005428955"/>
    <s v="350"/>
    <s v="TOWER RD @ EASTSID"/>
    <s v="NAPA"/>
    <n v="38.18188"/>
    <n v="-122.25525"/>
    <s v="C1AN"/>
    <s v="ALFARO, CHRIS"/>
    <s v="042651102"/>
    <m/>
    <n v="9002"/>
    <m/>
    <s v="Field Remarks: Pole top Fire/ Replace A tag made /Sup notified Pics &amp; Notes attached to A tag; Dispatcher Remarks: nan; Office Remarks: AXS-AXS OK XSTR-HWY 29 PWR-Y WILSON - SPARKING FROM POWER LINE POLE TO POLE IFO ADDRESS; SLIGHT RAINUPDATE @ 0356 FD ONS.. BLWN  TRANSFORMER, SMALL FIRE... TMAN ALREADY ENR, RELAYED ETA TO 911"/>
    <m/>
    <m/>
    <m/>
    <m/>
    <m/>
    <m/>
    <m/>
    <m/>
    <m/>
    <m/>
    <m/>
    <m/>
    <m/>
    <m/>
    <m/>
    <m/>
    <m/>
    <m/>
    <m/>
    <m/>
    <m/>
    <m/>
    <m/>
    <m/>
    <m/>
    <m/>
    <m/>
    <m/>
    <m/>
    <m/>
    <s v="FIRE, POLE"/>
    <s v="POLE-WOOD"/>
    <m/>
    <s v=" "/>
    <m/>
    <m/>
    <m/>
    <m/>
    <m/>
    <m/>
    <m/>
    <m/>
    <m/>
    <m/>
    <m/>
    <m/>
    <m/>
    <m/>
    <m/>
    <m/>
    <m/>
    <m/>
    <m/>
    <m/>
    <m/>
    <m/>
    <m/>
    <m/>
    <m/>
    <m/>
    <m/>
    <m/>
    <m/>
    <m/>
    <m/>
    <m/>
    <m/>
    <m/>
    <m/>
    <m/>
    <m/>
    <m/>
    <m/>
    <m/>
    <m/>
    <m/>
    <m/>
    <m/>
    <m/>
    <m/>
    <m/>
  </r>
  <r>
    <n v="2016"/>
    <s v="BRV6"/>
    <s v="3 - QC Complete"/>
    <n v="44536"/>
    <n v="44617"/>
    <s v="Pole fire resulted in lines down. The fire was limited to the structure alone. This information is preliminary."/>
    <s v="\\fxshare-nas05\quotashare-fs01\ESA\5 - Ignition Tracking\2021_Ignition_QC_Folders\20211020_1502558_nan_nan_T005428932"/>
    <s v=" "/>
    <s v="Y"/>
    <s v="BRV6"/>
    <s v="Changed Outage Time from 0146 to 0137 to match ILIS FNL. Change Lat/Long from 39.5319600, -122.1856600 to 39.5127221675, -122.2023870262. Nominal voltage from 21kV to 12kV to match EDGIS. Circuit Protection Zone changed from LR 14532 to LR 57110. Material at origin changed from Pole to Crossarm. Added Field Order ID T0054289833 "/>
    <n v="44522"/>
    <m/>
    <s v="Not In Scope"/>
    <m/>
    <m/>
    <m/>
    <m/>
    <m/>
    <m/>
    <m/>
    <m/>
    <m/>
    <m/>
    <m/>
    <m/>
    <m/>
    <m/>
    <m/>
    <m/>
    <m/>
    <m/>
    <m/>
    <m/>
    <m/>
    <m/>
    <m/>
    <m/>
    <m/>
    <m/>
    <m/>
    <m/>
    <m/>
    <m/>
    <m/>
    <m/>
    <s v="N"/>
    <m/>
    <m/>
    <m/>
    <m/>
    <m/>
    <m/>
    <s v="N"/>
    <m/>
    <m/>
    <m/>
    <m/>
    <m/>
    <m/>
    <s v=" "/>
    <x v="66"/>
    <s v="01:46:00"/>
    <n v="44489"/>
    <s v="01:37:00"/>
    <s v="FAS"/>
    <s v="Y"/>
    <s v="N"/>
    <n v="1502558"/>
    <s v="21-0133421.1"/>
    <m/>
    <s v="T005428932, T005428933"/>
    <n v="122230709"/>
    <m/>
    <m/>
    <m/>
    <s v=" "/>
    <x v="0"/>
    <x v="0"/>
    <s v="N"/>
    <s v="N"/>
    <s v="N"/>
    <s v="On October 20, 2021 at 0146 hours, a PG&amp;E Troubleman was dispatched to the Logan Creek 2101 12kV Distribution Circuit in the vicinity of Elm St and Merrill Ave, Willows in response to a pole fire. Initial analysis indicates tracking caused the ignition. A primary crossarm is suspected to be the origin point of the fire and resulted in 550 customers experienced an outage. The ensuing fire was contained to PG&amp;E assets and it is unknown who suppressed the fire. PG&amp;E Crew replaced the damaged crossarm on October 21, 2021."/>
    <s v="PG&amp;E"/>
    <s v="Other"/>
    <s v="Crossarm"/>
    <s v="D"/>
    <s v="D"/>
    <s v="Structure-PG&amp;E only"/>
    <m/>
    <m/>
    <m/>
    <m/>
    <m/>
    <s v="Contamination"/>
    <s v="Contamination"/>
    <s v="Tracking"/>
    <s v="N"/>
    <s v="Overhead"/>
    <x v="0"/>
    <s v="Crossarm"/>
    <s v="Crossarm, Insulator"/>
    <n v="100341019"/>
    <s v=" "/>
    <x v="0"/>
    <n v="39.512722167500002"/>
    <n v="-122.2023870262"/>
    <s v="Glenn"/>
    <s v="LOGAN CREEK 2101"/>
    <n v="12000"/>
    <s v="LOGAN CREEK 210157110"/>
    <x v="0"/>
    <s v="Unknown"/>
    <s v="Urban"/>
    <s v="Fire-resistive fuel bed"/>
    <s v="Cement/Asphalt"/>
    <s v="N"/>
    <m/>
    <m/>
    <m/>
    <m/>
    <s v="N"/>
    <s v="N"/>
    <m/>
    <m/>
    <s v="2021-10-26"/>
    <m/>
    <m/>
    <m/>
    <m/>
    <m/>
    <m/>
    <m/>
    <m/>
    <m/>
    <m/>
    <m/>
    <m/>
    <m/>
    <m/>
    <m/>
    <m/>
    <m/>
    <m/>
    <m/>
    <s v=" "/>
    <s v="NORTH VALLEY"/>
    <s v="ORLAND"/>
    <m/>
    <s v="20211020 01:46"/>
    <s v="1502558"/>
    <s v="T005428932"/>
    <s v="603"/>
    <s v="S MARSHALL AVE"/>
    <s v="WILLOWS"/>
    <n v="39.531959999999998"/>
    <n v="-122.18566"/>
    <s v="MNP6"/>
    <s v="POLANDER, MARCUS"/>
    <s v="103142101"/>
    <m/>
    <n v="9002"/>
    <m/>
    <s v="Field Remarks: KING PIN,CROSSARM 50 FT OF 1/0; Dispatcher Remarks: nan; Office Remarks: A:UNK;X:W CEDAR S;R:CALLER REPORTED FIRE ON POLE; TRANSFORMER BLEW. ADVSD CUST TO CALL FD.  CUST HUNG UP B4 I CULD VERIFY AXS AN D CONTACT INFO"/>
    <m/>
    <m/>
    <m/>
    <m/>
    <m/>
    <m/>
    <m/>
    <m/>
    <m/>
    <m/>
    <m/>
    <m/>
    <m/>
    <m/>
    <m/>
    <m/>
    <m/>
    <m/>
    <m/>
    <m/>
    <m/>
    <m/>
    <m/>
    <m/>
    <m/>
    <m/>
    <m/>
    <m/>
    <m/>
    <m/>
    <s v="FIRE, POLE"/>
    <s v="POLE-WOOD"/>
    <m/>
    <s v=" "/>
    <m/>
    <m/>
    <m/>
    <m/>
    <m/>
    <m/>
    <m/>
    <m/>
    <m/>
    <m/>
    <m/>
    <m/>
    <m/>
    <m/>
    <m/>
    <m/>
    <m/>
    <m/>
    <m/>
    <m/>
    <m/>
    <m/>
    <m/>
    <m/>
    <m/>
    <m/>
    <m/>
    <m/>
    <m/>
    <m/>
    <m/>
    <m/>
    <m/>
    <m/>
    <m/>
    <m/>
    <m/>
    <m/>
    <m/>
    <m/>
    <m/>
    <m/>
    <m/>
    <m/>
    <m/>
    <m/>
    <m/>
  </r>
  <r>
    <n v="2015"/>
    <s v="BRV6"/>
    <s v="3 - QC Complete"/>
    <n v="44536"/>
    <n v="44617"/>
    <s v="Crossarm fire possibly due to tracking. The ensuing fire appears to be limited to PG&amp;E assets. This information is preliminary."/>
    <s v="\\fxshare-nas05\quotashare-fs01\ESA\5 - Ignition Tracking\2021_Ignition_QC_Folders\20211020_1503885_nan_nan_T005430550"/>
    <s v=" "/>
    <s v="Y"/>
    <s v="BRV6"/>
    <s v="Changed Outage Date/Time from 10/20/21 2350 to 10/21/21 0005."/>
    <n v="44519"/>
    <m/>
    <s v="Not In Scope"/>
    <m/>
    <m/>
    <m/>
    <m/>
    <m/>
    <m/>
    <m/>
    <m/>
    <m/>
    <m/>
    <m/>
    <m/>
    <m/>
    <m/>
    <m/>
    <m/>
    <m/>
    <m/>
    <m/>
    <m/>
    <m/>
    <m/>
    <m/>
    <m/>
    <m/>
    <m/>
    <m/>
    <m/>
    <m/>
    <m/>
    <m/>
    <m/>
    <s v="N"/>
    <m/>
    <m/>
    <m/>
    <m/>
    <m/>
    <m/>
    <s v="N"/>
    <m/>
    <m/>
    <m/>
    <m/>
    <m/>
    <m/>
    <s v=" "/>
    <x v="66"/>
    <s v="23:50:00"/>
    <n v="44490"/>
    <s v="00:05:00"/>
    <s v="FAS"/>
    <s v="Y"/>
    <s v="N"/>
    <s v="1503885, 1503987"/>
    <s v="21-0134148"/>
    <m/>
    <s v="T005430550, T005430551"/>
    <n v="122236679"/>
    <m/>
    <m/>
    <m/>
    <s v=" "/>
    <x v="0"/>
    <x v="0"/>
    <s v="N"/>
    <s v="N"/>
    <s v="N"/>
    <s v="On October 20, 2021 at 2350 hours, a PG&amp;E Troubleman was dispatched to the Davis 1101 12kV Distribution Circuit in the vicinity of Chiles Rd and Levee Rd, Davis in response to a pole fire. Initial analysis indicates tracking caused the ignition. A primary crossarm is suspected to be the origin point of the fire and resulted in 122 customers experienced an outage. The ensuing fire was contained to PG&amp;E assets and it is unknown who suppressed the fire. PG&amp;E Crew replaced the damaged crossarm on October 21, 2021."/>
    <s v="PG&amp;E"/>
    <s v="Other"/>
    <s v="Crossarm"/>
    <s v="D"/>
    <s v="D"/>
    <s v="Structure-PG&amp;E only"/>
    <m/>
    <m/>
    <m/>
    <m/>
    <m/>
    <s v="Contamination"/>
    <s v="Contamination"/>
    <s v="Tracking"/>
    <s v="Y"/>
    <s v="Overhead"/>
    <x v="0"/>
    <s v="Crossarm"/>
    <s v="Crossarm, pole, tranformer, cutout, insulator"/>
    <n v="101592263"/>
    <s v=" "/>
    <x v="0"/>
    <n v="38.558218599699998"/>
    <n v="-121.6431848438"/>
    <s v="Yolo"/>
    <s v="DAVIS 1101"/>
    <n v="12000"/>
    <s v="DAVIS 11019702"/>
    <x v="0"/>
    <s v="Unknown"/>
    <s v="Urban"/>
    <s v="Fire-resistive fuel bed"/>
    <s v="Gravel"/>
    <s v="N"/>
    <m/>
    <m/>
    <m/>
    <m/>
    <s v="N"/>
    <s v="N"/>
    <m/>
    <m/>
    <s v="2021-10-26"/>
    <m/>
    <m/>
    <m/>
    <m/>
    <m/>
    <m/>
    <m/>
    <m/>
    <m/>
    <m/>
    <m/>
    <m/>
    <m/>
    <m/>
    <m/>
    <m/>
    <m/>
    <m/>
    <m/>
    <s v=" "/>
    <s v="SACRAMENTO"/>
    <s v="WOODLAND 01"/>
    <m/>
    <s v="20211020 23:50"/>
    <s v="1503885"/>
    <s v="T005430550"/>
    <s v="46735"/>
    <s v="COUNTY RD 32B"/>
    <s v="DAVIS"/>
    <n v="38.555409999999988"/>
    <n v="-121.68702"/>
    <s v="JDHX"/>
    <s v="HODGES, JOHN"/>
    <s v="062041101"/>
    <m/>
    <n v="9002"/>
    <m/>
    <s v="Field Remarks: PHASE LAYING ON CROSSARM, BURNED ARM. MADE SAFE, CREW TO REPLACE; Dispatcher Remarks: nan; Office Remarks: A:OK;X:CHILES RD;R:FD REQ ASSIT, PWR-Y "/>
    <m/>
    <m/>
    <m/>
    <m/>
    <m/>
    <m/>
    <m/>
    <m/>
    <m/>
    <m/>
    <m/>
    <m/>
    <m/>
    <m/>
    <m/>
    <m/>
    <m/>
    <m/>
    <m/>
    <m/>
    <m/>
    <m/>
    <m/>
    <m/>
    <m/>
    <m/>
    <m/>
    <m/>
    <m/>
    <m/>
    <s v="OVERHEAD"/>
    <s v="CROSSARM, WOOD"/>
    <m/>
    <s v=" "/>
    <m/>
    <m/>
    <m/>
    <m/>
    <m/>
    <m/>
    <m/>
    <m/>
    <m/>
    <m/>
    <m/>
    <m/>
    <m/>
    <m/>
    <m/>
    <m/>
    <m/>
    <m/>
    <m/>
    <m/>
    <m/>
    <m/>
    <m/>
    <m/>
    <m/>
    <m/>
    <m/>
    <m/>
    <m/>
    <m/>
    <m/>
    <m/>
    <m/>
    <m/>
    <m/>
    <m/>
    <m/>
    <m/>
    <m/>
    <m/>
    <m/>
    <m/>
    <m/>
    <m/>
    <m/>
    <m/>
    <m/>
  </r>
  <r>
    <n v="2014"/>
    <s v="CFMD"/>
    <s v="3 - QC Complete"/>
    <n v="44588"/>
    <n v="44617"/>
    <s v="Pole fire likely due to tracking. The ensuing fire appears to be limited to PG&amp;E assets. This information is preliminary."/>
    <s v="\\fxshare-nas05\quotashare-fs01\ESA\5 - Ignition Tracking\2021_Ignition_QC_Folders\20211020_1503526_nan_nan_T005430487"/>
    <s v=" "/>
    <s v="Y"/>
    <s v="CFMD"/>
    <s v="Outage time, added ILIS, "/>
    <n v="44587"/>
    <m/>
    <s v="Not In Scope"/>
    <m/>
    <m/>
    <m/>
    <m/>
    <m/>
    <m/>
    <m/>
    <m/>
    <m/>
    <m/>
    <m/>
    <m/>
    <m/>
    <m/>
    <m/>
    <m/>
    <m/>
    <m/>
    <m/>
    <m/>
    <m/>
    <m/>
    <m/>
    <m/>
    <m/>
    <m/>
    <m/>
    <m/>
    <m/>
    <m/>
    <m/>
    <m/>
    <m/>
    <m/>
    <m/>
    <m/>
    <m/>
    <m/>
    <m/>
    <s v="N"/>
    <m/>
    <m/>
    <m/>
    <m/>
    <m/>
    <m/>
    <s v=" "/>
    <x v="66"/>
    <s v="22:32:00"/>
    <n v="44489"/>
    <s v="18:48:00"/>
    <s v="FAS"/>
    <s v="Y"/>
    <s v="N"/>
    <n v="1503526"/>
    <s v="21-0134104"/>
    <m/>
    <s v="T005430487"/>
    <n v="122236672"/>
    <s v="111583231 - 4/2016_x000a__x000a_121706505 -7/2021"/>
    <m/>
    <m/>
    <s v=" "/>
    <x v="0"/>
    <x v="0"/>
    <s v="N"/>
    <s v="N"/>
    <s v="N"/>
    <s v="On October 20th, 2021 at approximately 22:32 hours, a PG&amp;E troubleman was dispatched to the Edenvale 2105, 12kV distribution circuit in a circuit protection zone on Kalana Avenue in the City of Morgan Hill in the San Jose Division. The responding troubleman assessed a damaged pole reported by a customer that reported seeing small flames and smoke. Initial analysis indicates the fire was caused by equipment failure, as a result of tracking. The ensuing fire was limited to PG&amp;E assets.  PG&amp;E crews replaced the pole, transformer, cutout ,crossarm and insulator on priority A Electric Corrective tag #122236672 on 10/21/2021.  This incident occurred in a Non-HFTD with cloudy, rain and light wind weather conditions. This information is preliminary."/>
    <s v="PG&amp;E"/>
    <s v="Other"/>
    <s v="Pole"/>
    <s v="D"/>
    <s v="D"/>
    <s v="Structure-PG&amp;E only"/>
    <m/>
    <m/>
    <m/>
    <m/>
    <m/>
    <s v="Contamination"/>
    <s v="Contamination"/>
    <s v="Tracking"/>
    <s v="Y"/>
    <s v="Overhead"/>
    <x v="0"/>
    <s v="Pole"/>
    <s v="Pole "/>
    <n v="100601467"/>
    <s v=" "/>
    <x v="0"/>
    <n v="37.178445709499996"/>
    <n v="-121.7046678196"/>
    <s v="Santa Clara"/>
    <s v="EDENVALE 2105"/>
    <n v="21000"/>
    <m/>
    <x v="0"/>
    <s v="Unknown"/>
    <s v="Herbaceous"/>
    <s v="Fire-resistive fuel bed"/>
    <s v="Dirt"/>
    <s v="N"/>
    <m/>
    <m/>
    <m/>
    <m/>
    <s v="N"/>
    <s v="N"/>
    <m/>
    <m/>
    <s v="2021-10-26"/>
    <m/>
    <m/>
    <m/>
    <m/>
    <m/>
    <m/>
    <m/>
    <m/>
    <m/>
    <m/>
    <m/>
    <m/>
    <m/>
    <m/>
    <m/>
    <m/>
    <m/>
    <m/>
    <m/>
    <s v="  "/>
    <s v="SAN JOSE"/>
    <s v="SAN JOSE 12"/>
    <m/>
    <n v="44489"/>
    <s v="1503526"/>
    <s v="T005430487"/>
    <s v="40"/>
    <s v="KALANA AVE"/>
    <s v="MORGAN HILL"/>
    <n v="37.180100000000003"/>
    <n v="-121.70217"/>
    <s v="FWB3"/>
    <s v="BRANDT, FRED"/>
    <s v="082952105"/>
    <m/>
    <n v="9110"/>
    <m/>
    <s v="Field Remarks: EMG tag to replace open delta bank pole xarm; Dispatcher Remarks: nan; Office Remarks: AXS-AXS OK XSTR-DOUGHERTY PWR-Y AXS OK; POLE FIRE; CUST CHAD COCKAYNE REPORTING POLE FIRE NEAR HIS HOME. SMALL FLAME AND SMOKE L OCATED AT THE TOP OF WOODEN POLE WHERE THE CROSSMEMBER IS.CUST STATES POLE IS ACCESSIBLE FROM THE ROAD NEAR HOME."/>
    <m/>
    <m/>
    <m/>
    <m/>
    <m/>
    <m/>
    <m/>
    <m/>
    <m/>
    <m/>
    <m/>
    <m/>
    <m/>
    <m/>
    <m/>
    <m/>
    <m/>
    <m/>
    <m/>
    <m/>
    <m/>
    <m/>
    <m/>
    <m/>
    <m/>
    <m/>
    <m/>
    <m/>
    <m/>
    <m/>
    <s v="OVERHEAD"/>
    <s v="POLE-WOOD"/>
    <m/>
    <s v="  "/>
    <m/>
    <m/>
    <m/>
    <m/>
    <m/>
    <m/>
    <m/>
    <m/>
    <m/>
    <m/>
    <m/>
    <m/>
    <m/>
    <m/>
    <m/>
    <m/>
    <m/>
    <m/>
    <m/>
    <m/>
    <m/>
    <m/>
    <m/>
    <m/>
    <m/>
    <m/>
    <m/>
    <m/>
    <m/>
    <m/>
    <m/>
    <m/>
    <m/>
    <m/>
    <m/>
    <m/>
    <m/>
    <m/>
    <m/>
    <m/>
    <m/>
    <m/>
    <m/>
    <m/>
    <m/>
    <m/>
    <m/>
  </r>
  <r>
    <n v="2013"/>
    <s v="CFMD"/>
    <s v="3 - QC Complete"/>
    <n v="44588"/>
    <n v="44617"/>
    <s v="Pole fire likely due to tracking. The ensuing fire appears to be limited to PG&amp;E assets. This information is preliminary."/>
    <s v="\\fxshare-nas05\quotashare-fs01\ESA\5 - Ignition Tracking\2021_Ignition_QC_Folders\20211020_1503772_nan_nan_T005430451"/>
    <s v=" "/>
    <s v="Y"/>
    <s v="CFMD"/>
    <s v="Outage time update, added ILIS, Equipment ID"/>
    <n v="44587"/>
    <m/>
    <s v="Not In Scope"/>
    <m/>
    <m/>
    <m/>
    <m/>
    <m/>
    <m/>
    <m/>
    <m/>
    <m/>
    <m/>
    <m/>
    <m/>
    <m/>
    <m/>
    <m/>
    <m/>
    <m/>
    <m/>
    <m/>
    <m/>
    <m/>
    <m/>
    <m/>
    <m/>
    <m/>
    <m/>
    <m/>
    <m/>
    <m/>
    <m/>
    <m/>
    <m/>
    <s v="N"/>
    <m/>
    <m/>
    <m/>
    <m/>
    <m/>
    <m/>
    <s v="N"/>
    <m/>
    <m/>
    <m/>
    <m/>
    <m/>
    <m/>
    <s v=" "/>
    <x v="66"/>
    <s v="21:50:00"/>
    <n v="44489"/>
    <s v="21:49:00"/>
    <s v="FAS"/>
    <s v="Y"/>
    <s v="N"/>
    <n v="1503772"/>
    <s v="21-0134125"/>
    <m/>
    <s v="T005430451"/>
    <n v="122236528"/>
    <s v="121955385 - Inspection 8/25/21"/>
    <m/>
    <m/>
    <s v=" "/>
    <x v="0"/>
    <x v="0"/>
    <s v="N"/>
    <s v="N"/>
    <s v="N"/>
    <s v="On October 20th, 2021 at approximately 21:50 hours, a PG&amp;E troubleman was dispatched to the Morgan Hill 2109, 12kV distribution circuit in a circuit protection zone on E Dunn Avenue in the City of Morgan Hill in the San Jose Division. The responding troubleman assessed a damaged pole. Initial analysis indicates the fire was caused by equipment failure, as a result of tracking. The ensuing fire was limited to PG&amp;E assets.  PG&amp;E crews replaced the crossarm,  cutout and insulators on priority A Electric Corrective tag #122236528on 10/21/2021.  This incident occurred in a Non-HFTD with clear and light wind weather conditions. This information is preliminary."/>
    <s v="PG&amp;E"/>
    <s v="Other"/>
    <s v="Crossarm"/>
    <s v="D"/>
    <s v="D"/>
    <s v="Structure-PG&amp;E only"/>
    <m/>
    <m/>
    <m/>
    <m/>
    <m/>
    <s v="Contamination"/>
    <s v="Contamination"/>
    <s v="Tracking"/>
    <s v="Y"/>
    <s v="Overhead"/>
    <x v="0"/>
    <s v="Crossarm"/>
    <s v="Crossarm, Cutout, Insulator"/>
    <n v="100603199"/>
    <s v=" "/>
    <x v="0"/>
    <n v="37.142490467800002"/>
    <n v="-121.6117252801"/>
    <s v="Santa Clara"/>
    <s v="MORGAN HILL 2109"/>
    <n v="21000"/>
    <s v="MORGAN HILL 2109XR246"/>
    <x v="0"/>
    <s v="Unknown"/>
    <s v="Herbaceous"/>
    <s v="Fire-resistive fuel bed"/>
    <s v="Dirt"/>
    <s v="N"/>
    <m/>
    <m/>
    <m/>
    <m/>
    <s v="N"/>
    <s v="N"/>
    <m/>
    <m/>
    <s v="2021-10-26"/>
    <m/>
    <m/>
    <m/>
    <m/>
    <m/>
    <m/>
    <m/>
    <m/>
    <m/>
    <m/>
    <m/>
    <m/>
    <m/>
    <m/>
    <m/>
    <m/>
    <m/>
    <m/>
    <m/>
    <s v="  "/>
    <s v="SAN JOSE"/>
    <s v="GILROY 01"/>
    <m/>
    <n v="44489"/>
    <s v="1503772"/>
    <s v="T005430451"/>
    <s v="2275"/>
    <s v="E DUNNE AVE"/>
    <s v="MORGAN HILL"/>
    <n v="37.14329"/>
    <n v="-121.60973"/>
    <s v="FWB3"/>
    <s v="BRANDT, FRED"/>
    <s v="083242109"/>
    <m/>
    <n v="9111"/>
    <m/>
    <s v="Field Remarks: replace xarm and insulators due to pole fire, Pole scheduled to be replaced next week and cust needs power ASAP for elderly folks.; Dispatcher Remarks: nan; Office Remarks: A:.;X:.;R:TO BRANDT, PWR-Y "/>
    <m/>
    <m/>
    <m/>
    <m/>
    <m/>
    <m/>
    <m/>
    <m/>
    <m/>
    <m/>
    <m/>
    <m/>
    <m/>
    <m/>
    <m/>
    <m/>
    <m/>
    <m/>
    <m/>
    <m/>
    <m/>
    <m/>
    <m/>
    <m/>
    <m/>
    <m/>
    <m/>
    <m/>
    <m/>
    <m/>
    <s v="OVERHEAD"/>
    <s v="CROSSARM, WOOD"/>
    <m/>
    <s v="  "/>
    <m/>
    <m/>
    <m/>
    <m/>
    <m/>
    <m/>
    <m/>
    <m/>
    <m/>
    <m/>
    <m/>
    <m/>
    <m/>
    <m/>
    <m/>
    <m/>
    <m/>
    <m/>
    <m/>
    <m/>
    <m/>
    <m/>
    <m/>
    <m/>
    <m/>
    <m/>
    <m/>
    <m/>
    <m/>
    <m/>
    <m/>
    <m/>
    <m/>
    <m/>
    <m/>
    <m/>
    <m/>
    <m/>
    <m/>
    <m/>
    <m/>
    <m/>
    <m/>
    <m/>
    <m/>
    <m/>
    <m/>
  </r>
  <r>
    <n v="2012"/>
    <s v="FJGE"/>
    <s v="3 - QC Complete"/>
    <n v="44536"/>
    <n v="44617"/>
    <s v="Pole fire likely due to tracking. The ensuing fire appears to be limited to PG&amp;E assets. This information is preliminary."/>
    <s v="\\fxshare-nas05\quotashare-fs01\ESA\5 - Ignition Tracking\2021_Ignition_QC_Folders\20211020_1503764_nan_nan_T005430443"/>
    <s v=" "/>
    <s v="Y"/>
    <s v="FJGE"/>
    <s v="Created time updated per FAS, FNL updated per FAS"/>
    <n v="44532"/>
    <m/>
    <s v="Not In Scope"/>
    <m/>
    <m/>
    <m/>
    <m/>
    <m/>
    <m/>
    <m/>
    <m/>
    <m/>
    <m/>
    <m/>
    <m/>
    <m/>
    <m/>
    <m/>
    <m/>
    <m/>
    <m/>
    <m/>
    <m/>
    <m/>
    <m/>
    <m/>
    <m/>
    <m/>
    <m/>
    <m/>
    <m/>
    <m/>
    <m/>
    <m/>
    <m/>
    <s v="N"/>
    <m/>
    <m/>
    <m/>
    <m/>
    <m/>
    <m/>
    <s v="Y"/>
    <n v="44532"/>
    <n v="44532"/>
    <s v="LAWI"/>
    <s v="Lyle Wendling: 925-326-8952"/>
    <s v="Ignition was due to tracking.  Fire was contained to pole.  Contra Costa Fire Dept extinguished the fire.  "/>
    <m/>
    <s v=" "/>
    <x v="66"/>
    <s v="21:41:00"/>
    <n v="44489"/>
    <s v="21:40:00"/>
    <s v="FAS"/>
    <s v="Y"/>
    <s v="N"/>
    <n v="1503764"/>
    <m/>
    <m/>
    <s v="T005430443"/>
    <n v="122236483"/>
    <m/>
    <m/>
    <m/>
    <s v=" "/>
    <x v="0"/>
    <x v="0"/>
    <s v="N"/>
    <s v="N"/>
    <s v="N"/>
    <s v="On October 20, 2021 at 2142 hours, a PG&amp;E Troubleman was dispatched to the Tidewater 2109 21kV Distribution Circuit in the vicinity of Oak Grove Road and Minert Road, Concord in response to a pole fire.  Initial analysis indicates tracking caused the ignition and a crossarm is suspected to be the origin point of the fire.  The ensuing fire was contained to PG&amp;E assets and Contra Costa Fire Department suppressed the fire.  A PG&amp;E crew replaced a damaged crossarm on October 20, 2021. "/>
    <s v="PG&amp;E"/>
    <s v="Other"/>
    <s v="Crossarm"/>
    <s v="D"/>
    <s v="D"/>
    <s v="Structure-PG&amp;E only"/>
    <s v="Contained to pole. "/>
    <m/>
    <m/>
    <m/>
    <m/>
    <s v="Contamination"/>
    <s v="Contamination"/>
    <s v="Tracking"/>
    <s v="Y"/>
    <s v="Overhead"/>
    <x v="0"/>
    <s v="Crossarm"/>
    <s v="Crossarm "/>
    <m/>
    <s v=" "/>
    <x v="0"/>
    <n v="37.941876402699997"/>
    <n v="-122.0283398463"/>
    <s v="Contra Costa"/>
    <s v="TIDEWATER 2109"/>
    <n v="21000"/>
    <s v="TIDEWATER 210978302"/>
    <x v="0"/>
    <s v="Contra Costa Fire Department "/>
    <s v="Urban"/>
    <s v="Grass Fuel Model"/>
    <s v="Grass"/>
    <s v="N"/>
    <m/>
    <m/>
    <m/>
    <m/>
    <s v="N"/>
    <s v="N"/>
    <m/>
    <m/>
    <s v="2021-10-26"/>
    <m/>
    <m/>
    <m/>
    <m/>
    <m/>
    <m/>
    <m/>
    <m/>
    <m/>
    <m/>
    <m/>
    <m/>
    <m/>
    <m/>
    <m/>
    <m/>
    <m/>
    <m/>
    <m/>
    <s v="  "/>
    <s v="DIABLO"/>
    <s v="CONCORD 04"/>
    <m/>
    <n v="44489"/>
    <s v="1503764"/>
    <s v="T005430443"/>
    <s v="867"/>
    <s v="CLAREWOOD CT"/>
    <s v="CONCORD"/>
    <n v="37.940570000000001"/>
    <n v="-122.02822"/>
    <s v="LAWI"/>
    <s v="WENDLING, LYLE "/>
    <s v="014652109"/>
    <m/>
    <n v="9002"/>
    <m/>
    <s v="Field Remarks: crew to replace x arms at c/o 6533; Dispatcher Remarks: nan; Office Remarks: A:OK;X:SMITH LN;R:PER CCFD ONSITE AND REQ ETA 925-485-4855 FOR POLE FIRE, PWR-Y "/>
    <m/>
    <m/>
    <m/>
    <m/>
    <m/>
    <m/>
    <m/>
    <m/>
    <m/>
    <m/>
    <m/>
    <m/>
    <m/>
    <m/>
    <m/>
    <m/>
    <m/>
    <m/>
    <m/>
    <m/>
    <m/>
    <m/>
    <m/>
    <m/>
    <m/>
    <m/>
    <m/>
    <m/>
    <m/>
    <m/>
    <s v="OVERHEAD"/>
    <s v="CROSSARM, WOOD"/>
    <m/>
    <s v="  "/>
    <m/>
    <m/>
    <m/>
    <m/>
    <m/>
    <m/>
    <m/>
    <m/>
    <m/>
    <m/>
    <m/>
    <m/>
    <m/>
    <m/>
    <m/>
    <m/>
    <m/>
    <m/>
    <m/>
    <m/>
    <m/>
    <m/>
    <m/>
    <m/>
    <m/>
    <m/>
    <m/>
    <m/>
    <m/>
    <m/>
    <m/>
    <m/>
    <m/>
    <m/>
    <m/>
    <m/>
    <m/>
    <m/>
    <m/>
    <m/>
    <m/>
    <m/>
    <m/>
    <m/>
    <m/>
    <m/>
    <m/>
  </r>
  <r>
    <n v="2011"/>
    <s v="DLY6"/>
    <s v="3 - QC Complete"/>
    <n v="44523"/>
    <n v="44617"/>
    <s v="Pole top burnt, most likely due to tracking. The fire size is unknown. This information is preliminary."/>
    <s v="\\fxshare-nas05\quotashare-fs01\ESA\5 - Ignition Tracking\2021_Ignition_QC_Folders\20211020_1503760_nan_nan_T005430437"/>
    <s v=" "/>
    <s v="Y"/>
    <s v="DLY6"/>
    <s v="UPDATED OUTAGE TIME, LAT/LONG "/>
    <n v="44523"/>
    <m/>
    <s v="Not In Scope"/>
    <m/>
    <m/>
    <m/>
    <m/>
    <m/>
    <m/>
    <m/>
    <m/>
    <m/>
    <m/>
    <m/>
    <m/>
    <m/>
    <m/>
    <m/>
    <m/>
    <m/>
    <m/>
    <m/>
    <m/>
    <m/>
    <m/>
    <m/>
    <m/>
    <m/>
    <m/>
    <m/>
    <m/>
    <m/>
    <m/>
    <m/>
    <m/>
    <s v="N"/>
    <m/>
    <m/>
    <m/>
    <m/>
    <m/>
    <m/>
    <s v="N"/>
    <m/>
    <m/>
    <m/>
    <m/>
    <m/>
    <m/>
    <s v=" "/>
    <x v="66"/>
    <s v="21:36:00"/>
    <n v="44489"/>
    <s v="21:33:00"/>
    <s v="FAS"/>
    <s v="Y"/>
    <s v="N"/>
    <n v="1503760"/>
    <m/>
    <m/>
    <s v="T005430437"/>
    <s v="pending 122247799"/>
    <m/>
    <m/>
    <m/>
    <s v=" "/>
    <x v="0"/>
    <x v="0"/>
    <s v="N"/>
    <s v="N"/>
    <s v="N"/>
    <s v="On October 20, 2021 at 21:36 hours, a PG&amp;E Troubleman was dispatched to the Castro Valley 1103, a 12kV Distribution Circuit on Grove Way near Redwood Road in Castro Valley in response to a pole fire. Initial analysis indicates tracking caused the ignition.  Upon arrival, the troubleman found the switch arcing which caused the top of the pole to ignite.   "/>
    <s v="PG&amp;E"/>
    <s v="Other"/>
    <s v="PG&amp;E Structure"/>
    <s v="D"/>
    <s v="D"/>
    <s v="Unknown"/>
    <s v="Pole top under 600 amp switch arcing "/>
    <m/>
    <m/>
    <m/>
    <m/>
    <s v="Contamination"/>
    <s v="Contamination"/>
    <s v="Tracking"/>
    <s v="Y"/>
    <s v="Overhead"/>
    <x v="0"/>
    <s v="Pole"/>
    <s v="Pole, Switch, Crossarm"/>
    <n v="100914372"/>
    <s v=" "/>
    <x v="0"/>
    <n v="37.684200689999997"/>
    <n v="-122.0741864"/>
    <s v="Alameda"/>
    <s v="CASTRO VALLEY 1103"/>
    <n v="12000"/>
    <s v="CASTRO VALLEY 1103CB"/>
    <x v="0"/>
    <s v="Unknown"/>
    <s v="Urban"/>
    <s v="Fire Resisitve Fuel bed"/>
    <s v="Sidewalk, Pavement "/>
    <s v="N"/>
    <m/>
    <m/>
    <m/>
    <m/>
    <s v="N"/>
    <s v="N"/>
    <m/>
    <m/>
    <s v="2021-11-23"/>
    <m/>
    <m/>
    <m/>
    <m/>
    <m/>
    <m/>
    <m/>
    <m/>
    <m/>
    <m/>
    <m/>
    <m/>
    <m/>
    <m/>
    <m/>
    <m/>
    <m/>
    <m/>
    <m/>
    <m/>
    <s v="MISSION"/>
    <s v="HAYWARD 03"/>
    <s v="21:36:00"/>
    <s v="20211020 21:36"/>
    <m/>
    <s v="T005430437"/>
    <n v="22299"/>
    <s v="REDWOOD RD"/>
    <s v="CASTRO VALLE"/>
    <n v="37.684190000000001"/>
    <n v="-122.07438999999999"/>
    <s v="IXA2"/>
    <s v="ARAQUISTAIN, IGNACIO"/>
    <n v="14091103"/>
    <m/>
    <n v="9111"/>
    <m/>
    <s v="Field Remarks: POLE TOP UNDER 600 AMP SWITCH ARCING PUT OUT FIRE BUT STILL TRACKING. CV 1103 ON NON TEST @ BREAKER; Dispatcher Remarks: nan; Office Remarks: A:OK;X:GROVE WY;R:, PWR-Y "/>
    <m/>
    <m/>
    <m/>
    <m/>
    <m/>
    <m/>
    <m/>
    <m/>
    <m/>
    <m/>
    <m/>
    <m/>
    <m/>
    <m/>
    <m/>
    <m/>
    <m/>
    <m/>
    <m/>
    <m/>
    <m/>
    <m/>
    <m/>
    <m/>
    <m/>
    <m/>
    <m/>
    <m/>
    <m/>
    <m/>
    <s v="FIRE, POLE"/>
    <s v="POLE-WOOD"/>
    <m/>
    <s v=" "/>
    <m/>
    <m/>
    <m/>
    <m/>
    <m/>
    <m/>
    <m/>
    <m/>
    <m/>
    <m/>
    <m/>
    <m/>
    <m/>
    <m/>
    <m/>
    <m/>
    <m/>
    <m/>
    <m/>
    <m/>
    <m/>
    <m/>
    <m/>
    <m/>
    <m/>
    <m/>
    <m/>
    <m/>
    <m/>
    <m/>
    <m/>
    <m/>
    <m/>
    <m/>
    <m/>
    <m/>
    <m/>
    <m/>
    <m/>
    <m/>
    <m/>
    <m/>
    <m/>
    <m/>
    <m/>
    <m/>
    <m/>
  </r>
  <r>
    <n v="2010"/>
    <s v="P4K5"/>
    <s v="3 - QC Complete"/>
    <n v="44552"/>
    <n v="44617"/>
    <s v="Pole fire likely due to tracking. The fire size is unknown. This information is preliminary."/>
    <s v="\\fxshare-nas05\quotashare-fs01\ESA\5 - Ignition Tracking\2021_Ignition_QC_Folders\20211020_1503577_nan_nan_T005430428"/>
    <s v=" "/>
    <s v="Y"/>
    <s v="P4K5"/>
    <s v="Changed Fire Size and Suspected Initiating Event to no fire"/>
    <n v="44552"/>
    <m/>
    <s v="Not In Scope"/>
    <m/>
    <m/>
    <m/>
    <m/>
    <m/>
    <m/>
    <m/>
    <m/>
    <m/>
    <m/>
    <m/>
    <m/>
    <m/>
    <m/>
    <m/>
    <m/>
    <m/>
    <m/>
    <m/>
    <m/>
    <m/>
    <m/>
    <m/>
    <m/>
    <m/>
    <m/>
    <m/>
    <m/>
    <m/>
    <m/>
    <m/>
    <m/>
    <m/>
    <m/>
    <m/>
    <m/>
    <m/>
    <m/>
    <m/>
    <s v="Y"/>
    <n v="44552"/>
    <s v="Y"/>
    <s v="MDWF"/>
    <s v="831-359-3166"/>
    <s v="Troubleman said he was on scene to replace transformer cutout. Fuse in the transformer failed, arcing/sparking on the wire was observed. There was no fire at the site."/>
    <s v="none "/>
    <s v=" "/>
    <x v="66"/>
    <s v="21:25:00"/>
    <n v="44489"/>
    <s v="21:25:00"/>
    <s v="FAS"/>
    <s v="N"/>
    <s v="N"/>
    <n v="1503577"/>
    <s v="21-0134130"/>
    <m/>
    <s v="T005430196, T005430428"/>
    <m/>
    <m/>
    <m/>
    <s v="No Photos"/>
    <s v=" "/>
    <x v="0"/>
    <x v="1"/>
    <s v="N"/>
    <s v="N"/>
    <s v="N"/>
    <s v="No fire occurred. Troubleman confirmed no ignition. Troubleman said he was on scene to replace transformer cutout. Fuse in the transformer failed, arcing/sparking on the wire was observed. There was no fire at the site."/>
    <s v="Not PG&amp;E"/>
    <s v="Other"/>
    <s v="Pole"/>
    <s v="D"/>
    <s v="D"/>
    <s v="No Fire"/>
    <m/>
    <m/>
    <m/>
    <m/>
    <m/>
    <s v="No Fire"/>
    <m/>
    <m/>
    <m/>
    <s v="Overhead"/>
    <x v="1"/>
    <m/>
    <m/>
    <m/>
    <s v=" "/>
    <x v="0"/>
    <n v="36.961150000000004"/>
    <n v="-122.03525"/>
    <s v="Santa Cruz"/>
    <s v="PAUL SWEET 2107"/>
    <n v="21000"/>
    <s v="PAUL SWEET 210716004"/>
    <x v="0"/>
    <s v="Unknown"/>
    <s v="Urban"/>
    <m/>
    <m/>
    <s v="N"/>
    <m/>
    <m/>
    <m/>
    <m/>
    <s v="N"/>
    <s v="N"/>
    <m/>
    <m/>
    <s v="2021-10-26"/>
    <m/>
    <m/>
    <m/>
    <m/>
    <m/>
    <m/>
    <m/>
    <m/>
    <m/>
    <m/>
    <m/>
    <m/>
    <m/>
    <m/>
    <m/>
    <m/>
    <m/>
    <m/>
    <m/>
    <s v="  "/>
    <s v="CENTRAL COAST"/>
    <s v="SANTA CRUZ 04"/>
    <m/>
    <n v="44489"/>
    <s v="1503577"/>
    <s v="T005430428"/>
    <s v="881"/>
    <s v="GHARKEY ST"/>
    <s v="SANTA CRUZ"/>
    <n v="36.961150000000004"/>
    <n v="-122.03525"/>
    <s v="MDWF"/>
    <s v="WELSH, MARK"/>
    <s v="083252107"/>
    <m/>
    <n v="9110"/>
    <m/>
    <s v="Field Remarks: REPLACE TX CUT OUT AND WIPE DOWN TX BUSHINGS    ARCING   POLE FIRE; Dispatcher Remarks: nan; Office Remarks: AXS-LOCKED GATE/DOG XSTR-CONTINENTIAL/COLUMBI PWR-Y SAYS TRANSFORMER IS ARCING NEXT TO TREE NEXT TO HOMES ACROSS FROM THIS HOUSE . POLE TO POLE, POLE #1712"/>
    <m/>
    <m/>
    <m/>
    <m/>
    <m/>
    <m/>
    <m/>
    <m/>
    <m/>
    <m/>
    <m/>
    <m/>
    <m/>
    <m/>
    <m/>
    <m/>
    <m/>
    <m/>
    <m/>
    <m/>
    <m/>
    <m/>
    <m/>
    <m/>
    <m/>
    <m/>
    <m/>
    <m/>
    <m/>
    <m/>
    <s v="OVERHEAD"/>
    <s v="CUTOUT, FUSE HOLDER"/>
    <m/>
    <s v="  "/>
    <m/>
    <m/>
    <m/>
    <m/>
    <m/>
    <m/>
    <m/>
    <m/>
    <m/>
    <m/>
    <m/>
    <m/>
    <m/>
    <m/>
    <m/>
    <m/>
    <m/>
    <m/>
    <m/>
    <m/>
    <m/>
    <m/>
    <m/>
    <m/>
    <m/>
    <m/>
    <m/>
    <m/>
    <m/>
    <m/>
    <m/>
    <m/>
    <m/>
    <m/>
    <m/>
    <m/>
    <m/>
    <m/>
    <m/>
    <m/>
    <m/>
    <m/>
    <m/>
    <m/>
    <m/>
    <m/>
    <m/>
  </r>
  <r>
    <n v="2009"/>
    <s v="DJPK"/>
    <s v="3 - QC Complete"/>
    <n v="44540"/>
    <n v="44617"/>
    <s v="Pole fire likely due to tracking. The ensuing fire appears to be limited to PG&amp;E assets. This information is preliminary."/>
    <s v="\\fxshare-nas05\quotashare-fs01\ESA\5 - Ignition Tracking\2021_Ignition_QC_Folders\20211020_1503660_nan_nan_T005430355"/>
    <s v=" "/>
    <s v="Y"/>
    <s v="DJPK"/>
    <s v="Upddated Outage Time; Updated OIS#, Updated ILIS #"/>
    <n v="44540"/>
    <m/>
    <s v="Not In Scope"/>
    <m/>
    <m/>
    <m/>
    <m/>
    <m/>
    <m/>
    <m/>
    <m/>
    <m/>
    <m/>
    <m/>
    <m/>
    <m/>
    <m/>
    <m/>
    <m/>
    <m/>
    <m/>
    <m/>
    <m/>
    <m/>
    <m/>
    <m/>
    <m/>
    <m/>
    <m/>
    <m/>
    <m/>
    <m/>
    <m/>
    <m/>
    <m/>
    <s v="N"/>
    <m/>
    <m/>
    <m/>
    <m/>
    <m/>
    <m/>
    <s v="Y"/>
    <n v="44537"/>
    <n v="44539"/>
    <s v="M5WH"/>
    <s v="Mark Wilson, (510) 673-7913"/>
    <s v="Spoke to T-man, Mark Wilson.  He confirmed a fire at the crossarm in the area where the primary loop was making contact with the crossarm.  He does not know how the primary loop came into contact with the crossarm.  He does not believe tracking was involved.  He extinguisned the fire with a water pack after de-energizing the line.  Fire was contained to the crossarm.  "/>
    <s v=" "/>
    <s v=" "/>
    <x v="66"/>
    <s v="20:45:00"/>
    <n v="44489"/>
    <s v="20:49:00"/>
    <s v="FAS"/>
    <s v="Y"/>
    <s v="N"/>
    <s v="1503857, 1503660"/>
    <s v="21-0134171"/>
    <m/>
    <s v="T005430355, T005430824"/>
    <n v="122236478"/>
    <m/>
    <m/>
    <m/>
    <s v=" "/>
    <x v="0"/>
    <x v="0"/>
    <s v="N"/>
    <s v="N"/>
    <s v="N"/>
    <s v="On October 20, 2021, at 2049 hours, a PG&amp;E Troubleman was dispatched to the Fremont 1110 12kV distribution circuit in the vicinity of St. Leonard’s Way and Condon Street, Fremont, in response to a reported pole fire.  The responding Troubleman found a burning 8ft. crossarm at SAPID# 100938908, and the circuit still energized.  The Troubleman observed the crossarm burning in the area where a primary loop cable was contacting the crossarm.  After de-energizing the section of the circuit, the Troubleman extinguished the fire himself using a water pack.  Initial analysis indicates the primary cable contacting the crossarm caused the ignition.  The Troubleman does not believe tracking was involved.  The ensuing fire was contained to the crossarm.  A PG&amp;E Crew replaced the crossarm on October 21, 2021.  "/>
    <s v="PG&amp;E"/>
    <s v="Other"/>
    <s v="Crossarm"/>
    <s v="D"/>
    <s v="D"/>
    <s v="Structure-PG&amp;E only"/>
    <m/>
    <m/>
    <m/>
    <m/>
    <m/>
    <s v="Equipment - PG&amp;E"/>
    <s v="All types of equipment / facility failure"/>
    <s v="Conductor failure-all"/>
    <s v="Y"/>
    <s v="Overhead"/>
    <x v="0"/>
    <s v="Crossarm"/>
    <s v="Crossarm"/>
    <n v="100938908"/>
    <s v=" "/>
    <x v="0"/>
    <n v="37.540324411599997"/>
    <n v="-121.9671590789"/>
    <s v="Alameda"/>
    <s v="FREMONT 1110"/>
    <n v="12000"/>
    <s v="FREMONT 1110CB"/>
    <x v="0"/>
    <s v="PG&amp;E Tman"/>
    <s v="Urban"/>
    <s v="Grass Fuel Model"/>
    <s v="Grass"/>
    <s v="N"/>
    <m/>
    <m/>
    <m/>
    <m/>
    <s v="N"/>
    <s v="N"/>
    <m/>
    <m/>
    <s v="2021-10-26"/>
    <m/>
    <m/>
    <m/>
    <m/>
    <m/>
    <m/>
    <m/>
    <m/>
    <m/>
    <m/>
    <m/>
    <m/>
    <m/>
    <m/>
    <m/>
    <m/>
    <m/>
    <m/>
    <m/>
    <s v=" "/>
    <s v="MISSION"/>
    <s v="FREMONT 05"/>
    <m/>
    <s v="20211020 20:45"/>
    <s v="1503660"/>
    <s v="T005430355"/>
    <s v="3656"/>
    <s v="STELLAR CT"/>
    <s v="FREMONT"/>
    <n v="37.540869999999998"/>
    <n v="-121.96808"/>
    <s v="M5WH"/>
    <s v="WILSON, MARK"/>
    <s v="014351108"/>
    <m/>
    <n v="9111"/>
    <m/>
    <s v="Field Remarks: 11530 open 10 e; Dispatcher Remarks: nan; Office Remarks: AXS-AXS OK XSTR-STEVENSON PWR-Y POLE FIRE AT POLE BEHIND THE HOUSE ON THE SCHOOL PROPERTY. STATES FD IS ON SITE. 41933 BLACOW RD , FREMONT, CA40374 FREMONT BL IS CORRECT ADDRESS OF SCHOOL WITH POLE FIRE"/>
    <m/>
    <m/>
    <m/>
    <m/>
    <m/>
    <m/>
    <m/>
    <m/>
    <m/>
    <m/>
    <m/>
    <m/>
    <m/>
    <m/>
    <m/>
    <m/>
    <m/>
    <m/>
    <m/>
    <m/>
    <m/>
    <m/>
    <m/>
    <m/>
    <m/>
    <m/>
    <m/>
    <m/>
    <m/>
    <m/>
    <s v="FIRE, POLE"/>
    <s v="CONDUCTOR, OVERHEAD"/>
    <m/>
    <s v=" "/>
    <m/>
    <m/>
    <m/>
    <m/>
    <m/>
    <m/>
    <m/>
    <m/>
    <m/>
    <m/>
    <m/>
    <m/>
    <m/>
    <m/>
    <m/>
    <m/>
    <m/>
    <m/>
    <m/>
    <m/>
    <m/>
    <m/>
    <m/>
    <m/>
    <m/>
    <m/>
    <m/>
    <m/>
    <m/>
    <m/>
    <m/>
    <m/>
    <m/>
    <m/>
    <m/>
    <m/>
    <m/>
    <m/>
    <m/>
    <m/>
    <m/>
    <m/>
    <m/>
    <m/>
    <m/>
    <m/>
    <m/>
  </r>
  <r>
    <n v="2008"/>
    <s v="CFMD"/>
    <s v="3 - QC Complete"/>
    <n v="44538"/>
    <n v="44617"/>
    <s v="Pole fire likely due to tracking. The fire size is unknown. This information is preliminary."/>
    <s v="\\fxshare-nas05\quotashare-fs01\ESA\5 - Ignition Tracking\2021_Ignition_QC_Folders\20211020_1503617_nan_nan_T005430331"/>
    <s v=" "/>
    <s v="Y"/>
    <s v="CFMD"/>
    <m/>
    <m/>
    <m/>
    <s v="Not In Scope"/>
    <m/>
    <m/>
    <m/>
    <m/>
    <m/>
    <m/>
    <m/>
    <m/>
    <m/>
    <m/>
    <m/>
    <m/>
    <m/>
    <m/>
    <m/>
    <m/>
    <m/>
    <m/>
    <m/>
    <m/>
    <m/>
    <m/>
    <m/>
    <m/>
    <m/>
    <m/>
    <m/>
    <m/>
    <m/>
    <m/>
    <m/>
    <m/>
    <m/>
    <m/>
    <m/>
    <m/>
    <m/>
    <m/>
    <m/>
    <s v="Y"/>
    <m/>
    <n v="44538"/>
    <m/>
    <m/>
    <m/>
    <m/>
    <s v=" "/>
    <x v="66"/>
    <s v="20:34:00"/>
    <n v="44489"/>
    <s v="20:34:00"/>
    <s v="FAS"/>
    <s v="Y"/>
    <s v="N"/>
    <s v="1503617, TR8811997"/>
    <s v="21-0134103"/>
    <m/>
    <s v="T005430331, T005430108"/>
    <n v="122236417"/>
    <m/>
    <m/>
    <m/>
    <s v=" "/>
    <x v="0"/>
    <x v="0"/>
    <s v="N"/>
    <s v="N"/>
    <s v="N"/>
    <m/>
    <s v="PG&amp;E"/>
    <s v="Other"/>
    <s v="Pole"/>
    <s v="D"/>
    <m/>
    <s v="Structure-PG&amp;E only"/>
    <s v="pole fire"/>
    <m/>
    <m/>
    <m/>
    <m/>
    <s v="Duplicate"/>
    <s v="Contamination"/>
    <s v="Tracking"/>
    <m/>
    <s v="Overhead"/>
    <x v="0"/>
    <s v="Pole"/>
    <s v="Pole, cutout, insulator, crossarm"/>
    <n v="100604680"/>
    <s v=" "/>
    <x v="0"/>
    <n v="37.106971950800002"/>
    <n v="-121.6067050285"/>
    <s v="Santa Clara"/>
    <s v="MORGAN HILL 2106"/>
    <n v="21000"/>
    <s v="MORGAN HILL 210653992"/>
    <x v="0"/>
    <m/>
    <s v="Herbaceous"/>
    <m/>
    <m/>
    <s v="N"/>
    <m/>
    <m/>
    <m/>
    <m/>
    <s v="N"/>
    <s v="N"/>
    <m/>
    <m/>
    <s v="2021-10-26"/>
    <m/>
    <m/>
    <m/>
    <m/>
    <m/>
    <m/>
    <m/>
    <m/>
    <m/>
    <m/>
    <m/>
    <m/>
    <m/>
    <m/>
    <m/>
    <m/>
    <m/>
    <m/>
    <m/>
    <s v=" "/>
    <s v="SAN JOSE"/>
    <s v="GILROY 01"/>
    <m/>
    <s v="20211020 20:34"/>
    <s v="1503617"/>
    <s v="T005430331"/>
    <m/>
    <s v="SYCAMORE AVE NO MIDDLE"/>
    <s v="MORGAN HILL"/>
    <n v="37.106999999999999"/>
    <n v="-121.60674"/>
    <s v="J7KS"/>
    <s v="KREMENLIFF, JAKE"/>
    <s v="083242106"/>
    <m/>
    <n v="9110"/>
    <n v="1"/>
    <s v="Field Remarks: BURNT POLE AT XARM BRACE BOLT, FCO 10677. PART OF OIS#8811997. A TAG CREATED; Dispatcher Remarks: nan; Office Remarks: SMART MTR AUTO-GENERATED TAG "/>
    <m/>
    <m/>
    <m/>
    <m/>
    <m/>
    <m/>
    <m/>
    <m/>
    <m/>
    <m/>
    <m/>
    <m/>
    <m/>
    <m/>
    <m/>
    <m/>
    <m/>
    <m/>
    <m/>
    <m/>
    <m/>
    <m/>
    <m/>
    <m/>
    <m/>
    <m/>
    <m/>
    <m/>
    <m/>
    <m/>
    <s v="FIRE, POLE"/>
    <s v="POLE-WOOD"/>
    <m/>
    <s v=" "/>
    <m/>
    <m/>
    <m/>
    <m/>
    <m/>
    <m/>
    <m/>
    <m/>
    <m/>
    <m/>
    <m/>
    <m/>
    <m/>
    <m/>
    <m/>
    <m/>
    <m/>
    <m/>
    <m/>
    <m/>
    <m/>
    <m/>
    <m/>
    <m/>
    <m/>
    <m/>
    <m/>
    <m/>
    <m/>
    <m/>
    <m/>
    <m/>
    <m/>
    <m/>
    <m/>
    <m/>
    <m/>
    <m/>
    <m/>
    <m/>
    <m/>
    <m/>
    <m/>
    <m/>
    <m/>
    <m/>
    <m/>
  </r>
  <r>
    <n v="2007"/>
    <s v="BRV6"/>
    <s v="3 - QC Complete"/>
    <n v="44522"/>
    <n v="44617"/>
    <s v="Pole fire likely due to tracking. The fire size is unknown. This information is preliminary."/>
    <s v="\\fxshare-nas05\quotashare-fs01\ESA\5 - Ignition Tracking\2021_Ignition_QC_Folders\20211020_1503735_nan_nan_T005430329"/>
    <s v=" "/>
    <s v="Y"/>
    <s v="BRV6"/>
    <s v="Original Outage time was 2033. Changed FNL to 2104 to match ILIS record. Changed Lat/Long from 37.5474142, -122.2867823 to 37.5474142135, -122.2867823137"/>
    <n v="44515"/>
    <m/>
    <s v="Not In Scope"/>
    <m/>
    <m/>
    <m/>
    <m/>
    <m/>
    <m/>
    <m/>
    <m/>
    <m/>
    <m/>
    <m/>
    <m/>
    <m/>
    <m/>
    <m/>
    <m/>
    <m/>
    <m/>
    <m/>
    <m/>
    <m/>
    <m/>
    <m/>
    <m/>
    <m/>
    <m/>
    <m/>
    <m/>
    <m/>
    <m/>
    <m/>
    <m/>
    <s v="N"/>
    <m/>
    <m/>
    <m/>
    <m/>
    <m/>
    <m/>
    <s v="N"/>
    <m/>
    <m/>
    <m/>
    <m/>
    <m/>
    <m/>
    <s v=" "/>
    <x v="66"/>
    <s v="20:33:00"/>
    <n v="44489"/>
    <s v="21:04:00"/>
    <s v="FAS"/>
    <s v="Y"/>
    <s v="N"/>
    <n v="1503735"/>
    <s v="21-0134094"/>
    <m/>
    <s v="T005430329"/>
    <s v="122236582"/>
    <m/>
    <m/>
    <m/>
    <s v=" "/>
    <x v="0"/>
    <x v="0"/>
    <s v="N"/>
    <s v="N"/>
    <s v="N"/>
    <s v="On October 20, 2021 at 2035 hours, a PG&amp;E Troubleman was dispatched to the Bay Meadows 12kV Distribution Circuit in the vicinity of Holland St and Ciro Ave in response to a pole fire. Initial analysis indicates tracking caused the ignition. A secondary crossarm is suspected to be the origin point of the fire and resulted in 558 customers experienced an outage. The ensuing fire was contained to PG&amp;E assets and it is unknown who suppressed the fire. PG&amp;E Crew replaced the damaged crossarm on October 21, 2021."/>
    <s v="PG&amp;E"/>
    <s v="Other"/>
    <s v="Crossarm"/>
    <s v="D"/>
    <s v="D"/>
    <s v="Structure-PG&amp;E only"/>
    <s v="crew to replace burned sec xarm, scab burned pole at the sec "/>
    <m/>
    <m/>
    <m/>
    <m/>
    <s v="Contamination"/>
    <s v="Contamination"/>
    <s v="Tracking"/>
    <s v="Y"/>
    <s v="Overhead"/>
    <x v="2"/>
    <s v="Crossarm"/>
    <s v="Crossarm"/>
    <n v="100302996"/>
    <s v=" "/>
    <x v="0"/>
    <n v="37.547414213499998"/>
    <n v="-122.2867823137"/>
    <s v="San Mateo"/>
    <s v="BAY MEADOWS 1106"/>
    <n v="750"/>
    <s v="BAY MEADOWS 110633524"/>
    <x v="0"/>
    <s v="Unknown"/>
    <s v="Urban"/>
    <s v="Grass Fuel Bed"/>
    <m/>
    <s v="N"/>
    <m/>
    <m/>
    <m/>
    <m/>
    <s v="N"/>
    <s v="N"/>
    <m/>
    <m/>
    <s v="2021-10-26"/>
    <m/>
    <m/>
    <m/>
    <m/>
    <m/>
    <m/>
    <m/>
    <m/>
    <m/>
    <m/>
    <m/>
    <m/>
    <m/>
    <m/>
    <m/>
    <m/>
    <m/>
    <m/>
    <m/>
    <s v=" "/>
    <s v="PENINSULA"/>
    <s v="SAN CARLOS 03"/>
    <m/>
    <s v="20211020 20:33"/>
    <s v="1503735"/>
    <s v="T005430329"/>
    <s v="2525"/>
    <s v="S NORFOLK ST APT 8"/>
    <s v="SAN MATEO"/>
    <n v="37.552460000000004"/>
    <n v="-122.28949"/>
    <s v="PHS6"/>
    <s v="SABA, PAUL"/>
    <s v="024011106"/>
    <m/>
    <n v="9111"/>
    <m/>
    <s v="Field Remarks: crew to replace burned sec xarm, scab burned pole at the sec, tx offline iro 2743 Holland; Dispatcher Remarks: nan; Office Remarks: A:AXS OK;X:MARINA CT;R:EXPLOSION HEARD, NO EMERGENCY PEOPLE ON SITE, NO INJ. POWER OUT. "/>
    <m/>
    <m/>
    <m/>
    <m/>
    <m/>
    <m/>
    <m/>
    <m/>
    <m/>
    <m/>
    <m/>
    <m/>
    <m/>
    <m/>
    <m/>
    <m/>
    <m/>
    <m/>
    <m/>
    <m/>
    <m/>
    <m/>
    <m/>
    <m/>
    <m/>
    <m/>
    <m/>
    <m/>
    <m/>
    <m/>
    <s v="FIRE, POLE"/>
    <s v="CROSSARM, WOOD"/>
    <m/>
    <s v=" "/>
    <m/>
    <m/>
    <m/>
    <m/>
    <m/>
    <m/>
    <m/>
    <m/>
    <m/>
    <m/>
    <m/>
    <m/>
    <m/>
    <m/>
    <m/>
    <m/>
    <m/>
    <m/>
    <m/>
    <m/>
    <m/>
    <m/>
    <m/>
    <m/>
    <m/>
    <m/>
    <m/>
    <m/>
    <m/>
    <m/>
    <m/>
    <m/>
    <m/>
    <m/>
    <m/>
    <m/>
    <m/>
    <m/>
    <m/>
    <m/>
    <m/>
    <m/>
    <m/>
    <m/>
    <m/>
    <m/>
    <m/>
  </r>
  <r>
    <n v="2006"/>
    <s v="FJGE"/>
    <s v="3 - QC Complete"/>
    <n v="44518"/>
    <n v="44617"/>
    <s v="Office remarks mention of a pole fire.  Based on photos it appears that the fire was limited to PG&amp;E assets. Potential cause could be due to tracking. This information is preliminary."/>
    <s v="\\fxshare-nas05\quotashare-fs01\ESA\5 - Ignition Tracking\2021_Ignition_QC_Folders\20211020_1503659_nan_nan_T005430293"/>
    <s v=" "/>
    <s v="Y"/>
    <s v="FJGE"/>
    <s v="FNL time updated per ILIS, Fire lat/long updated per SAP equipment #"/>
    <n v="44516"/>
    <m/>
    <s v="Not In Scope"/>
    <m/>
    <m/>
    <m/>
    <m/>
    <m/>
    <m/>
    <m/>
    <m/>
    <m/>
    <m/>
    <m/>
    <m/>
    <m/>
    <m/>
    <m/>
    <m/>
    <m/>
    <m/>
    <m/>
    <m/>
    <m/>
    <m/>
    <m/>
    <m/>
    <m/>
    <m/>
    <m/>
    <m/>
    <m/>
    <m/>
    <m/>
    <m/>
    <s v="N"/>
    <m/>
    <m/>
    <m/>
    <m/>
    <m/>
    <m/>
    <s v="Y"/>
    <n v="44516"/>
    <m/>
    <s v="LAWI"/>
    <s v="Lyle Wendling: 925-326-8952"/>
    <m/>
    <m/>
    <s v=" "/>
    <x v="66"/>
    <s v="20:05:00"/>
    <n v="44489"/>
    <s v="20:00:00"/>
    <s v="ILIS/OIS"/>
    <s v="Y"/>
    <s v="N"/>
    <n v="1503659"/>
    <s v="21-0134092"/>
    <m/>
    <s v="T005430293"/>
    <s v="122236463"/>
    <m/>
    <m/>
    <m/>
    <s v=" "/>
    <x v="0"/>
    <x v="0"/>
    <s v="N"/>
    <s v="N"/>
    <s v="N"/>
    <s v="On October 20, 2021 at 2005 hours, a PG&amp;E Troubleman was dispatched to the Meadow Ln 2105 21kV Distribution Circuit near Traynor Road and Leland Way in Concord in response to a pole fire. Initial analysis indicates tracking caused the ignition.  A crossarm is suspected to be the origin point of the fire and resulted in 115 customers experienced an outage.  The ensuing fire was contained to PG&amp;E assets and it is unknown who suppressed the fire.  A PG&amp;E crew replaced the damaged crossarm on October 20, 2021.  "/>
    <s v="PG&amp;E"/>
    <s v="Other"/>
    <s v="Crossarm"/>
    <s v="D"/>
    <s v="D"/>
    <s v="Structure-PG&amp;E only"/>
    <m/>
    <m/>
    <m/>
    <m/>
    <m/>
    <s v="Contamination"/>
    <s v="Contamination"/>
    <s v="Tracking"/>
    <s v="Y"/>
    <s v="Overhead"/>
    <x v="0"/>
    <s v="Crossarm"/>
    <s v="Crossarm "/>
    <n v="100461464"/>
    <s v=" "/>
    <x v="0"/>
    <n v="37.963080690600002"/>
    <n v="-122.0436941974"/>
    <s v="Contra Costa"/>
    <s v="MEADOW LANE 2105"/>
    <n v="21000"/>
    <s v="MEADOW LANE 2105CB"/>
    <x v="0"/>
    <s v="Unknown"/>
    <s v="Urban"/>
    <s v="Brush fuel model"/>
    <s v="Brush and Grass"/>
    <s v="N"/>
    <m/>
    <m/>
    <m/>
    <m/>
    <s v="N"/>
    <s v="N"/>
    <m/>
    <m/>
    <s v="2021-10-26"/>
    <m/>
    <m/>
    <m/>
    <m/>
    <m/>
    <m/>
    <m/>
    <m/>
    <m/>
    <m/>
    <m/>
    <m/>
    <m/>
    <m/>
    <m/>
    <m/>
    <m/>
    <m/>
    <m/>
    <s v=" "/>
    <s v="DIABLO"/>
    <s v="CONCORD 01"/>
    <m/>
    <s v="20211020 20:05"/>
    <s v="1503659"/>
    <s v="T005430293"/>
    <s v="1311"/>
    <s v="TRAYNOR RD"/>
    <s v="CONCORD"/>
    <n v="37.961859999999987"/>
    <n v="-122.04317"/>
    <s v="LAWI"/>
    <s v="WENDLING, LYLE "/>
    <s v="014302105"/>
    <m/>
    <n v="9002"/>
    <m/>
    <s v="Field Remarks: crew to replace broken x arm; Dispatcher Remarks: nan; Office Remarks: A:2 DOGS;X:BLACKFIELD;R:FIRE/SPARKING; POLE TO POLE; CSTMR STATED THEY SAW SPARKS AND IT CAUGHT THE POLE ON FIRE; LOCATED IN FRO NT OF HOME, PWR-I"/>
    <m/>
    <m/>
    <m/>
    <m/>
    <m/>
    <m/>
    <m/>
    <m/>
    <m/>
    <m/>
    <m/>
    <m/>
    <m/>
    <m/>
    <m/>
    <m/>
    <m/>
    <m/>
    <m/>
    <m/>
    <m/>
    <m/>
    <m/>
    <m/>
    <m/>
    <m/>
    <m/>
    <m/>
    <m/>
    <m/>
    <s v="OVERHEAD"/>
    <s v="CROSSARM, WOOD"/>
    <m/>
    <s v=" "/>
    <m/>
    <m/>
    <m/>
    <m/>
    <m/>
    <m/>
    <m/>
    <m/>
    <m/>
    <m/>
    <m/>
    <m/>
    <m/>
    <m/>
    <m/>
    <m/>
    <m/>
    <m/>
    <m/>
    <m/>
    <m/>
    <m/>
    <m/>
    <m/>
    <m/>
    <m/>
    <m/>
    <m/>
    <m/>
    <m/>
    <m/>
    <m/>
    <m/>
    <m/>
    <m/>
    <m/>
    <m/>
    <m/>
    <m/>
    <m/>
    <m/>
    <m/>
    <m/>
    <m/>
    <m/>
    <m/>
    <m/>
  </r>
  <r>
    <n v="1881"/>
    <s v="MXX7"/>
    <s v="3 - QC Complete"/>
    <n v="44539"/>
    <n v="44617"/>
    <s v="Pole fire likely due to tracking. The ensuing fire was limited to PG&amp;E assets. This information is preliminary."/>
    <s v="\\fxshare-nas05\quotashare-fs01\ESA\5 - Ignition Tracking\2021_Ignition_QC_Folders\20211020_1503863_21-0134143_nan_T005430537"/>
    <s v=" "/>
    <s v="Y"/>
    <s v="MXX7"/>
    <s v="Changed Outage Time to match Outage Start in FAS. "/>
    <n v="44539"/>
    <m/>
    <s v="Not In Scope"/>
    <m/>
    <m/>
    <m/>
    <m/>
    <m/>
    <m/>
    <m/>
    <m/>
    <m/>
    <m/>
    <m/>
    <m/>
    <m/>
    <m/>
    <m/>
    <m/>
    <m/>
    <m/>
    <m/>
    <m/>
    <m/>
    <m/>
    <m/>
    <m/>
    <m/>
    <m/>
    <m/>
    <m/>
    <m/>
    <m/>
    <m/>
    <m/>
    <m/>
    <m/>
    <m/>
    <m/>
    <m/>
    <m/>
    <m/>
    <m/>
    <m/>
    <m/>
    <m/>
    <m/>
    <m/>
    <m/>
    <s v=" "/>
    <x v="66"/>
    <s v="23:35:00"/>
    <n v="44489"/>
    <s v="23:19:00"/>
    <s v="FAS"/>
    <s v="N"/>
    <s v="N"/>
    <n v="1503863"/>
    <s v="21-0134143"/>
    <m/>
    <s v="T005430537"/>
    <n v="122236602"/>
    <m/>
    <m/>
    <s v="PG&amp;E_1881_Ignition_20211020_2.jfif"/>
    <s v=" "/>
    <x v="0"/>
    <x v="0"/>
    <s v="N"/>
    <s v="N"/>
    <s v="N"/>
    <s v="On October 20th, 2021 at 2335 hours, a PG&amp;E Troubleman was dispatched to the EDES 1114 12KV Distribution Circuit on 80th Avenue in Alameda County in response to a fire. Initial analysis indicates tracking caused the ignition. Pole top burned and broke off (SAP # 101345574). The pole was burnt. The ensuing fire was limited to PG&amp;E assets only and was suppressed by Oakland FD. Pole was replaced on October 21st, 2021. This information is preliminary."/>
    <s v="PG&amp;E"/>
    <s v="Other"/>
    <s v="Pole"/>
    <s v="D"/>
    <m/>
    <s v="Structure-PG&amp;E only"/>
    <m/>
    <m/>
    <m/>
    <m/>
    <m/>
    <s v="Contamination"/>
    <s v="Contamination"/>
    <s v="Tracking"/>
    <s v="Y"/>
    <s v="Overhead"/>
    <x v="0"/>
    <s v="Pole"/>
    <s v="Pole"/>
    <n v="101345574"/>
    <s v=" "/>
    <x v="0"/>
    <n v="37.757103000000001"/>
    <n v="-122.180773"/>
    <s v="Alameda"/>
    <s v="EDES 1114"/>
    <n v="12000"/>
    <s v="EDES 1114CR156"/>
    <x v="0"/>
    <s v="Oakland FD"/>
    <s v="Urban"/>
    <m/>
    <m/>
    <s v="N"/>
    <m/>
    <m/>
    <m/>
    <m/>
    <s v="N"/>
    <s v="N"/>
    <m/>
    <m/>
    <s v="2021-10-22"/>
    <m/>
    <m/>
    <m/>
    <m/>
    <m/>
    <m/>
    <m/>
    <m/>
    <m/>
    <m/>
    <m/>
    <m/>
    <m/>
    <m/>
    <m/>
    <m/>
    <m/>
    <m/>
    <m/>
    <s v="  "/>
    <s v="CENTRAL COAST"/>
    <s v="OAKLAND 12"/>
    <s v="23:35"/>
    <n v="44489"/>
    <s v="1503863"/>
    <s v="T005430537"/>
    <n v="1566"/>
    <s v="80TH AVE"/>
    <s v="OAKLAND"/>
    <n v="37.755109999999988"/>
    <n v="-122.18805999999999"/>
    <s v="E1TTRBN"/>
    <s v="BAUER, TIMOTHY"/>
    <n v="13681114"/>
    <s v="20211021 01:09"/>
    <n v="9110"/>
    <m/>
    <s v="Pole top burned and broke off brining primary to secondary level. I created an A tag for crew to replace it."/>
    <s v="Y"/>
    <m/>
    <m/>
    <m/>
    <n v="37.757103000000001"/>
    <n v="-122.180773"/>
    <m/>
    <s v="Oakland FD"/>
    <n v="110133325"/>
    <s v="N"/>
    <s v="Y"/>
    <m/>
    <s v="Rain"/>
    <m/>
    <s v="PGE&amp;E-Owned Structure/Equipment"/>
    <m/>
    <s v="Calm"/>
    <m/>
    <s v="PG&amp;E Equipment"/>
    <m/>
    <s v="Structure Only"/>
    <m/>
    <s v="Fire Dept"/>
    <m/>
    <s v="Overhead"/>
    <m/>
    <s v="N"/>
    <m/>
    <m/>
    <m/>
    <s v="FIRE, POLE"/>
    <s v="POLE-WOOD"/>
    <s v="N"/>
    <s v="  "/>
    <s v="Unplanned"/>
    <s v="East Bay"/>
    <s v="Central"/>
    <s v="013681114, EDES-1114"/>
    <s v="21-0134143"/>
    <s v="Unplanned"/>
    <s v="Clear;32-90 F"/>
    <s v="1162"/>
    <s v="91798"/>
    <s v="YES"/>
    <s v="Line to Ground"/>
    <s v="Sustained"/>
    <s v="No"/>
    <s v="CR156"/>
    <s v="OH"/>
    <s v="Line Recloser"/>
    <s v="1503863"/>
    <s v="Pole-Wood, Broken"/>
    <s v="A PHASE GRD"/>
    <m/>
    <m/>
    <s v="77TH AVE 1/S/O RUDSDALE ST"/>
    <s v="BAUER, TIM 510-301-2053: 1437 80th Ave"/>
    <m/>
    <m/>
    <m/>
    <m/>
    <m/>
    <m/>
    <m/>
    <m/>
    <m/>
    <m/>
    <m/>
    <m/>
    <m/>
    <m/>
    <m/>
    <m/>
    <m/>
    <m/>
    <m/>
    <m/>
    <m/>
    <m/>
    <m/>
    <m/>
  </r>
  <r>
    <n v="1880"/>
    <s v="CATX"/>
    <s v="3 - QC Complete"/>
    <n v="44550"/>
    <n v="44617"/>
    <s v="Pole fire likely due to tracking. The ensuing fire was limited to PG&amp;E assets. This information is preliminary."/>
    <s v="\\fxshare-nas05\quotashare-fs01\ESA\5 - Ignition Tracking\2021_Ignition_QC_Folders\20211020_1503858_21-0134146_nan_T005430532"/>
    <s v=" "/>
    <s v="Y"/>
    <s v="CATX"/>
    <s v="Outage time updated to FNL time on ILIS, Fire LAT/LONG updated to Pole (SAP ID 103129614)"/>
    <n v="44551"/>
    <m/>
    <s v="Not In Scope"/>
    <m/>
    <m/>
    <m/>
    <m/>
    <m/>
    <m/>
    <m/>
    <m/>
    <m/>
    <m/>
    <m/>
    <m/>
    <m/>
    <m/>
    <m/>
    <m/>
    <m/>
    <m/>
    <m/>
    <m/>
    <m/>
    <m/>
    <m/>
    <m/>
    <m/>
    <m/>
    <m/>
    <m/>
    <m/>
    <m/>
    <m/>
    <m/>
    <s v="N"/>
    <m/>
    <m/>
    <m/>
    <m/>
    <m/>
    <m/>
    <s v="N"/>
    <m/>
    <m/>
    <m/>
    <m/>
    <m/>
    <m/>
    <s v=" "/>
    <x v="66"/>
    <s v="23:27:00"/>
    <n v="44489"/>
    <s v="23:09:00"/>
    <s v="FAS"/>
    <s v="N"/>
    <s v="N"/>
    <n v="1503858"/>
    <s v="21-0134146"/>
    <m/>
    <s v="T005430532"/>
    <n v="122236671"/>
    <m/>
    <m/>
    <m/>
    <s v=" "/>
    <x v="0"/>
    <x v="0"/>
    <s v="N"/>
    <s v="N"/>
    <s v="N"/>
    <s v="On October 20, 2021 at 2327 hours, a PG&amp;E Troubleman was dispatched to the Peabody 2107 12kV distribution circuit near Emigh Road and Amerada Road in the vicinity of Vallejo in response to a pole fire. Initial analysis indicates the ignition was caused by tracking. The fire damaged the pole, crossarm, insulator and down guy. The ensuing fire was contained to the pole. This incident resulted in an outage affecting 25 customers at 2309 hours on October 20, 2021. Power was restored to all customer by 1611 hours on October 21, 2021. A third party contractor replaced the damaged pole, crossarm, insulator and down guy on October 21, 2021."/>
    <s v="PG&amp;E"/>
    <s v="Other"/>
    <s v="Pole"/>
    <s v="D"/>
    <s v="D"/>
    <s v="Structure-PG&amp;E only"/>
    <s v="Pole burnt"/>
    <m/>
    <m/>
    <m/>
    <m/>
    <s v="Contamination"/>
    <s v="Contamination"/>
    <s v="Tracking"/>
    <s v="N"/>
    <s v="Overhead"/>
    <x v="0"/>
    <s v="Pole"/>
    <s v="Pole, Crossarm, Insulator, Down Guy"/>
    <n v="103129614"/>
    <s v=" "/>
    <x v="0"/>
    <n v="38.160943199999998"/>
    <n v="-121.73169540000001"/>
    <s v="Solano"/>
    <s v="PEABODY 2107"/>
    <n v="12000"/>
    <s v="PEABODY 21078502"/>
    <x v="0"/>
    <s v="Self Extinguished"/>
    <s v="Agriculture"/>
    <s v="Grass Fuel Model"/>
    <s v="Weeds, Dirt"/>
    <s v="N"/>
    <m/>
    <m/>
    <m/>
    <m/>
    <s v="N"/>
    <s v="N"/>
    <m/>
    <m/>
    <s v="2021-10-22"/>
    <m/>
    <m/>
    <m/>
    <m/>
    <m/>
    <m/>
    <m/>
    <m/>
    <m/>
    <m/>
    <m/>
    <m/>
    <m/>
    <m/>
    <m/>
    <m/>
    <m/>
    <m/>
    <m/>
    <s v="  "/>
    <s v="PENINSULA"/>
    <s v="VACAVILLE 05"/>
    <s v="23:27"/>
    <n v="44489"/>
    <s v="1503858"/>
    <s v="T005430532"/>
    <n v="7680"/>
    <s v="ANDERSON RD"/>
    <s v="RIO VISTA"/>
    <n v="38.182569999999998"/>
    <n v="-121.74157"/>
    <s v="S4TEBW2"/>
    <s v="WHITE, ERIC"/>
    <n v="63642107"/>
    <s v="20211021 00:34"/>
    <n v="9110"/>
    <m/>
    <s v="POLE BURNT IN TWO BETWEEN THE LINE ARM AND BUCK ARM. CREW TO REPLACE POLE"/>
    <s v="Y"/>
    <m/>
    <m/>
    <m/>
    <n v="38.160910999999999"/>
    <n v="-121.73164"/>
    <m/>
    <m/>
    <m/>
    <s v="N"/>
    <s v="Y"/>
    <m/>
    <s v="Rain"/>
    <m/>
    <s v="PGE&amp;E-Owned Structure/Equipment"/>
    <m/>
    <s v="Calm"/>
    <m/>
    <s v="PG&amp;E Equipment"/>
    <m/>
    <s v="Structure Only"/>
    <m/>
    <s v="Self Extinguished"/>
    <m/>
    <s v="Overhead"/>
    <m/>
    <s v="N"/>
    <m/>
    <m/>
    <m/>
    <s v="FIRE, POLE"/>
    <s v="POLE-WOOD"/>
    <s v="N"/>
    <s v="  "/>
    <s v="Unplanned"/>
    <s v="Sacramento"/>
    <s v="Solano"/>
    <s v="063642107, PEABODY-2107"/>
    <s v="21-0134146"/>
    <s v="Unplanned"/>
    <s v="Clear;32-90 F"/>
    <s v="25"/>
    <m/>
    <s v="YES"/>
    <s v="Line to Ground"/>
    <s v="Sustained"/>
    <s v="No"/>
    <s v="9779"/>
    <s v="OH"/>
    <s v="Fuse"/>
    <s v="1503858"/>
    <s v="Pole-Wood, Burned/flashed"/>
    <m/>
    <m/>
    <m/>
    <s v="AZEVEDO RD 2 SPANS S/O HWY 12"/>
    <s v="2 SPANS S/OF CGC 220775418045"/>
    <m/>
    <m/>
    <m/>
    <m/>
    <m/>
    <m/>
    <m/>
    <m/>
    <m/>
    <m/>
    <m/>
    <m/>
    <m/>
    <m/>
    <m/>
    <m/>
    <m/>
    <m/>
    <m/>
    <m/>
    <m/>
    <m/>
    <m/>
    <m/>
  </r>
  <r>
    <n v="1879"/>
    <s v="CATX"/>
    <s v="3 - QC Complete"/>
    <n v="44552"/>
    <n v="44617"/>
    <s v="Crossarm fire likely due to tracking. The ensuing fire was limited to PG&amp;E assets. This information is preliminary."/>
    <s v="\\fxshare-nas05\quotashare-fs01\ESA\5 - Ignition Tracking\2021_Ignition_QC_Folders\20211020_1503812_21-0134145_nan_T005430495"/>
    <s v=" "/>
    <s v="Y"/>
    <s v="CATX"/>
    <s v="Outage time updated to FNL time on ILIS, Fire LAT/LONG updated to Pole (SAP ID: 101581184)"/>
    <n v="44552"/>
    <m/>
    <s v="Not In Scope"/>
    <m/>
    <m/>
    <m/>
    <m/>
    <m/>
    <m/>
    <m/>
    <m/>
    <m/>
    <m/>
    <m/>
    <m/>
    <m/>
    <m/>
    <m/>
    <m/>
    <m/>
    <m/>
    <m/>
    <m/>
    <m/>
    <m/>
    <m/>
    <m/>
    <m/>
    <m/>
    <m/>
    <m/>
    <m/>
    <m/>
    <m/>
    <m/>
    <s v="N"/>
    <m/>
    <m/>
    <m/>
    <m/>
    <m/>
    <m/>
    <s v="N"/>
    <m/>
    <m/>
    <m/>
    <m/>
    <m/>
    <m/>
    <s v=" "/>
    <x v="66"/>
    <s v="22:44:00"/>
    <n v="44489"/>
    <s v="23:14:00"/>
    <s v="FAS"/>
    <s v="N"/>
    <s v="N"/>
    <n v="1503812"/>
    <s v="21-0134145"/>
    <m/>
    <s v="T005430495"/>
    <n v="122236670"/>
    <m/>
    <m/>
    <m/>
    <s v=" "/>
    <x v="0"/>
    <x v="0"/>
    <s v="N"/>
    <s v="N"/>
    <s v="N"/>
    <s v="On October 20, 2021 at 2244 hours, a PG&amp;E Troubleman was dispatched to the Davis 1112 12kV distribution circuit near Road 35 and Road 106 in the vicinity of Davis in response to a pole fire. Initial analysis indicates the ignition was caused by tracking. The fire damaged the crossarm and the ensuing fire was contained to the pole. The fire was extinguished by the Davis Fire Department. This incident resulted in an outage affecting 14 customers at 2314 hours on October 20, 2021. Power was restored to all customer by 0429 hours on October 21, 2021. A PG&amp;E crew replaced the damaged crossarm on October 21, 2021."/>
    <s v="PG&amp;E"/>
    <s v="Other"/>
    <s v="Crossarm"/>
    <s v="D"/>
    <s v="D"/>
    <s v="Structure-PG&amp;E only"/>
    <s v="Pole Fire"/>
    <m/>
    <m/>
    <m/>
    <m/>
    <s v="Contamination"/>
    <s v="Contamination"/>
    <s v="Tracking"/>
    <s v="N"/>
    <s v="Overhead"/>
    <x v="0"/>
    <s v="Crossarm"/>
    <s v="Crossarm"/>
    <n v="101581184"/>
    <s v=" "/>
    <x v="0"/>
    <n v="38.501625050000001"/>
    <n v="-121.66235810000001"/>
    <s v="Yolo"/>
    <s v="DAVIS 1112"/>
    <n v="12000"/>
    <s v="DAVIS 11128902"/>
    <x v="0"/>
    <s v="David FD"/>
    <s v="Agriculture"/>
    <s v="Grass Fuel Model"/>
    <s v="Weeds, Dirt"/>
    <s v="N"/>
    <m/>
    <m/>
    <m/>
    <m/>
    <s v="N"/>
    <s v="N"/>
    <m/>
    <m/>
    <s v="2021-10-22"/>
    <m/>
    <m/>
    <m/>
    <m/>
    <m/>
    <m/>
    <m/>
    <m/>
    <m/>
    <m/>
    <m/>
    <m/>
    <m/>
    <m/>
    <m/>
    <m/>
    <m/>
    <m/>
    <m/>
    <s v="  "/>
    <s v="NORTH BAY"/>
    <s v="WOODLAND 01"/>
    <s v="22:44"/>
    <n v="44489"/>
    <s v="1503812"/>
    <s v="T005430495"/>
    <n v="30380"/>
    <s v="COUNTY RD 106"/>
    <s v="DAVIS"/>
    <n v="38.502070000000003"/>
    <n v="-121.69188"/>
    <s v="S2TSZSP"/>
    <s v="SHIELDS, SPENCER"/>
    <n v="62041112"/>
    <s v="20211021 00:16"/>
    <n v="9110"/>
    <m/>
    <s v="ec tag.. pole fire.. replace x arm"/>
    <s v="Y"/>
    <m/>
    <m/>
    <m/>
    <n v="38.501615000000001"/>
    <n v="-121.662378"/>
    <s v="pole fire.. open field 38.501770"/>
    <s v="s.davis engine 231"/>
    <s v="tline# 21/195"/>
    <s v="N"/>
    <s v="Y"/>
    <m/>
    <s v="Rain"/>
    <m/>
    <s v="PGE&amp;E-Owned Structure/Equipment"/>
    <m/>
    <s v="Calm"/>
    <m/>
    <s v="PG&amp;E Equipment"/>
    <m/>
    <s v="Structure Only"/>
    <m/>
    <s v="Fire Dept"/>
    <m/>
    <s v="Overhead"/>
    <m/>
    <s v="N"/>
    <m/>
    <m/>
    <m/>
    <s v="FIRE, POLE"/>
    <s v="CROSSARM, WOOD"/>
    <s v="N"/>
    <s v="  "/>
    <s v="Unplanned"/>
    <s v="Sacramento"/>
    <s v="Yolo"/>
    <s v="062041112, DAVIS-1112"/>
    <s v="21-0134145"/>
    <s v="Unplanned"/>
    <s v="Clear;32-90 F"/>
    <s v="14"/>
    <s v="4830"/>
    <s v="NO"/>
    <s v="Force Out"/>
    <s v="Sustained"/>
    <s v="No"/>
    <s v="926573"/>
    <s v="OH"/>
    <s v="Fuse"/>
    <s v="1503812"/>
    <s v="Pole-Wood, Broken"/>
    <m/>
    <s v="10/21/21 00:22"/>
    <m/>
    <s v="7E/O CO. RD. 104, S/S CO. RD. 35, DAVIS"/>
    <s v="45630 COUNTY RD 35, 1P EAST OF HARD TAP"/>
    <m/>
    <m/>
    <m/>
    <m/>
    <m/>
    <m/>
    <m/>
    <m/>
    <m/>
    <m/>
    <m/>
    <m/>
    <m/>
    <m/>
    <m/>
    <m/>
    <m/>
    <m/>
    <m/>
    <m/>
    <m/>
    <m/>
    <m/>
    <m/>
  </r>
  <r>
    <n v="1878"/>
    <s v="CFMD"/>
    <s v="3 - QC Complete"/>
    <n v="44491"/>
    <n v="44617"/>
    <s v="Crossarm fire likely due to tracking. The ensuing fire was limited to PG&amp;E assets. This information is preliminary."/>
    <s v="\\fxshare-nas05\quotashare-fs01\ESA\5 - Ignition Tracking\2021_Ignition_QC_Folders\20211020_1503698_21-0134137_nan_T005430448"/>
    <s v=" "/>
    <m/>
    <s v="CFMD"/>
    <s v="outage time corrected, FO ID corrected, Notification# added, Asset#"/>
    <n v="44491"/>
    <m/>
    <s v="Not In Scope"/>
    <m/>
    <m/>
    <m/>
    <m/>
    <m/>
    <m/>
    <m/>
    <m/>
    <m/>
    <m/>
    <m/>
    <m/>
    <m/>
    <m/>
    <m/>
    <m/>
    <m/>
    <m/>
    <m/>
    <m/>
    <m/>
    <m/>
    <m/>
    <m/>
    <m/>
    <m/>
    <m/>
    <m/>
    <m/>
    <m/>
    <m/>
    <m/>
    <m/>
    <m/>
    <m/>
    <m/>
    <m/>
    <m/>
    <m/>
    <s v="Y"/>
    <n v="44491"/>
    <n v="44491"/>
    <s v="GFME"/>
    <s v="(650) 333-5114"/>
    <s v="Incident details"/>
    <m/>
    <s v=" "/>
    <x v="66"/>
    <s v="21:48:00"/>
    <n v="44489"/>
    <s v="20:36:00"/>
    <s v="FAS"/>
    <s v="N"/>
    <s v="N"/>
    <n v="1503698"/>
    <s v="21-0134137"/>
    <m/>
    <s v="T005430385"/>
    <n v="122236677"/>
    <m/>
    <m/>
    <m/>
    <s v=" "/>
    <x v="0"/>
    <x v="0"/>
    <s v="N"/>
    <s v="N"/>
    <s v="N"/>
    <s v="On October 20th, 2021 at approximately 2148 hours, a PG&amp;E Troubleman responded to a pole fire on the North Dublin 2103, 12kV distribution circuit on Camino Tassajara in the City of Pleasanton in the Mission Division. The troubleman arrived to the incident and observed gas/meter techs on the scene to meet the 911 stand by the County Fire Department. There was a double circuit pole, with the bottom circuit on fire. The troubleman deenergized both circuits and extinguished the fire. Initial analysis indicates the ignition was caused due to the rain causing the equipment to track. Priority A corrective tag #122236677 was created for this incident to replace the cross arm, cutout and the pole. The  outage affected 179 customers. This incident occurred in a Tier 2-HFTD with rain and light wind weather conditions. This information is preliminary."/>
    <s v="PG&amp;E"/>
    <s v="Other"/>
    <s v="Crossarm"/>
    <s v="D"/>
    <m/>
    <s v="Structure-PG&amp;E only"/>
    <s v="Pole"/>
    <m/>
    <m/>
    <m/>
    <m/>
    <s v="Contamination"/>
    <s v="Contamination"/>
    <s v="Tracking"/>
    <m/>
    <s v="Overhead"/>
    <x v="0"/>
    <s v="Crossarm"/>
    <s v="Crossarm, cutout, pole"/>
    <n v="103777486"/>
    <s v=" "/>
    <x v="1"/>
    <n v="37.752319999999997"/>
    <n v="-121.8714267"/>
    <s v="Contra Costa"/>
    <s v="NORTH DUBLIN 2103"/>
    <n v="21000"/>
    <s v="NORTH DUBLIN 2103CB"/>
    <x v="0"/>
    <s v="Employee"/>
    <s v="Urban"/>
    <s v="Other"/>
    <s v="Y"/>
    <s v="N"/>
    <m/>
    <m/>
    <m/>
    <m/>
    <s v="N"/>
    <s v="N"/>
    <m/>
    <m/>
    <s v="2021-10-22"/>
    <m/>
    <m/>
    <m/>
    <m/>
    <m/>
    <m/>
    <m/>
    <m/>
    <m/>
    <m/>
    <m/>
    <m/>
    <m/>
    <m/>
    <m/>
    <m/>
    <m/>
    <m/>
    <m/>
    <s v="  "/>
    <s v="SACRAMENTO"/>
    <s v="LIVERMORE 01"/>
    <s v="21:48"/>
    <n v="44489"/>
    <s v="1503698"/>
    <s v="T005430448"/>
    <n v="7980"/>
    <s v="CAMINO TASSAJARA"/>
    <s v="PLEASANTON"/>
    <n v="37.749290000000002"/>
    <n v="-121.872"/>
    <s v="M2TGFME"/>
    <s v="MOORE, GARY"/>
    <n v="14052103"/>
    <s v="20211021 02:01"/>
    <n v="9111"/>
    <m/>
    <s v="FOUND PRIMARY CROSS ARM WITH LINE CUT OUTS BURNNG ALONG WITH POLE. DE-ENERGIZED PRIMARY PUT OUT FIRE.RE-ENERGIZED SOME CUSTOMERS.ISSUED TAG FOR CREW TO MAKE REPAIRS."/>
    <s v="Y"/>
    <m/>
    <m/>
    <s v="37.7523200,-121.8714267,165.500000,3D"/>
    <m/>
    <m/>
    <m/>
    <m/>
    <m/>
    <s v="N"/>
    <s v="Y"/>
    <m/>
    <s v="Rain"/>
    <m/>
    <s v="PGE&amp;E-Owned Structure/Equipment"/>
    <m/>
    <s v="Light"/>
    <m/>
    <s v="PG&amp;E Equipment"/>
    <m/>
    <s v="Structure Only"/>
    <m/>
    <s v="Employee"/>
    <m/>
    <s v="Overhead"/>
    <m/>
    <s v="N"/>
    <m/>
    <m/>
    <m/>
    <s v="FIRE, POLE"/>
    <s v="CROSSARM, WOOD"/>
    <s v="N"/>
    <s v="  "/>
    <s v="Unplanned"/>
    <s v="Mission"/>
    <s v="Livermore"/>
    <s v="014052103, NORTH DUBLIN-2103"/>
    <s v="21-0134137"/>
    <s v="Unplanned"/>
    <s v="Clear;32-90 F"/>
    <s v="179"/>
    <s v="27248"/>
    <s v="YES"/>
    <s v="Force Out"/>
    <s v="Sustained"/>
    <s v="No"/>
    <s v="74746"/>
    <s v="OH"/>
    <s v="Switch"/>
    <s v="1503698"/>
    <s v="Pole-Wood, Burned/flashed"/>
    <m/>
    <s v="10/21/21 07:26"/>
    <m/>
    <s v="S/S Windemere PKWY, 100' W/O Tassajara Rd."/>
    <s v="W/S TASSAJARA 625' N/O WINDEMERE PKWY"/>
    <m/>
    <m/>
    <m/>
    <m/>
    <m/>
    <m/>
    <m/>
    <m/>
    <m/>
    <m/>
    <m/>
    <m/>
    <m/>
    <m/>
    <m/>
    <m/>
    <m/>
    <m/>
    <m/>
    <m/>
    <m/>
    <m/>
    <m/>
    <m/>
  </r>
  <r>
    <n v="1877"/>
    <s v="MXX7"/>
    <s v="3 - QC Complete"/>
    <n v="44546"/>
    <n v="44617"/>
    <s v="Pole fire, weather conditions in the area report rain. This information is preliminary."/>
    <s v="\\fxshare-nas05\quotashare-fs01\ESA\5 - Ignition Tracking\2021_Ignition_QC_Folders\20211020_1503866_21-0134136_nan_T005430515"/>
    <s v=" "/>
    <s v="Y"/>
    <s v="MXX7"/>
    <s v="Changed Create Time and Outage Time to match FAS. "/>
    <n v="44546"/>
    <m/>
    <s v="Not In Scope"/>
    <m/>
    <m/>
    <m/>
    <m/>
    <m/>
    <m/>
    <m/>
    <m/>
    <m/>
    <m/>
    <m/>
    <m/>
    <m/>
    <m/>
    <m/>
    <m/>
    <m/>
    <m/>
    <m/>
    <m/>
    <m/>
    <m/>
    <m/>
    <m/>
    <m/>
    <m/>
    <m/>
    <m/>
    <m/>
    <m/>
    <m/>
    <m/>
    <m/>
    <m/>
    <m/>
    <m/>
    <m/>
    <m/>
    <m/>
    <m/>
    <m/>
    <m/>
    <m/>
    <m/>
    <m/>
    <m/>
    <s v=" "/>
    <x v="66"/>
    <s v="23:04:00"/>
    <n v="44489"/>
    <s v="23:03:00"/>
    <s v="FAS"/>
    <s v="N"/>
    <s v="N"/>
    <n v="1503866"/>
    <s v="21-0134136"/>
    <m/>
    <s v="T005430515"/>
    <n v="122236636"/>
    <m/>
    <m/>
    <s v="PG&amp;E_1877_Ignition_20211020_2.JPG"/>
    <s v=" "/>
    <x v="0"/>
    <x v="0"/>
    <s v="N"/>
    <s v="N"/>
    <s v="N"/>
    <s v="On October 20th, 2021 at 2304 hours, a PG&amp;E Troubleman was dispatched to the OAKLAND X 1101 12KV Distribution Circuit on La Salle Avenue in Alameda County in response to a fire. Initial analysis indicates tracking caused the ignition. Pole top was on fire and the troubleman noted it was raining. The crossarm was broken/damaged (SAP # 101364856). The ensuing fire was limited to PG&amp;E assets only and was suppressed by Piedmont FD. PG&amp;E crew replaced crossarm on October 21st, 2021. This information is preliminary."/>
    <s v="PG&amp;E"/>
    <s v="Other"/>
    <s v="Pole"/>
    <s v="D"/>
    <m/>
    <s v="Structure-PG&amp;E only"/>
    <m/>
    <m/>
    <m/>
    <m/>
    <m/>
    <s v="Contamination"/>
    <s v="Contamination"/>
    <s v="Tracking"/>
    <s v="Y"/>
    <s v="Overhead"/>
    <x v="0"/>
    <s v="Pole"/>
    <s v="Crossarm"/>
    <n v="101364856"/>
    <s v=" "/>
    <x v="0"/>
    <n v="37.815744000000002"/>
    <n v="-122.226524"/>
    <s v="Alameda"/>
    <s v="OAKLAND X 1101"/>
    <n v="12000"/>
    <s v="OAKLAND X 1101CR222"/>
    <x v="0"/>
    <s v="Piedmont FD"/>
    <s v="Urban"/>
    <m/>
    <m/>
    <s v="N"/>
    <m/>
    <m/>
    <m/>
    <m/>
    <s v="N"/>
    <s v="N"/>
    <m/>
    <m/>
    <s v="2021-10-22"/>
    <m/>
    <m/>
    <m/>
    <m/>
    <m/>
    <m/>
    <m/>
    <m/>
    <m/>
    <m/>
    <m/>
    <m/>
    <m/>
    <m/>
    <m/>
    <m/>
    <m/>
    <m/>
    <m/>
    <s v="  "/>
    <s v="SACRAMENTO"/>
    <s v="OAKLAND 03"/>
    <s v="23:05"/>
    <n v="44489"/>
    <s v="1503866"/>
    <s v="T005430515"/>
    <n v="230"/>
    <s v="LA SALLE AVE"/>
    <s v="PIEDMONT"/>
    <n v="37.817010000000003"/>
    <n v="-122.22637"/>
    <s v="E1TKMSR"/>
    <s v="STEPHENS, KEVIN"/>
    <n v="12541101"/>
    <s v="20211020 23:48"/>
    <n v="9002"/>
    <m/>
    <s v="pole fire. repair"/>
    <s v="Y"/>
    <m/>
    <m/>
    <m/>
    <n v="37.815744000000002"/>
    <n v="-122.226524"/>
    <m/>
    <s v="piedmont fire dept"/>
    <m/>
    <s v="N"/>
    <s v="Y"/>
    <m/>
    <s v="Rain"/>
    <m/>
    <s v="PGE&amp;E-Owned Structure/Equipment"/>
    <m/>
    <s v="Calm"/>
    <m/>
    <s v="PG&amp;E Equipment"/>
    <m/>
    <s v="Structure Only"/>
    <m/>
    <s v="Fire Dept"/>
    <m/>
    <s v="Overhead"/>
    <m/>
    <s v="N"/>
    <m/>
    <m/>
    <m/>
    <s v="FIRE, POLE"/>
    <s v="CROSSARM, STEEL"/>
    <s v="N"/>
    <s v="  "/>
    <s v="Unplanned"/>
    <s v="East Bay"/>
    <s v="Central"/>
    <s v="012541101, OAKLAND X-1101"/>
    <s v="21-0134136"/>
    <s v="Unplanned"/>
    <s v="Clear;32-90 F"/>
    <s v="19"/>
    <m/>
    <s v="YES"/>
    <s v="Force Out"/>
    <s v="Sustained"/>
    <s v="No"/>
    <s v="9991"/>
    <s v="OH"/>
    <s v="Fuse"/>
    <s v="1503866"/>
    <s v="Pole-Wood, Burned/flashed"/>
    <m/>
    <m/>
    <m/>
    <s v="E/S MUIR 20' S/O LAFAYETTE"/>
    <s v="MUIR AVE S/OF LAFAYETTE AVE"/>
    <m/>
    <m/>
    <m/>
    <m/>
    <m/>
    <m/>
    <m/>
    <m/>
    <m/>
    <m/>
    <m/>
    <m/>
    <m/>
    <m/>
    <m/>
    <m/>
    <m/>
    <m/>
    <m/>
    <m/>
    <m/>
    <m/>
    <m/>
    <m/>
  </r>
  <r>
    <n v="1876"/>
    <s v="BRV6"/>
    <s v="3 - QC Complete"/>
    <n v="44552"/>
    <n v="44617"/>
    <s v="Pole fire, fire was put out bu t-man and the fire department. Pole needs to be replaced. Weather conditions in the area report rain. This information is preliminary."/>
    <s v="\\fxshare-nas05\quotashare-fs01\ESA\5 - Ignition Tracking\2021_Ignition_QC_Folders\20211020_1503797_21-0134123_nan_T005430429"/>
    <s v=" "/>
    <s v="Y"/>
    <s v="BRV6"/>
    <s v="Changed Outage time from 2126 to 2215 to match ILIS FNL. Changed Lat/Long from 38.2066650, -121.7136200 to 38.2066717984, -121.713504321. Changed Fire Supressing Agency from Montezuma FD to Solano County Fire. "/>
    <n v="44552"/>
    <m/>
    <s v="Not In Scope"/>
    <m/>
    <m/>
    <m/>
    <m/>
    <m/>
    <m/>
    <m/>
    <m/>
    <m/>
    <m/>
    <m/>
    <m/>
    <m/>
    <m/>
    <m/>
    <m/>
    <m/>
    <m/>
    <m/>
    <m/>
    <m/>
    <m/>
    <m/>
    <m/>
    <m/>
    <m/>
    <m/>
    <m/>
    <m/>
    <m/>
    <m/>
    <m/>
    <s v="N"/>
    <m/>
    <m/>
    <m/>
    <m/>
    <m/>
    <m/>
    <s v="N"/>
    <m/>
    <m/>
    <m/>
    <m/>
    <m/>
    <m/>
    <s v=" "/>
    <x v="66"/>
    <s v="21:26:00"/>
    <n v="44489"/>
    <s v="22:15:00"/>
    <s v="FAS"/>
    <s v="N"/>
    <s v="N"/>
    <n v="1503797"/>
    <s v="21-0134123"/>
    <m/>
    <s v="T005430429, T005430481"/>
    <n v="122236512"/>
    <m/>
    <m/>
    <m/>
    <s v=" "/>
    <x v="0"/>
    <x v="0"/>
    <s v="N"/>
    <s v="N"/>
    <s v="N"/>
    <s v="On October 20, 2021 at 2126 hours, a PG&amp;E Troubleman was dispatched to the Peabody 2107 12kV Distribution Circuit in the vicinity of B and R Ln and Liberty Island Rd, Rio Vista in response to a pole fire. Initial analysis indicates tracking caused the ignition. A primary pole is suspected to be the origin point of the fire and resulted in 13 customers experienced an outage. The ensuing fire was contained to PG&amp;E assets and Solano County Fire Department and PG&amp;E Troubleman suppressed the fire. PG&amp;E Crew replaced the damaged crossarm, insulators and cutouts on October 21, 2021."/>
    <s v="PG&amp;E"/>
    <s v="Other"/>
    <s v="Pole"/>
    <s v="D"/>
    <s v="D"/>
    <s v="Structure-PG&amp;E only"/>
    <m/>
    <m/>
    <m/>
    <m/>
    <m/>
    <s v="Contamination"/>
    <s v="Contamination"/>
    <s v="Tracking"/>
    <s v="Y"/>
    <s v="Overhead"/>
    <x v="0"/>
    <s v="Pole"/>
    <s v="Crossarm, Insulator, Cutout, Ground"/>
    <n v="101582513"/>
    <s v=" "/>
    <x v="0"/>
    <n v="38.206671798400002"/>
    <n v="-121.713504321"/>
    <s v="Solano"/>
    <s v="PEABODY 2107"/>
    <n v="12000"/>
    <s v="PEABODY 21078502"/>
    <x v="0"/>
    <s v="Solano County FD"/>
    <s v="Urban"/>
    <s v="Grass Fuel Model"/>
    <s v="Grass"/>
    <s v="N"/>
    <m/>
    <m/>
    <m/>
    <m/>
    <s v="N"/>
    <s v="N"/>
    <m/>
    <m/>
    <s v="2021-10-22"/>
    <m/>
    <m/>
    <m/>
    <m/>
    <m/>
    <m/>
    <m/>
    <m/>
    <m/>
    <m/>
    <m/>
    <m/>
    <m/>
    <m/>
    <m/>
    <m/>
    <m/>
    <m/>
    <m/>
    <s v="  "/>
    <s v="SACRAMENTO"/>
    <s v="VACAVILLE 05"/>
    <s v="21:26"/>
    <n v="44489"/>
    <s v="1503797"/>
    <s v="T005430429"/>
    <n v="8208"/>
    <s v="B AND R LN"/>
    <s v="RIO VISTA"/>
    <n v="38.206829999999997"/>
    <n v="-121.71364"/>
    <s v="S4TEBW2"/>
    <s v="WHITE, ERIC"/>
    <n v="63642107"/>
    <s v="20211020 22:44"/>
    <n v="9110"/>
    <m/>
    <s v="TOP OF THE POLE WAS BURNING WHEN I ARRIVED. DE ENERGIZED THE TAP LINE AND PUT THE FIRE OUT WITH THE HELP OF THE FD. CALLED CREW TO REPLACE THE POLE"/>
    <s v="Y"/>
    <m/>
    <m/>
    <s v="38.2066650,-121.7136200,2.400000,3D"/>
    <m/>
    <m/>
    <m/>
    <s v="MONTEZUMA FD"/>
    <m/>
    <s v="N"/>
    <s v="Y"/>
    <m/>
    <s v="Rain"/>
    <m/>
    <s v="PGE&amp;E-Owned Structure/Equipment"/>
    <m/>
    <s v="Calm"/>
    <m/>
    <s v="PG&amp;E Equipment"/>
    <m/>
    <s v="Structure Only"/>
    <m/>
    <s v="Fire Dept"/>
    <m/>
    <s v="Overhead"/>
    <m/>
    <s v="N"/>
    <m/>
    <m/>
    <m/>
    <s v="FIRE, POLE"/>
    <s v="POLE-WOOD"/>
    <s v="N"/>
    <s v="  "/>
    <s v="Unplanned"/>
    <s v="Sacramento"/>
    <s v="Solano"/>
    <s v="063642107, PEABODY-2107"/>
    <s v="21-0134123"/>
    <s v="Unplanned"/>
    <s v="Clear;32-90 F"/>
    <s v="13"/>
    <m/>
    <s v="YES"/>
    <s v="Force Out"/>
    <s v="Sustained"/>
    <s v="No"/>
    <s v="47317"/>
    <s v="OH"/>
    <s v="Fuse"/>
    <s v="1503797"/>
    <s v="Pole-Wood, Burned/flashed"/>
    <m/>
    <s v="10/20/21 22:47"/>
    <m/>
    <s v="LIBERTY ISLAND RD @ B &amp; R LN"/>
    <s v="1 SPAN LOADSIDE OF 47317"/>
    <m/>
    <m/>
    <m/>
    <m/>
    <m/>
    <m/>
    <m/>
    <m/>
    <m/>
    <m/>
    <m/>
    <m/>
    <m/>
    <m/>
    <m/>
    <m/>
    <m/>
    <m/>
    <m/>
    <m/>
    <m/>
    <m/>
    <m/>
    <m/>
  </r>
  <r>
    <n v="1875"/>
    <s v="MXX7"/>
    <s v="3 - QC Complete"/>
    <n v="44547"/>
    <n v="44617"/>
    <s v="Crossarm burnt and needs replacement. Weather conditions in the area report rain. This information is preliminary."/>
    <s v="\\fxshare-nas05\quotashare-fs01\ESA\5 - Ignition Tracking\2021_Ignition_QC_Folders\20211020_1503497_21-0134096_nan_T005430412"/>
    <s v=" "/>
    <s v="Y"/>
    <s v="MXX7"/>
    <s v="Changed Outage Time to match Outage Start in FAS. Changed fire lat/long to match pole's coordinates, then updated the circuit and cicruit protection zone."/>
    <n v="44547"/>
    <m/>
    <s v="Not In Scope"/>
    <m/>
    <m/>
    <m/>
    <m/>
    <m/>
    <m/>
    <m/>
    <m/>
    <m/>
    <m/>
    <m/>
    <m/>
    <m/>
    <m/>
    <m/>
    <m/>
    <m/>
    <m/>
    <m/>
    <m/>
    <m/>
    <m/>
    <m/>
    <m/>
    <m/>
    <m/>
    <m/>
    <m/>
    <m/>
    <m/>
    <m/>
    <m/>
    <m/>
    <m/>
    <m/>
    <m/>
    <m/>
    <m/>
    <m/>
    <m/>
    <m/>
    <m/>
    <m/>
    <m/>
    <m/>
    <m/>
    <s v=" "/>
    <x v="66"/>
    <s v="21:09:00"/>
    <n v="44489"/>
    <s v="18:35:00"/>
    <s v="FAS"/>
    <s v="N"/>
    <s v="N"/>
    <n v="1503497"/>
    <s v="21-0134096"/>
    <m/>
    <s v="T005430412"/>
    <n v="122236527"/>
    <m/>
    <m/>
    <s v="No photo"/>
    <s v=" "/>
    <x v="0"/>
    <x v="0"/>
    <s v="N"/>
    <s v="N"/>
    <s v="N"/>
    <s v="On October 20th, 2021 at 2109 hours, a PG&amp;E Troubleman was dispatched to the BAY MEADOWS 1103 12KV Distribution Circuit on Foster Street in San Mateo County in response to a fire. Initial analysis indicates tracking caused the ignition. There was a pole fire. The troubleman noted that it was raining at the time. The crossarm was burnt (SAP # 100309489). The ensuing fire was limited to PG&amp;E assets only and was self extinguished. Contractor replaced crossarm on October 21st, 2021. This information is preliminary."/>
    <s v="PG&amp;E"/>
    <s v="Other"/>
    <s v="Crossarm"/>
    <s v="D"/>
    <m/>
    <s v="Structure-PG&amp;E only"/>
    <m/>
    <m/>
    <m/>
    <m/>
    <m/>
    <s v="Contamination"/>
    <s v="Contamination"/>
    <s v="Tracking"/>
    <s v="Y"/>
    <s v="Overhead"/>
    <x v="0"/>
    <s v="Crossarm"/>
    <s v="Crossarm"/>
    <n v="100309489"/>
    <s v=" "/>
    <x v="0"/>
    <n v="37.5471278813"/>
    <n v="-122.2887116543"/>
    <s v="San Mateo"/>
    <s v="BAY MEADOWS 1103"/>
    <n v="12000"/>
    <s v="BAY MEADOWS 1103CB"/>
    <x v="0"/>
    <s v="Self Extinguished"/>
    <s v="Urban"/>
    <m/>
    <m/>
    <s v="N"/>
    <m/>
    <m/>
    <m/>
    <m/>
    <s v="N"/>
    <s v="N"/>
    <m/>
    <m/>
    <s v="2021-10-22"/>
    <m/>
    <m/>
    <m/>
    <m/>
    <m/>
    <m/>
    <m/>
    <m/>
    <m/>
    <m/>
    <m/>
    <m/>
    <m/>
    <m/>
    <m/>
    <m/>
    <m/>
    <m/>
    <m/>
    <s v="  "/>
    <s v="DE ANZA"/>
    <s v="SAN CARLOS 03"/>
    <s v="21:09"/>
    <n v="44489"/>
    <s v="1503497"/>
    <s v="T005430412"/>
    <n v="2716"/>
    <s v="FOSTER ST"/>
    <s v="SAN MATEO"/>
    <n v="37.547890000000002"/>
    <n v="-122.2899"/>
    <s v="P2TCDDB"/>
    <s v="DUNLAP, COREY"/>
    <n v="24011103"/>
    <s v="20211020 23:02"/>
    <n v="9110"/>
    <m/>
    <s v="crew to replace burned up primary X-arm IRO"/>
    <s v="Y"/>
    <m/>
    <m/>
    <s v="37.5454417,-122.2850733,-3.900000,3D"/>
    <m/>
    <m/>
    <m/>
    <m/>
    <m/>
    <s v="N"/>
    <s v="Y"/>
    <m/>
    <s v="Rain"/>
    <m/>
    <s v="Customer-Owned Structure/Equipment"/>
    <m/>
    <s v="Calm"/>
    <m/>
    <s v="PG&amp;E Equipment"/>
    <m/>
    <s v="Structure Only"/>
    <m/>
    <s v="Self Extinguished"/>
    <m/>
    <s v="Overhead"/>
    <m/>
    <s v="N"/>
    <m/>
    <m/>
    <m/>
    <s v="FIRE, POLE"/>
    <s v="CROSSARM, WOOD"/>
    <s v="N"/>
    <s v="  "/>
    <s v="Unplanned"/>
    <s v="Peninsula"/>
    <s v="Belmont"/>
    <s v="024011103, BAY MEADOWS-1103"/>
    <s v="21-0134096"/>
    <s v="Unplanned"/>
    <s v="Rain,Clear;32-90 F"/>
    <s v="73"/>
    <m/>
    <s v="YES"/>
    <s v="Line to Ground"/>
    <s v="Sustained"/>
    <s v="No"/>
    <s v="48272"/>
    <s v="OH"/>
    <s v="Fuse"/>
    <s v="1503497"/>
    <s v="Crossarm, Wood, Broken"/>
    <m/>
    <s v="10/20/21 23:06"/>
    <m/>
    <s v="1302 CLAUDIA AVE, SAN MATEO, SAN MATEO"/>
    <s v="2708 FOSTER ST, SAN MATEO"/>
    <m/>
    <m/>
    <m/>
    <m/>
    <m/>
    <m/>
    <m/>
    <m/>
    <m/>
    <m/>
    <m/>
    <m/>
    <m/>
    <m/>
    <m/>
    <m/>
    <m/>
    <m/>
    <m/>
    <m/>
    <m/>
    <m/>
    <m/>
    <m/>
  </r>
  <r>
    <n v="1874"/>
    <s v="CATX"/>
    <s v="3 - QC Complete"/>
    <n v="44552"/>
    <n v="44617"/>
    <s v="Pole top and primary crossarm burnt through. Opened primary and secondary jumpers from take off pole. Weather conditions in the area report rain. This information is preliminary."/>
    <s v="\\fxshare-nas05\quotashare-fs01\ESA\5 - Ignition Tracking\2021_Ignition_QC_Folders\20211020_1503695_21-0134117_nan_T005430358"/>
    <s v=" "/>
    <s v="Y"/>
    <s v="CATX"/>
    <s v="Outage time update to FNL time on ILIS"/>
    <n v="44552"/>
    <m/>
    <s v="Not In Scope"/>
    <m/>
    <m/>
    <m/>
    <m/>
    <m/>
    <m/>
    <m/>
    <m/>
    <m/>
    <m/>
    <m/>
    <m/>
    <m/>
    <m/>
    <m/>
    <m/>
    <m/>
    <m/>
    <m/>
    <m/>
    <m/>
    <m/>
    <m/>
    <m/>
    <m/>
    <m/>
    <m/>
    <m/>
    <m/>
    <m/>
    <m/>
    <m/>
    <s v="N"/>
    <m/>
    <m/>
    <m/>
    <m/>
    <m/>
    <m/>
    <s v="N"/>
    <m/>
    <m/>
    <m/>
    <m/>
    <m/>
    <m/>
    <s v=" "/>
    <x v="66"/>
    <s v="20:48:00"/>
    <n v="44489"/>
    <s v="22:18:00"/>
    <s v="FAS"/>
    <s v="N"/>
    <s v="N"/>
    <n v="1503695"/>
    <s v="21-0134117"/>
    <m/>
    <s v="T005430358"/>
    <n v="122236529"/>
    <m/>
    <m/>
    <m/>
    <s v=" "/>
    <x v="0"/>
    <x v="0"/>
    <s v="N"/>
    <s v="N"/>
    <s v="N"/>
    <s v="On October 20, 2021 at 2048 hours, a PG&amp;E Troubleman was dispatched to the Las Positas 2104 12kV distribution circuit near James Street and Ora Avenue in the vicinity of Livermore in response to a pole fire. Initial analysis indicates the ignition was caused by tracking. The fire damaged the pole, and the ensuing fire was contained to the pole. The fire was extinguished by the Livermore Fire Department. This incident resulted in an outage affecting 182 customers at 2218 hours on October 20, 2021. Power was restored to all customer by 0918 hours on October 21, 2021. A PG&amp;E crew replaced the damaged pole on October 21, 2021."/>
    <s v="PG&amp;E"/>
    <s v="Other"/>
    <s v="Pole"/>
    <s v="D"/>
    <s v="D"/>
    <s v="Structure-PG&amp;E only"/>
    <s v="Pole top burnt off and primary crossarm burnt through"/>
    <m/>
    <m/>
    <m/>
    <m/>
    <s v="Contamination"/>
    <s v="Contamination"/>
    <s v="Tracking"/>
    <s v="Y"/>
    <s v="Overhead"/>
    <x v="0"/>
    <s v="Pole"/>
    <s v="Pole"/>
    <n v="100907769"/>
    <s v=" "/>
    <x v="0"/>
    <n v="37.6849992"/>
    <n v="-121.78138970000001"/>
    <s v="Alameda"/>
    <s v="LAS POSITAS 2104"/>
    <n v="21000"/>
    <s v="LAS POSITAS 2104MR188"/>
    <x v="0"/>
    <s v="Livermore Pleasanton FD"/>
    <s v="Urban"/>
    <s v="Grass Fuel Model"/>
    <s v="Grass"/>
    <s v="N"/>
    <m/>
    <m/>
    <m/>
    <m/>
    <s v="N"/>
    <s v="N"/>
    <m/>
    <m/>
    <s v="2021-10-22"/>
    <m/>
    <m/>
    <m/>
    <m/>
    <m/>
    <m/>
    <m/>
    <m/>
    <m/>
    <m/>
    <m/>
    <m/>
    <m/>
    <m/>
    <m/>
    <m/>
    <m/>
    <m/>
    <m/>
    <s v="  "/>
    <s v="MISSION"/>
    <s v="LIVERMORE 03"/>
    <s v="20:48"/>
    <n v="44489"/>
    <s v="1503695"/>
    <s v="T005430358"/>
    <n v="1422"/>
    <s v="ORA AVE"/>
    <s v="LIVERMORE"/>
    <n v="37.682940000000002"/>
    <n v="-121.78258"/>
    <s v="M3TNMN4"/>
    <s v="NORIEGA, NICHOLAS"/>
    <n v="14402104"/>
    <s v="20211020 23:24"/>
    <n v="9110"/>
    <m/>
    <s v="FOUND POLE TOP BURNT OFF AND PRIMARY CROSS ARM BURNT THROUGH. OPENED PRIMARY AND SECONDARY JUMPERS AT TAKE OFF POLE (ELM &amp; JAMES ST). CREW TO MAKE REPAIRS AS NEEDED. "/>
    <s v="Y"/>
    <m/>
    <m/>
    <m/>
    <n v="37.685000000000002"/>
    <n v="-121.781406"/>
    <s v="INC# 122111727"/>
    <s v="LIVERMORE PLEASANTON FD"/>
    <n v="110166747"/>
    <s v="N"/>
    <s v="Y"/>
    <m/>
    <s v="Rain"/>
    <m/>
    <s v="PGE&amp;E-Owned Structure/Equipment"/>
    <m/>
    <s v="Calm"/>
    <m/>
    <s v="PG&amp;E Equipment"/>
    <m/>
    <s v="Structure Only"/>
    <m/>
    <s v="Employee"/>
    <m/>
    <s v="Overhead"/>
    <m/>
    <s v="Y"/>
    <s v="photos"/>
    <s v="PG&amp;E Employee"/>
    <s v="N.NORIEGA"/>
    <s v="FIRE, POLE"/>
    <s v="POLE-WOOD"/>
    <s v="N"/>
    <s v="  "/>
    <s v="Unplanned"/>
    <s v="Mission"/>
    <s v="Livermore"/>
    <s v="014402104, LAS POSITAS-2104"/>
    <s v="21-0134117"/>
    <s v="Unplanned"/>
    <s v="Clear;32-90 F"/>
    <s v="182"/>
    <s v="2002"/>
    <s v="YES"/>
    <s v="Force Out"/>
    <s v="Sustained"/>
    <s v="No"/>
    <s v="7836"/>
    <s v="OH"/>
    <s v="Fuse"/>
    <s v="1503695"/>
    <s v="Crossarm, Wood, Burned/flashed"/>
    <m/>
    <m/>
    <m/>
    <s v="OLIVINA AVE. &amp; ANDREWS ST."/>
    <s v="CGC #316295643405"/>
    <m/>
    <m/>
    <m/>
    <m/>
    <m/>
    <m/>
    <m/>
    <m/>
    <m/>
    <m/>
    <m/>
    <m/>
    <m/>
    <m/>
    <m/>
    <m/>
    <m/>
    <m/>
    <m/>
    <m/>
    <m/>
    <m/>
    <m/>
    <m/>
  </r>
  <r>
    <n v="1873"/>
    <s v="CATX"/>
    <s v="3 - QC Complete"/>
    <n v="44553"/>
    <n v="44617"/>
    <s v="Crossarm burnt at the through bolt. Wire has slight angle. Weather conditions in the area report rain. This information is preliminary."/>
    <s v="\\fxshare-nas05\quotashare-fs01\ESA\5 - Ignition Tracking\2021_Ignition_QC_Folders\20211020_nan_nan_nan_T005430344"/>
    <s v=" "/>
    <m/>
    <m/>
    <m/>
    <m/>
    <m/>
    <s v="Not In Scope"/>
    <m/>
    <m/>
    <m/>
    <m/>
    <m/>
    <m/>
    <m/>
    <m/>
    <m/>
    <m/>
    <m/>
    <m/>
    <m/>
    <m/>
    <m/>
    <m/>
    <m/>
    <m/>
    <m/>
    <m/>
    <m/>
    <m/>
    <m/>
    <m/>
    <m/>
    <m/>
    <m/>
    <m/>
    <m/>
    <m/>
    <m/>
    <m/>
    <s v="N"/>
    <m/>
    <m/>
    <m/>
    <m/>
    <m/>
    <m/>
    <s v="N"/>
    <m/>
    <m/>
    <m/>
    <m/>
    <m/>
    <m/>
    <s v=" "/>
    <x v="66"/>
    <s v="20:41:00"/>
    <m/>
    <m/>
    <s v="FAS"/>
    <s v="N"/>
    <s v="N"/>
    <n v="8815139"/>
    <m/>
    <m/>
    <s v="T005430344"/>
    <n v="122236638"/>
    <m/>
    <m/>
    <m/>
    <s v=" "/>
    <x v="0"/>
    <x v="0"/>
    <s v="N"/>
    <s v="N"/>
    <s v="N"/>
    <s v="On October 20, 2021, a third party contractor replaced a damaged crossarm on the Las Positas 2107 21kV distribution circuit near East Stanley Boulevard and Isabel Avenue in the vicinity of Livermore. The crossarm was damaged in a pole fire. Initial analysis indicates the ignition was caused by tracking. The fire damaged the crossarm and was contained to the pole."/>
    <s v="PG&amp;E"/>
    <s v="Other"/>
    <s v="Crossarm"/>
    <s v="D"/>
    <s v="D"/>
    <s v="Structure-PG&amp;E only"/>
    <m/>
    <m/>
    <m/>
    <m/>
    <m/>
    <s v="Contamination"/>
    <s v="Contamination"/>
    <s v="Tracking"/>
    <s v="Y"/>
    <s v="Overhead"/>
    <x v="0"/>
    <s v="Crossarm"/>
    <s v="Crossarm"/>
    <n v="103046358"/>
    <s v=" "/>
    <x v="0"/>
    <n v="37.675155699999998"/>
    <n v="-121.8036192"/>
    <s v="Alameda"/>
    <s v="LAS POSITAS 2107"/>
    <n v="21000"/>
    <s v="LAS POSITAS 2107CB"/>
    <x v="0"/>
    <s v="Unknown"/>
    <s v="Urban"/>
    <s v="Grass Fuel Model"/>
    <s v="Weeds/Dirt"/>
    <s v="N"/>
    <m/>
    <m/>
    <m/>
    <m/>
    <s v="N"/>
    <s v="N"/>
    <m/>
    <m/>
    <s v="2021-10-22"/>
    <m/>
    <m/>
    <m/>
    <m/>
    <m/>
    <m/>
    <m/>
    <m/>
    <m/>
    <m/>
    <m/>
    <m/>
    <m/>
    <m/>
    <m/>
    <m/>
    <m/>
    <m/>
    <m/>
    <s v="  "/>
    <s v="MISSION"/>
    <s v="LIVERMORE 03"/>
    <s v="20:41"/>
    <n v="44489"/>
    <m/>
    <s v="T005430344"/>
    <s v="UNKNOWN"/>
    <s v="ISABELLE AVE."/>
    <s v="LIVERMORE"/>
    <m/>
    <m/>
    <s v="M3TNMN4"/>
    <s v="NORIEGA, NICHOLAS"/>
    <m/>
    <s v="20211020 23:58"/>
    <n v="9111"/>
    <m/>
    <s v="PRIMARY ARM BURNT AT THROUGH BOLT. WILL NEED 70' BUCKET TRUCK. ACCESS OFF OF DIRT ROAD ON STANLEY. WIRE HAS SLIGHT ANGLE. ARM HAS CUT OUT MOUNTED ON IT."/>
    <s v="Y"/>
    <m/>
    <m/>
    <m/>
    <n v="37.675162"/>
    <n v="-121.803625"/>
    <m/>
    <s v="RELEASED BEFORE ARRIVAL"/>
    <n v="110249205"/>
    <s v="N"/>
    <s v="Y"/>
    <m/>
    <s v="Rain"/>
    <m/>
    <s v="PGE&amp;E-Owned Structure/Equipment"/>
    <m/>
    <s v="Calm"/>
    <m/>
    <s v="PG&amp;E Equipment"/>
    <m/>
    <s v="Structure Only"/>
    <m/>
    <s v="Self Extinguished"/>
    <m/>
    <s v="Overhead"/>
    <m/>
    <s v="Y"/>
    <s v="photos"/>
    <s v="PG&amp;E Employee"/>
    <s v="N.NORIEGA"/>
    <s v="FIRE, POLE"/>
    <s v="CONDUCTOR, OVERHEAD"/>
    <s v="N"/>
    <s v="  "/>
    <m/>
    <m/>
    <m/>
    <m/>
    <m/>
    <m/>
    <m/>
    <m/>
    <m/>
    <m/>
    <m/>
    <m/>
    <m/>
    <m/>
    <m/>
    <m/>
    <m/>
    <m/>
    <m/>
    <m/>
    <m/>
    <m/>
    <m/>
    <m/>
    <m/>
    <m/>
    <m/>
    <m/>
    <m/>
    <m/>
    <m/>
    <m/>
    <m/>
    <m/>
    <m/>
    <m/>
    <m/>
    <m/>
    <m/>
    <m/>
    <m/>
    <m/>
    <m/>
    <m/>
    <m/>
    <m/>
    <m/>
  </r>
  <r>
    <n v="1872"/>
    <s v="CATX"/>
    <s v="3 - QC Complete"/>
    <n v="44553"/>
    <n v="44617"/>
    <s v="Found transformer, cut out and crossarm burnt and hanging. Weather conditions in the area report rain. This information is preliminary."/>
    <s v="\\fxshare-nas05\quotashare-fs01\ESA\5 - Ignition Tracking\2021_Ignition_QC_Folders\20211020_nan_nan_nan_T005430335"/>
    <s v=" "/>
    <s v="Y"/>
    <s v="CATX"/>
    <s v="Outage time updated "/>
    <n v="44553"/>
    <m/>
    <s v="Not In Scope"/>
    <m/>
    <m/>
    <m/>
    <m/>
    <m/>
    <m/>
    <m/>
    <m/>
    <m/>
    <m/>
    <m/>
    <m/>
    <m/>
    <m/>
    <m/>
    <m/>
    <m/>
    <m/>
    <m/>
    <m/>
    <m/>
    <m/>
    <m/>
    <m/>
    <m/>
    <m/>
    <m/>
    <m/>
    <m/>
    <m/>
    <m/>
    <m/>
    <s v="N"/>
    <m/>
    <m/>
    <m/>
    <m/>
    <m/>
    <m/>
    <s v="N"/>
    <m/>
    <m/>
    <m/>
    <m/>
    <m/>
    <m/>
    <s v=" "/>
    <x v="66"/>
    <s v="20:36:00"/>
    <n v="44489"/>
    <s v="19:01:00"/>
    <s v="FAS"/>
    <s v="N"/>
    <s v="N"/>
    <n v="8813182"/>
    <m/>
    <m/>
    <s v="T005430335"/>
    <n v="122236476"/>
    <m/>
    <m/>
    <m/>
    <s v=" "/>
    <x v="0"/>
    <x v="0"/>
    <s v="N"/>
    <s v="N"/>
    <s v="N"/>
    <s v="On October 20, 2021 at 2036 hours, a PG&amp;E Troubleman was dispatched to the Grant 1105 12kV distribution circuit near Quebec Avenue and Wicks Boulevard in the vicinity of San Leandro in response to a strong odor of gas. The troubleman located a burnt cutout and crossarm. Initial analysis indicates the ignition was caused by tracking. The fire damaged the crossarm and cutout, and the ensuing fire was contained to the pole. The fire was extinguished by the troubleman. A PG&amp;E crew replaced the damaged crossarm and cutout on October 21, 2021."/>
    <s v="PG&amp;E"/>
    <s v="Other"/>
    <s v="Transformer"/>
    <s v="D"/>
    <s v="D"/>
    <s v="Structure-PG&amp;E only"/>
    <s v="Found TX, cutout arm burnt and hanging "/>
    <m/>
    <m/>
    <m/>
    <m/>
    <s v="Contamination"/>
    <s v="Contamination"/>
    <s v="Tracking"/>
    <s v="N"/>
    <s v="Overhead"/>
    <x v="0"/>
    <s v="Transformer"/>
    <s v="Crossarm, Cutout"/>
    <n v="100916666"/>
    <s v=" "/>
    <x v="0"/>
    <n v="37.679120300000001"/>
    <n v="-122.1549983"/>
    <s v="Alameda"/>
    <s v="GRANT 1105"/>
    <n v="12000"/>
    <s v="GRANT 1105CB"/>
    <x v="0"/>
    <s v="Employee"/>
    <s v="Urban"/>
    <s v="Fire-resistive fuel bed"/>
    <s v="Cement/Asphalt"/>
    <s v="N"/>
    <m/>
    <m/>
    <m/>
    <m/>
    <s v="N"/>
    <s v="N"/>
    <m/>
    <m/>
    <s v="2021-10-22"/>
    <m/>
    <m/>
    <m/>
    <m/>
    <m/>
    <m/>
    <m/>
    <m/>
    <m/>
    <m/>
    <m/>
    <m/>
    <m/>
    <m/>
    <m/>
    <m/>
    <m/>
    <m/>
    <m/>
    <s v="  "/>
    <s v="FRESNO"/>
    <s v="HAYWARD 01"/>
    <s v="20:36"/>
    <n v="44489"/>
    <m/>
    <s v="T005430335"/>
    <s v="UNKNOWN"/>
    <s v="2028 LEWELLLING"/>
    <s v="SAN LEANDRO"/>
    <m/>
    <m/>
    <s v="M2TGFME"/>
    <s v="MOORE, GARY"/>
    <m/>
    <s v="20211020 21:30"/>
    <n v="9111"/>
    <m/>
    <s v="FOUND TX CUT OUT ARM BURNT AND HANGING. OPENED 88237 FOR SAFETY. ISSUED TAG FOR CREW TO REPLACE. SAME AS OIS 1503674"/>
    <s v="Y"/>
    <m/>
    <m/>
    <s v="37.6791033,-122.1556983,4.600000,3D"/>
    <m/>
    <m/>
    <m/>
    <m/>
    <m/>
    <s v="N"/>
    <s v="Y"/>
    <m/>
    <s v="Rain"/>
    <m/>
    <s v="PGE&amp;E-Owned Structure/Equipment"/>
    <m/>
    <s v="Light"/>
    <m/>
    <s v="PG&amp;E Equipment"/>
    <m/>
    <s v="Structure Only"/>
    <m/>
    <s v="Employee"/>
    <m/>
    <s v="Overhead"/>
    <m/>
    <s v="N"/>
    <m/>
    <m/>
    <m/>
    <s v="FIRE, POLE"/>
    <s v="CROSSARM, WOOD"/>
    <s v="N"/>
    <s v="  "/>
    <m/>
    <m/>
    <m/>
    <m/>
    <m/>
    <m/>
    <m/>
    <m/>
    <m/>
    <m/>
    <m/>
    <m/>
    <m/>
    <m/>
    <m/>
    <m/>
    <m/>
    <m/>
    <m/>
    <m/>
    <m/>
    <m/>
    <m/>
    <m/>
    <m/>
    <m/>
    <m/>
    <m/>
    <m/>
    <m/>
    <m/>
    <m/>
    <m/>
    <m/>
    <m/>
    <m/>
    <m/>
    <m/>
    <m/>
    <m/>
    <m/>
    <m/>
    <m/>
    <m/>
    <m/>
    <m/>
    <m/>
  </r>
  <r>
    <n v="1871"/>
    <s v="CATX"/>
    <s v="3 - QC Complete"/>
    <n v="44553"/>
    <n v="44617"/>
    <s v="Crossarm burnt, weather conditions in the area report rain. This information is preliminary."/>
    <s v="\\fxshare-nas05\quotashare-fs01\ESA\5 - Ignition Tracking\2021_Ignition_QC_Folders\20211020_1503611_21-0134074_nan_T005430225"/>
    <s v=" "/>
    <s v="Y"/>
    <s v="CATX"/>
    <s v="Outage time updated to FNL time on ILIS, Fire LAT/LONG updated to Pole (SAP ID:100925968)"/>
    <n v="44553"/>
    <m/>
    <s v="Not In Scope"/>
    <m/>
    <m/>
    <m/>
    <m/>
    <m/>
    <m/>
    <m/>
    <m/>
    <m/>
    <m/>
    <m/>
    <m/>
    <m/>
    <m/>
    <m/>
    <m/>
    <m/>
    <m/>
    <m/>
    <m/>
    <m/>
    <m/>
    <m/>
    <m/>
    <m/>
    <m/>
    <m/>
    <m/>
    <m/>
    <m/>
    <m/>
    <m/>
    <s v="N"/>
    <m/>
    <m/>
    <m/>
    <m/>
    <m/>
    <m/>
    <s v="N"/>
    <m/>
    <m/>
    <m/>
    <m/>
    <m/>
    <m/>
    <s v=" "/>
    <x v="66"/>
    <s v="19:32:00"/>
    <n v="44489"/>
    <s v="19:52:00"/>
    <s v="FAS"/>
    <s v="N"/>
    <s v="N"/>
    <n v="1503611"/>
    <s v="21-0134074"/>
    <m/>
    <s v="T005430225"/>
    <n v="122236419"/>
    <m/>
    <m/>
    <m/>
    <s v=" "/>
    <x v="0"/>
    <x v="0"/>
    <s v="N"/>
    <s v="N"/>
    <s v="N"/>
    <s v="On October 20, 2021 at 1932 hours, a PG&amp;E Troubleman was dispatched to the Las Positas 2108 21kV distribution circuit near Marina Avenue and Edwards Lane in the vicinity of Livermore in response to a pole fire. Initial analysis indicates the ignition was caused by tracking. The fire damaged the crossarm, and the ensuing fire was contained to the pole. The fire was extinguished by the Troubleman. This incident resulted in an outage affecting 1808 customers at 1952 hours on October 20, 2021. Power was restored to all customer by 0254 hours on October 21, 2021. A PG&amp;E crew replaced the damaged crossarm on October 21, 2021."/>
    <s v="PG&amp;E"/>
    <s v="Other"/>
    <s v="Crossarm"/>
    <s v="D"/>
    <s v="D"/>
    <s v="Structure-PG&amp;E only"/>
    <s v="Crossarm burnt and kingpin smoldering"/>
    <m/>
    <m/>
    <m/>
    <m/>
    <s v="Contamination"/>
    <s v="Contamination"/>
    <s v="Tracking"/>
    <s v="Y"/>
    <s v="Overhead"/>
    <x v="0"/>
    <s v="Crossarm"/>
    <s v="Crossarm"/>
    <n v="100925968"/>
    <s v=" "/>
    <x v="0"/>
    <n v="37.656592500000002"/>
    <n v="-121.7593576"/>
    <s v="Alameda"/>
    <s v="LAS POSITAS 2108"/>
    <n v="21000"/>
    <s v="LAS POSITAS 2108MR190"/>
    <x v="0"/>
    <s v="Employee"/>
    <s v="Urban"/>
    <s v="Fire-resistive fuel bed"/>
    <s v="Asphalt/Dirt"/>
    <s v="Y"/>
    <s v="Ohlone 2020"/>
    <m/>
    <m/>
    <m/>
    <s v="N"/>
    <s v="N"/>
    <m/>
    <m/>
    <s v="2021-10-22"/>
    <m/>
    <m/>
    <m/>
    <m/>
    <m/>
    <m/>
    <m/>
    <m/>
    <m/>
    <m/>
    <m/>
    <m/>
    <m/>
    <m/>
    <m/>
    <m/>
    <m/>
    <m/>
    <m/>
    <s v="  "/>
    <s v="SAN JOSE"/>
    <s v="LIVERMORE 03"/>
    <s v="19:32"/>
    <n v="44489"/>
    <s v="1503611"/>
    <s v="T005430225"/>
    <n v="2641"/>
    <s v="WENTE ST"/>
    <s v="LIVERMORE"/>
    <n v="37.66516"/>
    <n v="-121.73537"/>
    <s v="M3TNMN4"/>
    <s v="NORIEGA, NICHOLAS"/>
    <n v="14402108"/>
    <s v="20211020 21:56"/>
    <n v="9111"/>
    <m/>
    <s v="CROSS ARM BURNT AND KING PIN SMOLDERING @ 10559. AND CROSS ARM BURNT ON DEAD END POLE IFO 2645 MARINA AVE. "/>
    <s v="Y"/>
    <m/>
    <m/>
    <m/>
    <n v="37.656610000000001"/>
    <n v="-121.759359"/>
    <m/>
    <m/>
    <m/>
    <s v="N"/>
    <s v="Y"/>
    <m/>
    <s v="Rain"/>
    <m/>
    <s v="PGE&amp;E-Owned Structure/Equipment"/>
    <m/>
    <s v="Calm"/>
    <m/>
    <s v="PG&amp;E Equipment"/>
    <m/>
    <s v="Structure Only"/>
    <m/>
    <s v="Employee"/>
    <m/>
    <s v="Overhead"/>
    <m/>
    <s v="Y"/>
    <s v=" PHOTOS"/>
    <s v="PG&amp;E Employee"/>
    <s v="N.NORIEGA"/>
    <s v="FIRE, POLE"/>
    <s v="CROSSARM, WOOD"/>
    <s v="N"/>
    <s v="  "/>
    <s v="Unplanned"/>
    <s v="Mission"/>
    <s v="Livermore"/>
    <s v="014402108, LAS POSITAS-2108"/>
    <s v="21-0134074"/>
    <s v="Unplanned"/>
    <s v="Clear;32-90 F"/>
    <s v="1808"/>
    <s v="180154"/>
    <s v="YES"/>
    <m/>
    <s v="Sustained"/>
    <s v="No"/>
    <s v="MR190"/>
    <s v="OH"/>
    <s v="Line Recloser"/>
    <s v="1503611"/>
    <s v="Crossarm, Wood, Burned/flashed"/>
    <m/>
    <s v="10/20/21 20:51"/>
    <m/>
    <s v="Tesla 2p W/O Buena Vista"/>
    <s v="IFO 2645 &amp; 2720 MARINA AVE, LIVERMORE"/>
    <s v="CUT IN CLEAR IDLE LINE OPEN|SW 72749 OPEN|SW 71976SW OPEN|SW 71501 CLOSE"/>
    <m/>
    <m/>
    <m/>
    <m/>
    <m/>
    <m/>
    <m/>
    <m/>
    <m/>
    <m/>
    <m/>
    <m/>
    <m/>
    <m/>
    <m/>
    <m/>
    <m/>
    <m/>
    <m/>
    <m/>
    <m/>
    <m/>
    <m/>
  </r>
  <r>
    <n v="1870"/>
    <s v="CFMD"/>
    <s v="3 - QC Complete"/>
    <n v="44529"/>
    <n v="44617"/>
    <s v="Crossarm burnt and needs replacement. Weather conditions in the area report rain. This information is preliminary."/>
    <s v="\\fxshare-nas05\quotashare-fs01\ESA\5 - Ignition Tracking\2021_Ignition_QC_Folders\20211020_1503551_21-0134045.1(2 outages)_nan_T005430156"/>
    <s v=" "/>
    <s v="Y"/>
    <s v="CFMD"/>
    <s v="Division "/>
    <n v="44529"/>
    <m/>
    <s v="Not In Scope"/>
    <m/>
    <m/>
    <m/>
    <m/>
    <m/>
    <m/>
    <m/>
    <m/>
    <m/>
    <m/>
    <m/>
    <m/>
    <m/>
    <m/>
    <m/>
    <m/>
    <m/>
    <m/>
    <m/>
    <m/>
    <m/>
    <m/>
    <m/>
    <m/>
    <m/>
    <m/>
    <m/>
    <m/>
    <m/>
    <m/>
    <m/>
    <m/>
    <m/>
    <m/>
    <m/>
    <m/>
    <m/>
    <m/>
    <m/>
    <s v="Y"/>
    <n v="44529"/>
    <n v="44529"/>
    <s v="CDDB"/>
    <m/>
    <m/>
    <m/>
    <s v=" "/>
    <x v="66"/>
    <s v="19:03:00"/>
    <n v="44489"/>
    <s v="19:03:00"/>
    <s v="FAS"/>
    <s v="N"/>
    <s v="N"/>
    <n v="1503551"/>
    <s v="21-0134045.1(2 outages)"/>
    <m/>
    <s v="T005430156"/>
    <m/>
    <m/>
    <m/>
    <m/>
    <s v=" "/>
    <x v="0"/>
    <x v="0"/>
    <s v="N"/>
    <s v="N"/>
    <s v="N"/>
    <m/>
    <s v="PG&amp;E"/>
    <s v="Other"/>
    <s v="Crossarm"/>
    <s v="D"/>
    <m/>
    <s v="Structure-PG&amp;E only"/>
    <m/>
    <m/>
    <m/>
    <m/>
    <m/>
    <s v="Contamination"/>
    <s v="Contamination"/>
    <s v="Tracking"/>
    <m/>
    <s v="Overhead"/>
    <x v="0"/>
    <s v="Crossarm"/>
    <s v="Crossarm"/>
    <n v="100308077"/>
    <s v=" "/>
    <x v="0"/>
    <n v="37.564549999999997"/>
    <n v="-122.30553"/>
    <s v="San Mateo"/>
    <s v="BAY MEADOWS 2101"/>
    <n v="21000"/>
    <s v="BAY MEADOWS 2101955062"/>
    <x v="0"/>
    <s v="San Mateo FD"/>
    <s v="Urban"/>
    <m/>
    <m/>
    <s v="N"/>
    <m/>
    <m/>
    <m/>
    <m/>
    <s v="N"/>
    <s v="N"/>
    <m/>
    <m/>
    <s v="2021-10-22"/>
    <m/>
    <m/>
    <m/>
    <m/>
    <m/>
    <m/>
    <m/>
    <m/>
    <m/>
    <m/>
    <m/>
    <m/>
    <m/>
    <m/>
    <m/>
    <m/>
    <m/>
    <m/>
    <m/>
    <s v="  "/>
    <s v="SAN FRANCISCO"/>
    <s v="SAN CARLOS 03"/>
    <s v="19:03"/>
    <n v="44489"/>
    <s v="1503551"/>
    <s v="T005430156"/>
    <n v="1510"/>
    <s v="COBB ST"/>
    <s v="SAN MATEO"/>
    <n v="37.564309999999999"/>
    <n v="-122.30501"/>
    <s v="P2TCDDB"/>
    <s v="DUNLAP, COREY"/>
    <n v="24012101"/>
    <s v="20211020 19:39"/>
    <n v="9110"/>
    <m/>
    <s v="crew to replace burned up primary X-Arm IRO"/>
    <s v="Y"/>
    <m/>
    <m/>
    <s v="37.5645500,-122.3055300,-5.300000,3D"/>
    <m/>
    <m/>
    <m/>
    <s v="San Mteo Fire"/>
    <m/>
    <s v="N"/>
    <s v="Y"/>
    <m/>
    <s v="Rain"/>
    <m/>
    <s v="PGE&amp;E-Owned Structure/Equipment"/>
    <m/>
    <s v="Calm"/>
    <m/>
    <s v="PG&amp;E Equipment"/>
    <m/>
    <s v="Structure Only"/>
    <m/>
    <s v="Fire Dept"/>
    <m/>
    <s v="Overhead"/>
    <m/>
    <s v="N"/>
    <m/>
    <m/>
    <m/>
    <s v="FIRE, POLE"/>
    <s v="CROSSARM, WOOD"/>
    <s v="N"/>
    <s v="  "/>
    <s v="Unplanned"/>
    <s v="Peninsula"/>
    <s v="Belmont"/>
    <s v="024012101, BAY MEADOWS-2101"/>
    <s v="21-0134045.1(2 outages)"/>
    <s v="Unplanned"/>
    <s v="Rain,Clear;32-90 F"/>
    <s v="61"/>
    <m/>
    <s v="YES"/>
    <s v="Line to Ground"/>
    <s v="Sustained"/>
    <s v="No"/>
    <s v="8925"/>
    <s v="OH"/>
    <s v="Fuse"/>
    <s v="1503551"/>
    <s v="Crossarm, Wood, Burned/flashed"/>
    <m/>
    <s v="10/20/21 19:40"/>
    <m/>
    <s v="Rear of 1117 Norton San Mateo"/>
    <s v="IRO 1509 NORTON ST"/>
    <m/>
    <m/>
    <m/>
    <m/>
    <m/>
    <m/>
    <m/>
    <m/>
    <m/>
    <m/>
    <m/>
    <m/>
    <m/>
    <m/>
    <m/>
    <m/>
    <m/>
    <m/>
    <m/>
    <m/>
    <m/>
    <m/>
    <m/>
    <m/>
  </r>
  <r>
    <n v="1869"/>
    <s v="DJPK"/>
    <s v="3 - QC Complete"/>
    <n v="44550"/>
    <n v="44617"/>
    <s v="Fount cut out and crossarm burnt, crew toreplace them. Weather conditions in the area report rain. This information is preliminary."/>
    <s v="\\fxshare-nas05\quotashare-fs01\ESA\5 - Ignition Tracking\2021_Ignition_QC_Folders\20211020_1503579_21-0134049_nan_T005430154"/>
    <s v=" "/>
    <s v="Y"/>
    <s v="DJPK"/>
    <s v="Updated Outage Time; Updated OIS#; Updated Notification #; Updated Fire Lat/Long; Updated Circuit; Updated CPZ"/>
    <n v="44550"/>
    <m/>
    <s v="Not In Scope"/>
    <m/>
    <m/>
    <m/>
    <m/>
    <m/>
    <m/>
    <m/>
    <m/>
    <m/>
    <m/>
    <m/>
    <m/>
    <m/>
    <m/>
    <m/>
    <m/>
    <m/>
    <m/>
    <m/>
    <m/>
    <m/>
    <m/>
    <m/>
    <m/>
    <m/>
    <m/>
    <m/>
    <m/>
    <m/>
    <m/>
    <m/>
    <m/>
    <s v="N"/>
    <m/>
    <m/>
    <m/>
    <m/>
    <m/>
    <m/>
    <s v="N"/>
    <m/>
    <m/>
    <m/>
    <m/>
    <m/>
    <m/>
    <s v=" "/>
    <x v="66"/>
    <s v="19:00:00"/>
    <n v="44489"/>
    <s v="18:52:00"/>
    <s v="FAS"/>
    <s v="N"/>
    <s v="N"/>
    <s v="1503579, 1503669"/>
    <s v="21-0134049"/>
    <s v=" "/>
    <s v="T005430154"/>
    <n v="122236470"/>
    <m/>
    <m/>
    <m/>
    <s v=" "/>
    <x v="0"/>
    <x v="0"/>
    <s v="N"/>
    <s v="N"/>
    <s v="N"/>
    <s v="On October 20, 2021, at 1852 hours, a PG&amp;E Troubleman was dispatched to the San Leandro 1110 12kV distribution circuit in the vicinity of Fargo Avenue and Farnsworth Street, San Leandro, in response to a pole fire.  The responding Troubleman found the primary crossarm for FUCO 10344 on fire and detached from the pole.  It appeared that the crossarm burned at the through bolt connection to the pole.  The circuit was still energized when the Troubleman arrived, so he opened FUCO 10893 to de-energize the section of the circuit (the Troubleman found 1 of 3 fuses burned open at that location).  Initial analysis indicates tracking caused the ignition.  The ensuing fire was contained to the crossarm and was extinguished by the Troubleman. A PG&amp;E Crew replaced the crossarm and fuse cutouts on October 21, 2021.  "/>
    <s v="PG&amp;E"/>
    <s v="Other"/>
    <s v="Crossarm"/>
    <s v="D"/>
    <s v="D"/>
    <s v="Structure-PG&amp;E only"/>
    <m/>
    <m/>
    <m/>
    <m/>
    <m/>
    <s v="Contamination"/>
    <s v="Contamination"/>
    <s v="Tracking"/>
    <s v="Y"/>
    <s v="Overhead"/>
    <x v="0"/>
    <s v="Crossarm"/>
    <s v="Crossarm, Cutouts"/>
    <n v="100914659"/>
    <s v=" "/>
    <x v="0"/>
    <n v="37.6889374"/>
    <n v="-122.1520481"/>
    <s v="Alameda"/>
    <s v="SAN LEANDRO U 1110"/>
    <n v="12000"/>
    <s v="SAN LEANDRO U 1110MR361"/>
    <x v="0"/>
    <s v="Employee"/>
    <s v="Urban"/>
    <s v="Fire-resistive fuel bed"/>
    <s v="Concrete/Asphalt"/>
    <s v="N"/>
    <m/>
    <m/>
    <m/>
    <m/>
    <s v="N"/>
    <s v="N"/>
    <m/>
    <m/>
    <s v="2021-10-22"/>
    <m/>
    <m/>
    <m/>
    <m/>
    <m/>
    <m/>
    <m/>
    <m/>
    <m/>
    <m/>
    <m/>
    <m/>
    <m/>
    <m/>
    <m/>
    <m/>
    <m/>
    <m/>
    <m/>
    <s v="  "/>
    <s v="EAST BAY"/>
    <s v="HAYWARD 01"/>
    <s v="19:00"/>
    <n v="44489"/>
    <s v="1503579"/>
    <s v="T005430154"/>
    <n v="1340"/>
    <s v="PADRE AVE"/>
    <s v="SAN LEANDRO"/>
    <n v="37.691160000000004"/>
    <n v="-122.15177"/>
    <s v="M2TGFME"/>
    <s v="MOORE, GARY"/>
    <n v="13111110"/>
    <s v="20211020 20:55"/>
    <n v="9002"/>
    <n v="1"/>
    <s v="FOUND CUT OUT ARM 10344 BURNT AND OFF POLE. OPENED 10893 CUT TAPS 2 POLES EAST OF CUT OUT 10344 REFUSED AND CLOSED 10893 ENERGIZING SOME CUSTOMERS. ISSUED TAG FOR CREW TO REPLACE CROSS ARM AND CUT OUT. SUP.  LUCERO NOTIFIED"/>
    <s v="Y"/>
    <m/>
    <m/>
    <s v="37.6889350,-122.1521783,-0.600000,3D"/>
    <m/>
    <m/>
    <m/>
    <m/>
    <m/>
    <s v="N"/>
    <s v="Y"/>
    <m/>
    <s v="Rain"/>
    <m/>
    <s v="PGE&amp;E-Owned Structure/Equipment"/>
    <m/>
    <s v="Light"/>
    <m/>
    <s v="PG&amp;E Equipment"/>
    <m/>
    <s v="Structure Only"/>
    <m/>
    <s v="Employee"/>
    <m/>
    <s v="Overhead"/>
    <m/>
    <s v="N"/>
    <m/>
    <m/>
    <m/>
    <s v="FIRE, POLE"/>
    <s v="CROSSARM, WOOD"/>
    <s v="N"/>
    <s v="  "/>
    <s v="Unplanned"/>
    <s v="Mission"/>
    <s v="Hayward"/>
    <s v="013111110, SAN LEANDRO-1110"/>
    <s v="21-0134049"/>
    <s v="Unplanned"/>
    <s v="Clear;32-90 F"/>
    <s v="175"/>
    <s v="11375"/>
    <s v="YES"/>
    <m/>
    <s v="Sustained"/>
    <s v="No"/>
    <s v="10893"/>
    <s v="OH"/>
    <s v="Fuse"/>
    <s v="1503579"/>
    <s v="Fuse, Burned Open"/>
    <m/>
    <m/>
    <m/>
    <s v="5425 CELESTE ST"/>
    <m/>
    <m/>
    <m/>
    <m/>
    <m/>
    <m/>
    <m/>
    <m/>
    <m/>
    <m/>
    <m/>
    <m/>
    <m/>
    <m/>
    <m/>
    <m/>
    <m/>
    <m/>
    <m/>
    <m/>
    <m/>
    <m/>
    <m/>
    <m/>
    <m/>
  </r>
  <r>
    <n v="1868"/>
    <s v="BRV6"/>
    <s v="3 - QC Complete"/>
    <n v="44522"/>
    <n v="44617"/>
    <s v="Broken primary crossarm, crew to make repairs. Weather conditions in the area report rain. This information is preliminary."/>
    <s v="\\fxshare-nas05\quotashare-fs01\ESA\5 - Ignition Tracking\2021_Ignition_QC_Folders\20211020_1503453_21-0134031_nan_T005430039"/>
    <s v=" "/>
    <s v="Y"/>
    <s v="BRV6"/>
    <s v="Changed Outage Time from 17:49 to 17:43 to match ILIS FNL. Changed Lat/Long from 37.66228, -122.1158100 to 37.6639856726, -122.1142425874."/>
    <n v="44518"/>
    <m/>
    <s v="Not In Scope"/>
    <m/>
    <m/>
    <m/>
    <m/>
    <m/>
    <m/>
    <m/>
    <m/>
    <m/>
    <m/>
    <m/>
    <m/>
    <m/>
    <m/>
    <m/>
    <m/>
    <m/>
    <m/>
    <m/>
    <m/>
    <m/>
    <m/>
    <m/>
    <m/>
    <m/>
    <m/>
    <m/>
    <m/>
    <m/>
    <m/>
    <m/>
    <m/>
    <s v="N"/>
    <m/>
    <m/>
    <m/>
    <m/>
    <m/>
    <m/>
    <s v="N"/>
    <m/>
    <m/>
    <m/>
    <m/>
    <m/>
    <m/>
    <s v=" "/>
    <x v="66"/>
    <s v="17:49:00"/>
    <n v="44489"/>
    <s v="17:43:00"/>
    <s v="FAS"/>
    <s v="N"/>
    <s v="N"/>
    <n v="1503453"/>
    <s v="21-0134031"/>
    <m/>
    <s v="T005430039"/>
    <n v="122236418"/>
    <n v="119340013"/>
    <m/>
    <m/>
    <s v=" "/>
    <x v="0"/>
    <x v="0"/>
    <s v="N"/>
    <s v="N"/>
    <s v="N"/>
    <s v="On October 20, 2021 at 1750 hours, a PG&amp;E Troubleman was dispatched to the Grant 1106 12kV Distribution Circuit in the vicinity of Westpark St and Marvin Way, Hayward in response to a pole fire. Initial analysis indicates tracking caused the ignition. A primary dead end crossarm is suspected to be the origin point of the fire and resulted in 139 customers experienced an outage. The ensuing fire was contained to PG&amp;E assets and the fire was self extinguished. PG&amp;E Crew replaced the damaged crossarm on October 21, 2021."/>
    <s v="PG&amp;E"/>
    <s v="Other"/>
    <s v="Crossarm"/>
    <s v="D"/>
    <s v="D"/>
    <s v="Structure-PG&amp;E only"/>
    <m/>
    <m/>
    <m/>
    <m/>
    <m/>
    <s v="Contamination"/>
    <s v="Contamination"/>
    <s v="Tracking"/>
    <s v="Y"/>
    <s v="Overhead"/>
    <x v="0"/>
    <s v="Crossarm"/>
    <s v="Crossarm"/>
    <n v="100955429"/>
    <s v=" "/>
    <x v="0"/>
    <n v="37.663985672599999"/>
    <n v="-122.1142425874"/>
    <s v="Alameda"/>
    <s v="GRANT 1106"/>
    <n v="12000"/>
    <s v="GRANT 1106MR664"/>
    <x v="0"/>
    <s v="Self Extinguished"/>
    <s v="Urban"/>
    <s v="Fire-resistive fuel bed"/>
    <s v="Sidewalk"/>
    <s v="N"/>
    <m/>
    <m/>
    <m/>
    <m/>
    <s v="N"/>
    <s v="N"/>
    <m/>
    <m/>
    <s v="2021-10-22"/>
    <m/>
    <m/>
    <m/>
    <m/>
    <m/>
    <m/>
    <m/>
    <m/>
    <m/>
    <m/>
    <m/>
    <m/>
    <m/>
    <m/>
    <m/>
    <m/>
    <m/>
    <m/>
    <m/>
    <s v=" "/>
    <s v="EAST BAY"/>
    <s v="HAYWARD 04"/>
    <s v="17:49"/>
    <s v="10/20/2021"/>
    <s v="1503453"/>
    <s v="T005430039"/>
    <n v="21771"/>
    <s v="WESTPARK ST"/>
    <s v="HAYWARD"/>
    <n v="37.662280000000003"/>
    <n v="-122.11581"/>
    <s v="M2TDMWH"/>
    <s v="WHITNEY, DWIGHT "/>
    <n v="14381106"/>
    <s v="20211020 20:36"/>
    <n v="9111"/>
    <m/>
    <s v="Found broken Primary deadend arm. Oncall supervisor notified. Crew to make repairs "/>
    <s v="Y"/>
    <m/>
    <m/>
    <m/>
    <n v="37.662280000000003"/>
    <n v="-122.11581"/>
    <m/>
    <m/>
    <m/>
    <s v="N"/>
    <s v="Y"/>
    <m/>
    <s v="Storm Rain"/>
    <m/>
    <s v="PGE&amp;E-Owned Structure/Equipment"/>
    <m/>
    <s v="Light"/>
    <m/>
    <s v="PG&amp;E Equipment"/>
    <m/>
    <s v="Structure Only"/>
    <m/>
    <s v="Self Extinguished"/>
    <m/>
    <s v="Overhead"/>
    <m/>
    <s v="N"/>
    <m/>
    <m/>
    <m/>
    <s v="FIRE, POLE"/>
    <s v="CROSSARM, WOOD"/>
    <s v="N"/>
    <s v=" "/>
    <s v="Unplanned"/>
    <s v="Mission"/>
    <s v="Hayward"/>
    <s v="014381106, GRANT-1106"/>
    <s v="21-0134031"/>
    <s v="Unplanned"/>
    <s v="Clear;32-90 F"/>
    <s v="139"/>
    <s v="21823"/>
    <s v="YES"/>
    <s v="Line to Ground"/>
    <s v="Sustained"/>
    <s v="No"/>
    <s v="11960"/>
    <s v="OH"/>
    <s v="Fuse"/>
    <s v="1503453"/>
    <s v="Crossarm, Wood, Broken, wire on object"/>
    <m/>
    <m/>
    <m/>
    <s v="HESPERIAN VILLAS CONDOS 15063"/>
    <s v="WHITNEY, DWIGHT 408 876-0130: 21691 Westpark"/>
    <m/>
    <m/>
    <m/>
    <m/>
    <m/>
    <m/>
    <m/>
    <m/>
    <m/>
    <m/>
    <m/>
    <m/>
    <m/>
    <m/>
    <m/>
    <m/>
    <m/>
    <m/>
    <m/>
    <m/>
    <m/>
    <m/>
    <m/>
    <m/>
  </r>
  <r>
    <n v="1867"/>
    <s v="BRV6"/>
    <s v="3 - QC Complete"/>
    <n v="44521"/>
    <n v="44617"/>
    <s v="Pole fire, weather conditions in the area report rain. This information is preliminary."/>
    <s v="\\fxshare-nas05\quotashare-fs01\ESA\5 - Ignition Tracking\2021_Ignition_QC_Folders\20211020_1503010_21-0133657_nan_T005429504"/>
    <s v=" "/>
    <s v="Y"/>
    <s v="BRV6"/>
    <s v="Changed Create Time from 1056 to 1055. Changed Outage time from 10:56 to 10:47 to match ILIS FNL. Two OIS numbers listed on the ILIS report, added 1503591 to tracker. Changed Lat/Long from 37.8322030, -122.2598450 to 37.8341802529, -122.2635806476"/>
    <n v="44518"/>
    <m/>
    <s v="Not In Scope"/>
    <m/>
    <m/>
    <m/>
    <m/>
    <m/>
    <m/>
    <m/>
    <m/>
    <m/>
    <m/>
    <m/>
    <m/>
    <m/>
    <m/>
    <m/>
    <m/>
    <m/>
    <m/>
    <m/>
    <m/>
    <m/>
    <m/>
    <m/>
    <m/>
    <m/>
    <m/>
    <m/>
    <m/>
    <m/>
    <m/>
    <m/>
    <m/>
    <s v="N"/>
    <m/>
    <m/>
    <m/>
    <m/>
    <m/>
    <m/>
    <s v="N"/>
    <m/>
    <m/>
    <m/>
    <m/>
    <m/>
    <m/>
    <s v=" "/>
    <x v="66"/>
    <s v="10:55:00"/>
    <n v="44489"/>
    <s v="10:47:00"/>
    <s v="FAS"/>
    <s v="N"/>
    <s v="N"/>
    <s v="1503010, 1503591"/>
    <s v="21-0133657"/>
    <m/>
    <s v="T005429504, T005429568"/>
    <n v="122233280"/>
    <m/>
    <m/>
    <m/>
    <s v=" "/>
    <x v="0"/>
    <x v="0"/>
    <s v="N"/>
    <s v="N"/>
    <s v="N"/>
    <s v="On October 20, 2021 at 1055 hours, a PG&amp;E Troubleman was dispatched to the Oakland D 1131 12kV Distribution Circuit in the vicinity of Shattuck Ave and 47th St, Oakland in response to an outage. Initial analysis indicates tracking caused the ignition. A primary pole is suspected to be the origin point of the fire and resulted in 3934 customers experienced an outage. The ensuing fire was contained to PG&amp;E assets and is reported that Oakland Fire Department suppressed the fire. PG&amp;E Crew replaced the damaged crossarm, added pole top extension and replaced transformers on October 20, 2021."/>
    <s v="PG&amp;E"/>
    <s v="Other"/>
    <s v="Pole"/>
    <s v="D"/>
    <s v="D"/>
    <s v="Structure-PG&amp;E only"/>
    <m/>
    <m/>
    <m/>
    <m/>
    <m/>
    <s v="Contamination"/>
    <s v="Contamination"/>
    <s v="Tracking"/>
    <s v="Y"/>
    <s v="Overhead"/>
    <x v="0"/>
    <s v="Pole"/>
    <s v="Pole, Crossarm, Transformer"/>
    <n v="101362052"/>
    <s v=" "/>
    <x v="0"/>
    <n v="37.834180252899998"/>
    <n v="-122.26358064759999"/>
    <s v="Alameda"/>
    <s v="OAKLAND D 1131"/>
    <n v="12000"/>
    <s v="OAKLAND D 1131CB"/>
    <x v="0"/>
    <s v="Oakland FD"/>
    <s v="Urban"/>
    <s v="Fire-resistive fuel bed"/>
    <s v="Sidewalk / Pavement"/>
    <s v="N"/>
    <m/>
    <m/>
    <m/>
    <m/>
    <s v="N"/>
    <s v="N"/>
    <m/>
    <m/>
    <s v="2021-10-22"/>
    <m/>
    <m/>
    <m/>
    <m/>
    <m/>
    <m/>
    <m/>
    <m/>
    <m/>
    <m/>
    <m/>
    <m/>
    <m/>
    <m/>
    <m/>
    <m/>
    <m/>
    <m/>
    <m/>
    <s v=" "/>
    <s v="PENINSULA"/>
    <s v="OAKLAND 02"/>
    <s v="10:56"/>
    <s v="10/20/2021"/>
    <s v="1503010"/>
    <s v="T005429504"/>
    <n v="529"/>
    <s v="46TH ST"/>
    <s v="OAKLAND"/>
    <n v="37.837490000000003"/>
    <n v="-122.26103000000001"/>
    <s v="E1TKMSR"/>
    <s v="STEPHENS, KEVIN"/>
    <n v="1204"/>
    <s v="20211020 14:17"/>
    <n v="9002"/>
    <m/>
    <s v="pole fire"/>
    <s v="Y"/>
    <m/>
    <m/>
    <m/>
    <n v="37.832203"/>
    <n v="-122.259845"/>
    <m/>
    <s v="oakland fire dept"/>
    <m/>
    <s v="N"/>
    <s v="Y"/>
    <m/>
    <s v="Rain"/>
    <m/>
    <s v="PGE&amp;E-Owned Structure/Equipment"/>
    <m/>
    <s v="Light"/>
    <m/>
    <s v="PG&amp;E Equipment"/>
    <m/>
    <s v="Structure Only"/>
    <m/>
    <s v="Fire Dept"/>
    <m/>
    <s v="Overhead"/>
    <m/>
    <s v="N"/>
    <m/>
    <m/>
    <m/>
    <s v="OVERHEAD"/>
    <s v="CROSSARM, WOOD"/>
    <s v="N"/>
    <s v=" "/>
    <s v="Unplanned"/>
    <s v="East Bay"/>
    <s v="Central"/>
    <s v="012041131, OAKLAND D-1131"/>
    <s v="21-0133657"/>
    <s v="Unplanned"/>
    <s v="Clear;32-90 F"/>
    <s v="3935"/>
    <s v="298454"/>
    <s v="YES"/>
    <s v="Line to Ground"/>
    <s v="Sustained"/>
    <s v="No"/>
    <s v="1131/22"/>
    <s v="OH"/>
    <s v="Circuit Breaker"/>
    <s v="1503010"/>
    <s v="Pole-Wood, Broken"/>
    <s v="ABC 50"/>
    <m/>
    <m/>
    <s v="OAKLAND D SUB"/>
    <s v="JENSON, RYAN 510-368-6998: 46TH ST AND SHATTUCK AVE"/>
    <m/>
    <m/>
    <m/>
    <m/>
    <m/>
    <m/>
    <m/>
    <m/>
    <m/>
    <m/>
    <m/>
    <m/>
    <m/>
    <m/>
    <m/>
    <m/>
    <m/>
    <m/>
    <m/>
    <m/>
    <m/>
    <m/>
    <m/>
    <m/>
  </r>
  <r>
    <n v="1866"/>
    <s v="KRJ7"/>
    <s v="3 - QC Complete"/>
    <n v="44581"/>
    <n v="44617"/>
    <s v="Insulator on fire, troubleman extinguished it. Pole is in bad shape and needs to be replaced.  Weather conditions in the area report rain. This information is preliminary."/>
    <s v="\\fxshare-nas05\quotashare-fs01\ESA\5 - Ignition Tracking\2021_Ignition_QC_Folders\20211020_1503005_nan_nan_T005429494"/>
    <s v=" "/>
    <m/>
    <m/>
    <m/>
    <m/>
    <m/>
    <s v="Not In Scope"/>
    <m/>
    <m/>
    <m/>
    <m/>
    <m/>
    <m/>
    <m/>
    <m/>
    <m/>
    <m/>
    <m/>
    <m/>
    <m/>
    <m/>
    <m/>
    <m/>
    <m/>
    <m/>
    <m/>
    <m/>
    <m/>
    <m/>
    <m/>
    <m/>
    <m/>
    <m/>
    <m/>
    <m/>
    <m/>
    <m/>
    <m/>
    <m/>
    <m/>
    <m/>
    <m/>
    <m/>
    <m/>
    <m/>
    <m/>
    <m/>
    <m/>
    <m/>
    <m/>
    <m/>
    <m/>
    <m/>
    <s v=" "/>
    <x v="66"/>
    <s v="10:48:00"/>
    <n v="44489"/>
    <s v="10:46:00"/>
    <s v="FAS"/>
    <s v="N"/>
    <s v="N"/>
    <n v="1503005"/>
    <m/>
    <m/>
    <s v="T005429494"/>
    <n v="122233043"/>
    <m/>
    <m/>
    <m/>
    <s v=" "/>
    <x v="0"/>
    <x v="0"/>
    <s v="N"/>
    <s v="N"/>
    <s v="N"/>
    <s v="On October 20, 21021 at 1048 hours, a PG&amp;E Troubleman was dispatched to the Oakland D 1132 12kV Distribution Circuit on Linden Street near 41st Street, Oakland in response to a pole fire. Initial analysis indicates tracking caused the ignition. The pole top where the bracket mounts appears to be the suspected point of origin. The responding Troubleman sprayed and washed off the insulators. The ensuing fire was contained to PG&amp;E assets and was suppressed by the PG&amp;E Troubleman and Oakland Fire Department was onsite. October 21, 2021, a PG&amp;E Crew replaced the damaged pole and transformers."/>
    <s v="PG&amp;E"/>
    <s v="Other"/>
    <s v="Pole"/>
    <s v="D"/>
    <s v="D"/>
    <s v="Structure-PG&amp;E only"/>
    <m/>
    <m/>
    <m/>
    <m/>
    <m/>
    <s v="Contamination"/>
    <s v="Contamination"/>
    <s v="Tracking"/>
    <s v="Y"/>
    <s v="Overhead"/>
    <x v="0"/>
    <s v="Pole"/>
    <s v="Pole, Transformer"/>
    <n v="101367567"/>
    <s v=" "/>
    <x v="0"/>
    <n v="37.831660999999997"/>
    <n v="-122.276673"/>
    <s v="Alameda"/>
    <s v="OAKLAND D 1132"/>
    <n v="12000"/>
    <s v="OAKLAND D 1132CB"/>
    <x v="0"/>
    <s v="Oakland FD, PG&amp;E Troubleman"/>
    <s v="Urban"/>
    <s v="Fire-resistive fuel bed"/>
    <m/>
    <s v="N"/>
    <m/>
    <m/>
    <m/>
    <m/>
    <s v="N"/>
    <s v="N"/>
    <m/>
    <m/>
    <s v="2021-10-22"/>
    <m/>
    <m/>
    <m/>
    <m/>
    <m/>
    <m/>
    <m/>
    <m/>
    <m/>
    <m/>
    <m/>
    <m/>
    <m/>
    <m/>
    <m/>
    <m/>
    <m/>
    <m/>
    <m/>
    <s v="  "/>
    <s v="LOS PADRES"/>
    <s v="OAKLAND 01"/>
    <s v="10:48"/>
    <n v="44489"/>
    <s v="1503005"/>
    <s v="T005429494"/>
    <n v="4055"/>
    <s v="LINDEN ST"/>
    <s v="OAKLAND"/>
    <n v="37.831659999999999"/>
    <n v="-122.27665"/>
    <s v="E1TTRBN"/>
    <s v="BAUER, TIMOTHY"/>
    <n v="12041132"/>
    <s v="20211020 11:59"/>
    <n v="9110"/>
    <m/>
    <s v="I extinguished fire and sprayed off insulators. Pole is in bad shape and needs replaced ASAP."/>
    <s v="Y"/>
    <m/>
    <m/>
    <m/>
    <n v="37.831660999999997"/>
    <n v="-122.276673"/>
    <m/>
    <s v="Oakland FD"/>
    <m/>
    <s v="N"/>
    <s v="Y"/>
    <m/>
    <s v="Rain"/>
    <s v="sprinkle"/>
    <s v="PGE&amp;E-Owned Structure/Equipment"/>
    <m/>
    <s v="Calm"/>
    <m/>
    <s v="PG&amp;E Equipment"/>
    <m/>
    <s v="Structure Only"/>
    <m/>
    <s v="Fire Dept"/>
    <m/>
    <s v="Overhead"/>
    <m/>
    <s v="N"/>
    <m/>
    <m/>
    <m/>
    <s v="FIRE, POLE"/>
    <s v="POLE-WOOD"/>
    <s v="N"/>
    <s v="  "/>
    <m/>
    <m/>
    <m/>
    <m/>
    <m/>
    <m/>
    <m/>
    <m/>
    <m/>
    <m/>
    <m/>
    <m/>
    <m/>
    <m/>
    <m/>
    <m/>
    <m/>
    <m/>
    <m/>
    <m/>
    <m/>
    <m/>
    <m/>
    <m/>
    <m/>
    <m/>
    <m/>
    <m/>
    <m/>
    <m/>
    <m/>
    <m/>
    <m/>
    <m/>
    <m/>
    <m/>
    <m/>
    <m/>
    <m/>
    <m/>
    <m/>
    <m/>
    <m/>
    <m/>
    <m/>
    <m/>
    <m/>
  </r>
  <r>
    <n v="1865"/>
    <s v="BRV6"/>
    <s v="3 - QC Complete"/>
    <n v="44586"/>
    <n v="44617"/>
    <s v="Pole fire, top of pole burnt and primary cross arm inverted to secondary. Weather conditions in the area report rain. This information is preliminary."/>
    <s v="\\fxshare-nas05\quotashare-fs01\ESA\5 - Ignition Tracking\2021_Ignition_QC_Folders\20211020_1502896_21-0133588_nan_T005429342"/>
    <s v=" "/>
    <s v="Y"/>
    <s v="BRV6"/>
    <s v="Changed Outage time from 0916 to 0947. Fire Size changed to structure pg&amp;E only. Added SAP number 101450791. Changed Lat/Long from 37.8716383, -122.2846517 to 37.8714995, -122.2846979."/>
    <n v="44586"/>
    <m/>
    <s v="Not In Scope"/>
    <m/>
    <m/>
    <m/>
    <m/>
    <m/>
    <m/>
    <m/>
    <m/>
    <m/>
    <m/>
    <m/>
    <m/>
    <m/>
    <m/>
    <m/>
    <m/>
    <m/>
    <m/>
    <m/>
    <m/>
    <m/>
    <m/>
    <m/>
    <m/>
    <m/>
    <m/>
    <m/>
    <m/>
    <m/>
    <m/>
    <m/>
    <m/>
    <s v="N"/>
    <m/>
    <m/>
    <m/>
    <m/>
    <m/>
    <m/>
    <s v="N"/>
    <m/>
    <m/>
    <m/>
    <m/>
    <m/>
    <m/>
    <s v=" "/>
    <x v="66"/>
    <s v="09:16:00"/>
    <n v="44489"/>
    <s v="09:47:00"/>
    <s v="FAS"/>
    <s v="N"/>
    <s v="N"/>
    <n v="1502896"/>
    <s v="21-0133588"/>
    <m/>
    <s v="T005429342"/>
    <n v="122232517"/>
    <m/>
    <m/>
    <m/>
    <s v=" "/>
    <x v="0"/>
    <x v="0"/>
    <s v="N"/>
    <s v="N"/>
    <s v="N"/>
    <s v="On October 20, 2021 at 0916 hours, a PG&amp;E Troubleman was dispatched to the Berkeley 1105 12kV Distribution Circuit in the vicinity of Hearst Ave and Acton St, Berkeley in response to a broken pole. Initial analysis indicates tracking caused an ignition on the pole. A primary pole is suspected to be the origin point of the fire and resulted in 236 customers experienced an outage. The ensuing fire was contained to PG&amp;E assets and it is unknown who suppressed the fire. PG&amp;E Crew replaced the damaged pole on October 20, 2021."/>
    <s v="PG&amp;E"/>
    <s v="Other"/>
    <s v="Pole"/>
    <s v="D"/>
    <s v="D"/>
    <s v="Structure-PG&amp;E only"/>
    <m/>
    <m/>
    <m/>
    <m/>
    <m/>
    <s v="Contamination"/>
    <s v="Contamination"/>
    <s v="Tracking"/>
    <s v="Y"/>
    <s v="Overhead"/>
    <x v="0"/>
    <s v="Pole"/>
    <s v="Pole"/>
    <n v="101450791"/>
    <s v=" "/>
    <x v="0"/>
    <n v="37.8714994905"/>
    <n v="-122.28469787829999"/>
    <s v="Alameda"/>
    <s v="BERKELEY F 1105"/>
    <n v="12000"/>
    <s v="BERKELEY F 1105CB"/>
    <x v="0"/>
    <s v="Unknown"/>
    <s v="Urban"/>
    <s v="Fire-resistive fuel bed"/>
    <s v="sidewalk"/>
    <s v="N"/>
    <m/>
    <m/>
    <m/>
    <m/>
    <s v="N"/>
    <s v="N"/>
    <m/>
    <m/>
    <s v="2021-10-22"/>
    <m/>
    <m/>
    <m/>
    <m/>
    <m/>
    <m/>
    <m/>
    <m/>
    <m/>
    <m/>
    <m/>
    <m/>
    <m/>
    <m/>
    <m/>
    <m/>
    <m/>
    <m/>
    <m/>
    <s v="  "/>
    <s v="EAST BAY"/>
    <s v="RICHMOND 06"/>
    <s v="09:16"/>
    <n v="44489"/>
    <s v="1502896"/>
    <s v="T005429342"/>
    <n v="1417"/>
    <s v="HEARST AVE"/>
    <s v="BERKELEY"/>
    <n v="37.872480000000003"/>
    <n v="-122.28456"/>
    <s v="E2TDBCG"/>
    <s v="CARTER, DAVID "/>
    <n v="12061105"/>
    <s v="20211020 10:46"/>
    <n v="9110"/>
    <m/>
    <s v="top of pole burnt off and pri arm now inverted into sec, denergize pri and generated EC tag for crew to replace"/>
    <s v="Y"/>
    <m/>
    <m/>
    <s v="37.8716383,-122.2846517,25.200000,3D"/>
    <m/>
    <m/>
    <m/>
    <m/>
    <m/>
    <s v="N"/>
    <s v="Y"/>
    <m/>
    <s v="Rain"/>
    <m/>
    <s v="PGE&amp;E-Owned Structure/Equipment"/>
    <m/>
    <s v="Calm"/>
    <m/>
    <s v="PG&amp;E Equipment"/>
    <m/>
    <s v="&lt; 1 meter"/>
    <m/>
    <s v="Other (Comments)"/>
    <s v="no fire dept on siet"/>
    <s v="Overhead"/>
    <m/>
    <s v="N"/>
    <m/>
    <m/>
    <m/>
    <s v="PATROL-NOT CONDUCTED"/>
    <m/>
    <s v="N"/>
    <s v="  "/>
    <s v="Unplanned"/>
    <s v="East Bay"/>
    <s v="Bay"/>
    <s v="012061105, BERKELEY F-1105"/>
    <s v="21-0133588"/>
    <s v="Unplanned"/>
    <s v="Clear;32-90 F"/>
    <s v="236"/>
    <m/>
    <s v="YES"/>
    <s v="Force Out"/>
    <s v="Sustained"/>
    <s v="No"/>
    <s v="R8811"/>
    <s v="OH"/>
    <s v="Fuse"/>
    <s v="1502896"/>
    <s v="Pole-Wood, Broken"/>
    <m/>
    <m/>
    <m/>
    <s v="ACTION AV. S/O DELAWARE"/>
    <s v="1386 HEARST AVE, BERKELEY "/>
    <m/>
    <m/>
    <m/>
    <m/>
    <m/>
    <m/>
    <m/>
    <m/>
    <m/>
    <m/>
    <m/>
    <m/>
    <m/>
    <m/>
    <m/>
    <m/>
    <m/>
    <m/>
    <m/>
    <m/>
    <m/>
    <m/>
    <m/>
    <m/>
  </r>
  <r>
    <n v="1864"/>
    <s v="DLY6"/>
    <s v="3 - QC Complete"/>
    <n v="44519"/>
    <n v="44617"/>
    <s v="Pole fire, disconnected mtr socket, burned down service. Weather conditions in the area report rain. This information is preliminary."/>
    <s v="\\fxshare-nas05\quotashare-fs01\ESA\5 - Ignition Tracking\2021_Ignition_QC_Folders\20211020_nan_nan_nan_2032328840"/>
    <s v=" "/>
    <s v="N"/>
    <m/>
    <m/>
    <m/>
    <m/>
    <s v="Not In Scope"/>
    <m/>
    <m/>
    <m/>
    <m/>
    <m/>
    <m/>
    <m/>
    <m/>
    <m/>
    <m/>
    <m/>
    <m/>
    <m/>
    <m/>
    <m/>
    <m/>
    <m/>
    <m/>
    <m/>
    <m/>
    <m/>
    <m/>
    <m/>
    <m/>
    <m/>
    <m/>
    <m/>
    <m/>
    <m/>
    <m/>
    <m/>
    <m/>
    <s v="N"/>
    <m/>
    <m/>
    <m/>
    <m/>
    <m/>
    <m/>
    <s v="Y"/>
    <n v="44517"/>
    <n v="44519"/>
    <s v="DMWh"/>
    <s v="Dwight Whitney 408/876-0130"/>
    <s v="was this pge or customer side.  Need more information on this.  11/19/2021 left another message for callback.   Per Tman, fire started behind the meter, top right jaw arcs if loose connection, this was hanging and eventually caught fire which traveled back up service.  if the meter socket doesnt have a good contact it will start to arc this caught fire as it didnt have a good contact.  Had to disconnect to make safe"/>
    <m/>
    <s v=" "/>
    <x v="66"/>
    <s v="08:45:00"/>
    <n v="44489"/>
    <m/>
    <s v="FAS"/>
    <s v="N"/>
    <s v="N"/>
    <m/>
    <m/>
    <m/>
    <n v="2032328840"/>
    <m/>
    <m/>
    <m/>
    <m/>
    <s v=" "/>
    <x v="0"/>
    <x v="0"/>
    <s v="N"/>
    <s v="N"/>
    <s v="N"/>
    <s v="Fire at meter socket, not attributable to PG&amp;E assets.  There is no indication that PG&amp;E assets were involved.  PG&amp;E Tman responded for service disconnect. "/>
    <s v="Not PG&amp;E"/>
    <s v="Other"/>
    <s v="Meter Socket"/>
    <s v="D"/>
    <m/>
    <s v="&lt;3 meters of linear travel"/>
    <s v="Small fire at vegetation "/>
    <m/>
    <m/>
    <m/>
    <m/>
    <s v="Other Fire: Non-PG&amp;E related"/>
    <m/>
    <m/>
    <m/>
    <s v="Overhead"/>
    <x v="0"/>
    <s v="Meter"/>
    <s v="Meter"/>
    <m/>
    <s v=" "/>
    <x v="0"/>
    <n v="37.695521999999997"/>
    <n v="-122.12271"/>
    <s v="Alameda"/>
    <s v="SAN LEANDRO U1107"/>
    <n v="12000"/>
    <s v="SAN LEANDRO U1107MR596"/>
    <x v="0"/>
    <s v="Alamedea County FD"/>
    <s v="Urban"/>
    <m/>
    <m/>
    <s v="N"/>
    <m/>
    <m/>
    <m/>
    <m/>
    <s v="N"/>
    <s v="N"/>
    <m/>
    <m/>
    <s v="2021-10-22"/>
    <m/>
    <m/>
    <m/>
    <m/>
    <m/>
    <m/>
    <m/>
    <m/>
    <m/>
    <m/>
    <m/>
    <m/>
    <m/>
    <m/>
    <m/>
    <m/>
    <m/>
    <m/>
    <m/>
    <s v=" "/>
    <s v="EAST BAY"/>
    <s v="HAYWARD 02"/>
    <s v="08:45"/>
    <s v="10/20/2021"/>
    <m/>
    <n v="2032328840"/>
    <n v="733"/>
    <s v="LINNEA AVE"/>
    <s v="SAN LORENZO"/>
    <n v="37.695413000000002"/>
    <n v="-122.122862"/>
    <s v="M2TDMWH"/>
    <s v="WHITNEY, DWIGHT "/>
    <n v="13111107"/>
    <s v="20211020 09:06"/>
    <n v="2640"/>
    <n v="1"/>
    <s v="Disconnected @ pole. Fire @ mtr socket, burned down svc"/>
    <s v="Y"/>
    <m/>
    <m/>
    <m/>
    <n v="37.695521999999997"/>
    <n v="-122.12271"/>
    <m/>
    <s v="Alamedea County"/>
    <m/>
    <s v="N"/>
    <s v="Y"/>
    <s v="Y"/>
    <s v="Clear"/>
    <m/>
    <s v="Customer-Owned Structure/Equipment"/>
    <m/>
    <s v="Calm"/>
    <m/>
    <s v="3rd Party"/>
    <m/>
    <s v="&lt; 1 meter"/>
    <m/>
    <s v="Fire Dept"/>
    <m/>
    <s v="Overhead"/>
    <m/>
    <s v="Y"/>
    <s v="burned mtr"/>
    <s v="PG&amp;E Employee"/>
    <m/>
    <m/>
    <m/>
    <m/>
    <s v=" "/>
    <m/>
    <m/>
    <m/>
    <m/>
    <m/>
    <m/>
    <m/>
    <m/>
    <m/>
    <m/>
    <m/>
    <m/>
    <m/>
    <m/>
    <m/>
    <m/>
    <m/>
    <m/>
    <m/>
    <m/>
    <m/>
    <m/>
    <m/>
    <m/>
    <m/>
    <m/>
    <m/>
    <m/>
    <m/>
    <m/>
    <m/>
    <m/>
    <m/>
    <m/>
    <m/>
    <m/>
    <m/>
    <m/>
    <m/>
    <m/>
    <m/>
    <m/>
    <m/>
    <m/>
    <m/>
    <m/>
    <m/>
  </r>
  <r>
    <n v="1863"/>
    <s v="BRV6"/>
    <s v="3 - QC Complete"/>
    <n v="44586"/>
    <n v="44617"/>
    <s v="Pole fire, crew to replace/repair. Weather conditions in the area report rain. This information is preliminary."/>
    <s v="\\fxshare-nas05\quotashare-fs01\ESA\5 - Ignition Tracking\2021_Ignition_QC_Folders\20211020_1502856_21-0133538_nan_T005429201"/>
    <s v=" "/>
    <s v="Y"/>
    <s v="BRV6"/>
    <s v="Changed Outage time from 0814 to 0844 to match ILIS FNL. Changed Lat/Long from 38.4933177, -122.4567067 to 38.4868556365, -122.4669680781. Added Nuns 2017 Fire to Burn Scar Area. "/>
    <n v="44586"/>
    <m/>
    <s v="Not In Scope"/>
    <m/>
    <m/>
    <m/>
    <m/>
    <m/>
    <m/>
    <m/>
    <m/>
    <m/>
    <m/>
    <m/>
    <m/>
    <m/>
    <m/>
    <m/>
    <m/>
    <m/>
    <m/>
    <m/>
    <m/>
    <m/>
    <m/>
    <m/>
    <m/>
    <m/>
    <m/>
    <m/>
    <m/>
    <m/>
    <m/>
    <m/>
    <m/>
    <s v="N"/>
    <m/>
    <m/>
    <m/>
    <m/>
    <m/>
    <m/>
    <s v="N"/>
    <m/>
    <m/>
    <m/>
    <m/>
    <m/>
    <m/>
    <s v=" "/>
    <x v="66"/>
    <s v="08:14:00"/>
    <n v="44489"/>
    <s v="08:44:00"/>
    <s v="FAS"/>
    <s v="N"/>
    <s v="N"/>
    <n v="1502856"/>
    <s v="21-0133538"/>
    <m/>
    <s v="T005429201"/>
    <s v="122231635"/>
    <m/>
    <m/>
    <m/>
    <s v=" "/>
    <x v="0"/>
    <x v="0"/>
    <s v="N"/>
    <s v="N"/>
    <s v="N"/>
    <s v="On October 20, 2021 at 0814 hours, a PG&amp;E Troubleman was dispatched to the Silverado 2103 21kV Distribution Circuit in the vicinity of Sulpher Springs Ave and S Crane Ave, St. Helena in response to a pole fire. Initial analysis indicates tracking caused the ignition. A primary pole is suspected to be the origin point of the fire and resulted in 152 customers experienced an outage. The ensuing fire was contained to PG&amp;E assets and it is reported that the PG&amp;E Troubleman suppressed the fire. PG&amp;E Crew replaced the damaged crossarm on October 20, 2021."/>
    <s v="PG&amp;E"/>
    <s v="Other"/>
    <s v="Pole"/>
    <s v="D"/>
    <s v="D"/>
    <s v="Structure-PG&amp;E only"/>
    <m/>
    <m/>
    <m/>
    <m/>
    <m/>
    <s v="Contamination"/>
    <s v="Contamination"/>
    <s v="Tracking"/>
    <s v="Y"/>
    <s v="Overhead"/>
    <x v="0"/>
    <s v="Pole"/>
    <s v="Pole, Crossarm"/>
    <n v="103857473"/>
    <s v=" "/>
    <x v="0"/>
    <n v="38.486855636500003"/>
    <n v="-122.4669680781"/>
    <s v="Napa"/>
    <s v="SILVERADO 2103"/>
    <n v="21000"/>
    <s v="SILVERADO 2103CB"/>
    <x v="0"/>
    <s v="Employee"/>
    <s v="Agriculture"/>
    <s v="Grass Fuel Model"/>
    <s v="grass"/>
    <s v="Y"/>
    <s v="Glass 2020, Nuns 2017"/>
    <m/>
    <n v="180"/>
    <s v="R3"/>
    <s v="N"/>
    <s v="N"/>
    <m/>
    <m/>
    <s v="2021-10-22"/>
    <m/>
    <m/>
    <m/>
    <m/>
    <m/>
    <m/>
    <m/>
    <m/>
    <m/>
    <m/>
    <m/>
    <m/>
    <m/>
    <m/>
    <m/>
    <m/>
    <m/>
    <m/>
    <m/>
    <s v="  "/>
    <s v="EAST BAY"/>
    <s v="NAPA 04"/>
    <s v="08:14"/>
    <n v="44489"/>
    <s v="1502856"/>
    <s v="T005429201"/>
    <n v="347"/>
    <s v="CRANE AVE"/>
    <s v="SAINT HELENA"/>
    <n v="38.493130000000001"/>
    <n v="-122.45677000000001"/>
    <s v="N1TGFD4"/>
    <s v="DYDO, GREG"/>
    <n v="43432103"/>
    <s v="20211020 09:31"/>
    <n v="9110"/>
    <m/>
    <s v="Crew to replace or make repairs to pole fire. ec tag wrote on call notified "/>
    <s v="Y"/>
    <m/>
    <m/>
    <s v="38.49331774583407,-122.45670667172409,70.87906365723717,"/>
    <m/>
    <m/>
    <m/>
    <m/>
    <m/>
    <s v="N"/>
    <s v="Y"/>
    <m/>
    <s v="Rain"/>
    <m/>
    <s v="PGE&amp;E-Owned Structure/Equipment"/>
    <m/>
    <s v="Calm"/>
    <m/>
    <s v="PG&amp;E Equipment"/>
    <m/>
    <s v="Structure Only"/>
    <m/>
    <s v="Employee"/>
    <m/>
    <s v="Overhead"/>
    <m/>
    <s v="Y"/>
    <s v="Just phots for ec tag. Pole top burnt"/>
    <s v="PG&amp;E Employee"/>
    <m/>
    <s v="OVERHEAD"/>
    <s v="POLE-WOOD"/>
    <s v="N"/>
    <s v="  "/>
    <s v="Unplanned"/>
    <s v="North Bay"/>
    <s v="Silverado"/>
    <s v="043432103, SILVERADO-2103"/>
    <s v="21-0133538"/>
    <s v="Unplanned"/>
    <s v="Clear;32-90 F"/>
    <s v="152"/>
    <m/>
    <s v="YES"/>
    <s v="Force Out"/>
    <s v="Sustained"/>
    <s v="No"/>
    <s v="507513"/>
    <s v="OH"/>
    <s v="Line Recloser"/>
    <s v="1502856"/>
    <s v="Insulator, Burned/flashed"/>
    <m/>
    <s v="10/20/21 09:56"/>
    <m/>
    <s v="SE/ SULPHUR SPRINGS AVE SW/L ROSEBUD LANE EXTD"/>
    <s v="POLE FIRE 2 POLES E/O 4083"/>
    <m/>
    <m/>
    <m/>
    <m/>
    <m/>
    <m/>
    <m/>
    <m/>
    <m/>
    <m/>
    <m/>
    <m/>
    <m/>
    <m/>
    <m/>
    <m/>
    <m/>
    <m/>
    <m/>
    <m/>
    <m/>
    <m/>
    <m/>
    <m/>
  </r>
  <r>
    <n v="1862"/>
    <s v="DLY6"/>
    <s v="3 - QC Complete"/>
    <n v="44517"/>
    <n v="44617"/>
    <s v="Pole fire, crew to replace  primary crossarm, TX and 150' 6sol cu. Weather conditions in the area report rain. This information is preliminary."/>
    <s v="\\fxshare-nas05\quotashare-fs01\ESA\5 - Ignition Tracking\2021_Ignition_QC_Folders\20211020_1502644_21-0133456_nan_T005429031"/>
    <s v=" "/>
    <s v="Y"/>
    <s v="DLY6"/>
    <s v="OUTAGE TIME UPDATED, FO ID UPDATED, LAT/LONG UPDATED "/>
    <n v="44517"/>
    <m/>
    <s v="Not In Scope"/>
    <m/>
    <m/>
    <m/>
    <m/>
    <m/>
    <m/>
    <m/>
    <m/>
    <m/>
    <m/>
    <m/>
    <m/>
    <m/>
    <m/>
    <m/>
    <m/>
    <m/>
    <m/>
    <m/>
    <m/>
    <m/>
    <m/>
    <m/>
    <m/>
    <m/>
    <m/>
    <m/>
    <m/>
    <m/>
    <m/>
    <m/>
    <m/>
    <s v="N"/>
    <m/>
    <m/>
    <m/>
    <m/>
    <m/>
    <m/>
    <s v="N"/>
    <m/>
    <m/>
    <m/>
    <m/>
    <m/>
    <m/>
    <s v=" "/>
    <x v="66"/>
    <s v="06:14:00"/>
    <n v="44489"/>
    <s v="06:05:00"/>
    <s v="FAS"/>
    <s v="N"/>
    <s v="N"/>
    <n v="1502644"/>
    <s v="21-0133456"/>
    <m/>
    <s v="T005429031, T005429056"/>
    <n v="122230854"/>
    <m/>
    <m/>
    <m/>
    <s v=" "/>
    <x v="0"/>
    <x v="0"/>
    <s v="N"/>
    <s v="N"/>
    <s v="N"/>
    <s v="On October 20, 2021 at 06:09 hours, a PG&amp;E Troubleman was dispatched to the San Mateo 2101, 21kV Distribution Circuit on Indian Avenue near North Idaho Street in San Mateo in response to a pole fire. Initial analysis indicates tracking caused the ignition.  As a result of this incident, 89 customers experienced a power outage. The ensuing fire was contained to the pole and the fire was suppressed by the San Mateo Fire Department. A PG&amp;E Hired Contract Crew replaced the crossarm, conductor, transformer and restrung the primary span on October 20, 2021.  "/>
    <s v="PG&amp;E"/>
    <s v="Other"/>
    <s v="Pole"/>
    <s v="D"/>
    <s v="D"/>
    <s v="Structure-PG&amp;E only"/>
    <s v="Pole Fire "/>
    <m/>
    <m/>
    <m/>
    <m/>
    <s v="Contamination"/>
    <s v="Contamination"/>
    <s v="Tracking"/>
    <s v="Y"/>
    <s v="Overhead"/>
    <x v="0"/>
    <s v="Pole"/>
    <s v="Pole,  Crossarm, Conductor "/>
    <n v="100258039"/>
    <s v=" "/>
    <x v="0"/>
    <n v="37.577918855199997"/>
    <n v="-122.32446226330001"/>
    <s v="San Mateo"/>
    <s v="SAN MATEO 2101"/>
    <n v="21000"/>
    <s v="SAN MATEO 210155256"/>
    <x v="0"/>
    <s v="San Mateo FD"/>
    <s v="Urban"/>
    <s v="Fire-resistive fuel bed"/>
    <s v="Sidewalk. Asphalt"/>
    <s v="N"/>
    <m/>
    <m/>
    <m/>
    <m/>
    <s v="N"/>
    <s v="N"/>
    <m/>
    <m/>
    <s v="2021-10-22"/>
    <m/>
    <m/>
    <m/>
    <m/>
    <m/>
    <m/>
    <m/>
    <m/>
    <m/>
    <m/>
    <m/>
    <m/>
    <m/>
    <m/>
    <m/>
    <m/>
    <m/>
    <m/>
    <m/>
    <s v=" "/>
    <s v="EAST BAY"/>
    <s v="SAN CARLOS 03"/>
    <s v="06:14"/>
    <s v="10/20/2021"/>
    <s v="1502644"/>
    <s v="T005429031"/>
    <n v="354"/>
    <s v="N HUMBOLDT ST"/>
    <s v="SAN MATEO"/>
    <n v="37.578159999999997"/>
    <n v="-122.32405"/>
    <s v="P2TCDDB"/>
    <s v="DUNLAP, COREY"/>
    <n v="24192101"/>
    <s v="20211020 07:09"/>
    <n v="9111"/>
    <m/>
    <s v="crew to replace  primary crossarm, TX and 150' 6sol cu due to pole fire"/>
    <s v="Y"/>
    <m/>
    <m/>
    <s v="37.5779750,-122.3243783,2.700000,3D"/>
    <m/>
    <m/>
    <m/>
    <s v="San Mateo Fire"/>
    <m/>
    <s v="N"/>
    <s v="Y"/>
    <m/>
    <s v="Rain"/>
    <m/>
    <s v="PGE&amp;E-Owned Structure/Equipment"/>
    <m/>
    <s v="Calm"/>
    <m/>
    <s v="PG&amp;E Equipment"/>
    <m/>
    <s v="Structure Only"/>
    <m/>
    <s v="Fire Dept"/>
    <m/>
    <s v="Overhead"/>
    <m/>
    <s v="N"/>
    <m/>
    <m/>
    <m/>
    <s v="FIRE, POLE"/>
    <s v="CROSSARM, WOOD"/>
    <s v="N"/>
    <s v=" "/>
    <s v="Unplanned"/>
    <s v="Peninsula"/>
    <s v="Belmont"/>
    <s v="024192101, SAN MATEO-2101"/>
    <s v="21-0133456"/>
    <s v="Unplanned"/>
    <s v="Rain,Clear;32-90 F"/>
    <s v="89"/>
    <m/>
    <s v="YES"/>
    <s v="Line to Ground"/>
    <s v="Sustained"/>
    <s v="No"/>
    <s v="11327"/>
    <s v="OH"/>
    <s v="Fuse"/>
    <s v="1502644"/>
    <s v="Crossarm, Wood, Burned/flashed"/>
    <m/>
    <s v="10/20/21 07:20"/>
    <m/>
    <s v="INDIAN @ N IDAHO SAN MATEO"/>
    <s v="1020 INDIAN AVE, SM"/>
    <s v="NONE"/>
    <m/>
    <m/>
    <m/>
    <m/>
    <m/>
    <m/>
    <m/>
    <m/>
    <m/>
    <m/>
    <m/>
    <m/>
    <m/>
    <m/>
    <m/>
    <m/>
    <m/>
    <m/>
    <m/>
    <m/>
    <m/>
    <m/>
    <m/>
  </r>
  <r>
    <n v="1861"/>
    <s v="DLY6"/>
    <s v="3 - QC Complete"/>
    <n v="44501"/>
    <n v="44617"/>
    <s v="Pole fire, weather conditions in the area report rain. This information is preliminary."/>
    <s v="\\fxshare-nas05\quotashare-fs01\ESA\5 - Ignition Tracking\2021_Ignition_QC_Folders\20211020_1502654_21-0133455_nan_T005429014"/>
    <s v=" "/>
    <m/>
    <s v="DLY6"/>
    <s v="lat/long was incorrect "/>
    <n v="44494"/>
    <m/>
    <s v="Not In Scope"/>
    <m/>
    <m/>
    <m/>
    <m/>
    <m/>
    <m/>
    <m/>
    <m/>
    <m/>
    <m/>
    <m/>
    <m/>
    <m/>
    <m/>
    <m/>
    <m/>
    <m/>
    <m/>
    <m/>
    <m/>
    <m/>
    <m/>
    <m/>
    <m/>
    <m/>
    <m/>
    <m/>
    <m/>
    <m/>
    <m/>
    <m/>
    <m/>
    <s v="N"/>
    <m/>
    <m/>
    <m/>
    <m/>
    <m/>
    <m/>
    <m/>
    <m/>
    <m/>
    <m/>
    <m/>
    <m/>
    <m/>
    <s v=" "/>
    <x v="66"/>
    <s v="06:00:00"/>
    <n v="44489"/>
    <s v="06:00:00"/>
    <s v="FAS"/>
    <s v="N"/>
    <s v="N"/>
    <n v="1502654"/>
    <s v="21-0133455"/>
    <m/>
    <s v="T005429014"/>
    <n v="122231048"/>
    <m/>
    <m/>
    <m/>
    <s v=" "/>
    <x v="0"/>
    <x v="0"/>
    <s v="N"/>
    <s v="N"/>
    <s v="N"/>
    <s v="On October 20, 2021 at 0600 hours, a PG&amp;E Troubleman was dispatched to the Oakland C 1117 12kV Distribution Circuit on 18th Ave and Campbell Street in Oakland.  The troubleman was responding to reports of a pole fire. Initial analysis indicates tracking caused the ignition.  The incident originated at the bolt of the cross arm, caused the crossarm to dislodge from the pole.  The ignition was contained to the pole.   As a result of this incident, it caused 267 customers to lose power.  The ensuing fire was contained to PG&amp;E assets and the fire was suppressed by the Oakland Fire Department. A PG&amp;E Hired Contract Crew replaced a cross arm and a two transformers on October 20, 2021."/>
    <s v="PG&amp;E"/>
    <s v="Other"/>
    <s v="Pole"/>
    <s v="D"/>
    <s v="D"/>
    <s v="Structure-PG&amp;E only"/>
    <s v="Crossarm"/>
    <m/>
    <m/>
    <m/>
    <m/>
    <s v="Contamination"/>
    <s v="Contamination"/>
    <s v="Tracking"/>
    <s v="N"/>
    <s v="Overhead"/>
    <x v="0"/>
    <s v="Crossarm"/>
    <s v="Crossarm, transformers"/>
    <n v="102298697"/>
    <s v=" "/>
    <x v="0"/>
    <n v="37.814994475299997"/>
    <n v="-122.29273794540001"/>
    <s v="Alameda"/>
    <s v="OAKLAND C 1117"/>
    <n v="12000"/>
    <s v="OAKLAND C 1117465596"/>
    <x v="0"/>
    <s v="Oakland FD"/>
    <s v="Urban"/>
    <s v="Fire Resisitve "/>
    <s v="Concrete"/>
    <s v="N"/>
    <m/>
    <m/>
    <m/>
    <m/>
    <s v="N"/>
    <s v="N"/>
    <m/>
    <m/>
    <s v="2021-10-22"/>
    <m/>
    <m/>
    <m/>
    <m/>
    <m/>
    <m/>
    <m/>
    <m/>
    <m/>
    <m/>
    <m/>
    <m/>
    <m/>
    <m/>
    <m/>
    <m/>
    <m/>
    <m/>
    <m/>
    <s v="  "/>
    <s v="EAST BAY"/>
    <s v="OAKLAND 04"/>
    <s v="06:00"/>
    <n v="44489"/>
    <s v="1502654"/>
    <s v="T005429014"/>
    <s v="1627"/>
    <s v="WILLOW ST"/>
    <s v="OAKLAND"/>
    <n v="37.819090000000003"/>
    <n v="-122.28951000000001"/>
    <s v="E1TKMSR"/>
    <s v="STEPHENS, KEVIN"/>
    <n v="12011117"/>
    <s v="20211020 08:49"/>
    <n v="9111"/>
    <m/>
    <s v="pole fire"/>
    <s v="Y"/>
    <m/>
    <m/>
    <m/>
    <n v="37.814785999999998"/>
    <n v="-122.293313"/>
    <m/>
    <s v="oakland fire dept"/>
    <m/>
    <s v="N"/>
    <s v="Y"/>
    <m/>
    <s v="Rain"/>
    <m/>
    <s v="PGE&amp;E-Owned Structure/Equipment"/>
    <m/>
    <s v="Light"/>
    <m/>
    <s v="Other (Comments)"/>
    <s v="primary arm tracking"/>
    <s v="1 meter - &lt; 3 meters"/>
    <m/>
    <s v="Fire Dept"/>
    <m/>
    <s v="Overhead"/>
    <m/>
    <s v="N"/>
    <m/>
    <m/>
    <m/>
    <s v="FIRE, POLE"/>
    <s v="CROSSARM, WOOD"/>
    <s v="N"/>
    <s v="  "/>
    <s v="Unplanned"/>
    <s v="East Bay"/>
    <s v="Central"/>
    <s v="012011117, OAKLAND C-1117"/>
    <s v="21-0133455"/>
    <s v="Unplanned"/>
    <s v="Clear;32-90 F"/>
    <s v="267"/>
    <s v="32574"/>
    <s v="YES"/>
    <m/>
    <s v="Sustained"/>
    <s v="No"/>
    <s v="707"/>
    <s v="OH"/>
    <s v="Switch"/>
    <s v="1502654"/>
    <s v="Crossarm, Wood, Burned/flashed"/>
    <m/>
    <s v="10/20/21 09:23"/>
    <m/>
    <s v="Campbell St 1/N/Of 24th St"/>
    <s v="STEPHENS #2160 510-750-5433: campbell st 1/n/o 18th st"/>
    <m/>
    <m/>
    <m/>
    <m/>
    <m/>
    <m/>
    <m/>
    <m/>
    <m/>
    <m/>
    <m/>
    <m/>
    <m/>
    <m/>
    <m/>
    <m/>
    <m/>
    <m/>
    <m/>
    <m/>
    <m/>
    <m/>
    <m/>
    <m/>
  </r>
  <r>
    <n v="1860"/>
    <s v="P4K5"/>
    <s v="3 - QC Complete"/>
    <n v="44489"/>
    <n v="44617"/>
    <s v="Duplicate of index 1859"/>
    <s v="\\fxshare-nas05\quotashare-fs01\ESA\5 - Ignition Tracking\2021_Ignition_QC_Folders\20211020_1502634_21-0133465_nan_T005429006"/>
    <s v=" "/>
    <m/>
    <m/>
    <m/>
    <m/>
    <m/>
    <s v="Not In Scope"/>
    <m/>
    <m/>
    <m/>
    <m/>
    <m/>
    <m/>
    <m/>
    <m/>
    <m/>
    <m/>
    <m/>
    <m/>
    <m/>
    <m/>
    <m/>
    <m/>
    <m/>
    <m/>
    <m/>
    <m/>
    <m/>
    <m/>
    <m/>
    <m/>
    <m/>
    <m/>
    <m/>
    <m/>
    <m/>
    <m/>
    <m/>
    <m/>
    <m/>
    <m/>
    <m/>
    <m/>
    <m/>
    <m/>
    <m/>
    <m/>
    <m/>
    <m/>
    <m/>
    <m/>
    <m/>
    <m/>
    <s v=" "/>
    <x v="66"/>
    <s v="05:51:00"/>
    <n v="44489"/>
    <s v="05:51:00"/>
    <s v="FAS"/>
    <s v="N"/>
    <s v="Y"/>
    <n v="1502634"/>
    <s v="21-0133465"/>
    <m/>
    <s v="T005429006"/>
    <m/>
    <m/>
    <m/>
    <m/>
    <s v=" "/>
    <x v="0"/>
    <x v="1"/>
    <s v="N"/>
    <s v="N"/>
    <s v="N"/>
    <s v="Duplicate of index 1859"/>
    <s v="PG&amp;E"/>
    <s v="Other"/>
    <s v="Pole"/>
    <s v="D"/>
    <m/>
    <s v="&lt;3 meters of linear travel"/>
    <m/>
    <m/>
    <m/>
    <m/>
    <m/>
    <s v="Duplicate"/>
    <m/>
    <m/>
    <m/>
    <s v="Overhead"/>
    <x v="1"/>
    <m/>
    <m/>
    <m/>
    <s v=" "/>
    <x v="0"/>
    <n v="37.876051699999998"/>
    <n v="-122.2975797485"/>
    <s v="Alameda"/>
    <s v="EL CERRITO G 1104"/>
    <n v="12000"/>
    <s v="EL CERRITO G 1104CB"/>
    <x v="0"/>
    <s v="Albany FD"/>
    <s v="Urban"/>
    <m/>
    <m/>
    <s v="N"/>
    <m/>
    <m/>
    <m/>
    <m/>
    <s v="N"/>
    <s v="N"/>
    <m/>
    <m/>
    <s v="2021-10-22"/>
    <m/>
    <m/>
    <m/>
    <m/>
    <m/>
    <m/>
    <m/>
    <m/>
    <m/>
    <m/>
    <m/>
    <m/>
    <m/>
    <m/>
    <m/>
    <m/>
    <m/>
    <m/>
    <m/>
    <s v="  "/>
    <s v="EAST BAY"/>
    <s v="RICHMOND 06"/>
    <s v="05:51"/>
    <n v="44489"/>
    <s v="1502634"/>
    <s v="T005429006"/>
    <n v="999"/>
    <s v="JONES ST"/>
    <s v="BERKELEY"/>
    <n v="37.876109999999997"/>
    <n v="-122.29608"/>
    <s v="E2TALMK"/>
    <s v="MILES, ANTHONY"/>
    <n v="12501104"/>
    <s v="20211020 07:04"/>
    <n v="9002"/>
    <m/>
    <s v="NEED CREWS TO REPLACE BURNED POLE LINE AND BUCK 45 FT CLASS 4 SEE PHOTOS "/>
    <s v="Y"/>
    <m/>
    <m/>
    <s v="37.8760517,-122.2960417,9.000000,3D"/>
    <m/>
    <m/>
    <m/>
    <s v="ALBANY FD"/>
    <m/>
    <s v="N"/>
    <s v="Y"/>
    <m/>
    <s v="Rain"/>
    <m/>
    <s v="PGE&amp;E-Owned Structure/Equipment"/>
    <m/>
    <s v="Calm"/>
    <m/>
    <s v="Other (Comments)"/>
    <s v="POLE FIRE"/>
    <s v="Structure Only"/>
    <m/>
    <s v="Fire Dept"/>
    <m/>
    <s v="Overhead"/>
    <m/>
    <s v="N"/>
    <m/>
    <m/>
    <m/>
    <s v="OVERHEAD"/>
    <s v="POLE-WOOD"/>
    <s v="N"/>
    <s v="  "/>
    <s v="Unplanned"/>
    <s v="East Bay"/>
    <s v="Bay"/>
    <s v="012501104, EL CERRITO G-1104"/>
    <s v="21-0133465"/>
    <s v="Unplanned"/>
    <s v="Clear;32-90 F"/>
    <s v="90"/>
    <m/>
    <s v="YES"/>
    <s v="Line to Ground"/>
    <s v="Sustained"/>
    <s v="No"/>
    <s v="R8089"/>
    <s v="OH"/>
    <s v="Fuse"/>
    <s v="1502634"/>
    <s v="Pole-Wood, Burned/flashed"/>
    <m/>
    <s v="10/20/21 07:09"/>
    <m/>
    <s v="JONES ST. W/O 10TH ST."/>
    <s v="BATAAN AND 8TH ST "/>
    <m/>
    <m/>
    <m/>
    <m/>
    <m/>
    <m/>
    <m/>
    <m/>
    <m/>
    <m/>
    <m/>
    <m/>
    <m/>
    <m/>
    <m/>
    <m/>
    <m/>
    <m/>
    <m/>
    <m/>
    <m/>
    <m/>
    <m/>
    <m/>
  </r>
  <r>
    <n v="1859"/>
    <s v="DLY6"/>
    <s v="3 - QC Complete"/>
    <n v="44501"/>
    <n v="44617"/>
    <s v="Overhead crossarm fire, fire department put out the fire. Weather conditions in the area report rain. This information is preliminary."/>
    <s v="\\fxshare-nas05\quotashare-fs01\ESA\5 - Ignition Tracking\2021_Ignition_QC_Folders\20211020_1502634_21-0133465_nan_T005429004"/>
    <s v=" "/>
    <m/>
    <s v="DLY6"/>
    <s v="LAT/LONG WAS INCORRECT; KRJ7: ILIS Log cause incorrect, sent email to for correction on 11/1"/>
    <n v="44501"/>
    <m/>
    <s v="Not In Scope"/>
    <m/>
    <m/>
    <m/>
    <m/>
    <m/>
    <m/>
    <m/>
    <m/>
    <m/>
    <m/>
    <m/>
    <m/>
    <m/>
    <m/>
    <m/>
    <m/>
    <m/>
    <m/>
    <m/>
    <m/>
    <m/>
    <m/>
    <m/>
    <m/>
    <m/>
    <m/>
    <m/>
    <m/>
    <m/>
    <m/>
    <m/>
    <m/>
    <s v="N"/>
    <m/>
    <m/>
    <m/>
    <m/>
    <m/>
    <m/>
    <m/>
    <m/>
    <m/>
    <m/>
    <m/>
    <m/>
    <m/>
    <s v=" "/>
    <x v="66"/>
    <s v="05:45:00"/>
    <n v="44489"/>
    <s v="06:00:00"/>
    <s v="FAS"/>
    <s v="N"/>
    <s v="N"/>
    <n v="1502634"/>
    <s v="21-0133465"/>
    <m/>
    <s v="T005429004, T005429006"/>
    <n v="122230778"/>
    <n v="119551676"/>
    <m/>
    <m/>
    <s v=" "/>
    <x v="0"/>
    <x v="0"/>
    <s v="N"/>
    <s v="N"/>
    <s v="N"/>
    <s v="On October 20, 2021 at 5:45 hours, a PG&amp;E Troubleman was dispatched to the EL CERRITO G 1104, 12kV Distribution Circuit on Eighth St and Baatan Ave in Albany in response to reports of a pole fire. Initial analysis indicates contamination caused the ignition.   The fire was contained to the pole due to tracking which caused an outage for 90 customers.  The fire was suppressed by the Albany Fire Department. A PG&amp;E Crew replaced the damaged crossarm and the pole on October 20, 2021."/>
    <s v="PG&amp;E"/>
    <s v="Other"/>
    <s v="Crossarm"/>
    <s v="D"/>
    <s v="D"/>
    <s v="Structure-PG&amp;E only"/>
    <s v="Structure"/>
    <m/>
    <m/>
    <m/>
    <m/>
    <s v="Contamination"/>
    <s v="Contamination"/>
    <s v="Tracking"/>
    <s v="Y"/>
    <s v="Overhead"/>
    <x v="0"/>
    <s v="Crossarm"/>
    <s v="Pole, Crossarm"/>
    <n v="101446146"/>
    <s v=" "/>
    <x v="0"/>
    <n v="37.875081138799999"/>
    <n v="-122.2975797485"/>
    <s v="Alameda"/>
    <s v="EL CERRITO G 1104"/>
    <n v="12000"/>
    <s v="EL CERRITO G 1104CB"/>
    <x v="0"/>
    <s v="Albany Fire Department"/>
    <s v="Urban"/>
    <s v="Fire-resistive fuel bed"/>
    <m/>
    <s v="N"/>
    <m/>
    <m/>
    <m/>
    <m/>
    <s v="N"/>
    <s v="N"/>
    <m/>
    <m/>
    <s v="2021-10-22"/>
    <m/>
    <m/>
    <m/>
    <m/>
    <m/>
    <m/>
    <m/>
    <m/>
    <m/>
    <m/>
    <m/>
    <m/>
    <m/>
    <m/>
    <m/>
    <m/>
    <m/>
    <m/>
    <m/>
    <s v="  "/>
    <s v="EAST BAY"/>
    <s v="RICHMOND 06"/>
    <s v="05:45"/>
    <n v="44489"/>
    <s v="1502634"/>
    <s v="T005429004"/>
    <n v="999"/>
    <s v="JONES ST"/>
    <s v="BERKELEY"/>
    <n v="37.876109999999997"/>
    <n v="-122.29608"/>
    <s v="E1MTDSH"/>
    <s v="SARUWATARI, TOM"/>
    <n v="12501104"/>
    <s v="20211020 08:07"/>
    <n v="9002"/>
    <m/>
    <s v="Met onsite with F.D. to put out OH cross arm fire.  Primary servce de-energized."/>
    <s v="Y"/>
    <m/>
    <m/>
    <s v="37.8749900,-122.2975867,7.500000,3D"/>
    <m/>
    <m/>
    <m/>
    <s v="Eric Durr 408 386 7148"/>
    <m/>
    <s v="N"/>
    <s v="Y"/>
    <m/>
    <s v="Rain"/>
    <m/>
    <s v="PGE&amp;E-Owned Structure/Equipment"/>
    <m/>
    <s v="Light"/>
    <m/>
    <s v="PG&amp;E Equipment"/>
    <m/>
    <s v="1 meter - &lt; 3 meters"/>
    <m/>
    <s v="Fire Dept"/>
    <m/>
    <s v="Overhead"/>
    <m/>
    <s v="N"/>
    <m/>
    <m/>
    <m/>
    <s v="OVERHEAD"/>
    <s v="CROSSARM, WOOD"/>
    <s v="N"/>
    <s v="  "/>
    <s v="Unplanned"/>
    <s v="East Bay"/>
    <s v="Bay"/>
    <s v="012501104, EL CERRITO G-1104"/>
    <s v="21-0133465"/>
    <s v="Unplanned"/>
    <s v="Clear;32-90 F"/>
    <s v="90"/>
    <m/>
    <s v="YES"/>
    <s v="Line to Ground"/>
    <s v="Sustained"/>
    <s v="No"/>
    <s v="R8089"/>
    <s v="OH"/>
    <s v="Fuse"/>
    <s v="1502634"/>
    <s v="Pole-Wood, Burned/flashed"/>
    <m/>
    <s v="10/20/21 07:09"/>
    <m/>
    <s v="JONES ST. W/O 10TH ST."/>
    <s v="BATAAN AND 8TH ST "/>
    <m/>
    <m/>
    <m/>
    <m/>
    <m/>
    <m/>
    <m/>
    <m/>
    <m/>
    <m/>
    <m/>
    <m/>
    <m/>
    <m/>
    <m/>
    <m/>
    <m/>
    <m/>
    <m/>
    <m/>
    <m/>
    <m/>
    <m/>
    <m/>
  </r>
  <r>
    <n v="1858"/>
    <s v="DLY6"/>
    <s v="3 - QC Complete"/>
    <n v="44516"/>
    <n v="44617"/>
    <s v="Pole fire, pole and crossarm burnt. The cause of the fire is unknown. Weather conditions in the area report rain. This information is preliminary."/>
    <s v="\\fxshare-nas05\quotashare-fs01\ESA\5 - Ignition Tracking\2021_Ignition_QC_Folders\20211020_nan_nan_nan_T005428986"/>
    <s v=" "/>
    <s v="Y"/>
    <s v="DLY6"/>
    <s v="Missing OIS #,CIRCUIT NUMBER AND CPZ INCORRECT, CITY AND LAT/LONG "/>
    <n v="44497"/>
    <m/>
    <s v="Not In Scope"/>
    <s v=" "/>
    <s v=" "/>
    <s v=" "/>
    <s v=" "/>
    <m/>
    <m/>
    <m/>
    <m/>
    <m/>
    <m/>
    <m/>
    <s v=" "/>
    <s v=" "/>
    <m/>
    <m/>
    <m/>
    <m/>
    <m/>
    <m/>
    <m/>
    <m/>
    <m/>
    <m/>
    <m/>
    <m/>
    <m/>
    <m/>
    <m/>
    <m/>
    <m/>
    <m/>
    <m/>
    <s v="N"/>
    <s v=" "/>
    <s v=" "/>
    <s v=" "/>
    <s v=" "/>
    <s v=" "/>
    <s v=" "/>
    <s v="Y"/>
    <n v="44497"/>
    <s v=" "/>
    <s v="ALMK"/>
    <s v="ANTHONY MILES, 510/385-5587"/>
    <s v="CONFLICTING PICTURES LOOKS LIKE TREE FELL ON LINE BUT NO NOTES, CALLED FOR MORE INFO .  11/1/21 called and left voicemail.  11/3/21 emailed ee.  11/5/21 left voicemail "/>
    <s v="no call back "/>
    <s v=" "/>
    <x v="66"/>
    <s v="05:07:00"/>
    <m/>
    <m/>
    <s v="FAS"/>
    <s v="N"/>
    <s v="N"/>
    <n v="8800713"/>
    <s v=" "/>
    <s v=" "/>
    <s v="T005428986"/>
    <n v="122231205"/>
    <s v=" "/>
    <s v=" "/>
    <m/>
    <s v=" "/>
    <x v="0"/>
    <x v="0"/>
    <s v="N"/>
    <s v="N"/>
    <s v="N"/>
    <s v="On October 20, 2021 at 05:04 hours, a PG&amp;E Troubleman was dispatched to the El Cerrito G 1107, a 12kV Distribution Circuit on the corner of Waldo Ave and Liberty Street in El Cerrito in response a pole fire. Initial analysis indicates tracking caused the ignition.  This event did occur during weather event.  There was no loss of power due to this incident. A tree trimming crew was also called out during this event to prevent further incidents at this location. The ensuing fire was contained to the pole and the fire was suppressed by the Contra Costa Fire Department. A PG&amp;E Troubleman and a PG&amp;E Hired Contract Crew replaced the pole, crossarm and alley arm on October 20, 2021."/>
    <s v="PG&amp;E"/>
    <s v="Other"/>
    <s v="Pole "/>
    <s v="D"/>
    <s v="D"/>
    <s v="Structure-PG&amp;E only"/>
    <s v="Contained to Pole"/>
    <s v=" "/>
    <s v=" "/>
    <s v=" "/>
    <s v=" "/>
    <s v="Contamination"/>
    <s v="Contamination"/>
    <s v="Tracking"/>
    <s v="Y"/>
    <s v="Overhead"/>
    <x v="0"/>
    <s v="Pole"/>
    <s v="Pole, Crossarm"/>
    <n v="101435884"/>
    <s v=" "/>
    <x v="0"/>
    <n v="37.910631500000001"/>
    <n v="-122.30468190000001"/>
    <s v="Contra Costa"/>
    <s v="EL CERRITO G 1107"/>
    <n v="12000"/>
    <s v="  EL CERRITO G 1107CB  "/>
    <x v="0"/>
    <s v="Contra Costa Fire Department "/>
    <s v="Urban"/>
    <s v="Fire-resistive fuel bed"/>
    <s v="Concrete"/>
    <s v="N"/>
    <s v=" "/>
    <s v=" "/>
    <m/>
    <m/>
    <s v="N"/>
    <s v="N"/>
    <s v=" "/>
    <s v=" "/>
    <s v="2021-11-12"/>
    <m/>
    <m/>
    <m/>
    <m/>
    <m/>
    <m/>
    <m/>
    <m/>
    <m/>
    <m/>
    <m/>
    <m/>
    <m/>
    <m/>
    <m/>
    <m/>
    <m/>
    <m/>
    <m/>
    <s v=" "/>
    <s v="LOS PADRES"/>
    <s v="RICHMOND 06"/>
    <s v="05:07:00"/>
    <s v="00:00:00"/>
    <s v=" "/>
    <s v="T005428986"/>
    <s v="UNKNOWN"/>
    <s v="LIBERTY /"/>
    <s v="EL CERRITO"/>
    <s v=" "/>
    <s v=" "/>
    <s v="E2TALMK"/>
    <s v="MILES, ANTHONY"/>
    <s v=" "/>
    <s v="20211020 08:46"/>
    <n v="9110"/>
    <s v=" "/>
    <s v="NEED CREWS TO REPLACE BURNED POLE AND CROSS ARMS DO TO POLE FIRE "/>
    <s v="Y"/>
    <s v=" "/>
    <s v=" "/>
    <s v="37.9252633,-122.3378417,6.900000,3D"/>
    <s v=" "/>
    <s v=" "/>
    <s v=" "/>
    <s v=" "/>
    <s v=" "/>
    <s v="N"/>
    <s v="Y"/>
    <s v=" "/>
    <s v="Rain"/>
    <s v=" "/>
    <s v="PGE&amp;E-Owned Structure/Equipment"/>
    <s v=" "/>
    <s v="Calm"/>
    <s v=" "/>
    <s v="PG&amp;E Equipment"/>
    <s v=" "/>
    <s v="Structure Only"/>
    <s v=" "/>
    <s v="Fire Dept"/>
    <s v=" "/>
    <s v="Overhead"/>
    <s v=" "/>
    <s v="N"/>
    <s v=" "/>
    <s v=" "/>
    <s v=" "/>
    <s v="FIRE, POLE"/>
    <s v="CROSSARM, WOOD"/>
    <s v="N"/>
    <s v=" "/>
    <s v=" "/>
    <s v=" "/>
    <s v=" "/>
    <s v=" "/>
    <s v=" "/>
    <s v=" "/>
    <s v=" "/>
    <s v=" "/>
    <s v=" "/>
    <s v=" "/>
    <s v=" "/>
    <s v=" "/>
    <s v=" "/>
    <s v=" "/>
    <s v=" "/>
    <s v=" "/>
    <s v=" "/>
    <s v=" "/>
    <s v=" "/>
    <s v=" "/>
    <s v=" "/>
    <s v=" "/>
    <s v=" "/>
    <s v=" "/>
    <s v=" "/>
    <s v=" "/>
    <s v=" "/>
    <s v=" "/>
    <s v=" "/>
    <s v=" "/>
    <s v=" "/>
    <s v=" "/>
    <s v=" "/>
    <s v=" "/>
    <s v=" "/>
    <s v=" "/>
    <s v=" "/>
    <s v=" "/>
    <s v=" "/>
    <s v=" "/>
    <s v=" "/>
    <s v=" "/>
    <s v=" "/>
    <s v=" "/>
    <s v=" "/>
    <s v=" "/>
    <s v=" "/>
  </r>
  <r>
    <n v="1857"/>
    <s v="DLY6"/>
    <s v="3 - QC Complete"/>
    <n v="44497"/>
    <n v="44617"/>
    <s v="Overhead primary crossarm and transformer were on fire.  T-Man arrived &amp; cut the power to primary line, fire dept put out fire. Weather conditions in the area report rain. This information is preliminary."/>
    <s v="\\fxshare-nas05\quotashare-fs01\ESA\5 - Ignition Tracking\2021_Ignition_QC_Folders\20211020_1502612_21-0133448_nan_T005428982"/>
    <s v=" "/>
    <m/>
    <s v="KRJ7"/>
    <s v="Coordinates and outage time"/>
    <n v="44497"/>
    <m/>
    <s v="Not In Scope"/>
    <m/>
    <m/>
    <m/>
    <m/>
    <m/>
    <m/>
    <m/>
    <m/>
    <m/>
    <m/>
    <m/>
    <m/>
    <m/>
    <m/>
    <m/>
    <m/>
    <m/>
    <m/>
    <m/>
    <m/>
    <m/>
    <m/>
    <m/>
    <m/>
    <m/>
    <m/>
    <m/>
    <m/>
    <m/>
    <m/>
    <m/>
    <m/>
    <s v="N"/>
    <m/>
    <m/>
    <m/>
    <m/>
    <m/>
    <m/>
    <m/>
    <m/>
    <m/>
    <m/>
    <m/>
    <m/>
    <m/>
    <s v=" "/>
    <x v="66"/>
    <s v="04:47:00"/>
    <n v="44489"/>
    <s v="05:40:00"/>
    <s v="FAS"/>
    <s v="N"/>
    <s v="N"/>
    <n v="1502612"/>
    <s v="21-0133448"/>
    <m/>
    <s v="T005428982"/>
    <n v="122230766"/>
    <n v="121846429"/>
    <m/>
    <s v="PG&amp;E_1857_Ignition_20211020_01.jpeg"/>
    <s v=" "/>
    <x v="1"/>
    <x v="0"/>
    <s v="Y"/>
    <s v="Y"/>
    <s v="N"/>
    <s v="On October 20, 2021 at 4:47 hours, a PG&amp;E Troubleman was dispatched to the EL CERRITO G 1108, a 12kV Distribution Circuit on San Carlos Ave and Portland Ave in Albany in response to a pole fire. Initial analysis indicates contamination caused the ignition causing a fire to ignite at the top of the pole and burn the pole, transformers and cross arms.  The suspected point of origin of the fire is the transformer brackets. The ignition resulted in an outage to 98 customers.  The ensuing fire was less than three meters in size and the fire was suppressed by Albany Fire Department. A PG&amp;E Crew replaced a pole, two transformers, two crossarms and fuses on on October 20, 2021."/>
    <s v="PG&amp;E"/>
    <s v="Other"/>
    <s v="Pole"/>
    <s v="D"/>
    <s v="D"/>
    <s v="&lt;3 meters of linear travel"/>
    <m/>
    <m/>
    <m/>
    <m/>
    <m/>
    <s v="Contamination"/>
    <s v="Contamination"/>
    <s v="Tracking"/>
    <s v="Y"/>
    <s v="Overhead"/>
    <x v="0"/>
    <s v="Pole"/>
    <s v="Pole, transformer, cross arm "/>
    <n v="101444018"/>
    <s v=" "/>
    <x v="0"/>
    <n v="37.895360830500003"/>
    <n v="-122.28916656920001"/>
    <s v="Alameda"/>
    <s v="EL CERRITO G 1108"/>
    <n v="12000"/>
    <s v="EL CERRITO G 1108CB"/>
    <x v="0"/>
    <s v="Albany Fire Department"/>
    <s v="Urban"/>
    <s v="Fire-resistive fuel bed"/>
    <m/>
    <s v="N"/>
    <m/>
    <m/>
    <m/>
    <m/>
    <s v="N"/>
    <s v="N"/>
    <m/>
    <m/>
    <s v="2021-10-22"/>
    <m/>
    <m/>
    <m/>
    <m/>
    <m/>
    <m/>
    <m/>
    <m/>
    <m/>
    <m/>
    <m/>
    <m/>
    <m/>
    <m/>
    <m/>
    <m/>
    <m/>
    <m/>
    <m/>
    <s v="  "/>
    <s v="CENTRAL COAST"/>
    <s v="RICHMOND 06"/>
    <s v="04:47"/>
    <n v="44489"/>
    <s v="1502612"/>
    <s v="T005428982"/>
    <n v="727"/>
    <s v="SAN CARLOS AVE"/>
    <s v="ALBANY"/>
    <n v="37.896509999999999"/>
    <n v="-122.28910999999999"/>
    <s v="E1MTDSH"/>
    <s v="SARUWATARI, TOM"/>
    <n v="12501108"/>
    <s v="20211020 05:54"/>
    <n v="9110"/>
    <m/>
    <s v="Onsite wit P.D. and F.D.  O.H. primary crossarm with Tx on fire.  T-Man arrived &amp; cut the power to primary line, fire dept put out fire."/>
    <s v="Y"/>
    <m/>
    <m/>
    <s v="37.8947467,-122.2893483,82.200000,3D"/>
    <m/>
    <m/>
    <m/>
    <s v="Eric Durr 408 386 7148"/>
    <m/>
    <s v="N"/>
    <s v="Y"/>
    <m/>
    <s v="Rain"/>
    <m/>
    <s v="PGE&amp;E-Owned Structure/Equipment"/>
    <m/>
    <s v="Light"/>
    <m/>
    <s v="PG&amp;E Equipment"/>
    <m/>
    <s v="1 meter - &lt; 3 meters"/>
    <m/>
    <s v="Fire Dept"/>
    <m/>
    <s v="Overhead"/>
    <m/>
    <s v="N"/>
    <m/>
    <m/>
    <m/>
    <s v="LIGHTNING"/>
    <s v="POLE-WOOD"/>
    <s v="N"/>
    <s v="  "/>
    <s v="Unplanned"/>
    <s v="East Bay"/>
    <s v="Bay"/>
    <s v="012501108, EL CERRITO G-1108"/>
    <s v="21-0133448"/>
    <s v="Unplanned"/>
    <s v="Clear;32-90 F"/>
    <s v="98"/>
    <m/>
    <s v="YES"/>
    <s v="Force Out"/>
    <s v="Sustained"/>
    <s v="No"/>
    <s v="R9478"/>
    <s v="OH"/>
    <s v="Fuse"/>
    <s v="1502612"/>
    <s v="Pole-Wood, Burned/flashed"/>
    <m/>
    <s v="10/20/21 06:20"/>
    <m/>
    <s v="COR THOUSAND OAKS BLVD &amp; SAN CARLOS AVE"/>
    <s v="PORTLAND AND SAN CARLOS"/>
    <m/>
    <m/>
    <m/>
    <m/>
    <m/>
    <m/>
    <m/>
    <m/>
    <m/>
    <m/>
    <m/>
    <m/>
    <m/>
    <m/>
    <m/>
    <m/>
    <m/>
    <m/>
    <m/>
    <m/>
    <m/>
    <m/>
    <m/>
    <m/>
  </r>
  <r>
    <n v="2174"/>
    <s v="TLAL"/>
    <s v="3 - QC Complete"/>
    <n v="44582"/>
    <n v="44617"/>
    <s v="Pole Burnt and Failed Transformer found near 1640 Beau Rivage, San Pablo, CA 94806; OIS: 1501586; ILIS: 21-0132909; FOID: T005427955; EC: 122225424; PM: 35296019; Pre-Existing EC F-Tag: 113041247; County: Contra Costa; Division: East Bay"/>
    <s v="\\fxshare-nas05\quotashare-fs01\ESA\5 - Ignition Tracking\2021_Ignition_QC_Folders\20211019_1501586_21-0132909_nan_T005427955"/>
    <s v=" "/>
    <s v="Y"/>
    <s v="TLAL"/>
    <s v="Pre-Existing EC Tag Added"/>
    <n v="44582"/>
    <m/>
    <s v="Not In Scope"/>
    <m/>
    <m/>
    <m/>
    <m/>
    <m/>
    <m/>
    <m/>
    <m/>
    <m/>
    <m/>
    <m/>
    <m/>
    <m/>
    <m/>
    <m/>
    <m/>
    <m/>
    <m/>
    <m/>
    <m/>
    <m/>
    <m/>
    <m/>
    <m/>
    <m/>
    <m/>
    <m/>
    <m/>
    <m/>
    <m/>
    <m/>
    <m/>
    <s v="N"/>
    <m/>
    <m/>
    <m/>
    <m/>
    <m/>
    <m/>
    <s v="N"/>
    <m/>
    <m/>
    <s v="EBL6"/>
    <s v="Esteban Luke, (510) 730-9600"/>
    <m/>
    <s v="JRRK"/>
    <s v=" "/>
    <x v="67"/>
    <s v="07:30:00"/>
    <n v="44488"/>
    <s v="07:30:00"/>
    <s v="FAS"/>
    <s v="Y"/>
    <s v="N"/>
    <n v="1501586"/>
    <s v="21-0132909"/>
    <m/>
    <s v="T005427955"/>
    <n v="122225424"/>
    <n v="113041247"/>
    <m/>
    <s v="NON HFTD"/>
    <s v=" "/>
    <x v="0"/>
    <x v="0"/>
    <s v="N"/>
    <s v="N"/>
    <s v="N"/>
    <s v="On October 19, 2021 at 0759 hours, a PG&amp;E Troubleman patrolled the El Cerrito G 12kV 1112 Distribution Circuit number 012501112, in the Local Responsibility Area (&quot;LRA&quot;) near 1640 Beau Rivage, San Pablo, CA 94806. He observed a burnt 45’ class-4 guyed tangent dead-end Western Red Cedar wood pole (SAP Eqp ID 101432943, Bar Code 110414448, Carney Co., Mfr. Year 1941, Creosote Wood Preservative) with a failed 50 KVA 12kV transformer (CGC 314743153561, Asea Brown (Abb) Bravari, Serial 04A511613, Mfr. Year 2004, Material 260140) for the meter 1010109629. Initial analysis indicates the ignition was caused by overhead equipment failure, most likely as a result of the rain, contamination, and tracking. An EC A-tag 122225424 was submitted for remediation, including the installation of a new 50' class-H1 pole (New bar code 121245367) and a new pole-bolt 1ph 50 KVA transformer (PP, Serial 21A162633, Mfr. Date 2021, Material 260138). The 656-minute outage affected 14 customers. The line was returned to service on October 19, 2021. There is a still open pre-existing EC F-Tag 113041247 from July of 2017 that was intended to address a soil eroded anchor and loose molding on this 80-year-old incident pole. The incident area is within an Insulation &quot;AA&quot; District, a Climate &quot;T&quot; Zone, an active Bay Area Habitat Conservation Plan (&quot;HCP&quot;), and a Raptor Concentration Zone (&quot;RCZ&quot;). This information is preliminary."/>
    <s v="PG&amp;E"/>
    <s v="Other"/>
    <s v="Pole"/>
    <s v="D"/>
    <s v="D"/>
    <s v="Structure-PG&amp;E only"/>
    <m/>
    <m/>
    <m/>
    <m/>
    <m/>
    <s v="Contamination"/>
    <s v="Contamination"/>
    <s v="Tracking"/>
    <s v="Y"/>
    <s v="Overhead"/>
    <x v="0"/>
    <s v="Pole"/>
    <s v="Pole, Transformer"/>
    <n v="101432943"/>
    <s v=" "/>
    <x v="0"/>
    <n v="37.956910215999997"/>
    <n v="-122.3244544537"/>
    <s v="Contra Costa"/>
    <s v="EL CERRITO G 1112"/>
    <n v="12000"/>
    <m/>
    <x v="0"/>
    <s v="Unknown"/>
    <s v="Urban"/>
    <s v="Grass Fuel Model"/>
    <m/>
    <m/>
    <m/>
    <m/>
    <m/>
    <m/>
    <s v="N"/>
    <s v="N"/>
    <m/>
    <m/>
    <s v="2021-11-19"/>
    <m/>
    <m/>
    <m/>
    <m/>
    <m/>
    <m/>
    <m/>
    <m/>
    <m/>
    <m/>
    <m/>
    <m/>
    <m/>
    <m/>
    <m/>
    <m/>
    <m/>
    <m/>
    <m/>
    <s v=" "/>
    <m/>
    <m/>
    <s v="07:30"/>
    <s v="2021/10/19 00:00:00"/>
    <s v="1501586"/>
    <s v="T005427955"/>
    <m/>
    <m/>
    <m/>
    <m/>
    <m/>
    <s v="E2TEBL6"/>
    <m/>
    <n v="12501112"/>
    <s v="2021/10/19 08:31:33"/>
    <n v="9111"/>
    <m/>
    <s v="A:OK;X:UNKNOWN;R:-REQUESTED BY T-MAN LUKE, PWR-Y"/>
    <s v="N"/>
    <m/>
    <m/>
    <m/>
    <m/>
    <m/>
    <m/>
    <m/>
    <m/>
    <m/>
    <m/>
    <s v="Y"/>
    <m/>
    <m/>
    <m/>
    <m/>
    <m/>
    <m/>
    <m/>
    <m/>
    <m/>
    <m/>
    <m/>
    <m/>
    <m/>
    <m/>
    <m/>
    <m/>
    <m/>
    <m/>
    <s v="FIRE, POLE"/>
    <s v="POLE-WOOD"/>
    <m/>
    <s v=" "/>
    <s v="Unplanned"/>
    <s v="East Bay"/>
    <s v="Bay"/>
    <s v="012501112, EL CERRITO G-1112"/>
    <s v="21-0132909"/>
    <s v="Unplanned"/>
    <s v="Clear;32-90 F"/>
    <s v="14"/>
    <s v="9184"/>
    <s v="NO"/>
    <s v="Line to Ground"/>
    <s v="Sustained"/>
    <s v="No"/>
    <s v="MTR#1010109629"/>
    <s v="OH"/>
    <s v="Transformer"/>
    <s v="1501586"/>
    <s v="Transformer (OH), Failed/Faulted"/>
    <s v=" "/>
    <s v="10/19/21 09:35"/>
    <s v=" "/>
    <s v="S/S GOLDENGATE 1/P/E/O BEAU RIVAGE"/>
    <s v="S/S GOLDENGATE"/>
    <m/>
    <m/>
    <m/>
    <m/>
    <m/>
    <m/>
    <m/>
    <m/>
    <m/>
    <m/>
    <m/>
    <m/>
    <m/>
    <m/>
    <m/>
    <m/>
    <m/>
    <m/>
    <m/>
    <m/>
    <m/>
    <m/>
    <m/>
    <m/>
  </r>
  <r>
    <n v="2005"/>
    <s v="TLAL"/>
    <s v="3 - QC Complete"/>
    <n v="44505"/>
    <n v="44617"/>
    <s v="[Duplicate of Index # 1967] - Burnt pole that spilt in half. The cause of the fire isn't clear if it's attributable to tracking. EC tag mentions the center phase was floating. Unsure of the fire size as well. This information is preliminary."/>
    <s v="\\fxshare-nas05\quotashare-fs01\ESA\5 - Ignition Tracking\2021_Ignition_QC_Folders\20211019_1501610_nan_nan_T005428020"/>
    <s v=" "/>
    <m/>
    <m/>
    <m/>
    <m/>
    <m/>
    <s v="Not In Scope"/>
    <m/>
    <m/>
    <m/>
    <m/>
    <m/>
    <m/>
    <m/>
    <m/>
    <m/>
    <m/>
    <m/>
    <m/>
    <m/>
    <m/>
    <m/>
    <m/>
    <m/>
    <m/>
    <m/>
    <m/>
    <m/>
    <m/>
    <m/>
    <m/>
    <m/>
    <m/>
    <m/>
    <m/>
    <m/>
    <m/>
    <m/>
    <m/>
    <m/>
    <m/>
    <m/>
    <m/>
    <m/>
    <m/>
    <m/>
    <m/>
    <m/>
    <m/>
    <m/>
    <m/>
    <m/>
    <m/>
    <s v=" "/>
    <x v="67"/>
    <s v="08:20:00"/>
    <n v="44488"/>
    <s v="08:20:00"/>
    <s v="FAS"/>
    <s v="N"/>
    <s v="Y"/>
    <n v="1501610"/>
    <s v="21-0133158"/>
    <m/>
    <s v="T005428020"/>
    <n v="122228621"/>
    <m/>
    <m/>
    <m/>
    <s v=" "/>
    <x v="0"/>
    <x v="1"/>
    <s v="N"/>
    <s v="N"/>
    <s v="N"/>
    <s v="[Duplicate of Index # 1967]"/>
    <s v="PG&amp;E"/>
    <s v="Other"/>
    <s v="Pole"/>
    <s v="D"/>
    <m/>
    <s v="Unknown"/>
    <m/>
    <m/>
    <m/>
    <m/>
    <m/>
    <s v="Duplicate"/>
    <m/>
    <m/>
    <m/>
    <s v="Overhead"/>
    <x v="0"/>
    <m/>
    <m/>
    <n v="100172640"/>
    <s v=" "/>
    <x v="0"/>
    <n v="35.775233394799997"/>
    <n v="-119.53580700409999"/>
    <s v="Kern"/>
    <s v="SMYRNA 1101"/>
    <n v="12000"/>
    <s v="SMYRNA 1101CB"/>
    <x v="0"/>
    <s v="Unknown"/>
    <s v="Agriculture"/>
    <m/>
    <m/>
    <s v="N"/>
    <s v=" "/>
    <m/>
    <m/>
    <m/>
    <s v="N"/>
    <s v="N"/>
    <m/>
    <m/>
    <s v="2021-10-22"/>
    <m/>
    <m/>
    <m/>
    <m/>
    <m/>
    <m/>
    <m/>
    <m/>
    <m/>
    <m/>
    <m/>
    <m/>
    <m/>
    <m/>
    <m/>
    <m/>
    <m/>
    <m/>
    <m/>
    <s v="  "/>
    <s v="CENTRAL COAST"/>
    <s v="WASCO 01"/>
    <m/>
    <s v="20211019 08:20"/>
    <s v="1501610"/>
    <s v="T005428020"/>
    <m/>
    <s v="SE SW SW 5 25 23"/>
    <s v="WASCO"/>
    <n v="35.775280000000002"/>
    <n v="-119.51806000000001"/>
    <s v="TJBU"/>
    <s v="BRAUER, TRAVIS"/>
    <n v="253551101"/>
    <m/>
    <n v="9110"/>
    <n v="1"/>
    <s v="Field Remarks: 2 OF 3 FUSES BLOWN AT 883676. FOUND POLE 1/2MI TO THE WEST BURNT IN TWO. PHASES FLOATING TIEED INTO ARM. SENT EC TAG ,PHOTOS , NOTIFIED SPRVSR; Dispatcher Remarks: nan; Office Remarks: A:OK/NO DOG`S;X:CORCREN RD;R:CIA - CUST STATING LINE 1 IS SHOWING 139V , SHOULD BE SHOWING 477V; VOLTAGE PROBLEM, PWR-Y "/>
    <m/>
    <m/>
    <m/>
    <m/>
    <m/>
    <m/>
    <m/>
    <m/>
    <m/>
    <m/>
    <m/>
    <m/>
    <m/>
    <m/>
    <m/>
    <m/>
    <m/>
    <m/>
    <m/>
    <m/>
    <m/>
    <m/>
    <m/>
    <m/>
    <m/>
    <m/>
    <m/>
    <m/>
    <m/>
    <m/>
    <s v="FIRE, POLE"/>
    <s v="POLE-WOOD"/>
    <m/>
    <s v="  "/>
    <m/>
    <m/>
    <m/>
    <m/>
    <m/>
    <m/>
    <m/>
    <m/>
    <m/>
    <m/>
    <m/>
    <m/>
    <m/>
    <m/>
    <m/>
    <m/>
    <m/>
    <m/>
    <m/>
    <m/>
    <m/>
    <m/>
    <m/>
    <m/>
    <m/>
    <m/>
    <m/>
    <m/>
    <m/>
    <m/>
    <m/>
    <m/>
    <m/>
    <m/>
    <m/>
    <m/>
    <m/>
    <m/>
    <m/>
    <m/>
    <m/>
    <m/>
    <m/>
    <m/>
    <m/>
    <m/>
    <m/>
  </r>
  <r>
    <n v="2004"/>
    <s v="CFMD"/>
    <s v="3 - QC Complete"/>
    <n v="44586"/>
    <n v="44617"/>
    <s v="[Duplicate of Index # 1966] Crossarm fire likely due to tracking. The ensuing fire appears to be limited to PG&amp;E assets. This information is preliminary."/>
    <s v="\\fxshare-nas05\quotashare-fs01\ESA\5 - Ignition Tracking\2021_Ignition_QC_Folders\20211019_1502353_nan_nan_T005428737"/>
    <s v=" "/>
    <m/>
    <m/>
    <m/>
    <m/>
    <m/>
    <s v="Not In Scope"/>
    <m/>
    <m/>
    <m/>
    <m/>
    <m/>
    <m/>
    <m/>
    <m/>
    <m/>
    <m/>
    <m/>
    <m/>
    <m/>
    <m/>
    <m/>
    <m/>
    <m/>
    <m/>
    <m/>
    <m/>
    <m/>
    <m/>
    <m/>
    <m/>
    <m/>
    <m/>
    <m/>
    <m/>
    <m/>
    <m/>
    <m/>
    <m/>
    <m/>
    <m/>
    <m/>
    <m/>
    <m/>
    <m/>
    <m/>
    <m/>
    <m/>
    <m/>
    <m/>
    <m/>
    <m/>
    <m/>
    <s v=" "/>
    <x v="67"/>
    <s v="06:40:00"/>
    <n v="44488"/>
    <s v="06:40:00"/>
    <s v="FAS"/>
    <s v="N"/>
    <s v="Y"/>
    <n v="1502353"/>
    <m/>
    <m/>
    <s v="T005428737"/>
    <n v="122229868"/>
    <m/>
    <m/>
    <m/>
    <s v=" "/>
    <x v="0"/>
    <x v="1"/>
    <s v="N"/>
    <s v="N"/>
    <s v="N"/>
    <s v="[Duplicate of Index # 1966]"/>
    <s v="PG&amp;E"/>
    <s v="Other"/>
    <s v="Crossarm"/>
    <s v="D"/>
    <m/>
    <s v="Structure-PG&amp;E only"/>
    <m/>
    <m/>
    <m/>
    <m/>
    <m/>
    <s v="Duplicate"/>
    <s v=" "/>
    <m/>
    <m/>
    <s v="Overhead"/>
    <x v="0"/>
    <m/>
    <m/>
    <n v="101730015"/>
    <s v=" "/>
    <x v="0"/>
    <n v="36.669217811800003"/>
    <n v="-121.6735891254"/>
    <s v="Monterey"/>
    <s v="SALINAS 1104"/>
    <n v="12000"/>
    <s v="SALINAS 110455450"/>
    <x v="0"/>
    <s v="Unknown"/>
    <s v="Urban"/>
    <m/>
    <m/>
    <s v="N"/>
    <m/>
    <m/>
    <m/>
    <m/>
    <s v="N"/>
    <s v="N"/>
    <m/>
    <m/>
    <s v="2021-10-22"/>
    <m/>
    <m/>
    <m/>
    <m/>
    <m/>
    <m/>
    <m/>
    <m/>
    <m/>
    <m/>
    <m/>
    <m/>
    <m/>
    <m/>
    <m/>
    <m/>
    <m/>
    <m/>
    <m/>
    <s v=" "/>
    <s v="CENTRAL COAST"/>
    <s v="SALINAS 03"/>
    <m/>
    <s v="20211019 18:40"/>
    <s v="1502353"/>
    <s v="T005428737"/>
    <s v="912"/>
    <s v="W ALISAL ST"/>
    <s v="SALINAS"/>
    <n v="36.66921"/>
    <n v="-121.67357"/>
    <s v="R1D3"/>
    <s v="DANIELI, DICK"/>
    <n v="182011104"/>
    <m/>
    <n v="9111"/>
    <m/>
    <s v="Field Remarks: REPLACE DE ARM IN BACKYARD; Dispatcher Remarks: nan; Office Remarks: AXS-OK XSTR- PWR-Y CUST STATES POLE FIRE WAS ON MONDAY AND PGE HAS NOT CAME TO LOOK AT POLE. POLE IS NOW BREAKING PIECES OFF  WI RES LOWER"/>
    <m/>
    <m/>
    <m/>
    <m/>
    <m/>
    <m/>
    <m/>
    <m/>
    <m/>
    <m/>
    <m/>
    <m/>
    <m/>
    <m/>
    <m/>
    <m/>
    <m/>
    <m/>
    <m/>
    <m/>
    <m/>
    <m/>
    <m/>
    <m/>
    <m/>
    <m/>
    <m/>
    <m/>
    <m/>
    <m/>
    <s v="FIRE, POLE"/>
    <s v="CROSSARM, WOOD"/>
    <m/>
    <s v=" "/>
    <m/>
    <m/>
    <m/>
    <m/>
    <m/>
    <m/>
    <m/>
    <m/>
    <m/>
    <m/>
    <m/>
    <m/>
    <m/>
    <m/>
    <m/>
    <m/>
    <m/>
    <m/>
    <m/>
    <m/>
    <m/>
    <m/>
    <m/>
    <m/>
    <m/>
    <m/>
    <m/>
    <m/>
    <m/>
    <m/>
    <m/>
    <m/>
    <m/>
    <m/>
    <m/>
    <m/>
    <m/>
    <m/>
    <m/>
    <m/>
    <m/>
    <m/>
    <m/>
    <m/>
    <m/>
    <m/>
    <m/>
  </r>
  <r>
    <n v="1967"/>
    <s v="DJPK"/>
    <s v="3 - QC Complete"/>
    <n v="44516"/>
    <n v="44617"/>
    <s v="Burnt pole that spilt in half. The cause of the fire isn't clear if it's attributable to tracking. EC tag mentions the center phase was floating. Unsure of the fire size as well. This information is preliminary."/>
    <s v="\\fxshare-nas05\quotashare-fs01\ESA\5 - Ignition Tracking\2021_Ignition_QC_Folders\20211019_1501610_nan_nan_T005428020"/>
    <s v=" "/>
    <s v="Y"/>
    <s v="DJPK"/>
    <s v="Outage Time, Fire Lat/Long Updated"/>
    <n v="44516"/>
    <m/>
    <s v="Not In Scope"/>
    <m/>
    <m/>
    <m/>
    <m/>
    <m/>
    <m/>
    <m/>
    <m/>
    <m/>
    <m/>
    <m/>
    <m/>
    <m/>
    <m/>
    <m/>
    <m/>
    <m/>
    <m/>
    <m/>
    <m/>
    <m/>
    <m/>
    <m/>
    <m/>
    <m/>
    <m/>
    <m/>
    <m/>
    <m/>
    <m/>
    <m/>
    <m/>
    <s v="N"/>
    <m/>
    <m/>
    <m/>
    <m/>
    <m/>
    <m/>
    <s v="Y"/>
    <n v="44510"/>
    <n v="81034"/>
    <s v="TJBU"/>
    <s v="Travis Brauer, (661) 312-3224"/>
    <s v="Requested T-man provide photos taken at scene"/>
    <s v=" "/>
    <s v=" "/>
    <x v="67"/>
    <s v="08:20:00"/>
    <n v="44488"/>
    <s v="08:01:00"/>
    <s v="FAS"/>
    <s v="Y"/>
    <s v="N"/>
    <n v="1501610"/>
    <s v="21-0133158"/>
    <m/>
    <s v="T005428020"/>
    <n v="122228621"/>
    <m/>
    <m/>
    <m/>
    <s v=" "/>
    <x v="0"/>
    <x v="0"/>
    <s v="N"/>
    <s v="N"/>
    <s v="N"/>
    <s v="On October 19, 2021 at 0803 hours, a PG&amp;E Troubleman was dispatched to the Smyrna 1101 12kV Distribution Circuit in the vicinity of Corcoran Road and Garces Highway, Wasco in response to an outage affecting 10 customers.  The responding Troubleman found two of three fuses blown at fuse cutout 883676.  The Troubleman also found a burnt pole located approximately ½ mile to the west of the fuse location.  The Troubleman observed the pole burned in the area where the crossarm attached to the pole. The cross arm was detached from the pole and floating in the air supported by the two outside phase conductors.  The middle phase conductor was detached from the floating crossarm and showed evidence of arcing.  The insulator for the middle phase conductor was still attached to the crossarm and showed evidence of arcing.  Initial analysis indicates tracking caused the ignition.  The ensuing fire was contained to the pole and appears to have self-extinguished. A PG&amp;E Crew replaced the pole and crossarm on October 19, 2021. "/>
    <s v="PG&amp;E"/>
    <s v="Other"/>
    <s v="Pole"/>
    <s v="D"/>
    <s v="D"/>
    <s v="Structure-PG&amp;E only"/>
    <s v="Pole burnt in two"/>
    <m/>
    <m/>
    <m/>
    <m/>
    <s v="Contamination"/>
    <s v="Contamination"/>
    <s v="Tracking"/>
    <s v="N"/>
    <s v="Overhead"/>
    <x v="0"/>
    <s v="Pole"/>
    <s v="pole, crossarm"/>
    <n v="100172640"/>
    <s v=" "/>
    <x v="0"/>
    <n v="35.775233394799997"/>
    <n v="-119.53580700409999"/>
    <s v="Kern"/>
    <s v="SMYRNA 1101"/>
    <n v="12000"/>
    <s v="SMYRNA 1101317866"/>
    <x v="0"/>
    <s v="Self Extinguished"/>
    <s v="Agriculture"/>
    <s v="Fire-resistive fuel bed"/>
    <s v="Dirt"/>
    <s v="N"/>
    <m/>
    <m/>
    <m/>
    <m/>
    <s v="N"/>
    <s v="N"/>
    <m/>
    <m/>
    <s v="2021-10-22"/>
    <m/>
    <m/>
    <m/>
    <m/>
    <m/>
    <m/>
    <m/>
    <m/>
    <m/>
    <m/>
    <m/>
    <m/>
    <m/>
    <m/>
    <m/>
    <m/>
    <m/>
    <m/>
    <m/>
    <s v=" "/>
    <s v="KERN"/>
    <s v="WASCO 01"/>
    <m/>
    <s v="20211019 08:20"/>
    <s v="1501610"/>
    <s v="T005428020"/>
    <m/>
    <s v="SE SW SW 5 25 23"/>
    <s v="WASCO"/>
    <n v="35.775280000000002"/>
    <n v="-119.51806000000001"/>
    <s v="TJBU"/>
    <s v="BRAUER, TRAVIS"/>
    <n v="253551101"/>
    <m/>
    <n v="9110"/>
    <n v="1"/>
    <s v="Field Remarks: 2 OF 3 FUSES BLOWN AT 883676. FOUND POLE 1/2MI TO THE WEST BURNT IN TWO. PHASES FLOATING TIEED INTO ARM. SENT EC TAG ,PHOTOS , NOTIFIED SPRVSR; Dispatcher Remarks: nan; Office Remarks: A:OK/NO DOG`S;X:CORCREN RD;R:CIA - CUST STATING LINE 1 IS SHOWING 139V , SHOULD BE SHOWING 477V; VOLTAGE PROBLEM, PWR-Y "/>
    <m/>
    <m/>
    <m/>
    <m/>
    <m/>
    <m/>
    <m/>
    <m/>
    <m/>
    <m/>
    <m/>
    <m/>
    <m/>
    <m/>
    <m/>
    <m/>
    <m/>
    <m/>
    <m/>
    <m/>
    <m/>
    <m/>
    <m/>
    <m/>
    <m/>
    <m/>
    <m/>
    <m/>
    <m/>
    <m/>
    <s v="FIRE, POLE"/>
    <s v="POLE-WOOD"/>
    <m/>
    <s v=" "/>
    <m/>
    <m/>
    <m/>
    <m/>
    <m/>
    <m/>
    <m/>
    <m/>
    <m/>
    <m/>
    <m/>
    <m/>
    <m/>
    <m/>
    <m/>
    <m/>
    <m/>
    <m/>
    <m/>
    <m/>
    <m/>
    <m/>
    <m/>
    <m/>
    <m/>
    <m/>
    <m/>
    <m/>
    <m/>
    <m/>
    <m/>
    <m/>
    <m/>
    <m/>
    <m/>
    <m/>
    <m/>
    <m/>
    <m/>
    <m/>
    <m/>
    <m/>
    <m/>
    <m/>
    <m/>
    <m/>
    <m/>
  </r>
  <r>
    <n v="1966"/>
    <s v="CFMD"/>
    <s v="3 - QC Complete"/>
    <n v="44586"/>
    <n v="44617"/>
    <s v="Crossarm fire likely due to tracking. The ensuing fire appears to be limited to PG&amp;E assets. This information is preliminary."/>
    <s v="\\fxshare-nas05\quotashare-fs01\ESA\5 - Ignition Tracking\2021_Ignition_QC_Folders\20211019_1502353_nan_nan_T005428737"/>
    <s v=" "/>
    <s v="Y"/>
    <s v="CFMD"/>
    <s v="Outage time"/>
    <s v="1/225/2022"/>
    <m/>
    <s v="Not In Scope"/>
    <m/>
    <m/>
    <m/>
    <m/>
    <m/>
    <m/>
    <m/>
    <m/>
    <m/>
    <m/>
    <m/>
    <m/>
    <m/>
    <m/>
    <m/>
    <m/>
    <m/>
    <m/>
    <m/>
    <m/>
    <m/>
    <m/>
    <m/>
    <m/>
    <m/>
    <m/>
    <m/>
    <m/>
    <m/>
    <m/>
    <m/>
    <m/>
    <s v="N"/>
    <m/>
    <m/>
    <m/>
    <m/>
    <m/>
    <m/>
    <s v="N"/>
    <m/>
    <m/>
    <m/>
    <m/>
    <m/>
    <m/>
    <s v=" "/>
    <x v="67"/>
    <s v="06:40:00"/>
    <n v="44488"/>
    <s v="06:38:00"/>
    <s v="FAS"/>
    <s v="Y"/>
    <s v="N"/>
    <n v="1502353"/>
    <m/>
    <m/>
    <s v="T005428737"/>
    <n v="122229868"/>
    <m/>
    <m/>
    <m/>
    <s v=" "/>
    <x v="0"/>
    <x v="0"/>
    <s v="N"/>
    <s v="N"/>
    <s v="N"/>
    <s v="On October 20th, 2021 at approximately 06:40 hours, a PG&amp;E troubleman was dispatched to the Salinas 1104, 12kV distribution circuit in a circuit protection zone on W Alisal Street in the City of Salinas in the Central Coast Division. The responding troubleman assessed a damaged pole.  The ensuing fire was limited to PG&amp;E assets.  PG&amp;E crews replaced the crossarm on priority A Electric Corrective tag #122229868on 10/20/2021.  This incident occurred in a Non-HFTD with clear and light wind weather conditions. This information is preliminary."/>
    <s v="PG&amp;E"/>
    <s v="Other"/>
    <s v="Crossarm"/>
    <s v="D"/>
    <s v="D"/>
    <s v="Structure-PG&amp;E only"/>
    <s v="crossarm burnt"/>
    <m/>
    <m/>
    <m/>
    <m/>
    <s v="Contamination"/>
    <s v="Contamination"/>
    <s v="Tracking"/>
    <s v="Y"/>
    <s v="Overhead"/>
    <x v="0"/>
    <s v="Crossarm"/>
    <s v="crossarm"/>
    <n v="101730015"/>
    <s v=" "/>
    <x v="0"/>
    <n v="36.669217811800003"/>
    <n v="-121.6735891254"/>
    <s v="Monterey"/>
    <s v="SALINAS 1104"/>
    <n v="12000"/>
    <s v="SALINAS 110455450"/>
    <x v="0"/>
    <s v="Unknown"/>
    <s v="Urban"/>
    <s v="Fire-resistive fuel bed"/>
    <s v="Dirt "/>
    <s v="N"/>
    <m/>
    <m/>
    <m/>
    <m/>
    <s v="N"/>
    <s v="N"/>
    <m/>
    <m/>
    <s v="2021-10-22"/>
    <m/>
    <m/>
    <m/>
    <m/>
    <m/>
    <m/>
    <m/>
    <m/>
    <m/>
    <m/>
    <m/>
    <m/>
    <m/>
    <m/>
    <m/>
    <m/>
    <m/>
    <m/>
    <m/>
    <s v="  "/>
    <s v="CENTRAL COAST"/>
    <s v="SALINAS 03"/>
    <m/>
    <n v="44489"/>
    <s v="1502353"/>
    <s v="T005428737"/>
    <s v="912"/>
    <s v="W ALISAL ST"/>
    <s v="SALINAS"/>
    <n v="36.66921"/>
    <n v="-121.67357"/>
    <s v="R1D3"/>
    <s v="DANIELI, DICK"/>
    <n v="182011104"/>
    <m/>
    <n v="9111"/>
    <m/>
    <s v="Field Remarks: REPLACE DE ARM IN BACKYARD; Dispatcher Remarks: nan; Office Remarks: AXS-OK XSTR- PWR-Y CUST STATES POLE FIRE WAS ON MONDAY AND PGE HAS NOT CAME TO LOOK AT POLE. POLE IS NOW BREAKING PIECES OFF  WI RES LOWER"/>
    <m/>
    <m/>
    <m/>
    <m/>
    <m/>
    <m/>
    <m/>
    <m/>
    <m/>
    <m/>
    <m/>
    <m/>
    <m/>
    <m/>
    <m/>
    <m/>
    <m/>
    <m/>
    <m/>
    <m/>
    <m/>
    <m/>
    <m/>
    <m/>
    <m/>
    <m/>
    <m/>
    <m/>
    <m/>
    <m/>
    <s v="FIRE, POLE"/>
    <s v="CROSSARM, WOOD"/>
    <m/>
    <s v="  "/>
    <m/>
    <m/>
    <m/>
    <m/>
    <m/>
    <m/>
    <m/>
    <m/>
    <m/>
    <m/>
    <m/>
    <m/>
    <m/>
    <m/>
    <m/>
    <m/>
    <m/>
    <m/>
    <m/>
    <m/>
    <m/>
    <m/>
    <m/>
    <m/>
    <m/>
    <m/>
    <m/>
    <m/>
    <m/>
    <m/>
    <m/>
    <m/>
    <m/>
    <m/>
    <m/>
    <m/>
    <m/>
    <m/>
    <m/>
    <m/>
    <m/>
    <m/>
    <m/>
    <m/>
    <m/>
    <m/>
    <m/>
  </r>
  <r>
    <n v="1856"/>
    <s v="P4K5"/>
    <s v="3 - QC Complete"/>
    <n v="44488"/>
    <n v="44617"/>
    <s v="Structure fire, not attributable to PG&amp;E. This information is preliminary."/>
    <s v="\\fxshare-nas05\quotashare-fs01\ESA\5 - Ignition Tracking\2021_Ignition_QC_Folders\20211019_nan_nan_nan_5694508989"/>
    <s v=" "/>
    <m/>
    <m/>
    <m/>
    <m/>
    <m/>
    <s v="Not In Scope"/>
    <m/>
    <m/>
    <m/>
    <m/>
    <m/>
    <m/>
    <m/>
    <m/>
    <m/>
    <m/>
    <m/>
    <m/>
    <m/>
    <m/>
    <m/>
    <m/>
    <m/>
    <m/>
    <m/>
    <m/>
    <m/>
    <m/>
    <m/>
    <m/>
    <m/>
    <m/>
    <m/>
    <m/>
    <m/>
    <m/>
    <m/>
    <m/>
    <m/>
    <m/>
    <m/>
    <m/>
    <m/>
    <m/>
    <m/>
    <m/>
    <m/>
    <m/>
    <m/>
    <m/>
    <m/>
    <m/>
    <s v=" "/>
    <x v="67"/>
    <s v="19:28:00"/>
    <m/>
    <m/>
    <s v="FAS"/>
    <s v="N"/>
    <s v="N"/>
    <m/>
    <m/>
    <m/>
    <n v="5694508989"/>
    <m/>
    <m/>
    <m/>
    <m/>
    <s v=" "/>
    <x v="0"/>
    <x v="1"/>
    <s v="N"/>
    <s v="N"/>
    <s v="N"/>
    <s v="Structure fire, not attributable to PG&amp;E. This information is preliminary."/>
    <s v="Not PG&amp;E"/>
    <m/>
    <m/>
    <m/>
    <m/>
    <s v="Structure-only"/>
    <m/>
    <m/>
    <m/>
    <m/>
    <m/>
    <s v="Other Fire: Non-PG&amp;E related"/>
    <m/>
    <m/>
    <m/>
    <s v="Subsurface"/>
    <x v="1"/>
    <m/>
    <m/>
    <m/>
    <s v=" "/>
    <x v="0"/>
    <n v="37.768146700000003"/>
    <n v="-122.4516333"/>
    <s v="San Francisco"/>
    <s v="MISSION (X) 1108"/>
    <n v="12000"/>
    <m/>
    <x v="0"/>
    <s v="San Francisco FD"/>
    <s v="Urban"/>
    <m/>
    <m/>
    <s v="N"/>
    <m/>
    <m/>
    <m/>
    <m/>
    <s v="N"/>
    <s v="N"/>
    <m/>
    <m/>
    <s v="2021-10-19"/>
    <m/>
    <m/>
    <m/>
    <m/>
    <m/>
    <m/>
    <m/>
    <m/>
    <m/>
    <m/>
    <m/>
    <m/>
    <m/>
    <m/>
    <m/>
    <m/>
    <m/>
    <m/>
    <m/>
    <s v="  "/>
    <s v="KERN"/>
    <s v="SAN FRANCISCO 05"/>
    <s v="19:28"/>
    <n v="44488"/>
    <m/>
    <n v="5694508989"/>
    <n v="712"/>
    <s v="SHRADER ST"/>
    <s v="SAN FRANCISC"/>
    <n v="37.768277997685182"/>
    <n v="-122.451497"/>
    <s v="R1TFJM8"/>
    <s v="MARTINEZ, FRANK"/>
    <n v="22011108"/>
    <s v="20211019 20:20"/>
    <n v="1056"/>
    <m/>
    <s v="garage fire some breakers tripped inspection required"/>
    <s v="Y"/>
    <m/>
    <m/>
    <s v="37.7681467,-122.4516333,86.700000,3D"/>
    <m/>
    <m/>
    <m/>
    <s v="sffd"/>
    <m/>
    <s v="N"/>
    <s v="Y"/>
    <s v="N"/>
    <s v="Rain"/>
    <m/>
    <s v="Customer-Owned Structure/Equipment"/>
    <m/>
    <s v="Light"/>
    <m/>
    <s v="Unknown"/>
    <m/>
    <s v="Structure Only"/>
    <m/>
    <s v="Fire Dept"/>
    <m/>
    <s v="Subsurface"/>
    <m/>
    <s v="N"/>
    <m/>
    <m/>
    <m/>
    <m/>
    <m/>
    <m/>
    <s v="  "/>
    <m/>
    <m/>
    <m/>
    <m/>
    <m/>
    <m/>
    <m/>
    <m/>
    <m/>
    <m/>
    <m/>
    <m/>
    <m/>
    <m/>
    <m/>
    <m/>
    <m/>
    <m/>
    <m/>
    <m/>
    <m/>
    <m/>
    <m/>
    <m/>
    <m/>
    <m/>
    <m/>
    <m/>
    <m/>
    <m/>
    <m/>
    <m/>
    <m/>
    <m/>
    <m/>
    <m/>
    <m/>
    <m/>
    <m/>
    <m/>
    <m/>
    <m/>
    <m/>
    <m/>
    <m/>
    <m/>
    <m/>
  </r>
  <r>
    <n v="1855"/>
    <s v="P4K5"/>
    <s v="3 - QC Complete"/>
    <n v="44489"/>
    <n v="44617"/>
    <s v="Wires down incident in customer driveway, cause of the equipment failure unknown at this time. The ensuing fire was reported as less than one meter in size. There was rain in area. This information is preliminary."/>
    <s v="\\fxshare-nas05\quotashare-fs01\ESA\5 - Ignition Tracking\2021_Ignition_QC_Folders\20211019_1502285_21-0133326_nan_T005428707"/>
    <s v=" "/>
    <m/>
    <s v="P4K5"/>
    <s v="Adjusted the outage time"/>
    <n v="44489"/>
    <s v="MT1Y (Exponent)"/>
    <s v="In Progress"/>
    <m/>
    <m/>
    <m/>
    <s v="Physical Inspection Complete"/>
    <n v="44383"/>
    <s v="Corrosion"/>
    <s v="Auto Splice"/>
    <m/>
    <m/>
    <m/>
    <m/>
    <m/>
    <m/>
    <m/>
    <m/>
    <m/>
    <m/>
    <m/>
    <m/>
    <m/>
    <m/>
    <m/>
    <m/>
    <m/>
    <m/>
    <m/>
    <m/>
    <m/>
    <n v="44494"/>
    <m/>
    <m/>
    <m/>
    <m/>
    <m/>
    <m/>
    <m/>
    <m/>
    <m/>
    <m/>
    <m/>
    <m/>
    <m/>
    <m/>
    <m/>
    <m/>
    <m/>
    <s v=" "/>
    <x v="67"/>
    <s v="18:08:00"/>
    <n v="44488"/>
    <s v="18:06:00"/>
    <s v="FAS"/>
    <s v="N"/>
    <s v="N"/>
    <n v="1502285"/>
    <s v="21-0133326"/>
    <m/>
    <s v="T005428707"/>
    <n v="122229864"/>
    <m/>
    <m/>
    <s v="No Photos"/>
    <s v=" "/>
    <x v="0"/>
    <x v="0"/>
    <s v="Y"/>
    <s v="N"/>
    <s v="N"/>
    <s v="On Oct 19th, 2021 at 1808 hours, a PG&amp;E Troubleman was dispatched to the Fort Bragg A 1102 12kV Distribution Circuit on Mitchell Creek Drive in response to a wire down outage. Initial analysis indicates equipment failure caused the ignition. The primary conductor was down on the customer driveway, rain was observed in the area. The ensuing fire was &lt; 1 meter in size and the fire was suppressed by Cal Fire. PG&amp;E Crew repaired the conductor. This is preliminary. "/>
    <s v="PG&amp;E"/>
    <s v="Vegetation"/>
    <m/>
    <s v="D"/>
    <s v="D"/>
    <s v="&lt;3 meters of linear travel"/>
    <m/>
    <m/>
    <m/>
    <m/>
    <m/>
    <s v="Equipment - PG&amp;E"/>
    <s v="All types of equipment / facility failure"/>
    <s v="Conductor failure-all"/>
    <s v="Y"/>
    <s v="Overhead"/>
    <x v="0"/>
    <s v="Conductor - Primary"/>
    <s v="Conductor"/>
    <m/>
    <s v=" "/>
    <x v="1"/>
    <n v="39.3874517"/>
    <n v="-123.77397329999999"/>
    <s v="Mendocino"/>
    <s v="FORT BRAGG A 1102"/>
    <n v="12000"/>
    <s v="FORT BRAGG A 110235592"/>
    <x v="0"/>
    <s v="Cal Fire"/>
    <s v="Conifer Forest"/>
    <s v="Grass Fuel Model"/>
    <m/>
    <s v="N"/>
    <m/>
    <m/>
    <n v="140"/>
    <s v="R3"/>
    <s v="N"/>
    <s v="N"/>
    <m/>
    <m/>
    <s v="2021-10-19"/>
    <m/>
    <m/>
    <m/>
    <m/>
    <m/>
    <m/>
    <m/>
    <m/>
    <m/>
    <m/>
    <m/>
    <m/>
    <m/>
    <m/>
    <m/>
    <m/>
    <m/>
    <m/>
    <m/>
    <s v="  "/>
    <s v="HUMBOLDT"/>
    <s v="FORT BRAGG 01"/>
    <s v="18:08"/>
    <n v="44488"/>
    <s v="1502285"/>
    <s v="T005428707"/>
    <n v="16601"/>
    <s v="MITCHELL CREEK DR"/>
    <s v="FORT BRAGG"/>
    <n v="39.387360000000001"/>
    <n v="-123.77437999999999"/>
    <s v="W2TDMGC"/>
    <s v="GARCIA, DAN"/>
    <n v="42761102"/>
    <s v="20211019 19:03"/>
    <n v="9002"/>
    <m/>
    <s v="crew to make repairs to down line"/>
    <s v="Y"/>
    <m/>
    <m/>
    <s v="39.3874517,-123.7739733,126.100000,3D"/>
    <m/>
    <m/>
    <s v="in drwy"/>
    <s v="cal fire"/>
    <m/>
    <s v="N"/>
    <s v="Y"/>
    <m/>
    <s v="Rain"/>
    <s v="no attachments.  "/>
    <s v="Private Land"/>
    <m/>
    <s v="Light"/>
    <m/>
    <s v="PG&amp;E Equipment"/>
    <m/>
    <s v="&lt; 1 meter"/>
    <m/>
    <s v="Cal Fire"/>
    <m/>
    <s v="Overhead"/>
    <m/>
    <s v="N"/>
    <m/>
    <m/>
    <m/>
    <s v="OVERHEAD"/>
    <s v="CONDUCTOR, OVERHEAD"/>
    <s v="N"/>
    <s v="  "/>
    <s v="Unplanned"/>
    <s v="Humboldt"/>
    <s v="Ukiah"/>
    <s v="042761102, FORT BRAGG A-1102"/>
    <s v="21-0133326"/>
    <s v="Unplanned"/>
    <s v="Clear;32-90 F"/>
    <s v="1"/>
    <s v="154"/>
    <s v="NO"/>
    <s v="Open Circuit"/>
    <s v="Sustained"/>
    <s v="No"/>
    <s v="83235"/>
    <s v="OH"/>
    <s v="Fuse"/>
    <s v="1502285"/>
    <s v="Conductor, Overhead, Broken, wire on ground"/>
    <m/>
    <m/>
    <m/>
    <s v="16601 MITCHELL CREEK, FT BRAGG"/>
    <s v="1 SPAN LD SIDE 83235"/>
    <m/>
    <s v="WIRE DOWN HOT"/>
    <m/>
    <m/>
    <m/>
    <m/>
    <m/>
    <m/>
    <m/>
    <m/>
    <m/>
    <m/>
    <m/>
    <m/>
    <m/>
    <m/>
    <m/>
    <m/>
    <m/>
    <m/>
    <m/>
    <m/>
    <m/>
    <m/>
  </r>
  <r>
    <n v="1854"/>
    <s v="P4K5"/>
    <s v="3 - QC Complete"/>
    <n v="44488"/>
    <n v="44617"/>
    <s v="Duplicate of index 1853"/>
    <s v="\\fxshare-nas05\quotashare-fs01\ESA\5 - Ignition Tracking\2021_Ignition_QC_Folders\20211019_nan_nan_nan_7890152782"/>
    <s v=" "/>
    <m/>
    <m/>
    <m/>
    <m/>
    <m/>
    <s v="Not In Scope"/>
    <m/>
    <m/>
    <m/>
    <m/>
    <m/>
    <m/>
    <m/>
    <m/>
    <m/>
    <m/>
    <m/>
    <m/>
    <m/>
    <m/>
    <m/>
    <m/>
    <m/>
    <m/>
    <m/>
    <m/>
    <m/>
    <m/>
    <m/>
    <m/>
    <m/>
    <m/>
    <m/>
    <m/>
    <m/>
    <m/>
    <m/>
    <m/>
    <m/>
    <m/>
    <m/>
    <m/>
    <m/>
    <m/>
    <m/>
    <m/>
    <m/>
    <m/>
    <m/>
    <m/>
    <m/>
    <m/>
    <s v=" "/>
    <x v="67"/>
    <s v="10:00:00"/>
    <m/>
    <m/>
    <s v="FAS"/>
    <s v="N"/>
    <s v="Y"/>
    <m/>
    <m/>
    <m/>
    <n v="7890152782"/>
    <m/>
    <m/>
    <m/>
    <m/>
    <s v=" "/>
    <x v="0"/>
    <x v="1"/>
    <s v="N"/>
    <s v="N"/>
    <s v="N"/>
    <s v="Duplicate of index 1853"/>
    <s v="Not PG&amp;E"/>
    <m/>
    <m/>
    <m/>
    <m/>
    <s v="Structure-only"/>
    <m/>
    <m/>
    <m/>
    <m/>
    <m/>
    <s v="Duplicate"/>
    <m/>
    <m/>
    <m/>
    <s v="Overhead"/>
    <x v="1"/>
    <m/>
    <m/>
    <m/>
    <s v=" "/>
    <x v="0"/>
    <n v="36.579994999999997"/>
    <n v="-119.61145999999999"/>
    <s v="Fresno"/>
    <s v="MC CALL 1102"/>
    <n v="12000"/>
    <m/>
    <x v="0"/>
    <s v="Selma FD"/>
    <s v="Urban"/>
    <m/>
    <m/>
    <s v="N"/>
    <m/>
    <m/>
    <m/>
    <m/>
    <s v="N"/>
    <s v="N"/>
    <m/>
    <m/>
    <s v="2021-10-19"/>
    <m/>
    <m/>
    <m/>
    <m/>
    <m/>
    <m/>
    <m/>
    <m/>
    <m/>
    <m/>
    <m/>
    <m/>
    <m/>
    <m/>
    <m/>
    <m/>
    <m/>
    <m/>
    <m/>
    <s v="  "/>
    <s v="KERN"/>
    <s v="SELMA  01"/>
    <s v="10:00"/>
    <n v="44488"/>
    <m/>
    <n v="7890152782"/>
    <n v="2012"/>
    <s v="ASPEN ST"/>
    <s v="SELMA"/>
    <n v="36.580285995370367"/>
    <n v="-119.611092"/>
    <s v="F6TJMRY"/>
    <s v="ROGERS, JAMES"/>
    <n v="254121102"/>
    <s v="20211019 11:58"/>
    <n v="2640"/>
    <n v="1"/>
    <s v="REMOVED SERVICE "/>
    <s v="Y"/>
    <m/>
    <m/>
    <s v="36.5799950,-119.6114600,115.600000,3D"/>
    <m/>
    <m/>
    <m/>
    <s v="SELMA FD"/>
    <m/>
    <s v="Y"/>
    <s v="Y"/>
    <s v="Y"/>
    <s v="Clear"/>
    <m/>
    <s v="Private Land"/>
    <m/>
    <s v="Calm"/>
    <m/>
    <s v="3rd Party"/>
    <m/>
    <s v="Structure Only"/>
    <m/>
    <s v="Fire Dept"/>
    <m/>
    <s v="Overhead"/>
    <m/>
    <s v="N"/>
    <m/>
    <m/>
    <m/>
    <m/>
    <m/>
    <m/>
    <s v="  "/>
    <m/>
    <m/>
    <m/>
    <m/>
    <m/>
    <m/>
    <m/>
    <m/>
    <m/>
    <m/>
    <m/>
    <m/>
    <m/>
    <m/>
    <m/>
    <m/>
    <m/>
    <m/>
    <m/>
    <m/>
    <m/>
    <m/>
    <m/>
    <m/>
    <m/>
    <m/>
    <m/>
    <m/>
    <m/>
    <m/>
    <m/>
    <m/>
    <m/>
    <m/>
    <m/>
    <m/>
    <m/>
    <m/>
    <m/>
    <m/>
    <m/>
    <m/>
    <m/>
    <m/>
    <m/>
    <m/>
    <m/>
  </r>
  <r>
    <n v="1853"/>
    <s v="P4K5"/>
    <s v="3 - QC Complete"/>
    <n v="44488"/>
    <n v="44617"/>
    <s v="Structure fire, not attributable to PG&amp;E. This information is preliminary."/>
    <s v="\\fxshare-nas05\quotashare-fs01\ESA\5 - Ignition Tracking\2021_Ignition_QC_Folders\20211019_nan_nan_nan_7891979407"/>
    <s v=" "/>
    <m/>
    <m/>
    <m/>
    <m/>
    <m/>
    <s v="Not In Scope"/>
    <m/>
    <m/>
    <m/>
    <m/>
    <m/>
    <m/>
    <m/>
    <m/>
    <m/>
    <m/>
    <m/>
    <m/>
    <m/>
    <m/>
    <m/>
    <m/>
    <m/>
    <m/>
    <m/>
    <m/>
    <m/>
    <m/>
    <m/>
    <m/>
    <m/>
    <m/>
    <m/>
    <m/>
    <m/>
    <m/>
    <m/>
    <m/>
    <m/>
    <m/>
    <m/>
    <m/>
    <m/>
    <m/>
    <m/>
    <m/>
    <m/>
    <m/>
    <m/>
    <m/>
    <m/>
    <m/>
    <s v=" "/>
    <x v="67"/>
    <s v="08:07:00"/>
    <m/>
    <m/>
    <s v="FAS"/>
    <s v="N"/>
    <s v="N"/>
    <m/>
    <m/>
    <m/>
    <n v="7891979407"/>
    <m/>
    <m/>
    <m/>
    <m/>
    <s v=" "/>
    <x v="0"/>
    <x v="1"/>
    <s v="N"/>
    <s v="N"/>
    <s v="N"/>
    <s v="Structure fire, not attributable to PG&amp;E. This information is preliminary."/>
    <s v="Not PG&amp;E"/>
    <m/>
    <m/>
    <m/>
    <m/>
    <s v="Structure-only"/>
    <m/>
    <m/>
    <m/>
    <m/>
    <m/>
    <s v="Other Fire: Non-PG&amp;E related"/>
    <m/>
    <m/>
    <m/>
    <s v="Overhead"/>
    <x v="1"/>
    <m/>
    <m/>
    <m/>
    <s v=" "/>
    <x v="0"/>
    <n v="36.58014"/>
    <n v="-119.6116717"/>
    <s v="Fresno"/>
    <s v="MC CALL 1102"/>
    <n v="12000"/>
    <m/>
    <x v="0"/>
    <s v="Selma FD"/>
    <s v="Urban"/>
    <m/>
    <m/>
    <s v="N"/>
    <m/>
    <m/>
    <m/>
    <m/>
    <s v="N"/>
    <s v="N"/>
    <m/>
    <m/>
    <s v="2021-10-19"/>
    <m/>
    <m/>
    <m/>
    <m/>
    <m/>
    <m/>
    <m/>
    <m/>
    <m/>
    <m/>
    <m/>
    <m/>
    <m/>
    <m/>
    <m/>
    <m/>
    <m/>
    <m/>
    <m/>
    <s v="  "/>
    <s v="KERN"/>
    <s v="SELMA  01"/>
    <s v="08:07"/>
    <n v="44488"/>
    <m/>
    <n v="7891979407"/>
    <n v="2020"/>
    <s v="ASPEN ST"/>
    <s v="SELMA"/>
    <n v="36.580377002314812"/>
    <n v="-119.610893"/>
    <s v="F6TJMRY"/>
    <s v="ROGERS, JAMES"/>
    <n v="254121102"/>
    <s v="20211019 11:55"/>
    <n v="2640"/>
    <m/>
    <s v="STRUCTURE FIRE REMOVED SERVICE FIRE STARTED AT 2012 ASPEN SPREAD TO 2020 "/>
    <s v="Y"/>
    <m/>
    <m/>
    <s v="36.5801400,-119.6116717,113.500000,3D"/>
    <m/>
    <m/>
    <m/>
    <s v="SELMA FD"/>
    <m/>
    <s v="Y"/>
    <s v="Y"/>
    <s v="Y"/>
    <s v="Clear"/>
    <m/>
    <s v="Private Land"/>
    <m/>
    <s v="Calm"/>
    <m/>
    <s v="Unknown"/>
    <m/>
    <s v="Structure Only"/>
    <m/>
    <s v="Fire Dept"/>
    <s v="SELMA FD"/>
    <s v="Overhead"/>
    <m/>
    <s v="N"/>
    <m/>
    <m/>
    <m/>
    <m/>
    <m/>
    <m/>
    <s v="  "/>
    <m/>
    <m/>
    <m/>
    <m/>
    <m/>
    <m/>
    <m/>
    <m/>
    <m/>
    <m/>
    <m/>
    <m/>
    <m/>
    <m/>
    <m/>
    <m/>
    <m/>
    <m/>
    <m/>
    <m/>
    <m/>
    <m/>
    <m/>
    <m/>
    <m/>
    <m/>
    <m/>
    <m/>
    <m/>
    <m/>
    <m/>
    <m/>
    <m/>
    <m/>
    <m/>
    <m/>
    <m/>
    <m/>
    <m/>
    <m/>
    <m/>
    <m/>
    <m/>
    <m/>
    <m/>
    <m/>
    <m/>
  </r>
  <r>
    <n v="1852"/>
    <s v="P4K5"/>
    <s v="3 - QC Complete"/>
    <n v="44488"/>
    <n v="44617"/>
    <s v="Structure fire, not attributable to PG&amp;E. Mobile home burnt. This information is preliminary."/>
    <s v="\\fxshare-nas05\quotashare-fs01\ESA\5 - Ignition Tracking\2021_Ignition_QC_Folders\20211019_nan_nan_nan_0859327016"/>
    <s v=" "/>
    <m/>
    <m/>
    <m/>
    <m/>
    <m/>
    <s v="Not In Scope"/>
    <m/>
    <m/>
    <m/>
    <m/>
    <m/>
    <m/>
    <m/>
    <m/>
    <m/>
    <m/>
    <m/>
    <m/>
    <m/>
    <m/>
    <m/>
    <m/>
    <m/>
    <m/>
    <m/>
    <m/>
    <m/>
    <m/>
    <m/>
    <m/>
    <m/>
    <m/>
    <m/>
    <m/>
    <m/>
    <m/>
    <m/>
    <m/>
    <m/>
    <m/>
    <m/>
    <m/>
    <m/>
    <m/>
    <m/>
    <m/>
    <m/>
    <m/>
    <m/>
    <m/>
    <m/>
    <m/>
    <s v=" "/>
    <x v="67"/>
    <s v="03:48:00"/>
    <m/>
    <m/>
    <s v="FAS"/>
    <s v="N"/>
    <s v="N"/>
    <m/>
    <m/>
    <m/>
    <n v="859327016"/>
    <m/>
    <m/>
    <m/>
    <m/>
    <s v=" "/>
    <x v="0"/>
    <x v="1"/>
    <s v="N"/>
    <s v="N"/>
    <s v="N"/>
    <s v="Structure fire, not attributable to PG&amp;E. Mobile home burnt. This information is preliminary."/>
    <s v="Not PG&amp;E"/>
    <m/>
    <m/>
    <m/>
    <m/>
    <s v="&lt;0.25"/>
    <m/>
    <m/>
    <m/>
    <m/>
    <m/>
    <s v="Other Fire: Non-PG&amp;E related"/>
    <m/>
    <m/>
    <m/>
    <s v="Overhead"/>
    <x v="1"/>
    <m/>
    <m/>
    <m/>
    <s v=" "/>
    <x v="1"/>
    <n v="40.899387590000003"/>
    <n v="-122.38967398"/>
    <s v="Shasta"/>
    <s v="ANTLER 1101"/>
    <n v="12000"/>
    <m/>
    <x v="1"/>
    <s v="Cal Fire"/>
    <s v="Hardwood Forest"/>
    <m/>
    <m/>
    <s v="Y"/>
    <s v="Hirz 2018"/>
    <m/>
    <m/>
    <m/>
    <s v="N"/>
    <s v="N"/>
    <m/>
    <m/>
    <s v="2021-10-19"/>
    <m/>
    <m/>
    <m/>
    <m/>
    <m/>
    <m/>
    <m/>
    <m/>
    <m/>
    <m/>
    <m/>
    <m/>
    <m/>
    <m/>
    <m/>
    <m/>
    <m/>
    <m/>
    <m/>
    <s v="  "/>
    <s v="KERN"/>
    <s v="REDDING 01"/>
    <s v="03:48"/>
    <n v="44488"/>
    <m/>
    <n v="859327016"/>
    <n v="21138"/>
    <s v="BIG OAK LN"/>
    <s v="LAKEHEAD"/>
    <n v="40.899825995370371"/>
    <n v="-122.389771"/>
    <s v="V8TSBN3"/>
    <s v="NEILEY, STEVE"/>
    <n v="103271101"/>
    <s v="20211019 09:22"/>
    <n v="1121"/>
    <m/>
    <s v="MOBILE HOME AT 21138 BIG OAK IN LAKEHEAD BURNT, OWNER AND FIRE PERSONEL STATE THAT RESIDENCE WAS RUNNING OFF OF GENERATOR BECAUSE PGE SERVICE WAS OFF DUE TO ACCOUNT"/>
    <s v="Y"/>
    <n v="5"/>
    <s v="\\fxshare-nas05\quotashare-fs01\ESA\5 - Ignition Tracking\Fire_Tab_Attachment_Files"/>
    <m/>
    <n v="40.899387590000003"/>
    <n v="-122.38967398"/>
    <m/>
    <s v="CAL FIRE TROY VELIN 530-448-2415"/>
    <m/>
    <s v="N"/>
    <s v="Y"/>
    <s v="Y"/>
    <s v="Clear"/>
    <m/>
    <s v="Other (Comments)"/>
    <s v="CUSTOMER PANEL POLE &amp; PGE CLEARANCE POLE"/>
    <s v="Calm"/>
    <m/>
    <s v="Other (Comments)"/>
    <s v="HOUSE WAS USING GENERATOR DUE TO SERVICE SHUTOFF"/>
    <s v="3 meters - 0.25 Acres"/>
    <m/>
    <s v="Cal Fire"/>
    <m/>
    <s v="Overhead"/>
    <m/>
    <s v="Y"/>
    <s v="photos taken"/>
    <s v="PG&amp;E Employee"/>
    <m/>
    <m/>
    <m/>
    <m/>
    <s v="  "/>
    <m/>
    <m/>
    <m/>
    <m/>
    <m/>
    <m/>
    <m/>
    <m/>
    <m/>
    <m/>
    <m/>
    <m/>
    <m/>
    <m/>
    <m/>
    <m/>
    <m/>
    <m/>
    <m/>
    <m/>
    <m/>
    <m/>
    <m/>
    <m/>
    <m/>
    <m/>
    <m/>
    <m/>
    <m/>
    <m/>
    <m/>
    <m/>
    <m/>
    <m/>
    <m/>
    <m/>
    <m/>
    <m/>
    <m/>
    <m/>
    <m/>
    <m/>
    <m/>
    <m/>
    <m/>
    <m/>
    <m/>
  </r>
  <r>
    <n v="1851"/>
    <s v="P4K5"/>
    <s v="3 - QC Complete"/>
    <n v="44488"/>
    <n v="44617"/>
    <s v="Other fire, not attributable to PG&amp;E. Vehicle was buring at the base of the pole, and eventually burnt the pole. This information is preliminary"/>
    <s v="\\fxshare-nas05\quotashare-fs01\ESA\5 - Ignition Tracking\2021_Ignition_QC_Folders\20211019_1501535_21-0132817_nan_T005427840"/>
    <s v=" "/>
    <m/>
    <m/>
    <m/>
    <m/>
    <m/>
    <s v="Not In Scope"/>
    <m/>
    <m/>
    <m/>
    <m/>
    <m/>
    <m/>
    <m/>
    <m/>
    <m/>
    <m/>
    <m/>
    <m/>
    <m/>
    <m/>
    <m/>
    <m/>
    <m/>
    <m/>
    <m/>
    <m/>
    <m/>
    <m/>
    <m/>
    <m/>
    <m/>
    <m/>
    <m/>
    <m/>
    <m/>
    <m/>
    <m/>
    <m/>
    <m/>
    <m/>
    <m/>
    <m/>
    <m/>
    <m/>
    <m/>
    <m/>
    <m/>
    <m/>
    <m/>
    <m/>
    <m/>
    <m/>
    <s v=" "/>
    <x v="67"/>
    <s v="03:23:00"/>
    <n v="44488"/>
    <s v="03:23:00"/>
    <s v="FAS"/>
    <s v="N"/>
    <s v="N"/>
    <n v="1501535"/>
    <s v="21-0132817"/>
    <m/>
    <s v="T005427840"/>
    <m/>
    <m/>
    <m/>
    <m/>
    <s v=" "/>
    <x v="0"/>
    <x v="1"/>
    <s v="N"/>
    <s v="N"/>
    <s v="N"/>
    <s v="Other fire, not attributable to PG&amp;E. Vehicle was buring at the base of the pole, and eventually burnt the pole. This information is preliminary"/>
    <s v="Not PG&amp;E"/>
    <m/>
    <m/>
    <m/>
    <m/>
    <s v="Structure-PG&amp;E only"/>
    <s v="A vehicle burned and caught pole on fire"/>
    <m/>
    <m/>
    <m/>
    <m/>
    <s v="Other Fire: Non-PG&amp;E related"/>
    <m/>
    <m/>
    <m/>
    <s v="Overhead"/>
    <x v="1"/>
    <m/>
    <m/>
    <m/>
    <s v=" "/>
    <x v="0"/>
    <n v="37.754666999999998"/>
    <n v="-122.178476"/>
    <s v="Alameda"/>
    <s v="EDES 1101"/>
    <n v="12000"/>
    <m/>
    <x v="0"/>
    <s v="Oakland FD"/>
    <s v="Urban"/>
    <m/>
    <m/>
    <s v="N"/>
    <m/>
    <m/>
    <m/>
    <m/>
    <s v="N"/>
    <s v="N"/>
    <m/>
    <m/>
    <s v="2021-10-19"/>
    <m/>
    <m/>
    <m/>
    <m/>
    <m/>
    <m/>
    <m/>
    <m/>
    <m/>
    <m/>
    <m/>
    <m/>
    <m/>
    <m/>
    <m/>
    <m/>
    <m/>
    <m/>
    <m/>
    <s v="  "/>
    <s v="CENTRAL COAST"/>
    <s v="OAKLAND 12"/>
    <s v="03:23"/>
    <n v="44488"/>
    <s v="1501535"/>
    <s v="T005427840"/>
    <n v="8237"/>
    <s v="INTERNATIONAL BLVD"/>
    <s v="OAKLAND"/>
    <n v="37.75468"/>
    <n v="-122.17847999999999"/>
    <s v="E1TTRBN"/>
    <s v="BAUER, TIMOTHY"/>
    <n v="13681101"/>
    <s v="20211019 06:11"/>
    <n v="9002"/>
    <n v="1"/>
    <s v="There was a vehicle that burned at the base of pole. It burned the pole and secondary riser taking the transformer offline. I created an A tag for crew to replace it."/>
    <s v="Y"/>
    <m/>
    <m/>
    <m/>
    <n v="37.754666999999998"/>
    <n v="-122.178476"/>
    <m/>
    <s v="Oakland FD"/>
    <n v="110133457"/>
    <s v="N"/>
    <s v="Y"/>
    <m/>
    <s v="Clear"/>
    <m/>
    <s v="PGE&amp;E-Owned Structure/Equipment"/>
    <m/>
    <s v="Calm"/>
    <m/>
    <s v="3rd Party"/>
    <m/>
    <s v="Other (Comments)"/>
    <s v="A vehicle burned and caught pole on fire"/>
    <s v="Fire Dept"/>
    <m/>
    <s v="Overhead"/>
    <m/>
    <s v="N"/>
    <s v="just pictures"/>
    <m/>
    <m/>
    <s v="OTHER"/>
    <s v="POLE-WOOD"/>
    <s v="N"/>
    <s v="  "/>
    <s v="Unplanned"/>
    <s v="East Bay"/>
    <s v="Central"/>
    <s v="013681101, EDES-1101"/>
    <s v="21-0132817"/>
    <s v="Unplanned"/>
    <s v="Clear;32-90 F"/>
    <s v="5"/>
    <s v="17785"/>
    <s v="YES"/>
    <s v="Line to Ground"/>
    <s v="Sustained"/>
    <s v="No"/>
    <s v="MTR#1009660895"/>
    <s v="OH"/>
    <s v="Transformer"/>
    <s v="1501535"/>
    <m/>
    <m/>
    <s v="10/19/21 06:22"/>
    <m/>
    <s v="8301 INTERNATIONAL BLVDOAKLAND94621"/>
    <m/>
    <m/>
    <m/>
    <m/>
    <m/>
    <m/>
    <m/>
    <m/>
    <m/>
    <m/>
    <m/>
    <m/>
    <m/>
    <m/>
    <m/>
    <m/>
    <m/>
    <m/>
    <m/>
    <m/>
    <m/>
    <m/>
    <m/>
    <m/>
    <m/>
  </r>
  <r>
    <n v="1976"/>
    <s v="FJGE"/>
    <s v="3 - QC Complete"/>
    <n v="44550"/>
    <n v="44617"/>
    <s v="Pole fire, crew to replace line and buck crossarms. The fire seems to be limited to the pole. This information is preliminary. "/>
    <s v="\\fxshare-nas05\quotashare-fs01\ESA\5 - Ignition Tracking\2021_Ignition_QC_Folders\20211018_1500540_nan_nan_T005426407"/>
    <s v=" "/>
    <s v="Y"/>
    <s v="FJGE"/>
    <s v="Outage time updated per FAS, Fire lat/long updated per SAP Equip ID#100281759, updated circuit protection zone to Belmont110347804 per EDGIS"/>
    <n v="44550"/>
    <s v="MT1Y (Exponent)"/>
    <s v="In Progress"/>
    <m/>
    <m/>
    <m/>
    <m/>
    <m/>
    <m/>
    <m/>
    <m/>
    <m/>
    <m/>
    <m/>
    <m/>
    <m/>
    <m/>
    <m/>
    <m/>
    <m/>
    <m/>
    <m/>
    <m/>
    <m/>
    <m/>
    <m/>
    <m/>
    <m/>
    <s v="Y"/>
    <m/>
    <s v="N"/>
    <n v="44508"/>
    <m/>
    <m/>
    <m/>
    <s v="N"/>
    <m/>
    <m/>
    <m/>
    <m/>
    <m/>
    <m/>
    <s v="N"/>
    <m/>
    <m/>
    <m/>
    <m/>
    <m/>
    <m/>
    <s v=" "/>
    <x v="68"/>
    <s v="04:09:00"/>
    <n v="44487"/>
    <s v="04:07:00"/>
    <s v="ILIS/OIS"/>
    <s v="Y"/>
    <s v="N"/>
    <n v="1500540"/>
    <s v="21-0132298"/>
    <m/>
    <s v="T005426407"/>
    <n v="122219025"/>
    <m/>
    <m/>
    <m/>
    <s v=" "/>
    <x v="0"/>
    <x v="0"/>
    <s v="N"/>
    <s v="N"/>
    <s v="N"/>
    <s v="On October 18, 2021 at 0409 hours, a PG&amp;E Troubleman was dispatched to the Belmont 1103 12kV Distribution Circuit near Dartmouth Lane and Shelford Avenue in the vicinity of San Carlos in response to a pole fire. Initial analysis indicates equipment failure caused the ignition.  A crossarm is suspected to be the origin point of the fire and 75 customers subsequently experienced an outage.  The ensuing fire was contained to PG&amp;E assets and it is unknown how the fire was suppressed.  A third-party contractor repaired a damaged crossarm, jumper, and conductor.   "/>
    <s v="PG&amp;E"/>
    <s v="Other"/>
    <s v="Pole"/>
    <s v="D"/>
    <s v="D"/>
    <s v="Structure-PG&amp;E only"/>
    <s v="Fire limited to pole"/>
    <m/>
    <m/>
    <m/>
    <m/>
    <s v="Equipment - PG&amp;E"/>
    <s v="All types of equipment / facility failure"/>
    <s v="Pole failure"/>
    <s v="Y"/>
    <s v="Overhead"/>
    <x v="0"/>
    <s v="Crossarm"/>
    <s v="Crossarm, Jumper, Conductor"/>
    <n v="100281759"/>
    <s v=" "/>
    <x v="0"/>
    <n v="37.508126730900003"/>
    <n v="-122.2786655324"/>
    <s v="San Mateo"/>
    <s v="BELMONT 1103"/>
    <n v="12000"/>
    <s v="BELMONT 110347804"/>
    <x v="1"/>
    <s v="Unknown"/>
    <s v="Urban"/>
    <s v="Grass Fuel Model"/>
    <s v="Dry grass &amp; a tree"/>
    <s v="N"/>
    <m/>
    <m/>
    <m/>
    <m/>
    <s v="N"/>
    <s v="N"/>
    <m/>
    <m/>
    <s v="2021-10-19"/>
    <m/>
    <m/>
    <m/>
    <m/>
    <m/>
    <m/>
    <m/>
    <m/>
    <m/>
    <m/>
    <m/>
    <m/>
    <m/>
    <m/>
    <m/>
    <m/>
    <m/>
    <m/>
    <m/>
    <s v="  "/>
    <s v="PENINSULA"/>
    <s v="SAN CARLOS 04"/>
    <m/>
    <n v="44489"/>
    <s v="1500540"/>
    <s v="T005426407"/>
    <s v="215"/>
    <s v="SHELFORD AVE"/>
    <s v="SAN CARLOS"/>
    <n v="37.510660000000001"/>
    <n v="-122.27715000000001"/>
    <s v="PHS6"/>
    <s v="SABA, PAUL"/>
    <n v="24031103"/>
    <m/>
    <n v="9110"/>
    <m/>
    <s v="Field Remarks: Crew to replace line &amp; buck crossarms, pole fire, open taps 1sp away from work location @ 2 Garden Ln,; Dispatcher Remarks: nan; Office Remarks: , PWR-I "/>
    <m/>
    <m/>
    <m/>
    <m/>
    <m/>
    <m/>
    <m/>
    <m/>
    <m/>
    <m/>
    <m/>
    <m/>
    <m/>
    <m/>
    <m/>
    <m/>
    <m/>
    <m/>
    <m/>
    <m/>
    <m/>
    <m/>
    <m/>
    <m/>
    <m/>
    <m/>
    <m/>
    <m/>
    <m/>
    <m/>
    <s v="FIRE, POLE"/>
    <s v="CROSSARM, WOOD"/>
    <m/>
    <s v="  "/>
    <m/>
    <m/>
    <m/>
    <m/>
    <m/>
    <m/>
    <m/>
    <m/>
    <m/>
    <m/>
    <m/>
    <m/>
    <m/>
    <m/>
    <m/>
    <m/>
    <m/>
    <m/>
    <m/>
    <m/>
    <m/>
    <m/>
    <m/>
    <m/>
    <m/>
    <m/>
    <m/>
    <m/>
    <m/>
    <m/>
    <m/>
    <m/>
    <m/>
    <m/>
    <m/>
    <m/>
    <m/>
    <m/>
    <m/>
    <m/>
    <m/>
    <m/>
    <m/>
    <m/>
    <m/>
    <m/>
    <m/>
  </r>
  <r>
    <n v="2331"/>
    <s v="TLAL"/>
    <s v="3 - QC Complete"/>
    <n v="44573"/>
    <n v="44617"/>
    <s v="Primary Crossarm and Pole Top Burnt, possibly due to light rain and tracking; This information is preliminary."/>
    <s v="\\fxshare-nas05\quotashare-fs01\ESA\5 - Ignition Tracking\2022_Ignition_QC_Folders\20211018_1500436_21-0132289_nan_T005426594.2"/>
    <s v=" "/>
    <s v="Y"/>
    <s v="TLAL"/>
    <s v="Outage Date &amp; Time Updated"/>
    <n v="44573"/>
    <m/>
    <s v="Not In Scope"/>
    <m/>
    <m/>
    <m/>
    <m/>
    <m/>
    <m/>
    <m/>
    <m/>
    <m/>
    <m/>
    <m/>
    <m/>
    <m/>
    <m/>
    <m/>
    <m/>
    <m/>
    <m/>
    <m/>
    <m/>
    <m/>
    <m/>
    <m/>
    <m/>
    <m/>
    <m/>
    <m/>
    <m/>
    <m/>
    <m/>
    <m/>
    <m/>
    <s v="N"/>
    <m/>
    <m/>
    <m/>
    <m/>
    <m/>
    <m/>
    <s v="N"/>
    <m/>
    <m/>
    <m/>
    <m/>
    <m/>
    <m/>
    <s v=" "/>
    <x v="68"/>
    <s v="07:24:00"/>
    <n v="44486"/>
    <s v="22:24:00"/>
    <s v="FAS"/>
    <s v="Y"/>
    <s v="N"/>
    <n v="1500436"/>
    <s v="21-0132289"/>
    <m/>
    <s v="T005426594"/>
    <n v="122218939"/>
    <m/>
    <m/>
    <s v="NON HFTD"/>
    <s v=" "/>
    <x v="0"/>
    <x v="0"/>
    <s v="N"/>
    <s v="N"/>
    <s v="N"/>
    <s v="On October 18, 2021, a PG&amp;E Troubleman and a Compliance Inspector patrolled the San Leandro U 1113 12kV Distribution Circuit number 013111113, in the Local Responsibility Area (&quot;LRA&quot;) near 1337 Wainwright Ave, San Leandro, CA 94577. They observed a burnt primary crossarm and a burnt pole-top on the 45' class-4 un-guyed tangent Western Red Cedar wood pole (SAP Eqp ID 100904070, Bar Code 110128905, NAV, Mfr. Year 1942). Initial analysis indicates the ignition was caused by an overhead equipment failure, most likely as a result of rain, contamination, and tracking. An EC A-Tag 122218939 was submitted for remediation. The 1,419-minute outage affected 61 customers. The line was returned to service on October 18, 2021. The incident area is within a &quot;Severe&quot; Corrosion Area, a Climate &quot;R&quot; Zone, an Insulation &quot;AA&quot; District, and an Arrester &quot;3&quot; District. This information is preliminary."/>
    <s v="PG&amp;E"/>
    <s v="Other"/>
    <s v="Pole"/>
    <s v="D"/>
    <s v="D"/>
    <s v="Structure-PG&amp;E only"/>
    <m/>
    <m/>
    <m/>
    <m/>
    <m/>
    <s v="Contamination"/>
    <s v="Contamination"/>
    <s v="Tracking"/>
    <s v="Y"/>
    <s v="Overhead"/>
    <x v="0"/>
    <s v="Crossarm"/>
    <s v="Crossarm, Pole Top"/>
    <n v="100904070"/>
    <s v=" "/>
    <x v="0"/>
    <n v="37.719008921399997"/>
    <n v="-122.1705249279"/>
    <s v="Alameda"/>
    <s v="SAN LEANDRO 1113"/>
    <n v="12000"/>
    <m/>
    <x v="0"/>
    <s v="Unknown"/>
    <s v="Urban"/>
    <s v="Fire-resistive fuel bed"/>
    <m/>
    <s v="N"/>
    <m/>
    <m/>
    <m/>
    <m/>
    <s v="Pending Data"/>
    <s v="Pending Data"/>
    <s v="Pending Data"/>
    <s v="Pending Data"/>
    <s v="2022-01-07"/>
    <m/>
    <m/>
    <m/>
    <m/>
    <m/>
    <m/>
    <m/>
    <m/>
    <m/>
    <m/>
    <m/>
    <m/>
    <m/>
    <m/>
    <m/>
    <m/>
    <m/>
    <m/>
    <m/>
    <s v=" "/>
    <s v="MISSION"/>
    <m/>
    <s v="07:24"/>
    <s v="2021/10/18 00:00:00"/>
    <n v="1500436"/>
    <s v="T005426594"/>
    <m/>
    <m/>
    <m/>
    <m/>
    <m/>
    <s v="M2TDMWH"/>
    <m/>
    <n v="13111113"/>
    <s v="2021/10/18 08:33:44"/>
    <m/>
    <m/>
    <s v="SMART MTR AUTO-GENERATED TAGCHRIS - FD ON SCENE; SEVERAL TRANSFORMERS POPPED; WIRES DOWN IN AREA POLE TOPS WERE ONFIRE AND STILL  GLOWING IN AREA OFARMY AND WAINWRIGHT; ALSO PIERCE/WAINWRIGHT AND KELLY/WAINWRIGHT"/>
    <m/>
    <m/>
    <m/>
    <m/>
    <m/>
    <m/>
    <m/>
    <m/>
    <m/>
    <m/>
    <m/>
    <s v="Y"/>
    <m/>
    <m/>
    <m/>
    <m/>
    <m/>
    <m/>
    <m/>
    <m/>
    <m/>
    <m/>
    <m/>
    <m/>
    <m/>
    <m/>
    <m/>
    <m/>
    <m/>
    <m/>
    <m/>
    <m/>
    <m/>
    <s v=" "/>
    <s v="Unplanned"/>
    <s v="Mission"/>
    <s v="Hayward"/>
    <s v="013111113, SAN LEANDRO-1113"/>
    <s v="21-0132289"/>
    <s v="Unplanned"/>
    <s v="Clear;32-90 F"/>
    <s v="61"/>
    <s v="86559"/>
    <s v="NO"/>
    <s v="Line to Ground"/>
    <s v="Sustained"/>
    <s v="No"/>
    <s v="14028"/>
    <s v="OH"/>
    <s v="Fuse"/>
    <s v="1500436"/>
    <s v="Crossarm, Wood, Burned/flashed"/>
    <s v=" "/>
    <s v=" "/>
    <s v=" "/>
    <s v="W/S WAINWRIGHT S/O DAVIS"/>
    <m/>
    <m/>
    <m/>
    <m/>
    <m/>
    <m/>
    <m/>
    <m/>
    <m/>
    <m/>
    <m/>
    <m/>
    <m/>
    <m/>
    <m/>
    <m/>
    <m/>
    <m/>
    <m/>
    <m/>
    <m/>
    <m/>
    <m/>
    <m/>
    <m/>
  </r>
  <r>
    <n v="2330"/>
    <s v="TLAL"/>
    <s v="3 - QC Complete"/>
    <n v="44573"/>
    <n v="44617"/>
    <s v="Pole Top of 35’ class-5 Dead-End Pole Burnt, Primary Crossarm Burnt, and 25KVA OH Transformer Damaged; This information is preliminary; OIS: 1500436; ILIS: 21-0132289; FOID: T005426594; EC: 122219010; PM: 35295795; Pre-Existing EC: 112705936; SAP Eqp ID: 100904064; Division: Mission"/>
    <s v="\\fxshare-nas05\quotashare-fs01\ESA\5 - Ignition Tracking\2022_Ignition_QC_Folders\20211018_1500436_21-0132289_nan_T005426594.1"/>
    <s v=" "/>
    <s v="Y"/>
    <s v="TLAL"/>
    <s v="Outage Date &amp; Time Updated"/>
    <n v="44573"/>
    <m/>
    <s v="Not In Scope"/>
    <m/>
    <m/>
    <m/>
    <m/>
    <m/>
    <m/>
    <m/>
    <m/>
    <m/>
    <m/>
    <m/>
    <m/>
    <m/>
    <m/>
    <m/>
    <m/>
    <m/>
    <m/>
    <m/>
    <m/>
    <m/>
    <m/>
    <m/>
    <m/>
    <m/>
    <m/>
    <m/>
    <m/>
    <m/>
    <m/>
    <m/>
    <m/>
    <s v="N"/>
    <m/>
    <m/>
    <m/>
    <m/>
    <m/>
    <m/>
    <s v="N"/>
    <m/>
    <m/>
    <m/>
    <m/>
    <m/>
    <m/>
    <s v=" "/>
    <x v="68"/>
    <s v="07:24:00"/>
    <n v="44486"/>
    <s v="22:24:00"/>
    <s v="FAS"/>
    <s v="Y"/>
    <s v="N"/>
    <n v="1500436"/>
    <s v="21-0132289"/>
    <m/>
    <s v="T005426594"/>
    <n v="122219010"/>
    <n v="112705936"/>
    <m/>
    <s v="NON HFTD"/>
    <s v=" "/>
    <x v="0"/>
    <x v="0"/>
    <s v="N"/>
    <s v="N"/>
    <s v="N"/>
    <s v="On October 18, 2021, a PG&amp;E Troubleman and a Contracted Compliance Inspector patrolled the San Leandro U 1113 12kV Distribution Circuit number 013111113, in the Local Responsibility Area (&quot;LRA&quot;) near 1620 Pierce Ave, San Leandro, CA 94577. He observed a burnt primary crossarm, a damaged 25 KVA OH Transformer (CGC 315177444759, Serial 3599214615, HI, Mfr Year 2015, SAP Eqp ID 44444363), and a burnt pole top on the 35' class-5 dead-end Western Red Cedar wood pole (SAP Eqp ID 100904064, Bar Code 110128818, NAV, Mfr. Year 1942). Initial analysis indicates the ignition was caused by an overhead equipment failure, most likely as a result of rain, contamination, and tracking. An EC A-Tag 122219010 was submitted for remediation. The 1,419-minute outage affected 61 customers. The line was returned to service on October 18, 2021. There is a still open pre-existing EC F-Tag 112705936 from March of 2017 for the pole involved in this incident, that was set to repair an exposed ground. The incident area took place within the Climate &quot;X&quot; and Corrosion &quot;Severe&quot; Zones, an Insulation &quot;AA&quot; District, an active Bay Area Habitat Conservation Plan (&quot;HCP&quot;), and a Raptor Concentration Zone (&quot;RCZ&quot;). This information is preliminary."/>
    <s v="PG&amp;E"/>
    <s v="Other"/>
    <s v="Crossarm"/>
    <s v="D"/>
    <s v="D"/>
    <s v="Structure-PG&amp;E only"/>
    <m/>
    <m/>
    <m/>
    <m/>
    <m/>
    <s v="Contamination"/>
    <s v="Contamination"/>
    <s v="Tracking"/>
    <s v="Y"/>
    <s v="Overhead"/>
    <x v="0"/>
    <s v="Crossarm"/>
    <s v="Crossarm, Pole Top, Transformer, "/>
    <n v="100904064"/>
    <s v=" "/>
    <x v="0"/>
    <n v="37.717410096099997"/>
    <n v="-122.1684047367"/>
    <s v="Alameda"/>
    <s v="SAN LEANDRO 1113"/>
    <n v="12000"/>
    <m/>
    <x v="0"/>
    <s v="Unknown"/>
    <s v="Urban"/>
    <s v="Fire-resistive fuel bed"/>
    <m/>
    <s v="N"/>
    <m/>
    <m/>
    <m/>
    <m/>
    <s v="Pending Data"/>
    <s v="Pending Data"/>
    <s v="Pending Data"/>
    <s v="Pending Data"/>
    <s v="2022-01-07"/>
    <m/>
    <m/>
    <m/>
    <m/>
    <m/>
    <m/>
    <m/>
    <m/>
    <m/>
    <m/>
    <m/>
    <m/>
    <m/>
    <m/>
    <m/>
    <m/>
    <m/>
    <m/>
    <m/>
    <s v=" "/>
    <s v="MISSION"/>
    <m/>
    <s v="07:24"/>
    <s v="2021/10/18 00:00:00"/>
    <n v="1500436"/>
    <s v="T005426594"/>
    <m/>
    <m/>
    <m/>
    <m/>
    <m/>
    <s v="M2TDMWH"/>
    <m/>
    <n v="13111113"/>
    <s v="2021/10/18 08:33:44"/>
    <m/>
    <m/>
    <s v="SMART MTR AUTO-GENERATED TAGCHRIS - FD ON SCENE; SEVERAL TRANSFORMERS POPPED; WIRES DOWN IN AREA POLE TOPS WERE ONFIRE AND STILL  GLOWING IN AREA OFARMY AND WAINWRIGHT; ALSO PIERCE/WAINWRIGHT AND KELLY/WAINWRIGHT"/>
    <m/>
    <m/>
    <m/>
    <m/>
    <m/>
    <m/>
    <m/>
    <m/>
    <m/>
    <m/>
    <m/>
    <s v="Y"/>
    <m/>
    <m/>
    <m/>
    <m/>
    <m/>
    <m/>
    <m/>
    <m/>
    <m/>
    <m/>
    <m/>
    <m/>
    <m/>
    <m/>
    <m/>
    <m/>
    <m/>
    <m/>
    <m/>
    <m/>
    <m/>
    <s v=" "/>
    <s v="Unplanned"/>
    <s v="Mission"/>
    <s v="Hayward"/>
    <s v="013111113, SAN LEANDRO-1113"/>
    <s v="21-0132289"/>
    <s v="Unplanned"/>
    <s v="Clear;32-90 F"/>
    <s v="61"/>
    <s v="86559"/>
    <s v="NO"/>
    <s v="Line to Ground"/>
    <s v="Sustained"/>
    <s v="No"/>
    <s v="14028"/>
    <s v="OH"/>
    <s v="Fuse"/>
    <s v="1500436"/>
    <s v="Crossarm, Wood, Burned/flashed"/>
    <s v=" "/>
    <s v=" "/>
    <s v=" "/>
    <s v="W/S WAINWRIGHT S/O DAVIS"/>
    <m/>
    <m/>
    <m/>
    <m/>
    <m/>
    <m/>
    <m/>
    <m/>
    <m/>
    <m/>
    <m/>
    <m/>
    <m/>
    <m/>
    <m/>
    <m/>
    <m/>
    <m/>
    <m/>
    <m/>
    <m/>
    <m/>
    <m/>
    <m/>
    <m/>
  </r>
  <r>
    <n v="2329"/>
    <s v="TLAL"/>
    <s v="3 - QC Complete"/>
    <n v="44572"/>
    <n v="44617"/>
    <s v="Primary and secondary tangent crossarms burnt, guyed tangent pole damaged, and 300' 2 - phases of primary overhead conductor down; This information is preliminary. OIS: 1500436; ILIS: 21-0132289; FOID: T005426594; TMan Lan ID: DMWH; SAP Pole ID: 100904071, Bar Code 110128901; EC A-Tag: 122219000 [Submitted by: JSA5 / PG&amp;E Contracted Compliance Inspector]"/>
    <s v="\\fxshare-nas05\quotashare-fs01\ESA\5 - Ignition Tracking\2022_Ignition_QC_Folders\20211018_1500436_21-0132289_nan_T005426594"/>
    <s v=" "/>
    <s v="Y"/>
    <s v="TLAL"/>
    <s v="Outage Date &amp; Time Updated"/>
    <n v="44573"/>
    <m/>
    <s v="Not In Scope"/>
    <m/>
    <m/>
    <m/>
    <m/>
    <m/>
    <m/>
    <m/>
    <m/>
    <m/>
    <m/>
    <m/>
    <m/>
    <m/>
    <m/>
    <m/>
    <m/>
    <m/>
    <m/>
    <m/>
    <m/>
    <m/>
    <m/>
    <m/>
    <m/>
    <m/>
    <m/>
    <m/>
    <m/>
    <m/>
    <m/>
    <m/>
    <m/>
    <s v="N"/>
    <m/>
    <m/>
    <m/>
    <m/>
    <m/>
    <m/>
    <s v="N"/>
    <m/>
    <m/>
    <m/>
    <m/>
    <m/>
    <m/>
    <s v=" "/>
    <x v="68"/>
    <s v="07:24:00"/>
    <n v="44486"/>
    <s v="22:24:00"/>
    <s v="FAS"/>
    <s v="Y"/>
    <s v="N"/>
    <n v="1500436"/>
    <s v="21-0132289"/>
    <m/>
    <s v="T005426594"/>
    <n v="122219000"/>
    <m/>
    <m/>
    <s v="NON HFTD"/>
    <s v=" "/>
    <x v="0"/>
    <x v="0"/>
    <s v="N"/>
    <s v="N"/>
    <s v="N"/>
    <s v="On October 18, 2021, a PG&amp;E Troubleman and a Contracted Compliance Inspector patrolled the San Leandro U 1113 12kV Distribution Circuit number 013111113, in the Local Responsibility Area (&quot;LRA&quot;) near 1393 Wainwright Ave, San Leandro, CA 94577. They observed primary and a secondary tangent crossarms burnt on a damaged guyed tangent 50' class-4 Western Red Cedar wood pole (SAP Eqp ID 100904071, Bar Code 110128901, NAV, Mfr. Year 1942) and 300’ 2-phases of primary overhead conductor down. Initial analysis indicates the ignition was caused by an overhead equipment failure, most likely as a result of rain, contamination, and tracking. An EC A-Tag 122219000 was submitted for remediation. The 1,419-minute outage affected 61 customers. The line was returned to service on October 18, 2021. An inspection report of the incident pole from August 2015, noted insect or animal damage and listed the both the pole top and bottom in fair condition. The incident area took place with a Corrosion &quot;Severe&quot; Zone, an Insulation &quot;AA&quot; District, and a Raptor Concentration Zone (&quot;RCZ&quot;). This information is preliminary."/>
    <s v="PG&amp;E"/>
    <s v="Other"/>
    <s v="Crossarm"/>
    <s v="D"/>
    <s v="D"/>
    <s v="Structure-PG&amp;E only"/>
    <m/>
    <m/>
    <m/>
    <m/>
    <m/>
    <s v="Contamination"/>
    <s v="Contamination"/>
    <s v="Tracking"/>
    <s v="Y"/>
    <s v="Overhead"/>
    <x v="0"/>
    <s v="Crossarm"/>
    <s v="Crossarms, Pole, Conductor, Down Guy"/>
    <n v="100904071"/>
    <s v=" "/>
    <x v="0"/>
    <n v="37.719000892140002"/>
    <n v="-122.1705249279"/>
    <s v="Alameda"/>
    <s v="SAN LEANDRO 1113"/>
    <n v="12000"/>
    <m/>
    <x v="0"/>
    <s v="Unknown"/>
    <s v="Urban"/>
    <s v="Fire-resistive fuel bed"/>
    <m/>
    <s v="N"/>
    <m/>
    <m/>
    <m/>
    <m/>
    <s v="Pending Data"/>
    <s v="Pending Data"/>
    <s v="Pending Data"/>
    <s v="Pending Data"/>
    <s v="2022-01-07"/>
    <m/>
    <m/>
    <m/>
    <m/>
    <m/>
    <m/>
    <m/>
    <m/>
    <m/>
    <m/>
    <m/>
    <m/>
    <m/>
    <m/>
    <m/>
    <m/>
    <m/>
    <m/>
    <m/>
    <s v=" "/>
    <s v="MISSION"/>
    <m/>
    <s v="07:24"/>
    <s v="2021/10/18 00:00:00"/>
    <n v="1500436"/>
    <s v="T005426594"/>
    <m/>
    <m/>
    <m/>
    <m/>
    <m/>
    <s v="M2TDMWH"/>
    <m/>
    <n v="13111113"/>
    <s v="2021/10/18 08:33:44"/>
    <m/>
    <m/>
    <s v="SMART MTR AUTO-GENERATED TAGCHRIS - FD ON SCENE; SEVERAL TRANSFORMERS POPPED; WIRES DOWN IN AREA POLE TOPS WERE ONFIRE AND STILL  GLOWING IN AREA OFARMY AND WAINWRIGHT; ALSO PIERCE/WAINWRIGHT AND KELLY/WAINWRIGHT"/>
    <m/>
    <m/>
    <m/>
    <m/>
    <m/>
    <m/>
    <m/>
    <m/>
    <m/>
    <m/>
    <m/>
    <s v="Y"/>
    <m/>
    <m/>
    <m/>
    <m/>
    <m/>
    <m/>
    <m/>
    <m/>
    <m/>
    <m/>
    <m/>
    <m/>
    <m/>
    <m/>
    <m/>
    <m/>
    <m/>
    <m/>
    <m/>
    <m/>
    <m/>
    <s v=" "/>
    <s v="Unplanned"/>
    <s v="Mission"/>
    <s v="Hayward"/>
    <s v="013111113, SAN LEANDRO-1113"/>
    <s v="21-0132289"/>
    <s v="Unplanned"/>
    <s v="Clear;32-90 F"/>
    <s v="61"/>
    <s v="86559"/>
    <s v="NO"/>
    <s v="Line to Ground"/>
    <s v="Sustained"/>
    <s v="No"/>
    <s v="14028"/>
    <s v="OH"/>
    <s v="Fuse"/>
    <s v="1500436"/>
    <s v="Crossarm, Wood, Burned/flashed"/>
    <s v=" "/>
    <s v=" "/>
    <s v=" "/>
    <s v="W/S WAINWRIGHT S/O DAVIS"/>
    <m/>
    <m/>
    <m/>
    <m/>
    <m/>
    <m/>
    <m/>
    <m/>
    <m/>
    <m/>
    <m/>
    <m/>
    <m/>
    <m/>
    <m/>
    <m/>
    <m/>
    <m/>
    <m/>
    <m/>
    <m/>
    <m/>
    <m/>
    <m/>
    <m/>
  </r>
  <r>
    <n v="2258"/>
    <s v="DJPK"/>
    <s v="3 - QC Complete"/>
    <n v="44551"/>
    <n v="44617"/>
    <s v="Pole fire, limited to PG&amp;E assets. The cause of the ignitions looks to be tracking related. This is not a duplicate of index 1841, being that two separate poles caught fire. This information is preliminary."/>
    <s v="\\fxshare-nas05\quotashare-fs01\ESA\5 - Ignition Tracking\2021_Ignition_QC_Folders\20211018_1500611_21-0132379_nan_nan"/>
    <s v=" "/>
    <s v="Y"/>
    <s v="DJPK"/>
    <s v="Updated Outage Time"/>
    <n v="44551"/>
    <m/>
    <s v="Not In Scope"/>
    <m/>
    <m/>
    <m/>
    <m/>
    <m/>
    <m/>
    <m/>
    <m/>
    <m/>
    <m/>
    <m/>
    <m/>
    <m/>
    <m/>
    <m/>
    <m/>
    <m/>
    <m/>
    <m/>
    <m/>
    <m/>
    <m/>
    <m/>
    <m/>
    <m/>
    <m/>
    <m/>
    <m/>
    <m/>
    <m/>
    <m/>
    <m/>
    <s v="N"/>
    <m/>
    <m/>
    <m/>
    <m/>
    <m/>
    <m/>
    <s v="Y"/>
    <n v="44546"/>
    <n v="44546"/>
    <s v="JMRY"/>
    <s v="Jim Rogers, (559) 240-4392"/>
    <m/>
    <m/>
    <s v=" "/>
    <x v="68"/>
    <s v="07:14:00"/>
    <n v="44487"/>
    <s v="06:56:00"/>
    <s v="FAS"/>
    <s v="Y"/>
    <s v="N"/>
    <s v="1500611"/>
    <s v="21-0132379"/>
    <m/>
    <s v="T005426573"/>
    <n v="122220832"/>
    <m/>
    <m/>
    <m/>
    <s v=" "/>
    <x v="0"/>
    <x v="0"/>
    <s v="N"/>
    <s v="N"/>
    <s v="N"/>
    <s v="On October 18, 2021, at 0656 hours, a PG&amp;E Troubleman was dispatched to the Orosi 1101 12kV distribution circuit in the vicinity of Avenue 396 and Road 136, Cutler, in response to an outage affecting 104 customers.  The responding Troubleman found three of three fuses blown at fuse cutout 7769F.  The Troubleman patrolled the circuit and found a pole located 1,000 feet N/O Ave 392 broken off at the location of the transformer mounting bracket (during patrol the Troubleman also found a second pole fire on the same tap line – Index 1841).  Initial analysis indicates tracking caused the ignition.  The ensuing fire was contained to the pole and was self-extinguished.  A PG&amp;E crew replaced the pole, crossarm, insulators, and transformer on October 18, 2021.  "/>
    <s v="PG&amp;E"/>
    <s v="Other"/>
    <s v="Pole"/>
    <s v="D"/>
    <s v="D"/>
    <s v="Structure-PG&amp;E only"/>
    <m/>
    <m/>
    <m/>
    <m/>
    <m/>
    <s v="Contamination"/>
    <s v="Contamination"/>
    <s v="Tracking"/>
    <s v="N"/>
    <s v="Overhead"/>
    <x v="0"/>
    <s v="Pole"/>
    <s v="Pole, Crossarm, Insulators, Transformer"/>
    <n v="100776002"/>
    <s v=" "/>
    <x v="0"/>
    <n v="36.504028348299997"/>
    <n v="-119.2598222097"/>
    <s v="Tulare"/>
    <s v="OROSI 1101"/>
    <n v="12000"/>
    <s v="OROSI 1101CB"/>
    <x v="0"/>
    <s v="Self Extinguished"/>
    <s v="Agriculture"/>
    <s v="Brush fuel model"/>
    <s v="Citrus Trees"/>
    <s v="N"/>
    <m/>
    <m/>
    <m/>
    <m/>
    <s v="N"/>
    <s v="N"/>
    <m/>
    <m/>
    <s v="2021-10-19"/>
    <m/>
    <m/>
    <m/>
    <m/>
    <m/>
    <m/>
    <m/>
    <m/>
    <m/>
    <m/>
    <m/>
    <m/>
    <m/>
    <m/>
    <m/>
    <m/>
    <m/>
    <m/>
    <m/>
    <s v="  "/>
    <s v="FRESNO"/>
    <s v="DINUBA 01"/>
    <s v="07:14"/>
    <n v="44487"/>
    <s v="1500611"/>
    <s v="T005426573"/>
    <n v="13913"/>
    <s v="AVENUE 396"/>
    <s v="CUTLER"/>
    <n v="36.49709"/>
    <n v="-119.25072"/>
    <s v="F6TJMRY"/>
    <s v="ROGERS, JAMES"/>
    <n v="252841101"/>
    <s v="20211018 11:08"/>
    <n v="9002"/>
    <m/>
    <s v="2 POLES BOTH POLE FIRES SENT 2 TAGS FOR CREW TO REPLACE OPENED SOLID BLADE C/O'S TAGGED MOL 21-132379"/>
    <s v="Y"/>
    <m/>
    <m/>
    <s v="36.5040400,-119.2596883,102.000000,3D"/>
    <m/>
    <m/>
    <m/>
    <m/>
    <m/>
    <s v="N"/>
    <s v="Y"/>
    <m/>
    <s v="Rain"/>
    <m/>
    <s v="PGE&amp;E-Owned Structure/Equipment"/>
    <m/>
    <s v="Calm"/>
    <m/>
    <s v="PG&amp;E Equipment"/>
    <m/>
    <s v="Structure Only"/>
    <m/>
    <s v="Self Extinguished"/>
    <m/>
    <s v="Overhead"/>
    <m/>
    <s v="N"/>
    <m/>
    <m/>
    <m/>
    <s v="FIRE, POLE"/>
    <s v="POLE-WOOD"/>
    <s v="N"/>
    <s v="  "/>
    <s v="Unplanned"/>
    <s v="Fresno"/>
    <s v="Dinuba"/>
    <s v="252841101, OROSI-1101"/>
    <s v="21-0132379"/>
    <s v="Unplanned"/>
    <s v="Clear;32-90 F"/>
    <s v="104"/>
    <s v="21632"/>
    <s v="YES"/>
    <s v="Line to Line"/>
    <s v="Sustained"/>
    <s v="No"/>
    <s v="7769F"/>
    <s v="OH"/>
    <s v="Fuse"/>
    <s v="1500611"/>
    <s v="Pole-Wood, Burned/flashed"/>
    <m/>
    <m/>
    <m/>
    <s v="Ave 392 &amp; Rd 144"/>
    <s v="MTR#1005873596; MTR# 1010033455"/>
    <m/>
    <s v="POLE TOP BURNED OFF WITH ALL PHASES OF WIRE COMING TOGETHER"/>
    <m/>
    <m/>
    <m/>
    <m/>
    <m/>
    <m/>
    <m/>
    <m/>
    <m/>
    <m/>
    <m/>
    <m/>
    <m/>
    <m/>
    <m/>
    <m/>
    <m/>
    <m/>
    <m/>
    <m/>
    <m/>
    <m/>
  </r>
  <r>
    <n v="2246"/>
    <s v="TLAL"/>
    <s v="3 - QC Complete"/>
    <n v="44564"/>
    <n v="44617"/>
    <s v="Primary crossarm and pole burnt, due to light rain and tracking; This information is preliminary. This is not a duplicate of index 2243. OIS: 1500435; ILIS: 21-0132269; FOID: T005426596; EC Tag: 122219003 [Submitted by Compliance Inspector MU1O]; PM Order #: 35295795; SAP Pole ID: 100904093"/>
    <s v="\\fxshare-nas05\quotashare-fs01\ESA\5 - Ignition Tracking\2021_Ignition_QC_Folders\20211018_1500435_21-0132269_nan_T005426596"/>
    <s v=" "/>
    <s v="Y"/>
    <s v="TLAL"/>
    <s v="Outage Time Updated"/>
    <n v="44564"/>
    <m/>
    <s v="Not In Scope"/>
    <m/>
    <m/>
    <m/>
    <m/>
    <m/>
    <m/>
    <m/>
    <m/>
    <m/>
    <m/>
    <m/>
    <m/>
    <m/>
    <m/>
    <m/>
    <m/>
    <m/>
    <m/>
    <m/>
    <m/>
    <m/>
    <m/>
    <m/>
    <m/>
    <m/>
    <m/>
    <m/>
    <m/>
    <m/>
    <m/>
    <m/>
    <m/>
    <s v="N"/>
    <m/>
    <m/>
    <m/>
    <m/>
    <m/>
    <m/>
    <s v="N"/>
    <m/>
    <m/>
    <m/>
    <m/>
    <m/>
    <m/>
    <s v=" "/>
    <x v="68"/>
    <s v="07:24:00"/>
    <n v="44487"/>
    <s v="01:15:00"/>
    <s v="FAS"/>
    <s v="Y"/>
    <s v="N"/>
    <s v="1500435, TR8776856"/>
    <s v="21-0132269"/>
    <m/>
    <s v="T005426596"/>
    <n v="122219003"/>
    <m/>
    <m/>
    <s v="NON HFTD"/>
    <s v=" "/>
    <x v="0"/>
    <x v="0"/>
    <s v="N"/>
    <s v="N"/>
    <s v="N"/>
    <s v="On October 18, 2021, a PG&amp;E Troubleman patrolled the San Leandro U 1113 12kV Distribution Circuit number 013111113, in the Local Responsibility Area (&quot;LRA&quot;) near 1393 Kelly Ave, San Leandro, CA 94577. He observed an 8' primary crossarm burnt in half on the burnt un-guyed tangent NG 50' class-5 Western Red Cedar wood pole (SAP Pole ID: 100904093, Bar Code 110128925, NAV, Mfr. Year 1942). Initial analysis indicates the ignition was caused by an overhead equipment failure, most likely as a result of rain, contamination, and tracking. An EC A-Tag 122219003 was submitted for remediation. The 2,154 minute outage affected 61 customers. The line was returned to service on October 19, 2021. The incident area is within a &quot;Severe&quot; Corrosion Area, a Climate &quot;R&quot; Zone, an Insulation &quot;AA&quot; District, and an Arrester &quot;3&quot; District. This information is preliminary."/>
    <s v="PG&amp;E"/>
    <s v="Other"/>
    <s v="Crossarm"/>
    <s v="D"/>
    <s v="D"/>
    <s v="Structure-PG&amp;E only"/>
    <m/>
    <m/>
    <m/>
    <m/>
    <m/>
    <s v="Contamination"/>
    <s v="Contamination"/>
    <s v="Tracking"/>
    <s v="Y"/>
    <s v="Overhead"/>
    <x v="0"/>
    <s v="Pole"/>
    <s v="Pole, Crossarm"/>
    <n v="100904093"/>
    <s v=" "/>
    <x v="0"/>
    <n v="37.718823425099998"/>
    <n v="-122.17142763699999"/>
    <s v="Alameda"/>
    <s v="SAN LEANDRO U 1113"/>
    <n v="12000"/>
    <s v="SAN LEANDRO U 1113CB"/>
    <x v="0"/>
    <s v="Unknown"/>
    <s v="Urban"/>
    <s v="Fire-resistive fuel bed"/>
    <m/>
    <s v="N"/>
    <m/>
    <m/>
    <m/>
    <m/>
    <s v="Pending Data"/>
    <s v="Pending Data"/>
    <s v="Pending Data"/>
    <s v="Pending Data"/>
    <s v="2021-12-17"/>
    <m/>
    <m/>
    <m/>
    <m/>
    <m/>
    <m/>
    <m/>
    <m/>
    <m/>
    <m/>
    <m/>
    <m/>
    <m/>
    <m/>
    <m/>
    <m/>
    <m/>
    <m/>
    <m/>
    <s v=" "/>
    <s v="MISSION"/>
    <s v="MISSION"/>
    <s v="07:24"/>
    <s v="2021/10/18 00:00:00"/>
    <s v="1500435"/>
    <s v="T005426596"/>
    <m/>
    <m/>
    <m/>
    <m/>
    <m/>
    <s v="M2TDMWH"/>
    <m/>
    <n v="13111113"/>
    <s v="2021/10/18 09:58:10"/>
    <m/>
    <m/>
    <s v="A:AXS OK;X:DAVIS;R:3 POLES ON FIRE; WIND SHOOTING EMBERS. TOP PART OF POLES."/>
    <m/>
    <m/>
    <m/>
    <m/>
    <m/>
    <m/>
    <m/>
    <m/>
    <m/>
    <m/>
    <m/>
    <s v="Y"/>
    <m/>
    <m/>
    <m/>
    <m/>
    <m/>
    <m/>
    <m/>
    <m/>
    <m/>
    <m/>
    <m/>
    <m/>
    <m/>
    <m/>
    <m/>
    <m/>
    <m/>
    <m/>
    <m/>
    <m/>
    <m/>
    <s v=" "/>
    <s v="Unplanned"/>
    <s v="Mission"/>
    <s v="Hayward"/>
    <s v="013111113, SAN LEANDRO-1113"/>
    <s v="21-0132269"/>
    <s v="Unplanned"/>
    <s v="Clear;32-90 F"/>
    <s v="61"/>
    <s v="131394"/>
    <s v="NO"/>
    <s v="Force Out"/>
    <s v="Sustained"/>
    <s v="No"/>
    <s v="14029"/>
    <s v="OH"/>
    <s v="Fuse"/>
    <s v="1500435"/>
    <s v="Crossarm, Wood, Burned/flashed"/>
    <s v=" "/>
    <s v="10/18/21 12:28"/>
    <s v=" "/>
    <s v="OPP 2701 CROW CNYN RD"/>
    <s v="5 SPANS LD SIDE  14029"/>
    <m/>
    <m/>
    <m/>
    <m/>
    <m/>
    <m/>
    <m/>
    <m/>
    <m/>
    <m/>
    <m/>
    <m/>
    <m/>
    <m/>
    <m/>
    <m/>
    <m/>
    <m/>
    <m/>
    <m/>
    <m/>
    <m/>
    <m/>
    <m/>
  </r>
  <r>
    <n v="2243"/>
    <s v="TLAL"/>
    <s v="3 - QC Complete"/>
    <n v="44560"/>
    <n v="44617"/>
    <s v="Primary 8' wooden crossarm burnt in half and a burnt pole top, due to light rain and tracking; This information is preliminary. This is not a duplicate of index 2242. OIS: 1500435, TR8776856; ILIS: 21-0132269; FOID: T005426596 DMWH; EC: 122218990; PM: 35295795; SAP Eqp ID: 100904061; Pre-Existing EC F-Tag: 112705558: County: Alameda; Division; Mission"/>
    <s v="\\fxshare-nas05\quotashare-fs01\ESA\5 - Ignition Tracking\2021_Ignition_QC_Folders\20211018_1500435_21-0132269_nan_T005426596"/>
    <s v=" "/>
    <s v="Y"/>
    <s v="TLAL"/>
    <s v="Outage Time Updated"/>
    <n v="44560"/>
    <m/>
    <s v="Not In Scope"/>
    <m/>
    <m/>
    <m/>
    <m/>
    <m/>
    <m/>
    <m/>
    <m/>
    <m/>
    <m/>
    <m/>
    <m/>
    <m/>
    <m/>
    <m/>
    <m/>
    <m/>
    <m/>
    <m/>
    <m/>
    <m/>
    <m/>
    <m/>
    <m/>
    <m/>
    <m/>
    <m/>
    <m/>
    <m/>
    <m/>
    <m/>
    <m/>
    <s v="N"/>
    <m/>
    <m/>
    <m/>
    <m/>
    <m/>
    <m/>
    <s v="N"/>
    <m/>
    <m/>
    <s v="DMWH"/>
    <s v="Dwight Whitney, (408) 876-0130"/>
    <m/>
    <m/>
    <s v=" "/>
    <x v="68"/>
    <s v="07:24:00"/>
    <n v="44487"/>
    <s v="01:15:00"/>
    <s v="FAS"/>
    <s v="Y"/>
    <s v="N"/>
    <s v="1500435, TR8776856"/>
    <s v="21-0132269"/>
    <m/>
    <s v="T005426596"/>
    <n v="122218990"/>
    <n v="112705558"/>
    <m/>
    <s v="NON HFTD"/>
    <s v=" "/>
    <x v="0"/>
    <x v="0"/>
    <s v="N"/>
    <s v="N"/>
    <s v="N"/>
    <s v="On October 18, 2021, a PG&amp;E Troubleman patrolled the San Leandro U 1113 12kV Distribution Circuit number 013111113, in the Local Responsibility Area (&quot;LRA&quot;) near the front of 1549 Kelly Ave, San Leandro, CA 94577. He observed a primary 8’ guyed tangent wooden crossarm burnt in half, damaged cutouts, damaged insulators, and a burnt pole top at the NG 50' class-5 Western Red Cedar wood pole (SAP Eqp ID 100904061, Bar Code 110128914, Mfr. Year 1942) that was burnt up to the top bolt of the 25 KVA transformer (CGC 315171444751, Serial 04A221576, Object 4632483, Mfr. AS, Mfr. Year 2004). Initial analysis indicates the ignition was caused by an overhead equipment failure, most likely as a result of light rain, contamination, and tracking. An EC A-Tag 122218990 was submitted for remediation, including the installation of a new 50' class-3 pole with the bar code 120808609, two 23kV 20A Pt 75 fault tamer cutouts (M330123), two 25kV Tie Top Pt 2 insulators (M311016), three secondary glass insulators (M310005), two primary insulator steel pins (M182144), three secondary insulator steel pins (M181113), and two 5A fault tamer fuses. The 2,154-minute outage affected 61 customers. The line was returned to service on October 19, 2021. The incident area is within a &quot;Severe&quot; Corrosion Area, a Climate &quot;R&quot; Zone, an Insulation &quot;AA&quot; District, and an Arrester &quot;3&quot; District. This information is preliminary."/>
    <s v="PG&amp;E"/>
    <s v="Other"/>
    <s v="Pole"/>
    <s v="D"/>
    <s v="D"/>
    <s v="Structure-PG&amp;E only"/>
    <m/>
    <m/>
    <m/>
    <m/>
    <m/>
    <s v="Contamination"/>
    <s v="Contamination"/>
    <s v="Tracking"/>
    <s v="Y"/>
    <s v="Overhead"/>
    <x v="0"/>
    <s v="Pole"/>
    <s v="Pole, Crossarm, Cutouts, Insulators"/>
    <n v="100904061"/>
    <s v=" "/>
    <x v="0"/>
    <n v="37.717173419700003"/>
    <n v="-122.17056436839999"/>
    <s v="Alameda"/>
    <s v="SAN LEANDRO U 1113"/>
    <n v="12000"/>
    <s v="SAN LEANDRO U 1113CB"/>
    <x v="0"/>
    <s v="Unknown"/>
    <s v="Urban"/>
    <s v="Fire-resistive fuel bed"/>
    <m/>
    <s v="N"/>
    <m/>
    <m/>
    <m/>
    <m/>
    <s v="Pending Data"/>
    <s v="Pending Data"/>
    <s v="Pending Data"/>
    <s v="Pending Data"/>
    <s v="2021-12-17"/>
    <m/>
    <m/>
    <m/>
    <m/>
    <m/>
    <m/>
    <m/>
    <m/>
    <m/>
    <m/>
    <m/>
    <m/>
    <m/>
    <m/>
    <m/>
    <m/>
    <m/>
    <m/>
    <m/>
    <s v=" "/>
    <s v="MISSION"/>
    <s v="MISSION"/>
    <s v="07:24"/>
    <s v="2021/10/18 00:00:00"/>
    <s v="1500435"/>
    <s v="T005426596"/>
    <m/>
    <m/>
    <m/>
    <m/>
    <m/>
    <s v="M2TDMWH"/>
    <m/>
    <n v="13111113"/>
    <s v="2021/10/18 09:58:10"/>
    <m/>
    <m/>
    <s v="A:AXS OK;X:DAVIS;R:3 POLES ON FIRE; WIND SHOOTING EMBERS. TOP PART OF POLES."/>
    <m/>
    <m/>
    <m/>
    <m/>
    <m/>
    <m/>
    <m/>
    <m/>
    <m/>
    <m/>
    <m/>
    <s v="Y"/>
    <m/>
    <m/>
    <m/>
    <m/>
    <m/>
    <m/>
    <m/>
    <m/>
    <m/>
    <m/>
    <m/>
    <m/>
    <m/>
    <m/>
    <m/>
    <m/>
    <m/>
    <m/>
    <m/>
    <m/>
    <m/>
    <s v=" "/>
    <s v="Unplanned"/>
    <s v="Mission"/>
    <s v="Hayward"/>
    <s v="013111113, SAN LEANDRO-1113"/>
    <s v="21-0132269"/>
    <s v="Unplanned"/>
    <s v="Clear;32-90 F"/>
    <s v="61"/>
    <s v="131394"/>
    <s v="NO"/>
    <s v="Force Out"/>
    <s v="Sustained"/>
    <s v="No"/>
    <s v="14029"/>
    <s v="OH"/>
    <s v="Fuse"/>
    <s v="1500435"/>
    <s v="Crossarm, Wood, Burned/flashed"/>
    <s v=" "/>
    <s v="10/18/21 12:28"/>
    <s v=" "/>
    <s v="OPP 2701 CROW CNYN RD"/>
    <s v="5 SPANS LD SIDE  14029"/>
    <m/>
    <m/>
    <m/>
    <m/>
    <m/>
    <m/>
    <m/>
    <m/>
    <m/>
    <m/>
    <m/>
    <m/>
    <m/>
    <m/>
    <m/>
    <m/>
    <m/>
    <m/>
    <m/>
    <m/>
    <m/>
    <m/>
    <m/>
    <m/>
  </r>
  <r>
    <n v="1999"/>
    <s v="TLAL"/>
    <s v="3 - QC Complete"/>
    <n v="44509"/>
    <n v="44617"/>
    <s v="Tracking Incident - Insulator Involvement; ILIS: 21-0132325; OIS: 1500568; FOID: T005426436; EC Tag: 122219089; PM Order #: 35296032; Circuit ID: 043411101, SAP Pole ID: 102174681"/>
    <s v="\\fxshare-nas05\quotashare-fs01\ESA\5 - Ignition Tracking\2021_Ignition_QC_Folders\20211018_1500568_21-0132325_nan_T005426436"/>
    <s v=" "/>
    <s v="Y"/>
    <s v="TLAL"/>
    <s v="Outage Time Updated; Added Division"/>
    <n v="44509"/>
    <m/>
    <s v="Not In Scope"/>
    <m/>
    <m/>
    <m/>
    <m/>
    <m/>
    <m/>
    <m/>
    <m/>
    <m/>
    <m/>
    <m/>
    <m/>
    <m/>
    <m/>
    <m/>
    <m/>
    <m/>
    <m/>
    <m/>
    <m/>
    <m/>
    <m/>
    <m/>
    <m/>
    <m/>
    <m/>
    <m/>
    <m/>
    <m/>
    <m/>
    <m/>
    <m/>
    <m/>
    <m/>
    <m/>
    <m/>
    <m/>
    <m/>
    <m/>
    <s v="Y"/>
    <n v="44509"/>
    <n v="44509"/>
    <s v="SSBB"/>
    <s v="Sorrel Barrington, (707) 364-0056"/>
    <s v="See Phone Interview Details in the Reports Sub-folder"/>
    <m/>
    <s v=" "/>
    <x v="68"/>
    <s v="05:38:00"/>
    <n v="44487"/>
    <s v="05:25:00"/>
    <s v="FAS"/>
    <s v="Y"/>
    <s v="N"/>
    <n v="1500568"/>
    <s v="21-0132325"/>
    <m/>
    <s v="T005426436"/>
    <n v="122219089"/>
    <m/>
    <m/>
    <s v="PG&amp;E_1999_Ignition_20211018_1.jpg"/>
    <s v=" "/>
    <x v="0"/>
    <x v="0"/>
    <s v="N"/>
    <s v="N"/>
    <s v="N"/>
    <s v="On October 18, 2021 at 0625 hours, a PG&amp;E Troubleman patrolled the Calpella 1101 Distribution Circuit number 043411101, in the Tier 2 High Fire Threat District (HFTD) State Responsibility Area (SRA) north of 5431 Lake Ridge Rd, Ukiah, CA 95482. He observed two of three blown (#1 and #3) blown at fuse cutout 4203, a line and buck 55’ class-3 Western Red Cedar wood pole (SAP Eqp ID 102174681, Bar Code 120543702, McFarland Cascade Co., Installed Year 1993) burnt in half three spans north of 9491. Initial analysis indicates the ignition was caused by tracking, most likely as a result of a broken insulator from the September 12, 2021 Hopkins Fire that began in Calpella. An EC A-Tag 122219089 was submitted for remediation. The 478-minute outage affected 14 customers. The line was returned to service on October 18, 2021. This information is preliminary."/>
    <s v="PG&amp;E"/>
    <s v="Other"/>
    <s v="Pole"/>
    <s v="D"/>
    <s v="D"/>
    <s v="Structure-PG&amp;E only"/>
    <m/>
    <m/>
    <m/>
    <m/>
    <m/>
    <s v="Contamination"/>
    <s v="Contamination"/>
    <s v="Tracking"/>
    <s v="N"/>
    <s v="Overhead"/>
    <x v="0"/>
    <s v="Insulator"/>
    <s v="Insulator, Pole, Conductor"/>
    <s v="043411101, 102174681"/>
    <s v=" "/>
    <x v="1"/>
    <n v="39.223076719600002"/>
    <n v="-123.18517690180001"/>
    <s v="Mendocino"/>
    <s v="CALPELLA 1101"/>
    <n v="12000"/>
    <s v="CALPELLA 1101CB"/>
    <x v="0"/>
    <s v="Cal Fire"/>
    <s v="Shrub"/>
    <s v="Grass Fuel Model"/>
    <m/>
    <s v="Y"/>
    <s v="Hopkins 2021"/>
    <m/>
    <m/>
    <m/>
    <s v="N"/>
    <s v="N"/>
    <m/>
    <m/>
    <s v="2021-10-29"/>
    <m/>
    <m/>
    <m/>
    <m/>
    <m/>
    <m/>
    <m/>
    <m/>
    <m/>
    <m/>
    <m/>
    <m/>
    <m/>
    <m/>
    <m/>
    <m/>
    <m/>
    <m/>
    <m/>
    <s v=" "/>
    <s v="HUMBOLDT"/>
    <m/>
    <s v="05:38"/>
    <s v="2021/10/18 00:00:00"/>
    <s v="1500568"/>
    <s v="T005426436"/>
    <m/>
    <m/>
    <m/>
    <m/>
    <m/>
    <s v="WBTSSBB"/>
    <m/>
    <n v="43411101"/>
    <s v="2021/10/18 07:20:27"/>
    <n v="9002"/>
    <m/>
    <s v="SMART MTR AUTO-GENERATED TAG"/>
    <s v="N"/>
    <m/>
    <m/>
    <m/>
    <m/>
    <m/>
    <m/>
    <m/>
    <m/>
    <m/>
    <m/>
    <s v="Y"/>
    <m/>
    <m/>
    <m/>
    <m/>
    <m/>
    <m/>
    <m/>
    <m/>
    <m/>
    <m/>
    <m/>
    <m/>
    <m/>
    <m/>
    <m/>
    <m/>
    <m/>
    <m/>
    <s v="FIRE, POLE"/>
    <s v="POLE-WOOD"/>
    <m/>
    <s v=" "/>
    <s v="Unplanned"/>
    <s v="Humboldt"/>
    <s v="Ukiah"/>
    <s v="043411101, CALPELLA-1101"/>
    <s v="21-0132325"/>
    <s v="Unplanned"/>
    <s v="Clear;32-90 F"/>
    <s v="14"/>
    <s v="6692"/>
    <s v="NO"/>
    <s v="Line to Line"/>
    <s v="Sustained"/>
    <s v="No"/>
    <s v="4203"/>
    <s v="OH"/>
    <s v="Fuse"/>
    <s v="1500568"/>
    <s v="Pole-Wood, Burned/flashed"/>
    <m/>
    <s v="10/18/21 07:21"/>
    <m/>
    <s v="770' E/O POLE, 2/3 MENDO, UKIAH 115KV"/>
    <s v="BARRINGTON, SORREL/T1102-K3455: n/o of 5431 lake ridge"/>
    <m/>
    <m/>
    <m/>
    <m/>
    <m/>
    <m/>
    <m/>
    <m/>
    <m/>
    <m/>
    <m/>
    <m/>
    <m/>
    <m/>
    <m/>
    <m/>
    <m/>
    <m/>
    <m/>
    <m/>
    <m/>
    <m/>
    <m/>
    <m/>
  </r>
  <r>
    <n v="1994"/>
    <s v="KRJ7"/>
    <s v="3 - QC Complete"/>
    <n v="44502"/>
    <n v="44617"/>
    <s v="Pole fire likely due to tracking. The ensuing fire appears to be limited to PG&amp;E assets. This information is preliminary."/>
    <s v="\\fxshare-nas05\quotashare-fs01\ESA\5 - Ignition Tracking\2021_Ignition_QC_Folders\20211018_1500850_nan_nan_T005427333"/>
    <s v=" "/>
    <m/>
    <s v="KRJ7"/>
    <s v="outage time update"/>
    <n v="44502"/>
    <m/>
    <s v="Not In Scope"/>
    <m/>
    <m/>
    <m/>
    <m/>
    <m/>
    <m/>
    <m/>
    <m/>
    <m/>
    <m/>
    <m/>
    <m/>
    <m/>
    <m/>
    <m/>
    <m/>
    <m/>
    <m/>
    <m/>
    <m/>
    <m/>
    <m/>
    <m/>
    <m/>
    <m/>
    <m/>
    <m/>
    <m/>
    <m/>
    <m/>
    <m/>
    <m/>
    <m/>
    <m/>
    <m/>
    <m/>
    <m/>
    <m/>
    <m/>
    <m/>
    <m/>
    <m/>
    <m/>
    <m/>
    <m/>
    <m/>
    <s v=" "/>
    <x v="68"/>
    <s v="12:44:00"/>
    <n v="44487"/>
    <s v="09:13:00"/>
    <s v="FAS"/>
    <s v="Y"/>
    <s v="N"/>
    <n v="1500850"/>
    <s v="21-0132439"/>
    <m/>
    <s v="T005427333"/>
    <s v="122222726, 122220512"/>
    <m/>
    <m/>
    <m/>
    <s v=" "/>
    <x v="0"/>
    <x v="0"/>
    <s v="N"/>
    <s v="N"/>
    <s v="N"/>
    <s v="On October 18, 2021 at 0920 hours, a PG&amp;E Troubleman was dispatched to the Famoso 1101 12kV Distribution Circuit on Driver Road, Wasco in response to an outage and wire down. Initial analysis indicates tracking caused the ignition. As a result of the pole fire, one phase of primary conductor failed in the vicinity of Philips Road and Driver Road. The ensuing fire was contained to the pole in size and it is unknown if the fire was self-extinguished or who suppressed by the fire. A priority A tag was created to replace the damaged pole and capacitor bank. On October 18, 2021, a PG&amp;E crew repaired the fallen conductor."/>
    <s v="PG&amp;E"/>
    <s v="Other"/>
    <s v="Pole"/>
    <s v="D"/>
    <s v="D"/>
    <s v="Structure-PG&amp;E only"/>
    <m/>
    <m/>
    <m/>
    <m/>
    <m/>
    <s v="Contamination"/>
    <s v="Contamination"/>
    <s v="Tracking"/>
    <s v="N"/>
    <s v="Overhead"/>
    <x v="0"/>
    <s v="Capacitor Bank"/>
    <s v="Pole, Capacitor Bank, Conductor - Primary"/>
    <n v="100213497"/>
    <s v=" "/>
    <x v="0"/>
    <n v="35.6360886728"/>
    <n v="-119.2083784373"/>
    <s v="Kern"/>
    <s v="FAMOSO 1101"/>
    <n v="12000"/>
    <s v="FAMOSO 1101CB"/>
    <x v="0"/>
    <s v="Unknown"/>
    <s v="Agriculture"/>
    <m/>
    <m/>
    <s v="N"/>
    <m/>
    <m/>
    <m/>
    <m/>
    <s v="N"/>
    <s v="N"/>
    <m/>
    <m/>
    <s v="2021-10-19"/>
    <m/>
    <m/>
    <m/>
    <m/>
    <m/>
    <m/>
    <m/>
    <m/>
    <m/>
    <m/>
    <m/>
    <m/>
    <m/>
    <m/>
    <m/>
    <m/>
    <m/>
    <m/>
    <m/>
    <s v="  "/>
    <s v="KERN"/>
    <s v="WASCO 02"/>
    <m/>
    <n v="44489"/>
    <s v="1500850"/>
    <s v="T005427333"/>
    <m/>
    <s v="NE SE 30 26 26 #15"/>
    <s v="WASCO"/>
    <n v="35.605490000000003"/>
    <n v="-119.20327"/>
    <s v="MGCH"/>
    <s v="CORDEIRO, MANNY"/>
    <n v="25246"/>
    <m/>
    <n v="9110"/>
    <m/>
    <s v="Field Remarks: Rain caused pole fire tag was sent in with pic.COE created for CAP L1220 crew onsite.; Dispatcher Remarks: nan; Office Remarks: SMART MTR AUTO-GENERATED TAGP/CONNIE WIRE DOWN -LAYING INROAD.LOCATED AT CROSS ST  DRIVER , PHILLIPS. UNKNOWN OF TREES - UNKNOWN  IS GOING POLE TO POLE OR POL TO BUILDING"/>
    <m/>
    <m/>
    <m/>
    <m/>
    <m/>
    <m/>
    <m/>
    <m/>
    <m/>
    <m/>
    <m/>
    <m/>
    <m/>
    <m/>
    <m/>
    <m/>
    <m/>
    <m/>
    <m/>
    <m/>
    <m/>
    <m/>
    <m/>
    <m/>
    <m/>
    <m/>
    <m/>
    <m/>
    <m/>
    <m/>
    <s v="FLOOD/EROSION"/>
    <s v="POLE-WOOD"/>
    <m/>
    <s v="  "/>
    <m/>
    <m/>
    <m/>
    <m/>
    <m/>
    <m/>
    <m/>
    <m/>
    <m/>
    <m/>
    <m/>
    <m/>
    <m/>
    <m/>
    <m/>
    <m/>
    <m/>
    <m/>
    <m/>
    <m/>
    <m/>
    <m/>
    <m/>
    <m/>
    <m/>
    <m/>
    <m/>
    <m/>
    <m/>
    <m/>
    <m/>
    <m/>
    <m/>
    <m/>
    <m/>
    <m/>
    <m/>
    <m/>
    <m/>
    <m/>
    <m/>
    <m/>
    <m/>
    <m/>
    <m/>
    <m/>
    <m/>
  </r>
  <r>
    <n v="1993"/>
    <s v="DLY6"/>
    <s v="3 - QC Complete"/>
    <n v="44503"/>
    <n v="44617"/>
    <s v="Pole fire, potential cause could be due to tracking. The ensuing fire appears to be less than 3 meters. This information is preliminary."/>
    <s v="\\fxshare-nas05\quotashare-fs01\ESA\5 - Ignition Tracking\2021_Ignition_QC_Folders\20211018_TR8786374_nan_nan_T005427276"/>
    <s v=" "/>
    <m/>
    <m/>
    <m/>
    <m/>
    <m/>
    <s v="Not In Scope"/>
    <m/>
    <m/>
    <m/>
    <m/>
    <m/>
    <m/>
    <m/>
    <m/>
    <m/>
    <m/>
    <m/>
    <m/>
    <m/>
    <m/>
    <m/>
    <m/>
    <m/>
    <m/>
    <m/>
    <m/>
    <m/>
    <m/>
    <m/>
    <m/>
    <m/>
    <m/>
    <m/>
    <m/>
    <m/>
    <m/>
    <m/>
    <m/>
    <s v="N"/>
    <m/>
    <m/>
    <m/>
    <m/>
    <m/>
    <m/>
    <m/>
    <m/>
    <m/>
    <m/>
    <m/>
    <m/>
    <m/>
    <s v=" "/>
    <x v="68"/>
    <s v="12:05:00"/>
    <m/>
    <m/>
    <s v="FAS"/>
    <s v="Y"/>
    <s v="N"/>
    <s v="TR8786374"/>
    <m/>
    <m/>
    <s v="T005427276"/>
    <n v="122223100"/>
    <m/>
    <m/>
    <s v="PG&amp;E_1993_Ignition_20211018_1.jpeg"/>
    <s v=" "/>
    <x v="1"/>
    <x v="0"/>
    <s v="Y"/>
    <s v="Y"/>
    <s v="N"/>
    <s v="On October 18, 2021 at 12:05 hours, a PG&amp;E Troubleman was dispatched to the Cordelia 1104 12kV Distribution Circuit Grizzly Island Road in Suisun City in response to reports of the wires and pole down . Initial analysis indicates tracking caused the ignition. The crossarm bolt is suspected as point of origin resulting in the pole top to catch fire and the crossarm to fall to the ground leaving all 3 phases suspended. The ensuing fire was less than three meters in size and the fire was suppressed by Solano County Fire Department. A PG&amp;E Hired Contract Crew replaced the damaged pole, crossarm and wire on October 19, 2021."/>
    <s v="PG&amp;E"/>
    <s v="Other"/>
    <s v="Pole"/>
    <s v="D"/>
    <s v="D"/>
    <s v="&lt;3 meters of linear travel"/>
    <s v="pole top and base"/>
    <m/>
    <m/>
    <m/>
    <m/>
    <s v="Contamination"/>
    <s v="Contamination"/>
    <s v="Tracking"/>
    <s v="N"/>
    <s v="Overhead"/>
    <x v="0"/>
    <s v="Pole"/>
    <s v="Pole, crossarm, wire "/>
    <s v="101645150, 120855047"/>
    <s v=" "/>
    <x v="0"/>
    <n v="38.122447513600001"/>
    <n v="-121.9316133869"/>
    <s v="Solano"/>
    <s v="CORDELIA 1104"/>
    <n v="12000"/>
    <s v="CORDELIA 110448536"/>
    <x v="0"/>
    <s v="Solano County Fire Department "/>
    <s v="Wetland"/>
    <s v="Grass Fuel Model"/>
    <m/>
    <s v="N"/>
    <m/>
    <m/>
    <m/>
    <m/>
    <s v="N"/>
    <s v="N"/>
    <m/>
    <m/>
    <s v="2021-10-19"/>
    <m/>
    <m/>
    <m/>
    <m/>
    <m/>
    <m/>
    <m/>
    <m/>
    <m/>
    <m/>
    <m/>
    <m/>
    <m/>
    <m/>
    <m/>
    <m/>
    <m/>
    <m/>
    <m/>
    <s v="  "/>
    <s v="SACRAMENTO"/>
    <s v="VACAVILLE 02"/>
    <m/>
    <n v="44489"/>
    <s v="TR8786374"/>
    <s v="T005427276"/>
    <s v="UNKNOWN"/>
    <s v="GRIZZLY ISLAND RD"/>
    <s v="SUISUN CITY"/>
    <m/>
    <m/>
    <s v="ADS0"/>
    <s v="SANDERSON, ANDY"/>
    <m/>
    <m/>
    <n v="9110"/>
    <m/>
    <s v="Field Remarks: pole fire 8 poles s/o b1008. need crew to make repairs; Dispatcher Remarks: nan; Office Remarks: AXS-OK FD ETA 707-421-7090. POLE AND LINES DOWN. "/>
    <m/>
    <m/>
    <m/>
    <m/>
    <m/>
    <m/>
    <m/>
    <m/>
    <m/>
    <m/>
    <m/>
    <m/>
    <m/>
    <m/>
    <m/>
    <m/>
    <m/>
    <m/>
    <m/>
    <m/>
    <m/>
    <m/>
    <m/>
    <m/>
    <m/>
    <m/>
    <m/>
    <m/>
    <m/>
    <m/>
    <s v="PATROL-FOUND NOTHING"/>
    <m/>
    <m/>
    <s v="  "/>
    <m/>
    <m/>
    <m/>
    <m/>
    <m/>
    <m/>
    <m/>
    <m/>
    <m/>
    <m/>
    <m/>
    <m/>
    <m/>
    <m/>
    <m/>
    <m/>
    <m/>
    <m/>
    <m/>
    <m/>
    <m/>
    <m/>
    <m/>
    <m/>
    <m/>
    <m/>
    <m/>
    <m/>
    <m/>
    <m/>
    <m/>
    <m/>
    <m/>
    <m/>
    <m/>
    <m/>
    <m/>
    <m/>
    <m/>
    <m/>
    <m/>
    <m/>
    <m/>
    <m/>
    <m/>
    <m/>
    <m/>
  </r>
  <r>
    <n v="1992"/>
    <s v="CATX"/>
    <s v="3 - QC Complete"/>
    <n v="44502"/>
    <n v="44617"/>
    <s v="Broken conductor due to equipment failure resulted in a wires down incident. The fire size is unknown. This information is preliminary."/>
    <s v="\\fxshare-nas05\quotashare-fs01\ESA\5 - Ignition Tracking\2021_Ignition_QC_Folders\20211018_1500445_nan_nan_T005427248"/>
    <s v=" "/>
    <s v="Y"/>
    <s v="CATX"/>
    <s v="Outage Time Updated to FNL time on ILIS "/>
    <n v="44502"/>
    <m/>
    <s v="Not In Scope"/>
    <m/>
    <m/>
    <m/>
    <m/>
    <m/>
    <m/>
    <m/>
    <m/>
    <m/>
    <m/>
    <m/>
    <m/>
    <m/>
    <m/>
    <m/>
    <m/>
    <m/>
    <m/>
    <m/>
    <m/>
    <m/>
    <m/>
    <m/>
    <m/>
    <m/>
    <m/>
    <m/>
    <m/>
    <m/>
    <m/>
    <m/>
    <m/>
    <s v="N"/>
    <m/>
    <m/>
    <m/>
    <m/>
    <m/>
    <m/>
    <s v="Y"/>
    <n v="44502"/>
    <n v="44502"/>
    <s v="D4G3"/>
    <s v="Daniel Gossett (209) 313-3108"/>
    <s v="Daniel advised this incidnet did not result in an ignition. "/>
    <m/>
    <s v=" "/>
    <x v="68"/>
    <s v="11:45:00"/>
    <n v="44486"/>
    <s v="23:46:00"/>
    <s v="FAS"/>
    <s v="N"/>
    <s v="N"/>
    <n v="1500445"/>
    <s v="21-0132246"/>
    <m/>
    <s v="T005427248"/>
    <n v="122218961"/>
    <m/>
    <m/>
    <m/>
    <s v=" "/>
    <x v="0"/>
    <x v="1"/>
    <s v="N"/>
    <s v="N"/>
    <s v="N"/>
    <s v="No fire occurred. Troubleman confirmed no ignition."/>
    <s v="Not PG&amp;E"/>
    <s v="Vegetation"/>
    <m/>
    <s v="D"/>
    <m/>
    <s v="No Fire"/>
    <m/>
    <m/>
    <m/>
    <m/>
    <m/>
    <s v="No Fire"/>
    <m/>
    <m/>
    <m/>
    <s v="Overhead"/>
    <x v="0"/>
    <s v="Conductor - Primary"/>
    <m/>
    <n v="100282259"/>
    <s v=" "/>
    <x v="0"/>
    <n v="37.4714746975"/>
    <n v="-122.2422990437"/>
    <s v="San Mateo"/>
    <s v="REDWOOD CITY 0408"/>
    <n v="4000"/>
    <s v="REDWOOD CITY 0408CB"/>
    <x v="0"/>
    <s v="Unknown"/>
    <s v="Urban"/>
    <m/>
    <m/>
    <s v="N"/>
    <m/>
    <m/>
    <m/>
    <m/>
    <s v="N"/>
    <s v="N"/>
    <m/>
    <m/>
    <s v="2021-10-19"/>
    <m/>
    <m/>
    <m/>
    <m/>
    <m/>
    <m/>
    <m/>
    <m/>
    <m/>
    <m/>
    <m/>
    <m/>
    <m/>
    <m/>
    <m/>
    <m/>
    <m/>
    <m/>
    <m/>
    <s v=" "/>
    <s v="PENINSULA"/>
    <s v="COLMA 02"/>
    <m/>
    <s v="20211018 11:45"/>
    <s v="1500445"/>
    <s v="T005427248"/>
    <s v="811"/>
    <s v="2ND LN"/>
    <s v="SOUTH SAN FR"/>
    <n v="37.657409999999999"/>
    <n v="-122.42702"/>
    <s v="KTV2"/>
    <s v="VONG, KAI"/>
    <n v="22570404"/>
    <m/>
    <n v="9002"/>
    <m/>
    <s v="Field Remarks: RESPONSE TO POWER OUTAGE. ; Dispatcher Remarks: nan; Office Remarks: A:AXS OKAY/DOG INSIDE;X:EL CALIPTAS;R:SIDE OF PREMISE, HEARD EXPLOSION AND BURN WIRES ON SERVICE DROP LINE. "/>
    <m/>
    <m/>
    <m/>
    <m/>
    <m/>
    <m/>
    <m/>
    <m/>
    <m/>
    <m/>
    <m/>
    <m/>
    <m/>
    <m/>
    <m/>
    <m/>
    <m/>
    <m/>
    <m/>
    <m/>
    <m/>
    <m/>
    <m/>
    <m/>
    <m/>
    <m/>
    <m/>
    <m/>
    <m/>
    <m/>
    <s v="PATROL-FOUND NOTHING"/>
    <m/>
    <m/>
    <s v=" "/>
    <m/>
    <m/>
    <m/>
    <m/>
    <m/>
    <m/>
    <m/>
    <m/>
    <m/>
    <m/>
    <m/>
    <m/>
    <m/>
    <m/>
    <m/>
    <m/>
    <m/>
    <m/>
    <m/>
    <m/>
    <m/>
    <m/>
    <m/>
    <m/>
    <m/>
    <m/>
    <m/>
    <m/>
    <m/>
    <m/>
    <m/>
    <m/>
    <m/>
    <m/>
    <m/>
    <m/>
    <m/>
    <m/>
    <m/>
    <m/>
    <m/>
    <m/>
    <m/>
    <m/>
    <m/>
    <m/>
    <m/>
  </r>
  <r>
    <n v="1991"/>
    <s v="CATX"/>
    <s v="3 - QC Complete"/>
    <n v="44504"/>
    <n v="44617"/>
    <s v="Pole top burnt likely due to tracking. The ensuing fire appears to be limited to PG&amp;E assets. This information is preliminary."/>
    <s v="\\fxshare-nas05\quotashare-fs01\ESA\5 - Ignition Tracking\2021_Ignition_QC_Folders\20211018_1501097_nan_nan_T005427237"/>
    <s v=" "/>
    <s v="Y"/>
    <s v="CATX"/>
    <s v="Outage Time Updated to FNL time on ILIS "/>
    <n v="44504"/>
    <m/>
    <s v="Not In Scope"/>
    <m/>
    <m/>
    <m/>
    <m/>
    <m/>
    <m/>
    <m/>
    <m/>
    <m/>
    <m/>
    <m/>
    <m/>
    <m/>
    <m/>
    <m/>
    <m/>
    <m/>
    <m/>
    <m/>
    <m/>
    <m/>
    <m/>
    <m/>
    <m/>
    <m/>
    <m/>
    <m/>
    <m/>
    <m/>
    <m/>
    <m/>
    <m/>
    <s v="N"/>
    <m/>
    <m/>
    <m/>
    <m/>
    <m/>
    <m/>
    <s v="N"/>
    <m/>
    <m/>
    <m/>
    <m/>
    <m/>
    <m/>
    <s v=" "/>
    <x v="68"/>
    <s v="11:40:00"/>
    <n v="44487"/>
    <s v="11:33:00"/>
    <s v="ILIS/OIS"/>
    <s v="Y"/>
    <s v="N"/>
    <n v="1501097"/>
    <s v="21-0132506"/>
    <m/>
    <s v="T005427237"/>
    <n v="122221283"/>
    <n v="122163243"/>
    <m/>
    <m/>
    <s v=" "/>
    <x v="0"/>
    <x v="0"/>
    <s v="N"/>
    <s v="N"/>
    <s v="N"/>
    <s v="On October 18, 2021 at 1140 hours, a PG&amp;E Troubleman was dispatched to the Bakersfield 1101 12kV distribution circuit near Union Avenue and La Mesa Drive in the vicinity of Bakersfield in response to a burned pole. Initial analysis indicates the ignition was caused by tracking. The fire damaged the pole and crossarm. The ensuing fire was contained to the pole. A PG&amp;E crew replaced the damaged crossarm and repaired the pole on October 18, 2021."/>
    <s v="PG&amp;E"/>
    <s v="Other"/>
    <s v="Crossarm"/>
    <s v="D"/>
    <s v="D"/>
    <s v="Structure-PG&amp;E only"/>
    <m/>
    <m/>
    <m/>
    <m/>
    <m/>
    <s v="Contamination"/>
    <s v="Contamination"/>
    <s v="Tracking"/>
    <s v="Y"/>
    <s v="Overhead"/>
    <x v="0"/>
    <s v="Crossarm"/>
    <s v="Pole, Crossarm "/>
    <n v="100199831"/>
    <s v=" "/>
    <x v="0"/>
    <n v="35.392912498500003"/>
    <n v="-119.00301531709999"/>
    <s v="Kern"/>
    <s v="BAKERSFIELD 1101"/>
    <n v="12000"/>
    <s v="BAKERSFIELD 1101CB"/>
    <x v="0"/>
    <s v="Unknown"/>
    <s v="Urban"/>
    <s v="Fire-resistive fuel bed"/>
    <s v="Cement/Asphalt"/>
    <s v="N"/>
    <m/>
    <m/>
    <m/>
    <m/>
    <s v="N"/>
    <s v="N"/>
    <m/>
    <m/>
    <s v="2021-10-19"/>
    <m/>
    <m/>
    <m/>
    <m/>
    <m/>
    <m/>
    <m/>
    <m/>
    <m/>
    <m/>
    <m/>
    <m/>
    <m/>
    <m/>
    <m/>
    <m/>
    <m/>
    <m/>
    <m/>
    <s v="  "/>
    <s v="KERN"/>
    <s v="BAKERSFIELD 03"/>
    <m/>
    <n v="44489"/>
    <s v="1501097"/>
    <s v="T005427237"/>
    <s v="3535"/>
    <s v="UNION AVE"/>
    <s v="BAKERSFIELD"/>
    <n v="35.388539999999999"/>
    <n v="-119.00435"/>
    <s v="BKW0"/>
    <s v="WILLIAMS, BRYAN"/>
    <n v="25337"/>
    <m/>
    <n v="9002"/>
    <n v="1"/>
    <s v="Field Remarks: burnt pole top. arm about to break off; Dispatcher Remarks: nan; Office Remarks: SMART MTR AUTO-GENERATED TAG "/>
    <m/>
    <m/>
    <m/>
    <m/>
    <m/>
    <m/>
    <m/>
    <m/>
    <m/>
    <m/>
    <m/>
    <m/>
    <m/>
    <m/>
    <m/>
    <m/>
    <m/>
    <m/>
    <m/>
    <m/>
    <m/>
    <m/>
    <m/>
    <m/>
    <m/>
    <m/>
    <m/>
    <m/>
    <m/>
    <m/>
    <s v="OVERHEAD"/>
    <s v="CROSSARM, WOOD"/>
    <m/>
    <s v="  "/>
    <m/>
    <m/>
    <m/>
    <m/>
    <m/>
    <m/>
    <m/>
    <m/>
    <m/>
    <m/>
    <m/>
    <m/>
    <m/>
    <m/>
    <m/>
    <m/>
    <m/>
    <m/>
    <m/>
    <m/>
    <m/>
    <m/>
    <m/>
    <m/>
    <m/>
    <m/>
    <m/>
    <m/>
    <m/>
    <m/>
    <m/>
    <m/>
    <m/>
    <m/>
    <m/>
    <m/>
    <m/>
    <m/>
    <m/>
    <m/>
    <m/>
    <m/>
    <m/>
    <m/>
    <m/>
    <m/>
    <m/>
  </r>
  <r>
    <n v="1990"/>
    <s v="CATX"/>
    <s v="3 - QC Complete"/>
    <n v="44504"/>
    <n v="44617"/>
    <s v="Customer's tractor hit guy, causing wire to go down. The fire size is unknown. This information is preliminary."/>
    <s v="\\fxshare-nas05\quotashare-fs01\ESA\5 - Ignition Tracking\2021_Ignition_QC_Folders\20211018_1500879_nan_nan_T005426951"/>
    <s v=" "/>
    <m/>
    <m/>
    <m/>
    <m/>
    <m/>
    <s v="Not In Scope"/>
    <m/>
    <m/>
    <m/>
    <m/>
    <m/>
    <m/>
    <m/>
    <m/>
    <m/>
    <m/>
    <m/>
    <m/>
    <m/>
    <m/>
    <m/>
    <m/>
    <m/>
    <m/>
    <m/>
    <m/>
    <m/>
    <m/>
    <m/>
    <m/>
    <m/>
    <m/>
    <m/>
    <m/>
    <m/>
    <m/>
    <m/>
    <m/>
    <s v="N"/>
    <m/>
    <m/>
    <m/>
    <m/>
    <m/>
    <m/>
    <s v="Y"/>
    <n v="44504"/>
    <n v="44504"/>
    <s v="TXBW"/>
    <s v="Tyler Brown (530) 565-6485"/>
    <s v="Tyler advised there was no fire or ignition associated with this incident. The transformer was knocked off the pole onto a dirt road. "/>
    <m/>
    <s v=" "/>
    <x v="68"/>
    <s v="09:37:00"/>
    <m/>
    <m/>
    <s v="FAS"/>
    <s v="N"/>
    <s v="N"/>
    <n v="1500879"/>
    <m/>
    <m/>
    <s v="T005426951"/>
    <n v="122220713"/>
    <m/>
    <m/>
    <m/>
    <s v=" "/>
    <x v="0"/>
    <x v="1"/>
    <s v="N"/>
    <s v="N"/>
    <s v="N"/>
    <s v="No fire occurred. Troubleman confirmed no ignition."/>
    <s v="Not PG&amp;E"/>
    <s v="Vegetation"/>
    <m/>
    <s v="D"/>
    <m/>
    <s v="No Fire"/>
    <m/>
    <m/>
    <m/>
    <m/>
    <m/>
    <s v="No Fire"/>
    <m/>
    <m/>
    <m/>
    <s v="Overhead"/>
    <x v="0"/>
    <s v="Conductor - Primary"/>
    <m/>
    <m/>
    <s v=" "/>
    <x v="0"/>
    <n v="39.400028064899999"/>
    <n v="-121.9884680082"/>
    <s v="Glenn"/>
    <s v="RICE 1102"/>
    <n v="12000"/>
    <s v="RICE 1102CB"/>
    <x v="0"/>
    <s v="Unknown"/>
    <s v="Agriculture"/>
    <m/>
    <m/>
    <s v="N"/>
    <m/>
    <m/>
    <m/>
    <m/>
    <s v="N"/>
    <s v="N"/>
    <m/>
    <m/>
    <s v="2021-10-19"/>
    <m/>
    <m/>
    <m/>
    <m/>
    <m/>
    <m/>
    <m/>
    <m/>
    <m/>
    <m/>
    <m/>
    <m/>
    <m/>
    <m/>
    <m/>
    <m/>
    <m/>
    <m/>
    <m/>
    <s v="  "/>
    <s v="SACRAMENTO"/>
    <s v="COLUSA"/>
    <m/>
    <n v="44489"/>
    <s v="1500879"/>
    <s v="T005426951"/>
    <m/>
    <s v="CO RD 50 SS 1MI E RD Y"/>
    <s v="BUTTE CITY"/>
    <n v="39.507809999999999"/>
    <n v="-121.95834000000001"/>
    <s v="TXBW"/>
    <s v="BROWN, TYLER"/>
    <n v="62831103"/>
    <m/>
    <n v="9002"/>
    <m/>
    <s v="Field Remarks: CUSTOMER HIT DOWN GUY WITH TRACTOR. TAG SENT SUP NOTIFIED. DEADEND POLE OD BANK 4 ACSR; Dispatcher Remarks: nan; Office Remarks: AXS-OKAY XSTR-69/ROAD XS AND Y PWR-Y WIRE IS ARCING- FIRE AT FIELD OF THE WIRES DOWN "/>
    <m/>
    <m/>
    <m/>
    <m/>
    <m/>
    <m/>
    <m/>
    <m/>
    <m/>
    <m/>
    <m/>
    <m/>
    <m/>
    <m/>
    <m/>
    <m/>
    <m/>
    <m/>
    <m/>
    <m/>
    <m/>
    <m/>
    <m/>
    <m/>
    <m/>
    <m/>
    <m/>
    <m/>
    <m/>
    <m/>
    <s v="VEHICLE"/>
    <s v="POLE-WOOD"/>
    <m/>
    <s v="  "/>
    <m/>
    <m/>
    <m/>
    <m/>
    <m/>
    <m/>
    <m/>
    <m/>
    <m/>
    <m/>
    <m/>
    <m/>
    <m/>
    <m/>
    <m/>
    <m/>
    <m/>
    <m/>
    <m/>
    <m/>
    <m/>
    <m/>
    <m/>
    <m/>
    <m/>
    <m/>
    <m/>
    <m/>
    <m/>
    <m/>
    <m/>
    <m/>
    <m/>
    <m/>
    <m/>
    <m/>
    <m/>
    <m/>
    <m/>
    <m/>
    <m/>
    <m/>
    <m/>
    <m/>
    <m/>
    <m/>
    <m/>
  </r>
  <r>
    <n v="1989"/>
    <s v="CATX"/>
    <s v="3 - QC Complete"/>
    <n v="44505"/>
    <n v="44617"/>
    <s v="Pole fire likely due to tracking. The ensuing fire appears to be limited to PG&amp;E assets. This information is preliminary."/>
    <s v="\\fxshare-nas05\quotashare-fs01\ESA\5 - Ignition Tracking\2021_Ignition_QC_Folders\20211018_1500732_nan_nan_T005426857"/>
    <s v=" "/>
    <s v="Y"/>
    <s v="CATX"/>
    <s v="Outage Time Updated to FNL time on ILIS "/>
    <n v="44505"/>
    <m/>
    <s v="Not In Scope"/>
    <m/>
    <m/>
    <m/>
    <m/>
    <m/>
    <m/>
    <m/>
    <m/>
    <m/>
    <m/>
    <m/>
    <m/>
    <m/>
    <m/>
    <m/>
    <m/>
    <m/>
    <m/>
    <m/>
    <m/>
    <m/>
    <m/>
    <m/>
    <m/>
    <m/>
    <m/>
    <m/>
    <m/>
    <m/>
    <m/>
    <m/>
    <m/>
    <s v="N"/>
    <m/>
    <m/>
    <m/>
    <m/>
    <m/>
    <m/>
    <s v="Y"/>
    <n v="44505"/>
    <n v="44505"/>
    <s v="BKW0"/>
    <s v="Bryan Williams  (661) 342-3295"/>
    <s v="Bryan advised the pole was still smoldering when he arrived on scene. Bryan deenergized the line and the Fire Department sparyed it with water for a few minutes, extinguishing the fire. "/>
    <m/>
    <s v=" "/>
    <x v="68"/>
    <s v="09:01:00"/>
    <n v="44487"/>
    <s v="08:19:00"/>
    <s v="ILIS/OIS"/>
    <s v="Y"/>
    <s v="N"/>
    <n v="1500732"/>
    <s v="21-0132454"/>
    <m/>
    <s v="T005426857"/>
    <n v="122220651"/>
    <n v="121902170"/>
    <m/>
    <m/>
    <s v=" "/>
    <x v="0"/>
    <x v="0"/>
    <s v="N"/>
    <s v="N"/>
    <s v="N"/>
    <s v="On October 18, 2021 at 0901 hours, a PG&amp;E Troubleman was dispatched to the Magunden 1105 12kV distribution circuit near Center Street and Normandy Drive in the vicinity of Bakersfield in response to a burned pole. Initial analysis indicates the ignition was caused by tracking. The fire damaged the pole and crossarm. The ensuing fire was contained to the pole. A PG&amp;E crew replaced the damaged crossarm and repaired the pole on October 18, 2021."/>
    <s v="PG&amp;E"/>
    <s v="Other"/>
    <s v="Crossarm"/>
    <s v="D"/>
    <s v="D"/>
    <s v="Structure-PG&amp;E only"/>
    <s v="Pole caught fire 3' below top "/>
    <m/>
    <m/>
    <m/>
    <m/>
    <s v="Contamination"/>
    <s v="Contamination"/>
    <s v="Tracking"/>
    <s v="Y"/>
    <s v="Overhead"/>
    <x v="0"/>
    <s v="Crossarm"/>
    <s v="Pole, Crossarm "/>
    <n v="100248907"/>
    <s v=" "/>
    <x v="0"/>
    <n v="35.3723687707"/>
    <n v="-118.9397069349"/>
    <s v="Kern"/>
    <s v="MAGUNDEN 1105"/>
    <n v="12000"/>
    <s v="MAGUNDEN 1105878284"/>
    <x v="0"/>
    <s v="Bakersfield FD"/>
    <s v="Urban"/>
    <s v="Fire-resistive fuel bed"/>
    <s v="Cement/Asphalt"/>
    <s v="N"/>
    <m/>
    <m/>
    <m/>
    <m/>
    <s v="N"/>
    <s v="N"/>
    <m/>
    <m/>
    <s v="2021-10-19"/>
    <m/>
    <m/>
    <m/>
    <m/>
    <m/>
    <m/>
    <m/>
    <m/>
    <m/>
    <m/>
    <m/>
    <m/>
    <m/>
    <m/>
    <m/>
    <m/>
    <m/>
    <m/>
    <m/>
    <s v="  "/>
    <s v="KERN"/>
    <s v="BAKERSFIELD 05"/>
    <m/>
    <s v="20211018 09:01"/>
    <s v="1500732"/>
    <s v="T005426857"/>
    <s v="828"/>
    <s v="NORMANDY DR"/>
    <s v="BAKERSFIELD"/>
    <n v="35.372340000000001"/>
    <n v="-118.94099"/>
    <s v="BKW0"/>
    <s v="WILLIAMS, BRYAN"/>
    <n v="252771105"/>
    <m/>
    <n v="9002"/>
    <m/>
    <s v="Field Remarks: pole caught fire 3' below top. need new line arm, DE arm and either pole top extension or new pole; Dispatcher Remarks: nan; Office Remarks: AXS-AXS OK XSTR-NILES PWR-I PER CUST POLE ACROSS FROM HER HOME IS BROKEN/SPARKINGETA 661-324-6551 "/>
    <m/>
    <m/>
    <m/>
    <m/>
    <m/>
    <m/>
    <m/>
    <m/>
    <m/>
    <m/>
    <m/>
    <m/>
    <m/>
    <m/>
    <m/>
    <m/>
    <m/>
    <m/>
    <m/>
    <m/>
    <m/>
    <m/>
    <m/>
    <m/>
    <m/>
    <m/>
    <m/>
    <m/>
    <m/>
    <m/>
    <s v="FIRE, POLE"/>
    <s v="CROSSARM, WOOD"/>
    <m/>
    <s v="  "/>
    <m/>
    <m/>
    <m/>
    <m/>
    <m/>
    <m/>
    <m/>
    <m/>
    <m/>
    <m/>
    <m/>
    <m/>
    <m/>
    <m/>
    <m/>
    <m/>
    <m/>
    <m/>
    <m/>
    <m/>
    <m/>
    <m/>
    <m/>
    <m/>
    <m/>
    <m/>
    <m/>
    <m/>
    <m/>
    <m/>
    <m/>
    <m/>
    <m/>
    <m/>
    <m/>
    <m/>
    <m/>
    <m/>
    <m/>
    <m/>
    <m/>
    <m/>
    <m/>
    <m/>
    <m/>
    <m/>
    <m/>
  </r>
  <r>
    <n v="1988"/>
    <s v="CATX"/>
    <s v="3 - QC Complete"/>
    <n v="44509"/>
    <n v="44617"/>
    <s v="Pole fire likely due to tracking. The ensuing fire appears to be limited to PG&amp;E assets. This information is preliminary."/>
    <s v="\\fxshare-nas05\quotashare-fs01\ESA\5 - Ignition Tracking\2021_Ignition_QC_Folders\20211018_TR8783467_nan_nan_T005426853"/>
    <s v=" "/>
    <m/>
    <m/>
    <m/>
    <m/>
    <m/>
    <s v="Not In Scope"/>
    <m/>
    <m/>
    <m/>
    <m/>
    <m/>
    <m/>
    <m/>
    <m/>
    <m/>
    <m/>
    <m/>
    <m/>
    <m/>
    <m/>
    <m/>
    <m/>
    <m/>
    <m/>
    <m/>
    <m/>
    <m/>
    <m/>
    <m/>
    <m/>
    <m/>
    <m/>
    <m/>
    <m/>
    <m/>
    <m/>
    <m/>
    <m/>
    <s v="N"/>
    <m/>
    <m/>
    <m/>
    <m/>
    <m/>
    <m/>
    <s v="Y"/>
    <n v="44505"/>
    <n v="44505"/>
    <s v="PHS6"/>
    <s v="Paul Saba (650) 642-7081"/>
    <s v="Paul confirmed the pole fire was caused by tracking. The fire was contained to the pole and self extinguished "/>
    <m/>
    <s v=" "/>
    <x v="68"/>
    <s v="08:59:00"/>
    <n v="44487"/>
    <s v="08:59:00"/>
    <s v="FAS"/>
    <s v="Y"/>
    <s v="N"/>
    <s v="TR8783467"/>
    <m/>
    <m/>
    <s v="T005426853"/>
    <n v="122219939"/>
    <m/>
    <m/>
    <m/>
    <s v=" "/>
    <x v="0"/>
    <x v="0"/>
    <s v="N"/>
    <s v="N"/>
    <s v="N"/>
    <s v="On October 18, 2021 at 0918 hours, a PG&amp;E Troubleman was dispatched to the San Mateo 2101 21kV distribution circuit near Cypress Avenue and Bayshore Boulevard in the vicinity of San Mateo in response to a pole fire. Initial analysis indicates the ignition was caused by tracking. The fire damaged the crossarm. The ensuing fire was contained to the pole and self-extinguished. A PG&amp;E crew replaced the damaged crossarm on October 18, 2021."/>
    <s v="PG&amp;E"/>
    <s v="Other"/>
    <s v="Crossarm"/>
    <s v="D"/>
    <s v="D"/>
    <s v="Structure-PG&amp;E only"/>
    <s v="Fire was contained to pole "/>
    <m/>
    <m/>
    <m/>
    <m/>
    <s v="Contamination"/>
    <s v="Contamination"/>
    <s v="Tracking"/>
    <s v="Y"/>
    <s v="Overhead"/>
    <x v="0"/>
    <s v="Crossarm"/>
    <s v="Crossarm"/>
    <n v="100293195"/>
    <s v=" "/>
    <x v="0"/>
    <n v="37.574056285499999"/>
    <n v="-122.3168251962"/>
    <s v="San Mateo"/>
    <s v="SAN MATEO 2101"/>
    <n v="21000"/>
    <s v="SAN MATEO 2101CB"/>
    <x v="0"/>
    <s v="Self Extinguished "/>
    <s v="Urban"/>
    <s v="Fire-resistive fuel bed"/>
    <s v="Cement/Asphalt"/>
    <s v="N"/>
    <m/>
    <m/>
    <m/>
    <m/>
    <s v="N"/>
    <s v="N"/>
    <m/>
    <m/>
    <s v="2021-10-19"/>
    <m/>
    <m/>
    <m/>
    <m/>
    <m/>
    <m/>
    <m/>
    <m/>
    <m/>
    <m/>
    <m/>
    <m/>
    <m/>
    <m/>
    <m/>
    <m/>
    <m/>
    <m/>
    <m/>
    <s v=" "/>
    <s v="PENINSULA"/>
    <s v="SAN CARLOS 03"/>
    <m/>
    <s v="20211018 08:59"/>
    <s v="TR8783467"/>
    <s v="T005426853"/>
    <s v="UNKNOWN"/>
    <s v="1210 CYPRESS AVE, SAN "/>
    <s v="SAN MATEO"/>
    <m/>
    <m/>
    <s v="PHS6"/>
    <s v="SABA, PAUL"/>
    <m/>
    <m/>
    <n v="9111"/>
    <m/>
    <s v="Field Remarks: crew to replace line  &amp; buck xarm, pole fire, c/os 10163 are open; Dispatcher Remarks: nan; Office Remarks: AXS-UNK  "/>
    <m/>
    <m/>
    <m/>
    <m/>
    <m/>
    <m/>
    <m/>
    <m/>
    <m/>
    <m/>
    <m/>
    <m/>
    <m/>
    <m/>
    <m/>
    <m/>
    <m/>
    <m/>
    <m/>
    <m/>
    <m/>
    <m/>
    <m/>
    <m/>
    <m/>
    <m/>
    <m/>
    <m/>
    <m/>
    <m/>
    <s v="FIRE, POLE"/>
    <s v="CROSSARM, WOOD"/>
    <m/>
    <s v=" "/>
    <m/>
    <m/>
    <m/>
    <m/>
    <m/>
    <m/>
    <m/>
    <m/>
    <m/>
    <m/>
    <m/>
    <m/>
    <m/>
    <m/>
    <m/>
    <m/>
    <m/>
    <m/>
    <m/>
    <m/>
    <m/>
    <m/>
    <m/>
    <m/>
    <m/>
    <m/>
    <m/>
    <m/>
    <m/>
    <m/>
    <m/>
    <m/>
    <m/>
    <m/>
    <m/>
    <m/>
    <m/>
    <m/>
    <m/>
    <m/>
    <m/>
    <m/>
    <m/>
    <m/>
    <m/>
    <m/>
    <m/>
  </r>
  <r>
    <n v="1987"/>
    <s v="CATX"/>
    <s v="3 - QC Complete"/>
    <n v="44509"/>
    <n v="44617"/>
    <s v="Pole fire likely due to tracking. However ILIS reports that the cause is due to a forest/grass fire. The ensuing fire appears to be limited to PG&amp;E assets. This information is preliminary."/>
    <s v="\\fxshare-nas05\quotashare-fs01\ESA\5 - Ignition Tracking\2021_Ignition_QC_Folders\20211018_1500698_nan_nan_T005426686"/>
    <s v=" "/>
    <m/>
    <m/>
    <m/>
    <m/>
    <m/>
    <s v="Not In Scope"/>
    <m/>
    <m/>
    <m/>
    <m/>
    <m/>
    <m/>
    <m/>
    <m/>
    <m/>
    <m/>
    <m/>
    <m/>
    <m/>
    <m/>
    <m/>
    <m/>
    <m/>
    <m/>
    <m/>
    <m/>
    <m/>
    <m/>
    <m/>
    <m/>
    <m/>
    <m/>
    <m/>
    <m/>
    <m/>
    <m/>
    <m/>
    <m/>
    <s v="N"/>
    <m/>
    <m/>
    <m/>
    <m/>
    <m/>
    <m/>
    <s v="N"/>
    <m/>
    <m/>
    <m/>
    <m/>
    <m/>
    <m/>
    <s v=" "/>
    <x v="68"/>
    <s v="08:03:00"/>
    <n v="44487"/>
    <s v="08:03:00"/>
    <s v="FAS"/>
    <s v="Y"/>
    <s v="N"/>
    <n v="1500698"/>
    <s v="21-0132355"/>
    <m/>
    <s v="T005426686"/>
    <n v="122219880"/>
    <m/>
    <m/>
    <m/>
    <s v=" "/>
    <x v="0"/>
    <x v="0"/>
    <s v="N"/>
    <s v="N"/>
    <s v="N"/>
    <s v="On October 18, 2021 at 0803 hours, a PG&amp;E Troubleman was dispatched to the Richmond R 1130 12kV distribution circuit near 16th Street and Sutter Avenue in the vicinity of San Pablo in response to a burnt pole. Initial analysis indicates the ignition was caused by tracking. The fire damaged the pole. The ensuing fire was contained to the pole and self-extinguished. A PG&amp;E crew and Troubleman replaced the damaged pole on October 18, 2021."/>
    <s v="PG&amp;E"/>
    <s v="Other"/>
    <s v="Pole"/>
    <s v="D"/>
    <s v="D"/>
    <s v="Structure-PG&amp;E only"/>
    <s v="Burnt Pole Top"/>
    <m/>
    <m/>
    <m/>
    <m/>
    <s v="Contamination"/>
    <s v="Contamination"/>
    <s v="Tracking"/>
    <s v="Y"/>
    <s v="Overhead"/>
    <x v="0"/>
    <s v="Pole"/>
    <s v="Pole"/>
    <n v="101431689"/>
    <s v=" "/>
    <x v="0"/>
    <n v="37.956295207300002"/>
    <n v="-122.3539081909"/>
    <s v="Contra Costa"/>
    <s v="RICHMOND R 1130"/>
    <n v="12000"/>
    <s v="RICHMOND R 1130BR162"/>
    <x v="0"/>
    <s v="Self Extinguished "/>
    <s v="Urban"/>
    <s v="Fire-resistive fuel bed"/>
    <s v="Cement/Asphalt"/>
    <s v="N"/>
    <m/>
    <m/>
    <m/>
    <m/>
    <s v="N"/>
    <s v="N"/>
    <m/>
    <m/>
    <s v="2021-10-19"/>
    <m/>
    <m/>
    <m/>
    <m/>
    <m/>
    <m/>
    <m/>
    <m/>
    <m/>
    <m/>
    <m/>
    <m/>
    <m/>
    <m/>
    <m/>
    <m/>
    <m/>
    <m/>
    <m/>
    <s v=" "/>
    <s v="EAST BAY"/>
    <s v="RICHMOND 03"/>
    <m/>
    <s v="20211018 08:03"/>
    <s v="1500698"/>
    <s v="T005426686"/>
    <s v="1522"/>
    <s v="BUSH AVE"/>
    <s v="SAN PABLO"/>
    <n v="37.957880000000003"/>
    <n v="-122.35289"/>
    <s v="EBL6"/>
    <s v="LUKE, ESTEBAN"/>
    <n v="13471130"/>
    <m/>
    <n v="9110"/>
    <n v="1"/>
    <s v="Field Remarks: POLE FIRE CALLED FOR A CREW; Dispatcher Remarks: nan; Office Remarks: SMART MTR AUTO-GENERATED TAG "/>
    <m/>
    <m/>
    <m/>
    <m/>
    <m/>
    <m/>
    <m/>
    <m/>
    <m/>
    <m/>
    <m/>
    <m/>
    <m/>
    <m/>
    <m/>
    <m/>
    <m/>
    <m/>
    <m/>
    <m/>
    <m/>
    <m/>
    <m/>
    <m/>
    <m/>
    <m/>
    <m/>
    <m/>
    <m/>
    <m/>
    <s v="FIRE, POLE"/>
    <s v="ANCHOR OR GUY"/>
    <m/>
    <s v=" "/>
    <m/>
    <m/>
    <m/>
    <m/>
    <m/>
    <m/>
    <m/>
    <m/>
    <m/>
    <m/>
    <m/>
    <m/>
    <m/>
    <m/>
    <m/>
    <m/>
    <m/>
    <m/>
    <m/>
    <m/>
    <m/>
    <m/>
    <m/>
    <m/>
    <m/>
    <m/>
    <m/>
    <m/>
    <m/>
    <m/>
    <m/>
    <m/>
    <m/>
    <m/>
    <m/>
    <m/>
    <m/>
    <m/>
    <m/>
    <m/>
    <m/>
    <m/>
    <m/>
    <m/>
    <m/>
    <m/>
    <m/>
  </r>
  <r>
    <n v="1986"/>
    <s v="CATX"/>
    <s v="3 - QC Complete"/>
    <n v="44512"/>
    <n v="44617"/>
    <s v="Pole burnt in half likely due to tracking. The ensuing fire appears to be limited to PG&amp;E assets. This information is preliminary."/>
    <s v="\\fxshare-nas05\quotashare-fs01\ESA\5 - Ignition Tracking\2021_Ignition_QC_Folders\20211018_1500556_nan_nan_T005426673"/>
    <s v=" "/>
    <s v="Y"/>
    <s v="CATX"/>
    <s v="Outage Time Update to FNL time on ILIS "/>
    <n v="44510"/>
    <m/>
    <s v="Not In Scope"/>
    <m/>
    <m/>
    <m/>
    <m/>
    <m/>
    <m/>
    <m/>
    <m/>
    <m/>
    <m/>
    <m/>
    <m/>
    <m/>
    <m/>
    <m/>
    <m/>
    <m/>
    <m/>
    <m/>
    <m/>
    <m/>
    <m/>
    <m/>
    <m/>
    <m/>
    <m/>
    <m/>
    <m/>
    <m/>
    <m/>
    <m/>
    <m/>
    <s v="N"/>
    <m/>
    <m/>
    <m/>
    <m/>
    <m/>
    <m/>
    <s v="N"/>
    <m/>
    <m/>
    <m/>
    <m/>
    <m/>
    <m/>
    <s v=" "/>
    <x v="68"/>
    <s v="07:58:00"/>
    <n v="44487"/>
    <s v="05:24:00"/>
    <s v="FAS"/>
    <s v="Y"/>
    <s v="N"/>
    <n v="1500556"/>
    <s v="21-0132383"/>
    <m/>
    <s v="T005426673"/>
    <n v="122220168"/>
    <m/>
    <m/>
    <m/>
    <s v=" "/>
    <x v="0"/>
    <x v="0"/>
    <s v="N"/>
    <s v="N"/>
    <s v="N"/>
    <s v="On October 18, 2021 at 0758 hours, a PG&amp;E Troubleman was dispatched to the Orosi 1101 12kV distribution circuit near Avenue 412 and Road 150 in the vicinity of Orosi in response to a burnt pole. Initial analysis indicates the ignition was caused by tracking. The fire damaged the pole, crossarm, insulator and cutout. The ensuing fire was contained to the pole and self-extinguished. A PG&amp;E crew replaced the damaged pole on October 18, 2021."/>
    <s v="PG&amp;E"/>
    <s v="Other"/>
    <s v="Pole"/>
    <s v="D"/>
    <s v="D"/>
    <s v="Structure-PG&amp;E only"/>
    <s v="Found burnt in half pole"/>
    <m/>
    <m/>
    <m/>
    <m/>
    <s v="Contamination"/>
    <s v="Contamination"/>
    <s v="Tracking"/>
    <s v="N"/>
    <s v="Overhead"/>
    <x v="0"/>
    <s v="Pole"/>
    <s v="Pole, Crossarm, Insulator, Cutout"/>
    <n v="100722793"/>
    <s v=" "/>
    <x v="0"/>
    <n v="36.536987388999997"/>
    <n v="-119.2442788394"/>
    <s v="Tulare"/>
    <s v="OROSI 1101"/>
    <n v="12000"/>
    <s v="OROSI 1101CB"/>
    <x v="0"/>
    <s v="Self Extinguished"/>
    <s v="Agriculture"/>
    <s v="Fire Resisitve Fuel bed"/>
    <s v="Dirt"/>
    <s v="N"/>
    <m/>
    <m/>
    <m/>
    <m/>
    <s v="N"/>
    <s v="N"/>
    <m/>
    <m/>
    <s v="2021-10-19"/>
    <m/>
    <m/>
    <m/>
    <m/>
    <m/>
    <m/>
    <m/>
    <m/>
    <m/>
    <m/>
    <m/>
    <m/>
    <m/>
    <m/>
    <m/>
    <m/>
    <m/>
    <m/>
    <m/>
    <s v=" "/>
    <s v="FRESNO"/>
    <s v="DINUBA 01"/>
    <m/>
    <s v="20211018 07:58"/>
    <s v="1500556"/>
    <s v="T005426673"/>
    <m/>
    <s v="NW NW SE 14 16 25"/>
    <s v="OROSI"/>
    <n v="36.53707"/>
    <n v="-119.25057"/>
    <s v="JKBX"/>
    <s v="BUCHANAN, JORDAN"/>
    <n v="252841101"/>
    <m/>
    <n v="9002"/>
    <m/>
    <s v="Field Remarks: found burnt in half pole at 761F. made safe. tagged 7839F mol. marked for usa and notified supervisor for crew. straight liner 6sol cu with primary riser feeding 1 padmount. ; Dispatcher Remarks: nan; Office Remarks: SMART MTR AUTO-GENERATED TAG "/>
    <m/>
    <m/>
    <m/>
    <m/>
    <m/>
    <m/>
    <m/>
    <m/>
    <m/>
    <m/>
    <m/>
    <m/>
    <m/>
    <m/>
    <m/>
    <m/>
    <m/>
    <m/>
    <m/>
    <m/>
    <m/>
    <m/>
    <m/>
    <m/>
    <m/>
    <m/>
    <m/>
    <m/>
    <m/>
    <m/>
    <s v="OVERHEAD"/>
    <s v="POLE-WOOD"/>
    <m/>
    <s v=" "/>
    <m/>
    <m/>
    <m/>
    <m/>
    <m/>
    <m/>
    <m/>
    <m/>
    <m/>
    <m/>
    <m/>
    <m/>
    <m/>
    <m/>
    <m/>
    <m/>
    <m/>
    <m/>
    <m/>
    <m/>
    <m/>
    <m/>
    <m/>
    <m/>
    <m/>
    <m/>
    <m/>
    <m/>
    <m/>
    <m/>
    <m/>
    <m/>
    <m/>
    <m/>
    <m/>
    <m/>
    <m/>
    <m/>
    <m/>
    <m/>
    <m/>
    <m/>
    <m/>
    <m/>
    <m/>
    <m/>
    <m/>
  </r>
  <r>
    <n v="1985"/>
    <s v="CATX"/>
    <s v="3 - QC Complete"/>
    <n v="44512"/>
    <n v="44617"/>
    <s v="Pole fire likely due to tracking. The ensuing fire appears to be limited to PG&amp;E assets. This information is preliminary."/>
    <s v="\\fxshare-nas05\quotashare-fs01\ESA\5 - Ignition Tracking\2021_Ignition_QC_Folders\20211018_TR8764298_nan_nan_T005426645"/>
    <s v=" "/>
    <s v="Y"/>
    <s v="CATX"/>
    <s v="Outage Time Updated to Start time on OIS "/>
    <n v="44512"/>
    <m/>
    <s v="Not In Scope"/>
    <m/>
    <m/>
    <m/>
    <m/>
    <m/>
    <m/>
    <m/>
    <m/>
    <m/>
    <m/>
    <m/>
    <m/>
    <m/>
    <m/>
    <m/>
    <m/>
    <m/>
    <m/>
    <m/>
    <m/>
    <m/>
    <m/>
    <m/>
    <m/>
    <m/>
    <m/>
    <m/>
    <m/>
    <m/>
    <m/>
    <m/>
    <m/>
    <s v="N"/>
    <m/>
    <m/>
    <m/>
    <m/>
    <m/>
    <m/>
    <s v="N"/>
    <m/>
    <m/>
    <m/>
    <m/>
    <m/>
    <m/>
    <s v=" "/>
    <x v="68"/>
    <s v="07:43:00"/>
    <n v="44486"/>
    <s v="20:07:00"/>
    <s v="ILIS/OIS"/>
    <s v="Y"/>
    <s v="N"/>
    <s v="TR8764298"/>
    <m/>
    <m/>
    <s v="T005426645"/>
    <n v="122219868"/>
    <m/>
    <m/>
    <m/>
    <s v=" "/>
    <x v="0"/>
    <x v="0"/>
    <s v="N"/>
    <s v="N"/>
    <s v="N"/>
    <s v="On October 18, 2021 at 0743 hours, a PG&amp;E Troubleman was dispatched to the San Mateo 2101 21kV distribution circuit near Cypress Avenue and South Kingston Street in the vicinity of San Mateo in response to a Pole Fire. Initial analysis indicates the ignition was caused by tracking. The fire damaged the crossarm. The ensuing fire was contained to the pole and was extinguished by the San Mateo Fire Department. A third party contractor replaced the damaged crossarm on October 18, 2021."/>
    <s v="PG&amp;E"/>
    <s v="Other"/>
    <s v="Crossarm"/>
    <s v="D"/>
    <s v="D"/>
    <s v="Structure-PG&amp;E only"/>
    <s v="pole fire"/>
    <m/>
    <m/>
    <m/>
    <m/>
    <s v="Contamination"/>
    <s v="Contamination"/>
    <s v="Tracking"/>
    <s v="Y"/>
    <s v="Overhead"/>
    <x v="0"/>
    <s v="Crossarm"/>
    <s v="Crossarm"/>
    <n v="100293193"/>
    <s v=" "/>
    <x v="0"/>
    <n v="37.574391411299999"/>
    <n v="-122.31633542580001"/>
    <s v="San Mateo"/>
    <s v="SAN MATEO 2101"/>
    <n v="21000"/>
    <s v="SAN MATEO 2101CB"/>
    <x v="0"/>
    <s v="San Mateo FD"/>
    <s v="Urban"/>
    <s v="Fire Resistive Fuel bed"/>
    <s v="Cement/Asphalt"/>
    <s v="N"/>
    <m/>
    <m/>
    <m/>
    <m/>
    <s v="N"/>
    <s v="N"/>
    <m/>
    <m/>
    <s v="2021-10-19"/>
    <m/>
    <m/>
    <m/>
    <m/>
    <m/>
    <m/>
    <m/>
    <m/>
    <m/>
    <m/>
    <m/>
    <m/>
    <m/>
    <m/>
    <m/>
    <m/>
    <m/>
    <m/>
    <m/>
    <s v=" "/>
    <s v="PENINSULA"/>
    <s v="SAN CARLOS 03"/>
    <m/>
    <s v="20211018 07:43"/>
    <s v="TR8764298"/>
    <s v="T005426645"/>
    <s v="UNKNOWN"/>
    <s v="CYPRESS AVE"/>
    <s v="SAN MATEO"/>
    <m/>
    <m/>
    <s v="PHS6"/>
    <s v="SABA, PAUL"/>
    <m/>
    <m/>
    <n v="9111"/>
    <m/>
    <s v="Field Remarks: crew to replace line &amp; buck xarm, pole fire, traffic controller, C/Os 10163 are open; Dispatcher Remarks: nan; Office Remarks: AXS-OK FD ONSITE POLE FIRE INSULATOR ATTACHED ON FIRE REQ ETA "/>
    <m/>
    <m/>
    <m/>
    <m/>
    <m/>
    <m/>
    <m/>
    <m/>
    <m/>
    <m/>
    <m/>
    <m/>
    <m/>
    <m/>
    <m/>
    <m/>
    <m/>
    <m/>
    <m/>
    <m/>
    <m/>
    <m/>
    <m/>
    <m/>
    <m/>
    <m/>
    <m/>
    <m/>
    <m/>
    <m/>
    <s v="FIRE, POLE"/>
    <s v="CROSSARM, WOOD"/>
    <m/>
    <s v=" "/>
    <m/>
    <m/>
    <m/>
    <m/>
    <m/>
    <m/>
    <m/>
    <m/>
    <m/>
    <m/>
    <m/>
    <m/>
    <m/>
    <m/>
    <m/>
    <m/>
    <m/>
    <m/>
    <m/>
    <m/>
    <m/>
    <m/>
    <m/>
    <m/>
    <m/>
    <m/>
    <m/>
    <m/>
    <m/>
    <m/>
    <m/>
    <m/>
    <m/>
    <m/>
    <m/>
    <m/>
    <m/>
    <m/>
    <m/>
    <m/>
    <m/>
    <m/>
    <m/>
    <m/>
    <m/>
    <m/>
    <m/>
  </r>
  <r>
    <n v="1984"/>
    <s v="CATX"/>
    <s v="3 - QC Complete"/>
    <n v="44539"/>
    <n v="44617"/>
    <s v="Pole fire likely due to tracking. The ensuing fire appears to be limited to PG&amp;E assets. This information is preliminary."/>
    <s v="\\fxshare-nas05\quotashare-fs01\ESA\5 - Ignition Tracking\2021_Ignition_QC_Folders\20211018_1500163_nan_nan_T005426621"/>
    <s v=" "/>
    <s v="Y"/>
    <s v="CATX"/>
    <s v="Outage Time Updated to FNL time on ILIS"/>
    <n v="44539"/>
    <m/>
    <s v="Not In Scope"/>
    <m/>
    <m/>
    <m/>
    <m/>
    <m/>
    <m/>
    <m/>
    <m/>
    <m/>
    <m/>
    <m/>
    <m/>
    <m/>
    <m/>
    <m/>
    <m/>
    <m/>
    <m/>
    <m/>
    <m/>
    <m/>
    <m/>
    <m/>
    <m/>
    <m/>
    <m/>
    <m/>
    <m/>
    <m/>
    <m/>
    <m/>
    <m/>
    <s v="N"/>
    <m/>
    <m/>
    <m/>
    <m/>
    <m/>
    <m/>
    <s v="N"/>
    <m/>
    <m/>
    <m/>
    <m/>
    <m/>
    <m/>
    <s v=" "/>
    <x v="68"/>
    <s v="07:35:00"/>
    <n v="44486"/>
    <s v="20:25:00"/>
    <s v="ILIS/OIS"/>
    <s v="Y"/>
    <s v="N"/>
    <n v="1500163"/>
    <s v="21-0132444"/>
    <m/>
    <s v="T005426621"/>
    <n v="122220545"/>
    <m/>
    <m/>
    <m/>
    <s v=" "/>
    <x v="0"/>
    <x v="0"/>
    <s v="N"/>
    <s v="N"/>
    <s v="N"/>
    <s v="On October 18, 2021 at 0735 hours, a PG&amp;E Troubleman was dispatched to the Mt Eden 1102 12kV distribution circuit near Wright Drive and West Winton Avenue in the vicinity of Hayward in response to a pole fire. Initial analysis indicates the ignition was caused by tracking. The fire damaged the pole and crossarm. The ensuing fire was contained to the pole. This incident resulted in an outage affecting 4 customers at 2025 hours on October 17, 2021. Power was restored to all customer at 2103 hours on October 18, 2021. A PG&amp;E crew repaired the pole and replaced the crossarm on October 18, 2021."/>
    <s v="PG&amp;E"/>
    <s v="Other"/>
    <s v="Crossarm"/>
    <s v="D"/>
    <s v="D"/>
    <s v="Structure-PG&amp;E only"/>
    <s v="Pole and Crossarm burnt"/>
    <m/>
    <m/>
    <m/>
    <m/>
    <s v="Contamination"/>
    <s v="Contamination"/>
    <s v="Tracking"/>
    <s v="Y"/>
    <s v="Overhead"/>
    <x v="0"/>
    <s v="Crossarm"/>
    <s v="Crossarm, Pole"/>
    <n v="103495485"/>
    <s v=" "/>
    <x v="0"/>
    <n v="37.654540695999998"/>
    <n v="-122.1093435602"/>
    <s v="Alameda"/>
    <s v="MT EDEN 1102"/>
    <n v="12000"/>
    <s v="MT EDEN 1102CB"/>
    <x v="0"/>
    <s v="Unknown"/>
    <s v="Urban"/>
    <s v="Fire-resistive fuel bed"/>
    <s v="Cement"/>
    <s v="N"/>
    <m/>
    <m/>
    <m/>
    <m/>
    <s v="N"/>
    <s v="N"/>
    <m/>
    <m/>
    <s v="2021-10-19"/>
    <m/>
    <m/>
    <m/>
    <m/>
    <m/>
    <m/>
    <m/>
    <m/>
    <m/>
    <m/>
    <m/>
    <m/>
    <m/>
    <m/>
    <m/>
    <m/>
    <m/>
    <m/>
    <m/>
    <s v="  "/>
    <s v="MISSION"/>
    <s v="HAYWARD 04"/>
    <m/>
    <n v="44489"/>
    <s v="1500163"/>
    <s v="T005426621"/>
    <s v="23997"/>
    <s v="WRIGHT DR"/>
    <s v="HAYWARD"/>
    <n v="37.653790000000001"/>
    <n v="-122.10890999999999"/>
    <s v="IXA2"/>
    <s v="ARAQUISTAIN, IGNACIO"/>
    <n v="13761102"/>
    <m/>
    <n v="9111"/>
    <m/>
    <s v="Field Remarks: POLE &amp; 3 PHASE XARM BURNT. NEED CREW TO MAKE REPAIRS; Dispatcher Remarks: nan; Office Remarks: A:N/A;X:W WINTON;R:POLE FIRE PER FD POLE#110185095, PWR-Y "/>
    <m/>
    <m/>
    <m/>
    <m/>
    <m/>
    <m/>
    <m/>
    <m/>
    <m/>
    <m/>
    <m/>
    <m/>
    <m/>
    <m/>
    <m/>
    <m/>
    <m/>
    <m/>
    <m/>
    <m/>
    <m/>
    <m/>
    <m/>
    <m/>
    <m/>
    <m/>
    <m/>
    <m/>
    <m/>
    <m/>
    <s v="FIRE, POLE"/>
    <s v="CROSSARM, WOOD"/>
    <m/>
    <s v="  "/>
    <m/>
    <m/>
    <m/>
    <m/>
    <m/>
    <m/>
    <m/>
    <m/>
    <m/>
    <m/>
    <m/>
    <m/>
    <m/>
    <m/>
    <m/>
    <m/>
    <m/>
    <m/>
    <m/>
    <m/>
    <m/>
    <m/>
    <m/>
    <m/>
    <m/>
    <m/>
    <m/>
    <m/>
    <m/>
    <m/>
    <m/>
    <m/>
    <m/>
    <m/>
    <m/>
    <m/>
    <m/>
    <m/>
    <m/>
    <m/>
    <m/>
    <m/>
    <m/>
    <m/>
    <m/>
    <m/>
    <m/>
  </r>
  <r>
    <n v="1983"/>
    <s v="CATX"/>
    <s v="3 - QC Complete"/>
    <n v="44539"/>
    <n v="44617"/>
    <s v="Pole fire likely due to tracking. The ensuing fire appears to be limited to PG&amp;E assets. This information is preliminary."/>
    <s v="\\fxshare-nas05\quotashare-fs01\ESA\5 - Ignition Tracking\2021_Ignition_QC_Folders\20211018_1500223_nan_nan_T005426618"/>
    <s v=" "/>
    <s v="Y"/>
    <s v="CATX"/>
    <s v="Outage Time Updated to FNL time on ILIS"/>
    <n v="44539"/>
    <m/>
    <s v="Not In Scope"/>
    <m/>
    <m/>
    <m/>
    <m/>
    <m/>
    <m/>
    <m/>
    <m/>
    <m/>
    <m/>
    <m/>
    <m/>
    <m/>
    <m/>
    <m/>
    <m/>
    <m/>
    <m/>
    <m/>
    <m/>
    <m/>
    <m/>
    <m/>
    <m/>
    <m/>
    <m/>
    <m/>
    <m/>
    <m/>
    <m/>
    <m/>
    <m/>
    <s v="N"/>
    <m/>
    <m/>
    <m/>
    <m/>
    <m/>
    <m/>
    <s v="N"/>
    <m/>
    <m/>
    <m/>
    <m/>
    <m/>
    <m/>
    <s v=" "/>
    <x v="68"/>
    <s v="07:35:00"/>
    <n v="44486"/>
    <s v="20:49:00"/>
    <s v="FAS"/>
    <s v="Y"/>
    <s v="N"/>
    <n v="1500223"/>
    <s v="21-0132505"/>
    <m/>
    <s v="T005426618"/>
    <n v="122221308"/>
    <m/>
    <m/>
    <m/>
    <s v=" "/>
    <x v="0"/>
    <x v="0"/>
    <s v="N"/>
    <s v="N"/>
    <s v="N"/>
    <s v="On October 18, 2021 at 0735 hours, a PG&amp;E Troubleman was dispatched to the Mt Eden 1109 12kV distribution circuit near Stanwood Avenue and Blue Bonnet Place in the vicinity of Hayward in response to a pole fire. Initial analysis indicates the ignition was caused by tracking. The fire damaged the crossarm. The ensuing fire was contained to the pole and extinguished by Hayward Fire Department. This incident resulted in an outage affecting 16 customers at 2049 hours on October 17, 2021. Power was restored to all customer at 0007 hours on October 19, 2021. A PG&amp;E Troubleman repaired the damaged crossarm on October 19, 2021."/>
    <s v="PG&amp;E"/>
    <s v="Other"/>
    <s v="Crossarm"/>
    <s v="D"/>
    <s v="D"/>
    <s v="Structure-PG&amp;E only"/>
    <m/>
    <m/>
    <m/>
    <m/>
    <m/>
    <s v="Contamination"/>
    <s v="Contamination"/>
    <s v="Tracking"/>
    <s v="Y"/>
    <s v="Overhead"/>
    <x v="0"/>
    <s v="Crossarm"/>
    <s v="Crossarm"/>
    <n v="100924624"/>
    <s v=" "/>
    <x v="0"/>
    <n v="37.645545043299997"/>
    <n v="-122.08508192239999"/>
    <s v="Alameda"/>
    <s v="MT EDEN 1109"/>
    <n v="12000"/>
    <s v="MT EDEN 1109MR523"/>
    <x v="0"/>
    <s v="Hayward FD"/>
    <s v="Urban"/>
    <s v="Fire-resistive fuel bed"/>
    <s v="Cement"/>
    <s v="N"/>
    <m/>
    <m/>
    <m/>
    <m/>
    <s v="N"/>
    <s v="N"/>
    <m/>
    <m/>
    <s v="2021-10-19"/>
    <m/>
    <m/>
    <m/>
    <m/>
    <m/>
    <m/>
    <m/>
    <m/>
    <m/>
    <m/>
    <m/>
    <m/>
    <m/>
    <m/>
    <m/>
    <m/>
    <m/>
    <m/>
    <m/>
    <s v="  "/>
    <s v="MISSION"/>
    <s v="HAYWARD 06"/>
    <m/>
    <n v="44489"/>
    <s v="1500223"/>
    <s v="T005426618"/>
    <s v="26034"/>
    <s v="STANWOOD AVE"/>
    <s v="HAYWARD"/>
    <n v="37.645850000000003"/>
    <n v="-122.0851"/>
    <s v="IXA2"/>
    <s v="ARAQUISTAIN, IGNACIO"/>
    <n v="13761109"/>
    <m/>
    <n v="9111"/>
    <m/>
    <s v="Field Remarks: NEED CREW TO REPLACE BURNT OFF PRIMARY XARM. NO OUTAGE AT THIS TIME; Dispatcher Remarks: nan; Office Remarks: A:OK;X:UNDERWOOD;R:POLE FIRE ON RIGHT HAND SIDE OF HOUSE - FIRE DEPT CAME OUT TO PUT OUT FRE - DAMAGE TO EQUIPMENT AND OR POLE N O INJURIES"/>
    <m/>
    <m/>
    <m/>
    <m/>
    <m/>
    <m/>
    <m/>
    <m/>
    <m/>
    <m/>
    <m/>
    <m/>
    <m/>
    <m/>
    <m/>
    <m/>
    <m/>
    <m/>
    <m/>
    <m/>
    <m/>
    <m/>
    <m/>
    <m/>
    <m/>
    <m/>
    <m/>
    <m/>
    <m/>
    <m/>
    <s v="FIRE, POLE"/>
    <s v="CROSSARM, WOOD"/>
    <m/>
    <s v="  "/>
    <m/>
    <m/>
    <m/>
    <m/>
    <m/>
    <m/>
    <m/>
    <m/>
    <m/>
    <m/>
    <m/>
    <m/>
    <m/>
    <m/>
    <m/>
    <m/>
    <m/>
    <m/>
    <m/>
    <m/>
    <m/>
    <m/>
    <m/>
    <m/>
    <m/>
    <m/>
    <m/>
    <m/>
    <m/>
    <m/>
    <m/>
    <m/>
    <m/>
    <m/>
    <m/>
    <m/>
    <m/>
    <m/>
    <m/>
    <m/>
    <m/>
    <m/>
    <m/>
    <m/>
    <m/>
    <m/>
    <m/>
  </r>
  <r>
    <n v="1982"/>
    <s v="CATX"/>
    <s v="3 - QC Complete"/>
    <n v="44539"/>
    <n v="44617"/>
    <s v="Pole fire, crossarm burnt resulting in a wire down outage. The fire seems to be limited to the pole. This information is preliminary. "/>
    <s v="\\fxshare-nas05\quotashare-fs01\ESA\5 - Ignition Tracking\2021_Ignition_QC_Folders\20211018_1500245_nan_nan_T005426613"/>
    <s v=" "/>
    <s v="Y"/>
    <s v="CATX"/>
    <s v="Outage Time Updated to FNL time on ILIS"/>
    <n v="44539"/>
    <m/>
    <s v="Not In Scope"/>
    <m/>
    <m/>
    <m/>
    <m/>
    <m/>
    <m/>
    <m/>
    <m/>
    <m/>
    <m/>
    <m/>
    <m/>
    <m/>
    <m/>
    <m/>
    <m/>
    <m/>
    <m/>
    <m/>
    <m/>
    <m/>
    <m/>
    <m/>
    <m/>
    <m/>
    <m/>
    <m/>
    <m/>
    <m/>
    <m/>
    <m/>
    <m/>
    <s v="N"/>
    <m/>
    <m/>
    <m/>
    <m/>
    <m/>
    <m/>
    <s v="N"/>
    <m/>
    <m/>
    <m/>
    <m/>
    <m/>
    <m/>
    <s v=" "/>
    <x v="68"/>
    <s v="07:32:00"/>
    <n v="44486"/>
    <s v="21:00:00"/>
    <s v="ILIS/OIS"/>
    <s v="Y"/>
    <s v="N"/>
    <n v="1500245"/>
    <s v="21-0132638"/>
    <m/>
    <s v="T005426613"/>
    <n v="122220114"/>
    <n v="119551927"/>
    <m/>
    <m/>
    <s v=" "/>
    <x v="0"/>
    <x v="0"/>
    <s v="N"/>
    <s v="N"/>
    <s v="N"/>
    <s v="On October 18, 2021 at 0732 hours, a PG&amp;E Troubleman was dispatched to the Mt Eden 1103 12kV distribution circuit near Homestead Lane and Calaroga Ave in the vicinity of Hayward in response to a pole fire. Initial analysis indicates the ignition was caused by tracking. The fire damaged the crossarm. The ensuing fire was contained to the pole. This incident resulted in an outage affecting 30 customers at 2100 hours on October 17, 2021. Power was restored to all customer at 1432 hours on October 18, 2021. A PG&amp;E Troubleman repaired the damaged crossarm on October 18, 2021."/>
    <s v="PG&amp;E"/>
    <s v="Other"/>
    <s v="Pole"/>
    <s v="D"/>
    <s v="D"/>
    <s v="Structure-PG&amp;E only"/>
    <s v="Burnt Off Crossarm"/>
    <m/>
    <m/>
    <m/>
    <m/>
    <s v="Contamination"/>
    <s v="Contamination"/>
    <s v="Tracking"/>
    <s v="Y"/>
    <s v="Overhead"/>
    <x v="0"/>
    <s v="Crossarm"/>
    <s v="Crossarm"/>
    <n v="100932309"/>
    <s v=" "/>
    <x v="0"/>
    <n v="37.639931400000002"/>
    <n v="-122.09439512"/>
    <s v="Alameda"/>
    <s v="MT EDEN 1103"/>
    <n v="12000"/>
    <s v="MT EDEN 1103CB"/>
    <x v="0"/>
    <s v="Unknown"/>
    <s v="Urban"/>
    <s v="Grass Fuel Model"/>
    <s v="Grass"/>
    <s v="N"/>
    <m/>
    <m/>
    <m/>
    <m/>
    <s v="N"/>
    <s v="N"/>
    <m/>
    <m/>
    <s v="2021-10-19"/>
    <m/>
    <m/>
    <m/>
    <m/>
    <m/>
    <m/>
    <m/>
    <m/>
    <m/>
    <m/>
    <m/>
    <m/>
    <m/>
    <m/>
    <m/>
    <m/>
    <m/>
    <m/>
    <m/>
    <s v="  "/>
    <s v="MISSION"/>
    <s v="HAYWARD 06"/>
    <m/>
    <n v="44489"/>
    <s v="1500245"/>
    <s v="T005426613"/>
    <s v="UNKNOWN"/>
    <s v="1387 THORNWALL LN"/>
    <s v="HAYWARD"/>
    <n v="37.639420000000001"/>
    <n v="-122.09366"/>
    <s v="IXA2"/>
    <s v="ARAQUISTAIN, IGNACIO"/>
    <n v="13761103"/>
    <m/>
    <n v="9111"/>
    <m/>
    <s v="Field Remarks: BURNT OFF XARM IN REAR OF 1390 HOMESTEAD LN; Dispatcher Remarks: nan; Office Remarks: AXS-DOG/GATE SYS VERY CONCERN SUSPENDED ON POLE AND HAS POOLHOUSE IS SURGING, POWER LINE IS SITTING, WOOD HOUSING BLEW AND IS IN  THE BACKYARD.DOGS ARE LOCKED UP . WILL NEED TO ENTER THROUGH THE HOUSE.  POLE IS IN ACTUALLY IN NEIGHBORING HOME BACK YARD.1390"/>
    <m/>
    <m/>
    <m/>
    <m/>
    <m/>
    <m/>
    <m/>
    <m/>
    <m/>
    <m/>
    <m/>
    <m/>
    <m/>
    <m/>
    <m/>
    <m/>
    <m/>
    <m/>
    <m/>
    <m/>
    <m/>
    <m/>
    <m/>
    <m/>
    <m/>
    <m/>
    <m/>
    <m/>
    <m/>
    <m/>
    <s v="FIRE, POLE"/>
    <s v="CROSSARM, WOOD"/>
    <m/>
    <s v="  "/>
    <m/>
    <m/>
    <m/>
    <m/>
    <m/>
    <m/>
    <m/>
    <m/>
    <m/>
    <m/>
    <m/>
    <m/>
    <m/>
    <m/>
    <m/>
    <m/>
    <m/>
    <m/>
    <m/>
    <m/>
    <m/>
    <m/>
    <m/>
    <m/>
    <m/>
    <m/>
    <m/>
    <m/>
    <m/>
    <m/>
    <m/>
    <m/>
    <m/>
    <m/>
    <m/>
    <m/>
    <m/>
    <m/>
    <m/>
    <m/>
    <m/>
    <m/>
    <m/>
    <m/>
    <m/>
    <m/>
    <m/>
  </r>
  <r>
    <n v="1981"/>
    <s v="KRJ7"/>
    <s v="3 - QC Complete"/>
    <n v="44510"/>
    <n v="44617"/>
    <s v="Pole fire, crossarm burnt and broke in half. The fire seems to be limited to the pole. This information is preliminary. "/>
    <s v="\\fxshare-nas05\quotashare-fs01\ESA\5 - Ignition Tracking\2021_Ignition_QC_Folders\20211018_1500607_nan_nan_T005426559"/>
    <s v=" "/>
    <s v="Y"/>
    <s v="KRJ7"/>
    <s v="Outage time updated, Materials at origin from pole to crossarm, Suspected event/Failure driver/sub driver changed from equipment failure to tracking"/>
    <n v="44510"/>
    <m/>
    <s v="Not In Scope"/>
    <m/>
    <m/>
    <m/>
    <m/>
    <m/>
    <m/>
    <m/>
    <m/>
    <m/>
    <m/>
    <m/>
    <m/>
    <m/>
    <m/>
    <m/>
    <m/>
    <m/>
    <m/>
    <m/>
    <m/>
    <m/>
    <m/>
    <m/>
    <m/>
    <m/>
    <m/>
    <m/>
    <m/>
    <m/>
    <m/>
    <m/>
    <m/>
    <m/>
    <m/>
    <m/>
    <m/>
    <m/>
    <m/>
    <m/>
    <m/>
    <m/>
    <m/>
    <m/>
    <m/>
    <m/>
    <m/>
    <s v=" "/>
    <x v="68"/>
    <s v="07:11:00"/>
    <n v="44487"/>
    <s v="07:00:00"/>
    <s v="FAS"/>
    <s v="Y"/>
    <s v="N"/>
    <s v="1500618, 1500607, 1501419"/>
    <s v="21-0132341"/>
    <m/>
    <s v="T005426559, T005426560, T005426562"/>
    <n v="122219998"/>
    <m/>
    <m/>
    <m/>
    <s v=" "/>
    <x v="0"/>
    <x v="0"/>
    <s v="N"/>
    <s v="N"/>
    <s v="N"/>
    <s v="On October 18, 2021 at 0700 hours, a PG&amp;E Troubleman was dispatched to the Magunden 1104 12kV Distribution Circuit in the vicinity of Eucalyptus Drive and Denison Lane, Bakersfield in response to a pole fire. Initial analysis indicates tracking caused the ignition. A primary dead end crossarm is suspected to be the origin point of the fire and resulted in 156 customers experienced an outage. The ensuing fire was contained to PG&amp;E assets and it is unknown who suppressed the fire. PG&amp;E Crew replaced the damaged crossarm on October 18, 2021."/>
    <s v="PG&amp;E"/>
    <s v="Other"/>
    <s v="Crossarm"/>
    <s v="D"/>
    <s v="D"/>
    <s v="Structure-PG&amp;E only"/>
    <m/>
    <m/>
    <m/>
    <m/>
    <m/>
    <s v="Contamination"/>
    <s v="Contamination"/>
    <s v="Tracking"/>
    <s v="Y"/>
    <s v="Overhead"/>
    <x v="0"/>
    <s v="Crossarm"/>
    <s v="Crossarm"/>
    <n v="100138440"/>
    <s v=" "/>
    <x v="0"/>
    <n v="35.3654484833"/>
    <n v="-118.9214204856"/>
    <s v="Kern"/>
    <s v="MAGUNDEN 1104"/>
    <n v="12000"/>
    <s v="MAGUNDEN 1104CB"/>
    <x v="0"/>
    <s v="Unknown"/>
    <s v="Urban"/>
    <s v="Fire-resistive fuel bed"/>
    <m/>
    <s v="N"/>
    <m/>
    <m/>
    <m/>
    <m/>
    <s v="N"/>
    <s v="N"/>
    <m/>
    <m/>
    <s v="2021-10-19"/>
    <m/>
    <m/>
    <m/>
    <m/>
    <m/>
    <m/>
    <m/>
    <m/>
    <m/>
    <m/>
    <m/>
    <m/>
    <m/>
    <m/>
    <m/>
    <m/>
    <m/>
    <m/>
    <m/>
    <s v=" "/>
    <s v="KERN"/>
    <s v="BAKERSFIELD 05"/>
    <m/>
    <s v="20211018 07:11"/>
    <s v="1500607"/>
    <s v="T005426559"/>
    <s v="UNKNOWN"/>
    <s v="DENNISON LN ADND EUCAL"/>
    <s v="BAKERSFIELD"/>
    <n v="35.368850000000002"/>
    <n v="-118.9145"/>
    <s v="D3PJ"/>
    <s v="PEREZ, DAVID"/>
    <n v="252771104"/>
    <m/>
    <n v="9002"/>
    <m/>
    <s v="Field Remarks: Burnt cross arm at Eucalyptus and Denison. Outage switching completed by Tman Salyers.; Dispatcher Remarks: nan; Office Remarks: AXS-. TRANSMISSION T MAN MORALES REPORTING POLE FIRE; CALL FOR MORE INFO "/>
    <m/>
    <m/>
    <m/>
    <m/>
    <m/>
    <m/>
    <m/>
    <m/>
    <m/>
    <m/>
    <m/>
    <m/>
    <m/>
    <m/>
    <m/>
    <m/>
    <m/>
    <m/>
    <m/>
    <m/>
    <m/>
    <m/>
    <m/>
    <m/>
    <m/>
    <m/>
    <m/>
    <m/>
    <m/>
    <m/>
    <s v="FIRE, POLE"/>
    <s v="POLE-WOOD"/>
    <m/>
    <s v=" "/>
    <m/>
    <m/>
    <m/>
    <m/>
    <m/>
    <m/>
    <m/>
    <m/>
    <m/>
    <m/>
    <m/>
    <m/>
    <m/>
    <m/>
    <m/>
    <m/>
    <m/>
    <m/>
    <m/>
    <m/>
    <m/>
    <m/>
    <m/>
    <m/>
    <m/>
    <m/>
    <m/>
    <m/>
    <m/>
    <m/>
    <m/>
    <m/>
    <m/>
    <m/>
    <m/>
    <m/>
    <m/>
    <m/>
    <m/>
    <m/>
    <m/>
    <m/>
    <m/>
    <m/>
    <m/>
    <m/>
    <m/>
  </r>
  <r>
    <n v="1980"/>
    <s v="FJGE"/>
    <s v="3 - QC Complete"/>
    <n v="44537"/>
    <n v="44617"/>
    <s v="Pole fire, crossarm burnt at the bolt and broke in half. The fire seems to be limited to the pole. This information is preliminary. "/>
    <s v="\\fxshare-nas05\quotashare-fs01\ESA\5 - Ignition Tracking\2021_Ignition_QC_Folders\20211018_1500622_nan_nan_T005426548"/>
    <s v=" "/>
    <s v="Y"/>
    <s v="FJGE"/>
    <s v="FNL updated per OIS, Fire lat/long updated per SAP equip # 101861045, Circuit pdated from San Miguel 1104 to San Miguel 1106 per Edgis, Circuit protection zone updated from San Miguel 1104CB to San Miguel 1106CB per Edgis"/>
    <n v="44533"/>
    <m/>
    <s v="Not In Scope"/>
    <m/>
    <m/>
    <m/>
    <m/>
    <m/>
    <m/>
    <m/>
    <m/>
    <m/>
    <m/>
    <m/>
    <m/>
    <m/>
    <m/>
    <m/>
    <m/>
    <m/>
    <m/>
    <m/>
    <m/>
    <m/>
    <m/>
    <m/>
    <m/>
    <m/>
    <m/>
    <m/>
    <m/>
    <m/>
    <m/>
    <m/>
    <m/>
    <s v="N"/>
    <m/>
    <m/>
    <m/>
    <m/>
    <m/>
    <m/>
    <s v="Y"/>
    <n v="44533"/>
    <n v="44537"/>
    <s v="BCA3"/>
    <s v="Bryan Anderson: 805-459-7704…left VM"/>
    <s v="Per T-Man, fire was contained to pole, was self-exinguished, and was caused by tracking.  "/>
    <m/>
    <s v=" "/>
    <x v="68"/>
    <s v="07:07:00"/>
    <n v="44487"/>
    <s v="07:01:00"/>
    <s v="ILIS/OIS"/>
    <s v="Y"/>
    <s v="N"/>
    <n v="1500622"/>
    <s v="21-0132349"/>
    <m/>
    <s v="T005426548"/>
    <n v="122219700"/>
    <m/>
    <m/>
    <m/>
    <s v=" "/>
    <x v="0"/>
    <x v="0"/>
    <s v="N"/>
    <s v="N"/>
    <s v="N"/>
    <s v="On October 18, 2021 at 0707 hours, a PG&amp;E Troubleman was dispatched to the San Mateo 1106 12kV Distribution Circuit in the vicinity Indian Valley Road and Hidden Creek Road, Paso Robles in response to a pole fire.  Initial analysis indicates tracking caused the ignition.  A pole is suspected to be the origin point of the fire and resulted in an outage for 326 customers.  The ensuing fire was contained to PG&amp;E assets and the fire self-extinguished.  A PG&amp;E Crew replaced a damaged pole, crossarm, and down guy on October 18, 2021.  "/>
    <s v="PG&amp;E"/>
    <s v="Other"/>
    <s v="Pole"/>
    <s v="D"/>
    <s v="D"/>
    <s v="Structure-PG&amp;E only"/>
    <s v="Fire contained to pole only."/>
    <m/>
    <m/>
    <m/>
    <m/>
    <s v="Equipment - PG&amp;E"/>
    <s v="Contamination"/>
    <s v="Tracking"/>
    <s v="N"/>
    <s v="Overhead"/>
    <x v="0"/>
    <s v="Pole"/>
    <s v="Pole, Crossarm, Down guy"/>
    <n v="101861045"/>
    <s v=" "/>
    <x v="0"/>
    <n v="35.801925054599998"/>
    <n v="-120.7156465744"/>
    <s v="San Luis Obispo"/>
    <s v="SAN MIGUEL 1106"/>
    <n v="12000"/>
    <s v="SAN MIGUEL 1106CB"/>
    <x v="0"/>
    <s v="Self Extinguished "/>
    <s v="Herbaceous"/>
    <s v="Brush fuel model"/>
    <s v="Brush"/>
    <s v="N"/>
    <m/>
    <m/>
    <m/>
    <m/>
    <s v="N"/>
    <s v="N"/>
    <m/>
    <m/>
    <s v="2021-10-19"/>
    <m/>
    <m/>
    <m/>
    <m/>
    <m/>
    <m/>
    <m/>
    <m/>
    <m/>
    <m/>
    <m/>
    <m/>
    <m/>
    <m/>
    <m/>
    <m/>
    <m/>
    <m/>
    <m/>
    <s v="  "/>
    <s v="LOS PADRES"/>
    <s v="TEMPLETON 03"/>
    <m/>
    <n v="44489"/>
    <s v="1500622"/>
    <s v="T005426548"/>
    <m/>
    <s v="CROSS CANYON RD WELL 3"/>
    <s v="PASO ROBLES"/>
    <n v="35.752160000000003"/>
    <n v="-120.68389999999999"/>
    <s v="BCA3"/>
    <s v="ANDERSON, BRYAN"/>
    <n v="18266"/>
    <m/>
    <n v="9002"/>
    <m/>
    <s v="Field Remarks: POLE FIRE BURNED X-ARM AT BOLT; Dispatcher Remarks: nan; Office Remarks: SMART MTR AUTO-GENERATED TAG "/>
    <m/>
    <m/>
    <m/>
    <m/>
    <m/>
    <m/>
    <m/>
    <m/>
    <m/>
    <m/>
    <m/>
    <m/>
    <m/>
    <m/>
    <m/>
    <m/>
    <m/>
    <m/>
    <m/>
    <m/>
    <m/>
    <m/>
    <m/>
    <m/>
    <m/>
    <m/>
    <m/>
    <m/>
    <m/>
    <m/>
    <s v="FIRE, POLE"/>
    <s v="CROSSARM, WOOD"/>
    <m/>
    <s v="  "/>
    <m/>
    <m/>
    <m/>
    <m/>
    <m/>
    <m/>
    <m/>
    <m/>
    <m/>
    <m/>
    <m/>
    <m/>
    <m/>
    <m/>
    <m/>
    <m/>
    <m/>
    <m/>
    <m/>
    <m/>
    <m/>
    <m/>
    <m/>
    <m/>
    <m/>
    <m/>
    <m/>
    <m/>
    <m/>
    <m/>
    <m/>
    <m/>
    <m/>
    <m/>
    <m/>
    <m/>
    <m/>
    <m/>
    <m/>
    <m/>
    <m/>
    <m/>
    <m/>
    <m/>
    <m/>
    <m/>
    <m/>
  </r>
  <r>
    <n v="1979"/>
    <s v="FJGE"/>
    <s v="3 - QC Complete"/>
    <n v="44552"/>
    <n v="44617"/>
    <s v="Pole fire burnt at the transformer. The fire seems to be limited to the pole. This information is preliminary. "/>
    <s v="\\fxshare-nas05\quotashare-fs01\ESA\5 - Ignition Tracking\2021_Ignition_QC_Folders\20211018_1500618_nan_nan_T005426536"/>
    <s v=" "/>
    <s v="Y"/>
    <s v="FJGE"/>
    <s v="FNL updated per OIS, Fire lat/long updated per SAP Equip # 100252244"/>
    <n v="44552"/>
    <m/>
    <s v="Not In Scope"/>
    <m/>
    <m/>
    <m/>
    <m/>
    <m/>
    <m/>
    <m/>
    <m/>
    <m/>
    <m/>
    <m/>
    <m/>
    <m/>
    <m/>
    <m/>
    <m/>
    <m/>
    <m/>
    <m/>
    <m/>
    <m/>
    <m/>
    <m/>
    <m/>
    <m/>
    <m/>
    <m/>
    <m/>
    <m/>
    <m/>
    <m/>
    <m/>
    <s v="N"/>
    <m/>
    <m/>
    <m/>
    <m/>
    <m/>
    <m/>
    <s v="N"/>
    <m/>
    <m/>
    <m/>
    <m/>
    <m/>
    <m/>
    <s v=" "/>
    <x v="68"/>
    <s v="07:00:00"/>
    <n v="44487"/>
    <s v="07:00:00"/>
    <s v="ILIS/OIS"/>
    <s v="Y"/>
    <s v="N"/>
    <n v="1500618"/>
    <s v="21-0132341"/>
    <m/>
    <s v="T005426536"/>
    <n v="122219629"/>
    <m/>
    <m/>
    <m/>
    <s v=" "/>
    <x v="0"/>
    <x v="0"/>
    <s v="N"/>
    <s v="N"/>
    <s v="N"/>
    <s v="On October 18, 2021 at 0704 hours, a PG&amp;E Troubleman was dispatched to the Columbus 1109 12kV Distribution Circuit in the vicinity of Braeburn Drive and Sterling Road, Bakersfield, in response to a pole fire.  Initial analysis indicated equipment failure caused the ignition.  The pole is suspected to be the origin point of the fire which resulted in an outage for 156 customers.  The ensuing fire was contained to PG&amp;E assets and the Bakersfield Fire Department suppressed the fire.  A PG&amp;E crew replaced the damaged pole on October 18, 2021."/>
    <s v="PG&amp;E"/>
    <s v="Other"/>
    <s v="Pole"/>
    <s v="D"/>
    <s v="D"/>
    <s v="Structure-PG&amp;E only"/>
    <s v="Fire contained to pole only."/>
    <m/>
    <m/>
    <m/>
    <m/>
    <s v="Equipment - PG&amp;E"/>
    <s v="All types of equipment / facility failure"/>
    <s v="Transformer failure"/>
    <s v="Y"/>
    <s v="Overhead"/>
    <x v="0"/>
    <s v="Pole"/>
    <s v="Pole"/>
    <n v="100252244"/>
    <s v=" "/>
    <x v="0"/>
    <n v="35.386790187999999"/>
    <n v="-118.9408504029"/>
    <s v="Kern"/>
    <s v="COLUMBUS 1109"/>
    <n v="12000"/>
    <s v="COLUMBUS 1109CB"/>
    <x v="0"/>
    <s v="Bakersfield FD"/>
    <s v="Urban"/>
    <s v="Grass Fuel Model"/>
    <s v="Grass"/>
    <s v="N"/>
    <m/>
    <m/>
    <m/>
    <m/>
    <s v="N"/>
    <s v="N"/>
    <m/>
    <m/>
    <s v="2021-10-19"/>
    <m/>
    <m/>
    <m/>
    <m/>
    <m/>
    <m/>
    <m/>
    <m/>
    <m/>
    <m/>
    <m/>
    <m/>
    <m/>
    <m/>
    <m/>
    <m/>
    <m/>
    <m/>
    <m/>
    <s v="  "/>
    <s v="KERN"/>
    <s v="BAKERSFIELD 04"/>
    <m/>
    <n v="44489"/>
    <s v="1500618"/>
    <s v="T005426536"/>
    <s v="4272"/>
    <s v="COUNTRY CLUB DR"/>
    <s v="BAKERSFIELD"/>
    <n v="35.386989999999997"/>
    <n v="-118.93304999999999"/>
    <s v="D3PJ"/>
    <s v="PEREZ, DAVID"/>
    <n v="253951109"/>
    <m/>
    <n v="9110"/>
    <m/>
    <s v="Field Remarks: Pole fire at 3709 Brae burn at the TX level. I deenergeized primary for FD to put fire out and cut open corner to get some customers back energized. I notified MC supervisor and completed ATag for repairs.; Dispatcher Remarks: nan; Office Remarks: SMART MTR AUTO-GENERATED TAG "/>
    <m/>
    <m/>
    <m/>
    <m/>
    <m/>
    <m/>
    <m/>
    <m/>
    <m/>
    <m/>
    <m/>
    <m/>
    <m/>
    <m/>
    <m/>
    <m/>
    <m/>
    <m/>
    <m/>
    <m/>
    <m/>
    <m/>
    <m/>
    <m/>
    <m/>
    <m/>
    <m/>
    <m/>
    <m/>
    <m/>
    <s v="FIRE, POLE"/>
    <s v="POLE-WOOD"/>
    <m/>
    <s v="  "/>
    <m/>
    <m/>
    <m/>
    <m/>
    <m/>
    <m/>
    <m/>
    <m/>
    <m/>
    <m/>
    <m/>
    <m/>
    <m/>
    <m/>
    <m/>
    <m/>
    <m/>
    <m/>
    <m/>
    <m/>
    <m/>
    <m/>
    <m/>
    <m/>
    <m/>
    <m/>
    <m/>
    <m/>
    <m/>
    <m/>
    <m/>
    <m/>
    <m/>
    <m/>
    <m/>
    <m/>
    <m/>
    <m/>
    <m/>
    <m/>
    <m/>
    <m/>
    <m/>
    <m/>
    <m/>
    <m/>
    <m/>
  </r>
  <r>
    <n v="1978"/>
    <s v="FJGE"/>
    <s v="3 - QC Complete"/>
    <n v="44552"/>
    <n v="44617"/>
    <s v="Pole fire, the fire seems to be limited to the pole. There was rain and strong winds in the area. This information is preliminary. "/>
    <s v="\\fxshare-nas05\quotashare-fs01\ESA\5 - Ignition Tracking\2021_Ignition_QC_Folders\20211018_1500579_nan_nan_T005426475"/>
    <s v=" "/>
    <s v="Y"/>
    <s v="FJGE"/>
    <s v="Fire lat/long updated per OIS"/>
    <n v="44552"/>
    <m/>
    <s v="Not In Scope"/>
    <m/>
    <m/>
    <m/>
    <m/>
    <m/>
    <m/>
    <m/>
    <m/>
    <m/>
    <m/>
    <m/>
    <m/>
    <m/>
    <m/>
    <m/>
    <m/>
    <m/>
    <m/>
    <m/>
    <m/>
    <m/>
    <m/>
    <m/>
    <m/>
    <m/>
    <m/>
    <m/>
    <m/>
    <m/>
    <m/>
    <m/>
    <m/>
    <s v="N"/>
    <m/>
    <m/>
    <m/>
    <m/>
    <m/>
    <m/>
    <s v="N"/>
    <m/>
    <m/>
    <m/>
    <m/>
    <m/>
    <m/>
    <s v=" "/>
    <x v="68"/>
    <s v="06:17:00"/>
    <n v="44487"/>
    <s v="06:28:00"/>
    <s v="FAS"/>
    <s v="Y"/>
    <s v="N"/>
    <s v="1500579, 8763167"/>
    <s v="21-0132320"/>
    <m/>
    <s v="T005426475"/>
    <s v="122219038, 122218000"/>
    <m/>
    <m/>
    <m/>
    <s v=" "/>
    <x v="0"/>
    <x v="0"/>
    <s v="N"/>
    <s v="N"/>
    <s v="N"/>
    <s v="On October 18, 2021 at 0628 hours, a PG&amp;E Troubleman was dispatched to the Hunter Point (P) 1102 12kV Distribution Circuit near Charter Oak Ave and Augusta Street, San Francisco, in response to a pole fire.  Initial analysis indicates equipment failure caused the ignition which subsequently resulted in an outage for 12 customers.  The ensuing fire was contained to PG&amp;E assets and it is unknown who suppressed the fire.  A PG&amp;E crew replaced the damaged crossarm on October 18, 2021.  "/>
    <s v="PG&amp;E"/>
    <s v="Other"/>
    <s v="Pole"/>
    <s v="D"/>
    <s v="D"/>
    <s v="Structure-PG&amp;E only"/>
    <s v="Fire contained to pole only."/>
    <m/>
    <m/>
    <m/>
    <m/>
    <s v="Equipment - PG&amp;E"/>
    <s v="All types of equipment / facility failure"/>
    <s v="Weather - High Winds"/>
    <s v="Y"/>
    <s v="Overhead"/>
    <x v="0"/>
    <s v="Pole"/>
    <s v="Crossarm"/>
    <n v="101829909"/>
    <s v=" "/>
    <x v="0"/>
    <n v="37.734458714900001"/>
    <n v="-122.40439193829999"/>
    <s v="San Francisco"/>
    <s v="HUNTERS POINT (P) 1102"/>
    <n v="12000"/>
    <s v="HUNTERS POINT (P) 110212301"/>
    <x v="0"/>
    <s v="Unknown"/>
    <s v="Urban"/>
    <s v="Fire-resistive fuel bed"/>
    <s v="Cement/Asphalt"/>
    <s v="N"/>
    <m/>
    <m/>
    <m/>
    <m/>
    <s v="N"/>
    <s v="N"/>
    <m/>
    <m/>
    <s v="2021-10-19"/>
    <m/>
    <m/>
    <m/>
    <m/>
    <m/>
    <m/>
    <m/>
    <m/>
    <m/>
    <m/>
    <m/>
    <m/>
    <m/>
    <m/>
    <m/>
    <m/>
    <m/>
    <m/>
    <m/>
    <s v="  "/>
    <s v="SAN FRANCISCO"/>
    <s v="SAN FRANCISCO 09"/>
    <m/>
    <n v="44489"/>
    <s v="1500579"/>
    <s v="T005426475"/>
    <s v="193"/>
    <s v="CHARTER OAK AVE"/>
    <s v="SAN FRANCISC"/>
    <n v="37.734459999999999"/>
    <n v="-122.4044"/>
    <s v="GXL8"/>
    <s v="LEE, GLENN"/>
    <n v="22331102"/>
    <m/>
    <n v="9111"/>
    <m/>
    <s v="Field Remarks: POLE TOP FIRE,  MADE SAFE.  WILL ISSUE EC TAG FOR CREW TO MAKE REPAIRS.; Dispatcher Remarks: nan; Office Remarks: A:UNK;X:UNK;R:STANDING BY  PGE EMPLOYEE NEEDS TO BE RELIEVED; DIXON PHONE# 415-299-3017, PWR-Y "/>
    <m/>
    <m/>
    <m/>
    <m/>
    <m/>
    <m/>
    <m/>
    <m/>
    <m/>
    <m/>
    <m/>
    <m/>
    <m/>
    <m/>
    <m/>
    <m/>
    <m/>
    <m/>
    <m/>
    <m/>
    <m/>
    <m/>
    <m/>
    <m/>
    <m/>
    <m/>
    <m/>
    <m/>
    <m/>
    <m/>
    <s v="OVERHEAD"/>
    <s v="POLE-WOOD"/>
    <m/>
    <s v="  "/>
    <m/>
    <m/>
    <m/>
    <m/>
    <m/>
    <m/>
    <m/>
    <m/>
    <m/>
    <m/>
    <m/>
    <m/>
    <m/>
    <m/>
    <m/>
    <m/>
    <m/>
    <m/>
    <m/>
    <m/>
    <m/>
    <m/>
    <m/>
    <m/>
    <m/>
    <m/>
    <m/>
    <m/>
    <m/>
    <m/>
    <m/>
    <m/>
    <m/>
    <m/>
    <m/>
    <m/>
    <m/>
    <m/>
    <m/>
    <m/>
    <m/>
    <m/>
    <m/>
    <m/>
    <m/>
    <m/>
    <m/>
  </r>
  <r>
    <n v="1977"/>
    <s v="FJGE"/>
    <s v="3 - QC Complete"/>
    <n v="44551"/>
    <n v="44617"/>
    <s v="Pole fire, crew to replaced two burnt crossarm and pole will be replaced at a later date. The fire seems to be limited to the pole. This information is preliminary. "/>
    <s v="\\fxshare-nas05\quotashare-fs01\ESA\5 - Ignition Tracking\2021_Ignition_QC_Folders\20211018_1500547_nan_nan_T005426427"/>
    <s v=" "/>
    <s v="Y"/>
    <s v="FJGE"/>
    <s v="FNL updated per OIS, Fire lat/long  updated per SAP equip #100234530,Suspected initiating event changed to Contact-Animal-Nest per TM comments, Failure Driver changed to Contact from object per TM comments, Failure Sub driver changed to Nest contact per TM comments"/>
    <n v="44551"/>
    <m/>
    <s v="Not In Scope"/>
    <m/>
    <m/>
    <m/>
    <m/>
    <m/>
    <m/>
    <m/>
    <m/>
    <m/>
    <m/>
    <m/>
    <m/>
    <m/>
    <m/>
    <m/>
    <m/>
    <m/>
    <m/>
    <m/>
    <m/>
    <m/>
    <m/>
    <m/>
    <m/>
    <m/>
    <m/>
    <m/>
    <m/>
    <m/>
    <m/>
    <m/>
    <m/>
    <s v="N"/>
    <m/>
    <m/>
    <m/>
    <m/>
    <m/>
    <m/>
    <s v="Y"/>
    <n v="44551"/>
    <n v="44551"/>
    <s v="SCTB"/>
    <s v="Sean Tallman 661-619-8501"/>
    <s v="TM stated fire was contained to pole and self suppressed.  TM stated cause of fire was large nest on top of pole which contained pieces of metal in it.  "/>
    <m/>
    <s v=" "/>
    <x v="68"/>
    <s v="05:22:00"/>
    <n v="44487"/>
    <s v="05:04:00"/>
    <s v="FAS"/>
    <s v="Y"/>
    <s v="N"/>
    <n v="1500547"/>
    <s v="21-0132382"/>
    <m/>
    <s v="T005426427"/>
    <n v="122219865"/>
    <m/>
    <m/>
    <m/>
    <s v=" "/>
    <x v="0"/>
    <x v="0"/>
    <s v="N"/>
    <s v="N"/>
    <s v="N"/>
    <s v="On October 18, 2021 at 0522 hours, a PG&amp;E Troubleman was dispatched to Carrizo Plains 1101 12 kV Distribution Circuit in the vicinity of Great Falls Road and Greybriar Trail, California, in response to a pole fire.  Initial analysis indicates the ignition was caused by a bird’s nest.  A crossarm is suspected to be the origin point of the fire and resulted in 41 customers experienced an outage.  The ensuing fire was contained to PG&amp;E assets and self-extinguished.  A PG&amp;E crew responded on October 18, 2021 and replaced a damaged crossarm.  "/>
    <s v="PG&amp;E"/>
    <s v="Other"/>
    <s v="Pole"/>
    <s v="D"/>
    <s v="D"/>
    <s v="Structure-PG&amp;E only"/>
    <s v="Fire contained to pole"/>
    <m/>
    <m/>
    <m/>
    <m/>
    <s v="Contact - Animal - Nest"/>
    <s v="Contact from object"/>
    <s v="Nest Contact"/>
    <s v="N"/>
    <s v="Overhead"/>
    <x v="0"/>
    <s v="Crossarm"/>
    <s v="Crossarm"/>
    <n v="100234530"/>
    <s v=" "/>
    <x v="0"/>
    <n v="35.300498955199998"/>
    <n v="-120.00912525779999"/>
    <s v="San Luis Obispo"/>
    <s v="CARRIZO PLAINS 1101"/>
    <n v="12000"/>
    <s v="CARRIZO PLAINS 1101384116"/>
    <x v="0"/>
    <s v="Self Extinguished"/>
    <s v="Herbaceous"/>
    <s v="Fire-resistive fuel bed"/>
    <s v="Dirt"/>
    <s v="N"/>
    <m/>
    <m/>
    <m/>
    <m/>
    <s v="N"/>
    <s v="N"/>
    <m/>
    <m/>
    <s v="2021-10-19"/>
    <m/>
    <m/>
    <m/>
    <m/>
    <m/>
    <m/>
    <m/>
    <m/>
    <m/>
    <m/>
    <m/>
    <m/>
    <m/>
    <m/>
    <m/>
    <m/>
    <m/>
    <m/>
    <m/>
    <s v=" "/>
    <s v="KERN"/>
    <s v="TAFT 02"/>
    <m/>
    <s v="20211018 05:22"/>
    <s v="1500547"/>
    <s v="T005426427"/>
    <s v="10235"/>
    <s v="GAVIOTA TRAIL"/>
    <s v="CALIFORNIA V"/>
    <n v="35.293230000000001"/>
    <n v="-119.98809"/>
    <s v="SCTB"/>
    <s v="TALLMAN, SEAN"/>
    <n v="253461101"/>
    <m/>
    <n v="9002"/>
    <m/>
    <s v="Field Remarks: crew to replace burnt steel arms and change pole at later date; Dispatcher Remarks: nan; Office Remarks: IVR,MTR UNK ON,NO DOG,NO LOCKED GATE "/>
    <m/>
    <m/>
    <m/>
    <m/>
    <m/>
    <m/>
    <m/>
    <m/>
    <m/>
    <m/>
    <m/>
    <m/>
    <m/>
    <m/>
    <m/>
    <m/>
    <m/>
    <m/>
    <m/>
    <m/>
    <m/>
    <m/>
    <m/>
    <m/>
    <m/>
    <m/>
    <m/>
    <m/>
    <m/>
    <m/>
    <s v="FIRE, POLE"/>
    <s v="CROSSARM, STEEL"/>
    <m/>
    <s v=" "/>
    <m/>
    <m/>
    <m/>
    <m/>
    <m/>
    <m/>
    <m/>
    <m/>
    <m/>
    <m/>
    <m/>
    <m/>
    <m/>
    <m/>
    <m/>
    <m/>
    <m/>
    <m/>
    <m/>
    <m/>
    <m/>
    <m/>
    <m/>
    <m/>
    <m/>
    <m/>
    <m/>
    <m/>
    <m/>
    <m/>
    <m/>
    <m/>
    <m/>
    <m/>
    <m/>
    <m/>
    <m/>
    <m/>
    <m/>
    <m/>
    <m/>
    <m/>
    <m/>
    <m/>
    <m/>
    <m/>
    <m/>
  </r>
  <r>
    <n v="1975"/>
    <s v="FJGE"/>
    <s v="3 - QC Complete"/>
    <n v="44550"/>
    <n v="44617"/>
    <s v="Pole and transformer CGC: 516013281565 burnt, rain may have caused the ignition. The fire seems to be limited to the pole. This information is preliminary. "/>
    <s v="\\fxshare-nas05\quotashare-fs01\ESA\5 - Ignition Tracking\2021_Ignition_QC_Folders\20211018_1500545_nan_nan_T005427522"/>
    <s v=" "/>
    <s v="Y"/>
    <s v="FJGE"/>
    <s v="Created time updated per FAS, FNL updated per FAS, fire lat/long updated per SAP ID# 100152931"/>
    <n v="44550"/>
    <m/>
    <s v="Not In Scope"/>
    <m/>
    <m/>
    <m/>
    <m/>
    <m/>
    <m/>
    <m/>
    <m/>
    <m/>
    <m/>
    <m/>
    <m/>
    <m/>
    <m/>
    <m/>
    <m/>
    <m/>
    <m/>
    <m/>
    <m/>
    <m/>
    <m/>
    <m/>
    <m/>
    <m/>
    <m/>
    <m/>
    <m/>
    <m/>
    <m/>
    <m/>
    <m/>
    <s v="N"/>
    <m/>
    <m/>
    <m/>
    <m/>
    <m/>
    <m/>
    <s v="N"/>
    <m/>
    <m/>
    <m/>
    <m/>
    <m/>
    <m/>
    <s v=" "/>
    <x v="68"/>
    <s v="15:11:00"/>
    <n v="44487"/>
    <s v="04:56:00"/>
    <s v="FAS"/>
    <s v="Y"/>
    <s v="N"/>
    <n v="1500545"/>
    <s v="21-0132301"/>
    <m/>
    <s v="T005427522"/>
    <s v="122223798, 122219703"/>
    <m/>
    <m/>
    <m/>
    <s v=" "/>
    <x v="0"/>
    <x v="0"/>
    <s v="N"/>
    <s v="N"/>
    <s v="N"/>
    <s v="On October 18, 2021 at 0456 hours, a PG&amp;E Troubleman was dispatched to the Smyrna 1106 12kV Distribution Circuit in the vicinity of Palm Avenue and Schuster Road, Wasco, in response to a pole fire.  Initial analysis indicates tracking caused the ignition which resulted in an outage for 168 customers.  The ensuing fire was contained to PG&amp;E assets and it is unknown how the fire was suppressed.  A PG&amp;E crew replaced a damaged crossarm, cutout, and transformer on October 18, 2021.  "/>
    <s v="PG&amp;E"/>
    <s v="Other"/>
    <s v="Pole"/>
    <s v="D"/>
    <s v="D"/>
    <s v="Structure-PG&amp;E only"/>
    <s v="Fire limited to pole"/>
    <m/>
    <m/>
    <m/>
    <m/>
    <s v="Equipment - PG&amp;E"/>
    <s v="Contamination"/>
    <s v="Tracking"/>
    <s v="N"/>
    <s v="Overhead"/>
    <x v="0"/>
    <s v="Pole"/>
    <s v="Crossarm, Cutout, Tranformer"/>
    <n v="100152931"/>
    <s v=" "/>
    <x v="0"/>
    <n v="35.733979740800002"/>
    <n v="-119.3437824384"/>
    <s v="Kern"/>
    <s v="SMYRNA 1106"/>
    <n v="12000"/>
    <s v="SMYRNA 1106CB"/>
    <x v="0"/>
    <s v="Unknown"/>
    <s v="Agriculture"/>
    <s v="Grass Fuel Model"/>
    <s v="Grass &amp; Crops"/>
    <s v="N"/>
    <m/>
    <m/>
    <m/>
    <m/>
    <s v="N"/>
    <s v="N"/>
    <m/>
    <m/>
    <s v="2021-10-19"/>
    <m/>
    <m/>
    <m/>
    <m/>
    <m/>
    <m/>
    <m/>
    <m/>
    <m/>
    <m/>
    <m/>
    <m/>
    <m/>
    <m/>
    <m/>
    <m/>
    <m/>
    <m/>
    <m/>
    <s v="  "/>
    <s v="KERN"/>
    <s v="WASCO 02"/>
    <m/>
    <n v="44489"/>
    <s v="1500545"/>
    <s v="T005427522"/>
    <s v="UNKNOWN"/>
    <s v="SCHUSTER "/>
    <s v="WASCO"/>
    <n v="35.717579999999998"/>
    <n v="-119.42041"/>
    <s v="MGCH"/>
    <s v="CORDEIRO, MANNY"/>
    <n v="253551106"/>
    <m/>
    <n v="9002"/>
    <m/>
    <s v="Field Remarks: Rain caused pole fire sent in tag for crew no pic. ; Dispatcher Remarks: nan; Office Remarks: AXS-OK AG, POLETO POLE WIRE LAYING ACCROSS THE ROAD "/>
    <m/>
    <m/>
    <m/>
    <m/>
    <m/>
    <m/>
    <m/>
    <m/>
    <m/>
    <m/>
    <m/>
    <m/>
    <m/>
    <m/>
    <m/>
    <m/>
    <m/>
    <m/>
    <m/>
    <m/>
    <m/>
    <m/>
    <m/>
    <m/>
    <m/>
    <m/>
    <m/>
    <m/>
    <m/>
    <m/>
    <s v="OVERHEAD"/>
    <s v="POLE-WOOD"/>
    <m/>
    <s v="  "/>
    <m/>
    <m/>
    <m/>
    <m/>
    <m/>
    <m/>
    <m/>
    <m/>
    <m/>
    <m/>
    <m/>
    <m/>
    <m/>
    <m/>
    <m/>
    <m/>
    <m/>
    <m/>
    <m/>
    <m/>
    <m/>
    <m/>
    <m/>
    <m/>
    <m/>
    <m/>
    <m/>
    <m/>
    <m/>
    <m/>
    <m/>
    <m/>
    <m/>
    <m/>
    <m/>
    <m/>
    <m/>
    <m/>
    <m/>
    <m/>
    <m/>
    <m/>
    <m/>
    <m/>
    <m/>
    <m/>
    <m/>
  </r>
  <r>
    <n v="1974"/>
    <s v="FJGE"/>
    <s v="3 - QC Complete"/>
    <n v="44537"/>
    <n v="44617"/>
    <s v="Pole top and crossarm burnt. The fire seems to be limited to the pole. This information is preliminary. "/>
    <s v="\\fxshare-nas05\quotashare-fs01\ESA\5 - Ignition Tracking\2021_Ignition_QC_Folders\20211018_TR8787125_nan_nan_T005427435"/>
    <s v=" "/>
    <s v="Y"/>
    <s v="FJGE"/>
    <s v="Create time and Outage time updated per FAS"/>
    <n v="44537"/>
    <m/>
    <s v="Not In Scope"/>
    <m/>
    <m/>
    <m/>
    <m/>
    <m/>
    <m/>
    <m/>
    <m/>
    <m/>
    <m/>
    <m/>
    <m/>
    <m/>
    <m/>
    <m/>
    <m/>
    <m/>
    <m/>
    <m/>
    <m/>
    <m/>
    <m/>
    <m/>
    <m/>
    <m/>
    <m/>
    <m/>
    <m/>
    <m/>
    <m/>
    <m/>
    <m/>
    <s v="N"/>
    <m/>
    <m/>
    <m/>
    <m/>
    <m/>
    <m/>
    <s v="N"/>
    <m/>
    <m/>
    <m/>
    <m/>
    <m/>
    <m/>
    <s v=" "/>
    <x v="68"/>
    <s v="14:05:00"/>
    <n v="44487"/>
    <s v="14:00:00"/>
    <s v="FAS"/>
    <s v="Y"/>
    <s v="N"/>
    <s v="TR8787125"/>
    <m/>
    <m/>
    <s v="T005427435"/>
    <n v="122223306"/>
    <m/>
    <m/>
    <m/>
    <s v=" "/>
    <x v="0"/>
    <x v="0"/>
    <s v="N"/>
    <s v="N"/>
    <s v="N"/>
    <s v="On October 18, 2021 at 0150 hours, a PG&amp;E Troubleman was dispatched to the Vacaville 1103 12kV Distribution Circuit in the vicinity of Albacete Drive and South Orchard Avenue, Vacaville in response to a pole fire.  Initial analysis indicates equipment failure caused the ignition.  An insulator is suspected to be the origin point of the fire and the ensuing fire was contained to PG&amp;E assets only.  It is unknown how the fire was suppressed.  A PG&amp;E crew replaced the damaged crossarm and repaired the pole on October 18, 2021.  "/>
    <s v="PG&amp;E"/>
    <s v="Other"/>
    <s v="Pole"/>
    <s v="D"/>
    <s v="D"/>
    <s v="Structure-PG&amp;E only"/>
    <s v="Fire contined to pole "/>
    <m/>
    <m/>
    <m/>
    <m/>
    <s v="Equipment - PG&amp;E"/>
    <s v="All types of equipment / facility failure"/>
    <s v="Pole failure"/>
    <s v="N"/>
    <s v="Overhead"/>
    <x v="0"/>
    <s v="Crossarm"/>
    <s v="Pole, Crossarm"/>
    <n v="100176056"/>
    <s v=" "/>
    <x v="0"/>
    <n v="35.052720655800002"/>
    <n v="-118.93524305299999"/>
    <s v="Kern"/>
    <s v="TEJON 1105"/>
    <n v="12000"/>
    <s v="TEJON 1105CB"/>
    <x v="0"/>
    <s v="Kern County FD"/>
    <s v="Agriculture"/>
    <s v="Fire-resistive fuel bed"/>
    <s v="Dirt"/>
    <s v="N"/>
    <m/>
    <m/>
    <m/>
    <m/>
    <s v="N"/>
    <s v="N"/>
    <m/>
    <m/>
    <s v="2021-10-19"/>
    <m/>
    <m/>
    <m/>
    <m/>
    <m/>
    <m/>
    <m/>
    <m/>
    <m/>
    <m/>
    <m/>
    <m/>
    <m/>
    <m/>
    <m/>
    <m/>
    <m/>
    <m/>
    <m/>
    <s v="  "/>
    <s v="KERN"/>
    <s v="BAKERSFIELD 02"/>
    <m/>
    <n v="44489"/>
    <s v="TR8787125"/>
    <s v="T005427435"/>
    <s v="UNKNOWN"/>
    <s v="1/2 MILE NORTH OF SEBA"/>
    <s v="ARVIN"/>
    <m/>
    <m/>
    <s v="D3PJ"/>
    <s v="PEREZ, DAVID"/>
    <m/>
    <m/>
    <n v="9111"/>
    <m/>
    <s v="Field Remarks: Responded to pole fire and found pole top burned in clear at top cross arm level with top cross arm being supported by top primary conductors. I completed A tag and notified oncall.; Dispatcher Remarks: nan; Office Remarks: AXS-OK KERN CO FD ENR REQ ETA 661-324-6551 POLE FIRE IN MIDDLE OF FIELD PER FD-SIGNIFICANT DAMAGE TO CROSSBAR.  POLE #110482276 "/>
    <m/>
    <m/>
    <m/>
    <m/>
    <m/>
    <m/>
    <m/>
    <m/>
    <m/>
    <m/>
    <m/>
    <m/>
    <m/>
    <m/>
    <m/>
    <m/>
    <m/>
    <m/>
    <m/>
    <m/>
    <m/>
    <m/>
    <m/>
    <m/>
    <m/>
    <m/>
    <m/>
    <m/>
    <m/>
    <m/>
    <s v="FIRE, POLE"/>
    <s v="CROSSARM, WOOD"/>
    <m/>
    <s v="  "/>
    <m/>
    <m/>
    <m/>
    <m/>
    <m/>
    <m/>
    <m/>
    <m/>
    <m/>
    <m/>
    <m/>
    <m/>
    <m/>
    <m/>
    <m/>
    <m/>
    <m/>
    <m/>
    <m/>
    <m/>
    <m/>
    <m/>
    <m/>
    <m/>
    <m/>
    <m/>
    <m/>
    <m/>
    <m/>
    <m/>
    <m/>
    <m/>
    <m/>
    <m/>
    <m/>
    <m/>
    <m/>
    <m/>
    <m/>
    <m/>
    <m/>
    <m/>
    <m/>
    <m/>
    <m/>
    <m/>
    <m/>
  </r>
  <r>
    <n v="1973"/>
    <s v="FJGE"/>
    <s v="3 - QC Complete"/>
    <n v="44537"/>
    <n v="44617"/>
    <s v="Flashed potheads (insulator), arrestors and animal guard. The fire seems to be limited to the pole. This information is preliminary. "/>
    <s v="\\fxshare-nas05\quotashare-fs01\ESA\5 - Ignition Tracking\2021_Ignition_QC_Folders\20211018_1500491_nan_nan_T005426371"/>
    <s v=" "/>
    <s v="Y"/>
    <s v="FJGE"/>
    <s v="Fire lat/long updated per SAP Equip id # 101572164, Outage time updated per OIS, "/>
    <n v="44537"/>
    <m/>
    <s v="Not In Scope"/>
    <m/>
    <m/>
    <m/>
    <m/>
    <m/>
    <m/>
    <m/>
    <m/>
    <m/>
    <m/>
    <m/>
    <m/>
    <m/>
    <m/>
    <m/>
    <m/>
    <m/>
    <m/>
    <m/>
    <m/>
    <m/>
    <m/>
    <m/>
    <m/>
    <m/>
    <m/>
    <m/>
    <m/>
    <m/>
    <m/>
    <m/>
    <m/>
    <s v="N"/>
    <m/>
    <m/>
    <m/>
    <m/>
    <m/>
    <m/>
    <s v="N"/>
    <m/>
    <m/>
    <m/>
    <m/>
    <m/>
    <m/>
    <s v=" "/>
    <x v="68"/>
    <s v="01:59:00"/>
    <n v="44487"/>
    <s v="01:55:00"/>
    <s v="FAS"/>
    <s v="Y"/>
    <s v="N"/>
    <n v="1500491"/>
    <m/>
    <m/>
    <s v="T005426371"/>
    <n v="122218980"/>
    <n v="112044989"/>
    <m/>
    <m/>
    <s v=" "/>
    <x v="0"/>
    <x v="0"/>
    <s v="N"/>
    <s v="N"/>
    <s v="N"/>
    <s v="On October 18, 2021 at 0150 hours, a PG&amp;E Troubleman was dispatched to the Vacaville 1103 12kV Distribution Circuit in the vicinity of Albacete Drive and South Orchard Avenue, Vacaville in response to a pole fire.  Initial analysis indicates equipment failure caused the ignition.  An insulator is suspected to be the origin point of the fire and the ensuing fire was contained to PG&amp;E assets only.  It is unknown how the fire was suppressed.  A third-party contractor replaced the damaged insulator on October 18, 2021.  "/>
    <s v="PG&amp;E"/>
    <s v="Other"/>
    <s v="Pole"/>
    <s v="D"/>
    <s v="D"/>
    <s v="Structure-PG&amp;E only"/>
    <s v="Fire contained to pole only."/>
    <m/>
    <m/>
    <m/>
    <m/>
    <s v="Equipment - PG&amp;E"/>
    <s v="All types of equipment / facility failure"/>
    <s v="Insulator failure"/>
    <s v="Y"/>
    <s v="Overhead"/>
    <x v="0"/>
    <s v="Insulator"/>
    <s v="Insulator"/>
    <n v="101572164"/>
    <s v=" "/>
    <x v="0"/>
    <n v="38.349107792700003"/>
    <n v="-121.9982697085"/>
    <s v="Solano"/>
    <s v="VACAVILLE 1103"/>
    <n v="12000"/>
    <s v="VACAVILLE 1103CB"/>
    <x v="0"/>
    <s v="Unknown"/>
    <s v="Urban"/>
    <s v="Brush fuel model"/>
    <s v="Brush"/>
    <s v="Y"/>
    <s v="Hennessey 2020"/>
    <m/>
    <m/>
    <m/>
    <s v="N"/>
    <s v="N"/>
    <m/>
    <m/>
    <s v="2021-10-19"/>
    <m/>
    <m/>
    <m/>
    <m/>
    <m/>
    <m/>
    <m/>
    <m/>
    <m/>
    <m/>
    <m/>
    <m/>
    <m/>
    <m/>
    <m/>
    <m/>
    <m/>
    <m/>
    <m/>
    <s v="  "/>
    <s v="SACRAMENTO"/>
    <s v="VACAVILLE 01"/>
    <m/>
    <n v="44489"/>
    <s v="1500491"/>
    <s v="T005426371"/>
    <s v="820"/>
    <s v="S ORCHARD AVE"/>
    <s v="VACAVILLE"/>
    <n v="38.348880000000001"/>
    <n v="-121.99793"/>
    <s v="VXP5"/>
    <s v="PAGAN, VICTOR"/>
    <n v="63601103"/>
    <m/>
    <n v="9110"/>
    <m/>
    <s v="Field Remarks: EC SENT; Dispatcher Remarks: nan; Office Remarks: A:OK;X:AZALEA;R:FIRE ONSITE, POLE FIRE, PWR-Y "/>
    <m/>
    <m/>
    <m/>
    <m/>
    <m/>
    <m/>
    <m/>
    <m/>
    <m/>
    <m/>
    <m/>
    <m/>
    <m/>
    <m/>
    <m/>
    <m/>
    <m/>
    <m/>
    <m/>
    <m/>
    <m/>
    <m/>
    <m/>
    <m/>
    <m/>
    <m/>
    <m/>
    <m/>
    <m/>
    <m/>
    <s v="FIRE, POLE"/>
    <s v="POTHEAD (RISER TERMINATION)"/>
    <m/>
    <s v="  "/>
    <m/>
    <m/>
    <m/>
    <m/>
    <m/>
    <m/>
    <m/>
    <m/>
    <m/>
    <m/>
    <m/>
    <m/>
    <m/>
    <m/>
    <m/>
    <m/>
    <m/>
    <m/>
    <m/>
    <m/>
    <m/>
    <m/>
    <m/>
    <m/>
    <m/>
    <m/>
    <m/>
    <m/>
    <m/>
    <m/>
    <m/>
    <m/>
    <m/>
    <m/>
    <m/>
    <m/>
    <m/>
    <m/>
    <m/>
    <m/>
    <m/>
    <m/>
    <m/>
    <m/>
    <m/>
    <m/>
    <m/>
  </r>
  <r>
    <n v="1972"/>
    <s v="FJGE"/>
    <s v="3 - QC Complete"/>
    <n v="44537"/>
    <n v="44617"/>
    <s v="Pole fire, part of pole burnt and fell on nearby tree. Crossarm and transformer laying on the orage tree. This information is preliminary. "/>
    <s v="\\fxshare-nas05\quotashare-fs01\ESA\5 - Ignition Tracking\2021_Ignition_QC_Folders\20211018_1500539_nan_nan_T005427428"/>
    <s v=" "/>
    <s v="Y"/>
    <s v="FJGE"/>
    <s v="FNL updated per ILIS, Created time updated per FAS, Fire lat/long updated per SAP Equip#-100691308, Failure driver updated to contamination per Troubleman, Failure sub updated to tracking per Troubleman"/>
    <n v="44537"/>
    <m/>
    <s v="Not In Scope"/>
    <m/>
    <m/>
    <m/>
    <m/>
    <m/>
    <m/>
    <m/>
    <m/>
    <m/>
    <m/>
    <m/>
    <m/>
    <m/>
    <m/>
    <m/>
    <m/>
    <m/>
    <m/>
    <m/>
    <m/>
    <m/>
    <m/>
    <m/>
    <m/>
    <m/>
    <m/>
    <m/>
    <m/>
    <m/>
    <m/>
    <m/>
    <m/>
    <s v="N"/>
    <m/>
    <m/>
    <m/>
    <m/>
    <m/>
    <m/>
    <s v="Y"/>
    <n v="44537"/>
    <n v="44537"/>
    <s v="JKBX"/>
    <s v="Jordan Buchanan: (650) 730-9020"/>
    <s v="Fire was contained to PG&amp;E assets, ignition was due to tracking, fire was suppressed by Troubleman "/>
    <m/>
    <s v=" "/>
    <x v="68"/>
    <s v="13:59:00"/>
    <n v="44487"/>
    <s v="04:00:00"/>
    <s v="ILIS/OIS"/>
    <s v="Y"/>
    <s v="N"/>
    <n v="1500539"/>
    <s v="21-0132654"/>
    <m/>
    <s v="T005427428"/>
    <n v="122223680"/>
    <m/>
    <m/>
    <m/>
    <s v=" "/>
    <x v="0"/>
    <x v="0"/>
    <s v="N"/>
    <s v="N"/>
    <s v="N"/>
    <s v="On October 18, 2021 at 0707 hours, a PG&amp;E Troubleman was dispatched to the Reedley 1104 12kV Distribution Circuit in the vicinity of East Floral Avenue and East Huntsman Avenue, Orange Cove in response to a pole fire.  Initial analysis indicates tracking caused the ignition.  A pole is suspected to be the origin point of the fire and resulted in an outage for 5 customers.  The ensuing fire was contained to PG&amp;E assets and the fire was suppressed by a PG&amp;E Troubleman.  A PG&amp;E Crew repaired a damaged pole, crossarm, hardware, transformer, cutout, lightning arrester, and conductor on October 18, 2021.  "/>
    <s v="PG&amp;E"/>
    <s v="Other"/>
    <s v="Pole"/>
    <s v="D"/>
    <m/>
    <s v="Structure-PG&amp;E only"/>
    <s v="Fire contained to pole only."/>
    <m/>
    <m/>
    <m/>
    <m/>
    <s v="Equipment - PG&amp;E"/>
    <s v="Contamination"/>
    <s v="Tracking"/>
    <s v="N"/>
    <s v="Overhead"/>
    <x v="0"/>
    <s v="Pole"/>
    <s v="Pole, Crossarm, Transformer, Hardware, Cutout, Lightning arrester, conductor"/>
    <n v="100691308"/>
    <s v=" "/>
    <x v="0"/>
    <n v="36.5796427748"/>
    <n v="-119.31608678800001"/>
    <s v="Fresno"/>
    <s v="REEDLEY 1104"/>
    <n v="12000"/>
    <s v="REEDLEY 1104882458"/>
    <x v="0"/>
    <s v="Employee"/>
    <s v="Agriculture"/>
    <s v="Brush fuel model"/>
    <s v="Crops"/>
    <s v="N"/>
    <m/>
    <m/>
    <m/>
    <m/>
    <s v="N"/>
    <s v="N"/>
    <m/>
    <m/>
    <s v="2021-10-19"/>
    <m/>
    <m/>
    <m/>
    <m/>
    <m/>
    <m/>
    <m/>
    <m/>
    <m/>
    <m/>
    <m/>
    <m/>
    <m/>
    <m/>
    <m/>
    <m/>
    <m/>
    <m/>
    <m/>
    <s v="  "/>
    <s v="FRESNO"/>
    <s v="DINUBA 01"/>
    <m/>
    <n v="44489"/>
    <s v="1500539"/>
    <s v="T005427428"/>
    <m/>
    <s v="SE4 NW4 SW4 36 15 24"/>
    <s v="ORANGE COVE"/>
    <n v="36.581029999999998"/>
    <n v="-119.31419"/>
    <s v="JKBX"/>
    <s v="BUCHANAN, JORDAN"/>
    <n v="252341104"/>
    <m/>
    <n v="9002"/>
    <n v="1"/>
    <s v="Field Remarks: pole fire burnt past part 4. dead end 4 acsr single phase with tx and 1 service feeding lift pump. opened jumpers 2 poles north and tagged mol. notified supervisor for crew. truck accessable; Dispatcher Remarks: nan; Office Remarks: SMART MTR AUTO-GENERATED TAG "/>
    <m/>
    <m/>
    <m/>
    <m/>
    <m/>
    <m/>
    <m/>
    <m/>
    <m/>
    <m/>
    <m/>
    <m/>
    <m/>
    <m/>
    <m/>
    <m/>
    <m/>
    <m/>
    <m/>
    <m/>
    <m/>
    <m/>
    <m/>
    <m/>
    <m/>
    <m/>
    <m/>
    <m/>
    <m/>
    <m/>
    <s v="FIRE, POLE"/>
    <s v="POLE-WOOD"/>
    <m/>
    <s v="  "/>
    <m/>
    <m/>
    <m/>
    <m/>
    <m/>
    <m/>
    <m/>
    <m/>
    <m/>
    <m/>
    <m/>
    <m/>
    <m/>
    <m/>
    <m/>
    <m/>
    <m/>
    <m/>
    <m/>
    <m/>
    <m/>
    <m/>
    <m/>
    <m/>
    <m/>
    <m/>
    <m/>
    <m/>
    <m/>
    <m/>
    <m/>
    <m/>
    <m/>
    <m/>
    <m/>
    <m/>
    <m/>
    <m/>
    <m/>
    <m/>
    <m/>
    <m/>
    <m/>
    <m/>
    <m/>
    <m/>
    <m/>
  </r>
  <r>
    <n v="1971"/>
    <s v="CATX"/>
    <s v="3 - QC Complete"/>
    <n v="44537"/>
    <n v="44617"/>
    <s v="Pole fire, the fire seems to be limited to the pole. This information is preliminary. "/>
    <s v="\\fxshare-nas05\quotashare-fs01\ESA\5 - Ignition Tracking\2021_Ignition_QC_Folders\20211018_1501235_nan_nan_T005427390"/>
    <s v=" "/>
    <s v="Y"/>
    <s v="CATX"/>
    <s v="Outage time updated to FNL time on ILIS, Fire LAT/LONG updated to Pole (SAP ID 100162873) "/>
    <n v="44537"/>
    <m/>
    <s v="Not In Scope"/>
    <m/>
    <m/>
    <m/>
    <m/>
    <m/>
    <m/>
    <m/>
    <m/>
    <m/>
    <m/>
    <m/>
    <m/>
    <m/>
    <m/>
    <m/>
    <m/>
    <m/>
    <m/>
    <m/>
    <m/>
    <m/>
    <m/>
    <m/>
    <m/>
    <m/>
    <m/>
    <m/>
    <m/>
    <m/>
    <m/>
    <m/>
    <m/>
    <s v="N"/>
    <m/>
    <m/>
    <m/>
    <m/>
    <m/>
    <m/>
    <s v="Y"/>
    <n v="44537"/>
    <n v="44537"/>
    <s v="SCSH"/>
    <s v="Scott Salyers (661) 342-0807"/>
    <s v="Scott advised the pole fire was due to tracking. The fire was contained to the pole and was extinguished by the Kern County Fire Department "/>
    <m/>
    <s v=" "/>
    <x v="68"/>
    <s v="13:22:00"/>
    <n v="44487"/>
    <s v="13:17:00"/>
    <s v="FAS"/>
    <s v="Y"/>
    <s v="N"/>
    <n v="1501235"/>
    <s v="21-0132633"/>
    <m/>
    <s v="T005427390"/>
    <n v="122223513"/>
    <m/>
    <m/>
    <m/>
    <s v=" "/>
    <x v="0"/>
    <x v="0"/>
    <s v="N"/>
    <s v="N"/>
    <s v="N"/>
    <s v="On October 18, 2021 at 1322 hours, a PG&amp;E Troubleman was dispatched to the Elk Hills 1106 12kV distribution circuit near Ironbark Road and Golf Course Road in the vicinity of Taft in response to a pole fire. Initial analysis indicates the ignition was caused by tracking. The fire damaged the pole. The ensuing fire was contained to the pole and extinguished by the Kern County Fire Department. This incident resulted in an outage affecting 1 customer at 1317 hours on October 18, 2021. Power was restored to the customer at 2106 hours on October 18, 2021. A PG&amp;E crew replaced the pole on October 18, 2021."/>
    <s v="PG&amp;E"/>
    <s v="Other"/>
    <s v="Pole"/>
    <s v="D"/>
    <s v="D"/>
    <s v="Structure-PG&amp;E only"/>
    <s v="Fire contained to pole only."/>
    <m/>
    <m/>
    <m/>
    <m/>
    <s v="Contamination"/>
    <s v="Contamination"/>
    <s v="Tracking"/>
    <s v="N"/>
    <s v="Overhead"/>
    <x v="0"/>
    <s v="Pole"/>
    <s v="Pole"/>
    <n v="100162873"/>
    <s v=" "/>
    <x v="0"/>
    <n v="35.241959100000003"/>
    <n v="-119.30265970000001"/>
    <s v="Kern"/>
    <s v="ELK HILLS 1106"/>
    <n v="12000"/>
    <s v="ELK HILLS 1106556750"/>
    <x v="0"/>
    <s v="Kern County FD"/>
    <s v="Desert Shrub"/>
    <s v="Grass Fuel Model"/>
    <s v="Weeds"/>
    <s v="N"/>
    <m/>
    <m/>
    <m/>
    <m/>
    <s v="N"/>
    <s v="N"/>
    <m/>
    <m/>
    <s v="2021-10-19"/>
    <m/>
    <m/>
    <m/>
    <m/>
    <m/>
    <m/>
    <m/>
    <m/>
    <m/>
    <m/>
    <m/>
    <m/>
    <m/>
    <m/>
    <m/>
    <m/>
    <m/>
    <m/>
    <m/>
    <s v="  "/>
    <s v="KERN"/>
    <s v="TAFT 01"/>
    <m/>
    <n v="44489"/>
    <s v="1501235"/>
    <s v="T005427390"/>
    <m/>
    <s v="SW SW 9 31/25"/>
    <s v="TAFT"/>
    <n v="35.240020000000001"/>
    <n v="-119.30673"/>
    <s v="SCSH"/>
    <s v="SALYERS, SCOTT"/>
    <n v="252441106"/>
    <m/>
    <n v="9110"/>
    <m/>
    <s v="Field Remarks: called for crew to replace burnt pole; Dispatcher Remarks: nan; Office Remarks: A:.;X:.;R:FUSES 96129 OPEN; PGE FIRE CREW ON SITE FRANKIE 510-919-4794, PWR-N "/>
    <m/>
    <m/>
    <m/>
    <m/>
    <m/>
    <m/>
    <m/>
    <m/>
    <m/>
    <m/>
    <m/>
    <m/>
    <m/>
    <m/>
    <m/>
    <m/>
    <m/>
    <m/>
    <m/>
    <m/>
    <m/>
    <m/>
    <m/>
    <m/>
    <m/>
    <m/>
    <m/>
    <m/>
    <m/>
    <m/>
    <s v="FIRE, POLE"/>
    <s v="POLE-WOOD"/>
    <m/>
    <s v="  "/>
    <m/>
    <m/>
    <m/>
    <m/>
    <m/>
    <m/>
    <m/>
    <m/>
    <m/>
    <m/>
    <m/>
    <m/>
    <m/>
    <m/>
    <m/>
    <m/>
    <m/>
    <m/>
    <m/>
    <m/>
    <m/>
    <m/>
    <m/>
    <m/>
    <m/>
    <m/>
    <m/>
    <m/>
    <m/>
    <m/>
    <m/>
    <m/>
    <m/>
    <m/>
    <m/>
    <m/>
    <m/>
    <m/>
    <m/>
    <m/>
    <m/>
    <m/>
    <m/>
    <m/>
    <m/>
    <m/>
    <m/>
  </r>
  <r>
    <n v="1970"/>
    <s v="CATX"/>
    <s v="3 - QC Complete"/>
    <n v="44537"/>
    <n v="44617"/>
    <s v="Pole fire, transformer leaked oil. The fire seems to be limited to the pole. This information is preliminary. "/>
    <s v="\\fxshare-nas05\quotashare-fs01\ESA\5 - Ignition Tracking\2021_Ignition_QC_Folders\20211018_1500420_nan_nan_T005426346"/>
    <s v=" "/>
    <s v="Y"/>
    <s v="CATX"/>
    <s v="Outage time updated to FNL time on ILIS, Fire LAT/LONG updated to Pole (SAP ID 100906619) "/>
    <n v="44537"/>
    <m/>
    <s v="Not In Scope"/>
    <m/>
    <m/>
    <m/>
    <m/>
    <m/>
    <m/>
    <m/>
    <m/>
    <m/>
    <m/>
    <m/>
    <m/>
    <m/>
    <m/>
    <m/>
    <m/>
    <m/>
    <m/>
    <m/>
    <m/>
    <m/>
    <m/>
    <m/>
    <m/>
    <m/>
    <m/>
    <m/>
    <m/>
    <m/>
    <m/>
    <m/>
    <m/>
    <s v="N"/>
    <m/>
    <m/>
    <m/>
    <m/>
    <m/>
    <m/>
    <s v="N"/>
    <m/>
    <m/>
    <m/>
    <m/>
    <m/>
    <m/>
    <s v=" "/>
    <x v="68"/>
    <s v="01:10:00"/>
    <n v="44486"/>
    <s v="21:58:00"/>
    <s v="ILIS/OIS"/>
    <s v="Y"/>
    <s v="N"/>
    <n v="1500420"/>
    <s v="21-0132361"/>
    <m/>
    <s v="T005426346"/>
    <n v="122218979"/>
    <m/>
    <m/>
    <m/>
    <s v=" "/>
    <x v="0"/>
    <x v="0"/>
    <s v="N"/>
    <s v="N"/>
    <s v="N"/>
    <s v="On October 18, 2021 at 0110 hours, a PG&amp;E Troubleman was dispatched to the Vasco 1103 12kV distribution circuit near Carroll Road and Highway 580 in the vicinity of Livermore in response to a pole fire. Initial analysis indicates the ignition was caused by a failed transformer. The fire damaged the pole, crossarm, conductor and transformer. The ensuing fire was contained to the pole. This incident resulted in an outage affecting 24 customers at 2158 hours on October 17, 2021. Power was restored to the customer at 1518 hours on October 18, 2021. A third party contractor replaced the pole, crossarm, conductor and transformer on October 18, 2021."/>
    <s v="PG&amp;E"/>
    <s v="Other"/>
    <s v="Pole"/>
    <s v="D"/>
    <s v="D"/>
    <s v="Structure-PG&amp;E only"/>
    <m/>
    <m/>
    <m/>
    <m/>
    <m/>
    <s v="Equipment - PG&amp;E"/>
    <s v="All types of equipment / facility failure"/>
    <s v="Transformer failure"/>
    <s v="Y"/>
    <s v="Overhead"/>
    <x v="0"/>
    <s v="Transformer"/>
    <s v="Pole, crossarm, conductor, transformer"/>
    <n v="100906619"/>
    <s v=" "/>
    <x v="0"/>
    <n v="37.719753599999997"/>
    <n v="-121.6639813"/>
    <s v="Alameda"/>
    <s v="VASCO 1103"/>
    <n v="12000"/>
    <s v="VASCO 1103CB"/>
    <x v="0"/>
    <s v="Unknown"/>
    <s v="Herbaceous"/>
    <s v="Grass Fuel Model"/>
    <s v="Weeds"/>
    <s v="N"/>
    <m/>
    <m/>
    <m/>
    <m/>
    <s v="N"/>
    <s v="N"/>
    <m/>
    <m/>
    <s v="2021-10-19"/>
    <m/>
    <m/>
    <m/>
    <m/>
    <m/>
    <m/>
    <m/>
    <m/>
    <m/>
    <m/>
    <m/>
    <m/>
    <m/>
    <m/>
    <m/>
    <m/>
    <m/>
    <m/>
    <m/>
    <s v="  "/>
    <s v="MISSION"/>
    <s v="LIVERMORE 03"/>
    <m/>
    <n v="44489"/>
    <s v="1500420"/>
    <s v="T005426346"/>
    <s v="30"/>
    <s v="GREENVILLE RD"/>
    <s v="LIVERMORE"/>
    <n v="37.71275"/>
    <n v="-121.69723"/>
    <s v="M5WH"/>
    <s v="WILSON, MARK"/>
    <n v="13751103"/>
    <m/>
    <n v="9002"/>
    <m/>
    <s v="Field Remarks: pole burnt off, need flagmen, oil spill transformer empty, blue sticker; Dispatcher Remarks: nan; Office Remarks: SMART MTR AUTO-GENERATED TAG "/>
    <m/>
    <m/>
    <m/>
    <m/>
    <m/>
    <m/>
    <m/>
    <m/>
    <m/>
    <m/>
    <m/>
    <m/>
    <m/>
    <m/>
    <m/>
    <m/>
    <m/>
    <m/>
    <m/>
    <m/>
    <m/>
    <m/>
    <m/>
    <m/>
    <m/>
    <m/>
    <m/>
    <m/>
    <m/>
    <m/>
    <s v="FIRE, POLE"/>
    <s v="POLE-WOOD"/>
    <m/>
    <s v="  "/>
    <m/>
    <m/>
    <m/>
    <m/>
    <m/>
    <m/>
    <m/>
    <m/>
    <m/>
    <m/>
    <m/>
    <m/>
    <m/>
    <m/>
    <m/>
    <m/>
    <m/>
    <m/>
    <m/>
    <m/>
    <m/>
    <m/>
    <m/>
    <m/>
    <m/>
    <m/>
    <m/>
    <m/>
    <m/>
    <m/>
    <m/>
    <m/>
    <m/>
    <m/>
    <m/>
    <m/>
    <m/>
    <m/>
    <m/>
    <m/>
    <m/>
    <m/>
    <m/>
    <m/>
    <m/>
    <m/>
    <m/>
  </r>
  <r>
    <n v="1969"/>
    <s v="CATX"/>
    <s v="3 - QC Complete"/>
    <n v="44537"/>
    <n v="44617"/>
    <s v="1 of 3 cutouts broke and fell on transformer, causing a pole fire. The ensuing fire was limited to PG&amp;E assets only. This information is preliminary."/>
    <s v="\\fxshare-nas05\quotashare-fs01\ESA\5 - Ignition Tracking\2021_Ignition_QC_Folders\20211018_TR8779347_nan_nan_T005426334"/>
    <s v=" "/>
    <s v="Y"/>
    <s v="CATX"/>
    <s v="Outage time updated"/>
    <n v="44537"/>
    <m/>
    <s v="Not In Scope"/>
    <m/>
    <m/>
    <m/>
    <m/>
    <m/>
    <m/>
    <m/>
    <m/>
    <m/>
    <m/>
    <m/>
    <m/>
    <m/>
    <m/>
    <m/>
    <m/>
    <m/>
    <m/>
    <m/>
    <m/>
    <m/>
    <m/>
    <m/>
    <m/>
    <m/>
    <m/>
    <m/>
    <m/>
    <m/>
    <m/>
    <m/>
    <m/>
    <s v="N"/>
    <m/>
    <m/>
    <m/>
    <m/>
    <m/>
    <m/>
    <s v="N"/>
    <m/>
    <m/>
    <m/>
    <m/>
    <m/>
    <m/>
    <s v=" "/>
    <x v="68"/>
    <s v="00:57:00"/>
    <n v="44487"/>
    <s v="00:54:00"/>
    <s v="FAS"/>
    <s v="Y"/>
    <s v="N"/>
    <n v="8779347"/>
    <m/>
    <m/>
    <s v="T005426334"/>
    <n v="122218971"/>
    <m/>
    <m/>
    <m/>
    <s v=" "/>
    <x v="0"/>
    <x v="0"/>
    <s v="N"/>
    <s v="N"/>
    <s v="N"/>
    <s v="On October 18, 2021 at 0057 hours, a PG&amp;E Troubleman was dispatched to the Hollister 2101 21kV distribution circuit near Buena Vista Road and Westside Boulevard in the vicinity of Hollister in response to a pole fire. Initial analysis indicates the ignition was caused by a failed cutout. The fire damaged the cutout. The ensuing fire was contained to the pole. A PG&amp;E Crew replaced the cutout on October 18, 2021."/>
    <s v="PG&amp;E"/>
    <s v="Other"/>
    <s v="Pole"/>
    <s v="D"/>
    <s v="D"/>
    <s v="Structure-PG&amp;E only"/>
    <m/>
    <m/>
    <m/>
    <m/>
    <m/>
    <s v="Equipment - PG&amp;E"/>
    <s v="All types of equipment / facility failure"/>
    <s v="Fuse failure - all"/>
    <s v="Y"/>
    <s v="Overhead"/>
    <x v="0"/>
    <s v="Fuse"/>
    <s v="Cutout"/>
    <n v="101751929"/>
    <s v=" "/>
    <x v="0"/>
    <n v="36.857306284400003"/>
    <n v="-121.4166889376"/>
    <s v="San Benito"/>
    <s v="HOLLISTER 2101"/>
    <n v="21000"/>
    <s v="HOLLISTER 2101CB"/>
    <x v="0"/>
    <s v="Unknown"/>
    <s v="Herbaceous"/>
    <s v="Grass Fuel Model"/>
    <s v="Weeds"/>
    <s v="N"/>
    <m/>
    <m/>
    <m/>
    <m/>
    <s v="N"/>
    <s v="N"/>
    <m/>
    <m/>
    <s v="2021-10-19"/>
    <m/>
    <m/>
    <m/>
    <m/>
    <m/>
    <m/>
    <m/>
    <m/>
    <m/>
    <m/>
    <m/>
    <m/>
    <m/>
    <m/>
    <m/>
    <m/>
    <m/>
    <m/>
    <m/>
    <s v="  "/>
    <s v="CENTRAL COAST"/>
    <s v="SYSTEM DEFAULT SUB AREA"/>
    <m/>
    <n v="44489"/>
    <s v="TR8779347"/>
    <s v="T005426334"/>
    <s v="UNKNOWN"/>
    <s v="WESTSIDE BLVD"/>
    <s v="HOLLISTER"/>
    <m/>
    <m/>
    <s v="CAV7"/>
    <s v="VALLEJO, CRAIG "/>
    <m/>
    <m/>
    <n v="9002"/>
    <m/>
    <s v="Field Remarks: Crew to replace broken Pt 44; Dispatcher Remarks: nan; Office Remarks: AXS-OK TRANF ON FIRE: ETA NEEDED FD ON SITE "/>
    <m/>
    <m/>
    <m/>
    <m/>
    <m/>
    <m/>
    <m/>
    <m/>
    <m/>
    <m/>
    <m/>
    <m/>
    <m/>
    <m/>
    <m/>
    <m/>
    <m/>
    <m/>
    <m/>
    <m/>
    <m/>
    <m/>
    <m/>
    <m/>
    <m/>
    <m/>
    <m/>
    <m/>
    <m/>
    <m/>
    <s v="OVERHEAD"/>
    <s v="CUTOUT, FUSE HOLDER"/>
    <m/>
    <s v="  "/>
    <m/>
    <m/>
    <m/>
    <m/>
    <m/>
    <m/>
    <m/>
    <m/>
    <m/>
    <m/>
    <m/>
    <m/>
    <m/>
    <m/>
    <m/>
    <m/>
    <m/>
    <m/>
    <m/>
    <m/>
    <m/>
    <m/>
    <m/>
    <m/>
    <m/>
    <m/>
    <m/>
    <m/>
    <m/>
    <m/>
    <m/>
    <m/>
    <m/>
    <m/>
    <m/>
    <m/>
    <m/>
    <m/>
    <m/>
    <m/>
    <m/>
    <m/>
    <m/>
    <m/>
    <m/>
    <m/>
    <m/>
  </r>
  <r>
    <n v="1968"/>
    <s v="DJPK"/>
    <s v="3 - QC Complete"/>
    <n v="44531"/>
    <n v="44617"/>
    <s v="Pole top fire resulted in crossarm falling onto conductor. ILIS reports the cause to be an environmental/external forest/grass fire but not sure if this is actually due to tracking. It is unknown what the fire size is. This information is preliminary."/>
    <s v="\\fxshare-nas05\quotashare-fs01\ESA\5 - Ignition Tracking\2021_Ignition_QC_Folders\20211018_1500475_nan_nan_T005426309"/>
    <s v=" "/>
    <s v="Y"/>
    <s v="DJPK"/>
    <s v="Outage Time, Additional FOID's, Fire Lat/Long Updated, Updated Notification #"/>
    <m/>
    <m/>
    <s v="Not In Scope"/>
    <m/>
    <m/>
    <m/>
    <m/>
    <m/>
    <m/>
    <m/>
    <m/>
    <m/>
    <m/>
    <m/>
    <m/>
    <m/>
    <m/>
    <m/>
    <m/>
    <m/>
    <m/>
    <m/>
    <m/>
    <m/>
    <m/>
    <m/>
    <m/>
    <m/>
    <m/>
    <m/>
    <m/>
    <m/>
    <m/>
    <m/>
    <m/>
    <s v="N"/>
    <m/>
    <m/>
    <m/>
    <m/>
    <m/>
    <m/>
    <s v="Y"/>
    <n v="44516"/>
    <n v="44523"/>
    <s v="ALMK"/>
    <s v="Anthony Miles, (510) 385-5887"/>
    <s v="Contacted T-man, Anthony Miles, and requested Notif.#/PM# and photos. Received photos from T-man Tim Bauer.  Spoke to Bauer and confirmed top of pole caught fire due to tracking.  Top of pole broke off cauising fault in riser cable.  "/>
    <s v=" "/>
    <s v=" "/>
    <x v="68"/>
    <s v="00:35:00"/>
    <n v="44487"/>
    <s v="00:31:00"/>
    <s v="FAS"/>
    <s v="Y"/>
    <s v="N"/>
    <n v="1500475"/>
    <s v="21-0132259"/>
    <m/>
    <s v="T005426309, T005426318, T005426330"/>
    <n v="122222758"/>
    <m/>
    <m/>
    <m/>
    <s v=" "/>
    <x v="0"/>
    <x v="0"/>
    <s v="N"/>
    <s v="N"/>
    <s v="N"/>
    <s v="On October 18, 2021 at 00:31 hours, a PG&amp;E Troubleman was dispatched to the Oakland J-1116 12kV Distribution Circuit in the vicinity of 45th Avenue and Bond Street, Oakland, in response to an outage affecting 7,143 customers.  The responding Troubleman found a burnt pole at the location of fuse cutout 9616.  The Troubleman observed the pole burned in the area where the primary conductor crossarm attached to the pole.  The Troubleman observe that the top of the pole burned and broke off at the primary conductor crossarm attachment location resulting a fault in the primary riser conductor. The Oakland J 1116/2 circuit breaker operated as a result of the fault.  Initial analysis indicates tracking caused the ignition.  The ensuing fire was contained to the pole and was extinguished by the Oakland Fire Department. A PG&amp;E Crew replaced the pole and crossarm on October 18, 2021.  "/>
    <s v="PG&amp;E"/>
    <s v="Other"/>
    <s v="Pole"/>
    <s v="D"/>
    <s v="D"/>
    <s v="Structure-PG&amp;E only"/>
    <m/>
    <m/>
    <m/>
    <m/>
    <m/>
    <s v="Contamination"/>
    <s v="Contamination"/>
    <s v="Tracking"/>
    <s v="Y"/>
    <s v="Overhead"/>
    <x v="0"/>
    <s v="Pole"/>
    <s v="pole, crossarm"/>
    <n v="101356914"/>
    <s v=" "/>
    <x v="0"/>
    <n v="37.7732423"/>
    <n v="-122.21145009999999"/>
    <s v="Alameda"/>
    <s v="OAKLAND J 1116"/>
    <n v="12000"/>
    <s v="OAKLAND J 1116CB"/>
    <x v="0"/>
    <s v="Oakland FD"/>
    <s v="Urban"/>
    <s v="Brush fuel model"/>
    <s v="Trees &amp; Cement"/>
    <s v="N"/>
    <m/>
    <m/>
    <m/>
    <m/>
    <s v="N"/>
    <s v="N"/>
    <m/>
    <m/>
    <s v="2021-10-19"/>
    <m/>
    <m/>
    <m/>
    <m/>
    <m/>
    <m/>
    <m/>
    <m/>
    <m/>
    <m/>
    <m/>
    <m/>
    <m/>
    <m/>
    <m/>
    <m/>
    <m/>
    <m/>
    <m/>
    <s v=" "/>
    <s v="EAST BAY"/>
    <s v="OAKLAND 10"/>
    <m/>
    <s v="20211018 00:35"/>
    <s v="1500475"/>
    <s v="T005426309"/>
    <s v="2121"/>
    <s v="42ND AVE"/>
    <s v="OAKLAND"/>
    <n v="37.762309999999999"/>
    <n v="-122.21333"/>
    <s v="ALMK"/>
    <s v="MILES, ANTHONY"/>
    <n v="1209"/>
    <m/>
    <n v="9002"/>
    <m/>
    <s v="Field Remarks: POLE FIRE CUT OPEN JUMPERS AT 45TH AND MACARTHUR  PICHED UP MOST CUSTOMERS; Dispatcher Remarks: nan; Office Remarks: A:NO AXS ISSUE;X:CARRINGTON;R: "/>
    <m/>
    <m/>
    <m/>
    <m/>
    <m/>
    <m/>
    <m/>
    <m/>
    <m/>
    <m/>
    <m/>
    <m/>
    <m/>
    <m/>
    <m/>
    <m/>
    <m/>
    <m/>
    <m/>
    <m/>
    <m/>
    <m/>
    <m/>
    <m/>
    <m/>
    <m/>
    <m/>
    <m/>
    <m/>
    <m/>
    <s v="FIRE, POLE"/>
    <s v="CROSSARM, WOOD"/>
    <m/>
    <s v=" "/>
    <m/>
    <m/>
    <m/>
    <m/>
    <m/>
    <m/>
    <m/>
    <m/>
    <m/>
    <m/>
    <m/>
    <m/>
    <m/>
    <m/>
    <m/>
    <m/>
    <m/>
    <m/>
    <m/>
    <m/>
    <m/>
    <m/>
    <m/>
    <m/>
    <m/>
    <m/>
    <m/>
    <m/>
    <m/>
    <m/>
    <m/>
    <m/>
    <m/>
    <m/>
    <m/>
    <m/>
    <m/>
    <m/>
    <m/>
    <m/>
    <m/>
    <m/>
    <m/>
    <m/>
    <m/>
    <m/>
    <m/>
  </r>
  <r>
    <n v="1850"/>
    <s v="AGFC"/>
    <s v="3 - QC Complete"/>
    <n v="44487"/>
    <n v="44617"/>
    <s v="Other fire, not attributable to PG&amp;E assets. Third party owned equipment. This information is preliminary."/>
    <s v="\\fxshare-nas05\quotashare-fs01\ESA\5 - Ignition Tracking\2021_Ignition_QC_Folders\20211018_1501338_21-0132677_nan_T005426812"/>
    <s v=" "/>
    <m/>
    <m/>
    <m/>
    <m/>
    <m/>
    <s v="Not In Scope"/>
    <m/>
    <m/>
    <m/>
    <m/>
    <m/>
    <m/>
    <m/>
    <m/>
    <m/>
    <m/>
    <m/>
    <m/>
    <m/>
    <m/>
    <m/>
    <m/>
    <m/>
    <m/>
    <m/>
    <m/>
    <m/>
    <m/>
    <m/>
    <m/>
    <m/>
    <m/>
    <m/>
    <m/>
    <m/>
    <m/>
    <m/>
    <m/>
    <m/>
    <m/>
    <m/>
    <m/>
    <m/>
    <m/>
    <m/>
    <m/>
    <m/>
    <m/>
    <m/>
    <m/>
    <m/>
    <m/>
    <s v=" "/>
    <x v="68"/>
    <s v="08:41:00"/>
    <n v="44487"/>
    <s v="08:41:00"/>
    <s v="FAS"/>
    <s v="N"/>
    <s v="N"/>
    <n v="1501338"/>
    <s v="21-0132677"/>
    <m/>
    <s v="T005426812"/>
    <m/>
    <m/>
    <m/>
    <m/>
    <s v=" "/>
    <x v="0"/>
    <x v="1"/>
    <s v="N"/>
    <s v="N"/>
    <s v="N"/>
    <s v="Other fire, not attributable to PG&amp;E assets. Third party owned equipment. This information is preliminary."/>
    <s v="Not PG&amp;E"/>
    <m/>
    <m/>
    <m/>
    <m/>
    <s v="0.26-9.99"/>
    <m/>
    <m/>
    <m/>
    <m/>
    <m/>
    <s v="Other Fire: Non-PG&amp;E related"/>
    <m/>
    <m/>
    <m/>
    <s v="Overhead"/>
    <x v="1"/>
    <m/>
    <m/>
    <m/>
    <s v=" "/>
    <x v="0"/>
    <n v="35.099620000000002"/>
    <n v="-119.98268"/>
    <s v="Santa Barbara"/>
    <s v="CUYAMA 1103"/>
    <n v="12000"/>
    <m/>
    <x v="0"/>
    <s v="Cal Fire"/>
    <s v="Shrub"/>
    <m/>
    <m/>
    <m/>
    <m/>
    <m/>
    <m/>
    <m/>
    <s v="N"/>
    <s v="N"/>
    <m/>
    <m/>
    <s v="2021-10-19"/>
    <m/>
    <m/>
    <m/>
    <m/>
    <m/>
    <m/>
    <m/>
    <m/>
    <m/>
    <m/>
    <m/>
    <m/>
    <m/>
    <m/>
    <m/>
    <m/>
    <m/>
    <m/>
    <m/>
    <s v="  "/>
    <s v="FRESNO"/>
    <s v="SANTA MARIA 02"/>
    <s v="08:41"/>
    <n v="44487"/>
    <s v="1501338"/>
    <s v="T005426812"/>
    <s v="UNKNOWN"/>
    <s v="18888 CHIMINEAS RANCH "/>
    <s v="NEW CUYAMA"/>
    <n v="35.072569999999999"/>
    <n v="-119.98932000000001"/>
    <s v="K1TJPBP"/>
    <s v="BARNACHIA, J.P."/>
    <n v="253141103"/>
    <s v="20211018 16:51"/>
    <n v="9320"/>
    <n v="1"/>
    <s v="Neighbor reported a fire while troubleshooting outage. Opened FUCO 1681 &amp; made safe. Customer owned line beyond FUCO 1681. Patrolled &amp; found burnt crossarm approximately 31 poles north of FUCO 1681. Cut primary conductor &amp; made safe. Customer will need to make repairs to crossarm &amp; conductor prior to closing tap line fuses &amp; energizing tap line. Other locations identified on customers tap line that will require repairs before energizing. Multiple rotten crossarms &amp; squatting insulators."/>
    <s v="Y"/>
    <m/>
    <m/>
    <m/>
    <n v="35.099620000000002"/>
    <n v="-119.98268"/>
    <s v="Fire was in a canyon. Tap line owned by Fish &amp; Game"/>
    <s v="David Dahlberg, Investigator, Patrol 37 Chiminez Fire, (805)878-4753"/>
    <m/>
    <s v="N"/>
    <s v="Y"/>
    <m/>
    <s v="Rain"/>
    <m/>
    <s v="State Forest"/>
    <s v="Vegetation"/>
    <s v="Light"/>
    <m/>
    <s v="Other (Comments)"/>
    <s v="Customer owned tap line"/>
    <s v="0.25 - 10 Acres"/>
    <m/>
    <s v="Cal Fire"/>
    <s v="US Forest Service"/>
    <s v="Overhead"/>
    <m/>
    <s v="Y"/>
    <s v="Photos &amp; primary conductor"/>
    <s v="Cal Fire"/>
    <m/>
    <m/>
    <m/>
    <s v="N"/>
    <s v="  "/>
    <s v="Unplanned"/>
    <s v="Kern"/>
    <s v="Kern"/>
    <s v="253141103, CUYAMA-1103"/>
    <s v="21-0132677"/>
    <s v="Unplanned"/>
    <s v="Clear;32-90 F"/>
    <s v="2"/>
    <s v="468"/>
    <s v="NO"/>
    <s v="Force Out"/>
    <s v="Sustained"/>
    <s v="No"/>
    <s v="1681"/>
    <s v="OH"/>
    <s v="Fuse"/>
    <s v="1501338"/>
    <s v="Conductor, Overhead, Broken, wire on ground"/>
    <m/>
    <m/>
    <m/>
    <s v="CARRISA PLAINS"/>
    <s v="31 N/OF 1681"/>
    <m/>
    <m/>
    <m/>
    <m/>
    <m/>
    <m/>
    <m/>
    <m/>
    <m/>
    <m/>
    <m/>
    <m/>
    <m/>
    <m/>
    <m/>
    <m/>
    <m/>
    <m/>
    <m/>
    <m/>
    <m/>
    <m/>
    <m/>
    <m/>
  </r>
  <r>
    <n v="1849"/>
    <s v="AGFC"/>
    <s v="3 - QC Complete"/>
    <n v="44487"/>
    <n v="44617"/>
    <s v="Duplicate of index 1848. Pole fire due to unknown cause. EC tag and FAS tag did not have photos to help determine the cause. The ensuing fire was 3 meters - 0.25 acre in size. This information is preliminary."/>
    <s v="\\fxshare-nas05\quotashare-fs01\ESA\5 - Ignition Tracking\2021_Ignition_QC_Folders\20211018_1500707_nan_nan_T005427306"/>
    <s v=" "/>
    <m/>
    <m/>
    <m/>
    <m/>
    <m/>
    <s v="Not In Scope"/>
    <m/>
    <m/>
    <m/>
    <m/>
    <m/>
    <m/>
    <m/>
    <m/>
    <m/>
    <m/>
    <m/>
    <m/>
    <m/>
    <m/>
    <m/>
    <m/>
    <m/>
    <m/>
    <m/>
    <m/>
    <m/>
    <m/>
    <m/>
    <m/>
    <m/>
    <m/>
    <m/>
    <m/>
    <m/>
    <m/>
    <m/>
    <m/>
    <m/>
    <m/>
    <m/>
    <m/>
    <m/>
    <m/>
    <m/>
    <m/>
    <m/>
    <m/>
    <m/>
    <m/>
    <m/>
    <m/>
    <s v=" "/>
    <x v="68"/>
    <s v="12:29:00"/>
    <n v="44487"/>
    <s v="12:29:00"/>
    <s v="FAS"/>
    <s v="N"/>
    <s v="Y"/>
    <n v="1500707"/>
    <m/>
    <m/>
    <s v="T005427306"/>
    <m/>
    <m/>
    <m/>
    <m/>
    <s v=" "/>
    <x v="0"/>
    <x v="1"/>
    <s v="N"/>
    <s v="N"/>
    <s v="N"/>
    <s v="Duplicate of index 1848. Pole fire due to unknown cause. EC tag and FAS tag did not have photos to help determine the cause. The ensuing fire was 3 meters - 0.25 acre in size. This information is preliminary."/>
    <s v="Not PG&amp;E"/>
    <s v="Vegetation"/>
    <m/>
    <s v="D"/>
    <m/>
    <s v="&lt;0.25"/>
    <m/>
    <m/>
    <m/>
    <m/>
    <m/>
    <s v="Duplicate"/>
    <m/>
    <m/>
    <m/>
    <s v="Overhead"/>
    <x v="1"/>
    <m/>
    <m/>
    <m/>
    <s v=" "/>
    <x v="0"/>
    <n v="38.085512000000001"/>
    <n v="-121.904572"/>
    <s v="Solano"/>
    <s v="CORDELIA 1104"/>
    <n v="12000"/>
    <s v="CORDELIA 110448536"/>
    <x v="0"/>
    <s v="Suisun FD"/>
    <s v="Water"/>
    <m/>
    <m/>
    <s v="N"/>
    <m/>
    <m/>
    <m/>
    <m/>
    <s v="N"/>
    <s v="N"/>
    <m/>
    <m/>
    <s v="2021-10-19"/>
    <m/>
    <m/>
    <m/>
    <m/>
    <m/>
    <m/>
    <m/>
    <m/>
    <m/>
    <m/>
    <m/>
    <m/>
    <m/>
    <m/>
    <m/>
    <m/>
    <m/>
    <m/>
    <m/>
    <s v="  "/>
    <s v="CENTRAL COAST"/>
    <s v="VACAVILLE 03"/>
    <s v="12:29"/>
    <n v="44487"/>
    <s v="1500707"/>
    <s v="T005427306"/>
    <n v="2548"/>
    <s v="GRIZZLY ISLAND RD"/>
    <s v="SUISUN CITY"/>
    <n v="38.155070000000002"/>
    <n v="-121.97559"/>
    <s v="S4TFTG1"/>
    <s v="GUMATAOTAO, FRANK"/>
    <n v="62701104"/>
    <s v="20211018 13:51"/>
    <n v="9110"/>
    <m/>
    <s v="call for crew to replace pole"/>
    <s v="Y"/>
    <m/>
    <m/>
    <m/>
    <m/>
    <m/>
    <m/>
    <s v="suisun fire dept county"/>
    <m/>
    <s v="N"/>
    <s v="Y"/>
    <m/>
    <s v="Clear"/>
    <m/>
    <s v="County Land"/>
    <m/>
    <s v="Breezy"/>
    <m/>
    <s v="Vegetation"/>
    <m/>
    <s v="3 meters - 0.25 Acres"/>
    <m/>
    <s v="Fire Dept"/>
    <m/>
    <s v="Overhead"/>
    <m/>
    <s v="Y"/>
    <s v="pics"/>
    <s v="PG&amp;E Employee"/>
    <s v="pics of pole fire"/>
    <s v="OVERHEAD"/>
    <s v="POLE-WOOD"/>
    <s v="N"/>
    <s v="  "/>
    <m/>
    <m/>
    <m/>
    <m/>
    <m/>
    <m/>
    <m/>
    <m/>
    <m/>
    <m/>
    <m/>
    <m/>
    <m/>
    <m/>
    <m/>
    <m/>
    <m/>
    <m/>
    <m/>
    <m/>
    <m/>
    <m/>
    <m/>
    <m/>
    <m/>
    <m/>
    <m/>
    <m/>
    <m/>
    <m/>
    <m/>
    <m/>
    <m/>
    <m/>
    <m/>
    <m/>
    <m/>
    <m/>
    <m/>
    <m/>
    <m/>
    <m/>
    <m/>
    <m/>
    <m/>
    <m/>
    <m/>
  </r>
  <r>
    <n v="1848"/>
    <s v="CATX"/>
    <s v="3 - QC Complete"/>
    <n v="44491"/>
    <n v="44617"/>
    <s v="Pole fire due to unknown cause. EC tag and FAS tag did not have photos to help determine the cause. The ensuing fire was 3 meters - 0.25 acre in size. This information is preliminary."/>
    <s v="\\fxshare-nas05\quotashare-fs01\ESA\5 - Ignition Tracking\2021_Ignition_QC_Folders\20211018_nan_nan_nan_T005427289"/>
    <s v=" "/>
    <m/>
    <s v="KRJ7"/>
    <s v="Updated Outage Time"/>
    <n v="44491"/>
    <m/>
    <s v="Not In Scope"/>
    <m/>
    <m/>
    <m/>
    <m/>
    <m/>
    <m/>
    <m/>
    <m/>
    <m/>
    <m/>
    <m/>
    <m/>
    <m/>
    <m/>
    <m/>
    <m/>
    <m/>
    <m/>
    <m/>
    <m/>
    <m/>
    <m/>
    <m/>
    <m/>
    <m/>
    <m/>
    <m/>
    <m/>
    <m/>
    <m/>
    <m/>
    <m/>
    <s v="N"/>
    <m/>
    <m/>
    <m/>
    <m/>
    <m/>
    <m/>
    <s v="Y"/>
    <n v="44489"/>
    <n v="44489"/>
    <s v="ADS0"/>
    <s v="707-373-6678"/>
    <s v="T-Man advised the pole fire was due to tracking. The fire burned the pole, causing it to fail at the crossarm. The fire also burned weeds in a 5 foot radius around the pole. "/>
    <m/>
    <s v=" "/>
    <x v="68"/>
    <s v="12:15:00"/>
    <n v="44487"/>
    <s v="08:06:00"/>
    <s v="FAS"/>
    <s v="N"/>
    <s v="N"/>
    <s v="1500707, 8786374"/>
    <m/>
    <m/>
    <s v="T005427289, T005427306"/>
    <n v="122222417"/>
    <m/>
    <m/>
    <s v="PG&amp;E_1848_Ignition_20211018_1.JPG"/>
    <s v=" "/>
    <x v="1"/>
    <x v="0"/>
    <s v="Y"/>
    <s v="Y"/>
    <s v="N"/>
    <s v="On October 18, 2021 at 1229 hours, a PG&amp;E Troubleman was dispatched to the Cordelia 1104 12 kV distribution circuit near Grizzley Island Road and Van Sickkle Road in the vicinity of Suisun City in response to a pole fire. Initial analysis indicated tracking caused the ignition. It is suspected that the point of origin of the fire was from the through bolt on the pole based upon the charring on the crossarm. The fire caused the pole to fail at the cross arm level. The ensuing fire burned dry weeds in an approximately 5 foot radius around the pole and was suppressed by the Suisun City Fire Department. A PG&amp;E Hired Contract Crew replaced the damaged pole on October 19, 2021."/>
    <s v="PG&amp;E"/>
    <s v="Other"/>
    <s v="Pole"/>
    <s v="D"/>
    <s v="D"/>
    <s v="&lt;0.25"/>
    <s v="5 foot radius around pole"/>
    <m/>
    <m/>
    <m/>
    <m/>
    <s v="Contamination"/>
    <s v="Contamination"/>
    <s v="Tracking"/>
    <s v="N"/>
    <s v="Overhead"/>
    <x v="0"/>
    <s v="Pole"/>
    <s v="Pole "/>
    <n v="101668100"/>
    <s v=" "/>
    <x v="0"/>
    <n v="38.085512000000001"/>
    <n v="-121.904572"/>
    <s v="Solano"/>
    <s v="CORDELIA 1104"/>
    <n v="12000"/>
    <s v="CORDELIA 110448536"/>
    <x v="0"/>
    <s v="Suisun FD"/>
    <s v="Water"/>
    <s v="Grass Fuel Model "/>
    <s v="Weeds"/>
    <s v="N"/>
    <m/>
    <m/>
    <m/>
    <m/>
    <s v="N"/>
    <s v="N"/>
    <m/>
    <m/>
    <s v="2021-10-19"/>
    <m/>
    <m/>
    <m/>
    <m/>
    <m/>
    <m/>
    <m/>
    <m/>
    <m/>
    <m/>
    <m/>
    <m/>
    <m/>
    <m/>
    <m/>
    <m/>
    <m/>
    <m/>
    <m/>
    <s v="  "/>
    <s v="SAN FRANCISCO"/>
    <s v="VACAVILLE 02"/>
    <s v="12:15"/>
    <n v="44487"/>
    <m/>
    <s v="T005427289"/>
    <s v="UNKNOWN"/>
    <s v="GRIZZLY ISLAND RD"/>
    <s v="SUISUN CITY"/>
    <s v="00:00:00"/>
    <m/>
    <s v="S2YCXT9"/>
    <s v="THOMAS, CHRIS"/>
    <m/>
    <s v="20211018 14:07"/>
    <n v="9320"/>
    <m/>
    <s v="relieved by t-man"/>
    <s v="Y"/>
    <m/>
    <m/>
    <s v="38.1161833,-121.9437333,-1.600000,3D"/>
    <m/>
    <m/>
    <m/>
    <s v="707 421-7090"/>
    <m/>
    <s v="N"/>
    <s v="Y"/>
    <m/>
    <s v="Clear"/>
    <m/>
    <s v="PGE&amp;E-Owned Structure/Equipment"/>
    <m/>
    <s v="Light"/>
    <m/>
    <s v="Vegetation"/>
    <m/>
    <s v="&lt; 1 meter"/>
    <m/>
    <s v="Fire Dept"/>
    <m/>
    <s v="Other (Comments)"/>
    <s v="grass"/>
    <s v="N"/>
    <m/>
    <m/>
    <m/>
    <m/>
    <m/>
    <s v="N"/>
    <s v="  "/>
    <m/>
    <m/>
    <m/>
    <m/>
    <m/>
    <m/>
    <m/>
    <m/>
    <m/>
    <m/>
    <m/>
    <m/>
    <m/>
    <m/>
    <m/>
    <m/>
    <m/>
    <m/>
    <m/>
    <m/>
    <m/>
    <m/>
    <m/>
    <m/>
    <m/>
    <m/>
    <m/>
    <m/>
    <m/>
    <m/>
    <m/>
    <m/>
    <m/>
    <m/>
    <m/>
    <m/>
    <m/>
    <m/>
    <m/>
    <m/>
    <m/>
    <m/>
    <m/>
    <m/>
    <m/>
    <m/>
    <m/>
  </r>
  <r>
    <n v="1847"/>
    <s v="R6HJ"/>
    <s v="3 - QC Complete"/>
    <n v="44504"/>
    <n v="44617"/>
    <s v="Pole fire due to failed riser cable. The ensuing fire was limited to PG&amp;E assets. This information is preliminary."/>
    <s v="\\fxshare-nas05\quotashare-fs01\ESA\5 - Ignition Tracking\2021_Ignition_QC_Folders\20211018_1501118_nan_nan_T005427254"/>
    <s v=" "/>
    <m/>
    <s v="R6HJ"/>
    <s v="Updated Outage time"/>
    <n v="44503"/>
    <m/>
    <s v="Not In Scope"/>
    <m/>
    <m/>
    <m/>
    <m/>
    <m/>
    <m/>
    <m/>
    <m/>
    <m/>
    <m/>
    <m/>
    <m/>
    <m/>
    <m/>
    <m/>
    <m/>
    <m/>
    <m/>
    <m/>
    <m/>
    <m/>
    <m/>
    <m/>
    <m/>
    <m/>
    <m/>
    <m/>
    <m/>
    <m/>
    <m/>
    <m/>
    <m/>
    <s v="N"/>
    <m/>
    <m/>
    <m/>
    <m/>
    <m/>
    <m/>
    <s v="N"/>
    <m/>
    <m/>
    <m/>
    <m/>
    <m/>
    <m/>
    <s v=" "/>
    <x v="68"/>
    <s v="11:52:00"/>
    <n v="44487"/>
    <s v="11:50:00"/>
    <s v="FAS"/>
    <s v="N"/>
    <s v="N"/>
    <n v="1501118"/>
    <m/>
    <m/>
    <s v="T005427254"/>
    <n v="122222345"/>
    <m/>
    <m/>
    <m/>
    <s v=" "/>
    <x v="0"/>
    <x v="1"/>
    <s v="Y"/>
    <s v="N"/>
    <s v="N"/>
    <s v="On October 18th, 2021 at approximately 11:52 hours, a PG&amp;E troubleman was dispatched to the Bakersfield 1105, 12kV distribution circuit in the parking lot behind a  building located on the corner of H Street and 29th in the City of Bakersfield due to an outage.  The responding troubleman arrived on scene and discovered an underground customer-owned conductor had burnt in the steel riser attached to PG&amp;E's pole.  No fire attributable to PG&amp;E equipment occurred as a result of this incident. The customer was directed to repair their facility and then contact PG&amp;E to reconnect service. This information is preliminary.   "/>
    <s v="Not PG&amp;E"/>
    <s v="Other"/>
    <s v="Conductor"/>
    <m/>
    <m/>
    <s v="Structure-only"/>
    <m/>
    <m/>
    <m/>
    <m/>
    <m/>
    <s v="Other Fire: Non-PG&amp;E related"/>
    <m/>
    <m/>
    <m/>
    <s v="Underground"/>
    <x v="3"/>
    <s v="Riser"/>
    <m/>
    <n v="103899014"/>
    <s v=" "/>
    <x v="0"/>
    <n v="35.3859386220903"/>
    <n v="-119.02181829336899"/>
    <s v="Kern"/>
    <s v="BAKERSFIELD 1105"/>
    <n v="12000"/>
    <s v="BAKERSFIELD 1105CB"/>
    <x v="0"/>
    <s v="Kern County FD"/>
    <s v="Urban"/>
    <m/>
    <m/>
    <s v="N"/>
    <m/>
    <m/>
    <m/>
    <m/>
    <s v="N"/>
    <s v="N"/>
    <m/>
    <m/>
    <s v="2021-10-19"/>
    <m/>
    <m/>
    <m/>
    <m/>
    <m/>
    <m/>
    <m/>
    <m/>
    <m/>
    <m/>
    <m/>
    <m/>
    <m/>
    <m/>
    <m/>
    <m/>
    <m/>
    <m/>
    <m/>
    <s v="  "/>
    <s v="LOS PADRES"/>
    <s v="BAKERSFIELD 03"/>
    <s v="11:52"/>
    <n v="44487"/>
    <s v="1501118"/>
    <s v="T005427254"/>
    <n v="2901"/>
    <s v="H ST"/>
    <s v="BAKERSFIELD"/>
    <n v="35.385890000000003"/>
    <n v="-119.02175"/>
    <s v="K1TTALA"/>
    <s v="LEYENDECKER, THOMAS"/>
    <n v="253371105"/>
    <s v="20211018 14:29"/>
    <n v="9221"/>
    <m/>
    <s v="Customer owned service cable burnt up at pole.  Advised customer they will need to have conductor replaced and call to have service reconnected.  Called for disconnect tag and disconnected service at pole."/>
    <s v="Y"/>
    <m/>
    <m/>
    <s v="35.38593862209039,-119.02181829336939,123.68575668334961,"/>
    <m/>
    <m/>
    <m/>
    <s v="KCFD"/>
    <m/>
    <s v="N"/>
    <s v="Y"/>
    <m/>
    <s v="Rain"/>
    <m/>
    <s v="Customer-Owned Structure/Equipment"/>
    <m/>
    <s v="Light"/>
    <m/>
    <s v="PG&amp;E Equipment"/>
    <m/>
    <s v="Structure Only"/>
    <m/>
    <s v="Fire Dept"/>
    <m/>
    <s v="Overhead"/>
    <m/>
    <s v="N"/>
    <m/>
    <m/>
    <m/>
    <s v="UNDERGROUND"/>
    <s v="SERVICE CONDUCTOR"/>
    <s v="N"/>
    <s v="  "/>
    <m/>
    <m/>
    <m/>
    <m/>
    <m/>
    <m/>
    <m/>
    <m/>
    <m/>
    <m/>
    <m/>
    <m/>
    <m/>
    <m/>
    <m/>
    <m/>
    <m/>
    <m/>
    <m/>
    <m/>
    <m/>
    <m/>
    <m/>
    <m/>
    <m/>
    <m/>
    <m/>
    <m/>
    <m/>
    <m/>
    <m/>
    <m/>
    <m/>
    <m/>
    <m/>
    <m/>
    <m/>
    <m/>
    <m/>
    <m/>
    <m/>
    <m/>
    <m/>
    <m/>
    <m/>
    <m/>
    <m/>
  </r>
  <r>
    <n v="1846"/>
    <s v="AGFC"/>
    <s v="3 - QC Complete"/>
    <n v="44487"/>
    <n v="44617"/>
    <s v="Structure fire, not attributable to PG&amp;E assets. Fire at customer meter panel. This information is preliminary."/>
    <s v="\\fxshare-nas05\quotashare-fs01\ESA\5 - Ignition Tracking\2021_Ignition_QC_Folders\20211018_nan_nan_nan_4622922216"/>
    <s v=" "/>
    <m/>
    <m/>
    <m/>
    <m/>
    <m/>
    <s v="Not In Scope"/>
    <m/>
    <m/>
    <m/>
    <m/>
    <m/>
    <m/>
    <m/>
    <m/>
    <m/>
    <m/>
    <m/>
    <m/>
    <m/>
    <m/>
    <m/>
    <m/>
    <m/>
    <m/>
    <m/>
    <m/>
    <m/>
    <m/>
    <m/>
    <m/>
    <m/>
    <m/>
    <m/>
    <m/>
    <m/>
    <m/>
    <m/>
    <m/>
    <m/>
    <m/>
    <m/>
    <m/>
    <m/>
    <m/>
    <m/>
    <m/>
    <m/>
    <m/>
    <m/>
    <m/>
    <m/>
    <m/>
    <s v=" "/>
    <x v="68"/>
    <s v="09:53:00"/>
    <m/>
    <m/>
    <s v="FAS"/>
    <s v="N"/>
    <s v="N"/>
    <m/>
    <m/>
    <m/>
    <n v="4622922216"/>
    <m/>
    <m/>
    <m/>
    <m/>
    <s v=" "/>
    <x v="0"/>
    <x v="1"/>
    <s v="N"/>
    <s v="N"/>
    <s v="N"/>
    <s v="Structure fire, not attributable to PG&amp;E assets. Fire at customer meter panel. This information is preliminary."/>
    <s v="PG&amp;E"/>
    <s v="Building"/>
    <m/>
    <m/>
    <m/>
    <s v="Structure-only"/>
    <s v="customer meter panel"/>
    <m/>
    <m/>
    <m/>
    <m/>
    <s v="Other Fire: Non-PG&amp;E related"/>
    <m/>
    <m/>
    <m/>
    <s v="Underground"/>
    <x v="1"/>
    <m/>
    <m/>
    <m/>
    <s v=" "/>
    <x v="0"/>
    <n v="38.237920000000003"/>
    <n v="-122.039068"/>
    <s v="Solano"/>
    <s v="SUISUN 1101"/>
    <n v="12000"/>
    <m/>
    <x v="0"/>
    <s v="Suisun FD"/>
    <s v="Urban"/>
    <m/>
    <m/>
    <m/>
    <m/>
    <m/>
    <m/>
    <m/>
    <s v="N"/>
    <s v="N"/>
    <m/>
    <m/>
    <s v="2021-10-19"/>
    <m/>
    <m/>
    <m/>
    <m/>
    <m/>
    <m/>
    <m/>
    <m/>
    <m/>
    <m/>
    <m/>
    <m/>
    <m/>
    <m/>
    <m/>
    <m/>
    <m/>
    <m/>
    <m/>
    <s v="  "/>
    <s v="EAST BAY"/>
    <s v="VACAVILLE 03"/>
    <s v="09:53"/>
    <n v="44487"/>
    <m/>
    <n v="4622922216"/>
    <n v="750"/>
    <s v="KELLOGG ST"/>
    <s v="SUISUN CITY"/>
    <n v="38.237847002314822"/>
    <n v="-122.039356"/>
    <s v="S4TFTG1"/>
    <s v="GUMATAOTAO, FRANK"/>
    <n v="62131101"/>
    <s v="20211018 13:40"/>
    <n v="1103"/>
    <m/>
    <s v="cleared ug svc at splice box/  meter panel burnt up/T8052L/ blown fuse/  refuse w/ 15amp/  check volts 120/208/  "/>
    <s v="Y"/>
    <m/>
    <m/>
    <m/>
    <m/>
    <m/>
    <m/>
    <s v="suisun fire"/>
    <m/>
    <s v="N"/>
    <s v="Y"/>
    <s v="Y"/>
    <s v="Clear"/>
    <m/>
    <s v="Customer-Owned Structure/Equipment"/>
    <m/>
    <s v="Light"/>
    <m/>
    <s v="3rd Party"/>
    <s v="meter panel"/>
    <s v="Other (Comments)"/>
    <s v="customer meter panel"/>
    <s v="Fire Dept"/>
    <s v="suisun fire dept"/>
    <s v="Other (Comments)"/>
    <s v="cust mtr panel"/>
    <s v="Y"/>
    <s v="pics"/>
    <s v="PG&amp;E Employee"/>
    <s v="frank gumataotao"/>
    <m/>
    <m/>
    <m/>
    <s v="  "/>
    <m/>
    <m/>
    <m/>
    <m/>
    <m/>
    <m/>
    <m/>
    <m/>
    <m/>
    <m/>
    <m/>
    <m/>
    <m/>
    <m/>
    <m/>
    <m/>
    <m/>
    <m/>
    <m/>
    <m/>
    <m/>
    <m/>
    <m/>
    <m/>
    <m/>
    <m/>
    <m/>
    <m/>
    <m/>
    <m/>
    <m/>
    <m/>
    <m/>
    <m/>
    <m/>
    <m/>
    <m/>
    <m/>
    <m/>
    <m/>
    <m/>
    <m/>
    <m/>
    <m/>
    <m/>
    <m/>
    <m/>
  </r>
  <r>
    <n v="1845"/>
    <s v="CATX"/>
    <s v="3 - QC Complete"/>
    <n v="44491"/>
    <n v="44617"/>
    <s v="Pole failure with wires down on ground. Cause of the failure is unknown and does not look to be tracking related from photos. The ensuing fire was 3 meter - 0.25 acre in size. This information is preliminary."/>
    <s v="\\fxshare-nas05\quotashare-fs01\ESA\5 - Ignition Tracking\2021_Ignition_QC_Folders\20211018_1500151_21-0132186_nan_T005426477"/>
    <s v=" "/>
    <s v="Y"/>
    <s v="CATX"/>
    <s v="Outage time updated to refelect ILIS FNL time, Nominal Voltage changed to 12kV per EDGIS "/>
    <n v="44490"/>
    <m/>
    <s v="Not In Scope"/>
    <m/>
    <m/>
    <m/>
    <m/>
    <m/>
    <m/>
    <m/>
    <m/>
    <m/>
    <m/>
    <m/>
    <m/>
    <m/>
    <m/>
    <m/>
    <m/>
    <m/>
    <m/>
    <m/>
    <m/>
    <m/>
    <m/>
    <m/>
    <m/>
    <m/>
    <m/>
    <m/>
    <m/>
    <m/>
    <m/>
    <m/>
    <m/>
    <s v="N"/>
    <m/>
    <m/>
    <m/>
    <m/>
    <m/>
    <m/>
    <s v="Y"/>
    <n v="44490"/>
    <n v="44490"/>
    <s v="EBW2"/>
    <s v="559-633-3079"/>
    <s v="T-Man advised the pole fire was casued by tracking. He explained the pole most likely caught fire at night and burned for several hours until the pole failed at the midpoint. "/>
    <m/>
    <s v=" "/>
    <x v="68"/>
    <s v="06:29:00"/>
    <n v="44486"/>
    <s v="20:09:00"/>
    <s v="FAS"/>
    <s v="N"/>
    <s v="N"/>
    <n v="1500151"/>
    <s v="21-0132186"/>
    <m/>
    <s v="T005426477"/>
    <n v="122219623"/>
    <m/>
    <m/>
    <s v="PG&amp;E_1845_Ignition_20211018_2.JPG"/>
    <s v=" "/>
    <x v="1"/>
    <x v="0"/>
    <s v="Y"/>
    <s v="Y"/>
    <s v="N"/>
    <s v="On October 18, 2021 at 0630 hours, a PG&amp;E Troubleman was dispatched to the Peabody 2107 12 kV distribution circuit near Stewart Lane and Toland Lane in the vicinity of Rio Vista in response to a pole fire. Initial analysis indicated tracking caused the ignition. The fire caused the pole to fail approximately halfway up the pole. The Troubleman suspects the pole most likely caught fire at night and burned for several hours until the pole failed at the midpoint. The subject pole is located directly below the Table Mtn-Tesla 500kV Transmission Circuit. The ensuing fire burned dry weeds approximately 23 meters by 10 meters and was suppressed by the Montezuma Fire Department. A PG&amp;E Crew replaced the damaged pole on October 18, 2021. "/>
    <s v="PG&amp;E"/>
    <s v="Other"/>
    <s v="Pole"/>
    <s v="D"/>
    <s v="D"/>
    <s v="&lt;0.25"/>
    <m/>
    <m/>
    <m/>
    <m/>
    <m/>
    <s v="Contamination"/>
    <s v="Contamination"/>
    <s v="Tracking"/>
    <s v="N"/>
    <s v="Overhead"/>
    <x v="0"/>
    <s v="Pole"/>
    <s v="Pole, crossarm, anchor, down guy, insulator, and ties"/>
    <n v="101583067"/>
    <s v=" "/>
    <x v="0"/>
    <n v="38.105449999999998"/>
    <n v="-121.75841800000001"/>
    <s v="Solano"/>
    <s v="PEABODY 2107"/>
    <n v="12000"/>
    <s v="PEABODY 21074902"/>
    <x v="0"/>
    <s v="MONTEZUMA FD"/>
    <s v="Agriculture"/>
    <s v="Grass Fuel Model "/>
    <s v="Weeds"/>
    <s v="N"/>
    <m/>
    <m/>
    <m/>
    <m/>
    <s v="N"/>
    <s v="N"/>
    <m/>
    <m/>
    <s v="2021-10-19"/>
    <m/>
    <m/>
    <m/>
    <m/>
    <m/>
    <m/>
    <m/>
    <m/>
    <m/>
    <m/>
    <m/>
    <m/>
    <m/>
    <m/>
    <m/>
    <m/>
    <m/>
    <m/>
    <m/>
    <s v="  "/>
    <s v="EAST BAY"/>
    <s v="VACAVILLE 05"/>
    <s v="06:30"/>
    <n v="44487"/>
    <s v="1500151"/>
    <s v="T005426477"/>
    <n v="2600"/>
    <s v="SHILOH RD"/>
    <s v="SUISUN CITY"/>
    <n v="38.241729999999997"/>
    <n v="-121.85561"/>
    <s v="S4TEBW2"/>
    <s v="WHITE, ERIC"/>
    <n v="63642107"/>
    <s v="20211018 13:13"/>
    <n v="9110"/>
    <m/>
    <s v="POLE FIRE BEYOND 11803. MADE A TAG FOR POLE. OIS IS APART OF A LR OUTAGE FROM LAST NIGHT. RE PATROLED TO THE LR SET UP CLEARANCE POINTS. RE ENERGIZED CUSTOMERS THAT COULD BE RESTORED. OTHER TAGS CREATED BY ANOTHER TMAN."/>
    <s v="Y"/>
    <m/>
    <m/>
    <m/>
    <n v="38.105497"/>
    <n v="-121.584429"/>
    <m/>
    <s v="MONTEZUMA FD"/>
    <m/>
    <s v="N"/>
    <s v="Y"/>
    <m/>
    <s v="Clear"/>
    <m/>
    <s v="Private Land"/>
    <m/>
    <s v="Calm"/>
    <m/>
    <s v="PG&amp;E Equipment"/>
    <m/>
    <s v="3 meters - 0.25 Acres"/>
    <m/>
    <s v="Fire Dept"/>
    <m/>
    <s v="Overhead"/>
    <m/>
    <s v="N"/>
    <m/>
    <m/>
    <m/>
    <s v="FIRE, POLE"/>
    <s v="POLE-WOOD"/>
    <s v="N"/>
    <s v="  "/>
    <s v="Unplanned"/>
    <s v="Sacramento"/>
    <s v="Solano"/>
    <s v="063642107, PEABODY-2107"/>
    <s v="21-0132186"/>
    <s v="Unplanned"/>
    <s v="Clear;32-90 F"/>
    <s v="226"/>
    <s v="213058"/>
    <s v="YES"/>
    <s v="Line to Ground"/>
    <s v="Sustained"/>
    <s v="No"/>
    <s v="4902"/>
    <s v="OH"/>
    <s v="Line Recloser"/>
    <s v="1500151"/>
    <s v="Pole-Wood, Broken, wire on ground"/>
    <s v="BCØ GRD"/>
    <m/>
    <m/>
    <s v="CREED RD @ RR TRACKS"/>
    <s v="PAGAN,VICTOR/707-689-3441: MULTIPLE"/>
    <m/>
    <m/>
    <m/>
    <m/>
    <m/>
    <m/>
    <m/>
    <m/>
    <m/>
    <m/>
    <m/>
    <m/>
    <m/>
    <m/>
    <m/>
    <m/>
    <m/>
    <m/>
    <m/>
    <m/>
    <m/>
    <m/>
    <m/>
    <m/>
  </r>
  <r>
    <n v="1844"/>
    <s v="DLY6"/>
    <s v="3 - QC Complete"/>
    <n v="44522"/>
    <n v="44617"/>
    <s v="Pole fire, likely due to tracking. Photos appear to show pole burnt just above transformer and fell to ground. The ensuing fire was limited to PG&amp;E assets. This information is preliminary."/>
    <s v="\\fxshare-nas05\quotashare-fs01\ESA\5 - Ignition Tracking\2021_Ignition_QC_Folders\20211018_1500578_21-0132313_nan_T005426460"/>
    <s v=" "/>
    <s v="Y"/>
    <s v="DLY6"/>
    <s v="Updated created date, outage time, added FAS ID, updated cause "/>
    <m/>
    <m/>
    <s v="Not In Scope"/>
    <m/>
    <m/>
    <m/>
    <m/>
    <m/>
    <m/>
    <m/>
    <m/>
    <m/>
    <m/>
    <m/>
    <m/>
    <m/>
    <m/>
    <m/>
    <m/>
    <m/>
    <m/>
    <m/>
    <m/>
    <m/>
    <m/>
    <m/>
    <m/>
    <m/>
    <m/>
    <m/>
    <m/>
    <m/>
    <m/>
    <m/>
    <m/>
    <s v="N"/>
    <m/>
    <m/>
    <m/>
    <m/>
    <m/>
    <m/>
    <s v="Y"/>
    <n v="44516"/>
    <n v="44516"/>
    <s v="TALA"/>
    <s v="Thomas Leyendecker 661/343-0151"/>
    <s v="contacted to get correct fire department name.  Confirmed cause, tman claimed it was due to a birds nest "/>
    <m/>
    <s v=" "/>
    <x v="68"/>
    <s v="06:16:00"/>
    <n v="44487"/>
    <s v="06:08:00"/>
    <s v="FAS"/>
    <s v="N"/>
    <s v="N"/>
    <n v="1500578"/>
    <s v="21-0132313"/>
    <m/>
    <s v="T005426460, T005426458"/>
    <s v="122220654, 122224296"/>
    <m/>
    <m/>
    <m/>
    <s v=" "/>
    <x v="0"/>
    <x v="0"/>
    <s v="N"/>
    <s v="N"/>
    <s v="N"/>
    <s v="On October 18, 2021 at 06:16 hours, a PG&amp;E Troubleman was dispatched to the Lerdo 1112, a 12kV Distribution Circuit on the northwest corner of James Road and Highway 65 in Bakersfield in response to a broken pole with downed wires. Initial analysis indicates contact from an animal nest caused the ignition.   The nest was between the regulators on the pole which caused the equipment to burn.  The arriving troubleman arrived to find the pole still ignited and waited for assistance from the Kern County Fire Department to suppress the fire.  The fire was contained to the pole and the top of the pole fell to the ground.  This incident left 164 customers without power. A PG&amp;E Crew removed the booster bank, replaced the pole on October 18, 2021."/>
    <s v="PG&amp;E"/>
    <s v="Other"/>
    <s v="Pole"/>
    <s v="D"/>
    <s v="D"/>
    <s v="Structure-PG&amp;E only"/>
    <s v="Pole Top Burnt "/>
    <m/>
    <m/>
    <m/>
    <m/>
    <s v="Contact - Animal - Nest"/>
    <s v="Contact from object"/>
    <s v="Contact from Object - Other"/>
    <s v="N"/>
    <s v="Overhead"/>
    <x v="0"/>
    <s v="Pole"/>
    <s v="Pole, Regualtor "/>
    <n v="100115108"/>
    <s v=" "/>
    <x v="0"/>
    <n v="35.481513800000002"/>
    <n v="-119.08283950000001"/>
    <s v="Kern"/>
    <s v="LERDO 1112"/>
    <n v="12000"/>
    <s v=" LERDO 1112/2CB "/>
    <x v="0"/>
    <s v="Kern County FD "/>
    <s v="Herbaceous"/>
    <s v="Fire-resistive fuel bed"/>
    <s v="Dirt"/>
    <s v="N"/>
    <m/>
    <m/>
    <m/>
    <m/>
    <s v="N"/>
    <s v="N"/>
    <m/>
    <m/>
    <s v="2021-11-16"/>
    <m/>
    <m/>
    <m/>
    <m/>
    <m/>
    <m/>
    <m/>
    <m/>
    <m/>
    <m/>
    <m/>
    <m/>
    <m/>
    <m/>
    <m/>
    <m/>
    <m/>
    <m/>
    <m/>
    <s v=" "/>
    <s v="EAST BAY"/>
    <s v="WASCO 02"/>
    <s v="06:18:00"/>
    <n v="44487"/>
    <n v="1500578"/>
    <s v="T005426460"/>
    <s v="UNKNOWN"/>
    <s v="1/2 MILE W OF HWY 65 "/>
    <s v="BAKERSFIELD"/>
    <n v="35"/>
    <n v="-119.15194"/>
    <s v="K1TTALA"/>
    <s v="LEYENDECKER, THOMAS"/>
    <s v="25349"/>
    <s v="20211018 11:42"/>
    <n v="9002"/>
    <m/>
    <s v="Found pole top burnt off at regulator 1153 with pole still on fire.  Completed switching to isolate and restore all possible customers.  Entered tag and called for crew at 10:40.  Waited onsite until fire crew arrived onsite and extinguished pole fire.  "/>
    <s v="Y"/>
    <m/>
    <m/>
    <s v="35.48245368063029,-119.08285271387462,189.43284225463867,"/>
    <m/>
    <m/>
    <m/>
    <m/>
    <m/>
    <s v="N"/>
    <s v="Y"/>
    <m/>
    <s v="Rain"/>
    <m/>
    <s v="PGE&amp;E-Owned Structure/Equipment"/>
    <m/>
    <s v="Breezy"/>
    <m/>
    <s v="Animal"/>
    <m/>
    <s v="Structure Only"/>
    <m/>
    <s v="Employee"/>
    <m/>
    <s v="Overhead"/>
    <m/>
    <s v="N"/>
    <m/>
    <m/>
    <m/>
    <s v="FIRE, POLE"/>
    <s v="POLE-WOOD"/>
    <s v="N"/>
    <s v=" "/>
    <s v="Unplanned"/>
    <s v="Kern"/>
    <s v="Kern"/>
    <s v="253491112, LERDO-1112"/>
    <s v="21-0132313"/>
    <s v="Unplanned"/>
    <s v="Clear;32-90 F"/>
    <s v="163"/>
    <s v="35915"/>
    <s v="YES"/>
    <s v="Line to Ground"/>
    <s v="Sustained"/>
    <s v="No"/>
    <s v="1112/2"/>
    <s v="OH"/>
    <s v="Circuit Breaker"/>
    <s v="1500578"/>
    <s v="Pole-Wood, Burned/flashed"/>
    <s v="A, B, C, 51RLY"/>
    <s v="10/18/21 12:46"/>
    <m/>
    <s v="LERDO SUB"/>
    <s v="1153"/>
    <m/>
    <s v="POLE TOP BURNED OFF LAYING ON THE GROUND. BURNT RIGHT ABOVE BOOSTER WITH SWITCH DOWN &amp; CONNECTED WIRE DOWN BOTH DIRECTIONS 1 SPAN. WIRE IS INTACT."/>
    <m/>
    <m/>
    <m/>
    <m/>
    <m/>
    <m/>
    <m/>
    <m/>
    <m/>
    <m/>
    <m/>
    <m/>
    <m/>
    <m/>
    <m/>
    <m/>
    <m/>
    <m/>
    <m/>
    <m/>
    <m/>
    <m/>
  </r>
  <r>
    <n v="1841"/>
    <s v="DJPK"/>
    <s v="3 - QC Complete"/>
    <n v="44547"/>
    <n v="44617"/>
    <s v="Pole fire likely related to tracking. The ensuing fire was limited to PG&amp;E assets. This information is preliminary."/>
    <s v="\\fxshare-nas05\quotashare-fs01\ESA\5 - Ignition Tracking\2021_Ignition_QC_Folders\20211018_1500611_21-0132379_nan_T005426573"/>
    <s v=" "/>
    <s v="Y"/>
    <s v="DJPK"/>
    <s v="Updated Outage Time; Updated Notification #, Updated Fire Lat/Long"/>
    <n v="44547"/>
    <m/>
    <s v="Not In Scope"/>
    <m/>
    <m/>
    <m/>
    <m/>
    <m/>
    <m/>
    <m/>
    <m/>
    <m/>
    <m/>
    <m/>
    <m/>
    <m/>
    <m/>
    <m/>
    <m/>
    <m/>
    <m/>
    <m/>
    <m/>
    <m/>
    <m/>
    <m/>
    <m/>
    <m/>
    <m/>
    <m/>
    <m/>
    <m/>
    <m/>
    <m/>
    <m/>
    <s v="N"/>
    <m/>
    <m/>
    <m/>
    <m/>
    <m/>
    <m/>
    <s v="Y"/>
    <n v="44546"/>
    <n v="44546"/>
    <s v="JMRY"/>
    <s v="Jim Rogers, (559) 240-4392"/>
    <s v="Spoke to T-man, Jim Rogers.  Confirmed pole fire caused by tracking involving SAP Equipt. ID 100775759.  During patrol he found another rpole fire involving SAP Equipt. ID 100776002, also caused by tracking.  Fire damage contained to the pole in both cases. "/>
    <m/>
    <s v=" "/>
    <x v="68"/>
    <s v="07:14:00"/>
    <n v="44487"/>
    <s v="06:56:00"/>
    <s v="FAS"/>
    <s v="N"/>
    <s v="N"/>
    <n v="1500611"/>
    <s v="21-0132379"/>
    <m/>
    <s v="T005426573"/>
    <n v="122220710"/>
    <m/>
    <m/>
    <m/>
    <s v=" "/>
    <x v="0"/>
    <x v="0"/>
    <s v="N"/>
    <s v="N"/>
    <s v="N"/>
    <s v="On October 18, 2021, at 0656 hours, a PG&amp;E Troubleman was dispatched to the Orosi 1101 12kV distribution circuit in the vicinity of Avenue 396 and Road 136, Cutler, in response to an outage affecting 104 customers.  The responding Troubleman found three of three fuses blown at fuse cutout 7769F.  The Troubleman patrolled the circuit and found a pole broken off at the location of the transformer mounting bracket.  The pole top failure caused a phase-to-phase  fault.  Initial analysis indicates tracking caused the ignition.  The ensuing fire was contained to the pole and was self-extinguished.  A PG&amp;E crew replaced the pole, crossarm, insulators, and transformer on October 18, 2021.  "/>
    <s v="PG&amp;E"/>
    <s v="Other"/>
    <s v="Pole"/>
    <s v="D"/>
    <s v="D"/>
    <s v="Structure-PG&amp;E only"/>
    <s v="Pole Fire "/>
    <m/>
    <m/>
    <m/>
    <m/>
    <s v="Contamination"/>
    <s v="Contamination"/>
    <s v="Tracking"/>
    <s v="N"/>
    <s v="Overhead"/>
    <x v="0"/>
    <s v="Pole"/>
    <s v="Pole, Crossarm, Insulators, Transformer"/>
    <n v="100775759"/>
    <s v=" "/>
    <x v="0"/>
    <n v="36.508323691299999"/>
    <n v="-119.2626219671"/>
    <s v="Tulare"/>
    <s v="OROSI 1101"/>
    <n v="12000"/>
    <s v="OROSI 1101CB"/>
    <x v="0"/>
    <s v="Self Extinguished"/>
    <s v="Agriculture"/>
    <s v="Grass Fuel Model"/>
    <s v="Grass/Weeds"/>
    <s v="N"/>
    <m/>
    <m/>
    <m/>
    <m/>
    <s v="N"/>
    <s v="N"/>
    <m/>
    <m/>
    <s v="2021-10-19"/>
    <m/>
    <m/>
    <m/>
    <m/>
    <m/>
    <m/>
    <m/>
    <m/>
    <m/>
    <m/>
    <m/>
    <m/>
    <m/>
    <m/>
    <m/>
    <m/>
    <m/>
    <m/>
    <m/>
    <s v="  "/>
    <s v="EAST BAY"/>
    <s v="DINUBA 01"/>
    <s v="07:14"/>
    <n v="44487"/>
    <s v="1500611"/>
    <s v="T005426573"/>
    <n v="13913"/>
    <s v="AVENUE 396"/>
    <s v="CUTLER"/>
    <n v="36.49709"/>
    <n v="-119.25072"/>
    <s v="F6TJMRY"/>
    <s v="ROGERS, JAMES"/>
    <n v="252841101"/>
    <s v="20211018 11:08"/>
    <n v="9002"/>
    <m/>
    <s v="2 POLES BOTH POLE FIRES SENT 2 TAGS FOR CREW TO REPLACE OPENED SOLID BLADE C/O'S TAGGED MOL 21-132379"/>
    <s v="Y"/>
    <m/>
    <m/>
    <s v="36.5040400,-119.2596883,102.000000,3D"/>
    <m/>
    <m/>
    <m/>
    <m/>
    <m/>
    <s v="N"/>
    <s v="Y"/>
    <m/>
    <s v="Rain"/>
    <m/>
    <s v="PGE&amp;E-Owned Structure/Equipment"/>
    <m/>
    <s v="Calm"/>
    <m/>
    <s v="PG&amp;E Equipment"/>
    <m/>
    <s v="Structure Only"/>
    <m/>
    <s v="Self Extinguished"/>
    <m/>
    <s v="Overhead"/>
    <m/>
    <s v="N"/>
    <m/>
    <m/>
    <m/>
    <s v="FIRE, POLE"/>
    <s v="POLE-WOOD"/>
    <s v="N"/>
    <s v="  "/>
    <s v="Unplanned"/>
    <s v="Fresno"/>
    <s v="Dinuba"/>
    <s v="252841101, OROSI-1101"/>
    <s v="21-0132379"/>
    <s v="Unplanned"/>
    <s v="Clear;32-90 F"/>
    <s v="104"/>
    <s v="21632"/>
    <s v="YES"/>
    <s v="Line to Line"/>
    <s v="Sustained"/>
    <s v="No"/>
    <s v="7769F"/>
    <s v="OH"/>
    <s v="Fuse"/>
    <s v="1500611"/>
    <s v="Pole-Wood, Burned/flashed"/>
    <m/>
    <m/>
    <m/>
    <s v="Ave 392 &amp; Rd 144"/>
    <s v="MTR#1005873596; MTR# 1010033455"/>
    <m/>
    <s v="POLE TOP BURNED OFF WITH ALL PHASES OF WIRE COMING TOGETHER"/>
    <m/>
    <m/>
    <m/>
    <m/>
    <m/>
    <m/>
    <m/>
    <m/>
    <m/>
    <m/>
    <m/>
    <m/>
    <m/>
    <m/>
    <m/>
    <m/>
    <m/>
    <m/>
    <m/>
    <m/>
    <m/>
    <m/>
  </r>
  <r>
    <n v="1840"/>
    <s v="CATX"/>
    <s v="3 - QC Complete"/>
    <n v="44495"/>
    <n v="44617"/>
    <s v="Pole fire due to unknown cause at this time but looks to be related to tracking. The ensuing fire was 3 meters - 0.25 acre in size. This information is preliminary."/>
    <s v="\\fxshare-nas05\quotashare-fs01\ESA\5 - Ignition Tracking\2021_Ignition_QC_Folders\20211018_1500707_nan_nan_T005426705"/>
    <s v=" "/>
    <s v="Y"/>
    <s v="CATX"/>
    <s v="Outage Time updated to Outage time listed on OIS Report"/>
    <n v="44491"/>
    <m/>
    <s v="Not In Scope"/>
    <m/>
    <m/>
    <m/>
    <m/>
    <m/>
    <m/>
    <m/>
    <m/>
    <m/>
    <m/>
    <m/>
    <m/>
    <m/>
    <m/>
    <m/>
    <m/>
    <m/>
    <m/>
    <m/>
    <m/>
    <m/>
    <m/>
    <m/>
    <m/>
    <m/>
    <m/>
    <m/>
    <m/>
    <m/>
    <m/>
    <m/>
    <m/>
    <s v="N"/>
    <m/>
    <m/>
    <m/>
    <m/>
    <m/>
    <m/>
    <m/>
    <m/>
    <m/>
    <m/>
    <m/>
    <m/>
    <m/>
    <s v=" "/>
    <x v="68"/>
    <s v="08:10:00"/>
    <n v="44487"/>
    <s v="08:06:00"/>
    <s v="FAS"/>
    <s v="N"/>
    <s v="Y"/>
    <n v="1500707"/>
    <m/>
    <m/>
    <s v="T005426705"/>
    <m/>
    <m/>
    <m/>
    <m/>
    <s v=" "/>
    <x v="0"/>
    <x v="1"/>
    <s v="N"/>
    <s v="N"/>
    <s v="N"/>
    <s v="Duplicate Index. Refer to Index # 1848"/>
    <s v="PG&amp;E"/>
    <s v="Other"/>
    <s v="Pole"/>
    <s v="D"/>
    <m/>
    <s v="&lt;0.25"/>
    <m/>
    <m/>
    <m/>
    <m/>
    <m/>
    <s v="Duplicate"/>
    <m/>
    <m/>
    <m/>
    <s v="Overhead"/>
    <x v="0"/>
    <s v="Pole"/>
    <m/>
    <m/>
    <s v=" "/>
    <x v="0"/>
    <n v="38.155321000000001"/>
    <n v="-121.975165"/>
    <s v="Solano"/>
    <s v="CORDELIA 1104"/>
    <n v="12000"/>
    <s v="CORDELIA 11048772"/>
    <x v="0"/>
    <s v="Unknown"/>
    <s v="Urban"/>
    <m/>
    <m/>
    <s v="N"/>
    <m/>
    <m/>
    <m/>
    <m/>
    <s v="N"/>
    <s v="N"/>
    <m/>
    <m/>
    <s v="2021-10-19"/>
    <m/>
    <m/>
    <m/>
    <m/>
    <m/>
    <m/>
    <m/>
    <m/>
    <m/>
    <m/>
    <m/>
    <m/>
    <m/>
    <m/>
    <m/>
    <m/>
    <m/>
    <m/>
    <m/>
    <s v="  "/>
    <s v="EAST BAY"/>
    <s v="VACAVILLE 03"/>
    <s v="08:10"/>
    <n v="44487"/>
    <s v="1500707"/>
    <s v="T005426705"/>
    <n v="2548"/>
    <s v="GRIZZLY ISLAND RD"/>
    <s v="SUISUN CITY"/>
    <n v="38.155070000000002"/>
    <n v="-121.97559"/>
    <s v="S4TFTG1"/>
    <s v="GUMATAOTAO, FRANK"/>
    <n v="62701104"/>
    <s v="20211018 10:15"/>
    <n v="9110"/>
    <m/>
    <s v="pole fire"/>
    <s v="Y"/>
    <m/>
    <m/>
    <m/>
    <m/>
    <m/>
    <m/>
    <s v="f"/>
    <m/>
    <s v="N"/>
    <s v="N"/>
    <m/>
    <s v="Clear"/>
    <m/>
    <s v="PGE&amp;E-Owned Structure/Equipment"/>
    <m/>
    <s v="Breezy"/>
    <m/>
    <s v="PG&amp;E Equipment"/>
    <m/>
    <s v="3 meters - 0.25 Acres"/>
    <m/>
    <s v="Fire Dept"/>
    <s v="on site"/>
    <s v="Overhead"/>
    <m/>
    <s v="Y"/>
    <s v="pics"/>
    <s v="PG&amp;E Employee"/>
    <m/>
    <s v="FIRE, POLE"/>
    <s v="POLE-WOOD"/>
    <s v="N"/>
    <s v="  "/>
    <m/>
    <m/>
    <m/>
    <m/>
    <m/>
    <m/>
    <m/>
    <m/>
    <m/>
    <m/>
    <m/>
    <m/>
    <m/>
    <m/>
    <m/>
    <m/>
    <m/>
    <m/>
    <m/>
    <m/>
    <m/>
    <m/>
    <m/>
    <m/>
    <m/>
    <m/>
    <m/>
    <m/>
    <m/>
    <m/>
    <m/>
    <m/>
    <m/>
    <m/>
    <m/>
    <m/>
    <m/>
    <m/>
    <m/>
    <m/>
    <m/>
    <m/>
    <m/>
    <m/>
    <m/>
    <m/>
    <m/>
  </r>
  <r>
    <n v="1839"/>
    <s v="MXX7"/>
    <s v="3 - QC Complete"/>
    <n v="44553"/>
    <n v="44617"/>
    <s v="Pole fire, cause of the failure is likely related to tracking. The ensuing fire was limited to PG&amp;E assets. This information is preliminary."/>
    <s v="\\fxshare-nas05\quotashare-fs01\ESA\5 - Ignition Tracking\2021_Ignition_QC_Folders\20211018_1500681_nan_nan_T005426652"/>
    <s v=" "/>
    <s v="Y"/>
    <s v="MXX7"/>
    <s v="Changed Outage Time to match Outage Start in FAS."/>
    <n v="44552"/>
    <m/>
    <s v="Not In Scope"/>
    <m/>
    <m/>
    <m/>
    <m/>
    <m/>
    <m/>
    <m/>
    <m/>
    <m/>
    <m/>
    <m/>
    <m/>
    <m/>
    <m/>
    <m/>
    <m/>
    <m/>
    <m/>
    <m/>
    <m/>
    <m/>
    <m/>
    <m/>
    <m/>
    <m/>
    <m/>
    <m/>
    <m/>
    <m/>
    <m/>
    <m/>
    <m/>
    <m/>
    <m/>
    <m/>
    <m/>
    <m/>
    <m/>
    <m/>
    <m/>
    <m/>
    <m/>
    <m/>
    <m/>
    <m/>
    <m/>
    <s v=" "/>
    <x v="68"/>
    <s v="07:47:00"/>
    <n v="44487"/>
    <s v="07:40:00"/>
    <s v="FAS"/>
    <s v="N"/>
    <s v="N"/>
    <n v="1500681"/>
    <m/>
    <m/>
    <s v="T005426652"/>
    <n v="122220356"/>
    <m/>
    <m/>
    <s v="No photo"/>
    <s v=" "/>
    <x v="0"/>
    <x v="0"/>
    <s v="N"/>
    <s v="N"/>
    <s v="N"/>
    <s v="On October 18th, 2021 at 747 hours, a PG&amp;E Troubleman was dispatched to the OROSI 1102 12KV Distribution Circuit on Avenue 416 in Tulare County in response to a fire. Initial analysis indicates tracking caused the ignition. There was a pole fire and the troubleman noted it was raining at the time. The pole, transformer, crossarm, hardware/framing, ground, cutout, and lightning arrester were broken/damaged (SAP # 100722075). The ensuing fire was limited to PG&amp;E assets only and was suppressed by Tulare County FD. PG&amp;E crew replaced the pole, transformer, crossarm, hardware/framing, ground, cutout, and lightning arrester on October 19th, 2021. This information is preliminary."/>
    <s v="PG&amp;E"/>
    <s v="Other"/>
    <s v="Pole"/>
    <s v="D"/>
    <s v="D"/>
    <s v="Structure-PG&amp;E only"/>
    <m/>
    <m/>
    <m/>
    <m/>
    <m/>
    <s v="Contamination"/>
    <s v="Contamination"/>
    <s v="Tracking"/>
    <s v="N"/>
    <s v="Overhead"/>
    <x v="0"/>
    <s v="Pole"/>
    <s v="Pole, Transformer, Crossarm, Hardware/Framing, Ground, Cutout, Lightning Arrester"/>
    <n v="100722075"/>
    <s v=" "/>
    <x v="0"/>
    <n v="36.542000000000002"/>
    <n v="-119.20354330000001"/>
    <s v="Tulare"/>
    <s v="OROSI 1102"/>
    <n v="12000"/>
    <s v="OROSI 1102CB"/>
    <x v="0"/>
    <s v="Tulare County FD"/>
    <s v="Agriculture"/>
    <m/>
    <m/>
    <s v="N"/>
    <m/>
    <m/>
    <m/>
    <m/>
    <s v="N"/>
    <s v="N"/>
    <m/>
    <m/>
    <s v="2021-10-19"/>
    <m/>
    <m/>
    <m/>
    <m/>
    <m/>
    <m/>
    <m/>
    <m/>
    <m/>
    <m/>
    <m/>
    <m/>
    <m/>
    <m/>
    <m/>
    <m/>
    <m/>
    <m/>
    <m/>
    <s v="  "/>
    <s v="EAST BAY"/>
    <s v="DINUBA 03"/>
    <s v="07:47"/>
    <n v="44487"/>
    <s v="1500681"/>
    <s v="T005426652"/>
    <n v="16507"/>
    <s v="AVENUE 416"/>
    <s v="OROSI"/>
    <n v="36.54318"/>
    <n v="-119.20292999999999"/>
    <s v="F3TAXBR"/>
    <s v="BENEGAR, AL"/>
    <n v="252841102"/>
    <s v="20211018 10:16"/>
    <n v="9002"/>
    <m/>
    <s v="F3TAXBR POLE FIRE OPEN JUMPEERS RE-FUSE PART NOTIFY OCS"/>
    <s v="Y"/>
    <m/>
    <m/>
    <s v="36.5420000,-119.2035433,149.900000,3D"/>
    <m/>
    <m/>
    <m/>
    <s v="TULARE COUNTY"/>
    <m/>
    <s v="N"/>
    <s v="Y"/>
    <m/>
    <s v="Other (Comments)"/>
    <s v="RAIN"/>
    <s v="Other (Comments)"/>
    <s v="POLE FIRE"/>
    <s v="Light"/>
    <m/>
    <s v="Other (Comments)"/>
    <s v="POLE FIRE"/>
    <s v="Structure Only"/>
    <m/>
    <s v="Fire Dept"/>
    <m/>
    <s v="Overhead"/>
    <m/>
    <s v="Y"/>
    <s v="PHOTO'S"/>
    <s v="PG&amp;E Employee"/>
    <m/>
    <s v="FIRE, POLE"/>
    <s v="POLE-WOOD"/>
    <s v="N"/>
    <s v="  "/>
    <m/>
    <m/>
    <m/>
    <m/>
    <m/>
    <m/>
    <m/>
    <m/>
    <m/>
    <m/>
    <m/>
    <m/>
    <m/>
    <m/>
    <m/>
    <m/>
    <m/>
    <m/>
    <m/>
    <m/>
    <m/>
    <m/>
    <m/>
    <m/>
    <m/>
    <m/>
    <m/>
    <m/>
    <m/>
    <m/>
    <m/>
    <m/>
    <m/>
    <m/>
    <m/>
    <m/>
    <m/>
    <m/>
    <m/>
    <m/>
    <m/>
    <m/>
    <m/>
    <m/>
    <m/>
    <m/>
    <m/>
  </r>
  <r>
    <n v="1838"/>
    <s v="DJPK"/>
    <s v="3 - QC Complete"/>
    <n v="44580"/>
    <n v="44617"/>
    <s v="Pole fire, cause of the failure is likely related to tracking. The ensuing fire was limited to PG&amp;E assets. This information is preliminary."/>
    <s v="\\fxshare-nas05\quotashare-fs01\ESA\5 - Ignition Tracking\2021_Ignition_QC_Folders\20211018_1500643_21-0132335_nan_T005426593"/>
    <s v=" "/>
    <s v="Y"/>
    <s v="DJPK"/>
    <s v="Updated Outage Time; Updated Notification #; Updated Fire Lat/Long. "/>
    <n v="44580"/>
    <m/>
    <s v="Not In Scope"/>
    <m/>
    <m/>
    <m/>
    <m/>
    <m/>
    <m/>
    <m/>
    <m/>
    <m/>
    <m/>
    <m/>
    <m/>
    <m/>
    <m/>
    <m/>
    <m/>
    <m/>
    <m/>
    <m/>
    <m/>
    <m/>
    <m/>
    <m/>
    <m/>
    <m/>
    <m/>
    <m/>
    <m/>
    <m/>
    <m/>
    <m/>
    <m/>
    <s v="N"/>
    <m/>
    <m/>
    <m/>
    <m/>
    <m/>
    <m/>
    <s v="Y"/>
    <n v="44580"/>
    <n v="44580"/>
    <s v="JRWX"/>
    <s v="James Woolsey, (805) 540-9945"/>
    <s v="Spoke to T-man James Woolsey.  Confirmed fire related to tracking and  originated at the pole  connection for riser conductor mounting bracket.  "/>
    <m/>
    <s v=" "/>
    <x v="68"/>
    <s v="07:24:00"/>
    <n v="44487"/>
    <s v="07:12:00"/>
    <s v="FAS"/>
    <s v="N"/>
    <s v="N"/>
    <n v="1500643"/>
    <s v="21-0132335"/>
    <m/>
    <s v="T005426593"/>
    <n v="122219627"/>
    <m/>
    <m/>
    <m/>
    <s v=" "/>
    <x v="0"/>
    <x v="0"/>
    <s v="N"/>
    <s v="N"/>
    <s v="N"/>
    <s v="On October 18, 2021, at 07:12 hours, a PG&amp;E Troubleman was dispatched to the Divide 1102 12kV distribution circuit in the vicinity of Stansbury Drive and California Boulevard, Santa Maria, in response to an outage.  The responding Troubleman arrived on scene and found one of three fuses blown at FUCO 45579.  During patrol the Troubleman found a burnt primary riser pole (SAP ID 101902829/Riser 7491).  Fire damage was sustained to the pole at the location where the riser termination bracket attached to the pole.  The fire burned through the pole at that location, causing the pole top, including the primary crossarm and conductors, to break off from the pole.  Initial analysis indicates tracking caused the ignition.  The fire was contained to the pole and self-extinguished.  A PG&amp;E crew replaced the pole, riser, crossarm, fuse cutouts, and conductor on October 18, 2021.  "/>
    <s v="PG&amp;E"/>
    <s v="Other"/>
    <s v="Pole"/>
    <s v="D"/>
    <s v="D"/>
    <s v="Structure-PG&amp;E only"/>
    <m/>
    <m/>
    <m/>
    <m/>
    <m/>
    <s v="Contamination"/>
    <s v="Contamination"/>
    <s v="Tracking"/>
    <s v="Y"/>
    <s v="Overhead"/>
    <x v="0"/>
    <s v="Pole"/>
    <s v="Pole, Crossarm"/>
    <n v="101902829"/>
    <s v=" "/>
    <x v="0"/>
    <n v="34.870507699999997"/>
    <n v="-120.4453982"/>
    <s v="Santa Barbara"/>
    <s v="DIVIDE 1102"/>
    <n v="12000"/>
    <s v="DIVIDE 1102M130"/>
    <x v="0"/>
    <s v="Self Extinguished"/>
    <s v="Urban"/>
    <s v="Grass Fuel Model"/>
    <s v="Grass/Brush"/>
    <s v="N"/>
    <m/>
    <m/>
    <m/>
    <m/>
    <s v="N"/>
    <s v="N"/>
    <m/>
    <m/>
    <s v="2021-10-19"/>
    <m/>
    <m/>
    <m/>
    <m/>
    <m/>
    <m/>
    <m/>
    <m/>
    <m/>
    <m/>
    <m/>
    <m/>
    <m/>
    <m/>
    <m/>
    <m/>
    <m/>
    <m/>
    <m/>
    <s v="  "/>
    <s v="EAST BAY"/>
    <s v="SANTA MARIA 02"/>
    <s v="07:24"/>
    <n v="44487"/>
    <s v="1500643"/>
    <s v="T005426593"/>
    <n v="109"/>
    <s v="STANSBURY DR"/>
    <s v="SANTA MARIA"/>
    <n v="34.870460000000001"/>
    <n v="-120.43707000000001"/>
    <s v="L2TJRWX"/>
    <s v="WOOLSEY, JAMES"/>
    <n v="182571102"/>
    <s v="20211018 09:07"/>
    <n v="9110"/>
    <m/>
    <s v="need crew to replace pole at 757 stansbury"/>
    <s v="Y"/>
    <m/>
    <m/>
    <s v="34.8701000,-120.4453833,79.000000,3D"/>
    <m/>
    <m/>
    <m/>
    <s v="sb county fire dept engine 21"/>
    <m/>
    <s v="N"/>
    <s v="Y"/>
    <m/>
    <s v="Clear"/>
    <m/>
    <s v="PGE&amp;E-Owned Structure/Equipment"/>
    <m/>
    <s v="Calm"/>
    <m/>
    <s v="PG&amp;E Equipment"/>
    <m/>
    <s v="Structure Only"/>
    <m/>
    <s v="Fire Dept"/>
    <m/>
    <s v="Overhead"/>
    <m/>
    <s v="Y"/>
    <s v="brian hall"/>
    <s v="PG&amp;E Employee"/>
    <m/>
    <s v="FIRE, POLE"/>
    <s v="POLE-WOOD"/>
    <s v="N"/>
    <s v="  "/>
    <s v="Unplanned"/>
    <s v="Los Padres"/>
    <s v="Santa Maria"/>
    <s v="182571102, DIVIDE-1102"/>
    <s v="21-0132335"/>
    <s v="Unplanned"/>
    <s v="Clear;32-90 F"/>
    <s v="303 1 of 3 Phases Open"/>
    <s v="42420"/>
    <s v="YES"/>
    <s v="Line to Ground"/>
    <s v="Sustained"/>
    <s v="No"/>
    <s v="45579"/>
    <s v="OH"/>
    <s v="Fuse"/>
    <s v="1500643"/>
    <s v="Pothead(Riser Termination), Burned/flashed"/>
    <m/>
    <m/>
    <m/>
    <s v="1 Span N/O Stansbury W/S Foxenwood"/>
    <s v="7491"/>
    <m/>
    <m/>
    <m/>
    <m/>
    <m/>
    <m/>
    <m/>
    <m/>
    <m/>
    <m/>
    <m/>
    <m/>
    <m/>
    <m/>
    <m/>
    <m/>
    <m/>
    <m/>
    <m/>
    <m/>
    <m/>
    <m/>
    <m/>
    <m/>
  </r>
  <r>
    <n v="1837"/>
    <s v="DJPK"/>
    <s v="3 - QC Complete"/>
    <n v="44580"/>
    <n v="44617"/>
    <s v="Crossarm/pole fire, cause of the ignition is likely related to tracking. The ensuing fire was limited to PG&amp;E assets. This information is preliminary."/>
    <s v="\\fxshare-nas05\quotashare-fs01\ESA\5 - Ignition Tracking\2021_Ignition_QC_Folders\20211018_nan_nan_nan_T005426462"/>
    <s v=" "/>
    <s v="Y"/>
    <s v="DJPK"/>
    <s v="Updated outage date; Updated outage time; Updated OIS#; Updated ILIS#; Updated Notification #; Updated Primary/Secondary; Updated asset #; Updated Fire Lat/Long; Updated fire supressing agency."/>
    <n v="44580"/>
    <m/>
    <s v="Not In Scope"/>
    <m/>
    <m/>
    <m/>
    <m/>
    <m/>
    <m/>
    <m/>
    <m/>
    <m/>
    <m/>
    <m/>
    <m/>
    <m/>
    <m/>
    <m/>
    <m/>
    <m/>
    <m/>
    <m/>
    <m/>
    <m/>
    <m/>
    <m/>
    <m/>
    <m/>
    <m/>
    <m/>
    <m/>
    <m/>
    <m/>
    <m/>
    <m/>
    <s v="N"/>
    <m/>
    <m/>
    <m/>
    <m/>
    <m/>
    <m/>
    <s v="Y"/>
    <n v="44580"/>
    <n v="44580"/>
    <s v="TALA"/>
    <s v="Thomas Leyendecker, (661) 343-0151"/>
    <s v="Spoke to T-man Thomas Leyendecker.  Confirmed fire at crossarm attachment to pole related to tracking.  He extinguished fire after de-energizing. "/>
    <m/>
    <s v=" "/>
    <x v="68"/>
    <s v="06:20:00"/>
    <n v="44487"/>
    <s v="06:39:00"/>
    <s v="FAS"/>
    <s v="N"/>
    <s v="N"/>
    <n v="1500589"/>
    <s v="21-0132316"/>
    <s v=" "/>
    <s v="T005426462"/>
    <n v="122219274"/>
    <m/>
    <m/>
    <m/>
    <s v=" "/>
    <x v="0"/>
    <x v="0"/>
    <s v="N"/>
    <s v="N"/>
    <s v="N"/>
    <s v="On October 18, 2021, at 06:39 hours, a PG&amp;E Troubleman was dispatched to the Rio Bravo 1102 12kV distribution circuit in the vicinity of W. Ash Avenue and S. Wall Street, Shafter, in response to a pole fire.  The responding Troubleman found the secondary crossarm for SAP ID 100141386 on fire.  It appeared that the crossarm was on fire at the through bolt connection to the pole.  The circuit was still energized when the Troubleman arrived, so LR 422657 was opened to de-energize the section of the circuit.  Initial analysis indicates tracking caused the ignition.  The ensuing fire was contained to the crossarm and was extinguished by the Troubleman.  A PG&amp;E crew replaced the crossarm on December 22, 2021.  "/>
    <s v="PG&amp;E"/>
    <s v="Other"/>
    <s v="Crossarm"/>
    <s v="D"/>
    <s v="D"/>
    <s v="Structure-PG&amp;E only"/>
    <m/>
    <m/>
    <m/>
    <m/>
    <m/>
    <s v="Contamination"/>
    <s v="Contamination"/>
    <s v="Tracking"/>
    <s v="Y"/>
    <s v="Overhead"/>
    <x v="2"/>
    <s v="Crossarm"/>
    <s v="Crossarm"/>
    <n v="100141386"/>
    <s v=" "/>
    <x v="0"/>
    <n v="35.496281400000001"/>
    <n v="-119.2806631"/>
    <s v="Kern"/>
    <s v="RIO BRAVO 1102"/>
    <n v="12000"/>
    <s v="RIO BRAVO 1102422657"/>
    <x v="0"/>
    <s v="Employee"/>
    <s v="Urban"/>
    <s v="Fire-resistive fuel bed"/>
    <s v="Lawn/Concrete"/>
    <s v="N"/>
    <m/>
    <m/>
    <m/>
    <m/>
    <s v="N"/>
    <s v="N"/>
    <m/>
    <m/>
    <s v="2021-10-19"/>
    <m/>
    <m/>
    <m/>
    <m/>
    <m/>
    <m/>
    <m/>
    <m/>
    <m/>
    <m/>
    <m/>
    <m/>
    <m/>
    <m/>
    <m/>
    <m/>
    <m/>
    <m/>
    <m/>
    <s v="  "/>
    <s v="EAST BAY"/>
    <s v="WASCO 02"/>
    <s v="06:20"/>
    <n v="44487"/>
    <m/>
    <s v="T005426462"/>
    <s v="UNKNOWN"/>
    <s v="W ASH AVE / "/>
    <s v="SHAFTER"/>
    <m/>
    <m/>
    <s v="K1TTALA"/>
    <s v="LEYENDECKER, THOMAS"/>
    <m/>
    <s v="20211018 07:32"/>
    <n v="9111"/>
    <m/>
    <s v="Found pole fire due to faulted streetlight wires at intersection of W Ash and S Wall.  Had primary deenergized so FD could extinguish fire.  Isolated, entered B tag and deenergized all customers.  "/>
    <s v="Y"/>
    <m/>
    <m/>
    <s v="35.49638306259689,-119.28065481606804,103.42124557495117,"/>
    <m/>
    <m/>
    <m/>
    <s v="KCFD"/>
    <m/>
    <s v="N"/>
    <s v="Y"/>
    <m/>
    <s v="Rain"/>
    <m/>
    <s v="PGE&amp;E-Owned Structure/Equipment"/>
    <m/>
    <s v="Breezy"/>
    <m/>
    <s v="PG&amp;E Equipment"/>
    <m/>
    <s v="Structure Only"/>
    <m/>
    <s v="Fire Dept"/>
    <m/>
    <s v="Overhead"/>
    <m/>
    <s v="N"/>
    <m/>
    <m/>
    <m/>
    <s v="OVERHEAD"/>
    <s v="CROSSARM, WOOD"/>
    <s v="N"/>
    <s v="  "/>
    <m/>
    <m/>
    <m/>
    <m/>
    <m/>
    <m/>
    <m/>
    <m/>
    <m/>
    <m/>
    <m/>
    <m/>
    <m/>
    <m/>
    <m/>
    <m/>
    <m/>
    <m/>
    <m/>
    <m/>
    <m/>
    <m/>
    <m/>
    <m/>
    <m/>
    <m/>
    <m/>
    <m/>
    <m/>
    <m/>
    <m/>
    <m/>
    <m/>
    <m/>
    <m/>
    <m/>
    <m/>
    <m/>
    <m/>
    <m/>
    <m/>
    <m/>
    <m/>
    <m/>
    <m/>
    <m/>
    <m/>
  </r>
  <r>
    <n v="1836"/>
    <s v="MXX7"/>
    <s v="3 - QC Complete"/>
    <n v="44551"/>
    <n v="44617"/>
    <s v="Pole fire likely related to tracking. The ensuing fire was limited to PG&amp;E assets. This information is preliminary."/>
    <s v="\\fxshare-nas05\quotashare-fs01\ESA\5 - Ignition Tracking\2021_Ignition_QC_Folders\20211018_1500583_21-0132315_nan_T005426425"/>
    <s v=" "/>
    <s v="Y"/>
    <s v="MXX7"/>
    <s v="Changed Outage Time to match Outage Start in FAS."/>
    <n v="44551"/>
    <m/>
    <s v="Not In Scope"/>
    <m/>
    <m/>
    <m/>
    <m/>
    <m/>
    <m/>
    <m/>
    <m/>
    <m/>
    <m/>
    <m/>
    <m/>
    <m/>
    <m/>
    <m/>
    <m/>
    <m/>
    <m/>
    <m/>
    <m/>
    <m/>
    <m/>
    <m/>
    <m/>
    <m/>
    <m/>
    <m/>
    <m/>
    <m/>
    <m/>
    <m/>
    <m/>
    <m/>
    <m/>
    <m/>
    <m/>
    <m/>
    <m/>
    <m/>
    <m/>
    <m/>
    <m/>
    <m/>
    <m/>
    <m/>
    <m/>
    <s v=" "/>
    <x v="68"/>
    <s v="05:18:00"/>
    <n v="44487"/>
    <s v="05:16:00"/>
    <s v="FAS"/>
    <s v="N"/>
    <s v="N"/>
    <n v="1500583"/>
    <s v="21-0132315"/>
    <m/>
    <s v="T005426425"/>
    <n v="122219110"/>
    <m/>
    <m/>
    <s v="PG&amp;E_1836_Ignition_20211018_2.JPG"/>
    <s v=" "/>
    <x v="0"/>
    <x v="0"/>
    <s v="N"/>
    <s v="N"/>
    <s v="N"/>
    <s v="On October 18th, 2021 at 518 hours, a PG&amp;E Troubleman was dispatched to the JACOBS CORNER 1101 12KV Distribution Circuit on Laurel Avenue in Kings County in response to a fire. Initial analysis indicates tracking caused the ignition. There was a pole fire and the troubleman noted it was raining at the time. The pole was burnt. The crossarm and insulator were both broken/damaged (SAP # 100687582).  The ensuing fire was limited to PG&amp;E assets only and was self extinguished. PG&amp;E crew replaced the pole, crossarm and insulator on October 18th, 2021. This information is preliminary."/>
    <s v="PG&amp;E"/>
    <s v="Other"/>
    <s v="Pole"/>
    <s v="D"/>
    <s v="D"/>
    <s v="Structure-PG&amp;E only"/>
    <m/>
    <m/>
    <m/>
    <m/>
    <m/>
    <s v="Contamination"/>
    <s v="Contamination"/>
    <s v="Tracking"/>
    <s v="N"/>
    <s v="Overhead"/>
    <x v="0"/>
    <s v="Pole"/>
    <s v="Pole, Crossarm, Insulator"/>
    <n v="100687582"/>
    <s v=" "/>
    <x v="0"/>
    <n v="36.189136699999999"/>
    <n v="-119.86488"/>
    <s v="Kings"/>
    <s v="JACOBS CORNER 1101"/>
    <n v="12000"/>
    <s v="JACOBS CORNER 1101805158"/>
    <x v="0"/>
    <s v="Self Extinguished"/>
    <s v="Agriculture"/>
    <m/>
    <m/>
    <s v="N"/>
    <m/>
    <m/>
    <m/>
    <m/>
    <s v="N"/>
    <s v="N"/>
    <m/>
    <m/>
    <s v="2021-10-19"/>
    <m/>
    <m/>
    <m/>
    <m/>
    <m/>
    <m/>
    <m/>
    <m/>
    <m/>
    <m/>
    <m/>
    <m/>
    <m/>
    <m/>
    <m/>
    <m/>
    <m/>
    <m/>
    <m/>
    <s v="  "/>
    <s v="EAST BAY"/>
    <s v="LEMOORE"/>
    <s v="05:18"/>
    <n v="44487"/>
    <s v="1500583"/>
    <s v="T005426425"/>
    <n v="22242"/>
    <s v="LAUREL AVE"/>
    <s v="STRATFORD"/>
    <n v="36.189520000000002"/>
    <n v="-119.85347"/>
    <s v="F5TIRP1"/>
    <s v="PIERSON, IAN"/>
    <n v="254771101"/>
    <s v="20211018 07:39"/>
    <n v="9002"/>
    <m/>
    <s v="FD reports pole fire. found burnt pole 6 E/O 8052. Opened LR to de-energize(SCADA down) and created EC tag and notified M&amp;C. Safety standby until relieved."/>
    <s v="Y"/>
    <m/>
    <m/>
    <s v="36.1891367,-119.8648800,101.900000,3D"/>
    <m/>
    <m/>
    <s v="Pole fire at co-ordinates. self extinguished. Did not spread to field/ditch"/>
    <m/>
    <m/>
    <s v="N"/>
    <s v="Y"/>
    <m/>
    <s v="Rain"/>
    <m/>
    <s v="PGE&amp;E-Owned Structure/Equipment"/>
    <m/>
    <s v="Light"/>
    <m/>
    <s v="PG&amp;E Equipment"/>
    <m/>
    <s v="Structure Only"/>
    <m/>
    <s v="Self Extinguished"/>
    <m/>
    <s v="Overhead"/>
    <m/>
    <s v="N"/>
    <m/>
    <m/>
    <m/>
    <s v="FIRE, POLE"/>
    <s v="POLE-WOOD"/>
    <s v="N"/>
    <s v="  "/>
    <s v="Unplanned"/>
    <s v="Fresno"/>
    <s v="Lemoore"/>
    <s v="254771101, JACOBS CORNER-1101"/>
    <s v="21-0132315"/>
    <s v="Unplanned"/>
    <s v="Clear;32-90 F"/>
    <s v="6"/>
    <s v="1950"/>
    <s v="NO"/>
    <s v="Force Out"/>
    <s v="Sustained"/>
    <s v="No"/>
    <s v="805158"/>
    <s v="OH"/>
    <s v="Line Recloser"/>
    <s v="1500583"/>
    <s v="Pole-Wood, Burned/flashed"/>
    <m/>
    <m/>
    <m/>
    <s v="LAUREL AVE W/O 22ND AVE"/>
    <s v="11/W/OF 805158"/>
    <m/>
    <m/>
    <m/>
    <m/>
    <m/>
    <m/>
    <m/>
    <m/>
    <m/>
    <m/>
    <m/>
    <m/>
    <m/>
    <m/>
    <m/>
    <m/>
    <m/>
    <m/>
    <m/>
    <m/>
    <m/>
    <m/>
    <m/>
    <m/>
  </r>
  <r>
    <n v="1835"/>
    <s v="MXX7"/>
    <s v="3 - QC Complete"/>
    <n v="44552"/>
    <n v="44617"/>
    <s v="Pole top caught fire, likely due to tracking. The ensuing fire was limited to PG&amp;E assets. This information is preliminary."/>
    <s v="\\fxshare-nas05\quotashare-fs01\ESA\5 - Ignition Tracking\2021_Ignition_QC_Folders\20211018_1500541_21-0132308_nan_T005426411"/>
    <s v=" "/>
    <s v="Y"/>
    <s v="MXX7"/>
    <s v="Changed Outage Time to match Outage Start in FAS. "/>
    <n v="44551"/>
    <m/>
    <s v="Not In Scope"/>
    <m/>
    <m/>
    <m/>
    <m/>
    <m/>
    <m/>
    <m/>
    <m/>
    <m/>
    <m/>
    <m/>
    <m/>
    <m/>
    <m/>
    <m/>
    <m/>
    <m/>
    <m/>
    <m/>
    <m/>
    <m/>
    <m/>
    <m/>
    <m/>
    <m/>
    <m/>
    <m/>
    <m/>
    <m/>
    <m/>
    <m/>
    <m/>
    <m/>
    <m/>
    <m/>
    <m/>
    <m/>
    <m/>
    <m/>
    <m/>
    <m/>
    <m/>
    <m/>
    <m/>
    <m/>
    <m/>
    <s v=" "/>
    <x v="68"/>
    <s v="04:17:00"/>
    <n v="44487"/>
    <s v="04:13:00"/>
    <s v="FAS"/>
    <s v="N"/>
    <s v="N"/>
    <n v="1500541"/>
    <s v="21-0132308"/>
    <m/>
    <s v="T005426411"/>
    <n v="122219039"/>
    <m/>
    <m/>
    <s v="PG&amp;E_1835_Ignition_20211018_1.jpg"/>
    <s v=" "/>
    <x v="0"/>
    <x v="0"/>
    <s v="N"/>
    <s v="N"/>
    <s v="N"/>
    <s v="On October 18th, 2021 at 417 hours, a PG&amp;E Troubleman was dispatched to the STONE CORRAL 1108 12KV Distribution Circuit near Ave 388 in Tulare County in response to a fire. Initial analysis indicates tracking caused the ignition. Pole top caught fire and the troubleman noted it was raining at the time. The pole, crossarm, and insulators were all broken/damaged (SAP # 100779593). The ensuing fire was limited to PG&amp;E assets only and was self extinguished. PG&amp;E crew replaced the pole, crossarm, and insulators on October 19th, 2021. This information is preliminary."/>
    <s v="PG&amp;E"/>
    <s v="Other"/>
    <s v="Pole"/>
    <s v="D"/>
    <s v="D"/>
    <s v="Structure-PG&amp;E only"/>
    <m/>
    <m/>
    <m/>
    <m/>
    <m/>
    <s v="Contamination"/>
    <s v="Contamination"/>
    <s v="Tracking"/>
    <s v="N"/>
    <s v="Overhead"/>
    <x v="0"/>
    <s v="Pole"/>
    <s v="Pole, Crossarm, Insulator"/>
    <n v="100779593"/>
    <s v=" "/>
    <x v="0"/>
    <n v="36.497523299999997"/>
    <n v="-119.2822683"/>
    <s v="Tulare"/>
    <s v="STONE CORRAL 1108"/>
    <n v="12000"/>
    <s v="STONE CORRAL 110878844"/>
    <x v="0"/>
    <s v="Self Extinguished"/>
    <s v="Agriculture"/>
    <m/>
    <m/>
    <s v="N"/>
    <m/>
    <m/>
    <m/>
    <m/>
    <s v="N"/>
    <s v="N"/>
    <m/>
    <m/>
    <s v="2021-10-19"/>
    <m/>
    <m/>
    <m/>
    <m/>
    <m/>
    <m/>
    <m/>
    <m/>
    <m/>
    <m/>
    <m/>
    <m/>
    <m/>
    <m/>
    <m/>
    <m/>
    <m/>
    <m/>
    <m/>
    <s v="  "/>
    <s v="EAST BAY"/>
    <s v="SYSTEM DEFAULT SUB AREA"/>
    <s v="04:17"/>
    <n v="44487"/>
    <s v="1500541"/>
    <s v="T005426411"/>
    <m/>
    <s v="NE SE SE 32 16 25"/>
    <s v="CUTLER"/>
    <n v="36.486629999999998"/>
    <n v="-119.27534"/>
    <s v="F6TJMRY"/>
    <s v="ROGERS, JAMES"/>
    <n v="252921108"/>
    <s v="20211018 06:56"/>
    <n v="9002"/>
    <n v="1"/>
    <s v="POLE FIRE TOP 5' BURNT OFF CREW TO REPLACE OPENED JUMPERS AT 13010 AVE 388 TAGGED MOL 21-132308"/>
    <s v="Y"/>
    <m/>
    <m/>
    <s v="36.4975233,-119.2822683,107.800000,3D"/>
    <m/>
    <m/>
    <m/>
    <m/>
    <m/>
    <s v="N"/>
    <s v="Y"/>
    <m/>
    <s v="Rain"/>
    <m/>
    <s v="PGE&amp;E-Owned Structure/Equipment"/>
    <m/>
    <s v="Calm"/>
    <m/>
    <s v="PG&amp;E Equipment"/>
    <m/>
    <s v="Structure Only"/>
    <m/>
    <s v="Self Extinguished"/>
    <m/>
    <s v="Overhead"/>
    <m/>
    <s v="N"/>
    <m/>
    <m/>
    <m/>
    <s v="FIRE, POLE"/>
    <s v="POLE-WOOD"/>
    <s v="N"/>
    <s v="  "/>
    <s v="Unplanned"/>
    <s v="Fresno"/>
    <s v="Dinuba"/>
    <s v="252921108, STONE CORRAL-1108"/>
    <s v="21-0132308"/>
    <s v="Unplanned"/>
    <s v="Clear;32-90 F"/>
    <s v="49"/>
    <s v="6125"/>
    <s v="YES"/>
    <s v="Three Phase Fault"/>
    <s v="Sustained"/>
    <s v="No"/>
    <s v="7766F"/>
    <s v="OH"/>
    <s v="Fuse"/>
    <s v="1500541"/>
    <s v="Pole-Wood, Burned/flashed"/>
    <m/>
    <m/>
    <m/>
    <s v="Rd 132 &amp; Ave 384"/>
    <s v="1 P N/OF MTR #1010607396"/>
    <m/>
    <m/>
    <m/>
    <m/>
    <m/>
    <m/>
    <m/>
    <m/>
    <m/>
    <m/>
    <m/>
    <m/>
    <m/>
    <m/>
    <m/>
    <m/>
    <m/>
    <m/>
    <m/>
    <m/>
    <m/>
    <m/>
    <m/>
    <m/>
  </r>
  <r>
    <n v="1949"/>
    <s v="DLY6"/>
    <s v="3 - QC Complete"/>
    <n v="44504"/>
    <n v="44617"/>
    <s v="Crossarm fire, likely related to tracking from contamination. The ensuing fire was limited to PG&amp;E assets. This information is preliminary."/>
    <s v="\\fxshare-nas05\quotashare-fs01\ESA\5 - Ignition Tracking\2021_Ignition_QC_Folders\20211017_TR8768967_nan_nan_T005426109"/>
    <s v=" "/>
    <m/>
    <s v="DLY6"/>
    <s v="LAT/LONG IS INCORRECT; Krj7- updated create time due to mult FAS records"/>
    <n v="44503"/>
    <s v=" "/>
    <s v="Not In Scope"/>
    <s v=" "/>
    <m/>
    <s v=" "/>
    <s v=" "/>
    <m/>
    <m/>
    <m/>
    <m/>
    <m/>
    <m/>
    <m/>
    <s v=" "/>
    <s v=" "/>
    <m/>
    <m/>
    <m/>
    <m/>
    <m/>
    <m/>
    <m/>
    <m/>
    <m/>
    <m/>
    <m/>
    <m/>
    <s v="Y"/>
    <s v="MWQ1"/>
    <s v="N"/>
    <s v=" "/>
    <s v=" "/>
    <s v=" "/>
    <s v=" "/>
    <s v="N"/>
    <s v=" "/>
    <s v=" "/>
    <s v=" "/>
    <s v=" "/>
    <s v=" "/>
    <s v=" "/>
    <s v="N"/>
    <s v=" "/>
    <s v=" "/>
    <s v=" "/>
    <s v=" "/>
    <s v=" "/>
    <s v=" "/>
    <s v=" "/>
    <x v="69"/>
    <s v="21:01:00"/>
    <m/>
    <m/>
    <s v="FAS"/>
    <s v="Y"/>
    <s v="N"/>
    <s v="TR8768967"/>
    <m/>
    <s v=" "/>
    <s v="T005426109, T005426050"/>
    <n v="122218883"/>
    <s v=" "/>
    <m/>
    <s v=" "/>
    <s v=" "/>
    <x v="0"/>
    <x v="0"/>
    <s v="N"/>
    <s v="N"/>
    <s v="N"/>
    <s v="On October 17, 2021 at 21:09 hours, a PG&amp;E Troubleman was dispatched to the Rossmoor 1108 a 12kV Distribution Circuit on Rohner Drive and Castillo Road in Lafayette in response to reports of a pole fire. Initial analysis indicates tracking caused the ignition. The ensuing fire was contained to only the crossarm of the pole and the fire was suppressed by Contra Costa County Fire Department. A PG&amp;E Crew replaced the crossarm on October 18, 2021.  "/>
    <s v="PG&amp;E"/>
    <s v="Other"/>
    <s v="Crossarm"/>
    <s v="D"/>
    <s v="D"/>
    <s v="Structure-PG&amp;E only"/>
    <s v="Pole"/>
    <m/>
    <s v=" "/>
    <s v=" "/>
    <s v=" "/>
    <s v="Contamination"/>
    <s v="Contamination"/>
    <s v="Tracking"/>
    <s v="Y"/>
    <s v="Overhead"/>
    <x v="0"/>
    <s v="Crossarm"/>
    <s v="Crossarm "/>
    <n v="100492029"/>
    <s v=" "/>
    <x v="0"/>
    <n v="37.86015364"/>
    <n v="-122.0954685"/>
    <s v="Contra Costa"/>
    <s v="ROSSMOOR 1108"/>
    <n v="12000"/>
    <s v=" ROSSMOOR 1108CB "/>
    <x v="1"/>
    <s v="Contra Costa County Fire Protection District"/>
    <s v="Urban"/>
    <s v="Grass Fuel Model"/>
    <s v="Low grass"/>
    <s v="N"/>
    <s v=" "/>
    <s v=" "/>
    <m/>
    <m/>
    <s v="N"/>
    <s v="N"/>
    <m/>
    <m/>
    <s v="2021-10-19"/>
    <m/>
    <m/>
    <m/>
    <m/>
    <m/>
    <m/>
    <m/>
    <m/>
    <m/>
    <m/>
    <m/>
    <m/>
    <m/>
    <m/>
    <m/>
    <m/>
    <m/>
    <m/>
    <m/>
    <s v="  "/>
    <s v="DIABLO"/>
    <s v="CONCORD 10"/>
    <m/>
    <n v="44489"/>
    <s v="TR8768967"/>
    <s v="T005426109"/>
    <s v="UNKNOWN"/>
    <s v="INTERSEC CASTELLO RD A"/>
    <s v="LAFAYETTE"/>
    <m/>
    <m/>
    <s v="S3CB"/>
    <s v="CULCASI, SAL"/>
    <m/>
    <m/>
    <n v="9111"/>
    <m/>
    <s v="Field Remarks: pole fire ,end of arm burned off, still energized crew enroute to repair; Dispatcher Remarks: nan; Office Remarks: AXS-EMBERS FALLING GROUN CCCDF ONSITE ENROUTE 925-941-3330 "/>
    <m/>
    <m/>
    <m/>
    <m/>
    <m/>
    <m/>
    <m/>
    <m/>
    <m/>
    <m/>
    <m/>
    <m/>
    <m/>
    <m/>
    <m/>
    <m/>
    <m/>
    <m/>
    <m/>
    <m/>
    <m/>
    <m/>
    <m/>
    <m/>
    <m/>
    <m/>
    <m/>
    <m/>
    <m/>
    <m/>
    <s v="FIRE, POLE"/>
    <s v="CROSSARM, WOOD"/>
    <m/>
    <s v="  "/>
    <m/>
    <m/>
    <m/>
    <m/>
    <m/>
    <m/>
    <m/>
    <m/>
    <m/>
    <m/>
    <m/>
    <m/>
    <m/>
    <m/>
    <m/>
    <m/>
    <m/>
    <m/>
    <m/>
    <m/>
    <m/>
    <m/>
    <m/>
    <m/>
    <m/>
    <m/>
    <m/>
    <m/>
    <m/>
    <m/>
    <m/>
    <m/>
    <m/>
    <m/>
    <m/>
    <m/>
    <m/>
    <m/>
    <m/>
    <m/>
    <m/>
    <m/>
    <m/>
    <m/>
    <m/>
    <m/>
    <m/>
  </r>
  <r>
    <n v="1819"/>
    <s v="CFMD"/>
    <s v="3 - QC Complete"/>
    <n v="44490"/>
    <n v="44617"/>
    <s v="Troubleman found pole top burnt with no FD on scene. The cause of the ignition is likely related to tracking. The ensuing fire was limited to PG&amp;E assets. This information is preliminary."/>
    <s v="\\fxshare-nas05\quotashare-fs01\ESA\5 - Ignition Tracking\2021_Ignition_QC_Folders\20211017_1500061_nan_nan_T005425931"/>
    <s v=" "/>
    <m/>
    <s v="CFMD"/>
    <s v="Outage time, SAP Notificaton added, asset# added"/>
    <n v="44490"/>
    <m/>
    <s v="Not In Scope"/>
    <m/>
    <m/>
    <m/>
    <m/>
    <m/>
    <m/>
    <m/>
    <m/>
    <m/>
    <m/>
    <m/>
    <m/>
    <m/>
    <m/>
    <m/>
    <m/>
    <m/>
    <m/>
    <m/>
    <m/>
    <m/>
    <m/>
    <m/>
    <m/>
    <m/>
    <s v="Y"/>
    <s v="MWQ1"/>
    <s v="N"/>
    <m/>
    <m/>
    <m/>
    <m/>
    <m/>
    <m/>
    <m/>
    <m/>
    <m/>
    <m/>
    <m/>
    <s v="Y"/>
    <n v="44489"/>
    <n v="44489"/>
    <s v="JXVE"/>
    <s v="Jaime Valenzuela, 831-682-1682"/>
    <m/>
    <m/>
    <s v=" "/>
    <x v="69"/>
    <s v="19:59:00"/>
    <n v="44486"/>
    <s v="19:59:00"/>
    <s v="FAS"/>
    <s v="N"/>
    <s v="N"/>
    <n v="1500061"/>
    <m/>
    <m/>
    <s v="T005425931"/>
    <n v="122218882"/>
    <m/>
    <m/>
    <m/>
    <s v=" "/>
    <x v="0"/>
    <x v="0"/>
    <s v="N"/>
    <s v="N"/>
    <s v="N"/>
    <s v="On October 17th, 2021 at approximately 1958 hours, a PG&amp;E troubleman was dispatched to the Del Monte 2104, 21kV distribution circuit on Harcourt Avenue in the Seaside for a pole fire. The responding troubleman arrived on scene and observed the pole fire had extinguished itself. This ignition was caused due to tracking from rain.  The ensuing fire was limited to PG&amp;E assets. PG&amp;E crews repaired  overhead primary and replaced the pole and the crossarm on Priority A - EC tag #122218882 on October 17th, 2021/  This incident occurred in a Non-HFTD with rain and calm wind weather conditions. This information is preliminary."/>
    <s v="PG&amp;E"/>
    <s v="Other"/>
    <s v="Pole"/>
    <s v="D"/>
    <s v="D"/>
    <s v="Structure-PG&amp;E only"/>
    <s v="Pole "/>
    <m/>
    <m/>
    <m/>
    <m/>
    <s v="Contamination"/>
    <s v="Contamination"/>
    <s v="Tracking"/>
    <m/>
    <s v="Overhead"/>
    <x v="0"/>
    <s v="Pole"/>
    <s v="Pole, crossarm"/>
    <n v="101749735"/>
    <s v=" "/>
    <x v="0"/>
    <n v="36.603281699999997"/>
    <n v="-121.84139829999999"/>
    <s v="Monterey"/>
    <s v="DEL MONTE 2104"/>
    <n v="21000"/>
    <s v="DEL MONTE 210448004"/>
    <x v="1"/>
    <s v="Seaside FD"/>
    <s v="Urban"/>
    <m/>
    <m/>
    <s v="N"/>
    <m/>
    <m/>
    <m/>
    <m/>
    <s v="N"/>
    <s v="N"/>
    <m/>
    <m/>
    <s v="2021-10-19"/>
    <m/>
    <m/>
    <m/>
    <m/>
    <m/>
    <m/>
    <m/>
    <m/>
    <m/>
    <m/>
    <m/>
    <m/>
    <m/>
    <m/>
    <m/>
    <m/>
    <m/>
    <m/>
    <m/>
    <s v="  "/>
    <s v="EAST BAY"/>
    <s v="MONTEREY 01"/>
    <s v="19:59"/>
    <n v="44486"/>
    <s v="1500061"/>
    <s v="T005425931"/>
    <n v="1169"/>
    <s v="HARCOURT AVE"/>
    <s v="SEASIDE"/>
    <n v="36.60324"/>
    <n v="-121.8419"/>
    <s v="C3TJXVE"/>
    <s v="VALENZUELA, JAIME"/>
    <n v="182222104"/>
    <s v="20211017 23:19"/>
    <n v="9110"/>
    <m/>
    <s v="FOUND FIRE DEPARTMENT GONE.  POLE TOP WAS ON FIRE.  SUBMITTED EC TAG FOR CREW TO REPAIR/REPLACE POLE."/>
    <s v="Y"/>
    <m/>
    <m/>
    <s v="36.6032817,-121.8413983,36.500000,3D"/>
    <m/>
    <m/>
    <m/>
    <s v="SEASIDE FIRE DEPT 831-769-8899"/>
    <m/>
    <s v="N"/>
    <s v="Y"/>
    <m/>
    <s v="Rain"/>
    <m/>
    <s v="PGE&amp;E-Owned Structure/Equipment"/>
    <m/>
    <s v="Calm"/>
    <m/>
    <s v="PG&amp;E Equipment"/>
    <m/>
    <s v="Structure Only"/>
    <m/>
    <s v="Fire Dept"/>
    <s v="INCIDENT # 1053"/>
    <s v="Overhead"/>
    <m/>
    <s v="Y"/>
    <s v="PHOTOGRAPHS"/>
    <s v="PG&amp;E Employee"/>
    <s v="JAIME VALENZUELA (JXVE)"/>
    <s v="PATROL-FOUND NOTHING"/>
    <m/>
    <s v="N"/>
    <s v="  "/>
    <m/>
    <m/>
    <m/>
    <m/>
    <m/>
    <m/>
    <m/>
    <m/>
    <m/>
    <m/>
    <m/>
    <m/>
    <m/>
    <m/>
    <m/>
    <m/>
    <m/>
    <m/>
    <m/>
    <m/>
    <m/>
    <m/>
    <m/>
    <m/>
    <m/>
    <m/>
    <m/>
    <m/>
    <m/>
    <m/>
    <m/>
    <m/>
    <m/>
    <m/>
    <m/>
    <m/>
    <m/>
    <m/>
    <m/>
    <m/>
    <m/>
    <m/>
    <m/>
    <m/>
    <m/>
    <m/>
    <m/>
  </r>
  <r>
    <n v="1951"/>
    <s v="TLAL"/>
    <s v="3 - QC Complete"/>
    <n v="44547"/>
    <n v="44617"/>
    <s v="Crossarm Burnt as identified via the VM Post-Incident Inspector; Pole fire reported &gt; VM Data Request Received; This information is preliminary. OIS: TR8760730; FOID: T005426170 (LAFN); Pre-Existing EC: 119703624, 119703566; Circuit ID: 024251101; County: San Mateo; Division: Peninsula; SAP Eqp ID: 100269956"/>
    <s v="\\fxshare-nas05\quotashare-fs01\ESA\5 - Ignition Tracking\2021_Ignition_QC_Folders\20211017_TR8760730_nan_nan_T005426170"/>
    <s v=" "/>
    <s v="Y"/>
    <s v="TLAL"/>
    <s v="Suspected Initiating Event, Failure Driver, and Failure Sub-Driver, Outage Time, Lat/Long Updated"/>
    <n v="44547"/>
    <s v="E2DL (Exponent)"/>
    <s v="In Progress"/>
    <m/>
    <m/>
    <m/>
    <m/>
    <m/>
    <m/>
    <m/>
    <m/>
    <m/>
    <m/>
    <m/>
    <m/>
    <m/>
    <m/>
    <m/>
    <m/>
    <m/>
    <m/>
    <m/>
    <m/>
    <m/>
    <m/>
    <m/>
    <m/>
    <m/>
    <s v="Y"/>
    <m/>
    <s v="Y"/>
    <n v="44508"/>
    <m/>
    <m/>
    <m/>
    <m/>
    <m/>
    <m/>
    <m/>
    <m/>
    <m/>
    <m/>
    <s v="Y"/>
    <n v="44547"/>
    <m/>
    <s v="LAFN"/>
    <s v="Lloyd Fuller"/>
    <s v="Emailed Lloyd and Restoration Supervisor (See Correspondence Sub-folder)"/>
    <s v="Yes"/>
    <s v=" "/>
    <x v="69"/>
    <s v="22:15:00"/>
    <n v="44486"/>
    <s v="19:14:00"/>
    <s v="FAS"/>
    <s v="Y"/>
    <s v="N"/>
    <s v="TR8760730"/>
    <m/>
    <m/>
    <s v="T005426170"/>
    <m/>
    <s v="119703624, 119703566"/>
    <m/>
    <s v="PG&amp;E_1951_Ignition_20211017_1.jpg"/>
    <s v=" "/>
    <x v="0"/>
    <x v="0"/>
    <s v="N"/>
    <s v="N"/>
    <s v="N"/>
    <s v="[In-Process] On October 18, 2021 at 0037 hours, a PG&amp;E Troubleman patrolled the Woodside 1101 Distribution Circuit number 024251101, in the Local Responsibility Area (LRA) near 5 Adair Ln, Portola Valley, CA 94028. He was called out to investigate the report of a pole fire, but was unable to locate it. Initial analysis indicates [provide initial analysis]. [Responding agency] responded to and extinguished the fire. The * minute outage affected * customers. The line was returned to service on [Repair Date]. This information is preliminary."/>
    <s v="PG&amp;E"/>
    <s v="Other"/>
    <s v="Pole"/>
    <s v="D"/>
    <s v="D"/>
    <s v="Structure-PG&amp;E only"/>
    <m/>
    <m/>
    <m/>
    <m/>
    <m/>
    <s v="Contamination"/>
    <s v="Contamination"/>
    <s v="Tracking"/>
    <s v="Y"/>
    <s v="Overhead"/>
    <x v="0"/>
    <s v="Crossarm"/>
    <s v="Crossarm"/>
    <n v="100269956"/>
    <s v=" "/>
    <x v="0"/>
    <n v="37.379427116800002"/>
    <n v="-122.206932536"/>
    <s v="San Mateo"/>
    <s v="WOODSIDE 1101"/>
    <n v="12000"/>
    <s v="WOODSIDE 11018522"/>
    <x v="1"/>
    <s v="Unknown"/>
    <s v="Urban"/>
    <s v="Grass Fuel Model"/>
    <m/>
    <s v="N"/>
    <m/>
    <m/>
    <m/>
    <m/>
    <s v="N"/>
    <s v="N"/>
    <m/>
    <m/>
    <s v="2021-10-19"/>
    <m/>
    <m/>
    <m/>
    <m/>
    <m/>
    <m/>
    <m/>
    <m/>
    <m/>
    <m/>
    <m/>
    <m/>
    <m/>
    <m/>
    <m/>
    <m/>
    <m/>
    <m/>
    <m/>
    <s v=" "/>
    <s v="PENINSULA"/>
    <s v="SAN CARLOS 08"/>
    <m/>
    <s v="20211017 22:16"/>
    <s v="TR8760730"/>
    <s v="T005426170"/>
    <s v="UNKNOWN"/>
    <s v="ON ADIAR"/>
    <s v="PORTOLA VALL"/>
    <n v="37.375129999999999"/>
    <n v="-122.21595000000001"/>
    <s v="LAFN"/>
    <s v="FULLER, LLOYD "/>
    <n v="24251101"/>
    <m/>
    <n v="930"/>
    <m/>
    <s v="Field Remarks: NSA; Dispatcher Remarks: nan; Office Remarks: AXS-OK FIRST POLE ON THE STREET ON THE CORNER, TRANSFORMER SPARKING AND THERE IS A POLE FIREFD ENRTE REQ ETA 65 368 1421FD CLEAR ED- POLE WAS ON FIRE BUT OUT NOW. THEY FLAGGED POLE. UPDATED ADDR TO 5 ADIAR"/>
    <m/>
    <m/>
    <m/>
    <m/>
    <m/>
    <m/>
    <m/>
    <m/>
    <m/>
    <m/>
    <m/>
    <m/>
    <m/>
    <m/>
    <m/>
    <m/>
    <m/>
    <m/>
    <m/>
    <m/>
    <m/>
    <m/>
    <m/>
    <m/>
    <m/>
    <m/>
    <m/>
    <m/>
    <m/>
    <m/>
    <m/>
    <m/>
    <m/>
    <s v=" "/>
    <m/>
    <m/>
    <m/>
    <m/>
    <m/>
    <m/>
    <m/>
    <m/>
    <m/>
    <m/>
    <s v="Force Out"/>
    <m/>
    <m/>
    <m/>
    <m/>
    <m/>
    <m/>
    <m/>
    <m/>
    <m/>
    <m/>
    <m/>
    <m/>
    <m/>
    <m/>
    <m/>
    <m/>
    <m/>
    <m/>
    <m/>
    <m/>
    <m/>
    <m/>
    <m/>
    <m/>
    <m/>
    <m/>
    <m/>
    <m/>
    <m/>
    <m/>
    <m/>
    <m/>
    <m/>
    <m/>
    <m/>
    <m/>
  </r>
  <r>
    <n v="2370"/>
    <s v="DJPK"/>
    <s v="3 - QC Complete"/>
    <n v="44587"/>
    <n v="44617"/>
    <s v="12kV Crossarm burnt in the backyard of 3001 Groom drive, crew to replace crossarm. Caused due to tracking. This information is preliminary."/>
    <s v="\\fxshare-nas05\quotashare-fs01\ESA\5 - Ignition Tracking\2021_Ignition_QC_Folders\20211017_1500104_21-0132270_nan_T005425976_122218927"/>
    <s v=" "/>
    <s v="Y"/>
    <s v="DJPK"/>
    <s v="Updated Outage Date; Updated Outage Time; Updated Notification #; Updated Fire Lat/Long; Updated CPZ"/>
    <n v="44587"/>
    <m/>
    <s v="Not In Scope"/>
    <m/>
    <m/>
    <m/>
    <m/>
    <m/>
    <m/>
    <m/>
    <m/>
    <m/>
    <m/>
    <m/>
    <m/>
    <m/>
    <m/>
    <m/>
    <m/>
    <m/>
    <m/>
    <m/>
    <m/>
    <m/>
    <m/>
    <m/>
    <m/>
    <m/>
    <m/>
    <m/>
    <m/>
    <m/>
    <m/>
    <m/>
    <m/>
    <s v="N"/>
    <m/>
    <m/>
    <m/>
    <m/>
    <m/>
    <m/>
    <m/>
    <m/>
    <m/>
    <m/>
    <m/>
    <m/>
    <m/>
    <s v=" "/>
    <x v="69"/>
    <s v="20:19:00"/>
    <n v="44486"/>
    <s v="21:50:00"/>
    <s v="FAS"/>
    <s v="Y"/>
    <s v="N"/>
    <n v="1500104"/>
    <s v="21-0132270"/>
    <m/>
    <s v="T005425976"/>
    <n v="122218837"/>
    <m/>
    <m/>
    <m/>
    <s v=" "/>
    <x v="0"/>
    <x v="0"/>
    <s v="N"/>
    <s v="N"/>
    <s v="N"/>
    <s v="On October 17, 2021, at 21:50 hours, a PG&amp;E Troubleman was dispatched to the San Pablo  1105 12kV distribution circuit in the vicinity of Alta Mira Drive and Groom Drive, Richmond, in response to an outage.  The responding Troubleman arrived on scene and found one of two fuses open at FUCO R8975.  During patrol the Troubleman found a burnt primary crossarm at SAP ID 101434668.  The crossarm was burnet at the location of the insulator attachment.  Initial analysis indicates tracking caused the ignition.  The fire was contained to the crossarm and was self-extinguished.  A PG&amp;E crew replaced the crossarm on October 18, 2021.  "/>
    <s v="PG&amp;E"/>
    <s v="Other"/>
    <s v="Crossarm"/>
    <s v="D"/>
    <s v="D"/>
    <s v="Structure-PG&amp;E only"/>
    <m/>
    <m/>
    <m/>
    <m/>
    <m/>
    <s v="Contamination"/>
    <s v="Contamination"/>
    <s v="Tracking"/>
    <s v="Y"/>
    <s v="Overhead"/>
    <x v="0"/>
    <s v="Crossarm"/>
    <s v="Crossarm"/>
    <n v="101434668"/>
    <s v=" "/>
    <x v="0"/>
    <n v="37.97347224"/>
    <n v="-122.32668289999999"/>
    <s v="Contra Costa"/>
    <s v="SAN PABLO 1105"/>
    <n v="12000"/>
    <s v="SAN PABLO 1105CB"/>
    <x v="0"/>
    <s v="Self Extinguished"/>
    <s v="Urban"/>
    <s v="Grass Fuel Model"/>
    <s v="Grass  "/>
    <s v="N"/>
    <m/>
    <m/>
    <m/>
    <m/>
    <s v="Pending Data"/>
    <s v="Pending Data"/>
    <s v="Pending Data"/>
    <s v="Pending Data"/>
    <s v="2022-01-25"/>
    <m/>
    <m/>
    <m/>
    <m/>
    <m/>
    <m/>
    <m/>
    <m/>
    <m/>
    <m/>
    <m/>
    <m/>
    <m/>
    <m/>
    <m/>
    <m/>
    <m/>
    <m/>
    <m/>
    <s v=" "/>
    <s v="EAST BAY"/>
    <s v="RICHMOND 03"/>
    <s v="20:19"/>
    <n v="44486"/>
    <s v="1500104"/>
    <s v="T005425976"/>
    <n v="3141"/>
    <s v="GROOM DR"/>
    <s v="RICHMOND"/>
    <n v="37.976260000000003"/>
    <n v="-122.32666999999999"/>
    <s v="E2TMRPE"/>
    <s v="PAGAN, MIKE"/>
    <n v="14371105"/>
    <s v="20211018 02:37"/>
    <n v="9110"/>
    <m/>
    <s v="burnt 12kv Xarm iro 3001 Alta mira and 1/p/s @ 2921 Alta Mira. made safe by cutting jumpers on Groom Dr then refused SSD#R-8975. *** Awating crew to replace Xarms in rear easment located poles."/>
    <s v="Y"/>
    <m/>
    <m/>
    <m/>
    <n v="37.973399999999998"/>
    <n v="-122.3266"/>
    <m/>
    <m/>
    <m/>
    <s v="N"/>
    <s v="Y"/>
    <m/>
    <s v="Rain"/>
    <m/>
    <s v="PGE&amp;E-Owned Structure/Equipment"/>
    <m/>
    <s v="Light"/>
    <m/>
    <s v="PG&amp;E Equipment"/>
    <m/>
    <s v="Structure Only"/>
    <m/>
    <s v="Self Extinguished"/>
    <m/>
    <s v="Overhead"/>
    <m/>
    <s v="N"/>
    <m/>
    <m/>
    <m/>
    <s v="FIRE, POLE"/>
    <s v="CROSSARM, WOOD"/>
    <s v="N"/>
    <s v="  "/>
    <s v="Unplanned"/>
    <s v="East Bay"/>
    <s v="Bay"/>
    <s v="014371105, SAN PABLO-1105"/>
    <s v="21-0132270"/>
    <s v="Unplanned"/>
    <s v="Clear;32-90 F"/>
    <s v="186"/>
    <s v="61566"/>
    <s v="YES"/>
    <s v="Line to Ground"/>
    <s v="Sustained"/>
    <s v="No"/>
    <s v="R8975"/>
    <s v="OH"/>
    <s v="Fuse"/>
    <s v="1500104"/>
    <s v="Crossarm, Wood, Burned/flashed"/>
    <m/>
    <m/>
    <m/>
    <s v="IRO 3101 HENDERSON DR"/>
    <s v="2921 ALTA MIRA &amp; 3101 ALTA MIRA"/>
    <m/>
    <m/>
    <m/>
    <m/>
    <m/>
    <m/>
    <m/>
    <m/>
    <m/>
    <m/>
    <m/>
    <m/>
    <m/>
    <m/>
    <m/>
    <m/>
    <m/>
    <m/>
    <m/>
    <m/>
    <m/>
    <m/>
    <m/>
    <m/>
  </r>
  <r>
    <n v="2250"/>
    <s v="TLAL"/>
    <s v="3 - QC Complete"/>
    <n v="44564"/>
    <n v="44617"/>
    <s v="8' primary crossarm end burned off; This information is preliminary. This is not a duplicate of index 2249. OIS: 1500273; ILIS: 21-0132226; FOID: T005425983, T005426232, T005426607; EC: 122218851; SAP Eqp ID: 100959590"/>
    <s v="\\fxshare-nas05\quotashare-fs01\ESA\5 - Ignition Tracking\2021_Ignition_QC_Folders\20211017_1500273_nan_nan_T005425983"/>
    <s v=" "/>
    <s v="Y"/>
    <s v="TLAL"/>
    <s v="Outage Time Updated"/>
    <n v="44564"/>
    <m/>
    <s v="Not In Scope"/>
    <m/>
    <m/>
    <m/>
    <m/>
    <m/>
    <m/>
    <m/>
    <m/>
    <m/>
    <m/>
    <m/>
    <m/>
    <m/>
    <m/>
    <m/>
    <m/>
    <m/>
    <m/>
    <m/>
    <m/>
    <m/>
    <m/>
    <m/>
    <m/>
    <m/>
    <m/>
    <m/>
    <m/>
    <m/>
    <m/>
    <m/>
    <m/>
    <s v="N"/>
    <m/>
    <m/>
    <m/>
    <m/>
    <m/>
    <m/>
    <s v="N"/>
    <m/>
    <m/>
    <s v="IXA2"/>
    <s v="Nacho Araquistain, (510) 385-7382"/>
    <m/>
    <m/>
    <s v=" "/>
    <x v="69"/>
    <s v="20:21:00"/>
    <n v="44486"/>
    <s v="22:56:00"/>
    <s v="FAS"/>
    <s v="Y"/>
    <s v="N"/>
    <n v="1500273"/>
    <s v="21-0132226"/>
    <m/>
    <s v="T005425983, T005426232, T005426607"/>
    <n v="122218851"/>
    <m/>
    <m/>
    <s v="NON HFTD"/>
    <s v=" "/>
    <x v="0"/>
    <x v="0"/>
    <s v="N"/>
    <s v="N"/>
    <s v="N"/>
    <s v="On October 17, 2021 at 2240 hours, PG&amp;E Troublemen patrolled the Mt Eden 1105 12kV Distribution Circuit number 013761105, in the Local Responsibility Area (&quot;LRA&quot;) near 23255 Nevada Rd, Hayward, CA 94541. They observed the end of an 8' primary crossarm burned off the 45' class-5 Douglas Fir wood pole (SAP Eqp ID 100959590, Bar Code 110206420, Baxco, Mfr. Year 1951). Initial analysis indicates the ignition was caused by an overhead equipment failure, most likely as a result of rain, contamination, and tracking. An EC A-Tag 122218851 was submitted for remediation. The 739-minute outage affected 248 customers. The line was returned to service on October 18, 2021. The previously rotten secondary crossarm and broken insulators on this incident pole, were replaced on December 16, 2020 with EC B-Tag 119373748. The incident area is within an Insulation &quot;A&quot; District and a climate &quot;X&quot; Zone. This information is preliminary."/>
    <s v="PG&amp;E"/>
    <s v="Other"/>
    <s v="Crossarm"/>
    <s v="D"/>
    <s v="D"/>
    <s v="Structure-PG&amp;E only"/>
    <m/>
    <m/>
    <m/>
    <m/>
    <m/>
    <s v="Contamination"/>
    <s v="Contamination"/>
    <s v="Tracking"/>
    <s v="Y"/>
    <s v="Overhead"/>
    <x v="0"/>
    <s v="Crossarm"/>
    <s v="Crossarm"/>
    <n v="100959590"/>
    <s v=" "/>
    <x v="0"/>
    <n v="37.658767508799997"/>
    <n v="-122.1059641536"/>
    <s v="Alameda"/>
    <s v="MT EDEN 1105"/>
    <n v="12000"/>
    <s v="MT EDEN 1105CB"/>
    <x v="0"/>
    <s v="Unknown"/>
    <s v="Urban"/>
    <s v="Grass Fuel Model"/>
    <m/>
    <s v="N"/>
    <m/>
    <m/>
    <m/>
    <m/>
    <s v="Pending Data"/>
    <s v="Pending Data"/>
    <s v="Pending Data"/>
    <s v="Pending Data"/>
    <s v="2021-12-17"/>
    <m/>
    <m/>
    <m/>
    <m/>
    <m/>
    <m/>
    <m/>
    <m/>
    <m/>
    <m/>
    <m/>
    <m/>
    <m/>
    <m/>
    <m/>
    <m/>
    <m/>
    <m/>
    <m/>
    <s v=" "/>
    <s v="MISSION"/>
    <s v="MISSION"/>
    <s v="20:21"/>
    <s v="2021/10/17 00:00:00"/>
    <s v="1500273"/>
    <s v="T005425983"/>
    <m/>
    <m/>
    <m/>
    <m/>
    <m/>
    <s v="M2TRXFH"/>
    <m/>
    <n v="13761105"/>
    <s v="2021/10/17 23:03:48"/>
    <m/>
    <m/>
    <s v="SMART MTR AUTO-GENERATED TAG"/>
    <m/>
    <m/>
    <m/>
    <m/>
    <m/>
    <m/>
    <m/>
    <m/>
    <m/>
    <m/>
    <m/>
    <s v="Y"/>
    <m/>
    <m/>
    <m/>
    <m/>
    <m/>
    <m/>
    <m/>
    <m/>
    <m/>
    <m/>
    <m/>
    <m/>
    <m/>
    <m/>
    <m/>
    <m/>
    <m/>
    <m/>
    <m/>
    <m/>
    <m/>
    <s v=" "/>
    <s v="Unplanned"/>
    <s v="Mission"/>
    <s v="Hayward"/>
    <s v="013761105, MT EDEN-1105"/>
    <s v="21-0132226"/>
    <s v="Unplanned"/>
    <s v="Clear;32-90 F"/>
    <s v="248"/>
    <s v="183272"/>
    <s v="NO"/>
    <s v="Force Out"/>
    <s v="Sustained"/>
    <s v="No"/>
    <s v="10941"/>
    <s v="OH"/>
    <s v="Fuse"/>
    <s v="1500273"/>
    <s v="Crossarm, Wood, Burned/flashed"/>
    <s v=" "/>
    <s v=" "/>
    <s v=" "/>
    <s v="LONGWOOD &amp; HESPERIAN"/>
    <s v="23255 NEVADA RD."/>
    <m/>
    <m/>
    <m/>
    <m/>
    <m/>
    <m/>
    <m/>
    <m/>
    <m/>
    <m/>
    <m/>
    <m/>
    <m/>
    <m/>
    <m/>
    <m/>
    <m/>
    <m/>
    <m/>
    <m/>
    <m/>
    <m/>
    <m/>
    <m/>
  </r>
  <r>
    <n v="2249"/>
    <s v="TLAL"/>
    <s v="3 - QC Complete"/>
    <n v="44564"/>
    <n v="44617"/>
    <s v="Single phase tangent primary crossarm burnt; This information is preliminary. This is not a duplicate of index 2250.         OIS: 1500273; ILIS: 21-0132226; FOID: T005425983, T005426232, T005426607; EC: 122219954; PM: 35295795; SAP Eqp ID: 100930561; County: Alameda; Division: Mission"/>
    <s v="\\fxshare-nas05\quotashare-fs01\ESA\5 - Ignition Tracking\2021_Ignition_QC_Folders\20211017_1500273_21-0132226_nan_T005425983"/>
    <s v=" "/>
    <s v="Y"/>
    <s v="TLAL"/>
    <s v="Outage Time Updated"/>
    <n v="44564"/>
    <m/>
    <s v="Not In Scope"/>
    <m/>
    <m/>
    <m/>
    <m/>
    <m/>
    <m/>
    <m/>
    <m/>
    <m/>
    <m/>
    <m/>
    <m/>
    <m/>
    <m/>
    <m/>
    <m/>
    <m/>
    <m/>
    <m/>
    <m/>
    <m/>
    <m/>
    <m/>
    <m/>
    <m/>
    <m/>
    <m/>
    <m/>
    <m/>
    <m/>
    <m/>
    <m/>
    <s v="N"/>
    <m/>
    <m/>
    <m/>
    <m/>
    <m/>
    <m/>
    <s v="N"/>
    <m/>
    <m/>
    <s v="IXA2"/>
    <s v="Nacho Araquistain, (510) 385-7382"/>
    <m/>
    <m/>
    <s v=" "/>
    <x v="69"/>
    <s v="20:21:00"/>
    <n v="44486"/>
    <s v="22:56:00"/>
    <s v="FAS"/>
    <s v="Y"/>
    <s v="N"/>
    <n v="1500273"/>
    <s v="21-0132226"/>
    <m/>
    <s v="T005425983, T005426232, T005426607"/>
    <n v="122219954"/>
    <m/>
    <m/>
    <s v="NON HFTD"/>
    <s v=" "/>
    <x v="0"/>
    <x v="0"/>
    <s v="N"/>
    <s v="N"/>
    <s v="N"/>
    <s v="On October 17, 2021 at 2240 hours, PG&amp;E Troublemen patrolled the Mt Eden 1105 12kV Distribution Circuit number 013761105, in the Local Responsibility Area (&quot;LRA&quot;) near 623 Longwood Ave, Hayward, CA 94541. They observed a primary single phase tangent crossarm at the 45' class-5 Douglas Fir wood pole (SAP Eqp ID 100930561, Bar Code 110214985, Baxco, Mfr. Year 1951). Initial analysis indicates the ignition was caused by an overhead equipment failure, most likely as a result of rain, contamination, and tracking. An EC A-Tag 122219954 was submitted for remediation. The 739-minute outage affected 248 customers. The line was returned to service on October 18, 2021. The incident area is within an Insulation &quot;A&quot; District and a climate &quot;X&quot; Zone. This information is preliminary."/>
    <s v="PG&amp;E"/>
    <s v="Other"/>
    <s v="Crossarm"/>
    <s v="D"/>
    <s v="D"/>
    <s v="Structure-PG&amp;E only"/>
    <m/>
    <m/>
    <m/>
    <m/>
    <m/>
    <s v="Contamination"/>
    <s v="Contamination"/>
    <s v="Tracking"/>
    <s v="Y"/>
    <s v="Overhead"/>
    <x v="0"/>
    <s v="Crossarm"/>
    <s v="Crossarm"/>
    <n v="100930561"/>
    <s v=" "/>
    <x v="0"/>
    <n v="37.660030926899999"/>
    <n v="-122.106187944"/>
    <s v="Alameda"/>
    <s v="MT EDEN 1105"/>
    <n v="12000"/>
    <s v="MT EDEN 1105CB"/>
    <x v="0"/>
    <s v="Unknown"/>
    <s v="Urban"/>
    <s v="Grass Fuel Model"/>
    <m/>
    <s v="N"/>
    <m/>
    <m/>
    <m/>
    <m/>
    <s v="Pending Data"/>
    <s v="Pending Data"/>
    <s v="Pending Data"/>
    <s v="Pending Data"/>
    <s v="2021-12-17"/>
    <m/>
    <m/>
    <m/>
    <m/>
    <m/>
    <m/>
    <m/>
    <m/>
    <m/>
    <m/>
    <m/>
    <m/>
    <m/>
    <m/>
    <m/>
    <m/>
    <m/>
    <m/>
    <m/>
    <s v=" "/>
    <s v="MISSION"/>
    <s v="MISSION"/>
    <s v="20:21"/>
    <s v="2021/10/17 00:00:00"/>
    <s v="1500273"/>
    <s v="T005425983"/>
    <m/>
    <m/>
    <m/>
    <m/>
    <m/>
    <s v="M2TRXFH"/>
    <m/>
    <n v="13761105"/>
    <s v="2021/10/17 23:03:48"/>
    <m/>
    <m/>
    <s v="SMART MTR AUTO-GENERATED TAG"/>
    <m/>
    <m/>
    <m/>
    <m/>
    <m/>
    <m/>
    <m/>
    <m/>
    <m/>
    <m/>
    <m/>
    <s v="Y"/>
    <m/>
    <m/>
    <m/>
    <m/>
    <m/>
    <m/>
    <m/>
    <m/>
    <m/>
    <m/>
    <m/>
    <m/>
    <m/>
    <m/>
    <m/>
    <m/>
    <m/>
    <m/>
    <m/>
    <m/>
    <m/>
    <s v=" "/>
    <s v="Unplanned"/>
    <s v="Mission"/>
    <s v="Hayward"/>
    <s v="013761105, MT EDEN-1105"/>
    <s v="21-0132226"/>
    <s v="Unplanned"/>
    <s v="Clear;32-90 F"/>
    <s v="248"/>
    <s v="183272"/>
    <s v="NO"/>
    <s v="Force Out"/>
    <s v="Sustained"/>
    <s v="No"/>
    <s v="10941"/>
    <s v="OH"/>
    <s v="Fuse"/>
    <s v="1500273"/>
    <s v="Crossarm, Wood, Burned/flashed"/>
    <s v=" "/>
    <s v=" "/>
    <s v=" "/>
    <s v="LONGWOOD &amp; HESPERIAN"/>
    <s v="23255 NEVADA RD."/>
    <m/>
    <m/>
    <m/>
    <m/>
    <m/>
    <m/>
    <m/>
    <m/>
    <m/>
    <m/>
    <m/>
    <m/>
    <m/>
    <m/>
    <m/>
    <m/>
    <m/>
    <m/>
    <m/>
    <m/>
    <m/>
    <m/>
    <m/>
    <m/>
  </r>
  <r>
    <n v="2245"/>
    <s v="TLAL"/>
    <s v="3 - QC Complete"/>
    <n v="44561"/>
    <n v="44617"/>
    <s v="Burnt pole possibly due to tracking; This information is preliminary. OIS: 1500095; ILIS: 21-0132256; FOID: T005425979; EC: 122218926, 122219004; PM Order: 35296044; SAP Eqp ID: 100304295; County: San Mateo; Division: Peninsula"/>
    <s v="\\fxshare-nas05\quotashare-fs01\ESA\5 - Ignition Tracking\2021_Ignition_QC_Folders\20211017_1500095_21-0132256_nan_T005425979"/>
    <s v=" "/>
    <s v="Y"/>
    <s v="TLAL"/>
    <s v="Create &amp; Outage Time, Fire Suppressing Agency, Failure Sub-Driver Updated"/>
    <n v="44561"/>
    <m/>
    <s v="Not In Scope"/>
    <m/>
    <m/>
    <m/>
    <m/>
    <m/>
    <m/>
    <m/>
    <m/>
    <m/>
    <m/>
    <m/>
    <m/>
    <m/>
    <m/>
    <m/>
    <m/>
    <m/>
    <m/>
    <m/>
    <m/>
    <m/>
    <m/>
    <m/>
    <m/>
    <m/>
    <m/>
    <m/>
    <m/>
    <m/>
    <m/>
    <m/>
    <m/>
    <s v="N"/>
    <m/>
    <m/>
    <m/>
    <m/>
    <m/>
    <m/>
    <s v="N"/>
    <m/>
    <m/>
    <m/>
    <m/>
    <m/>
    <m/>
    <s v=" "/>
    <x v="69"/>
    <s v="19:27:00"/>
    <n v="44486"/>
    <s v="18:49:00"/>
    <s v="FAS"/>
    <s v="Y"/>
    <s v="N"/>
    <n v="1500095"/>
    <s v="21-0132256"/>
    <m/>
    <s v="T005425979"/>
    <s v="122218926, 122219004"/>
    <n v="122151102"/>
    <m/>
    <s v="NON HFTD"/>
    <s v=" "/>
    <x v="0"/>
    <x v="0"/>
    <s v="N"/>
    <s v="N"/>
    <s v="N"/>
    <s v="On October 17, 2021, a PG&amp;E Troubleman and a Contracted Compliance Inspector patrolled the East Grand 1105 12kV Distribution Circuit number 022571105, in the Local Responsibility Area (&quot;LRA&quot;) near 100 S Magnolia Ave, South San Francisco, CA 94080. They observed a burnt 45' class-3 Western Red Cedar wood pole (SAP Eqp ID 100304295, Bar Code 110061928, Baxco, Mfr. Year 1953). Initial analysis indicates the ignition was caused by an overhead equipment failure, exacerbated by the rain, contamination, and tracking. The South San Francisco Fire Department responded to and extinguished the fire. The EC A-Tags 122218926 and 122219004 were submitted for remediation, which involved the replacement of a new 45' class-3 pole (Bar Code 121029278). The 159-minute outage affected 1,451 customers. The line was returned to service on October 19, 2021. An inspection of the incident pole from October 3, 2016, indicated the pole top and bottom were in fair condition, with shell rot, decay, and termites noted. As of the incident date, there was an open pre-existing EC E-Tag 122151102 that was created on October 5, 2021 and indicated the incident pole was decayed, rotten, and set for replacement at that time. The incident area is within a &quot;Moderate&quot; Corrosion Area, a Climate &quot;T&quot; Zone, an Insulation &quot;AA&quot; District, an Arrester &quot;3&quot; District, a Raptor Concentration Zone (&quot;RCZ&quot;), and within an active Bay Area Habitat Conservation Plan (&quot;HCP&quot;) boundary. This information is preliminary."/>
    <s v="PG&amp;E"/>
    <s v="Other"/>
    <s v="Pole"/>
    <s v="D"/>
    <s v="D"/>
    <s v="Structure-PG&amp;E only"/>
    <m/>
    <m/>
    <m/>
    <m/>
    <m/>
    <s v="Contamination"/>
    <s v="Contamination"/>
    <s v="Equipment failure - Other"/>
    <s v="Y"/>
    <s v="Overhead"/>
    <x v="0"/>
    <s v="Pole"/>
    <s v="Pole"/>
    <n v="100304295"/>
    <s v=" "/>
    <x v="0"/>
    <n v="37.651544331499998"/>
    <n v="-122.4216210941"/>
    <s v="San Mateo"/>
    <s v="EAST GRAND 1105"/>
    <n v="12000"/>
    <s v="EAST GRAND 1105CB"/>
    <x v="0"/>
    <s v="South San Francisco FD"/>
    <s v="Urban"/>
    <s v="Fire-resistive fuel bed"/>
    <m/>
    <s v="N"/>
    <m/>
    <m/>
    <m/>
    <m/>
    <s v="Pending Data"/>
    <s v="Pending Data"/>
    <s v="Pending Data"/>
    <s v="Pending Data"/>
    <s v="2021-12-17"/>
    <m/>
    <m/>
    <m/>
    <m/>
    <m/>
    <m/>
    <m/>
    <m/>
    <m/>
    <m/>
    <m/>
    <m/>
    <m/>
    <m/>
    <m/>
    <m/>
    <m/>
    <m/>
    <m/>
    <s v=" "/>
    <s v="PENINSULA"/>
    <s v="SKYLINE"/>
    <s v="20:20"/>
    <s v="2021/10/17 00:00:00"/>
    <s v="1500095"/>
    <s v="T005425979"/>
    <m/>
    <m/>
    <m/>
    <m/>
    <m/>
    <s v="P1TD4G3"/>
    <m/>
    <n v="2257"/>
    <s v="2021/10/18 02:16:58"/>
    <m/>
    <m/>
    <s v="SMART MTR AUTO-GENERATED TAG"/>
    <m/>
    <m/>
    <m/>
    <m/>
    <m/>
    <m/>
    <m/>
    <m/>
    <m/>
    <m/>
    <m/>
    <s v="Y"/>
    <m/>
    <m/>
    <m/>
    <m/>
    <m/>
    <m/>
    <m/>
    <m/>
    <m/>
    <m/>
    <m/>
    <m/>
    <m/>
    <m/>
    <m/>
    <m/>
    <m/>
    <m/>
    <m/>
    <m/>
    <m/>
    <s v=" "/>
    <s v="Unplanned"/>
    <s v="Peninsula"/>
    <s v="Colma"/>
    <s v="022571105, EAST GRAND-1105"/>
    <s v="21-0132256"/>
    <s v="Unplanned"/>
    <s v="Clear;32-90 F"/>
    <s v="32"/>
    <s v="230438"/>
    <s v="NO"/>
    <s v="Line to Ground"/>
    <s v="Sustained"/>
    <s v="No"/>
    <s v="38352"/>
    <s v="OH"/>
    <s v="Fuse"/>
    <s v="1500095"/>
    <s v="Crossarm, Wood, Burned/flashed"/>
    <s v=" "/>
    <s v="10/18/21 16:39"/>
    <s v=" "/>
    <s v="S/O MAGNOLIA AND MAYFAIR AVENUE, SOUTH SAN FRANCISCO, CA"/>
    <s v="MAYFAIR &amp; SOUTH MAGNOLIA, SSF"/>
    <m/>
    <m/>
    <m/>
    <m/>
    <m/>
    <m/>
    <m/>
    <m/>
    <m/>
    <m/>
    <m/>
    <m/>
    <m/>
    <m/>
    <m/>
    <m/>
    <m/>
    <m/>
    <m/>
    <m/>
    <m/>
    <m/>
    <m/>
    <m/>
  </r>
  <r>
    <n v="2244"/>
    <s v="TLAL"/>
    <s v="3 - QC Complete"/>
    <n v="44561"/>
    <n v="44617"/>
    <s v="Pole and primary wood crossarm burnt, due to light rain and tracking; This information is preliminary. OIS: 1500434; ILIS: 21-0132245; EC: 122219005; PM: 35295795; SAP Eqp ID: 100903822; County: Alameda; Division: Mission "/>
    <s v="\\fxshare-nas05\quotashare-fs01\ESA\5 - Ignition Tracking\2021_Ignition_QC_Folders\20211017_1500434_21-0132245_nan_nan"/>
    <s v=" "/>
    <s v="Y"/>
    <s v="TLAL"/>
    <s v="FD Updated"/>
    <n v="44561"/>
    <m/>
    <s v="Not In Scope"/>
    <m/>
    <m/>
    <m/>
    <m/>
    <m/>
    <m/>
    <m/>
    <m/>
    <m/>
    <m/>
    <m/>
    <m/>
    <m/>
    <m/>
    <m/>
    <m/>
    <m/>
    <m/>
    <m/>
    <m/>
    <m/>
    <m/>
    <m/>
    <m/>
    <m/>
    <m/>
    <m/>
    <m/>
    <m/>
    <m/>
    <m/>
    <m/>
    <s v="N"/>
    <m/>
    <m/>
    <m/>
    <m/>
    <m/>
    <m/>
    <s v="N"/>
    <m/>
    <m/>
    <m/>
    <m/>
    <m/>
    <m/>
    <s v=" "/>
    <x v="69"/>
    <s v="22:20:00"/>
    <n v="44486"/>
    <s v="23:11:00"/>
    <s v="FAS"/>
    <s v="Y"/>
    <s v="N"/>
    <n v="1500434"/>
    <s v="21-0132245"/>
    <m/>
    <m/>
    <n v="122219005"/>
    <m/>
    <m/>
    <s v="NON HFTD"/>
    <s v=" "/>
    <x v="0"/>
    <x v="0"/>
    <s v="N"/>
    <s v="N"/>
    <s v="N"/>
    <s v="On October 18, 2021 at 0543 hours, a PG&amp;E Contracted Compliance Inspector patrolled the San Leandro U 1113 12kV Distribution Circuit number 013111113, in the Local Responsibility Area (&quot;LRA&quot;) near 1063 Martin Blvd, San Leandro, CA 94577. He observed the subsurface interrupter 75088 (Object 762385, SAP Eqp ID 43206461) open, a burnt primary wood crossarm, damaged insulators, damaged cutouts, and a damaged 25KVA transformer (CGC 315151944885, Mfr. Westinghouse1, Mfr. Year 1968, Serial 68F13922, SAP Eqp ID 42137866) at the burnt 50&quot; class-4 Western Red Cedar wood pole (SAP Eqp ID 100903822, Bar Code 110143928, NAV, Mfr. Year 1942). Initial analysis indicates the ignition was caused by an overhead equipment failure, most likely as a result of rain, contamination, and tracking. The Alameda County Fire Department responded to and extinguished the fire. An EC A-Tag 122219005 was submitted for remediation, including the replacement of a new transformer (Serial PP21A351031). The 929-minute outage affected 340 customers. The line was returned to service on October 18, 2021. The incident area is within a Climate &quot;X&quot; Zone and an Insulation &quot;AA&quot; District. This information is preliminary."/>
    <s v="PG&amp;E"/>
    <s v="Other"/>
    <s v="Crossarm"/>
    <s v="D"/>
    <s v="D"/>
    <s v="Structure-PG&amp;E only"/>
    <m/>
    <m/>
    <m/>
    <m/>
    <m/>
    <s v="Contamination"/>
    <s v="Contamination"/>
    <s v="Tracking"/>
    <s v="Y"/>
    <s v="Overhead"/>
    <x v="0"/>
    <s v="Crossarm"/>
    <s v="Pole, Crossarm, Transformer, Insulators, Cutouts"/>
    <n v="100903822"/>
    <s v=" "/>
    <x v="0"/>
    <n v="37.720683737400002"/>
    <n v="-122.1773859011"/>
    <s v="Alameda"/>
    <s v="SAN LEANDRO U 1113"/>
    <n v="12000"/>
    <s v="SAN LEANDRO U 1113CB"/>
    <x v="0"/>
    <s v="Alameda County FD"/>
    <s v="Urban"/>
    <s v="Grass Fuel Model"/>
    <m/>
    <s v="N"/>
    <m/>
    <m/>
    <m/>
    <m/>
    <s v="Pending Data"/>
    <s v="Pending Data"/>
    <s v="Pending Data"/>
    <s v="Pending Data"/>
    <s v="2021-12-17"/>
    <m/>
    <m/>
    <m/>
    <m/>
    <m/>
    <m/>
    <m/>
    <m/>
    <m/>
    <m/>
    <m/>
    <m/>
    <m/>
    <m/>
    <m/>
    <m/>
    <m/>
    <m/>
    <m/>
    <s v=" "/>
    <s v="MISSION"/>
    <s v="MISSION"/>
    <m/>
    <m/>
    <m/>
    <m/>
    <m/>
    <m/>
    <m/>
    <m/>
    <m/>
    <m/>
    <m/>
    <m/>
    <m/>
    <m/>
    <m/>
    <m/>
    <m/>
    <m/>
    <m/>
    <m/>
    <m/>
    <m/>
    <m/>
    <m/>
    <m/>
    <m/>
    <m/>
    <m/>
    <m/>
    <m/>
    <m/>
    <m/>
    <m/>
    <m/>
    <m/>
    <m/>
    <m/>
    <m/>
    <m/>
    <m/>
    <m/>
    <m/>
    <m/>
    <m/>
    <m/>
    <m/>
    <m/>
    <m/>
    <m/>
    <s v=" "/>
    <m/>
    <m/>
    <m/>
    <m/>
    <m/>
    <m/>
    <m/>
    <m/>
    <m/>
    <m/>
    <m/>
    <m/>
    <m/>
    <m/>
    <m/>
    <m/>
    <m/>
    <m/>
    <m/>
    <m/>
    <m/>
    <m/>
    <m/>
    <m/>
    <m/>
    <m/>
    <m/>
    <m/>
    <m/>
    <m/>
    <m/>
    <m/>
    <m/>
    <m/>
    <m/>
    <m/>
    <m/>
    <m/>
    <m/>
    <m/>
    <m/>
    <m/>
    <m/>
    <m/>
    <m/>
    <m/>
    <m/>
  </r>
  <r>
    <n v="2242"/>
    <s v="TLAL"/>
    <s v="3 - QC Complete"/>
    <n v="44557"/>
    <n v="44617"/>
    <s v="Pole top caught fire and Damaged Crossarm; This information is preliminary. This incident is not a duplicate of index 2240. OIS: 1500328, 1501436, 1501435; ILIS: 21-0132235; FOID: T005426155, T005426249; EC: 122218985; CE: 122218900; PM: 35296046; SAP Pole ID: 101351182, 40523259; County: Alameda; Division: East Bay"/>
    <s v="\\fxshare-nas05\quotashare-fs01\ESA\5 - Ignition Tracking\2021_Ignition_QC_Folders\20211017_1500328_21-0132235_nan_T005426155"/>
    <s v=" "/>
    <s v="Y"/>
    <s v="TLAL"/>
    <s v="Create &amp; Outage Time, Failure Sub-Driver Updated"/>
    <n v="44557"/>
    <m/>
    <s v="Not In Scope"/>
    <m/>
    <m/>
    <m/>
    <m/>
    <m/>
    <m/>
    <m/>
    <m/>
    <m/>
    <m/>
    <m/>
    <m/>
    <m/>
    <m/>
    <m/>
    <m/>
    <m/>
    <m/>
    <m/>
    <m/>
    <m/>
    <m/>
    <m/>
    <m/>
    <m/>
    <m/>
    <m/>
    <m/>
    <m/>
    <m/>
    <m/>
    <m/>
    <s v="N"/>
    <m/>
    <m/>
    <m/>
    <m/>
    <m/>
    <m/>
    <s v="N"/>
    <m/>
    <m/>
    <s v="RMJ2"/>
    <s v="Ryan Jenson (510) 368-6998"/>
    <m/>
    <m/>
    <s v=" "/>
    <x v="69"/>
    <s v="22:13:00"/>
    <n v="44486"/>
    <s v="23:16:00"/>
    <s v="FAS"/>
    <s v="Y"/>
    <s v="N"/>
    <s v="1500328, 1501436, 1501435"/>
    <s v="21-0132235"/>
    <m/>
    <s v="T005426155, T005426249"/>
    <s v="122218985, 122218900"/>
    <m/>
    <m/>
    <s v="NON HFTD"/>
    <s v=" "/>
    <x v="0"/>
    <x v="0"/>
    <s v="N"/>
    <s v="N"/>
    <s v="N"/>
    <s v="On October 17, 2021 at 2232 hours, PG&amp;E Troublemen patrolled the Oakland J 1117 12kV Distribution Circuit number 012091117 and the Oakland J 0409 4.16kV Distribution Circuit number 012090409, in the Local Responsibility Area (&quot;LRA&quot;) near 5115 E 8th St, Oakland, CA 94601. They observed a pole top on fire with a loss of wood support and a damaged 8' Load-side 12kV tangent crossarm at the 50' class-1 Douglas Fir wood pole (SAP Eqp ID 101351182, Bar Code 110135058, Baxco, Mfr. Year 1954), in addition to a control failure with circuit breaker Main-Aux/2 and an inoperable overhead 12kV 600A 3-phase FDA Air Switch 6250 (Error Pin 309298, SAP Eqp ID 40523259). Initial analysis indicates the ignition was caused by equipment failure and possibly partly due to tracking and contamination. An inspection report of the incident pole from June 2015, noted mechanical damage and listed the pole top in fair condition. The Oakland Fire Department responded to and extinguished the fire. An EC A-Tag 122218985 and a CE-COE Tag 122218900 were submitted for remediation. The 62-minute outage affected 5,475 customers. The line was returned to service on October 18, 2021. The incident is within an Insulation &quot;AA&quot; District. This information is preliminary."/>
    <s v="PG&amp;E"/>
    <s v="Other"/>
    <s v="Pole"/>
    <s v="D"/>
    <s v="D"/>
    <s v="Structure-PG&amp;E only"/>
    <m/>
    <m/>
    <m/>
    <m/>
    <m/>
    <s v="Contamination"/>
    <s v="Contamination"/>
    <s v="Switch failure"/>
    <s v="Y"/>
    <s v="Overhead"/>
    <x v="0"/>
    <s v="Pole"/>
    <s v="Pole, Crossarm, Switch"/>
    <s v="101351182, 40523259"/>
    <s v=" "/>
    <x v="0"/>
    <n v="37.764806087099998"/>
    <n v="-122.2116729019"/>
    <s v="Alameda"/>
    <s v="OAKLAND J 1117"/>
    <n v="12000"/>
    <s v="OAKLAND J 1117CB"/>
    <x v="0"/>
    <s v="Oakland FD"/>
    <s v="Urban"/>
    <s v="Fire-resistive fuel bed"/>
    <m/>
    <s v="N"/>
    <m/>
    <m/>
    <m/>
    <m/>
    <s v="Pending Data"/>
    <s v="Pending Data"/>
    <s v="Pending Data"/>
    <s v="Pending Data"/>
    <s v="2021-12-17"/>
    <m/>
    <m/>
    <m/>
    <m/>
    <m/>
    <m/>
    <m/>
    <m/>
    <m/>
    <m/>
    <m/>
    <m/>
    <m/>
    <m/>
    <m/>
    <m/>
    <m/>
    <m/>
    <m/>
    <s v=" "/>
    <s v="EAST BAY"/>
    <s v="CENTRAL"/>
    <s v="22:13"/>
    <s v="2021/10/17 00:00:00"/>
    <s v="1500328"/>
    <s v="T005426155"/>
    <n v="1525"/>
    <s v="57TH AVE"/>
    <m/>
    <n v="37.765619999999998"/>
    <n v="-122.21274"/>
    <s v="E1TRMJ2"/>
    <m/>
    <n v="12091117"/>
    <s v="2021/10/18 03:33:19"/>
    <n v="9110"/>
    <m/>
    <s v="SMART MTR AUTO-GENERATED TAG"/>
    <s v="N"/>
    <m/>
    <m/>
    <m/>
    <m/>
    <m/>
    <m/>
    <m/>
    <n v="110135058"/>
    <m/>
    <m/>
    <s v="Y"/>
    <m/>
    <m/>
    <m/>
    <m/>
    <m/>
    <m/>
    <m/>
    <s v="POLE TOP CAUGHT FIRE AND NEEDS TO BE REFRAMED DUE TO LOSS OF WOOD SUPPORT"/>
    <m/>
    <m/>
    <m/>
    <m/>
    <s v="Overhead"/>
    <m/>
    <m/>
    <m/>
    <m/>
    <m/>
    <s v="FIRE, POLE"/>
    <s v="POLE-WOOD"/>
    <m/>
    <s v=" "/>
    <s v="Unplanned"/>
    <s v="East Bay"/>
    <s v="Central"/>
    <s v="01209, OAKLAND J SUB"/>
    <s v="21-0132235"/>
    <s v="Unplanned"/>
    <s v="Clear;32-90 F"/>
    <s v="5475"/>
    <s v="339673"/>
    <s v="NO"/>
    <s v="Force Out"/>
    <s v="Sustained"/>
    <s v="No"/>
    <s v="MAIN-AUX/2"/>
    <s v="OH"/>
    <s v="Circuit Breaker"/>
    <s v="1500328"/>
    <s v="Pole-Wood, Burned/flashed"/>
    <s v="AB PH (NG TEST TARGETS)"/>
    <s v=" "/>
    <s v=" "/>
    <s v="OAKLAND J SUB"/>
    <s v="510E 8TH ST / 5546 E 17TH"/>
    <m/>
    <m/>
    <m/>
    <m/>
    <m/>
    <m/>
    <m/>
    <m/>
    <m/>
    <m/>
    <m/>
    <m/>
    <m/>
    <m/>
    <m/>
    <m/>
    <m/>
    <m/>
    <m/>
    <m/>
    <m/>
    <m/>
    <m/>
    <m/>
  </r>
  <r>
    <n v="2241"/>
    <s v="TLAL"/>
    <s v="3 - QC Complete"/>
    <n v="44559"/>
    <n v="44617"/>
    <s v="Pole top &amp; crossarm burnt due to tracking. This information is preliminary. OIS: 1500419, TR8772334; ILIS: 21-0132247; FOID: T005427678 (LAFN, Lloyd Fuller, (510) 909-2893), T005427094, T005427093, T005427068, T005426992, T005426524, T005426464, T005426448,T005426277; Job Code: 9040; Comp Code: 9320; EC: 122218894; PM: 45013848, 35296044; SAP Pole ID: 100304998"/>
    <s v="\\fxshare-nas05\quotashare-fs01\ESA\5 - Ignition Tracking\2021_Ignition_QC_Folders\20211018_1500419_21-0132247_nan_T005427678"/>
    <s v=" "/>
    <s v="Y"/>
    <s v="TLAL"/>
    <s v="Create Time and Date; Outage Time and Date"/>
    <n v="44559"/>
    <m/>
    <s v="Not In Scope"/>
    <m/>
    <m/>
    <m/>
    <m/>
    <m/>
    <m/>
    <m/>
    <m/>
    <m/>
    <m/>
    <m/>
    <m/>
    <m/>
    <m/>
    <m/>
    <m/>
    <m/>
    <m/>
    <m/>
    <m/>
    <m/>
    <m/>
    <m/>
    <m/>
    <m/>
    <m/>
    <m/>
    <m/>
    <m/>
    <m/>
    <m/>
    <m/>
    <s v="N"/>
    <m/>
    <m/>
    <m/>
    <m/>
    <m/>
    <m/>
    <s v="N"/>
    <m/>
    <m/>
    <s v="LAFN"/>
    <s v="Lloyd Fuller, (510) 909-2893"/>
    <m/>
    <m/>
    <s v=" "/>
    <x v="69"/>
    <s v="23:54:00"/>
    <n v="44486"/>
    <s v="23:13:00"/>
    <s v="FAS"/>
    <s v="Y"/>
    <s v="N"/>
    <s v="1500419, TR877233"/>
    <s v="21-0132247"/>
    <m/>
    <s v="T005427678, T005427094, T005427093, T005427068, T005426992, T005426524, T005426464, T005426448,T005426277"/>
    <n v="122218894"/>
    <m/>
    <m/>
    <s v="NON HFTD"/>
    <s v=" "/>
    <x v="0"/>
    <x v="0"/>
    <s v="N"/>
    <s v="N"/>
    <s v="N"/>
    <s v="On October 18, 2021 at 1756 hours, a PG&amp;E Troubleman and a Compliance Inspector patrolled the San Mateo 2102 21kV Distribution Circuit number 024192102, in the Local Responsibility Area (&quot;LRA&quot;) near the rear of 725 N Amphlett Blvd, San Mateo, CA 94401. They observed the circuit breaker 2101/2 open, the 21kV overhead 600A air switch 8569 (SAP Eqp ID 40497150) open, an overloaded 25KVA overhead transformer (CGC 314710039895, Object ID 4528217, Serial 03A292380), two burnt single crossarms, and a burnt pole top at the 40' class-4 Western Red Cedar wood pole (SAP Eqp ID 100304998, Bar Code 110074423, Carney Co., Mfr. Year 1952). Initial analysis indicates the ignition was caused by an overhead equipment failure, most likely as a result of rain, contamination, and tracking. An EC A-Tag 122218894 was submitted for remediation. The 834-minute outage affected 695 customers. The line was returned to service on October 18, 2021. The incident is within an Insulation &quot;AA&quot; District. This information is preliminary."/>
    <s v="PG&amp;E"/>
    <s v="Other"/>
    <s v="Pole"/>
    <s v="D"/>
    <s v="D"/>
    <s v="Structure-PG&amp;E only"/>
    <m/>
    <m/>
    <m/>
    <m/>
    <m/>
    <s v="Contamination"/>
    <s v="Contamination"/>
    <s v="Tracking"/>
    <s v="Y"/>
    <s v="Overhead"/>
    <x v="0"/>
    <s v="Pole"/>
    <s v="Pole, Crossarm, Transformer"/>
    <n v="100304998"/>
    <s v=" "/>
    <x v="0"/>
    <n v="37.581523207899998"/>
    <n v="-122.3266778447"/>
    <s v="San Mateo"/>
    <s v="SAN MATEO 2102"/>
    <n v="21000"/>
    <s v="SAN MATEO 2102CB"/>
    <x v="0"/>
    <s v="Unknown"/>
    <s v="Urban"/>
    <s v="Fire-resistive fuel bed"/>
    <m/>
    <s v="N"/>
    <m/>
    <m/>
    <m/>
    <m/>
    <s v="Pending Data"/>
    <s v="Pending Data"/>
    <s v="Pending Data"/>
    <s v="Pending Data"/>
    <s v="2021-12-17"/>
    <m/>
    <m/>
    <m/>
    <m/>
    <m/>
    <m/>
    <m/>
    <m/>
    <m/>
    <m/>
    <m/>
    <m/>
    <m/>
    <m/>
    <m/>
    <m/>
    <m/>
    <m/>
    <m/>
    <s v=" "/>
    <s v="PENINSULA"/>
    <s v="PENINSULA"/>
    <s v="17:31"/>
    <s v="2021/10/18 00:00:00"/>
    <s v="1500419"/>
    <s v="T005427678"/>
    <m/>
    <m/>
    <m/>
    <m/>
    <m/>
    <s v="P2TLAFN"/>
    <m/>
    <s v="02419-1"/>
    <s v="2021/10/18 18:21:19"/>
    <n v="9320"/>
    <n v="1"/>
    <s v="SMART MTR AUTO-GENERATED TAG"/>
    <s v="N"/>
    <m/>
    <m/>
    <m/>
    <m/>
    <m/>
    <m/>
    <m/>
    <m/>
    <m/>
    <m/>
    <s v="Y"/>
    <m/>
    <m/>
    <m/>
    <m/>
    <m/>
    <m/>
    <m/>
    <m/>
    <m/>
    <m/>
    <m/>
    <m/>
    <m/>
    <m/>
    <m/>
    <m/>
    <m/>
    <m/>
    <m/>
    <m/>
    <m/>
    <s v=" "/>
    <s v="Unplanned"/>
    <s v="Peninsula"/>
    <s v="Belmont"/>
    <s v="024192102, SAN MATEO-2102"/>
    <s v="21-0132247"/>
    <s v="Unplanned"/>
    <s v="Clear;32-90 F"/>
    <s v="695"/>
    <s v="579762"/>
    <s v="NO"/>
    <s v="Force Out"/>
    <s v="Sustained"/>
    <s v="No"/>
    <s v="2102/2"/>
    <s v="OH"/>
    <s v="Circuit Breaker"/>
    <s v="1500419"/>
    <s v="Pole-Wood, Burned/flashed"/>
    <s v="NONE"/>
    <s v=" "/>
    <s v=" "/>
    <s v="SAN MATEO-1 SUB"/>
    <s v="IRO 721 N. AMPHLETT, SM"/>
    <m/>
    <m/>
    <m/>
    <m/>
    <m/>
    <m/>
    <m/>
    <m/>
    <m/>
    <m/>
    <m/>
    <m/>
    <m/>
    <m/>
    <m/>
    <m/>
    <m/>
    <m/>
    <m/>
    <m/>
    <m/>
    <m/>
    <m/>
    <m/>
  </r>
  <r>
    <n v="2240"/>
    <s v="TLAL"/>
    <s v="3 - QC Complete"/>
    <n v="44551"/>
    <n v="44617"/>
    <s v="Pole top extension caught fire and Damaged Crossarms; This information is preliminary. This incident is not a duplicate of index 2242. OIS: 1500328, 1501436, 1501435; ILIS: 21-0132235; FOID: T005426155 (RMJ2), T005426249 (KCG9); EC: 122218983, 122224051; SAP Pole ID: 101351044; County: Alameda; Division: East Bay"/>
    <s v="\\fxshare-nas05\quotashare-fs01\ESA\5 - Ignition Tracking\2021_Ignition_QC_Folders\20211017_1500328_21-0132235_nan_T005426155"/>
    <s v=" "/>
    <s v="Y"/>
    <s v="TLAL"/>
    <s v="Create &amp; Outage Time Updated"/>
    <n v="44551"/>
    <m/>
    <s v="Not In Scope"/>
    <m/>
    <m/>
    <m/>
    <m/>
    <m/>
    <m/>
    <m/>
    <m/>
    <m/>
    <m/>
    <m/>
    <m/>
    <m/>
    <m/>
    <m/>
    <m/>
    <m/>
    <m/>
    <m/>
    <m/>
    <m/>
    <m/>
    <m/>
    <m/>
    <m/>
    <m/>
    <m/>
    <m/>
    <m/>
    <m/>
    <m/>
    <m/>
    <s v="N"/>
    <m/>
    <m/>
    <m/>
    <m/>
    <m/>
    <m/>
    <s v="N"/>
    <m/>
    <m/>
    <s v="RMJ2"/>
    <s v="Ryan Jenson (510) 368-6998"/>
    <m/>
    <m/>
    <s v=" "/>
    <x v="69"/>
    <s v="22:13:00"/>
    <n v="44486"/>
    <s v="23:16:00"/>
    <s v="FAS"/>
    <s v="Y"/>
    <s v="N"/>
    <s v="1500328, 1501436, 1501435"/>
    <s v="21-0132235"/>
    <m/>
    <s v="T005426155, T005426249"/>
    <s v="122218983, 122224051"/>
    <n v="119779946"/>
    <m/>
    <s v="NON HFTD"/>
    <s v=" "/>
    <x v="0"/>
    <x v="0"/>
    <s v="N"/>
    <s v="N"/>
    <s v="N"/>
    <s v="On October 17, 2021 at 2232 hours, PG&amp;E Troublemen patrolled the Oakland J 1117 12kV Distribution Circuit number 012091117 and the Oakland J 0409 4.16kV Distribution Circuit number 012090409, in the Local Responsibility Area (&quot;LRA&quot;) near the sidewalk at 5546 E 17th St, Oakland, CA 94621. They observed a pole-top extension on fire, and a burned 12kV tangent crossarm laying on the 4kV tangent crossarm on the 45' class-3 Douglas Fir wood pole (SAP Eqp ID 101351044, Bar Code 110135099, Baxco, Mfr. Year 1954). Initial analysis indicates the ignition was caused by overhead equipment failure, possibly exacerbated by tracking in combination with the storm. An EC A-Tag 122218983 and an EC B-Tag 122224051 was submitted for remediation, but both were cancelled. There was an open pre-existing EC Tag 119779946 from September 2020, for the causal pole that was broken at that time, along with notes of damaged splices within 2' of the insulators, a damaged UAB, and a broken crossarm. The 62-minute outage affected 5,475 customers. The line was returned to service on October 18, 2021. An inspection report of the incident pole from March 26, 2005, indicated that the pole top and bottom in fair condition with insect or animal damage noted. The coastal incident area is within an Insulation &quot;A&quot; District, a Climate &quot;T&quot; Zone, and an active Bay Area Habitat Conservation Plan (&quot;HCP&quot;). This information is preliminary."/>
    <s v="PG&amp;E"/>
    <s v="Other"/>
    <s v="Pole"/>
    <s v="D"/>
    <s v="D"/>
    <s v="Structure-PG&amp;E only"/>
    <m/>
    <m/>
    <m/>
    <m/>
    <m/>
    <s v="Contamination"/>
    <s v="Contamination"/>
    <s v="Equipment failure - Other"/>
    <s v="Y"/>
    <s v="Overhead"/>
    <x v="0"/>
    <s v="Pole"/>
    <s v="Poletop Extension, Crossarms"/>
    <n v="101351044"/>
    <s v=" "/>
    <x v="0"/>
    <n v="37.768465141500002"/>
    <n v="-122.20001628129999"/>
    <s v="Alameda"/>
    <s v="OAKLAND J 1117"/>
    <n v="12000"/>
    <s v="OAKLAND J 1117CR190"/>
    <x v="0"/>
    <s v="Oakland FD"/>
    <s v="Urban"/>
    <s v="Fire-resistive fuel bed"/>
    <m/>
    <s v="N"/>
    <m/>
    <m/>
    <m/>
    <m/>
    <s v="Pending Data"/>
    <s v="Pending Data"/>
    <s v="Pending Data"/>
    <s v="Pending Data"/>
    <s v="2021-12-17"/>
    <m/>
    <m/>
    <m/>
    <m/>
    <m/>
    <m/>
    <m/>
    <m/>
    <m/>
    <m/>
    <m/>
    <m/>
    <m/>
    <m/>
    <m/>
    <m/>
    <m/>
    <m/>
    <m/>
    <s v=" "/>
    <s v="EAST BAY"/>
    <s v="CENTRAL"/>
    <s v="22:13"/>
    <s v="2021/10/17 00:00:00"/>
    <s v="1500328"/>
    <s v="T005426155"/>
    <n v="1525"/>
    <s v="57TH AVE"/>
    <m/>
    <n v="37.765619999999998"/>
    <n v="-122.21274"/>
    <s v="E1TRMJ2"/>
    <m/>
    <n v="12091117"/>
    <s v="2021/10/18 03:33:19"/>
    <n v="9110"/>
    <m/>
    <s v="SMART MTR AUTO-GENERATED TAG"/>
    <s v="N"/>
    <m/>
    <m/>
    <m/>
    <m/>
    <m/>
    <m/>
    <m/>
    <n v="110135058"/>
    <m/>
    <m/>
    <s v="Y"/>
    <m/>
    <m/>
    <m/>
    <m/>
    <m/>
    <m/>
    <m/>
    <s v="POLE TOP CAUGHT FIRE AND NEEDS TO BE REFRAMED DUE TO LOSS OF WOOD SUPPORT"/>
    <m/>
    <m/>
    <m/>
    <m/>
    <s v="Overhead"/>
    <m/>
    <m/>
    <m/>
    <m/>
    <m/>
    <s v="FIRE, POLE"/>
    <s v="POLE-WOOD"/>
    <m/>
    <s v=" "/>
    <s v="Unplanned"/>
    <s v="East Bay"/>
    <s v="Central"/>
    <s v="01209, OAKLAND J SUB"/>
    <s v="21-0132235"/>
    <s v="Unplanned"/>
    <s v="Clear;32-90 F"/>
    <s v="5475"/>
    <s v="339673"/>
    <s v="NO"/>
    <s v="Force Out"/>
    <s v="Sustained"/>
    <s v="No"/>
    <s v="MAIN-AUX/2"/>
    <s v="OH"/>
    <s v="Circuit Breaker"/>
    <s v="1500328"/>
    <s v="Pole-Wood, Burned/flashed"/>
    <s v="AB PH (NG TEST TARGETS)"/>
    <s v=" "/>
    <s v=" "/>
    <s v="OAKLAND J SUB"/>
    <s v="510E 8TH ST / 5546 E 17TH"/>
    <m/>
    <m/>
    <m/>
    <m/>
    <m/>
    <m/>
    <m/>
    <m/>
    <m/>
    <m/>
    <m/>
    <m/>
    <m/>
    <m/>
    <m/>
    <m/>
    <m/>
    <m/>
    <m/>
    <m/>
    <m/>
    <m/>
    <m/>
    <m/>
  </r>
  <r>
    <n v="2173"/>
    <s v="TLAL"/>
    <s v="3 - QC Complete"/>
    <n v="44582"/>
    <n v="44617"/>
    <s v="Primary Crossarm Burnt and Open-Wire Conductor Down near 240, 248, and 251 Western Dr in Richmond, California, 94801; OIS: 1500287; ILIS: 21-0132224; FOID: T005426165 (RMBT), T005426178; EC: 122218922; PM: 35296019; Division: East Bay; County: Contra Costa"/>
    <s v="\\fxshare-nas05\quotashare-fs01\ESA\5 - Ignition Tracking\2021_Ignition_QC_Folders\20211017_1500287_21-0132224_nan_T005426165"/>
    <s v=" "/>
    <s v="Y"/>
    <s v="TLAL"/>
    <s v="Outage Time Updated; Additional FOID Added, Pre-Existing EC Added"/>
    <n v="44582"/>
    <m/>
    <s v="Not In Scope"/>
    <m/>
    <m/>
    <m/>
    <m/>
    <m/>
    <m/>
    <m/>
    <m/>
    <m/>
    <m/>
    <m/>
    <m/>
    <m/>
    <m/>
    <m/>
    <m/>
    <m/>
    <m/>
    <m/>
    <m/>
    <m/>
    <m/>
    <m/>
    <m/>
    <m/>
    <m/>
    <m/>
    <m/>
    <m/>
    <m/>
    <m/>
    <m/>
    <s v="N"/>
    <m/>
    <m/>
    <m/>
    <m/>
    <m/>
    <m/>
    <s v="N"/>
    <m/>
    <m/>
    <s v="RMBT"/>
    <s v="Renaldo Bradley, (510) 385-7508"/>
    <m/>
    <s v="JRRK"/>
    <s v=" "/>
    <x v="69"/>
    <s v="22:14:00"/>
    <n v="44486"/>
    <s v="21:39:00"/>
    <s v="FAS"/>
    <s v="Y"/>
    <s v="N"/>
    <n v="1500287"/>
    <s v="21-0132224"/>
    <m/>
    <s v="T005426165, T005426178"/>
    <n v="122218922"/>
    <n v="112003870"/>
    <m/>
    <s v="NON HFTD"/>
    <s v=" "/>
    <x v="0"/>
    <x v="0"/>
    <s v="N"/>
    <s v="N"/>
    <s v="N"/>
    <s v="On October 17, 2021 at 2253 hours, a PG&amp;E Troubleman patrolled the Richmond R 1121 12kV Distribution Circuit number 013471121, in the Local Responsibility Area (&quot;LRA&quot;) near 240 Western Dr in Richmond, California, 94801. He observed a 600A Scada-Mate® interrupter switch BR211 (SAP Eqp ID 40076854, S &amp; C, Serial 10-20924) open on the B-ground phase and downstream was a burnt end of a primary wood crossarm on the 45‘ class-4 Douglas Fir wood pole (SAP Eqp 101439575, Bar Code 110238953, Baxco, Mfr. Year 1953, Penta Wood Preservative), in addition to one span of an open-wire down. Initial analysis indicates the ignition was caused by overhead equipment failure, most likely exacerbated by the rain, contamination, and tracking. An EC A-Tag 122218922 was submitted for remediation. The 412-minute outage affected 126 customers. The line was returned to service on October 18, 2021. The PTT pole detail report indicates there is an immediate response condition, involving an exposed ground rod on this incident pole. There is a still open pre-existing EC F-Tag 112003870 from September of 2016, that was intended to address the molding that has a gap missing at the Pit-1 PH level right below the climbing space level. The incident area is within an Insulation &quot;AA&quot; District, a Climate &quot;T&quot; Zone, and an active Bay Area Habitat Conservation Plan (&quot;HCP&quot;). This information is preliminary."/>
    <s v="PG&amp;E"/>
    <s v="Other"/>
    <s v="Crossarm"/>
    <s v="D"/>
    <s v="D"/>
    <s v="Structure-PG&amp;E only"/>
    <m/>
    <m/>
    <m/>
    <m/>
    <m/>
    <s v="Contamination"/>
    <s v="Contamination"/>
    <s v="Tracking"/>
    <s v="Y"/>
    <s v="Overhead"/>
    <x v="0"/>
    <s v="Crossarm"/>
    <s v="Crossarm, Open-wire, Interrupter swich"/>
    <n v="101439575"/>
    <s v=" "/>
    <x v="0"/>
    <n v="37.922925408300003"/>
    <n v="-122.38846179230001"/>
    <s v="Contra Costa"/>
    <s v="RICHMOND R 1121"/>
    <n v="12000"/>
    <m/>
    <x v="0"/>
    <s v="Unknown"/>
    <s v="Urban"/>
    <s v="Grass Fuel Model"/>
    <m/>
    <m/>
    <m/>
    <m/>
    <m/>
    <m/>
    <s v="N"/>
    <s v="N"/>
    <m/>
    <m/>
    <s v="2021-11-19"/>
    <m/>
    <m/>
    <m/>
    <m/>
    <m/>
    <m/>
    <m/>
    <m/>
    <m/>
    <m/>
    <m/>
    <m/>
    <m/>
    <m/>
    <m/>
    <m/>
    <m/>
    <m/>
    <m/>
    <s v=" "/>
    <m/>
    <m/>
    <s v="22:14"/>
    <s v="2021/10/17 00:00:00"/>
    <s v="1500287"/>
    <s v="T005426165"/>
    <m/>
    <m/>
    <m/>
    <m/>
    <m/>
    <s v="E2TRMBT"/>
    <m/>
    <n v="13471121"/>
    <s v="2021/10/18 00:06:11"/>
    <n v="9110"/>
    <m/>
    <s v=", PWR-Y"/>
    <s v="N"/>
    <m/>
    <m/>
    <m/>
    <m/>
    <m/>
    <m/>
    <m/>
    <m/>
    <m/>
    <m/>
    <s v="Y"/>
    <m/>
    <m/>
    <m/>
    <m/>
    <m/>
    <m/>
    <m/>
    <m/>
    <m/>
    <m/>
    <m/>
    <m/>
    <m/>
    <m/>
    <m/>
    <m/>
    <m/>
    <m/>
    <s v="OVERHEAD"/>
    <s v="CROSSARM, WOOD"/>
    <m/>
    <s v=" "/>
    <s v="Unplanned"/>
    <s v="East Bay"/>
    <s v="Bay"/>
    <s v="013471121, RICHMOND R-1121"/>
    <s v="21-0132224"/>
    <s v="Unplanned"/>
    <s v="Clear;32-90 F"/>
    <s v="27"/>
    <s v="51861"/>
    <s v="NO"/>
    <s v="Line to Ground"/>
    <s v="Sustained"/>
    <s v="No"/>
    <s v="WIRE DOWN @ 251 WESTERN DR "/>
    <s v="OH"/>
    <s v="Other"/>
    <s v="1500287"/>
    <s v="Conductor, Overhead, Broken, wire on ground"/>
    <s v=" "/>
    <s v=" "/>
    <s v=" "/>
    <s v="251 WESTERN DR, RICHMOND"/>
    <s v="251 WESTERN DR"/>
    <m/>
    <m/>
    <m/>
    <m/>
    <m/>
    <m/>
    <m/>
    <m/>
    <m/>
    <m/>
    <m/>
    <m/>
    <m/>
    <m/>
    <m/>
    <m/>
    <m/>
    <m/>
    <m/>
    <m/>
    <m/>
    <m/>
    <m/>
    <m/>
  </r>
  <r>
    <n v="2172"/>
    <s v="TLAL"/>
    <s v="3 - QC Complete"/>
    <n v="44581"/>
    <n v="44617"/>
    <s v="Crossarm Burnt near 1072 Allview Ave, El Sobrante, CA 94803. OIS: 1499863, 1499848; FOID: T005425774, T005425866, T005425917, T005425964; ILIS: 21-0132255; EC: 122223827; PM: 35296019; Division: East Bay; County: Contra Costa"/>
    <s v="\\fxshare-nas05\quotashare-fs01\ESA\5 - Ignition Tracking\2021_Ignition_QC_Folders\20211017_1499863_nan_nan_T005425917"/>
    <s v=" "/>
    <s v="Y"/>
    <s v="TLAL"/>
    <s v="Additional OIS an FOIDs Added; Create Time Updated"/>
    <n v="44581"/>
    <m/>
    <s v="Not In Scope"/>
    <m/>
    <m/>
    <m/>
    <m/>
    <m/>
    <m/>
    <m/>
    <m/>
    <m/>
    <m/>
    <m/>
    <m/>
    <m/>
    <m/>
    <m/>
    <m/>
    <m/>
    <m/>
    <m/>
    <m/>
    <m/>
    <m/>
    <m/>
    <m/>
    <m/>
    <m/>
    <m/>
    <m/>
    <m/>
    <m/>
    <m/>
    <m/>
    <s v="N"/>
    <m/>
    <m/>
    <m/>
    <m/>
    <m/>
    <m/>
    <s v="N"/>
    <m/>
    <m/>
    <s v="EBL6"/>
    <s v="Esteban Luke, (510) 730-9600"/>
    <m/>
    <s v="JRRK"/>
    <s v=" "/>
    <x v="69"/>
    <s v="18:46:00"/>
    <n v="44486"/>
    <s v="18:48:00"/>
    <s v="FAS"/>
    <s v="Y"/>
    <s v="N"/>
    <s v="1499863, 1499848"/>
    <s v="21-0132255"/>
    <m/>
    <s v="T005425774, T005425866, T005425917, T005425964"/>
    <n v="122223827"/>
    <m/>
    <m/>
    <s v="NON HFTD"/>
    <s v=" "/>
    <x v="0"/>
    <x v="0"/>
    <s v="N"/>
    <s v="N"/>
    <s v="N"/>
    <s v="On October 17, 2021 at 2242 hours, PG&amp;E Troublemen patrolled the Valley View 1105 12kV Distribution Circuit number 014341105, in the Local Responsibility Area (&quot;LRA&quot;) near 1072 Allview Ave, El Sobrante, CA 94803. They observed 1 of 2 blown at the open fuse R8704 (Part 25, Expulsion &quot;T&quot; Link Power Fuse, 40 A, Installed 1973) and downstream they discovered a burnt NG tangent primary crossarm at the 45’ class-5 Douglas Fir wood pole (SAP Eqp ID 101424807, Bar Code 110458117, Baxco, Mfr. Year 1952, Creosote Wood Preservative) during emergency work. The crossarm on the next upstream pole (SAP Eqp ID 101424808) and a pole two more poles upstream (SAP Eqp ID 101425242) were also burnt and in need of repairs. Initial analysis indicates the ignition was caused by overhead equipment failure, most likely as a result of the rain, contamination, and tracking. An EC A-Tag 122223827 was submitted for remediation. The 658-minute outage affected 16 customers. The line was returned to service on October 18, 2021. This incident is in an Insulation &quot;AA&quot; District and within an active Bay Area Habitat Conservation Plan (&quot;HCP&quot;) and a Raptor Concentration Zone (&quot;RCZ&quot;). This information is preliminary."/>
    <s v="PG&amp;E"/>
    <s v="Other"/>
    <s v="Crossarm"/>
    <s v="D"/>
    <s v="D"/>
    <s v="Structure-PG&amp;E only"/>
    <m/>
    <m/>
    <m/>
    <m/>
    <m/>
    <s v="Contamination"/>
    <s v="Contamination"/>
    <s v="Tracking"/>
    <s v="Y"/>
    <s v="Overhead"/>
    <x v="0"/>
    <s v="Crossarm"/>
    <s v="Crossarm"/>
    <n v="101424807"/>
    <s v=" "/>
    <x v="0"/>
    <n v="37.986447828300001"/>
    <n v="-122.30565462049999"/>
    <s v="Contra Costa"/>
    <s v="VALLEY VIEW 1105"/>
    <n v="12000"/>
    <s v="VALLEY VIEW 1105P124"/>
    <x v="0"/>
    <s v="Unknown"/>
    <s v="Urban"/>
    <s v="Grass Fuel Model"/>
    <m/>
    <s v="N"/>
    <m/>
    <m/>
    <m/>
    <m/>
    <s v="N"/>
    <s v="N"/>
    <m/>
    <m/>
    <s v="2021-11-19"/>
    <m/>
    <m/>
    <m/>
    <m/>
    <m/>
    <m/>
    <m/>
    <m/>
    <m/>
    <m/>
    <m/>
    <m/>
    <m/>
    <m/>
    <m/>
    <m/>
    <m/>
    <m/>
    <m/>
    <s v=" "/>
    <m/>
    <m/>
    <s v="19:47"/>
    <s v="2021/10/17 00:00:00"/>
    <s v="1499863"/>
    <s v="T005425917"/>
    <m/>
    <m/>
    <m/>
    <m/>
    <m/>
    <s v="E2TEBL6"/>
    <m/>
    <n v="14341105"/>
    <s v="2021/10/18 00:44:09"/>
    <m/>
    <n v="1"/>
    <s v="SMART MTR AUTO-GENERATED TAG"/>
    <m/>
    <m/>
    <m/>
    <m/>
    <m/>
    <m/>
    <m/>
    <m/>
    <m/>
    <m/>
    <m/>
    <s v="Y"/>
    <m/>
    <m/>
    <m/>
    <m/>
    <m/>
    <m/>
    <m/>
    <m/>
    <m/>
    <m/>
    <m/>
    <m/>
    <m/>
    <m/>
    <m/>
    <m/>
    <m/>
    <m/>
    <m/>
    <m/>
    <m/>
    <s v=" "/>
    <m/>
    <m/>
    <m/>
    <m/>
    <m/>
    <m/>
    <m/>
    <m/>
    <m/>
    <m/>
    <m/>
    <m/>
    <m/>
    <m/>
    <m/>
    <m/>
    <m/>
    <m/>
    <m/>
    <m/>
    <m/>
    <m/>
    <m/>
    <m/>
    <m/>
    <m/>
    <m/>
    <m/>
    <m/>
    <m/>
    <m/>
    <m/>
    <m/>
    <m/>
    <m/>
    <m/>
    <m/>
    <m/>
    <m/>
    <m/>
    <m/>
    <m/>
    <m/>
    <m/>
    <m/>
    <m/>
    <m/>
  </r>
  <r>
    <n v="2171"/>
    <s v="TLAL"/>
    <s v="3 - QC Complete"/>
    <n v="44579"/>
    <n v="44617"/>
    <s v="Pole Fire near 2303 Greenwood Drive in San Pablo, CA 94806; This information is preliminary; OIS: TR8761637, 1501373 (Per ILIS); FOID: T005425893; ILIS: 21-0132727; EC A-Tag: 122218920; PM Order #: 35296019; SAP Pole ID: 101433841; County: Contra Costa; Division: East Bay"/>
    <s v="\\fxshare-nas05\quotashare-fs01\ESA\5 - Ignition Tracking\2021_Ignition_QC_Folders\20211017_nan_nan_nan_T005425893"/>
    <s v=" "/>
    <m/>
    <m/>
    <m/>
    <m/>
    <m/>
    <s v="Not In Scope"/>
    <m/>
    <m/>
    <m/>
    <m/>
    <m/>
    <m/>
    <m/>
    <m/>
    <m/>
    <m/>
    <m/>
    <m/>
    <m/>
    <m/>
    <m/>
    <m/>
    <m/>
    <m/>
    <m/>
    <m/>
    <m/>
    <m/>
    <m/>
    <m/>
    <m/>
    <m/>
    <m/>
    <m/>
    <m/>
    <m/>
    <m/>
    <m/>
    <s v="N"/>
    <m/>
    <m/>
    <m/>
    <m/>
    <m/>
    <m/>
    <s v="N"/>
    <m/>
    <m/>
    <s v="MRPE"/>
    <s v="Mike Pagan, (415) 760-1293 "/>
    <m/>
    <s v="JRRK"/>
    <s v=" "/>
    <x v="69"/>
    <s v="17:03:00"/>
    <n v="44487"/>
    <s v="17:00:00"/>
    <s v="FAS"/>
    <s v="Y"/>
    <s v="N"/>
    <s v="TR8761637, 1501373"/>
    <s v="21-0132727"/>
    <m/>
    <s v="T005425893"/>
    <n v="122218920"/>
    <m/>
    <m/>
    <s v="NON HFTD"/>
    <s v=" "/>
    <x v="0"/>
    <x v="0"/>
    <s v="N"/>
    <s v="N"/>
    <s v="N"/>
    <s v="On October 17, 2021 at 2026 hours, a PG&amp;E Troubleman patrolled the San Pablo 1105 12kV Distribution Circuit number 014371105, in the Local Responsibility Area (&quot;LRA&quot;) near 2303 Greenwood Drive in San Pablo, CA 94806. He observed a 45’ class-4 Western Red Cedar wood pole (SAP Eqp ID 101433841, Bar Code 110439804, Baxco, Mfr. Year 1943) top on fire. Initial analysis indicates the ignition was caused by overhead equipment failure, as a result of high-low voltage from a bigger outage. The 78-year-old incident pole was originally treated and preserved with Creosote, which should've assisted in a higher resistance to electrical current than most other preservation treatments. However, the rain-induced moisture content of the pole may have lowered its resistance to the leakage current. The Fire Department responded to and extinguished the fire. An EC A-Tag 122218920 was submitted for remediation, including the installation of a new 55' class-1 pole (Bar Code 120860264). The 398-minute outage affected 18 customers. The line was returned to service on October 18, 2021. A pre-incident inspection of the incident pole from December 2005, noted shell rot and decay and indicated the pole top and bottom were in fair condition at that time. The incident occurred within a Climate &quot;T&quot; Zone. This information is preliminary."/>
    <s v="PG&amp;E"/>
    <s v="Other"/>
    <s v="Pole"/>
    <s v="D"/>
    <s v="D"/>
    <s v="Structure-PG&amp;E only"/>
    <m/>
    <m/>
    <m/>
    <m/>
    <m/>
    <s v="Equipment - PG&amp;E"/>
    <s v="All types of equipment / facility failure"/>
    <s v="Hi-Low Voltage"/>
    <s v="Y"/>
    <s v="Overhead"/>
    <x v="0"/>
    <s v="Pole"/>
    <s v="Pole"/>
    <n v="101433841"/>
    <s v=" "/>
    <x v="0"/>
    <n v="37.964571288400002"/>
    <n v="-122.3333561276"/>
    <s v="Contra Costa"/>
    <s v="SAN PABLO 1105"/>
    <n v="12000"/>
    <m/>
    <x v="0"/>
    <s v="Fire Department"/>
    <s v="Urban"/>
    <s v="Fire-resistive fuel bed"/>
    <m/>
    <m/>
    <m/>
    <m/>
    <m/>
    <m/>
    <s v="N"/>
    <s v="N"/>
    <m/>
    <m/>
    <s v="2021-11-19"/>
    <m/>
    <m/>
    <m/>
    <m/>
    <m/>
    <m/>
    <m/>
    <m/>
    <m/>
    <m/>
    <m/>
    <m/>
    <m/>
    <m/>
    <m/>
    <m/>
    <m/>
    <m/>
    <m/>
    <s v=" "/>
    <m/>
    <m/>
    <s v="19:38"/>
    <s v="2021/10/17 00:00:00"/>
    <m/>
    <s v="T005425893"/>
    <m/>
    <m/>
    <m/>
    <m/>
    <m/>
    <s v="E2TMRPE"/>
    <m/>
    <m/>
    <s v="2021/10/17 20:37:59"/>
    <n v="9140"/>
    <m/>
    <s v="AXS-OK POLE FIRE"/>
    <s v="N"/>
    <m/>
    <m/>
    <m/>
    <m/>
    <m/>
    <m/>
    <m/>
    <m/>
    <m/>
    <m/>
    <s v="Y"/>
    <m/>
    <m/>
    <m/>
    <m/>
    <m/>
    <m/>
    <m/>
    <m/>
    <m/>
    <m/>
    <m/>
    <m/>
    <m/>
    <m/>
    <m/>
    <m/>
    <m/>
    <m/>
    <s v="OVERHEAD"/>
    <s v="CONDUCTOR, OVERHEAD"/>
    <m/>
    <s v=" "/>
    <m/>
    <m/>
    <m/>
    <m/>
    <m/>
    <m/>
    <m/>
    <m/>
    <m/>
    <m/>
    <m/>
    <m/>
    <m/>
    <m/>
    <m/>
    <m/>
    <m/>
    <m/>
    <m/>
    <m/>
    <m/>
    <m/>
    <m/>
    <m/>
    <m/>
    <m/>
    <m/>
    <m/>
    <m/>
    <m/>
    <m/>
    <m/>
    <m/>
    <m/>
    <m/>
    <m/>
    <m/>
    <m/>
    <m/>
    <m/>
    <m/>
    <m/>
    <m/>
    <m/>
    <m/>
    <m/>
    <m/>
  </r>
  <r>
    <n v="2170"/>
    <s v="TLAL"/>
    <s v="3 - QC Complete"/>
    <n v="44579"/>
    <n v="44617"/>
    <s v="Crossarm Burnt near 910 Ripley Ave, Richmond, CA 94801; This information is preliminary; OIS: 1499912; ILIS: 21-0132173; FOID: T005425847; EC: 122218239; PM Order #: 35296019; SAP Pole ID: 10143126"/>
    <s v="\\fxshare-nas05\quotashare-fs01\ESA\5 - Ignition Tracking\2021_Ignition_QC_Folders\20211017_1499912_21-0132173_nan_T005425847"/>
    <s v=" "/>
    <s v="Y"/>
    <s v="TLAL"/>
    <s v="Outage Time, Nominal Voltage Updated"/>
    <n v="44579"/>
    <m/>
    <s v="Not In Scope"/>
    <m/>
    <m/>
    <m/>
    <m/>
    <m/>
    <m/>
    <m/>
    <m/>
    <m/>
    <m/>
    <m/>
    <m/>
    <m/>
    <m/>
    <m/>
    <m/>
    <m/>
    <m/>
    <m/>
    <m/>
    <m/>
    <m/>
    <m/>
    <m/>
    <m/>
    <m/>
    <m/>
    <m/>
    <m/>
    <m/>
    <m/>
    <m/>
    <s v="N"/>
    <m/>
    <m/>
    <m/>
    <m/>
    <m/>
    <m/>
    <s v="N"/>
    <m/>
    <m/>
    <s v="EBL6"/>
    <s v="Esteban Luke, (510) 730-9600"/>
    <m/>
    <s v="JRRK"/>
    <s v=" "/>
    <x v="69"/>
    <s v="19:16:00"/>
    <n v="44486"/>
    <s v="18:55:00"/>
    <s v="FAS"/>
    <s v="Y"/>
    <s v="N"/>
    <n v="1499912"/>
    <s v="21-0132173"/>
    <m/>
    <s v="T005425847"/>
    <n v="122218239"/>
    <m/>
    <m/>
    <s v="NON HFTD"/>
    <s v=" "/>
    <x v="0"/>
    <x v="0"/>
    <s v="N"/>
    <s v="N"/>
    <s v="N"/>
    <s v="On October 17, 2021 at 2145 hours, PG&amp;E Troublemen patrolled the Richmond R 1126 Distribution Circuit number 013471126, in the Local Responsibility Area (&quot;LRA&quot;) near 1024 Road 20 in San Pablo, CA 94806. They observed a burnt transformer (CGC 314657153930, 25KVA, 1 Phase) cutout wood crossarm on the 45’ class-1 Douglas Fir wood pole (SAP Eqp ID 101432112, Bar Code 110420791, Baxco, Mfr. Year 1953). Initial analysis indicates the ignition was caused by overhead equipment failure, most likely as a result of the rain, contamination, and tracking. The Fire Department responded to and extinguished the fire. An EC A-Tag 122218862 was submitted for remediation. The 278-minute outage affected one customer. The line was returned to service on October 17, 2021. This incident area is an Insulation &quot;AA&quot; District, a Climate &quot;T&quot; Zone, and within an active Bay Area Habitat Conservation Plan (HCP). This information is preliminary."/>
    <s v="PG&amp;E"/>
    <s v="Other"/>
    <s v="Crossarm"/>
    <s v="D"/>
    <s v="D"/>
    <s v="Structure-PG&amp;E only"/>
    <m/>
    <m/>
    <m/>
    <m/>
    <m/>
    <s v="Contamination"/>
    <s v="Contamination"/>
    <s v="Tracking"/>
    <s v="Y"/>
    <s v="Overhead"/>
    <x v="0"/>
    <s v="Crossarm"/>
    <s v="Crossarm"/>
    <n v="101431260"/>
    <s v=" "/>
    <x v="0"/>
    <n v="37.940153537999997"/>
    <n v="-122.3607905658"/>
    <s v="Contra Costa"/>
    <s v="BARRETT 0401"/>
    <n v="4000"/>
    <m/>
    <x v="0"/>
    <s v="Unknown"/>
    <s v="Urban"/>
    <s v="Fire-resistive fuel bed"/>
    <m/>
    <m/>
    <m/>
    <m/>
    <m/>
    <m/>
    <s v="N"/>
    <s v="N"/>
    <m/>
    <m/>
    <s v="2021-11-19"/>
    <m/>
    <m/>
    <m/>
    <m/>
    <m/>
    <m/>
    <m/>
    <m/>
    <m/>
    <m/>
    <m/>
    <m/>
    <m/>
    <m/>
    <m/>
    <m/>
    <m/>
    <m/>
    <m/>
    <s v=" "/>
    <m/>
    <m/>
    <s v="19:16"/>
    <s v="2021/10/17 00:00:00"/>
    <s v="1499912"/>
    <s v="T005425847"/>
    <m/>
    <m/>
    <m/>
    <m/>
    <m/>
    <s v="E2TEBL6"/>
    <m/>
    <s v="01302-1"/>
    <s v="2021/10/17 21:26:00"/>
    <n v="9002"/>
    <m/>
    <s v="SMART MTR AUTO-GENERATED TAG"/>
    <s v="N"/>
    <m/>
    <m/>
    <m/>
    <m/>
    <m/>
    <m/>
    <m/>
    <m/>
    <m/>
    <m/>
    <s v="Y"/>
    <m/>
    <m/>
    <m/>
    <m/>
    <m/>
    <m/>
    <m/>
    <m/>
    <m/>
    <m/>
    <m/>
    <m/>
    <m/>
    <m/>
    <m/>
    <m/>
    <m/>
    <m/>
    <s v="OVERHEAD"/>
    <s v="CROSSARM, WOOD"/>
    <m/>
    <s v=" "/>
    <s v="Unplanned"/>
    <s v="East Bay"/>
    <s v="Bay"/>
    <s v="01302, BARRETT SUB"/>
    <s v="21-0132173"/>
    <s v="Unplanned"/>
    <s v="Clear;32-90 F"/>
    <s v="1859"/>
    <s v="393654"/>
    <s v="NO"/>
    <s v="Line to Line"/>
    <s v="Sustained"/>
    <s v="No"/>
    <s v="401/2"/>
    <s v="OH"/>
    <s v="Circuit Breaker"/>
    <s v="1499912"/>
    <s v="Crossarm, Wood, Broken"/>
    <s v="A&amp;C PHASE"/>
    <s v=" "/>
    <s v=" "/>
    <s v="BARRETT-1 SUB"/>
    <s v="1 SPAN WEST OF R4879 @ CORNER OF 9TH &amp; RIPLEY"/>
    <m/>
    <m/>
    <m/>
    <m/>
    <m/>
    <m/>
    <m/>
    <m/>
    <m/>
    <m/>
    <m/>
    <m/>
    <m/>
    <m/>
    <m/>
    <m/>
    <m/>
    <m/>
    <m/>
    <m/>
    <m/>
    <m/>
    <m/>
    <m/>
  </r>
  <r>
    <n v="2169"/>
    <s v="TLAL"/>
    <s v="3 - QC Complete"/>
    <n v="44579"/>
    <n v="44617"/>
    <s v="Transformer Cutout Wood Crossarm Burnt near 1024 Road 20 in San Pablo, CA 94806; This information is preliminary; OIS: 1499896; FOID: T005425988, T005425828; SAP Pole ID: 101432112 (Bar Code 110420791); EC Tag: 122218862; PM Order #: 35296019 "/>
    <s v="\\fxshare-nas05\quotashare-fs01\ESA\5 - Ignition Tracking\2021_Ignition_QC_Folders\20211017_1499896_nan_nan_T005425828"/>
    <s v=" "/>
    <s v="Y"/>
    <s v="TLAL"/>
    <s v="Outage Time Updated; Additional FOID's Added"/>
    <n v="44579"/>
    <m/>
    <s v="Not In Scope"/>
    <m/>
    <m/>
    <m/>
    <m/>
    <m/>
    <m/>
    <m/>
    <m/>
    <m/>
    <m/>
    <m/>
    <m/>
    <m/>
    <m/>
    <m/>
    <m/>
    <m/>
    <m/>
    <m/>
    <m/>
    <m/>
    <m/>
    <m/>
    <m/>
    <m/>
    <m/>
    <m/>
    <m/>
    <m/>
    <m/>
    <m/>
    <m/>
    <s v="N"/>
    <m/>
    <m/>
    <m/>
    <m/>
    <m/>
    <m/>
    <s v="N"/>
    <m/>
    <m/>
    <s v="EBL6"/>
    <s v="Esteban Luke, (510) 730-9600"/>
    <m/>
    <s v="JRRK"/>
    <s v=" "/>
    <x v="69"/>
    <s v="19:09:00"/>
    <n v="44486"/>
    <s v="18:54:00"/>
    <s v="FAS"/>
    <s v="Y"/>
    <s v="N"/>
    <n v="1499896"/>
    <m/>
    <m/>
    <s v="T005425988, T005425828"/>
    <n v="122218862"/>
    <m/>
    <m/>
    <s v="NON HFTD"/>
    <s v=" "/>
    <x v="0"/>
    <x v="0"/>
    <s v="N"/>
    <s v="N"/>
    <s v="N"/>
    <s v="On October 17, 2021 at 2145 hours, PG&amp;E Troublemen patrolled the Richmond R 1126 Distribution Circuit number 013471126, in the Local Responsibility Area (&quot;LRA&quot;) near 1024 Road 20 in San Pablo, CA 94806. They observed a burnt transformer (CGC 314657153930, 25KVA, 1 Phase) cutout wood crossarm on the 45’ class-1 Douglas Fir wood pole (SAP Eqp ID 101432112, Bar Code 110420791, Baxco, Mfr. Year 1953). Initial analysis indicates the ignition was caused by overhead equipment failure, most likely as a result of the rain, contamination, and tracking. The Fire Department responded to and extinguished the fire. An EC A-Tag 122218862 was submitted for remediation. The 278-minute outage affected one customer. The line was returned to service on October 17, 2021. This incident area is an Insulation &quot;AA&quot; District, a Climate &quot;T&quot; Zone, and within an active Bay Area Habitat Conservation Plan (&quot;HCP&quot;). This information is preliminary."/>
    <s v="PG&amp;E"/>
    <s v="Other"/>
    <s v="Crossarm"/>
    <s v="D"/>
    <s v="D"/>
    <s v="Structure-PG&amp;E only"/>
    <m/>
    <m/>
    <m/>
    <m/>
    <m/>
    <s v="Contamination"/>
    <s v="Contamination"/>
    <s v="Tracking"/>
    <s v="Y"/>
    <s v="Overhead"/>
    <x v="0"/>
    <s v="Crossarm"/>
    <s v="Transformer Cutout. Crossarm"/>
    <n v="101432112"/>
    <s v=" "/>
    <x v="0"/>
    <n v="37.9665002805"/>
    <n v="-122.3544507889"/>
    <s v="Contra Costa"/>
    <s v="RICHMOND R 1126 "/>
    <n v="12000"/>
    <m/>
    <x v="0"/>
    <s v="Fire Department"/>
    <s v="Urban"/>
    <s v="Brush fuel model"/>
    <m/>
    <m/>
    <m/>
    <m/>
    <m/>
    <m/>
    <s v="N"/>
    <s v="N"/>
    <m/>
    <m/>
    <s v="2021-11-19"/>
    <m/>
    <m/>
    <m/>
    <m/>
    <m/>
    <m/>
    <m/>
    <m/>
    <m/>
    <m/>
    <m/>
    <m/>
    <m/>
    <m/>
    <m/>
    <m/>
    <m/>
    <m/>
    <m/>
    <s v=" "/>
    <m/>
    <m/>
    <s v="19:09"/>
    <s v="2021/10/17 00:00:00"/>
    <s v="1499896"/>
    <s v="T005425828"/>
    <m/>
    <m/>
    <m/>
    <m/>
    <m/>
    <s v="E2TMRPE"/>
    <m/>
    <n v="13471126"/>
    <s v="2021/10/17 23:59:15"/>
    <n v="980"/>
    <m/>
    <s v="A:OK;X:W GATE;R:FD IN ROUTE NEED ETA, PWR-I"/>
    <m/>
    <m/>
    <m/>
    <m/>
    <m/>
    <m/>
    <m/>
    <m/>
    <m/>
    <m/>
    <m/>
    <s v="Y"/>
    <m/>
    <m/>
    <m/>
    <m/>
    <m/>
    <m/>
    <m/>
    <m/>
    <m/>
    <m/>
    <m/>
    <m/>
    <m/>
    <m/>
    <m/>
    <m/>
    <m/>
    <m/>
    <m/>
    <m/>
    <m/>
    <s v=" "/>
    <m/>
    <m/>
    <m/>
    <m/>
    <m/>
    <m/>
    <m/>
    <m/>
    <m/>
    <m/>
    <m/>
    <m/>
    <m/>
    <m/>
    <m/>
    <m/>
    <m/>
    <m/>
    <m/>
    <m/>
    <m/>
    <m/>
    <m/>
    <m/>
    <m/>
    <m/>
    <m/>
    <m/>
    <m/>
    <m/>
    <m/>
    <m/>
    <m/>
    <m/>
    <m/>
    <m/>
    <m/>
    <m/>
    <m/>
    <m/>
    <m/>
    <m/>
    <m/>
    <m/>
    <m/>
    <m/>
    <m/>
  </r>
  <r>
    <n v="2168"/>
    <s v="TLAL"/>
    <s v="3 - QC Complete"/>
    <n v="44579"/>
    <n v="44617"/>
    <s v="Crossarm and Pole Burnt near 5953 Rose Arbor Ave, San Pablo, CA 94806; OIS: 1499831; ILIS: 21-0132268; FOID: T005426184, T005425821, T005425886, T005426054; EC: 122218838; SAP Eqp ID: 101432933"/>
    <s v="\\fxshare-nas05\quotashare-fs01\ESA\5 - Ignition Tracking\2021_Ignition_QC_Folders\20211017_1499831_21-0132268_nan_T005425821"/>
    <s v=" "/>
    <s v="Y"/>
    <s v="TLAL"/>
    <s v="Additional FOID's Added; Failure Sub-Driver Updated"/>
    <n v="44579"/>
    <m/>
    <s v="Not In Scope"/>
    <m/>
    <m/>
    <m/>
    <m/>
    <m/>
    <m/>
    <m/>
    <m/>
    <m/>
    <m/>
    <m/>
    <m/>
    <m/>
    <m/>
    <m/>
    <m/>
    <m/>
    <m/>
    <m/>
    <m/>
    <m/>
    <m/>
    <m/>
    <m/>
    <m/>
    <m/>
    <m/>
    <m/>
    <m/>
    <m/>
    <m/>
    <m/>
    <s v="N"/>
    <m/>
    <m/>
    <m/>
    <m/>
    <m/>
    <m/>
    <s v="N"/>
    <m/>
    <m/>
    <s v="RMBT"/>
    <s v="Renaldo Bradley, (510) 385-7508"/>
    <m/>
    <s v="JRRK"/>
    <s v=" "/>
    <x v="69"/>
    <s v="19:06:00"/>
    <n v="44486"/>
    <s v="18:37:00"/>
    <s v="FAS"/>
    <s v="Y"/>
    <s v="N"/>
    <n v="1499831"/>
    <s v="21-0132268"/>
    <m/>
    <s v="T005426184, T005425821, T005425886, T005426054"/>
    <n v="122218838"/>
    <m/>
    <m/>
    <s v="NON HFTD"/>
    <s v=" "/>
    <x v="0"/>
    <x v="0"/>
    <s v="N"/>
    <s v="N"/>
    <s v="N"/>
    <s v="On October 17, 2021 at 2051 hours, PG&amp;E Troublemen patrolled the El Cerrito G 1112 12kV Distribution Circuit number 012501112, in the Local Responsibility Area (&quot;LRA&quot;) near 5953 Rose Arbor Ave, San Pablo, CA 94806. They observed one of two blown at the overhead fuse R9723 (PT 44, Link T 15A, CEDSA Device ID 640008638, Installed 2018), a burnt primary wood crossarm, a burnt 45’ class-2 Western Red Cedar wood pole (SAP Eqp ID 101432933, Bar Code 110414439, Carney Co., Mfr. Year 1953), two spans with one phase of primary overhead conductor down between the transformer poles (SAP Eqp ID 103770774 and 101432934) on each side of the incident pole (SAP Eqp ID 101432933), and a fire. Initial analysis indicates the ignition was caused by a pole equipment failure, possibly exacerbated by rain, contamination, and tracking. An EC A-Tag 122218838 was submitted for remediation, including the replacement of a new 50’ class-4 pole (Bar Code 121025552). The 1640-minute outage affected 69 customers. The line was returned to service on October 18, 2021. A pole inspection report from December 13, 2005, indicated the incident pole showed signs of shell rot and decay at that time. This incident is in an Insulation &quot;AA&quot; District and within an active Bay Area Habitat Conservation Plan (&quot;HCP&quot;) and a Raptor Concentration Zone (&quot;RCZ&quot;). This information is preliminary."/>
    <s v="PG&amp;E"/>
    <s v="Other"/>
    <s v="Crossarm"/>
    <s v="D"/>
    <s v="D"/>
    <s v="Structure-PG&amp;E only"/>
    <m/>
    <m/>
    <m/>
    <m/>
    <m/>
    <s v="Contamination"/>
    <s v="Contamination"/>
    <s v="Pole failure"/>
    <s v="Y"/>
    <s v="Overhead"/>
    <x v="0"/>
    <s v="Crossarm"/>
    <s v="Crossarms, Pole, Conductor, Down Guy"/>
    <n v="101432933"/>
    <s v=" "/>
    <x v="0"/>
    <n v="37.957805503199999"/>
    <n v="-122.32321193590001"/>
    <s v="Contra Costa"/>
    <s v="EL CERRITO G 1112"/>
    <n v="12000"/>
    <m/>
    <x v="0"/>
    <s v="Unknown"/>
    <s v="Urban"/>
    <s v="Fire-resistive fuel bed"/>
    <m/>
    <m/>
    <m/>
    <m/>
    <m/>
    <m/>
    <s v="N"/>
    <s v="N"/>
    <m/>
    <m/>
    <s v="2021-11-19"/>
    <m/>
    <m/>
    <m/>
    <m/>
    <m/>
    <m/>
    <m/>
    <m/>
    <m/>
    <m/>
    <m/>
    <m/>
    <m/>
    <m/>
    <m/>
    <m/>
    <m/>
    <m/>
    <m/>
    <s v=" "/>
    <m/>
    <m/>
    <s v="19:06"/>
    <s v="2021/10/17 00:00:00"/>
    <s v="1499831"/>
    <s v="T005425821"/>
    <m/>
    <m/>
    <m/>
    <m/>
    <m/>
    <s v="E2TEBL6"/>
    <m/>
    <n v="12501112"/>
    <s v="2021/10/17 21:05:08"/>
    <m/>
    <m/>
    <s v="SMART MTR AUTO-GENERATED TAGCROSS ARM BROKE; ON FIRE; NO INJURIES; NO EMERGENCY ONSITE; LORENZO; AXS OK; 510-323-6680"/>
    <m/>
    <m/>
    <m/>
    <m/>
    <m/>
    <m/>
    <m/>
    <m/>
    <m/>
    <m/>
    <m/>
    <s v="Y"/>
    <m/>
    <m/>
    <m/>
    <m/>
    <m/>
    <m/>
    <m/>
    <m/>
    <m/>
    <m/>
    <m/>
    <m/>
    <m/>
    <m/>
    <m/>
    <m/>
    <m/>
    <m/>
    <m/>
    <m/>
    <m/>
    <s v=" "/>
    <s v="Unplanned"/>
    <s v="East Bay"/>
    <s v="Bay"/>
    <s v="012501112, EL CERRITO G-1112"/>
    <s v="21-0132268"/>
    <s v="Unplanned"/>
    <s v="Clear;32-90 F"/>
    <s v="69"/>
    <s v="113160"/>
    <s v="NO"/>
    <s v="Line to Ground"/>
    <s v="Sustained"/>
    <s v="No"/>
    <s v="R9723"/>
    <s v="OH"/>
    <s v="Fuse"/>
    <s v="1499831"/>
    <s v="Crossarm, Wood, Broken, wire on ground"/>
    <s v=" "/>
    <s v="10/18/21 04:34"/>
    <s v=" "/>
    <s v="BEAU RIVAGE 1 S/O CLEMENT"/>
    <s v="BRADLEY, RENALDO 510-385-7508: 5953 ROSE ARBOUR                                                        RICHMOND"/>
    <m/>
    <m/>
    <m/>
    <m/>
    <m/>
    <m/>
    <m/>
    <m/>
    <m/>
    <m/>
    <m/>
    <m/>
    <m/>
    <m/>
    <m/>
    <m/>
    <m/>
    <m/>
    <m/>
    <m/>
    <m/>
    <m/>
    <m/>
    <m/>
  </r>
  <r>
    <n v="2167"/>
    <s v="TLAL"/>
    <s v="3 - QC Complete"/>
    <n v="44523"/>
    <n v="44617"/>
    <s v="Crossarm Burnt and Flying Bells Open near 3901 La Colina Rd, El Sobrante, CA 94803;  OIS: 1499838; ILIS: 21-0132128; FOID: T005425766; EC: 122218271; SAP Pole ID: 101434358"/>
    <s v="\\fxshare-nas05\quotashare-fs01\ESA\5 - Ignition Tracking\2021_Ignition_QC_Folders\20211017_1499838_21-0132128_nan_T005425766"/>
    <s v=" "/>
    <s v="N"/>
    <m/>
    <m/>
    <m/>
    <m/>
    <s v="Not In Scope"/>
    <m/>
    <m/>
    <m/>
    <m/>
    <m/>
    <m/>
    <m/>
    <m/>
    <m/>
    <m/>
    <m/>
    <m/>
    <m/>
    <m/>
    <m/>
    <m/>
    <m/>
    <m/>
    <m/>
    <m/>
    <m/>
    <m/>
    <m/>
    <m/>
    <m/>
    <m/>
    <m/>
    <m/>
    <m/>
    <m/>
    <m/>
    <m/>
    <s v="N"/>
    <m/>
    <m/>
    <m/>
    <m/>
    <m/>
    <m/>
    <s v="N"/>
    <m/>
    <m/>
    <s v="EBL6"/>
    <s v="Esteban Luke, (510) 730-9600"/>
    <m/>
    <s v="JRRK"/>
    <s v=" "/>
    <x v="69"/>
    <s v="18:43:00"/>
    <n v="44486"/>
    <s v="19:08:00"/>
    <s v="FAS"/>
    <s v="Y"/>
    <s v="N"/>
    <n v="1499838"/>
    <s v="21-0132128"/>
    <m/>
    <s v="T005425766"/>
    <n v="122218271"/>
    <n v="121430724"/>
    <m/>
    <s v="PG&amp;E_2167_Ignition_20211017_2.jpg"/>
    <s v=" "/>
    <x v="0"/>
    <x v="0"/>
    <s v="N"/>
    <s v="N"/>
    <s v="N"/>
    <s v="On October 17, 2021 at 1903 hours, a PG&amp;E Troubleman patrolled the Valley View 1103 12kV Distribution Circuit number 014341103, in the Local Responsibility Area (LRA) near 3901 La Colina Rd, El Sobrante, CA 94803. He observed the fuse R8857 (Part 39, Link T, 15A) open, a burnt 3-phase double dead-end primary crossarm at the 45’ class-5 Douglas Fir wood pole (SAP Eqp ID 101434358, Bar Code 110399003, Baxco, Mfr. Year 1956), and flying bells in front of 3923 La Colina Road open. Initial analysis indicates the ignition was caused by an overhead pole equipment failure, partially as a result of the rain, contamination, and tracking. An EC A-tag 122218271 was submitted for remediation. The 393-minute outage affected 149 customers. The line was returned to service on October 18, 2021. An October 21, 2015 inspection of the incident pole, noted the pole to be in fair condition and afflicted by termites. A still open pre-existing EC E-Tag 121430724 created on May 29, 2021, indicated the pole was found to be rotten, the transformer corroded, splices 2' from crossarm, wrong connectors on primary, and non-exempt cutouts, were all found at that time. This incident is in an Insulation AA District and within an active Bay Area Habitat Conservation Plan (HCP) and a Raptor Concentration Zone (RCZ). This information is preliminary."/>
    <s v="PG&amp;E"/>
    <s v="Other"/>
    <s v="Crossarm"/>
    <s v="D"/>
    <s v="D"/>
    <s v="Structure-PG&amp;E only"/>
    <m/>
    <m/>
    <m/>
    <m/>
    <m/>
    <s v="Contamination"/>
    <s v="Contamination"/>
    <s v="Tracking"/>
    <s v="Y"/>
    <s v="Overhead"/>
    <x v="0"/>
    <s v="Crossarm"/>
    <s v="Crossarm, Insulators"/>
    <n v="101434358"/>
    <s v=" "/>
    <x v="0"/>
    <n v="37.962055556099997"/>
    <n v="-122.3088501257"/>
    <s v="Contra Costa"/>
    <s v="VALLEY VIEW 1103"/>
    <n v="12000"/>
    <s v="VALLEY VIEW 1103P160"/>
    <x v="0"/>
    <s v="Unknown"/>
    <s v="Urban"/>
    <s v="Grass Fuel Model"/>
    <m/>
    <s v="N"/>
    <m/>
    <m/>
    <m/>
    <m/>
    <s v="N"/>
    <s v="N"/>
    <m/>
    <m/>
    <s v="2021-11-12"/>
    <m/>
    <m/>
    <m/>
    <m/>
    <m/>
    <m/>
    <m/>
    <m/>
    <m/>
    <m/>
    <m/>
    <m/>
    <m/>
    <m/>
    <m/>
    <m/>
    <m/>
    <m/>
    <m/>
    <s v=" "/>
    <s v="EAST BAY"/>
    <m/>
    <s v="18:43"/>
    <s v="2021/10/17 00:00:00"/>
    <s v="1499838"/>
    <s v="T005425766"/>
    <m/>
    <m/>
    <m/>
    <m/>
    <m/>
    <s v="E2TEBL6"/>
    <m/>
    <n v="14341103"/>
    <s v="2021/10/17 19:56:01"/>
    <n v="9002"/>
    <m/>
    <s v="SMART MTR AUTO-GENERATED TAG"/>
    <s v="N"/>
    <m/>
    <m/>
    <m/>
    <m/>
    <m/>
    <m/>
    <m/>
    <m/>
    <m/>
    <m/>
    <s v="Y"/>
    <m/>
    <m/>
    <m/>
    <m/>
    <m/>
    <m/>
    <m/>
    <m/>
    <m/>
    <m/>
    <m/>
    <m/>
    <m/>
    <m/>
    <m/>
    <m/>
    <m/>
    <m/>
    <s v="OVERHEAD"/>
    <s v="CROSSARM, WOOD"/>
    <m/>
    <s v=" "/>
    <s v="Unplanned"/>
    <s v="East Bay"/>
    <s v="Bay"/>
    <s v="014341103, VALLEY VIEW-1103"/>
    <s v="21-0132128"/>
    <s v="Unplanned"/>
    <s v="Clear;32-90 F"/>
    <s v="149"/>
    <s v="58593"/>
    <s v="NO"/>
    <s v="Force Out"/>
    <s v="Sustained"/>
    <s v="No"/>
    <s v="R8857"/>
    <s v="OH"/>
    <s v="Fuse"/>
    <s v="1499838"/>
    <s v="Crossarm, Wood, Burned/flashed"/>
    <s v=" "/>
    <s v=" "/>
    <s v=" "/>
    <s v="LA COLINDA RD S/O SAN PAB"/>
    <s v="389 LA OLINA"/>
    <m/>
    <m/>
    <m/>
    <m/>
    <m/>
    <m/>
    <m/>
    <m/>
    <m/>
    <m/>
    <m/>
    <m/>
    <m/>
    <m/>
    <m/>
    <m/>
    <m/>
    <m/>
    <m/>
    <m/>
    <m/>
    <m/>
    <m/>
    <m/>
  </r>
  <r>
    <n v="1955"/>
    <s v="DLY6"/>
    <s v="3 - QC Complete"/>
    <n v="44509"/>
    <n v="44617"/>
    <s v="Crossarm fire likely due to tracking. The ensuing fire appears to be limited to PG&amp;E assets. This information is preliminary."/>
    <s v="\\fxshare-nas05\quotashare-fs01\ESA\5 - Ignition Tracking\2021_Ignition_QC_Folders\20211017_1499952_nan_nan_T005426203"/>
    <s v=" "/>
    <s v="N"/>
    <s v=" "/>
    <s v=" "/>
    <s v=" "/>
    <s v=" "/>
    <s v="Not In Scope"/>
    <s v=" "/>
    <s v=" "/>
    <s v=" "/>
    <s v=" "/>
    <m/>
    <m/>
    <m/>
    <m/>
    <m/>
    <m/>
    <m/>
    <s v=" "/>
    <s v=" "/>
    <m/>
    <m/>
    <m/>
    <m/>
    <m/>
    <m/>
    <m/>
    <m/>
    <m/>
    <m/>
    <m/>
    <m/>
    <m/>
    <m/>
    <m/>
    <s v=" "/>
    <s v=" "/>
    <s v=" "/>
    <s v=" "/>
    <s v="N"/>
    <s v=" "/>
    <s v=" "/>
    <s v=" "/>
    <s v=" "/>
    <s v=" "/>
    <s v=" "/>
    <s v="N"/>
    <s v=" "/>
    <s v=" "/>
    <s v=" "/>
    <s v=" "/>
    <s v=" "/>
    <s v=" "/>
    <s v=" "/>
    <x v="69"/>
    <s v="19:14:00"/>
    <n v="44486"/>
    <s v="23:34:00"/>
    <s v="FAS"/>
    <s v="Y"/>
    <s v="N"/>
    <s v="1499951, 1499952"/>
    <s v="21-0132241"/>
    <s v=" "/>
    <s v="T005426203. T005426122, T00542840"/>
    <n v="122218884"/>
    <s v=" "/>
    <s v=" "/>
    <s v=" "/>
    <s v=" "/>
    <x v="0"/>
    <x v="0"/>
    <s v="N"/>
    <s v="N"/>
    <s v="N"/>
    <s v="On October 17, 2021 at 19:14 hours, a PG&amp;E Troubleman was dispatched to the Bay Meadows 1104 12kV Distribution Circuit on Lodi Ave, near Echo Ave in San Mateo in response to a pole fire. Initial analysis indicates tracking caused the ignition.  130 customers experienced an outage. The ensuing fire was contained to the pole and it is unknown who suppressed the fire.   A PG&amp;E Hired Contract Crew replaced the crossarm and jumpers on October 18, 2021."/>
    <s v="PG&amp;E"/>
    <s v="Other"/>
    <s v="Crossarm"/>
    <s v="D"/>
    <s v="D"/>
    <s v="Structure-PG&amp;E only"/>
    <s v="Burned Crossarms "/>
    <s v=" "/>
    <s v=" "/>
    <s v=" "/>
    <s v=" "/>
    <s v="Contamination"/>
    <s v="Contamination"/>
    <s v="Tracking"/>
    <s v="Y"/>
    <s v="Overhead"/>
    <x v="0"/>
    <s v="Crossarm"/>
    <s v="Crossarm, jumpers"/>
    <n v="100308441"/>
    <s v=" "/>
    <x v="0"/>
    <n v="37.564469989999999"/>
    <n v="-122.2972334"/>
    <s v="San Mateo"/>
    <s v="BAY MEADOWS 1104"/>
    <n v="12000"/>
    <s v=" BAY MEADOWS 1104714234 "/>
    <x v="0"/>
    <s v="Unknown"/>
    <s v="Urban"/>
    <s v="Brush fuel model"/>
    <s v=" "/>
    <s v="N"/>
    <s v=" "/>
    <s v=" "/>
    <m/>
    <m/>
    <s v="N"/>
    <s v="N"/>
    <m/>
    <m/>
    <s v="2021-11-12"/>
    <m/>
    <m/>
    <m/>
    <m/>
    <m/>
    <m/>
    <m/>
    <m/>
    <m/>
    <m/>
    <m/>
    <m/>
    <m/>
    <m/>
    <m/>
    <m/>
    <m/>
    <m/>
    <m/>
    <s v=" "/>
    <s v="PENINSULA"/>
    <s v="SAN CARLOS 03"/>
    <m/>
    <s v="20211017 22:42"/>
    <n v="1499952"/>
    <s v="T005426203"/>
    <n v="1510"/>
    <s v="ECHO AVE"/>
    <s v="SAN MATEO"/>
    <n v="37.564790000000002"/>
    <n v="-122.29725000000001"/>
    <s v="LAFN"/>
    <s v="FULLER, LLOYD "/>
    <n v="24011104"/>
    <s v=" "/>
    <n v="9002"/>
    <m/>
    <s v="Field Remarks: OPENED 3111,  TWO LOCATIONS BURNED CROSSARMS; Dispatcher Remarks: nan; Office Remarks: AXS-AXS UNK XSTR-NORFOLK PWR-Y POLE ON FIRE ACROSS THE STREET AT NEIGHBOR`S HOUSE 1611 ECHO. MID CROSS ARM ON FIRE "/>
    <s v=" "/>
    <s v=" "/>
    <s v=" "/>
    <s v=" "/>
    <s v=" "/>
    <s v=" "/>
    <s v=" "/>
    <s v=" "/>
    <s v=" "/>
    <s v=" "/>
    <s v=" "/>
    <s v=" "/>
    <s v=" "/>
    <s v=" "/>
    <s v=" "/>
    <s v=" "/>
    <s v=" "/>
    <s v=" "/>
    <s v=" "/>
    <s v=" "/>
    <s v=" "/>
    <s v=" "/>
    <s v=" "/>
    <s v=" "/>
    <s v=" "/>
    <s v=" "/>
    <s v=" "/>
    <s v=" "/>
    <s v=" "/>
    <s v=" "/>
    <s v="FIRE, POLE"/>
    <s v="CROSSARM, WOOD"/>
    <s v=" "/>
    <s v=" "/>
    <s v=" "/>
    <s v=" "/>
    <s v=" "/>
    <s v=" "/>
    <s v=" "/>
    <s v=" "/>
    <s v=" "/>
    <s v=" "/>
    <s v=" "/>
    <s v=" "/>
    <s v=" "/>
    <s v=" "/>
    <s v=" "/>
    <s v=" "/>
    <s v=" "/>
    <s v=" "/>
    <s v=" "/>
    <s v=" "/>
    <s v=" "/>
    <s v=" "/>
    <s v=" "/>
    <s v=" "/>
    <s v=" "/>
    <s v=" "/>
    <s v=" "/>
    <s v=" "/>
    <s v=" "/>
    <s v=" "/>
    <s v=" "/>
    <s v=" "/>
    <s v=" "/>
    <s v=" "/>
    <s v=" "/>
    <s v=" "/>
    <s v=" "/>
    <s v=" "/>
    <s v=" "/>
    <s v=" "/>
    <s v=" "/>
    <s v=" "/>
    <s v=" "/>
    <s v=" "/>
    <s v=" "/>
    <s v=" "/>
    <s v=" "/>
    <s v=" "/>
    <s v=" "/>
  </r>
  <r>
    <n v="1954"/>
    <s v="DLY6"/>
    <s v="3 - QC Complete"/>
    <n v="44509"/>
    <n v="44617"/>
    <s v="Crossarm fire likely due to tracking. The ensuing fire appears to be limited to PG&amp;E assets. This information is preliminary."/>
    <s v="\\fxshare-nas05\quotashare-fs01\ESA\5 - Ignition Tracking\2021_Ignition_QC_Folders\20211017_1499952_nan_nan_T005426203"/>
    <s v=" "/>
    <s v="N"/>
    <s v=" "/>
    <s v=" "/>
    <s v=" "/>
    <s v=" "/>
    <s v="Not In Scope"/>
    <s v=" "/>
    <s v=" "/>
    <s v=" "/>
    <s v=" "/>
    <m/>
    <m/>
    <m/>
    <m/>
    <m/>
    <m/>
    <m/>
    <s v=" "/>
    <s v=" "/>
    <m/>
    <m/>
    <m/>
    <m/>
    <m/>
    <m/>
    <m/>
    <m/>
    <m/>
    <m/>
    <m/>
    <m/>
    <m/>
    <m/>
    <m/>
    <s v=" "/>
    <s v=" "/>
    <s v=" "/>
    <s v=" "/>
    <s v="N"/>
    <s v=" "/>
    <s v=" "/>
    <s v=" "/>
    <s v=" "/>
    <s v=" "/>
    <s v=" "/>
    <s v="N"/>
    <s v=" "/>
    <s v=" "/>
    <s v=" "/>
    <s v=" "/>
    <s v=" "/>
    <s v=" "/>
    <s v=" "/>
    <x v="69"/>
    <s v="19:14:00"/>
    <n v="44486"/>
    <s v="23:34:00"/>
    <s v="FAS"/>
    <s v="Y"/>
    <s v="N"/>
    <s v="1499951, 1499952"/>
    <s v="21-0132241"/>
    <s v=" "/>
    <s v="T005426203. T005426122, T00542840"/>
    <n v="122218887"/>
    <s v=" "/>
    <s v=" "/>
    <s v=" "/>
    <s v=" "/>
    <x v="0"/>
    <x v="0"/>
    <s v="N"/>
    <s v="N"/>
    <s v="N"/>
    <s v="On October 17, 2021 at 19:14 hours, a PG&amp;E Troubleman was dispatched to the Bay Meadows 1104 12kV Distribution Circuit on Lodi Ave, near Echo Ave in San Mateo in response to a pole fire. Initial analysis indicates tracking caused the ignition.  130 customers experienced an outage. The ensuing fire was contained to the pole and it is unknown who suppressed the fire.   A PG&amp;E Hired Contract Crew replaced the crossarm and jumpers on October 18, 2021."/>
    <s v="PG&amp;E"/>
    <s v="Other"/>
    <s v="Crossarm"/>
    <s v="D"/>
    <s v="D"/>
    <s v="Structure-PG&amp;E only"/>
    <s v="Burned Crossarms "/>
    <s v=" "/>
    <s v=" "/>
    <s v=" "/>
    <s v=" "/>
    <s v="Contamination"/>
    <s v="Contamination"/>
    <s v="Tracking"/>
    <s v="Y"/>
    <s v="Overhead"/>
    <x v="0"/>
    <s v="Crossarm"/>
    <s v="Crossarm, jumpers"/>
    <n v="100273690"/>
    <s v=" "/>
    <x v="0"/>
    <n v="37.563768410000002"/>
    <n v="-122.29723799999999"/>
    <s v="San Mateo"/>
    <s v="BAY MEADOWS 1104"/>
    <n v="12000"/>
    <s v=" BAY MEADOWS 110448036 "/>
    <x v="0"/>
    <s v="Unknown"/>
    <s v="Urban"/>
    <s v="Fire-resistive fuel bed"/>
    <s v=" "/>
    <s v="N"/>
    <s v=" "/>
    <s v=" "/>
    <m/>
    <m/>
    <s v="N"/>
    <s v="N"/>
    <m/>
    <m/>
    <s v="2021-11-12"/>
    <m/>
    <m/>
    <m/>
    <m/>
    <m/>
    <m/>
    <m/>
    <m/>
    <m/>
    <m/>
    <m/>
    <m/>
    <m/>
    <m/>
    <m/>
    <m/>
    <m/>
    <m/>
    <m/>
    <s v=" "/>
    <s v="PENINSULA"/>
    <s v="SAN CARLOS 03"/>
    <m/>
    <s v="20211017 22:42"/>
    <n v="1499952"/>
    <s v="T005426203"/>
    <n v="1510"/>
    <s v="ECHO AVE"/>
    <s v="SAN MATEO"/>
    <n v="37.564790000000002"/>
    <n v="-122.29725000000001"/>
    <s v="LAFN"/>
    <s v="FULLER, LLOYD "/>
    <n v="24011104"/>
    <s v=" "/>
    <n v="9002"/>
    <m/>
    <s v="Field Remarks: OPENED 3111,  TWO LOCATIONS BURNED CROSSARMS; Dispatcher Remarks: nan; Office Remarks: AXS-AXS UNK XSTR-NORFOLK PWR-Y POLE ON FIRE ACROSS THE STREET AT NEIGHBOR`S HOUSE 1611 ECHO. MID CROSS ARM ON FIRE "/>
    <s v=" "/>
    <s v=" "/>
    <s v=" "/>
    <s v=" "/>
    <s v=" "/>
    <s v=" "/>
    <s v=" "/>
    <s v=" "/>
    <s v=" "/>
    <s v=" "/>
    <s v=" "/>
    <s v=" "/>
    <s v=" "/>
    <s v=" "/>
    <s v=" "/>
    <s v=" "/>
    <s v=" "/>
    <s v=" "/>
    <s v=" "/>
    <s v=" "/>
    <s v=" "/>
    <s v=" "/>
    <s v=" "/>
    <s v=" "/>
    <s v=" "/>
    <s v=" "/>
    <s v=" "/>
    <s v=" "/>
    <s v=" "/>
    <s v=" "/>
    <s v="FIRE, POLE"/>
    <s v="CROSSARM, WOOD"/>
    <s v=" "/>
    <s v=" "/>
    <s v=" "/>
    <s v=" "/>
    <s v=" "/>
    <s v=" "/>
    <s v=" "/>
    <s v=" "/>
    <s v=" "/>
    <s v=" "/>
    <s v=" "/>
    <s v=" "/>
    <s v=" "/>
    <s v=" "/>
    <s v=" "/>
    <s v=" "/>
    <s v=" "/>
    <s v=" "/>
    <s v=" "/>
    <s v=" "/>
    <s v=" "/>
    <s v=" "/>
    <s v=" "/>
    <s v=" "/>
    <s v=" "/>
    <s v=" "/>
    <s v=" "/>
    <s v=" "/>
    <s v=" "/>
    <s v=" "/>
    <s v=" "/>
    <s v=" "/>
    <s v=" "/>
    <s v=" "/>
    <s v=" "/>
    <s v=" "/>
    <s v=" "/>
    <s v=" "/>
    <s v=" "/>
    <s v=" "/>
    <s v=" "/>
    <s v=" "/>
    <s v=" "/>
    <s v=" "/>
    <s v=" "/>
    <s v=" "/>
    <s v=" "/>
    <s v=" "/>
    <s v=" "/>
  </r>
  <r>
    <n v="1953"/>
    <s v="TLAL"/>
    <s v="3 - QC Complete"/>
    <n v="44498"/>
    <n v="44617"/>
    <s v="Burnt crossarm reported to be right in front of address. This information is preliminary. OIS: 1500177, 1500917; FOID: T005427021 (GFME), T005426193 (AXRR); ILIS: 21-0132418; EC A-Tag: 122218839; PM: 35295795 [BAC-MI-ALA-10/17/2021 RAIN EVENT-OH CAP]; Circuit ID: 014232107, SAP Eqp ID: 100908394; County: Alameda; Division: Mission"/>
    <s v="\\fxshare-nas05\quotashare-fs01\ESA\5 - Ignition Tracking\2021_Ignition_QC_Folders\20211017_1500177_nan_nan_T005426193"/>
    <s v=" "/>
    <m/>
    <s v="TLAL"/>
    <s v="Create Time, Outage Date &amp; Time Updated; Additional OIS &amp; FOID Added; ILIS &amp; EC Tag Added"/>
    <n v="44498"/>
    <m/>
    <s v="Not In Scope"/>
    <m/>
    <m/>
    <m/>
    <m/>
    <m/>
    <m/>
    <m/>
    <m/>
    <m/>
    <m/>
    <m/>
    <m/>
    <m/>
    <m/>
    <m/>
    <m/>
    <m/>
    <m/>
    <m/>
    <m/>
    <m/>
    <m/>
    <m/>
    <m/>
    <m/>
    <m/>
    <m/>
    <m/>
    <m/>
    <m/>
    <m/>
    <m/>
    <m/>
    <m/>
    <m/>
    <m/>
    <m/>
    <m/>
    <m/>
    <s v="Y"/>
    <n v="44498"/>
    <n v="44498"/>
    <s v="AXRR"/>
    <s v="Eli Rodriguez"/>
    <s v="See Phone Interview in the Reports Sub-folder"/>
    <m/>
    <s v=" "/>
    <x v="69"/>
    <s v="22:36:00"/>
    <n v="44487"/>
    <s v="09:58:00"/>
    <s v="FAS"/>
    <s v="Y"/>
    <s v="N"/>
    <s v="1500177, 1500917"/>
    <s v="21-0132418"/>
    <m/>
    <s v="T005426193, T005427021"/>
    <n v="122218839"/>
    <m/>
    <m/>
    <s v="PG&amp;E_1953_Ignition_20211017_2.jpg"/>
    <s v=" "/>
    <x v="0"/>
    <x v="0"/>
    <s v="N"/>
    <s v="N"/>
    <s v="N"/>
    <m/>
    <s v="PG&amp;E"/>
    <s v="Other"/>
    <s v="Crossarm"/>
    <s v="D"/>
    <s v="D"/>
    <s v="Structure-PG&amp;E only"/>
    <m/>
    <m/>
    <m/>
    <m/>
    <m/>
    <s v="Contamination"/>
    <s v="Contamination"/>
    <s v="Tracking"/>
    <s v="Y"/>
    <s v="Overhead"/>
    <x v="0"/>
    <s v="Crossarm"/>
    <s v="Crossarm"/>
    <s v=" 014232107, 100908394"/>
    <s v=" "/>
    <x v="0"/>
    <n v="37.701732"/>
    <n v="-121.941188"/>
    <s v="Alameda"/>
    <s v="SAN RAMON 2107"/>
    <n v="21000"/>
    <s v="SAN RAMON 2107MR287"/>
    <x v="0"/>
    <s v="Fire Dept"/>
    <s v="Urban"/>
    <s v="Grass Fuel Model"/>
    <m/>
    <s v="N"/>
    <m/>
    <m/>
    <m/>
    <m/>
    <s v="N"/>
    <s v="N"/>
    <m/>
    <m/>
    <s v="2021-10-19"/>
    <m/>
    <m/>
    <m/>
    <m/>
    <m/>
    <m/>
    <m/>
    <m/>
    <m/>
    <m/>
    <m/>
    <m/>
    <m/>
    <m/>
    <m/>
    <m/>
    <m/>
    <m/>
    <m/>
    <s v="  "/>
    <s v="MISSION"/>
    <s v="LIVERMORE 01"/>
    <m/>
    <n v="44489"/>
    <s v="1500177"/>
    <s v="T005426193"/>
    <s v="7147"/>
    <s v="HANSEN DR"/>
    <s v="DUBLIN"/>
    <n v="37.70167"/>
    <n v="-121.94123999999999"/>
    <s v="AXRR"/>
    <s v="RODRIGUEZ, ELI"/>
    <n v="14232107"/>
    <m/>
    <n v="9111"/>
    <m/>
    <s v="Field Remarks: No Outage/EC Tag made for Crew to replace burnt X-ARM; Dispatcher Remarks: nan; Office Remarks: A:AXS OK;X:DUBLIN;R:POLE FIRE IN FRONT OF ADDRESS, FD ON SITE "/>
    <m/>
    <m/>
    <m/>
    <m/>
    <m/>
    <m/>
    <m/>
    <m/>
    <m/>
    <m/>
    <m/>
    <m/>
    <m/>
    <m/>
    <m/>
    <m/>
    <m/>
    <m/>
    <m/>
    <m/>
    <m/>
    <m/>
    <m/>
    <m/>
    <m/>
    <m/>
    <m/>
    <m/>
    <m/>
    <m/>
    <s v="OVERHEAD"/>
    <s v="CROSSARM, WOOD"/>
    <m/>
    <s v="  "/>
    <m/>
    <m/>
    <m/>
    <m/>
    <m/>
    <m/>
    <m/>
    <m/>
    <m/>
    <m/>
    <m/>
    <m/>
    <m/>
    <m/>
    <m/>
    <m/>
    <m/>
    <m/>
    <m/>
    <m/>
    <m/>
    <m/>
    <m/>
    <m/>
    <m/>
    <m/>
    <m/>
    <m/>
    <m/>
    <m/>
    <m/>
    <m/>
    <m/>
    <m/>
    <m/>
    <m/>
    <m/>
    <m/>
    <m/>
    <m/>
    <m/>
    <m/>
    <m/>
    <m/>
    <m/>
    <m/>
    <m/>
  </r>
  <r>
    <n v="1952"/>
    <s v="DLY6"/>
    <s v="3 - QC Complete"/>
    <n v="44509"/>
    <n v="44617"/>
    <s v="Pole fire with riser failure. Unsure if tracking was the cuase of the ignition. The ensuing fire appears to be limited to PG&amp;E assets. This information is preliminary."/>
    <s v="\\fxshare-nas05\quotashare-fs01\ESA\5 - Ignition Tracking\2021_Ignition_QC_Folders\20211017_1500376_nan_nan_T005426191"/>
    <s v=" "/>
    <m/>
    <m/>
    <m/>
    <m/>
    <m/>
    <s v="Not In Scope"/>
    <m/>
    <m/>
    <m/>
    <m/>
    <m/>
    <m/>
    <m/>
    <m/>
    <m/>
    <m/>
    <m/>
    <m/>
    <m/>
    <m/>
    <m/>
    <m/>
    <m/>
    <m/>
    <m/>
    <m/>
    <m/>
    <m/>
    <m/>
    <m/>
    <m/>
    <m/>
    <m/>
    <m/>
    <m/>
    <m/>
    <m/>
    <m/>
    <s v="N"/>
    <m/>
    <m/>
    <m/>
    <m/>
    <m/>
    <m/>
    <s v="Y"/>
    <n v="44505"/>
    <n v="44505"/>
    <s v="D6HA"/>
    <n v="7073288596"/>
    <s v="11/5/2021 contacted for pictures of incident "/>
    <s v="none "/>
    <s v=" "/>
    <x v="69"/>
    <s v="22:31:00"/>
    <n v="44486"/>
    <s v="22:29:00"/>
    <s v="FAS"/>
    <s v="Y"/>
    <s v="N"/>
    <n v="1500376"/>
    <s v="21-0132220"/>
    <m/>
    <s v="T005426188, T005426189, T005426191, T005426196, T005426780"/>
    <n v="122218916"/>
    <m/>
    <m/>
    <m/>
    <s v=" "/>
    <x v="0"/>
    <x v="0"/>
    <s v="N"/>
    <s v="N"/>
    <s v="N"/>
    <s v="On October 17, 2021 at 2231 hours, a PG&amp;E Troubleman was dispatched to the Highway 1102, a  12kV Distribution Circuit on Tower Road near Devlin Road in American Canyon in response to arcing lines.  It is unknown what caused the ignition.  Upon PG&amp;E arrival to the incident location, the PG&amp;E troubleman arrived to the scene and found the pole engulfed in fire.  646 customers experienced an outage.  The ensuing fire was contained to the pole and base, it was suppressed by the American Canyon Fire Protection District.  A PG&amp;E Hired Contract Crew replaced the riser pole and underground conductor on October 18, 2021."/>
    <s v="PG&amp;E"/>
    <s v="Other"/>
    <s v="Pole"/>
    <s v="D"/>
    <s v="D"/>
    <s v="Structure-PG&amp;E only"/>
    <s v="Pole on Fire "/>
    <m/>
    <m/>
    <m/>
    <m/>
    <s v="Unknown"/>
    <m/>
    <m/>
    <s v="Y"/>
    <s v="Overhead"/>
    <x v="0"/>
    <s v="Riser"/>
    <s v="Pole "/>
    <n v="102290154"/>
    <s v=" "/>
    <x v="0"/>
    <n v="38.2115153879"/>
    <n v="-122.26298969290001"/>
    <s v="Napa"/>
    <s v="HIGHWAY 1102"/>
    <n v="12000"/>
    <s v="HIGHWAY 1102700"/>
    <x v="0"/>
    <s v="Amercian Canyon Fire Protection District"/>
    <s v="Urban"/>
    <s v="Fire-resistive fuel bed"/>
    <m/>
    <s v="Y"/>
    <s v="Atlas 2017"/>
    <m/>
    <m/>
    <m/>
    <s v="N"/>
    <s v="N"/>
    <m/>
    <m/>
    <s v="2021-10-19"/>
    <m/>
    <m/>
    <m/>
    <m/>
    <m/>
    <m/>
    <m/>
    <m/>
    <m/>
    <m/>
    <m/>
    <m/>
    <m/>
    <m/>
    <m/>
    <m/>
    <m/>
    <m/>
    <m/>
    <s v=" "/>
    <s v="NORTH BAY"/>
    <s v="VALLEJO 04"/>
    <m/>
    <s v="20211017 22:34"/>
    <s v="1500376"/>
    <s v="T005426191"/>
    <s v="526"/>
    <s v="RELIANT WAY"/>
    <s v="AMERICAN CAN"/>
    <n v="38.18188"/>
    <n v="-122.25525"/>
    <s v="D6HA"/>
    <s v="HANSELL, DAVE"/>
    <n v="42651102"/>
    <m/>
    <n v="9110"/>
    <m/>
    <s v="Field Remarks: POLE FIRE. NEEDS NEW POLE. RISER BURNED, REPLACE.; Dispatcher Remarks: nan; Office Remarks: SMART MTR AUTO-GENERATED TAG "/>
    <m/>
    <m/>
    <m/>
    <m/>
    <m/>
    <m/>
    <m/>
    <m/>
    <m/>
    <m/>
    <m/>
    <m/>
    <m/>
    <m/>
    <m/>
    <m/>
    <m/>
    <m/>
    <m/>
    <m/>
    <m/>
    <m/>
    <m/>
    <m/>
    <m/>
    <m/>
    <m/>
    <m/>
    <m/>
    <m/>
    <s v="FIRE, POLE"/>
    <s v="POLE-WOOD"/>
    <m/>
    <s v=" "/>
    <m/>
    <m/>
    <m/>
    <m/>
    <m/>
    <m/>
    <m/>
    <m/>
    <m/>
    <m/>
    <m/>
    <m/>
    <m/>
    <m/>
    <m/>
    <m/>
    <m/>
    <m/>
    <m/>
    <m/>
    <m/>
    <m/>
    <m/>
    <m/>
    <m/>
    <m/>
    <m/>
    <m/>
    <m/>
    <m/>
    <m/>
    <m/>
    <m/>
    <m/>
    <m/>
    <m/>
    <m/>
    <m/>
    <m/>
    <m/>
    <m/>
    <m/>
    <m/>
    <m/>
    <m/>
    <m/>
    <m/>
  </r>
  <r>
    <n v="1950"/>
    <s v="DLY6"/>
    <s v="3 - QC Complete"/>
    <n v="44504"/>
    <n v="44617"/>
    <s v="Damaged crossarm likely due to tracking. The ensuing fire appears to be limited to PG&amp;E assets. This information is preliminary."/>
    <s v="\\fxshare-nas05\quotashare-fs01\ESA\5 - Ignition Tracking\2021_Ignition_QC_Folders\20211017_1500289_nan_nan_T005426114"/>
    <s v=" "/>
    <m/>
    <s v=" "/>
    <s v=" "/>
    <s v=" "/>
    <s v=" "/>
    <s v="Not In Scope"/>
    <s v=" "/>
    <m/>
    <s v=" "/>
    <s v=" "/>
    <m/>
    <m/>
    <m/>
    <m/>
    <m/>
    <m/>
    <m/>
    <s v=" "/>
    <s v=" "/>
    <m/>
    <m/>
    <m/>
    <m/>
    <m/>
    <m/>
    <m/>
    <m/>
    <m/>
    <m/>
    <m/>
    <m/>
    <m/>
    <m/>
    <m/>
    <s v=" "/>
    <s v=" "/>
    <s v=" "/>
    <s v=" "/>
    <s v="N"/>
    <s v=" "/>
    <s v=" "/>
    <s v=" "/>
    <s v=" "/>
    <s v=" "/>
    <s v=" "/>
    <s v="N"/>
    <s v=" "/>
    <s v=" "/>
    <s v=" "/>
    <s v=" "/>
    <s v=" "/>
    <s v=" "/>
    <s v=" "/>
    <x v="69"/>
    <s v="21:49:00"/>
    <n v="44486"/>
    <s v="22:31:00"/>
    <s v="FAS"/>
    <s v="Y"/>
    <s v="N"/>
    <n v="1500289"/>
    <s v="21-0132228"/>
    <s v=" "/>
    <s v="T005426114"/>
    <n v="122218880"/>
    <s v=" "/>
    <m/>
    <s v=" "/>
    <s v=" "/>
    <x v="0"/>
    <x v="0"/>
    <s v="N"/>
    <s v="N"/>
    <s v="N"/>
    <s v="On October 17, 2021 at 21:49 hours, a PG&amp;E Troubleman was dispatched to the Honcut 1102, a 12kV Distribution Circuit on Tanabe Road in Marysville in response to a pole fire. Initial analysis indicates tracking caused the ignition that resulted in a 6 customers outage.  The ensuing fire was contained to the crossarm of the pole in size and the fire was suppressed by CalFire. A PG&amp;E Crew, replaced the crossarm, cutouts and fuses on October 18, 2021."/>
    <s v="PG&amp;E"/>
    <s v="Other"/>
    <s v="Crossarm"/>
    <s v="D"/>
    <s v="D"/>
    <s v="Structure-PG&amp;E only"/>
    <s v="Cross Arm "/>
    <m/>
    <s v=" "/>
    <s v=" "/>
    <s v=" "/>
    <s v="Contamination"/>
    <s v="Contamination"/>
    <s v="Tracking"/>
    <s v="Y"/>
    <s v="Overhead"/>
    <x v="0"/>
    <s v="Crossarm"/>
    <s v="Cross Arm, Cut Out, fuses "/>
    <n v="101289710"/>
    <s v=" "/>
    <x v="0"/>
    <n v="39.260397740000002"/>
    <n v="-121.5165473"/>
    <s v="Yuba"/>
    <s v="HONCUT 1102"/>
    <n v="12000"/>
    <s v=" HONCUT 11021702 "/>
    <x v="0"/>
    <s v="Cal Fire"/>
    <s v="Agriculture"/>
    <s v="Grass Fuel Model"/>
    <s v="Dirt"/>
    <s v="N"/>
    <s v=" "/>
    <s v=" "/>
    <m/>
    <m/>
    <s v="N"/>
    <s v="N"/>
    <m/>
    <m/>
    <s v="2021-10-19"/>
    <m/>
    <m/>
    <m/>
    <m/>
    <m/>
    <m/>
    <m/>
    <m/>
    <m/>
    <m/>
    <m/>
    <m/>
    <m/>
    <m/>
    <m/>
    <m/>
    <m/>
    <m/>
    <m/>
    <s v="  "/>
    <s v="SACRAMENTO"/>
    <s v="MARYSVILLE 01"/>
    <m/>
    <n v="44489"/>
    <n v="1500289"/>
    <s v="T005426114"/>
    <n v="10347"/>
    <s v="TANABE RD"/>
    <s v="MARYSVILLE"/>
    <n v="39.260680000000001"/>
    <n v="-121.51724"/>
    <s v="C1SP"/>
    <s v="STOCKTON, CHRIS"/>
    <n v="103211102"/>
    <m/>
    <n v="9002"/>
    <m/>
    <s v="Field Remarks: NEED CREW TO REPLACE X-ARM DUE TO FIRE ... OPENED JUMPERS 1 SPAN WEST DE-ENERGIZING TAP ... M&amp;C SUPV NOTIFIED WITH PICS SENT ... ''A'' TAG CREATED ... ETOR SUBMITTED ; Dispatcher Remarks: nan; Office Remarks: A:OK;X:TANABE RD;R:CALFIRE ENROUTE 530-477-0641 X7 TOP OF POWER  END OF POLE  POLE FIRE, PWR-Y "/>
    <m/>
    <m/>
    <m/>
    <m/>
    <m/>
    <m/>
    <m/>
    <m/>
    <m/>
    <m/>
    <m/>
    <m/>
    <m/>
    <m/>
    <m/>
    <m/>
    <m/>
    <m/>
    <m/>
    <m/>
    <m/>
    <m/>
    <m/>
    <m/>
    <m/>
    <m/>
    <m/>
    <m/>
    <m/>
    <m/>
    <s v="OVERHEAD"/>
    <s v="CROSSARM, WOOD"/>
    <m/>
    <s v="  "/>
    <m/>
    <m/>
    <m/>
    <m/>
    <m/>
    <m/>
    <m/>
    <m/>
    <m/>
    <m/>
    <m/>
    <m/>
    <m/>
    <m/>
    <m/>
    <m/>
    <m/>
    <m/>
    <m/>
    <m/>
    <m/>
    <m/>
    <m/>
    <m/>
    <m/>
    <m/>
    <m/>
    <m/>
    <m/>
    <m/>
    <m/>
    <m/>
    <m/>
    <m/>
    <m/>
    <m/>
    <m/>
    <m/>
    <m/>
    <m/>
    <m/>
    <m/>
    <m/>
    <m/>
    <m/>
    <m/>
    <m/>
  </r>
  <r>
    <n v="1948"/>
    <s v="DLY6"/>
    <s v="3 - QC Complete"/>
    <n v="44504"/>
    <n v="44617"/>
    <s v="Pole fire, likely due to tracking. The ensuing fire appears to be limited to PG&amp;E assets. This information is preliminary."/>
    <s v="\\fxshare-nas05\quotashare-fs01\ESA\5 - Ignition Tracking\2021_Ignition_QC_Folders\20211017_1500227_nan_nan_T005426106"/>
    <s v=" "/>
    <m/>
    <s v="DLY6"/>
    <s v="LAT/LONG IS INCORRECT "/>
    <n v="44503"/>
    <s v=" "/>
    <s v="Not In Scope"/>
    <s v=" "/>
    <m/>
    <s v=" "/>
    <s v=" "/>
    <m/>
    <m/>
    <m/>
    <m/>
    <m/>
    <m/>
    <m/>
    <s v=" "/>
    <s v=" "/>
    <m/>
    <m/>
    <m/>
    <m/>
    <m/>
    <m/>
    <m/>
    <m/>
    <m/>
    <m/>
    <m/>
    <m/>
    <m/>
    <m/>
    <m/>
    <s v=" "/>
    <s v=" "/>
    <s v=" "/>
    <s v=" "/>
    <s v="N"/>
    <s v=" "/>
    <s v=" "/>
    <s v=" "/>
    <s v=" "/>
    <s v=" "/>
    <s v=" "/>
    <s v="N"/>
    <s v=" "/>
    <s v=" "/>
    <s v=" "/>
    <s v=" "/>
    <s v=" "/>
    <s v=" "/>
    <s v=" "/>
    <x v="69"/>
    <s v="21:42:00"/>
    <n v="44486"/>
    <s v="20:50:00"/>
    <s v="FAS"/>
    <s v="Y"/>
    <s v="N"/>
    <s v="1500227, 1500336"/>
    <s v="21-0132212"/>
    <s v=" "/>
    <s v="T005426106, T005426064"/>
    <n v="122218864"/>
    <m/>
    <m/>
    <s v=" "/>
    <s v=" "/>
    <x v="0"/>
    <x v="0"/>
    <s v="N"/>
    <s v="N"/>
    <s v="N"/>
    <s v="On October 17, 2021 at 21:09 hours, a PG&amp;E Troubleman was dispatched to the El Cerrito G 1109, a  12kV Distribution Circuit on Pierce Street near Buchanan Street in El Cerrito in response to a pole file . Initial analysis indicates contamination caused the ignition.  As a result of the rain and corrosion it created a tracking event contained to the pole which resulted in an outage to 497 customers. The ensuing fire was contained to the pole, and Albany Fire Department suppressed the fire.  A PG&amp;E Hired Contract Crew replaced the pole, crossarm and transformer on October 18 2021. "/>
    <s v="PG&amp;E"/>
    <s v="Other"/>
    <s v="Pole"/>
    <s v="D"/>
    <s v="D"/>
    <s v="Structure-PG&amp;E only"/>
    <s v="Pole Top "/>
    <m/>
    <s v=" "/>
    <s v=" "/>
    <s v=" "/>
    <s v="Contamination"/>
    <s v="Contamination"/>
    <s v="Tracking"/>
    <s v="Y"/>
    <s v="Overhead"/>
    <x v="0"/>
    <s v="Pole"/>
    <s v="Pole, Crossarm, transformer "/>
    <n v="101452392"/>
    <s v=" "/>
    <x v="0"/>
    <n v="37.888046250000002"/>
    <n v="-122.3055258"/>
    <s v="Alameda"/>
    <s v="EL CERRITO G 1109"/>
    <n v="12000"/>
    <s v=" EL CERRITO G 1109CB "/>
    <x v="0"/>
    <s v="Albany Fire Department"/>
    <s v="Urban"/>
    <s v="Brush fuel model"/>
    <s v="Grass, Tree"/>
    <s v="N"/>
    <s v=" "/>
    <s v=" "/>
    <m/>
    <m/>
    <s v="N"/>
    <s v="N"/>
    <m/>
    <m/>
    <s v="2021-10-19"/>
    <m/>
    <m/>
    <m/>
    <m/>
    <m/>
    <m/>
    <m/>
    <m/>
    <m/>
    <m/>
    <m/>
    <m/>
    <m/>
    <m/>
    <m/>
    <m/>
    <m/>
    <m/>
    <m/>
    <s v="  "/>
    <s v="EAST BAY"/>
    <s v="RICHMOND 06"/>
    <m/>
    <n v="44489"/>
    <n v="1500227"/>
    <s v="T005426106"/>
    <n v="925"/>
    <s v="ADAMS ST"/>
    <s v="ALBANY"/>
    <n v="37.89114"/>
    <n v="-122.30104"/>
    <s v="ALMK"/>
    <s v="MILES, ANTHONY"/>
    <n v="12501103"/>
    <m/>
    <n v="9002"/>
    <n v="1"/>
    <s v="Field Remarks: HAD POLE FIRE WILL NEED CREWS TO REPLACE BURNED POLE AND CROSSARM; Dispatcher Remarks: nan; Office Remarks: SMART MTR AUTO-GENERATED TAG "/>
    <m/>
    <m/>
    <m/>
    <m/>
    <m/>
    <m/>
    <m/>
    <m/>
    <m/>
    <m/>
    <m/>
    <m/>
    <m/>
    <m/>
    <m/>
    <m/>
    <m/>
    <m/>
    <m/>
    <m/>
    <m/>
    <m/>
    <m/>
    <m/>
    <m/>
    <m/>
    <m/>
    <m/>
    <m/>
    <m/>
    <s v="OVERHEAD"/>
    <s v="CROSSARM, WOOD"/>
    <m/>
    <s v="  "/>
    <m/>
    <m/>
    <m/>
    <m/>
    <m/>
    <m/>
    <m/>
    <m/>
    <m/>
    <m/>
    <m/>
    <m/>
    <m/>
    <m/>
    <m/>
    <m/>
    <m/>
    <m/>
    <m/>
    <m/>
    <m/>
    <m/>
    <m/>
    <m/>
    <m/>
    <m/>
    <m/>
    <m/>
    <m/>
    <m/>
    <m/>
    <m/>
    <m/>
    <m/>
    <m/>
    <m/>
    <m/>
    <m/>
    <m/>
    <m/>
    <m/>
    <m/>
    <m/>
    <m/>
    <m/>
    <m/>
    <m/>
  </r>
  <r>
    <n v="1947"/>
    <s v="DLY6"/>
    <s v="3 - QC Complete"/>
    <n v="44504"/>
    <n v="44617"/>
    <s v="Burnt crossarm likely due to tracking. The ensuing fire was limited to PG&amp;E assets. This information is preliminary."/>
    <s v="\\fxshare-nas05\quotashare-fs01\ESA\5 - Ignition Tracking\2021_Ignition_QC_Folders\20211017_1500213_nan_nan_T005426051"/>
    <s v=" "/>
    <m/>
    <s v="KRJ7"/>
    <s v="Updated create time due to other FAS records"/>
    <n v="44504"/>
    <s v=" "/>
    <s v="Not In Scope"/>
    <s v=" "/>
    <m/>
    <s v=" "/>
    <s v=" "/>
    <m/>
    <m/>
    <m/>
    <m/>
    <m/>
    <m/>
    <m/>
    <s v=" "/>
    <s v=" "/>
    <m/>
    <m/>
    <m/>
    <m/>
    <m/>
    <m/>
    <m/>
    <m/>
    <m/>
    <m/>
    <m/>
    <m/>
    <m/>
    <m/>
    <m/>
    <s v=" "/>
    <s v=" "/>
    <s v=" "/>
    <s v=" "/>
    <s v="N"/>
    <s v=" "/>
    <s v=" "/>
    <s v=" "/>
    <s v=" "/>
    <s v=" "/>
    <s v=" "/>
    <s v="N"/>
    <s v=" "/>
    <s v=" "/>
    <s v=" "/>
    <s v=" "/>
    <s v=" "/>
    <s v=" "/>
    <s v=" "/>
    <x v="69"/>
    <s v="20:47:00"/>
    <n v="44486"/>
    <s v="21:13:00"/>
    <s v="FAS"/>
    <s v="Y"/>
    <s v="N"/>
    <n v="1500213"/>
    <s v="21-0132199"/>
    <s v=" "/>
    <s v="T005426051, T005426045, T005426031"/>
    <n v="122218329"/>
    <s v=" "/>
    <m/>
    <s v=" "/>
    <s v=" "/>
    <x v="0"/>
    <x v="0"/>
    <s v="N"/>
    <s v="N"/>
    <s v="N"/>
    <s v="On October 17, 2021 at 20:47 hours, a PG&amp;E Troubleman was dispatched to the Highway 1102 a 12kV Distribution Circuit on Los Altos Pl, near Joan Dr in American Canyon in response to reports of a pole fire. Initial analysis indicates contamination caused the ignition. Tracking was the contributing cause to the ignition that took place and left 73 customers without power. The ensuing fire was contained to the pole and it is unknown if the fire was suppressed by American Conyon Fire Protection District.  A PG&amp;E Crew replaced the crossarm on October 18, 2021."/>
    <s v="PG&amp;E"/>
    <s v="Other"/>
    <s v="Crossarm"/>
    <s v="D"/>
    <s v="D"/>
    <s v="Structure-PG&amp;E only"/>
    <s v="CROSS ARM TOP "/>
    <m/>
    <s v=" "/>
    <s v=" "/>
    <s v=" "/>
    <s v="Contamination"/>
    <s v="Contamination"/>
    <s v="Tracking"/>
    <s v="Y"/>
    <s v="Overhead"/>
    <x v="0"/>
    <s v="Crossarm"/>
    <s v="Cross Arm "/>
    <n v="102271109"/>
    <s v=" "/>
    <x v="0"/>
    <n v="38.175891729999996"/>
    <n v="-122.25735520000001"/>
    <s v="Napa"/>
    <s v="HIGHWAY 1102"/>
    <n v="12000"/>
    <s v=" HIGHWAY 1102658 "/>
    <x v="0"/>
    <s v="American Canyon Fire Protection District"/>
    <s v="Urban"/>
    <s v="Fire-resistive fuel bed"/>
    <s v="Concrete"/>
    <s v="N"/>
    <s v=" "/>
    <s v=" "/>
    <m/>
    <m/>
    <s v="N"/>
    <s v="N"/>
    <m/>
    <m/>
    <s v="2021-10-19"/>
    <m/>
    <m/>
    <m/>
    <m/>
    <m/>
    <m/>
    <m/>
    <m/>
    <m/>
    <m/>
    <m/>
    <m/>
    <m/>
    <m/>
    <m/>
    <m/>
    <m/>
    <m/>
    <m/>
    <s v="  "/>
    <s v="NORTH BAY"/>
    <s v="VALLEJO 04"/>
    <m/>
    <n v="44489"/>
    <n v="1500213"/>
    <s v="T005426051"/>
    <n v="259"/>
    <s v="LOS ALTOS PL"/>
    <s v="AMERICAN CAN"/>
    <n v="38.17754"/>
    <n v="-122.25830999999999"/>
    <s v="GFD4"/>
    <s v="DYDO, GREG"/>
    <n v="42651102"/>
    <m/>
    <n v="9002"/>
    <m/>
    <s v="Field Remarks: crew to replace burned up cross arm. ec tag wrote on call notified ; Dispatcher Remarks: nan; Office Remarks: SMART MTR AUTO-GENERATED TAG "/>
    <m/>
    <m/>
    <m/>
    <m/>
    <m/>
    <m/>
    <m/>
    <m/>
    <m/>
    <m/>
    <m/>
    <m/>
    <m/>
    <m/>
    <m/>
    <m/>
    <m/>
    <m/>
    <m/>
    <m/>
    <m/>
    <m/>
    <m/>
    <m/>
    <m/>
    <m/>
    <m/>
    <m/>
    <m/>
    <m/>
    <s v="OVERHEAD"/>
    <s v="CROSSARM, WOOD"/>
    <m/>
    <s v="  "/>
    <m/>
    <m/>
    <m/>
    <m/>
    <m/>
    <m/>
    <m/>
    <m/>
    <m/>
    <m/>
    <m/>
    <m/>
    <m/>
    <m/>
    <m/>
    <m/>
    <m/>
    <m/>
    <m/>
    <m/>
    <m/>
    <m/>
    <m/>
    <m/>
    <m/>
    <m/>
    <m/>
    <m/>
    <m/>
    <m/>
    <m/>
    <m/>
    <m/>
    <m/>
    <m/>
    <m/>
    <m/>
    <m/>
    <m/>
    <m/>
    <m/>
    <m/>
    <m/>
    <m/>
    <m/>
    <m/>
    <m/>
  </r>
  <r>
    <n v="1946"/>
    <s v="TLAL"/>
    <s v="3 - QC Complete"/>
    <n v="44512"/>
    <n v="44617"/>
    <s v="[Duplicate of Index # 1940] Burnt single phase primary crossarm. Cause of the ignition is likely due to tracking. The ensuing fire appears to be limited to PG&amp;E assets. This information is preliminary."/>
    <s v="\\fxshare-nas05\quotashare-fs01\ESA\5 - Ignition Tracking\2021_Ignition_QC_Folders\20211017_1499989_nan_nan_T005426049"/>
    <s v=" "/>
    <m/>
    <m/>
    <m/>
    <m/>
    <m/>
    <s v="Not In Scope"/>
    <m/>
    <m/>
    <m/>
    <m/>
    <m/>
    <m/>
    <m/>
    <m/>
    <m/>
    <m/>
    <m/>
    <m/>
    <m/>
    <m/>
    <m/>
    <m/>
    <m/>
    <m/>
    <m/>
    <m/>
    <m/>
    <m/>
    <m/>
    <m/>
    <m/>
    <m/>
    <m/>
    <m/>
    <m/>
    <m/>
    <m/>
    <m/>
    <m/>
    <m/>
    <m/>
    <m/>
    <m/>
    <m/>
    <m/>
    <m/>
    <m/>
    <m/>
    <m/>
    <m/>
    <m/>
    <m/>
    <s v=" "/>
    <x v="69"/>
    <s v="09:00:00"/>
    <n v="44486"/>
    <s v="09:00:00"/>
    <s v="FAS"/>
    <s v="N"/>
    <s v="Y"/>
    <n v="1499989"/>
    <s v="21-0132201"/>
    <m/>
    <s v="T005426049"/>
    <n v="122218846"/>
    <m/>
    <m/>
    <m/>
    <s v=" "/>
    <x v="0"/>
    <x v="1"/>
    <s v="N"/>
    <s v="N"/>
    <s v="N"/>
    <s v="[Duplicate of Index # 1940] "/>
    <s v="PG&amp;E"/>
    <s v="Other"/>
    <s v="Crossarm"/>
    <s v="D"/>
    <m/>
    <s v="Structure-PG&amp;E only"/>
    <m/>
    <m/>
    <m/>
    <m/>
    <m/>
    <s v="Duplicate"/>
    <m/>
    <m/>
    <m/>
    <s v="Overhead"/>
    <x v="1"/>
    <m/>
    <m/>
    <n v="102276338"/>
    <s v=" "/>
    <x v="0"/>
    <n v="38.280776576299999"/>
    <n v="-122.2968809745"/>
    <s v="Napa"/>
    <s v="BASALT 1106"/>
    <n v="12000"/>
    <s v="BASALT 1106CB"/>
    <x v="0"/>
    <s v="Unknown"/>
    <s v="Urban"/>
    <m/>
    <m/>
    <s v="Y"/>
    <s v="Nuns 2017, Atlas 2017"/>
    <m/>
    <m/>
    <m/>
    <s v="N"/>
    <s v="N"/>
    <m/>
    <m/>
    <s v="2021-10-19"/>
    <m/>
    <m/>
    <m/>
    <m/>
    <m/>
    <m/>
    <m/>
    <m/>
    <m/>
    <m/>
    <m/>
    <m/>
    <m/>
    <m/>
    <m/>
    <m/>
    <m/>
    <m/>
    <m/>
    <s v=" "/>
    <s v="NORTH BAY"/>
    <s v="NAPA 02"/>
    <m/>
    <s v="20211017 21:00"/>
    <s v="1499989"/>
    <s v="T005426049"/>
    <s v="545"/>
    <s v="S MINAHEN ST"/>
    <s v="NAPA"/>
    <n v="38.280940000000001"/>
    <n v="-122.29564999999999"/>
    <s v="M7H6"/>
    <s v="HENDRICKSON, MERLE"/>
    <s v="042461106"/>
    <m/>
    <n v="930"/>
    <m/>
    <s v="Field Remarks: assist tag with andrews; Dispatcher Remarks: nan; Office Remarks: A:AXS OK;X:IMOLA;R:ARCING WIRES AT STREETSIDE SIDEWALK "/>
    <m/>
    <m/>
    <m/>
    <m/>
    <m/>
    <m/>
    <m/>
    <m/>
    <m/>
    <m/>
    <m/>
    <m/>
    <m/>
    <m/>
    <m/>
    <m/>
    <m/>
    <m/>
    <m/>
    <m/>
    <m/>
    <m/>
    <m/>
    <m/>
    <m/>
    <m/>
    <m/>
    <m/>
    <m/>
    <m/>
    <m/>
    <m/>
    <m/>
    <s v=" "/>
    <m/>
    <m/>
    <m/>
    <m/>
    <m/>
    <m/>
    <m/>
    <m/>
    <m/>
    <m/>
    <m/>
    <m/>
    <m/>
    <m/>
    <m/>
    <m/>
    <m/>
    <m/>
    <m/>
    <m/>
    <m/>
    <m/>
    <m/>
    <m/>
    <m/>
    <m/>
    <m/>
    <m/>
    <m/>
    <m/>
    <m/>
    <m/>
    <m/>
    <m/>
    <m/>
    <m/>
    <m/>
    <m/>
    <m/>
    <m/>
    <m/>
    <m/>
    <m/>
    <m/>
    <m/>
    <m/>
    <m/>
  </r>
  <r>
    <n v="1945"/>
    <s v="TLAL"/>
    <s v="3 - QC Complete"/>
    <n v="44512"/>
    <n v="44617"/>
    <s v="[Duplicate of Index # 1939]"/>
    <s v="\\fxshare-nas05\quotashare-fs01\ESA\5 - Ignition Tracking\2021_Ignition_QC_Folders\20211017_1499989_nan_nan_T005426049"/>
    <s v=" "/>
    <m/>
    <m/>
    <m/>
    <m/>
    <m/>
    <s v="Not In Scope"/>
    <m/>
    <m/>
    <m/>
    <m/>
    <m/>
    <m/>
    <m/>
    <m/>
    <m/>
    <m/>
    <m/>
    <m/>
    <m/>
    <m/>
    <m/>
    <m/>
    <m/>
    <m/>
    <m/>
    <m/>
    <m/>
    <m/>
    <m/>
    <m/>
    <m/>
    <m/>
    <m/>
    <m/>
    <m/>
    <m/>
    <m/>
    <m/>
    <m/>
    <m/>
    <m/>
    <m/>
    <m/>
    <m/>
    <m/>
    <m/>
    <m/>
    <m/>
    <m/>
    <m/>
    <m/>
    <m/>
    <s v=" "/>
    <x v="69"/>
    <s v="09:00:00"/>
    <n v="44486"/>
    <s v="09:00:00"/>
    <s v="FAS"/>
    <s v="N"/>
    <s v="Y"/>
    <n v="1499989"/>
    <s v="21-0132201"/>
    <m/>
    <s v="T005426049"/>
    <n v="122218870"/>
    <m/>
    <m/>
    <m/>
    <s v=" "/>
    <x v="0"/>
    <x v="1"/>
    <s v="N"/>
    <s v="N"/>
    <s v="N"/>
    <s v="[Duplicate of Index # 1939]"/>
    <s v="PG&amp;E"/>
    <s v="Other"/>
    <s v="Crossarm"/>
    <s v="D"/>
    <m/>
    <s v="Structure-PG&amp;E only"/>
    <m/>
    <m/>
    <m/>
    <m/>
    <m/>
    <s v="Duplicate"/>
    <m/>
    <m/>
    <m/>
    <s v="Overhead"/>
    <x v="1"/>
    <m/>
    <m/>
    <n v="102276362"/>
    <s v=" "/>
    <x v="0"/>
    <n v="38.280046158099999"/>
    <n v="-122.2955733635"/>
    <s v="Napa"/>
    <s v="BASALT 1106"/>
    <n v="12000"/>
    <s v="BASALT 1106CB"/>
    <x v="0"/>
    <s v="Unknown"/>
    <s v="Urban"/>
    <m/>
    <m/>
    <s v="Y"/>
    <s v="Nuns 2017, Atlas 2017"/>
    <m/>
    <m/>
    <m/>
    <s v="N"/>
    <s v="N"/>
    <m/>
    <m/>
    <s v="2021-10-19"/>
    <m/>
    <m/>
    <m/>
    <m/>
    <m/>
    <m/>
    <m/>
    <m/>
    <m/>
    <m/>
    <m/>
    <m/>
    <m/>
    <m/>
    <m/>
    <m/>
    <m/>
    <m/>
    <m/>
    <s v=" "/>
    <s v="NORTH BAY"/>
    <s v="NAPA 02"/>
    <m/>
    <s v="20211017 21:00"/>
    <s v="1499989"/>
    <s v="T005426049"/>
    <s v="545"/>
    <s v="S MINAHEN ST"/>
    <s v="NAPA"/>
    <n v="38.280940000000001"/>
    <n v="-122.29564999999999"/>
    <s v="M7H6"/>
    <s v="HENDRICKSON, MERLE"/>
    <s v="042461106"/>
    <m/>
    <n v="930"/>
    <m/>
    <s v="Field Remarks: assist tag with andrews; Dispatcher Remarks: nan; Office Remarks: A:AXS OK;X:IMOLA;R:ARCING WIRES AT STREETSIDE SIDEWALK "/>
    <m/>
    <m/>
    <m/>
    <m/>
    <m/>
    <m/>
    <m/>
    <m/>
    <m/>
    <m/>
    <m/>
    <m/>
    <m/>
    <m/>
    <m/>
    <m/>
    <m/>
    <m/>
    <m/>
    <m/>
    <m/>
    <m/>
    <m/>
    <m/>
    <m/>
    <m/>
    <m/>
    <m/>
    <m/>
    <m/>
    <m/>
    <m/>
    <m/>
    <s v=" "/>
    <m/>
    <m/>
    <m/>
    <m/>
    <m/>
    <m/>
    <m/>
    <m/>
    <m/>
    <m/>
    <m/>
    <m/>
    <m/>
    <m/>
    <m/>
    <m/>
    <m/>
    <m/>
    <m/>
    <m/>
    <m/>
    <m/>
    <m/>
    <m/>
    <m/>
    <m/>
    <m/>
    <m/>
    <m/>
    <m/>
    <m/>
    <m/>
    <m/>
    <m/>
    <m/>
    <m/>
    <m/>
    <m/>
    <m/>
    <m/>
    <m/>
    <m/>
    <m/>
    <m/>
    <m/>
    <m/>
    <m/>
  </r>
  <r>
    <n v="1944"/>
    <s v="DLY6"/>
    <s v="3 - QC Complete"/>
    <n v="44551"/>
    <n v="44617"/>
    <s v="Broken crossarm likely due to tracking. The ensuing fire was limited to PG&amp;E assets. This information is preliminary."/>
    <s v="\\fxshare-nas05\quotashare-fs01\ESA\5 - Ignition Tracking\2021_Ignition_QC_Folders\20211017_1500222_nan_nan_T005426047"/>
    <s v=" "/>
    <s v="Y"/>
    <s v="DLY6"/>
    <s v="UPDATED CREATE TIME, OUTAGE TIME, FO ID "/>
    <n v="44551"/>
    <m/>
    <s v="Not In Scope"/>
    <m/>
    <m/>
    <m/>
    <m/>
    <m/>
    <m/>
    <m/>
    <m/>
    <m/>
    <m/>
    <m/>
    <m/>
    <m/>
    <m/>
    <m/>
    <m/>
    <m/>
    <m/>
    <m/>
    <m/>
    <m/>
    <m/>
    <m/>
    <m/>
    <m/>
    <m/>
    <m/>
    <m/>
    <m/>
    <m/>
    <m/>
    <m/>
    <s v="N"/>
    <m/>
    <m/>
    <m/>
    <m/>
    <m/>
    <m/>
    <s v="N"/>
    <m/>
    <m/>
    <m/>
    <m/>
    <m/>
    <m/>
    <s v=" "/>
    <x v="69"/>
    <s v="20:53:00"/>
    <n v="44486"/>
    <s v="20:48:00"/>
    <s v="FAS"/>
    <s v="Y"/>
    <s v="N"/>
    <n v="1500222"/>
    <m/>
    <m/>
    <s v="T005426047"/>
    <s v="122218874, T005426044, T005426047"/>
    <m/>
    <m/>
    <m/>
    <s v=" "/>
    <x v="0"/>
    <x v="0"/>
    <s v="N"/>
    <s v="N"/>
    <s v="N"/>
    <s v="On October 17, 2021 at 20:53 hours, a PG&amp;E Troubleman was dispatched to the Napa 1103, a 12kV Distribution Circuit on Morgan Lane near West Park Avenue in response to a pole fire. Initial analysis indicates tracking caused the ignition.  Upon investigation, the troublemen identified the crossarm and transformer cut outs had been compromised during the ignition.   This incident left eight customers without power.  The ensuring fire was contained to the pole and it is unknown who suppressed the fire. A PG&amp;E Hired Contract Crew replaced the crossarms and the cut outs on October 18, 2021."/>
    <s v="PG&amp;E"/>
    <s v="Other"/>
    <s v="Crossarm"/>
    <s v="D"/>
    <s v="D"/>
    <s v="Structure-PG&amp;E only"/>
    <s v="Replace X arm and TX cut outs, power is currently on jumper pin is floating."/>
    <m/>
    <m/>
    <m/>
    <m/>
    <s v="Contamination"/>
    <s v="Contamination"/>
    <s v="Tracking"/>
    <s v="Y"/>
    <s v="Overhead"/>
    <x v="0"/>
    <s v="Crossarm"/>
    <s v="Crossarm, cut out "/>
    <n v="102268886"/>
    <s v=" "/>
    <x v="0"/>
    <n v="38.309611278399998"/>
    <n v="-122.3148502567"/>
    <s v="Napa"/>
    <s v="NAPA 1103"/>
    <n v="12000"/>
    <s v="NAPA 1103CB"/>
    <x v="0"/>
    <s v="Unknown"/>
    <s v="Urban"/>
    <s v="Grass Fuel Model"/>
    <s v="low grass in field by pole, gravel/pavement "/>
    <s v="Y"/>
    <s v="Nuns 2017, Atlas 2017"/>
    <m/>
    <m/>
    <s v="N/a"/>
    <s v="N"/>
    <s v="N"/>
    <m/>
    <m/>
    <s v="2021-10-19"/>
    <m/>
    <m/>
    <m/>
    <m/>
    <m/>
    <m/>
    <m/>
    <m/>
    <m/>
    <m/>
    <m/>
    <m/>
    <m/>
    <m/>
    <m/>
    <m/>
    <m/>
    <m/>
    <m/>
    <s v="  "/>
    <s v="NORTH BAY"/>
    <s v="NAPA 01"/>
    <m/>
    <n v="44489"/>
    <s v="1500222"/>
    <s v="T005426047"/>
    <s v="74"/>
    <s v="MORGAN LN"/>
    <s v="NAPA"/>
    <n v="38.309609999999999"/>
    <n v="-122.31487"/>
    <s v="M7H6"/>
    <s v="HENDRICKSON, MERLE"/>
    <s v="042021103"/>
    <m/>
    <n v="9002"/>
    <m/>
    <s v="Field Remarks: Replace X arm and TX cut outs,  power is currently on jumper pin is floating. Good truck access, spoke with on call and sent pics; Dispatcher Remarks: nan; Office Remarks: A:OK;X:W PARK AVE;R:POLE FIRE ONSITE REQ ETA 707 253 4451 LOG 5841, PWR-Y "/>
    <m/>
    <m/>
    <m/>
    <m/>
    <m/>
    <m/>
    <m/>
    <m/>
    <m/>
    <m/>
    <m/>
    <m/>
    <m/>
    <m/>
    <m/>
    <m/>
    <m/>
    <m/>
    <m/>
    <m/>
    <m/>
    <m/>
    <m/>
    <m/>
    <m/>
    <m/>
    <m/>
    <m/>
    <m/>
    <m/>
    <s v="OVERHEAD"/>
    <s v="CROSSARM, WOOD"/>
    <m/>
    <s v="  "/>
    <m/>
    <m/>
    <m/>
    <m/>
    <m/>
    <m/>
    <m/>
    <m/>
    <m/>
    <m/>
    <m/>
    <m/>
    <m/>
    <m/>
    <m/>
    <m/>
    <m/>
    <m/>
    <m/>
    <m/>
    <m/>
    <m/>
    <m/>
    <m/>
    <m/>
    <m/>
    <m/>
    <m/>
    <m/>
    <m/>
    <m/>
    <m/>
    <m/>
    <m/>
    <m/>
    <m/>
    <m/>
    <m/>
    <m/>
    <m/>
    <m/>
    <m/>
    <m/>
    <m/>
    <m/>
    <m/>
    <m/>
  </r>
  <r>
    <n v="1943"/>
    <s v="DLY6"/>
    <s v="3 - QC Complete"/>
    <n v="44551"/>
    <n v="44617"/>
    <s v="Burnt crossarm likely due to tracking. The ensuing fire was limited to PG&amp;E assets. This information is preliminary."/>
    <s v="\\fxshare-nas05\quotashare-fs01\ESA\5 - Ignition Tracking\2021_Ignition_QC_Folders\20211017_1500116_nan_nan_T005426037"/>
    <s v=" "/>
    <s v="Y"/>
    <s v="DLY6"/>
    <s v="UPDATED CREATE TIME AND OUTAGE TIME "/>
    <n v="44551"/>
    <m/>
    <s v="Not In Scope"/>
    <m/>
    <m/>
    <m/>
    <m/>
    <m/>
    <m/>
    <m/>
    <m/>
    <m/>
    <m/>
    <m/>
    <m/>
    <m/>
    <m/>
    <m/>
    <m/>
    <m/>
    <m/>
    <m/>
    <m/>
    <m/>
    <m/>
    <m/>
    <m/>
    <m/>
    <m/>
    <m/>
    <m/>
    <m/>
    <m/>
    <m/>
    <m/>
    <s v="N"/>
    <m/>
    <m/>
    <m/>
    <m/>
    <m/>
    <m/>
    <s v="N"/>
    <m/>
    <m/>
    <m/>
    <m/>
    <m/>
    <m/>
    <s v=" "/>
    <x v="69"/>
    <s v="20:50:00"/>
    <n v="44486"/>
    <s v="20:44:00"/>
    <s v="FAS"/>
    <s v="Y"/>
    <s v="N"/>
    <n v="1500116"/>
    <s v="21-0132219"/>
    <m/>
    <s v="T005426037"/>
    <n v="122218324"/>
    <m/>
    <m/>
    <m/>
    <s v=" "/>
    <x v="0"/>
    <x v="0"/>
    <s v="N"/>
    <s v="N"/>
    <s v="N"/>
    <s v="On October 17, 2021 at 20:30 hours, a PG&amp;E Troubleman was dispatched to the Suisun 1101, a 12kV Distribution Circuit on West Street, near California Street in Suisun City in response to an area power outage. Initial analysis indicates tracking caused the ignition.  Upon further investigation from the responding troubleman, reported the top of the pole being involved in the ignition.  The crossarm on the pole had burned as a result of the tracking incident.   As a result, 31 customers experienced a power outage.  The ensuing fire was contained to the pole and it is unknown who suppressed the fire.  A PG&amp;E Hired Contract Crew replaced two dead end crossarms on October 18, 2021."/>
    <s v="PG&amp;E"/>
    <s v="Other"/>
    <s v="Crossarm"/>
    <s v="D"/>
    <s v="D"/>
    <s v="Structure-PG&amp;E only"/>
    <s v="POLE FIRE "/>
    <m/>
    <m/>
    <m/>
    <m/>
    <s v="Contamination"/>
    <s v="Contamination"/>
    <s v="Tracking"/>
    <s v="Y"/>
    <s v="Overhead"/>
    <x v="0"/>
    <s v="Crossarm"/>
    <s v="Crossarms "/>
    <n v="101665314"/>
    <s v=" "/>
    <x v="0"/>
    <n v="38.237414663700001"/>
    <n v="-122.04340249880001"/>
    <s v="Solano"/>
    <s v="SUISUN 1101"/>
    <n v="12000"/>
    <s v="SUISUN 1101CB"/>
    <x v="0"/>
    <s v="Unknown"/>
    <s v="Urban"/>
    <s v="Fire-resistive fuel bed"/>
    <s v="Sidewalk / Pavement"/>
    <s v="N"/>
    <s v="Hennessey 2020"/>
    <m/>
    <m/>
    <s v="N/a"/>
    <s v="N"/>
    <s v="N"/>
    <m/>
    <m/>
    <s v="2021-10-19"/>
    <m/>
    <m/>
    <m/>
    <m/>
    <m/>
    <m/>
    <m/>
    <m/>
    <m/>
    <m/>
    <m/>
    <m/>
    <m/>
    <m/>
    <m/>
    <m/>
    <m/>
    <m/>
    <m/>
    <s v="  "/>
    <s v="SACRAMENTO"/>
    <s v="VACAVILLE 03"/>
    <m/>
    <n v="44489"/>
    <s v="1500116"/>
    <s v="T005426037"/>
    <s v="227"/>
    <s v="CALIFORNIA ST"/>
    <s v="SUISUN CITY"/>
    <n v="38.237720000000003"/>
    <n v="-122.04182"/>
    <s v="VXP5"/>
    <s v="PAGAN, VICTOR"/>
    <s v="062131101"/>
    <m/>
    <n v="9260"/>
    <m/>
    <s v="Field Remarks: OPENED FUSES FOR POLE FIRE. EC SENT; Dispatcher Remarks: nan; Office Remarks: , PWR-I "/>
    <m/>
    <m/>
    <m/>
    <m/>
    <m/>
    <m/>
    <m/>
    <m/>
    <m/>
    <m/>
    <m/>
    <m/>
    <m/>
    <m/>
    <m/>
    <m/>
    <m/>
    <m/>
    <m/>
    <m/>
    <m/>
    <m/>
    <m/>
    <m/>
    <m/>
    <m/>
    <m/>
    <m/>
    <m/>
    <m/>
    <s v="OVERHEAD"/>
    <s v="CROSSARM, WOOD"/>
    <m/>
    <s v="  "/>
    <m/>
    <m/>
    <m/>
    <m/>
    <m/>
    <m/>
    <m/>
    <m/>
    <m/>
    <m/>
    <m/>
    <m/>
    <m/>
    <m/>
    <m/>
    <m/>
    <m/>
    <m/>
    <m/>
    <m/>
    <m/>
    <m/>
    <m/>
    <m/>
    <m/>
    <m/>
    <m/>
    <m/>
    <m/>
    <m/>
    <m/>
    <m/>
    <m/>
    <m/>
    <m/>
    <m/>
    <m/>
    <m/>
    <m/>
    <m/>
    <m/>
    <m/>
    <m/>
    <m/>
    <m/>
    <m/>
    <m/>
  </r>
  <r>
    <n v="1942"/>
    <s v="DLY6"/>
    <s v="3 - QC Complete"/>
    <n v="44551"/>
    <n v="44617"/>
    <s v="Crossarm fire, likely due to tracking. The ensuing fire was limited to PG&amp;E assets. This information is preliminary."/>
    <s v="\\fxshare-nas05\quotashare-fs01\ESA\5 - Ignition Tracking\2021_Ignition_QC_Folders\20211017_1500335_nan_nan_T005426016"/>
    <s v=" "/>
    <s v="Y"/>
    <s v="DLY6"/>
    <s v="UPDATED CREATE TIME, OUTAGE TIME, UPDATED LAT/LONG "/>
    <n v="44551"/>
    <m/>
    <s v="Not In Scope"/>
    <m/>
    <m/>
    <m/>
    <m/>
    <m/>
    <m/>
    <m/>
    <m/>
    <m/>
    <m/>
    <m/>
    <m/>
    <m/>
    <m/>
    <m/>
    <m/>
    <m/>
    <m/>
    <m/>
    <m/>
    <m/>
    <m/>
    <m/>
    <m/>
    <m/>
    <m/>
    <m/>
    <m/>
    <m/>
    <m/>
    <m/>
    <m/>
    <s v="N"/>
    <m/>
    <m/>
    <m/>
    <m/>
    <m/>
    <m/>
    <s v="N"/>
    <m/>
    <m/>
    <m/>
    <m/>
    <m/>
    <m/>
    <s v=" "/>
    <x v="69"/>
    <s v="20:39:00"/>
    <n v="44486"/>
    <s v="22:05:00"/>
    <s v="FAS"/>
    <s v="Y"/>
    <s v="N"/>
    <n v="1500335"/>
    <s v="21-0132207"/>
    <m/>
    <s v="T005426016, T005426144"/>
    <n v="122218876"/>
    <m/>
    <m/>
    <m/>
    <s v=" "/>
    <x v="0"/>
    <x v="0"/>
    <s v="N"/>
    <s v="N"/>
    <s v="N"/>
    <s v="On October 17, 2021 at 20:39 hours, a PG&amp;E Troubleman was dispatched to the Tidewater 2106, a 21kV Distribution Circuit on Port Chicago Highway near Driftwood Drive in Oakland in response to a pole fire.  Initial analysis indicates tracking caused the ignition. Upon investigation, the troubleman found the crossarm had burnt, causing it to fail.   As a result of this incident, five customers experienced a power outage.  The ensuing fire was contained to the pole, and it is unknown who suppressed the fire.  A PG&amp;E Crew completed repairs by installing a new crossarm  on October 18, 2021."/>
    <s v="PG&amp;E"/>
    <s v="Other"/>
    <s v="Crossarm"/>
    <s v="D"/>
    <s v="D"/>
    <s v="Structure-PG&amp;E only"/>
    <s v="Burnt Crossarm "/>
    <m/>
    <m/>
    <m/>
    <m/>
    <s v="Contamination"/>
    <s v="Contamination"/>
    <s v="Tracking"/>
    <s v="Y"/>
    <s v="Overhead"/>
    <x v="0"/>
    <s v="Crossarm"/>
    <s v="Crossarm "/>
    <n v="100443292"/>
    <s v=" "/>
    <x v="0"/>
    <n v="38.041385753900002"/>
    <n v="-121.9797382359"/>
    <s v="Contra Costa"/>
    <s v="TIDEWATER 2106"/>
    <n v="21000"/>
    <s v="TIDEWATER 2106703654"/>
    <x v="0"/>
    <s v="Unknown"/>
    <s v="Herbaceous"/>
    <s v="Grass Fuel Model"/>
    <s v="dry veg under pole, near road"/>
    <s v="N"/>
    <m/>
    <m/>
    <m/>
    <m/>
    <s v="N"/>
    <s v="N"/>
    <m/>
    <m/>
    <s v="2021-10-19"/>
    <m/>
    <m/>
    <m/>
    <m/>
    <m/>
    <m/>
    <m/>
    <m/>
    <m/>
    <m/>
    <m/>
    <m/>
    <m/>
    <m/>
    <m/>
    <m/>
    <m/>
    <m/>
    <m/>
    <s v="  "/>
    <s v="DIABLO"/>
    <s v="ANTIOCH 01"/>
    <m/>
    <n v="44489"/>
    <s v="1500335"/>
    <s v="T005426016"/>
    <m/>
    <s v="W/O MCAVOY/PORT CHICAG"/>
    <s v="BAY POINT"/>
    <n v="38.0413"/>
    <n v="-121.98783"/>
    <s v="J1MV"/>
    <s v="MEEKER, JAMES"/>
    <s v="014652106"/>
    <m/>
    <n v="9002"/>
    <m/>
    <s v="Field Remarks: BURNT CROSSARM; Dispatcher Remarks: nan; Office Remarks: SMART MTR AUTO-GENERATED TAG "/>
    <m/>
    <m/>
    <m/>
    <m/>
    <m/>
    <m/>
    <m/>
    <m/>
    <m/>
    <m/>
    <m/>
    <m/>
    <m/>
    <m/>
    <m/>
    <m/>
    <m/>
    <m/>
    <m/>
    <m/>
    <m/>
    <m/>
    <m/>
    <m/>
    <m/>
    <m/>
    <m/>
    <m/>
    <m/>
    <m/>
    <s v="FIRE, POLE"/>
    <s v="CROSSARM, WOOD"/>
    <m/>
    <s v="  "/>
    <m/>
    <m/>
    <m/>
    <m/>
    <m/>
    <m/>
    <m/>
    <m/>
    <m/>
    <m/>
    <m/>
    <m/>
    <m/>
    <m/>
    <m/>
    <m/>
    <m/>
    <m/>
    <m/>
    <m/>
    <m/>
    <m/>
    <m/>
    <m/>
    <m/>
    <m/>
    <m/>
    <m/>
    <m/>
    <m/>
    <m/>
    <m/>
    <m/>
    <m/>
    <m/>
    <m/>
    <m/>
    <m/>
    <m/>
    <m/>
    <m/>
    <m/>
    <m/>
    <m/>
    <m/>
    <m/>
    <m/>
  </r>
  <r>
    <n v="1941"/>
    <s v="DLY6"/>
    <s v="3 - QC Complete"/>
    <n v="44551"/>
    <n v="44617"/>
    <s v="Crossarm fire, likely due to tracking. The ensuing fire was limited to PG&amp;E assets. This information is preliminary."/>
    <s v="\\fxshare-nas05\quotashare-fs01\ESA\5 - Ignition Tracking\2021_Ignition_QC_Folders\20211017_1500159_nan_nan_T005425992"/>
    <s v=" "/>
    <s v="Y"/>
    <s v="DLY6"/>
    <s v="UPDATED CREATE TIME, OUTAGE TIME FO ID "/>
    <n v="44551"/>
    <m/>
    <s v="Not In Scope"/>
    <m/>
    <m/>
    <m/>
    <m/>
    <m/>
    <m/>
    <m/>
    <m/>
    <m/>
    <m/>
    <m/>
    <m/>
    <m/>
    <m/>
    <m/>
    <m/>
    <m/>
    <m/>
    <m/>
    <m/>
    <m/>
    <m/>
    <m/>
    <m/>
    <m/>
    <m/>
    <m/>
    <m/>
    <m/>
    <m/>
    <m/>
    <m/>
    <s v="N"/>
    <m/>
    <m/>
    <m/>
    <m/>
    <m/>
    <m/>
    <s v="N"/>
    <m/>
    <m/>
    <m/>
    <m/>
    <m/>
    <m/>
    <s v=" "/>
    <x v="69"/>
    <s v="20:10:00"/>
    <n v="44486"/>
    <s v="20:25:00"/>
    <s v="FAS"/>
    <s v="Y"/>
    <s v="N"/>
    <s v="1500159, 1500039"/>
    <s v="21-0132168"/>
    <m/>
    <s v="T005425992, T005425957"/>
    <n v="122218308"/>
    <m/>
    <m/>
    <m/>
    <s v=" "/>
    <x v="0"/>
    <x v="0"/>
    <s v="N"/>
    <s v="N"/>
    <s v="N"/>
    <s v="On October 17, 2021 at 20:10 hours, a PG&amp;E Troubleman was dispatched to the Edes 1103, a 12kV Distribution Circuit on  100th Avenue near A Street in Oakland in response to arcing lines and a pole fire. Initial analysis indicates tracking caused the ignition. The hardware at the crossarm ignited causing the pole to smolder.  This caused the primary crossarm to fail.   As a result of the ignition,  60 customers experienced a power outage.   The ensuing fire was contained to the pole, and it is unknown who suppressed the fire.   A PG&amp;E Crew replaced two cut outs and the crossarms on October 18, 2021.  A second tag was created to replace the power pole at this location at a later date."/>
    <s v="PG&amp;E"/>
    <s v="Other"/>
    <s v="Crossarm"/>
    <s v="D"/>
    <s v="D"/>
    <s v="Structure-PG&amp;E only"/>
    <s v="POLE FIRE"/>
    <m/>
    <m/>
    <m/>
    <m/>
    <s v="Contamination"/>
    <s v="Contamination"/>
    <s v="Tracking"/>
    <s v="Y"/>
    <s v="Overhead"/>
    <x v="0"/>
    <s v="Crossarm"/>
    <s v="Crossarm"/>
    <n v="101343400"/>
    <s v=" "/>
    <x v="0"/>
    <n v="37.741240545399997"/>
    <n v="-122.17194823929999"/>
    <s v="Alameda"/>
    <s v="EDES 1103"/>
    <n v="12000"/>
    <s v="EDES 1103CR358"/>
    <x v="0"/>
    <s v="Unknown"/>
    <s v="Urban"/>
    <s v="Fire-resistive fuel bed"/>
    <s v="Grass in franchise strip, sidewalk "/>
    <s v="N"/>
    <m/>
    <m/>
    <m/>
    <s v="N/a"/>
    <s v="N"/>
    <s v="N"/>
    <m/>
    <m/>
    <s v="2021-10-19"/>
    <m/>
    <m/>
    <m/>
    <m/>
    <m/>
    <m/>
    <m/>
    <m/>
    <m/>
    <m/>
    <m/>
    <m/>
    <m/>
    <m/>
    <m/>
    <m/>
    <m/>
    <m/>
    <m/>
    <s v="  "/>
    <s v="EAST BAY"/>
    <s v="OAKLAND 13"/>
    <m/>
    <n v="44489"/>
    <s v="1500159"/>
    <s v="T005425992"/>
    <s v="DEV "/>
    <s v="100TH AV N/S 58' W/O A"/>
    <s v="OAKLAND"/>
    <n v="37.741230000000002"/>
    <n v="-122.17194000000001"/>
    <s v="RMJ2"/>
    <s v="JENSON, RYAN"/>
    <s v="013681103"/>
    <m/>
    <n v="9111"/>
    <n v="1"/>
    <s v="Field Remarks: POLE FIRE, NEED POLE TOP BRACED, CUT OUT ARM REPLACED WITH NEW PT 44'S FOR  TX; Dispatcher Remarks: nan; Office Remarks:  "/>
    <m/>
    <m/>
    <m/>
    <m/>
    <m/>
    <m/>
    <m/>
    <m/>
    <m/>
    <m/>
    <m/>
    <m/>
    <m/>
    <m/>
    <m/>
    <m/>
    <m/>
    <m/>
    <m/>
    <m/>
    <m/>
    <m/>
    <m/>
    <m/>
    <m/>
    <m/>
    <m/>
    <m/>
    <m/>
    <m/>
    <s v="FIRE, POLE"/>
    <s v="POLE-WOOD"/>
    <m/>
    <s v="  "/>
    <m/>
    <m/>
    <m/>
    <m/>
    <m/>
    <m/>
    <m/>
    <m/>
    <m/>
    <m/>
    <m/>
    <m/>
    <m/>
    <m/>
    <m/>
    <m/>
    <m/>
    <m/>
    <m/>
    <m/>
    <m/>
    <m/>
    <m/>
    <m/>
    <m/>
    <m/>
    <m/>
    <m/>
    <m/>
    <m/>
    <m/>
    <m/>
    <m/>
    <m/>
    <m/>
    <m/>
    <m/>
    <m/>
    <m/>
    <m/>
    <m/>
    <m/>
    <m/>
    <m/>
    <m/>
    <m/>
    <m/>
  </r>
  <r>
    <n v="1940"/>
    <s v="DLY6"/>
    <s v="3 - QC Complete"/>
    <n v="44551"/>
    <n v="44617"/>
    <s v="Primary crossarm fire due to tracking. The ensuing fire appears to be limited to PG&amp;E assets. This informaiton is preliminary."/>
    <s v="\\fxshare-nas05\quotashare-fs01\ESA\5 - Ignition Tracking\2021_Ignition_QC_Folders\20211017_1499989_nan_nan_T005425980"/>
    <s v=" "/>
    <s v="Y"/>
    <s v="DLY6"/>
    <s v="UDPATED CREATE TIME, OUTAGE TIME, FO ID"/>
    <n v="44551"/>
    <m/>
    <s v="Not In Scope"/>
    <m/>
    <m/>
    <m/>
    <m/>
    <m/>
    <m/>
    <m/>
    <m/>
    <m/>
    <m/>
    <m/>
    <m/>
    <m/>
    <m/>
    <m/>
    <m/>
    <m/>
    <m/>
    <m/>
    <m/>
    <m/>
    <m/>
    <m/>
    <m/>
    <m/>
    <m/>
    <m/>
    <m/>
    <m/>
    <m/>
    <m/>
    <m/>
    <m/>
    <m/>
    <m/>
    <m/>
    <m/>
    <m/>
    <m/>
    <m/>
    <m/>
    <m/>
    <m/>
    <m/>
    <m/>
    <m/>
    <s v=" "/>
    <x v="69"/>
    <s v="20:20:00"/>
    <n v="44486"/>
    <s v="21:24:00"/>
    <s v="FAS"/>
    <s v="Y"/>
    <s v="N"/>
    <n v="1499989"/>
    <s v="21-0132201"/>
    <m/>
    <s v="T005425980, T005426009, T005426038, T005426049"/>
    <n v="122218846"/>
    <m/>
    <m/>
    <m/>
    <s v=" "/>
    <x v="0"/>
    <x v="0"/>
    <s v="N"/>
    <s v="N"/>
    <s v="N"/>
    <s v="On October 17, 2021 at 20:20 hours, a PG&amp;E Troubleman was dispatched to the Basalt 1106, a 12kV Distribution Circuit on Arthur Street near South Minahen Street in Napa in response to reports of arcing wires. Initial analysis indicates tracking caused the ignition.  Upon further investigation, the troubleman found the crossarms had burned as a result of tracking.  A total of 339 customers experienced a power outage as a result of the incident.  The ensuing fire was contained to the pole, and it is unknown who suppressed the fire   A PG&amp;E Crew replaced the primary crossarm on October 18, 2021."/>
    <s v="PG&amp;E"/>
    <s v="Other"/>
    <s v="Crossarm"/>
    <s v="D"/>
    <s v="D"/>
    <s v="Structure-PG&amp;E only"/>
    <s v="NO FIRE UPON ARRIVAL RELEASED FD"/>
    <m/>
    <m/>
    <m/>
    <m/>
    <s v="Contamination"/>
    <s v="Contamination"/>
    <s v="Tracking"/>
    <s v="Y"/>
    <s v="Overhead"/>
    <x v="0"/>
    <s v="Crossarm"/>
    <s v="CROSSARM"/>
    <n v="102276338"/>
    <s v=" "/>
    <x v="0"/>
    <n v="38.280776576299999"/>
    <n v="-122.2968809745"/>
    <s v="Napa"/>
    <s v="BASALT 1106"/>
    <n v="12000"/>
    <s v="BASALT 1106CB"/>
    <x v="0"/>
    <s v="Unknown"/>
    <s v="Urban"/>
    <s v="Grass Fuel Model"/>
    <s v="Grass in franchise strip, sidewalk "/>
    <s v="N"/>
    <s v="Atlas 2017, Nuns 2017"/>
    <m/>
    <m/>
    <m/>
    <s v="N"/>
    <s v="N"/>
    <m/>
    <m/>
    <s v="2021-10-19"/>
    <m/>
    <m/>
    <m/>
    <m/>
    <m/>
    <m/>
    <m/>
    <m/>
    <m/>
    <m/>
    <m/>
    <m/>
    <m/>
    <m/>
    <m/>
    <m/>
    <m/>
    <m/>
    <m/>
    <s v="  "/>
    <s v="NORTH BAY"/>
    <s v="NAPA 02"/>
    <m/>
    <n v="44489"/>
    <s v="1499989"/>
    <s v="T005425980"/>
    <s v="545"/>
    <s v="S MINAHEN ST"/>
    <s v="NAPA"/>
    <n v="38.280940000000001"/>
    <n v="-122.29564999999999"/>
    <s v="KXAW"/>
    <s v="ANDREWS, KYLE"/>
    <s v="042461106"/>
    <m/>
    <n v="9002"/>
    <m/>
    <s v="Field Remarks: MADE TAG FOR CREW TO REPLACE 2 NG PRIMARY CROSSARMS, PICTURES SENT TO SUPERVISOR ; Dispatcher Remarks: nan; Office Remarks: A:AXS OK;X:IMOLA;R:ARCING WIRES AT STREETSIDE SIDEWALK "/>
    <m/>
    <m/>
    <m/>
    <m/>
    <m/>
    <m/>
    <m/>
    <m/>
    <m/>
    <m/>
    <m/>
    <m/>
    <m/>
    <m/>
    <m/>
    <m/>
    <m/>
    <m/>
    <m/>
    <m/>
    <m/>
    <m/>
    <m/>
    <m/>
    <m/>
    <m/>
    <m/>
    <m/>
    <m/>
    <m/>
    <s v="FIRE, POLE"/>
    <s v="CROSSARM, WOOD"/>
    <m/>
    <s v="  "/>
    <m/>
    <m/>
    <m/>
    <m/>
    <m/>
    <m/>
    <m/>
    <m/>
    <m/>
    <m/>
    <m/>
    <m/>
    <m/>
    <m/>
    <m/>
    <m/>
    <m/>
    <m/>
    <m/>
    <m/>
    <m/>
    <m/>
    <m/>
    <m/>
    <m/>
    <m/>
    <m/>
    <m/>
    <m/>
    <m/>
    <m/>
    <m/>
    <m/>
    <m/>
    <m/>
    <m/>
    <m/>
    <m/>
    <m/>
    <m/>
    <m/>
    <m/>
    <m/>
    <m/>
    <m/>
    <m/>
    <m/>
  </r>
  <r>
    <n v="1939"/>
    <s v="DLY6"/>
    <s v="3 - QC Complete"/>
    <n v="44551"/>
    <n v="44617"/>
    <s v="Primary crossarm fire due to tracking. The ensuing fire appears to be limited to PG&amp;E assets. This informaiton is preliminary."/>
    <s v="\\fxshare-nas05\quotashare-fs01\ESA\5 - Ignition Tracking\2021_Ignition_QC_Folders\20211017_1499989_nan_nan_T005425980"/>
    <s v=" "/>
    <s v="Y"/>
    <s v="DLY6"/>
    <s v="UDPATED CREATE TIME, OUTAGE TIME, FO ID"/>
    <n v="44551"/>
    <m/>
    <s v="Not In Scope"/>
    <m/>
    <m/>
    <m/>
    <m/>
    <m/>
    <m/>
    <m/>
    <m/>
    <m/>
    <m/>
    <m/>
    <m/>
    <m/>
    <m/>
    <m/>
    <m/>
    <m/>
    <m/>
    <m/>
    <m/>
    <m/>
    <m/>
    <m/>
    <m/>
    <m/>
    <m/>
    <m/>
    <m/>
    <m/>
    <m/>
    <m/>
    <m/>
    <s v="N"/>
    <m/>
    <m/>
    <m/>
    <m/>
    <m/>
    <m/>
    <s v="N"/>
    <m/>
    <m/>
    <m/>
    <m/>
    <m/>
    <m/>
    <s v=" "/>
    <x v="69"/>
    <s v="20:20:00"/>
    <n v="44486"/>
    <s v="21:24:00"/>
    <s v="FAS"/>
    <s v="Y"/>
    <s v="N"/>
    <n v="1499989"/>
    <s v="21-0132201"/>
    <m/>
    <s v="T005425980, T005426009, T005426038, T005426049"/>
    <n v="122218870"/>
    <m/>
    <m/>
    <m/>
    <s v=" "/>
    <x v="0"/>
    <x v="0"/>
    <s v="N"/>
    <s v="N"/>
    <s v="N"/>
    <s v="On October 17, 2021 at 20:20 hours, a PG&amp;E Troubleman was dispatched to the Basalt 1106, a 12kV Distribution Circuit on South Minahen Street, near Barry Street in Napa in response to reports of arcing wires. Initial analysis indicates tracking caused the ignition.  Upon further investigation, the troubleman found the crossarms had burned as a result of tracking.  A total of 339 customers experienced a power outage as a result of the incident.  The ensuing fire was contained to the pole, and it is unknown who suppressed the fire   A PG&amp;E Crew replaced the crossarm on October 18, 2021."/>
    <s v="PG&amp;E"/>
    <s v="Other"/>
    <s v="Crossarm"/>
    <s v="D"/>
    <s v="D"/>
    <s v="Structure-PG&amp;E only"/>
    <s v="NO FIRE UPON ARRIVAL RELEASED FD"/>
    <m/>
    <m/>
    <m/>
    <m/>
    <s v="Contamination"/>
    <s v="Contamination"/>
    <s v="Tracking"/>
    <s v="Y"/>
    <s v="Overhead"/>
    <x v="0"/>
    <s v="Crossarm"/>
    <s v="Crossarm"/>
    <n v="102276362"/>
    <s v=" "/>
    <x v="0"/>
    <n v="38.280046158099999"/>
    <n v="-122.2955733635"/>
    <s v="Napa"/>
    <s v="BASALT 1106"/>
    <n v="12000"/>
    <s v="BASALT 1106CB"/>
    <x v="0"/>
    <s v="Unknown"/>
    <s v="Urban"/>
    <s v="Fire-resistive fuel bed"/>
    <s v="dry franchise strip, sidewalk "/>
    <s v="N"/>
    <s v="Atlas 2017, Nuns 2017"/>
    <m/>
    <m/>
    <m/>
    <s v="N"/>
    <s v="N"/>
    <m/>
    <m/>
    <s v="2021-10-19"/>
    <m/>
    <m/>
    <m/>
    <m/>
    <m/>
    <m/>
    <m/>
    <m/>
    <m/>
    <m/>
    <m/>
    <m/>
    <m/>
    <m/>
    <m/>
    <m/>
    <m/>
    <m/>
    <m/>
    <s v="  "/>
    <s v="NORTH BAY"/>
    <s v="NAPA 02"/>
    <m/>
    <n v="44489"/>
    <s v="1499989"/>
    <s v="T005425980"/>
    <s v="545"/>
    <s v="S MINAHEN ST"/>
    <s v="NAPA"/>
    <n v="38.280940000000001"/>
    <n v="-122.29564999999999"/>
    <s v="KXAW"/>
    <s v="ANDREWS, KYLE"/>
    <s v="042461106"/>
    <m/>
    <n v="9002"/>
    <m/>
    <s v="Field Remarks: MADE TAG FOR CREW TO REPLACE 2 NG PRIMARY CROSSARMS, PICTURES SENT TO SUPERVISOR ; Dispatcher Remarks: nan; Office Remarks: A:AXS OK;X:IMOLA;R:ARCING WIRES AT STREETSIDE SIDEWALK "/>
    <m/>
    <m/>
    <m/>
    <m/>
    <m/>
    <m/>
    <m/>
    <m/>
    <m/>
    <m/>
    <m/>
    <m/>
    <m/>
    <m/>
    <m/>
    <m/>
    <m/>
    <m/>
    <m/>
    <m/>
    <m/>
    <m/>
    <m/>
    <m/>
    <m/>
    <m/>
    <m/>
    <m/>
    <m/>
    <m/>
    <s v="FIRE, POLE"/>
    <s v="CROSSARM, WOOD"/>
    <m/>
    <s v="  "/>
    <m/>
    <m/>
    <m/>
    <m/>
    <m/>
    <m/>
    <m/>
    <m/>
    <m/>
    <m/>
    <m/>
    <m/>
    <m/>
    <m/>
    <m/>
    <m/>
    <m/>
    <m/>
    <m/>
    <m/>
    <m/>
    <m/>
    <m/>
    <m/>
    <m/>
    <m/>
    <m/>
    <m/>
    <m/>
    <m/>
    <m/>
    <m/>
    <m/>
    <m/>
    <m/>
    <m/>
    <m/>
    <m/>
    <m/>
    <m/>
    <m/>
    <m/>
    <m/>
    <m/>
    <m/>
    <m/>
    <m/>
  </r>
  <r>
    <n v="1938"/>
    <s v="DLY6"/>
    <s v="3 - QC Complete"/>
    <n v="44550"/>
    <n v="44617"/>
    <s v="Crossarm fire likely due to tracking. The ensuing fire appears to be limited to PG&amp;E assets. This information is preliminary."/>
    <s v="\\fxshare-nas05\quotashare-fs01\ESA\5 - Ignition Tracking\2021_Ignition_QC_Folders\20211017_1500033_nan_nan_T005425967"/>
    <s v=" "/>
    <s v="Y"/>
    <s v="DLY6"/>
    <s v="UPDATED CREATE TIME, OUTAGE TIME"/>
    <n v="44550"/>
    <m/>
    <s v="Not In Scope"/>
    <m/>
    <m/>
    <m/>
    <m/>
    <m/>
    <m/>
    <m/>
    <m/>
    <m/>
    <m/>
    <m/>
    <m/>
    <m/>
    <m/>
    <m/>
    <m/>
    <m/>
    <m/>
    <m/>
    <m/>
    <m/>
    <m/>
    <m/>
    <m/>
    <m/>
    <m/>
    <m/>
    <m/>
    <m/>
    <m/>
    <m/>
    <m/>
    <s v="N"/>
    <m/>
    <m/>
    <m/>
    <m/>
    <m/>
    <m/>
    <s v="N"/>
    <m/>
    <m/>
    <m/>
    <m/>
    <m/>
    <m/>
    <s v=" "/>
    <x v="69"/>
    <s v="20:14:00"/>
    <n v="44486"/>
    <s v="21:15:00"/>
    <s v="FAS"/>
    <s v="Y"/>
    <s v="N"/>
    <n v="1500033"/>
    <s v="21-0132190"/>
    <m/>
    <s v="T005425967"/>
    <n v="122218840"/>
    <m/>
    <m/>
    <m/>
    <s v=" "/>
    <x v="0"/>
    <x v="0"/>
    <s v="N"/>
    <s v="N"/>
    <s v="N"/>
    <s v="On October 17, 2021 at 20:14 hours, a PG&amp;E Troubleman was dispatched to the Castroville 2103, a 21kV Distribution Circuit on Geil Street near Union Street in Castroville in response to a pole fire. Initial analysis indicates tracking caused the ignition.   This ignition started at the hardware that secures the crossarm.  As the hardware and pole center burned, it compromised the crossarm causing it to become detached.   As a result of this incident, 132 customers experienced a power outage.  The ensuing fire was contained to the pole and it is unknown who suppressed the fire. A PG&amp;E Crew replaced the transformer, the crossarm, cut out and installed a pole top extension.  All repairs were completed on October 18, 2021."/>
    <s v="PG&amp;E"/>
    <s v="Other"/>
    <s v="Crossarm"/>
    <s v="D"/>
    <s v="D"/>
    <s v="Structure-PG&amp;E only"/>
    <s v="POLE TOP BURNT OFF"/>
    <m/>
    <m/>
    <m/>
    <m/>
    <s v="Contamination"/>
    <s v="Contamination"/>
    <s v="Tracking"/>
    <s v="Y"/>
    <s v="Overhead"/>
    <x v="0"/>
    <s v="Crossarm"/>
    <s v="Pole, Transformer, Crossarm, Cutout"/>
    <n v="101713407"/>
    <s v=" "/>
    <x v="0"/>
    <n v="36.765736230800002"/>
    <n v="-121.7524905067"/>
    <s v="Monterey"/>
    <s v="CASTROVILLE 2103"/>
    <n v="21000"/>
    <s v="CASTROVILLE 2103CB"/>
    <x v="0"/>
    <s v="Unknown"/>
    <s v="Urban"/>
    <s v="Grass Fuel Model"/>
    <s v="Low dry veg/weeds, sidewalk "/>
    <s v="N"/>
    <m/>
    <m/>
    <m/>
    <m/>
    <s v="N"/>
    <s v="N"/>
    <m/>
    <m/>
    <s v="2021-10-19"/>
    <m/>
    <m/>
    <m/>
    <m/>
    <m/>
    <m/>
    <m/>
    <m/>
    <m/>
    <m/>
    <m/>
    <m/>
    <m/>
    <m/>
    <m/>
    <m/>
    <m/>
    <m/>
    <m/>
    <s v="  "/>
    <s v="CENTRAL COAST"/>
    <s v="SALINAS 01"/>
    <m/>
    <n v="44489"/>
    <s v="1500033"/>
    <s v="T005425967"/>
    <s v="11299"/>
    <s v="UNION ST"/>
    <s v="CASTROVILLE"/>
    <n v="36.767029999999998"/>
    <n v="-121.75369000000001"/>
    <s v="M3S1"/>
    <s v="SCHERER, MARK"/>
    <s v="182352103"/>
    <m/>
    <n v="9002"/>
    <m/>
    <s v="Field Remarks: POLE TOP BURNT OFF; Dispatcher Remarks: nan; Office Remarks: A:DOGS;X:GYLE , UNION;R:POLE ON FIRE | AXS DOGS | WINDY/DRY VEG | XST GYLE , UNION, PWR-Y "/>
    <m/>
    <m/>
    <m/>
    <m/>
    <m/>
    <m/>
    <m/>
    <m/>
    <m/>
    <m/>
    <m/>
    <m/>
    <m/>
    <m/>
    <m/>
    <m/>
    <m/>
    <m/>
    <m/>
    <m/>
    <m/>
    <m/>
    <m/>
    <m/>
    <m/>
    <m/>
    <m/>
    <m/>
    <m/>
    <m/>
    <s v="OVERHEAD"/>
    <s v="POLE-WOOD"/>
    <m/>
    <s v="  "/>
    <m/>
    <m/>
    <m/>
    <m/>
    <m/>
    <m/>
    <m/>
    <m/>
    <m/>
    <m/>
    <m/>
    <m/>
    <m/>
    <m/>
    <m/>
    <m/>
    <m/>
    <m/>
    <m/>
    <m/>
    <m/>
    <m/>
    <m/>
    <m/>
    <m/>
    <m/>
    <m/>
    <m/>
    <m/>
    <m/>
    <m/>
    <m/>
    <m/>
    <m/>
    <m/>
    <m/>
    <m/>
    <m/>
    <m/>
    <m/>
    <m/>
    <m/>
    <m/>
    <m/>
    <m/>
    <m/>
    <m/>
  </r>
  <r>
    <n v="1937"/>
    <s v="DLY6"/>
    <s v="3 - QC Complete"/>
    <n v="44550"/>
    <n v="44617"/>
    <s v="Crossarm fire likely due to tracking. The ensuing fire appears to be limited to PG&amp;E assets. This information is preliminary."/>
    <s v="\\fxshare-nas05\quotashare-fs01\ESA\5 - Ignition Tracking\2021_Ignition_QC_Folders\20211017_1500062_nan_nan_T005425949"/>
    <s v=" "/>
    <s v="Y"/>
    <s v="DLY6"/>
    <s v="UPDATED CREATE TIME, OUTAGE TIME, FO ID "/>
    <n v="44550"/>
    <m/>
    <s v="Not In Scope"/>
    <m/>
    <m/>
    <m/>
    <m/>
    <m/>
    <m/>
    <m/>
    <m/>
    <m/>
    <m/>
    <m/>
    <m/>
    <m/>
    <m/>
    <m/>
    <m/>
    <m/>
    <m/>
    <m/>
    <m/>
    <m/>
    <m/>
    <m/>
    <m/>
    <m/>
    <m/>
    <m/>
    <m/>
    <m/>
    <m/>
    <m/>
    <m/>
    <s v="N"/>
    <m/>
    <m/>
    <m/>
    <m/>
    <m/>
    <m/>
    <s v="N"/>
    <m/>
    <m/>
    <m/>
    <m/>
    <m/>
    <m/>
    <s v=" "/>
    <x v="69"/>
    <s v="20:05:00"/>
    <n v="44486"/>
    <s v="19:58:00"/>
    <s v="FAS"/>
    <s v="Y"/>
    <s v="N"/>
    <n v="1500062"/>
    <s v="21-0132204"/>
    <m/>
    <s v="T005425949, T005426579, T005425947, T005425945"/>
    <n v="122219814"/>
    <m/>
    <m/>
    <m/>
    <s v=" "/>
    <x v="0"/>
    <x v="0"/>
    <s v="N"/>
    <s v="N"/>
    <s v="N"/>
    <s v="On October 17, 2021 at 20:03 hours, a PG&amp;E Troubleman was dispatched to the Grant 1108, a 12kV Distribution Circuit on Via Amigos, northeast of Via Lucas in San Lorenzo in response to reports of a pole fire.  Initial analysis indicates tracking caused the ignition.   The troubleman found the end of the crossarm burnt off, resulting in the primary lines to fall and rest on the secondary lines.   This incident resulted in 160 customers losing power.  The ignition was contained to the pole and it is unknow who suppressed the fire.  A PG&amp;E Hired Contract Crew replaced services to four homes in the area, and the primary crossarm on October 18, 202"/>
    <s v="PG&amp;E"/>
    <s v="Other"/>
    <s v="Crossarm"/>
    <s v="D"/>
    <s v="D"/>
    <s v="Structure-PG&amp;E only"/>
    <s v="Found end of crossarm burned off, Primary laying in secondary."/>
    <m/>
    <m/>
    <m/>
    <m/>
    <s v="Contamination"/>
    <s v="Contamination"/>
    <s v="Tracking"/>
    <m/>
    <s v="Overhead"/>
    <x v="0"/>
    <s v="Crossarm"/>
    <s v="CROSSARM "/>
    <n v="100918297"/>
    <s v=" "/>
    <x v="0"/>
    <n v="37.672741635599998"/>
    <n v="-122.14276123410001"/>
    <s v="Alameda"/>
    <s v="GRANT 1108"/>
    <n v="12000"/>
    <s v="GRANT 1108CB"/>
    <x v="0"/>
    <s v="Unknown"/>
    <s v="Urban"/>
    <s v="Fire-resistive fuel bed"/>
    <s v="Sidewalk / Pavement"/>
    <s v="N"/>
    <m/>
    <m/>
    <m/>
    <m/>
    <s v="N"/>
    <s v="N"/>
    <m/>
    <m/>
    <s v="2021-10-19"/>
    <m/>
    <m/>
    <m/>
    <m/>
    <m/>
    <m/>
    <m/>
    <m/>
    <m/>
    <m/>
    <m/>
    <m/>
    <m/>
    <m/>
    <m/>
    <m/>
    <m/>
    <m/>
    <m/>
    <s v="  "/>
    <s v="MISSION"/>
    <s v="HAYWARD 04"/>
    <m/>
    <n v="44489"/>
    <s v="1500062"/>
    <s v="T005425949"/>
    <s v="1704"/>
    <s v="VIA AMIGOS"/>
    <s v="SAN LORENZO"/>
    <n v="37.675049999999999"/>
    <n v="-122.14164"/>
    <s v="PWW6"/>
    <s v="WASSON, PHILIP "/>
    <s v="014381108"/>
    <m/>
    <n v="9002"/>
    <m/>
    <s v="Field Remarks: need crew to replace x arm ; Dispatcher Remarks: nan; Office Remarks: A:AXS OK;X:FROCKMEN;R:FIRE AT POLE ., PWR-Y "/>
    <m/>
    <m/>
    <m/>
    <m/>
    <m/>
    <m/>
    <m/>
    <m/>
    <m/>
    <m/>
    <m/>
    <m/>
    <m/>
    <m/>
    <m/>
    <m/>
    <m/>
    <m/>
    <m/>
    <m/>
    <m/>
    <m/>
    <m/>
    <m/>
    <m/>
    <m/>
    <m/>
    <m/>
    <m/>
    <m/>
    <s v="FIRE, POLE"/>
    <s v="CROSSARM, WOOD"/>
    <m/>
    <s v="  "/>
    <m/>
    <m/>
    <m/>
    <m/>
    <m/>
    <m/>
    <m/>
    <m/>
    <m/>
    <m/>
    <m/>
    <m/>
    <m/>
    <m/>
    <m/>
    <m/>
    <m/>
    <m/>
    <m/>
    <m/>
    <m/>
    <m/>
    <m/>
    <m/>
    <m/>
    <m/>
    <m/>
    <m/>
    <m/>
    <m/>
    <m/>
    <m/>
    <m/>
    <m/>
    <m/>
    <m/>
    <m/>
    <m/>
    <m/>
    <m/>
    <m/>
    <m/>
    <m/>
    <m/>
    <m/>
    <m/>
    <m/>
  </r>
  <r>
    <n v="1936"/>
    <s v="DLY6"/>
    <s v="3 - QC Complete"/>
    <n v="44550"/>
    <n v="44617"/>
    <s v="Crossarm fire likely due to tracking. The ensuing fire appears to be limited to PG&amp;E assets. This information is preliminary."/>
    <s v="\\fxshare-nas05\quotashare-fs01\ESA\5 - Ignition Tracking\2021_Ignition_QC_Folders\20211017_1500196_nan_nan_T005425936"/>
    <s v=" "/>
    <s v="Y"/>
    <s v="DLY6"/>
    <s v="UPDATED CREATE TIME AND OUTAGE TIME "/>
    <m/>
    <m/>
    <s v="Not In Scope"/>
    <m/>
    <m/>
    <m/>
    <m/>
    <m/>
    <m/>
    <m/>
    <m/>
    <m/>
    <m/>
    <m/>
    <m/>
    <m/>
    <m/>
    <m/>
    <m/>
    <m/>
    <m/>
    <m/>
    <m/>
    <m/>
    <m/>
    <m/>
    <m/>
    <m/>
    <m/>
    <m/>
    <m/>
    <m/>
    <m/>
    <m/>
    <m/>
    <s v="N"/>
    <m/>
    <m/>
    <m/>
    <m/>
    <m/>
    <m/>
    <s v="N"/>
    <m/>
    <m/>
    <m/>
    <m/>
    <m/>
    <m/>
    <s v=" "/>
    <x v="69"/>
    <s v="20:00:00"/>
    <n v="44486"/>
    <s v="20:32:00"/>
    <s v="FAS"/>
    <s v="Y"/>
    <s v="N"/>
    <n v="1500196"/>
    <s v="21-0132172"/>
    <m/>
    <s v="T005425936"/>
    <n v="122218320"/>
    <m/>
    <m/>
    <m/>
    <s v=" "/>
    <x v="0"/>
    <x v="0"/>
    <s v="N"/>
    <s v="N"/>
    <s v="N"/>
    <s v="On October 17, 2021 at 20:00 hours, a PG&amp;E Troubleman was dispatched to the Parkway 1101, a 12kV Distribution Circuit off of Sawyer Street near Griffin Drive in Vallejo in response to an area outage. Initial analysis indicates tracking caused the ignition. Upon further investigation from it was identified the ignition point was at the connecting hardware causing the crossarm to fail.   This incident caused a power loss for 68 customers in the area.  The ensuing fire was contained to the power pole and it is unknown who suppressed the fire.  A PG&amp;E Crew replaced the crossarm with a composite crossarm on October 18, 2021."/>
    <s v="PG&amp;E"/>
    <s v="Other"/>
    <s v="Crossarm"/>
    <s v="D"/>
    <s v="D"/>
    <s v="Structure-PG&amp;E only"/>
    <s v="Burned crossarm "/>
    <m/>
    <m/>
    <m/>
    <m/>
    <s v="Contamination"/>
    <s v="Contamination"/>
    <s v="Tracking"/>
    <s v="Y"/>
    <s v="Overhead"/>
    <x v="0"/>
    <s v="Crossarm"/>
    <s v="Crossarm"/>
    <n v="102261439"/>
    <s v=" "/>
    <x v="0"/>
    <n v="38.1425954877"/>
    <n v="-122.2309207512"/>
    <s v="Solano"/>
    <s v="PARKWAY 1101"/>
    <n v="12000"/>
    <s v="PARKWAY 1101688"/>
    <x v="0"/>
    <s v="Unknown"/>
    <s v="Urban"/>
    <s v="Timber fuel model"/>
    <s v="asphalt, palm tree"/>
    <s v="N"/>
    <m/>
    <m/>
    <m/>
    <m/>
    <s v="N"/>
    <s v="N"/>
    <m/>
    <m/>
    <s v="2021-10-19"/>
    <m/>
    <m/>
    <m/>
    <m/>
    <m/>
    <m/>
    <m/>
    <m/>
    <m/>
    <m/>
    <m/>
    <m/>
    <m/>
    <m/>
    <m/>
    <m/>
    <m/>
    <m/>
    <m/>
    <s v="  "/>
    <s v="NORTH BAY"/>
    <s v="VALLEJO 04"/>
    <m/>
    <n v="44489"/>
    <s v="1500196"/>
    <s v="T005425936"/>
    <s v="1990"/>
    <s v="GRIFFIN DR"/>
    <s v="VALLEJO"/>
    <n v="38.141959999999997"/>
    <n v="-122.23076"/>
    <s v="FBG4"/>
    <s v="GRIFFITH, FRANK"/>
    <s v="042051101"/>
    <m/>
    <n v="9111"/>
    <m/>
    <s v="Field Remarks: BURNED CROSSARM; Dispatcher Remarks: nan; Office Remarks: SMART MTR AUTO-GENERATED TAG "/>
    <m/>
    <m/>
    <m/>
    <m/>
    <m/>
    <m/>
    <m/>
    <m/>
    <m/>
    <m/>
    <m/>
    <m/>
    <m/>
    <m/>
    <m/>
    <m/>
    <m/>
    <m/>
    <m/>
    <m/>
    <m/>
    <m/>
    <m/>
    <m/>
    <m/>
    <m/>
    <m/>
    <m/>
    <m/>
    <m/>
    <s v="FIRE, POLE"/>
    <s v="CROSSARM, WOOD"/>
    <m/>
    <s v="  "/>
    <m/>
    <m/>
    <m/>
    <m/>
    <m/>
    <m/>
    <m/>
    <m/>
    <m/>
    <m/>
    <m/>
    <m/>
    <m/>
    <m/>
    <m/>
    <m/>
    <m/>
    <m/>
    <m/>
    <m/>
    <m/>
    <m/>
    <m/>
    <m/>
    <m/>
    <m/>
    <m/>
    <m/>
    <m/>
    <m/>
    <m/>
    <m/>
    <m/>
    <m/>
    <m/>
    <m/>
    <m/>
    <m/>
    <m/>
    <m/>
    <m/>
    <m/>
    <m/>
    <m/>
    <m/>
    <m/>
    <m/>
  </r>
  <r>
    <n v="1935"/>
    <s v="DLY6"/>
    <s v="3 - QC Complete"/>
    <n v="44550"/>
    <n v="44617"/>
    <s v="Looks like TR8762386 is associated with TR8757880 that the two EC tags are linked to. Pole fires due to tracking. The ensuing fires appear to be limited to PG&amp;E assets. I will create another line item for the second pole that caught fire. This information is preliminary."/>
    <s v="\\fxshare-nas05\quotashare-fs01\ESA\5 - Ignition Tracking\2021_Ignition_QC_Folders\20211017_TR8762386_nan_nan_T005425938"/>
    <s v=" "/>
    <s v="Y"/>
    <s v="DLY6"/>
    <s v="UPDATED CREATE, OUTAGE TIME, OUTAGE ID, ILIS NUMBER, LAT/.LONG "/>
    <n v="44550"/>
    <m/>
    <s v="Not In Scope"/>
    <m/>
    <m/>
    <m/>
    <m/>
    <m/>
    <m/>
    <m/>
    <m/>
    <m/>
    <m/>
    <m/>
    <m/>
    <m/>
    <m/>
    <m/>
    <m/>
    <m/>
    <m/>
    <m/>
    <m/>
    <m/>
    <m/>
    <m/>
    <m/>
    <m/>
    <m/>
    <m/>
    <m/>
    <m/>
    <m/>
    <m/>
    <m/>
    <s v="N"/>
    <m/>
    <m/>
    <m/>
    <m/>
    <m/>
    <m/>
    <s v="N"/>
    <m/>
    <m/>
    <m/>
    <m/>
    <m/>
    <m/>
    <s v=" "/>
    <x v="69"/>
    <s v="20:01:00"/>
    <n v="44486"/>
    <s v="23:13:00"/>
    <s v="FAS"/>
    <s v="Y"/>
    <s v="N"/>
    <s v="1500419, 'TR8762386, TR8757880"/>
    <s v="21-0132247"/>
    <m/>
    <s v="T005425938"/>
    <n v="122218274"/>
    <m/>
    <m/>
    <m/>
    <s v=" "/>
    <x v="0"/>
    <x v="0"/>
    <s v="N"/>
    <s v="N"/>
    <s v="N"/>
    <s v="On October 17, 2021 at 20:01 hours, a PG&amp;E Troubleman was dispatched to the San Mateo 2102, a 21kV Distribution Circuit on Howard Avenue near Bloomfield Road in San Mateo in response to a pole fire.  Initial analysis indicates tracking caused the ignition. This index is related to a storm incident, and caused 695 customers to experience a power loss.   The ensuing fire was contained to the pole in size, however who suppressed the fire is unknown.   A PG&amp;E Crew replaced the pole October 18, 2021."/>
    <s v="PG&amp;E"/>
    <s v="Other"/>
    <s v="Pole"/>
    <s v="D"/>
    <s v="D"/>
    <s v="Structure-PG&amp;E only"/>
    <s v="None "/>
    <m/>
    <m/>
    <m/>
    <m/>
    <s v="Contamination"/>
    <s v="Contamination"/>
    <s v="Tracking"/>
    <s v="Y"/>
    <s v="Overhead"/>
    <x v="0"/>
    <s v="Pole"/>
    <s v="pole "/>
    <n v="100305024"/>
    <s v=" "/>
    <x v="0"/>
    <n v="37.581870219899997"/>
    <n v="-122.3392066958"/>
    <s v="San Mateo"/>
    <s v="SAN MATEO 2102"/>
    <n v="21000"/>
    <s v="SAN MATEO 2102897982"/>
    <x v="0"/>
    <s v="Unknown"/>
    <s v="Urban"/>
    <s v="Fire-resistive fuel bed"/>
    <s v="Sidewalk / Pavement"/>
    <s v="N"/>
    <m/>
    <m/>
    <m/>
    <m/>
    <s v="N"/>
    <s v="N"/>
    <m/>
    <m/>
    <s v="2021-10-19"/>
    <m/>
    <m/>
    <m/>
    <m/>
    <m/>
    <m/>
    <m/>
    <m/>
    <m/>
    <m/>
    <m/>
    <m/>
    <m/>
    <m/>
    <m/>
    <m/>
    <m/>
    <m/>
    <m/>
    <s v="  "/>
    <s v="PENINSULA"/>
    <s v="SAN CARLOS 03"/>
    <m/>
    <n v="44489"/>
    <s v="TR8762386"/>
    <s v="T005425938"/>
    <s v="UNKNOWN"/>
    <s v="BLOOMFIELD RD "/>
    <s v="BURLINGAME"/>
    <m/>
    <m/>
    <s v="LAFN"/>
    <s v="FULLER, LLOYD "/>
    <m/>
    <m/>
    <n v="9111"/>
    <m/>
    <s v="Field Remarks: TWO LOCATIONS,  TAGS SUBMITTED VIA COMPLIANCE INSPECTOR ON SITE; Dispatcher Remarks: nan; Office Remarks: AXS-NA FD NROUTE FOR 2NDPOLE FIRE ON BLOOMFIELD "/>
    <m/>
    <m/>
    <m/>
    <m/>
    <m/>
    <m/>
    <m/>
    <m/>
    <m/>
    <m/>
    <m/>
    <m/>
    <m/>
    <m/>
    <m/>
    <m/>
    <m/>
    <m/>
    <m/>
    <m/>
    <m/>
    <m/>
    <m/>
    <m/>
    <m/>
    <m/>
    <m/>
    <m/>
    <m/>
    <m/>
    <s v="FIRE, POLE"/>
    <s v="POLE-WOOD"/>
    <m/>
    <s v="  "/>
    <m/>
    <m/>
    <m/>
    <m/>
    <m/>
    <m/>
    <m/>
    <m/>
    <m/>
    <m/>
    <m/>
    <m/>
    <m/>
    <m/>
    <m/>
    <m/>
    <m/>
    <m/>
    <m/>
    <m/>
    <m/>
    <m/>
    <m/>
    <m/>
    <m/>
    <m/>
    <m/>
    <m/>
    <m/>
    <m/>
    <m/>
    <m/>
    <m/>
    <m/>
    <m/>
    <m/>
    <m/>
    <m/>
    <m/>
    <m/>
    <m/>
    <m/>
    <m/>
    <m/>
    <m/>
    <m/>
    <m/>
  </r>
  <r>
    <n v="1934"/>
    <s v="DLY6"/>
    <s v="3 - QC Complete"/>
    <n v="44550"/>
    <n v="44617"/>
    <s v="Looks like TR8762386 is associated with TR8757880 that the two EC tags are linked to. Pole fires due to tracking. The ensuing fires appear to be limited to PG&amp;E assets. I will create another line item for the second pole that caught fire. This information is preliminary."/>
    <s v="\\fxshare-nas05\quotashare-fs01\ESA\5 - Ignition Tracking\2021_Ignition_QC_Folders\20211017_TR8762386_nan_nan_T005425938"/>
    <s v=" "/>
    <s v="Y"/>
    <s v="DLY6"/>
    <s v="UPDATED CREATE, OUTAGE TIME, OUTAGE ID, ILIS NUMBER LAT/LONG "/>
    <n v="44550"/>
    <m/>
    <s v="Not In Scope"/>
    <m/>
    <m/>
    <m/>
    <m/>
    <m/>
    <m/>
    <m/>
    <m/>
    <m/>
    <m/>
    <m/>
    <m/>
    <m/>
    <m/>
    <m/>
    <m/>
    <m/>
    <m/>
    <m/>
    <m/>
    <m/>
    <m/>
    <m/>
    <m/>
    <m/>
    <m/>
    <m/>
    <m/>
    <m/>
    <m/>
    <m/>
    <m/>
    <s v="N"/>
    <m/>
    <m/>
    <m/>
    <m/>
    <m/>
    <m/>
    <s v="N"/>
    <m/>
    <m/>
    <m/>
    <m/>
    <m/>
    <m/>
    <s v=" "/>
    <x v="69"/>
    <s v="20:01:00"/>
    <n v="44486"/>
    <s v="23:13:00"/>
    <s v="FAS"/>
    <s v="Y"/>
    <s v="N"/>
    <s v="1500419. 'TR8762386, TR8757880"/>
    <s v="21-0132247"/>
    <m/>
    <s v="T005425938"/>
    <n v="122218277"/>
    <m/>
    <m/>
    <m/>
    <s v=" "/>
    <x v="0"/>
    <x v="0"/>
    <s v="N"/>
    <s v="N"/>
    <s v="N"/>
    <s v="On October 17, 2021 at 20:01 hours, a PG&amp;E Troubleman was dispatched to the San Mateo 2102, a 21kV Distribution Circuit on Bloomfield Road near Burlingame Avenue in San Mateo in response to a pole fire.  Initial analysis indicates tracking caused the ignition. This index is related to a storm incident, and caused 695 customers to experience a power loss.   The ensuing fire was contained to the pole in size, however who suppressed the fire is unknown.   A PG&amp;E Crew replaced the pole top extension, installed a new crossarm and cut out on October 18, 2021."/>
    <s v="PG&amp;E"/>
    <s v="Other"/>
    <s v="Pole"/>
    <s v="D"/>
    <s v="D"/>
    <s v="Structure-PG&amp;E only"/>
    <s v="NONE "/>
    <m/>
    <m/>
    <m/>
    <m/>
    <s v="Contamination"/>
    <s v="Contamination"/>
    <s v="Tracking"/>
    <s v="Y"/>
    <s v="Overhead"/>
    <x v="0"/>
    <s v="Pole"/>
    <s v="Pole top extension, new crossarm and cutout "/>
    <n v="100301956"/>
    <s v=" "/>
    <x v="0"/>
    <n v="37.582615230499997"/>
    <n v="-122.3405362302"/>
    <s v="San Mateo"/>
    <s v="SAN MATEO 2102"/>
    <n v="21000"/>
    <s v="SAN MATEO 2102897982"/>
    <x v="0"/>
    <s v="Unknown"/>
    <s v="Urban"/>
    <s v="Fire-resistive fuel bed"/>
    <s v="Sidewalk / Pavement"/>
    <s v="N"/>
    <m/>
    <m/>
    <m/>
    <m/>
    <s v="N"/>
    <s v="N"/>
    <m/>
    <m/>
    <s v="2021-10-19"/>
    <m/>
    <m/>
    <m/>
    <m/>
    <m/>
    <m/>
    <m/>
    <m/>
    <m/>
    <m/>
    <m/>
    <m/>
    <m/>
    <m/>
    <m/>
    <m/>
    <m/>
    <m/>
    <m/>
    <s v="  "/>
    <s v="PENINSULA"/>
    <s v="SAN CARLOS 03"/>
    <m/>
    <n v="44489"/>
    <s v="TR8762386"/>
    <s v="T005425938"/>
    <s v="UNKNOWN"/>
    <s v="BLOOMFIELD RD "/>
    <s v="BURLINGAME"/>
    <m/>
    <m/>
    <s v="LAFN"/>
    <s v="FULLER, LLOYD "/>
    <m/>
    <m/>
    <n v="9111"/>
    <m/>
    <s v="Field Remarks: TWO LOCATIONS,  TAGS SUBMITTED VIA COMPLIANCE INSPECTOR ON SITE; Dispatcher Remarks: nan; Office Remarks: AXS-NA FD NROUTE FOR 2NDPOLE FIRE ON BLOOMFIELD "/>
    <m/>
    <m/>
    <m/>
    <m/>
    <m/>
    <m/>
    <m/>
    <m/>
    <m/>
    <m/>
    <m/>
    <m/>
    <m/>
    <m/>
    <m/>
    <m/>
    <m/>
    <m/>
    <m/>
    <m/>
    <m/>
    <m/>
    <m/>
    <m/>
    <m/>
    <m/>
    <m/>
    <m/>
    <m/>
    <m/>
    <s v="FIRE, POLE"/>
    <s v="POLE-WOOD"/>
    <m/>
    <s v="  "/>
    <m/>
    <m/>
    <m/>
    <m/>
    <m/>
    <m/>
    <m/>
    <m/>
    <m/>
    <m/>
    <m/>
    <m/>
    <m/>
    <m/>
    <m/>
    <m/>
    <m/>
    <m/>
    <m/>
    <m/>
    <m/>
    <m/>
    <m/>
    <m/>
    <m/>
    <m/>
    <m/>
    <m/>
    <m/>
    <m/>
    <m/>
    <m/>
    <m/>
    <m/>
    <m/>
    <m/>
    <m/>
    <m/>
    <m/>
    <m/>
    <m/>
    <m/>
    <m/>
    <m/>
    <m/>
    <m/>
    <m/>
  </r>
  <r>
    <n v="1933"/>
    <s v="DLY6"/>
    <s v="3 - QC Complete"/>
    <n v="44547"/>
    <n v="44617"/>
    <s v="Crossarm fire likely due to tracking. The ensuing fire appears to be limited to PG&amp;E assets. This information is preliminary."/>
    <s v="\\fxshare-nas05\quotashare-fs01\ESA\5 - Ignition Tracking\2021_Ignition_QC_Folders\20211017_1500000_nan_nan_T005425897"/>
    <s v=" "/>
    <s v="Y"/>
    <s v="DLY6"/>
    <s v="UDPATED OUTAGE AND CREATE TIME, ADDED FO ID "/>
    <n v="44547"/>
    <m/>
    <s v="Not In Scope"/>
    <m/>
    <m/>
    <m/>
    <m/>
    <m/>
    <m/>
    <m/>
    <m/>
    <m/>
    <m/>
    <m/>
    <m/>
    <m/>
    <m/>
    <m/>
    <m/>
    <m/>
    <m/>
    <m/>
    <m/>
    <m/>
    <m/>
    <m/>
    <m/>
    <m/>
    <m/>
    <m/>
    <m/>
    <m/>
    <m/>
    <m/>
    <m/>
    <s v="N"/>
    <m/>
    <m/>
    <m/>
    <m/>
    <m/>
    <m/>
    <s v="N"/>
    <m/>
    <m/>
    <m/>
    <m/>
    <m/>
    <m/>
    <s v=" "/>
    <x v="69"/>
    <s v="19:40:00"/>
    <n v="44486"/>
    <s v="19:38:00"/>
    <s v="FAS"/>
    <s v="Y"/>
    <s v="N"/>
    <n v="1500000"/>
    <s v="21-0132232"/>
    <m/>
    <s v="T005425897, T005425898"/>
    <n v="122218885"/>
    <m/>
    <m/>
    <m/>
    <s v=" "/>
    <x v="0"/>
    <x v="0"/>
    <s v="N"/>
    <s v="N"/>
    <s v="N"/>
    <s v="On October 17, 2021  at 19:40 hours, a PG&amp;E Troubleman was dispatched to the Grant 1104, a 12kV Distribution Circuit on Via Barrett near Via Seco in San Lorezno in response to reports of hearing an explosion and transformer igniting. Initial analysis indicates tracking caused the ignition.  The ignition occurred at the hardware causing the primary crossarm to become detached from the structure. As a result of this incident, 165 customers experienced a power outage. The ensuing fire was limited to the crossarm it is unknown who suppressed the fire.  A PG&amp;E Crew replaced the primary crossarm on October 18, 2021."/>
    <s v="PG&amp;E"/>
    <s v="Other"/>
    <s v="Crossarm"/>
    <s v="D"/>
    <s v="D"/>
    <s v="Structure-PG&amp;E only"/>
    <s v="NONE "/>
    <m/>
    <m/>
    <m/>
    <m/>
    <s v="Contamination"/>
    <s v="Contamination"/>
    <s v="Tracking"/>
    <s v="Y"/>
    <s v="Overhead"/>
    <x v="0"/>
    <s v="Crossarm"/>
    <s v="Crossarm"/>
    <n v="100920209"/>
    <s v=" "/>
    <x v="0"/>
    <n v="37.676926066599997"/>
    <n v="-122.14434692339999"/>
    <s v="Alameda"/>
    <s v="GRANT 1104"/>
    <n v="12000"/>
    <s v="GRANT 1104CB"/>
    <x v="0"/>
    <s v="Unknown"/>
    <s v="Urban"/>
    <s v="Fire-resistive fuel bed"/>
    <s v="Sidewalk / Pavement"/>
    <s v="N"/>
    <m/>
    <m/>
    <m/>
    <m/>
    <s v="N"/>
    <s v="N"/>
    <m/>
    <m/>
    <s v="2021-10-19"/>
    <m/>
    <m/>
    <m/>
    <m/>
    <m/>
    <m/>
    <m/>
    <m/>
    <m/>
    <m/>
    <m/>
    <m/>
    <m/>
    <m/>
    <m/>
    <m/>
    <m/>
    <m/>
    <m/>
    <s v="  "/>
    <s v="MISSION"/>
    <s v="HAYWARD 04"/>
    <m/>
    <n v="44489"/>
    <s v="1500000"/>
    <s v="T005425897"/>
    <s v="1455"/>
    <s v="VIA BARRETT"/>
    <s v="SAN LORENZO"/>
    <n v="37.676909999999999"/>
    <n v="-122.14381"/>
    <s v="PWW6"/>
    <s v="WASSON, PHILIP "/>
    <s v="014381104"/>
    <m/>
    <n v="9002"/>
    <m/>
    <s v="Field Remarks: need crew to replace x arm; Dispatcher Remarks: nan; Office Remarks: A:LOCKED GATE;X:;R:SAW EXPLOSION; TRANSFORMER BLEW; FIRE DEPT ONSITE; BLUE SPARKS;, PWR-N "/>
    <m/>
    <m/>
    <m/>
    <m/>
    <m/>
    <m/>
    <m/>
    <m/>
    <m/>
    <m/>
    <m/>
    <m/>
    <m/>
    <m/>
    <m/>
    <m/>
    <m/>
    <m/>
    <m/>
    <m/>
    <m/>
    <m/>
    <m/>
    <m/>
    <m/>
    <m/>
    <m/>
    <m/>
    <m/>
    <m/>
    <s v="FIRE, POLE"/>
    <s v="CROSSARM, WOOD"/>
    <m/>
    <s v="  "/>
    <m/>
    <m/>
    <m/>
    <m/>
    <m/>
    <m/>
    <m/>
    <m/>
    <m/>
    <m/>
    <m/>
    <m/>
    <m/>
    <m/>
    <m/>
    <m/>
    <m/>
    <m/>
    <m/>
    <m/>
    <m/>
    <m/>
    <m/>
    <m/>
    <m/>
    <m/>
    <m/>
    <m/>
    <m/>
    <m/>
    <m/>
    <m/>
    <m/>
    <m/>
    <m/>
    <m/>
    <m/>
    <m/>
    <m/>
    <m/>
    <m/>
    <m/>
    <m/>
    <m/>
    <m/>
    <m/>
    <m/>
  </r>
  <r>
    <n v="1932"/>
    <s v="WMA7"/>
    <s v="3 - QC Complete"/>
    <n v="44571"/>
    <n v="44617"/>
    <s v="Crossarm fire likely due to tracking. The ensuing fire appears to be limited to PG&amp;E assets. This information is preliminary."/>
    <s v="\\fxshare-nas05\quotashare-fs01\ESA\5 - Ignition Tracking\2021_Ignition_QC_Folders\20211017_1499982_nan_nan_T005425885"/>
    <s v=" "/>
    <s v="Y"/>
    <s v="WMA7"/>
    <s v="Updated outage and create time from 07:35 to 19:35, Changed outage time to match FNL to 19:29.  Changed location of incident to 37.6796854596, -120.1476792599."/>
    <n v="44568"/>
    <m/>
    <s v="Not In Scope"/>
    <m/>
    <m/>
    <m/>
    <m/>
    <m/>
    <m/>
    <m/>
    <m/>
    <m/>
    <m/>
    <m/>
    <m/>
    <m/>
    <m/>
    <m/>
    <m/>
    <m/>
    <m/>
    <m/>
    <m/>
    <m/>
    <m/>
    <m/>
    <m/>
    <m/>
    <m/>
    <m/>
    <m/>
    <m/>
    <m/>
    <m/>
    <m/>
    <s v="N"/>
    <m/>
    <m/>
    <m/>
    <m/>
    <m/>
    <m/>
    <s v="Y"/>
    <n v="44568"/>
    <n v="44568"/>
    <s v="RXFH"/>
    <s v="Richard Franco (925) 250-8439"/>
    <s v="Rich FRANCO called on 1/7/22 at 11:15 AM.  FRANCO told me the cause of the fire was due to a storm event that moved through the area and caused some older dirty insulators to track to the crossmembers on the poles in three different locations.  FRANCO told me all the damage was contained to PG&amp;E assets and did not spread outside of the PG&amp;E system.  This information applies to Indexes 1930, 1931 and 1932."/>
    <m/>
    <s v=" "/>
    <x v="69"/>
    <s v="19:35:00"/>
    <n v="44486"/>
    <s v="19:29:00"/>
    <s v="FAS"/>
    <s v="Y"/>
    <s v="N"/>
    <n v="1499982"/>
    <s v="21-0132297"/>
    <m/>
    <s v="T005425885"/>
    <n v="122218989"/>
    <m/>
    <m/>
    <m/>
    <s v=" "/>
    <x v="0"/>
    <x v="0"/>
    <s v="N"/>
    <s v="N"/>
    <s v="N"/>
    <s v="On October 17, 2021 at 19:35 hours, a PG&amp;E Troubleman was dispatched to the GRANT 1105 12kV Distribution Circuit in the vicinities of Sayre St and Argonne St in San Leandro, CA in response to a pole fire. Initial analysis indicates tracking caused the ignition. During a storm event, older dirty insulators began to track to the crossmembers on the pole. The ensuing fire was contained to PG&amp;E assets and it is unknown who suppressed the fire. A PG&amp;E Crew replaced the crossarm on October 18, 2021. The responding troubleman responded to other pole fires due to tracking in the vicinity, see index 1930 and 1931."/>
    <s v="PG&amp;E"/>
    <s v="Other"/>
    <s v="Crossarm"/>
    <s v="D"/>
    <s v="D"/>
    <s v="Structure-PG&amp;E only"/>
    <s v="Burned Crossarm"/>
    <m/>
    <m/>
    <m/>
    <m/>
    <s v="Contamination"/>
    <s v="Contamination"/>
    <s v="Tracking"/>
    <s v="Y"/>
    <s v="Overhead"/>
    <x v="0"/>
    <s v="Crossarm"/>
    <s v="Crossarm"/>
    <n v="100922737"/>
    <s v=" "/>
    <x v="0"/>
    <n v="37.679685499999998"/>
    <n v="-122.14767929999999"/>
    <s v="Alameda"/>
    <s v="GRANT 1105"/>
    <n v="12000"/>
    <s v="GRANT 1105MR363"/>
    <x v="0"/>
    <s v="Unknown"/>
    <s v="Urban"/>
    <s v="Fire-resistive fuel bed"/>
    <s v="Grass in franchise strip, sidewalk"/>
    <s v="N"/>
    <m/>
    <m/>
    <m/>
    <s v="N/A "/>
    <s v="N"/>
    <s v="N"/>
    <m/>
    <m/>
    <s v="2021-10-19"/>
    <m/>
    <m/>
    <m/>
    <m/>
    <m/>
    <m/>
    <m/>
    <m/>
    <m/>
    <m/>
    <m/>
    <m/>
    <m/>
    <m/>
    <m/>
    <m/>
    <m/>
    <m/>
    <m/>
    <s v="  "/>
    <s v="MISSION"/>
    <s v="HAYWARD 01"/>
    <m/>
    <n v="44489"/>
    <s v="1499982"/>
    <s v="T005425885"/>
    <s v="1086"/>
    <s v="BRECKENRIDGE ST"/>
    <s v="SAN LEANDRO"/>
    <n v="37.681049999999999"/>
    <n v="-122.15009000000001"/>
    <s v="RXFH"/>
    <s v="FRANCO, RICH"/>
    <n v="14381105"/>
    <m/>
    <n v="9111"/>
    <m/>
    <s v="Field Remarks: CREW TO REPLACE XARMS 3 LOCATIONS INSIDE C/O'S 10731; Dispatcher Remarks: nan; Office Remarks: DOG &amp; GATE  POLE FIRE ON ST FIRE SPT ONSITE AXS DOG &amp; GATE XST END OVER REMAININ, PWR-N "/>
    <m/>
    <m/>
    <m/>
    <m/>
    <m/>
    <m/>
    <m/>
    <m/>
    <m/>
    <m/>
    <m/>
    <m/>
    <m/>
    <m/>
    <m/>
    <m/>
    <m/>
    <m/>
    <m/>
    <m/>
    <m/>
    <m/>
    <m/>
    <m/>
    <m/>
    <m/>
    <m/>
    <m/>
    <m/>
    <m/>
    <s v="FIRE, POLE"/>
    <s v="CROSSARM, WOOD"/>
    <m/>
    <s v="  "/>
    <m/>
    <m/>
    <m/>
    <m/>
    <m/>
    <m/>
    <m/>
    <m/>
    <m/>
    <m/>
    <m/>
    <m/>
    <m/>
    <m/>
    <m/>
    <m/>
    <m/>
    <m/>
    <m/>
    <m/>
    <m/>
    <m/>
    <m/>
    <m/>
    <m/>
    <m/>
    <m/>
    <m/>
    <m/>
    <m/>
    <m/>
    <m/>
    <m/>
    <m/>
    <m/>
    <m/>
    <m/>
    <m/>
    <m/>
    <m/>
    <m/>
    <m/>
    <m/>
    <m/>
    <m/>
    <m/>
    <m/>
  </r>
  <r>
    <n v="1931"/>
    <s v="WMA7"/>
    <s v="3 - QC Complete"/>
    <n v="44571"/>
    <n v="44617"/>
    <s v="Crossarm fire likely due to tracking. The ensuing fire appears to be limited to PG&amp;E assets. This information is preliminary."/>
    <s v="\\fxshare-nas05\quotashare-fs01\ESA\5 - Ignition Tracking\2021_Ignition_QC_Folders\20211017_1499982_nan_nan_T005425885"/>
    <s v=" "/>
    <s v="Y"/>
    <s v="WMA7"/>
    <s v="Updated outage and create time from 07:35 to 19:35, Changed outage time to match FNL to 19:29.  Changed location of incident to 37.68333485, -122.1451094"/>
    <n v="44571"/>
    <m/>
    <s v="Not In Scope"/>
    <m/>
    <m/>
    <m/>
    <m/>
    <m/>
    <m/>
    <m/>
    <m/>
    <m/>
    <m/>
    <m/>
    <m/>
    <m/>
    <m/>
    <m/>
    <m/>
    <m/>
    <m/>
    <m/>
    <m/>
    <m/>
    <m/>
    <m/>
    <m/>
    <m/>
    <m/>
    <m/>
    <m/>
    <m/>
    <m/>
    <m/>
    <m/>
    <s v="N"/>
    <m/>
    <m/>
    <m/>
    <m/>
    <m/>
    <m/>
    <s v="Y"/>
    <n v="44568"/>
    <n v="44568"/>
    <s v="RXFH"/>
    <s v="Richard Franco (925) 250-8439"/>
    <s v="Rich FRANCO called on 1/7/22 at 11:15 AM.  FRANCO told me the cause of the fire was due to a storm event that moved through the area and caused some older dirty insulators to track to the crossmembers on the poles in three different locations.  FRANCO told me all the damage was contained to PG&amp;E assets and did not spread outside of the PG&amp;E system.  This information applies to Indexes 1930, 1931 and 1932."/>
    <m/>
    <s v=" "/>
    <x v="69"/>
    <s v="19:35:00"/>
    <n v="44486"/>
    <s v="19:29:00"/>
    <s v="FAS"/>
    <s v="Y"/>
    <s v="N"/>
    <n v="1499982"/>
    <s v="21-0132297"/>
    <m/>
    <s v="T005425885"/>
    <n v="122219021"/>
    <m/>
    <m/>
    <m/>
    <s v=" "/>
    <x v="0"/>
    <x v="0"/>
    <s v="N"/>
    <s v="N"/>
    <s v="N"/>
    <s v="On October 17, 2021 at 19:35 hours, a PG&amp;E Troubleman was dispatched to the GRANT 1105 12kV Distribution Circuit in the vicinities of Belleau St and Maureen St in San Leandro, CA in response to a pole fire. Initial analysis indicates tracking caused the ignition. During a storm event, older dirty insulators began to track to the crossmembers on the pole. The ensuing fire was contained to PG&amp;E assets and it is unknown who suppressed the fire. A PG&amp;E Crew replaced the crossarm on October 18, 2021. The responding troubleman responded to other pole fires due to tracking in the vicinity, see index 1932 and 1930."/>
    <s v="PG&amp;E"/>
    <s v="Other"/>
    <s v="Crossarm"/>
    <s v="D"/>
    <s v="D"/>
    <s v="Structure-PG&amp;E only"/>
    <s v="Burned Crossarm"/>
    <m/>
    <m/>
    <m/>
    <m/>
    <s v="Contamination"/>
    <s v="Contamination"/>
    <s v="Tracking"/>
    <s v="Y"/>
    <s v="Overhead"/>
    <x v="0"/>
    <s v="Crossarm"/>
    <s v="Crossarm"/>
    <n v="100923609"/>
    <s v=" "/>
    <x v="0"/>
    <n v="37.683334850000001"/>
    <n v="-122.1451094"/>
    <s v="Alameda"/>
    <s v="GRANT 1105"/>
    <n v="12000"/>
    <s v="GRANT 1105MR363"/>
    <x v="0"/>
    <s v="Unknown"/>
    <s v="Urban"/>
    <s v="Fire-resistive fuel bed"/>
    <s v="Sidewalk &amp; Asphalt"/>
    <s v="N"/>
    <m/>
    <m/>
    <m/>
    <s v="N/A "/>
    <s v="N"/>
    <s v="N"/>
    <m/>
    <m/>
    <s v="2021-10-19"/>
    <m/>
    <m/>
    <m/>
    <m/>
    <m/>
    <m/>
    <m/>
    <m/>
    <m/>
    <m/>
    <m/>
    <m/>
    <m/>
    <m/>
    <m/>
    <m/>
    <m/>
    <m/>
    <m/>
    <s v="  "/>
    <s v="MISSION"/>
    <s v="HAYWARD 01"/>
    <m/>
    <n v="44489"/>
    <s v="1499982"/>
    <s v="T005425885"/>
    <s v="1086"/>
    <s v="BRECKENRIDGE ST"/>
    <s v="SAN LEANDRO"/>
    <n v="37.681049999999999"/>
    <n v="-122.15009000000001"/>
    <s v="RXFH"/>
    <s v="FRANCO, RICH"/>
    <n v="14381105"/>
    <m/>
    <n v="9111"/>
    <m/>
    <s v="Field Remarks: CREW TO REPLACE XARMS 3 LOCATIONS INSIDE C/O'S 10731; Dispatcher Remarks: nan; Office Remarks: DOG &amp; GATE  POLE FIRE ON ST FIRE SPT ONSITE AXS DOG &amp; GATE XST END OVER REMAININ, PWR-N "/>
    <m/>
    <m/>
    <m/>
    <m/>
    <m/>
    <m/>
    <m/>
    <m/>
    <m/>
    <m/>
    <m/>
    <m/>
    <m/>
    <m/>
    <m/>
    <m/>
    <m/>
    <m/>
    <m/>
    <m/>
    <m/>
    <m/>
    <m/>
    <m/>
    <m/>
    <m/>
    <m/>
    <m/>
    <m/>
    <m/>
    <s v="FIRE, POLE"/>
    <s v="CROSSARM, WOOD"/>
    <m/>
    <s v="  "/>
    <m/>
    <m/>
    <m/>
    <m/>
    <m/>
    <m/>
    <m/>
    <m/>
    <m/>
    <m/>
    <m/>
    <m/>
    <m/>
    <m/>
    <m/>
    <m/>
    <m/>
    <m/>
    <m/>
    <m/>
    <m/>
    <m/>
    <m/>
    <m/>
    <m/>
    <m/>
    <m/>
    <m/>
    <m/>
    <m/>
    <m/>
    <m/>
    <m/>
    <m/>
    <m/>
    <m/>
    <m/>
    <m/>
    <m/>
    <m/>
    <m/>
    <m/>
    <m/>
    <m/>
    <m/>
    <m/>
    <m/>
  </r>
  <r>
    <n v="1930"/>
    <s v="WMA7"/>
    <s v="3 - QC Complete"/>
    <n v="44571"/>
    <n v="44617"/>
    <s v="Pole fire likely due to tracking. The ensuing fire appears to be limited to PG&amp;E assets. This information is preliminary."/>
    <s v="\\fxshare-nas05\quotashare-fs01\ESA\5 - Ignition Tracking\2021_Ignition_QC_Folders\20211017_1499982_nan_nan_T005425885"/>
    <s v=" "/>
    <s v="Y"/>
    <s v="WMA7"/>
    <s v="Updated outage and create time from 07:35 to 19:35, Changed outage time to match FNL to 19:29.  Changed location of incident to 37.68027588, -122.1508478"/>
    <n v="44571"/>
    <m/>
    <s v="Not In Scope"/>
    <m/>
    <m/>
    <m/>
    <m/>
    <m/>
    <m/>
    <m/>
    <m/>
    <m/>
    <m/>
    <m/>
    <m/>
    <m/>
    <m/>
    <m/>
    <m/>
    <m/>
    <m/>
    <m/>
    <m/>
    <m/>
    <m/>
    <m/>
    <m/>
    <m/>
    <m/>
    <m/>
    <m/>
    <m/>
    <m/>
    <m/>
    <m/>
    <s v="N"/>
    <m/>
    <m/>
    <m/>
    <m/>
    <m/>
    <m/>
    <s v="Y"/>
    <n v="44568"/>
    <n v="44568"/>
    <s v="RXFH"/>
    <s v="Richard Franco (925) 250-8439"/>
    <s v="Rich FRANCO called on 1/7/22 at 11:15 AM.  FRANCO told me the cause of the fire was due to a storm event that moved through the area and caused some older dirty insulators to track to the crossmembers on the poles in three different locations.  FRANCO told me all the damage was contained to PG&amp;E assets and did not spread outside of the PG&amp;E system.  This information applies to Indexes 1930, 1931 and 1932."/>
    <m/>
    <s v=" "/>
    <x v="69"/>
    <s v="19:35:00"/>
    <n v="44486"/>
    <s v="19:29:00"/>
    <s v="FAS"/>
    <s v="Y"/>
    <s v="N"/>
    <n v="1499982"/>
    <s v="21-0132297"/>
    <m/>
    <s v="T005425885"/>
    <n v="122219020"/>
    <m/>
    <m/>
    <m/>
    <s v=" "/>
    <x v="0"/>
    <x v="0"/>
    <s v="N"/>
    <s v="N"/>
    <s v="N"/>
    <s v="On October 17, 2021 at 19:35 hours, a PG&amp;E Troubleman was dispatched to the GRANT 1105 12kV Distribution Circuit in the vicinities of Jutland St. and Belding St in San Leandro, CA in response to a pole fire. Initial analysis indicates tracking caused the ignition. During a storm event, older dirty insulators began to track to the crossmembers on the pole. The ensuing fire was contained to PG&amp;E assets and it is unknown who suppressed the fire. A PG&amp;E Crew replaced the crossarm and transformer on October 18, 2021. The responding troubleman responded to other pole fires due to tracking in the vicinity, see index 1932 and 1931."/>
    <s v="PG&amp;E"/>
    <s v="Other"/>
    <s v="Pole"/>
    <s v="D"/>
    <s v="D"/>
    <s v="Structure-PG&amp;E only"/>
    <s v="Burned Crossarm and Pole"/>
    <m/>
    <m/>
    <m/>
    <m/>
    <s v="Contamination"/>
    <s v="Contamination"/>
    <s v="Tracking"/>
    <s v="Y"/>
    <s v="Overhead"/>
    <x v="0"/>
    <s v="Crossarm"/>
    <s v="Crossarm, Transformer"/>
    <n v="100922741"/>
    <s v=" "/>
    <x v="0"/>
    <n v="37.680275880000003"/>
    <n v="-122.15084779999999"/>
    <s v="Alameda"/>
    <s v="GRANT 1105"/>
    <n v="12000"/>
    <s v="GRANT 1105MR363"/>
    <x v="0"/>
    <s v="Unknown"/>
    <s v="Urban"/>
    <s v="Fire-resistive fuel bed"/>
    <s v="Grass in franchise strip, sidewalk"/>
    <s v="N"/>
    <m/>
    <m/>
    <m/>
    <s v="N/A "/>
    <s v="N"/>
    <s v="N"/>
    <m/>
    <m/>
    <s v="2021-10-19"/>
    <m/>
    <m/>
    <m/>
    <m/>
    <m/>
    <m/>
    <m/>
    <m/>
    <m/>
    <m/>
    <m/>
    <m/>
    <m/>
    <m/>
    <m/>
    <m/>
    <m/>
    <m/>
    <m/>
    <s v="  "/>
    <s v="MISSION"/>
    <s v="HAYWARD 01"/>
    <m/>
    <n v="44489"/>
    <s v="1499982"/>
    <s v="T005425885"/>
    <s v="1086"/>
    <s v="BRECKENRIDGE ST"/>
    <s v="SAN LEANDRO"/>
    <n v="37.681049999999999"/>
    <n v="-122.15009000000001"/>
    <s v="RXFH"/>
    <s v="FRANCO, RICH"/>
    <n v="14381105"/>
    <m/>
    <n v="9111"/>
    <m/>
    <s v="Field Remarks: CREW TO REPLACE XARMS 3 LOCATIONS INSIDE C/O'S 10731; Dispatcher Remarks: nan; Office Remarks: DOG &amp; GATE  POLE FIRE ON ST FIRE SPT ONSITE AXS DOG &amp; GATE XST END OVER REMAININ, PWR-N "/>
    <m/>
    <m/>
    <m/>
    <m/>
    <m/>
    <m/>
    <m/>
    <m/>
    <m/>
    <m/>
    <m/>
    <m/>
    <m/>
    <m/>
    <m/>
    <m/>
    <m/>
    <m/>
    <m/>
    <m/>
    <m/>
    <m/>
    <m/>
    <m/>
    <m/>
    <m/>
    <m/>
    <m/>
    <m/>
    <m/>
    <s v="FIRE, POLE"/>
    <s v="CROSSARM, WOOD"/>
    <m/>
    <s v="  "/>
    <m/>
    <m/>
    <m/>
    <m/>
    <m/>
    <m/>
    <m/>
    <m/>
    <m/>
    <m/>
    <m/>
    <m/>
    <m/>
    <m/>
    <m/>
    <m/>
    <m/>
    <m/>
    <m/>
    <m/>
    <m/>
    <m/>
    <m/>
    <m/>
    <m/>
    <m/>
    <m/>
    <m/>
    <m/>
    <m/>
    <m/>
    <m/>
    <m/>
    <m/>
    <m/>
    <m/>
    <m/>
    <m/>
    <m/>
    <m/>
    <m/>
    <m/>
    <m/>
    <m/>
    <m/>
    <m/>
    <m/>
  </r>
  <r>
    <n v="1929"/>
    <s v="KRJ7"/>
    <s v="3 - QC Complete"/>
    <n v="44568"/>
    <n v="44617"/>
    <s v="Crossarm fire, likely related to tracking. Location of the fire is unknown as I was unable to locate a corrective tag but FAS tag states burned crossarm and pole fire. This information is preliminary."/>
    <s v="\\fxshare-nas05\quotashare-fs01\ESA\5 - Ignition Tracking\2021_Ignition_QC_Folders\20211017_TR8761207_nan_nan_T005425862"/>
    <s v=" "/>
    <s v="Y"/>
    <s v="KRJ7"/>
    <s v="Create time updated"/>
    <n v="44568"/>
    <m/>
    <s v="Not In Scope"/>
    <m/>
    <m/>
    <m/>
    <m/>
    <m/>
    <m/>
    <m/>
    <m/>
    <m/>
    <m/>
    <m/>
    <m/>
    <m/>
    <m/>
    <m/>
    <m/>
    <m/>
    <m/>
    <m/>
    <m/>
    <m/>
    <m/>
    <m/>
    <m/>
    <m/>
    <m/>
    <m/>
    <m/>
    <m/>
    <m/>
    <m/>
    <m/>
    <s v="N"/>
    <m/>
    <m/>
    <m/>
    <m/>
    <m/>
    <m/>
    <m/>
    <m/>
    <m/>
    <m/>
    <m/>
    <m/>
    <m/>
    <s v=" "/>
    <x v="69"/>
    <s v="19:25:00"/>
    <m/>
    <m/>
    <s v="FAS"/>
    <s v="Y"/>
    <s v="N"/>
    <s v="TR8761207"/>
    <m/>
    <m/>
    <s v="T005425862"/>
    <m/>
    <m/>
    <m/>
    <m/>
    <s v=" "/>
    <x v="0"/>
    <x v="0"/>
    <s v="N"/>
    <s v="N"/>
    <s v="N"/>
    <s v="On October 17, 2021 at 1925 hours, a PG&amp;E Troubleman was dispatched to the Clayton 2217 21kV Distribution Circuit on Granzotto Drive near Carlotta Drive, Concord in response to a pole fire reported by local fire department. Initial analysis indicates tracking caused the ignition. One crossarm of a set of doubles caught fire. The ensuing fire was contained to PG&amp;E assets and the fire was suppressed by PG&amp;E Troubleman. There were no damages to PG&amp;E equipment warranting repair. No outage resulted as a result of the ignition."/>
    <s v="PG&amp;E"/>
    <s v="Other"/>
    <s v="Crossarm"/>
    <s v="D"/>
    <s v="D"/>
    <s v="Structure-PG&amp;E only"/>
    <m/>
    <m/>
    <m/>
    <m/>
    <m/>
    <s v="Contamination"/>
    <s v="Contamination"/>
    <s v="Tracking"/>
    <s v="Y"/>
    <s v="Overhead"/>
    <x v="0"/>
    <s v="Crossarm"/>
    <s v="Crossarm"/>
    <n v="100463884"/>
    <s v=" "/>
    <x v="0"/>
    <n v="37.985624705600003"/>
    <n v="-122.0059315761"/>
    <s v="Contra Costa"/>
    <s v="CLAYTON 2217"/>
    <n v="21000"/>
    <s v="CLAYTON 221714102"/>
    <x v="0"/>
    <s v="Employee"/>
    <s v="Urban"/>
    <s v="Timber fuel model"/>
    <m/>
    <s v="N"/>
    <m/>
    <m/>
    <m/>
    <m/>
    <s v="N"/>
    <s v="N"/>
    <m/>
    <m/>
    <s v="2021-10-19"/>
    <m/>
    <m/>
    <m/>
    <m/>
    <m/>
    <m/>
    <m/>
    <m/>
    <m/>
    <m/>
    <m/>
    <m/>
    <m/>
    <m/>
    <m/>
    <m/>
    <m/>
    <m/>
    <m/>
    <s v="  "/>
    <s v="DIABLO"/>
    <s v="CONCORD 10"/>
    <m/>
    <n v="44489"/>
    <s v="TR8761207"/>
    <s v="T005425862"/>
    <s v="UNKNOWN"/>
    <s v="GRANZOTTO"/>
    <s v="CONCORD"/>
    <m/>
    <m/>
    <s v="S3CB"/>
    <s v="CULCASI, SAL"/>
    <m/>
    <m/>
    <n v="9111"/>
    <m/>
    <s v="Field Remarks: pole fire ,was a set of doubles end of 1 arm was on fire. put it out with fire extinguisher then cut end of arm off. everyone in power all wires up.; Dispatcher Remarks: nan; Office Remarks: AXS-OK FIRE DEP , POLE FIRE "/>
    <m/>
    <m/>
    <m/>
    <m/>
    <m/>
    <m/>
    <m/>
    <m/>
    <m/>
    <m/>
    <m/>
    <m/>
    <m/>
    <m/>
    <m/>
    <m/>
    <m/>
    <m/>
    <m/>
    <m/>
    <m/>
    <m/>
    <m/>
    <m/>
    <m/>
    <m/>
    <m/>
    <m/>
    <m/>
    <m/>
    <s v="FIRE, POLE"/>
    <s v="CROSSARM, WOOD"/>
    <m/>
    <s v="  "/>
    <m/>
    <m/>
    <m/>
    <m/>
    <m/>
    <m/>
    <m/>
    <m/>
    <m/>
    <m/>
    <m/>
    <m/>
    <m/>
    <m/>
    <m/>
    <m/>
    <m/>
    <m/>
    <m/>
    <m/>
    <m/>
    <m/>
    <m/>
    <m/>
    <m/>
    <m/>
    <m/>
    <m/>
    <m/>
    <m/>
    <m/>
    <m/>
    <m/>
    <m/>
    <m/>
    <m/>
    <m/>
    <m/>
    <m/>
    <m/>
    <m/>
    <m/>
    <m/>
    <m/>
    <m/>
    <m/>
    <m/>
  </r>
  <r>
    <n v="1928"/>
    <s v="DLY6"/>
    <s v="3 - QC Complete"/>
    <n v="44540"/>
    <n v="44617"/>
    <s v="Crossarm fire, likely related to tracking from contamination. The ensuing fire was limited to PG&amp;E assets. This information is preliminary."/>
    <s v="\\fxshare-nas05\quotashare-fs01\ESA\5 - Ignition Tracking\2021_Ignition_QC_Folders\20211017_1499940_nan_nan_T005425855"/>
    <s v=" "/>
    <s v="Y"/>
    <s v="DLY6"/>
    <s v="UDPATED CREATE TIME, OUTAGE TIME"/>
    <n v="44540"/>
    <m/>
    <s v="Not In Scope"/>
    <m/>
    <m/>
    <m/>
    <m/>
    <m/>
    <m/>
    <m/>
    <m/>
    <m/>
    <m/>
    <m/>
    <m/>
    <m/>
    <m/>
    <m/>
    <m/>
    <m/>
    <m/>
    <m/>
    <m/>
    <m/>
    <m/>
    <m/>
    <m/>
    <m/>
    <m/>
    <m/>
    <m/>
    <m/>
    <m/>
    <m/>
    <m/>
    <s v="N"/>
    <m/>
    <m/>
    <m/>
    <m/>
    <m/>
    <m/>
    <s v="N"/>
    <m/>
    <m/>
    <m/>
    <m/>
    <m/>
    <m/>
    <s v=" "/>
    <x v="69"/>
    <s v="19:19:00"/>
    <n v="44486"/>
    <s v="19:53:00"/>
    <s v="FAS"/>
    <s v="Y"/>
    <s v="N"/>
    <n v="1499940"/>
    <s v="21-0132155"/>
    <m/>
    <s v="T005425855"/>
    <n v="122218304"/>
    <m/>
    <m/>
    <m/>
    <s v=" "/>
    <x v="0"/>
    <x v="0"/>
    <s v="N"/>
    <s v="N"/>
    <s v="N"/>
    <s v="On October 17, 2021 at 19:19 hours, a PG&amp;E Troubleman was dispatched to the North Tower 1102, a 12kV Distribution Circuit on Hargus Avenue near Banning Way in Vallejo in response to an area power outage. Initial analysis indicates tracking caused the ignition.  The crossarm failure caused a power outage impacting 185 customers.  The ensuing fire was contained to the crossarm and it is unknown who suppressed the fire.  A PG&amp;E Troubleman, replaced the damage crossarm on October 18, 2021."/>
    <s v="PG&amp;E"/>
    <s v="Other"/>
    <s v="Crossarm"/>
    <s v="D"/>
    <s v="D"/>
    <s v="Structure-PG&amp;E only"/>
    <s v="CROSS ARM FIRE "/>
    <m/>
    <m/>
    <m/>
    <m/>
    <s v="Contamination"/>
    <s v="Contamination"/>
    <s v="Tracking"/>
    <s v="Y"/>
    <s v="Overhead"/>
    <x v="0"/>
    <s v="Crossarm"/>
    <s v="Crossarm"/>
    <n v="102218561"/>
    <s v=" "/>
    <x v="0"/>
    <n v="38.094504042300002"/>
    <n v="-122.21667439479999"/>
    <s v="Solano"/>
    <s v="NORTH TOWER 1102"/>
    <n v="12000"/>
    <s v="NORTH TOWER 110293010"/>
    <x v="0"/>
    <s v="Unknown"/>
    <s v="Urban"/>
    <s v="Brush fuel model"/>
    <s v="Bushes "/>
    <s v="N"/>
    <m/>
    <m/>
    <m/>
    <m/>
    <s v="N"/>
    <s v="N"/>
    <m/>
    <m/>
    <s v="2021-10-19"/>
    <m/>
    <m/>
    <m/>
    <m/>
    <m/>
    <m/>
    <m/>
    <m/>
    <m/>
    <m/>
    <m/>
    <m/>
    <m/>
    <m/>
    <m/>
    <m/>
    <m/>
    <m/>
    <m/>
    <s v="  "/>
    <s v="NORTH BAY"/>
    <s v="VALLEJO 02"/>
    <m/>
    <n v="44489"/>
    <s v="1499940"/>
    <s v="T005425855"/>
    <s v="497"/>
    <s v="BROOKE DR"/>
    <s v="VALLEJO"/>
    <n v="38.095379999999999"/>
    <n v="-122.21948999999999"/>
    <s v="D6HA"/>
    <s v="HANSELL, DAVE"/>
    <s v="042041102"/>
    <m/>
    <n v="9110"/>
    <m/>
    <s v="Field Remarks: X-ARM FIRE. CREW REQUESTED TO REPLACE X-ARM AND DAMAGED SSD 1365 CUTOUT; Dispatcher Remarks: nan; Office Remarks: , PWR-I "/>
    <m/>
    <m/>
    <m/>
    <m/>
    <m/>
    <m/>
    <m/>
    <m/>
    <m/>
    <m/>
    <m/>
    <m/>
    <m/>
    <m/>
    <m/>
    <m/>
    <m/>
    <m/>
    <m/>
    <m/>
    <m/>
    <m/>
    <m/>
    <m/>
    <m/>
    <m/>
    <m/>
    <m/>
    <m/>
    <m/>
    <s v="OVERHEAD"/>
    <s v="CROSSARM, WOOD"/>
    <m/>
    <s v="  "/>
    <m/>
    <m/>
    <m/>
    <m/>
    <m/>
    <m/>
    <m/>
    <m/>
    <m/>
    <m/>
    <m/>
    <m/>
    <m/>
    <m/>
    <m/>
    <m/>
    <m/>
    <m/>
    <m/>
    <m/>
    <m/>
    <m/>
    <m/>
    <m/>
    <m/>
    <m/>
    <m/>
    <m/>
    <m/>
    <m/>
    <m/>
    <m/>
    <m/>
    <m/>
    <m/>
    <m/>
    <m/>
    <m/>
    <m/>
    <m/>
    <m/>
    <m/>
    <m/>
    <m/>
    <m/>
    <m/>
    <m/>
  </r>
  <r>
    <n v="1927"/>
    <s v="DLY6"/>
    <s v="3 - QC Complete"/>
    <n v="44540"/>
    <n v="44617"/>
    <s v="Crossarm fire, likely related to tracking due to contamination. The ensuing fire was limited to PG&amp;E assets. OIS 1499848 had multiple pole fires associated with it. This information is preliminary."/>
    <s v="\\fxshare-nas05\quotashare-fs01\ESA\5 - Ignition Tracking\2021_Ignition_QC_Folders\20211017_1499848_nan_nan_T005425774"/>
    <s v=" "/>
    <s v="Y"/>
    <s v="DLY6"/>
    <s v="UDPATED OUTAGE TIME AND CREATE TIME, FO ID, UPDATED LAT/LONG "/>
    <n v="44540"/>
    <m/>
    <s v="Not In Scope"/>
    <m/>
    <m/>
    <m/>
    <m/>
    <m/>
    <m/>
    <m/>
    <m/>
    <m/>
    <m/>
    <m/>
    <m/>
    <m/>
    <m/>
    <m/>
    <m/>
    <m/>
    <m/>
    <m/>
    <m/>
    <m/>
    <m/>
    <m/>
    <m/>
    <m/>
    <m/>
    <m/>
    <m/>
    <m/>
    <m/>
    <m/>
    <m/>
    <s v="N"/>
    <m/>
    <m/>
    <m/>
    <m/>
    <m/>
    <m/>
    <s v="N"/>
    <m/>
    <m/>
    <m/>
    <m/>
    <m/>
    <m/>
    <s v=" "/>
    <x v="69"/>
    <s v="18:46:00"/>
    <n v="44486"/>
    <s v="18:45:00"/>
    <s v="FAS"/>
    <s v="Y"/>
    <s v="N"/>
    <n v="1499848"/>
    <s v="21-0132255"/>
    <m/>
    <s v="T005425774, T005425964, T005425866"/>
    <n v="122218924"/>
    <m/>
    <m/>
    <m/>
    <s v=" "/>
    <x v="0"/>
    <x v="0"/>
    <s v="N"/>
    <s v="N"/>
    <s v="N"/>
    <s v="On October 17, 2021 at 18:46 hours, a PG&amp;E Troubleman was dispatched to the Valley View 1105, a 12kV Distribution Circuit on Allview Avenue near Mitchell Way in El Sobrante in response to a pole fire.  Initial analysis indicates tracking caused the ignition.   The ignition occurred at the hardware of the primary crossarm, causing the crossarm to fail and damage to the transformer. The ensuing fire was contained to the pole and it is unknown who suppressed the fire.  The Contra Costa Fire Department was reported onsite.  As a result of this incident, 208 customers experienced a power outage.  A PG&amp;E Hired Contract Crew replaced the pole, and crossarms on October 18, 2021."/>
    <s v="PG&amp;E"/>
    <s v="Other"/>
    <s v="Crossarm"/>
    <s v="D"/>
    <s v="D"/>
    <s v="Structure-PG&amp;E only"/>
    <s v="3 LOCATIONS, 2 BURNT POLES, 1 CROSSARM "/>
    <m/>
    <m/>
    <m/>
    <m/>
    <s v="Contamination"/>
    <s v="Contamination"/>
    <s v="Tracking"/>
    <s v="Y"/>
    <s v="Overhead"/>
    <x v="0"/>
    <s v="Crossarm"/>
    <s v="Transformer, Crossarm"/>
    <n v="101424808"/>
    <s v=" "/>
    <x v="0"/>
    <n v="37.986477912600002"/>
    <n v="-122.30521144319999"/>
    <s v="Contra Costa"/>
    <s v="VALLEY VIEW 1105"/>
    <n v="12000"/>
    <s v="VALLEY VIEW 1105P124"/>
    <x v="0"/>
    <s v="Unknown"/>
    <s v="Urban"/>
    <s v="Grass Fuel Model"/>
    <s v="grass/weeds"/>
    <s v="N"/>
    <m/>
    <m/>
    <m/>
    <m/>
    <s v="N"/>
    <s v="N"/>
    <m/>
    <m/>
    <s v="2021-10-19"/>
    <m/>
    <m/>
    <m/>
    <m/>
    <m/>
    <m/>
    <m/>
    <m/>
    <m/>
    <m/>
    <m/>
    <m/>
    <m/>
    <m/>
    <m/>
    <m/>
    <m/>
    <m/>
    <m/>
    <s v="  "/>
    <s v="EAST BAY"/>
    <s v="RICHMOND 02"/>
    <m/>
    <n v="44489"/>
    <s v="1499848"/>
    <s v="T005425774"/>
    <s v="953"/>
    <s v="KELVIN RD"/>
    <s v="EL SOBRANTE"/>
    <n v="37.985689999999998"/>
    <n v="-122.29854"/>
    <s v="EBL6"/>
    <s v="LUKE, ESTEBAN"/>
    <n v="14341105"/>
    <m/>
    <n v="9110"/>
    <m/>
    <s v="Field Remarks: 3 LOCATIONS 2 BURNT POLES  ,1 CROSSARM CALLED FOR A CREW; Dispatcher Remarks: nan; Office Remarks: SMART MTR AUTO-GENERATED TAGAXS OK "/>
    <m/>
    <m/>
    <m/>
    <m/>
    <m/>
    <m/>
    <m/>
    <m/>
    <m/>
    <m/>
    <m/>
    <m/>
    <m/>
    <m/>
    <m/>
    <m/>
    <m/>
    <m/>
    <m/>
    <m/>
    <m/>
    <m/>
    <m/>
    <m/>
    <m/>
    <m/>
    <m/>
    <m/>
    <m/>
    <m/>
    <s v="FIRE, POLE"/>
    <s v="POLE-WOOD"/>
    <m/>
    <s v="  "/>
    <m/>
    <m/>
    <m/>
    <m/>
    <m/>
    <m/>
    <m/>
    <m/>
    <m/>
    <m/>
    <m/>
    <m/>
    <m/>
    <m/>
    <m/>
    <m/>
    <m/>
    <m/>
    <m/>
    <m/>
    <m/>
    <m/>
    <m/>
    <m/>
    <m/>
    <m/>
    <m/>
    <m/>
    <m/>
    <m/>
    <m/>
    <m/>
    <m/>
    <m/>
    <m/>
    <m/>
    <m/>
    <m/>
    <m/>
    <m/>
    <m/>
    <m/>
    <m/>
    <m/>
    <m/>
    <m/>
    <m/>
  </r>
  <r>
    <n v="1926"/>
    <s v="DLY6"/>
    <s v="3 - QC Complete"/>
    <n v="44540"/>
    <n v="44617"/>
    <s v="Pole top burnt off likely due to tracking. The ensuing fire was limited to PG&amp;E assets. OIS 1499848 had multiple pole fires associated with it. This information is preliminary. "/>
    <s v="\\fxshare-nas05\quotashare-fs01\ESA\5 - Ignition Tracking\2021_Ignition_QC_Folders\20211017_1499848_nan_nan_T005425774"/>
    <s v=" "/>
    <s v="Y"/>
    <s v="DLY6"/>
    <s v="UDPATED OUTAGE TIME AND CREATE TIME, FO ID, UPDATED LAT/LONG "/>
    <n v="44540"/>
    <m/>
    <s v="Not In Scope"/>
    <m/>
    <m/>
    <m/>
    <m/>
    <m/>
    <m/>
    <m/>
    <m/>
    <m/>
    <m/>
    <m/>
    <m/>
    <m/>
    <m/>
    <m/>
    <m/>
    <m/>
    <m/>
    <m/>
    <m/>
    <m/>
    <m/>
    <m/>
    <m/>
    <m/>
    <m/>
    <m/>
    <m/>
    <m/>
    <m/>
    <m/>
    <m/>
    <s v="N"/>
    <m/>
    <m/>
    <m/>
    <m/>
    <m/>
    <m/>
    <s v="N"/>
    <m/>
    <m/>
    <m/>
    <m/>
    <m/>
    <m/>
    <s v=" "/>
    <x v="69"/>
    <s v="18:46:00"/>
    <n v="44486"/>
    <s v="18:45:00"/>
    <s v="FAS"/>
    <s v="Y"/>
    <s v="N"/>
    <n v="1499848"/>
    <s v="21-0132255"/>
    <m/>
    <s v="T005425774, T005425964, T005425866"/>
    <n v="122218869"/>
    <m/>
    <m/>
    <m/>
    <s v=" "/>
    <x v="0"/>
    <x v="0"/>
    <s v="N"/>
    <s v="N"/>
    <s v="N"/>
    <s v="On October 17, 2021 at 18:46 hours, a PG&amp;E Troubleman was dispatched to the Valley View 1105, a 12kV Distribution Circuit on Balmore Court near Lindell Drive in El Sobrante in response to a pole fire.  Initial analysis indicates tracking caused the ignition.   The ignition occurred at the hardware of the primary crossarm, causing the crossarm to fail. The ensuing fire was contained to the pole and it is unknown who suppressed the fire.  The Contra Costa Fire Department was reported onsite.  As a result of this incident, 208 customers experienced a power outage.  A PG&amp;E Hired Contract Crew replaced the pole, and crossarms on October 18, 2021."/>
    <s v="PG&amp;E"/>
    <s v="Other"/>
    <s v="Crossarm"/>
    <s v="D"/>
    <s v="D"/>
    <s v="Structure-PG&amp;E only"/>
    <s v="3 LOCATIONS, 2 BURNT POLES, 1 CROSSARM "/>
    <m/>
    <m/>
    <m/>
    <m/>
    <s v="Contamination"/>
    <s v="Contamination"/>
    <s v="Tracking"/>
    <s v="Y"/>
    <s v="Overhead"/>
    <x v="0"/>
    <s v="Crossarm"/>
    <s v="Pole, crossarm"/>
    <n v="101426260"/>
    <s v=" "/>
    <x v="0"/>
    <n v="37.987137085299999"/>
    <n v="-122.3015270538"/>
    <s v="Contra Costa"/>
    <s v="VALLEY VIEW 1105"/>
    <n v="12000"/>
    <s v="VALLEY VIEW 1105P124"/>
    <x v="0"/>
    <s v="Unknown"/>
    <s v="Urban"/>
    <s v="Timber fuel model"/>
    <s v="large tree and tall brush "/>
    <s v="N"/>
    <m/>
    <m/>
    <m/>
    <m/>
    <s v="N"/>
    <s v="N"/>
    <m/>
    <m/>
    <s v="2021-10-19"/>
    <m/>
    <m/>
    <m/>
    <m/>
    <m/>
    <m/>
    <m/>
    <m/>
    <m/>
    <m/>
    <m/>
    <m/>
    <m/>
    <m/>
    <m/>
    <m/>
    <m/>
    <m/>
    <m/>
    <s v="  "/>
    <s v="EAST BAY"/>
    <s v="RICHMOND 02"/>
    <m/>
    <n v="44489"/>
    <s v="1499848"/>
    <s v="T005425774"/>
    <s v="953"/>
    <s v="KELVIN RD"/>
    <s v="EL SOBRANTE"/>
    <n v="37.985689999999998"/>
    <n v="-122.29854"/>
    <s v="EBL6"/>
    <s v="LUKE, ESTEBAN"/>
    <n v="14341105"/>
    <m/>
    <n v="9110"/>
    <m/>
    <s v="Field Remarks: 3 LOCATIONS 2 BURNT POLES  ,1 CROSSARM CALLED FOR A CREW; Dispatcher Remarks: nan; Office Remarks: SMART MTR AUTO-GENERATED TAGAXS OK "/>
    <m/>
    <m/>
    <m/>
    <m/>
    <m/>
    <m/>
    <m/>
    <m/>
    <m/>
    <m/>
    <m/>
    <m/>
    <m/>
    <m/>
    <m/>
    <m/>
    <m/>
    <m/>
    <m/>
    <m/>
    <m/>
    <m/>
    <m/>
    <m/>
    <m/>
    <m/>
    <m/>
    <m/>
    <m/>
    <m/>
    <s v="FIRE, POLE"/>
    <s v="POLE-WOOD"/>
    <m/>
    <s v="  "/>
    <m/>
    <m/>
    <m/>
    <m/>
    <m/>
    <m/>
    <m/>
    <m/>
    <m/>
    <m/>
    <m/>
    <m/>
    <m/>
    <m/>
    <m/>
    <m/>
    <m/>
    <m/>
    <m/>
    <m/>
    <m/>
    <m/>
    <m/>
    <m/>
    <m/>
    <m/>
    <m/>
    <m/>
    <m/>
    <m/>
    <m/>
    <m/>
    <m/>
    <m/>
    <m/>
    <m/>
    <m/>
    <m/>
    <m/>
    <m/>
    <m/>
    <m/>
    <m/>
    <m/>
    <m/>
    <m/>
    <m/>
  </r>
  <r>
    <n v="1925"/>
    <s v="DLY6"/>
    <s v="3 - QC Complete"/>
    <n v="44540"/>
    <n v="44617"/>
    <s v="Pole fire at through bolt. Cause of the ignition appears to be tracking related. The ensuing fire was limited to PG&amp;E assets. OIS 1499848 had multiple pole fires associated with it. This information is preliminary."/>
    <s v="\\fxshare-nas05\quotashare-fs01\ESA\5 - Ignition Tracking\2021_Ignition_QC_Folders\20211017_1499848_nan_nan_T005425774"/>
    <s v=" "/>
    <s v="Y"/>
    <s v="DLY6"/>
    <s v="UDPATED OUTAGE TIME AND CREATE TIME, FO ID, UPDATED LAT/LONG "/>
    <n v="44540"/>
    <m/>
    <s v="Not In Scope"/>
    <m/>
    <m/>
    <m/>
    <m/>
    <m/>
    <m/>
    <m/>
    <m/>
    <m/>
    <m/>
    <m/>
    <m/>
    <m/>
    <m/>
    <m/>
    <m/>
    <m/>
    <m/>
    <m/>
    <m/>
    <m/>
    <m/>
    <m/>
    <m/>
    <m/>
    <m/>
    <m/>
    <m/>
    <m/>
    <m/>
    <m/>
    <m/>
    <s v="N"/>
    <m/>
    <m/>
    <m/>
    <m/>
    <m/>
    <m/>
    <s v="N"/>
    <m/>
    <m/>
    <m/>
    <m/>
    <m/>
    <m/>
    <s v=" "/>
    <x v="69"/>
    <s v="18:46:00"/>
    <n v="44486"/>
    <s v="18:45:00"/>
    <s v="FAS"/>
    <s v="Y"/>
    <s v="N"/>
    <n v="1499848"/>
    <s v="21-0132255"/>
    <m/>
    <s v="T005425774, T005425964, T005425866"/>
    <n v="122218836"/>
    <m/>
    <m/>
    <m/>
    <s v=" "/>
    <x v="0"/>
    <x v="0"/>
    <s v="N"/>
    <s v="N"/>
    <s v="N"/>
    <s v="On October 17, 2021 at 18:46 hours, a PG&amp;E Troubleman was dispatched to the Valley View 1105, a 12kV Distribution Circuit at the corner of Kelvin Road and Allview Avenue in El Sobrante in response to a pole fire.  Initial analysis indicates tracking caused the ignition.   The ignition occurred at the hardware of the crossarm, charring through the pole and crossarm. The ensuing fire was contained to the pole and it is unknown who suppressed the fire.  The Contra Costa Fire Department was reported onsite.  As a result of this incident, 208 customers experienced a power outage.  A PG&amp;E Hired Contract Crew replaced the pole on October 18, 2021."/>
    <s v="PG&amp;E"/>
    <s v="Other"/>
    <s v="Crossarm"/>
    <s v="D"/>
    <s v="D"/>
    <s v="Structure-PG&amp;E only"/>
    <s v="3 LOCATIONS, 2 BURNT POLES, 1 CROSSARM "/>
    <m/>
    <m/>
    <m/>
    <m/>
    <s v="Contamination"/>
    <s v="Contamination"/>
    <s v="Tracking"/>
    <s v="Y"/>
    <s v="Overhead"/>
    <x v="0"/>
    <s v="Crossarm"/>
    <s v="Pole, Crossarm"/>
    <n v="101425242"/>
    <s v=" "/>
    <x v="0"/>
    <n v="37.986593717300003"/>
    <n v="-122.30442939469999"/>
    <s v="Contra Costa"/>
    <s v="VALLEY VIEW 1105"/>
    <n v="12000"/>
    <s v="VALLEY VIEW 1105P124"/>
    <x v="0"/>
    <s v="Unknown"/>
    <s v="Urban"/>
    <s v="Grass Fuel Model"/>
    <s v="grass/weeds"/>
    <s v="N"/>
    <m/>
    <m/>
    <m/>
    <m/>
    <s v="N"/>
    <s v="N"/>
    <m/>
    <m/>
    <s v="2021-10-19"/>
    <m/>
    <m/>
    <m/>
    <m/>
    <m/>
    <m/>
    <m/>
    <m/>
    <m/>
    <m/>
    <m/>
    <m/>
    <m/>
    <m/>
    <m/>
    <m/>
    <m/>
    <m/>
    <m/>
    <s v="  "/>
    <s v="EAST BAY"/>
    <s v="RICHMOND 02"/>
    <m/>
    <n v="44489"/>
    <s v="1499848"/>
    <s v="T005425774"/>
    <s v="953"/>
    <s v="KELVIN RD"/>
    <s v="EL SOBRANTE"/>
    <n v="37.985689999999998"/>
    <n v="-122.29854"/>
    <s v="EBL6"/>
    <s v="LUKE, ESTEBAN"/>
    <n v="14341105"/>
    <m/>
    <n v="9110"/>
    <m/>
    <s v="Field Remarks: 3 LOCATIONS 2 BURNT POLES  ,1 CROSSARM CALLED FOR A CREW; Dispatcher Remarks: nan; Office Remarks: SMART MTR AUTO-GENERATED TAGAXS OK "/>
    <m/>
    <m/>
    <m/>
    <m/>
    <m/>
    <m/>
    <m/>
    <m/>
    <m/>
    <m/>
    <m/>
    <m/>
    <m/>
    <m/>
    <m/>
    <m/>
    <m/>
    <m/>
    <m/>
    <m/>
    <m/>
    <m/>
    <m/>
    <m/>
    <m/>
    <m/>
    <m/>
    <m/>
    <m/>
    <m/>
    <s v="FIRE, POLE"/>
    <s v="POLE-WOOD"/>
    <m/>
    <s v="  "/>
    <m/>
    <m/>
    <m/>
    <m/>
    <m/>
    <m/>
    <m/>
    <m/>
    <m/>
    <m/>
    <m/>
    <m/>
    <m/>
    <m/>
    <m/>
    <m/>
    <m/>
    <m/>
    <m/>
    <m/>
    <m/>
    <m/>
    <m/>
    <m/>
    <m/>
    <m/>
    <m/>
    <m/>
    <m/>
    <m/>
    <m/>
    <m/>
    <m/>
    <m/>
    <m/>
    <m/>
    <m/>
    <m/>
    <m/>
    <m/>
    <m/>
    <m/>
    <m/>
    <m/>
    <m/>
    <m/>
    <m/>
  </r>
  <r>
    <n v="1924"/>
    <s v="DLY6"/>
    <s v="3 - QC Complete"/>
    <n v="44539"/>
    <n v="44617"/>
    <s v="Pole fire, likely related to tracking due to contamination. The ensuing fire was limited to PG&amp;E assets. This information is preliminary."/>
    <s v="\\fxshare-nas05\quotashare-fs01\ESA\5 - Ignition Tracking\2021_Ignition_QC_Folders\20211017_1499815_nan_nan_T005425754"/>
    <s v=" "/>
    <s v="Y"/>
    <s v="DLY6"/>
    <s v="UPDATED CREATE AND OUTAGE TIME, LAT/LONG "/>
    <n v="44539"/>
    <m/>
    <s v="Not In Scope"/>
    <m/>
    <m/>
    <m/>
    <m/>
    <m/>
    <m/>
    <m/>
    <m/>
    <m/>
    <m/>
    <m/>
    <m/>
    <m/>
    <m/>
    <m/>
    <m/>
    <m/>
    <m/>
    <m/>
    <m/>
    <m/>
    <m/>
    <m/>
    <m/>
    <m/>
    <m/>
    <m/>
    <m/>
    <m/>
    <m/>
    <m/>
    <m/>
    <s v="N"/>
    <m/>
    <m/>
    <m/>
    <m/>
    <m/>
    <m/>
    <s v="N"/>
    <m/>
    <m/>
    <m/>
    <m/>
    <m/>
    <m/>
    <s v=" "/>
    <x v="69"/>
    <s v="18:35:00"/>
    <n v="44486"/>
    <s v="19:01:00"/>
    <s v="FAS"/>
    <s v="Y"/>
    <s v="N"/>
    <n v="1499815"/>
    <s v="21-0132125"/>
    <m/>
    <s v="T005425754"/>
    <n v="122218217"/>
    <m/>
    <m/>
    <m/>
    <s v=" "/>
    <x v="0"/>
    <x v="0"/>
    <s v="N"/>
    <s v="N"/>
    <s v="N"/>
    <s v="On October 17, 2021 19:35 hours, a PG&amp;E Troubleman was dispatched to the East Grand 1107, a 12kV Distribution Circuit on San Mateo Ave near Lowrie Ave in South San Francisco in response to reports of a broken pole with wires hanging.  Initial analysis indicates tracking caused the ignition. Upon arrival, the troubleman reported a pole fire in the area which caused the cross arm to fail and damage  the pole.   The ensuing fire was contained to the pole and it is unknown who suppressed the fire. As a result of this incident, 2754 customers experienced a power outage.  A PG&amp;E Hired Contract Crew completed repairs by replacing the pole and crossarms on October 18, 2021."/>
    <s v="PG&amp;E"/>
    <s v="Other"/>
    <s v="Crossarm"/>
    <s v="D"/>
    <s v="D"/>
    <s v="Structure-PG&amp;E only"/>
    <s v="POLE FIRE "/>
    <m/>
    <m/>
    <m/>
    <m/>
    <s v="Contamination"/>
    <s v="Contamination"/>
    <s v="Tracking"/>
    <s v="Y"/>
    <s v="Overhead"/>
    <x v="0"/>
    <s v="Crossarm"/>
    <s v="Pole, Crossarm, conductors "/>
    <n v="100285137"/>
    <s v=" "/>
    <x v="0"/>
    <n v="37.648122707799999"/>
    <n v="-122.40925869980001"/>
    <s v="San Mateo"/>
    <s v="EAST GRAND 1107"/>
    <n v="12000"/>
    <s v="EAST GRAND 1107CB"/>
    <x v="0"/>
    <s v="Unknown"/>
    <s v="Urban"/>
    <s v="Fire-resistive fuel bed"/>
    <s v="Asphalt"/>
    <s v="N"/>
    <m/>
    <m/>
    <m/>
    <m/>
    <s v="N"/>
    <s v="N"/>
    <m/>
    <m/>
    <s v="2021-10-19"/>
    <m/>
    <m/>
    <m/>
    <m/>
    <m/>
    <m/>
    <m/>
    <m/>
    <m/>
    <m/>
    <m/>
    <m/>
    <m/>
    <m/>
    <m/>
    <m/>
    <m/>
    <m/>
    <m/>
    <s v="  "/>
    <s v="PENINSULA"/>
    <s v="COLMA 02"/>
    <m/>
    <n v="44489"/>
    <s v="1499815"/>
    <s v="T005425754"/>
    <s v="1381"/>
    <s v="LOWRIE AVE"/>
    <s v="SOUTH SAN FR"/>
    <n v="37.64564"/>
    <n v="-122.40921"/>
    <s v="D4G3"/>
    <s v="GOSSETT, ADAM"/>
    <s v="022571107"/>
    <m/>
    <n v="9110"/>
    <m/>
    <s v="Field Remarks: pole fire ; Dispatcher Remarks: nan; Office Remarks: SMART MTR AUTO-GENERATED TAG "/>
    <m/>
    <m/>
    <m/>
    <m/>
    <m/>
    <m/>
    <m/>
    <m/>
    <m/>
    <m/>
    <m/>
    <m/>
    <m/>
    <m/>
    <m/>
    <m/>
    <m/>
    <m/>
    <m/>
    <m/>
    <m/>
    <m/>
    <m/>
    <m/>
    <m/>
    <m/>
    <m/>
    <m/>
    <m/>
    <m/>
    <s v="FIRE, POLE"/>
    <s v="POLE-WOOD"/>
    <m/>
    <s v="  "/>
    <m/>
    <m/>
    <m/>
    <m/>
    <m/>
    <m/>
    <m/>
    <m/>
    <m/>
    <m/>
    <m/>
    <m/>
    <m/>
    <m/>
    <m/>
    <m/>
    <m/>
    <m/>
    <m/>
    <m/>
    <m/>
    <m/>
    <m/>
    <m/>
    <m/>
    <m/>
    <m/>
    <m/>
    <m/>
    <m/>
    <m/>
    <m/>
    <m/>
    <m/>
    <m/>
    <m/>
    <m/>
    <m/>
    <m/>
    <m/>
    <m/>
    <m/>
    <m/>
    <m/>
    <m/>
    <m/>
    <m/>
  </r>
  <r>
    <n v="1923"/>
    <s v="DLY6"/>
    <s v="3 - QC Complete"/>
    <n v="44550"/>
    <n v="44617"/>
    <s v="Crossarm fire, likely related to tracking due to contamination. The ensuing fire was limited to PG&amp;E assets. This information is preliminary."/>
    <s v="\\fxshare-nas05\quotashare-fs01\ESA\5 - Ignition Tracking\2021_Ignition_QC_Folders\20211017_1499907_nan_nan_T005425739"/>
    <s v=" "/>
    <s v="Y"/>
    <s v="DLY6"/>
    <s v="UPDATED CREATE TIME, OUTAGE TIME AND FO ID.LAT/LONG"/>
    <n v="44539"/>
    <m/>
    <s v="Not In Scope"/>
    <m/>
    <m/>
    <m/>
    <m/>
    <m/>
    <m/>
    <m/>
    <m/>
    <m/>
    <m/>
    <m/>
    <m/>
    <m/>
    <m/>
    <m/>
    <m/>
    <m/>
    <m/>
    <m/>
    <m/>
    <m/>
    <m/>
    <m/>
    <m/>
    <m/>
    <m/>
    <m/>
    <m/>
    <m/>
    <m/>
    <m/>
    <m/>
    <s v="N"/>
    <m/>
    <m/>
    <m/>
    <m/>
    <m/>
    <m/>
    <s v="N"/>
    <m/>
    <m/>
    <m/>
    <m/>
    <m/>
    <m/>
    <s v=" "/>
    <x v="69"/>
    <s v="18:23:00"/>
    <n v="44486"/>
    <s v="21:03:00"/>
    <s v="FAS"/>
    <s v="Y"/>
    <s v="N"/>
    <n v="1499907"/>
    <s v="21-0132191"/>
    <m/>
    <s v="T005425739"/>
    <n v="122218845"/>
    <m/>
    <m/>
    <m/>
    <s v=" "/>
    <x v="0"/>
    <x v="0"/>
    <s v="N"/>
    <s v="N"/>
    <s v="N"/>
    <s v="On October 17, 2021 at 18:23 hours, a PG&amp;E Troubleman was dispatched to the Vallejo B 0411, a 4kV Distribution Circuit near Tennessee Street and Branciforte Street in Valllejo  in response to hearing an explosion. Initial analysis indicates tracking caused the ignition. Upon investigation, the troubleman reported that the crossarm had caught fire and needed to be replaced.   As a result of this incident, 387 customers experienced a power outage.  The ensuing fire was contained to the crossarm and it is unknown who suppressed the fire.  A  PG&amp;E Hired Contract Crew replaced the alley arm on October 18, 2021."/>
    <s v="PG&amp;E"/>
    <s v="Other"/>
    <s v="Crossarm"/>
    <s v="D"/>
    <s v="D"/>
    <s v="Structure-PG&amp;E only"/>
    <s v="CROSS ARM FIRE "/>
    <m/>
    <m/>
    <m/>
    <m/>
    <s v="Contamination"/>
    <s v="Contamination"/>
    <s v="Tracking"/>
    <s v="Y"/>
    <s v="Overhead"/>
    <x v="0"/>
    <s v="Crossarm"/>
    <s v="Crossarm"/>
    <n v="102275507"/>
    <s v=" "/>
    <x v="0"/>
    <n v="38.109595838499999"/>
    <n v="-122.2617558398"/>
    <s v="Solano"/>
    <s v="VALLEJO B 0411"/>
    <n v="4000"/>
    <s v="VALLEJO B 0411CB"/>
    <x v="0"/>
    <s v="Unknown"/>
    <s v="Urban"/>
    <s v="Fire-resistive fuel bed"/>
    <s v="Asphalt"/>
    <s v="N"/>
    <m/>
    <m/>
    <m/>
    <m/>
    <s v="N"/>
    <s v="N"/>
    <m/>
    <m/>
    <s v="2021-10-19"/>
    <m/>
    <m/>
    <m/>
    <m/>
    <m/>
    <m/>
    <m/>
    <m/>
    <m/>
    <m/>
    <m/>
    <m/>
    <m/>
    <m/>
    <m/>
    <m/>
    <m/>
    <m/>
    <m/>
    <s v="  "/>
    <s v="NORTH BAY"/>
    <s v="VALLEJO 03"/>
    <m/>
    <n v="44489"/>
    <s v="1499907"/>
    <s v="T005425739"/>
    <s v="140"/>
    <s v="ALABAMA ST"/>
    <s v="VALLEJO"/>
    <n v="38.10671"/>
    <n v="-122.24117"/>
    <s v="D6HA"/>
    <s v="HANSELL, DAVE"/>
    <s v="04245-2"/>
    <m/>
    <n v="9111"/>
    <m/>
    <s v="Field Remarks: X-ARM FIRE. CREW REQUESTED TO REPLACE; Dispatcher Remarks: nan; Office Remarks: AXS-OK XSTR-BUTTE/BRANSAFOR PWR-Y LOUD BANG HEARD, NO OTHER HAZ, POWER WENT OUT AND ON, MOMENTARY OUTAGE. WANTED TO REPORT. PER  VAL JOHNSONARCING FLASH SEEN LIGHTNING POSSIBLY, NOT SURE IF ANYTHING IS WRONG OUTSDE, PLEASE MAKE SURE ALL CLEAR"/>
    <m/>
    <m/>
    <m/>
    <m/>
    <m/>
    <m/>
    <m/>
    <m/>
    <m/>
    <m/>
    <m/>
    <m/>
    <m/>
    <m/>
    <m/>
    <m/>
    <m/>
    <m/>
    <m/>
    <m/>
    <m/>
    <m/>
    <m/>
    <m/>
    <m/>
    <m/>
    <m/>
    <m/>
    <m/>
    <m/>
    <s v="FIRE, POLE"/>
    <s v="CROSSARM, WOOD"/>
    <m/>
    <s v="  "/>
    <m/>
    <m/>
    <m/>
    <m/>
    <m/>
    <m/>
    <m/>
    <m/>
    <m/>
    <m/>
    <m/>
    <m/>
    <m/>
    <m/>
    <m/>
    <m/>
    <m/>
    <m/>
    <m/>
    <m/>
    <m/>
    <m/>
    <m/>
    <m/>
    <m/>
    <m/>
    <m/>
    <m/>
    <m/>
    <m/>
    <m/>
    <m/>
    <m/>
    <m/>
    <m/>
    <m/>
    <m/>
    <m/>
    <m/>
    <m/>
    <m/>
    <m/>
    <m/>
    <m/>
    <m/>
    <m/>
    <m/>
  </r>
  <r>
    <n v="1922"/>
    <s v="CATX"/>
    <s v="3 - QC Complete"/>
    <n v="44550"/>
    <n v="44617"/>
    <s v="Pole fire at corner of Diablo and Grant. Cause of fire is likely related to tracking. The ensuing fire was limited to PG&amp;E assets. This information is preliminary."/>
    <s v="\\fxshare-nas05\quotashare-fs01\ESA\5 - Ignition Tracking\2021_Ignition_QC_Folders\20211017_TR8756470_nan_nan_T005425729"/>
    <s v=" "/>
    <s v="Y"/>
    <s v="CATX"/>
    <s v="Outage Time updated, Fire LAT/LONG updated to pole (SAP ID: 100257921)"/>
    <n v="44551"/>
    <m/>
    <s v="Not In Scope"/>
    <m/>
    <m/>
    <m/>
    <m/>
    <m/>
    <m/>
    <m/>
    <m/>
    <m/>
    <m/>
    <m/>
    <m/>
    <m/>
    <m/>
    <m/>
    <m/>
    <m/>
    <m/>
    <m/>
    <m/>
    <m/>
    <m/>
    <m/>
    <m/>
    <m/>
    <m/>
    <m/>
    <m/>
    <m/>
    <m/>
    <m/>
    <m/>
    <s v="N"/>
    <m/>
    <m/>
    <m/>
    <m/>
    <m/>
    <m/>
    <s v="N"/>
    <m/>
    <m/>
    <m/>
    <m/>
    <m/>
    <m/>
    <s v=" "/>
    <x v="69"/>
    <s v="18:17:00"/>
    <n v="44486"/>
    <s v="18:15:00"/>
    <s v="FAS"/>
    <s v="Y"/>
    <s v="N"/>
    <s v="TR8756470"/>
    <m/>
    <m/>
    <s v="T005425729"/>
    <n v="122218849"/>
    <m/>
    <m/>
    <m/>
    <s v=" "/>
    <x v="0"/>
    <x v="0"/>
    <s v="N"/>
    <s v="N"/>
    <s v="N"/>
    <s v="On October 17, 2021 at 1817 hours, a PG&amp;E Troubleman was dispatched to the San Mateo 2101 12kV distribution circuit near Monte Diablo Avenue and North Grant Street in the vicinity of San Mateo in response to a pole fire. Initial analysis indicates the ignition was caused by tracking. The fire damaged the insulator. The ensuing fire was contained to the pole. A third party contractor replaced the damaged insulator on October 18, 2021."/>
    <s v="PG&amp;E"/>
    <s v="Other"/>
    <s v="Pole"/>
    <s v="D"/>
    <s v="D"/>
    <s v="Structure-PG&amp;E only"/>
    <s v="Pole Fire"/>
    <m/>
    <m/>
    <m/>
    <m/>
    <s v="Contamination"/>
    <s v="Contamination"/>
    <s v="Tracking"/>
    <s v="Y"/>
    <s v="Overhead"/>
    <x v="0"/>
    <s v="Pole"/>
    <s v="Insulator"/>
    <s v="100257921, 024192101"/>
    <s v=" "/>
    <x v="0"/>
    <n v="37.574239800000001"/>
    <n v="-122.32286000000001"/>
    <s v="San Mateo"/>
    <s v="SAN MATEO 2101"/>
    <n v="21000"/>
    <s v="SAN MATEO 210155256"/>
    <x v="0"/>
    <s v="Unknown"/>
    <s v="Urban"/>
    <s v="Fire-resistive fuel bed"/>
    <s v="Cement "/>
    <s v="N"/>
    <m/>
    <m/>
    <m/>
    <m/>
    <s v="N"/>
    <s v="N"/>
    <m/>
    <m/>
    <s v="2021-10-19"/>
    <m/>
    <m/>
    <m/>
    <m/>
    <m/>
    <m/>
    <m/>
    <m/>
    <m/>
    <m/>
    <m/>
    <m/>
    <m/>
    <m/>
    <m/>
    <m/>
    <m/>
    <m/>
    <m/>
    <s v="  "/>
    <s v="PENINSULA"/>
    <s v="SAN CARLOS 03"/>
    <m/>
    <n v="44489"/>
    <s v="TR8756470"/>
    <s v="T005425729"/>
    <s v="UNKNOWN"/>
    <s v="MONTE DIABLO AVE "/>
    <s v="SAN MATEO"/>
    <m/>
    <m/>
    <s v="SJK9"/>
    <s v="KUHLS, STEVE"/>
    <m/>
    <m/>
    <n v="9110"/>
    <m/>
    <s v="Field Remarks: pole fire corner of n grant and monte diablo, crew to scab and re-insulate top/t; Dispatcher Remarks: nan; Office Remarks: AXS-OK FD ONSITE POLE FIRE REQ ETA "/>
    <m/>
    <m/>
    <m/>
    <m/>
    <m/>
    <m/>
    <m/>
    <m/>
    <m/>
    <m/>
    <m/>
    <m/>
    <m/>
    <m/>
    <m/>
    <m/>
    <m/>
    <m/>
    <m/>
    <m/>
    <m/>
    <m/>
    <m/>
    <m/>
    <m/>
    <m/>
    <m/>
    <m/>
    <m/>
    <m/>
    <s v="OVERHEAD"/>
    <s v="POLE-WOOD"/>
    <m/>
    <s v="  "/>
    <m/>
    <m/>
    <m/>
    <m/>
    <m/>
    <m/>
    <m/>
    <m/>
    <m/>
    <m/>
    <m/>
    <m/>
    <m/>
    <m/>
    <m/>
    <m/>
    <m/>
    <m/>
    <m/>
    <m/>
    <m/>
    <m/>
    <m/>
    <m/>
    <m/>
    <m/>
    <m/>
    <m/>
    <m/>
    <m/>
    <m/>
    <m/>
    <m/>
    <m/>
    <m/>
    <m/>
    <m/>
    <m/>
    <m/>
    <m/>
    <m/>
    <m/>
    <m/>
    <m/>
    <m/>
    <m/>
    <m/>
  </r>
  <r>
    <n v="1921"/>
    <s v="CATX"/>
    <s v="3 - QC Complete"/>
    <n v="44550"/>
    <n v="44617"/>
    <s v="Pole fire, likely related to tracking. The ensuing fire was limited to PG&amp;E assets. This information is preliminary."/>
    <s v="\\fxshare-nas05\quotashare-fs01\ESA\5 - Ignition Tracking\2021_Ignition_QC_Folders\20211017_1499756_nan_nan_T005425691"/>
    <s v=" "/>
    <s v="Y"/>
    <s v="CATX"/>
    <s v="Outage time updated to FNL time on ILIS"/>
    <n v="44551"/>
    <m/>
    <s v="Not In Scope"/>
    <m/>
    <m/>
    <m/>
    <m/>
    <m/>
    <m/>
    <m/>
    <m/>
    <m/>
    <m/>
    <m/>
    <m/>
    <m/>
    <m/>
    <m/>
    <m/>
    <m/>
    <m/>
    <m/>
    <m/>
    <m/>
    <m/>
    <m/>
    <m/>
    <m/>
    <m/>
    <m/>
    <m/>
    <m/>
    <m/>
    <m/>
    <m/>
    <s v="N"/>
    <m/>
    <m/>
    <m/>
    <m/>
    <m/>
    <m/>
    <s v="N"/>
    <m/>
    <m/>
    <m/>
    <m/>
    <m/>
    <m/>
    <s v=" "/>
    <x v="69"/>
    <s v="17:49:00"/>
    <n v="44486"/>
    <s v="17:51:00"/>
    <s v="FAS"/>
    <s v="Y"/>
    <s v="N"/>
    <n v="1499756"/>
    <s v="21-0132107"/>
    <m/>
    <s v="T005425691"/>
    <n v="122218218"/>
    <m/>
    <m/>
    <m/>
    <s v=" "/>
    <x v="0"/>
    <x v="0"/>
    <s v="N"/>
    <s v="N"/>
    <s v="N"/>
    <s v="On October 17, 2021 at 1749 hours, a PG&amp;E Troubleman was dispatched to the Vallejo B 1101 12kV distribution circuit near Western Avenue and Concord Street in the vicinity of Vallejo in response to a pole fire. Initial analysis indicates the ignition was caused by tracking. The fire damaged the crossarm, conductor and transformer. The ensuing fire was contained to the pole. This incident resulted in an outage affecting 288 customers at 1751 hours on October 17, 2021. Power was restored to all customer by 0258 hours on October 18, 2021. A third party contractor replaced the damaged crossarm, conductor and transformer on October 18, 2021."/>
    <s v="PG&amp;E"/>
    <s v="Other"/>
    <s v="Pole"/>
    <s v="D"/>
    <s v="D"/>
    <s v="Structure-PG&amp;E only"/>
    <s v="Pole Fire"/>
    <m/>
    <m/>
    <m/>
    <m/>
    <s v="Contamination"/>
    <s v="Contamination"/>
    <s v="Tracking"/>
    <s v="Y"/>
    <s v="Overhead"/>
    <x v="0"/>
    <s v="Pole"/>
    <s v="Crossarm, Conductor, Transformer"/>
    <n v="102218804"/>
    <s v=" "/>
    <x v="0"/>
    <n v="38.102814014499998"/>
    <n v="-122.2224436549"/>
    <s v="Solano"/>
    <s v="VALLEJO B 1101"/>
    <n v="12000"/>
    <s v="VALLEJO B 11017410"/>
    <x v="0"/>
    <s v="Unknown"/>
    <s v="Urban"/>
    <s v="Grass Fuel Model"/>
    <s v="Grass/Dirt"/>
    <s v="N"/>
    <m/>
    <m/>
    <m/>
    <m/>
    <s v="N"/>
    <s v="N"/>
    <m/>
    <m/>
    <s v="2021-10-19"/>
    <m/>
    <m/>
    <m/>
    <m/>
    <m/>
    <m/>
    <m/>
    <m/>
    <m/>
    <m/>
    <m/>
    <m/>
    <m/>
    <m/>
    <m/>
    <m/>
    <m/>
    <m/>
    <m/>
    <s v="  "/>
    <s v="NORTH BAY"/>
    <s v="VALLEJO 02"/>
    <m/>
    <n v="44489"/>
    <s v="1499756"/>
    <s v="T005425691"/>
    <s v="1017"/>
    <s v="WESTERN AVE"/>
    <s v="VALLEJO"/>
    <n v="38.105670000000003"/>
    <n v="-122.21883"/>
    <s v="D6HA"/>
    <s v="HANSELL, DAVE"/>
    <s v="042451101"/>
    <m/>
    <n v="9111"/>
    <m/>
    <s v="Field Remarks: POLE FIRE. WIRE DOWN. CREW REQUESTED; Dispatcher Remarks: nan; Office Remarks: A:1 DOGS NO GATES;X:CONCORD;R:2-3 HOUSES DWN, ARCING SEEN/SPARKS LIGHT FLAME,  COMPLETELY OUT, NOT SURE IF WIRE FELL POSSIBLY, N OT SURE IF TREE DOWN, BACKYARDS, POLE TO HOME POSSIBLY NOT SURE, IRATE CUST WONT PROVIDE ALL INFO HUNG UP NO NAME NO PH , PWR-I"/>
    <m/>
    <m/>
    <m/>
    <m/>
    <m/>
    <m/>
    <m/>
    <m/>
    <m/>
    <m/>
    <m/>
    <m/>
    <m/>
    <m/>
    <m/>
    <m/>
    <m/>
    <m/>
    <m/>
    <m/>
    <m/>
    <m/>
    <m/>
    <m/>
    <m/>
    <m/>
    <m/>
    <m/>
    <m/>
    <m/>
    <s v="FIRE, POLE"/>
    <s v="CROSSARM, WOOD"/>
    <m/>
    <s v="  "/>
    <m/>
    <m/>
    <m/>
    <m/>
    <m/>
    <m/>
    <m/>
    <m/>
    <m/>
    <m/>
    <m/>
    <m/>
    <m/>
    <m/>
    <m/>
    <m/>
    <m/>
    <m/>
    <m/>
    <m/>
    <m/>
    <m/>
    <m/>
    <m/>
    <m/>
    <m/>
    <m/>
    <m/>
    <m/>
    <m/>
    <m/>
    <m/>
    <m/>
    <m/>
    <m/>
    <m/>
    <m/>
    <m/>
    <m/>
    <m/>
    <m/>
    <m/>
    <m/>
    <m/>
    <m/>
    <m/>
    <m/>
  </r>
  <r>
    <n v="1920"/>
    <s v="CFMD"/>
    <s v="3 - QC Complete"/>
    <n v="44550"/>
    <n v="44617"/>
    <s v="On October 17th, 2021 at approximately 0545 hours, a PG&amp;E Troubleman was dispatched to the Cotati 1103, 12kV distribution circuit on Park Avenue in the City of Dillon Beach in the North Coast Division. The troubleman arrived to the incident and observed that the squirrel guard melted on the H2 bushing and then on to a parked vehicle. Priority A Corrective tag #122136510 was created for this incident to replace the transformer, crossarm and cutout  This incident occurred in a Non-HFTD with clear and breezy wind weather conditions. This information is preliminary."/>
    <s v="\\fxshare-nas05\quotashare-fs01\ESA\5 - Ignition Tracking\2021_Ignition_QC_Folders\20211017_1499176_nan_nan_T005425259"/>
    <s v=" "/>
    <s v="Y"/>
    <s v="CFMD"/>
    <s v="Outage time"/>
    <n v="44568"/>
    <m/>
    <s v="Not In Scope"/>
    <m/>
    <m/>
    <m/>
    <m/>
    <m/>
    <m/>
    <m/>
    <m/>
    <m/>
    <m/>
    <m/>
    <m/>
    <m/>
    <m/>
    <m/>
    <m/>
    <m/>
    <m/>
    <m/>
    <m/>
    <m/>
    <m/>
    <m/>
    <m/>
    <m/>
    <m/>
    <m/>
    <m/>
    <m/>
    <m/>
    <m/>
    <m/>
    <m/>
    <m/>
    <m/>
    <m/>
    <m/>
    <m/>
    <m/>
    <s v="Y"/>
    <n v="44545"/>
    <m/>
    <s v="J21Q"/>
    <s v="707-779-9231"/>
    <s v="12/15 - 3:25 LWOT"/>
    <m/>
    <s v=" "/>
    <x v="69"/>
    <s v="05:45:00"/>
    <n v="44486"/>
    <s v="05:41:00"/>
    <s v="FAS"/>
    <s v="Y"/>
    <s v="N"/>
    <n v="1499176"/>
    <m/>
    <m/>
    <s v="T005425259"/>
    <n v="122217803"/>
    <s v="117569732 Priority E - TIEW_BROK_REPL - 47 PARK AVDILLON BEACH9  //"/>
    <m/>
    <m/>
    <s v=" "/>
    <x v="0"/>
    <x v="0"/>
    <s v="N"/>
    <s v="N"/>
    <s v="N"/>
    <m/>
    <s v="PG&amp;E"/>
    <s v="Other"/>
    <s v="Bird Guard"/>
    <s v="D"/>
    <m/>
    <s v="Structure-PG&amp;E only"/>
    <s v="Trasformer, cutout"/>
    <m/>
    <m/>
    <m/>
    <m/>
    <s v="Equipment - PG&amp;E"/>
    <s v="All types of equipment / facility failure"/>
    <s v="Equipment failure - Other"/>
    <m/>
    <s v="Overhead"/>
    <x v="0"/>
    <s v="Other"/>
    <m/>
    <n v="103886450"/>
    <s v=" "/>
    <x v="0"/>
    <n v="38.251080000000002"/>
    <n v="-122.96548"/>
    <s v="Marin"/>
    <s v="COTATI 1103"/>
    <n v="12000"/>
    <s v="COTATI 1103252"/>
    <x v="0"/>
    <s v="Unknown"/>
    <s v="Hardwood Woodland"/>
    <m/>
    <m/>
    <s v="N"/>
    <m/>
    <m/>
    <m/>
    <m/>
    <s v="N"/>
    <s v="N"/>
    <m/>
    <m/>
    <s v="2021-10-19"/>
    <m/>
    <m/>
    <m/>
    <m/>
    <m/>
    <m/>
    <m/>
    <m/>
    <m/>
    <m/>
    <m/>
    <m/>
    <m/>
    <m/>
    <m/>
    <m/>
    <m/>
    <m/>
    <m/>
    <s v="  "/>
    <s v="SONOMA"/>
    <s v="PETALUMA 01"/>
    <m/>
    <n v="44489"/>
    <s v="1499176"/>
    <s v="T005425259"/>
    <s v="47"/>
    <s v="PARK AVE"/>
    <s v="DILLON BEACH"/>
    <n v="38.251080000000002"/>
    <n v="-122.96548"/>
    <s v="J21Q"/>
    <s v="SCHILLING, JASON"/>
    <s v="042271103"/>
    <m/>
    <n v="9002"/>
    <m/>
    <s v="Field Remarks: NG TRANSFORMER, SQUIRELL GAURD MELTED ON H2 BUSHING ONTO CAR PARKED UNDERNEATH IT, REFRAME PRIMARY AND REPLACE C/O, REWORK AND TAPE UP SECONDARY CONNECTORS AS NEEDED, RELAYED ALL INFO TO RON HORNER ; Dispatcher Remarks: nan; Office Remarks: A:OK;X:NORTH ST;R:XFMR ON FIRE PER FD "/>
    <m/>
    <m/>
    <m/>
    <m/>
    <m/>
    <m/>
    <m/>
    <m/>
    <m/>
    <m/>
    <m/>
    <m/>
    <m/>
    <m/>
    <m/>
    <m/>
    <m/>
    <m/>
    <m/>
    <m/>
    <m/>
    <m/>
    <m/>
    <m/>
    <m/>
    <m/>
    <m/>
    <m/>
    <m/>
    <m/>
    <s v="OVERHEAD"/>
    <s v="TRANSFORMER (OH)"/>
    <m/>
    <s v="  "/>
    <m/>
    <m/>
    <m/>
    <m/>
    <m/>
    <m/>
    <m/>
    <m/>
    <m/>
    <m/>
    <m/>
    <m/>
    <m/>
    <m/>
    <m/>
    <m/>
    <m/>
    <m/>
    <m/>
    <m/>
    <m/>
    <m/>
    <m/>
    <m/>
    <m/>
    <m/>
    <m/>
    <m/>
    <m/>
    <m/>
    <m/>
    <m/>
    <m/>
    <m/>
    <m/>
    <m/>
    <m/>
    <m/>
    <m/>
    <m/>
    <m/>
    <m/>
    <m/>
    <m/>
    <m/>
    <m/>
    <m/>
  </r>
  <r>
    <n v="1843"/>
    <s v="TLAL"/>
    <s v="3 - QC Complete"/>
    <n v="44585"/>
    <n v="44617"/>
    <s v="Rotten Pole Burned with Crossarms, Cutout, Primary Riser, and Rotten Guy Stub Pole Damaged. This information is preliminary. OIS: TR8772189, 1499862; ILIS: 21-0132160; FOID: T005425783 (C1MY-Cxl), T005425937 (C1MY-Cxl); T005426180; EC: 122243992, 122218881, 122219687; PM: 35296074; Division: Central Coast"/>
    <s v="\\fxshare-nas05\quotashare-fs01\ESA\5 - Ignition Tracking\2021_Ignition_QC_Folders\20211017_1499862_21-0132160_nan_T005425783"/>
    <s v=" "/>
    <s v="Y"/>
    <s v="TLAL"/>
    <s v="Additional FOID, OIS, Pre-Existing EC Tag Added; Fire Lat/Long, Suspected Initiating Event, EC Tags Updated"/>
    <n v="44585"/>
    <m/>
    <s v="Not In Scope"/>
    <m/>
    <m/>
    <m/>
    <m/>
    <m/>
    <m/>
    <m/>
    <m/>
    <m/>
    <m/>
    <m/>
    <m/>
    <m/>
    <m/>
    <m/>
    <m/>
    <m/>
    <m/>
    <m/>
    <m/>
    <m/>
    <m/>
    <m/>
    <m/>
    <m/>
    <m/>
    <m/>
    <m/>
    <m/>
    <m/>
    <m/>
    <m/>
    <s v="N"/>
    <m/>
    <m/>
    <m/>
    <m/>
    <m/>
    <m/>
    <s v="N"/>
    <m/>
    <m/>
    <s v="C1MY"/>
    <s v="Christopher McLaughlin, (831) 291-7205"/>
    <m/>
    <m/>
    <s v=" "/>
    <x v="69"/>
    <s v="18:49:00"/>
    <n v="44486"/>
    <s v="20:10:00"/>
    <s v="FAS"/>
    <s v="Y"/>
    <s v="N"/>
    <s v="TR8772189, 1499862"/>
    <s v="21-0132160"/>
    <m/>
    <s v="T005425783, T005425937, T005426180"/>
    <s v="122243992, 122219687"/>
    <n v="111351027"/>
    <m/>
    <s v="NON HFTD"/>
    <s v=" "/>
    <x v="0"/>
    <x v="0"/>
    <s v="N"/>
    <s v="N"/>
    <s v="N"/>
    <s v="On October 17, 2021 at 2011 hours, a PG&amp;E Troubleman patrolled the Paul Sweet 2107 21kV Distribution Circuit number 083252107, in the Local Responsibility Area (&quot;LRA&quot;) near 1031 Front St, Santa Cruz, CA 95060. He observed a burned 50' class-4 rotten guyed tangent dead-end pole (SAP Eqp ID 104087506, Ancestor Pole 101683301), a damaged pole line crossarm, a damaged slack span crossarm, a damaged overhead cutout fuse 1915 (Part 44 cutout, &quot;T&quot; Fuse Link, 15A, Expulsion), a damaged primary PVC riser, and a severely rotten 35' class-5 guyed tangent stub pole (SAP Eqp ID 104087507). Initial analysis indicates the ignition was caused by pole equipment failure resulting in the crossarms and guy to get together, possibly exacerbated by rain, contamination, and tracking. The Santa Cruz Fire Department responded to and extinguished the fire. The EC Tags 122243992, 122218881, and 122219687 were submitted for remediation, including the installation of a 55' class-3 wood pole (SAP Eqp ID 104087506, Bar Code 120772979) and a 30' class-5 wood pole (Bar Code 120973984). The 53-minute outage affected 5,017 customers. The line was returned to service on October 17, 2021. There is still an open pre-existing EC A-Tag 111351027 from February of 2016, for a graded anchor at the guyed stub pole (SAP Eqp ID 104087507). The incident area is within a Corrosion &quot;Severe&quot; Area, and an Arrester &quot;3&quot; and an Insulation &quot;AA&quot; District. This information is preliminary."/>
    <s v="PG&amp;E"/>
    <s v="Other"/>
    <s v="Pole"/>
    <s v="D"/>
    <s v="D"/>
    <s v="Structure-PG&amp;E only"/>
    <m/>
    <m/>
    <m/>
    <m/>
    <m/>
    <s v="Equipment - PG&amp;E"/>
    <s v="All types of equipment / facility failure"/>
    <s v="Tracking"/>
    <s v="N"/>
    <s v="Overhead"/>
    <x v="0"/>
    <s v="Pole"/>
    <s v="Pole, Crossarms, Cutout, Riser"/>
    <n v="104087507"/>
    <s v=" "/>
    <x v="0"/>
    <n v="36.9656786583"/>
    <n v="-122.0248348139"/>
    <s v="Santa Cruz"/>
    <s v="PAUL SWEET 2107"/>
    <n v="21000"/>
    <s v="PAUL SWEET 210794948"/>
    <x v="0"/>
    <s v="Santa Cruz FD"/>
    <s v="Urban"/>
    <s v="Brush fuel model"/>
    <m/>
    <s v="N"/>
    <m/>
    <m/>
    <m/>
    <m/>
    <s v="N"/>
    <s v="N"/>
    <m/>
    <m/>
    <s v="2021-10-19"/>
    <m/>
    <m/>
    <m/>
    <m/>
    <m/>
    <m/>
    <m/>
    <m/>
    <m/>
    <m/>
    <m/>
    <m/>
    <m/>
    <m/>
    <m/>
    <m/>
    <m/>
    <m/>
    <m/>
    <s v="  "/>
    <s v="CENTRAL COAST"/>
    <m/>
    <s v="18:49"/>
    <n v="44486"/>
    <s v="1499862"/>
    <s v="T005425783"/>
    <m/>
    <m/>
    <m/>
    <m/>
    <m/>
    <s v="C5TC1MY"/>
    <m/>
    <n v="83252107"/>
    <s v="2021/10/17 20:11:37"/>
    <m/>
    <m/>
    <s v="A:DOG;X:XST BAY ST;R:ACROSS ST POLE2POLE SPARKING ARCING | AXS DOG | XST BAY ST, PWR-Y"/>
    <m/>
    <m/>
    <m/>
    <m/>
    <m/>
    <m/>
    <m/>
    <m/>
    <m/>
    <m/>
    <m/>
    <s v="Y"/>
    <m/>
    <m/>
    <m/>
    <m/>
    <m/>
    <m/>
    <m/>
    <m/>
    <m/>
    <m/>
    <m/>
    <m/>
    <m/>
    <m/>
    <m/>
    <m/>
    <m/>
    <m/>
    <m/>
    <m/>
    <m/>
    <s v="  "/>
    <s v="Unplanned"/>
    <s v="Central Coast"/>
    <s v="Coast"/>
    <s v="083252107, PAUL SWEET-2107"/>
    <s v="21-0132160"/>
    <s v="Unplanned"/>
    <s v="Clear;32-90 F"/>
    <s v="5017"/>
    <s v="336139"/>
    <s v="NO"/>
    <s v="Force Out"/>
    <s v="Sustained"/>
    <s v="No"/>
    <s v="11067"/>
    <s v="OH"/>
    <s v="Sectionalizer"/>
    <s v="1499862"/>
    <s v="Pole-Wood, Burned/flashed"/>
    <m/>
    <m/>
    <m/>
    <s v="BEACH STREET E/O THIRD"/>
    <s v="AT 1915"/>
    <s v="JUMPER-117638 OPEN|CABLE CUT IN CLEAR OPEN"/>
    <m/>
    <m/>
    <m/>
    <m/>
    <m/>
    <m/>
    <m/>
    <m/>
    <m/>
    <m/>
    <m/>
    <m/>
    <m/>
    <m/>
    <m/>
    <m/>
    <m/>
    <m/>
    <m/>
    <m/>
    <m/>
    <m/>
    <m/>
  </r>
  <r>
    <n v="1842"/>
    <s v="TLAL"/>
    <s v="3 - QC Complete"/>
    <n v="44490"/>
    <n v="44617"/>
    <s v="Pole fire; This information is preliminary. OIS: 1499511; ILIS: 21-0132062; FOID: 0006011929, T005425468 (Cxl); EC: 122218948; PM: 35296101; Circuit ID: 255361104, SAP Eqp ID: 103332118 (Bar Code: 120896390); Division: Yosemite; County: Madera; Lat/Long: 37.1687109675, -120.1011374433"/>
    <s v="\\fxshare-nas05\quotashare-fs01\ESA\5 - Ignition Tracking\2021_Ignition_QC_Folders\20211017_1499511_21-0132062_nan_T005425468"/>
    <s v=" "/>
    <s v="Y"/>
    <s v="TLAL"/>
    <s v="EC Tag &amp; Additional FOID Added; CPUC Reportable Ignition &amp; Attributable to PG&amp;E Assets, Ignition Source, Create and Outage Time, Fire Suppressing Agency Updated"/>
    <n v="44490"/>
    <m/>
    <s v="Not In Scope"/>
    <m/>
    <m/>
    <m/>
    <m/>
    <m/>
    <m/>
    <m/>
    <m/>
    <m/>
    <m/>
    <m/>
    <m/>
    <m/>
    <m/>
    <m/>
    <m/>
    <m/>
    <m/>
    <m/>
    <m/>
    <m/>
    <m/>
    <m/>
    <m/>
    <m/>
    <m/>
    <m/>
    <m/>
    <m/>
    <m/>
    <m/>
    <m/>
    <s v="Y"/>
    <n v="44490"/>
    <n v="44495"/>
    <s v="Cal Fire"/>
    <s v="Online Site"/>
    <s v="R002361-102021 (Rqtd by TLAL on 10/20/21)"/>
    <m/>
    <s v="Y"/>
    <n v="44490"/>
    <n v="44490"/>
    <s v="SWL9"/>
    <s v="Shawn Lambert, (209) 564-8317"/>
    <s v="See Phone contact notes in the Reports Sub-folder; Emailed Tman &amp; Supervisor on 10/21/21"/>
    <s v="JWP8"/>
    <s v=" "/>
    <x v="69"/>
    <s v="13:12:00"/>
    <n v="44486"/>
    <s v="12:57:00"/>
    <s v="FAS"/>
    <s v="Y"/>
    <s v="N"/>
    <n v="1499511"/>
    <s v="21-0132062"/>
    <m/>
    <s v="0006011929, T005425468"/>
    <n v="122218948"/>
    <m/>
    <m/>
    <s v="PG&amp;E_1842_Ignition_20211017_4.jpg"/>
    <s v=" "/>
    <x v="1"/>
    <x v="0"/>
    <s v="Y"/>
    <s v="Y"/>
    <s v="N"/>
    <s v="On October 17, 2021 at 1557 hours, a PG&amp;E Troubleman patrolled the Le Grand 1104 12kV  Distribution Circuit number 255361104, in the State Responsibility Area across the river from end of Marguerite Road at the Sun River Orchard property Raymond (Chowchilla), CA 93610. He observed a burnt 45' class-4 tangent Douglas Fir wood pole (SAP Eqp ID 103332118, Bar Code 120896390, McFarland Cascade Co, Mfr. Year 2004) and an approximately 20-acre fire. Initial analysis indicates the ignition was caused by pole equipment failure. He observed a flash mark on the line and buck, but he was unsure if the mark stemmed from this particular incident. Upon inspection, he also observed a very tall Valley Oak tree hanging over and above the line, but there were no obvious indications of tree contact. A pole inspection on October 27, 2020 noted the pole was affected by termites. Cal Fire responded to and extinguished the fire in the agricultural land and the land along the river's edge. An EC A-Tag 122218948 was submitted for remediation and the installation of the new pole (Pole 121075291). The 328-minute outage affected 90 customers. The line was returned to service on October 17. The incident area is within an active San Joaquin Valley Habitat Conservation Plan (HCP), a Raptor Concentration Zone (RCZ), and right outside of a medium density vernal pool. This information is preliminary."/>
    <s v="PG&amp;E"/>
    <s v="Vegetation"/>
    <m/>
    <s v="D"/>
    <s v="D"/>
    <s v="10-99"/>
    <m/>
    <m/>
    <m/>
    <m/>
    <m/>
    <s v="Equipment - PG&amp;E"/>
    <s v="All types of equipment / facility failure"/>
    <s v="Pole failure"/>
    <s v="N"/>
    <s v="Overhead"/>
    <x v="0"/>
    <s v="Pole"/>
    <s v="Pole"/>
    <s v="255361104, 103332118"/>
    <s v=" "/>
    <x v="0"/>
    <n v="37.168710967499997"/>
    <n v="-120.1011374433"/>
    <s v="Madera"/>
    <s v="LE GRAND 1104"/>
    <n v="12000"/>
    <s v="LE GRAND 1104CB"/>
    <x v="0"/>
    <s v="Cal Fire"/>
    <s v="Agriculture"/>
    <s v="Grass Fuel Model"/>
    <m/>
    <s v="N"/>
    <m/>
    <m/>
    <m/>
    <m/>
    <s v="N"/>
    <s v="N"/>
    <m/>
    <m/>
    <s v="2021-10-19"/>
    <m/>
    <m/>
    <m/>
    <m/>
    <m/>
    <m/>
    <m/>
    <m/>
    <m/>
    <m/>
    <m/>
    <m/>
    <m/>
    <m/>
    <m/>
    <m/>
    <m/>
    <m/>
    <m/>
    <s v="  "/>
    <s v="YOSEMITE"/>
    <m/>
    <s v="13:12"/>
    <n v="44486"/>
    <s v="1499511"/>
    <s v="T005425468"/>
    <m/>
    <m/>
    <m/>
    <m/>
    <m/>
    <s v="Y2TSWL9"/>
    <m/>
    <n v="255361104"/>
    <s v="2021/10/17 19:25:21"/>
    <m/>
    <n v="1"/>
    <s v="SMART MTR AUTO-GENERATED TAG"/>
    <m/>
    <m/>
    <m/>
    <m/>
    <m/>
    <m/>
    <m/>
    <m/>
    <m/>
    <m/>
    <m/>
    <s v="Y"/>
    <m/>
    <m/>
    <m/>
    <m/>
    <m/>
    <m/>
    <m/>
    <m/>
    <m/>
    <m/>
    <m/>
    <m/>
    <m/>
    <m/>
    <m/>
    <m/>
    <m/>
    <m/>
    <m/>
    <m/>
    <m/>
    <s v="  "/>
    <s v="Unplanned"/>
    <s v="Yosemite"/>
    <s v="Madera"/>
    <s v="255361104, LE GRAND-1104"/>
    <s v="21-0132062"/>
    <s v="Unplanned"/>
    <s v="Clear;32-90 F"/>
    <s v="90"/>
    <s v="29520"/>
    <s v="NO"/>
    <s v="Line to Line"/>
    <s v="Sustained"/>
    <s v="No"/>
    <s v="5010"/>
    <s v="OH"/>
    <s v="Line Recloser"/>
    <s v="1499511"/>
    <s v="Pole-Wood, Burned/flashed"/>
    <s v=" A B C "/>
    <m/>
    <m/>
    <s v="NW SE 12 9/16 (SHARON RD) - CHOWCHILLA"/>
    <s v="1 P S/OF R8039"/>
    <m/>
    <s v="UNKNOWN CAUSE, FD INVESTIGATING "/>
    <m/>
    <m/>
    <m/>
    <m/>
    <m/>
    <m/>
    <m/>
    <m/>
    <m/>
    <m/>
    <m/>
    <m/>
    <m/>
    <m/>
    <m/>
    <m/>
    <m/>
    <m/>
    <m/>
    <m/>
    <m/>
    <m/>
  </r>
  <r>
    <n v="1834"/>
    <s v="DLY6"/>
    <s v="3 - QC Complete"/>
    <n v="44585"/>
    <n v="44617"/>
    <s v="Pole fire due to tracking from dirty insulators causing the primary to touch riser and opening CB at substation. The ensuing fire was limited to PG&amp;E assets. This information is preliminary."/>
    <s v="\\fxshare-nas05\quotashare-fs01\ESA\5 - Ignition Tracking\2021_Ignition_QC_Folders\20211017_1500479_nan_nan_T005426271"/>
    <s v=" "/>
    <s v="N"/>
    <m/>
    <m/>
    <m/>
    <m/>
    <s v="Not In Scope"/>
    <m/>
    <m/>
    <m/>
    <m/>
    <m/>
    <m/>
    <m/>
    <m/>
    <m/>
    <m/>
    <m/>
    <m/>
    <m/>
    <m/>
    <m/>
    <m/>
    <m/>
    <m/>
    <m/>
    <m/>
    <m/>
    <m/>
    <m/>
    <m/>
    <m/>
    <m/>
    <m/>
    <m/>
    <m/>
    <m/>
    <m/>
    <m/>
    <s v="N"/>
    <m/>
    <m/>
    <m/>
    <m/>
    <m/>
    <m/>
    <s v="N"/>
    <m/>
    <m/>
    <m/>
    <m/>
    <m/>
    <m/>
    <s v=" "/>
    <x v="69"/>
    <s v="23:49:00"/>
    <n v="44486"/>
    <s v="23:49:00"/>
    <s v="FAS"/>
    <s v="N"/>
    <s v="N"/>
    <n v="1500479"/>
    <m/>
    <m/>
    <s v="T005426271"/>
    <s v="122218933 "/>
    <m/>
    <m/>
    <m/>
    <s v=" "/>
    <x v="0"/>
    <x v="0"/>
    <s v="N"/>
    <s v="N"/>
    <s v="N"/>
    <s v="On October 17, 2021 at 23:59 hours, a PG&amp;E Troubleman was dispatched to the Oakland J 1116, 12kV Distribution Circuit on 45th Avenue near Bond Street in Oakland in response to a pole fire. Initial analysis indicates tracking caused the ignition. Upon arrival, the Troubleman found the pole fire occurred due to a dirty insulator. As a result of this incident, ,the primary cross arm broke causing it to touch the riser opening.  The ensuing fire was contained to the pole and the Oakland Fire Department suppressed the ignition.  A PG&amp;E Crew was onsite October 18, 2021 and replaced the damaged pole."/>
    <s v="PG&amp;E"/>
    <s v="Other"/>
    <s v="Pole"/>
    <s v="D"/>
    <s v="D"/>
    <s v="Structure-PG&amp;E only"/>
    <s v="pole fire"/>
    <m/>
    <m/>
    <m/>
    <m/>
    <s v="Contamination"/>
    <s v="Contamination"/>
    <s v="Tracking"/>
    <s v="Y"/>
    <s v="Overhead"/>
    <x v="0"/>
    <s v="Pole"/>
    <s v="Pole "/>
    <s v="old pole: 120029432, new pole: 104088139"/>
    <s v=" "/>
    <x v="0"/>
    <n v="37.773243000000001"/>
    <n v="-122.21146299999999"/>
    <s v="Alameda"/>
    <s v="OAKLAND J 1116"/>
    <n v="12000"/>
    <s v="OAKLAND J 1116CB"/>
    <x v="0"/>
    <s v="Oakland FD"/>
    <s v="Urban"/>
    <s v="Timber fuel model"/>
    <s v="Trees under Pole "/>
    <s v="N"/>
    <m/>
    <m/>
    <m/>
    <m/>
    <s v="N"/>
    <s v="N"/>
    <m/>
    <m/>
    <s v="2021-10-19"/>
    <m/>
    <m/>
    <m/>
    <m/>
    <m/>
    <m/>
    <m/>
    <m/>
    <m/>
    <m/>
    <m/>
    <m/>
    <m/>
    <m/>
    <m/>
    <m/>
    <m/>
    <m/>
    <m/>
    <s v="  "/>
    <s v="EAST BAY"/>
    <s v="OAKLAND 10"/>
    <s v="23:49"/>
    <n v="44486"/>
    <s v="1500479"/>
    <s v="T005426271"/>
    <s v="UNKNOWN"/>
    <s v="HIGH ST "/>
    <s v="OAKLAND"/>
    <n v="37.775889999999997"/>
    <n v="-122.20892000000001"/>
    <s v="E1TTRBN"/>
    <s v="BAUER, TIMOTHY"/>
    <n v="12090403"/>
    <s v="20211018 01:50"/>
    <n v="9110"/>
    <m/>
    <s v="There was a pole fire due to dirty ,tracking insulators and light rain. The primary cross arm brokeand primary touched riser opening up the ciruit breaker at the sub. I created an A tag for crew to replace it."/>
    <s v="Y"/>
    <m/>
    <m/>
    <m/>
    <n v="37.773243000000001"/>
    <n v="-122.21146299999999"/>
    <s v="45th Ave at Bond St Oakland"/>
    <s v="Oakland FD"/>
    <m/>
    <s v="N"/>
    <s v="Y"/>
    <m/>
    <s v="Rain"/>
    <m/>
    <s v="PGE&amp;E-Owned Structure/Equipment"/>
    <m/>
    <s v="Light"/>
    <m/>
    <s v="PG&amp;E Equipment"/>
    <m/>
    <s v="Structure Only"/>
    <m/>
    <s v="Fire Dept"/>
    <m/>
    <s v="Overhead"/>
    <m/>
    <s v="N"/>
    <m/>
    <m/>
    <m/>
    <s v="FIRE, POLE"/>
    <s v="POLE-WOOD"/>
    <s v="N"/>
    <s v="  "/>
    <m/>
    <m/>
    <m/>
    <m/>
    <m/>
    <m/>
    <m/>
    <m/>
    <m/>
    <m/>
    <m/>
    <m/>
    <m/>
    <m/>
    <m/>
    <m/>
    <m/>
    <m/>
    <m/>
    <m/>
    <m/>
    <m/>
    <m/>
    <m/>
    <m/>
    <m/>
    <m/>
    <m/>
    <m/>
    <m/>
    <m/>
    <m/>
    <m/>
    <m/>
    <m/>
    <m/>
    <m/>
    <m/>
    <m/>
    <m/>
    <m/>
    <m/>
    <m/>
    <m/>
    <m/>
    <m/>
    <m/>
  </r>
  <r>
    <n v="1833"/>
    <s v="DLY6"/>
    <s v="3 - QC Complete"/>
    <n v="44539"/>
    <n v="44617"/>
    <s v="Pole fire was likely caused by tracking from dirty insulators. The ensuing fire was limited to PG&amp;E assets. This informaiton is preliminary."/>
    <s v="\\fxshare-nas05\quotashare-fs01\ESA\5 - Ignition Tracking\2021_Ignition_QC_Folders\20211017_1500354_21-0132218_nan_T005426264"/>
    <s v=" "/>
    <s v="Y"/>
    <s v="D"/>
    <s v="UPDATED OUTAGE TIME, FO ID, EQUIPMENT ID AND LAT/LONG "/>
    <n v="44539"/>
    <m/>
    <s v="Not In Scope"/>
    <m/>
    <m/>
    <m/>
    <m/>
    <m/>
    <m/>
    <m/>
    <m/>
    <m/>
    <m/>
    <m/>
    <m/>
    <m/>
    <m/>
    <m/>
    <m/>
    <m/>
    <m/>
    <m/>
    <m/>
    <m/>
    <m/>
    <m/>
    <m/>
    <m/>
    <m/>
    <m/>
    <m/>
    <m/>
    <m/>
    <m/>
    <m/>
    <s v="N"/>
    <m/>
    <m/>
    <m/>
    <m/>
    <m/>
    <m/>
    <s v="N"/>
    <m/>
    <m/>
    <m/>
    <m/>
    <m/>
    <m/>
    <s v=" "/>
    <x v="69"/>
    <s v="23:43:00"/>
    <n v="44486"/>
    <s v="22:17:00"/>
    <s v="FAS"/>
    <s v="N"/>
    <s v="N"/>
    <n v="1500354"/>
    <s v="21-0132218"/>
    <m/>
    <s v="T005426264, T005426282"/>
    <m/>
    <m/>
    <m/>
    <m/>
    <s v=" "/>
    <x v="0"/>
    <x v="0"/>
    <s v="N"/>
    <s v="N"/>
    <s v="N"/>
    <s v="On October 17, 2021 at 23:43 hours, a PG&amp;E Troubleman was dispatched to the Cordelia 1112, a 12kV Distribution Circuit near Thomasson Lane about a quarter of a mile from Cordelia Road in Fairfield in response to an area power outage. Upon further investigation into the power outage, the trouleman had identified a burnt power pole in the area.   The analysis indicates  tracking caused the ignition.  The power outage associated with this event impacted 2198 customers.  The ensuing fire was contained to the pole, and the employee suppressed the fire.  A PG&amp;E Hired Contract Crew replaced the pole, crossarms and insulator on October 18, 2021."/>
    <s v="PG&amp;E"/>
    <s v="Other"/>
    <s v="Pole"/>
    <s v="D"/>
    <s v="D"/>
    <s v="Structure-PG&amp;E only"/>
    <s v="POLE "/>
    <m/>
    <m/>
    <m/>
    <m/>
    <s v="Contamination"/>
    <s v="Contamination"/>
    <s v="Tracking"/>
    <s v="N"/>
    <s v="Overhead"/>
    <x v="0"/>
    <s v="Pole"/>
    <s v="Pole, crossarm, insulator"/>
    <n v="103698667"/>
    <s v=" "/>
    <x v="0"/>
    <n v="38.218859842800001"/>
    <n v="-122.11016262619999"/>
    <s v="Solano"/>
    <s v="CORDELIA 1112"/>
    <n v="12000"/>
    <s v="CORDELIA 1112CB"/>
    <x v="0"/>
    <s v="Employee"/>
    <s v="Agriculture"/>
    <s v="Grass Fuel Model"/>
    <s v="field of dry grass "/>
    <s v="N"/>
    <m/>
    <m/>
    <m/>
    <m/>
    <s v="N"/>
    <s v="N"/>
    <m/>
    <m/>
    <s v="2021-10-19"/>
    <m/>
    <m/>
    <m/>
    <m/>
    <m/>
    <m/>
    <m/>
    <m/>
    <m/>
    <m/>
    <m/>
    <m/>
    <m/>
    <m/>
    <m/>
    <m/>
    <m/>
    <m/>
    <m/>
    <s v="  "/>
    <s v="EAST BAY"/>
    <s v="VACAVILLE 03"/>
    <s v="23:43"/>
    <n v="44486"/>
    <s v="1500354"/>
    <s v="T005426264"/>
    <n v="2446"/>
    <s v="BAY HILL DR"/>
    <s v="FAIRFIELD"/>
    <n v="38.215609999999998"/>
    <n v="-122.11202"/>
    <s v="S4TEBW2"/>
    <s v="WHITE, ERIC"/>
    <s v="06270-1"/>
    <s v="20211018 04:27"/>
    <n v="9110"/>
    <n v="1"/>
    <s v="CREW TO REPLACE BURNT POLE."/>
    <s v="Y"/>
    <m/>
    <m/>
    <s v="38.2188517,-122.1097267,3.400000,3D"/>
    <m/>
    <m/>
    <m/>
    <m/>
    <m/>
    <s v="N"/>
    <s v="N"/>
    <m/>
    <s v="Rain"/>
    <m/>
    <s v="Customer-Owned Structure/Equipment"/>
    <m/>
    <s v="Calm"/>
    <m/>
    <s v="PG&amp;E Equipment"/>
    <m/>
    <s v="Structure Only"/>
    <m/>
    <s v="Employee"/>
    <m/>
    <s v="Overhead"/>
    <m/>
    <s v="N"/>
    <m/>
    <m/>
    <m/>
    <s v="FIRE, POLE"/>
    <s v="POLE-WOOD"/>
    <s v="N"/>
    <s v="  "/>
    <s v="Unplanned"/>
    <s v="Sacramento"/>
    <s v="Solano"/>
    <s v="062701112, CORDELIA-1112"/>
    <s v="21-0132218"/>
    <s v="Unplanned"/>
    <s v="Clear;32-90 F"/>
    <s v="2198"/>
    <s v="504413"/>
    <s v="YES"/>
    <s v="Multi-Fault"/>
    <s v="Sustained"/>
    <s v="No"/>
    <s v="1112/2"/>
    <s v="OH"/>
    <s v="Circuit Breaker"/>
    <s v="1500354"/>
    <s v="Pole-Wood, Burned/flashed"/>
    <s v="B C INST OC"/>
    <m/>
    <m/>
    <s v="CORDELIA-1 SUB"/>
    <s v="MCDONALD,CHAD/707-249-3530: 3 E/O 40273"/>
    <s v="SW 2798 OPEN|SW 4514 CLOSE|OJ HIGHSIDE OF FUCO 4383 OPEN"/>
    <m/>
    <m/>
    <m/>
    <m/>
    <m/>
    <m/>
    <m/>
    <m/>
    <m/>
    <m/>
    <m/>
    <m/>
    <m/>
    <m/>
    <m/>
    <m/>
    <m/>
    <m/>
    <m/>
    <m/>
    <m/>
    <m/>
    <m/>
  </r>
  <r>
    <n v="1832"/>
    <s v="DJPK"/>
    <s v="3 - QC Complete"/>
    <n v="44589"/>
    <n v="44617"/>
    <s v="Pole fire was likely caused by tracking from dirty insulators. The ensuing fire was limited to PG&amp;E assets. This informaiton is preliminary."/>
    <s v="\\fxshare-nas05\quotashare-fs01\ESA\5 - Ignition Tracking\2021_Ignition_QC_Folders\20211017_1500094_nan_nan_T005426214"/>
    <s v=" "/>
    <s v="Y"/>
    <s v="DJPK"/>
    <s v="Updated Fire Lat/Long"/>
    <n v="44589"/>
    <m/>
    <s v="Not In Scope"/>
    <m/>
    <m/>
    <m/>
    <m/>
    <m/>
    <m/>
    <m/>
    <m/>
    <m/>
    <m/>
    <m/>
    <m/>
    <m/>
    <m/>
    <m/>
    <m/>
    <m/>
    <m/>
    <m/>
    <m/>
    <m/>
    <m/>
    <m/>
    <m/>
    <m/>
    <m/>
    <m/>
    <m/>
    <m/>
    <m/>
    <m/>
    <m/>
    <s v="N"/>
    <m/>
    <m/>
    <m/>
    <m/>
    <m/>
    <m/>
    <s v="N"/>
    <m/>
    <m/>
    <m/>
    <m/>
    <m/>
    <m/>
    <s v=" "/>
    <x v="69"/>
    <s v="22:48:00"/>
    <n v="44486"/>
    <s v="22:48:00"/>
    <s v="FAS"/>
    <s v="N"/>
    <s v="N"/>
    <n v="1500094"/>
    <m/>
    <m/>
    <s v="T005426214"/>
    <n v="122218896"/>
    <m/>
    <m/>
    <m/>
    <s v=" "/>
    <x v="0"/>
    <x v="0"/>
    <s v="N"/>
    <s v="N"/>
    <s v="N"/>
    <s v="On October 17, 2021, at 22:48 hours, a PG&amp;E Troubleman was dispatched to the El Cerrito G 111 12kV distribution circuit in the vicinity of 30th Street and Garvin Avenue, Richmond, in response to report of a pole fire in front of 818 30th Street.  The responding Troubleman arrived on scene and found a burned pole at SAP ID 101428461.  The pole was burned in the location of the through bolt connection for the primary crossarm.  Initial analysis indicates tracking caused the ignition.  The fire was contained to the pole and crossarm and was extinguished by the City of Richmond Fire Department.  A PG&amp;E contract crew replaced the pole and crossarm October 18, 2021. "/>
    <s v="PG&amp;E"/>
    <s v="Other"/>
    <s v="Pole"/>
    <s v="D"/>
    <s v="D"/>
    <s v="Structure-PG&amp;E only"/>
    <m/>
    <m/>
    <m/>
    <m/>
    <m/>
    <s v="Contamination"/>
    <s v="Contamination"/>
    <s v="Tracking"/>
    <s v="Y"/>
    <s v="Overhead"/>
    <x v="0"/>
    <s v="Pole"/>
    <s v="Pole, Crossarm"/>
    <n v="101428461"/>
    <s v=" "/>
    <x v="0"/>
    <n v="37.943968099999999"/>
    <n v="-122.3380887"/>
    <s v="Contra Costa"/>
    <s v="EL CERRITO G 1111"/>
    <n v="12000"/>
    <s v="EL CERRITO G 1111CB"/>
    <x v="0"/>
    <s v="City of Richmond FD"/>
    <s v="Urban"/>
    <s v="Fire-resistive fuel bed"/>
    <s v="Asphalt/Concrete"/>
    <s v="N"/>
    <m/>
    <m/>
    <m/>
    <m/>
    <s v="N"/>
    <s v="N"/>
    <m/>
    <m/>
    <s v="2021-10-19"/>
    <m/>
    <m/>
    <m/>
    <m/>
    <m/>
    <m/>
    <m/>
    <m/>
    <m/>
    <m/>
    <m/>
    <m/>
    <m/>
    <m/>
    <m/>
    <m/>
    <m/>
    <m/>
    <m/>
    <s v="  "/>
    <s v="EAST BAY"/>
    <s v="RICHMOND 04"/>
    <s v="22:48"/>
    <n v="44486"/>
    <s v="1500094"/>
    <s v="T005426214"/>
    <n v="818"/>
    <s v="30TH ST"/>
    <s v="RICHMOND"/>
    <n v="37.94397"/>
    <n v="-122.33811"/>
    <s v="E1TTRBN"/>
    <s v="BAUER, TIMOTHY"/>
    <n v="12501111"/>
    <s v="20211018 00:07"/>
    <n v="9110"/>
    <m/>
    <s v="Fire damaged pole due to tracking ,dirty insulators and light rain.I created an A tag for crew to replace it."/>
    <s v="Y"/>
    <m/>
    <m/>
    <s v="37.9439983,-122.3381367,28.700000,3D"/>
    <m/>
    <m/>
    <m/>
    <s v="unknown"/>
    <n v="110227306"/>
    <s v="N"/>
    <s v="Y"/>
    <m/>
    <s v="Rain"/>
    <m/>
    <s v="PGE&amp;E-Owned Structure/Equipment"/>
    <m/>
    <s v="Light"/>
    <m/>
    <s v="PG&amp;E Equipment"/>
    <m/>
    <s v="Structure Only"/>
    <m/>
    <s v="Fire Dept"/>
    <m/>
    <s v="Overhead"/>
    <m/>
    <s v="N"/>
    <m/>
    <m/>
    <m/>
    <s v="FIRE, POLE"/>
    <s v="POLE-WOOD"/>
    <s v="N"/>
    <s v="  "/>
    <m/>
    <m/>
    <m/>
    <m/>
    <m/>
    <m/>
    <m/>
    <m/>
    <m/>
    <m/>
    <m/>
    <m/>
    <m/>
    <m/>
    <m/>
    <m/>
    <m/>
    <m/>
    <m/>
    <m/>
    <m/>
    <m/>
    <m/>
    <m/>
    <m/>
    <m/>
    <m/>
    <m/>
    <m/>
    <m/>
    <m/>
    <m/>
    <m/>
    <m/>
    <m/>
    <m/>
    <m/>
    <m/>
    <m/>
    <m/>
    <m/>
    <m/>
    <m/>
    <m/>
    <m/>
    <m/>
    <m/>
  </r>
  <r>
    <n v="1831"/>
    <s v="DLY6"/>
    <s v="3 - QC Complete"/>
    <n v="44539"/>
    <n v="44617"/>
    <s v="Pole replacement needed. Cause of the ignition is likely related to tracking. The ensuing fire was limited to PG&amp;E assets. This information is preliminary."/>
    <s v="\\fxshare-nas05\quotashare-fs01\ESA\5 - Ignition Tracking\2021_Ignition_QC_Folders\20211017_1500092_nan_nan_T005426195"/>
    <s v=" "/>
    <s v="Y"/>
    <s v="DLY6"/>
    <s v="UPDATED OUTAGE TIME"/>
    <n v="44539"/>
    <m/>
    <s v="Not In Scope"/>
    <m/>
    <m/>
    <m/>
    <m/>
    <m/>
    <m/>
    <m/>
    <m/>
    <m/>
    <m/>
    <m/>
    <m/>
    <m/>
    <m/>
    <m/>
    <m/>
    <m/>
    <m/>
    <m/>
    <m/>
    <m/>
    <m/>
    <m/>
    <m/>
    <m/>
    <m/>
    <m/>
    <m/>
    <m/>
    <m/>
    <m/>
    <m/>
    <s v="N"/>
    <m/>
    <m/>
    <m/>
    <m/>
    <m/>
    <m/>
    <s v="N"/>
    <m/>
    <m/>
    <m/>
    <m/>
    <m/>
    <m/>
    <s v=" "/>
    <x v="69"/>
    <s v="22:37:00"/>
    <n v="44486"/>
    <s v="20:10:00"/>
    <s v="FAS"/>
    <s v="N"/>
    <s v="N"/>
    <n v="1500092"/>
    <m/>
    <m/>
    <s v="T005426195"/>
    <n v="122218897"/>
    <m/>
    <m/>
    <m/>
    <s v=" "/>
    <x v="0"/>
    <x v="0"/>
    <s v="N"/>
    <s v="N"/>
    <s v="N"/>
    <s v="On October 17, 2021 at 2:37 hours, a PG&amp;E Troubleman was dispatched to the Richmond R 1125, a 12kV Distribution Circuit on Spring Street near Johnson Avenue in Richmond  in response to a pole fire. Initial analysis indicates tracking caused the ignition.  One customer experience a power outage as a result of this incident The ensuing fire was contained to the pole and the fire was self-extinguished. A PG&amp;E Crew replaced the pole, transformers, crossarms and conductor on October 19, 2021."/>
    <s v="PG&amp;E"/>
    <s v="Other"/>
    <s v="Pole"/>
    <s v="D"/>
    <s v="D"/>
    <s v="Structure-PG&amp;E only"/>
    <s v="Structure"/>
    <m/>
    <m/>
    <m/>
    <m/>
    <s v="Contamination"/>
    <s v="Contamination"/>
    <s v="Tracking"/>
    <s v="Y"/>
    <s v="Overhead"/>
    <x v="0"/>
    <s v="Pole"/>
    <s v="Pole, crossarm, transformer"/>
    <n v="101436766"/>
    <s v=" "/>
    <x v="0"/>
    <n v="37.925967398300003"/>
    <n v="-122.3406607995"/>
    <s v="Contra Costa"/>
    <s v="RICHMOND R 1125"/>
    <n v="12000"/>
    <s v="RICHMOND R 1125CB"/>
    <x v="0"/>
    <s v="Self Extinguished"/>
    <s v="Urban"/>
    <s v="Fire-resistive fuel bed"/>
    <s v="Sidewalk / Pavement"/>
    <s v="N"/>
    <m/>
    <m/>
    <m/>
    <m/>
    <s v="N"/>
    <s v="N"/>
    <m/>
    <m/>
    <s v="2021-10-19"/>
    <m/>
    <m/>
    <m/>
    <m/>
    <m/>
    <m/>
    <m/>
    <m/>
    <m/>
    <m/>
    <m/>
    <m/>
    <m/>
    <m/>
    <m/>
    <m/>
    <m/>
    <m/>
    <m/>
    <s v="  "/>
    <s v="EAST BAY"/>
    <s v="RICHMOND 10"/>
    <s v="22:37"/>
    <n v="44486"/>
    <s v="1500092"/>
    <s v="T005426195"/>
    <s v="450"/>
    <s v="SPRING ST"/>
    <s v="RICHMOND"/>
    <n v="37.925960000000003"/>
    <n v="-122.34068000000001"/>
    <s v="E2TJ7HE"/>
    <s v="HERRERA, JIMMY"/>
    <n v="13471125"/>
    <s v="20211018 00:00"/>
    <n v="9110"/>
    <m/>
    <s v="EC TAG TO REPLACE POLE"/>
    <s v="Y"/>
    <m/>
    <m/>
    <m/>
    <n v="37.925987499999998"/>
    <n v="-122.34077910000001"/>
    <m/>
    <m/>
    <m/>
    <s v="N"/>
    <s v="Y"/>
    <m/>
    <s v="Rain"/>
    <m/>
    <s v="PGE&amp;E-Owned Structure/Equipment"/>
    <m/>
    <s v="Light"/>
    <m/>
    <s v="PG&amp;E Equipment"/>
    <m/>
    <s v="Structure Only"/>
    <m/>
    <s v="Self Extinguished"/>
    <m/>
    <s v="Overhead"/>
    <m/>
    <s v="N"/>
    <m/>
    <m/>
    <m/>
    <s v="FIRE, POLE"/>
    <s v="POLE-WOOD"/>
    <s v="N"/>
    <s v="  "/>
    <m/>
    <m/>
    <m/>
    <m/>
    <m/>
    <m/>
    <m/>
    <m/>
    <m/>
    <m/>
    <m/>
    <m/>
    <m/>
    <m/>
    <m/>
    <m/>
    <m/>
    <m/>
    <m/>
    <m/>
    <m/>
    <m/>
    <m/>
    <m/>
    <m/>
    <m/>
    <m/>
    <m/>
    <m/>
    <m/>
    <m/>
    <m/>
    <m/>
    <m/>
    <m/>
    <m/>
    <m/>
    <m/>
    <m/>
    <m/>
    <m/>
    <m/>
    <m/>
    <m/>
    <m/>
    <m/>
    <m/>
  </r>
  <r>
    <n v="1830"/>
    <s v="DLY6"/>
    <s v="3 - QC Complete"/>
    <n v="44539"/>
    <n v="44617"/>
    <s v="Pole fire likely related to tracking. The ensuing fire was limited to PG&amp;E assets. This information is preliminary."/>
    <s v="\\fxshare-nas05\quotashare-fs01\ESA\5 - Ignition Tracking\2021_Ignition_QC_Folders\20211017_1500291_nan_nan_T005426194"/>
    <s v=" "/>
    <s v="Y"/>
    <s v="DLY6"/>
    <s v="UDPATED OUTAGE TIME. LAT/LONG"/>
    <n v="44539"/>
    <m/>
    <s v="Not In Scope"/>
    <m/>
    <m/>
    <m/>
    <m/>
    <m/>
    <m/>
    <m/>
    <m/>
    <m/>
    <m/>
    <m/>
    <m/>
    <m/>
    <m/>
    <m/>
    <m/>
    <m/>
    <m/>
    <m/>
    <m/>
    <m/>
    <m/>
    <m/>
    <m/>
    <m/>
    <m/>
    <m/>
    <m/>
    <m/>
    <m/>
    <m/>
    <m/>
    <s v="N"/>
    <m/>
    <m/>
    <m/>
    <m/>
    <m/>
    <m/>
    <s v="N"/>
    <m/>
    <m/>
    <m/>
    <m/>
    <m/>
    <m/>
    <s v=" "/>
    <x v="69"/>
    <s v="22:36:00"/>
    <n v="44486"/>
    <s v="21:44:00"/>
    <s v="FAS"/>
    <s v="N"/>
    <s v="N"/>
    <n v="1500291"/>
    <m/>
    <m/>
    <s v="T005426194"/>
    <n v="122218893"/>
    <m/>
    <m/>
    <m/>
    <s v=" "/>
    <x v="0"/>
    <x v="0"/>
    <s v="N"/>
    <s v="N"/>
    <s v="N"/>
    <s v="On October 17, 2021 at 22:36 hours, a PG&amp;E Troubleman was dispatched to the Richmond R 1128, a 12kV Distribution Circuit on South 33rd Street near Hoffman Boulevard in Richmond in response to a pole fire. Initial analysis indicates tracking caused the ignition. This ignition left one customer without power. The ensuing fire was contained to the pole  and the fire was self-extinguished.  A PG&amp;E Crew replaced the pole, crossarms,  two transformers and conductor on October 18, 2021."/>
    <s v="PG&amp;E"/>
    <s v="Other"/>
    <s v="Pole"/>
    <s v="D"/>
    <s v="D"/>
    <s v="Structure-PG&amp;E only"/>
    <s v="POLE "/>
    <m/>
    <m/>
    <m/>
    <m/>
    <s v="Contamination"/>
    <s v="Contamination"/>
    <s v="Tracking"/>
    <s v="Y"/>
    <s v="Overhead"/>
    <x v="0"/>
    <s v="Pole"/>
    <s v="Pole, crossarm, transformer, conductor "/>
    <n v="101437376"/>
    <s v=" "/>
    <x v="0"/>
    <n v="37.922260717299999"/>
    <n v="-122.337704758"/>
    <s v="Contra Costa"/>
    <s v="RICHMOND R 1128"/>
    <n v="12000"/>
    <s v="RICHMOND R 1128BR324"/>
    <x v="0"/>
    <s v="Self Extinguished"/>
    <s v="Urban"/>
    <m/>
    <m/>
    <s v="N"/>
    <m/>
    <m/>
    <m/>
    <m/>
    <s v="N"/>
    <s v="N"/>
    <m/>
    <m/>
    <s v="2021-10-19"/>
    <m/>
    <m/>
    <m/>
    <m/>
    <m/>
    <m/>
    <m/>
    <m/>
    <m/>
    <m/>
    <m/>
    <m/>
    <m/>
    <m/>
    <m/>
    <m/>
    <m/>
    <m/>
    <m/>
    <s v="  "/>
    <s v="EAST BAY"/>
    <s v="RICHMOND 10"/>
    <s v="22:36"/>
    <n v="44486"/>
    <s v="1500291"/>
    <s v="T005426194"/>
    <n v="627"/>
    <s v="S 33RD ST"/>
    <s v="RICHMOND"/>
    <n v="37.923020000000001"/>
    <n v="-122.33768999999999"/>
    <s v="E2TJ7HE"/>
    <s v="HERRERA, JIMMY"/>
    <n v="13471128"/>
    <s v="20211017 23:52"/>
    <n v="9110"/>
    <m/>
    <s v="REPLACE POLE"/>
    <s v="Y"/>
    <m/>
    <m/>
    <m/>
    <n v="37.922293299999993"/>
    <n v="-122.3376604"/>
    <m/>
    <m/>
    <m/>
    <s v="N"/>
    <s v="Y"/>
    <m/>
    <s v="Rain"/>
    <m/>
    <s v="PGE&amp;E-Owned Structure/Equipment"/>
    <m/>
    <s v="Light"/>
    <m/>
    <s v="PG&amp;E Equipment"/>
    <m/>
    <s v="Structure Only"/>
    <m/>
    <s v="Self Extinguished"/>
    <m/>
    <s v="Overhead"/>
    <m/>
    <s v="N"/>
    <m/>
    <m/>
    <m/>
    <s v="FIRE, POLE"/>
    <s v="POLE-WOOD"/>
    <s v="N"/>
    <s v="  "/>
    <m/>
    <m/>
    <m/>
    <m/>
    <m/>
    <m/>
    <m/>
    <m/>
    <m/>
    <m/>
    <m/>
    <m/>
    <m/>
    <m/>
    <m/>
    <m/>
    <m/>
    <m/>
    <m/>
    <m/>
    <m/>
    <m/>
    <m/>
    <m/>
    <m/>
    <m/>
    <m/>
    <m/>
    <m/>
    <m/>
    <m/>
    <m/>
    <m/>
    <m/>
    <m/>
    <m/>
    <m/>
    <m/>
    <m/>
    <m/>
    <m/>
    <m/>
    <m/>
    <m/>
    <m/>
    <m/>
    <m/>
  </r>
  <r>
    <n v="1829"/>
    <s v="CFMD"/>
    <s v="3 - QC Complete"/>
    <n v="44519"/>
    <n v="44617"/>
    <s v="Pole fire looks to have been caused by tracking. Fire ignited just above crossarm. The ensuing fire was limited to PG&amp;E assets. This information is preliminary."/>
    <s v="\\fxshare-nas05\quotashare-fs01\ESA\5 - Ignition Tracking\2021_Ignition_QC_Folders\20211017_nan_nan_nan_T005426180"/>
    <s v=" "/>
    <s v="Y"/>
    <s v="CFMD"/>
    <s v="outage time, division"/>
    <n v="44510"/>
    <m/>
    <s v="Not In Scope"/>
    <m/>
    <m/>
    <m/>
    <m/>
    <m/>
    <m/>
    <m/>
    <m/>
    <m/>
    <m/>
    <m/>
    <m/>
    <m/>
    <m/>
    <m/>
    <m/>
    <m/>
    <m/>
    <m/>
    <m/>
    <m/>
    <m/>
    <m/>
    <m/>
    <m/>
    <m/>
    <m/>
    <m/>
    <m/>
    <m/>
    <m/>
    <m/>
    <m/>
    <m/>
    <m/>
    <m/>
    <m/>
    <m/>
    <m/>
    <s v="Y"/>
    <n v="44510"/>
    <n v="44510"/>
    <s v="C1MY"/>
    <s v="831 291 7205"/>
    <s v="incident details"/>
    <m/>
    <s v=" "/>
    <x v="69"/>
    <s v="22:25:00"/>
    <m/>
    <m/>
    <s v="FAS"/>
    <s v="N"/>
    <s v="N"/>
    <m/>
    <m/>
    <m/>
    <s v="T005426180"/>
    <n v="122218881"/>
    <m/>
    <m/>
    <m/>
    <s v=" "/>
    <x v="0"/>
    <x v="0"/>
    <s v="N"/>
    <s v="N"/>
    <s v="N"/>
    <s v="On October 17th, 2021 at approximately 2225 hours, a PG&amp;E troubleman was dispatched to the Paul Sweet 2107, 21kV distribution circuit in a circuit protection zone on Front Street in Santa Cruz in the Central Coast Division in response to a pole fire. Upon arriving to the scene, he observed the top of the pole and the transformer were on fire. The Cajaro County Fire Department was on the scene. The troubleman's utility truck got stuck in the mud and there was no access to the pole for the troubleman nor the fire department.  A second troubleman was dispatched to the incident to assist.  When he arrived on the scene, he observed the fire was going up the pole.  The pole was located out in the middle of a field by itself.  The first responders were only able to get 100 yards or less to the pole. The first responding troubleman de energized all of the line that went all the way down the road, and the second responding troubleman cut the jumpers open for that tap line that feeds that line where the fire was, and then closed the fuses and re energized the circuit.  The tow truck came and the pole continued to burn. The crew stayed at the scene for about 3 hours and left the scene with the pole still on fire due to not having access to get to the structure. The ensuing fire was 3 meter - 0.25 acre in size.  The pole fire extinguished on its own. The cause of the ignition is due to tracking.  Priority A corrective tag #122218881 was created to replace the  pole and guy. Priority A corrective tag #122243992 was created to replace the cutouts, crossarms and molding. This incident occurred in a Non-HFTD with rainy weather and breezy wind conditions. This information is preliminary."/>
    <s v="PG&amp;E"/>
    <s v="Other"/>
    <s v="Pole"/>
    <s v="D"/>
    <m/>
    <s v="Structure-PG&amp;E only"/>
    <m/>
    <m/>
    <m/>
    <m/>
    <m/>
    <s v="Contamination"/>
    <s v="Contamination"/>
    <s v="Tracking"/>
    <s v="Y"/>
    <s v="Overhead"/>
    <x v="0"/>
    <s v="Pole"/>
    <m/>
    <n v="104087506"/>
    <s v=" "/>
    <x v="0"/>
    <n v="36.969664999999999"/>
    <n v="-121.9988433"/>
    <s v="Santa Cruz"/>
    <s v="PAUL SWEET 2107"/>
    <n v="21000"/>
    <s v="PAUL SWEET 210793260"/>
    <x v="0"/>
    <s v="Unknown"/>
    <s v="Urban"/>
    <m/>
    <m/>
    <s v="N"/>
    <m/>
    <m/>
    <m/>
    <m/>
    <s v="N"/>
    <s v="N"/>
    <m/>
    <m/>
    <s v="2021-10-19"/>
    <m/>
    <m/>
    <m/>
    <m/>
    <m/>
    <m/>
    <m/>
    <m/>
    <m/>
    <m/>
    <m/>
    <m/>
    <m/>
    <m/>
    <m/>
    <m/>
    <m/>
    <m/>
    <m/>
    <s v=" "/>
    <s v="EAST BAY"/>
    <s v="SANTA CRUZ 04"/>
    <s v="22:25"/>
    <s v="10/17/2021"/>
    <m/>
    <s v="T005426180"/>
    <s v="UNKNOWN"/>
    <s v="1031 FRONT"/>
    <s v="SANTA CRUZ"/>
    <s v="00:00:00"/>
    <m/>
    <s v="C5TC1MY"/>
    <s v="MCLAUGHLIN, CHRIS"/>
    <m/>
    <s v="20211017 22:59"/>
    <n v="9111"/>
    <n v="1"/>
    <s v="deenergize, put out fire with help of SC fire dept, bond arms and guy together, reenergize rmade job to replace "/>
    <s v="Y"/>
    <m/>
    <m/>
    <s v="36.9696650,-121.9988433,6.600000,2D"/>
    <m/>
    <m/>
    <m/>
    <s v="unknown"/>
    <m/>
    <s v="N"/>
    <s v="Y"/>
    <m/>
    <s v="Rain"/>
    <m/>
    <s v="PGE&amp;E-Owned Structure/Equipment"/>
    <m/>
    <s v="Breezy"/>
    <m/>
    <s v="PG&amp;E Equipment"/>
    <m/>
    <s v="Structure Only"/>
    <m/>
    <s v="Fire Dept"/>
    <m/>
    <s v="Overhead"/>
    <m/>
    <s v="Y"/>
    <s v="photos"/>
    <s v="PG&amp;E Employee"/>
    <s v="c1my"/>
    <s v="FIRE, POLE"/>
    <s v="POLE-WOOD"/>
    <s v="N"/>
    <s v=" "/>
    <m/>
    <m/>
    <m/>
    <m/>
    <m/>
    <m/>
    <m/>
    <m/>
    <m/>
    <m/>
    <m/>
    <m/>
    <m/>
    <m/>
    <m/>
    <m/>
    <m/>
    <m/>
    <m/>
    <m/>
    <m/>
    <m/>
    <m/>
    <m/>
    <m/>
    <m/>
    <m/>
    <m/>
    <m/>
    <m/>
    <m/>
    <m/>
    <m/>
    <m/>
    <m/>
    <m/>
    <m/>
    <m/>
    <m/>
    <m/>
    <m/>
    <m/>
    <m/>
    <m/>
    <m/>
    <m/>
    <m/>
  </r>
  <r>
    <n v="1828"/>
    <s v="DJPK"/>
    <s v="3 - QC Complete"/>
    <n v="44586"/>
    <n v="44617"/>
    <s v="Pole fire due to dirty insulator tracking. The ensuing fire was limited to PG&amp;E assets. This information is preliminary."/>
    <s v="\\fxshare-nas05\quotashare-fs01\ESA\5 - Ignition Tracking\2021_Ignition_QC_Folders\20211017_1499837_21-0132222_nan_T005426163"/>
    <s v=" "/>
    <s v="Y"/>
    <s v="DJPK"/>
    <s v="Uipdated Outage Time; Updated Fire Lat/Long"/>
    <n v="44586"/>
    <m/>
    <s v="Not In Scope"/>
    <m/>
    <m/>
    <m/>
    <m/>
    <m/>
    <m/>
    <m/>
    <m/>
    <m/>
    <m/>
    <m/>
    <m/>
    <m/>
    <m/>
    <m/>
    <m/>
    <m/>
    <m/>
    <m/>
    <m/>
    <m/>
    <m/>
    <m/>
    <m/>
    <m/>
    <m/>
    <m/>
    <m/>
    <m/>
    <m/>
    <m/>
    <m/>
    <s v="N"/>
    <m/>
    <m/>
    <m/>
    <m/>
    <m/>
    <m/>
    <s v="N"/>
    <m/>
    <m/>
    <m/>
    <m/>
    <m/>
    <m/>
    <s v=" "/>
    <x v="69"/>
    <s v="22:14:00"/>
    <n v="44486"/>
    <s v="22:34:00"/>
    <s v="FAS"/>
    <s v="N"/>
    <s v="N"/>
    <n v="1499837"/>
    <s v="21-0132222"/>
    <m/>
    <s v="T005426163"/>
    <n v="122218858"/>
    <m/>
    <m/>
    <m/>
    <s v=" "/>
    <x v="0"/>
    <x v="0"/>
    <s v="N"/>
    <s v="N"/>
    <s v="N"/>
    <s v="On October 17, 2021, at 22:34 hours, a PG&amp;E Troubleman was dispatched to the Richmond R-1130 12kV distribution circuit in the vicinity of Pine Avenue and 19th Street, San Pablo, in response to a pole fire.  The responding Troubleman found the pole identified as SAP ID 101430230 on fire.  The subject pole was a line &amp; buck pole and was on fire at two locations.  The first location was below where the mounting bracket for the dead-end primary crossarm attached to the pole.  The second location was at the trough-bolt attachment for the secondary crossarm.  The pole was intact, and the circuit was still energized when the Troubleman arrived on scene.   Line Recloser BR162 was opened to de-energize the conductors.  Initial analysis indicates tracking caused the ignition.  The ensuing fire was contained to the pole and crossarms and was extinguished by the Contra Costa County Fiore Department.  A PG&amp;E Crew replaced the crossarm and fuse cutouts on October 18, 2021.  "/>
    <s v="PG&amp;E"/>
    <s v="Other"/>
    <s v="Pole"/>
    <s v="D"/>
    <s v="D"/>
    <s v="Structure-PG&amp;E only"/>
    <m/>
    <m/>
    <m/>
    <m/>
    <m/>
    <s v="Contamination"/>
    <s v="Contamination"/>
    <s v="Tracking"/>
    <s v="Y"/>
    <s v="Overhead"/>
    <x v="0"/>
    <s v="Pole"/>
    <s v="Pole, Crossarm"/>
    <n v="101430230"/>
    <s v=" "/>
    <x v="0"/>
    <n v="37.954909700000002"/>
    <n v="-122.3512104"/>
    <s v="Contra Costa"/>
    <s v="RICHMOND R 1130"/>
    <n v="12000"/>
    <s v="RICHMOND R 1130BR162"/>
    <x v="0"/>
    <s v="Contra Costa County FD"/>
    <s v="Urban"/>
    <s v="Fire-resistive fuel bed"/>
    <s v="Asphalt/Concrete"/>
    <s v="N"/>
    <m/>
    <m/>
    <m/>
    <m/>
    <s v="N"/>
    <s v="N"/>
    <m/>
    <m/>
    <s v="2021-10-19"/>
    <m/>
    <m/>
    <m/>
    <m/>
    <m/>
    <m/>
    <m/>
    <m/>
    <m/>
    <m/>
    <m/>
    <m/>
    <m/>
    <m/>
    <m/>
    <m/>
    <m/>
    <m/>
    <m/>
    <s v="  "/>
    <s v="EAST BAY"/>
    <s v="RICHMOND 04"/>
    <s v="22:14"/>
    <n v="44486"/>
    <s v="1499837"/>
    <s v="T005426163"/>
    <n v="1627"/>
    <s v="19TH ST"/>
    <s v="SAN PABLO"/>
    <n v="37.95064"/>
    <n v="-122.35017999999999"/>
    <s v="E1TTRBN"/>
    <s v="BAUER, TIMOTHY"/>
    <n v="13471130"/>
    <s v="20211017 23:19"/>
    <n v="9110"/>
    <m/>
    <s v="There was a pole fire due to dirty insulators tracking in light rain. Sw R7849 is open de-energizing pole.I created an A tag for crew to replace pole with major damage at the top."/>
    <s v="Y"/>
    <m/>
    <m/>
    <s v="37.9549183,-122.3512267,14.400000,2D"/>
    <m/>
    <m/>
    <s v="Pine Ave at 19th St San Pablo"/>
    <s v="unknown"/>
    <m/>
    <s v="N"/>
    <s v="Y"/>
    <m/>
    <s v="Rain"/>
    <m/>
    <s v="PGE&amp;E-Owned Structure/Equipment"/>
    <m/>
    <s v="Light"/>
    <m/>
    <s v="PG&amp;E Equipment"/>
    <m/>
    <s v="Structure Only"/>
    <m/>
    <s v="Fire Dept"/>
    <m/>
    <s v="Overhead"/>
    <m/>
    <s v="N"/>
    <m/>
    <m/>
    <m/>
    <s v="FIRE, POLE"/>
    <s v="POLE-WOOD"/>
    <s v="N"/>
    <s v="  "/>
    <s v="Unplanned"/>
    <s v="East Bay"/>
    <s v="Bay"/>
    <s v="013471130, RICHMOND R-1130"/>
    <s v="21-0132222"/>
    <s v="Unplanned"/>
    <s v="Clear;32-90 F"/>
    <s v="1799"/>
    <s v="1038829"/>
    <s v="NO"/>
    <s v="Force Out"/>
    <s v="Sustained"/>
    <s v="No"/>
    <s v="BR162"/>
    <s v="OH"/>
    <s v="Line Recloser"/>
    <s v="1499837"/>
    <s v="Pole-Wood, Burned/flashed"/>
    <s v="NONE"/>
    <s v="10/17/21 23:33"/>
    <m/>
    <s v="W/S 20TH 1/P/N/O COSTA AVE"/>
    <s v="CORNER OF 19TH &amp; PINE AVE"/>
    <m/>
    <m/>
    <m/>
    <m/>
    <m/>
    <m/>
    <m/>
    <m/>
    <m/>
    <m/>
    <m/>
    <m/>
    <m/>
    <m/>
    <m/>
    <m/>
    <m/>
    <m/>
    <m/>
    <m/>
    <m/>
    <m/>
    <m/>
    <m/>
  </r>
  <r>
    <n v="1827"/>
    <s v="DLY6"/>
    <s v="3 - QC Complete"/>
    <n v="44523"/>
    <n v="44617"/>
    <s v="Pole fire was likely related to tracking. The ensuing fire was limited to PG&amp;E assets. This information is preliminary."/>
    <s v="\\fxshare-nas05\quotashare-fs01\ESA\5 - Ignition Tracking\2021_Ignition_QC_Folders\20211017_1500310_21-0132209_nan_T005426139"/>
    <s v=" "/>
    <s v="Y"/>
    <s v="DLY6"/>
    <s v="CORRECTED OUTAGE TIME"/>
    <n v="44522"/>
    <m/>
    <s v="Not In Scope"/>
    <m/>
    <m/>
    <m/>
    <m/>
    <m/>
    <m/>
    <m/>
    <m/>
    <m/>
    <m/>
    <m/>
    <m/>
    <m/>
    <m/>
    <m/>
    <m/>
    <m/>
    <m/>
    <m/>
    <m/>
    <m/>
    <m/>
    <m/>
    <m/>
    <m/>
    <m/>
    <m/>
    <m/>
    <m/>
    <m/>
    <m/>
    <m/>
    <s v="N"/>
    <m/>
    <m/>
    <m/>
    <m/>
    <m/>
    <m/>
    <s v="N"/>
    <m/>
    <m/>
    <m/>
    <m/>
    <m/>
    <m/>
    <s v=" "/>
    <x v="69"/>
    <s v="19:40:00"/>
    <n v="44486"/>
    <s v="21:50:00"/>
    <s v="FAS"/>
    <s v="N"/>
    <s v="N"/>
    <n v="1500310"/>
    <s v="21-0132209"/>
    <m/>
    <s v="T005426139, T005425911, T005425899"/>
    <n v="122218921"/>
    <m/>
    <m/>
    <m/>
    <s v=" "/>
    <x v="0"/>
    <x v="0"/>
    <s v="N"/>
    <s v="N"/>
    <s v="N"/>
    <s v="On October 17, 2021 at 19:40 hours, a PG&amp;E Troubleman was dispatched to the Point Pinole 1101,  a  12kV Distribution Circuit on Sheryl Drive near Rachel Road in Montalvin Manor (CDP) in response to a pole fire. Initial analysis indicates tracking caused the ignition.  The pole was identified in having severe corrosion.   As a result of this incident, 5264 customers experienced a power outage. The ensuing fire was contained to the pole and the fire was suppressed by PG&amp;E. A PG&amp;E Troubleman along with a  PG&amp;E Hired Contract Crew replaced the pole, transformer and conductor on October 18, 2021."/>
    <s v="PG&amp;E"/>
    <s v="Other"/>
    <s v="Pole"/>
    <s v="D"/>
    <s v="D"/>
    <s v="Structure-PG&amp;E only"/>
    <s v="Pole on Fire "/>
    <m/>
    <m/>
    <m/>
    <m/>
    <s v="Contamination"/>
    <s v="Contamination"/>
    <s v="Tracking"/>
    <s v="Y"/>
    <s v="Overhead"/>
    <x v="0"/>
    <s v="Pole"/>
    <s v="Pole "/>
    <n v="101425999"/>
    <s v=" "/>
    <x v="0"/>
    <n v="37.995719229999999"/>
    <n v="-122.3332535"/>
    <s v="Contra Costa"/>
    <s v="POINT PINOLE 1101"/>
    <n v="12000"/>
    <s v=" POINT PINOLE 1101/2"/>
    <x v="0"/>
    <s v="Employee"/>
    <s v="Urban"/>
    <s v="Fire-resistive fuel bed"/>
    <s v="Sidewalk, Asphalt"/>
    <s v="N"/>
    <m/>
    <m/>
    <m/>
    <s v="N/a"/>
    <s v="N"/>
    <s v="N"/>
    <m/>
    <m/>
    <s v="2021-11-16"/>
    <m/>
    <m/>
    <m/>
    <m/>
    <m/>
    <m/>
    <m/>
    <m/>
    <m/>
    <m/>
    <m/>
    <m/>
    <m/>
    <m/>
    <m/>
    <m/>
    <m/>
    <m/>
    <m/>
    <m/>
    <s v="EAST BAY"/>
    <s v="RICHMOND 03"/>
    <s v="22:07:00"/>
    <n v="44486"/>
    <n v="1500310"/>
    <s v="T005426139"/>
    <n v="207"/>
    <s v="SHERYL DR"/>
    <s v="SAN PABLO"/>
    <n v="37"/>
    <n v="-122.34723"/>
    <s v="E2TJ7HE"/>
    <s v="HERRERA, JIMMY"/>
    <n v="1426"/>
    <s v="20211017 23:27"/>
    <n v="9110"/>
    <m/>
    <s v="CREW TO REPLACE POLE"/>
    <s v="Y"/>
    <m/>
    <m/>
    <m/>
    <n v="37.99586"/>
    <n v="-122.333"/>
    <m/>
    <m/>
    <m/>
    <s v="N"/>
    <s v="Y"/>
    <m/>
    <s v="Rain"/>
    <m/>
    <s v="PGE&amp;E-Owned Structure/Equipment"/>
    <m/>
    <s v="Light"/>
    <m/>
    <s v="PG&amp;E Equipment"/>
    <m/>
    <s v="Structure Only"/>
    <m/>
    <s v="Employee"/>
    <m/>
    <s v="Overhead"/>
    <m/>
    <s v="N"/>
    <m/>
    <m/>
    <m/>
    <s v="PATROL-NOT CONDUCTED"/>
    <m/>
    <s v="N"/>
    <s v=" "/>
    <s v="Unplanned"/>
    <s v="East Bay"/>
    <s v="Bay"/>
    <s v="014261101, POINT PINOLE-1101"/>
    <s v="21-0132209"/>
    <s v="Unplanned"/>
    <s v="Clear;32-90 F"/>
    <n v="5264"/>
    <n v="936992"/>
    <s v="YES"/>
    <s v="Force Out"/>
    <s v="Sustained"/>
    <s v="No"/>
    <s v="1101/2"/>
    <s v="OH"/>
    <s v="Circuit Breaker"/>
    <n v="1500310"/>
    <s v="Pole-Wood, Burned/flashed"/>
    <s v="NONE"/>
    <n v="44487.190972222219"/>
    <m/>
    <s v="POINT PINOLE SUB"/>
    <s v="207 SHERYL"/>
    <s v="R9191 HIGHSIDE JUMPERS  OPEN"/>
    <m/>
    <m/>
    <m/>
    <m/>
    <m/>
    <m/>
    <m/>
    <m/>
    <m/>
    <m/>
    <m/>
    <m/>
    <m/>
    <m/>
    <m/>
    <m/>
    <m/>
    <m/>
    <m/>
    <m/>
    <m/>
    <m/>
    <m/>
  </r>
  <r>
    <n v="1826"/>
    <s v="DLY6"/>
    <s v="3 - QC Complete"/>
    <n v="44522"/>
    <n v="44617"/>
    <s v="Pole top cause fire likely due to tracking. The ensuing fire was limited to PG&amp;E assets. This information is preliminary."/>
    <s v="\\fxshare-nas05\quotashare-fs01\ESA\5 - Ignition Tracking\2021_Ignition_QC_Folders\20211017_1500049_21-0132177_nan_T005426032"/>
    <s v=" "/>
    <s v="Y"/>
    <s v="DLY6"/>
    <s v="UPDATED OUTAGE TIME, LAT/LONG "/>
    <n v="44522"/>
    <m/>
    <s v="Not In Scope"/>
    <m/>
    <m/>
    <m/>
    <m/>
    <m/>
    <m/>
    <m/>
    <m/>
    <m/>
    <m/>
    <m/>
    <m/>
    <m/>
    <m/>
    <m/>
    <m/>
    <m/>
    <m/>
    <m/>
    <m/>
    <m/>
    <m/>
    <m/>
    <m/>
    <m/>
    <m/>
    <m/>
    <m/>
    <m/>
    <m/>
    <m/>
    <m/>
    <s v="N"/>
    <m/>
    <m/>
    <m/>
    <m/>
    <m/>
    <m/>
    <s v="N"/>
    <m/>
    <m/>
    <m/>
    <m/>
    <m/>
    <m/>
    <s v=" "/>
    <x v="69"/>
    <s v="20:48:00"/>
    <n v="44486"/>
    <s v="19:53:00"/>
    <s v="FAS"/>
    <s v="N"/>
    <s v="N"/>
    <s v="1500049, 1501398, 1501313"/>
    <s v="21-0132177, 21-0132640, 21-0132735"/>
    <m/>
    <s v="T005426032"/>
    <s v="122218855, 122218867"/>
    <m/>
    <m/>
    <m/>
    <s v=" "/>
    <x v="0"/>
    <x v="0"/>
    <s v="N"/>
    <s v="N"/>
    <s v="N"/>
    <s v="On October 17, 2021 at 20:40 hours, a PG&amp;E Troubleman was dispatched to the San Pablo 1105 a 12kV Distribution Circuit on Rollingwood Drive near Fordham Street in San Pablo in response to reports of a wire down along with an explosion. Initial analysis indicates tracking caused the ignition.  Upon arrival, the Troubleman found the pole top had burnt at the connecting hardware, toppling the pole top and causing the 12kv to fall to the ground.  This incident left 933 customers without power.  The ensuing fire was contained to the pole and the Contra Costa Fire Department suppressed the fire.  A PG&amp;E Crew along with a PG&amp;E Troubleman, replaced the pole, conductor, transformer and crossarms on October 18, 2021."/>
    <s v="PG&amp;E"/>
    <s v="Other"/>
    <s v="Pole"/>
    <s v="D"/>
    <s v="D"/>
    <s v="Structure-PG&amp;E only"/>
    <s v="Burnt pole top/struture only "/>
    <m/>
    <m/>
    <m/>
    <m/>
    <s v="Contamination"/>
    <s v="Contamination"/>
    <s v="Tracking"/>
    <s v="Y"/>
    <s v="Overhead"/>
    <x v="0"/>
    <s v="Pole"/>
    <s v="Pole, conductor, Transformer, crossarms "/>
    <n v="101433780"/>
    <s v=" "/>
    <x v="0"/>
    <n v="37.965474630000003"/>
    <n v="-122.3322515"/>
    <s v="Contra Costa"/>
    <s v="SAN PABLO 1105"/>
    <n v="12000"/>
    <s v=" SAN PABLO 1105BR142 "/>
    <x v="0"/>
    <s v="Unknown"/>
    <s v="Urban"/>
    <s v="Fire-resistive fuel bed"/>
    <s v="Sidewalk"/>
    <s v="N"/>
    <m/>
    <m/>
    <m/>
    <m/>
    <s v="N"/>
    <s v="N"/>
    <m/>
    <m/>
    <s v="2021-11-16"/>
    <m/>
    <m/>
    <m/>
    <m/>
    <m/>
    <m/>
    <m/>
    <m/>
    <m/>
    <m/>
    <m/>
    <m/>
    <m/>
    <m/>
    <m/>
    <m/>
    <m/>
    <m/>
    <m/>
    <s v=" "/>
    <s v="EAST BAY"/>
    <s v="RICHMOND 03"/>
    <s v="20:48:00"/>
    <n v="44486"/>
    <n v="1500049"/>
    <s v="T005426032"/>
    <s v="UNKNOWN"/>
    <s v="2748 GEENWOOD DR RICHM"/>
    <s v="RICHMOND"/>
    <n v="37"/>
    <n v="-122.3223"/>
    <s v="E2TMRPE"/>
    <s v="PAGAN, MIKE"/>
    <s v="14371105"/>
    <s v="20211017 23:58"/>
    <n v="9110"/>
    <m/>
    <s v="burnt poletop in 2 locations *2801 Rollingwood Dr &amp; 2303 Greenwood Dr ++ 12kv down ifo 2743 greenwood dr.^^^CREW ONSITE NOW FOR REPAIRS"/>
    <s v="Y"/>
    <m/>
    <m/>
    <m/>
    <s v="37.9654"/>
    <s v="-122.3322"/>
    <m/>
    <m/>
    <m/>
    <s v="N"/>
    <s v="Y"/>
    <m/>
    <s v="Rain"/>
    <m/>
    <s v="PGE&amp;E-Owned Structure/Equipment"/>
    <m/>
    <s v="Light"/>
    <m/>
    <s v="PG&amp;E Equipment"/>
    <m/>
    <s v="Structure Only"/>
    <m/>
    <s v="Fire Dept"/>
    <m/>
    <s v="Overhead"/>
    <m/>
    <s v="N"/>
    <m/>
    <m/>
    <m/>
    <s v="FIRE, POLE"/>
    <s v="POLE-WOOD"/>
    <s v="N"/>
    <s v=" "/>
    <s v="Unplanned"/>
    <s v="East Bay"/>
    <s v="Bay"/>
    <s v="014371105, SAN PABLO-1105"/>
    <s v="21-0132177"/>
    <s v="Unplanned"/>
    <s v="Clear;32-90 F"/>
    <s v="933"/>
    <s v="544623"/>
    <s v="NO"/>
    <s v="Line to Ground"/>
    <s v="Sustained"/>
    <s v="No"/>
    <s v="BR142"/>
    <s v="OH"/>
    <s v="Line Recloser"/>
    <s v="1500049"/>
    <s v="Pole-Wood, Burned/flashed"/>
    <s v="B &amp; C PHASE TIME"/>
    <m/>
    <m/>
    <s v="S/S WISWALL E/O MOYERS"/>
    <s v="PAGAN, MICHAEL 415-760-1293: 2801 Rollingwood"/>
    <m/>
    <m/>
    <m/>
    <m/>
    <m/>
    <m/>
    <m/>
    <m/>
    <m/>
    <m/>
    <m/>
    <m/>
    <m/>
    <m/>
    <m/>
    <m/>
    <m/>
    <m/>
    <m/>
    <m/>
    <m/>
    <m/>
    <m/>
    <m/>
  </r>
  <r>
    <n v="1825"/>
    <s v="CATX"/>
    <s v="3 - QC Complete"/>
    <n v="44496"/>
    <n v="44617"/>
    <s v="Burnt pole and crossarm was likely related to tracking. The ensuing fire was less than one meter in size. This information is preliminary."/>
    <s v="\\fxshare-nas05\quotashare-fs01\ESA\5 - Ignition Tracking\2021_Ignition_QC_Folders\20211017_nan_nan_nan_T005426006"/>
    <s v=" "/>
    <m/>
    <s v="CATX"/>
    <s v="Fire LAT/LONG updated to pole (SAP #100477861)"/>
    <n v="44495"/>
    <m/>
    <s v="Not In Scope"/>
    <m/>
    <m/>
    <m/>
    <m/>
    <m/>
    <m/>
    <m/>
    <m/>
    <m/>
    <m/>
    <m/>
    <m/>
    <m/>
    <m/>
    <m/>
    <m/>
    <m/>
    <m/>
    <m/>
    <m/>
    <m/>
    <m/>
    <m/>
    <m/>
    <m/>
    <m/>
    <m/>
    <m/>
    <m/>
    <m/>
    <m/>
    <m/>
    <s v="N"/>
    <m/>
    <m/>
    <m/>
    <m/>
    <m/>
    <m/>
    <s v="N"/>
    <m/>
    <m/>
    <m/>
    <m/>
    <m/>
    <m/>
    <s v=" "/>
    <x v="69"/>
    <s v="20:36:00"/>
    <n v="44486"/>
    <s v="19:43:00"/>
    <s v="FAS"/>
    <s v="N"/>
    <s v="N"/>
    <n v="8762314"/>
    <m/>
    <m/>
    <s v="T005426006"/>
    <n v="122218831"/>
    <m/>
    <m/>
    <m/>
    <s v=" "/>
    <x v="0"/>
    <x v="0"/>
    <s v="N"/>
    <s v="N"/>
    <s v="N"/>
    <s v="On October 17, 2021 at 2036 hours, a PG&amp;E Troubleman was dispatched to the Meadow Lane 2103 21kV distribution circuit near Buskirk Avenue and Mayhem Way in the vicinity of Pleasant Hill in response to a pole fire. Initial analysis indicates tracking caused the ignition. The bolt for the crossarm appears to be the point of origin and the fire damaged the crossarm on the pole. The ensuing fire was contained to the pole and was suppressed by the PG&amp;E Troubleman. A PG&amp;E Crew replaced the damaged crossarm on October 18, 2021."/>
    <s v="PG&amp;E"/>
    <s v="Other"/>
    <s v="Pole"/>
    <s v="D"/>
    <s v="D"/>
    <s v="Structure-PG&amp;E only"/>
    <s v="Pole and Arm Burnt "/>
    <m/>
    <m/>
    <m/>
    <m/>
    <s v="Contamination"/>
    <s v="Contamination"/>
    <s v="Tracking"/>
    <s v="Y"/>
    <s v="Overhead"/>
    <x v="0"/>
    <s v="Crossarm"/>
    <s v="Crossarm"/>
    <n v="100477861"/>
    <s v=" "/>
    <x v="0"/>
    <n v="37.936139599999997"/>
    <n v="-122.0597866"/>
    <s v="Contra Costa"/>
    <s v="MEADOW LANE 2103"/>
    <n v="21000"/>
    <s v="MEADOW LANE 2103C510R"/>
    <x v="0"/>
    <s v="Employee"/>
    <s v="Urban"/>
    <s v="Brush fuel model"/>
    <s v="Bushes "/>
    <s v="N"/>
    <m/>
    <m/>
    <m/>
    <m/>
    <s v="N"/>
    <s v="N"/>
    <m/>
    <m/>
    <s v="2021-10-19"/>
    <m/>
    <m/>
    <m/>
    <m/>
    <m/>
    <m/>
    <m/>
    <m/>
    <m/>
    <m/>
    <m/>
    <m/>
    <m/>
    <m/>
    <m/>
    <m/>
    <m/>
    <m/>
    <m/>
    <s v="  "/>
    <s v="EAST BAY"/>
    <s v="CONCORD 03"/>
    <s v="20:36"/>
    <n v="44486"/>
    <m/>
    <s v="T005426006"/>
    <s v="UNKNOWN"/>
    <s v="MAYHEW WAY , BUSKIRK A"/>
    <s v="PLEASANT HIL"/>
    <s v="00:00:00"/>
    <m/>
    <s v="D2TC2LK"/>
    <s v="LACY, CHRIS"/>
    <n v="14302103"/>
    <s v="20211017 22:01"/>
    <n v="9111"/>
    <m/>
    <s v="POLE AND ARM BURNT, CREW TO REPLACE CROSS ARM AND TX"/>
    <s v="Y"/>
    <m/>
    <m/>
    <m/>
    <n v="37.935190900000002"/>
    <n v="-122.0598439"/>
    <m/>
    <m/>
    <m/>
    <s v="N"/>
    <s v="Y"/>
    <m/>
    <s v="Rain"/>
    <m/>
    <s v="PGE&amp;E-Owned Structure/Equipment"/>
    <m/>
    <s v="Breezy"/>
    <m/>
    <s v="PG&amp;E Equipment"/>
    <m/>
    <s v="&lt; 1 meter"/>
    <m/>
    <s v="Employee"/>
    <m/>
    <s v="Overhead"/>
    <m/>
    <s v="Y"/>
    <s v="PHOTOS"/>
    <s v="PG&amp;E Employee"/>
    <m/>
    <s v="OVERHEAD"/>
    <s v="CROSSARM, WOOD"/>
    <s v="N"/>
    <s v="  "/>
    <m/>
    <m/>
    <m/>
    <m/>
    <m/>
    <m/>
    <m/>
    <m/>
    <m/>
    <m/>
    <m/>
    <m/>
    <m/>
    <m/>
    <m/>
    <m/>
    <m/>
    <m/>
    <m/>
    <m/>
    <m/>
    <m/>
    <m/>
    <m/>
    <m/>
    <m/>
    <m/>
    <m/>
    <m/>
    <m/>
    <m/>
    <m/>
    <m/>
    <m/>
    <m/>
    <m/>
    <m/>
    <m/>
    <m/>
    <m/>
    <m/>
    <m/>
    <m/>
    <m/>
    <m/>
    <m/>
    <m/>
  </r>
  <r>
    <n v="1824"/>
    <s v="DJPK"/>
    <s v="3 - QC Complete"/>
    <n v="44579"/>
    <n v="44617"/>
    <s v="Pole and transformer fire. Cause of the ignition is likely related to tracking. The ensuing fire was limited to PG&amp;E assets. This information is preliminary."/>
    <s v="\\fxshare-nas05\quotashare-fs01\ESA\5 - Ignition Tracking\2021_Ignition_QC_Folders\20211017_1500076_21-0132197_nan_T005425997"/>
    <s v=" "/>
    <s v="Y"/>
    <s v="DJPK"/>
    <s v="Updated Outage Time; Updated Fire Lat/Long"/>
    <n v="44579"/>
    <m/>
    <s v="Not In Scope"/>
    <m/>
    <m/>
    <m/>
    <m/>
    <m/>
    <m/>
    <m/>
    <m/>
    <m/>
    <m/>
    <m/>
    <m/>
    <m/>
    <m/>
    <m/>
    <m/>
    <m/>
    <m/>
    <m/>
    <m/>
    <m/>
    <m/>
    <m/>
    <m/>
    <m/>
    <m/>
    <m/>
    <m/>
    <m/>
    <m/>
    <m/>
    <m/>
    <s v="N"/>
    <m/>
    <m/>
    <m/>
    <m/>
    <m/>
    <m/>
    <s v="Y"/>
    <n v="44579"/>
    <n v="44579"/>
    <s v="M1GI"/>
    <s v="Miguel Guttierez, (707) 249-1452"/>
    <s v="Spoke to T-man Miguel Gutierrez.  Fire was caused by a broken jumper that was making contact with the transformer case.  Ground fault caused the pole to catch fire. Fire containted to pole.  Fire dis not spread more than one linerar meter. "/>
    <m/>
    <s v=" "/>
    <x v="69"/>
    <s v="20:12:00"/>
    <n v="44486"/>
    <s v="21:13:00"/>
    <s v="FAS"/>
    <s v="N"/>
    <s v="N"/>
    <n v="1500076"/>
    <s v="21-0132197"/>
    <m/>
    <s v="T005425997, T005425962, T005426023"/>
    <n v="122218871"/>
    <m/>
    <m/>
    <m/>
    <s v=" "/>
    <x v="0"/>
    <x v="0"/>
    <s v="N"/>
    <s v="N"/>
    <s v="N"/>
    <s v="On October 17, 2021, at 21:13 hours, a PG&amp;E Troubleman was dispatched to the Woodland 1106 12kV distribution circuit in the vicinity of County Road 117 and County Road 16, West Sacramento, in response to a pole fire.  Upon arrival at the scene the Troubleman found the pole identified as SAP ID 101654895 on fire at a section of the pole that was approximately 4 feet from the ground.  As the Troubleman waited for the local fire department response the pole burned through and fell to the ground, causing the transformer and conductor to come to rest on the ground.  Initial analysis indicates that equipment failure caused the ignition.  The responding Troubleman found that a broken jumper was contacting the exterior of the transformer enclosure and that contact likely caused voltage to go to ground and cause the pole ignition.  The fire was contained to the pole and the fire was extinguished by the Yolo County Fire Department.  A PG&amp;E crew replaced the pole, crossarm, conductor, and transformer on October 18, 2021."/>
    <s v="PG&amp;E"/>
    <s v="Other"/>
    <s v="Pole"/>
    <s v="D"/>
    <s v="D"/>
    <s v="Structure-PG&amp;E only"/>
    <m/>
    <m/>
    <m/>
    <m/>
    <m/>
    <s v="Equipment - PG&amp;E"/>
    <s v="All types of equipment / facility failure"/>
    <s v="Equipment failure - Other"/>
    <s v="Y"/>
    <s v="Overhead"/>
    <x v="0"/>
    <s v="Jumper"/>
    <s v="Pole, Crossarm, Insulator, Transformer, Conductor"/>
    <n v="101654895"/>
    <s v=" "/>
    <x v="0"/>
    <n v="38.75779996"/>
    <n v="-121.5946671545"/>
    <s v="Yolo"/>
    <s v="WOODLAND 1106"/>
    <n v="12000"/>
    <s v="WOODLAND 11068712"/>
    <x v="0"/>
    <s v="Yolo County FD"/>
    <s v="Agriculture"/>
    <s v="Grass Fuel Model"/>
    <s v="Grass/Brush"/>
    <s v="N"/>
    <m/>
    <m/>
    <m/>
    <m/>
    <s v="N"/>
    <s v="N"/>
    <m/>
    <m/>
    <s v="2021-10-19"/>
    <m/>
    <m/>
    <m/>
    <m/>
    <m/>
    <m/>
    <m/>
    <m/>
    <m/>
    <m/>
    <m/>
    <m/>
    <m/>
    <m/>
    <m/>
    <m/>
    <m/>
    <m/>
    <m/>
    <s v="  "/>
    <s v="EAST BAY"/>
    <s v="WOODLAND 02"/>
    <s v="20:31"/>
    <n v="44486"/>
    <s v="1500076"/>
    <s v="T005425997"/>
    <n v="12070"/>
    <s v="COUNTY RD 117"/>
    <s v="WOODLAND"/>
    <n v="38.677169999999997"/>
    <n v="-121.70929"/>
    <s v="S2TM1GI"/>
    <s v="GUTIERREZ, MIGUEL"/>
    <n v="62031106"/>
    <s v="20211017 22:22"/>
    <n v="9002"/>
    <m/>
    <s v="tag created for crew to replace pole and txr bank"/>
    <s v="Y"/>
    <m/>
    <m/>
    <m/>
    <n v="38.755206000000001"/>
    <n v="-121.59472169999999"/>
    <m/>
    <s v="yolo fire department"/>
    <m/>
    <s v="N"/>
    <s v="N"/>
    <m/>
    <s v="Rain"/>
    <m/>
    <s v="Private Land"/>
    <m/>
    <s v="Breezy"/>
    <m/>
    <s v="PG&amp;E Equipment"/>
    <m/>
    <s v="Structure Only"/>
    <m/>
    <s v="Fire Dept"/>
    <m/>
    <s v="Overhead"/>
    <m/>
    <s v="Y"/>
    <s v="pictures and video"/>
    <s v="PG&amp;E Employee"/>
    <m/>
    <s v="OVERHEAD"/>
    <s v="TRANSFORMER (OH)"/>
    <s v="N"/>
    <s v="  "/>
    <s v="Unplanned"/>
    <s v="Sacramento"/>
    <s v="Yolo"/>
    <s v="062031106, WOODLAND-1106"/>
    <s v="21-0132197"/>
    <s v="Unplanned"/>
    <s v="Clear;32-90 F"/>
    <s v="75"/>
    <s v="1875"/>
    <s v="YES"/>
    <s v="Force Out"/>
    <s v="Sustained"/>
    <s v="No"/>
    <s v="5842"/>
    <s v="OH"/>
    <s v="Line Recloser"/>
    <s v="1500076"/>
    <s v="Pole-Wood, Burned/flashed"/>
    <m/>
    <m/>
    <m/>
    <s v="MAINS ST, 1/P/E/O RD 103"/>
    <s v="2/P/S OF 198345"/>
    <s v="SW 8713 OPEN|SW 5949 CLOSE|LR 8712 OPEN"/>
    <s v="POLE FIRE"/>
    <m/>
    <m/>
    <m/>
    <m/>
    <m/>
    <m/>
    <m/>
    <m/>
    <m/>
    <m/>
    <m/>
    <m/>
    <m/>
    <m/>
    <m/>
    <m/>
    <m/>
    <m/>
    <m/>
    <m/>
    <m/>
    <m/>
  </r>
  <r>
    <n v="1823"/>
    <s v="DJPK"/>
    <s v="3 - QC Complete"/>
    <n v="44586"/>
    <n v="44617"/>
    <s v="Burnt 12kV crossarm at 2921 Groom drive, likely caused by tracking. The ensuing fire was limited to PG&amp;E assets. This information is preliminary."/>
    <s v="\\fxshare-nas05\quotashare-fs01\ESA\5 - Ignition Tracking\2021_Ignition_QC_Folders\20211017_1500104_21-0132270_nan_T005425976"/>
    <s v=" "/>
    <s v="Y"/>
    <s v="DJPK"/>
    <s v="Updated Outage Time; Updated Materials at Origin; Updated Notification #; Updated Fire Lat/Long."/>
    <n v="44585"/>
    <m/>
    <s v="Not In Scope"/>
    <m/>
    <m/>
    <m/>
    <m/>
    <m/>
    <m/>
    <m/>
    <m/>
    <m/>
    <m/>
    <m/>
    <m/>
    <m/>
    <m/>
    <m/>
    <m/>
    <m/>
    <m/>
    <m/>
    <m/>
    <m/>
    <m/>
    <m/>
    <m/>
    <m/>
    <m/>
    <m/>
    <m/>
    <m/>
    <m/>
    <m/>
    <m/>
    <s v="N"/>
    <m/>
    <m/>
    <m/>
    <m/>
    <m/>
    <m/>
    <s v="Y"/>
    <n v="44585"/>
    <n v="44585"/>
    <s v="MRPE"/>
    <s v="Mike Pagan, (415) 760-1293"/>
    <s v="Spoke to T-man Mike Pagan.  Confirmed crossarm fire at primary insulator due to tracking.  Fire was contacted to crossarm and self-extinguished."/>
    <m/>
    <s v=" "/>
    <x v="69"/>
    <s v="20:19:00"/>
    <n v="44486"/>
    <s v="21:50:00"/>
    <s v="FAS"/>
    <s v="N"/>
    <s v="N"/>
    <n v="1500104"/>
    <s v="21-0132270"/>
    <m/>
    <s v="T005425976"/>
    <n v="122218837"/>
    <m/>
    <m/>
    <m/>
    <s v=" "/>
    <x v="0"/>
    <x v="0"/>
    <s v="N"/>
    <s v="N"/>
    <s v="N"/>
    <s v="On October 17, 2021, at 21:50 hours, a PG&amp;E Troubleman was dispatched to the San Pablo  1105 12kV distribution circuit in the vicinity of Alta Mira Drive and Groom Drive, Richmond, in response to an outage.  The responding Troubleman arrived on scene and found one of two fuses open at FUCO R8975.  During patrol the Troubleman found a burnt primary crossarm at SAP ID 101434294.  The crossarm was burnet at the location of the insulator attachment.  Initial analysis indicates tracking caused the ignition.  The fire was contained to the crossarm and was self-extinguished.  A PG&amp;E crew replaced the crossarm on October 18, 2021.  "/>
    <s v="PG&amp;E"/>
    <s v="Other"/>
    <s v="Crossarm"/>
    <s v="D"/>
    <s v="D"/>
    <s v="Structure-PG&amp;E only"/>
    <m/>
    <m/>
    <m/>
    <m/>
    <m/>
    <s v="Contamination"/>
    <s v="Contamination"/>
    <s v="Tracking"/>
    <s v="Y"/>
    <s v="Overhead"/>
    <x v="0"/>
    <s v="Crossarm"/>
    <s v="Crossarm"/>
    <n v="101434294"/>
    <s v=" "/>
    <x v="0"/>
    <n v="37.974141491399998"/>
    <n v="-122.3265719484"/>
    <s v="Contra Costa"/>
    <s v="SAN PABLO 1105"/>
    <n v="12000"/>
    <s v="SAN PABLO 1105CB"/>
    <x v="0"/>
    <s v="Self Extinguished"/>
    <s v="Urban"/>
    <s v="Grass Fuel Model"/>
    <s v="Grass"/>
    <s v="N"/>
    <m/>
    <m/>
    <m/>
    <m/>
    <s v="N"/>
    <s v="N"/>
    <m/>
    <m/>
    <s v="2021-10-19"/>
    <m/>
    <m/>
    <m/>
    <m/>
    <m/>
    <m/>
    <m/>
    <m/>
    <m/>
    <m/>
    <m/>
    <m/>
    <m/>
    <m/>
    <m/>
    <m/>
    <m/>
    <m/>
    <m/>
    <s v="  "/>
    <s v="EAST BAY"/>
    <s v="RICHMOND 03"/>
    <s v="20:19"/>
    <n v="44486"/>
    <s v="1500104"/>
    <s v="T005425976"/>
    <n v="3141"/>
    <s v="GROOM DR"/>
    <s v="RICHMOND"/>
    <n v="37.976260000000003"/>
    <n v="-122.32666999999999"/>
    <s v="E2TMRPE"/>
    <s v="PAGAN, MIKE"/>
    <n v="14371105"/>
    <s v="20211018 02:37"/>
    <n v="9110"/>
    <m/>
    <s v="burnt 12kv Xarm iro 3001 Alta mira and 1/p/s @ 2921 Alta Mira. made safe by cutting jumpers on Groom Dr then refused SSD#R-8975. *** Awating crew to replace Xarms in rear easment located poles."/>
    <s v="Y"/>
    <m/>
    <m/>
    <m/>
    <n v="37.973399999999998"/>
    <n v="-122.3266"/>
    <m/>
    <m/>
    <m/>
    <s v="N"/>
    <s v="Y"/>
    <m/>
    <s v="Rain"/>
    <m/>
    <s v="PGE&amp;E-Owned Structure/Equipment"/>
    <m/>
    <s v="Light"/>
    <m/>
    <s v="PG&amp;E Equipment"/>
    <m/>
    <s v="Structure Only"/>
    <m/>
    <s v="Self Extinguished"/>
    <m/>
    <s v="Overhead"/>
    <m/>
    <s v="N"/>
    <m/>
    <m/>
    <m/>
    <s v="FIRE, POLE"/>
    <s v="CROSSARM, WOOD"/>
    <s v="N"/>
    <s v="  "/>
    <s v="Unplanned"/>
    <s v="East Bay"/>
    <s v="Bay"/>
    <s v="014371105, SAN PABLO-1105"/>
    <s v="21-0132270"/>
    <s v="Unplanned"/>
    <s v="Clear;32-90 F"/>
    <s v="186"/>
    <s v="61566"/>
    <s v="YES"/>
    <s v="Line to Ground"/>
    <s v="Sustained"/>
    <s v="No"/>
    <s v="R8975"/>
    <s v="OH"/>
    <s v="Fuse"/>
    <s v="1500104"/>
    <s v="Crossarm, Wood, Burned/flashed"/>
    <m/>
    <m/>
    <m/>
    <s v="IRO 3101 HENDERSON DR"/>
    <s v="2921 ALTA MIRA &amp; 3101 ALTA MIRA"/>
    <m/>
    <m/>
    <m/>
    <m/>
    <m/>
    <m/>
    <m/>
    <m/>
    <m/>
    <m/>
    <m/>
    <m/>
    <m/>
    <m/>
    <m/>
    <m/>
    <m/>
    <m/>
    <m/>
    <m/>
    <m/>
    <m/>
    <m/>
    <m/>
  </r>
  <r>
    <n v="1822"/>
    <s v="MXX7"/>
    <s v="3 - QC Complete"/>
    <n v="44559"/>
    <n v="44617"/>
    <s v="Pole fire limited to PG&amp;E assets. The cause of the ignition is likely related to tracking. This information is preliminary."/>
    <s v="\\fxshare-nas05\quotashare-fs01\ESA\5 - Ignition Tracking\2021_Ignition_QC_Folders\20211017_1500281_21-0132203_nan_T005425973"/>
    <s v=" "/>
    <s v="Y"/>
    <s v="MXX7"/>
    <s v="Changed Outage Time to match Outage Start in FAS. Changed fire lat/long to match pole's coordinates. "/>
    <n v="44559"/>
    <m/>
    <s v="Not In Scope"/>
    <m/>
    <m/>
    <m/>
    <m/>
    <m/>
    <m/>
    <m/>
    <m/>
    <m/>
    <m/>
    <m/>
    <m/>
    <m/>
    <m/>
    <m/>
    <m/>
    <m/>
    <m/>
    <m/>
    <m/>
    <m/>
    <m/>
    <m/>
    <m/>
    <m/>
    <m/>
    <m/>
    <m/>
    <m/>
    <m/>
    <m/>
    <m/>
    <m/>
    <m/>
    <m/>
    <m/>
    <m/>
    <m/>
    <m/>
    <m/>
    <m/>
    <m/>
    <m/>
    <m/>
    <m/>
    <m/>
    <s v=" "/>
    <x v="69"/>
    <s v="20:16:00"/>
    <n v="44486"/>
    <s v="20:13:00"/>
    <s v="FAS"/>
    <s v="N"/>
    <s v="N"/>
    <n v="1500281"/>
    <s v="21-0132203"/>
    <m/>
    <s v="T005425973"/>
    <n v="122218873"/>
    <m/>
    <m/>
    <s v="PG&amp;E_1822_Ignition_20211017_1.JPG"/>
    <s v=" "/>
    <x v="0"/>
    <x v="0"/>
    <s v="N"/>
    <s v="N"/>
    <s v="N"/>
    <s v="On October 17th, 2021 at 2016 hours, a PG&amp;E Troubleman was dispatched to the CORDELIA 1104 12KV Distribution Circuit on Joyce Island in Solano County in response to a fire. Initial analysis indicates tracking caused the ignition. The pole top was on fire and the troubleman noted it was raining at the time. Pole and crossarm were burnt (SAP # 101560616). The insulators, transformer, cutout, guy, hardware/framings, and ground were also broken/damaged. The ensuing fire was limited to PG&amp;E assets only and was suppressed by Suisun FD. Contractor replaced the pole, crossarm, insulators, transformer, cutout, guy, hardware/framings, and ground on October 18th, 2021. This information is preliminary."/>
    <s v="PG&amp;E"/>
    <s v="Other"/>
    <s v="Pole"/>
    <s v="D"/>
    <s v="D"/>
    <s v="Structure-PG&amp;E only"/>
    <m/>
    <m/>
    <m/>
    <m/>
    <m/>
    <s v="Contamination"/>
    <s v="Contamination"/>
    <s v="Tracking"/>
    <s v="N"/>
    <s v="Overhead"/>
    <x v="0"/>
    <s v="Pole"/>
    <s v="Pole, Crossarm, Insulator, Transformer, Cutout, Guy, Hardware/Framing, Ground"/>
    <n v="101560616"/>
    <s v=" "/>
    <x v="0"/>
    <n v="38.180024855399999"/>
    <n v="-122.0457634229"/>
    <s v="Solano"/>
    <s v="CORDELIA 1104"/>
    <n v="12000"/>
    <s v="CORDELIA 11048772"/>
    <x v="0"/>
    <s v="Suisun FD"/>
    <s v="Wetland"/>
    <m/>
    <m/>
    <s v="N"/>
    <m/>
    <m/>
    <m/>
    <m/>
    <s v="N"/>
    <s v="N"/>
    <m/>
    <m/>
    <s v="2021-10-19"/>
    <m/>
    <m/>
    <m/>
    <m/>
    <m/>
    <m/>
    <m/>
    <m/>
    <m/>
    <m/>
    <m/>
    <m/>
    <m/>
    <m/>
    <m/>
    <m/>
    <m/>
    <m/>
    <m/>
    <s v="  "/>
    <s v="EAST BAY"/>
    <s v="VACAVILLE 03"/>
    <s v="20:16"/>
    <n v="44486"/>
    <s v="1500281"/>
    <s v="T005425973"/>
    <m/>
    <s v="JOYCE ISL S/FFLD"/>
    <s v="SUISUN CITY"/>
    <n v="38.178530000000002"/>
    <n v="-122.07462"/>
    <s v="S4TEBW2"/>
    <s v="WHITE, ERIC"/>
    <n v="62701104"/>
    <s v="20211018 00:05"/>
    <n v="9110"/>
    <m/>
    <s v="POLE BEYOND 3605 BURNT UP FROM POLE FIRE. CREW TO REPLACE POLE"/>
    <s v="Y"/>
    <m/>
    <m/>
    <m/>
    <n v="38.180030000000002"/>
    <n v="-121.04576"/>
    <m/>
    <s v="SUISUN FD"/>
    <m/>
    <s v="N"/>
    <s v="Y"/>
    <m/>
    <s v="Rain"/>
    <m/>
    <s v="PGE&amp;E-Owned Structure/Equipment"/>
    <m/>
    <s v="Breezy"/>
    <m/>
    <s v="PG&amp;E Equipment"/>
    <m/>
    <s v="Structure Only"/>
    <m/>
    <s v="Fire Dept"/>
    <m/>
    <s v="Overhead"/>
    <m/>
    <s v="N"/>
    <m/>
    <m/>
    <m/>
    <s v="FIRE, POLE"/>
    <s v="POLE-WOOD"/>
    <s v="N"/>
    <s v="  "/>
    <s v="Unplanned"/>
    <s v="Sacramento"/>
    <s v="Solano"/>
    <s v="062701104, CORDELIA-1104"/>
    <s v="21-0132203"/>
    <s v="Unplanned"/>
    <s v="Clear;32-90 F"/>
    <s v="117"/>
    <s v="24102"/>
    <s v="YES"/>
    <s v="Force Out"/>
    <s v="Sustained"/>
    <s v="No"/>
    <s v="1517"/>
    <s v="OH"/>
    <s v="Fuse"/>
    <s v="1500281"/>
    <s v="Pole-Wood, Burned/flashed"/>
    <m/>
    <m/>
    <m/>
    <s v="CHADBOURNE RD AT S.P.R.R.;E/O R/R 2 SPANS, SUISUN CITY"/>
    <s v="WHITE, ERIC: CGC 219876618700"/>
    <s v="SW 4767 OPEN|FUS 40415 OPEN (DMS# 1499465)|TAPS @ CGC 220262115198 OPEN"/>
    <m/>
    <m/>
    <m/>
    <m/>
    <m/>
    <m/>
    <m/>
    <m/>
    <m/>
    <m/>
    <m/>
    <m/>
    <m/>
    <m/>
    <m/>
    <m/>
    <m/>
    <m/>
    <m/>
    <m/>
    <m/>
    <m/>
    <m/>
  </r>
  <r>
    <n v="1821"/>
    <s v="CFMD"/>
    <s v="3 - QC Complete"/>
    <n v="44490"/>
    <n v="44617"/>
    <s v="End of crossarm was found burnt. The cause of the ignition is likely related to tracking. The ensuing fire was limited to PG&amp;E assets. This information is preliminary."/>
    <s v="\\fxshare-nas05\quotashare-fs01\ESA\5 - Ignition Tracking\2021_Ignition_QC_Folders\20211017_nan_nan_nan_T005425946"/>
    <s v=" "/>
    <m/>
    <s v="CFMD"/>
    <m/>
    <m/>
    <m/>
    <s v="Not In Scope"/>
    <m/>
    <m/>
    <m/>
    <m/>
    <m/>
    <m/>
    <m/>
    <m/>
    <m/>
    <m/>
    <m/>
    <m/>
    <m/>
    <m/>
    <m/>
    <m/>
    <m/>
    <m/>
    <m/>
    <m/>
    <m/>
    <m/>
    <m/>
    <m/>
    <m/>
    <m/>
    <m/>
    <m/>
    <m/>
    <m/>
    <m/>
    <m/>
    <m/>
    <m/>
    <m/>
    <m/>
    <m/>
    <m/>
    <m/>
    <s v="Y"/>
    <n v="44489"/>
    <n v="44489"/>
    <s v="JXVE"/>
    <s v="Jaime Valenzuela, 831-682-1682"/>
    <m/>
    <m/>
    <s v=" "/>
    <x v="69"/>
    <s v="20:06:00"/>
    <m/>
    <m/>
    <s v="FAS"/>
    <s v="N"/>
    <s v="N"/>
    <m/>
    <m/>
    <m/>
    <s v="T005425946"/>
    <n v="122218982"/>
    <m/>
    <m/>
    <m/>
    <s v=" "/>
    <x v="0"/>
    <x v="0"/>
    <s v="N"/>
    <s v="N"/>
    <s v="N"/>
    <s v="On October 17th, 2021 at approximately 2006 hours, a PG&amp;E troubleman was dispatched to the Del Monte 2103, 21kV distribution circuit on Figeroua and Webster in the City of Monterey for arcing wires and reports of a fire. _x000a_The responding troubleman arrived on scene to find no one was on site.  He went up to observe the crossarm had indications of being burned. The two crossarms remained linked together with metal bolts, which kept one of the pieces in tact, preventing it from falling.  It is undetermined if the fire self extinguished. This ignition was likely caused due to tracking from rain.  The arcing fire was limited to PG&amp;E assets. PG&amp;E crews replaced  overhead primary and replaced the crossarm on Priority A - EC tag #122218982. The work was completed on October 19th, 2021.  This incident occurred in a Non-HFTD with rain and calm wind weather conditions. This information is preliminary."/>
    <s v="PG&amp;E"/>
    <s v="Other"/>
    <s v="Crossarm"/>
    <s v="D"/>
    <m/>
    <s v="Structure-PG&amp;E only"/>
    <m/>
    <m/>
    <m/>
    <m/>
    <m/>
    <s v="Contamination"/>
    <s v="Contamination"/>
    <s v="Tracking"/>
    <m/>
    <s v="Overhead"/>
    <x v="1"/>
    <s v="Crossarm"/>
    <m/>
    <n v="101748150"/>
    <s v=" "/>
    <x v="0"/>
    <n v="36.5968333"/>
    <n v="-121.8908067"/>
    <s v="Monterey"/>
    <s v="DEL MONTE 2103"/>
    <n v="21000"/>
    <s v="DEL MONTE 2103CB"/>
    <x v="0"/>
    <s v="Unknown"/>
    <s v="Urban"/>
    <m/>
    <m/>
    <s v="N"/>
    <m/>
    <m/>
    <m/>
    <m/>
    <s v="N"/>
    <s v="N"/>
    <m/>
    <m/>
    <s v="2021-10-19"/>
    <m/>
    <m/>
    <m/>
    <m/>
    <m/>
    <m/>
    <m/>
    <m/>
    <m/>
    <m/>
    <m/>
    <m/>
    <m/>
    <m/>
    <m/>
    <m/>
    <m/>
    <m/>
    <m/>
    <s v="  "/>
    <s v="EAST BAY"/>
    <s v="MONTEREY 02"/>
    <s v="20:06"/>
    <n v="44486"/>
    <m/>
    <s v="T005425946"/>
    <s v="UNKNOWN"/>
    <s v="FIGEROUA"/>
    <s v="MONTEREY"/>
    <s v="00:00:00"/>
    <m/>
    <s v="C3TJXVE"/>
    <s v="VALENZUELA, JAIME"/>
    <m/>
    <s v="20211018 03:32"/>
    <n v="9110"/>
    <m/>
    <s v="FIRE DEPARTMENT GONE UPON ARRIVAL.  FIRE ON END OF CROSS ARM.  FIRE OUT.  SUBMITTED AN EC TAG FOR CREW TO REPLACE X ARM."/>
    <s v="Y"/>
    <m/>
    <m/>
    <s v="36.5968333,-121.8908067,3.500000,3D"/>
    <m/>
    <m/>
    <m/>
    <s v="FIRE DEPT GONE UPON ARRIVAL"/>
    <m/>
    <s v="N"/>
    <s v="Y"/>
    <m/>
    <s v="Rain"/>
    <m/>
    <s v="PGE&amp;E-Owned Structure/Equipment"/>
    <m/>
    <s v="Calm"/>
    <m/>
    <s v="PG&amp;E Equipment"/>
    <m/>
    <s v="Structure Only"/>
    <m/>
    <s v="Fire Dept"/>
    <m/>
    <s v="Overhead"/>
    <m/>
    <s v="Y"/>
    <s v="PHOTOGRAPHS"/>
    <s v="PG&amp;E Employee"/>
    <s v="JAIME VALENZUELA (JXVE)"/>
    <s v="OVERHEAD"/>
    <s v="CROSSARM, WOOD"/>
    <s v="N"/>
    <s v="  "/>
    <m/>
    <m/>
    <m/>
    <m/>
    <m/>
    <m/>
    <m/>
    <m/>
    <m/>
    <m/>
    <m/>
    <m/>
    <m/>
    <m/>
    <m/>
    <m/>
    <m/>
    <m/>
    <m/>
    <m/>
    <m/>
    <m/>
    <m/>
    <m/>
    <m/>
    <m/>
    <m/>
    <m/>
    <m/>
    <m/>
    <m/>
    <m/>
    <m/>
    <m/>
    <m/>
    <m/>
    <m/>
    <m/>
    <m/>
    <m/>
    <m/>
    <m/>
    <m/>
    <m/>
    <m/>
    <m/>
    <m/>
  </r>
  <r>
    <n v="1820"/>
    <s v="DLY6"/>
    <s v="3 - QC Complete"/>
    <n v="44522"/>
    <n v="44617"/>
    <s v="Pole fire, cause of the failure is likely related to tracking. The ensuing fire was limited to PG&amp;E assets. This information is preliminary."/>
    <s v="\\fxshare-nas05\quotashare-fs01\ESA\5 - Ignition Tracking\2021_Ignition_QC_Folders\20211017_1500032_21-0132194_nan_T005425943"/>
    <s v=" "/>
    <s v="Y"/>
    <s v="DLY6"/>
    <s v="LAT/LONG Updated, Create time and outage time updated "/>
    <n v="44516"/>
    <m/>
    <s v="Not In Scope"/>
    <m/>
    <m/>
    <m/>
    <m/>
    <m/>
    <m/>
    <m/>
    <m/>
    <m/>
    <m/>
    <m/>
    <m/>
    <m/>
    <m/>
    <m/>
    <m/>
    <m/>
    <m/>
    <m/>
    <m/>
    <m/>
    <m/>
    <m/>
    <m/>
    <m/>
    <m/>
    <m/>
    <m/>
    <m/>
    <m/>
    <m/>
    <m/>
    <s v="N"/>
    <m/>
    <m/>
    <m/>
    <m/>
    <m/>
    <m/>
    <s v="N"/>
    <m/>
    <m/>
    <m/>
    <m/>
    <m/>
    <m/>
    <s v=" "/>
    <x v="69"/>
    <s v="19:54:00"/>
    <n v="44486"/>
    <s v="21:03:00"/>
    <s v="FAS"/>
    <s v="N"/>
    <s v="N"/>
    <n v="1500032"/>
    <s v="21-0132194"/>
    <m/>
    <s v="T005425943,T005426257. T005425922"/>
    <n v="122218325"/>
    <m/>
    <m/>
    <m/>
    <s v=" "/>
    <x v="0"/>
    <x v="0"/>
    <s v="N"/>
    <s v="N"/>
    <s v="N"/>
    <s v="On October 17. 2021 at 19:54 hours, a PG&amp;E Troubleman was dispatched to the Oakland J 1117, a 12kV Distribution Circuit on 74th Avenue near Holly Street in Oakland in response to wires down on fire.  Initial analysis indicates tracking caused the ignition.  As a result of this incident, 2209 customers experienced a power outage.  The ensuing fire was contained to the pole and the fire was suppressed by The Oakland Fire Department. A PG&amp;E Hired Contract Crew replaced the crossarm and pole on October 18, 2021."/>
    <s v="PG&amp;E"/>
    <s v="Other"/>
    <s v="Pole"/>
    <s v="D"/>
    <s v="D"/>
    <s v="Structure-PG&amp;E only"/>
    <s v="Pole Fire "/>
    <m/>
    <m/>
    <m/>
    <m/>
    <s v="Contamination"/>
    <s v="Contamination"/>
    <s v="Tracking"/>
    <s v="Y"/>
    <s v="Overhead"/>
    <x v="0"/>
    <s v="Pole"/>
    <s v="Pole, crossarms, primary and secondary"/>
    <n v="101353858"/>
    <s v=" "/>
    <x v="0"/>
    <n v="37.76054662"/>
    <n v="-122.1836347"/>
    <s v="Alameda"/>
    <s v="OAKLAND J 1117"/>
    <n v="12000"/>
    <s v=" OAKLAND J 1117CR108 "/>
    <x v="0"/>
    <s v="Oakland FD"/>
    <s v="Urban"/>
    <s v="Fire-resistive fuel bed"/>
    <s v="Sidewalk, Asphalt"/>
    <s v="N"/>
    <m/>
    <m/>
    <m/>
    <m/>
    <s v="N"/>
    <s v="N"/>
    <m/>
    <m/>
    <s v="2021-11-16"/>
    <m/>
    <m/>
    <m/>
    <m/>
    <m/>
    <m/>
    <m/>
    <m/>
    <m/>
    <m/>
    <m/>
    <m/>
    <m/>
    <m/>
    <m/>
    <m/>
    <m/>
    <m/>
    <m/>
    <s v=" "/>
    <s v="EAST BAY"/>
    <s v="OAKLAND 10"/>
    <s v="20:04:00"/>
    <n v="44486"/>
    <n v="1500032"/>
    <s v="T005425943"/>
    <n v="7032"/>
    <s v="LOCKWOOD ST"/>
    <s v="OAKLAND"/>
    <n v="37"/>
    <n v="-122.18995"/>
    <s v="E1TRMJ2"/>
    <s v="JENSON, RYAN"/>
    <s v="12091117"/>
    <s v="20211017 21:26"/>
    <n v="9110"/>
    <m/>
    <s v="NEED POLE REPLACED DUE TO POLE FIRE"/>
    <s v="Y"/>
    <m/>
    <m/>
    <s v="37.7604867,-122.1835417,-5.500000,3D"/>
    <m/>
    <m/>
    <m/>
    <s v="OFD"/>
    <m/>
    <s v="N"/>
    <s v="Y"/>
    <m/>
    <s v="Rain"/>
    <m/>
    <s v="PGE&amp;E-Owned Structure/Equipment"/>
    <m/>
    <s v="Calm"/>
    <m/>
    <s v="PG&amp;E Equipment"/>
    <m/>
    <s v="Structure Only"/>
    <m/>
    <s v="Fire Dept"/>
    <m/>
    <s v="Overhead"/>
    <m/>
    <s v="N"/>
    <m/>
    <m/>
    <m/>
    <s v="FIRE, POLE"/>
    <s v="POLE-WOOD"/>
    <s v="N"/>
    <s v=" "/>
    <s v="Unplanned"/>
    <s v="East Bay"/>
    <s v="Central"/>
    <s v="012091117, OAKLAND J-1117"/>
    <s v="21-0132194"/>
    <s v="Unplanned"/>
    <s v="Clear;32-90 F"/>
    <s v="2213"/>
    <s v="48686"/>
    <s v="YES"/>
    <s v="Line to Ground"/>
    <s v="Sustained"/>
    <s v="No"/>
    <s v="MTR#1009060920"/>
    <s v="OH"/>
    <s v="Transformer"/>
    <s v="1500032"/>
    <s v="Pole-Wood, Burned/flashed"/>
    <m/>
    <m/>
    <m/>
    <s v="IFO 1619 7TH AVE."/>
    <s v="1643 74TH"/>
    <m/>
    <m/>
    <m/>
    <m/>
    <m/>
    <m/>
    <m/>
    <m/>
    <m/>
    <m/>
    <m/>
    <m/>
    <m/>
    <m/>
    <m/>
    <m/>
    <m/>
    <m/>
    <m/>
    <m/>
    <m/>
    <m/>
    <m/>
    <m/>
  </r>
  <r>
    <n v="1818"/>
    <s v="DLY6"/>
    <s v="3 - QC Complete"/>
    <n v="44516"/>
    <n v="44617"/>
    <s v="Duplicate of index 1812"/>
    <s v="\\fxshare-nas05\quotashare-fs01\ESA\5 - Ignition Tracking\2021_Ignition_QC_Folders\20211017_1499968_21-0132134_nan_T005425870"/>
    <s v=" "/>
    <m/>
    <m/>
    <m/>
    <m/>
    <m/>
    <s v="Not In Scope"/>
    <m/>
    <m/>
    <m/>
    <m/>
    <m/>
    <m/>
    <m/>
    <m/>
    <m/>
    <m/>
    <m/>
    <m/>
    <m/>
    <m/>
    <m/>
    <m/>
    <m/>
    <m/>
    <m/>
    <m/>
    <m/>
    <m/>
    <m/>
    <m/>
    <m/>
    <m/>
    <m/>
    <m/>
    <m/>
    <m/>
    <m/>
    <m/>
    <m/>
    <m/>
    <m/>
    <m/>
    <m/>
    <m/>
    <m/>
    <m/>
    <m/>
    <m/>
    <m/>
    <m/>
    <m/>
    <m/>
    <s v=" "/>
    <x v="69"/>
    <s v="19:31:00"/>
    <n v="44486"/>
    <s v="19:31:00"/>
    <s v="FAS"/>
    <s v="N"/>
    <s v="Y"/>
    <n v="1499968"/>
    <s v="21-0132134"/>
    <m/>
    <s v="T005425870"/>
    <n v="122218892"/>
    <m/>
    <m/>
    <m/>
    <s v=" "/>
    <x v="0"/>
    <x v="0"/>
    <s v="N"/>
    <s v="N"/>
    <s v="N"/>
    <s v="Duplicate of index 1812"/>
    <s v="Not PG&amp;E"/>
    <s v="Other"/>
    <s v="Pole"/>
    <s v="D"/>
    <m/>
    <s v="Structure-PG&amp;E only"/>
    <m/>
    <m/>
    <m/>
    <m/>
    <m/>
    <s v="Duplicate"/>
    <m/>
    <m/>
    <m/>
    <s v="Overhead"/>
    <x v="0"/>
    <s v="Pole"/>
    <m/>
    <m/>
    <s v=" "/>
    <x v="0"/>
    <n v="38.036600200000002"/>
    <n v="-122.2713408"/>
    <s v="Contra Costa"/>
    <s v="FRANKLIN 1101"/>
    <n v="12000"/>
    <s v="FRANKLIN 1101P174"/>
    <x v="0"/>
    <s v="Employee"/>
    <s v="Urban"/>
    <m/>
    <m/>
    <s v="N"/>
    <m/>
    <m/>
    <m/>
    <m/>
    <s v="N"/>
    <s v="N"/>
    <m/>
    <m/>
    <s v="2021-10-19"/>
    <m/>
    <m/>
    <m/>
    <m/>
    <m/>
    <m/>
    <m/>
    <m/>
    <m/>
    <m/>
    <m/>
    <m/>
    <m/>
    <m/>
    <m/>
    <m/>
    <m/>
    <m/>
    <m/>
    <s v=" "/>
    <s v="EAST BAY"/>
    <s v="RICHMOND 01"/>
    <s v="19:31"/>
    <s v="10/17/2021"/>
    <s v="1499968"/>
    <s v="T005425870"/>
    <n v="238"/>
    <s v="1ST ST APT B"/>
    <s v="RODEO"/>
    <n v="38.012349999999998"/>
    <n v="-122.26461999999999"/>
    <s v="E2TJ7HE"/>
    <s v="HERRERA, JIMMY"/>
    <n v="1392"/>
    <s v="20211017 20:57"/>
    <n v="9110"/>
    <m/>
    <s v="POLE FIRE, TAG CREATED FOR CREW, ISOLATED"/>
    <s v="Y"/>
    <m/>
    <m/>
    <m/>
    <n v="38.036600200000002"/>
    <n v="-122.2713408"/>
    <m/>
    <m/>
    <m/>
    <s v="N"/>
    <s v="Y"/>
    <m/>
    <s v="Rain"/>
    <m/>
    <s v="PGE&amp;E-Owned Structure/Equipment"/>
    <m/>
    <s v="Light"/>
    <m/>
    <s v="PG&amp;E Equipment"/>
    <m/>
    <s v="Structure Only"/>
    <m/>
    <s v="Employee"/>
    <m/>
    <s v="Overhead"/>
    <m/>
    <s v="N"/>
    <m/>
    <m/>
    <m/>
    <s v="FIRE, POLE"/>
    <s v="POLE-WOOD"/>
    <s v="N"/>
    <s v=" "/>
    <s v="Unplanned"/>
    <s v="East Bay"/>
    <s v="Bay"/>
    <s v="013921101, FRANKLIN-1101"/>
    <s v="21-0132134"/>
    <s v="Unplanned"/>
    <s v="Clear;32-90 F"/>
    <s v="3853"/>
    <s v="103565"/>
    <s v="YES"/>
    <s v="Line to Ground"/>
    <s v="Sustained"/>
    <s v="No"/>
    <s v="1101/2"/>
    <s v="OH"/>
    <s v="Circuit Breaker"/>
    <s v="1499968"/>
    <s v="Pole-Wood, Burned/flashed"/>
    <s v="AB PH GRD"/>
    <m/>
    <m/>
    <s v="FRANKLIN SUB"/>
    <s v="1/SOUTH OF 81325"/>
    <s v="LR P120 OPEN|SW 414884 OPEN|SW 55224 CLOSE"/>
    <m/>
    <m/>
    <m/>
    <m/>
    <m/>
    <m/>
    <m/>
    <m/>
    <m/>
    <m/>
    <m/>
    <m/>
    <m/>
    <m/>
    <m/>
    <m/>
    <m/>
    <m/>
    <m/>
    <m/>
    <m/>
    <m/>
    <m/>
  </r>
  <r>
    <n v="1817"/>
    <s v="DLY6"/>
    <s v="3 - QC Complete"/>
    <n v="44585"/>
    <n v="44617"/>
    <s v="Burnt pole was likely caused by tracking from rain. The ensuing fire was limited to PG&amp;E assets. This information is preliminary."/>
    <s v="\\fxshare-nas05\quotashare-fs01\ESA\5 - Ignition Tracking\2021_Ignition_QC_Folders\20211017_1499844_nan_nan_T005425848"/>
    <s v=" "/>
    <m/>
    <m/>
    <m/>
    <m/>
    <m/>
    <s v="Not In Scope"/>
    <m/>
    <m/>
    <m/>
    <m/>
    <m/>
    <m/>
    <m/>
    <m/>
    <m/>
    <m/>
    <m/>
    <m/>
    <m/>
    <m/>
    <m/>
    <m/>
    <m/>
    <m/>
    <m/>
    <m/>
    <m/>
    <m/>
    <m/>
    <m/>
    <m/>
    <m/>
    <m/>
    <m/>
    <m/>
    <m/>
    <m/>
    <m/>
    <m/>
    <m/>
    <m/>
    <m/>
    <m/>
    <m/>
    <m/>
    <m/>
    <m/>
    <m/>
    <m/>
    <m/>
    <m/>
    <m/>
    <s v=" "/>
    <x v="69"/>
    <s v="19:17:00"/>
    <n v="44486"/>
    <s v="19:17:00"/>
    <s v="FAS"/>
    <s v="N"/>
    <s v="N"/>
    <s v="1499844, 1501031"/>
    <s v="21-0132471"/>
    <m/>
    <s v="T005425848"/>
    <n v="122218833"/>
    <m/>
    <m/>
    <m/>
    <s v=" "/>
    <x v="0"/>
    <x v="0"/>
    <s v="N"/>
    <s v="N"/>
    <s v="N"/>
    <s v="On October 17, 2021 at 11:15 hours, a PG&amp;E Troubleman was dispatched to the Richmond R 1130, a 12kV Distribution Circuit on 18th Street near Dover Avenue in San Pablo in response toa pole fire. Initial analysis indicates tracking caused the ignition. Upon investigating the area, the Troubleman located a burnt  pole that began at the hardware.   The ensuing fire was contained to the pole and it is unknown who suppressed the ignition.  This ignition lead to an area outage impacting 169 customers.  A PG&amp;E Troubleman was at the location October 18, 2021 to replace the crossarm and insulators."/>
    <s v="PG&amp;E"/>
    <s v="Other"/>
    <s v="Crossarm"/>
    <s v="D"/>
    <s v="D"/>
    <s v="Structure-PG&amp;E only"/>
    <s v="burned pole "/>
    <m/>
    <m/>
    <m/>
    <m/>
    <s v="Contamination"/>
    <s v="Contamination"/>
    <s v="Tracking"/>
    <s v="Y"/>
    <s v="Overhead"/>
    <x v="0"/>
    <s v="Pole"/>
    <s v="Crossram, insulator "/>
    <n v="101430163"/>
    <s v=" "/>
    <x v="0"/>
    <n v="37.959052999999997"/>
    <n v="-122.351546"/>
    <s v="Contra Costa"/>
    <s v="RICHMOND R 1130"/>
    <n v="12000"/>
    <s v="RICHMOND R 1130BR162"/>
    <x v="0"/>
    <s v="Unknown"/>
    <s v="Urban"/>
    <s v="Grass Fuel Model"/>
    <s v="Low grass in franchise strip, sidewalk "/>
    <s v="N"/>
    <m/>
    <m/>
    <m/>
    <m/>
    <s v="N"/>
    <s v="N"/>
    <m/>
    <m/>
    <s v="2021-10-19"/>
    <m/>
    <m/>
    <m/>
    <m/>
    <m/>
    <m/>
    <m/>
    <m/>
    <m/>
    <m/>
    <m/>
    <m/>
    <m/>
    <m/>
    <m/>
    <m/>
    <m/>
    <m/>
    <m/>
    <s v="  "/>
    <s v="EAST BAY"/>
    <s v="RICHMOND 03"/>
    <s v="19:17"/>
    <n v="44486"/>
    <s v="1499844"/>
    <s v="T005425848"/>
    <n v="1732"/>
    <s v="DOVER AVE"/>
    <s v="SAN PABLO"/>
    <n v="37.958089999999999"/>
    <n v="-122.35186"/>
    <s v="E1TTRBN"/>
    <s v="BAUER, TIMOTHY"/>
    <n v="13471130"/>
    <s v="20211017 22:22"/>
    <n v="9320"/>
    <m/>
    <s v="The fuses are closed and power is on. I found a burned pole at 1875 18th St San Pablo. I created an Ec tag for crew to replace."/>
    <s v="Y"/>
    <m/>
    <m/>
    <m/>
    <n v="37.959052999999997"/>
    <n v="-122.351546"/>
    <s v="1875 18th St San Pablo pole fire due to insulators tracking after light rain"/>
    <s v="Unknown"/>
    <n v="110229677"/>
    <s v="N"/>
    <s v="Y"/>
    <m/>
    <s v="Rain"/>
    <m/>
    <s v="PGE&amp;E-Owned Structure/Equipment"/>
    <m/>
    <s v="Light"/>
    <m/>
    <s v="PG&amp;E Equipment"/>
    <m/>
    <s v="Structure Only"/>
    <m/>
    <s v="Fire Dept"/>
    <m/>
    <s v="Overhead"/>
    <m/>
    <s v="N"/>
    <m/>
    <m/>
    <m/>
    <m/>
    <m/>
    <s v="N"/>
    <s v="  "/>
    <m/>
    <m/>
    <m/>
    <m/>
    <m/>
    <m/>
    <m/>
    <m/>
    <m/>
    <m/>
    <m/>
    <m/>
    <m/>
    <m/>
    <m/>
    <m/>
    <m/>
    <m/>
    <m/>
    <m/>
    <m/>
    <m/>
    <m/>
    <m/>
    <m/>
    <m/>
    <m/>
    <m/>
    <m/>
    <m/>
    <m/>
    <m/>
    <m/>
    <m/>
    <m/>
    <m/>
    <m/>
    <m/>
    <m/>
    <m/>
    <m/>
    <m/>
    <m/>
    <m/>
    <m/>
    <m/>
    <m/>
  </r>
  <r>
    <n v="1816"/>
    <s v="DLY6"/>
    <s v="3 - QC Complete"/>
    <n v="44586"/>
    <n v="44617"/>
    <s v="Crossarm fire, likely due to tracking from rain. The ensuing fire was limited to PG&amp;E assets. This information is preliminary."/>
    <s v="\\fxshare-nas05\quotashare-fs01\ESA\5 - Ignition Tracking\2021_Ignition_QC_Folders\20211017_1500029_21-0132146_nan_T005425838"/>
    <s v=" "/>
    <s v="Y"/>
    <s v="DLY6"/>
    <s v="UPDATED OUTAGE TIME, LAT/LONG "/>
    <n v="44586"/>
    <m/>
    <s v="Not In Scope"/>
    <m/>
    <m/>
    <m/>
    <m/>
    <m/>
    <m/>
    <m/>
    <m/>
    <m/>
    <m/>
    <m/>
    <m/>
    <m/>
    <m/>
    <m/>
    <m/>
    <m/>
    <m/>
    <m/>
    <m/>
    <m/>
    <m/>
    <m/>
    <m/>
    <m/>
    <m/>
    <m/>
    <m/>
    <m/>
    <m/>
    <m/>
    <m/>
    <s v="N"/>
    <m/>
    <m/>
    <m/>
    <m/>
    <m/>
    <m/>
    <s v="N"/>
    <m/>
    <m/>
    <m/>
    <m/>
    <m/>
    <m/>
    <s v=" "/>
    <x v="69"/>
    <s v="19:14:00"/>
    <n v="44486"/>
    <s v="19:44:00"/>
    <s v="FAS"/>
    <s v="N"/>
    <s v="N"/>
    <n v="1500029"/>
    <s v="21-0132146"/>
    <m/>
    <s v="T005425838"/>
    <s v="122218301"/>
    <m/>
    <m/>
    <m/>
    <s v=" "/>
    <x v="0"/>
    <x v="0"/>
    <s v="N"/>
    <s v="N"/>
    <s v="N"/>
    <s v="On October 17, 2021 at 19:14 hours, a PG&amp;E Troubleman was dispatched to the Highway 1106, a 12kV Distribution Circuit on Broadway just South of Lewis Brown Drive in Vallejo in response to an area outage. Upon arriving to the location, the Trobleman located a pole that had burned and caused the crossarm to fail.  Initial analysis indicates tracking caused the ignition.  The ensuing fire was contained to the pole and the Vallejo Fire Department suppressed the ignition.  This event lead to an area power outage impacting 4,249 customers.   A  PG&amp;E Hired Contract Crew was out on October 18, 2021 to replace the damaged crossarm."/>
    <s v="PG&amp;E"/>
    <s v="Other"/>
    <s v="Crossarm"/>
    <s v="D"/>
    <s v="D"/>
    <s v="Structure-PG&amp;E only"/>
    <s v="pole and burned up cross arm."/>
    <m/>
    <m/>
    <m/>
    <m/>
    <s v="Contamination"/>
    <s v="Contamination"/>
    <s v="Tracking"/>
    <s v="Y"/>
    <s v="Overhead"/>
    <x v="0"/>
    <s v="Crossarm"/>
    <s v="Crossarm "/>
    <n v="102244199"/>
    <s v=" "/>
    <x v="0"/>
    <n v="38.1397292491"/>
    <n v="-122.2524259716"/>
    <s v="Solano"/>
    <s v="HIGHWAY 1106"/>
    <n v="12000"/>
    <s v="HIGHWAY 1106CB"/>
    <x v="0"/>
    <s v="Vallejo FD"/>
    <s v="Urban"/>
    <s v="Fire-resistive fuel bed"/>
    <s v="Sidewalk "/>
    <s v="N"/>
    <m/>
    <m/>
    <m/>
    <m/>
    <s v="N"/>
    <s v="N"/>
    <m/>
    <m/>
    <s v="2021-10-19"/>
    <m/>
    <m/>
    <m/>
    <m/>
    <m/>
    <m/>
    <m/>
    <m/>
    <m/>
    <m/>
    <m/>
    <m/>
    <m/>
    <m/>
    <m/>
    <m/>
    <m/>
    <m/>
    <m/>
    <s v="  "/>
    <s v="NORTH VALLEY"/>
    <s v="VALLEJO 04"/>
    <s v="19:14"/>
    <n v="44486"/>
    <s v="1500029"/>
    <s v="T005425838"/>
    <n v="1975"/>
    <s v="BROADWAY ST"/>
    <s v="VALLEJO"/>
    <n v="38.166020000000003"/>
    <n v="-122.25384"/>
    <s v="N1TGFD4"/>
    <s v="DYDO, GREG"/>
    <n v="4265"/>
    <s v="20211017 20:55"/>
    <n v="9002"/>
    <m/>
    <s v="crew to make repairs to pole and burned up cross arm. ec tag wrote and on call notified "/>
    <s v="Y"/>
    <m/>
    <m/>
    <s v="38.13994359569546,-122.25237254943464,1.2010753154754639,"/>
    <m/>
    <m/>
    <m/>
    <s v="VFD"/>
    <m/>
    <s v="N"/>
    <s v="Y"/>
    <m/>
    <s v="Rain"/>
    <m/>
    <s v="PGE&amp;E-Owned Structure/Equipment"/>
    <m/>
    <s v="Calm"/>
    <m/>
    <s v="PG&amp;E Equipment"/>
    <m/>
    <s v="Structure Only"/>
    <m/>
    <s v="Fire Dept"/>
    <m/>
    <s v="Overhead"/>
    <m/>
    <s v="Y"/>
    <s v="Pics"/>
    <s v="PG&amp;E Employee"/>
    <m/>
    <s v="FIRE, POLE"/>
    <s v="CROSSARM, WOOD"/>
    <s v="N"/>
    <s v="  "/>
    <s v="Unplanned"/>
    <s v="North Bay"/>
    <s v="Silverado"/>
    <s v="042651106, HIGHWAY-1106"/>
    <s v="21-0132146"/>
    <s v="Unplanned"/>
    <s v="Clear;32-90 F"/>
    <s v="4249"/>
    <s v="153568"/>
    <s v="YES"/>
    <s v="Force Out"/>
    <s v="Sustained"/>
    <s v="No"/>
    <s v="1106/2"/>
    <s v="OH"/>
    <s v="Circuit Breaker"/>
    <s v="1500029"/>
    <s v="Crossarm, Wood, Burned/flashed"/>
    <s v="NONE"/>
    <m/>
    <m/>
    <s v="HIGHWAY SUB"/>
    <s v="1975 BROADWAY"/>
    <s v="SW 3867 CLOSE|CIS J0478 TWD 1114 OPEN|SW 1094 CLOSE|JUMPER-172742 OPEN|CIS J86447 TWD 1118 OPEN|COIS @ T0601 TWD 1116 OPEN|REMOVE LINE CUT OPEN|SW 6801 OPEN"/>
    <m/>
    <m/>
    <m/>
    <m/>
    <m/>
    <m/>
    <m/>
    <m/>
    <m/>
    <m/>
    <m/>
    <m/>
    <m/>
    <m/>
    <m/>
    <m/>
    <m/>
    <m/>
    <m/>
    <m/>
    <m/>
    <m/>
    <m/>
  </r>
  <r>
    <n v="1815"/>
    <s v="DLY6"/>
    <s v="3 - QC Complete"/>
    <n v="44523"/>
    <n v="44617"/>
    <s v="Burnt/broken primary 12kV crossarm, likely due to tracking from rain. The ensuing fire was limited to PG&amp;E assets. This information is preliminary."/>
    <s v="\\fxshare-nas05\quotashare-fs01\ESA\5 - Ignition Tracking\2021_Ignition_QC_Folders\20211017_1499910_21-0132206_nan_T005425814"/>
    <s v=" "/>
    <s v="Y"/>
    <s v="DLY6"/>
    <s v="OUTAGE TIME UPDATED, LAT/LONG UPDATED"/>
    <n v="44516"/>
    <m/>
    <s v="Not In Scope"/>
    <s v=" "/>
    <s v=" "/>
    <s v=" "/>
    <s v=" "/>
    <m/>
    <m/>
    <m/>
    <m/>
    <m/>
    <m/>
    <m/>
    <s v=" "/>
    <s v=" "/>
    <m/>
    <m/>
    <m/>
    <m/>
    <m/>
    <m/>
    <m/>
    <m/>
    <m/>
    <m/>
    <m/>
    <m/>
    <m/>
    <m/>
    <m/>
    <m/>
    <m/>
    <m/>
    <m/>
    <s v="N"/>
    <s v=" "/>
    <s v=" "/>
    <s v=" "/>
    <s v=" "/>
    <s v=" "/>
    <s v=" "/>
    <s v="N"/>
    <s v=" "/>
    <s v=" "/>
    <s v=" "/>
    <s v=" "/>
    <s v=" "/>
    <s v=" "/>
    <s v=" "/>
    <x v="69"/>
    <s v="19:04:00"/>
    <n v="44486"/>
    <s v="18:58:00"/>
    <s v="FAS"/>
    <s v="N"/>
    <s v="N"/>
    <n v="1499910"/>
    <s v="21-0132206"/>
    <s v=" "/>
    <s v="T005425814"/>
    <n v="122218842"/>
    <s v=" "/>
    <s v=" "/>
    <m/>
    <s v=" "/>
    <x v="0"/>
    <x v="0"/>
    <s v="N"/>
    <s v="N"/>
    <s v="N"/>
    <s v="On October 17, 2021 at 19:04 hours, a PG&amp;E Troubleman was dispatched to the Point Pinole 1105 , a 12kV Distribution Circuit on Pablo Vista Ave near Monte Buena Street in San Pablo response to a partial power outage.  Initial analysis indicates tracking caused the ignition.  This event lead to 105 customers losing power. The ensuing fire was contained to the pole and the fire was self-extinguished. A PG&amp;E Contract Crew replaced crossarm, and cut outs on October 18, 2021."/>
    <s v="PG&amp;E"/>
    <s v="Other"/>
    <s v="Crossarm"/>
    <s v="D"/>
    <s v="D"/>
    <s v="Structure-PG&amp;E only"/>
    <s v="Crossarm, cutout"/>
    <s v=" "/>
    <s v=" "/>
    <s v=" "/>
    <s v=" "/>
    <s v="Contamination"/>
    <s v="Contamination"/>
    <s v="Tracking"/>
    <s v="Y"/>
    <s v="Overhead"/>
    <x v="0"/>
    <s v="Crossarm"/>
    <s v="Crossarm, Cut out "/>
    <n v="101429886"/>
    <s v=" "/>
    <x v="0"/>
    <n v="37.977184800000003"/>
    <n v="-122.3427286"/>
    <s v="Contra Costa"/>
    <s v="POINT PINOLE 1102"/>
    <n v="12000"/>
    <s v=" POINT PINOLE 1102/2CB "/>
    <x v="0"/>
    <s v="Self Extinguished"/>
    <s v="Urban"/>
    <s v="Fire-resistive fuel bed"/>
    <s v="Sidewalk"/>
    <s v="N"/>
    <s v=" "/>
    <s v=" "/>
    <m/>
    <m/>
    <s v="N"/>
    <s v="N"/>
    <s v=" "/>
    <s v=" "/>
    <s v="2021-11-16"/>
    <m/>
    <m/>
    <m/>
    <m/>
    <m/>
    <m/>
    <m/>
    <m/>
    <m/>
    <m/>
    <m/>
    <m/>
    <m/>
    <m/>
    <m/>
    <m/>
    <m/>
    <m/>
    <m/>
    <m/>
    <s v="EAST BAY"/>
    <s v="RICHMOND 03"/>
    <s v="19:04:00"/>
    <n v="44486"/>
    <n v="1499910"/>
    <s v="T005425814"/>
    <s v="UNKNOWN"/>
    <s v="1927 MESA BUENA AVE "/>
    <s v="SAN PABLO"/>
    <n v="37"/>
    <n v="-122.34617"/>
    <s v="E2TMRPE"/>
    <s v="PAGAN, MIKE"/>
    <n v="14261102"/>
    <s v="20211017 21:52"/>
    <n v="9110"/>
    <n v="1"/>
    <s v="burnt/ broken 12kv Xarm ifo 1935 Pablo Vista awaiting crew for repairs"/>
    <s v="Y"/>
    <s v=" "/>
    <s v=" "/>
    <s v=" "/>
    <n v="37.978059999999999"/>
    <n v="-122.346"/>
    <s v=" "/>
    <s v=" "/>
    <s v=" "/>
    <s v="N"/>
    <s v="Y"/>
    <s v=" "/>
    <s v="Rain"/>
    <s v=" "/>
    <s v="PGE&amp;E-Owned Structure/Equipment"/>
    <s v=" "/>
    <s v="Light"/>
    <s v=" "/>
    <s v="PG&amp;E Equipment"/>
    <s v=" "/>
    <s v="Structure Only"/>
    <s v=" "/>
    <s v="Self Extinguished"/>
    <s v=" "/>
    <s v="Overhead"/>
    <s v=" "/>
    <s v="N"/>
    <s v=" "/>
    <s v=" "/>
    <s v=" "/>
    <s v="FIRE, POLE"/>
    <s v="CROSSARM, WOOD"/>
    <s v="N"/>
    <s v=" "/>
    <s v="Unplanned"/>
    <s v="East Bay"/>
    <s v="Bay"/>
    <s v="014261102, POINT PINOLE-1102"/>
    <s v="21-0132206"/>
    <s v="Unplanned"/>
    <s v="Clear;32-90 F"/>
    <s v="105 1 of 3 Phases Open"/>
    <n v="15960"/>
    <s v="YES"/>
    <s v="Line to Ground"/>
    <s v="Sustained"/>
    <s v="No"/>
    <s v="R8428"/>
    <s v="OH"/>
    <s v="Fuse"/>
    <n v="1499910"/>
    <s v="Crossarm, Wood, Broken"/>
    <s v=" "/>
    <s v=" "/>
    <s v=" "/>
    <s v="MINER AV. S/O STANTON AVE"/>
    <s v="1935 PABLO VISTA"/>
    <s v=" "/>
    <s v=" "/>
    <s v=" "/>
    <s v=" "/>
    <s v=" "/>
    <s v=" "/>
    <s v=" "/>
    <s v=" "/>
    <s v=" "/>
    <s v=" "/>
    <s v=" "/>
    <s v=" "/>
    <s v=" "/>
    <s v=" "/>
    <s v=" "/>
    <s v=" "/>
    <s v=" "/>
    <s v=" "/>
    <s v=" "/>
    <s v=" "/>
    <s v=" "/>
    <s v=" "/>
    <s v=" "/>
    <s v=" "/>
  </r>
  <r>
    <n v="1814"/>
    <s v="CFMD"/>
    <s v="3 - QC Complete"/>
    <n v="44540"/>
    <n v="44617"/>
    <s v="Pole fire, likely caused by tracking due to rain. The ensuing fire was limited to PG&amp;E assets. This information is preliminary."/>
    <s v="\\fxshare-nas05\quotashare-fs01\ESA\5 - Ignition Tracking\2021_Ignition_QC_Folders\20211017_1500040_21-0132149_nan_T005425782"/>
    <s v=" "/>
    <s v="Y"/>
    <s v="CFMD"/>
    <s v="outage time "/>
    <n v="44540"/>
    <m/>
    <s v="Not In Scope"/>
    <m/>
    <m/>
    <m/>
    <m/>
    <m/>
    <m/>
    <m/>
    <m/>
    <m/>
    <m/>
    <m/>
    <m/>
    <m/>
    <m/>
    <m/>
    <m/>
    <m/>
    <m/>
    <m/>
    <m/>
    <m/>
    <m/>
    <m/>
    <m/>
    <m/>
    <m/>
    <m/>
    <m/>
    <m/>
    <m/>
    <m/>
    <m/>
    <m/>
    <m/>
    <m/>
    <m/>
    <m/>
    <m/>
    <m/>
    <m/>
    <m/>
    <m/>
    <m/>
    <m/>
    <m/>
    <m/>
    <s v=" "/>
    <x v="69"/>
    <s v="18:49:00"/>
    <n v="44486"/>
    <s v="18:47:00"/>
    <s v="FAS"/>
    <s v="N"/>
    <s v="N"/>
    <n v="1500040"/>
    <s v="21-0132149"/>
    <m/>
    <s v="T005425782"/>
    <m/>
    <m/>
    <m/>
    <m/>
    <s v=" "/>
    <x v="0"/>
    <x v="0"/>
    <s v="N"/>
    <s v="N"/>
    <s v="N"/>
    <s v="On October 17th, 2021 at approximately 1849 hours, a PG&amp;E troubleman was dispatched to the Richmond R 1127, 12kV distribution circuit in the City of Richmond for a pole fire. Upon arrival, the troubleman opened R6179. The Richmond Fire Department extinguished the smoldering pole and washed off insulators. The troubleman then closed R6179 restoring all customers. Initial analysis indicates the cause of this ignition was due to tracking from rain. The ensuing fire was limited to PG&amp;E assets. There was very little damage to the pole and no corrective tag was created for this incident. The outage affected 420 customers. _x000a_This information is preliminary."/>
    <s v="PG&amp;E"/>
    <s v="Other"/>
    <s v="Pole"/>
    <s v="D"/>
    <m/>
    <s v="Structure-PG&amp;E only"/>
    <s v="just a smoldering pole very little damage"/>
    <m/>
    <m/>
    <m/>
    <m/>
    <s v="Contamination"/>
    <s v="Contamination"/>
    <s v="Tracking"/>
    <m/>
    <s v="Overhead"/>
    <x v="0"/>
    <s v="Pole"/>
    <m/>
    <m/>
    <s v=" "/>
    <x v="0"/>
    <n v="37.945853"/>
    <n v="-122.357811"/>
    <s v="Contra Costa"/>
    <s v="RICHMOND R 1127"/>
    <n v="12000"/>
    <s v="RICHMOND R 1127BR104"/>
    <x v="0"/>
    <s v="Richmond FD"/>
    <s v="Urban"/>
    <m/>
    <m/>
    <s v="N"/>
    <m/>
    <m/>
    <m/>
    <m/>
    <s v="N"/>
    <s v="N"/>
    <m/>
    <m/>
    <s v="2021-10-19"/>
    <m/>
    <m/>
    <m/>
    <m/>
    <m/>
    <m/>
    <m/>
    <m/>
    <m/>
    <m/>
    <m/>
    <m/>
    <m/>
    <m/>
    <m/>
    <m/>
    <m/>
    <m/>
    <m/>
    <s v="  "/>
    <s v="EAST BAY"/>
    <s v="RICHMOND 04"/>
    <s v="18:49"/>
    <n v="44486"/>
    <s v="1500040"/>
    <s v="T005425782"/>
    <n v="1200"/>
    <s v="RUMRILL BLVD"/>
    <s v="SAN PABLO"/>
    <n v="37.944780000000002"/>
    <n v="-122.35786"/>
    <s v="E1TTRBN"/>
    <s v="BAUER, TIMOTHY"/>
    <n v="13471127"/>
    <s v="20211017 21:15"/>
    <n v="9111"/>
    <m/>
    <s v="I opened R6179 and FD put out smoldering pole and washed off insulators. Then I closed R6179 restoring all customers."/>
    <s v="Y"/>
    <m/>
    <m/>
    <m/>
    <n v="37.945853"/>
    <n v="-122.357811"/>
    <m/>
    <s v="Richmond FD"/>
    <m/>
    <s v="N"/>
    <s v="Y"/>
    <m/>
    <s v="Rain"/>
    <m/>
    <s v="PGE&amp;E-Owned Structure/Equipment"/>
    <m/>
    <s v="Light"/>
    <m/>
    <s v="PG&amp;E Equipment"/>
    <m/>
    <s v="Other (Comments)"/>
    <s v="just a smoldering pole very little damage"/>
    <s v="Fire Dept"/>
    <m/>
    <s v="Overhead"/>
    <m/>
    <s v="N"/>
    <m/>
    <m/>
    <m/>
    <s v="FIRE, POLE"/>
    <s v="INSULATOR"/>
    <s v="N"/>
    <s v="  "/>
    <s v="Unplanned"/>
    <s v="East Bay"/>
    <s v="Bay"/>
    <s v="013471127, RICHMOND R-1127"/>
    <s v="21-0132149"/>
    <s v="Unplanned"/>
    <s v="Clear;32-90 F"/>
    <s v="420"/>
    <s v="28980"/>
    <s v="NO"/>
    <s v="Line to Ground"/>
    <s v="Sustained"/>
    <s v="No"/>
    <s v="R6179"/>
    <s v="OH"/>
    <s v="Switch"/>
    <s v="1500040"/>
    <s v="Pole-Wood, Burned/flashed"/>
    <m/>
    <m/>
    <m/>
    <s v="GRIZZLY PK 20'N/O WILDCAT"/>
    <s v="POLE FIRE @ RISER R8487"/>
    <m/>
    <m/>
    <m/>
    <m/>
    <m/>
    <m/>
    <m/>
    <m/>
    <m/>
    <m/>
    <m/>
    <m/>
    <m/>
    <m/>
    <m/>
    <m/>
    <m/>
    <m/>
    <m/>
    <m/>
    <m/>
    <m/>
    <m/>
    <m/>
  </r>
  <r>
    <n v="1813"/>
    <s v="TLAL"/>
    <s v="3 - QC Complete"/>
    <n v="44491"/>
    <n v="44617"/>
    <s v="Duplicate of Index # 1842. "/>
    <s v="\\fxshare-nas05\quotashare-fs01\ESA\5 - Ignition Tracking\2021_Ignition_QC_Folders\20211017_nan_nan_nan_0006011929"/>
    <s v=" "/>
    <m/>
    <m/>
    <m/>
    <m/>
    <m/>
    <s v="Not In Scope"/>
    <m/>
    <m/>
    <m/>
    <m/>
    <m/>
    <m/>
    <m/>
    <m/>
    <m/>
    <m/>
    <m/>
    <m/>
    <m/>
    <m/>
    <m/>
    <m/>
    <m/>
    <m/>
    <m/>
    <m/>
    <m/>
    <m/>
    <m/>
    <m/>
    <m/>
    <m/>
    <m/>
    <m/>
    <m/>
    <m/>
    <m/>
    <m/>
    <m/>
    <m/>
    <m/>
    <m/>
    <m/>
    <m/>
    <m/>
    <m/>
    <m/>
    <m/>
    <m/>
    <m/>
    <m/>
    <m/>
    <s v=" "/>
    <x v="69"/>
    <s v="15:25:00"/>
    <m/>
    <m/>
    <s v="FAS"/>
    <s v="N"/>
    <s v="Y"/>
    <m/>
    <m/>
    <m/>
    <n v="6011929"/>
    <n v="122218948"/>
    <m/>
    <m/>
    <m/>
    <s v=" "/>
    <x v="0"/>
    <x v="1"/>
    <s v="N"/>
    <s v="N"/>
    <s v="N"/>
    <s v="Duplicate of Index # 1842"/>
    <s v="Not PG&amp;E"/>
    <s v="Other"/>
    <s v="Pole"/>
    <s v="D"/>
    <m/>
    <s v="10-99"/>
    <m/>
    <m/>
    <m/>
    <m/>
    <m/>
    <s v="Duplicate"/>
    <m/>
    <m/>
    <m/>
    <s v="Overhead"/>
    <x v="1"/>
    <m/>
    <m/>
    <m/>
    <s v=" "/>
    <x v="0"/>
    <n v="37.168628000000012"/>
    <n v="-120.10090700000001"/>
    <s v="Madera"/>
    <s v="LE GRAND 1104"/>
    <n v="12000"/>
    <s v="LE GRAND 11045010"/>
    <x v="0"/>
    <s v="Cal Fire Madera"/>
    <s v="Agriculture"/>
    <m/>
    <m/>
    <s v="N"/>
    <m/>
    <m/>
    <m/>
    <m/>
    <s v="N"/>
    <s v="N"/>
    <m/>
    <m/>
    <s v="2021-10-19"/>
    <m/>
    <m/>
    <m/>
    <m/>
    <m/>
    <m/>
    <m/>
    <m/>
    <m/>
    <m/>
    <m/>
    <m/>
    <m/>
    <m/>
    <m/>
    <m/>
    <m/>
    <m/>
    <m/>
    <s v=" "/>
    <s v="EAST BAY"/>
    <s v="OAKHURST 01"/>
    <s v="15:25"/>
    <s v="10/17/2021"/>
    <m/>
    <s v="0006011929"/>
    <s v="UNKNOWN"/>
    <s v="PREMISES DO NOT CHANGE"/>
    <s v="MADERA"/>
    <n v="37.331384004629633"/>
    <n v="-119.636824"/>
    <s v="Y2TSWL9"/>
    <s v="LAMBERT, SHAWN"/>
    <m/>
    <s v="20211018 01:21"/>
    <n v="1110"/>
    <m/>
    <s v="CREW TO REPLACE BURNT TANGENT POLE"/>
    <s v="Y"/>
    <n v="7"/>
    <s v="\\fxshare-nas05\quotashare-fs01\ESA\5 - Ignition Tracking\Fire_Tab_Attachment_Files"/>
    <m/>
    <n v="37.168628000000012"/>
    <n v="-120.10090700000001"/>
    <m/>
    <s v="CAL FIRE MADERA"/>
    <m/>
    <s v="N"/>
    <s v="Y"/>
    <s v="Y"/>
    <s v="Clear"/>
    <m/>
    <s v="Private Land"/>
    <m/>
    <s v="Breezy"/>
    <m/>
    <s v="Unknown"/>
    <m/>
    <s v="10 - 100 Acres"/>
    <m/>
    <s v="Fire Dept"/>
    <s v="INCIDENT #:CAMMU023316"/>
    <s v="Overhead"/>
    <m/>
    <s v="N"/>
    <m/>
    <m/>
    <m/>
    <m/>
    <m/>
    <m/>
    <s v=" "/>
    <m/>
    <m/>
    <m/>
    <m/>
    <m/>
    <m/>
    <m/>
    <m/>
    <m/>
    <m/>
    <m/>
    <m/>
    <m/>
    <m/>
    <m/>
    <m/>
    <m/>
    <m/>
    <m/>
    <m/>
    <m/>
    <m/>
    <m/>
    <m/>
    <m/>
    <m/>
    <m/>
    <m/>
    <m/>
    <m/>
    <m/>
    <m/>
    <m/>
    <m/>
    <m/>
    <m/>
    <m/>
    <m/>
    <m/>
    <m/>
    <m/>
    <m/>
    <m/>
    <m/>
    <m/>
    <m/>
    <m/>
  </r>
  <r>
    <n v="1812"/>
    <s v="DLY6"/>
    <s v="3 - QC Complete"/>
    <n v="44515"/>
    <n v="44617"/>
    <s v="Pole fire, tracking might be the likely cause of the fire due to rain in the area. The fire was limted to the structure only. This information is preliminary."/>
    <s v="\\fxshare-nas05\quotashare-fs01\ESA\5 - Ignition Tracking\2021_Ignition_QC_Folders\20211017_1499968_21-0132134_nan_T005425870"/>
    <s v=" "/>
    <s v="Y"/>
    <s v="DLY6"/>
    <s v="LAT/LONG INCORRECT"/>
    <n v="44509"/>
    <m/>
    <s v="Not In Scope"/>
    <s v=" "/>
    <s v=" "/>
    <s v=" "/>
    <s v=" "/>
    <m/>
    <m/>
    <m/>
    <m/>
    <m/>
    <m/>
    <m/>
    <s v=" "/>
    <s v=" "/>
    <m/>
    <m/>
    <m/>
    <m/>
    <m/>
    <m/>
    <m/>
    <m/>
    <m/>
    <m/>
    <m/>
    <m/>
    <m/>
    <m/>
    <m/>
    <m/>
    <m/>
    <m/>
    <m/>
    <s v="N"/>
    <s v=" "/>
    <s v=" "/>
    <s v=" "/>
    <s v=" "/>
    <s v=" "/>
    <s v=" "/>
    <s v="N"/>
    <s v=" "/>
    <s v=" "/>
    <s v=" "/>
    <s v=" "/>
    <s v=" "/>
    <s v=" "/>
    <s v=" "/>
    <x v="69"/>
    <s v="19:31:00"/>
    <n v="44486"/>
    <s v="19:19:00"/>
    <s v="FAS"/>
    <s v="N"/>
    <s v="N"/>
    <n v="1499968"/>
    <s v="21-0132134"/>
    <s v=" "/>
    <s v="T005425870, T005426060, T005426061, T005426834, T005426993"/>
    <n v="122218892"/>
    <s v=" "/>
    <s v=" "/>
    <m/>
    <s v=" "/>
    <x v="0"/>
    <x v="0"/>
    <s v="N"/>
    <s v="N"/>
    <s v="N"/>
    <s v="On October 17, 2021 at 19:31 hours, a PG&amp;E Troubleman was dispatched to the Franklin 1101 12kV Distribution Circuit on Garretson Ave near First Street in Rodeo in response to a pole fire. Initial analysis indicates tracking caused the ignition.  This event lead to 1316 customers losing power. The ensuing fire was contained to the pole and the fire was suppressed by a PG&amp;E employee. A PG&amp;E Contract Crew replaced the pole on October 18, 2021."/>
    <s v="PG&amp;E"/>
    <s v="Other"/>
    <s v="Pole"/>
    <s v="D"/>
    <s v="D"/>
    <s v="Structure-PG&amp;E only"/>
    <s v="Structure Only, Pole Fire "/>
    <s v=" "/>
    <s v=" "/>
    <s v=" "/>
    <s v=" "/>
    <s v="Contamination"/>
    <s v="Contamination"/>
    <s v="Tracking"/>
    <s v="Y"/>
    <s v="Overhead"/>
    <x v="0"/>
    <s v="Pole"/>
    <s v="Pole "/>
    <n v="101423124"/>
    <s v=" "/>
    <x v="0"/>
    <n v="38.036654310000003"/>
    <n v="-122.2714618"/>
    <s v="Contra Costa"/>
    <s v="FRANKLIN 1101"/>
    <n v="12000"/>
    <s v="FRANKLIN 1101CB"/>
    <x v="0"/>
    <s v="Employee"/>
    <s v="Urban"/>
    <s v="Timber fuel model"/>
    <s v=" "/>
    <s v="N"/>
    <s v=" "/>
    <s v=" "/>
    <m/>
    <m/>
    <s v="N"/>
    <s v="N"/>
    <s v=" "/>
    <s v=" "/>
    <s v="2021-11-12"/>
    <m/>
    <m/>
    <m/>
    <m/>
    <m/>
    <m/>
    <m/>
    <m/>
    <m/>
    <m/>
    <m/>
    <m/>
    <m/>
    <m/>
    <m/>
    <m/>
    <m/>
    <m/>
    <m/>
    <m/>
    <s v="EAST BAY"/>
    <s v="RICHMOND 01"/>
    <s v="19:31:00"/>
    <n v="44486"/>
    <n v="1499968"/>
    <s v="T005425870"/>
    <n v="238"/>
    <s v="1ST ST APT B"/>
    <s v="RODEO"/>
    <n v="38"/>
    <n v="-122.26461999999999"/>
    <s v="E2TJ7HE"/>
    <s v="HERRERA, JIMMY"/>
    <n v="1392"/>
    <s v="20211017 20:57"/>
    <n v="9110"/>
    <m/>
    <s v="POLE FIRE, TAG CREATED FOR CREW, ISOLATED"/>
    <s v="Y"/>
    <s v=" "/>
    <s v=" "/>
    <s v=" "/>
    <n v="38.036600200000002"/>
    <n v="-122.2713408"/>
    <s v=" "/>
    <s v=" "/>
    <s v=" "/>
    <s v="N"/>
    <s v="Y"/>
    <s v=" "/>
    <s v="Rain"/>
    <s v=" "/>
    <s v="PGE&amp;E-Owned Structure/Equipment"/>
    <s v=" "/>
    <s v="Light"/>
    <s v=" "/>
    <s v="PG&amp;E Equipment"/>
    <s v=" "/>
    <s v="Structure Only"/>
    <s v=" "/>
    <s v="Employee"/>
    <s v=" "/>
    <s v="Overhead"/>
    <s v=" "/>
    <s v="N"/>
    <s v=" "/>
    <s v=" "/>
    <s v=" "/>
    <s v="FIRE, POLE"/>
    <s v="POLE-WOOD"/>
    <s v="N"/>
    <s v=" "/>
    <s v="Unplanned"/>
    <s v="East Bay"/>
    <s v="Bay"/>
    <s v="013921101, FRANKLIN-1101"/>
    <s v="21-0132134"/>
    <s v="Unplanned"/>
    <s v="Clear;32-90 F"/>
    <n v="3853"/>
    <n v="17013"/>
    <s v="YES"/>
    <s v="Line to Ground"/>
    <s v="Sustained"/>
    <s v="No"/>
    <s v="1101/2"/>
    <s v="OH"/>
    <s v="Circuit Breaker"/>
    <n v="1499968"/>
    <s v="Pole-Wood, Burned/flashed"/>
    <s v="AB PH GRD"/>
    <s v=" "/>
    <s v=" "/>
    <s v="FRANKLIN SUB"/>
    <s v="1/SOUTH OF 81325"/>
    <s v="LR P120 OPEN|SW 414884 OPEN|SW 55224 CLOSE"/>
    <s v=" "/>
    <s v=" "/>
    <s v=" "/>
    <s v=" "/>
    <s v=" "/>
    <s v=" "/>
    <s v=" "/>
    <s v=" "/>
    <s v=" "/>
    <s v=" "/>
    <s v=" "/>
    <s v=" "/>
    <s v=" "/>
    <s v=" "/>
    <s v=" "/>
    <s v=" "/>
    <s v=" "/>
    <s v=" "/>
    <s v=" "/>
    <s v=" "/>
    <s v=" "/>
    <s v=" "/>
    <s v=" "/>
  </r>
  <r>
    <n v="1811"/>
    <s v="DLY6"/>
    <s v="3 - QC Complete"/>
    <n v="44586"/>
    <n v="44617"/>
    <s v="Pole and crossarm burnt. Tracking might be the likely cause of the fire due to rain in the area. The fire was limted to the structure only. This information is preliminary."/>
    <s v="\\fxshare-nas05\quotashare-fs01\ESA\5 - Ignition Tracking\2021_Ignition_QC_Folders\20211017_1500029_21-0132146_nan_T005425838"/>
    <s v=" "/>
    <m/>
    <m/>
    <m/>
    <m/>
    <m/>
    <s v="Not In Scope"/>
    <m/>
    <m/>
    <m/>
    <m/>
    <m/>
    <m/>
    <m/>
    <m/>
    <m/>
    <m/>
    <m/>
    <m/>
    <m/>
    <m/>
    <m/>
    <m/>
    <m/>
    <m/>
    <m/>
    <m/>
    <m/>
    <m/>
    <m/>
    <m/>
    <m/>
    <m/>
    <m/>
    <m/>
    <m/>
    <m/>
    <m/>
    <m/>
    <m/>
    <m/>
    <m/>
    <m/>
    <m/>
    <m/>
    <m/>
    <m/>
    <m/>
    <m/>
    <m/>
    <m/>
    <m/>
    <m/>
    <s v=" "/>
    <x v="69"/>
    <s v="19:14:00"/>
    <n v="44486"/>
    <s v="19:14:00"/>
    <s v="FAS"/>
    <s v="N"/>
    <s v="N"/>
    <n v="1500029"/>
    <s v="21-0132146"/>
    <m/>
    <s v="T005425838"/>
    <m/>
    <m/>
    <m/>
    <m/>
    <s v=" "/>
    <x v="0"/>
    <x v="0"/>
    <s v="N"/>
    <s v="N"/>
    <s v="N"/>
    <s v="This is a duplicate of index 1816.  Please reference 1816 for complete summary. "/>
    <s v="PG&amp;E"/>
    <s v="Other"/>
    <s v="Pole"/>
    <s v="D"/>
    <m/>
    <s v="Structure-PG&amp;E only"/>
    <m/>
    <m/>
    <m/>
    <m/>
    <m/>
    <s v="Duplicate"/>
    <m/>
    <m/>
    <m/>
    <s v="Overhead"/>
    <x v="0"/>
    <s v="Pole"/>
    <m/>
    <m/>
    <s v=" "/>
    <x v="0"/>
    <n v="38.139943595695399"/>
    <n v="-122.252372549434"/>
    <s v="Solano"/>
    <s v="HIGHWAY 1106"/>
    <n v="12000"/>
    <s v="HIGHWAY 1106CB"/>
    <x v="0"/>
    <s v="Fire Dept-VFD"/>
    <s v="Urban"/>
    <m/>
    <m/>
    <s v="N"/>
    <m/>
    <m/>
    <m/>
    <m/>
    <s v="N"/>
    <s v="N"/>
    <m/>
    <m/>
    <s v="2021-10-19"/>
    <m/>
    <m/>
    <m/>
    <m/>
    <m/>
    <m/>
    <m/>
    <m/>
    <m/>
    <m/>
    <m/>
    <m/>
    <m/>
    <m/>
    <m/>
    <m/>
    <m/>
    <m/>
    <m/>
    <s v="  "/>
    <s v="EAST BAY"/>
    <s v="VALLEJO 04"/>
    <s v="19:14"/>
    <n v="44486"/>
    <s v="1500029"/>
    <s v="T005425838"/>
    <n v="1975"/>
    <s v="BROADWAY ST"/>
    <s v="VALLEJO"/>
    <n v="38.166020000000003"/>
    <n v="-122.25384"/>
    <s v="N1TGFD4"/>
    <s v="DYDO, GREG"/>
    <n v="4265"/>
    <s v="20211017 20:55"/>
    <n v="9002"/>
    <m/>
    <s v="crew to make repairs to pole and burned up cross arm. ec tag wrote and on call notified "/>
    <s v="Y"/>
    <m/>
    <m/>
    <s v="38.13994359569546,-122.25237254943464,1.2010753154754639,"/>
    <m/>
    <m/>
    <m/>
    <s v="VFD"/>
    <m/>
    <s v="N"/>
    <s v="Y"/>
    <m/>
    <s v="Rain"/>
    <m/>
    <s v="PGE&amp;E-Owned Structure/Equipment"/>
    <m/>
    <s v="Calm"/>
    <m/>
    <s v="PG&amp;E Equipment"/>
    <m/>
    <s v="Structure Only"/>
    <m/>
    <s v="Fire Dept"/>
    <m/>
    <s v="Overhead"/>
    <m/>
    <s v="Y"/>
    <s v="Pics"/>
    <s v="PG&amp;E Employee"/>
    <m/>
    <s v="FIRE, POLE"/>
    <s v="CROSSARM, WOOD"/>
    <s v="N"/>
    <s v="  "/>
    <s v="Unplanned"/>
    <s v="North Bay"/>
    <s v="Silverado"/>
    <s v="042651106, HIGHWAY-1106"/>
    <s v="21-0132146"/>
    <s v="Unplanned"/>
    <s v="Clear;32-90 F"/>
    <s v="4249"/>
    <s v="153568"/>
    <s v="YES"/>
    <s v="Force Out"/>
    <s v="Sustained"/>
    <s v="No"/>
    <s v="1106/2"/>
    <s v="OH"/>
    <s v="Circuit Breaker"/>
    <s v="1500029"/>
    <s v="Crossarm, Wood, Burned/flashed"/>
    <s v="NONE"/>
    <m/>
    <m/>
    <s v="HIGHWAY SUB"/>
    <s v="1975 BROADWAY"/>
    <s v="SW 3867 CLOSE|CIS J0478 TWD 1114 OPEN|SW 1094 CLOSE|JUMPER-172742 OPEN|CIS J86447 TWD 1118 OPEN|COIS @ T0601 TWD 1116 OPEN|REMOVE LINE CUT OPEN|SW 6801 OPEN"/>
    <m/>
    <m/>
    <m/>
    <m/>
    <m/>
    <m/>
    <m/>
    <m/>
    <m/>
    <m/>
    <m/>
    <m/>
    <m/>
    <m/>
    <m/>
    <m/>
    <m/>
    <m/>
    <m/>
    <m/>
    <m/>
    <m/>
    <m/>
  </r>
  <r>
    <n v="1810"/>
    <s v="R6HJ"/>
    <s v="3 - QC Complete"/>
    <n v="44502"/>
    <n v="44617"/>
    <s v="Crossarm caught fire and burnt in two. Tracking might be the likely cause of the fire due to rain in the area. The fire was limted to the structure only. This information is preliminary."/>
    <s v="\\fxshare-nas05\quotashare-fs01\ESA\5 - Ignition Tracking\2021_Ignition_QC_Folders\20211017_1499806_21-0132175_nan_T005425753"/>
    <s v=" "/>
    <m/>
    <s v="R6HJ"/>
    <s v="updated ec tag #"/>
    <n v="44495"/>
    <m/>
    <s v="Not In Scope"/>
    <m/>
    <m/>
    <m/>
    <m/>
    <m/>
    <m/>
    <m/>
    <m/>
    <m/>
    <m/>
    <m/>
    <m/>
    <m/>
    <m/>
    <m/>
    <m/>
    <m/>
    <m/>
    <m/>
    <m/>
    <m/>
    <m/>
    <m/>
    <m/>
    <m/>
    <m/>
    <m/>
    <m/>
    <m/>
    <m/>
    <m/>
    <m/>
    <m/>
    <m/>
    <m/>
    <m/>
    <m/>
    <m/>
    <m/>
    <s v="N"/>
    <m/>
    <m/>
    <m/>
    <m/>
    <m/>
    <m/>
    <s v=" "/>
    <x v="69"/>
    <s v="18:34:00"/>
    <n v="44486"/>
    <s v="18:27:00"/>
    <s v="FAS"/>
    <s v="N"/>
    <s v="N"/>
    <n v="1499806"/>
    <s v="21-0132175"/>
    <m/>
    <s v="T005425753"/>
    <n v="122218265"/>
    <m/>
    <m/>
    <m/>
    <s v=" "/>
    <x v="0"/>
    <x v="0"/>
    <s v="N"/>
    <s v="N"/>
    <s v="N"/>
    <s v="On October 17th, 2021 at approximately 18:34 hours, a PG&amp;E troubleman was dispatched to the Suisun 1108 12kV distribution circuit in the rear of a property located between Fifth Street and Wallace Street in the City of Fairfield due to an outage.  The responding troubleman arrived on scene and observe one of two fuses had blown, a broken conductor on the ground and a burnt crossarm.  The Fairfield Fire Department extinguished the ensuing fire which was less than 1 meter in size.  This ignition was likely caused due to tracking from recent rain.  A sustained outage occurred affecting 179 customers. On October 18, 2021, PG&amp;E crews replaced the overhead primary conductor and replaced the crossarm."/>
    <s v="PG&amp;E"/>
    <s v="Other"/>
    <s v="Crossarm"/>
    <s v="D"/>
    <s v="D"/>
    <s v="&lt;3 meters of linear travel"/>
    <s v="&lt;1 meter"/>
    <m/>
    <m/>
    <m/>
    <m/>
    <s v="Contamination"/>
    <s v="Contamination"/>
    <s v="Tracking"/>
    <s v="Y"/>
    <s v="Overhead"/>
    <x v="0"/>
    <s v="Crossarm"/>
    <s v="crossarm, conductor"/>
    <n v="101557229"/>
    <s v=" "/>
    <x v="0"/>
    <n v="38.255850432199999"/>
    <n v="-122.06140637599999"/>
    <s v="Solano"/>
    <s v="SUISUN 1108"/>
    <n v="12000"/>
    <s v="SUISUN 1108CB"/>
    <x v="0"/>
    <s v="Fairfield FD"/>
    <s v="Urban"/>
    <s v="Fire-resistive fuel bed"/>
    <s v="Green lawn/landscaping"/>
    <s v="Y"/>
    <s v="Hennessey 2020"/>
    <m/>
    <m/>
    <m/>
    <s v="N"/>
    <s v="N"/>
    <m/>
    <m/>
    <s v="2021-10-19"/>
    <m/>
    <m/>
    <m/>
    <m/>
    <m/>
    <m/>
    <m/>
    <m/>
    <m/>
    <m/>
    <m/>
    <m/>
    <m/>
    <m/>
    <m/>
    <m/>
    <m/>
    <m/>
    <m/>
    <s v="  "/>
    <s v="EAST BAY"/>
    <s v="VACAVILLE 06"/>
    <s v="18:34"/>
    <n v="44486"/>
    <s v="1499806"/>
    <s v="T005425753"/>
    <n v="1119"/>
    <s v="WALLACE ST"/>
    <s v="FAIRFIELD"/>
    <n v="38.253459999999997"/>
    <n v="-122.06278"/>
    <s v="S4TEBW2"/>
    <s v="WHITE, ERIC"/>
    <n v="62131108"/>
    <s v="20211017 20:13"/>
    <n v="9002"/>
    <m/>
    <s v="BACK FEED FROM PHASE ON THE GROUND ACROSS FITH ST. CROSS ARM CAUGHT FIRE AND BURNT IN TWO. CREW NEEDS TO REPLACE CROSSARM AND WIRE. 600FT OG #6CU. POLE IS NOT CLIMBABLE BECAUSE OF TREE. NEED TREE CREW FOR ACCESS TO POLE"/>
    <s v="Y"/>
    <m/>
    <m/>
    <s v="38.2558983,-122.0618300,6.200000,3D"/>
    <m/>
    <m/>
    <m/>
    <s v="FAIRFIELD FD"/>
    <m/>
    <s v="N"/>
    <s v="Y"/>
    <m/>
    <s v="Rain"/>
    <m/>
    <s v="PGE&amp;E-Owned Structure/Equipment"/>
    <m/>
    <s v="Breezy"/>
    <m/>
    <s v="PG&amp;E Equipment"/>
    <m/>
    <s v="&lt; 1 meter"/>
    <m/>
    <s v="Fire Dept"/>
    <m/>
    <s v="Overhead"/>
    <m/>
    <s v="N"/>
    <m/>
    <m/>
    <m/>
    <s v="OVERHEAD"/>
    <s v="CROSSARM, WOOD"/>
    <s v="Y"/>
    <s v="  "/>
    <s v="Unplanned"/>
    <s v="Sacramento"/>
    <s v="Solano"/>
    <s v="062131108, SUISUN-1108"/>
    <s v="21-0132175"/>
    <s v="Unplanned"/>
    <s v="Clear;32-90 F"/>
    <s v="179"/>
    <m/>
    <s v="YES"/>
    <s v="Line to Ground"/>
    <s v="Sustained"/>
    <s v="No"/>
    <s v="7469"/>
    <s v="OH"/>
    <s v="Fuse"/>
    <s v="1499806"/>
    <s v="Crossarm, Wood, Broken, wire on ground"/>
    <m/>
    <m/>
    <m/>
    <s v="MINNESOTA N/O LINEAR PARK"/>
    <s v=" 1118 5TH ST "/>
    <m/>
    <s v="BURNED XARM &amp; WIRE DOWN "/>
    <m/>
    <m/>
    <m/>
    <m/>
    <m/>
    <m/>
    <m/>
    <m/>
    <m/>
    <m/>
    <m/>
    <m/>
    <m/>
    <m/>
    <m/>
    <m/>
    <m/>
    <m/>
    <m/>
    <m/>
    <m/>
    <m/>
  </r>
  <r>
    <n v="1809"/>
    <s v="P4K5"/>
    <s v="3 - QC Complete"/>
    <n v="44486"/>
    <n v="44617"/>
    <s v="Duplicate of index #1808"/>
    <s v="\\fxshare-nas05\quotashare-fs01\ESA\5 - Ignition Tracking\2021_Ignition_QC_Folders\20211017_1499832_21-0132114_nan_T005425701"/>
    <s v=" "/>
    <m/>
    <m/>
    <m/>
    <m/>
    <m/>
    <s v="Not In Scope"/>
    <m/>
    <m/>
    <m/>
    <m/>
    <m/>
    <m/>
    <m/>
    <m/>
    <m/>
    <m/>
    <m/>
    <m/>
    <m/>
    <m/>
    <m/>
    <m/>
    <m/>
    <m/>
    <m/>
    <m/>
    <m/>
    <m/>
    <m/>
    <m/>
    <m/>
    <m/>
    <m/>
    <m/>
    <m/>
    <m/>
    <m/>
    <m/>
    <m/>
    <m/>
    <m/>
    <m/>
    <m/>
    <m/>
    <m/>
    <m/>
    <m/>
    <m/>
    <m/>
    <m/>
    <m/>
    <m/>
    <s v=" "/>
    <x v="69"/>
    <s v="17:57:00"/>
    <n v="44486"/>
    <s v="17:57:00"/>
    <s v="FAS"/>
    <s v="N"/>
    <s v="Y"/>
    <n v="1499832"/>
    <s v="21-0132114"/>
    <m/>
    <s v="T005425701"/>
    <m/>
    <m/>
    <m/>
    <m/>
    <s v=" "/>
    <x v="0"/>
    <x v="1"/>
    <s v="N"/>
    <s v="N"/>
    <s v="N"/>
    <s v="Duplicate of index #1808"/>
    <s v="Not PG&amp;E"/>
    <s v="Other"/>
    <s v="Pole"/>
    <s v="D"/>
    <m/>
    <s v="Structure-PG&amp;E only"/>
    <m/>
    <m/>
    <m/>
    <m/>
    <m/>
    <s v="Duplicate"/>
    <m/>
    <m/>
    <m/>
    <s v="Overhead"/>
    <x v="1"/>
    <m/>
    <m/>
    <m/>
    <s v=" "/>
    <x v="0"/>
    <n v="38.008721700000002"/>
    <n v="-122.5199667"/>
    <s v="Marin"/>
    <s v="SAN RAFAEL 1109"/>
    <n v="12000"/>
    <s v="SAN RAFAEL 1109418"/>
    <x v="0"/>
    <s v="Employee"/>
    <s v="Urban"/>
    <m/>
    <m/>
    <s v="N"/>
    <m/>
    <m/>
    <m/>
    <m/>
    <s v="N"/>
    <s v="N"/>
    <m/>
    <m/>
    <s v="2021-10-19"/>
    <m/>
    <m/>
    <m/>
    <m/>
    <m/>
    <m/>
    <m/>
    <m/>
    <m/>
    <m/>
    <m/>
    <m/>
    <m/>
    <m/>
    <m/>
    <m/>
    <m/>
    <m/>
    <m/>
    <s v="  "/>
    <s v="EAST BAY"/>
    <s v="SAN RAFAEL 05"/>
    <s v="17:57"/>
    <n v="44486"/>
    <s v="1499832"/>
    <s v="T005425701"/>
    <n v="721"/>
    <s v="ESTANCIA WAY"/>
    <s v="SAN RAFAEL"/>
    <n v="38.012129999999999"/>
    <n v="-122.51219"/>
    <s v="N2GEKJ5"/>
    <s v="JACKSON, ERSKINE"/>
    <n v="42011109"/>
    <s v="20211017 19:06"/>
    <n v="9310"/>
    <m/>
    <s v="Standby completed"/>
    <s v="Y"/>
    <m/>
    <m/>
    <s v="38.0087217,-122.5199667,4.300000,3D"/>
    <m/>
    <m/>
    <m/>
    <m/>
    <m/>
    <s v="N"/>
    <s v="Y"/>
    <m/>
    <s v="Rain"/>
    <m/>
    <s v="PGE&amp;E-Owned Structure/Equipment"/>
    <m/>
    <s v="Breezy"/>
    <m/>
    <s v="PG&amp;E Equipment"/>
    <m/>
    <s v="Structure Only"/>
    <m/>
    <s v="Employee"/>
    <m/>
    <s v="Overhead"/>
    <m/>
    <s v="N"/>
    <m/>
    <s v="Other (Comments)"/>
    <s v="no evidence to collect/ pole fire"/>
    <m/>
    <m/>
    <s v="N"/>
    <s v="  "/>
    <s v="Unplanned"/>
    <s v="North Bay"/>
    <s v="North Bay"/>
    <s v="042011109, SAN RAFAEL-1109"/>
    <s v="21-0132114"/>
    <s v="Unplanned"/>
    <s v="Clear;32-90 F"/>
    <s v="1400"/>
    <s v="42000"/>
    <s v="YES"/>
    <s v="Force Out"/>
    <s v="Sustained"/>
    <s v="No"/>
    <s v="2125"/>
    <s v="OH"/>
    <s v="Switch"/>
    <s v="1499832"/>
    <s v="Pole-Wood, Burned/flashed"/>
    <m/>
    <m/>
    <m/>
    <s v="N. SAN PEDRO RD., 2 POLES E/O &amp; 1 POLE S/O LA BRAE WAY, SANTA VENETIA"/>
    <s v="REG 6455"/>
    <m/>
    <m/>
    <m/>
    <m/>
    <m/>
    <m/>
    <m/>
    <m/>
    <m/>
    <m/>
    <m/>
    <m/>
    <m/>
    <m/>
    <m/>
    <m/>
    <m/>
    <m/>
    <m/>
    <m/>
    <m/>
    <m/>
    <m/>
    <m/>
  </r>
  <r>
    <n v="1808"/>
    <s v="DLY6"/>
    <s v="3 - QC Complete"/>
    <n v="44586"/>
    <n v="44617"/>
    <s v="Pole fire, crew to replace  burned regulator. Tracking might be the likely cause of the fire due to rain in the area. The fire was limted to the structure only. This information is preliminary."/>
    <s v="\\fxshare-nas05\quotashare-fs01\ESA\5 - Ignition Tracking\2021_Ignition_QC_Folders\20211017_1499832_21-0132114_nan_T005425684"/>
    <s v=" "/>
    <s v="Y"/>
    <s v="DLY6"/>
    <s v="UPDATED OUTAGE TIME, FO ID, SAP NOTIF "/>
    <n v="44586"/>
    <m/>
    <s v="Not In Scope"/>
    <m/>
    <m/>
    <m/>
    <m/>
    <m/>
    <m/>
    <m/>
    <m/>
    <m/>
    <m/>
    <m/>
    <m/>
    <m/>
    <m/>
    <m/>
    <m/>
    <m/>
    <m/>
    <m/>
    <m/>
    <m/>
    <m/>
    <m/>
    <m/>
    <m/>
    <m/>
    <m/>
    <m/>
    <m/>
    <m/>
    <m/>
    <m/>
    <s v="N"/>
    <m/>
    <m/>
    <m/>
    <m/>
    <m/>
    <m/>
    <s v="N"/>
    <m/>
    <m/>
    <m/>
    <m/>
    <m/>
    <m/>
    <s v=" "/>
    <x v="69"/>
    <s v="17:38:00"/>
    <n v="44486"/>
    <s v="18:35:00"/>
    <s v="FAS"/>
    <s v="N"/>
    <s v="N"/>
    <n v="1499832"/>
    <s v="21-0132114"/>
    <m/>
    <s v="T005425684, T005425701"/>
    <s v="122218215"/>
    <m/>
    <m/>
    <m/>
    <s v=" "/>
    <x v="0"/>
    <x v="0"/>
    <s v="N"/>
    <s v="N"/>
    <s v="N"/>
    <s v="On October 17, 2021 at 17:38 hours, a PG&amp;E Troubleman was dispatched to the San Rafael 1109, a 12kV Distribution Circuit on North San Pedro Road, Southwest of Vendola Drive in San Rafael in response to an area outage and pole fire. Upon arriving to the location, the Trobleman located a pole that had ignited as a result of tracking.  The ensuing fire was contained to the pole and the PG&amp;E Troubleman suppressed the ignition.  This event lead to an area power outage impacting 1,401 customers.   A  PG&amp;ECrew was onsite on October 18, 2021 to replace the damaged crossarm, pole and booster regulator."/>
    <s v="PG&amp;E"/>
    <s v="Other"/>
    <s v="Pole"/>
    <s v="D"/>
    <s v="D"/>
    <s v="Structure-PG&amp;E only"/>
    <s v="burned regulator pole"/>
    <m/>
    <m/>
    <m/>
    <m/>
    <s v="Contamination"/>
    <s v="Contamination"/>
    <s v="Tracking"/>
    <s v="N"/>
    <s v="Overhead"/>
    <x v="0"/>
    <s v="Pole"/>
    <s v="POLE "/>
    <s v="OLD POLE: 102224859 NEW POLE: 104086513"/>
    <s v=" "/>
    <x v="0"/>
    <n v="38.012376338599999"/>
    <n v="-122.51136663769999"/>
    <s v="Marin"/>
    <s v="SAN RAFAEL 1109"/>
    <n v="12000"/>
    <s v="SAN RAFAEL 1109418"/>
    <x v="0"/>
    <s v="Employee"/>
    <s v="Urban"/>
    <s v="Grass Fuel Model"/>
    <s v="Low grass in franchise strip, sidewalk "/>
    <s v="N"/>
    <m/>
    <m/>
    <m/>
    <m/>
    <s v="N"/>
    <s v="N"/>
    <m/>
    <m/>
    <s v="2021-10-19"/>
    <m/>
    <m/>
    <m/>
    <m/>
    <m/>
    <m/>
    <m/>
    <m/>
    <m/>
    <m/>
    <m/>
    <m/>
    <m/>
    <m/>
    <m/>
    <m/>
    <m/>
    <m/>
    <m/>
    <s v="  "/>
    <s v="EAST BAY"/>
    <s v="SAN RAFAEL 05"/>
    <s v="17:38"/>
    <n v="44486"/>
    <s v="1499832"/>
    <s v="T005425684"/>
    <n v="234"/>
    <s v="N SAN PEDRO RD"/>
    <s v="SAN RAFAEL"/>
    <n v="38.012129999999999"/>
    <n v="-122.51219"/>
    <s v="N2TM2J7"/>
    <s v="JANCA, MARK"/>
    <n v="42011109"/>
    <s v="20211017 19:20"/>
    <n v="9110"/>
    <m/>
    <s v="Crew to replace burned regulator pole"/>
    <s v="Y"/>
    <m/>
    <m/>
    <s v="38.0124400,-122.5108150,38.000000,3D"/>
    <m/>
    <m/>
    <m/>
    <m/>
    <m/>
    <s v="N"/>
    <s v="Y"/>
    <m/>
    <s v="Rain"/>
    <m/>
    <s v="PGE&amp;E-Owned Structure/Equipment"/>
    <m/>
    <s v="Calm"/>
    <m/>
    <s v="PG&amp;E Equipment"/>
    <m/>
    <s v="Structure Only"/>
    <m/>
    <s v="Employee"/>
    <m/>
    <s v="Overhead"/>
    <m/>
    <s v="N"/>
    <m/>
    <m/>
    <m/>
    <s v="OVERHEAD"/>
    <s v="POLE-WOOD"/>
    <s v="N"/>
    <s v="  "/>
    <s v="Unplanned"/>
    <s v="North Bay"/>
    <s v="North Bay"/>
    <s v="042011109, SAN RAFAEL-1109"/>
    <s v="21-0132114"/>
    <s v="Unplanned"/>
    <s v="Clear;32-90 F"/>
    <s v="1400"/>
    <s v="42000"/>
    <s v="YES"/>
    <s v="Force Out"/>
    <s v="Sustained"/>
    <s v="No"/>
    <s v="2125"/>
    <s v="OH"/>
    <s v="Switch"/>
    <s v="1499832"/>
    <s v="Pole-Wood, Burned/flashed"/>
    <m/>
    <m/>
    <m/>
    <s v="N. SAN PEDRO RD., 2 POLES E/O &amp; 1 POLE S/O LA BRAE WAY, SANTA VENETIA"/>
    <s v="REG 6455"/>
    <m/>
    <m/>
    <m/>
    <m/>
    <m/>
    <m/>
    <m/>
    <m/>
    <m/>
    <m/>
    <m/>
    <m/>
    <m/>
    <m/>
    <m/>
    <m/>
    <m/>
    <m/>
    <m/>
    <m/>
    <m/>
    <m/>
    <m/>
    <m/>
  </r>
  <r>
    <n v="1807"/>
    <s v="P4K5"/>
    <s v="3 - QC Complete"/>
    <n v="44486"/>
    <n v="44617"/>
    <s v="Structure fire, not attributable to PG&amp;E. This information is preliminary."/>
    <s v="\\fxshare-nas05\quotashare-fs01\ESA\5 - Ignition Tracking\2021_Ignition_QC_Folders\20211017_nan_nan_nan_1268924120"/>
    <s v=" "/>
    <m/>
    <m/>
    <m/>
    <m/>
    <m/>
    <s v="Not In Scope"/>
    <m/>
    <m/>
    <m/>
    <m/>
    <m/>
    <m/>
    <m/>
    <m/>
    <m/>
    <m/>
    <m/>
    <m/>
    <m/>
    <m/>
    <m/>
    <m/>
    <m/>
    <m/>
    <m/>
    <m/>
    <m/>
    <m/>
    <m/>
    <m/>
    <m/>
    <m/>
    <m/>
    <m/>
    <m/>
    <m/>
    <m/>
    <m/>
    <m/>
    <m/>
    <m/>
    <m/>
    <m/>
    <m/>
    <m/>
    <m/>
    <m/>
    <m/>
    <m/>
    <m/>
    <m/>
    <m/>
    <s v=" "/>
    <x v="69"/>
    <s v="15:35:00"/>
    <m/>
    <m/>
    <s v="FAS"/>
    <s v="N"/>
    <s v="N"/>
    <m/>
    <m/>
    <m/>
    <n v="1268924120"/>
    <m/>
    <m/>
    <m/>
    <m/>
    <s v=" "/>
    <x v="0"/>
    <x v="1"/>
    <s v="N"/>
    <s v="N"/>
    <s v="N"/>
    <s v="Structure fire, not attributable to PG&amp;E. This information is preliminary."/>
    <s v="Not PG&amp;E"/>
    <s v="Building"/>
    <m/>
    <m/>
    <m/>
    <s v="Structure-only"/>
    <m/>
    <m/>
    <m/>
    <m/>
    <m/>
    <s v="Other Fire: Non-PG&amp;E related"/>
    <m/>
    <m/>
    <m/>
    <s v="Overhead"/>
    <x v="1"/>
    <m/>
    <m/>
    <m/>
    <s v=" "/>
    <x v="1"/>
    <n v="36.79936"/>
    <n v="-119.3027633"/>
    <s v="Fresno"/>
    <s v="TIVY VALLEY 1107"/>
    <n v="12000"/>
    <s v="TIVY VALLEY 1107869946"/>
    <x v="1"/>
    <s v="Cal Fire"/>
    <s v="Herbaceous"/>
    <m/>
    <m/>
    <s v="N"/>
    <m/>
    <m/>
    <m/>
    <m/>
    <s v="N"/>
    <s v="N"/>
    <m/>
    <m/>
    <s v="2021-10-19"/>
    <m/>
    <m/>
    <m/>
    <m/>
    <m/>
    <m/>
    <m/>
    <m/>
    <m/>
    <m/>
    <m/>
    <m/>
    <m/>
    <m/>
    <m/>
    <m/>
    <m/>
    <m/>
    <m/>
    <s v="  "/>
    <s v="EAST BAY"/>
    <s v="DINUBA 02"/>
    <s v="15:35"/>
    <n v="44486"/>
    <m/>
    <n v="1268924120"/>
    <n v="7206"/>
    <s v="PINTO DR"/>
    <s v="SANGER"/>
    <n v="36.802677002314823"/>
    <n v="-119.302136"/>
    <s v="F6TJMRY"/>
    <s v="ROGERS, JAMES"/>
    <n v="252941107"/>
    <s v="20211017 16:39"/>
    <n v="2640"/>
    <m/>
    <s v="FUSES OPENED AT TX "/>
    <s v="Y"/>
    <m/>
    <m/>
    <s v="36.7993600,-119.3027633,241.300000,3D"/>
    <m/>
    <m/>
    <m/>
    <s v="CAL FIRE"/>
    <m/>
    <s v="N"/>
    <s v="Y"/>
    <s v="N"/>
    <s v="Clear"/>
    <m/>
    <s v="Private Land"/>
    <m/>
    <s v="Calm"/>
    <m/>
    <s v="3rd Party"/>
    <m/>
    <s v="Structure Only"/>
    <m/>
    <s v="Cal Fire"/>
    <m/>
    <s v="Overhead"/>
    <m/>
    <s v="N"/>
    <s v="FD CLEARED PGE NO ISSUES"/>
    <m/>
    <m/>
    <m/>
    <m/>
    <m/>
    <s v="  "/>
    <m/>
    <m/>
    <m/>
    <m/>
    <m/>
    <m/>
    <m/>
    <m/>
    <m/>
    <m/>
    <m/>
    <m/>
    <m/>
    <m/>
    <m/>
    <m/>
    <m/>
    <m/>
    <m/>
    <m/>
    <m/>
    <m/>
    <m/>
    <m/>
    <m/>
    <m/>
    <m/>
    <m/>
    <m/>
    <m/>
    <m/>
    <m/>
    <m/>
    <m/>
    <m/>
    <m/>
    <m/>
    <m/>
    <m/>
    <m/>
    <m/>
    <m/>
    <m/>
    <m/>
    <m/>
    <m/>
    <m/>
  </r>
  <r>
    <n v="1806"/>
    <s v="P4K5"/>
    <s v="3 - QC Complete"/>
    <n v="44486"/>
    <n v="44617"/>
    <s v="Structure fire, not attributable to PG&amp;E. This information is preliminary."/>
    <s v="\\fxshare-nas05\quotashare-fs01\ESA\5 - Ignition Tracking\2021_Ignition_QC_Folders\20211017_nan_nan_nan_7346324611"/>
    <s v=" "/>
    <m/>
    <m/>
    <m/>
    <m/>
    <m/>
    <s v="Not In Scope"/>
    <m/>
    <m/>
    <m/>
    <m/>
    <m/>
    <m/>
    <m/>
    <m/>
    <m/>
    <m/>
    <m/>
    <m/>
    <m/>
    <m/>
    <m/>
    <m/>
    <m/>
    <m/>
    <m/>
    <m/>
    <m/>
    <m/>
    <m/>
    <m/>
    <m/>
    <m/>
    <m/>
    <m/>
    <m/>
    <m/>
    <m/>
    <m/>
    <m/>
    <m/>
    <m/>
    <m/>
    <m/>
    <m/>
    <m/>
    <m/>
    <m/>
    <m/>
    <m/>
    <m/>
    <m/>
    <m/>
    <s v=" "/>
    <x v="69"/>
    <s v="15:24:00"/>
    <m/>
    <m/>
    <s v="FAS"/>
    <s v="N"/>
    <s v="N"/>
    <m/>
    <m/>
    <m/>
    <n v="7346324611"/>
    <m/>
    <m/>
    <m/>
    <m/>
    <s v=" "/>
    <x v="0"/>
    <x v="1"/>
    <s v="N"/>
    <s v="N"/>
    <s v="N"/>
    <s v="Structure fire, not attributable to PG&amp;E. This information is preliminary."/>
    <s v="Not PG&amp;E"/>
    <s v="Building"/>
    <m/>
    <m/>
    <m/>
    <s v="Structure-only"/>
    <m/>
    <m/>
    <m/>
    <m/>
    <m/>
    <s v="Other Fire: Non-PG&amp;E related"/>
    <m/>
    <m/>
    <m/>
    <s v="Overhead"/>
    <x v="1"/>
    <m/>
    <m/>
    <m/>
    <s v=" "/>
    <x v="0"/>
    <n v="37.054715000000002"/>
    <n v="-120.822655"/>
    <s v="Merced"/>
    <s v="CANAL 1106"/>
    <n v="12000"/>
    <s v="CANAL 110611640"/>
    <x v="0"/>
    <s v="Los Banos FD"/>
    <s v="Urban"/>
    <m/>
    <m/>
    <s v="N"/>
    <m/>
    <m/>
    <m/>
    <m/>
    <s v="N"/>
    <s v="N"/>
    <m/>
    <m/>
    <s v="2021-10-19"/>
    <m/>
    <m/>
    <m/>
    <m/>
    <m/>
    <m/>
    <m/>
    <m/>
    <m/>
    <m/>
    <m/>
    <m/>
    <m/>
    <m/>
    <m/>
    <m/>
    <m/>
    <m/>
    <m/>
    <s v="  "/>
    <s v="EAST BAY"/>
    <s v="LOS BANOS 01"/>
    <s v="15:24"/>
    <n v="44486"/>
    <m/>
    <n v="7346324611"/>
    <n v="2151"/>
    <s v="E PACHECO BLVD SPC 21"/>
    <s v="LOS BANOS"/>
    <n v="37.056887997685187"/>
    <n v="-120.82182299999999"/>
    <s v="Y6TRKS8"/>
    <s v="STEWART, ROD"/>
    <n v="252091106"/>
    <s v="20211017 15:32"/>
    <n v="2640"/>
    <n v="1"/>
    <s v="off per fire chief"/>
    <s v="Y"/>
    <m/>
    <m/>
    <s v="37.0547150,-120.8226550,27.700000,3D"/>
    <m/>
    <m/>
    <m/>
    <s v="los banos fire"/>
    <m/>
    <s v="N"/>
    <s v="Y"/>
    <s v="N"/>
    <s v="Clear"/>
    <m/>
    <s v="Customer-Owned Structure/Equipment"/>
    <m/>
    <s v="Calm"/>
    <m/>
    <s v="Other (Comments)"/>
    <s v="dryer in home"/>
    <s v="Structure Only"/>
    <m/>
    <s v="Cal Fire"/>
    <m/>
    <s v="Overhead"/>
    <m/>
    <s v="N"/>
    <m/>
    <m/>
    <m/>
    <m/>
    <m/>
    <m/>
    <s v="  "/>
    <m/>
    <m/>
    <m/>
    <m/>
    <m/>
    <m/>
    <m/>
    <m/>
    <m/>
    <m/>
    <m/>
    <m/>
    <m/>
    <m/>
    <m/>
    <m/>
    <m/>
    <m/>
    <m/>
    <m/>
    <m/>
    <m/>
    <m/>
    <m/>
    <m/>
    <m/>
    <m/>
    <m/>
    <m/>
    <m/>
    <m/>
    <m/>
    <m/>
    <m/>
    <m/>
    <m/>
    <m/>
    <m/>
    <m/>
    <m/>
    <m/>
    <m/>
    <m/>
    <m/>
    <m/>
    <m/>
    <m/>
  </r>
  <r>
    <n v="1805"/>
    <s v="DLY6"/>
    <s v="3 - QC Complete"/>
    <n v="44510"/>
    <n v="44617"/>
    <s v="Structure fire, cause of the fire is unknown. This information is preliminary."/>
    <s v="\\fxshare-nas05\quotashare-fs01\ESA\5 - Ignition Tracking\2021_Ignition_QC_Folders\20211017_nan_nan_nan_7071904907"/>
    <s v=" "/>
    <s v="N"/>
    <s v=" "/>
    <s v=" "/>
    <s v=" "/>
    <m/>
    <s v="Not In Scope"/>
    <s v=" "/>
    <s v=" "/>
    <s v=" "/>
    <s v=" "/>
    <m/>
    <m/>
    <m/>
    <m/>
    <m/>
    <m/>
    <m/>
    <s v=" "/>
    <s v=" "/>
    <m/>
    <m/>
    <m/>
    <m/>
    <m/>
    <m/>
    <m/>
    <m/>
    <m/>
    <m/>
    <m/>
    <m/>
    <m/>
    <m/>
    <m/>
    <m/>
    <m/>
    <m/>
    <m/>
    <s v="N"/>
    <s v=" "/>
    <s v=" "/>
    <s v=" "/>
    <s v=" "/>
    <s v=" "/>
    <s v=" "/>
    <s v="N"/>
    <s v=" "/>
    <s v=" "/>
    <s v=" "/>
    <s v=" "/>
    <s v=" "/>
    <s v=" "/>
    <s v=" "/>
    <x v="69"/>
    <s v="15:14:00"/>
    <m/>
    <m/>
    <s v="FAS"/>
    <s v="N"/>
    <s v="N"/>
    <s v=" "/>
    <s v=" "/>
    <s v=" "/>
    <n v="7071904907"/>
    <s v=" "/>
    <s v=" "/>
    <s v=" "/>
    <m/>
    <s v=" "/>
    <x v="0"/>
    <x v="1"/>
    <s v="N"/>
    <s v="N"/>
    <s v="N"/>
    <s v="Structure fire, not attributable to PG&amp;E assets.  There is no indication that PG&amp;E assets were involved.  PG&amp;E Tman responded for service disconnect. "/>
    <s v="Not PG&amp;E"/>
    <m/>
    <s v=" "/>
    <m/>
    <m/>
    <s v="Structure-only"/>
    <s v=" "/>
    <s v=" "/>
    <s v=" "/>
    <s v=" "/>
    <s v=" "/>
    <s v="Other Fire: Non-PG&amp;E related"/>
    <m/>
    <m/>
    <m/>
    <s v="Overhead"/>
    <x v="1"/>
    <m/>
    <s v=" "/>
    <s v=" "/>
    <s v=" "/>
    <x v="0"/>
    <n v="36.6796133"/>
    <n v="-119.7546383"/>
    <s v="Fresno"/>
    <s v="MALAGA 1111"/>
    <n v="12000"/>
    <s v=" MALAGA 1111CB "/>
    <x v="0"/>
    <s v="Fire Department"/>
    <s v="Agriculture"/>
    <m/>
    <s v=" "/>
    <s v="N"/>
    <s v=" "/>
    <s v=" "/>
    <s v=" "/>
    <s v=" "/>
    <s v="N"/>
    <s v="N"/>
    <s v=" "/>
    <s v=" "/>
    <s v="2021-11-12"/>
    <m/>
    <m/>
    <m/>
    <m/>
    <m/>
    <m/>
    <m/>
    <m/>
    <m/>
    <m/>
    <m/>
    <m/>
    <m/>
    <m/>
    <m/>
    <m/>
    <m/>
    <m/>
    <m/>
    <m/>
    <s v="FRESNO"/>
    <s v="FRESNO 01"/>
    <s v="15:14:00"/>
    <n v="44486"/>
    <s v=" "/>
    <n v="7071904907"/>
    <n v="4106"/>
    <s v="S CEDAR AVE"/>
    <s v="FRESNO"/>
    <n v="36"/>
    <n v="-119.7545729976852"/>
    <s v="F4TJWPI"/>
    <s v="POLSGROVE, JUSTIN"/>
    <n v="254251111"/>
    <s v="20211017 15:20"/>
    <n v="2641"/>
    <n v="1"/>
    <s v="structure fire cut srv at pole power ok to tap line "/>
    <s v="Y"/>
    <s v=" "/>
    <s v=" "/>
    <s v="36.6796133,-119.7546383,87.400000,3D"/>
    <s v=" "/>
    <s v=" "/>
    <s v=" "/>
    <s v="621-4333"/>
    <s v=" "/>
    <s v="Y"/>
    <s v="Y"/>
    <s v="Y"/>
    <s v="Clear"/>
    <s v=" "/>
    <s v="Customer-Owned Structure/Equipment"/>
    <s v=" "/>
    <s v="Light"/>
    <s v=" "/>
    <s v="Unknown"/>
    <s v=" "/>
    <s v="Structure Only"/>
    <s v=" "/>
    <s v="Fire Dept"/>
    <s v=" "/>
    <s v="Overhead"/>
    <s v=" "/>
    <s v="N"/>
    <s v=" "/>
    <s v=" "/>
    <s v=" "/>
    <s v=" "/>
    <s v=" "/>
    <s v=" "/>
    <s v=" "/>
    <s v=" "/>
    <s v=" "/>
    <s v=" "/>
    <s v=" "/>
    <s v=" "/>
    <s v=" "/>
    <s v=" "/>
    <s v=" "/>
    <s v=" "/>
    <s v=" "/>
    <s v=" "/>
    <s v=" "/>
    <s v=" "/>
    <s v=" "/>
    <s v=" "/>
    <s v=" "/>
    <s v=" "/>
    <s v=" "/>
    <s v=" "/>
    <s v=" "/>
    <s v=" "/>
    <s v=" "/>
    <s v=" "/>
    <s v=" "/>
    <s v=" "/>
    <s v=" "/>
    <s v=" "/>
    <s v=" "/>
    <s v=" "/>
    <s v=" "/>
    <s v=" "/>
    <s v=" "/>
    <s v=" "/>
    <s v=" "/>
    <s v=" "/>
    <s v=" "/>
    <s v=" "/>
    <s v=" "/>
    <s v=" "/>
    <s v=" "/>
    <s v=" "/>
    <s v=" "/>
    <s v=" "/>
    <s v=" "/>
    <s v=" "/>
    <s v=" "/>
    <m/>
  </r>
  <r>
    <n v="1804"/>
    <s v="DLY6"/>
    <s v="3 - QC Complete"/>
    <n v="44495"/>
    <n v="44617"/>
    <s v="Car hit pole, caused an outatge. Two of three fuses blown. One phase remained hot and a tree branch was smoldering. The ensuing fire was less than 1 meter in size. This information is preliminary."/>
    <s v="\\fxshare-nas05\quotashare-fs01\ESA\5 - Ignition Tracking\2021_Ignition_QC_Folders\20211017_1499586_21-0132042_nan_T005425523"/>
    <s v=" "/>
    <m/>
    <s v="DLY6"/>
    <s v="UPDATED LAT/LONG, KRJ7: updated circuit, CPZ, burn scar, HFTD, county, materials at origin"/>
    <n v="44495"/>
    <m/>
    <s v="Not In Scope"/>
    <m/>
    <m/>
    <m/>
    <m/>
    <m/>
    <m/>
    <m/>
    <m/>
    <m/>
    <m/>
    <m/>
    <m/>
    <m/>
    <m/>
    <m/>
    <m/>
    <m/>
    <m/>
    <m/>
    <m/>
    <m/>
    <m/>
    <m/>
    <m/>
    <m/>
    <m/>
    <m/>
    <m/>
    <m/>
    <m/>
    <m/>
    <m/>
    <m/>
    <m/>
    <m/>
    <m/>
    <m/>
    <m/>
    <m/>
    <s v="N"/>
    <m/>
    <m/>
    <m/>
    <m/>
    <m/>
    <m/>
    <s v=" "/>
    <x v="69"/>
    <s v="14:14:00"/>
    <n v="44486"/>
    <s v="14:10:00"/>
    <s v="FAS"/>
    <s v="N"/>
    <s v="N"/>
    <n v="1499586"/>
    <s v="21-0132042"/>
    <m/>
    <s v="T005425523"/>
    <n v="122218045"/>
    <n v="117115435"/>
    <m/>
    <m/>
    <s v=" "/>
    <x v="0"/>
    <x v="0"/>
    <s v="Y"/>
    <s v="N"/>
    <s v="N"/>
    <s v="On October 17, 2021 at 1414 hours, a PG&amp;E Troubleman was dispatched to the Jameson 1105 12kV Distribution Circuit in the area of Suisun Valley Road in Fairfield in response to a wire down . Initial analysis indicates third-party vehicle contact caused the ignition. A vehicle collided into a PG&amp;E power pole causing the pole to break in two places, leaving the top of the pole suspended by the conductors that resulted in 87 customers experiencing an outage. One phase of the primary conductor remained hot and was in a tree causing a branch to smoulder. The ensuing fire was less than one meter in size and the fire was suppressed by Cal Fire and Suisun City Fire Department . A PG&amp;E hired contract crew replaced the wood pole, cross arm and wire on October 18, 2021."/>
    <s v="PG&amp;E"/>
    <s v="Vegetation"/>
    <m/>
    <s v="D"/>
    <s v="D"/>
    <s v="&lt;3 meters of linear travel"/>
    <s v="LESS THAN 1 METER. "/>
    <m/>
    <m/>
    <m/>
    <m/>
    <s v="Contact - 3rd Party"/>
    <s v="Contact from object"/>
    <s v="Vehicle contact"/>
    <s v="Y"/>
    <s v="Overhead"/>
    <x v="0"/>
    <s v="Pole"/>
    <s v="POLE"/>
    <n v="101560101"/>
    <s v=" "/>
    <x v="1"/>
    <n v="38.303202400000004"/>
    <n v="-122.1287418"/>
    <s v="Solano"/>
    <s v="JAMESON 1105"/>
    <n v="12000"/>
    <s v="JAMESON 1105466348"/>
    <x v="0"/>
    <s v="Cal Fire and Suisun city FD"/>
    <s v="Herbaceous"/>
    <s v="Grass Fuel Model"/>
    <m/>
    <s v="Y"/>
    <s v="Atlas 2017"/>
    <m/>
    <n v="180"/>
    <s v="R3"/>
    <s v="N"/>
    <s v="N"/>
    <m/>
    <m/>
    <s v="2021-10-19"/>
    <m/>
    <m/>
    <m/>
    <m/>
    <m/>
    <m/>
    <m/>
    <m/>
    <m/>
    <m/>
    <m/>
    <m/>
    <m/>
    <m/>
    <m/>
    <m/>
    <m/>
    <m/>
    <m/>
    <s v="  "/>
    <s v="EAST BAY"/>
    <s v="VACAVILLE 03"/>
    <s v="14:14"/>
    <n v="44486"/>
    <s v="1499586"/>
    <s v="T005425523"/>
    <n v="5276"/>
    <s v="WILLIAMS RD"/>
    <s v="SUISUN CITY"/>
    <n v="38.295780000000001"/>
    <n v="-122.12027"/>
    <s v="S4TEBW2"/>
    <s v="WHITE, ERIC"/>
    <n v="63801105"/>
    <s v="20211017 16:02"/>
    <n v="9002"/>
    <m/>
    <s v="CAR HIT POLE. CAUSED OUTAGE. TWO OF THREE BLOWN. ONE PHASE REMAINED HOT AND WAS IN A TREE. TREE BRANCH WAS SMOLDERING BUT NEVER CAUGHT ON FIRE. FD SPRAYED WATER ON BRANCH AND GROUND WHEN IT WAS SAFE TO DO SO. "/>
    <s v="Y"/>
    <m/>
    <m/>
    <m/>
    <n v="38.303424"/>
    <n v="-121.128714"/>
    <m/>
    <s v="CAL FIRE AND SUISUN CITY FD"/>
    <n v="101560101"/>
    <s v="N"/>
    <s v="N"/>
    <m/>
    <s v="Clear"/>
    <m/>
    <s v="Private Land"/>
    <m/>
    <s v="Light"/>
    <m/>
    <s v="Vehicle Accident"/>
    <m/>
    <s v="Other (Comments)"/>
    <s v="LESS THAN 1 METER. "/>
    <s v="Cal Fire"/>
    <m/>
    <s v="Overhead"/>
    <m/>
    <s v="N"/>
    <m/>
    <m/>
    <m/>
    <s v="VEHICLE"/>
    <s v="POLE-WOOD"/>
    <s v="N"/>
    <s v="  "/>
    <s v="Unplanned"/>
    <s v="Sacramento"/>
    <s v="Solano"/>
    <s v="063801105, JAMESON-1105"/>
    <s v="21-0132042"/>
    <s v="Unplanned"/>
    <s v="Clear;32-90 F"/>
    <s v="87"/>
    <m/>
    <s v="YES"/>
    <s v="Line to Line"/>
    <s v="Sustained"/>
    <s v="No"/>
    <s v="6719"/>
    <s v="OH"/>
    <s v="Fuse"/>
    <s v="1499586"/>
    <s v="Pole-Wood, Broken"/>
    <m/>
    <s v="10/17/21 15:16"/>
    <m/>
    <s v="SUISUN VALLEY RD S/O WILLIAMS RD JCT"/>
    <s v="1/SPAN/N/OF CGC#219633023150"/>
    <m/>
    <s v="3rd Party;Vehicle"/>
    <m/>
    <m/>
    <m/>
    <m/>
    <m/>
    <m/>
    <m/>
    <m/>
    <m/>
    <m/>
    <m/>
    <m/>
    <m/>
    <m/>
    <m/>
    <m/>
    <m/>
    <m/>
    <m/>
    <m/>
    <m/>
    <m/>
  </r>
  <r>
    <n v="1803"/>
    <s v="KRJ7"/>
    <s v="3 - QC Complete"/>
    <n v="44491"/>
    <n v="44617"/>
    <s v="Tree branch fell onto lines. The ensuing fire was 0.25 - 10 acres in size. This information is preliminary."/>
    <s v="\\fxshare-nas05\quotashare-fs01\ESA\5 - Ignition Tracking\2021_Ignition_QC_Folders\20211017_1499417_21-0132011_nan_T005425376"/>
    <s v=" "/>
    <m/>
    <s v="KRJ7"/>
    <s v="Updated outage time, updated coordinates per ILIS record and EC tag"/>
    <n v="44490"/>
    <m/>
    <s v="Not In Scope"/>
    <m/>
    <m/>
    <m/>
    <m/>
    <m/>
    <m/>
    <m/>
    <m/>
    <m/>
    <m/>
    <m/>
    <s v="Not Required"/>
    <m/>
    <m/>
    <m/>
    <m/>
    <m/>
    <m/>
    <m/>
    <m/>
    <m/>
    <m/>
    <m/>
    <m/>
    <m/>
    <m/>
    <m/>
    <m/>
    <m/>
    <m/>
    <m/>
    <m/>
    <m/>
    <m/>
    <m/>
    <m/>
    <m/>
    <m/>
    <m/>
    <m/>
    <m/>
    <m/>
    <m/>
    <m/>
    <m/>
    <m/>
    <s v=" "/>
    <x v="69"/>
    <s v="10:27:00"/>
    <n v="44486"/>
    <s v="10:24:00"/>
    <s v="FAS"/>
    <s v="N"/>
    <s v="N"/>
    <n v="1499417"/>
    <s v="21-0132011"/>
    <m/>
    <s v="T005425376"/>
    <n v="122218042"/>
    <m/>
    <m/>
    <s v="PG&amp;E_1803_Ignition_20211017_1.JPG"/>
    <s v=" "/>
    <x v="1"/>
    <x v="0"/>
    <s v="Y"/>
    <s v="Y"/>
    <s v="N"/>
    <s v="On October 17, 2021 at 1027 hours, a PG&amp;E Troubleman was dispatched to the ESQUON 1101 12kV Distribution Circuit in the vicinity of Goodspeed Road and Aguas Frias Road, Nelson in response to an outage. Initial analysis indicates vegetation contact caused the ignition. A branch made contact resulting in a wires down causing an outage to 6 customers. The ensuing fire was 0.26-9.99 acres in size and the fire was suppressed by Cal Fire. PG&amp;E Hired Contract Crew replaced 2 phases 300' of 4 ACSR primary conductor on October 18, 2021."/>
    <s v="PG&amp;E"/>
    <s v="Vegetation"/>
    <m/>
    <s v="D"/>
    <s v="D"/>
    <s v="0.26-9.99"/>
    <m/>
    <m/>
    <m/>
    <m/>
    <m/>
    <s v="Vegetation"/>
    <s v="Contact from object"/>
    <s v="Veg. contact"/>
    <s v="N"/>
    <s v="Overhead"/>
    <x v="0"/>
    <s v="Conductor - Primary"/>
    <s v="Conductor - Primary"/>
    <s v="102171101, 103157907"/>
    <s v=" "/>
    <x v="0"/>
    <n v="39.522216999999998"/>
    <n v="-121.867856"/>
    <s v="Glenn"/>
    <s v="ESQUON 1101"/>
    <n v="12000"/>
    <s v="ESQUON 11012052"/>
    <x v="0"/>
    <s v="Cal Fire"/>
    <s v="Hardwood Woodland"/>
    <s v="Timber fuel model"/>
    <m/>
    <s v="N"/>
    <m/>
    <m/>
    <m/>
    <m/>
    <s v="N"/>
    <s v="N"/>
    <m/>
    <m/>
    <s v="2021-10-19"/>
    <n v="39.522137000000001"/>
    <n v="-121.86881"/>
    <n v="44488"/>
    <s v="BranchFail"/>
    <s v="Cottonwood tree limb overhanging lines snapped and fell onto lines."/>
    <s v="COTT"/>
    <n v="70"/>
    <n v="31"/>
    <n v="30"/>
    <s v="Slight"/>
    <s v="None"/>
    <s v="N"/>
    <n v="1"/>
    <m/>
    <s v="Valley"/>
    <s v="D"/>
    <s v="CrossArm"/>
    <s v="BareWire"/>
    <n v="3"/>
    <s v="  "/>
    <s v="PENINSULA"/>
    <s v="CHICO 03"/>
    <s v="10:27"/>
    <n v="44486"/>
    <s v="1499417"/>
    <s v="T005425376"/>
    <m/>
    <s v="AGUAS FRIAS RD 1 1/4MI"/>
    <s v="NELSON"/>
    <n v="39.526820000000001"/>
    <n v="-121.85657999999999"/>
    <s v="V2TMJAJ"/>
    <s v="ANGEL, MICHAEL"/>
    <n v="102171101"/>
    <s v="20211017 15:08"/>
    <n v="9002"/>
    <n v="1"/>
    <s v="OMC to repair"/>
    <s v="Y"/>
    <m/>
    <m/>
    <m/>
    <n v="39.522772000000003"/>
    <n v="-121.868635"/>
    <m/>
    <s v="Cal Fire"/>
    <m/>
    <s v="N"/>
    <s v="Y"/>
    <m/>
    <s v="Other (Comments)"/>
    <s v="Clear/Wind"/>
    <s v="Private Land"/>
    <s v="Next to Butte Creek "/>
    <s v="Gusty"/>
    <m/>
    <s v="Vegetation"/>
    <s v="Tree branch broke/Hit Lines"/>
    <s v="0.25 - 10 Acres"/>
    <m/>
    <s v="Cal Fire"/>
    <m/>
    <s v="Overhead"/>
    <m/>
    <s v="Y"/>
    <s v="Photos"/>
    <s v="PG&amp;E Employee"/>
    <m/>
    <s v="TREE-BRANCH FELL INTO LINE"/>
    <s v="CONDUCTOR, OVERHEAD"/>
    <s v="N"/>
    <s v="  "/>
    <s v="Unplanned"/>
    <s v="North Valley"/>
    <s v="Chico"/>
    <s v="102171101, ESQUON-1101"/>
    <s v="21-0132011"/>
    <s v="Unplanned"/>
    <s v="Clear;32-90 F"/>
    <s v="6"/>
    <m/>
    <s v="YES"/>
    <s v="Line to Line"/>
    <s v="Sustained"/>
    <s v="No"/>
    <s v="2455"/>
    <s v="OH"/>
    <s v="Fuse"/>
    <s v="1499417"/>
    <s v="Conductor, Overhead, Broken"/>
    <m/>
    <m/>
    <m/>
    <s v="AGUAS FRIAS RD S/O BTE CK"/>
    <s v="2 SPANS LD SIDE OF SBCO 26883"/>
    <m/>
    <m/>
    <m/>
    <m/>
    <m/>
    <m/>
    <m/>
    <m/>
    <m/>
    <m/>
    <m/>
    <m/>
    <m/>
    <m/>
    <m/>
    <m/>
    <m/>
    <m/>
    <m/>
    <m/>
    <m/>
    <m/>
    <m/>
    <m/>
  </r>
  <r>
    <n v="1802"/>
    <s v="P4K5"/>
    <s v="3 - QC Complete"/>
    <n v="44486"/>
    <n v="44617"/>
    <s v="Duplicate of index #1800"/>
    <s v="\\fxshare-nas05\quotashare-fs01\ESA\5 - Ignition Tracking\2021_Ignition_QC_Folders\20211016_nan_nan_nan_4479635672"/>
    <s v=" "/>
    <m/>
    <m/>
    <m/>
    <m/>
    <m/>
    <s v="Not In Scope"/>
    <m/>
    <m/>
    <m/>
    <m/>
    <m/>
    <m/>
    <m/>
    <m/>
    <m/>
    <m/>
    <m/>
    <m/>
    <m/>
    <m/>
    <m/>
    <m/>
    <m/>
    <m/>
    <m/>
    <m/>
    <m/>
    <m/>
    <m/>
    <m/>
    <m/>
    <m/>
    <m/>
    <m/>
    <m/>
    <m/>
    <m/>
    <m/>
    <m/>
    <m/>
    <m/>
    <m/>
    <m/>
    <m/>
    <m/>
    <m/>
    <m/>
    <m/>
    <m/>
    <m/>
    <m/>
    <m/>
    <s v=" "/>
    <x v="70"/>
    <s v="22:46:00"/>
    <m/>
    <m/>
    <s v="FAS"/>
    <s v="N"/>
    <s v="Y"/>
    <m/>
    <m/>
    <m/>
    <n v="4479635672"/>
    <m/>
    <m/>
    <m/>
    <m/>
    <s v=" "/>
    <x v="0"/>
    <x v="1"/>
    <s v="N"/>
    <s v="N"/>
    <s v="N"/>
    <s v="Duplicate of index #1800"/>
    <s v="Not PG&amp;E"/>
    <s v="Other"/>
    <m/>
    <m/>
    <m/>
    <s v="&lt;0.25"/>
    <m/>
    <m/>
    <m/>
    <m/>
    <m/>
    <s v="Duplicate"/>
    <m/>
    <m/>
    <m/>
    <s v="Overhead"/>
    <x v="1"/>
    <m/>
    <m/>
    <m/>
    <s v=" "/>
    <x v="0"/>
    <n v="37.897409000000003"/>
    <n v="-122.4666611"/>
    <s v="Marin"/>
    <s v="GREENBRAE 1104 "/>
    <n v="12000"/>
    <m/>
    <x v="0"/>
    <s v="Tiburon FD"/>
    <s v="Urban"/>
    <m/>
    <m/>
    <s v="N"/>
    <m/>
    <m/>
    <m/>
    <m/>
    <s v="N"/>
    <s v="N"/>
    <m/>
    <m/>
    <s v="2021-10-19"/>
    <m/>
    <m/>
    <m/>
    <m/>
    <m/>
    <m/>
    <m/>
    <m/>
    <m/>
    <m/>
    <m/>
    <m/>
    <m/>
    <m/>
    <m/>
    <m/>
    <m/>
    <m/>
    <m/>
    <s v="  "/>
    <s v="EAST BAY"/>
    <s v="SAN RAFAEL 02"/>
    <s v="22:46"/>
    <n v="44485"/>
    <m/>
    <s v="4479635672"/>
    <s v="3700"/>
    <s v="PARADISE DR"/>
    <s v="TIBURON"/>
    <n v="37.896709999999999"/>
    <n v="-122.46309100000001"/>
    <s v="N2TKECC"/>
    <s v="CUNNINGHAM, KYLE"/>
    <n v="43091104"/>
    <s v="20211016 23:20"/>
    <n v="2640"/>
    <n v="1"/>
    <s v="tree fell onto service starting fire around customer owned pole where panel was attached. pole broke and burnt customer will need to replace pole and panel and need inspection new service will need to be ran once new pole is set by customer will need new meter"/>
    <s v="Y"/>
    <n v="2"/>
    <s v="\\fxshare-nas05\quotashare-fs01\ESA\5 - Ignition Tracking\Fire_Tab_Attachment_Files"/>
    <m/>
    <n v="37.897409000000003"/>
    <n v="-122.4666611"/>
    <m/>
    <s v="Tiburon Fire Dept"/>
    <m/>
    <s v="N"/>
    <s v="Y"/>
    <s v="Y"/>
    <s v="Clear"/>
    <m/>
    <s v="Private Land"/>
    <m/>
    <s v="Calm"/>
    <m/>
    <s v="Vegetation"/>
    <m/>
    <s v="3 meters - 0.25 Acres"/>
    <m/>
    <s v="Fire Dept"/>
    <m/>
    <s v="Overhead"/>
    <m/>
    <s v="N"/>
    <m/>
    <m/>
    <m/>
    <m/>
    <m/>
    <m/>
    <s v="  "/>
    <m/>
    <m/>
    <m/>
    <m/>
    <m/>
    <m/>
    <m/>
    <m/>
    <m/>
    <m/>
    <m/>
    <m/>
    <m/>
    <m/>
    <m/>
    <m/>
    <m/>
    <m/>
    <m/>
    <m/>
    <m/>
    <m/>
    <m/>
    <m/>
    <m/>
    <m/>
    <m/>
    <m/>
    <m/>
    <m/>
    <m/>
    <m/>
    <m/>
    <m/>
    <m/>
    <m/>
    <m/>
    <m/>
    <m/>
    <m/>
    <m/>
    <m/>
    <m/>
    <m/>
    <m/>
    <m/>
    <m/>
  </r>
  <r>
    <n v="1801"/>
    <s v="P4K5"/>
    <s v="3 - QC Complete"/>
    <n v="44486"/>
    <n v="44617"/>
    <s v="Structure fire, not attributable to PG&amp;E. Fire in apartment, suppected to be caused due to vandalism. This information is preliminary."/>
    <s v="\\fxshare-nas05\quotashare-fs01\ESA\5 - Ignition Tracking\2021_Ignition_QC_Folders\20211016_nan_nan_nan_T005425229"/>
    <s v=" "/>
    <m/>
    <m/>
    <m/>
    <m/>
    <m/>
    <s v="Not In Scope"/>
    <m/>
    <m/>
    <m/>
    <m/>
    <m/>
    <m/>
    <m/>
    <m/>
    <m/>
    <m/>
    <m/>
    <m/>
    <m/>
    <m/>
    <m/>
    <m/>
    <m/>
    <m/>
    <m/>
    <m/>
    <m/>
    <m/>
    <m/>
    <m/>
    <m/>
    <m/>
    <m/>
    <m/>
    <m/>
    <m/>
    <m/>
    <m/>
    <m/>
    <m/>
    <m/>
    <m/>
    <m/>
    <m/>
    <m/>
    <m/>
    <m/>
    <m/>
    <m/>
    <m/>
    <m/>
    <m/>
    <s v=" "/>
    <x v="70"/>
    <s v="22:32:00"/>
    <m/>
    <m/>
    <s v="FAS"/>
    <s v="N"/>
    <s v="N"/>
    <m/>
    <m/>
    <m/>
    <s v="T005425229"/>
    <m/>
    <m/>
    <m/>
    <m/>
    <s v=" "/>
    <x v="0"/>
    <x v="1"/>
    <s v="N"/>
    <s v="N"/>
    <s v="N"/>
    <s v="Structure fire, not attributable to PG&amp;E. Fire in apartment, suppected to be caused due to vandalism. This information is preliminary."/>
    <s v="Not PG&amp;E"/>
    <s v="Building"/>
    <m/>
    <m/>
    <m/>
    <s v="Structure-only"/>
    <m/>
    <m/>
    <m/>
    <m/>
    <m/>
    <s v="Other Fire: Non-PG&amp;E related"/>
    <m/>
    <m/>
    <m/>
    <s v="Overhead"/>
    <x v="1"/>
    <m/>
    <m/>
    <m/>
    <s v=" "/>
    <x v="0"/>
    <n v="37.247883299999998"/>
    <n v="-121.8425567"/>
    <s v="Santa Clara"/>
    <s v="EDENVALE 2106 "/>
    <n v="21000"/>
    <m/>
    <x v="0"/>
    <s v="San Jose FD"/>
    <s v="Urban"/>
    <m/>
    <m/>
    <s v="N"/>
    <m/>
    <m/>
    <m/>
    <m/>
    <s v="N"/>
    <s v="N"/>
    <m/>
    <m/>
    <s v="2021-10-19"/>
    <m/>
    <m/>
    <m/>
    <m/>
    <m/>
    <m/>
    <m/>
    <m/>
    <m/>
    <m/>
    <m/>
    <m/>
    <m/>
    <m/>
    <m/>
    <m/>
    <m/>
    <m/>
    <m/>
    <s v="  "/>
    <s v="EAST BAY"/>
    <s v="SAN JOSE 08"/>
    <s v="22:32"/>
    <n v="44485"/>
    <m/>
    <s v="T005425229"/>
    <s v="UNKNOWN"/>
    <s v="675 CHEMAKETA DT #C"/>
    <s v="SAN JOSE"/>
    <s v="00:00:00"/>
    <m/>
    <s v="J2TFWB3"/>
    <s v="BRANDT, FRED"/>
    <m/>
    <s v="20211016 23:21"/>
    <n v="9002"/>
    <m/>
    <s v="The fire dept had me pull and glass off meters to units B&amp;C. B was the unit that had a fire also the mtr was opened remotely as was C. Unit B had copper jumpers across the meter jaws beneath the meter."/>
    <s v="Y"/>
    <m/>
    <m/>
    <s v="37.2478833,-121.8425567,43.700000,3D"/>
    <m/>
    <m/>
    <m/>
    <s v="San Jose F D"/>
    <m/>
    <s v="N"/>
    <s v="Y"/>
    <m/>
    <s v="Clear"/>
    <m/>
    <s v="Customer-Owned Structure/Equipment"/>
    <m/>
    <s v="Calm"/>
    <m/>
    <s v="3rd Party"/>
    <s v="the meter was OPN. Copper jumpers beneath mtr"/>
    <s v="Structure Only"/>
    <m/>
    <s v="Fire Dept"/>
    <m/>
    <s v="Overhead"/>
    <m/>
    <s v="Y"/>
    <s v="picture of mtr and socket"/>
    <s v="PG&amp;E Employee"/>
    <m/>
    <s v="VANDALISM"/>
    <s v="METERING EQUIPMENT"/>
    <s v="N"/>
    <s v="  "/>
    <m/>
    <m/>
    <m/>
    <m/>
    <m/>
    <m/>
    <m/>
    <m/>
    <m/>
    <m/>
    <m/>
    <m/>
    <m/>
    <m/>
    <m/>
    <m/>
    <m/>
    <m/>
    <m/>
    <m/>
    <m/>
    <m/>
    <m/>
    <m/>
    <m/>
    <m/>
    <m/>
    <m/>
    <m/>
    <m/>
    <m/>
    <m/>
    <m/>
    <m/>
    <m/>
    <m/>
    <m/>
    <m/>
    <m/>
    <m/>
    <m/>
    <m/>
    <m/>
    <m/>
    <m/>
    <m/>
    <m/>
  </r>
  <r>
    <n v="1800"/>
    <s v="P4K5"/>
    <s v="3 - QC Complete"/>
    <n v="44486"/>
    <n v="44617"/>
    <s v="Fire, not attributable to PG&amp;E. Tree fell on to customer owned pole. Pole broke and burnt will need to replace pole and panel and need inspection. New service will need to be ran once new pole is set by customer. This information is preliminary."/>
    <s v="\\fxshare-nas05\quotashare-fs01\ESA\5 - Ignition Tracking\2021_Ignition_QC_Folders\20211016_1499107_nan_nan_T005425203"/>
    <s v=" "/>
    <m/>
    <m/>
    <m/>
    <m/>
    <m/>
    <s v="Not In Scope"/>
    <m/>
    <m/>
    <m/>
    <m/>
    <m/>
    <m/>
    <m/>
    <m/>
    <m/>
    <m/>
    <m/>
    <m/>
    <m/>
    <m/>
    <m/>
    <m/>
    <m/>
    <m/>
    <m/>
    <m/>
    <m/>
    <m/>
    <m/>
    <m/>
    <m/>
    <m/>
    <m/>
    <m/>
    <m/>
    <m/>
    <m/>
    <m/>
    <m/>
    <m/>
    <m/>
    <m/>
    <m/>
    <m/>
    <m/>
    <m/>
    <m/>
    <m/>
    <m/>
    <m/>
    <m/>
    <m/>
    <s v=" "/>
    <x v="70"/>
    <s v="19:39:00"/>
    <n v="44485"/>
    <s v="19:39:00"/>
    <s v="FAS"/>
    <s v="N"/>
    <s v="N"/>
    <n v="1499107"/>
    <m/>
    <m/>
    <s v="T005425203"/>
    <m/>
    <m/>
    <m/>
    <m/>
    <s v=" "/>
    <x v="0"/>
    <x v="1"/>
    <s v="N"/>
    <s v="N"/>
    <s v="N"/>
    <s v="Fire, not attributable to PG&amp;E. Tree fell on to customer owned pole. Pole broke and burnt will need to replace pole and panel and need inspection. New service will need to be ran once new pole is set by customer. This information is preliminary."/>
    <s v="Not PG&amp;E"/>
    <s v="Other"/>
    <m/>
    <m/>
    <m/>
    <s v="&lt;0.25"/>
    <m/>
    <m/>
    <m/>
    <m/>
    <m/>
    <s v="Other Fire: Non-PG&amp;E related"/>
    <m/>
    <m/>
    <m/>
    <s v="Overhead"/>
    <x v="1"/>
    <m/>
    <m/>
    <m/>
    <s v=" "/>
    <x v="0"/>
    <n v="37.897244000000001"/>
    <n v="-122.46726099999999"/>
    <s v="Marin"/>
    <s v="GREENBRAE 1104 "/>
    <n v="12000"/>
    <m/>
    <x v="0"/>
    <s v="Tiburon FD"/>
    <s v="Urban"/>
    <m/>
    <m/>
    <s v="N"/>
    <m/>
    <m/>
    <m/>
    <m/>
    <s v="N"/>
    <s v="N"/>
    <m/>
    <m/>
    <s v="2021-10-19"/>
    <m/>
    <m/>
    <m/>
    <m/>
    <m/>
    <m/>
    <m/>
    <m/>
    <m/>
    <m/>
    <m/>
    <m/>
    <m/>
    <m/>
    <m/>
    <m/>
    <m/>
    <m/>
    <m/>
    <s v="  "/>
    <s v="EAST BAY"/>
    <s v="SAN RAFAEL 02"/>
    <s v="19:39"/>
    <n v="44485"/>
    <s v="1499107"/>
    <s v="T005425203"/>
    <n v="3700"/>
    <s v="PARADISE DR"/>
    <s v="TIBURON"/>
    <n v="37.89761"/>
    <n v="-122.46706"/>
    <s v="N2TKECC"/>
    <s v="CUNNINGHAM, KYLE"/>
    <n v="43091104"/>
    <s v="20211016 22:13"/>
    <n v="9002"/>
    <m/>
    <s v="Multiple houses on property with multiple meters one meter is going to be disconnected and will be until customer does repairs with new panel and new pole"/>
    <s v="Y"/>
    <m/>
    <m/>
    <m/>
    <n v="37.897244000000001"/>
    <n v="-122.46726099999999"/>
    <m/>
    <s v="Tiburon Fire Dept"/>
    <m/>
    <s v="N"/>
    <s v="Y"/>
    <m/>
    <s v="Clear"/>
    <m/>
    <s v="Private Land"/>
    <m/>
    <s v="Calm"/>
    <m/>
    <s v="Vegetation"/>
    <m/>
    <s v="3 meters - 0.25 Acres"/>
    <m/>
    <s v="Fire Dept"/>
    <m/>
    <s v="Overhead"/>
    <m/>
    <s v="N"/>
    <m/>
    <m/>
    <m/>
    <s v="TREE-FELL INTO LINE"/>
    <s v="SERVICE CONDUCTOR"/>
    <s v="N"/>
    <s v="  "/>
    <m/>
    <m/>
    <m/>
    <m/>
    <m/>
    <m/>
    <m/>
    <m/>
    <m/>
    <m/>
    <m/>
    <m/>
    <m/>
    <m/>
    <m/>
    <m/>
    <m/>
    <m/>
    <m/>
    <m/>
    <m/>
    <m/>
    <m/>
    <m/>
    <m/>
    <m/>
    <m/>
    <m/>
    <m/>
    <m/>
    <m/>
    <m/>
    <m/>
    <m/>
    <m/>
    <m/>
    <m/>
    <m/>
    <m/>
    <m/>
    <m/>
    <m/>
    <m/>
    <m/>
    <m/>
    <m/>
    <m/>
  </r>
  <r>
    <n v="1799"/>
    <s v="R6HJ"/>
    <s v="3 - QC Complete"/>
    <n v="44495"/>
    <n v="44617"/>
    <s v="Car hit pole, burning the pole. The ensuing fire was &lt; 1 meter in size. This information is preliminary."/>
    <s v="\\fxshare-nas05\quotashare-fs01\ESA\5 - Ignition Tracking\2021_Ignition_QC_Folders\20211016_1498834_21-0131881_nan_T005424883"/>
    <s v=" "/>
    <m/>
    <s v="R6HJ"/>
    <s v="UPDATED NOTIFICATION NUMBER"/>
    <n v="44494"/>
    <m/>
    <s v="Not In Scope"/>
    <m/>
    <m/>
    <m/>
    <m/>
    <m/>
    <m/>
    <m/>
    <m/>
    <m/>
    <m/>
    <m/>
    <m/>
    <m/>
    <m/>
    <m/>
    <m/>
    <m/>
    <m/>
    <m/>
    <m/>
    <m/>
    <m/>
    <m/>
    <m/>
    <m/>
    <m/>
    <m/>
    <m/>
    <m/>
    <m/>
    <m/>
    <m/>
    <m/>
    <m/>
    <m/>
    <m/>
    <m/>
    <m/>
    <m/>
    <s v="N"/>
    <m/>
    <m/>
    <m/>
    <m/>
    <m/>
    <m/>
    <s v=" "/>
    <x v="70"/>
    <s v="08:28:00"/>
    <n v="44485"/>
    <s v="07:54:00"/>
    <s v="FAS"/>
    <s v="N"/>
    <s v="N"/>
    <n v="1498834"/>
    <s v="21-0131881"/>
    <m/>
    <s v="T005424883"/>
    <n v="122216340"/>
    <m/>
    <m/>
    <m/>
    <s v=" "/>
    <x v="0"/>
    <x v="0"/>
    <s v="Y"/>
    <s v="N"/>
    <s v="N"/>
    <s v="On October 16, 2021 at 8:28 hours, a PG&amp;E troubleman was dispatched to the Logan Creek 2102 21kV distribution circuit on County Road D, south of Road 35 in Artois in response to an outage.  Initial analysis third-party vehicle contact caused the ignition. An unidentified third party vehicle was involved with a hit and run with a pole that caused three fuses to blow and the pole to break. CHP was on scene extinguishing an ensuing fire which was less than 1 meter in size.  A sustained outage occurred affecting 3 customers. On October 16, 2021, a PG&amp;E Hired Contract Crew replaced the broken 3 phase tangent pole."/>
    <s v="PG&amp;E"/>
    <s v="Other"/>
    <s v="Pole"/>
    <s v="D"/>
    <s v="D"/>
    <s v="&lt;3 meters of linear travel"/>
    <m/>
    <m/>
    <m/>
    <m/>
    <m/>
    <s v="Contact - 3rd Party"/>
    <s v="Contact from object"/>
    <s v="Vehicle contact"/>
    <s v="N"/>
    <s v="Overhead"/>
    <x v="0"/>
    <s v="Pole"/>
    <s v="Pole"/>
    <n v="100341244"/>
    <s v=" "/>
    <x v="0"/>
    <n v="39.601333302"/>
    <n v="-122.2495815673"/>
    <s v="Glenn"/>
    <s v="LOGAN CREEK 2102"/>
    <n v="21000"/>
    <s v="LOGAN CREEK 21022428"/>
    <x v="0"/>
    <s v="California Highway Patrol"/>
    <s v="Agriculture"/>
    <s v="Grass Fuel Model"/>
    <m/>
    <s v="N"/>
    <m/>
    <m/>
    <m/>
    <m/>
    <s v="N"/>
    <s v="N"/>
    <m/>
    <m/>
    <s v="2021-10-19"/>
    <m/>
    <m/>
    <m/>
    <m/>
    <m/>
    <m/>
    <m/>
    <m/>
    <m/>
    <m/>
    <m/>
    <m/>
    <m/>
    <m/>
    <m/>
    <m/>
    <m/>
    <m/>
    <m/>
    <s v="  "/>
    <s v="EAST BAY"/>
    <s v="ORLAND"/>
    <s v="08:29"/>
    <n v="44485"/>
    <n v="1498834"/>
    <s v="T005424883"/>
    <m/>
    <s v="RD D .18MI EO &amp; 1MI SO"/>
    <s v="ARTOIS"/>
    <s v="00:00:00"/>
    <n v="-122.24961"/>
    <s v="V3TMNP6"/>
    <s v="POLANDER, MARCUS"/>
    <n v="103142102"/>
    <s v="20211016 09:49"/>
    <n v="9002"/>
    <m/>
    <s v="UNKNOWN AUTO HIT POLE. "/>
    <s v="Y"/>
    <m/>
    <m/>
    <s v="39.6014217,-122.2498600,56.600000,3D"/>
    <m/>
    <m/>
    <m/>
    <s v="CHP"/>
    <m/>
    <s v="N"/>
    <s v="Y"/>
    <s v="Y"/>
    <s v="Clear"/>
    <m/>
    <s v="County Land"/>
    <m/>
    <s v="Calm"/>
    <m/>
    <s v="3rd Party"/>
    <m/>
    <s v="&lt; 1 meter"/>
    <m/>
    <s v="Fire Dept"/>
    <m/>
    <s v="Overhead"/>
    <m/>
    <s v="N"/>
    <m/>
    <m/>
    <m/>
    <s v="VEHICLE"/>
    <s v="POLE-WOOD"/>
    <s v="N"/>
    <s v="  "/>
    <s v="Unplanned"/>
    <s v="North Valley"/>
    <s v="Willows/Orland"/>
    <s v="103142102, LOGAN CREEK-2102"/>
    <s v="21-0131881"/>
    <s v="Unplanned"/>
    <s v="Clear;32-90 F"/>
    <s v="3"/>
    <s v="1257"/>
    <s v="NO"/>
    <s v="Three Phase Fault"/>
    <s v="Sustained"/>
    <s v="No"/>
    <s v="14553"/>
    <s v="OH"/>
    <s v="Fuse"/>
    <s v="1498834"/>
    <s v="Pole-Wood, Broken"/>
    <m/>
    <m/>
    <m/>
    <s v="ROAD D 9P S/O ROAD 35"/>
    <s v="POLANDER, MARCUS: 100341244"/>
    <m/>
    <m/>
    <m/>
    <m/>
    <m/>
    <m/>
    <m/>
    <m/>
    <m/>
    <m/>
    <m/>
    <m/>
    <m/>
    <m/>
    <m/>
    <m/>
    <m/>
    <m/>
    <m/>
    <m/>
    <m/>
    <m/>
    <m/>
    <m/>
  </r>
  <r>
    <n v="1798"/>
    <s v="MXX7"/>
    <s v="3 - QC Complete"/>
    <n v="44489"/>
    <n v="44617"/>
    <s v="Tree fell onto overhead conductor. The ensuing fire was &lt; 1 meter in size. This information is preliminary."/>
    <s v="\\fxshare-nas05\quotashare-fs01\ESA\5 - Ignition Tracking\2021_Ignition_QC_Folders\20211015_1498657_21-0131848_nan_T005424758"/>
    <s v=" "/>
    <m/>
    <s v="MXX7"/>
    <s v="Changed Outage Time to match Outage Start in FAS. Changed fire lat/long to match pole's coordinates."/>
    <n v="44489"/>
    <m/>
    <s v="Not In Scope"/>
    <m/>
    <m/>
    <m/>
    <m/>
    <m/>
    <m/>
    <m/>
    <m/>
    <m/>
    <m/>
    <m/>
    <m/>
    <m/>
    <m/>
    <m/>
    <m/>
    <m/>
    <m/>
    <m/>
    <m/>
    <m/>
    <m/>
    <m/>
    <m/>
    <m/>
    <m/>
    <m/>
    <m/>
    <m/>
    <m/>
    <m/>
    <m/>
    <m/>
    <m/>
    <m/>
    <m/>
    <m/>
    <m/>
    <m/>
    <m/>
    <m/>
    <m/>
    <m/>
    <m/>
    <m/>
    <m/>
    <s v=" "/>
    <x v="71"/>
    <s v="22:28:00"/>
    <n v="44484"/>
    <s v="22:36:00"/>
    <s v="FAS"/>
    <s v="N"/>
    <s v="N"/>
    <n v="1498657"/>
    <s v="21-0131848"/>
    <m/>
    <s v="T005424758"/>
    <n v="122215783"/>
    <m/>
    <m/>
    <s v="PG&amp;E_1798_Ignition_20211015_1.jpg"/>
    <s v=" "/>
    <x v="0"/>
    <x v="0"/>
    <s v="Y"/>
    <s v="N"/>
    <s v="N"/>
    <s v="On October 15th, 2021 at 2228 hours, a PG&amp;E Troubleman was dispatched to the SAN RAFAEL 1105 12KV Distribution Circuit on N San Pedro Road in Marin County in response to a fire. Initial analysis indicates a tree caused the ignition. A tree fell onto an overhead conductor, resulting in a wires down incident.  The conductor was broken/damaged (SAP # 102222255).  The ensuing fire was less than 1 meter in size and was suppressed by San Rafael FD.  PG&amp;E crew replaced conductor on October 16th, 2021. This information is preliminary. "/>
    <s v="PG&amp;E"/>
    <s v="Vegetation"/>
    <m/>
    <s v="D"/>
    <m/>
    <s v="&lt;3 meters of linear travel"/>
    <m/>
    <m/>
    <m/>
    <m/>
    <m/>
    <s v="Vegetation"/>
    <s v="Contact from object"/>
    <s v="Veg. contact"/>
    <s v="N"/>
    <s v="Overhead"/>
    <x v="0"/>
    <s v="Conductor - Primary"/>
    <s v="Conductor"/>
    <n v="102222255"/>
    <s v=" "/>
    <x v="0"/>
    <n v="38.000448265400003"/>
    <n v="-122.4619308881"/>
    <s v="Marin"/>
    <s v="SAN RAFAEL 1105"/>
    <n v="12000"/>
    <s v="SAN RAFAEL 1105408"/>
    <x v="0"/>
    <s v="San Rafael FD"/>
    <s v="Herbaceous"/>
    <m/>
    <m/>
    <s v="N"/>
    <m/>
    <m/>
    <m/>
    <m/>
    <s v="N"/>
    <s v="N"/>
    <m/>
    <m/>
    <s v="2021-10-19"/>
    <n v="38.000689000000001"/>
    <n v="-122.46269599999999"/>
    <n v="44489"/>
    <s v="TrunkFail"/>
    <s v="Living Bay tree with brown rot at the base (opposite of lines) failed at the base into the primaries."/>
    <s v="BAY"/>
    <n v="40"/>
    <n v="9"/>
    <n v="20"/>
    <s v="Slight"/>
    <s v="Severe"/>
    <s v="N"/>
    <n v="1"/>
    <m/>
    <s v="Hillside"/>
    <s v="B"/>
    <s v="CrossArm"/>
    <s v="BareWire"/>
    <n v="4"/>
    <s v="  "/>
    <s v="EAST BAY"/>
    <s v="SAN RAFAEL 05"/>
    <s v="22:28"/>
    <n v="44484"/>
    <s v="1498657"/>
    <s v="T005424758"/>
    <m/>
    <s v="PT SAN PEDRO RD # 6"/>
    <s v="SAN RAFAEL"/>
    <n v="38.000480000000003"/>
    <n v="-122.46198"/>
    <s v="N2TKECC"/>
    <s v="CUNNINGHAM, KYLE"/>
    <n v="42011105"/>
    <s v="20211016 00:16"/>
    <n v="9002"/>
    <m/>
    <s v="sent in tag to have crews make repairs to wire down due to tree"/>
    <s v="Y"/>
    <m/>
    <m/>
    <s v="38.0040283,-122.4658950,19.100000,2D"/>
    <m/>
    <m/>
    <m/>
    <s v="San Rafael Fire Dept"/>
    <m/>
    <s v="N"/>
    <s v="Y"/>
    <m/>
    <s v="Clear"/>
    <m/>
    <s v="State Forest"/>
    <m/>
    <s v="Calm"/>
    <m/>
    <s v="Vegetation"/>
    <m/>
    <s v="&lt; 1 meter"/>
    <m/>
    <s v="Fire Dept"/>
    <m/>
    <s v="Overhead"/>
    <m/>
    <s v="N"/>
    <m/>
    <m/>
    <m/>
    <s v="TREE-FELL INTO LINE"/>
    <s v="CONDUCTOR, OVERHEAD"/>
    <s v="N"/>
    <s v="  "/>
    <s v="Unplanned"/>
    <s v="North Bay"/>
    <s v="North Bay"/>
    <s v="042011105, SAN RAFAEL-1105"/>
    <s v="21-0131848"/>
    <s v="Unplanned"/>
    <s v="Clear;32-90 F"/>
    <s v="11 1 of 3 Phases Open"/>
    <s v="4059"/>
    <s v="YES"/>
    <s v="Line to Ground"/>
    <s v="Sustained"/>
    <s v="No"/>
    <s v="2501"/>
    <s v="OH"/>
    <s v="Fuse"/>
    <s v="1498657"/>
    <s v="Conductor, Overhead, Broken, wire on ground"/>
    <m/>
    <s v="10/16/21 00:07"/>
    <m/>
    <s v="SAN PEDRO RD. &amp; CHINA CAMP, SAN RAFAEL"/>
    <s v="1 POLE LD SIDE OF 2501"/>
    <m/>
    <m/>
    <m/>
    <m/>
    <m/>
    <m/>
    <m/>
    <m/>
    <m/>
    <m/>
    <m/>
    <m/>
    <m/>
    <m/>
    <m/>
    <m/>
    <m/>
    <m/>
    <m/>
    <m/>
    <m/>
    <m/>
    <m/>
    <m/>
  </r>
  <r>
    <n v="1797"/>
    <s v="P4K5"/>
    <s v="3 - QC Complete"/>
    <n v="44485"/>
    <n v="44617"/>
    <s v="Structure fire, not attributable to PG&amp;E&gt; Fire department suspects arson. This information is preliminary."/>
    <s v="\\fxshare-nas05\quotashare-fs01\ESA\5 - Ignition Tracking\2021_Ignition_QC_Folders\20211015_nan_nan_nan_0009666888"/>
    <s v=" "/>
    <m/>
    <m/>
    <m/>
    <m/>
    <m/>
    <s v="Not In Scope"/>
    <m/>
    <m/>
    <m/>
    <m/>
    <m/>
    <m/>
    <m/>
    <m/>
    <m/>
    <m/>
    <m/>
    <m/>
    <m/>
    <m/>
    <m/>
    <m/>
    <m/>
    <m/>
    <m/>
    <m/>
    <m/>
    <m/>
    <m/>
    <m/>
    <m/>
    <m/>
    <m/>
    <m/>
    <m/>
    <m/>
    <m/>
    <m/>
    <m/>
    <m/>
    <m/>
    <m/>
    <m/>
    <m/>
    <m/>
    <m/>
    <m/>
    <m/>
    <m/>
    <m/>
    <m/>
    <m/>
    <s v=" "/>
    <x v="71"/>
    <s v="19:28:00"/>
    <m/>
    <m/>
    <s v="FAS"/>
    <s v="N"/>
    <s v="N"/>
    <m/>
    <m/>
    <m/>
    <n v="9666888"/>
    <m/>
    <m/>
    <m/>
    <m/>
    <s v=" "/>
    <x v="0"/>
    <x v="1"/>
    <s v="N"/>
    <s v="N"/>
    <s v="N"/>
    <s v="Structure fire, not attributable to PG&amp;E&gt; Fire department suspects arson. This information is preliminary."/>
    <s v="Not PG&amp;E"/>
    <s v="Building"/>
    <m/>
    <m/>
    <m/>
    <s v="Structure-only"/>
    <m/>
    <m/>
    <m/>
    <m/>
    <m/>
    <s v="Other Fire: Non-PG&amp;E related"/>
    <m/>
    <m/>
    <m/>
    <s v="Overhead"/>
    <x v="1"/>
    <m/>
    <m/>
    <m/>
    <s v=" "/>
    <x v="0"/>
    <n v="36.115488999999997"/>
    <n v="-119.564115"/>
    <s v="Kings"/>
    <s v="CORCORAN 1116 "/>
    <n v="12000"/>
    <m/>
    <x v="0"/>
    <s v="Kings County FD"/>
    <s v="Agriculture"/>
    <m/>
    <m/>
    <s v="N"/>
    <m/>
    <m/>
    <m/>
    <m/>
    <s v="N"/>
    <s v="N"/>
    <m/>
    <m/>
    <s v="2021-10-19"/>
    <m/>
    <m/>
    <m/>
    <m/>
    <m/>
    <m/>
    <m/>
    <m/>
    <m/>
    <m/>
    <m/>
    <m/>
    <m/>
    <m/>
    <m/>
    <m/>
    <m/>
    <m/>
    <m/>
    <s v="  "/>
    <s v="SAN FRANCISCO"/>
    <s v="CORCORAN"/>
    <s v="19:28"/>
    <n v="44484"/>
    <m/>
    <n v="9666888"/>
    <s v="UNKNOWN"/>
    <s v="PREMISES DO NOT CHANGE"/>
    <s v="CORCORAN"/>
    <n v="36.086562002314807"/>
    <n v="-119.564331"/>
    <s v="F5TIRP1"/>
    <s v="PIERSON, IAN"/>
    <m/>
    <s v="20211015 20:51"/>
    <n v="1121"/>
    <m/>
    <s v="Structure fire. FD indicates likely arsen. Requested disconnect from dispatch for this location 24542 5 1/2 ave Corcoran"/>
    <s v="Y"/>
    <n v="4"/>
    <s v="\\fxshare-nas05\quotashare-fs01\ESA\5 - Ignition Tracking\Fire_Tab_Attachment_Files"/>
    <m/>
    <n v="36.115488999999997"/>
    <n v="-119.564115"/>
    <m/>
    <s v="Kings County Fire"/>
    <m/>
    <s v="N"/>
    <s v="Y"/>
    <s v="N"/>
    <s v="Clear"/>
    <m/>
    <s v="Customer-Owned Structure/Equipment"/>
    <m/>
    <s v="Calm"/>
    <m/>
    <s v="3rd Party"/>
    <s v="FD indicated likely arsen"/>
    <s v="Structure Only"/>
    <m/>
    <s v="Fire Dept"/>
    <m/>
    <s v="Overhead"/>
    <m/>
    <s v="N"/>
    <m/>
    <m/>
    <m/>
    <m/>
    <m/>
    <m/>
    <s v="  "/>
    <m/>
    <m/>
    <m/>
    <m/>
    <m/>
    <m/>
    <m/>
    <m/>
    <m/>
    <m/>
    <m/>
    <m/>
    <m/>
    <m/>
    <m/>
    <m/>
    <m/>
    <m/>
    <m/>
    <m/>
    <m/>
    <m/>
    <m/>
    <m/>
    <m/>
    <m/>
    <m/>
    <m/>
    <m/>
    <m/>
    <m/>
    <m/>
    <m/>
    <m/>
    <m/>
    <m/>
    <m/>
    <m/>
    <m/>
    <m/>
    <m/>
    <m/>
    <m/>
    <m/>
    <m/>
    <m/>
    <m/>
  </r>
  <r>
    <n v="1796"/>
    <s v="P4K5"/>
    <s v="3 - QC Complete"/>
    <n v="44485"/>
    <n v="44617"/>
    <s v="Other fire, not attributable to PG&amp;E. Small fire in trash can, burnt the electric meter. This information is preliminary."/>
    <s v="\\fxshare-nas05\quotashare-fs01\ESA\5 - Ignition Tracking\2021_Ignition_QC_Folders\20211015_nan_nan_nan_0452132461"/>
    <s v=" "/>
    <m/>
    <m/>
    <m/>
    <m/>
    <m/>
    <s v="Not In Scope"/>
    <m/>
    <m/>
    <m/>
    <m/>
    <m/>
    <m/>
    <m/>
    <m/>
    <m/>
    <m/>
    <m/>
    <m/>
    <m/>
    <m/>
    <m/>
    <m/>
    <m/>
    <m/>
    <m/>
    <m/>
    <m/>
    <m/>
    <m/>
    <m/>
    <m/>
    <m/>
    <m/>
    <m/>
    <m/>
    <m/>
    <m/>
    <m/>
    <m/>
    <m/>
    <m/>
    <m/>
    <m/>
    <m/>
    <m/>
    <m/>
    <m/>
    <m/>
    <m/>
    <m/>
    <m/>
    <m/>
    <s v=" "/>
    <x v="71"/>
    <s v="14:13:00"/>
    <m/>
    <m/>
    <s v="FAS"/>
    <s v="N"/>
    <s v="N"/>
    <m/>
    <m/>
    <m/>
    <n v="452132461"/>
    <m/>
    <m/>
    <m/>
    <m/>
    <s v=" "/>
    <x v="0"/>
    <x v="1"/>
    <s v="N"/>
    <s v="N"/>
    <s v="N"/>
    <s v="Other fire, not attributable to PG&amp;E. Small fire in trash can, burnt the electric meter. This information is preliminary."/>
    <s v="Not PG&amp;E"/>
    <s v="Other"/>
    <m/>
    <m/>
    <m/>
    <s v="Structure-only"/>
    <m/>
    <m/>
    <m/>
    <m/>
    <m/>
    <s v="Other Fire: Non-PG&amp;E related"/>
    <m/>
    <m/>
    <m/>
    <s v="Underbuild"/>
    <x v="1"/>
    <m/>
    <m/>
    <m/>
    <s v=" "/>
    <x v="0"/>
    <n v="35.290424999999999"/>
    <n v="-120.6504533"/>
    <s v="San Luis Obispo"/>
    <s v="SAN LUIS OBISPO 1101"/>
    <n v="12000"/>
    <m/>
    <x v="0"/>
    <s v="SLO City FD"/>
    <s v="Urban"/>
    <m/>
    <m/>
    <s v="N"/>
    <m/>
    <m/>
    <m/>
    <m/>
    <s v="N"/>
    <s v="N"/>
    <m/>
    <m/>
    <s v="2021-10-19"/>
    <m/>
    <m/>
    <m/>
    <m/>
    <m/>
    <m/>
    <m/>
    <m/>
    <m/>
    <m/>
    <m/>
    <m/>
    <m/>
    <m/>
    <m/>
    <m/>
    <m/>
    <m/>
    <m/>
    <s v="  "/>
    <s v="EAST BAY"/>
    <s v="SAN LUIS OBISPO 03"/>
    <s v="14:13"/>
    <n v="44484"/>
    <m/>
    <n v="452132461"/>
    <n v="83"/>
    <s v="DEL ORO CT"/>
    <s v="SAN LUIS OBI"/>
    <n v="35.243180995370373"/>
    <n v="-120.678605"/>
    <s v="L1TDEKF"/>
    <s v="KNUTSON, DUSTIN"/>
    <n v="182951102"/>
    <s v="20211015 14:29"/>
    <n v="2002"/>
    <n v="1"/>
    <s v="SMALL FIRE IN TRASH CAN NEXT TO METER PANEL MELTED METER CITY INSPECTOR CLEARED THE PANEL OK FOR NEW METER POWER IS GOOD"/>
    <s v="Y"/>
    <n v="2"/>
    <s v="\\fxshare-nas05\quotashare-fs01\ESA\5 - Ignition Tracking\Fire_Tab_Attachment_Files"/>
    <s v="35.2904250,-120.6504533,101.500000,3D"/>
    <m/>
    <m/>
    <s v="BASE OF METER PANEL"/>
    <s v="NICK HOOVER SLO CITY FIRE"/>
    <m/>
    <s v="N"/>
    <s v="Y"/>
    <s v="N"/>
    <s v="Clear"/>
    <m/>
    <s v="Private Land"/>
    <m/>
    <s v="Calm"/>
    <m/>
    <s v="3rd Party"/>
    <m/>
    <s v="Structure Only"/>
    <m/>
    <s v="Fire Dept"/>
    <m/>
    <s v="Underbuild"/>
    <m/>
    <s v="Y"/>
    <s v="METER COLLECTED"/>
    <s v="Other (Comments)"/>
    <s v="MYSELF"/>
    <m/>
    <m/>
    <m/>
    <s v="  "/>
    <m/>
    <m/>
    <m/>
    <m/>
    <m/>
    <m/>
    <m/>
    <m/>
    <m/>
    <m/>
    <m/>
    <m/>
    <m/>
    <m/>
    <m/>
    <m/>
    <m/>
    <m/>
    <m/>
    <m/>
    <m/>
    <m/>
    <m/>
    <m/>
    <m/>
    <m/>
    <m/>
    <m/>
    <m/>
    <m/>
    <m/>
    <m/>
    <m/>
    <m/>
    <m/>
    <m/>
    <m/>
    <m/>
    <m/>
    <m/>
    <m/>
    <m/>
    <m/>
    <m/>
    <m/>
    <m/>
    <m/>
  </r>
  <r>
    <n v="1795"/>
    <s v="P4K5"/>
    <s v="3 - QC Complete"/>
    <n v="44483"/>
    <n v="44617"/>
    <s v="Duplicate of index # 1782"/>
    <s v="\\fxshare-nas05\quotashare-fs01\ESA\5 - Ignition Tracking\2021_Ignition_QC_Folders\20211014_1497703_21-0131200_nan_T005423604"/>
    <s v=" "/>
    <m/>
    <m/>
    <m/>
    <m/>
    <m/>
    <s v="Not In Scope"/>
    <m/>
    <m/>
    <m/>
    <m/>
    <m/>
    <m/>
    <m/>
    <m/>
    <m/>
    <m/>
    <m/>
    <m/>
    <m/>
    <m/>
    <m/>
    <m/>
    <m/>
    <m/>
    <m/>
    <m/>
    <m/>
    <m/>
    <m/>
    <m/>
    <m/>
    <m/>
    <m/>
    <m/>
    <m/>
    <m/>
    <m/>
    <m/>
    <m/>
    <m/>
    <m/>
    <m/>
    <m/>
    <m/>
    <m/>
    <m/>
    <m/>
    <m/>
    <m/>
    <m/>
    <m/>
    <m/>
    <s v=" "/>
    <x v="72"/>
    <s v="13:36:00"/>
    <n v="44483"/>
    <s v="13:36:00"/>
    <s v="FAS"/>
    <s v="N"/>
    <s v="Y"/>
    <n v="1497703"/>
    <s v="21-0131200"/>
    <m/>
    <s v="T005423604"/>
    <m/>
    <m/>
    <m/>
    <m/>
    <s v=" "/>
    <x v="0"/>
    <x v="1"/>
    <s v="N"/>
    <s v="N"/>
    <s v="N"/>
    <s v="Duplicate of index # 1782"/>
    <s v="Not PG&amp;E"/>
    <m/>
    <m/>
    <s v="D"/>
    <m/>
    <s v="&lt;3 meters of linear travel"/>
    <s v="FIRE CHIEF STATED HE IS CALLING IT A 10 BY 10 SPOT."/>
    <m/>
    <m/>
    <m/>
    <m/>
    <s v="Duplicate"/>
    <m/>
    <m/>
    <m/>
    <s v="Overhead"/>
    <x v="1"/>
    <m/>
    <m/>
    <m/>
    <s v=" "/>
    <x v="1"/>
    <n v="36.582892999999999"/>
    <n v="-121.931725"/>
    <s v="Monterey"/>
    <s v="VIEJO 2201"/>
    <n v="21000"/>
    <s v="VIEJO 2201CB"/>
    <x v="0"/>
    <s v="Cal Fire"/>
    <s v="Conifer Forest"/>
    <m/>
    <m/>
    <s v="N"/>
    <m/>
    <m/>
    <m/>
    <m/>
    <s v="N"/>
    <s v="N"/>
    <m/>
    <m/>
    <s v="2021-10-15"/>
    <m/>
    <m/>
    <m/>
    <m/>
    <m/>
    <m/>
    <m/>
    <m/>
    <m/>
    <m/>
    <m/>
    <m/>
    <m/>
    <m/>
    <m/>
    <m/>
    <m/>
    <m/>
    <m/>
    <s v="  "/>
    <s v="EAST BAY"/>
    <s v="MONTEREY 03"/>
    <s v="13:36"/>
    <n v="44483"/>
    <s v="1497703"/>
    <s v="T005423604"/>
    <n v="4005"/>
    <s v="SUNRIDGE LN"/>
    <s v="PEBBLE BEACH"/>
    <n v="36.582909999999998"/>
    <n v="-121.93434999999999"/>
    <s v="C3TJXVE"/>
    <s v="VALENZUELA, JAIME"/>
    <n v="182852201"/>
    <s v="20211014 15:53"/>
    <n v="9002"/>
    <m/>
    <s v="TRUCK GRABBED PHONE WIRES KEPT DRIVING AND BROKE POLE  CALLED FOR CREW TO MAKE REPAIRS."/>
    <s v="Y"/>
    <m/>
    <m/>
    <m/>
    <n v="36.582892999999999"/>
    <n v="-121.931725"/>
    <m/>
    <s v="CAL FIRE/ JOSH SILVEIRA/831-601-8540"/>
    <m/>
    <s v="N"/>
    <s v="Y"/>
    <m/>
    <s v="Clear"/>
    <m/>
    <s v="Private Land"/>
    <m/>
    <s v="Calm"/>
    <m/>
    <s v="3rd Party"/>
    <m/>
    <s v="Other (Comments)"/>
    <s v="FIRE CHIEF STATED HE IS CALLING IT A 10 BY 10 SPOT."/>
    <s v="Cal Fire"/>
    <m/>
    <s v="Overhead"/>
    <m/>
    <s v="Y"/>
    <s v="PHOTOS, AND CRASH CARD."/>
    <s v="PG&amp;E Employee"/>
    <s v="JAIME VALENZUELA"/>
    <s v="VEHICLE"/>
    <s v="POLE-WOOD"/>
    <s v="N"/>
    <s v="  "/>
    <s v="Unplanned"/>
    <s v="Central Coast"/>
    <s v="Monterey"/>
    <s v="182852201, VIEJO-2201"/>
    <s v="21-0131200"/>
    <s v="Unplanned"/>
    <s v="Clear;32-90 F"/>
    <s v="10"/>
    <m/>
    <s v="YES"/>
    <s v="Three Phase Fault"/>
    <s v="Sustained"/>
    <s v="No"/>
    <s v="42365"/>
    <s v="OH"/>
    <s v="Fuse"/>
    <s v="1497703"/>
    <s v="Pole-Wood, Broken"/>
    <m/>
    <s v="10/14/21 15:38"/>
    <m/>
    <s v="SUNRIDGE AND LOPEZ RD, PEBBLE BEACH"/>
    <s v="9083"/>
    <m/>
    <m/>
    <m/>
    <m/>
    <m/>
    <m/>
    <m/>
    <m/>
    <m/>
    <m/>
    <m/>
    <m/>
    <m/>
    <m/>
    <m/>
    <m/>
    <m/>
    <m/>
    <m/>
    <m/>
    <m/>
    <m/>
    <m/>
    <m/>
  </r>
  <r>
    <n v="1794"/>
    <s v="P4K5"/>
    <s v="3 - QC Complete"/>
    <n v="44483"/>
    <n v="44617"/>
    <s v="Structure fire, not attributable to PG&amp;E. Troubleman advised customer to have a licensed electrician make sure it's safe. This information is preliminary."/>
    <s v="\\fxshare-nas05\quotashare-fs01\ESA\5 - Ignition Tracking\2021_Ignition_QC_Folders\20211014_nan_nan_nan_8689441918"/>
    <s v=" "/>
    <m/>
    <m/>
    <m/>
    <m/>
    <m/>
    <s v="Not In Scope"/>
    <m/>
    <m/>
    <m/>
    <m/>
    <m/>
    <m/>
    <m/>
    <m/>
    <m/>
    <m/>
    <m/>
    <m/>
    <m/>
    <m/>
    <m/>
    <m/>
    <m/>
    <m/>
    <m/>
    <m/>
    <m/>
    <m/>
    <m/>
    <m/>
    <m/>
    <m/>
    <m/>
    <m/>
    <m/>
    <m/>
    <m/>
    <m/>
    <m/>
    <m/>
    <m/>
    <m/>
    <m/>
    <m/>
    <m/>
    <m/>
    <m/>
    <m/>
    <m/>
    <m/>
    <m/>
    <m/>
    <s v=" "/>
    <x v="72"/>
    <s v="06:37:00"/>
    <m/>
    <m/>
    <s v="FAS"/>
    <s v="N"/>
    <s v="N"/>
    <m/>
    <m/>
    <m/>
    <n v="8689441918"/>
    <m/>
    <m/>
    <m/>
    <m/>
    <s v=" "/>
    <x v="0"/>
    <x v="1"/>
    <s v="N"/>
    <s v="N"/>
    <s v="N"/>
    <s v="Structure fire, not attributable to PG&amp;E. Troubleman advised customer to have a licensed electrician make sure it's safe. This information is preliminary."/>
    <s v="Not PG&amp;E"/>
    <s v="Building"/>
    <m/>
    <s v="D"/>
    <m/>
    <s v="Structure-only"/>
    <m/>
    <m/>
    <m/>
    <m/>
    <m/>
    <s v="Other Fire: Non-PG&amp;E related"/>
    <m/>
    <m/>
    <m/>
    <s v="Subsurface"/>
    <x v="1"/>
    <m/>
    <m/>
    <m/>
    <s v=" "/>
    <x v="0"/>
    <n v="37.3210567"/>
    <n v="-121.8038517"/>
    <s v="Santa Clara"/>
    <s v="SWIFT 2108"/>
    <n v="21000"/>
    <m/>
    <x v="0"/>
    <s v="San Jose FD"/>
    <s v="Urban"/>
    <m/>
    <m/>
    <s v="N"/>
    <m/>
    <m/>
    <m/>
    <m/>
    <s v="N"/>
    <s v="N"/>
    <m/>
    <m/>
    <s v="2021-10-15"/>
    <m/>
    <m/>
    <m/>
    <m/>
    <m/>
    <m/>
    <m/>
    <m/>
    <m/>
    <m/>
    <m/>
    <m/>
    <m/>
    <m/>
    <m/>
    <m/>
    <m/>
    <m/>
    <m/>
    <s v="  "/>
    <s v="SAN FRANCISCO"/>
    <s v="SAN JOSE 10"/>
    <s v="06:37"/>
    <n v="44483"/>
    <m/>
    <n v="8689441918"/>
    <n v="2766"/>
    <s v="SCOTTSDALE DR"/>
    <s v="SAN JOSE"/>
    <n v="37.320877997685187"/>
    <n v="-121.80356500000001"/>
    <s v="J2TFWB3"/>
    <s v="BRANDT, FRED"/>
    <n v="83392106"/>
    <s v="20211014 07:27"/>
    <n v="1120"/>
    <m/>
    <s v="Upon my arrival the Fireman in charge said It was safe for me to turn the power back on. I told him just to turn what ever they turned off then. I preformed no work. I advised the cust to have a licensed electrician make sure it's safe."/>
    <s v="Y"/>
    <m/>
    <m/>
    <s v="37.3210567,-121.8038517,43.600000,3D"/>
    <m/>
    <m/>
    <m/>
    <s v="San Jose F D"/>
    <m/>
    <s v="N"/>
    <s v="Y"/>
    <s v="N"/>
    <s v="Clear"/>
    <m/>
    <s v="Customer-Owned Structure/Equipment"/>
    <m/>
    <s v="Calm"/>
    <m/>
    <s v="Unknown"/>
    <m/>
    <s v="Structure Only"/>
    <m/>
    <s v="Fire Dept"/>
    <s v="FD gave me okay to turn on? I told cust to get saftey check."/>
    <s v="Subsurface"/>
    <m/>
    <s v="N"/>
    <m/>
    <m/>
    <m/>
    <m/>
    <m/>
    <m/>
    <s v="  "/>
    <m/>
    <m/>
    <m/>
    <m/>
    <m/>
    <m/>
    <m/>
    <m/>
    <m/>
    <m/>
    <m/>
    <m/>
    <m/>
    <m/>
    <m/>
    <m/>
    <m/>
    <m/>
    <m/>
    <m/>
    <m/>
    <m/>
    <m/>
    <m/>
    <m/>
    <m/>
    <m/>
    <m/>
    <m/>
    <m/>
    <m/>
    <m/>
    <m/>
    <m/>
    <m/>
    <m/>
    <m/>
    <m/>
    <m/>
    <m/>
    <m/>
    <m/>
    <m/>
    <m/>
    <m/>
    <m/>
    <m/>
  </r>
  <r>
    <n v="1782"/>
    <s v="CFMD"/>
    <s v="3 - QC Complete"/>
    <n v="44489"/>
    <n v="44617"/>
    <s v="Third party vehicle hit the pole. The ensuing fire was reported bu the fire department as a 10' x 10 spot fire. This information is preliminary."/>
    <s v="\\fxshare-nas05\quotashare-fs01\ESA\5 - Ignition Tracking\2021_Ignition_QC_Folders\20211014_1497703_21-0131200_nan_T005423606"/>
    <s v=" "/>
    <s v="Y"/>
    <s v="CFMD"/>
    <s v="Outage time, SAP Notification#, Asset#"/>
    <n v="44489"/>
    <m/>
    <s v="Not In Scope"/>
    <m/>
    <m/>
    <m/>
    <m/>
    <m/>
    <m/>
    <m/>
    <m/>
    <m/>
    <m/>
    <m/>
    <m/>
    <m/>
    <m/>
    <m/>
    <m/>
    <m/>
    <m/>
    <m/>
    <m/>
    <m/>
    <m/>
    <m/>
    <m/>
    <m/>
    <m/>
    <m/>
    <m/>
    <m/>
    <m/>
    <m/>
    <m/>
    <m/>
    <m/>
    <m/>
    <m/>
    <m/>
    <m/>
    <m/>
    <s v="Y"/>
    <n v="44489"/>
    <n v="44489"/>
    <s v="JXVE"/>
    <s v="831-682-1682     "/>
    <m/>
    <m/>
    <s v=" "/>
    <x v="72"/>
    <s v="13:37:00"/>
    <n v="44483"/>
    <s v="13:33:00"/>
    <s v="FAS"/>
    <s v="N"/>
    <s v="N"/>
    <n v="1497703"/>
    <s v="21-0131200"/>
    <m/>
    <s v="T005423606"/>
    <n v="122209022"/>
    <m/>
    <m/>
    <s v="PG&amp;E_1782_Ignition_20211014_1.jpg"/>
    <s v=" "/>
    <x v="1"/>
    <x v="0"/>
    <s v="Y"/>
    <s v="Y"/>
    <s v="N"/>
    <s v="On October 14th, 2021 at approximately 1337 hours, a PG&amp;E troubleman was dispatched to the Viejo 2201, 21kV distribution circuit on Sunridge &amp; Lopez Road in Pebble Beach in the Central Coast Division. The troubleman arrived on the scene and he observed a leaning pole, wire down and a small, active vegetation fire. CHP and CALFire were on the scene. Initial analysis indicates the ignition was caused by the third party vehicle striking the pole to cause the lines come down and start the small fire. CAL Fire extinguished the fire. The ensuing fire was estimated at approximately 10 ft by 10 ft of vegetation near the pole.  Priority A corrective tag #122209022 was created to replace the pole, crossarm, cutout and the conductor. The line was returned to service on October 15th, 2021. The outage affected 10 customers. This incident occurred in a Tier 2-HFTD with clear weather and calm wind conditions. This information is preliminary."/>
    <s v="PG&amp;E"/>
    <s v="Other"/>
    <s v="Pole"/>
    <s v="D"/>
    <s v="D"/>
    <s v="&lt;0.25"/>
    <m/>
    <m/>
    <m/>
    <m/>
    <m/>
    <s v="Contact - 3rd Party"/>
    <s v="Contact from object"/>
    <s v="Vehicle contact"/>
    <s v="Y"/>
    <s v="Overhead"/>
    <x v="0"/>
    <s v="Pole"/>
    <m/>
    <n v="101735045"/>
    <s v=" "/>
    <x v="1"/>
    <n v="36.582658299999999"/>
    <n v="-121.93141"/>
    <s v="Monterey"/>
    <s v="VIEJO 2201"/>
    <n v="21000"/>
    <s v="VIEJO 2201CB"/>
    <x v="0"/>
    <s v="Cal Fire"/>
    <s v="Conifer Forest"/>
    <s v="Grass Fuel Model"/>
    <m/>
    <s v="N"/>
    <m/>
    <m/>
    <m/>
    <m/>
    <s v="N"/>
    <s v="N"/>
    <m/>
    <m/>
    <s v="2021-10-15"/>
    <m/>
    <m/>
    <m/>
    <m/>
    <m/>
    <m/>
    <m/>
    <m/>
    <m/>
    <m/>
    <m/>
    <m/>
    <m/>
    <m/>
    <m/>
    <m/>
    <m/>
    <m/>
    <m/>
    <s v="  "/>
    <s v="EAST BAY"/>
    <s v="MONTEREY 03"/>
    <s v="13:37"/>
    <n v="44483"/>
    <s v="1497703"/>
    <s v="T005423606"/>
    <n v="4005"/>
    <s v="SUNRIDGE LN"/>
    <s v="PEBBLE BEACH"/>
    <n v="36.582909999999998"/>
    <n v="-121.93434999999999"/>
    <s v="C3TLXR8"/>
    <s v="RODRIGUEZ, LOU"/>
    <n v="182852201"/>
    <s v="20211014 14:57"/>
    <n v="9002"/>
    <m/>
    <s v="car pole crew repair. assist Jaime on car pole."/>
    <s v="Y"/>
    <m/>
    <m/>
    <s v="36.5826583,-121.9314100,192.800000,3D"/>
    <m/>
    <m/>
    <m/>
    <s v="fire "/>
    <m/>
    <s v="N"/>
    <s v="Y"/>
    <m/>
    <s v="Clear"/>
    <m/>
    <s v="County Land"/>
    <m/>
    <s v="Calm"/>
    <m/>
    <s v="3rd Party"/>
    <m/>
    <s v="&lt; 1 meter"/>
    <m/>
    <s v="Fire Dept"/>
    <m/>
    <s v="Overhead"/>
    <m/>
    <s v="N"/>
    <m/>
    <m/>
    <m/>
    <s v="VEHICLE"/>
    <s v="POLE-WOOD"/>
    <s v="N"/>
    <s v="  "/>
    <s v="Unplanned"/>
    <s v="Central Coast"/>
    <s v="Monterey"/>
    <s v="182852201, VIEJO-2201"/>
    <s v="21-0131200"/>
    <s v="Unplanned"/>
    <s v="Clear;32-90 F"/>
    <s v="10"/>
    <m/>
    <s v="YES"/>
    <s v="Three Phase Fault"/>
    <s v="Sustained"/>
    <s v="No"/>
    <s v="42365"/>
    <s v="OH"/>
    <s v="Fuse"/>
    <s v="1497703"/>
    <s v="Pole-Wood, Broken"/>
    <m/>
    <m/>
    <m/>
    <s v="SUNRIDGE AND LOPEZ RD, PEBBLE BEACH"/>
    <s v="9083"/>
    <m/>
    <m/>
    <m/>
    <m/>
    <m/>
    <m/>
    <m/>
    <m/>
    <m/>
    <m/>
    <m/>
    <m/>
    <m/>
    <m/>
    <m/>
    <m/>
    <m/>
    <m/>
    <m/>
    <m/>
    <m/>
    <m/>
    <m/>
    <m/>
  </r>
  <r>
    <n v="1781"/>
    <s v="P4K5"/>
    <s v="3 - QC Complete"/>
    <n v="44483"/>
    <n v="44617"/>
    <s v="Brush fire, cause unknown and not attributable to PG&amp;E. This information is preliminary."/>
    <s v="\\fxshare-nas05\quotashare-fs01\ESA\5 - Ignition Tracking\2021_Ignition_QC_Folders\20211014_1497672_21-0131134_nan_T005423553"/>
    <s v=" "/>
    <m/>
    <m/>
    <m/>
    <m/>
    <m/>
    <s v="Not In Scope"/>
    <m/>
    <m/>
    <m/>
    <m/>
    <m/>
    <m/>
    <m/>
    <m/>
    <m/>
    <m/>
    <m/>
    <m/>
    <m/>
    <m/>
    <m/>
    <m/>
    <m/>
    <m/>
    <m/>
    <m/>
    <m/>
    <m/>
    <m/>
    <m/>
    <m/>
    <m/>
    <m/>
    <m/>
    <m/>
    <m/>
    <m/>
    <m/>
    <m/>
    <m/>
    <m/>
    <m/>
    <m/>
    <m/>
    <m/>
    <m/>
    <m/>
    <m/>
    <m/>
    <m/>
    <m/>
    <m/>
    <s v=" "/>
    <x v="72"/>
    <s v="13:03:00"/>
    <n v="44483"/>
    <s v="13:03:00"/>
    <s v="FAS"/>
    <s v="N"/>
    <s v="N"/>
    <n v="1497672"/>
    <s v="21-0131134"/>
    <m/>
    <s v="T005423553"/>
    <m/>
    <m/>
    <m/>
    <m/>
    <s v=" "/>
    <x v="0"/>
    <x v="1"/>
    <s v="N"/>
    <s v="N"/>
    <s v="N"/>
    <s v="Brush fire, cause unknown and not attributable to PG&amp;E. This information is preliminary."/>
    <s v="Not PG&amp;E"/>
    <s v="Vegetation"/>
    <m/>
    <s v="D"/>
    <m/>
    <s v="0.26-9.99"/>
    <m/>
    <m/>
    <m/>
    <m/>
    <m/>
    <s v="Other Fire: Non-PG&amp;E related"/>
    <m/>
    <m/>
    <m/>
    <s v="Overhead"/>
    <x v="1"/>
    <m/>
    <m/>
    <m/>
    <s v=" "/>
    <x v="0"/>
    <n v="37.939443300000001"/>
    <n v="-121.5731383"/>
    <s v="Contra Costa"/>
    <s v="BALFOUR 1101"/>
    <n v="12000"/>
    <m/>
    <x v="0"/>
    <s v="Cal Fire"/>
    <s v="Agriculture"/>
    <m/>
    <m/>
    <s v="N"/>
    <m/>
    <m/>
    <m/>
    <m/>
    <s v="N"/>
    <s v="N"/>
    <m/>
    <m/>
    <s v="2021-10-15"/>
    <m/>
    <m/>
    <m/>
    <m/>
    <m/>
    <m/>
    <m/>
    <m/>
    <m/>
    <m/>
    <m/>
    <m/>
    <m/>
    <m/>
    <m/>
    <m/>
    <m/>
    <m/>
    <m/>
    <s v="  "/>
    <s v="EAST BAY"/>
    <s v="ANTIOCH 06"/>
    <s v="13:03"/>
    <n v="44483"/>
    <s v="1497672"/>
    <s v="T005423553"/>
    <n v="1"/>
    <s v="MILE S/O DELTA RD"/>
    <s v="KNIGHTSEN"/>
    <n v="37.925530000000002"/>
    <n v="-121.63656"/>
    <s v="D1TJ1MV"/>
    <s v="MEEKER, JAMES"/>
    <n v="14321101"/>
    <s v="20211014 14:54"/>
    <n v="9110"/>
    <n v="1"/>
    <s v="BRUSH FIRE NO CAUSE"/>
    <s v="Y"/>
    <m/>
    <m/>
    <s v="37.9394433,-121.5731383,0.100000,3D"/>
    <m/>
    <m/>
    <s v="7000 ORWOOD RD  BRENTWOOD"/>
    <s v="JIM MEEKER  925 5254755"/>
    <m/>
    <s v="N"/>
    <s v="Y"/>
    <m/>
    <s v="Clear"/>
    <m/>
    <s v="PGE&amp;E-Owned Structure/Equipment"/>
    <m/>
    <s v="Light"/>
    <m/>
    <s v="Vegetation"/>
    <m/>
    <s v="0.25 - 10 Acres"/>
    <m/>
    <s v="Cal Fire"/>
    <m/>
    <s v="Overhead"/>
    <m/>
    <s v="N"/>
    <m/>
    <m/>
    <m/>
    <s v="PATROL-FOUND NOTHING"/>
    <m/>
    <s v="N"/>
    <s v="  "/>
    <s v="Unplanned"/>
    <s v="Diablo"/>
    <s v="Antioch"/>
    <s v="014321101, BALFOUR-1101"/>
    <s v="21-0131134"/>
    <s v="Unplanned"/>
    <s v="Clear;32-90 F"/>
    <s v="180"/>
    <s v="10080"/>
    <s v="YES"/>
    <s v="Force Out"/>
    <s v="Sustained"/>
    <s v="No"/>
    <s v="547810"/>
    <s v="OH"/>
    <s v="Line Recloser"/>
    <s v="1497672"/>
    <s v="Pole-Wood, Burned/flashed"/>
    <m/>
    <s v="10/14/21 14:56"/>
    <m/>
    <s v="N/S Balfour Rd 1320' E/O Byron Hwy"/>
    <s v="7000 Orwood Rd, Brentwood"/>
    <m/>
    <m/>
    <m/>
    <m/>
    <m/>
    <m/>
    <m/>
    <m/>
    <m/>
    <m/>
    <m/>
    <m/>
    <m/>
    <m/>
    <m/>
    <m/>
    <m/>
    <m/>
    <m/>
    <m/>
    <m/>
    <m/>
    <m/>
    <m/>
  </r>
  <r>
    <n v="2280"/>
    <s v="BRV6"/>
    <s v="3 - QC Complete"/>
    <n v="44558"/>
    <n v="44617"/>
    <s v="Riser burned in fire. Unsure if the cause of the fire was attributable to PG&amp;E assets or a structure fire that burnt PG&amp;E equipment. This information is preliminary."/>
    <s v="\\fxshare-nas05\quotashare-fs01\ESA\5 - Ignition Tracking\2021_Ignition_QC_Folders\20211013_1497009_nan_nan_T005422691"/>
    <s v=" "/>
    <s v="Y"/>
    <s v="BRV6"/>
    <s v="Changed Create Time from 0331 to 1459 to reflect outage time on OIS 1496989. Changed Outage time from 0331 to 1458. Changed Lat/Long from 37.46125, -122.17877 to 37.46035148, -122.1770504"/>
    <n v="44558"/>
    <m/>
    <s v="Not In Scope"/>
    <m/>
    <m/>
    <m/>
    <m/>
    <m/>
    <m/>
    <m/>
    <m/>
    <m/>
    <m/>
    <m/>
    <m/>
    <m/>
    <m/>
    <m/>
    <m/>
    <m/>
    <m/>
    <m/>
    <m/>
    <m/>
    <m/>
    <m/>
    <m/>
    <m/>
    <m/>
    <m/>
    <m/>
    <m/>
    <m/>
    <m/>
    <m/>
    <s v="N"/>
    <m/>
    <m/>
    <m/>
    <m/>
    <m/>
    <m/>
    <s v="Y"/>
    <n v="44558"/>
    <m/>
    <s v="LAFN"/>
    <s v="510-909-2893"/>
    <s v="Tree fell, which pulled the secondary UG riser, which sparked, dropped hot metal to the ground around the base of the pole, then the pole caught on fire"/>
    <m/>
    <s v=" "/>
    <x v="73"/>
    <s v="14:59:00"/>
    <n v="44482"/>
    <s v="14:58:00"/>
    <s v="FAS"/>
    <s v="Y"/>
    <s v="N"/>
    <s v="1497009, 1496989"/>
    <s v="21-0130617"/>
    <m/>
    <s v="T005422691, T005422656"/>
    <s v="122199152, 122199079"/>
    <m/>
    <m/>
    <s v="PG&amp;E_2280_Ignition_20211013_7.jpg"/>
    <s v=" "/>
    <x v="1"/>
    <x v="0"/>
    <s v="Y"/>
    <s v="Y"/>
    <s v="N"/>
    <s v="On October 13, 2021 at 1459 hours, a PG&amp;E Troubleman was dispatched to the Glenwood 1101 12kV Distribution Circuit in the vicinity of Rebecca Ln and Oak Grove Ave, Atherton in response to a wire down. Initial analysis indicates a tree fell and caused damage to a secondary riser, dropping hot metal to the ground around the base of the pole causing the ignition. The ensuing fire burned grass and a fence but was less than 3 linear meters. PG&amp;E assets were also damaged by the fire and it is unknown who suppressed the fire. The fire resulted in 3 customers experienced an outage. PG&amp;E Crew replaced the damaged riser and conductor on October 14, 2021."/>
    <s v="PG&amp;E"/>
    <s v="Vegetation"/>
    <m/>
    <s v="D"/>
    <s v="D"/>
    <s v="&lt;3 meters of linear travel"/>
    <m/>
    <m/>
    <m/>
    <m/>
    <m/>
    <s v="Vegetation"/>
    <s v="Contact from object"/>
    <s v="Veg. contact"/>
    <s v="Y"/>
    <s v="Overhead"/>
    <x v="2"/>
    <s v="Riser"/>
    <s v="Conductor, Riser"/>
    <n v="103954728"/>
    <s v=" "/>
    <x v="0"/>
    <n v="37.460351482500002"/>
    <n v="-122.17705038530001"/>
    <s v="San Mateo"/>
    <s v="GLENWOOD 1101"/>
    <s v="0-750"/>
    <s v="GLENWOOD 110144610"/>
    <x v="0"/>
    <s v="Menlo Park Fire"/>
    <s v="Urban"/>
    <s v="Fire-resistive fuel bed"/>
    <s v="dirt/brown grass"/>
    <s v="N"/>
    <m/>
    <m/>
    <m/>
    <m/>
    <s v="Pending Data"/>
    <s v="Pending Data"/>
    <s v="Pending Data"/>
    <s v="Pending Data"/>
    <s v="2021-12-21"/>
    <m/>
    <m/>
    <m/>
    <m/>
    <m/>
    <m/>
    <m/>
    <m/>
    <m/>
    <m/>
    <m/>
    <m/>
    <m/>
    <m/>
    <m/>
    <m/>
    <m/>
    <m/>
    <m/>
    <s v=" "/>
    <s v="PENINSULA"/>
    <s v="SAN CARLOS 07"/>
    <s v="15:31:00"/>
    <n v="44482"/>
    <s v="1497009"/>
    <s v="T005422691"/>
    <s v="63"/>
    <s v="REBECCA LN"/>
    <s v="ATHERTON"/>
    <n v="37.46125"/>
    <n v="-122.17877"/>
    <s v="LAFN"/>
    <s v="FULLER, LLOYD "/>
    <n v="24091101"/>
    <m/>
    <n v="9002"/>
    <n v="1"/>
    <s v="Field Remarks: REAR OF NOT ACCESSIBLE,  REPLACE 40' OF 350AL AND 4'' RISER, BURNED IN FIRE SPLICE NEUTRAL AT POLE,  97 REBECCA LN; Dispatcher Remarks: nan; Office Remarks: AXS-LOCKED GATE XSTR-OAK GROVE PWR-I COMPLETE OUT "/>
    <m/>
    <m/>
    <m/>
    <m/>
    <m/>
    <m/>
    <m/>
    <m/>
    <s v=" "/>
    <m/>
    <m/>
    <m/>
    <m/>
    <m/>
    <m/>
    <m/>
    <m/>
    <m/>
    <m/>
    <m/>
    <m/>
    <m/>
    <m/>
    <m/>
    <m/>
    <m/>
    <m/>
    <m/>
    <m/>
    <m/>
    <s v="TREE-FELL INTO LINE"/>
    <s v="CAPACITOR"/>
    <m/>
    <m/>
    <m/>
    <m/>
    <m/>
    <m/>
    <m/>
    <m/>
    <m/>
    <m/>
    <m/>
    <m/>
    <m/>
    <m/>
    <m/>
    <m/>
    <m/>
    <m/>
    <m/>
    <m/>
    <m/>
    <m/>
    <m/>
    <m/>
    <m/>
    <m/>
    <m/>
    <m/>
    <m/>
    <m/>
    <m/>
    <m/>
    <m/>
    <m/>
    <m/>
    <m/>
    <m/>
    <m/>
    <m/>
    <m/>
    <m/>
    <m/>
    <m/>
    <m/>
    <m/>
    <m/>
    <m/>
    <m/>
    <m/>
  </r>
  <r>
    <n v="1780"/>
    <s v="DLY6"/>
    <s v="3 - QC Complete"/>
    <n v="44502"/>
    <n v="44617"/>
    <s v="Flash at the riser pothead/switch, the cause of the ignition is noted as equipment failure in the ILIS record. The fire was 3 meters - 0.25 acres in size,  caused damage to customer vegetation and fence. This information is preliminary."/>
    <s v="\\fxshare-nas05\quotashare-fs01\ESA\5 - Ignition Tracking\2021_Ignition_QC_Folders\20211013_1496706_21-0130345_nan_T005422278"/>
    <s v=" "/>
    <s v="Y"/>
    <s v="DLY6"/>
    <s v="lat/long was incorrect "/>
    <n v="44490"/>
    <s v=" "/>
    <s v="Not In Scope"/>
    <s v=" "/>
    <m/>
    <s v=" "/>
    <s v=" "/>
    <m/>
    <m/>
    <m/>
    <m/>
    <m/>
    <m/>
    <m/>
    <s v=" "/>
    <m/>
    <m/>
    <m/>
    <m/>
    <m/>
    <m/>
    <m/>
    <m/>
    <m/>
    <m/>
    <m/>
    <m/>
    <m/>
    <m/>
    <m/>
    <m/>
    <s v=" "/>
    <s v=" "/>
    <s v=" "/>
    <s v=" "/>
    <s v="N"/>
    <s v=" "/>
    <s v=" "/>
    <s v=" "/>
    <s v=" "/>
    <s v=" "/>
    <s v=" "/>
    <s v="Y"/>
    <n v="44491"/>
    <m/>
    <s v="VLD4"/>
    <s v="Decker, Valerie 707/249-3300"/>
    <s v="contacted but found supporting pictures in inspect app that answered my questions.  Reached out again to confirm birds nest was there and could be cause  11/1/2021  Val Decker c/b confirmed no animals onsite during this date.  Years ago there was a nest in this exact location, but this incident had no evidence of an animal"/>
    <s v=" "/>
    <s v=" "/>
    <x v="73"/>
    <s v="09:59:00"/>
    <n v="44482"/>
    <s v="09:45:00"/>
    <s v="FAS"/>
    <s v="N"/>
    <s v="N"/>
    <n v="1496706"/>
    <s v="21-0130345"/>
    <s v=" "/>
    <s v="T005422278"/>
    <s v="122195639, 122198422, 122205555"/>
    <m/>
    <m/>
    <s v="PG&amp;E_1780_Ignition_20211013_2.jpg"/>
    <s v=" "/>
    <x v="1"/>
    <x v="0"/>
    <s v="Y"/>
    <s v="Y"/>
    <s v="N"/>
    <s v="On October 13, 2021 at 9:54 hours, a PG&amp;E Troubleman was dispatched to the Suisun 1108 12kV Distribution Circuit between West Texas Street and Empire Street in Fairfield in response to an outage and reports of an explosion.  Initial analysis indicates PG&amp;E equipment failure caused the ignition. The pothead on the riser flashed that resulted in the ignition and an outage for 2834 customers.  The ensuing fire was less than 0.25 acres in size and the fire was suppressed by Fairfield Fire Department.  A PG&amp;E hired contracted crew replaced the overhead switch, pot heads, arrestors, overhead cable and installed an animal guard on October 14, 2021."/>
    <s v="PG&amp;E"/>
    <s v="Other"/>
    <s v="Pole"/>
    <s v="D"/>
    <s v="D"/>
    <s v="&lt;0.25"/>
    <s v="FLASH AT RISER POT HEAD. UNKNOWN CAUSE. CREW CALLED TO REPLACE POT HEADS INSPECT SWITCH. RECOMMEND OH SWITCH BE REPLACED. DAMAGE TO CUST AT 1545 EMPIRE ST. VEGETATION AND POSSIBLY FENCE."/>
    <m/>
    <m/>
    <m/>
    <m/>
    <s v="Equipment - PG&amp;E"/>
    <s v="All types of equipment / facility failure"/>
    <s v="Insulator failure"/>
    <s v="Y"/>
    <s v="Overhead"/>
    <x v="0"/>
    <s v="Switch"/>
    <s v="Pot Heads, Switch, Riser Cable, Insulators, Lightning Arrestor"/>
    <n v="101660659"/>
    <s v=" "/>
    <x v="0"/>
    <n v="38.249983159999999"/>
    <n v="-122.0576727"/>
    <s v="Solano"/>
    <s v="SUISUN 1108"/>
    <n v="12000"/>
    <s v=" SUISUN 1108CB "/>
    <x v="0"/>
    <s v="Fairfield FD"/>
    <s v="Urban"/>
    <s v="Brush fuel model"/>
    <s v="weeds/low dry grass and leaves "/>
    <s v="Y"/>
    <s v="Hennessey 2020"/>
    <s v=" "/>
    <m/>
    <m/>
    <s v="N"/>
    <s v="N"/>
    <s v=" "/>
    <s v=" "/>
    <s v="2021-10-15"/>
    <m/>
    <m/>
    <m/>
    <m/>
    <m/>
    <m/>
    <m/>
    <m/>
    <m/>
    <m/>
    <m/>
    <m/>
    <m/>
    <m/>
    <m/>
    <m/>
    <m/>
    <m/>
    <m/>
    <s v="  "/>
    <s v="EAST BAY"/>
    <s v="VACAVILLE 03"/>
    <s v="09:59:00"/>
    <n v="44482"/>
    <n v="1496706"/>
    <s v="T005422278"/>
    <n v="2100"/>
    <s v="W TEXAS ST APT 147"/>
    <s v="FAIRFIELD"/>
    <n v="38"/>
    <n v="-122.04143000000001"/>
    <s v="S4TVLD4"/>
    <s v="DECKER, VALERIE"/>
    <n v="6213"/>
    <s v="20211013 11:59"/>
    <n v="9002"/>
    <m/>
    <s v="FLASH AT RISER POT HEAD. UNKNOWN CAUSE. CREW CALLED TO REPLACE POT HEADS INSPECT SWITCH. RECOMMEND OH SWITCH BE REPLACED. DAMAGE TO CUST AT 1545 EMPIRE ST. VEGETATION AND POSSIBLY FENCE. "/>
    <s v="Y"/>
    <m/>
    <m/>
    <m/>
    <n v="38.250067999999999"/>
    <n v="-122.05779800000001"/>
    <s v="BASE OF POLE, CUST AT 1545 EMPIRE ST. BACKYARD FENCE AND VEGETATION"/>
    <s v="FAIRFIELD FIRE"/>
    <n v="101660659"/>
    <s v="N"/>
    <s v="Y"/>
    <m/>
    <s v="Clear"/>
    <m/>
    <s v="Private Land"/>
    <m/>
    <s v="Calm"/>
    <m/>
    <s v="PG&amp;E Equipment"/>
    <m/>
    <s v="3 meters - 0.25 Acres"/>
    <m/>
    <s v="Fire Dept"/>
    <m/>
    <s v="Overhead"/>
    <m/>
    <s v="Y"/>
    <s v="PHOTOS TAKEN"/>
    <s v="PG&amp;E Employee"/>
    <s v="VALERIE DECKER"/>
    <s v="OVERHEAD"/>
    <s v="POTHEAD (RISER TERMINATION)"/>
    <s v="N"/>
    <s v="  "/>
    <s v="Unplanned"/>
    <s v="Sacramento"/>
    <s v="Solano"/>
    <s v="062131108, SUISUN-1108"/>
    <s v="21-0130345"/>
    <s v="Unplanned"/>
    <s v="Clear;32-90 F"/>
    <n v="2834"/>
    <n v="113157"/>
    <s v="NO"/>
    <s v="Line to Line"/>
    <s v="Sustained"/>
    <s v="No"/>
    <s v="1108/2"/>
    <s v="OH"/>
    <s v="Circuit Breaker"/>
    <n v="1496706"/>
    <s v="Switch (OH), Burned/flashed"/>
    <s v="B C &amp; INST OC"/>
    <m/>
    <m/>
    <s v="SUISUN SUB"/>
    <n v="17129"/>
    <s v="SW 2926 OPEN|SW 4180 OPEN|FUS 10229 OPEN|SW 55159 OPEN|SW 7611 CLOSE|SW 1022 CLOSE"/>
    <m/>
    <m/>
    <m/>
    <m/>
    <m/>
    <m/>
    <m/>
    <m/>
    <m/>
    <m/>
    <m/>
    <m/>
    <m/>
    <m/>
    <m/>
    <m/>
    <m/>
    <m/>
    <m/>
    <m/>
    <m/>
    <m/>
    <m/>
  </r>
  <r>
    <n v="1779"/>
    <s v="CFMD"/>
    <s v="3 - QC Complete"/>
    <n v="44491"/>
    <n v="44617"/>
    <s v="ILIS states pole fire due to equipment failure. Multiple spans of wire were down. The ensuing fire was limited to PG&amp;E assets only. This information is preliminary."/>
    <s v="\\fxshare-nas05\quotashare-fs01\ESA\5 - Ignition Tracking\2021_Ignition_QC_Folders\20211013_1496940_21-0130534_nan_T005422486"/>
    <s v=" "/>
    <s v="Y"/>
    <s v="CFMD"/>
    <s v="Notification#, Asset#, Failure Driver, Sub Driver"/>
    <n v="44491"/>
    <m/>
    <s v="Not In Scope"/>
    <m/>
    <m/>
    <m/>
    <m/>
    <m/>
    <m/>
    <m/>
    <m/>
    <m/>
    <m/>
    <m/>
    <m/>
    <m/>
    <m/>
    <m/>
    <m/>
    <m/>
    <m/>
    <m/>
    <m/>
    <m/>
    <m/>
    <m/>
    <m/>
    <m/>
    <m/>
    <m/>
    <m/>
    <m/>
    <m/>
    <m/>
    <m/>
    <m/>
    <m/>
    <m/>
    <m/>
    <m/>
    <m/>
    <m/>
    <s v="Y"/>
    <n v="44483"/>
    <n v="44491"/>
    <s v="R4WM"/>
    <s v="Ryan Walter, 510-965-3246"/>
    <s v="10/14 5:46p LWOT, 10/18 2:56p NA, 10/22 4:22_x000a_10/18 2:56p NA_x000a_10/22 4:22 talked to Ryan_x000a_10/18 2:56p NA_x000a_10/22 4:22 talked to Ryanncident details"/>
    <m/>
    <s v=" "/>
    <x v="73"/>
    <s v="12:33:00"/>
    <n v="44482"/>
    <s v="12:33:00"/>
    <s v="FAS"/>
    <s v="N"/>
    <s v="N"/>
    <n v="1496940"/>
    <s v="21-0130534"/>
    <m/>
    <s v="T005422486"/>
    <n v="122198692"/>
    <m/>
    <m/>
    <m/>
    <s v=" "/>
    <x v="0"/>
    <x v="0"/>
    <s v="N"/>
    <s v="N"/>
    <s v="N"/>
    <s v="On October 13th, 2021 at approximately 1233 hours, a PG&amp;E Troubleman responded to a 911 stand by on the Olema 110, 12kV distribution circuit at Point Reyes Station in the City of Point Reyes in the North Bay Division. The troubleman arrived to the incident and observed the pole was 3/4 way burned through and burning.  Marin Fire Department was on scene. The troubleman drove to the line recloser, a couple of spans away and killed the line. The pole burned all the way through and fell to the ground.  He then cut the wires and the clear off of the pole and the fire department extinguished the fire on the pole. Initial analysis indicates the ignition was caused due to the pole tracking and caused the pole to catch on fire. Priority A corrective tag #122198692 was created for this incident to replace the conductor and the pole. The  outage affected 48 customers. This incident occurred in a Non-HFTD with clear and calm wind weather conditions. This information is preliminary."/>
    <s v="PG&amp;E"/>
    <s v="Other"/>
    <s v="Pole"/>
    <s v="D"/>
    <s v="D"/>
    <s v="Structure-PG&amp;E only"/>
    <s v="Pole only"/>
    <m/>
    <m/>
    <m/>
    <m/>
    <s v="Equipment - PG&amp;E"/>
    <s v="Contamination"/>
    <s v="Tracking"/>
    <m/>
    <s v="Overhead"/>
    <x v="0"/>
    <s v="Pole"/>
    <s v="Conductor, Pole"/>
    <n v="102247368"/>
    <s v=" "/>
    <x v="0"/>
    <n v="38.093316700000003"/>
    <n v="-122.94182000000001"/>
    <s v="Marin"/>
    <s v="OLEMA 1101"/>
    <n v="12000"/>
    <s v="OLEMA 1101334"/>
    <x v="0"/>
    <s v="Marin City FD"/>
    <s v="Herbaceous"/>
    <s v="Brush fuel model"/>
    <m/>
    <s v="N"/>
    <m/>
    <m/>
    <m/>
    <m/>
    <s v="N"/>
    <s v="N"/>
    <m/>
    <m/>
    <s v="2021-10-15"/>
    <m/>
    <m/>
    <m/>
    <m/>
    <m/>
    <m/>
    <m/>
    <m/>
    <m/>
    <m/>
    <m/>
    <m/>
    <m/>
    <m/>
    <m/>
    <m/>
    <m/>
    <m/>
    <m/>
    <s v="  "/>
    <s v="EAST BAY"/>
    <s v="SAN RAFAEL 04"/>
    <s v="12:33"/>
    <n v="44482"/>
    <s v="1496940"/>
    <s v="T005422486"/>
    <m/>
    <s v="PT REYES STATION"/>
    <s v="POINT REYES "/>
    <n v="38.0946"/>
    <n v="-122.93788000000001"/>
    <s v="N2TR4WM"/>
    <s v="WALTER, RYAN"/>
    <n v="42291101"/>
    <s v="20211013 15:02"/>
    <n v="9002"/>
    <m/>
    <s v="Made for crew to replace burned down pole and multiple spans of wire"/>
    <s v="Y"/>
    <m/>
    <m/>
    <s v="38.0933167,-122.9418200,19.400000,2D"/>
    <m/>
    <m/>
    <m/>
    <s v="Marin Fire"/>
    <m/>
    <s v="N"/>
    <s v="Y"/>
    <m/>
    <s v="Clear"/>
    <m/>
    <s v="PGE&amp;E-Owned Structure/Equipment"/>
    <m/>
    <s v="Light"/>
    <m/>
    <s v="PG&amp;E Equipment"/>
    <m/>
    <s v="Structure Only"/>
    <m/>
    <s v="Fire Dept"/>
    <s v="Marin Fire"/>
    <s v="Overhead"/>
    <m/>
    <s v="N"/>
    <m/>
    <m/>
    <m/>
    <s v="FIRE, POLE"/>
    <s v="POLE-WOOD"/>
    <s v="N"/>
    <s v="  "/>
    <s v="Unplanned"/>
    <s v="North Bay"/>
    <s v="North Bay"/>
    <s v="042291101, OLEMA-1101"/>
    <s v="21-0130534"/>
    <s v="Unplanned"/>
    <s v="Clear;32-90 F"/>
    <s v="48"/>
    <m/>
    <s v="YES"/>
    <s v="Force Out"/>
    <s v="Sustained"/>
    <s v="No"/>
    <s v="334"/>
    <s v="OH"/>
    <s v="Line Recloser"/>
    <s v="1496940"/>
    <s v="Pole-Wood, Burned/flashed"/>
    <m/>
    <m/>
    <m/>
    <s v="17300 S.F.D 2000'E/O R.C.A PT.REYES"/>
    <s v="WALTER, RYAN 510-965-3246: 5 Spans L/S LR 334"/>
    <m/>
    <s v="POLE FIRE 6 SPANS LD SIDE OF LR 334"/>
    <m/>
    <m/>
    <m/>
    <m/>
    <m/>
    <m/>
    <m/>
    <m/>
    <m/>
    <m/>
    <m/>
    <m/>
    <m/>
    <m/>
    <m/>
    <m/>
    <m/>
    <m/>
    <m/>
    <m/>
    <m/>
    <m/>
  </r>
  <r>
    <n v="2191"/>
    <s v="AGFC"/>
    <s v="3 - QC Complete"/>
    <n v="44533"/>
    <n v="44617"/>
    <s v="Other fire, not attributable to PG&amp;E assets. An idle pole was damaged reportedly due to an external grass fire. Our idle facilities at the incident location, were de-energized at the request of the Kings County Fire Department. The EC / S9 B-Tag # 122193181 was submitted and later cancelled, due to a pre-existing active EC F-Tag 112549598 that is still open for and set for a now de-energized idle facility removal. This fire does not appear to be attributable to PG&amp;E assets. This information is preliminary."/>
    <s v="\\fxshare-nas05\quotashare-fs01\ESA\5 - Ignition Tracking\2021_Ignition_QC_Folders\20211012_1496117_21-0130016.1(2 outages)_nan_T005421490"/>
    <s v=" "/>
    <m/>
    <m/>
    <m/>
    <m/>
    <m/>
    <s v="Not In Scope"/>
    <m/>
    <m/>
    <m/>
    <m/>
    <m/>
    <m/>
    <m/>
    <m/>
    <m/>
    <m/>
    <m/>
    <m/>
    <m/>
    <m/>
    <m/>
    <m/>
    <m/>
    <m/>
    <m/>
    <m/>
    <m/>
    <m/>
    <m/>
    <m/>
    <m/>
    <m/>
    <m/>
    <m/>
    <m/>
    <m/>
    <m/>
    <m/>
    <m/>
    <m/>
    <m/>
    <m/>
    <m/>
    <m/>
    <m/>
    <m/>
    <m/>
    <m/>
    <m/>
    <m/>
    <m/>
    <m/>
    <s v=" "/>
    <x v="74"/>
    <s v="15:49:00"/>
    <n v="44481"/>
    <s v="15:49:00"/>
    <s v="FAS"/>
    <s v="N"/>
    <s v="N"/>
    <s v="1496117"/>
    <s v="21-0130016.1(2 outages)"/>
    <m/>
    <s v="T005421490"/>
    <n v="122193181"/>
    <m/>
    <m/>
    <m/>
    <s v=" "/>
    <x v="0"/>
    <x v="1"/>
    <s v="N"/>
    <s v="N"/>
    <s v="N"/>
    <s v="An idle pole was damaged reportedly due to an external grass fire. Our idle facilities at the incident location, were de-energized at the request of the Kings County Fire Department. The EC / S9 B-Tag # 122193181 was submitted and later cancelled, due to a pre-existing active EC F-Tag 112549598 that is still open for and set for a now de-energized idle facility removal. This fire does not appear to be attributable to PG&amp;E assets. This information is preliminary."/>
    <s v="Not PG&amp;E"/>
    <s v="Vegetation"/>
    <m/>
    <m/>
    <m/>
    <s v="Unknown"/>
    <m/>
    <m/>
    <m/>
    <m/>
    <m/>
    <s v="Other Fire: Non-PG&amp;E related"/>
    <m/>
    <m/>
    <m/>
    <s v="Overhead"/>
    <x v="1"/>
    <m/>
    <m/>
    <m/>
    <s v=" "/>
    <x v="0"/>
    <n v="36.228518790700001"/>
    <n v="-119.7308586401"/>
    <s v="Kings"/>
    <s v="GUERNSEY 1106"/>
    <n v="12000"/>
    <m/>
    <x v="0"/>
    <s v="Kings County FD"/>
    <s v="Agriculture"/>
    <m/>
    <m/>
    <m/>
    <m/>
    <m/>
    <m/>
    <m/>
    <s v="N"/>
    <s v="N"/>
    <m/>
    <m/>
    <s v="2021-12-03"/>
    <m/>
    <m/>
    <m/>
    <m/>
    <m/>
    <m/>
    <m/>
    <m/>
    <m/>
    <m/>
    <m/>
    <m/>
    <m/>
    <m/>
    <m/>
    <m/>
    <m/>
    <m/>
    <m/>
    <s v=" "/>
    <m/>
    <m/>
    <s v="15:49"/>
    <s v="2021/10/12 00:00:00"/>
    <s v="1496117"/>
    <s v="T005421490"/>
    <m/>
    <m/>
    <m/>
    <m/>
    <m/>
    <s v="F6TJMRY"/>
    <m/>
    <n v="25266"/>
    <s v="2021/10/12 21:31:44"/>
    <n v="9002"/>
    <n v="1"/>
    <s v="SMART MTR AUTO-GENERATED TAG"/>
    <s v="N"/>
    <m/>
    <m/>
    <m/>
    <m/>
    <m/>
    <m/>
    <m/>
    <m/>
    <m/>
    <m/>
    <s v="Y"/>
    <m/>
    <m/>
    <m/>
    <m/>
    <m/>
    <m/>
    <m/>
    <m/>
    <m/>
    <m/>
    <m/>
    <m/>
    <m/>
    <m/>
    <m/>
    <m/>
    <m/>
    <m/>
    <s v="OTHER GROUND VEGETATION"/>
    <s v="POLE-WOOD"/>
    <m/>
    <s v=" "/>
    <s v="Unplanned"/>
    <s v="Fresno"/>
    <s v="Corcoran"/>
    <s v="252661106, GUERNSEY-1106"/>
    <s v="21-0130016.1(2 outages)"/>
    <s v="Unplanned"/>
    <s v="Clear;32-90 F"/>
    <s v="210"/>
    <s v="11026"/>
    <s v="NO"/>
    <s v="Force Out"/>
    <s v="Sustained"/>
    <s v="No"/>
    <s v="1106/2"/>
    <s v="OH"/>
    <s v="Circuit Breaker"/>
    <s v="1496117"/>
    <s v="Conductor, Overhead, Normal"/>
    <s v="99"/>
    <s v=" "/>
    <s v=" "/>
    <s v="GUERNSEY SUB"/>
    <s v="NEAR 179C &amp; 8406F; N/ OF KENT AVE BET 14TH &amp; 15TH AVE"/>
    <m/>
    <m/>
    <m/>
    <m/>
    <m/>
    <m/>
    <m/>
    <m/>
    <m/>
    <m/>
    <m/>
    <m/>
    <m/>
    <m/>
    <m/>
    <m/>
    <m/>
    <m/>
    <m/>
    <m/>
    <m/>
    <m/>
    <m/>
    <m/>
  </r>
  <r>
    <n v="1793"/>
    <s v="R6HJ"/>
    <s v="3 - QC Complete"/>
    <n v="44503"/>
    <n v="44617"/>
    <s v="Failed cutout found burnt by troubleman. EC tag created for damaged assets to be replaced. I was unable to get a hold of the troubleman and unable to find photos. The ensuing fire size is unknown at this time. This information is preliminary. 11/4 - updated from fuse to fault tamer as confirmed by tman"/>
    <s v="\\fxshare-nas05\quotashare-fs01\ESA\5 - Ignition Tracking\2021_Ignition_QC_Folders\20211012_1496369_nan_nan_T005421891"/>
    <s v=" "/>
    <m/>
    <s v="R6HJ"/>
    <s v="adusted outage time, lat/long adjusted"/>
    <n v="44502"/>
    <m/>
    <s v="Not In Scope"/>
    <m/>
    <m/>
    <m/>
    <m/>
    <m/>
    <m/>
    <m/>
    <m/>
    <m/>
    <m/>
    <m/>
    <m/>
    <m/>
    <m/>
    <m/>
    <m/>
    <m/>
    <m/>
    <m/>
    <m/>
    <m/>
    <m/>
    <m/>
    <m/>
    <m/>
    <m/>
    <m/>
    <m/>
    <m/>
    <m/>
    <m/>
    <m/>
    <m/>
    <m/>
    <m/>
    <m/>
    <m/>
    <m/>
    <m/>
    <s v="Y"/>
    <n v="44501"/>
    <n v="44502"/>
    <s v="MNP6"/>
    <s v="mnp6@pge.com"/>
    <s v="This loc was a cutout that had a burnt jumper on hi side. It caused a blue flame and melted the cutout cover. I have no pictures of it. "/>
    <m/>
    <s v=" "/>
    <x v="74"/>
    <s v="23:11:00"/>
    <n v="44481"/>
    <s v="23:01:00"/>
    <s v="FAS"/>
    <s v="Y"/>
    <s v="N"/>
    <n v="1496369"/>
    <s v="21-0130197"/>
    <m/>
    <s v="T005421891"/>
    <n v="122193298"/>
    <m/>
    <m/>
    <m/>
    <s v=" "/>
    <x v="0"/>
    <x v="0"/>
    <s v="N"/>
    <s v="N"/>
    <s v="N"/>
    <s v="On October 12th, 2021 at 2311 hours, a PG&amp;E troubleman was dispatched to the Logan Creek 2102 21kV distribution circuit on Road B, north of highway 162 in Willows due to reports of a pole fire and an outage.  Initial analysis indicates PG&amp;E equipment failure caused the ignition. The fault tamer had burnt jumper on the load side, that failed and resulted in melting its cover and an outage affecting 2 customers. The ensuing fire was contained to PG&amp;E assets. The fire extinguished prior to the Troubleman's arrival to it is unknown if the fire was self-extinguished or who suppressed. October 13th, 2021, PG&amp;E crew replaced the cutouts and jumper wire."/>
    <s v="PG&amp;E"/>
    <s v="Other"/>
    <s v="Cutout"/>
    <s v="D"/>
    <s v="D"/>
    <s v="Structure-PG&amp;E only"/>
    <m/>
    <m/>
    <m/>
    <m/>
    <m/>
    <s v="Equipment - PG&amp;E"/>
    <s v="All types of equipment / facility failure"/>
    <s v="Fault Tamer Failure"/>
    <s v="N"/>
    <s v="Overhead"/>
    <x v="0"/>
    <s v="Fuse"/>
    <s v="Fuse"/>
    <n v="103019050"/>
    <s v=" "/>
    <x v="0"/>
    <n v="39.531736535999997"/>
    <n v="-122.2870385098"/>
    <s v="Glenn"/>
    <s v="LOGAN CREEK 2102"/>
    <n v="21000"/>
    <s v="LOGAN CREEK 210237316"/>
    <x v="0"/>
    <s v="Unknown"/>
    <s v="Agriculture"/>
    <s v="Grass Fuel Model"/>
    <m/>
    <s v="N"/>
    <m/>
    <m/>
    <m/>
    <m/>
    <s v="N"/>
    <s v="Y"/>
    <s v="202110110600"/>
    <s v="202110130200"/>
    <s v="2021-10-15"/>
    <m/>
    <m/>
    <m/>
    <m/>
    <m/>
    <m/>
    <m/>
    <m/>
    <m/>
    <m/>
    <m/>
    <m/>
    <m/>
    <m/>
    <m/>
    <m/>
    <m/>
    <m/>
    <m/>
    <s v="  "/>
    <s v="NORTH VALLEY"/>
    <s v="ORLAND"/>
    <m/>
    <n v="44489"/>
    <s v="1496369"/>
    <s v="T005421891"/>
    <s v="1919"/>
    <s v="ROAD B"/>
    <s v="WILLOWS"/>
    <n v="39.531750000000002"/>
    <n v="-122.28709000000001"/>
    <s v="MNP6"/>
    <s v="POLANDER, MARCUS"/>
    <n v="103142102"/>
    <m/>
    <n v="9002"/>
    <m/>
    <s v="Field Remarks: BURNT CUTOUT AT 14725 NEEDS TO BE REPLACED; Dispatcher Remarks: nan; Office Remarks: AXS-OK XSTR-HWY 162 PWR-Y POLE IS ON FIRE ON THE TOP ANS WIRES ARE ARCING TOLD CUST CALL 911 HE SAID ITS PGE PROBLEM "/>
    <m/>
    <m/>
    <m/>
    <m/>
    <m/>
    <m/>
    <m/>
    <m/>
    <m/>
    <m/>
    <m/>
    <m/>
    <m/>
    <m/>
    <m/>
    <m/>
    <m/>
    <m/>
    <m/>
    <m/>
    <m/>
    <m/>
    <m/>
    <m/>
    <m/>
    <m/>
    <m/>
    <m/>
    <m/>
    <m/>
    <s v="OVERHEAD"/>
    <s v="CUTOUT, FUSE HOLDER"/>
    <m/>
    <s v="  "/>
    <m/>
    <m/>
    <m/>
    <m/>
    <m/>
    <m/>
    <m/>
    <m/>
    <m/>
    <m/>
    <m/>
    <m/>
    <m/>
    <m/>
    <m/>
    <m/>
    <m/>
    <m/>
    <m/>
    <m/>
    <m/>
    <m/>
    <m/>
    <m/>
    <m/>
    <m/>
    <m/>
    <m/>
    <m/>
    <m/>
    <m/>
    <m/>
    <m/>
    <m/>
    <m/>
    <m/>
    <m/>
    <m/>
    <m/>
    <m/>
    <m/>
    <m/>
    <m/>
    <m/>
    <m/>
    <m/>
    <m/>
  </r>
  <r>
    <n v="1778"/>
    <s v="AGFC"/>
    <s v="3 - QC Complete"/>
    <n v="44482"/>
    <n v="44617"/>
    <s v="Other fire, not attributable to PG&amp;E assets. Service diconnected per FD. This information is preliminary."/>
    <s v="\\fxshare-nas05\quotashare-fs01\ESA\5 - Ignition Tracking\2021_Ignition_QC_Folders\20211012_nan_nan_nan_3837849885"/>
    <s v=" "/>
    <m/>
    <m/>
    <m/>
    <m/>
    <m/>
    <s v="Not In Scope"/>
    <m/>
    <m/>
    <m/>
    <m/>
    <m/>
    <m/>
    <m/>
    <m/>
    <m/>
    <m/>
    <m/>
    <m/>
    <m/>
    <m/>
    <m/>
    <m/>
    <m/>
    <m/>
    <m/>
    <m/>
    <m/>
    <m/>
    <m/>
    <m/>
    <m/>
    <m/>
    <m/>
    <m/>
    <m/>
    <m/>
    <m/>
    <m/>
    <m/>
    <m/>
    <m/>
    <m/>
    <m/>
    <m/>
    <m/>
    <m/>
    <m/>
    <m/>
    <m/>
    <m/>
    <m/>
    <m/>
    <s v=" "/>
    <x v="74"/>
    <s v="22:59:00"/>
    <m/>
    <m/>
    <s v="FAS"/>
    <s v="N"/>
    <s v="N"/>
    <m/>
    <m/>
    <m/>
    <n v="3837849885"/>
    <m/>
    <m/>
    <m/>
    <m/>
    <s v=" "/>
    <x v="0"/>
    <x v="1"/>
    <s v="N"/>
    <s v="N"/>
    <s v="N"/>
    <s v="Other fire, not attributable to PG&amp;E assets. Service diconnected per FD. This information is preliminary."/>
    <s v="Not PG&amp;E"/>
    <s v="Building"/>
    <m/>
    <m/>
    <m/>
    <s v="&lt;0.25"/>
    <m/>
    <m/>
    <m/>
    <m/>
    <m/>
    <s v="Other Fire: Non-PG&amp;E related"/>
    <m/>
    <m/>
    <m/>
    <s v="Overhead"/>
    <x v="1"/>
    <m/>
    <m/>
    <m/>
    <s v=" "/>
    <x v="2"/>
    <n v="37.9849417"/>
    <n v="-122.5889933"/>
    <s v="Marin"/>
    <s v="SAN RAFAEL 1108"/>
    <n v="12000"/>
    <m/>
    <x v="1"/>
    <s v="Fairfax FD"/>
    <s v="Hardwood Woodland"/>
    <m/>
    <m/>
    <m/>
    <m/>
    <m/>
    <m/>
    <m/>
    <s v="N"/>
    <s v="N"/>
    <m/>
    <m/>
    <s v="2021-10-15"/>
    <m/>
    <m/>
    <m/>
    <m/>
    <m/>
    <m/>
    <m/>
    <m/>
    <m/>
    <m/>
    <m/>
    <m/>
    <m/>
    <m/>
    <m/>
    <m/>
    <m/>
    <m/>
    <m/>
    <s v="  "/>
    <s v="EAST BAY"/>
    <s v="SAN RAFAEL 04"/>
    <s v="22:59"/>
    <n v="44481"/>
    <m/>
    <n v="3837849885"/>
    <n v="101"/>
    <s v="BOLINAS RD"/>
    <s v="FAIRFAX"/>
    <n v="37.985340000000001"/>
    <n v="-122.58972"/>
    <s v="N2TJWTL"/>
    <s v="TURMEL, JOEL"/>
    <n v="42011108"/>
    <s v="20211012 23:54"/>
    <n v="1041"/>
    <m/>
    <s v="Service disconnected per fire dept. "/>
    <s v="Y"/>
    <m/>
    <m/>
    <s v="37.9849417,-122.5889933,-4.600000,3D"/>
    <m/>
    <m/>
    <m/>
    <s v="Fairfax fire"/>
    <m/>
    <s v="N"/>
    <s v="Y"/>
    <s v="Y"/>
    <s v="Clear"/>
    <m/>
    <s v="Customer-Owned Structure/Equipment"/>
    <m/>
    <s v="Calm"/>
    <m/>
    <s v="3rd Party"/>
    <m/>
    <s v="3 meters - 0.25 Acres"/>
    <m/>
    <s v="Fire Dept"/>
    <m/>
    <s v="Overhead"/>
    <m/>
    <s v="N"/>
    <m/>
    <m/>
    <m/>
    <m/>
    <m/>
    <m/>
    <s v="  "/>
    <m/>
    <m/>
    <m/>
    <m/>
    <m/>
    <m/>
    <m/>
    <m/>
    <m/>
    <m/>
    <m/>
    <m/>
    <m/>
    <m/>
    <m/>
    <m/>
    <m/>
    <m/>
    <m/>
    <m/>
    <m/>
    <m/>
    <m/>
    <m/>
    <m/>
    <m/>
    <m/>
    <m/>
    <m/>
    <m/>
    <m/>
    <m/>
    <m/>
    <m/>
    <m/>
    <m/>
    <m/>
    <m/>
    <m/>
    <m/>
    <m/>
    <m/>
    <m/>
    <m/>
    <m/>
    <m/>
    <m/>
  </r>
  <r>
    <n v="1777"/>
    <s v="AGFC"/>
    <s v="3 - QC Complete"/>
    <n v="44482"/>
    <n v="44617"/>
    <s v="Other fire, not attributable to PG&amp;E assets. Fire burnt mobile home and vegetation. This is the Brannan fire. This information is preliminary."/>
    <s v="\\fxshare-nas05\quotashare-fs01\ESA\5 - Ignition Tracking\2021_Ignition_QC_Folders\20211012_1495017_21-0129398_nan_T005421646"/>
    <s v=" "/>
    <m/>
    <m/>
    <m/>
    <m/>
    <m/>
    <s v="Not In Scope"/>
    <m/>
    <m/>
    <m/>
    <m/>
    <m/>
    <m/>
    <m/>
    <m/>
    <m/>
    <m/>
    <m/>
    <m/>
    <m/>
    <m/>
    <m/>
    <m/>
    <m/>
    <m/>
    <m/>
    <m/>
    <m/>
    <m/>
    <m/>
    <m/>
    <m/>
    <m/>
    <m/>
    <m/>
    <m/>
    <m/>
    <m/>
    <m/>
    <m/>
    <m/>
    <m/>
    <m/>
    <m/>
    <m/>
    <m/>
    <m/>
    <m/>
    <m/>
    <m/>
    <m/>
    <m/>
    <m/>
    <s v=" "/>
    <x v="74"/>
    <s v="17:26:00"/>
    <n v="44481"/>
    <s v="17:26:00"/>
    <s v="FAS"/>
    <s v="N"/>
    <s v="N"/>
    <n v="1495017"/>
    <s v="21-0129398"/>
    <m/>
    <s v="T005421646"/>
    <m/>
    <m/>
    <m/>
    <m/>
    <s v=" "/>
    <x v="0"/>
    <x v="1"/>
    <s v="N"/>
    <s v="N"/>
    <s v="N"/>
    <s v="Other fire, not attributable to PG&amp;E assets. Fire burnt mobile home and vegetation. This is the Brannan fire. This information is preliminary."/>
    <s v="Not PG&amp;E"/>
    <s v="Vegetation"/>
    <m/>
    <m/>
    <m/>
    <s v="10-99"/>
    <m/>
    <m/>
    <m/>
    <m/>
    <m/>
    <s v="Other Fire: Non-PG&amp;E related"/>
    <m/>
    <m/>
    <m/>
    <s v="Overhead"/>
    <x v="1"/>
    <m/>
    <m/>
    <m/>
    <s v=" "/>
    <x v="0"/>
    <n v="38.106295000000003"/>
    <n v="-121.57726"/>
    <s v="Sacramento"/>
    <s v="GRAND ISLAND 2224"/>
    <n v="21000"/>
    <m/>
    <x v="0"/>
    <s v="Multiple Fire Departments"/>
    <s v="Urban"/>
    <m/>
    <m/>
    <m/>
    <m/>
    <s v="Brannan"/>
    <m/>
    <m/>
    <s v="N"/>
    <s v="Y"/>
    <s v="202110110600"/>
    <s v="202110130200"/>
    <s v="2021-10-15"/>
    <m/>
    <m/>
    <m/>
    <m/>
    <m/>
    <m/>
    <m/>
    <m/>
    <m/>
    <m/>
    <m/>
    <m/>
    <m/>
    <m/>
    <m/>
    <m/>
    <m/>
    <m/>
    <m/>
    <s v="  "/>
    <s v="EAST BAY"/>
    <s v="VACAVILLE 05"/>
    <s v="17:26"/>
    <n v="44481"/>
    <s v="1495017"/>
    <s v="T005421646"/>
    <m/>
    <s v="VENICE ISLAND"/>
    <s v="STOCKTON"/>
    <n v="38.147970000000001"/>
    <n v="-121.61620000000001"/>
    <s v="S4TEBW2"/>
    <s v="WHITE, ERIC"/>
    <n v="62462224"/>
    <s v="20211012 21:34"/>
    <n v="9002"/>
    <n v="1"/>
    <s v="FIRE BURNT THIRTEEN POLES WITH WIRE. CAUSE OF FIRE UNKNOWN. FIRE STARTED ON 10/11/21. COULD NOT GET ACCESS AT THE TIME TO POLES BECAUSE OF THE FIRE. 10/12/21 COMPLIANCE TEAM WENT OUT AND WROTE TAGS FOR ALL THE DAMAGE. CREW WENT OUT AND CUT FLYERS IN ON BOTH SIDES OF THE DAMAGED AREA. WE RESTORED POWER TO ALL CUSTOMERS THAT COULD GET POWER. INSIDE THE BURN AREA THERE ARE NO MORE STUCTURES TO PROVIDE POWER TO."/>
    <s v="Y"/>
    <m/>
    <m/>
    <m/>
    <n v="38.106295000000003"/>
    <n v="-121.57726"/>
    <m/>
    <s v="MULTIPLE FIRE DEPARTMENTS ON SITE"/>
    <m/>
    <s v="Y"/>
    <s v="Y"/>
    <m/>
    <s v="Storm Wind"/>
    <m/>
    <s v="Private Land"/>
    <m/>
    <s v="Strong"/>
    <m/>
    <s v="Unknown"/>
    <m/>
    <s v="10 - 100 Acres"/>
    <m/>
    <s v="Fire Dept"/>
    <m/>
    <s v="Overhead"/>
    <m/>
    <s v="N"/>
    <m/>
    <m/>
    <m/>
    <s v="FIRE, FOREST/GRASS"/>
    <s v="POLE-WOOD"/>
    <s v="N"/>
    <s v="  "/>
    <s v="Unplanned"/>
    <s v="Sacramento"/>
    <s v="Solano"/>
    <s v="062462224, GRAND ISLAND-2224"/>
    <s v="21-0129398"/>
    <s v="Unplanned"/>
    <s v="Clear;32-90 F"/>
    <s v="210"/>
    <s v="206516"/>
    <s v="NO"/>
    <s v="Three Phase Fault"/>
    <s v="Sustained"/>
    <s v="No"/>
    <s v="8882"/>
    <s v="OH"/>
    <s v="Line Recloser"/>
    <s v="1495017"/>
    <s v="Pole-Wood, Burned/flashed"/>
    <s v="A,B,C"/>
    <m/>
    <m/>
    <s v="JACKSON SLOUGH RD. .5MI N/O HWY 12, 2 SPANS S/O TERMINOUS RD"/>
    <s v="FIRE NEAR 80051"/>
    <s v="JUMPER-79007 OPEN|JUMPERS OPEN LD &amp; SOURCE SIDE OF LR &amp; DISC OPEN|OJ SOURCE SIDE OF 18331 OPEN|SW 3209 CLOSE"/>
    <s v="WHITE REPORTS FIRE NEAR 80051 GOING TWD18332"/>
    <m/>
    <m/>
    <m/>
    <m/>
    <m/>
    <m/>
    <m/>
    <m/>
    <m/>
    <m/>
    <m/>
    <m/>
    <m/>
    <m/>
    <m/>
    <m/>
    <m/>
    <m/>
    <m/>
    <m/>
    <m/>
    <m/>
  </r>
  <r>
    <n v="1775"/>
    <s v="CFMD"/>
    <s v="3 - QC Complete"/>
    <n v="44487"/>
    <n v="44617"/>
    <s v="Vegetation fire, not attributable to PG&amp;E assets. Idle service, line was already de-energized. This information is preliminary."/>
    <s v="\\fxshare-nas05\quotashare-fs01\ESA\5 - Ignition Tracking\2021_Ignition_QC_Folders\20211012_nan_nan_nan_0007286001"/>
    <s v=" "/>
    <m/>
    <s v="CFMD"/>
    <m/>
    <m/>
    <m/>
    <s v="Not In Scope"/>
    <m/>
    <m/>
    <m/>
    <m/>
    <m/>
    <m/>
    <m/>
    <m/>
    <m/>
    <m/>
    <m/>
    <m/>
    <m/>
    <m/>
    <m/>
    <m/>
    <m/>
    <m/>
    <m/>
    <m/>
    <m/>
    <m/>
    <m/>
    <m/>
    <m/>
    <m/>
    <m/>
    <m/>
    <m/>
    <m/>
    <m/>
    <m/>
    <m/>
    <m/>
    <m/>
    <m/>
    <m/>
    <m/>
    <m/>
    <s v="Y"/>
    <n v="44487"/>
    <n v="44487"/>
    <s v="JMRY"/>
    <s v="ROGERS, JAMES"/>
    <m/>
    <m/>
    <s v=" "/>
    <x v="74"/>
    <s v="14:36:00"/>
    <m/>
    <m/>
    <s v="FAS"/>
    <s v="N"/>
    <s v="N"/>
    <m/>
    <m/>
    <m/>
    <n v="7286001"/>
    <m/>
    <m/>
    <m/>
    <m/>
    <s v=" "/>
    <x v="0"/>
    <x v="1"/>
    <s v="N"/>
    <s v="N"/>
    <s v="N"/>
    <s v="Vegetation fire, not attributable to PG&amp;E assets. Idle service, line was already de-energized. This information is preliminary."/>
    <s v="Not PG&amp;E"/>
    <s v="Vegetation"/>
    <m/>
    <m/>
    <m/>
    <s v="0.26-9.99"/>
    <m/>
    <m/>
    <m/>
    <m/>
    <m/>
    <s v="Other Fire: Non-PG&amp;E related"/>
    <m/>
    <m/>
    <m/>
    <s v="Overhead"/>
    <x v="1"/>
    <m/>
    <m/>
    <m/>
    <s v=" "/>
    <x v="0"/>
    <n v="36.225723299999999"/>
    <n v="-119.7441633"/>
    <s v="Kings"/>
    <s v="JACOBS CORNER 1101"/>
    <n v="12000"/>
    <s v="JACOBS CORNER 1101CB"/>
    <x v="0"/>
    <s v="Kings County FD"/>
    <s v="Agriculture"/>
    <m/>
    <m/>
    <m/>
    <m/>
    <m/>
    <m/>
    <m/>
    <s v="N"/>
    <s v="N"/>
    <m/>
    <m/>
    <s v="2021-10-15"/>
    <m/>
    <m/>
    <m/>
    <m/>
    <m/>
    <m/>
    <m/>
    <m/>
    <m/>
    <m/>
    <m/>
    <m/>
    <m/>
    <m/>
    <m/>
    <m/>
    <m/>
    <m/>
    <m/>
    <s v="  "/>
    <s v="EAST BAY"/>
    <s v="SELMA  01"/>
    <s v="14:36"/>
    <n v="44481"/>
    <m/>
    <n v="7286001"/>
    <s v="UNKNOWN"/>
    <s v="PREMISES DO NOT CHANGE"/>
    <s v="HANFORD"/>
    <n v="36.330885000000002"/>
    <n v="-119.644347"/>
    <s v="F6TJMRY"/>
    <s v="ROGERS, JAMES"/>
    <m/>
    <s v="20211012 20:09"/>
    <n v="1040"/>
    <m/>
    <s v="GRASS FIRE FACILITIES WHERE ALL RE GRASS FIRE PGE LINES WHERE ALREADY DE-ENERGIZED  "/>
    <s v="Y"/>
    <m/>
    <m/>
    <s v="36.2257233,-119.7441633,90.700000,3D"/>
    <m/>
    <m/>
    <m/>
    <s v="KINGS COUNTY FIRE"/>
    <m/>
    <s v="N"/>
    <s v="Y"/>
    <s v="Y"/>
    <s v="Clear"/>
    <m/>
    <s v="Private Land"/>
    <m/>
    <s v="Light"/>
    <m/>
    <s v="Vegetation"/>
    <m/>
    <s v="0.25 - 10 Acres"/>
    <m/>
    <s v="Fire Dept"/>
    <m/>
    <s v="Overhead"/>
    <s v="IDLE LINE"/>
    <s v="N"/>
    <m/>
    <m/>
    <m/>
    <m/>
    <m/>
    <m/>
    <s v="  "/>
    <m/>
    <m/>
    <m/>
    <m/>
    <m/>
    <m/>
    <m/>
    <m/>
    <m/>
    <m/>
    <m/>
    <m/>
    <m/>
    <m/>
    <m/>
    <m/>
    <m/>
    <m/>
    <m/>
    <m/>
    <m/>
    <m/>
    <m/>
    <m/>
    <m/>
    <m/>
    <m/>
    <m/>
    <m/>
    <m/>
    <m/>
    <m/>
    <m/>
    <m/>
    <m/>
    <m/>
    <m/>
    <m/>
    <m/>
    <m/>
    <m/>
    <m/>
    <m/>
    <m/>
    <m/>
    <m/>
    <m/>
  </r>
  <r>
    <n v="1773"/>
    <s v="CATX"/>
    <s v="3 - QC Complete"/>
    <n v="44489"/>
    <n v="44617"/>
    <s v="Broken distribution pole due to vegetation contact, resulting in a small less than one meter fire. This information is preliminary."/>
    <s v="\\fxshare-nas05\quotashare-fs01\ESA\5 - Ignition Tracking\2021_Ignition_QC_Folders\20211012_1495908_21-0129869_nan_T005421086"/>
    <s v=" "/>
    <m/>
    <s v="CATX"/>
    <s v="Outage time updated to ILIS FNL Time, Fire LAT/LONG changed to Pole (SAP 100056966) LAT/LONG "/>
    <n v="44487"/>
    <m/>
    <s v="Not In Scope"/>
    <m/>
    <m/>
    <m/>
    <m/>
    <m/>
    <m/>
    <m/>
    <m/>
    <m/>
    <m/>
    <m/>
    <m/>
    <m/>
    <m/>
    <m/>
    <m/>
    <m/>
    <m/>
    <m/>
    <m/>
    <m/>
    <m/>
    <m/>
    <m/>
    <m/>
    <m/>
    <m/>
    <m/>
    <m/>
    <m/>
    <m/>
    <m/>
    <s v="N"/>
    <m/>
    <m/>
    <m/>
    <m/>
    <m/>
    <m/>
    <s v="N"/>
    <m/>
    <m/>
    <m/>
    <m/>
    <m/>
    <m/>
    <s v=" "/>
    <x v="74"/>
    <s v="12:29:00"/>
    <n v="44481"/>
    <s v="12:21:00"/>
    <s v="FAS"/>
    <s v="N"/>
    <s v="N"/>
    <n v="1495908"/>
    <s v="21-0129869"/>
    <m/>
    <s v="T005421086"/>
    <n v="122191468"/>
    <s v="110691199, 119959086"/>
    <m/>
    <m/>
    <s v=" "/>
    <x v="0"/>
    <x v="0"/>
    <s v="Y"/>
    <s v="N"/>
    <s v="N"/>
    <s v="On October 12, 2021 at 1227 hours, a PG&amp;E Troubleman was dispatched to the Penryn 1106 12kV distribution circuit off of No Name Road near Reyman Lane and Myrtle Lane in Loomis in response to a broken pole due to tree contact. Initial analysis indicates a tree fell onto overhead primary conductors causing the ignition. The ensuing outage affected 50 customers. Power was restored to all customers on October 13, 2021 at 0023 hours. The ensuing fire was contained to less than 1 meter in size and the fire was suppressed by South Placer Fire District. "/>
    <s v="PG&amp;E"/>
    <s v="Vegetation"/>
    <m/>
    <s v="D"/>
    <s v="D"/>
    <s v="&lt;3 meters of linear travel"/>
    <m/>
    <m/>
    <m/>
    <m/>
    <m/>
    <s v="Vegetation"/>
    <s v="Contact from object"/>
    <s v="Veg. contact"/>
    <s v="Y"/>
    <s v="Overhead"/>
    <x v="0"/>
    <s v="Pole"/>
    <s v="Pole, Crossarm, Transformer, Cutout, Conductor"/>
    <s v="100056966, 152561106"/>
    <s v=" "/>
    <x v="0"/>
    <n v="38.828835763500003"/>
    <n v="-121.205872"/>
    <s v="Placer"/>
    <s v="PENRYN 1106"/>
    <n v="12000"/>
    <s v="PENRYN 110651674"/>
    <x v="0"/>
    <s v="South Placer Fire District"/>
    <s v="Urban"/>
    <s v="Grass Fuel Model"/>
    <s v="Weeds "/>
    <s v="N"/>
    <m/>
    <m/>
    <m/>
    <m/>
    <s v="N"/>
    <s v="Y"/>
    <s v="202110110600"/>
    <s v="202110130200"/>
    <s v="2021-10-12"/>
    <n v="38.828809999999997"/>
    <n v="-121.20579600000001"/>
    <n v="44482"/>
    <s v="TrunkFail"/>
    <s v="Mature interior live oak suffered a break 30ft up and came down on to the lines. tree was green no die back noted"/>
    <s v="OAKI"/>
    <n v="57"/>
    <n v="28"/>
    <n v="15"/>
    <s v="Slight"/>
    <s v="Slight"/>
    <s v="N"/>
    <n v="1"/>
    <m/>
    <s v="Plain"/>
    <s v="D"/>
    <s v="CrossArm"/>
    <s v="BareWire"/>
    <m/>
    <s v="  "/>
    <s v="SIERRA"/>
    <s v="AUBURN 01"/>
    <s v="12:29"/>
    <n v="44481"/>
    <s v="1495908"/>
    <s v="T005421086"/>
    <n v="5260"/>
    <s v="NO NAME RD"/>
    <s v="LOOMIS"/>
    <n v="38.830489999999998"/>
    <n v="-121.20133"/>
    <s v="T1TMJPG"/>
    <s v="PASQUA, MARK"/>
    <n v="152561106"/>
    <s v="20211012 14:43"/>
    <n v="9002"/>
    <m/>
    <s v="t1tmjpg,brkn pole due to tree contact e.c. tag made called for crew to replace"/>
    <s v="Y"/>
    <m/>
    <m/>
    <s v="38.8290650,-121.2055950,114.400000,3D"/>
    <m/>
    <m/>
    <m/>
    <s v="local fire dept."/>
    <m/>
    <s v="N"/>
    <s v="Y"/>
    <m/>
    <s v="Clear"/>
    <m/>
    <s v="PGE&amp;E-Owned Structure/Equipment"/>
    <m/>
    <s v="Calm"/>
    <m/>
    <s v="Vegetation"/>
    <m/>
    <s v="&lt; 1 meter"/>
    <m/>
    <s v="Fire Dept"/>
    <m/>
    <s v="Overhead"/>
    <m/>
    <s v="N"/>
    <m/>
    <m/>
    <m/>
    <s v="TREE-BRANCH FELL INTO LINE"/>
    <s v="POLE-WOOD"/>
    <s v="N"/>
    <s v="  "/>
    <s v="Unplanned"/>
    <s v="Sierra"/>
    <s v="Placer"/>
    <s v="152561106, PENRYN-1106"/>
    <s v="21-0129869"/>
    <s v="Unplanned"/>
    <s v="Clear;32-90 F"/>
    <s v="50"/>
    <s v="5200"/>
    <s v="YES"/>
    <s v="Three Phase Fault"/>
    <s v="Sustained"/>
    <s v="No"/>
    <s v="5021"/>
    <s v="OH"/>
    <s v="Fuse"/>
    <s v="1495908"/>
    <s v="Pole-Wood, Broken"/>
    <m/>
    <m/>
    <m/>
    <s v="no name rd 550' w/humphrey rd"/>
    <s v="PASQUA,MARK 559 567-1146: 5296 no name rd."/>
    <m/>
    <m/>
    <m/>
    <m/>
    <m/>
    <m/>
    <m/>
    <m/>
    <m/>
    <m/>
    <m/>
    <m/>
    <m/>
    <m/>
    <m/>
    <m/>
    <m/>
    <m/>
    <m/>
    <m/>
    <m/>
    <m/>
    <m/>
    <m/>
  </r>
  <r>
    <n v="1772"/>
    <s v="D0CV"/>
    <s v="3 - QC Complete"/>
    <n v="44517"/>
    <n v="44617"/>
    <s v="Overhead wires burnt down at chance clamp and resulted in a wires down incident. The ensuing fire was less than one meter in size and was ignited by arcing from the wire on ground. This information is preliminary."/>
    <s v="\\fxshare-nas05\quotashare-fs01\ESA\5 - Ignition Tracking\2021_Ignition_QC_Folders\20211012_1495695_21-0129719_nan_T005420748"/>
    <s v=" "/>
    <s v="Y"/>
    <s v="D0CV"/>
    <s v="Changed Create Time to match first FSA record of 09:58 and also Outage time to reflect ILIS FNL Time of 09:50, also changed the coordinates to match correct pole location._x000a_"/>
    <n v="44516"/>
    <m/>
    <s v="Not In Scope"/>
    <m/>
    <m/>
    <m/>
    <m/>
    <m/>
    <m/>
    <m/>
    <m/>
    <m/>
    <m/>
    <m/>
    <m/>
    <m/>
    <m/>
    <m/>
    <m/>
    <m/>
    <m/>
    <m/>
    <m/>
    <m/>
    <m/>
    <m/>
    <m/>
    <m/>
    <m/>
    <m/>
    <m/>
    <m/>
    <m/>
    <m/>
    <m/>
    <s v="N"/>
    <m/>
    <m/>
    <m/>
    <m/>
    <m/>
    <m/>
    <s v="Y"/>
    <n v="44516"/>
    <n v="44516"/>
    <s v="VXP5"/>
    <s v="707-689-3441"/>
    <s v="The wire broke off at the insulator at the riser pole 47017. No 3rd party cause or damage. Vegetation not a factor. We isolated and made safe and crew made repairs."/>
    <m/>
    <s v=" "/>
    <x v="74"/>
    <s v="09:58:00"/>
    <n v="44481"/>
    <s v="09:50:00"/>
    <s v="FAS"/>
    <s v="N"/>
    <s v="N"/>
    <n v="1495695"/>
    <s v="21-0129719"/>
    <m/>
    <s v="T005420748, T005420743, T005420726, T005420725 "/>
    <n v="122189878"/>
    <m/>
    <m/>
    <m/>
    <s v=" "/>
    <x v="0"/>
    <x v="0"/>
    <s v="Y"/>
    <s v="N"/>
    <s v="N"/>
    <s v="On October 12th, 2021 at 09:50 hours, a PG&amp;E Trouble man was dispatched to the VACAVILLE 1103 12kV Distribution Circuit in the vicinity of Anita Ct and S Orchard Ave Vacaville CA, in response to reports of a fallen tree on power lines. 290 customers where effected by the outage that began at 09:50 and was fully restored at 12:24 the same day. Initial analysis indicates PG&amp;E equipment failure caused the ignition. The primary overhead conductor failed at the chance clamp that caused wire broke off at the insulator at the riser pole. The ensuing fire was under 1 meter in size and was self-extinguished and isolated by VACAVILLE FIRE ST. 41 . A PG&amp;E crew replaced 100' 4 ACSR primary conductor between asset numbers 101570018 and 101663123 on October 12th, 2021."/>
    <s v="PG&amp;E"/>
    <s v="Vegetation"/>
    <m/>
    <s v="D"/>
    <s v="D"/>
    <s v="&lt;3 meters of linear travel"/>
    <s v="&lt; 1 METER"/>
    <m/>
    <m/>
    <m/>
    <m/>
    <s v="Equipment - PG&amp;E"/>
    <s v="All types of equipment / facility failure"/>
    <s v="Splice/Clamp/Connector"/>
    <s v="Y"/>
    <s v="Overhead"/>
    <x v="0"/>
    <s v="Chance Clamp"/>
    <s v="CONDUCTOR - PRIMARY"/>
    <n v="101570018"/>
    <s v=" "/>
    <x v="0"/>
    <n v="38.357109185100001"/>
    <n v="-122.0049858495"/>
    <s v="Solano"/>
    <s v="VACAVILLE 1103"/>
    <n v="12000"/>
    <s v="VACAVILLE 1103CB"/>
    <x v="0"/>
    <s v="VACAVILLE FIRE ST. 41"/>
    <s v="Urban"/>
    <s v="Grass Fuel Model"/>
    <s v="GRASS AND TREES"/>
    <s v="Y"/>
    <s v="Hennessey 2020"/>
    <m/>
    <m/>
    <m/>
    <s v="N"/>
    <s v="N"/>
    <m/>
    <m/>
    <s v="2021-10-12"/>
    <m/>
    <m/>
    <m/>
    <m/>
    <m/>
    <m/>
    <m/>
    <m/>
    <m/>
    <m/>
    <m/>
    <m/>
    <m/>
    <m/>
    <m/>
    <m/>
    <m/>
    <m/>
    <m/>
    <s v=" "/>
    <s v="DIABLO"/>
    <s v="VACAVILLE 01"/>
    <s v="10:02"/>
    <s v="10/12/2021"/>
    <s v="1495695"/>
    <s v="T005420748"/>
    <s v="UNKNOWN"/>
    <s v="101 ANITA CT, VACAVILL"/>
    <s v="VACAVILLE"/>
    <n v="38.356059999999999"/>
    <n v="-122.00566000000001"/>
    <s v="S4TVLD4"/>
    <s v="DECKER, VALERIE"/>
    <n v="63601103"/>
    <s v="20211012 11:33"/>
    <n v="9002"/>
    <m/>
    <s v="WIRE DWN IN REAR OF 100 ANITA CT. BURNT DOWN AT CHANCE CLAMP. SMALL VEG FIRE IN BACK YARD FROM WIRE ARCING ON GROUND. NO ACTIVE FIRE JUST BURN MARKS ON GRASS. NO BRANCHES FD OR OTHER CAUSES FOR WIRE TO BURN DOWN. CREW CALLED TO REPAIR.I VERIFED 101 ANITA CALLED ABOUT HER SVC IN BACKYARD. NOT FIRE LOC"/>
    <s v="Y"/>
    <m/>
    <m/>
    <s v="38.3577300,-122.0053133,57.700000,2D"/>
    <m/>
    <m/>
    <s v="REAR OF LOC. GRASS BURNED WHERE WIRE LANDED. "/>
    <s v="VACAVILLE FIRE ST. 41"/>
    <n v="101663123"/>
    <s v="N"/>
    <s v="Y"/>
    <m/>
    <s v="Storm Wind"/>
    <m/>
    <s v="Private Land"/>
    <m/>
    <s v="Gusty"/>
    <m/>
    <s v="Vegetation"/>
    <m/>
    <s v="&lt; 1 meter"/>
    <m/>
    <s v="Self Extinguished"/>
    <m/>
    <s v="Overhead"/>
    <m/>
    <s v="Y"/>
    <s v="PHOTOS"/>
    <s v="PG&amp;E Employee"/>
    <s v="VALERIE DECKER"/>
    <s v="OVERHEAD"/>
    <s v="CONDUCTOR, OVERHEAD"/>
    <s v="N"/>
    <s v=" "/>
    <s v="Unplanned"/>
    <s v="Sacramento"/>
    <s v="Solano"/>
    <s v="063601103, VACAVILLE-1103"/>
    <s v="21-0129719"/>
    <s v="Unplanned"/>
    <s v="Clear;32-90 F"/>
    <s v="290 1 of 3 Phases Open"/>
    <s v="44950"/>
    <s v="NO"/>
    <s v="Line to Ground"/>
    <s v="Sustained"/>
    <s v="No"/>
    <s v="5997"/>
    <s v="OH"/>
    <s v="Fuse"/>
    <s v="1495695"/>
    <s v="Conductor, Overhead, Broken, wire on ground"/>
    <m/>
    <s v="10/12/21 11:34"/>
    <m/>
    <s v="540 BUCK AVE"/>
    <s v="PAGAN,VICTOR/707-689-3441: RISER POLE 47017"/>
    <m/>
    <m/>
    <m/>
    <m/>
    <m/>
    <m/>
    <m/>
    <m/>
    <m/>
    <m/>
    <m/>
    <m/>
    <m/>
    <m/>
    <m/>
    <m/>
    <m/>
    <m/>
    <m/>
    <m/>
    <m/>
    <m/>
    <m/>
    <m/>
  </r>
  <r>
    <n v="1771"/>
    <s v="CFMD"/>
    <s v="3 - QC Complete"/>
    <n v="44483"/>
    <n v="44617"/>
    <s v="ILIS states pole fire was due to equipment failure. Wire was down as well. The ensuing fire was 1 meter - &lt; 3 meters in size. This information is preliminary."/>
    <s v="\\fxshare-nas05\quotashare-fs01\ESA\5 - Ignition Tracking\2021_Ignition_QC_Folders\20211012_1495441_21-0129566_nan_T005420097"/>
    <s v=" "/>
    <m/>
    <s v="CFMD/MXX7"/>
    <s v="Changed fire lat/long to pole's coordinates./Outage time"/>
    <n v="44481"/>
    <m/>
    <s v="Not In Scope"/>
    <m/>
    <m/>
    <m/>
    <m/>
    <m/>
    <m/>
    <m/>
    <m/>
    <m/>
    <m/>
    <m/>
    <m/>
    <m/>
    <m/>
    <m/>
    <m/>
    <m/>
    <m/>
    <m/>
    <m/>
    <m/>
    <m/>
    <m/>
    <m/>
    <m/>
    <m/>
    <m/>
    <m/>
    <m/>
    <m/>
    <m/>
    <m/>
    <m/>
    <m/>
    <m/>
    <m/>
    <m/>
    <m/>
    <m/>
    <s v="Y"/>
    <n v="44483"/>
    <n v="44483"/>
    <s v="DAOI"/>
    <s v="Dominic Olguin, 2097997788"/>
    <m/>
    <m/>
    <s v=" "/>
    <x v="74"/>
    <s v="06:18:00"/>
    <n v="44481"/>
    <s v="05:48:00"/>
    <s v="FAS"/>
    <s v="N"/>
    <s v="N"/>
    <n v="1495441"/>
    <s v="21-0129566"/>
    <m/>
    <s v="T005420097"/>
    <s v="122188589, 122188752"/>
    <m/>
    <m/>
    <s v="No Photo "/>
    <s v=" "/>
    <x v="1"/>
    <x v="0"/>
    <s v="Y"/>
    <s v="Y"/>
    <s v="N"/>
    <s v="On October 12th, 2021 at approximately 06:18 hours, a PG&amp;E troubleman was dispatched to the Ortiga 1106, 12kV distribution circuit in a circuit protection zone on Cotton Road in Los Banos in the Yosemite Division for a low voltage. When the troubleman arrived on the scene he observed the fuses were open, one of them was blown and a broken pole on the ground. The fire had been extinguished by the customer. Initial analysis indicates the ignition was caused by the high wind, storm weather conditions throughout the territory, which caused the pole to fall and start the small fire.  The ensuing fire was estimated at approximately 3 meters by 2 meters of vegetation near the pole.  Priority A corrective tags #122188589/#122188752 were created to replace the pole, crossarm, guy and the conductor. The line was returned to service on October 12th, 2021. The outage affected 28 customers.  This incident occurred in a Non-HFTD with storm wind weather and strong wind conditions. This information is preliminary"/>
    <s v="PG&amp;E"/>
    <s v="Other"/>
    <s v="Pole"/>
    <s v="D"/>
    <s v="D"/>
    <s v="&lt;3 meters of linear travel"/>
    <s v="3m by 3m"/>
    <m/>
    <m/>
    <m/>
    <m/>
    <s v="Equipment - PG&amp;E"/>
    <s v="All types of equipment / facility failure"/>
    <s v="Pole failure"/>
    <s v="N"/>
    <s v="Overhead"/>
    <x v="0"/>
    <s v="Pole"/>
    <s v="Pole, Crossarm, Guy, Conductor"/>
    <s v="101177951, 103790768"/>
    <s v=" "/>
    <x v="0"/>
    <n v="37.015964370900001"/>
    <n v="-120.8668944786"/>
    <s v="Merced"/>
    <s v="ORTIGA 1106"/>
    <n v="12000"/>
    <s v="ORTIGA 1106CB"/>
    <x v="0"/>
    <s v="Customer"/>
    <s v="Agriculture"/>
    <s v="Fire-resistive fuel bed"/>
    <s v="Dirt field"/>
    <s v="N"/>
    <m/>
    <m/>
    <m/>
    <m/>
    <s v="N"/>
    <s v="N"/>
    <m/>
    <m/>
    <s v="2021-10-12"/>
    <m/>
    <m/>
    <m/>
    <m/>
    <m/>
    <m/>
    <m/>
    <m/>
    <m/>
    <m/>
    <m/>
    <m/>
    <m/>
    <m/>
    <m/>
    <m/>
    <m/>
    <m/>
    <m/>
    <s v="  "/>
    <s v="NORTH BAY"/>
    <s v="LOS BANOS 01"/>
    <s v="06:18"/>
    <n v="44481"/>
    <n v="1495441"/>
    <s v="T005420097"/>
    <n v="20508"/>
    <s v="COTTON RD"/>
    <s v="LOS BANOS"/>
    <n v="37.000169999999997"/>
    <n v="-120.85509"/>
    <s v="Y1TDAOI"/>
    <s v="OLGUIN, DOMINIC"/>
    <n v="254311106"/>
    <s v="20211012 07:23"/>
    <n v="9002"/>
    <m/>
    <s v="burned pole down. tangent"/>
    <s v="Y"/>
    <m/>
    <m/>
    <s v="37.0155467,-120.8652483,36.100000,3D"/>
    <m/>
    <m/>
    <m/>
    <m/>
    <m/>
    <s v="N"/>
    <s v="Y"/>
    <m/>
    <s v="Storm Wind"/>
    <m/>
    <s v="Private Land"/>
    <m/>
    <s v="Strong"/>
    <m/>
    <s v="Unknown"/>
    <m/>
    <s v="1 meter - &lt; 3 meters"/>
    <m/>
    <s v="Other Party"/>
    <m/>
    <s v="Overhead"/>
    <m/>
    <s v="Y"/>
    <s v="pics"/>
    <s v="PG&amp;E Employee"/>
    <m/>
    <s v="PATROL-FOUND NOTHING"/>
    <m/>
    <s v="N"/>
    <s v="  "/>
    <s v="Unplanned"/>
    <s v="Yosemite"/>
    <s v="Los Banos"/>
    <s v="254311106, ORTIGA-1106"/>
    <s v="21-0129566"/>
    <s v="Unplanned"/>
    <s v="Clear;32-90 F"/>
    <s v="28 1 of 3 Phases Open"/>
    <m/>
    <s v="YES"/>
    <s v="Line to Ground"/>
    <s v="Sustained"/>
    <s v="No"/>
    <s v="WIRE DOWN "/>
    <s v="OH"/>
    <s v="Fuse"/>
    <s v="1495441"/>
    <s v="Pole-Wood, Burned/flashed"/>
    <m/>
    <m/>
    <m/>
    <s v="CENTER 1/10 MI N/O ALMOND DR"/>
    <s v="1 POLE E/OF CGC# 318925018838"/>
    <m/>
    <m/>
    <m/>
    <m/>
    <m/>
    <m/>
    <m/>
    <m/>
    <m/>
    <m/>
    <m/>
    <m/>
    <m/>
    <m/>
    <m/>
    <m/>
    <m/>
    <m/>
    <m/>
    <m/>
    <m/>
    <m/>
    <m/>
    <m/>
  </r>
  <r>
    <n v="1770"/>
    <s v="MXX7"/>
    <s v="3 - QC Complete"/>
    <n v="44481"/>
    <n v="44617"/>
    <s v="Other fire, not attributable to PG&amp;E assets. This information is preliminray."/>
    <s v="\\fxshare-nas05\quotashare-fs01\ESA\5 - Ignition Tracking\2021_Ignition_QC_Folders\20211012_nan_nan_nan_7503651627"/>
    <s v=" "/>
    <m/>
    <m/>
    <m/>
    <m/>
    <m/>
    <s v="Not In Scope"/>
    <m/>
    <m/>
    <m/>
    <m/>
    <m/>
    <m/>
    <m/>
    <m/>
    <m/>
    <m/>
    <m/>
    <m/>
    <m/>
    <m/>
    <m/>
    <m/>
    <m/>
    <m/>
    <m/>
    <m/>
    <m/>
    <m/>
    <m/>
    <m/>
    <m/>
    <m/>
    <m/>
    <m/>
    <m/>
    <m/>
    <m/>
    <m/>
    <m/>
    <m/>
    <m/>
    <m/>
    <m/>
    <m/>
    <m/>
    <m/>
    <m/>
    <m/>
    <m/>
    <m/>
    <m/>
    <m/>
    <s v=" "/>
    <x v="74"/>
    <s v="06:16:00"/>
    <m/>
    <m/>
    <s v="FAS"/>
    <s v="N"/>
    <s v="N"/>
    <m/>
    <m/>
    <m/>
    <n v="7503651627"/>
    <m/>
    <m/>
    <m/>
    <m/>
    <s v=" "/>
    <x v="0"/>
    <x v="1"/>
    <s v="N"/>
    <s v="N"/>
    <s v="N"/>
    <s v="Other fire, not attributable to PG&amp;E assets. This information is preliminray."/>
    <s v="Not PG&amp;E"/>
    <s v="Other"/>
    <m/>
    <m/>
    <m/>
    <s v="Structure-only"/>
    <m/>
    <m/>
    <m/>
    <m/>
    <m/>
    <s v="Other Fire: Non-PG&amp;E related"/>
    <m/>
    <m/>
    <m/>
    <s v="Overhead"/>
    <x v="1"/>
    <m/>
    <m/>
    <m/>
    <s v=" "/>
    <x v="0"/>
    <n v="36.735774999999997"/>
    <n v="-119.7619183"/>
    <s v="Fresno"/>
    <s v="CALIFORNIA AVE 1114"/>
    <n v="12000"/>
    <m/>
    <x v="0"/>
    <s v="Fire Dept"/>
    <s v="Urban"/>
    <m/>
    <m/>
    <m/>
    <m/>
    <m/>
    <m/>
    <m/>
    <s v="N"/>
    <s v="N"/>
    <m/>
    <m/>
    <s v="2021-10-12"/>
    <m/>
    <m/>
    <m/>
    <m/>
    <m/>
    <m/>
    <m/>
    <m/>
    <m/>
    <m/>
    <m/>
    <m/>
    <m/>
    <m/>
    <m/>
    <m/>
    <m/>
    <m/>
    <m/>
    <s v="  "/>
    <s v="MISSION"/>
    <s v="FRESNO 02"/>
    <s v="06:16"/>
    <n v="44481"/>
    <m/>
    <n v="7503651627"/>
    <n v="3564"/>
    <s v="E EL MONTE WAY"/>
    <s v="FRESNO"/>
    <n v="36.734699999999997"/>
    <n v="-119.764455"/>
    <s v="F4TJWPI"/>
    <s v="POLSGROVE, JUSTIN"/>
    <n v="252281114"/>
    <s v="20211012 06:22"/>
    <n v="2502"/>
    <m/>
    <s v="Per FFD shut off mtr to house "/>
    <s v="Y"/>
    <m/>
    <m/>
    <s v="36.7357750,-119.7619183,89.100000,3D"/>
    <m/>
    <m/>
    <m/>
    <n v="6214333"/>
    <m/>
    <s v="N"/>
    <s v="Y"/>
    <s v="N"/>
    <s v="Clear"/>
    <m/>
    <s v="Customer-Owned Structure/Equipment"/>
    <m/>
    <s v="Calm"/>
    <m/>
    <s v="3rd Party"/>
    <m/>
    <s v="Structure Only"/>
    <m/>
    <s v="Fire Dept"/>
    <m/>
    <s v="Overhead"/>
    <m/>
    <s v="N"/>
    <m/>
    <m/>
    <m/>
    <m/>
    <m/>
    <m/>
    <s v="  "/>
    <m/>
    <m/>
    <m/>
    <m/>
    <m/>
    <m/>
    <m/>
    <m/>
    <m/>
    <m/>
    <m/>
    <m/>
    <m/>
    <m/>
    <m/>
    <m/>
    <m/>
    <m/>
    <m/>
    <m/>
    <m/>
    <m/>
    <m/>
    <m/>
    <m/>
    <m/>
    <m/>
    <m/>
    <m/>
    <m/>
    <m/>
    <m/>
    <m/>
    <m/>
    <m/>
    <m/>
    <m/>
    <m/>
    <m/>
    <m/>
    <m/>
    <m/>
    <m/>
    <m/>
    <m/>
    <m/>
    <m/>
  </r>
  <r>
    <n v="1774"/>
    <s v="KRJ7"/>
    <s v="3 - QC Complete"/>
    <n v="44484"/>
    <n v="44617"/>
    <s v="A tree with shallow roots uprooted and fell into overhead circuit,resulting small vegetation fire. The ensuing fire was 3 meters - 0.25 acre in size. Roughly 12' x 9' burn scar found the next day by vegetation management. This is NR211011C. This information is preliminary."/>
    <s v="\\fxshare-nas05\quotashare-fs01\ESA\5 - Ignition Tracking\2021_Ignition_QC_Folders\20211011_1491858_21-0128539_nan_T005416765"/>
    <s v=" "/>
    <m/>
    <s v="KRJ7"/>
    <s v="Updated coordinates"/>
    <n v="44484"/>
    <s v="Lisa Shusto (lshusto@exponent.com)"/>
    <s v="In Progress"/>
    <s v="Not Required"/>
    <m/>
    <m/>
    <m/>
    <m/>
    <m/>
    <m/>
    <m/>
    <m/>
    <m/>
    <m/>
    <s v="Not Required"/>
    <m/>
    <m/>
    <m/>
    <m/>
    <m/>
    <m/>
    <m/>
    <m/>
    <m/>
    <m/>
    <m/>
    <m/>
    <m/>
    <s v="Y"/>
    <s v="MWQ1"/>
    <s v="N"/>
    <m/>
    <n v="44494"/>
    <m/>
    <m/>
    <m/>
    <m/>
    <m/>
    <m/>
    <m/>
    <m/>
    <m/>
    <m/>
    <m/>
    <m/>
    <m/>
    <m/>
    <m/>
    <m/>
    <s v=" "/>
    <x v="75"/>
    <s v="04:36:00"/>
    <n v="44480"/>
    <s v="04:19:00"/>
    <s v="FAS"/>
    <s v="Y"/>
    <s v="N"/>
    <n v="1491858"/>
    <s v="21-0128539"/>
    <m/>
    <s v="T005416765"/>
    <n v="122184065"/>
    <m/>
    <m/>
    <s v="PG&amp;E_1774_Ignition_20211011_2.jpg"/>
    <s v=" "/>
    <x v="1"/>
    <x v="0"/>
    <s v="Y"/>
    <s v="Y"/>
    <s v="N"/>
    <s v="On October 11, 2021 at 0419 hours, a PG&amp;E Troubleman was dispatched to the Alto 1125 12kV Distribution Circuit in the vicinity of Miller Ave and Park Terrace, Mill Valley in response to customer reports of hearing an explosion, flickering lights, and seeing a flash. Initial analysis indicates vegetation contact due to high winds caused the ignition. A live approximately 50' willow tree fell breaking one of three phases resulting in a primary wire down resulting in two small spot fires. The subject tree showed signs of extensive basil rot, white rot, and large fruiting bodies at the root collar. The subject tree was last inspected on March 31, 2021. The two ensuing spot fires were than 0.25 acres in size and was suppressed by Mill Valley Fire Department. On October 11, 2021, a PG&amp;E Hired Contract Crew replaced 60' #6 cu primary conductor."/>
    <s v="PG&amp;E"/>
    <s v="Vegetation"/>
    <m/>
    <s v="D"/>
    <s v="D"/>
    <s v="&lt;0.25"/>
    <s v="9x12 and 6x6"/>
    <m/>
    <m/>
    <m/>
    <m/>
    <s v="Vegetation"/>
    <s v="Contact from object"/>
    <s v="Weather - High Winds"/>
    <s v="Y"/>
    <s v="Overhead"/>
    <x v="0"/>
    <s v="Conductor - Primary"/>
    <s v="Conductor - Primary"/>
    <s v=" 042031125, 102235632"/>
    <s v=" "/>
    <x v="0"/>
    <n v="37.897281"/>
    <n v="-122.535389"/>
    <s v="Marin"/>
    <s v="ALTO 1125"/>
    <n v="12000"/>
    <s v="ALTO 1125CB"/>
    <x v="1"/>
    <s v="Mill Valley FD"/>
    <s v="Urban"/>
    <s v="Brush fuel model"/>
    <m/>
    <s v="N"/>
    <m/>
    <s v="Vegetation in Marin"/>
    <m/>
    <m/>
    <s v="N"/>
    <s v="N"/>
    <m/>
    <m/>
    <s v="2021-10-12"/>
    <n v="37.896720899999998"/>
    <n v="-122.5353506"/>
    <n v="44481"/>
    <s v="TrunkFail"/>
    <s v="Large willow with extensive basal rot failed, with high winds, into lines and cause 1 phase of primary to come down."/>
    <s v="WILL"/>
    <n v="50"/>
    <n v="39"/>
    <n v="35"/>
    <s v="Slight"/>
    <s v="Severe"/>
    <s v="N"/>
    <n v="1"/>
    <m/>
    <s v="Creek"/>
    <s v="D"/>
    <s v="Triangle"/>
    <s v="BareWire"/>
    <m/>
    <s v="  "/>
    <s v="NORTH BAY"/>
    <s v="SNRAFAEL"/>
    <s v="04:36"/>
    <n v="44480"/>
    <s v="1491858"/>
    <s v="T005416765"/>
    <n v="59"/>
    <s v="VALLEY CIR"/>
    <m/>
    <n v="37.897469999999998"/>
    <n v="-122.53272"/>
    <s v="N2TJWTL"/>
    <m/>
    <n v="42031125"/>
    <s v="2021/10/11 07:07:59"/>
    <n v="9190"/>
    <m/>
    <s v="AXS-DOGS XSTR-SYCAMORE PWR-I CUSTOMER SAW FLASH ALSO HEARD EXPLOSION"/>
    <s v="N"/>
    <m/>
    <m/>
    <m/>
    <m/>
    <m/>
    <m/>
    <m/>
    <m/>
    <m/>
    <m/>
    <s v="Y"/>
    <m/>
    <m/>
    <m/>
    <m/>
    <m/>
    <m/>
    <m/>
    <s v="Tree fell breaking one of three phases, tree crew to cut the rest of the tree an"/>
    <m/>
    <m/>
    <m/>
    <m/>
    <s v="Overhead"/>
    <m/>
    <m/>
    <m/>
    <m/>
    <m/>
    <s v="TREE-FELL INTO LINE"/>
    <s v="CONDUCTOR, OVERHEAD"/>
    <m/>
    <s v="  "/>
    <s v="Unplanned"/>
    <s v="North Bay"/>
    <s v="North Bay"/>
    <s v="042031125, ALTO-1125"/>
    <s v="21-0128539"/>
    <s v="Unplanned"/>
    <s v="Clear;32-90 F"/>
    <s v="68"/>
    <s v="24072"/>
    <s v="YES"/>
    <s v="Line to Ground"/>
    <s v="Sustained"/>
    <s v="No"/>
    <s v="7525"/>
    <s v="OH"/>
    <s v="Fuse"/>
    <s v="1491858"/>
    <s v="Conductor, Overhead, Broken, wire on ground"/>
    <m/>
    <m/>
    <m/>
    <s v="N/E CORNER SYCAMORE AVE &amp; VALLEY CIRCLE, MILL VALLEY"/>
    <s v="TURMEL, JOEL 415-299-4832: IRO 397 Miller ave"/>
    <m/>
    <m/>
    <m/>
    <m/>
    <m/>
    <m/>
    <m/>
    <m/>
    <m/>
    <m/>
    <m/>
    <m/>
    <m/>
    <m/>
    <m/>
    <m/>
    <m/>
    <m/>
    <m/>
    <m/>
    <m/>
    <m/>
    <m/>
    <m/>
  </r>
  <r>
    <n v="1762"/>
    <s v="TLAL"/>
    <s v="3 - QC Complete"/>
    <n v="44484"/>
    <n v="44617"/>
    <s v="[Privileged &amp; Confidential - At the Direction of Counsel -Level 2] Dead pine tree fell into overhead circuit. The ensuing fire was 0.25 - 10 acres in size. EC 122187358 created for tree removal. This was not in or near a burn scar but is on a fast trip circuit, CPZ is CAMBRIA1102CB. No pre existing tags found for SAP Pole ID: 101855339. Weather is reported as &quot;Strong Storm Winds&quot;. This information is preliminary."/>
    <s v="\\fxshare-nas05\quotashare-fs01\ESA\5 - Ignition Tracking\2021_Ignition_QC_Folders\20211011_1493629_21-0128985_nan_T005418328"/>
    <s v=" "/>
    <m/>
    <m/>
    <m/>
    <m/>
    <s v="M5FZ (Exponent)"/>
    <s v="Complete"/>
    <s v="Not Required"/>
    <m/>
    <s v="Not Required"/>
    <s v="Not Required"/>
    <m/>
    <m/>
    <m/>
    <m/>
    <m/>
    <m/>
    <m/>
    <s v="Complete"/>
    <s v="Trunk (Decay, Defect, Cavity)"/>
    <m/>
    <m/>
    <m/>
    <m/>
    <m/>
    <m/>
    <m/>
    <m/>
    <m/>
    <m/>
    <m/>
    <m/>
    <s v="Y"/>
    <m/>
    <s v="Y"/>
    <m/>
    <m/>
    <n v="44532"/>
    <m/>
    <m/>
    <m/>
    <m/>
    <m/>
    <m/>
    <m/>
    <m/>
    <m/>
    <m/>
    <m/>
    <m/>
    <m/>
    <m/>
    <m/>
    <s v=" "/>
    <x v="75"/>
    <s v="13:48:00"/>
    <n v="44480"/>
    <s v="13:40:00"/>
    <s v="FAS"/>
    <s v="N"/>
    <s v="N"/>
    <n v="1493629"/>
    <s v="21-0128985"/>
    <m/>
    <s v="T005418328, T005418327, T005418326"/>
    <n v="122187358"/>
    <m/>
    <m/>
    <s v="PG&amp;E_1762_Ignition_20211011_4.JPG"/>
    <s v=" "/>
    <x v="1"/>
    <x v="0"/>
    <s v="Y"/>
    <s v="Y"/>
    <s v="N"/>
    <s v="On October 11, 2021 at 1414 hours, PG&amp;E Troublemen patrolled the Cambria 1102 Distribution Circuit number 182771102, Tier 2 High Fire Threat District (HFTD) State Responsibility Area (SRA) near Washburn Campground and Gordon Creek Road, owned by California State Park and listed address as 500 San Simeon Creek Road, Cambria, CA 93428. They observed the circuit breaker 1102/2 open, the Cooper 800cc 3-phase double-potential Nova vacuum line recloser W50 (SAP Eqp ID 40334543, Serial CP571365634, Material 343109) in an open status, a fallen dead tree six spans on the source side of the overhead 3-phase fuse 10283 (PT-75, Link FT, 15A) near the PG&amp;E owned 40' class-4 Douglas Fir wood pole (SAP Eqp ID 101855339, Baxco, Mfr. Year 1964), and a brush fire. Initial analysis indicates the ignition was caused by a 35' tall 13&quot; DBH dead Monterey Pine tree that partially failed 10' up the trunk in the high winds, fell into, and landed midspan on all three phrases of 1/0 copper primary overhead conductor, which then locked the Cambria 1102 circuit out, to which resulted in arcs and sparked an approximately 1-2 acre brush fire southeast of the fault location. Cal Fire responded to and extinguished the Gordon Fire. The causal tree was previously identified as dead or dying during the last patrol cycle and it was listed for an FP-major B, where the tree was set to be topped to miss all facilities in the event of failure. The tree work was delayed due to a required State Parks environmental review that was approved on September 17, 2021, as well as the awaited permission approval for tree crews to conduct tree work on San Simeon State Park. The 260-minute outage affected 1,223 customers. The EC A-Tag 122187358 was submitted for the tree remediation. The line was returned to service on October 12, 2021. The November 24, 2008 inspection of the nearby incident pole, noted insect or animal damage at that time. The incident area is known to contain Kellogg's Horkelia Cuneata var. Sericea, which is a native perennial herb listed on the California Dept of Fish and Game (CDFG) Species of Concern list. It is also known to inhabit California Re-legged frogs, which makes the area a US Fish &amp; Wildlife Service Critical Habitat as of March 17, 2010. The area is within a proposed multi-region Habitat Conservation Plan (HCP). This information is preliminary."/>
    <s v="PG&amp;E"/>
    <s v="Vegetation"/>
    <m/>
    <s v="D"/>
    <s v="D"/>
    <s v="0.26-9.99"/>
    <m/>
    <m/>
    <m/>
    <m/>
    <m/>
    <s v="Vegetation"/>
    <s v="Contact from object"/>
    <s v="Weather - High Winds"/>
    <s v="Y"/>
    <s v="Overhead"/>
    <x v="0"/>
    <s v="Conductor - Primary"/>
    <m/>
    <s v=" 182771102, 101855339"/>
    <s v=" "/>
    <x v="1"/>
    <n v="35.594217999999998"/>
    <n v="-121.11610400000001"/>
    <s v="San Luis Obispo"/>
    <s v="CAMBRIA 1102"/>
    <n v="12000"/>
    <s v="CAMBRIA 1102CB"/>
    <x v="1"/>
    <s v="Cal Fire"/>
    <s v="Hardwood Woodland"/>
    <s v="Timber fuel model"/>
    <m/>
    <s v="N"/>
    <m/>
    <s v="Gordon"/>
    <n v="508"/>
    <m/>
    <s v="N"/>
    <s v="N"/>
    <m/>
    <m/>
    <s v="2021-10-12"/>
    <n v="35.594130999999997"/>
    <n v="-121.116319"/>
    <n v="44481"/>
    <s v="TrunkFail"/>
    <s v="Evidence of Monterey pine trunk failure towards primary conductors at fault location. Small fire occurred just Southeast of the fault location and was approx. 1-2 acres in size. Monterey pine was identified as dead / dying during the last patrol cycle and listed for top to miss. Work on tree had been delayed due to environmental review required for State Parks and getting access to State Parks. No further work needed on causal tree however two additional pines will be topped to miss by 10/22"/>
    <s v="PINM"/>
    <n v="41"/>
    <n v="12"/>
    <n v="21"/>
    <s v="None"/>
    <s v="Severe"/>
    <s v="Y"/>
    <n v="1"/>
    <m/>
    <s v="Ridge"/>
    <s v="D"/>
    <s v="CrossArm"/>
    <s v="BareWire"/>
    <m/>
    <s v="  "/>
    <s v="EAST BAY"/>
    <s v="SAN LUIS OBISPO 01"/>
    <s v="13:48"/>
    <n v="44480"/>
    <s v="1493629"/>
    <s v="T005418328"/>
    <n v="5270"/>
    <s v="GUILDFORD DR"/>
    <s v="CAMBRIA"/>
    <n v="35.600380000000001"/>
    <n v="-121.11529"/>
    <s v="L1TDEKF"/>
    <s v="KNUTSON, DUSTIN"/>
    <n v="18277"/>
    <s v="20211011 18:43"/>
    <n v="9002"/>
    <n v="1"/>
    <s v="DEAD PINE TREE FELL INTO THE MAIN LINE AND STARTED A 1/2 ACRE FIRE. CAL FIRE NUMBER F21CASLU014773. PATROLLED EVERYTHING ELSE BUT TAP 793713 AND CLOSED BACK IN. REMAINING TAP WILL BE FLOWN IN AM BY HELICOPTER PATROL."/>
    <s v="Y"/>
    <m/>
    <m/>
    <s v="35.5724733,-121.1096267,23.000000,3D"/>
    <n v="35.593694999999997"/>
    <n v="-121.116714"/>
    <s v="500 SAN SIMEON CREEK RD NEAR WASHBURN CAMP GROUND"/>
    <s v="CAL FIRE"/>
    <m/>
    <s v="N"/>
    <s v="Y"/>
    <m/>
    <s v="Storm Wind"/>
    <m/>
    <s v="State Forest"/>
    <m/>
    <s v="Strong"/>
    <m/>
    <s v="Vegetation"/>
    <m/>
    <s v="0.25 - 10 Acres"/>
    <m/>
    <s v="Cal Fire"/>
    <m/>
    <s v="Overhead"/>
    <m/>
    <s v="N"/>
    <m/>
    <m/>
    <m/>
    <s v="TREE-FELL INTO LINE"/>
    <s v="CONDUCTOR, OVERHEAD"/>
    <s v="N"/>
    <s v="  "/>
    <s v="Unplanned"/>
    <s v="Los Padres"/>
    <s v="SLO"/>
    <s v="182771102, CAMBRIA-1102"/>
    <s v="21-0128985"/>
    <s v="Unplanned"/>
    <s v="Clear;32-90 F"/>
    <s v="1223"/>
    <s v="316151"/>
    <s v="YES"/>
    <s v="Line to Line"/>
    <s v="Sustained"/>
    <s v="No"/>
    <s v="1102/2"/>
    <s v="OH"/>
    <s v="Circuit Breaker"/>
    <s v="1493629"/>
    <s v="Conductor, Overhead, Normal"/>
    <s v="A,B TIME OC"/>
    <m/>
    <m/>
    <s v="CAMBRIA SUB"/>
    <s v="6 SPANS SOURCE SIDE OF 10283"/>
    <s v="SW 14141 OPEN (DMS# 1493136)"/>
    <m/>
    <m/>
    <m/>
    <m/>
    <m/>
    <m/>
    <m/>
    <m/>
    <m/>
    <m/>
    <m/>
    <m/>
    <m/>
    <m/>
    <m/>
    <m/>
    <m/>
    <m/>
    <m/>
    <m/>
    <m/>
    <m/>
    <m/>
  </r>
  <r>
    <n v="1995"/>
    <s v="TLAL"/>
    <s v="3 - QC Complete"/>
    <n v="44498"/>
    <n v="44617"/>
    <s v="Duplicate of Index # 1783 &gt; Tree fell through service. Potential cause could be due to high winds. The fire size is unknown. This information is preliminary. FOID: 7391297600 (T1HK); Meter Badge #: 1007092311; Meter Location: 36.69947, -120.475252; County: Fresno; Division: Yosemite"/>
    <s v="\\fxshare-nas05\quotashare-fs01\ESA\5 - Ignition Tracking\2021_Ignition_QC_Folders\20211011_nan_nan_nan_7391297600"/>
    <s v=" "/>
    <m/>
    <m/>
    <m/>
    <m/>
    <m/>
    <s v="Not In Scope"/>
    <m/>
    <m/>
    <m/>
    <m/>
    <m/>
    <m/>
    <m/>
    <m/>
    <m/>
    <m/>
    <m/>
    <m/>
    <m/>
    <m/>
    <m/>
    <m/>
    <m/>
    <m/>
    <m/>
    <m/>
    <m/>
    <m/>
    <m/>
    <m/>
    <m/>
    <m/>
    <m/>
    <m/>
    <m/>
    <m/>
    <m/>
    <m/>
    <m/>
    <m/>
    <m/>
    <m/>
    <m/>
    <m/>
    <m/>
    <m/>
    <m/>
    <m/>
    <s v="T1HK"/>
    <m/>
    <m/>
    <m/>
    <s v=" "/>
    <x v="75"/>
    <s v="15:55:00"/>
    <m/>
    <m/>
    <s v="FAS"/>
    <s v="N"/>
    <s v="Y"/>
    <m/>
    <m/>
    <m/>
    <n v="7391297600"/>
    <m/>
    <m/>
    <m/>
    <m/>
    <s v=" "/>
    <x v="0"/>
    <x v="1"/>
    <s v="N"/>
    <s v="N"/>
    <s v="N"/>
    <s v="Duplicate of index # 1783"/>
    <s v="PG&amp;E"/>
    <s v="Vegetation"/>
    <m/>
    <s v="D"/>
    <m/>
    <s v="0.26-9.99"/>
    <m/>
    <m/>
    <m/>
    <m/>
    <m/>
    <s v="Duplicate"/>
    <m/>
    <m/>
    <m/>
    <s v="Overhead"/>
    <x v="3"/>
    <s v="Service Drop"/>
    <m/>
    <m/>
    <s v=" "/>
    <x v="0"/>
    <n v="36.698084999999999"/>
    <n v="-120.462312"/>
    <s v="Fresno"/>
    <s v="MENDOTA 1104"/>
    <n v="12000"/>
    <s v="MENDOTA 1104CB"/>
    <x v="0"/>
    <s v="Unknown"/>
    <s v="Agriculture"/>
    <m/>
    <m/>
    <s v="N"/>
    <m/>
    <m/>
    <m/>
    <m/>
    <s v="N"/>
    <s v="N"/>
    <m/>
    <m/>
    <s v="2021-10-12"/>
    <m/>
    <m/>
    <m/>
    <m/>
    <m/>
    <m/>
    <m/>
    <m/>
    <m/>
    <m/>
    <m/>
    <m/>
    <m/>
    <m/>
    <m/>
    <m/>
    <m/>
    <m/>
    <m/>
    <s v="  "/>
    <s v="YOSEMITE"/>
    <s v="LOS BANOS 02"/>
    <m/>
    <n v="44489"/>
    <m/>
    <s v="7391297600"/>
    <s v="37760"/>
    <s v="W ANNADALE AVE # 132E"/>
    <s v="MENDOTA"/>
    <n v="36.698084999999999"/>
    <n v="-120.462312"/>
    <s v="T1HK"/>
    <s v="HEADINGS, THOMAS"/>
    <n v="252311104"/>
    <m/>
    <n v="2640"/>
    <n v="1"/>
    <s v="Field Remarks: TREE FELL THROUGH SERVICE CAUSING SMALL GRASS FIRE. CUSTOMER NEEDS TO REPAIR WEATHERHEAD BEFORE THE RECONNECT.; Dispatcher Remarks: nan; Office Remarks: GIVE TO TMAN HEADINGS - NO RESP PARTY ON THIS ACCOUNT"/>
    <m/>
    <m/>
    <m/>
    <m/>
    <m/>
    <m/>
    <m/>
    <m/>
    <m/>
    <m/>
    <m/>
    <m/>
    <m/>
    <m/>
    <m/>
    <m/>
    <m/>
    <m/>
    <m/>
    <m/>
    <m/>
    <m/>
    <m/>
    <m/>
    <m/>
    <m/>
    <m/>
    <m/>
    <m/>
    <m/>
    <m/>
    <m/>
    <m/>
    <s v="  "/>
    <m/>
    <m/>
    <m/>
    <m/>
    <m/>
    <m/>
    <m/>
    <m/>
    <m/>
    <m/>
    <m/>
    <m/>
    <m/>
    <m/>
    <m/>
    <m/>
    <m/>
    <m/>
    <m/>
    <m/>
    <m/>
    <m/>
    <m/>
    <m/>
    <m/>
    <m/>
    <m/>
    <m/>
    <m/>
    <m/>
    <m/>
    <m/>
    <m/>
    <m/>
    <m/>
    <m/>
    <m/>
    <m/>
    <m/>
    <m/>
    <m/>
    <m/>
    <m/>
    <m/>
    <m/>
    <m/>
    <m/>
  </r>
  <r>
    <n v="1792"/>
    <s v="DLY6"/>
    <s v="3 - QC Complete"/>
    <n v="44510"/>
    <n v="44617"/>
    <s v="Pole fire, bird guard burned off top insulators (POLE NO. 479P40805230). Potential cause could be due to tracking. Troubleman notes that there was a foggy drizzle in the morning. The fire size is unknown. This information is preliminary."/>
    <s v="\\fxshare-nas05\quotashare-fs01\ESA\5 - Ignition Tracking\2021_Ignition_QC_Folders\20211011_TR8683032_nan_nan_T005416791"/>
    <s v=" "/>
    <s v="N"/>
    <s v=" "/>
    <s v=" "/>
    <s v=" "/>
    <m/>
    <s v="Not In Scope"/>
    <s v=" "/>
    <s v=" "/>
    <s v=" "/>
    <s v=" "/>
    <m/>
    <m/>
    <m/>
    <m/>
    <m/>
    <m/>
    <m/>
    <s v=" "/>
    <s v=" "/>
    <m/>
    <m/>
    <m/>
    <m/>
    <m/>
    <m/>
    <m/>
    <m/>
    <m/>
    <m/>
    <m/>
    <m/>
    <m/>
    <m/>
    <m/>
    <m/>
    <m/>
    <m/>
    <m/>
    <s v="N"/>
    <s v=" "/>
    <s v=" "/>
    <s v=" "/>
    <s v=" "/>
    <s v=" "/>
    <s v=" "/>
    <s v="N"/>
    <s v=" "/>
    <s v=" "/>
    <s v=" "/>
    <s v=" "/>
    <s v=" "/>
    <s v=" "/>
    <s v=" "/>
    <x v="75"/>
    <s v="05:48:00"/>
    <m/>
    <m/>
    <s v="FAS"/>
    <s v="Y"/>
    <s v="N"/>
    <s v="TR8683032"/>
    <s v=" "/>
    <s v=" "/>
    <s v="T005416791"/>
    <s v="122196538, 122184130"/>
    <m/>
    <s v=" "/>
    <m/>
    <s v=" "/>
    <x v="0"/>
    <x v="0"/>
    <s v="N"/>
    <s v="N"/>
    <s v="N"/>
    <s v="On October 11, 2021 at 5:48 hours, a PG&amp;E Troubleman was dispatched to the Santa Maria 1105 12kV Distribution Circuit on North Blosser Road in Santa Maria in response to a pole fire. Initial analysis indicates tracking caused the ignition.  The insulator caught fire which melted the bird guard on the recloser.  The ensuing fire was contained to equipment on the pole and it is unknown who suppressed the fire.  Two priority B tags were created to replace the bird guard and relcoser."/>
    <s v="PG&amp;E"/>
    <s v="Other"/>
    <s v="Insulator on Recloser "/>
    <s v="D"/>
    <s v="D"/>
    <s v="Structure-PG&amp;E only"/>
    <s v="Bird Guard burnt off top insulators "/>
    <s v=" "/>
    <s v=" "/>
    <s v=" "/>
    <s v=" "/>
    <s v="Contamination"/>
    <s v="Contamination"/>
    <s v="Tracking"/>
    <s v="Y"/>
    <s v="Overhead"/>
    <x v="0"/>
    <s v="Recloser"/>
    <s v="Bird Guard, Recloser"/>
    <n v="101922062"/>
    <s v=" "/>
    <x v="0"/>
    <n v="34.974029000000002"/>
    <n v="-120.45352099999999"/>
    <s v="Santa Barbara"/>
    <s v="SANTA MARIA 1105"/>
    <n v="12000"/>
    <s v=" SANTA MARIA 1105CB"/>
    <x v="0"/>
    <s v="Unknown"/>
    <s v="Herbaceous"/>
    <s v="Fire-resistive fuel bed"/>
    <s v="Ag field Dirt Road"/>
    <s v="N"/>
    <s v=" "/>
    <s v=" "/>
    <m/>
    <m/>
    <s v="N"/>
    <s v="N"/>
    <s v=" "/>
    <s v=" "/>
    <s v="2021-11-12"/>
    <m/>
    <m/>
    <m/>
    <m/>
    <m/>
    <m/>
    <m/>
    <m/>
    <m/>
    <m/>
    <m/>
    <m/>
    <m/>
    <m/>
    <m/>
    <m/>
    <m/>
    <m/>
    <m/>
    <m/>
    <s v="LOS PADRES"/>
    <s v="SANTA MARIA 02"/>
    <m/>
    <s v="20211011 05:48"/>
    <s v="TR8683032"/>
    <s v="T005416791"/>
    <s v="UNKNOWN"/>
    <s v="BLOSSER"/>
    <s v="SANTA MARIA"/>
    <s v=" "/>
    <s v=" "/>
    <s v="MML6"/>
    <s v="LANDEROS, MARIO"/>
    <s v=" "/>
    <n v="9111"/>
    <m/>
    <s v="Field Remarks: bird guard burn off top inslatirs of # 1 and 3 phases have melted off foggy drizzle earley moring pin# 309246; Dispatcher Remarks: nan; Office Remarks: AXS-OK PD ONSITE/STANDING BY. POLE NO. 479P40805230 ON FIRE. PLEASE MAKE SAFE ETA PLZ. "/>
    <s v=" "/>
    <s v=" "/>
    <s v=" "/>
    <s v=" "/>
    <s v=" "/>
    <s v=" "/>
    <s v=" "/>
    <s v=" "/>
    <s v=" "/>
    <s v=" "/>
    <s v=" "/>
    <s v=" "/>
    <s v=" "/>
    <s v=" "/>
    <s v=" "/>
    <s v=" "/>
    <s v=" "/>
    <s v=" "/>
    <s v=" "/>
    <s v=" "/>
    <s v=" "/>
    <s v=" "/>
    <s v=" "/>
    <s v=" "/>
    <s v=" "/>
    <s v=" "/>
    <s v=" "/>
    <s v=" "/>
    <s v=" "/>
    <s v=" "/>
    <s v="OVERHEAD"/>
    <s v="RECLOSER"/>
    <s v=" "/>
    <s v=" "/>
    <s v=" "/>
    <s v=" "/>
    <s v=" "/>
    <s v=" "/>
    <s v=" "/>
    <s v=" "/>
    <s v=" "/>
    <s v=" "/>
    <s v=" "/>
    <s v=" "/>
    <s v=" "/>
    <s v=" "/>
    <s v=" "/>
    <s v=" "/>
    <s v=" "/>
    <s v=" "/>
    <s v=" "/>
    <s v=" "/>
    <s v=" "/>
    <s v=" "/>
    <s v=" "/>
    <s v=" "/>
    <s v=" "/>
    <s v=" "/>
    <s v=" "/>
    <s v=" "/>
    <s v=" "/>
    <s v=" "/>
    <s v=" "/>
    <s v=" "/>
    <s v=" "/>
    <s v=" "/>
    <s v=" "/>
    <s v=" "/>
    <s v=" "/>
    <s v=" "/>
    <s v=" "/>
    <s v=" "/>
    <s v=" "/>
    <s v=" "/>
    <s v=" "/>
    <s v=" "/>
    <s v=" "/>
    <s v=" "/>
    <s v=" "/>
    <s v=" "/>
    <s v=" "/>
    <m/>
  </r>
  <r>
    <n v="1791"/>
    <s v="MXX7"/>
    <s v="3 - QC Complete"/>
    <n v="44484"/>
    <n v="44617"/>
    <s v="Tree branch fell into line. Potential cause could be due to high winds. The fire size is unknown. This information is preliminary. [10/15/2021 UPDATE: I talked to the troubleman and it looks like there was no fire for this incident. The customer probably just saw a flash but nothing caught on fire. This information is preliminary.]"/>
    <s v="\\fxshare-nas05\quotashare-fs01\ESA\5 - Ignition Tracking\2021_Ignition_QC_Folders\20211011_1491805_nan_nan_T005416740"/>
    <s v=" "/>
    <m/>
    <s v="MXX7"/>
    <s v="Changed Outage Time to match Outage Start in FAS. Changed Reviewer Notes to say that there was no fire. Changed BD-BG to No. Changed Fire Size, Suspected Initiating Event  and Fire Suppressing Agency to No Fire."/>
    <n v="44484"/>
    <m/>
    <s v="Not In Scope"/>
    <m/>
    <m/>
    <m/>
    <m/>
    <m/>
    <m/>
    <m/>
    <m/>
    <m/>
    <m/>
    <m/>
    <m/>
    <m/>
    <m/>
    <m/>
    <m/>
    <m/>
    <m/>
    <m/>
    <m/>
    <m/>
    <m/>
    <m/>
    <m/>
    <m/>
    <m/>
    <m/>
    <m/>
    <m/>
    <m/>
    <m/>
    <m/>
    <m/>
    <m/>
    <m/>
    <m/>
    <m/>
    <m/>
    <m/>
    <s v="Y"/>
    <n v="44484"/>
    <n v="44484"/>
    <s v="RMJD"/>
    <s v="rmjd@pge.com, 5303622230"/>
    <s v="I called Ryan and he said that there was no fire. The customer probably saw a flash and assumed there was a fire but nothing caught on fire."/>
    <m/>
    <s v=" "/>
    <x v="75"/>
    <s v="02:34:00"/>
    <n v="44480"/>
    <s v="02:31:00"/>
    <s v="FAS"/>
    <s v="N"/>
    <s v="N"/>
    <n v="1491805"/>
    <s v=" 21-0128519 "/>
    <m/>
    <s v="T005416740"/>
    <n v="122183876"/>
    <m/>
    <m/>
    <s v="No photo"/>
    <s v=" "/>
    <x v="0"/>
    <x v="1"/>
    <s v="N"/>
    <s v="N"/>
    <s v="N"/>
    <s v="No fire occurred. Tree branch fell into line, resulting in a wires down incident. No ignition as a result. This information is preliminary."/>
    <s v="Not PG&amp;E"/>
    <s v="Other"/>
    <m/>
    <s v="D"/>
    <m/>
    <s v="No Fire"/>
    <m/>
    <m/>
    <m/>
    <m/>
    <m/>
    <s v="No Fire"/>
    <m/>
    <m/>
    <m/>
    <s v="Overhead"/>
    <x v="1"/>
    <m/>
    <m/>
    <m/>
    <s v=" "/>
    <x v="0"/>
    <n v="39.1227645162"/>
    <n v="-121.5839617725"/>
    <s v="Yuba"/>
    <s v="MARYSVILLE 1103"/>
    <n v="12000"/>
    <s v="MARYSVILLE 1103CB"/>
    <x v="0"/>
    <s v="No Fire"/>
    <s v="Urban"/>
    <m/>
    <m/>
    <s v="N"/>
    <m/>
    <m/>
    <m/>
    <m/>
    <s v="N"/>
    <s v="Y"/>
    <s v="202110110600"/>
    <s v="202110130200"/>
    <s v="2021-10-12"/>
    <m/>
    <m/>
    <m/>
    <m/>
    <m/>
    <m/>
    <m/>
    <m/>
    <m/>
    <m/>
    <m/>
    <m/>
    <m/>
    <m/>
    <m/>
    <m/>
    <m/>
    <m/>
    <m/>
    <s v="  "/>
    <s v="EAST BAY"/>
    <s v="MARYSVILLE 03"/>
    <m/>
    <n v="44489"/>
    <s v="1491805"/>
    <s v="T005416740"/>
    <s v="842"/>
    <s v="CEDAR LN"/>
    <s v="OLIVEHURST"/>
    <n v="39.10971"/>
    <n v="-121.60775"/>
    <s v="RMJD"/>
    <s v="JOHNSON, RYAN"/>
    <n v="153781104"/>
    <m/>
    <n v="9002"/>
    <m/>
    <s v="Field Remarks: small branch fell on line and brought wire down, 1 phase 1 span 6 sol; Dispatcher Remarks: nan; Office Remarks: A:NO AXS ISSUES;X:FEATHER RIVER BLVD;R:DOWN POWER LINE ON FIRE, ACROSS FROM SCHOOL, PWR-NTRANSFORMER, ARCING AND EXPLOSION, "/>
    <m/>
    <m/>
    <m/>
    <m/>
    <m/>
    <m/>
    <m/>
    <m/>
    <m/>
    <m/>
    <m/>
    <m/>
    <m/>
    <m/>
    <m/>
    <m/>
    <m/>
    <m/>
    <m/>
    <m/>
    <m/>
    <m/>
    <m/>
    <m/>
    <m/>
    <m/>
    <m/>
    <m/>
    <m/>
    <m/>
    <s v="TREE-BRANCH FELL INTO LINE"/>
    <s v="CONDUCTOR, OVERHEAD"/>
    <m/>
    <s v="  "/>
    <m/>
    <m/>
    <m/>
    <m/>
    <m/>
    <m/>
    <m/>
    <m/>
    <m/>
    <m/>
    <m/>
    <m/>
    <m/>
    <m/>
    <m/>
    <m/>
    <m/>
    <m/>
    <m/>
    <m/>
    <m/>
    <m/>
    <m/>
    <m/>
    <m/>
    <m/>
    <m/>
    <m/>
    <m/>
    <m/>
    <m/>
    <m/>
    <m/>
    <m/>
    <m/>
    <m/>
    <m/>
    <m/>
    <m/>
    <m/>
    <m/>
    <m/>
    <m/>
    <m/>
    <m/>
    <m/>
    <m/>
  </r>
  <r>
    <n v="1790"/>
    <s v="DLY6"/>
    <s v="3 - QC Complete"/>
    <n v="44516"/>
    <n v="44617"/>
    <s v="Pole fire. According to ILIS, open wire secondary was down due to equipment failure. The fire size is unknown. This information is preliminary."/>
    <s v="\\fxshare-nas05\quotashare-fs01\ESA\5 - Ignition Tracking\2021_Ignition_QC_Folders\20211011_1495308_nan_nan_T005419921"/>
    <s v=" "/>
    <s v="Y"/>
    <s v="DLY6"/>
    <s v="LAT/LONG UPDATED "/>
    <n v="44508"/>
    <m/>
    <s v="Not In Scope"/>
    <s v=" "/>
    <s v=" "/>
    <s v=" "/>
    <s v=" "/>
    <m/>
    <m/>
    <m/>
    <m/>
    <m/>
    <m/>
    <m/>
    <s v=" "/>
    <s v=" "/>
    <m/>
    <m/>
    <m/>
    <m/>
    <m/>
    <m/>
    <m/>
    <m/>
    <m/>
    <m/>
    <m/>
    <m/>
    <m/>
    <m/>
    <m/>
    <m/>
    <m/>
    <m/>
    <m/>
    <s v="N"/>
    <s v=" "/>
    <s v=" "/>
    <s v=" "/>
    <s v=" "/>
    <s v=" "/>
    <s v=" "/>
    <s v="Y"/>
    <n v="44508"/>
    <m/>
    <s v="MKBG"/>
    <s v="MIKE BISSELL JR, 559/725-5017"/>
    <s v=" "/>
    <s v=" no call back "/>
    <s v=" "/>
    <x v="75"/>
    <s v="21:44:00"/>
    <n v="44480"/>
    <s v="13:08:00"/>
    <s v="FAS"/>
    <s v="Y"/>
    <s v="N"/>
    <n v="1495308"/>
    <s v="21-0129476"/>
    <s v=" "/>
    <s v="T005419921"/>
    <n v="122188327"/>
    <s v=" "/>
    <s v=" "/>
    <m/>
    <s v=" "/>
    <x v="0"/>
    <x v="0"/>
    <s v="Y"/>
    <s v="N"/>
    <s v="N"/>
    <s v="On October 11, 2021 at21:44 hours, a PG&amp;E Troubleman was dispatched to the Ashlan 2105, a 12kV Distribution Circuit on West Alamos Ave near North Warren Ave in Fresno in response to a pole fire and wires down. Initial analysis indicates equipment failure caused the ignition.  The cut out failed causing the secondary wires to disconnect and smolder.  As a result, six customers experienced a power outage.   A PG&amp;E Hired Contract Crew repaired the secondary wires and replaced the cut out on October 12, 2021."/>
    <s v="PG&amp;E"/>
    <s v="Other"/>
    <s v="Conductor"/>
    <s v="D"/>
    <s v="D"/>
    <s v="Structure-PG&amp;E only"/>
    <s v="Structure Only, Pole Fire "/>
    <s v=" "/>
    <s v=" "/>
    <s v=" "/>
    <s v=" "/>
    <s v="Equipment - PG&amp;E"/>
    <s v="All types of equipment / facility failure"/>
    <s v="Conductor failure-all"/>
    <s v="Y"/>
    <s v="Overhead"/>
    <x v="2"/>
    <s v="Conductor - Open Wire Secondary"/>
    <s v="Cut Out, Conductor - Secondary"/>
    <n v="100654520"/>
    <s v=" "/>
    <x v="0"/>
    <n v="36.805616200000003"/>
    <n v="-119.8290018"/>
    <s v="Fresno"/>
    <s v="ASHLAN 2105"/>
    <n v="12000"/>
    <s v=" ASHLAN AVE 2105CB "/>
    <x v="0"/>
    <s v="Unknown"/>
    <s v="Urban"/>
    <s v="Grass Fuel Model"/>
    <s v="dirt, but many dry leaves on ground "/>
    <s v="N"/>
    <s v=" "/>
    <s v=" "/>
    <m/>
    <m/>
    <s v="N"/>
    <s v="Y"/>
    <n v="202110000000"/>
    <n v="202110000000"/>
    <s v="2021-11-12"/>
    <m/>
    <m/>
    <m/>
    <m/>
    <m/>
    <m/>
    <m/>
    <m/>
    <m/>
    <m/>
    <m/>
    <m/>
    <m/>
    <m/>
    <m/>
    <m/>
    <m/>
    <m/>
    <m/>
    <m/>
    <s v="FRESNO"/>
    <s v="FRESNO 08"/>
    <m/>
    <s v="20211011 21:44"/>
    <n v="1495308"/>
    <s v="T005419921"/>
    <n v="4845"/>
    <s v="N WARREN AVE"/>
    <s v="FRESNO"/>
    <n v="36"/>
    <n v="-119.82902"/>
    <s v="MKBG"/>
    <s v="BISSELL, MIKE"/>
    <n v="252052105"/>
    <s v=" "/>
    <n v="9260"/>
    <m/>
    <s v="Field Remarks: found 1/0 open wire secondary down, made safe called for crew sent tag; Dispatcher Remarks: nan; Office Remarks: A:AXS LOCKED GATE , DOG INSIDE;X:UNKNOWN;R:POLE FIRE, SMELL BURNING ODOR ,POWER LINE DOWN, AXS LOCKED GATE , DOGS INSIDE, NO EME RGENCY PEOPLE ON SITE , NOBODY INJURED, PWR-Y"/>
    <s v=" "/>
    <s v=" "/>
    <s v=" "/>
    <s v=" "/>
    <s v=" "/>
    <s v=" "/>
    <s v=" "/>
    <s v=" "/>
    <s v=" "/>
    <s v=" "/>
    <s v=" "/>
    <s v=" "/>
    <s v=" "/>
    <s v=" "/>
    <s v=" "/>
    <s v=" "/>
    <s v=" "/>
    <s v=" "/>
    <s v=" "/>
    <s v=" "/>
    <s v=" "/>
    <s v=" "/>
    <s v=" "/>
    <s v=" "/>
    <s v=" "/>
    <s v=" "/>
    <s v=" "/>
    <s v=" "/>
    <s v=" "/>
    <s v=" "/>
    <s v="OVERHEAD"/>
    <s v="SERVICE CONDUCTOR"/>
    <s v=" "/>
    <s v=" "/>
    <s v=" "/>
    <s v=" "/>
    <s v=" "/>
    <s v=" "/>
    <s v=" "/>
    <s v=" "/>
    <s v=" "/>
    <s v=" "/>
    <s v=" "/>
    <s v=" "/>
    <s v=" "/>
    <s v=" "/>
    <s v=" "/>
    <s v=" "/>
    <s v=" "/>
    <s v=" "/>
    <s v=" "/>
    <s v=" "/>
    <s v=" "/>
    <s v=" "/>
    <s v=" "/>
    <s v=" "/>
    <s v=" "/>
    <s v=" "/>
    <s v=" "/>
    <s v=" "/>
    <s v=" "/>
    <s v=" "/>
    <s v=" "/>
    <s v=" "/>
    <s v=" "/>
    <s v=" "/>
    <s v=" "/>
    <s v=" "/>
    <s v=" "/>
    <s v=" "/>
    <s v=" "/>
    <s v=" "/>
    <s v=" "/>
    <s v=" "/>
    <s v=" "/>
    <s v=" "/>
    <s v=" "/>
    <s v=" "/>
    <s v=" "/>
    <s v=" "/>
    <s v=" "/>
  </r>
  <r>
    <n v="1789"/>
    <s v="CFMD"/>
    <s v="3 - QC Complete"/>
    <n v="44543"/>
    <n v="44617"/>
    <s v="Open wire neutral down due to wind according to the Notification in SAP database. Fire size is unknown. This information is preliminary."/>
    <s v="\\fxshare-nas05\quotashare-fs01\ESA\5 - Ignition Tracking\2021_Ignition_QC_Folders\20211011_1494437_nan_nan_T005419768"/>
    <s v=" "/>
    <s v="Y"/>
    <s v="CFMD "/>
    <s v="outage time"/>
    <m/>
    <m/>
    <s v="Not In Scope"/>
    <m/>
    <m/>
    <m/>
    <m/>
    <m/>
    <m/>
    <m/>
    <m/>
    <m/>
    <m/>
    <m/>
    <m/>
    <m/>
    <m/>
    <m/>
    <m/>
    <m/>
    <m/>
    <m/>
    <m/>
    <m/>
    <m/>
    <m/>
    <m/>
    <m/>
    <m/>
    <m/>
    <m/>
    <m/>
    <m/>
    <m/>
    <m/>
    <m/>
    <m/>
    <m/>
    <m/>
    <m/>
    <m/>
    <m/>
    <s v="Y"/>
    <n v="44543"/>
    <n v="44531"/>
    <s v="FWB3"/>
    <s v="831-212-2088"/>
    <m/>
    <m/>
    <s v=" "/>
    <x v="75"/>
    <s v="20:03:00"/>
    <n v="44480"/>
    <s v="20:03:00"/>
    <s v="FAS"/>
    <s v="Y"/>
    <s v="N"/>
    <n v="1494437"/>
    <m/>
    <m/>
    <s v="T005419768, T005418971"/>
    <n v="122188465"/>
    <n v="112842388"/>
    <m/>
    <m/>
    <s v=" "/>
    <x v="0"/>
    <x v="0"/>
    <s v="Y"/>
    <s v="N"/>
    <s v="N"/>
    <s v="No fire occurred. Troubleman confirmed no fire at this imcidentl "/>
    <s v="PG&amp;E"/>
    <s v="Vegetation"/>
    <m/>
    <s v="D"/>
    <m/>
    <s v="Unknown"/>
    <m/>
    <m/>
    <m/>
    <m/>
    <m/>
    <s v="Equipment - PG&amp;E"/>
    <s v="All types of equipment / facility failure"/>
    <s v="Weather - High Winds"/>
    <m/>
    <s v="Overhead"/>
    <x v="2"/>
    <s v="Conductor - Open Wire Secondary"/>
    <m/>
    <n v="100561882"/>
    <s v=" "/>
    <x v="0"/>
    <n v="37.38917"/>
    <n v="-121.82913000000001"/>
    <s v="Santa Clara"/>
    <s v="MC KEE 1103"/>
    <n v="12000"/>
    <s v="MC KEE 1103CB"/>
    <x v="0"/>
    <s v="Unknown"/>
    <s v="Urban"/>
    <m/>
    <m/>
    <s v="N"/>
    <m/>
    <m/>
    <m/>
    <m/>
    <s v="N"/>
    <s v="N"/>
    <m/>
    <m/>
    <s v="2021-10-12"/>
    <m/>
    <m/>
    <m/>
    <m/>
    <m/>
    <m/>
    <m/>
    <m/>
    <m/>
    <m/>
    <m/>
    <m/>
    <m/>
    <m/>
    <m/>
    <m/>
    <m/>
    <m/>
    <m/>
    <s v="  "/>
    <s v="SAN JOSE"/>
    <s v="SAN JOSE 04"/>
    <m/>
    <n v="44489"/>
    <s v="1494437"/>
    <s v="T005419768"/>
    <s v="780"/>
    <s v="GORDON AVE"/>
    <s v="SAN JOSE"/>
    <n v="37.38917"/>
    <n v="-121.82913000000001"/>
    <s v="FWB3"/>
    <s v="BRANDT, FRED"/>
    <n v="83531103"/>
    <m/>
    <n v="9002"/>
    <m/>
    <s v="Field Remarks: crew to replace open wire neutral to 780 Gordon Ave; Dispatcher Remarks: nan; Office Remarks: AXS-DOGS XSTR-PEPPER TREE/TOYON PWR-Y WIRE DOWN; POLE/POLE; ON DRIVEWAY/THINKS ITS A HOT LINE. FIRE NEARBY-CAN SMELL SMOKE; CALL  ELIZABETH"/>
    <m/>
    <m/>
    <m/>
    <m/>
    <m/>
    <m/>
    <m/>
    <m/>
    <m/>
    <m/>
    <m/>
    <m/>
    <m/>
    <m/>
    <m/>
    <m/>
    <m/>
    <m/>
    <m/>
    <m/>
    <m/>
    <m/>
    <m/>
    <m/>
    <m/>
    <m/>
    <m/>
    <m/>
    <m/>
    <m/>
    <s v="PATROL-FOUND NOTHING"/>
    <s v="SECONDARY"/>
    <m/>
    <s v="  "/>
    <m/>
    <m/>
    <m/>
    <m/>
    <m/>
    <m/>
    <m/>
    <m/>
    <m/>
    <m/>
    <m/>
    <m/>
    <m/>
    <m/>
    <m/>
    <m/>
    <m/>
    <m/>
    <m/>
    <m/>
    <m/>
    <m/>
    <m/>
    <m/>
    <m/>
    <m/>
    <m/>
    <m/>
    <m/>
    <m/>
    <m/>
    <m/>
    <m/>
    <m/>
    <m/>
    <m/>
    <m/>
    <m/>
    <m/>
    <m/>
    <m/>
    <m/>
    <m/>
    <m/>
    <m/>
    <m/>
    <m/>
  </r>
  <r>
    <n v="1788"/>
    <s v="P4K5"/>
    <s v="3 - QC Complete"/>
    <n v="44490"/>
    <n v="44617"/>
    <s v="Tree fell into line. Potential cause could be due to high winds. The fire size is unknown. This information is preliminary. 10/21/2021 - Troubleman said he observed no fire at the location"/>
    <s v="\\fxshare-nas05\quotashare-fs01\ESA\5 - Ignition Tracking\2021_Ignition_QC_Folders\20211011_1494381_nan_nan_T005419076"/>
    <s v=" "/>
    <m/>
    <s v="P4K5"/>
    <s v="Changed Fire Size, attribuatble to PG&amp;E assets, CPUC reportability, Suspected Initiating Event  and Fire Suppressing Agency to No Fire."/>
    <n v="44490"/>
    <m/>
    <s v="Not In Scope"/>
    <m/>
    <m/>
    <m/>
    <m/>
    <m/>
    <m/>
    <m/>
    <m/>
    <m/>
    <m/>
    <m/>
    <s v="Not Required"/>
    <m/>
    <m/>
    <m/>
    <m/>
    <m/>
    <m/>
    <m/>
    <m/>
    <m/>
    <m/>
    <m/>
    <m/>
    <m/>
    <m/>
    <m/>
    <m/>
    <m/>
    <m/>
    <m/>
    <m/>
    <m/>
    <m/>
    <m/>
    <m/>
    <m/>
    <m/>
    <m/>
    <s v="Y"/>
    <n v="44488"/>
    <s v="N"/>
    <s v="SAWH"/>
    <s v="209-597-0961"/>
    <s v="Left the troubleman a voicemail. Spoke to the troubleman on 10/21/2021 - he said that there was no fire on the premise, tree fell onto the line causing a wire down outage"/>
    <m/>
    <s v=" "/>
    <x v="75"/>
    <s v="16:50:00"/>
    <n v="44480"/>
    <s v="15:36:00"/>
    <s v="FAS"/>
    <s v="N"/>
    <s v="N"/>
    <n v="1494381"/>
    <s v="21-0129186"/>
    <m/>
    <s v="T005419074, T005419076"/>
    <s v="122188291, 122188290, 122188259"/>
    <s v="122167923, 122167922"/>
    <m/>
    <s v="No Photos"/>
    <s v=" "/>
    <x v="0"/>
    <x v="1"/>
    <s v="N"/>
    <s v="N"/>
    <s v="N"/>
    <s v="No fire occurred at this incident. (No ignition) A tree branch fell into line, that resulted in a wires down incident.  This information is preliminary."/>
    <s v="Not PG&amp;E"/>
    <s v="Vegetation"/>
    <m/>
    <s v="D"/>
    <s v="D"/>
    <s v="No Fire"/>
    <m/>
    <m/>
    <m/>
    <m/>
    <m/>
    <s v="No Fire"/>
    <m/>
    <m/>
    <m/>
    <s v="Overhead"/>
    <x v="0"/>
    <s v="Conductor - Primary"/>
    <m/>
    <s v="163191716,  103171496"/>
    <s v=" "/>
    <x v="0"/>
    <n v="37.737080040099997"/>
    <n v="-120.9499515469"/>
    <s v="Stanislaus"/>
    <s v="RIVERBANK 1716"/>
    <n v="17000"/>
    <s v="RIVERBANK 17169050"/>
    <x v="0"/>
    <s v="Unknown"/>
    <s v="Urban"/>
    <s v="Grass Fuel Model"/>
    <m/>
    <s v="N"/>
    <m/>
    <m/>
    <m/>
    <m/>
    <s v="N"/>
    <s v="Pending Data"/>
    <s v="Pending Data"/>
    <s v="Pending Data"/>
    <s v="2021-10-12"/>
    <m/>
    <m/>
    <m/>
    <m/>
    <m/>
    <m/>
    <m/>
    <m/>
    <m/>
    <m/>
    <m/>
    <m/>
    <m/>
    <m/>
    <m/>
    <m/>
    <m/>
    <m/>
    <m/>
    <s v=" "/>
    <s v="YOSEMITE"/>
    <s v="OAKDALE 01"/>
    <m/>
    <s v="20211011 16:50"/>
    <s v="1494381"/>
    <s v="T005419076"/>
    <s v="2512"/>
    <s v="TOPEKA ST"/>
    <s v="RIVERBANK"/>
    <n v="37.755519999999997"/>
    <n v="-120.94108"/>
    <s v="SAWH"/>
    <s v="WHITNEY, SCOTT"/>
    <n v="163191716"/>
    <m/>
    <n v="9190"/>
    <m/>
    <s v="Field Remarks: 3 spans too repair; Dispatcher Remarks: nan; Office Remarks: A:OK;X:JACKSON;R:AXS OK; FIRE AND WIRE DOWN. FIRE DEPARTMENT ON SCENE.TREE SPLIT AND FELL ON LINE CAUSING GRASS FIRE. POWER LINE S LAYING IN THE STREET. POLE TO POLE. CONTACT DELAYNE COKER."/>
    <m/>
    <m/>
    <m/>
    <m/>
    <m/>
    <m/>
    <m/>
    <m/>
    <m/>
    <m/>
    <m/>
    <m/>
    <m/>
    <m/>
    <m/>
    <m/>
    <m/>
    <m/>
    <m/>
    <m/>
    <m/>
    <m/>
    <m/>
    <m/>
    <m/>
    <m/>
    <m/>
    <m/>
    <m/>
    <m/>
    <s v="TREE-BRANCH FELL INTO LINE"/>
    <s v="CONDUCTOR, OVERHEAD"/>
    <m/>
    <s v=" "/>
    <m/>
    <m/>
    <m/>
    <m/>
    <m/>
    <m/>
    <m/>
    <m/>
    <m/>
    <m/>
    <m/>
    <m/>
    <m/>
    <m/>
    <m/>
    <m/>
    <m/>
    <m/>
    <m/>
    <m/>
    <m/>
    <m/>
    <m/>
    <m/>
    <m/>
    <m/>
    <m/>
    <m/>
    <m/>
    <m/>
    <m/>
    <m/>
    <m/>
    <m/>
    <m/>
    <m/>
    <m/>
    <m/>
    <m/>
    <m/>
    <m/>
    <m/>
    <m/>
    <m/>
    <m/>
    <m/>
    <m/>
  </r>
  <r>
    <n v="1787"/>
    <s v="DLY6"/>
    <s v="3 - QC Complete"/>
    <n v="44522"/>
    <n v="44617"/>
    <s v="Wire down. Potential cause could be due to high winds. OIS notes that there was a storm. Fire size is unknown. This information is preliminary."/>
    <s v="\\fxshare-nas05\quotashare-fs01\ESA\5 - Ignition Tracking\2021_Ignition_QC_Folders\20211011_1494291_nan_nan_T005419017"/>
    <s v=" "/>
    <s v="N"/>
    <s v=" "/>
    <s v=" "/>
    <s v=" "/>
    <m/>
    <s v="Not In Scope"/>
    <s v=" "/>
    <s v=" "/>
    <s v=" "/>
    <s v=" "/>
    <m/>
    <m/>
    <m/>
    <m/>
    <m/>
    <m/>
    <m/>
    <s v=" "/>
    <s v=" "/>
    <m/>
    <m/>
    <m/>
    <m/>
    <m/>
    <m/>
    <m/>
    <m/>
    <m/>
    <m/>
    <m/>
    <m/>
    <m/>
    <m/>
    <m/>
    <m/>
    <m/>
    <m/>
    <m/>
    <s v="N"/>
    <s v=" "/>
    <s v=" "/>
    <s v=" "/>
    <s v=" "/>
    <s v=" "/>
    <s v=" "/>
    <s v="Y"/>
    <n v="44509"/>
    <s v=" 11/10/2021"/>
    <s v="M2M2"/>
    <s v="MIKE MCBRIDE 559/362-2433"/>
    <s v="WAS IT A FUSE, OR VEG THAT CONTRIBUTED.  HIGH WINDS.  11/12/2021  cannot locate a notif or pm, b tag submitted per foreman into compliance dept "/>
    <m/>
    <s v=" "/>
    <x v="75"/>
    <s v="15:51:00"/>
    <n v="44480"/>
    <s v="15:43:00"/>
    <s v="FAS"/>
    <s v="Y"/>
    <s v="N"/>
    <s v="1494291, 1494290"/>
    <s v="21-0129421"/>
    <s v=" "/>
    <s v="T005419017, T005418825, T0055418830"/>
    <s v=" "/>
    <s v=" "/>
    <s v=" "/>
    <s v="PG&amp;E_1787_Ignition_20211110_4.jpeg"/>
    <s v=" "/>
    <x v="1"/>
    <x v="0"/>
    <s v="Y"/>
    <s v="Y"/>
    <s v="N"/>
    <s v="On October 11, 2021 at 15:51 hours, a PG&amp;E Troubleman was dispatched to the Catlett 1105, a 12kV Distribution Circuit on Levee Road, near Garden Highway in Nicolaus for a wire down and reports of a fire.  Initial analysis indicates equipment failure caused the ignition. The high winds in the area caused the conductor to fail, falling to the ground and igniting a section of dry grass along the levee.  There were 28 customers who experienced a power outage associated with this ignition.  The ensuing fire was 0.26-9.99 acres in size and it is unknown who suppressed the fire.  A PG&amp;E Crew repaired the conductor and lightning arrestor on October 11, 2021."/>
    <s v="PG&amp;E"/>
    <s v="Vegetation"/>
    <m/>
    <s v="D"/>
    <s v="D"/>
    <s v="0.26-9.99"/>
    <s v="Small grass fire near base of pole that ignitied dry grass around levee "/>
    <s v=" "/>
    <s v=" "/>
    <s v=" "/>
    <s v=" "/>
    <s v="Equipment - PG&amp;E"/>
    <s v="Weather"/>
    <s v="Weather - High Winds"/>
    <s v="N"/>
    <s v="Overhead"/>
    <x v="0"/>
    <s v="Conductor - Primary"/>
    <s v="Lightning Arrestor, Conductor"/>
    <n v="101296635"/>
    <s v=" "/>
    <x v="0"/>
    <n v="38.793669999999999"/>
    <n v="-121.59172"/>
    <s v="Sutter"/>
    <s v="CATLETT 1105"/>
    <n v="12000"/>
    <s v=" CATLETT 110590956 "/>
    <x v="0"/>
    <s v="Unknown"/>
    <s v="Hardwood Woodland"/>
    <s v="Grass Fuel Model"/>
    <m/>
    <s v="N"/>
    <s v=" "/>
    <s v=" "/>
    <m/>
    <m/>
    <s v="N"/>
    <s v="Y"/>
    <n v="202000000000"/>
    <n v="202000000000"/>
    <s v="2021-11-12"/>
    <m/>
    <m/>
    <m/>
    <m/>
    <m/>
    <m/>
    <m/>
    <m/>
    <m/>
    <m/>
    <m/>
    <m/>
    <m/>
    <m/>
    <m/>
    <m/>
    <m/>
    <m/>
    <m/>
    <m/>
    <s v="SACRAMENTO"/>
    <s v="MARYSVILLE 04"/>
    <m/>
    <s v="20211011 16:37"/>
    <n v="1494291"/>
    <s v="T005419017"/>
    <n v="5780"/>
    <s v="VERNON RD"/>
    <s v="NICOLAUS"/>
    <n v="38"/>
    <n v="-121.59172"/>
    <s v="M2M2"/>
    <s v="MCBRIDE, MIKE"/>
    <n v="153761105"/>
    <s v=" "/>
    <n v="9002"/>
    <m/>
    <s v="Field Remarks: ok; Dispatcher Remarks: nan; Office Remarks: A:AXS OK;X:W CATTLETT;R:WIRE DOWN, UNK IF POLE 2 POLE OR TO HOUSE, CAUSED FIRE, ALSO PHASE DOWN, IN RICE FIELD., PWR-I "/>
    <s v=" "/>
    <s v=" "/>
    <s v=" "/>
    <s v=" "/>
    <s v=" "/>
    <s v=" "/>
    <s v=" "/>
    <s v=" "/>
    <s v=" "/>
    <s v=" "/>
    <s v=" "/>
    <s v=" "/>
    <s v=" "/>
    <s v=" "/>
    <s v=" "/>
    <s v=" "/>
    <s v=" "/>
    <s v=" "/>
    <s v=" "/>
    <s v=" "/>
    <s v=" "/>
    <s v=" "/>
    <s v=" "/>
    <s v=" "/>
    <s v=" "/>
    <s v=" "/>
    <s v=" "/>
    <s v=" "/>
    <s v=" "/>
    <s v=" "/>
    <s v="PATROL-FOUND NOTHING"/>
    <s v=" "/>
    <s v=" "/>
    <s v=" "/>
    <s v=" "/>
    <s v=" "/>
    <s v=" "/>
    <s v=" "/>
    <s v=" "/>
    <s v=" "/>
    <s v=" "/>
    <s v=" "/>
    <s v=" "/>
    <s v=" "/>
    <s v=" "/>
    <s v=" "/>
    <s v=" "/>
    <s v=" "/>
    <s v=" "/>
    <s v=" "/>
    <s v=" "/>
    <s v=" "/>
    <s v=" "/>
    <s v=" "/>
    <s v=" "/>
    <s v=" "/>
    <s v=" "/>
    <s v=" "/>
    <s v=" "/>
    <s v=" "/>
    <s v=" "/>
    <s v=" "/>
    <s v=" "/>
    <s v=" "/>
    <s v=" "/>
    <s v=" "/>
    <s v=" "/>
    <s v=" "/>
    <s v=" "/>
    <s v=" "/>
    <s v=" "/>
    <s v=" "/>
    <s v=" "/>
    <s v=" "/>
    <s v=" "/>
    <s v=" "/>
    <s v=" "/>
    <s v=" "/>
    <s v=" "/>
    <s v=" "/>
    <s v=" "/>
  </r>
  <r>
    <n v="1786"/>
    <s v="CFMD"/>
    <s v="3 - QC Complete"/>
    <n v="44487"/>
    <n v="44617"/>
    <s v="Tree branch fell into line. Potential cause could be due to high winds. The fire size is unknown. This information is preliminary. (`10/18/2021 - No fire/No Ignition)"/>
    <s v="\\fxshare-nas05\quotashare-fs01\ESA\5 - Ignition Tracking\2021_Ignition_QC_Folders\20211011_1494414_nan_nan_T005418883"/>
    <s v=" "/>
    <s v="Y"/>
    <s v="CFMD"/>
    <s v="Fire size col"/>
    <n v="44487"/>
    <m/>
    <s v="Not In Scope"/>
    <m/>
    <m/>
    <m/>
    <m/>
    <m/>
    <m/>
    <m/>
    <m/>
    <m/>
    <m/>
    <m/>
    <s v="Not Required"/>
    <m/>
    <m/>
    <m/>
    <m/>
    <m/>
    <m/>
    <m/>
    <m/>
    <m/>
    <m/>
    <m/>
    <m/>
    <m/>
    <m/>
    <m/>
    <m/>
    <m/>
    <m/>
    <m/>
    <m/>
    <m/>
    <m/>
    <m/>
    <m/>
    <m/>
    <m/>
    <m/>
    <s v="Y"/>
    <n v="44487"/>
    <n v="44487"/>
    <s v="DLDM"/>
    <s v="925 315-0757"/>
    <m/>
    <m/>
    <s v=" "/>
    <x v="75"/>
    <s v="16:06:00"/>
    <n v="44480"/>
    <s v="16:05:00"/>
    <s v="FAS"/>
    <s v="N"/>
    <s v="N"/>
    <n v="1494414"/>
    <m/>
    <m/>
    <s v="T005418883"/>
    <m/>
    <m/>
    <m/>
    <m/>
    <s v=" "/>
    <x v="0"/>
    <x v="1"/>
    <s v="N"/>
    <s v="N"/>
    <s v="N"/>
    <s v="No fire occurred at this incident. (No ignition) A tree branch fell into line, that resulted in a wires down incident.  This information is preliminary."/>
    <s v="PG&amp;E"/>
    <s v="Vegetation"/>
    <m/>
    <s v="D"/>
    <m/>
    <s v="No Fire"/>
    <s v="There was no fire at this incident."/>
    <m/>
    <m/>
    <m/>
    <m/>
    <s v="Vegetation"/>
    <s v="Contact from object"/>
    <s v="Weather - High Winds"/>
    <m/>
    <s v="Overhead"/>
    <x v="0"/>
    <s v="Conductor - Primary"/>
    <m/>
    <m/>
    <s v=" "/>
    <x v="0"/>
    <n v="38.06"/>
    <n v="-120.98421999999999"/>
    <s v="San Joaquin"/>
    <s v="CORRAL 1101"/>
    <n v="12000"/>
    <s v="CORRAL 110112304"/>
    <x v="0"/>
    <s v="Unknown"/>
    <s v="Agriculture"/>
    <m/>
    <m/>
    <s v="N"/>
    <m/>
    <m/>
    <m/>
    <m/>
    <s v="N"/>
    <s v="Y"/>
    <s v="202110110600"/>
    <s v="202110130200"/>
    <s v="2021-10-12"/>
    <m/>
    <m/>
    <m/>
    <m/>
    <m/>
    <m/>
    <m/>
    <m/>
    <m/>
    <m/>
    <m/>
    <m/>
    <m/>
    <m/>
    <m/>
    <m/>
    <m/>
    <m/>
    <m/>
    <s v=" "/>
    <s v="STOCKTON"/>
    <s v="STOCKTON 09"/>
    <m/>
    <s v="20211011 16:06"/>
    <s v="1494414"/>
    <s v="T005418883"/>
    <s v="26815"/>
    <s v="E SHELTON RD"/>
    <s v="LINDEN"/>
    <n v="38.06"/>
    <n v="-120.98421999999999"/>
    <s v="DLDM"/>
    <s v="DAVIS, DAVID"/>
    <n v="162991101"/>
    <m/>
    <n v="9002"/>
    <m/>
    <s v="Field Remarks: All three phases of the primary brought down by tree limb.; Dispatcher Remarks: nan; Office Remarks: A:OK;X:N GILMORE;R:FD REQ ETA 209-236-8105. LINES DOWN AND ON FIRE., PWR-Y "/>
    <m/>
    <m/>
    <m/>
    <m/>
    <m/>
    <m/>
    <m/>
    <m/>
    <m/>
    <m/>
    <m/>
    <m/>
    <m/>
    <m/>
    <m/>
    <m/>
    <m/>
    <m/>
    <m/>
    <m/>
    <m/>
    <m/>
    <m/>
    <m/>
    <m/>
    <m/>
    <m/>
    <m/>
    <m/>
    <m/>
    <s v="TREE-BRANCH FELL INTO LINE"/>
    <s v="CONDUCTOR, OVERHEAD"/>
    <m/>
    <s v=" "/>
    <m/>
    <m/>
    <m/>
    <m/>
    <m/>
    <m/>
    <m/>
    <m/>
    <m/>
    <m/>
    <m/>
    <m/>
    <m/>
    <m/>
    <m/>
    <m/>
    <m/>
    <m/>
    <m/>
    <m/>
    <m/>
    <m/>
    <m/>
    <m/>
    <m/>
    <m/>
    <m/>
    <m/>
    <m/>
    <m/>
    <m/>
    <m/>
    <m/>
    <m/>
    <m/>
    <m/>
    <m/>
    <m/>
    <m/>
    <m/>
    <m/>
    <m/>
    <m/>
    <m/>
    <m/>
    <m/>
    <m/>
  </r>
  <r>
    <n v="1785"/>
    <s v="KRJ7"/>
    <s v="3 - QC Complete"/>
    <n v="44488"/>
    <n v="44617"/>
    <s v="Tree branch fell into line. Potential cause could be due to high winds. The fire size is unknown. This information is preliminary."/>
    <s v="\\fxshare-nas05\quotashare-fs01\ESA\5 - Ignition Tracking\2021_Ignition_QC_Folders\20211011_1493975_nan_nan_T005418604"/>
    <s v=" "/>
    <s v="Y"/>
    <s v="KRJ7"/>
    <s v="Updated ILIS number, changed outage time, updated coordinates"/>
    <n v="44484"/>
    <m/>
    <s v="Not In Scope"/>
    <m/>
    <m/>
    <m/>
    <m/>
    <m/>
    <m/>
    <m/>
    <m/>
    <m/>
    <m/>
    <m/>
    <s v="Not Required"/>
    <m/>
    <m/>
    <m/>
    <m/>
    <m/>
    <m/>
    <m/>
    <m/>
    <m/>
    <m/>
    <m/>
    <m/>
    <m/>
    <m/>
    <m/>
    <m/>
    <m/>
    <m/>
    <m/>
    <m/>
    <m/>
    <m/>
    <m/>
    <m/>
    <m/>
    <m/>
    <m/>
    <s v="Y"/>
    <n v="44484"/>
    <n v="44488"/>
    <s v="MSBi"/>
    <s v="510-385-4813 "/>
    <s v="Tried to call, vm is not set up; sent text and email; No indication of fire, no fire dept response, customer reported arcing but no fire."/>
    <m/>
    <s v=" "/>
    <x v="75"/>
    <s v="14:58:00"/>
    <n v="44480"/>
    <s v="12:24:00"/>
    <s v="FAS"/>
    <s v="N"/>
    <s v="N"/>
    <s v="1493975, 1495328, 1495329"/>
    <s v="21-0129079"/>
    <m/>
    <s v="T005418604"/>
    <n v="122187945"/>
    <m/>
    <m/>
    <m/>
    <s v=" "/>
    <x v="0"/>
    <x v="0"/>
    <s v="N"/>
    <s v="N"/>
    <s v="N"/>
    <s v="No fire occurred. Troubleman confirmed no indication of a fire and customer reported sparking but no ignition. "/>
    <s v="Not PG&amp;E"/>
    <s v="Vegetation"/>
    <m/>
    <s v="D"/>
    <s v="D"/>
    <s v="No Fire"/>
    <m/>
    <m/>
    <m/>
    <m/>
    <m/>
    <s v="No Fire"/>
    <m/>
    <m/>
    <m/>
    <s v="Overhead"/>
    <x v="0"/>
    <s v="Conductor - Primary"/>
    <m/>
    <s v="16372211, 1103816000"/>
    <s v=" "/>
    <x v="0"/>
    <n v="38.034629622600001"/>
    <n v="-121.2469173752"/>
    <s v="San Joaquin"/>
    <s v="MOSHER 2111"/>
    <n v="12000"/>
    <s v="MOSHER 21115266"/>
    <x v="0"/>
    <s v="Unknown"/>
    <s v="Urban"/>
    <m/>
    <m/>
    <s v="N"/>
    <m/>
    <m/>
    <m/>
    <m/>
    <s v="N"/>
    <s v="Y"/>
    <s v="202110110600"/>
    <s v="202110130200"/>
    <s v="2021-10-12"/>
    <n v="38.021030000000003"/>
    <n v="-121.25699"/>
    <n v="44488"/>
    <s v="BranchFail"/>
    <s v="A mature, healthy pine had branch failed due to heavy winds. The branch took down a line, causing an outage and small fire. When I arrived, most of the debris had been removed and there was no signs of the fire. However, part of the branch that broke was still there, and it showed no signs of rot or decay. It also took out several other branches on the way down, which may have also struck the lines, as branches were still hanging from the communication lines."/>
    <s v="PINE"/>
    <n v="77"/>
    <n v="26"/>
    <n v="7"/>
    <s v="None"/>
    <s v="None"/>
    <s v="N"/>
    <n v="1"/>
    <m/>
    <s v="Valley"/>
    <s v="D"/>
    <s v="CrossArm"/>
    <s v="BareWire"/>
    <n v="1"/>
    <s v=" "/>
    <s v="STOCKTON"/>
    <s v="STOCKTON 09"/>
    <m/>
    <s v="20211011 14:58"/>
    <s v="1493975"/>
    <s v="T005418604"/>
    <s v="9061"/>
    <s v="NASSANO DR"/>
    <s v="STOCKTON"/>
    <n v="38.021030000000003"/>
    <n v="-121.25699"/>
    <s v="MSBI"/>
    <s v="BORRIS, MIKE"/>
    <n v="163722111"/>
    <m/>
    <n v="9002"/>
    <m/>
    <s v="Field Remarks: isolated and called for crew to replace; Dispatcher Remarks: nan; Office Remarks: A:OK;X:;R:TREE LIMB FELL ON WIRES CAUSED SMALL FIRE IN BACKYARD "/>
    <m/>
    <m/>
    <m/>
    <m/>
    <m/>
    <m/>
    <m/>
    <m/>
    <m/>
    <m/>
    <m/>
    <m/>
    <m/>
    <m/>
    <m/>
    <m/>
    <m/>
    <m/>
    <m/>
    <m/>
    <m/>
    <m/>
    <m/>
    <m/>
    <m/>
    <m/>
    <m/>
    <m/>
    <m/>
    <m/>
    <s v="TREE-BRANCH FELL INTO LINE"/>
    <s v="CONDUCTOR, OVERHEAD"/>
    <m/>
    <s v=" "/>
    <m/>
    <m/>
    <m/>
    <m/>
    <m/>
    <m/>
    <m/>
    <m/>
    <m/>
    <m/>
    <m/>
    <m/>
    <m/>
    <m/>
    <m/>
    <m/>
    <m/>
    <m/>
    <m/>
    <m/>
    <m/>
    <m/>
    <m/>
    <m/>
    <m/>
    <m/>
    <m/>
    <m/>
    <m/>
    <m/>
    <m/>
    <m/>
    <m/>
    <m/>
    <m/>
    <m/>
    <m/>
    <m/>
    <m/>
    <m/>
    <m/>
    <m/>
    <m/>
    <m/>
    <m/>
    <m/>
    <m/>
  </r>
  <r>
    <n v="1784"/>
    <s v="D0CV"/>
    <s v="3 - QC Complete"/>
    <n v="44529"/>
    <n v="44617"/>
    <s v="ILIS states that pole wood was broken due to equipment failure. Troubleman also notes that the wire was down. The fire size is unknown. This information is preliminary."/>
    <s v="\\fxshare-nas05\quotashare-fs01\ESA\5 - Ignition Tracking\2021_Ignition_QC_Folders\20211011_1492523_nan_nan_T005418483"/>
    <s v=" "/>
    <s v="Y"/>
    <s v="D0CV"/>
    <s v="Per the ILIS Record the Outage start time was 12:53 on 10/11/2021 and ended at 03:44 on 10/13/2021 with 1123 Cust affected "/>
    <n v="44481"/>
    <m/>
    <s v="Not In Scope"/>
    <m/>
    <m/>
    <m/>
    <m/>
    <m/>
    <m/>
    <m/>
    <m/>
    <m/>
    <m/>
    <m/>
    <m/>
    <m/>
    <m/>
    <m/>
    <m/>
    <m/>
    <m/>
    <m/>
    <m/>
    <m/>
    <m/>
    <m/>
    <m/>
    <m/>
    <m/>
    <m/>
    <m/>
    <m/>
    <m/>
    <m/>
    <m/>
    <m/>
    <m/>
    <m/>
    <m/>
    <m/>
    <m/>
    <m/>
    <s v="Y"/>
    <n v="44481"/>
    <n v="44523"/>
    <s v="DXKG"/>
    <s v="559-908-8529"/>
    <s v="Storm related, No fire start"/>
    <s v="Yes"/>
    <s v=" "/>
    <x v="75"/>
    <s v="09:21:00"/>
    <n v="44480"/>
    <s v="12:53:00"/>
    <s v="FAS"/>
    <s v="N"/>
    <s v="N"/>
    <n v="1492523"/>
    <s v="21-0128912"/>
    <m/>
    <s v="T005418483, T005417196, T005418164, T005418165, T005418482, T005419444, T005419687"/>
    <s v="122188320, 122188322"/>
    <m/>
    <m/>
    <s v="No Photos "/>
    <s v=" "/>
    <x v="0"/>
    <x v="1"/>
    <s v="N"/>
    <s v="N"/>
    <s v="N"/>
    <s v="On October 11, 2021 at 14:27 hours, a PG&amp;E Trouble man was dispatched to the KERMAN 1108 12kV Distribution Circuit on S Vineland Ave in the vicinity of W F St  in response to two broken poles and wire down. 1123 Cust where effected by the outage which started at 12:53 hrs. and ended at 03:44 hrs. per the ILIS report. The trouble man noted on November 23rd 2021 that the cause was Storm related, No fire had started and no fire suppressing agency was required. PG&amp;E Crew replaced primary riser pole , crossarm , cutouts and 300' of OH Primary Conductor on October 12, 2021. "/>
    <s v="Not PG&amp;E"/>
    <s v="Other"/>
    <s v="Pole"/>
    <s v="D"/>
    <s v="D"/>
    <s v="No Fire"/>
    <m/>
    <m/>
    <m/>
    <m/>
    <m/>
    <s v="No Fire"/>
    <m/>
    <m/>
    <s v="N"/>
    <s v="Overhead"/>
    <x v="0"/>
    <s v="Pole"/>
    <s v="pole , crossarm and wire"/>
    <s v="103254162, 100637593"/>
    <s v=" "/>
    <x v="0"/>
    <n v="36.7248383019"/>
    <n v="-120.051553408"/>
    <s v="Fresno"/>
    <s v="KERMAN 1108"/>
    <n v="12000"/>
    <s v="KERMAN 1108R1690"/>
    <x v="0"/>
    <s v="Unknown"/>
    <s v="Urban"/>
    <s v="Fire Resistive"/>
    <s v="Sidewalk / Pavement"/>
    <s v="N"/>
    <m/>
    <m/>
    <m/>
    <m/>
    <s v="N"/>
    <s v="Y"/>
    <s v="202110111500"/>
    <s v="202110120600"/>
    <s v="2021-10-12"/>
    <m/>
    <m/>
    <m/>
    <m/>
    <m/>
    <m/>
    <m/>
    <m/>
    <m/>
    <m/>
    <m/>
    <m/>
    <m/>
    <m/>
    <m/>
    <m/>
    <m/>
    <m/>
    <m/>
    <s v=" "/>
    <s v="FRESNO"/>
    <s v="FRESNO 13 KERMAN"/>
    <m/>
    <s v="20211011 14:27"/>
    <n v="1492523"/>
    <s v="T005418483"/>
    <s v="13200"/>
    <s v="W WHITESBRIDGE AVE"/>
    <s v="KERMAN"/>
    <n v="36.734789999999997"/>
    <n v="-120.02638"/>
    <s v="CNO1"/>
    <s v="OLIVER, CHAD"/>
    <n v="252711108"/>
    <m/>
    <n v="9260"/>
    <m/>
    <s v="Field Remarks: diverted for fire; Dispatcher Remarks: nan; Office Remarks: AXS-DOGS XSTR-HOWARD AVE PWR-Y DOWN WIRE IN BACK OF HM NEAR SHED; POLE TO POLE; CONTACT;  JOSE ANDRADE; 559-290-9439 "/>
    <m/>
    <m/>
    <m/>
    <m/>
    <m/>
    <m/>
    <m/>
    <m/>
    <m/>
    <m/>
    <m/>
    <m/>
    <m/>
    <m/>
    <m/>
    <m/>
    <m/>
    <m/>
    <m/>
    <m/>
    <m/>
    <m/>
    <m/>
    <m/>
    <m/>
    <m/>
    <m/>
    <m/>
    <m/>
    <m/>
    <s v="OVERHEAD"/>
    <s v="POLE-WOOD"/>
    <m/>
    <s v=" "/>
    <m/>
    <m/>
    <m/>
    <m/>
    <m/>
    <m/>
    <m/>
    <m/>
    <m/>
    <m/>
    <m/>
    <m/>
    <m/>
    <m/>
    <m/>
    <m/>
    <m/>
    <m/>
    <m/>
    <m/>
    <m/>
    <m/>
    <m/>
    <m/>
    <m/>
    <m/>
    <m/>
    <m/>
    <m/>
    <m/>
    <m/>
    <m/>
    <m/>
    <m/>
    <m/>
    <m/>
    <m/>
    <m/>
    <m/>
    <m/>
    <m/>
    <m/>
    <m/>
    <m/>
    <m/>
    <m/>
    <m/>
  </r>
  <r>
    <n v="1783"/>
    <s v="P4K5"/>
    <s v="3 - QC Complete"/>
    <n v="44488"/>
    <n v="44617"/>
    <s v="Tree fell into service. Potential cause could be due to high winds. The fire size is unknown. This information is preliminary."/>
    <s v="\\fxshare-nas05\quotashare-fs01\ESA\5 - Ignition Tracking\2021_Ignition_QC_Folders\20211011_1493841_nan_nan_T005418474"/>
    <s v=" "/>
    <s v="Y"/>
    <s v="P4K5"/>
    <s v="Adjusted the outage time"/>
    <n v="44488"/>
    <m/>
    <s v="Not In Scope"/>
    <m/>
    <m/>
    <m/>
    <m/>
    <m/>
    <m/>
    <m/>
    <m/>
    <m/>
    <m/>
    <m/>
    <s v="Not Required"/>
    <m/>
    <m/>
    <m/>
    <m/>
    <m/>
    <m/>
    <m/>
    <m/>
    <m/>
    <m/>
    <m/>
    <m/>
    <m/>
    <m/>
    <m/>
    <m/>
    <m/>
    <m/>
    <m/>
    <m/>
    <m/>
    <m/>
    <m/>
    <m/>
    <m/>
    <m/>
    <m/>
    <s v="Y"/>
    <n v="44488"/>
    <n v="44488"/>
    <s v="T1HK"/>
    <s v="559-395-5674"/>
    <s v="Service drop from pole to house passed through the tree. Due to high winds, the tree fell over and disconnected the service drop. Service drop hit the dry grass and ignited a fire of 50 yards*50yards."/>
    <m/>
    <s v=" "/>
    <x v="75"/>
    <s v="14:24:00"/>
    <n v="44480"/>
    <s v="14:20:00"/>
    <s v="FAS"/>
    <s v="Y"/>
    <s v="N"/>
    <n v="1493841"/>
    <m/>
    <m/>
    <s v="T005418474, T005418487, T005418490, 7391297600"/>
    <m/>
    <n v="119617622"/>
    <m/>
    <s v="No Photos"/>
    <s v=" "/>
    <x v="1"/>
    <x v="0"/>
    <s v="Y"/>
    <s v="Y"/>
    <s v="N"/>
    <s v="On Oct 11th, 2021 at 1424 hours, a PG&amp;E Troubleman was dispatched to the Mendota 1104 12kV Distribution Circuit on South Lyon Avenue, Mendota in response to a veg fire. Initial analysis indicates large tree falling over the service drop caused the ignition. The troubleman on scene observed the service drop that was connected from pole to house passed through the tree. Due to high winds, the tree fell over and disconnected the service drop. Service drop hit the dry grass and ignited a fire of 50 yards*50yards. The ensuing fire was 0.26 – 9.99 acres in size and the fire was suppressed by Cal fire or Mendota City Fire department (Troubleman was not sure). This is preliminary. "/>
    <s v="PG&amp;E"/>
    <s v="Vegetation"/>
    <m/>
    <s v="D"/>
    <s v="D"/>
    <s v="0.26-9.99"/>
    <s v="50 yards*50yards"/>
    <m/>
    <m/>
    <m/>
    <m/>
    <s v="Vegetation"/>
    <s v="Contact from object"/>
    <s v="Weather - High Winds"/>
    <s v="Y"/>
    <s v="Overhead"/>
    <x v="3"/>
    <s v="Service Drop"/>
    <s v="Service Drop"/>
    <s v="252311104, 101100230"/>
    <s v=" "/>
    <x v="0"/>
    <n v="36.69876"/>
    <n v="-120.47584000000001"/>
    <s v="Fresno"/>
    <s v="MENDOTA 1104"/>
    <s v="0-750"/>
    <s v="MENDOTA 1104CB"/>
    <x v="0"/>
    <s v="Cal fire / Mendota City FD"/>
    <s v="Barren/Other"/>
    <s v="Grass Fuel Model"/>
    <m/>
    <s v="N"/>
    <m/>
    <m/>
    <m/>
    <m/>
    <s v="N"/>
    <s v="Pending Data"/>
    <s v="Pending Data"/>
    <s v="Pending Data"/>
    <s v="2021-10-12"/>
    <m/>
    <m/>
    <m/>
    <m/>
    <m/>
    <m/>
    <m/>
    <m/>
    <m/>
    <m/>
    <m/>
    <m/>
    <m/>
    <m/>
    <m/>
    <m/>
    <m/>
    <m/>
    <m/>
    <s v="  "/>
    <s v="YOSEMITE"/>
    <s v="LOS BANOS 02"/>
    <m/>
    <n v="44489"/>
    <s v="1493841"/>
    <s v="T005418474"/>
    <s v="2372"/>
    <s v="S LYON AVE # 122E"/>
    <s v="MENDOTA"/>
    <n v="36.69876"/>
    <n v="-120.47584000000001"/>
    <s v="T1HK"/>
    <s v="HEADINGS, THOMAS"/>
    <n v="252311104"/>
    <m/>
    <n v="9190"/>
    <m/>
    <s v="Field Remarks: TREE FELL INTO SVC. CALLED FOR DISCONNECT TAG TO COME REPLACE SERVICE LATER WHEN CUSTOMER HAS REMOVED TREE.; Dispatcher Remarks: nan; Office Remarks: A:OK;X:JENSEN AVE;R:FD ONS. ETA CB 559-294-6818. PWR LINES DOWN WITH A FIRE "/>
    <m/>
    <m/>
    <m/>
    <m/>
    <m/>
    <m/>
    <m/>
    <m/>
    <m/>
    <m/>
    <m/>
    <m/>
    <m/>
    <m/>
    <m/>
    <m/>
    <m/>
    <m/>
    <m/>
    <m/>
    <m/>
    <m/>
    <m/>
    <m/>
    <m/>
    <m/>
    <m/>
    <m/>
    <m/>
    <m/>
    <s v="TREE-FELL INTO LINE"/>
    <s v="CONDUCTOR, OVERHEAD"/>
    <m/>
    <s v="  "/>
    <m/>
    <m/>
    <m/>
    <m/>
    <m/>
    <m/>
    <m/>
    <m/>
    <m/>
    <m/>
    <m/>
    <m/>
    <m/>
    <m/>
    <m/>
    <m/>
    <m/>
    <m/>
    <m/>
    <m/>
    <m/>
    <m/>
    <m/>
    <m/>
    <m/>
    <m/>
    <m/>
    <m/>
    <m/>
    <m/>
    <m/>
    <m/>
    <m/>
    <m/>
    <m/>
    <m/>
    <m/>
    <m/>
    <m/>
    <m/>
    <m/>
    <m/>
    <m/>
    <m/>
    <m/>
    <m/>
    <m/>
  </r>
  <r>
    <n v="1776"/>
    <s v="TLAL"/>
    <s v="3 - QC Complete"/>
    <n v="44482"/>
    <n v="44617"/>
    <s v="[Privileged &amp; Confidential - At the Direction of Counsel - Level 2] Wires down incident due to three poles falling to ground. This information is preliminary. OIS: 1494529; ILIS: 21-0129248; FOID: T005419446 (DECO-Cxl), T005419938 (DECO-Cxl), T005421384 (JKBX); EC: 122193107, 122193180, 122193183; Circuit ID: 255002101, SAP Eqp ID: 100696067, 100696068, 100696066; PM Order: 35294802 [CV-FR-KINGS COUNTY 10/11/21 WIND EVENT]; Fuse 9629 pole coordinates: 35.9491414948, -120.013405492; Cal Fire's Lat/Long: 35.983649, -119.960099; County: Kings, Division: Fresno; Cal Fire Report Request #:  R002306-101321 [Rqtd: 10/13/21] CAL Fire report received 11/15/2021-S7RM 447 total acres burned."/>
    <s v="\\fxshare-nas05\quotashare-fs01\ESA\5 - Ignition Tracking\2021_Ignition_QC_Folders\20211012_1494529_21-0129248_nan_T005421384"/>
    <s v=" "/>
    <m/>
    <s v="TLAL"/>
    <s v="Additional FOID's Added; Create &amp; Outage Date &amp; Time, Fire Size, Wildfireage Burned, Fire Lat/Long Updated, Fire Suppressing Agency Updated"/>
    <n v="44482"/>
    <s v="S7RM"/>
    <s v="Complete"/>
    <s v="Complete"/>
    <s v="M5FZ (exponent)"/>
    <m/>
    <s v="Physical Inspection Complete"/>
    <m/>
    <m/>
    <m/>
    <m/>
    <m/>
    <m/>
    <m/>
    <m/>
    <m/>
    <m/>
    <m/>
    <m/>
    <m/>
    <m/>
    <m/>
    <m/>
    <m/>
    <m/>
    <m/>
    <m/>
    <m/>
    <m/>
    <m/>
    <m/>
    <n v="44496"/>
    <n v="44512"/>
    <n v="44519"/>
    <m/>
    <s v="Y"/>
    <n v="44482"/>
    <n v="44515"/>
    <s v="Cal Fire"/>
    <s v="online portal"/>
    <s v="R002306-101321: Fire report rqtd on 10/13/21 by TLAL (See email confirmation in Fire Report sub-folder) "/>
    <m/>
    <m/>
    <m/>
    <m/>
    <s v="JKBX, DECO"/>
    <m/>
    <m/>
    <m/>
    <s v=" "/>
    <x v="75"/>
    <s v="18:19:00"/>
    <n v="44480"/>
    <s v="15:46:00"/>
    <s v="FAS"/>
    <s v="N"/>
    <s v="N"/>
    <n v="1494529"/>
    <s v="21-0129248"/>
    <m/>
    <s v="T005421384, T005419938, T005419446"/>
    <s v="122193107, 122193180, 122193183"/>
    <m/>
    <m/>
    <s v="PG&amp;E_1776_Ignition_20211011_1.JPG"/>
    <s v=" "/>
    <x v="1"/>
    <x v="0"/>
    <s v="Y"/>
    <s v="Y"/>
    <s v="N"/>
    <s v="[Privileged &amp; Confidential] On October 11, 2021 at 1922 hours, PG&amp;E Troublemen patrolled the Avenal 2101 21kV Distribution Circuit number 255002101, in the Local Responsibility Area (LRA) near Highway 41 between Interstate 5 and Hwy 33 in Avenal (Southwest of Kettleman City), in the area of the 44E 5A 2-phase Power Fuse 9629F. They were called out to investigate Cal Trans report of a fire and an outage, in addition to a customer who reported lines down on two properties. Upon arrival, the troublemen observed the protective source side device line recloser 9070 open, three broken poles, one pole top on the ground, conductors down, and a fire. They found a damaged straight-line 40' class-5 Douglas Fir wood pole (SAP Eqp ID 100696067, Bar Code 120940059, McKormick &amp; Baxter Co, Mfr. Year 1955) with a single-phase slack span, three damaged 8' LS crossarms, and two damaged sets of fuse cutouts at that pole, in addition to a damaged double dead-end 40' class-5 Douglas Fir wood pole (SAP Eqp ID 100696068, Bar Code 120940060, McKormick &amp; Baxter Co, Mfr. Year 1955) to the south of fuse 9629, with two damaged 8' LS crossarms, six damaged sets of 21kV D/E non-ceramic insulators, and one of three phases of primary overhead conductors broken at midspan down on the ground near that pole and lastly, they also found a damaged straight-line 40' class-3 Douglas Fir wood pole (SAP Eqp ID 100696066, Bar Code 120940056, McKormick &amp; Baxter Co, Mfr. Year 1955) to the north of fuse 9629, with a damaged 8' LS crossarm and three damaged sets of 21kV poly insulators. Initial analysis indicates the ignition was caused by overhead equipment failure when a pole top broke off. The Unified Command Cal Fire and Kings County Fire Department responded to and extinguished the 447-acre Kettle fire. The EC A-Tags 122193180, 122193107, and 122193183 were submitted for remediation. The outage affected approximately 64 customers. The most recent pole inspections of SAP Pole ID 100696067 and 100696068 from March 8, 2021, both indicated the pole tops were in fair condition, the pole bottom conditions were listed as Penta 10-50 years, and mechanical damage was found indicated for both. This information is preliminary."/>
    <s v="PG&amp;E"/>
    <s v="Vegetation"/>
    <m/>
    <s v="D"/>
    <s v="D"/>
    <s v="300-999"/>
    <s v="&quot;over 400 acres&quot;"/>
    <n v="447"/>
    <m/>
    <m/>
    <m/>
    <s v="Equipment - PG&amp;E"/>
    <s v="All types of equipment / facility failure"/>
    <s v="Pole failure"/>
    <s v="N"/>
    <s v="Overhead"/>
    <x v="0"/>
    <s v="Pole"/>
    <s v="Poles, Conductors, Crossarms, Cutouts, Insulators"/>
    <s v=" 255002101, 100696067, 100696068, 100696066"/>
    <s v=" "/>
    <x v="0"/>
    <n v="35.949141494800003"/>
    <n v="-120.013405492"/>
    <s v="Kings"/>
    <s v="AVENAL 2101"/>
    <n v="21000"/>
    <s v="AVENAL 21019070"/>
    <x v="0"/>
    <s v="Cal Fire"/>
    <s v="Barren/Other"/>
    <s v="Grass Fuel Model"/>
    <s v="Brush and Grass"/>
    <s v="N"/>
    <m/>
    <s v="Kettle"/>
    <m/>
    <m/>
    <s v="N"/>
    <s v="N"/>
    <m/>
    <m/>
    <s v="2021-10-15"/>
    <m/>
    <m/>
    <m/>
    <m/>
    <m/>
    <m/>
    <m/>
    <m/>
    <m/>
    <m/>
    <m/>
    <m/>
    <m/>
    <m/>
    <m/>
    <m/>
    <m/>
    <m/>
    <m/>
    <s v=" "/>
    <s v="EAST BAY"/>
    <s v="COALINGA 01"/>
    <s v="14:58"/>
    <s v="10/12/2021"/>
    <s v="1494529"/>
    <s v="T005421384"/>
    <n v="35251"/>
    <s v="OLD SKYLINE RD # B17"/>
    <s v="KETTLEMAN CI"/>
    <n v="35.950980000000001"/>
    <n v="-120.09773"/>
    <s v="F6TJKBX"/>
    <s v="BUCHANAN, JORDAN"/>
    <n v="255002101"/>
    <s v="20211012 20:32"/>
    <n v="9002"/>
    <m/>
    <s v="3 broken poles at 9629F. no truck access. most wire is good. best access through gate at 41 and Utica up through canyon. north pole on waste management property. contact erik swanson 747-201-1502. can open up fence to get to third pole and to access flying bells. 9417 open and open flying bells 6 poles north of down poles"/>
    <s v="Y"/>
    <m/>
    <m/>
    <m/>
    <n v="35.946608200000007"/>
    <n v="-120.01418270000001"/>
    <m/>
    <m/>
    <m/>
    <s v="N"/>
    <s v="Y"/>
    <m/>
    <s v="Other (Comments)"/>
    <s v="windy"/>
    <s v="Private Land"/>
    <m/>
    <s v="Strong"/>
    <m/>
    <s v="PG&amp;E Equipment"/>
    <m/>
    <s v="10 - 100 Acres"/>
    <m/>
    <s v="Other (Comments)"/>
    <s v="unknown fire agency"/>
    <s v="Overhead"/>
    <m/>
    <s v="N"/>
    <m/>
    <m/>
    <m/>
    <s v="OVERHEAD"/>
    <s v="POLE-WOOD"/>
    <s v="N"/>
    <s v=" "/>
    <s v="Unplanned"/>
    <s v="Fresno"/>
    <s v="Coalinga"/>
    <s v="255002101, AVENAL-2101"/>
    <s v="21-0129248"/>
    <s v="Unplanned"/>
    <s v="Clear;32-90 F"/>
    <s v="64"/>
    <s v="24128"/>
    <s v="YES"/>
    <s v="Line to Ground"/>
    <s v="Sustained"/>
    <s v="No"/>
    <s v="9070"/>
    <s v="OH"/>
    <s v="Line Recloser"/>
    <s v="1494529"/>
    <s v="Pole-Wood, Broken, wire on ground"/>
    <s v="A, GRD "/>
    <m/>
    <m/>
    <s v="HWY 33 N/O TUSCON-FORM 6"/>
    <s v="Buchanan, Jordan /559-287-3654: 9629F, 1 pole n, 1 pole s"/>
    <s v="SW 195662 OPEN (DMS# 1492207)"/>
    <m/>
    <m/>
    <m/>
    <m/>
    <m/>
    <m/>
    <m/>
    <m/>
    <m/>
    <m/>
    <m/>
    <m/>
    <m/>
    <m/>
    <m/>
    <m/>
    <m/>
    <m/>
    <m/>
    <m/>
    <m/>
    <m/>
    <m/>
  </r>
  <r>
    <n v="1769"/>
    <s v="MXX7"/>
    <s v="3 - QC Complete"/>
    <n v="44481"/>
    <n v="44617"/>
    <s v="Primary wire down on ground due to tree falling through lines. The ensuing fire was 3 meters - 0.25 acre in size. Weather was marked &quot;strong storm winds&quot;. This information is preliminary."/>
    <s v="\\fxshare-nas05\quotashare-fs01\ESA\5 - Ignition Tracking\2021_Ignition_QC_Folders\20211011_1493739_21-0129468_nan_T005419840"/>
    <s v=" "/>
    <m/>
    <s v="MXX7"/>
    <s v="Changed Outage Time to Outage Start in FAS."/>
    <n v="44481"/>
    <m/>
    <s v="Not In Scope"/>
    <m/>
    <m/>
    <m/>
    <m/>
    <m/>
    <m/>
    <m/>
    <m/>
    <m/>
    <m/>
    <m/>
    <m/>
    <m/>
    <m/>
    <m/>
    <m/>
    <m/>
    <m/>
    <m/>
    <m/>
    <m/>
    <m/>
    <m/>
    <m/>
    <m/>
    <m/>
    <m/>
    <m/>
    <m/>
    <m/>
    <m/>
    <m/>
    <m/>
    <m/>
    <m/>
    <m/>
    <m/>
    <m/>
    <m/>
    <s v="Y"/>
    <n v="44481"/>
    <n v="44481"/>
    <s v="BAR9"/>
    <s v="bar9@pge.com, 2096584153"/>
    <s v="Emailed Blake for pictures. Blake emailed back pictures."/>
    <m/>
    <s v=" "/>
    <x v="75"/>
    <s v="20:37:00"/>
    <n v="44480"/>
    <s v="13:19:00"/>
    <s v="FAS"/>
    <s v="N"/>
    <s v="N"/>
    <n v="1493739"/>
    <s v="21-0129468"/>
    <m/>
    <s v="T005419840"/>
    <n v="122187684"/>
    <m/>
    <m/>
    <s v="PG&amp;E_1769_Ignition_20211011_1.jpg"/>
    <s v=" "/>
    <x v="1"/>
    <x v="0"/>
    <s v="Y"/>
    <s v="Y"/>
    <s v="N"/>
    <s v="On October 11th, 2021 at 2037 hours, a PG&amp;E Troubleman was dispatched to the MERCED 1114 12KV Distribution Circuit on Reilly Road in Merced County in response to a fire. Initial analysis indicates a tree caused the ignition. Primary wire down on ground due to tree falling through lines. Weather was marked &quot;strong storm winds&quot;.  A conductor was broken/damaged (SAP # 101153781).  The ensuing fire was 3 meters - 0.25 acres in size and was suppressed by Merced FD.  PG&amp;E crew replaced conductor on October 12th, 2021. This information is preliminary. "/>
    <s v="PG&amp;E"/>
    <s v="Vegetation"/>
    <m/>
    <s v="D"/>
    <s v="D"/>
    <s v="&lt;0.25"/>
    <m/>
    <m/>
    <m/>
    <m/>
    <m/>
    <s v="Vegetation"/>
    <s v="Contact from object"/>
    <s v="Weather - High Winds"/>
    <s v="N"/>
    <s v="Overhead"/>
    <x v="0"/>
    <s v="Conductor - Primary"/>
    <s v="Conductor"/>
    <n v="101153781"/>
    <s v=" "/>
    <x v="0"/>
    <n v="37.257138300000001"/>
    <n v="-120.474085"/>
    <s v="Merced"/>
    <s v="MERCED 1114"/>
    <n v="12000"/>
    <s v="MERCED 11149040"/>
    <x v="0"/>
    <s v="Merced FD"/>
    <s v="Herbaceous"/>
    <s v="Grass Fuel Bed"/>
    <m/>
    <s v="N"/>
    <m/>
    <m/>
    <m/>
    <m/>
    <s v="N"/>
    <s v="Y"/>
    <s v="202110111500"/>
    <s v="202110120600"/>
    <s v="2021-10-12"/>
    <n v="37.257800000000003"/>
    <n v="-120.4726"/>
    <n v="44481"/>
    <s v="TrunkFail"/>
    <s v="Winds of 35+ mph; abnormal field conditions. Eucalyptus broke in half and fell into line causing line to break."/>
    <s v="EUCA"/>
    <n v="50"/>
    <n v="9"/>
    <n v="20"/>
    <s v="Slight"/>
    <s v="None"/>
    <s v="N"/>
    <n v="1"/>
    <m/>
    <s v="Plain"/>
    <s v="A"/>
    <s v="Other"/>
    <s v="BareWire"/>
    <n v="1"/>
    <s v="  "/>
    <s v="YOSEMITE"/>
    <s v="MERCED 01"/>
    <s v="20:37"/>
    <n v="44480"/>
    <s v="1493739"/>
    <s v="T005419840"/>
    <n v="50"/>
    <s v="REILLY RD"/>
    <s v="MERCED"/>
    <n v="37.25853"/>
    <n v="-120.48757999999999"/>
    <s v="Y4TBAR9"/>
    <s v="REDDING, BLAKE"/>
    <n v="252801114"/>
    <s v="20211011 21:49"/>
    <n v="9002"/>
    <m/>
    <s v="tree fell through line started small grass fire"/>
    <s v="Y"/>
    <m/>
    <m/>
    <s v="37.2571383,-120.4740850,299.900000,3D"/>
    <m/>
    <m/>
    <m/>
    <s v="merced"/>
    <m/>
    <s v="N"/>
    <s v="Y"/>
    <m/>
    <s v="Storm Wind"/>
    <m/>
    <s v="County Land"/>
    <m/>
    <s v="Strong"/>
    <m/>
    <s v="Vegetation"/>
    <m/>
    <s v="3 meters - 0.25 Acres"/>
    <m/>
    <s v="Fire Dept"/>
    <m/>
    <s v="Overhead"/>
    <m/>
    <s v="N"/>
    <m/>
    <m/>
    <m/>
    <s v="TREE-FELL INTO LINE"/>
    <s v="CONDUCTOR, OVERHEAD"/>
    <s v="N"/>
    <s v="  "/>
    <s v="Unplanned"/>
    <s v="Yosemite"/>
    <s v="Merced"/>
    <s v="252801114, MERCED-1114"/>
    <s v="21-0129468"/>
    <s v="Unplanned"/>
    <s v="Clear;32-90 F"/>
    <s v="34"/>
    <m/>
    <s v="YES"/>
    <s v="Line to Line"/>
    <s v="Sustained"/>
    <s v="No"/>
    <s v="4508"/>
    <s v="OH"/>
    <s v="Fuse"/>
    <s v="1493739"/>
    <s v="Conductor, Overhead, Broken, wire on ground"/>
    <m/>
    <s v="10/11/21 21:51"/>
    <m/>
    <s v="REILLY RD @ HWY 59, merced"/>
    <s v="1 SPAN E/OF 320073527580; 3 SPANS E/OF CGC #320073527580"/>
    <m/>
    <m/>
    <m/>
    <m/>
    <m/>
    <m/>
    <m/>
    <m/>
    <m/>
    <m/>
    <m/>
    <m/>
    <m/>
    <m/>
    <m/>
    <m/>
    <m/>
    <m/>
    <m/>
    <m/>
    <m/>
    <m/>
    <m/>
    <m/>
  </r>
  <r>
    <n v="1768"/>
    <s v="MXX7"/>
    <s v="3 - QC Complete"/>
    <n v="44482"/>
    <n v="44617"/>
    <s v="Tree branch fell into overhead circuit resulting in wires down incident. The ensuing fire was 0.25 - 10 acres in size. Weather was marked as &quot;strong storm winds&quot;. This information is preliminary."/>
    <s v="\\fxshare-nas05\quotashare-fs01\ESA\5 - Ignition Tracking\2021_Ignition_QC_Folders\20211011_1493996_21-0129093_nan_T005418585"/>
    <s v=" "/>
    <m/>
    <s v="MXX7"/>
    <s v="Changed fire suppressing agency from Unknown to fire department."/>
    <n v="44482"/>
    <m/>
    <s v="Not In Scope"/>
    <m/>
    <m/>
    <m/>
    <m/>
    <m/>
    <m/>
    <m/>
    <m/>
    <m/>
    <m/>
    <m/>
    <m/>
    <m/>
    <m/>
    <m/>
    <m/>
    <m/>
    <m/>
    <m/>
    <m/>
    <m/>
    <m/>
    <m/>
    <m/>
    <m/>
    <m/>
    <m/>
    <m/>
    <m/>
    <m/>
    <m/>
    <m/>
    <m/>
    <m/>
    <m/>
    <m/>
    <m/>
    <m/>
    <m/>
    <s v="Y"/>
    <n v="44482"/>
    <n v="44482"/>
    <s v="JOS5"/>
    <s v="jos5@pge.com, 831-682-1766, 831-784-3462"/>
    <s v="Emailed John for pictures. John called me back and said I should contact Saul because he sent a lot of pictures to him already. He also noted that the wires either went down due to a tree branch falling on the lines (since only 2 of them went down) or a kite caused it to go down (there was a guy flying a kite nearby). However he thinks the most likely situation is that a tree branch fell onto the lines since the line separated in the middle of the span."/>
    <m/>
    <s v=" "/>
    <x v="75"/>
    <s v="14:53:00"/>
    <n v="44480"/>
    <s v="14:53:00"/>
    <s v="FAS"/>
    <s v="N"/>
    <s v="N"/>
    <n v="1493996"/>
    <s v="21-0129093"/>
    <m/>
    <s v="T005418585"/>
    <n v="122187789"/>
    <m/>
    <m/>
    <s v="PG&amp;E_1768_Ignition_20211011_5.jpg"/>
    <s v=" "/>
    <x v="1"/>
    <x v="0"/>
    <s v="Y"/>
    <s v="Y"/>
    <s v="N"/>
    <s v="On October 11th, 2021 at 1453 hours, a PG&amp;E Troubleman was dispatched to the SAN BENITO 2102 21KV Distribution Circuit behind San Juan Elementary School in San Benito County in response to a fire. Initial analysis indicates a tree caused the ignition. Tree branch fell into overhead circuit resulting in a wires down incident. Potential cause could be due to &quot;strong storm winds&quot; that the troubleman mentions in his report. Two conductors were broken/damaged (SAP # 103839465).  The ensuing fire was 0.25 -10 acres in size and was suppressed by the fire department.  PG&amp;E crew repaired both conductors on October 12th, 2021. This information is preliminary. "/>
    <s v="PG&amp;E"/>
    <s v="Vegetation"/>
    <m/>
    <s v="D"/>
    <s v="D"/>
    <s v="0.26-9.99"/>
    <m/>
    <m/>
    <m/>
    <m/>
    <m/>
    <s v="Vegetation"/>
    <s v="Contact from object"/>
    <s v="Weather - High Winds"/>
    <s v="N"/>
    <s v="Overhead"/>
    <x v="0"/>
    <s v="Conductor - Primary"/>
    <s v="Conductor"/>
    <n v="103839465"/>
    <s v=" "/>
    <x v="0"/>
    <n v="36.842981000000002"/>
    <n v="-121.531058"/>
    <s v="San Benito"/>
    <s v="SAN BENITO 2102"/>
    <n v="21000"/>
    <s v="SAN BENITO 21024918"/>
    <x v="0"/>
    <s v="Fire Dept"/>
    <s v="Hardwood Woodland"/>
    <s v="Grass Fuel Model"/>
    <m/>
    <s v="N"/>
    <m/>
    <s v="Nyland"/>
    <m/>
    <m/>
    <s v="N"/>
    <s v="N"/>
    <m/>
    <m/>
    <s v="2021-10-12"/>
    <m/>
    <m/>
    <n v="44481"/>
    <s v="Unverified"/>
    <s v="FIRE WAS LOCATED UNDER AND AROUND PG&amp;E FACILITIES. LOCATION BEHIND SAN JUAN SCHOOL. CAUSE UNKNOWN."/>
    <m/>
    <m/>
    <m/>
    <m/>
    <m/>
    <m/>
    <m/>
    <m/>
    <m/>
    <m/>
    <m/>
    <m/>
    <m/>
    <m/>
    <s v="  "/>
    <s v="HUMBOLDT"/>
    <s v="HOLLISTER"/>
    <s v="14:53"/>
    <n v="44480"/>
    <s v="1493996"/>
    <s v="T005418585"/>
    <n v="100"/>
    <s v="NYLAND DR"/>
    <s v="SAN JUAN BAU"/>
    <n v="36.868580000000001"/>
    <n v="-121.54956"/>
    <s v="C1TJOS5"/>
    <s v="SCHLEGEL, JOHN"/>
    <n v="18274"/>
    <s v="20211011 22:04"/>
    <n v="9002"/>
    <n v="1"/>
    <s v="looks like tree branch took down line crew to make repairs"/>
    <s v="Y"/>
    <m/>
    <m/>
    <s v="36.8596883,-121.5413633,49.700000,3D"/>
    <m/>
    <m/>
    <s v="Behind San Juan Elementary School"/>
    <s v="city fire Department"/>
    <s v="sap#103839465"/>
    <s v="Y"/>
    <s v="Y"/>
    <m/>
    <s v="Storm Wind"/>
    <m/>
    <s v="Private Land"/>
    <m/>
    <s v="Strong"/>
    <m/>
    <s v="Vegetation"/>
    <m/>
    <s v="0.25 - 10 Acres"/>
    <m/>
    <s v="Fire Dept"/>
    <m/>
    <s v="Overhead"/>
    <m/>
    <s v="N"/>
    <m/>
    <s v="Other (Comments)"/>
    <s v="none collected"/>
    <s v="TREE-BRANCH FELL INTO LINE"/>
    <s v="CONDUCTOR, OVERHEAD"/>
    <s v="N"/>
    <s v="  "/>
    <s v="Unplanned"/>
    <s v="Central Coast"/>
    <s v="Hollister"/>
    <s v="182742102, SAN BENITO-2102"/>
    <s v="21-0129093"/>
    <s v="Unplanned"/>
    <s v="Clear;32-90 F"/>
    <s v="829"/>
    <s v="174691"/>
    <s v="YES"/>
    <s v="Three Phase Fault"/>
    <s v="Sustained"/>
    <s v="No"/>
    <s v="2102/2/NORM"/>
    <s v="OH"/>
    <s v="Circuit Breaker"/>
    <s v="1493996"/>
    <s v="Conductor, Overhead, Broken, wire on ground"/>
    <s v="ABC"/>
    <m/>
    <m/>
    <s v="SAN BENITO SUB"/>
    <s v="12KV &amp; 21KV MAINLINE E/OF CGC 412595955947"/>
    <m/>
    <m/>
    <m/>
    <m/>
    <m/>
    <m/>
    <m/>
    <m/>
    <m/>
    <m/>
    <m/>
    <m/>
    <m/>
    <m/>
    <m/>
    <m/>
    <m/>
    <m/>
    <m/>
    <m/>
    <m/>
    <m/>
    <m/>
    <m/>
  </r>
  <r>
    <n v="1767"/>
    <s v="MXX7"/>
    <s v="3 - QC Complete"/>
    <n v="44484"/>
    <n v="44617"/>
    <s v="Transformer bus wire arced and caused a a vegetation fire. The troubleman de-energized the transformer and made an EC tag. The ensuing fire was 10-99 acres in size. Weather was marked as &quot;strong storm winds&quot;. This information is preliminary."/>
    <s v="\\fxshare-nas05\quotashare-fs01\ESA\5 - Ignition Tracking\2021_Ignition_QC_Folders\20211011_1494710_21-0129272_nan_T005419253"/>
    <s v=" "/>
    <m/>
    <s v="MXX7"/>
    <s v="Changed Outage Time to Outage Start in FAS. "/>
    <n v="44482"/>
    <m/>
    <s v="Not In Scope"/>
    <m/>
    <m/>
    <m/>
    <m/>
    <m/>
    <m/>
    <m/>
    <m/>
    <m/>
    <m/>
    <m/>
    <m/>
    <m/>
    <m/>
    <m/>
    <m/>
    <m/>
    <m/>
    <m/>
    <m/>
    <m/>
    <m/>
    <m/>
    <m/>
    <m/>
    <m/>
    <m/>
    <m/>
    <m/>
    <m/>
    <m/>
    <m/>
    <m/>
    <m/>
    <m/>
    <m/>
    <m/>
    <m/>
    <m/>
    <m/>
    <m/>
    <m/>
    <m/>
    <m/>
    <m/>
    <m/>
    <s v=" "/>
    <x v="75"/>
    <s v="17:27:00"/>
    <n v="44480"/>
    <s v="16:56:00"/>
    <s v="FAS"/>
    <s v="N"/>
    <s v="N"/>
    <n v="1494710"/>
    <s v="21-0129272"/>
    <m/>
    <s v="T005419253"/>
    <n v="122187852"/>
    <m/>
    <m/>
    <s v="No photo"/>
    <s v=" "/>
    <x v="1"/>
    <x v="0"/>
    <s v="Y"/>
    <s v="Y"/>
    <s v="N"/>
    <s v="On October 11th, 2021 at 1727 hours, a PG&amp;E Troubleman was dispatched to the COPPERMINE 1104 12KV Distribution Circuit near Tollhouse Road in Fresno County in response to a fire. Initial analysis indicates a transformer caused the ignition. Troubleman reports that it looks like the wind blew the secondary transformer lead against the transformer, which caused arcing/flashing. The troubleman notes that there were strong storm winds that day. The transformer was broken/damaged (SAP # 100724572).  The ensuing fire was 10-100 acres in size (ILIS notes that about 40 acres of vegetation were burned) and was suppressed by Cal Fire. Contractor replaced transformer on October 11th, 2021. This information is preliminary. "/>
    <s v="PG&amp;E"/>
    <s v="Vegetation"/>
    <m/>
    <s v="D"/>
    <s v="D"/>
    <s v="10-99"/>
    <m/>
    <m/>
    <m/>
    <m/>
    <m/>
    <s v="Equipment - PG&amp;E"/>
    <s v="Weather"/>
    <s v="Weather - High Winds"/>
    <s v="N"/>
    <s v="Overhead"/>
    <x v="2"/>
    <s v="Other"/>
    <s v="Transformer"/>
    <n v="100724572"/>
    <s v=" "/>
    <x v="0"/>
    <n v="36.878404000000003"/>
    <n v="-119.61434199999999"/>
    <s v="Fresno"/>
    <s v="COPPERMINE 1104"/>
    <s v="0-750"/>
    <s v="COPPERMINE 110438474"/>
    <x v="0"/>
    <s v="Cal Fire"/>
    <s v="Agriculture"/>
    <s v="Grass Fuel Model"/>
    <m/>
    <s v="N"/>
    <m/>
    <s v="Toll"/>
    <m/>
    <m/>
    <s v="N"/>
    <s v="Y"/>
    <s v="202110111500"/>
    <s v="202110120600"/>
    <s v="2021-10-12"/>
    <m/>
    <m/>
    <m/>
    <m/>
    <m/>
    <m/>
    <m/>
    <m/>
    <m/>
    <m/>
    <m/>
    <m/>
    <m/>
    <m/>
    <m/>
    <m/>
    <m/>
    <m/>
    <m/>
    <s v="  "/>
    <s v="EAST BAY"/>
    <s v="FRESNO 12"/>
    <s v="17:27"/>
    <n v="44480"/>
    <s v="1494710"/>
    <s v="T005419253"/>
    <n v="9036"/>
    <s v="TOLLHOUSE RD"/>
    <s v="CLOVIS"/>
    <n v="36.873959999999997"/>
    <n v="-119.61127999999999"/>
    <s v="F4TDXKG"/>
    <s v="KRUPENS, DOUG"/>
    <n v="252411104"/>
    <s v="20211011 17:50"/>
    <n v="9002"/>
    <n v="1"/>
    <s v="tx bus wire arced against the case causing veg fire, de-energized tx, made tag and called for crew"/>
    <s v="Y"/>
    <m/>
    <m/>
    <m/>
    <n v="36.878404000000003"/>
    <n v="-119.61434199999999"/>
    <m/>
    <s v="roger reigns "/>
    <n v="100724572"/>
    <s v="N"/>
    <s v="Y"/>
    <m/>
    <s v="Storm Wind"/>
    <m/>
    <s v="Private Land"/>
    <m/>
    <s v="Strong"/>
    <m/>
    <s v="PG&amp;E Equipment"/>
    <m/>
    <s v="10 - 100 Acres"/>
    <m/>
    <s v="Cal Fire"/>
    <s v="inc CA-FKU-016412"/>
    <s v="Overhead"/>
    <m/>
    <s v="N"/>
    <s v="still on pole"/>
    <m/>
    <m/>
    <s v="OVERHEAD"/>
    <s v="BUS"/>
    <s v="N"/>
    <s v="  "/>
    <s v="Unplanned"/>
    <s v="Fresno"/>
    <s v="Fresno"/>
    <s v="252411104, COPPERMINE-1104"/>
    <s v="21-0129272"/>
    <s v="Unplanned"/>
    <s v="Clear;32-90 F"/>
    <s v="5"/>
    <s v="320"/>
    <s v="YES"/>
    <s v="Force Out"/>
    <s v="Sustained"/>
    <s v="No"/>
    <s v="D3954"/>
    <s v="OH"/>
    <s v="Fuse"/>
    <s v="1494710"/>
    <s v="Secondary, Burned/flashed"/>
    <m/>
    <s v="10/11/21 18:54"/>
    <m/>
    <s v="N/O Tollhouse, E/O Thompson"/>
    <s v="CGC # 418205056305"/>
    <m/>
    <s v="WIND BLEW SECONDARY TX LEAD AGAINST TX CUASING ARCING/FLASH"/>
    <m/>
    <m/>
    <m/>
    <m/>
    <m/>
    <m/>
    <m/>
    <m/>
    <m/>
    <m/>
    <m/>
    <m/>
    <m/>
    <m/>
    <m/>
    <m/>
    <m/>
    <m/>
    <m/>
    <m/>
    <m/>
    <m/>
  </r>
  <r>
    <n v="1766"/>
    <s v="MXX7"/>
    <s v="3 - QC Complete"/>
    <n v="44483"/>
    <n v="44617"/>
    <s v="Overhead primary wires down on ground, resulting in a 3 meter - 0.25 acre fire. Weather field was marked as &quot;strong storm winds&quot;. This information is preliminary."/>
    <s v="\\fxshare-nas05\quotashare-fs01\ESA\5 - Ignition Tracking\2021_Ignition_QC_Folders\20211011_1494635_21-0129357_nan_T005419178"/>
    <s v=" "/>
    <m/>
    <s v="MXX7"/>
    <s v="Changed Create Time and Outage Time to match FAS. "/>
    <n v="44482"/>
    <m/>
    <s v="Not In Scope"/>
    <m/>
    <m/>
    <m/>
    <m/>
    <m/>
    <m/>
    <m/>
    <m/>
    <m/>
    <m/>
    <m/>
    <m/>
    <m/>
    <m/>
    <m/>
    <m/>
    <m/>
    <m/>
    <m/>
    <m/>
    <m/>
    <m/>
    <m/>
    <m/>
    <m/>
    <m/>
    <m/>
    <m/>
    <m/>
    <m/>
    <m/>
    <m/>
    <m/>
    <m/>
    <m/>
    <m/>
    <m/>
    <m/>
    <m/>
    <m/>
    <m/>
    <m/>
    <m/>
    <m/>
    <m/>
    <m/>
    <s v=" "/>
    <x v="75"/>
    <s v="17:06:00"/>
    <n v="44480"/>
    <s v="16:42:00"/>
    <s v="FAS"/>
    <s v="N"/>
    <s v="N"/>
    <n v="1494635"/>
    <s v="21-0129357"/>
    <m/>
    <s v="T005419178"/>
    <n v="122187984"/>
    <m/>
    <m/>
    <s v="No photo"/>
    <s v=" "/>
    <x v="1"/>
    <x v="0"/>
    <s v="Y"/>
    <s v="Y"/>
    <s v="N"/>
    <s v="On October 11th, 2021 at 1706 hours, a PG&amp;E Troubleman was dispatched to the BONITA 1101 12KV Distribution Circuit on Avenue 19 in Madera County in response to a fire. Initial analysis indicates a conductor caused the ignition. Overhead primary wires were down on the ground. Potential cause could be due to &quot;strong storm winds&quot; that the troubleman mentions in his report. A conductor was broken/damaged (SAP # 101132202). The ensuing fire was 3 meters - 0.25 acres in size and was suppressed by Cal Fire.  PG&amp;E crew repaired conductor on October 12th, 2021. This information is preliminary. "/>
    <s v="PG&amp;E"/>
    <s v="Vegetation"/>
    <m/>
    <s v="D"/>
    <s v="D"/>
    <s v="&lt;0.25"/>
    <m/>
    <m/>
    <m/>
    <m/>
    <m/>
    <s v="Equipment - PG&amp;E"/>
    <s v="Weather"/>
    <s v="Weather - High Winds"/>
    <s v="Y"/>
    <s v="Overhead"/>
    <x v="0"/>
    <s v="Conductor - Primary"/>
    <s v="Conductor"/>
    <n v="101132202"/>
    <s v=" "/>
    <x v="0"/>
    <n v="37.025512999999997"/>
    <n v="-120.166365"/>
    <s v="Madera"/>
    <s v="BONITA 1101"/>
    <n v="12000"/>
    <s v="BONITA 11015740"/>
    <x v="0"/>
    <s v="Cal Fire"/>
    <s v="Agriculture"/>
    <s v="Grass Fuel Model"/>
    <m/>
    <s v="N"/>
    <m/>
    <m/>
    <m/>
    <m/>
    <s v="N"/>
    <s v="N"/>
    <m/>
    <m/>
    <s v="2021-10-12"/>
    <m/>
    <m/>
    <m/>
    <m/>
    <m/>
    <m/>
    <m/>
    <m/>
    <m/>
    <m/>
    <m/>
    <m/>
    <m/>
    <m/>
    <m/>
    <m/>
    <m/>
    <m/>
    <m/>
    <s v="  "/>
    <s v="SACRAMENTO"/>
    <s v="MADERA 01"/>
    <s v="17:07"/>
    <n v="44480"/>
    <s v="1494635"/>
    <s v="T005419178"/>
    <n v="20677"/>
    <s v="AVENUE 19"/>
    <s v="MADERA"/>
    <n v="37.025590000000001"/>
    <n v="-120.16928"/>
    <s v="Y2TR2BW"/>
    <s v="BEBOUT, ROB"/>
    <n v="255391101"/>
    <s v="20211011 18:32"/>
    <n v="9002"/>
    <m/>
    <s v="CREW TO REPAIR DOWN WIRE"/>
    <s v="Y"/>
    <m/>
    <m/>
    <m/>
    <n v="37.025512999999997"/>
    <n v="-120.166365"/>
    <m/>
    <s v="CAL FIRE RIGO HERRERA"/>
    <m/>
    <s v="N"/>
    <s v="Y"/>
    <m/>
    <s v="Storm Wind"/>
    <m/>
    <s v="County Land"/>
    <m/>
    <s v="Strong"/>
    <m/>
    <s v="Vegetation"/>
    <m/>
    <s v="3 meters - 0.25 Acres"/>
    <m/>
    <s v="Cal Fire"/>
    <m/>
    <s v="Overhead"/>
    <m/>
    <s v="N"/>
    <m/>
    <m/>
    <m/>
    <s v="OVERHEAD"/>
    <s v="CONDUCTOR, OVERHEAD"/>
    <s v="N"/>
    <s v="  "/>
    <s v="Unplanned"/>
    <s v="Yosemite"/>
    <s v="Madera"/>
    <s v="255391101, BONITA-1101"/>
    <s v="21-0129357"/>
    <s v="Unplanned"/>
    <s v="Clear;32-90 F"/>
    <s v="12"/>
    <s v="5212"/>
    <s v="YES"/>
    <m/>
    <s v="Sustained"/>
    <s v="No"/>
    <s v="WIRE DOWN 4 POLES W/OF 270655"/>
    <s v="OH"/>
    <s v="Jumpers"/>
    <s v="1494635"/>
    <s v="Conductor, Overhead, Broken, wire on ground"/>
    <m/>
    <m/>
    <m/>
    <s v="WIRE DOWN 4 POLES W/OF 270655"/>
    <s v="BEBOUT, ROB/1882/559-676-1325: AVE 19 @ ROAD 21"/>
    <m/>
    <m/>
    <m/>
    <m/>
    <m/>
    <m/>
    <m/>
    <m/>
    <m/>
    <m/>
    <m/>
    <m/>
    <m/>
    <m/>
    <m/>
    <m/>
    <m/>
    <m/>
    <m/>
    <m/>
    <m/>
    <m/>
    <m/>
    <m/>
  </r>
  <r>
    <n v="1765"/>
    <s v="TLAL"/>
    <s v="3 - QC Complete"/>
    <n v="44483"/>
    <n v="44617"/>
    <s v="Open wire secondary going from flat to racked got together due to bad sag and storm winds. This information is preliminary. OIS: 1494345; ILIS: 21-0129247; FOID: T005418842 (A2KL); Circuit ID: 043432103, SAP Eqp ID: 102262790; Meter #: 1008978574; County: Napa; Division: North Bay"/>
    <s v="\\fxshare-nas05\quotashare-fs01\ESA\5 - Ignition Tracking\2021_Ignition_QC_Folders\20211011_1494345_21-0129247_nan_T005418842"/>
    <s v=" "/>
    <m/>
    <s v="TLAL"/>
    <s v="Outage Time Updated"/>
    <n v="44483"/>
    <m/>
    <s v="Not In Scope"/>
    <m/>
    <m/>
    <m/>
    <m/>
    <m/>
    <m/>
    <m/>
    <m/>
    <m/>
    <m/>
    <m/>
    <m/>
    <m/>
    <m/>
    <m/>
    <m/>
    <m/>
    <m/>
    <m/>
    <m/>
    <m/>
    <m/>
    <m/>
    <m/>
    <m/>
    <m/>
    <m/>
    <m/>
    <m/>
    <m/>
    <m/>
    <m/>
    <m/>
    <m/>
    <m/>
    <m/>
    <m/>
    <m/>
    <m/>
    <s v="Y"/>
    <n v="44483"/>
    <n v="44483"/>
    <s v="A2KL"/>
    <s v="Andrew Kniffin, (415) 720-2131"/>
    <s v="See Phone Interview in the Reports Sub-folder"/>
    <m/>
    <s v=" "/>
    <x v="75"/>
    <s v="15:55:00"/>
    <n v="44480"/>
    <s v="15:49:00"/>
    <s v="FAS"/>
    <s v="N"/>
    <s v="N"/>
    <n v="1494345"/>
    <s v="21-0129247"/>
    <m/>
    <s v="T005418842"/>
    <m/>
    <m/>
    <m/>
    <s v="PG&amp;E_1765_Ignition_20211011_3.jpg"/>
    <s v=" "/>
    <x v="1"/>
    <x v="0"/>
    <s v="Y"/>
    <s v="Y"/>
    <s v="N"/>
    <s v="On October 11, 2021 at 1611 hours, a PG&amp;E Troubleman patrolled the Silverado 2103 21kV Distribution Circuit number 043432103, in the Local Responsibility Area (LRA) near 1199 and 1203 Manley Ln, Napa, CA 94558. He observed a badly sagging open-wire secondary from the flat to the rack construction with the system neutral altogether, and a vegetation fire in the bushes and brush beneath the conductors and near the 45' class-4 Douglas Fir wood pole (SAP Eqp ID 102262790, Baxco, Mfr. Year 1950). Initial analysis indicates the ignition was caused by bad construction in combination with the extremely high winds that spurred a fault current upon connection, which then dropped fire igniting molten metal onto the vegetation below and ignited it. The Saint Helena Fire Department responded to the customer-extinguished fire. The 35-minute outage affected six customers. The troubleman made the necessary repairs and the line was returned to service on October 11, 2021. This information is preliminary."/>
    <s v="PG&amp;E"/>
    <s v="Vegetation"/>
    <m/>
    <s v="D"/>
    <s v="D"/>
    <s v="&lt;3 meters of linear travel"/>
    <m/>
    <m/>
    <m/>
    <m/>
    <m/>
    <s v="Equipment - PG&amp;E"/>
    <s v="Weather"/>
    <s v="Weather - High Winds"/>
    <s v="Y"/>
    <s v="Overhead"/>
    <x v="2"/>
    <s v="Conductor - Open Wire Secondary"/>
    <s v="Conductor"/>
    <s v="043432103, 102262790"/>
    <s v=" "/>
    <x v="0"/>
    <n v="38.451873300000003"/>
    <n v="-122.41768"/>
    <s v="Napa"/>
    <s v="SILVERADO 2103"/>
    <s v="0-750"/>
    <s v="SILVERADO 2103617828"/>
    <x v="0"/>
    <s v="St Helena FD"/>
    <s v="Urban"/>
    <s v="Grass Fuel Model"/>
    <m/>
    <s v="Y"/>
    <s v="Nuns 2017"/>
    <m/>
    <m/>
    <m/>
    <s v="N"/>
    <s v="N"/>
    <m/>
    <m/>
    <s v="2021-10-12"/>
    <m/>
    <m/>
    <m/>
    <m/>
    <m/>
    <m/>
    <m/>
    <m/>
    <m/>
    <m/>
    <m/>
    <m/>
    <m/>
    <m/>
    <m/>
    <m/>
    <m/>
    <m/>
    <m/>
    <s v="  "/>
    <s v="EAST BAY"/>
    <s v="NAPA 04"/>
    <s v="15:55"/>
    <n v="44480"/>
    <s v="1494345"/>
    <s v="T005418842"/>
    <n v="1203"/>
    <s v="MANLEY LN"/>
    <s v="RUTHERFORD"/>
    <n v="38.451810000000002"/>
    <n v="-122.41785"/>
    <s v="N1TA2KL"/>
    <s v="KNIFFIN, ANDREW"/>
    <n v="43432103"/>
    <s v="20211011 16:36"/>
    <n v="9002"/>
    <m/>
    <s v="bad sag on open wire secondary. flat to rack construction with system neutral. bad construction. got together during winds and caused small veg fire in bushes under line. "/>
    <s v="Y"/>
    <m/>
    <m/>
    <s v="38.4518733,-122.4176800,39.200000,3D"/>
    <m/>
    <m/>
    <s v="Brush under line"/>
    <m/>
    <m/>
    <s v="N"/>
    <s v="Y"/>
    <m/>
    <s v="Storm Wind"/>
    <m/>
    <s v="Private Land"/>
    <m/>
    <s v="Strong"/>
    <m/>
    <s v="PG&amp;E Equipment"/>
    <m/>
    <s v="1 meter - &lt; 3 meters"/>
    <m/>
    <s v="Fire Dept"/>
    <m/>
    <s v="Overhead"/>
    <m/>
    <s v="N"/>
    <m/>
    <m/>
    <m/>
    <s v="OVERHEAD"/>
    <s v="CONDUCTOR, OVERHEAD"/>
    <s v="N"/>
    <s v="  "/>
    <s v="Unplanned"/>
    <s v="North Bay"/>
    <s v="Silverado"/>
    <s v="043432103, SILVERADO-2103"/>
    <s v="21-0129247"/>
    <s v="Unplanned"/>
    <s v="Strong Winds,Clear;32-90 F"/>
    <s v="6"/>
    <s v="210"/>
    <s v="NO"/>
    <s v="Line to Ground"/>
    <s v="Sustained"/>
    <s v="No"/>
    <s v="MTR#1008978574"/>
    <s v="OH"/>
    <s v="Transformer"/>
    <s v="1494345"/>
    <s v="Secondary, Together"/>
    <m/>
    <m/>
    <m/>
    <s v="1203 MANLEY LN"/>
    <s v="1203 MANLEY LN"/>
    <m/>
    <m/>
    <m/>
    <m/>
    <m/>
    <m/>
    <m/>
    <m/>
    <m/>
    <m/>
    <m/>
    <m/>
    <m/>
    <m/>
    <m/>
    <m/>
    <m/>
    <m/>
    <m/>
    <m/>
    <m/>
    <m/>
    <m/>
    <m/>
  </r>
  <r>
    <n v="1764"/>
    <s v="TLAL"/>
    <s v="3 - QC Complete"/>
    <n v="44483"/>
    <n v="44617"/>
    <s v="Wires down incident due to tree falling into lines. The ensuing fire was 3 meters - 0.25 acre in size. This information is preliminary. OIS: 1494196; ILIS: 21-0129162; FOID: T005418785 (JJD9), T005418279 (MRSV-Cxl), T005418820 (LSME-Assist), T005418878 (JJD9-Assist); EC: 122187857 (SAP 102341632), 122187858 (SAP 102341631), 122187882 (SAP 102341630); PM: 35294651 [CV-YO-STANISLAUS CNTY-10/11/21 WIND EV]; Circuit ID: 163711701, SAP Eqp ID: 102341632, 102341631, 102341630; County: Stanislaus; Division: Yosemite; Cal Fire Incident # MCS21237832"/>
    <s v="\\fxshare-nas05\quotashare-fs01\ESA\5 - Ignition Tracking\2021_Ignition_QC_Folders\20211011_1494196_21-0129162_nan_T005418785"/>
    <s v=" "/>
    <m/>
    <s v="TLAL"/>
    <s v="Additional FOID's Added; Create Time, Fire Lat &amp; Long, Suspected Initiating Event, Failure Sub-driver Updated"/>
    <n v="44488"/>
    <m/>
    <s v="Not In Scope"/>
    <m/>
    <m/>
    <m/>
    <m/>
    <n v="44263"/>
    <s v="Wood Fracture"/>
    <s v="Pole"/>
    <m/>
    <m/>
    <m/>
    <m/>
    <m/>
    <m/>
    <m/>
    <m/>
    <m/>
    <m/>
    <m/>
    <m/>
    <m/>
    <m/>
    <m/>
    <m/>
    <m/>
    <m/>
    <m/>
    <m/>
    <m/>
    <m/>
    <m/>
    <m/>
    <m/>
    <s v="Y"/>
    <n v="44483"/>
    <n v="44495"/>
    <s v="Cal Fire, but need to contact the Modesto Fire Dept as well"/>
    <s v="Cal Fire (Online Portal)"/>
    <s v="10/26/21 Cal Fire indicates that the ignition point was within a Local Responsibility Area; Emailed fire report request to Dmaurer@modestogov.com"/>
    <m/>
    <s v="Y"/>
    <n v="44483"/>
    <n v="44483"/>
    <s v="JJD9"/>
    <s v="John Daniels, (209) 559-8427"/>
    <s v="See Phone Interview in the Reports Sub-folder"/>
    <m/>
    <s v=" "/>
    <x v="75"/>
    <s v="13:38:00"/>
    <n v="44480"/>
    <s v="15:22:00"/>
    <s v="FAS"/>
    <s v="N"/>
    <s v="N"/>
    <n v="1494196"/>
    <s v="21-0129162"/>
    <m/>
    <s v="T005418785, T005418279, T005418820, T005418878"/>
    <s v="122187857, 122187858, 122187882"/>
    <m/>
    <m/>
    <s v="PG&amp;E_1764_Ignition_20211011_6.JPG"/>
    <s v=" "/>
    <x v="1"/>
    <x v="0"/>
    <s v="Y"/>
    <s v="Y"/>
    <s v="N"/>
    <s v="On October 11, 2021 at 1602 hours, PG&amp;E Troublemen patrolled the Cottle 1701 17kV Distribution Circuit number 163711701, in the State Responsibility Area (SRA) near 12437 Orange Blossom Road, Oakdale, CA 95361. They observed 600' of damaged #4 STR copper overhead conductor near the 45' class-5 Douglas Fir pole (SAP Eqp ID 102341632, Badge 121033237, McKormick &amp; Baxter Co., Mfr. Year 1952) with a damaged transformer, in addition to 300' of damaged #4 STR copper overhead conductor near the damaged ally crossarm 50' class-4 Douglas Fir wood pole (SAP Eqp ID 102341631, McKormick &amp; Baxter Co., Mfr. Year 1968), in addition to another 300' of damaged #4 STR copper overhead conductor down on the ground near the 50' class-4 Douglas Fir wood transformer pole (SAP Eqp ID 102341630, Badge 121033247, McKormick &amp; Baxter Co., Mfr. Year 1968), and a small fire near the kayaks in the back of the property. Initial analysis indicates the fire originated at the well pump of 12437 Orange Blossom Road. When the power lines fell, it caused an electrical short/surge at the pump and ignited the grass nearby. The effects of the surge was evident at the neighbor to the east's damaged breaker box and electrical fence. The cause of the wires down may've been due to a large tree limb 2-3 lots to the north at 10201 Gray Road, Oakdale, CA 95361 that fell onto and through lines and resulted in the wire slap down the line. The City of Modesto Fire Department and Cal Fire responded to and extinguished the fire. The 146-minute outage affected 2,280 customers. The EC A-Tags 122187857, 122187858, and 122187882, were submitted for remediation. The line was returned to service on October 11, 2021. There was damage to the breaker box and an electric fence at the property directly to the east of 12437 Orange Blossom, caused when the power lines went down. This information is preliminary."/>
    <s v="PG&amp;E"/>
    <s v="Vegetation"/>
    <m/>
    <s v="D"/>
    <s v="D"/>
    <s v="&lt;0.25"/>
    <m/>
    <m/>
    <m/>
    <m/>
    <m/>
    <s v="Vegetation"/>
    <s v="Contact from object"/>
    <s v="Veg. contact"/>
    <s v="Y"/>
    <s v="Overhead"/>
    <x v="0"/>
    <s v="Conductor - Primary"/>
    <s v="Conductors, Crossarm, Transformer"/>
    <s v="163711701,102341632, 102341631, 102341630"/>
    <s v=" "/>
    <x v="0"/>
    <n v="37.783644774800003"/>
    <n v="-120.7662139235"/>
    <s v="Stanislaus"/>
    <s v="COTTLE 1701"/>
    <n v="17000"/>
    <s v="COTTLE 1701CB"/>
    <x v="0"/>
    <s v="Cal Fire, Modesto FD"/>
    <s v="Urban"/>
    <s v="Grass Fuel Model"/>
    <m/>
    <s v="N"/>
    <m/>
    <s v="Blossom"/>
    <m/>
    <m/>
    <s v="N"/>
    <s v="Y"/>
    <s v="202110110600"/>
    <s v="202110130200"/>
    <s v="2021-10-12"/>
    <n v="37.771999999999998"/>
    <n v="-120.82599999999999"/>
    <n v="44482"/>
    <s v="BranchFail"/>
    <s v="CEDAR BRANCH FAILED DURING HIGH WIND EVENT STRIKING LINES CAUSING OUTAGE."/>
    <s v="CEDA"/>
    <n v="70"/>
    <n v="40"/>
    <n v="15"/>
    <s v="Slight"/>
    <s v="None"/>
    <s v="N"/>
    <n v="1"/>
    <m/>
    <s v="Other"/>
    <s v="D"/>
    <s v="CrossArm"/>
    <s v="BareWire"/>
    <n v="2"/>
    <s v="  "/>
    <s v="SONOMA"/>
    <s v="OAKDALE 01"/>
    <s v="15:43"/>
    <n v="44480"/>
    <s v="1494196"/>
    <s v="T005418785"/>
    <n v="10201"/>
    <s v="GRAY RD"/>
    <s v="OAKDALE"/>
    <n v="37.772919999999999"/>
    <n v="-120.82606"/>
    <s v="Y7TSAWH"/>
    <s v="WHITNEY, SCOTT"/>
    <n v="16371"/>
    <s v="20211011 18:37"/>
    <n v="9190"/>
    <m/>
    <s v="jay danials first on scene may have fire info"/>
    <s v="Y"/>
    <m/>
    <m/>
    <s v="37.7811817,-120.7734317,52.900000,3D"/>
    <m/>
    <m/>
    <m/>
    <s v="cal fire"/>
    <m/>
    <s v="N"/>
    <s v="Y"/>
    <m/>
    <s v="Storm Wind"/>
    <m/>
    <s v="Private Land"/>
    <m/>
    <s v="Strong"/>
    <m/>
    <s v="PG&amp;E Equipment"/>
    <m/>
    <s v="3 meters - 0.25 Acres"/>
    <m/>
    <s v="Cal Fire"/>
    <m/>
    <s v="Overhead"/>
    <m/>
    <s v="Y"/>
    <s v="photos only fd cleared scene while i was makeing safe"/>
    <s v="Fire Dept"/>
    <s v="photos onle temp super first on scene j danials"/>
    <s v="TREE-FELL INTO LINE"/>
    <s v="CONDUCTOR, OVERHEAD"/>
    <s v="N"/>
    <s v="  "/>
    <s v="Unplanned"/>
    <s v="Yosemite"/>
    <s v="Oakdale"/>
    <s v="163711701, COTTLE-1701"/>
    <s v="21-0129162"/>
    <s v="Unplanned"/>
    <s v="Clear;32-90 F"/>
    <s v="2280"/>
    <s v="330703"/>
    <s v="YES"/>
    <m/>
    <s v="Sustained"/>
    <s v="No"/>
    <s v="1701/2"/>
    <s v="OH"/>
    <s v="Circuit Breaker"/>
    <s v="1494196"/>
    <s v="Conductor, Overhead, Broken, wire on ground"/>
    <s v="C&amp; GRD"/>
    <s v="10/11/21 18:44"/>
    <m/>
    <s v="COTTLE SUB"/>
    <s v="WHITNEY, SCOTT // 2034: 3 locations along orange blossom rd"/>
    <s v="FUS S1647 OPEN MO (DMS# 1494205)|SW 7130 OPEN"/>
    <s v="3 OR 4 SPANS CAME DOWN AT LINE &amp; BUCK SOUTH OF 20613"/>
    <m/>
    <m/>
    <m/>
    <m/>
    <m/>
    <m/>
    <m/>
    <m/>
    <m/>
    <m/>
    <m/>
    <m/>
    <m/>
    <m/>
    <m/>
    <m/>
    <m/>
    <m/>
    <m/>
    <m/>
    <m/>
    <m/>
  </r>
  <r>
    <n v="1763"/>
    <s v="TLAL"/>
    <s v="3 - QC Complete"/>
    <n v="44487"/>
    <n v="44617"/>
    <s v="Grass fire due to a tree falling into overhead circuit in the winds. This information is preliminary; OIS: 1494131; ILIS: 21-0129300; FOID: T005418688 (LXMX); EC: 122187632 (SAP Eqp 101536244), 122187733 (SAP Eqp 101536245); Circuit ID: 103481101, SAP Eqp ID: 101536244, 101536245; County: Tehama; Division: North Valley"/>
    <s v="\\fxshare-nas05\quotashare-fs01\ESA\5 - Ignition Tracking\2021_Ignition_QC_Folders\20211011_1494131_21-0129300_nan_T005418688"/>
    <s v=" "/>
    <m/>
    <s v="TLAL"/>
    <s v="Create &amp; Outage Time, Fire Size, Fire Lat/Long Updated; Added EC Tags"/>
    <n v="44487"/>
    <m/>
    <s v="Not In Scope"/>
    <m/>
    <m/>
    <m/>
    <m/>
    <m/>
    <m/>
    <m/>
    <m/>
    <m/>
    <m/>
    <m/>
    <s v="Not Required"/>
    <m/>
    <m/>
    <m/>
    <m/>
    <m/>
    <m/>
    <m/>
    <m/>
    <m/>
    <m/>
    <m/>
    <m/>
    <m/>
    <m/>
    <m/>
    <m/>
    <m/>
    <m/>
    <m/>
    <m/>
    <m/>
    <m/>
    <m/>
    <m/>
    <m/>
    <m/>
    <m/>
    <m/>
    <m/>
    <m/>
    <s v="LXMX"/>
    <s v="Laine Mason, (530) 520-8566"/>
    <m/>
    <m/>
    <s v=" "/>
    <x v="75"/>
    <s v="15:19:00"/>
    <n v="44480"/>
    <s v="15:13:00"/>
    <s v="FAS"/>
    <s v="N"/>
    <s v="N"/>
    <n v="1494131"/>
    <s v="21-0129300"/>
    <m/>
    <s v="T005418688"/>
    <s v="122187632, 122187733"/>
    <m/>
    <m/>
    <s v="PG&amp;E_1763_Ignition_20211011_2.JPG"/>
    <s v=" "/>
    <x v="1"/>
    <x v="0"/>
    <s v="Y"/>
    <s v="Y"/>
    <s v="N"/>
    <s v="On October 11, 2021 at 1546 hours, a PG&amp;E Troubleman patrolled the Los Molinos 1101 12kV Distribution Circuit number 103481101, in the Local Responsibility Area (LRA) near 25207 Colt Rd, Los Molinos, CA 96055. He observed 1 of 2 blown at the fuse 68161 (Part 75, FT, 10A, 2PH, Material Code 330123), a fallen eucalyptus tree branch, a damaged 4' steel high-side crossarm, two sets of damaged DE non-ceramic 12kV insulators near the 45' class-5 Douglas Fir wood PG&amp;E owned pole (SAP Eqp ID 101536244, JH Baxter Co, Mfr. Year 1981), a 4' dead-end high-side crossarm over the transformer (CGC 119725126838), two sets of damaged 44H cutouts with Arc Snuffers, two sets of damaged dead-end non-ceramic 12kV insulators, and two burnt dead-end auto bail connectors, and 200' of damaged 4-ACSR overhead conductor down on the ground near the 45' class-5 Douglas Fir wood PG&amp;E owned pole (SAP Eqp ID 101536245, JH Baxter Co, Mfr. Year 1981), and a small fire. Initial analysis indicates the ignition was caused by a living 70' tall 35&quot; DBH Blue Gum Eucalyptus tree 8' from the conductor that partially failed when a limb fell off into the conductor due to the high winds, which caused a high impedance arc fault, a wire down hazard, and a small dry vegetation fire that expanded into three separate fires averaging ten meters by seven meters. The non-native Eucalyptus trees are highly flammable, as their leaves produce highly combustible oils and ignited trees have been known to explode. Eucalyptus tree limbs are dense and more dangerous in windy conditions, due to their high resin makeup. The State of California's government encouraged the transplantation of Eucalyptus trees during the late 1800's with the California Tree Culture Act of 1868 and others, in hopes that it would prove to be a renewable timber source to combat concerns of deforestation and the native hardwoods that were quickly depleted. Cal Fire responded to and extinguished the fires. The EC A-Tags 122187632 and 122187733 were submitted for remediation. The 182-minute outage affected four customers. The line was returned to service on October 11, 2021. Upon the Vegetation Management post-incident inspection, two large eucalyptus trees were found that require major work, including the removal of large limbs that lean towards the high voltage conductors. The incident tree stem has been signed up for removal, assuring no future probability of failing into and causing a fault. This information is preliminary."/>
    <s v="PG&amp;E"/>
    <s v="Vegetation"/>
    <m/>
    <s v="D"/>
    <s v="D"/>
    <s v="&lt;0.25"/>
    <m/>
    <m/>
    <m/>
    <m/>
    <m/>
    <s v="Vegetation"/>
    <s v="Contact from object"/>
    <s v="Weather - High Winds"/>
    <s v="Y"/>
    <s v="Overhead"/>
    <x v="0"/>
    <s v="Conductor - Primary"/>
    <s v="Conductor, Crossarms, Cutouts, Insulators, Connectors"/>
    <s v=" 103481101, 101536244, 101536245"/>
    <s v=" "/>
    <x v="0"/>
    <n v="40.069879999999998"/>
    <n v="-122.10006"/>
    <s v="Tehama"/>
    <s v="LOS MOLINOS 1101"/>
    <n v="12000"/>
    <s v="LOS MOLINOS 1101CB"/>
    <x v="0"/>
    <s v="Cal Fire"/>
    <s v="Urban"/>
    <s v="Grass Fuel Model"/>
    <m/>
    <s v="N"/>
    <m/>
    <m/>
    <m/>
    <m/>
    <s v="N"/>
    <s v="Y"/>
    <s v="202110110600"/>
    <s v="202110130200"/>
    <s v="2021-10-12"/>
    <n v="40.069128599999999"/>
    <n v="-122.09969820000001"/>
    <n v="44481"/>
    <s v="BranchFail"/>
    <s v="Eucalyptus tree had large limb fail, during high wind event. Limb failed at collar, and caused small vegetation fire creating two additional fires from strong winds. Limb failed due to strong winds, no signs of decay inside or outside log. Additional work prescribed, and adjacent tree, to remove large stems with lean towards facilities."/>
    <s v="EUCA"/>
    <n v="70"/>
    <n v="35"/>
    <n v="14"/>
    <s v="Slight"/>
    <s v="None"/>
    <s v="N"/>
    <n v="1"/>
    <m/>
    <s v="Valley"/>
    <s v="D"/>
    <s v="CrossArm"/>
    <s v="BareWire"/>
    <m/>
    <s v="  "/>
    <s v="SIERRA"/>
    <s v="RED BLUFF 01"/>
    <s v="15:20"/>
    <n v="44480"/>
    <s v="1494131"/>
    <s v="T005418688"/>
    <n v="25207"/>
    <s v="COLT RD"/>
    <s v="LOS MOLINOS"/>
    <n v="40.069839999999999"/>
    <n v="-122.09927"/>
    <s v="V7TLXMX"/>
    <s v="MASON, LAINE"/>
    <n v="103481101"/>
    <s v="20211011 17:09"/>
    <n v="9002"/>
    <m/>
    <s v="Trees are causing outages in your area."/>
    <s v="Y"/>
    <m/>
    <m/>
    <s v="40.0699900,-122.1005417,67.000000,3D"/>
    <m/>
    <m/>
    <s v="SMALL GRASS FIRE STARTED FROM A TREE BRANCH FALLING THROUGH OUR LINES,"/>
    <s v="CDF"/>
    <m/>
    <s v="N"/>
    <s v="Y"/>
    <m/>
    <s v="Storm Wind"/>
    <m/>
    <s v="PGE&amp;E-Owned Structure/Equipment"/>
    <m/>
    <s v="Strong"/>
    <m/>
    <s v="Vegetation"/>
    <m/>
    <s v="1 meter - &lt; 3 meters"/>
    <m/>
    <s v="Cal Fire"/>
    <m/>
    <s v="Overhead"/>
    <m/>
    <s v="N"/>
    <m/>
    <m/>
    <m/>
    <s v="TREE-BRANCH FELL INTO LINE"/>
    <s v="CONDUCTOR, OVERHEAD"/>
    <s v="N"/>
    <s v="  "/>
    <s v="Unplanned"/>
    <s v="North Valley"/>
    <s v="Red Bluff"/>
    <s v="103481101, LOS MOLINOS-1101"/>
    <s v="21-0129300"/>
    <s v="Unplanned"/>
    <s v="Clear;32-90 F"/>
    <s v="4"/>
    <s v="728"/>
    <s v="NO"/>
    <s v="Line to Ground"/>
    <s v="Sustained"/>
    <s v="No"/>
    <s v="68161"/>
    <s v="OH"/>
    <s v="Fuse"/>
    <s v="1494131"/>
    <s v="Conductor, Overhead, Broken, wire on ground"/>
    <m/>
    <m/>
    <m/>
    <s v="ES/O HWY 99E, 35' N/O COLT RD    N/O LOS MOLINOS"/>
    <s v="1 E/OF 68161"/>
    <m/>
    <m/>
    <m/>
    <m/>
    <m/>
    <m/>
    <m/>
    <m/>
    <m/>
    <m/>
    <m/>
    <m/>
    <m/>
    <m/>
    <m/>
    <m/>
    <m/>
    <m/>
    <m/>
    <m/>
    <m/>
    <m/>
    <m/>
    <m/>
  </r>
  <r>
    <n v="1761"/>
    <s v="AGFC"/>
    <s v="3 - QC Complete"/>
    <n v="44480"/>
    <n v="44617"/>
    <s v="Other fire, not attributable to PG&amp;E assets. This information is preliminary."/>
    <s v="\\fxshare-nas05\quotashare-fs01\ESA\5 - Ignition Tracking\2021_Ignition_QC_Folders\20211011_nan_nan_nan_7974920793"/>
    <s v=" "/>
    <m/>
    <m/>
    <m/>
    <m/>
    <m/>
    <s v="Not In Scope"/>
    <m/>
    <m/>
    <m/>
    <m/>
    <m/>
    <m/>
    <m/>
    <m/>
    <m/>
    <m/>
    <m/>
    <m/>
    <m/>
    <m/>
    <m/>
    <m/>
    <m/>
    <m/>
    <m/>
    <m/>
    <m/>
    <m/>
    <m/>
    <m/>
    <m/>
    <m/>
    <m/>
    <m/>
    <m/>
    <m/>
    <m/>
    <m/>
    <m/>
    <m/>
    <m/>
    <m/>
    <m/>
    <m/>
    <m/>
    <m/>
    <m/>
    <m/>
    <m/>
    <m/>
    <m/>
    <m/>
    <s v=" "/>
    <x v="75"/>
    <s v="13:28:00"/>
    <m/>
    <m/>
    <s v="FAS"/>
    <s v="N"/>
    <s v="N"/>
    <m/>
    <m/>
    <m/>
    <n v="7974920793"/>
    <m/>
    <m/>
    <m/>
    <m/>
    <s v=" "/>
    <x v="0"/>
    <x v="1"/>
    <s v="N"/>
    <s v="N"/>
    <s v="N"/>
    <s v="Other fire, not attributable to PG&amp;E assets. This information is preliminary."/>
    <s v="Not PG&amp;E"/>
    <s v="Building"/>
    <m/>
    <m/>
    <m/>
    <s v="&lt;0.25"/>
    <s v="structure sheds and fence"/>
    <m/>
    <m/>
    <m/>
    <m/>
    <s v="Other Fire: Non-PG&amp;E related"/>
    <m/>
    <m/>
    <m/>
    <s v="Overhead"/>
    <x v="1"/>
    <m/>
    <m/>
    <m/>
    <s v=" "/>
    <x v="0"/>
    <n v="37.415238299999999"/>
    <n v="-121.8713817"/>
    <s v="Santa Clara"/>
    <s v="MILPITAS 1106"/>
    <n v="12000"/>
    <m/>
    <x v="0"/>
    <s v="San Jose FD"/>
    <s v="Urban"/>
    <m/>
    <m/>
    <m/>
    <m/>
    <m/>
    <m/>
    <m/>
    <s v="N"/>
    <s v="N"/>
    <m/>
    <m/>
    <s v="2021-10-12"/>
    <m/>
    <m/>
    <m/>
    <m/>
    <m/>
    <m/>
    <m/>
    <m/>
    <m/>
    <m/>
    <m/>
    <m/>
    <m/>
    <m/>
    <m/>
    <m/>
    <m/>
    <m/>
    <m/>
    <s v="  "/>
    <s v="EAST BAY"/>
    <s v="SAN JOSE 03"/>
    <s v="13:28"/>
    <n v="44480"/>
    <m/>
    <n v="7974920793"/>
    <n v="2127"/>
    <s v="WARMWOOD LN"/>
    <s v="SAN JOSE"/>
    <n v="37.415307997685183"/>
    <n v="-121.871579"/>
    <s v="J2TFWB3"/>
    <s v="BRANDT, FRED"/>
    <n v="82831106"/>
    <s v="20211011 16:08"/>
    <n v="1120"/>
    <m/>
    <s v="fire may have started in the back tool shed then two svcs were melted and burnt down"/>
    <s v="Y"/>
    <m/>
    <m/>
    <s v="37.4152383,-121.8713817,35.500000,3D"/>
    <m/>
    <m/>
    <m/>
    <s v="San Jose FD"/>
    <m/>
    <s v="N"/>
    <s v="Y"/>
    <s v="Y"/>
    <s v="Storm Wind"/>
    <m/>
    <s v="Customer-Owned Structure/Equipment"/>
    <s v="two sheds are burnt and the upatairs of the home"/>
    <s v="Gusty"/>
    <m/>
    <s v="Other (Comments)"/>
    <s v="sheds and home"/>
    <s v="Other (Comments)"/>
    <s v="structure sheds and fence"/>
    <s v="Fire Dept"/>
    <m/>
    <s v="Overhead"/>
    <m/>
    <s v="N"/>
    <m/>
    <s v="Other (Comments)"/>
    <s v="no evidence some pictures"/>
    <m/>
    <m/>
    <m/>
    <s v="  "/>
    <m/>
    <m/>
    <m/>
    <m/>
    <m/>
    <m/>
    <m/>
    <m/>
    <m/>
    <m/>
    <m/>
    <m/>
    <m/>
    <m/>
    <m/>
    <m/>
    <m/>
    <m/>
    <m/>
    <m/>
    <m/>
    <m/>
    <m/>
    <m/>
    <m/>
    <m/>
    <m/>
    <m/>
    <m/>
    <m/>
    <m/>
    <m/>
    <m/>
    <m/>
    <m/>
    <m/>
    <m/>
    <m/>
    <m/>
    <m/>
    <m/>
    <m/>
    <m/>
    <m/>
    <m/>
    <m/>
    <m/>
  </r>
  <r>
    <n v="1760"/>
    <s v="P4K5"/>
    <s v="3 - QC Complete"/>
    <n v="44502"/>
    <n v="44617"/>
    <s v="Hot leg connector grounded out to neutral causing a small vegetation fire. The ensuing fire was 1 meter - &lt; 3 meters in size. This information is preliminary."/>
    <s v="\\fxshare-nas05\quotashare-fs01\ESA\5 - Ignition Tracking\2021_Ignition_QC_Folders\20211011_nan_nan_nan_0007287274"/>
    <s v=" "/>
    <n v="44532"/>
    <s v="P4K5"/>
    <s v="Adjusted fire size to less than 1 meter, changed the ignition source to connector"/>
    <n v="44532"/>
    <m/>
    <s v="Not In Scope"/>
    <m/>
    <m/>
    <m/>
    <m/>
    <m/>
    <m/>
    <m/>
    <m/>
    <m/>
    <m/>
    <m/>
    <m/>
    <m/>
    <m/>
    <m/>
    <m/>
    <m/>
    <m/>
    <m/>
    <m/>
    <m/>
    <m/>
    <m/>
    <m/>
    <m/>
    <m/>
    <m/>
    <m/>
    <m/>
    <m/>
    <m/>
    <m/>
    <m/>
    <m/>
    <m/>
    <m/>
    <m/>
    <m/>
    <m/>
    <s v="Y"/>
    <n v="44531"/>
    <n v="44532"/>
    <s v="TXSN"/>
    <s v="txsn@pge.com"/>
    <s v="Hot leg connector rubbed bare  through and made contact with neutral causing melted metal to hit ground and caused a small 25’x25’ grass fire. Was slammed with IR s and 911 s and forgot to take pics. "/>
    <m/>
    <s v=" "/>
    <x v="75"/>
    <s v="12:33:00"/>
    <m/>
    <m/>
    <s v="FAS"/>
    <s v="N"/>
    <s v="N"/>
    <m/>
    <m/>
    <m/>
    <n v="7287274"/>
    <m/>
    <m/>
    <m/>
    <s v="No Photos"/>
    <s v=" "/>
    <x v="0"/>
    <x v="0"/>
    <s v="Y"/>
    <s v="N"/>
    <s v="N"/>
    <s v="On Oct 11th, 2021 at 1233 hours, a PG&amp;E Troubleman was dispatched to the Corral 1102 12kV Distribution Circuit on Indian Creek Drive in response to a small vegetation fire. Initial analysis indicates hot leg connector rubbed bare and contacted the neutral causing the metal to melt and hit the ground resulting in a small 25’x25’ grass fire. The ensuing fire was &lt; 1 meter in size and the fire was suppressed by Cal Fire. This is preliminary."/>
    <s v="PG&amp;E"/>
    <s v="Vegetation"/>
    <m/>
    <s v="D"/>
    <s v="D"/>
    <s v="&lt;3 meters of linear travel"/>
    <s v="25&quot;X25&quot; vegetation fire"/>
    <m/>
    <m/>
    <m/>
    <m/>
    <s v="Equipment - PG&amp;E"/>
    <s v="All types of equipment / facility failure"/>
    <s v="Splice/Clamp/Connector"/>
    <s v="Y"/>
    <s v="Overhead"/>
    <x v="0"/>
    <s v="Splice/Clamp/Connector"/>
    <s v="Connector, neutral"/>
    <n v="102049480"/>
    <s v=" "/>
    <x v="0"/>
    <n v="38.108474000000001"/>
    <n v="-120.89801"/>
    <s v="Calaveras"/>
    <s v="CORRAL 1102"/>
    <n v="12000"/>
    <s v="CORRAL 1102CB"/>
    <x v="0"/>
    <s v="Cal Fire"/>
    <s v="Hardwood Woodland"/>
    <s v="Grass Fuel Model"/>
    <m/>
    <s v="N"/>
    <m/>
    <m/>
    <m/>
    <m/>
    <s v="N"/>
    <s v="Pending Data"/>
    <s v="Pending Data"/>
    <s v="Pending Data"/>
    <s v="2021-10-12"/>
    <m/>
    <m/>
    <m/>
    <m/>
    <m/>
    <m/>
    <m/>
    <m/>
    <m/>
    <m/>
    <m/>
    <m/>
    <m/>
    <m/>
    <m/>
    <m/>
    <m/>
    <m/>
    <m/>
    <s v="  "/>
    <s v="EAST BAY"/>
    <s v="STOCKTON 09"/>
    <s v="12:33"/>
    <n v="44480"/>
    <m/>
    <n v="7287274"/>
    <s v="UNKNOWN"/>
    <s v="PREMISES DO NOT CHANGE"/>
    <s v="JENNY LIND"/>
    <n v="38.028382997685178"/>
    <n v="-121.105007"/>
    <s v="Q1TTXSN"/>
    <s v="SILVA, TONY"/>
    <m/>
    <s v="20211011 14:51"/>
    <n v="1058"/>
    <m/>
    <s v="hot leg connector grounded out to neutral causeing small veg fire"/>
    <s v="Y"/>
    <m/>
    <m/>
    <m/>
    <n v="38.108474000000001"/>
    <n v="-120.89801"/>
    <m/>
    <s v="cal fire"/>
    <m/>
    <s v="N"/>
    <s v="Y"/>
    <s v="N"/>
    <s v="Storm Wind"/>
    <m/>
    <s v="Private Land"/>
    <m/>
    <s v="Strong"/>
    <m/>
    <s v="Vegetation"/>
    <m/>
    <s v="1 meter - &lt; 3 meters"/>
    <m/>
    <s v="Cal Fire"/>
    <m/>
    <s v="Overhead"/>
    <m/>
    <s v="N"/>
    <m/>
    <s v="PG&amp;E Employee"/>
    <m/>
    <m/>
    <m/>
    <m/>
    <s v="  "/>
    <m/>
    <m/>
    <m/>
    <m/>
    <m/>
    <m/>
    <m/>
    <m/>
    <m/>
    <m/>
    <m/>
    <m/>
    <m/>
    <m/>
    <m/>
    <m/>
    <m/>
    <m/>
    <m/>
    <m/>
    <m/>
    <m/>
    <m/>
    <m/>
    <m/>
    <m/>
    <m/>
    <m/>
    <m/>
    <m/>
    <m/>
    <m/>
    <m/>
    <m/>
    <m/>
    <m/>
    <m/>
    <m/>
    <m/>
    <m/>
    <m/>
    <m/>
    <m/>
    <m/>
    <m/>
    <m/>
    <m/>
  </r>
  <r>
    <n v="1759"/>
    <s v="P4K5"/>
    <s v="3 - QC Complete"/>
    <n v="44532"/>
    <n v="44617"/>
    <s v="Trobuleman created three EC tags for two poles and three spans of overhead primary wire to be replaced. Cause of the equipment failure is unknown at this time but strong storm winds were reported on the FAS tag. The ensuing fire was 0.25 - 10 acres in size. OIS1493127 &amp; 1493078 were merged with OIS 1493076. This information is preliminary."/>
    <s v="\\fxshare-nas05\quotashare-fs01\ESA\5 - Ignition Tracking\2021_Ignition_QC_Folders\20211011_1493076_21-0128888_nan_T005417865"/>
    <s v=" "/>
    <n v="44532"/>
    <s v="P4K5"/>
    <s v="Adjusted the create and outage time"/>
    <n v="44532"/>
    <m/>
    <s v="Not In Scope"/>
    <m/>
    <m/>
    <m/>
    <m/>
    <m/>
    <m/>
    <m/>
    <m/>
    <m/>
    <m/>
    <m/>
    <m/>
    <m/>
    <m/>
    <m/>
    <m/>
    <m/>
    <m/>
    <m/>
    <m/>
    <m/>
    <m/>
    <m/>
    <m/>
    <m/>
    <m/>
    <m/>
    <m/>
    <m/>
    <m/>
    <m/>
    <m/>
    <m/>
    <m/>
    <m/>
    <m/>
    <m/>
    <m/>
    <m/>
    <s v="Y"/>
    <n v="44531"/>
    <m/>
    <s v="J8M7"/>
    <s v="j8m7@pge.com"/>
    <m/>
    <m/>
    <s v=" "/>
    <x v="75"/>
    <s v="11:51:00"/>
    <n v="44480"/>
    <s v="11:55:00"/>
    <s v="FAS"/>
    <s v="N"/>
    <s v="N"/>
    <s v="1493076, 1493127, 1493078"/>
    <s v="21-0128888"/>
    <m/>
    <s v="T005417831, T005417865, T005417954, T005417971, T005417827, T005417879"/>
    <s v="122186790, 122186803, 122186903"/>
    <s v="800337969, 800337947"/>
    <m/>
    <s v="No Photos"/>
    <s v=" "/>
    <x v="1"/>
    <x v="0"/>
    <s v="Y"/>
    <s v="Y"/>
    <s v="N"/>
    <s v="On Oct 11th, 2021 at 1151 hours, a PG&amp;E Troubleman was dispatched to the Crows Landing 1101 12kV Distribution Circuit on West Stuhr Road in response to large fire. Initial analysis indicates pole failure caused the ignition. Multiple poles broke and fell on the ground resulting in burnt poles, crossarm and conductors. High winds were observed in the area. The ensuing fire was 0.25- 10 acres in size and the fire was suppressed by West Stanislaus Fire Department. PG&amp;E Crew replaced burnt poles, crossarm, conductors and hardware framing. This is preliminary. "/>
    <s v="PG&amp;E"/>
    <s v="Other"/>
    <s v="Pole"/>
    <s v="D"/>
    <s v="D"/>
    <s v="0.26-9.99"/>
    <m/>
    <m/>
    <m/>
    <m/>
    <m/>
    <s v="Equipment - PG&amp;E"/>
    <s v="Weather"/>
    <s v="Weather - High Winds"/>
    <s v="Y"/>
    <s v="Overhead"/>
    <x v="0"/>
    <s v="Conductor - Primary"/>
    <s v="Conductors, Hardware framing, Poles, Crossarms"/>
    <s v="103342165, 101229632, 101229640"/>
    <s v=" "/>
    <x v="0"/>
    <n v="37.331980999999999"/>
    <n v="-121.09366"/>
    <s v="Stanislaus"/>
    <s v="CROWS LANDING 1101"/>
    <n v="12000"/>
    <s v="CROWS LANDING 110190600"/>
    <x v="0"/>
    <s v="West Stanislaus FD"/>
    <s v="Herbaceous"/>
    <s v="Grass Fuel Model"/>
    <m/>
    <s v="N"/>
    <m/>
    <s v="Infrastructure at Stanislaus"/>
    <m/>
    <m/>
    <s v="N"/>
    <s v="Y"/>
    <s v="202110110600"/>
    <s v="202110130200"/>
    <s v="2021-10-12"/>
    <m/>
    <m/>
    <m/>
    <m/>
    <m/>
    <m/>
    <m/>
    <m/>
    <m/>
    <m/>
    <m/>
    <m/>
    <m/>
    <m/>
    <m/>
    <m/>
    <m/>
    <m/>
    <m/>
    <s v="  "/>
    <s v="EAST BAY"/>
    <s v="NEWMAN"/>
    <s v="12:00"/>
    <n v="44480"/>
    <s v="1493076"/>
    <s v="T005417865"/>
    <m/>
    <s v="WS  DMC  1 M S CHALK M"/>
    <s v="NEWMAN"/>
    <n v="37.361780000000003"/>
    <n v="-121.07634"/>
    <s v="Y9TJ8M7"/>
    <s v="MITCHELL, JEREMY"/>
    <n v="163251101"/>
    <s v="20211011 14:32"/>
    <n v="9260"/>
    <m/>
    <s v="called for crew to replace 2 poles and 3 spans of wire"/>
    <s v="Y"/>
    <m/>
    <m/>
    <m/>
    <n v="37.331790000000012"/>
    <n v="-120.094409"/>
    <m/>
    <s v="west stanislaus Fire district inid# 210932"/>
    <m/>
    <s v="N"/>
    <s v="Y"/>
    <m/>
    <s v="Storm Wind"/>
    <m/>
    <s v="County Land"/>
    <m/>
    <s v="Strong"/>
    <m/>
    <s v="PG&amp;E Equipment"/>
    <m/>
    <s v="0.25 - 10 Acres"/>
    <m/>
    <s v="Fire Dept"/>
    <m/>
    <s v="Overhead"/>
    <m/>
    <s v="N"/>
    <m/>
    <m/>
    <m/>
    <s v="OVERHEAD"/>
    <s v="POLE-WOOD"/>
    <s v="N"/>
    <s v="  "/>
    <s v="Unplanned"/>
    <s v="Yosemite"/>
    <s v="Newman"/>
    <s v="163251101, CROWS LANDING-1101"/>
    <s v="21-0128888"/>
    <s v="Unplanned"/>
    <s v="Clear;32-90 F"/>
    <s v="103"/>
    <s v="8549"/>
    <s v="YES"/>
    <s v="Three Phase Fault"/>
    <s v="Sustained"/>
    <s v="No"/>
    <s v="90600"/>
    <s v="OH"/>
    <s v="Line Recloser"/>
    <s v="1493076"/>
    <s v="Pole-Wood, Broken, wire on ground"/>
    <s v="A B C"/>
    <m/>
    <m/>
    <s v="JORGENSEN RD 1 P S/O ANDERSON, NEWMAN"/>
    <s v="1 POLE W/OF C600"/>
    <m/>
    <m/>
    <m/>
    <m/>
    <m/>
    <m/>
    <m/>
    <m/>
    <m/>
    <m/>
    <m/>
    <m/>
    <m/>
    <m/>
    <m/>
    <m/>
    <m/>
    <m/>
    <m/>
    <m/>
    <m/>
    <m/>
    <m/>
    <m/>
  </r>
  <r>
    <n v="1758"/>
    <s v="P4K5"/>
    <s v="3 - QC Complete"/>
    <n v="44486"/>
    <n v="44617"/>
    <s v="Tree branch fell and broke one span, one phase of overhead primary #6 copper wire. The ensuing fire was 3 meters - 0.25 acre in size. Troubleman marked weather field as &quot;Storm Winds&quot;. This information is preliminary. "/>
    <s v="\\fxshare-nas05\quotashare-fs01\ESA\5 - Ignition Tracking\2021_Ignition_QC_Folders\20211011_1493089_21-0128767.2(3 outages)_nan_T005417839"/>
    <s v=" "/>
    <m/>
    <s v="P4K5"/>
    <s v="Adjusted the create and outage time"/>
    <n v="44486"/>
    <m/>
    <s v="Not In Scope"/>
    <m/>
    <m/>
    <m/>
    <m/>
    <m/>
    <m/>
    <m/>
    <m/>
    <m/>
    <m/>
    <m/>
    <m/>
    <m/>
    <m/>
    <m/>
    <m/>
    <m/>
    <m/>
    <m/>
    <m/>
    <m/>
    <m/>
    <m/>
    <m/>
    <m/>
    <m/>
    <m/>
    <m/>
    <m/>
    <m/>
    <m/>
    <m/>
    <m/>
    <m/>
    <m/>
    <m/>
    <m/>
    <m/>
    <m/>
    <m/>
    <m/>
    <m/>
    <m/>
    <m/>
    <m/>
    <m/>
    <s v=" "/>
    <x v="75"/>
    <s v="11:52:00"/>
    <n v="44480"/>
    <s v="11:01:00"/>
    <s v="FAS"/>
    <s v="N"/>
    <s v="N"/>
    <n v="1493089"/>
    <s v="21-0128767.2(3 outages)"/>
    <m/>
    <s v="T005417833, T005417839"/>
    <n v="122186173"/>
    <m/>
    <m/>
    <s v="No Photos"/>
    <s v=" "/>
    <x v="1"/>
    <x v="0"/>
    <s v="Y"/>
    <s v="Y"/>
    <s v="N"/>
    <s v="On Oct 11th, 2021 at 1152 hours, a PG&amp;E Troubleman was dispatched to the Herdlyn 1102 12kV Distribution Circuit on Von Sosten road in response to a grass fire. Initial analysis indicates tree branch fell on the overhead conductor and caused the ignition. Troubleman marked weather field as &quot;Storm Winds&quot;. The ensuing fire was 3 meters - 0.25 acre in size and the fire was suppressed by Cal Fire. PG&amp;E Crew replaced the conductor. This is preliminary. "/>
    <s v="PG&amp;E"/>
    <s v="Vegetation"/>
    <m/>
    <s v="D"/>
    <s v="D"/>
    <s v="&lt;0.25"/>
    <m/>
    <m/>
    <m/>
    <m/>
    <m/>
    <s v="Vegetation"/>
    <s v="Contact from object"/>
    <s v="Weather - High Winds"/>
    <s v="Y"/>
    <s v="Overhead"/>
    <x v="0"/>
    <s v="Conductor - Primary"/>
    <s v="Conductor"/>
    <s v="163741102, 102063859"/>
    <s v=" "/>
    <x v="0"/>
    <n v="37.750853300000003"/>
    <n v="-121.522795"/>
    <s v="San Joaquin"/>
    <s v="HERDLYN 1102"/>
    <n v="12000"/>
    <s v="HERDLYN 1102608254"/>
    <x v="0"/>
    <s v="Cal Fire"/>
    <s v="Urban"/>
    <s v="Brush fuel model"/>
    <m/>
    <s v="N"/>
    <m/>
    <s v="Infrastructure in San Joaquin"/>
    <m/>
    <m/>
    <s v="N"/>
    <s v="Y"/>
    <s v="202110110600"/>
    <s v="202110130200"/>
    <s v="2021-10-12"/>
    <n v="37.75074"/>
    <n v="-121.52257"/>
    <n v="44481"/>
    <s v="BranchFail"/>
    <s v="A mature pepper tree with signs of decline had a branch fail during heavy winds and take out the phase furthest from the tree. This caused an outage and a small fire. The tree was 20 plus feet from the lines, and the branch was aboput 15 feet away from the lines and barely above line height. The branch in question showed no signs of any burning, but it is the only branch that could have caused this outage. While the pepper tree is in decline, it is not something that needs any major work or a removal."/>
    <s v="PEPP"/>
    <n v="57"/>
    <n v="23"/>
    <n v="21"/>
    <s v="Slight"/>
    <s v="Moderate"/>
    <s v="N"/>
    <n v="1"/>
    <m/>
    <s v="Valley"/>
    <s v="D"/>
    <s v="CrossArm"/>
    <s v="BareWire"/>
    <m/>
    <s v="  "/>
    <s v="EAST BAY"/>
    <s v="TRACY"/>
    <s v="11:55"/>
    <n v="44480"/>
    <s v="1493089"/>
    <s v="T005417839"/>
    <n v="17250"/>
    <s v="VON SOSTEN RD"/>
    <s v="TRACY"/>
    <n v="37.75076"/>
    <n v="-121.5228"/>
    <s v="Q3TBLG9"/>
    <s v="GONZALES, GONZO"/>
    <n v="163741102"/>
    <s v="20211011 13:08"/>
    <n v="9260"/>
    <m/>
    <s v="TREE BRANCH FELL &amp; BROKE 1PHASE,1 SPAN OF #6 COPPER PRIMARY WIRE TO GROUND.CAUSED SMALL GRASS FIRE.CALLED CREW TO REPAIR/REPLACE WIRE."/>
    <s v="Y"/>
    <m/>
    <m/>
    <s v="37.7508533,-121.5227950,21.200000,3D"/>
    <m/>
    <m/>
    <m/>
    <s v="209-464-4650"/>
    <m/>
    <s v="N"/>
    <s v="Y"/>
    <m/>
    <s v="Storm Wind"/>
    <m/>
    <s v="Private Land"/>
    <m/>
    <s v="Strong"/>
    <m/>
    <s v="Vegetation"/>
    <m/>
    <s v="3 meters - 0.25 Acres"/>
    <m/>
    <s v="Cal Fire"/>
    <m/>
    <s v="Overhead"/>
    <m/>
    <s v="Y"/>
    <s v="PHOTOS/DATA SHEET"/>
    <s v="PG&amp;E Employee"/>
    <m/>
    <s v="TREE-BRANCH FELL INTO LINE"/>
    <s v="CONDUCTOR, OVERHEAD"/>
    <s v="N"/>
    <s v="  "/>
    <s v="Unplanned"/>
    <s v="Stockton"/>
    <s v="Stockton"/>
    <s v="163741102, HERDLYN-1102"/>
    <s v="21-0128767.2(3 outages)"/>
    <s v="Unplanned"/>
    <s v="Clear;32-90 F"/>
    <s v="1"/>
    <m/>
    <s v="YES"/>
    <s v="Open Circuit"/>
    <s v="Sustained"/>
    <s v="No"/>
    <s v="WIRE DOWN ON HARD TAP TWD MTR#1007324612"/>
    <s v="OH"/>
    <s v="Jumpers"/>
    <s v="1493089"/>
    <s v="Conductor, Overhead, Broken, wire on ground"/>
    <m/>
    <s v="10/11/21 12:56"/>
    <m/>
    <s v="WIRE DOWN ON HARD TAP TWD MTR#1007324612"/>
    <s v="SPAN N/OF MTR#1007324612 "/>
    <m/>
    <m/>
    <m/>
    <m/>
    <m/>
    <m/>
    <m/>
    <m/>
    <m/>
    <m/>
    <m/>
    <m/>
    <m/>
    <m/>
    <m/>
    <m/>
    <m/>
    <m/>
    <m/>
    <m/>
    <m/>
    <m/>
    <m/>
    <m/>
  </r>
  <r>
    <n v="1757"/>
    <s v="P4K5"/>
    <s v="3 - QC Complete"/>
    <n v="44485"/>
    <n v="44617"/>
    <s v="Neutral rubbed through hotleg insulation located at service pole near the weather head. The troubleman taped the exposed hotleg and repaired the broken neutral. The ensuing fire was 3 meters - 0.25 acre in size. Weather field was marked as &quot;Storm Winds&quot;. This information is preliminary."/>
    <s v="\\fxshare-nas05\quotashare-fs01\ESA\5 - Ignition Tracking\2021_Ignition_QC_Folders\20211011_nan_nan_nan_0000899251"/>
    <s v=" "/>
    <m/>
    <m/>
    <m/>
    <m/>
    <m/>
    <s v="Not In Scope"/>
    <m/>
    <m/>
    <m/>
    <m/>
    <m/>
    <m/>
    <m/>
    <m/>
    <m/>
    <m/>
    <m/>
    <m/>
    <m/>
    <m/>
    <m/>
    <m/>
    <m/>
    <m/>
    <m/>
    <m/>
    <m/>
    <m/>
    <m/>
    <m/>
    <m/>
    <m/>
    <m/>
    <m/>
    <m/>
    <m/>
    <m/>
    <m/>
    <m/>
    <m/>
    <m/>
    <m/>
    <m/>
    <m/>
    <m/>
    <m/>
    <m/>
    <m/>
    <m/>
    <m/>
    <m/>
    <m/>
    <s v=" "/>
    <x v="75"/>
    <s v="11:30:00"/>
    <m/>
    <m/>
    <s v="FAS"/>
    <s v="N"/>
    <s v="N"/>
    <m/>
    <m/>
    <m/>
    <n v="899251"/>
    <m/>
    <m/>
    <m/>
    <s v="PG&amp;E_1757_ignition_20211011_5.jpg"/>
    <s v=" "/>
    <x v="1"/>
    <x v="0"/>
    <s v="Y"/>
    <s v="Y"/>
    <s v="N"/>
    <s v="On Oct 11th, 2021 at 1130 hours, a PG&amp;E Troubleman was dispatched to the Las Positas 2101 21kV Distribution Circuit on Dyer road in response to a fire. Initial analysis indicates equipment failure caused the ignition. Neutral rubbed through hotleg insulation located at service pole near the weather head. The troubleman taped the exposed hotleg and repaired the broken neutral. The ensuing fire was 3 meters - 0.25 acre in size and the fire was suppressed by Alameda County Fire department. PG&amp;E Troubleman repaired the neutral. This is preliminary. "/>
    <s v="PG&amp;E"/>
    <s v="Other"/>
    <s v="Service Drop"/>
    <s v="D"/>
    <s v="D"/>
    <s v="&lt;0.25"/>
    <m/>
    <m/>
    <m/>
    <m/>
    <m/>
    <s v="Equipment - PG&amp;E"/>
    <s v="Weather"/>
    <s v="Weather - High Winds"/>
    <s v="N"/>
    <s v="Overhead"/>
    <x v="3"/>
    <s v="Service Drop"/>
    <s v="Service Drop"/>
    <n v="103533597"/>
    <s v=" "/>
    <x v="0"/>
    <n v="37.738993999999998"/>
    <n v="-121.67177"/>
    <s v="Alameda"/>
    <s v="LAS POSITAS 2110"/>
    <s v="0-750"/>
    <s v="LAS POSITAS 2110MR195"/>
    <x v="0"/>
    <s v="Alameda County FD"/>
    <s v="Urban"/>
    <s v="Grass Fuel Model"/>
    <m/>
    <s v="N"/>
    <m/>
    <m/>
    <m/>
    <m/>
    <s v="N"/>
    <s v="Y"/>
    <s v="202110110600"/>
    <s v="202110130000"/>
    <s v="2021-10-12"/>
    <m/>
    <m/>
    <m/>
    <m/>
    <m/>
    <m/>
    <m/>
    <m/>
    <m/>
    <m/>
    <m/>
    <m/>
    <m/>
    <m/>
    <m/>
    <m/>
    <m/>
    <m/>
    <m/>
    <s v="  "/>
    <s v="EAST BAY"/>
    <s v="LIVERMORE 03"/>
    <s v="11:30"/>
    <n v="44480"/>
    <m/>
    <n v="899251"/>
    <s v="UNKNOWN"/>
    <s v="PREMISES DO NOT CHANGE"/>
    <s v="LIVERMORE"/>
    <n v="37.668210000000002"/>
    <n v="-121.718872"/>
    <s v="M3TNMN4"/>
    <s v="NORIEGA, NICHOLAS"/>
    <m/>
    <s v="20211011 13:11"/>
    <n v="1111"/>
    <m/>
    <s v="FOUND NEUTRAL CONDUCTOR BROKEN AND HOT LEG INSULATION WORN THROUGH WITH EXPOSED CONDUCTOR AT WEATHER HEAD CONNECTIONS LOCATED ON SERVICE POLE. SERVICE POLE HAS PANEL WITH ADDRESS OF 2120 DYER RD. TAPED EXPOSED HOT LEG AND REPAIRED BROKEN NEUTRAL. CHECKED POWER AT PANEL-OK. "/>
    <s v="Y"/>
    <n v="6"/>
    <s v="\\fxshare-nas05\quotashare-fs01\ESA\5 - Ignition Tracking\Fire_Tab_Attachment_Files"/>
    <m/>
    <n v="37.738993999999998"/>
    <n v="-121.67177"/>
    <s v=" INC #20210087080 AGENCY ALAMEDA COUNTY"/>
    <s v="ALAMEDA COUNTY"/>
    <m/>
    <s v="N"/>
    <s v="Y"/>
    <s v="N"/>
    <s v="Storm Wind"/>
    <m/>
    <s v="County Land"/>
    <m/>
    <s v="Breezy"/>
    <m/>
    <s v="PG&amp;E Equipment"/>
    <s v="NEUTRAL CONDUCTOR  RUBBED THROUGH HOT LEG INSULATION"/>
    <s v="&lt; 1 meter"/>
    <m/>
    <s v="Fire Dept"/>
    <s v="ALAMEDA COUNTY"/>
    <s v="Overhead"/>
    <m/>
    <s v="Y"/>
    <s v="PHOTOS"/>
    <s v="PG&amp;E Employee"/>
    <s v="N.NORIEGA"/>
    <m/>
    <m/>
    <m/>
    <s v="  "/>
    <m/>
    <m/>
    <m/>
    <m/>
    <m/>
    <m/>
    <m/>
    <m/>
    <m/>
    <m/>
    <m/>
    <m/>
    <m/>
    <m/>
    <m/>
    <m/>
    <m/>
    <m/>
    <m/>
    <m/>
    <m/>
    <m/>
    <m/>
    <m/>
    <m/>
    <m/>
    <m/>
    <m/>
    <m/>
    <m/>
    <m/>
    <m/>
    <m/>
    <m/>
    <m/>
    <m/>
    <m/>
    <m/>
    <m/>
    <m/>
    <m/>
    <m/>
    <m/>
    <m/>
    <m/>
    <m/>
    <m/>
  </r>
  <r>
    <n v="1756"/>
    <s v="CFMD"/>
    <s v="3 - QC Complete"/>
    <n v="44483"/>
    <n v="44617"/>
    <s v="A large tree branch fell through overhead primary circuit, resulting in a wires down incident. The ensuing fire was 3 meters - 0.25 acres in size. This information is preliminary."/>
    <s v="\\fxshare-nas05\quotashare-fs01\ESA\5 - Ignition Tracking\2021_Ignition_QC_Folders\20211011_1492857_21-0128844_nan_T005417596"/>
    <s v=" "/>
    <m/>
    <s v="CFMD"/>
    <s v="Outage time, Notification#, Asset#"/>
    <n v="44482"/>
    <m/>
    <s v="Not In Scope"/>
    <m/>
    <m/>
    <m/>
    <m/>
    <m/>
    <m/>
    <m/>
    <m/>
    <m/>
    <m/>
    <m/>
    <m/>
    <m/>
    <m/>
    <m/>
    <m/>
    <m/>
    <m/>
    <m/>
    <m/>
    <m/>
    <m/>
    <m/>
    <m/>
    <m/>
    <m/>
    <m/>
    <m/>
    <m/>
    <m/>
    <m/>
    <m/>
    <m/>
    <m/>
    <m/>
    <m/>
    <m/>
    <m/>
    <m/>
    <s v="Y"/>
    <n v="44483"/>
    <n v="44483"/>
    <s v="CRGK"/>
    <s v="Curtis Grimes, 209-617-5264"/>
    <m/>
    <m/>
    <s v=" "/>
    <x v="75"/>
    <s v="11:00:00"/>
    <n v="44480"/>
    <s v="11:00:00"/>
    <s v="FAS"/>
    <s v="N"/>
    <s v="N"/>
    <n v="1492857"/>
    <s v="21-0128844"/>
    <m/>
    <s v="T005417596"/>
    <n v="122185726"/>
    <m/>
    <m/>
    <s v="No Photo"/>
    <s v=" "/>
    <x v="1"/>
    <x v="0"/>
    <s v="Y"/>
    <s v="Y"/>
    <s v="N"/>
    <s v="On October 11th, 2021 at approximately 1100 hours, a PG&amp;E troubleman was dispatched to the Atwater 1106, 12kV distribution circuit in a circuit protection zone on Stockton Ave in Atwater in the Sacramento Division for a wire down outage. Upon arrival to the scene, the troubleman observed a large Eucalyptus branch was across the road, a broken crossarm and down wire. The fire department was on stand by. Initial analysis indicates the ignition was caused by a large tree branch falling through overhead primary circuit, resulting in a wires down incident that started a small fire.  Merced County Fire Department extinguished the small vegetation fire. The ensuing fire was 3 meters - 0.25 acres in size. Priority A corrective tag #122185726 was created to replace the transformer, crossarm and the conductor.  The 102-minute outage affected 71 customers. The line was returned to service on October 11th, 2021. This incident occurred in a Non-HFTD with clear weather and strong wind conditions. This information is preliminary."/>
    <s v="PG&amp;E"/>
    <s v="Vegetation"/>
    <m/>
    <s v="D"/>
    <s v="D"/>
    <s v="&lt;0.25"/>
    <m/>
    <m/>
    <m/>
    <m/>
    <m/>
    <s v="Vegetation"/>
    <s v="Contact from object"/>
    <s v="Veg. contact"/>
    <s v="Y"/>
    <s v="Overhead"/>
    <x v="0"/>
    <s v="Conductor - Primary"/>
    <s v="Conductor, Crossarm, Transformer, Cutout"/>
    <n v="101145917"/>
    <s v=" "/>
    <x v="0"/>
    <n v="37.294820000000001"/>
    <n v="-120.60380000000001"/>
    <s v="Merced"/>
    <s v="ATWATER 1106"/>
    <n v="12000"/>
    <s v="ATWATER 11064570"/>
    <x v="0"/>
    <s v="Merced County FD"/>
    <s v="Agriculture"/>
    <s v="Brush fuel model"/>
    <m/>
    <s v="N"/>
    <m/>
    <m/>
    <m/>
    <m/>
    <s v="N"/>
    <s v="Y"/>
    <s v="202110111500"/>
    <s v="202110120600"/>
    <s v="2021-10-12"/>
    <m/>
    <m/>
    <m/>
    <m/>
    <m/>
    <m/>
    <m/>
    <m/>
    <m/>
    <m/>
    <m/>
    <m/>
    <m/>
    <m/>
    <m/>
    <m/>
    <m/>
    <m/>
    <m/>
    <s v="  "/>
    <s v="EAST BAY"/>
    <s v="MERCED 03"/>
    <s v="11:00"/>
    <n v="44480"/>
    <s v="1492857"/>
    <s v="T005417596"/>
    <n v="6460"/>
    <s v="STOCKTON AVE"/>
    <s v="ATWATER"/>
    <n v="37.299930000000003"/>
    <n v="-120.57767"/>
    <s v="Y4TCRGK"/>
    <s v="GRIMES, CURTIS"/>
    <n v="253611106"/>
    <s v="20211011 12:55"/>
    <n v="9002"/>
    <m/>
    <s v="Tee branch fell through primary. . found broken xarms and wire down. called for crew to make repairs. "/>
    <s v="Y"/>
    <m/>
    <m/>
    <m/>
    <n v="37.294820000000001"/>
    <n v="-120.60380000000001"/>
    <m/>
    <s v="Merced County- 911"/>
    <m/>
    <s v="N"/>
    <s v="Y"/>
    <m/>
    <s v="Clear"/>
    <m/>
    <s v="County Land"/>
    <s v="ditch bank only"/>
    <s v="Strong"/>
    <m/>
    <s v="Vegetation"/>
    <s v="large branch fell through svc"/>
    <s v="3 meters - 0.25 Acres"/>
    <m/>
    <s v="Fire Dept"/>
    <s v="INC# 21cammu022734"/>
    <s v="Overhead"/>
    <m/>
    <s v="N"/>
    <m/>
    <m/>
    <m/>
    <s v="TREE-BRANCH FELL INTO LINE"/>
    <s v="CONDUCTOR, OVERHEAD"/>
    <s v="N"/>
    <s v="  "/>
    <s v="Unplanned"/>
    <s v="Yosemite"/>
    <s v="Merced"/>
    <s v="253611106, ATWATER-1106"/>
    <s v="21-0128844"/>
    <s v="Unplanned"/>
    <s v="Strong Winds,Clear;32-90 F"/>
    <s v="71"/>
    <s v="7242"/>
    <s v="YES"/>
    <s v="Line to Ground"/>
    <s v="Sustained"/>
    <s v="No"/>
    <s v="4518"/>
    <s v="OH"/>
    <s v="Fuse"/>
    <s v="1492857"/>
    <s v="Crossarm, Wood, Broken, wire on ground"/>
    <m/>
    <s v="10/11/21 12:40"/>
    <m/>
    <s v="BUHACH S/O HWY 140"/>
    <s v="CGC# 319701028955"/>
    <s v="JMPRS 2 POLES W/OF MTR # 1005583057 OPEN"/>
    <s v="TREE FELL THROUGH LINE "/>
    <m/>
    <m/>
    <m/>
    <m/>
    <m/>
    <m/>
    <m/>
    <m/>
    <m/>
    <m/>
    <m/>
    <m/>
    <m/>
    <m/>
    <m/>
    <m/>
    <m/>
    <m/>
    <m/>
    <m/>
    <m/>
    <m/>
  </r>
  <r>
    <n v="1755"/>
    <s v="CFMD"/>
    <s v="3 - QC Complete"/>
    <n v="44482"/>
    <n v="44617"/>
    <s v="Troubleman found wire down with pole top on fire. The ensuing fire is unknown. I was unable to locate photos and the troubleman did not mark a fire size on the FAS tag. This information is preliminary."/>
    <s v="\\fxshare-nas05\quotashare-fs01\ESA\5 - Ignition Tracking\2021_Ignition_QC_Folders\20211011_1492688_21-0128697_nan_T005417556"/>
    <s v=" "/>
    <m/>
    <s v="CFMD"/>
    <s v="Outage time, Notification#, Asset#"/>
    <n v="44482"/>
    <m/>
    <s v="Not In Scope"/>
    <m/>
    <m/>
    <m/>
    <m/>
    <m/>
    <m/>
    <m/>
    <m/>
    <m/>
    <m/>
    <m/>
    <m/>
    <m/>
    <m/>
    <m/>
    <m/>
    <m/>
    <m/>
    <m/>
    <m/>
    <m/>
    <m/>
    <m/>
    <m/>
    <m/>
    <m/>
    <m/>
    <m/>
    <m/>
    <m/>
    <m/>
    <m/>
    <m/>
    <m/>
    <m/>
    <m/>
    <m/>
    <m/>
    <m/>
    <s v="Y"/>
    <n v="44483"/>
    <n v="44483"/>
    <s v="C1FG"/>
    <s v="Casey Fox, 530-356-7510"/>
    <m/>
    <m/>
    <s v=" "/>
    <x v="75"/>
    <s v="10:45:00"/>
    <n v="44480"/>
    <s v="10:07:00"/>
    <s v="FAS"/>
    <s v="N"/>
    <s v="N"/>
    <n v="1492688"/>
    <s v="21-0128697"/>
    <m/>
    <s v="T005417556"/>
    <n v="122186453"/>
    <m/>
    <m/>
    <s v="PG&amp;E_1755_Ignition_20211011_1"/>
    <s v=" "/>
    <x v="1"/>
    <x v="0"/>
    <s v="Y"/>
    <s v="Y"/>
    <s v="N"/>
    <s v="On October 11th, 2021 at approximately 1045 hours, a PG&amp;E troubleman was dispatched to the Sycamore Creek 1111, 12kV distribution circuit in a circuit protection zone on Thorntree Drive in Chico in the North Valley Division for a wire down outage. Initial analysis indicates the ignition was caused by the high wind weather conditions throughout the territory, which caused the crossarm to break. The equipment was on fire on top of the pole top when PG&amp;E crews arrived with local fire agencies. A troubleman extinguished the fire from the bucket on his truck. The ensuing fire was limited to PG&amp;E assets and a small area of vegetation approximately 7ft X 7ft. Priority A corrective tag #122186453 was created to replace the conductor and retune the potheads.  The 132-minute outage affected 1,542 customers. The line was returned to service on October 11th, 2021. This incident occurred in a Non-HFTD with clear weather and strong wind conditions. This information is preliminary."/>
    <s v="PG&amp;E"/>
    <s v="Other"/>
    <s v="Pole"/>
    <s v="D"/>
    <s v="D"/>
    <s v="&lt;0.25"/>
    <s v="7f by 7ft square"/>
    <m/>
    <m/>
    <m/>
    <m/>
    <s v="Equipment - PG&amp;E"/>
    <s v="All types of equipment / facility failure"/>
    <s v="Conductor failure-all"/>
    <s v="N"/>
    <s v="Overhead"/>
    <x v="0"/>
    <s v="Conductor - Primary"/>
    <s v="Conductor "/>
    <n v="100397339"/>
    <s v=" "/>
    <x v="0"/>
    <n v="39.795855000000003"/>
    <n v="-121.8438517"/>
    <s v="Butte"/>
    <s v="SYCAMORE CREEK 1111"/>
    <n v="12000"/>
    <s v="SYCAMORE CREEK 1111CB"/>
    <x v="0"/>
    <s v="Employee"/>
    <s v="Urban"/>
    <s v="Grass Fuel Model"/>
    <m/>
    <s v="N"/>
    <m/>
    <m/>
    <m/>
    <m/>
    <s v="N"/>
    <s v="Y"/>
    <s v="202110110600"/>
    <s v="202110130200"/>
    <s v="2021-10-12"/>
    <m/>
    <m/>
    <m/>
    <m/>
    <m/>
    <m/>
    <m/>
    <m/>
    <m/>
    <m/>
    <m/>
    <m/>
    <m/>
    <m/>
    <m/>
    <m/>
    <m/>
    <m/>
    <m/>
    <s v="  "/>
    <s v="EAST BAY"/>
    <s v="CHICO 01"/>
    <s v="10:45"/>
    <n v="44480"/>
    <s v="1492688"/>
    <s v="T005417556"/>
    <n v="3128"/>
    <s v="THORNTREE DR"/>
    <s v="CHICO"/>
    <n v="39.768799999999999"/>
    <n v="-121.82316"/>
    <s v="V23C1FG"/>
    <s v="FOX, CASEY (1300)"/>
    <n v="10297"/>
    <s v="20211011 12:51"/>
    <n v="9310"/>
    <m/>
    <s v="FOUND WIRE DOWN AND POLE TOP ON FIRE, REPORTED FIRE TO ELEC. DISPATCH, FIRE ONSITE UPON ARRIVAL. TROUBLEMAN EXTINGUISHED POLE FIRE. CREW ONSITE"/>
    <s v="Y"/>
    <m/>
    <m/>
    <s v="39.7958550,-121.8438517,70.100000,3D"/>
    <m/>
    <m/>
    <m/>
    <m/>
    <m/>
    <s v="N"/>
    <s v="Y"/>
    <m/>
    <s v="Clear"/>
    <m/>
    <s v="PGE&amp;E-Owned Structure/Equipment"/>
    <m/>
    <s v="Strong"/>
    <m/>
    <s v="PG&amp;E Equipment"/>
    <m/>
    <s v="Other (Comments)"/>
    <s v="UNKNOWN"/>
    <s v="Other (Comments)"/>
    <s v="T-MAN"/>
    <s v="Overhead"/>
    <m/>
    <s v="N"/>
    <m/>
    <m/>
    <m/>
    <m/>
    <m/>
    <s v="N"/>
    <s v="  "/>
    <s v="Unplanned"/>
    <s v="North Valley"/>
    <s v="Chico"/>
    <s v="102971111, SYCAMORE CREEK-1111"/>
    <s v="21-0128697"/>
    <s v="Unplanned"/>
    <s v="Clear;32-90 F"/>
    <s v="1542"/>
    <s v="204820"/>
    <s v="YES"/>
    <s v="Line to Line"/>
    <s v="Sustained"/>
    <s v="No"/>
    <s v="1111/2"/>
    <s v="OH"/>
    <s v="Circuit Breaker"/>
    <s v="1492688"/>
    <s v="Conductor, Overhead, Burned/flashed"/>
    <s v="B &amp; C PHASE; TIME OC"/>
    <m/>
    <m/>
    <s v="SYCAMORE CREEK SUB"/>
    <s v="RISER 6881"/>
    <s v="JUMPER-121589 OPEN|REMOVED OPEN|LR 976428 OPEN (DMS# 1491825)|COIS @ T1570 TWD J110 OPEN|CIS J110 TWD T1570 OPEN|FUS 5423 CLOSE|JUMPER-121584 OPEN"/>
    <m/>
    <m/>
    <m/>
    <m/>
    <m/>
    <m/>
    <m/>
    <m/>
    <m/>
    <m/>
    <m/>
    <m/>
    <m/>
    <m/>
    <m/>
    <m/>
    <m/>
    <m/>
    <m/>
    <m/>
    <m/>
    <m/>
    <m/>
  </r>
  <r>
    <n v="1754"/>
    <s v="CFMD"/>
    <s v="3 - QC Complete"/>
    <n v="44482"/>
    <n v="44617"/>
    <s v="Overhead conductor failure due to wire slap from storm winds. The ensuing fire was estimated by the fire department to be 10 acres . This information is preliminary."/>
    <s v="\\fxshare-nas05\quotashare-fs01\ESA\5 - Ignition Tracking\2021_Ignition_QC_Folders\20211011_1492768_21-0128772_nan_T005417510"/>
    <s v=" "/>
    <m/>
    <s v="CFMD"/>
    <s v="Outage time, Notification#, Asset#"/>
    <m/>
    <m/>
    <s v="Not In Scope"/>
    <m/>
    <m/>
    <m/>
    <m/>
    <m/>
    <m/>
    <m/>
    <m/>
    <m/>
    <m/>
    <m/>
    <m/>
    <m/>
    <m/>
    <m/>
    <m/>
    <m/>
    <m/>
    <m/>
    <m/>
    <m/>
    <m/>
    <m/>
    <m/>
    <m/>
    <m/>
    <m/>
    <m/>
    <m/>
    <m/>
    <m/>
    <m/>
    <s v="Y"/>
    <n v="44483"/>
    <m/>
    <m/>
    <m/>
    <m/>
    <m/>
    <s v="Y"/>
    <n v="44482"/>
    <n v="44483"/>
    <s v="IRP1"/>
    <s v="Ian Pierson, 5595360271"/>
    <m/>
    <m/>
    <s v=" "/>
    <x v="75"/>
    <s v="10:36:00"/>
    <n v="44480"/>
    <s v="10:34:00"/>
    <s v="FAS"/>
    <s v="N"/>
    <s v="N"/>
    <n v="1492768"/>
    <s v="21-0128772"/>
    <m/>
    <s v="T005417510"/>
    <n v="122185634"/>
    <m/>
    <m/>
    <s v="PG&amp;E_1754_Ignition_20211011_1"/>
    <s v=" "/>
    <x v="1"/>
    <x v="0"/>
    <s v="Y"/>
    <s v="Y"/>
    <s v="N"/>
    <s v="On October 11th, 2021 at approximately 1045 hours, a PG&amp;E troubleman was dispatched to the Sycamore Creek 1111, 12kV distribution circuit in a circuit protection zone on Thorntree Drive in Chico in the North Valley Division for a wire down outage. Initial analysis indicates the ignition was caused by the high wind weather conditions throughout the territory, which caused the crossarm to break. The equipment was on fire on top of the pole top when PG&amp;E crews arrived with local fire agencies. A troubleman extinguished the fire from the bucket on his truck. The ensuing fire was limited to PG&amp;E assets and a small area of vegetation approximately a 7 foot square. Priority A corrective tag #122186453 was created to replace the conductor and retune the potheads.  The 132-minute outage affected 1,542 customers. The line was returned to service on October 11th, 2021. This incident occurred in a Non-HFTD with clear weather and strong wind conditions. This information is preliminary."/>
    <s v="PG&amp;E"/>
    <s v="Vegetation"/>
    <m/>
    <s v="D"/>
    <s v="D"/>
    <s v="10-99"/>
    <s v="FD estimates 10 acres"/>
    <m/>
    <m/>
    <m/>
    <m/>
    <s v="Equipment - PG&amp;E"/>
    <s v="Weather"/>
    <s v="Weather - High Winds"/>
    <s v="Y"/>
    <s v="Overhead"/>
    <x v="0"/>
    <s v="Conductor - Primary"/>
    <s v="Conductor "/>
    <n v="103242059"/>
    <s v=" "/>
    <x v="0"/>
    <n v="36.239728999999997"/>
    <n v="-119.758252"/>
    <s v="Kings"/>
    <s v="JACOBS CORNER 1101"/>
    <n v="12000"/>
    <s v="JACOBS CORNER 110137362"/>
    <x v="0"/>
    <s v="Kings County FD"/>
    <s v="Agriculture"/>
    <s v="Grass Fuel Model"/>
    <m/>
    <s v="N"/>
    <m/>
    <m/>
    <m/>
    <m/>
    <s v="N"/>
    <s v="Y"/>
    <s v="202110111500"/>
    <s v="202110120600"/>
    <s v="2021-10-12"/>
    <m/>
    <m/>
    <m/>
    <m/>
    <m/>
    <m/>
    <m/>
    <m/>
    <m/>
    <m/>
    <m/>
    <m/>
    <m/>
    <m/>
    <m/>
    <m/>
    <m/>
    <m/>
    <m/>
    <s v="  "/>
    <s v="EAST BAY"/>
    <s v="LEMOORE"/>
    <s v="10:36"/>
    <n v="44480"/>
    <s v="1492768"/>
    <s v="T005417510"/>
    <m/>
    <s v="NE SW 35 19 20"/>
    <s v="LEMOORE"/>
    <n v="36.239829999999998"/>
    <n v="-119.77674"/>
    <s v="F5TIRP1"/>
    <s v="PIERSON, IAN"/>
    <n v="254771101"/>
    <s v="20211011 11:43"/>
    <n v="9002"/>
    <m/>
    <s v="Wire down due to wire slap from wind. ignited fire. made safe for FD and switched customer back on that could. created EC tag and notified M&amp;C"/>
    <s v="Y"/>
    <m/>
    <m/>
    <m/>
    <n v="36.239728999999997"/>
    <n v="-119.758252"/>
    <s v="Energized wire down contacted and ignited fire near fence before LR tripped."/>
    <s v="Kings County Fire"/>
    <m/>
    <s v="N"/>
    <s v="Y"/>
    <m/>
    <s v="Storm Wind"/>
    <m/>
    <s v="Private Land"/>
    <s v=" &amp; Customer owned fences"/>
    <s v="Strong"/>
    <m/>
    <s v="PG&amp;E Equipment"/>
    <m/>
    <s v="0.25 - 10 Acres"/>
    <s v="FD estimates 10 acres"/>
    <s v="Fire Dept"/>
    <s v="Kings county FD"/>
    <s v="Overhead"/>
    <m/>
    <s v="Y"/>
    <s v="Photos"/>
    <s v="PG&amp;E Employee"/>
    <s v="Ian Pierson IRP1"/>
    <s v="OVERHEAD"/>
    <s v="CONDUCTOR, OVERHEAD"/>
    <s v="N"/>
    <s v="  "/>
    <s v="Unplanned"/>
    <s v="Fresno"/>
    <s v="Lemoore"/>
    <s v="254771101, JACOBS CORNER-1101"/>
    <s v="21-0128772"/>
    <s v="Unplanned"/>
    <s v="Clear;32-90 F"/>
    <s v="278"/>
    <s v="11676"/>
    <s v="YES"/>
    <m/>
    <s v="Sustained"/>
    <s v="No"/>
    <s v="37362"/>
    <s v="OH"/>
    <s v="Line Recloser"/>
    <s v="1492768"/>
    <s v="Conductor, Overhead, Broken, wire on ground"/>
    <s v="AG"/>
    <m/>
    <m/>
    <s v="4 SPANS E/O 18TH S/S/O JERSEY AVE., LEMOORE"/>
    <s v="3 W/OF 2215F"/>
    <m/>
    <m/>
    <m/>
    <m/>
    <m/>
    <m/>
    <m/>
    <m/>
    <m/>
    <m/>
    <m/>
    <m/>
    <m/>
    <m/>
    <m/>
    <m/>
    <m/>
    <m/>
    <m/>
    <m/>
    <m/>
    <m/>
    <m/>
    <m/>
  </r>
  <r>
    <n v="1753"/>
    <s v="CFMD"/>
    <s v="3 - QC Complete"/>
    <n v="44481"/>
    <n v="44617"/>
    <s v="Duplicate of index 1752. Overhead primary conductor failed due to unknown cause, but strong storm winds might have payed a factor in the equipment failure. The ensuing fire was 3 meter - 0.25 acre in size. Troubleman marked &quot;Storm Winds&quot; in the weather field on the FAS tag. This information is preliminary."/>
    <s v="\\fxshare-nas05\quotashare-fs01\ESA\5 - Ignition Tracking\2021_Ignition_QC_Folders\20211011_1492513_21-0128731_nan_T005417240"/>
    <s v=" "/>
    <m/>
    <m/>
    <m/>
    <m/>
    <m/>
    <s v="Not In Scope"/>
    <m/>
    <m/>
    <m/>
    <m/>
    <m/>
    <m/>
    <m/>
    <m/>
    <m/>
    <m/>
    <m/>
    <m/>
    <m/>
    <m/>
    <m/>
    <m/>
    <m/>
    <m/>
    <m/>
    <m/>
    <m/>
    <m/>
    <m/>
    <m/>
    <m/>
    <m/>
    <m/>
    <m/>
    <m/>
    <m/>
    <m/>
    <m/>
    <m/>
    <m/>
    <m/>
    <m/>
    <m/>
    <m/>
    <m/>
    <m/>
    <m/>
    <m/>
    <m/>
    <m/>
    <m/>
    <m/>
    <s v=" "/>
    <x v="75"/>
    <s v="09:36:00"/>
    <n v="44480"/>
    <s v="09:36:00"/>
    <s v="FAS"/>
    <s v="N"/>
    <s v="Y"/>
    <n v="1492513"/>
    <s v="21-0128731"/>
    <m/>
    <s v="T005417240"/>
    <m/>
    <m/>
    <m/>
    <m/>
    <s v=" "/>
    <x v="0"/>
    <x v="1"/>
    <s v="N"/>
    <s v="N"/>
    <s v="N"/>
    <s v="Initial analysis indicates the ignition was caused by the high wind, storm weather conditions throughout the territory, which caused the overhead primary conductor to slap.  The energized wire down contacted and ignited fire near a fence before the line recloser tripped. The ensuing fire was estimated at approximately 10 acres.  Kings County Fire Department extinguished the fire. Priority A corrective tag #122185634 was created to replace the conductor. The line was returned to service on October 11th, 2021. The outage affected 278 customers.  This incident occurred in a Non-HFTD with storm wind weather and strong wind conditions. This information is preliminary."/>
    <s v="PG&amp;E"/>
    <s v="Vegetation"/>
    <m/>
    <s v="D"/>
    <m/>
    <s v="&lt;0.25"/>
    <m/>
    <m/>
    <m/>
    <m/>
    <m/>
    <s v="Duplicate"/>
    <m/>
    <m/>
    <m/>
    <s v="Overhead"/>
    <x v="1"/>
    <m/>
    <m/>
    <m/>
    <s v=" "/>
    <x v="0"/>
    <n v="38.620586699999997"/>
    <n v="-121.9818983"/>
    <s v="Yolo"/>
    <s v="PUTAH CREEK 1105"/>
    <n v="12000"/>
    <s v="PUTAH CREEK 11058812"/>
    <x v="0"/>
    <s v="Madison FD"/>
    <s v="Agriculture"/>
    <m/>
    <m/>
    <s v="N"/>
    <m/>
    <s v="Vegetation in Yolo"/>
    <m/>
    <m/>
    <s v="N"/>
    <s v="Y"/>
    <s v="202110110600"/>
    <s v="202110130200"/>
    <s v="2021-10-12"/>
    <m/>
    <m/>
    <m/>
    <m/>
    <m/>
    <m/>
    <m/>
    <m/>
    <m/>
    <m/>
    <m/>
    <m/>
    <m/>
    <m/>
    <m/>
    <m/>
    <m/>
    <m/>
    <m/>
    <s v="  "/>
    <s v="EAST BAY"/>
    <s v="WOODLAND 02"/>
    <s v="09:36"/>
    <n v="44480"/>
    <s v="1492513"/>
    <s v="T005417240"/>
    <n v="28612"/>
    <s v="COUNTY ROAD 27"/>
    <s v="WINTERS"/>
    <n v="38.560549999999999"/>
    <n v="-121.9713"/>
    <s v="S2TTLSP"/>
    <s v="STOCKING, THOM"/>
    <n v="63681105"/>
    <s v="20211011 11:17"/>
    <n v="9260"/>
    <m/>
    <s v="assist tag with out of town ,,,called for crew to replace ng conductor burned up from ground fire caused by wire down"/>
    <s v="Y"/>
    <m/>
    <m/>
    <s v="38.6205867,-121.9818983,41.800000,3D"/>
    <m/>
    <m/>
    <m/>
    <s v="madison"/>
    <m/>
    <s v="N"/>
    <s v="Y"/>
    <m/>
    <s v="Storm Wind"/>
    <m/>
    <s v="Private Land"/>
    <m/>
    <s v="Strong"/>
    <s v="psps event"/>
    <s v="Vegetation"/>
    <m/>
    <s v="3 meters - 0.25 Acres"/>
    <m/>
    <s v="Fire Dept"/>
    <s v="madison fd"/>
    <s v="Overhead"/>
    <m/>
    <s v="N"/>
    <m/>
    <m/>
    <m/>
    <s v="OVERHEAD"/>
    <s v="CONDUCTOR, OVERHEAD"/>
    <s v="N"/>
    <s v="  "/>
    <s v="Unplanned"/>
    <s v="Sacramento"/>
    <s v="Yolo"/>
    <s v="063681105, PUTAH CREEK-1105"/>
    <s v="21-0128731"/>
    <s v="Unplanned"/>
    <s v="Clear;32-90 F"/>
    <s v="377"/>
    <m/>
    <s v="YES"/>
    <s v="Line to Line"/>
    <s v="Sustained"/>
    <s v="No"/>
    <s v="8812"/>
    <s v="OH"/>
    <s v="Line Recloser"/>
    <s v="1492513"/>
    <s v="Conductor, Overhead, Broken, wire on ground"/>
    <s v="B/C"/>
    <m/>
    <m/>
    <s v="RD 89, 1/P/S/O RD 31, WINTERS"/>
    <s v="DUNLAP, COREY / 415-559-8694: 28612 CO RD 27"/>
    <s v="LR 617260 OPEN (DMS# 1492067)|OJ TWD CGC # 220386132656 OPEN"/>
    <m/>
    <m/>
    <m/>
    <m/>
    <m/>
    <m/>
    <m/>
    <m/>
    <m/>
    <m/>
    <m/>
    <m/>
    <m/>
    <m/>
    <m/>
    <m/>
    <m/>
    <m/>
    <m/>
    <m/>
    <m/>
    <m/>
    <m/>
  </r>
  <r>
    <n v="1752"/>
    <s v="CFMD"/>
    <s v="3 - QC Complete"/>
    <n v="44482"/>
    <n v="44617"/>
    <s v="Overhead primary conductor failed due to unknown cause, but strong storm winds might have payed a factor in the equipment failure. The ensuing fire was 3 meter - 0.25 acre in size. Troubleman marked &quot;Storm Winds&quot; in the weather field on the FAS tag. This information is preliminary."/>
    <s v="\\fxshare-nas05\quotashare-fs01\ESA\5 - Ignition Tracking\2021_Ignition_QC_Folders\20211011_1492513_21-0128731_nan_T005417239"/>
    <s v=" "/>
    <m/>
    <s v="CFMD"/>
    <s v="Outage time, Notification#"/>
    <n v="44482"/>
    <m/>
    <s v="Not In Scope"/>
    <m/>
    <m/>
    <m/>
    <m/>
    <m/>
    <m/>
    <m/>
    <m/>
    <m/>
    <m/>
    <m/>
    <m/>
    <m/>
    <m/>
    <m/>
    <m/>
    <m/>
    <m/>
    <m/>
    <m/>
    <m/>
    <m/>
    <m/>
    <m/>
    <m/>
    <m/>
    <m/>
    <m/>
    <m/>
    <m/>
    <m/>
    <m/>
    <m/>
    <m/>
    <m/>
    <m/>
    <m/>
    <m/>
    <m/>
    <s v="Y"/>
    <n v="44482"/>
    <m/>
    <s v="CDDB"/>
    <s v="Corey Dunlap, 415-695-3452"/>
    <m/>
    <m/>
    <s v=" "/>
    <x v="75"/>
    <s v="09:36:00"/>
    <n v="44480"/>
    <s v="09:16:00"/>
    <s v="FAS"/>
    <s v="N"/>
    <s v="N"/>
    <n v="1492513"/>
    <s v="21-0128731"/>
    <m/>
    <s v="T005417239"/>
    <n v="103005235"/>
    <m/>
    <m/>
    <s v="No Photo"/>
    <s v=" "/>
    <x v="1"/>
    <x v="0"/>
    <s v="Y"/>
    <s v="Y"/>
    <s v="N"/>
    <s v="On October 11th, 2021 at approximately 0936 hours, a PG&amp;E was dispatched to the Putah Creek 1105, 12kV distribution circuit in a circuit protection zone on Country Road 27 in Winters in the Sacramento Division in response to a wire down outage. Initial analysis indicates the ignition was caused by the storm, high wind weather conditions throughout the territory, which caused the overhead primary conductor to come down and ignite vegetation below the equipment.  The ensuing fire was 3 meter - 0.25 acre in size. Madison Fire Department extinguished the fire. Priority A corrective tag #122185403 was created to replace the conductor.  The outage affected 377 customers. Crews replaced the conductor and the line was returned to service on October 11th, 2021. This incident occurred in a Non-HFTD on County Land with storm wind weather and strong wind conditions. This information is preliminary."/>
    <s v="PG&amp;E"/>
    <s v="Vegetation"/>
    <m/>
    <s v="D"/>
    <s v="D"/>
    <s v="&lt;0.25"/>
    <m/>
    <m/>
    <m/>
    <m/>
    <m/>
    <s v="Equipment - PG&amp;E"/>
    <s v="Weather"/>
    <s v="Weather - High Winds"/>
    <s v="N"/>
    <s v="Overhead"/>
    <x v="0"/>
    <s v="Conductor - Primary"/>
    <s v="Conductor"/>
    <n v="103005235"/>
    <s v=" "/>
    <x v="0"/>
    <n v="38.620601700000002"/>
    <n v="-121.982215"/>
    <s v="Yolo"/>
    <s v="PUTAH CREEK 1105"/>
    <n v="12000"/>
    <s v="PUTAH CREEK 11058812"/>
    <x v="0"/>
    <s v="Madison FD"/>
    <s v="Agriculture"/>
    <s v="Grass Fuel Model"/>
    <m/>
    <s v="N"/>
    <m/>
    <s v="Vegetation in Yolo"/>
    <m/>
    <m/>
    <s v="N"/>
    <s v="Y"/>
    <s v="202110110600"/>
    <s v="202110130200"/>
    <s v="2021-10-12"/>
    <m/>
    <m/>
    <m/>
    <m/>
    <m/>
    <m/>
    <m/>
    <m/>
    <m/>
    <m/>
    <m/>
    <m/>
    <m/>
    <m/>
    <m/>
    <m/>
    <m/>
    <m/>
    <m/>
    <s v="  "/>
    <s v="EAST BAY"/>
    <s v="WOODLAND 02"/>
    <s v="09:36"/>
    <n v="44480"/>
    <s v="1492513"/>
    <s v="T005417239"/>
    <n v="28612"/>
    <s v="COUNTY ROAD 27"/>
    <s v="WINTERS"/>
    <n v="38.560549999999999"/>
    <n v="-121.9713"/>
    <s v="P2TCDDB"/>
    <s v="DUNLAP, COREY"/>
    <n v="63681105"/>
    <s v="20211011 11:11"/>
    <n v="9002"/>
    <m/>
    <s v="crew to replace 3 spans, 2 phases of #2acsr"/>
    <s v="Y"/>
    <m/>
    <m/>
    <s v="38.6206017,-121.9822150,48.000000,3D"/>
    <m/>
    <m/>
    <m/>
    <s v="madison fire"/>
    <m/>
    <s v="N"/>
    <s v="Y"/>
    <m/>
    <s v="Storm Wind"/>
    <m/>
    <s v="County Land"/>
    <m/>
    <s v="Strong"/>
    <m/>
    <s v="Vegetation"/>
    <m/>
    <s v="1 meter - &lt; 3 meters"/>
    <m/>
    <s v="Fire Dept"/>
    <m/>
    <s v="Overhead"/>
    <m/>
    <s v="N"/>
    <m/>
    <m/>
    <m/>
    <s v="OVERHEAD"/>
    <s v="CONDUCTOR, OVERHEAD"/>
    <s v="N"/>
    <s v="  "/>
    <s v="Unplanned"/>
    <s v="Sacramento"/>
    <s v="Yolo"/>
    <s v="063681105, PUTAH CREEK-1105"/>
    <s v="21-0128731"/>
    <s v="Unplanned"/>
    <s v="Clear;32-90 F"/>
    <s v="377"/>
    <m/>
    <s v="YES"/>
    <s v="Line to Line"/>
    <s v="Sustained"/>
    <s v="No"/>
    <s v="8812"/>
    <s v="OH"/>
    <s v="Line Recloser"/>
    <s v="1492513"/>
    <s v="Conductor, Overhead, Broken, wire on ground"/>
    <s v="B/C"/>
    <m/>
    <m/>
    <s v="RD 89, 1/P/S/O RD 31, WINTERS"/>
    <s v="DUNLAP, COREY / 415-559-8694: 28612 CO RD 27"/>
    <s v="LR 617260 OPEN (DMS# 1492067)|OJ TWD CGC # 220386132656 OPEN"/>
    <m/>
    <m/>
    <m/>
    <m/>
    <m/>
    <m/>
    <m/>
    <m/>
    <m/>
    <m/>
    <m/>
    <m/>
    <m/>
    <m/>
    <m/>
    <m/>
    <m/>
    <m/>
    <m/>
    <m/>
    <m/>
    <m/>
    <m/>
  </r>
  <r>
    <n v="1751"/>
    <s v="MXX7"/>
    <s v="3 - QC Complete"/>
    <n v="44484"/>
    <n v="44617"/>
    <s v="A tree pushed overhead open wire secondary conductors together causing sparks to fall to ground. The ensuing fire burnt grass and junk next to customers house. Troublman marked &quot;Storm Winds&quot; for the weather field in the FAS tag. This information is preliminary."/>
    <s v="\\fxshare-nas05\quotashare-fs01\ESA\5 - Ignition Tracking\2021_Ignition_QC_Folders\20211011_nan_nan_nan_0001927366"/>
    <s v=" "/>
    <m/>
    <s v="MXX7"/>
    <s v="Changed Create Time and Outage Time to match FAS. "/>
    <n v="44484"/>
    <m/>
    <s v="Not In Scope"/>
    <m/>
    <m/>
    <m/>
    <m/>
    <m/>
    <m/>
    <m/>
    <m/>
    <m/>
    <m/>
    <m/>
    <m/>
    <m/>
    <m/>
    <m/>
    <m/>
    <m/>
    <m/>
    <m/>
    <m/>
    <m/>
    <m/>
    <m/>
    <m/>
    <m/>
    <m/>
    <m/>
    <m/>
    <m/>
    <m/>
    <m/>
    <m/>
    <m/>
    <m/>
    <m/>
    <m/>
    <m/>
    <m/>
    <m/>
    <s v="Y"/>
    <n v="44484"/>
    <n v="44484"/>
    <s v="SZSP"/>
    <s v="szsp@pge.com, 530-760-7961"/>
    <s v="I called Spencer and left a voice message. I also sent him an email asking how large the fire was and if he had any pictures. Spencer called back and said that the fire was more than a 100 square feet. He also sent me photos."/>
    <m/>
    <s v=" "/>
    <x v="75"/>
    <s v="09:59:00"/>
    <n v="44480"/>
    <s v="09:52:00"/>
    <s v="FAS"/>
    <s v="N"/>
    <s v="N"/>
    <n v="1492624"/>
    <s v="21-0128700"/>
    <m/>
    <s v="1927366, T005417349"/>
    <n v="122185059"/>
    <m/>
    <m/>
    <s v="PG&amp;E_1751_Ignition_20211011_1.jpg"/>
    <s v=" "/>
    <x v="1"/>
    <x v="0"/>
    <s v="Y"/>
    <s v="Y"/>
    <s v="N"/>
    <s v="On October 11th, 2021 at 959 hours, a PG&amp;E Troubleman was dispatched to the ZAMORA 1107 12KV Distribution Circuit on Sacramento Street in Yolo County in response to a fire. Initial analysis indicates a tree caused the ignition. A tree pushed overhead open wire secondary conductors together, causing sparks to fall to the ground (SAP # 101607894). Potential cause could be due to &quot;strong storm winds&quot; that the troubleman mentions in his report. No PG&amp;E equipment was broken/damaged. The ensuing fire was 3 meters - 0.25 acres in size and was suppressed by Yolo FD.  Tree crew removed vegetation off service on October 11th, 2021. This information is preliminary. "/>
    <s v="PG&amp;E"/>
    <s v="Vegetation"/>
    <m/>
    <s v="D"/>
    <s v="D"/>
    <s v="&lt;0.25"/>
    <s v="more than a 100 square feet"/>
    <m/>
    <m/>
    <m/>
    <m/>
    <s v="Vegetation"/>
    <s v="Contact from object"/>
    <s v="Weather - High Winds"/>
    <s v="Y"/>
    <s v="Overhead"/>
    <x v="2"/>
    <s v="Conductor - Open Wire Secondary"/>
    <s v="None"/>
    <n v="101607894"/>
    <s v=" "/>
    <x v="0"/>
    <n v="38.734045000000002"/>
    <n v="-121.8117433"/>
    <s v="Yolo"/>
    <s v="ZAMORA 1107"/>
    <s v="0-750"/>
    <s v="ZAMORA 11078892"/>
    <x v="0"/>
    <s v="Yolo FD"/>
    <s v="Urban"/>
    <s v="Grass Fuel Model"/>
    <m/>
    <s v="N"/>
    <m/>
    <m/>
    <m/>
    <m/>
    <s v="N"/>
    <s v="Y"/>
    <s v="202110110600"/>
    <s v="202110130200"/>
    <s v="2021-10-12"/>
    <n v="38.734949999999998"/>
    <n v="-121.8125"/>
    <n v="44481"/>
    <s v="BranchFail"/>
    <s v="This oak tree was in someones back yard and the tree was recently trimmed for the service drop. The trees hazard was mitigated and no other problems were there."/>
    <s v="OAKV"/>
    <n v="35"/>
    <n v="21"/>
    <n v="15"/>
    <s v="None"/>
    <s v="None"/>
    <s v="N"/>
    <n v="1"/>
    <m/>
    <s v="Plain"/>
    <s v="D"/>
    <s v="CrossArm"/>
    <s v="BareWire"/>
    <m/>
    <s v="  "/>
    <s v="EAST BAY"/>
    <s v="WOODLAND 02"/>
    <s v="09:21"/>
    <n v="44480"/>
    <m/>
    <n v="1927366"/>
    <s v="UNKNOWN"/>
    <s v="PREMISES DO NOT CHANGE"/>
    <s v="YOLO"/>
    <n v="38.732975995370367"/>
    <n v="-121.807282"/>
    <s v="S2TSZSP"/>
    <s v="SHIELDS, SPENCER"/>
    <m/>
    <s v="20211011 10:05"/>
    <n v="1123"/>
    <m/>
    <s v="trees caused open wire sec get together dropped sparks causing fire per yolo fire dept"/>
    <s v="Y"/>
    <m/>
    <m/>
    <s v="38.7340450,-121.8117433,16.900000,3D"/>
    <m/>
    <m/>
    <s v="fire next to house under open wire..burned grass and junk"/>
    <s v="yolo fire dept. Dan Tafoya.5308673236"/>
    <m/>
    <s v="N"/>
    <s v="Y"/>
    <s v="Y"/>
    <s v="Storm Wind"/>
    <m/>
    <s v="Private Land"/>
    <m/>
    <s v="Strong"/>
    <m/>
    <s v="PG&amp;E Equipment"/>
    <m/>
    <s v="Structure Only"/>
    <m/>
    <s v="Fire Dept"/>
    <m/>
    <s v="Overhead"/>
    <m/>
    <s v="Y"/>
    <s v="pictures taken"/>
    <s v="PG&amp;E Employee"/>
    <m/>
    <m/>
    <m/>
    <m/>
    <s v="  "/>
    <m/>
    <m/>
    <m/>
    <m/>
    <m/>
    <m/>
    <m/>
    <m/>
    <m/>
    <m/>
    <m/>
    <m/>
    <m/>
    <m/>
    <m/>
    <m/>
    <m/>
    <m/>
    <m/>
    <m/>
    <m/>
    <m/>
    <m/>
    <m/>
    <m/>
    <m/>
    <m/>
    <m/>
    <m/>
    <m/>
    <m/>
    <m/>
    <m/>
    <m/>
    <m/>
    <m/>
    <m/>
    <m/>
    <m/>
    <m/>
    <m/>
    <m/>
    <m/>
    <m/>
    <m/>
    <m/>
    <m/>
  </r>
  <r>
    <n v="1750"/>
    <s v="P4K5"/>
    <s v="3 - QC Complete"/>
    <n v="44485"/>
    <n v="44617"/>
    <s v="A tree fell into overhead 4/0 service causing fuses to blow at transformer. The ensuing fire was 3 meters - 0.25 acres in size. Troublman marked &quot;Storm Winds&quot; for the weather field in the FAS tag. OIS TR8686174 &amp; 1492449 are related to the Kiwi fire. This information is preliminary."/>
    <s v="\\fxshare-nas05\quotashare-fs01\ESA\5 - Ignition Tracking\2021_Ignition_QC_Folders\20211011_nan_nan_nan_T005417107"/>
    <s v=" "/>
    <m/>
    <m/>
    <m/>
    <m/>
    <m/>
    <s v="Not In Scope"/>
    <m/>
    <m/>
    <m/>
    <m/>
    <m/>
    <m/>
    <m/>
    <m/>
    <m/>
    <m/>
    <m/>
    <m/>
    <m/>
    <m/>
    <m/>
    <m/>
    <m/>
    <m/>
    <m/>
    <m/>
    <m/>
    <m/>
    <m/>
    <m/>
    <m/>
    <m/>
    <m/>
    <m/>
    <m/>
    <m/>
    <m/>
    <m/>
    <m/>
    <m/>
    <m/>
    <m/>
    <m/>
    <m/>
    <m/>
    <m/>
    <m/>
    <m/>
    <m/>
    <m/>
    <m/>
    <m/>
    <s v=" "/>
    <x v="75"/>
    <s v="09:00:00"/>
    <m/>
    <m/>
    <s v="FAS"/>
    <s v="N"/>
    <s v="N"/>
    <s v="TR8686174, 1492449"/>
    <m/>
    <m/>
    <s v="T005417107, T005419541"/>
    <m/>
    <m/>
    <m/>
    <s v="PG&amp;E_1750_ignition_20211011_4.jpg"/>
    <s v=" "/>
    <x v="1"/>
    <x v="0"/>
    <s v="Y"/>
    <s v="Y"/>
    <s v="N"/>
    <s v="On Oct 11th, 2021 0900 hours, a PG&amp;E Troubleman was dispatched to the Madison 2101 21kV Distribution Circuit on State highway 16 in response to a pole fire. Initial analysis indicates that a tree fell on the overhead service and caused the ignition. Strongs winds were observed in this area. The ensuing fire was 3 meters to 0.25 acres in size and the fire was suppressed by Cal Fire. PG&amp;E Crew to make trouble to the 4/0 triplex service. This is preliminary. "/>
    <s v="PG&amp;E"/>
    <s v="Vegetation"/>
    <m/>
    <s v="D"/>
    <s v="D"/>
    <s v="&lt;0.25"/>
    <m/>
    <m/>
    <m/>
    <m/>
    <m/>
    <s v="Vegetation"/>
    <s v="Contact from object"/>
    <s v="Weather - High Winds"/>
    <s v="N"/>
    <s v="Overhead"/>
    <x v="3"/>
    <s v="Service Drop"/>
    <s v="Service Drop"/>
    <n v="103901919"/>
    <s v=" "/>
    <x v="0"/>
    <n v="38.711376700000002"/>
    <n v="-122.12441"/>
    <s v="Yolo"/>
    <s v="MADISON 2101"/>
    <s v="0-750"/>
    <s v="MADISON 21017702"/>
    <x v="0"/>
    <s v="Cal Fire"/>
    <s v="Agriculture"/>
    <s v="Grass Fuel Model"/>
    <m/>
    <s v="Y"/>
    <s v="Hennessey 2020"/>
    <s v="Kiwi"/>
    <m/>
    <m/>
    <s v="N"/>
    <s v="Y"/>
    <s v="202110110600"/>
    <s v="202110130200"/>
    <s v="2021-10-12"/>
    <m/>
    <m/>
    <m/>
    <m/>
    <m/>
    <m/>
    <m/>
    <m/>
    <m/>
    <m/>
    <m/>
    <m/>
    <m/>
    <m/>
    <m/>
    <m/>
    <m/>
    <m/>
    <m/>
    <s v=" "/>
    <s v="EAST BAY"/>
    <s v="WOODLAND 01"/>
    <s v="09:00"/>
    <s v="10/11/2021"/>
    <m/>
    <s v="T005417107"/>
    <s v="UNKNOWN"/>
    <s v="HWY 16"/>
    <s v="BROOKS"/>
    <m/>
    <m/>
    <s v="P2TCDDB"/>
    <s v="DUNLAP, COREY"/>
    <m/>
    <s v="20211011 10:00"/>
    <n v="9002"/>
    <m/>
    <s v="crew to make repairs to 4/0 triplex service"/>
    <s v="Y"/>
    <m/>
    <m/>
    <s v="38.7113767,-122.1244100,96.500000,3D"/>
    <m/>
    <m/>
    <m/>
    <s v="cal fire"/>
    <m/>
    <s v="N"/>
    <s v="Y"/>
    <m/>
    <s v="Storm Wind"/>
    <m/>
    <s v="County Land"/>
    <m/>
    <s v="Strong"/>
    <m/>
    <s v="Vegetation"/>
    <s v="tree fell on 4/0 service, fuses blew @ TX, arch from fuses caused fire"/>
    <s v="3 meters - 0.25 Acres"/>
    <m/>
    <s v="Cal Fire"/>
    <m/>
    <s v="Overhead"/>
    <m/>
    <s v="N"/>
    <m/>
    <m/>
    <m/>
    <s v="TREE-FELL INTO LINE"/>
    <s v="SERVICE CONDUCTOR"/>
    <s v="N"/>
    <s v=" "/>
    <m/>
    <m/>
    <m/>
    <m/>
    <m/>
    <m/>
    <m/>
    <m/>
    <m/>
    <m/>
    <m/>
    <m/>
    <m/>
    <m/>
    <m/>
    <m/>
    <m/>
    <m/>
    <m/>
    <m/>
    <m/>
    <m/>
    <m/>
    <m/>
    <m/>
    <m/>
    <m/>
    <m/>
    <m/>
    <m/>
    <m/>
    <m/>
    <m/>
    <m/>
    <m/>
    <m/>
    <m/>
    <m/>
    <m/>
    <m/>
    <m/>
    <m/>
    <m/>
    <m/>
    <m/>
    <m/>
    <m/>
  </r>
  <r>
    <n v="1749"/>
    <s v="AGFC"/>
    <s v="3 - QC Complete"/>
    <n v="44480"/>
    <n v="44617"/>
    <s v="Duplicate of index 1748. Old condemned building burnt down due to unknown cause but does not appear to be attributable to PG&amp;E assets. The completion code for this incident is marked 1121 - Non Comp Equip. OIS 1492310 looks to be a duplicate for this incident and has an EC tag made for damaged assets to be replaced and the cuase in SAP is marked as &quot;Fire&quot; which is typically used when it is third party caused. I called the troubleman who responded to this incident and he stated he was not sure what the cause and did not see anything out of ordinary with our equipment, but that he did not want to speculate what the cause was. The troubleman did state that the building was old and condemned and the Fire Department had mentioned the city was looking to get ride of the building anyways. I asked if the building looks to be $50K worth in damaged and he said no. I will request a fire report from the FD just to be on the safe side, but this incident does not look to be attributable to PG&amp;E assets. This information is preliminary. "/>
    <s v="\\fxshare-nas05\quotashare-fs01\ESA\5 - Ignition Tracking\2021_Ignition_QC_Folders\20211011_1492310_21-0128726_nan_T005416984"/>
    <s v=" "/>
    <m/>
    <m/>
    <m/>
    <m/>
    <m/>
    <s v="Not In Scope"/>
    <m/>
    <m/>
    <m/>
    <m/>
    <m/>
    <m/>
    <m/>
    <m/>
    <m/>
    <m/>
    <m/>
    <m/>
    <m/>
    <m/>
    <m/>
    <m/>
    <m/>
    <m/>
    <m/>
    <m/>
    <m/>
    <m/>
    <m/>
    <m/>
    <m/>
    <m/>
    <m/>
    <m/>
    <m/>
    <m/>
    <m/>
    <m/>
    <m/>
    <m/>
    <m/>
    <m/>
    <m/>
    <m/>
    <m/>
    <m/>
    <m/>
    <m/>
    <m/>
    <m/>
    <m/>
    <m/>
    <s v=" "/>
    <x v="75"/>
    <s v="08:08:00"/>
    <n v="44480"/>
    <s v="08:08:00"/>
    <s v="FAS"/>
    <s v="N"/>
    <s v="Y"/>
    <n v="1492310"/>
    <s v="21-0128726"/>
    <m/>
    <s v="T005416984"/>
    <m/>
    <m/>
    <m/>
    <m/>
    <s v=" "/>
    <x v="0"/>
    <x v="1"/>
    <s v="N"/>
    <s v="N"/>
    <s v="N"/>
    <s v="Duplicate of index 1748. Old condemned building burnt down due to unknown cause but does not appear to be attributable to PG&amp;E assets. The completion code for this incident is marked 1121 - Non Comp Equip. OIS 1492310 looks to be a duplicate for this incident and has an EC tag made for damaged assets to be replaced and the cuase in SAP is marked as &quot;Fire&quot; which is typically used when it is third party caused. I called the troubleman who responded to this incident and he stated he was not sure what the cause and did not see anything out of ordinary with our equipment, but that he did not want to speculate what the cause was. The troubleman did state that the building was old and condemned and the Fire Department had mentioned the city was looking to get ride of the building anyways. I asked if the building looks to be $50K worth in damaged and he said no. I will request a fire report from the FD just to be on the safe side, but this incident does not look to be attributable to PG&amp;E assets. This information is preliminary. "/>
    <s v="Not PG&amp;E"/>
    <s v="Building"/>
    <m/>
    <m/>
    <m/>
    <s v="&lt;0.25"/>
    <m/>
    <m/>
    <m/>
    <m/>
    <m/>
    <s v="Duplicate"/>
    <m/>
    <m/>
    <m/>
    <s v="Overhead"/>
    <x v="1"/>
    <m/>
    <m/>
    <m/>
    <s v=" "/>
    <x v="0"/>
    <n v="38.907676700000003"/>
    <n v="-121.5455"/>
    <s v="Sutter"/>
    <s v="EAST NICOLAUS 1102"/>
    <n v="12000"/>
    <m/>
    <x v="0"/>
    <s v="Live Oak FD"/>
    <s v="Urban"/>
    <m/>
    <m/>
    <m/>
    <m/>
    <s v="Palm "/>
    <m/>
    <m/>
    <s v="N"/>
    <s v="Y"/>
    <s v="202110110600"/>
    <s v="202110130200"/>
    <s v="2021-10-12"/>
    <m/>
    <m/>
    <m/>
    <m/>
    <m/>
    <m/>
    <m/>
    <m/>
    <m/>
    <m/>
    <m/>
    <m/>
    <m/>
    <m/>
    <m/>
    <m/>
    <m/>
    <m/>
    <m/>
    <s v="  "/>
    <s v="EAST BAY"/>
    <s v="MARYSVILLE 04"/>
    <s v="08:08"/>
    <n v="44480"/>
    <s v="1492310"/>
    <s v="T005416984"/>
    <n v="2681"/>
    <s v="PALM ST"/>
    <s v="EAST NICOLAU"/>
    <n v="38.908819999999999"/>
    <n v="-121.54434000000001"/>
    <s v="T3TM2M2"/>
    <s v="MCBRIDE, MIKE"/>
    <n v="152151102"/>
    <s v="20211011 10:44"/>
    <n v="9002"/>
    <n v="1"/>
    <s v="CREW TO REPLACE PRIMARY POLE DUE TO FIRE DAMAGE"/>
    <s v="Y"/>
    <m/>
    <m/>
    <s v="38.9076767,-121.5455000,5.200000,3D"/>
    <m/>
    <m/>
    <m/>
    <s v="LIVE OAK FD"/>
    <m/>
    <s v="N"/>
    <s v="Y"/>
    <m/>
    <s v="Storm Wind"/>
    <m/>
    <s v="Private Land"/>
    <m/>
    <s v="Strong"/>
    <m/>
    <s v="Unknown"/>
    <m/>
    <s v="3 meters - 0.25 Acres"/>
    <m/>
    <s v="Fire Dept"/>
    <m/>
    <s v="Overhead"/>
    <m/>
    <s v="Y"/>
    <s v="LIVE OAK FD"/>
    <s v="PG&amp;E Employee"/>
    <m/>
    <s v="OVERHEAD"/>
    <s v="CONNECTOR OR SPLICE OH"/>
    <s v="N"/>
    <s v="  "/>
    <s v="Unplanned"/>
    <s v="Sacramento"/>
    <s v="Marysville"/>
    <s v="152151102, EAST NICOLAUS-1102"/>
    <s v="21-0128726"/>
    <s v="Unplanned"/>
    <s v="Clear;32-90 F"/>
    <s v="5"/>
    <m/>
    <s v="YES"/>
    <s v="Force Out"/>
    <s v="Sustained"/>
    <s v="No"/>
    <s v="2693"/>
    <s v="OH"/>
    <s v="Fuse"/>
    <s v="1492310"/>
    <s v="Pole-Wood, Burned/flashed"/>
    <m/>
    <m/>
    <m/>
    <s v="PALM STREET, 1ST POLE S/ NICOLAUS AVENUE"/>
    <s v="4 POLES LD SIDE 2693"/>
    <m/>
    <m/>
    <m/>
    <m/>
    <m/>
    <m/>
    <m/>
    <m/>
    <m/>
    <m/>
    <m/>
    <m/>
    <m/>
    <m/>
    <m/>
    <m/>
    <m/>
    <m/>
    <m/>
    <m/>
    <m/>
    <m/>
    <m/>
    <m/>
  </r>
  <r>
    <n v="1748"/>
    <s v="AGFC"/>
    <s v="3 - QC Complete"/>
    <n v="44546"/>
    <n v="44617"/>
    <s v="Old condemned building burnt down due to unknown cause but does not appear to be attributable to PG&amp;E assets. The completion code for this incident is marked 1121 - Non Comp Equip. OIS 1492310 looks to be a duplicate for this incident and has an EC tag made for damaged assets to be replaced and the cuase in SAP is marked as &quot;Fire&quot; which is typically used when it is third party caused. I called the troubleman who responded to this incident and he stated he was not sure what the cause and did not see anything out of ordinary with our equipment, but that he did not want to speculate what the cause was. The troubleman did state that the building was old and condemned and the Fire Department had mentioned the city was looking to get ride of the building anyways. I asked if the building looks to be $50K worth in damaged and he said no. I will request a fire report from the FD just to be on the safe side, but this incident does not look to be attributable to PG&amp;E assets. This information is preliminary. "/>
    <s v="\\fxshare-nas05\quotashare-fs01\ESA\5 - Ignition Tracking\2021_Ignition_QC_Folders\20211011_nan_nan_nan_0003414139"/>
    <s v=" "/>
    <m/>
    <m/>
    <m/>
    <m/>
    <m/>
    <s v="Not In Scope"/>
    <m/>
    <m/>
    <m/>
    <m/>
    <m/>
    <m/>
    <m/>
    <m/>
    <m/>
    <m/>
    <m/>
    <m/>
    <m/>
    <m/>
    <m/>
    <m/>
    <m/>
    <m/>
    <m/>
    <m/>
    <m/>
    <m/>
    <m/>
    <m/>
    <m/>
    <m/>
    <m/>
    <m/>
    <m/>
    <m/>
    <m/>
    <m/>
    <m/>
    <m/>
    <m/>
    <m/>
    <m/>
    <m/>
    <m/>
    <m/>
    <m/>
    <m/>
    <m/>
    <m/>
    <m/>
    <m/>
    <s v=" "/>
    <x v="75"/>
    <s v="07:19:00"/>
    <m/>
    <m/>
    <s v="FAS"/>
    <s v="N"/>
    <s v="N"/>
    <n v="1492310"/>
    <s v="21-0128726"/>
    <m/>
    <s v="3414139, T005416984"/>
    <n v="122184670"/>
    <m/>
    <m/>
    <m/>
    <s v=" "/>
    <x v="0"/>
    <x v="1"/>
    <s v="N"/>
    <s v="N"/>
    <s v="N"/>
    <s v="Old condemned building burnt down due to unknown cause but does not appear to be attributable to PG&amp;E assets. The completion code for this incident is marked 1121 - Non Comp Equip. OIS 1492310 looks to be a duplicate for this incident and has an EC tag made for damaged assets to be replaced and the cuase in SAP is marked as &quot;Fire&quot; which is typically used when it is third party caused. I called the troubleman who responded to this incident and he stated he was not sure what the cause and did not see anything out of ordinary with our equipment, but that he did not want to speculate what the cause was. The troubleman did state that the building was old and condemned and the Fire Department had mentioned the city was looking to get ride of the building anyways. I asked if the building looks to be $50K worth in damaged and he said no. I will request a fire report from the FD just to be on the safe side, but this incident does not look to be attributable to PG&amp;E assets. This information is preliminary. "/>
    <s v="Not PG&amp;E"/>
    <s v="Building"/>
    <m/>
    <m/>
    <m/>
    <s v="&lt;0.25"/>
    <m/>
    <m/>
    <m/>
    <m/>
    <m/>
    <s v="Other Fire: Non-PG&amp;E related"/>
    <m/>
    <m/>
    <m/>
    <s v="Overhead"/>
    <x v="1"/>
    <m/>
    <m/>
    <m/>
    <s v=" "/>
    <x v="0"/>
    <n v="38.906281700000001"/>
    <n v="-121.54431169999999"/>
    <s v="Sutter"/>
    <s v="EAST NICOLAUS 1102"/>
    <n v="12000"/>
    <m/>
    <x v="0"/>
    <s v="Nicolaus FD"/>
    <s v="Urban"/>
    <m/>
    <m/>
    <m/>
    <m/>
    <s v="Palm "/>
    <m/>
    <m/>
    <s v="N"/>
    <s v="Y"/>
    <s v="202110110600"/>
    <s v="202110130200"/>
    <s v="2021-10-12"/>
    <m/>
    <m/>
    <m/>
    <m/>
    <m/>
    <m/>
    <m/>
    <m/>
    <m/>
    <m/>
    <m/>
    <m/>
    <m/>
    <m/>
    <m/>
    <m/>
    <m/>
    <m/>
    <m/>
    <s v="  "/>
    <s v="NORTH BAY"/>
    <s v="MARYSVILLE 04"/>
    <s v="07:19"/>
    <n v="44480"/>
    <m/>
    <n v="3414139"/>
    <s v="UNKNOWN"/>
    <s v="PREMISES DO NOT CHANGE"/>
    <s v="NICOLAUS"/>
    <n v="38.858922002314813"/>
    <n v="-121.571535"/>
    <s v="T3TM2M2"/>
    <s v="MCBRIDE, MIKE"/>
    <m/>
    <s v="20211011 08:13"/>
    <n v="1121"/>
    <m/>
    <s v="fire no cause yet"/>
    <s v="Y"/>
    <m/>
    <m/>
    <s v="38.9062817,-121.5443117,9.700000,3D"/>
    <m/>
    <m/>
    <m/>
    <s v="nicolaus fd"/>
    <m/>
    <s v="N"/>
    <s v="Y"/>
    <s v="Y"/>
    <s v="Storm Wind"/>
    <m/>
    <s v="Private Land"/>
    <m/>
    <s v="Gusty"/>
    <m/>
    <s v="Vegetation"/>
    <m/>
    <s v="1 meter - &lt; 3 meters"/>
    <m/>
    <s v="Fire Dept"/>
    <m/>
    <s v="Overhead"/>
    <m/>
    <s v="Y"/>
    <s v="Nicolaus"/>
    <s v="PG&amp;E Employee"/>
    <m/>
    <m/>
    <m/>
    <m/>
    <s v="  "/>
    <m/>
    <m/>
    <m/>
    <m/>
    <m/>
    <m/>
    <m/>
    <m/>
    <m/>
    <m/>
    <m/>
    <m/>
    <m/>
    <m/>
    <m/>
    <m/>
    <m/>
    <m/>
    <m/>
    <m/>
    <m/>
    <m/>
    <m/>
    <m/>
    <m/>
    <m/>
    <m/>
    <m/>
    <m/>
    <m/>
    <m/>
    <m/>
    <m/>
    <m/>
    <m/>
    <m/>
    <m/>
    <m/>
    <m/>
    <m/>
    <m/>
    <m/>
    <m/>
    <m/>
    <m/>
    <m/>
    <m/>
  </r>
  <r>
    <n v="1747"/>
    <s v="AGFC"/>
    <s v="3 - QC Complete"/>
    <n v="44480"/>
    <n v="44617"/>
    <s v="Duplicate of index 1746. Tree branches made contact with overhead secondary lines, resulting in a small vegetation fire in customers home. The ensuing fire was approximately 10' X 10' in size. "/>
    <s v="\\fxshare-nas05\quotashare-fs01\ESA\5 - Ignition Tracking\2021_Ignition_QC_Folders\20211011_1491824_21-0128530_nan_T005416764"/>
    <s v=" "/>
    <m/>
    <m/>
    <m/>
    <m/>
    <m/>
    <s v="Not In Scope"/>
    <m/>
    <m/>
    <m/>
    <m/>
    <m/>
    <m/>
    <m/>
    <m/>
    <m/>
    <m/>
    <m/>
    <m/>
    <m/>
    <m/>
    <m/>
    <m/>
    <m/>
    <m/>
    <m/>
    <m/>
    <m/>
    <m/>
    <m/>
    <m/>
    <m/>
    <m/>
    <m/>
    <m/>
    <m/>
    <m/>
    <m/>
    <m/>
    <m/>
    <m/>
    <m/>
    <m/>
    <m/>
    <m/>
    <m/>
    <m/>
    <m/>
    <m/>
    <m/>
    <m/>
    <m/>
    <m/>
    <s v=" "/>
    <x v="75"/>
    <s v="04:34:00"/>
    <n v="44480"/>
    <s v="04:34:00"/>
    <s v="FAS"/>
    <s v="N"/>
    <s v="Y"/>
    <n v="1491824"/>
    <s v="21-0128530"/>
    <m/>
    <s v="T005416764"/>
    <m/>
    <m/>
    <m/>
    <m/>
    <s v=" "/>
    <x v="0"/>
    <x v="1"/>
    <s v="N"/>
    <s v="N"/>
    <s v="N"/>
    <s v="Duplicate of index 1746. Tree branches made contact with overhead secondary lines, resulting in a small vegetation fire in customers home. The ensuing fire was approximately 10' X 10' in size. "/>
    <s v="PG&amp;E"/>
    <s v="Vegetation"/>
    <m/>
    <s v="D"/>
    <m/>
    <s v="&lt;0.25"/>
    <m/>
    <m/>
    <m/>
    <m/>
    <m/>
    <s v="Duplicate"/>
    <m/>
    <m/>
    <m/>
    <s v="Overhead"/>
    <x v="1"/>
    <m/>
    <m/>
    <m/>
    <s v=" "/>
    <x v="0"/>
    <n v="38.5970133"/>
    <n v="-121.52831"/>
    <s v="Yolo"/>
    <s v="WEST SACRAMENTO 1109"/>
    <n v="12000"/>
    <s v="WEST SACRAMENTO 1109CB"/>
    <x v="0"/>
    <s v="Sacramento Fire Department"/>
    <s v="Urban"/>
    <m/>
    <m/>
    <s v="N"/>
    <m/>
    <m/>
    <m/>
    <m/>
    <s v="N"/>
    <s v="Y"/>
    <s v="202110110600"/>
    <s v="202110130200"/>
    <s v="2021-10-12"/>
    <m/>
    <m/>
    <n v="44481"/>
    <s v="Unverified"/>
    <s v="JVW0 reported to address 1040 Anna St, West Sacramento. JVW0 spoke with neighbor who stated that the wind caused a vertical racked secondary to spark. The customer said he called PG&amp;E 6 to 6 six days prior to the outage about the secondary wires crackling and making sounds. There is no vegetation around where the outage occurred that poses a threat to the secondary or primary wires."/>
    <m/>
    <m/>
    <m/>
    <m/>
    <m/>
    <m/>
    <m/>
    <m/>
    <m/>
    <m/>
    <m/>
    <m/>
    <m/>
    <m/>
    <s v="  "/>
    <s v="EAST BAY"/>
    <s v="WOODLAND 03"/>
    <s v="04:34"/>
    <n v="44480"/>
    <s v="1491824"/>
    <s v="T005416764"/>
    <n v="1041"/>
    <s v="PIERCE ST"/>
    <s v="WEST SACRAME"/>
    <n v="38.596760000000003"/>
    <n v="-121.52829"/>
    <s v="S24WXJ3"/>
    <s v="JENSEN, WILLIAM"/>
    <n v="63131109"/>
    <s v="20211011 06:07"/>
    <n v="9190"/>
    <m/>
    <s v="deenergized trans crew to resag sec tree crew to trim trees "/>
    <s v="Y"/>
    <m/>
    <m/>
    <s v="38.5455327,-121.7315605,7.800000,3D"/>
    <m/>
    <m/>
    <m/>
    <s v="city fd"/>
    <m/>
    <s v="N"/>
    <s v="Y"/>
    <m/>
    <s v="Storm Wind"/>
    <m/>
    <s v="Private Land"/>
    <m/>
    <s v="Breezy"/>
    <m/>
    <s v="Vegetation"/>
    <m/>
    <s v="&lt; 1 meter"/>
    <m/>
    <s v="Fire Dept"/>
    <m/>
    <s v="Overhead"/>
    <m/>
    <s v="N"/>
    <m/>
    <m/>
    <m/>
    <s v="TREE-GREW INTO LINE"/>
    <s v="SECONDARY"/>
    <s v="N"/>
    <s v="  "/>
    <s v="Unplanned"/>
    <s v="Sacramento"/>
    <s v="Yolo"/>
    <s v="063131109, WEST SACRAMENTO-1109"/>
    <s v="21-0128530"/>
    <s v="Unplanned"/>
    <s v="Clear;32-90 F"/>
    <s v="11"/>
    <s v="4411"/>
    <s v="NO"/>
    <s v="Line to Ground"/>
    <s v="Sustained"/>
    <s v="No"/>
    <s v="MTR#1003839769"/>
    <s v="OH"/>
    <s v="Transformer"/>
    <s v="1491824"/>
    <s v="Secondary, Together"/>
    <m/>
    <m/>
    <m/>
    <s v="1040 ANNA ST, WEST SACRAMENTO"/>
    <s v="JENSEN,WILLIAM 415-450-7703: 1037 pierce st"/>
    <m/>
    <m/>
    <m/>
    <m/>
    <m/>
    <m/>
    <m/>
    <m/>
    <m/>
    <m/>
    <m/>
    <m/>
    <m/>
    <m/>
    <m/>
    <m/>
    <m/>
    <m/>
    <m/>
    <m/>
    <m/>
    <m/>
    <m/>
    <m/>
  </r>
  <r>
    <n v="1746"/>
    <s v="TLAL"/>
    <s v="3 - QC Complete"/>
    <n v="44488"/>
    <n v="44617"/>
    <s v="[Privileged &amp; Confidential - At the Direction of Counsel: Level 2 - Jessica Basilio]. Tree branches made contact with overhead secondary lines, resulting in a small vegetation fire in a backyard. The ensuing fire was approximately 10' X 10' in size. OIS: 1491824; ILIS: 21-0128530; FOID: T005416754 (D1KQ-Assist), T005416753 (TLSP-Cxl), T005416764 (WXJ3-Main); EC: 122183963; PM: 45008820 [NO-SA-YOLO 10/10/2021 WIND OH]; Circuit ID: 063131109, SAP Eqp ID: 101656553; County: Yolo; Division: Sacramento"/>
    <s v="\\fxshare-nas05\quotashare-fs01\ESA\5 - Ignition Tracking\2021_Ignition_QC_Folders\20211011_1491824_21-0128530_nan_T005416754"/>
    <s v=" "/>
    <m/>
    <s v="TLAL"/>
    <s v="Additional FOID's Added; Create &amp; Outage Time, Failure Sub-driver, Fire Suppressing Agency Updated"/>
    <n v="44488"/>
    <m/>
    <s v="Not In Scope"/>
    <m/>
    <m/>
    <m/>
    <m/>
    <m/>
    <m/>
    <m/>
    <m/>
    <m/>
    <m/>
    <m/>
    <s v="Not Required"/>
    <m/>
    <n v="44154"/>
    <n v="44501"/>
    <m/>
    <m/>
    <s v="N"/>
    <s v="C1LP1001469"/>
    <m/>
    <m/>
    <s v="N"/>
    <m/>
    <s v="Extent of condition"/>
    <m/>
    <m/>
    <m/>
    <m/>
    <m/>
    <m/>
    <m/>
    <m/>
    <m/>
    <m/>
    <m/>
    <m/>
    <m/>
    <m/>
    <m/>
    <s v="Y"/>
    <n v="44488"/>
    <n v="44488"/>
    <s v="WXJ3"/>
    <s v="William (Bill) Jensen, (415) 450-7703"/>
    <s v="10/19/21 1405 Hrs - TLAL: Bill called back to confirm that the fire size was as I listed in the executive summary and was about 10' x 10'. He had no pictures; 10/19/21 1355 Hrs - TLAL: Called Line Technician, Bill Jensen, and left a voicemail."/>
    <m/>
    <s v=" "/>
    <x v="75"/>
    <s v="04:11:00"/>
    <n v="44480"/>
    <s v="04:10:00"/>
    <s v="FAS"/>
    <s v="N"/>
    <s v="N"/>
    <n v="1491824"/>
    <s v="21-0128530"/>
    <m/>
    <s v="T005416764, T005416754, T005416753"/>
    <n v="122183963"/>
    <m/>
    <m/>
    <s v="PG&amp;E_1746_Ignition_20211011_3.jpg"/>
    <s v=" "/>
    <x v="1"/>
    <x v="0"/>
    <s v="Y"/>
    <s v="Y"/>
    <s v="N"/>
    <s v="Privileged and Confidential. Level 2 - Jessica Basilio. On October 11, 2021 at 0457 hours, PG&amp;E Troublemen patrolled the West Sacramento 1109 12kV Distribution Circuit number 063131109, in the Local Responsibility Area (LRA) near 1037 Pierce St, West Sacramento, CA 95605. They observed two energized 1/0 AL sagging open-wire secondary overhead conductors together, with a tree in the line, and a small approximately 10' x 10' fire near the 35' class-5 Douglas Fir wood PG&amp;E owned transformer pole (SAP Eqp ID 101656553, McKormick &amp; Baxter Co, Mfr. Year 1960). Initial analysis indicates the fire was caused by tree branches and leaves that grew into and made contact with the conductors in accompaniment with the strong wind, which caused them to slap together, arc, spark, and eject burning pieces of matter which ignited the dry vegetation below. The West Sacramento Fire Department responded to and extinguished the fire. An EC A-Tag 122183963 was submitted for remediation. The 401-minute outage affected 11 customers. The line was returned to service on October 11, 2021. This information is preliminary."/>
    <s v="PG&amp;E"/>
    <s v="Vegetation"/>
    <m/>
    <s v="D"/>
    <s v="D"/>
    <s v="&lt;0.25"/>
    <s v="FIRE DEPT SAID 10 FEET BY 10 FEET"/>
    <m/>
    <m/>
    <m/>
    <m/>
    <s v="Vegetation"/>
    <s v="Contact from object"/>
    <s v="Weather - High Winds"/>
    <s v="Y"/>
    <s v="Overhead"/>
    <x v="2"/>
    <s v="Conductor - Open Wire Secondary"/>
    <s v="Conductor"/>
    <n v="101656553"/>
    <s v=" "/>
    <x v="0"/>
    <n v="38.5970133"/>
    <n v="-121.52831"/>
    <s v="Yolo"/>
    <s v="WEST SACRAMENTO 1109"/>
    <s v="0-750"/>
    <s v="WEST SACRAMENTO 1109CB"/>
    <x v="0"/>
    <s v="West Sacramento FD"/>
    <s v="Urban"/>
    <s v="Grass Fuel Model"/>
    <m/>
    <s v="N"/>
    <m/>
    <m/>
    <m/>
    <m/>
    <s v="N"/>
    <s v="Y"/>
    <s v="202110110600"/>
    <s v="202110130200"/>
    <s v="2021-10-12"/>
    <m/>
    <m/>
    <n v="44481"/>
    <s v="Unverified"/>
    <s v="JVW0 reported to address 1040 Anna St, West Sacramento. JVW0 spoke with neighbor who stated that the wind caused a vertical racked secondary to spark. The customer said he called PG&amp;E 6 to 6 six days prior to the outage about the secondary wires crackling and making sounds. There is no vegetation around where the outage occurred that poses a threat to the secondary or primary wires."/>
    <m/>
    <m/>
    <m/>
    <m/>
    <m/>
    <m/>
    <m/>
    <m/>
    <m/>
    <m/>
    <m/>
    <m/>
    <m/>
    <m/>
    <s v="  "/>
    <s v="EAST BAY"/>
    <s v="WOODLAND 03"/>
    <s v="04:16"/>
    <n v="44480"/>
    <s v="1491824"/>
    <s v="T005416754"/>
    <n v="1041"/>
    <s v="PIERCE ST"/>
    <s v="WEST SACRAME"/>
    <n v="38.596760000000003"/>
    <n v="-121.52829"/>
    <s v="S2MD1KQ"/>
    <s v="KNOCHE, DAVID"/>
    <n v="63131109"/>
    <s v="20211011 05:31"/>
    <n v="9310"/>
    <m/>
    <s v="ARRIVED TO FIND FIRE DEPT ON SITE, TMAN ARRIVED AFTER SHORTLY-ASSIST COMPLETED."/>
    <s v="Y"/>
    <m/>
    <m/>
    <s v="38.5970133,-121.5283100,-3.400000,3D"/>
    <m/>
    <m/>
    <m/>
    <s v="UNKNOWN"/>
    <m/>
    <s v="N"/>
    <s v="Y"/>
    <m/>
    <s v="Storm Wind"/>
    <m/>
    <s v="Customer-Owned Structure/Equipment"/>
    <s v="BACKYARD FENCE AREA/GRASSES AND WEEDS"/>
    <s v="Gusty"/>
    <m/>
    <s v="Vegetation"/>
    <s v="TREE BRANCHES IN SECONDARY RUN"/>
    <s v="1 meter - &lt; 3 meters"/>
    <s v="FIRE DEPT SAID 10 FEET BY 10 FEET"/>
    <s v="Fire Dept"/>
    <m/>
    <s v="Overhead"/>
    <m/>
    <s v="N"/>
    <m/>
    <m/>
    <m/>
    <m/>
    <m/>
    <s v="N"/>
    <s v="  "/>
    <s v="Unplanned"/>
    <s v="Sacramento"/>
    <s v="Yolo"/>
    <s v="063131109, WEST SACRAMENTO-1109"/>
    <s v="21-0128530"/>
    <s v="Unplanned"/>
    <s v="Clear;32-90 F"/>
    <s v="11"/>
    <m/>
    <s v="YES"/>
    <s v="Line to Ground"/>
    <s v="Sustained"/>
    <s v="No"/>
    <s v="MTR#1003839769"/>
    <s v="OH"/>
    <s v="Transformer"/>
    <s v="1491824"/>
    <s v="Secondary, Together"/>
    <m/>
    <m/>
    <m/>
    <s v="1040 ANNA ST, WEST SACRAMENTO"/>
    <s v="JENSEN,WILLIAM 415-450-7703: 1037 pierce st"/>
    <m/>
    <m/>
    <m/>
    <m/>
    <m/>
    <m/>
    <m/>
    <m/>
    <m/>
    <m/>
    <m/>
    <m/>
    <m/>
    <m/>
    <m/>
    <m/>
    <m/>
    <m/>
    <m/>
    <m/>
    <m/>
    <m/>
    <m/>
    <m/>
  </r>
  <r>
    <n v="2356"/>
    <s v="AHH7"/>
    <s v="3 - QC Complete"/>
    <n v="44589"/>
    <n v="44617"/>
    <s v="electrical fire; broken neutral; new connections; this information is preliminary"/>
    <s v="\\fxshare-nas05\quotashare-fs01\ESA\5 - Ignition Tracking\2021_Ignition_QC_Folders\20211010_nan_nan_nan_6324507509"/>
    <s v=" "/>
    <m/>
    <m/>
    <m/>
    <m/>
    <m/>
    <s v="Not In Scope"/>
    <m/>
    <m/>
    <m/>
    <m/>
    <m/>
    <m/>
    <m/>
    <m/>
    <m/>
    <m/>
    <m/>
    <m/>
    <m/>
    <m/>
    <m/>
    <m/>
    <m/>
    <m/>
    <m/>
    <m/>
    <m/>
    <m/>
    <m/>
    <m/>
    <m/>
    <m/>
    <m/>
    <m/>
    <m/>
    <m/>
    <m/>
    <m/>
    <m/>
    <m/>
    <m/>
    <m/>
    <m/>
    <m/>
    <m/>
    <s v="Y"/>
    <n v="44214"/>
    <n v="44589"/>
    <s v="CDDB"/>
    <s v="Corey Dunlap, 415-695-3452, cddb@pge.com"/>
    <s v="VM full, name is not the same either. Not able to leave message. Sent email on 1/28/2022 asking for some time to discuss this ignition. Spoke to Corey, not friendly, upset that I called. Stated the notes said everything and that if there was not a fire report then there was no fire.  No further info offered. "/>
    <m/>
    <s v=" "/>
    <x v="76"/>
    <s v="09:22"/>
    <m/>
    <m/>
    <s v="FAS"/>
    <s v="Y"/>
    <s v="N"/>
    <m/>
    <s v="N/A "/>
    <m/>
    <n v="6324507509"/>
    <m/>
    <m/>
    <m/>
    <m/>
    <s v=" "/>
    <x v="0"/>
    <x v="0"/>
    <s v="N"/>
    <s v="N"/>
    <s v="N"/>
    <s v="On October 10th, 2021 at 0922 hours, a PG&amp;E Troubleman was dispatched to the Belmont 12kV Distribution Circuit on Mezes avenue in response to a hi/low voltage complaint. Initial analysis indicates a bad neutral caused an ignition inside the customer's home.  The agency standing by was San Mateo County FD. The responding PG&amp;E Troubleman replaced the damaged neutral on October 10th, 2021. This information is preliminary.  "/>
    <s v="Unknown"/>
    <s v="Other"/>
    <s v="Weather Head "/>
    <s v="D"/>
    <m/>
    <s v="Unknown"/>
    <s v="Repaired broken neutral @W/H, all new connections @W/H, potential claim to be filed for damaged equipment. "/>
    <m/>
    <m/>
    <m/>
    <m/>
    <s v="Other Fire: Non-PG&amp;E related"/>
    <s v="All types of equipment / facility failure"/>
    <s v="Splice/Clamp/Connector"/>
    <m/>
    <s v="Overhead"/>
    <x v="0"/>
    <s v="Conductor - Primary"/>
    <m/>
    <m/>
    <s v=" "/>
    <x v="0"/>
    <n v="37.52169"/>
    <n v="-122.296007"/>
    <s v="San Mateo"/>
    <s v="BELMONT 1110"/>
    <n v="12000"/>
    <s v="BELMONT 11109088"/>
    <x v="0"/>
    <s v="San Mateo County FD"/>
    <s v="Urban"/>
    <m/>
    <m/>
    <m/>
    <m/>
    <m/>
    <m/>
    <m/>
    <s v="Pending Data"/>
    <s v="Pending Data"/>
    <s v="Pending Data"/>
    <s v="Pending Data"/>
    <s v="2021-10-12"/>
    <m/>
    <m/>
    <m/>
    <m/>
    <m/>
    <m/>
    <m/>
    <m/>
    <m/>
    <m/>
    <m/>
    <m/>
    <m/>
    <m/>
    <m/>
    <m/>
    <m/>
    <m/>
    <m/>
    <s v=" "/>
    <s v="PENINSULA"/>
    <s v="SAN CARLOS 04"/>
    <s v="09:22:00"/>
    <n v="44479"/>
    <m/>
    <s v="6324507509"/>
    <s v="2009"/>
    <s v="MEZES AVE"/>
    <s v="BELMONT"/>
    <n v="37.52169"/>
    <n v="-122.296007"/>
    <s v="CDDB"/>
    <s v="DUNLAP, COREY"/>
    <n v="24031110"/>
    <m/>
    <n v="1140"/>
    <m/>
    <s v="Field Remarks: repaired broken neutral @ W/H, all new connections @ W/H, potential claim to be filed for damaged equipment; Dispatcher Remarks: 10 MIN ETA; Office Remarks: ELECTRICAL FIRE INSIDE PER SAN MATEO COUNTY FD/ XSTR NOTRE DAME INC#SF11253 ETA 650-363-4963"/>
    <m/>
    <m/>
    <m/>
    <m/>
    <m/>
    <m/>
    <m/>
    <m/>
    <s v=" "/>
    <m/>
    <m/>
    <m/>
    <m/>
    <m/>
    <m/>
    <m/>
    <m/>
    <m/>
    <m/>
    <m/>
    <m/>
    <m/>
    <m/>
    <m/>
    <m/>
    <m/>
    <m/>
    <m/>
    <m/>
    <m/>
    <m/>
    <m/>
    <m/>
    <m/>
    <m/>
    <m/>
    <m/>
    <m/>
    <m/>
    <m/>
    <m/>
    <m/>
    <m/>
    <m/>
    <m/>
    <m/>
    <m/>
    <m/>
    <m/>
    <m/>
    <m/>
    <m/>
    <m/>
    <m/>
    <m/>
    <m/>
    <m/>
    <m/>
    <m/>
    <m/>
    <m/>
    <m/>
    <m/>
    <m/>
    <m/>
    <m/>
    <m/>
    <m/>
    <m/>
    <m/>
    <m/>
    <m/>
    <m/>
    <m/>
    <m/>
    <m/>
    <m/>
    <m/>
    <m/>
    <m/>
    <m/>
  </r>
  <r>
    <n v="2355"/>
    <s v="CFMD"/>
    <s v="3 - QC Complete"/>
    <n v="44592"/>
    <n v="44617"/>
    <s v="transformer sparking and on fire; burned off jumper; this information is preliminary 1/31 no fire, no ignition"/>
    <s v="\\fxshare-nas05\quotashare-fs01\ESA\5 - Ignition Tracking\2021_Ignition_QC_Folders\20211010_nan_nan_nan_0004100905"/>
    <s v=" "/>
    <m/>
    <m/>
    <m/>
    <m/>
    <m/>
    <s v="Not In Scope"/>
    <m/>
    <m/>
    <m/>
    <m/>
    <m/>
    <m/>
    <m/>
    <m/>
    <m/>
    <m/>
    <m/>
    <m/>
    <m/>
    <m/>
    <m/>
    <m/>
    <m/>
    <m/>
    <m/>
    <m/>
    <m/>
    <m/>
    <m/>
    <m/>
    <m/>
    <m/>
    <m/>
    <m/>
    <m/>
    <m/>
    <m/>
    <m/>
    <m/>
    <m/>
    <m/>
    <m/>
    <m/>
    <m/>
    <m/>
    <s v="Y"/>
    <n v="44593"/>
    <n v="44593"/>
    <s v="A0S3"/>
    <s v="Adam Sissom, "/>
    <m/>
    <m/>
    <s v=" "/>
    <x v="76"/>
    <s v="10:44"/>
    <m/>
    <m/>
    <s v="FAS"/>
    <s v="Y"/>
    <s v="N"/>
    <m/>
    <m/>
    <m/>
    <n v="4100905"/>
    <m/>
    <m/>
    <m/>
    <m/>
    <s v=" "/>
    <x v="0"/>
    <x v="0"/>
    <s v="N"/>
    <s v="N"/>
    <s v="N"/>
    <s v="No fire at this location, no ignition per troubleman."/>
    <s v="PG&amp;E"/>
    <s v="Other"/>
    <s v="PG&amp;E Structure"/>
    <s v="D"/>
    <s v="D"/>
    <s v="No Fire"/>
    <s v="No Fire"/>
    <m/>
    <m/>
    <m/>
    <m/>
    <s v="Equipment - PG&amp;E"/>
    <s v="All types of equipment / facility failure"/>
    <s v="Transformer failure"/>
    <m/>
    <s v="Overhead"/>
    <x v="0"/>
    <s v="Jumper"/>
    <m/>
    <m/>
    <s v=" "/>
    <x v="0"/>
    <n v="36.612834999999997"/>
    <n v="-121.831874"/>
    <s v="Monterey"/>
    <s v="MANZANITA 0404"/>
    <n v="4000"/>
    <m/>
    <x v="0"/>
    <m/>
    <s v="Urban"/>
    <m/>
    <m/>
    <m/>
    <m/>
    <m/>
    <m/>
    <m/>
    <s v="Pending Data"/>
    <s v="Pending Data"/>
    <s v="Pending Data"/>
    <s v="Pending Data"/>
    <s v="2021-10-12"/>
    <m/>
    <m/>
    <m/>
    <m/>
    <m/>
    <m/>
    <m/>
    <m/>
    <m/>
    <m/>
    <m/>
    <m/>
    <m/>
    <m/>
    <m/>
    <m/>
    <m/>
    <m/>
    <m/>
    <s v=" "/>
    <s v="CENTRAL COAST"/>
    <s v="MONTEREY 01"/>
    <s v="10:44:00"/>
    <n v="44479"/>
    <m/>
    <s v="0004100905"/>
    <s v="UNKNOWN"/>
    <s v="PREMISES DO NOT CHANGE"/>
    <s v="SEASIDE"/>
    <n v="36.612834999999997"/>
    <n v="-121.831874"/>
    <s v="A0S3"/>
    <s v="SISSOM, ADAM"/>
    <m/>
    <m/>
    <n v="1058"/>
    <m/>
    <s v="Field Remarks: crew in route to fix burned off jumper; Dispatcher Remarks: nan; Office Remarks: No Access or Safety Issues;Addr=FREMONT BLVD;Xstr1=MONTEREY RD;Xstr2=FREMONT BLVD;Landmark=SEA SIDE HIGHSCHOOL;Contact Name=DIANA PRICE;Contact Phone=(408) 348-8882; ON THE CORNER OF FREMONT BLVD AND MONTEREY RD TRANSFORMER SPARKING AND ON FIRE"/>
    <m/>
    <m/>
    <m/>
    <m/>
    <m/>
    <m/>
    <m/>
    <m/>
    <s v=" "/>
    <m/>
    <m/>
    <m/>
    <m/>
    <m/>
    <m/>
    <m/>
    <m/>
    <m/>
    <m/>
    <m/>
    <m/>
    <m/>
    <m/>
    <m/>
    <m/>
    <m/>
    <m/>
    <m/>
    <m/>
    <m/>
    <m/>
    <m/>
    <m/>
    <m/>
    <m/>
    <m/>
    <m/>
    <m/>
    <m/>
    <m/>
    <m/>
    <m/>
    <m/>
    <m/>
    <m/>
    <m/>
    <m/>
    <m/>
    <m/>
    <m/>
    <m/>
    <m/>
    <m/>
    <m/>
    <m/>
    <m/>
    <m/>
    <m/>
    <m/>
    <m/>
    <m/>
    <m/>
    <m/>
    <m/>
    <m/>
    <m/>
    <m/>
    <m/>
    <m/>
    <m/>
    <m/>
    <m/>
    <m/>
    <m/>
    <m/>
    <m/>
    <m/>
    <m/>
    <m/>
    <m/>
    <m/>
  </r>
  <r>
    <n v="1745"/>
    <s v="AGFC"/>
    <s v="3 - QC Complete"/>
    <n v="44480"/>
    <n v="44617"/>
    <s v="Other fire, not attributable to PG&amp;E assets. Veg fire slightly damaged the base of PG&amp;E distibution poles. This information is preliminary."/>
    <s v="\\fxshare-nas05\quotashare-fs01\ESA\5 - Ignition Tracking\2021_Ignition_QC_Folders\20211010_nan_nan_nan_T005416590"/>
    <s v=" "/>
    <m/>
    <m/>
    <m/>
    <m/>
    <m/>
    <s v="Not In Scope"/>
    <m/>
    <m/>
    <m/>
    <m/>
    <m/>
    <m/>
    <m/>
    <m/>
    <m/>
    <m/>
    <m/>
    <m/>
    <m/>
    <m/>
    <m/>
    <m/>
    <m/>
    <m/>
    <m/>
    <m/>
    <m/>
    <m/>
    <m/>
    <m/>
    <m/>
    <m/>
    <m/>
    <m/>
    <m/>
    <m/>
    <m/>
    <m/>
    <m/>
    <m/>
    <m/>
    <m/>
    <m/>
    <m/>
    <m/>
    <m/>
    <m/>
    <m/>
    <m/>
    <m/>
    <m/>
    <m/>
    <s v=" "/>
    <x v="76"/>
    <s v="15:00:00"/>
    <m/>
    <m/>
    <s v="FAS"/>
    <s v="N"/>
    <s v="N"/>
    <m/>
    <m/>
    <m/>
    <s v="T005416590"/>
    <m/>
    <m/>
    <m/>
    <m/>
    <s v=" "/>
    <x v="0"/>
    <x v="1"/>
    <s v="N"/>
    <s v="N"/>
    <s v="N"/>
    <s v="Other fire, not attributable to PG&amp;E assets. Veg fire slightly damaged the base of PG&amp;E distibution poles. This information is preliminary."/>
    <s v="Not PG&amp;E"/>
    <s v="Vegetation"/>
    <m/>
    <m/>
    <m/>
    <s v="0.26-9.99"/>
    <m/>
    <m/>
    <m/>
    <m/>
    <m/>
    <s v="Other Fire: Non-PG&amp;E related"/>
    <m/>
    <m/>
    <m/>
    <s v="Underbuild"/>
    <x v="1"/>
    <m/>
    <m/>
    <m/>
    <s v=" "/>
    <x v="0"/>
    <n v="39.162585999999997"/>
    <n v="-121.560552"/>
    <s v="Yuba"/>
    <s v="EAST MARYSVILLE 1107"/>
    <n v="12000"/>
    <m/>
    <x v="0"/>
    <s v="Marysville FD"/>
    <s v="Herbaceous"/>
    <m/>
    <m/>
    <m/>
    <m/>
    <m/>
    <m/>
    <m/>
    <s v="N"/>
    <s v="N"/>
    <m/>
    <m/>
    <s v="2021-10-12"/>
    <m/>
    <m/>
    <m/>
    <m/>
    <m/>
    <m/>
    <m/>
    <m/>
    <m/>
    <m/>
    <m/>
    <m/>
    <m/>
    <m/>
    <m/>
    <m/>
    <m/>
    <m/>
    <m/>
    <s v="  "/>
    <s v="SACRAMENTO"/>
    <s v="MARYSVILLE 02"/>
    <s v="15:00"/>
    <n v="44479"/>
    <m/>
    <s v="T005416590"/>
    <s v="UNKNOWN"/>
    <s v="EAST 22ND ST"/>
    <s v="MARYSVILLE"/>
    <s v="00:00:00"/>
    <m/>
    <s v="T3TRMJD"/>
    <s v="JOHNSON, RYAN"/>
    <m/>
    <s v="20211010 16:15"/>
    <n v="9320"/>
    <m/>
    <s v="veg fire at HWY 20 n/o E 22nd, minor charring to base of multiple poles no significant damage"/>
    <s v="Y"/>
    <m/>
    <m/>
    <m/>
    <n v="39.162585999999997"/>
    <n v="-121.560552"/>
    <m/>
    <s v="Marysville FD"/>
    <m/>
    <s v="N"/>
    <s v="Y"/>
    <m/>
    <s v="Clear"/>
    <m/>
    <s v="County Land"/>
    <m/>
    <s v="Calm"/>
    <m/>
    <s v="Vegetation"/>
    <m/>
    <s v="0.25 - 10 Acres"/>
    <m/>
    <s v="Fire Dept"/>
    <m/>
    <s v="Underbuild"/>
    <m/>
    <s v="N"/>
    <m/>
    <m/>
    <m/>
    <m/>
    <m/>
    <s v="N"/>
    <s v="  "/>
    <m/>
    <m/>
    <m/>
    <m/>
    <m/>
    <m/>
    <m/>
    <m/>
    <m/>
    <m/>
    <m/>
    <m/>
    <m/>
    <m/>
    <m/>
    <m/>
    <m/>
    <m/>
    <m/>
    <m/>
    <m/>
    <m/>
    <m/>
    <m/>
    <m/>
    <m/>
    <m/>
    <m/>
    <m/>
    <m/>
    <m/>
    <m/>
    <m/>
    <m/>
    <m/>
    <m/>
    <m/>
    <m/>
    <m/>
    <m/>
    <m/>
    <m/>
    <m/>
    <m/>
    <m/>
    <m/>
    <m/>
  </r>
  <r>
    <n v="1998"/>
    <s v="TLAL"/>
    <s v="3 - QC Complete"/>
    <n v="44532"/>
    <n v="44617"/>
    <s v="Initial EIR: EI211009A - El Dorado - Property Damage - Summary: CPUC PG&amp;E Electrical Incident-EI211009A- On October 09, 2021 at approximately 1015 hours, a customer reported hearing a pop and that electrical equipment inside their home caught fire. A PG&amp;E troubleman was dispatched and observed a broken neutral on the conductor at this location. PG&amp;E received a claim on October 12, 2021 alleging property damage from the fire and an updated claim on October 25, 2021 alleging the property damage exceeded $50,000. This information is being reported under the Property Damage criterion. This information is preliminary. "/>
    <s v="\\fxshare-nas05\quotashare-fs01\ESA\5 - Ignition Tracking\2021_Ignition_QC_Folders\20211009_1491142_nan_nan_T005416099"/>
    <s v=" "/>
    <s v="Y"/>
    <s v="TLAL"/>
    <s v="Additional FOID Added; Create Time, Suspected Initiating Event, Failure Driver, Failure Sub-Driver, PIIR Investigation Status Updated"/>
    <n v="44532"/>
    <s v="S7RM"/>
    <s v="Complete"/>
    <s v="Not Required"/>
    <m/>
    <m/>
    <m/>
    <n v="44279"/>
    <s v="Neutral Damage"/>
    <s v="Service Drop"/>
    <m/>
    <m/>
    <m/>
    <m/>
    <m/>
    <m/>
    <m/>
    <m/>
    <m/>
    <m/>
    <m/>
    <m/>
    <m/>
    <m/>
    <m/>
    <m/>
    <m/>
    <m/>
    <m/>
    <m/>
    <m/>
    <n v="44544"/>
    <m/>
    <n v="44566"/>
    <s v="23 days"/>
    <m/>
    <m/>
    <m/>
    <m/>
    <m/>
    <m/>
    <m/>
    <s v="Y"/>
    <n v="44495"/>
    <n v="44495"/>
    <s v="TLHJ"/>
    <s v="Travis Hyland, (530) 295-7076"/>
    <s v="10/26/21 at 1639 Hours: Called Troubleman, Travis Hyland (TLHJ), at (530) 295-7076 and he advised no pictures were taken. The burned up surge protector from the bedroom was moved outside. The surge protector with an approximately 6-foot cord was plugged into the wall. The surge protector was badly burned. He repaired the broken neutral at the pole with a pressed sleeve, but he did mention the neutral broke where it was repaired a year or more back with that same fix. No EC tag was submitted; No fire crew was on-site and the fire of unknown size was already extinguished. The broken neutral resulted in an unbalanced load (High/Low voltage)"/>
    <m/>
    <s v=" "/>
    <x v="77"/>
    <s v="10:15:00"/>
    <n v="44478"/>
    <s v="10:14:00"/>
    <s v="FAS"/>
    <s v="Y"/>
    <s v="N"/>
    <n v="1491142"/>
    <m/>
    <m/>
    <s v="T005416099, T005416096"/>
    <m/>
    <s v="117101698, 117510529"/>
    <s v="EI211009A"/>
    <s v="PG&amp;E_1998_Ignition_20211009_1.jpg"/>
    <s v=" "/>
    <x v="1"/>
    <x v="0"/>
    <s v="Y"/>
    <s v="Y"/>
    <s v="N"/>
    <s v="[EI211009A – 20-Day Report Summarized] On October 9, 2021 at 1010 hours, PG&amp;E received a customer call stating they heard a loud pop and shortly after a small electrical fire started inside their home. A PG&amp;E troubleman was dispatched to 7501 Talcite Street in El Dorado (“Incident Location”), at 1025 hours to investigate a possible cause. The incident took place on the Diamond Springs 1105 12kV Overhead Distribution Circuit, resulting in 1 customer being affected. At 1045 hours the troubleman arrived at the Incident Location and met the customer who was waiting outside their home. A power strip plugged into an internal outlet had caught fire and burned a portion of their carpet. The customer turned off all the power to their home at the breaker after the fire started. The customer was able to extinguish the fire without emergency services. The troubleman looked at the customer’s breaker box and nothing appeared damaged. He then tested the voltage at the SmartMeter and found variable voltage coming in and out of the meter. Next, he turned off the power at the SmartMeter at 1115 hours. The troubleman then looked at the weatherhead attached to the home and observed no abnormalities. He followed the service drop back to the pole and found a broken neutral. The neutral wire broke at a repair sleeve/splice two feet away from the pole. The troubleman fixed the neutral with a new splice and replaced a few feet of conductor on the pole-side of the splice. After completing the repair, the troubleman tested the voltage at the meter again and the voltages appeared normal. At this time, the customer’s electrician arrived to check the customer’s home. The electrician said the home was safe to be energized and the PG&amp;E troubleman turned power back on at the meter at 1215 hours. The customer told the troubleman that a few years ago, a tree branch on the customer’s property fell on the service drop. According to the troubleman, he did not observe any evidence of vegetation contact with the service drop at the time of the incident. On the day of the incident, the weather was 70-degrees Fahrenheit, with clear skies and 5-10 mph winds. At the time of the most recent GO 165 inspection in March of 2021, the splice was still intact. PG&amp;E is continuing its investigation into this incident. This information is preliminary, and all the times, customer numbers, and measurements mentioned in this report are approximate. This information is preliminary."/>
    <s v="PG&amp;E"/>
    <s v="Other"/>
    <s v="Surge Arrestor"/>
    <s v="D"/>
    <s v="D"/>
    <s v="Structure-only"/>
    <m/>
    <m/>
    <m/>
    <m/>
    <m/>
    <s v="Equipment - PG&amp;E"/>
    <s v="All types of equipment / facility failure"/>
    <s v="Conductor failure-all"/>
    <s v="Y"/>
    <s v="Overhead"/>
    <x v="3"/>
    <s v="Service Drop"/>
    <s v="Conductor (Broken Neutral), Pressed Sleeve"/>
    <n v="101411318"/>
    <s v=" "/>
    <x v="2"/>
    <n v="38.591085999999997"/>
    <n v="-120.860322"/>
    <s v="El Dorado"/>
    <s v="DIAMOND SPRINGS 1105"/>
    <s v="0-750"/>
    <s v="DIAMOND SPRINGS 110519910"/>
    <x v="0"/>
    <s v="Customer"/>
    <s v="Hardwood Woodland"/>
    <s v="Other"/>
    <m/>
    <s v="Y"/>
    <s v="Sand 2014"/>
    <m/>
    <n v="335"/>
    <s v="R3"/>
    <s v="N"/>
    <s v="N"/>
    <m/>
    <m/>
    <s v="2021-10-29"/>
    <m/>
    <m/>
    <m/>
    <m/>
    <m/>
    <m/>
    <m/>
    <m/>
    <m/>
    <m/>
    <m/>
    <m/>
    <m/>
    <m/>
    <m/>
    <m/>
    <m/>
    <m/>
    <m/>
    <s v="  "/>
    <s v="SIERRA"/>
    <s v="EL DORADO"/>
    <s v="10:24"/>
    <n v="44478"/>
    <s v="1491142"/>
    <s v="T005416099"/>
    <m/>
    <m/>
    <m/>
    <m/>
    <m/>
    <s v="T4TTLHJ"/>
    <m/>
    <n v="152261105"/>
    <s v="2021/10/09 12:38:58"/>
    <n v="9140"/>
    <m/>
    <s v="AXS-DOGS , LOCKED GATE XSTR-CRYSTAL BLVD PWR-Y DOGS , LOCKED GATE; HEARD POP , POWER STRIP CAUGHT FIRE; NO INJURIES; NO MEDICAL  TRANSPORT; NO EMERGENCY PPL ON SITE;"/>
    <s v="N"/>
    <m/>
    <m/>
    <m/>
    <m/>
    <m/>
    <m/>
    <m/>
    <m/>
    <m/>
    <m/>
    <s v="Y"/>
    <m/>
    <m/>
    <m/>
    <m/>
    <m/>
    <m/>
    <m/>
    <m/>
    <m/>
    <m/>
    <m/>
    <m/>
    <m/>
    <m/>
    <m/>
    <m/>
    <m/>
    <m/>
    <s v="OVERHEAD"/>
    <s v="SERVICE CONDUCTOR"/>
    <m/>
    <s v="  "/>
    <m/>
    <m/>
    <m/>
    <m/>
    <m/>
    <m/>
    <m/>
    <m/>
    <m/>
    <m/>
    <m/>
    <m/>
    <m/>
    <m/>
    <m/>
    <m/>
    <m/>
    <m/>
    <m/>
    <m/>
    <m/>
    <m/>
    <m/>
    <m/>
    <m/>
    <m/>
    <m/>
    <m/>
    <m/>
    <m/>
    <m/>
    <m/>
    <m/>
    <m/>
    <m/>
    <m/>
    <m/>
    <m/>
    <m/>
    <m/>
    <m/>
    <m/>
    <m/>
    <m/>
    <m/>
    <m/>
    <m/>
  </r>
  <r>
    <n v="1744"/>
    <s v="D0CV"/>
    <s v="3 - QC Complete"/>
    <n v="44523"/>
    <n v="44617"/>
    <s v=" Wire down due to turkeys flying into secondary. The ensuing fire was 1 meter - &lt; 3 meters in size. This information is preliminary. "/>
    <s v="\\fxshare-nas05\quotashare-fs01\ESA\5 - Ignition Tracking\2021_Ignition_QC_Folders\20211009_1491415_nan_nan_T005416340"/>
    <s v=" "/>
    <s v="Y"/>
    <s v="D0CV"/>
    <s v="Changed GPS coordinates to match pole sap# 101932681_x000a_Changed outage time to match OIS record of 19:33 hrs._x000a_Changed the Nominal Voltage to match the Secondary Distribution level Voltage of 750V"/>
    <n v="44523"/>
    <m/>
    <s v="Not In Scope"/>
    <m/>
    <m/>
    <m/>
    <m/>
    <m/>
    <m/>
    <m/>
    <m/>
    <m/>
    <m/>
    <m/>
    <m/>
    <m/>
    <m/>
    <m/>
    <m/>
    <m/>
    <m/>
    <m/>
    <m/>
    <m/>
    <m/>
    <m/>
    <m/>
    <m/>
    <m/>
    <m/>
    <m/>
    <m/>
    <m/>
    <m/>
    <m/>
    <m/>
    <m/>
    <m/>
    <m/>
    <m/>
    <m/>
    <m/>
    <s v="N"/>
    <m/>
    <m/>
    <m/>
    <m/>
    <m/>
    <m/>
    <s v=" "/>
    <x v="77"/>
    <s v="19:34:00"/>
    <n v="44478"/>
    <s v="22:01:00"/>
    <s v="FAS"/>
    <s v="N"/>
    <s v="N"/>
    <n v="1491415"/>
    <m/>
    <m/>
    <s v="T005416340"/>
    <s v="122173610, 122173611"/>
    <m/>
    <m/>
    <s v="PG&amp;E_1744_Ignition_20211009_7.JPG"/>
    <s v=" "/>
    <x v="1"/>
    <x v="0"/>
    <s v="Y"/>
    <s v="Y"/>
    <s v="N"/>
    <s v="On October 9, 2021 at 19:33 hours, a PG&amp;E Trouble man was dispatched to the CAYUCOS 1101 12kV Distribution Circuit in the vicinity of Villa Creek Rd Cayucos CA in response to a call in report of a wire down. Initial analysis indicates that bird contact caused the ignition. Turkeys flew into the lines resulting in 2 phases of #6 copper secondary conductor down. One customer was experienced an outages starting at 2201 hours and restored at 2301 hours. The ensuing fire was less than 3 meters in size and was self-extinguished. PG&amp;E Crew replaced 1500' of #6 copper Secondary conductor, transformer, hardware, crossarms, cutouts and insulators on October 10, 2021. "/>
    <s v="PG&amp;E"/>
    <s v="Vegetation"/>
    <m/>
    <s v="D"/>
    <s v="D"/>
    <s v="&lt;3 meters of linear travel"/>
    <m/>
    <m/>
    <m/>
    <m/>
    <m/>
    <s v="Contact - Animal - Bird"/>
    <s v="Contact from object"/>
    <s v="Animal contact"/>
    <s v="N"/>
    <s v="Overhead"/>
    <x v="2"/>
    <s v="Conductor - Open Wire Secondary"/>
    <s v="Conductor , cross arm , insulators "/>
    <s v="101932681, 101880915 "/>
    <s v=" "/>
    <x v="0"/>
    <n v="35.502114458500003"/>
    <n v="-120.9876266781"/>
    <s v="San Luis Obispo"/>
    <s v="CAYUCOS 1101"/>
    <s v="0-750"/>
    <s v="CAYUCOS 1101204462"/>
    <x v="0"/>
    <s v="Self Extinguished"/>
    <s v="Herbaceous"/>
    <s v="Grass Fuel Model"/>
    <s v="GRASS"/>
    <s v="N"/>
    <m/>
    <m/>
    <m/>
    <m/>
    <s v="N"/>
    <s v="N"/>
    <m/>
    <m/>
    <s v="2021-10-12"/>
    <m/>
    <m/>
    <m/>
    <m/>
    <m/>
    <m/>
    <m/>
    <m/>
    <m/>
    <m/>
    <m/>
    <m/>
    <m/>
    <m/>
    <m/>
    <m/>
    <m/>
    <m/>
    <m/>
    <s v=" "/>
    <s v="LOS PADRES"/>
    <s v="SAN LUIS OBISPO 01"/>
    <s v="19:34"/>
    <s v="10/09/2021"/>
    <n v="1491415"/>
    <s v="T005416340"/>
    <s v="UNKNOWN"/>
    <s v="VILLA CREEK ROAD 3 MIL"/>
    <s v="CAYUCOS"/>
    <n v="35.502130000000001"/>
    <n v="-120.98763"/>
    <s v="L1TJ5SC"/>
    <s v="SIGHTS, JUSTIN"/>
    <n v="182551101"/>
    <s v="20211009 23:00"/>
    <n v="9260"/>
    <m/>
    <s v="Customer ok to make repairs tomorrow.  Gate combo 1111.  Customer contact# 805-610-3019 Randy."/>
    <s v="Y"/>
    <m/>
    <m/>
    <m/>
    <n v="35.502000000000002"/>
    <n v="-120.9876"/>
    <m/>
    <m/>
    <m/>
    <s v="N"/>
    <s v="Y"/>
    <m/>
    <s v="Clear"/>
    <m/>
    <s v="Private Land"/>
    <m/>
    <s v="Gusty"/>
    <s v="Was windy today"/>
    <s v="Bird Contact"/>
    <s v="I believe to be a bird contact.  Not sure when happened."/>
    <s v="1 meter - &lt; 3 meters"/>
    <m/>
    <s v="Self Extinguished"/>
    <m/>
    <s v="Overhead"/>
    <m/>
    <s v="N"/>
    <m/>
    <m/>
    <m/>
    <s v="PATROL-FOUND NOTHING"/>
    <m/>
    <s v="N"/>
    <s v=" "/>
    <m/>
    <m/>
    <m/>
    <m/>
    <m/>
    <m/>
    <m/>
    <m/>
    <m/>
    <m/>
    <m/>
    <m/>
    <m/>
    <m/>
    <m/>
    <m/>
    <m/>
    <m/>
    <m/>
    <m/>
    <m/>
    <m/>
    <m/>
    <m/>
    <m/>
    <m/>
    <m/>
    <m/>
    <m/>
    <m/>
    <m/>
    <m/>
    <m/>
    <m/>
    <m/>
    <m/>
    <m/>
    <m/>
    <m/>
    <m/>
    <m/>
    <m/>
    <m/>
    <m/>
    <m/>
    <m/>
    <m/>
  </r>
  <r>
    <n v="1726"/>
    <s v="P4K5"/>
    <s v="3 - QC Complete"/>
    <n v="44596"/>
    <n v="44617"/>
    <s v="Pole fire, rain was observed in the area. Tracking may have caused equipment failure. This information is preliminary"/>
    <s v="\\fxshare-nas05\quotashare-fs01\ESA\5 - Ignition Tracking\2021_Ignition_QC_Folders\20211008_1490042_nan_nan_T005414981"/>
    <s v=" "/>
    <s v="Y"/>
    <s v="P4K5"/>
    <s v="Updated the create time and adjusted the fire lat and long"/>
    <n v="44596"/>
    <m/>
    <s v="Not In Scope"/>
    <m/>
    <m/>
    <m/>
    <m/>
    <m/>
    <m/>
    <m/>
    <m/>
    <m/>
    <m/>
    <m/>
    <m/>
    <m/>
    <m/>
    <m/>
    <m/>
    <m/>
    <m/>
    <m/>
    <m/>
    <m/>
    <m/>
    <m/>
    <m/>
    <m/>
    <s v="Y"/>
    <s v="MWQ1"/>
    <s v="N"/>
    <m/>
    <m/>
    <m/>
    <m/>
    <m/>
    <m/>
    <m/>
    <m/>
    <m/>
    <m/>
    <m/>
    <m/>
    <m/>
    <m/>
    <m/>
    <m/>
    <m/>
    <m/>
    <s v=" "/>
    <x v="78"/>
    <s v="08:27:00"/>
    <n v="44477"/>
    <s v="08:29:00"/>
    <s v="FAS"/>
    <s v="N"/>
    <s v="N"/>
    <n v="1490042"/>
    <m/>
    <m/>
    <s v="T005414981"/>
    <n v="122167306"/>
    <m/>
    <m/>
    <s v="PG&amp;E_1726_Ignition_20211008_4.jpg"/>
    <s v=" "/>
    <x v="0"/>
    <x v="0"/>
    <s v="N"/>
    <s v="N"/>
    <s v="N"/>
    <s v="On Oct 08th, 2021 at 0824 hours, a PG&amp;E Troubleman was dispatched to Sisquoc 1102 12kV Distribution Circuit on Foxen canyon drive in response to a pole fire. Initial analysis indicates contamination on the lines caused tracking resulting in an ignition. The ensuing fire was limited to the PG&amp;E pole and the fire was suppressed by PG&amp;E employee. PG&amp;E Crew replaced the pole, guy and crossarm. This is preliminary. "/>
    <s v="PG&amp;E"/>
    <s v="Other"/>
    <s v="Pole"/>
    <s v="D"/>
    <s v="D"/>
    <s v="Structure-PG&amp;E only"/>
    <m/>
    <m/>
    <m/>
    <m/>
    <m/>
    <s v="Contamination"/>
    <s v="Contamination"/>
    <s v="Tracking"/>
    <s v="Y"/>
    <s v="Overhead"/>
    <x v="0"/>
    <s v="Pole"/>
    <s v="Pole, crossarm, guy"/>
    <n v="101917986"/>
    <s v=" "/>
    <x v="0"/>
    <n v="34.838200000000001"/>
    <n v="-120.17740000000001"/>
    <s v="Santa Barbara"/>
    <s v="SISQUOC 1102"/>
    <n v="12000"/>
    <s v=" SISQUOC 1102M54 "/>
    <x v="1"/>
    <s v="Employee"/>
    <s v="Agriculture"/>
    <s v="Grass Fuel Model"/>
    <m/>
    <s v="N"/>
    <m/>
    <m/>
    <m/>
    <m/>
    <s v="N"/>
    <s v="N"/>
    <m/>
    <m/>
    <s v="2021-10-08"/>
    <m/>
    <m/>
    <m/>
    <m/>
    <m/>
    <m/>
    <m/>
    <m/>
    <m/>
    <m/>
    <m/>
    <m/>
    <m/>
    <m/>
    <m/>
    <m/>
    <m/>
    <m/>
    <s v="  "/>
    <s v="NORTH BAY"/>
    <s v="SANTA MARIA 02"/>
    <n v="0.35347222222222219"/>
    <n v="44477"/>
    <n v="1490042"/>
    <s v="T005414981"/>
    <n v="6600"/>
    <s v="FOXEN CANYON RD"/>
    <s v="SANTA MARIA"/>
    <n v="34"/>
    <n v="-120.21095"/>
    <s v="L2TJRWX"/>
    <s v="WOOLSEY, JAMES"/>
    <n v="182811102"/>
    <s v="20211008 10:43"/>
    <n v="9111"/>
    <m/>
    <s v="need crew to replace burned pole"/>
    <s v="Y"/>
    <m/>
    <m/>
    <s v="34.8435467,-120.1987467,183.000000,3D"/>
    <m/>
    <m/>
    <m/>
    <m/>
    <m/>
    <s v="N"/>
    <s v="Y"/>
    <m/>
    <s v="Rain"/>
    <m/>
    <s v="Other (Comments)"/>
    <s v="pole only"/>
    <s v="Calm"/>
    <m/>
    <s v="PG&amp;E Equipment"/>
    <m/>
    <s v="Structure Only"/>
    <m/>
    <s v="Employee"/>
    <m/>
    <s v="Overhead"/>
    <m/>
    <s v="Y"/>
    <s v="pictures taken"/>
    <s v="PG&amp;E Employee"/>
    <s v="jrwx"/>
    <s v="OVERHEAD"/>
    <s v="POLE-WOOD"/>
    <s v="N"/>
    <s v="  "/>
    <m/>
    <m/>
    <m/>
    <m/>
    <m/>
    <m/>
    <m/>
    <m/>
    <m/>
    <m/>
    <m/>
    <m/>
    <m/>
    <m/>
    <m/>
    <m/>
    <m/>
    <m/>
    <m/>
    <m/>
    <m/>
    <m/>
    <m/>
    <m/>
    <m/>
    <m/>
    <m/>
    <m/>
    <m/>
    <m/>
    <m/>
    <m/>
    <m/>
    <m/>
    <m/>
    <m/>
    <m/>
    <m/>
    <m/>
    <m/>
    <m/>
    <m/>
    <m/>
    <m/>
    <m/>
    <m/>
    <m/>
    <m/>
  </r>
  <r>
    <n v="2420"/>
    <s v="P4K5"/>
    <s v="3 - QC Complete"/>
    <n v="44596"/>
    <n v="44617"/>
    <s v="Pole fire, crossarm burnt. The cause of fire is unknown. This information is preliminary."/>
    <s v="\\fxshare-nas05\quotashare-fs01\ESA\5 - Ignition Tracking\2021_Ignition_QC_Folders\20211008_1490164_21-0127593_nan_T005415146_122170054"/>
    <s v=" "/>
    <s v="Y"/>
    <s v="P4K5"/>
    <s v="updated the create time, adjusted the fire lat and long"/>
    <n v="44596"/>
    <m/>
    <s v="Not In Scope"/>
    <m/>
    <m/>
    <m/>
    <m/>
    <m/>
    <m/>
    <m/>
    <m/>
    <m/>
    <m/>
    <m/>
    <m/>
    <m/>
    <m/>
    <m/>
    <m/>
    <m/>
    <m/>
    <m/>
    <m/>
    <m/>
    <m/>
    <m/>
    <m/>
    <m/>
    <m/>
    <m/>
    <m/>
    <m/>
    <m/>
    <m/>
    <m/>
    <m/>
    <m/>
    <m/>
    <m/>
    <m/>
    <m/>
    <m/>
    <m/>
    <m/>
    <m/>
    <m/>
    <m/>
    <m/>
    <m/>
    <s v=" "/>
    <x v="78"/>
    <s v="09:19:00"/>
    <n v="44477"/>
    <s v="09:31:00"/>
    <s v="FAS"/>
    <s v="N"/>
    <s v="N"/>
    <n v="1490164"/>
    <s v="21-0127593"/>
    <m/>
    <s v="T005415124, T005415146, T005415641"/>
    <s v="122170054"/>
    <m/>
    <m/>
    <s v="PG&amp;E_2420_Ignition_20201008_1.jpg"/>
    <s v=" "/>
    <x v="0"/>
    <x v="0"/>
    <s v="N"/>
    <s v="N"/>
    <s v="N"/>
    <s v="On Oct 08th, 2021 at 0919 hours, a PG&amp;E Troubleman was dispatched to Lemoore 1104 W Hanford Armona road in response to a pole fire. Initial analysis indicates contamination on the lines caused tracking resulting in an ignition. The ensuing fire was limited to the PG&amp;E pole and the fire was self-suppressed. PG&amp;E Crew replaced the Crossarm and insulator. This is preliminary. "/>
    <s v="PG&amp;E"/>
    <s v="Other"/>
    <s v="Pole"/>
    <s v="D"/>
    <s v="D"/>
    <s v="Structure-PG&amp;E only"/>
    <m/>
    <m/>
    <m/>
    <m/>
    <m/>
    <s v="Contamination"/>
    <s v="Contamination"/>
    <s v="Tracking"/>
    <s v="Y"/>
    <s v="Overhead"/>
    <x v="0"/>
    <s v="Pole"/>
    <s v="Crossarm, insulator"/>
    <n v="100824383"/>
    <s v=" "/>
    <x v="0"/>
    <n v="36.313499999999998"/>
    <n v="-119.80119999999999"/>
    <s v="Kings"/>
    <s v="LEMOORE 1104"/>
    <n v="12000"/>
    <s v="LEMOORE 1104CB"/>
    <x v="0"/>
    <s v="Self Extinguished"/>
    <s v="Agriculture"/>
    <s v="Grass Fuel Model"/>
    <m/>
    <s v="N"/>
    <m/>
    <m/>
    <m/>
    <m/>
    <s v="N"/>
    <s v="N"/>
    <m/>
    <m/>
    <s v="2021-10-08"/>
    <m/>
    <m/>
    <m/>
    <m/>
    <m/>
    <m/>
    <m/>
    <m/>
    <m/>
    <m/>
    <m/>
    <m/>
    <m/>
    <m/>
    <m/>
    <m/>
    <m/>
    <m/>
    <m/>
    <s v="  "/>
    <s v="EAST BAY"/>
    <s v="LEMOORE"/>
    <s v="09:31"/>
    <n v="44477"/>
    <s v="1490164"/>
    <s v="T005415146"/>
    <n v="19745"/>
    <s v="GRANGEVILLE BLVD"/>
    <s v="LEMOORE"/>
    <n v="36.309730000000002"/>
    <n v="-119.79821"/>
    <s v="F3TAXBR"/>
    <s v="BENEGAR, AL"/>
    <n v="25360"/>
    <s v="20211008 12:53"/>
    <n v="9002"/>
    <m/>
    <s v="F3TAXBR SWITCH TO RESTORE"/>
    <s v="Y"/>
    <m/>
    <m/>
    <s v="36.3133200,-119.8029050,189.400000,3D"/>
    <m/>
    <m/>
    <m/>
    <m/>
    <m/>
    <s v="N"/>
    <s v="Y"/>
    <m/>
    <s v="Clear"/>
    <m/>
    <s v="PGE&amp;E-Owned Structure/Equipment"/>
    <m/>
    <s v="Calm"/>
    <m/>
    <s v="PG&amp;E Equipment"/>
    <m/>
    <s v="Structure Only"/>
    <m/>
    <s v="Self Extinguished"/>
    <m/>
    <s v="Overhead"/>
    <m/>
    <s v="N"/>
    <m/>
    <m/>
    <m/>
    <s v="FIRE, POLE"/>
    <s v="CROSSARM, WOOD"/>
    <s v="N"/>
    <s v="  "/>
    <s v="Unplanned"/>
    <s v="Fresno"/>
    <s v="Lemoore"/>
    <s v="253601104, LEMOORE-1104"/>
    <s v="21-0127593"/>
    <s v="Unplanned"/>
    <s v="Clear;32-90 F"/>
    <s v="1393"/>
    <s v="256312"/>
    <s v="YES"/>
    <m/>
    <s v="Sustained"/>
    <s v="No"/>
    <s v="1104/2"/>
    <s v="OH"/>
    <s v="Circuit Breaker"/>
    <s v="1490164"/>
    <s v="Crossarm, Wood, Burned/flashed"/>
    <m/>
    <m/>
    <m/>
    <s v="LEMOORE SUB"/>
    <s v="BENEGAR, AL/ 559-908-7191: 1 E/O 8411F"/>
    <m/>
    <m/>
    <m/>
    <m/>
    <m/>
    <m/>
    <m/>
    <m/>
    <m/>
    <m/>
    <m/>
    <m/>
    <m/>
    <m/>
    <m/>
    <m/>
    <m/>
    <m/>
    <m/>
    <m/>
    <m/>
    <m/>
    <m/>
    <m/>
  </r>
  <r>
    <n v="2354"/>
    <s v="S71C"/>
    <s v="3 - QC Complete"/>
    <n v="44574"/>
    <n v="44617"/>
    <s v="pole fire; replaced transformer; this information is preliminary"/>
    <s v="\\fxshare-nas05\quotashare-fs01\ESA\5 - Ignition Tracking\2021_Ignition_QC_Folders\20211008_nan_nan_nan_9402978317"/>
    <s v=" "/>
    <s v="Y"/>
    <s v="S71C"/>
    <s v="Updated Create time to match FAS_x000a_Updated Outage Date and Time_x000a_Updated OIS number_x000a_Updated ILIS number_x000a_Updated EC Notification_x000a_Unable to update Circuit Protection Zone"/>
    <n v="44573"/>
    <m/>
    <s v="Not In Scope"/>
    <m/>
    <m/>
    <m/>
    <m/>
    <m/>
    <m/>
    <m/>
    <m/>
    <m/>
    <m/>
    <m/>
    <m/>
    <m/>
    <m/>
    <m/>
    <m/>
    <m/>
    <m/>
    <m/>
    <m/>
    <m/>
    <m/>
    <m/>
    <m/>
    <m/>
    <m/>
    <m/>
    <m/>
    <m/>
    <m/>
    <m/>
    <m/>
    <s v="N"/>
    <m/>
    <m/>
    <m/>
    <m/>
    <m/>
    <m/>
    <s v="Y"/>
    <n v="44573"/>
    <n v="44574"/>
    <s v="SAWH"/>
    <s v="Scott Whitney 209-597-0961"/>
    <m/>
    <m/>
    <s v=" "/>
    <x v="78"/>
    <s v="14:31:00"/>
    <n v="44477"/>
    <s v="06:41:00"/>
    <s v="FAS"/>
    <s v="Y"/>
    <s v="N"/>
    <n v="1489908"/>
    <s v="21-0127480"/>
    <m/>
    <n v="9402978317"/>
    <n v="122165968"/>
    <m/>
    <m/>
    <m/>
    <s v=" "/>
    <x v="0"/>
    <x v="0"/>
    <s v="N"/>
    <s v="N"/>
    <s v="N"/>
    <s v="On October 8, 2021 at 0606 hours, a PG&amp;E Troubleman was dispatched to the Riverbank 1715 17kV Distribution Circuit near Sexton Road in the City of Escalon. A second Troubleman was dispatched at 0659 hours. This was in response to a reported pole fire and an associated outage. Initial analysis indicates PG&amp;E equipment failure caused the ignition. Per the troubleman, he suspects the old brown insulators were tracking. Given there's no bonding, the dirt and rain may have created an ignition at the nearest mass of metal. The ensuing fire was sustained to only PG&amp;E Structure and it is currently unknown who suppressed the fire or if it was self-extinguished. PG&amp;E Crew, replaced transformer(CGC #318462346252), crossarm and insulator on October 8, 2021 and power was restored to 117 customers. This information is preliminary. "/>
    <s v="PG&amp;E"/>
    <s v="Other"/>
    <s v="PG&amp;E Structure"/>
    <s v="D"/>
    <s v="D"/>
    <s v="Structure-PG&amp;E only"/>
    <m/>
    <m/>
    <m/>
    <m/>
    <m/>
    <s v="Equipment - PG&amp;E"/>
    <s v="All types of equipment / facility failure"/>
    <s v="Tracking"/>
    <s v="Y"/>
    <s v="Overhead"/>
    <x v="0"/>
    <s v="Transformer"/>
    <s v="Transformer"/>
    <n v="102319397"/>
    <s v=" "/>
    <x v="0"/>
    <n v="37.769077000000003"/>
    <n v="-121.032822"/>
    <s v="San Joaquin"/>
    <s v="RIVERBANK 1715 "/>
    <n v="17000"/>
    <m/>
    <x v="0"/>
    <m/>
    <s v="Agriculture"/>
    <m/>
    <m/>
    <s v="N"/>
    <m/>
    <m/>
    <m/>
    <m/>
    <s v="Pending Data"/>
    <s v="Pending Data"/>
    <s v="Pending Data"/>
    <s v="Pending Data"/>
    <s v="2021-10-12"/>
    <m/>
    <m/>
    <m/>
    <m/>
    <m/>
    <m/>
    <m/>
    <m/>
    <m/>
    <m/>
    <m/>
    <m/>
    <m/>
    <m/>
    <m/>
    <m/>
    <m/>
    <m/>
    <m/>
    <s v=" "/>
    <s v="YOSEMITE"/>
    <s v="OAKDALE 01"/>
    <s v="14:33:00"/>
    <n v="44477"/>
    <m/>
    <s v="9402978317"/>
    <s v="21072"/>
    <s v="SEXTON RD"/>
    <s v="ESCALON"/>
    <n v="37.769077000000003"/>
    <n v="-121.032822"/>
    <s v="SAWH"/>
    <s v="WHITNEY, SCOTT"/>
    <s v="163191715"/>
    <m/>
    <n v="1103"/>
    <n v="1"/>
    <s v="Field Remarks: after pole fire this morning crew made repairs and left service drop a bit low i resaged and and checked good clearance from vent pipe; Dispatcher Remarks: nan; Office Remarks: AXS OK/ WE REPLACED A TRANSFORMER TODAY/ WE CHANGED THE POSITION OF POWER LINE AND IS VERY CLOSE TO THE VENT OF HOT WATER HEATER."/>
    <m/>
    <m/>
    <m/>
    <m/>
    <m/>
    <m/>
    <m/>
    <m/>
    <s v=" "/>
    <m/>
    <m/>
    <m/>
    <m/>
    <m/>
    <m/>
    <m/>
    <m/>
    <m/>
    <m/>
    <m/>
    <m/>
    <m/>
    <m/>
    <m/>
    <m/>
    <m/>
    <m/>
    <m/>
    <m/>
    <m/>
    <m/>
    <m/>
    <m/>
    <m/>
    <m/>
    <m/>
    <m/>
    <m/>
    <m/>
    <m/>
    <m/>
    <m/>
    <m/>
    <m/>
    <m/>
    <m/>
    <m/>
    <m/>
    <m/>
    <m/>
    <m/>
    <m/>
    <m/>
    <m/>
    <m/>
    <m/>
    <m/>
    <m/>
    <m/>
    <m/>
    <m/>
    <m/>
    <m/>
    <m/>
    <m/>
    <m/>
    <m/>
    <m/>
    <m/>
    <m/>
    <m/>
    <m/>
    <m/>
    <m/>
    <m/>
    <m/>
    <m/>
    <m/>
    <m/>
    <m/>
    <m/>
  </r>
  <r>
    <n v="2353"/>
    <s v="DJPK"/>
    <s v="3 - QC Complete"/>
    <n v="44207"/>
    <n v="44617"/>
    <s v="grass fire started by transformer; fd; pole fire"/>
    <s v="\\fxshare-nas05\quotashare-fs01\ESA\5 - Ignition Tracking\2021_Ignition_QC_Folders\20211008_nan_nan_nan_0004152811"/>
    <s v=" "/>
    <m/>
    <m/>
    <m/>
    <m/>
    <m/>
    <s v="Not In Scope"/>
    <m/>
    <m/>
    <m/>
    <m/>
    <m/>
    <m/>
    <m/>
    <m/>
    <m/>
    <m/>
    <m/>
    <m/>
    <m/>
    <m/>
    <m/>
    <m/>
    <m/>
    <m/>
    <m/>
    <m/>
    <m/>
    <m/>
    <m/>
    <m/>
    <m/>
    <m/>
    <m/>
    <m/>
    <m/>
    <m/>
    <m/>
    <m/>
    <m/>
    <m/>
    <m/>
    <m/>
    <m/>
    <m/>
    <m/>
    <s v="Y"/>
    <n v="44572"/>
    <n v="44572"/>
    <s v="J8M7"/>
    <s v="Jeremy Mitchell, (209) 768-3537"/>
    <s v="Spoke to T_man and obtained OIS# for incident.  Checked OIS # in database and found that this index is a duplicate to index 1732."/>
    <m/>
    <s v=" "/>
    <x v="78"/>
    <s v="09:52"/>
    <m/>
    <s v="10:44:00"/>
    <s v="FAS"/>
    <s v="N"/>
    <s v="Y"/>
    <n v="1490449"/>
    <s v="21-0127717"/>
    <s v=" "/>
    <s v="T005415298, 0004152811"/>
    <m/>
    <m/>
    <m/>
    <m/>
    <s v=" "/>
    <x v="0"/>
    <x v="1"/>
    <s v="N"/>
    <s v="N"/>
    <s v="N"/>
    <s v="Duplicate.  Reference Index 1732."/>
    <s v="Not PG&amp;E"/>
    <s v="Other"/>
    <s v="PG&amp;E Structure"/>
    <s v="D"/>
    <m/>
    <s v="Unknown"/>
    <m/>
    <m/>
    <m/>
    <m/>
    <m/>
    <s v="Duplicate"/>
    <m/>
    <m/>
    <m/>
    <s v="Overhead"/>
    <x v="0"/>
    <s v="Transformer"/>
    <m/>
    <m/>
    <s v=" "/>
    <x v="0"/>
    <n v="37.223740999999997"/>
    <n v="-121.03107900000001"/>
    <s v="Merced"/>
    <s v="GUSTINE 1102"/>
    <n v="12000"/>
    <m/>
    <x v="0"/>
    <s v="City/County Fire Department"/>
    <s v="Agriculture"/>
    <m/>
    <m/>
    <m/>
    <m/>
    <m/>
    <m/>
    <m/>
    <s v="Pending Data"/>
    <s v="Pending Data"/>
    <s v="Pending Data"/>
    <s v="Pending Data"/>
    <s v="2021-10-12"/>
    <m/>
    <m/>
    <m/>
    <m/>
    <m/>
    <m/>
    <m/>
    <m/>
    <m/>
    <m/>
    <m/>
    <m/>
    <m/>
    <m/>
    <m/>
    <m/>
    <m/>
    <m/>
    <m/>
    <s v=" "/>
    <s v="YOSEMITE"/>
    <s v="NEWMAN"/>
    <s v="09:52:00"/>
    <n v="44477"/>
    <m/>
    <s v="0004152811"/>
    <s v="UNKNOWN"/>
    <s v="PREMISES DO NOT CHANGE"/>
    <s v="SANTA NELLA"/>
    <n v="37.223740999999997"/>
    <n v="-121.03107900000001"/>
    <s v="J8M7"/>
    <s v="MITCHELL, JEREMY"/>
    <m/>
    <m/>
    <n v="1110"/>
    <m/>
    <s v="Field Remarks: pole fire made report on outtage tag ; Dispatcher Remarks: nan; Office Remarks: LOC: HWY 152 / SAN LUIS CREEK REC ROAD - ETA 209-966-3621, GRASS FIRE STARTED BY TRANSFORMER FD ONSITE"/>
    <m/>
    <m/>
    <m/>
    <m/>
    <m/>
    <m/>
    <m/>
    <m/>
    <s v=" "/>
    <m/>
    <m/>
    <m/>
    <m/>
    <m/>
    <m/>
    <m/>
    <m/>
    <m/>
    <m/>
    <m/>
    <m/>
    <m/>
    <m/>
    <m/>
    <m/>
    <m/>
    <m/>
    <m/>
    <m/>
    <m/>
    <m/>
    <m/>
    <m/>
    <m/>
    <m/>
    <m/>
    <m/>
    <m/>
    <m/>
    <m/>
    <m/>
    <m/>
    <m/>
    <m/>
    <m/>
    <m/>
    <m/>
    <m/>
    <m/>
    <m/>
    <m/>
    <m/>
    <m/>
    <m/>
    <m/>
    <m/>
    <m/>
    <m/>
    <m/>
    <m/>
    <m/>
    <m/>
    <m/>
    <m/>
    <m/>
    <m/>
    <m/>
    <m/>
    <m/>
    <m/>
    <m/>
    <m/>
    <m/>
    <m/>
    <m/>
    <m/>
    <m/>
    <m/>
    <m/>
    <m/>
    <m/>
  </r>
  <r>
    <n v="2279"/>
    <s v="DLY6"/>
    <s v="3 - QC Complete"/>
    <n v="44573"/>
    <n v="44617"/>
    <s v="pole fire; failed line recloser R1020"/>
    <s v="\\fxshare-nas05\quotashare-fs01\ESA\5 - Ignition Tracking\2021_Ignition_QC_Folders\20211008_1490481_nan_nan_T005415312"/>
    <s v=" "/>
    <s v="Y"/>
    <s v="DLY6"/>
    <s v="UPDATED OUTAGE TIME AND FO ID "/>
    <n v="44573"/>
    <m/>
    <s v="Not In Scope"/>
    <m/>
    <m/>
    <m/>
    <m/>
    <m/>
    <m/>
    <m/>
    <m/>
    <m/>
    <m/>
    <m/>
    <m/>
    <m/>
    <m/>
    <m/>
    <m/>
    <m/>
    <m/>
    <m/>
    <m/>
    <m/>
    <m/>
    <m/>
    <m/>
    <m/>
    <m/>
    <m/>
    <m/>
    <m/>
    <m/>
    <m/>
    <m/>
    <s v="N"/>
    <m/>
    <m/>
    <m/>
    <m/>
    <m/>
    <m/>
    <s v="N"/>
    <m/>
    <m/>
    <m/>
    <m/>
    <m/>
    <m/>
    <s v=" "/>
    <x v="78"/>
    <s v="11:21:00"/>
    <n v="44477"/>
    <s v="11:40:00"/>
    <s v="FAS"/>
    <s v="Y"/>
    <s v="N"/>
    <s v="1490481, 1490918"/>
    <s v="21-0127758.1"/>
    <m/>
    <s v="T005415312, T005415345"/>
    <n v="122169364"/>
    <m/>
    <m/>
    <m/>
    <s v=" "/>
    <x v="0"/>
    <x v="0"/>
    <s v="N"/>
    <s v="N"/>
    <s v="N"/>
    <s v=" On October 8, 2021 at 11:21 hours, a PG&amp;E Troubleman was dispatched to the FIGARDEN 2108, a 21kV Distribution Circuit on North Cornelia Ave near West Holland in Fresno in response to an area outage. Initial analysis indicates equipment failure caused the ignition.  Upon further investigation,  the Troubleman located a fuse burning and deformities in the pole due to the ignition.  The cut out holding the fuse failed and the pole ignited leaving the crossarm hanging from the primary.  The ensuing fire was contained to the pole and it is unknown who suppressed the fire.  This incident did result in a power outage affecting 2256 customers.   A PG&amp;E Hired Contract Crew was onsite and completed repairs on October 9, 2021.  Their repairs included a new riser pole, crossarm, cut out and insulator."/>
    <s v="PG&amp;E"/>
    <s v="Other"/>
    <s v="Fuse "/>
    <s v="D"/>
    <s v="D"/>
    <s v="Structure-PG&amp;E only"/>
    <s v="burnt pole with primary riser needs replaced cable ok need cut outs cut out arm arrestors and pole"/>
    <m/>
    <m/>
    <m/>
    <m/>
    <s v="Equipment - PG&amp;E"/>
    <s v="All types of equipment / facility failure"/>
    <s v="Fuse failure - all"/>
    <s v="N"/>
    <s v="Overhead"/>
    <x v="0"/>
    <s v="Recloser"/>
    <s v="Pole, Crossarm, Cut Out, Insulator "/>
    <n v="100633918"/>
    <s v=" "/>
    <x v="0"/>
    <n v="36.797263999999998"/>
    <n v="-119.88033"/>
    <s v="Fresno"/>
    <s v="FIGARDEN 2108"/>
    <n v="21000"/>
    <s v="FIGARDEN R1020"/>
    <x v="0"/>
    <s v="Unknown"/>
    <s v="Urban"/>
    <s v="Timber fuel model"/>
    <s v="Trees"/>
    <s v="N"/>
    <m/>
    <m/>
    <m/>
    <m/>
    <s v="Pending Data"/>
    <s v="Pending Data"/>
    <s v="Pending Data"/>
    <s v="Pending Data"/>
    <s v="2021-12-21"/>
    <m/>
    <m/>
    <m/>
    <m/>
    <m/>
    <m/>
    <m/>
    <m/>
    <m/>
    <m/>
    <m/>
    <m/>
    <m/>
    <m/>
    <m/>
    <m/>
    <m/>
    <m/>
    <m/>
    <s v=" "/>
    <s v="FRESNO"/>
    <s v="FRESNO 08"/>
    <s v="11:21:00"/>
    <n v="44477"/>
    <s v="1490481"/>
    <s v="T005415312"/>
    <s v="4627"/>
    <s v="W HOLLAND AVE"/>
    <s v="FRESNO"/>
    <n v="36.806289999999997"/>
    <n v="-119.88047"/>
    <s v="JEAN"/>
    <s v="ARRANTS, JEFF"/>
    <s v="254552108"/>
    <m/>
    <n v="9110"/>
    <m/>
    <s v="Field Remarks: burnt pole with primary riser needs replaced cable ok need cut outs cut out arm arrestors and pole sent tag called for crew; Dispatcher Remarks: nan; Office Remarks: IVR,MTR UNK ON,NO DOG,NO LOCKED GATE "/>
    <m/>
    <m/>
    <m/>
    <m/>
    <m/>
    <m/>
    <m/>
    <m/>
    <s v=" "/>
    <m/>
    <m/>
    <m/>
    <m/>
    <m/>
    <m/>
    <m/>
    <m/>
    <m/>
    <m/>
    <m/>
    <m/>
    <m/>
    <m/>
    <m/>
    <m/>
    <m/>
    <m/>
    <m/>
    <m/>
    <m/>
    <s v="FIRE, POLE"/>
    <s v="POLE-WOOD"/>
    <m/>
    <m/>
    <m/>
    <m/>
    <m/>
    <m/>
    <m/>
    <m/>
    <m/>
    <m/>
    <m/>
    <m/>
    <m/>
    <m/>
    <m/>
    <m/>
    <m/>
    <m/>
    <m/>
    <m/>
    <m/>
    <m/>
    <m/>
    <m/>
    <m/>
    <m/>
    <m/>
    <m/>
    <m/>
    <m/>
    <m/>
    <m/>
    <m/>
    <m/>
    <m/>
    <m/>
    <m/>
    <m/>
    <m/>
    <m/>
    <m/>
    <m/>
    <m/>
    <m/>
    <m/>
    <m/>
    <m/>
    <m/>
    <m/>
  </r>
  <r>
    <n v="2278"/>
    <s v="DLY6"/>
    <s v="3 - QC Complete"/>
    <n v="44574"/>
    <n v="44617"/>
    <s v="pole fire due to tracking on crossarm"/>
    <s v="\\fxshare-nas05\quotashare-fs01\ESA\5 - Ignition Tracking\2021_Ignition_QC_Folders\20211008_1490452_nan_nan_T005415305"/>
    <s v=" "/>
    <s v="Y"/>
    <s v="DLY6"/>
    <s v="UPDATED CREATE TIME AND OUTAGE TIME "/>
    <n v="44574"/>
    <m/>
    <s v="Not In Scope"/>
    <m/>
    <m/>
    <m/>
    <m/>
    <m/>
    <m/>
    <m/>
    <m/>
    <m/>
    <m/>
    <m/>
    <m/>
    <m/>
    <m/>
    <m/>
    <m/>
    <m/>
    <m/>
    <m/>
    <m/>
    <m/>
    <m/>
    <m/>
    <m/>
    <m/>
    <m/>
    <m/>
    <m/>
    <m/>
    <m/>
    <m/>
    <m/>
    <s v="N"/>
    <m/>
    <m/>
    <m/>
    <m/>
    <m/>
    <m/>
    <s v="N"/>
    <m/>
    <m/>
    <m/>
    <m/>
    <m/>
    <m/>
    <s v=" "/>
    <x v="78"/>
    <s v="11:13:00"/>
    <n v="44477"/>
    <s v="11:12:00"/>
    <s v="FAS"/>
    <s v="Y"/>
    <s v="N"/>
    <n v="1490452"/>
    <m/>
    <m/>
    <s v="T005415305"/>
    <n v="122168166"/>
    <m/>
    <m/>
    <m/>
    <s v=" "/>
    <x v="0"/>
    <x v="0"/>
    <s v="N"/>
    <s v="N"/>
    <s v="N"/>
    <s v=" On October 8, 2021 at 11:14  hours, a PG&amp;E Troubleman was dispatched to the Panama 2101, a 12kV Distribution Circuit near Greenfield Park Drive and Hudson Drive in Bakersfield in response to a pole fire. Initial analysis indicates tracking caused the ignition. The rain caused the tracking incident which caused the end of the double crossarm to burn.  This incident resulted in a power loss for one customer.  The ensuing fire was contained to the crossarm and the Kern County Fire Department suppressed the ignition.  A  PG&amp;E Crew replaced the crossarm on October 8, 2021."/>
    <s v="PG&amp;E"/>
    <s v="Other"/>
    <s v="Crossarm"/>
    <s v="D"/>
    <s v="D"/>
    <s v="Structure-PG&amp;E only"/>
    <s v="1 END OF A XARM OF A DBL DE XARM BURNT OFF"/>
    <m/>
    <m/>
    <m/>
    <m/>
    <s v="Contamination"/>
    <s v="Contamination"/>
    <s v="Contamination"/>
    <s v="Y"/>
    <s v="Overhead"/>
    <x v="0"/>
    <s v="Crossarm"/>
    <s v="Crossarm"/>
    <n v="100135549"/>
    <s v=" "/>
    <x v="0"/>
    <n v="35.276336480099999"/>
    <n v="-119.01248728420001"/>
    <s v="Kern"/>
    <s v="PANAMA 2101"/>
    <n v="12000"/>
    <s v="PANAMA 210165480"/>
    <x v="0"/>
    <s v="Kern FD"/>
    <s v="Urban"/>
    <s v="Timber fuel model"/>
    <s v="trees near pole "/>
    <s v="N"/>
    <m/>
    <m/>
    <m/>
    <m/>
    <s v="Pending Data"/>
    <s v="Pending Data"/>
    <s v="Pending Data"/>
    <s v="Pending Data"/>
    <s v="2021-12-21"/>
    <m/>
    <m/>
    <m/>
    <m/>
    <m/>
    <m/>
    <m/>
    <m/>
    <m/>
    <m/>
    <m/>
    <m/>
    <m/>
    <m/>
    <m/>
    <m/>
    <m/>
    <m/>
    <m/>
    <s v=" "/>
    <s v="KERN"/>
    <s v="BAKERSFIELD 12"/>
    <s v="11:14:00"/>
    <n v="44477"/>
    <s v="1490452"/>
    <s v="T005415305"/>
    <s v="712"/>
    <s v="HUDSON DR"/>
    <s v="BAKERSFIELD"/>
    <n v="35.276350000000001"/>
    <n v="-119.01295"/>
    <s v="TJBU"/>
    <s v="BRAUER, TRAVIS"/>
    <s v="253422101"/>
    <m/>
    <n v="9111"/>
    <m/>
    <s v="Field Remarks:  1 END OF A XARM OF A DBL DE XARM BURNT OFF DUE TO TRACKNG FROM LIGHT RAINFALL. FIRE OUT UPON ARRIVAL. EC TAG SENT IN TO REPLACE ARM. NO OUTAGE; Dispatcher Remarks: nan; Office Remarks: A:OK;X:SHANNON DR;R:PER KERN FD, ONSITE FOR POLE FIRE  POLE 5704. HIGH VOLTAGE LINE., PWR-Y "/>
    <m/>
    <m/>
    <m/>
    <m/>
    <m/>
    <m/>
    <m/>
    <m/>
    <s v=" "/>
    <m/>
    <m/>
    <m/>
    <m/>
    <m/>
    <m/>
    <m/>
    <m/>
    <m/>
    <m/>
    <m/>
    <m/>
    <m/>
    <m/>
    <m/>
    <m/>
    <m/>
    <m/>
    <m/>
    <m/>
    <m/>
    <s v="OVERHEAD"/>
    <s v="CROSSARM, WOOD"/>
    <m/>
    <m/>
    <m/>
    <m/>
    <m/>
    <m/>
    <m/>
    <m/>
    <m/>
    <m/>
    <m/>
    <m/>
    <m/>
    <m/>
    <m/>
    <m/>
    <m/>
    <m/>
    <m/>
    <m/>
    <m/>
    <m/>
    <m/>
    <m/>
    <m/>
    <m/>
    <m/>
    <m/>
    <m/>
    <m/>
    <m/>
    <m/>
    <m/>
    <m/>
    <m/>
    <m/>
    <m/>
    <m/>
    <m/>
    <m/>
    <m/>
    <m/>
    <m/>
    <m/>
    <m/>
    <m/>
    <m/>
    <m/>
    <m/>
  </r>
  <r>
    <n v="2277"/>
    <s v="DLY6"/>
    <s v="3 - QC Complete"/>
    <n v="44574"/>
    <n v="44617"/>
    <s v="pole fire; failed fuse 7469F"/>
    <s v="\\fxshare-nas05\quotashare-fs01\ESA\5 - Ignition Tracking\2021_Ignition_QC_Folders\20211008_1490243_nan_nan_T005415192"/>
    <s v=" "/>
    <s v="Y"/>
    <s v="DLY6"/>
    <s v="UPDATED OUTAGE TIME "/>
    <n v="44574"/>
    <m/>
    <s v="Not In Scope"/>
    <m/>
    <m/>
    <m/>
    <m/>
    <m/>
    <m/>
    <m/>
    <m/>
    <m/>
    <m/>
    <m/>
    <m/>
    <m/>
    <m/>
    <m/>
    <m/>
    <m/>
    <m/>
    <m/>
    <m/>
    <m/>
    <m/>
    <m/>
    <m/>
    <m/>
    <m/>
    <m/>
    <m/>
    <m/>
    <m/>
    <m/>
    <m/>
    <s v="N"/>
    <m/>
    <m/>
    <m/>
    <m/>
    <m/>
    <m/>
    <s v="N"/>
    <m/>
    <m/>
    <m/>
    <m/>
    <m/>
    <m/>
    <s v=" "/>
    <x v="78"/>
    <s v="09:57:00"/>
    <n v="44477"/>
    <s v="09:47:00"/>
    <s v="FAS"/>
    <s v="Y"/>
    <s v="N"/>
    <n v="1490243"/>
    <s v="21-0127760"/>
    <m/>
    <s v="T005415192"/>
    <n v="122168337"/>
    <m/>
    <m/>
    <m/>
    <s v=" "/>
    <x v="0"/>
    <x v="0"/>
    <s v="N"/>
    <s v="N"/>
    <s v="N"/>
    <s v=" On October 08, 2021 at 09:57 hours, a PG&amp;E Troubleman was dispatched to the Orosi 1104, a 12kV Distribution Circuit off of Road 112 near Avenue 408 in Dinuba in response to reports of hearing an explosion and a small fire on top of the pole.  Initial analysis indicates equipment failure caused the ignition. Upon further investigation from the Troubleman,  a blown fuse was identified and  lead to the transformer and pole being compromised as part of the ignition.   This event caused the primary crossarm to become disconnected from pole.  There was an area outage affecting 20 customers as a result of this incident.   The ensuing fire was contained to the pole, and it is unknown who suppressed the ignition. A PG&amp;E repaired the pole, replaced the crossarm, cut out and transformer on October 8, 2021."/>
    <s v="PG&amp;E"/>
    <s v="Other"/>
    <s v="Fuse "/>
    <s v="D"/>
    <s v="D"/>
    <s v="Structure-PG&amp;E only"/>
    <s v="burnt pole top."/>
    <m/>
    <m/>
    <m/>
    <m/>
    <s v="Equipment - PG&amp;E"/>
    <s v="All types of equipment / facility failure"/>
    <s v="Fuse failure - all"/>
    <s v="N"/>
    <s v="Overhead"/>
    <x v="0"/>
    <s v="Fuse"/>
    <s v="crossram, transformer, cut out "/>
    <n v="100806035"/>
    <s v=" "/>
    <x v="0"/>
    <n v="36.532726895000003"/>
    <n v="-119.32806029850001"/>
    <s v="Tulare"/>
    <s v="OROSI 1104"/>
    <n v="12000"/>
    <s v="OROSI 110433456"/>
    <x v="0"/>
    <s v="Unknown"/>
    <s v="Agriculture"/>
    <s v="Fire-resistive fuel bed"/>
    <s v="rural property, no landscaping, storage items around "/>
    <m/>
    <m/>
    <m/>
    <m/>
    <m/>
    <s v="Pending Data"/>
    <s v="Pending Data"/>
    <s v="Pending Data"/>
    <s v="Pending Data"/>
    <s v="2021-12-21"/>
    <m/>
    <m/>
    <m/>
    <m/>
    <m/>
    <m/>
    <m/>
    <m/>
    <m/>
    <m/>
    <m/>
    <m/>
    <m/>
    <m/>
    <m/>
    <m/>
    <m/>
    <m/>
    <m/>
    <s v=" "/>
    <s v="FRESNO"/>
    <s v="DINUBA 01"/>
    <s v="09:57:00"/>
    <n v="44477"/>
    <s v="1490243"/>
    <s v="T005415192"/>
    <s v="11002"/>
    <s v="AVENUE 408"/>
    <s v="DINUBA"/>
    <n v="36.544519999999999"/>
    <n v="-119.32263"/>
    <s v="JKBX"/>
    <s v="BUCHANAN, JORDAN"/>
    <s v="252841104"/>
    <m/>
    <n v="9002"/>
    <m/>
    <s v="Field Remarks: burnt pole top. crew onsite making repairs; Dispatcher Remarks: nan; Office Remarks: A:AXS OK;X:;R:CUST HEARD EXPLOSION LOCATED AT POWER POLE IN FRONT OF MOBILE HOME/ CUST ADV SMALL FIRE AT THE TOP OF THE POLE  WH ERE WIRE CONNECTS BETWEEN TRANSFORMER AND WIRES/ COMPLETE OUT /WIRES SAGGING / NO INJURES, PWR-I"/>
    <m/>
    <m/>
    <m/>
    <m/>
    <m/>
    <m/>
    <m/>
    <m/>
    <s v=" "/>
    <m/>
    <m/>
    <m/>
    <m/>
    <m/>
    <m/>
    <m/>
    <m/>
    <m/>
    <m/>
    <m/>
    <m/>
    <m/>
    <m/>
    <m/>
    <m/>
    <m/>
    <m/>
    <m/>
    <m/>
    <m/>
    <s v="FIRE, POLE"/>
    <s v="POLE-WOOD"/>
    <m/>
    <m/>
    <m/>
    <m/>
    <m/>
    <m/>
    <m/>
    <m/>
    <m/>
    <m/>
    <m/>
    <m/>
    <m/>
    <m/>
    <m/>
    <m/>
    <m/>
    <m/>
    <m/>
    <m/>
    <m/>
    <m/>
    <m/>
    <m/>
    <m/>
    <m/>
    <m/>
    <m/>
    <m/>
    <m/>
    <m/>
    <m/>
    <m/>
    <m/>
    <m/>
    <m/>
    <m/>
    <m/>
    <m/>
    <m/>
    <m/>
    <m/>
    <m/>
    <m/>
    <m/>
    <m/>
    <m/>
    <m/>
    <m/>
  </r>
  <r>
    <n v="2276"/>
    <s v="FJGE"/>
    <s v="3 - QC Complete"/>
    <n v="44571"/>
    <n v="44617"/>
    <s v="broken crossarm; transformer fell and caught fire"/>
    <s v="\\fxshare-nas05\quotashare-fs01\ESA\5 - Ignition Tracking\2021_Ignition_QC_Folders\20211008_1490222_nan_nan_T005415173"/>
    <s v=" "/>
    <s v="Y"/>
    <s v="FJGE"/>
    <s v="Fire lat/long updated per Sap Equip # 100765004, Create time and FNL updated per FAS, Failure dirver changed from All types of equip to Contamination per Tman comments, Failure sub-driver changed from crossarm failure to tracking per tman comments"/>
    <n v="44571"/>
    <m/>
    <s v="Not In Scope"/>
    <m/>
    <m/>
    <m/>
    <m/>
    <m/>
    <m/>
    <m/>
    <m/>
    <m/>
    <m/>
    <m/>
    <m/>
    <m/>
    <m/>
    <m/>
    <m/>
    <m/>
    <m/>
    <m/>
    <m/>
    <m/>
    <m/>
    <m/>
    <m/>
    <m/>
    <m/>
    <m/>
    <m/>
    <m/>
    <m/>
    <m/>
    <m/>
    <s v="N"/>
    <m/>
    <m/>
    <m/>
    <m/>
    <m/>
    <m/>
    <s v="Y"/>
    <n v="44571"/>
    <n v="44571"/>
    <s v="L1F9"/>
    <s v="Laramie Full: 559-317-8357"/>
    <s v="Fire orgin was pole and was contained to pole only.  Cause was tracking.  Fire self extinguished"/>
    <m/>
    <s v=" "/>
    <x v="78"/>
    <s v="09:37:00"/>
    <n v="44477"/>
    <s v="09:37:00"/>
    <s v="FAS"/>
    <s v="Y"/>
    <s v="N"/>
    <n v="1490222"/>
    <s v="21-0127790"/>
    <m/>
    <s v="T005415173"/>
    <n v="122168672"/>
    <m/>
    <m/>
    <m/>
    <s v=" "/>
    <x v="0"/>
    <x v="0"/>
    <s v="N"/>
    <s v="N"/>
    <s v="N"/>
    <s v="On October 08, 2021 at 0937 hours, a PG&amp;E Troubleman was dispatched to the Rainbow 1106 12kV distribution circuit in the vicinity of North Zediker Avenue and East Olive Avenue, Sanger, in response to a pole fire.  Initial analysis indicates tracking caused the ignition.  A pole is suspected to be the origin point of the fire and resulted in outages for 213 customers.  The ensuing fire was contained to PG&amp;E assets and it self-suppressed.  A third-party contractor replaced a damaged crossarm, insulator, transformer, insulator, conductor, and cutout on October 08, 2021.  "/>
    <s v="PG&amp;E"/>
    <s v="Other"/>
    <s v="Pole"/>
    <s v="D"/>
    <s v="D"/>
    <s v="Structure-PG&amp;E only"/>
    <s v="Pole only"/>
    <m/>
    <m/>
    <m/>
    <m/>
    <s v="Equipment - PG&amp;E"/>
    <s v="Contamination"/>
    <s v="Tracking"/>
    <s v="N"/>
    <s v="Overhead"/>
    <x v="0"/>
    <s v="Pole"/>
    <s v="Pole, Croassarm, Insulator, Transformer, Insulator, Conductor, Cutout"/>
    <s v="100765004, 418478252040"/>
    <s v=" "/>
    <x v="0"/>
    <n v="36.761688945899998"/>
    <n v="-119.5199428813"/>
    <s v="Fresno"/>
    <s v="RAINBOW 1106"/>
    <n v="12000"/>
    <s v="RAINBOW R1440"/>
    <x v="0"/>
    <s v="Self extinguished"/>
    <s v="Agriculture"/>
    <s v="Fire-resistive fuel bed"/>
    <s v="Dirt &amp; Asphalt"/>
    <m/>
    <m/>
    <m/>
    <m/>
    <m/>
    <s v="Pending Data"/>
    <s v="Pending Data"/>
    <s v="Pending Data"/>
    <s v="Pending Data"/>
    <s v="2021-12-21"/>
    <m/>
    <m/>
    <m/>
    <m/>
    <m/>
    <m/>
    <m/>
    <m/>
    <m/>
    <m/>
    <m/>
    <m/>
    <m/>
    <m/>
    <m/>
    <m/>
    <m/>
    <m/>
    <m/>
    <s v=" "/>
    <s v="FRESNO"/>
    <s v="FRESNO 14 SANGER"/>
    <s v="09:43:00"/>
    <n v="44477"/>
    <s v="1490222"/>
    <s v="T005415173"/>
    <s v="1835"/>
    <s v="N ZEDIKER AVE"/>
    <s v="SANGER"/>
    <n v="36.750109999999999"/>
    <n v="-119.53818"/>
    <s v="L1F9"/>
    <s v="FULL, LARAMIE"/>
    <s v="254441106"/>
    <m/>
    <n v="9002"/>
    <m/>
    <s v="Field Remarks: pole burnt in half isolated created ec tag and called for a crew ; Dispatcher Remarks: nan; Office Remarks: A:DOG.;X:OLIVE;R:ACCESS/SAFETY: DOG(S);P/JAMES MARSHLL BROKEN CROSSARM.XFRMR FELL ONTO STREET FRONT OF HOUSE.POLE/TRNSFRMR CAUGH T FIRE,BUT FIRE OUT.STILL SMOKING..SZ SHE CALLED 911., PWR-I"/>
    <m/>
    <m/>
    <m/>
    <m/>
    <m/>
    <m/>
    <m/>
    <m/>
    <s v=" "/>
    <m/>
    <m/>
    <m/>
    <m/>
    <m/>
    <m/>
    <m/>
    <m/>
    <m/>
    <m/>
    <m/>
    <m/>
    <m/>
    <m/>
    <m/>
    <m/>
    <m/>
    <m/>
    <m/>
    <m/>
    <m/>
    <s v="FIRE, POLE"/>
    <s v="POLE-WOOD"/>
    <m/>
    <m/>
    <m/>
    <m/>
    <m/>
    <m/>
    <m/>
    <m/>
    <m/>
    <m/>
    <m/>
    <m/>
    <m/>
    <m/>
    <m/>
    <m/>
    <m/>
    <m/>
    <m/>
    <m/>
    <m/>
    <m/>
    <m/>
    <m/>
    <m/>
    <m/>
    <m/>
    <m/>
    <m/>
    <m/>
    <m/>
    <m/>
    <m/>
    <m/>
    <m/>
    <m/>
    <m/>
    <m/>
    <m/>
    <m/>
    <m/>
    <m/>
    <m/>
    <m/>
    <m/>
    <m/>
    <m/>
    <m/>
    <m/>
  </r>
  <r>
    <n v="2275"/>
    <s v="FJGE"/>
    <s v="3 - QC Complete"/>
    <n v="44573"/>
    <n v="44617"/>
    <s v="pole fire; failed circuit breaker 1110/2"/>
    <s v="\\fxshare-nas05\quotashare-fs01\ESA\5 - Ignition Tracking\2021_Ignition_QC_Folders\20211008_1490184_nan_nan_T005415149"/>
    <s v=" "/>
    <s v="Y"/>
    <s v="FJGE"/>
    <s v="Outage time and FNL updated per OIS, Circuit Protection Zone changed from Reedley 11053586 to Reedley 1110CB oer EDGIS, Fire lat/long updated per EDGIS on SAP Equip # 100836625, failure driver changed to contamination and failure sub-driver changed to tracking per Tman comments.  "/>
    <n v="44573"/>
    <m/>
    <s v="Not In Scope"/>
    <m/>
    <m/>
    <m/>
    <m/>
    <m/>
    <m/>
    <m/>
    <m/>
    <m/>
    <m/>
    <m/>
    <m/>
    <m/>
    <m/>
    <m/>
    <m/>
    <m/>
    <m/>
    <m/>
    <m/>
    <m/>
    <m/>
    <m/>
    <m/>
    <m/>
    <m/>
    <m/>
    <m/>
    <m/>
    <m/>
    <m/>
    <m/>
    <s v="N"/>
    <m/>
    <m/>
    <m/>
    <m/>
    <m/>
    <m/>
    <s v="Y"/>
    <n v="44573"/>
    <n v="44573"/>
    <s v="JKBX"/>
    <s v="Jordan Buchanan: 650-730-9020"/>
    <s v="Per T-Man, this ignition was caused by tracking and self-suppressed.  Fire was contained to pole and origin appeared to be crossarm.  "/>
    <m/>
    <s v=" "/>
    <x v="78"/>
    <s v="09:21:00"/>
    <n v="44477"/>
    <s v="09:14:00"/>
    <s v="FAS"/>
    <s v="Y"/>
    <s v="N"/>
    <n v="1490184"/>
    <s v="21-0127630"/>
    <m/>
    <s v="T005415149"/>
    <s v="122167759, 122167642, 122167751"/>
    <m/>
    <m/>
    <m/>
    <s v=" "/>
    <x v="0"/>
    <x v="0"/>
    <s v="N"/>
    <s v="N"/>
    <s v="N"/>
    <s v="On October 08, 2021 at 0921 hours, a PG&amp;E Troubleman was dispatched to the Reedley 1110 12kV distribution circuit in the vicinity of Crawford Avenue and Union Drive, Dinuba, in response to a pole fire.  Initial analysis indicates tracking caused the ignition.  A crossarm is suspected to be the origin point of the fire and resulted in outages for 2561 customers.  The ensuing fire was contained to PG&amp;E assets and the fire self-extinguished.  A PG&amp;E crew replaced a damaged crossarm, hardware, cutout, insulator, and conductor on October 08, 2021.  "/>
    <s v="PG&amp;E"/>
    <s v="Other"/>
    <s v="Pole"/>
    <s v="D"/>
    <s v="D"/>
    <s v="Structure-PG&amp;E only"/>
    <s v="Burnt Crossarm"/>
    <m/>
    <m/>
    <m/>
    <m/>
    <s v="Equipment - PG&amp;E"/>
    <s v="Contamination"/>
    <s v="Tracking"/>
    <s v="N"/>
    <s v="Overhead"/>
    <x v="0"/>
    <s v="Crossarm"/>
    <s v="Crossarm, Hardware, Cutout, Insulator, Conductor"/>
    <s v="100836625, 100836599"/>
    <s v=" "/>
    <x v="0"/>
    <n v="36.567348596800002"/>
    <n v="-119.38069726499999"/>
    <s v="Tulare"/>
    <s v="REEDLEY 1110"/>
    <n v="12000"/>
    <s v="REEDLEY 1110CB"/>
    <x v="0"/>
    <s v="Self-extinguished"/>
    <s v="Agriculture"/>
    <s v="Fire-resistive fuel bed"/>
    <s v="Dirt &amp; Asphalt"/>
    <m/>
    <m/>
    <m/>
    <m/>
    <m/>
    <s v="Pending Data"/>
    <s v="Pending Data"/>
    <s v="Pending Data"/>
    <s v="Pending Data"/>
    <s v="2021-12-21"/>
    <m/>
    <m/>
    <m/>
    <m/>
    <m/>
    <m/>
    <m/>
    <m/>
    <m/>
    <m/>
    <m/>
    <m/>
    <m/>
    <m/>
    <m/>
    <m/>
    <m/>
    <m/>
    <m/>
    <s v=" "/>
    <s v="FRESNO"/>
    <s v="DINUBA 02"/>
    <s v="09:34:00"/>
    <n v="44477"/>
    <s v="1490184"/>
    <s v="T005415149"/>
    <s v="1433"/>
    <s v="E EL MONTE WAY"/>
    <s v="DINUBA"/>
    <n v="36.604209999999988"/>
    <n v="-119.37611"/>
    <s v="JKBX"/>
    <s v="BUCHANAN, JORDAN"/>
    <s v="25234-2"/>
    <m/>
    <n v="9002"/>
    <m/>
    <s v="Field Remarks: found burned crossarm and wire down in multiple locations. crew already onsite making repairs. issues in sub with breaker per d.o.; Dispatcher Remarks: nan; Office Remarks: SMART MTR AUTO-GENERATED TAG "/>
    <m/>
    <m/>
    <m/>
    <m/>
    <m/>
    <m/>
    <m/>
    <m/>
    <s v=" "/>
    <m/>
    <m/>
    <m/>
    <m/>
    <m/>
    <m/>
    <m/>
    <m/>
    <m/>
    <m/>
    <m/>
    <m/>
    <m/>
    <m/>
    <m/>
    <m/>
    <m/>
    <m/>
    <m/>
    <m/>
    <m/>
    <s v="FIRE, POLE"/>
    <s v="CROSSARM, WOOD"/>
    <m/>
    <m/>
    <m/>
    <m/>
    <m/>
    <m/>
    <m/>
    <m/>
    <m/>
    <m/>
    <m/>
    <m/>
    <m/>
    <m/>
    <m/>
    <m/>
    <m/>
    <m/>
    <m/>
    <m/>
    <m/>
    <m/>
    <m/>
    <m/>
    <m/>
    <m/>
    <m/>
    <m/>
    <m/>
    <m/>
    <m/>
    <m/>
    <m/>
    <m/>
    <m/>
    <m/>
    <m/>
    <m/>
    <m/>
    <m/>
    <m/>
    <m/>
    <m/>
    <m/>
    <m/>
    <m/>
    <m/>
    <m/>
    <m/>
  </r>
  <r>
    <n v="2274"/>
    <s v="DJPK"/>
    <s v="3 - QC Complete"/>
    <n v="44592"/>
    <n v="44617"/>
    <s v="pole fire; broken crossarm started fire"/>
    <s v="\\fxshare-nas05\quotashare-fs01\ESA\5 - Ignition Tracking\2021_Ignition_QC_Folders\20211008_1490029_nan_nan_T005415145"/>
    <s v=" "/>
    <s v="Y "/>
    <s v="DJPK"/>
    <s v="Updated Outage TIme; Updated FOID #"/>
    <n v="44592"/>
    <m/>
    <s v="Not In Scope"/>
    <m/>
    <m/>
    <m/>
    <m/>
    <m/>
    <m/>
    <m/>
    <m/>
    <m/>
    <m/>
    <m/>
    <m/>
    <m/>
    <m/>
    <m/>
    <m/>
    <m/>
    <m/>
    <m/>
    <m/>
    <m/>
    <m/>
    <m/>
    <m/>
    <m/>
    <m/>
    <m/>
    <m/>
    <m/>
    <m/>
    <m/>
    <m/>
    <s v="N"/>
    <m/>
    <m/>
    <m/>
    <m/>
    <m/>
    <m/>
    <s v="Y"/>
    <n v="44582"/>
    <n v="44592"/>
    <s v="L1F9"/>
    <s v="Laramie Full, (559) 317-8357"/>
    <s v="Spoke to T-man Laramie Full.  Confirmed pole fire.  Pole burned and broke off at top bolt attachment for transformer mounting bracket.  Tracking was the cause of the ignition.  Damage contained to PG&amp;E assets.     "/>
    <m/>
    <s v=" "/>
    <x v="78"/>
    <s v="09:31:00"/>
    <n v="44477"/>
    <s v="08:10:00"/>
    <s v="FAS"/>
    <s v="Y"/>
    <s v="N"/>
    <n v="1490029"/>
    <s v="21-0127642.1"/>
    <m/>
    <s v="T005415145, T005415105"/>
    <n v="122168117"/>
    <m/>
    <m/>
    <m/>
    <s v=" "/>
    <x v="0"/>
    <x v="0"/>
    <s v="N"/>
    <s v="N"/>
    <s v="N"/>
    <s v="On October 8, 2021, at 08:10 hours, a PG&amp;E Troubleman was dispatched to the Sanger-1116 12kV distribution circuit in the vicinity of George Avenue and Richard Avenue, Sanger, in response to an outage.  The responding Troubleman arrived on scene and found 3 of 3 fuses blown at FUCO D5528.  During patrol the Troubleman found a burned pole at SAP ID 100817188.  The pole burned at location where the top bolt for the transformer mounting bracket was attached.  The pole burned through, causing the primary crossarm and pole top to fall into the underbuilt secondary.  Initial analysis indicates tracking caused the ignition.  The fire was contained to the pole and crossarm and was self-extinguished.  A PG&amp;E crew replaced the pole, primary crossarm, secondary crossarm, and transformer on October 9, 2021. "/>
    <s v="PG&amp;E"/>
    <s v="Other"/>
    <s v="Pole "/>
    <s v="D"/>
    <s v="D"/>
    <s v="Structure-PG&amp;E only"/>
    <m/>
    <m/>
    <m/>
    <m/>
    <m/>
    <s v="Contamination"/>
    <s v="Contamination"/>
    <s v="Tracking"/>
    <s v="Y"/>
    <s v="Overhead"/>
    <x v="0"/>
    <s v="Pole"/>
    <s v="Pole, Crossarm, Insulator, Cut Outs, Transformer"/>
    <n v="100817188"/>
    <s v=" "/>
    <x v="0"/>
    <n v="36.6960531565"/>
    <n v="-119.5681100959"/>
    <s v="Fresno"/>
    <s v="SANGER 1116"/>
    <n v="12000"/>
    <s v="SANGER 1116/2"/>
    <x v="0"/>
    <s v="Self-Extinguished"/>
    <s v="Urban"/>
    <s v="Grass Fuel Model"/>
    <s v="Grass"/>
    <s v="N"/>
    <m/>
    <m/>
    <m/>
    <m/>
    <s v="Pending Data"/>
    <s v="Pending Data"/>
    <s v="Pending Data"/>
    <s v="Pending Data"/>
    <s v="2021-12-21"/>
    <m/>
    <m/>
    <m/>
    <m/>
    <m/>
    <m/>
    <m/>
    <m/>
    <m/>
    <m/>
    <m/>
    <m/>
    <m/>
    <m/>
    <m/>
    <m/>
    <m/>
    <m/>
    <m/>
    <s v=" "/>
    <s v="FRESNO"/>
    <s v="FRESNO 14 SANGER"/>
    <s v="09:31:00"/>
    <n v="44477"/>
    <s v="1490029"/>
    <s v="T005415145"/>
    <s v="1409"/>
    <s v="GEORGE AVE"/>
    <s v="SANGER"/>
    <n v="36.70776"/>
    <n v="-119.611"/>
    <s v="L1F9"/>
    <s v="FULL, LARAMIE"/>
    <s v="25235"/>
    <m/>
    <n v="9002"/>
    <m/>
    <s v="Field Remarks: found pole burnt in half isolated, called for crew and sent ec tag ; Dispatcher Remarks: nan; Office Remarks: SMART MTR AUTO-GENERATED TAG "/>
    <m/>
    <m/>
    <m/>
    <m/>
    <m/>
    <m/>
    <m/>
    <m/>
    <s v=" "/>
    <m/>
    <m/>
    <m/>
    <m/>
    <m/>
    <m/>
    <m/>
    <m/>
    <m/>
    <m/>
    <m/>
    <m/>
    <m/>
    <m/>
    <m/>
    <m/>
    <m/>
    <m/>
    <m/>
    <m/>
    <m/>
    <s v="OVERHEAD"/>
    <s v="POLE-WOOD"/>
    <m/>
    <m/>
    <m/>
    <m/>
    <m/>
    <m/>
    <m/>
    <m/>
    <m/>
    <m/>
    <m/>
    <m/>
    <m/>
    <m/>
    <m/>
    <m/>
    <m/>
    <m/>
    <m/>
    <m/>
    <m/>
    <m/>
    <m/>
    <m/>
    <m/>
    <m/>
    <m/>
    <m/>
    <m/>
    <m/>
    <m/>
    <m/>
    <m/>
    <m/>
    <m/>
    <m/>
    <m/>
    <m/>
    <m/>
    <m/>
    <m/>
    <m/>
    <m/>
    <m/>
    <m/>
    <m/>
    <m/>
    <m/>
    <m/>
  </r>
  <r>
    <n v="2273"/>
    <s v="DJPK"/>
    <s v="3 - QC Complete"/>
    <n v="44585"/>
    <n v="44617"/>
    <s v="pole fire; failed circuit breaker 1110/2"/>
    <s v="\\fxshare-nas05\quotashare-fs01\ESA\5 - Ignition Tracking\2021_Ignition_QC_Folders\20211008_1489988_nan_nan_T005415019"/>
    <s v=" "/>
    <s v="Y "/>
    <s v="DJPK"/>
    <s v="Updated Outage Time; Updated OIS #'s; Updated ILIS; Updated FAS #'s; 01/24/22  TLAL - Missed Ignition Status Updated"/>
    <n v="44585"/>
    <m/>
    <s v="Not In Scope"/>
    <m/>
    <m/>
    <m/>
    <m/>
    <m/>
    <m/>
    <m/>
    <m/>
    <m/>
    <m/>
    <m/>
    <m/>
    <m/>
    <m/>
    <m/>
    <m/>
    <m/>
    <m/>
    <m/>
    <m/>
    <m/>
    <m/>
    <m/>
    <m/>
    <m/>
    <m/>
    <m/>
    <m/>
    <m/>
    <m/>
    <m/>
    <m/>
    <s v="N"/>
    <m/>
    <m/>
    <m/>
    <m/>
    <m/>
    <m/>
    <s v="Y"/>
    <n v="44581"/>
    <n v="44585"/>
    <s v="NDS5"/>
    <s v="Nick Starkey, (209) 446-0603"/>
    <s v="Spoke to T-man, Nick Starkey.  He stated that pole was intact but smoldering when he arrived on scene.  As he awaited the fire department response the top of the pole failed at the primary crossarm attachment to the pole causing the primary to fall into the secondary.  He believes that ignition was caused by tracking.  "/>
    <m/>
    <s v=" "/>
    <x v="78"/>
    <s v="08:48:00"/>
    <n v="44477"/>
    <s v="09:44:00"/>
    <s v="FAS"/>
    <s v="N"/>
    <s v="N"/>
    <n v="1489988"/>
    <s v="21-0127719.1, 21-0127719.2"/>
    <s v=" "/>
    <s v="T005415019, T005415004"/>
    <n v="122167793"/>
    <m/>
    <m/>
    <m/>
    <s v=" "/>
    <x v="0"/>
    <x v="0"/>
    <s v="N"/>
    <s v="N"/>
    <s v="N"/>
    <s v="On October 8, 2021, at 09:44 hours, a PG&amp;E Troubleman was dispatched to the Manchester 1110 12kV distribution circuit in the vicinity of E. Pontiac Way and N. 4th Street, Fresno, in response to a pole fire.  The responding Troubleman found SAP ID 100867613 smoldering at the location of the primary crossarm attachment.  The pole was still intact, and the conductors were still energized when he arrived.  As the Troubleman was awaiting response from the City of Fresno Fire Department the pole broke off near the primary crossarm attachment, causing the primary conductors to fall into the underbuilt secondary conductors.  The resultant line fault caused CB1110/2 to open.  Initial analysis indicates tracking caused the ignition.  The ensuing fire was contained to the pole and crossarm and was extinguished by the City of Fresno Fire Department.  A PG&amp;E Crew replaced the pole and crossarm October 9, 2021.  "/>
    <s v="PG&amp;E"/>
    <s v="Other"/>
    <s v="Pole "/>
    <s v="D"/>
    <s v="D"/>
    <s v="Structure-PG&amp;E only"/>
    <m/>
    <m/>
    <m/>
    <m/>
    <m/>
    <s v="Contamination"/>
    <s v="Contamination"/>
    <s v="Tracking"/>
    <s v="Y"/>
    <s v="Overhead"/>
    <x v="0"/>
    <s v="Pole"/>
    <s v="Pole, Crossarm"/>
    <n v="100867613"/>
    <s v=" "/>
    <x v="0"/>
    <n v="36.790641166599997"/>
    <n v="-119.76750206289999"/>
    <s v="Fresno"/>
    <s v="MANCHESTER 1110"/>
    <n v="12000"/>
    <s v="MANCHESTER 1110/2"/>
    <x v="0"/>
    <s v="City of Fresno FD"/>
    <s v="Urban"/>
    <s v="Grass Fuel Model"/>
    <s v="Grass"/>
    <m/>
    <m/>
    <m/>
    <m/>
    <m/>
    <s v="Pending Data"/>
    <s v="Pending Data"/>
    <s v="Pending Data"/>
    <s v="Pending Data"/>
    <s v="2021-12-21"/>
    <m/>
    <m/>
    <m/>
    <m/>
    <m/>
    <m/>
    <m/>
    <m/>
    <m/>
    <m/>
    <m/>
    <m/>
    <m/>
    <m/>
    <m/>
    <m/>
    <m/>
    <m/>
    <m/>
    <s v=" "/>
    <s v="FRESNO"/>
    <s v="FRESNO 08"/>
    <s v="08:48:00"/>
    <n v="44477"/>
    <s v="1489988"/>
    <s v="T005415019"/>
    <s v="4023"/>
    <s v="N 4TH ST"/>
    <s v="FRESNO"/>
    <n v="36.788319999999999"/>
    <n v="-119.78801"/>
    <s v="NDS5"/>
    <s v="STARKEY, NICK"/>
    <s v="25392"/>
    <m/>
    <n v="9002"/>
    <m/>
    <s v="Field Remarks: Broken pole, crew to replace, M&amp;C notified, USA on ground ; Dispatcher Remarks: nan; Office Remarks: AXS-DOG IN BACKYARD XSTR-ASHLAND PWR-Y POLE CURRENTLY ON FIRE IN THE BACKYARD FD BEEN OUT UNABLE TO PUT FIRE OUT "/>
    <m/>
    <m/>
    <m/>
    <m/>
    <m/>
    <m/>
    <m/>
    <m/>
    <s v=" "/>
    <m/>
    <m/>
    <m/>
    <m/>
    <m/>
    <m/>
    <m/>
    <m/>
    <m/>
    <m/>
    <m/>
    <m/>
    <m/>
    <m/>
    <m/>
    <m/>
    <m/>
    <m/>
    <m/>
    <m/>
    <m/>
    <s v="FIRE, POLE"/>
    <s v="POLE-WOOD"/>
    <m/>
    <m/>
    <m/>
    <m/>
    <m/>
    <m/>
    <m/>
    <m/>
    <m/>
    <m/>
    <m/>
    <m/>
    <m/>
    <m/>
    <m/>
    <m/>
    <m/>
    <m/>
    <m/>
    <m/>
    <m/>
    <m/>
    <m/>
    <m/>
    <m/>
    <m/>
    <m/>
    <m/>
    <m/>
    <m/>
    <m/>
    <m/>
    <m/>
    <m/>
    <m/>
    <m/>
    <m/>
    <m/>
    <m/>
    <m/>
    <m/>
    <m/>
    <m/>
    <m/>
    <m/>
    <m/>
    <m/>
    <m/>
    <m/>
  </r>
  <r>
    <n v="2272"/>
    <s v="DJPK"/>
    <s v="3 - QC Complete"/>
    <n v="44582"/>
    <n v="44617"/>
    <s v="pole fire; failed fuse 6679F"/>
    <s v="\\fxshare-nas05\quotashare-fs01\ESA\5 - Ignition Tracking\2021_Ignition_QC_Folders\20211008_1490832_nan_nan_T005415781"/>
    <s v=" "/>
    <s v="Y"/>
    <s v="DJPK"/>
    <s v="Updated Outage Time; Updated Primary/Secondary; Updated Fire Lat/Long"/>
    <n v="44582"/>
    <m/>
    <s v="Not In Scope"/>
    <m/>
    <m/>
    <m/>
    <m/>
    <m/>
    <m/>
    <m/>
    <m/>
    <m/>
    <m/>
    <m/>
    <m/>
    <m/>
    <m/>
    <m/>
    <m/>
    <m/>
    <m/>
    <m/>
    <m/>
    <m/>
    <m/>
    <m/>
    <m/>
    <m/>
    <m/>
    <m/>
    <m/>
    <m/>
    <m/>
    <m/>
    <m/>
    <s v="N"/>
    <m/>
    <m/>
    <m/>
    <m/>
    <m/>
    <m/>
    <s v="Y"/>
    <n v="44581"/>
    <n v="44581"/>
    <s v="JMRY"/>
    <s v="James Rogers, (559) 240-4392"/>
    <s v="Spoke to T-man, James Rogers.  Confirmed fire at crossarm connection to pole.  He believes tracking caused the ignition. "/>
    <m/>
    <s v=" "/>
    <x v="78"/>
    <s v="07:43:00"/>
    <n v="44477"/>
    <s v="20:22:00"/>
    <s v="FAS"/>
    <s v="Y"/>
    <s v="N"/>
    <n v="1490832"/>
    <s v="21-0128063"/>
    <m/>
    <s v="T005415781"/>
    <n v="122170461"/>
    <m/>
    <m/>
    <m/>
    <s v=" "/>
    <x v="0"/>
    <x v="0"/>
    <s v="N"/>
    <s v="N"/>
    <s v="N"/>
    <s v="On October 8, 2021 at 20:22 hours, a PG&amp;E Troubleman was dispatched to the Caruthers 1104 12kV distribution circuit in the vicinity of S. Marks Avenue and W. Rose Avenue, Caruthers in response to an outage.  The responding Troubleman arrived on scene and found Fuse 6679F opened.  During patrol the Troubleman found a burnt primary crossarm attached to SAP ID 100708787.  The crossarm burned at the through-bolt connection to the pole.  Initial analysis indicates tracking caused the ignition.  The fire was contained to the crossarm and self-extinguished.  A PG&amp;E crew replaced the crossarm on October 9, 2021.  "/>
    <s v="PG&amp;E"/>
    <s v="Other"/>
    <m/>
    <s v="D"/>
    <s v="D"/>
    <s v="Structure-PG&amp;E only"/>
    <m/>
    <m/>
    <m/>
    <m/>
    <m/>
    <s v="Contamination"/>
    <s v="Contamination"/>
    <s v="Tracking"/>
    <s v="Y"/>
    <s v="Overhead"/>
    <x v="0"/>
    <s v="Crossarm"/>
    <s v="Crossarm"/>
    <n v="100708787"/>
    <s v=" "/>
    <x v="0"/>
    <n v="36.568825510000003"/>
    <n v="-119.84514660000001"/>
    <s v="Fresno"/>
    <s v="CARUTHERS 1104"/>
    <n v="12000"/>
    <s v="CARUTHERS 110478636"/>
    <x v="0"/>
    <s v="Self-Extinguished"/>
    <s v="Agriculture"/>
    <s v="Brush fuel model"/>
    <s v="Fruit Trees"/>
    <m/>
    <m/>
    <m/>
    <m/>
    <m/>
    <s v="Pending Data"/>
    <s v="Pending Data"/>
    <s v="Pending Data"/>
    <s v="Pending Data"/>
    <s v="2021-12-21"/>
    <m/>
    <m/>
    <m/>
    <m/>
    <m/>
    <m/>
    <m/>
    <m/>
    <m/>
    <m/>
    <m/>
    <m/>
    <m/>
    <m/>
    <m/>
    <m/>
    <m/>
    <m/>
    <m/>
    <s v=" "/>
    <s v="FRESNO"/>
    <s v="SELMA  02"/>
    <s v="19:43:00"/>
    <n v="44477"/>
    <s v="1490832"/>
    <s v="T005415781"/>
    <m/>
    <s v="NW NW SW 6 16 20"/>
    <s v="CARUTHERS"/>
    <n v="36.563560000000003"/>
    <n v="-119.84509"/>
    <s v="JMRY"/>
    <s v="ROGERS, JAMES"/>
    <s v="252371104"/>
    <m/>
    <n v="9002"/>
    <m/>
    <s v="Field Remarks: BURNT CROSSARM CREW TO REPLACE ; Dispatcher Remarks: nan; Office Remarks: SMART MTR AUTO-GENERATED TAG "/>
    <m/>
    <m/>
    <m/>
    <m/>
    <m/>
    <m/>
    <m/>
    <m/>
    <s v=" "/>
    <m/>
    <m/>
    <m/>
    <m/>
    <m/>
    <m/>
    <m/>
    <m/>
    <m/>
    <m/>
    <m/>
    <m/>
    <m/>
    <m/>
    <m/>
    <m/>
    <m/>
    <m/>
    <m/>
    <m/>
    <m/>
    <s v="FIRE, POLE"/>
    <s v="CROSSARM, WOOD"/>
    <m/>
    <m/>
    <m/>
    <m/>
    <m/>
    <m/>
    <m/>
    <m/>
    <m/>
    <m/>
    <m/>
    <m/>
    <m/>
    <m/>
    <m/>
    <m/>
    <m/>
    <m/>
    <m/>
    <m/>
    <m/>
    <m/>
    <m/>
    <m/>
    <m/>
    <m/>
    <m/>
    <m/>
    <m/>
    <m/>
    <m/>
    <m/>
    <m/>
    <m/>
    <m/>
    <m/>
    <m/>
    <m/>
    <m/>
    <m/>
    <m/>
    <m/>
    <m/>
    <m/>
    <m/>
    <m/>
    <m/>
    <m/>
    <m/>
  </r>
  <r>
    <n v="2271"/>
    <s v="DJPK"/>
    <s v="3 - QC Complete"/>
    <n v="44581"/>
    <n v="44617"/>
    <s v="pothead on fire; D1175"/>
    <s v="\\fxshare-nas05\quotashare-fs01\ESA\5 - Ignition Tracking\2021_Ignition_QC_Folders\20211008_1489961_nan_nan_T005414904"/>
    <s v=" "/>
    <s v="Y "/>
    <s v="DJPK"/>
    <s v="Updated Outage Time; Updated Missed Ignition   "/>
    <n v="44581"/>
    <m/>
    <s v="Not In Scope"/>
    <m/>
    <m/>
    <m/>
    <m/>
    <m/>
    <m/>
    <m/>
    <m/>
    <m/>
    <m/>
    <m/>
    <m/>
    <m/>
    <m/>
    <m/>
    <m/>
    <m/>
    <m/>
    <m/>
    <m/>
    <m/>
    <m/>
    <m/>
    <m/>
    <m/>
    <m/>
    <m/>
    <m/>
    <m/>
    <m/>
    <m/>
    <m/>
    <s v="N"/>
    <m/>
    <m/>
    <m/>
    <m/>
    <m/>
    <m/>
    <m/>
    <m/>
    <m/>
    <m/>
    <m/>
    <m/>
    <m/>
    <s v=" "/>
    <x v="78"/>
    <s v="07:38:00"/>
    <n v="44477"/>
    <s v="07:18:00"/>
    <s v="FAS"/>
    <s v="N"/>
    <s v="N"/>
    <n v="1489961"/>
    <s v="21-0127893.1"/>
    <m/>
    <s v="T005414904"/>
    <n v="122169901"/>
    <m/>
    <m/>
    <m/>
    <s v=" "/>
    <x v="0"/>
    <x v="1"/>
    <s v="N"/>
    <s v="N"/>
    <s v="N"/>
    <s v="No Fire. On October 8, 2021, at 07:18 hours, a PG&amp;E Troubleman was dispatched to the Manchester 1111 distribution circuit in the vicinity of N. 1st Street and E. Santa Ana Avenue, Fresno, in response to an outage.  The responding Troubleman arrived at the scene and found that the outage was caused by a failed pothead for the distribution riser conductors located at SAP ID 100840860.  No fire resulted from the incident.  A PG&amp;E crew replaced the damaged pothead and power was restored. "/>
    <s v="PG&amp;E"/>
    <m/>
    <m/>
    <m/>
    <m/>
    <s v="No Fire"/>
    <m/>
    <m/>
    <m/>
    <m/>
    <m/>
    <s v="No Fire"/>
    <m/>
    <m/>
    <m/>
    <s v="Overhead"/>
    <x v="1"/>
    <s v="Pothead"/>
    <m/>
    <m/>
    <s v=" "/>
    <x v="0"/>
    <n v="36.804920000000003"/>
    <n v="-119.77262"/>
    <s v="Fresno"/>
    <s v="MANCHESTER 1111"/>
    <n v="12000"/>
    <s v="MANCHESTER 1111/2"/>
    <x v="0"/>
    <s v="Unknown"/>
    <s v="Urban"/>
    <m/>
    <m/>
    <m/>
    <m/>
    <m/>
    <m/>
    <m/>
    <s v="Pending Data"/>
    <s v="Pending Data"/>
    <s v="Pending Data"/>
    <s v="Pending Data"/>
    <s v="2021-12-21"/>
    <m/>
    <m/>
    <m/>
    <m/>
    <m/>
    <m/>
    <m/>
    <m/>
    <m/>
    <m/>
    <m/>
    <m/>
    <m/>
    <m/>
    <m/>
    <m/>
    <m/>
    <m/>
    <m/>
    <s v=" "/>
    <s v="FRESNO"/>
    <s v="FRESNO 11"/>
    <s v="07:38:00"/>
    <n v="44477"/>
    <s v="1489961"/>
    <s v="T005414904"/>
    <s v="UNKNOWN"/>
    <s v=" 3114 E SANTA ANA AVE"/>
    <s v="FRESNO"/>
    <n v="36.804920000000003"/>
    <n v="-119.77262"/>
    <s v="NDS5"/>
    <s v="STARKEY, NICK"/>
    <s v="253921111"/>
    <m/>
    <n v="9002"/>
    <m/>
    <s v="Field Remarks: Pos #1 pothead burned/flashed @ D1175 , Crew to replace pot head, Crew to install cut out &amp; pothead bird guard, M&amp;C Notified ; Dispatcher Remarks: nan; Office Remarks: AXS-LOCKED GATE CUSTOMER HEARD EXPLOION/SIZZLN/LOOK LIKE WIRE IS ON FIRE "/>
    <m/>
    <m/>
    <m/>
    <m/>
    <m/>
    <m/>
    <m/>
    <m/>
    <s v=" "/>
    <m/>
    <m/>
    <m/>
    <m/>
    <m/>
    <m/>
    <m/>
    <m/>
    <m/>
    <m/>
    <m/>
    <m/>
    <m/>
    <m/>
    <m/>
    <m/>
    <m/>
    <m/>
    <m/>
    <m/>
    <m/>
    <s v="OVERHEAD"/>
    <s v="POTHEAD (RISER TERMINATION)"/>
    <m/>
    <m/>
    <m/>
    <m/>
    <m/>
    <m/>
    <m/>
    <m/>
    <m/>
    <m/>
    <m/>
    <m/>
    <m/>
    <m/>
    <m/>
    <m/>
    <m/>
    <m/>
    <m/>
    <m/>
    <m/>
    <m/>
    <m/>
    <m/>
    <m/>
    <m/>
    <m/>
    <m/>
    <m/>
    <m/>
    <m/>
    <m/>
    <m/>
    <m/>
    <m/>
    <m/>
    <m/>
    <m/>
    <m/>
    <m/>
    <m/>
    <m/>
    <m/>
    <m/>
    <m/>
    <m/>
    <m/>
    <m/>
    <m/>
  </r>
  <r>
    <n v="2270"/>
    <s v="DJPK"/>
    <s v="3 - QC Complete"/>
    <n v="44581"/>
    <n v="44617"/>
    <s v="pole fire; failed fuse S221"/>
    <s v="\\fxshare-nas05\quotashare-fs01\ESA\5 - Ignition Tracking\2021_Ignition_QC_Folders\20211008_1489908_nan_nan_T005414845"/>
    <s v=" "/>
    <s v="Y"/>
    <s v="DJPK"/>
    <s v="Updated Outage Time; Updated Materials at Origin; Updated Failure Sub-driver; Updated Fire Lat/Long.    "/>
    <n v="44581"/>
    <m/>
    <s v="Not In Scope"/>
    <m/>
    <m/>
    <m/>
    <m/>
    <m/>
    <m/>
    <m/>
    <m/>
    <m/>
    <m/>
    <m/>
    <m/>
    <m/>
    <m/>
    <m/>
    <m/>
    <m/>
    <m/>
    <m/>
    <m/>
    <m/>
    <m/>
    <m/>
    <m/>
    <m/>
    <m/>
    <m/>
    <m/>
    <m/>
    <m/>
    <m/>
    <m/>
    <s v="N"/>
    <m/>
    <m/>
    <m/>
    <m/>
    <m/>
    <m/>
    <s v="Y"/>
    <n v="44581"/>
    <n v="44581"/>
    <s v="DPA5"/>
    <s v="David Allen, (209) 681-3777"/>
    <s v="Spoke to T-man David Allen to discuss cause of incident.  I provided him a copy of the FAS tag and photos for his review.  He said could not recall incident.  Spoke to Jeffrey Jones (209-456-2165), Electric Crew Foreman for PG&amp;E crew that completed the repairs.  He confirmed that fire damage was related to tracking and confined to the top of the pole.  His crew shaved off top few inches of pole and re-framed with new crossarms and a new TX.  He confirmed that no fire supression was required."/>
    <m/>
    <s v=" "/>
    <x v="78"/>
    <s v="06:59:00"/>
    <n v="44477"/>
    <s v="06:41:00"/>
    <s v="FAS"/>
    <s v="Y"/>
    <s v="N"/>
    <n v="1489908"/>
    <s v="21-0127480"/>
    <m/>
    <s v="T005414845"/>
    <n v="122165968"/>
    <m/>
    <m/>
    <m/>
    <s v=" "/>
    <x v="0"/>
    <x v="0"/>
    <s v="N"/>
    <s v="N"/>
    <s v="N"/>
    <s v="On October 8, 2021, at 06:41 hours, a PG&amp;E Troubleman was dispatched to the Riverbank 1715 17kV distribution circuit in the vicinity of Sexton Road and Lone Oak Road, Escalon, in response to an outage.  Upon arrival the responding Troubleman found fuse S221 open.  During patrol the Troubleman found evidence of fire damage to SAP ID 102319397 that required the pole to be re-framed.   Initial analysis indicates that tracking caused the ignition.  The fire damage was contained to the top of the pole.  No fire suppression was required as the fire self-extinguished.  A PG&amp;E crew replaced the primary crossarm, fuse cutout crossarm, and 10kVA transformer on October 8, 2021. "/>
    <s v="PG&amp;E"/>
    <s v="Other"/>
    <s v="Pole "/>
    <s v="D"/>
    <s v="D"/>
    <s v="Structure-PG&amp;E only"/>
    <m/>
    <m/>
    <m/>
    <m/>
    <m/>
    <s v="Contamination"/>
    <s v="Contamination"/>
    <s v="Tracking"/>
    <s v="Y"/>
    <s v="Overhead"/>
    <x v="0"/>
    <s v="Pole"/>
    <s v="Crossarms, Transformer, FUCO's "/>
    <n v="102319397"/>
    <s v=" "/>
    <x v="0"/>
    <n v="37.769115829999997"/>
    <n v="-121.03295"/>
    <s v="San Joaquin"/>
    <s v="RIVERBANK 1715"/>
    <n v="17000"/>
    <s v="RIVERBANK 17159020"/>
    <x v="0"/>
    <s v="Unknown"/>
    <s v="Agriculture"/>
    <s v="Grass Fuel Model"/>
    <s v="Grass/Brush"/>
    <m/>
    <m/>
    <m/>
    <m/>
    <m/>
    <s v="Pending Data"/>
    <s v="Pending Data"/>
    <s v="Pending Data"/>
    <s v="Pending Data"/>
    <s v="2021-12-21"/>
    <m/>
    <m/>
    <m/>
    <m/>
    <m/>
    <m/>
    <m/>
    <m/>
    <m/>
    <m/>
    <m/>
    <m/>
    <m/>
    <m/>
    <m/>
    <m/>
    <m/>
    <m/>
    <m/>
    <s v=" "/>
    <s v="YOSEMITE"/>
    <s v="OAKDALE 01"/>
    <s v="06:59:00"/>
    <n v="44477"/>
    <s v="1489908"/>
    <s v="T005414845"/>
    <m/>
    <s v="SEXTON RD ES SO"/>
    <s v="ESCALON"/>
    <n v="37.757550000000002"/>
    <n v="-121.03273"/>
    <s v="DPA5"/>
    <s v="ALLEN, DAVID "/>
    <s v="163191715"/>
    <m/>
    <n v="9002"/>
    <m/>
    <s v="Field Remarks: need crew to reframe pole down 6ft, due to pole fire; Dispatcher Remarks: nan; Office Remarks: SMART MTR AUTO-GENERATED TAG "/>
    <m/>
    <m/>
    <m/>
    <m/>
    <m/>
    <m/>
    <m/>
    <m/>
    <s v=" "/>
    <m/>
    <m/>
    <m/>
    <m/>
    <m/>
    <m/>
    <m/>
    <m/>
    <m/>
    <m/>
    <m/>
    <m/>
    <m/>
    <m/>
    <m/>
    <m/>
    <m/>
    <m/>
    <m/>
    <m/>
    <m/>
    <s v="FIRE, FOREST/GRASS"/>
    <s v="POLE-WOOD"/>
    <m/>
    <m/>
    <m/>
    <m/>
    <m/>
    <m/>
    <m/>
    <m/>
    <m/>
    <m/>
    <m/>
    <m/>
    <m/>
    <m/>
    <m/>
    <m/>
    <m/>
    <m/>
    <m/>
    <m/>
    <m/>
    <m/>
    <m/>
    <m/>
    <m/>
    <m/>
    <m/>
    <m/>
    <m/>
    <m/>
    <m/>
    <m/>
    <m/>
    <m/>
    <m/>
    <m/>
    <m/>
    <m/>
    <m/>
    <m/>
    <m/>
    <m/>
    <m/>
    <m/>
    <m/>
    <m/>
    <m/>
    <m/>
    <m/>
  </r>
  <r>
    <n v="2269"/>
    <s v="DLY6"/>
    <s v="3 - QC Complete"/>
    <n v="44580"/>
    <n v="44617"/>
    <s v="pole fire; cause unknown as of 12/15/2021"/>
    <s v="\\fxshare-nas05\quotashare-fs01\ESA\5 - Ignition Tracking\2021_Ignition_QC_Folders\20211008_1489913_nan_nan_T005414830"/>
    <s v=" "/>
    <s v="Y"/>
    <s v="DLY6"/>
    <s v="UPDATED CREATE TIME "/>
    <n v="44580"/>
    <m/>
    <s v="Not In Scope"/>
    <m/>
    <m/>
    <m/>
    <m/>
    <m/>
    <m/>
    <m/>
    <m/>
    <m/>
    <m/>
    <m/>
    <m/>
    <m/>
    <m/>
    <m/>
    <m/>
    <m/>
    <m/>
    <m/>
    <m/>
    <m/>
    <m/>
    <m/>
    <m/>
    <m/>
    <m/>
    <m/>
    <m/>
    <m/>
    <m/>
    <m/>
    <m/>
    <s v="N"/>
    <m/>
    <m/>
    <m/>
    <m/>
    <m/>
    <m/>
    <s v="Y"/>
    <n v="44580"/>
    <n v="44580"/>
    <s v="D5BI"/>
    <s v="David Brown 661.529.8275"/>
    <s v="NO FIRE PALM FROND WAS ON CONDUCTOR, TMAN REMOVED "/>
    <m/>
    <s v=" "/>
    <x v="78"/>
    <s v="06:31:00"/>
    <n v="44477"/>
    <s v="06:32:00"/>
    <s v="FAS"/>
    <s v="N"/>
    <s v="N"/>
    <n v="1489913"/>
    <m/>
    <m/>
    <s v="T005414830"/>
    <m/>
    <m/>
    <m/>
    <m/>
    <s v=" "/>
    <x v="0"/>
    <x v="1"/>
    <s v="N"/>
    <s v="N"/>
    <s v="N"/>
    <s v="No fire.   According the technician who arrived onsite to standby there was no sign of active fire, or burned out fire at location.   Upon arrival, standby met the Troubleman who relieved standby they did not see anything related to an ignition, but did find a palm frond on the conductor which was removed."/>
    <s v="Not PG&amp;E"/>
    <m/>
    <m/>
    <m/>
    <m/>
    <s v="No Fire"/>
    <m/>
    <m/>
    <m/>
    <m/>
    <m/>
    <s v="No Fire"/>
    <m/>
    <m/>
    <m/>
    <s v="Overhead"/>
    <x v="1"/>
    <m/>
    <m/>
    <m/>
    <s v=" "/>
    <x v="0"/>
    <n v="36.699747481499998"/>
    <n v="-119.8087741845"/>
    <s v="Fresno"/>
    <s v="WEST FRESNO 1110"/>
    <n v="12000"/>
    <s v="WEST FRESNO 1110/2CB"/>
    <x v="0"/>
    <s v="City/County Fire Department"/>
    <s v="Urban"/>
    <m/>
    <m/>
    <m/>
    <m/>
    <m/>
    <m/>
    <m/>
    <s v="Pending Data"/>
    <s v="Pending Data"/>
    <s v="Pending Data"/>
    <s v="Pending Data"/>
    <s v="2021-12-21"/>
    <m/>
    <m/>
    <m/>
    <m/>
    <m/>
    <m/>
    <m/>
    <m/>
    <m/>
    <m/>
    <m/>
    <m/>
    <m/>
    <m/>
    <m/>
    <m/>
    <m/>
    <m/>
    <m/>
    <s v=" "/>
    <s v="FRESNO"/>
    <s v="FRESNO 01"/>
    <s v="06:32:00"/>
    <n v="44477"/>
    <s v="1489913"/>
    <s v="T005414830"/>
    <s v="2790"/>
    <s v="S WALNUT AVE"/>
    <s v="FRESNO"/>
    <n v="36.699740000000013"/>
    <n v="-119.80879"/>
    <s v="D5BI"/>
    <s v="BROWN, DAVID"/>
    <s v="253731110"/>
    <m/>
    <n v="930"/>
    <m/>
    <s v="Field Remarks: dissmised by tman upon arrival; Dispatcher Remarks: nan; Office Remarks: A:UNK;X:ANNADALE;R:ETA 559-294-6818, ARCING POWER POLE , POLE FIRE , XST ANNADALE STANDY BY UNK, FD ENRTE, PWR-Y "/>
    <m/>
    <m/>
    <m/>
    <m/>
    <m/>
    <m/>
    <m/>
    <m/>
    <s v=" "/>
    <m/>
    <m/>
    <m/>
    <m/>
    <m/>
    <m/>
    <m/>
    <m/>
    <m/>
    <m/>
    <m/>
    <m/>
    <m/>
    <m/>
    <m/>
    <m/>
    <m/>
    <m/>
    <m/>
    <m/>
    <m/>
    <m/>
    <m/>
    <m/>
    <m/>
    <m/>
    <m/>
    <m/>
    <m/>
    <m/>
    <m/>
    <m/>
    <m/>
    <m/>
    <m/>
    <m/>
    <m/>
    <m/>
    <m/>
    <m/>
    <m/>
    <m/>
    <m/>
    <m/>
    <m/>
    <m/>
    <m/>
    <m/>
    <m/>
    <m/>
    <m/>
    <m/>
    <m/>
    <m/>
    <m/>
    <m/>
    <m/>
    <m/>
    <m/>
    <m/>
    <m/>
    <m/>
    <m/>
    <m/>
    <m/>
    <m/>
    <m/>
    <m/>
    <m/>
    <m/>
    <m/>
    <m/>
  </r>
  <r>
    <n v="2268"/>
    <s v="DLY6"/>
    <s v="3 - QC Complete"/>
    <n v="44580"/>
    <n v="44617"/>
    <s v="pole fire; failed line recloser 4902"/>
    <s v="\\fxshare-nas05\quotashare-fs01\ESA\5 - Ignition Tracking\2021_Ignition_QC_Folders\20211008_1489870_nan_nan_T005414791"/>
    <s v=" "/>
    <s v="Y"/>
    <s v="DLY6"/>
    <s v="UPDATED OUTAGE TIME, LAT/LONG "/>
    <n v="44579"/>
    <m/>
    <s v="Not In Scope"/>
    <m/>
    <m/>
    <m/>
    <m/>
    <m/>
    <m/>
    <m/>
    <m/>
    <m/>
    <m/>
    <m/>
    <m/>
    <m/>
    <m/>
    <m/>
    <m/>
    <m/>
    <m/>
    <m/>
    <m/>
    <m/>
    <m/>
    <m/>
    <m/>
    <m/>
    <m/>
    <m/>
    <m/>
    <m/>
    <m/>
    <m/>
    <m/>
    <s v="N"/>
    <m/>
    <m/>
    <m/>
    <m/>
    <m/>
    <m/>
    <s v="N"/>
    <m/>
    <m/>
    <m/>
    <m/>
    <m/>
    <m/>
    <s v=" "/>
    <x v="78"/>
    <s v="04:47:00"/>
    <n v="44477"/>
    <s v="04:34:00"/>
    <s v="FAS"/>
    <s v="Y"/>
    <s v="N"/>
    <n v="1489870"/>
    <s v="21-0127466"/>
    <m/>
    <s v="T005414791"/>
    <n v="122166987"/>
    <m/>
    <m/>
    <m/>
    <s v=" "/>
    <x v="0"/>
    <x v="0"/>
    <s v="N"/>
    <s v="N"/>
    <s v="N"/>
    <s v=" On October 8, 2021 at 04:47 hours, a PG&amp;E Troubleman was dispatched to the Peabody 2107, a 12kV Distribution Circuit on Shiloh Road near Collinsville Road in Suisun City in response to an area outage.  Initial analysis indicates tracking caused the ignition.  Upon investigating the outage cause, the Troubleman located a pole fire.  The fire occurred at the hardware which mounts the cut out.  The fire caused the pole to burn and the top portion of the pole to break off.  This event lead to an area outage which impacted 226 customers.  The ensuing fire was contained to the pole and it is unknown who suppressed the ignition. A PG&amp;E Hired Contract Crew was onsite on October 8, 2021 and replaced the damaged pole."/>
    <s v="PG&amp;E"/>
    <s v="Other"/>
    <s v="POLE "/>
    <s v="D"/>
    <s v="D"/>
    <s v="Structure-PG&amp;E only"/>
    <s v="POLE FIRE "/>
    <m/>
    <m/>
    <m/>
    <m/>
    <s v="Equipment - PG&amp;E"/>
    <s v="All types of equipment / facility failure"/>
    <s v="Recloser failure"/>
    <s v="N"/>
    <s v="Overhead"/>
    <x v="0"/>
    <s v="Pole"/>
    <s v="Pole "/>
    <s v="Old Pole: 103700790, New Pole: 104085691"/>
    <s v=" "/>
    <x v="0"/>
    <n v="38.147223747200002"/>
    <n v="-121.87065303529999"/>
    <s v="Solano"/>
    <s v="PEABODY 2107"/>
    <n v="21000"/>
    <s v="PEABODY 21074902"/>
    <x v="0"/>
    <s v="Unknown"/>
    <s v="Herbaceous"/>
    <m/>
    <m/>
    <s v="N"/>
    <m/>
    <m/>
    <m/>
    <m/>
    <s v="Pending Data"/>
    <s v="Pending Data"/>
    <s v="Pending Data"/>
    <s v="Pending Data"/>
    <s v="2021-12-21"/>
    <m/>
    <m/>
    <m/>
    <m/>
    <m/>
    <m/>
    <m/>
    <m/>
    <m/>
    <m/>
    <m/>
    <m/>
    <m/>
    <m/>
    <m/>
    <m/>
    <m/>
    <m/>
    <m/>
    <s v=" "/>
    <s v="SACRAMENTO"/>
    <s v="VACAVILLE 05"/>
    <s v="04:47:00"/>
    <n v="44477"/>
    <s v="1489870"/>
    <s v="T005414791"/>
    <s v="2395"/>
    <s v="SHILOH RD"/>
    <s v="SUISUN CITY"/>
    <n v="38.241729999999997"/>
    <n v="-121.85561"/>
    <s v="ADS0"/>
    <s v="SANDERSON, ANDY"/>
    <s v="063642107"/>
    <m/>
    <n v="9002"/>
    <n v="1"/>
    <s v="Field Remarks: pole fire. neec crew to replace pole; Dispatcher Remarks: nan; Office Remarks: SMART MTR AUTO-GENERATED TAG "/>
    <m/>
    <m/>
    <m/>
    <m/>
    <m/>
    <m/>
    <m/>
    <m/>
    <s v=" "/>
    <m/>
    <m/>
    <m/>
    <m/>
    <m/>
    <m/>
    <m/>
    <m/>
    <m/>
    <m/>
    <m/>
    <m/>
    <m/>
    <m/>
    <m/>
    <m/>
    <m/>
    <m/>
    <m/>
    <m/>
    <m/>
    <s v="FIRE, POLE"/>
    <s v="POLE-WOOD"/>
    <m/>
    <m/>
    <m/>
    <m/>
    <m/>
    <m/>
    <m/>
    <m/>
    <m/>
    <m/>
    <m/>
    <m/>
    <m/>
    <m/>
    <m/>
    <m/>
    <m/>
    <m/>
    <m/>
    <m/>
    <m/>
    <m/>
    <m/>
    <m/>
    <m/>
    <m/>
    <m/>
    <m/>
    <m/>
    <m/>
    <m/>
    <m/>
    <m/>
    <m/>
    <m/>
    <m/>
    <m/>
    <m/>
    <m/>
    <m/>
    <m/>
    <m/>
    <m/>
    <m/>
    <m/>
    <m/>
    <m/>
    <m/>
    <m/>
  </r>
  <r>
    <n v="1743"/>
    <s v="DLY6"/>
    <s v="3 - QC Complete"/>
    <n v="44522"/>
    <n v="44617"/>
    <s v="Pole fire at structure 14/10 on the Kingsburg-Lemoore 70kV transmission circuit. Cause of the pole fire appears to be due to tracking. The ensuing fire was limited to PG&amp;E assets. This information is preliminary."/>
    <s v="\\fxshare-nas05\quotashare-fs01\ESA\5 - Ignition Tracking\2021_Ignition_QC_Folders\20211008_nan_nan_INT-15182_nan"/>
    <s v=" "/>
    <m/>
    <m/>
    <m/>
    <m/>
    <m/>
    <s v="Not In Scope"/>
    <m/>
    <m/>
    <m/>
    <m/>
    <m/>
    <m/>
    <m/>
    <m/>
    <m/>
    <m/>
    <m/>
    <m/>
    <m/>
    <m/>
    <m/>
    <m/>
    <m/>
    <m/>
    <m/>
    <m/>
    <m/>
    <m/>
    <m/>
    <m/>
    <m/>
    <m/>
    <m/>
    <m/>
    <m/>
    <m/>
    <m/>
    <m/>
    <m/>
    <m/>
    <m/>
    <m/>
    <m/>
    <m/>
    <m/>
    <m/>
    <m/>
    <m/>
    <m/>
    <m/>
    <m/>
    <m/>
    <s v=" "/>
    <x v="78"/>
    <s v="10:20:00"/>
    <m/>
    <m/>
    <s v="TOTL"/>
    <s v="N"/>
    <s v="N"/>
    <m/>
    <m/>
    <s v="INT-15182"/>
    <m/>
    <n v="122167673"/>
    <m/>
    <m/>
    <m/>
    <s v=" "/>
    <x v="0"/>
    <x v="0"/>
    <s v="N"/>
    <s v="N"/>
    <s v="N"/>
    <s v="On October 8, 2021 at 10:20 hours, PG&amp;E became aware that the Kingsburg-Lemoore, a 70 kV Transmission Circuit had been forced out of service.  On October 8, 2021 at 12:37 hours, a PG&amp;E Troubleman arrived to the  Kingsburg-Lemoore, 70 kV Transmission Circuit on North 11th Avenue near Lacey Boulevard in Hanford in response to an interruption of service due to a burning pole. Initial analysis indicates tracking caused the ignition.  The ignition began at the hardware which scorched the center of the pole causing the pole to break at the top. The ensuing fire was contained to the pole, and it is unknown who suppressed the fire.  A PG&amp;E Crew replaced the pole on October 8, 2021."/>
    <s v="PG&amp;E"/>
    <s v="Other"/>
    <s v="Pole"/>
    <s v="T"/>
    <s v="T"/>
    <s v="Structure-PG&amp;E only"/>
    <s v="Pole "/>
    <m/>
    <m/>
    <m/>
    <m/>
    <s v="Contamination"/>
    <s v="Contamination"/>
    <s v="Tracking"/>
    <s v="Y"/>
    <s v="Overhead"/>
    <x v="4"/>
    <s v="Pole"/>
    <s v="Pole "/>
    <m/>
    <s v=" "/>
    <x v="0"/>
    <n v="36.327328999999999"/>
    <n v="-119.65491"/>
    <s v="Kings"/>
    <s v="Kingsburg-Lemoore"/>
    <n v="70000"/>
    <m/>
    <x v="0"/>
    <s v="Unknown"/>
    <s v="Urban"/>
    <s v="Fire-resistive fuel bed"/>
    <s v="Sidewalk"/>
    <s v="N"/>
    <m/>
    <m/>
    <m/>
    <m/>
    <s v="N"/>
    <s v="N"/>
    <m/>
    <m/>
    <s v="2021-11-16"/>
    <m/>
    <m/>
    <m/>
    <m/>
    <m/>
    <m/>
    <m/>
    <m/>
    <m/>
    <m/>
    <m/>
    <m/>
    <m/>
    <m/>
    <m/>
    <m/>
    <m/>
    <m/>
    <m/>
    <m/>
    <s v="NORTH BAY"/>
    <m/>
    <m/>
    <m/>
    <m/>
    <m/>
    <m/>
    <m/>
    <m/>
    <m/>
    <m/>
    <m/>
    <m/>
    <m/>
    <m/>
    <m/>
    <m/>
    <m/>
    <m/>
    <m/>
    <m/>
    <m/>
    <m/>
    <m/>
    <m/>
    <m/>
    <m/>
    <m/>
    <m/>
    <m/>
    <m/>
    <m/>
    <m/>
    <m/>
    <m/>
    <m/>
    <m/>
    <m/>
    <m/>
    <m/>
    <m/>
    <m/>
    <m/>
    <m/>
    <m/>
    <m/>
    <m/>
    <m/>
    <m/>
    <m/>
    <m/>
    <s v=" "/>
    <m/>
    <m/>
    <m/>
    <m/>
    <m/>
    <m/>
    <m/>
    <m/>
    <m/>
    <m/>
    <m/>
    <m/>
    <m/>
    <m/>
    <m/>
    <m/>
    <m/>
    <m/>
    <m/>
    <m/>
    <m/>
    <m/>
    <m/>
    <m/>
    <m/>
    <m/>
    <m/>
    <m/>
    <m/>
    <m/>
    <m/>
    <m/>
    <m/>
    <m/>
    <m/>
    <m/>
    <m/>
    <m/>
    <m/>
    <m/>
    <m/>
    <m/>
    <m/>
    <m/>
    <m/>
    <m/>
    <m/>
  </r>
  <r>
    <n v="1742"/>
    <s v="DLY6"/>
    <s v="3 - QC Complete"/>
    <n v="44522"/>
    <n v="44617"/>
    <s v="Pole fire, storm rain was observed in the area. Potential cause could be due to tracking. The ensuing fire was limited to PG&amp;E assets. This information is preliminary."/>
    <s v="\\fxshare-nas05\quotashare-fs01\ESA\5 - Ignition Tracking\2021_Ignition_QC_Folders\20211008_1490859_nan_nan_T005415832"/>
    <s v=" "/>
    <s v="Y"/>
    <s v="MXX7/DLY6"/>
    <s v="Changed fire lat/long to pole's coordinates. UPDATED OUTAGE TIME "/>
    <n v="44522"/>
    <m/>
    <s v="Not In Scope"/>
    <m/>
    <m/>
    <m/>
    <m/>
    <m/>
    <m/>
    <m/>
    <m/>
    <m/>
    <m/>
    <m/>
    <m/>
    <m/>
    <m/>
    <m/>
    <m/>
    <m/>
    <m/>
    <m/>
    <m/>
    <m/>
    <m/>
    <m/>
    <m/>
    <m/>
    <m/>
    <m/>
    <m/>
    <m/>
    <m/>
    <m/>
    <m/>
    <s v="N"/>
    <m/>
    <m/>
    <m/>
    <m/>
    <m/>
    <m/>
    <s v="N"/>
    <m/>
    <m/>
    <m/>
    <m/>
    <m/>
    <m/>
    <s v=" "/>
    <x v="78"/>
    <s v="21:56:00"/>
    <n v="44477"/>
    <s v="21:54:00"/>
    <s v="FAS"/>
    <s v="N"/>
    <s v="N"/>
    <n v="1490859"/>
    <m/>
    <m/>
    <s v="T005415832"/>
    <n v="122170566"/>
    <m/>
    <m/>
    <m/>
    <s v=" "/>
    <x v="0"/>
    <x v="0"/>
    <s v="N"/>
    <s v="N"/>
    <s v="N"/>
    <s v="On October 8, 2021 at 21:56 hours, a PG&amp;E Troubleman was dispatched to the Kerman 1101, a 12kV Distribution Circuit on North Pole Ave, near West McKenzie Ave in Fresno in response to a customer outage . Initial analysis indicates tracking caused the ignition. Upon arrival the PG&amp;E troubleman found the slack had burnt on a dead end pole.  As a result of this incident, one customer experienced a power disruption. The ensuing fire was contained to the pole and the fire was suppressed by the employee. A PG&amp;E Hired Contract Crew replaced the pole, and crossarm on October 9, 2021."/>
    <s v="PG&amp;E"/>
    <s v="Other"/>
    <s v="Pole"/>
    <s v="D"/>
    <s v="D"/>
    <s v="Structure-PG&amp;E only"/>
    <s v="Found burnt slack"/>
    <m/>
    <m/>
    <m/>
    <m/>
    <s v="Contamination"/>
    <s v="Contamination"/>
    <s v="Tracking"/>
    <s v="N"/>
    <s v="Overhead"/>
    <x v="0"/>
    <s v="Pole"/>
    <s v="Pole, Crossarm, Hardware"/>
    <n v="100630538"/>
    <s v=" "/>
    <x v="0"/>
    <n v="36.743855699999997"/>
    <n v="-119.8895301"/>
    <s v="Fresno"/>
    <s v="KERMAN 1101"/>
    <n v="12000"/>
    <s v=" KERMAN 110194216 "/>
    <x v="0"/>
    <s v="Employee"/>
    <s v="Agriculture"/>
    <s v="Fire-resistive fuel bed"/>
    <s v="Dirt, Ag Field "/>
    <s v="N"/>
    <m/>
    <m/>
    <m/>
    <m/>
    <s v="N"/>
    <s v="N"/>
    <m/>
    <m/>
    <s v="2021-11-16"/>
    <m/>
    <m/>
    <m/>
    <m/>
    <m/>
    <m/>
    <m/>
    <m/>
    <m/>
    <m/>
    <m/>
    <m/>
    <m/>
    <m/>
    <m/>
    <m/>
    <m/>
    <m/>
    <m/>
    <s v=" "/>
    <s v="EAST BAY"/>
    <s v="FRESNO 07"/>
    <s v="21:56:00"/>
    <n v="44477"/>
    <n v="1490859"/>
    <s v="T005415832"/>
    <n v="5621"/>
    <s v="W MCKENZIE AVE # H"/>
    <s v="FRESNO"/>
    <n v="36"/>
    <n v="-119.89847"/>
    <s v="F4TMKBG"/>
    <s v="BISSELL, MIKE"/>
    <s v="252711101"/>
    <s v="20211008 23:33"/>
    <n v="9002"/>
    <s v="1"/>
    <s v="found burnt slack DE pole just north of canal on polk, made safe sent tag, called for crew"/>
    <s v="Y"/>
    <m/>
    <m/>
    <m/>
    <s v="36.347819"/>
    <s v="-119.889546"/>
    <m/>
    <m/>
    <m/>
    <s v="N"/>
    <s v="Y"/>
    <m/>
    <s v="Storm Rain"/>
    <m/>
    <s v="PGE&amp;E-Owned Structure/Equipment"/>
    <m/>
    <s v="Light"/>
    <m/>
    <s v="PG&amp;E Equipment"/>
    <m/>
    <s v="Structure Only"/>
    <m/>
    <s v="Employee"/>
    <m/>
    <s v="Overhead"/>
    <m/>
    <s v="N"/>
    <m/>
    <m/>
    <m/>
    <s v="FIRE, POLE"/>
    <s v="POLE-WOOD"/>
    <s v="N"/>
    <s v=" "/>
    <m/>
    <m/>
    <m/>
    <m/>
    <m/>
    <m/>
    <m/>
    <m/>
    <m/>
    <m/>
    <m/>
    <m/>
    <m/>
    <m/>
    <m/>
    <m/>
    <m/>
    <m/>
    <m/>
    <m/>
    <m/>
    <m/>
    <m/>
    <m/>
    <m/>
    <m/>
    <m/>
    <m/>
    <m/>
    <m/>
    <m/>
    <m/>
    <m/>
    <m/>
    <m/>
    <m/>
    <m/>
    <m/>
    <m/>
    <m/>
    <m/>
    <m/>
    <m/>
    <m/>
    <m/>
    <m/>
    <m/>
  </r>
  <r>
    <n v="1741"/>
    <s v="MXX7"/>
    <s v="3 - QC Complete"/>
    <n v="44560"/>
    <n v="44617"/>
    <s v="Pole fire, storm rain was observed in the area. Potential cause could be due to tracking. The ensuing fire was limited to PG&amp;E assets. This information is preliminary."/>
    <s v="\\fxshare-nas05\quotashare-fs01\ESA\5 - Ignition Tracking\2021_Ignition_QC_Folders\20211008_1490468_21-0128059_nan_T005415768"/>
    <s v=" "/>
    <s v="Y"/>
    <s v="MXX7"/>
    <s v="Changed fire lat/long to pole's coordinates. Changed Outage Time to match Outage Start in FAS. "/>
    <n v="44560"/>
    <m/>
    <s v="Not In Scope"/>
    <m/>
    <m/>
    <m/>
    <m/>
    <m/>
    <m/>
    <m/>
    <m/>
    <m/>
    <m/>
    <m/>
    <m/>
    <m/>
    <m/>
    <m/>
    <m/>
    <m/>
    <m/>
    <m/>
    <m/>
    <m/>
    <m/>
    <m/>
    <m/>
    <m/>
    <m/>
    <m/>
    <m/>
    <m/>
    <m/>
    <m/>
    <m/>
    <m/>
    <m/>
    <m/>
    <m/>
    <m/>
    <m/>
    <m/>
    <m/>
    <m/>
    <m/>
    <m/>
    <m/>
    <m/>
    <m/>
    <s v=" "/>
    <x v="78"/>
    <s v="19:27:00"/>
    <n v="44477"/>
    <s v="11:38:00"/>
    <s v="FAS"/>
    <s v="N"/>
    <s v="N"/>
    <n v="1490468"/>
    <s v="21-0128059"/>
    <m/>
    <s v="T005415768"/>
    <s v="122170460, 122170379, 122170462"/>
    <m/>
    <m/>
    <s v="PG&amp;E_1741_Ignition_20211008_5.jpg"/>
    <s v=" "/>
    <x v="0"/>
    <x v="0"/>
    <s v="N"/>
    <s v="N"/>
    <s v="N"/>
    <s v="On October 8th, 2021 at 1927 hours, a PG&amp;E Troubleman was dispatched to the CALIFORNIA AVE 1113 12KV Distribution Circuit near S Parallel Ave in Fresno County in response to a fire. Initial analysis indicates tracking caused the ignition. There was a pole fire and the troubleman noted there was storm rain at the time (SAP # 100885958). The pole was burnt and the crossarm, hardware/framing, cutout, and lightning arrester were broken/damaged (SAP # 100885958). A connector/splice was also broken/damaged south of Ventura and east of Angus D451. Another cutout was flashed and a lightning arrester was broken/damaged (SAP # 100885955). The ensuing fire was limited to PG&amp;E assets only and was suppressed by Fresno FD. Contractor replaced the pole, crossarm, hardware/framing, cutout, lightning arrester, and connector/splice on October 9th, 2021. Another contractor replaced the other damaged cutout and lightning arrester on October 9th, 2021. This information is preliminary."/>
    <s v="PG&amp;E"/>
    <s v="Other"/>
    <s v="Pole"/>
    <s v="D"/>
    <s v="D"/>
    <s v="Structure-PG&amp;E only"/>
    <m/>
    <m/>
    <m/>
    <m/>
    <m/>
    <s v="Contamination"/>
    <s v="Contamination"/>
    <s v="Tracking"/>
    <s v="Y"/>
    <s v="Overhead"/>
    <x v="0"/>
    <s v="Pole"/>
    <s v="Pole, Crossarm, Hardware/Framing, Cutout, Lightning Arrester, Connector/Splice"/>
    <n v="100885958"/>
    <s v=" "/>
    <x v="0"/>
    <n v="36.734930390000002"/>
    <n v="-119.7754186005"/>
    <s v="Fresno"/>
    <s v="CALIFORNIA AVE 1113"/>
    <n v="12000"/>
    <s v="CALIFORNIA AVE 1113CB"/>
    <x v="0"/>
    <s v="Fresno FD"/>
    <s v="Urban"/>
    <m/>
    <m/>
    <s v="N"/>
    <m/>
    <m/>
    <m/>
    <m/>
    <s v="N"/>
    <s v="N"/>
    <m/>
    <m/>
    <s v="2021-10-12"/>
    <m/>
    <m/>
    <m/>
    <m/>
    <m/>
    <m/>
    <m/>
    <m/>
    <m/>
    <m/>
    <m/>
    <m/>
    <m/>
    <m/>
    <m/>
    <m/>
    <m/>
    <m/>
    <m/>
    <s v="  "/>
    <s v="NORTH BAY"/>
    <s v="FRESNO 02"/>
    <s v="19:27"/>
    <n v="44477"/>
    <s v="1490468"/>
    <s v="T005415768"/>
    <n v="2902"/>
    <s v="E VENTURA AVE"/>
    <s v="FRESNO"/>
    <n v="36.735639999999997"/>
    <n v="-119.77618"/>
    <s v="F4TMKBG"/>
    <s v="BISSELL, MIKE"/>
    <n v="252281113"/>
    <s v="20211008 21:18"/>
    <n v="9110"/>
    <m/>
    <s v="Riser pole D4915 burned off, Cutout arrestors and pothead flashed at D451, made safe sent 3 tags and called for crew, Crew will have to stand cable off at 3-way switch 2895 to isolate D451 for repairs"/>
    <s v="Y"/>
    <m/>
    <m/>
    <m/>
    <n v="36.735537000000001"/>
    <n v="-119.776149"/>
    <m/>
    <s v="fresno fd"/>
    <m/>
    <s v="N"/>
    <s v="Y"/>
    <m/>
    <s v="Storm Rain"/>
    <m/>
    <s v="PGE&amp;E-Owned Structure/Equipment"/>
    <m/>
    <s v="Light"/>
    <m/>
    <s v="PG&amp;E Equipment"/>
    <m/>
    <s v="Structure Only"/>
    <m/>
    <s v="Fire Dept"/>
    <m/>
    <s v="Overhead"/>
    <m/>
    <s v="N"/>
    <m/>
    <m/>
    <m/>
    <s v="FIRE, POLE"/>
    <s v="POLE-WOOD"/>
    <s v="N"/>
    <s v="  "/>
    <s v="Unplanned"/>
    <s v="Fresno"/>
    <s v="Fresno"/>
    <s v="252281113, CALIFORNIA AVE-1113"/>
    <s v="21-0128059"/>
    <s v="Unplanned"/>
    <s v="Rain,Clear;32-90 F"/>
    <s v="12"/>
    <m/>
    <s v="YES"/>
    <s v="Line to Line"/>
    <s v="Sustained"/>
    <s v="No"/>
    <s v="D451"/>
    <s v="OH"/>
    <s v="Fuse"/>
    <s v="1490468"/>
    <s v="Pole-Wood, Burned/flashed"/>
    <m/>
    <s v="10/09/21 06:43"/>
    <m/>
    <s v="S/OF VENTURA E/OF ANGUS"/>
    <s v="D4915 &amp; D451"/>
    <m/>
    <s v="POLE FIRE@ D4915. D451- #1 CUT/OUT FLASHED &amp; DAMAGED ARRESTORS"/>
    <m/>
    <m/>
    <m/>
    <m/>
    <m/>
    <m/>
    <m/>
    <m/>
    <m/>
    <m/>
    <m/>
    <m/>
    <m/>
    <m/>
    <m/>
    <m/>
    <m/>
    <m/>
    <m/>
    <m/>
    <m/>
    <m/>
  </r>
  <r>
    <n v="1740"/>
    <s v="P4K5"/>
    <s v="3 - QC Complete"/>
    <n v="44595"/>
    <n v="44617"/>
    <s v="Pole fire, rain was observed in the area. Potential cause could be due to tracking. The ensuing fire was limited to PG&amp;E assets only. This information is preliminary."/>
    <s v="\\fxshare-nas05\quotashare-fs01\ESA\5 - Ignition Tracking\2021_Ignition_QC_Folders\20211008_nan_nan_nan_T005415741"/>
    <s v=" "/>
    <s v="Y"/>
    <s v="MXX7"/>
    <s v="Changed fire lat/long to pole's coordinates, changed the FAS tag number associated with the ignition"/>
    <n v="44478"/>
    <m/>
    <s v="Not In Scope"/>
    <m/>
    <m/>
    <m/>
    <m/>
    <m/>
    <m/>
    <m/>
    <m/>
    <m/>
    <m/>
    <m/>
    <m/>
    <m/>
    <m/>
    <m/>
    <m/>
    <m/>
    <m/>
    <m/>
    <m/>
    <m/>
    <m/>
    <m/>
    <m/>
    <m/>
    <m/>
    <m/>
    <m/>
    <m/>
    <m/>
    <m/>
    <m/>
    <m/>
    <m/>
    <m/>
    <m/>
    <m/>
    <m/>
    <m/>
    <m/>
    <m/>
    <m/>
    <m/>
    <m/>
    <m/>
    <m/>
    <s v=" "/>
    <x v="78"/>
    <s v="18:49:00"/>
    <m/>
    <m/>
    <s v="FAS"/>
    <s v="N"/>
    <s v="N"/>
    <s v="1490798"/>
    <s v="21-0128054.1(2 outages)"/>
    <m/>
    <s v="T005415785"/>
    <n v="122170376"/>
    <m/>
    <m/>
    <s v="PG&amp;E_1740_ignition_20211008_1.jpg"/>
    <s v=" "/>
    <x v="0"/>
    <x v="0"/>
    <s v="N"/>
    <s v="N"/>
    <s v="N"/>
    <s v="On Oct 8th, 2021 at 1946 hours, a PG&amp;E Troubleman was dispatched to the STONE CORRAL 1108 12kV Distribution Circuit on Road 108, 0.5 miles from 384 Avenue in response to a pole fire. Initial analysis indicates an tracking in the insulator caused the ignition. The ensuing fire was limited to the PG&amp;E structure in size and the fire was suppressed by a Tulare fire department. PG&amp;E crew replaced the pole, crossarm, cutout, hardware framing and insulator. This is preliminary. "/>
    <s v="PG&amp;E"/>
    <s v="Other"/>
    <s v="Pole"/>
    <s v="D"/>
    <s v="D"/>
    <s v="Structure-PG&amp;E only"/>
    <m/>
    <m/>
    <m/>
    <m/>
    <m/>
    <s v="Contamination"/>
    <s v="Contamination"/>
    <s v="Tracking"/>
    <s v="Y"/>
    <s v="Overhead"/>
    <x v="0"/>
    <s v="Pole"/>
    <s v="Pole, Crossarm, Cutout, hardware framing, Insulator"/>
    <n v="100725471"/>
    <s v=" "/>
    <x v="0"/>
    <n v="36.481813816699997"/>
    <n v="-119.3307777319"/>
    <s v="Tulare"/>
    <s v="STONE CORRAL 1108"/>
    <n v="12000"/>
    <s v="STONE CORRAL 110878844"/>
    <x v="0"/>
    <s v="Tulare county FD"/>
    <s v="Agriculture"/>
    <s v="Grass Fuel Model"/>
    <m/>
    <s v="N"/>
    <m/>
    <m/>
    <m/>
    <m/>
    <s v="N"/>
    <s v="N"/>
    <m/>
    <m/>
    <s v="2021-10-12"/>
    <m/>
    <m/>
    <m/>
    <m/>
    <m/>
    <m/>
    <m/>
    <m/>
    <m/>
    <m/>
    <m/>
    <m/>
    <m/>
    <m/>
    <m/>
    <m/>
    <m/>
    <m/>
    <m/>
    <s v="  "/>
    <s v="NORTH BAY"/>
    <s v="DINUBA 01"/>
    <s v="18:49"/>
    <n v="44477"/>
    <m/>
    <s v="T005415741"/>
    <s v="UNKNOWN"/>
    <s v="38129 ROAD108"/>
    <s v="CUTLER"/>
    <s v="00:00:00"/>
    <m/>
    <s v="F3TJTV3"/>
    <s v="VANDERSLIK, JUSTIN"/>
    <m/>
    <s v="20211008 20:03"/>
    <n v="9110"/>
    <m/>
    <s v="Pole fire running tag off OIS# 1490798"/>
    <s v="Y"/>
    <m/>
    <m/>
    <m/>
    <n v="36.482201000000003"/>
    <n v="-119.330889"/>
    <m/>
    <s v="Tulare county FD"/>
    <m/>
    <s v="N"/>
    <s v="Y"/>
    <m/>
    <s v="Rain"/>
    <m/>
    <s v="PGE&amp;E-Owned Structure/Equipment"/>
    <m/>
    <s v="Light"/>
    <m/>
    <s v="PG&amp;E Equipment"/>
    <m/>
    <s v="Structure Only"/>
    <m/>
    <s v="Fire Dept"/>
    <m/>
    <s v="Overhead"/>
    <m/>
    <s v="N"/>
    <m/>
    <m/>
    <m/>
    <s v="FIRE, POLE"/>
    <s v="POLE-WOOD"/>
    <s v="N"/>
    <s v="  "/>
    <m/>
    <m/>
    <m/>
    <m/>
    <m/>
    <m/>
    <m/>
    <m/>
    <m/>
    <m/>
    <m/>
    <m/>
    <m/>
    <m/>
    <m/>
    <m/>
    <m/>
    <m/>
    <m/>
    <m/>
    <m/>
    <m/>
    <m/>
    <m/>
    <m/>
    <m/>
    <m/>
    <m/>
    <m/>
    <m/>
    <m/>
    <m/>
    <m/>
    <m/>
    <m/>
    <m/>
    <m/>
    <m/>
    <m/>
    <m/>
    <m/>
    <m/>
    <m/>
    <m/>
    <m/>
    <m/>
    <m/>
  </r>
  <r>
    <n v="1739"/>
    <s v="MXX7"/>
    <s v="3 - QC Complete"/>
    <n v="44566"/>
    <n v="44617"/>
    <s v="Pole fire, storm was observed in the area. Potential cause could be due to tracking. The ensuing fire was limited to PG&amp;E assets only. This information is preliminary."/>
    <s v="\\fxshare-nas05\quotashare-fs01\ESA\5 - Ignition Tracking\2021_Ignition_QC_Folders\20211008_1490721_21-0128020_nan_T005415670"/>
    <s v=" "/>
    <s v="Y"/>
    <s v="MXX7"/>
    <s v="Changed Outage Time to match Outage Start in FAS."/>
    <n v="44566"/>
    <m/>
    <s v="Not In Scope"/>
    <m/>
    <m/>
    <m/>
    <m/>
    <m/>
    <m/>
    <m/>
    <m/>
    <m/>
    <m/>
    <m/>
    <m/>
    <m/>
    <m/>
    <m/>
    <m/>
    <m/>
    <m/>
    <m/>
    <m/>
    <m/>
    <m/>
    <m/>
    <m/>
    <m/>
    <m/>
    <m/>
    <m/>
    <m/>
    <m/>
    <m/>
    <m/>
    <m/>
    <m/>
    <m/>
    <m/>
    <m/>
    <m/>
    <m/>
    <m/>
    <m/>
    <m/>
    <m/>
    <m/>
    <m/>
    <m/>
    <s v=" "/>
    <x v="78"/>
    <s v="16:44:00"/>
    <n v="44477"/>
    <s v="16:40:00"/>
    <s v="FAS"/>
    <s v="N"/>
    <s v="N"/>
    <n v="1490721"/>
    <s v="21-0128020"/>
    <m/>
    <s v="T005415670"/>
    <n v="122170234"/>
    <m/>
    <m/>
    <s v="No photo"/>
    <s v=" "/>
    <x v="0"/>
    <x v="0"/>
    <s v="N"/>
    <s v="N"/>
    <s v="N"/>
    <s v="On October 8th, 2021 at 1644 hours, a PG&amp;E Troubleman was dispatched to the BARTON 1109 12KV Distribution Circuit on N Cedar Avenue in Fresno County in response to a fire. Initial analysis indicates tracking caused the ignition. It was raining and a pole was on fire. The pole was burnt and the transformer and crossarm were broken/damaged (SAP # 100811741). The ensuing fire was limited to PG&amp;E assets only and was suppressed by Fresno FD. Contractor replaced the pole, transformer, and crossarm on October 10th, 2021. This information is preliminary."/>
    <s v="PG&amp;E"/>
    <s v="Other"/>
    <s v="Pole"/>
    <s v="D"/>
    <s v="D"/>
    <s v="Structure-PG&amp;E only"/>
    <m/>
    <m/>
    <m/>
    <m/>
    <m/>
    <s v="Contamination"/>
    <s v="Contamination"/>
    <s v="Tracking"/>
    <s v="Y"/>
    <s v="Overhead"/>
    <x v="0"/>
    <s v="Pole"/>
    <s v="Pole, Transformer, Crossarm"/>
    <n v="100811741"/>
    <s v=" "/>
    <x v="0"/>
    <n v="36.780841000000002"/>
    <n v="-119.75377"/>
    <s v="Fresno"/>
    <s v="BARTON 1109"/>
    <n v="12000"/>
    <s v="BARTON 1109R3140"/>
    <x v="0"/>
    <s v="Fresno FD"/>
    <s v="Urban"/>
    <m/>
    <m/>
    <s v="N"/>
    <m/>
    <m/>
    <m/>
    <m/>
    <s v="N"/>
    <s v="N"/>
    <m/>
    <m/>
    <s v="2021-10-12"/>
    <m/>
    <m/>
    <m/>
    <m/>
    <m/>
    <m/>
    <m/>
    <m/>
    <m/>
    <m/>
    <m/>
    <m/>
    <m/>
    <m/>
    <m/>
    <m/>
    <m/>
    <m/>
    <m/>
    <s v="  "/>
    <s v="NORTH VALLEY"/>
    <s v="FRESNO 05"/>
    <s v="16:44"/>
    <n v="44477"/>
    <s v="1490721"/>
    <s v="T005415670"/>
    <s v="UNKNOWN"/>
    <s v="4400 BLOCK OF ANDREWS"/>
    <s v="FRESNO"/>
    <n v="36.780119999999997"/>
    <n v="-119.75032"/>
    <s v="F4TDXKG"/>
    <s v="KRUPENS, DOUG"/>
    <n v="253571109"/>
    <s v="20211008 18:28"/>
    <n v="9002"/>
    <m/>
    <s v="pole fire, made tag called for crew"/>
    <s v="Y"/>
    <m/>
    <m/>
    <m/>
    <n v="36.780841000000002"/>
    <n v="-119.75377"/>
    <m/>
    <s v="fresno fd"/>
    <n v="100811741"/>
    <s v="N"/>
    <s v="Y"/>
    <m/>
    <s v="Clear"/>
    <m/>
    <s v="PGE&amp;E-Owned Structure/Equipment"/>
    <m/>
    <s v="Calm"/>
    <m/>
    <s v="PG&amp;E Equipment"/>
    <m/>
    <s v="Structure Only"/>
    <m/>
    <s v="Fire Dept"/>
    <m/>
    <s v="Overhead"/>
    <m/>
    <s v="N"/>
    <m/>
    <m/>
    <m/>
    <s v="OVERHEAD"/>
    <s v="POLE-WOOD"/>
    <s v="N"/>
    <s v="  "/>
    <s v="Unplanned"/>
    <s v="Fresno"/>
    <s v="Fresno"/>
    <s v="253571109, BARTON-1109"/>
    <s v="21-0128020"/>
    <s v="Unplanned"/>
    <s v="Rain,Clear;32-90 F"/>
    <s v="55"/>
    <s v="8797"/>
    <s v="YES"/>
    <s v="Line to Line"/>
    <s v="Sustained"/>
    <s v="No"/>
    <s v="D9878"/>
    <s v="OH"/>
    <s v="Fuse"/>
    <s v="1490721"/>
    <s v="Pole-Wood, Broken, wire on ground"/>
    <m/>
    <m/>
    <m/>
    <s v="BARTON N/O SHIELDS"/>
    <s v="CGC# 417794552782"/>
    <m/>
    <s v="POLE FIRE @ CGC# 417794552782"/>
    <m/>
    <m/>
    <m/>
    <m/>
    <m/>
    <m/>
    <m/>
    <m/>
    <m/>
    <m/>
    <m/>
    <m/>
    <m/>
    <m/>
    <m/>
    <m/>
    <m/>
    <m/>
    <m/>
    <m/>
    <m/>
    <m/>
  </r>
  <r>
    <n v="1738"/>
    <s v="P4K5"/>
    <s v="3 - QC Complete"/>
    <n v="44596"/>
    <n v="44617"/>
    <s v="Pole top burnt, storm was observed in the area. Potential cause could be due to tracking. The ensuing fire was limited to PG&amp;E assets. This information is preliminary."/>
    <s v="\\fxshare-nas05\quotashare-fs01\ESA\5 - Ignition Tracking\2021_Ignition_QC_Folders\20211008_nan_nan_nan_7036801349"/>
    <s v=" "/>
    <s v="Y"/>
    <s v="P4K5"/>
    <s v="updated the create time "/>
    <n v="44596"/>
    <m/>
    <s v="Not In Scope"/>
    <m/>
    <m/>
    <m/>
    <m/>
    <m/>
    <m/>
    <m/>
    <m/>
    <m/>
    <m/>
    <m/>
    <m/>
    <m/>
    <m/>
    <m/>
    <m/>
    <m/>
    <m/>
    <m/>
    <m/>
    <m/>
    <m/>
    <m/>
    <m/>
    <m/>
    <m/>
    <m/>
    <m/>
    <m/>
    <m/>
    <m/>
    <m/>
    <m/>
    <m/>
    <m/>
    <m/>
    <m/>
    <m/>
    <m/>
    <m/>
    <m/>
    <m/>
    <m/>
    <m/>
    <m/>
    <m/>
    <s v=" "/>
    <x v="78"/>
    <s v="09:37:00"/>
    <m/>
    <m/>
    <s v="FAS"/>
    <s v="N"/>
    <s v="N"/>
    <s v="1490222"/>
    <s v="21-0127790"/>
    <m/>
    <s v="T005415173, T005415202, T005415278, T005415717, T005415769, T005416088, X316371796, X316371809, 7036801349"/>
    <s v="122168672"/>
    <m/>
    <m/>
    <s v="PG&amp;E_1738_Ignition_20211008_2.jpg"/>
    <s v=" "/>
    <x v="0"/>
    <x v="0"/>
    <s v="N"/>
    <s v="N"/>
    <s v="N"/>
    <s v="On Oct 08th, 2021 at 0937 hours, a PG&amp;E Troubleman was dispatched to the Rainbow 1106 12kV Distribution Circuit on N Zediker Avenue in response to a pole fire. Initial analysis indicates contamination on the lines caused tracking resulting in an ignition. The top of the pole broke and the transformer attached to the pole fell to the ground. The ensuing fire was limited to the PG&amp;E pole and the fire was suppressed by a fire department. PG&amp;E Crew replaced insulator, transformer, crossarm, pole and cutout and repaired the conductor. This is preliminary. "/>
    <s v="PG&amp;E"/>
    <s v="Other"/>
    <s v="Pole"/>
    <s v="D"/>
    <s v="D"/>
    <s v="Structure-PG&amp;E only"/>
    <s v="top of pole on fire"/>
    <m/>
    <m/>
    <m/>
    <m/>
    <s v="Contamination"/>
    <s v="Contamination"/>
    <s v="Tracking"/>
    <s v="Y"/>
    <s v="Padmounted"/>
    <x v="0"/>
    <s v="Pole"/>
    <s v="Pole, Crossarm, Insulator, Transformer, Conductor, cutout"/>
    <n v="100765004"/>
    <s v=" "/>
    <x v="0"/>
    <n v="36.761389200000004"/>
    <n v="-119.5198783"/>
    <s v="Fresno"/>
    <s v="RAINBOW 1106"/>
    <n v="12000"/>
    <s v="RAINBOW 1106R1440"/>
    <x v="0"/>
    <s v="Fire Dept"/>
    <s v="Agriculture"/>
    <s v="Grass Fuel Model"/>
    <m/>
    <s v="N"/>
    <m/>
    <m/>
    <m/>
    <m/>
    <s v="N"/>
    <s v="N"/>
    <m/>
    <m/>
    <s v="2021-10-12"/>
    <m/>
    <m/>
    <m/>
    <m/>
    <m/>
    <m/>
    <m/>
    <m/>
    <m/>
    <m/>
    <m/>
    <m/>
    <m/>
    <m/>
    <m/>
    <m/>
    <m/>
    <m/>
    <m/>
    <s v="  "/>
    <s v="SACRAMENTO"/>
    <s v="FRESNO 02"/>
    <s v="15:05"/>
    <n v="44477"/>
    <m/>
    <n v="7036801349"/>
    <n v="2902"/>
    <s v="E VENTURA AVE"/>
    <s v="FRESNO"/>
    <n v="36.735705995370367"/>
    <n v="-119.77668300000001"/>
    <s v="F4UFGR4"/>
    <s v="RODRIGUEZ, PHIL"/>
    <n v="252281113"/>
    <s v="20211008 20:27"/>
    <n v="1111"/>
    <n v="1"/>
    <s v="Emergency standby assisting Powell "/>
    <s v="Y"/>
    <m/>
    <m/>
    <s v="36.7613892,-119.5198783,113.800000,3D"/>
    <m/>
    <m/>
    <m/>
    <m/>
    <m/>
    <s v="N"/>
    <s v="N"/>
    <s v="Y"/>
    <s v="Clear"/>
    <m/>
    <s v="Private Land"/>
    <m/>
    <s v="Breezy"/>
    <m/>
    <s v="PG&amp;E Equipment"/>
    <m/>
    <s v="Other (Comments)"/>
    <s v="top of pole on fire"/>
    <s v="Other (Comments)"/>
    <s v="fire dept there but unable put out fire live line"/>
    <s v="Pad mount"/>
    <m/>
    <s v="N"/>
    <m/>
    <m/>
    <m/>
    <m/>
    <m/>
    <m/>
    <s v="  "/>
    <m/>
    <m/>
    <m/>
    <m/>
    <m/>
    <m/>
    <m/>
    <m/>
    <m/>
    <m/>
    <m/>
    <m/>
    <m/>
    <m/>
    <m/>
    <m/>
    <m/>
    <m/>
    <m/>
    <m/>
    <m/>
    <m/>
    <m/>
    <m/>
    <m/>
    <m/>
    <m/>
    <m/>
    <m/>
    <m/>
    <m/>
    <m/>
    <m/>
    <m/>
    <m/>
    <m/>
    <m/>
    <m/>
    <m/>
    <m/>
    <m/>
    <m/>
    <m/>
    <m/>
    <m/>
    <m/>
    <m/>
  </r>
  <r>
    <n v="1737"/>
    <s v="MXX7"/>
    <s v="3 - QC Complete"/>
    <n v="44574"/>
    <n v="44617"/>
    <s v="Pole fire, storm was observed in area. Potential cause could be due to tracking. The ensuing fire was limited to PG&amp;E assets only. This information is preliminary."/>
    <s v="\\fxshare-nas05\quotashare-fs01\ESA\5 - Ignition Tracking\2021_Ignition_QC_Folders\20211008_1490387_21-0128008_nan_T005415293"/>
    <s v=" "/>
    <s v="Y"/>
    <s v="MXX7"/>
    <s v="Changed fire lat/long to pole's coordinates. Changed Create Time and Outage Time to match FAS."/>
    <n v="44567"/>
    <m/>
    <s v="Not In Scope"/>
    <m/>
    <m/>
    <m/>
    <m/>
    <m/>
    <m/>
    <m/>
    <m/>
    <m/>
    <m/>
    <m/>
    <m/>
    <m/>
    <m/>
    <m/>
    <m/>
    <m/>
    <m/>
    <m/>
    <m/>
    <m/>
    <m/>
    <m/>
    <m/>
    <m/>
    <m/>
    <m/>
    <m/>
    <m/>
    <m/>
    <m/>
    <m/>
    <m/>
    <m/>
    <m/>
    <m/>
    <m/>
    <m/>
    <m/>
    <m/>
    <m/>
    <m/>
    <m/>
    <m/>
    <m/>
    <m/>
    <s v=" "/>
    <x v="78"/>
    <s v="11:02:00"/>
    <n v="44477"/>
    <s v="10:51:00"/>
    <s v="FAS"/>
    <s v="N"/>
    <s v="N"/>
    <n v="1490387"/>
    <s v="21-0128008"/>
    <m/>
    <s v="T005415293"/>
    <n v="122169908"/>
    <m/>
    <m/>
    <s v="No photo"/>
    <s v=" "/>
    <x v="0"/>
    <x v="0"/>
    <s v="N"/>
    <s v="N"/>
    <s v="N"/>
    <s v="On October 8th, 2021 at 1102 hours, a PG&amp;E Troubleman was dispatched to the CORCORAN 1118 12KV Distribution Circuit near Road 32 in Tulare County in response to a fire. Initial analysis indicates tracking caused the ignition. There was a storm and a pole caught on fire. The pole and crossarm were burnt (SAP # 100689848). The hardware/framing was missing and the insulator and conductor were both broken/damaged. The ensuing fire was limited to PG&amp;E assets and was self extinguished. PG&amp;E crew replaced the pole, crossarm, and insulator, installed the hardware/framing, and repaired the conductor on October 9th, 2021. This information is preliminary."/>
    <s v="PG&amp;E"/>
    <s v="Other"/>
    <s v="Pole"/>
    <s v="D"/>
    <s v="D"/>
    <s v="Structure-PG&amp;E only"/>
    <m/>
    <m/>
    <m/>
    <m/>
    <m/>
    <s v="Contamination"/>
    <s v="Contamination"/>
    <s v="Tracking"/>
    <s v="N"/>
    <s v="Overhead"/>
    <x v="0"/>
    <s v="Pole"/>
    <s v="Pole, Crossarm, Hardware/Framing, Insulator, Conductor"/>
    <n v="100689848"/>
    <s v=" "/>
    <x v="0"/>
    <n v="36.105590664399998"/>
    <n v="-119.4982670462"/>
    <s v="Tulare"/>
    <s v="CORCORAN 1118"/>
    <n v="12000"/>
    <s v="CORCORAN 11188180"/>
    <x v="0"/>
    <s v="Self Extinguished"/>
    <s v="Agriculture"/>
    <m/>
    <m/>
    <s v="N"/>
    <m/>
    <m/>
    <m/>
    <m/>
    <s v="N"/>
    <s v="N"/>
    <m/>
    <m/>
    <s v="2021-10-12"/>
    <m/>
    <m/>
    <m/>
    <m/>
    <m/>
    <m/>
    <m/>
    <m/>
    <m/>
    <m/>
    <m/>
    <m/>
    <m/>
    <m/>
    <m/>
    <m/>
    <m/>
    <m/>
    <m/>
    <s v="  "/>
    <s v="EAST BAY"/>
    <s v="CORCORAN"/>
    <s v="11:03"/>
    <n v="44477"/>
    <s v="1490387"/>
    <s v="T005415293"/>
    <m/>
    <s v="SE NE NW SEC 16 21 23"/>
    <s v="TULARE"/>
    <n v="36.105609999999999"/>
    <n v="-119.50001"/>
    <s v="F3TAXBR"/>
    <s v="BENEGAR, AL"/>
    <n v="252171118"/>
    <s v="20211008 16:52"/>
    <n v="9110"/>
    <n v="1"/>
    <s v="F3TAXBR 2/3 BLOWN MADE SAFE POLE FIRE 2 E/O "/>
    <s v="Y"/>
    <m/>
    <m/>
    <s v="36.1051850,-119.4998783,39.000000,3D"/>
    <m/>
    <m/>
    <m/>
    <m/>
    <m/>
    <s v="N"/>
    <s v="N"/>
    <m/>
    <s v="Clear"/>
    <m/>
    <s v="PGE&amp;E-Owned Structure/Equipment"/>
    <m/>
    <s v="Calm"/>
    <m/>
    <s v="PG&amp;E Equipment"/>
    <m/>
    <s v="Structure Only"/>
    <m/>
    <s v="Self Extinguished"/>
    <m/>
    <s v="Overhead"/>
    <m/>
    <s v="N"/>
    <m/>
    <m/>
    <m/>
    <s v="OVERHEAD"/>
    <s v="FUSE"/>
    <s v="N"/>
    <s v="  "/>
    <s v="Unplanned"/>
    <s v="Fresno"/>
    <s v="Corcoran"/>
    <s v="252171118, CORCORAN-1118"/>
    <s v="21-0128008"/>
    <s v="Unplanned"/>
    <s v="Rain,Clear;32-90 F"/>
    <s v="12"/>
    <s v="13368"/>
    <s v="NO"/>
    <s v="Line to Line"/>
    <s v="Sustained"/>
    <s v="No"/>
    <s v="8505F"/>
    <s v="OH"/>
    <s v="Fuse"/>
    <s v="1490387"/>
    <s v="Pole-Wood, Broken"/>
    <m/>
    <m/>
    <m/>
    <s v="RD 32  S/O ORANGE AVE."/>
    <s v="BENEGAR, AL/ 559-908-7191: 2 E/O 8505"/>
    <m/>
    <m/>
    <m/>
    <m/>
    <m/>
    <m/>
    <m/>
    <m/>
    <m/>
    <m/>
    <m/>
    <m/>
    <m/>
    <m/>
    <m/>
    <m/>
    <m/>
    <m/>
    <m/>
    <m/>
    <m/>
    <m/>
    <m/>
    <m/>
  </r>
  <r>
    <n v="1736"/>
    <s v="P4K5"/>
    <s v="3 - QC Complete"/>
    <n v="44595"/>
    <n v="44617"/>
    <s v="Pole fire, crew to replace 3 phase tangent pole cutoff. Rain was observed in the area. Tracking may have caused equipment failure. This information is preliminary"/>
    <s v="\\fxshare-nas05\quotashare-fs01\ESA\5 - Ignition Tracking\2021_Ignition_QC_Folders\20211008_1490497_21-0127817_nan_T005415372"/>
    <s v=" "/>
    <m/>
    <m/>
    <m/>
    <m/>
    <m/>
    <s v="Not In Scope"/>
    <m/>
    <m/>
    <m/>
    <m/>
    <m/>
    <m/>
    <m/>
    <m/>
    <m/>
    <m/>
    <m/>
    <m/>
    <m/>
    <m/>
    <m/>
    <m/>
    <m/>
    <m/>
    <m/>
    <m/>
    <m/>
    <m/>
    <m/>
    <m/>
    <m/>
    <m/>
    <m/>
    <m/>
    <m/>
    <m/>
    <m/>
    <m/>
    <m/>
    <m/>
    <m/>
    <m/>
    <m/>
    <m/>
    <m/>
    <m/>
    <m/>
    <m/>
    <m/>
    <m/>
    <m/>
    <m/>
    <s v=" "/>
    <x v="78"/>
    <s v="12:01:00"/>
    <n v="44477"/>
    <s v="12:01:00"/>
    <s v="FAS"/>
    <s v="N"/>
    <s v="N"/>
    <s v="1490497"/>
    <s v="21-0127817"/>
    <m/>
    <s v="T005415372"/>
    <s v="122168744"/>
    <n v="122134474"/>
    <m/>
    <s v="PG&amp;E_1736_ignition_20211008_1.jpg"/>
    <s v=" "/>
    <x v="0"/>
    <x v="0"/>
    <s v="N"/>
    <s v="N"/>
    <s v="N"/>
    <s v="On Oct 8th, 2021 at 1201 hours, a PG&amp;E Troubleman was dispatched to the BOWLES 1101 12kV Distribution Circuit on S Minnewawa Avenue response to a pole fire. Initial analysis indicates an tracking in the insulator caused the ignition resulting in the top of the pole breaking. The ensuing fire was limited to the PG&amp;E structure in size and the fire was self suppressed. PG&amp;E crew replaced the pole, crossarm and insulator. This is preliminary. "/>
    <s v="PG&amp;E"/>
    <s v="Other"/>
    <s v="Pole"/>
    <s v="D"/>
    <s v="D"/>
    <s v="Structure-PG&amp;E only"/>
    <m/>
    <m/>
    <m/>
    <m/>
    <m/>
    <s v="Contamination"/>
    <s v="Contamination"/>
    <s v="Tracking"/>
    <s v="Y"/>
    <s v="Overhead"/>
    <x v="0"/>
    <s v="Pole"/>
    <s v="Pole, Crossarm, Insulator"/>
    <n v="100683840"/>
    <s v=" "/>
    <x v="0"/>
    <n v="36.564799999999998"/>
    <n v="-119.7098"/>
    <s v="Fresno"/>
    <s v="BOWLES 1101"/>
    <n v="12000"/>
    <s v="BOWLES 11016220"/>
    <x v="0"/>
    <s v="Self Extinguished"/>
    <s v="Agriculture"/>
    <s v="Grass Fuel Model"/>
    <m/>
    <s v="N"/>
    <m/>
    <m/>
    <m/>
    <m/>
    <s v="N"/>
    <s v="N"/>
    <m/>
    <m/>
    <s v="2021-10-08"/>
    <m/>
    <m/>
    <m/>
    <m/>
    <m/>
    <m/>
    <m/>
    <m/>
    <m/>
    <m/>
    <m/>
    <m/>
    <m/>
    <m/>
    <m/>
    <m/>
    <m/>
    <m/>
    <m/>
    <s v="  "/>
    <s v="EAST BAY"/>
    <s v="SELMA  02"/>
    <s v="12:01"/>
    <n v="44477"/>
    <s v="1490497"/>
    <s v="T005415372"/>
    <n v="4503"/>
    <s v="E NEBRASKA AVE"/>
    <s v="SELMA"/>
    <n v="36.56165"/>
    <n v="-119.70954"/>
    <s v="F6TJMRY"/>
    <s v="ROGERS, JAMES"/>
    <n v="253531101"/>
    <s v="20211008 13:22"/>
    <n v="9002"/>
    <m/>
    <s v="CREW TO REPLACE 3 PHASE TANGENT POLE C/O'S OPENED TAGGED MOL 21-127817"/>
    <s v="Y"/>
    <m/>
    <m/>
    <s v="36.5651067,-119.7095950,38.700000,3D"/>
    <m/>
    <m/>
    <m/>
    <m/>
    <m/>
    <s v="N"/>
    <s v="Y"/>
    <m/>
    <s v="Rain"/>
    <m/>
    <s v="PGE&amp;E-Owned Structure/Equipment"/>
    <m/>
    <s v="Calm"/>
    <m/>
    <s v="PG&amp;E Equipment"/>
    <m/>
    <s v="Structure Only"/>
    <m/>
    <s v="Self Extinguished"/>
    <m/>
    <s v="Overhead"/>
    <m/>
    <s v="N"/>
    <m/>
    <m/>
    <m/>
    <s v="OVERHEAD"/>
    <s v="POLE-WOOD"/>
    <s v="N"/>
    <s v="  "/>
    <s v="Unplanned"/>
    <s v="Fresno"/>
    <s v="Selma"/>
    <s v="253531101, BOWLES-1101"/>
    <s v="21-0127817"/>
    <s v="Unplanned"/>
    <s v="Rain,Clear;32-90 F"/>
    <s v="11"/>
    <m/>
    <s v="YES"/>
    <s v="Line to Line"/>
    <s v="Sustained"/>
    <s v="No"/>
    <s v="4304F"/>
    <s v="OH"/>
    <s v="Fuse"/>
    <s v="1490497"/>
    <s v="Pole-Wood, Burned/flashed"/>
    <m/>
    <m/>
    <m/>
    <s v="NEBRASKA &amp; MINNEWAWA"/>
    <s v="5P N/OF 4304F"/>
    <m/>
    <m/>
    <m/>
    <m/>
    <m/>
    <m/>
    <m/>
    <m/>
    <m/>
    <m/>
    <m/>
    <m/>
    <m/>
    <m/>
    <m/>
    <m/>
    <m/>
    <m/>
    <m/>
    <m/>
    <m/>
    <m/>
    <m/>
    <m/>
  </r>
  <r>
    <n v="1735"/>
    <s v="DLY6"/>
    <s v="3 - QC Complete"/>
    <n v="44522"/>
    <n v="44617"/>
    <s v="Pole fire, storm was observed in the area. Potential cause could be due to tracking. The ensuing fire was 3 meters - 0.25 acres in size. This information is preliminary."/>
    <s v="\\fxshare-nas05\quotashare-fs01\ESA\5 - Ignition Tracking\2021_Ignition_QC_Folders\20211008_nan_nan_nan_0008110921"/>
    <s v=" "/>
    <s v=" "/>
    <s v="DLY6"/>
    <s v="LAT/LONG UPDATED"/>
    <n v="44498"/>
    <m/>
    <s v="Not In Scope"/>
    <s v=" "/>
    <s v=" "/>
    <s v=" "/>
    <s v=" "/>
    <m/>
    <m/>
    <m/>
    <m/>
    <m/>
    <m/>
    <m/>
    <s v=" "/>
    <s v=" "/>
    <m/>
    <m/>
    <m/>
    <m/>
    <m/>
    <m/>
    <m/>
    <m/>
    <m/>
    <m/>
    <m/>
    <m/>
    <m/>
    <m/>
    <m/>
    <m/>
    <m/>
    <m/>
    <m/>
    <s v="N"/>
    <s v=" "/>
    <s v=" "/>
    <s v=" "/>
    <s v=" "/>
    <s v=" "/>
    <s v=" "/>
    <s v="Y"/>
    <n v="44498"/>
    <n v="44515"/>
    <s v="AXBR"/>
    <s v="AL BENEGAR,  559/908-7191"/>
    <s v="Contacted for pictures of incident, location and field obsrevations .  11/1/21 15:15 called al left message 11/3/21 emailed ee.  11/5/21 left voicemail  11/15/2021 called and spoke with AL.  11/16/2021 pictures sent over "/>
    <s v=" "/>
    <s v=" "/>
    <x v="78"/>
    <s v="11:38:00"/>
    <m/>
    <m/>
    <s v="FAS"/>
    <s v="N"/>
    <s v="N"/>
    <s v=" "/>
    <s v=" "/>
    <s v=" "/>
    <n v="8110921"/>
    <n v="122169276"/>
    <s v=" "/>
    <s v=" "/>
    <s v="PG&amp;E_1735_Ignition_20211008_1.jpg"/>
    <s v=" "/>
    <x v="1"/>
    <x v="0"/>
    <s v="Y"/>
    <s v="Y"/>
    <s v="N"/>
    <s v="On October 8. 2021 at 11:38 hours, a PG&amp;E Troubleman was dispatched to the Corcoran 1104, a 12kV Distribution Circuit off of Fifth Avenue in an agricultural field in Corcoran in response to a pole fire. Initial analysis indicates tracking caused the ignition.  There was no power loss associated with this event.  The ensuing fire was under a quarter acre in size and the fire was self-extinguished. A PG&amp;E Crew replaced the pole, transformer, crossarm and cut out on October 9, 2021."/>
    <s v="PG&amp;E"/>
    <s v="Other"/>
    <s v="Pole"/>
    <s v="D"/>
    <s v="D"/>
    <s v="&lt;0.25"/>
    <s v="verbal - 100sq feet "/>
    <s v=" "/>
    <s v=" "/>
    <s v=" "/>
    <s v=" "/>
    <s v="Contamination"/>
    <s v="Contamination"/>
    <s v="Tracking"/>
    <s v="N"/>
    <s v="Overhead"/>
    <x v="0"/>
    <s v="Pole"/>
    <s v="Pole, transformer, crossarm, cut out, hardware, lightning arrestor, ground, insulator "/>
    <n v="100767428"/>
    <s v=" "/>
    <x v="0"/>
    <n v="36.192616800000003"/>
    <n v="-119.54473849999999"/>
    <s v="Kings"/>
    <s v="CORCORAN 1104"/>
    <n v="12000"/>
    <s v="  CORCORAN 11048150  "/>
    <x v="0"/>
    <s v="Self Extinguished"/>
    <s v="Agriculture"/>
    <s v="Grass Fuel Model"/>
    <s v="dry weeds "/>
    <s v="N"/>
    <s v=" "/>
    <s v=" "/>
    <s v=" "/>
    <s v=" "/>
    <s v="N"/>
    <s v="N"/>
    <s v=" "/>
    <s v=" "/>
    <s v="2021-11-16"/>
    <m/>
    <m/>
    <m/>
    <m/>
    <m/>
    <m/>
    <m/>
    <m/>
    <m/>
    <m/>
    <m/>
    <m/>
    <m/>
    <m/>
    <m/>
    <m/>
    <m/>
    <m/>
    <m/>
    <s v=" "/>
    <s v="EAST BAY"/>
    <s v="CORCORAN"/>
    <s v="11:38:00"/>
    <s v="00:00:00"/>
    <s v=" "/>
    <n v="8110921"/>
    <s v="UNKNOWN"/>
    <s v="PREMISES DO NOT CHANGE"/>
    <s v="CORCORAN"/>
    <n v="36"/>
    <s v="###########"/>
    <s v="F3TAXBR"/>
    <s v="BENEGAR, AL"/>
    <s v=" "/>
    <s v="20211008 14:36"/>
    <n v="1110"/>
    <s v=" "/>
    <s v="F3TAXBR DUPLICATE TAG "/>
    <s v="Y"/>
    <s v=" "/>
    <s v=" "/>
    <s v="36.1925600,-119.5452033,136.700000,3D"/>
    <s v=" "/>
    <s v=" "/>
    <s v=" "/>
    <s v=" "/>
    <s v=" "/>
    <s v="Y"/>
    <s v="Y"/>
    <s v="Y"/>
    <s v="Clear"/>
    <s v=" "/>
    <s v="Private Land"/>
    <s v="WITH COMPANY POLE AND TRANSFORMER"/>
    <s v="Calm"/>
    <s v=" "/>
    <s v="PG&amp;E Equipment"/>
    <s v="10 X 15 WEEDS NEAR POLE"/>
    <s v="3 meters - 0.25 Acres"/>
    <s v=" "/>
    <s v="Self Extinguished"/>
    <s v=" "/>
    <s v="Overhead"/>
    <s v=" "/>
    <s v="Y"/>
    <s v="PHOTO'S "/>
    <s v="PG&amp;E Employee"/>
    <s v="DHANDA"/>
    <s v=" "/>
    <s v=" "/>
    <s v=" "/>
    <s v=" "/>
    <s v=" "/>
    <s v=" "/>
    <s v=" "/>
    <s v=" "/>
    <s v=" "/>
    <s v=" "/>
    <s v=" "/>
    <s v=" "/>
    <s v=" "/>
    <s v=" "/>
    <s v=" "/>
    <s v=" "/>
    <s v=" "/>
    <s v=" "/>
    <s v=" "/>
    <s v=" "/>
    <s v=" "/>
    <s v=" "/>
    <s v=" "/>
    <s v=" "/>
    <s v=" "/>
    <s v=" "/>
    <s v=" "/>
    <s v=" "/>
    <s v=" "/>
    <s v=" "/>
    <s v=" "/>
    <s v=" "/>
    <s v=" "/>
    <s v=" "/>
    <s v=" "/>
    <s v=" "/>
    <s v=" "/>
    <s v=" "/>
    <s v=" "/>
    <s v=" "/>
    <s v=" "/>
    <s v=" "/>
    <s v=" "/>
    <s v=" "/>
    <s v=" "/>
    <s v=" "/>
    <s v=" "/>
    <s v=" "/>
    <s v=" "/>
    <s v=" "/>
    <s v=" "/>
  </r>
  <r>
    <n v="1734"/>
    <s v="P4K5"/>
    <s v="3 - QC Complete"/>
    <n v="44596"/>
    <n v="44617"/>
    <s v="Pole fire, rain was observed in the area. Tracking may have caused equipment failure. This information is preliminary"/>
    <s v="\\fxshare-nas05\quotashare-fs01\ESA\5 - Ignition Tracking\2021_Ignition_QC_Folders\20211008_nan_nan_nan_T005415325"/>
    <s v=" "/>
    <s v="Y"/>
    <s v="P4K5"/>
    <s v="updated the create time, adjusted the fire lat and long"/>
    <n v="44596"/>
    <m/>
    <s v="Not In Scope"/>
    <m/>
    <m/>
    <m/>
    <m/>
    <m/>
    <m/>
    <m/>
    <m/>
    <m/>
    <m/>
    <m/>
    <m/>
    <m/>
    <m/>
    <m/>
    <m/>
    <m/>
    <m/>
    <m/>
    <m/>
    <m/>
    <m/>
    <m/>
    <m/>
    <m/>
    <m/>
    <m/>
    <m/>
    <m/>
    <m/>
    <m/>
    <m/>
    <m/>
    <m/>
    <m/>
    <m/>
    <m/>
    <m/>
    <m/>
    <m/>
    <m/>
    <m/>
    <m/>
    <m/>
    <m/>
    <m/>
    <s v=" "/>
    <x v="78"/>
    <s v="11:54:00"/>
    <m/>
    <m/>
    <s v="FAS"/>
    <s v="N"/>
    <s v="N"/>
    <s v="TR8666523, 1490492"/>
    <s v="21-0127795"/>
    <m/>
    <s v="T005415325, T005415376"/>
    <s v="122168677"/>
    <m/>
    <m/>
    <s v="PG&amp;E_1734_Ignition_20211008_2.jpg"/>
    <s v=" "/>
    <x v="0"/>
    <x v="0"/>
    <s v="N"/>
    <s v="N"/>
    <s v="N"/>
    <s v="On Oct 08th, 2021 at 1154 hours, a PG&amp;E Troubleman was dispatched to Reedley 1104 12kV Distribution Circuit near the intersection of Road 136 and Avenue 440 in response to a pole fire. Initial analysis indicates contamination on the lines caused tracking resulting in an ignition. The ensuing fire was limited to the PG&amp;E pole and the fire was suppressed by a Tulare fire department. PG&amp;E Crew replaced insulator, transformer, crossarm, pole, hardware framing and cutout. This is preliminary. "/>
    <s v="PG&amp;E"/>
    <s v="Other"/>
    <s v="Pole"/>
    <s v="D"/>
    <s v="D"/>
    <s v="Structure-PG&amp;E only"/>
    <m/>
    <m/>
    <m/>
    <m/>
    <m/>
    <s v="Contamination"/>
    <s v="Contamination"/>
    <s v="Tracking"/>
    <s v="Y"/>
    <s v="Overhead"/>
    <x v="0"/>
    <s v="Pole"/>
    <s v="Pole, Crossarm, hardware framing, cutout, transformer"/>
    <n v="100684952"/>
    <s v=" "/>
    <x v="0"/>
    <n v="36.588099999999997"/>
    <n v="-119.26900000000001"/>
    <s v="Tulare"/>
    <s v="REEDLEY 1104"/>
    <n v="12000"/>
    <s v="REEDLEY 1104274990"/>
    <x v="0"/>
    <s v="Tulare county FD"/>
    <s v="Agriculture"/>
    <s v="Grass Fuel Model"/>
    <m/>
    <s v="N"/>
    <m/>
    <m/>
    <m/>
    <m/>
    <s v="N"/>
    <s v="N"/>
    <m/>
    <m/>
    <s v="2021-10-08"/>
    <m/>
    <m/>
    <m/>
    <m/>
    <m/>
    <m/>
    <m/>
    <m/>
    <m/>
    <m/>
    <m/>
    <m/>
    <m/>
    <m/>
    <m/>
    <m/>
    <m/>
    <m/>
    <m/>
    <s v="  "/>
    <s v="EAST BAY"/>
    <s v="DINUBA 01"/>
    <s v="11:33"/>
    <n v="44477"/>
    <m/>
    <s v="T005415325"/>
    <s v="UNKNOWN"/>
    <s v="AVE 440"/>
    <s v="OROSI"/>
    <s v="00:00:00"/>
    <m/>
    <s v="F3TJTV3"/>
    <s v="VANDERSLIK, JUSTIN"/>
    <m/>
    <s v="20211008 13:01"/>
    <n v="9110"/>
    <m/>
    <s v="Pole fire created tag on  OIS 1490492 "/>
    <s v="Y"/>
    <m/>
    <m/>
    <m/>
    <n v="36.587882"/>
    <n v="-119.26926899999999"/>
    <m/>
    <s v="Tulare county FD"/>
    <m/>
    <s v="N"/>
    <s v="Y"/>
    <m/>
    <s v="Rain"/>
    <m/>
    <s v="PGE&amp;E-Owned Structure/Equipment"/>
    <m/>
    <s v="Light"/>
    <m/>
    <s v="PG&amp;E Equipment"/>
    <m/>
    <s v="Structure Only"/>
    <m/>
    <s v="Fire Dept"/>
    <m/>
    <s v="Overhead"/>
    <m/>
    <s v="N"/>
    <m/>
    <m/>
    <m/>
    <s v="FIRE, POLE"/>
    <s v="POLE-WOOD"/>
    <s v="N"/>
    <s v="  "/>
    <m/>
    <m/>
    <m/>
    <m/>
    <m/>
    <m/>
    <m/>
    <m/>
    <m/>
    <m/>
    <m/>
    <m/>
    <m/>
    <m/>
    <m/>
    <m/>
    <m/>
    <m/>
    <m/>
    <m/>
    <m/>
    <m/>
    <m/>
    <m/>
    <m/>
    <m/>
    <m/>
    <m/>
    <m/>
    <m/>
    <m/>
    <m/>
    <m/>
    <m/>
    <m/>
    <m/>
    <m/>
    <m/>
    <m/>
    <m/>
    <m/>
    <m/>
    <m/>
    <m/>
    <m/>
    <m/>
    <m/>
  </r>
  <r>
    <n v="1733"/>
    <s v="MXX7"/>
    <s v="3 - QC Complete"/>
    <n v="44579"/>
    <n v="44617"/>
    <s v="Pole fire, rain was observed in the area. Tracking may have caused equipment failure. This information is preliminary"/>
    <s v="\\fxshare-nas05\quotashare-fs01\ESA\5 - Ignition Tracking\2021_Ignition_QC_Folders\20211008_1490461_21-0127823_nan_T005415319"/>
    <s v=" "/>
    <s v="Y"/>
    <s v="MXX7"/>
    <s v="Changed Outage Time to match Outage Start in FAS."/>
    <n v="44567"/>
    <m/>
    <s v="Not In Scope"/>
    <m/>
    <m/>
    <m/>
    <m/>
    <m/>
    <m/>
    <m/>
    <m/>
    <m/>
    <m/>
    <m/>
    <m/>
    <m/>
    <m/>
    <m/>
    <m/>
    <m/>
    <m/>
    <m/>
    <m/>
    <m/>
    <m/>
    <m/>
    <m/>
    <m/>
    <m/>
    <m/>
    <m/>
    <m/>
    <m/>
    <m/>
    <m/>
    <m/>
    <m/>
    <m/>
    <m/>
    <m/>
    <m/>
    <m/>
    <m/>
    <m/>
    <m/>
    <m/>
    <m/>
    <m/>
    <m/>
    <s v=" "/>
    <x v="78"/>
    <s v="11:29:00"/>
    <n v="44477"/>
    <s v="11:28:00"/>
    <s v="FAS"/>
    <s v="N"/>
    <s v="N"/>
    <n v="1490461"/>
    <s v="21-0127823"/>
    <m/>
    <s v="T005415319"/>
    <n v="122168676"/>
    <m/>
    <m/>
    <s v="No photo"/>
    <s v=" "/>
    <x v="0"/>
    <x v="0"/>
    <s v="N"/>
    <s v="N"/>
    <s v="N"/>
    <s v="On October 8th, 2021 at 1129 hours, a PG&amp;E Troubleman was dispatched to the WEST FRESNO 1111 12KV Distribution Circuit on W Belmont Avenue in Fresno County in response to a fire. Initial analysis indicates tracking caused the ignition. It was raining and a pole was on fire. The pole was burnt and both the transformer and crossarm were broken/damaged (SAP # 100632070). The ensuing fire was limited to PG&amp;E assets and was suppressed by the fire department. A contractor replaced the pole, transformer, and crossarm on October 9th, 2021. This information is preliminary."/>
    <s v="PG&amp;E"/>
    <s v="Other"/>
    <s v="Pole"/>
    <s v="D"/>
    <s v="D"/>
    <s v="Structure-PG&amp;E only"/>
    <m/>
    <m/>
    <m/>
    <m/>
    <m/>
    <s v="Contamination"/>
    <s v="Contamination"/>
    <s v="Tracking"/>
    <s v="Y"/>
    <s v="Overhead"/>
    <x v="0"/>
    <s v="Pole"/>
    <s v="Pole, Transformer, Crossarm"/>
    <n v="100632070"/>
    <s v=" "/>
    <x v="0"/>
    <n v="36.749395999999997"/>
    <n v="-119.85050699999999"/>
    <s v="Fresno"/>
    <s v="WEST FRESNO 1111"/>
    <n v="12000"/>
    <s v="WEST FRESNO 111172322"/>
    <x v="0"/>
    <s v="Fire Dept"/>
    <s v="Urban"/>
    <m/>
    <m/>
    <s v="N"/>
    <m/>
    <m/>
    <m/>
    <m/>
    <s v="N"/>
    <s v="N"/>
    <m/>
    <m/>
    <s v="2021-10-08"/>
    <m/>
    <m/>
    <m/>
    <m/>
    <m/>
    <m/>
    <m/>
    <m/>
    <m/>
    <m/>
    <m/>
    <m/>
    <m/>
    <m/>
    <m/>
    <m/>
    <m/>
    <m/>
    <m/>
    <s v="  "/>
    <s v="MISSION"/>
    <s v="FRESNO 07"/>
    <s v="11:29"/>
    <n v="44477"/>
    <s v="1490461"/>
    <s v="T005415319"/>
    <n v="3285"/>
    <s v="W BELMONT AVE"/>
    <s v="FRESNO"/>
    <n v="36.749850000000002"/>
    <n v="-119.85051"/>
    <s v="F4TDXKG"/>
    <s v="KRUPENS, DOUG"/>
    <n v="253731111"/>
    <s v="20211008 13:19"/>
    <n v="9002"/>
    <m/>
    <s v="pole fire made tag called for crew"/>
    <s v="Y"/>
    <m/>
    <m/>
    <m/>
    <n v="36.749395999999997"/>
    <n v="-119.85050699999999"/>
    <m/>
    <s v="unknown"/>
    <m/>
    <s v="N"/>
    <s v="Y"/>
    <m/>
    <s v="Rain"/>
    <m/>
    <s v="PGE&amp;E-Owned Structure/Equipment"/>
    <m/>
    <s v="Calm"/>
    <m/>
    <s v="PG&amp;E Equipment"/>
    <m/>
    <s v="Structure Only"/>
    <m/>
    <s v="Fire Dept"/>
    <s v="north central"/>
    <s v="Overhead"/>
    <m/>
    <s v="N"/>
    <m/>
    <m/>
    <m/>
    <s v="FIRE, POLE"/>
    <s v="POLE-WOOD"/>
    <s v="N"/>
    <s v="  "/>
    <s v="Unplanned"/>
    <s v="Fresno"/>
    <s v="Fresno"/>
    <s v="253731111, WEST FRESNO-1111"/>
    <s v="21-0127823"/>
    <s v="Unplanned"/>
    <s v="Rain,Clear;32-90 F"/>
    <s v="2"/>
    <m/>
    <s v="YES"/>
    <s v="None"/>
    <s v="Sustained"/>
    <s v="No"/>
    <s v="D8993"/>
    <s v="OH"/>
    <s v="Fuse"/>
    <s v="1490461"/>
    <s v="Pole-Wood, Burned/flashed"/>
    <m/>
    <s v="10/08/21 16:29"/>
    <m/>
    <s v="BELMONT &amp; VALENTINE"/>
    <s v="POLE FIRE @ CGC# 417510651642"/>
    <m/>
    <m/>
    <m/>
    <m/>
    <m/>
    <m/>
    <m/>
    <m/>
    <m/>
    <m/>
    <m/>
    <m/>
    <m/>
    <m/>
    <m/>
    <m/>
    <m/>
    <m/>
    <m/>
    <m/>
    <m/>
    <m/>
    <m/>
    <m/>
  </r>
  <r>
    <n v="1732"/>
    <s v="DLY6"/>
    <s v="3 - QC Complete"/>
    <n v="44502"/>
    <n v="44617"/>
    <s v="Pole burnt off at top, crew to replace pole. Jumper failure cause the ignition. This information is preliminary."/>
    <s v="\\fxshare-nas05\quotashare-fs01\ESA\5 - Ignition Tracking\2021_Ignition_QC_Folders\20211008_1490449_21-0127717_nan_T005415298"/>
    <s v=" "/>
    <m/>
    <s v="DLY6"/>
    <s v="LAT/LONG WAS INCORRECT"/>
    <n v="44498"/>
    <s v=" "/>
    <s v="Not In Scope"/>
    <s v=" "/>
    <m/>
    <s v=" "/>
    <s v=" "/>
    <m/>
    <m/>
    <m/>
    <m/>
    <m/>
    <m/>
    <m/>
    <s v=" "/>
    <m/>
    <m/>
    <m/>
    <m/>
    <m/>
    <m/>
    <m/>
    <m/>
    <m/>
    <m/>
    <m/>
    <m/>
    <m/>
    <m/>
    <m/>
    <m/>
    <s v=" "/>
    <s v=" "/>
    <s v=" "/>
    <s v=" "/>
    <s v="Y"/>
    <n v="44498"/>
    <n v="44501"/>
    <s v="CAL FIRE "/>
    <s v="SUBMITTED ONLINE"/>
    <s v=" "/>
    <s v=" "/>
    <s v="Y"/>
    <n v="44498"/>
    <n v="44501"/>
    <s v="J8M7"/>
    <s v="JEREMY MITCHELL, 209/768-3537"/>
    <s v="CONTACTED FOR PICTURES.  11/1/21 Jeremy called back and provided picutres "/>
    <s v=" "/>
    <s v=" "/>
    <x v="78"/>
    <s v="11:06:00"/>
    <n v="44477"/>
    <s v="10:44:00"/>
    <s v="FAS"/>
    <s v="N"/>
    <s v="N"/>
    <n v="1490449"/>
    <s v="21-0127717"/>
    <s v=" "/>
    <s v="T005415298, 0004152811"/>
    <n v="122167947"/>
    <s v=" "/>
    <m/>
    <s v="PG&amp;E_1732_Ignition_20211008_8.jpg"/>
    <s v=" "/>
    <x v="1"/>
    <x v="0"/>
    <s v="Y"/>
    <s v="Y"/>
    <s v="N"/>
    <s v="On October 8, 2021 at 11:06 hours, a PG&amp;E Troubleman was dispatched to the Santa Nella 1104, a 12kV Distribution Circuit along the entrance of the San Luis Creek Recreation Area in Santa Nella in response to a pole fire. Initial analysis indicates tracking caused the ignition. This incident caused one customer to be without power.  The ensuing fire was .25 to .50 acres in size and the fire was suppressed by Cal Fire. A PG&amp;E Crew replaced the pole, crossarm, and hardware on October 8, 2021."/>
    <s v="PG&amp;E"/>
    <s v="Other"/>
    <s v="Pole"/>
    <s v="D"/>
    <s v="D"/>
    <s v="0.26-9.99"/>
    <s v="Pole burnt at top, burned grass surrounding pole "/>
    <m/>
    <m/>
    <m/>
    <m/>
    <s v="Contamination"/>
    <s v="Contamination"/>
    <s v="Tracking"/>
    <s v="N"/>
    <s v="Overhead"/>
    <x v="0"/>
    <s v="Insulator"/>
    <s v="Pole, Crossarm, Hardware"/>
    <s v="101188460, 121201333"/>
    <s v=" "/>
    <x v="0"/>
    <n v="37.077315509999998"/>
    <n v="-121.0722827"/>
    <s v="Merced"/>
    <s v="SANTA NELLA 1104"/>
    <n v="12000"/>
    <s v=" SANTA NELLA 1104611232 "/>
    <x v="0"/>
    <s v="Cal Fire"/>
    <s v="Herbaceous"/>
    <s v="Brush fuel model"/>
    <s v="DRY GRASS "/>
    <s v="N"/>
    <s v=" "/>
    <s v=" "/>
    <m/>
    <m/>
    <s v="N"/>
    <s v="N"/>
    <s v=" "/>
    <s v=" "/>
    <s v="2021-10-08"/>
    <m/>
    <m/>
    <m/>
    <m/>
    <m/>
    <m/>
    <m/>
    <m/>
    <m/>
    <m/>
    <m/>
    <m/>
    <m/>
    <m/>
    <m/>
    <m/>
    <m/>
    <m/>
    <m/>
    <s v="  "/>
    <s v="EAST BAY"/>
    <s v="LOS BANOS 01"/>
    <s v="11:06:00"/>
    <n v="44477"/>
    <n v="1490449"/>
    <s v="T005415298"/>
    <m/>
    <s v="NE SE 10 108"/>
    <s v="LOS BANOS"/>
    <n v="37"/>
    <n v="-121.07225"/>
    <s v="Y9TJ8M7"/>
    <s v="MITCHELL, JEREMY"/>
    <n v="254051104"/>
    <s v="20211008 11:33"/>
    <n v="9110"/>
    <n v="1"/>
    <s v="pole burnt off at top called for crew to replace pole"/>
    <s v="Y"/>
    <m/>
    <m/>
    <m/>
    <n v="37.080599999999997"/>
    <n v="-121.07225"/>
    <m/>
    <s v="cal fire incident # mmu022456"/>
    <m/>
    <s v="N"/>
    <s v="Y"/>
    <m/>
    <s v="Other (Comments)"/>
    <s v="windy "/>
    <s v="Other (Comments)"/>
    <s v="pge pole and san luis creek rec area"/>
    <s v="Breezy"/>
    <m/>
    <s v="PG&amp;E Equipment"/>
    <m/>
    <s v="3 meters - 0.25 Acres"/>
    <m/>
    <s v="Cal Fire"/>
    <m/>
    <s v="Overhead"/>
    <m/>
    <s v="N"/>
    <m/>
    <m/>
    <m/>
    <s v="FIRE, POLE"/>
    <s v="POLE-WOOD"/>
    <s v="N"/>
    <s v="  "/>
    <s v="Unplanned"/>
    <s v="Yosemite"/>
    <s v="Los Banos"/>
    <s v="254051104, SANTA NELLA-1104"/>
    <s v="21-0127717"/>
    <s v="Unplanned"/>
    <s v="Clear;32-90 F"/>
    <n v="1"/>
    <n v="179"/>
    <s v="NO"/>
    <s v="Force Out"/>
    <s v="Sustained"/>
    <s v="No"/>
    <s v="OJ'S 5 POLES N/OF MTR# 5000126938"/>
    <s v="OH"/>
    <s v="Jumpers"/>
    <n v="1490449"/>
    <s v="Pole-Wood, Burned/flashed"/>
    <m/>
    <n v="44477.48333333333"/>
    <m/>
    <s v="OJ'S 5 POLES N/OF MTR# 5000126938"/>
    <s v="2 POLES N/F MTR#5000126938"/>
    <m/>
    <m/>
    <m/>
    <m/>
    <m/>
    <m/>
    <m/>
    <m/>
    <m/>
    <m/>
    <m/>
    <m/>
    <m/>
    <m/>
    <m/>
    <m/>
    <m/>
    <m/>
    <m/>
    <m/>
    <m/>
    <m/>
    <m/>
    <m/>
  </r>
  <r>
    <n v="1731"/>
    <s v="MXX7"/>
    <s v="3 - QC Complete"/>
    <n v="44579"/>
    <n v="44617"/>
    <s v="Pole fire, crew to replace pole and transformer. Rain was observed in the area. Tracking may have caused equipment failure. This information is preliminary"/>
    <s v="\\fxshare-nas05\quotashare-fs01\ESA\5 - Ignition Tracking\2021_Ignition_QC_Folders\20211008_1490382_21-0127763_nan_T005415277"/>
    <s v=" "/>
    <s v="Y"/>
    <s v="MXX7"/>
    <s v="Changed Outage Time to match Outage Start in FAS. Changed the fire lat/long to match the pole's coordinates and changed the County to match the new location."/>
    <n v="44579"/>
    <m/>
    <s v="Not In Scope"/>
    <m/>
    <m/>
    <m/>
    <m/>
    <m/>
    <m/>
    <m/>
    <m/>
    <m/>
    <m/>
    <m/>
    <m/>
    <m/>
    <m/>
    <m/>
    <m/>
    <m/>
    <m/>
    <m/>
    <m/>
    <m/>
    <m/>
    <m/>
    <m/>
    <m/>
    <m/>
    <m/>
    <m/>
    <m/>
    <m/>
    <m/>
    <m/>
    <m/>
    <m/>
    <m/>
    <m/>
    <m/>
    <m/>
    <m/>
    <m/>
    <m/>
    <m/>
    <m/>
    <m/>
    <m/>
    <m/>
    <s v=" "/>
    <x v="78"/>
    <s v="10:48:00"/>
    <n v="44477"/>
    <s v="10:47:00"/>
    <s v="FAS"/>
    <s v="N"/>
    <s v="N"/>
    <n v="1490382"/>
    <s v="21-0127763"/>
    <m/>
    <s v="T005415277"/>
    <n v="122168262"/>
    <m/>
    <m/>
    <s v="PG&amp;E_1731_Ignition_20211008_1.jpg"/>
    <s v=" "/>
    <x v="0"/>
    <x v="0"/>
    <s v="N"/>
    <s v="N"/>
    <s v="N"/>
    <s v="On October 8th, 2021 at 1048 hours, a PG&amp;E Troubleman was dispatched to the KINGSBURG 1111 12KV Distribution Circuit near N 5th Avenue in Kings County in response to a fire. Initial analysis indicates tracking caused the ignition. It was raining and a pole was on fire. The pole, crossarm, insulators, hardware/framing, conductors, cutout, transformer, and ground were broken/damaged (SAP # 100783807). The connector was also burnt and a hardware/framing was missing. The ensuing fire was limited to PG&amp;E assets and was self extinguished. PG&amp;E crew replaced the pole, crossarm, insulators, hardware/framing, connector, cutout, transformer, conductor, and ground on October 10th, 2021. PG&amp;E crew also repaired the conductors and installed the hardware/framing on October 10th, 2021. This information is preliminary."/>
    <s v="PG&amp;E"/>
    <s v="Other"/>
    <s v="Pole"/>
    <s v="D"/>
    <s v="D"/>
    <s v="Structure-PG&amp;E only"/>
    <m/>
    <m/>
    <m/>
    <m/>
    <m/>
    <s v="Contamination"/>
    <s v="Contamination"/>
    <s v="Tracking"/>
    <s v="Y"/>
    <s v="Overhead"/>
    <x v="0"/>
    <s v="Pole"/>
    <s v="Pole, Crossarm, Insulator, Hardware/Framing, Conductor, Connector, Cutout, Transformer, Ground"/>
    <n v="100783807"/>
    <s v=" "/>
    <x v="0"/>
    <n v="36.485064381500003"/>
    <n v="-119.54738987579999"/>
    <s v="Kings"/>
    <s v="KINGSBURG 1111"/>
    <n v="12000"/>
    <s v="KINGSBURG 1111CB"/>
    <x v="0"/>
    <s v="Self Extinguished"/>
    <s v="Agriculture"/>
    <m/>
    <m/>
    <s v="N"/>
    <m/>
    <m/>
    <m/>
    <m/>
    <s v="N"/>
    <s v="N"/>
    <m/>
    <m/>
    <s v="2021-10-08"/>
    <m/>
    <m/>
    <m/>
    <m/>
    <m/>
    <m/>
    <m/>
    <m/>
    <m/>
    <m/>
    <m/>
    <m/>
    <m/>
    <m/>
    <m/>
    <m/>
    <m/>
    <m/>
    <m/>
    <s v="  "/>
    <s v="EAST BAY"/>
    <s v="SELMA  01"/>
    <s v="10:48"/>
    <n v="44477"/>
    <s v="1490382"/>
    <s v="T005415277"/>
    <n v="760"/>
    <s v="N 5TH AVE"/>
    <s v="KINGSBURG"/>
    <n v="36.48865"/>
    <n v="-119.54571"/>
    <s v="F6TJMRY"/>
    <s v="ROGERS, JAMES"/>
    <n v="252241111"/>
    <s v="20211008 12:04"/>
    <n v="9002"/>
    <m/>
    <s v="POLE FIRE CREW TO REPLACE POLE AND TX "/>
    <s v="Y"/>
    <m/>
    <m/>
    <s v="36.4890767,-119.5459150,110.000000,3D"/>
    <m/>
    <m/>
    <m/>
    <m/>
    <m/>
    <s v="N"/>
    <s v="Y"/>
    <m/>
    <s v="Rain"/>
    <m/>
    <s v="PGE&amp;E-Owned Structure/Equipment"/>
    <m/>
    <s v="Calm"/>
    <m/>
    <s v="PG&amp;E Equipment"/>
    <m/>
    <s v="Structure Only"/>
    <m/>
    <s v="Self Extinguished"/>
    <m/>
    <s v="Overhead"/>
    <m/>
    <s v="N"/>
    <m/>
    <m/>
    <m/>
    <s v="OVERHEAD"/>
    <s v="POLE-WOOD"/>
    <s v="N"/>
    <s v="  "/>
    <s v="Unplanned"/>
    <s v="Fresno"/>
    <s v="Selma"/>
    <s v="252241111, KINGSBURG-1111"/>
    <s v="21-0127763"/>
    <s v="Unplanned"/>
    <s v="Clear;32-90 F"/>
    <s v="9"/>
    <s v="387"/>
    <s v="YES"/>
    <s v="Line to Line"/>
    <s v="Sustained"/>
    <s v="No"/>
    <s v="6361F"/>
    <s v="OH"/>
    <s v="Fuse"/>
    <s v="1490382"/>
    <s v="Pole-Wood, Burned/flashed"/>
    <m/>
    <m/>
    <m/>
    <s v="ELKHORN &amp; 5TH AVE."/>
    <s v="METER# 1005190205"/>
    <m/>
    <m/>
    <m/>
    <m/>
    <m/>
    <m/>
    <m/>
    <m/>
    <m/>
    <m/>
    <m/>
    <m/>
    <m/>
    <m/>
    <m/>
    <m/>
    <m/>
    <m/>
    <m/>
    <m/>
    <m/>
    <m/>
    <m/>
    <m/>
  </r>
  <r>
    <n v="1730"/>
    <s v="P4K5"/>
    <s v="3 - QC Complete"/>
    <n v="44596"/>
    <n v="44617"/>
    <s v="Burnt pole at bolt lower arm. Rain was observed in the area. Tracking may have caused equipment failure. This information is preliminary"/>
    <s v="\\fxshare-nas05\quotashare-fs01\ESA\5 - Ignition Tracking\2021_Ignition_QC_Folders\20211008_nan_nan_nan_T005415243"/>
    <s v=" "/>
    <m/>
    <m/>
    <m/>
    <m/>
    <m/>
    <s v="Not In Scope"/>
    <m/>
    <m/>
    <m/>
    <m/>
    <m/>
    <m/>
    <m/>
    <m/>
    <m/>
    <m/>
    <m/>
    <m/>
    <m/>
    <m/>
    <m/>
    <m/>
    <m/>
    <m/>
    <m/>
    <m/>
    <m/>
    <m/>
    <m/>
    <m/>
    <m/>
    <m/>
    <m/>
    <m/>
    <m/>
    <m/>
    <m/>
    <m/>
    <m/>
    <m/>
    <m/>
    <m/>
    <m/>
    <m/>
    <m/>
    <m/>
    <m/>
    <m/>
    <m/>
    <m/>
    <m/>
    <m/>
    <s v=" "/>
    <x v="78"/>
    <s v="10:30:00"/>
    <m/>
    <m/>
    <s v="FAS"/>
    <s v="N"/>
    <s v="N"/>
    <s v="TR8659481"/>
    <m/>
    <m/>
    <s v="T005415243"/>
    <n v="122167946"/>
    <m/>
    <m/>
    <s v="PG&amp;E_1730_Ignition_20211008_2.jpg"/>
    <s v=" "/>
    <x v="0"/>
    <x v="0"/>
    <s v="N"/>
    <s v="N"/>
    <s v="N"/>
    <s v="On Oct 08th, 2021 at 1030 hours, a PG&amp;E Troubleman was dispatched to Figarden 2110 21kV Distribution Circuit near the intersection of N Parkway drive and W Herndon Avenue in response to a pole fire. Initial analysis indicates contamination on the lines caused tracking resulting in an ignition. The ensuing fire was limited to the PG&amp;E pole and the fire was self-suppressed. PG&amp;E Crew replaced the pole and crossarm. This is preliminary. "/>
    <s v="PG&amp;E"/>
    <s v="Other"/>
    <s v="Pole"/>
    <s v="D"/>
    <s v="D"/>
    <s v="Structure-PG&amp;E only"/>
    <m/>
    <m/>
    <m/>
    <m/>
    <m/>
    <s v="Contamination"/>
    <s v="Contamination"/>
    <s v="Tracking"/>
    <s v="N"/>
    <s v="Overhead"/>
    <x v="0"/>
    <s v="Pole"/>
    <s v="Pole, Crossarm"/>
    <n v="103787498"/>
    <s v=" "/>
    <x v="0"/>
    <n v="36.831470000000003"/>
    <n v="-119.91885329999999"/>
    <s v="Fresno"/>
    <s v="FIGARDEN 2110 "/>
    <n v="21000"/>
    <s v=" FIGARDEN 21104230 "/>
    <x v="0"/>
    <s v="Self Extinguished"/>
    <s v="Urban"/>
    <s v="Grass Fuel Model"/>
    <m/>
    <s v="N"/>
    <m/>
    <m/>
    <m/>
    <m/>
    <s v="N"/>
    <s v="N"/>
    <m/>
    <m/>
    <s v="2021-10-08"/>
    <m/>
    <m/>
    <m/>
    <m/>
    <m/>
    <m/>
    <m/>
    <m/>
    <m/>
    <m/>
    <m/>
    <m/>
    <m/>
    <m/>
    <m/>
    <m/>
    <m/>
    <m/>
    <s v="  "/>
    <s v="EAST BAY"/>
    <s v="FRESNO 01"/>
    <n v="0.4375"/>
    <n v="44477"/>
    <m/>
    <s v="T005415243"/>
    <s v="UNKNOWN"/>
    <s v="HERNDON / "/>
    <s v="FRESNO"/>
    <m/>
    <m/>
    <s v="F4TJEAN"/>
    <s v="ARRANTS, JEFF"/>
    <m/>
    <s v="20211008 11:24"/>
    <n v="9110"/>
    <m/>
    <s v="burned pole at through bolt lower arm, called supervisor told to make b tag sent b tag "/>
    <s v="Y"/>
    <m/>
    <m/>
    <s v="36.8314700,-119.9188533,85.700000,3D"/>
    <m/>
    <m/>
    <m/>
    <m/>
    <m/>
    <s v="N"/>
    <s v="Y"/>
    <m/>
    <s v="Rain"/>
    <m/>
    <s v="PGE&amp;E-Owned Structure/Equipment"/>
    <m/>
    <s v="Calm"/>
    <m/>
    <s v="PG&amp;E Equipment"/>
    <m/>
    <s v="Structure Only"/>
    <m/>
    <s v="Self Extinguished"/>
    <m/>
    <s v="Overhead"/>
    <m/>
    <s v="N"/>
    <m/>
    <m/>
    <m/>
    <s v="OVERHEAD"/>
    <s v="POLE-WOOD"/>
    <s v="N"/>
    <s v="  "/>
    <m/>
    <m/>
    <m/>
    <m/>
    <m/>
    <m/>
    <m/>
    <m/>
    <m/>
    <m/>
    <m/>
    <m/>
    <m/>
    <m/>
    <m/>
    <m/>
    <m/>
    <m/>
    <m/>
    <m/>
    <m/>
    <m/>
    <m/>
    <m/>
    <m/>
    <m/>
    <m/>
    <m/>
    <m/>
    <m/>
    <m/>
    <m/>
    <m/>
    <m/>
    <m/>
    <m/>
    <m/>
    <m/>
    <m/>
    <m/>
    <m/>
    <m/>
    <m/>
    <m/>
    <m/>
    <m/>
    <m/>
    <m/>
  </r>
  <r>
    <n v="1729"/>
    <s v="MXX7"/>
    <s v="3 - QC Complete"/>
    <n v="44595"/>
    <n v="44617"/>
    <s v="Found pole top burnt off and fuses open. Rain storm was observed in the area. Tracking may have caused equipment failure. This information is preliminary"/>
    <s v="\\fxshare-nas05\quotashare-fs01\ESA\5 - Ignition Tracking\2021_Ignition_QC_Folders\20211008_1490083_21-0127921_nan_T005415158"/>
    <s v=" "/>
    <s v="Y"/>
    <s v="MXX7"/>
    <s v="Changed Outage Time to match Outage Start in FAS."/>
    <n v="44595"/>
    <m/>
    <s v="Not In Scope"/>
    <m/>
    <m/>
    <m/>
    <m/>
    <m/>
    <m/>
    <m/>
    <m/>
    <m/>
    <m/>
    <m/>
    <m/>
    <m/>
    <m/>
    <m/>
    <m/>
    <m/>
    <m/>
    <m/>
    <m/>
    <m/>
    <m/>
    <m/>
    <m/>
    <m/>
    <m/>
    <m/>
    <m/>
    <m/>
    <m/>
    <m/>
    <m/>
    <m/>
    <m/>
    <m/>
    <m/>
    <m/>
    <m/>
    <m/>
    <m/>
    <m/>
    <m/>
    <m/>
    <m/>
    <m/>
    <m/>
    <s v=" "/>
    <x v="78"/>
    <s v="09:37:00"/>
    <n v="44477"/>
    <s v="08:52:00"/>
    <s v="FAS"/>
    <s v="N"/>
    <s v="N"/>
    <n v="1490083"/>
    <s v="21-0127921"/>
    <m/>
    <s v="T005415158"/>
    <n v="122169574"/>
    <m/>
    <m/>
    <s v="PG&amp;E_1729_Ignition_20211008_1.JPG"/>
    <s v=" "/>
    <x v="0"/>
    <x v="0"/>
    <s v="N"/>
    <s v="N"/>
    <s v="N"/>
    <s v="On October 8th, 2021 at 937 hours, a PG&amp;E Troubleman was dispatched to the RAINBOW 1105 12KV Distribution Circuit on E Annadale Avenue in Fresno County in response to a fire. Initial analysis indicates tracking caused the ignition. A pole top was found burnt off and there was a rain storm at the time. The pole, crossarm, insulators, cutout, transformer, molding, and guy were broken/damaged (SAP # 100813716). The ensuing fire was limited to PG&amp;E assets and was self extinguished. The pole, crossarm, insulators, cutout, transformer, molding, and guy were replaced on October 9th, 2021. This information is preliminary.  "/>
    <s v="PG&amp;E"/>
    <s v="Other"/>
    <s v="Pole"/>
    <s v="D"/>
    <s v="D"/>
    <s v="Structure-PG&amp;E only"/>
    <m/>
    <m/>
    <m/>
    <m/>
    <m/>
    <s v="Contamination"/>
    <s v="Contamination"/>
    <s v="Tracking"/>
    <s v="N"/>
    <s v="Overhead"/>
    <x v="0"/>
    <s v="Pole"/>
    <s v="Pole, Crossarm, Insulator, Cutout, Transformer, Molding, Guy"/>
    <n v="100813716"/>
    <s v=" "/>
    <x v="0"/>
    <n v="36.698236000000001"/>
    <n v="-119.52909699999999"/>
    <s v="Fresno"/>
    <s v="RAINBOW 1105"/>
    <n v="12000"/>
    <s v="RAINBOW 110556456"/>
    <x v="0"/>
    <s v="Self Extinguished"/>
    <s v="Agriculture"/>
    <m/>
    <m/>
    <s v="N"/>
    <m/>
    <m/>
    <m/>
    <m/>
    <s v="N"/>
    <s v="N"/>
    <m/>
    <m/>
    <s v="2021-10-08"/>
    <m/>
    <m/>
    <m/>
    <m/>
    <m/>
    <m/>
    <m/>
    <m/>
    <m/>
    <m/>
    <m/>
    <m/>
    <m/>
    <m/>
    <m/>
    <m/>
    <m/>
    <m/>
    <m/>
    <s v="  "/>
    <s v="EAST BAY"/>
    <s v="FRESNO 14 SANGER"/>
    <s v="09:37"/>
    <n v="44477"/>
    <s v="1490083"/>
    <s v="T005415158"/>
    <n v="14451"/>
    <s v="E ANNADALE AVE"/>
    <s v="SANGER"/>
    <n v="36.699530000000003"/>
    <n v="-119.52907999999999"/>
    <s v="F4TL1F9"/>
    <s v="FULL, LARAMIE"/>
    <n v="254441105"/>
    <s v="20211008 15:15"/>
    <n v="9002"/>
    <n v="1"/>
    <s v="found pole top burnt off checked fused open and filled out ec and called for a crew "/>
    <s v="Y"/>
    <m/>
    <m/>
    <m/>
    <n v="36.698236000000001"/>
    <n v="-119.52909699999999"/>
    <m/>
    <m/>
    <m/>
    <s v="N"/>
    <s v="Y"/>
    <m/>
    <s v="Storm Rain"/>
    <m/>
    <s v="PGE&amp;E-Owned Structure/Equipment"/>
    <m/>
    <s v="Light"/>
    <m/>
    <s v="PG&amp;E Equipment"/>
    <m/>
    <s v="Structure Only"/>
    <m/>
    <s v="Self Extinguished"/>
    <m/>
    <s v="Overhead"/>
    <m/>
    <s v="N"/>
    <m/>
    <m/>
    <m/>
    <s v="OVERHEAD"/>
    <s v="POLE-WOOD"/>
    <s v="N"/>
    <s v="  "/>
    <s v="Unplanned"/>
    <s v="Fresno"/>
    <s v="Fresno"/>
    <s v="254441105, RAINBOW-1105"/>
    <s v="21-0127921"/>
    <s v="Unplanned"/>
    <s v="Rain,Clear;32-90 F"/>
    <s v="5"/>
    <m/>
    <s v="YES"/>
    <s v="Three Phase Fault"/>
    <s v="Sustained"/>
    <s v="No"/>
    <s v="D12064"/>
    <s v="OH"/>
    <s v="Fuse"/>
    <s v="1490083"/>
    <s v="Pole-Wood, Burned/flashed"/>
    <m/>
    <m/>
    <m/>
    <s v="14480 E ANNADALE"/>
    <s v="CGC# 418448349727"/>
    <m/>
    <s v="POLE TOP BURNED OFF"/>
    <m/>
    <m/>
    <m/>
    <m/>
    <m/>
    <m/>
    <m/>
    <m/>
    <m/>
    <m/>
    <m/>
    <m/>
    <m/>
    <m/>
    <m/>
    <m/>
    <m/>
    <m/>
    <m/>
    <m/>
    <m/>
    <m/>
  </r>
  <r>
    <n v="1728"/>
    <s v="P4K5"/>
    <s v="3 - QC Complete"/>
    <n v="44596"/>
    <n v="44617"/>
    <s v="Pole fire, crossarm burnt. The cause of fire is unknown. This information is preliminary."/>
    <s v="\\fxshare-nas05\quotashare-fs01\ESA\5 - Ignition Tracking\2021_Ignition_QC_Folders\20211008_1490164_21-0127593_nan_T005415146"/>
    <s v=" "/>
    <s v="Y"/>
    <s v="P4K5"/>
    <s v="updated the create time, adjusted the fire lat and long"/>
    <n v="44596"/>
    <m/>
    <s v="Not In Scope"/>
    <m/>
    <m/>
    <m/>
    <m/>
    <m/>
    <m/>
    <m/>
    <m/>
    <m/>
    <m/>
    <m/>
    <m/>
    <m/>
    <m/>
    <m/>
    <m/>
    <m/>
    <m/>
    <m/>
    <m/>
    <m/>
    <m/>
    <m/>
    <m/>
    <m/>
    <m/>
    <m/>
    <m/>
    <m/>
    <m/>
    <m/>
    <m/>
    <m/>
    <m/>
    <m/>
    <m/>
    <m/>
    <m/>
    <m/>
    <m/>
    <m/>
    <m/>
    <m/>
    <m/>
    <m/>
    <m/>
    <s v=" "/>
    <x v="78"/>
    <s v="09:19:00"/>
    <n v="44477"/>
    <s v="09:31:00"/>
    <s v="FAS"/>
    <s v="N"/>
    <s v="N"/>
    <n v="1490164"/>
    <s v="21-0127593"/>
    <m/>
    <s v="T005415124, T005415146, T005415641"/>
    <s v="122168550"/>
    <m/>
    <m/>
    <s v="No Photos"/>
    <s v=" "/>
    <x v="0"/>
    <x v="0"/>
    <s v="N"/>
    <s v="N"/>
    <s v="N"/>
    <s v="On Oct 08th, 2021 at 0919 hours, a PG&amp;E Troubleman was dispatched to Lemoore 1104 W Hanford Armona road in response to a pole fire. Initial analysis indicates contamination on the lines caused tracking resulting in an ignition. The ensuing fire was limited to the PG&amp;E pole and the fire was self-suppressed. PG&amp;E Crew replaced the Crossarm, hardware framing, pole and insulator. This is preliminary. "/>
    <s v="PG&amp;E"/>
    <s v="Other"/>
    <s v="Pole"/>
    <s v="D"/>
    <s v="D"/>
    <s v="Structure-PG&amp;E only"/>
    <m/>
    <m/>
    <m/>
    <m/>
    <m/>
    <s v="Contamination"/>
    <s v="Contamination"/>
    <s v="Tracking"/>
    <s v="Y"/>
    <s v="Overhead"/>
    <x v="0"/>
    <s v="Pole"/>
    <s v="Crossarm, Hardware Framing, Insulator, Pole"/>
    <n v="100824384"/>
    <s v=" "/>
    <x v="0"/>
    <n v="36.313499999999998"/>
    <n v="-119.80240000000001"/>
    <s v="Kings"/>
    <s v="LEMOORE 1104"/>
    <n v="12000"/>
    <s v="LEMOORE 1104CB"/>
    <x v="0"/>
    <s v="Self Extinguished"/>
    <s v="Agriculture"/>
    <s v="Grass Fuel Model"/>
    <m/>
    <s v="N"/>
    <m/>
    <m/>
    <m/>
    <m/>
    <s v="N"/>
    <s v="N"/>
    <m/>
    <m/>
    <s v="2021-10-08"/>
    <m/>
    <m/>
    <m/>
    <m/>
    <m/>
    <m/>
    <m/>
    <m/>
    <m/>
    <m/>
    <m/>
    <m/>
    <m/>
    <m/>
    <m/>
    <m/>
    <m/>
    <m/>
    <m/>
    <s v="  "/>
    <s v="EAST BAY"/>
    <s v="LEMOORE"/>
    <s v="09:31"/>
    <n v="44477"/>
    <s v="1490164"/>
    <s v="T005415146"/>
    <n v="19745"/>
    <s v="GRANGEVILLE BLVD"/>
    <s v="LEMOORE"/>
    <n v="36.309730000000002"/>
    <n v="-119.79821"/>
    <s v="F3TAXBR"/>
    <s v="BENEGAR, AL"/>
    <n v="25360"/>
    <s v="20211008 12:53"/>
    <n v="9002"/>
    <m/>
    <s v="F3TAXBR SWITCH TO RESTORE"/>
    <s v="Y"/>
    <m/>
    <m/>
    <s v="36.3133200,-119.8029050,189.400000,3D"/>
    <m/>
    <m/>
    <m/>
    <m/>
    <m/>
    <s v="N"/>
    <s v="Y"/>
    <m/>
    <s v="Clear"/>
    <m/>
    <s v="PGE&amp;E-Owned Structure/Equipment"/>
    <m/>
    <s v="Calm"/>
    <m/>
    <s v="PG&amp;E Equipment"/>
    <m/>
    <s v="Structure Only"/>
    <m/>
    <s v="Self Extinguished"/>
    <m/>
    <s v="Overhead"/>
    <m/>
    <s v="N"/>
    <m/>
    <m/>
    <m/>
    <s v="FIRE, POLE"/>
    <s v="CROSSARM, WOOD"/>
    <s v="N"/>
    <s v="  "/>
    <s v="Unplanned"/>
    <s v="Fresno"/>
    <s v="Lemoore"/>
    <s v="253601104, LEMOORE-1104"/>
    <s v="21-0127593"/>
    <s v="Unplanned"/>
    <s v="Clear;32-90 F"/>
    <s v="1393"/>
    <s v="256312"/>
    <s v="YES"/>
    <m/>
    <s v="Sustained"/>
    <s v="No"/>
    <s v="1104/2"/>
    <s v="OH"/>
    <s v="Circuit Breaker"/>
    <s v="1490164"/>
    <s v="Crossarm, Wood, Burned/flashed"/>
    <m/>
    <m/>
    <m/>
    <s v="LEMOORE SUB"/>
    <s v="BENEGAR, AL/ 559-908-7191: 1 E/O 8411F"/>
    <m/>
    <m/>
    <m/>
    <m/>
    <m/>
    <m/>
    <m/>
    <m/>
    <m/>
    <m/>
    <m/>
    <m/>
    <m/>
    <m/>
    <m/>
    <m/>
    <m/>
    <m/>
    <m/>
    <m/>
    <m/>
    <m/>
    <m/>
    <m/>
  </r>
  <r>
    <n v="1727"/>
    <s v="MXX7"/>
    <s v="3 - QC Complete"/>
    <n v="44595"/>
    <n v="44617"/>
    <s v="Crossarm burnt in half, crew to replace pole. Rain was observed in the area. Tracking may have caused equipment failure. This information is preliminary"/>
    <s v="\\fxshare-nas05\quotashare-fs01\ESA\5 - Ignition Tracking\2021_Ignition_QC_Folders\20211008_1490124_21-0127579_nan_T005415099"/>
    <s v=" "/>
    <s v="Y"/>
    <s v="MXX7"/>
    <s v="Changed Create Time and Outage Time to match FAS. "/>
    <n v="44595"/>
    <m/>
    <s v="Not In Scope"/>
    <m/>
    <m/>
    <m/>
    <m/>
    <m/>
    <m/>
    <m/>
    <m/>
    <m/>
    <m/>
    <m/>
    <m/>
    <m/>
    <m/>
    <m/>
    <m/>
    <m/>
    <m/>
    <m/>
    <m/>
    <m/>
    <m/>
    <m/>
    <m/>
    <m/>
    <m/>
    <m/>
    <m/>
    <m/>
    <m/>
    <m/>
    <m/>
    <m/>
    <m/>
    <m/>
    <m/>
    <m/>
    <m/>
    <m/>
    <m/>
    <m/>
    <m/>
    <m/>
    <m/>
    <m/>
    <m/>
    <s v=" "/>
    <x v="78"/>
    <s v="09:14:00"/>
    <n v="44477"/>
    <s v="09:04:00"/>
    <s v="FAS"/>
    <s v="N"/>
    <s v="N"/>
    <n v="1490124"/>
    <s v="21-0127579"/>
    <m/>
    <s v="T005415099"/>
    <n v="122167757"/>
    <m/>
    <m/>
    <s v="PG&amp;E_1727_Ignition_20211008_1.jpg"/>
    <s v=" "/>
    <x v="0"/>
    <x v="0"/>
    <s v="N"/>
    <s v="N"/>
    <s v="N"/>
    <s v="On October 8th, 2021 at 914 hours, a PG&amp;E Troubleman was dispatched to the KINGSBURG 1114 12KV Distribution Circuit on S McCall Avenue in Fresno County in response to a fire. Initial analysis indicates tracking caused the ignition. While there was a storm happening, there was a pole fire. The pole, crossarm, insulator, cutout, transformer, and ground were broken/damaged (SAP # 100898470). The hardware/framing was also missing. The ensuing fire was limited to PG&amp;E assets and was self extinguished. The pole, crossarm, insulator, cutout, transformer, and ground were replaced on October 8th, 2021. The hardware/framing was also installed on October 8th, 2021. This information is preliminary.  "/>
    <s v="PG&amp;E"/>
    <s v="Other"/>
    <s v="Pole"/>
    <s v="D"/>
    <s v="D"/>
    <s v="Structure-PG&amp;E only"/>
    <m/>
    <m/>
    <m/>
    <m/>
    <m/>
    <s v="Contamination"/>
    <s v="Contamination"/>
    <s v="Tracking"/>
    <s v="Y"/>
    <s v="Overhead"/>
    <x v="0"/>
    <s v="Crossarm"/>
    <s v="Pole, Crossarm, Insulator, Hardware/Framing, Cutout, Transformer, Ground"/>
    <n v="100898470"/>
    <s v=" "/>
    <x v="0"/>
    <n v="36.494761699999998"/>
    <n v="-119.611165"/>
    <s v="Fresno"/>
    <s v="KINGSBURG 1114"/>
    <n v="12000"/>
    <s v="KINGSBURG 1114CB"/>
    <x v="0"/>
    <s v="Self Extinguished"/>
    <s v="Agriculture"/>
    <m/>
    <m/>
    <s v="N"/>
    <m/>
    <m/>
    <m/>
    <m/>
    <s v="N"/>
    <s v="N"/>
    <m/>
    <m/>
    <s v="2021-10-08"/>
    <m/>
    <m/>
    <m/>
    <m/>
    <m/>
    <m/>
    <m/>
    <m/>
    <m/>
    <m/>
    <m/>
    <m/>
    <m/>
    <m/>
    <m/>
    <m/>
    <m/>
    <m/>
    <m/>
    <s v="  "/>
    <s v="EAST BAY"/>
    <s v="SELMA  01"/>
    <s v="09:15"/>
    <n v="44477"/>
    <s v="1490124"/>
    <s v="T005415099"/>
    <n v="16766"/>
    <s v="S MCCALL AVE"/>
    <s v="SELMA"/>
    <n v="36.488669999999999"/>
    <n v="-119.58237"/>
    <s v="F6TJMRY"/>
    <s v="ROGERS, JAMES"/>
    <n v="25224"/>
    <s v="20211008 10:56"/>
    <n v="9002"/>
    <m/>
    <s v="CROSS ARM BURNT IN HALF CREW TO REPLACE POLE "/>
    <s v="Y"/>
    <m/>
    <m/>
    <s v="36.4947617,-119.6111650,81.800000,3D"/>
    <m/>
    <m/>
    <m/>
    <m/>
    <m/>
    <s v="N"/>
    <s v="Y"/>
    <m/>
    <s v="Rain"/>
    <m/>
    <s v="PGE&amp;E-Owned Structure/Equipment"/>
    <m/>
    <s v="Calm"/>
    <m/>
    <s v="PG&amp;E Equipment"/>
    <m/>
    <s v="Structure Only"/>
    <m/>
    <s v="Self Extinguished"/>
    <m/>
    <s v="Overhead"/>
    <m/>
    <s v="N"/>
    <m/>
    <m/>
    <m/>
    <s v="FIRE, POLE"/>
    <s v="POLE-WOOD"/>
    <s v="N"/>
    <s v="  "/>
    <s v="Unplanned"/>
    <s v="Fresno"/>
    <s v="Selma"/>
    <s v="252241114, KINGSBURG-1114"/>
    <s v="21-0127579"/>
    <s v="Unplanned"/>
    <s v="Clear;32-90 F"/>
    <s v="356"/>
    <s v="28021"/>
    <s v="NO"/>
    <s v="Multi-Fault"/>
    <s v="Sustained"/>
    <s v="No"/>
    <s v="1114/2"/>
    <s v="OH"/>
    <s v="Circuit Breaker"/>
    <s v="1490124"/>
    <s v="Crossarm, Wood, Broken"/>
    <s v="ABC OC/T"/>
    <m/>
    <m/>
    <s v="KINGSBURG SUB"/>
    <s v="METER# 1005056961"/>
    <m/>
    <s v="XARM BROKEN IN HALF"/>
    <m/>
    <m/>
    <m/>
    <m/>
    <m/>
    <m/>
    <m/>
    <m/>
    <m/>
    <m/>
    <m/>
    <m/>
    <m/>
    <m/>
    <m/>
    <m/>
    <m/>
    <m/>
    <m/>
    <m/>
    <m/>
    <m/>
  </r>
  <r>
    <n v="1725"/>
    <s v="MXX7"/>
    <s v="3 - QC Complete"/>
    <n v="44595"/>
    <n v="44617"/>
    <s v="Pole fire, rain storm was observed in the area. Tracking may have caused equipment failure. This information is preliminary"/>
    <s v="\\fxshare-nas05\quotashare-fs01\ESA\5 - Ignition Tracking\2021_Ignition_QC_Folders\20211008_1489933_21-0127552_nan_T005414952"/>
    <s v=" "/>
    <s v="Y"/>
    <s v="MXX7"/>
    <s v="Changed Outage Time to match Outage Start in FAS. "/>
    <n v="44595"/>
    <m/>
    <s v="Not In Scope"/>
    <m/>
    <m/>
    <m/>
    <m/>
    <m/>
    <m/>
    <m/>
    <m/>
    <m/>
    <m/>
    <m/>
    <m/>
    <m/>
    <m/>
    <m/>
    <m/>
    <m/>
    <m/>
    <m/>
    <m/>
    <m/>
    <m/>
    <m/>
    <m/>
    <m/>
    <m/>
    <m/>
    <m/>
    <m/>
    <m/>
    <m/>
    <m/>
    <m/>
    <m/>
    <m/>
    <m/>
    <m/>
    <m/>
    <m/>
    <m/>
    <m/>
    <m/>
    <m/>
    <m/>
    <m/>
    <m/>
    <s v=" "/>
    <x v="78"/>
    <s v="08:10:00"/>
    <n v="44477"/>
    <s v="06:52:00"/>
    <s v="FAS"/>
    <s v="N"/>
    <s v="N"/>
    <n v="1489933"/>
    <s v="21-0127552"/>
    <m/>
    <s v="T005414952"/>
    <n v="122166706"/>
    <m/>
    <m/>
    <s v="No photo"/>
    <s v=" "/>
    <x v="0"/>
    <x v="0"/>
    <s v="N"/>
    <s v="N"/>
    <s v="N"/>
    <s v="On October 8th, 2021 at 810 hours, a PG&amp;E Troubleman was dispatched to the MANCHESTER 1109 12KV Distribution Circuit on E University Avenue in Fresno County in response to a fire. Initial analysis indicates tracking caused the ignition. There was a pole fire while it was raining. The crossarm was broken/damaged (SAP # 100856949). The ensuing fire was limited to PG&amp;E assets and was suppressed by the fire department. The crossarm was replaced on October 8th, 2021. This information is preliminary."/>
    <s v="PG&amp;E"/>
    <s v="Other"/>
    <s v="Crossarm"/>
    <s v="D"/>
    <m/>
    <s v="Structure-PG&amp;E only"/>
    <m/>
    <m/>
    <m/>
    <m/>
    <m/>
    <s v="Contamination"/>
    <s v="Contamination"/>
    <s v="Tracking"/>
    <s v="Y"/>
    <s v="Overhead"/>
    <x v="0"/>
    <s v="Crossarm"/>
    <s v="Crossarm"/>
    <n v="100856949"/>
    <s v=" "/>
    <x v="0"/>
    <n v="36.766393999999998"/>
    <n v="-119.78892500000001"/>
    <s v="Fresno"/>
    <s v="MANCHESTER 1109"/>
    <n v="12000"/>
    <s v="MANCHESTER 1109CB"/>
    <x v="0"/>
    <s v="Fire Dept"/>
    <s v="Urban"/>
    <m/>
    <m/>
    <s v="N"/>
    <m/>
    <m/>
    <m/>
    <m/>
    <s v="N"/>
    <s v="N"/>
    <m/>
    <m/>
    <s v="2021-10-08"/>
    <m/>
    <m/>
    <m/>
    <m/>
    <m/>
    <m/>
    <m/>
    <m/>
    <m/>
    <m/>
    <m/>
    <m/>
    <m/>
    <m/>
    <m/>
    <m/>
    <m/>
    <m/>
    <m/>
    <s v="  "/>
    <s v="NORTH BAY"/>
    <s v="FRESNO 06"/>
    <s v="08:10"/>
    <n v="44477"/>
    <s v="1489933"/>
    <s v="T005414952"/>
    <n v="1820"/>
    <s v="E UNIVERSITY AVE"/>
    <s v="FRESNO"/>
    <n v="36.76641"/>
    <n v="-119.79007"/>
    <s v="F4TDXKG"/>
    <s v="KRUPENS, DOUG"/>
    <n v="253921109"/>
    <s v="20211008 08:59"/>
    <n v="9111"/>
    <m/>
    <s v="pole fire made tag called for crew"/>
    <s v="Y"/>
    <m/>
    <m/>
    <m/>
    <n v="36.766393999999998"/>
    <n v="-119.78892500000001"/>
    <m/>
    <m/>
    <n v="100856949"/>
    <s v="N"/>
    <s v="Y"/>
    <m/>
    <s v="Storm Rain"/>
    <m/>
    <s v="PGE&amp;E-Owned Structure/Equipment"/>
    <m/>
    <s v="Light"/>
    <m/>
    <s v="PG&amp;E Equipment"/>
    <m/>
    <s v="Structure Only"/>
    <m/>
    <s v="Other (Comments)"/>
    <s v="no fire dept onsite when i arrived"/>
    <s v="Overhead"/>
    <m/>
    <s v="N"/>
    <m/>
    <m/>
    <m/>
    <s v="FIRE, POLE"/>
    <s v="CROSSARM, WOOD"/>
    <s v="N"/>
    <s v="  "/>
    <s v="Unplanned"/>
    <s v="Fresno"/>
    <s v="Fresno"/>
    <s v="253921109, MANCHESTER-1109"/>
    <s v="21-0127552"/>
    <s v="Unplanned"/>
    <s v="Clear;32-90 F"/>
    <s v="10"/>
    <s v="3830"/>
    <s v="NO"/>
    <s v="Force Out"/>
    <s v="Sustained"/>
    <s v="No"/>
    <s v="D803"/>
    <s v="OH"/>
    <s v="Fuse"/>
    <s v="1489933"/>
    <s v="Pole-Wood, Burned/flashed"/>
    <m/>
    <m/>
    <m/>
    <s v="N/OF PERALTA E/OF BLACKSTONE"/>
    <s v="CGC# 417692052241"/>
    <m/>
    <m/>
    <m/>
    <m/>
    <m/>
    <m/>
    <m/>
    <m/>
    <m/>
    <m/>
    <m/>
    <m/>
    <m/>
    <m/>
    <m/>
    <m/>
    <m/>
    <m/>
    <m/>
    <m/>
    <m/>
    <m/>
    <m/>
    <m/>
  </r>
  <r>
    <n v="1724"/>
    <s v="KRJ7"/>
    <s v="3 - QC Complete"/>
    <n v="44518"/>
    <n v="44617"/>
    <s v="Incident related to index #1723"/>
    <s v="\\fxshare-nas05\quotashare-fs01\ESA\5 - Ignition Tracking\2021_Ignition_QC_Folders\20211008_1489997_21-0127551_nan_T005414898"/>
    <s v=" "/>
    <m/>
    <m/>
    <m/>
    <m/>
    <m/>
    <s v="Not In Scope"/>
    <m/>
    <m/>
    <m/>
    <m/>
    <m/>
    <m/>
    <m/>
    <m/>
    <m/>
    <m/>
    <m/>
    <m/>
    <m/>
    <m/>
    <m/>
    <m/>
    <m/>
    <m/>
    <m/>
    <m/>
    <m/>
    <m/>
    <m/>
    <m/>
    <m/>
    <m/>
    <m/>
    <m/>
    <m/>
    <m/>
    <m/>
    <m/>
    <m/>
    <m/>
    <m/>
    <m/>
    <m/>
    <m/>
    <m/>
    <m/>
    <m/>
    <m/>
    <m/>
    <m/>
    <m/>
    <m/>
    <s v=" "/>
    <x v="78"/>
    <s v="07:31:00"/>
    <n v="44477"/>
    <s v="07:31:00"/>
    <s v="FAS"/>
    <s v="N"/>
    <s v="Y"/>
    <n v="1489997"/>
    <s v="21-0127551"/>
    <m/>
    <s v="T005414898"/>
    <m/>
    <m/>
    <m/>
    <m/>
    <s v=" "/>
    <x v="0"/>
    <x v="1"/>
    <s v="N"/>
    <s v="N"/>
    <s v="N"/>
    <s v="Duplicate of index 1723."/>
    <s v="Not PG&amp;E"/>
    <s v="Other"/>
    <s v="Pole"/>
    <s v="D"/>
    <m/>
    <s v="No Fire"/>
    <m/>
    <m/>
    <m/>
    <m/>
    <m/>
    <s v="Duplicate"/>
    <m/>
    <m/>
    <m/>
    <s v="Overbuild"/>
    <x v="0"/>
    <s v="Voltage Regulator"/>
    <m/>
    <m/>
    <s v=" "/>
    <x v="0"/>
    <n v="36.733096699999997"/>
    <n v="-120.0242133"/>
    <s v="Fresno"/>
    <s v="KERMAN 1108"/>
    <n v="12000"/>
    <s v="KERMAN 1108CB"/>
    <x v="0"/>
    <s v="Kerman FD"/>
    <s v="Agriculture"/>
    <m/>
    <m/>
    <s v="N"/>
    <m/>
    <m/>
    <m/>
    <m/>
    <s v="N"/>
    <s v="N"/>
    <m/>
    <m/>
    <s v="2021-10-08"/>
    <m/>
    <m/>
    <m/>
    <m/>
    <m/>
    <m/>
    <m/>
    <m/>
    <m/>
    <m/>
    <m/>
    <m/>
    <m/>
    <m/>
    <m/>
    <m/>
    <m/>
    <m/>
    <m/>
    <s v=" "/>
    <s v="NORTH BAY"/>
    <s v="FRESNO 13 KERMAN"/>
    <s v="07:31"/>
    <s v="10/08/2021"/>
    <s v="1489997"/>
    <s v="T005414898"/>
    <n v="12909"/>
    <s v="W WHITESBRIDGE AVE"/>
    <s v="KERMAN"/>
    <s v="00:00:00"/>
    <m/>
    <s v="F6TMQSO"/>
    <s v="SCOTTI, MICHEAL"/>
    <n v="252711108"/>
    <s v="20211008 10:42"/>
    <n v="9110"/>
    <m/>
    <s v="POLE FIRE, DAMAGED POLE, REGULATOR, AND EQUIPMENT.  MADE SAFE, ISOLATED DAMAGE, MADE EC TAG AND CALLED FOR REPAIR CREW "/>
    <s v="Y"/>
    <m/>
    <m/>
    <s v="36.7330967,-120.0242133,64.800000,3D"/>
    <m/>
    <m/>
    <m/>
    <s v="KERMAN FIRE DEPT 559-878-450"/>
    <m/>
    <s v="N"/>
    <s v="Y"/>
    <m/>
    <s v="Rain"/>
    <s v="LIGHT RIAN "/>
    <s v="PGE&amp;E-Owned Structure/Equipment"/>
    <s v="POLE AND REGULATOR "/>
    <s v="Calm"/>
    <m/>
    <s v="PG&amp;E Equipment"/>
    <m/>
    <s v="Structure Only"/>
    <m/>
    <s v="Fire Dept"/>
    <s v="KERMAN FIRE DEPT "/>
    <s v="Overbuild"/>
    <m/>
    <s v="N"/>
    <s v="PHOTOS BY MQSO"/>
    <m/>
    <m/>
    <s v="OVERHEAD"/>
    <s v="REGULATOR"/>
    <s v="N"/>
    <s v=" "/>
    <s v="Unplanned"/>
    <s v="Fresno"/>
    <s v="Fresno"/>
    <s v="252711108, KERMAN-1108"/>
    <s v="21-0127551"/>
    <s v="Unplanned"/>
    <s v="Clear;32-90 F"/>
    <s v="1275"/>
    <s v="246897"/>
    <s v="YES"/>
    <s v="Force Out"/>
    <s v="Sustained"/>
    <s v="No"/>
    <s v="1337"/>
    <s v="OH"/>
    <s v="Switch"/>
    <s v="1489997"/>
    <s v="Regulator, Burned/flashed"/>
    <m/>
    <s v="10/08/21 14:22"/>
    <m/>
    <s v="CALIFORNIA W/O HOWARD"/>
    <s v="294R"/>
    <m/>
    <m/>
    <m/>
    <m/>
    <m/>
    <m/>
    <m/>
    <m/>
    <m/>
    <m/>
    <m/>
    <m/>
    <m/>
    <m/>
    <m/>
    <m/>
    <m/>
    <m/>
    <m/>
    <m/>
    <m/>
    <m/>
    <m/>
    <m/>
  </r>
  <r>
    <n v="1723"/>
    <s v="D0CV"/>
    <s v="3 - QC Complete"/>
    <n v="44518"/>
    <n v="44617"/>
    <s v="Regulator flashed/burnt, rain was observed in the area. Tracking may have caused equipment failure. This information is preliminary"/>
    <s v="\\fxshare-nas05\quotashare-fs01\ESA\5 - Ignition Tracking\2021_Ignition_QC_Folders\20211008_1489997_21-0127551_nan_T005414873"/>
    <s v=" "/>
    <s v="Y"/>
    <s v="D0CV"/>
    <s v="changed outage time to match ILIS FNL Time._x000a_Changed Fire Suppressing Agency from PAR Electric to Kerman Fire Dept._x000a_Changed CPUC reportable ignition and Burned Material other than PG&amp;E Assets from Unknown to NO_x000a_Changed Fire Lat &amp; Long GPS coordinates to match correct pole location._x000a_Changed circuit name to Kerman - 1108_x000a_Changed circuit protection zone name to Kerman 1108CB"/>
    <n v="44517"/>
    <m/>
    <s v="Not In Scope"/>
    <m/>
    <m/>
    <m/>
    <m/>
    <m/>
    <m/>
    <m/>
    <m/>
    <m/>
    <m/>
    <m/>
    <m/>
    <m/>
    <m/>
    <m/>
    <m/>
    <m/>
    <m/>
    <m/>
    <m/>
    <m/>
    <m/>
    <m/>
    <m/>
    <m/>
    <m/>
    <m/>
    <m/>
    <m/>
    <m/>
    <m/>
    <m/>
    <s v="N"/>
    <m/>
    <m/>
    <m/>
    <m/>
    <m/>
    <m/>
    <s v="N"/>
    <m/>
    <m/>
    <m/>
    <m/>
    <m/>
    <m/>
    <s v=" "/>
    <x v="78"/>
    <s v="07:14:00"/>
    <n v="44477"/>
    <s v="08:32:00"/>
    <s v="FAS"/>
    <s v="N"/>
    <s v="N"/>
    <n v="1489997"/>
    <s v="21-0127551"/>
    <m/>
    <s v="T005414873, T005414898"/>
    <n v="122167116"/>
    <m/>
    <m/>
    <m/>
    <s v=" "/>
    <x v="0"/>
    <x v="0"/>
    <s v="N"/>
    <s v="N"/>
    <s v="N"/>
    <s v="On October 8, 2021 at 07:14 hours, a PG&amp;E Trouble man was dispatched to the KERMAN 1108 12kV Distribution Circuit in the vicinity of S Howard Ave and W Whitebridge Ave, Kerman CA, in response to a pole fire. Initial analysis indicates tracking caused the ignition. A cutout crossarm failed that fell into the regulator catching fire and resulted in 1275 customers experienced an outage. The ensuing fire was contained to PG&amp;E assets and Kerman Fire department suppressed the fire. A contractor Crew replaced the damaged Pole,Hardware/ Framing and Insulators on October 8, 2021."/>
    <s v="PG&amp;E"/>
    <s v="Other"/>
    <s v="Pole"/>
    <s v="D"/>
    <s v="D"/>
    <s v="Structure-PG&amp;E only"/>
    <m/>
    <m/>
    <m/>
    <m/>
    <m/>
    <s v="Contamination"/>
    <s v="Contamination"/>
    <s v="Tracking"/>
    <s v="N"/>
    <s v="Overhead"/>
    <x v="0"/>
    <s v="Crossarm"/>
    <s v="Pole, Regulator, Crossarm, Insulators"/>
    <n v="100637136"/>
    <s v=" "/>
    <x v="0"/>
    <n v="36.733281574899998"/>
    <n v="-120.02444275489999"/>
    <s v="Fresno"/>
    <s v="KERMAN 1108"/>
    <n v="12000"/>
    <s v="KERMAN 1108CB"/>
    <x v="0"/>
    <s v="KERMAN FIRE DEPT"/>
    <s v="Agriculture"/>
    <s v="Fire-resistive fuel bed"/>
    <s v="Dirt"/>
    <s v="N"/>
    <m/>
    <m/>
    <m/>
    <m/>
    <s v="N"/>
    <s v="N"/>
    <m/>
    <m/>
    <s v="2021-10-08"/>
    <m/>
    <m/>
    <m/>
    <m/>
    <m/>
    <m/>
    <m/>
    <m/>
    <m/>
    <m/>
    <m/>
    <m/>
    <m/>
    <m/>
    <m/>
    <m/>
    <m/>
    <m/>
    <m/>
    <s v=" "/>
    <s v="SIERRA"/>
    <s v="FRESNO 13 KERMAN"/>
    <s v="07:14"/>
    <s v="10/08/2021"/>
    <s v="1489997"/>
    <s v="T005414873"/>
    <m/>
    <s v="NE NE SE 8 14 18"/>
    <s v="KERMAN"/>
    <n v="36.720390000000002"/>
    <n v="-120.0252"/>
    <s v="F4YBGWE"/>
    <s v="BOSLEY III, WILL"/>
    <n v="252711108"/>
    <s v="20211008 15:57"/>
    <n v="9111"/>
    <m/>
    <s v="3RD PART CONSTRUCTION CREW ARRIVED TO RELIEVE ME.  STREET BLOCKED OFF @ WHITESBRIDGE &amp; JENSEN"/>
    <s v="Y"/>
    <m/>
    <m/>
    <s v="36.7155650,-119.7941583,114.700000,3D"/>
    <m/>
    <m/>
    <m/>
    <s v="PAR ELECTRIC"/>
    <m/>
    <s v="N"/>
    <s v="Y"/>
    <m/>
    <s v="Clear"/>
    <m/>
    <s v="County Land"/>
    <m/>
    <s v="Calm"/>
    <m/>
    <s v="Other (Comments)"/>
    <s v="RAIN"/>
    <s v="&lt; 1 meter"/>
    <m/>
    <s v="Fire Dept"/>
    <m/>
    <s v="Overhead"/>
    <m/>
    <s v="N"/>
    <m/>
    <m/>
    <m/>
    <s v="FLOOD/EROSION"/>
    <s v="CROSSARM, WOOD"/>
    <s v="N"/>
    <s v=" "/>
    <s v="Unplanned"/>
    <s v="Fresno"/>
    <s v="Fresno"/>
    <s v="252711108, KERMAN-1108"/>
    <s v="21-0127551"/>
    <s v="Unplanned"/>
    <s v="Clear;32-90 F"/>
    <s v="1275"/>
    <s v="246897"/>
    <s v="YES"/>
    <s v="Force Out"/>
    <s v="Sustained"/>
    <s v="No"/>
    <s v="1337"/>
    <s v="OH"/>
    <s v="Switch"/>
    <s v="1489997"/>
    <s v="Regulator, Burned/flashed"/>
    <m/>
    <s v="10/08/21 14:22"/>
    <m/>
    <s v="CALIFORNIA W/O HOWARD"/>
    <s v="294R"/>
    <m/>
    <m/>
    <m/>
    <m/>
    <m/>
    <m/>
    <m/>
    <m/>
    <m/>
    <m/>
    <m/>
    <m/>
    <m/>
    <m/>
    <m/>
    <m/>
    <m/>
    <m/>
    <m/>
    <m/>
    <m/>
    <m/>
    <m/>
    <m/>
  </r>
  <r>
    <n v="1722"/>
    <s v="FJGE"/>
    <s v="3 - QC Complete"/>
    <n v="44559"/>
    <n v="44617"/>
    <s v="Burnt pole with burnt off crossarm. Tracking may have caused equipment failure. The fire was limited to the structure alone. This information is preliminary."/>
    <s v="\\fxshare-nas05\quotashare-fs01\ESA\5 - Ignition Tracking\2021_Ignition_QC_Folders\20211008_1489994_21-0127525_nan_T005414850"/>
    <s v=" "/>
    <s v="Y"/>
    <s v="FJGE"/>
    <s v="FNL updated per FAS, Fire lat/long updated per SAP Equip ID # 100653393"/>
    <n v="44559"/>
    <m/>
    <s v="Not In Scope"/>
    <m/>
    <m/>
    <m/>
    <m/>
    <m/>
    <m/>
    <m/>
    <m/>
    <m/>
    <m/>
    <m/>
    <m/>
    <m/>
    <m/>
    <m/>
    <m/>
    <m/>
    <m/>
    <m/>
    <m/>
    <m/>
    <m/>
    <m/>
    <m/>
    <m/>
    <m/>
    <m/>
    <m/>
    <m/>
    <m/>
    <m/>
    <m/>
    <s v="N"/>
    <m/>
    <m/>
    <m/>
    <m/>
    <m/>
    <m/>
    <s v="N"/>
    <m/>
    <m/>
    <m/>
    <m/>
    <m/>
    <m/>
    <s v=" "/>
    <x v="78"/>
    <s v="07:01:00"/>
    <n v="44477"/>
    <s v="06:50:00"/>
    <s v="FAS"/>
    <s v="N"/>
    <s v="N"/>
    <n v="1489994"/>
    <s v="21-0127525"/>
    <m/>
    <s v="T005414850"/>
    <n v="122166850"/>
    <m/>
    <m/>
    <m/>
    <s v=" "/>
    <x v="0"/>
    <x v="0"/>
    <s v="N"/>
    <s v="N"/>
    <s v="N"/>
    <s v="On October 08, 2021 at 0701 hours, a PG&amp;E Troubleman was dispatched to the Kearney 1104 12kV Distribution Circuit in the vicinity of Beran Way and South Valentine Avenue, Fresno, in response to a pole fire.  Initial analysis indicates tracking caused the ignition.  The ensuing fire was contained to PG&amp;E assets and it is unknown how it was suppressed.  A PG&amp;E crew repaired a crossarm, hardware, and insulator on October 08, 2021."/>
    <s v="PG&amp;E"/>
    <s v="Other"/>
    <s v="Pole"/>
    <s v="D"/>
    <s v="D"/>
    <s v="Structure-PG&amp;E only"/>
    <s v="Structure only"/>
    <m/>
    <m/>
    <m/>
    <m/>
    <s v="Contamination"/>
    <s v="Contamination"/>
    <s v="Tracking"/>
    <s v="N"/>
    <s v="Overhead"/>
    <x v="0"/>
    <s v="Crossarm"/>
    <s v="Crossarm, Hardware, Insultor"/>
    <n v="100653393"/>
    <s v=" "/>
    <x v="0"/>
    <n v="36.682957645400002"/>
    <n v="-119.8528218105"/>
    <s v="Fresno"/>
    <s v="KEARNEY 1104"/>
    <n v="12000"/>
    <s v="KEARNEY 110497774"/>
    <x v="0"/>
    <s v="Other"/>
    <s v="Agriculture"/>
    <s v="Grass Fuel Model"/>
    <s v="Crops"/>
    <s v="N"/>
    <m/>
    <m/>
    <m/>
    <m/>
    <s v="N"/>
    <s v="N"/>
    <m/>
    <m/>
    <s v="2021-10-08"/>
    <m/>
    <m/>
    <m/>
    <m/>
    <m/>
    <m/>
    <m/>
    <m/>
    <m/>
    <m/>
    <m/>
    <m/>
    <m/>
    <m/>
    <m/>
    <m/>
    <m/>
    <m/>
    <m/>
    <s v="  "/>
    <s v="STOCKTON"/>
    <s v="FRESNO 01"/>
    <s v="07:01"/>
    <n v="44477"/>
    <s v="1489994"/>
    <s v="T005414850"/>
    <n v="3375"/>
    <s v="W BERAN WAY"/>
    <s v="FRESNO"/>
    <n v="36.684710000000003"/>
    <n v="-119.85284"/>
    <s v="F3TAXBR"/>
    <s v="BENEGAR, AL"/>
    <n v="252701104"/>
    <s v="20211008 09:32"/>
    <n v="9111"/>
    <m/>
    <s v="F3TAXBR BURNED CROSSARM ISOLATE RESTORE PART"/>
    <s v="Y"/>
    <m/>
    <m/>
    <s v="36.6835967,-119.8531183,82.700000,3D"/>
    <m/>
    <m/>
    <m/>
    <m/>
    <m/>
    <s v="N"/>
    <s v="Y"/>
    <m/>
    <s v="Rain"/>
    <m/>
    <s v="PGE&amp;E-Owned Structure/Equipment"/>
    <m/>
    <s v="Calm"/>
    <m/>
    <s v="PG&amp;E Equipment"/>
    <m/>
    <s v="Structure Only"/>
    <m/>
    <s v="Other (Comments)"/>
    <s v="UNKOWN NOBODY ON-SITE"/>
    <s v="Overhead"/>
    <m/>
    <s v="N"/>
    <m/>
    <m/>
    <m/>
    <s v="FIRE, POLE"/>
    <s v="CROSSARM, WOOD"/>
    <s v="N"/>
    <s v="  "/>
    <s v="Unplanned"/>
    <s v="Fresno"/>
    <s v="Fresno"/>
    <s v="252701104, KEARNEY-1104"/>
    <s v="21-0127525"/>
    <s v="Unplanned"/>
    <s v="Clear;32-90 F"/>
    <s v="211"/>
    <s v="9606"/>
    <s v="YES"/>
    <s v="Force Out"/>
    <s v="Sustained"/>
    <s v="No"/>
    <s v="D2693"/>
    <s v="OH"/>
    <s v="Switch"/>
    <s v="1489994"/>
    <s v="Crossarm, Wood, Burned/flashed"/>
    <m/>
    <m/>
    <m/>
    <s v="ON MUSCAT - 150' E/O VALENTINE"/>
    <s v="4PS/ OF D2693"/>
    <m/>
    <m/>
    <m/>
    <m/>
    <m/>
    <m/>
    <m/>
    <m/>
    <m/>
    <m/>
    <m/>
    <m/>
    <m/>
    <m/>
    <m/>
    <m/>
    <m/>
    <m/>
    <m/>
    <m/>
    <m/>
    <m/>
    <m/>
    <m/>
  </r>
  <r>
    <n v="1721"/>
    <s v="BRV6"/>
    <s v="3 - QC Complete"/>
    <n v="44552"/>
    <n v="44617"/>
    <s v="Pole fire, burnt wood at the top of the pole. Tracking may have caused equipment failure. This information is preliminary."/>
    <s v="\\fxshare-nas05\quotashare-fs01\ESA\5 - Ignition Tracking\2021_Ignition_QC_Folders\20211008_1489914_21-0127499_nan_T005414833"/>
    <s v=" "/>
    <s v="Y"/>
    <s v="BRV6"/>
    <s v="Changed Outage time from 0638 to 0705 to match ILIS FNL. Added Notification 122166117. Changed Lat/Long from 36.7706300, -119.8297678 to 36.7706272949, -119.8295385053"/>
    <n v="44552"/>
    <m/>
    <s v="Not In Scope"/>
    <m/>
    <m/>
    <m/>
    <m/>
    <m/>
    <m/>
    <m/>
    <m/>
    <m/>
    <m/>
    <m/>
    <m/>
    <m/>
    <m/>
    <m/>
    <m/>
    <m/>
    <m/>
    <m/>
    <m/>
    <m/>
    <m/>
    <m/>
    <m/>
    <m/>
    <m/>
    <m/>
    <m/>
    <m/>
    <m/>
    <m/>
    <m/>
    <s v="N"/>
    <m/>
    <m/>
    <m/>
    <m/>
    <m/>
    <m/>
    <s v="N"/>
    <m/>
    <m/>
    <m/>
    <m/>
    <m/>
    <m/>
    <s v=" "/>
    <x v="78"/>
    <s v="06:38:00"/>
    <n v="44477"/>
    <s v="07:05:00"/>
    <s v="FAS"/>
    <s v="N"/>
    <s v="N"/>
    <n v="1489914"/>
    <s v="21-0127499"/>
    <m/>
    <s v="T005414833, T005414840, T005414849"/>
    <n v="122166117"/>
    <n v="114082436"/>
    <m/>
    <m/>
    <s v=" "/>
    <x v="0"/>
    <x v="0"/>
    <s v="N"/>
    <s v="N"/>
    <s v="N"/>
    <s v="On October 8, 2021 at 0638 hours, a PG&amp;E Troubleman was dispatched to the Ashlan 1104 12kV Distribution Circuit in the vicinity of Vassar Ave and Warren Ave, Fresno in response to a pole fire. Initial analysis indicates tracking caused the ignition. A primary pole is suspected to be the origin point of the fire and resulted in 106 customers experienced an outage. The ensuing fire was contained to PG&amp;E assets and Fresno Fire Department suppressed the fire. PG&amp;E Crew replaced the damaged pole, transformer and crossarm on October 8, 2021."/>
    <s v="PG&amp;E"/>
    <s v="Other"/>
    <s v="Pole"/>
    <s v="D"/>
    <s v="D"/>
    <s v="Structure-PG&amp;E only"/>
    <m/>
    <m/>
    <m/>
    <m/>
    <m/>
    <s v="Contamination"/>
    <s v="Contamination"/>
    <s v="Tracking"/>
    <s v="Y"/>
    <s v="Overhead"/>
    <x v="0"/>
    <s v="Pole"/>
    <s v="Pole, Transformer, Crossarm"/>
    <n v="100872959"/>
    <s v=" "/>
    <x v="0"/>
    <n v="36.770627294900002"/>
    <n v="-119.82953850529999"/>
    <s v="Fresno"/>
    <s v="ASHLAN AVE 1104"/>
    <n v="12000"/>
    <s v="ASHLAN AVE 1104R3310"/>
    <x v="0"/>
    <s v="Fresno FD"/>
    <s v="Urban"/>
    <s v="Grass Fuel Model"/>
    <s v="brown weeds"/>
    <s v="N"/>
    <m/>
    <m/>
    <m/>
    <m/>
    <s v="N"/>
    <s v="N"/>
    <m/>
    <m/>
    <s v="2021-10-08"/>
    <m/>
    <m/>
    <m/>
    <m/>
    <m/>
    <m/>
    <m/>
    <m/>
    <m/>
    <m/>
    <m/>
    <m/>
    <m/>
    <m/>
    <m/>
    <m/>
    <m/>
    <m/>
    <m/>
    <s v="  "/>
    <s v="HUMBOLDT"/>
    <s v="FRESNO 06"/>
    <s v="06:38"/>
    <n v="44477"/>
    <s v="1489914"/>
    <s v="T005414833"/>
    <n v="1547"/>
    <s v="W VASSAR AVE"/>
    <s v="FRESNO"/>
    <n v="36.769770000000001"/>
    <n v="-119.82894"/>
    <s v="F4TMKBG"/>
    <s v="BISSELL, MIKE"/>
    <n v="252051104"/>
    <s v="20211008 08:37"/>
    <n v="9110"/>
    <m/>
    <s v="fire pole, made safe, sent tag, called for crew"/>
    <s v="Y"/>
    <m/>
    <m/>
    <m/>
    <n v="36.770629999999997"/>
    <n v="-119.8297678"/>
    <m/>
    <s v="fresno fd"/>
    <m/>
    <s v="N"/>
    <s v="Y"/>
    <m/>
    <s v="Storm Rain"/>
    <m/>
    <s v="Customer-Owned Structure/Equipment"/>
    <m/>
    <s v="Light"/>
    <m/>
    <s v="PG&amp;E Equipment"/>
    <m/>
    <s v="Structure Only"/>
    <m/>
    <s v="Fire Dept"/>
    <m/>
    <s v="Overhead"/>
    <m/>
    <s v="N"/>
    <m/>
    <m/>
    <m/>
    <s v="FIRE, POLE"/>
    <s v="POLE-WOOD"/>
    <s v="N"/>
    <s v="  "/>
    <s v="Unplanned"/>
    <s v="Fresno"/>
    <s v="Fresno"/>
    <s v="252051104, ASHLAN AVE-1104"/>
    <s v="21-0127499"/>
    <s v="Unplanned"/>
    <s v="Clear;32-90 F"/>
    <s v="106"/>
    <s v="9730"/>
    <s v="YES"/>
    <s v="Force Out"/>
    <s v="Sustained"/>
    <s v="No"/>
    <s v="D10459"/>
    <s v="OH"/>
    <s v="Switch"/>
    <s v="1489914"/>
    <s v="Pole-Wood, Burned/flashed"/>
    <m/>
    <m/>
    <m/>
    <s v="WEST S  O YALE"/>
    <s v="CGC# 417570452409"/>
    <m/>
    <m/>
    <m/>
    <m/>
    <m/>
    <m/>
    <m/>
    <m/>
    <m/>
    <m/>
    <m/>
    <m/>
    <m/>
    <m/>
    <m/>
    <m/>
    <m/>
    <m/>
    <m/>
    <m/>
    <m/>
    <m/>
    <m/>
    <m/>
  </r>
  <r>
    <n v="1719"/>
    <s v="MXX7"/>
    <s v="3 - QC Complete"/>
    <n v="44523"/>
    <n v="44617"/>
    <s v="Fire at the base of a PG&amp;E distribution pole due to unknown cause at this time. Unable to locate an EC tag during preliminary investigation. The ensuing fire was 3 meters - 0.25 acre in size. This information is preliminary. [UPDATE: Other fire, not attributable to PG&amp;E assets. There was a fire around the base of the pole but the troubleman does not believe this was caused by our equipment. There was nothing on the pole that could have caused a spark. A fire incident report has been requested at this time. This information is preliminary.]"/>
    <s v="\\fxshare-nas05\quotashare-fs01\ESA\5 - Ignition Tracking\2021_Ignition_QC_Folders\20211008_nan_nan_nan_T005414786"/>
    <s v=" "/>
    <s v="Y"/>
    <s v="MXX7"/>
    <s v="Changed the columns to reflect that the fire was not attributable to PG&amp;E assets. "/>
    <n v="44523"/>
    <m/>
    <s v="Not In Scope"/>
    <m/>
    <m/>
    <m/>
    <m/>
    <m/>
    <m/>
    <m/>
    <m/>
    <m/>
    <m/>
    <m/>
    <m/>
    <m/>
    <m/>
    <m/>
    <m/>
    <m/>
    <m/>
    <m/>
    <m/>
    <m/>
    <m/>
    <m/>
    <m/>
    <m/>
    <m/>
    <m/>
    <m/>
    <m/>
    <m/>
    <m/>
    <m/>
    <s v="Y"/>
    <n v="44523"/>
    <m/>
    <s v="Fresno County Fire Department"/>
    <s v="https://www.fresnocountyfire.org/contact-us/"/>
    <s v="I requested a fire incident report on the Fresno County Fire Department website."/>
    <m/>
    <s v="Y"/>
    <n v="44523"/>
    <n v="44523"/>
    <s v="JKBX"/>
    <s v="jkbx@pge.com, 650-730-9020"/>
    <s v="I spoke with Jordan over the phone. He said that he had gotten a 911 call. When he had arrived onsite there was nobody. He isn't too sure what caused the minor grass fire. He doesn't think that it was caused by our equipment. There was nothing on the pole that could have caused a spark. All of the grass around the pole was burnt. "/>
    <m/>
    <s v=" "/>
    <x v="78"/>
    <s v="02:10:00"/>
    <n v="44477"/>
    <s v="02:01:00"/>
    <s v="FAS"/>
    <s v="N"/>
    <s v="N"/>
    <s v="TR8658657"/>
    <m/>
    <m/>
    <s v="T005414786"/>
    <m/>
    <m/>
    <m/>
    <m/>
    <s v=" "/>
    <x v="0"/>
    <x v="1"/>
    <s v="N"/>
    <s v="N"/>
    <s v="N"/>
    <s v="Other fire, not attributable to PG&amp;E assets. There was a fire around the base of the pole but the troubleman does not believe this was caused by our equipment. There was nothing on the pole that could have caused a spark. A fire incident report has been requested at this time. This information is preliminary."/>
    <s v="Not PG&amp;E"/>
    <s v="Vegetation"/>
    <m/>
    <m/>
    <m/>
    <s v="&lt;0.25"/>
    <m/>
    <m/>
    <m/>
    <m/>
    <m/>
    <s v="Other Fire: Non-PG&amp;E related"/>
    <m/>
    <m/>
    <m/>
    <s v="Overhead"/>
    <x v="1"/>
    <m/>
    <m/>
    <m/>
    <s v=" "/>
    <x v="0"/>
    <n v="36.603656700000002"/>
    <n v="-119.4653433"/>
    <s v="Fresno"/>
    <s v="WAHTOKE 1110"/>
    <n v="12000"/>
    <s v="WAHTOKE 1110CB"/>
    <x v="0"/>
    <s v="Fresno County FD"/>
    <s v="Agriculture"/>
    <m/>
    <m/>
    <s v="N"/>
    <m/>
    <m/>
    <m/>
    <m/>
    <s v="N"/>
    <s v="N"/>
    <m/>
    <m/>
    <s v="2021-10-08"/>
    <m/>
    <m/>
    <m/>
    <m/>
    <m/>
    <m/>
    <m/>
    <m/>
    <m/>
    <m/>
    <m/>
    <m/>
    <m/>
    <m/>
    <m/>
    <m/>
    <m/>
    <m/>
    <m/>
    <s v=" "/>
    <s v="SIERRA"/>
    <s v="DINUBA 01"/>
    <s v="02:10"/>
    <s v="10/08/2021"/>
    <m/>
    <s v="T005414786"/>
    <s v="UNKNOWN"/>
    <s v="MANNING"/>
    <s v="REEDLEY"/>
    <s v="00:00:00"/>
    <m/>
    <s v="F6TJKBX"/>
    <s v="BUCHANAN, JORDAN"/>
    <m/>
    <s v="20211008 03:21"/>
    <n v="9320"/>
    <m/>
    <s v="fire around base of pole. minor charring but no permanant damage done"/>
    <s v="Y"/>
    <m/>
    <m/>
    <s v="36.6036567,-119.4653433,99.700000,3D"/>
    <m/>
    <m/>
    <m/>
    <s v="Fresno County Fire"/>
    <s v="sap id# 100808135"/>
    <s v="N"/>
    <s v="Y"/>
    <m/>
    <s v="Clear"/>
    <m/>
    <s v="Private Land"/>
    <m/>
    <s v="Calm"/>
    <m/>
    <s v="Unknown"/>
    <m/>
    <s v="3 meters - 0.25 Acres"/>
    <m/>
    <s v="Fire Dept"/>
    <m/>
    <s v="Overhead"/>
    <m/>
    <s v="N"/>
    <m/>
    <m/>
    <m/>
    <m/>
    <m/>
    <s v="N"/>
    <s v=" "/>
    <m/>
    <m/>
    <m/>
    <m/>
    <m/>
    <m/>
    <m/>
    <m/>
    <m/>
    <m/>
    <m/>
    <m/>
    <m/>
    <m/>
    <m/>
    <m/>
    <m/>
    <m/>
    <m/>
    <m/>
    <m/>
    <m/>
    <m/>
    <m/>
    <m/>
    <m/>
    <m/>
    <m/>
    <m/>
    <m/>
    <m/>
    <m/>
    <m/>
    <m/>
    <m/>
    <m/>
    <m/>
    <m/>
    <m/>
    <m/>
    <m/>
    <m/>
    <m/>
    <m/>
    <m/>
    <m/>
    <m/>
  </r>
  <r>
    <n v="1715"/>
    <s v="AGFC"/>
    <s v="3 - QC Complete"/>
    <n v="44476"/>
    <n v="44617"/>
    <s v="Other fire, not attributable to PG&amp;E assets. ILIS has this listed as Environmental/external, fire, forest/grass. Troubleman FAS notes say this is due to complex fire. This information is preliminary."/>
    <s v="\\fxshare-nas05\quotashare-fs01\ESA\5 - Ignition Tracking\2021_Ignition_QC_Folders\20211007_1485196_21-0125084.1(2 outages)_nan_T005414535"/>
    <s v=" "/>
    <m/>
    <m/>
    <m/>
    <m/>
    <m/>
    <s v="Not In Scope"/>
    <m/>
    <m/>
    <m/>
    <m/>
    <m/>
    <m/>
    <m/>
    <m/>
    <m/>
    <m/>
    <m/>
    <m/>
    <m/>
    <m/>
    <m/>
    <m/>
    <m/>
    <m/>
    <m/>
    <m/>
    <m/>
    <m/>
    <m/>
    <m/>
    <m/>
    <m/>
    <m/>
    <m/>
    <m/>
    <m/>
    <m/>
    <m/>
    <m/>
    <m/>
    <m/>
    <m/>
    <m/>
    <m/>
    <m/>
    <m/>
    <m/>
    <m/>
    <m/>
    <m/>
    <m/>
    <m/>
    <s v=" "/>
    <x v="79"/>
    <s v="13:17:00"/>
    <n v="44476"/>
    <s v="13:17:00"/>
    <s v="FAS"/>
    <s v="N"/>
    <s v="N"/>
    <n v="1485196"/>
    <s v="21-0125084.1(2 outages)"/>
    <m/>
    <s v="T005414535"/>
    <n v="31553867"/>
    <m/>
    <m/>
    <m/>
    <s v=" "/>
    <x v="0"/>
    <x v="1"/>
    <s v="N"/>
    <s v="N"/>
    <s v="N"/>
    <s v="Other fire, not attributable to PG&amp;E assets. ILIS has this listed as Environmental/external, fire, forest/grass. Troubleman FAS notes say this is due to complex fire. This information is preliminary."/>
    <s v="Not PG&amp;E"/>
    <s v="Vegetation"/>
    <m/>
    <m/>
    <m/>
    <s v="&gt;5,000"/>
    <m/>
    <m/>
    <m/>
    <m/>
    <m/>
    <s v="Other Fire: Non-PG&amp;E related"/>
    <m/>
    <m/>
    <m/>
    <s v="Overhead"/>
    <x v="1"/>
    <m/>
    <m/>
    <m/>
    <s v=" "/>
    <x v="1"/>
    <n v="36.636476000000002"/>
    <n v="-118.944052"/>
    <s v="Fresno"/>
    <s v="SAND CREEK 1103"/>
    <n v="12000"/>
    <s v="SAND CREEK 11037110"/>
    <x v="1"/>
    <s v="Cal Fire"/>
    <s v="Conifer Forest"/>
    <m/>
    <m/>
    <s v="N"/>
    <m/>
    <s v="KNP Complex Fire"/>
    <m/>
    <m/>
    <s v="N"/>
    <s v="N"/>
    <m/>
    <m/>
    <s v="2021-10-08"/>
    <m/>
    <m/>
    <m/>
    <m/>
    <m/>
    <m/>
    <m/>
    <m/>
    <m/>
    <m/>
    <m/>
    <m/>
    <m/>
    <m/>
    <m/>
    <m/>
    <m/>
    <m/>
    <m/>
    <s v="  "/>
    <s v="YOSEMITE"/>
    <s v="DINUBA 03"/>
    <s v="13:17"/>
    <n v="44476"/>
    <s v="1485196"/>
    <s v="T005414535"/>
    <m/>
    <s v="ESHOM POINT"/>
    <s v="BADGER"/>
    <n v="36.636650000000003"/>
    <n v="-118.95227"/>
    <s v="F3TAXBR"/>
    <s v="BENEGAR, AL"/>
    <n v="254601103"/>
    <s v="20211007 15:55"/>
    <n v="9002"/>
    <n v="1"/>
    <s v="F3TAXBR VARIIOUS LOCATIONS DUE TO COMPLEX FIRE"/>
    <s v="Y"/>
    <m/>
    <m/>
    <s v="36.5462083,-119.5302167,-31.400000,3D"/>
    <m/>
    <m/>
    <m/>
    <s v="CAL-FIRE / FORSET SERVICE"/>
    <m/>
    <s v="N"/>
    <s v="N"/>
    <m/>
    <s v="Other (Comments)"/>
    <s v="UNKOWN BURNING FOR 3 WEEKS"/>
    <s v="National Forest"/>
    <m/>
    <s v="Other (Comments)"/>
    <s v="UNKOWN"/>
    <s v="Unknown"/>
    <m/>
    <s v="100+ Acres"/>
    <m/>
    <s v="Cal Fire"/>
    <s v="MULTIPLE AGENCIES"/>
    <s v="Overhead"/>
    <m/>
    <s v="N"/>
    <m/>
    <m/>
    <m/>
    <s v="FIRE, POLE"/>
    <s v="POLE-WOOD"/>
    <s v="N"/>
    <s v="  "/>
    <s v="Unplanned"/>
    <s v="Fresno"/>
    <s v="Dinuba"/>
    <s v="254601103, SAND CREEK-1103"/>
    <s v="21-0125084.1(2 outages)"/>
    <s v="Unplanned"/>
    <s v="Clear;32-90 F"/>
    <s v="10"/>
    <m/>
    <s v="YES"/>
    <s v="Force Out"/>
    <s v="Sustained"/>
    <s v="No"/>
    <s v="3205F"/>
    <s v="OH"/>
    <s v="Fuse"/>
    <s v="1485196"/>
    <s v="Conductor, Overhead, Normal"/>
    <m/>
    <m/>
    <m/>
    <s v="SE NE 8 15/28"/>
    <s v="NONE"/>
    <m/>
    <m/>
    <m/>
    <m/>
    <m/>
    <m/>
    <m/>
    <m/>
    <m/>
    <m/>
    <m/>
    <m/>
    <m/>
    <m/>
    <m/>
    <m/>
    <m/>
    <m/>
    <m/>
    <m/>
    <m/>
    <m/>
    <m/>
    <m/>
  </r>
  <r>
    <n v="1714"/>
    <s v="P4K5"/>
    <s v="3 - QC Complete"/>
    <n v="44485"/>
    <n v="44617"/>
    <s v="Burned up jumper on transformer pole started a small vegetation fire. EC 122160164 created for the damaged Jumper and Lightning assestor to be replaced. The troubleman marked this as less than one meter fire, but the photos show the fire was clearly larger than one meter. The ensuing fire appears to be 3 meter - 0.25 acre in size. This information is preliminary. 1/26/2022 AGFC made slight edits to change failure driver and sub driver to weather lightning strike per email chain of reclassification."/>
    <s v="\\fxshare-nas05\quotashare-fs01\ESA\5 - Ignition Tracking\2021_Ignition_QC_Folders\20211007_nan_nan_nan_0009078085"/>
    <s v=" "/>
    <m/>
    <m/>
    <m/>
    <m/>
    <s v="AHH7"/>
    <s v="Complete"/>
    <s v="In Progress"/>
    <s v="AIM8"/>
    <s v="In Progress"/>
    <s v="Material not collected"/>
    <m/>
    <m/>
    <m/>
    <m/>
    <m/>
    <m/>
    <m/>
    <s v="Not Required"/>
    <m/>
    <m/>
    <m/>
    <m/>
    <m/>
    <m/>
    <m/>
    <m/>
    <m/>
    <m/>
    <m/>
    <m/>
    <m/>
    <m/>
    <m/>
    <m/>
    <m/>
    <m/>
    <n v="44510"/>
    <m/>
    <m/>
    <m/>
    <m/>
    <m/>
    <m/>
    <m/>
    <m/>
    <s v="Y"/>
    <n v="44490"/>
    <n v="44490"/>
    <s v="TRM8"/>
    <s v="Tony Marino, 530-682-6418, trm8@pge.com"/>
    <s v="The located was still energized when he arrived, he de-energized, made safe for crew to repair. CAL Fire was on scene when he arrived however they left after T-man made safe. Stated it was a 'burned out' jumper. "/>
    <m/>
    <s v=" "/>
    <x v="79"/>
    <s v="08:13:00"/>
    <m/>
    <m/>
    <s v="FAS"/>
    <s v="N"/>
    <s v="N"/>
    <m/>
    <m/>
    <m/>
    <n v="9078085"/>
    <n v="122160164"/>
    <m/>
    <m/>
    <s v="PG&amp;E_1714_ignition_20211007_3.jpg"/>
    <s v=" "/>
    <x v="1"/>
    <x v="0"/>
    <s v="Y"/>
    <s v="Y"/>
    <s v="N"/>
    <s v="On Oct 7th, 2021 at 0813 hours, a PG&amp;E Troubleman was dispatched to the Smartville 1101 12kV Distribution Circuit on Smartville road in response to a grass fire. Initial analysis indicates equipment failure due to lightning strike caused the ignition. Burned up jumper on transformer pole possibly due to lightning arrestor failure from lightning strike started a small vegetation fire. The ensuing fire was &lt; 0.25 acres in size and the fire was suppressed by Cal Fire. PG&amp;E Crew replaced the jumper and the lightening arrester. This is preliminary. "/>
    <s v="PG&amp;E"/>
    <s v="Vegetation"/>
    <m/>
    <s v="D"/>
    <s v="D"/>
    <s v="&lt;0.25"/>
    <m/>
    <m/>
    <m/>
    <m/>
    <m/>
    <s v="Equipment - PG&amp;E"/>
    <s v="Weather"/>
    <s v="Weather - Lightning"/>
    <s v="N"/>
    <s v="Overhead"/>
    <x v="0"/>
    <s v="Lightning Arrestor"/>
    <s v="Jumper, Lightening arrester"/>
    <n v="104007300"/>
    <s v=" "/>
    <x v="1"/>
    <n v="39.206609999999998"/>
    <n v="-121.297225"/>
    <s v="Yuba"/>
    <s v="SMARTVILLE 1101"/>
    <n v="12000"/>
    <s v="SMARTVILLE 1101CB"/>
    <x v="0"/>
    <s v="Cal Fire"/>
    <s v="Herbaceous"/>
    <s v="Brush fuel model"/>
    <m/>
    <s v="N"/>
    <m/>
    <m/>
    <n v="300"/>
    <s v="R3"/>
    <s v="N"/>
    <s v="N"/>
    <m/>
    <m/>
    <s v="2021-10-08"/>
    <m/>
    <m/>
    <m/>
    <m/>
    <m/>
    <m/>
    <m/>
    <m/>
    <m/>
    <m/>
    <m/>
    <m/>
    <m/>
    <m/>
    <m/>
    <m/>
    <m/>
    <m/>
    <m/>
    <s v="  "/>
    <s v="HUMBOLDT"/>
    <s v="MARYSVILLE 01"/>
    <s v="08:13"/>
    <n v="44476"/>
    <m/>
    <n v="9078085"/>
    <s v="UNKNOWN"/>
    <s v="PREMISES DO NOT CHANGE"/>
    <s v="SMARTVILLE"/>
    <n v="39.200625000000002"/>
    <n v="-121.28276"/>
    <s v="T3TTRM8"/>
    <s v="MARINO, TONY"/>
    <m/>
    <s v="20211007 09:13"/>
    <n v="1110"/>
    <m/>
    <s v="broken jumper on overhead to new LA started very small veg fire cal fire on sight and fire is out.  fire crews are gone made safe for crew to come make repairs photos taken"/>
    <s v="Y"/>
    <n v="4"/>
    <s v="\\fxshare-nas05\quotashare-fs01\ESA\5 - Ignition Tracking\Fire_Tab_Attachment_Files"/>
    <s v="39.2066100,-121.2972250,206.900000,3D"/>
    <m/>
    <m/>
    <m/>
    <s v="cal fire"/>
    <m/>
    <s v="N"/>
    <s v="Y"/>
    <s v="Y"/>
    <s v="Clear"/>
    <m/>
    <s v="Private Land"/>
    <m/>
    <s v="Calm"/>
    <m/>
    <s v="PG&amp;E Equipment"/>
    <m/>
    <s v="&lt; 1 meter"/>
    <m/>
    <s v="Cal Fire"/>
    <m/>
    <s v="Overhead"/>
    <m/>
    <s v="N"/>
    <s v="photos taken"/>
    <m/>
    <m/>
    <m/>
    <m/>
    <m/>
    <s v="  "/>
    <m/>
    <m/>
    <m/>
    <m/>
    <m/>
    <m/>
    <m/>
    <m/>
    <m/>
    <m/>
    <m/>
    <m/>
    <m/>
    <m/>
    <m/>
    <m/>
    <m/>
    <m/>
    <m/>
    <m/>
    <m/>
    <m/>
    <m/>
    <m/>
    <m/>
    <m/>
    <m/>
    <m/>
    <m/>
    <m/>
    <m/>
    <m/>
    <m/>
    <m/>
    <m/>
    <m/>
    <m/>
    <m/>
    <m/>
    <m/>
    <m/>
    <m/>
    <m/>
    <m/>
    <m/>
    <m/>
    <m/>
  </r>
  <r>
    <n v="2267"/>
    <s v="DLY6"/>
    <s v="3 - QC Complete"/>
    <n v="44579"/>
    <n v="44617"/>
    <s v="tree branch fell on line and caught fire"/>
    <s v="\\fxshare-nas05\quotashare-fs01\ESA\5 - Ignition Tracking\2021_Ignition_QC_Folders\20211006_1488834_nan_nan_T005413711"/>
    <s v=" "/>
    <s v="Y"/>
    <s v="DLY6"/>
    <s v="UDPATED OUTAGE TIME "/>
    <n v="44579"/>
    <m/>
    <s v="Not In Scope"/>
    <m/>
    <m/>
    <m/>
    <m/>
    <m/>
    <m/>
    <m/>
    <m/>
    <m/>
    <m/>
    <m/>
    <m/>
    <m/>
    <m/>
    <m/>
    <m/>
    <m/>
    <m/>
    <m/>
    <m/>
    <m/>
    <m/>
    <m/>
    <m/>
    <m/>
    <m/>
    <m/>
    <m/>
    <m/>
    <m/>
    <m/>
    <m/>
    <s v="N"/>
    <m/>
    <m/>
    <m/>
    <m/>
    <m/>
    <m/>
    <s v="N"/>
    <m/>
    <m/>
    <m/>
    <m/>
    <m/>
    <m/>
    <s v=" "/>
    <x v="80"/>
    <s v="12:18:00"/>
    <n v="44475"/>
    <s v="10:26:00"/>
    <s v="FAS"/>
    <s v="Y"/>
    <s v="N"/>
    <n v="1488834"/>
    <s v="21-0126690"/>
    <m/>
    <s v="T005413711"/>
    <n v="122156113"/>
    <m/>
    <m/>
    <m/>
    <s v=" "/>
    <x v="0"/>
    <x v="0"/>
    <s v="Y"/>
    <s v="N"/>
    <s v="N"/>
    <s v=" On October 6, 2021 at 09:19 hours, a PG&amp;E Troubleman was dispatched to the Arcata 1105, a 12kV Distribution Circuit on Eucalyptus Road near Tom Road in McKinleyville in response to arcing wires. Initial analysis indicates vegetation contact caused the ignition.  Upon further investigation, a tree branch was found lying on the conductor and the steel crossarm was bent as a result of the impact.  As a result, this incident resulted in an area outage for 294 customers. The ensuing fire was under three meters in size and it is unknown who suppressed the ignition.  A PG&amp;E Crew was onsite October 6, 2021 replacing the damaged crossarm, and having a tree trimming company come out to trim the tree."/>
    <s v="PG&amp;E"/>
    <s v="Vegetation"/>
    <s v="Conductor"/>
    <s v="D"/>
    <s v="D"/>
    <s v="&lt;3 meters of linear travel"/>
    <s v="Tree branch on line "/>
    <m/>
    <m/>
    <m/>
    <m/>
    <s v="Vegetation"/>
    <s v="Contact from object"/>
    <s v="Veg. contact"/>
    <s v="Y"/>
    <s v="Overhead"/>
    <x v="0"/>
    <s v="Conductor - Primary"/>
    <s v="Crossarm"/>
    <n v="100965726"/>
    <s v=" "/>
    <x v="0"/>
    <n v="40.95082"/>
    <n v="-124.11841"/>
    <s v="Humboldt"/>
    <s v="ARCATA 1105"/>
    <n v="12000"/>
    <s v="ARCATA 11057580"/>
    <x v="0"/>
    <s v="Unknown "/>
    <s v="Conifer Forest"/>
    <s v="Timber fuel model"/>
    <s v="Roadside trees "/>
    <s v="N"/>
    <m/>
    <m/>
    <m/>
    <m/>
    <s v="Pending Data"/>
    <s v="Pending Data"/>
    <s v="Pending Data"/>
    <s v="Pending Data"/>
    <s v="2021-12-21"/>
    <n v="40.950797000000001"/>
    <n v="-124.1188168"/>
    <n v="44476"/>
    <s v="BranchFail"/>
    <s v="PI INSPECTED FAULT AREA AND DETERMINED A BRANCH FROM A HEALTHY MONTEREY PINE BROKE OFF AND MADE CONTACT WITH THE 12KV CONDUCTORS. THE BRANCH WAS BURNING IN THE 12KV CONDUCTORS WHICH CAUSED THE OUTAGE."/>
    <s v="PINE"/>
    <n v="60"/>
    <n v="39"/>
    <n v="18"/>
    <s v="None"/>
    <s v="None"/>
    <s v="N"/>
    <n v="1"/>
    <m/>
    <s v="Hillside"/>
    <s v="A"/>
    <s v="CrossArm"/>
    <s v="BareWire"/>
    <n v="2"/>
    <s v=" "/>
    <s v="NORTH COAST"/>
    <s v="EUREKA 01"/>
    <s v="12:18:00"/>
    <n v="44475"/>
    <s v="1488834"/>
    <s v="T005413711"/>
    <s v="2471"/>
    <s v="TOM RD"/>
    <s v="MCKINLEYVILL"/>
    <n v="40.95082"/>
    <n v="-124.11841"/>
    <s v="RKR0"/>
    <s v="RAPICH, ROB"/>
    <n v="192021105"/>
    <m/>
    <n v="9002"/>
    <m/>
    <s v="Field Remarks: tree branch on line, all conductor in the air. bent 4ft steel arm. crew will need to replace arm and post dead-end insulators; Dispatcher Remarks: nan; Office Remarks: A:OK;X:EUCALYPTUS;R:CREW LOOKED AT TREE YESTERDAY; ARCING WIRES; SMELL SMOKE AND SEE FLAMES HEAR CRACKLING;CALLED FIRE DEPT; CON TACT MICHELLE"/>
    <m/>
    <m/>
    <m/>
    <m/>
    <m/>
    <m/>
    <m/>
    <m/>
    <s v=" "/>
    <m/>
    <m/>
    <m/>
    <m/>
    <m/>
    <m/>
    <m/>
    <m/>
    <m/>
    <m/>
    <m/>
    <m/>
    <m/>
    <m/>
    <m/>
    <m/>
    <m/>
    <m/>
    <m/>
    <m/>
    <m/>
    <s v="TREE-FELL INTO LINE"/>
    <s v="CONDUCTOR, OVERHEAD"/>
    <m/>
    <m/>
    <m/>
    <m/>
    <m/>
    <m/>
    <m/>
    <m/>
    <m/>
    <m/>
    <m/>
    <m/>
    <m/>
    <m/>
    <m/>
    <m/>
    <m/>
    <m/>
    <m/>
    <m/>
    <m/>
    <m/>
    <m/>
    <m/>
    <m/>
    <m/>
    <m/>
    <m/>
    <m/>
    <m/>
    <m/>
    <m/>
    <m/>
    <m/>
    <m/>
    <m/>
    <m/>
    <m/>
    <m/>
    <m/>
    <m/>
    <m/>
    <m/>
    <m/>
    <m/>
    <m/>
    <m/>
    <m/>
    <m/>
  </r>
  <r>
    <n v="2266"/>
    <s v="FJGE"/>
    <s v="3 - QC Complete"/>
    <n v="44581"/>
    <n v="44617"/>
    <s v="tree branch fell on line and caught fire"/>
    <s v="\\fxshare-nas05\quotashare-fs01\ESA\5 - Ignition Tracking\2021_Ignition_QC_Folders\20211006_1488203_nan_nan_T005413235"/>
    <s v=" "/>
    <m/>
    <m/>
    <m/>
    <m/>
    <m/>
    <s v="Not In Scope"/>
    <m/>
    <m/>
    <m/>
    <m/>
    <m/>
    <m/>
    <m/>
    <m/>
    <m/>
    <m/>
    <m/>
    <m/>
    <m/>
    <m/>
    <m/>
    <m/>
    <m/>
    <m/>
    <m/>
    <m/>
    <m/>
    <m/>
    <m/>
    <m/>
    <m/>
    <m/>
    <m/>
    <m/>
    <m/>
    <m/>
    <m/>
    <m/>
    <s v="N"/>
    <m/>
    <m/>
    <m/>
    <m/>
    <m/>
    <m/>
    <s v="Y"/>
    <n v="44574"/>
    <n v="44579"/>
    <s v="MXLG"/>
    <s v="Michael Hamill: 510-681-1148"/>
    <s v="No fire realted to this incident per Troubleman.  "/>
    <m/>
    <s v=" "/>
    <x v="80"/>
    <s v="07:53:00"/>
    <n v="44475"/>
    <s v="07:53:00"/>
    <s v="FAS"/>
    <s v="N"/>
    <s v="N"/>
    <n v="1488203"/>
    <s v="21-0126426"/>
    <m/>
    <s v="T005413235"/>
    <n v="122153817"/>
    <m/>
    <m/>
    <m/>
    <s v=" "/>
    <x v="0"/>
    <x v="1"/>
    <s v="N"/>
    <s v="N"/>
    <s v="N"/>
    <s v="On January 18, 2022 PGE Troubleman Michael Hamill (MXLG) was contacted about this incident.  Per Troubleman, there was no fire asociated to this incident.  "/>
    <s v="Not PG&amp;E"/>
    <s v="Vegetation"/>
    <m/>
    <m/>
    <m/>
    <s v="&lt;3 meters of linear travel"/>
    <s v="No fire"/>
    <m/>
    <m/>
    <m/>
    <m/>
    <s v="No Fire"/>
    <m/>
    <s v="Veg. contact"/>
    <m/>
    <s v="Overhead"/>
    <x v="1"/>
    <s v="Conductor - Primary"/>
    <m/>
    <m/>
    <s v=" "/>
    <x v="0"/>
    <n v="37.797809999999998"/>
    <n v="-122.18419"/>
    <s v="Alameda"/>
    <s v="OAKLAND J 1102"/>
    <n v="12000"/>
    <s v="OAKLAND CR252"/>
    <x v="0"/>
    <s v="City/County Fire Department"/>
    <s v="Urban"/>
    <m/>
    <m/>
    <m/>
    <m/>
    <m/>
    <m/>
    <m/>
    <s v="Pending Data"/>
    <s v="Pending Data"/>
    <s v="Pending Data"/>
    <s v="Pending Data"/>
    <s v="2021-12-21"/>
    <n v="37.798870000000001"/>
    <n v="-122.18483999999999"/>
    <n v="44582"/>
    <s v="BranchFail"/>
    <s v="3rd span north of SSD 797701, on Mountain Blvd. Eucalyptus branch failed and struck lines."/>
    <s v="EUCA"/>
    <n v="80"/>
    <n v="30"/>
    <n v="20"/>
    <s v="None"/>
    <s v="None"/>
    <s v="N"/>
    <n v="1"/>
    <m/>
    <s v="Hillside"/>
    <s v="A"/>
    <s v="CrossArm"/>
    <s v="BareWire"/>
    <n v="3"/>
    <s v=" "/>
    <s v="EAST BAY"/>
    <s v="OAKLAND 06"/>
    <s v="07:53:00"/>
    <n v="44475"/>
    <s v="1488203"/>
    <s v="T005413235"/>
    <s v="3500"/>
    <s v="MOUNTAIN BLVD"/>
    <s v="OAKLAND"/>
    <n v="37.797809999999998"/>
    <n v="-122.18419"/>
    <s v="MPHH"/>
    <s v="HAMILL, MICHAEL"/>
    <n v="12091102"/>
    <m/>
    <n v="9190"/>
    <m/>
    <s v="Field Remarks: Tree branch fell on 1 span of 12kv.  ; Dispatcher Remarks: nan; Office Remarks: A:AXS OK;X:REDWOOD RD;R:POWER LINE DOWN - TREE BRANCH HIT LINE, COMPLETE OUT, FIRE DEPT IS AT LOCATIONPOLE TO POLE "/>
    <m/>
    <m/>
    <m/>
    <m/>
    <m/>
    <m/>
    <m/>
    <m/>
    <s v=" "/>
    <m/>
    <m/>
    <m/>
    <m/>
    <m/>
    <m/>
    <m/>
    <m/>
    <m/>
    <m/>
    <m/>
    <m/>
    <m/>
    <m/>
    <m/>
    <m/>
    <m/>
    <m/>
    <m/>
    <m/>
    <m/>
    <s v="TREE-BRANCH FELL INTO LINE"/>
    <s v="CONDUCTOR, OVERHEAD"/>
    <m/>
    <m/>
    <m/>
    <m/>
    <m/>
    <m/>
    <m/>
    <m/>
    <m/>
    <m/>
    <m/>
    <m/>
    <m/>
    <m/>
    <m/>
    <m/>
    <m/>
    <m/>
    <m/>
    <m/>
    <m/>
    <m/>
    <m/>
    <m/>
    <m/>
    <m/>
    <m/>
    <m/>
    <m/>
    <m/>
    <m/>
    <m/>
    <m/>
    <m/>
    <m/>
    <m/>
    <m/>
    <m/>
    <m/>
    <m/>
    <m/>
    <m/>
    <m/>
    <m/>
    <m/>
    <m/>
    <m/>
    <m/>
    <m/>
  </r>
  <r>
    <n v="2265"/>
    <s v="TLAL"/>
    <s v="3 - QC Complete"/>
    <n v="44572"/>
    <n v="44617"/>
    <s v="He observed a broken overhead service conductor neutral on the burnt transformer pole; This information is preliminary. OIS: 1488995; FOID: T005413846 (FLT6), T005413843, SAP Eqp ID: 104037062; Division: Central Coast; County: Monterey"/>
    <s v="\\fxshare-nas05\quotashare-fs01\ESA\5 - Ignition Tracking\2021_Ignition_QC_Folders\20211006_1488995_nan_nan_T005413846"/>
    <s v=" "/>
    <s v="Y"/>
    <s v="TLAL"/>
    <s v="Additional FOID Added; Create &amp; Outage Time, and Nominal Voltage Updated"/>
    <n v="44572"/>
    <m/>
    <s v="Not In Scope"/>
    <m/>
    <m/>
    <m/>
    <m/>
    <m/>
    <m/>
    <m/>
    <m/>
    <m/>
    <m/>
    <m/>
    <m/>
    <m/>
    <m/>
    <m/>
    <m/>
    <m/>
    <m/>
    <m/>
    <m/>
    <m/>
    <m/>
    <m/>
    <m/>
    <m/>
    <m/>
    <m/>
    <m/>
    <m/>
    <m/>
    <m/>
    <m/>
    <s v="N"/>
    <m/>
    <m/>
    <m/>
    <m/>
    <m/>
    <m/>
    <s v="Y"/>
    <n v="44572"/>
    <n v="44572"/>
    <s v="FLT6"/>
    <s v="Frank Tucker, (831) 682-1744"/>
    <s v="01/11/22 at 1431 Hours: Called Frank and he did not recall the incident, but with the FLD Remarks &quot;Broken neutral at primary pole&quot; that would indicate it was a service drop and he would've done the repairs."/>
    <s v="N"/>
    <s v=" "/>
    <x v="80"/>
    <s v="14:48:00"/>
    <n v="44475"/>
    <s v="14:44:00"/>
    <s v="FAS"/>
    <s v="Y"/>
    <s v="N"/>
    <n v="1488995"/>
    <m/>
    <m/>
    <s v="T005413846, T005413843"/>
    <m/>
    <m/>
    <m/>
    <s v="NON HFTD"/>
    <s v=" "/>
    <x v="0"/>
    <x v="0"/>
    <s v="N"/>
    <s v="N"/>
    <s v="N"/>
    <s v="On October 6, 2021 at 1510 hours, a PG&amp;E Troubleman patrolled the Los Ositos 2102 12kV Distribution Circuit number 182082102, in the Local Responsibility Area (&quot;LRA&quot;) near 46530 Spreckels Rd, King City, CA 93930. He observed a broken overhead service conductor neutral on the burnt secondary 50' class-1 wood dead-end pole (SAP Eqp ID 104037062, Bar Code 104037062) with the 150 KVA 3-phase transformer (CGC 413649134180) on it. Initial analysis indicates the ignition was caused by an overhead equipment failure. The 40-minute service transformer-level outage affected one customer. The line was returned to service on October 6, 2021. Per the historic EC E-Tag 117614807, the transformer pole involved in this incident was just replaced less than six months prior on April 20, 2021. The incident is within a Raptor Concentration Zone (&quot;RCZ&quot;), a proposed multi-region Habitat Conservation Plan (&quot;HCP&quot;), an Insulation &quot;C&quot; District, and a Climate &quot;X&quot; Zone. This information is preliminary."/>
    <s v="PG&amp;E"/>
    <s v="Other"/>
    <s v="Neutral"/>
    <s v="D"/>
    <s v="D"/>
    <s v="Structure-PG&amp;E only"/>
    <m/>
    <m/>
    <m/>
    <m/>
    <m/>
    <s v="Equipment - PG&amp;E"/>
    <s v="All types of equipment / facility failure"/>
    <s v="Conductor failure-all"/>
    <s v="N"/>
    <s v="Overhead"/>
    <x v="3"/>
    <s v="Service Drop"/>
    <s v="Neutral Service Conductor, Pole"/>
    <n v="104037062"/>
    <s v=" "/>
    <x v="0"/>
    <n v="36.252000000000002"/>
    <n v="-121.15486"/>
    <s v="Monterey"/>
    <s v="LOS OSITOS 2102"/>
    <n v="12000"/>
    <s v="LOS OSITOS 21027592"/>
    <x v="0"/>
    <s v="Unknown"/>
    <s v="Agriculture"/>
    <s v="Grass Fuel Model"/>
    <m/>
    <s v="N"/>
    <m/>
    <m/>
    <m/>
    <m/>
    <s v="Pending Data"/>
    <s v="Pending Data"/>
    <s v="Pending Data"/>
    <s v="Pending Data"/>
    <s v="2021-12-21"/>
    <m/>
    <m/>
    <m/>
    <m/>
    <m/>
    <m/>
    <m/>
    <m/>
    <m/>
    <m/>
    <m/>
    <m/>
    <m/>
    <m/>
    <m/>
    <m/>
    <m/>
    <m/>
    <m/>
    <s v=" "/>
    <s v="CENTRAL COAST"/>
    <s v="KING CITY"/>
    <s v="14:53:00"/>
    <n v="44475"/>
    <s v="1488995"/>
    <s v="T005413846"/>
    <m/>
    <s v="SPRECKELS RD 3.5MI.N"/>
    <s v="KING CITY"/>
    <n v="36.252000000000002"/>
    <n v="-121.15486"/>
    <s v="FLT6"/>
    <s v="TUCKER, BUD"/>
    <n v="182082102"/>
    <m/>
    <n v="9111"/>
    <m/>
    <s v="Field Remarks: broken neutral at transformer pole; Dispatcher Remarks: nan; Office Remarks: AXS-OK XSTR-METZ RD PWR-Y *CIA* ON SPRECKLES; ARCHING , FIRE AT POLE W/TRANFORMER ON IT. SAYS NO ACTIVE SPARKING - WIRE IS IN TW O - 2MI NO KING CITY - P/LES*"/>
    <m/>
    <m/>
    <m/>
    <m/>
    <m/>
    <m/>
    <m/>
    <m/>
    <s v=" "/>
    <m/>
    <m/>
    <m/>
    <m/>
    <m/>
    <m/>
    <m/>
    <m/>
    <m/>
    <m/>
    <m/>
    <m/>
    <m/>
    <m/>
    <m/>
    <m/>
    <m/>
    <m/>
    <m/>
    <m/>
    <m/>
    <s v="OVERHEAD"/>
    <s v="CONDUCTOR, OVERHEAD"/>
    <m/>
    <m/>
    <m/>
    <m/>
    <m/>
    <m/>
    <m/>
    <m/>
    <m/>
    <m/>
    <m/>
    <m/>
    <m/>
    <m/>
    <m/>
    <m/>
    <m/>
    <m/>
    <m/>
    <m/>
    <m/>
    <m/>
    <m/>
    <m/>
    <m/>
    <m/>
    <m/>
    <m/>
    <m/>
    <m/>
    <m/>
    <m/>
    <m/>
    <m/>
    <m/>
    <m/>
    <m/>
    <m/>
    <m/>
    <m/>
    <m/>
    <m/>
    <m/>
    <m/>
    <m/>
    <m/>
    <m/>
    <m/>
    <m/>
  </r>
  <r>
    <n v="1713"/>
    <s v="DLY6"/>
    <s v="3 - QC Complete"/>
    <n v="44515"/>
    <n v="44617"/>
    <s v="Pole fire on the Dixon-Vaca #1 60kV Transmission circuit. The cause of the ignition appears to be due to tracking, being that photos show the fire burnt at the through bolt where the crossarm is attached. The ensuing fire was limited to PG&amp;E assets. This information is preliminary."/>
    <s v="\\fxshare-nas05\quotashare-fs01\ESA\5 - Ignition Tracking\2021_Ignition_QC_Folders\20211006_nan_nan_T21-017163_nan"/>
    <s v=" "/>
    <s v="N"/>
    <m/>
    <m/>
    <m/>
    <m/>
    <s v="Not In Scope"/>
    <m/>
    <m/>
    <m/>
    <m/>
    <m/>
    <m/>
    <m/>
    <m/>
    <m/>
    <m/>
    <m/>
    <m/>
    <m/>
    <m/>
    <m/>
    <m/>
    <m/>
    <m/>
    <m/>
    <m/>
    <m/>
    <m/>
    <m/>
    <m/>
    <m/>
    <m/>
    <m/>
    <m/>
    <m/>
    <m/>
    <m/>
    <m/>
    <s v="N"/>
    <m/>
    <m/>
    <m/>
    <m/>
    <m/>
    <m/>
    <s v="N"/>
    <m/>
    <m/>
    <m/>
    <m/>
    <m/>
    <m/>
    <s v=" "/>
    <x v="80"/>
    <s v="11:37:00"/>
    <m/>
    <m/>
    <s v="TOTL"/>
    <s v="N"/>
    <s v="N"/>
    <m/>
    <m/>
    <s v="T21-017163"/>
    <m/>
    <n v="122156833"/>
    <m/>
    <m/>
    <m/>
    <s v=" "/>
    <x v="0"/>
    <x v="0"/>
    <s v="N"/>
    <s v="N"/>
    <s v="N"/>
    <s v="On October 6, 2021 at 11:32 hours, PG&amp;E became aware that the Dixon-Vaca#1 60kV Transmission Circuit had been forced out of service.  On October 6, 2021 at 13:21 hours, a PG&amp;E Troubleman arrived to the Dixon-Vaca#1 60kV transmission Circuit near Vanden Road and Leisure Town Road in Solano County in response to a service interruption. Initial analysis indicates tracking caused the ignition. Upon arrival, the troubleman found the line had been placed out of service due a cross arm fire which also damaged the pole.  The ensuing fire was contained to the pole and it is unknown who suppressed the fire. A PG&amp;E Hired Contract Crew replaced the crossarm, pole and components on October 7, 2021."/>
    <s v="PG&amp;E"/>
    <s v="Other"/>
    <s v="Pole"/>
    <s v="T"/>
    <s v="T"/>
    <s v="Structure-PG&amp;E only"/>
    <s v="Pole, Crossarm on Fire"/>
    <m/>
    <m/>
    <m/>
    <m/>
    <s v="Contamination"/>
    <s v="Contamination"/>
    <s v="Tracking"/>
    <s v="N"/>
    <s v="Overhead"/>
    <x v="4"/>
    <s v="Pole"/>
    <s v="Pole, Crossarm"/>
    <n v="45163989"/>
    <s v=" "/>
    <x v="0"/>
    <n v="38.315162999999998"/>
    <n v="-121.940517"/>
    <s v="Solano"/>
    <s v="DIXON-VACA #1-60kV"/>
    <n v="60000"/>
    <m/>
    <x v="0"/>
    <s v="Unknown"/>
    <s v="Herbaceous"/>
    <s v="Grass Fuel Model "/>
    <s v="Dry grass"/>
    <s v="Y"/>
    <s v="Hennessey 2020"/>
    <m/>
    <m/>
    <m/>
    <s v="N"/>
    <s v="N"/>
    <m/>
    <m/>
    <s v="2021-11-12"/>
    <m/>
    <m/>
    <m/>
    <m/>
    <m/>
    <m/>
    <m/>
    <m/>
    <m/>
    <m/>
    <m/>
    <m/>
    <m/>
    <m/>
    <m/>
    <m/>
    <m/>
    <m/>
    <m/>
    <m/>
    <s v="EAST BAY"/>
    <m/>
    <m/>
    <m/>
    <m/>
    <m/>
    <m/>
    <m/>
    <m/>
    <m/>
    <m/>
    <m/>
    <m/>
    <m/>
    <m/>
    <m/>
    <m/>
    <m/>
    <m/>
    <m/>
    <m/>
    <m/>
    <m/>
    <m/>
    <m/>
    <m/>
    <m/>
    <m/>
    <m/>
    <m/>
    <m/>
    <m/>
    <m/>
    <m/>
    <m/>
    <m/>
    <m/>
    <m/>
    <m/>
    <m/>
    <m/>
    <m/>
    <m/>
    <m/>
    <m/>
    <m/>
    <m/>
    <m/>
    <m/>
    <m/>
    <m/>
    <s v=" "/>
    <m/>
    <m/>
    <m/>
    <m/>
    <m/>
    <m/>
    <m/>
    <m/>
    <m/>
    <m/>
    <m/>
    <m/>
    <m/>
    <m/>
    <m/>
    <m/>
    <m/>
    <m/>
    <m/>
    <m/>
    <m/>
    <m/>
    <m/>
    <m/>
    <m/>
    <m/>
    <m/>
    <m/>
    <m/>
    <m/>
    <m/>
    <m/>
    <m/>
    <m/>
    <m/>
    <m/>
    <m/>
    <m/>
    <m/>
    <m/>
    <m/>
    <m/>
    <m/>
    <m/>
    <m/>
    <m/>
    <m/>
  </r>
  <r>
    <n v="1712"/>
    <s v="MXX7"/>
    <s v="3 - QC Complete"/>
    <n v="44477"/>
    <n v="44617"/>
    <s v="FAS and ILIS show reports of connecotr/splice failure. #6 sol cu overhead conductor fell loose from deadend connector causing equipment to whip together. The ensuing fire was 3 meters - 0.25 acre in size. EC tags 122158835 and 122158863 creted for damaged assets to be replaced. No photos available. This information is preliminary."/>
    <s v="\\fxshare-nas05\quotashare-fs01\ESA\5 - Ignition Tracking\2021_Ignition_QC_Folders\20211006_1489130_21-0126958_nan_T005413985"/>
    <s v=" "/>
    <m/>
    <s v="MXX7"/>
    <s v="Changed Outage Time to Outage Start in FAS. "/>
    <n v="44476"/>
    <m/>
    <s v="Not In Scope"/>
    <m/>
    <m/>
    <m/>
    <m/>
    <m/>
    <m/>
    <m/>
    <m/>
    <m/>
    <m/>
    <m/>
    <m/>
    <m/>
    <m/>
    <m/>
    <m/>
    <m/>
    <m/>
    <m/>
    <m/>
    <m/>
    <m/>
    <m/>
    <m/>
    <m/>
    <m/>
    <m/>
    <m/>
    <m/>
    <m/>
    <m/>
    <m/>
    <m/>
    <m/>
    <m/>
    <m/>
    <m/>
    <m/>
    <m/>
    <s v="Y"/>
    <n v="44477"/>
    <n v="44477"/>
    <s v="RFK5"/>
    <s v="rfk5@pge.com, (925)5253751"/>
    <s v="Emailed Robert for pictures. Robert emailed back pictures."/>
    <m/>
    <s v=" "/>
    <x v="80"/>
    <s v="18:36:00"/>
    <n v="44475"/>
    <s v="18:31:00"/>
    <s v="FAS"/>
    <s v="N"/>
    <s v="N"/>
    <n v="1489130"/>
    <s v="21-0126958"/>
    <m/>
    <s v="T005413985"/>
    <s v="122158835, 122158863"/>
    <m/>
    <m/>
    <s v="PG&amp;E_1712_Ignition_20211006_1.jpg"/>
    <s v=" "/>
    <x v="1"/>
    <x v="0"/>
    <s v="Y"/>
    <s v="Y"/>
    <s v="N"/>
    <s v="On October 6th, 2021 at 1836 hours, a PG&amp;E Troubleman was dispatched to the EL CAPITAN 1103 12KV Distribution Circuit on N State Highway 59 in Merced County in response to a fire. Initial analysis indicates a connector caused the ignition. #6 sol cu overhead conductor fell loose from deadend connector causing equipment to whip together. A crossarm was broken/damaged. Two connectors were burnt. Three insulators were broken/damaged (SAP # 101142685).  The ensuing fire was 3 meters - 0.25 acres in size and was suppressed by Merced County Cal Fire.  PG&amp;E crew replaced the crossarm, connectors, and insulators on October 7th, 2021. This information is preliminary. "/>
    <s v="PG&amp;E"/>
    <s v="Vegetation"/>
    <m/>
    <s v="D"/>
    <s v="D"/>
    <s v="&lt;0.25"/>
    <m/>
    <m/>
    <m/>
    <m/>
    <m/>
    <s v="Equipment - PG&amp;E"/>
    <s v="All types of equipment / facility failure"/>
    <s v="Splice/Clamp/Connector"/>
    <s v="Y"/>
    <s v="Overhead"/>
    <x v="0"/>
    <s v="Splice/Clamp/Connector"/>
    <s v="Crossarm, Insulator, Connector"/>
    <n v="101142685"/>
    <s v=" "/>
    <x v="0"/>
    <n v="37.336415000000002"/>
    <n v="-120.505728"/>
    <s v="Merced"/>
    <s v="EL CAPITAN 1103"/>
    <n v="12000"/>
    <s v="EL CAPITAN 1103CB"/>
    <x v="0"/>
    <s v="Merced County Cal Fire"/>
    <s v="Agriculture"/>
    <s v="Grass Fuel Model"/>
    <m/>
    <s v="N"/>
    <m/>
    <m/>
    <m/>
    <m/>
    <s v="N"/>
    <s v="N"/>
    <m/>
    <m/>
    <s v="2021-10-08"/>
    <m/>
    <m/>
    <m/>
    <m/>
    <m/>
    <m/>
    <m/>
    <m/>
    <m/>
    <m/>
    <m/>
    <m/>
    <m/>
    <m/>
    <m/>
    <m/>
    <m/>
    <m/>
    <m/>
    <s v="  "/>
    <s v="SACRAMENTO"/>
    <s v="MERCED 02"/>
    <s v="18:36"/>
    <n v="44475"/>
    <s v="1489130"/>
    <s v="T005413985"/>
    <n v="3665"/>
    <s v="N HIGHWAY 59"/>
    <s v="MERCED"/>
    <n v="37.336449999999999"/>
    <n v="-120.50525"/>
    <s v="Y4TRFK5"/>
    <s v="KITCHELL, ROBERT "/>
    <n v="253881103"/>
    <s v="20211006 20:55"/>
    <n v="9002"/>
    <m/>
    <s v="called for crew to replace c/o's and reframe top of pole 4/p/w of c/o 11989.ca fire report#21cammu 022348"/>
    <s v="Y"/>
    <m/>
    <m/>
    <m/>
    <n v="37.336415000000002"/>
    <n v="-120.505728"/>
    <m/>
    <s v="merced county cal fire"/>
    <m/>
    <s v="N"/>
    <s v="Y"/>
    <m/>
    <s v="Other (Comments)"/>
    <s v="cloudy"/>
    <s v="Private Land"/>
    <m/>
    <s v="Light"/>
    <m/>
    <s v="PG&amp;E Equipment"/>
    <m/>
    <s v="3 meters - 0.25 Acres"/>
    <m/>
    <s v="Cal Fire"/>
    <m/>
    <s v="Overhead"/>
    <m/>
    <s v="Y"/>
    <s v="photos, FD#21cammu 022348"/>
    <s v="PG&amp;E Employee"/>
    <m/>
    <s v="OVERHEAD"/>
    <s v="CONNECTOR OR SPLICE OH"/>
    <s v="N"/>
    <s v="  "/>
    <s v="Unplanned"/>
    <s v="Yosemite"/>
    <s v="Merced"/>
    <s v="253881103, EL CAPITAN-1103"/>
    <s v="21-0126958"/>
    <s v="Unplanned"/>
    <s v="Clear;32-90 F"/>
    <s v="10"/>
    <s v="3650"/>
    <s v="NO"/>
    <s v="Line to Line"/>
    <s v="Sustained"/>
    <s v="No"/>
    <s v="11989"/>
    <s v="OH"/>
    <s v="Fuse"/>
    <s v="1489130"/>
    <s v="Connector or Splice (OH), Broken"/>
    <m/>
    <s v="10/06/21 19:20"/>
    <m/>
    <s v="HWY 59 100FT N/O EL CAP"/>
    <s v="KITCHELL, ROBERT // 2011: 4 poles west of c/o 11989"/>
    <m/>
    <m/>
    <m/>
    <m/>
    <m/>
    <m/>
    <m/>
    <m/>
    <m/>
    <m/>
    <m/>
    <m/>
    <m/>
    <m/>
    <m/>
    <m/>
    <m/>
    <m/>
    <m/>
    <m/>
    <m/>
    <m/>
    <m/>
    <m/>
  </r>
  <r>
    <n v="1708"/>
    <s v="AGFC"/>
    <s v="3 - QC Complete"/>
    <n v="44475"/>
    <n v="44617"/>
    <s v="Structure fire, not attributable to PG&amp;E assets. This information is preliminary."/>
    <s v="\\fxshare-nas05\quotashare-fs01\ESA\5 - Ignition Tracking\2021_Ignition_QC_Folders\20211006_nan_nan_nan_7850535642"/>
    <s v=" "/>
    <m/>
    <m/>
    <m/>
    <m/>
    <m/>
    <s v="Not In Scope"/>
    <m/>
    <m/>
    <m/>
    <m/>
    <m/>
    <m/>
    <m/>
    <m/>
    <m/>
    <m/>
    <m/>
    <m/>
    <m/>
    <m/>
    <m/>
    <m/>
    <m/>
    <m/>
    <m/>
    <m/>
    <m/>
    <m/>
    <m/>
    <m/>
    <m/>
    <m/>
    <m/>
    <m/>
    <m/>
    <m/>
    <m/>
    <m/>
    <m/>
    <m/>
    <m/>
    <m/>
    <m/>
    <m/>
    <m/>
    <m/>
    <m/>
    <m/>
    <m/>
    <m/>
    <m/>
    <m/>
    <s v=" "/>
    <x v="80"/>
    <s v="12:23:00"/>
    <m/>
    <m/>
    <s v="FAS"/>
    <s v="N"/>
    <s v="N"/>
    <m/>
    <m/>
    <m/>
    <n v="7850535642"/>
    <m/>
    <m/>
    <m/>
    <m/>
    <s v=" "/>
    <x v="0"/>
    <x v="1"/>
    <s v="N"/>
    <s v="N"/>
    <s v="N"/>
    <s v="Structure fire, not attributable to PG&amp;E assets. This information is preliminary."/>
    <s v="Not PG&amp;E"/>
    <m/>
    <m/>
    <m/>
    <m/>
    <s v="Structure-only"/>
    <s v="one hotel room"/>
    <m/>
    <m/>
    <m/>
    <m/>
    <s v="Other Fire: Non-PG&amp;E related"/>
    <m/>
    <m/>
    <m/>
    <s v="Padmounted"/>
    <x v="1"/>
    <m/>
    <m/>
    <m/>
    <s v=" "/>
    <x v="0"/>
    <n v="37.425643299999997"/>
    <n v="-121.92198"/>
    <s v="Santa Clara"/>
    <s v="NORTECH 2109"/>
    <n v="21000"/>
    <m/>
    <x v="0"/>
    <s v="Milpitas FD"/>
    <s v="Urban"/>
    <m/>
    <m/>
    <m/>
    <m/>
    <m/>
    <m/>
    <m/>
    <s v="N"/>
    <s v="N"/>
    <m/>
    <m/>
    <s v="2021-10-08"/>
    <m/>
    <m/>
    <m/>
    <m/>
    <m/>
    <m/>
    <m/>
    <m/>
    <m/>
    <m/>
    <m/>
    <m/>
    <m/>
    <m/>
    <m/>
    <m/>
    <m/>
    <m/>
    <m/>
    <s v="  "/>
    <s v="SIERRA"/>
    <s v="SAN JOSE 01"/>
    <s v="12:23"/>
    <n v="44475"/>
    <m/>
    <n v="7850535642"/>
    <n v="40"/>
    <s v="RANCH DR"/>
    <s v="MILPITAS"/>
    <n v="37.426494004629632"/>
    <n v="-121.922344"/>
    <s v="J2TFWB3"/>
    <s v="BRANDT, FRED"/>
    <n v="82462109"/>
    <s v="20211006 13:37"/>
    <n v="1120"/>
    <m/>
    <s v="T-22130 Off at transformer per Milpitas Fire Dept. water traveling through light fixtures from 3Rd floor to Loby. A saftey   check needed by a Licensed eletrician prior to energizing building!"/>
    <s v="Y"/>
    <m/>
    <m/>
    <s v="37.4256433,-121.9219800,3.500000,3D"/>
    <m/>
    <m/>
    <m/>
    <s v="Milpitas Fire Dept."/>
    <m/>
    <s v="Y"/>
    <s v="Y"/>
    <s v="Y"/>
    <s v="Other (Comments)"/>
    <s v="Cloudy no rain"/>
    <s v="Customer-Owned Structure/Equipment"/>
    <m/>
    <s v="Calm"/>
    <m/>
    <s v="Unknown"/>
    <m/>
    <s v="Structure Only"/>
    <s v="one hotel room"/>
    <s v="Fire Dept"/>
    <m/>
    <s v="Pad mount"/>
    <s v="tran sw off until saftey check occurs per Fire Dept"/>
    <s v="N"/>
    <m/>
    <m/>
    <m/>
    <m/>
    <m/>
    <m/>
    <s v="  "/>
    <m/>
    <m/>
    <m/>
    <m/>
    <m/>
    <m/>
    <m/>
    <m/>
    <m/>
    <m/>
    <m/>
    <m/>
    <m/>
    <m/>
    <m/>
    <m/>
    <m/>
    <m/>
    <m/>
    <m/>
    <m/>
    <m/>
    <m/>
    <m/>
    <m/>
    <m/>
    <m/>
    <m/>
    <m/>
    <m/>
    <m/>
    <m/>
    <m/>
    <m/>
    <m/>
    <m/>
    <m/>
    <m/>
    <m/>
    <m/>
    <m/>
    <m/>
    <m/>
    <m/>
    <m/>
    <m/>
    <m/>
  </r>
  <r>
    <n v="1707"/>
    <s v="AGFC"/>
    <s v="3 - QC Complete"/>
    <n v="44475"/>
    <n v="44617"/>
    <s v="Other fire, not attributable to PG&amp;E assets. Customer fence and tree caught fire due to unknown cause but troubleman marked this as &quot;other fire non comp equip&quot;. FAS remarks state the customer reported the fire starting from the ground up but there were tree touching the energized secondary. The ensuing fire was 3 meters- 0.25 acre in size. This information is preliminary."/>
    <s v="\\fxshare-nas05\quotashare-fs01\ESA\5 - Ignition Tracking\2021_Ignition_QC_Folders\20211006_nan_nan_nan_0006158159"/>
    <s v=" "/>
    <m/>
    <m/>
    <m/>
    <m/>
    <m/>
    <s v="Not In Scope"/>
    <m/>
    <m/>
    <m/>
    <m/>
    <m/>
    <m/>
    <m/>
    <m/>
    <m/>
    <m/>
    <m/>
    <m/>
    <m/>
    <m/>
    <m/>
    <m/>
    <m/>
    <m/>
    <m/>
    <m/>
    <m/>
    <m/>
    <m/>
    <m/>
    <m/>
    <m/>
    <m/>
    <m/>
    <m/>
    <m/>
    <m/>
    <m/>
    <m/>
    <m/>
    <m/>
    <m/>
    <m/>
    <m/>
    <m/>
    <m/>
    <m/>
    <m/>
    <m/>
    <m/>
    <m/>
    <m/>
    <s v=" "/>
    <x v="80"/>
    <s v="07:56:00"/>
    <m/>
    <m/>
    <s v="FAS"/>
    <s v="N"/>
    <s v="N"/>
    <m/>
    <m/>
    <m/>
    <n v="6158159"/>
    <m/>
    <m/>
    <m/>
    <m/>
    <s v=" "/>
    <x v="0"/>
    <x v="1"/>
    <s v="N"/>
    <s v="N"/>
    <s v="N"/>
    <s v="Other fire, not attributable to PG&amp;E assets. Customer fence and tree caught fire due to unknown cause but troubleman marked this as &quot;other fire non comp equip&quot;. FAS remarks state the customer reported the fire starting from the ground up but there were tree touching the energized secondary. The ensuing fire was 3 meters- 0.25 acre in size. This information is preliminary."/>
    <s v="Not PG&amp;E"/>
    <m/>
    <m/>
    <m/>
    <m/>
    <s v="&lt;0.25"/>
    <m/>
    <m/>
    <m/>
    <m/>
    <m/>
    <s v="Other Fire: Non-PG&amp;E related"/>
    <m/>
    <m/>
    <m/>
    <s v="Overhead"/>
    <x v="1"/>
    <m/>
    <m/>
    <m/>
    <s v=" "/>
    <x v="0"/>
    <n v="35.152459999999998"/>
    <n v="-119.45058"/>
    <s v="Kern"/>
    <s v="TAFT 1103"/>
    <n v="12000"/>
    <s v="TAFT 1103CB"/>
    <x v="0"/>
    <s v="Kern County FD"/>
    <s v="Urban"/>
    <m/>
    <m/>
    <s v="N"/>
    <m/>
    <m/>
    <m/>
    <m/>
    <s v="N"/>
    <s v="N"/>
    <m/>
    <m/>
    <s v="2021-10-08"/>
    <m/>
    <m/>
    <m/>
    <m/>
    <m/>
    <m/>
    <m/>
    <m/>
    <m/>
    <m/>
    <m/>
    <m/>
    <m/>
    <m/>
    <m/>
    <m/>
    <m/>
    <m/>
    <m/>
    <s v="  "/>
    <s v="DIABLO"/>
    <s v="TAFT 02"/>
    <s v="07:56"/>
    <n v="44475"/>
    <m/>
    <n v="6158159"/>
    <s v="UNKNOWN"/>
    <s v="PREMISES DO NOT CHANGE"/>
    <s v="TAFT"/>
    <n v="35.142867002314823"/>
    <n v="-119.458583"/>
    <s v="K1TJPBP"/>
    <s v="BARNACHIA, J.P."/>
    <m/>
    <s v="20211006 09:43"/>
    <n v="1101"/>
    <m/>
    <s v="Found fence &amp; trees burned in alley at 113 Jefferson St. Fire extinguished prior to arrival. Fire agency was not on scene upon arrival. Customer reports fire started from the ground up. Unknown cause. Tree branches touching east phase of enegized secondary. Removed branches &amp; made safe.  "/>
    <s v="Y"/>
    <n v="6"/>
    <s v="\\fxshare-nas05\quotashare-fs01\ESA\5 - Ignition Tracking\Fire_Tab_Attachment_Files"/>
    <m/>
    <n v="35.152459999999998"/>
    <n v="-119.45058"/>
    <s v="Fence  &amp; trees in alley. Unknown cause. Tree branches touching secondary. "/>
    <s v="Kern County Fire in Taft.(661)324-6551, LOG 48184. No one on scene. "/>
    <m/>
    <s v="N"/>
    <s v="Y"/>
    <s v="N"/>
    <s v="Clear"/>
    <m/>
    <s v="Other (Comments)"/>
    <s v="Customers fence &amp; trees. 113 Jefferson St."/>
    <s v="Calm"/>
    <m/>
    <s v="Unknown"/>
    <s v="Customer said fire started from ground up"/>
    <s v="3 meters - 0.25 Acres"/>
    <m/>
    <s v="Fire Dept"/>
    <s v="Kern County"/>
    <s v="Overhead"/>
    <m/>
    <s v="N"/>
    <s v="Photos taken only"/>
    <m/>
    <m/>
    <m/>
    <m/>
    <m/>
    <s v="  "/>
    <m/>
    <m/>
    <m/>
    <m/>
    <m/>
    <m/>
    <m/>
    <m/>
    <m/>
    <m/>
    <m/>
    <m/>
    <m/>
    <m/>
    <m/>
    <m/>
    <m/>
    <m/>
    <m/>
    <m/>
    <m/>
    <m/>
    <m/>
    <m/>
    <m/>
    <m/>
    <m/>
    <m/>
    <m/>
    <m/>
    <m/>
    <m/>
    <m/>
    <m/>
    <m/>
    <m/>
    <m/>
    <m/>
    <m/>
    <m/>
    <m/>
    <m/>
    <m/>
    <m/>
    <m/>
    <m/>
    <m/>
  </r>
  <r>
    <n v="1698"/>
    <s v="MXX7"/>
    <s v="3 - QC Complete"/>
    <n v="44498"/>
    <n v="44617"/>
    <s v="Third party vehicle made contact with distribution pole resulting in a wires down incident. The ensuing fire was 3 meters - 0.25 acre in size. This information is preliminary."/>
    <s v="\\fxshare-nas05\quotashare-fs01\ESA\5 - Ignition Tracking\2021_Ignition_QC_Folders\20211005_1487932_21-0126355_nan_T005413059"/>
    <s v=" "/>
    <m/>
    <s v="MXX7"/>
    <s v="Changed Outage Time to Outage Start in FAS. Changed fire lat/long to pole's coordinates."/>
    <n v="44498"/>
    <s v="CXX5 (Exponent)"/>
    <s v="Complete"/>
    <s v="Not Required"/>
    <m/>
    <s v="Not Required"/>
    <s v="Not Required"/>
    <m/>
    <m/>
    <m/>
    <m/>
    <m/>
    <m/>
    <m/>
    <s v="Not Required"/>
    <m/>
    <m/>
    <m/>
    <m/>
    <m/>
    <m/>
    <m/>
    <m/>
    <m/>
    <m/>
    <m/>
    <m/>
    <m/>
    <s v="Y"/>
    <m/>
    <s v="N"/>
    <n v="44508"/>
    <n v="44574"/>
    <m/>
    <m/>
    <m/>
    <m/>
    <m/>
    <m/>
    <m/>
    <m/>
    <m/>
    <m/>
    <m/>
    <m/>
    <m/>
    <m/>
    <m/>
    <m/>
    <s v=" "/>
    <x v="81"/>
    <s v="20:27:00"/>
    <n v="44474"/>
    <s v="20:22:00"/>
    <s v="FAS"/>
    <s v="N"/>
    <s v="N"/>
    <n v="1487932"/>
    <s v="21-0126355"/>
    <m/>
    <s v="T005413059"/>
    <n v="122152997"/>
    <m/>
    <m/>
    <s v="PG&amp;E_1698_Ignition_20211005_4.JPG"/>
    <s v=" "/>
    <x v="1"/>
    <x v="0"/>
    <s v="Y"/>
    <s v="Y"/>
    <s v="N"/>
    <s v="On October 5th, 2021 at 2027 hours, a PG&amp;E Troubleman was dispatched to the OREGON TRAIL 1103 12KV Distribution Circuit on State Highway 299 E in Shasta County in response to a fire. Initial analysis indicates a vehicle caused the ignition. Third party vehicle made contact with pole, resulting in a wires down incident. The pole and conductor were broken/damaged (SAP # 101469265). The ensuing fire was 3 meters - 0.25 acres in size and was suppressed by Bella Vista FD. The pole and conductor were replaced on October 6th, 2021. This information is preliminary. "/>
    <s v="PG&amp;E"/>
    <s v="Vegetation"/>
    <m/>
    <s v="D"/>
    <s v="D"/>
    <s v="&lt;0.25"/>
    <m/>
    <m/>
    <m/>
    <m/>
    <m/>
    <s v="Contact - 3rd Party"/>
    <s v="Contact from object"/>
    <s v="Vehicle contact"/>
    <s v="Y"/>
    <s v="Overhead"/>
    <x v="0"/>
    <s v="Pole"/>
    <s v="Pole, Conductor"/>
    <n v="101469265"/>
    <s v=" "/>
    <x v="1"/>
    <n v="40.6555532199"/>
    <n v="-122.2157354058"/>
    <s v="Shasta"/>
    <s v="OREGON TRAIL 1103"/>
    <n v="12000"/>
    <s v="OREGON TRAIL 11031448"/>
    <x v="0"/>
    <s v="Bella Vista FD"/>
    <s v="Barren/Other"/>
    <s v="Grass Fuel Model"/>
    <m/>
    <s v="N"/>
    <m/>
    <m/>
    <n v="247"/>
    <s v="R4"/>
    <s v="N"/>
    <s v="N"/>
    <m/>
    <m/>
    <s v="2021-10-08"/>
    <m/>
    <m/>
    <m/>
    <m/>
    <m/>
    <m/>
    <m/>
    <m/>
    <m/>
    <m/>
    <m/>
    <m/>
    <m/>
    <m/>
    <m/>
    <m/>
    <m/>
    <m/>
    <m/>
    <s v="  "/>
    <s v="SACRAMENTO"/>
    <s v="REDDING 02"/>
    <s v="20:27"/>
    <n v="44474"/>
    <s v="1487932"/>
    <s v="T005413059"/>
    <n v="13480"/>
    <s v="BLUE SKY RD"/>
    <s v="BELLA VISTA"/>
    <n v="40.647849999999998"/>
    <n v="-122.22199999999999"/>
    <s v="V8TKAW8"/>
    <s v="WALLER, KENNETH"/>
    <n v="103521103"/>
    <s v="20211005 22:44"/>
    <n v="9002"/>
    <m/>
    <s v="CAR VEERED OFF HWY TRAVELING THROUGH POLE AND ANTHER 200'+"/>
    <s v="Y"/>
    <m/>
    <m/>
    <s v="40.6544050,-122.2166750,178.900000,3D"/>
    <m/>
    <m/>
    <s v="DRY PASTURE LAND"/>
    <s v="BELLA VISTA FIRE"/>
    <s v="SAP ID - 101469265"/>
    <s v="N"/>
    <s v="Y"/>
    <m/>
    <s v="Clear"/>
    <m/>
    <s v="Private Land"/>
    <s v="BROKEN POLE AND BURNT LAND"/>
    <s v="Calm"/>
    <m/>
    <s v="3rd Party"/>
    <s v="CAR POLE ACCIDENT WITH WIRE DOWN OUTAGE"/>
    <s v="3 meters - 0.25 Acres"/>
    <m/>
    <s v="Cal Fire"/>
    <m/>
    <s v="Overhead"/>
    <m/>
    <s v="Y"/>
    <s v="PHOTOS AND CHP CRASH CARD"/>
    <s v="PG&amp;E Employee"/>
    <s v="KAW8"/>
    <s v="VEHICLE"/>
    <s v="POLE-WOOD"/>
    <s v="N"/>
    <s v="  "/>
    <s v="Unplanned"/>
    <s v="North Valley"/>
    <s v="Shasta"/>
    <s v="103521103, OREGON TRAIL-1103"/>
    <s v="21-0126355"/>
    <s v="Unplanned"/>
    <s v="Clear;32-90 F"/>
    <s v="241"/>
    <s v="84832"/>
    <s v="NO"/>
    <s v="Line to Ground"/>
    <s v="Sustained"/>
    <s v="No"/>
    <s v="1448"/>
    <s v="OH"/>
    <s v="Line Recloser"/>
    <s v="1487932"/>
    <s v="Pole-Wood, Broken, wire on ground"/>
    <s v="B &amp; GRD"/>
    <s v="10/05/21 20:53"/>
    <m/>
    <s v="NWS/O HWY 299E .4 MI N/O OLD RANCH RD     NE/O BELLA VISTA"/>
    <s v="MAIN LINE @ LINE &amp; BUCK THAT FEEDS CGC# 119405448141"/>
    <m/>
    <m/>
    <m/>
    <m/>
    <m/>
    <m/>
    <m/>
    <m/>
    <m/>
    <m/>
    <m/>
    <m/>
    <m/>
    <m/>
    <m/>
    <m/>
    <m/>
    <m/>
    <m/>
    <m/>
    <m/>
    <m/>
    <m/>
    <m/>
  </r>
  <r>
    <n v="1697"/>
    <s v="MXX7"/>
    <s v="3 - QC Complete"/>
    <n v="44475"/>
    <n v="44617"/>
    <s v="Tree fell into overhead 12kV primary conductor, resulting in a wires down incident. The ensuing fire was less than one meter in size. This does appear to have occurred on a fast trip circuit and was found to be near the burn scar of the Bear 2017 fire. Unable to find photos to confirm fire size. This information is preliminary."/>
    <s v="\\fxshare-nas05\quotashare-fs01\ESA\5 - Ignition Tracking\2021_Ignition_QC_Folders\20211005_1487282_21-0126045_nan_T005412426"/>
    <s v=" "/>
    <m/>
    <s v="MXX7"/>
    <s v="Changed Outage Time to Outage Start in FAS. Changed SAP EC/LC Notification #. "/>
    <n v="44476"/>
    <s v="P6MO (Exponent)"/>
    <s v="Complete"/>
    <m/>
    <m/>
    <m/>
    <m/>
    <m/>
    <m/>
    <m/>
    <m/>
    <m/>
    <m/>
    <m/>
    <s v="Not Required"/>
    <m/>
    <m/>
    <m/>
    <m/>
    <m/>
    <m/>
    <m/>
    <m/>
    <m/>
    <m/>
    <m/>
    <m/>
    <m/>
    <s v="Y"/>
    <m/>
    <s v="Y"/>
    <n v="44476"/>
    <n v="44491"/>
    <n v="44491"/>
    <m/>
    <m/>
    <m/>
    <m/>
    <m/>
    <m/>
    <m/>
    <m/>
    <m/>
    <m/>
    <m/>
    <m/>
    <m/>
    <m/>
    <m/>
    <s v=" "/>
    <x v="81"/>
    <s v="09:20:00"/>
    <n v="44474"/>
    <s v="09:16:00"/>
    <s v="FAS"/>
    <s v="N"/>
    <s v="N"/>
    <n v="1487282"/>
    <s v="21-0126045"/>
    <m/>
    <s v="T005412426"/>
    <n v="122151008"/>
    <m/>
    <m/>
    <s v="No photo"/>
    <s v=" "/>
    <x v="0"/>
    <x v="0"/>
    <s v="Y"/>
    <s v="N"/>
    <s v="N"/>
    <s v="On October 5th, 2021 at 920 hours, a PG&amp;E Troubleman was dispatched to the LOS GATOS 1106 12KV Distribution Circuit on Thompson Road in Santa Clara County in response to a fire. Initial analysis indicates a tree caused the ignition. Tree fell into overhead 12kV primary conductor, resulting in a wires down incident. Conductor was broken/damaged and connector was burnt (SAP # 100539490). The ensuing fire was less than one meter in size and was suppressed by employee. Conductor will be repaired and connector will be replaced. This information is preliminary. "/>
    <s v="PG&amp;E"/>
    <s v="Vegetation"/>
    <m/>
    <s v="D"/>
    <m/>
    <s v="&lt;3 meters of linear travel"/>
    <m/>
    <m/>
    <m/>
    <m/>
    <m/>
    <s v="Vegetation"/>
    <s v="Contact from object"/>
    <s v="Veg. contact"/>
    <s v="Y"/>
    <s v="Overhead"/>
    <x v="0"/>
    <s v="Conductor - Primary"/>
    <s v="Conductor, Connector"/>
    <n v="100539490"/>
    <s v=" "/>
    <x v="2"/>
    <n v="37.1823756"/>
    <n v="-122.02466200000001"/>
    <s v="Santa Clara"/>
    <s v="LOS GATOS 1106"/>
    <n v="12000"/>
    <s v="LOS GATOS 1106LB44"/>
    <x v="1"/>
    <s v="Employee"/>
    <s v="Conifer Forest"/>
    <m/>
    <m/>
    <s v="Y"/>
    <s v="Bear 2017"/>
    <m/>
    <n v="518"/>
    <s v="R3"/>
    <s v="N"/>
    <s v="N"/>
    <m/>
    <m/>
    <s v="2021-10-08"/>
    <m/>
    <m/>
    <n v="44481"/>
    <s v="Unverified"/>
    <s v="T-man reports that a tree fell onto the lines."/>
    <s v="FIRD"/>
    <m/>
    <m/>
    <m/>
    <m/>
    <m/>
    <m/>
    <m/>
    <m/>
    <m/>
    <m/>
    <m/>
    <m/>
    <m/>
    <s v="  "/>
    <s v="KERN"/>
    <s v="CUPERTINO 07"/>
    <s v="09:20"/>
    <n v="44474"/>
    <s v="1487282"/>
    <s v="T005412426"/>
    <n v="20152"/>
    <s v="THOMPSON RD # 1"/>
    <s v="LOS GATOS"/>
    <n v="37.189399999999999"/>
    <n v="-122.03091000000001"/>
    <s v="G1THXZ2"/>
    <s v="ZANDATE JR., BOBBY"/>
    <n v="82021106"/>
    <s v="20211005 15:39"/>
    <n v="9260"/>
    <n v="1"/>
    <s v="EC(A)Tag created for Crew to repair primary wire down. Elec. SUpv. notified"/>
    <s v="Y"/>
    <m/>
    <m/>
    <m/>
    <n v="37.1823756"/>
    <n v="-122.02466200000001"/>
    <m/>
    <m/>
    <m/>
    <s v="N"/>
    <s v="Y"/>
    <m/>
    <s v="Clear"/>
    <m/>
    <s v="Private Land"/>
    <m/>
    <s v="Calm"/>
    <m/>
    <s v="Vegetation"/>
    <s v="Tree Fell into 12kv lines"/>
    <s v="&lt; 1 meter"/>
    <m/>
    <s v="Employee"/>
    <m/>
    <s v="Overhead"/>
    <m/>
    <s v="Y"/>
    <s v="Photos"/>
    <s v="PG&amp;E Employee"/>
    <s v="Photos only"/>
    <s v="TREE-FELL INTO LINE"/>
    <s v="CONDUCTOR, OVERHEAD"/>
    <s v="N"/>
    <s v="  "/>
    <s v="Unplanned"/>
    <s v="DeAnza"/>
    <s v="De Anza"/>
    <s v="082021106, LOS GATOS-1106"/>
    <s v="21-0126045"/>
    <s v="Unplanned"/>
    <s v="Clear;32-90 F"/>
    <s v="52"/>
    <s v="57704"/>
    <s v="NO"/>
    <s v="Line to Ground"/>
    <s v="Sustained"/>
    <s v="No"/>
    <s v="991992"/>
    <s v="OH"/>
    <s v="Switch"/>
    <s v="1487282"/>
    <s v="Conductor, Overhead, Broken"/>
    <m/>
    <s v="10/05/21 16:08"/>
    <m/>
    <s v="19467 SKYLINE BLVD"/>
    <s v="E/O CGC# 315564025220"/>
    <m/>
    <s v="FTS Outage"/>
    <m/>
    <m/>
    <m/>
    <m/>
    <m/>
    <m/>
    <m/>
    <m/>
    <m/>
    <m/>
    <m/>
    <m/>
    <m/>
    <m/>
    <m/>
    <m/>
    <m/>
    <m/>
    <m/>
    <m/>
    <m/>
    <m/>
  </r>
  <r>
    <n v="1696"/>
    <s v="MXX7"/>
    <s v="3 - QC Complete"/>
    <n v="44476"/>
    <n v="44617"/>
    <s v="Structure fire, unknown if this is PG&amp;E attributable at this time. Reports of a tree branch that fell into service drop that caused the weather head to break and resulted in damage to customers panel, igniting an attic fire roughly 10'x10' in size. The troubleman was told a water pipe broke and extinguished the fire sometime last night. No reported injuries/fatalities as this homes was a vacent rental. This incident occurred near the burn scar of the 2015 Valley fire in Lake County on the Middle Town 1102 12kV distribution circuit and does not appear to be a fast trip circuit. Called into the EIR hotline at roughly 5pm on October 5th, 2021. Photos available inside of folder url. This information is preliminary. [UPDATE (MXX7): I will mark this as complete for now and as not PG&amp;E attributable but veg team will still look into this incident. If customer submits a claim alleging we started it, we will change it back. This information is preliminary.]"/>
    <s v="\\fxshare-nas05\quotashare-fs01\ESA\5 - Ignition Tracking\2021_Ignition_QC_Folders\20211005_1487175_nan_nan_T005412489"/>
    <s v=" "/>
    <m/>
    <s v="MXX7"/>
    <s v="Changed Outage Time to Outage Start in FAS. Changed PIIR Investigation Status and Veg Management Investigation Status."/>
    <n v="44476"/>
    <m/>
    <s v="Not In Scope"/>
    <m/>
    <m/>
    <m/>
    <m/>
    <m/>
    <m/>
    <m/>
    <m/>
    <m/>
    <m/>
    <m/>
    <s v="Not Required"/>
    <m/>
    <m/>
    <m/>
    <m/>
    <m/>
    <m/>
    <m/>
    <m/>
    <m/>
    <m/>
    <m/>
    <m/>
    <m/>
    <m/>
    <m/>
    <m/>
    <m/>
    <m/>
    <m/>
    <m/>
    <m/>
    <m/>
    <m/>
    <m/>
    <m/>
    <m/>
    <m/>
    <m/>
    <m/>
    <m/>
    <m/>
    <m/>
    <m/>
    <m/>
    <s v=" "/>
    <x v="81"/>
    <s v="09:49:00"/>
    <n v="44474"/>
    <s v="09:45:00"/>
    <s v="FAS"/>
    <s v="N"/>
    <s v="N"/>
    <n v="1487175"/>
    <m/>
    <m/>
    <s v="T005412489"/>
    <m/>
    <m/>
    <m/>
    <m/>
    <s v=" "/>
    <x v="0"/>
    <x v="1"/>
    <s v="Y"/>
    <s v="Y"/>
    <s v="N"/>
    <m/>
    <s v="Not PG&amp;E"/>
    <m/>
    <m/>
    <m/>
    <m/>
    <s v="Structure-only"/>
    <s v="10' x 10'"/>
    <m/>
    <m/>
    <m/>
    <m/>
    <s v="Other Fire: Non-PG&amp;E related"/>
    <m/>
    <m/>
    <m/>
    <s v="Overhead"/>
    <x v="1"/>
    <m/>
    <m/>
    <m/>
    <s v=" "/>
    <x v="1"/>
    <n v="38.812755000000003"/>
    <n v="-122.56117829999999"/>
    <s v="Lake"/>
    <s v="MIDDLETOWN 1102"/>
    <n v="12000"/>
    <s v="MIDDLETOWN 11021312"/>
    <x v="0"/>
    <s v="Self Extinguished/Cal Fire"/>
    <s v="Urban"/>
    <m/>
    <m/>
    <s v="Y"/>
    <s v="Valley 2015"/>
    <m/>
    <m/>
    <m/>
    <s v="N"/>
    <s v="N"/>
    <m/>
    <m/>
    <s v="2021-10-05"/>
    <m/>
    <m/>
    <m/>
    <m/>
    <m/>
    <m/>
    <m/>
    <m/>
    <m/>
    <m/>
    <m/>
    <m/>
    <m/>
    <m/>
    <m/>
    <m/>
    <m/>
    <m/>
    <m/>
    <s v="  "/>
    <s v="EAST BAY"/>
    <s v="LAKEPORT 02"/>
    <s v="09:49"/>
    <n v="44474"/>
    <s v="1487175"/>
    <s v="T005412489"/>
    <n v="18793"/>
    <s v="N SHORE DR"/>
    <s v="HIDDEN VALLE"/>
    <n v="38.81203"/>
    <n v="-122.56037999999999"/>
    <s v="W7TJ0SC"/>
    <s v="STONE, JARED"/>
    <n v="43141102"/>
    <s v="20211005 12:56"/>
    <n v="9190"/>
    <m/>
    <s v="Tree limb fell into electric service damaging customers panel and causing attic fire .Customer to repair panel before being reconnected"/>
    <s v="Y"/>
    <m/>
    <m/>
    <s v="38.8127550,-122.5611783,334.000000,3D"/>
    <m/>
    <m/>
    <s v="Attic fire from damage to electric panel do to treelimb falling into PGE service"/>
    <s v="Cal Fire Rob Wettstein 707-217-9278"/>
    <m/>
    <s v="N"/>
    <s v="Y"/>
    <m/>
    <s v="Clear"/>
    <m/>
    <s v="Customer-Owned Structure/Equipment"/>
    <m/>
    <s v="Calm"/>
    <m/>
    <s v="Other (Comments)"/>
    <s v="Attic fire do to damage to electric panel"/>
    <s v="Structure Only"/>
    <m/>
    <s v="Self Extinguished"/>
    <s v="Found broken water line that suppressed fire"/>
    <s v="Overhead"/>
    <m/>
    <s v="N"/>
    <m/>
    <m/>
    <m/>
    <s v="TREE-BRANCH FELL INTO LINE"/>
    <s v="SERVICE CONDUCTOR"/>
    <s v="N"/>
    <s v="  "/>
    <m/>
    <m/>
    <m/>
    <m/>
    <m/>
    <m/>
    <m/>
    <m/>
    <m/>
    <m/>
    <m/>
    <m/>
    <m/>
    <m/>
    <m/>
    <m/>
    <m/>
    <m/>
    <m/>
    <m/>
    <m/>
    <m/>
    <m/>
    <m/>
    <m/>
    <m/>
    <m/>
    <m/>
    <m/>
    <m/>
    <m/>
    <m/>
    <m/>
    <m/>
    <m/>
    <m/>
    <m/>
    <m/>
    <m/>
    <m/>
    <m/>
    <m/>
    <m/>
    <m/>
    <m/>
    <m/>
    <m/>
  </r>
  <r>
    <n v="1695"/>
    <s v="AGFC"/>
    <s v="3 - QC Complete"/>
    <n v="44474"/>
    <n v="44617"/>
    <s v="Other fire, not attributable to PG&amp;E assets. This information is preliminary."/>
    <s v="\\fxshare-nas05\quotashare-fs01\ESA\5 - Ignition Tracking\2021_Ignition_QC_Folders\20211005_1486846_nan_nan_T005412225"/>
    <s v=" "/>
    <m/>
    <m/>
    <m/>
    <m/>
    <m/>
    <s v="Not In Scope"/>
    <m/>
    <m/>
    <m/>
    <m/>
    <m/>
    <m/>
    <m/>
    <m/>
    <m/>
    <m/>
    <m/>
    <m/>
    <m/>
    <m/>
    <m/>
    <m/>
    <m/>
    <m/>
    <m/>
    <m/>
    <m/>
    <m/>
    <m/>
    <m/>
    <m/>
    <m/>
    <m/>
    <m/>
    <m/>
    <m/>
    <m/>
    <m/>
    <m/>
    <m/>
    <m/>
    <m/>
    <m/>
    <m/>
    <m/>
    <m/>
    <m/>
    <m/>
    <m/>
    <m/>
    <m/>
    <m/>
    <s v=" "/>
    <x v="81"/>
    <s v="06:28:00"/>
    <n v="44474"/>
    <s v="06:28:00"/>
    <s v="FAS"/>
    <s v="N"/>
    <s v="N"/>
    <n v="1486846"/>
    <m/>
    <m/>
    <s v="T005412225"/>
    <m/>
    <m/>
    <m/>
    <m/>
    <s v=" "/>
    <x v="0"/>
    <x v="1"/>
    <s v="N"/>
    <s v="N"/>
    <s v="N"/>
    <s v="Other fire, not attributable to PG&amp;E assets. This information is preliminary."/>
    <s v="Not PG&amp;E"/>
    <m/>
    <m/>
    <m/>
    <m/>
    <s v="Structure-only"/>
    <m/>
    <m/>
    <m/>
    <m/>
    <m/>
    <s v="Other Fire: Non-PG&amp;E related"/>
    <m/>
    <m/>
    <m/>
    <s v="Overhead"/>
    <x v="1"/>
    <m/>
    <m/>
    <m/>
    <s v=" "/>
    <x v="0"/>
    <n v="37.549751700000002"/>
    <n v="-122.025555"/>
    <s v="Alameda"/>
    <s v="DUMBARTON 1102"/>
    <n v="12000"/>
    <m/>
    <x v="0"/>
    <s v="Fremont FD"/>
    <s v="Urban"/>
    <m/>
    <m/>
    <m/>
    <m/>
    <m/>
    <m/>
    <m/>
    <s v="N"/>
    <s v="N"/>
    <m/>
    <m/>
    <s v="2021-10-05"/>
    <m/>
    <m/>
    <m/>
    <m/>
    <m/>
    <m/>
    <m/>
    <m/>
    <m/>
    <m/>
    <m/>
    <m/>
    <m/>
    <m/>
    <m/>
    <m/>
    <m/>
    <m/>
    <m/>
    <s v="  "/>
    <s v="FRESNO"/>
    <s v="FREMONT 02"/>
    <s v="06:28"/>
    <n v="44474"/>
    <s v="1486846"/>
    <s v="T005412225"/>
    <n v="36543"/>
    <s v="SAN PEDRO DR"/>
    <s v="FREMONT"/>
    <n v="37.551090000000002"/>
    <n v="-122.02506"/>
    <s v="M2IJ0A2"/>
    <s v="ARTEAGA, JOSE"/>
    <n v="14471102"/>
    <s v="20211005 08:28"/>
    <n v="9310"/>
    <m/>
    <s v="REPUPLIC SERVICE DUMP TRUCK CAUGHT FIRE ON 880 NORTH  PAST THORTON AVE FREMONT/NEWARK, STANDBY COMPLETE, FIRE WAS NOT STARTED BY PG&amp;E"/>
    <s v="Y"/>
    <m/>
    <m/>
    <s v="37.5497517,-122.0255550,95.100000,3D"/>
    <m/>
    <m/>
    <s v="880 NORTH PAST THORTON AVE, THE WALL BETWEEN THE FREEWAY AND APARTMENT COMPLEX"/>
    <s v="(510)290-9919"/>
    <m/>
    <s v="Y"/>
    <s v="Y"/>
    <m/>
    <s v="Clear"/>
    <m/>
    <s v="PGE&amp;E-Owned Structure/Equipment"/>
    <m/>
    <s v="Calm"/>
    <m/>
    <s v="PG&amp;E Equipment"/>
    <m/>
    <s v="Structure Only"/>
    <m/>
    <s v="Fire Dept"/>
    <m/>
    <s v="Other (Comments)"/>
    <s v="PG&amp;E POLE"/>
    <s v="N"/>
    <s v="PICTURES"/>
    <s v="PG&amp;E Employee"/>
    <m/>
    <m/>
    <m/>
    <s v="N"/>
    <s v="  "/>
    <m/>
    <m/>
    <m/>
    <m/>
    <m/>
    <m/>
    <m/>
    <m/>
    <m/>
    <m/>
    <m/>
    <m/>
    <m/>
    <m/>
    <m/>
    <m/>
    <m/>
    <m/>
    <m/>
    <m/>
    <m/>
    <m/>
    <m/>
    <m/>
    <m/>
    <m/>
    <m/>
    <m/>
    <m/>
    <m/>
    <m/>
    <m/>
    <m/>
    <m/>
    <m/>
    <m/>
    <m/>
    <m/>
    <m/>
    <m/>
    <m/>
    <m/>
    <m/>
    <m/>
    <m/>
    <m/>
    <m/>
  </r>
  <r>
    <n v="1694"/>
    <s v="MXX7"/>
    <s v="3 - QC Complete"/>
    <n v="44498"/>
    <n v="44617"/>
    <s v="Third party vehicle made contact with distribution pole resulting in an ignition. The ensuing fire was 0.25 - 10 acres in size. EC notification 122143626 created for damaged assets to be replaced. This information is preliminary."/>
    <s v="\\fxshare-nas05\quotashare-fs01\ESA\5 - Ignition Tracking\2021_Ignition_QC_Folders\20211004_1486370_21-0125452_nan_T005411578"/>
    <s v=" "/>
    <m/>
    <s v="MXX7"/>
    <s v="Changed Outage Time to Outage Start in FAS."/>
    <n v="44479"/>
    <m/>
    <s v="Not In Scope"/>
    <m/>
    <m/>
    <m/>
    <m/>
    <m/>
    <m/>
    <m/>
    <m/>
    <m/>
    <m/>
    <m/>
    <m/>
    <m/>
    <m/>
    <m/>
    <m/>
    <m/>
    <m/>
    <m/>
    <m/>
    <m/>
    <m/>
    <m/>
    <m/>
    <m/>
    <m/>
    <m/>
    <m/>
    <m/>
    <m/>
    <m/>
    <m/>
    <m/>
    <m/>
    <m/>
    <m/>
    <m/>
    <m/>
    <m/>
    <s v="Y"/>
    <n v="44498"/>
    <n v="44499"/>
    <s v="MLTH"/>
    <s v="mlth@pge.com, 916-747-0242"/>
    <s v="Emailed Michael Tomasi for pictures. He emailed back pictures."/>
    <m/>
    <s v=" "/>
    <x v="82"/>
    <s v="09:25:00"/>
    <n v="44473"/>
    <s v="09:22:00"/>
    <s v="FAS"/>
    <s v="N"/>
    <s v="N"/>
    <n v="1486370"/>
    <s v="21-0125452"/>
    <m/>
    <s v="T005411578"/>
    <n v="122143626"/>
    <m/>
    <m/>
    <s v="PG&amp;E_1694_Ignition_20211004_2.jpg"/>
    <s v=" "/>
    <x v="1"/>
    <x v="0"/>
    <s v="Y"/>
    <s v="Y"/>
    <s v="N"/>
    <s v="On October 4th, 2021 at 925 hours, a PG&amp;E Troubleman was dispatched to the CATLETT 1102 12KV Distribution Circuit on Baseline Road in Placer County in response to a fire. Initial analysis indicates a vehicle caused the ignition. Third party vehicle made contact with pole, resulting in a wires down incident. The pole, conductor, crossarm, insulator, and hardware/framing were broken/damaged (SAP # 100063474). The ensuing fire was 0.25 - 10 acres in size and was suppressed by Cal Fire. The pole, crossarm, insulator, and hardware/framing were replaced and the conductor was repaired on October 4th, 2021. This information is preliminary.  "/>
    <s v="PG&amp;E"/>
    <s v="Vegetation"/>
    <m/>
    <s v="D"/>
    <s v="D"/>
    <s v="0.26-9.99"/>
    <s v=".76 ACRE"/>
    <m/>
    <m/>
    <m/>
    <m/>
    <s v="Contact - 3rd Party"/>
    <s v="Contact from object"/>
    <s v="Vehicle contact"/>
    <s v="N"/>
    <s v="Overhead"/>
    <x v="0"/>
    <s v="Pole"/>
    <s v="Pole, Conductor, Crossarm, Insulator, Hardware/Framing"/>
    <n v="100063474"/>
    <s v=" "/>
    <x v="0"/>
    <n v="38.7515"/>
    <n v="-121.42575170000001"/>
    <s v="Placer"/>
    <s v="CATLETT 1102"/>
    <n v="12000"/>
    <s v="CATLETT 110237358"/>
    <x v="0"/>
    <s v="Cal Fire"/>
    <s v="Agriculture"/>
    <s v="Grass Fuel Model"/>
    <m/>
    <s v="N"/>
    <m/>
    <m/>
    <m/>
    <m/>
    <s v="N"/>
    <s v="N"/>
    <m/>
    <m/>
    <s v="2021-10-05"/>
    <m/>
    <m/>
    <m/>
    <m/>
    <m/>
    <m/>
    <m/>
    <m/>
    <m/>
    <m/>
    <m/>
    <m/>
    <m/>
    <m/>
    <m/>
    <m/>
    <m/>
    <m/>
    <m/>
    <s v="  "/>
    <s v="PENINSULA"/>
    <s v="MARYSVILLE 04"/>
    <s v="09:25"/>
    <n v="44473"/>
    <s v="1486370"/>
    <s v="T005411578"/>
    <n v="8010"/>
    <s v="BASELINE RD-WELL PUMP"/>
    <s v="ELVERTA"/>
    <n v="38.772820000000003"/>
    <n v="-121.46988"/>
    <s v="T1TMLTH"/>
    <s v="TOMASI, MICHAEL"/>
    <n v="153761102"/>
    <s v="20211004 12:40"/>
    <n v="9002"/>
    <m/>
    <s v="CAR POLE, VEG FIRE. EC TAG CREATED, M&amp;C NOTIFIED FOR REPAIRS"/>
    <s v="Y"/>
    <m/>
    <m/>
    <s v="38.7515000,-121.4257517,15.900000,3D"/>
    <m/>
    <m/>
    <m/>
    <s v="CAL FIRE 530-277-2317"/>
    <s v="SAP ID 100063474"/>
    <s v="N"/>
    <s v="Y"/>
    <m/>
    <s v="Clear"/>
    <m/>
    <s v="Private Land"/>
    <m/>
    <s v="Calm"/>
    <m/>
    <s v="3rd Party"/>
    <m/>
    <s v="0.25 - 10 Acres"/>
    <s v=".76 ACRE"/>
    <s v="Cal Fire"/>
    <m/>
    <s v="Overhead"/>
    <m/>
    <s v="N"/>
    <m/>
    <m/>
    <m/>
    <s v="VEHICLE"/>
    <s v="POLE-WOOD"/>
    <s v="N"/>
    <s v="  "/>
    <s v="Unplanned"/>
    <s v="Sierra"/>
    <s v="Placer"/>
    <s v="153761102, CATLETT-1102"/>
    <s v="21-0125452"/>
    <s v="Unplanned"/>
    <s v="Clear;32-90 F"/>
    <s v="11"/>
    <s v="15160"/>
    <s v="NO"/>
    <s v="Line to Ground"/>
    <s v="Sustained"/>
    <s v="No"/>
    <s v="2235"/>
    <s v="OH"/>
    <s v="Fuse"/>
    <s v="1486370"/>
    <s v="Pole-Wood, Broken, wire on ground"/>
    <m/>
    <m/>
    <m/>
    <s v="BASE LINE RD. E/OF COUNTRY ACRES LN."/>
    <s v="4 E/OF CGC 10000039532"/>
    <s v="FUS 35593 OPEN|FUS 2235 OPEN (DMS# 1486416)"/>
    <m/>
    <m/>
    <m/>
    <m/>
    <m/>
    <m/>
    <m/>
    <m/>
    <m/>
    <m/>
    <m/>
    <m/>
    <m/>
    <m/>
    <m/>
    <m/>
    <m/>
    <m/>
    <m/>
    <m/>
    <m/>
    <m/>
    <m/>
  </r>
  <r>
    <n v="1693"/>
    <s v="AGFC"/>
    <s v="3 - QC Complete"/>
    <n v="44473"/>
    <n v="44617"/>
    <s v="Structure fire, not attributable to PG&amp;E assets. This information is preliminary."/>
    <s v="\\fxshare-nas05\quotashare-fs01\ESA\5 - Ignition Tracking\2021_Ignition_QC_Folders\20211004_nan_nan_nan_2293803172"/>
    <s v=" "/>
    <m/>
    <m/>
    <m/>
    <m/>
    <m/>
    <s v="Not In Scope"/>
    <m/>
    <m/>
    <m/>
    <m/>
    <m/>
    <m/>
    <m/>
    <m/>
    <m/>
    <m/>
    <m/>
    <m/>
    <m/>
    <m/>
    <m/>
    <m/>
    <m/>
    <m/>
    <m/>
    <m/>
    <m/>
    <m/>
    <m/>
    <m/>
    <m/>
    <m/>
    <m/>
    <m/>
    <m/>
    <m/>
    <m/>
    <m/>
    <m/>
    <m/>
    <m/>
    <m/>
    <m/>
    <m/>
    <m/>
    <m/>
    <m/>
    <m/>
    <m/>
    <m/>
    <m/>
    <m/>
    <s v=" "/>
    <x v="82"/>
    <s v="02:35:00"/>
    <m/>
    <m/>
    <s v="FAS"/>
    <s v="N"/>
    <s v="N"/>
    <m/>
    <m/>
    <m/>
    <n v="2293803172"/>
    <m/>
    <m/>
    <m/>
    <m/>
    <s v=" "/>
    <x v="0"/>
    <x v="1"/>
    <s v="N"/>
    <s v="N"/>
    <s v="N"/>
    <s v="Structure fire, not attributable to PG&amp;E assets. This information is preliminary."/>
    <s v="Not PG&amp;E"/>
    <s v="Building"/>
    <m/>
    <m/>
    <m/>
    <s v="&lt;0.25"/>
    <m/>
    <m/>
    <m/>
    <m/>
    <m/>
    <s v="Other Fire: Non-PG&amp;E related"/>
    <m/>
    <m/>
    <m/>
    <s v="Overhead"/>
    <x v="1"/>
    <m/>
    <m/>
    <m/>
    <s v=" "/>
    <x v="0"/>
    <n v="37.542759999999987"/>
    <n v="-122.005065"/>
    <s v="Alameda"/>
    <s v="NEWARK 12KV 1103"/>
    <n v="12000"/>
    <m/>
    <x v="0"/>
    <s v="Alameda County FD"/>
    <s v="Urban"/>
    <m/>
    <m/>
    <m/>
    <m/>
    <m/>
    <m/>
    <m/>
    <s v="N"/>
    <s v="N"/>
    <m/>
    <m/>
    <s v="2021-10-05"/>
    <m/>
    <m/>
    <m/>
    <m/>
    <m/>
    <m/>
    <m/>
    <m/>
    <m/>
    <m/>
    <m/>
    <m/>
    <m/>
    <m/>
    <m/>
    <m/>
    <m/>
    <m/>
    <m/>
    <s v="  "/>
    <s v="KERN"/>
    <s v="FREMONT 02"/>
    <s v="02:35"/>
    <n v="44473"/>
    <m/>
    <n v="2293803172"/>
    <n v="38331"/>
    <s v="GLENVIEW DR"/>
    <s v="FREMONT"/>
    <n v="37.542760000000001"/>
    <n v="-122.005065"/>
    <s v="M2TIXA2"/>
    <s v="ARAQUISTAIN, IGNACIO"/>
    <n v="12221103"/>
    <s v="20211004 04:07"/>
    <n v="1121"/>
    <m/>
    <s v="STRUCTURE FIRE CAUSED SERVICE TO BURN DOWN. MADE AFE"/>
    <s v="Y"/>
    <m/>
    <m/>
    <m/>
    <n v="37.542759999999987"/>
    <n v="-122.005065"/>
    <s v="STRUCTURE FIRE"/>
    <s v="ALCO FIRE"/>
    <m/>
    <s v="N"/>
    <s v="Y"/>
    <s v="Y"/>
    <s v="Clear"/>
    <m/>
    <s v="Customer-Owned Structure/Equipment"/>
    <m/>
    <s v="Calm"/>
    <m/>
    <s v="3rd Party"/>
    <m/>
    <s v="3 meters - 0.25 Acres"/>
    <m/>
    <s v="Fire Dept"/>
    <m/>
    <s v="Overhead"/>
    <m/>
    <s v="N"/>
    <m/>
    <m/>
    <m/>
    <m/>
    <m/>
    <m/>
    <s v="  "/>
    <m/>
    <m/>
    <m/>
    <m/>
    <m/>
    <m/>
    <m/>
    <m/>
    <m/>
    <m/>
    <m/>
    <m/>
    <m/>
    <m/>
    <m/>
    <m/>
    <m/>
    <m/>
    <m/>
    <m/>
    <m/>
    <m/>
    <m/>
    <m/>
    <m/>
    <m/>
    <m/>
    <m/>
    <m/>
    <m/>
    <m/>
    <m/>
    <m/>
    <m/>
    <m/>
    <m/>
    <m/>
    <m/>
    <m/>
    <m/>
    <m/>
    <m/>
    <m/>
    <m/>
    <m/>
    <m/>
    <m/>
  </r>
  <r>
    <n v="1692"/>
    <s v="AGFC"/>
    <s v="3 - QC Complete"/>
    <n v="44473"/>
    <n v="44617"/>
    <s v="Structure fire, not attributable to PG&amp;E assets. This information is preliminary."/>
    <s v="\\fxshare-nas05\quotashare-fs01\ESA\5 - Ignition Tracking\2021_Ignition_QC_Folders\20211003_nan_nan_nan_0963146145"/>
    <s v=" "/>
    <m/>
    <m/>
    <m/>
    <m/>
    <m/>
    <s v="Not In Scope"/>
    <m/>
    <m/>
    <m/>
    <m/>
    <m/>
    <m/>
    <m/>
    <m/>
    <m/>
    <m/>
    <m/>
    <m/>
    <m/>
    <m/>
    <m/>
    <m/>
    <m/>
    <m/>
    <m/>
    <m/>
    <m/>
    <m/>
    <m/>
    <m/>
    <m/>
    <m/>
    <m/>
    <m/>
    <m/>
    <m/>
    <m/>
    <m/>
    <m/>
    <m/>
    <m/>
    <m/>
    <m/>
    <m/>
    <m/>
    <m/>
    <m/>
    <m/>
    <m/>
    <m/>
    <m/>
    <m/>
    <s v=" "/>
    <x v="83"/>
    <s v="20:23:00"/>
    <m/>
    <m/>
    <s v="FAS"/>
    <s v="N"/>
    <s v="N"/>
    <m/>
    <m/>
    <m/>
    <n v="963146145"/>
    <m/>
    <m/>
    <m/>
    <m/>
    <s v=" "/>
    <x v="0"/>
    <x v="1"/>
    <s v="N"/>
    <s v="N"/>
    <s v="N"/>
    <s v="Structure fire, not attributable to PG&amp;E assets. This information is preliminary."/>
    <s v="Not PG&amp;E"/>
    <s v="Building"/>
    <m/>
    <m/>
    <m/>
    <s v="&lt;0.25"/>
    <m/>
    <m/>
    <m/>
    <m/>
    <m/>
    <s v="Other Fire: Non-PG&amp;E related"/>
    <m/>
    <m/>
    <m/>
    <s v="Overhead"/>
    <x v="1"/>
    <m/>
    <m/>
    <m/>
    <s v=" "/>
    <x v="2"/>
    <n v="40.554606700000001"/>
    <n v="-122.44557330000001"/>
    <s v="Shasta"/>
    <s v="GIRVAN 1102"/>
    <n v="12000"/>
    <m/>
    <x v="1"/>
    <s v="Cal Fire"/>
    <s v="Hardwood Woodland"/>
    <m/>
    <m/>
    <m/>
    <m/>
    <m/>
    <m/>
    <m/>
    <s v="N"/>
    <s v="N"/>
    <m/>
    <m/>
    <s v="2021-10-05"/>
    <m/>
    <m/>
    <m/>
    <m/>
    <m/>
    <m/>
    <m/>
    <m/>
    <m/>
    <m/>
    <m/>
    <m/>
    <m/>
    <m/>
    <m/>
    <m/>
    <m/>
    <m/>
    <m/>
    <s v="  "/>
    <s v="SACRAMENTO"/>
    <s v="REDDING 01"/>
    <s v="20:23"/>
    <n v="44472"/>
    <m/>
    <n v="963146145"/>
    <n v="9325"/>
    <s v="CHAPARRAL DR"/>
    <s v="REDDING"/>
    <n v="40.558827997685192"/>
    <n v="-122.446898"/>
    <s v="S2TAMRI"/>
    <s v="RAPADAS, ANTHONY"/>
    <n v="103401102"/>
    <s v="20211003 22:57"/>
    <n v="1121"/>
    <m/>
    <s v="HOUSE 16438 SCHILLING RD CAUGHT FIRE CAUSING DAMAGE TO CUST OWNED POLE AND PANEL... FIRE DID NOT START AT POLE... CAL FIRE INVESTIGATING POSSIBLE INTENTIONAL FIRE... REMOVE BURNED SERVICE... METER# 1010143945"/>
    <s v="Y"/>
    <m/>
    <m/>
    <s v="40.5546067,-122.4455733,226.700000,3D"/>
    <m/>
    <m/>
    <m/>
    <s v="CALFIRE"/>
    <m/>
    <s v="N"/>
    <s v="Y"/>
    <s v="Y"/>
    <s v="Clear"/>
    <m/>
    <s v="Customer-Owned Structure/Equipment"/>
    <m/>
    <s v="Calm"/>
    <m/>
    <s v="Other (Comments)"/>
    <s v="CAL FIRE NVESTIGATING"/>
    <s v="3 meters - 0.25 Acres"/>
    <m/>
    <s v="Cal Fire"/>
    <m/>
    <s v="Overhead"/>
    <m/>
    <s v="Y"/>
    <s v="PHOTOS"/>
    <s v="PG&amp;E Employee"/>
    <m/>
    <m/>
    <m/>
    <m/>
    <s v="  "/>
    <m/>
    <m/>
    <m/>
    <m/>
    <m/>
    <m/>
    <m/>
    <m/>
    <m/>
    <m/>
    <m/>
    <m/>
    <m/>
    <m/>
    <m/>
    <m/>
    <m/>
    <m/>
    <m/>
    <m/>
    <m/>
    <m/>
    <m/>
    <m/>
    <m/>
    <m/>
    <m/>
    <m/>
    <m/>
    <m/>
    <m/>
    <m/>
    <m/>
    <m/>
    <m/>
    <m/>
    <m/>
    <m/>
    <m/>
    <m/>
    <m/>
    <m/>
    <m/>
    <m/>
    <m/>
    <m/>
    <m/>
  </r>
  <r>
    <n v="1691"/>
    <s v="AGFC"/>
    <s v="3 - QC Complete"/>
    <n v="44473"/>
    <n v="44617"/>
    <s v="Structure fire, not attributable to PG&amp;E assets. This information is preliminary."/>
    <s v="\\fxshare-nas05\quotashare-fs01\ESA\5 - Ignition Tracking\2021_Ignition_QC_Folders\20211003_1485958_21-0125292_nan_T005411099"/>
    <s v=" "/>
    <m/>
    <m/>
    <m/>
    <m/>
    <m/>
    <s v="Not In Scope"/>
    <m/>
    <m/>
    <m/>
    <m/>
    <m/>
    <m/>
    <m/>
    <m/>
    <m/>
    <m/>
    <m/>
    <m/>
    <m/>
    <m/>
    <m/>
    <m/>
    <m/>
    <m/>
    <m/>
    <m/>
    <m/>
    <m/>
    <m/>
    <m/>
    <m/>
    <m/>
    <m/>
    <m/>
    <m/>
    <m/>
    <m/>
    <m/>
    <m/>
    <m/>
    <m/>
    <m/>
    <m/>
    <m/>
    <m/>
    <m/>
    <m/>
    <m/>
    <m/>
    <m/>
    <m/>
    <m/>
    <s v=" "/>
    <x v="83"/>
    <s v="11:06:00"/>
    <n v="44472"/>
    <s v="11:06:00"/>
    <s v="FAS"/>
    <s v="N"/>
    <s v="N"/>
    <n v="1485958"/>
    <s v="21-0125292"/>
    <m/>
    <s v="T005411099"/>
    <n v="31553464"/>
    <m/>
    <m/>
    <m/>
    <s v=" "/>
    <x v="0"/>
    <x v="1"/>
    <s v="N"/>
    <s v="N"/>
    <s v="N"/>
    <s v="Structure fire, not attributable to PG&amp;E assets. This information is preliminary."/>
    <s v="Not PG&amp;E"/>
    <s v="Building"/>
    <m/>
    <m/>
    <m/>
    <s v="Structure-only"/>
    <m/>
    <m/>
    <m/>
    <m/>
    <m/>
    <s v="Other Fire: Non-PG&amp;E related"/>
    <m/>
    <m/>
    <m/>
    <s v="Overhead"/>
    <x v="1"/>
    <m/>
    <m/>
    <m/>
    <s v=" "/>
    <x v="0"/>
    <n v="37.996285"/>
    <n v="-121.7127833"/>
    <s v="Contra Costa"/>
    <s v="CONTRA COSTA 2107"/>
    <n v="21000"/>
    <m/>
    <x v="0"/>
    <s v="Fire Dept Jim Meeker"/>
    <s v="Urban"/>
    <m/>
    <m/>
    <m/>
    <m/>
    <m/>
    <m/>
    <m/>
    <s v="N"/>
    <s v="N"/>
    <m/>
    <m/>
    <s v="2021-10-05"/>
    <m/>
    <m/>
    <m/>
    <m/>
    <m/>
    <m/>
    <m/>
    <m/>
    <m/>
    <m/>
    <m/>
    <m/>
    <m/>
    <m/>
    <m/>
    <m/>
    <m/>
    <m/>
    <m/>
    <s v="  "/>
    <s v="EAST BAY"/>
    <s v="ANTIOCH 05"/>
    <s v="11:06"/>
    <n v="44472"/>
    <s v="1485958"/>
    <s v="T005411099"/>
    <n v="131"/>
    <s v="E RUBY ST"/>
    <s v="OAKLEY"/>
    <n v="37.99718"/>
    <n v="-121.71174000000001"/>
    <s v="D1TJ1MV"/>
    <s v="MEEKER, JAMES"/>
    <n v="13652107"/>
    <s v="20211003 12:34"/>
    <n v="9111"/>
    <n v="1"/>
    <s v="house fire burnt pole and secondary crossarm  pole ok"/>
    <s v="Y"/>
    <m/>
    <m/>
    <s v="37.9962850,-121.7127833,-8.900000,3D"/>
    <m/>
    <m/>
    <m/>
    <s v="jim meeker  925 525-4755"/>
    <m/>
    <s v="N"/>
    <s v="Y"/>
    <m/>
    <s v="Clear"/>
    <m/>
    <s v="PGE&amp;E-Owned Structure/Equipment"/>
    <m/>
    <s v="Calm"/>
    <m/>
    <s v="3rd Party"/>
    <m/>
    <s v="Structure Only"/>
    <m/>
    <s v="Fire Dept"/>
    <m/>
    <s v="Overhead"/>
    <m/>
    <s v="Y"/>
    <s v="pictures"/>
    <s v="PG&amp;E Employee"/>
    <m/>
    <s v="FIRE, HOUSE OR BLDG"/>
    <s v="CROSSARM, WOOD"/>
    <s v="N"/>
    <s v="  "/>
    <s v="Unplanned"/>
    <s v="Diablo"/>
    <s v="Antioch"/>
    <s v="013652107, CONTRA COSTA-2107"/>
    <s v="21-0125292"/>
    <s v="Unplanned"/>
    <s v="Clear;32-90 F"/>
    <s v="141"/>
    <s v="14422"/>
    <s v="NO"/>
    <s v="Force Out"/>
    <s v="Sustained"/>
    <s v="No"/>
    <s v="1277"/>
    <s v="OH"/>
    <s v="Switch"/>
    <s v="1485958"/>
    <s v="Secondary, Burned/flashed"/>
    <m/>
    <s v="10/03/21 12:14"/>
    <m/>
    <s v="3rd St. S/OF Main St.,  OAKLEY"/>
    <s v="312 2ND ST"/>
    <m/>
    <m/>
    <m/>
    <m/>
    <m/>
    <m/>
    <m/>
    <m/>
    <m/>
    <m/>
    <m/>
    <m/>
    <m/>
    <m/>
    <m/>
    <m/>
    <m/>
    <m/>
    <m/>
    <m/>
    <m/>
    <m/>
    <m/>
    <m/>
  </r>
  <r>
    <n v="1690"/>
    <s v="AGFC"/>
    <s v="3 - QC Complete"/>
    <n v="44473"/>
    <n v="44617"/>
    <s v="Structure fire, not attributable to PG&amp;E assets. This information is preliminary."/>
    <s v="\\fxshare-nas05\quotashare-fs01\ESA\5 - Ignition Tracking\2021_Ignition_QC_Folders\20211003_nan_nan_nan_2540800650"/>
    <s v=" "/>
    <m/>
    <m/>
    <m/>
    <m/>
    <m/>
    <s v="Not In Scope"/>
    <m/>
    <m/>
    <m/>
    <m/>
    <m/>
    <m/>
    <m/>
    <m/>
    <m/>
    <m/>
    <m/>
    <m/>
    <m/>
    <m/>
    <m/>
    <m/>
    <m/>
    <m/>
    <m/>
    <m/>
    <m/>
    <m/>
    <m/>
    <m/>
    <m/>
    <m/>
    <m/>
    <m/>
    <m/>
    <m/>
    <m/>
    <m/>
    <m/>
    <m/>
    <m/>
    <m/>
    <m/>
    <m/>
    <m/>
    <m/>
    <m/>
    <m/>
    <m/>
    <m/>
    <m/>
    <m/>
    <s v=" "/>
    <x v="83"/>
    <s v="06:17:00"/>
    <m/>
    <m/>
    <s v="FAS"/>
    <s v="N"/>
    <s v="N"/>
    <m/>
    <m/>
    <m/>
    <n v="2540800650"/>
    <m/>
    <m/>
    <m/>
    <m/>
    <s v=" "/>
    <x v="0"/>
    <x v="1"/>
    <s v="N"/>
    <s v="N"/>
    <s v="N"/>
    <s v="Structure fire, not attributable to PG&amp;E assets. This information is preliminary."/>
    <s v="Not PG&amp;E"/>
    <s v="Building"/>
    <m/>
    <m/>
    <m/>
    <s v="Structure-only"/>
    <s v="STRUCTURE ONLY SPACE 47, MASTER METERED PARK"/>
    <m/>
    <m/>
    <m/>
    <m/>
    <s v="Other Fire: Non-PG&amp;E related"/>
    <m/>
    <m/>
    <m/>
    <s v="Overhead"/>
    <x v="1"/>
    <m/>
    <m/>
    <m/>
    <s v=" "/>
    <x v="0"/>
    <n v="37.696563300000001"/>
    <n v="-122.13029830000001"/>
    <s v="Alameda"/>
    <s v="GRANT 1104"/>
    <n v="12000"/>
    <m/>
    <x v="0"/>
    <s v="Alameda County FD"/>
    <s v="Urban"/>
    <m/>
    <m/>
    <m/>
    <m/>
    <m/>
    <m/>
    <m/>
    <s v="N"/>
    <s v="N"/>
    <m/>
    <m/>
    <s v="2021-10-05"/>
    <m/>
    <m/>
    <m/>
    <m/>
    <m/>
    <m/>
    <m/>
    <m/>
    <m/>
    <m/>
    <m/>
    <m/>
    <m/>
    <m/>
    <m/>
    <m/>
    <m/>
    <m/>
    <m/>
    <s v="  "/>
    <s v="PENINSULA"/>
    <s v="HAYWARD 02"/>
    <s v="06:17"/>
    <n v="44472"/>
    <m/>
    <n v="2540800650"/>
    <n v="15263"/>
    <s v="HESPERIAN BLVD"/>
    <s v="SAN LEANDRO"/>
    <n v="37.695932002314812"/>
    <n v="-122.130044"/>
    <s v="M2TGFME"/>
    <s v="MOORE, GARY"/>
    <n v="14381104"/>
    <s v="20211003 08:25"/>
    <n v="1120"/>
    <m/>
    <s v="MOBLIE HOME PARK STRUCTURE FIRE IN MASTER METERED COMMUNITY. NO PGE FACILITIES INVOLVED. MADE SAFE AND TAGGED PEDISTAL TO HAVE ELECTRICIAN VERIFY OK BEFORE TURNING ON POWER."/>
    <s v="Y"/>
    <m/>
    <m/>
    <s v="37.6965633,-122.1302983,-0.800000,3D"/>
    <m/>
    <m/>
    <m/>
    <s v="ALAMEDA FIRE DEPARTMENT"/>
    <m/>
    <s v="N"/>
    <s v="Y"/>
    <s v="N"/>
    <s v="Clear"/>
    <m/>
    <s v="Customer-Owned Structure/Equipment"/>
    <s v="STRUCTURE ONLY SPACE 47, MASTER METERED PARK"/>
    <s v="Calm"/>
    <m/>
    <s v="3rd Party"/>
    <m/>
    <s v="Structure Only"/>
    <s v="STRUCTURE ONLY SPACE 47, MASTER METERED PARK"/>
    <s v="Fire Dept"/>
    <m/>
    <s v="Overhead"/>
    <m/>
    <s v="N"/>
    <m/>
    <m/>
    <m/>
    <m/>
    <m/>
    <m/>
    <s v="  "/>
    <m/>
    <m/>
    <m/>
    <m/>
    <m/>
    <m/>
    <m/>
    <m/>
    <m/>
    <m/>
    <m/>
    <m/>
    <m/>
    <m/>
    <m/>
    <m/>
    <m/>
    <m/>
    <m/>
    <m/>
    <m/>
    <m/>
    <m/>
    <m/>
    <m/>
    <m/>
    <m/>
    <m/>
    <m/>
    <m/>
    <m/>
    <m/>
    <m/>
    <m/>
    <m/>
    <m/>
    <m/>
    <m/>
    <m/>
    <m/>
    <m/>
    <m/>
    <m/>
    <m/>
    <m/>
    <m/>
    <m/>
  </r>
  <r>
    <n v="1689"/>
    <s v="P4K5"/>
    <s v="3 - QC Complete"/>
    <n v="44472"/>
    <n v="44617"/>
    <s v="Structure fire, not attributable to PG&amp;E assest. This information is preliminary."/>
    <s v="\\fxshare-nas05\quotashare-fs01\ESA\5 - Ignition Tracking\2021_Ignition_QC_Folders\20211003_nan_nan_nan_8542985016"/>
    <s v=" "/>
    <m/>
    <m/>
    <m/>
    <m/>
    <m/>
    <s v="Not In Scope"/>
    <m/>
    <m/>
    <m/>
    <m/>
    <m/>
    <m/>
    <m/>
    <m/>
    <m/>
    <m/>
    <m/>
    <m/>
    <m/>
    <m/>
    <m/>
    <m/>
    <m/>
    <m/>
    <m/>
    <m/>
    <m/>
    <m/>
    <m/>
    <m/>
    <m/>
    <m/>
    <m/>
    <m/>
    <m/>
    <m/>
    <m/>
    <m/>
    <m/>
    <m/>
    <m/>
    <m/>
    <m/>
    <m/>
    <m/>
    <m/>
    <m/>
    <m/>
    <m/>
    <m/>
    <m/>
    <m/>
    <s v=" "/>
    <x v="83"/>
    <s v="00:58:00"/>
    <m/>
    <m/>
    <s v="FAS"/>
    <s v="N"/>
    <s v="N"/>
    <m/>
    <m/>
    <m/>
    <n v="8542985016"/>
    <m/>
    <m/>
    <m/>
    <m/>
    <s v=" "/>
    <x v="0"/>
    <x v="1"/>
    <s v="N"/>
    <s v="N"/>
    <s v="N"/>
    <s v="Structure fire, not attributable to PG&amp;E assest. This information is preliminary."/>
    <s v="Not PG&amp;E"/>
    <m/>
    <m/>
    <m/>
    <m/>
    <s v="Structure-only"/>
    <s v="one room"/>
    <m/>
    <m/>
    <m/>
    <m/>
    <s v="Other Fire: Non-PG&amp;E related"/>
    <m/>
    <m/>
    <m/>
    <s v="Overhead"/>
    <x v="1"/>
    <m/>
    <m/>
    <m/>
    <s v=" "/>
    <x v="0"/>
    <n v="37.348323299999997"/>
    <n v="-121.82143170000001"/>
    <s v="Santa Clara"/>
    <s v="MC KEE 1104"/>
    <n v="12000"/>
    <m/>
    <x v="0"/>
    <s v="San Jose FD"/>
    <s v="Urban"/>
    <m/>
    <m/>
    <s v="N"/>
    <m/>
    <m/>
    <m/>
    <m/>
    <s v="N"/>
    <s v="N"/>
    <m/>
    <m/>
    <s v="2021-10-05"/>
    <m/>
    <m/>
    <m/>
    <m/>
    <m/>
    <m/>
    <m/>
    <m/>
    <m/>
    <m/>
    <m/>
    <m/>
    <m/>
    <m/>
    <m/>
    <m/>
    <m/>
    <m/>
    <m/>
    <s v="  "/>
    <s v="SAN JOSE"/>
    <s v="SAN JOSE 09"/>
    <s v="00:58"/>
    <n v="44472"/>
    <m/>
    <n v="8542985016"/>
    <n v="1304"/>
    <s v="MCGINNESS AVE"/>
    <s v="SAN JOSE"/>
    <n v="37.348689999999998"/>
    <n v="-121.821404"/>
    <s v="J2TFWB3"/>
    <s v="BRANDT, FRED"/>
    <n v="83531104"/>
    <s v="20211003 02:05"/>
    <n v="1120"/>
    <m/>
    <s v="The fire wanted the elec dissconect. None of the breakers were tripped, the Captain said the fire did not work it's through sheetrock!"/>
    <s v="Y"/>
    <m/>
    <m/>
    <s v="37.3483233,-121.8214317,38.400000,3D"/>
    <m/>
    <m/>
    <m/>
    <s v="San Jose F D"/>
    <m/>
    <s v="N"/>
    <s v="Y"/>
    <s v="N"/>
    <s v="Other (Comments)"/>
    <s v="Calm night"/>
    <s v="Customer-Owned Structure/Equipment"/>
    <m/>
    <s v="Calm"/>
    <m/>
    <s v="Unknown"/>
    <m/>
    <s v="Structure Only"/>
    <s v="one room"/>
    <s v="Fire Dept"/>
    <m/>
    <s v="Overhead"/>
    <m/>
    <s v="N"/>
    <m/>
    <s v="Other (Comments)"/>
    <s v="none"/>
    <m/>
    <m/>
    <m/>
    <s v="  "/>
    <m/>
    <m/>
    <m/>
    <m/>
    <m/>
    <m/>
    <m/>
    <m/>
    <m/>
    <m/>
    <m/>
    <m/>
    <m/>
    <m/>
    <m/>
    <m/>
    <m/>
    <m/>
    <m/>
    <m/>
    <m/>
    <m/>
    <m/>
    <m/>
    <m/>
    <m/>
    <m/>
    <m/>
    <m/>
    <m/>
    <m/>
    <m/>
    <m/>
    <m/>
    <m/>
    <m/>
    <m/>
    <m/>
    <m/>
    <m/>
    <m/>
    <m/>
    <m/>
    <m/>
    <m/>
    <m/>
    <m/>
  </r>
  <r>
    <n v="1688"/>
    <s v="P4K5"/>
    <s v="3 - QC Complete"/>
    <n v="44472"/>
    <n v="44617"/>
    <s v="Small vegetation fire, no loss to PG&amp;E assets. This information is preliminary."/>
    <s v="\\fxshare-nas05\quotashare-fs01\ESA\5 - Ignition Tracking\2021_Ignition_QC_Folders\20211002_nan_nan_nan_T005410818"/>
    <s v=" "/>
    <m/>
    <m/>
    <m/>
    <m/>
    <m/>
    <s v="Not In Scope"/>
    <m/>
    <m/>
    <m/>
    <m/>
    <m/>
    <m/>
    <m/>
    <m/>
    <m/>
    <m/>
    <m/>
    <m/>
    <m/>
    <m/>
    <m/>
    <m/>
    <m/>
    <m/>
    <m/>
    <m/>
    <m/>
    <m/>
    <m/>
    <m/>
    <m/>
    <m/>
    <m/>
    <m/>
    <m/>
    <m/>
    <m/>
    <m/>
    <m/>
    <m/>
    <m/>
    <m/>
    <m/>
    <m/>
    <m/>
    <m/>
    <m/>
    <m/>
    <m/>
    <m/>
    <m/>
    <m/>
    <s v=" "/>
    <x v="84"/>
    <s v="16:24:00"/>
    <m/>
    <m/>
    <s v="FAS"/>
    <s v="N"/>
    <s v="N"/>
    <m/>
    <m/>
    <m/>
    <s v="T005410818"/>
    <m/>
    <m/>
    <m/>
    <m/>
    <s v=" "/>
    <x v="0"/>
    <x v="1"/>
    <s v="N"/>
    <s v="N"/>
    <s v="N"/>
    <s v="Small vegetation fire, no loss to PG&amp;E assets. This information is preliminary."/>
    <s v="Not PG&amp;E"/>
    <m/>
    <m/>
    <m/>
    <m/>
    <s v="0.26-9.99"/>
    <m/>
    <m/>
    <m/>
    <m/>
    <m/>
    <s v="Other Fire: Non-PG&amp;E related"/>
    <m/>
    <m/>
    <m/>
    <s v="Overhead"/>
    <x v="1"/>
    <m/>
    <m/>
    <m/>
    <s v=" "/>
    <x v="0"/>
    <n v="37.342447"/>
    <n v="-120.55869800000001"/>
    <s v="Merced"/>
    <s v="ATWATER 1105"/>
    <n v="12000"/>
    <m/>
    <x v="0"/>
    <s v="Cal Fire"/>
    <s v="Herbaceous"/>
    <m/>
    <m/>
    <s v="N"/>
    <m/>
    <m/>
    <m/>
    <m/>
    <s v="N"/>
    <s v="N"/>
    <m/>
    <m/>
    <s v="2021-10-05"/>
    <m/>
    <m/>
    <m/>
    <m/>
    <m/>
    <m/>
    <m/>
    <m/>
    <m/>
    <m/>
    <m/>
    <m/>
    <m/>
    <m/>
    <m/>
    <m/>
    <m/>
    <m/>
    <m/>
    <s v="  "/>
    <s v="SACRAMENTO"/>
    <s v="MERCED 01"/>
    <s v="16:24"/>
    <n v="44471"/>
    <m/>
    <s v="T005410818"/>
    <s v="UNKNOWN"/>
    <s v="GURR RD , AVE ONE"/>
    <s v="ATWATER"/>
    <s v="00:00:00"/>
    <m/>
    <s v="Y4TRFK5"/>
    <s v="KITCHELL, ROBERT "/>
    <m/>
    <s v="20211002 17:03"/>
    <n v="9002"/>
    <m/>
    <s v="no damage to pge equipment. small veg fire.  FD#21-cammu 021984."/>
    <s v="Y"/>
    <m/>
    <m/>
    <m/>
    <n v="37.342447"/>
    <n v="-120.55869800000001"/>
    <m/>
    <s v="(209)966-3621"/>
    <m/>
    <s v="N"/>
    <s v="Y"/>
    <m/>
    <s v="Clear"/>
    <m/>
    <s v="Private Land"/>
    <m/>
    <s v="Light"/>
    <m/>
    <s v="Unknown"/>
    <m/>
    <s v="0.25 - 10 Acres"/>
    <m/>
    <s v="Cal Fire"/>
    <m/>
    <s v="Overhead"/>
    <m/>
    <s v="Y"/>
    <s v="photos"/>
    <s v="PG&amp;E Employee"/>
    <m/>
    <s v="PATROL-FOUND NOTHING"/>
    <m/>
    <s v="N"/>
    <s v="  "/>
    <m/>
    <m/>
    <m/>
    <m/>
    <m/>
    <m/>
    <m/>
    <m/>
    <m/>
    <m/>
    <m/>
    <m/>
    <m/>
    <m/>
    <m/>
    <m/>
    <m/>
    <m/>
    <m/>
    <m/>
    <m/>
    <m/>
    <m/>
    <m/>
    <m/>
    <m/>
    <m/>
    <m/>
    <m/>
    <m/>
    <m/>
    <m/>
    <m/>
    <m/>
    <m/>
    <m/>
    <m/>
    <m/>
    <m/>
    <m/>
    <m/>
    <m/>
    <m/>
    <m/>
    <m/>
    <m/>
    <m/>
  </r>
  <r>
    <n v="1687"/>
    <s v="P4K5"/>
    <s v="3 - QC Complete"/>
    <n v="44472"/>
    <n v="44617"/>
    <s v="Structure fire, not attributable to PG&amp;E. This information is preliminary."/>
    <s v="\\fxshare-nas05\quotashare-fs01\ESA\5 - Ignition Tracking\2021_Ignition_QC_Folders\20211002_nan_nan_nan_9605800987"/>
    <s v=" "/>
    <m/>
    <m/>
    <m/>
    <m/>
    <m/>
    <s v="Not In Scope"/>
    <m/>
    <m/>
    <m/>
    <m/>
    <m/>
    <m/>
    <m/>
    <m/>
    <m/>
    <m/>
    <m/>
    <m/>
    <m/>
    <m/>
    <m/>
    <m/>
    <m/>
    <m/>
    <m/>
    <m/>
    <m/>
    <m/>
    <m/>
    <m/>
    <m/>
    <m/>
    <m/>
    <m/>
    <m/>
    <m/>
    <m/>
    <m/>
    <m/>
    <m/>
    <m/>
    <m/>
    <m/>
    <m/>
    <m/>
    <m/>
    <m/>
    <m/>
    <m/>
    <m/>
    <m/>
    <m/>
    <s v=" "/>
    <x v="84"/>
    <s v="15:37:00"/>
    <m/>
    <m/>
    <s v="FAS"/>
    <s v="N"/>
    <s v="N"/>
    <m/>
    <m/>
    <m/>
    <n v="9605800987"/>
    <m/>
    <m/>
    <m/>
    <m/>
    <s v=" "/>
    <x v="0"/>
    <x v="1"/>
    <s v="N"/>
    <s v="N"/>
    <s v="N"/>
    <s v="Structure fire, not attributable to PG&amp;E. This information is preliminary."/>
    <s v="Not PG&amp;E"/>
    <s v="Building"/>
    <m/>
    <m/>
    <m/>
    <s v="Structure-only"/>
    <m/>
    <m/>
    <m/>
    <m/>
    <m/>
    <s v="Other Fire: Non-PG&amp;E related"/>
    <m/>
    <m/>
    <m/>
    <s v="Overhead"/>
    <x v="1"/>
    <m/>
    <m/>
    <m/>
    <s v=" "/>
    <x v="2"/>
    <n v="37.984513"/>
    <n v="-120.23343"/>
    <s v="Tuolumne"/>
    <s v="CURTIS 1705"/>
    <n v="17000"/>
    <m/>
    <x v="1"/>
    <s v="Tuolumne Rancheria FD"/>
    <s v="Hardwood Forest"/>
    <m/>
    <m/>
    <s v="Y"/>
    <s v="Armario 2012"/>
    <m/>
    <m/>
    <m/>
    <s v="N"/>
    <s v="N"/>
    <m/>
    <m/>
    <s v="2021-10-05"/>
    <m/>
    <m/>
    <m/>
    <m/>
    <m/>
    <m/>
    <m/>
    <m/>
    <m/>
    <m/>
    <m/>
    <m/>
    <m/>
    <m/>
    <m/>
    <m/>
    <m/>
    <m/>
    <m/>
    <s v="  "/>
    <s v="YOSEMITE"/>
    <s v="SONORA 03"/>
    <s v="15:37"/>
    <n v="44471"/>
    <m/>
    <n v="9605800987"/>
    <n v="19930"/>
    <s v="MI WUK ST"/>
    <s v="TUOLUMNE"/>
    <n v="37.981157002314824"/>
    <n v="-120.234741"/>
    <s v="Y9TMRSV"/>
    <s v="SIUDZINSKI, MARK"/>
    <n v="163351705"/>
    <s v="20211002 16:08"/>
    <n v="2230"/>
    <n v="1"/>
    <s v="removed E mtr and E service wire house is total loss cst will need permit and inspection prior to getting Electrical service restored"/>
    <s v="Y"/>
    <m/>
    <m/>
    <m/>
    <n v="37.984513"/>
    <n v="-120.23343"/>
    <m/>
    <s v="tuolumne rancheria fire dept"/>
    <m/>
    <s v="N"/>
    <s v="Y"/>
    <s v="Y"/>
    <s v="Clear"/>
    <m/>
    <s v="Customer-Owned Structure/Equipment"/>
    <m/>
    <s v="Calm"/>
    <m/>
    <s v="Unknown"/>
    <m/>
    <s v="Structure Only"/>
    <m/>
    <s v="Fire Dept"/>
    <m/>
    <s v="Overhead"/>
    <m/>
    <s v="N"/>
    <m/>
    <m/>
    <m/>
    <m/>
    <m/>
    <m/>
    <s v="  "/>
    <m/>
    <m/>
    <m/>
    <m/>
    <m/>
    <m/>
    <m/>
    <m/>
    <m/>
    <m/>
    <m/>
    <m/>
    <m/>
    <m/>
    <m/>
    <m/>
    <m/>
    <m/>
    <m/>
    <m/>
    <m/>
    <m/>
    <m/>
    <m/>
    <m/>
    <m/>
    <m/>
    <m/>
    <m/>
    <m/>
    <m/>
    <m/>
    <m/>
    <m/>
    <m/>
    <m/>
    <m/>
    <m/>
    <m/>
    <m/>
    <m/>
    <m/>
    <m/>
    <m/>
    <m/>
    <m/>
    <m/>
  </r>
  <r>
    <n v="1686"/>
    <s v="P4K5"/>
    <s v="3 - QC Complete"/>
    <n v="44472"/>
    <n v="44617"/>
    <s v="Other fire, not attribuatable to PG&amp;E. Fuse broke from a secondary transformer. Crew to replace blown bushing and mounted fuses. This information is preliminary."/>
    <s v="\\fxshare-nas05\quotashare-fs01\ESA\5 - Ignition Tracking\2021_Ignition_QC_Folders\20211002_1485560_21-0125206_nan_T005410763"/>
    <s v=" "/>
    <m/>
    <m/>
    <m/>
    <m/>
    <m/>
    <s v="Not In Scope"/>
    <m/>
    <m/>
    <m/>
    <m/>
    <m/>
    <m/>
    <m/>
    <m/>
    <m/>
    <m/>
    <m/>
    <m/>
    <m/>
    <m/>
    <m/>
    <m/>
    <m/>
    <m/>
    <m/>
    <m/>
    <m/>
    <m/>
    <m/>
    <m/>
    <m/>
    <m/>
    <m/>
    <m/>
    <m/>
    <m/>
    <m/>
    <m/>
    <m/>
    <m/>
    <m/>
    <m/>
    <m/>
    <m/>
    <m/>
    <m/>
    <m/>
    <m/>
    <m/>
    <m/>
    <m/>
    <m/>
    <s v=" "/>
    <x v="84"/>
    <s v="14:00:00"/>
    <n v="44471"/>
    <s v="14:00:00"/>
    <s v="FAS"/>
    <s v="N"/>
    <s v="N"/>
    <n v="1485560"/>
    <s v="21-0125206"/>
    <m/>
    <s v="T005410763"/>
    <n v="31553426"/>
    <m/>
    <m/>
    <m/>
    <s v=" "/>
    <x v="0"/>
    <x v="1"/>
    <s v="N"/>
    <s v="N"/>
    <s v="N"/>
    <s v="Other fire, not attribuatable to PG&amp;E. Fuse broke from a secondary transformer. Crew to replace blown bushing and mounted fuses. This information is preliminary."/>
    <s v="Not PG&amp;E"/>
    <s v="Other"/>
    <m/>
    <m/>
    <m/>
    <s v="Structure-PG&amp;E only"/>
    <m/>
    <m/>
    <m/>
    <m/>
    <m/>
    <s v="Other Fire: Non-PG&amp;E related"/>
    <m/>
    <m/>
    <m/>
    <s v="Overhead"/>
    <x v="1"/>
    <m/>
    <m/>
    <m/>
    <s v=" "/>
    <x v="2"/>
    <n v="37.984577999999999"/>
    <n v="-120.233502"/>
    <s v="Tuolumne"/>
    <s v="CURTIS 1705"/>
    <n v="17000"/>
    <m/>
    <x v="1"/>
    <s v="Tuolumne Rancheria FD"/>
    <s v="Hardwood Forest"/>
    <m/>
    <m/>
    <s v="Y"/>
    <s v="Armario 2012"/>
    <m/>
    <m/>
    <m/>
    <s v="N"/>
    <s v="N"/>
    <m/>
    <m/>
    <s v="2021-10-05"/>
    <m/>
    <m/>
    <m/>
    <m/>
    <m/>
    <m/>
    <m/>
    <m/>
    <m/>
    <m/>
    <m/>
    <m/>
    <m/>
    <m/>
    <m/>
    <m/>
    <m/>
    <m/>
    <m/>
    <s v="  "/>
    <s v="KERN"/>
    <s v="SONORA 03"/>
    <s v="14:00"/>
    <n v="44471"/>
    <s v="1485560"/>
    <s v="T005410763"/>
    <n v="20010"/>
    <s v="MI WUK ST"/>
    <s v="TUOLUMNE"/>
    <n v="37.985930000000003"/>
    <n v="-120.23372000000001"/>
    <s v="Y9TMRSV"/>
    <s v="SIUDZINSKI, MARK"/>
    <n v="163351705"/>
    <s v="20211002 15:53"/>
    <n v="9002"/>
    <n v="1"/>
    <s v="called 4 crew to replace blown bushing mounted fuses with arm mounted FT fuses."/>
    <s v="Y"/>
    <m/>
    <m/>
    <m/>
    <n v="37.984577999999999"/>
    <n v="-120.233502"/>
    <m/>
    <s v="tuolumne rancheria fire dept"/>
    <m/>
    <s v="N"/>
    <s v="Y"/>
    <m/>
    <s v="Clear"/>
    <m/>
    <s v="Customer-Owned Structure/Equipment"/>
    <m/>
    <s v="Calm"/>
    <m/>
    <s v="Unknown"/>
    <m/>
    <s v="Structure Only"/>
    <m/>
    <s v="Fire Dept"/>
    <m/>
    <s v="Overhead"/>
    <m/>
    <s v="N"/>
    <m/>
    <m/>
    <m/>
    <s v="FIRE, FOREST/GRASS"/>
    <s v="FUSE"/>
    <s v="N"/>
    <s v="  "/>
    <s v="Unplanned"/>
    <s v="Yosemite"/>
    <s v="Sonora"/>
    <s v="163351705, CURTIS-1705"/>
    <s v="21-0125206"/>
    <s v="Unplanned"/>
    <s v="Clear;32-90 F"/>
    <s v="3"/>
    <s v="828"/>
    <s v="NO"/>
    <s v="Line to Ground"/>
    <s v="Sustained"/>
    <s v="No"/>
    <s v="MTR#1004758657"/>
    <s v="OH"/>
    <s v="Transformer"/>
    <s v="1485560"/>
    <s v="Fuse, Broken"/>
    <m/>
    <s v="10/02/21 16:15"/>
    <m/>
    <s v="20010 MIWUK ST."/>
    <s v="MTR#1004758657"/>
    <m/>
    <m/>
    <m/>
    <m/>
    <m/>
    <m/>
    <m/>
    <m/>
    <m/>
    <m/>
    <m/>
    <m/>
    <m/>
    <m/>
    <m/>
    <m/>
    <m/>
    <m/>
    <m/>
    <m/>
    <m/>
    <m/>
    <m/>
    <m/>
  </r>
  <r>
    <n v="1685"/>
    <s v="P4K5"/>
    <s v="3 - QC Complete"/>
    <n v="44471"/>
    <n v="44617"/>
    <s v="Structure fire, not attributable to PG&amp;E. This information is preliminary."/>
    <s v="\\fxshare-nas05\quotashare-fs01\ESA\5 - Ignition Tracking\2021_Ignition_QC_Folders\20211001_nan_nan_nan_8310188044"/>
    <s v=" "/>
    <m/>
    <m/>
    <m/>
    <m/>
    <m/>
    <s v="Not In Scope"/>
    <m/>
    <m/>
    <m/>
    <m/>
    <m/>
    <m/>
    <m/>
    <m/>
    <m/>
    <m/>
    <m/>
    <m/>
    <m/>
    <m/>
    <m/>
    <m/>
    <m/>
    <m/>
    <m/>
    <m/>
    <m/>
    <m/>
    <m/>
    <m/>
    <m/>
    <m/>
    <m/>
    <m/>
    <m/>
    <m/>
    <m/>
    <m/>
    <m/>
    <m/>
    <m/>
    <m/>
    <m/>
    <m/>
    <m/>
    <m/>
    <m/>
    <m/>
    <m/>
    <m/>
    <m/>
    <m/>
    <s v=" "/>
    <x v="85"/>
    <s v="20:36:00"/>
    <m/>
    <m/>
    <s v="FAS"/>
    <s v="N"/>
    <s v="N"/>
    <m/>
    <m/>
    <m/>
    <n v="8310188044"/>
    <m/>
    <m/>
    <m/>
    <m/>
    <s v=" "/>
    <x v="0"/>
    <x v="1"/>
    <s v="N"/>
    <s v="N"/>
    <s v="N"/>
    <s v="Structure fire, not attributable to PG&amp;E. This information is preliminary."/>
    <s v="Not PG&amp;E"/>
    <s v="Building"/>
    <m/>
    <m/>
    <m/>
    <s v="Structure-only"/>
    <m/>
    <m/>
    <m/>
    <m/>
    <m/>
    <s v="Other Fire: Non-PG&amp;E related"/>
    <m/>
    <m/>
    <m/>
    <s v="Other (Comments)"/>
    <x v="1"/>
    <m/>
    <m/>
    <m/>
    <s v=" "/>
    <x v="0"/>
    <n v="37.35342"/>
    <n v="-121.8229"/>
    <s v="Santa Clara"/>
    <s v="MC KEE 1104"/>
    <n v="12000"/>
    <m/>
    <x v="0"/>
    <s v="San Jose FD"/>
    <s v="Urban"/>
    <m/>
    <m/>
    <s v="N"/>
    <m/>
    <m/>
    <m/>
    <m/>
    <s v="N"/>
    <s v="N"/>
    <m/>
    <m/>
    <s v="2021-10-05"/>
    <m/>
    <m/>
    <m/>
    <m/>
    <m/>
    <m/>
    <m/>
    <m/>
    <m/>
    <m/>
    <m/>
    <m/>
    <m/>
    <m/>
    <m/>
    <m/>
    <m/>
    <m/>
    <m/>
    <s v="  "/>
    <s v="SAN JOSE"/>
    <s v="SAN JOSE 04"/>
    <s v="20:36"/>
    <n v="44470"/>
    <m/>
    <n v="8310188044"/>
    <n v="2844"/>
    <s v="STORY RD"/>
    <s v="SAN JOSE"/>
    <n v="37.353082002314807"/>
    <n v="-121.823401"/>
    <s v="J2TFWB3"/>
    <s v="BRANDT, FRED"/>
    <n v="83531104"/>
    <s v="20211001 21:19"/>
    <n v="2400"/>
    <m/>
    <s v="The electric svc has been cut, the F D wanted all electric removed so I removed the meter, no power to get current read"/>
    <s v="Y"/>
    <m/>
    <m/>
    <s v="37.3534200,-121.8229000,32.300000,3D"/>
    <m/>
    <m/>
    <m/>
    <s v="San Jose FD"/>
    <m/>
    <s v="Y"/>
    <s v="Y"/>
    <s v="N"/>
    <s v="Clear"/>
    <m/>
    <s v="Customer-Owned Structure/Equipment"/>
    <m/>
    <s v="Calm"/>
    <m/>
    <s v="3rd Party"/>
    <m/>
    <s v="Structure Only"/>
    <m/>
    <s v="Fire Dept"/>
    <m/>
    <s v="Other (Comments)"/>
    <s v="temp/removed prior to this fire, UG svc to meter cut in the clear at 1st fire"/>
    <s v="N"/>
    <m/>
    <s v="Other (Comments)"/>
    <s v="no gas or elec to building"/>
    <m/>
    <m/>
    <m/>
    <s v="  "/>
    <m/>
    <m/>
    <m/>
    <m/>
    <m/>
    <m/>
    <m/>
    <m/>
    <m/>
    <m/>
    <m/>
    <m/>
    <m/>
    <m/>
    <m/>
    <m/>
    <m/>
    <m/>
    <m/>
    <m/>
    <m/>
    <m/>
    <m/>
    <m/>
    <m/>
    <m/>
    <m/>
    <m/>
    <m/>
    <m/>
    <m/>
    <m/>
    <m/>
    <m/>
    <m/>
    <m/>
    <m/>
    <m/>
    <m/>
    <m/>
    <m/>
    <m/>
    <m/>
    <m/>
    <m/>
    <m/>
    <m/>
  </r>
  <r>
    <n v="1684"/>
    <s v="P4K5"/>
    <s v="3 - QC Complete"/>
    <n v="44471"/>
    <n v="44617"/>
    <s v="Structure fire, not attributable to PG&amp;E. This information is preliminary."/>
    <s v="\\fxshare-nas05\quotashare-fs01\ESA\5 - Ignition Tracking\2021_Ignition_QC_Folders\20211001_nan_nan_nan_1498826126"/>
    <s v=" "/>
    <m/>
    <m/>
    <m/>
    <m/>
    <m/>
    <s v="Not In Scope"/>
    <m/>
    <m/>
    <m/>
    <m/>
    <m/>
    <m/>
    <m/>
    <m/>
    <m/>
    <m/>
    <m/>
    <m/>
    <m/>
    <m/>
    <m/>
    <m/>
    <m/>
    <m/>
    <m/>
    <m/>
    <m/>
    <m/>
    <m/>
    <m/>
    <m/>
    <m/>
    <m/>
    <m/>
    <m/>
    <m/>
    <m/>
    <m/>
    <m/>
    <m/>
    <m/>
    <m/>
    <m/>
    <m/>
    <m/>
    <m/>
    <m/>
    <m/>
    <m/>
    <m/>
    <m/>
    <m/>
    <s v=" "/>
    <x v="85"/>
    <s v="17:02:00"/>
    <m/>
    <m/>
    <s v="FAS"/>
    <s v="N"/>
    <s v="N"/>
    <m/>
    <m/>
    <m/>
    <n v="1498826126"/>
    <m/>
    <m/>
    <m/>
    <m/>
    <s v=" "/>
    <x v="0"/>
    <x v="1"/>
    <s v="N"/>
    <s v="N"/>
    <s v="N"/>
    <s v="Structure fire, not attributable to PG&amp;E. This information is preliminary."/>
    <s v="Not PG&amp;E"/>
    <s v="Building"/>
    <m/>
    <m/>
    <m/>
    <s v="Structure-only"/>
    <m/>
    <m/>
    <m/>
    <m/>
    <m/>
    <s v="Other Fire: Non-PG&amp;E related"/>
    <m/>
    <m/>
    <m/>
    <s v="Overhead"/>
    <x v="1"/>
    <m/>
    <m/>
    <m/>
    <s v=" "/>
    <x v="2"/>
    <n v="38.678131999999998"/>
    <n v="-120.931909"/>
    <s v="El Dorado"/>
    <s v="SHINGLE SPRINGS 2110"/>
    <n v="21000"/>
    <m/>
    <x v="1"/>
    <s v="Cal Fire"/>
    <s v="Hardwood Woodland"/>
    <m/>
    <m/>
    <s v="N"/>
    <m/>
    <m/>
    <m/>
    <m/>
    <s v="N"/>
    <s v="N"/>
    <m/>
    <m/>
    <s v="2021-10-05"/>
    <m/>
    <m/>
    <m/>
    <m/>
    <m/>
    <m/>
    <m/>
    <m/>
    <m/>
    <m/>
    <m/>
    <m/>
    <m/>
    <m/>
    <m/>
    <m/>
    <m/>
    <m/>
    <m/>
    <s v="  "/>
    <s v="STOCKTON"/>
    <s v="PLACERVILLE 01"/>
    <s v="17:02"/>
    <n v="44470"/>
    <m/>
    <n v="1498826126"/>
    <n v="3265"/>
    <s v="EASTVIEW DR # B"/>
    <s v="SHINGLE SPRI"/>
    <n v="38.678132002314818"/>
    <n v="-120.931909"/>
    <s v="T4TTLHJ"/>
    <s v="HYLAND, TRAVIS"/>
    <n v="153652110"/>
    <s v="20211001 18:58"/>
    <n v="1121"/>
    <m/>
    <s v="structure fire no pge involvement removed mtr and cut down svc fire blew tx cutouts home owner was welding in garage started fire"/>
    <s v="Y"/>
    <m/>
    <m/>
    <m/>
    <n v="38.678131999999998"/>
    <n v="-120.931909"/>
    <m/>
    <s v="cal fire"/>
    <m/>
    <s v="N"/>
    <s v="Y"/>
    <s v="Y"/>
    <s v="Clear"/>
    <m/>
    <s v="Customer-Owned Structure/Equipment"/>
    <m/>
    <s v="Calm"/>
    <m/>
    <s v="3rd Party"/>
    <m/>
    <s v="Structure Only"/>
    <m/>
    <s v="Cal Fire"/>
    <m/>
    <s v="Overhead"/>
    <m/>
    <s v="N"/>
    <m/>
    <m/>
    <m/>
    <m/>
    <m/>
    <m/>
    <s v="  "/>
    <m/>
    <m/>
    <m/>
    <m/>
    <m/>
    <m/>
    <m/>
    <m/>
    <m/>
    <m/>
    <m/>
    <m/>
    <m/>
    <m/>
    <m/>
    <m/>
    <m/>
    <m/>
    <m/>
    <m/>
    <m/>
    <m/>
    <m/>
    <m/>
    <m/>
    <m/>
    <m/>
    <m/>
    <m/>
    <m/>
    <m/>
    <m/>
    <m/>
    <m/>
    <m/>
    <m/>
    <m/>
    <m/>
    <m/>
    <m/>
    <m/>
    <m/>
    <m/>
    <m/>
    <m/>
    <m/>
    <m/>
  </r>
  <r>
    <n v="1655"/>
    <s v="CFMD"/>
    <s v="3 - QC Complete"/>
    <n v="44491"/>
    <n v="44617"/>
    <s v="Sectionalizer failed. The ensuing fire was 3 meters - 0.25 acre in size. Patrol found nothing. However, troubleman notes that mylar balloons were about 100 feet away from the pole. This information is preliminary."/>
    <s v="\\fxshare-nas05\quotashare-fs01\ESA\5 - Ignition Tracking\2021_Ignition_QC_Folders\20211001_nan_nan_nan_T005410136"/>
    <s v=" "/>
    <m/>
    <s v="CFMD"/>
    <m/>
    <m/>
    <m/>
    <s v="Not In Scope"/>
    <m/>
    <m/>
    <m/>
    <m/>
    <m/>
    <m/>
    <m/>
    <m/>
    <m/>
    <m/>
    <m/>
    <m/>
    <m/>
    <m/>
    <m/>
    <m/>
    <m/>
    <m/>
    <m/>
    <m/>
    <m/>
    <m/>
    <m/>
    <m/>
    <m/>
    <m/>
    <m/>
    <m/>
    <m/>
    <m/>
    <m/>
    <m/>
    <m/>
    <m/>
    <m/>
    <m/>
    <m/>
    <m/>
    <m/>
    <s v="Y"/>
    <n v="44491"/>
    <n v="44491"/>
    <s v="FWB3"/>
    <s v="831-212-2088"/>
    <s v="Incident details"/>
    <m/>
    <s v=" "/>
    <x v="85"/>
    <s v="13:08:00"/>
    <m/>
    <m/>
    <s v="FAS"/>
    <s v="N"/>
    <s v="N"/>
    <m/>
    <m/>
    <m/>
    <s v="T005410136"/>
    <n v="122136510"/>
    <m/>
    <m/>
    <s v="PG&amp;E_1655_Ignition_20211001_1 "/>
    <s v=" "/>
    <x v="1"/>
    <x v="0"/>
    <s v="Y"/>
    <s v="Y"/>
    <s v="N"/>
    <s v="On October 1st, 2021 at approximately 1308 hours, a PG&amp;E Troubleman responded to a 911 stand by on the Nortech 2109, 21kV distribution circuit on Thomas Foon Way in the City of Milpitas in the San Jose Division. The troubleman arrived to the incident and observed a small section of grassland that had burned and one center unit was burned up. He also found mylar balloons 100 feet away from the pole.  There was no outage associated with this incident. Priority A corrective tag #122136510 was created for this incident to replace the recloser/sectionalizer. The cause of the ignition is undetermined. This incident occurred in a Non-HFTD with clear and breezy wind weather conditions. This information is preliminary"/>
    <s v="PG&amp;E"/>
    <s v="Vegetation"/>
    <m/>
    <s v="D"/>
    <s v="D"/>
    <s v="&lt;0.25"/>
    <m/>
    <m/>
    <m/>
    <m/>
    <m/>
    <s v="Equipment - PG&amp;E"/>
    <s v="All types of equipment / facility failure"/>
    <s v="Equipment failure - Other"/>
    <s v="N"/>
    <s v="Overhead"/>
    <x v="0"/>
    <s v="Sectionalizer"/>
    <s v="Recloser/Sectionalizer"/>
    <n v="103449887"/>
    <s v=" "/>
    <x v="0"/>
    <n v="37.421877108099999"/>
    <n v="-121.93387450189999"/>
    <s v="Santa Clara"/>
    <s v="NORTECH 2109"/>
    <n v="21000"/>
    <s v="NORTECH 2109CB"/>
    <x v="0"/>
    <s v="Self Extinguished"/>
    <s v="Urban"/>
    <s v="Brush fuel model"/>
    <s v="brown weeds"/>
    <s v="N"/>
    <m/>
    <m/>
    <m/>
    <m/>
    <s v="N"/>
    <s v="N"/>
    <m/>
    <m/>
    <s v="2021-10-01"/>
    <m/>
    <m/>
    <m/>
    <m/>
    <m/>
    <m/>
    <m/>
    <m/>
    <m/>
    <m/>
    <m/>
    <m/>
    <m/>
    <m/>
    <m/>
    <m/>
    <m/>
    <m/>
    <m/>
    <s v="  "/>
    <s v="YOSEMITE"/>
    <s v="SAN JOSE 08"/>
    <s v="13:08"/>
    <n v="44470"/>
    <m/>
    <s v="T005410136"/>
    <s v="UNKNOWN"/>
    <s v="NEXT TO 237 ZANKER RD"/>
    <s v="SAN JOSE"/>
    <s v="00:00:00"/>
    <m/>
    <s v="J2TFWB3"/>
    <s v="BRANDT, FRED"/>
    <m/>
    <s v="20211001 15:18"/>
    <n v="9002"/>
    <m/>
    <s v="crew to jumper center phase or replace the SW X11106"/>
    <s v="Y"/>
    <m/>
    <m/>
    <s v="37.4223900,-121.9329667,7.800000,3D"/>
    <m/>
    <m/>
    <m/>
    <s v="none/none"/>
    <m/>
    <s v="N"/>
    <s v="Y"/>
    <m/>
    <s v="Clear"/>
    <m/>
    <s v="Private Land"/>
    <m/>
    <s v="Breezy"/>
    <m/>
    <s v="PG&amp;E Equipment"/>
    <m/>
    <s v="3 meters - 0.25 Acres"/>
    <m/>
    <s v="Fire Dept"/>
    <m/>
    <s v="Overhead"/>
    <m/>
    <s v="N"/>
    <m/>
    <s v="Other (Comments)"/>
    <s v="Fred Brandt attached pictures, Mylar baloons 100ft from pole?"/>
    <s v="PATROL-FOUND NOTHING"/>
    <s v="SECTIONALIZER"/>
    <s v="N"/>
    <s v="  "/>
    <m/>
    <m/>
    <m/>
    <m/>
    <m/>
    <m/>
    <m/>
    <m/>
    <m/>
    <m/>
    <m/>
    <m/>
    <m/>
    <m/>
    <m/>
    <m/>
    <m/>
    <m/>
    <m/>
    <m/>
    <m/>
    <m/>
    <m/>
    <m/>
    <m/>
    <m/>
    <m/>
    <m/>
    <m/>
    <m/>
    <m/>
    <m/>
    <m/>
    <m/>
    <m/>
    <m/>
    <m/>
    <m/>
    <m/>
    <m/>
    <m/>
    <m/>
    <m/>
    <m/>
    <m/>
    <m/>
    <m/>
  </r>
  <r>
    <n v="1654"/>
    <s v="MXX7"/>
    <s v="3 - QC Complete"/>
    <n v="44518"/>
    <n v="44617"/>
    <s v="Lightning arrestor flashed and started a fire at the base of the pole. The ensuing fire was 1 meter - &lt; 3 meters in size. This information is preliminary."/>
    <s v="\\fxshare-nas05\quotashare-fs01\ESA\5 - Ignition Tracking\2021_Ignition_QC_Folders\20211001_1484568_21-0124674_nan_T005409750"/>
    <s v=" "/>
    <s v="Y"/>
    <s v="MXX7"/>
    <s v="Changed Outage Time to match Outage Start in FAS."/>
    <n v="44518"/>
    <m/>
    <s v="Not In Scope"/>
    <m/>
    <m/>
    <m/>
    <s v="Material not collected"/>
    <m/>
    <m/>
    <m/>
    <m/>
    <m/>
    <m/>
    <m/>
    <m/>
    <m/>
    <m/>
    <m/>
    <m/>
    <m/>
    <m/>
    <m/>
    <m/>
    <m/>
    <m/>
    <m/>
    <m/>
    <m/>
    <m/>
    <m/>
    <m/>
    <m/>
    <m/>
    <m/>
    <m/>
    <m/>
    <m/>
    <m/>
    <m/>
    <m/>
    <m/>
    <m/>
    <m/>
    <m/>
    <m/>
    <m/>
    <m/>
    <m/>
    <m/>
    <s v=" "/>
    <x v="85"/>
    <s v="07:04:00"/>
    <n v="44470"/>
    <s v="06:57:00"/>
    <s v="FAS"/>
    <s v="N"/>
    <s v="N"/>
    <n v="1484568"/>
    <s v="21-0124674"/>
    <m/>
    <s v="T005409750"/>
    <n v="122133323"/>
    <m/>
    <m/>
    <s v="PG&amp;E_1654_Ignition_20211001_6.jpg"/>
    <s v=" "/>
    <x v="1"/>
    <x v="0"/>
    <s v="Y"/>
    <s v="Y"/>
    <s v="N"/>
    <s v="On October 1st, 2021 at 704 hours, a PG&amp;E Troubleman was dispatched to the CASSIDY 2107 12KV Distribution Circuit on Brookhill Road in Madera County in response to a fire. Initial analysis indicates a lightning arrestor caused the ignition. The lightning arrestor flashed and started a small grass fire at the base of the pole. The cutout was broken/damaged and the lightning arrestor was flashed (SAP # 101121917). The ensuing fire was 1 meter - &lt; 3 meters in size and was suppressed by Cal Fire. The cutout and lightning arrestor will be replaced. This information is preliminary.  "/>
    <s v="PG&amp;E"/>
    <s v="Vegetation"/>
    <m/>
    <s v="D"/>
    <s v="D"/>
    <s v="&lt;3 meters of linear travel"/>
    <m/>
    <m/>
    <m/>
    <m/>
    <m/>
    <s v="Equipment - PG&amp;E"/>
    <s v="All types of equipment / facility failure"/>
    <s v="Lightning arrestor failure"/>
    <s v="N"/>
    <s v="Overhead"/>
    <x v="0"/>
    <s v="Lightning Arrestor"/>
    <s v="Cutout, Lightning Arrestor"/>
    <n v="101121917"/>
    <s v=" "/>
    <x v="0"/>
    <n v="36.962470000000003"/>
    <n v="-119.79879"/>
    <s v="Madera"/>
    <s v="CASSIDY 2107"/>
    <n v="12000"/>
    <s v="CASSIDY 21076090"/>
    <x v="0"/>
    <s v="Cal Fire"/>
    <s v="Herbaceous"/>
    <s v="Grass Fuel Model"/>
    <m/>
    <s v="N"/>
    <m/>
    <m/>
    <m/>
    <m/>
    <s v="N"/>
    <s v="N"/>
    <m/>
    <m/>
    <s v="2021-10-01"/>
    <m/>
    <m/>
    <m/>
    <m/>
    <m/>
    <m/>
    <m/>
    <m/>
    <m/>
    <m/>
    <m/>
    <m/>
    <m/>
    <m/>
    <m/>
    <m/>
    <m/>
    <m/>
    <m/>
    <s v=" "/>
    <s v="DIABLO"/>
    <s v="MADERA 03"/>
    <s v="07:04"/>
    <s v="10/01/2021"/>
    <s v="1484568"/>
    <s v="T005409750"/>
    <n v="14708"/>
    <s v="BROOKHILL RD"/>
    <s v="MADERA"/>
    <n v="36.953780000000002"/>
    <n v="-119.79809"/>
    <s v="Y2TKJH8"/>
    <s v="HATFIELD, KYLE"/>
    <n v="254272107"/>
    <s v="20211001 08:47"/>
    <n v="9002"/>
    <m/>
    <s v="Found lightning arrestor flashed, started small fire at base of pole, i cut arrestors clear, made tag to replace cutouts and arrestors, re energized and checked power ok"/>
    <s v="Y"/>
    <m/>
    <m/>
    <m/>
    <n v="36.962470000000003"/>
    <n v="-119.79879"/>
    <m/>
    <s v="Cal Fire"/>
    <m/>
    <s v="N"/>
    <s v="Y"/>
    <m/>
    <s v="Clear"/>
    <m/>
    <s v="Private Land"/>
    <m/>
    <s v="Calm"/>
    <m/>
    <s v="PG&amp;E Equipment"/>
    <m/>
    <s v="1 meter - &lt; 3 meters"/>
    <m/>
    <s v="Cal Fire"/>
    <m/>
    <s v="Overhead"/>
    <m/>
    <s v="Y"/>
    <s v="Photos taken"/>
    <s v="PG&amp;E Employee"/>
    <m/>
    <s v="OVERHEAD"/>
    <s v="LIGHTNING ARRESTOR"/>
    <s v="N"/>
    <s v=" "/>
    <s v="Unplanned"/>
    <s v="Yosemite"/>
    <s v="Madera"/>
    <s v="254272107, CASSIDY-2107"/>
    <s v="21-0124674"/>
    <s v="Unplanned"/>
    <s v="Clear;32-90 F"/>
    <s v="82"/>
    <s v="7052"/>
    <s v="NO"/>
    <s v="Line to Ground"/>
    <s v="Sustained"/>
    <s v="No"/>
    <s v="6894"/>
    <s v="OH"/>
    <s v="Fuse"/>
    <s v="1484568"/>
    <s v="Lightning Arrestor, Burned/flashed"/>
    <m/>
    <m/>
    <m/>
    <s v="AVE 14 @ BROOKHILL RD"/>
    <s v="CGC #322054516919"/>
    <m/>
    <m/>
    <m/>
    <m/>
    <m/>
    <m/>
    <m/>
    <m/>
    <m/>
    <m/>
    <m/>
    <m/>
    <m/>
    <m/>
    <m/>
    <m/>
    <m/>
    <m/>
    <m/>
    <m/>
    <m/>
    <m/>
    <m/>
    <m/>
  </r>
  <r>
    <n v="1648"/>
    <s v="S7RM"/>
    <s v="3 - QC Complete"/>
    <n v="44505"/>
    <n v="44617"/>
    <s v="Privileged and Confidential. Level 2.  Reports of a pole fire with vegetation on primary overhead circuit. The veg contact is unclear if it was tree into conductor or conductor into tree due to pole failure. This might also be tracking related. The ensuing fire was less than one acre in size and is not in or near a burn scar, but did occur on a Fast Trip Circuit. The CPZ is SAN Ramon 210853732. This information is preliminary. "/>
    <s v="\\fxshare-nas05\quotashare-fs01\ESA\5 - Ignition Tracking\2021_Ignition_QC_Folders\20210930_1484009_21-0124222_nan_T005409074"/>
    <s v=" "/>
    <m/>
    <s v="S7RM"/>
    <s v="Outage Start and create time, Lat/long"/>
    <n v="44470"/>
    <s v="S7RM"/>
    <s v="Complete"/>
    <s v="Complete"/>
    <s v="E2DL"/>
    <s v="In Progress"/>
    <s v="Physical Inspection Complete"/>
    <m/>
    <m/>
    <m/>
    <m/>
    <m/>
    <m/>
    <m/>
    <s v="In Progress - Privileged &amp; Confidential"/>
    <m/>
    <m/>
    <m/>
    <m/>
    <m/>
    <m/>
    <m/>
    <m/>
    <m/>
    <m/>
    <m/>
    <m/>
    <m/>
    <s v="Y"/>
    <m/>
    <s v="Y"/>
    <n v="44470"/>
    <n v="44491"/>
    <n v="44502"/>
    <m/>
    <s v="Y"/>
    <n v="44470"/>
    <s v="10/19/2021-from CAL Fire.  San Ramon FD report received on 10/28/2021."/>
    <s v="San Ramon Valley Fire Protection District and Cal Fire"/>
    <s v="On line portal for Cal Fire and Rebecca Gilman San Ramon Valley FPD."/>
    <s v="Requesting a copy of the fire incident report, any accompanying photos and their exact size and suspected cause determination."/>
    <m/>
    <s v="Y"/>
    <n v="44470"/>
    <n v="44470"/>
    <s v="NMM4,BKP2"/>
    <s v="(760) 221-9321, (925) 525-3942"/>
    <s v="Seeking initial observations, conditions upon arrival, fire size and photos. "/>
    <m/>
    <s v=" "/>
    <x v="86"/>
    <s v="09:12:00"/>
    <n v="44469"/>
    <s v="09:07:00"/>
    <s v="FAS"/>
    <s v="N"/>
    <s v="N"/>
    <n v="1484009"/>
    <s v="21-0124222"/>
    <m/>
    <s v="T005409074, T005409089"/>
    <s v="122126292, 122126849"/>
    <n v="117072785"/>
    <m/>
    <s v="PG&amp;E_1648_Ignition_20210930_1.jpg"/>
    <s v=" "/>
    <x v="1"/>
    <x v="0"/>
    <s v="Y"/>
    <s v="Y"/>
    <s v="N"/>
    <s v="Priviledged and Confidential. Level 2. On September 30, 2021 at approximately 0915 hours, PG&amp;E troubleman patrolled the San Ramon 2108 21 KV circuit near Bollinger Canyon Rd.  in the community of San Ramon in response to an outage in the area.  Initial analysis indicates that there was a pole fire near SAP #100899120.  Both CAL Fire and San Ramon Valley Fire Protection district responded to the approximate 0.25 acre fire.  This circuit is enabled with Enhanced Powerline Safety Settings and according to Electric Distribution SME's the EPSS devices acted as intented and there were no anomalies noted.  EC notification tags were generated to replace the pole, crossarm and clear vegetation in the area.  This information is preliminary. "/>
    <s v="PG&amp;E"/>
    <s v="Vegetation"/>
    <m/>
    <s v="D"/>
    <s v="D"/>
    <s v="&lt;0.25"/>
    <s v="&quot;about 75 feet.&quot;"/>
    <m/>
    <m/>
    <m/>
    <m/>
    <s v="Contamination"/>
    <s v="Contamination"/>
    <s v="Tracking"/>
    <s v="Y"/>
    <s v="Overhead"/>
    <x v="0"/>
    <s v="Crossarm"/>
    <s v="Pole, crossarm"/>
    <n v="100899120"/>
    <s v=" "/>
    <x v="2"/>
    <n v="37.786794"/>
    <n v="-122.006726"/>
    <s v="Contra Costa"/>
    <s v="SAN RAMON 2108"/>
    <n v="21000"/>
    <s v="SAN RAMON 210853732"/>
    <x v="1"/>
    <s v="San Ramon Valley FD/Cal Fire"/>
    <s v="Urban"/>
    <s v="Grass Fuel Bed"/>
    <s v="Brush and Grass"/>
    <s v="N"/>
    <m/>
    <s v="Bollinger"/>
    <n v="530"/>
    <s v="R3"/>
    <s v="N"/>
    <s v="N"/>
    <m/>
    <m/>
    <s v="2021-10-01"/>
    <m/>
    <m/>
    <n v="44470"/>
    <s v="Unverified"/>
    <s v="Equipment failure most likely caused high voltage lines to drop into vegetation."/>
    <m/>
    <m/>
    <m/>
    <m/>
    <m/>
    <m/>
    <m/>
    <m/>
    <m/>
    <m/>
    <m/>
    <m/>
    <m/>
    <m/>
    <s v="  "/>
    <s v="DIABLO"/>
    <s v="LIVERMORE 01"/>
    <s v="09:16"/>
    <n v="44469"/>
    <s v="1484009"/>
    <s v="T005409074"/>
    <n v="18311"/>
    <s v="BOLLINGER CANYON RD"/>
    <s v="SAN RAMON"/>
    <n v="37.775849999999998"/>
    <n v="-121.99736"/>
    <s v="M3TNMN4"/>
    <s v="NORIEGA, NICHOLAS"/>
    <n v="14232108"/>
    <s v="20210930 14:00"/>
    <n v="9002"/>
    <m/>
    <s v="PATROLED S.R. 2108 VIA HELICOPTER. FOUND CENTER PHASE INSULATOR BROKEN @ POLE 110219790, FIRE @ BASE OF POLE.  18770 BOLLINGER CANYON. SEE B. PHARRIS NOTES, HE WAS 1ST RESPONDER. "/>
    <s v="Y"/>
    <m/>
    <m/>
    <m/>
    <n v="37.786794"/>
    <n v="-122.006726"/>
    <m/>
    <s v="SAN RAMON VALLEY FIRE DEPT"/>
    <m/>
    <s v="N"/>
    <s v="Y"/>
    <m/>
    <s v="Clear"/>
    <m/>
    <s v="Private Land"/>
    <m/>
    <s v="Calm"/>
    <m/>
    <s v="Other (Comments)"/>
    <s v="CENTER PHASE INSULATOR CRACKED"/>
    <s v="&lt; 1 meter"/>
    <m/>
    <s v="Fire Dept"/>
    <s v="SRFD"/>
    <s v="Overhead"/>
    <m/>
    <s v="Y"/>
    <s v="PHOTOS"/>
    <s v="PG&amp;E Employee"/>
    <m/>
    <s v="OVERHEAD"/>
    <s v="CONDUCTOR, OVERHEAD"/>
    <s v="N"/>
    <s v="  "/>
    <s v="Unplanned"/>
    <s v="Mission"/>
    <s v="Livermore"/>
    <s v="014232108, SAN RAMON-2108"/>
    <s v="21-0124222"/>
    <s v="Unplanned"/>
    <s v="Clear;32-90 F"/>
    <s v="91"/>
    <s v="18564"/>
    <s v="YES"/>
    <s v="Line to Ground"/>
    <s v="Sustained"/>
    <s v="No"/>
    <s v="53732"/>
    <s v="OH"/>
    <s v="Line Recloser"/>
    <s v="1484009"/>
    <s v="Conductor, Overhead, Together"/>
    <s v="CØ &amp; GRD"/>
    <m/>
    <m/>
    <s v="BOLLINGER CANYON RD. &amp; DEERWOOD DR."/>
    <s v="18770 BOLLINGER CANYON RD. &amp; 2/N OF 18770 BOLLINGER CANYON RD."/>
    <m/>
    <s v="POLE FIRE ALSO 2/N OF 18770 BOLLINGER CANYON RD."/>
    <m/>
    <m/>
    <m/>
    <m/>
    <m/>
    <m/>
    <m/>
    <m/>
    <m/>
    <m/>
    <m/>
    <m/>
    <m/>
    <m/>
    <m/>
    <m/>
    <m/>
    <m/>
    <m/>
    <m/>
    <m/>
    <m/>
  </r>
  <r>
    <n v="1718"/>
    <s v="TLAL"/>
    <s v="3 - QC Complete"/>
    <n v="44480"/>
    <n v="44617"/>
    <s v="Broken crossarms with spans of primary overhead conductor down on ground resulted and a small grass fire in customer's yard. The cause of the equipment failure is unknown at this time but Krista Benson reports that the customers reported a tree falling onto utility lines the day prior and might have caused strain on the lines/poles which might have played a factor in the failure. The ensuing fire appears to be roughly 1 meter - &lt;3 meters  in size. This information is preliminary. OIS: 1484487; ILIS: 21-0124614; FOID: T005409616 (LAWI-Main), T005409618 (DKO2-Assist); EC A-Tag: 122131274; PM: 31553265; Circuit ID: 013801103, SAP Eqp ID: 100498222, 100498216, 100498226, 100498231; Meter: 1006560408; County: Contra Costa; Division: Diablo"/>
    <s v="\\fxshare-nas05\quotashare-fs01\ESA\5 - Ignition Tracking\2021_Ignition_QC_Folders\20210930_1484487_21-0124614_nan_T005409616"/>
    <s v=" "/>
    <m/>
    <s v="TLAL"/>
    <s v="Additional FOID Added; HFTD Updated; Pre-Existing EC Tags Added"/>
    <n v="44480"/>
    <s v="E2DL (Exponent)"/>
    <s v="In Progress"/>
    <s v="Complete"/>
    <s v="AIM8"/>
    <s v="In Progress"/>
    <s v="Material not collected"/>
    <n v="44361"/>
    <s v="Tracking"/>
    <s v="Pole"/>
    <m/>
    <m/>
    <m/>
    <m/>
    <s v="Not Required"/>
    <m/>
    <m/>
    <m/>
    <m/>
    <m/>
    <m/>
    <m/>
    <m/>
    <m/>
    <m/>
    <m/>
    <m/>
    <m/>
    <m/>
    <m/>
    <m/>
    <n v="44482"/>
    <m/>
    <m/>
    <m/>
    <m/>
    <m/>
    <m/>
    <m/>
    <m/>
    <m/>
    <m/>
    <s v="Y"/>
    <n v="44480"/>
    <n v="44480"/>
    <s v="LAWI"/>
    <s v="Lyle Wendling, (925) 326-8952"/>
    <s v="See Phone Interview Details in Reports Interview sub-folder"/>
    <m/>
    <s v=" "/>
    <x v="86"/>
    <s v="20:44:00"/>
    <n v="44469"/>
    <s v="20:34:00"/>
    <s v="FAS"/>
    <s v="Y"/>
    <s v="N"/>
    <n v="1484487"/>
    <s v="21-0124614"/>
    <m/>
    <s v="T005409616, T005409618"/>
    <n v="122131274"/>
    <s v="116681489, 120830967, 120831278, 119176642"/>
    <m/>
    <s v="PG&amp;E_1718_Ignition_20210930_1.jpg"/>
    <s v=" "/>
    <x v="1"/>
    <x v="0"/>
    <s v="Y"/>
    <s v="Y"/>
    <s v="N"/>
    <s v="On September 30, 2021 at 2108 hours, PG&amp;E Troublemen patrolled the Moraga 1103 Distribution Circuit number 013801103, in the Tier 2 High Fire Threat District (HFTD) Local Responsibility Area (LRA) near 3 Dos Encinas, Orinda, CA 94563. They were dispatched in response to reports of an explosion-type sound, and an electrical fire. Upon arrival, they observed 1 of 2 blown at the type 50OH fuse cutout 8077, three broken tangent primary wood crossarms at the 45' class-3 Douglas Fir wood pole (SAP Eqp ID 100498222, Barcode 110335599, Baxco Mfr. Year 1955), three 100' spans of an arcing single phase 6-solid copper primary overhead conductor down on ground, a damaged service conductor, and a small grass fire. Initial analysis indicates the ignition was caused by overhead equipment failure. An EC A-Tag 122131274 was submitted for remediation. The line was returned to service on October 1, 2021. The 143-minute outage affected 97 customers. There is an open pre-existing EC E-Tag 116681489 with re-inspection notes from April 16, 2021, that indicated the decayed and cracked primary crossarm was in need of replacement at that time, in addition to the need for vegetation removal from above the Johnny ball. This information is preliminary."/>
    <s v="PG&amp;E"/>
    <s v="Vegetation"/>
    <m/>
    <s v="D"/>
    <s v="D"/>
    <s v="&lt;3 meters of linear travel"/>
    <m/>
    <m/>
    <m/>
    <m/>
    <m/>
    <s v="Equipment - PG&amp;E"/>
    <s v="All types of equipment / facility failure"/>
    <s v="Crossarm failure"/>
    <s v="Y"/>
    <s v="Overhead"/>
    <x v="0"/>
    <s v="Conductor - Primary"/>
    <s v="Fuse, crossarms, Conductor"/>
    <s v="100498222, 100498216, 100498226, 100498231"/>
    <s v=" "/>
    <x v="1"/>
    <n v="37.846412999999998"/>
    <n v="-122.155567"/>
    <s v="Contra Costa"/>
    <s v="MORAGA 1103"/>
    <n v="12000"/>
    <s v="MORAGA 1103CB"/>
    <x v="0"/>
    <s v="Unknown"/>
    <s v="Hardwood Woodland"/>
    <s v="Fire-resistive fuel bed"/>
    <m/>
    <s v="N"/>
    <m/>
    <m/>
    <m/>
    <m/>
    <s v="N"/>
    <s v="N"/>
    <m/>
    <m/>
    <s v="2021-10-08"/>
    <m/>
    <m/>
    <m/>
    <m/>
    <m/>
    <m/>
    <m/>
    <m/>
    <m/>
    <m/>
    <m/>
    <m/>
    <m/>
    <m/>
    <m/>
    <m/>
    <m/>
    <m/>
    <m/>
    <s v="  "/>
    <s v="DIABLO"/>
    <s v="CONCORD"/>
    <s v="20:44"/>
    <n v="44469"/>
    <s v="1484487"/>
    <s v="T005409616"/>
    <n v="28"/>
    <s v="DOS ENCINAS"/>
    <m/>
    <n v="37.846029999999999"/>
    <n v="-122.15469"/>
    <s v="D2TLAWI"/>
    <m/>
    <n v="13801103"/>
    <s v="2021/09/30 22:23:56"/>
    <n v="9002"/>
    <m/>
    <s v="AXS OK EXPLOSION HEARD &amp; ELECTRICAL FIRE. EMERGENCY VEHICLES ON SIGHT. HOUSE IN , PWR-Y"/>
    <s v="N"/>
    <m/>
    <m/>
    <m/>
    <m/>
    <m/>
    <m/>
    <m/>
    <n v="110335599"/>
    <m/>
    <m/>
    <s v="Y"/>
    <m/>
    <m/>
    <m/>
    <m/>
    <m/>
    <m/>
    <m/>
    <s v="repalce 3 tangent cross arms single phase 6 sol cu, 2 new stacks , repair servic"/>
    <m/>
    <m/>
    <m/>
    <m/>
    <s v="Overhead"/>
    <m/>
    <m/>
    <m/>
    <m/>
    <m/>
    <s v="PATROL-FOUND NOTHING"/>
    <m/>
    <m/>
    <s v="  "/>
    <s v="Unplanned"/>
    <s v="Diablo"/>
    <s v="Concord"/>
    <s v="013801103, MORAGA-1103"/>
    <s v="21-0124614"/>
    <s v="Unplanned"/>
    <s v="Clear;32-90 F"/>
    <s v="97"/>
    <s v="13849"/>
    <s v="NO"/>
    <s v="Line to Ground"/>
    <s v="Sustained"/>
    <s v="No"/>
    <s v="8077"/>
    <s v="OH"/>
    <s v="Fuse"/>
    <s v="1484487"/>
    <s v="Crossarm, Wood, Broken, wire on ground"/>
    <m/>
    <s v="09/30/21 22:47"/>
    <m/>
    <s v="El Camino Moraga S/OF Don Gabiel"/>
    <s v="3 Dos Encinas"/>
    <m/>
    <m/>
    <m/>
    <m/>
    <m/>
    <m/>
    <m/>
    <m/>
    <m/>
    <m/>
    <m/>
    <m/>
    <m/>
    <m/>
    <m/>
    <m/>
    <m/>
    <m/>
    <m/>
    <m/>
    <m/>
    <m/>
    <m/>
    <m/>
  </r>
  <r>
    <n v="1653"/>
    <s v="AGFC"/>
    <s v="3 - QC Complete"/>
    <n v="44470"/>
    <n v="44617"/>
    <s v="Structure fire, not attributable to PG&amp;E assets. This information is preliminary."/>
    <s v="\\fxshare-nas05\quotashare-fs01\ESA\5 - Ignition Tracking\2021_Ignition_QC_Folders\20210930_nan_nan_nan_2962879211"/>
    <s v=" "/>
    <m/>
    <m/>
    <m/>
    <m/>
    <m/>
    <s v="Not In Scope"/>
    <m/>
    <m/>
    <m/>
    <m/>
    <m/>
    <m/>
    <m/>
    <m/>
    <m/>
    <m/>
    <m/>
    <m/>
    <m/>
    <m/>
    <m/>
    <m/>
    <m/>
    <m/>
    <m/>
    <m/>
    <m/>
    <m/>
    <m/>
    <m/>
    <m/>
    <m/>
    <m/>
    <m/>
    <m/>
    <m/>
    <m/>
    <m/>
    <m/>
    <m/>
    <m/>
    <m/>
    <m/>
    <m/>
    <m/>
    <m/>
    <m/>
    <m/>
    <m/>
    <m/>
    <m/>
    <m/>
    <s v=" "/>
    <x v="86"/>
    <s v="21:57:00"/>
    <m/>
    <m/>
    <s v="FAS"/>
    <s v="N"/>
    <s v="N"/>
    <m/>
    <m/>
    <m/>
    <n v="2962879211"/>
    <m/>
    <m/>
    <m/>
    <m/>
    <s v=" "/>
    <x v="0"/>
    <x v="1"/>
    <s v="N"/>
    <s v="N"/>
    <s v="N"/>
    <s v="Structure fire, not attributable to PG&amp;E assets. This information is preliminary."/>
    <s v="Not PG&amp;E"/>
    <s v="Building"/>
    <m/>
    <m/>
    <m/>
    <s v="Structure-only"/>
    <s v="MOBILE HOME BURNT DOWN"/>
    <m/>
    <m/>
    <m/>
    <m/>
    <s v="Other Fire: Non-PG&amp;E related"/>
    <m/>
    <m/>
    <m/>
    <s v="Other (Comments)"/>
    <x v="1"/>
    <m/>
    <m/>
    <m/>
    <s v=" "/>
    <x v="1"/>
    <n v="40.490585000000003"/>
    <n v="-122.35864669999999"/>
    <s v="Shasta"/>
    <s v="JESSUP 1101 "/>
    <n v="12000"/>
    <m/>
    <x v="0"/>
    <s v="Fire Dept BRIAN NOEL"/>
    <s v="Urban"/>
    <m/>
    <m/>
    <m/>
    <m/>
    <m/>
    <m/>
    <m/>
    <s v="N"/>
    <s v="N"/>
    <m/>
    <m/>
    <s v="2021-10-01"/>
    <m/>
    <m/>
    <m/>
    <m/>
    <m/>
    <m/>
    <m/>
    <m/>
    <m/>
    <m/>
    <m/>
    <m/>
    <m/>
    <m/>
    <m/>
    <m/>
    <m/>
    <m/>
    <m/>
    <s v="  "/>
    <s v="MISSION"/>
    <s v="REDDING 03"/>
    <s v="21:57"/>
    <n v="44469"/>
    <m/>
    <n v="2962879211"/>
    <n v="7025"/>
    <s v="EASTSIDE RD SPC 1"/>
    <s v="ANDERSON"/>
    <n v="40.489237002314823"/>
    <n v="-122.357039"/>
    <s v="V8TSBN3"/>
    <s v="NEILEY, STEVE"/>
    <n v="103441101"/>
    <s v="20210930 23:47"/>
    <n v="1121"/>
    <m/>
    <s v="SPACE 1 SUNNY SIDE MOBILE HOME PARK, PULLED METER AND GLASSED. VOLTAGE WAS GOOD AT WHEN PULLED, PANEL IS FED UNDERGROUND."/>
    <s v="Y"/>
    <n v="5"/>
    <s v="\\fxshare-nas05\quotashare-fs01\ESA\5 - Ignition Tracking\Fire_Tab_Attachment_Files"/>
    <s v="40.4905850,-122.3586467,142.200000,3D"/>
    <m/>
    <m/>
    <m/>
    <s v="BRIAN NOEL/530-448-2413"/>
    <m/>
    <s v="N"/>
    <s v="Y"/>
    <s v="N"/>
    <s v="Clear"/>
    <m/>
    <s v="Customer-Owned Structure/Equipment"/>
    <m/>
    <s v="Calm"/>
    <m/>
    <s v="Unknown"/>
    <m/>
    <s v="Other (Comments)"/>
    <s v="MOBILE HOME BURNT DOWN"/>
    <s v="Fire Dept"/>
    <m/>
    <s v="Other (Comments)"/>
    <s v="UG FEEDS METER PEDESTAL"/>
    <s v="Y"/>
    <s v="PHOTOS OF METER PEDESTAL AND BURNT STRUCTURE"/>
    <s v="PG&amp;E Employee"/>
    <m/>
    <m/>
    <m/>
    <m/>
    <s v="  "/>
    <m/>
    <m/>
    <m/>
    <m/>
    <m/>
    <m/>
    <m/>
    <m/>
    <m/>
    <m/>
    <m/>
    <m/>
    <m/>
    <m/>
    <m/>
    <m/>
    <m/>
    <m/>
    <m/>
    <m/>
    <m/>
    <m/>
    <m/>
    <m/>
    <m/>
    <m/>
    <m/>
    <m/>
    <m/>
    <m/>
    <m/>
    <m/>
    <m/>
    <m/>
    <m/>
    <m/>
    <m/>
    <m/>
    <m/>
    <m/>
    <m/>
    <m/>
    <m/>
    <m/>
    <m/>
    <m/>
    <m/>
  </r>
  <r>
    <n v="1652"/>
    <s v="TLAL"/>
    <s v="3 - QC Complete"/>
    <n v="44475"/>
    <n v="44617"/>
    <s v="[EII NR210930A-Grimes-Injury] Overhead conductor failure resulted in a small brush fire. The troubleman created EC tag for #6 SOL CU to be replaced. This information is preliminary. OIS: 1484312; ILIS: 21-0124529.1(2 outages); FOID: T005409439 (C1SP, Chris Stockton, (916) 223-5041); EC A-Tag: 122130397; PM: 31553316; Circuit ID: 062541102; SAP Eqp ID: 101624132, 101624131; County: Colusa; Division: Sacramento"/>
    <s v="\\fxshare-nas05\quotashare-fs01\ESA\5 - Ignition Tracking\2021_Ignition_QC_Folders\20210930_1484312_21-0124529.1(2 outages)_nan_T005409439"/>
    <s v=" "/>
    <m/>
    <s v="TLAL"/>
    <s v="Fire Greater than 1  Linear Meter, CPUC Reportable Ignition, Fire Size, Wildfire Injuries, Fire Lat/Long, Outage Time Updated"/>
    <n v="44475"/>
    <m/>
    <s v="Not In Scope"/>
    <m/>
    <m/>
    <m/>
    <m/>
    <n v="44302"/>
    <s v="Crossarm Damage"/>
    <s v="Crossarm"/>
    <s v="116681489, 120830967, 119176642"/>
    <s v="4/16/2021, 4/21/2021"/>
    <n v="116681257"/>
    <m/>
    <m/>
    <m/>
    <m/>
    <m/>
    <m/>
    <m/>
    <m/>
    <m/>
    <m/>
    <m/>
    <m/>
    <m/>
    <m/>
    <m/>
    <m/>
    <m/>
    <m/>
    <m/>
    <m/>
    <m/>
    <m/>
    <m/>
    <m/>
    <m/>
    <m/>
    <m/>
    <m/>
    <m/>
    <s v="Y"/>
    <n v="44474"/>
    <n v="44474"/>
    <s v="C1SP"/>
    <s v="Chris Stockton, (916) 223-5041"/>
    <s v="See Reports sub-folder"/>
    <m/>
    <s v=" "/>
    <x v="86"/>
    <s v="15:23:00"/>
    <n v="44469"/>
    <s v="15:21:00"/>
    <s v="FAS"/>
    <s v="N"/>
    <s v="N"/>
    <n v="1484312"/>
    <s v="21-0124529.1(2 outages)"/>
    <m/>
    <s v="T005409439"/>
    <n v="122130397"/>
    <m/>
    <s v="NR210930A"/>
    <s v="PG&amp;E_1652_Ignition_20210930_3.jpg"/>
    <s v=" "/>
    <x v="1"/>
    <x v="0"/>
    <s v="Y"/>
    <s v="Y"/>
    <s v="N"/>
    <s v="On September 30, 2021 at 1556 hours, PG&amp;E Troublemen patrolled the Meridian 1102 12kV Distribution Circuit number 062541102, in the Local Responsibility Area (LRA) near 1960 Sycamore Slough Rd, Grimes, CA 95950. They observed the southernmost phase #6 solid copper primary overhead conductor broken on the ground midspan between the tri-kit at the 45' class-5 Douglas Fir wood pole (SAP Eqp ID 101624132, Badge 121140859, Koppers Co (KOP), Mfr. Year 1976) and the corner pole at 45' class-5 Douglas Fir wood pole (SAP Eqp ID 101624131, Badge 121140860, Koppers Co (KOP), Mfr. Year 1971), along with a small brush fire. Initial analysis indicates the ignition was caused by overhead equipment failure. The aged overhead copper conductor broke but remained energized while it slowly came down through the trees and then inevitably fell to the ground where glass formed, and two large shrubs energized and ignited a small fire. A 91-year-old male resident was injured, when he saw the fire and went to grab the water hose to extinguish. Allegedly, he was electrically shocked, fell backwards, and hit his head. His son went to check on him and allegedly also felt a jolt but managed to pull his dad away from the energized area. His father was alert, when the victim's wife drove him to the Rideout Regional Med Center emergency room, to which he was treated and released from the same day. The Colusa Fire Department responded to the incident scene and extinguished the small fire. Prior to the outage tag, the DO made calls to the local troublemen regarding the dynamic protective device (Nova Vacuum Line Recloser 36928, Cooper Mfg. Year 2012, 800-CC, 3-Phase, Serial Number 288723, SAP Equipment ID 42744260, Protective SSD 4302) that indicated a momentary with good load but high ground amps which then went away shortly without opening. The recloser 36928 was eventually opened to de-energize the line, only after the troublemen's arrival. The 265-minute outage affected 40 customers. An EC A-Tag 122130397 was submitted for remediation. The line was returned to service on October 1, 2021. A similar hot wire down hazard happened on January 25, 2021, at the same location but a couple spans away near the pole with SAP Eqp ID 101624134 (Refer to ILIS 21-0013986). On a separate note, an inspection report from February 18, 2009 indicated one of the poles from this most recent incident (SAP Eqp ID 101624131) showed indications of fire damage at that time as well. This information is preliminary."/>
    <s v="PG&amp;E"/>
    <s v="Vegetation"/>
    <m/>
    <s v="D"/>
    <s v="D"/>
    <s v="&lt;3 meters of linear travel"/>
    <s v="FEW BRUSHES "/>
    <m/>
    <m/>
    <n v="1"/>
    <m/>
    <s v="Equipment - PG&amp;E"/>
    <s v="All types of equipment / facility failure"/>
    <s v="Conductor failure-all"/>
    <s v="Y"/>
    <s v="Overhead"/>
    <x v="0"/>
    <s v="Conductor - Primary"/>
    <s v="Conductor"/>
    <s v="101624132, 101624131"/>
    <s v=" "/>
    <x v="0"/>
    <n v="39.097439999999999"/>
    <n v="-121.98532"/>
    <s v="Colusa"/>
    <s v="MERIDIAN 1102"/>
    <n v="12000"/>
    <s v="MERIDIAN 110236928"/>
    <x v="0"/>
    <s v="Colusa FD"/>
    <s v="Agriculture"/>
    <s v="Fire-resistive fuel bed"/>
    <m/>
    <s v="N"/>
    <m/>
    <m/>
    <m/>
    <m/>
    <s v="N"/>
    <s v="N"/>
    <m/>
    <m/>
    <s v="2021-10-01"/>
    <m/>
    <m/>
    <m/>
    <m/>
    <m/>
    <m/>
    <m/>
    <m/>
    <m/>
    <m/>
    <m/>
    <m/>
    <m/>
    <m/>
    <m/>
    <m/>
    <m/>
    <m/>
    <m/>
    <s v="  "/>
    <s v="MISSION"/>
    <s v="COLUSA"/>
    <s v="15:23"/>
    <n v="44469"/>
    <s v="1484312"/>
    <s v="T005409439"/>
    <n v="7534"/>
    <s v="SYCAMORE SLOUGH RD"/>
    <s v="COLUSA"/>
    <n v="39.130099999999999"/>
    <n v="-121.95050000000001"/>
    <s v="T3TC1SP"/>
    <s v="STOCKTON, CHRIS"/>
    <n v="62541102"/>
    <s v="20210930 18:12"/>
    <n v="9002"/>
    <m/>
    <s v="NEED CREW T REPLACE WIRE DOWN ... SW LOG #21-124529 COMPLETED .... "/>
    <s v="Y"/>
    <m/>
    <m/>
    <s v="39.1016717,-121.6240950,4.900000,3D"/>
    <m/>
    <m/>
    <m/>
    <m/>
    <m/>
    <s v="N"/>
    <s v="Y"/>
    <m/>
    <s v="Clear"/>
    <m/>
    <s v="Private Land"/>
    <m/>
    <s v="Calm"/>
    <m/>
    <s v="PG&amp;E Equipment"/>
    <m/>
    <s v="Other (Comments)"/>
    <s v="FEW BRUSHES "/>
    <s v="Other (Comments)"/>
    <s v="MERIDIAN FIRE WAS ON SCENE BUT HOMEOWNER PUT FIRE OUT"/>
    <s v="Overhead"/>
    <m/>
    <s v="Y"/>
    <s v="#6 SOL CU"/>
    <s v="PG&amp;E Employee"/>
    <m/>
    <s v="OVERHEAD"/>
    <s v="CONDUCTOR, OVERHEAD"/>
    <s v="N"/>
    <s v="  "/>
    <s v="Unplanned"/>
    <s v="Sacramento"/>
    <s v="Colusa"/>
    <s v="062541102, MERIDIAN-1102"/>
    <s v="21-0124529.1(2 outages)"/>
    <s v="Unplanned"/>
    <s v="Clear;32-90 F"/>
    <s v="9"/>
    <s v="10629"/>
    <s v="YES"/>
    <s v="Open Circuit"/>
    <s v="Sustained"/>
    <s v="No"/>
    <s v="WIRE DOWN SOURCE SIDE OF CGC 220042252093"/>
    <s v="OH"/>
    <s v="Other"/>
    <s v="1484312"/>
    <s v="Conductor, Overhead, Broken, wire on ground"/>
    <m/>
    <s v="09/30/21 18:55"/>
    <m/>
    <s v="2850' W/O HIGHWAY 45; N/S OF SYCAMORE SLOUGH RD. , COLUSA"/>
    <s v="SOURCE SIDE OF CGC 220042252093"/>
    <s v="FUS 96249 OPEN"/>
    <m/>
    <m/>
    <m/>
    <m/>
    <m/>
    <m/>
    <m/>
    <m/>
    <m/>
    <m/>
    <m/>
    <m/>
    <m/>
    <m/>
    <m/>
    <m/>
    <m/>
    <m/>
    <m/>
    <m/>
    <m/>
    <m/>
    <m/>
  </r>
  <r>
    <n v="1650"/>
    <s v="AGFC"/>
    <s v="3 - QC Complete"/>
    <n v="44473"/>
    <n v="44617"/>
    <s v="Other fire, not attributable to PG&amp;E assets. This information is preliminary."/>
    <s v="\\fxshare-nas05\quotashare-fs01\ESA\5 - Ignition Tracking\2021_Ignition_QC_Folders\20210930_1484132_nan_nan_T005409208"/>
    <s v=" "/>
    <m/>
    <m/>
    <m/>
    <m/>
    <m/>
    <s v="Not In Scope"/>
    <m/>
    <m/>
    <m/>
    <m/>
    <m/>
    <m/>
    <m/>
    <m/>
    <m/>
    <m/>
    <m/>
    <m/>
    <m/>
    <m/>
    <m/>
    <m/>
    <m/>
    <m/>
    <m/>
    <m/>
    <m/>
    <m/>
    <m/>
    <m/>
    <m/>
    <m/>
    <m/>
    <m/>
    <m/>
    <m/>
    <m/>
    <m/>
    <m/>
    <m/>
    <m/>
    <m/>
    <m/>
    <m/>
    <m/>
    <m/>
    <m/>
    <m/>
    <m/>
    <m/>
    <m/>
    <m/>
    <s v=" "/>
    <x v="86"/>
    <s v="10:50:00"/>
    <n v="44469"/>
    <s v="10:50:00"/>
    <s v="FAS"/>
    <s v="N"/>
    <s v="N"/>
    <n v="1484132"/>
    <m/>
    <m/>
    <s v="T005409208"/>
    <m/>
    <m/>
    <m/>
    <m/>
    <s v=" "/>
    <x v="0"/>
    <x v="1"/>
    <s v="N"/>
    <s v="N"/>
    <s v="N"/>
    <s v="Other fire, not attributable to PG&amp;E assets. This information is preliminary."/>
    <s v="Not PG&amp;E"/>
    <s v="Vegetation"/>
    <m/>
    <m/>
    <m/>
    <s v="Structure-only"/>
    <m/>
    <m/>
    <m/>
    <m/>
    <m/>
    <s v="Other Fire: Non-PG&amp;E related"/>
    <m/>
    <m/>
    <m/>
    <s v="Overhead"/>
    <x v="1"/>
    <m/>
    <m/>
    <m/>
    <s v=" "/>
    <x v="1"/>
    <n v="40.692019999999999"/>
    <n v="-122.2849767"/>
    <s v="Shasta"/>
    <s v="STILLWATER 1102"/>
    <n v="12000"/>
    <m/>
    <x v="0"/>
    <s v="Cal Fire"/>
    <s v="Hardwood Forest"/>
    <m/>
    <m/>
    <m/>
    <m/>
    <m/>
    <m/>
    <m/>
    <s v="N"/>
    <s v="N"/>
    <m/>
    <m/>
    <s v="2021-10-01"/>
    <m/>
    <m/>
    <m/>
    <m/>
    <m/>
    <m/>
    <m/>
    <m/>
    <m/>
    <m/>
    <m/>
    <m/>
    <m/>
    <m/>
    <m/>
    <m/>
    <m/>
    <m/>
    <m/>
    <s v="  "/>
    <s v="EAST BAY"/>
    <s v="REDDING 01"/>
    <s v="10:50"/>
    <n v="44469"/>
    <s v="1484132"/>
    <s v="T005409208"/>
    <n v="13872"/>
    <s v="BEAR CUB CT"/>
    <s v="REDDING"/>
    <n v="40.691270000000003"/>
    <n v="-122.28494000000001"/>
    <s v="S2TAMRI"/>
    <s v="RAPADAS, ANTHONY"/>
    <n v="103561102"/>
    <s v="20210930 12:23"/>
    <n v="9320"/>
    <m/>
    <s v="FAWN FIRE BURNED CUST POLE... SERVICE DE-ENERGIZED/DROPPED OUT/MADE SAFE... METER #1008043172"/>
    <s v="Y"/>
    <m/>
    <m/>
    <s v="40.6920200,-122.2849767,219.700000,3D"/>
    <m/>
    <m/>
    <m/>
    <s v="Cal Fire"/>
    <m/>
    <s v="N"/>
    <s v="Y"/>
    <m/>
    <s v="Clear"/>
    <m/>
    <s v="Private Land"/>
    <m/>
    <s v="Calm"/>
    <m/>
    <s v="3rd Party"/>
    <m/>
    <s v="Structure Only"/>
    <m/>
    <s v="Cal Fire"/>
    <m/>
    <s v="Overhead"/>
    <m/>
    <s v="Y"/>
    <s v="AMRI ANTHONY RAPADAS"/>
    <s v="PG&amp;E Employee"/>
    <m/>
    <m/>
    <m/>
    <s v="N"/>
    <s v="  "/>
    <m/>
    <m/>
    <m/>
    <m/>
    <m/>
    <m/>
    <m/>
    <m/>
    <m/>
    <m/>
    <m/>
    <m/>
    <m/>
    <m/>
    <m/>
    <m/>
    <m/>
    <m/>
    <m/>
    <m/>
    <m/>
    <m/>
    <m/>
    <m/>
    <m/>
    <m/>
    <m/>
    <m/>
    <m/>
    <m/>
    <m/>
    <m/>
    <m/>
    <m/>
    <m/>
    <m/>
    <m/>
    <m/>
    <m/>
    <m/>
    <m/>
    <m/>
    <m/>
    <m/>
    <m/>
    <m/>
    <m/>
  </r>
  <r>
    <n v="1649"/>
    <s v="AGFC"/>
    <s v="3 - QC Complete"/>
    <n v="44469"/>
    <n v="44617"/>
    <s v="Duplicate of index 1648."/>
    <s v="\\fxshare-nas05\quotashare-fs01\ESA\5 - Ignition Tracking\2021_Ignition_QC_Folders\20210930_1484009_21-0124222_nan_T005409089"/>
    <s v=" "/>
    <m/>
    <m/>
    <m/>
    <m/>
    <m/>
    <s v="Not In Scope"/>
    <m/>
    <m/>
    <m/>
    <m/>
    <m/>
    <m/>
    <m/>
    <m/>
    <m/>
    <m/>
    <m/>
    <m/>
    <m/>
    <m/>
    <m/>
    <m/>
    <m/>
    <m/>
    <m/>
    <m/>
    <m/>
    <m/>
    <m/>
    <m/>
    <m/>
    <m/>
    <m/>
    <m/>
    <m/>
    <m/>
    <m/>
    <m/>
    <m/>
    <m/>
    <m/>
    <m/>
    <m/>
    <m/>
    <m/>
    <m/>
    <m/>
    <m/>
    <m/>
    <m/>
    <m/>
    <m/>
    <s v=" "/>
    <x v="86"/>
    <s v="09:25:00"/>
    <n v="44469"/>
    <s v="09:25:00"/>
    <s v="FAS"/>
    <s v="N"/>
    <s v="Y"/>
    <n v="1484009"/>
    <s v="21-0124222"/>
    <m/>
    <s v="T005409089"/>
    <m/>
    <m/>
    <m/>
    <m/>
    <s v=" "/>
    <x v="0"/>
    <x v="1"/>
    <s v="N"/>
    <s v="N"/>
    <s v="N"/>
    <s v="Duplicate of index 1648."/>
    <s v="PG&amp;E"/>
    <s v="Vegetation"/>
    <m/>
    <s v="D"/>
    <m/>
    <s v="0.26-9.99"/>
    <m/>
    <m/>
    <m/>
    <m/>
    <m/>
    <s v="Duplicate"/>
    <m/>
    <m/>
    <m/>
    <s v="Overhead"/>
    <x v="1"/>
    <m/>
    <m/>
    <m/>
    <s v=" "/>
    <x v="2"/>
    <n v="37.786765000000003"/>
    <n v="-122.0061733"/>
    <s v="Contra Costa"/>
    <s v="SAN RAMON 2108"/>
    <n v="21000"/>
    <s v="SAN RAMON 210853732"/>
    <x v="1"/>
    <s v="San Ramon Valley FD/Cal Fire"/>
    <s v="Agriculture"/>
    <m/>
    <m/>
    <s v="N"/>
    <m/>
    <s v="Bollinger"/>
    <m/>
    <m/>
    <s v="N"/>
    <s v="N"/>
    <m/>
    <m/>
    <s v="2021-10-01"/>
    <m/>
    <m/>
    <n v="44470"/>
    <s v="Unverified"/>
    <s v="Equipment failure most likely caused high voltage lines to drop into vegetation."/>
    <m/>
    <m/>
    <m/>
    <m/>
    <m/>
    <m/>
    <m/>
    <m/>
    <m/>
    <m/>
    <m/>
    <m/>
    <m/>
    <m/>
    <s v="  "/>
    <s v="NORTH VALLEY"/>
    <s v="LIVERMORE 01"/>
    <s v="09:25"/>
    <n v="44469"/>
    <s v="1484009"/>
    <s v="T005409089"/>
    <s v="UNKNOWN"/>
    <s v="18724 BOLLINGER CANYON"/>
    <s v="SAN RAMON"/>
    <n v="37.775849999999998"/>
    <n v="-121.99736"/>
    <s v="M3TBKP2"/>
    <s v="PHARRIS, BRAD"/>
    <n v="14232108"/>
    <s v="20210930 13:21"/>
    <n v="9190"/>
    <m/>
    <s v="tree in primary line and pole fire"/>
    <s v="Y"/>
    <m/>
    <m/>
    <s v="37.7867650,-122.0061733,218.700000,3D"/>
    <m/>
    <m/>
    <m/>
    <s v="cal fire"/>
    <m/>
    <s v="N"/>
    <s v="Y"/>
    <m/>
    <s v="Clear"/>
    <m/>
    <s v="County Land"/>
    <m/>
    <s v="Calm"/>
    <m/>
    <s v="Vegetation"/>
    <m/>
    <s v="1 meter - &lt; 3 meters"/>
    <m/>
    <s v="Cal Fire"/>
    <m/>
    <s v="Overhead"/>
    <m/>
    <s v="N"/>
    <s v="took photos"/>
    <m/>
    <m/>
    <s v="TREE-GREW INTO LINE"/>
    <s v="CONDUCTOR, OVERHEAD"/>
    <s v="N"/>
    <s v="  "/>
    <s v="Unplanned"/>
    <s v="Mission"/>
    <s v="Livermore"/>
    <s v="014232108, SAN RAMON-2108"/>
    <s v="21-0124222"/>
    <s v="Unplanned"/>
    <s v="Clear;32-90 F"/>
    <s v="91"/>
    <s v="18564"/>
    <s v="YES"/>
    <s v="Line to Ground"/>
    <s v="Sustained"/>
    <s v="No"/>
    <s v="53732"/>
    <s v="OH"/>
    <s v="Line Recloser"/>
    <s v="1484009"/>
    <s v="Conductor, Overhead, Together"/>
    <s v="CØ &amp; GRD"/>
    <m/>
    <m/>
    <s v="BOLLINGER CANYON RD. &amp; DEERWOOD DR."/>
    <s v="18770 BOLLINGER CANYON RD. &amp; 2/N OF 18770 BOLLINGER CANYON RD."/>
    <m/>
    <s v="POLE FIRE ALSO 2/N OF 18770 BOLLINGER CANYON RD."/>
    <m/>
    <m/>
    <m/>
    <m/>
    <m/>
    <m/>
    <m/>
    <m/>
    <m/>
    <m/>
    <m/>
    <m/>
    <m/>
    <m/>
    <m/>
    <m/>
    <m/>
    <m/>
    <m/>
    <m/>
    <m/>
    <m/>
  </r>
  <r>
    <n v="1647"/>
    <s v="AGFC"/>
    <s v="3 - QC Complete"/>
    <n v="44469"/>
    <n v="44617"/>
    <s v="Other fire, not attributable to PG&amp;E assets. Shed burned and damged PG&amp;E pole. This information is preliminary."/>
    <s v="\\fxshare-nas05\quotashare-fs01\ESA\5 - Ignition Tracking\2021_Ignition_QC_Folders\20210930_nan_nan_nan_9508072033"/>
    <s v=" "/>
    <m/>
    <m/>
    <m/>
    <m/>
    <m/>
    <s v="Not In Scope"/>
    <m/>
    <m/>
    <m/>
    <m/>
    <m/>
    <m/>
    <m/>
    <m/>
    <m/>
    <m/>
    <m/>
    <m/>
    <m/>
    <m/>
    <m/>
    <m/>
    <m/>
    <m/>
    <m/>
    <m/>
    <m/>
    <m/>
    <m/>
    <m/>
    <m/>
    <m/>
    <m/>
    <m/>
    <m/>
    <m/>
    <m/>
    <m/>
    <m/>
    <m/>
    <m/>
    <m/>
    <m/>
    <m/>
    <m/>
    <m/>
    <m/>
    <m/>
    <m/>
    <m/>
    <m/>
    <m/>
    <s v=" "/>
    <x v="86"/>
    <s v="02:58:00"/>
    <m/>
    <m/>
    <s v="FAS"/>
    <s v="N"/>
    <s v="N"/>
    <m/>
    <m/>
    <m/>
    <n v="9508072033"/>
    <m/>
    <m/>
    <m/>
    <m/>
    <s v=" "/>
    <x v="0"/>
    <x v="1"/>
    <s v="N"/>
    <s v="N"/>
    <s v="N"/>
    <s v="Other fire, not attributable to PG&amp;E assets. Shed burned and damged PG&amp;E pole. This information is preliminary."/>
    <s v="Not PG&amp;E"/>
    <s v="Building"/>
    <m/>
    <m/>
    <m/>
    <s v="0.26-9.99"/>
    <s v="1/2 acre and Mill Wood storage shed"/>
    <m/>
    <m/>
    <m/>
    <m/>
    <s v="Other Fire: Non-PG&amp;E related"/>
    <m/>
    <m/>
    <m/>
    <s v="Overhead"/>
    <x v="1"/>
    <m/>
    <m/>
    <m/>
    <s v=" "/>
    <x v="2"/>
    <n v="38.042361"/>
    <n v="-120.348448"/>
    <s v="Tuolumne"/>
    <s v="CURTIS 1704"/>
    <n v="17000"/>
    <s v="CURTIS 17048140"/>
    <x v="1"/>
    <s v="Cal Fire"/>
    <s v="Conifer Forest"/>
    <m/>
    <m/>
    <m/>
    <m/>
    <m/>
    <m/>
    <m/>
    <s v="N"/>
    <s v="N"/>
    <m/>
    <m/>
    <s v="2021-10-01"/>
    <m/>
    <m/>
    <m/>
    <m/>
    <m/>
    <m/>
    <m/>
    <m/>
    <m/>
    <m/>
    <m/>
    <m/>
    <m/>
    <m/>
    <m/>
    <m/>
    <m/>
    <m/>
    <m/>
    <s v="  "/>
    <s v="SACRAMENTO"/>
    <s v="SONORA 01"/>
    <s v="02:58"/>
    <n v="44469"/>
    <m/>
    <n v="9508072033"/>
    <n v="13700"/>
    <s v="BIG HILL RD"/>
    <s v="SONORA"/>
    <n v="38.044210995370371"/>
    <n v="-120.354428"/>
    <s v="Y9TPEB9"/>
    <s v="BREAUX, PARIS"/>
    <n v="163351704"/>
    <s v="20210930 06:06"/>
    <n v="1122"/>
    <m/>
    <s v="wood shed burned damaging PGE pole SAP 101032330 &amp; xarm- existing 45' cl 6 w/ 8' fiberglass tangnt sngl phs xarm- one 4 acsr phase floating in the clear- wire appears ok- checked source side FUCOs L881 closed"/>
    <s v="Y"/>
    <n v="4"/>
    <s v="\\fxshare-nas05\quotashare-fs01\ESA\5 - Ignition Tracking\Fire_Tab_Attachment_Files"/>
    <m/>
    <n v="38.042361"/>
    <n v="-120.348448"/>
    <m/>
    <s v="Paul Karpus 209-419-4415"/>
    <m/>
    <s v="N"/>
    <s v="N"/>
    <s v="N"/>
    <s v="Clear"/>
    <m/>
    <s v="Other (Comments)"/>
    <s v="customer owned wood storage shed &amp; PGE distribution pole"/>
    <s v="Calm"/>
    <m/>
    <s v="Unknown"/>
    <m/>
    <s v="0.25 - 10 Acres"/>
    <s v="1/2 acre and Mill Wood storage shed"/>
    <s v="Cal Fire"/>
    <m/>
    <s v="Overhead"/>
    <m/>
    <s v="N"/>
    <m/>
    <m/>
    <m/>
    <m/>
    <m/>
    <m/>
    <s v="  "/>
    <m/>
    <m/>
    <m/>
    <m/>
    <m/>
    <m/>
    <m/>
    <m/>
    <m/>
    <m/>
    <m/>
    <m/>
    <m/>
    <m/>
    <m/>
    <m/>
    <m/>
    <m/>
    <m/>
    <m/>
    <m/>
    <m/>
    <m/>
    <m/>
    <m/>
    <m/>
    <m/>
    <m/>
    <m/>
    <m/>
    <m/>
    <m/>
    <m/>
    <m/>
    <m/>
    <m/>
    <m/>
    <m/>
    <m/>
    <m/>
    <m/>
    <m/>
    <m/>
    <m/>
    <m/>
    <m/>
    <m/>
  </r>
  <r>
    <n v="1717"/>
    <s v="D0CV"/>
    <s v="3 - QC Complete"/>
    <n v="44523"/>
    <n v="44617"/>
    <s v="Fault tamer failure resulted in an ignition that was limited to PG&amp;E assets. EC 122119901 created for damaged cutout to be replaced. This information is preliminary."/>
    <s v="\\fxshare-nas05\quotashare-fs01\ESA\5 - Ignition Tracking\2021_Ignition_QC_Folders\20210929_1483436_21-0123845_nan_T005408460"/>
    <s v=" "/>
    <s v="Y"/>
    <s v="D0CV"/>
    <s v="Changed outage time to match ILIS FNL Time and changed fire suppressing Agency from unknown to Self-Extinguished based on Trouble man notes"/>
    <n v="44518"/>
    <m/>
    <s v="Not In Scope"/>
    <m/>
    <m/>
    <m/>
    <s v="Physical Inspection Complete"/>
    <n v="44088"/>
    <s v="Poor Electrical Contact"/>
    <s v="Fault Tamer"/>
    <n v="119761475"/>
    <n v="44088"/>
    <m/>
    <m/>
    <m/>
    <m/>
    <m/>
    <m/>
    <m/>
    <m/>
    <m/>
    <m/>
    <m/>
    <m/>
    <m/>
    <m/>
    <m/>
    <m/>
    <m/>
    <m/>
    <m/>
    <m/>
    <m/>
    <m/>
    <m/>
    <m/>
    <m/>
    <m/>
    <m/>
    <m/>
    <m/>
    <m/>
    <s v="Y"/>
    <n v="44518"/>
    <n v="44518"/>
    <s v="KXAW"/>
    <s v="510-760-7276"/>
    <s v="He did not go out to the site as there was a crew working close by and sent them, no reported fire , Ignition was only caused blown FT fuses that where cutout and replaced."/>
    <m/>
    <s v=" "/>
    <x v="87"/>
    <s v="12:30:00"/>
    <n v="44468"/>
    <s v="12:28:00"/>
    <s v="FAS"/>
    <s v="Y"/>
    <s v="N"/>
    <n v="1483436"/>
    <s v="21-0123845"/>
    <m/>
    <s v="T005408460"/>
    <n v="122119901"/>
    <m/>
    <m/>
    <m/>
    <s v=" "/>
    <x v="0"/>
    <x v="0"/>
    <s v="N"/>
    <s v="N"/>
    <s v="N"/>
    <s v="On September 29, 2021 at 12:30 hours, a PG&amp;E Troubleman was dispatched to the OLEMA 1101 12kV Distribution Circuit in the vicinity of Sir Frances Drake Blvd and Chimney Rock Rd, Point Reyes CA, in response to failed equipment . Initial analysis indicates blown Fault Tamer Fuses caused the ignition. One customer was effected by the outage and the ensuing fire was contained to PG&amp;E assets and was self-extinguished. A PG&amp;E Crew replaced the 3 Fault Tamer Fuses on September 29, 2021."/>
    <s v="PG&amp;E"/>
    <s v="Other"/>
    <s v="Fault Tamer"/>
    <s v="D"/>
    <s v="D"/>
    <s v="Structure-PG&amp;E only"/>
    <s v="Contained to PG&amp;E Assets only"/>
    <m/>
    <m/>
    <m/>
    <m/>
    <s v="Equipment - PG&amp;E"/>
    <s v="All types of equipment / facility failure"/>
    <s v="Fault Tamer Failure"/>
    <s v="N"/>
    <s v="Overhead"/>
    <x v="0"/>
    <s v="Fault Tamer"/>
    <s v="Fault Tamer"/>
    <n v="102246578"/>
    <s v=" "/>
    <x v="0"/>
    <n v="37.996916108000001"/>
    <n v="-123.00275690469999"/>
    <s v="Marin"/>
    <s v="OLEMA 1101"/>
    <n v="12000"/>
    <s v="OLEMA 1101334"/>
    <x v="0"/>
    <s v="Self Extinguished"/>
    <s v="Herbaceous"/>
    <s v="Grass Fuel Model"/>
    <s v="Grass"/>
    <s v="N"/>
    <m/>
    <m/>
    <m/>
    <m/>
    <s v="N"/>
    <s v="N"/>
    <m/>
    <m/>
    <s v="2021-10-08"/>
    <m/>
    <m/>
    <m/>
    <m/>
    <m/>
    <m/>
    <m/>
    <m/>
    <m/>
    <m/>
    <m/>
    <m/>
    <m/>
    <m/>
    <m/>
    <m/>
    <m/>
    <m/>
    <m/>
    <s v=" "/>
    <s v="NORTH BAY"/>
    <s v="SNRAFAEL"/>
    <s v="12:30"/>
    <s v="2021/09/29 00:00:00"/>
    <s v="1483436"/>
    <s v="T005408460"/>
    <n v="26901"/>
    <s v="SF DRAKE BLVD"/>
    <m/>
    <n v="37.996929999999999"/>
    <n v="-123.00277"/>
    <s v="N2TKXAW"/>
    <m/>
    <n v="42291101"/>
    <s v="2021/09/29 12:48:06"/>
    <n v="9002"/>
    <n v="1"/>
    <s v="A:OK;X:...;R:GIVE TO TMAN ANDREWS, PWR-Y"/>
    <s v="N"/>
    <m/>
    <m/>
    <m/>
    <m/>
    <m/>
    <m/>
    <m/>
    <m/>
    <m/>
    <m/>
    <s v="Y"/>
    <m/>
    <m/>
    <m/>
    <m/>
    <m/>
    <m/>
    <m/>
    <s v="NG FAULT TAMER CUTOUTS, CREW TO REPLACE"/>
    <m/>
    <m/>
    <m/>
    <m/>
    <s v="Overhead"/>
    <m/>
    <m/>
    <m/>
    <m/>
    <m/>
    <s v="OVERHEAD"/>
    <s v="CUTOUT, FUSE HOLDER"/>
    <m/>
    <s v=" "/>
    <s v="Unplanned"/>
    <s v="North Bay"/>
    <s v="North Bay"/>
    <s v="042291101, OLEMA-1101"/>
    <s v="21-0123845"/>
    <s v="Unplanned"/>
    <s v="Clear;32-90 F"/>
    <s v="1"/>
    <s v="13"/>
    <s v="NO"/>
    <s v="Line to Ground"/>
    <s v="Sustained"/>
    <s v="No"/>
    <s v="MTR#1010330915"/>
    <s v="OH"/>
    <s v="Transformer"/>
    <s v="1483436"/>
    <m/>
    <m/>
    <m/>
    <m/>
    <s v="WELL PUMP,  LIGHTHOUSE RD., PT. REYES STATION"/>
    <m/>
    <m/>
    <m/>
    <m/>
    <m/>
    <m/>
    <m/>
    <m/>
    <m/>
    <m/>
    <m/>
    <m/>
    <m/>
    <m/>
    <m/>
    <m/>
    <m/>
    <m/>
    <m/>
    <m/>
    <m/>
    <m/>
    <m/>
    <m/>
    <m/>
  </r>
  <r>
    <n v="1711"/>
    <s v="KRJ7"/>
    <s v="3 - QC Complete"/>
    <n v="44560"/>
    <n v="44617"/>
    <s v="Other fire, not attributable to PG&amp;E assets. Customer panel burnt up and caused fuses at transformer to open. The remaining fuse was opened to isolate customer panel for customer to replace panel. The ensuing fire was reported on the HAWC report to be 0.01 acres. This information is preliminary."/>
    <s v="\\fxshare-nas05\quotashare-fs01\ESA\5 - Ignition Tracking\2021_Ignition_QC_Folders\20210929_1483473_nan_nan_T005408521"/>
    <s v=" "/>
    <m/>
    <m/>
    <m/>
    <m/>
    <m/>
    <s v="Not In Scope"/>
    <m/>
    <m/>
    <m/>
    <m/>
    <m/>
    <m/>
    <m/>
    <m/>
    <m/>
    <m/>
    <m/>
    <m/>
    <m/>
    <m/>
    <m/>
    <m/>
    <m/>
    <m/>
    <m/>
    <m/>
    <m/>
    <m/>
    <m/>
    <m/>
    <m/>
    <m/>
    <m/>
    <m/>
    <m/>
    <m/>
    <m/>
    <m/>
    <m/>
    <m/>
    <m/>
    <m/>
    <m/>
    <m/>
    <m/>
    <m/>
    <m/>
    <m/>
    <m/>
    <m/>
    <m/>
    <m/>
    <s v=" "/>
    <x v="87"/>
    <s v="13:51:00"/>
    <n v="44468"/>
    <s v="13:41:00"/>
    <s v="FAS"/>
    <s v="Y"/>
    <s v="N"/>
    <n v="1483473"/>
    <m/>
    <m/>
    <s v="T005408521, T005408516"/>
    <m/>
    <m/>
    <m/>
    <m/>
    <s v=" "/>
    <x v="0"/>
    <x v="1"/>
    <s v="N"/>
    <s v="N"/>
    <s v="N"/>
    <s v="Other fire, not attributable to PG&amp;E assets. Customer panel burnt up and caused fuses at transformer to open. The remaining fuse was opened to isolate customer panel for customer to replace panel. The ensuing fire was reported on the HAWC report to be 0.01 acres. This information is preliminary."/>
    <s v="Not PG&amp;E"/>
    <m/>
    <m/>
    <m/>
    <m/>
    <s v="&lt;0.25"/>
    <m/>
    <m/>
    <m/>
    <m/>
    <m/>
    <s v="Other Fire: Non-PG&amp;E related"/>
    <m/>
    <m/>
    <m/>
    <s v="Overhead"/>
    <x v="1"/>
    <m/>
    <m/>
    <m/>
    <s v=" "/>
    <x v="0"/>
    <n v="37.957769999999996"/>
    <n v="-120.900141"/>
    <s v="Stanislaus"/>
    <s v="VALLEY HOME 1703"/>
    <n v="17000"/>
    <m/>
    <x v="0"/>
    <m/>
    <s v="Herbaceous"/>
    <m/>
    <m/>
    <m/>
    <m/>
    <s v="Smith"/>
    <m/>
    <m/>
    <s v="Pending Data"/>
    <s v="Pending Data"/>
    <s v="Pending Data"/>
    <s v="Pending Data"/>
    <s v="2021-10-08"/>
    <m/>
    <m/>
    <m/>
    <m/>
    <m/>
    <m/>
    <m/>
    <m/>
    <m/>
    <m/>
    <m/>
    <m/>
    <m/>
    <m/>
    <m/>
    <m/>
    <m/>
    <m/>
    <m/>
    <s v="  "/>
    <s v="EAST BAY"/>
    <m/>
    <s v="13:51"/>
    <n v="44468"/>
    <s v="1483473"/>
    <s v="T005408521"/>
    <m/>
    <m/>
    <m/>
    <m/>
    <m/>
    <s v="Y7TSJCC"/>
    <m/>
    <n v="162981703"/>
    <s v="2021/09/29 15:40:42"/>
    <n v="9221"/>
    <m/>
    <s v="AXS-DOGS AND GATE COMBO #2800 XSTR- PWR-I CUST STATEDTHAT THERE WAS A EXPOSION AT THE AT THE TRANSFOMER AND STARTED A SMALL FIRE  IN GRASS. NOW THE TRANSFORMER IS MAKING A CLICKNG NOISE AND IS SMOKING"/>
    <s v="N"/>
    <m/>
    <m/>
    <m/>
    <m/>
    <m/>
    <m/>
    <m/>
    <m/>
    <m/>
    <m/>
    <s v="Y"/>
    <m/>
    <m/>
    <m/>
    <m/>
    <m/>
    <m/>
    <m/>
    <m/>
    <m/>
    <m/>
    <m/>
    <m/>
    <m/>
    <m/>
    <m/>
    <m/>
    <m/>
    <m/>
    <s v="OVERHEAD"/>
    <s v="OTHER"/>
    <m/>
    <s v="  "/>
    <m/>
    <m/>
    <m/>
    <m/>
    <m/>
    <m/>
    <m/>
    <m/>
    <m/>
    <m/>
    <m/>
    <m/>
    <m/>
    <m/>
    <m/>
    <m/>
    <m/>
    <m/>
    <m/>
    <m/>
    <m/>
    <m/>
    <m/>
    <m/>
    <m/>
    <m/>
    <m/>
    <m/>
    <m/>
    <m/>
    <m/>
    <m/>
    <m/>
    <m/>
    <m/>
    <m/>
    <m/>
    <m/>
    <m/>
    <m/>
    <m/>
    <m/>
    <m/>
    <m/>
    <m/>
    <m/>
    <m/>
  </r>
  <r>
    <n v="1651"/>
    <s v="TLAL"/>
    <s v="3 - QC Complete"/>
    <n v="44533"/>
    <n v="44617"/>
    <s v="Initial EIR: EI210929A - Anderson - Property Damage - Summary: On September 29, 2021 at approximately 1530 hours a fire started inside a residence near Happy Valley Road and Olinda Road in Anderson. The residence is serviced by the Jessup 1102 12kV overhead primary circuit. The fire is anticipated to result in over $50,000 in property damage and the property owner is alleging PG&amp;E is attributable for the fire. This incident is being reported under the property damage criterion. This information is preliminary. "/>
    <s v="\\fxshare-nas05\quotashare-fs01\ESA\5 - Ignition Tracking\2021_Ignition_QC_Folders\20210929_1483389_nan_nan_T005408404"/>
    <s v=" "/>
    <s v="Y"/>
    <s v="TLAL"/>
    <s v="CPUC Reportable Ignition, Attributable to PG&amp;E Assets, Suspected Initiating Event, Ignition Source Updated"/>
    <n v="44533"/>
    <m/>
    <s v="Not In Scope"/>
    <m/>
    <m/>
    <m/>
    <m/>
    <m/>
    <m/>
    <m/>
    <m/>
    <m/>
    <m/>
    <m/>
    <m/>
    <m/>
    <m/>
    <m/>
    <m/>
    <m/>
    <m/>
    <m/>
    <m/>
    <m/>
    <m/>
    <m/>
    <m/>
    <m/>
    <m/>
    <m/>
    <m/>
    <m/>
    <m/>
    <m/>
    <m/>
    <s v="Y"/>
    <n v="44489"/>
    <m/>
    <s v="Cal Fire"/>
    <s v="On-line Site"/>
    <s v="Public Records Request: R002360-102021 (Rqtd by TLAL on 10/20/21)"/>
    <m/>
    <m/>
    <m/>
    <m/>
    <s v="KAW8"/>
    <s v="Kenneth Waller, (530) 228-6312"/>
    <m/>
    <m/>
    <s v=" "/>
    <x v="87"/>
    <s v="11:19:00"/>
    <n v="44468"/>
    <s v="11:11:00"/>
    <s v="FAS"/>
    <s v="N"/>
    <s v="N"/>
    <n v="1483389"/>
    <m/>
    <m/>
    <s v="T005408404, 0932702678"/>
    <m/>
    <n v="120664835"/>
    <s v="EI210929A"/>
    <s v="PG&amp;E_1651_Ignition_20210929_1.jpg"/>
    <s v=" "/>
    <x v="0"/>
    <x v="1"/>
    <s v="Y"/>
    <s v="Y"/>
    <s v="N"/>
    <s v="[EI210929A – 20-Day Report Summarized] On September 29, 2021 at 1110 hours, the PG&amp;E customer service center received a call from a customer at 5304 Happy Valley Road in Anderson, Shasta County (“Incident Location”). The Incident Location is fed from the Jessup 1102 12kV Overhead Distribution Circuit. The customer said they were having voltage issues and that they were supposed to have an appointment for PG&amp;E to replace equipment but that nothing had happened. The appointment they referred to was originally scheduled to be completed by July 9, 2021, but had been moved out due to permitting. PG&amp;E dispatched a troubleman (“Troubleman #1”) at 1120 hours on September 29, 2021. Troubleman #1 received a text message directly from the customer a short time later and called them. They said they could smell “burned rubber” and Troubleman #1 advised them to turn the power off to the room with the smell. They replied that they did turn the power off to that room. Troubleman #1 recalled that we have responded to voltage complaints at this residence multiple times and that each time PG&amp;E found no issues with PG&amp;E equipment. Troubleman #1 offered to respond to the location though the customer declined. One of the previous events where PG&amp;E responded to the Incident Location occurred on March 4, 2021. On March 4, Troubleman #1 assisted in measuring the voltage drop from the transformer to the SmartMeter at the Incident Location. Based on readings taken at the transformer and the SmartMeter, there was an eight volt drop across the conductor. This change in voltage is larger than PG&amp;E’s internal guideline, so a PG&amp;E estimating engineer reviewed the SmartMeter data. The SmartMeter data showed that the voltage delivered met requirements, and the engineer created a tag to replace the service drop on March 19, 2021 to mitigate the higher than desired voltage drop. The engineer told the customer that the symptoms they described were consistent with a damaged neutral on the customer side of the SmartMeter and that the customer should contact a qualified electrician. Troubleman #1 found no issues with the neutral conductor up to the SmartMeter during the testing on March 4, 2021. On September 29, 2021, after the phone call with the customer, Troubleman #1 contacted the estimating engineer and PG&amp;E’s planning and scheduling department to determine why the work had not yet been completed. Having escalated the issue, Troubleman #1 attempted to call the customer back twice but the customer did not answer. Troubleman #1 left a message and closed the tag. At 1455 hours, the customer called Troubleman #1 directly and said that their house was on fire. Troubleman #1 told them to call 911 and they stated that the fire department was already there. Troubleman #1 called their supervisor, who dispatched another troubleman (“Troubleman #2”) to the Incident Location. Troubleman #2 arrived at 1600 hours and observed smoke coming out of the house. The Happy Valley Fire Protection District and a PG&amp;E Public Safety Specialist were already on site. Troubleman #2 tested the voltage at the SmartMeter and observed that it measured 240V as expected. Troubleman #2 also observed that the conductor leading to the SmartMeter panel looked good. Troubleman #2 cut open the service drop to disconnect power to the house and took the SmartMeter into evidence. PG&amp;E plans to collect the existing service drop into evidence when it is removed as part of the replacement work. PG&amp;E is continuing its investigation into this incident. This information is preliminary, and all the times, customer numbers and measurements mentioned in this report are approximate. PG&amp;E is fully cooperating and communicating with external agencies as required."/>
    <s v="Not PG&amp;E"/>
    <s v="Building"/>
    <m/>
    <s v="D"/>
    <s v="D"/>
    <s v="Structure-only"/>
    <m/>
    <m/>
    <m/>
    <m/>
    <m/>
    <s v="Other Fire: Non-PG&amp;E related"/>
    <m/>
    <m/>
    <m/>
    <s v="Overhead"/>
    <x v="3"/>
    <m/>
    <m/>
    <n v="42276161"/>
    <s v=" "/>
    <x v="0"/>
    <n v="40.440998"/>
    <n v="-122.408942"/>
    <s v="Shasta"/>
    <s v="JESSUP 1102"/>
    <n v="12000"/>
    <s v="JESSUP 11021550"/>
    <x v="1"/>
    <s v="Cal Fire Redding"/>
    <s v="Urban"/>
    <s v="Grass Fuel Model"/>
    <m/>
    <s v="Y"/>
    <s v="Creek 2018 &amp; Laverne 2017"/>
    <m/>
    <m/>
    <m/>
    <s v="N"/>
    <s v="N"/>
    <m/>
    <m/>
    <s v="2021-10-01"/>
    <m/>
    <m/>
    <m/>
    <m/>
    <m/>
    <m/>
    <m/>
    <m/>
    <m/>
    <m/>
    <m/>
    <m/>
    <m/>
    <m/>
    <m/>
    <m/>
    <m/>
    <m/>
    <m/>
    <s v="  "/>
    <s v="SONOMA"/>
    <m/>
    <s v="11:19"/>
    <n v="44468"/>
    <s v="1483389"/>
    <s v="T005408404"/>
    <m/>
    <m/>
    <m/>
    <m/>
    <m/>
    <s v="V8TKAW8"/>
    <m/>
    <n v="103441102"/>
    <s v="2021/09/29 13:27:07"/>
    <n v="9320"/>
    <n v="1"/>
    <s v="AXS-DOGS XSTR- PWR-Y CUSTOMER HAVING VOLTAGES ISSUES/ ADV WAS SUPPOSE TO HAVE AN APPT TO REPLACE TRANSFRMER BUT NOTHING HAS HAPP ENED/"/>
    <s v="N"/>
    <m/>
    <m/>
    <m/>
    <m/>
    <m/>
    <m/>
    <m/>
    <m/>
    <m/>
    <m/>
    <s v="Y"/>
    <m/>
    <m/>
    <m/>
    <m/>
    <m/>
    <m/>
    <m/>
    <m/>
    <m/>
    <m/>
    <m/>
    <m/>
    <m/>
    <m/>
    <m/>
    <m/>
    <m/>
    <m/>
    <m/>
    <m/>
    <m/>
    <s v="  "/>
    <m/>
    <m/>
    <m/>
    <m/>
    <m/>
    <m/>
    <m/>
    <m/>
    <m/>
    <m/>
    <m/>
    <m/>
    <m/>
    <m/>
    <m/>
    <m/>
    <m/>
    <m/>
    <m/>
    <m/>
    <m/>
    <m/>
    <m/>
    <m/>
    <m/>
    <m/>
    <m/>
    <m/>
    <m/>
    <m/>
    <m/>
    <m/>
    <m/>
    <m/>
    <m/>
    <m/>
    <m/>
    <m/>
    <m/>
    <m/>
    <m/>
    <m/>
    <m/>
    <m/>
    <m/>
    <m/>
    <m/>
  </r>
  <r>
    <n v="1646"/>
    <s v="CFMD"/>
    <s v="3 - QC Complete"/>
    <n v="44490"/>
    <n v="44617"/>
    <s v="Fire cracker on neutral to ground connection on high voltage side of transformer was glowing and arcing. Fire was limited to PG&amp;E assets. Photos are in SAP database. This information is preliminary."/>
    <s v="\\fxshare-nas05\quotashare-fs01\ESA\5 - Ignition Tracking\2021_Ignition_QC_Folders\20210929_nan_nan_nan_T005408223"/>
    <s v=" "/>
    <m/>
    <s v="CFMD"/>
    <s v="Outage time updaated, added SAP notification#, Asset number"/>
    <n v="44490"/>
    <m/>
    <s v="Not In Scope"/>
    <m/>
    <m/>
    <m/>
    <m/>
    <m/>
    <m/>
    <m/>
    <m/>
    <m/>
    <m/>
    <m/>
    <m/>
    <m/>
    <m/>
    <m/>
    <m/>
    <m/>
    <m/>
    <m/>
    <m/>
    <m/>
    <m/>
    <m/>
    <m/>
    <m/>
    <m/>
    <m/>
    <m/>
    <m/>
    <m/>
    <m/>
    <m/>
    <m/>
    <m/>
    <m/>
    <m/>
    <m/>
    <m/>
    <m/>
    <s v="Y"/>
    <n v="44489"/>
    <n v="44489"/>
    <s v="JXVE"/>
    <s v="Jaime Valenzuela, 831-682-1682"/>
    <m/>
    <m/>
    <s v=" "/>
    <x v="87"/>
    <s v="08:53:00"/>
    <n v="44468"/>
    <s v="08:52:00"/>
    <s v="FAS"/>
    <s v="Y"/>
    <s v="N"/>
    <n v="1483217"/>
    <m/>
    <m/>
    <s v="T005408223"/>
    <n v="122118174"/>
    <m/>
    <m/>
    <m/>
    <s v=" "/>
    <x v="0"/>
    <x v="0"/>
    <s v="N"/>
    <s v="N"/>
    <s v="N"/>
    <s v="On September 29th, 2021 at approximately 0853 hours, a PG&amp;E troubleman was dispatched to the Del Monte 2102, 21kV distribution circuit on Hannon Avenue in Monterey in the Central Coast Division for a customer report of arcing and flashing equipment. The troubleman arrived on the scene and he observed a fire cracker connector on neutral to ground connection on high voltage side of transformer that appeared arced and burnt around the plastic. There was no active fire and no outage occurred. The flash/arc  burn damage was limited to PG&amp;E assets.  Priority B corrective tag #122118174 was created to replace the connector. The cause of this ignition is undetermined.  This incident occurred in a Non-HFTD with clear weather and calm wind conditions. This information is preliminary."/>
    <s v="PG&amp;E"/>
    <s v="Other"/>
    <s v="Connector"/>
    <s v="D"/>
    <s v="D"/>
    <s v="Structure-PG&amp;E only"/>
    <s v="Connector Burnt only"/>
    <m/>
    <m/>
    <m/>
    <m/>
    <s v="Equipment - PG&amp;E"/>
    <s v="All types of equipment / facility failure"/>
    <s v="Splice/Clamp/Connector"/>
    <s v="N"/>
    <s v="Overhead"/>
    <x v="0"/>
    <s v="Splice/Clamp/Connector"/>
    <s v="Connector"/>
    <n v="101750634"/>
    <s v=" "/>
    <x v="0"/>
    <n v="36.602020000000003"/>
    <n v="-121.85993999999999"/>
    <s v="Monterey"/>
    <s v="DEL MONTE 2102"/>
    <n v="21000"/>
    <s v="DEL MONTE 2102CB"/>
    <x v="0"/>
    <s v="Unknown"/>
    <s v="Urban"/>
    <m/>
    <m/>
    <s v="N"/>
    <m/>
    <m/>
    <m/>
    <m/>
    <s v="N"/>
    <s v="N"/>
    <m/>
    <m/>
    <s v="2021-10-01"/>
    <m/>
    <m/>
    <m/>
    <m/>
    <m/>
    <m/>
    <m/>
    <m/>
    <m/>
    <m/>
    <m/>
    <m/>
    <m/>
    <m/>
    <m/>
    <m/>
    <m/>
    <m/>
    <m/>
    <s v="  "/>
    <s v="FRESNO"/>
    <s v="MONTEREY 01"/>
    <m/>
    <n v="44489"/>
    <n v="1483217"/>
    <s v="T005408223"/>
    <s v="340"/>
    <s v="HANNON AVE"/>
    <s v="MONTEREY"/>
    <n v="36.602020000000003"/>
    <n v="-121.85993999999999"/>
    <s v="JXVE"/>
    <s v="VALENZUELA, JAIME"/>
    <n v="182222102"/>
    <m/>
    <n v="9320"/>
    <m/>
    <s v="Field Remarks: CUSTOMER STATES FIRE CRACKER ON NEUTRAL TO GROUND CONNECTION ON HIGH VOLTAGE SIDE OF TRANSFORMER WAS GLOWING AND ARCING.  CREATED WORK ORDER FOR CREW TO REPLACE FIRE CRACKER.  NO OUTAGE.; Dispatcher Remarks: nan; Office Remarks: ~LAT:LONG 36.60202:-121.85994~ "/>
    <m/>
    <m/>
    <m/>
    <m/>
    <m/>
    <m/>
    <m/>
    <m/>
    <m/>
    <m/>
    <m/>
    <m/>
    <m/>
    <m/>
    <m/>
    <m/>
    <m/>
    <m/>
    <m/>
    <m/>
    <m/>
    <m/>
    <m/>
    <m/>
    <m/>
    <m/>
    <m/>
    <m/>
    <m/>
    <m/>
    <m/>
    <m/>
    <m/>
    <s v="  "/>
    <m/>
    <m/>
    <m/>
    <m/>
    <m/>
    <m/>
    <m/>
    <m/>
    <m/>
    <m/>
    <m/>
    <m/>
    <m/>
    <m/>
    <m/>
    <m/>
    <m/>
    <m/>
    <m/>
    <m/>
    <m/>
    <m/>
    <m/>
    <m/>
    <m/>
    <m/>
    <m/>
    <m/>
    <m/>
    <m/>
    <m/>
    <m/>
    <m/>
    <m/>
    <m/>
    <m/>
    <m/>
    <m/>
    <m/>
    <m/>
    <m/>
    <m/>
    <m/>
    <m/>
    <m/>
    <m/>
    <m/>
  </r>
  <r>
    <n v="1639"/>
    <s v="AGFC"/>
    <s v="3 - QC Complete"/>
    <n v="44469"/>
    <n v="44617"/>
    <s v="Other fire, not attributable to PG&amp;E assets. FAS notes say this was a pot grow house. This information is preliminary."/>
    <s v="\\fxshare-nas05\quotashare-fs01\ESA\5 - Ignition Tracking\2021_Ignition_QC_Folders\20210929_nan_nan_nan_4357291819"/>
    <s v=" "/>
    <m/>
    <m/>
    <m/>
    <m/>
    <m/>
    <s v="Not In Scope"/>
    <m/>
    <m/>
    <m/>
    <m/>
    <m/>
    <m/>
    <m/>
    <m/>
    <m/>
    <m/>
    <m/>
    <m/>
    <m/>
    <m/>
    <m/>
    <m/>
    <m/>
    <m/>
    <m/>
    <m/>
    <m/>
    <m/>
    <m/>
    <m/>
    <m/>
    <m/>
    <m/>
    <m/>
    <m/>
    <m/>
    <m/>
    <m/>
    <m/>
    <m/>
    <m/>
    <m/>
    <m/>
    <m/>
    <m/>
    <m/>
    <m/>
    <m/>
    <m/>
    <m/>
    <m/>
    <m/>
    <s v=" "/>
    <x v="87"/>
    <s v="20:41:00"/>
    <m/>
    <m/>
    <s v="FAS"/>
    <s v="N"/>
    <s v="N"/>
    <m/>
    <m/>
    <m/>
    <n v="4357291819"/>
    <m/>
    <m/>
    <m/>
    <m/>
    <s v=" "/>
    <x v="0"/>
    <x v="1"/>
    <s v="N"/>
    <s v="N"/>
    <s v="N"/>
    <s v="Other fire, not attributable to PG&amp;E assets. FAS notes say this was a pot grow house. This information is preliminary."/>
    <s v="Not PG&amp;E"/>
    <s v="Building"/>
    <m/>
    <m/>
    <m/>
    <s v="Structure-only"/>
    <m/>
    <m/>
    <m/>
    <m/>
    <m/>
    <s v="Other Fire: Non-PG&amp;E related"/>
    <m/>
    <m/>
    <m/>
    <s v="Subsurface"/>
    <x v="1"/>
    <m/>
    <m/>
    <m/>
    <s v=" "/>
    <x v="0"/>
    <n v="38.346870000000003"/>
    <n v="-121.98149669999999"/>
    <s v="Solano"/>
    <s v="VACAVILLE 1107"/>
    <n v="12000"/>
    <m/>
    <x v="0"/>
    <s v="Vacaville FD"/>
    <s v="Urban"/>
    <m/>
    <m/>
    <m/>
    <m/>
    <m/>
    <m/>
    <m/>
    <s v="N"/>
    <s v="N"/>
    <m/>
    <m/>
    <s v="2021-10-01"/>
    <m/>
    <m/>
    <m/>
    <m/>
    <m/>
    <m/>
    <m/>
    <m/>
    <m/>
    <m/>
    <m/>
    <m/>
    <m/>
    <m/>
    <m/>
    <m/>
    <m/>
    <m/>
    <m/>
    <s v="  "/>
    <s v="KERN"/>
    <s v="VACAVILLE 01"/>
    <s v="20:41"/>
    <n v="44468"/>
    <m/>
    <s v="4357291819"/>
    <n v="279"/>
    <s v="SPINDRIFT WAY"/>
    <s v="VACAVILLE"/>
    <n v="38.347345995370368"/>
    <n v="-121.9817"/>
    <s v="S4TJJV0"/>
    <s v="VIALE, JASON"/>
    <n v="63601107"/>
    <s v="20210929 21:24"/>
    <n v="1121"/>
    <m/>
    <s v="BOOTED METER. NOT SURE WHAT SOURCE OF ORIGIN WAS. FIREFIGHTER STATES IT IS A POT GROW"/>
    <s v="Y"/>
    <m/>
    <m/>
    <s v="38.3468700,-121.9814967,22.400000,3D"/>
    <m/>
    <m/>
    <m/>
    <s v="VACAVILLE F.D."/>
    <m/>
    <s v="N"/>
    <s v="Y"/>
    <s v="Y"/>
    <s v="Clear"/>
    <m/>
    <s v="Customer-Owned Structure/Equipment"/>
    <m/>
    <s v="Calm"/>
    <m/>
    <s v="Unknown"/>
    <m/>
    <s v="Structure Only"/>
    <m/>
    <s v="Fire Dept"/>
    <m/>
    <s v="Subsurface"/>
    <m/>
    <s v="N"/>
    <s v="F.D. STATES IS POT GROW"/>
    <m/>
    <m/>
    <m/>
    <m/>
    <m/>
    <s v="  "/>
    <m/>
    <m/>
    <m/>
    <m/>
    <m/>
    <m/>
    <m/>
    <m/>
    <m/>
    <m/>
    <m/>
    <m/>
    <m/>
    <m/>
    <m/>
    <m/>
    <m/>
    <m/>
    <m/>
    <m/>
    <m/>
    <m/>
    <m/>
    <m/>
    <m/>
    <m/>
    <m/>
    <m/>
    <m/>
    <m/>
    <m/>
    <m/>
    <m/>
    <m/>
    <m/>
    <m/>
    <m/>
    <m/>
    <m/>
    <m/>
    <m/>
    <m/>
    <m/>
    <m/>
    <m/>
    <m/>
    <m/>
  </r>
  <r>
    <n v="1638"/>
    <s v="DJPK"/>
    <s v="3 - QC Complete"/>
    <n v="44553"/>
    <n v="44617"/>
    <s v="Responding troubleman found CAP bank C5572 had two blown fuses with PG&amp;E assets of fire with sparks falling to ground. Cause of the equipment failure is unknown at this time. The ensuing fire was limited to PG&amp;E assets. This information is preliminary."/>
    <s v="\\fxshare-nas05\quotashare-fs01\ESA\5 - Ignition Tracking\2021_Ignition_QC_Folders\20210929_nan_nan_nan_T005408745"/>
    <s v=" "/>
    <s v="Y"/>
    <s v="DJPK"/>
    <s v="Updated Outage Date; Updated Outage Time; Updated OIS#; Updated ILIS#; Updated Notification #; Updated Fire Lat/Long"/>
    <n v="44553"/>
    <m/>
    <s v="Not In Scope"/>
    <m/>
    <m/>
    <m/>
    <m/>
    <m/>
    <m/>
    <m/>
    <m/>
    <m/>
    <m/>
    <m/>
    <m/>
    <m/>
    <m/>
    <m/>
    <m/>
    <m/>
    <m/>
    <m/>
    <m/>
    <m/>
    <m/>
    <m/>
    <m/>
    <m/>
    <m/>
    <m/>
    <m/>
    <m/>
    <m/>
    <m/>
    <m/>
    <m/>
    <s v="N"/>
    <m/>
    <m/>
    <m/>
    <m/>
    <m/>
    <s v="Y"/>
    <n v="44544"/>
    <n v="44552"/>
    <s v="D3PJ"/>
    <s v="Daved Perez, (661) 473-9071"/>
    <s v="Spoke to T-man, David Perez.  He confirmed fire involving capacitor C5572.  Believes equipment failure was the cause.  Also stated that he observed smoldering at the base of the pole where the equipment ground was located.  Pole located in dirt at edge of orchard.  Fire did not spread from pole.  Pole ok.  Capacitior requires repair/replacement.  "/>
    <m/>
    <s v=" "/>
    <x v="87"/>
    <s v="19:39:00"/>
    <n v="44468"/>
    <s v="20:00:00"/>
    <s v="FAS"/>
    <s v="N"/>
    <s v="N"/>
    <n v="1483746"/>
    <s v="21-0124064"/>
    <m/>
    <s v="T005408745"/>
    <n v="122123730"/>
    <m/>
    <m/>
    <m/>
    <s v=" "/>
    <x v="0"/>
    <x v="0"/>
    <s v="N"/>
    <s v="N"/>
    <s v="N"/>
    <s v="On September 29, 2021, at 20:00 hours, a PG&amp;E Troubleman was dispatched to the Charca 1103 12kV Distribution Circuit in the vicinity of Beech Avenue and Highway 46, Wasco, in response to a pole fire.  Upon arrival at the scene the Troubleman found capacitor C5572 on fire.  The Troubleman further observed smoldering at the base of the pole (SAP ID 103368095).  After the section of circuit was de-energized the fire was extinguished by the Kern County Fire Department.  Initial analysis indicates that equipment failure caused the fire.  Replacement/repair of the damaged capacitor is pending.  "/>
    <s v="PG&amp;E"/>
    <s v="Other"/>
    <s v="Capacitor bank"/>
    <s v="D"/>
    <s v="D"/>
    <s v="Structure-PG&amp;E only"/>
    <m/>
    <m/>
    <m/>
    <m/>
    <m/>
    <s v="Equipment - PG&amp;E"/>
    <s v="All types of equipment / facility failure"/>
    <s v="Capacitor bank failure"/>
    <s v="Y"/>
    <s v="Overhead"/>
    <x v="0"/>
    <s v="Capacitor Bank"/>
    <s v="Capacitor Bank"/>
    <n v="43212496"/>
    <s v=" "/>
    <x v="0"/>
    <n v="35.587104799999999"/>
    <n v="-119.25935320000001"/>
    <s v="Kern"/>
    <s v="CHARCA 1103"/>
    <n v="12000"/>
    <s v="CHARCA 11033213"/>
    <x v="0"/>
    <s v="Kern County FD"/>
    <s v="Agriculture"/>
    <s v="Fire-resistive fuel bed"/>
    <s v="Dirt"/>
    <s v="N"/>
    <m/>
    <m/>
    <m/>
    <m/>
    <s v="N"/>
    <s v="N"/>
    <m/>
    <m/>
    <s v="2021-10-01"/>
    <m/>
    <m/>
    <m/>
    <m/>
    <m/>
    <m/>
    <m/>
    <m/>
    <m/>
    <m/>
    <m/>
    <m/>
    <m/>
    <m/>
    <m/>
    <m/>
    <m/>
    <m/>
    <m/>
    <s v="  "/>
    <s v="SAN JOSE"/>
    <s v="WASCO 02"/>
    <s v="19:39"/>
    <n v="44468"/>
    <m/>
    <s v="T005408745"/>
    <s v="UNKNOWN"/>
    <s v="BEACH AVE."/>
    <s v="WASCO"/>
    <m/>
    <m/>
    <s v="K1TD3PJ"/>
    <s v="PEREZ, DAVID"/>
    <m/>
    <s v="20210929 20:53"/>
    <n v="9111"/>
    <m/>
    <s v="Responded to pole fire and found C5572 with 2 blown fuses and equipment on fire and flames and sparks coming from ground near pole.  I contacted DO and asked to de-energize so I could remove top side jumpers and assiste Fire dept in putting the fire out. after putting out fire the DO re-energized and I called the gas company to have them inspect there high pressure line near the pole for damage as ground was had excessive heat and sand turned to glass from arcing. I took photos with IPad and completed other forms. "/>
    <s v="Y"/>
    <m/>
    <m/>
    <s v="35.58710479120291,-119.25932205494723,118.09624121905793,"/>
    <m/>
    <m/>
    <m/>
    <n v="911"/>
    <m/>
    <s v="N"/>
    <s v="Y"/>
    <m/>
    <s v="Clear"/>
    <m/>
    <s v="PGE&amp;E-Owned Structure/Equipment"/>
    <m/>
    <s v="Calm"/>
    <m/>
    <s v="PG&amp;E Equipment"/>
    <m/>
    <s v="Structure Only"/>
    <m/>
    <s v="Fire Dept"/>
    <s v="Fire dept and Tman"/>
    <s v="Overhead"/>
    <m/>
    <s v="N"/>
    <m/>
    <m/>
    <m/>
    <s v="FIRE, POLE"/>
    <s v="CAPACITOR"/>
    <s v="N"/>
    <s v="  "/>
    <m/>
    <m/>
    <m/>
    <m/>
    <m/>
    <m/>
    <m/>
    <m/>
    <m/>
    <m/>
    <m/>
    <m/>
    <m/>
    <m/>
    <m/>
    <m/>
    <m/>
    <m/>
    <m/>
    <m/>
    <m/>
    <m/>
    <m/>
    <m/>
    <m/>
    <m/>
    <m/>
    <m/>
    <m/>
    <m/>
    <m/>
    <m/>
    <m/>
    <m/>
    <m/>
    <m/>
    <m/>
    <m/>
    <m/>
    <m/>
    <m/>
    <m/>
    <m/>
    <m/>
    <m/>
    <m/>
    <m/>
  </r>
  <r>
    <n v="1637"/>
    <s v="P4K5"/>
    <s v="3 - QC Complete"/>
    <n v="44475"/>
    <n v="44617"/>
    <s v="Reports of a tree that fell into overhead primary circuit. The ensuing fire was 3 meters - 0.25 acre in size. This was not in or near a burn scar. This information is preliminary."/>
    <s v="\\fxshare-nas05\quotashare-fs01\ESA\5 - Ignition Tracking\2021_Ignition_QC_Folders\20210929_1483728_21-0124058_nan_T005408728"/>
    <s v=" "/>
    <m/>
    <s v="P4K5"/>
    <s v="Adjusted the outage time to reflect the records, Changed the fire lat and long and made changes to the HFTD column"/>
    <n v="44475"/>
    <m/>
    <s v="Not In Scope"/>
    <s v="Not Required"/>
    <m/>
    <s v="Not Required"/>
    <s v="Not Required"/>
    <m/>
    <m/>
    <m/>
    <m/>
    <m/>
    <m/>
    <m/>
    <s v="Not Required"/>
    <m/>
    <m/>
    <m/>
    <m/>
    <m/>
    <m/>
    <m/>
    <m/>
    <m/>
    <m/>
    <m/>
    <m/>
    <m/>
    <m/>
    <m/>
    <m/>
    <m/>
    <m/>
    <m/>
    <m/>
    <m/>
    <m/>
    <m/>
    <m/>
    <m/>
    <m/>
    <m/>
    <m/>
    <m/>
    <m/>
    <m/>
    <m/>
    <m/>
    <m/>
    <s v=" "/>
    <x v="87"/>
    <s v="19:01:00"/>
    <n v="44468"/>
    <s v="18:55:00"/>
    <s v="FAS"/>
    <s v="N"/>
    <s v="N"/>
    <n v="1483728"/>
    <s v="21-0124058"/>
    <m/>
    <s v="T005408728, T005408729"/>
    <s v="122123805, 122123783"/>
    <m/>
    <m/>
    <s v="No Photos"/>
    <s v=" "/>
    <x v="1"/>
    <x v="0"/>
    <s v="Y"/>
    <s v="Y"/>
    <s v="N"/>
    <s v="On Sept 29th, 2021 at 1901 hours, a PG&amp;E Troubleman was dispatched to the Cottonwood 1101 12kV Distribution Circuit near Evergreen road in response to a fire. Initial analysis indicates tree branch falling on primary conductor caused the ignition. The ensuing fire was &lt; 0.25 acres in size and the fire was suppressed by Cal Fire. PG&amp;E Troubleman repaired the conductor. This is preliminary. "/>
    <s v="PG&amp;E"/>
    <s v="Vegetation"/>
    <m/>
    <s v="D"/>
    <s v="D"/>
    <s v="&lt;0.25"/>
    <m/>
    <m/>
    <m/>
    <m/>
    <m/>
    <s v="Vegetation"/>
    <s v="Contact from object"/>
    <s v="Veg. contact"/>
    <s v="Y"/>
    <s v="Overhead"/>
    <x v="0"/>
    <s v="Conductor - Primary"/>
    <s v="Conductor"/>
    <n v="101509286"/>
    <s v=" "/>
    <x v="0"/>
    <n v="40.363100000000003"/>
    <n v="-122.34099999999999"/>
    <s v="Tehama"/>
    <s v="COTTONWOOD 1101"/>
    <n v="12000"/>
    <s v="COTTONWOOD 110131500"/>
    <x v="0"/>
    <s v="Cal Fire"/>
    <s v="Agriculture"/>
    <s v="Grass Fuel Model"/>
    <m/>
    <s v="N"/>
    <m/>
    <m/>
    <n v="246"/>
    <s v="R3"/>
    <s v="N"/>
    <s v="N"/>
    <m/>
    <m/>
    <s v="2021-10-01"/>
    <n v="40.363296300000002"/>
    <n v="-122.3406358"/>
    <n v="44469"/>
    <s v="BranchFail"/>
    <s v="Mature Valley oak, had limb fail, upper portion of canopy. Attachment below failure, showed strong attachment. Limb failed due to current drought conditions (sudden oak limb drop)limb started small 15 by 8vegetation fire."/>
    <s v="OAKV"/>
    <n v="75"/>
    <n v="47"/>
    <n v="15"/>
    <s v="None"/>
    <s v="None"/>
    <s v="N"/>
    <n v="1"/>
    <m/>
    <s v="Valley"/>
    <s v="D"/>
    <s v="CrossArm"/>
    <s v="BareWire"/>
    <n v="1"/>
    <s v=" "/>
    <s v="EAST BAY"/>
    <s v="REDDING 03"/>
    <s v="19:01"/>
    <s v="09/29/2021"/>
    <s v="1483728"/>
    <s v="T005408728"/>
    <n v="18700"/>
    <s v="EVERGREEN RD"/>
    <s v="COTTONWOOD"/>
    <n v="40.369720000000001"/>
    <n v="-122.34424"/>
    <s v="S2TAMRI"/>
    <s v="RAPADAS, ANTHONY"/>
    <n v="102931101"/>
    <s v="20210929 21:34"/>
    <n v="9002"/>
    <n v="1"/>
    <s v="TREE BRANCH FELL ONTO PRIMARY... TAG CREATED TO REPAIR"/>
    <s v="Y"/>
    <m/>
    <m/>
    <s v="40.3652700,-122.3459833,129.800000,3D"/>
    <m/>
    <m/>
    <m/>
    <s v="CAL FIRE"/>
    <m/>
    <s v="N"/>
    <s v="Y"/>
    <m/>
    <s v="Clear"/>
    <m/>
    <s v="Private Land"/>
    <m/>
    <s v="Calm"/>
    <m/>
    <s v="Vegetation"/>
    <m/>
    <s v="3 meters - 0.25 Acres"/>
    <m/>
    <s v="Cal Fire"/>
    <m/>
    <s v="Overhead"/>
    <m/>
    <s v="N"/>
    <m/>
    <m/>
    <m/>
    <s v="TREE-BRANCH FELL INTO LINE"/>
    <s v="CONDUCTOR, OVERHEAD"/>
    <s v="N"/>
    <s v=" "/>
    <s v="Unplanned"/>
    <s v="North Valley"/>
    <s v="Red Bluff"/>
    <s v="102931101, COTTONWOOD-1101"/>
    <s v="21-0124058"/>
    <s v="Unplanned"/>
    <s v="Clear;32-90 F"/>
    <s v="583"/>
    <s v="68023"/>
    <s v="NO"/>
    <s v="Line to Line"/>
    <s v="Sustained"/>
    <s v="No"/>
    <s v="31500"/>
    <s v="OH"/>
    <s v="Line Recloser"/>
    <s v="1483728"/>
    <s v="Conductor, Overhead, Broken, wire on ground"/>
    <s v="A &amp; B"/>
    <m/>
    <m/>
    <s v="SS/O COTTONWOOD CR @ 18630 EVERGREEN RD     SW/O COTTONWOOD"/>
    <s v="2 POLES W/ OF &amp; 1 POLE N/ OF 328536"/>
    <s v="OJ'S FEEDING IDLE PUMP/TRANSF OPEN"/>
    <m/>
    <m/>
    <m/>
    <m/>
    <m/>
    <m/>
    <m/>
    <m/>
    <m/>
    <m/>
    <m/>
    <m/>
    <m/>
    <m/>
    <m/>
    <m/>
    <m/>
    <m/>
    <m/>
    <m/>
    <m/>
    <m/>
    <m/>
  </r>
  <r>
    <n v="1636"/>
    <s v="MXX7"/>
    <s v="3 - QC Complete"/>
    <n v="44468"/>
    <n v="44617"/>
    <s v="Structure fire, not attributable to PG&amp;E assets. This information is preliminary."/>
    <s v="\\fxshare-nas05\quotashare-fs01\ESA\5 - Ignition Tracking\2021_Ignition_QC_Folders\20210929_nan_nan_nan_0749193123"/>
    <s v=" "/>
    <m/>
    <m/>
    <m/>
    <m/>
    <m/>
    <s v="Not In Scope"/>
    <m/>
    <m/>
    <m/>
    <m/>
    <m/>
    <m/>
    <m/>
    <m/>
    <m/>
    <m/>
    <m/>
    <m/>
    <m/>
    <m/>
    <m/>
    <m/>
    <m/>
    <m/>
    <m/>
    <m/>
    <m/>
    <m/>
    <m/>
    <m/>
    <m/>
    <m/>
    <m/>
    <m/>
    <m/>
    <m/>
    <m/>
    <m/>
    <m/>
    <m/>
    <m/>
    <m/>
    <m/>
    <m/>
    <m/>
    <m/>
    <m/>
    <m/>
    <m/>
    <m/>
    <m/>
    <m/>
    <s v=" "/>
    <x v="87"/>
    <s v="16:09:00"/>
    <m/>
    <m/>
    <s v="FAS"/>
    <s v="N"/>
    <s v="N"/>
    <m/>
    <m/>
    <m/>
    <n v="749193123"/>
    <m/>
    <m/>
    <m/>
    <m/>
    <s v=" "/>
    <x v="0"/>
    <x v="1"/>
    <s v="N"/>
    <s v="N"/>
    <s v="N"/>
    <s v="Structure fire, not attributable to PG&amp;E assets. This information is preliminary."/>
    <s v="Not PG&amp;E"/>
    <s v="Building"/>
    <m/>
    <m/>
    <m/>
    <s v="Structure-only"/>
    <m/>
    <m/>
    <m/>
    <m/>
    <m/>
    <s v="Other Fire: Non-PG&amp;E related"/>
    <m/>
    <m/>
    <m/>
    <s v="Overhead"/>
    <x v="1"/>
    <m/>
    <m/>
    <m/>
    <s v=" "/>
    <x v="0"/>
    <n v="40.306184000000002"/>
    <n v="-121.2323"/>
    <s v="Plumas"/>
    <s v="CHESTER 1101"/>
    <n v="12000"/>
    <m/>
    <x v="0"/>
    <s v="Chester FD"/>
    <s v="Urban"/>
    <m/>
    <m/>
    <m/>
    <m/>
    <m/>
    <m/>
    <m/>
    <s v="N"/>
    <s v="N"/>
    <m/>
    <m/>
    <s v="2021-10-01"/>
    <m/>
    <m/>
    <m/>
    <m/>
    <m/>
    <m/>
    <m/>
    <m/>
    <m/>
    <m/>
    <m/>
    <m/>
    <m/>
    <m/>
    <m/>
    <m/>
    <m/>
    <m/>
    <m/>
    <s v="  "/>
    <s v="SACRAMENTO"/>
    <s v="QUINCY 02"/>
    <s v="16:09"/>
    <n v="44468"/>
    <m/>
    <n v="749193123"/>
    <n v="306"/>
    <s v="MAIN ST"/>
    <s v="CHESTER"/>
    <n v="40.306184004629628"/>
    <n v="-121.23230700000001"/>
    <s v="V6TCAGW"/>
    <s v="GWALTNEY, CODY"/>
    <n v="103181101"/>
    <s v="20210929 16:40"/>
    <n v="2640"/>
    <n v="1"/>
    <s v="structure fire at quartz lodge "/>
    <s v="Y"/>
    <m/>
    <m/>
    <m/>
    <n v="40.306184000000002"/>
    <n v="-121.2323"/>
    <m/>
    <s v="chris dean 5302583456 chester fire dept"/>
    <m/>
    <s v="N"/>
    <s v="Y"/>
    <s v="Y"/>
    <s v="Clear"/>
    <s v="structure fire "/>
    <s v="Private Land"/>
    <m/>
    <s v="Calm"/>
    <m/>
    <s v="Unknown"/>
    <m/>
    <s v="Structure Only"/>
    <m/>
    <s v="Fire Dept"/>
    <m/>
    <s v="Overhead"/>
    <m/>
    <s v="N"/>
    <m/>
    <m/>
    <m/>
    <m/>
    <m/>
    <m/>
    <s v="  "/>
    <m/>
    <m/>
    <m/>
    <m/>
    <m/>
    <m/>
    <m/>
    <m/>
    <m/>
    <m/>
    <m/>
    <m/>
    <m/>
    <m/>
    <m/>
    <m/>
    <m/>
    <m/>
    <m/>
    <m/>
    <m/>
    <m/>
    <m/>
    <m/>
    <m/>
    <m/>
    <m/>
    <m/>
    <m/>
    <m/>
    <m/>
    <m/>
    <m/>
    <m/>
    <m/>
    <m/>
    <m/>
    <m/>
    <m/>
    <m/>
    <m/>
    <m/>
    <m/>
    <m/>
    <m/>
    <m/>
    <m/>
  </r>
  <r>
    <n v="1635"/>
    <s v="MXX7"/>
    <s v="3 - QC Complete"/>
    <n v="44468"/>
    <n v="44617"/>
    <s v="Structure fire, not attributable to PG&amp;E assets. PG&amp;E assets were affected. This information is preliminary."/>
    <s v="\\fxshare-nas05\quotashare-fs01\ESA\5 - Ignition Tracking\2021_Ignition_QC_Folders\20210929_nan_nan_nan_7998488428"/>
    <s v=" "/>
    <m/>
    <m/>
    <m/>
    <m/>
    <m/>
    <s v="Not In Scope"/>
    <m/>
    <m/>
    <m/>
    <m/>
    <m/>
    <m/>
    <m/>
    <m/>
    <m/>
    <m/>
    <m/>
    <m/>
    <m/>
    <m/>
    <m/>
    <m/>
    <m/>
    <m/>
    <m/>
    <m/>
    <m/>
    <m/>
    <m/>
    <m/>
    <m/>
    <m/>
    <m/>
    <m/>
    <m/>
    <m/>
    <m/>
    <m/>
    <m/>
    <m/>
    <m/>
    <m/>
    <m/>
    <m/>
    <m/>
    <m/>
    <m/>
    <m/>
    <m/>
    <m/>
    <m/>
    <m/>
    <s v=" "/>
    <x v="87"/>
    <s v="14:39:00"/>
    <m/>
    <m/>
    <s v="FAS"/>
    <s v="N"/>
    <s v="N"/>
    <m/>
    <m/>
    <m/>
    <n v="7998488428"/>
    <m/>
    <m/>
    <m/>
    <m/>
    <s v=" "/>
    <x v="0"/>
    <x v="1"/>
    <s v="N"/>
    <s v="N"/>
    <s v="N"/>
    <s v="Structure fire, not attributable to PG&amp;E assets. PG&amp;E assets were affected. This information is preliminary."/>
    <s v="Not PG&amp;E"/>
    <s v="Building"/>
    <m/>
    <m/>
    <m/>
    <s v="&lt;0.25"/>
    <m/>
    <m/>
    <m/>
    <m/>
    <m/>
    <s v="Other Fire: Non-PG&amp;E related"/>
    <m/>
    <m/>
    <m/>
    <s v="Overhead"/>
    <x v="1"/>
    <m/>
    <m/>
    <m/>
    <s v=" "/>
    <x v="0"/>
    <n v="36.531748299999997"/>
    <n v="-119.58872169999999"/>
    <s v="Fresno"/>
    <s v="KINGSBURG 1108"/>
    <n v="12000"/>
    <m/>
    <x v="0"/>
    <s v="Cal Fire/Kingsburg FD"/>
    <s v="Agriculture"/>
    <m/>
    <m/>
    <m/>
    <m/>
    <m/>
    <m/>
    <m/>
    <s v="N"/>
    <s v="N"/>
    <m/>
    <m/>
    <s v="2021-10-01"/>
    <m/>
    <m/>
    <m/>
    <m/>
    <m/>
    <m/>
    <m/>
    <m/>
    <m/>
    <m/>
    <m/>
    <m/>
    <m/>
    <m/>
    <m/>
    <m/>
    <m/>
    <m/>
    <m/>
    <s v="  "/>
    <s v="EAST BAY"/>
    <s v="SELMA  01"/>
    <s v="14:39"/>
    <n v="44468"/>
    <m/>
    <n v="7998488428"/>
    <n v="11233"/>
    <s v="E KAMM AVE"/>
    <s v="KINGSBURG"/>
    <n v="36.532354004629632"/>
    <n v="-119.585888"/>
    <s v="F6TJKBX"/>
    <s v="BUCHANAN, JORDAN"/>
    <n v="252241108"/>
    <s v="20210929 15:20"/>
    <n v="2640"/>
    <n v="1"/>
    <s v="structure fire. service burnt down. removed service. fd onsite"/>
    <s v="Y"/>
    <n v="2"/>
    <s v="\\fxshare-nas05\quotashare-fs01\ESA\5 - Ignition Tracking\Fire_Tab_Attachment_Files"/>
    <s v="36.5317483,-119.5887217,94.300000,3D"/>
    <m/>
    <m/>
    <m/>
    <s v="Cal Fire / Kingsburg FD"/>
    <m/>
    <s v="N"/>
    <s v="Y"/>
    <s v="Y"/>
    <s v="Clear"/>
    <m/>
    <s v="Private Land"/>
    <m/>
    <s v="Calm"/>
    <m/>
    <s v="Unknown"/>
    <m/>
    <s v="3 meters - 0.25 Acres"/>
    <m/>
    <s v="Fire Dept"/>
    <m/>
    <s v="Overhead"/>
    <m/>
    <s v="N"/>
    <m/>
    <m/>
    <m/>
    <m/>
    <m/>
    <m/>
    <s v="  "/>
    <m/>
    <m/>
    <m/>
    <m/>
    <m/>
    <m/>
    <m/>
    <m/>
    <m/>
    <m/>
    <m/>
    <m/>
    <m/>
    <m/>
    <m/>
    <m/>
    <m/>
    <m/>
    <m/>
    <m/>
    <m/>
    <m/>
    <m/>
    <m/>
    <m/>
    <m/>
    <m/>
    <m/>
    <m/>
    <m/>
    <m/>
    <m/>
    <m/>
    <m/>
    <m/>
    <m/>
    <m/>
    <m/>
    <m/>
    <m/>
    <m/>
    <m/>
    <m/>
    <m/>
    <m/>
    <m/>
    <m/>
  </r>
  <r>
    <n v="2166"/>
    <s v="TLAL"/>
    <s v="3 - QC Complete"/>
    <n v="44523"/>
    <n v="44617"/>
    <s v="Pole Burnt near 4500 E 12th St, Oakland, CA 94601; OIS: TR8603722, 1482778; FOID: T005406991; ILIS: 21-0123191; EC: 122108588; SAP Pole ID: 101351623"/>
    <s v="\\fxshare-nas05\quotashare-fs01\ESA\5 - Ignition Tracking\2021_Ignition_QC_Folders\20210928_nan_nan_nan_T005406991"/>
    <s v=" "/>
    <s v="Y"/>
    <s v="TLAL"/>
    <s v="Outage Date and Time, ILIS Added"/>
    <n v="44523"/>
    <m/>
    <s v="Not In Scope"/>
    <m/>
    <m/>
    <m/>
    <m/>
    <m/>
    <m/>
    <m/>
    <m/>
    <m/>
    <m/>
    <m/>
    <m/>
    <m/>
    <m/>
    <m/>
    <m/>
    <m/>
    <m/>
    <m/>
    <m/>
    <m/>
    <m/>
    <m/>
    <m/>
    <m/>
    <m/>
    <m/>
    <m/>
    <m/>
    <m/>
    <m/>
    <m/>
    <s v="N"/>
    <m/>
    <m/>
    <m/>
    <m/>
    <m/>
    <m/>
    <s v="Y"/>
    <n v="44523"/>
    <n v="44523"/>
    <s v="RMJ2"/>
    <s v="Ryan Jenson, (510) 368-6998"/>
    <s v="Emailed Tman and Restoration Supervisor - Pictures and Fire Size Requested; See email in the Pictures sub-folder"/>
    <s v="JRRK"/>
    <s v=" "/>
    <x v="88"/>
    <s v="00:13:00"/>
    <n v="44467"/>
    <s v="14:11:00"/>
    <s v="FAS"/>
    <s v="Y"/>
    <s v="N"/>
    <s v="TR8603722, 1482778"/>
    <s v="21-0123191"/>
    <m/>
    <s v="T005406991"/>
    <n v="122108588"/>
    <n v="119977102"/>
    <m/>
    <s v="No Photos"/>
    <s v=" "/>
    <x v="0"/>
    <x v="0"/>
    <s v="N"/>
    <s v="N"/>
    <s v="N"/>
    <s v="On September 28, 2021 at 0014 hours, a PG&amp;E Troubleman patrolled the Oakland J 1104 12kV Distribution Circuit number 012091104, in the Local Responsibility Area (LRA) near 4500 E 12th St, Oakland, CA 94601. He observed a burnt 55’ class-1 Douglas Fir wood pole (SAP Eqp ID 101351623, Bar Code 110136799, NAV, Mfr. Year 1954) at the alley crossarms. Initial analysis indicates the ignition was caused by pole equipment failure. There is an open pre-existing EC E-Tag 119977102 from November 3, 2020, which advised then that pole was rotten, decayed, and deteriorated. A new EC A-Tag 122108588 was submitted for remediation. The 590-minute outage affected 118 customers. The line was returned to service on September 29, 2021. This incident area is an AA Insulation District and within an active Bay Area Habitat Conservation Plan (HCP). This information is preliminary."/>
    <s v="PG&amp;E"/>
    <s v="Other"/>
    <s v="Pole"/>
    <s v="D"/>
    <s v="D"/>
    <s v="Structure-PG&amp;E only"/>
    <m/>
    <m/>
    <m/>
    <m/>
    <m/>
    <s v="Equipment - PG&amp;E"/>
    <s v="All types of equipment / facility failure"/>
    <s v="Pole failure"/>
    <s v="Y"/>
    <s v="Overhead"/>
    <x v="0"/>
    <s v="Pole"/>
    <s v="Pole"/>
    <n v="101351623"/>
    <s v=" "/>
    <x v="0"/>
    <n v="37.770556427599999"/>
    <n v="-122.21396815830001"/>
    <s v="Alameda"/>
    <s v="OAKLAND J 1104 "/>
    <n v="12000"/>
    <m/>
    <x v="0"/>
    <s v="Unknown"/>
    <s v="Urban"/>
    <s v="Fire-resistive fuel bed"/>
    <m/>
    <s v="N"/>
    <m/>
    <m/>
    <m/>
    <m/>
    <s v="N"/>
    <s v="N"/>
    <m/>
    <m/>
    <s v="2021-11-12"/>
    <m/>
    <m/>
    <m/>
    <m/>
    <m/>
    <m/>
    <m/>
    <m/>
    <m/>
    <m/>
    <m/>
    <m/>
    <m/>
    <m/>
    <m/>
    <m/>
    <m/>
    <m/>
    <m/>
    <s v=" "/>
    <s v="EAST BAY"/>
    <s v="OAKPORT"/>
    <s v="00:13"/>
    <s v="2021/09/28 00:00:00"/>
    <m/>
    <s v="T005406991"/>
    <s v="UNKNOWN"/>
    <s v="45T , EST 12TH"/>
    <m/>
    <m/>
    <m/>
    <s v="E1TRMJ2"/>
    <m/>
    <m/>
    <s v="2021/09/28 00:18:57"/>
    <n v="9110"/>
    <m/>
    <s v="AXS-UNK"/>
    <s v="N"/>
    <m/>
    <m/>
    <m/>
    <m/>
    <m/>
    <m/>
    <m/>
    <n v="110136799"/>
    <m/>
    <m/>
    <s v="Y"/>
    <m/>
    <m/>
    <m/>
    <m/>
    <m/>
    <m/>
    <m/>
    <s v="REPLACE POLE WITH ALLEY XARMS DUE TO BURNT POLE."/>
    <m/>
    <m/>
    <m/>
    <m/>
    <s v="Overhead"/>
    <m/>
    <m/>
    <m/>
    <m/>
    <m/>
    <s v="FIRE, POLE"/>
    <s v="POLE-WOOD"/>
    <m/>
    <s v=" "/>
    <m/>
    <m/>
    <m/>
    <m/>
    <m/>
    <m/>
    <m/>
    <m/>
    <m/>
    <m/>
    <m/>
    <m/>
    <m/>
    <m/>
    <m/>
    <m/>
    <m/>
    <m/>
    <m/>
    <m/>
    <m/>
    <m/>
    <m/>
    <m/>
    <m/>
    <m/>
    <m/>
    <m/>
    <m/>
    <m/>
    <m/>
    <m/>
    <m/>
    <m/>
    <m/>
    <m/>
    <m/>
    <m/>
    <m/>
    <m/>
    <m/>
    <m/>
    <m/>
    <m/>
    <m/>
    <m/>
    <m/>
  </r>
  <r>
    <n v="1680"/>
    <s v="DJPK"/>
    <s v="3 - QC Complete"/>
    <n v="44575"/>
    <n v="44617"/>
    <s v="Arcing observed in front of 325 Thorton. Trouble man found no arcing or failed equipment. This information is preliminary."/>
    <s v="\\fxshare-nas05\quotashare-fs01\ESA\5 - Ignition Tracking\2021_Ignition_QC_Folders\20210928_1481911_nan_nan_T005406994"/>
    <s v=" "/>
    <s v="Y"/>
    <s v="DJPK"/>
    <s v="Updated Missed Ignition to &quot;No&quot;"/>
    <n v="44575"/>
    <m/>
    <s v="Not In Scope"/>
    <m/>
    <m/>
    <m/>
    <m/>
    <m/>
    <m/>
    <m/>
    <m/>
    <m/>
    <m/>
    <m/>
    <m/>
    <m/>
    <m/>
    <m/>
    <m/>
    <m/>
    <m/>
    <m/>
    <m/>
    <m/>
    <m/>
    <m/>
    <m/>
    <m/>
    <m/>
    <m/>
    <m/>
    <m/>
    <m/>
    <m/>
    <m/>
    <m/>
    <m/>
    <m/>
    <m/>
    <m/>
    <m/>
    <m/>
    <m/>
    <m/>
    <m/>
    <m/>
    <m/>
    <m/>
    <m/>
    <s v=" "/>
    <x v="88"/>
    <s v="00:41:00"/>
    <n v="44467"/>
    <s v="00:41:00"/>
    <s v="FAS"/>
    <s v="N"/>
    <s v="N"/>
    <n v="1481911"/>
    <m/>
    <m/>
    <s v="T005406994"/>
    <m/>
    <m/>
    <m/>
    <m/>
    <s v=" "/>
    <x v="0"/>
    <x v="1"/>
    <s v="N"/>
    <s v="N"/>
    <s v="N"/>
    <s v="No Fire.  On September 28, 2021, a PG&amp;E Troubleman responded to a report of arcing conductors in front of 325 Thornton Street, San Leando.  The Troubleman patrolled the area and found no evidence of arcing or equpment damage.  The troubleman checked power at T-1862 and power was good.    "/>
    <s v="Not PG&amp;E"/>
    <s v="Other"/>
    <m/>
    <s v="D"/>
    <m/>
    <s v="No Fire"/>
    <m/>
    <m/>
    <m/>
    <m/>
    <m/>
    <s v="No Fire"/>
    <m/>
    <m/>
    <m/>
    <s v="Overhead"/>
    <x v="0"/>
    <s v="Conductor - Primary"/>
    <m/>
    <m/>
    <s v=" "/>
    <x v="0"/>
    <n v="37.720750000000002"/>
    <n v="-122.15549"/>
    <s v="Alameda"/>
    <s v="SAN LEANDRO U 1109"/>
    <n v="12000"/>
    <s v="SAN LEANDRO U 1109CB"/>
    <x v="0"/>
    <s v="San Leandro FD"/>
    <s v="Urban"/>
    <m/>
    <m/>
    <s v="N"/>
    <m/>
    <m/>
    <m/>
    <m/>
    <s v="N"/>
    <s v="N"/>
    <m/>
    <m/>
    <s v="2021-10-01"/>
    <m/>
    <m/>
    <m/>
    <m/>
    <m/>
    <m/>
    <m/>
    <m/>
    <m/>
    <m/>
    <m/>
    <m/>
    <m/>
    <m/>
    <m/>
    <m/>
    <m/>
    <m/>
    <m/>
    <s v="  "/>
    <s v="KERN"/>
    <s v="HAYWARD 02"/>
    <m/>
    <n v="44489"/>
    <n v="1481911"/>
    <s v="T005406994"/>
    <s v="1675"/>
    <s v="HAYS ST"/>
    <s v="SAN LEANDRO"/>
    <n v="37.720750000000002"/>
    <n v="-122.15549"/>
    <s v="NMN4"/>
    <s v="NORIEGA, NICHOLAS"/>
    <n v="13111109"/>
    <m/>
    <n v="9002"/>
    <m/>
    <s v="Field Remarks: CALLED F.D. DISPATCH STATED THAT CALL CAME IN ARCING IFO 325 THORTON. PATROLED-NOTHING FOUND. CHECKED POWER AT T1862-OK. NO ARCING OR FAILED EQUIPMENT FOUND. POWER-OK; Dispatcher Remarks: nan; Office Remarks: ~LAT:LONG 37.72075:-122.15549~ "/>
    <m/>
    <m/>
    <m/>
    <m/>
    <m/>
    <m/>
    <m/>
    <m/>
    <m/>
    <m/>
    <m/>
    <m/>
    <m/>
    <m/>
    <m/>
    <m/>
    <m/>
    <m/>
    <m/>
    <m/>
    <m/>
    <m/>
    <m/>
    <m/>
    <m/>
    <m/>
    <m/>
    <m/>
    <m/>
    <m/>
    <s v="PATROL-FOUND NOTHING"/>
    <m/>
    <m/>
    <s v="  "/>
    <m/>
    <m/>
    <m/>
    <m/>
    <m/>
    <m/>
    <m/>
    <m/>
    <m/>
    <m/>
    <m/>
    <m/>
    <m/>
    <m/>
    <m/>
    <m/>
    <m/>
    <m/>
    <m/>
    <m/>
    <m/>
    <m/>
    <m/>
    <m/>
    <m/>
    <m/>
    <m/>
    <m/>
    <m/>
    <m/>
    <m/>
    <m/>
    <m/>
    <m/>
    <m/>
    <m/>
    <m/>
    <m/>
    <m/>
    <m/>
    <m/>
    <m/>
    <m/>
    <m/>
    <m/>
    <m/>
    <m/>
  </r>
  <r>
    <n v="1679"/>
    <s v="DJPK"/>
    <s v="3 - QC Complete"/>
    <n v="44575"/>
    <n v="44617"/>
    <s v="Brunt/flashed OD bank buss wire. Crew to replace OD bank, SP transformer, secondary buss and primary jumpers. This information is preliminary."/>
    <s v="\\fxshare-nas05\quotashare-fs01\ESA\5 - Ignition Tracking\2021_Ignition_QC_Folders\20210928_1482122_nan_nan_T005407000"/>
    <s v=" "/>
    <s v="Y"/>
    <s v="DJPK"/>
    <s v="Updated Outage Time; Updated Missed Ignition to &quot;No&quot;; Updated ILIS"/>
    <n v="44575"/>
    <m/>
    <s v="Not In Scope"/>
    <m/>
    <m/>
    <m/>
    <m/>
    <m/>
    <m/>
    <m/>
    <m/>
    <m/>
    <m/>
    <m/>
    <m/>
    <m/>
    <m/>
    <m/>
    <m/>
    <m/>
    <m/>
    <m/>
    <m/>
    <m/>
    <m/>
    <m/>
    <m/>
    <m/>
    <m/>
    <m/>
    <m/>
    <m/>
    <m/>
    <m/>
    <m/>
    <s v="N"/>
    <m/>
    <m/>
    <m/>
    <m/>
    <m/>
    <m/>
    <s v="Y"/>
    <n v="44575"/>
    <n v="44575"/>
    <s v="J1DH"/>
    <s v="Josh Dickson, (707) 293-6004"/>
    <s v="Spoke to T-man Josh Duckson and confirmed that incident only involved equipment failre.  No fire resulted from the incident. "/>
    <m/>
    <s v=" "/>
    <x v="88"/>
    <s v="01:03:00"/>
    <n v="44467"/>
    <s v="01:02:00"/>
    <s v="FAS"/>
    <s v="N"/>
    <s v="N"/>
    <n v="1482122"/>
    <s v="21-0123026"/>
    <m/>
    <s v="T005407000"/>
    <n v="122108601"/>
    <m/>
    <m/>
    <m/>
    <s v=" "/>
    <x v="0"/>
    <x v="1"/>
    <s v="N"/>
    <s v="N"/>
    <s v="N"/>
    <s v="No Fire.  On, September 28, 2021, at 01:02 hours, a PG&amp;E Troubleman was dispatched to the Philo 1101 12kV distribution circuit in the vicinity of Anderson Valley Road and Ricker Road, Boonville, in response to an outage.  The responding Troubleman arrived at the scene and found a damage to an open delta bank and jumpers.  A PG&amp;E crew replaced the damaged equipment on September 28, 2021.  No fire resulted from the incident. "/>
    <s v="Not PG&amp;E"/>
    <s v="Other"/>
    <m/>
    <s v="D"/>
    <m/>
    <s v="No Fire"/>
    <m/>
    <m/>
    <m/>
    <m/>
    <m/>
    <s v="No Fire"/>
    <m/>
    <m/>
    <m/>
    <s v="Overhead"/>
    <x v="0"/>
    <s v="Jumper"/>
    <m/>
    <m/>
    <s v=" "/>
    <x v="0"/>
    <n v="39.022640000000003"/>
    <n v="-123.38345"/>
    <s v="Mendocino"/>
    <s v="PHILO 1101"/>
    <n v="12000"/>
    <s v="PHILO 1101CB"/>
    <x v="0"/>
    <s v="Unknown"/>
    <s v="Barren/Other"/>
    <m/>
    <m/>
    <s v="N"/>
    <m/>
    <m/>
    <m/>
    <m/>
    <s v="N"/>
    <s v="N"/>
    <m/>
    <m/>
    <s v="2021-10-01"/>
    <m/>
    <m/>
    <m/>
    <m/>
    <m/>
    <m/>
    <m/>
    <m/>
    <m/>
    <m/>
    <m/>
    <m/>
    <m/>
    <m/>
    <m/>
    <m/>
    <m/>
    <m/>
    <m/>
    <s v="  "/>
    <s v="KERN"/>
    <s v="UKIAH"/>
    <m/>
    <n v="44489"/>
    <s v="1482122"/>
    <s v="T005407000"/>
    <s v="12720"/>
    <s v="ANDERSON VALLEY WAY"/>
    <s v="BOONVILLE"/>
    <n v="39.022640000000003"/>
    <n v="-123.38345"/>
    <s v="J1DH"/>
    <s v="DICKSON, JOSH"/>
    <n v="42601101"/>
    <m/>
    <n v="9002"/>
    <n v="1"/>
    <s v="Field Remarks: CREW TO REPLACE BURNED/FLASHED OD BANK BUSS WIRE; Dispatcher Remarks: nan; Office Remarks: ~LAT:LONG 39.02264:-123.38345~ "/>
    <m/>
    <m/>
    <m/>
    <m/>
    <m/>
    <m/>
    <m/>
    <m/>
    <m/>
    <m/>
    <m/>
    <m/>
    <m/>
    <m/>
    <m/>
    <m/>
    <m/>
    <m/>
    <m/>
    <m/>
    <m/>
    <m/>
    <m/>
    <m/>
    <m/>
    <m/>
    <m/>
    <m/>
    <m/>
    <m/>
    <s v="OVERHEAD"/>
    <s v="OTHER"/>
    <m/>
    <s v="  "/>
    <m/>
    <m/>
    <m/>
    <m/>
    <m/>
    <m/>
    <m/>
    <m/>
    <m/>
    <m/>
    <m/>
    <m/>
    <m/>
    <m/>
    <m/>
    <m/>
    <m/>
    <m/>
    <m/>
    <m/>
    <m/>
    <m/>
    <m/>
    <m/>
    <m/>
    <m/>
    <m/>
    <m/>
    <m/>
    <m/>
    <m/>
    <m/>
    <m/>
    <m/>
    <m/>
    <m/>
    <m/>
    <m/>
    <m/>
    <m/>
    <m/>
    <m/>
    <m/>
    <m/>
    <m/>
    <m/>
    <m/>
  </r>
  <r>
    <n v="1678"/>
    <s v="DJPK"/>
    <s v="3 - QC Complete"/>
    <n v="44574"/>
    <n v="44617"/>
    <s v="Blown transformer, troubleman found pole fire at Market street and Apgar street. This information is preliminary."/>
    <s v="\\fxshare-nas05\quotashare-fs01\ESA\5 - Ignition Tracking\2021_Ignition_QC_Folders\20210928_TR8603729_nan_nan_T005406993"/>
    <s v=" "/>
    <m/>
    <m/>
    <m/>
    <m/>
    <m/>
    <s v="Not In Scope"/>
    <m/>
    <m/>
    <m/>
    <m/>
    <m/>
    <m/>
    <m/>
    <m/>
    <m/>
    <m/>
    <m/>
    <m/>
    <m/>
    <m/>
    <m/>
    <m/>
    <m/>
    <m/>
    <m/>
    <m/>
    <m/>
    <m/>
    <m/>
    <m/>
    <m/>
    <m/>
    <m/>
    <m/>
    <m/>
    <m/>
    <m/>
    <m/>
    <m/>
    <m/>
    <m/>
    <m/>
    <m/>
    <m/>
    <m/>
    <m/>
    <m/>
    <m/>
    <m/>
    <m/>
    <m/>
    <m/>
    <s v=" "/>
    <x v="88"/>
    <s v="00:33:00"/>
    <n v="44467"/>
    <s v="00:33:00"/>
    <s v="FAS"/>
    <s v="N"/>
    <s v="Y"/>
    <s v="TR8603729"/>
    <m/>
    <m/>
    <s v="T005406993"/>
    <s v="122108644, 122108174"/>
    <m/>
    <m/>
    <m/>
    <s v=" "/>
    <x v="0"/>
    <x v="0"/>
    <s v="N"/>
    <s v="N"/>
    <s v="N"/>
    <s v="[Duplicate of Index # 1608]"/>
    <s v="Not PG&amp;E"/>
    <s v="Other"/>
    <m/>
    <s v="D"/>
    <m/>
    <s v="Structure-PG&amp;E only"/>
    <m/>
    <m/>
    <m/>
    <m/>
    <m/>
    <s v="Duplicate"/>
    <m/>
    <m/>
    <m/>
    <s v="Overhead"/>
    <x v="0"/>
    <s v="Transformer"/>
    <m/>
    <m/>
    <s v=" "/>
    <x v="0"/>
    <n v="37.828961252799999"/>
    <n v="-122.2744796051"/>
    <s v="Alameda"/>
    <s v="OAKLAND D 0406"/>
    <n v="4000"/>
    <s v="OAKLAND D 0406CB"/>
    <x v="0"/>
    <s v="Unknown"/>
    <s v="Urban"/>
    <m/>
    <m/>
    <s v="N"/>
    <m/>
    <m/>
    <m/>
    <m/>
    <s v="N"/>
    <s v="N"/>
    <m/>
    <m/>
    <s v="2021-10-01"/>
    <m/>
    <m/>
    <m/>
    <m/>
    <m/>
    <m/>
    <m/>
    <m/>
    <m/>
    <m/>
    <m/>
    <m/>
    <m/>
    <m/>
    <m/>
    <m/>
    <m/>
    <m/>
    <m/>
    <s v="  "/>
    <s v="CENTRAL COAST"/>
    <s v="OAKLAND 08"/>
    <m/>
    <n v="44489"/>
    <s v="TR8603729"/>
    <s v="T005406993"/>
    <s v="UNKNOWN"/>
    <s v="W MACARTHUR BLVD , MAR"/>
    <s v="OAKLAND"/>
    <m/>
    <m/>
    <s v="ALMK"/>
    <s v="MILES, ANTHONY"/>
    <m/>
    <m/>
    <n v="9002"/>
    <m/>
    <s v="Field Remarks: OTHER T-MAN FOUND POLE FIRE AT MARKET ST AND APGAR ST; Dispatcher Remarks: nan; Office Remarks:  "/>
    <m/>
    <m/>
    <m/>
    <m/>
    <m/>
    <m/>
    <m/>
    <m/>
    <m/>
    <m/>
    <m/>
    <m/>
    <m/>
    <m/>
    <m/>
    <m/>
    <m/>
    <m/>
    <m/>
    <m/>
    <m/>
    <m/>
    <m/>
    <m/>
    <m/>
    <m/>
    <m/>
    <m/>
    <m/>
    <m/>
    <s v="FIRE, POLE"/>
    <s v="POLE-WOOD"/>
    <m/>
    <s v="  "/>
    <m/>
    <m/>
    <m/>
    <m/>
    <m/>
    <m/>
    <m/>
    <m/>
    <m/>
    <m/>
    <m/>
    <m/>
    <m/>
    <m/>
    <m/>
    <m/>
    <m/>
    <m/>
    <m/>
    <m/>
    <m/>
    <m/>
    <m/>
    <m/>
    <m/>
    <m/>
    <m/>
    <m/>
    <m/>
    <m/>
    <m/>
    <m/>
    <m/>
    <m/>
    <m/>
    <m/>
    <m/>
    <m/>
    <m/>
    <m/>
    <m/>
    <m/>
    <m/>
    <m/>
    <m/>
    <m/>
    <m/>
  </r>
  <r>
    <n v="1676"/>
    <s v="CFMD"/>
    <s v="3 - QC Complete"/>
    <n v="44571"/>
    <n v="44617"/>
    <s v="Sparking on top of tranfomer. Trouble man observed no arcing. This information is preliminary."/>
    <s v="\\fxshare-nas05\quotashare-fs01\ESA\5 - Ignition Tracking\2021_Ignition_QC_Folders\20210928_1482073_nan_nan_T005406990"/>
    <s v=" "/>
    <s v="Y"/>
    <s v="CFMD"/>
    <s v="01/10/22 CFMD: No outage for incident, customer reported sparking of transformer; 01/31/22 TLAL: Missed Ignition, Attributable to PG&amp;E Assets, Fire Size, Suspected Initiating Event, Failure Driver, and Failure Sub-Driver Updated"/>
    <n v="44592"/>
    <m/>
    <s v="Not In Scope"/>
    <m/>
    <m/>
    <m/>
    <m/>
    <m/>
    <m/>
    <m/>
    <m/>
    <m/>
    <m/>
    <m/>
    <m/>
    <m/>
    <m/>
    <m/>
    <m/>
    <m/>
    <m/>
    <m/>
    <m/>
    <m/>
    <m/>
    <m/>
    <m/>
    <m/>
    <m/>
    <m/>
    <m/>
    <m/>
    <m/>
    <m/>
    <m/>
    <s v="N"/>
    <m/>
    <m/>
    <m/>
    <m/>
    <m/>
    <m/>
    <m/>
    <m/>
    <m/>
    <m/>
    <m/>
    <m/>
    <m/>
    <s v=" "/>
    <x v="88"/>
    <s v=" 00:07"/>
    <n v="44467"/>
    <m/>
    <s v="FAS"/>
    <s v="N"/>
    <s v="N"/>
    <n v="1482073"/>
    <m/>
    <m/>
    <s v="T005406990"/>
    <m/>
    <m/>
    <m/>
    <s v="No Photo"/>
    <s v=" "/>
    <x v="0"/>
    <x v="1"/>
    <s v="N"/>
    <s v="N"/>
    <s v="N"/>
    <s v="On September 28th, 2021 at approximately 23:38 hours, PG&amp;E was alerted of a report of a sparking transformer on the Salinas 1105, 12kV distribution circuit in a circuit protection zone on Marin Ave in Salinas in the Central Coast Division. When the troubleman arrived on the scene he didn't see any arcing activity or burn scars.  Initial analysis indicates the sparking of the transformer was likely caused by contamination. This incident occurred in a Non-HFTD with critical fire danger predicted for the area. This information is preliminary."/>
    <s v="PG&amp;E"/>
    <s v="Other"/>
    <s v="Transformer"/>
    <s v="D"/>
    <s v="D"/>
    <s v="No Fire"/>
    <s v="No Fire"/>
    <m/>
    <m/>
    <m/>
    <m/>
    <s v="No Fire"/>
    <m/>
    <m/>
    <s v="N"/>
    <s v="Overhead"/>
    <x v="0"/>
    <s v="Transformer"/>
    <s v="Transformer"/>
    <m/>
    <s v=" "/>
    <x v="0"/>
    <n v="36.704909999999998"/>
    <n v="-121.63151000000001"/>
    <s v="Monterey"/>
    <s v="SALINAS 1105"/>
    <n v="12000"/>
    <s v="SALINAS 1105CB"/>
    <x v="0"/>
    <s v="Unknown"/>
    <s v="Urban"/>
    <m/>
    <m/>
    <s v="N"/>
    <m/>
    <m/>
    <m/>
    <m/>
    <s v="N"/>
    <s v="N"/>
    <m/>
    <m/>
    <s v="2021-10-01"/>
    <m/>
    <m/>
    <m/>
    <m/>
    <m/>
    <m/>
    <m/>
    <m/>
    <m/>
    <m/>
    <m/>
    <m/>
    <m/>
    <m/>
    <m/>
    <m/>
    <m/>
    <m/>
    <m/>
    <s v="  "/>
    <s v="FRESNO"/>
    <s v="SALINAS 02"/>
    <m/>
    <n v="44489"/>
    <s v="1482073"/>
    <s v="T005406990"/>
    <s v="1538"/>
    <s v="MARIN AVE APT A"/>
    <s v="SALINAS"/>
    <n v="36.704909999999998"/>
    <n v="-121.63151000000001"/>
    <s v="KAC9"/>
    <s v="CALENDAR, KEN"/>
    <n v="182011105"/>
    <m/>
    <n v="9320"/>
    <m/>
    <s v="Field Remarks: Nothing found. No arcing in area; Dispatcher Remarks: nan; Office Remarks: ~LAT:LONG 36.70491:-121.63151~ "/>
    <m/>
    <m/>
    <m/>
    <m/>
    <m/>
    <m/>
    <m/>
    <m/>
    <m/>
    <m/>
    <m/>
    <m/>
    <m/>
    <m/>
    <m/>
    <m/>
    <m/>
    <m/>
    <m/>
    <m/>
    <m/>
    <m/>
    <m/>
    <m/>
    <m/>
    <m/>
    <m/>
    <m/>
    <m/>
    <m/>
    <m/>
    <m/>
    <m/>
    <s v="  "/>
    <m/>
    <m/>
    <m/>
    <m/>
    <m/>
    <m/>
    <m/>
    <m/>
    <m/>
    <m/>
    <m/>
    <m/>
    <m/>
    <m/>
    <m/>
    <m/>
    <m/>
    <m/>
    <m/>
    <m/>
    <m/>
    <m/>
    <m/>
    <m/>
    <m/>
    <m/>
    <m/>
    <m/>
    <m/>
    <m/>
    <m/>
    <m/>
    <m/>
    <m/>
    <m/>
    <m/>
    <m/>
    <m/>
    <m/>
    <m/>
    <m/>
    <m/>
    <m/>
    <m/>
    <m/>
    <m/>
    <m/>
  </r>
  <r>
    <n v="1674"/>
    <s v="P4K5"/>
    <s v="3 - QC Complete"/>
    <n v="44469"/>
    <n v="44617"/>
    <s v="Structure fire, not attributable to PG&amp;E. House burnt down. This information is preliminary."/>
    <s v="\\fxshare-nas05\quotashare-fs01\ESA\5 - Ignition Tracking\2021_Ignition_QC_Folders\20210928_nan_nan_nan_7652011365"/>
    <s v=" "/>
    <m/>
    <m/>
    <m/>
    <m/>
    <m/>
    <s v="Not In Scope"/>
    <m/>
    <m/>
    <m/>
    <m/>
    <m/>
    <m/>
    <m/>
    <m/>
    <m/>
    <m/>
    <m/>
    <m/>
    <m/>
    <m/>
    <m/>
    <m/>
    <m/>
    <m/>
    <m/>
    <m/>
    <m/>
    <m/>
    <m/>
    <m/>
    <m/>
    <m/>
    <m/>
    <m/>
    <m/>
    <m/>
    <m/>
    <m/>
    <m/>
    <m/>
    <m/>
    <m/>
    <m/>
    <m/>
    <m/>
    <m/>
    <m/>
    <m/>
    <m/>
    <m/>
    <m/>
    <m/>
    <s v=" "/>
    <x v="88"/>
    <s v="05:51:00"/>
    <m/>
    <m/>
    <s v="FAS"/>
    <s v="Y"/>
    <s v="N"/>
    <m/>
    <m/>
    <m/>
    <n v="7652011365"/>
    <m/>
    <m/>
    <m/>
    <m/>
    <s v=" "/>
    <x v="0"/>
    <x v="1"/>
    <s v="N"/>
    <s v="N"/>
    <s v="N"/>
    <s v="Structure fire, not attributable to PG&amp;E. House burnt down. This information is preliminary."/>
    <s v="Not PG&amp;E"/>
    <s v="Building"/>
    <m/>
    <m/>
    <m/>
    <s v="Structure-only"/>
    <m/>
    <m/>
    <m/>
    <m/>
    <m/>
    <s v="Other Fire: Non-PG&amp;E related"/>
    <m/>
    <m/>
    <m/>
    <s v="Overhead"/>
    <x v="1"/>
    <m/>
    <m/>
    <m/>
    <s v=" "/>
    <x v="0"/>
    <n v="36.981489000000003"/>
    <n v="-120.567615"/>
    <s v="Fresno"/>
    <s v="ORO LOMA 1115"/>
    <n v="12000"/>
    <m/>
    <x v="0"/>
    <s v="Cal Fire"/>
    <s v="Agriculture"/>
    <m/>
    <m/>
    <s v="N"/>
    <m/>
    <m/>
    <m/>
    <m/>
    <s v="N"/>
    <s v="N"/>
    <m/>
    <m/>
    <s v="2021-10-01"/>
    <m/>
    <m/>
    <m/>
    <m/>
    <m/>
    <m/>
    <m/>
    <m/>
    <m/>
    <m/>
    <m/>
    <m/>
    <m/>
    <m/>
    <m/>
    <m/>
    <m/>
    <m/>
    <m/>
    <s v="  "/>
    <s v="HUMBOLDT"/>
    <s v="LOS BANOS 02"/>
    <m/>
    <n v="44489"/>
    <m/>
    <s v="7652011365"/>
    <s v="43835"/>
    <s v="VALERIA AVE"/>
    <s v="DOS PALOS"/>
    <n v="36.98148900462963"/>
    <n v="-120.567615"/>
    <s v="DAOI"/>
    <s v="OLGUIN, DOMINIC"/>
    <n v="255371115"/>
    <m/>
    <n v="1100"/>
    <m/>
    <s v="Field Remarks: house burned down i removerd service wire. ; Dispatcher Remarks: call out-t man olguin to respond-eta 07:10am; Office Remarks: AXS OK. XST BRANNON. PLEASE MAKE SAFE. CAL FIRE 559 294 6818."/>
    <m/>
    <m/>
    <m/>
    <m/>
    <m/>
    <m/>
    <m/>
    <m/>
    <m/>
    <m/>
    <m/>
    <m/>
    <m/>
    <m/>
    <m/>
    <m/>
    <m/>
    <m/>
    <m/>
    <m/>
    <m/>
    <m/>
    <m/>
    <m/>
    <m/>
    <m/>
    <m/>
    <m/>
    <m/>
    <m/>
    <m/>
    <m/>
    <m/>
    <s v="  "/>
    <m/>
    <m/>
    <m/>
    <m/>
    <m/>
    <m/>
    <m/>
    <m/>
    <m/>
    <m/>
    <m/>
    <m/>
    <m/>
    <m/>
    <m/>
    <m/>
    <m/>
    <m/>
    <m/>
    <m/>
    <m/>
    <m/>
    <m/>
    <m/>
    <m/>
    <m/>
    <m/>
    <m/>
    <m/>
    <m/>
    <m/>
    <m/>
    <m/>
    <m/>
    <m/>
    <m/>
    <m/>
    <m/>
    <m/>
    <m/>
    <m/>
    <m/>
    <m/>
    <m/>
    <m/>
    <m/>
    <m/>
  </r>
  <r>
    <n v="1673"/>
    <s v="CATX"/>
    <s v="3 - QC Complete"/>
    <n v="44554"/>
    <n v="44617"/>
    <s v="Customer observed arcing wire near Autozone parking lot. Traoubleman did not observe no arcing. This information is preliminary. "/>
    <s v="\\fxshare-nas05\quotashare-fs01\ESA\5 - Ignition Tracking\2021_Ignition_QC_Folders\20210928_1482198_nan_nan_T005407143"/>
    <s v=" "/>
    <m/>
    <m/>
    <m/>
    <m/>
    <m/>
    <s v="Not In Scope"/>
    <m/>
    <m/>
    <m/>
    <m/>
    <m/>
    <m/>
    <m/>
    <m/>
    <m/>
    <m/>
    <m/>
    <m/>
    <m/>
    <m/>
    <m/>
    <m/>
    <m/>
    <m/>
    <m/>
    <m/>
    <m/>
    <m/>
    <m/>
    <m/>
    <m/>
    <m/>
    <m/>
    <m/>
    <m/>
    <m/>
    <m/>
    <m/>
    <s v="N"/>
    <m/>
    <m/>
    <m/>
    <m/>
    <m/>
    <m/>
    <s v="Y"/>
    <n v="44553"/>
    <n v="44554"/>
    <s v="MVP1"/>
    <s v="Mario Perez (805) 459-9145"/>
    <s v="Mario confirmed there was no fire associated with this incident. Mario advised there was arcing due to tracking, but no fire. "/>
    <m/>
    <s v=" "/>
    <x v="88"/>
    <s v="07:32:00"/>
    <n v="44467"/>
    <s v="07:32:00"/>
    <s v="FAS"/>
    <s v="N"/>
    <s v="N"/>
    <n v="1482198"/>
    <m/>
    <m/>
    <s v="T005407143"/>
    <m/>
    <m/>
    <m/>
    <m/>
    <s v=" "/>
    <x v="0"/>
    <x v="1"/>
    <s v="N"/>
    <s v="N"/>
    <s v="N"/>
    <s v="No Fire"/>
    <s v="PG&amp;E"/>
    <s v="Other"/>
    <m/>
    <s v="D"/>
    <m/>
    <s v="No Fire"/>
    <s v="No Fire"/>
    <m/>
    <m/>
    <m/>
    <m/>
    <s v="No Fire"/>
    <m/>
    <m/>
    <m/>
    <s v="Overhead"/>
    <x v="0"/>
    <m/>
    <m/>
    <m/>
    <s v=" "/>
    <x v="0"/>
    <n v="35.121729999999999"/>
    <n v="-120.61395"/>
    <s v="San Luis Obispo"/>
    <s v="OCEANO 1108"/>
    <n v="12000"/>
    <s v="OCEANO 110856014"/>
    <x v="0"/>
    <s v="No Fire"/>
    <s v="Urban"/>
    <m/>
    <m/>
    <s v="N"/>
    <m/>
    <m/>
    <m/>
    <m/>
    <s v="N"/>
    <s v="N"/>
    <m/>
    <m/>
    <s v="2021-10-01"/>
    <m/>
    <m/>
    <m/>
    <m/>
    <m/>
    <m/>
    <m/>
    <m/>
    <m/>
    <m/>
    <m/>
    <m/>
    <m/>
    <m/>
    <m/>
    <m/>
    <m/>
    <m/>
    <m/>
    <s v="  "/>
    <s v="EAST BAY"/>
    <s v="SAN LUIS OBISPO 04"/>
    <m/>
    <n v="44489"/>
    <s v="1482198"/>
    <s v="T005407143"/>
    <s v="1401"/>
    <s v="W GRAND AVE"/>
    <s v="GROVER BEACH"/>
    <n v="35.121729999999999"/>
    <n v="-120.61395"/>
    <s v="MVP1"/>
    <s v="PEREZ, MARIO"/>
    <n v="182601108"/>
    <m/>
    <n v="9320"/>
    <m/>
    <s v="Field Remarks: NO HAZARD HERE NO ARCING AT THIS TIME; Dispatcher Remarks: nan; Office Remarks: ~LAT:LONG 35.12173:-120.61395~ "/>
    <m/>
    <m/>
    <m/>
    <m/>
    <m/>
    <m/>
    <m/>
    <m/>
    <m/>
    <m/>
    <m/>
    <m/>
    <m/>
    <m/>
    <m/>
    <m/>
    <m/>
    <m/>
    <m/>
    <m/>
    <m/>
    <m/>
    <m/>
    <m/>
    <m/>
    <m/>
    <m/>
    <m/>
    <m/>
    <m/>
    <m/>
    <m/>
    <m/>
    <s v="  "/>
    <m/>
    <m/>
    <m/>
    <m/>
    <m/>
    <m/>
    <m/>
    <m/>
    <m/>
    <m/>
    <m/>
    <m/>
    <m/>
    <m/>
    <m/>
    <m/>
    <m/>
    <m/>
    <m/>
    <m/>
    <m/>
    <m/>
    <m/>
    <m/>
    <m/>
    <m/>
    <m/>
    <m/>
    <m/>
    <m/>
    <m/>
    <m/>
    <m/>
    <m/>
    <m/>
    <m/>
    <m/>
    <m/>
    <m/>
    <m/>
    <m/>
    <m/>
    <m/>
    <m/>
    <m/>
    <m/>
    <m/>
  </r>
  <r>
    <n v="1672"/>
    <s v="CATX"/>
    <s v="3 - QC Complete"/>
    <n v="44554"/>
    <n v="44617"/>
    <s v="Burnt open chance clamp on top side of the transformer fuse. This information is preliminary."/>
    <s v="\\fxshare-nas05\quotashare-fs01\ESA\5 - Ignition Tracking\2021_Ignition_QC_Folders\20210928_1482193_nan_nan_T005407140"/>
    <s v=" "/>
    <s v="Y"/>
    <s v="CATX"/>
    <s v="Outage time updated to FNL time on ILIS"/>
    <n v="44554"/>
    <m/>
    <s v="Not In Scope"/>
    <m/>
    <m/>
    <m/>
    <m/>
    <m/>
    <m/>
    <m/>
    <m/>
    <m/>
    <m/>
    <m/>
    <m/>
    <m/>
    <m/>
    <m/>
    <m/>
    <m/>
    <m/>
    <m/>
    <m/>
    <m/>
    <m/>
    <m/>
    <m/>
    <m/>
    <m/>
    <m/>
    <m/>
    <m/>
    <m/>
    <m/>
    <m/>
    <s v="N"/>
    <m/>
    <m/>
    <m/>
    <m/>
    <m/>
    <m/>
    <s v="N"/>
    <m/>
    <m/>
    <m/>
    <m/>
    <m/>
    <m/>
    <s v=" "/>
    <x v="88"/>
    <s v="07:29:00"/>
    <n v="44467"/>
    <s v="07:16:00"/>
    <s v="FAS"/>
    <s v="Y"/>
    <s v="N"/>
    <n v="1482193"/>
    <s v="21-0123108"/>
    <m/>
    <s v="T005407140"/>
    <n v="122109337"/>
    <m/>
    <m/>
    <m/>
    <s v=" "/>
    <x v="0"/>
    <x v="0"/>
    <s v="N"/>
    <s v="N"/>
    <s v="N"/>
    <s v="On September 28, 2021 at 0729 hours, a PG&amp;E Troubleman was dispatched to the Penryn 1108 12kV distribution circuit near Newcastle Highway and Taylor Road in the vicinity of Newcastle in response to a burned open chance clamp. Initial analysis indicates the ignition was caused by a failed connector. The fire damaged the connector, and the ensuing fire was contained to the pole. The fire self-extinguished. This incident resulted in an outage affecting 9 customers at 0716 hours on September 28, 2021. Power was restored to all customer by 1114 hours on September 28, 2021. A PG&amp;E crew replaced the damaged connector on September 28, 2021."/>
    <s v="PG&amp;E"/>
    <s v="Other"/>
    <s v="Connector (Chance Clamp)"/>
    <s v="D"/>
    <s v="D"/>
    <s v="Structure-PG&amp;E only"/>
    <s v="Burned open Chance Clamp"/>
    <m/>
    <m/>
    <m/>
    <m/>
    <s v="Equipment - PG&amp;E"/>
    <s v="All types of equipment / facility failure"/>
    <s v="Splice/Clamp/Connector"/>
    <s v="N"/>
    <s v="Overhead"/>
    <x v="0"/>
    <s v="Splice/Clamp/Connector"/>
    <s v="Connector"/>
    <n v="152561105"/>
    <s v=" "/>
    <x v="0"/>
    <n v="38.8772661"/>
    <n v="-121.1353975"/>
    <s v="Placer"/>
    <s v="PENRYN 1105"/>
    <n v="12000"/>
    <s v="PENRYN 110551676"/>
    <x v="0"/>
    <s v="Self Extinguished"/>
    <s v="Urban"/>
    <s v="Grass Fuel Model"/>
    <s v="Weeds"/>
    <s v="N"/>
    <m/>
    <m/>
    <n v="300"/>
    <s v="R3"/>
    <s v="N"/>
    <s v="N"/>
    <m/>
    <m/>
    <s v="2021-10-01"/>
    <m/>
    <m/>
    <m/>
    <m/>
    <m/>
    <m/>
    <m/>
    <m/>
    <m/>
    <m/>
    <m/>
    <m/>
    <m/>
    <m/>
    <m/>
    <m/>
    <m/>
    <m/>
    <m/>
    <s v="  "/>
    <s v="SIERRA"/>
    <s v="AUBURN 01"/>
    <m/>
    <n v="44489"/>
    <s v="1482193"/>
    <s v="T005407140"/>
    <s v="9015"/>
    <s v="LANGS HILL RD APT D"/>
    <s v="NEWCASTLE"/>
    <n v="38.877249999999997"/>
    <n v="-121.13542"/>
    <s v="EMH5"/>
    <s v="HART, EMMETT"/>
    <n v="152561105"/>
    <m/>
    <n v="9002"/>
    <n v="1"/>
    <s v="Field Remarks: Burned open chance clamp top side of transformer fuse, Need crew, sent ec tag; Dispatcher Remarks: nan; Office Remarks: ~LAT:LONG 38.87725:-121.13542~ "/>
    <m/>
    <m/>
    <m/>
    <m/>
    <m/>
    <m/>
    <m/>
    <m/>
    <m/>
    <m/>
    <m/>
    <m/>
    <m/>
    <m/>
    <m/>
    <m/>
    <m/>
    <m/>
    <m/>
    <m/>
    <m/>
    <m/>
    <m/>
    <m/>
    <m/>
    <m/>
    <m/>
    <m/>
    <m/>
    <m/>
    <s v="OVERHEAD"/>
    <s v="CONNECTOR OR SPLICE OH"/>
    <m/>
    <s v="  "/>
    <m/>
    <m/>
    <m/>
    <m/>
    <m/>
    <m/>
    <m/>
    <m/>
    <m/>
    <m/>
    <m/>
    <m/>
    <m/>
    <m/>
    <m/>
    <m/>
    <m/>
    <m/>
    <m/>
    <m/>
    <m/>
    <m/>
    <m/>
    <m/>
    <m/>
    <m/>
    <m/>
    <m/>
    <m/>
    <m/>
    <m/>
    <m/>
    <m/>
    <m/>
    <m/>
    <m/>
    <m/>
    <m/>
    <m/>
    <m/>
    <m/>
    <m/>
    <m/>
    <m/>
    <m/>
    <m/>
    <m/>
  </r>
  <r>
    <n v="1670"/>
    <s v="DLY6"/>
    <s v="3 - QC Complete"/>
    <n v="44582"/>
    <n v="44617"/>
    <s v="Pole fire last night, repairs have to be made. This infomration is preliminary"/>
    <s v="\\fxshare-nas05\quotashare-fs01\ESA\5 - Ignition Tracking\2021_Ignition_QC_Folders\20210928_1482251_nan_nan_T005407214"/>
    <s v=" "/>
    <s v="Y"/>
    <s v="DLY6"/>
    <s v="UPDATED OUTAGE TIME, SAP NOTIF NUMBER "/>
    <n v="44582"/>
    <m/>
    <s v="Not In Scope"/>
    <m/>
    <m/>
    <m/>
    <m/>
    <m/>
    <m/>
    <m/>
    <m/>
    <m/>
    <m/>
    <m/>
    <m/>
    <m/>
    <m/>
    <m/>
    <m/>
    <m/>
    <m/>
    <m/>
    <m/>
    <m/>
    <m/>
    <m/>
    <m/>
    <m/>
    <m/>
    <m/>
    <m/>
    <m/>
    <m/>
    <m/>
    <m/>
    <s v="N"/>
    <m/>
    <m/>
    <m/>
    <m/>
    <m/>
    <m/>
    <s v="N"/>
    <m/>
    <m/>
    <m/>
    <m/>
    <m/>
    <m/>
    <s v=" "/>
    <x v="88"/>
    <s v="08:28:00"/>
    <n v="44467"/>
    <s v="08:24:00"/>
    <s v="FAS"/>
    <s v="Y"/>
    <s v="N"/>
    <n v="1482251"/>
    <m/>
    <m/>
    <s v="T005407214"/>
    <n v="122108114"/>
    <m/>
    <m/>
    <m/>
    <s v=" "/>
    <x v="0"/>
    <x v="0"/>
    <s v="N"/>
    <s v="N"/>
    <s v="N"/>
    <s v="On September 28, 2021 at 08:28 hours, a PG&amp;E Troubleman was dispatched to the Millbrae 1101, a 12kV Distribution Circuit on Guittard Road near Rollins Road in Burlingame in response to an area outage. Initial analysis indicates tracking caused the ignition. Upon arrival, the Troubleman located a pole that experienced a pole fire the night prior.   The ensuing fire was contained to the pole and it is unknown who suppressed the ignition.  One customer was impacted with a power outage.   A PG&amp;E Crew was on scene September 28, 2021 and repaired the cutout and crossarm to the pole."/>
    <s v="PG&amp;E"/>
    <s v="Other"/>
    <s v="Pole "/>
    <s v="D"/>
    <s v="D"/>
    <s v="Structure-PG&amp;E only"/>
    <s v="POLE FIRE "/>
    <m/>
    <m/>
    <m/>
    <m/>
    <s v="Contamination"/>
    <s v="Contamination"/>
    <s v="Tracking"/>
    <s v="Y"/>
    <s v="Overhead"/>
    <x v="0"/>
    <s v="Pole"/>
    <s v="Cutout, Crossarm"/>
    <n v="100260671"/>
    <s v=" "/>
    <x v="0"/>
    <n v="37.5974"/>
    <n v="-122.37933"/>
    <s v="San Mateo"/>
    <s v="MILLBRAE 1101"/>
    <n v="12000"/>
    <s v="MILLBRAE 1101CB"/>
    <x v="0"/>
    <s v="Unknown"/>
    <s v="Urban"/>
    <s v="Grass Fuel Model"/>
    <s v="In grass "/>
    <s v="N"/>
    <m/>
    <m/>
    <m/>
    <m/>
    <s v="N"/>
    <s v="N"/>
    <m/>
    <m/>
    <s v="2021-10-01"/>
    <m/>
    <m/>
    <m/>
    <m/>
    <m/>
    <m/>
    <m/>
    <m/>
    <m/>
    <m/>
    <m/>
    <m/>
    <m/>
    <m/>
    <m/>
    <m/>
    <m/>
    <m/>
    <m/>
    <s v="  "/>
    <s v="YOSEMITE"/>
    <s v="SAN CARLOS 01"/>
    <m/>
    <n v="44489"/>
    <s v="1482251"/>
    <s v="T005407214"/>
    <s v="1805"/>
    <s v="ROLLINS RD"/>
    <s v="BURLINGAME"/>
    <n v="37.5974"/>
    <n v="-122.37933"/>
    <s v="DMAJ"/>
    <s v="ALLEY, DAVID"/>
    <n v="22691101"/>
    <m/>
    <n v="9320"/>
    <n v="1"/>
    <s v="Field Remarks: pole fire last night;repairs have been made; power is on.; Dispatcher Remarks: nan; Office Remarks: ~LAT:LONG 37.5974:-122.37933~ "/>
    <m/>
    <m/>
    <m/>
    <m/>
    <m/>
    <m/>
    <m/>
    <m/>
    <m/>
    <m/>
    <m/>
    <m/>
    <m/>
    <m/>
    <m/>
    <m/>
    <m/>
    <m/>
    <m/>
    <m/>
    <m/>
    <m/>
    <m/>
    <m/>
    <m/>
    <m/>
    <m/>
    <m/>
    <m/>
    <m/>
    <m/>
    <m/>
    <m/>
    <s v="  "/>
    <m/>
    <m/>
    <m/>
    <m/>
    <m/>
    <m/>
    <m/>
    <m/>
    <m/>
    <m/>
    <m/>
    <m/>
    <m/>
    <m/>
    <m/>
    <m/>
    <m/>
    <m/>
    <m/>
    <m/>
    <m/>
    <m/>
    <m/>
    <m/>
    <m/>
    <m/>
    <m/>
    <m/>
    <m/>
    <m/>
    <m/>
    <m/>
    <m/>
    <m/>
    <m/>
    <m/>
    <m/>
    <m/>
    <m/>
    <m/>
    <m/>
    <m/>
    <m/>
    <m/>
    <m/>
    <m/>
    <m/>
  </r>
  <r>
    <n v="1669"/>
    <s v="DLY6"/>
    <s v="3 - QC Complete"/>
    <n v="44538"/>
    <n v="44617"/>
    <s v="ATT at location working on pole replacement. Cutomer observed acring on the wires. Troubleman observed no arcing and was was told that the down guy was hot above bob. Will be back when job sire is clear. This information is preliminary."/>
    <s v="\\fxshare-nas05\quotashare-fs01\ESA\5 - Ignition Tracking\2021_Ignition_QC_Folders\20210928_1482319_nan_nan_T005407284"/>
    <s v=" "/>
    <s v="Y"/>
    <s v="DLY6"/>
    <s v="UPDATED CREATE AND OUTAGE TIME"/>
    <n v="44538"/>
    <m/>
    <s v="Not In Scope"/>
    <m/>
    <m/>
    <m/>
    <m/>
    <m/>
    <m/>
    <m/>
    <m/>
    <m/>
    <m/>
    <m/>
    <m/>
    <m/>
    <m/>
    <m/>
    <m/>
    <m/>
    <m/>
    <m/>
    <m/>
    <m/>
    <m/>
    <m/>
    <m/>
    <m/>
    <m/>
    <m/>
    <m/>
    <m/>
    <m/>
    <m/>
    <m/>
    <s v="N"/>
    <m/>
    <m/>
    <m/>
    <m/>
    <m/>
    <m/>
    <s v="N"/>
    <m/>
    <m/>
    <m/>
    <m/>
    <m/>
    <m/>
    <s v=" "/>
    <x v="88"/>
    <s v="09:08:00"/>
    <n v="44467"/>
    <s v="09:05:00"/>
    <s v="FAS"/>
    <s v="Y"/>
    <s v="N"/>
    <n v="1482319"/>
    <m/>
    <m/>
    <s v="T005407284"/>
    <m/>
    <n v="119148106"/>
    <m/>
    <m/>
    <s v=" "/>
    <x v="0"/>
    <x v="1"/>
    <s v="N"/>
    <s v="N"/>
    <s v="N"/>
    <s v="No Fire,  AT&amp;T was working in the area and called in a tag for arcing.  The troubleman responded to the location and spoke with the AT&amp;T field personal onsite.   Troubleman found no arcing, AT&amp;T claimed the guy wire was hot, but no evidence was substantiated from PG&amp;E troubleman.   "/>
    <s v="Not PG&amp;E"/>
    <s v="Other"/>
    <m/>
    <s v="D"/>
    <s v="D"/>
    <s v="Structure-PG&amp;E only"/>
    <m/>
    <m/>
    <m/>
    <m/>
    <m/>
    <s v="No Fire"/>
    <m/>
    <m/>
    <m/>
    <s v="Overhead"/>
    <x v="0"/>
    <s v="Conductor - Primary"/>
    <m/>
    <m/>
    <s v=" "/>
    <x v="0"/>
    <n v="38.489150000000002"/>
    <n v="-122.73594"/>
    <s v="Sonoma"/>
    <s v="MONROE 2103"/>
    <n v="2103"/>
    <s v="MONROE 2103CB"/>
    <x v="0"/>
    <s v="Unknown"/>
    <s v="Urban"/>
    <m/>
    <m/>
    <s v="Y"/>
    <s v="Tubbs 2017"/>
    <m/>
    <m/>
    <m/>
    <s v="N"/>
    <s v="N"/>
    <m/>
    <m/>
    <s v="2021-10-01"/>
    <m/>
    <m/>
    <m/>
    <m/>
    <m/>
    <m/>
    <m/>
    <m/>
    <m/>
    <m/>
    <m/>
    <m/>
    <m/>
    <m/>
    <m/>
    <m/>
    <m/>
    <m/>
    <m/>
    <s v="  "/>
    <s v="YOSEMITE"/>
    <s v="SANTA ROSA 05"/>
    <m/>
    <n v="44489"/>
    <s v="1482319"/>
    <s v="T005407284"/>
    <s v="4120"/>
    <s v="OLD REDWOOD HWY"/>
    <s v="SANTA ROSA"/>
    <n v="38.489150000000002"/>
    <n v="-122.73594"/>
    <s v="JGI1"/>
    <s v="INGRAM, JOHN"/>
    <n v="43302103"/>
    <m/>
    <n v="9320"/>
    <m/>
    <s v="Field Remarks: SPOKE WITH ATT @ JOB SITE, NO ARCING, CLAIMED DOWN GUY HOT ABOVE BOB, THEIR WORK IS DONE, I WILL CHECK BACK WHEN JOB SITE IS CLEAR; Dispatcher Remarks: nan; Office Remarks: ~LAT:LONG 38.48915:-122.73594~ "/>
    <m/>
    <m/>
    <m/>
    <m/>
    <m/>
    <m/>
    <m/>
    <m/>
    <m/>
    <m/>
    <m/>
    <m/>
    <m/>
    <m/>
    <m/>
    <m/>
    <m/>
    <m/>
    <m/>
    <m/>
    <m/>
    <m/>
    <m/>
    <m/>
    <m/>
    <m/>
    <m/>
    <m/>
    <m/>
    <m/>
    <m/>
    <m/>
    <m/>
    <s v="  "/>
    <m/>
    <m/>
    <m/>
    <m/>
    <m/>
    <m/>
    <m/>
    <m/>
    <m/>
    <m/>
    <m/>
    <m/>
    <m/>
    <m/>
    <m/>
    <m/>
    <m/>
    <m/>
    <m/>
    <m/>
    <m/>
    <m/>
    <m/>
    <m/>
    <m/>
    <m/>
    <m/>
    <m/>
    <m/>
    <m/>
    <m/>
    <m/>
    <m/>
    <m/>
    <m/>
    <m/>
    <m/>
    <m/>
    <m/>
    <m/>
    <m/>
    <m/>
    <m/>
    <m/>
    <m/>
    <m/>
    <m/>
  </r>
  <r>
    <n v="1668"/>
    <s v="DLY6"/>
    <s v="3 - QC Complete"/>
    <n v="44538"/>
    <n v="44617"/>
    <s v="Customer called due to sparking/arcing at the transformer located in front of the premise. Troubleman observed no arcing or any signs of arcing on the pole. This information is preliminary."/>
    <s v="\\fxshare-nas05\quotashare-fs01\ESA\5 - Ignition Tracking\2021_Ignition_QC_Folders\20210928_1482418_nan_nan_T005407386"/>
    <s v=" "/>
    <s v="Y"/>
    <s v="DLY6"/>
    <s v="UPDATED OUTAGE TIME "/>
    <n v="44538"/>
    <m/>
    <s v="Not In Scope"/>
    <m/>
    <m/>
    <m/>
    <m/>
    <m/>
    <m/>
    <m/>
    <m/>
    <m/>
    <m/>
    <m/>
    <m/>
    <m/>
    <m/>
    <m/>
    <m/>
    <m/>
    <m/>
    <m/>
    <m/>
    <m/>
    <m/>
    <m/>
    <m/>
    <m/>
    <m/>
    <m/>
    <m/>
    <m/>
    <m/>
    <m/>
    <m/>
    <s v="N"/>
    <m/>
    <m/>
    <m/>
    <m/>
    <m/>
    <m/>
    <s v="N"/>
    <m/>
    <m/>
    <m/>
    <m/>
    <m/>
    <m/>
    <s v=" "/>
    <x v="88"/>
    <s v="09:52:00"/>
    <n v="44467"/>
    <s v="09:47:00"/>
    <s v="FAS"/>
    <s v="N"/>
    <s v="N"/>
    <n v="1482418"/>
    <m/>
    <m/>
    <s v="T005407386"/>
    <m/>
    <m/>
    <m/>
    <m/>
    <s v=" "/>
    <x v="0"/>
    <x v="1"/>
    <s v="N"/>
    <s v="N"/>
    <s v="N"/>
    <s v="Not attributable to PG&amp;E, no ignition upon further investigation.  Per Troubleman conments, &quot;.NO ARCING SEEN, INSPECTED POLE FOR TRACING NO SIGNS FOUND STOOD BY FOR FEW MINUTES.&quot; "/>
    <s v="Not PG&amp;E"/>
    <s v="Other"/>
    <s v="Transformer"/>
    <s v="D"/>
    <s v="D"/>
    <s v="Structure-PG&amp;E only"/>
    <s v="NO ARCING SEEN, INSPECTED POLE FOR TRACING NO SIGNS FOUND STOOD BY FOR FEW MINUTES"/>
    <m/>
    <m/>
    <m/>
    <m/>
    <s v="No Fire"/>
    <m/>
    <m/>
    <m/>
    <s v="Overhead"/>
    <x v="0"/>
    <s v="Transformer"/>
    <m/>
    <m/>
    <s v=" "/>
    <x v="0"/>
    <n v="37.714880000000001"/>
    <n v="-122.16364"/>
    <s v="Alameda"/>
    <s v="SAN LEANDRO U 1112"/>
    <n v="12000"/>
    <s v="SAN LEANDRO U 1112CB"/>
    <x v="0"/>
    <s v="Unknown"/>
    <s v="Urban"/>
    <m/>
    <m/>
    <s v="N"/>
    <m/>
    <m/>
    <m/>
    <m/>
    <s v="N"/>
    <s v="N"/>
    <m/>
    <m/>
    <s v="2021-10-01"/>
    <m/>
    <m/>
    <m/>
    <m/>
    <m/>
    <m/>
    <m/>
    <m/>
    <m/>
    <m/>
    <m/>
    <m/>
    <m/>
    <m/>
    <m/>
    <m/>
    <m/>
    <m/>
    <m/>
    <s v="  "/>
    <s v="SONOMA"/>
    <s v="HAYWARD 01"/>
    <m/>
    <n v="44489"/>
    <s v="1482418"/>
    <s v="T005407386"/>
    <s v="1147"/>
    <s v="CASTRO ST"/>
    <s v="SAN LEANDRO"/>
    <n v="37.714880000000001"/>
    <n v="-122.16364"/>
    <s v="GFME"/>
    <s v="MOORE, GARY"/>
    <n v="13111112"/>
    <m/>
    <n v="9320"/>
    <m/>
    <s v="Field Remarks: NO ARCING SEEN, INSPECTED POLE FOR TRACING NO SIGNS FOUND STOOD BY FOR FEW MINUTES TO SEE IF ANY ARCING OCCURED. NO ISSUES FOUND; Dispatcher Remarks: nan; Office Remarks: ~LAT:LONG 37.71488:-122.16364~ "/>
    <m/>
    <m/>
    <m/>
    <m/>
    <m/>
    <m/>
    <m/>
    <m/>
    <m/>
    <m/>
    <m/>
    <m/>
    <m/>
    <m/>
    <m/>
    <m/>
    <m/>
    <m/>
    <m/>
    <m/>
    <m/>
    <m/>
    <m/>
    <m/>
    <m/>
    <m/>
    <m/>
    <m/>
    <m/>
    <m/>
    <m/>
    <m/>
    <m/>
    <s v="  "/>
    <m/>
    <m/>
    <m/>
    <m/>
    <m/>
    <m/>
    <m/>
    <m/>
    <m/>
    <m/>
    <m/>
    <m/>
    <m/>
    <m/>
    <m/>
    <m/>
    <m/>
    <m/>
    <m/>
    <m/>
    <m/>
    <m/>
    <m/>
    <m/>
    <m/>
    <m/>
    <m/>
    <m/>
    <m/>
    <m/>
    <m/>
    <m/>
    <m/>
    <m/>
    <m/>
    <m/>
    <m/>
    <m/>
    <m/>
    <m/>
    <m/>
    <m/>
    <m/>
    <m/>
    <m/>
    <m/>
    <m/>
  </r>
  <r>
    <n v="1667"/>
    <s v="TLAL"/>
    <s v="3 - QC Complete"/>
    <n v="44476"/>
    <n v="44617"/>
    <s v="[No Fire] The first responder, Troubleman Justin Biondini (J0B6) found burnt up connections at the weatherhead of the Rodeo Grounds in Fortuna, but there was no fire. The connection was old and failed and burned in half from load.  This information is preliminary."/>
    <s v="\\fxshare-nas05\quotashare-fs01\ESA\5 - Ignition Tracking\2021_Ignition_QC_Folders\20210928_1482370_nan_nan_T005407347"/>
    <s v=" "/>
    <m/>
    <s v="TLAL"/>
    <s v="Attributable to PG&amp;E Assets, Ignition Source, Missed Ignition, Fire Size, Suspected Initiating Event Updated"/>
    <n v="44476"/>
    <m/>
    <s v="Not In Scope"/>
    <m/>
    <m/>
    <m/>
    <m/>
    <m/>
    <m/>
    <m/>
    <m/>
    <m/>
    <m/>
    <m/>
    <m/>
    <m/>
    <m/>
    <m/>
    <m/>
    <m/>
    <m/>
    <m/>
    <m/>
    <m/>
    <m/>
    <m/>
    <m/>
    <m/>
    <m/>
    <m/>
    <m/>
    <m/>
    <m/>
    <m/>
    <m/>
    <m/>
    <m/>
    <m/>
    <m/>
    <m/>
    <m/>
    <m/>
    <m/>
    <m/>
    <m/>
    <s v="J0B6"/>
    <s v="Justin Biondini, (707) 601- 5982"/>
    <s v="10/07/21 at 1317 Hours -TLAL: Called Justin at (707) 601- 5982 confirmed there was no fire; Burned up connection was old and failing; Burned in half from load"/>
    <m/>
    <s v=" "/>
    <x v="88"/>
    <s v="09:32:00"/>
    <n v="44467"/>
    <s v="09:32:00"/>
    <s v="FAS"/>
    <s v="N"/>
    <s v="N"/>
    <n v="1482370"/>
    <m/>
    <m/>
    <s v="T005407347"/>
    <m/>
    <m/>
    <m/>
    <m/>
    <s v=" "/>
    <x v="0"/>
    <x v="1"/>
    <s v="N"/>
    <s v="N"/>
    <s v="N"/>
    <s v="[No Fire] The first responder, Troubleman Justin Biondini (J0B6) found burnt up connections at the weatherhead of the Rodeo Grounds in Fortuna, but there was no fire. The connection was old and failed and burned in half from load.  This information is preliminary."/>
    <s v="Not PG&amp;E"/>
    <s v="Other"/>
    <m/>
    <m/>
    <m/>
    <s v="No Fire"/>
    <m/>
    <m/>
    <m/>
    <m/>
    <m/>
    <s v="No Fire"/>
    <m/>
    <m/>
    <m/>
    <s v="Overhead"/>
    <x v="3"/>
    <m/>
    <m/>
    <m/>
    <s v=" "/>
    <x v="1"/>
    <n v="40.602209999999999"/>
    <n v="-124.1452"/>
    <s v="Humboldt"/>
    <s v="NEWBURG 1133"/>
    <n v="12000"/>
    <s v="NEWBURG 1133CB"/>
    <x v="0"/>
    <s v="Unknown"/>
    <s v="Conifer Forest"/>
    <m/>
    <m/>
    <s v="N"/>
    <m/>
    <m/>
    <m/>
    <m/>
    <s v="N"/>
    <s v="N"/>
    <m/>
    <m/>
    <s v="2021-10-01"/>
    <m/>
    <m/>
    <m/>
    <m/>
    <m/>
    <m/>
    <m/>
    <m/>
    <m/>
    <m/>
    <m/>
    <m/>
    <m/>
    <m/>
    <m/>
    <m/>
    <m/>
    <m/>
    <m/>
    <s v="  "/>
    <s v="KERN"/>
    <s v="FORTUNA"/>
    <m/>
    <n v="44489"/>
    <n v="1482370"/>
    <s v="T005407347"/>
    <s v="5"/>
    <s v="PARK ST"/>
    <s v="FORTUNA"/>
    <n v="40.602209999999999"/>
    <n v="-124.1452"/>
    <s v="J0B6"/>
    <s v="BIONDINI, JUSTIN"/>
    <n v="192151133"/>
    <m/>
    <n v="9002"/>
    <m/>
    <s v="Field Remarks: Found burned up connections at weatherhead replaced connections checked power ok ; Dispatcher Remarks: nan; Office Remarks: ~LAT:LONG 40.60221:-124.1452~ "/>
    <m/>
    <m/>
    <m/>
    <m/>
    <m/>
    <m/>
    <m/>
    <m/>
    <m/>
    <m/>
    <m/>
    <m/>
    <m/>
    <m/>
    <m/>
    <m/>
    <m/>
    <m/>
    <m/>
    <m/>
    <m/>
    <m/>
    <m/>
    <m/>
    <m/>
    <m/>
    <m/>
    <m/>
    <m/>
    <m/>
    <s v="OVERHEAD"/>
    <s v="CONNECTOR OR SPLICE OH"/>
    <m/>
    <s v="  "/>
    <m/>
    <m/>
    <m/>
    <m/>
    <m/>
    <m/>
    <m/>
    <m/>
    <m/>
    <m/>
    <m/>
    <m/>
    <m/>
    <m/>
    <m/>
    <m/>
    <m/>
    <m/>
    <m/>
    <m/>
    <m/>
    <m/>
    <m/>
    <m/>
    <m/>
    <m/>
    <m/>
    <m/>
    <m/>
    <m/>
    <m/>
    <m/>
    <m/>
    <m/>
    <m/>
    <m/>
    <m/>
    <m/>
    <m/>
    <m/>
    <m/>
    <m/>
    <m/>
    <m/>
    <m/>
    <m/>
    <m/>
  </r>
  <r>
    <n v="1664"/>
    <s v="CFMD"/>
    <s v="3 - QC Complete"/>
    <n v="44585"/>
    <n v="44617"/>
    <s v="Overloaded transformer bushing burnt open at the secondary and serivce drop. This infomration is preliminary"/>
    <s v="\\fxshare-nas05\quotashare-fs01\ESA\5 - Ignition Tracking\2021_Ignition_QC_Folders\20210928_1482541_nan_nan_T005407500"/>
    <s v=" "/>
    <s v="Y"/>
    <s v="CFMD"/>
    <m/>
    <m/>
    <m/>
    <s v="Not In Scope"/>
    <m/>
    <m/>
    <m/>
    <m/>
    <m/>
    <m/>
    <m/>
    <m/>
    <m/>
    <m/>
    <m/>
    <m/>
    <m/>
    <m/>
    <m/>
    <m/>
    <m/>
    <m/>
    <m/>
    <m/>
    <m/>
    <m/>
    <m/>
    <m/>
    <m/>
    <m/>
    <m/>
    <m/>
    <m/>
    <m/>
    <m/>
    <m/>
    <m/>
    <s v="N"/>
    <m/>
    <m/>
    <m/>
    <m/>
    <m/>
    <m/>
    <m/>
    <m/>
    <m/>
    <m/>
    <m/>
    <m/>
    <s v=" "/>
    <x v="88"/>
    <s v="11:18:00"/>
    <n v="44467"/>
    <s v="11:14:00"/>
    <s v="FAS"/>
    <s v="Y"/>
    <s v="N"/>
    <n v="1482541"/>
    <m/>
    <m/>
    <s v="T005407500"/>
    <n v="122112061"/>
    <n v="111606260"/>
    <m/>
    <m/>
    <s v=" "/>
    <x v="0"/>
    <x v="0"/>
    <s v="N"/>
    <s v="N"/>
    <s v="N"/>
    <s v="On September 28th, 2021 at approximately 11:14 hours, a PG&amp;E troubleman was dispatched to the Big River 1101, 12kV distribution circuit in a circuit protection zone on Woodside Way in the City of Fort Bragg in the North  Coast Division. The responding troubleman found an overloaded transformer bussing burned open at secondary. He also observed the 400 amp panel was undersized and issue with the service drop configuration. The ensuing fire was limited to PG&amp;E assets.  PG&amp;E crews replaced the transformer and conductor on priority A Electric Corrective tag #111606260 on 9/28/2021.  This incident occurred in a Non-HFTD with clear and light wind weather conditions. This information is preliminary."/>
    <s v="PG&amp;E"/>
    <s v="Other"/>
    <m/>
    <s v="D"/>
    <s v="D"/>
    <s v="Structure-PG&amp;E only"/>
    <m/>
    <m/>
    <m/>
    <m/>
    <m/>
    <s v="Equipment - Overloaded"/>
    <s v="All types of equipment / facility failure"/>
    <s v="Transformer failure"/>
    <s v="Y"/>
    <s v="Overhead"/>
    <x v="2"/>
    <s v="Transformer Bushing"/>
    <s v="Transformer, Conductor"/>
    <n v="102200767"/>
    <s v=" "/>
    <x v="0"/>
    <n v="39.381909999999998"/>
    <n v="-123.81023"/>
    <s v="Mendocino"/>
    <s v="BIG RIVER 1101"/>
    <n v="12000"/>
    <s v="BIG RIVER 110155402"/>
    <x v="0"/>
    <s v="Unknown"/>
    <s v="Conifer Forest"/>
    <s v="Fire-resistive fuel bed"/>
    <s v="Dirt"/>
    <s v="N"/>
    <m/>
    <m/>
    <m/>
    <m/>
    <s v="N"/>
    <s v="N"/>
    <m/>
    <m/>
    <s v="2021-10-01"/>
    <m/>
    <m/>
    <m/>
    <m/>
    <m/>
    <m/>
    <m/>
    <m/>
    <m/>
    <m/>
    <m/>
    <m/>
    <m/>
    <m/>
    <m/>
    <m/>
    <m/>
    <m/>
    <m/>
    <s v="  "/>
    <s v="FRESNO"/>
    <s v="FORT BRAGG 01"/>
    <m/>
    <n v="44489"/>
    <s v="1482541"/>
    <s v="T005407500"/>
    <s v="16130"/>
    <s v="WOODSIDE WAY"/>
    <s v="FORT BRAGG"/>
    <n v="39.381909999999998"/>
    <n v="-123.81023"/>
    <s v="DMFF"/>
    <s v="FELICICH, DAVID"/>
    <n v="43081101"/>
    <m/>
    <n v="9002"/>
    <n v="1"/>
    <s v="Field Remarks: found overloaded  transformer bussing  burned open at seckondary also service drop to 16130 woodside way 400 amp panel is undersized has 2 strand triplex with 4 str neutral shoould be 4/0 service drop; Dispatcher Remarks: nan; Office Remarks: ~LAT:LONG 39.38191:-123.81023~MXMA (09/28/2021 11 :18)MTR PINGED ON"/>
    <m/>
    <m/>
    <m/>
    <m/>
    <m/>
    <m/>
    <m/>
    <m/>
    <m/>
    <m/>
    <m/>
    <m/>
    <m/>
    <m/>
    <m/>
    <m/>
    <m/>
    <m/>
    <m/>
    <m/>
    <m/>
    <m/>
    <m/>
    <m/>
    <m/>
    <m/>
    <m/>
    <m/>
    <m/>
    <m/>
    <s v="ELECTRICAL OVERLOAD"/>
    <s v="TRANSFORMER (OH)"/>
    <m/>
    <s v="  "/>
    <m/>
    <m/>
    <m/>
    <m/>
    <m/>
    <m/>
    <m/>
    <m/>
    <m/>
    <m/>
    <m/>
    <m/>
    <m/>
    <m/>
    <m/>
    <m/>
    <m/>
    <m/>
    <m/>
    <m/>
    <m/>
    <m/>
    <m/>
    <m/>
    <m/>
    <m/>
    <m/>
    <m/>
    <m/>
    <m/>
    <m/>
    <m/>
    <m/>
    <m/>
    <m/>
    <m/>
    <m/>
    <m/>
    <m/>
    <m/>
    <m/>
    <m/>
    <m/>
    <m/>
    <m/>
    <m/>
    <m/>
  </r>
  <r>
    <n v="1663"/>
    <s v="P4K5"/>
    <s v="3 - QC Complete"/>
    <n v="44469"/>
    <n v="44617"/>
    <s v="Structure fire, not attributable to PG&amp;E. Fire behind the breaker. This information is preliminary."/>
    <s v="\\fxshare-nas05\quotashare-fs01\ESA\5 - Ignition Tracking\2021_Ignition_QC_Folders\20210928_nan_nan_nan_3661530483"/>
    <s v=" "/>
    <m/>
    <m/>
    <m/>
    <m/>
    <m/>
    <s v="Not In Scope"/>
    <m/>
    <m/>
    <m/>
    <m/>
    <m/>
    <m/>
    <m/>
    <m/>
    <m/>
    <m/>
    <m/>
    <m/>
    <m/>
    <m/>
    <m/>
    <m/>
    <m/>
    <m/>
    <m/>
    <m/>
    <m/>
    <m/>
    <m/>
    <m/>
    <m/>
    <m/>
    <m/>
    <m/>
    <m/>
    <m/>
    <m/>
    <m/>
    <m/>
    <m/>
    <m/>
    <m/>
    <m/>
    <m/>
    <m/>
    <m/>
    <m/>
    <m/>
    <m/>
    <m/>
    <m/>
    <m/>
    <s v=" "/>
    <x v="88"/>
    <s v="11:58:00"/>
    <m/>
    <m/>
    <s v="FAS"/>
    <s v="Y"/>
    <s v="N"/>
    <m/>
    <m/>
    <m/>
    <n v="3661530483"/>
    <m/>
    <m/>
    <m/>
    <m/>
    <s v=" "/>
    <x v="0"/>
    <x v="1"/>
    <s v="N"/>
    <s v="N"/>
    <s v="N"/>
    <s v="Structure fire, not attributable to PG&amp;E. Fire behind the breaker. This information is preliminary."/>
    <s v="Not PG&amp;E"/>
    <s v="Building"/>
    <m/>
    <m/>
    <m/>
    <s v="Structure-only"/>
    <m/>
    <m/>
    <m/>
    <m/>
    <m/>
    <s v="Other Fire: Non-PG&amp;E related"/>
    <m/>
    <m/>
    <m/>
    <s v="Overhead"/>
    <x v="1"/>
    <m/>
    <m/>
    <m/>
    <s v=" "/>
    <x v="1"/>
    <n v="40.399757000000001"/>
    <n v="-123.948818"/>
    <s v="Humboldt"/>
    <s v="RIO DELL 1102"/>
    <n v="12000"/>
    <m/>
    <x v="0"/>
    <s v="Cal Fire"/>
    <s v="Conifer Forest"/>
    <m/>
    <m/>
    <s v="N"/>
    <m/>
    <m/>
    <m/>
    <m/>
    <s v="N"/>
    <s v="N"/>
    <m/>
    <m/>
    <s v="2021-10-01"/>
    <m/>
    <m/>
    <m/>
    <m/>
    <m/>
    <m/>
    <m/>
    <m/>
    <m/>
    <m/>
    <m/>
    <m/>
    <m/>
    <m/>
    <m/>
    <m/>
    <m/>
    <m/>
    <m/>
    <s v="  "/>
    <s v="LOS PADRES"/>
    <s v="FORTUNA"/>
    <m/>
    <n v="44489"/>
    <m/>
    <s v="3661530483"/>
    <s v="26564"/>
    <s v="AVE OF GIANTS"/>
    <s v="REDCREST"/>
    <n v="40.399757002314807"/>
    <n v="-123.948818"/>
    <s v="R0CQ"/>
    <s v="CURNOW, RAY"/>
    <n v="192251102"/>
    <m/>
    <n v="1121"/>
    <m/>
    <s v="Field Remarks: fire on structure behind customer breaker; Dispatcher Remarks: nan; Office Remarks: CAL FIRE ONSITE - REQ FOR ELEC ONLY -"/>
    <m/>
    <m/>
    <m/>
    <m/>
    <m/>
    <m/>
    <m/>
    <m/>
    <m/>
    <m/>
    <m/>
    <m/>
    <m/>
    <m/>
    <m/>
    <m/>
    <m/>
    <m/>
    <m/>
    <m/>
    <m/>
    <m/>
    <m/>
    <m/>
    <m/>
    <m/>
    <m/>
    <m/>
    <m/>
    <m/>
    <m/>
    <m/>
    <m/>
    <s v="  "/>
    <m/>
    <m/>
    <m/>
    <m/>
    <m/>
    <m/>
    <m/>
    <m/>
    <m/>
    <m/>
    <m/>
    <m/>
    <m/>
    <m/>
    <m/>
    <m/>
    <m/>
    <m/>
    <m/>
    <m/>
    <m/>
    <m/>
    <m/>
    <m/>
    <m/>
    <m/>
    <m/>
    <m/>
    <m/>
    <m/>
    <m/>
    <m/>
    <m/>
    <m/>
    <m/>
    <m/>
    <m/>
    <m/>
    <m/>
    <m/>
    <m/>
    <m/>
    <m/>
    <m/>
    <m/>
    <m/>
    <m/>
  </r>
  <r>
    <n v="1661"/>
    <s v="P4K5"/>
    <s v="3 - QC Complete"/>
    <n v="44469"/>
    <n v="44617"/>
    <s v="Structure fire, not attributable to PG&amp;E. This information is preliminary."/>
    <s v="\\fxshare-nas05\quotashare-fs01\ESA\5 - Ignition Tracking\2021_Ignition_QC_Folders\20210928_nan_nan_nan_5444704880"/>
    <s v=" "/>
    <m/>
    <m/>
    <m/>
    <m/>
    <m/>
    <s v="Not In Scope"/>
    <m/>
    <m/>
    <m/>
    <m/>
    <m/>
    <m/>
    <m/>
    <m/>
    <m/>
    <m/>
    <m/>
    <m/>
    <m/>
    <m/>
    <m/>
    <m/>
    <m/>
    <m/>
    <m/>
    <m/>
    <m/>
    <m/>
    <m/>
    <m/>
    <m/>
    <m/>
    <m/>
    <m/>
    <m/>
    <m/>
    <m/>
    <m/>
    <m/>
    <m/>
    <m/>
    <m/>
    <m/>
    <m/>
    <m/>
    <m/>
    <m/>
    <m/>
    <m/>
    <m/>
    <m/>
    <m/>
    <s v=" "/>
    <x v="88"/>
    <s v="14:21:00"/>
    <m/>
    <m/>
    <s v="FAS"/>
    <s v="Y"/>
    <s v="N"/>
    <m/>
    <m/>
    <m/>
    <n v="5444704880"/>
    <m/>
    <m/>
    <m/>
    <m/>
    <s v=" "/>
    <x v="0"/>
    <x v="1"/>
    <s v="N"/>
    <s v="N"/>
    <s v="N"/>
    <s v="Structure fire, not attributable to PG&amp;E. This information is preliminary."/>
    <s v="Not PG&amp;E"/>
    <s v="Building"/>
    <m/>
    <m/>
    <m/>
    <s v="Structure-only"/>
    <m/>
    <m/>
    <m/>
    <m/>
    <m/>
    <s v="Other Fire: Non-PG&amp;E related"/>
    <m/>
    <m/>
    <m/>
    <s v="Overhead"/>
    <x v="1"/>
    <m/>
    <m/>
    <m/>
    <s v=" "/>
    <x v="0"/>
    <n v="37.704683000000003"/>
    <n v="-122.415801"/>
    <s v="San Mateo"/>
    <s v="SF H 0402"/>
    <n v="4000"/>
    <m/>
    <x v="0"/>
    <s v="San Mateo FD"/>
    <s v="Urban"/>
    <m/>
    <m/>
    <s v="N"/>
    <m/>
    <m/>
    <m/>
    <m/>
    <s v="N"/>
    <s v="N"/>
    <m/>
    <m/>
    <s v="2021-10-01"/>
    <m/>
    <m/>
    <m/>
    <m/>
    <m/>
    <m/>
    <m/>
    <m/>
    <m/>
    <m/>
    <m/>
    <m/>
    <m/>
    <m/>
    <m/>
    <m/>
    <m/>
    <m/>
    <m/>
    <s v="  "/>
    <s v="PENINSULA"/>
    <s v="COLMA 06"/>
    <m/>
    <n v="44489"/>
    <m/>
    <s v="5444704880"/>
    <s v="217"/>
    <s v="ACCACIA ST"/>
    <s v="DALY CITY"/>
    <n v="37.704682997685182"/>
    <n v="-122.415801"/>
    <s v="D1C3"/>
    <s v="CAVANAUGH, DAVE"/>
    <n v="22100402"/>
    <m/>
    <n v="1121"/>
    <m/>
    <s v="Field Remarks: STRUCTURE FIRE, WILL NEED CITY INSPECT.; Dispatcher Remarks: nan; Office Remarks: SM COUNTY FD REQ ETA 650-363-4950. WORKING STRUCTURE FIRE. XST PARTRIDGE."/>
    <m/>
    <m/>
    <m/>
    <m/>
    <m/>
    <m/>
    <m/>
    <m/>
    <m/>
    <m/>
    <m/>
    <m/>
    <m/>
    <m/>
    <m/>
    <m/>
    <m/>
    <m/>
    <m/>
    <m/>
    <m/>
    <m/>
    <m/>
    <m/>
    <m/>
    <m/>
    <m/>
    <m/>
    <m/>
    <m/>
    <m/>
    <m/>
    <m/>
    <s v="  "/>
    <m/>
    <m/>
    <m/>
    <m/>
    <m/>
    <m/>
    <m/>
    <m/>
    <m/>
    <m/>
    <m/>
    <m/>
    <m/>
    <m/>
    <m/>
    <m/>
    <m/>
    <m/>
    <m/>
    <m/>
    <m/>
    <m/>
    <m/>
    <m/>
    <m/>
    <m/>
    <m/>
    <m/>
    <m/>
    <m/>
    <m/>
    <m/>
    <m/>
    <m/>
    <m/>
    <m/>
    <m/>
    <m/>
    <m/>
    <m/>
    <m/>
    <m/>
    <m/>
    <m/>
    <m/>
    <m/>
    <m/>
  </r>
  <r>
    <n v="1660"/>
    <s v="P4K5"/>
    <s v="3 - QC Complete"/>
    <n v="44469"/>
    <n v="44617"/>
    <s v="Structure fire, not attributable to PG&amp;E. This information is preliminary."/>
    <s v="\\fxshare-nas05\quotashare-fs01\ESA\5 - Ignition Tracking\2021_Ignition_QC_Folders\20210928_nan_nan_nan_1810272461"/>
    <s v=" "/>
    <m/>
    <m/>
    <m/>
    <m/>
    <m/>
    <s v="Not In Scope"/>
    <m/>
    <m/>
    <m/>
    <m/>
    <m/>
    <m/>
    <m/>
    <m/>
    <m/>
    <m/>
    <m/>
    <m/>
    <m/>
    <m/>
    <m/>
    <m/>
    <m/>
    <m/>
    <m/>
    <m/>
    <m/>
    <m/>
    <m/>
    <m/>
    <m/>
    <m/>
    <m/>
    <m/>
    <m/>
    <m/>
    <m/>
    <m/>
    <m/>
    <m/>
    <m/>
    <m/>
    <m/>
    <m/>
    <m/>
    <m/>
    <m/>
    <m/>
    <m/>
    <m/>
    <m/>
    <m/>
    <s v=" "/>
    <x v="88"/>
    <s v="15:52:00"/>
    <m/>
    <m/>
    <s v="FAS"/>
    <s v="Y"/>
    <s v="N"/>
    <m/>
    <m/>
    <m/>
    <n v="1810272461"/>
    <m/>
    <m/>
    <m/>
    <m/>
    <s v=" "/>
    <x v="0"/>
    <x v="1"/>
    <s v="N"/>
    <s v="N"/>
    <s v="N"/>
    <s v="Structure fire, not attributable to PG&amp;E. This information is preliminary."/>
    <s v="Not PG&amp;E"/>
    <s v="Building"/>
    <m/>
    <m/>
    <m/>
    <s v="Structure-only"/>
    <m/>
    <m/>
    <m/>
    <m/>
    <m/>
    <s v="Other Fire: Non-PG&amp;E related"/>
    <m/>
    <m/>
    <m/>
    <s v="Overhead"/>
    <x v="1"/>
    <m/>
    <m/>
    <m/>
    <s v=" "/>
    <x v="0"/>
    <n v="37.963818000000003"/>
    <n v="-122.051059"/>
    <s v="Contra Costa"/>
    <s v="MEADOW LANE 2110"/>
    <n v="21000"/>
    <m/>
    <x v="0"/>
    <s v="Unknown"/>
    <s v="Urban"/>
    <m/>
    <m/>
    <s v="N"/>
    <m/>
    <m/>
    <m/>
    <m/>
    <s v="N"/>
    <s v="N"/>
    <m/>
    <m/>
    <s v="2021-10-01"/>
    <m/>
    <m/>
    <m/>
    <m/>
    <m/>
    <m/>
    <m/>
    <m/>
    <m/>
    <m/>
    <m/>
    <m/>
    <m/>
    <m/>
    <m/>
    <m/>
    <m/>
    <m/>
    <m/>
    <s v="  "/>
    <s v="PENINSULA"/>
    <s v="CONCORD 01"/>
    <m/>
    <n v="44489"/>
    <m/>
    <n v="1810272461"/>
    <s v="1251"/>
    <s v="FRANQUETTE AVE # 4"/>
    <s v="CONCORD"/>
    <n v="37.963817997685183"/>
    <n v="-122.051059"/>
    <s v="MAW9"/>
    <s v="KNOWLTON, MARIANNE"/>
    <n v="14302110"/>
    <m/>
    <n v="2406"/>
    <n v="1"/>
    <s v="Field Remarks: GROW HOUSE HERE,  BROKEN LOCK,  A PHASE BURNED UP ON THE METER SPADES.    PULLED THE METER # 1005692605.    CUSTOMER NEEDS A NEW METER PANEL AND A CITY INSPECTION.; Dispatcher Remarks: nan; Office Remarks: TO D2MMAW9"/>
    <m/>
    <m/>
    <m/>
    <m/>
    <m/>
    <m/>
    <m/>
    <m/>
    <m/>
    <m/>
    <m/>
    <m/>
    <m/>
    <m/>
    <m/>
    <m/>
    <m/>
    <m/>
    <m/>
    <m/>
    <m/>
    <m/>
    <m/>
    <m/>
    <m/>
    <m/>
    <m/>
    <m/>
    <m/>
    <m/>
    <m/>
    <m/>
    <m/>
    <s v="  "/>
    <m/>
    <m/>
    <m/>
    <m/>
    <m/>
    <m/>
    <m/>
    <m/>
    <m/>
    <m/>
    <m/>
    <m/>
    <m/>
    <m/>
    <m/>
    <m/>
    <m/>
    <m/>
    <m/>
    <m/>
    <m/>
    <m/>
    <m/>
    <m/>
    <m/>
    <m/>
    <m/>
    <m/>
    <m/>
    <m/>
    <m/>
    <m/>
    <m/>
    <m/>
    <m/>
    <m/>
    <m/>
    <m/>
    <m/>
    <m/>
    <m/>
    <m/>
    <m/>
    <m/>
    <m/>
    <m/>
    <m/>
  </r>
  <r>
    <n v="1659"/>
    <s v="P4K5"/>
    <s v="3 - QC Complete"/>
    <n v="44469"/>
    <n v="44617"/>
    <s v="Structure fire, not attributable to PG&amp;E. This information is preliminary."/>
    <s v="\\fxshare-nas05\quotashare-fs01\ESA\5 - Ignition Tracking\2021_Ignition_QC_Folders\20210928_nan_nan_nan_2553433809"/>
    <s v=" "/>
    <m/>
    <m/>
    <m/>
    <m/>
    <m/>
    <s v="Not In Scope"/>
    <m/>
    <m/>
    <m/>
    <m/>
    <m/>
    <m/>
    <m/>
    <m/>
    <m/>
    <m/>
    <m/>
    <m/>
    <m/>
    <m/>
    <m/>
    <m/>
    <m/>
    <m/>
    <m/>
    <m/>
    <m/>
    <m/>
    <m/>
    <m/>
    <m/>
    <m/>
    <m/>
    <m/>
    <m/>
    <m/>
    <m/>
    <m/>
    <m/>
    <m/>
    <m/>
    <m/>
    <m/>
    <m/>
    <m/>
    <m/>
    <m/>
    <m/>
    <m/>
    <m/>
    <m/>
    <m/>
    <s v=" "/>
    <x v="88"/>
    <s v="16:15:00"/>
    <m/>
    <m/>
    <s v="FAS"/>
    <s v="Y"/>
    <s v="N"/>
    <m/>
    <m/>
    <m/>
    <n v="2553433809"/>
    <m/>
    <m/>
    <m/>
    <m/>
    <s v=" "/>
    <x v="0"/>
    <x v="1"/>
    <s v="N"/>
    <s v="N"/>
    <s v="N"/>
    <s v="Structure fire, not attributable to PG&amp;E. This information is preliminary."/>
    <s v="Not PG&amp;E"/>
    <s v="Building"/>
    <m/>
    <m/>
    <m/>
    <s v="Structure-only"/>
    <m/>
    <m/>
    <m/>
    <m/>
    <m/>
    <s v="Other Fire: Non-PG&amp;E related"/>
    <m/>
    <m/>
    <m/>
    <s v="Overhead"/>
    <x v="1"/>
    <m/>
    <m/>
    <m/>
    <s v=" "/>
    <x v="0"/>
    <n v="37.733581000000001"/>
    <n v="-122.18905100000001"/>
    <s v="Alameda"/>
    <s v="EDES 1111"/>
    <n v="12000"/>
    <m/>
    <x v="0"/>
    <s v="Oakland FD"/>
    <s v="Urban"/>
    <m/>
    <m/>
    <s v="N"/>
    <m/>
    <m/>
    <m/>
    <m/>
    <s v="N"/>
    <s v="N"/>
    <m/>
    <m/>
    <s v="2021-10-01"/>
    <m/>
    <m/>
    <m/>
    <m/>
    <m/>
    <m/>
    <m/>
    <m/>
    <m/>
    <m/>
    <m/>
    <m/>
    <m/>
    <m/>
    <m/>
    <m/>
    <m/>
    <m/>
    <m/>
    <s v="  "/>
    <s v="FRESNO"/>
    <s v="OAKLAND 13"/>
    <m/>
    <n v="44489"/>
    <m/>
    <s v="2553433809"/>
    <s v="316"/>
    <s v="JONES AVE"/>
    <s v="OAKLAND"/>
    <n v="37.733580995370367"/>
    <n v="-122.18905100000001"/>
    <s v="MPHH"/>
    <s v="HAMILL, MICHAEL"/>
    <n v="13681111"/>
    <m/>
    <n v="2640"/>
    <m/>
    <s v="Field Remarks: Structure fire.  Mtr sleeved for safety.  Need city inspection; Dispatcher Remarks: nan; Office Remarks: FD ONSITE/ X ST EDES/ FD S/O ETA 510 444 3322"/>
    <m/>
    <m/>
    <m/>
    <m/>
    <m/>
    <m/>
    <m/>
    <m/>
    <m/>
    <m/>
    <m/>
    <m/>
    <m/>
    <m/>
    <m/>
    <m/>
    <m/>
    <m/>
    <m/>
    <m/>
    <m/>
    <m/>
    <m/>
    <m/>
    <m/>
    <m/>
    <m/>
    <m/>
    <m/>
    <m/>
    <m/>
    <m/>
    <m/>
    <s v="  "/>
    <m/>
    <m/>
    <m/>
    <m/>
    <m/>
    <m/>
    <m/>
    <m/>
    <m/>
    <m/>
    <m/>
    <m/>
    <m/>
    <m/>
    <m/>
    <m/>
    <m/>
    <m/>
    <m/>
    <m/>
    <m/>
    <m/>
    <m/>
    <m/>
    <m/>
    <m/>
    <m/>
    <m/>
    <m/>
    <m/>
    <m/>
    <m/>
    <m/>
    <m/>
    <m/>
    <m/>
    <m/>
    <m/>
    <m/>
    <m/>
    <m/>
    <m/>
    <m/>
    <m/>
    <m/>
    <m/>
    <m/>
  </r>
  <r>
    <n v="1658"/>
    <s v="P4K5"/>
    <s v="3 - QC Complete"/>
    <n v="44469"/>
    <n v="44617"/>
    <s v="Structure fire, not attributable to PG&amp;E. This information is preliminary."/>
    <s v="\\fxshare-nas05\quotashare-fs01\ESA\5 - Ignition Tracking\2021_Ignition_QC_Folders\20210928_nan_nan_nan_0002376577"/>
    <s v=" "/>
    <m/>
    <m/>
    <m/>
    <m/>
    <m/>
    <s v="Not In Scope"/>
    <m/>
    <m/>
    <m/>
    <m/>
    <m/>
    <m/>
    <m/>
    <m/>
    <m/>
    <m/>
    <m/>
    <m/>
    <m/>
    <m/>
    <m/>
    <m/>
    <m/>
    <m/>
    <m/>
    <m/>
    <m/>
    <m/>
    <m/>
    <m/>
    <m/>
    <m/>
    <m/>
    <m/>
    <m/>
    <m/>
    <m/>
    <m/>
    <m/>
    <m/>
    <m/>
    <m/>
    <m/>
    <m/>
    <m/>
    <m/>
    <m/>
    <m/>
    <m/>
    <m/>
    <m/>
    <m/>
    <s v=" "/>
    <x v="88"/>
    <s v="16:44:00"/>
    <m/>
    <m/>
    <s v="FAS"/>
    <s v="Y"/>
    <s v="N"/>
    <m/>
    <m/>
    <m/>
    <n v="2376577"/>
    <m/>
    <m/>
    <m/>
    <m/>
    <s v=" "/>
    <x v="0"/>
    <x v="1"/>
    <s v="N"/>
    <s v="N"/>
    <s v="N"/>
    <s v="Structure fire, not attributable to PG&amp;E. This information is preliminary."/>
    <s v="Not PG&amp;E"/>
    <s v="Building"/>
    <m/>
    <m/>
    <m/>
    <s v="Structure-only"/>
    <m/>
    <m/>
    <m/>
    <m/>
    <m/>
    <s v="Other Fire: Non-PG&amp;E related"/>
    <m/>
    <m/>
    <m/>
    <s v="Overhead"/>
    <x v="1"/>
    <m/>
    <m/>
    <m/>
    <s v=" "/>
    <x v="0"/>
    <n v="37.936968999999998"/>
    <n v="-122.35979399999999"/>
    <s v="Contra Costa"/>
    <s v="RICHMOND R 1119 "/>
    <n v="12000"/>
    <m/>
    <x v="0"/>
    <s v="Fire Dept"/>
    <s v="Urban"/>
    <m/>
    <m/>
    <s v="N"/>
    <m/>
    <m/>
    <m/>
    <m/>
    <s v="N"/>
    <s v="N"/>
    <m/>
    <m/>
    <s v="2021-10-01"/>
    <m/>
    <m/>
    <m/>
    <m/>
    <m/>
    <m/>
    <m/>
    <m/>
    <m/>
    <m/>
    <m/>
    <m/>
    <m/>
    <m/>
    <m/>
    <m/>
    <m/>
    <m/>
    <m/>
    <s v="  "/>
    <s v="FRESNO"/>
    <s v="RICHMOND 04"/>
    <m/>
    <n v="44489"/>
    <m/>
    <s v="0002376577"/>
    <s v="UNKNOWN"/>
    <s v="PREMISES DO NOT CHANGE"/>
    <s v="RICHMOND"/>
    <n v="37.936969004629631"/>
    <n v="-122.35979399999999"/>
    <s v="MRPE"/>
    <s v="PAGAN, MIKE"/>
    <m/>
    <m/>
    <n v="1120"/>
    <m/>
    <s v="Field Remarks: structure fire @ 122 35th st apartment complex disco svc tags to follow; Dispatcher Remarks: nan; Office Remarks: FD ONSITE @ 35TH &amp; BISSELL AVE/ ACTIVE FIRE/ ETA 510 233 6402"/>
    <m/>
    <m/>
    <m/>
    <m/>
    <m/>
    <m/>
    <m/>
    <m/>
    <m/>
    <m/>
    <m/>
    <m/>
    <m/>
    <m/>
    <m/>
    <m/>
    <m/>
    <m/>
    <m/>
    <m/>
    <m/>
    <m/>
    <m/>
    <m/>
    <m/>
    <m/>
    <m/>
    <m/>
    <m/>
    <m/>
    <m/>
    <m/>
    <m/>
    <s v="  "/>
    <m/>
    <m/>
    <m/>
    <m/>
    <m/>
    <m/>
    <m/>
    <m/>
    <m/>
    <m/>
    <m/>
    <m/>
    <m/>
    <m/>
    <m/>
    <m/>
    <m/>
    <m/>
    <m/>
    <m/>
    <m/>
    <m/>
    <m/>
    <m/>
    <m/>
    <m/>
    <m/>
    <m/>
    <m/>
    <m/>
    <m/>
    <m/>
    <m/>
    <m/>
    <m/>
    <m/>
    <m/>
    <m/>
    <m/>
    <m/>
    <m/>
    <m/>
    <m/>
    <m/>
    <m/>
    <m/>
    <m/>
  </r>
  <r>
    <n v="1657"/>
    <s v="P4K5"/>
    <s v="3 - QC Complete"/>
    <n v="44469"/>
    <n v="44617"/>
    <s v="Structure fire, not attributable to PG&amp;E. Small fire in the customer's kitchen, extinguished by the customer itself. This information is preliminary."/>
    <s v="\\fxshare-nas05\quotashare-fs01\ESA\5 - Ignition Tracking\2021_Ignition_QC_Folders\20210928_nan_nan_nan_1981550823"/>
    <s v=" "/>
    <m/>
    <m/>
    <m/>
    <m/>
    <m/>
    <s v="Not In Scope"/>
    <m/>
    <m/>
    <m/>
    <m/>
    <m/>
    <m/>
    <m/>
    <m/>
    <m/>
    <m/>
    <m/>
    <m/>
    <m/>
    <m/>
    <m/>
    <m/>
    <m/>
    <m/>
    <m/>
    <m/>
    <m/>
    <m/>
    <m/>
    <m/>
    <m/>
    <m/>
    <m/>
    <m/>
    <m/>
    <m/>
    <m/>
    <m/>
    <m/>
    <m/>
    <m/>
    <m/>
    <m/>
    <m/>
    <m/>
    <m/>
    <m/>
    <m/>
    <m/>
    <m/>
    <m/>
    <m/>
    <s v=" "/>
    <x v="88"/>
    <s v="17:39:00"/>
    <m/>
    <m/>
    <s v="FAS"/>
    <s v="Y"/>
    <s v="N"/>
    <m/>
    <m/>
    <m/>
    <n v="1981550823"/>
    <m/>
    <m/>
    <m/>
    <m/>
    <s v=" "/>
    <x v="0"/>
    <x v="1"/>
    <s v="N"/>
    <s v="N"/>
    <s v="N"/>
    <s v="Structure fire, not attributable to PG&amp;E. Small fire in the customer's kitchen, extinguished by the customer itself. This information is preliminary."/>
    <s v="Not PG&amp;E"/>
    <s v="Building"/>
    <m/>
    <m/>
    <m/>
    <s v="Structure-only"/>
    <m/>
    <m/>
    <m/>
    <m/>
    <m/>
    <s v="Other Fire: Non-PG&amp;E related"/>
    <m/>
    <m/>
    <m/>
    <s v="Overhead"/>
    <x v="1"/>
    <m/>
    <m/>
    <m/>
    <s v=" "/>
    <x v="0"/>
    <n v="37.923520000000003"/>
    <n v="-122.057802"/>
    <s v="Contra Costa"/>
    <s v="LAKEWOOD 2225"/>
    <n v="21000"/>
    <m/>
    <x v="0"/>
    <s v="Customer"/>
    <s v="Urban"/>
    <m/>
    <m/>
    <s v="N"/>
    <m/>
    <m/>
    <m/>
    <m/>
    <s v="N"/>
    <s v="N"/>
    <m/>
    <m/>
    <s v="2021-10-01"/>
    <m/>
    <m/>
    <m/>
    <m/>
    <m/>
    <m/>
    <m/>
    <m/>
    <m/>
    <m/>
    <m/>
    <m/>
    <m/>
    <m/>
    <m/>
    <m/>
    <m/>
    <m/>
    <m/>
    <s v="  "/>
    <s v="CENTRAL COAST"/>
    <s v="CONCORD 03"/>
    <m/>
    <n v="44489"/>
    <m/>
    <s v="1981550823"/>
    <s v="2738"/>
    <s v="OAK RD APT 154"/>
    <s v="WALNUT CREEK"/>
    <n v="37.923520000000003"/>
    <n v="-122.057802"/>
    <s v="S3CB"/>
    <s v="CULCASI, SAL"/>
    <n v="13532225"/>
    <m/>
    <n v="1320"/>
    <m/>
    <s v="Field Remarks: there was a small fire in cust. kitchen. cust put bags down on cooktop then took dog for a walk came back to a fire and extinguised it herself. there was no structure damage and all electric was intact. The appliances were unpluged then i  turned the power on so they would have lights to pack.; Dispatcher Remarks: nan; Office Remarks: CCFD ONS. ORIGINAL CALL WAS FOR GAS. GSR CLEARED. FIRE NOW REQESTING ELEC HAZRD AT PANEL MADE SAFE. REQ  ETA 925 951 3330"/>
    <m/>
    <m/>
    <m/>
    <m/>
    <m/>
    <m/>
    <m/>
    <m/>
    <m/>
    <m/>
    <m/>
    <m/>
    <m/>
    <m/>
    <m/>
    <m/>
    <m/>
    <m/>
    <m/>
    <m/>
    <m/>
    <m/>
    <m/>
    <m/>
    <m/>
    <m/>
    <m/>
    <m/>
    <m/>
    <m/>
    <m/>
    <m/>
    <m/>
    <s v="  "/>
    <m/>
    <m/>
    <m/>
    <m/>
    <m/>
    <m/>
    <m/>
    <m/>
    <m/>
    <m/>
    <m/>
    <m/>
    <m/>
    <m/>
    <m/>
    <m/>
    <m/>
    <m/>
    <m/>
    <m/>
    <m/>
    <m/>
    <m/>
    <m/>
    <m/>
    <m/>
    <m/>
    <m/>
    <m/>
    <m/>
    <m/>
    <m/>
    <m/>
    <m/>
    <m/>
    <m/>
    <m/>
    <m/>
    <m/>
    <m/>
    <m/>
    <m/>
    <m/>
    <m/>
    <m/>
    <m/>
    <m/>
  </r>
  <r>
    <n v="1656"/>
    <s v="P4K5"/>
    <s v="3 - QC Complete"/>
    <n v="44469"/>
    <n v="44617"/>
    <s v="Structure fire, not attributable to PG&amp;E. This information is preliminary."/>
    <s v="\\fxshare-nas05\quotashare-fs01\ESA\5 - Ignition Tracking\2021_Ignition_QC_Folders\20210928_nan_nan_nan_0003730702"/>
    <s v=" "/>
    <m/>
    <m/>
    <m/>
    <m/>
    <m/>
    <s v="Not In Scope"/>
    <m/>
    <m/>
    <m/>
    <m/>
    <m/>
    <m/>
    <m/>
    <m/>
    <m/>
    <m/>
    <m/>
    <m/>
    <m/>
    <m/>
    <m/>
    <m/>
    <m/>
    <m/>
    <m/>
    <m/>
    <m/>
    <m/>
    <m/>
    <m/>
    <m/>
    <m/>
    <m/>
    <m/>
    <m/>
    <m/>
    <m/>
    <m/>
    <m/>
    <m/>
    <m/>
    <m/>
    <m/>
    <m/>
    <m/>
    <m/>
    <m/>
    <m/>
    <m/>
    <m/>
    <m/>
    <m/>
    <s v=" "/>
    <x v="88"/>
    <s v="22:20:00"/>
    <m/>
    <m/>
    <s v="FAS"/>
    <s v="Y"/>
    <s v="N"/>
    <m/>
    <m/>
    <m/>
    <n v="3730702"/>
    <m/>
    <m/>
    <m/>
    <m/>
    <s v=" "/>
    <x v="0"/>
    <x v="1"/>
    <s v="N"/>
    <s v="N"/>
    <s v="N"/>
    <s v="Structure fire, not attributable to PG&amp;E. This information is preliminary."/>
    <s v="Not PG&amp;E"/>
    <s v="Building"/>
    <m/>
    <m/>
    <m/>
    <s v="Structure-only"/>
    <m/>
    <m/>
    <m/>
    <m/>
    <m/>
    <s v="Other Fire: Non-PG&amp;E related"/>
    <m/>
    <m/>
    <m/>
    <s v="Overhead"/>
    <x v="1"/>
    <m/>
    <m/>
    <m/>
    <s v=" "/>
    <x v="0"/>
    <n v="37.110191"/>
    <n v="-120.26916799999999"/>
    <s v="Madera"/>
    <s v="CHOWCHILLA 1101"/>
    <n v="12000"/>
    <m/>
    <x v="0"/>
    <s v="Chowchilla FD"/>
    <s v="Urban"/>
    <m/>
    <m/>
    <s v="N"/>
    <m/>
    <m/>
    <m/>
    <m/>
    <s v="N"/>
    <s v="N"/>
    <m/>
    <m/>
    <s v="2021-10-01"/>
    <m/>
    <m/>
    <m/>
    <m/>
    <m/>
    <m/>
    <m/>
    <m/>
    <m/>
    <m/>
    <m/>
    <m/>
    <m/>
    <m/>
    <m/>
    <m/>
    <m/>
    <m/>
    <m/>
    <s v="  "/>
    <s v="SONOMA"/>
    <s v="MADERA 02"/>
    <m/>
    <n v="44489"/>
    <m/>
    <s v="0003730702"/>
    <s v="UNKNOWN"/>
    <s v="PREMISES DO NOT CHANGE"/>
    <s v="CHOWCHILLA"/>
    <n v="37.110190995370367"/>
    <n v="-120.26916799999999"/>
    <s v="JMPV"/>
    <s v="PORTER, JOHN "/>
    <m/>
    <m/>
    <n v="1121"/>
    <m/>
    <s v="Field Remarks: appartment fire; Dispatcher Remarks: arcos call out; Office Remarks: 455 COLUSA AVENUE XST RD 16 APARTEMENT BLDG ON FIRE. UNIT#415. PLEASE MAKE SAFE ASAP. ETA PLZ CALL FD 559 665 8600"/>
    <m/>
    <m/>
    <m/>
    <m/>
    <m/>
    <m/>
    <m/>
    <m/>
    <m/>
    <m/>
    <m/>
    <m/>
    <m/>
    <m/>
    <m/>
    <m/>
    <m/>
    <m/>
    <m/>
    <m/>
    <m/>
    <m/>
    <m/>
    <m/>
    <m/>
    <m/>
    <m/>
    <m/>
    <m/>
    <m/>
    <m/>
    <m/>
    <m/>
    <s v="  "/>
    <m/>
    <m/>
    <m/>
    <m/>
    <m/>
    <m/>
    <m/>
    <m/>
    <m/>
    <m/>
    <m/>
    <m/>
    <m/>
    <m/>
    <m/>
    <m/>
    <m/>
    <m/>
    <m/>
    <m/>
    <m/>
    <m/>
    <m/>
    <m/>
    <m/>
    <m/>
    <m/>
    <m/>
    <m/>
    <m/>
    <m/>
    <m/>
    <m/>
    <m/>
    <m/>
    <m/>
    <m/>
    <m/>
    <m/>
    <m/>
    <m/>
    <m/>
    <m/>
    <m/>
    <m/>
    <m/>
    <m/>
  </r>
  <r>
    <n v="1619"/>
    <s v="CFMD"/>
    <s v="3 - QC Complete"/>
    <n v="44477"/>
    <n v="44617"/>
    <s v="Eucalyptus branch fell on overhead primary line. The ensuing fire was 1 meter - &lt; 3 meters in size. This information is preliminary."/>
    <s v="\\fxshare-nas05\quotashare-fs01\ESA\5 - Ignition Tracking\2021_Ignition_QC_Folders\20210928_1482756_21-0123382_nan_T005407628"/>
    <s v=" "/>
    <s v="Y"/>
    <s v="S71C"/>
    <s v="Added SAP Notification, Asset Number, Changed Division to De Anza, Changed Outage Time to 1341 hours"/>
    <n v="44512"/>
    <s v="s71c"/>
    <s v="Complete"/>
    <s v="Not Required"/>
    <m/>
    <s v="Not Required"/>
    <s v="Not Required"/>
    <m/>
    <m/>
    <m/>
    <m/>
    <m/>
    <m/>
    <m/>
    <s v="Complete"/>
    <s v="Branch (Decay, Defect, Cavity)"/>
    <n v="44432"/>
    <n v="44688"/>
    <n v="44145"/>
    <m/>
    <s v="N"/>
    <m/>
    <m/>
    <m/>
    <s v="Y"/>
    <s v="Blue Gum Eucalyptus"/>
    <s v="Extent of condition"/>
    <m/>
    <m/>
    <m/>
    <m/>
    <n v="44512"/>
    <m/>
    <n v="44551"/>
    <m/>
    <s v="Y"/>
    <n v="44515"/>
    <n v="44519"/>
    <s v="Santa Clara County Fire"/>
    <s v="Email"/>
    <m/>
    <m/>
    <s v="Y"/>
    <n v="44474"/>
    <m/>
    <s v="SLBI"/>
    <s v="Steven Bentley, 559-470-9682"/>
    <s v="Tman sent photos"/>
    <m/>
    <s v=" "/>
    <x v="88"/>
    <s v="13:21:00"/>
    <n v="44467"/>
    <s v="13:41:00"/>
    <s v="FAS"/>
    <s v="N"/>
    <s v="N"/>
    <n v="1482756"/>
    <s v="21-0123382"/>
    <m/>
    <s v="T005407628"/>
    <n v="122112941"/>
    <m/>
    <m/>
    <s v="PG&amp;E_1619_Ignition_20210928_1.jpg"/>
    <s v=" "/>
    <x v="1"/>
    <x v="0"/>
    <s v="Y"/>
    <s v="Y"/>
    <s v="N"/>
    <s v="On September 28th, 2021 at approximately 1321 hours, a PG&amp;E Troubleman was dispatched to the Saratoga 1115, 12kV distribution circuit on Rolling Hills Road in the City of Saratoga in the DeAnza Division for a report of vegetation on wire. Initial analysis indicates a branch broke from a eucalpytus tree and landed onto the powerline. The Santa Clara County FD extinguished the fire that was 20 x 20 foot in size. An EC tag was created to adjust the conductor. No replacement was needed. This fire caused an outage that affected 23 customers for a total of 9177 customer minutes. There were no reported injuries, property damage or media attention. This information is preliminary."/>
    <s v="PG&amp;E"/>
    <s v="Vegetation"/>
    <m/>
    <s v="D"/>
    <s v="D"/>
    <s v="&lt;0.25"/>
    <s v="20'x20'"/>
    <m/>
    <m/>
    <m/>
    <m/>
    <s v="Vegetation"/>
    <s v="Contact from object"/>
    <s v="Veg. contact"/>
    <s v="N"/>
    <s v="Overhead"/>
    <x v="0"/>
    <s v="Conductor - Primary"/>
    <m/>
    <n v="100532553"/>
    <s v=" "/>
    <x v="1"/>
    <n v="37.288290000000003"/>
    <n v="-122.0509"/>
    <s v="Santa Clara"/>
    <s v="SARATOGA 1115"/>
    <n v="12000"/>
    <s v="SARATOGA 1115463510"/>
    <x v="0"/>
    <s v="Santa Clara County FD"/>
    <s v="Urban"/>
    <s v="Brush fuel model"/>
    <m/>
    <s v="N"/>
    <m/>
    <m/>
    <n v="518"/>
    <s v="R3"/>
    <s v="N"/>
    <s v="N"/>
    <m/>
    <m/>
    <s v="2021-09-28"/>
    <n v="37.288336700000002"/>
    <n v="-122.0508591"/>
    <n v="44473"/>
    <s v="BranchFail"/>
    <s v="Evidence suggest that a branch from a Eucalyptus tree fell from 60 feet onto the HV lines which fell t the ground causing a fire. A woman leaving her home smelled smoke and looked around noticing the fire near her home. She called the fire department who arrived soon after and put the fire out."/>
    <s v="EUCA"/>
    <n v="80"/>
    <n v="28"/>
    <n v="12"/>
    <s v="Slight"/>
    <s v="None"/>
    <s v="N"/>
    <n v="1"/>
    <m/>
    <s v="Plain"/>
    <s v="B"/>
    <s v="CrossArm"/>
    <s v="BareWire"/>
    <m/>
    <s v="  "/>
    <s v="SACRAMENTO"/>
    <s v="CUPERTINO 01"/>
    <s v="13:21"/>
    <n v="44467"/>
    <s v="1482756"/>
    <s v="T005407628"/>
    <n v="22000"/>
    <s v="ROLLING HILLS RD"/>
    <s v="SARATOGA"/>
    <n v="37.286969999999997"/>
    <n v="-122.05065"/>
    <s v="G1TSLBI"/>
    <s v="BENTLEY, STEVEN"/>
    <n v="83371115"/>
    <s v="20210928 14:36"/>
    <n v="9002"/>
    <m/>
    <s v="Made EC tag for crew to remove Eucalyptus branch that fell on primary and started 20'x20' fire"/>
    <s v="Y"/>
    <m/>
    <m/>
    <m/>
    <n v="37.288290000000003"/>
    <n v="-122.0509"/>
    <s v="Eucalyptus limb broke off tree and landed on energized primary over yellow grass"/>
    <n v="9999999999"/>
    <m/>
    <s v="N"/>
    <s v="Y"/>
    <m/>
    <s v="Clear"/>
    <m/>
    <s v="Private Land"/>
    <m/>
    <s v="Light"/>
    <m/>
    <s v="Vegetation"/>
    <m/>
    <s v="1 meter - &lt; 3 meters"/>
    <s v="20'x20'"/>
    <s v="Fire Dept"/>
    <s v="Santa Clara County Fire"/>
    <s v="Overhead"/>
    <m/>
    <s v="N"/>
    <m/>
    <m/>
    <m/>
    <s v="TREE-BRANCH FELL INTO LINE"/>
    <s v="CONDUCTOR, OVERHEAD"/>
    <s v="N"/>
    <s v="  "/>
    <s v="Unplanned"/>
    <s v="DeAnza"/>
    <s v="De Anza"/>
    <s v="083371115, SARATOGA-1115"/>
    <s v="21-0123382"/>
    <s v="Unplanned"/>
    <s v="Clear;32-90 F"/>
    <s v="23"/>
    <m/>
    <s v="YES"/>
    <s v="Force Out"/>
    <s v="Sustained"/>
    <s v="No"/>
    <s v="8965"/>
    <s v="OH"/>
    <s v="Fuse"/>
    <s v="1482756"/>
    <s v="Conductor, Overhead, Burned/flashed"/>
    <m/>
    <s v="09/28/21 15:07"/>
    <m/>
    <s v="SARA: 1 POLE EAST OF 22101 ROLLING HILLS"/>
    <s v="22101 ROLLING HILLS RD"/>
    <m/>
    <s v="EUCALIPTUS BRANCH FELL ON LINE"/>
    <m/>
    <m/>
    <m/>
    <m/>
    <m/>
    <m/>
    <m/>
    <m/>
    <m/>
    <m/>
    <m/>
    <m/>
    <m/>
    <m/>
    <m/>
    <m/>
    <m/>
    <m/>
    <m/>
    <m/>
    <m/>
    <m/>
  </r>
  <r>
    <n v="2165"/>
    <s v="TLAL"/>
    <s v="3 - QC Complete"/>
    <n v="44522"/>
    <n v="44617"/>
    <s v="Crossarm Burnt &amp; Floating Conductor at the pole near 2206 62nd Ave, Oakland, CA 94605; OIS: 1481928; ILIS: 21-0122975; FOID: T005406790 (RMJ2, Ryan Jenson, (510) 368-6998); EC: 122108177; PM Order: 35291870; SAP Pole ID: 101353100 (Bar Code: 110127494); County: Alameda; Division: East Bay"/>
    <s v="\\fxshare-nas05\quotashare-fs01\ESA\5 - Ignition Tracking\2021_Ignition_QC_Folders\20210927_1481928_21-0122975_nan_T005406790"/>
    <s v=" "/>
    <s v="Y"/>
    <s v="TLAL"/>
    <s v="Outage Time Updated"/>
    <n v="44522"/>
    <m/>
    <s v="Not In Scope"/>
    <m/>
    <m/>
    <m/>
    <m/>
    <m/>
    <m/>
    <m/>
    <m/>
    <m/>
    <m/>
    <m/>
    <m/>
    <m/>
    <m/>
    <m/>
    <m/>
    <m/>
    <m/>
    <m/>
    <m/>
    <m/>
    <m/>
    <m/>
    <m/>
    <m/>
    <m/>
    <m/>
    <m/>
    <m/>
    <m/>
    <m/>
    <m/>
    <s v="N"/>
    <m/>
    <m/>
    <m/>
    <m/>
    <m/>
    <m/>
    <s v="Y"/>
    <n v="44522"/>
    <n v="44522"/>
    <s v="RMJ2"/>
    <s v="Ryan Jenson, (510) 368-6998"/>
    <s v="Emailed Tman and Restoration Supervisor - Pictures and Fire Size Requested; See email in the Pictures sub-folder"/>
    <s v="JRRK"/>
    <s v=" "/>
    <x v="89"/>
    <s v="19:43:00"/>
    <n v="44466"/>
    <s v="19:37:00"/>
    <s v="FAS"/>
    <s v="Y"/>
    <s v="N"/>
    <n v="1481928"/>
    <s v="21-0122975"/>
    <m/>
    <s v="T005406790"/>
    <n v="122108177"/>
    <n v="102116358"/>
    <m/>
    <s v="No Photos"/>
    <s v=" "/>
    <x v="0"/>
    <x v="0"/>
    <s v="N"/>
    <s v="N"/>
    <s v="N"/>
    <s v="On September 27, 2021 at 2055 hours, a PG&amp;E Troubleman patrolled the Oakland J 0409 4.16kV Distribution Circuit number 012090409, in the Local Responsibility Area (LRA) near 2206 62nd Ave, Oakland, CA 94605. He observed a floating #4 solid copper 4kV overhead conductor arcing on the burnt crossarm at the 45’ class-4 Western Red Cedar wood pole (SAP Eqp ID 101353100, Bar Code 110127494, Baxco, Mfr. Year 1954). Initial analysis indicates the ignition was caused by overhead equipment failure and the floating conductor laying on the crossarm, most likely as a result of rain, contamination, and tracking. The Fire Department responded to and extinguished the fire. An EC A-tag 122108177 was submitted for remediation. The 84-minute outage affected 29 customers. The line was returned to service on September 27, 2021. This incident is in an Insulation A District and within an active Bay Area Habitat Conservation Plan (HCP). This information is preliminary."/>
    <s v="PG&amp;E"/>
    <s v="Other"/>
    <s v="Crossarm"/>
    <s v="D"/>
    <s v="D"/>
    <s v="Structure-PG&amp;E only"/>
    <m/>
    <m/>
    <m/>
    <m/>
    <m/>
    <s v="Contamination"/>
    <s v="Contamination"/>
    <s v="Tracking"/>
    <s v="Y"/>
    <s v="Overhead"/>
    <x v="0"/>
    <s v="Crossarm"/>
    <s v="Crossarm, Conductor"/>
    <n v="101353100"/>
    <s v=" "/>
    <x v="0"/>
    <n v="37.767227164399998"/>
    <n v="-122.1924459124"/>
    <s v="Alameda"/>
    <s v="OAKLAND J 0409"/>
    <n v="4000"/>
    <s v="OAKLAND J 0409CB"/>
    <x v="0"/>
    <s v="Fire Department"/>
    <s v="Urban"/>
    <s v="Grass Fuel Model"/>
    <m/>
    <s v="N"/>
    <m/>
    <m/>
    <m/>
    <m/>
    <s v="N"/>
    <s v="N"/>
    <m/>
    <m/>
    <s v="2021-11-12"/>
    <m/>
    <m/>
    <m/>
    <m/>
    <m/>
    <m/>
    <m/>
    <m/>
    <m/>
    <m/>
    <m/>
    <m/>
    <m/>
    <m/>
    <m/>
    <m/>
    <m/>
    <m/>
    <m/>
    <s v=" "/>
    <s v="EAST BAY"/>
    <s v="OAKPORT"/>
    <s v="19:43"/>
    <s v="2021/09/27 00:00:00"/>
    <s v="1481928"/>
    <s v="T005406790"/>
    <n v="2126"/>
    <s v="62ND AVE APT D"/>
    <m/>
    <n v="37.767040000000001"/>
    <n v="-122.19275"/>
    <s v="E1TRMJ2"/>
    <m/>
    <n v="12090409"/>
    <s v="2021/09/27 21:03:09"/>
    <n v="9111"/>
    <m/>
    <s v="A:OK;X:HAYES;R:CALLER REPORTING TWO POLES ON FIRE LOCATED AT THE END OF THE BLOCK, FIREMEN WERE ONSITE,NO ONE INJURED, PWR-Y"/>
    <s v="N"/>
    <m/>
    <m/>
    <m/>
    <m/>
    <m/>
    <m/>
    <m/>
    <n v="110127494"/>
    <m/>
    <m/>
    <s v="Y"/>
    <m/>
    <m/>
    <m/>
    <m/>
    <m/>
    <m/>
    <m/>
    <s v="4 KV FLOATER, ON XARM"/>
    <m/>
    <m/>
    <m/>
    <m/>
    <s v="Overhead"/>
    <m/>
    <m/>
    <m/>
    <m/>
    <m/>
    <s v="OVERHEAD"/>
    <s v="CONDUCTOR, OVERHEAD"/>
    <m/>
    <s v=" "/>
    <s v="Unplanned"/>
    <s v="East Bay"/>
    <s v="Central"/>
    <s v="012090409, OAKLAND J-0409"/>
    <s v="21-0122975"/>
    <s v="Unplanned"/>
    <s v="Clear;32-90 F"/>
    <s v="29"/>
    <s v="2436"/>
    <s v="NO"/>
    <s v="Line to Ground"/>
    <s v="Sustained"/>
    <s v="No"/>
    <s v="MTR#0E5949"/>
    <s v="OH"/>
    <s v="Transformer"/>
    <s v="1481928"/>
    <s v="Conductor, Overhead, Arcing"/>
    <s v=" "/>
    <s v=" "/>
    <s v=" "/>
    <s v="62ND AVE E/S C/O CASLAND DR"/>
    <s v="62ND AVE E/S C/O CASLAND DR"/>
    <m/>
    <m/>
    <m/>
    <m/>
    <m/>
    <m/>
    <m/>
    <m/>
    <m/>
    <m/>
    <m/>
    <m/>
    <m/>
    <m/>
    <m/>
    <m/>
    <m/>
    <m/>
    <m/>
    <m/>
    <m/>
    <m/>
    <m/>
    <m/>
  </r>
  <r>
    <n v="1683"/>
    <s v="DLY6"/>
    <s v="3 - QC Complete"/>
    <n v="44539"/>
    <n v="44617"/>
    <s v="Arcing transformer and conductor. This information is preliminary."/>
    <s v="\\fxshare-nas05\quotashare-fs01\ESA\5 - Ignition Tracking\2021_Ignition_QC_Folders\20210927_TR8601466_nan_nan_T005406962"/>
    <s v=" "/>
    <s v="Y"/>
    <s v="DLY6"/>
    <s v="REMOVED OUTAGE TIME, NO DOCS SUPPORTING OUTAGE"/>
    <n v="44539"/>
    <m/>
    <s v="Not In Scope"/>
    <m/>
    <m/>
    <m/>
    <m/>
    <m/>
    <m/>
    <m/>
    <m/>
    <m/>
    <m/>
    <m/>
    <m/>
    <m/>
    <m/>
    <m/>
    <m/>
    <m/>
    <m/>
    <m/>
    <m/>
    <m/>
    <m/>
    <m/>
    <m/>
    <m/>
    <m/>
    <m/>
    <m/>
    <m/>
    <m/>
    <m/>
    <m/>
    <s v="N"/>
    <m/>
    <m/>
    <m/>
    <m/>
    <m/>
    <m/>
    <s v="N"/>
    <m/>
    <m/>
    <m/>
    <m/>
    <m/>
    <m/>
    <s v=" "/>
    <x v="89"/>
    <s v="23:11:00"/>
    <m/>
    <m/>
    <s v="FAS"/>
    <s v="N"/>
    <s v="N"/>
    <s v="TR8601466"/>
    <m/>
    <m/>
    <s v="T005406962"/>
    <m/>
    <m/>
    <m/>
    <m/>
    <s v=" "/>
    <x v="0"/>
    <x v="1"/>
    <s v="N"/>
    <s v="N"/>
    <s v="N"/>
    <s v="Not attributable to PG&amp;E, no ignition upon further investigation.  Per Troubleman conments, &quot;NO ARCING FOUND AT THIS TIME.&quot;"/>
    <s v="Not PG&amp;E"/>
    <s v="Other"/>
    <m/>
    <s v="D"/>
    <m/>
    <s v="No Fire"/>
    <m/>
    <m/>
    <m/>
    <m/>
    <m/>
    <s v="No Fire"/>
    <m/>
    <m/>
    <m/>
    <s v="Overhead"/>
    <x v="0"/>
    <s v="Transformer"/>
    <m/>
    <m/>
    <s v=" "/>
    <x v="0"/>
    <n v="37.803069327700001"/>
    <n v="-122.2482632497"/>
    <s v="Alameda"/>
    <s v="OAKLAND X 1102 "/>
    <n v="12000"/>
    <s v="OAKLAND X 1102CB"/>
    <x v="0"/>
    <s v="Unknown"/>
    <s v="Urban"/>
    <m/>
    <m/>
    <s v="N"/>
    <m/>
    <m/>
    <m/>
    <m/>
    <s v="N"/>
    <s v="N"/>
    <m/>
    <m/>
    <s v="2021-10-01"/>
    <m/>
    <m/>
    <m/>
    <m/>
    <m/>
    <m/>
    <m/>
    <m/>
    <m/>
    <m/>
    <m/>
    <m/>
    <m/>
    <m/>
    <m/>
    <m/>
    <m/>
    <m/>
    <m/>
    <s v="  "/>
    <s v="FRESNO"/>
    <s v="OAKLAND 08"/>
    <m/>
    <n v="44489"/>
    <s v="TR8601466"/>
    <s v="T005406962"/>
    <s v="UNKNOWN"/>
    <s v="LESTER AND HANOVER"/>
    <s v="OAKLAND"/>
    <m/>
    <m/>
    <s v="ALMK"/>
    <s v="MILES, ANTHONY"/>
    <m/>
    <m/>
    <n v="9320"/>
    <m/>
    <s v="Field Remarks: NO ARCING FOUND AT THIS TIME; Dispatcher Remarks: nan; Office Remarks:  "/>
    <m/>
    <m/>
    <m/>
    <m/>
    <m/>
    <m/>
    <m/>
    <m/>
    <m/>
    <m/>
    <m/>
    <m/>
    <m/>
    <m/>
    <m/>
    <m/>
    <m/>
    <m/>
    <m/>
    <m/>
    <m/>
    <m/>
    <m/>
    <m/>
    <m/>
    <m/>
    <m/>
    <m/>
    <m/>
    <m/>
    <m/>
    <m/>
    <m/>
    <s v="  "/>
    <m/>
    <m/>
    <m/>
    <m/>
    <m/>
    <m/>
    <m/>
    <m/>
    <m/>
    <m/>
    <m/>
    <m/>
    <m/>
    <m/>
    <m/>
    <m/>
    <m/>
    <m/>
    <m/>
    <m/>
    <m/>
    <m/>
    <m/>
    <m/>
    <m/>
    <m/>
    <m/>
    <m/>
    <m/>
    <m/>
    <m/>
    <m/>
    <m/>
    <m/>
    <m/>
    <m/>
    <m/>
    <m/>
    <m/>
    <m/>
    <m/>
    <m/>
    <m/>
    <m/>
    <m/>
    <m/>
    <m/>
  </r>
  <r>
    <n v="1682"/>
    <s v="TLAL"/>
    <s v="3 - QC Complete"/>
    <n v="44512"/>
    <n v="44617"/>
    <s v="[Duplicate of Index # 1617] Pole fire, crew to replace burnt pole. This information is preliminary."/>
    <s v="\\fxshare-nas05\quotashare-fs01\ESA\5 - Ignition Tracking\2021_Ignition_QC_Folders\20210927_1482007_nan_nan_T005406894"/>
    <s v=" "/>
    <m/>
    <m/>
    <m/>
    <m/>
    <m/>
    <s v="Not In Scope"/>
    <m/>
    <m/>
    <m/>
    <m/>
    <m/>
    <m/>
    <m/>
    <m/>
    <m/>
    <m/>
    <m/>
    <m/>
    <m/>
    <m/>
    <m/>
    <m/>
    <m/>
    <m/>
    <m/>
    <m/>
    <m/>
    <m/>
    <m/>
    <m/>
    <m/>
    <m/>
    <m/>
    <m/>
    <m/>
    <m/>
    <m/>
    <m/>
    <m/>
    <m/>
    <m/>
    <m/>
    <m/>
    <m/>
    <m/>
    <m/>
    <m/>
    <m/>
    <m/>
    <m/>
    <m/>
    <m/>
    <s v=" "/>
    <x v="89"/>
    <s v="21:08:00"/>
    <n v="44466"/>
    <s v="21:08:00"/>
    <s v="FAS"/>
    <s v="N"/>
    <s v="Y"/>
    <n v="1482007"/>
    <m/>
    <m/>
    <s v="T005406894"/>
    <s v="122108586, 122108585"/>
    <m/>
    <m/>
    <m/>
    <s v=" "/>
    <x v="0"/>
    <x v="1"/>
    <s v="N"/>
    <s v="N"/>
    <s v="N"/>
    <s v="[Duplicate of Index # 1617]"/>
    <s v="PG&amp;E"/>
    <s v="Other"/>
    <s v="Pole"/>
    <s v="D"/>
    <m/>
    <s v="Structure-PG&amp;E only"/>
    <m/>
    <m/>
    <m/>
    <m/>
    <m/>
    <s v="Duplicate"/>
    <m/>
    <m/>
    <m/>
    <s v="Overhead"/>
    <x v="0"/>
    <s v="Pole"/>
    <m/>
    <m/>
    <s v=" "/>
    <x v="0"/>
    <n v="37.770479999999999"/>
    <n v="-122.20355000000001"/>
    <s v="Alameda"/>
    <s v="OAKLAND J 1117"/>
    <n v="12000"/>
    <s v="OAKLAND J 1117CR190"/>
    <x v="0"/>
    <s v="Unknown"/>
    <s v="Urban"/>
    <m/>
    <m/>
    <s v="N"/>
    <m/>
    <m/>
    <m/>
    <m/>
    <s v="N"/>
    <s v="N"/>
    <m/>
    <m/>
    <s v="2021-10-01"/>
    <m/>
    <m/>
    <m/>
    <m/>
    <m/>
    <m/>
    <m/>
    <m/>
    <m/>
    <m/>
    <m/>
    <m/>
    <m/>
    <m/>
    <m/>
    <m/>
    <m/>
    <m/>
    <m/>
    <s v=" "/>
    <s v="HUMBOLDT"/>
    <s v="OAKLAND 10"/>
    <m/>
    <s v="20210927 21:08"/>
    <s v="1482007"/>
    <s v="T005406894"/>
    <s v="5412"/>
    <s v="INTERNATIONAL BLVD"/>
    <s v="OAKLAND"/>
    <n v="37.770479999999999"/>
    <n v="-122.20355000000001"/>
    <s v="KCG9"/>
    <s v="GAXETA, KEN"/>
    <n v="12091117"/>
    <m/>
    <n v="9110"/>
    <m/>
    <s v="Field Remarks: 911 Standby, pole fire, fire department came put fire out/caution tape placed, await for tman; Dispatcher Remarks: nan; Office Remarks: ~LAT:LONG 37.77048:-122.20355 , FUSE 9966-25OH TYPE T~"/>
    <m/>
    <m/>
    <m/>
    <m/>
    <m/>
    <m/>
    <m/>
    <m/>
    <m/>
    <m/>
    <m/>
    <m/>
    <m/>
    <m/>
    <m/>
    <m/>
    <m/>
    <m/>
    <m/>
    <m/>
    <m/>
    <m/>
    <m/>
    <m/>
    <m/>
    <m/>
    <m/>
    <m/>
    <m/>
    <m/>
    <s v="OVERHEAD"/>
    <s v="OTHER"/>
    <m/>
    <s v=" "/>
    <m/>
    <m/>
    <m/>
    <m/>
    <m/>
    <m/>
    <m/>
    <m/>
    <m/>
    <m/>
    <m/>
    <m/>
    <m/>
    <m/>
    <m/>
    <m/>
    <m/>
    <m/>
    <m/>
    <m/>
    <m/>
    <m/>
    <m/>
    <m/>
    <m/>
    <m/>
    <m/>
    <m/>
    <m/>
    <m/>
    <m/>
    <m/>
    <m/>
    <m/>
    <m/>
    <m/>
    <m/>
    <m/>
    <m/>
    <m/>
    <m/>
    <m/>
    <m/>
    <m/>
    <m/>
    <m/>
    <m/>
  </r>
  <r>
    <n v="1681"/>
    <s v="DJPK"/>
    <s v="3 - QC Complete"/>
    <n v="44579"/>
    <n v="44617"/>
    <s v="Crossarm fire. This information is preliminary."/>
    <s v="\\fxshare-nas05\quotashare-fs01\ESA\5 - Ignition Tracking\2021_Ignition_QC_Folders\20210927_1482061_nan_nan_T005406961"/>
    <s v=" "/>
    <s v="Y"/>
    <s v="DJPK"/>
    <s v="Updated outage time; Updated ILIS; Updated Fire Lat/Long"/>
    <n v="44579"/>
    <m/>
    <s v="Not In Scope"/>
    <m/>
    <m/>
    <m/>
    <m/>
    <m/>
    <m/>
    <m/>
    <m/>
    <m/>
    <m/>
    <m/>
    <m/>
    <m/>
    <m/>
    <m/>
    <m/>
    <m/>
    <m/>
    <m/>
    <m/>
    <m/>
    <m/>
    <m/>
    <m/>
    <m/>
    <m/>
    <m/>
    <m/>
    <m/>
    <m/>
    <m/>
    <m/>
    <s v="N"/>
    <m/>
    <m/>
    <m/>
    <m/>
    <m/>
    <m/>
    <s v="Y"/>
    <n v="44579"/>
    <n v="44579"/>
    <s v="KMSR"/>
    <s v="Kevin Stephens, (510) 750-5433"/>
    <s v="Spoke to T-man Kevin Stephens.  Confirmed that tracking was the cause of the crossarm fire. "/>
    <m/>
    <s v=" "/>
    <x v="89"/>
    <s v="23:09:00"/>
    <n v="44466"/>
    <s v="23:04:00"/>
    <s v="FAS"/>
    <s v="Y"/>
    <s v="N"/>
    <n v="1482061"/>
    <s v="21-0123000"/>
    <m/>
    <s v="T005406961"/>
    <n v="122108581"/>
    <m/>
    <m/>
    <m/>
    <s v=" "/>
    <x v="0"/>
    <x v="0"/>
    <s v="N"/>
    <s v="N"/>
    <s v="N"/>
    <s v="On September 27, 2021 at 23:04 hours, a PG&amp;E Troubleman was dispatched to the Oakland J 1104 12kV distribution circuit in the vicinity of 47th Avenue and E. 12th St., Oakland, in response to an outage.  The responding Troubleman arrived on scene and found a burnt crossarm for SAP ID 101354795.  The pole is a line-and-buck pole with a 4Kv distribution circuit underbuilt a 12kV distribution circuit.  The crossarm for the 4kV distribution circuit was burned at the through-bolt connection to the pole.  Initial analysis indicates tracking caused the ignition.  The fire was contained to the crossarm and self-extinguished.  A PG&amp;E crew replaced the crossarm on September 28, 2021.  "/>
    <s v="PG&amp;E"/>
    <s v="Other"/>
    <m/>
    <s v="D"/>
    <s v="D"/>
    <s v="Structure-PG&amp;E only"/>
    <m/>
    <m/>
    <m/>
    <m/>
    <m/>
    <s v="Contamination"/>
    <s v="Contamination"/>
    <s v="Tracking"/>
    <s v="Y"/>
    <s v="Overhead"/>
    <x v="0"/>
    <s v="Crossarm"/>
    <s v="Crossarm"/>
    <n v="101354795"/>
    <s v=" "/>
    <x v="0"/>
    <n v="37.768795699999998"/>
    <n v="-122.21328629999999"/>
    <s v="Alameda"/>
    <s v="OAKLAND J 1104"/>
    <n v="12000"/>
    <s v="OAKLAND J 1104CB"/>
    <x v="0"/>
    <s v="Self Extinguished"/>
    <s v="Urban"/>
    <s v="Fire-resistive fuel bed"/>
    <s v="Asphalt/Concrete"/>
    <s v="N"/>
    <m/>
    <m/>
    <m/>
    <m/>
    <s v="N"/>
    <s v="N"/>
    <m/>
    <m/>
    <s v="2021-10-01"/>
    <m/>
    <m/>
    <m/>
    <m/>
    <m/>
    <m/>
    <m/>
    <m/>
    <m/>
    <m/>
    <m/>
    <m/>
    <m/>
    <m/>
    <m/>
    <m/>
    <m/>
    <m/>
    <m/>
    <s v="  "/>
    <s v="KERN"/>
    <s v="OAKLAND 10"/>
    <m/>
    <n v="44489"/>
    <s v="1482061"/>
    <s v="T005406961"/>
    <s v="4451"/>
    <s v="E 12TH ST # A"/>
    <s v="OAKLAND"/>
    <n v="37.767710000000001"/>
    <n v="-122.21371000000001"/>
    <s v="KMSR"/>
    <s v="STEPHENS, KEVIN"/>
    <n v="12091104"/>
    <m/>
    <n v="9002"/>
    <m/>
    <s v="Field Remarks: cross arm fire; Dispatcher Remarks: nan; Office Remarks: ~LAT:LONG 37.76771:-122.21371~ "/>
    <m/>
    <m/>
    <m/>
    <m/>
    <m/>
    <m/>
    <m/>
    <m/>
    <m/>
    <m/>
    <m/>
    <m/>
    <m/>
    <m/>
    <m/>
    <m/>
    <m/>
    <m/>
    <m/>
    <m/>
    <m/>
    <m/>
    <m/>
    <m/>
    <m/>
    <m/>
    <m/>
    <m/>
    <m/>
    <m/>
    <s v="OVERHEAD"/>
    <s v="CROSSARM, WOOD"/>
    <m/>
    <s v="  "/>
    <m/>
    <m/>
    <m/>
    <m/>
    <m/>
    <m/>
    <m/>
    <m/>
    <m/>
    <m/>
    <m/>
    <m/>
    <m/>
    <m/>
    <m/>
    <m/>
    <m/>
    <m/>
    <m/>
    <m/>
    <m/>
    <m/>
    <m/>
    <m/>
    <m/>
    <m/>
    <m/>
    <m/>
    <m/>
    <m/>
    <m/>
    <m/>
    <m/>
    <m/>
    <m/>
    <m/>
    <m/>
    <m/>
    <m/>
    <m/>
    <m/>
    <m/>
    <m/>
    <m/>
    <m/>
    <m/>
    <m/>
  </r>
  <r>
    <n v="1677"/>
    <s v="DJPK"/>
    <s v="3 - QC Complete"/>
    <n v="44574"/>
    <n v="44617"/>
    <s v="Rain caused sparking and arcing near transformer. This information is preliminary."/>
    <s v="\\fxshare-nas05\quotashare-fs01\ESA\5 - Ignition Tracking\2021_Ignition_QC_Folders\20210927_1482047_nan_nan_T005406938"/>
    <s v=" "/>
    <s v="Y"/>
    <s v="DJPK"/>
    <s v="Updated missed ignition to &quot;No&quot;"/>
    <n v="44574"/>
    <m/>
    <s v="Not In Scope"/>
    <m/>
    <m/>
    <m/>
    <m/>
    <m/>
    <m/>
    <m/>
    <m/>
    <m/>
    <m/>
    <m/>
    <m/>
    <m/>
    <m/>
    <m/>
    <m/>
    <m/>
    <m/>
    <m/>
    <m/>
    <m/>
    <m/>
    <m/>
    <m/>
    <m/>
    <m/>
    <m/>
    <m/>
    <m/>
    <m/>
    <m/>
    <m/>
    <s v="N"/>
    <m/>
    <m/>
    <m/>
    <m/>
    <m/>
    <m/>
    <m/>
    <m/>
    <m/>
    <m/>
    <m/>
    <m/>
    <m/>
    <s v=" "/>
    <x v="89"/>
    <s v="22:41:00"/>
    <n v="44466"/>
    <s v="22:41:00"/>
    <s v="FAS"/>
    <s v="N"/>
    <s v="N"/>
    <n v="1482047"/>
    <m/>
    <m/>
    <s v="T005406938"/>
    <m/>
    <m/>
    <m/>
    <m/>
    <s v=" "/>
    <x v="0"/>
    <x v="1"/>
    <s v="N"/>
    <s v="N"/>
    <s v="N"/>
    <s v="On September 27, 2021, at 22:42 hours, a PG&amp;E Troubleman was dispatched to 502 Crescent Avenue, Santa Maria, in response to a report of arcing conductors at the transformer.  The responding Troubleman arrived at the scene and saw no evidence of arcing.  No outage and not fire resulted from this incident.    "/>
    <s v="Not PG&amp;E"/>
    <s v="Other"/>
    <m/>
    <s v="D"/>
    <m/>
    <s v="No Fire"/>
    <s v="Never heard or saw any arcing"/>
    <m/>
    <m/>
    <m/>
    <m/>
    <s v="No Fire"/>
    <m/>
    <m/>
    <m/>
    <s v="Overhead"/>
    <x v="0"/>
    <s v="Transformer"/>
    <m/>
    <m/>
    <s v=" "/>
    <x v="0"/>
    <n v="34.860199999999999"/>
    <n v="-120.42757"/>
    <s v="Santa Barbara"/>
    <s v="DIVIDE 1102"/>
    <n v="12000"/>
    <s v="DIVIDE 1102CB"/>
    <x v="0"/>
    <s v="Unknown"/>
    <s v="Urban"/>
    <m/>
    <m/>
    <s v="N"/>
    <m/>
    <m/>
    <m/>
    <m/>
    <s v="N"/>
    <s v="N"/>
    <m/>
    <m/>
    <s v="2021-10-01"/>
    <m/>
    <m/>
    <m/>
    <m/>
    <m/>
    <m/>
    <m/>
    <m/>
    <m/>
    <m/>
    <m/>
    <m/>
    <m/>
    <m/>
    <m/>
    <m/>
    <m/>
    <m/>
    <m/>
    <s v="  "/>
    <s v="SAN FRANCISCO"/>
    <s v="SANTA MARIA 02"/>
    <m/>
    <n v="44489"/>
    <n v="1482047"/>
    <s v="T005406938"/>
    <s v="502"/>
    <s v="CRESCENT AVE"/>
    <s v="SANTA MARIA"/>
    <n v="34.860199999999999"/>
    <n v="-120.42757"/>
    <s v="JRWX"/>
    <s v="WOOLSEY, JAMES"/>
    <n v="182571102"/>
    <m/>
    <n v="9320"/>
    <m/>
    <s v="Field Remarks: never heard or saw any arcing; Dispatcher Remarks: nan; Office Remarks: ~LAT:LONG 34.8602:-120.42757~ "/>
    <m/>
    <m/>
    <m/>
    <m/>
    <m/>
    <m/>
    <m/>
    <m/>
    <m/>
    <m/>
    <m/>
    <m/>
    <m/>
    <m/>
    <m/>
    <m/>
    <m/>
    <m/>
    <m/>
    <m/>
    <m/>
    <m/>
    <m/>
    <m/>
    <m/>
    <m/>
    <m/>
    <m/>
    <m/>
    <m/>
    <m/>
    <m/>
    <m/>
    <s v="  "/>
    <m/>
    <m/>
    <m/>
    <m/>
    <m/>
    <m/>
    <m/>
    <m/>
    <m/>
    <m/>
    <m/>
    <m/>
    <m/>
    <m/>
    <m/>
    <m/>
    <m/>
    <m/>
    <m/>
    <m/>
    <m/>
    <m/>
    <m/>
    <m/>
    <m/>
    <m/>
    <m/>
    <m/>
    <m/>
    <m/>
    <m/>
    <m/>
    <m/>
    <m/>
    <m/>
    <m/>
    <m/>
    <m/>
    <m/>
    <m/>
    <m/>
    <m/>
    <m/>
    <m/>
    <m/>
    <m/>
    <m/>
  </r>
  <r>
    <n v="1675"/>
    <s v="BRV6"/>
    <s v="3 - QC Complete"/>
    <n v="44543"/>
    <n v="44617"/>
    <s v="Transformer arcing, crew to replace tranformer liquid, cutout and 21kV standoff. This information is preliminary."/>
    <s v="\\fxshare-nas05\quotashare-fs01\ESA\5 - Ignition Tracking\2021_Ignition_QC_Folders\20210927_1481958_nan_nan_T005406813"/>
    <s v=" "/>
    <s v="Y"/>
    <s v="BRV6"/>
    <s v="Changed Outage Date/Time from 9/27/21 1958 to 9/28/21 0508 to match ILIS FNL. Added asset number of 101844137. Changed Nominal Voltage from 12kV to 21 kV to match EDGIS information. Changed Circuit Protection Zone from CB to Line Recloser V84. Does not appear to be any fire associated with this index #1675. Tman notes state arcing at cutouts only and bad transformer. Notated appropriate field for no fire. "/>
    <n v="44543"/>
    <m/>
    <s v="Not In Scope"/>
    <m/>
    <m/>
    <m/>
    <m/>
    <m/>
    <m/>
    <m/>
    <m/>
    <m/>
    <m/>
    <m/>
    <m/>
    <m/>
    <m/>
    <m/>
    <m/>
    <m/>
    <m/>
    <m/>
    <m/>
    <m/>
    <m/>
    <m/>
    <m/>
    <m/>
    <m/>
    <m/>
    <m/>
    <m/>
    <m/>
    <m/>
    <m/>
    <s v="N"/>
    <m/>
    <m/>
    <m/>
    <m/>
    <m/>
    <m/>
    <s v="N"/>
    <m/>
    <m/>
    <m/>
    <m/>
    <m/>
    <m/>
    <s v=" "/>
    <x v="89"/>
    <s v="19:58:00"/>
    <n v="44467"/>
    <s v="05:08:00"/>
    <s v="FAS"/>
    <s v="Y"/>
    <s v="N"/>
    <n v="1481958"/>
    <m/>
    <m/>
    <s v="T005406813"/>
    <n v="122108643"/>
    <m/>
    <m/>
    <m/>
    <s v=" "/>
    <x v="0"/>
    <x v="1"/>
    <s v="N"/>
    <s v="N"/>
    <s v="N"/>
    <s v="Troubleman found arcing at transformer liquid cutouts. Tman requested crew to replace bad transformer and cutouts."/>
    <s v="Not PG&amp;E"/>
    <s v="Other"/>
    <s v="Transformer"/>
    <s v="D"/>
    <s v="D"/>
    <s v="Structure-PG&amp;E only"/>
    <m/>
    <m/>
    <m/>
    <m/>
    <m/>
    <s v="No Fire"/>
    <m/>
    <m/>
    <s v="Y"/>
    <s v="Overhead"/>
    <x v="0"/>
    <s v="Transformer"/>
    <s v="Transformer, Cutout, Hardware/Framing"/>
    <n v="101844137"/>
    <s v=" "/>
    <x v="0"/>
    <n v="35.321390000000001"/>
    <n v="-120.83118"/>
    <s v="San Luis Obispo"/>
    <s v="MORRO BAY 1102"/>
    <n v="21000"/>
    <s v="MORRO BAY 1102V84"/>
    <x v="0"/>
    <s v="Unknown"/>
    <s v="Urban"/>
    <s v="Brush fuel model"/>
    <s v="Bushes "/>
    <s v="N"/>
    <m/>
    <m/>
    <m/>
    <m/>
    <s v="N"/>
    <s v="N"/>
    <m/>
    <m/>
    <s v="2021-10-01"/>
    <m/>
    <m/>
    <m/>
    <m/>
    <m/>
    <m/>
    <m/>
    <m/>
    <m/>
    <m/>
    <m/>
    <m/>
    <m/>
    <m/>
    <m/>
    <m/>
    <m/>
    <m/>
    <m/>
    <s v="  "/>
    <s v="SAN FRANCISCO"/>
    <s v="SAN LUIS OBISPO 02"/>
    <m/>
    <n v="44489"/>
    <s v="1481958"/>
    <s v="T005406813"/>
    <s v="1652"/>
    <s v="11TH ST"/>
    <s v="LOS OSOS"/>
    <n v="35.321390000000001"/>
    <n v="-120.83118"/>
    <s v="JWAC"/>
    <s v="ADORNI, JUSTIN"/>
    <n v="183011102"/>
    <m/>
    <n v="9002"/>
    <m/>
    <s v="Field Remarks: crew to replace arcing weeping tx liquid cutout and and 21kv standoff. bta; Dispatcher Remarks: nan; Office Remarks: ~LAT:LONG 35.32139:-120.83118~ "/>
    <m/>
    <m/>
    <m/>
    <m/>
    <m/>
    <m/>
    <m/>
    <m/>
    <m/>
    <m/>
    <m/>
    <m/>
    <m/>
    <m/>
    <m/>
    <m/>
    <m/>
    <m/>
    <m/>
    <m/>
    <m/>
    <m/>
    <m/>
    <m/>
    <m/>
    <m/>
    <m/>
    <m/>
    <m/>
    <m/>
    <s v="OVERHEAD"/>
    <s v="TRANSFORMER (OH)"/>
    <m/>
    <s v="  "/>
    <m/>
    <m/>
    <m/>
    <m/>
    <m/>
    <m/>
    <m/>
    <m/>
    <m/>
    <m/>
    <m/>
    <m/>
    <m/>
    <m/>
    <m/>
    <m/>
    <m/>
    <m/>
    <m/>
    <m/>
    <m/>
    <m/>
    <m/>
    <m/>
    <m/>
    <m/>
    <m/>
    <m/>
    <m/>
    <m/>
    <m/>
    <m/>
    <m/>
    <m/>
    <m/>
    <m/>
    <m/>
    <m/>
    <m/>
    <m/>
    <m/>
    <m/>
    <m/>
    <m/>
    <m/>
    <m/>
    <m/>
  </r>
  <r>
    <n v="1671"/>
    <s v="P4K5"/>
    <s v="3 - QC Complete"/>
    <n v="44469"/>
    <n v="44617"/>
    <s v="Structure fire, not attributable to PG&amp;E. Weatherhead was cut due to fire. This information is preliminary."/>
    <s v="\\fxshare-nas05\quotashare-fs01\ESA\5 - Ignition Tracking\2021_Ignition_QC_Folders\20210927_nan_nan_nan_1019824995"/>
    <s v=" "/>
    <m/>
    <m/>
    <m/>
    <m/>
    <m/>
    <s v="Not In Scope"/>
    <m/>
    <m/>
    <m/>
    <m/>
    <m/>
    <m/>
    <m/>
    <m/>
    <m/>
    <m/>
    <m/>
    <m/>
    <m/>
    <m/>
    <m/>
    <m/>
    <m/>
    <m/>
    <m/>
    <m/>
    <m/>
    <m/>
    <m/>
    <m/>
    <m/>
    <m/>
    <m/>
    <m/>
    <m/>
    <m/>
    <m/>
    <m/>
    <m/>
    <m/>
    <m/>
    <m/>
    <m/>
    <m/>
    <m/>
    <m/>
    <m/>
    <m/>
    <m/>
    <m/>
    <m/>
    <m/>
    <s v=" "/>
    <x v="89"/>
    <s v="09:03:00"/>
    <m/>
    <m/>
    <s v="FAS"/>
    <s v="Y"/>
    <s v="N"/>
    <m/>
    <m/>
    <m/>
    <n v="1019824995"/>
    <m/>
    <m/>
    <m/>
    <m/>
    <s v=" "/>
    <x v="0"/>
    <x v="1"/>
    <s v="N"/>
    <s v="N"/>
    <s v="N"/>
    <s v="Structure fire, not attributable to PG&amp;E. Weatherhead was cut due to fire. This information is preliminary."/>
    <s v="Not PG&amp;E"/>
    <s v="Building"/>
    <m/>
    <m/>
    <m/>
    <s v="Structure-only"/>
    <m/>
    <m/>
    <m/>
    <m/>
    <m/>
    <s v="Other Fire: Non-PG&amp;E related"/>
    <m/>
    <m/>
    <m/>
    <s v="Overhead"/>
    <x v="1"/>
    <m/>
    <m/>
    <m/>
    <s v=" "/>
    <x v="2"/>
    <n v="38.921684999999997"/>
    <n v="-120.88596800000001"/>
    <s v="El Dorado"/>
    <s v="MOUNTAIN QUARRIES 2101"/>
    <n v="21000"/>
    <m/>
    <x v="0"/>
    <s v="Unknown"/>
    <s v="Hardwood Forest"/>
    <m/>
    <m/>
    <s v="Y"/>
    <s v="Trailhead 2016"/>
    <m/>
    <m/>
    <m/>
    <s v="N"/>
    <s v="N"/>
    <m/>
    <m/>
    <s v="2021-10-01"/>
    <m/>
    <m/>
    <m/>
    <m/>
    <m/>
    <m/>
    <m/>
    <m/>
    <m/>
    <m/>
    <m/>
    <m/>
    <m/>
    <m/>
    <m/>
    <m/>
    <m/>
    <m/>
    <m/>
    <s v="  "/>
    <s v="SIERRA"/>
    <s v="AUBURN 02"/>
    <m/>
    <n v="44489"/>
    <m/>
    <n v="1019824995"/>
    <s v="328"/>
    <s v="ANTLER RIDGE CT"/>
    <s v="GREENWOOD"/>
    <n v="38.921684999999997"/>
    <n v="-120.88596800000001"/>
    <s v="ARGB"/>
    <s v="GONZALEZ, ADAM"/>
    <n v="152282101"/>
    <m/>
    <n v="2152"/>
    <n v="2"/>
    <s v="Field Remarks: WEATHER HEAD WAS CUT DO TO FIRE.  UNABLE TO PERFORM METER WORK WITHOUT RECONNECT. ....ARGB; Dispatcher Remarks: nan; Office Remarks: Contact: COTE,DAVID C"/>
    <m/>
    <m/>
    <m/>
    <m/>
    <m/>
    <m/>
    <m/>
    <m/>
    <m/>
    <m/>
    <m/>
    <m/>
    <m/>
    <m/>
    <m/>
    <m/>
    <m/>
    <m/>
    <m/>
    <m/>
    <m/>
    <m/>
    <m/>
    <m/>
    <m/>
    <m/>
    <m/>
    <m/>
    <m/>
    <m/>
    <m/>
    <m/>
    <m/>
    <s v="  "/>
    <m/>
    <m/>
    <m/>
    <m/>
    <m/>
    <m/>
    <m/>
    <m/>
    <m/>
    <m/>
    <m/>
    <m/>
    <m/>
    <m/>
    <m/>
    <m/>
    <m/>
    <m/>
    <m/>
    <m/>
    <m/>
    <m/>
    <m/>
    <m/>
    <m/>
    <m/>
    <m/>
    <m/>
    <m/>
    <m/>
    <m/>
    <m/>
    <m/>
    <m/>
    <m/>
    <m/>
    <m/>
    <m/>
    <m/>
    <m/>
    <m/>
    <m/>
    <m/>
    <m/>
    <m/>
    <m/>
    <m/>
  </r>
  <r>
    <n v="1634"/>
    <s v="P4K5"/>
    <s v="3 - QC Complete"/>
    <n v="44475"/>
    <n v="44617"/>
    <s v="Underground conductor was burnt. Fire size is unknown. This information is preliminary."/>
    <s v="\\fxshare-nas05\quotashare-fs01\ESA\5 - Ignition Tracking\2021_Ignition_QC_Folders\20210927_1481398.0_nan_nan_T005406239"/>
    <s v=" "/>
    <m/>
    <s v="P4K5"/>
    <s v="Adjusted the outage time and circuit protection zone column"/>
    <n v="44475"/>
    <m/>
    <s v="Not In Scope"/>
    <m/>
    <m/>
    <m/>
    <m/>
    <m/>
    <m/>
    <m/>
    <m/>
    <m/>
    <m/>
    <m/>
    <m/>
    <m/>
    <m/>
    <m/>
    <m/>
    <m/>
    <m/>
    <m/>
    <m/>
    <m/>
    <m/>
    <m/>
    <m/>
    <m/>
    <m/>
    <m/>
    <m/>
    <m/>
    <m/>
    <m/>
    <m/>
    <m/>
    <m/>
    <m/>
    <m/>
    <m/>
    <m/>
    <m/>
    <m/>
    <m/>
    <m/>
    <m/>
    <m/>
    <m/>
    <m/>
    <s v=" "/>
    <x v="89"/>
    <s v="10:09:00"/>
    <n v="44466"/>
    <s v="10:08:00"/>
    <s v="FAS"/>
    <s v="Y"/>
    <s v="N"/>
    <n v="1481398"/>
    <m/>
    <m/>
    <s v="T005406239"/>
    <n v="122104292"/>
    <m/>
    <m/>
    <s v="No Photos"/>
    <s v=" "/>
    <x v="0"/>
    <x v="0"/>
    <s v="N"/>
    <s v="N"/>
    <s v="N"/>
    <s v="On Sept 27th, 2021 at 1009 hours, a PG&amp;E Troubleman was dispatched to the Stelling 1108 12kV Distribution Circuit in front of 1244 Lisa lane in response to a fire. Initial analysis indicates conductor failure caused the ignition. The ensuing fire was limited to the secondary box and the fire was suppressed by unknown. PG&amp;E Crew replaced the slice connect and repaired two conductors. This is preliminary. "/>
    <s v="PG&amp;E"/>
    <s v="Vegetation"/>
    <m/>
    <s v="S"/>
    <m/>
    <s v="Structure-PG&amp;E only"/>
    <m/>
    <m/>
    <m/>
    <m/>
    <m/>
    <s v="Equipment - PG&amp;E"/>
    <s v="All types of equipment / facility failure"/>
    <s v="Conductor failure-all"/>
    <s v="N"/>
    <s v="Underground"/>
    <x v="5"/>
    <s v="Conductor - Underground Service"/>
    <s v="Splice, Conductor"/>
    <m/>
    <s v=" "/>
    <x v="0"/>
    <n v="37.353200000000001"/>
    <n v="-122.0809"/>
    <s v="Santa Clara"/>
    <s v="STELLING 1108"/>
    <n v="12000"/>
    <s v="STELLING 1108LM42"/>
    <x v="0"/>
    <s v="Unknown"/>
    <s v="Urban"/>
    <m/>
    <m/>
    <s v="N"/>
    <m/>
    <m/>
    <m/>
    <m/>
    <s v="N"/>
    <s v="N"/>
    <m/>
    <m/>
    <s v="2021-09-28"/>
    <m/>
    <m/>
    <m/>
    <m/>
    <m/>
    <m/>
    <m/>
    <m/>
    <m/>
    <m/>
    <m/>
    <m/>
    <m/>
    <m/>
    <m/>
    <m/>
    <m/>
    <m/>
    <m/>
    <s v="  "/>
    <s v="KERN"/>
    <s v="CUPERTINO 02"/>
    <m/>
    <n v="44489"/>
    <n v="1481398"/>
    <s v="T005406239"/>
    <s v="1244"/>
    <s v="LISA LN"/>
    <s v="LOS ALTOS"/>
    <n v="37.352730000000001"/>
    <n v="-122.08121"/>
    <s v="R5SQ"/>
    <s v="STEVENS, ROBERT "/>
    <n v="83481108"/>
    <m/>
    <n v="9002"/>
    <n v="1"/>
    <s v="Field Remarks: AWAITING CREW TO REPLCE AND REPAIR BURNED UP S/B 4 CUST STILL ENERGIZED 3     4 HOLE BOOTS   10' 1/0 TPX 5 ' 4/0TPX &amp; SPLCS DONT RECONNECT 1244 UNLESS INSPECT HAS BEEN COMPLETED; Dispatcher Remarks: nan; Office Remarks: ~LAT:LONG 37.35273:-122.08121~ "/>
    <m/>
    <m/>
    <m/>
    <m/>
    <m/>
    <m/>
    <m/>
    <m/>
    <m/>
    <m/>
    <m/>
    <m/>
    <m/>
    <m/>
    <m/>
    <m/>
    <m/>
    <m/>
    <m/>
    <m/>
    <m/>
    <m/>
    <m/>
    <m/>
    <m/>
    <m/>
    <m/>
    <m/>
    <m/>
    <m/>
    <s v="UNDERGROUND"/>
    <s v="CONDUCTOR, UNDERGROUND"/>
    <m/>
    <s v="  "/>
    <m/>
    <m/>
    <m/>
    <m/>
    <m/>
    <m/>
    <m/>
    <m/>
    <m/>
    <m/>
    <m/>
    <m/>
    <m/>
    <m/>
    <m/>
    <m/>
    <m/>
    <m/>
    <m/>
    <m/>
    <m/>
    <m/>
    <m/>
    <m/>
    <m/>
    <m/>
    <m/>
    <m/>
    <m/>
    <m/>
    <m/>
    <m/>
    <m/>
    <m/>
    <m/>
    <m/>
    <m/>
    <m/>
    <m/>
    <m/>
    <m/>
    <m/>
    <m/>
    <m/>
    <m/>
    <m/>
    <m/>
  </r>
  <r>
    <n v="1633"/>
    <s v="DJPK"/>
    <s v="3 - QC Complete"/>
    <n v="44544"/>
    <n v="44617"/>
    <s v="Alley crossarm broken due to pole fire. Fire was limited to PG&amp;E assets. This information is preliminary."/>
    <s v="\\fxshare-nas05\quotashare-fs01\ESA\5 - Ignition Tracking\2021_Ignition_QC_Folders\20210927_1481429.0_nan_nan_T005406289"/>
    <s v=" "/>
    <s v="Y"/>
    <s v="DJPK"/>
    <s v="Updated Outage Time; Updated ILIS#, Updated Fire Lat/Long."/>
    <n v="44544"/>
    <m/>
    <s v="Not In Scope"/>
    <m/>
    <m/>
    <m/>
    <m/>
    <m/>
    <m/>
    <m/>
    <m/>
    <m/>
    <m/>
    <m/>
    <m/>
    <m/>
    <m/>
    <m/>
    <m/>
    <m/>
    <m/>
    <m/>
    <m/>
    <m/>
    <m/>
    <m/>
    <m/>
    <m/>
    <m/>
    <m/>
    <m/>
    <m/>
    <m/>
    <m/>
    <m/>
    <s v="N"/>
    <m/>
    <m/>
    <m/>
    <m/>
    <m/>
    <m/>
    <s v="Y"/>
    <n v="44544"/>
    <n v="44544"/>
    <s v="DMWH"/>
    <s v="Dwight Whitney, (408) 876-0130"/>
    <s v="Spoke to T-man, Dwight Whitney, and confirmed that tracking was cause of ignition."/>
    <s v=" "/>
    <s v=" "/>
    <x v="89"/>
    <s v="10:48:00"/>
    <n v="44466"/>
    <s v="11:18:00"/>
    <s v="FAS"/>
    <s v="Y"/>
    <s v="N"/>
    <n v="1481429"/>
    <s v="21-0122683"/>
    <m/>
    <s v="T005406289"/>
    <n v="122104638"/>
    <m/>
    <m/>
    <m/>
    <s v=" "/>
    <x v="0"/>
    <x v="0"/>
    <s v="N"/>
    <s v="N"/>
    <s v="N"/>
    <s v="On September 27, 2021, at 1118 hours, a PG&amp;E Troubleman was dispatched to the Mt. Eden 1109 12kV distribution circuit in the vicinity of Newhall Street and Montana Way, Hayward, in response to a reported pole fire.  The responding Troubleman found the crossarm on the pole located one span west of FUCO 12408 on fire.  The circuit was still energized, so the Troubleman opened FUCO 8484 to de-energize the section of the circuit.  Initial analysis indicates tracking caused the ignition.  The ensuing fire was contained to the crossarm and self-extinguished when the circuit was de-energized. A PG&amp;E Crew replaced the crossarm on September 27, 2021.  "/>
    <s v="PG&amp;E"/>
    <s v="Other"/>
    <s v="Pole"/>
    <s v="D"/>
    <s v="D"/>
    <s v="Structure-PG&amp;E only"/>
    <m/>
    <m/>
    <m/>
    <m/>
    <m/>
    <s v="Contamination"/>
    <s v="Contamination"/>
    <s v="Tracking"/>
    <s v="Y"/>
    <s v="Overhead"/>
    <x v="0"/>
    <s v="Crossarm"/>
    <s v="Crossarm"/>
    <n v="100933012"/>
    <s v=" "/>
    <x v="0"/>
    <n v="37.642710200000003"/>
    <n v="-122.07704320000001"/>
    <s v="Alameda"/>
    <s v="MT EDEN 1109"/>
    <n v="12000"/>
    <s v="MT EDEN 1109MR523"/>
    <x v="0"/>
    <s v="Self-extiunguished"/>
    <s v="Urban"/>
    <s v="Fire-resistive fuel bed"/>
    <s v="Cement/Asphalt"/>
    <s v="N"/>
    <m/>
    <m/>
    <m/>
    <m/>
    <s v="N"/>
    <s v="N"/>
    <m/>
    <m/>
    <s v="2021-09-28"/>
    <m/>
    <m/>
    <m/>
    <m/>
    <m/>
    <m/>
    <m/>
    <m/>
    <m/>
    <m/>
    <m/>
    <m/>
    <m/>
    <m/>
    <m/>
    <m/>
    <m/>
    <m/>
    <m/>
    <s v="  "/>
    <s v="STOCKTON"/>
    <s v="HAYWARD 06"/>
    <m/>
    <n v="44489"/>
    <n v="1481429"/>
    <s v="T005406289"/>
    <s v="26509"/>
    <s v="MONTANA WAY"/>
    <s v="HAYWARD"/>
    <n v="37.644440000000003"/>
    <n v="-122.07572"/>
    <s v="DMWH"/>
    <s v="WHITNEY, DWIGHT "/>
    <n v="13761109"/>
    <m/>
    <n v="9111"/>
    <m/>
    <s v="Field Remarks: Found Alley crossarm broken due to pole fire. De-energized @ 8484. Oncall supervisor notified. Crew to make repairs; Dispatcher Remarks: nan; Office Remarks: ~LAT:LONG 37.64444:-122.07572 , FUSE 8484-40OH TYPE T~"/>
    <m/>
    <m/>
    <m/>
    <m/>
    <m/>
    <m/>
    <m/>
    <m/>
    <m/>
    <m/>
    <m/>
    <m/>
    <m/>
    <m/>
    <m/>
    <m/>
    <m/>
    <m/>
    <m/>
    <m/>
    <m/>
    <m/>
    <m/>
    <m/>
    <m/>
    <m/>
    <m/>
    <m/>
    <m/>
    <m/>
    <s v="FIRE, POLE"/>
    <s v="CROSSARM, WOOD"/>
    <m/>
    <s v="  "/>
    <m/>
    <m/>
    <m/>
    <m/>
    <m/>
    <m/>
    <m/>
    <m/>
    <m/>
    <m/>
    <m/>
    <m/>
    <m/>
    <m/>
    <m/>
    <m/>
    <m/>
    <m/>
    <m/>
    <m/>
    <m/>
    <m/>
    <m/>
    <m/>
    <m/>
    <m/>
    <m/>
    <m/>
    <m/>
    <m/>
    <m/>
    <m/>
    <m/>
    <m/>
    <m/>
    <m/>
    <m/>
    <m/>
    <m/>
    <m/>
    <m/>
    <m/>
    <m/>
    <m/>
    <m/>
    <m/>
    <m/>
  </r>
  <r>
    <n v="1632"/>
    <s v="DJPK"/>
    <s v="3 - QC Complete"/>
    <n v="44544"/>
    <n v="44617"/>
    <s v="Pole fire caused broken crossarm. Wire was down as well. Fire was limited to PG&amp;E assets. This information is preliminary."/>
    <s v="\\fxshare-nas05\quotashare-fs01\ESA\5 - Ignition Tracking\2021_Ignition_QC_Folders\20210927_1481233.0_nan_nan_T005406294"/>
    <s v=" "/>
    <s v="Y"/>
    <s v="DJPK"/>
    <s v="Updated Outage Time; Updated ILIS#, Updated Fire Lat/Long."/>
    <n v="44544"/>
    <m/>
    <s v="Not In Scope"/>
    <m/>
    <m/>
    <m/>
    <m/>
    <m/>
    <m/>
    <m/>
    <m/>
    <m/>
    <m/>
    <m/>
    <m/>
    <m/>
    <m/>
    <m/>
    <m/>
    <m/>
    <m/>
    <m/>
    <m/>
    <m/>
    <m/>
    <m/>
    <m/>
    <m/>
    <m/>
    <m/>
    <m/>
    <m/>
    <m/>
    <m/>
    <m/>
    <s v="N"/>
    <m/>
    <m/>
    <m/>
    <m/>
    <m/>
    <m/>
    <s v="Y"/>
    <n v="44544"/>
    <n v="44544"/>
    <s v="C3H1"/>
    <s v="Sonny Ha, (408) 205-4288"/>
    <s v="Spoke to Troubleman, Sonny Ha, and confirmed crossarm burned and broken at brace attachment.  He believe that tracking caused the ignition.   "/>
    <m/>
    <s v=" "/>
    <x v="89"/>
    <s v="10:52:00"/>
    <n v="44466"/>
    <s v="08:26:00"/>
    <s v="FAS"/>
    <s v="Y"/>
    <s v="N"/>
    <n v="1481233"/>
    <s v="21-0122619"/>
    <m/>
    <s v="T005406294"/>
    <n v="122104725"/>
    <m/>
    <m/>
    <m/>
    <s v=" "/>
    <x v="0"/>
    <x v="0"/>
    <s v="N"/>
    <s v="N"/>
    <s v="N"/>
    <s v="On September 27, 2021, at 0826 hours, a PG&amp;E Troubleman was dispatched to the Mt. Eden 1108 12kV distribution circuit in the vicinity of Rieger Avenue and Conant Court, Hayward, in response to an outage affecting 51 customers.  The responding Troubleman found one of two fuses blown at fuse cutout 10506.  The Troubleman observed fire damage to a primary crossarm, and a #4 ACSR conductor down.  The crossarm appeared to have burned and failed at the brace connection point.  Initial analysis indicates tracking caused the ignition.  The ensuing fire was contained to the pole and was self-extinguished.  A PG&amp;E Crew replaced the crossarm and conductor on September 27, 2021.  "/>
    <s v="PG&amp;E"/>
    <s v="Other"/>
    <s v="Pole"/>
    <s v="D"/>
    <s v="D"/>
    <s v="Structure-PG&amp;E only"/>
    <m/>
    <m/>
    <m/>
    <m/>
    <m/>
    <s v="Contamination"/>
    <s v="Contamination"/>
    <s v="Tracking"/>
    <s v="Y"/>
    <s v="Overhead"/>
    <x v="0"/>
    <s v="Crossarm"/>
    <s v="Crossarm, Conductor"/>
    <n v="100932899"/>
    <s v=" "/>
    <x v="0"/>
    <n v="37.633220999999999"/>
    <n v="-122.0842834"/>
    <s v="Alameda"/>
    <s v="MT EDEN 1108"/>
    <n v="12000"/>
    <s v="MT EDEN 1108MR481"/>
    <x v="0"/>
    <s v="Self-extiunguished"/>
    <s v="Urban"/>
    <s v="Fire-resistive fuel bed"/>
    <s v="Cement/Asphalt"/>
    <s v="N"/>
    <m/>
    <m/>
    <m/>
    <m/>
    <s v="N"/>
    <s v="N"/>
    <m/>
    <m/>
    <s v="2021-09-28"/>
    <m/>
    <m/>
    <m/>
    <m/>
    <m/>
    <m/>
    <m/>
    <m/>
    <m/>
    <m/>
    <m/>
    <m/>
    <m/>
    <m/>
    <m/>
    <m/>
    <m/>
    <m/>
    <m/>
    <s v="  "/>
    <s v="CENTRAL COAST"/>
    <s v="HAYWARD 06"/>
    <m/>
    <n v="44489"/>
    <n v="1481233"/>
    <s v="T005406294"/>
    <s v="UNKNOWN"/>
    <s v="1539 RIEGER AVE"/>
    <s v="HAYWARD"/>
    <n v="37.633540000000004"/>
    <n v="-122.08189"/>
    <s v="DMWH"/>
    <s v="WHITNEY, DWIGHT "/>
    <n v="13761108"/>
    <m/>
    <n v="9111"/>
    <m/>
    <s v="Field Remarks: Found 1 of 2 blown @ 10506. Pole fire caused broken crossarm. #4ACSR wire dwn.  Oncall supervisor notified. Crew to make repairs; Dispatcher Remarks: nan; Office Remarks: ~LAT:LONG 37.63354:-122.08189 , FUSE 10506-15OH TYPE E~"/>
    <m/>
    <m/>
    <m/>
    <m/>
    <m/>
    <m/>
    <m/>
    <m/>
    <m/>
    <m/>
    <m/>
    <m/>
    <m/>
    <m/>
    <m/>
    <m/>
    <m/>
    <m/>
    <m/>
    <m/>
    <m/>
    <m/>
    <m/>
    <m/>
    <m/>
    <m/>
    <m/>
    <m/>
    <m/>
    <m/>
    <s v="FIRE, POLE"/>
    <s v="CROSSARM, WOOD"/>
    <m/>
    <s v="  "/>
    <m/>
    <m/>
    <m/>
    <m/>
    <m/>
    <m/>
    <m/>
    <m/>
    <m/>
    <m/>
    <m/>
    <m/>
    <m/>
    <m/>
    <m/>
    <m/>
    <m/>
    <m/>
    <m/>
    <m/>
    <m/>
    <m/>
    <m/>
    <m/>
    <m/>
    <m/>
    <m/>
    <m/>
    <m/>
    <m/>
    <m/>
    <m/>
    <m/>
    <m/>
    <m/>
    <m/>
    <m/>
    <m/>
    <m/>
    <m/>
    <m/>
    <m/>
    <m/>
    <m/>
    <m/>
    <m/>
    <m/>
  </r>
  <r>
    <n v="1631"/>
    <s v="P4K5"/>
    <s v="3 - QC Complete"/>
    <n v="44475"/>
    <n v="44617"/>
    <s v="Connector was burnt. Fire size is unknown. This information is preliminary. 10/6/2021 - P4K5 - Structure fire, not attributable to PG&amp;E. Found bad connector in the panel pull box, replaced this section of the meter. This information is preliminary."/>
    <s v="\\fxshare-nas05\quotashare-fs01\ESA\5 - Ignition Tracking\2021_Ignition_QC_Folders\20210927_nan_nan_nan_7447861374"/>
    <s v=" "/>
    <m/>
    <s v="P4K5"/>
    <s v="Changed the Attributable to PG&amp;E Assets column to N"/>
    <n v="44475"/>
    <m/>
    <s v="Not In Scope"/>
    <m/>
    <m/>
    <m/>
    <m/>
    <m/>
    <m/>
    <m/>
    <m/>
    <m/>
    <m/>
    <m/>
    <m/>
    <m/>
    <m/>
    <m/>
    <m/>
    <m/>
    <m/>
    <m/>
    <m/>
    <m/>
    <m/>
    <m/>
    <m/>
    <m/>
    <m/>
    <m/>
    <m/>
    <m/>
    <m/>
    <m/>
    <m/>
    <m/>
    <m/>
    <m/>
    <m/>
    <m/>
    <m/>
    <m/>
    <m/>
    <m/>
    <m/>
    <m/>
    <m/>
    <m/>
    <m/>
    <s v=" "/>
    <x v="89"/>
    <s v="12:46:00"/>
    <m/>
    <m/>
    <s v="FAS"/>
    <s v="Y"/>
    <s v="N"/>
    <m/>
    <m/>
    <m/>
    <n v="7447861374"/>
    <m/>
    <m/>
    <m/>
    <s v="No Photos"/>
    <s v=" "/>
    <x v="0"/>
    <x v="1"/>
    <s v="N"/>
    <s v="N"/>
    <s v="N"/>
    <s v="Structure fire, not attributable to PG&amp;E. Found bad connector in the panel pull box, replaced this section of the meter. This information is preliminary."/>
    <s v="Not PG&amp;E"/>
    <s v="Building"/>
    <m/>
    <s v="D"/>
    <m/>
    <s v="Structure-only"/>
    <m/>
    <m/>
    <m/>
    <m/>
    <m/>
    <s v="Other Fire: Non-PG&amp;E related"/>
    <m/>
    <m/>
    <m/>
    <s v="Overhead"/>
    <x v="1"/>
    <m/>
    <m/>
    <m/>
    <s v=" "/>
    <x v="0"/>
    <n v="36.808411"/>
    <n v="-119.825523"/>
    <s v="Fresno"/>
    <s v="ASHLAN AVE 2110"/>
    <n v="21000"/>
    <s v="ASHLAN AVE 2110CB"/>
    <x v="0"/>
    <s v="Unknown"/>
    <s v="Urban"/>
    <m/>
    <m/>
    <s v="N"/>
    <m/>
    <m/>
    <m/>
    <m/>
    <s v="N"/>
    <s v="N"/>
    <m/>
    <m/>
    <s v="2021-09-28"/>
    <m/>
    <m/>
    <m/>
    <m/>
    <m/>
    <m/>
    <m/>
    <m/>
    <m/>
    <m/>
    <m/>
    <m/>
    <m/>
    <m/>
    <m/>
    <m/>
    <m/>
    <m/>
    <m/>
    <s v="  "/>
    <s v="FRESNO"/>
    <s v="FRESNO 08"/>
    <m/>
    <n v="44489"/>
    <m/>
    <s v="7447861374"/>
    <s v="1760"/>
    <s v="W SHAW AVE"/>
    <s v="FRESNO"/>
    <n v="36.808410995370373"/>
    <n v="-119.825523"/>
    <s v="P1SE"/>
    <s v="STARK, PATRICK"/>
    <n v="252052110"/>
    <m/>
    <n v="1058"/>
    <n v="1"/>
    <s v="Field Remarks: FOUND BAD CONNECTOR WHEN HERE EARLIER WITH METER TECH. REPLACED SECTION OF CONDUCTOR IN PANEL PULL BOX TO REMOVE BURNED CONNECTOR.; Dispatcher Remarks: nan; Office Remarks: GIVE TO TMAN STARK"/>
    <m/>
    <m/>
    <m/>
    <m/>
    <m/>
    <m/>
    <m/>
    <m/>
    <m/>
    <m/>
    <m/>
    <m/>
    <m/>
    <m/>
    <m/>
    <m/>
    <m/>
    <m/>
    <m/>
    <m/>
    <m/>
    <m/>
    <m/>
    <m/>
    <m/>
    <m/>
    <m/>
    <m/>
    <m/>
    <m/>
    <m/>
    <m/>
    <m/>
    <s v="  "/>
    <m/>
    <m/>
    <m/>
    <m/>
    <m/>
    <m/>
    <m/>
    <m/>
    <m/>
    <m/>
    <m/>
    <m/>
    <m/>
    <m/>
    <m/>
    <m/>
    <m/>
    <m/>
    <m/>
    <m/>
    <m/>
    <m/>
    <m/>
    <m/>
    <m/>
    <m/>
    <m/>
    <m/>
    <m/>
    <m/>
    <m/>
    <m/>
    <m/>
    <m/>
    <m/>
    <m/>
    <m/>
    <m/>
    <m/>
    <m/>
    <m/>
    <m/>
    <m/>
    <m/>
    <m/>
    <m/>
    <m/>
  </r>
  <r>
    <n v="1630"/>
    <s v="P4K5"/>
    <s v="3 - QC Complete"/>
    <n v="44476"/>
    <n v="44617"/>
    <s v="Open secondary connection was burnt on transformer side. Fire size is unknown. This information is preliminary."/>
    <s v="\\fxshare-nas05\quotashare-fs01\ESA\5 - Ignition Tracking\2021_Ignition_QC_Folders\20210927_1481563.0_nan_nan_T005406371"/>
    <s v=" "/>
    <m/>
    <s v="P4K5"/>
    <s v="Adjusted the outage time and the fire lat and long "/>
    <n v="44476"/>
    <m/>
    <s v="Not In Scope"/>
    <m/>
    <m/>
    <m/>
    <m/>
    <m/>
    <m/>
    <m/>
    <m/>
    <m/>
    <m/>
    <m/>
    <m/>
    <m/>
    <m/>
    <m/>
    <m/>
    <m/>
    <m/>
    <m/>
    <m/>
    <m/>
    <m/>
    <m/>
    <m/>
    <m/>
    <m/>
    <m/>
    <m/>
    <m/>
    <m/>
    <m/>
    <m/>
    <m/>
    <m/>
    <m/>
    <m/>
    <m/>
    <m/>
    <m/>
    <m/>
    <m/>
    <m/>
    <m/>
    <m/>
    <m/>
    <m/>
    <s v=" "/>
    <x v="89"/>
    <s v="12:12:00"/>
    <n v="44466"/>
    <s v="12:11:00"/>
    <s v="FAS"/>
    <s v="Y"/>
    <s v="N"/>
    <n v="1481563"/>
    <s v="21-0122931"/>
    <m/>
    <s v="T005406371"/>
    <s v="122105823, 122107300"/>
    <m/>
    <m/>
    <s v="No Photos"/>
    <s v=" "/>
    <x v="0"/>
    <x v="0"/>
    <s v="N"/>
    <s v="N"/>
    <s v="N"/>
    <s v="On Sept 27th, 2021 at 1212 hours, a PG&amp;E Troubleman was dispatched to the Morgan Hill 2109 21kV Distribution Circuit in front of 8125 Domaine Drive in response to a fire. Initial analysis indicates transformer T25776 under water resulting in the secondary connection burning open. The ensuing fire was limited to PG&amp;E assests only and the fire was suppressed by unknown. PG&amp;E Crew replaced the transformer bushing, elbows and connectors. This is preliminary. "/>
    <s v="PG&amp;E"/>
    <s v="Other"/>
    <s v="Transformer"/>
    <s v="S"/>
    <m/>
    <s v="Structure-PG&amp;E only"/>
    <m/>
    <m/>
    <m/>
    <m/>
    <m/>
    <s v="Equipment - PG&amp;E"/>
    <s v="All types of equipment / facility failure"/>
    <s v="Transformer failure"/>
    <s v="N"/>
    <s v="Underground"/>
    <x v="2"/>
    <s v="Transformer Bushing"/>
    <s v="Transformer Bushing, Elbow, Connector"/>
    <m/>
    <s v=" "/>
    <x v="0"/>
    <n v="37.136000000000003"/>
    <n v="-121.61920000000001"/>
    <s v="Santa Clara"/>
    <s v="MORGAN HILL 2109"/>
    <n v="21000"/>
    <s v="MORGAN HILL 2109XR246"/>
    <x v="0"/>
    <s v="Unknown"/>
    <s v="Urban"/>
    <m/>
    <m/>
    <s v="N"/>
    <m/>
    <m/>
    <m/>
    <m/>
    <s v="N"/>
    <s v="N"/>
    <m/>
    <m/>
    <s v="2021-09-28"/>
    <m/>
    <m/>
    <m/>
    <m/>
    <m/>
    <m/>
    <m/>
    <m/>
    <m/>
    <m/>
    <m/>
    <m/>
    <m/>
    <m/>
    <m/>
    <m/>
    <m/>
    <m/>
    <m/>
    <s v="  "/>
    <s v="KERN"/>
    <s v="GILROY 01"/>
    <m/>
    <n v="44489"/>
    <n v="1481563"/>
    <s v="T005406371"/>
    <s v="16725"/>
    <s v="CABERNET CIR # 200AMP"/>
    <s v="MORGAN HILL"/>
    <n v="37.136899999999997"/>
    <n v="-121.61905"/>
    <s v="JXJK"/>
    <s v="JOHNSON, JON"/>
    <n v="83242109"/>
    <m/>
    <n v="9140"/>
    <n v="1"/>
    <s v="Field Remarks: T-25776 is under water. Has a burned open secondary connection on transformer side. Possibly repairable, may need to replace. Crew to de-energize, pump enclosure.; Dispatcher Remarks: nan; Office Remarks: ~LAT:LONG 37.1369:-121.61905 , FUSE 46154-40SS TYPE CL~"/>
    <m/>
    <m/>
    <m/>
    <m/>
    <m/>
    <m/>
    <m/>
    <m/>
    <m/>
    <m/>
    <m/>
    <m/>
    <m/>
    <m/>
    <m/>
    <m/>
    <m/>
    <m/>
    <m/>
    <m/>
    <m/>
    <m/>
    <m/>
    <m/>
    <m/>
    <m/>
    <m/>
    <m/>
    <m/>
    <m/>
    <s v="UNDERGROUND"/>
    <s v="BUSHING"/>
    <m/>
    <s v="  "/>
    <m/>
    <m/>
    <m/>
    <m/>
    <m/>
    <m/>
    <m/>
    <m/>
    <m/>
    <m/>
    <m/>
    <m/>
    <m/>
    <m/>
    <m/>
    <m/>
    <m/>
    <m/>
    <m/>
    <m/>
    <m/>
    <m/>
    <m/>
    <m/>
    <m/>
    <m/>
    <m/>
    <m/>
    <m/>
    <m/>
    <m/>
    <m/>
    <m/>
    <m/>
    <m/>
    <m/>
    <m/>
    <m/>
    <m/>
    <m/>
    <m/>
    <m/>
    <m/>
    <m/>
    <m/>
    <m/>
    <m/>
  </r>
  <r>
    <n v="1629"/>
    <s v="DJPK"/>
    <s v="3 - QC Complete"/>
    <n v="44545"/>
    <n v="44617"/>
    <s v="Pole fire, need to replace crossarm. Fire was limited to PG&amp;E assets. Photos are in SAP database. This information is preliminary."/>
    <s v="\\fxshare-nas05\quotashare-fs01\ESA\5 - Ignition Tracking\2021_Ignition_QC_Folders\20210927_1481884.0_nan_nan_T005406732"/>
    <s v=" "/>
    <s v="Y"/>
    <s v="DJPK"/>
    <s v="Updated Outage Time; Updated ILIS; Updated Asset #; Updated Fire Lat/Long"/>
    <n v="44545"/>
    <m/>
    <s v="Not In Scope"/>
    <m/>
    <m/>
    <m/>
    <m/>
    <m/>
    <m/>
    <m/>
    <m/>
    <m/>
    <m/>
    <m/>
    <m/>
    <m/>
    <m/>
    <m/>
    <m/>
    <m/>
    <m/>
    <m/>
    <m/>
    <m/>
    <m/>
    <m/>
    <m/>
    <m/>
    <m/>
    <m/>
    <m/>
    <m/>
    <m/>
    <m/>
    <m/>
    <s v="N"/>
    <m/>
    <m/>
    <m/>
    <m/>
    <m/>
    <m/>
    <s v="Y"/>
    <n v="44543"/>
    <n v="44545"/>
    <s v="CMDQ"/>
    <s v="Christopher Dagenais, (415) 481-1724"/>
    <s v="Spoke to T-man, Christopher Dagenais.  Confirmed fire damage to crossarm and pole.  Tracking believed to be the cause of the ignition.   "/>
    <s v=" "/>
    <s v=" "/>
    <x v="89"/>
    <s v="18:59:00"/>
    <n v="44466"/>
    <s v="19:08:00"/>
    <s v="FAS"/>
    <s v="Y"/>
    <s v="N"/>
    <n v="1481884"/>
    <s v="21-0122948"/>
    <m/>
    <s v="T005406732"/>
    <n v="122107807"/>
    <m/>
    <m/>
    <m/>
    <s v=" "/>
    <x v="0"/>
    <x v="0"/>
    <s v="N"/>
    <s v="N"/>
    <s v="N"/>
    <s v="On September 27, 2021, at 1908 hours, a PG&amp;E Troubleman was dispatched to the Potrero PP (A) 1110 12kV distribution circuit in the vicinity of South Van Ness Avenue and 22nd Street, San Francisco, in response to a reported pole fire.  The responding Troubleman found the crossarm for Switch 3833 on fire.  The circuit was still energized when the Troubleman arrived.  Line Recloser 41854 was opened to de-energize the section of the circuit.  Initial analysis indicates tracking caused the ignition.  The ensuing fire was contained to the crossarm and pole.  The San Francisco Fire Department extinguished the fire after the circuit was de-energized.  A PG&amp;E crew replaced the crossarm and braced the pole on September 28, 2021.  "/>
    <s v="PG&amp;E"/>
    <s v="Other"/>
    <s v="Crossarm"/>
    <s v="D"/>
    <s v="D"/>
    <s v="Structure-PG&amp;E only"/>
    <m/>
    <m/>
    <m/>
    <m/>
    <m/>
    <s v="Contamination"/>
    <s v="Contamination"/>
    <s v="Tracking"/>
    <s v="Y"/>
    <s v="Overhead"/>
    <x v="0"/>
    <s v="Crossarm"/>
    <s v="Crossarm, Pole"/>
    <n v="101842908"/>
    <s v=" "/>
    <x v="0"/>
    <n v="37.755466200000001"/>
    <n v="-122.4166896"/>
    <s v="San Francisco"/>
    <s v="POTRERO PP A 1110"/>
    <n v="12000"/>
    <s v="POTRERO PP A 111041854"/>
    <x v="0"/>
    <s v="San Francisco FD"/>
    <s v="Urban"/>
    <s v="Fire-resistive fuel bed"/>
    <s v="Cement/Asphalt"/>
    <s v="N"/>
    <m/>
    <m/>
    <m/>
    <m/>
    <s v="N"/>
    <s v="N"/>
    <m/>
    <m/>
    <s v="2021-09-28"/>
    <m/>
    <m/>
    <m/>
    <m/>
    <m/>
    <m/>
    <m/>
    <m/>
    <m/>
    <m/>
    <m/>
    <m/>
    <m/>
    <m/>
    <m/>
    <m/>
    <m/>
    <m/>
    <m/>
    <s v="  "/>
    <s v="SACRAMENTO"/>
    <s v="SAN FRANCISCO 07"/>
    <m/>
    <n v="44489"/>
    <n v="1481884"/>
    <s v="T005406732"/>
    <s v="UNKNOWN"/>
    <s v="CORNER OF 22ND AND VAN"/>
    <s v="SAN FRANCISC"/>
    <n v="37.761099999999999"/>
    <n v="-122.41719999999999"/>
    <s v="CMDQ"/>
    <s v="DAGENAIS, CHRIS"/>
    <n v="22031110"/>
    <m/>
    <n v="9111"/>
    <m/>
    <s v="Field Remarks: POLE FIRE ON SWITCH 3833. EC TAG SUBMITTED TO SPLUNT POLE &amp; REPLACE CROSSARM; Dispatcher Remarks: nan; Office Remarks: ~LAT:LONG 37.7611:-122.4172~ "/>
    <m/>
    <m/>
    <m/>
    <m/>
    <m/>
    <m/>
    <m/>
    <m/>
    <m/>
    <m/>
    <m/>
    <m/>
    <m/>
    <m/>
    <m/>
    <m/>
    <m/>
    <m/>
    <m/>
    <m/>
    <m/>
    <m/>
    <m/>
    <m/>
    <m/>
    <m/>
    <m/>
    <m/>
    <m/>
    <m/>
    <s v="FIRE, POLE"/>
    <s v="CROSSARM, WOOD"/>
    <m/>
    <s v="  "/>
    <m/>
    <m/>
    <m/>
    <m/>
    <m/>
    <m/>
    <m/>
    <m/>
    <m/>
    <m/>
    <m/>
    <m/>
    <m/>
    <m/>
    <m/>
    <m/>
    <m/>
    <m/>
    <m/>
    <m/>
    <m/>
    <m/>
    <m/>
    <m/>
    <m/>
    <m/>
    <m/>
    <m/>
    <m/>
    <m/>
    <m/>
    <m/>
    <m/>
    <m/>
    <m/>
    <m/>
    <m/>
    <m/>
    <m/>
    <m/>
    <m/>
    <m/>
    <m/>
    <m/>
    <m/>
    <m/>
    <m/>
  </r>
  <r>
    <n v="1628"/>
    <s v="P4K5"/>
    <s v="3 - QC Complete"/>
    <n v="44476"/>
    <n v="44617"/>
    <s v="Line arcing due to surface tracking on dirty insulator. Fire size is unknown. This information is preliminary."/>
    <s v="\\fxshare-nas05\quotashare-fs01\ESA\5 - Ignition Tracking\2021_Ignition_QC_Folders\20210927_nan_nan_nan_2354747681"/>
    <s v=" "/>
    <m/>
    <s v="P4K5"/>
    <s v="Adjusted the create time"/>
    <n v="44476"/>
    <m/>
    <s v="Not In Scope"/>
    <m/>
    <m/>
    <m/>
    <m/>
    <m/>
    <m/>
    <m/>
    <m/>
    <m/>
    <m/>
    <m/>
    <m/>
    <m/>
    <m/>
    <m/>
    <m/>
    <m/>
    <m/>
    <m/>
    <m/>
    <m/>
    <m/>
    <m/>
    <m/>
    <m/>
    <m/>
    <m/>
    <m/>
    <m/>
    <m/>
    <m/>
    <m/>
    <m/>
    <m/>
    <m/>
    <m/>
    <m/>
    <m/>
    <m/>
    <m/>
    <m/>
    <m/>
    <m/>
    <m/>
    <m/>
    <m/>
    <s v=" "/>
    <x v="89"/>
    <s v="19:56:00"/>
    <m/>
    <m/>
    <s v="FAS"/>
    <s v="N"/>
    <s v="N"/>
    <m/>
    <m/>
    <m/>
    <n v="2354747681"/>
    <m/>
    <s v="121600078"/>
    <m/>
    <s v="No Photos"/>
    <s v=" "/>
    <x v="0"/>
    <x v="0"/>
    <s v="N"/>
    <s v="N"/>
    <s v="N"/>
    <s v="On Sept 27th, 2021 at 1956 hours, a PG&amp;E Troubleman was dispatched to the San Ramon 2114 21kV Distribution Circuit near 6137 Moore Pl in response to observed line arcing. Initial analysis indicates there was no ignition event. Troubleman noted line arcing in marine layer/mist from dirty insulator. This is preliminary. "/>
    <s v="PG&amp;E"/>
    <s v="Other"/>
    <s v="Insulator"/>
    <s v="D"/>
    <s v="D"/>
    <s v="Structure-PG&amp;E only"/>
    <m/>
    <m/>
    <m/>
    <m/>
    <m/>
    <s v="Contamination"/>
    <s v="Contamination"/>
    <s v="Tracking"/>
    <s v="N"/>
    <s v="Overhead"/>
    <x v="0"/>
    <s v="Conductor - Primary"/>
    <m/>
    <m/>
    <s v=" "/>
    <x v="0"/>
    <n v="37.708356000000002"/>
    <n v="-121.90777799999999"/>
    <s v="Alameda"/>
    <s v="SAN RAMON 2114"/>
    <n v="21000"/>
    <s v="SAN RAMON 2114CB"/>
    <x v="0"/>
    <s v="Unknown"/>
    <s v="Urban"/>
    <m/>
    <m/>
    <s v="N"/>
    <m/>
    <m/>
    <m/>
    <m/>
    <s v="N"/>
    <s v="N"/>
    <m/>
    <m/>
    <s v="2021-09-28"/>
    <m/>
    <m/>
    <m/>
    <m/>
    <m/>
    <m/>
    <m/>
    <m/>
    <m/>
    <m/>
    <m/>
    <m/>
    <m/>
    <m/>
    <m/>
    <m/>
    <m/>
    <m/>
    <m/>
    <s v="  "/>
    <s v="KERN"/>
    <s v="LIVERMORE 01"/>
    <m/>
    <n v="44489"/>
    <m/>
    <s v="2354747681"/>
    <s v="6137"/>
    <s v="MOORE PL"/>
    <s v="DUBLIN"/>
    <n v="37.708355995370368"/>
    <n v="-121.90777799999999"/>
    <s v="JJSX"/>
    <s v="STEWART, JOHN"/>
    <n v="14232114"/>
    <m/>
    <n v="1320"/>
    <n v="1"/>
    <s v="Field Remarks: 60Kv line arcing in marine layer/mist from dirty insulator.  Called customer on phome and left VM explaining issue.; Dispatcher Remarks: nan; Office Remarks: axs ok ; pole#3-76 -- buzzing line - xstreet:houston &amp; scarlett; customer stating something seems odd out of place at the xbar -  transformer component hanging too dark to see- continuous buzzing/problem. soft sizzling noise at transformer."/>
    <m/>
    <m/>
    <m/>
    <m/>
    <m/>
    <m/>
    <m/>
    <m/>
    <m/>
    <m/>
    <m/>
    <m/>
    <m/>
    <m/>
    <m/>
    <m/>
    <m/>
    <m/>
    <m/>
    <m/>
    <m/>
    <m/>
    <m/>
    <m/>
    <m/>
    <m/>
    <m/>
    <m/>
    <m/>
    <m/>
    <m/>
    <m/>
    <m/>
    <s v="  "/>
    <m/>
    <m/>
    <m/>
    <m/>
    <m/>
    <m/>
    <m/>
    <m/>
    <m/>
    <m/>
    <m/>
    <m/>
    <m/>
    <m/>
    <m/>
    <m/>
    <m/>
    <m/>
    <m/>
    <m/>
    <m/>
    <m/>
    <m/>
    <m/>
    <m/>
    <m/>
    <m/>
    <m/>
    <m/>
    <m/>
    <m/>
    <m/>
    <m/>
    <m/>
    <m/>
    <m/>
    <m/>
    <m/>
    <m/>
    <m/>
    <m/>
    <m/>
    <m/>
    <m/>
    <m/>
    <m/>
    <m/>
  </r>
  <r>
    <n v="1627"/>
    <s v="P4K5"/>
    <s v="3 - QC Complete"/>
    <n v="44476"/>
    <n v="44617"/>
    <s v="Crossarm burned, dropping a phase into the secondary. Fire size is unknown. No photos in SAP database. This information is preliminary."/>
    <s v="\\fxshare-nas05\quotashare-fs01\ESA\5 - Ignition Tracking\2021_Ignition_QC_Folders\20210927_1481879.0_nan_nan_T005406748"/>
    <s v=" "/>
    <m/>
    <s v="P4K5"/>
    <s v="Adjusted the outage time"/>
    <n v="44476"/>
    <m/>
    <s v="Not In Scope"/>
    <m/>
    <m/>
    <m/>
    <m/>
    <m/>
    <m/>
    <m/>
    <m/>
    <m/>
    <m/>
    <m/>
    <m/>
    <m/>
    <m/>
    <m/>
    <m/>
    <m/>
    <m/>
    <m/>
    <m/>
    <m/>
    <m/>
    <m/>
    <m/>
    <m/>
    <m/>
    <m/>
    <m/>
    <m/>
    <m/>
    <m/>
    <m/>
    <m/>
    <m/>
    <m/>
    <m/>
    <m/>
    <m/>
    <m/>
    <m/>
    <m/>
    <m/>
    <m/>
    <m/>
    <m/>
    <m/>
    <s v=" "/>
    <x v="89"/>
    <s v="19:11:00"/>
    <n v="44466"/>
    <s v="19:07:00"/>
    <s v="FAS"/>
    <s v="Y"/>
    <s v="N"/>
    <n v="1481879"/>
    <s v="21-0122946"/>
    <m/>
    <s v="T005406748"/>
    <n v="122108119"/>
    <m/>
    <m/>
    <s v="No Photos"/>
    <s v=" "/>
    <x v="0"/>
    <x v="0"/>
    <s v="N"/>
    <s v="N"/>
    <s v="N"/>
    <s v="On Sept 27th, 2021 at 1911 hours, a PG&amp;E Troubleman was dispatched to the Oakland J 0403 4kV Distribution Circuit on 50th avenue in response to a pole fire. Initial analysis indicates crossarm failure caused the ignition. Crossarm burnt and dropped a phase into the secondary. The ensuing fire was limited to PG&amp;E assets in size and the fire was suppressed by unknown fire department. PG&amp;E Crew replaced the crossarm. This is preliminary. "/>
    <s v="PG&amp;E"/>
    <s v="Other"/>
    <s v="Crossarm"/>
    <s v="D"/>
    <s v="D"/>
    <s v="Structure-PG&amp;E only"/>
    <m/>
    <m/>
    <m/>
    <m/>
    <m/>
    <s v="Equipment - PG&amp;E"/>
    <s v="All types of equipment / facility failure"/>
    <s v="Crossarm failure"/>
    <s v="Y"/>
    <s v="Overhead"/>
    <x v="0"/>
    <s v="Crossarm"/>
    <s v="Crossarm"/>
    <n v="101351147"/>
    <s v=" "/>
    <x v="0"/>
    <n v="37.768631220499998"/>
    <n v="-122.2096402586"/>
    <s v="Alameda"/>
    <s v="OAKLAND J 0403"/>
    <n v="4000"/>
    <s v="OAKLAND J 0403CB"/>
    <x v="0"/>
    <s v="Unknown"/>
    <s v="Urban"/>
    <m/>
    <m/>
    <s v="N"/>
    <m/>
    <m/>
    <m/>
    <m/>
    <s v="N"/>
    <s v="N"/>
    <m/>
    <m/>
    <s v="2021-09-28"/>
    <m/>
    <m/>
    <m/>
    <m/>
    <m/>
    <m/>
    <m/>
    <m/>
    <m/>
    <m/>
    <m/>
    <m/>
    <m/>
    <m/>
    <m/>
    <m/>
    <m/>
    <m/>
    <m/>
    <s v="  "/>
    <s v="MISSION"/>
    <s v="OAKLAND 10"/>
    <m/>
    <n v="44489"/>
    <n v="1481879"/>
    <s v="T005406748"/>
    <s v="1248"/>
    <s v="50TH AVE"/>
    <s v="OAKLAND"/>
    <n v="37.762230000000002"/>
    <n v="-122.21308999999999"/>
    <s v="RMJ2"/>
    <s v="JENSON, RYAN"/>
    <n v="1209"/>
    <m/>
    <n v="9110"/>
    <m/>
    <s v="Field Remarks: 4KV XARM BURNED DROPPING A PHASE INTO THE SECONDARY. SERVICES WILL NEED TO BE REPAIRED IN ADDITION TO THE XARM.; Dispatcher Remarks: nan; Office Remarks: ~LAT:LONG 37.76223:-122.21309~ "/>
    <m/>
    <m/>
    <m/>
    <m/>
    <m/>
    <m/>
    <m/>
    <m/>
    <m/>
    <m/>
    <m/>
    <m/>
    <m/>
    <m/>
    <m/>
    <m/>
    <m/>
    <m/>
    <m/>
    <m/>
    <m/>
    <m/>
    <m/>
    <m/>
    <m/>
    <m/>
    <m/>
    <m/>
    <m/>
    <m/>
    <s v="FIRE, POLE"/>
    <s v="CROSSARM, WOOD"/>
    <m/>
    <s v="  "/>
    <m/>
    <m/>
    <m/>
    <m/>
    <m/>
    <m/>
    <m/>
    <m/>
    <m/>
    <m/>
    <m/>
    <m/>
    <m/>
    <m/>
    <m/>
    <m/>
    <m/>
    <m/>
    <m/>
    <m/>
    <m/>
    <m/>
    <m/>
    <m/>
    <m/>
    <m/>
    <m/>
    <m/>
    <m/>
    <m/>
    <m/>
    <m/>
    <m/>
    <m/>
    <m/>
    <m/>
    <m/>
    <m/>
    <m/>
    <m/>
    <m/>
    <m/>
    <m/>
    <m/>
    <m/>
    <m/>
    <m/>
  </r>
  <r>
    <n v="1626"/>
    <s v="FJGE"/>
    <s v="3 - QC Complete"/>
    <n v="44518"/>
    <n v="44617"/>
    <s v="Pole fire at cutout arm. Potential cause could be due to tracking. Fire was limited to PG&amp;E assets. This information is preliminary."/>
    <s v="\\fxshare-nas05\quotashare-fs01\ESA\5 - Ignition Tracking\2021_Ignition_QC_Folders\20210927_1481963.0_nan_nan_T005406825"/>
    <s v=" "/>
    <s v="Y"/>
    <s v="FJGE"/>
    <s v="Updated fire lat/long per SAP equipment #, Circuit updated per Edgis"/>
    <n v="44515"/>
    <m/>
    <s v="Not In Scope"/>
    <m/>
    <m/>
    <m/>
    <m/>
    <m/>
    <m/>
    <m/>
    <m/>
    <m/>
    <m/>
    <m/>
    <m/>
    <m/>
    <m/>
    <m/>
    <m/>
    <m/>
    <m/>
    <m/>
    <m/>
    <m/>
    <m/>
    <m/>
    <m/>
    <m/>
    <m/>
    <m/>
    <m/>
    <m/>
    <m/>
    <m/>
    <m/>
    <s v="N"/>
    <m/>
    <m/>
    <m/>
    <m/>
    <m/>
    <m/>
    <s v="Y"/>
    <n v="44515"/>
    <n v="44515"/>
    <s v="KMSR"/>
    <s v="Kevin Stephens, (510)750-5433"/>
    <s v="Fire was contained to crossarm and was extinguished by the Oakland Fire Department "/>
    <m/>
    <s v=" "/>
    <x v="89"/>
    <s v="20:03:00"/>
    <n v="44466"/>
    <s v="20:01:00"/>
    <s v="FAS"/>
    <s v="Y"/>
    <s v="N"/>
    <n v="1481963"/>
    <m/>
    <m/>
    <s v="T005406825"/>
    <n v="122108178"/>
    <m/>
    <m/>
    <m/>
    <s v=" "/>
    <x v="0"/>
    <x v="0"/>
    <s v="N"/>
    <s v="N"/>
    <s v="N"/>
    <s v="On September 27, 2021 at 2003 hours, a PG&amp;E Troubleman was dispatched to the Oakland J 1102 12kV Distribution Circuit near San Leandro Street and 44th Avenue in Oakland in response to a pole fire. Initial analysis indicates tracking caused the ignition. A cutout arm is suspected to be the origin point of the fire. The fire was contained to PG&amp;E assets and Oakland Fire Department suppressed the fire.  A third-party contractor replaced a damaged crossarm on September 27, 2021.  "/>
    <s v="PG&amp;E"/>
    <s v="Other"/>
    <s v="Crossarm"/>
    <s v="D"/>
    <s v="D"/>
    <s v="Structure-PG&amp;E only"/>
    <m/>
    <m/>
    <m/>
    <m/>
    <m/>
    <s v="Contamination"/>
    <s v="Contamination"/>
    <s v="Tracking"/>
    <s v="Y"/>
    <s v="Overhead"/>
    <x v="0"/>
    <s v="Crossarm"/>
    <s v="Crossarm "/>
    <n v="101356940"/>
    <s v=" "/>
    <x v="0"/>
    <n v="37.770020690800003"/>
    <n v="-122.2165031599"/>
    <s v="Alameda"/>
    <s v="OAKLAND J 1102"/>
    <n v="12000"/>
    <s v="OAKLAND J 1102CB"/>
    <x v="0"/>
    <s v="Oakland FD"/>
    <s v="Urban"/>
    <s v="Fire-resistive fuel bed"/>
    <s v="Cement/Asphalt"/>
    <s v="N"/>
    <m/>
    <m/>
    <m/>
    <m/>
    <s v="N"/>
    <s v="N"/>
    <m/>
    <m/>
    <s v="2021-09-28"/>
    <m/>
    <m/>
    <m/>
    <m/>
    <m/>
    <m/>
    <m/>
    <m/>
    <m/>
    <m/>
    <m/>
    <m/>
    <m/>
    <m/>
    <m/>
    <m/>
    <m/>
    <m/>
    <m/>
    <s v=" "/>
    <s v="NORTH BAY"/>
    <s v="OAKLAND 10"/>
    <m/>
    <s v="20210927 20:03"/>
    <n v="1481963"/>
    <s v="T005406825"/>
    <s v="4401"/>
    <s v="SAN LEANDRO ST APT 1 B"/>
    <s v="OAKLAND"/>
    <n v="37.769219999999997"/>
    <n v="-122.21577000000001"/>
    <s v="KMSR"/>
    <s v="STEPHENS, KEVIN"/>
    <n v="12091104"/>
    <m/>
    <n v="9111"/>
    <m/>
    <s v="Field Remarks: pole fire @ cut out arm. replace stacks and cut outs and cut out arm; Dispatcher Remarks: nan; Office Remarks: ~LAT:LONG 37.76922:-122.21577~ "/>
    <m/>
    <m/>
    <m/>
    <m/>
    <m/>
    <m/>
    <m/>
    <m/>
    <m/>
    <m/>
    <m/>
    <m/>
    <m/>
    <m/>
    <m/>
    <m/>
    <m/>
    <m/>
    <m/>
    <m/>
    <m/>
    <m/>
    <m/>
    <m/>
    <m/>
    <m/>
    <m/>
    <m/>
    <m/>
    <m/>
    <s v="OVERHEAD"/>
    <s v="CROSSARM, WOOD"/>
    <m/>
    <s v=" "/>
    <m/>
    <m/>
    <m/>
    <m/>
    <m/>
    <m/>
    <m/>
    <m/>
    <m/>
    <m/>
    <m/>
    <m/>
    <m/>
    <m/>
    <m/>
    <m/>
    <m/>
    <m/>
    <m/>
    <m/>
    <m/>
    <m/>
    <m/>
    <m/>
    <m/>
    <m/>
    <m/>
    <m/>
    <m/>
    <m/>
    <m/>
    <m/>
    <m/>
    <m/>
    <m/>
    <m/>
    <m/>
    <m/>
    <m/>
    <m/>
    <m/>
    <m/>
    <m/>
    <m/>
    <m/>
    <m/>
    <m/>
  </r>
  <r>
    <n v="1625"/>
    <s v="CFMD"/>
    <s v="3 - QC Complete"/>
    <n v="44474"/>
    <n v="44617"/>
    <s v="Pole fire, crossarm burnt. Potential cause could be due to tracking. Fire size is unknown. No photos in SAP database. This information is preliminary."/>
    <s v="\\fxshare-nas05\quotashare-fs01\ESA\5 - Ignition Tracking\2021_Ignition_QC_Folders\20210927_1481916.0_nan_nan_T005406780"/>
    <s v=" "/>
    <m/>
    <s v="CFMD"/>
    <s v="Outage Time, CPUC Reportable Ignition, Attributable to PG&amp;E Assets, Burned Material Other Than PG&amp;E Assets, Fire Greater Than 1 Linear"/>
    <m/>
    <m/>
    <s v="Not In Scope"/>
    <m/>
    <m/>
    <m/>
    <m/>
    <m/>
    <m/>
    <m/>
    <m/>
    <m/>
    <m/>
    <m/>
    <m/>
    <m/>
    <m/>
    <m/>
    <m/>
    <m/>
    <m/>
    <m/>
    <m/>
    <m/>
    <m/>
    <m/>
    <m/>
    <m/>
    <m/>
    <m/>
    <m/>
    <m/>
    <m/>
    <m/>
    <m/>
    <s v="N"/>
    <m/>
    <m/>
    <m/>
    <m/>
    <m/>
    <m/>
    <s v="Y"/>
    <n v="44474"/>
    <n v="44474"/>
    <s v="DMAJ"/>
    <s v="David Alley, _x000a_6502329950"/>
    <s v="Incident details"/>
    <m/>
    <s v=" "/>
    <x v="89"/>
    <s v="19:36:00"/>
    <n v="44466"/>
    <s v="19:33:00"/>
    <s v="FAS"/>
    <s v="Y"/>
    <s v="N"/>
    <n v="1481916"/>
    <m/>
    <m/>
    <s v="T005406780"/>
    <n v="122108179"/>
    <m/>
    <m/>
    <s v="No Photos"/>
    <s v=" "/>
    <x v="0"/>
    <x v="0"/>
    <s v="N"/>
    <s v="N"/>
    <s v="N"/>
    <s v="On September 27th, 2021 at approximately 1936 hours, a PG&amp;E Troubleman was dispatched to the Millbrae 0403, 12kV distribution circuit in a circuit protection zone on Ludeman Lane in the City of Millbrae in the Peninsula Division for a report of an outage. Upon the troubleman's arrival he observed that the crossarm had burned and fallen down. The recloser had opened up and the power was out, all was safe. There was no active fire, however, Millbrae Fire Department was on standby at the scene.  Priority A corrective tag #122108179  was created to replace the crossarm and two spans of primary.  This incident occurred in a Non-HFTD with drizzly weather and calm wind conditions. This information is preliminary."/>
    <s v="PG&amp;E"/>
    <s v="Other"/>
    <s v="Crossarm"/>
    <s v="D"/>
    <s v="D"/>
    <s v="Unknown"/>
    <m/>
    <m/>
    <m/>
    <m/>
    <m/>
    <s v="Contamination"/>
    <s v="Contamination"/>
    <s v="Tracking"/>
    <m/>
    <s v="Overhead"/>
    <x v="0"/>
    <s v="Crossarm"/>
    <m/>
    <n v="100316557"/>
    <s v=" "/>
    <x v="0"/>
    <n v="37.610149999999997"/>
    <n v="-122.40106"/>
    <s v="San Mateo"/>
    <s v="MILLBRAE 0403"/>
    <n v="4000"/>
    <s v="MILLBRAE 040376176"/>
    <x v="0"/>
    <s v="Unknown"/>
    <s v="Urban"/>
    <m/>
    <m/>
    <s v="N"/>
    <m/>
    <m/>
    <m/>
    <m/>
    <s v="N"/>
    <s v="N"/>
    <m/>
    <m/>
    <s v="2021-09-28"/>
    <m/>
    <m/>
    <m/>
    <m/>
    <m/>
    <m/>
    <m/>
    <m/>
    <m/>
    <m/>
    <m/>
    <m/>
    <m/>
    <m/>
    <m/>
    <m/>
    <m/>
    <m/>
    <m/>
    <s v="  "/>
    <s v="YOSEMITE"/>
    <s v="COLMA 05"/>
    <m/>
    <n v="44489"/>
    <n v="1481916"/>
    <s v="T005406780"/>
    <s v="354"/>
    <s v="LUDEMAN LN"/>
    <s v="MILLBRAE"/>
    <n v="37.610149999999997"/>
    <n v="-122.40106"/>
    <s v="DMAJ"/>
    <s v="ALLEY, DAVID"/>
    <n v="22690403"/>
    <m/>
    <n v="9002"/>
    <m/>
    <s v="Field Remarks: cross arm burned; Dispatcher Remarks: nan; Office Remarks: ~LAT:LONG 37.61015:-122.40106~ "/>
    <m/>
    <m/>
    <m/>
    <m/>
    <m/>
    <m/>
    <m/>
    <m/>
    <m/>
    <m/>
    <m/>
    <m/>
    <m/>
    <m/>
    <m/>
    <m/>
    <m/>
    <m/>
    <m/>
    <m/>
    <m/>
    <m/>
    <m/>
    <m/>
    <m/>
    <m/>
    <m/>
    <m/>
    <m/>
    <m/>
    <s v="FIRE, POLE"/>
    <s v="CROSSARM, WOOD"/>
    <m/>
    <s v="  "/>
    <m/>
    <m/>
    <m/>
    <m/>
    <m/>
    <m/>
    <m/>
    <m/>
    <m/>
    <m/>
    <m/>
    <m/>
    <m/>
    <m/>
    <m/>
    <m/>
    <m/>
    <m/>
    <m/>
    <m/>
    <m/>
    <m/>
    <m/>
    <m/>
    <m/>
    <m/>
    <m/>
    <m/>
    <m/>
    <m/>
    <m/>
    <m/>
    <m/>
    <m/>
    <m/>
    <m/>
    <m/>
    <m/>
    <m/>
    <m/>
    <m/>
    <m/>
    <m/>
    <m/>
    <m/>
    <m/>
    <m/>
  </r>
  <r>
    <n v="1624"/>
    <s v="CFMD"/>
    <s v="3 - QC Complete"/>
    <n v="44473"/>
    <n v="44617"/>
    <s v="Cutouts were arcing. Potential cause could be due to tracking. Fire size is unknown. This information is preliminary."/>
    <s v="\\fxshare-nas05\quotashare-fs01\ESA\5 - Ignition Tracking\2021_Ignition_QC_Folders\20210927_1481977.0_nan_nan_T005406849"/>
    <s v=" "/>
    <m/>
    <s v="CFMD"/>
    <s v="Outage Time, CPUC Reportable Ignition, Attributable to PG&amp;E Assets, Burned Material Other Than PG&amp;E Assets, Fire Greater Than 1 Linear"/>
    <m/>
    <m/>
    <s v="Not In Scope"/>
    <m/>
    <m/>
    <m/>
    <m/>
    <m/>
    <m/>
    <m/>
    <m/>
    <m/>
    <m/>
    <m/>
    <m/>
    <m/>
    <m/>
    <m/>
    <m/>
    <m/>
    <m/>
    <m/>
    <m/>
    <m/>
    <m/>
    <m/>
    <m/>
    <m/>
    <m/>
    <m/>
    <m/>
    <m/>
    <m/>
    <m/>
    <m/>
    <s v="N"/>
    <m/>
    <m/>
    <m/>
    <m/>
    <m/>
    <m/>
    <s v="Y"/>
    <n v="44473"/>
    <n v="44473"/>
    <s v="JRWX"/>
    <s v="James Woolsey, (805)540-9945"/>
    <s v="Incident details"/>
    <m/>
    <s v=" "/>
    <x v="89"/>
    <s v="20:20:00"/>
    <n v="44466"/>
    <s v="20:18:00"/>
    <s v="FAS"/>
    <s v="Y"/>
    <s v="N"/>
    <n v="1481977"/>
    <m/>
    <m/>
    <s v="T005406849"/>
    <m/>
    <m/>
    <m/>
    <s v="No Photos"/>
    <s v=" "/>
    <x v="0"/>
    <x v="0"/>
    <s v="N"/>
    <s v="N"/>
    <s v="N"/>
    <s v="On September 27th, 2021 at approximately 2020 hours, a PG&amp;E Troubleman was dispatched to the Fairway 1108, 12kV distribution circuit in a circuit protection zone near Highway 101 at the Elks Event Center in the City of Santa Maria in the Los Padres Division. PG&amp;E received a report from a customer of arcing from the cut outs.  The troubleman met the customer at the location.  The customer reported blue sparking and flashing over. Initial analysis indicates an overhead, single phase switch was arcing/tracking due to the weather conditions. The cause of this ignition is unknown. No fire occurred. This incident occurred in a Non-HFTD with foggy weather and calm wind conditions. This information is preliminary."/>
    <s v="PG&amp;E"/>
    <s v="Other"/>
    <s v="Cutout"/>
    <s v="D"/>
    <s v="D"/>
    <s v="Unknown"/>
    <m/>
    <m/>
    <m/>
    <m/>
    <m/>
    <s v="Contamination"/>
    <s v="Contamination"/>
    <s v="Tracking"/>
    <m/>
    <s v="Overhead"/>
    <x v="0"/>
    <s v="Fuse"/>
    <m/>
    <n v="101864380"/>
    <s v=" "/>
    <x v="0"/>
    <n v="34.886270000000003"/>
    <n v="-120.41107"/>
    <s v="Santa Barbara"/>
    <s v="FAIRWAY 1108"/>
    <n v="12000"/>
    <s v="FAIRWAY 110887606"/>
    <x v="0"/>
    <s v="Unknown"/>
    <s v="Herbaceous"/>
    <m/>
    <m/>
    <s v="N"/>
    <m/>
    <m/>
    <m/>
    <m/>
    <s v="N"/>
    <s v="N"/>
    <m/>
    <m/>
    <s v="2021-09-28"/>
    <m/>
    <m/>
    <m/>
    <m/>
    <m/>
    <m/>
    <m/>
    <m/>
    <m/>
    <m/>
    <m/>
    <m/>
    <m/>
    <m/>
    <m/>
    <m/>
    <m/>
    <m/>
    <m/>
    <s v="  "/>
    <s v="STOCKTON"/>
    <s v="SANTA MARIA 02"/>
    <m/>
    <n v="44489"/>
    <n v="1481977"/>
    <s v="T005406849"/>
    <s v="4040"/>
    <s v="HWY 101"/>
    <s v="SANTA MARIA"/>
    <n v="34.886270000000003"/>
    <n v="-120.41107"/>
    <s v="JRWX"/>
    <s v="WOOLSEY, JAMES"/>
    <n v="182061108"/>
    <m/>
    <n v="9320"/>
    <m/>
    <s v="Field Remarks: cust states arcing from cut outs,was  very foggy nothing found, power ok spoke with scott pearsons; Dispatcher Remarks: nan; Office Remarks: ~LAT:LONG 34.88627:-120.41107~ "/>
    <m/>
    <m/>
    <m/>
    <m/>
    <m/>
    <m/>
    <m/>
    <m/>
    <m/>
    <m/>
    <m/>
    <m/>
    <m/>
    <m/>
    <m/>
    <m/>
    <m/>
    <m/>
    <m/>
    <m/>
    <m/>
    <m/>
    <m/>
    <m/>
    <m/>
    <m/>
    <m/>
    <m/>
    <m/>
    <m/>
    <m/>
    <m/>
    <m/>
    <s v="  "/>
    <m/>
    <m/>
    <m/>
    <m/>
    <m/>
    <m/>
    <m/>
    <m/>
    <m/>
    <m/>
    <m/>
    <m/>
    <m/>
    <m/>
    <m/>
    <m/>
    <m/>
    <m/>
    <m/>
    <m/>
    <m/>
    <m/>
    <m/>
    <m/>
    <m/>
    <m/>
    <m/>
    <m/>
    <m/>
    <m/>
    <m/>
    <m/>
    <m/>
    <m/>
    <m/>
    <m/>
    <m/>
    <m/>
    <m/>
    <m/>
    <m/>
    <m/>
    <m/>
    <m/>
    <m/>
    <m/>
    <m/>
  </r>
  <r>
    <n v="1623"/>
    <s v="TLAL"/>
    <s v="3 - QC Complete"/>
    <n v="44473"/>
    <n v="44617"/>
    <s v="[No Fire] Splice burned open phase and neutral mid span. Customer at 95 Crescent Ave, San Francisco, CA 94110, reported part-out in part of kichen, downstairs studio, and upstairs. This information is preliminary. FOID: 5589200037 (CMWS, Chuck Wait, (415) 792-2015); Circuit ID: 022270405"/>
    <s v="\\fxshare-nas05\quotashare-fs01\ESA\5 - Ignition Tracking\2021_Ignition_QC_Folders\20210927_nan_nan_nan_5589200037"/>
    <s v=" "/>
    <m/>
    <s v="TLAL"/>
    <s v="Create Time Updated"/>
    <n v="44476"/>
    <m/>
    <s v="Not In Scope"/>
    <m/>
    <m/>
    <m/>
    <m/>
    <m/>
    <m/>
    <m/>
    <m/>
    <m/>
    <m/>
    <m/>
    <m/>
    <m/>
    <m/>
    <m/>
    <m/>
    <m/>
    <m/>
    <m/>
    <m/>
    <m/>
    <m/>
    <m/>
    <m/>
    <m/>
    <m/>
    <m/>
    <m/>
    <m/>
    <m/>
    <m/>
    <m/>
    <m/>
    <m/>
    <m/>
    <m/>
    <m/>
    <m/>
    <m/>
    <s v="Y"/>
    <n v="44473"/>
    <n v="44473"/>
    <s v="CMWS"/>
    <s v="Chuck Wait, (415) 792-2015"/>
    <s v="10/04/21 at 1118 Hours: Called Chuck and he advised there was no ignition that he recalled. His notes only indicated that the phase was bad."/>
    <m/>
    <s v=" "/>
    <x v="89"/>
    <s v="15:35:00"/>
    <m/>
    <m/>
    <s v="FAS"/>
    <s v="N"/>
    <s v="N"/>
    <m/>
    <m/>
    <m/>
    <n v="5589200037"/>
    <m/>
    <m/>
    <m/>
    <m/>
    <s v=" "/>
    <x v="0"/>
    <x v="1"/>
    <s v="N"/>
    <s v="N"/>
    <s v="N"/>
    <s v="No fire occurred. The troubleman confirmed there was no fire. His notes of &quot;Splice Burned Open&quot; indicated that the phase was bad, not that there was a fire."/>
    <s v="Not PG&amp;E"/>
    <s v="Other"/>
    <m/>
    <m/>
    <m/>
    <s v="No Fire"/>
    <m/>
    <m/>
    <m/>
    <m/>
    <m/>
    <s v="No Fire"/>
    <m/>
    <m/>
    <m/>
    <s v="Overhead"/>
    <x v="0"/>
    <m/>
    <m/>
    <m/>
    <s v=" "/>
    <x v="0"/>
    <n v="37.735377999999997"/>
    <n v="-122.422968"/>
    <s v="San Francisco"/>
    <s v="SF M 0405"/>
    <n v="4000"/>
    <s v="SF M 0405CB"/>
    <x v="0"/>
    <s v="Unknown"/>
    <s v="Urban"/>
    <m/>
    <m/>
    <s v="N"/>
    <m/>
    <m/>
    <m/>
    <m/>
    <s v="N"/>
    <s v="N"/>
    <m/>
    <m/>
    <s v="2021-09-28"/>
    <m/>
    <m/>
    <m/>
    <m/>
    <m/>
    <m/>
    <m/>
    <m/>
    <m/>
    <m/>
    <m/>
    <m/>
    <m/>
    <m/>
    <m/>
    <m/>
    <m/>
    <m/>
    <m/>
    <s v="  "/>
    <s v="YOSEMITE"/>
    <s v="SAN FRANCISCO 09"/>
    <m/>
    <n v="44489"/>
    <m/>
    <s v="5589200037"/>
    <s v="95"/>
    <s v="CRESCENT AVE"/>
    <s v="SAN FRANCISC"/>
    <n v="37.735377997685177"/>
    <n v="-122.422968"/>
    <s v="CMWS"/>
    <s v="WAIT, CHUCK"/>
    <n v="22270405"/>
    <m/>
    <n v="1202"/>
    <n v="1"/>
    <s v="Field Remarks: REPAIR,  RE-SAG AND SPLICE BURNED OPEN PHASE AND NEAUTRAL MID-SPAN.; Dispatcher Remarks: nan; Office Remarks: Access/Safety: Dog(s); areas affected, Garage, part of kitchen, part of down stairs studio and part of upstairs."/>
    <m/>
    <m/>
    <m/>
    <m/>
    <m/>
    <m/>
    <m/>
    <m/>
    <m/>
    <m/>
    <m/>
    <m/>
    <m/>
    <m/>
    <m/>
    <m/>
    <m/>
    <m/>
    <m/>
    <m/>
    <m/>
    <m/>
    <m/>
    <m/>
    <m/>
    <m/>
    <m/>
    <m/>
    <m/>
    <m/>
    <m/>
    <m/>
    <m/>
    <s v="  "/>
    <m/>
    <m/>
    <m/>
    <m/>
    <m/>
    <m/>
    <m/>
    <m/>
    <m/>
    <m/>
    <m/>
    <m/>
    <m/>
    <m/>
    <m/>
    <m/>
    <m/>
    <m/>
    <m/>
    <m/>
    <m/>
    <m/>
    <m/>
    <m/>
    <m/>
    <m/>
    <m/>
    <m/>
    <m/>
    <m/>
    <m/>
    <m/>
    <m/>
    <m/>
    <m/>
    <m/>
    <m/>
    <m/>
    <m/>
    <m/>
    <m/>
    <m/>
    <m/>
    <m/>
    <m/>
    <m/>
    <m/>
  </r>
  <r>
    <n v="1622"/>
    <s v="TLAL"/>
    <s v="3 - QC Complete"/>
    <n v="44473"/>
    <n v="44617"/>
    <s v="[264 Makin Rd, Oakland, CA 94603] Pole Fire - Primary crossarm burnt. No pictures in SAP database. This information is preliminary. OIS: 1481929; FOID: T005406804 (RMJ2); ILIS: 21-0122986; EC A-Tag: 122108218; PM: 35291870; Circuit ID: 013681105, SAP Eqp ID: 101342219; County: Alameda; Division: East Bay"/>
    <s v="\\fxshare-nas05\quotashare-fs01\ESA\5 - Ignition Tracking\2021_Ignition_QC_Folders\20210927_1481929.0_nan_nan_T005406804"/>
    <s v=" "/>
    <m/>
    <s v="TLAL"/>
    <s v="Outage Time, CPUC Reportable Ignition, Attributable to PG&amp;E Assets, Burned Material Other Than PG&amp;E Assets, Fire Greater Than 1 Linear Meter, Fire Lat/Long Updated"/>
    <n v="44473"/>
    <m/>
    <s v="Not In Scope"/>
    <m/>
    <m/>
    <m/>
    <m/>
    <m/>
    <m/>
    <m/>
    <m/>
    <m/>
    <m/>
    <m/>
    <m/>
    <m/>
    <m/>
    <m/>
    <m/>
    <m/>
    <m/>
    <m/>
    <m/>
    <m/>
    <m/>
    <m/>
    <m/>
    <m/>
    <m/>
    <m/>
    <m/>
    <m/>
    <m/>
    <m/>
    <m/>
    <m/>
    <m/>
    <m/>
    <m/>
    <m/>
    <m/>
    <m/>
    <s v="Y"/>
    <n v="44473"/>
    <n v="44473"/>
    <s v="RMJ2"/>
    <s v="Ryan Jenson, (510) 368-6998"/>
    <s v="See Phone Interview Details"/>
    <m/>
    <s v=" "/>
    <x v="89"/>
    <s v="19:53:00"/>
    <n v="44466"/>
    <s v="19:38:00"/>
    <s v="FAS"/>
    <s v="Y"/>
    <s v="N"/>
    <n v="1481929"/>
    <s v="21-0122986"/>
    <m/>
    <s v="T005406804"/>
    <n v="122108218"/>
    <m/>
    <m/>
    <s v="No Photos"/>
    <s v=" "/>
    <x v="0"/>
    <x v="0"/>
    <s v="N"/>
    <s v="N"/>
    <s v="N"/>
    <s v="On September 27, 2021 at 2116 hours, a PG&amp;E Troubleman patrolled the Edes 1105 12kV Distribution Circuit number 013681105, in the Local Responsibility Area (LRA) near 264 Makin Rd, Oakland, CA 94603. He observed a number 6 solid copper primary overhead conductor floating over the yard and a burnt primary single-phase angle 8' Load-side wood crossarm at the 40' class-4 Western Red Cedar wood pole (SAP Eqp ID 101342219, Bar Code 110143305, Baxco (BAX), Mfg. Year 1942). Initial analysis indicates the pole fire was caused by tracking, due to contamination. The City of Oakland Fire Department responded to and extinguished the fire. The EC A-Tag 122108218 was submitted for remediation. The 1,059 minute outage affected 57 customers. The line was returned to service on September 28, 2021. The incident is within an active Bay Area Habitat Conservation Plan (HCP). This information is preliminary."/>
    <s v="PG&amp;E"/>
    <s v="Other"/>
    <s v="Crossarm"/>
    <s v="D"/>
    <s v="D"/>
    <s v="Structure-PG&amp;E only"/>
    <m/>
    <m/>
    <m/>
    <m/>
    <m/>
    <s v="Contamination"/>
    <s v="Contamination"/>
    <s v="Tracking"/>
    <s v="Y"/>
    <s v="Overhead"/>
    <x v="0"/>
    <s v="Crossarm"/>
    <s v="Crossarm, Conductor"/>
    <n v="101342219"/>
    <s v=" "/>
    <x v="0"/>
    <n v="37.734327965299997"/>
    <n v="-122.192496436"/>
    <s v="Alameda"/>
    <s v="EDES 1105"/>
    <n v="12000"/>
    <s v="EDES 1105CB"/>
    <x v="0"/>
    <s v="Oakland FD"/>
    <s v="Urban"/>
    <m/>
    <m/>
    <s v="N"/>
    <m/>
    <m/>
    <m/>
    <m/>
    <s v="N"/>
    <s v="N"/>
    <m/>
    <m/>
    <s v="2021-09-28"/>
    <m/>
    <m/>
    <m/>
    <m/>
    <m/>
    <m/>
    <m/>
    <m/>
    <m/>
    <m/>
    <m/>
    <m/>
    <m/>
    <m/>
    <m/>
    <m/>
    <m/>
    <m/>
    <m/>
    <s v="  "/>
    <s v="KERN"/>
    <s v="OAKLAND 13"/>
    <m/>
    <n v="44489"/>
    <n v="1481929"/>
    <s v="T005406804"/>
    <s v="253"/>
    <s v="FITZPATRICK RD"/>
    <s v="OAKLAND"/>
    <n v="37.734969999999997"/>
    <n v="-122.19450000000001"/>
    <s v="RMJ2"/>
    <s v="JENSON, RYAN"/>
    <n v="13681105"/>
    <m/>
    <n v="9110"/>
    <m/>
    <s v="Field Remarks: 2 POLE LOCATIONS. 1ST - PRIMARY FLOATER WITH XARM NEEDS REPLACEMENT, 2ND - SECONDARY XARM BURNED NEEDS REPLACEMENT WITH UAB AND 2 XARMS FOR POLE SCAB.; Dispatcher Remarks: nan; Office Remarks: ~LAT:LONG 37.73497:-122.1945 , FUSE 6857-10OH TYPE E ~"/>
    <m/>
    <m/>
    <m/>
    <m/>
    <m/>
    <m/>
    <m/>
    <m/>
    <m/>
    <m/>
    <m/>
    <m/>
    <m/>
    <m/>
    <m/>
    <m/>
    <m/>
    <m/>
    <m/>
    <m/>
    <m/>
    <m/>
    <m/>
    <m/>
    <m/>
    <m/>
    <m/>
    <m/>
    <m/>
    <m/>
    <s v="FIRE, POLE"/>
    <s v="CROSSARM, WOOD"/>
    <m/>
    <s v="  "/>
    <m/>
    <m/>
    <m/>
    <m/>
    <m/>
    <m/>
    <m/>
    <m/>
    <m/>
    <m/>
    <m/>
    <m/>
    <m/>
    <m/>
    <m/>
    <m/>
    <m/>
    <m/>
    <m/>
    <m/>
    <m/>
    <m/>
    <m/>
    <m/>
    <m/>
    <m/>
    <m/>
    <m/>
    <m/>
    <m/>
    <m/>
    <m/>
    <m/>
    <m/>
    <m/>
    <m/>
    <m/>
    <m/>
    <m/>
    <m/>
    <m/>
    <m/>
    <m/>
    <m/>
    <m/>
    <m/>
    <m/>
  </r>
  <r>
    <n v="1621"/>
    <s v="TLAL"/>
    <s v="3 - QC Complete"/>
    <n v="44476"/>
    <n v="44617"/>
    <s v="[No Fire] Phase burned through neutral.  This information is preliminary. FOID: 5411890507 (CMWS - Chuck Wait, (415) 792-2015); Premise ID: 5418101502; Circuit ID: 022101105; Coastal Indicator: Yes; County/Division: San Francisco"/>
    <s v="\\fxshare-nas05\quotashare-fs01\ESA\5 - Ignition Tracking\2021_Ignition_QC_Folders\20210927_nan_nan_nan_5411890507"/>
    <s v=" "/>
    <m/>
    <s v="TLAL"/>
    <s v="Missed Ignition Tab, CPUC Reportable Ignition, Attributable to PG&amp;E Assets, Burned Material Other Than PG&amp;E Assets, Fire Greater Than 1 Linear Meter, Ignition Source, Fire Size, Suspected Initiating Equipment, Primary/Secondary Updated"/>
    <n v="44476"/>
    <m/>
    <s v="Not In Scope"/>
    <m/>
    <m/>
    <m/>
    <m/>
    <m/>
    <m/>
    <m/>
    <m/>
    <m/>
    <m/>
    <m/>
    <m/>
    <m/>
    <m/>
    <m/>
    <m/>
    <m/>
    <m/>
    <m/>
    <m/>
    <m/>
    <m/>
    <m/>
    <m/>
    <m/>
    <m/>
    <m/>
    <m/>
    <m/>
    <m/>
    <m/>
    <m/>
    <m/>
    <m/>
    <m/>
    <m/>
    <m/>
    <m/>
    <m/>
    <s v="Y"/>
    <n v="44475"/>
    <n v="44476"/>
    <s v="CMWS"/>
    <s v="Chuck Wait, (415) 792-2015"/>
    <s v="Chuck doesn't recall a fire at that location; No Fire"/>
    <m/>
    <s v=" "/>
    <x v="89"/>
    <s v="10:24:00"/>
    <m/>
    <m/>
    <s v="FAS"/>
    <s v="N"/>
    <s v="N"/>
    <m/>
    <m/>
    <m/>
    <n v="5411890507"/>
    <m/>
    <m/>
    <m/>
    <s v="No Photos"/>
    <s v=" "/>
    <x v="0"/>
    <x v="1"/>
    <s v="N"/>
    <s v="N"/>
    <s v="N"/>
    <s v="No fire occurred. On September 27, 2021 at 2143 hours, a PG&amp;E Troubleman patrolled the SF H 1105 Distribution Circuit number 022101105, near 1990 Alemany Blvd, San Francisco, CA 94112. He observed a phase that burned through the neutral, but no fire occurred. He repaired, spliced, and re-sagged the secondary twenty feet off the pole. The line was returned to service on September 27, 2021. This information is preliminary."/>
    <s v="Not PG&amp;E"/>
    <s v="Other"/>
    <m/>
    <m/>
    <m/>
    <s v="No Fire"/>
    <m/>
    <m/>
    <m/>
    <m/>
    <m/>
    <s v="No Fire"/>
    <m/>
    <m/>
    <m/>
    <s v="Overhead"/>
    <x v="2"/>
    <m/>
    <m/>
    <m/>
    <s v=" "/>
    <x v="0"/>
    <n v="37.720067"/>
    <n v="-122.439868"/>
    <s v="San Francisco"/>
    <s v="SF H 1105"/>
    <n v="12000"/>
    <s v="SF H 110553680"/>
    <x v="0"/>
    <s v="Unknown"/>
    <s v="Urban"/>
    <m/>
    <m/>
    <s v="N"/>
    <m/>
    <m/>
    <m/>
    <m/>
    <s v="N"/>
    <s v="N"/>
    <m/>
    <m/>
    <s v="2021-09-28"/>
    <m/>
    <m/>
    <m/>
    <m/>
    <m/>
    <m/>
    <m/>
    <m/>
    <m/>
    <m/>
    <m/>
    <m/>
    <m/>
    <m/>
    <m/>
    <m/>
    <m/>
    <m/>
    <m/>
    <s v="  "/>
    <s v="DE ANZA"/>
    <s v="SAN FRANCISCO 10"/>
    <m/>
    <n v="44489"/>
    <m/>
    <s v="5411890507"/>
    <s v="1990"/>
    <s v="ALEMANY BLVD"/>
    <s v="SAN FRANCISC"/>
    <n v="37.720067002314813"/>
    <n v="-122.439868"/>
    <s v="CMWS"/>
    <s v="WAIT, CHUCK"/>
    <n v="22101105"/>
    <m/>
    <n v="1202"/>
    <n v="2"/>
    <s v="Field Remarks: PHASE BURNED THRU NEAUTRAL.  REPAIR, SPLICE AND RE-SAG THREE PHASES TWENTY FEET OFF THE POLE.; Dispatcher Remarks: nan; Office Remarks: IVR,Mtr UNK on,Dog Onsite,No Locked Gate,GFI Checked,Breakers Checked"/>
    <m/>
    <m/>
    <m/>
    <m/>
    <m/>
    <m/>
    <m/>
    <m/>
    <m/>
    <m/>
    <m/>
    <m/>
    <m/>
    <m/>
    <m/>
    <m/>
    <m/>
    <m/>
    <m/>
    <m/>
    <m/>
    <m/>
    <m/>
    <m/>
    <m/>
    <m/>
    <m/>
    <m/>
    <m/>
    <m/>
    <m/>
    <m/>
    <m/>
    <s v="  "/>
    <m/>
    <m/>
    <m/>
    <m/>
    <m/>
    <m/>
    <m/>
    <m/>
    <m/>
    <m/>
    <m/>
    <m/>
    <m/>
    <m/>
    <m/>
    <m/>
    <m/>
    <m/>
    <m/>
    <m/>
    <m/>
    <m/>
    <m/>
    <m/>
    <m/>
    <m/>
    <m/>
    <m/>
    <m/>
    <m/>
    <m/>
    <m/>
    <m/>
    <m/>
    <m/>
    <m/>
    <m/>
    <m/>
    <m/>
    <m/>
    <m/>
    <m/>
    <m/>
    <m/>
    <m/>
    <m/>
    <m/>
  </r>
  <r>
    <n v="1620"/>
    <s v="FJGE"/>
    <s v="3 - QC Complete"/>
    <n v="44518"/>
    <n v="44617"/>
    <s v="Pole fire, end of primary crossarm burnt. Potential cause could be due to tracking. Fire was limited to PG&amp;E assets. This information is preliminary."/>
    <s v="\\fxshare-nas05\quotashare-fs01\ESA\5 - Ignition Tracking\2021_Ignition_QC_Folders\20210927_1482039.0_nan_nan_T005406918"/>
    <s v=" "/>
    <s v="Y"/>
    <s v="FJGE"/>
    <s v=" Fire lat/long updated, Nominal Voltage updated to 4,000 kV per Edgis, Circuit and Circuit Protection Zone updated per Edgis"/>
    <n v="44515"/>
    <m/>
    <s v="Not In Scope"/>
    <m/>
    <m/>
    <m/>
    <m/>
    <m/>
    <m/>
    <m/>
    <m/>
    <m/>
    <m/>
    <m/>
    <m/>
    <m/>
    <m/>
    <m/>
    <m/>
    <m/>
    <m/>
    <m/>
    <m/>
    <m/>
    <m/>
    <m/>
    <m/>
    <m/>
    <m/>
    <m/>
    <m/>
    <m/>
    <m/>
    <m/>
    <m/>
    <s v="N"/>
    <m/>
    <m/>
    <m/>
    <m/>
    <m/>
    <m/>
    <s v="Y"/>
    <n v="44515"/>
    <n v="44515"/>
    <s v="KMSR"/>
    <s v="Kevin Stephens, (510)750-5433"/>
    <s v="Fire was contained to crossarm and was extinguished by the Oakland Fire Department "/>
    <m/>
    <s v=" "/>
    <x v="89"/>
    <s v="22:00:00"/>
    <n v="44466"/>
    <s v="21:59:00"/>
    <s v="FAS"/>
    <s v="Y"/>
    <s v="N"/>
    <n v="1482039"/>
    <m/>
    <m/>
    <s v="T005406918, T005406917"/>
    <n v="122108285"/>
    <m/>
    <m/>
    <m/>
    <s v=" "/>
    <x v="0"/>
    <x v="0"/>
    <s v="N"/>
    <s v="N"/>
    <s v="N"/>
    <s v="On September 27, 2021 at 2200 hours, a PG&amp;E Troubleman was dispatched to the Oakland J 0403 12 kV distribution circuit near Seminary Avenue and Kingsley Circle in Oakland in response to a pole fire. Initial analysis indicated tracking caused the ignition and the fire was contained to the crossarm. The fire was extinguished by the Oakland Fire Department. A PG&amp;E Crew replaced the damaged crossarm on September 27, 2021."/>
    <s v="PG&amp;E"/>
    <s v="Other"/>
    <s v="Crossarm"/>
    <s v="D"/>
    <s v="D"/>
    <s v="Structure-PG&amp;E only"/>
    <m/>
    <m/>
    <m/>
    <m/>
    <m/>
    <s v="Contamination"/>
    <s v="Contamination"/>
    <s v="Tracking"/>
    <s v="Y"/>
    <s v="Overhead"/>
    <x v="0"/>
    <s v="Crossarm"/>
    <s v="Crossarm"/>
    <n v="101348507"/>
    <s v=" "/>
    <x v="0"/>
    <n v="37.771916011400002"/>
    <n v="-122.18971708319999"/>
    <s v="Alameda"/>
    <s v="OAKLAND J 0403"/>
    <n v="4000"/>
    <s v="OAKLAND J 0403CB"/>
    <x v="0"/>
    <s v="Oakland FD"/>
    <s v="Urban"/>
    <s v="Fire Resistive Fuel bed"/>
    <s v="Cement/Asphalt"/>
    <s v="N"/>
    <m/>
    <m/>
    <m/>
    <m/>
    <s v="N"/>
    <s v="N"/>
    <m/>
    <m/>
    <s v="2021-09-28"/>
    <m/>
    <m/>
    <m/>
    <m/>
    <m/>
    <m/>
    <m/>
    <m/>
    <m/>
    <m/>
    <m/>
    <m/>
    <m/>
    <m/>
    <m/>
    <m/>
    <m/>
    <m/>
    <m/>
    <s v=" "/>
    <s v="YOSEMITE"/>
    <s v="OAKLAND 10"/>
    <m/>
    <s v="20210927 22:00"/>
    <n v="1482039"/>
    <s v="T005406918"/>
    <s v="2607"/>
    <s v="SEMINARY AVE"/>
    <s v="OAKLAND"/>
    <n v="37.772010000000002"/>
    <n v="-122.19056"/>
    <s v="KMSR"/>
    <s v="STEPHENS, KEVIN"/>
    <n v="12091106"/>
    <m/>
    <n v="9002"/>
    <m/>
    <s v="Field Remarks: end of pri arm burned, 2 floaters; Dispatcher Remarks: nan; Office Remarks: ~LAT:LONG 37.77201:-122.19056~ "/>
    <m/>
    <m/>
    <m/>
    <m/>
    <m/>
    <m/>
    <m/>
    <m/>
    <m/>
    <m/>
    <m/>
    <m/>
    <m/>
    <m/>
    <m/>
    <m/>
    <m/>
    <m/>
    <m/>
    <m/>
    <m/>
    <m/>
    <m/>
    <m/>
    <m/>
    <m/>
    <m/>
    <m/>
    <m/>
    <m/>
    <s v="FIRE, POLE"/>
    <s v="CROSSARM, WOOD"/>
    <m/>
    <s v=" "/>
    <m/>
    <m/>
    <m/>
    <m/>
    <m/>
    <m/>
    <m/>
    <m/>
    <m/>
    <m/>
    <m/>
    <m/>
    <m/>
    <m/>
    <m/>
    <m/>
    <m/>
    <m/>
    <m/>
    <m/>
    <m/>
    <m/>
    <m/>
    <m/>
    <m/>
    <m/>
    <m/>
    <m/>
    <m/>
    <m/>
    <m/>
    <m/>
    <m/>
    <m/>
    <m/>
    <m/>
    <m/>
    <m/>
    <m/>
    <m/>
    <m/>
    <m/>
    <m/>
    <m/>
    <m/>
    <m/>
    <m/>
  </r>
  <r>
    <n v="1618"/>
    <s v="DLY6"/>
    <s v="3 - QC Complete"/>
    <n v="44582"/>
    <n v="44617"/>
    <s v="Pole burnt through at the primary crossarm braces. The cause is likely related to tracking. The ensuing fire was limited to PG&amp;E assets. This information is preliminary."/>
    <s v="\\fxshare-nas05\quotashare-fs01\ESA\5 - Ignition Tracking\2021_Ignition_QC_Folders\20210927_1482048_21-0122994_nan_T005406948"/>
    <s v=" "/>
    <s v="N"/>
    <m/>
    <m/>
    <m/>
    <m/>
    <s v="Not In Scope"/>
    <m/>
    <m/>
    <m/>
    <m/>
    <m/>
    <m/>
    <m/>
    <m/>
    <m/>
    <m/>
    <m/>
    <m/>
    <m/>
    <m/>
    <m/>
    <m/>
    <m/>
    <m/>
    <m/>
    <m/>
    <m/>
    <m/>
    <m/>
    <m/>
    <m/>
    <m/>
    <m/>
    <m/>
    <m/>
    <m/>
    <m/>
    <m/>
    <s v="N"/>
    <m/>
    <m/>
    <m/>
    <m/>
    <m/>
    <m/>
    <s v="N"/>
    <m/>
    <m/>
    <s v="Belcsak, Alex &lt;ACBS@pge.com&gt;"/>
    <m/>
    <m/>
    <m/>
    <s v=" "/>
    <x v="89"/>
    <s v="22:50:00"/>
    <n v="44466"/>
    <s v="22:45:00"/>
    <s v="FAS"/>
    <s v="Y"/>
    <s v="N"/>
    <n v="1482048"/>
    <s v="21-0122994"/>
    <m/>
    <s v="T005406948, T005406947"/>
    <s v="122108584, 122113085"/>
    <m/>
    <m/>
    <m/>
    <s v=" "/>
    <x v="0"/>
    <x v="0"/>
    <s v="N"/>
    <s v="N"/>
    <s v="N"/>
    <s v="On September 27, 2021 at 22:37 hours, a PG&amp;E Troubleman was dispatched to the Oakland J 1112, a 12kV Distribution Circuit on Tidewater Avenue near Lesser Street in Oakland in response to a pole fire. Initial analysis indicates tracking caused the ignition. Upon investigation, the pole had burnt through at the primary crossarm brackets.   This event lead to an area outage effecting 825 customers.  The ensuing fire was contained to the pole and it is unknown who suppressed the ignition.  A PG&amp;E Crew replaced the damaged pole and a guy pole on September 28, 2021."/>
    <s v="PG&amp;E"/>
    <s v="Other"/>
    <s v="Crossarm"/>
    <s v="D"/>
    <s v="D"/>
    <s v="Structure-PG&amp;E only"/>
    <s v="NONE "/>
    <m/>
    <m/>
    <m/>
    <m/>
    <s v="Contamination"/>
    <s v="Contamination"/>
    <s v="Tracking"/>
    <s v="Y"/>
    <s v="Overhead"/>
    <x v="0"/>
    <s v="Crossarm"/>
    <s v="Pole "/>
    <s v="OLD POLE: 101356454 NEW POLE: 104085409"/>
    <s v=" "/>
    <x v="0"/>
    <n v="37.762778169199997"/>
    <n v="-122.22028428430001"/>
    <s v="Alameda"/>
    <s v="OAKLAND J 1112"/>
    <n v="12000"/>
    <s v="OAKLAND J 1112CB"/>
    <x v="0"/>
    <s v="Unknown"/>
    <s v="Urban"/>
    <s v="Fire-resistive fuel bed"/>
    <s v="Asphalt/Concrete"/>
    <s v="N"/>
    <m/>
    <m/>
    <m/>
    <m/>
    <s v="N"/>
    <s v="N"/>
    <m/>
    <m/>
    <s v="2021-09-28"/>
    <m/>
    <m/>
    <m/>
    <m/>
    <m/>
    <m/>
    <m/>
    <m/>
    <m/>
    <m/>
    <m/>
    <m/>
    <m/>
    <m/>
    <m/>
    <m/>
    <m/>
    <m/>
    <m/>
    <s v=" "/>
    <s v="NORTH BAY"/>
    <m/>
    <s v="22:50"/>
    <s v="2021/09/27 00:00:00"/>
    <s v="1482048"/>
    <s v="T005406948"/>
    <m/>
    <m/>
    <m/>
    <m/>
    <m/>
    <s v="E1TACBS"/>
    <m/>
    <n v="1209"/>
    <s v="2021/09/27 23:50:02"/>
    <m/>
    <m/>
    <s v="AXS-UNK"/>
    <m/>
    <m/>
    <m/>
    <m/>
    <m/>
    <m/>
    <m/>
    <m/>
    <m/>
    <m/>
    <m/>
    <s v="Y"/>
    <m/>
    <m/>
    <m/>
    <m/>
    <m/>
    <m/>
    <m/>
    <m/>
    <m/>
    <m/>
    <m/>
    <m/>
    <m/>
    <m/>
    <m/>
    <m/>
    <m/>
    <m/>
    <m/>
    <m/>
    <m/>
    <s v=" "/>
    <s v="Unplanned"/>
    <s v="East Bay"/>
    <s v="Central"/>
    <s v="012091112, OAKLAND J-1112"/>
    <s v="21-0122994"/>
    <s v="Unplanned"/>
    <s v="Clear;32-90 F"/>
    <s v="825"/>
    <s v="34801"/>
    <s v="YES"/>
    <s v="Force Out"/>
    <s v="Sustained"/>
    <s v="No"/>
    <s v="1112/22"/>
    <s v="OH"/>
    <s v="Circuit Breaker"/>
    <s v="1482048"/>
    <s v="Pole-Wood, Burned/flashed"/>
    <s v="none"/>
    <m/>
    <m/>
    <s v="OAKLAND J SUB"/>
    <s v="1 SPAN N/O 658"/>
    <m/>
    <m/>
    <m/>
    <m/>
    <m/>
    <m/>
    <m/>
    <m/>
    <m/>
    <m/>
    <m/>
    <m/>
    <m/>
    <m/>
    <m/>
    <m/>
    <m/>
    <m/>
    <m/>
    <m/>
    <m/>
    <m/>
    <m/>
    <m/>
  </r>
  <r>
    <n v="1617"/>
    <s v="CFMD"/>
    <s v="3 - QC Complete"/>
    <n v="44582"/>
    <n v="44617"/>
    <s v="Burnt crossarm was likely related to tracking. The ensuing fire was limited to PG&amp;E assets. This information is preliminary."/>
    <s v="\\fxshare-nas05\quotashare-fs01\ESA\5 - Ignition Tracking\2021_Ignition_QC_Folders\20210927_1482007_21-0123020_nan_T005406981"/>
    <s v=" "/>
    <s v="Y"/>
    <s v="CFMD"/>
    <s v="Outagee  time, Division"/>
    <n v="44583"/>
    <m/>
    <s v="Not In Scope"/>
    <m/>
    <m/>
    <m/>
    <m/>
    <m/>
    <m/>
    <m/>
    <m/>
    <m/>
    <m/>
    <m/>
    <m/>
    <m/>
    <m/>
    <m/>
    <m/>
    <m/>
    <m/>
    <m/>
    <m/>
    <m/>
    <m/>
    <m/>
    <m/>
    <m/>
    <m/>
    <m/>
    <m/>
    <m/>
    <m/>
    <m/>
    <m/>
    <s v="N"/>
    <m/>
    <m/>
    <m/>
    <m/>
    <m/>
    <m/>
    <s v="Y"/>
    <n v="44474"/>
    <m/>
    <s v="ACBS"/>
    <m/>
    <m/>
    <m/>
    <s v=" "/>
    <x v="89"/>
    <s v="23:49:00"/>
    <n v="44466"/>
    <s v="20:59:00"/>
    <s v="FAS"/>
    <s v="Y"/>
    <s v="N"/>
    <n v="1482007"/>
    <s v="21-0123020"/>
    <m/>
    <s v="T005406981, T005406894"/>
    <n v="122108586"/>
    <m/>
    <m/>
    <m/>
    <s v=" "/>
    <x v="0"/>
    <x v="0"/>
    <s v="N"/>
    <s v="N"/>
    <s v="N"/>
    <s v="On September 27th, 2021 at approximately 2349 hours, a PG&amp;E troubleman was dispatched to the Oakland J 1117, 12kV distribution circuit near 54th and Holland in the City of Oakland for a pole fire. The troubleman observed the pole burned through at the primary crossarm. Initial analysis indicates the cause of this ignition was likely due to tracking from rain. The ensuing fire was limited to PG&amp;E assets and suppressed by the Oakland Fire Department.  PG&amp;E crews replaced the crossaram on priority A Electric Corrective tag #122108586 on 9/27/2021. The outage associated with this incident affected 186 customers.  This incident occurred in a Non-HFTD with rain and light wind weather conditions. This information is preliminary."/>
    <s v="PG&amp;E"/>
    <s v="Other"/>
    <s v="Crossarm"/>
    <s v="D"/>
    <s v="D"/>
    <s v="Structure-PG&amp;E only"/>
    <m/>
    <m/>
    <m/>
    <m/>
    <m/>
    <s v="Contamination"/>
    <s v="Contamination"/>
    <s v="Tracking"/>
    <s v="Y"/>
    <s v="Overhead"/>
    <x v="0"/>
    <s v="Crossarm"/>
    <s v="Crossarm "/>
    <n v="101356723"/>
    <s v=" "/>
    <x v="0"/>
    <n v="37.7689345191"/>
    <n v="-122.2046822826"/>
    <s v="Alameda"/>
    <s v="OAKLAND J 1117"/>
    <n v="12000"/>
    <s v="OAKLAND J 1117CR190"/>
    <x v="0"/>
    <s v="Oakland FD"/>
    <s v="Urban"/>
    <s v="Fire-resistive fuel bed"/>
    <s v="Concrete"/>
    <s v="N"/>
    <m/>
    <m/>
    <m/>
    <m/>
    <s v="N"/>
    <s v="N"/>
    <m/>
    <m/>
    <s v="2021-09-28"/>
    <m/>
    <m/>
    <m/>
    <m/>
    <m/>
    <m/>
    <m/>
    <m/>
    <m/>
    <m/>
    <m/>
    <m/>
    <m/>
    <m/>
    <m/>
    <m/>
    <m/>
    <m/>
    <m/>
    <s v=" "/>
    <s v="EAST BAY"/>
    <s v="OAKLAND 10"/>
    <s v="23:49"/>
    <s v="09/27/2021"/>
    <s v="1482007"/>
    <s v="T005406981"/>
    <n v="5412"/>
    <s v="INTERNATIONAL BLVD"/>
    <s v="OAKLAND"/>
    <n v="37.770479999999999"/>
    <n v="-122.20355000000001"/>
    <s v="E1TACBS"/>
    <s v="BELCSAK, ALEX"/>
    <n v="12091117"/>
    <s v="20210928 00:47"/>
    <n v="9110"/>
    <m/>
    <s v="Crews to replace burnt pole IFO 5300 Holland st.  and replace burnt alley arm on corner of 54th ave and Holland St."/>
    <s v="Y"/>
    <m/>
    <m/>
    <s v="37.7692767,-122.2052700,21.300000,3D"/>
    <m/>
    <m/>
    <m/>
    <s v="O.F.D"/>
    <m/>
    <s v="N"/>
    <s v="Y"/>
    <m/>
    <s v="Rain"/>
    <m/>
    <s v="PGE&amp;E-Owned Structure/Equipment"/>
    <m/>
    <s v="Light"/>
    <m/>
    <s v="PG&amp;E Equipment"/>
    <m/>
    <s v="Structure Only"/>
    <m/>
    <s v="Fire Dept"/>
    <m/>
    <s v="Overhead"/>
    <m/>
    <s v="N"/>
    <m/>
    <m/>
    <m/>
    <s v="FIRE, POLE"/>
    <s v="POLE-WOOD"/>
    <s v="N"/>
    <s v=" "/>
    <s v="Unplanned"/>
    <s v="East Bay"/>
    <s v="Central"/>
    <s v="012091117, OAKLAND J-1117"/>
    <s v="21-0123020"/>
    <s v="Unplanned"/>
    <s v="Clear;32-90 F"/>
    <s v="186"/>
    <m/>
    <s v="YES"/>
    <s v="Line to Line"/>
    <s v="Sustained"/>
    <s v="No"/>
    <s v="9966"/>
    <s v="OH"/>
    <s v="Fuse"/>
    <s v="1482007"/>
    <s v="Crossarm, Wood, Broken"/>
    <m/>
    <m/>
    <m/>
    <s v="54TH AVE 2/S/O WENTWORTH"/>
    <s v="54TH AND HOLLAND BROKEN ALLEY ARM &amp; 5300 HOLLAND POLE FIRE "/>
    <m/>
    <m/>
    <m/>
    <m/>
    <m/>
    <m/>
    <m/>
    <m/>
    <m/>
    <m/>
    <m/>
    <m/>
    <m/>
    <m/>
    <m/>
    <m/>
    <m/>
    <m/>
    <m/>
    <m/>
    <m/>
    <m/>
    <m/>
    <m/>
  </r>
  <r>
    <n v="1616"/>
    <s v="TLAL"/>
    <s v="3 - QC Complete"/>
    <n v="44473"/>
    <n v="44617"/>
    <s v="[252 Makin Rd, Oakland, CA 94603] Pole Fire - Secondary crossarm burnt. No pictures in SAP database. This information is preliminary. OIS: 1481929; FOID: T005406804 (RMJ2); ILIS: 21-0122986; EC: 122108219; PM: 35291870; Circuit ID: 013681105, SAP Eqp ID: 101342218; County: Alameda; Division: East Bay"/>
    <s v="\\fxshare-nas05\quotashare-fs01\ESA\5 - Ignition Tracking\2021_Ignition_QC_Folders\20210927_1481929_21-0122986_nan_T005406804"/>
    <s v=" "/>
    <m/>
    <s v="TLAL"/>
    <s v="Outage Time Updated"/>
    <n v="44473"/>
    <m/>
    <s v="Not In Scope"/>
    <m/>
    <m/>
    <m/>
    <m/>
    <m/>
    <m/>
    <m/>
    <m/>
    <m/>
    <m/>
    <m/>
    <m/>
    <m/>
    <m/>
    <m/>
    <m/>
    <m/>
    <m/>
    <m/>
    <m/>
    <m/>
    <m/>
    <m/>
    <m/>
    <m/>
    <m/>
    <m/>
    <m/>
    <m/>
    <m/>
    <m/>
    <m/>
    <m/>
    <m/>
    <m/>
    <m/>
    <m/>
    <m/>
    <m/>
    <s v="Y"/>
    <n v="44473"/>
    <n v="44473"/>
    <s v="RMJ2"/>
    <s v="Ryan Jenson, (510) 368-6998"/>
    <s v="See Phone Interview Details"/>
    <m/>
    <s v=" "/>
    <x v="89"/>
    <s v="19:53:00"/>
    <n v="44466"/>
    <s v="19:38:00"/>
    <s v="FAS"/>
    <s v="N"/>
    <s v="N"/>
    <n v="1481929"/>
    <s v="21-0122986"/>
    <m/>
    <s v="T005406804"/>
    <n v="122108219"/>
    <m/>
    <m/>
    <s v="No Photos"/>
    <s v=" "/>
    <x v="0"/>
    <x v="0"/>
    <s v="N"/>
    <s v="N"/>
    <s v="N"/>
    <s v="On September 27, 2021 at 2116 hours, a PG&amp;E Troubleman patrolled the Edes 1105 12kV Distribution Circuit number 013681105, in the Local Responsibility Area (LRA) near 252 Makin Rd, Oakland, CA 94603. He observed a 45' class-4 Western Red Cedar wood pole (SAP Eqp ID 101342218, Bar Code 110143318, NAV, Mfg. Year 1900) on fire at 2nd crossarm level and a burned secondary UAB. Initial analysis indicates the pole fire was caused by tracking, due to contamination. The City of Oakland Fire Department responded to and extinguished the fire. The EC A-Tag 122108219 was submitted for remediation. The 1,059 minute outage affected 57 customers. The line was returned to service on September 28, 2021. The incident is within an active Bay Area Habitat Conservation Plan (HCP). This information is preliminary."/>
    <s v="PG&amp;E"/>
    <s v="Other"/>
    <s v="Pole"/>
    <s v="D"/>
    <s v="D"/>
    <s v="Structure-PG&amp;E only"/>
    <m/>
    <m/>
    <m/>
    <m/>
    <m/>
    <s v="Contamination"/>
    <s v="Contamination"/>
    <s v="Tracking"/>
    <s v="Y"/>
    <s v="Overhead"/>
    <x v="2"/>
    <s v="Pole"/>
    <s v="Pole, UAB"/>
    <n v="101342218"/>
    <s v=" "/>
    <x v="0"/>
    <n v="37.734396177900003"/>
    <n v="-122.19290689170001"/>
    <s v="Alameda"/>
    <s v="EDES 1105"/>
    <n v="12000"/>
    <s v="EDES 1105CB"/>
    <x v="0"/>
    <s v="Oakland FD"/>
    <s v="Urban"/>
    <m/>
    <m/>
    <s v="N"/>
    <m/>
    <m/>
    <m/>
    <m/>
    <s v="N"/>
    <s v="N"/>
    <m/>
    <m/>
    <s v="2021-09-28"/>
    <m/>
    <m/>
    <m/>
    <m/>
    <m/>
    <m/>
    <m/>
    <m/>
    <m/>
    <m/>
    <m/>
    <m/>
    <m/>
    <m/>
    <m/>
    <m/>
    <m/>
    <m/>
    <m/>
    <s v="  "/>
    <s v="SIERRA"/>
    <s v="OAKPORT"/>
    <s v="19:53"/>
    <n v="44466"/>
    <s v="1481929"/>
    <s v="T005406804"/>
    <n v="253"/>
    <s v="FITZPATRICK RD"/>
    <m/>
    <n v="37.734969999999997"/>
    <n v="-122.19450000000001"/>
    <s v="E1TRMJ2"/>
    <m/>
    <n v="13681105"/>
    <s v="2021/09/27 22:24:41"/>
    <n v="9110"/>
    <m/>
    <s v="A:OK;X:CORAL;R:GATE UNLOCKEDPROVIDED OUTAGE INFO, PWR-I"/>
    <s v="N"/>
    <m/>
    <m/>
    <m/>
    <m/>
    <m/>
    <m/>
    <m/>
    <n v="110143318"/>
    <m/>
    <m/>
    <s v="Y"/>
    <m/>
    <m/>
    <m/>
    <m/>
    <m/>
    <m/>
    <m/>
    <s v="SECONDARY XARM WITH UAB BURNED AND NEEDS REPLACEMENT. POLE BURNED HALF WAY THROU"/>
    <m/>
    <m/>
    <m/>
    <m/>
    <s v="Overhead"/>
    <m/>
    <m/>
    <m/>
    <m/>
    <m/>
    <s v="FIRE, POLE"/>
    <s v="CROSSARM, WOOD"/>
    <m/>
    <s v="  "/>
    <s v="Unplanned"/>
    <s v="East Bay"/>
    <s v="Central"/>
    <s v="013681105, EDES-1105"/>
    <s v="21-0122986"/>
    <s v="Unplanned"/>
    <s v="Clear;32-90 F"/>
    <s v="57"/>
    <m/>
    <s v="YES"/>
    <s v="Force Out"/>
    <s v="Sustained"/>
    <s v="No"/>
    <s v="6857"/>
    <s v="OH"/>
    <s v="Fuse"/>
    <s v="1481929"/>
    <s v="Crossarm, Wood, Burned/flashed"/>
    <m/>
    <m/>
    <m/>
    <s v="9231 EMPIRE RD"/>
    <s v="JENSON, RYAN 510-368-6998: 252, 264 MAKIN RD"/>
    <m/>
    <s v="2 LOCATION ON LD SIDE OF 6857"/>
    <m/>
    <m/>
    <m/>
    <m/>
    <m/>
    <m/>
    <m/>
    <m/>
    <m/>
    <m/>
    <m/>
    <m/>
    <m/>
    <m/>
    <m/>
    <m/>
    <m/>
    <m/>
    <m/>
    <m/>
    <m/>
    <m/>
  </r>
  <r>
    <n v="1615"/>
    <s v="AGFC"/>
    <s v="3 - QC Complete"/>
    <n v="44467"/>
    <n v="44617"/>
    <s v="Duplicate of index 1614. Structure fire, not attributable to PG&amp;E assets. This information is preliminary."/>
    <s v="\\fxshare-nas05\quotashare-fs01\ESA\5 - Ignition Tracking\2021_Ignition_QC_Folders\20210927_1481581_21-0122966_nan_T005406392"/>
    <s v=" "/>
    <m/>
    <m/>
    <m/>
    <m/>
    <m/>
    <s v="Not In Scope"/>
    <m/>
    <m/>
    <m/>
    <m/>
    <m/>
    <m/>
    <m/>
    <m/>
    <m/>
    <m/>
    <m/>
    <m/>
    <m/>
    <m/>
    <m/>
    <m/>
    <m/>
    <m/>
    <m/>
    <m/>
    <m/>
    <m/>
    <m/>
    <m/>
    <m/>
    <m/>
    <m/>
    <m/>
    <m/>
    <m/>
    <m/>
    <m/>
    <m/>
    <m/>
    <m/>
    <m/>
    <m/>
    <m/>
    <m/>
    <m/>
    <m/>
    <m/>
    <m/>
    <m/>
    <m/>
    <m/>
    <s v=" "/>
    <x v="89"/>
    <s v="12:30:00"/>
    <n v="44466"/>
    <s v="12:30:00"/>
    <s v="FAS"/>
    <s v="N"/>
    <s v="Y"/>
    <n v="1481581"/>
    <s v="21-0122966"/>
    <m/>
    <s v="T005406392"/>
    <m/>
    <m/>
    <m/>
    <m/>
    <s v=" "/>
    <x v="0"/>
    <x v="1"/>
    <s v="N"/>
    <s v="N"/>
    <s v="N"/>
    <s v="Duplicate of index 1614. Structure fire, not attributable to PG&amp;E assets. This information is preliminary."/>
    <s v="Not PG&amp;E"/>
    <s v="Building"/>
    <m/>
    <m/>
    <m/>
    <s v="Structure-only"/>
    <m/>
    <m/>
    <m/>
    <m/>
    <m/>
    <s v="Other Fire: Non-PG&amp;E related"/>
    <m/>
    <m/>
    <m/>
    <s v="Overhead"/>
    <x v="1"/>
    <m/>
    <m/>
    <m/>
    <s v=" "/>
    <x v="0"/>
    <n v="39.137408299999997"/>
    <n v="-121.6875383"/>
    <s v="Sutter"/>
    <s v="HARTER 1105"/>
    <n v="12000"/>
    <m/>
    <x v="0"/>
    <s v="Yuba City FD"/>
    <s v="Urban"/>
    <m/>
    <m/>
    <m/>
    <m/>
    <m/>
    <m/>
    <m/>
    <s v="N"/>
    <s v="N"/>
    <m/>
    <m/>
    <s v="2021-09-28"/>
    <m/>
    <m/>
    <m/>
    <m/>
    <m/>
    <m/>
    <m/>
    <m/>
    <m/>
    <m/>
    <m/>
    <m/>
    <m/>
    <m/>
    <m/>
    <m/>
    <m/>
    <m/>
    <m/>
    <s v="  "/>
    <s v="SIERRA"/>
    <s v="MARYSVILLE 03"/>
    <s v="12:30"/>
    <n v="44466"/>
    <s v="1481581"/>
    <s v="T005406392"/>
    <n v="810"/>
    <s v="PERSHING AVE APT 5"/>
    <s v="YUBA CITY"/>
    <n v="39.137369999999997"/>
    <n v="-121.68689999999999"/>
    <s v="T3TTXBW"/>
    <s v="BROWN, TYLER"/>
    <n v="152851105"/>
    <s v="20210927 15:29"/>
    <n v="9002"/>
    <n v="1"/>
    <s v="NG TX. TAG SENT AND SUPERVISOR NOTIFIED"/>
    <s v="Y"/>
    <m/>
    <m/>
    <s v="39.1374083,-121.6875383,7.800000,3D"/>
    <m/>
    <m/>
    <m/>
    <s v="YUBA CITY FD"/>
    <m/>
    <s v="N"/>
    <s v="Y"/>
    <m/>
    <s v="Clear"/>
    <m/>
    <s v="Customer-Owned Structure/Equipment"/>
    <m/>
    <s v="Calm"/>
    <m/>
    <s v="3rd Party"/>
    <m/>
    <s v="Structure Only"/>
    <m/>
    <s v="Fire Dept"/>
    <m/>
    <s v="Overhead"/>
    <m/>
    <s v="N"/>
    <m/>
    <m/>
    <m/>
    <s v="OTHER"/>
    <s v="SECONDARY"/>
    <s v="N"/>
    <s v="  "/>
    <s v="Unplanned"/>
    <s v="Sacramento"/>
    <s v="Marysville"/>
    <s v="152851105, HARTER-1105"/>
    <s v="21-0122966"/>
    <s v="Unplanned"/>
    <s v="Clear;32-90 F"/>
    <s v="7"/>
    <s v="4606"/>
    <s v="NO"/>
    <s v="None"/>
    <s v="Sustained"/>
    <s v="No"/>
    <s v="MTR#1007108753"/>
    <s v="OH"/>
    <s v="Transformer"/>
    <s v="1481581"/>
    <s v="Transformer (OH), Failed/Faulted"/>
    <m/>
    <s v="09/27/21 17:12"/>
    <m/>
    <s v="810 PERSHING AVE APT 5YUBA CITY95993"/>
    <s v="CGC 220891253582"/>
    <m/>
    <m/>
    <m/>
    <m/>
    <m/>
    <m/>
    <m/>
    <m/>
    <m/>
    <m/>
    <m/>
    <m/>
    <m/>
    <m/>
    <m/>
    <m/>
    <m/>
    <m/>
    <m/>
    <m/>
    <m/>
    <m/>
    <m/>
    <m/>
  </r>
  <r>
    <n v="1614"/>
    <s v="AGFC"/>
    <s v="3 - QC Complete"/>
    <n v="44467"/>
    <n v="44617"/>
    <s v="Structure fire, not attributable to PG&amp;E assets. This information is preliminary."/>
    <s v="\\fxshare-nas05\quotashare-fs01\ESA\5 - Ignition Tracking\2021_Ignition_QC_Folders\20210927_nan_nan_nan_1315430929"/>
    <s v=" "/>
    <m/>
    <m/>
    <m/>
    <m/>
    <m/>
    <s v="Not In Scope"/>
    <m/>
    <m/>
    <m/>
    <m/>
    <m/>
    <m/>
    <m/>
    <m/>
    <m/>
    <m/>
    <m/>
    <m/>
    <m/>
    <m/>
    <m/>
    <m/>
    <m/>
    <m/>
    <m/>
    <m/>
    <m/>
    <m/>
    <m/>
    <m/>
    <m/>
    <m/>
    <m/>
    <m/>
    <m/>
    <m/>
    <m/>
    <m/>
    <m/>
    <m/>
    <m/>
    <m/>
    <m/>
    <m/>
    <m/>
    <m/>
    <m/>
    <m/>
    <m/>
    <m/>
    <m/>
    <m/>
    <s v=" "/>
    <x v="89"/>
    <s v="12:29:00"/>
    <m/>
    <m/>
    <s v="FAS"/>
    <s v="N"/>
    <s v="N"/>
    <m/>
    <m/>
    <m/>
    <n v="1315430929"/>
    <m/>
    <m/>
    <m/>
    <m/>
    <s v=" "/>
    <x v="0"/>
    <x v="1"/>
    <s v="N"/>
    <s v="N"/>
    <s v="N"/>
    <s v="Structure fire, not attributable to PG&amp;E assets. This information is preliminary."/>
    <s v="Not PG&amp;E"/>
    <s v="Building"/>
    <m/>
    <m/>
    <m/>
    <s v="Structure-only"/>
    <m/>
    <m/>
    <m/>
    <m/>
    <m/>
    <s v="Other Fire: Non-PG&amp;E related"/>
    <m/>
    <m/>
    <m/>
    <s v="Overhead"/>
    <x v="1"/>
    <m/>
    <m/>
    <m/>
    <s v=" "/>
    <x v="0"/>
    <n v="39.138001699999997"/>
    <n v="-121.687285"/>
    <s v="Sutter"/>
    <s v="HARTER 1105"/>
    <n v="12000"/>
    <m/>
    <x v="0"/>
    <s v="Yuba City FD"/>
    <s v="Urban"/>
    <m/>
    <m/>
    <m/>
    <m/>
    <m/>
    <m/>
    <m/>
    <s v="N"/>
    <s v="N"/>
    <m/>
    <m/>
    <s v="2021-09-28"/>
    <m/>
    <m/>
    <m/>
    <m/>
    <m/>
    <m/>
    <m/>
    <m/>
    <m/>
    <m/>
    <m/>
    <m/>
    <m/>
    <m/>
    <m/>
    <m/>
    <m/>
    <m/>
    <m/>
    <s v="  "/>
    <s v="SAN FRANCISCO"/>
    <s v="MARYSVILLE 03"/>
    <s v="12:29"/>
    <n v="44466"/>
    <m/>
    <n v="1315430929"/>
    <n v="810"/>
    <s v="PERSHING AVE"/>
    <s v="YUBA CITY"/>
    <n v="39.141024004629628"/>
    <n v="-121.686734"/>
    <s v="T3TTXBW"/>
    <s v="BROWN, TYLER"/>
    <n v="152851105"/>
    <s v="20210927 14:03"/>
    <n v="1121"/>
    <m/>
    <s v="FIRE STARTED OUTSIDE HOUSE BY TRANSIENT. FD PUT OUT FIRE."/>
    <s v="Y"/>
    <n v="5"/>
    <s v="\\fxshare-nas05\quotashare-fs01\ESA\5 - Ignition Tracking\Fire_Tab_Attachment_Files"/>
    <s v="39.1380017,-121.6872850,1.200000,3D"/>
    <m/>
    <m/>
    <m/>
    <s v="YUBA CITY FD"/>
    <m/>
    <s v="N"/>
    <s v="Y"/>
    <s v="Y"/>
    <s v="Clear"/>
    <m/>
    <s v="Customer-Owned Structure/Equipment"/>
    <m/>
    <s v="Calm"/>
    <m/>
    <s v="3rd Party"/>
    <m/>
    <s v="Structure Only"/>
    <m/>
    <s v="Fire Dept"/>
    <m/>
    <s v="Overhead"/>
    <m/>
    <s v="N"/>
    <m/>
    <m/>
    <m/>
    <m/>
    <m/>
    <m/>
    <s v="  "/>
    <m/>
    <m/>
    <m/>
    <m/>
    <m/>
    <m/>
    <m/>
    <m/>
    <m/>
    <m/>
    <m/>
    <m/>
    <m/>
    <m/>
    <m/>
    <m/>
    <m/>
    <m/>
    <m/>
    <m/>
    <m/>
    <m/>
    <m/>
    <m/>
    <m/>
    <m/>
    <m/>
    <m/>
    <m/>
    <m/>
    <m/>
    <m/>
    <m/>
    <m/>
    <m/>
    <m/>
    <m/>
    <m/>
    <m/>
    <m/>
    <m/>
    <m/>
    <m/>
    <m/>
    <m/>
    <m/>
    <m/>
  </r>
  <r>
    <n v="1613"/>
    <s v="CFMD"/>
    <s v="3 - QC Complete"/>
    <n v="44581"/>
    <n v="44617"/>
    <s v="Burnt pole with cause of ignition likely being related to tracking. The ensuing fire was limited to PG&amp;E assets. This information is preliminary."/>
    <s v="\\fxshare-nas05\quotashare-fs01\ESA\5 - Ignition Tracking\2021_Ignition_QC_Folders\20210928_1482135_nan_nan_T005407025"/>
    <s v=" "/>
    <s v="Y"/>
    <s v="CFMD"/>
    <s v="Outage date/time, division"/>
    <n v="44579"/>
    <m/>
    <s v="Not In Scope"/>
    <m/>
    <m/>
    <m/>
    <m/>
    <m/>
    <m/>
    <m/>
    <m/>
    <m/>
    <m/>
    <m/>
    <m/>
    <m/>
    <m/>
    <m/>
    <m/>
    <m/>
    <m/>
    <m/>
    <m/>
    <m/>
    <m/>
    <m/>
    <m/>
    <m/>
    <m/>
    <m/>
    <m/>
    <m/>
    <m/>
    <m/>
    <m/>
    <m/>
    <m/>
    <m/>
    <m/>
    <m/>
    <m/>
    <m/>
    <s v="Y"/>
    <m/>
    <m/>
    <s v="ACBS"/>
    <m/>
    <m/>
    <m/>
    <s v=" "/>
    <x v="89"/>
    <s v="03:15:00"/>
    <n v="44467"/>
    <s v="01:54:00"/>
    <s v="FAS"/>
    <s v="N"/>
    <s v="N"/>
    <n v="1482135"/>
    <m/>
    <m/>
    <s v="T005407025"/>
    <s v="122108584, 122108644"/>
    <n v="110369168"/>
    <m/>
    <s v="No Photo"/>
    <s v=" "/>
    <x v="0"/>
    <x v="0"/>
    <s v="N"/>
    <s v="N"/>
    <s v="N"/>
    <s v="On September 28th, 2021 at approximately 0315 hours, a PG&amp;E troubleman was dispatched to the Edes 1101, 12kV distribution circuit on G St &amp; 92nd Avenue in the City of Oakland for a pole fire. The troubleman observed the pole burned through at the primary crossarm braces. Initial analysis indicates the cause of this ignition was due to tracking from rain. The ensuing fire was limited to PG&amp;E assets and suppressed by the Oakland Fire Department.  PG&amp;E crews replaced the pole, switch and crossaram on priority A Electric Corrective tags #122108584 and tag#122108644  on 9/28/2021. There was no customer outage associated with this event. This incident occurred in a Non-HFTD with rain and light wind weather conditions. This information is preliminary."/>
    <s v="PG&amp;E"/>
    <s v="Other"/>
    <s v="Pole"/>
    <s v="D"/>
    <s v="D"/>
    <s v="Structure-PG&amp;E only"/>
    <m/>
    <m/>
    <m/>
    <m/>
    <m/>
    <s v="Contamination"/>
    <s v="Contamination"/>
    <s v="Tracking"/>
    <s v="Y"/>
    <s v="Overhead"/>
    <x v="0"/>
    <s v="Pole"/>
    <s v="Pole, Switch, Crossrarm"/>
    <n v="101356454"/>
    <s v=" "/>
    <x v="0"/>
    <n v="37.744979999999998"/>
    <n v="-122.18223829999999"/>
    <s v="Alameda"/>
    <s v="EDES 1101"/>
    <n v="12000"/>
    <s v="EDES 1101CR148"/>
    <x v="0"/>
    <s v="Oakland FD"/>
    <s v="Urban"/>
    <s v="Fire-resistive fuel bed"/>
    <s v="Cement/Asphalt"/>
    <s v="N"/>
    <m/>
    <m/>
    <m/>
    <m/>
    <s v="N"/>
    <s v="N"/>
    <m/>
    <m/>
    <s v="2021-09-28"/>
    <m/>
    <m/>
    <m/>
    <m/>
    <m/>
    <m/>
    <m/>
    <m/>
    <m/>
    <m/>
    <m/>
    <m/>
    <m/>
    <m/>
    <m/>
    <m/>
    <m/>
    <m/>
    <m/>
    <s v="  "/>
    <s v="EAST BAY"/>
    <s v="OAKLAND 12"/>
    <s v="03:15"/>
    <n v="44467"/>
    <s v="1482135"/>
    <s v="T005407025"/>
    <n v="8606"/>
    <s v="G ST"/>
    <s v="OAKLAND"/>
    <n v="37.746110000000002"/>
    <n v="-122.18051"/>
    <s v="E1TACBS"/>
    <s v="BELCSAK, ALEX"/>
    <n v="12080401"/>
    <s v="20210928 03:41"/>
    <n v="9110"/>
    <n v="1"/>
    <s v="Crews to replace burnt pole. "/>
    <s v="Y"/>
    <m/>
    <m/>
    <s v="37.7449800,-122.1822383,12.800000,3D"/>
    <m/>
    <m/>
    <m/>
    <s v="O.F.D"/>
    <m/>
    <s v="N"/>
    <s v="Y"/>
    <m/>
    <s v="Rain"/>
    <m/>
    <s v="PGE&amp;E-Owned Structure/Equipment"/>
    <m/>
    <s v="Light"/>
    <m/>
    <s v="PG&amp;E Equipment"/>
    <m/>
    <s v="Structure Only"/>
    <m/>
    <s v="Fire Dept"/>
    <m/>
    <s v="Overhead"/>
    <m/>
    <s v="N"/>
    <m/>
    <m/>
    <m/>
    <s v="FIRE, POLE"/>
    <s v="POLE-WOOD"/>
    <s v="N"/>
    <s v="  "/>
    <m/>
    <m/>
    <m/>
    <m/>
    <m/>
    <m/>
    <m/>
    <m/>
    <m/>
    <m/>
    <m/>
    <m/>
    <m/>
    <m/>
    <m/>
    <m/>
    <m/>
    <m/>
    <m/>
    <m/>
    <m/>
    <m/>
    <m/>
    <m/>
    <m/>
    <m/>
    <m/>
    <m/>
    <m/>
    <m/>
    <m/>
    <m/>
    <m/>
    <m/>
    <m/>
    <m/>
    <m/>
    <m/>
    <m/>
    <m/>
    <m/>
    <m/>
    <m/>
    <m/>
    <m/>
    <m/>
    <m/>
  </r>
  <r>
    <n v="1612"/>
    <s v="DLY6"/>
    <s v="3 - QC Complete"/>
    <n v="44582"/>
    <n v="44617"/>
    <s v="Burnt pole and crossarm was likely related to tracking. The ensuing fire was limited to PG&amp;E assets. This information is preliminary."/>
    <s v="\\fxshare-nas05\quotashare-fs01\ESA\5 - Ignition Tracking\2021_Ignition_QC_Folders\20210927_1482007_21-0123020_nan_T005406981"/>
    <s v=" "/>
    <s v="Y"/>
    <s v="DLY6"/>
    <s v="UDPATED CREATE TIME, OUTAGE TIME AND FO ID "/>
    <n v="44582"/>
    <m/>
    <s v="Not In Scope"/>
    <m/>
    <m/>
    <m/>
    <m/>
    <m/>
    <m/>
    <m/>
    <m/>
    <m/>
    <m/>
    <m/>
    <m/>
    <m/>
    <m/>
    <m/>
    <m/>
    <m/>
    <m/>
    <m/>
    <m/>
    <m/>
    <m/>
    <m/>
    <m/>
    <m/>
    <m/>
    <m/>
    <m/>
    <m/>
    <m/>
    <m/>
    <m/>
    <s v="N"/>
    <m/>
    <m/>
    <m/>
    <m/>
    <m/>
    <m/>
    <s v="N"/>
    <m/>
    <m/>
    <m/>
    <m/>
    <m/>
    <m/>
    <s v=" "/>
    <x v="89"/>
    <s v="21:00:00"/>
    <n v="44466"/>
    <s v="20:59:00"/>
    <s v="FAS"/>
    <s v="N"/>
    <s v="N"/>
    <n v="1482007"/>
    <s v="21-0123020"/>
    <m/>
    <s v="T005406981, T005406880, T005406894"/>
    <n v="122108585"/>
    <m/>
    <m/>
    <m/>
    <s v=" "/>
    <x v="0"/>
    <x v="0"/>
    <s v="N"/>
    <s v="N"/>
    <s v="N"/>
    <s v="On September 27, 2021 at 21:00 hours, a PG&amp;E Troubleman was dispatched to the Oakland J 1117, a12 kV Distribution Circuit on Holland Street near 53rd Avenue in Oakland in response to an area outage. Initial analysis indicates tracking caused the ignition. Upon arriving to the area, the Troubleman located a pole fire, which caused an area outage for 186 customers.  The ensuing fire was contained to the pole and the Oakland Fire Department suppressed the ignition. A PG&amp;E Hired Contract Crew replaced the pole, crossarm, alley arm, and cut out on September 28, 2021."/>
    <s v="PG&amp;E"/>
    <s v="Other"/>
    <s v="Crossarm"/>
    <s v="D"/>
    <s v="D"/>
    <s v="Structure-PG&amp;E only"/>
    <s v="pole fire"/>
    <m/>
    <m/>
    <m/>
    <m/>
    <s v="Contamination"/>
    <s v="Contamination"/>
    <s v="Tracking"/>
    <m/>
    <s v="Overhead"/>
    <x v="0"/>
    <s v="Crossarm"/>
    <m/>
    <s v="old pole: 101356725, new pole: 104085410"/>
    <s v=" "/>
    <x v="0"/>
    <n v="37.769276699999999"/>
    <n v="-122.20527"/>
    <s v="Alameda"/>
    <s v="OAKLAND J 1117"/>
    <n v="12000"/>
    <s v="OAKLAND J 1117CR190"/>
    <x v="0"/>
    <s v="Oakland FD"/>
    <s v="Urban"/>
    <s v="Fire-resistive fuel bed"/>
    <s v="sidewalk"/>
    <s v="N"/>
    <m/>
    <m/>
    <m/>
    <m/>
    <s v="N"/>
    <s v="N"/>
    <m/>
    <m/>
    <s v="2021-09-28"/>
    <m/>
    <m/>
    <m/>
    <m/>
    <m/>
    <m/>
    <m/>
    <m/>
    <m/>
    <m/>
    <m/>
    <m/>
    <m/>
    <m/>
    <m/>
    <m/>
    <m/>
    <m/>
    <m/>
    <s v="  "/>
    <s v="MISSION"/>
    <s v="OAKLAND 10"/>
    <s v="23:49"/>
    <n v="44466"/>
    <s v="1482007"/>
    <s v="T005406981"/>
    <n v="5412"/>
    <s v="INTERNATIONAL BLVD"/>
    <s v="OAKLAND"/>
    <n v="37.770479999999999"/>
    <n v="-122.20355000000001"/>
    <s v="E1TACBS"/>
    <s v="BELCSAK, ALEX"/>
    <n v="12091117"/>
    <s v="20210928 00:47"/>
    <n v="9110"/>
    <m/>
    <s v="Crews to replace burnt pole IFO 5300 Holland st.  and replace burnt alley arm on corner of 54th ave and Holland St."/>
    <s v="Y"/>
    <m/>
    <m/>
    <s v="37.7692767,-122.2052700,21.300000,3D"/>
    <m/>
    <m/>
    <m/>
    <s v="O.F.D"/>
    <m/>
    <s v="N"/>
    <s v="Y"/>
    <m/>
    <s v="Rain"/>
    <m/>
    <s v="PGE&amp;E-Owned Structure/Equipment"/>
    <m/>
    <s v="Light"/>
    <m/>
    <s v="PG&amp;E Equipment"/>
    <m/>
    <s v="Structure Only"/>
    <m/>
    <s v="Fire Dept"/>
    <m/>
    <s v="Overhead"/>
    <m/>
    <s v="N"/>
    <m/>
    <m/>
    <m/>
    <s v="FIRE, POLE"/>
    <s v="POLE-WOOD"/>
    <s v="N"/>
    <s v="  "/>
    <s v="Unplanned"/>
    <s v="East Bay"/>
    <s v="Central"/>
    <s v="012091117, OAKLAND J-1117"/>
    <s v="21-0123020"/>
    <s v="Unplanned"/>
    <s v="Clear;32-90 F"/>
    <s v="186"/>
    <m/>
    <s v="YES"/>
    <s v="Line to Line"/>
    <s v="Sustained"/>
    <s v="No"/>
    <s v="9966"/>
    <s v="OH"/>
    <s v="Fuse"/>
    <s v="1482007"/>
    <s v="Crossarm, Wood, Broken"/>
    <m/>
    <m/>
    <m/>
    <s v="54TH AVE 2/S/O WENTWORTH"/>
    <s v="54TH AND HOLLAND BROKEN ALLEY ARM &amp; 5300 HOLLAND POLE FIRE "/>
    <m/>
    <m/>
    <m/>
    <m/>
    <m/>
    <m/>
    <m/>
    <m/>
    <m/>
    <m/>
    <m/>
    <m/>
    <m/>
    <m/>
    <m/>
    <m/>
    <m/>
    <m/>
    <m/>
    <m/>
    <m/>
    <m/>
    <m/>
    <m/>
  </r>
  <r>
    <n v="1611"/>
    <s v="DLY6"/>
    <s v="3 - QC Complete"/>
    <n v="44582"/>
    <n v="44617"/>
    <s v="Burnt crossarm was likely related to tracking. The ensuing fire was limited to PG&amp;E assets. This information is preliminary."/>
    <s v="\\fxshare-nas05\quotashare-fs01\ESA\5 - Ignition Tracking\2021_Ignition_QC_Folders\20210927_nan_nan_nan_T005406937"/>
    <s v=" "/>
    <s v="Y"/>
    <s v="DLY6"/>
    <s v="UPDATED LAT/LONG"/>
    <n v="44582"/>
    <m/>
    <s v="Not In Scope"/>
    <m/>
    <m/>
    <m/>
    <m/>
    <m/>
    <m/>
    <m/>
    <m/>
    <m/>
    <m/>
    <m/>
    <m/>
    <m/>
    <m/>
    <m/>
    <m/>
    <m/>
    <m/>
    <m/>
    <m/>
    <m/>
    <m/>
    <m/>
    <m/>
    <m/>
    <m/>
    <m/>
    <m/>
    <m/>
    <m/>
    <m/>
    <m/>
    <s v="N"/>
    <m/>
    <m/>
    <m/>
    <m/>
    <m/>
    <m/>
    <s v="N"/>
    <m/>
    <m/>
    <m/>
    <m/>
    <m/>
    <m/>
    <s v=" "/>
    <x v="89"/>
    <s v="22:40:00"/>
    <m/>
    <m/>
    <s v="FAS"/>
    <s v="N"/>
    <s v="N"/>
    <s v="TR8602019"/>
    <m/>
    <m/>
    <s v="T005406937"/>
    <n v="122108288"/>
    <m/>
    <m/>
    <m/>
    <s v=" "/>
    <x v="0"/>
    <x v="0"/>
    <s v="N"/>
    <s v="N"/>
    <s v="N"/>
    <s v="On September 27, 2021 at 22:40 hours, a PG&amp;E Troubleman was dispatched to the Oakland J 1106, a 12kV Distribution Circuit on 79th Avenue near Bancroft Avenue in Oakland in response to reports of a pole fire. Initial analysis indicates tracking caused the ignition.   Upon arriving, the Troubleman located an insulator on fire, which he was able to suppress.   A tag was submitted for a PG&amp;E Crew to replace the damaged insulator.   The repair took placed on September 28, 2021.   There was no customer outage associated with this event."/>
    <s v="PG&amp;E"/>
    <s v="Other"/>
    <s v="Crossarm"/>
    <s v="D"/>
    <s v="D"/>
    <s v="Structure-PG&amp;E only"/>
    <s v="NONE "/>
    <m/>
    <m/>
    <m/>
    <m/>
    <s v="Contamination"/>
    <s v="Contamination"/>
    <s v="Tracking"/>
    <s v="Y"/>
    <s v="Overhead"/>
    <x v="0"/>
    <s v="Insulator"/>
    <s v="Insulator "/>
    <n v="101350230"/>
    <s v=" "/>
    <x v="0"/>
    <n v="37.762849487399997"/>
    <n v="-122.1719633237"/>
    <s v="Alameda"/>
    <s v="OAKLAND J 1106"/>
    <n v="12000"/>
    <s v="OAKLAND J 1106CR164"/>
    <x v="0"/>
    <s v="Employee"/>
    <s v="Urban"/>
    <s v="Fire-resistive fuel bed"/>
    <s v="Dirt, sidewalk "/>
    <s v="N"/>
    <m/>
    <m/>
    <m/>
    <m/>
    <s v="N"/>
    <s v="N"/>
    <m/>
    <m/>
    <s v="2021-09-28"/>
    <m/>
    <m/>
    <m/>
    <m/>
    <m/>
    <m/>
    <m/>
    <m/>
    <m/>
    <m/>
    <m/>
    <m/>
    <m/>
    <m/>
    <m/>
    <m/>
    <m/>
    <m/>
    <m/>
    <s v=" "/>
    <s v="NORTH BAY"/>
    <s v="OAKLAND 08"/>
    <s v="22:40"/>
    <s v="09/27/2021"/>
    <m/>
    <s v="T005406937"/>
    <s v="UNKNOWN"/>
    <s v="2538 79TH AVE "/>
    <s v="OAKLAND"/>
    <s v="00:00:00"/>
    <m/>
    <s v="E1TACBS"/>
    <s v="BELCSAK, ALEX"/>
    <m/>
    <s v="20210927 23:25"/>
    <n v="9111"/>
    <m/>
    <s v="Crew to install new primary pin."/>
    <s v="Y"/>
    <m/>
    <m/>
    <s v="37.7628667,-122.1717533,4.500000,2D"/>
    <m/>
    <m/>
    <m/>
    <m/>
    <m/>
    <s v="N"/>
    <s v="Y"/>
    <m/>
    <s v="Rain"/>
    <m/>
    <s v="PGE&amp;E-Owned Structure/Equipment"/>
    <m/>
    <s v="Light"/>
    <m/>
    <s v="PG&amp;E Equipment"/>
    <m/>
    <s v="Structure Only"/>
    <m/>
    <s v="Employee"/>
    <m/>
    <s v="Overhead"/>
    <m/>
    <s v="N"/>
    <m/>
    <m/>
    <m/>
    <s v="FIRE, POLE"/>
    <s v="CROSSARM, WOOD"/>
    <s v="N"/>
    <s v=" "/>
    <m/>
    <m/>
    <m/>
    <m/>
    <m/>
    <m/>
    <m/>
    <m/>
    <m/>
    <m/>
    <m/>
    <m/>
    <m/>
    <m/>
    <m/>
    <m/>
    <m/>
    <m/>
    <m/>
    <m/>
    <m/>
    <m/>
    <m/>
    <m/>
    <m/>
    <m/>
    <m/>
    <m/>
    <m/>
    <m/>
    <m/>
    <m/>
    <m/>
    <m/>
    <m/>
    <m/>
    <m/>
    <m/>
    <m/>
    <m/>
    <m/>
    <m/>
    <m/>
    <m/>
    <m/>
    <m/>
    <m/>
  </r>
  <r>
    <n v="1610"/>
    <s v="CFMD"/>
    <s v="3 - QC Complete"/>
    <n v="44540"/>
    <n v="44617"/>
    <s v="Burnt pole with cause of ignition likely being related to tracking. The ensuing fire was limited to PG&amp;E assets. This information is preliminary."/>
    <s v="\\fxshare-nas05\quotashare-fs01\ESA\5 - Ignition Tracking\2021_Ignition_QC_Folders\20210927_1481969_21-0122988_nan_T005406924"/>
    <s v=" "/>
    <s v="Y"/>
    <s v="CFMD"/>
    <m/>
    <m/>
    <m/>
    <s v="Not In Scope"/>
    <m/>
    <m/>
    <m/>
    <m/>
    <m/>
    <m/>
    <m/>
    <m/>
    <m/>
    <m/>
    <m/>
    <m/>
    <m/>
    <m/>
    <m/>
    <m/>
    <m/>
    <m/>
    <m/>
    <m/>
    <m/>
    <m/>
    <m/>
    <m/>
    <m/>
    <m/>
    <m/>
    <m/>
    <m/>
    <m/>
    <m/>
    <m/>
    <m/>
    <m/>
    <m/>
    <m/>
    <m/>
    <m/>
    <m/>
    <s v="Y"/>
    <m/>
    <m/>
    <s v="ACBS"/>
    <s v="510 619 5120"/>
    <m/>
    <m/>
    <s v=" "/>
    <x v="89"/>
    <s v="22:06:00"/>
    <n v="44466"/>
    <s v="22:05:00"/>
    <s v="FAS"/>
    <s v="N"/>
    <s v="N"/>
    <n v="1481969"/>
    <s v="21-0122988"/>
    <m/>
    <s v="T005406924"/>
    <n v="122108282"/>
    <n v="121841885"/>
    <m/>
    <m/>
    <s v=" "/>
    <x v="0"/>
    <x v="0"/>
    <s v="N"/>
    <s v="N"/>
    <s v="N"/>
    <s v="On September 27th, 2021 at approximately 2005 hours, a PG&amp;E troubleman was dispatched to the Oakland D 0406, 4kV distribution circuit in the City of Oakland for a pole fire. Initial analysis indicates the cause of this ignition was due to tracking from rain. The ensuing fire was limited to PG&amp;E assets. The outage affected 94 customers. PG&amp;E crews replaced the crossarm on A priority Electric Corrective tag #122108282 on 9/29/2021. Further analysis showed a pre existing corrective E Tag 121841885 was submitted 8/4/21 to replace the crossarm, but the work had not been completed prior to this incident. This incident occurred in a Non-HFTD with rain and light wind weather conditions. This information is preliminary."/>
    <s v="PG&amp;E"/>
    <s v="Other"/>
    <s v="Pole"/>
    <s v="D"/>
    <m/>
    <s v="Structure-PG&amp;E only"/>
    <m/>
    <m/>
    <m/>
    <m/>
    <m/>
    <s v="Contamination"/>
    <s v="Contamination"/>
    <s v="Tracking"/>
    <m/>
    <s v="Overhead"/>
    <x v="0"/>
    <s v="Pole"/>
    <s v="pole, crossarm, transformer"/>
    <n v="101353310"/>
    <s v=" "/>
    <x v="0"/>
    <n v="37.763781700000003"/>
    <n v="-122.19395830000001"/>
    <s v="Alameda"/>
    <s v="OAKLAND J 1117"/>
    <n v="12000"/>
    <s v="OAKLAND J 1117CB"/>
    <x v="0"/>
    <s v="Oakland FD"/>
    <s v="Urban"/>
    <m/>
    <m/>
    <s v="N"/>
    <m/>
    <m/>
    <m/>
    <m/>
    <s v="N"/>
    <s v="N"/>
    <m/>
    <m/>
    <s v="2021-09-28"/>
    <m/>
    <m/>
    <m/>
    <m/>
    <m/>
    <m/>
    <m/>
    <m/>
    <m/>
    <m/>
    <m/>
    <m/>
    <m/>
    <m/>
    <m/>
    <m/>
    <m/>
    <m/>
    <m/>
    <s v="  "/>
    <s v="EAST BAY"/>
    <s v="OAKLAND 10"/>
    <s v="22:06"/>
    <n v="44466"/>
    <s v="1481969"/>
    <s v="T005406924"/>
    <n v="1453"/>
    <s v="65TH AVE APT B"/>
    <s v="OAKLAND"/>
    <n v="37.765070000000001"/>
    <n v="-122.19118"/>
    <s v="E1TACBS"/>
    <s v="BELCSAK, ALEX"/>
    <n v="12091117"/>
    <s v="20210927 23:00"/>
    <n v="9110"/>
    <m/>
    <s v="Crew to replace burned pole.  "/>
    <s v="Y"/>
    <m/>
    <m/>
    <s v="37.7637817,-122.1939583,22.600000,2D"/>
    <m/>
    <m/>
    <m/>
    <s v="O.F.D "/>
    <m/>
    <s v="N"/>
    <s v="Y"/>
    <m/>
    <s v="Rain"/>
    <m/>
    <s v="PGE&amp;E-Owned Structure/Equipment"/>
    <m/>
    <s v="Light"/>
    <m/>
    <s v="PG&amp;E Equipment"/>
    <m/>
    <s v="Structure Only"/>
    <m/>
    <s v="Fire Dept"/>
    <m/>
    <s v="Overhead"/>
    <m/>
    <s v="N"/>
    <m/>
    <m/>
    <m/>
    <s v="FIRE, POLE"/>
    <s v="POLE-WOOD"/>
    <s v="N"/>
    <s v="  "/>
    <s v="Unplanned"/>
    <s v="East Bay"/>
    <s v="Central"/>
    <s v="012091117, OAKLAND J-1117"/>
    <s v="21-0122988"/>
    <s v="Unplanned"/>
    <s v="Clear;32-90 F"/>
    <s v="94"/>
    <m/>
    <s v="YES"/>
    <s v="Force Out"/>
    <s v="Sustained"/>
    <s v="No"/>
    <s v="10136"/>
    <s v="OH"/>
    <s v="Trip Saver"/>
    <s v="1481969"/>
    <s v="Pole-Wood, Burned/flashed"/>
    <m/>
    <m/>
    <m/>
    <s v="COR 65TH AVE &amp; FLORA ST"/>
    <s v="IFO 1437 65TH AVE"/>
    <m/>
    <s v="TMAN RPTS POLE FIRE IFO 1437 65TH ST "/>
    <m/>
    <m/>
    <m/>
    <m/>
    <m/>
    <m/>
    <m/>
    <m/>
    <m/>
    <m/>
    <m/>
    <m/>
    <m/>
    <m/>
    <m/>
    <m/>
    <m/>
    <m/>
    <m/>
    <m/>
    <m/>
    <m/>
  </r>
  <r>
    <n v="1609"/>
    <s v="AGFC"/>
    <s v="3 - QC Complete"/>
    <n v="44467"/>
    <n v="44617"/>
    <s v="Structure fire, not attributable to PG&amp;E assets. This information is preliminary."/>
    <s v="\\fxshare-nas05\quotashare-fs01\ESA\5 - Ignition Tracking\2021_Ignition_QC_Folders\20210927_nan_nan_nan_4391749119"/>
    <s v=" "/>
    <m/>
    <m/>
    <m/>
    <m/>
    <m/>
    <s v="Not In Scope"/>
    <m/>
    <m/>
    <m/>
    <m/>
    <m/>
    <m/>
    <m/>
    <m/>
    <m/>
    <m/>
    <m/>
    <m/>
    <m/>
    <m/>
    <m/>
    <m/>
    <m/>
    <m/>
    <m/>
    <m/>
    <m/>
    <m/>
    <m/>
    <m/>
    <m/>
    <m/>
    <m/>
    <m/>
    <m/>
    <m/>
    <m/>
    <m/>
    <m/>
    <m/>
    <m/>
    <m/>
    <m/>
    <m/>
    <m/>
    <m/>
    <m/>
    <m/>
    <m/>
    <m/>
    <m/>
    <m/>
    <s v=" "/>
    <x v="89"/>
    <s v="20:27:00"/>
    <m/>
    <m/>
    <s v="FAS"/>
    <s v="N"/>
    <s v="N"/>
    <m/>
    <m/>
    <m/>
    <n v="4391749119"/>
    <m/>
    <m/>
    <m/>
    <m/>
    <s v=" "/>
    <x v="0"/>
    <x v="1"/>
    <s v="N"/>
    <s v="N"/>
    <s v="N"/>
    <s v="Structure fire, not attributable to PG&amp;E assets. This information is preliminary."/>
    <s v="Not PG&amp;E"/>
    <s v="Building"/>
    <m/>
    <m/>
    <m/>
    <s v="Structure-only"/>
    <m/>
    <m/>
    <m/>
    <m/>
    <m/>
    <s v="Other Fire: Non-PG&amp;E related"/>
    <m/>
    <m/>
    <m/>
    <s v="Overhead"/>
    <x v="1"/>
    <m/>
    <m/>
    <m/>
    <s v=" "/>
    <x v="0"/>
    <n v="37.9523267"/>
    <n v="-122.5364467"/>
    <s v="Marin"/>
    <s v="GREENBRAE 1102"/>
    <n v="12000"/>
    <m/>
    <x v="0"/>
    <s v="Kentfield FD"/>
    <s v="Urban"/>
    <m/>
    <m/>
    <m/>
    <m/>
    <m/>
    <m/>
    <m/>
    <s v="N"/>
    <s v="N"/>
    <m/>
    <m/>
    <s v="2021-09-28"/>
    <m/>
    <m/>
    <m/>
    <m/>
    <m/>
    <m/>
    <m/>
    <m/>
    <m/>
    <m/>
    <m/>
    <m/>
    <m/>
    <m/>
    <m/>
    <m/>
    <m/>
    <m/>
    <m/>
    <s v="  "/>
    <s v="NORTH BAY"/>
    <s v="SAN RAFAEL 04"/>
    <s v="20:27"/>
    <n v="44466"/>
    <m/>
    <n v="4391749119"/>
    <n v="35"/>
    <s v="CORTE COMODA"/>
    <s v="KENTFIELD"/>
    <n v="37.952425995370369"/>
    <n v="-122.536292"/>
    <s v="N2TKECC"/>
    <s v="CUNNINGHAM, KYLE"/>
    <n v="43091102"/>
    <s v="20210927 20:41"/>
    <n v="2640"/>
    <n v="1"/>
    <s v="structure fire in kitchen. multiple wires above burned area meter is sleeved until customer gets an electrician to verify which wires they are to isolate them on the breakers"/>
    <s v="Y"/>
    <m/>
    <m/>
    <s v="37.9523267,-122.5364467,9.800000,3D"/>
    <m/>
    <m/>
    <m/>
    <s v="Kentfield Fire Dept"/>
    <m/>
    <s v="N"/>
    <s v="Y"/>
    <s v="Y"/>
    <s v="Clear"/>
    <m/>
    <s v="Customer-Owned Structure/Equipment"/>
    <m/>
    <s v="Calm"/>
    <m/>
    <s v="3rd Party"/>
    <m/>
    <s v="Structure Only"/>
    <m/>
    <s v="Fire Dept"/>
    <m/>
    <s v="Overhead"/>
    <m/>
    <s v="N"/>
    <m/>
    <m/>
    <m/>
    <m/>
    <m/>
    <m/>
    <s v="  "/>
    <m/>
    <m/>
    <m/>
    <m/>
    <m/>
    <m/>
    <m/>
    <m/>
    <m/>
    <m/>
    <m/>
    <m/>
    <m/>
    <m/>
    <m/>
    <m/>
    <m/>
    <m/>
    <m/>
    <m/>
    <m/>
    <m/>
    <m/>
    <m/>
    <m/>
    <m/>
    <m/>
    <m/>
    <m/>
    <m/>
    <m/>
    <m/>
    <m/>
    <m/>
    <m/>
    <m/>
    <m/>
    <m/>
    <m/>
    <m/>
    <m/>
    <m/>
    <m/>
    <m/>
    <m/>
    <m/>
    <m/>
  </r>
  <r>
    <n v="1608"/>
    <s v="CFMD"/>
    <s v="3 - QC Complete"/>
    <n v="44529"/>
    <n v="44617"/>
    <s v="Burnt crossarm was likely related to tracking. The ensuing fire was limited to PG&amp;E assets. This information is preliminary."/>
    <s v="\\fxshare-nas05\quotashare-fs01\ESA\5 - Ignition Tracking\2021_Ignition_QC_Folders\20210927_1481968_21-0122967_nan_T005406827"/>
    <s v=" "/>
    <s v="Y"/>
    <s v="CFMD"/>
    <m/>
    <n v="44529"/>
    <m/>
    <s v="Not In Scope"/>
    <m/>
    <m/>
    <m/>
    <m/>
    <m/>
    <m/>
    <m/>
    <m/>
    <m/>
    <m/>
    <m/>
    <m/>
    <m/>
    <m/>
    <m/>
    <m/>
    <m/>
    <m/>
    <m/>
    <m/>
    <m/>
    <m/>
    <m/>
    <m/>
    <m/>
    <m/>
    <m/>
    <m/>
    <m/>
    <m/>
    <m/>
    <m/>
    <m/>
    <m/>
    <m/>
    <m/>
    <m/>
    <m/>
    <m/>
    <s v="Y"/>
    <m/>
    <m/>
    <m/>
    <m/>
    <m/>
    <m/>
    <s v=" "/>
    <x v="89"/>
    <s v="20:06:00"/>
    <n v="44466"/>
    <s v="20:05:00"/>
    <s v="FAS"/>
    <s v="N"/>
    <s v="N"/>
    <n v="1481968"/>
    <s v="21-0122967"/>
    <m/>
    <s v="T005406827"/>
    <n v="122108174"/>
    <n v="107039816"/>
    <m/>
    <m/>
    <s v=" "/>
    <x v="0"/>
    <x v="0"/>
    <s v="N"/>
    <s v="N"/>
    <s v="N"/>
    <s v="On September 27th, 2021 at approximately 2005 hours, a PG&amp;E troubleman was dispatched to the Oakland D 0406, 4kV distribution circuit in the City of Oakland for a pole fire. Initial analysis indicates the cause of this ignition was due to tracking from rain. The ensuing fire was limited to PG&amp;E assets. The outage affected 668 customers. PG&amp;E crews replaced the crossarm on A priority Electric Corrective tag #122108174 on 9/27/2021. This incident occurred in a Non-HFTD with rain and light wind weather conditions. This information is preliminary."/>
    <s v="PG&amp;E"/>
    <s v="Other"/>
    <s v="Crossarm"/>
    <s v="D"/>
    <m/>
    <s v="Structure-PG&amp;E only"/>
    <m/>
    <m/>
    <m/>
    <m/>
    <m/>
    <s v="Contamination"/>
    <s v="Contamination"/>
    <s v="Tracking"/>
    <m/>
    <s v="Overhead"/>
    <x v="1"/>
    <s v="Crossarm"/>
    <s v="crossarm"/>
    <n v="101361332"/>
    <s v=" "/>
    <x v="0"/>
    <n v="37.828955999999998"/>
    <n v="-122.274508"/>
    <s v="Alameda"/>
    <s v="OAKLAND D 0406"/>
    <n v="4000"/>
    <s v="OAKLAND D 0406CB"/>
    <x v="0"/>
    <s v="Oakland FD"/>
    <s v="Urban"/>
    <m/>
    <m/>
    <s v="N"/>
    <m/>
    <m/>
    <m/>
    <m/>
    <s v="N"/>
    <s v="N"/>
    <m/>
    <m/>
    <s v="2021-09-28"/>
    <m/>
    <m/>
    <m/>
    <m/>
    <m/>
    <m/>
    <m/>
    <m/>
    <m/>
    <m/>
    <m/>
    <m/>
    <m/>
    <m/>
    <m/>
    <m/>
    <m/>
    <m/>
    <m/>
    <s v="  "/>
    <s v="EAST BAY"/>
    <s v="OAKLAND 01"/>
    <s v="20:06"/>
    <s v="09/27/2021"/>
    <s v="1481968"/>
    <s v="T005406827"/>
    <n v="994"/>
    <s v="W MACARTHUR BLVD"/>
    <s v="OAKLAND"/>
    <n v="37.828150000000001"/>
    <n v="-122.27139"/>
    <s v="E1TACBS"/>
    <s v="BELCSAK, ALEX"/>
    <n v="12040406"/>
    <s v="20210927 21:01"/>
    <n v="9002"/>
    <m/>
    <s v="Crew to replace burned 4kv dde arm."/>
    <s v="Y"/>
    <m/>
    <m/>
    <m/>
    <n v="37.828955999999998"/>
    <n v="-122.274508"/>
    <m/>
    <s v="O.F.D 510-444-3322"/>
    <m/>
    <s v="N"/>
    <s v="Y"/>
    <m/>
    <s v="Rain"/>
    <m/>
    <s v="PGE&amp;E-Owned Structure/Equipment"/>
    <m/>
    <s v="Light"/>
    <m/>
    <s v="PG&amp;E Equipment"/>
    <m/>
    <s v="Structure Only"/>
    <m/>
    <s v="Fire Dept"/>
    <m/>
    <s v="Overhead"/>
    <m/>
    <s v="N"/>
    <m/>
    <m/>
    <m/>
    <s v="FIRE, POLE"/>
    <s v="CROSSARM, WOOD"/>
    <s v="N"/>
    <s v="  "/>
    <s v="Unplanned"/>
    <s v="East Bay"/>
    <s v="Central"/>
    <s v="012040406, OAKLAND D-0406"/>
    <s v="21-0122967"/>
    <s v="Unplanned"/>
    <s v="Clear;32-90 F"/>
    <s v="668"/>
    <s v="219832"/>
    <s v="YES"/>
    <s v="Force Out"/>
    <s v="Sustained"/>
    <s v="No"/>
    <s v="3623"/>
    <s v="OH"/>
    <s v="Switch"/>
    <s v="1481968"/>
    <s v="Crossarm, Wood, Burned/flashed"/>
    <m/>
    <s v="09/28/21 01:44"/>
    <m/>
    <s v="WEST ST. S/O APGAR ST."/>
    <s v="Apgar &amp; Market"/>
    <m/>
    <m/>
    <m/>
    <m/>
    <m/>
    <m/>
    <m/>
    <m/>
    <m/>
    <m/>
    <m/>
    <m/>
    <m/>
    <m/>
    <m/>
    <m/>
    <m/>
    <m/>
    <m/>
    <m/>
    <m/>
    <m/>
    <m/>
    <m/>
  </r>
  <r>
    <n v="1607"/>
    <s v="BRV6"/>
    <s v="3 - QC Complete"/>
    <n v="44545"/>
    <n v="44617"/>
    <s v="Burnt primary crossarm likely caused by tracking. The ensuing fire was limited to PG&amp;E assets. This information is preliminary."/>
    <s v="\\fxshare-nas05\quotashare-fs01\ESA\5 - Ignition Tracking\2021_Ignition_QC_Folders\20210927_1481917_21-0122953_nan_T005406779"/>
    <s v=" "/>
    <s v="Y"/>
    <s v="BRV6"/>
    <s v="Changed outage time from 19:36 to 19:30 to match ILIS FNL. Changed EC Notification from 31553004 to 122108115. Added Asset number 101450203. "/>
    <n v="44545"/>
    <m/>
    <s v="Not In Scope"/>
    <m/>
    <m/>
    <m/>
    <m/>
    <m/>
    <m/>
    <m/>
    <m/>
    <m/>
    <m/>
    <m/>
    <m/>
    <m/>
    <m/>
    <m/>
    <m/>
    <m/>
    <m/>
    <m/>
    <m/>
    <m/>
    <m/>
    <m/>
    <m/>
    <m/>
    <m/>
    <m/>
    <m/>
    <m/>
    <m/>
    <m/>
    <m/>
    <s v="N"/>
    <m/>
    <m/>
    <m/>
    <m/>
    <m/>
    <m/>
    <s v="N"/>
    <m/>
    <m/>
    <m/>
    <m/>
    <m/>
    <m/>
    <s v=" "/>
    <x v="89"/>
    <s v="19:36:00"/>
    <n v="44466"/>
    <s v="19:30:00"/>
    <s v="FAS"/>
    <s v="N"/>
    <s v="N"/>
    <n v="1481917"/>
    <s v="21-0122953"/>
    <m/>
    <s v="T005406779"/>
    <n v="122108115"/>
    <m/>
    <m/>
    <m/>
    <s v=" "/>
    <x v="0"/>
    <x v="0"/>
    <s v="N"/>
    <s v="N"/>
    <s v="N"/>
    <s v="On September 27, 2021 at 1936 hours, a PG&amp;E Troubleman was dispatched to the El Cerrito G 1104 12kV Distribution Circuit in the vicinity of Byron St and Channing Way, Berkeley in response to a pole fire. Initial analysis indicates tracking caused the ignition. A primary crossarm is suspected to be the origin point of the fire and resulted in 321 customers experienced an outage. The ensuing fire was contained to PG&amp;E assets and it was a self extinguished fire. PG&amp;E Crew replaced the damaged crossarm on September 27, 2021."/>
    <s v="PG&amp;E"/>
    <s v="Other"/>
    <s v="Crossarm"/>
    <s v="D"/>
    <s v="D"/>
    <s v="Structure-PG&amp;E only"/>
    <m/>
    <m/>
    <m/>
    <m/>
    <m/>
    <s v="Contamination"/>
    <s v="Contamination"/>
    <s v="Tracking"/>
    <s v="Y"/>
    <s v="Overhead"/>
    <x v="0"/>
    <s v="Crossarm"/>
    <s v="Crossarm"/>
    <n v="101450203"/>
    <s v=" "/>
    <x v="0"/>
    <n v="37.862483300000001"/>
    <n v="-122.2889967"/>
    <s v="Alameda"/>
    <s v="EL CERRITO G 1104"/>
    <n v="12000"/>
    <s v="EL CERRITO G 1104CB"/>
    <x v="0"/>
    <s v="Self Extinguished"/>
    <s v="Urban"/>
    <s v="Fire-resistive fuel bed"/>
    <s v="sidewalk/asphalt"/>
    <s v="N"/>
    <m/>
    <m/>
    <m/>
    <m/>
    <s v="N"/>
    <s v="N"/>
    <m/>
    <m/>
    <s v="2021-09-28"/>
    <m/>
    <m/>
    <m/>
    <m/>
    <m/>
    <m/>
    <m/>
    <m/>
    <m/>
    <m/>
    <m/>
    <m/>
    <m/>
    <m/>
    <m/>
    <m/>
    <m/>
    <m/>
    <m/>
    <s v="  "/>
    <s v="EAST BAY"/>
    <s v="RICHMOND 08"/>
    <s v="19:36"/>
    <n v="44466"/>
    <s v="1481917"/>
    <s v="T005406779"/>
    <n v="2411"/>
    <s v="BYRON ST"/>
    <s v="BERKELEY"/>
    <n v="37.862630000000003"/>
    <n v="-122.29082"/>
    <s v="E2TMRPE"/>
    <s v="PAGAN, MIKE"/>
    <n v="12501104"/>
    <s v="20210927 20:26"/>
    <n v="9110"/>
    <m/>
    <s v="burnt 12kv X arm caused SSD #45383 to have 1of3 blow . I made safe cut jumpers then refused 45383 restoring most powr except for tap line (one TX ) on byron awaiting crew for repairs"/>
    <s v="Y"/>
    <m/>
    <m/>
    <s v="37.8624833,-122.2889967,15.700000,3D"/>
    <m/>
    <m/>
    <m/>
    <m/>
    <m/>
    <s v="N"/>
    <s v="Y"/>
    <m/>
    <s v="Rain"/>
    <m/>
    <s v="PGE&amp;E-Owned Structure/Equipment"/>
    <m/>
    <s v="Calm"/>
    <m/>
    <s v="PG&amp;E Equipment"/>
    <m/>
    <s v="Structure Only"/>
    <m/>
    <s v="Self Extinguished"/>
    <m/>
    <s v="Overhead"/>
    <m/>
    <s v="N"/>
    <m/>
    <m/>
    <m/>
    <s v="OVERHEAD"/>
    <s v="CROSSARM, WOOD"/>
    <s v="N"/>
    <s v="  "/>
    <s v="Unplanned"/>
    <s v="East Bay"/>
    <s v="Bay"/>
    <s v="012501104, EL CERRITO G-1104"/>
    <s v="21-0122953"/>
    <s v="Unplanned"/>
    <s v="Clear;32-90 F"/>
    <s v="321"/>
    <s v="23363"/>
    <s v="NO"/>
    <s v="Line to Ground"/>
    <s v="Sustained"/>
    <s v="No"/>
    <s v="45383"/>
    <s v="OH"/>
    <s v="Fuse"/>
    <s v="1481917"/>
    <s v="Crossarm, Wood, Burned/flashed"/>
    <m/>
    <s v="09/27/21 21:49"/>
    <m/>
    <s v="S/O CHANNING 200' W/O SAN PABLO AVE, BERKELEY"/>
    <s v="ON BYRON S/OF CHANNING WAY (2411 BYRON)"/>
    <m/>
    <m/>
    <m/>
    <m/>
    <m/>
    <m/>
    <m/>
    <m/>
    <m/>
    <m/>
    <m/>
    <m/>
    <m/>
    <m/>
    <m/>
    <m/>
    <m/>
    <m/>
    <m/>
    <m/>
    <m/>
    <m/>
    <m/>
    <m/>
  </r>
  <r>
    <n v="1606"/>
    <s v="BRV6"/>
    <s v="3 - QC Complete"/>
    <n v="44522"/>
    <n v="44617"/>
    <s v="Burnt crossarm likely due to tracking. The ensuing fire was limited to PG&amp;E assets. This information is preliminary."/>
    <s v="\\fxshare-nas05\quotashare-fs01\ESA\5 - Ignition Tracking\2021_Ignition_QC_Folders\20210927_nan_nan_nan_T005406768"/>
    <s v=" "/>
    <s v="Y"/>
    <s v="BRV6"/>
    <s v="The Circuit Protection Zone needs to be changed from Millbrae 1101 CB to Millbrae 1101 LR 135416"/>
    <n v="44515"/>
    <m/>
    <s v="Not In Scope"/>
    <m/>
    <m/>
    <m/>
    <m/>
    <m/>
    <m/>
    <m/>
    <m/>
    <m/>
    <m/>
    <m/>
    <m/>
    <m/>
    <m/>
    <m/>
    <m/>
    <m/>
    <m/>
    <m/>
    <m/>
    <m/>
    <m/>
    <m/>
    <m/>
    <m/>
    <m/>
    <m/>
    <m/>
    <m/>
    <m/>
    <m/>
    <m/>
    <s v="N"/>
    <m/>
    <m/>
    <m/>
    <m/>
    <m/>
    <m/>
    <s v="N"/>
    <m/>
    <m/>
    <m/>
    <m/>
    <m/>
    <m/>
    <s v=" "/>
    <x v="89"/>
    <s v="19:23:00"/>
    <m/>
    <m/>
    <s v="FAS"/>
    <s v="N"/>
    <s v="N"/>
    <s v="TR8600890"/>
    <m/>
    <m/>
    <s v="T005406768"/>
    <n v="122108114"/>
    <m/>
    <m/>
    <m/>
    <s v=" "/>
    <x v="0"/>
    <x v="0"/>
    <s v="N"/>
    <s v="N"/>
    <s v="N"/>
    <s v="On September 27, 2021 at 1925 hours, a PG&amp;E Troubleman was dispatched to the Millbrae 1101 12kV Distribution Circuit in the vicinity of Rollins Rd &amp; Guittard Rd, Burlingame in response to a pole fire. Initial analysis indicates tracking caused the ignition. A primary crossarm is suspected to be the origin point of the fire. The ensuing fire was contained to PG&amp;E assets and it was the PG&amp;E Troubleman who suppressed the fire. PG&amp;E Crew replaced the damaged crossarm on September 27, 2021."/>
    <s v="PG&amp;E"/>
    <s v="Other"/>
    <s v="Crossarm"/>
    <s v="D"/>
    <s v="D"/>
    <s v="Structure-PG&amp;E only"/>
    <m/>
    <m/>
    <m/>
    <m/>
    <m/>
    <s v="Contamination"/>
    <s v="Contamination"/>
    <s v="Tracking"/>
    <s v="Y"/>
    <s v="Overhead"/>
    <x v="0"/>
    <s v="Crossarm"/>
    <s v="crossarm, cutouts"/>
    <n v="100260671"/>
    <s v=" "/>
    <x v="0"/>
    <n v="37.597408299999998"/>
    <n v="-122.3793567"/>
    <s v="San Mateo"/>
    <s v="MILLBRAE 1101"/>
    <n v="12000"/>
    <s v="MILLBRAE 1101135416"/>
    <x v="0"/>
    <s v="Employee"/>
    <s v="Urban"/>
    <s v="Grass Fuel Model"/>
    <m/>
    <s v="N"/>
    <m/>
    <m/>
    <m/>
    <m/>
    <s v="N"/>
    <s v="N"/>
    <m/>
    <m/>
    <s v="2021-09-28"/>
    <m/>
    <m/>
    <m/>
    <m/>
    <m/>
    <m/>
    <m/>
    <m/>
    <m/>
    <m/>
    <m/>
    <m/>
    <m/>
    <m/>
    <m/>
    <m/>
    <m/>
    <m/>
    <m/>
    <s v=" "/>
    <s v="PENINSULA"/>
    <s v="SAN CARLOS 03"/>
    <s v="19:23"/>
    <s v="09/27/2021"/>
    <m/>
    <s v="T005406768"/>
    <s v="UNKNOWN"/>
    <s v="ROLLINS RD , GUITTARD"/>
    <s v="BURLINGAME"/>
    <s v="00:00:00"/>
    <m/>
    <s v="P2TCDDB"/>
    <s v="DUNLAP, COREY"/>
    <m/>
    <s v="20210927 20:22"/>
    <n v="9111"/>
    <m/>
    <s v="crew to replace burned up cut out arm"/>
    <s v="Y"/>
    <m/>
    <m/>
    <s v="37.5974083,-122.3793567,-2.700000,3D"/>
    <m/>
    <m/>
    <m/>
    <m/>
    <m/>
    <s v="N"/>
    <s v="Y"/>
    <m/>
    <s v="Other (Comments)"/>
    <s v="misting"/>
    <s v="PGE&amp;E-Owned Structure/Equipment"/>
    <m/>
    <s v="Calm"/>
    <m/>
    <s v="PG&amp;E Equipment"/>
    <m/>
    <s v="Structure Only"/>
    <m/>
    <s v="Employee"/>
    <m/>
    <s v="Overhead"/>
    <m/>
    <s v="N"/>
    <m/>
    <s v="PG&amp;E Employee"/>
    <m/>
    <s v="FIRE, POLE"/>
    <s v="CROSSARM, WOOD"/>
    <s v="N"/>
    <s v=" "/>
    <m/>
    <m/>
    <m/>
    <m/>
    <m/>
    <m/>
    <m/>
    <m/>
    <m/>
    <m/>
    <m/>
    <m/>
    <m/>
    <m/>
    <m/>
    <m/>
    <m/>
    <m/>
    <m/>
    <m/>
    <m/>
    <m/>
    <m/>
    <m/>
    <m/>
    <m/>
    <m/>
    <m/>
    <m/>
    <m/>
    <m/>
    <m/>
    <m/>
    <m/>
    <m/>
    <m/>
    <m/>
    <m/>
    <m/>
    <m/>
    <m/>
    <m/>
    <m/>
    <m/>
    <m/>
    <m/>
    <m/>
  </r>
  <r>
    <n v="1605"/>
    <s v="AGFC"/>
    <s v="3 - QC Complete"/>
    <n v="44467"/>
    <n v="44617"/>
    <s v="Other fire, not attributable to PG&amp;E assets. This information is preliminary."/>
    <s v="\\fxshare-nas05\quotashare-fs01\ESA\5 - Ignition Tracking\2021_Ignition_QC_Folders\20210927_nan_nan_nan_4005398193"/>
    <s v=" "/>
    <m/>
    <m/>
    <m/>
    <m/>
    <m/>
    <s v="Not In Scope"/>
    <m/>
    <m/>
    <m/>
    <m/>
    <m/>
    <m/>
    <m/>
    <m/>
    <m/>
    <m/>
    <m/>
    <m/>
    <m/>
    <m/>
    <m/>
    <m/>
    <m/>
    <m/>
    <m/>
    <m/>
    <m/>
    <m/>
    <m/>
    <m/>
    <m/>
    <m/>
    <m/>
    <m/>
    <m/>
    <m/>
    <m/>
    <m/>
    <m/>
    <m/>
    <m/>
    <m/>
    <m/>
    <m/>
    <m/>
    <m/>
    <m/>
    <m/>
    <m/>
    <m/>
    <m/>
    <m/>
    <s v=" "/>
    <x v="89"/>
    <s v="14:07:00"/>
    <m/>
    <m/>
    <s v="FAS"/>
    <s v="N"/>
    <s v="N"/>
    <m/>
    <m/>
    <m/>
    <n v="4005398193"/>
    <m/>
    <m/>
    <m/>
    <m/>
    <s v=" "/>
    <x v="0"/>
    <x v="1"/>
    <s v="N"/>
    <s v="N"/>
    <s v="N"/>
    <s v="Other fire, not attributable to PG&amp;E assets. This information is preliminary."/>
    <s v="Not PG&amp;E"/>
    <s v="Other"/>
    <s v="Cable Box"/>
    <m/>
    <m/>
    <s v="Structure-only"/>
    <m/>
    <m/>
    <m/>
    <m/>
    <m/>
    <s v="Other Fire: Non-PG&amp;E related"/>
    <m/>
    <m/>
    <m/>
    <s v="Overhead"/>
    <x v="1"/>
    <m/>
    <m/>
    <m/>
    <s v=" "/>
    <x v="0"/>
    <n v="37.8697333"/>
    <n v="-122.5136467"/>
    <s v="Marin"/>
    <s v="SAUSALITO 1102"/>
    <n v="12000"/>
    <m/>
    <x v="0"/>
    <s v="Marin City FD"/>
    <s v="Urban"/>
    <m/>
    <m/>
    <m/>
    <m/>
    <m/>
    <m/>
    <m/>
    <s v="N"/>
    <s v="N"/>
    <m/>
    <m/>
    <s v="2021-09-28"/>
    <m/>
    <m/>
    <m/>
    <m/>
    <m/>
    <m/>
    <m/>
    <m/>
    <m/>
    <m/>
    <m/>
    <m/>
    <m/>
    <m/>
    <m/>
    <m/>
    <m/>
    <m/>
    <m/>
    <s v="  "/>
    <s v="NORTH BAY"/>
    <s v="SAN RAFAEL 01"/>
    <s v="14:07"/>
    <n v="44466"/>
    <m/>
    <n v="4005398193"/>
    <n v="18"/>
    <s v="EUREKA ST"/>
    <s v="SAUSALITO"/>
    <n v="37.870312002314812"/>
    <n v="-122.511983"/>
    <s v="N2TKECC"/>
    <s v="CUNNINGHAM, KYLE"/>
    <n v="42491102"/>
    <s v="20210927 21:31"/>
    <n v="1101"/>
    <n v="1"/>
    <s v="tree that fell last week IRO 9 Eureka caused the service at 18 Eureka to get hot and somehow melted the cable drop and cable box on house"/>
    <s v="Y"/>
    <n v="2"/>
    <s v="\\fxshare-nas05\quotashare-fs01\ESA\5 - Ignition Tracking\Fire_Tab_Attachment_Files"/>
    <s v="37.8697333,-122.5136467,13.900000,3D"/>
    <m/>
    <m/>
    <m/>
    <s v="Marin City Fire Dept"/>
    <m/>
    <s v="N"/>
    <s v="Y"/>
    <s v="N"/>
    <s v="Clear"/>
    <m/>
    <s v="Cable/Phone/Another Utility Company"/>
    <m/>
    <s v="Calm"/>
    <m/>
    <s v="Other Utility"/>
    <m/>
    <s v="Structure Only"/>
    <m/>
    <s v="Fire Dept"/>
    <m/>
    <s v="Overhead"/>
    <m/>
    <s v="N"/>
    <m/>
    <m/>
    <m/>
    <m/>
    <m/>
    <m/>
    <s v="  "/>
    <m/>
    <m/>
    <m/>
    <m/>
    <m/>
    <m/>
    <m/>
    <m/>
    <m/>
    <m/>
    <m/>
    <m/>
    <m/>
    <m/>
    <m/>
    <m/>
    <m/>
    <m/>
    <m/>
    <m/>
    <m/>
    <m/>
    <m/>
    <m/>
    <m/>
    <m/>
    <m/>
    <m/>
    <m/>
    <m/>
    <m/>
    <m/>
    <m/>
    <m/>
    <m/>
    <m/>
    <m/>
    <m/>
    <m/>
    <m/>
    <m/>
    <m/>
    <m/>
    <m/>
    <m/>
    <m/>
    <m/>
  </r>
  <r>
    <n v="1604"/>
    <s v="CFMD"/>
    <s v="3 - QC Complete"/>
    <n v="44477"/>
    <n v="44617"/>
    <s v="A power fuse melted, resulting in an ignition. The ensuing fire was approximately 1/4 acre in size.  On 10/5/2021 AGFC added &quot;D&quot; to assets family cause."/>
    <s v="\\fxshare-nas05\quotashare-fs01\ESA\5 - Ignition Tracking\2021_Ignition_QC_Folders\20210927_1481077_21-0122540_nan_T005405851"/>
    <s v=" "/>
    <m/>
    <s v="CFMD"/>
    <s v="Outage Time Updated"/>
    <n v="44474"/>
    <m/>
    <s v="Not In Scope"/>
    <m/>
    <m/>
    <m/>
    <s v="Physical Inspection Complete"/>
    <m/>
    <m/>
    <m/>
    <m/>
    <m/>
    <m/>
    <m/>
    <m/>
    <m/>
    <m/>
    <m/>
    <m/>
    <m/>
    <m/>
    <m/>
    <m/>
    <m/>
    <m/>
    <m/>
    <m/>
    <m/>
    <m/>
    <m/>
    <m/>
    <m/>
    <m/>
    <m/>
    <m/>
    <m/>
    <m/>
    <m/>
    <m/>
    <m/>
    <m/>
    <m/>
    <s v="Y"/>
    <n v="44474"/>
    <n v="44477"/>
    <s v="JMLT"/>
    <s v="John Lytle, 530-949-6554"/>
    <s v="CAL Fire took one photo/per CALFire wll not release without authoriztion process completed"/>
    <m/>
    <s v=" "/>
    <x v="89"/>
    <s v="01:53:00"/>
    <n v="44466"/>
    <s v="01:33:00"/>
    <s v="FAS"/>
    <s v="N"/>
    <s v="N"/>
    <n v="1481077"/>
    <s v="21-0122540"/>
    <m/>
    <s v="T005405851"/>
    <m/>
    <m/>
    <m/>
    <s v="No Photo"/>
    <s v=" "/>
    <x v="1"/>
    <x v="0"/>
    <s v="Y"/>
    <s v="Y"/>
    <s v="N"/>
    <s v="On September 27th, 2021 at approximately 0123 hours, a PG&amp;E troubleman was dispatched to the Cottonwood 1101, 12kV distribution circuit on Smith Lane in the City of Cottonwood in the North Valley Division for a report of a 911 stand by/fire. Upon the troubleman's arrival he the base of the pole had been burned and a small area of vegetation had burned. Initial analysis indicates A S&amp;C SMU-20 power fuse appeared to malfunction. The lower fuse section melted and burned, resulting in an ignition. CAL Fire had extinguished the fire by the time the troubleman arrived on the scene. The ensuing fire was almost 1/4 acre in size.  The 390 minute outage affected 5 customers. This incident occurred in a Non-HFTD with clear weather and calm wind conditions. This information is preliminary."/>
    <s v="PG&amp;E"/>
    <s v="Other"/>
    <s v="Fuse"/>
    <s v="D"/>
    <s v="D"/>
    <s v="&lt;0.25"/>
    <m/>
    <m/>
    <m/>
    <m/>
    <m/>
    <s v="Equipment - PG&amp;E"/>
    <s v="All types of equipment / facility failure"/>
    <s v="Fuse failure - all"/>
    <s v="Y"/>
    <s v="Overhead"/>
    <x v="0"/>
    <s v="Fuse"/>
    <s v="S&amp;C SMU-20 power fuse "/>
    <n v="101509564"/>
    <s v=" "/>
    <x v="0"/>
    <n v="40.367463299999997"/>
    <n v="-122.3896633"/>
    <s v="Shasta"/>
    <s v="COTTONWOOD 1101"/>
    <n v="12000"/>
    <m/>
    <x v="0"/>
    <s v="Cal Fire"/>
    <s v="Herbaceous"/>
    <s v="Grass Fuel Model"/>
    <m/>
    <m/>
    <m/>
    <m/>
    <m/>
    <m/>
    <s v="N"/>
    <s v="N"/>
    <m/>
    <m/>
    <s v="2021-09-28"/>
    <m/>
    <m/>
    <m/>
    <m/>
    <m/>
    <m/>
    <m/>
    <m/>
    <m/>
    <m/>
    <m/>
    <m/>
    <m/>
    <m/>
    <m/>
    <m/>
    <m/>
    <m/>
    <m/>
    <s v="  "/>
    <s v="NORTH VALLEY"/>
    <s v="REDDING 03"/>
    <s v="01:53"/>
    <n v="44466"/>
    <s v="1481077"/>
    <s v="T005405851"/>
    <n v="19685"/>
    <s v="SMITH LN"/>
    <s v="COTTONWOOD"/>
    <n v="40.367660000000001"/>
    <n v="-122.38949"/>
    <s v="V8TJMLT"/>
    <s v="LYTLE, JOHN"/>
    <n v="102931101"/>
    <s v="20210927 03:47"/>
    <n v="9002"/>
    <m/>
    <s v="PT63 power fuse melted causing veg fire appx 1/4acre. "/>
    <s v="Y"/>
    <m/>
    <m/>
    <s v="40.3674633,-122.3896633,131.200000,3D"/>
    <m/>
    <m/>
    <s v="N/S Evergreen @ C/O 6713, OPP 17437"/>
    <s v="FAE Jodan Kilbury 530-528-5160"/>
    <s v="SAP ID 101509564"/>
    <s v="N"/>
    <s v="Y"/>
    <m/>
    <s v="Clear"/>
    <m/>
    <s v="Private Land"/>
    <m/>
    <s v="Calm"/>
    <m/>
    <s v="Vegetation"/>
    <m/>
    <s v="3 meters - 0.25 Acres"/>
    <m/>
    <s v="Cal Fire"/>
    <s v="Evergreen incident, CAL FIRE RPT# 011835"/>
    <s v="Overhead"/>
    <m/>
    <s v="Y"/>
    <s v="Pictures"/>
    <s v="PG&amp;E Employee"/>
    <s v="John Lytle JMLt"/>
    <s v="OVERHEAD"/>
    <s v="FUSE"/>
    <s v="N"/>
    <s v="  "/>
    <s v="Unplanned"/>
    <s v="North Valley"/>
    <s v="Red Bluff"/>
    <s v="102931101, COTTONWOOD-1101"/>
    <s v="21-0122540"/>
    <s v="Unplanned"/>
    <s v="Clear;32-90 F"/>
    <s v="5"/>
    <s v="1950"/>
    <s v="NO"/>
    <s v="Line to Line"/>
    <s v="Sustained"/>
    <s v="No"/>
    <s v="6713"/>
    <s v="OH"/>
    <s v="Fuse"/>
    <s v="1481077"/>
    <s v="Fuse, Normal"/>
    <m/>
    <m/>
    <m/>
    <s v="NS/O EVERGREEN RD 600' W/O SMITH LN    SW/O COTTONWOOD"/>
    <s v="LYTLE/1785: 17437 EVEVGREEN RD COTTONWOOD"/>
    <m/>
    <m/>
    <m/>
    <m/>
    <m/>
    <m/>
    <m/>
    <m/>
    <m/>
    <m/>
    <m/>
    <m/>
    <m/>
    <m/>
    <m/>
    <m/>
    <m/>
    <m/>
    <m/>
    <m/>
    <m/>
    <m/>
    <m/>
    <m/>
  </r>
  <r>
    <n v="1598"/>
    <s v="TLAL"/>
    <s v="3 - QC Complete"/>
    <n v="44512"/>
    <n v="44617"/>
    <s v="[Duplicate of Index # 1622] End of crossarm burnt off and caused primary to float over yard. The cause of the ignition is likely related to tracking. The ensuing fire was limited to PG&amp;E assets. This information is preliminary."/>
    <s v="\\fxshare-nas05\quotashare-fs01\ESA\5 - Ignition Tracking\2021_Ignition_QC_Folders\20210927_1481929_21-0122986_nan_T005406804"/>
    <s v=" "/>
    <m/>
    <m/>
    <m/>
    <m/>
    <m/>
    <s v="Not In Scope"/>
    <m/>
    <m/>
    <m/>
    <m/>
    <m/>
    <m/>
    <m/>
    <m/>
    <m/>
    <m/>
    <m/>
    <m/>
    <m/>
    <m/>
    <m/>
    <m/>
    <m/>
    <m/>
    <m/>
    <m/>
    <m/>
    <m/>
    <m/>
    <m/>
    <m/>
    <m/>
    <m/>
    <m/>
    <m/>
    <m/>
    <m/>
    <m/>
    <m/>
    <m/>
    <m/>
    <m/>
    <m/>
    <m/>
    <m/>
    <m/>
    <m/>
    <m/>
    <m/>
    <m/>
    <m/>
    <m/>
    <s v=" "/>
    <x v="89"/>
    <s v="19:53:00"/>
    <n v="44466"/>
    <s v="19:53:00"/>
    <s v="FAS"/>
    <s v="N"/>
    <s v="Y"/>
    <n v="1481929"/>
    <s v="21-0122986"/>
    <m/>
    <s v="T005406804"/>
    <n v="122108218"/>
    <m/>
    <m/>
    <m/>
    <s v=" "/>
    <x v="0"/>
    <x v="1"/>
    <s v="N"/>
    <s v="N"/>
    <s v="N"/>
    <s v="[Duplicate of Index # 1622] "/>
    <s v="PG&amp;E"/>
    <s v="Other"/>
    <s v="Crossarm"/>
    <s v="D"/>
    <m/>
    <s v="Structure-PG&amp;E only"/>
    <m/>
    <m/>
    <m/>
    <m/>
    <m/>
    <s v="Duplicate"/>
    <s v="Contamination"/>
    <s v="Tracking"/>
    <m/>
    <s v="Overhead"/>
    <x v="0"/>
    <s v="Crossarm"/>
    <m/>
    <n v="101342219"/>
    <s v=" "/>
    <x v="0"/>
    <n v="37.734327965299997"/>
    <n v="-122.192496436"/>
    <s v="Alameda"/>
    <s v="EDES 1105"/>
    <n v="12000"/>
    <s v="EDES 1105CB"/>
    <x v="0"/>
    <s v="Unknown"/>
    <s v="Urban"/>
    <m/>
    <m/>
    <s v="N"/>
    <m/>
    <m/>
    <m/>
    <m/>
    <s v="N"/>
    <s v="N"/>
    <m/>
    <m/>
    <s v="2021-09-28"/>
    <m/>
    <m/>
    <m/>
    <m/>
    <m/>
    <m/>
    <m/>
    <m/>
    <m/>
    <m/>
    <m/>
    <m/>
    <m/>
    <m/>
    <m/>
    <m/>
    <m/>
    <m/>
    <m/>
    <s v=" "/>
    <m/>
    <s v="OAKPORT"/>
    <s v="19:53"/>
    <s v="2021/09/27 00:00:00"/>
    <s v="1481929"/>
    <s v="T005406804"/>
    <n v="253"/>
    <s v="FITZPATRICK RD"/>
    <m/>
    <n v="37.734969999999997"/>
    <n v="-122.19450000000001"/>
    <s v="E1TRMJ2"/>
    <m/>
    <n v="13681105"/>
    <s v="2021/09/27 22:24:41"/>
    <n v="9110"/>
    <m/>
    <s v="A:OK;X:CORAL;R:GATE UNLOCKEDPROVIDED OUTAGE INFO, PWR-I"/>
    <s v="N"/>
    <m/>
    <m/>
    <m/>
    <m/>
    <m/>
    <m/>
    <m/>
    <n v="110143318"/>
    <m/>
    <m/>
    <s v="Y"/>
    <m/>
    <m/>
    <m/>
    <m/>
    <m/>
    <m/>
    <m/>
    <s v="SECONDARY XARM WITH UAB BURNED AND NEEDS REPLACEMENT. POLE BURNED HALF WAY THROU"/>
    <m/>
    <m/>
    <m/>
    <m/>
    <s v="Overhead"/>
    <m/>
    <m/>
    <m/>
    <m/>
    <m/>
    <s v="FIRE, POLE"/>
    <s v="CROSSARM, WOOD"/>
    <m/>
    <s v=" "/>
    <s v="Unplanned"/>
    <s v="East Bay"/>
    <s v="Central"/>
    <s v="013681105, EDES-1105"/>
    <s v="21-0122986"/>
    <s v="Unplanned"/>
    <s v="Clear;32-90 F"/>
    <s v="57"/>
    <m/>
    <s v="YES"/>
    <s v="Force Out"/>
    <s v="Sustained"/>
    <s v="No"/>
    <s v="6857"/>
    <s v="OH"/>
    <s v="Fuse"/>
    <s v="1481929"/>
    <s v="Crossarm, Wood, Burned/flashed"/>
    <m/>
    <m/>
    <m/>
    <s v="9231 EMPIRE RD"/>
    <s v="JENSON, RYAN 510-368-6998: 252, 264 MAKIN RD"/>
    <m/>
    <s v="2 LOCATION ON LD SIDE OF 6857"/>
    <m/>
    <m/>
    <m/>
    <m/>
    <m/>
    <m/>
    <m/>
    <m/>
    <m/>
    <m/>
    <m/>
    <m/>
    <m/>
    <m/>
    <m/>
    <m/>
    <m/>
    <m/>
    <m/>
    <m/>
    <m/>
    <m/>
  </r>
  <r>
    <n v="1603"/>
    <s v="MXX7"/>
    <s v="3 - QC Complete"/>
    <n v="44465"/>
    <n v="44617"/>
    <s v="Other fire, not attributable to PG&amp;E assets. PG&amp;E assets were affected. This information is preliminary."/>
    <s v="\\fxshare-nas05\quotashare-fs01\ESA\5 - Ignition Tracking\2021_Ignition_QC_Folders\20210926_nan_nan_nan_T005405669"/>
    <s v=" "/>
    <m/>
    <m/>
    <m/>
    <m/>
    <m/>
    <s v="Not In Scope"/>
    <m/>
    <m/>
    <m/>
    <m/>
    <m/>
    <m/>
    <m/>
    <m/>
    <m/>
    <m/>
    <m/>
    <m/>
    <m/>
    <m/>
    <m/>
    <m/>
    <m/>
    <m/>
    <m/>
    <m/>
    <m/>
    <m/>
    <m/>
    <m/>
    <m/>
    <m/>
    <m/>
    <m/>
    <m/>
    <m/>
    <m/>
    <m/>
    <m/>
    <m/>
    <m/>
    <m/>
    <m/>
    <m/>
    <m/>
    <m/>
    <m/>
    <m/>
    <m/>
    <m/>
    <m/>
    <m/>
    <s v=" "/>
    <x v="90"/>
    <s v="12:58:00"/>
    <m/>
    <m/>
    <s v="FAS"/>
    <s v="N"/>
    <s v="N"/>
    <m/>
    <m/>
    <m/>
    <s v="T005405669"/>
    <m/>
    <m/>
    <m/>
    <m/>
    <s v=" "/>
    <x v="0"/>
    <x v="1"/>
    <s v="N"/>
    <s v="N"/>
    <s v="N"/>
    <s v="Other fire, not attributable to PG&amp;E assets. PG&amp;E assets were affected. This information is preliminary."/>
    <s v="Not PG&amp;E"/>
    <s v="Vegetation"/>
    <m/>
    <m/>
    <m/>
    <s v="0.26-9.99"/>
    <n v="3.7"/>
    <m/>
    <m/>
    <m/>
    <m/>
    <s v="Other Fire: Non-PG&amp;E related"/>
    <m/>
    <m/>
    <m/>
    <s v="Overhead"/>
    <x v="1"/>
    <m/>
    <m/>
    <m/>
    <s v=" "/>
    <x v="1"/>
    <n v="40.532463300000003"/>
    <n v="-122.2246117"/>
    <s v="Shasta"/>
    <s v="DESCHUTES 1104"/>
    <n v="12000"/>
    <m/>
    <x v="1"/>
    <s v="Cal Fire"/>
    <s v="Herbaceous"/>
    <m/>
    <m/>
    <m/>
    <m/>
    <m/>
    <m/>
    <m/>
    <s v="N"/>
    <s v="N"/>
    <m/>
    <m/>
    <s v="2021-09-28"/>
    <m/>
    <m/>
    <m/>
    <m/>
    <m/>
    <m/>
    <m/>
    <m/>
    <m/>
    <m/>
    <m/>
    <m/>
    <m/>
    <m/>
    <m/>
    <m/>
    <m/>
    <m/>
    <m/>
    <s v="  "/>
    <s v="NORTH VALLEY"/>
    <s v="REDDING 01"/>
    <s v="12:58"/>
    <n v="44465"/>
    <m/>
    <s v="T005405669"/>
    <s v="UNKNOWN"/>
    <s v="SILVER BRIDGE"/>
    <s v="PALO CEDRO"/>
    <s v="00:00:00"/>
    <m/>
    <s v="V8TSLAB"/>
    <s v="ANDRADE, SHAWN"/>
    <m/>
    <s v="20210926 13:40"/>
    <n v="9320"/>
    <m/>
    <s v="non outage, veg fire, called to check transf pole &amp; conductor hit by fire retarent, transf pole ok, conductor hit, 1p de arm winged, have been from fr drop, will create ec to install xarm and reframe 1p straightline arms while grass is burnt and be easy and no fire hazard to get bucket truck in to poles, COULDNT FIND ANY ISSUES OTHER THAN 1 PHASE OUT OF SAG, CHK VOLTS GOOD, EC TO REPLACE POLE UPDATED WITH 1 MO DUE SATE"/>
    <s v="Y"/>
    <m/>
    <m/>
    <s v="40.5324633,-122.2246117,147.500000,3D"/>
    <m/>
    <m/>
    <s v="grass"/>
    <s v="J.T. ZULLIGER"/>
    <m/>
    <s v="N"/>
    <s v="Y"/>
    <m/>
    <s v="Clear"/>
    <m/>
    <s v="Private Land"/>
    <m/>
    <s v="Calm"/>
    <m/>
    <s v="Unknown"/>
    <m/>
    <s v="0.25 - 10 Acres"/>
    <n v="3.7"/>
    <s v="Cal Fire"/>
    <m/>
    <s v="Overhead"/>
    <m/>
    <s v="N"/>
    <m/>
    <m/>
    <m/>
    <m/>
    <m/>
    <s v="N"/>
    <s v="  "/>
    <m/>
    <m/>
    <m/>
    <m/>
    <m/>
    <m/>
    <m/>
    <m/>
    <m/>
    <m/>
    <m/>
    <m/>
    <m/>
    <m/>
    <m/>
    <m/>
    <m/>
    <m/>
    <m/>
    <m/>
    <m/>
    <m/>
    <m/>
    <m/>
    <m/>
    <m/>
    <m/>
    <m/>
    <m/>
    <m/>
    <m/>
    <m/>
    <m/>
    <m/>
    <m/>
    <m/>
    <m/>
    <m/>
    <m/>
    <m/>
    <m/>
    <m/>
    <m/>
    <m/>
    <m/>
    <m/>
    <m/>
  </r>
  <r>
    <n v="1644"/>
    <s v="MXX7"/>
    <s v="3 - QC Complete"/>
    <n v="44565"/>
    <n v="44617"/>
    <s v="A burnt fault tamer fuse door at the base of a distribution pole was found. The ensuing fire appears to have been limited to the fault tamer. This information is preliminary. On 10/5/2021 AGFC cleared PIIR columns due to this incident not meeting PIIR criteria."/>
    <s v="\\fxshare-nas05\quotashare-fs01\ESA\5 - Ignition Tracking\2021_Ignition_QC_Folders\20210925_1480042_21-0122287_nan_T005403020"/>
    <s v=" "/>
    <s v="Y"/>
    <s v="MXX7"/>
    <s v="Changed Outage Time to match Outage Start in FAS. Changed Circuit Protection Zone to reflect the recloser listed in EDGIS."/>
    <n v="44565"/>
    <s v="Exponent - TBD"/>
    <s v="In Progress"/>
    <m/>
    <m/>
    <m/>
    <s v="Physical Inspection Complete"/>
    <n v="42682"/>
    <s v="B/L Burnt"/>
    <s v="Fault Tamer"/>
    <m/>
    <m/>
    <m/>
    <m/>
    <m/>
    <m/>
    <m/>
    <m/>
    <m/>
    <m/>
    <m/>
    <m/>
    <m/>
    <m/>
    <m/>
    <m/>
    <m/>
    <m/>
    <s v="Y"/>
    <s v="MWQ1"/>
    <s v="N"/>
    <n v="44564"/>
    <m/>
    <m/>
    <m/>
    <m/>
    <m/>
    <m/>
    <m/>
    <m/>
    <m/>
    <m/>
    <m/>
    <m/>
    <m/>
    <m/>
    <m/>
    <m/>
    <m/>
    <s v=" "/>
    <x v="91"/>
    <s v="06:00:00"/>
    <n v="44464"/>
    <s v="05:49:00"/>
    <s v="FAS"/>
    <s v="Y"/>
    <s v="N"/>
    <n v="1480042"/>
    <s v="21-0122287"/>
    <m/>
    <s v="T005403020"/>
    <n v="122135229"/>
    <m/>
    <m/>
    <s v="PG&amp;E_1644_Ignition_20210925_4.PNG"/>
    <s v=" "/>
    <x v="0"/>
    <x v="0"/>
    <s v="N"/>
    <s v="N"/>
    <s v="N"/>
    <s v="On September 25th, 2021 at 600 hours, a PG&amp;E Troubleman was dispatched to the BOLINAS 1101 12KV Distribution Circuit on Sonoma Patio in Marin County in response to a fire. Initial analysis indicates a fault tamer caused the ignition. A burnt fault tamer fuse door at the base of a distribution pole was found (SAP # 102257878). The cutout was also broken/damaged. The ensuing fire appears to be limited to the fault tamer and it is unknown who suppressed it. PG&amp;E crew replaced the cutout on September 28th, 2021. This information is preliminary."/>
    <s v="PG&amp;E"/>
    <s v="Other"/>
    <s v="Fault Tamer"/>
    <s v="D"/>
    <s v="D"/>
    <s v="Structure-PG&amp;E only"/>
    <m/>
    <m/>
    <m/>
    <m/>
    <m/>
    <s v="Equipment - PG&amp;E"/>
    <s v="All types of equipment / facility failure"/>
    <s v="Fault Tamer Failure"/>
    <s v="Y"/>
    <s v="Overhead"/>
    <x v="0"/>
    <s v="Fault Tamer"/>
    <s v="Cutout"/>
    <n v="102257878"/>
    <s v=" "/>
    <x v="0"/>
    <n v="37.903497000000002"/>
    <n v="-122.65201999999999"/>
    <s v="Marin"/>
    <s v="BOLINAS 1101"/>
    <n v="12000"/>
    <s v="BOLINAS 1101528"/>
    <x v="1"/>
    <s v="Unknown"/>
    <s v="Barren/Other"/>
    <m/>
    <m/>
    <s v="N"/>
    <m/>
    <m/>
    <m/>
    <m/>
    <s v="N"/>
    <s v="N"/>
    <m/>
    <m/>
    <s v="2021-10-01"/>
    <m/>
    <m/>
    <m/>
    <m/>
    <m/>
    <m/>
    <m/>
    <m/>
    <m/>
    <m/>
    <m/>
    <m/>
    <m/>
    <m/>
    <m/>
    <m/>
    <m/>
    <m/>
    <m/>
    <s v="  "/>
    <s v="HUMBOLDT"/>
    <m/>
    <s v="06:00"/>
    <n v="44464"/>
    <n v="1480042"/>
    <s v="T005403020"/>
    <m/>
    <m/>
    <m/>
    <m/>
    <m/>
    <s v="N2TKXAW"/>
    <m/>
    <n v="42261101"/>
    <s v="2021/09/25 08:03:25"/>
    <n v="9002"/>
    <n v="1"/>
    <s v="SMART MTR AUTO-GENERATED TAG"/>
    <s v="N"/>
    <m/>
    <m/>
    <m/>
    <m/>
    <m/>
    <m/>
    <m/>
    <m/>
    <m/>
    <m/>
    <s v="Y"/>
    <m/>
    <m/>
    <m/>
    <m/>
    <m/>
    <m/>
    <m/>
    <m/>
    <m/>
    <m/>
    <m/>
    <m/>
    <m/>
    <m/>
    <m/>
    <m/>
    <m/>
    <m/>
    <s v="OVERHEAD"/>
    <s v="FUSE"/>
    <m/>
    <s v="  "/>
    <s v="Unplanned"/>
    <s v="North Bay"/>
    <s v="North Bay"/>
    <s v="042261101, BOLINAS-1101"/>
    <s v="21-0122287"/>
    <s v="Unplanned"/>
    <s v="Clear;32-90 F"/>
    <s v="6"/>
    <s v="792"/>
    <s v="NO"/>
    <s v="Line to Ground"/>
    <s v="Sustained"/>
    <s v="No"/>
    <s v="MTR#1007969416"/>
    <s v="OH"/>
    <s v="Transformer"/>
    <s v="1480042"/>
    <m/>
    <m/>
    <m/>
    <m/>
    <s v="10 SONOMA PATIO,STINSON BEACH"/>
    <m/>
    <m/>
    <m/>
    <m/>
    <m/>
    <m/>
    <m/>
    <m/>
    <m/>
    <m/>
    <m/>
    <m/>
    <m/>
    <m/>
    <m/>
    <m/>
    <m/>
    <m/>
    <m/>
    <m/>
    <m/>
    <m/>
    <m/>
    <m/>
    <m/>
  </r>
  <r>
    <n v="1666"/>
    <s v="DLY6"/>
    <s v="3 - QC Complete"/>
    <n v="44538"/>
    <n v="44617"/>
    <s v="Structure fire, not attributable to PG&amp;E. Meter burnt and replaced. This information is preliminary."/>
    <s v="\\fxshare-nas05\quotashare-fs01\ESA\5 - Ignition Tracking\2021_Ignition_QC_Folders\20210925_nan_nan_nan_9103164097"/>
    <s v=" "/>
    <s v="N"/>
    <m/>
    <m/>
    <m/>
    <m/>
    <s v="Not In Scope"/>
    <m/>
    <m/>
    <m/>
    <m/>
    <m/>
    <m/>
    <m/>
    <m/>
    <m/>
    <m/>
    <m/>
    <m/>
    <m/>
    <m/>
    <m/>
    <m/>
    <m/>
    <m/>
    <m/>
    <m/>
    <m/>
    <m/>
    <m/>
    <m/>
    <m/>
    <m/>
    <m/>
    <m/>
    <m/>
    <m/>
    <m/>
    <m/>
    <s v="N"/>
    <m/>
    <m/>
    <m/>
    <m/>
    <m/>
    <m/>
    <s v="N"/>
    <m/>
    <m/>
    <m/>
    <m/>
    <m/>
    <m/>
    <s v=" "/>
    <x v="91"/>
    <s v="10:11:00"/>
    <m/>
    <m/>
    <s v="FAS"/>
    <s v="Y"/>
    <s v="N"/>
    <m/>
    <m/>
    <m/>
    <n v="9103164097"/>
    <m/>
    <m/>
    <m/>
    <m/>
    <s v=" "/>
    <x v="0"/>
    <x v="1"/>
    <s v="N"/>
    <s v="N"/>
    <s v="N"/>
    <s v="Structure fire, not attributable to PG&amp;E. Tech went out and found meter was not registering, found it was burnt.  Meter replaced 9/28/2021 by meter tech"/>
    <s v="Not PG&amp;E"/>
    <s v="Building"/>
    <m/>
    <m/>
    <m/>
    <s v="Structure-only"/>
    <s v="FOUND METER# 100571444 WITH BLANK DISPLAY - FLASHED/BURNED METER - REPLACED -"/>
    <m/>
    <m/>
    <m/>
    <m/>
    <s v="Other Fire: Non-PG&amp;E related"/>
    <m/>
    <m/>
    <m/>
    <s v="Overhead"/>
    <x v="1"/>
    <m/>
    <m/>
    <m/>
    <s v=" "/>
    <x v="0"/>
    <n v="38.481043999999997"/>
    <n v="-120.84759"/>
    <s v="Amador"/>
    <s v="OLETA 1101"/>
    <n v="12000"/>
    <m/>
    <x v="0"/>
    <s v="Unknown"/>
    <s v="Urban"/>
    <m/>
    <m/>
    <s v="N"/>
    <m/>
    <m/>
    <m/>
    <m/>
    <s v="N"/>
    <s v="N"/>
    <m/>
    <m/>
    <s v="2021-10-01"/>
    <m/>
    <m/>
    <m/>
    <m/>
    <m/>
    <m/>
    <m/>
    <m/>
    <m/>
    <m/>
    <m/>
    <m/>
    <m/>
    <m/>
    <m/>
    <m/>
    <m/>
    <m/>
    <m/>
    <s v="  "/>
    <s v="FRESNO"/>
    <s v="JACKSON 01"/>
    <m/>
    <n v="44489"/>
    <m/>
    <s v="9103164097"/>
    <s v="9402"/>
    <s v="MAIN ST"/>
    <s v="PLYMOUTH"/>
    <n v="38.481044004629631"/>
    <n v="-120.84759"/>
    <s v="NXWA"/>
    <s v="WUKASINOVICH, NICHOLAS "/>
    <n v="163541101"/>
    <m/>
    <n v="2002"/>
    <n v="3"/>
    <s v="Field Remarks: FOUND METER# 100571444 WITH BLANK DISPLAY - FLASHED/BURNED METER - REPLACED - NEW METER# 1011036766 - METER ON BACK OF BUILDING - BYPASSES HERE - 9/28/2021 -- NXWA; Dispatcher Remarks: nan; Office Remarks: 30 Day-SMOC LOSS COMM- B1- Investigate NCTM meter. {r.2315289}   [!FW.ID=9027977!]"/>
    <m/>
    <m/>
    <m/>
    <m/>
    <m/>
    <m/>
    <m/>
    <m/>
    <m/>
    <m/>
    <m/>
    <m/>
    <m/>
    <m/>
    <m/>
    <m/>
    <m/>
    <m/>
    <m/>
    <m/>
    <m/>
    <m/>
    <m/>
    <m/>
    <m/>
    <m/>
    <m/>
    <m/>
    <m/>
    <m/>
    <m/>
    <m/>
    <m/>
    <s v="  "/>
    <m/>
    <m/>
    <m/>
    <m/>
    <m/>
    <m/>
    <m/>
    <m/>
    <m/>
    <m/>
    <m/>
    <m/>
    <m/>
    <m/>
    <m/>
    <m/>
    <m/>
    <m/>
    <m/>
    <m/>
    <m/>
    <m/>
    <m/>
    <m/>
    <m/>
    <m/>
    <m/>
    <m/>
    <m/>
    <m/>
    <m/>
    <m/>
    <m/>
    <m/>
    <m/>
    <m/>
    <m/>
    <m/>
    <m/>
    <m/>
    <m/>
    <m/>
    <m/>
    <m/>
    <m/>
    <m/>
    <m/>
  </r>
  <r>
    <n v="1645"/>
    <s v="DLY6"/>
    <s v="3 - QC Complete"/>
    <n v="44581"/>
    <n v="44617"/>
    <s v="Initial EIR: EI210925A - Daly City - Property Damage - Summary: On Saturday September 25, 2021 at 0615 hours, the Daly City Substation sustained an outage affecting 34,059 customers. The outage was caused by a failed 12kV Circuit Breaker. This incident resulted in property damage exceeding $50,000 to PG&amp;E equipment. This incident is being reported to the CUPC under the property damage criterion. This information is preliminary. "/>
    <s v="\\fxshare-nas05\quotashare-fs01\ESA\5 - Ignition Tracking\2021_Ignition_QC_Folders\20210925_1480148_21-0122277_nan_T005403039"/>
    <s v=" "/>
    <s v="Y"/>
    <s v="DLY6"/>
    <s v="UPDATED OUTAGE TIME, FO ID "/>
    <n v="44581"/>
    <m/>
    <s v="Not In Scope"/>
    <m/>
    <m/>
    <m/>
    <m/>
    <m/>
    <m/>
    <m/>
    <m/>
    <m/>
    <m/>
    <m/>
    <m/>
    <m/>
    <m/>
    <m/>
    <m/>
    <m/>
    <m/>
    <m/>
    <m/>
    <m/>
    <m/>
    <m/>
    <m/>
    <m/>
    <m/>
    <m/>
    <m/>
    <m/>
    <m/>
    <m/>
    <m/>
    <s v="N"/>
    <m/>
    <m/>
    <m/>
    <m/>
    <m/>
    <m/>
    <s v="N"/>
    <m/>
    <m/>
    <m/>
    <m/>
    <m/>
    <m/>
    <s v=" "/>
    <x v="91"/>
    <s v="06:37:00"/>
    <n v="44464"/>
    <s v="06:15:00"/>
    <s v="FAS"/>
    <s v="Y"/>
    <s v="N"/>
    <n v="1480148"/>
    <s v="21-0122277"/>
    <s v="T21-016735"/>
    <s v="T005403039, T005403038, T005403093"/>
    <n v="122109037"/>
    <m/>
    <s v="EI210925A"/>
    <m/>
    <s v=" "/>
    <x v="0"/>
    <x v="0"/>
    <s v="N"/>
    <s v="N"/>
    <s v="N"/>
    <s v="On September 25, 2021 at 06:27 hours, PG&amp;E became aware that the Daly City Substation, a 115kV Substation had signaled alarms for a customer outage. On September 25, 2021 at 06:51 hours, a PG&amp;E Troubleman arrived to the Daly City Substation on East Market Street near Orange Street in Daly City in response a customer call of seeing an explosion. Initial analysis indicates equipment failure caused the ignition.  Upon investigating the scene, the Troubleman located a broken tie-breaker within the substation that had failed.  The substation crew was onsite and isolated the tie-breaker and returned the station to service on September 25, 2021.  This event lead to an area outage affecting 34,059 customers.  The ensuing fire was contained to the in equipment within the substation and it is unknown who suppressed the ignition.  This incident was reported to the CPUC on September 27, 2021 under the property damage criterion. The information is preliminary, further investigation being performed by Electric Incident Investigations. Reference EI210925A."/>
    <s v="PG&amp;E"/>
    <s v="Other"/>
    <s v="Circuit Breaker"/>
    <s v="S"/>
    <s v="S"/>
    <s v="Structure-PG&amp;E only"/>
    <s v="circuit breaker in sub failed"/>
    <m/>
    <m/>
    <m/>
    <m/>
    <s v="Equipment - PG&amp;E"/>
    <s v="All types of equipment / facility failure"/>
    <s v="Circuit Breaker"/>
    <s v="N"/>
    <s v="Overhead"/>
    <x v="5"/>
    <s v="Circuit Breaker"/>
    <s v="Circuit Breaker"/>
    <m/>
    <s v=" "/>
    <x v="0"/>
    <n v="37.691768000000003"/>
    <n v="-122.455772"/>
    <s v="San Mateo"/>
    <s v="DALY CITY SUB"/>
    <n v="115000"/>
    <m/>
    <x v="0"/>
    <s v="Unknown"/>
    <s v="Urban"/>
    <s v="Fire-resistive fuel bed"/>
    <s v="Grave, asphalt"/>
    <s v="N"/>
    <m/>
    <m/>
    <m/>
    <m/>
    <s v="N"/>
    <s v="N"/>
    <m/>
    <m/>
    <s v="2021-10-01"/>
    <m/>
    <m/>
    <m/>
    <m/>
    <m/>
    <m/>
    <m/>
    <m/>
    <m/>
    <m/>
    <m/>
    <m/>
    <m/>
    <m/>
    <m/>
    <m/>
    <m/>
    <m/>
    <m/>
    <s v="  "/>
    <s v="SAN FRANCISCO"/>
    <m/>
    <s v="06:37"/>
    <n v="44464"/>
    <s v="1480148"/>
    <s v="T005403039"/>
    <m/>
    <m/>
    <m/>
    <m/>
    <m/>
    <s v="Q2TRBR9"/>
    <m/>
    <n v="2264"/>
    <s v="2021/09/25 08:33:10"/>
    <n v="9002"/>
    <n v="1"/>
    <s v="SMART MTR AUTO-GENERATED TAGWIRE DOWN ON EVERGREEN/MISSON"/>
    <s v="N"/>
    <m/>
    <m/>
    <m/>
    <m/>
    <m/>
    <m/>
    <m/>
    <m/>
    <m/>
    <m/>
    <s v="Y"/>
    <m/>
    <m/>
    <m/>
    <m/>
    <m/>
    <m/>
    <m/>
    <m/>
    <m/>
    <m/>
    <m/>
    <m/>
    <m/>
    <m/>
    <m/>
    <m/>
    <m/>
    <m/>
    <s v="SUBSTATION"/>
    <s v="OTHER"/>
    <m/>
    <s v="  "/>
    <s v="Unplanned"/>
    <s v="Peninsula"/>
    <s v="Colma"/>
    <s v="02264, DALY CITY SUB"/>
    <s v="21-0122277"/>
    <s v="Unplanned"/>
    <s v="Clear;32-90 F"/>
    <s v="24667"/>
    <s v="4023680"/>
    <s v="NO"/>
    <s v="Three Phase Fault"/>
    <s v="Sustained"/>
    <s v="No"/>
    <s v="162"/>
    <s v="OH"/>
    <s v="Circuit Breaker"/>
    <s v="1480148"/>
    <s v="Circuit Breaker, Failed/Faulted"/>
    <s v="PHASE. TIMED A,B,C"/>
    <m/>
    <m/>
    <s v="DALY CITY SUB"/>
    <s v="DALY CITY SUB"/>
    <s v="SW 3428BP CLOSE|CB 182 OPEN|SW 5842 OPEN|FUS 11907 OPEN|SW 6836BP CLOSE|CB 1150/12 CLOSE|LR 971616 CLOSE|SW 11899 CLOSE|SW 5840 CLOSE|SW 9931 OPEN|CB BK 1/12 OPEN|CB 1200/2 OPEN"/>
    <s v="ELECTRICIAN MCCONNELL RPTS 1200/2 CB EXPLODED DURING ROUTINE SWITCHING ON LOG 21-13401// TOOK OUT TRANMISSION CB'S, BK1 &amp; BK2 @ DC SUB"/>
    <m/>
    <m/>
    <m/>
    <m/>
    <m/>
    <m/>
    <m/>
    <m/>
    <m/>
    <m/>
    <m/>
    <m/>
    <m/>
    <m/>
    <m/>
    <m/>
    <m/>
    <m/>
    <m/>
    <m/>
    <m/>
    <m/>
  </r>
  <r>
    <n v="1602"/>
    <s v="KRJ7"/>
    <s v="3 - QC Complete"/>
    <n v="44475"/>
    <n v="44617"/>
    <s v="Open secondary burned open at connection. Fire size is unknown. This information is preliminary.  Ahh7 note: Call T-man Anthony (ALMK) on 9/29/2021, 2pm approx) &amp; left VM introducing myself &amp; asking for a call back about incident #1602. Sent text message to ALMK on 9/30, 10:48am introducing myself and asking about incident on 9/25.).  Still waiting for response as of 9/30, 12:05pm.  "/>
    <s v="\\fxshare-nas05\quotashare-fs01\ESA\5 - Ignition Tracking\2021_Ignition_QC_Folders\20210925_1480376_nan_nan_T005403296"/>
    <s v=" "/>
    <m/>
    <m/>
    <m/>
    <m/>
    <m/>
    <s v="Not In Scope"/>
    <m/>
    <m/>
    <m/>
    <m/>
    <m/>
    <m/>
    <m/>
    <m/>
    <m/>
    <m/>
    <m/>
    <m/>
    <m/>
    <m/>
    <m/>
    <m/>
    <m/>
    <m/>
    <m/>
    <m/>
    <m/>
    <m/>
    <m/>
    <m/>
    <m/>
    <m/>
    <m/>
    <m/>
    <m/>
    <m/>
    <m/>
    <m/>
    <m/>
    <m/>
    <m/>
    <m/>
    <m/>
    <m/>
    <m/>
    <s v="Y"/>
    <s v="9/29/2021, 9/30/2021, 10/1/2021"/>
    <n v="44474"/>
    <s v="ALMK"/>
    <s v="510-385-5887"/>
    <s v="9/29/2021 - Left VM for Anthony to call me back.  (I would like to confirm whether an ignition actually happened here.)  9/30/2021 - Sent text message to Anthony.  10/1/2021 - Left VM for Anthony.  KRJ7- confirmed with tman- no fire"/>
    <m/>
    <s v=" "/>
    <x v="91"/>
    <s v="10:14:00"/>
    <m/>
    <m/>
    <s v="FAS"/>
    <s v="N"/>
    <s v="N"/>
    <n v="1480376"/>
    <m/>
    <m/>
    <s v="T005403296"/>
    <m/>
    <m/>
    <m/>
    <m/>
    <s v=" "/>
    <x v="0"/>
    <x v="1"/>
    <s v="N"/>
    <s v="N"/>
    <s v="N"/>
    <s v="No fire occurred. Secondary connector failed, no ignition as result."/>
    <s v="Not PG&amp;E"/>
    <s v="Vegetation"/>
    <m/>
    <s v="D"/>
    <m/>
    <s v="No Fire"/>
    <m/>
    <m/>
    <m/>
    <m/>
    <m/>
    <s v="No Fire"/>
    <m/>
    <m/>
    <m/>
    <s v="Overhead"/>
    <x v="2"/>
    <s v="Conductor - Open Wire Secondary"/>
    <m/>
    <m/>
    <s v=" "/>
    <x v="0"/>
    <n v="37.955730000000003"/>
    <n v="-122.34662"/>
    <s v="Contra Costa"/>
    <s v="BROOKSIDE 0401"/>
    <n v="4000"/>
    <s v="BROOKSIDE 0401BR274"/>
    <x v="0"/>
    <s v="Unknown"/>
    <s v="Urban"/>
    <m/>
    <m/>
    <s v="N"/>
    <m/>
    <m/>
    <m/>
    <m/>
    <s v="N"/>
    <s v="N"/>
    <m/>
    <m/>
    <s v="2021-09-28"/>
    <m/>
    <m/>
    <m/>
    <m/>
    <m/>
    <m/>
    <m/>
    <m/>
    <m/>
    <m/>
    <m/>
    <m/>
    <m/>
    <m/>
    <m/>
    <m/>
    <m/>
    <m/>
    <m/>
    <s v=" "/>
    <s v="EAST BAY"/>
    <s v="RICHMOND 03"/>
    <m/>
    <s v="20210925 10:14"/>
    <n v="1480376"/>
    <s v="T005403296"/>
    <s v="2320"/>
    <s v="BUSH AVE"/>
    <s v="RICHMOND"/>
    <n v="37.955730000000003"/>
    <n v="-122.34662"/>
    <s v="ALMK"/>
    <s v="MILES, ANTHONY"/>
    <n v="13210401"/>
    <m/>
    <n v="9320"/>
    <n v="1"/>
    <s v="Field Remarks: FOUND OPEN SECONDARY BURNED OPEN AT CONNECTION NEED CREWS TO REPAIR ; Dispatcher Remarks: nan; Office Remarks: ~LAT:LONG 37.95573:-122.34662~ "/>
    <m/>
    <m/>
    <m/>
    <m/>
    <m/>
    <m/>
    <m/>
    <m/>
    <m/>
    <m/>
    <m/>
    <m/>
    <m/>
    <m/>
    <m/>
    <m/>
    <m/>
    <m/>
    <m/>
    <m/>
    <m/>
    <m/>
    <m/>
    <m/>
    <m/>
    <m/>
    <m/>
    <m/>
    <m/>
    <m/>
    <m/>
    <m/>
    <m/>
    <s v=" "/>
    <m/>
    <m/>
    <m/>
    <m/>
    <m/>
    <m/>
    <m/>
    <m/>
    <m/>
    <m/>
    <m/>
    <m/>
    <m/>
    <m/>
    <m/>
    <m/>
    <m/>
    <m/>
    <m/>
    <m/>
    <m/>
    <m/>
    <m/>
    <m/>
    <m/>
    <m/>
    <m/>
    <m/>
    <m/>
    <m/>
    <m/>
    <m/>
    <m/>
    <m/>
    <m/>
    <m/>
    <m/>
    <m/>
    <m/>
    <m/>
    <m/>
    <m/>
    <m/>
    <m/>
    <m/>
    <m/>
    <m/>
  </r>
  <r>
    <n v="1601"/>
    <s v="FJGE"/>
    <s v="3 - QC Complete"/>
    <n v="44519"/>
    <n v="44617"/>
    <s v="Car pole resulted in pole fire and small vegetation fire. The ensuing fire was less than 1 meter in size. This information is preliminary."/>
    <s v="\\fxshare-nas05\quotashare-fs01\ESA\5 - Ignition Tracking\2021_Ignition_QC_Folders\20210925_1480667_21-0122403_nan_T005405432"/>
    <s v=" "/>
    <s v="Y"/>
    <s v="FJGE"/>
    <s v="FNL updated per ILIS, updated SAP equipment #.  SAP equipment # on notification does not exist.  Updated SAP euipment # established from lat/long, address of incident , and ariel map, fire lat/long updated"/>
    <n v="44515"/>
    <m/>
    <s v="Not In Scope"/>
    <m/>
    <m/>
    <m/>
    <m/>
    <m/>
    <m/>
    <m/>
    <m/>
    <m/>
    <m/>
    <m/>
    <m/>
    <m/>
    <m/>
    <m/>
    <m/>
    <m/>
    <m/>
    <m/>
    <m/>
    <m/>
    <m/>
    <m/>
    <m/>
    <m/>
    <m/>
    <m/>
    <m/>
    <m/>
    <m/>
    <m/>
    <m/>
    <s v="N"/>
    <m/>
    <m/>
    <m/>
    <m/>
    <m/>
    <m/>
    <s v="N"/>
    <m/>
    <m/>
    <m/>
    <m/>
    <m/>
    <m/>
    <s v=" "/>
    <x v="91"/>
    <s v="18:48:00"/>
    <n v="44464"/>
    <s v="18:44:00"/>
    <s v="ILIS/OIS"/>
    <s v="N"/>
    <s v="N"/>
    <n v="1480667"/>
    <s v="21-0122403"/>
    <m/>
    <s v="T005405432, T005405433, T005405434, T005405435"/>
    <n v="122101421"/>
    <m/>
    <m/>
    <m/>
    <s v=" "/>
    <x v="0"/>
    <x v="0"/>
    <s v="Y"/>
    <s v="N"/>
    <s v="N"/>
    <s v="On September 25, 2021 at 1848 hours, a PG&amp;E Troubleman was dispatched to the Honcut 1101 12kV distribution circuit near Gridley Road and Highway 70 in Oroville in response to an outage. Initial analysis indicates a vehicle hit and broke the pole causing the ignition. The ensuing outage affected 320 customers. Power was restored to all customers on September 25, 2021 at 0559 hours. The ensuing fire less than 1 meter in size and the fire was suppressed by the Gridley Fire Department. On September 25, 2021 a third-party contractor responded and replaced the damaged pole and crossarm.  "/>
    <s v="PG&amp;E"/>
    <s v="Vegetation"/>
    <m/>
    <s v="D"/>
    <s v="D"/>
    <s v="&lt;3 meters of linear travel"/>
    <s v="Fire less than 1 meter"/>
    <m/>
    <m/>
    <m/>
    <m/>
    <s v="Contact - 3rd Party"/>
    <s v="Contact from object"/>
    <s v="Vehicle contact"/>
    <s v="Y"/>
    <s v="Overhead"/>
    <x v="0"/>
    <s v="Pole"/>
    <s v="Pole, Crossarm"/>
    <n v="104057478"/>
    <s v=" "/>
    <x v="0"/>
    <n v="39.364467217700003"/>
    <n v="-121.61628196709999"/>
    <s v="Butte"/>
    <s v="HONCUT 1101"/>
    <n v="12000"/>
    <s v="HONCUT 11011956"/>
    <x v="0"/>
    <s v="Gridley FD"/>
    <s v="Agriculture"/>
    <s v="Grass Fuel Model "/>
    <s v="Small patch of grass, gravel road"/>
    <s v="N"/>
    <m/>
    <m/>
    <m/>
    <m/>
    <s v="N"/>
    <s v="N"/>
    <m/>
    <m/>
    <s v="2021-09-28"/>
    <m/>
    <m/>
    <m/>
    <m/>
    <m/>
    <m/>
    <m/>
    <m/>
    <m/>
    <m/>
    <m/>
    <m/>
    <m/>
    <m/>
    <m/>
    <m/>
    <m/>
    <m/>
    <m/>
    <s v=" "/>
    <s v="NORTH VALLEY"/>
    <s v="OROVILLE 01"/>
    <s v="18:48"/>
    <s v="09/25/2021"/>
    <s v="1480667"/>
    <s v="T005405432"/>
    <m/>
    <s v="OROVILLE HWY WS"/>
    <s v="OROVILLE"/>
    <n v="39.336100000000002"/>
    <n v="-121.59815"/>
    <s v="V4TKDMB"/>
    <s v="MENZEL, KILE"/>
    <n v="103211101"/>
    <s v="20210925 21:31"/>
    <n v="9110"/>
    <m/>
    <s v="car hit pole, crew to replace"/>
    <s v="Y"/>
    <m/>
    <m/>
    <s v="39.3643233,-121.6173750,31.000000,3D"/>
    <m/>
    <m/>
    <s v="car hit and broke pole, small veg and pole fire started"/>
    <s v="gridley fire dept"/>
    <m/>
    <s v="N"/>
    <s v="Y"/>
    <m/>
    <s v="Clear"/>
    <m/>
    <s v="PGE&amp;E-Owned Structure/Equipment"/>
    <m/>
    <s v="Calm"/>
    <m/>
    <s v="3rd Party"/>
    <s v="car pole"/>
    <s v="&lt; 1 meter"/>
    <m/>
    <s v="Fire Dept"/>
    <m/>
    <s v="Overhead"/>
    <m/>
    <s v="N"/>
    <m/>
    <m/>
    <m/>
    <s v="VEHICLE"/>
    <s v="POLE-WOOD"/>
    <s v="N"/>
    <s v=" "/>
    <s v="Unplanned"/>
    <s v="North Valley"/>
    <s v="Oroville"/>
    <s v="103211101, HONCUT-1101"/>
    <s v="21-0122403"/>
    <s v="Unplanned"/>
    <s v="Clear;32-90 F"/>
    <s v="320"/>
    <s v="55340"/>
    <s v="NO"/>
    <s v="Three Phase Fault"/>
    <s v="Sustained"/>
    <s v="No"/>
    <s v="1956"/>
    <s v="OH"/>
    <s v="Line Recloser"/>
    <s v="1480667"/>
    <s v="Pole-Wood, Broken, wire on ground"/>
    <s v="A,B,C"/>
    <m/>
    <m/>
    <s v="HWY 70 N/MIDDLE HONCUT 1 SPAN"/>
    <s v="3 POLES LD SIDE OF 13271 ON MAINLINE"/>
    <m/>
    <m/>
    <m/>
    <m/>
    <m/>
    <m/>
    <m/>
    <m/>
    <m/>
    <m/>
    <m/>
    <m/>
    <m/>
    <m/>
    <m/>
    <m/>
    <m/>
    <m/>
    <m/>
    <m/>
    <m/>
    <m/>
    <m/>
    <m/>
  </r>
  <r>
    <n v="1600"/>
    <s v="MXX7"/>
    <s v="3 - QC Complete"/>
    <n v="44465"/>
    <n v="44617"/>
    <s v="Other fire, not attributable to PG&amp;E assets. This information is preliminary."/>
    <s v="\\fxshare-nas05\quotashare-fs01\ESA\5 - Ignition Tracking\2021_Ignition_QC_Folders\20210925_nan_nan_nan_0932382494"/>
    <s v=" "/>
    <m/>
    <m/>
    <m/>
    <m/>
    <m/>
    <s v="Not In Scope"/>
    <m/>
    <m/>
    <m/>
    <m/>
    <m/>
    <m/>
    <m/>
    <m/>
    <m/>
    <m/>
    <m/>
    <m/>
    <m/>
    <m/>
    <m/>
    <m/>
    <m/>
    <m/>
    <m/>
    <m/>
    <m/>
    <m/>
    <m/>
    <m/>
    <m/>
    <m/>
    <m/>
    <m/>
    <m/>
    <m/>
    <m/>
    <m/>
    <m/>
    <m/>
    <m/>
    <m/>
    <m/>
    <m/>
    <m/>
    <m/>
    <m/>
    <m/>
    <m/>
    <m/>
    <m/>
    <m/>
    <s v=" "/>
    <x v="91"/>
    <s v="15:57:00"/>
    <m/>
    <m/>
    <s v="FAS"/>
    <s v="N"/>
    <s v="N"/>
    <m/>
    <m/>
    <m/>
    <n v="932382494"/>
    <m/>
    <m/>
    <m/>
    <m/>
    <s v=" "/>
    <x v="0"/>
    <x v="1"/>
    <s v="N"/>
    <s v="N"/>
    <s v="N"/>
    <s v="Other fire, not attributable to PG&amp;E assets. This information is preliminary."/>
    <s v="Not PG&amp;E"/>
    <s v="Building"/>
    <m/>
    <m/>
    <m/>
    <s v="Structure-only"/>
    <m/>
    <m/>
    <m/>
    <m/>
    <m/>
    <s v="Other Fire: Non-PG&amp;E related"/>
    <m/>
    <m/>
    <m/>
    <s v="Overhead"/>
    <x v="1"/>
    <m/>
    <m/>
    <m/>
    <s v=" "/>
    <x v="0"/>
    <n v="39.442284999999998"/>
    <n v="-121.5434267"/>
    <s v="Butte"/>
    <s v="WYANDOTTE 1109"/>
    <n v="12000"/>
    <m/>
    <x v="0"/>
    <s v="Cal Fire"/>
    <s v="Hardwood Woodland"/>
    <m/>
    <m/>
    <m/>
    <m/>
    <m/>
    <m/>
    <m/>
    <s v="N"/>
    <s v="N"/>
    <m/>
    <m/>
    <s v="2021-09-28"/>
    <m/>
    <m/>
    <m/>
    <m/>
    <m/>
    <m/>
    <m/>
    <m/>
    <m/>
    <m/>
    <m/>
    <m/>
    <m/>
    <m/>
    <m/>
    <m/>
    <m/>
    <m/>
    <m/>
    <s v="  "/>
    <s v="NORTH VALLEY"/>
    <s v="OROVILLE 01"/>
    <s v="15:57"/>
    <n v="44464"/>
    <m/>
    <n v="932382494"/>
    <n v="6645"/>
    <s v="IRWIN AVE"/>
    <s v="OROVILLE"/>
    <n v="39.448714004629629"/>
    <n v="-121.542402"/>
    <s v="W3TMATO"/>
    <s v="TRUMBO, MAURICE"/>
    <n v="102911109"/>
    <s v="20210925 17:22"/>
    <n v="1121"/>
    <m/>
    <s v="cut down service from pole for fully engulfed structure fire"/>
    <s v="Y"/>
    <n v="3"/>
    <s v="\\fxshare-nas05\quotashare-fs01\ESA\5 - Ignition Tracking\Fire_Tab_Attachment_Files"/>
    <s v="39.4422850,-121.5434267,56.800000,3D"/>
    <m/>
    <m/>
    <s v="structure fire only"/>
    <s v="cal fire oroville"/>
    <m/>
    <s v="N"/>
    <s v="N"/>
    <s v="Y"/>
    <s v="Clear"/>
    <m/>
    <s v="Private Land"/>
    <m/>
    <s v="Calm"/>
    <m/>
    <s v="3rd Party"/>
    <m/>
    <s v="Structure Only"/>
    <m/>
    <s v="Cal Fire"/>
    <m/>
    <s v="Overhead"/>
    <m/>
    <s v="N"/>
    <m/>
    <m/>
    <m/>
    <m/>
    <m/>
    <m/>
    <s v="  "/>
    <m/>
    <m/>
    <m/>
    <m/>
    <m/>
    <m/>
    <m/>
    <m/>
    <m/>
    <m/>
    <m/>
    <m/>
    <m/>
    <m/>
    <m/>
    <m/>
    <m/>
    <m/>
    <m/>
    <m/>
    <m/>
    <m/>
    <m/>
    <m/>
    <m/>
    <m/>
    <m/>
    <m/>
    <m/>
    <m/>
    <m/>
    <m/>
    <m/>
    <m/>
    <m/>
    <m/>
    <m/>
    <m/>
    <m/>
    <m/>
    <m/>
    <m/>
    <m/>
    <m/>
    <m/>
    <m/>
    <m/>
  </r>
  <r>
    <n v="1599"/>
    <s v="MXX7"/>
    <s v="3 - QC Complete"/>
    <n v="44464"/>
    <n v="44617"/>
    <s v="Other fire, not attributable to PG&amp;E assets. PG&amp;E assets were affected. This information is preliminary. "/>
    <s v="\\fxshare-nas05\quotashare-fs01\ESA\5 - Ignition Tracking\2021_Ignition_QC_Folders\20210925_1480597_nan_nan_T005405237"/>
    <s v=" "/>
    <m/>
    <m/>
    <m/>
    <m/>
    <m/>
    <s v="Not In Scope"/>
    <m/>
    <m/>
    <m/>
    <m/>
    <m/>
    <m/>
    <m/>
    <m/>
    <m/>
    <m/>
    <m/>
    <m/>
    <m/>
    <m/>
    <m/>
    <m/>
    <m/>
    <m/>
    <m/>
    <m/>
    <m/>
    <m/>
    <m/>
    <m/>
    <m/>
    <m/>
    <m/>
    <m/>
    <m/>
    <m/>
    <m/>
    <m/>
    <m/>
    <m/>
    <m/>
    <m/>
    <m/>
    <m/>
    <m/>
    <m/>
    <m/>
    <m/>
    <m/>
    <m/>
    <m/>
    <m/>
    <s v=" "/>
    <x v="91"/>
    <s v="14:30:00"/>
    <n v="44464"/>
    <s v="14:30:00"/>
    <s v="FAS"/>
    <s v="N"/>
    <s v="N"/>
    <n v="1480597"/>
    <m/>
    <m/>
    <s v="T005405237"/>
    <m/>
    <m/>
    <m/>
    <m/>
    <s v=" "/>
    <x v="0"/>
    <x v="1"/>
    <s v="N"/>
    <s v="N"/>
    <s v="N"/>
    <s v="Other fire, not attributable to PG&amp;E assets. PG&amp;E assets were affected. This information is preliminary. "/>
    <s v="Not PG&amp;E"/>
    <s v="Vegetation"/>
    <m/>
    <m/>
    <m/>
    <s v="0.26-9.99"/>
    <s v="ESTIMATED SOUTH PLACER FIRE NOT ON SCENE"/>
    <m/>
    <m/>
    <m/>
    <m/>
    <s v="Other Fire: Non-PG&amp;E related"/>
    <m/>
    <m/>
    <m/>
    <s v="Overhead"/>
    <x v="1"/>
    <m/>
    <m/>
    <m/>
    <s v=" "/>
    <x v="0"/>
    <n v="38.788739999999997"/>
    <n v="-121.1985317"/>
    <s v="Placer"/>
    <s v="DEL MAR 2106"/>
    <n v="21000"/>
    <m/>
    <x v="0"/>
    <s v="South Placer FD"/>
    <s v="Urban"/>
    <m/>
    <m/>
    <m/>
    <m/>
    <m/>
    <m/>
    <m/>
    <s v="N"/>
    <s v="N"/>
    <m/>
    <m/>
    <s v="2021-09-28"/>
    <m/>
    <m/>
    <m/>
    <m/>
    <m/>
    <m/>
    <m/>
    <m/>
    <m/>
    <m/>
    <m/>
    <m/>
    <m/>
    <m/>
    <m/>
    <m/>
    <m/>
    <m/>
    <m/>
    <s v="  "/>
    <s v="SIERRA"/>
    <s v="ROSEVILLE 01"/>
    <s v="14:30"/>
    <n v="44464"/>
    <s v="1480597"/>
    <s v="T005405237"/>
    <n v="5645"/>
    <s v="ROCKLIN RD"/>
    <s v="LOOMIS"/>
    <n v="38.789369999999998"/>
    <n v="-121.19891"/>
    <s v="T1TMLTH"/>
    <s v="TOMASI, MICHAEL"/>
    <n v="152582106"/>
    <s v="20210925 16:06"/>
    <n v="9320"/>
    <m/>
    <s v="COSMETIC DAMAGE/SURFACE TO BASE OF POLE. POLE APPEARS OK AT THIS TIME. NO FIRE AGENCY ON SITE. FIRE OUT. "/>
    <s v="Y"/>
    <m/>
    <m/>
    <s v="38.7887400,-121.1985317,117.200000,3D"/>
    <m/>
    <m/>
    <m/>
    <s v="SOUTH PLACER FIRE"/>
    <m/>
    <s v="N"/>
    <s v="Y"/>
    <m/>
    <s v="Clear"/>
    <m/>
    <s v="Private Land"/>
    <m/>
    <s v="Calm"/>
    <m/>
    <s v="3rd Party"/>
    <m/>
    <s v="0.25 - 10 Acres"/>
    <s v="ESTIMATED SOUTH PLACER FIRE NOT ON SCENE"/>
    <s v="Fire Dept"/>
    <s v="SOUTH PLACER FIRE"/>
    <s v="Overhead"/>
    <m/>
    <s v="N"/>
    <m/>
    <m/>
    <m/>
    <m/>
    <m/>
    <s v="N"/>
    <s v="  "/>
    <m/>
    <m/>
    <m/>
    <m/>
    <m/>
    <m/>
    <m/>
    <m/>
    <m/>
    <m/>
    <m/>
    <m/>
    <m/>
    <m/>
    <m/>
    <m/>
    <m/>
    <m/>
    <m/>
    <m/>
    <m/>
    <m/>
    <m/>
    <m/>
    <m/>
    <m/>
    <m/>
    <m/>
    <m/>
    <m/>
    <m/>
    <m/>
    <m/>
    <m/>
    <m/>
    <m/>
    <m/>
    <m/>
    <m/>
    <m/>
    <m/>
    <m/>
    <m/>
    <m/>
    <m/>
    <m/>
    <m/>
  </r>
  <r>
    <n v="1585"/>
    <s v="TLAL"/>
    <s v="3 - QC Complete"/>
    <n v="44536"/>
    <n v="44617"/>
    <s v="Other fire, not attributable to PG&amp;E assets. Fire Report did not list a cause of origin. This information is preliminary. 10/05/21 TLAL - Changed status from 3 via Saeng to 2 via Teresa  - Per Ken Loomis (VM) advised: &quot;#1585 was determined by Veg Investigator not to be caused by Vegetation (palm tree). Palm was not in contact with any conductors. Suspected cause is arson.&quot;; OIS: 1480043; FOID: T005403034 (BDDC, Brandon Dance, (925) 315-0733), T005405429 (Cxl); EC A-Tag: 122099619 (V4S8); PM: 31552695; Pre-Existing EC: 115093079; Circuit ID: 162371104, SAP Eqp ID: 102098856; Division: Stockton; County: San Joaquin"/>
    <s v="\\fxshare-nas05\quotashare-fs01\ESA\5 - Ignition Tracking\2021_Ignition_QC_Folders\20210925_1480043_nan_nan_T005403034"/>
    <s v=" "/>
    <s v="Y"/>
    <s v="TLAL"/>
    <s v="Attributable to PG&amp;E Assets, CPUC Reportable Ignition, Ignition Source, and Suspected Initiating Event Updated. Additional FOID Added; Added Outage Date &amp; Time"/>
    <n v="44474"/>
    <m/>
    <s v="Not In Scope"/>
    <m/>
    <m/>
    <m/>
    <m/>
    <m/>
    <m/>
    <m/>
    <m/>
    <m/>
    <m/>
    <m/>
    <m/>
    <m/>
    <m/>
    <m/>
    <m/>
    <m/>
    <m/>
    <m/>
    <m/>
    <m/>
    <m/>
    <m/>
    <m/>
    <m/>
    <m/>
    <m/>
    <m/>
    <m/>
    <m/>
    <m/>
    <m/>
    <s v="Y"/>
    <n v="44469"/>
    <n v="44475"/>
    <s v="Stockton FD"/>
    <s v="400 E. Main Street, 4th Floor, Stockton, CA 95202, (209) 937-8801, FAX (209) 937-8836"/>
    <m/>
    <m/>
    <m/>
    <m/>
    <m/>
    <s v="BDDC"/>
    <s v="Brandon Dance, (925) 315-0733"/>
    <m/>
    <m/>
    <s v=" "/>
    <x v="91"/>
    <s v="06:34:00"/>
    <n v="44464"/>
    <s v="06:18:00"/>
    <s v="FAS"/>
    <s v="N"/>
    <s v="N"/>
    <n v="1480043"/>
    <m/>
    <m/>
    <s v="T005403034, T005405429"/>
    <n v="122099619"/>
    <n v="115093079"/>
    <m/>
    <s v="PG&amp;E_1585_Ignition_20210825_5.jpg"/>
    <s v=" "/>
    <x v="0"/>
    <x v="1"/>
    <s v="Y"/>
    <s v="Y"/>
    <s v="N"/>
    <s v="On September 25, 2021 at 0706 hours, a PG&amp;E Troubleman patrolled the Stockton A 1104 Distribution Circuit number 162371104, at the rear of 1038 N Sierra Nevada St, Stockton, CA 95205. He observed two burnt palm trees, 60' of damaged 1/0 AWAC Triplex arcing overhead service conductor arcing in one of the trees, a burnt 50' class-2 Western Red Cedar wood pole (SAP Eqp ID 102098856, Bar Code 120911553, McFarland Cascade Co (MCC), Mfr. Year 1999), and a recently extinguished fire. The troubleman initially indicated a palm tree may've grown into the line, however, the Vegetation Management Inspector believed it possibly was arson-related based on the post-incident field inspection details. Our Vegetation Management inspector believed that the “arcing” (maybe “sparking”) described in the fire report, was caused by the fire and not the other way around. The Stockton Fire Department responded to and extinguished the fire. Their fire report did not provide a cause of the ignition, indicating it was inconclusive. The EC A-Tag 122099619 was submitted for remediation. The 858-minute outage affected seven customers. The line was returned to service on September 25, 2021. This information is preliminary."/>
    <s v="Not PG&amp;E"/>
    <s v="Vegetation"/>
    <m/>
    <s v="D"/>
    <s v="D"/>
    <s v="&lt;3 meters of linear travel"/>
    <m/>
    <m/>
    <m/>
    <m/>
    <m/>
    <s v="Other Fire: Non-PG&amp;E related"/>
    <m/>
    <m/>
    <s v="Y"/>
    <s v="Overhead"/>
    <x v="0"/>
    <m/>
    <s v="Conductor, Pole"/>
    <n v="102098856"/>
    <s v=" "/>
    <x v="0"/>
    <n v="37.966035699999999"/>
    <n v="-121.275047"/>
    <s v="San Joaquin"/>
    <s v="STOCKTON A 1104"/>
    <n v="12000"/>
    <s v="STOCKTON A 110444086"/>
    <x v="0"/>
    <s v="Stockton FD"/>
    <s v="Urban"/>
    <s v="Brush fuel model"/>
    <s v="grass and brush"/>
    <s v="N"/>
    <m/>
    <m/>
    <m/>
    <m/>
    <s v="N"/>
    <s v="N"/>
    <m/>
    <m/>
    <s v="2021-09-28"/>
    <m/>
    <m/>
    <m/>
    <m/>
    <m/>
    <m/>
    <m/>
    <m/>
    <m/>
    <m/>
    <m/>
    <m/>
    <m/>
    <m/>
    <m/>
    <m/>
    <m/>
    <m/>
    <m/>
    <s v="  "/>
    <s v="STOCKTON"/>
    <s v="STOCKTON 07"/>
    <s v="06:34"/>
    <n v="44464"/>
    <s v="1480043"/>
    <s v="T005403034"/>
    <n v="1417"/>
    <s v="E ACACIA ST"/>
    <s v="STOCKTON"/>
    <n v="37.966459999999998"/>
    <n v="-121.27515"/>
    <s v="Q4TBDDC"/>
    <s v="DANCE, BRANDON"/>
    <n v="162371104"/>
    <s v="20210925 09:38"/>
    <n v="9190"/>
    <m/>
    <s v="Crew to Replace 125 ft of 1/0 AWAC Triplex. "/>
    <s v="Y"/>
    <m/>
    <m/>
    <m/>
    <n v="37.966035699999999"/>
    <n v="-121.275047"/>
    <m/>
    <s v="Stockton Fire Department"/>
    <m/>
    <s v="N"/>
    <s v="Y"/>
    <m/>
    <s v="Clear"/>
    <m/>
    <s v="Private Land"/>
    <s v="palm tree, grass, and Chard wood fence on one side"/>
    <s v="Calm"/>
    <m/>
    <s v="Unknown"/>
    <m/>
    <s v="1 meter - &lt; 3 meters"/>
    <m/>
    <s v="Fire Dept"/>
    <s v="Stockton Fire Department"/>
    <s v="Overhead"/>
    <m/>
    <s v="N"/>
    <s v="pictures taken"/>
    <m/>
    <m/>
    <s v="TREE-GREW INTO LINE"/>
    <s v="CONDUCTOR, OVERHEAD"/>
    <s v="N"/>
    <s v="  "/>
    <m/>
    <m/>
    <m/>
    <m/>
    <m/>
    <m/>
    <m/>
    <m/>
    <m/>
    <m/>
    <m/>
    <m/>
    <m/>
    <m/>
    <m/>
    <m/>
    <m/>
    <m/>
    <m/>
    <m/>
    <m/>
    <m/>
    <m/>
    <m/>
    <m/>
    <m/>
    <m/>
    <m/>
    <m/>
    <m/>
    <m/>
    <m/>
    <m/>
    <m/>
    <m/>
    <m/>
    <m/>
    <m/>
    <m/>
    <m/>
    <m/>
    <m/>
    <m/>
    <m/>
    <m/>
    <m/>
    <m/>
  </r>
  <r>
    <n v="1587"/>
    <s v="BRV6"/>
    <s v="3 - QC Complete"/>
    <n v="44545"/>
    <n v="44617"/>
    <s v="Pole fire. Crossarm burnt in half at pole bolt. Cause of the failure is likely related to tracking. Fire was limited to PG&amp;E assets. This information is preliminary."/>
    <s v="\\fxshare-nas05\quotashare-fs01\ESA\5 - Ignition Tracking\2021_Ignition_QC_Folders\20210924_1479931_nan_nan_T005402916"/>
    <s v=" "/>
    <s v="Y"/>
    <s v="BRV6"/>
    <s v="Changed Outage time from 19:36 to 19:35 to match ILIS Record. Added ILIS Record # 21-0122250. Changed Lat/Long from 37.7132600, -122.4074400 to 37.7089711197, -122.4156548562. Changed Circuit Protection Zone from CB to LR 14703. "/>
    <n v="44545"/>
    <m/>
    <s v="Not In Scope"/>
    <m/>
    <m/>
    <m/>
    <m/>
    <m/>
    <m/>
    <m/>
    <m/>
    <m/>
    <m/>
    <m/>
    <m/>
    <m/>
    <m/>
    <m/>
    <m/>
    <m/>
    <m/>
    <m/>
    <m/>
    <m/>
    <m/>
    <m/>
    <m/>
    <m/>
    <m/>
    <m/>
    <m/>
    <m/>
    <m/>
    <m/>
    <m/>
    <s v="N"/>
    <m/>
    <m/>
    <m/>
    <m/>
    <m/>
    <m/>
    <s v="N"/>
    <m/>
    <m/>
    <m/>
    <m/>
    <m/>
    <m/>
    <s v=" "/>
    <x v="92"/>
    <s v="19:36:00"/>
    <n v="44463"/>
    <s v="19:35:00"/>
    <s v="FAS"/>
    <s v="Y"/>
    <s v="N"/>
    <n v="1479931"/>
    <s v="21-0122250"/>
    <m/>
    <s v="T005402916"/>
    <n v="122099473"/>
    <m/>
    <m/>
    <m/>
    <s v=" "/>
    <x v="0"/>
    <x v="0"/>
    <s v="N"/>
    <s v="N"/>
    <s v="N"/>
    <s v="On September 24, 2021 at 1936 hours, a PG&amp;E Troubleman was dispatched to the SF H 1106 12kV Distribution Circuit in the vicinity of Velasco Ave and Calgary St, San Francisco in response to a broken pole. Initial analysis indicates tracking caused the ignition. A primary crossarm is suspected to be the origin point of the fire and resulted in 1116 customers experienced an outage. The ensuing fire was contained to PG&amp;E assets and it is unknown who suppressed the fire. PG&amp;E Crew replaced the damaged crossarm on September 25, 2021."/>
    <s v="PG&amp;E"/>
    <s v="Other"/>
    <s v="Crossarm"/>
    <s v="D"/>
    <s v="D"/>
    <s v="Structure-PG&amp;E only"/>
    <m/>
    <m/>
    <m/>
    <m/>
    <m/>
    <s v="Contamination"/>
    <s v="Contamination"/>
    <s v="Tracking"/>
    <s v="Y"/>
    <s v="Overhead"/>
    <x v="0"/>
    <s v="Crossarm"/>
    <s v="Crossarm"/>
    <n v="101833844"/>
    <s v=" "/>
    <x v="0"/>
    <n v="37.708971119700003"/>
    <n v="-122.41565485620001"/>
    <s v="San Francisco"/>
    <s v="SF H 1106"/>
    <n v="12000"/>
    <s v="SF H 110614703"/>
    <x v="0"/>
    <s v="Unknown"/>
    <s v="Urban"/>
    <s v="Fire-resistive fuel bed"/>
    <s v=" Sidewalk/asphalt"/>
    <s v="N"/>
    <m/>
    <m/>
    <m/>
    <m/>
    <s v="N"/>
    <s v="N"/>
    <m/>
    <m/>
    <s v="2021-09-28"/>
    <m/>
    <m/>
    <m/>
    <m/>
    <m/>
    <m/>
    <m/>
    <m/>
    <m/>
    <m/>
    <m/>
    <m/>
    <m/>
    <m/>
    <m/>
    <m/>
    <m/>
    <m/>
    <m/>
    <s v="  "/>
    <s v="SAN FRANCISCO"/>
    <s v="SAN FRANCISCO 10"/>
    <m/>
    <n v="44489"/>
    <s v="1479931"/>
    <s v="T005402916"/>
    <s v="358"/>
    <s v="VELASCO AVE"/>
    <s v="SAN FRANCISC"/>
    <n v="37.713259999999998"/>
    <n v="-122.40743999999999"/>
    <s v="CMWS"/>
    <s v="WAIT, CHUCK"/>
    <n v="22101106"/>
    <m/>
    <n v="9111"/>
    <m/>
    <s v="Field Remarks: CREW TO REPLACE SWITCH 3977.  ARM BURNED IN HALF AT POLE BOLT.  SUPERVISOR NOTIFIED. A TAG SENT.; Dispatcher Remarks: nan; Office Remarks: ~LAT:LONG 37.71326:-122.40744~OUTAGE HAS BEEN RESO LVED BY A5MT AT 21:40"/>
    <m/>
    <m/>
    <m/>
    <m/>
    <m/>
    <m/>
    <m/>
    <m/>
    <m/>
    <m/>
    <m/>
    <m/>
    <m/>
    <m/>
    <m/>
    <m/>
    <m/>
    <m/>
    <m/>
    <m/>
    <m/>
    <m/>
    <m/>
    <m/>
    <m/>
    <m/>
    <m/>
    <m/>
    <m/>
    <m/>
    <s v="FIRE, POLE"/>
    <s v="CROSSARM, WOOD"/>
    <m/>
    <s v="  "/>
    <m/>
    <m/>
    <m/>
    <m/>
    <m/>
    <m/>
    <m/>
    <m/>
    <m/>
    <m/>
    <m/>
    <m/>
    <m/>
    <m/>
    <m/>
    <m/>
    <m/>
    <m/>
    <m/>
    <m/>
    <m/>
    <m/>
    <m/>
    <m/>
    <m/>
    <m/>
    <m/>
    <m/>
    <m/>
    <m/>
    <m/>
    <m/>
    <m/>
    <m/>
    <m/>
    <m/>
    <m/>
    <m/>
    <m/>
    <m/>
    <m/>
    <m/>
    <m/>
    <m/>
    <m/>
    <m/>
    <m/>
  </r>
  <r>
    <n v="1586"/>
    <s v="KRJ7"/>
    <s v="3 - QC Complete"/>
    <n v="44468"/>
    <n v="44617"/>
    <s v="Elbow and jumper found burnt due to equipment failure. Fire size is unknown. This information is preliminary."/>
    <s v="\\fxshare-nas05\quotashare-fs01\ESA\5 - Ignition Tracking\2021_Ignition_QC_Folders\20210924_1479789_nan_nan_T005402630"/>
    <s v=" "/>
    <m/>
    <m/>
    <m/>
    <m/>
    <m/>
    <s v="Not In Scope"/>
    <m/>
    <m/>
    <m/>
    <m/>
    <m/>
    <m/>
    <m/>
    <m/>
    <m/>
    <m/>
    <m/>
    <m/>
    <m/>
    <m/>
    <m/>
    <m/>
    <m/>
    <m/>
    <m/>
    <m/>
    <m/>
    <m/>
    <m/>
    <m/>
    <m/>
    <m/>
    <m/>
    <m/>
    <m/>
    <m/>
    <m/>
    <m/>
    <m/>
    <m/>
    <m/>
    <m/>
    <m/>
    <m/>
    <m/>
    <s v="Y"/>
    <n v="44468"/>
    <n v="44468"/>
    <s v="JRWX"/>
    <s v="(805)540-9945"/>
    <s v="No fire occurred."/>
    <m/>
    <s v=" "/>
    <x v="92"/>
    <s v="15:16:00"/>
    <n v="44463"/>
    <s v="15:16:00"/>
    <s v="FAS"/>
    <s v="N"/>
    <s v="N"/>
    <n v="1479789"/>
    <m/>
    <m/>
    <s v="T005402630"/>
    <m/>
    <m/>
    <m/>
    <m/>
    <s v=" "/>
    <x v="0"/>
    <x v="1"/>
    <s v="N"/>
    <s v="N"/>
    <s v="N"/>
    <s v="PG&amp;E equipment failure at j-399 causing a burnt open elbow. No fire occurred. "/>
    <s v="Not PG&amp;E"/>
    <s v="Other"/>
    <s v="Elbow"/>
    <s v="D"/>
    <m/>
    <s v="No Fire"/>
    <m/>
    <m/>
    <m/>
    <m/>
    <m/>
    <s v="No Fire"/>
    <m/>
    <m/>
    <m/>
    <s v="Underground"/>
    <x v="5"/>
    <s v="Underground Elbow Connector"/>
    <m/>
    <m/>
    <s v=" "/>
    <x v="0"/>
    <n v="34.934310000000004"/>
    <n v="-120.42473"/>
    <s v="Santa Barbara"/>
    <s v="FAIRWAY 1103"/>
    <n v="12000"/>
    <s v="FAIRWAY 1103CB"/>
    <x v="0"/>
    <s v="Unknown"/>
    <s v="Herbaceous"/>
    <m/>
    <m/>
    <s v="N"/>
    <m/>
    <m/>
    <m/>
    <m/>
    <s v="N"/>
    <s v="N"/>
    <m/>
    <m/>
    <s v="2021-09-28"/>
    <m/>
    <m/>
    <m/>
    <m/>
    <m/>
    <m/>
    <m/>
    <m/>
    <m/>
    <m/>
    <m/>
    <m/>
    <m/>
    <m/>
    <m/>
    <m/>
    <m/>
    <m/>
    <m/>
    <s v=" "/>
    <s v="LOS PADRES"/>
    <s v="SANTA MARIA 02"/>
    <m/>
    <s v="20210924 15:16"/>
    <s v="1479789"/>
    <s v="T005402630"/>
    <s v="1651"/>
    <s v="S COLLEGE"/>
    <s v="SANTA MARIA"/>
    <n v="34.934310000000004"/>
    <n v="-120.42473"/>
    <s v="JRWX"/>
    <s v="WOOLSEY, JAMES"/>
    <n v="182061103"/>
    <m/>
    <n v="9002"/>
    <n v="1"/>
    <s v="Field Remarks: burned up elbow, at j-399, burned jumper at sw ; Dispatcher Remarks: nan; Office Remarks: ~LAT:LONG 34.93431:-120.42473~ "/>
    <m/>
    <m/>
    <m/>
    <m/>
    <m/>
    <m/>
    <m/>
    <m/>
    <m/>
    <m/>
    <m/>
    <m/>
    <m/>
    <m/>
    <m/>
    <m/>
    <m/>
    <m/>
    <m/>
    <m/>
    <m/>
    <m/>
    <m/>
    <m/>
    <m/>
    <m/>
    <m/>
    <m/>
    <m/>
    <m/>
    <s v="UNDERGROUND"/>
    <s v="ELBOW"/>
    <m/>
    <s v=" "/>
    <m/>
    <m/>
    <m/>
    <m/>
    <m/>
    <m/>
    <m/>
    <m/>
    <m/>
    <m/>
    <m/>
    <m/>
    <m/>
    <m/>
    <m/>
    <m/>
    <m/>
    <m/>
    <m/>
    <m/>
    <m/>
    <m/>
    <m/>
    <m/>
    <m/>
    <m/>
    <m/>
    <m/>
    <m/>
    <m/>
    <m/>
    <m/>
    <m/>
    <m/>
    <m/>
    <m/>
    <m/>
    <m/>
    <m/>
    <m/>
    <m/>
    <m/>
    <m/>
    <m/>
    <m/>
    <m/>
    <m/>
  </r>
  <r>
    <n v="1584"/>
    <s v="P4K5"/>
    <s v="3 - QC Complete"/>
    <n v="44463"/>
    <n v="44617"/>
    <s v="Other fire, not attributable to PG&amp;E assets. This information is preliminary."/>
    <s v="\\fxshare-nas05\quotashare-fs01\ESA\5 - Ignition Tracking\2021_Ignition_QC_Folders\20210924_nan_nan_nan_1464229912"/>
    <s v=" "/>
    <m/>
    <m/>
    <m/>
    <m/>
    <m/>
    <s v="Not In Scope"/>
    <m/>
    <m/>
    <m/>
    <m/>
    <m/>
    <m/>
    <m/>
    <m/>
    <m/>
    <m/>
    <m/>
    <m/>
    <m/>
    <m/>
    <m/>
    <m/>
    <m/>
    <m/>
    <m/>
    <m/>
    <m/>
    <m/>
    <m/>
    <m/>
    <m/>
    <m/>
    <m/>
    <m/>
    <m/>
    <m/>
    <m/>
    <m/>
    <m/>
    <m/>
    <m/>
    <m/>
    <m/>
    <m/>
    <m/>
    <m/>
    <m/>
    <m/>
    <m/>
    <m/>
    <m/>
    <m/>
    <s v=" "/>
    <x v="92"/>
    <s v="14:35:00"/>
    <m/>
    <m/>
    <s v="FAS"/>
    <s v="N"/>
    <s v="N"/>
    <m/>
    <m/>
    <m/>
    <n v="1464229912"/>
    <m/>
    <m/>
    <m/>
    <m/>
    <s v=" "/>
    <x v="0"/>
    <x v="1"/>
    <s v="N"/>
    <s v="N"/>
    <s v="N"/>
    <s v="Other fire, not attributable to PG&amp;E assets. This information is preliminary."/>
    <s v="Not PG&amp;E"/>
    <s v="Other"/>
    <m/>
    <m/>
    <m/>
    <s v="Structure-only"/>
    <m/>
    <m/>
    <m/>
    <m/>
    <m/>
    <s v="Other Fire: Non-PG&amp;E related"/>
    <m/>
    <m/>
    <m/>
    <s v="Other (Comments)"/>
    <x v="1"/>
    <m/>
    <m/>
    <m/>
    <s v=" "/>
    <x v="1"/>
    <n v="38.732448300000001"/>
    <n v="-120.7453483"/>
    <s v="El Dorado"/>
    <s v="APPLE HILL 1103"/>
    <n v="12000"/>
    <m/>
    <x v="0"/>
    <s v="Cal Fire"/>
    <s v="Urban"/>
    <m/>
    <m/>
    <s v="N"/>
    <m/>
    <m/>
    <m/>
    <m/>
    <s v="N"/>
    <s v="N"/>
    <m/>
    <m/>
    <s v="2021-09-28"/>
    <m/>
    <m/>
    <m/>
    <m/>
    <m/>
    <m/>
    <m/>
    <m/>
    <m/>
    <m/>
    <m/>
    <m/>
    <m/>
    <m/>
    <m/>
    <m/>
    <m/>
    <m/>
    <m/>
    <s v="  "/>
    <s v="SIERRA"/>
    <s v="PLACERVILLE 04"/>
    <s v="14:35"/>
    <n v="44463"/>
    <m/>
    <n v="1464229912"/>
    <n v="3091"/>
    <s v="NEWTOWN RD"/>
    <s v="PLACERVILLE"/>
    <n v="38.732692002314813"/>
    <n v="-120.742344"/>
    <s v="T4TTLHJ"/>
    <s v="HYLAND, TRAVIS"/>
    <n v="153661103"/>
    <s v="20210924 15:28"/>
    <n v="1121"/>
    <m/>
    <s v="trailer park fire no pge facilities involved"/>
    <s v="Y"/>
    <m/>
    <m/>
    <s v="38.7324483,-120.7453483,755.500000,3D"/>
    <m/>
    <m/>
    <m/>
    <s v="cal fire"/>
    <m/>
    <s v="N"/>
    <s v="Y"/>
    <s v="N"/>
    <s v="Clear"/>
    <m/>
    <s v="Customer-Owned Structure/Equipment"/>
    <m/>
    <s v="Calm"/>
    <m/>
    <s v="3rd Party"/>
    <m/>
    <s v="Structure Only"/>
    <m/>
    <s v="Cal Fire"/>
    <m/>
    <s v="Other (Comments)"/>
    <s v="trailer park no pge facilities involved "/>
    <s v="N"/>
    <m/>
    <m/>
    <m/>
    <m/>
    <m/>
    <m/>
    <s v="  "/>
    <m/>
    <m/>
    <m/>
    <m/>
    <m/>
    <m/>
    <m/>
    <m/>
    <m/>
    <m/>
    <m/>
    <m/>
    <m/>
    <m/>
    <m/>
    <m/>
    <m/>
    <m/>
    <m/>
    <m/>
    <m/>
    <m/>
    <m/>
    <m/>
    <m/>
    <m/>
    <m/>
    <m/>
    <m/>
    <m/>
    <m/>
    <m/>
    <m/>
    <m/>
    <m/>
    <m/>
    <m/>
    <m/>
    <m/>
    <m/>
    <m/>
    <m/>
    <m/>
    <m/>
    <m/>
    <m/>
    <m/>
  </r>
  <r>
    <n v="1561"/>
    <s v="R6HJ"/>
    <s v="3 - QC Complete"/>
    <n v="44480"/>
    <n v="44617"/>
    <s v="Capacitor bank failure melted insulation and damaged bushings. The ensuing fire was less than 1 meter in size. This information is preliminary."/>
    <s v="\\fxshare-nas05\quotashare-fs01\ESA\5 - Ignition Tracking\2021_Ignition_QC_Folders\20210924_nan_nan_nan_T005402474"/>
    <s v=" "/>
    <s v="Y"/>
    <s v="KRJ7"/>
    <s v="Coordinates incorrect"/>
    <n v="44510"/>
    <m/>
    <m/>
    <m/>
    <m/>
    <m/>
    <m/>
    <m/>
    <m/>
    <m/>
    <m/>
    <m/>
    <m/>
    <m/>
    <m/>
    <m/>
    <m/>
    <m/>
    <m/>
    <m/>
    <m/>
    <m/>
    <m/>
    <m/>
    <m/>
    <m/>
    <m/>
    <m/>
    <m/>
    <m/>
    <m/>
    <m/>
    <m/>
    <m/>
    <m/>
    <s v="N"/>
    <m/>
    <m/>
    <m/>
    <m/>
    <m/>
    <m/>
    <s v="Y"/>
    <n v="44505"/>
    <n v="44506"/>
    <s v="MLTH"/>
    <s v="mlth@pge.com"/>
    <m/>
    <m/>
    <s v=" "/>
    <x v="92"/>
    <s v="12:16:00"/>
    <m/>
    <m/>
    <s v="FAS"/>
    <s v="N"/>
    <s v="N"/>
    <s v="TR8575454"/>
    <m/>
    <m/>
    <s v="T005402474"/>
    <n v="122097400"/>
    <m/>
    <m/>
    <m/>
    <s v=" "/>
    <x v="0"/>
    <x v="0"/>
    <s v="Y"/>
    <s v="N"/>
    <s v="N"/>
    <s v="On September 24th, 2021 at 12:17 hours, a PG&amp;E Troubleman was dispatched to the Placer 1104 12kV Distribution Circuit near the corner of Auburn Ravine Road and Wooded Way in Auburn in response to a small grass fire.  The responding Troubleman arrived at the scene and discovered the north tank on the C-272 capacitor bank had flashed over, damaging the bushing and melted insulation.  A small grass fire, less than 1 meter in size, occurred at the base of the pole.  The Auburn Fire Department extinguished the fire prior to the Troubleman’s arrival.  No outage occurred as a result of the incident.  A priority F tag was created to replace the damaged capacitor bank."/>
    <s v="PG&amp;E"/>
    <s v="Other"/>
    <s v="Capacitor bank"/>
    <s v="D"/>
    <s v="D"/>
    <s v="&lt;3 meters of linear travel"/>
    <m/>
    <m/>
    <m/>
    <m/>
    <m/>
    <s v="Equipment - PG&amp;E"/>
    <s v="All types of equipment / facility failure"/>
    <s v="Capacitor bank failure"/>
    <s v="N"/>
    <s v="Overhead"/>
    <x v="0"/>
    <s v="Capacitor Bank"/>
    <s v="Capacitor Bank"/>
    <n v="100102331"/>
    <s v=" "/>
    <x v="0"/>
    <n v="38.916982142099997"/>
    <n v="-121.0668775403"/>
    <s v="Placer"/>
    <s v="PLACER 1104"/>
    <n v="12000"/>
    <s v="PLACER 110451732"/>
    <x v="0"/>
    <s v="Cal Fire"/>
    <s v="Urban"/>
    <s v="Grass Fuel Model"/>
    <m/>
    <s v="N"/>
    <m/>
    <m/>
    <m/>
    <m/>
    <s v="N"/>
    <s v="N"/>
    <m/>
    <m/>
    <s v="2021-09-24"/>
    <m/>
    <m/>
    <m/>
    <m/>
    <m/>
    <m/>
    <m/>
    <m/>
    <m/>
    <m/>
    <m/>
    <m/>
    <m/>
    <m/>
    <m/>
    <m/>
    <m/>
    <m/>
    <m/>
    <s v=" "/>
    <s v="SIERRA"/>
    <s v="AUBURN 01"/>
    <s v="12:17"/>
    <s v="09/24/2021"/>
    <m/>
    <s v="T005402474"/>
    <s v="UNKNOWN"/>
    <s v="WOODED RD"/>
    <s v="AUBURN"/>
    <s v="00:00:00"/>
    <m/>
    <s v="T1TMLTH"/>
    <s v="TOMASI, MICHAEL"/>
    <m/>
    <s v="20210924 13:30"/>
    <n v="9320"/>
    <m/>
    <s v="NON OUTAGE. NORTH TANK/UNIT ON C-272, MELTED INSULATION, DAMAGED BUSHINGS. C-272 OFFLINE AT THIS TIME. PIN CREATED #309079, M&amp;C NOTIFIED"/>
    <s v="Y"/>
    <m/>
    <m/>
    <s v="38.9171117,-121.0667117,419.200000,3D"/>
    <m/>
    <m/>
    <m/>
    <s v="CITY OF AUBURN FIRE"/>
    <m/>
    <s v="N"/>
    <s v="Y"/>
    <m/>
    <s v="Clear"/>
    <m/>
    <s v="County Land"/>
    <m/>
    <s v="Light"/>
    <m/>
    <s v="PG&amp;E Equipment"/>
    <m/>
    <s v="&lt; 1 meter"/>
    <m/>
    <s v="Cal Fire"/>
    <s v=" CALFIRE ON SITE, CITY OF AUBURN JURISDITION, CITY NOT ON SITE"/>
    <s v="Overhead"/>
    <m/>
    <s v="N"/>
    <m/>
    <m/>
    <m/>
    <s v="OVERHEAD"/>
    <s v="CAPACITOR"/>
    <s v="N"/>
    <s v=" "/>
    <m/>
    <m/>
    <m/>
    <m/>
    <m/>
    <m/>
    <m/>
    <m/>
    <m/>
    <m/>
    <m/>
    <m/>
    <m/>
    <m/>
    <m/>
    <m/>
    <m/>
    <m/>
    <m/>
    <m/>
    <m/>
    <m/>
    <m/>
    <m/>
    <m/>
    <m/>
    <m/>
    <m/>
    <m/>
    <m/>
    <m/>
    <m/>
    <m/>
    <m/>
    <m/>
    <m/>
    <m/>
    <m/>
    <m/>
    <m/>
    <m/>
    <m/>
    <m/>
    <m/>
    <m/>
    <m/>
    <m/>
  </r>
  <r>
    <n v="1560"/>
    <s v="BRV6"/>
    <s v="3 - QC Complete"/>
    <n v="44522"/>
    <n v="44617"/>
    <s v="Wire down. Troubleman suspects that cause of the failure is most likely due to a third party vehicle (excavator). However, patrol found nothing. The ensuing fire was less than 1 meter in size. This information is preliminary. "/>
    <s v="\\fxshare-nas05\quotashare-fs01\ESA\5 - Ignition Tracking\2021_Ignition_QC_Folders\20210924_1479601_21-0121996_nan_T005402437"/>
    <s v=" "/>
    <s v="Y"/>
    <s v="BRV6"/>
    <s v="Changed Outage time from 11:39 to 11:21 to reflect FNL from ILIS. Changed SAP EC/LC Notification Number from 44990708 to 122097744. Updated Lat/Long to 38.3149632, -121.8418887. Changed Suspected Initiating Event and Failure Drivers to Contact 3rd Party"/>
    <n v="44515"/>
    <m/>
    <m/>
    <m/>
    <m/>
    <m/>
    <m/>
    <m/>
    <m/>
    <m/>
    <m/>
    <m/>
    <m/>
    <m/>
    <m/>
    <m/>
    <m/>
    <m/>
    <m/>
    <m/>
    <m/>
    <m/>
    <m/>
    <m/>
    <m/>
    <m/>
    <m/>
    <m/>
    <m/>
    <m/>
    <m/>
    <m/>
    <m/>
    <m/>
    <m/>
    <s v="N"/>
    <m/>
    <m/>
    <m/>
    <m/>
    <m/>
    <m/>
    <s v="N"/>
    <m/>
    <m/>
    <m/>
    <m/>
    <m/>
    <m/>
    <s v=" "/>
    <x v="92"/>
    <s v="11:39:00"/>
    <n v="44463"/>
    <s v="11:21:00"/>
    <s v="FAS"/>
    <s v="N"/>
    <s v="N"/>
    <n v="1479601"/>
    <s v="21-0121996"/>
    <m/>
    <s v="T005402437, T005402436, T005402448"/>
    <n v="122097744"/>
    <m/>
    <m/>
    <m/>
    <s v=" "/>
    <x v="0"/>
    <x v="0"/>
    <s v="Y"/>
    <s v="N"/>
    <s v="N"/>
    <s v="On September 24, 2021 at approximately 1140 hours, a PG&amp;E Troubleman was dispatched to the Peabody 2107 12kV Distribution Circuit on Hay Rd , Vacaville in response to a report of wire down. Initial analysis indicates third-party contact caused the ignition. The primary conductor was on the ground that is suspected to have been contacted by an excavator. The wire down resulted in 189 customers experienced an outage. The fire was less than 1 meter in size and was self extinguishing. PG&amp;E crew made repairs to the primary conductor on September 24, 2021."/>
    <s v="PG&amp;E"/>
    <s v="Vegetation"/>
    <m/>
    <s v="D"/>
    <s v="D"/>
    <s v="&lt;3 meters of linear travel"/>
    <s v="&lt;1 Meter, Self Extinguished"/>
    <m/>
    <m/>
    <m/>
    <m/>
    <s v="Contact - 3rd Party"/>
    <s v="Contact from object"/>
    <s v="Contact from Object - Other"/>
    <s v="N"/>
    <s v="Overhead"/>
    <x v="0"/>
    <s v="Conductor - Primary"/>
    <s v="Conductor"/>
    <n v="101568298"/>
    <s v=" "/>
    <x v="0"/>
    <n v="38.314963167800002"/>
    <n v="-121.84188869650001"/>
    <s v="Solano"/>
    <s v="PEABODY 2107"/>
    <n v="12000"/>
    <s v="PEABODY 210718252"/>
    <x v="0"/>
    <s v="Self Extinguished"/>
    <s v="Herbaceous"/>
    <s v="Grass Fuel Model"/>
    <s v="brush and grass"/>
    <s v="N"/>
    <m/>
    <m/>
    <m/>
    <m/>
    <s v="N"/>
    <s v="N"/>
    <m/>
    <m/>
    <s v="2021-09-24"/>
    <m/>
    <m/>
    <m/>
    <m/>
    <m/>
    <m/>
    <m/>
    <m/>
    <m/>
    <m/>
    <m/>
    <m/>
    <m/>
    <m/>
    <m/>
    <m/>
    <m/>
    <m/>
    <m/>
    <s v=" "/>
    <s v="SACRAMENTO"/>
    <s v="VACAVILLE 04"/>
    <s v="11:39"/>
    <s v="09/24/2021"/>
    <s v="1479601"/>
    <s v="T005402437"/>
    <n v="6426"/>
    <s v="HAY RD 1/4MI WEST OF M"/>
    <s v="VACAVILLE"/>
    <n v="38.285539999999997"/>
    <n v="-121.81646000000001"/>
    <s v="S4TJP1C"/>
    <s v="BOHN, JOSEPH"/>
    <n v="63642107"/>
    <s v="20210924 13:46"/>
    <n v="9260"/>
    <n v="1"/>
    <s v="WIRE DOWN HAY ROAD AT THE DUMP// LOOKS LIKE THIRD PARTY HIT THE LINE WITH EXCAVATOR FROM RECOLOGY ///CONTACT PERSON SHIRLEY VON UHLIT 707 249 3114 SUPERVISOR"/>
    <s v="Y"/>
    <m/>
    <m/>
    <s v="38.3152017,-121.8433767,-0.100000,3D"/>
    <m/>
    <m/>
    <m/>
    <m/>
    <m/>
    <s v="N"/>
    <s v="Y"/>
    <m/>
    <s v="Clear"/>
    <m/>
    <s v="Private Land"/>
    <m/>
    <s v="Calm"/>
    <m/>
    <s v="Unknown"/>
    <m/>
    <s v="&lt; 1 meter"/>
    <m/>
    <s v="Self Extinguished"/>
    <m/>
    <s v="Overhead"/>
    <m/>
    <s v="N"/>
    <m/>
    <m/>
    <m/>
    <s v="PATROL-FOUND NOTHING"/>
    <m/>
    <s v="N"/>
    <s v=" "/>
    <s v="Unplanned"/>
    <s v="Sacramento"/>
    <s v="Solano"/>
    <s v="063642107, PEABODY-2107"/>
    <s v="21-0121996"/>
    <s v="Unplanned"/>
    <s v="Clear;32-90 F"/>
    <s v="191"/>
    <s v="14127"/>
    <s v="NO"/>
    <s v="Force Out"/>
    <s v="Sustained"/>
    <s v="No"/>
    <s v="18252"/>
    <s v="OH"/>
    <s v="Line Recloser"/>
    <s v="1479601"/>
    <s v="Conductor, Overhead, Broken, wire on ground"/>
    <s v="NONE"/>
    <s v="09/24/21 13:44"/>
    <m/>
    <s v="HWY 113 @ RR TRACKS, DIXON"/>
    <s v="MTR # 1008837446"/>
    <m/>
    <m/>
    <m/>
    <m/>
    <m/>
    <m/>
    <m/>
    <m/>
    <m/>
    <m/>
    <m/>
    <m/>
    <m/>
    <m/>
    <m/>
    <m/>
    <m/>
    <m/>
    <m/>
    <m/>
    <m/>
    <m/>
    <m/>
    <m/>
  </r>
  <r>
    <n v="1559"/>
    <s v="MXX7"/>
    <s v="3 - QC Complete"/>
    <n v="44463"/>
    <n v="44617"/>
    <s v="Other fire, not attributable to PG&amp;E assets. PG&amp;E assets were not affected. This information is preliminary."/>
    <s v="\\fxshare-nas05\quotashare-fs01\ESA\5 - Ignition Tracking\2021_Ignition_QC_Folders\20210924_nan_nan_nan_0003004243"/>
    <s v=" "/>
    <m/>
    <m/>
    <m/>
    <m/>
    <m/>
    <m/>
    <m/>
    <m/>
    <m/>
    <m/>
    <m/>
    <m/>
    <m/>
    <m/>
    <m/>
    <m/>
    <m/>
    <m/>
    <m/>
    <m/>
    <m/>
    <m/>
    <m/>
    <m/>
    <m/>
    <m/>
    <m/>
    <m/>
    <m/>
    <m/>
    <m/>
    <m/>
    <m/>
    <m/>
    <m/>
    <m/>
    <m/>
    <m/>
    <m/>
    <m/>
    <m/>
    <m/>
    <m/>
    <m/>
    <m/>
    <m/>
    <m/>
    <m/>
    <m/>
    <m/>
    <m/>
    <m/>
    <s v=" "/>
    <x v="92"/>
    <s v="11:02:00"/>
    <m/>
    <m/>
    <s v="FAS"/>
    <s v="N"/>
    <s v="N"/>
    <m/>
    <m/>
    <m/>
    <n v="3004243"/>
    <m/>
    <m/>
    <m/>
    <m/>
    <s v=" "/>
    <x v="0"/>
    <x v="1"/>
    <s v="N"/>
    <s v="N"/>
    <s v="N"/>
    <s v="Other fire, not attributable to PG&amp;E assets. PG&amp;E assets were not affected. This information is preliminary."/>
    <s v="Not PG&amp;E"/>
    <s v="Other"/>
    <s v="Vehicle"/>
    <m/>
    <m/>
    <s v="Structure-only"/>
    <m/>
    <m/>
    <m/>
    <m/>
    <m/>
    <s v="Other Fire: Non-PG&amp;E related"/>
    <m/>
    <m/>
    <m/>
    <s v="Overhead"/>
    <x v="1"/>
    <m/>
    <m/>
    <m/>
    <s v=" "/>
    <x v="0"/>
    <n v="34.945588299999997"/>
    <n v="-120.4601467"/>
    <s v="Santa Barbara"/>
    <s v="SANTA MARIA 1105"/>
    <n v="12000"/>
    <m/>
    <x v="0"/>
    <s v="City/County Fire Agency"/>
    <s v="Herbaceous"/>
    <m/>
    <m/>
    <m/>
    <m/>
    <m/>
    <m/>
    <m/>
    <s v="N"/>
    <s v="N"/>
    <m/>
    <m/>
    <s v="2021-09-24"/>
    <m/>
    <m/>
    <m/>
    <m/>
    <m/>
    <m/>
    <m/>
    <m/>
    <m/>
    <m/>
    <m/>
    <m/>
    <m/>
    <m/>
    <m/>
    <m/>
    <m/>
    <m/>
    <m/>
    <s v="  "/>
    <s v="LOS PADRES"/>
    <s v="SANTA MARIA 01"/>
    <s v="11:02"/>
    <n v="44463"/>
    <m/>
    <n v="3004243"/>
    <s v="UNKNOWN"/>
    <s v="PREMISES DO NOT CHANGE"/>
    <s v="SANTA MARIA"/>
    <n v="34.952869004629633"/>
    <n v="-120.411389"/>
    <s v="L2TMML6"/>
    <s v="LANDEROS, MARIO"/>
    <m/>
    <s v="20210924 12:00"/>
    <n v="1320"/>
    <m/>
    <s v="phone company service drop damaged"/>
    <s v="Y"/>
    <m/>
    <m/>
    <s v="34.9455883,-120.4601467,60.600000,3D"/>
    <m/>
    <m/>
    <s v="trailer fire next to power pole ."/>
    <s v="city fire department"/>
    <m/>
    <s v="N"/>
    <s v="Y"/>
    <s v="N"/>
    <s v="Clear"/>
    <m/>
    <s v="Cable/Phone/Another Utility Company"/>
    <m/>
    <s v="Calm"/>
    <m/>
    <s v="Vehicle Accident"/>
    <m/>
    <s v="Structure Only"/>
    <m/>
    <s v="Fire Dept"/>
    <m/>
    <s v="Other (Comments)"/>
    <s v="trailer fire"/>
    <s v="N"/>
    <m/>
    <m/>
    <m/>
    <m/>
    <m/>
    <m/>
    <s v="  "/>
    <m/>
    <m/>
    <m/>
    <m/>
    <m/>
    <m/>
    <m/>
    <m/>
    <m/>
    <m/>
    <m/>
    <m/>
    <m/>
    <m/>
    <m/>
    <m/>
    <m/>
    <m/>
    <m/>
    <m/>
    <m/>
    <m/>
    <m/>
    <m/>
    <m/>
    <m/>
    <m/>
    <m/>
    <m/>
    <m/>
    <m/>
    <m/>
    <m/>
    <m/>
    <m/>
    <m/>
    <m/>
    <m/>
    <m/>
    <m/>
    <m/>
    <m/>
    <m/>
    <m/>
    <m/>
    <m/>
    <m/>
  </r>
  <r>
    <n v="1558"/>
    <s v="FJGE"/>
    <s v="3 - QC Complete"/>
    <n v="44519"/>
    <n v="44617"/>
    <s v="Wire down due to a straight splice bump failure. The ensuing fire was less than 1 meter in size. This information is preliminary."/>
    <s v="\\fxshare-nas05\quotashare-fs01\ESA\5 - Ignition Tracking\2021_Ignition_QC_Folders\20210924_1479474_21-0121940_nan_T005402279"/>
    <s v=" "/>
    <s v="Y"/>
    <s v="FJGE"/>
    <s v="FNL updated per ILIS, Lat/Long updated fire location per photos "/>
    <n v="44512"/>
    <m/>
    <s v="Not In Scope"/>
    <s v=" "/>
    <s v=" "/>
    <s v=" "/>
    <s v=" "/>
    <m/>
    <m/>
    <m/>
    <m/>
    <m/>
    <m/>
    <m/>
    <s v=" "/>
    <s v=" "/>
    <m/>
    <m/>
    <m/>
    <m/>
    <m/>
    <m/>
    <m/>
    <m/>
    <m/>
    <m/>
    <m/>
    <m/>
    <m/>
    <m/>
    <m/>
    <m/>
    <m/>
    <m/>
    <m/>
    <s v="N"/>
    <s v=" "/>
    <s v=" "/>
    <s v=" "/>
    <s v=" "/>
    <s v=" "/>
    <s v=" "/>
    <s v="N"/>
    <s v=" "/>
    <s v=" "/>
    <s v=" "/>
    <s v=" "/>
    <s v=" "/>
    <s v=" "/>
    <s v=" "/>
    <x v="92"/>
    <s v="09:21:00"/>
    <n v="44463"/>
    <s v="09:19:00"/>
    <s v="ILIS/OIS"/>
    <s v="N"/>
    <s v="N"/>
    <n v="1479474"/>
    <s v="21-0121940"/>
    <s v=" "/>
    <s v="T005402279"/>
    <n v="122096430"/>
    <s v=" "/>
    <s v=" "/>
    <m/>
    <s v=" "/>
    <x v="0"/>
    <x v="0"/>
    <s v="Y"/>
    <s v="N"/>
    <s v="N"/>
    <s v="On September 24, 2021 at 0921 hours, a PG&amp;E Troubleman was dispatched to the Ralston 1101 12kV distribution circuit near Ticonderoga Drive and Cobble Hill Place in San Mateo in response to a wire down outage. Initial analysis indicates a PG&amp;E equipment failure caused the ignition. A straight splice failed resulting in a primary 4 ACSR conductor down. The fire was less than one meter in size and was extinguished by the San Mateo Fire Department.  A third-party contractor replaced the damaged conductor on September 24, 2021.  "/>
    <s v="PG&amp;E"/>
    <s v="Vegetation"/>
    <m/>
    <s v="D"/>
    <s v="D"/>
    <s v="&lt;3 meters of linear travel"/>
    <s v="&lt;1 Meter"/>
    <s v=" "/>
    <s v=" "/>
    <s v=" "/>
    <s v=" "/>
    <s v="Equipment - PG&amp;E"/>
    <s v="All types of equipment / facility failure"/>
    <s v="Splice/Clamp/Connector"/>
    <s v="Y"/>
    <s v="Overhead"/>
    <x v="0"/>
    <s v="Splice/Clamp/Connector"/>
    <s v="Conductor"/>
    <n v="100302494"/>
    <s v=" "/>
    <x v="0"/>
    <n v="37.5153055412"/>
    <n v="-122.3403833587"/>
    <s v="San Mateo"/>
    <s v="RALSTON 1101"/>
    <n v="12000"/>
    <s v=" RALSTON 1101420730 "/>
    <x v="0"/>
    <s v="San Mateo FD"/>
    <s v="Urban"/>
    <s v="Brush fuel model"/>
    <s v="grass and brush"/>
    <s v="N"/>
    <s v=" "/>
    <s v=" "/>
    <m/>
    <m/>
    <s v="N"/>
    <s v="N"/>
    <s v=" "/>
    <s v=" "/>
    <s v="2021-11-12"/>
    <m/>
    <m/>
    <m/>
    <m/>
    <m/>
    <m/>
    <m/>
    <m/>
    <m/>
    <m/>
    <m/>
    <m/>
    <m/>
    <m/>
    <m/>
    <m/>
    <m/>
    <m/>
    <m/>
    <m/>
    <s v="PENINSULA"/>
    <s v="SAN CARLOS 02"/>
    <s v="09:21:00"/>
    <n v="44463"/>
    <n v="1479474"/>
    <s v="T005402279"/>
    <n v="2239"/>
    <s v="COBBLEHILL PL"/>
    <s v="SAN MATEO"/>
    <n v="37"/>
    <n v="-122.33799999999999"/>
    <s v="P2TPHS6"/>
    <s v="SABA, PAUL"/>
    <n v="24141101"/>
    <s v="20210924 11:06"/>
    <n v="9260"/>
    <s v=" "/>
    <s v="Crew for pri 4acsr wire down 300', 1 sp, 1 wire ifo 2090 Ticonderoga, straight splice bump failed, remove all old splices, need 25E fuses at c/o 6341"/>
    <s v="Y"/>
    <s v=" "/>
    <s v=" "/>
    <s v=" "/>
    <n v="37.518189999999997"/>
    <n v="-122.346"/>
    <s v="driveway and lawn at 2090 Ticonderoga San Mateo"/>
    <s v="San mateo Fire Dept"/>
    <s v=" "/>
    <s v="N"/>
    <s v="Y"/>
    <s v=" "/>
    <s v="Clear"/>
    <s v="sunny day, mild not hot"/>
    <s v="Customer-Owned Structure/Equipment"/>
    <s v="front landscape and driveway @ 2090 Ticonderoga San Mateo"/>
    <s v="Calm"/>
    <s v="no wind"/>
    <s v="PG&amp;E Equipment"/>
    <s v="old 4 ascr straight splice bump failed"/>
    <s v="&lt; 1 meter"/>
    <s v="sparks at concrete cement of driveway and front lawn"/>
    <s v="Fire Dept"/>
    <s v="san mateo fire dept"/>
    <s v="Overhead"/>
    <s v="primary 4 acsr overhead conductor"/>
    <s v="N"/>
    <s v="cleared site, removed burned conductor"/>
    <s v="PG&amp;E Employee"/>
    <s v="removed all damage wire from site"/>
    <s v="OVERHEAD"/>
    <s v="CONNECTOR OR SPLICE OH"/>
    <s v="N"/>
    <s v=" "/>
    <s v="Unplanned"/>
    <s v="Peninsula"/>
    <s v="Belmont"/>
    <s v="024141101, RALSTON-1101"/>
    <s v="21-0121940"/>
    <s v="Unplanned"/>
    <s v="Clear;32-90 F"/>
    <n v="152"/>
    <n v="10792"/>
    <s v="YES"/>
    <s v="Line to Ground"/>
    <s v="Sustained"/>
    <s v="No"/>
    <n v="6341"/>
    <s v="OH"/>
    <s v="Fuse"/>
    <n v="1479474"/>
    <s v="Connector or Splice (OH), Broken, wire on ground"/>
    <s v=" "/>
    <n v="44463.492361111108"/>
    <s v=" "/>
    <s v="IRO 2215 ALLEGHENY WAYS"/>
    <s v="IFO  2090  TICONDEROGA  RD"/>
    <s v=" "/>
    <s v=" "/>
    <s v=" "/>
    <s v=" "/>
    <s v=" "/>
    <s v=" "/>
    <s v=" "/>
    <s v=" "/>
    <s v=" "/>
    <s v=" "/>
    <s v=" "/>
    <s v=" "/>
    <s v=" "/>
    <s v=" "/>
    <s v=" "/>
    <s v=" "/>
    <s v=" "/>
    <s v=" "/>
    <s v=" "/>
    <s v=" "/>
    <s v=" "/>
    <s v=" "/>
    <s v=" "/>
    <s v=" "/>
  </r>
  <r>
    <n v="1557"/>
    <s v="AHH7"/>
    <s v="3 - QC Complete"/>
    <n v="44468"/>
    <n v="44617"/>
    <s v="Wire down due to car pole. The ensuing fire was 3 meters - 0.25 acres in size. This information is preliminary."/>
    <s v="\\fxshare-nas05\quotashare-fs01\ESA\5 - Ignition Tracking\2021_Ignition_QC_Folders\20210924_1479226_21-0121824.1(2 outages)_nan_T005402032"/>
    <s v=" "/>
    <m/>
    <s v="ahh7"/>
    <s v="Updated Time Created per FAS record. Updated Outage Time per ILIS. Udpated coordinates"/>
    <n v="44468"/>
    <m/>
    <m/>
    <m/>
    <m/>
    <m/>
    <m/>
    <m/>
    <m/>
    <m/>
    <m/>
    <m/>
    <m/>
    <m/>
    <m/>
    <m/>
    <m/>
    <m/>
    <m/>
    <m/>
    <m/>
    <m/>
    <m/>
    <m/>
    <m/>
    <m/>
    <m/>
    <m/>
    <m/>
    <m/>
    <m/>
    <m/>
    <m/>
    <m/>
    <m/>
    <m/>
    <m/>
    <m/>
    <m/>
    <m/>
    <m/>
    <m/>
    <m/>
    <m/>
    <m/>
    <m/>
    <m/>
    <m/>
    <m/>
    <s v=" "/>
    <x v="92"/>
    <s v="05:28:00"/>
    <n v="44463"/>
    <s v="05:10:00"/>
    <s v="FAS"/>
    <s v="N"/>
    <s v="N"/>
    <n v="1479226"/>
    <s v="21-0121824.1(2 outages)"/>
    <m/>
    <s v="T005402032"/>
    <s v="122094105, 112094361, 122094361, 122094365"/>
    <m/>
    <m/>
    <s v="PG&amp;E_1557_Ignition_20210924_3.jpg"/>
    <s v=" "/>
    <x v="1"/>
    <x v="0"/>
    <s v="Y"/>
    <s v="Y"/>
    <s v="N"/>
    <s v="On September 24th, 2021 at 05:25 hours, a PG&amp;E Troubleman was dispatched to the El Capitan 1102 12kV Distribution Circuit in the vicinity of Bellevue Road and G Street in  Merced in response to vehicle accident. Initial analysis indicates third party vehicle contact caused the ignition. The vehicle broke a pole that resulted in wires down and a small grass fire that was extinguished prior to the troubleman's arrival. The ensuing fire was 3 meters to 0.25 acres in size and it unknwon who suppressed the fire. PG&amp;E Crews replaced pole, crossarms, and insulators on September 24th, 2021."/>
    <s v="PG&amp;E"/>
    <s v="Vegetation"/>
    <m/>
    <s v="D"/>
    <s v="D"/>
    <s v="&lt;0.25"/>
    <m/>
    <m/>
    <m/>
    <m/>
    <m/>
    <s v="Contact - 3rd Party"/>
    <s v="Contact from object"/>
    <s v="Vehicle contact"/>
    <s v="N"/>
    <s v="Overhead"/>
    <x v="0"/>
    <s v="Pole"/>
    <s v="Pole, Crossarms, Insulator "/>
    <n v="103846489"/>
    <s v=" "/>
    <x v="0"/>
    <n v="37.361060183399999"/>
    <n v="-120.4641339148"/>
    <s v="Merced"/>
    <s v="EL CAPITAN 1102"/>
    <n v="12000"/>
    <s v="EL CAPITAN 1102605060"/>
    <x v="0"/>
    <s v="Unknown"/>
    <s v="Herbaceous"/>
    <s v="Grass Fuel Model"/>
    <m/>
    <s v="N"/>
    <m/>
    <m/>
    <m/>
    <m/>
    <s v="N"/>
    <s v="N"/>
    <m/>
    <m/>
    <s v="2021-09-24"/>
    <m/>
    <m/>
    <m/>
    <m/>
    <m/>
    <m/>
    <m/>
    <m/>
    <m/>
    <m/>
    <m/>
    <m/>
    <m/>
    <m/>
    <m/>
    <m/>
    <m/>
    <m/>
    <m/>
    <s v="  "/>
    <s v="YOSEMITE"/>
    <s v="MERCED 02"/>
    <s v="05:29"/>
    <n v="44463"/>
    <s v="1479226"/>
    <s v="T005402032"/>
    <s v="UNKNOWN"/>
    <s v="BELLEVUE RD AND G ST "/>
    <s v="MERCED"/>
    <n v="37.344619999999999"/>
    <n v="-120.46907"/>
    <s v="Y4TCRGK"/>
    <s v="GRIMES, CURTIS"/>
    <n v="253881102"/>
    <s v="20210924 09:17"/>
    <n v="9002"/>
    <m/>
    <s v="car pole. broken pole and damage to 4 pole to the west. called for crew to make repairs. "/>
    <s v="Y"/>
    <m/>
    <m/>
    <m/>
    <n v="37.361049999999999"/>
    <n v="-120.46735"/>
    <s v="S/E cnr of G st and Bellevue Rd"/>
    <s v="unkn, left scene before arrival"/>
    <m/>
    <s v="N"/>
    <s v="Y"/>
    <m/>
    <s v="Clear"/>
    <m/>
    <s v="Private Land"/>
    <m/>
    <s v="Calm"/>
    <m/>
    <s v="3rd Party"/>
    <s v="caused by car pole. wire down"/>
    <s v="3 meters - 0.25 Acres"/>
    <m/>
    <s v="Fire Dept"/>
    <s v="inc number unknown"/>
    <s v="Overhead"/>
    <m/>
    <s v="N"/>
    <m/>
    <m/>
    <m/>
    <s v="VEHICLE"/>
    <s v="POLE-WOOD"/>
    <s v="N"/>
    <s v="  "/>
    <s v="Unplanned"/>
    <s v="Yosemite"/>
    <s v="Merced"/>
    <s v="253881102, EL CAPITAN-1102"/>
    <s v="21-0121824.1(2 outages)"/>
    <s v="Unplanned"/>
    <s v="Clear;32-90 F"/>
    <s v="54"/>
    <s v="9420"/>
    <s v="YES"/>
    <s v="Force Out"/>
    <s v="Sustained"/>
    <s v="No"/>
    <s v="605060"/>
    <s v="OH"/>
    <s v="Line Recloser"/>
    <s v="1479226"/>
    <s v="Pole-Wood, Broken, wire on ground"/>
    <m/>
    <s v="09/24/21 08:17"/>
    <m/>
    <s v="3877 G ST., MERCED"/>
    <s v="4 POLES E/OF 25700"/>
    <m/>
    <m/>
    <m/>
    <m/>
    <m/>
    <m/>
    <m/>
    <m/>
    <m/>
    <m/>
    <m/>
    <m/>
    <m/>
    <m/>
    <m/>
    <m/>
    <m/>
    <m/>
    <m/>
    <m/>
    <m/>
    <m/>
    <m/>
    <m/>
  </r>
  <r>
    <n v="1597"/>
    <s v="CFMD"/>
    <s v="3 - QC Complete"/>
    <n v="44468"/>
    <n v="44617"/>
    <s v="Fuse burned open. Fire size is unknown. This information is preliminary.  9/29 cfmd ~ Troubleman was dispatched for a part out tag.  When arriving to the scene, things seemed normal, the fuse doors were closed or appeared closed. The voltage at the panels was check, it had incorrect voltage.  He looked a little deeper into the cut outs, the part 44s, he observed one was burned. He opened it up, put a new fuse door in, closed it, power was good.  There was no fire for this incident.  At one point the fuse burned up.  No fire agency dispatched or on the scene.  No corrective tag was created for this incident.  {T fuse, not an E fuse not a power fuse}.  "/>
    <s v="\\fxshare-nas05\quotashare-fs01\ESA\5 - Ignition Tracking\2021_Ignition_QC_Folders\20210923_1478462_nan_nan_T005401319"/>
    <s v=" "/>
    <m/>
    <m/>
    <m/>
    <m/>
    <m/>
    <s v="Not In Scope"/>
    <m/>
    <m/>
    <m/>
    <m/>
    <m/>
    <m/>
    <m/>
    <m/>
    <m/>
    <m/>
    <m/>
    <m/>
    <m/>
    <m/>
    <m/>
    <m/>
    <m/>
    <m/>
    <m/>
    <m/>
    <m/>
    <m/>
    <m/>
    <m/>
    <m/>
    <m/>
    <m/>
    <m/>
    <m/>
    <m/>
    <m/>
    <m/>
    <m/>
    <m/>
    <m/>
    <m/>
    <m/>
    <m/>
    <m/>
    <s v="Y"/>
    <n v="44468"/>
    <n v="44468"/>
    <s v="JRWX"/>
    <s v="James Woolsey, (805)540-9945"/>
    <s v="Gathered incident details"/>
    <m/>
    <s v=" "/>
    <x v="93"/>
    <s v="08:14:00"/>
    <n v="44462"/>
    <s v="08:14:00"/>
    <s v="FAS"/>
    <s v="N"/>
    <s v="N"/>
    <n v="1478462"/>
    <m/>
    <m/>
    <s v="T005401319"/>
    <m/>
    <m/>
    <m/>
    <s v="PG&amp;E_1597_Ignition_20210923_1"/>
    <s v=" "/>
    <x v="0"/>
    <x v="0"/>
    <s v="N"/>
    <s v="N"/>
    <s v="N"/>
    <s v="No fire occurred. Incorrect voltage, Tfuse burned up/replaced. "/>
    <s v="PG&amp;E"/>
    <s v="Other"/>
    <s v="Fuse"/>
    <s v="D"/>
    <m/>
    <s v="No Fire"/>
    <m/>
    <m/>
    <m/>
    <m/>
    <m/>
    <s v="Equipment - PG&amp;E"/>
    <s v="All types of equipment / facility failure"/>
    <s v="Fuse failure - all"/>
    <m/>
    <s v="Overhead"/>
    <x v="0"/>
    <s v="Fuse"/>
    <s v="T Fuse"/>
    <m/>
    <s v=" "/>
    <x v="0"/>
    <n v="34.959290000000003"/>
    <n v="-120.52675000000001"/>
    <s v="Santa Barbara"/>
    <s v="SANTA MARIA 1109"/>
    <n v="12000"/>
    <s v="SANTA MARIA 1109M30"/>
    <x v="0"/>
    <s v="Unknown"/>
    <s v="Urban"/>
    <m/>
    <m/>
    <s v="N"/>
    <m/>
    <m/>
    <m/>
    <m/>
    <s v="N"/>
    <s v="N"/>
    <m/>
    <m/>
    <s v="2021-09-28"/>
    <m/>
    <m/>
    <m/>
    <m/>
    <m/>
    <m/>
    <m/>
    <m/>
    <m/>
    <m/>
    <m/>
    <m/>
    <m/>
    <m/>
    <m/>
    <m/>
    <m/>
    <m/>
    <m/>
    <s v=" "/>
    <s v="LOS PADRES"/>
    <s v="SANTA MARIA 01"/>
    <m/>
    <s v="20210923 08:14"/>
    <s v="1478462"/>
    <s v="T005401319"/>
    <m/>
    <s v="NS W MAIN 2 MI E/SIMAS"/>
    <s v="SANTA MARIA"/>
    <n v="34.959290000000003"/>
    <n v="-120.52675000000001"/>
    <s v="JRWX"/>
    <s v="WOOLSEY, JAMES"/>
    <n v="182671109"/>
    <m/>
    <n v="9002"/>
    <n v="1"/>
    <s v="Field Remarks: pt 44 fuse burned open, replaced full set, replaced illegal connectors on service pole, power ok; Dispatcher Remarks: nan; Office Remarks: ~LAT:LONG 34.95929:-120.52675~ "/>
    <m/>
    <m/>
    <m/>
    <m/>
    <m/>
    <m/>
    <m/>
    <m/>
    <m/>
    <m/>
    <m/>
    <m/>
    <m/>
    <m/>
    <m/>
    <m/>
    <m/>
    <m/>
    <m/>
    <m/>
    <m/>
    <m/>
    <m/>
    <m/>
    <m/>
    <m/>
    <m/>
    <m/>
    <m/>
    <m/>
    <s v="OVERHEAD"/>
    <s v="FUSE"/>
    <m/>
    <s v=" "/>
    <m/>
    <m/>
    <m/>
    <m/>
    <m/>
    <m/>
    <m/>
    <m/>
    <m/>
    <m/>
    <m/>
    <m/>
    <m/>
    <m/>
    <m/>
    <m/>
    <m/>
    <m/>
    <m/>
    <m/>
    <m/>
    <m/>
    <m/>
    <m/>
    <m/>
    <m/>
    <m/>
    <m/>
    <m/>
    <m/>
    <m/>
    <m/>
    <m/>
    <m/>
    <m/>
    <m/>
    <m/>
    <m/>
    <m/>
    <m/>
    <m/>
    <m/>
    <m/>
    <m/>
    <m/>
    <m/>
    <m/>
  </r>
  <r>
    <n v="1596"/>
    <s v="KRJ7"/>
    <s v="3 - QC Complete"/>
    <n v="44470"/>
    <n v="44617"/>
    <s v="Neutral burned open. Service has been spliced too many times. Fire size is unknown. This information is preliminary."/>
    <s v="\\fxshare-nas05\quotashare-fs01\ESA\5 - Ignition Tracking\2021_Ignition_QC_Folders\20210923_1478437_nan_nan_T005401298"/>
    <s v=" "/>
    <m/>
    <m/>
    <m/>
    <m/>
    <m/>
    <s v="Not In Scope"/>
    <m/>
    <m/>
    <m/>
    <m/>
    <m/>
    <m/>
    <m/>
    <m/>
    <m/>
    <m/>
    <m/>
    <m/>
    <m/>
    <m/>
    <m/>
    <m/>
    <m/>
    <m/>
    <m/>
    <m/>
    <m/>
    <m/>
    <m/>
    <m/>
    <m/>
    <m/>
    <m/>
    <m/>
    <m/>
    <m/>
    <m/>
    <m/>
    <m/>
    <m/>
    <m/>
    <m/>
    <m/>
    <m/>
    <m/>
    <s v="Y"/>
    <n v="44468"/>
    <n v="44470"/>
    <s v="RTCC"/>
    <m/>
    <s v="Service was changed out because it was rotten down the line. No ignition or signs of arcing or hot spots."/>
    <m/>
    <s v=" "/>
    <x v="93"/>
    <s v="08:03:00"/>
    <n v="44462"/>
    <s v="08:03:00"/>
    <s v="FAS"/>
    <s v="N"/>
    <s v="N"/>
    <n v="1478437"/>
    <m/>
    <m/>
    <s v="T005401298"/>
    <m/>
    <m/>
    <m/>
    <m/>
    <s v=" "/>
    <x v="0"/>
    <x v="1"/>
    <s v="N"/>
    <s v="N"/>
    <s v="N"/>
    <s v="No fire occurred. Service was changed out because it was rotten down the line. No ignition or signs of arcing or hot spots."/>
    <s v="Not PG&amp;E"/>
    <s v="Other"/>
    <s v="Connector"/>
    <s v="D"/>
    <m/>
    <s v="No Fire"/>
    <m/>
    <m/>
    <m/>
    <m/>
    <m/>
    <s v="No Fire"/>
    <m/>
    <m/>
    <m/>
    <s v="Overhead"/>
    <x v="3"/>
    <s v="Splice/Clamp/Connector"/>
    <m/>
    <m/>
    <s v=" "/>
    <x v="0"/>
    <n v="36.830979999999997"/>
    <n v="-121.77856"/>
    <s v="Monterey"/>
    <s v="GREEN VALLEY 2102"/>
    <n v="12000"/>
    <s v="GREEN VALLEY 210211036"/>
    <x v="0"/>
    <s v="Unknown"/>
    <s v="Urban"/>
    <m/>
    <m/>
    <s v="N"/>
    <m/>
    <m/>
    <m/>
    <m/>
    <s v="N"/>
    <s v="N"/>
    <m/>
    <m/>
    <s v="2021-09-28"/>
    <m/>
    <m/>
    <m/>
    <m/>
    <m/>
    <m/>
    <m/>
    <m/>
    <m/>
    <m/>
    <m/>
    <m/>
    <m/>
    <m/>
    <m/>
    <m/>
    <m/>
    <m/>
    <m/>
    <s v="  "/>
    <s v="CENTRAL COAST"/>
    <s v="SANTA CRUZ 01"/>
    <m/>
    <n v="44489"/>
    <s v="1478437"/>
    <s v="T005401298"/>
    <s v="17"/>
    <s v="STRUVE RD"/>
    <s v="MOSS LANDING"/>
    <n v="36.830979999999997"/>
    <n v="-121.77856"/>
    <s v="RTCC"/>
    <s v="CLARK, ROBERT"/>
    <n v="83192102"/>
    <m/>
    <n v="9140"/>
    <n v="1"/>
    <s v="Field Remarks: burned open neutral at AWAC side of service, service has been spliced too many times, replaced entire service; Dispatcher Remarks: nan; Office Remarks: ~LAT:LONG 36.83098:-121.77856~ "/>
    <m/>
    <m/>
    <m/>
    <m/>
    <m/>
    <m/>
    <m/>
    <m/>
    <m/>
    <m/>
    <m/>
    <m/>
    <m/>
    <m/>
    <m/>
    <m/>
    <m/>
    <m/>
    <m/>
    <m/>
    <m/>
    <m/>
    <m/>
    <m/>
    <m/>
    <m/>
    <m/>
    <m/>
    <m/>
    <m/>
    <s v="OVERHEAD"/>
    <s v="CONNECTOR OR SPLICE OH"/>
    <m/>
    <s v="  "/>
    <m/>
    <m/>
    <m/>
    <m/>
    <m/>
    <m/>
    <m/>
    <m/>
    <m/>
    <m/>
    <m/>
    <m/>
    <m/>
    <m/>
    <m/>
    <m/>
    <m/>
    <m/>
    <m/>
    <m/>
    <m/>
    <m/>
    <m/>
    <m/>
    <m/>
    <m/>
    <m/>
    <m/>
    <m/>
    <m/>
    <m/>
    <m/>
    <m/>
    <m/>
    <m/>
    <m/>
    <m/>
    <m/>
    <m/>
    <m/>
    <m/>
    <m/>
    <m/>
    <m/>
    <m/>
    <m/>
    <m/>
  </r>
  <r>
    <n v="1595"/>
    <s v="KRJ7"/>
    <s v="3 - QC Complete"/>
    <n v="44475"/>
    <n v="44617"/>
    <s v="One burned open connector at weatherhead. Fire size is unknown. This information is preliminary."/>
    <s v="\\fxshare-nas05\quotashare-fs01\ESA\5 - Ignition Tracking\2021_Ignition_QC_Folders\20210923_1478489_nan_nan_T005401351"/>
    <s v=" "/>
    <m/>
    <s v="KRJ7"/>
    <s v="Updated voltage due to secondary level, updated outage start time"/>
    <n v="44475"/>
    <m/>
    <s v="Not In Scope"/>
    <m/>
    <m/>
    <m/>
    <m/>
    <m/>
    <m/>
    <m/>
    <m/>
    <m/>
    <m/>
    <m/>
    <m/>
    <m/>
    <m/>
    <m/>
    <m/>
    <m/>
    <m/>
    <m/>
    <m/>
    <m/>
    <m/>
    <m/>
    <m/>
    <m/>
    <m/>
    <m/>
    <m/>
    <m/>
    <m/>
    <m/>
    <m/>
    <m/>
    <m/>
    <m/>
    <m/>
    <m/>
    <m/>
    <m/>
    <s v="Y"/>
    <n v="44474"/>
    <n v="44474"/>
    <s v="TJBU"/>
    <s v="small 12&quot; fire at base of pole, grass was discolored, it was out before arrival, stated that connector burned open at the weatherhead and the connector melted and the molten material started a small ignition at the  base of the pole"/>
    <m/>
    <m/>
    <s v=" "/>
    <x v="93"/>
    <s v="08:32:00"/>
    <n v="44462"/>
    <s v="08:26:00"/>
    <s v="FAS"/>
    <s v="Y"/>
    <s v="N"/>
    <n v="1478489"/>
    <m/>
    <m/>
    <s v="T005401351"/>
    <m/>
    <m/>
    <m/>
    <m/>
    <s v=" "/>
    <x v="0"/>
    <x v="0"/>
    <s v="Y"/>
    <s v="N"/>
    <s v="N"/>
    <s v="On September 23, 2021 at 0832 hours, a PG&amp;E Troubleman was dispatched to the Wellfield 1102 12kV Distribution Circuit on E Bear Mountain Blvd near Tower Line Road, Arvin in response to arcing on the pole. Initial analysis indicates a failed connector caused the ignition. The connector at the weatherhead to an agricultural pump failed that resulted in molten material to fall and ignite a small patch of grass. The ensuing fire was less than 1 meter in size and it is unknown if the fire was self-extinguished or if the customer suppressed the fire as it was out prior to the Troubleman's arrival. PG&amp;E Troubleman replaced the connector on September 23, 2021."/>
    <s v="PG&amp;E"/>
    <s v="Vegetation"/>
    <m/>
    <s v="D"/>
    <s v="D"/>
    <s v="&lt;3 meters of linear travel"/>
    <s v="12&quot; square"/>
    <m/>
    <m/>
    <m/>
    <m/>
    <s v="Equipment - PG&amp;E"/>
    <s v="All types of equipment / facility failure"/>
    <s v="Splice/Clamp/Connector"/>
    <s v="N"/>
    <s v="Overhead"/>
    <x v="3"/>
    <s v="Splice/Clamp/Connector"/>
    <s v="Connector"/>
    <n v="100149077"/>
    <s v=" "/>
    <x v="0"/>
    <n v="35.208949999700003"/>
    <n v="-118.8054599996"/>
    <s v="Kern"/>
    <s v="WELLFIELD 1102"/>
    <s v="0 - 750"/>
    <s v="WELLFIELD 1102CB"/>
    <x v="0"/>
    <s v="Unknown"/>
    <s v="Agriculture"/>
    <s v="Grass Fuel Model"/>
    <m/>
    <s v="N"/>
    <m/>
    <m/>
    <m/>
    <m/>
    <s v="N"/>
    <s v="N"/>
    <m/>
    <m/>
    <s v="2021-09-28"/>
    <m/>
    <m/>
    <m/>
    <m/>
    <m/>
    <m/>
    <m/>
    <m/>
    <m/>
    <m/>
    <m/>
    <m/>
    <m/>
    <m/>
    <m/>
    <m/>
    <m/>
    <m/>
    <m/>
    <s v=" "/>
    <s v="KERN"/>
    <s v="BAKERSFIELD 12"/>
    <m/>
    <s v="20210923 08:32"/>
    <s v="1478489"/>
    <s v="T005401351"/>
    <m/>
    <s v="NW 30 31 30"/>
    <s v="ARVIN"/>
    <n v="35.209150000000001"/>
    <n v="-118.80535"/>
    <s v="TJBU"/>
    <s v="BRAUER, TRAVIS"/>
    <n v="254291102"/>
    <m/>
    <n v="9140"/>
    <m/>
    <s v="Field Remarks: ONE BURNED OPEN CONNECTOR AT WEATHERHEAD. AG PUMP. OPEN TX AND REPLACED NG CONNECTOR. CLOSED FUSES AND CHKD PWR GOOD; Dispatcher Remarks: nan; Office Remarks: ~LAT:LONG 35.20915:-118.80535~ "/>
    <m/>
    <m/>
    <m/>
    <m/>
    <m/>
    <m/>
    <m/>
    <m/>
    <m/>
    <m/>
    <m/>
    <m/>
    <m/>
    <m/>
    <m/>
    <m/>
    <m/>
    <m/>
    <m/>
    <m/>
    <m/>
    <m/>
    <m/>
    <m/>
    <m/>
    <m/>
    <m/>
    <m/>
    <m/>
    <m/>
    <s v="OVERHEAD"/>
    <s v="CONNECTOR OR SPLICE OH"/>
    <m/>
    <s v=" "/>
    <m/>
    <m/>
    <m/>
    <m/>
    <m/>
    <m/>
    <m/>
    <m/>
    <m/>
    <m/>
    <m/>
    <m/>
    <m/>
    <m/>
    <m/>
    <m/>
    <m/>
    <m/>
    <m/>
    <m/>
    <m/>
    <m/>
    <m/>
    <m/>
    <m/>
    <m/>
    <m/>
    <m/>
    <m/>
    <m/>
    <m/>
    <m/>
    <m/>
    <m/>
    <m/>
    <m/>
    <m/>
    <m/>
    <m/>
    <m/>
    <m/>
    <m/>
    <m/>
    <m/>
    <m/>
    <m/>
    <m/>
  </r>
  <r>
    <n v="1594"/>
    <s v="CFMD"/>
    <s v="3 - QC Complete"/>
    <n v="44476"/>
    <n v="44617"/>
    <s v="Open wire secondary burnt. Fire size is unknown. This information is preliminary. 10/7 waiting for response from troubleman, escalated w email to supv "/>
    <s v="\\fxshare-nas05\quotashare-fs01\ESA\5 - Ignition Tracking\2021_Ignition_QC_Folders\20210923_1478815_nan_nan_T005401479"/>
    <s v=" "/>
    <m/>
    <m/>
    <m/>
    <m/>
    <m/>
    <s v="Not In Scope"/>
    <m/>
    <m/>
    <m/>
    <m/>
    <m/>
    <m/>
    <m/>
    <m/>
    <m/>
    <m/>
    <m/>
    <m/>
    <m/>
    <m/>
    <m/>
    <m/>
    <m/>
    <m/>
    <m/>
    <m/>
    <m/>
    <m/>
    <m/>
    <m/>
    <m/>
    <m/>
    <m/>
    <m/>
    <m/>
    <m/>
    <m/>
    <m/>
    <m/>
    <m/>
    <m/>
    <m/>
    <m/>
    <m/>
    <m/>
    <s v="Y"/>
    <n v="44469"/>
    <n v="44476"/>
    <s v="TRSI"/>
    <s v="Travis Stapleton, 209-471-2478"/>
    <s v="No Fire"/>
    <m/>
    <s v=" "/>
    <x v="93"/>
    <s v="09:43:00"/>
    <n v="44462"/>
    <s v="09:43:00"/>
    <s v="FAS"/>
    <s v="N"/>
    <s v="N"/>
    <n v="1478815"/>
    <m/>
    <m/>
    <s v="T005401479"/>
    <m/>
    <m/>
    <m/>
    <m/>
    <s v=" "/>
    <x v="0"/>
    <x v="0"/>
    <s v="Y"/>
    <s v="N"/>
    <s v="N"/>
    <s v="On September 23rd, 2021 at approximately 0943 hours, a PG&amp;E Troubleman was dispatched to the Fairhaven 1103, 12kV distribution circuit in a circuit protection zone on Victor Blvd e in the City of Arcata in the North Coast Division for a report of an outage. Upon the troubleman's arrival he observed that the secondary connection that went to AWAK and burnt open. The wire was dangling down but being held up by the other connections. It did not fall down, but it was burnt open. There was no active fire.  Priority A corrective tag #122089534 was created to replace the hardware framing, cutout and the conductor.  This incident occurred in a Non-HFTD. This information is preliminary."/>
    <s v="PG&amp;E"/>
    <s v="Vegetation"/>
    <m/>
    <s v="D"/>
    <m/>
    <s v="Unknown"/>
    <m/>
    <m/>
    <m/>
    <m/>
    <m/>
    <s v="Equipment - PG&amp;E"/>
    <s v="All types of equipment / facility failure"/>
    <s v="Conductor failure-all"/>
    <m/>
    <s v="Overhead"/>
    <x v="2"/>
    <s v="Conductor - Open Wire Secondary"/>
    <m/>
    <n v="100967542"/>
    <s v=" "/>
    <x v="0"/>
    <n v="40.847920000000002"/>
    <n v="-124.16374"/>
    <s v="Humboldt"/>
    <s v="FAIRHAVEN 1103"/>
    <n v="12000"/>
    <s v="FAIRHAVEN 110353174"/>
    <x v="0"/>
    <s v="Unknown"/>
    <s v="Urban"/>
    <m/>
    <m/>
    <s v="N"/>
    <m/>
    <m/>
    <m/>
    <m/>
    <s v="N"/>
    <s v="N"/>
    <m/>
    <m/>
    <s v="2021-09-28"/>
    <m/>
    <m/>
    <m/>
    <m/>
    <m/>
    <m/>
    <m/>
    <m/>
    <m/>
    <m/>
    <m/>
    <m/>
    <m/>
    <m/>
    <m/>
    <m/>
    <m/>
    <m/>
    <m/>
    <s v=" "/>
    <s v="HUMBOLDT"/>
    <s v="EUREKA 02"/>
    <m/>
    <s v="20210923 09:43"/>
    <s v="1478815"/>
    <s v="T005401479"/>
    <s v="1674"/>
    <s v="VICTOR BLVD"/>
    <s v="ARCATA"/>
    <n v="40.847920000000002"/>
    <n v="-124.16374"/>
    <s v="TRSI"/>
    <s v="STAPLETON, TRAVIS "/>
    <n v="192451103"/>
    <m/>
    <n v="9002"/>
    <n v="1"/>
    <s v="Field Remarks: burned open wire on open wire sec. need crew to repair open wire sec and replace cutouts on tx. need tree crew to clear trees from around poles and open wire sec; Dispatcher Remarks: nan; Office Remarks: ~LAT:LONG 40.84792:-124.16374~OUTAGE HAS BEEN RESO LVED BY MTHE AT 12:27"/>
    <m/>
    <m/>
    <m/>
    <m/>
    <m/>
    <m/>
    <m/>
    <m/>
    <m/>
    <m/>
    <m/>
    <m/>
    <m/>
    <m/>
    <m/>
    <m/>
    <m/>
    <m/>
    <m/>
    <m/>
    <m/>
    <m/>
    <m/>
    <m/>
    <m/>
    <m/>
    <m/>
    <m/>
    <m/>
    <m/>
    <s v="OVERHEAD"/>
    <s v="SECONDARY"/>
    <m/>
    <s v=" "/>
    <m/>
    <m/>
    <m/>
    <m/>
    <m/>
    <m/>
    <m/>
    <m/>
    <m/>
    <m/>
    <m/>
    <m/>
    <m/>
    <m/>
    <m/>
    <m/>
    <m/>
    <m/>
    <m/>
    <m/>
    <m/>
    <m/>
    <m/>
    <m/>
    <m/>
    <m/>
    <m/>
    <m/>
    <m/>
    <m/>
    <m/>
    <m/>
    <m/>
    <m/>
    <m/>
    <m/>
    <m/>
    <m/>
    <m/>
    <m/>
    <m/>
    <m/>
    <m/>
    <m/>
    <m/>
    <m/>
    <m/>
  </r>
  <r>
    <n v="1593"/>
    <s v="KRJ7"/>
    <s v="3 - QC Complete"/>
    <n v="44468"/>
    <n v="44617"/>
    <s v="Service drop was damaged. Neutral and 1 hot leg burnt open at pole &amp; midspan. Fire size is unknown. This information is preliminary."/>
    <s v="\\fxshare-nas05\quotashare-fs01\ESA\5 - Ignition Tracking\2021_Ignition_QC_Folders\20210923_1478741_nan_nan_T005401649"/>
    <s v=" "/>
    <m/>
    <s v="KRJ7"/>
    <s v="Updated outage time"/>
    <n v="44468"/>
    <m/>
    <s v="Not In Scope"/>
    <m/>
    <m/>
    <m/>
    <m/>
    <m/>
    <m/>
    <m/>
    <m/>
    <m/>
    <m/>
    <m/>
    <m/>
    <m/>
    <m/>
    <m/>
    <m/>
    <m/>
    <m/>
    <m/>
    <m/>
    <m/>
    <m/>
    <m/>
    <m/>
    <m/>
    <m/>
    <m/>
    <m/>
    <m/>
    <m/>
    <m/>
    <m/>
    <m/>
    <m/>
    <m/>
    <m/>
    <m/>
    <m/>
    <m/>
    <s v="Y"/>
    <n v="44468"/>
    <n v="44468"/>
    <s v="JPBp"/>
    <n v="6616233830"/>
    <s v="No fire occurred. There was arcing at the panel and the service drop failed but no indication of a fire. "/>
    <m/>
    <s v=" "/>
    <x v="93"/>
    <s v="12:14:00"/>
    <n v="44462"/>
    <s v="11:05:00"/>
    <s v="FAS"/>
    <s v="N"/>
    <s v="N"/>
    <n v="1478741"/>
    <m/>
    <m/>
    <s v="T005401649, 7713246192, 7713943095"/>
    <m/>
    <m/>
    <m/>
    <m/>
    <s v=" "/>
    <x v="0"/>
    <x v="1"/>
    <s v="N"/>
    <s v="N"/>
    <s v="N"/>
    <s v="No fire occurred. There was arcing at the panel and the service drop failed but no indication of a fire. "/>
    <s v="Unknown"/>
    <s v="Other"/>
    <s v="Neutral"/>
    <s v="D"/>
    <m/>
    <s v="No Fire"/>
    <m/>
    <m/>
    <m/>
    <m/>
    <m/>
    <s v="No Fire"/>
    <m/>
    <m/>
    <m/>
    <s v="Overhead"/>
    <x v="3"/>
    <s v="Service Drop"/>
    <m/>
    <m/>
    <s v=" "/>
    <x v="0"/>
    <n v="35.676349999999999"/>
    <n v="-119.22964"/>
    <s v="Kern"/>
    <s v="MC FARLAND 1101"/>
    <n v="12000"/>
    <s v="MC FARLAND 110184604"/>
    <x v="0"/>
    <s v="Unknown"/>
    <s v="Urban"/>
    <m/>
    <m/>
    <s v="N"/>
    <m/>
    <m/>
    <m/>
    <m/>
    <s v="N"/>
    <s v="N"/>
    <m/>
    <m/>
    <s v="2021-09-28"/>
    <m/>
    <m/>
    <m/>
    <m/>
    <m/>
    <m/>
    <m/>
    <m/>
    <m/>
    <m/>
    <m/>
    <m/>
    <m/>
    <m/>
    <m/>
    <m/>
    <m/>
    <m/>
    <m/>
    <s v=" "/>
    <s v="KERN"/>
    <s v="WASCO 02"/>
    <m/>
    <s v="20210923 12:14"/>
    <s v="1478741"/>
    <s v="T005401649"/>
    <s v="215"/>
    <s v="1/2 HARLOW AVE"/>
    <s v="MC FARLAND"/>
    <n v="35.676349999999999"/>
    <n v="-119.22964"/>
    <s v="JPBP"/>
    <s v="BARNACHIA, J.P."/>
    <n v="253181101"/>
    <m/>
    <n v="9320"/>
    <m/>
    <s v="Field Remarks: Found signs of arcing at meter panel &amp; communications ground. Found damaged service drop. Neutral and 1 hot leg burnt open at pole &amp; midspan. Replaced service drop &amp; made safe. Left premises disconnected until an electrician safety checks electrical &amp; city inspects panel. Customer reports 215 Harlow Ave has been experiencing flickering lights for a few weeks. 215 1/2 did not have any power issues. Both premises fed from the same service drop. ; Dispatcher Remarks: nan; Office Remarks: ~LAT:LONG 35.67635:-119.22964~ "/>
    <m/>
    <m/>
    <m/>
    <m/>
    <m/>
    <m/>
    <m/>
    <m/>
    <m/>
    <m/>
    <m/>
    <m/>
    <m/>
    <m/>
    <m/>
    <m/>
    <m/>
    <m/>
    <m/>
    <m/>
    <m/>
    <m/>
    <m/>
    <m/>
    <m/>
    <m/>
    <m/>
    <m/>
    <m/>
    <m/>
    <m/>
    <m/>
    <m/>
    <s v=" "/>
    <m/>
    <m/>
    <m/>
    <m/>
    <m/>
    <m/>
    <m/>
    <m/>
    <m/>
    <m/>
    <m/>
    <m/>
    <m/>
    <m/>
    <m/>
    <m/>
    <m/>
    <m/>
    <m/>
    <m/>
    <m/>
    <m/>
    <m/>
    <m/>
    <m/>
    <m/>
    <m/>
    <m/>
    <m/>
    <m/>
    <m/>
    <m/>
    <m/>
    <m/>
    <m/>
    <m/>
    <m/>
    <m/>
    <m/>
    <m/>
    <m/>
    <m/>
    <m/>
    <m/>
    <m/>
    <m/>
    <m/>
  </r>
  <r>
    <n v="1592"/>
    <s v="KRJ7"/>
    <s v="3 - QC Complete"/>
    <n v="44467"/>
    <n v="44617"/>
    <s v="Duplicate of index 1593. Service drop was damaged. Neutral and 1 hot leg burnt open at pole &amp; midspan. Fire size is unknown. This information is preliminary."/>
    <s v="\\fxshare-nas05\quotashare-fs01\ESA\5 - Ignition Tracking\2021_Ignition_QC_Folders\20210923_nan_nan_nan_7713246192"/>
    <s v=" "/>
    <m/>
    <m/>
    <m/>
    <m/>
    <m/>
    <s v="Not In Scope"/>
    <m/>
    <m/>
    <m/>
    <m/>
    <m/>
    <m/>
    <m/>
    <m/>
    <m/>
    <m/>
    <m/>
    <m/>
    <m/>
    <m/>
    <m/>
    <m/>
    <m/>
    <m/>
    <m/>
    <m/>
    <m/>
    <m/>
    <m/>
    <m/>
    <m/>
    <m/>
    <m/>
    <m/>
    <m/>
    <m/>
    <m/>
    <m/>
    <m/>
    <m/>
    <m/>
    <m/>
    <m/>
    <m/>
    <m/>
    <m/>
    <m/>
    <m/>
    <m/>
    <m/>
    <m/>
    <m/>
    <s v=" "/>
    <x v="93"/>
    <s v="14:23:00"/>
    <m/>
    <m/>
    <s v="FAS"/>
    <s v="N"/>
    <s v="Y"/>
    <m/>
    <m/>
    <m/>
    <n v="7713246192"/>
    <m/>
    <m/>
    <m/>
    <m/>
    <s v=" "/>
    <x v="0"/>
    <x v="1"/>
    <s v="N"/>
    <s v="N"/>
    <s v="N"/>
    <s v="Duplicate of index 1593. "/>
    <s v="Not PG&amp;E"/>
    <s v="Other"/>
    <s v="Neutral"/>
    <s v="D"/>
    <m/>
    <s v="Unknown"/>
    <m/>
    <m/>
    <m/>
    <m/>
    <m/>
    <s v="Duplicate"/>
    <m/>
    <m/>
    <m/>
    <s v="Overhead"/>
    <x v="1"/>
    <m/>
    <m/>
    <m/>
    <s v=" "/>
    <x v="0"/>
    <n v="35.676766999999998"/>
    <n v="-119.22954"/>
    <s v="Kern"/>
    <s v="MC FARLAND 1101"/>
    <n v="12000"/>
    <s v="MC FARLAND 110184604"/>
    <x v="0"/>
    <s v="Unknown"/>
    <s v="Urban"/>
    <m/>
    <m/>
    <s v="N"/>
    <m/>
    <m/>
    <m/>
    <m/>
    <s v="N"/>
    <s v="N"/>
    <m/>
    <m/>
    <s v="2021-09-28"/>
    <m/>
    <m/>
    <m/>
    <m/>
    <m/>
    <m/>
    <m/>
    <m/>
    <m/>
    <m/>
    <m/>
    <m/>
    <m/>
    <m/>
    <m/>
    <m/>
    <m/>
    <m/>
    <m/>
    <s v=" "/>
    <s v="KERN"/>
    <s v="WASCO 02"/>
    <m/>
    <s v="20210923 14:23"/>
    <m/>
    <s v="7713246192"/>
    <s v="215"/>
    <s v="HARLOW AVE"/>
    <s v="MC FARLAND"/>
    <n v="35.676767002314811"/>
    <n v="-119.22954"/>
    <s v="JPBP"/>
    <s v="BARNACHIA, J.P."/>
    <n v="253181101"/>
    <m/>
    <n v="2640"/>
    <n v="1"/>
    <s v="Field Remarks: Found signs of arcing at meter panel &amp; communications ground. Found damaged service drop. Neutral and 1 hot leg burnt open at pole &amp; midspan. Replaced service drop &amp; made safe. Left premises disconnected until an electrician safety checks electrical &amp; city inspects panel. Customer reports 215 Harlow Ave has been experiencing flickering lights for a few weeks. 215 1/2 did not have any power issues. Both premises fed from the same service drop. OK for same day reconnect.; Dispatcher Remarks: nan; Office Remarks: t man jp"/>
    <m/>
    <m/>
    <m/>
    <m/>
    <m/>
    <m/>
    <m/>
    <m/>
    <m/>
    <m/>
    <m/>
    <m/>
    <m/>
    <m/>
    <m/>
    <m/>
    <m/>
    <m/>
    <m/>
    <m/>
    <m/>
    <m/>
    <m/>
    <m/>
    <m/>
    <m/>
    <m/>
    <m/>
    <m/>
    <m/>
    <m/>
    <m/>
    <m/>
    <s v=" "/>
    <m/>
    <m/>
    <m/>
    <m/>
    <m/>
    <m/>
    <m/>
    <m/>
    <m/>
    <m/>
    <m/>
    <m/>
    <m/>
    <m/>
    <m/>
    <m/>
    <m/>
    <m/>
    <m/>
    <m/>
    <m/>
    <m/>
    <m/>
    <m/>
    <m/>
    <m/>
    <m/>
    <m/>
    <m/>
    <m/>
    <m/>
    <m/>
    <m/>
    <m/>
    <m/>
    <m/>
    <m/>
    <m/>
    <m/>
    <m/>
    <m/>
    <m/>
    <m/>
    <m/>
    <m/>
    <m/>
    <m/>
  </r>
  <r>
    <n v="1591"/>
    <s v="KRJ7"/>
    <s v="3 - QC Complete"/>
    <n v="44467"/>
    <n v="44617"/>
    <s v="Duplicate of index 1593. Service drop was damaged. Neutral and 1 hot leg burnt open at pole &amp; midspan. Fire size is unknown. This information is preliminary."/>
    <s v="\\fxshare-nas05\quotashare-fs01\ESA\5 - Ignition Tracking\2021_Ignition_QC_Folders\20210923_nan_nan_nan_7713943095"/>
    <s v=" "/>
    <m/>
    <m/>
    <m/>
    <m/>
    <m/>
    <s v="Not In Scope"/>
    <m/>
    <m/>
    <m/>
    <m/>
    <m/>
    <m/>
    <m/>
    <m/>
    <m/>
    <m/>
    <m/>
    <m/>
    <m/>
    <m/>
    <m/>
    <m/>
    <m/>
    <m/>
    <m/>
    <m/>
    <m/>
    <m/>
    <m/>
    <m/>
    <m/>
    <m/>
    <m/>
    <m/>
    <m/>
    <m/>
    <m/>
    <m/>
    <m/>
    <m/>
    <m/>
    <m/>
    <m/>
    <m/>
    <m/>
    <m/>
    <m/>
    <m/>
    <m/>
    <m/>
    <m/>
    <m/>
    <s v=" "/>
    <x v="93"/>
    <s v="14:24:00"/>
    <m/>
    <m/>
    <s v="FAS"/>
    <s v="N"/>
    <s v="Y"/>
    <m/>
    <m/>
    <m/>
    <n v="7713943095"/>
    <m/>
    <m/>
    <m/>
    <m/>
    <s v=" "/>
    <x v="0"/>
    <x v="1"/>
    <s v="N"/>
    <s v="N"/>
    <s v="N"/>
    <s v="Duplicate of index 1593. "/>
    <s v="Not PG&amp;E"/>
    <s v="Other"/>
    <s v="Neutral"/>
    <s v="D"/>
    <m/>
    <s v="Unknown"/>
    <m/>
    <m/>
    <m/>
    <m/>
    <m/>
    <s v="Duplicate"/>
    <m/>
    <m/>
    <m/>
    <s v="Overhead"/>
    <x v="1"/>
    <m/>
    <m/>
    <m/>
    <s v=" "/>
    <x v="0"/>
    <n v="35.676028000000002"/>
    <n v="-119.229797"/>
    <s v="Kern"/>
    <s v="MC FARLAND 1101"/>
    <n v="12000"/>
    <s v="MC FARLAND 110184604"/>
    <x v="0"/>
    <s v="Unknown"/>
    <s v="Urban"/>
    <m/>
    <m/>
    <s v="N"/>
    <m/>
    <m/>
    <m/>
    <m/>
    <s v="N"/>
    <s v="N"/>
    <m/>
    <m/>
    <s v="2021-09-28"/>
    <m/>
    <m/>
    <m/>
    <m/>
    <m/>
    <m/>
    <m/>
    <m/>
    <m/>
    <m/>
    <m/>
    <m/>
    <m/>
    <m/>
    <m/>
    <m/>
    <m/>
    <m/>
    <m/>
    <s v=" "/>
    <s v="KERN"/>
    <s v="WASCO 02"/>
    <m/>
    <s v="20210923 14:24"/>
    <m/>
    <s v="7713943095"/>
    <s v="215"/>
    <s v="1/2 HARLOW AVE"/>
    <s v="MC FARLAND"/>
    <n v="35.676027997685182"/>
    <n v="-119.229797"/>
    <s v="JPBP"/>
    <s v="BARNACHIA, J.P."/>
    <n v="253181101"/>
    <m/>
    <n v="2640"/>
    <n v="1"/>
    <s v="Field Remarks: Found signs of arcing at meter panel &amp; communications ground. Found damaged service drop. Neutral and 1 hot leg burnt open at pole &amp; midspan. Replaced service drop &amp; made safe. Left premises disconnected until an electrician safety checks electrical &amp; city inspects panel. Customer reports 215 Harlow Ave has been experiencing flickering lights for a few weeks. 215 1/2 did not have any power issues. Both premises fed from the same service drop. OK for same day reconnect.; Dispatcher Remarks: nan; Office Remarks: t man jp"/>
    <m/>
    <m/>
    <m/>
    <m/>
    <m/>
    <m/>
    <m/>
    <m/>
    <m/>
    <m/>
    <m/>
    <m/>
    <m/>
    <m/>
    <m/>
    <m/>
    <m/>
    <m/>
    <m/>
    <m/>
    <m/>
    <m/>
    <m/>
    <m/>
    <m/>
    <m/>
    <m/>
    <m/>
    <m/>
    <m/>
    <m/>
    <m/>
    <m/>
    <s v=" "/>
    <m/>
    <m/>
    <m/>
    <m/>
    <m/>
    <m/>
    <m/>
    <m/>
    <m/>
    <m/>
    <m/>
    <m/>
    <m/>
    <m/>
    <m/>
    <m/>
    <m/>
    <m/>
    <m/>
    <m/>
    <m/>
    <m/>
    <m/>
    <m/>
    <m/>
    <m/>
    <m/>
    <m/>
    <m/>
    <m/>
    <m/>
    <m/>
    <m/>
    <m/>
    <m/>
    <m/>
    <m/>
    <m/>
    <m/>
    <m/>
    <m/>
    <m/>
    <m/>
    <m/>
    <m/>
    <m/>
    <m/>
  </r>
  <r>
    <n v="1590"/>
    <s v="KRJ7"/>
    <s v="3 - QC Complete"/>
    <n v="44468"/>
    <n v="44617"/>
    <s v="Burned open neutral at weatherhead. Fire size is unknown. This information is preliminary."/>
    <s v="\\fxshare-nas05\quotashare-fs01\ESA\5 - Ignition Tracking\2021_Ignition_QC_Folders\20210923_1478927_nan_nan_T005401748"/>
    <s v=" "/>
    <m/>
    <m/>
    <m/>
    <m/>
    <m/>
    <s v="Not In Scope"/>
    <m/>
    <m/>
    <m/>
    <m/>
    <m/>
    <m/>
    <m/>
    <m/>
    <m/>
    <m/>
    <m/>
    <m/>
    <m/>
    <m/>
    <m/>
    <m/>
    <m/>
    <m/>
    <m/>
    <m/>
    <m/>
    <m/>
    <m/>
    <m/>
    <m/>
    <m/>
    <m/>
    <m/>
    <m/>
    <m/>
    <m/>
    <m/>
    <m/>
    <m/>
    <m/>
    <m/>
    <m/>
    <m/>
    <m/>
    <s v="Y"/>
    <n v="44468"/>
    <n v="44468"/>
    <s v="RTCC"/>
    <m/>
    <s v="Replaced half service, a few burned open neutrals, tree growing through it, wrote open B tag. NO FIRE"/>
    <m/>
    <s v=" "/>
    <x v="93"/>
    <s v="13:49:00"/>
    <n v="44462"/>
    <s v="13:49:00"/>
    <s v="FAS"/>
    <s v="N"/>
    <s v="N"/>
    <n v="1478927"/>
    <m/>
    <m/>
    <s v="T005401748"/>
    <m/>
    <m/>
    <m/>
    <m/>
    <s v=" "/>
    <x v="0"/>
    <x v="1"/>
    <s v="N"/>
    <s v="N"/>
    <s v="N"/>
    <s v="No fire occurred. Customer was experiencing Hi-Low voltage and troubleman found multiple burned open spots on service drop, however no ignition occurred."/>
    <s v="Not PG&amp;E"/>
    <s v="Other"/>
    <s v="Connector"/>
    <s v="D"/>
    <m/>
    <s v="No Fire"/>
    <m/>
    <m/>
    <m/>
    <m/>
    <m/>
    <s v="No Fire"/>
    <m/>
    <m/>
    <m/>
    <s v="Overhead"/>
    <x v="3"/>
    <s v="Splice/Clamp/Connector"/>
    <m/>
    <m/>
    <s v=" "/>
    <x v="0"/>
    <n v="36.873269999999998"/>
    <n v="-121.667"/>
    <s v="Monterey"/>
    <s v="GREEN VALLEY 2101"/>
    <n v="21000"/>
    <s v="GREEN VALLEY 210110976"/>
    <x v="1"/>
    <s v="Unknown"/>
    <s v="Urban"/>
    <m/>
    <m/>
    <s v="N"/>
    <m/>
    <m/>
    <m/>
    <m/>
    <s v="N"/>
    <s v="N"/>
    <m/>
    <m/>
    <s v="2021-09-28"/>
    <m/>
    <m/>
    <m/>
    <m/>
    <m/>
    <m/>
    <m/>
    <m/>
    <m/>
    <m/>
    <m/>
    <m/>
    <m/>
    <m/>
    <m/>
    <m/>
    <m/>
    <m/>
    <m/>
    <s v=" "/>
    <s v="CENTRAL COAST"/>
    <s v="SANTA CRUZ 01"/>
    <m/>
    <s v="20210923 13:49"/>
    <s v="1478927"/>
    <s v="T005401748"/>
    <s v="2170"/>
    <s v="SAN JUAN RD"/>
    <s v="WATSONVILLE"/>
    <n v="36.873269999999998"/>
    <n v="-121.667"/>
    <s v="RTCC"/>
    <s v="CLARK, ROBERT"/>
    <n v="83192101"/>
    <m/>
    <n v="9140"/>
    <n v="1"/>
    <s v="Field Remarks: burned open neutral at weatherhead, replaced all connections power checks good with beast; Dispatcher Remarks: nan; Office Remarks: ~LAT:LONG 36.87327:-121.667~ "/>
    <m/>
    <m/>
    <m/>
    <m/>
    <m/>
    <m/>
    <m/>
    <m/>
    <m/>
    <m/>
    <m/>
    <m/>
    <m/>
    <m/>
    <m/>
    <m/>
    <m/>
    <m/>
    <m/>
    <m/>
    <m/>
    <m/>
    <m/>
    <m/>
    <m/>
    <m/>
    <m/>
    <m/>
    <m/>
    <m/>
    <s v="OVERHEAD"/>
    <s v="CONNECTOR OR SPLICE OH"/>
    <m/>
    <s v=" "/>
    <m/>
    <m/>
    <m/>
    <m/>
    <m/>
    <m/>
    <m/>
    <m/>
    <m/>
    <m/>
    <m/>
    <m/>
    <m/>
    <m/>
    <m/>
    <m/>
    <m/>
    <m/>
    <m/>
    <m/>
    <m/>
    <m/>
    <m/>
    <m/>
    <m/>
    <m/>
    <m/>
    <m/>
    <m/>
    <m/>
    <m/>
    <m/>
    <m/>
    <m/>
    <m/>
    <m/>
    <m/>
    <m/>
    <m/>
    <m/>
    <m/>
    <m/>
    <m/>
    <m/>
    <m/>
    <m/>
    <m/>
  </r>
  <r>
    <n v="1589"/>
    <s v="BRV6"/>
    <s v="3 - QC Complete"/>
    <n v="44545"/>
    <n v="44617"/>
    <s v="Pole top burnt. The ensuing fire was limited to PG&amp;E assets. This information is preliminary."/>
    <s v="\\fxshare-nas05\quotashare-fs01\ESA\5 - Ignition Tracking\2021_Ignition_QC_Folders\20210923_TR8570507_nan_nan_T005401767"/>
    <s v=" "/>
    <s v="Y"/>
    <s v="BRV6"/>
    <s v="No outage associated with incident, removed Outage Date/Time. Changed suspected initiating event and drivers from pole failure to contamination/ tracking (see notes on Notification 122092147). "/>
    <n v="44545"/>
    <m/>
    <s v="Not In Scope"/>
    <m/>
    <m/>
    <m/>
    <m/>
    <m/>
    <m/>
    <m/>
    <m/>
    <m/>
    <m/>
    <m/>
    <m/>
    <m/>
    <m/>
    <m/>
    <m/>
    <m/>
    <m/>
    <m/>
    <m/>
    <m/>
    <m/>
    <m/>
    <m/>
    <m/>
    <m/>
    <m/>
    <m/>
    <m/>
    <m/>
    <m/>
    <m/>
    <s v="N"/>
    <m/>
    <m/>
    <m/>
    <m/>
    <m/>
    <m/>
    <s v="N"/>
    <m/>
    <m/>
    <m/>
    <m/>
    <m/>
    <m/>
    <s v=" "/>
    <x v="93"/>
    <s v="14:19:00"/>
    <m/>
    <m/>
    <s v="FAS"/>
    <s v="Y"/>
    <s v="N"/>
    <s v="TR8570507"/>
    <m/>
    <m/>
    <s v="T005401767"/>
    <n v="122092147"/>
    <m/>
    <m/>
    <m/>
    <s v=" "/>
    <x v="0"/>
    <x v="0"/>
    <s v="N"/>
    <s v="N"/>
    <s v="N"/>
    <s v="On September 23, 2021 at 1419 hours, a PG&amp;E Troubleman was dispatched to the Bullard 1109 12kV Distribution Circuit in the vicinity of Shaw Ave and Fresno St, Fresno in response to a damaged pole top. Initial analysis indicates tracking caused the ignition at the pole top. A primary pole is suspected to be the origin point of the fire and resulted in no outage. The ensuing fire was contained to PG&amp;E assets and it is unknown who suppressed the fire. PG&amp;E Crew has been issued a “B” tag to make repairs which was submitted on September 23, 2021. "/>
    <s v="PG&amp;E"/>
    <s v="Other"/>
    <s v="Pole"/>
    <s v="D"/>
    <s v="D"/>
    <s v="Structure-PG&amp;E only"/>
    <m/>
    <m/>
    <m/>
    <m/>
    <m/>
    <s v="Contamination"/>
    <s v="Contamination"/>
    <s v="Tracking"/>
    <s v="Y"/>
    <s v="Overhead"/>
    <x v="0"/>
    <s v="Pole"/>
    <s v="Pole, Crossarm"/>
    <n v="100852788"/>
    <s v=" "/>
    <x v="0"/>
    <n v="36.809050941300001"/>
    <n v="-119.78080761290001"/>
    <s v="Fresno"/>
    <s v="BULLARD 1109"/>
    <n v="12000"/>
    <s v="BULLARD 1109CB"/>
    <x v="0"/>
    <s v="Unknown"/>
    <s v="Urban"/>
    <s v="Fire-resistive fuel bed"/>
    <s v="Cement/Asphalt"/>
    <s v="N"/>
    <m/>
    <m/>
    <m/>
    <m/>
    <s v="N"/>
    <s v="N"/>
    <m/>
    <m/>
    <s v="2021-09-28"/>
    <m/>
    <m/>
    <m/>
    <m/>
    <m/>
    <m/>
    <m/>
    <m/>
    <m/>
    <m/>
    <m/>
    <m/>
    <m/>
    <m/>
    <m/>
    <m/>
    <m/>
    <m/>
    <m/>
    <s v=" "/>
    <s v="FRESNO"/>
    <s v="FRESNO 01"/>
    <m/>
    <s v="20210923 14:19"/>
    <s v="TR8570507"/>
    <s v="T005401767"/>
    <s v="UNKNOWN"/>
    <s v="480 SHAW AVE"/>
    <s v="FRESNO"/>
    <m/>
    <m/>
    <s v="P1SE"/>
    <s v="STARK, PATRICK"/>
    <m/>
    <m/>
    <n v="9111"/>
    <m/>
    <s v="Field Remarks: PG&amp;E EMPLOYEE NOTICED BURNED POLE TOP. FOUND WHERE BRACES ATTACH TO POLE HAS BEEN BURNED. CREATED B TAG TO INSTALL POLE TOP EXTENSION OR LOWER ARMS AND REMOVED BURNED SECTION. NO HAZARD AT THIS TIME.; Dispatcher Remarks: nan; Office Remarks:  "/>
    <m/>
    <m/>
    <m/>
    <m/>
    <m/>
    <m/>
    <m/>
    <m/>
    <m/>
    <m/>
    <m/>
    <m/>
    <m/>
    <m/>
    <m/>
    <m/>
    <m/>
    <m/>
    <m/>
    <m/>
    <m/>
    <m/>
    <m/>
    <m/>
    <m/>
    <m/>
    <m/>
    <m/>
    <m/>
    <m/>
    <s v="FIRE, POLE"/>
    <s v="POLE-WOOD"/>
    <m/>
    <s v=" "/>
    <m/>
    <m/>
    <m/>
    <m/>
    <m/>
    <m/>
    <m/>
    <m/>
    <m/>
    <m/>
    <m/>
    <m/>
    <m/>
    <m/>
    <m/>
    <m/>
    <m/>
    <m/>
    <m/>
    <m/>
    <m/>
    <m/>
    <m/>
    <m/>
    <m/>
    <m/>
    <m/>
    <m/>
    <m/>
    <m/>
    <m/>
    <m/>
    <m/>
    <m/>
    <m/>
    <m/>
    <m/>
    <m/>
    <m/>
    <m/>
    <m/>
    <m/>
    <m/>
    <m/>
    <m/>
    <m/>
    <m/>
  </r>
  <r>
    <n v="1588"/>
    <s v="KRJ7"/>
    <s v="3 - QC Complete"/>
    <n v="44468"/>
    <n v="44617"/>
    <s v="Burned up service. Fire size is unknown. This information is preliminary."/>
    <s v="\\fxshare-nas05\quotashare-fs01\ESA\5 - Ignition Tracking\2021_Ignition_QC_Folders\20210923_1479078_nan_nan_T005401893"/>
    <s v=" "/>
    <m/>
    <m/>
    <m/>
    <m/>
    <m/>
    <s v="Not In Scope"/>
    <m/>
    <m/>
    <m/>
    <m/>
    <m/>
    <m/>
    <m/>
    <m/>
    <m/>
    <m/>
    <m/>
    <m/>
    <m/>
    <m/>
    <m/>
    <m/>
    <m/>
    <m/>
    <m/>
    <m/>
    <m/>
    <m/>
    <m/>
    <m/>
    <m/>
    <m/>
    <m/>
    <m/>
    <m/>
    <m/>
    <m/>
    <m/>
    <m/>
    <m/>
    <m/>
    <m/>
    <m/>
    <m/>
    <m/>
    <s v="Y"/>
    <n v="44468"/>
    <n v="44468"/>
    <s v="A0S3"/>
    <s v="No fire."/>
    <m/>
    <m/>
    <s v=" "/>
    <x v="93"/>
    <s v="17:21:00"/>
    <n v="44462"/>
    <s v="17:21:00"/>
    <s v="FAS"/>
    <s v="N"/>
    <s v="N"/>
    <n v="1479078"/>
    <m/>
    <m/>
    <s v="T005401893"/>
    <m/>
    <m/>
    <m/>
    <m/>
    <s v=" "/>
    <x v="0"/>
    <x v="1"/>
    <s v="N"/>
    <s v="N"/>
    <s v="N"/>
    <s v="No fire occurred. Service failed, no indication of fire."/>
    <s v="Not PG&amp;E"/>
    <s v="Vegetation"/>
    <m/>
    <s v="D"/>
    <m/>
    <s v="No Fire"/>
    <m/>
    <m/>
    <m/>
    <m/>
    <m/>
    <s v="No Fire"/>
    <m/>
    <m/>
    <m/>
    <s v="Underground"/>
    <x v="3"/>
    <s v="Conductor - Underground Service"/>
    <m/>
    <m/>
    <s v=" "/>
    <x v="0"/>
    <n v="36.615639999999999"/>
    <n v="-121.82995"/>
    <s v="Monterey"/>
    <s v="DEL MONTE 1101"/>
    <n v="12000"/>
    <s v="DEL MONTE 110172040"/>
    <x v="0"/>
    <s v="Unknown"/>
    <s v="Urban"/>
    <m/>
    <m/>
    <s v="N"/>
    <m/>
    <m/>
    <m/>
    <m/>
    <s v="N"/>
    <s v="N"/>
    <m/>
    <m/>
    <s v="2021-09-28"/>
    <m/>
    <m/>
    <m/>
    <m/>
    <m/>
    <m/>
    <m/>
    <m/>
    <m/>
    <m/>
    <m/>
    <m/>
    <m/>
    <m/>
    <m/>
    <m/>
    <m/>
    <m/>
    <m/>
    <s v=" "/>
    <s v="CENTRAL COAST"/>
    <s v="MONTEREY 01"/>
    <m/>
    <s v="20210923 17:21"/>
    <s v="1479078"/>
    <s v="T005401893"/>
    <s v="1836"/>
    <s v="HIGHLAND ST"/>
    <s v="SEASIDE"/>
    <n v="36.615639999999999"/>
    <n v="-121.82995"/>
    <s v="A0S3"/>
    <s v="SISSOM, ADAM"/>
    <n v="182221101"/>
    <m/>
    <n v="9002"/>
    <n v="1"/>
    <s v="Field Remarks: burned up db service, need crew to locate &amp; repair or temp out; Dispatcher Remarks: nan; Office Remarks: ~LAT:LONG 36.61564:-121.82995~AXN0 (09/23/2021 17 :21)METER PINGED UNKNOWN"/>
    <m/>
    <m/>
    <m/>
    <m/>
    <m/>
    <m/>
    <m/>
    <m/>
    <m/>
    <m/>
    <m/>
    <m/>
    <m/>
    <m/>
    <m/>
    <m/>
    <m/>
    <m/>
    <m/>
    <m/>
    <m/>
    <m/>
    <m/>
    <m/>
    <m/>
    <m/>
    <m/>
    <m/>
    <m/>
    <m/>
    <s v="UNDERGROUND"/>
    <s v="SERVICE CONDUCTOR"/>
    <m/>
    <s v=" "/>
    <m/>
    <m/>
    <m/>
    <m/>
    <m/>
    <m/>
    <m/>
    <m/>
    <m/>
    <m/>
    <m/>
    <m/>
    <m/>
    <m/>
    <m/>
    <m/>
    <m/>
    <m/>
    <m/>
    <m/>
    <m/>
    <m/>
    <m/>
    <m/>
    <m/>
    <m/>
    <m/>
    <m/>
    <m/>
    <m/>
    <m/>
    <m/>
    <m/>
    <m/>
    <m/>
    <m/>
    <m/>
    <m/>
    <m/>
    <m/>
    <m/>
    <m/>
    <m/>
    <m/>
    <m/>
    <m/>
    <m/>
  </r>
  <r>
    <n v="1549"/>
    <s v="P4K5"/>
    <s v="3 - QC Complete"/>
    <n v="44463"/>
    <n v="44617"/>
    <s v="Other fire, not attributable to PG&amp;E. Veg fire started by arson caught pole on fire. This information is preliminary."/>
    <s v="\\fxshare-nas05\quotashare-fs01\ESA\5 - Ignition Tracking\2021_Ignition_QC_Folders\20210923_nan_nan_nan_T005401905"/>
    <s v=" "/>
    <m/>
    <m/>
    <m/>
    <m/>
    <m/>
    <s v="Not In Scope"/>
    <m/>
    <m/>
    <m/>
    <m/>
    <m/>
    <m/>
    <m/>
    <m/>
    <m/>
    <m/>
    <m/>
    <m/>
    <m/>
    <m/>
    <m/>
    <m/>
    <m/>
    <m/>
    <m/>
    <m/>
    <m/>
    <m/>
    <m/>
    <m/>
    <m/>
    <m/>
    <m/>
    <m/>
    <m/>
    <m/>
    <m/>
    <m/>
    <m/>
    <m/>
    <m/>
    <m/>
    <m/>
    <m/>
    <m/>
    <m/>
    <m/>
    <m/>
    <m/>
    <m/>
    <m/>
    <m/>
    <s v=" "/>
    <x v="93"/>
    <s v="17:50:00"/>
    <m/>
    <m/>
    <s v="FAS"/>
    <s v="N"/>
    <s v="N"/>
    <m/>
    <m/>
    <m/>
    <s v="T005401905"/>
    <m/>
    <m/>
    <m/>
    <m/>
    <s v=" "/>
    <x v="0"/>
    <x v="1"/>
    <s v="N"/>
    <s v="N"/>
    <s v="N"/>
    <s v="Other fire, not attributable to PG&amp;E. Veg fire started by arson caught pole on fire. This information is preliminary."/>
    <s v="Not PG&amp;E"/>
    <s v="Vegetation"/>
    <m/>
    <m/>
    <m/>
    <s v="0.26-9.99"/>
    <m/>
    <m/>
    <m/>
    <m/>
    <m/>
    <s v="Other Fire: Non-PG&amp;E related"/>
    <m/>
    <m/>
    <m/>
    <s v="Overhead"/>
    <x v="1"/>
    <m/>
    <m/>
    <m/>
    <s v=" "/>
    <x v="0"/>
    <n v="39.038649999999997"/>
    <n v="-121.60164829999999"/>
    <s v="Yuba"/>
    <s v="PLUMAS 2107"/>
    <n v="21000"/>
    <m/>
    <x v="0"/>
    <s v="Olivehurst FD"/>
    <s v="Agriculture"/>
    <m/>
    <m/>
    <s v="N"/>
    <m/>
    <m/>
    <m/>
    <m/>
    <s v="N"/>
    <s v="N"/>
    <m/>
    <m/>
    <s v="2021-09-24"/>
    <m/>
    <m/>
    <m/>
    <m/>
    <m/>
    <m/>
    <m/>
    <m/>
    <m/>
    <m/>
    <m/>
    <m/>
    <m/>
    <m/>
    <m/>
    <m/>
    <m/>
    <m/>
    <m/>
    <s v="  "/>
    <s v="SIERRA"/>
    <s v="MARYSVILLE 02"/>
    <s v="17:50"/>
    <n v="44462"/>
    <m/>
    <s v="T005401905"/>
    <s v="UNKNOWN"/>
    <s v="COUNTRY CLUB RD "/>
    <s v="OLIVEHURST"/>
    <m/>
    <m/>
    <s v="T3TTXBW"/>
    <s v="BROWN, TYLER"/>
    <m/>
    <s v="20210923 18:58"/>
    <n v="9110"/>
    <m/>
    <s v="VEG FIRE STARTED BY ARSON CAUGHT POLE ON FIRE. TAG CREATED AND SUP NOTIFIED"/>
    <s v="Y"/>
    <m/>
    <m/>
    <s v="39.0386500,-121.6016483,2.400000,3D"/>
    <m/>
    <m/>
    <m/>
    <s v="olivehurst fd"/>
    <m/>
    <s v="N"/>
    <s v="Y"/>
    <m/>
    <s v="Clear"/>
    <m/>
    <s v="PGE&amp;E-Owned Structure/Equipment"/>
    <m/>
    <s v="Calm"/>
    <m/>
    <s v="3rd Party"/>
    <m/>
    <s v="0.25 - 10 Acres"/>
    <m/>
    <s v="Fire Dept"/>
    <m/>
    <s v="Overhead"/>
    <m/>
    <s v="N"/>
    <m/>
    <m/>
    <m/>
    <s v="OTHER"/>
    <s v="POLE-WOOD"/>
    <s v="N"/>
    <s v="  "/>
    <m/>
    <m/>
    <m/>
    <m/>
    <m/>
    <m/>
    <m/>
    <m/>
    <m/>
    <m/>
    <m/>
    <m/>
    <m/>
    <m/>
    <m/>
    <m/>
    <m/>
    <m/>
    <m/>
    <m/>
    <m/>
    <m/>
    <m/>
    <m/>
    <m/>
    <m/>
    <m/>
    <m/>
    <m/>
    <m/>
    <m/>
    <m/>
    <m/>
    <m/>
    <m/>
    <m/>
    <m/>
    <m/>
    <m/>
    <m/>
    <m/>
    <m/>
    <m/>
    <m/>
    <m/>
    <m/>
    <m/>
  </r>
  <r>
    <n v="1548"/>
    <s v="P4K5"/>
    <s v="3 - QC Complete"/>
    <n v="44463"/>
    <n v="44617"/>
    <s v="Other fire, not attributable to PG&amp;E. Small fire in the back yard, the cause of the fire is unknown. This information is preliminary."/>
    <s v="\\fxshare-nas05\quotashare-fs01\ESA\5 - Ignition Tracking\2021_Ignition_QC_Folders\20210923_1479028_nan_nan_T005401838"/>
    <s v=" "/>
    <m/>
    <m/>
    <m/>
    <m/>
    <m/>
    <s v="Not In Scope"/>
    <m/>
    <m/>
    <m/>
    <m/>
    <m/>
    <m/>
    <m/>
    <m/>
    <m/>
    <m/>
    <m/>
    <m/>
    <m/>
    <m/>
    <m/>
    <m/>
    <m/>
    <m/>
    <m/>
    <m/>
    <m/>
    <m/>
    <m/>
    <m/>
    <m/>
    <m/>
    <m/>
    <m/>
    <m/>
    <m/>
    <m/>
    <m/>
    <m/>
    <m/>
    <m/>
    <m/>
    <m/>
    <m/>
    <m/>
    <m/>
    <m/>
    <m/>
    <m/>
    <m/>
    <m/>
    <m/>
    <s v=" "/>
    <x v="93"/>
    <s v="15:44:00"/>
    <n v="44462"/>
    <s v="15:44:00"/>
    <s v="FAS"/>
    <s v="N"/>
    <s v="N"/>
    <n v="1479028"/>
    <m/>
    <m/>
    <s v="T005401838"/>
    <m/>
    <m/>
    <m/>
    <m/>
    <s v=" "/>
    <x v="0"/>
    <x v="1"/>
    <s v="N"/>
    <s v="N"/>
    <s v="N"/>
    <s v="Other fire, not attributable to PG&amp;E. Small fire in the back yard, the cause of the fire is unknown. This information is preliminary."/>
    <s v="Not PG&amp;E"/>
    <s v="Other"/>
    <m/>
    <m/>
    <m/>
    <s v="&lt;3 meters of linear travel"/>
    <m/>
    <m/>
    <m/>
    <m/>
    <m/>
    <s v="Other Fire: Non-PG&amp;E related"/>
    <m/>
    <m/>
    <m/>
    <s v="Overhead"/>
    <x v="1"/>
    <m/>
    <m/>
    <m/>
    <s v=" "/>
    <x v="0"/>
    <n v="38.259345000000003"/>
    <n v="-122.0259083"/>
    <s v="Solano"/>
    <s v="SUISUN 1102"/>
    <n v="12000"/>
    <m/>
    <x v="0"/>
    <s v="Other Party"/>
    <s v="Urban"/>
    <m/>
    <m/>
    <s v="Y"/>
    <s v="Hennessey 2020"/>
    <m/>
    <m/>
    <m/>
    <s v="N"/>
    <s v="N"/>
    <m/>
    <m/>
    <s v="2021-09-24"/>
    <m/>
    <m/>
    <m/>
    <m/>
    <m/>
    <m/>
    <m/>
    <m/>
    <m/>
    <m/>
    <m/>
    <m/>
    <m/>
    <m/>
    <m/>
    <m/>
    <m/>
    <m/>
    <m/>
    <s v="  "/>
    <s v="SACRAMENTO"/>
    <s v="VACAVILLE 06"/>
    <s v="15:44"/>
    <n v="44462"/>
    <s v="1479028"/>
    <s v="T005401838"/>
    <n v="1635"/>
    <s v="SAN DIEGO ST"/>
    <s v="FAIRFIELD"/>
    <n v="38.259120000000003"/>
    <n v="-122.02634999999999"/>
    <s v="S4TJJV0"/>
    <s v="VIALE, JASON"/>
    <n v="62131102"/>
    <s v="20210923 17:16"/>
    <n v="9320"/>
    <m/>
    <s v="SMALL FIRE IN BACK YARD. NO OUTAGE. INSPECTED EVERYTHING BUT COULD NOT FIND A CAUSE."/>
    <s v="Y"/>
    <m/>
    <m/>
    <s v="38.2593450,-122.0259083,-0.700000,3D"/>
    <m/>
    <m/>
    <m/>
    <m/>
    <m/>
    <s v="N"/>
    <s v="Y"/>
    <m/>
    <s v="Clear"/>
    <m/>
    <s v="Private Land"/>
    <m/>
    <s v="Calm"/>
    <m/>
    <s v="Unknown"/>
    <m/>
    <s v="1 meter - &lt; 3 meters"/>
    <m/>
    <s v="Other Party"/>
    <m/>
    <s v="Overhead"/>
    <m/>
    <s v="N"/>
    <m/>
    <m/>
    <m/>
    <m/>
    <m/>
    <s v="N"/>
    <s v="  "/>
    <m/>
    <m/>
    <m/>
    <m/>
    <m/>
    <m/>
    <m/>
    <m/>
    <m/>
    <m/>
    <m/>
    <m/>
    <m/>
    <m/>
    <m/>
    <m/>
    <m/>
    <m/>
    <m/>
    <m/>
    <m/>
    <m/>
    <m/>
    <m/>
    <m/>
    <m/>
    <m/>
    <m/>
    <m/>
    <m/>
    <m/>
    <m/>
    <m/>
    <m/>
    <m/>
    <m/>
    <m/>
    <m/>
    <m/>
    <m/>
    <m/>
    <m/>
    <m/>
    <m/>
    <m/>
    <m/>
    <m/>
  </r>
  <r>
    <n v="1517"/>
    <s v="AGFC"/>
    <s v="3 - QC Complete"/>
    <n v="44462"/>
    <n v="44617"/>
    <s v="Third party tractor or vehicle ignited the fire. This was not caused by PG&amp;E equipment. Service was idle. This information is preliminary."/>
    <s v="\\fxshare-nas05\quotashare-fs01\ESA\5 - Ignition Tracking\2021_Ignition_QC_Folders\YYYYMMDD_nan_nan_INT-XXXXX_nan"/>
    <s v=" "/>
    <m/>
    <m/>
    <m/>
    <m/>
    <m/>
    <s v="Not In Scope"/>
    <m/>
    <m/>
    <m/>
    <m/>
    <m/>
    <m/>
    <m/>
    <m/>
    <m/>
    <m/>
    <m/>
    <m/>
    <m/>
    <m/>
    <m/>
    <m/>
    <m/>
    <m/>
    <m/>
    <m/>
    <m/>
    <m/>
    <m/>
    <m/>
    <m/>
    <m/>
    <m/>
    <m/>
    <m/>
    <m/>
    <m/>
    <m/>
    <m/>
    <m/>
    <m/>
    <m/>
    <m/>
    <m/>
    <m/>
    <m/>
    <m/>
    <m/>
    <m/>
    <m/>
    <m/>
    <m/>
    <s v=" "/>
    <x v="94"/>
    <s v="16:09:00"/>
    <m/>
    <m/>
    <s v="FAS"/>
    <s v="N"/>
    <s v="N"/>
    <n v="1478065"/>
    <m/>
    <m/>
    <s v="T005401056"/>
    <m/>
    <m/>
    <m/>
    <m/>
    <s v=" "/>
    <x v="0"/>
    <x v="1"/>
    <s v="N"/>
    <s v="N"/>
    <s v="N"/>
    <s v="Third party tractor or vehicle ignited the fire. This was not caused by PG&amp;E equipment. Service was idle. This information is preliminary."/>
    <s v="Not PG&amp;E"/>
    <s v="Vegetation"/>
    <m/>
    <m/>
    <m/>
    <s v="10-99"/>
    <m/>
    <m/>
    <m/>
    <m/>
    <m/>
    <s v="Other Fire: Non-PG&amp;E related"/>
    <m/>
    <m/>
    <m/>
    <s v="Overhead"/>
    <x v="1"/>
    <m/>
    <m/>
    <m/>
    <s v=" "/>
    <x v="1"/>
    <n v="38.252386609299997"/>
    <n v="-122.37876362750001"/>
    <s v="Napa"/>
    <s v="BASALT 1106"/>
    <n v="12000"/>
    <s v="BASALT 11065030"/>
    <x v="0"/>
    <s v="Cal Fire"/>
    <s v="Agriculture"/>
    <m/>
    <m/>
    <s v="Y"/>
    <s v="Nuns 2017"/>
    <m/>
    <m/>
    <m/>
    <s v="N"/>
    <s v="N"/>
    <m/>
    <m/>
    <s v="2021-09-24"/>
    <m/>
    <m/>
    <m/>
    <m/>
    <m/>
    <m/>
    <m/>
    <m/>
    <m/>
    <m/>
    <m/>
    <m/>
    <m/>
    <m/>
    <m/>
    <m/>
    <m/>
    <m/>
    <m/>
    <s v="  "/>
    <m/>
    <m/>
    <m/>
    <m/>
    <m/>
    <m/>
    <m/>
    <m/>
    <m/>
    <m/>
    <m/>
    <m/>
    <m/>
    <m/>
    <m/>
    <m/>
    <m/>
    <m/>
    <m/>
    <m/>
    <m/>
    <m/>
    <m/>
    <m/>
    <m/>
    <m/>
    <m/>
    <m/>
    <m/>
    <m/>
    <m/>
    <m/>
    <m/>
    <m/>
    <m/>
    <m/>
    <m/>
    <m/>
    <m/>
    <m/>
    <m/>
    <m/>
    <m/>
    <m/>
    <m/>
    <m/>
    <m/>
    <m/>
    <m/>
    <m/>
    <m/>
    <s v="  "/>
    <m/>
    <m/>
    <m/>
    <m/>
    <m/>
    <m/>
    <m/>
    <m/>
    <m/>
    <m/>
    <m/>
    <m/>
    <m/>
    <m/>
    <m/>
    <m/>
    <m/>
    <m/>
    <m/>
    <m/>
    <m/>
    <m/>
    <m/>
    <m/>
    <m/>
    <m/>
    <m/>
    <m/>
    <m/>
    <m/>
    <m/>
    <m/>
    <m/>
    <m/>
    <m/>
    <m/>
    <m/>
    <m/>
    <m/>
    <m/>
    <m/>
    <m/>
    <m/>
    <m/>
    <m/>
    <m/>
    <m/>
  </r>
  <r>
    <n v="1516"/>
    <s v="P4K5"/>
    <s v="3 - QC Complete"/>
    <n v="44460"/>
    <n v="44617"/>
    <s v="Structure fire, not attributable to PG&amp;E assets. This information is preliminary."/>
    <s v="\\fxshare-nas05\quotashare-fs01\ESA\5 - Ignition Tracking\2021_Ignition_QC_Folders\20210921_nan_nan_nan_2961136375"/>
    <s v=" "/>
    <m/>
    <m/>
    <m/>
    <m/>
    <m/>
    <s v="Not In Scope"/>
    <m/>
    <m/>
    <m/>
    <m/>
    <m/>
    <m/>
    <m/>
    <m/>
    <m/>
    <m/>
    <m/>
    <m/>
    <m/>
    <m/>
    <m/>
    <m/>
    <m/>
    <m/>
    <m/>
    <m/>
    <m/>
    <m/>
    <m/>
    <m/>
    <m/>
    <m/>
    <m/>
    <m/>
    <m/>
    <m/>
    <m/>
    <m/>
    <m/>
    <m/>
    <m/>
    <m/>
    <m/>
    <m/>
    <m/>
    <m/>
    <m/>
    <m/>
    <m/>
    <m/>
    <m/>
    <m/>
    <s v=" "/>
    <x v="95"/>
    <s v="16:16:00"/>
    <m/>
    <m/>
    <s v="FAS"/>
    <s v="N"/>
    <s v="N"/>
    <m/>
    <m/>
    <m/>
    <n v="2961136375"/>
    <m/>
    <m/>
    <m/>
    <m/>
    <s v=" "/>
    <x v="0"/>
    <x v="1"/>
    <s v="N"/>
    <s v="N"/>
    <s v="N"/>
    <s v="Structure fire, not attributable to PG&amp;E assets. This information is preliminary."/>
    <s v="Not PG&amp;E"/>
    <s v="Building"/>
    <m/>
    <m/>
    <m/>
    <s v="Structure-only"/>
    <m/>
    <m/>
    <m/>
    <m/>
    <m/>
    <s v="Other Fire: Non-PG&amp;E related"/>
    <m/>
    <m/>
    <m/>
    <s v="Overhead"/>
    <x v="1"/>
    <m/>
    <m/>
    <m/>
    <s v=" "/>
    <x v="0"/>
    <n v="40.787457000000003"/>
    <n v="-124.179191"/>
    <s v="Humboldt"/>
    <s v="EUREKA E 1101"/>
    <n v="12000"/>
    <m/>
    <x v="0"/>
    <s v="Humboldt Bay FD"/>
    <s v="Urban"/>
    <m/>
    <m/>
    <s v="N"/>
    <m/>
    <m/>
    <m/>
    <m/>
    <s v="N"/>
    <s v="N"/>
    <m/>
    <m/>
    <s v="2021-09-24"/>
    <m/>
    <m/>
    <m/>
    <m/>
    <m/>
    <m/>
    <m/>
    <m/>
    <m/>
    <m/>
    <m/>
    <m/>
    <m/>
    <m/>
    <m/>
    <m/>
    <m/>
    <m/>
    <m/>
    <s v="  "/>
    <s v="NORTH COAST"/>
    <s v="EUREKA 03"/>
    <s v="16:16"/>
    <n v="44460"/>
    <m/>
    <n v="2961136375"/>
    <n v="2214"/>
    <s v="FAIRFIELD ST"/>
    <s v="EUREKA"/>
    <n v="40.787457002314817"/>
    <n v="-124.179191"/>
    <s v="W1TAXP1"/>
    <s v="PONNAY, ANTHONY"/>
    <n v="192331101"/>
    <s v="20210921 17:10"/>
    <n v="1121"/>
    <m/>
    <s v="small fire in appartment#4 power restored to the building except #4"/>
    <s v="Y"/>
    <m/>
    <m/>
    <m/>
    <n v="40.787457000000003"/>
    <n v="-124.179191"/>
    <m/>
    <s v="humboldt bay fire"/>
    <m/>
    <s v="N"/>
    <s v="Y"/>
    <s v="N"/>
    <s v="Clear"/>
    <m/>
    <s v="Customer-Owned Structure/Equipment"/>
    <m/>
    <s v="Calm"/>
    <m/>
    <s v="Other (Comments)"/>
    <s v="small fire in appertment #4"/>
    <s v="Structure Only"/>
    <m/>
    <s v="Fire Dept"/>
    <m/>
    <s v="Other (Comments)"/>
    <s v="underground feed"/>
    <s v="N"/>
    <m/>
    <m/>
    <m/>
    <m/>
    <m/>
    <m/>
    <s v="  "/>
    <m/>
    <m/>
    <m/>
    <m/>
    <m/>
    <m/>
    <m/>
    <m/>
    <m/>
    <m/>
    <m/>
    <m/>
    <m/>
    <m/>
    <m/>
    <m/>
    <m/>
    <m/>
    <m/>
    <m/>
    <m/>
    <m/>
    <m/>
    <m/>
    <m/>
    <m/>
    <m/>
    <m/>
    <m/>
    <m/>
    <m/>
    <m/>
    <m/>
    <m/>
    <m/>
    <m/>
    <m/>
    <m/>
    <m/>
    <m/>
    <m/>
    <m/>
    <m/>
    <m/>
    <m/>
    <m/>
    <m/>
  </r>
  <r>
    <n v="1515"/>
    <s v="P4K5"/>
    <s v="3 - QC Complete"/>
    <n v="44460"/>
    <n v="44617"/>
    <s v="Structure fire, not attributable to PG&amp;E assets. This information is preliminary."/>
    <s v="\\fxshare-nas05\quotashare-fs01\ESA\5 - Ignition Tracking\2021_Ignition_QC_Folders\20210921_1476930_nan_nan_T005399666"/>
    <s v=" "/>
    <m/>
    <m/>
    <m/>
    <m/>
    <m/>
    <s v="Not In Scope"/>
    <m/>
    <m/>
    <m/>
    <m/>
    <m/>
    <m/>
    <m/>
    <m/>
    <m/>
    <m/>
    <m/>
    <m/>
    <m/>
    <m/>
    <m/>
    <m/>
    <m/>
    <m/>
    <m/>
    <m/>
    <m/>
    <m/>
    <m/>
    <m/>
    <m/>
    <m/>
    <m/>
    <m/>
    <m/>
    <m/>
    <m/>
    <m/>
    <m/>
    <m/>
    <m/>
    <m/>
    <m/>
    <m/>
    <m/>
    <m/>
    <m/>
    <m/>
    <m/>
    <m/>
    <m/>
    <m/>
    <s v=" "/>
    <x v="95"/>
    <s v="08:30:00"/>
    <n v="44460"/>
    <s v="08:30:00"/>
    <s v="FAS"/>
    <s v="N"/>
    <s v="N"/>
    <n v="1476930"/>
    <m/>
    <m/>
    <s v="T005399666"/>
    <m/>
    <m/>
    <m/>
    <m/>
    <s v=" "/>
    <x v="0"/>
    <x v="1"/>
    <s v="N"/>
    <s v="N"/>
    <s v="N"/>
    <s v="Structure fire, not attributable to PG&amp;E assets. This information is preliminary."/>
    <s v="Not PG&amp;E"/>
    <s v="Building"/>
    <m/>
    <m/>
    <m/>
    <s v="Structure-only"/>
    <m/>
    <m/>
    <m/>
    <m/>
    <m/>
    <s v="Other Fire: Non-PG&amp;E related"/>
    <m/>
    <m/>
    <m/>
    <s v="Subsurface"/>
    <x v="1"/>
    <m/>
    <m/>
    <m/>
    <s v=" "/>
    <x v="0"/>
    <n v="35.602633300000001"/>
    <n v="-120.662395"/>
    <s v="San Luis Obispo"/>
    <s v="PASO ROBLES 1108"/>
    <n v="12000"/>
    <m/>
    <x v="0"/>
    <s v="Paso Robles FD"/>
    <s v="Urban"/>
    <m/>
    <m/>
    <s v="N"/>
    <m/>
    <m/>
    <m/>
    <m/>
    <s v="N"/>
    <s v="N"/>
    <m/>
    <m/>
    <s v="2021-09-24"/>
    <m/>
    <m/>
    <m/>
    <m/>
    <m/>
    <m/>
    <m/>
    <m/>
    <m/>
    <m/>
    <m/>
    <m/>
    <m/>
    <m/>
    <m/>
    <m/>
    <m/>
    <m/>
    <m/>
    <s v="  "/>
    <s v="LOS PADRES"/>
    <s v="TEMPLETON 03"/>
    <s v="08:30"/>
    <n v="44460"/>
    <s v="1476930"/>
    <s v="T005399666"/>
    <n v="1205"/>
    <s v="ALAMO CREEK TER APT 3"/>
    <s v="PASO ROBLES"/>
    <n v="35.602890000000002"/>
    <n v="-120.6613"/>
    <s v="L3TTJGB"/>
    <s v="GRENNAN, THOMAS"/>
    <n v="182611108"/>
    <s v="20210921 09:43"/>
    <n v="9002"/>
    <n v="1"/>
    <s v="Structure Fire. Meters - 1007809674, 1007793233, 1007811788, 1007793230, 1007793231, 1007811787, 1009218476, 1007793232, 1007811789 will all remain out due to damage to the building."/>
    <s v="Y"/>
    <m/>
    <m/>
    <s v="35.6026333,-120.6623950,241.900000,3D"/>
    <m/>
    <m/>
    <s v="1211 Alamo Creek Rd."/>
    <s v="Paso Robles Fire, Brian Lewis, 805-635-5544"/>
    <m/>
    <s v="Y"/>
    <s v="Y"/>
    <m/>
    <s v="Clear"/>
    <m/>
    <s v="Customer-Owned Structure/Equipment"/>
    <m/>
    <s v="Calm"/>
    <m/>
    <s v="3rd Party"/>
    <m/>
    <s v="Structure Only"/>
    <m/>
    <s v="Fire Dept"/>
    <m/>
    <s v="Subsurface"/>
    <m/>
    <s v="N"/>
    <m/>
    <m/>
    <m/>
    <s v="OTHER"/>
    <s v="CUSTOMER EQUIPMENT"/>
    <s v="N"/>
    <s v="  "/>
    <m/>
    <m/>
    <m/>
    <m/>
    <m/>
    <m/>
    <m/>
    <m/>
    <m/>
    <m/>
    <m/>
    <m/>
    <m/>
    <m/>
    <m/>
    <m/>
    <m/>
    <m/>
    <m/>
    <m/>
    <m/>
    <m/>
    <m/>
    <m/>
    <m/>
    <m/>
    <m/>
    <m/>
    <m/>
    <m/>
    <m/>
    <m/>
    <m/>
    <m/>
    <m/>
    <m/>
    <m/>
    <m/>
    <m/>
    <m/>
    <m/>
    <m/>
    <m/>
    <m/>
    <m/>
    <m/>
    <m/>
  </r>
  <r>
    <n v="1583"/>
    <s v="DLY6"/>
    <s v="3 - QC Complete"/>
    <n v="44566"/>
    <n v="44617"/>
    <s v="Pole fire, burnt crossarm inside chevron refinery. This information is preliminary."/>
    <s v="\\fxshare-nas05\quotashare-fs01\ESA\5 - Ignition Tracking\2021_Ignition_QC_Folders\20210920_nan_nan_nan_nan_122072242"/>
    <s v=" "/>
    <s v="N"/>
    <m/>
    <m/>
    <m/>
    <m/>
    <s v="Not In Scope"/>
    <m/>
    <m/>
    <m/>
    <m/>
    <m/>
    <m/>
    <m/>
    <m/>
    <m/>
    <m/>
    <m/>
    <m/>
    <m/>
    <m/>
    <m/>
    <m/>
    <m/>
    <m/>
    <m/>
    <m/>
    <m/>
    <m/>
    <m/>
    <m/>
    <m/>
    <m/>
    <m/>
    <m/>
    <m/>
    <m/>
    <m/>
    <m/>
    <s v="N"/>
    <m/>
    <m/>
    <m/>
    <m/>
    <m/>
    <m/>
    <s v="N"/>
    <m/>
    <m/>
    <m/>
    <m/>
    <m/>
    <m/>
    <s v=" "/>
    <x v="96"/>
    <s v="10:20:00"/>
    <m/>
    <m/>
    <s v="Other"/>
    <s v="Y"/>
    <s v="N"/>
    <m/>
    <m/>
    <m/>
    <m/>
    <n v="122072242"/>
    <m/>
    <m/>
    <m/>
    <s v=" "/>
    <x v="0"/>
    <x v="0"/>
    <s v="N"/>
    <s v="N"/>
    <s v="N"/>
    <s v="On September 20, 2021 at 10:20 hours, a tag was created from a field inspection noting a deficiency in a crossarm on a pole.  A PG&amp;E Troubleman was dispatched to the Richmond R 1127, a 12kV Distribution Circuit in the Chevron Refinery on Western Drive, south of the 580 Interstate in response to a burnt crossarm.  Initial analysis indicates tracking caused the ignition.   PG&amp;E performed an inspection of the pole on September 20, 2021 and observed the primary crossarm was compromised.  The crossarm had disintegrated in the middle leaving one section hanging.  A tag was created to make immediate repairs, there was no power outage associated with this event.   The ensuing ignition was contained to the pole and it is unknown who suppressed the fire.  A PG&amp;E Hired Contract Crew replaced the crossarm on September 21, 2021."/>
    <s v="PG&amp;E"/>
    <s v="Other"/>
    <s v="Crossarm"/>
    <s v="D"/>
    <s v="D"/>
    <s v="Structure-PG&amp;E only"/>
    <s v="Crossarm"/>
    <m/>
    <m/>
    <m/>
    <m/>
    <s v="Contamination"/>
    <s v="Contamination"/>
    <s v="Tracking"/>
    <s v="N"/>
    <s v="Overhead"/>
    <x v="0"/>
    <s v="Crossarm"/>
    <s v="Crossarm"/>
    <n v="103049432"/>
    <s v=" "/>
    <x v="0"/>
    <n v="37.930392609999998"/>
    <n v="-122.3988605819"/>
    <s v="Contra Costa"/>
    <s v="RICHMOND R 1127"/>
    <n v="12000"/>
    <s v="RICHMOND R 1127BR214"/>
    <x v="0"/>
    <s v="Unknown"/>
    <s v="Urban"/>
    <s v="Brush fuel model"/>
    <s v="low veg in area "/>
    <s v="N"/>
    <m/>
    <m/>
    <m/>
    <m/>
    <s v="N"/>
    <s v="N"/>
    <m/>
    <m/>
    <s v="2021-09-24"/>
    <m/>
    <m/>
    <m/>
    <m/>
    <m/>
    <m/>
    <m/>
    <m/>
    <m/>
    <m/>
    <m/>
    <m/>
    <m/>
    <m/>
    <m/>
    <m/>
    <m/>
    <m/>
    <m/>
    <s v="  "/>
    <m/>
    <m/>
    <m/>
    <m/>
    <m/>
    <m/>
    <m/>
    <m/>
    <m/>
    <m/>
    <m/>
    <m/>
    <m/>
    <m/>
    <m/>
    <m/>
    <m/>
    <m/>
    <m/>
    <m/>
    <m/>
    <m/>
    <m/>
    <m/>
    <m/>
    <m/>
    <m/>
    <m/>
    <m/>
    <m/>
    <m/>
    <m/>
    <m/>
    <m/>
    <m/>
    <m/>
    <m/>
    <m/>
    <m/>
    <m/>
    <m/>
    <m/>
    <m/>
    <m/>
    <m/>
    <m/>
    <m/>
    <m/>
    <m/>
    <m/>
    <m/>
    <s v="  "/>
    <m/>
    <m/>
    <m/>
    <m/>
    <m/>
    <m/>
    <m/>
    <m/>
    <m/>
    <m/>
    <m/>
    <m/>
    <m/>
    <m/>
    <m/>
    <m/>
    <m/>
    <m/>
    <m/>
    <m/>
    <m/>
    <m/>
    <m/>
    <m/>
    <m/>
    <m/>
    <m/>
    <m/>
    <m/>
    <m/>
    <m/>
    <m/>
    <m/>
    <m/>
    <m/>
    <m/>
    <m/>
    <m/>
    <m/>
    <m/>
    <m/>
    <m/>
    <m/>
    <m/>
    <m/>
    <m/>
    <m/>
  </r>
  <r>
    <n v="1514"/>
    <s v="TLAL"/>
    <s v="3 - QC Complete"/>
    <n v="44462"/>
    <n v="44617"/>
    <s v="[9 Eureka St, Sausalito, CA 94965] A tree fell onto service wire taking down weatherhead at house and causing wires to melt at pole. The ensuing fire was less than one meter in size. This information is preliminary. OIS: 1476801, 1477192; FOID: T005399456 (KECC), 4009369573 (KECC), T005399896 (M2J7); Circuit ID: 042491102, SAP Eqp ID: 103779484; County: Marin; Division: North Bay"/>
    <s v="\\fxshare-nas05\quotashare-fs01\ESA\5 - Ignition Tracking\2021_Ignition_QC_Folders\20210920_nan_nan_nan_4009369573"/>
    <s v=" "/>
    <m/>
    <s v="TLAL"/>
    <s v="Create Time, Fire Lat/Long Updated; Outage Date &amp; Time, OIS number Added"/>
    <n v="44462"/>
    <m/>
    <s v="Not In Scope"/>
    <m/>
    <m/>
    <m/>
    <m/>
    <m/>
    <m/>
    <m/>
    <m/>
    <m/>
    <m/>
    <m/>
    <m/>
    <m/>
    <m/>
    <m/>
    <m/>
    <m/>
    <m/>
    <m/>
    <m/>
    <m/>
    <m/>
    <m/>
    <m/>
    <m/>
    <m/>
    <m/>
    <m/>
    <m/>
    <m/>
    <m/>
    <m/>
    <m/>
    <m/>
    <m/>
    <m/>
    <m/>
    <m/>
    <m/>
    <m/>
    <m/>
    <m/>
    <s v="KECC"/>
    <m/>
    <m/>
    <m/>
    <s v=" "/>
    <x v="96"/>
    <s v="22:15:00"/>
    <n v="44459"/>
    <s v="22:13:00"/>
    <s v="FAS"/>
    <s v="N"/>
    <s v="N"/>
    <s v="1476801, 1477192"/>
    <m/>
    <m/>
    <s v="T005399456, 4009369573, T005399896"/>
    <m/>
    <m/>
    <m/>
    <s v="PG&amp;E_1514_Ignition_20210920_31.jpg"/>
    <s v=" "/>
    <x v="0"/>
    <x v="0"/>
    <s v="Y"/>
    <s v="N"/>
    <s v="N"/>
    <s v="On September 20, 2021 at 2239 hours, a PG&amp;E Troubleman patrolled the Sausalito 1102 12kV Distribution Circuit number 042491102, in the Tier 2 High Fire Threat District (HFTD) State Responsibility Area (SRA) near the backyard of 9 Eureka St, Sausalito, CA 94965. He observed a fallen tree, a service conductor for to the second dwelling melted and down, a damaged weatherhead and customer panel, and a small extinguished fire at the base of the wood pole. Initial analysis indicates the ignition was caused by a dead 65' tall 17&quot; DBH Oak tree that completely failed at the trunk and fell onto the service conductor, which resulted in a broken conductor from the pole, arcs and sparks dropped from the pole top, and the fire that inevitably ignited on the ground below. The Vegetation Management post-incident inspector reported the causal tree exhibited extreme signs of a possible soil-borne pathogen fungal disease called Phytophthora rot, which was identified was identified by the large, hard, black spots going all the way up the trunk of the tree starting at 1.5' up from the base. The disease development is aided in soil temperatures above 60-degrees Fahrenheit and high soil moisture, in combination it aids in reproduction of the pathogen. The tree was positioned in the backyard at the bottom of a down slope, with a lean towards the facilities. The Marin City Fire Department was on-scene for the customer-extinguished small fire. The Troubleman reported that the service conductor will need to be replaced once an electrician completes the necessary panel work and it is inspected. The customer called back in on September 21, 2021 (OIS 1477192, FOID T005399896) to advise that the electrical work cannot be done safely, with the additional dead tree hazards still in place and are leaning towards the conductors. The responding troubleman referred the pictures to the Vegetation Management Team for further review. The incident area is within a Raptor Concentration Zone (RCZ) and the active Bay Area Habitat Conservation Plan (HCP). This information is preliminary."/>
    <s v="PG&amp;E"/>
    <s v="Other"/>
    <s v="Service Drop"/>
    <s v="D"/>
    <s v="D"/>
    <s v="&lt;3 meters of linear travel"/>
    <m/>
    <m/>
    <m/>
    <m/>
    <m/>
    <s v="Vegetation"/>
    <s v="Contact from object"/>
    <s v="Veg. contact"/>
    <s v="N"/>
    <s v="Overhead"/>
    <x v="3"/>
    <s v="Service Drop"/>
    <s v="Service Drop, Weatherhead, Panel"/>
    <n v="103779484"/>
    <s v=" "/>
    <x v="1"/>
    <n v="37.8693438922"/>
    <n v="-122.5135110598"/>
    <s v="Marin"/>
    <s v="SAUSALITO 1102"/>
    <n v="12000"/>
    <s v="SAUSALITO 1102410"/>
    <x v="0"/>
    <s v="Customer, Marin City FD"/>
    <s v="Hardwood Woodland"/>
    <m/>
    <m/>
    <s v="N"/>
    <m/>
    <m/>
    <m/>
    <m/>
    <s v="N"/>
    <s v="N"/>
    <m/>
    <m/>
    <s v="2021-09-21"/>
    <m/>
    <m/>
    <m/>
    <m/>
    <m/>
    <m/>
    <m/>
    <m/>
    <m/>
    <m/>
    <m/>
    <m/>
    <m/>
    <m/>
    <m/>
    <m/>
    <m/>
    <m/>
    <m/>
    <s v="  "/>
    <s v="NORTH BAY"/>
    <s v="SAN RAFAEL 01"/>
    <s v="23:24"/>
    <n v="44459"/>
    <m/>
    <n v="4009369573"/>
    <n v="9"/>
    <s v="EUREKA ST"/>
    <s v="SAUSALITO"/>
    <n v="37.869905000000003"/>
    <n v="-122.51191300000001"/>
    <s v="N2TKECC"/>
    <s v="CUNNINGHAM, KYLE"/>
    <n v="42491102"/>
    <s v="20210920 23:59"/>
    <n v="2640"/>
    <n v="1"/>
    <s v="tree fell onto service wire taking down weatherhead at house and wires to melt at pole. small fire at base of pole. service will need to be replaced once electricain has worked on panel may need inspection"/>
    <s v="Y"/>
    <n v="4"/>
    <s v="\\fxshare-nas05\quotashare-fs01\ESA\5 - Ignition Tracking\Fire_Tab_Attachment_Files"/>
    <s v="37.8698050,-122.5135100,18.700000,3D"/>
    <m/>
    <m/>
    <s v="Base of pole IRO 9 Eureka St and vegetation around base"/>
    <s v="Marin City Station"/>
    <m/>
    <s v="N"/>
    <s v="Y"/>
    <s v="Y"/>
    <s v="Clear"/>
    <m/>
    <s v="PGE&amp;E-Owned Structure/Equipment"/>
    <m/>
    <s v="Calm"/>
    <m/>
    <s v="Vegetation"/>
    <m/>
    <s v="&lt; 1 meter"/>
    <m/>
    <s v="Fire Dept"/>
    <m/>
    <s v="Overhead"/>
    <m/>
    <s v="N"/>
    <m/>
    <m/>
    <m/>
    <m/>
    <m/>
    <m/>
    <s v="  "/>
    <m/>
    <m/>
    <m/>
    <m/>
    <m/>
    <m/>
    <m/>
    <m/>
    <m/>
    <m/>
    <m/>
    <m/>
    <m/>
    <m/>
    <m/>
    <m/>
    <m/>
    <m/>
    <m/>
    <m/>
    <m/>
    <m/>
    <m/>
    <m/>
    <m/>
    <m/>
    <m/>
    <m/>
    <m/>
    <m/>
    <m/>
    <m/>
    <m/>
    <m/>
    <m/>
    <m/>
    <m/>
    <m/>
    <m/>
    <m/>
    <m/>
    <m/>
    <m/>
    <m/>
    <m/>
    <m/>
    <m/>
  </r>
  <r>
    <n v="1513"/>
    <s v="CFMD"/>
    <s v="3 - QC Complete"/>
    <n v="44480"/>
    <n v="44617"/>
    <s v="Reports of a burnt pole with wires down on ground due to unknown cause at this time. The troubleman thinks there might have been a bird that flew into the lines but was unable to find any proof. The ensuing fire was 3 meters - 0.25 acre in size. This information is preliminary.  10/7 waiting for response from troubleman"/>
    <s v="\\fxshare-nas05\quotashare-fs01\ESA\5 - Ignition Tracking\2021_Ignition_QC_Folders\20210920_1476798_21-0120210_nan_T005399448"/>
    <s v=" "/>
    <m/>
    <s v="Y"/>
    <s v="ois, sap notification#s, equipment ids"/>
    <n v="44480"/>
    <m/>
    <s v="Not In Scope"/>
    <m/>
    <m/>
    <m/>
    <m/>
    <m/>
    <m/>
    <m/>
    <m/>
    <m/>
    <m/>
    <m/>
    <m/>
    <m/>
    <m/>
    <m/>
    <m/>
    <m/>
    <m/>
    <m/>
    <m/>
    <m/>
    <m/>
    <m/>
    <m/>
    <m/>
    <m/>
    <m/>
    <m/>
    <m/>
    <m/>
    <m/>
    <m/>
    <m/>
    <m/>
    <m/>
    <m/>
    <m/>
    <m/>
    <m/>
    <s v="Y"/>
    <n v="44470"/>
    <n v="44479"/>
    <s v="EBW2"/>
    <s v="Eric White/559-633-3079"/>
    <m/>
    <m/>
    <s v=" "/>
    <x v="96"/>
    <s v="21:55:00"/>
    <n v="44459"/>
    <s v="21:55:00"/>
    <s v="FAS"/>
    <s v="N"/>
    <s v="N"/>
    <s v="1476798/1476699"/>
    <s v="21-0120210"/>
    <m/>
    <s v="T005399448"/>
    <s v="122075030/122075127"/>
    <m/>
    <m/>
    <s v="PG&amp;E_1513_Ignition_20210920_2.jpg"/>
    <s v=" "/>
    <x v="1"/>
    <x v="0"/>
    <s v="Y"/>
    <s v="Y"/>
    <s v="N"/>
    <s v="On September 20th, 2021 at approximately 2155 hours, a PG&amp;E troubleman responded to a single customer outage on the Cordelia 1104, 12kV distribution circuit in a circuit protection zone on Wheeler Island in Suisun City in the Sacramento Division. Upon the troubleman's route to the outage, he came across a pole fire and some brush on the Noyce Slough Road along the ditch.  The troubleman called 911 to report the fire. The troubleman started to put out the fire and try to control it until the fire department arrived.  Initial analysis indicates the ignition was caused by a wire down that was located fifteen spans beyond where the fire was.  Suisun Fire Department extinguished the fire. Priority A corrective tags #122075030 #122075127 were created to replace the pole, crossarm insulator and the conductor.  The 319-minute outage affected 10 customers. The line was returned to service on September 21st, 2021. This incident occurred in a Non-HFTD with clear weather and calm wind conditions. This information is preliminary.2kV distribution circuit in a circuit protection zone on Wheeler Island in Suisun City in the Sacramento Division. Upon the troubleman's route to the outage, he came across a pole fire and some brush on the Noyce Slough Road along the ditch.  The troubleman called 911 to report the fire. The troubleman started to put out the fire and try to control it until the fire department arrived.  Initial analysis indicates the ignition was caused by a wire down that was located fifteen spans beyond where the fire was.  Suisun Fire Department extinguished the fire. Priority A corrective tags #122075030 #122075127 were created to replace the pole, crossarm insulator and the conductor.  The 319-minute outage affected 10 customers. The line was returned to service on September 21tst, 2021. This incident occurred in a Non-HFTD with clear weather and calm wind conditions. This information is preliminary."/>
    <s v="PG&amp;E"/>
    <s v="Vegetation"/>
    <m/>
    <s v="D"/>
    <s v="D"/>
    <s v="&lt;0.25"/>
    <m/>
    <m/>
    <m/>
    <m/>
    <m/>
    <s v="Equipment - PG&amp;E"/>
    <s v="All types of equipment / facility failure"/>
    <s v="Conductor failure-all"/>
    <s v="N"/>
    <s v="Overhead"/>
    <x v="0"/>
    <s v="Conductor - Primary"/>
    <s v="Conductor, crossarm, insulatar, pole"/>
    <s v="103926208, 103956329"/>
    <s v=" "/>
    <x v="0"/>
    <n v="38.102319000000001"/>
    <n v="-121.98948799999999"/>
    <s v="Solano"/>
    <s v="CORDELIA 1104"/>
    <n v="12000"/>
    <s v="CORDELIA 110440922"/>
    <x v="0"/>
    <s v="Suisun FD"/>
    <s v="Wetland"/>
    <s v="Grass Fuel Model"/>
    <m/>
    <s v="N"/>
    <m/>
    <m/>
    <m/>
    <m/>
    <s v="N"/>
    <s v="N"/>
    <m/>
    <m/>
    <s v="2021-09-21"/>
    <m/>
    <m/>
    <m/>
    <m/>
    <m/>
    <m/>
    <m/>
    <m/>
    <m/>
    <m/>
    <m/>
    <m/>
    <m/>
    <m/>
    <m/>
    <m/>
    <m/>
    <m/>
    <m/>
    <s v="  "/>
    <s v="SACRAMENTO"/>
    <s v="VACAVILLE 03"/>
    <s v="21:55"/>
    <n v="44459"/>
    <s v="1476798"/>
    <s v="T005399448"/>
    <m/>
    <s v="WHEELER ISLAND"/>
    <s v="SUISUN CITY"/>
    <n v="38.11233"/>
    <n v="-121.97999"/>
    <s v="S4TEBW2"/>
    <s v="WHITE, ERIC"/>
    <n v="62701104"/>
    <s v="20210920 23:10"/>
    <n v="9002"/>
    <n v="1"/>
    <s v="CREW TO REPLACE BURNT POLE. AND FIX WIRE DOWN. POLE IS 18 SPNS LOAD SIDE OF 40415 WIRE DOWN WAS 33 SPNS LOAD SIDE. CAUSE UNKNOWN. POSIBLE BIRD FLEW INTO LINE AND CAUSED THE OUTAGE AND FIRE, BUT NO BIRD FOUND."/>
    <s v="Y"/>
    <m/>
    <m/>
    <m/>
    <n v="38.102319000000001"/>
    <n v="-121.98948799999999"/>
    <m/>
    <s v="SUISUN FD"/>
    <m/>
    <s v="N"/>
    <s v="Y"/>
    <m/>
    <s v="Clear"/>
    <m/>
    <s v="Private Land"/>
    <m/>
    <s v="Calm"/>
    <m/>
    <s v="Animal"/>
    <m/>
    <s v="3 meters - 0.25 Acres"/>
    <m/>
    <s v="Fire Dept"/>
    <m/>
    <s v="Overhead"/>
    <m/>
    <s v="N"/>
    <m/>
    <m/>
    <m/>
    <s v="OVERHEAD"/>
    <s v="CONDUCTOR, OVERHEAD"/>
    <s v="N"/>
    <s v="  "/>
    <s v="Unplanned"/>
    <s v="Sacramento"/>
    <s v="Solano"/>
    <s v="062701104, CORDELIA-1104"/>
    <s v="21-0120210"/>
    <s v="Unplanned"/>
    <s v="Clear;32-90 F"/>
    <s v="10"/>
    <s v="3190"/>
    <s v="NO"/>
    <s v="Line to Ground"/>
    <s v="Sustained"/>
    <s v="No"/>
    <s v="40415"/>
    <s v="OH"/>
    <s v="Fuse"/>
    <s v="1476798"/>
    <s v="Conductor, Overhead, Broken, wire on ground"/>
    <m/>
    <m/>
    <m/>
    <m/>
    <m/>
    <m/>
    <m/>
    <m/>
    <m/>
    <m/>
    <m/>
    <m/>
    <m/>
    <m/>
    <m/>
    <m/>
    <m/>
    <m/>
    <m/>
    <m/>
    <m/>
    <m/>
    <m/>
    <m/>
    <m/>
    <m/>
    <m/>
    <m/>
    <m/>
  </r>
  <r>
    <n v="1512"/>
    <s v="AGFC"/>
    <s v="3 - QC Complete"/>
    <n v="44460"/>
    <n v="44617"/>
    <s v="Other fire, not attributable to PG&amp;E assets. This information is preliminary."/>
    <s v="\\fxshare-nas05\quotashare-fs01\ESA\5 - Ignition Tracking\2021_Ignition_QC_Folders\20210920_nan_nan_nan_0003165126"/>
    <s v=" "/>
    <m/>
    <m/>
    <m/>
    <m/>
    <m/>
    <s v="Not In Scope"/>
    <m/>
    <m/>
    <m/>
    <m/>
    <m/>
    <m/>
    <m/>
    <m/>
    <m/>
    <m/>
    <m/>
    <m/>
    <m/>
    <m/>
    <m/>
    <m/>
    <m/>
    <m/>
    <m/>
    <m/>
    <m/>
    <m/>
    <m/>
    <m/>
    <m/>
    <m/>
    <m/>
    <m/>
    <m/>
    <m/>
    <m/>
    <m/>
    <m/>
    <m/>
    <m/>
    <m/>
    <m/>
    <m/>
    <m/>
    <m/>
    <m/>
    <m/>
    <m/>
    <m/>
    <m/>
    <m/>
    <s v=" "/>
    <x v="96"/>
    <s v="14:29:00"/>
    <m/>
    <m/>
    <s v="FAS"/>
    <s v="N"/>
    <s v="N"/>
    <m/>
    <m/>
    <m/>
    <n v="3165126"/>
    <m/>
    <m/>
    <m/>
    <m/>
    <s v=" "/>
    <x v="0"/>
    <x v="1"/>
    <s v="N"/>
    <s v="N"/>
    <s v="N"/>
    <s v="Other fire, not attributable to PG&amp;E assets. This information is preliminary."/>
    <s v="Not PG&amp;E"/>
    <s v="Vegetation"/>
    <m/>
    <m/>
    <m/>
    <s v="&lt;3 meters of linear travel"/>
    <m/>
    <m/>
    <m/>
    <m/>
    <m/>
    <s v="Other Fire: Non-PG&amp;E related"/>
    <m/>
    <m/>
    <m/>
    <s v="Overhead"/>
    <x v="1"/>
    <m/>
    <m/>
    <m/>
    <s v=" "/>
    <x v="0"/>
    <n v="37.3365583"/>
    <n v="-121.846795"/>
    <s v="Santa Clara"/>
    <s v="SWIFT 2106"/>
    <n v="21000"/>
    <m/>
    <x v="0"/>
    <s v="San Jose FD"/>
    <s v="Urban"/>
    <m/>
    <m/>
    <m/>
    <m/>
    <m/>
    <m/>
    <m/>
    <s v="N"/>
    <s v="N"/>
    <m/>
    <m/>
    <s v="2021-09-21"/>
    <m/>
    <m/>
    <m/>
    <m/>
    <m/>
    <m/>
    <m/>
    <m/>
    <m/>
    <m/>
    <m/>
    <m/>
    <m/>
    <m/>
    <m/>
    <m/>
    <m/>
    <m/>
    <m/>
    <s v="  "/>
    <s v="SAN JOSE"/>
    <s v="SAN JOSE 06"/>
    <s v="14:29"/>
    <n v="44459"/>
    <m/>
    <n v="3165126"/>
    <s v="UNKNOWN"/>
    <s v="PREMISES DO NOT CHANGE"/>
    <s v="SAN JOSE"/>
    <n v="37.343682002314807"/>
    <n v="-121.886898"/>
    <s v="J2TRAVD"/>
    <s v="VILLAGOMEZ, ROBERT"/>
    <m/>
    <s v="20210920 15:32"/>
    <n v="1100"/>
    <m/>
    <s v="HOMELESS ENCAMPMENT NEXT TO POLE.  POLE SHELL CHARRED FROM FIRE.  UNKNOWN CAUSE"/>
    <s v="Y"/>
    <n v="3"/>
    <s v="\\fxshare-nas05\quotashare-fs01\ESA\5 - Ignition Tracking\Fire_Tab_Attachment_Files"/>
    <s v="37.3365583,-121.8467950,29.100000,2D"/>
    <m/>
    <m/>
    <m/>
    <s v="SAN JOSE FIRE DPT"/>
    <m/>
    <s v="N"/>
    <s v="Y"/>
    <s v="N"/>
    <s v="Clear"/>
    <m/>
    <s v="County Land"/>
    <m/>
    <s v="Calm"/>
    <m/>
    <s v="Unknown"/>
    <m/>
    <s v="1 meter - &lt; 3 meters"/>
    <m/>
    <s v="Fire Dept"/>
    <m/>
    <s v="Overhead"/>
    <m/>
    <s v="N"/>
    <m/>
    <m/>
    <m/>
    <m/>
    <m/>
    <m/>
    <s v="  "/>
    <m/>
    <m/>
    <m/>
    <m/>
    <m/>
    <m/>
    <m/>
    <m/>
    <m/>
    <m/>
    <m/>
    <m/>
    <m/>
    <m/>
    <m/>
    <m/>
    <m/>
    <m/>
    <m/>
    <m/>
    <m/>
    <m/>
    <m/>
    <m/>
    <m/>
    <m/>
    <m/>
    <m/>
    <m/>
    <m/>
    <m/>
    <m/>
    <m/>
    <m/>
    <m/>
    <m/>
    <m/>
    <m/>
    <m/>
    <m/>
    <m/>
    <m/>
    <m/>
    <m/>
    <m/>
    <m/>
    <m/>
  </r>
  <r>
    <n v="1511"/>
    <s v="AGFC"/>
    <s v="3 - QC Complete"/>
    <n v="44460"/>
    <n v="44617"/>
    <s v="Other fire, not attributable to PG&amp;E assets. This information is preliminary."/>
    <s v="\\fxshare-nas05\quotashare-fs01\ESA\5 - Ignition Tracking\2021_Ignition_QC_Folders\20210920_nan_nan_nan_7471934065"/>
    <s v=" "/>
    <m/>
    <m/>
    <m/>
    <m/>
    <m/>
    <s v="Not In Scope"/>
    <m/>
    <m/>
    <m/>
    <m/>
    <m/>
    <m/>
    <m/>
    <m/>
    <m/>
    <m/>
    <m/>
    <m/>
    <m/>
    <m/>
    <m/>
    <m/>
    <m/>
    <m/>
    <m/>
    <m/>
    <m/>
    <m/>
    <m/>
    <m/>
    <m/>
    <m/>
    <m/>
    <m/>
    <m/>
    <m/>
    <m/>
    <m/>
    <m/>
    <m/>
    <m/>
    <m/>
    <m/>
    <m/>
    <m/>
    <m/>
    <m/>
    <m/>
    <m/>
    <m/>
    <m/>
    <m/>
    <s v=" "/>
    <x v="96"/>
    <s v="09:31:00"/>
    <m/>
    <m/>
    <s v="FAS"/>
    <s v="N"/>
    <s v="N"/>
    <m/>
    <m/>
    <m/>
    <n v="7471934065"/>
    <m/>
    <m/>
    <m/>
    <m/>
    <s v=" "/>
    <x v="0"/>
    <x v="1"/>
    <s v="N"/>
    <s v="N"/>
    <s v="N"/>
    <s v="Other fire, not attributable to PG&amp;E assets. This information is preliminary."/>
    <s v="Not PG&amp;E"/>
    <s v="Building"/>
    <m/>
    <m/>
    <m/>
    <s v="Structure-only"/>
    <m/>
    <m/>
    <m/>
    <m/>
    <m/>
    <s v="Other Fire: Non-PG&amp;E related"/>
    <m/>
    <m/>
    <m/>
    <s v="Subsurface"/>
    <x v="1"/>
    <m/>
    <m/>
    <m/>
    <s v=" "/>
    <x v="0"/>
    <n v="37.338175"/>
    <n v="-120.49539"/>
    <s v="Merced"/>
    <s v="EL CAPITAN 2109 "/>
    <n v="21000"/>
    <m/>
    <x v="0"/>
    <s v="Merced City FD"/>
    <s v="Urban"/>
    <m/>
    <m/>
    <m/>
    <m/>
    <m/>
    <m/>
    <m/>
    <s v="N"/>
    <s v="N"/>
    <m/>
    <m/>
    <s v="2021-09-21"/>
    <m/>
    <m/>
    <m/>
    <m/>
    <m/>
    <m/>
    <m/>
    <m/>
    <m/>
    <m/>
    <m/>
    <m/>
    <m/>
    <m/>
    <m/>
    <m/>
    <m/>
    <m/>
    <m/>
    <s v="  "/>
    <s v="YOSEMITE"/>
    <s v="MERCED 02"/>
    <s v="09:31"/>
    <n v="44459"/>
    <m/>
    <n v="7471934065"/>
    <n v="1311"/>
    <s v="DERBY DR"/>
    <s v="MERCED"/>
    <n v="37.337414004629629"/>
    <n v="-120.498414"/>
    <s v="Y4TAWG2"/>
    <s v="GIBSON, ADAM"/>
    <n v="253882109"/>
    <s v="20210920 09:57"/>
    <n v="2640"/>
    <n v="1"/>
    <s v="STRUCTURE FIRE NON PGE PROBLEM"/>
    <s v="Y"/>
    <m/>
    <m/>
    <s v="37.3381750,-120.4953900,55.900000,3D"/>
    <m/>
    <m/>
    <m/>
    <s v="MERCED CITY"/>
    <m/>
    <s v="Y"/>
    <s v="Y"/>
    <s v="N"/>
    <s v="Clear"/>
    <m/>
    <s v="Customer-Owned Structure/Equipment"/>
    <m/>
    <s v="Calm"/>
    <m/>
    <s v="3rd Party"/>
    <m/>
    <s v="Structure Only"/>
    <m/>
    <s v="Fire Dept"/>
    <m/>
    <s v="Subsurface"/>
    <m/>
    <s v="N"/>
    <m/>
    <m/>
    <m/>
    <m/>
    <m/>
    <m/>
    <s v="  "/>
    <m/>
    <m/>
    <m/>
    <m/>
    <m/>
    <m/>
    <m/>
    <m/>
    <m/>
    <m/>
    <m/>
    <m/>
    <m/>
    <m/>
    <m/>
    <m/>
    <m/>
    <m/>
    <m/>
    <m/>
    <m/>
    <m/>
    <m/>
    <m/>
    <m/>
    <m/>
    <m/>
    <m/>
    <m/>
    <m/>
    <m/>
    <m/>
    <m/>
    <m/>
    <m/>
    <m/>
    <m/>
    <m/>
    <m/>
    <m/>
    <m/>
    <m/>
    <m/>
    <m/>
    <m/>
    <m/>
    <m/>
  </r>
  <r>
    <n v="1509"/>
    <s v="AGFC"/>
    <s v="3 - QC Complete"/>
    <n v="44459"/>
    <n v="44617"/>
    <s v="Structure fire, not attributable to PG&amp;E assets. This information is preliminary."/>
    <s v="\\fxshare-nas05\quotashare-fs01\ESA\5 - Ignition Tracking\2021_Ignition_QC_Folders\20210920_nan_nan_nan_2369222487"/>
    <s v=" "/>
    <m/>
    <m/>
    <m/>
    <m/>
    <m/>
    <s v="Not In Scope"/>
    <m/>
    <m/>
    <m/>
    <m/>
    <m/>
    <m/>
    <m/>
    <m/>
    <m/>
    <m/>
    <m/>
    <m/>
    <m/>
    <m/>
    <m/>
    <m/>
    <m/>
    <m/>
    <m/>
    <m/>
    <m/>
    <m/>
    <m/>
    <m/>
    <m/>
    <m/>
    <m/>
    <m/>
    <m/>
    <m/>
    <m/>
    <m/>
    <m/>
    <m/>
    <m/>
    <m/>
    <m/>
    <m/>
    <m/>
    <m/>
    <m/>
    <m/>
    <m/>
    <m/>
    <m/>
    <m/>
    <s v=" "/>
    <x v="96"/>
    <s v="02:33:00"/>
    <m/>
    <m/>
    <s v="FAS"/>
    <s v="N"/>
    <s v="N"/>
    <m/>
    <m/>
    <m/>
    <n v="2369222487"/>
    <m/>
    <m/>
    <m/>
    <m/>
    <s v=" "/>
    <x v="0"/>
    <x v="1"/>
    <s v="N"/>
    <s v="N"/>
    <s v="N"/>
    <s v="Structure fire, not attributable to PG&amp;E assets. This information is preliminary."/>
    <s v="PG&amp;E"/>
    <s v="Building"/>
    <m/>
    <m/>
    <m/>
    <s v="Structure-only"/>
    <m/>
    <m/>
    <m/>
    <m/>
    <m/>
    <s v="Other Fire: Non-PG&amp;E related"/>
    <m/>
    <m/>
    <m/>
    <s v="Subsurface"/>
    <x v="1"/>
    <m/>
    <m/>
    <m/>
    <s v=" "/>
    <x v="0"/>
    <n v="37.722064000000003"/>
    <n v="-122.167303"/>
    <s v="Alameda"/>
    <s v="SAN LEANDRO U 1113 "/>
    <n v="12000"/>
    <m/>
    <x v="0"/>
    <s v="Alameda County FD"/>
    <s v="Urban"/>
    <m/>
    <m/>
    <m/>
    <m/>
    <m/>
    <m/>
    <m/>
    <s v="N"/>
    <s v="N"/>
    <m/>
    <m/>
    <s v="2021-09-21"/>
    <m/>
    <m/>
    <m/>
    <m/>
    <m/>
    <m/>
    <m/>
    <m/>
    <m/>
    <m/>
    <m/>
    <m/>
    <m/>
    <m/>
    <m/>
    <m/>
    <m/>
    <m/>
    <m/>
    <s v="  "/>
    <s v="MISSION"/>
    <s v="HAYWARD 01"/>
    <s v="02:33"/>
    <n v="44459"/>
    <m/>
    <n v="2369222487"/>
    <n v="1080"/>
    <s v="DAVIS ST"/>
    <s v="SAN LEANDRO"/>
    <n v="37.722095995370367"/>
    <n v="-122.167164"/>
    <s v="M3TNMN4"/>
    <s v="NORIEGA, NICHOLAS"/>
    <n v="13111113"/>
    <s v="20210920 05:11"/>
    <n v="1121"/>
    <m/>
    <s v="UPON ARRIVAL F.D. REQUEST TO DEENERGIZE POWER TO BUILDING. DEENERGIZED AT SPLICE BOX. SERVICE IS 3 PHASE. ELECTRIC METER AND TEST BLOCKS MELTED OFF SWITCH GEAR. ALAMEDA COUNTY FIRE INCIDENT # 80127"/>
    <s v="Y"/>
    <n v="3"/>
    <s v="\\fxshare-nas05\quotashare-fs01\ESA\5 - Ignition Tracking\Fire_Tab_Attachment_Files"/>
    <m/>
    <n v="37.722064000000003"/>
    <n v="-122.167303"/>
    <m/>
    <s v="ALAMEDA COUNTY F.D. ANDREW LEE"/>
    <m/>
    <s v="N"/>
    <s v="Y"/>
    <s v="Y"/>
    <s v="Clear"/>
    <m/>
    <s v="Customer-Owned Structure/Equipment"/>
    <m/>
    <s v="Calm"/>
    <m/>
    <s v="Unknown"/>
    <m/>
    <s v="Structure Only"/>
    <m/>
    <s v="Fire Dept"/>
    <m/>
    <s v="Subsurface"/>
    <m/>
    <s v="Y"/>
    <s v="PHOTOS"/>
    <s v="PG&amp;E Employee"/>
    <m/>
    <m/>
    <m/>
    <m/>
    <s v="  "/>
    <m/>
    <m/>
    <m/>
    <m/>
    <m/>
    <m/>
    <m/>
    <m/>
    <m/>
    <m/>
    <m/>
    <m/>
    <m/>
    <m/>
    <m/>
    <m/>
    <m/>
    <m/>
    <m/>
    <m/>
    <m/>
    <m/>
    <m/>
    <m/>
    <m/>
    <m/>
    <m/>
    <m/>
    <m/>
    <m/>
    <m/>
    <m/>
    <m/>
    <m/>
    <m/>
    <m/>
    <m/>
    <m/>
    <m/>
    <m/>
    <m/>
    <m/>
    <m/>
    <m/>
    <m/>
    <m/>
    <m/>
  </r>
  <r>
    <n v="2164"/>
    <s v="TLAL"/>
    <s v="3 - QC Complete"/>
    <n v="44522"/>
    <n v="44617"/>
    <s v="Crossarm Burnt Off &amp; Floating Conductor at the pole near 2296 Prosperity Way, San Leandro, CA 94578; County: Alameda; Division: Mission; ILIS: 21-0119507; OIS: 1475303; FOID: T005397856, T005397855, T005397847; TMan Lan ID: M5WH; SAP Pole ID: 100918080 (Badge 110118822); EC Tag: 122070633; PM Order #: 31552369"/>
    <s v="\\fxshare-nas05\quotashare-fs01\ESA\5 - Ignition Tracking\2021_Ignition_QC_Folders\20210919_1475303_21-0119507_nan_T005397847"/>
    <s v=" "/>
    <s v="Y"/>
    <s v="TLAL"/>
    <s v="Outage Time, Failure Sub-Driver, Equipment Type Associated to Ignition Updated; Additional FOIDs Added"/>
    <n v="44522"/>
    <m/>
    <s v="Not In Scope"/>
    <m/>
    <m/>
    <m/>
    <m/>
    <m/>
    <m/>
    <m/>
    <m/>
    <m/>
    <m/>
    <m/>
    <m/>
    <m/>
    <m/>
    <m/>
    <m/>
    <m/>
    <m/>
    <m/>
    <m/>
    <m/>
    <m/>
    <m/>
    <m/>
    <m/>
    <m/>
    <m/>
    <m/>
    <m/>
    <m/>
    <m/>
    <m/>
    <s v="N"/>
    <m/>
    <m/>
    <m/>
    <m/>
    <m/>
    <m/>
    <s v="Y"/>
    <n v="44519"/>
    <n v="44519"/>
    <s v="M5WH"/>
    <s v="Mark Wilson, (510) 673-7913"/>
    <s v="Emailed Tman and cc'd Restoration Supervisor - Pictures and Fire Size Requested; See email in the Pictures sub-folder"/>
    <s v="JN1Z"/>
    <s v=" "/>
    <x v="97"/>
    <s v="04:48:00"/>
    <n v="44458"/>
    <s v="04:31:00"/>
    <s v="FAS"/>
    <s v="Y"/>
    <s v="N"/>
    <n v="1475303"/>
    <s v="21-0119507"/>
    <m/>
    <s v="T005397856, T005397855, T005397847"/>
    <n v="122070633"/>
    <n v="117125600"/>
    <m/>
    <s v="No Photos"/>
    <s v=" "/>
    <x v="0"/>
    <x v="0"/>
    <s v="N"/>
    <s v="N"/>
    <s v="N"/>
    <s v="On September 19, 2021 at 0530 hours, a PG&amp;E Troubleman patrolled the San Leandro 1114 12kV Distribution Circuit number 013111114, in the Local Responsibility Area (LRA) near 2296 Prosperity Way, San Leandro, CA 94578. He observed a broken 8’ load-side crossarm burnt off at the 45’ class-5 Douglas Fir wood pole (SAP Eqp ID 100918080, Badge 110118822, Baxco, Mfr. Year 1953), two sets of damaged 12kV poly insulators broken, fuse 8060 (PT-24, 20A, Type T) open with one of two blown (#1 position), and one phase of primary overhead conductor floating. Initial analysis indicates the ignition was caused by overhead equipment failure. An EC A-tag 122070633 was submitted for remediation. The 414-minute outage affected 102 customers. The line was returned to service on September 19, 2021. There were two pole inspections on November 13, 2015 and May 24, 2016, that indicated the pole bottom was in poor condition with shell rot and decay. This incident is in an Insulation A District that has serpentine (asbestos) soil and is within an active Bay Area Habitat Conservation Plan (HCP) and a Raptor Concentration Zone (RCZ). This information is preliminary."/>
    <s v="PG&amp;E"/>
    <s v="Other"/>
    <s v="Crossarm"/>
    <s v="D"/>
    <s v="D"/>
    <s v="Structure-PG&amp;E only"/>
    <m/>
    <m/>
    <m/>
    <m/>
    <m/>
    <s v="Equipment - PG&amp;E"/>
    <s v="All types of equipment / facility failure"/>
    <s v="Tracking"/>
    <s v="Y"/>
    <s v="Overhead"/>
    <x v="0"/>
    <s v="Crossarm"/>
    <s v="Crossarm, Insulators"/>
    <n v="100918080"/>
    <m/>
    <x v="0"/>
    <n v="37.703389459500002"/>
    <n v="-122.1056285673"/>
    <s v="Alameda"/>
    <s v="SAN LEANDRO U 1114"/>
    <n v="12000"/>
    <s v="SAN LEANDRO U 1114MR545"/>
    <x v="0"/>
    <s v="Unknown"/>
    <s v="Urban"/>
    <s v="Fire-resistive fuel bed"/>
    <m/>
    <s v="N"/>
    <m/>
    <m/>
    <m/>
    <m/>
    <s v="N"/>
    <s v="N"/>
    <m/>
    <m/>
    <s v="2021-11-12"/>
    <m/>
    <m/>
    <m/>
    <m/>
    <m/>
    <m/>
    <m/>
    <m/>
    <m/>
    <m/>
    <m/>
    <m/>
    <m/>
    <m/>
    <m/>
    <m/>
    <m/>
    <m/>
    <m/>
    <s v=" "/>
    <s v="MISSION"/>
    <m/>
    <s v="04:48"/>
    <s v="2021/09/19 00:00:00"/>
    <s v="1475303"/>
    <s v="T005397847"/>
    <m/>
    <m/>
    <m/>
    <m/>
    <m/>
    <s v="M2TGFME"/>
    <m/>
    <n v="13111114"/>
    <s v="2021/09/19 05:06:26"/>
    <m/>
    <m/>
    <s v="AXS-OK FD ON SITE EXPEDITE NEED ETA"/>
    <m/>
    <m/>
    <m/>
    <m/>
    <m/>
    <m/>
    <m/>
    <m/>
    <m/>
    <m/>
    <m/>
    <s v="Y"/>
    <m/>
    <m/>
    <m/>
    <m/>
    <m/>
    <m/>
    <m/>
    <m/>
    <m/>
    <m/>
    <m/>
    <m/>
    <m/>
    <m/>
    <m/>
    <m/>
    <m/>
    <m/>
    <m/>
    <m/>
    <m/>
    <s v=" "/>
    <s v="Unplanned"/>
    <s v="Mission"/>
    <s v="Hayward"/>
    <s v="013111114, SAN LEANDRO-1114"/>
    <s v="21-0119507"/>
    <s v="Unplanned"/>
    <s v="Clear;32-90 F"/>
    <s v="102"/>
    <s v="42228"/>
    <s v="NO"/>
    <s v="Line to Ground"/>
    <s v="Sustained"/>
    <s v="No"/>
    <s v="8060"/>
    <s v="OH"/>
    <s v="Fuse"/>
    <s v="1475303"/>
    <s v="Crossarm, Wood, Burned/flashed"/>
    <s v=" "/>
    <s v="09/19/21 06:49"/>
    <s v=" "/>
    <s v="PROSPERITY WY &amp; CREST AVE."/>
    <s v="2296 PROSPERITY WY"/>
    <m/>
    <m/>
    <m/>
    <m/>
    <m/>
    <m/>
    <m/>
    <m/>
    <m/>
    <m/>
    <m/>
    <m/>
    <m/>
    <m/>
    <m/>
    <m/>
    <m/>
    <m/>
    <m/>
    <m/>
    <m/>
    <m/>
    <m/>
    <m/>
  </r>
  <r>
    <n v="1716"/>
    <s v="BRV6"/>
    <s v="3 - QC Complete"/>
    <n v="44543"/>
    <n v="44617"/>
    <s v="Crossarm fire is likely related to tracking from rain in the area that day. The ensuing fire was limited to PG&amp;E assets. This information is preliminary."/>
    <s v="\\fxshare-nas05\quotashare-fs01\ESA\5 - Ignition Tracking\2021_Ignition_QC_Folders\20210919_1475522_21-0119541_nan_T005398109"/>
    <s v=" "/>
    <s v="Y"/>
    <s v="BRV6"/>
    <s v="Changed Outage Time from 0927 to 0920 to match ILIS FNL. Added Field Order T005398186. "/>
    <n v="44543"/>
    <m/>
    <s v="Not In Scope"/>
    <m/>
    <m/>
    <m/>
    <m/>
    <m/>
    <m/>
    <m/>
    <m/>
    <m/>
    <m/>
    <m/>
    <m/>
    <m/>
    <m/>
    <m/>
    <m/>
    <m/>
    <m/>
    <m/>
    <m/>
    <m/>
    <m/>
    <m/>
    <m/>
    <m/>
    <m/>
    <m/>
    <m/>
    <m/>
    <m/>
    <m/>
    <m/>
    <s v="N"/>
    <m/>
    <m/>
    <m/>
    <m/>
    <m/>
    <m/>
    <s v="N"/>
    <m/>
    <m/>
    <m/>
    <m/>
    <m/>
    <m/>
    <s v=" "/>
    <x v="97"/>
    <s v="09:27:00"/>
    <n v="44458"/>
    <s v="09:20:00"/>
    <s v="FAS"/>
    <s v="Y"/>
    <s v="N"/>
    <n v="1475522"/>
    <s v="21-0119541"/>
    <m/>
    <s v="T005398109, T005398186"/>
    <n v="122070706"/>
    <m/>
    <m/>
    <m/>
    <s v=" "/>
    <x v="0"/>
    <x v="0"/>
    <s v="N"/>
    <s v="N"/>
    <s v="N"/>
    <s v="On September 19, 2021 at 0927 hours, a PG&amp;E Troubleman was dispatched to the San Leandro U 1113 12kV Distribution Circuit in the vicinity of Pierce Ave and Army St, San Leandro in response to a multi customer outage. Initial analysis indicates tracking caused the ignition. A primary crossarm is suspected to be the origin point of the fire and resulted in 62 customers experienced an outage. The ensuing fire was contained to PG&amp;E assets and it is unknown who suppressed the fire. PG&amp;E Crew replaced the damaged crossarm on September 19, 2021."/>
    <s v="PG&amp;E"/>
    <s v="Other"/>
    <s v="Crossarm"/>
    <s v="D"/>
    <s v="D"/>
    <s v="Structure-PG&amp;E only"/>
    <m/>
    <m/>
    <m/>
    <m/>
    <m/>
    <s v="Contamination"/>
    <s v="Contamination"/>
    <s v="Tracking"/>
    <s v="Y"/>
    <s v="Overhead"/>
    <x v="0"/>
    <s v="Crossarm"/>
    <s v="Crossarm"/>
    <n v="100904067"/>
    <s v=" "/>
    <x v="0"/>
    <n v="37.7195420527"/>
    <n v="-122.1696801919"/>
    <s v="Alameda"/>
    <s v="SAN LEANDRO U 1113"/>
    <n v="12000"/>
    <s v="SAN LEANDRO U 1113CB"/>
    <x v="0"/>
    <s v="Unknown"/>
    <s v="Urban"/>
    <s v="Fire-resistive fuel bed"/>
    <s v="sidewalk/asphalt"/>
    <s v="N"/>
    <m/>
    <m/>
    <m/>
    <m/>
    <s v="N"/>
    <s v="N"/>
    <m/>
    <m/>
    <s v="2021-10-08"/>
    <m/>
    <m/>
    <m/>
    <m/>
    <m/>
    <m/>
    <m/>
    <m/>
    <m/>
    <m/>
    <m/>
    <m/>
    <m/>
    <m/>
    <m/>
    <m/>
    <m/>
    <m/>
    <m/>
    <s v="  "/>
    <s v="MISSION"/>
    <m/>
    <s v="09:27"/>
    <n v="44458"/>
    <s v="1475522"/>
    <s v="T005398109"/>
    <m/>
    <m/>
    <m/>
    <m/>
    <m/>
    <s v="M2TDMWH"/>
    <m/>
    <n v="13111113"/>
    <s v="2021/09/19 10:37:37"/>
    <n v="980"/>
    <n v="1"/>
    <s v="SMART MTR AUTO-GENERATED TAG"/>
    <m/>
    <m/>
    <m/>
    <m/>
    <m/>
    <m/>
    <m/>
    <m/>
    <m/>
    <m/>
    <m/>
    <s v="Y"/>
    <m/>
    <m/>
    <m/>
    <m/>
    <m/>
    <m/>
    <m/>
    <m/>
    <m/>
    <m/>
    <m/>
    <m/>
    <m/>
    <m/>
    <m/>
    <m/>
    <m/>
    <m/>
    <m/>
    <m/>
    <m/>
    <s v="  "/>
    <s v="Unplanned"/>
    <s v="Mission"/>
    <s v="Hayward"/>
    <s v="013111113, SAN LEANDRO-1113"/>
    <s v="21-0119541"/>
    <s v="Unplanned"/>
    <s v="Clear;32-90 F"/>
    <s v="62"/>
    <s v="29822"/>
    <s v="NO"/>
    <s v="Force Out"/>
    <s v="Sustained"/>
    <s v="No"/>
    <s v="14027"/>
    <s v="OH"/>
    <s v="Fuse"/>
    <s v="1475522"/>
    <s v="Crossarm, Wood, Burned/flashed"/>
    <m/>
    <s v="09/19/21 11:25"/>
    <m/>
    <s v="S/E CRNR DAVIS @ PIERCE"/>
    <s v="1354 PIERCE AVE"/>
    <m/>
    <s v="WIRE INTO SECONDARY"/>
    <m/>
    <m/>
    <m/>
    <m/>
    <m/>
    <m/>
    <m/>
    <m/>
    <m/>
    <m/>
    <m/>
    <m/>
    <m/>
    <m/>
    <m/>
    <m/>
    <m/>
    <m/>
    <m/>
    <m/>
    <m/>
    <m/>
  </r>
  <r>
    <n v="1582"/>
    <s v="DLY6"/>
    <s v="3 - QC Complete"/>
    <n v="44552"/>
    <n v="44617"/>
    <s v="Pole fire, need to replace pole. Potential cause could be related to tracking. The ensuing fire was limited to PG&amp;E assets. This information is preliminary."/>
    <s v="\\fxshare-nas05\quotashare-fs01\ESA\5 - Ignition Tracking\2021_Ignition_QC_Folders\20210919_nan_nan_nan_nan_122070705"/>
    <s v=" "/>
    <s v="Y"/>
    <s v="DLY6"/>
    <s v="UPDATED CREATE TIME AND FO ID "/>
    <n v="44552"/>
    <m/>
    <s v="Not In Scope"/>
    <m/>
    <m/>
    <m/>
    <m/>
    <m/>
    <m/>
    <m/>
    <m/>
    <m/>
    <m/>
    <m/>
    <m/>
    <m/>
    <m/>
    <m/>
    <m/>
    <m/>
    <m/>
    <m/>
    <m/>
    <m/>
    <m/>
    <m/>
    <m/>
    <m/>
    <m/>
    <m/>
    <m/>
    <m/>
    <m/>
    <m/>
    <m/>
    <s v="N"/>
    <m/>
    <m/>
    <m/>
    <m/>
    <m/>
    <m/>
    <s v="N"/>
    <m/>
    <m/>
    <m/>
    <m/>
    <m/>
    <m/>
    <s v=" "/>
    <x v="97"/>
    <s v="01:59:00"/>
    <m/>
    <m/>
    <s v="Other"/>
    <s v="Y"/>
    <s v="N"/>
    <m/>
    <m/>
    <m/>
    <s v="T005397755, T005397853, T005397766"/>
    <n v="122070705"/>
    <m/>
    <m/>
    <m/>
    <s v=" "/>
    <x v="0"/>
    <x v="0"/>
    <s v="N"/>
    <s v="N"/>
    <s v="N"/>
    <s v="On September 19, 2021 at 02:01 hours, a PG&amp;E Troubleman was dispatched to the Richmond R 1127, a 12kV Distribution Circuit on Castro Street just South of Mills Rd in Richmond in response to a pole fire. Initial analysis indicates tracking caused the ignition.  The ignition point was located at the hardware which attached the crossarm.  This lead to pole burning and caused the  primary crossarm to become detached.   The ensuing fire was contained to the pole in size and it is unknown who suppressed the fire.  A PG&amp;E Crew was at the location on September 19, 2021 and replaced the pole and transformer.   There was no outage associated with this event"/>
    <s v="PG&amp;E"/>
    <s v="Other"/>
    <s v="Pole"/>
    <s v="D"/>
    <s v="D"/>
    <s v="Structure-PG&amp;E only"/>
    <s v="POLE FIRE"/>
    <m/>
    <m/>
    <m/>
    <m/>
    <s v="Contamination"/>
    <s v="Contamination"/>
    <s v="Tracking"/>
    <s v="N"/>
    <s v="Overhead"/>
    <x v="0"/>
    <s v="Pole"/>
    <s v="POLE, TRANSFORMER"/>
    <n v="101441987"/>
    <s v=" "/>
    <x v="0"/>
    <n v="37.931679767799999"/>
    <n v="-122.3833728259"/>
    <s v="Contra Costa"/>
    <s v="RICHMOND R 1127 "/>
    <n v="12000"/>
    <s v="RICHMOND R 1127 CB"/>
    <x v="0"/>
    <s v="Unknown"/>
    <s v="Urban"/>
    <m/>
    <m/>
    <s v="N"/>
    <m/>
    <m/>
    <m/>
    <m/>
    <s v="N"/>
    <s v="N"/>
    <m/>
    <m/>
    <s v="2021-09-24"/>
    <m/>
    <m/>
    <m/>
    <m/>
    <m/>
    <m/>
    <m/>
    <m/>
    <m/>
    <m/>
    <m/>
    <m/>
    <m/>
    <m/>
    <m/>
    <m/>
    <m/>
    <m/>
    <m/>
    <s v="  "/>
    <m/>
    <m/>
    <m/>
    <m/>
    <m/>
    <m/>
    <m/>
    <m/>
    <m/>
    <m/>
    <m/>
    <m/>
    <m/>
    <m/>
    <m/>
    <m/>
    <m/>
    <m/>
    <m/>
    <m/>
    <m/>
    <m/>
    <m/>
    <m/>
    <m/>
    <m/>
    <m/>
    <m/>
    <m/>
    <m/>
    <m/>
    <m/>
    <m/>
    <m/>
    <m/>
    <m/>
    <m/>
    <m/>
    <m/>
    <m/>
    <m/>
    <m/>
    <m/>
    <m/>
    <m/>
    <m/>
    <m/>
    <m/>
    <m/>
    <m/>
    <m/>
    <s v="  "/>
    <m/>
    <m/>
    <m/>
    <m/>
    <m/>
    <m/>
    <m/>
    <m/>
    <m/>
    <m/>
    <m/>
    <m/>
    <m/>
    <m/>
    <m/>
    <m/>
    <m/>
    <m/>
    <m/>
    <m/>
    <m/>
    <m/>
    <m/>
    <m/>
    <m/>
    <m/>
    <m/>
    <m/>
    <m/>
    <m/>
    <m/>
    <m/>
    <m/>
    <m/>
    <m/>
    <m/>
    <m/>
    <m/>
    <m/>
    <m/>
    <m/>
    <m/>
    <m/>
    <m/>
    <m/>
    <m/>
    <m/>
  </r>
  <r>
    <n v="1581"/>
    <s v="TLAL"/>
    <s v="3 - QC Complete"/>
    <n v="44512"/>
    <n v="44617"/>
    <s v="[Duplicate of Index # 1521] Crew to replace burnt pole and two crossarm. Potential cause could be related to tracking. The ensuing fire was limited to PG&amp;E assets. This information is preliminary."/>
    <s v="\\fxshare-nas05\quotashare-fs01\ESA\5 - Ignition Tracking\2021_Ignition_QC_Folders\20210919_nan_nan_nan_nan_122070559"/>
    <s v=" "/>
    <m/>
    <m/>
    <m/>
    <m/>
    <m/>
    <s v="Not In Scope"/>
    <m/>
    <m/>
    <m/>
    <m/>
    <m/>
    <m/>
    <m/>
    <m/>
    <m/>
    <m/>
    <m/>
    <m/>
    <m/>
    <m/>
    <m/>
    <m/>
    <m/>
    <m/>
    <m/>
    <m/>
    <m/>
    <m/>
    <m/>
    <m/>
    <m/>
    <m/>
    <m/>
    <m/>
    <m/>
    <m/>
    <m/>
    <m/>
    <m/>
    <m/>
    <m/>
    <m/>
    <m/>
    <m/>
    <m/>
    <m/>
    <m/>
    <m/>
    <m/>
    <m/>
    <m/>
    <m/>
    <s v=" "/>
    <x v="97"/>
    <s v="04:31:00"/>
    <m/>
    <m/>
    <s v="Other"/>
    <s v="N"/>
    <s v="Y"/>
    <m/>
    <m/>
    <m/>
    <m/>
    <n v="122070559"/>
    <m/>
    <m/>
    <m/>
    <s v=" "/>
    <x v="0"/>
    <x v="1"/>
    <s v="N"/>
    <s v="N"/>
    <s v="N"/>
    <s v="[Duplicate of Index # 1521]"/>
    <s v="PG&amp;E"/>
    <s v="Other"/>
    <s v="Pole"/>
    <s v="D"/>
    <m/>
    <s v="Structure-PG&amp;E only"/>
    <m/>
    <m/>
    <m/>
    <m/>
    <m/>
    <s v="Duplicate"/>
    <m/>
    <m/>
    <m/>
    <s v="Overhead"/>
    <x v="0"/>
    <s v="Pole"/>
    <m/>
    <m/>
    <s v=" "/>
    <x v="0"/>
    <n v="37.965233404499998"/>
    <n v="-122.3257469055"/>
    <s v="Contra Costa"/>
    <s v="RICHMOND R 1126"/>
    <n v="12000"/>
    <s v="RICHMOND R 1126BR182"/>
    <x v="0"/>
    <s v="Unknown"/>
    <s v="Urban"/>
    <m/>
    <m/>
    <s v="N"/>
    <m/>
    <m/>
    <m/>
    <m/>
    <s v="N"/>
    <s v="N"/>
    <m/>
    <m/>
    <s v="2021-09-24"/>
    <m/>
    <m/>
    <m/>
    <m/>
    <m/>
    <m/>
    <m/>
    <m/>
    <m/>
    <m/>
    <m/>
    <m/>
    <m/>
    <m/>
    <m/>
    <m/>
    <m/>
    <m/>
    <m/>
    <s v=" "/>
    <m/>
    <m/>
    <m/>
    <m/>
    <m/>
    <m/>
    <m/>
    <m/>
    <m/>
    <m/>
    <m/>
    <m/>
    <m/>
    <m/>
    <m/>
    <m/>
    <m/>
    <m/>
    <m/>
    <m/>
    <m/>
    <m/>
    <m/>
    <m/>
    <m/>
    <m/>
    <m/>
    <m/>
    <m/>
    <m/>
    <m/>
    <m/>
    <m/>
    <m/>
    <m/>
    <m/>
    <m/>
    <m/>
    <m/>
    <m/>
    <m/>
    <m/>
    <m/>
    <m/>
    <m/>
    <m/>
    <m/>
    <m/>
    <m/>
    <m/>
    <m/>
    <s v=" "/>
    <m/>
    <m/>
    <m/>
    <m/>
    <m/>
    <m/>
    <m/>
    <m/>
    <m/>
    <m/>
    <m/>
    <m/>
    <m/>
    <m/>
    <m/>
    <m/>
    <m/>
    <m/>
    <m/>
    <m/>
    <m/>
    <m/>
    <m/>
    <m/>
    <m/>
    <m/>
    <m/>
    <m/>
    <m/>
    <m/>
    <m/>
    <m/>
    <m/>
    <m/>
    <m/>
    <m/>
    <m/>
    <m/>
    <m/>
    <m/>
    <m/>
    <m/>
    <m/>
    <m/>
    <m/>
    <m/>
    <m/>
  </r>
  <r>
    <n v="1580"/>
    <s v="DLY6"/>
    <s v="3 - QC Complete"/>
    <n v="44552"/>
    <n v="44617"/>
    <s v="Other burnt crossarm metioned in index #1579. Potential cause could be related to tracking. The ensuing fire was limited to PG&amp;E assets. This information is preliminary."/>
    <s v="\\fxshare-nas05\quotashare-fs01\ESA\5 - Ignition Tracking\2021_Ignition_QC_Folders\20210919_nan_nan_nan_nan_122070538"/>
    <s v=" "/>
    <s v="Y"/>
    <s v="DLY6"/>
    <s v="updated create time, outage time, FO id, ILIS OIS number "/>
    <n v="44552"/>
    <m/>
    <s v="Not In Scope"/>
    <m/>
    <m/>
    <m/>
    <m/>
    <m/>
    <m/>
    <m/>
    <m/>
    <m/>
    <m/>
    <m/>
    <m/>
    <m/>
    <m/>
    <m/>
    <m/>
    <m/>
    <m/>
    <m/>
    <m/>
    <m/>
    <m/>
    <m/>
    <m/>
    <m/>
    <m/>
    <m/>
    <m/>
    <m/>
    <m/>
    <m/>
    <m/>
    <s v="N"/>
    <m/>
    <m/>
    <m/>
    <m/>
    <m/>
    <m/>
    <s v="N"/>
    <m/>
    <m/>
    <m/>
    <m/>
    <m/>
    <m/>
    <s v=" "/>
    <x v="97"/>
    <s v="03:37:00"/>
    <n v="44457"/>
    <s v="23:12:00"/>
    <s v="Other"/>
    <s v="Y"/>
    <s v="N"/>
    <n v="1475067"/>
    <s v="21-0119467"/>
    <m/>
    <s v="T005397866, T005397805"/>
    <n v="122070538"/>
    <m/>
    <m/>
    <m/>
    <s v=" "/>
    <x v="0"/>
    <x v="0"/>
    <s v="N"/>
    <s v="N"/>
    <s v="N"/>
    <s v="On September 19, 2021 at 03:37 hours, a PG&amp;E Troubleman was dispatched to the Barrett 0401, a 4kV Distribution Circuit on Barrett Avenue near 18th Street in Oakland in response to arcing wires.  Upon the investigation for the original call on 18th Street, North of Barrett Ave, he noticed this second location which had a burned primary crossarm.   Initial analysis indicates tracking caused the ignition.  The ensuing fire was contained to the pole and it is unknown who suppressed the fire.  This event resulted of this event and the primary event on Barrett Avenue a total of 80 customers experienced a power outage.  A PG&amp;E Hired Contract Crew replaced the primary crossarm at this location on September 19, 2021. (linked to index 1579)"/>
    <s v="PG&amp;E"/>
    <s v="Other"/>
    <s v="Crossarm"/>
    <s v="D"/>
    <s v="D"/>
    <s v="Structure-PG&amp;E only"/>
    <s v="NONE "/>
    <m/>
    <m/>
    <m/>
    <m/>
    <s v="Contamination"/>
    <s v="Contamination"/>
    <s v="Tracking"/>
    <s v="Y"/>
    <s v="Overhead"/>
    <x v="0"/>
    <s v="Conductor - Primary"/>
    <s v="Primary Crossarm"/>
    <n v="101431515"/>
    <s v=" "/>
    <x v="0"/>
    <n v="37.938549040300003"/>
    <n v="-122.352371323"/>
    <s v="Contra Costa"/>
    <s v="BARRETT 0401"/>
    <n v="4000"/>
    <s v="BARRETT 0401BR294"/>
    <x v="0"/>
    <s v="Unknown"/>
    <s v="Urban"/>
    <s v="Grass Fuel Model"/>
    <s v="Low grass in franchise strip, sidewalk "/>
    <s v="N"/>
    <m/>
    <m/>
    <m/>
    <m/>
    <s v="N"/>
    <s v="N"/>
    <m/>
    <m/>
    <s v="2021-09-24"/>
    <m/>
    <m/>
    <m/>
    <m/>
    <m/>
    <m/>
    <m/>
    <m/>
    <m/>
    <m/>
    <m/>
    <m/>
    <m/>
    <m/>
    <m/>
    <m/>
    <m/>
    <m/>
    <m/>
    <s v="  "/>
    <m/>
    <m/>
    <m/>
    <m/>
    <m/>
    <m/>
    <m/>
    <m/>
    <m/>
    <m/>
    <m/>
    <m/>
    <m/>
    <m/>
    <m/>
    <m/>
    <m/>
    <m/>
    <m/>
    <m/>
    <m/>
    <m/>
    <m/>
    <m/>
    <m/>
    <m/>
    <m/>
    <m/>
    <m/>
    <m/>
    <m/>
    <m/>
    <m/>
    <m/>
    <m/>
    <m/>
    <m/>
    <m/>
    <m/>
    <m/>
    <m/>
    <m/>
    <m/>
    <m/>
    <m/>
    <m/>
    <m/>
    <m/>
    <m/>
    <m/>
    <m/>
    <s v="  "/>
    <m/>
    <m/>
    <m/>
    <m/>
    <m/>
    <m/>
    <m/>
    <m/>
    <m/>
    <m/>
    <m/>
    <m/>
    <m/>
    <m/>
    <m/>
    <m/>
    <m/>
    <m/>
    <m/>
    <m/>
    <m/>
    <m/>
    <m/>
    <m/>
    <m/>
    <m/>
    <m/>
    <m/>
    <m/>
    <m/>
    <m/>
    <m/>
    <m/>
    <m/>
    <m/>
    <m/>
    <m/>
    <m/>
    <m/>
    <m/>
    <m/>
    <m/>
    <m/>
    <m/>
    <m/>
    <m/>
    <m/>
  </r>
  <r>
    <n v="1579"/>
    <s v="DLY6"/>
    <s v="3 - QC Complete"/>
    <n v="44552"/>
    <n v="44617"/>
    <s v="Found burnt crossarm one pole south of R3911. Found another burnt crossarm one span east of current pole. Potential cause could be related to tracking. The ensuing fire was limited to PG&amp;E assets. This information is preliminary."/>
    <s v="\\fxshare-nas05\quotashare-fs01\ESA\5 - Ignition Tracking\2021_Ignition_QC_Folders\20210919_nan_nan_nan_nan_122070591"/>
    <s v=" "/>
    <s v="Y"/>
    <s v="DLY6"/>
    <s v="UPDATED CREATE, OUTAGE TIME, OIS NUMBER, ILIS NUMBER, FAS NUMBERS"/>
    <n v="44552"/>
    <m/>
    <s v="Not In Scope"/>
    <m/>
    <m/>
    <m/>
    <m/>
    <m/>
    <m/>
    <m/>
    <m/>
    <m/>
    <m/>
    <m/>
    <m/>
    <m/>
    <m/>
    <m/>
    <m/>
    <m/>
    <m/>
    <m/>
    <m/>
    <m/>
    <m/>
    <m/>
    <m/>
    <m/>
    <m/>
    <m/>
    <m/>
    <m/>
    <m/>
    <m/>
    <m/>
    <s v="N"/>
    <m/>
    <m/>
    <m/>
    <m/>
    <m/>
    <m/>
    <s v="N"/>
    <m/>
    <m/>
    <m/>
    <m/>
    <m/>
    <m/>
    <s v=" "/>
    <x v="97"/>
    <s v="03:37:00"/>
    <n v="44457"/>
    <s v="23:12:00"/>
    <s v="Other"/>
    <s v="Y"/>
    <s v="N"/>
    <n v="1475067"/>
    <s v="21-0119467"/>
    <m/>
    <s v="T005397805, T005397866"/>
    <n v="122070591"/>
    <m/>
    <m/>
    <m/>
    <s v=" "/>
    <x v="0"/>
    <x v="0"/>
    <s v="N"/>
    <s v="N"/>
    <s v="N"/>
    <s v="On September 19, 2021 at 03:37 hours, a PG&amp;E Troubleman was dispatched to the Barrett 0401, a 4kV Distribution Circuit on 18th Street near Barrett Avenue in Oakland in response to arcing wires. Initial analysis indicates tracking caused the ignition. Upon arrival to the area, the Troubleman observed the primary crossarm smoldering.  The ensuing fire was contained to the pole and it is unknown who suppressed the fire.  This event led to a power outage for 80 customers.  A PG&amp;E Hired Contract Crew replaced the primary crossarm on September 19, 2021. (linked to 1580)"/>
    <s v="PG&amp;E"/>
    <s v="Other"/>
    <s v="Crossarm"/>
    <s v="D"/>
    <s v="D"/>
    <s v="Structure-PG&amp;E only"/>
    <s v="NONE "/>
    <m/>
    <m/>
    <m/>
    <m/>
    <s v="Contamination"/>
    <s v="Contamination"/>
    <s v="Tracking"/>
    <s v="Y"/>
    <s v="Overhead"/>
    <x v="0"/>
    <s v="Conductor - Primary"/>
    <s v="Primary Crossarm"/>
    <n v="101435177"/>
    <s v=" "/>
    <x v="0"/>
    <n v="37.938680756799997"/>
    <n v="-122.352403192"/>
    <s v="Contra Costa"/>
    <s v="BARRETT 0401"/>
    <n v="4000"/>
    <s v="BARRETT 0401BR294"/>
    <x v="0"/>
    <s v="Unknown"/>
    <s v="Urban"/>
    <s v="Grass Fuel Model"/>
    <s v="Low grass in franchise strip, sidewalk "/>
    <s v="N"/>
    <m/>
    <m/>
    <m/>
    <m/>
    <s v="N"/>
    <s v="N"/>
    <m/>
    <m/>
    <s v="2021-09-24"/>
    <m/>
    <m/>
    <m/>
    <m/>
    <m/>
    <m/>
    <m/>
    <m/>
    <m/>
    <m/>
    <m/>
    <m/>
    <m/>
    <m/>
    <m/>
    <m/>
    <m/>
    <m/>
    <m/>
    <s v="  "/>
    <m/>
    <m/>
    <m/>
    <m/>
    <m/>
    <m/>
    <m/>
    <m/>
    <m/>
    <m/>
    <m/>
    <m/>
    <m/>
    <m/>
    <m/>
    <m/>
    <m/>
    <m/>
    <m/>
    <m/>
    <m/>
    <m/>
    <m/>
    <m/>
    <m/>
    <m/>
    <m/>
    <m/>
    <m/>
    <m/>
    <m/>
    <m/>
    <m/>
    <m/>
    <m/>
    <m/>
    <m/>
    <m/>
    <m/>
    <m/>
    <m/>
    <m/>
    <m/>
    <m/>
    <m/>
    <m/>
    <m/>
    <m/>
    <m/>
    <m/>
    <m/>
    <s v="  "/>
    <m/>
    <m/>
    <m/>
    <m/>
    <m/>
    <m/>
    <m/>
    <m/>
    <m/>
    <m/>
    <m/>
    <m/>
    <m/>
    <m/>
    <m/>
    <m/>
    <m/>
    <m/>
    <m/>
    <m/>
    <m/>
    <m/>
    <m/>
    <m/>
    <m/>
    <m/>
    <m/>
    <m/>
    <m/>
    <m/>
    <m/>
    <m/>
    <m/>
    <m/>
    <m/>
    <m/>
    <m/>
    <m/>
    <m/>
    <m/>
    <m/>
    <m/>
    <m/>
    <m/>
    <m/>
    <m/>
    <m/>
  </r>
  <r>
    <n v="1578"/>
    <s v="TLAL"/>
    <s v="3 - QC Complete"/>
    <n v="44512"/>
    <n v="44617"/>
    <s v="[Duplicate of Index # 1545] Pole fire, burnt pole and crossarm. Potential cause could be related to tracking. The ensuing fire was limited to PG&amp;E assets. This information is preliminary."/>
    <s v="\\fxshare-nas05\quotashare-fs01\ESA\5 - Ignition Tracking\2021_Ignition_QC_Folders\20210919_1475788_nan_nan_T005398556"/>
    <s v=" "/>
    <m/>
    <m/>
    <m/>
    <m/>
    <m/>
    <s v="Not In Scope"/>
    <m/>
    <m/>
    <m/>
    <m/>
    <m/>
    <m/>
    <m/>
    <m/>
    <m/>
    <m/>
    <m/>
    <m/>
    <m/>
    <m/>
    <m/>
    <m/>
    <m/>
    <m/>
    <m/>
    <m/>
    <m/>
    <m/>
    <m/>
    <m/>
    <m/>
    <m/>
    <m/>
    <m/>
    <m/>
    <m/>
    <m/>
    <m/>
    <m/>
    <m/>
    <m/>
    <m/>
    <m/>
    <m/>
    <m/>
    <m/>
    <m/>
    <m/>
    <m/>
    <m/>
    <m/>
    <m/>
    <s v=" "/>
    <x v="97"/>
    <s v="21:01:00"/>
    <n v="44458"/>
    <s v="21:01:00"/>
    <s v="FAS"/>
    <s v="N"/>
    <s v="Y"/>
    <n v="1475788"/>
    <m/>
    <m/>
    <s v="T005398556"/>
    <n v="122071087"/>
    <m/>
    <m/>
    <m/>
    <s v=" "/>
    <x v="0"/>
    <x v="1"/>
    <s v="N"/>
    <s v="N"/>
    <s v="N"/>
    <s v="[Duplicate of Index # 1545]"/>
    <s v="PG&amp;E"/>
    <s v="Other"/>
    <s v="Crossarm"/>
    <s v="D"/>
    <m/>
    <s v="Structure-PG&amp;E only"/>
    <m/>
    <m/>
    <m/>
    <m/>
    <m/>
    <s v="Duplicate"/>
    <m/>
    <m/>
    <m/>
    <s v="Overhead"/>
    <x v="1"/>
    <m/>
    <m/>
    <m/>
    <s v=" "/>
    <x v="0"/>
    <n v="37.937615510599997"/>
    <n v="-122.3289734822"/>
    <s v="Contra Costa"/>
    <s v="EL CERRITO G 1111 "/>
    <n v="12000"/>
    <s v="EL CERRITO G 1111CB"/>
    <x v="0"/>
    <s v="Unknown"/>
    <s v="Urban"/>
    <m/>
    <m/>
    <s v="N"/>
    <m/>
    <m/>
    <m/>
    <m/>
    <s v="N"/>
    <s v="N"/>
    <m/>
    <m/>
    <s v="2021-09-24"/>
    <m/>
    <m/>
    <m/>
    <m/>
    <m/>
    <m/>
    <m/>
    <m/>
    <m/>
    <m/>
    <m/>
    <m/>
    <m/>
    <m/>
    <m/>
    <m/>
    <m/>
    <m/>
    <m/>
    <s v=" "/>
    <m/>
    <m/>
    <s v="21:01"/>
    <s v="2021/09/19 00:00:00"/>
    <s v="1475788"/>
    <s v="T005398556"/>
    <m/>
    <m/>
    <m/>
    <m/>
    <m/>
    <s v="E2TRMBT"/>
    <m/>
    <n v="12501111"/>
    <s v="2021/09/19 23:37:48"/>
    <n v="9110"/>
    <m/>
    <s v="A:OK;X:UNK;R:SECONDARY ARM BURNT POLE AND PARTIAL CROSS ARM.  STANDBY CREW ONSITE AT LOCATION., PWR-Y"/>
    <s v="N"/>
    <m/>
    <m/>
    <m/>
    <m/>
    <m/>
    <m/>
    <m/>
    <m/>
    <m/>
    <m/>
    <s v="Y"/>
    <m/>
    <m/>
    <m/>
    <m/>
    <m/>
    <m/>
    <m/>
    <m/>
    <m/>
    <m/>
    <m/>
    <m/>
    <m/>
    <m/>
    <m/>
    <m/>
    <m/>
    <m/>
    <s v="PATROL-NOT CONDUCTED"/>
    <m/>
    <m/>
    <s v=" "/>
    <m/>
    <m/>
    <m/>
    <m/>
    <m/>
    <m/>
    <m/>
    <m/>
    <m/>
    <m/>
    <m/>
    <m/>
    <m/>
    <m/>
    <m/>
    <m/>
    <m/>
    <m/>
    <m/>
    <m/>
    <m/>
    <m/>
    <m/>
    <m/>
    <m/>
    <m/>
    <m/>
    <m/>
    <m/>
    <m/>
    <m/>
    <m/>
    <m/>
    <m/>
    <m/>
    <m/>
    <m/>
    <m/>
    <m/>
    <m/>
    <m/>
    <m/>
    <m/>
    <m/>
    <m/>
    <m/>
    <m/>
  </r>
  <r>
    <n v="1577"/>
    <s v="TLAL"/>
    <s v="3 - QC Complete"/>
    <n v="44512"/>
    <n v="44617"/>
    <s v="[Duplicate of Index # 1544] Pole fire, burnt crossarm. Potential cause could be related to tracking. The ensuing fire was limited to PG&amp;E assets. This information is preliminary."/>
    <s v="\\fxshare-nas05\quotashare-fs01\ESA\5 - Ignition Tracking\2021_Ignition_QC_Folders\20210919_1475787_21-0119673_nan_T005398545"/>
    <s v=" "/>
    <m/>
    <m/>
    <m/>
    <m/>
    <m/>
    <s v="Not In Scope"/>
    <m/>
    <m/>
    <m/>
    <m/>
    <m/>
    <m/>
    <m/>
    <m/>
    <m/>
    <m/>
    <m/>
    <m/>
    <m/>
    <m/>
    <m/>
    <m/>
    <m/>
    <m/>
    <m/>
    <m/>
    <m/>
    <m/>
    <m/>
    <m/>
    <m/>
    <m/>
    <m/>
    <m/>
    <m/>
    <m/>
    <m/>
    <m/>
    <m/>
    <m/>
    <m/>
    <m/>
    <m/>
    <m/>
    <m/>
    <m/>
    <m/>
    <m/>
    <m/>
    <m/>
    <m/>
    <m/>
    <s v=" "/>
    <x v="97"/>
    <s v="20:22:00"/>
    <n v="44458"/>
    <s v="20:22:00"/>
    <s v="FAS"/>
    <s v="N"/>
    <s v="Y"/>
    <n v="1475787"/>
    <s v="21-0119673"/>
    <m/>
    <s v="T005398545"/>
    <n v="122071085"/>
    <m/>
    <m/>
    <m/>
    <s v=" "/>
    <x v="0"/>
    <x v="1"/>
    <s v="N"/>
    <s v="N"/>
    <s v="N"/>
    <s v="[Duplicate of Index # 1544]"/>
    <s v="PG&amp;E"/>
    <s v="Other"/>
    <s v="Crossarm"/>
    <s v="D"/>
    <m/>
    <s v="Structure-PG&amp;E only"/>
    <m/>
    <m/>
    <m/>
    <m/>
    <m/>
    <s v="Duplicate"/>
    <m/>
    <m/>
    <m/>
    <s v="Overhead"/>
    <x v="1"/>
    <m/>
    <m/>
    <m/>
    <s v=" "/>
    <x v="0"/>
    <n v="37.958755966699997"/>
    <n v="-122.36321039409999"/>
    <s v="Contra Costa"/>
    <s v="RICHMOND R 1129"/>
    <n v="12000"/>
    <s v="RICHMOND R 1129439370"/>
    <x v="0"/>
    <s v="Unknown"/>
    <s v="Urban"/>
    <m/>
    <m/>
    <s v="N"/>
    <m/>
    <m/>
    <m/>
    <m/>
    <s v="N"/>
    <s v="N"/>
    <m/>
    <m/>
    <s v="2021-09-24"/>
    <m/>
    <m/>
    <m/>
    <m/>
    <m/>
    <m/>
    <m/>
    <m/>
    <m/>
    <m/>
    <m/>
    <m/>
    <m/>
    <m/>
    <m/>
    <m/>
    <m/>
    <m/>
    <m/>
    <s v=" "/>
    <m/>
    <m/>
    <s v="20:22"/>
    <s v="2021/09/19 00:00:00"/>
    <s v="1475787"/>
    <s v="T005398545"/>
    <m/>
    <m/>
    <m/>
    <m/>
    <m/>
    <s v="E2TDBCG"/>
    <m/>
    <n v="13471129"/>
    <s v="2021/09/19 22:20:45"/>
    <n v="9002"/>
    <n v="1"/>
    <s v="AXS-AXS OK XSTR-SILVER PWR-I COM W/OUT PWR"/>
    <s v="N"/>
    <m/>
    <m/>
    <m/>
    <m/>
    <m/>
    <m/>
    <m/>
    <m/>
    <m/>
    <m/>
    <s v="Y"/>
    <m/>
    <m/>
    <m/>
    <m/>
    <m/>
    <m/>
    <m/>
    <m/>
    <m/>
    <m/>
    <m/>
    <m/>
    <m/>
    <m/>
    <m/>
    <m/>
    <m/>
    <m/>
    <s v="OVERHEAD"/>
    <s v="CROSSARM, WOOD"/>
    <m/>
    <s v=" "/>
    <s v="Unplanned"/>
    <s v="East Bay"/>
    <s v="Bay"/>
    <s v="013471126, RICHMOND R-1126"/>
    <s v="21-0119673"/>
    <s v="Unplanned"/>
    <s v="Clear;32-90 F"/>
    <s v="213"/>
    <s v="138663"/>
    <s v="NO"/>
    <s v="Three Phase Fault"/>
    <s v="Sustained"/>
    <s v="No"/>
    <s v="R8965"/>
    <s v="OH"/>
    <s v="Fuse"/>
    <s v="1475787"/>
    <s v="Crossarm, Wood, Burned/flashed"/>
    <m/>
    <m/>
    <m/>
    <s v="SILVER AVE, 1/P/W/O 6TH ST"/>
    <s v="Market Ave &amp; Giaramita st"/>
    <s v="FUS R8963 OPEN"/>
    <m/>
    <m/>
    <m/>
    <m/>
    <m/>
    <m/>
    <m/>
    <m/>
    <m/>
    <m/>
    <m/>
    <m/>
    <m/>
    <m/>
    <m/>
    <m/>
    <m/>
    <m/>
    <m/>
    <m/>
    <m/>
    <m/>
    <m/>
  </r>
  <r>
    <n v="1576"/>
    <s v="P4K5"/>
    <s v="3 - QC Complete"/>
    <n v="44463"/>
    <n v="44617"/>
    <s v="Pole fire, not attributable to PG&amp;E. Customer owned pole caught fire. This information is preliminary."/>
    <s v="\\fxshare-nas05\quotashare-fs01\ESA\5 - Ignition Tracking\2021_Ignition_QC_Folders\20210919_nan_nan_nan_T005398421"/>
    <s v=" "/>
    <m/>
    <m/>
    <m/>
    <m/>
    <m/>
    <s v="Not In Scope"/>
    <m/>
    <m/>
    <m/>
    <m/>
    <m/>
    <m/>
    <m/>
    <m/>
    <m/>
    <m/>
    <m/>
    <m/>
    <m/>
    <m/>
    <m/>
    <m/>
    <m/>
    <m/>
    <m/>
    <m/>
    <m/>
    <m/>
    <m/>
    <m/>
    <m/>
    <m/>
    <m/>
    <m/>
    <m/>
    <m/>
    <m/>
    <m/>
    <m/>
    <m/>
    <m/>
    <m/>
    <m/>
    <m/>
    <m/>
    <m/>
    <m/>
    <m/>
    <m/>
    <m/>
    <m/>
    <m/>
    <s v=" "/>
    <x v="97"/>
    <s v="15:21:00"/>
    <m/>
    <m/>
    <s v="FAS"/>
    <s v="Y"/>
    <s v="N"/>
    <s v="TR8541351"/>
    <m/>
    <m/>
    <s v="T005398421"/>
    <n v="122071010"/>
    <m/>
    <m/>
    <m/>
    <s v=" "/>
    <x v="0"/>
    <x v="1"/>
    <s v="N"/>
    <s v="N"/>
    <s v="N"/>
    <s v="Pole fire, not attributable to PG&amp;E. Customer owned pole caught fire. This information is preliminary."/>
    <s v="Not PG&amp;E"/>
    <s v="Other"/>
    <s v="Pole"/>
    <m/>
    <m/>
    <s v="Structure-only"/>
    <m/>
    <m/>
    <m/>
    <m/>
    <m/>
    <s v="Other Fire: Non-PG&amp;E related"/>
    <m/>
    <m/>
    <m/>
    <s v="Overhead"/>
    <x v="1"/>
    <m/>
    <m/>
    <m/>
    <s v=" "/>
    <x v="0"/>
    <n v="37.945123028600001"/>
    <n v="-122.39170291879999"/>
    <s v="Contra Costa"/>
    <s v="RICHMOND R 1127 "/>
    <n v="12000"/>
    <s v="RICHMOND R 1127BR354"/>
    <x v="0"/>
    <s v="Unknown"/>
    <s v="Urban"/>
    <m/>
    <m/>
    <s v="N"/>
    <m/>
    <m/>
    <m/>
    <m/>
    <s v="N"/>
    <s v="N"/>
    <m/>
    <m/>
    <s v="2021-09-24"/>
    <m/>
    <m/>
    <m/>
    <m/>
    <m/>
    <m/>
    <m/>
    <m/>
    <m/>
    <m/>
    <m/>
    <m/>
    <m/>
    <m/>
    <m/>
    <m/>
    <m/>
    <m/>
    <m/>
    <s v="  "/>
    <m/>
    <m/>
    <s v="15:21"/>
    <n v="44458"/>
    <m/>
    <s v="T005398421"/>
    <m/>
    <m/>
    <m/>
    <m/>
    <m/>
    <s v="E2TJ7HE"/>
    <m/>
    <m/>
    <s v="2021/09/19 17:21:57"/>
    <n v="9002"/>
    <m/>
    <s v="AXS-OK P/TMAN HERRERA"/>
    <s v="N"/>
    <m/>
    <m/>
    <m/>
    <m/>
    <m/>
    <m/>
    <m/>
    <m/>
    <m/>
    <m/>
    <s v="Y"/>
    <m/>
    <m/>
    <m/>
    <m/>
    <m/>
    <m/>
    <m/>
    <m/>
    <m/>
    <m/>
    <m/>
    <m/>
    <m/>
    <m/>
    <m/>
    <m/>
    <m/>
    <m/>
    <s v="PATROL-FOUND NOTHING"/>
    <m/>
    <m/>
    <s v="  "/>
    <m/>
    <m/>
    <m/>
    <m/>
    <m/>
    <m/>
    <m/>
    <m/>
    <m/>
    <m/>
    <m/>
    <m/>
    <m/>
    <m/>
    <m/>
    <m/>
    <m/>
    <m/>
    <m/>
    <m/>
    <m/>
    <m/>
    <m/>
    <m/>
    <m/>
    <m/>
    <m/>
    <m/>
    <m/>
    <m/>
    <m/>
    <m/>
    <m/>
    <m/>
    <m/>
    <m/>
    <m/>
    <m/>
    <m/>
    <m/>
    <m/>
    <m/>
    <m/>
    <m/>
    <m/>
    <m/>
    <m/>
  </r>
  <r>
    <n v="1575"/>
    <s v="BRV6"/>
    <s v="3 - QC Complete"/>
    <n v="44539"/>
    <n v="44617"/>
    <s v="Arcing wires, burnt the crossarm. The ensuing fire was limited to PG&amp;E assets. This information is preliminary."/>
    <s v="\\fxshare-nas05\quotashare-fs01\ESA\5 - Ignition Tracking\2021_Ignition_QC_Folders\20210919_1475414_nan_nan_T005398084"/>
    <s v=" "/>
    <s v="Y"/>
    <s v="BRV6"/>
    <s v="Added pre-existing EC Notifications 112056832 and 122070699. Added ILIS 21-0119517. Changed outage time from 9/19/21 0900 to 09/19/21 0707. Added field order T005398010. Changed equipment type associated to ignition from conductor to crossarm and included damaged equipment as crossarm. Changed Create time from 0900 to 0802 (T005398010). Notated in Executive summary customer outage count of 3744 that coincides with OIS 1475414 since ILIS Record has multiple OIS tags associated "/>
    <n v="44539"/>
    <m/>
    <s v="Not In Scope"/>
    <m/>
    <m/>
    <m/>
    <m/>
    <m/>
    <m/>
    <m/>
    <m/>
    <m/>
    <m/>
    <m/>
    <m/>
    <m/>
    <m/>
    <m/>
    <m/>
    <m/>
    <m/>
    <m/>
    <m/>
    <m/>
    <m/>
    <m/>
    <m/>
    <m/>
    <m/>
    <m/>
    <m/>
    <m/>
    <m/>
    <m/>
    <m/>
    <s v="N"/>
    <m/>
    <m/>
    <m/>
    <m/>
    <m/>
    <m/>
    <s v="N"/>
    <m/>
    <m/>
    <m/>
    <m/>
    <m/>
    <m/>
    <s v=" "/>
    <x v="97"/>
    <s v="08:02:00"/>
    <n v="44458"/>
    <s v="07:07:00"/>
    <s v="FAS"/>
    <s v="Y"/>
    <s v="N"/>
    <n v="1475414"/>
    <s v="21-0119517"/>
    <m/>
    <s v="T005398084, T005398010"/>
    <n v="122087903"/>
    <n v="122070699"/>
    <m/>
    <m/>
    <s v=" "/>
    <x v="0"/>
    <x v="0"/>
    <s v="N"/>
    <s v="N"/>
    <s v="N"/>
    <s v="On September 19, 2021 at 0802 hours, a PG&amp;E Troubleman was dispatched to the El Cerrito G 1101 12kV Distribution Circuit in the vicinity of Cutting Blvd and Cutting Cir, Richmond in response to a pole fire. Initial analysis indicates tracking caused the ignition. A primary crossarm is suspected to be the origin point of the fire and resulted in 3744 customers experienced an outage. The ensuing fire was contained to PG&amp;E assets and it is unknown who suppressed the fire. PG&amp;E Crew replaced the damaged crossarm on September 19, 2021."/>
    <s v="PG&amp;E"/>
    <s v="Other"/>
    <s v="Crossarm"/>
    <s v="D"/>
    <s v="D"/>
    <s v="Structure-PG&amp;E only"/>
    <m/>
    <m/>
    <m/>
    <m/>
    <m/>
    <s v="Contamination"/>
    <s v="Contamination"/>
    <s v="Tracking"/>
    <s v="Y"/>
    <s v="Overhead"/>
    <x v="0"/>
    <s v="Crossarm"/>
    <s v="Crossarm"/>
    <n v="101446623"/>
    <s v=" "/>
    <x v="0"/>
    <n v="37.925063666500002"/>
    <n v="-122.3257898737"/>
    <s v="Contra Costa"/>
    <s v="EL CERRITO G 1101"/>
    <n v="12000"/>
    <s v="EL CERRITO G 1101CB"/>
    <x v="0"/>
    <s v="Unknown"/>
    <s v="Urban"/>
    <s v="Fire-resistive fuel bed"/>
    <s v="Dirt/Grass"/>
    <s v="N"/>
    <m/>
    <m/>
    <m/>
    <m/>
    <s v="N"/>
    <s v="N"/>
    <m/>
    <m/>
    <s v="2021-09-24"/>
    <m/>
    <m/>
    <m/>
    <m/>
    <m/>
    <m/>
    <m/>
    <m/>
    <m/>
    <m/>
    <m/>
    <m/>
    <m/>
    <m/>
    <m/>
    <m/>
    <m/>
    <m/>
    <m/>
    <s v="  "/>
    <m/>
    <m/>
    <s v="09:00"/>
    <n v="44458"/>
    <s v="1475414"/>
    <s v="T005398084"/>
    <m/>
    <m/>
    <m/>
    <m/>
    <m/>
    <s v="E2TMRPE"/>
    <m/>
    <n v="1250"/>
    <s v="2021/09/19 10:35:03"/>
    <n v="9002"/>
    <m/>
    <s v="A:UNLOCKED GATE;X:CUTTING BLVD;R:POLE TO POLE. IN BACKYARD. ARCING"/>
    <s v="N"/>
    <m/>
    <m/>
    <m/>
    <m/>
    <m/>
    <m/>
    <m/>
    <m/>
    <m/>
    <m/>
    <s v="Y"/>
    <m/>
    <m/>
    <m/>
    <m/>
    <m/>
    <m/>
    <m/>
    <m/>
    <m/>
    <m/>
    <m/>
    <m/>
    <m/>
    <m/>
    <m/>
    <m/>
    <m/>
    <m/>
    <s v="OVERHEAD"/>
    <s v="CROSSARM, WOOD"/>
    <m/>
    <s v="  "/>
    <m/>
    <m/>
    <m/>
    <m/>
    <m/>
    <m/>
    <m/>
    <m/>
    <m/>
    <m/>
    <m/>
    <m/>
    <m/>
    <m/>
    <m/>
    <m/>
    <m/>
    <m/>
    <m/>
    <m/>
    <m/>
    <m/>
    <m/>
    <m/>
    <m/>
    <m/>
    <m/>
    <m/>
    <m/>
    <m/>
    <m/>
    <m/>
    <m/>
    <m/>
    <m/>
    <m/>
    <m/>
    <m/>
    <m/>
    <m/>
    <m/>
    <m/>
    <m/>
    <m/>
    <m/>
    <m/>
    <m/>
  </r>
  <r>
    <n v="1574"/>
    <s v="TLAL"/>
    <s v="3 - QC Complete"/>
    <n v="44512"/>
    <n v="44617"/>
    <s v="[Duplicate of Index # 1530] Arcing wires and transformers, Pole and crossarm burnt. The ensuing fire was limited to PG&amp;E assets. This information is preliminary. "/>
    <s v="\\fxshare-nas05\quotashare-fs01\ESA\5 - Ignition Tracking\2021_Ignition_QC_Folders\20210919_1475206_21-0119473_nan_T005397800"/>
    <s v=" "/>
    <m/>
    <m/>
    <m/>
    <m/>
    <m/>
    <s v="Not In Scope"/>
    <m/>
    <m/>
    <m/>
    <m/>
    <m/>
    <m/>
    <m/>
    <m/>
    <m/>
    <m/>
    <m/>
    <m/>
    <m/>
    <m/>
    <m/>
    <m/>
    <m/>
    <m/>
    <m/>
    <m/>
    <m/>
    <m/>
    <m/>
    <m/>
    <m/>
    <m/>
    <m/>
    <m/>
    <m/>
    <m/>
    <m/>
    <m/>
    <m/>
    <m/>
    <m/>
    <m/>
    <m/>
    <m/>
    <m/>
    <m/>
    <m/>
    <m/>
    <m/>
    <m/>
    <m/>
    <m/>
    <s v=" "/>
    <x v="97"/>
    <s v="03:34:00"/>
    <n v="44458"/>
    <s v="03:34:00"/>
    <s v="FAS"/>
    <s v="N"/>
    <s v="Y"/>
    <n v="1475206"/>
    <s v="21-0119473"/>
    <m/>
    <s v="T005397800"/>
    <n v="122070597"/>
    <m/>
    <m/>
    <m/>
    <s v=" "/>
    <x v="0"/>
    <x v="1"/>
    <s v="N"/>
    <s v="N"/>
    <s v="N"/>
    <s v="[Duplicate of Index # 1530]"/>
    <s v="PG&amp;E"/>
    <s v="Other"/>
    <s v="Transformer"/>
    <s v="D"/>
    <m/>
    <s v="Structure-PG&amp;E only"/>
    <m/>
    <m/>
    <m/>
    <m/>
    <m/>
    <s v="Duplicate"/>
    <m/>
    <m/>
    <m/>
    <s v="Overhead"/>
    <x v="1"/>
    <m/>
    <m/>
    <m/>
    <s v=" "/>
    <x v="0"/>
    <n v="37.959446167700001"/>
    <n v="-122.3505549945"/>
    <s v="Contra Costa"/>
    <s v="RICHMOND R 1130"/>
    <n v="12000"/>
    <s v="RICHMOND R 1130BR162"/>
    <x v="0"/>
    <s v="Unknown"/>
    <s v="Urban"/>
    <m/>
    <m/>
    <s v="N"/>
    <m/>
    <m/>
    <m/>
    <m/>
    <s v="N"/>
    <s v="N"/>
    <m/>
    <m/>
    <s v="2021-09-24"/>
    <m/>
    <m/>
    <m/>
    <m/>
    <m/>
    <m/>
    <m/>
    <m/>
    <m/>
    <m/>
    <m/>
    <m/>
    <m/>
    <m/>
    <m/>
    <m/>
    <m/>
    <m/>
    <m/>
    <s v=" "/>
    <m/>
    <m/>
    <s v="03:34"/>
    <s v="2021/09/19 00:00:00"/>
    <s v="1475206"/>
    <s v="T005397800"/>
    <m/>
    <m/>
    <m/>
    <m/>
    <m/>
    <s v="E2TALMK"/>
    <m/>
    <n v="13471130"/>
    <s v="2021/09/19 03:53:23"/>
    <n v="9320"/>
    <m/>
    <s v="A:OK;X:MARKET;R:ARCING WIRES PL2HS AND ALSO TRANSFOMER ARCING IN FRONT OF PROPERTY, PWR-I"/>
    <s v="N"/>
    <m/>
    <m/>
    <m/>
    <m/>
    <m/>
    <m/>
    <m/>
    <m/>
    <m/>
    <m/>
    <s v="Y"/>
    <m/>
    <m/>
    <m/>
    <m/>
    <m/>
    <m/>
    <m/>
    <m/>
    <m/>
    <m/>
    <m/>
    <m/>
    <m/>
    <m/>
    <m/>
    <m/>
    <m/>
    <m/>
    <m/>
    <m/>
    <m/>
    <s v=" "/>
    <s v="Unplanned"/>
    <s v="East Bay"/>
    <s v="Bay"/>
    <s v="013471130, RICHMOND R-1130"/>
    <s v="21-0119473"/>
    <s v="Unplanned"/>
    <s v="Clear;32-90 F"/>
    <s v="169"/>
    <s v="399178"/>
    <s v="NO"/>
    <s v="Force Out"/>
    <s v="Sustained"/>
    <s v="No"/>
    <s v="R8516"/>
    <s v="OH"/>
    <s v="Fuse"/>
    <s v="1475206"/>
    <s v="Pole-Wood, Burned/flashed"/>
    <m/>
    <m/>
    <m/>
    <s v="18TH ST. N/O MARKET ST."/>
    <s v="DOVER &amp; 19TH "/>
    <m/>
    <m/>
    <m/>
    <m/>
    <m/>
    <m/>
    <m/>
    <m/>
    <m/>
    <m/>
    <m/>
    <m/>
    <m/>
    <m/>
    <m/>
    <m/>
    <m/>
    <m/>
    <m/>
    <m/>
    <m/>
    <m/>
    <m/>
    <m/>
  </r>
  <r>
    <n v="1573"/>
    <s v="BRV6"/>
    <s v="3 - QC Complete"/>
    <n v="44539"/>
    <n v="44617"/>
    <s v="Wire down situation and fire broke out, cause is unknown. Burnt the pole, primary crossarm and capacitor bank. The ensuing fire was limited to PG&amp;E assets. This information is preliminary."/>
    <s v="\\fxshare-nas05\quotashare-fs01\ESA\5 - Ignition Tracking\2021_Ignition_QC_Folders\20210919_1475179_21-0119486_nan_T005397693"/>
    <s v=" "/>
    <s v="Y"/>
    <s v="BRV6"/>
    <s v="Added field order T005397868. Changed Outage Time from 9/19/21 0010 to 9/19/21 0240 to match ILIS Record."/>
    <n v="44539"/>
    <m/>
    <s v="Not In Scope"/>
    <m/>
    <m/>
    <m/>
    <m/>
    <m/>
    <m/>
    <m/>
    <m/>
    <m/>
    <m/>
    <m/>
    <m/>
    <m/>
    <m/>
    <m/>
    <m/>
    <m/>
    <m/>
    <m/>
    <m/>
    <m/>
    <m/>
    <m/>
    <m/>
    <m/>
    <m/>
    <m/>
    <m/>
    <m/>
    <m/>
    <m/>
    <m/>
    <s v="N"/>
    <m/>
    <m/>
    <m/>
    <m/>
    <m/>
    <m/>
    <s v="N"/>
    <m/>
    <m/>
    <m/>
    <m/>
    <m/>
    <m/>
    <s v=" "/>
    <x v="97"/>
    <s v="00:10:00"/>
    <n v="44458"/>
    <s v="02:40:00"/>
    <s v="FAS"/>
    <s v="Y"/>
    <s v="N"/>
    <n v="1475179"/>
    <s v="21-0119486"/>
    <m/>
    <s v="T005397693, T005397868"/>
    <n v="122070919"/>
    <m/>
    <m/>
    <m/>
    <s v=" "/>
    <x v="0"/>
    <x v="0"/>
    <s v="N"/>
    <s v="N"/>
    <s v="N"/>
    <s v="On September 19, 2021 at 0010 hours, a PG&amp;E Troubleman was dispatched to the Point Pinole 1102 12kV Distribution Circuit in the vicinity of Giant Rd and Richmond Pkwy, San Pablo in response to a pole fire. Initial analysis indicates failed primary conductor caused the ignition. A primary pole is suspected to be the origin point of the fire and resulted in 3893 customers experienced an outage. The ensuing fire was contained to PG&amp;E assets and it is unknown who suppressed the fire. PG&amp;E Crew replaced the damaged pole, crossarm and capacitor bank on September 19, 2021."/>
    <s v="PG&amp;E"/>
    <s v="Other"/>
    <s v="Pole"/>
    <s v="D"/>
    <s v="D"/>
    <s v="Structure-PG&amp;E only"/>
    <m/>
    <m/>
    <m/>
    <m/>
    <m/>
    <s v="Equipment - PG&amp;E"/>
    <s v="All types of equipment / facility failure"/>
    <s v="Conductor failure-all"/>
    <s v="N"/>
    <s v="Overhead"/>
    <x v="0"/>
    <s v="Conductor - Primary"/>
    <s v="Pole, Capacitor Bank, Crossarm"/>
    <n v="103769187"/>
    <s v=" "/>
    <x v="0"/>
    <n v="37.981503066899997"/>
    <n v="-122.3523178697"/>
    <s v="Contra Costa"/>
    <s v="POINT PINOLE 1102"/>
    <n v="12000"/>
    <s v="POINT PINOLE 1102CB"/>
    <x v="0"/>
    <s v="Unknown"/>
    <s v="Urban"/>
    <s v="Fire-resistive fuel bed"/>
    <s v="Grass and Asphalt"/>
    <s v="N"/>
    <m/>
    <m/>
    <m/>
    <m/>
    <s v="N"/>
    <s v="N"/>
    <m/>
    <m/>
    <s v="2021-09-24"/>
    <m/>
    <m/>
    <m/>
    <m/>
    <m/>
    <m/>
    <m/>
    <m/>
    <m/>
    <m/>
    <m/>
    <m/>
    <m/>
    <m/>
    <m/>
    <m/>
    <m/>
    <m/>
    <m/>
    <s v="  "/>
    <m/>
    <m/>
    <s v="00:10"/>
    <n v="44458"/>
    <s v="1475179"/>
    <s v="T005397693"/>
    <m/>
    <m/>
    <m/>
    <m/>
    <m/>
    <s v="E2TGXWS"/>
    <m/>
    <n v="1426"/>
    <s v="2021/09/19 05:24:48"/>
    <m/>
    <m/>
    <s v="AXS-AXS OK XSTR-JENKINS PWR-Y WIRE DOWN, HANGING 15 FEET FROM WHERE CONNECTED TO POLE, CUST CANNOT SEE EXACT LOCATION BUT KNOWS  POLE IS ON JENKINS. FIRE BROKE OUT AT NEIGHBORING POLE 4 DOORS DOWN, FD ONSITE. FIRE OUTW.WATER.LORRAINE (510) 938-0615"/>
    <m/>
    <m/>
    <m/>
    <m/>
    <m/>
    <m/>
    <m/>
    <m/>
    <m/>
    <m/>
    <m/>
    <s v="Y"/>
    <m/>
    <m/>
    <m/>
    <m/>
    <m/>
    <m/>
    <m/>
    <m/>
    <m/>
    <m/>
    <m/>
    <m/>
    <m/>
    <m/>
    <m/>
    <m/>
    <m/>
    <m/>
    <m/>
    <m/>
    <m/>
    <s v="  "/>
    <s v="Unplanned"/>
    <s v="East Bay"/>
    <s v="Bay"/>
    <s v="014261103, POINT PINOLE-1103"/>
    <s v="21-0119486"/>
    <s v="Unplanned"/>
    <s v="Clear;32-90 F"/>
    <s v="3893"/>
    <s v="1212961"/>
    <s v="NO"/>
    <s v="Force Out"/>
    <s v="Sustained"/>
    <s v="No"/>
    <s v="1103/2"/>
    <s v="OH"/>
    <s v="Circuit Breaker"/>
    <s v="1475179"/>
    <s v="Pole-Wood, Burned/flashed"/>
    <m/>
    <s v="09/19/21 20:25"/>
    <m/>
    <s v="POINT PINOLE SUB"/>
    <s v="TV246"/>
    <s v="LR &amp; DISC's not installed yet OPEN|CB 1102/2 OPEN|SW 64393 OPEN|FUS R8428 OPEN|SW 9852 CLOSE|SW 6109BP CLOSE|INT BR159 OPEN (DMS# 1475155)|SW R9742 CLOSE|LR BR158 OPEN"/>
    <s v="POLE FIRE AT TV246 LOCATION"/>
    <m/>
    <m/>
    <m/>
    <m/>
    <m/>
    <m/>
    <m/>
    <m/>
    <m/>
    <m/>
    <m/>
    <m/>
    <m/>
    <m/>
    <m/>
    <m/>
    <m/>
    <m/>
    <m/>
    <m/>
    <m/>
    <m/>
  </r>
  <r>
    <n v="1571"/>
    <s v="DJPK"/>
    <s v="3 - QC Complete"/>
    <n v="44574"/>
    <n v="44617"/>
    <s v="Pole fire, crossarm burnt. Potential cause could be related to tracking. The ensuing fire was limited to PG&amp;E assets. This information is preliminary."/>
    <s v="\\fxshare-nas05\quotashare-fs01\ESA\5 - Ignition Tracking\2021_Ignition_QC_Folders\20160523_1475229_21-0119478_nan_T003697510_122070809"/>
    <s v=" "/>
    <s v="Y"/>
    <s v="DJPK"/>
    <s v="Updated Outage Time; Removed FAS# (no tag created); Updated Fire Lat/Long."/>
    <n v="44574"/>
    <m/>
    <s v="Not In Scope"/>
    <m/>
    <m/>
    <m/>
    <m/>
    <m/>
    <m/>
    <m/>
    <m/>
    <m/>
    <m/>
    <m/>
    <m/>
    <m/>
    <m/>
    <m/>
    <m/>
    <m/>
    <m/>
    <m/>
    <m/>
    <m/>
    <m/>
    <m/>
    <m/>
    <m/>
    <m/>
    <m/>
    <m/>
    <m/>
    <m/>
    <m/>
    <m/>
    <s v="N"/>
    <m/>
    <m/>
    <m/>
    <m/>
    <m/>
    <m/>
    <s v="Y"/>
    <n v="44573"/>
    <n v="44573"/>
    <s v="AxOc"/>
    <s v="Randy Osti, (510) 672-3177"/>
    <s v="Spoke to T-man, Randy Osti.  Confirmed cause of ignition related to tracking. "/>
    <m/>
    <s v=" "/>
    <x v="97"/>
    <s v="01:52:00"/>
    <n v="44458"/>
    <s v="01:45:00"/>
    <s v="FAS"/>
    <s v="Y"/>
    <s v="N"/>
    <n v="1475229"/>
    <s v="21-0119478"/>
    <m/>
    <s v="T003697510"/>
    <n v="122070809"/>
    <m/>
    <m/>
    <m/>
    <s v=" "/>
    <x v="0"/>
    <x v="0"/>
    <s v="N"/>
    <s v="N"/>
    <s v="N"/>
    <s v="On September 19, 2021, at 01:45 hours, a PG&amp;E Troubleman was dispatched to the Richmond R 1126 12kV distribution circuit in the vicinity of Market Avenue and Rumrill Boulevard, Richmond, in response to a pole fire.  The responding Troubleman found a burnt crossarm at  SAP ID 101432195.  The circuit was still energized when the Troubleman arrived, so he opened FUCO 8940 to de-energize the section of the circuit.  Initial analysis indicates tracking caused the ignition.  The ensuing fire was contained to the crossarm and was extinguished by the Richmond Fire Department.  A PG&amp;E contract crew replaced the crossarm on September 20, 2021.  This incident is related to index #’s 1569 and 1570.   "/>
    <s v="PG&amp;E"/>
    <s v="Other"/>
    <s v="Crossarm"/>
    <s v="D"/>
    <s v="D"/>
    <s v="Structure-PG&amp;E only"/>
    <m/>
    <m/>
    <m/>
    <m/>
    <m/>
    <s v="Contamination"/>
    <s v="Contamination"/>
    <s v="Tracking"/>
    <s v="Y"/>
    <s v="Overhead"/>
    <x v="0"/>
    <s v="Crossarm"/>
    <s v="Crossarm"/>
    <n v="101432183"/>
    <s v=" "/>
    <x v="0"/>
    <n v="37.958832899999997"/>
    <n v="-122.35762560000001"/>
    <s v="Contra Costa"/>
    <s v="RICHMOND R 1126"/>
    <n v="12000"/>
    <s v="RICHMOND R 1126BR242"/>
    <x v="0"/>
    <s v="Unknown"/>
    <s v="Urban"/>
    <s v="Fire-resistive fuel bed"/>
    <s v="Cement/Asphalt"/>
    <s v="N"/>
    <m/>
    <m/>
    <m/>
    <m/>
    <s v="N"/>
    <s v="N"/>
    <m/>
    <m/>
    <s v="2021-09-24"/>
    <m/>
    <m/>
    <m/>
    <m/>
    <m/>
    <m/>
    <m/>
    <m/>
    <m/>
    <m/>
    <m/>
    <m/>
    <m/>
    <m/>
    <m/>
    <m/>
    <m/>
    <m/>
    <m/>
    <s v="  "/>
    <m/>
    <m/>
    <s v="11:41"/>
    <n v="44458"/>
    <s v="1475229"/>
    <s v="T003697510"/>
    <m/>
    <m/>
    <m/>
    <m/>
    <m/>
    <s v="T4TPRF3"/>
    <m/>
    <n v="153652108"/>
    <s v="2016/05/23 13:46:54"/>
    <n v="9221"/>
    <n v="1"/>
    <s v="AXS-OK XSTR-OXFORD PWR-Y PLZ CALL AHEAD ; 1 PHASE LO W ON UPGRADE"/>
    <s v="N"/>
    <m/>
    <m/>
    <m/>
    <m/>
    <m/>
    <m/>
    <m/>
    <m/>
    <m/>
    <m/>
    <s v="Y"/>
    <m/>
    <m/>
    <m/>
    <m/>
    <m/>
    <m/>
    <m/>
    <m/>
    <m/>
    <m/>
    <m/>
    <m/>
    <m/>
    <m/>
    <m/>
    <m/>
    <m/>
    <m/>
    <m/>
    <m/>
    <m/>
    <s v="  "/>
    <s v="Unplanned"/>
    <s v="East Bay"/>
    <s v="Bay"/>
    <s v="013471126, RICHMOND R-1126"/>
    <s v="21-0119478"/>
    <s v="Unplanned"/>
    <s v="Clear;32-90 F"/>
    <s v="32"/>
    <s v="42400"/>
    <s v="NO"/>
    <s v="Force Out"/>
    <s v="Sustained"/>
    <s v="No"/>
    <s v="R8940"/>
    <s v="OH"/>
    <s v="Fuse"/>
    <s v="1475229"/>
    <s v="Pole-Wood, Burned/flashed"/>
    <m/>
    <m/>
    <m/>
    <s v="MARKET ST &amp; RUMRILL BLVD"/>
    <s v="7th &amp; Market"/>
    <m/>
    <m/>
    <m/>
    <m/>
    <m/>
    <m/>
    <m/>
    <m/>
    <m/>
    <m/>
    <m/>
    <m/>
    <m/>
    <m/>
    <m/>
    <m/>
    <m/>
    <m/>
    <m/>
    <m/>
    <m/>
    <m/>
    <m/>
    <m/>
  </r>
  <r>
    <n v="1570"/>
    <s v="DJPK"/>
    <s v="3 - QC Complete"/>
    <n v="44574"/>
    <n v="44617"/>
    <s v="Pole fire, burnt between crossarm and salt. Potential cause could be related to tracking. The ensuing fire was limited to PG&amp;E assets. This information is preliminary."/>
    <s v="\\fxshare-nas05\quotashare-fs01\ESA\5 - Ignition Tracking\2021_Ignition_QC_Folders\20160523_1475229_21-0119478_nan_T003697510_122070574"/>
    <s v=" "/>
    <s v="Y"/>
    <s v="DJPK"/>
    <s v="Updated Outage Time; Removed FAS# (no tag created); Updated Fire Lat/Long."/>
    <n v="44574"/>
    <m/>
    <s v="Not In Scope"/>
    <m/>
    <m/>
    <m/>
    <m/>
    <m/>
    <m/>
    <m/>
    <m/>
    <m/>
    <m/>
    <m/>
    <m/>
    <m/>
    <m/>
    <m/>
    <m/>
    <m/>
    <m/>
    <m/>
    <m/>
    <m/>
    <m/>
    <m/>
    <m/>
    <m/>
    <m/>
    <m/>
    <m/>
    <m/>
    <m/>
    <m/>
    <m/>
    <s v="N"/>
    <m/>
    <m/>
    <m/>
    <m/>
    <m/>
    <m/>
    <s v="Y"/>
    <n v="44573"/>
    <n v="44573"/>
    <s v="AxOc"/>
    <s v="Randy Osti, (510) 672-3177"/>
    <s v="Spoke to T-man, Randy Osti.  Confirmed cause of ignition related to tracking. "/>
    <m/>
    <s v=" "/>
    <x v="97"/>
    <s v="01:52:00"/>
    <n v="44458"/>
    <s v="01:45:00"/>
    <s v="FAS"/>
    <s v="Y"/>
    <s v="N"/>
    <n v="1475229"/>
    <s v="21-0119478"/>
    <m/>
    <s v="T003697510"/>
    <s v="122070574, 122070601"/>
    <m/>
    <m/>
    <m/>
    <s v=" "/>
    <x v="0"/>
    <x v="0"/>
    <s v="N"/>
    <s v="N"/>
    <s v="N"/>
    <s v="On September 19, 2021, at 01:45 hours, a PG&amp;E Troubleman was dispatched to the Richmond R 1126 12kV distribution circuit in the vicinity of Market Avenue and Rumrill Boulevard, Richmond, in response to a pole fire.  The responding Troubleman found a burnt pole (SAP ID 101432186).  The pole appeared to be burned at the location of the 9” insulating bracket attachment.  The circuit was still energized when the Troubleman arrived, so he opened FUCO 8940 to de-energize the section of the circuit.  Initial analysis indicates tracking caused the ignition.  The ensuing fire was contained to the pole and was extinguished by the Richmond Fire Department. A PG&amp;E contract crew replaced the pole on September 20, 2021.  This incident is related to index #’s 1569 and 1571.  "/>
    <s v="PG&amp;E"/>
    <s v="Other"/>
    <s v="Pole"/>
    <s v="D"/>
    <s v="D"/>
    <s v="Structure-PG&amp;E only"/>
    <m/>
    <m/>
    <m/>
    <m/>
    <m/>
    <s v="Contamination"/>
    <s v="Contamination"/>
    <s v="Tracking"/>
    <s v="Y"/>
    <s v="Overhead"/>
    <x v="0"/>
    <s v="Pole"/>
    <s v="Pole, 9&quot; brackets"/>
    <n v="101432186"/>
    <s v=" "/>
    <x v="0"/>
    <n v="37.958777300000001"/>
    <n v="-122.3581423"/>
    <s v="Contra Costa"/>
    <s v="RICHMOND R 1126"/>
    <n v="12000"/>
    <s v="RICHMOND R 1126BR242"/>
    <x v="0"/>
    <s v="Unknown"/>
    <s v="Urban"/>
    <s v="Fire-resistive fuel bed"/>
    <s v="Cement/Asphalt"/>
    <s v="N"/>
    <m/>
    <m/>
    <m/>
    <m/>
    <s v="N"/>
    <s v="N"/>
    <m/>
    <m/>
    <s v="2021-09-24"/>
    <m/>
    <m/>
    <m/>
    <m/>
    <m/>
    <m/>
    <m/>
    <m/>
    <m/>
    <m/>
    <m/>
    <m/>
    <m/>
    <m/>
    <m/>
    <m/>
    <m/>
    <m/>
    <m/>
    <s v="  "/>
    <m/>
    <m/>
    <s v="11:41"/>
    <n v="44458"/>
    <s v="1475229"/>
    <s v="T003697510"/>
    <m/>
    <m/>
    <m/>
    <m/>
    <m/>
    <s v="T4TPRF3"/>
    <m/>
    <n v="153652108"/>
    <s v="2016/05/23 13:46:54"/>
    <n v="9221"/>
    <n v="1"/>
    <s v="AXS-OK XSTR-OXFORD PWR-Y PLZ CALL AHEAD ; 1 PHASE LO W ON UPGRADE"/>
    <s v="N"/>
    <m/>
    <m/>
    <m/>
    <m/>
    <m/>
    <m/>
    <m/>
    <m/>
    <m/>
    <m/>
    <s v="Y"/>
    <m/>
    <m/>
    <m/>
    <m/>
    <m/>
    <m/>
    <m/>
    <m/>
    <m/>
    <m/>
    <m/>
    <m/>
    <m/>
    <m/>
    <m/>
    <m/>
    <m/>
    <m/>
    <m/>
    <m/>
    <m/>
    <s v="  "/>
    <s v="Unplanned"/>
    <s v="East Bay"/>
    <s v="Bay"/>
    <s v="013471126, RICHMOND R-1126"/>
    <s v="21-0119478"/>
    <s v="Unplanned"/>
    <s v="Clear;32-90 F"/>
    <s v="32"/>
    <s v="42400"/>
    <s v="NO"/>
    <s v="Force Out"/>
    <s v="Sustained"/>
    <s v="No"/>
    <s v="R8940"/>
    <s v="OH"/>
    <s v="Fuse"/>
    <s v="1475229"/>
    <s v="Pole-Wood, Burned/flashed"/>
    <m/>
    <m/>
    <m/>
    <s v="MARKET ST &amp; RUMRILL BLVD"/>
    <s v="7th &amp; Market"/>
    <m/>
    <m/>
    <m/>
    <m/>
    <m/>
    <m/>
    <m/>
    <m/>
    <m/>
    <m/>
    <m/>
    <m/>
    <m/>
    <m/>
    <m/>
    <m/>
    <m/>
    <m/>
    <m/>
    <m/>
    <m/>
    <m/>
    <m/>
    <m/>
  </r>
  <r>
    <n v="1569"/>
    <s v="DJPK"/>
    <s v="3 - QC Complete"/>
    <n v="44574"/>
    <n v="44617"/>
    <s v="Pole fire, burnt the pole top and the primary crossarm. Potential cause could be related to tracking. The ensuing fire was limited to PG&amp;E assets. This information is preliminary"/>
    <s v="\\fxshare-nas05\quotashare-fs01\ESA\5 - Ignition Tracking\2021_Ignition_QC_Folders\20160523_1475229_21-0119478_nan_T003697510_122070556"/>
    <s v=" "/>
    <s v="Y"/>
    <s v="DJPK"/>
    <s v="Updated Outage Time; Removed FAS# (no tag created); Updated Fire Lat/Long."/>
    <n v="44574"/>
    <m/>
    <s v="Not In Scope"/>
    <m/>
    <m/>
    <m/>
    <m/>
    <m/>
    <m/>
    <m/>
    <m/>
    <m/>
    <m/>
    <m/>
    <m/>
    <m/>
    <m/>
    <m/>
    <m/>
    <m/>
    <m/>
    <m/>
    <m/>
    <m/>
    <m/>
    <m/>
    <m/>
    <m/>
    <m/>
    <m/>
    <m/>
    <m/>
    <m/>
    <m/>
    <m/>
    <s v="N"/>
    <m/>
    <m/>
    <m/>
    <m/>
    <m/>
    <m/>
    <s v="Y"/>
    <n v="44573"/>
    <n v="44573"/>
    <s v="AxOc"/>
    <s v="Randy Osti, (510) 672-3177"/>
    <s v="Spoke to T-man, Randy Osti.  Confirmed cause of ignition related to tracking. "/>
    <m/>
    <s v=" "/>
    <x v="97"/>
    <s v="01:52:00"/>
    <n v="44458"/>
    <s v="01:45:00"/>
    <s v="FAS"/>
    <s v="Y"/>
    <s v="N"/>
    <n v="1475229"/>
    <s v="21-0119478"/>
    <m/>
    <m/>
    <n v="122070556"/>
    <m/>
    <m/>
    <m/>
    <s v=" "/>
    <x v="0"/>
    <x v="0"/>
    <s v="N"/>
    <s v="N"/>
    <s v="N"/>
    <s v="On September 19, 2021, at 01:45 hours, a PG&amp;E Troubleman was dispatched to the Richmond R 1126 12kV distribution circuit in the vicinity of Market Avenue and Rumrill Boulevard, Richmond, in response to a pole fire.  The responding Troubleman found a burnt pole (SAP ID 101432195).  The pole appeared to be burned at the location of the through bolt connection for the primary crossarm.  The circuit was still energized when the Troubleman arrived, so he opened FUCO 8940 to de-energize the section of the circuit.  Initial analysis indicates tracking caused the ignition.  The ensuing fire was contained to the pole and crossarm and was extinguished by the Richmond Fire Department. A PG&amp;E contract crew replaced the pole and crossarm on September 20, 2021.  This incident is related to index #'s 1570 and 1571."/>
    <s v="PG&amp;E"/>
    <s v="Other"/>
    <s v="Pole"/>
    <s v="D"/>
    <s v="D"/>
    <s v="Structure-PG&amp;E only"/>
    <m/>
    <m/>
    <m/>
    <m/>
    <m/>
    <s v="Contamination"/>
    <s v="Contamination"/>
    <s v="Tracking"/>
    <s v="Y"/>
    <s v="Overhead"/>
    <x v="0"/>
    <s v="Pole"/>
    <s v="Pole, Crossarm"/>
    <n v="101432183"/>
    <s v=" "/>
    <x v="0"/>
    <n v="37.958832899999997"/>
    <n v="-122.35762560000001"/>
    <s v="Contra Costa"/>
    <s v="RICHMOND R 1126"/>
    <n v="12000"/>
    <s v="RICHMOND R 1126BR242"/>
    <x v="0"/>
    <s v="Unknown"/>
    <s v="Urban"/>
    <s v="Fire-resistive fuel bed"/>
    <s v="Cement/Asphalt"/>
    <s v="N"/>
    <m/>
    <m/>
    <m/>
    <m/>
    <s v="N"/>
    <s v="N"/>
    <m/>
    <m/>
    <s v="2021-09-24"/>
    <m/>
    <m/>
    <m/>
    <m/>
    <m/>
    <m/>
    <m/>
    <m/>
    <m/>
    <m/>
    <m/>
    <m/>
    <m/>
    <m/>
    <m/>
    <m/>
    <m/>
    <m/>
    <m/>
    <s v="  "/>
    <m/>
    <m/>
    <s v="11:41"/>
    <n v="44458"/>
    <s v="1475229"/>
    <s v="T003697510"/>
    <m/>
    <m/>
    <m/>
    <m/>
    <m/>
    <s v="T4TPRF3"/>
    <m/>
    <n v="153652108"/>
    <s v="2016/05/23 13:46:54"/>
    <n v="9221"/>
    <n v="1"/>
    <s v="AXS-OK XSTR-OXFORD PWR-Y PLZ CALL AHEAD ; 1 PHASE LO W ON UPGRADE"/>
    <s v="N"/>
    <m/>
    <m/>
    <m/>
    <m/>
    <m/>
    <m/>
    <m/>
    <m/>
    <m/>
    <m/>
    <s v="Y"/>
    <m/>
    <m/>
    <m/>
    <m/>
    <m/>
    <m/>
    <m/>
    <m/>
    <m/>
    <m/>
    <m/>
    <m/>
    <m/>
    <m/>
    <m/>
    <m/>
    <m/>
    <m/>
    <m/>
    <m/>
    <m/>
    <s v="  "/>
    <s v="Unplanned"/>
    <s v="East Bay"/>
    <s v="Bay"/>
    <s v="013471126, RICHMOND R-1126"/>
    <s v="21-0119478"/>
    <s v="Unplanned"/>
    <s v="Clear;32-90 F"/>
    <s v="32"/>
    <s v="42400"/>
    <s v="NO"/>
    <s v="Force Out"/>
    <s v="Sustained"/>
    <s v="No"/>
    <s v="R8940"/>
    <s v="OH"/>
    <s v="Fuse"/>
    <s v="1475229"/>
    <s v="Pole-Wood, Burned/flashed"/>
    <m/>
    <m/>
    <m/>
    <s v="MARKET ST &amp; RUMRILL BLVD"/>
    <s v="7th &amp; Market"/>
    <m/>
    <m/>
    <m/>
    <m/>
    <m/>
    <m/>
    <m/>
    <m/>
    <m/>
    <m/>
    <m/>
    <m/>
    <m/>
    <m/>
    <m/>
    <m/>
    <m/>
    <m/>
    <m/>
    <m/>
    <m/>
    <m/>
    <m/>
    <m/>
  </r>
  <r>
    <n v="1568"/>
    <s v="DJPK"/>
    <s v="3 - QC Complete"/>
    <n v="44571"/>
    <n v="44617"/>
    <s v="Pole fire, broken pole top and burnt crossarm. Potential cause could be related to tracking. The ensuing fire was limited to PG&amp;E assets. This information is preliminary."/>
    <s v="\\fxshare-nas05\quotashare-fs01\ESA\5 - Ignition Tracking\2021_Ignition_QC_Folders\20210919_nan_nan_nan_T005397972"/>
    <s v=" "/>
    <s v="Y"/>
    <s v="DJPK"/>
    <s v="Updated Fire Lat/Long, Updated Circuit, Updated Voltage, Updated CPZ"/>
    <n v="44571"/>
    <m/>
    <s v="Not In Scope"/>
    <m/>
    <m/>
    <m/>
    <m/>
    <m/>
    <m/>
    <m/>
    <m/>
    <m/>
    <m/>
    <m/>
    <m/>
    <m/>
    <m/>
    <m/>
    <m/>
    <m/>
    <m/>
    <m/>
    <m/>
    <m/>
    <m/>
    <m/>
    <m/>
    <m/>
    <m/>
    <m/>
    <m/>
    <m/>
    <m/>
    <m/>
    <m/>
    <s v="N"/>
    <m/>
    <m/>
    <m/>
    <m/>
    <m/>
    <m/>
    <s v="Y"/>
    <n v="44571"/>
    <n v="44571"/>
    <s v="C1AN"/>
    <s v="Chris Alfaro, (707) 438-5011"/>
    <s v="Spoke to responding T-man, Chris Alfaro.  Confirmed that tracking is believed to be the cause of the ignition.  Pole ignited and failed just above secondary crossarm attachment.  Pole top breaking off caused wires down.  Fire contained to pole. "/>
    <m/>
    <s v=" "/>
    <x v="97"/>
    <s v="07:29:00"/>
    <m/>
    <m/>
    <s v="FAS"/>
    <s v="Y"/>
    <s v="N"/>
    <s v="TR8529186"/>
    <m/>
    <m/>
    <s v="T005397972"/>
    <n v="122070678"/>
    <m/>
    <m/>
    <m/>
    <s v=" "/>
    <x v="0"/>
    <x v="0"/>
    <s v="N"/>
    <s v="N"/>
    <s v="N"/>
    <s v="On September 19, 2021, at 0729 hours, a PG&amp;E Troubleman was dispatched to the Richmond R 1130 12kV distribution circuit in the vicinity of 22nd Street and Dover Avenue, San Pablo, in response to a pole fire.  The responding Troubleman found a burnt pole (SAP ID 101430226) that had broken off above the secondary crossarm attachment.  The burnt pole top was suspended in the air supported by the secondary conductors and secondary crossarm.  One primary phase conductor was broken and on the ground.  Initial analysis indicates that tracking caused the ignition.  The fire was extinguished by the Contra Costa County FD.  A PG&amp;E Crew replaced the pole, conductor, and crossarms on September 19, 2021.  "/>
    <s v="PG&amp;E"/>
    <s v="Other"/>
    <s v="Pole"/>
    <s v="D"/>
    <s v="D"/>
    <s v="Structure-PG&amp;E only"/>
    <m/>
    <m/>
    <m/>
    <m/>
    <m/>
    <s v="Contamination"/>
    <s v="Contamination"/>
    <s v="Tracking"/>
    <s v="Y"/>
    <s v="Overhead"/>
    <x v="0"/>
    <s v="Pole"/>
    <s v="Pole, Crossarms, Conductor"/>
    <n v="101430226"/>
    <s v=" "/>
    <x v="0"/>
    <n v="37.960549399999998"/>
    <n v="-122.3472931"/>
    <s v="Contra Costa"/>
    <s v="RICHMOND R 1130"/>
    <n v="12000"/>
    <s v=" RICHMOND R 1130BR162 "/>
    <x v="0"/>
    <s v="Contra Costa FD"/>
    <s v="Urban"/>
    <s v="Fire-resistive fuel bed"/>
    <s v="Cement/Asphalt"/>
    <s v="N"/>
    <m/>
    <m/>
    <m/>
    <m/>
    <s v="N"/>
    <s v="N"/>
    <m/>
    <m/>
    <s v="2021-09-24"/>
    <m/>
    <m/>
    <m/>
    <m/>
    <m/>
    <m/>
    <m/>
    <m/>
    <m/>
    <m/>
    <m/>
    <m/>
    <m/>
    <m/>
    <m/>
    <m/>
    <m/>
    <m/>
    <m/>
    <s v=" "/>
    <m/>
    <m/>
    <s v="7:29"/>
    <s v="9/19/2021 0:00"/>
    <m/>
    <s v="T005397972"/>
    <m/>
    <m/>
    <m/>
    <m/>
    <m/>
    <s v="N1TC1AN"/>
    <m/>
    <m/>
    <s v="9/19/2021 8:08"/>
    <n v="9002"/>
    <m/>
    <s v="AXS-OK WIRES ACROSS RD FIRST REPORTED 1AM EXPEDITE NEED ETA"/>
    <s v="N"/>
    <m/>
    <m/>
    <m/>
    <m/>
    <m/>
    <m/>
    <m/>
    <m/>
    <m/>
    <m/>
    <s v="Y"/>
    <m/>
    <m/>
    <m/>
    <m/>
    <m/>
    <m/>
    <m/>
    <m/>
    <m/>
    <m/>
    <m/>
    <m/>
    <m/>
    <m/>
    <m/>
    <m/>
    <m/>
    <m/>
    <s v="OVERHEAD"/>
    <s v="POLE-WOOD"/>
    <m/>
    <s v=" "/>
    <m/>
    <m/>
    <m/>
    <m/>
    <m/>
    <m/>
    <m/>
    <m/>
    <m/>
    <m/>
    <m/>
    <m/>
    <m/>
    <m/>
    <m/>
    <m/>
    <m/>
    <m/>
    <m/>
    <m/>
    <m/>
    <m/>
    <m/>
    <m/>
    <m/>
    <m/>
    <m/>
    <m/>
    <m/>
    <m/>
    <m/>
    <m/>
    <m/>
    <m/>
    <m/>
    <m/>
    <m/>
    <m/>
    <m/>
    <m/>
    <m/>
    <m/>
    <m/>
    <m/>
    <m/>
    <m/>
    <m/>
  </r>
  <r>
    <n v="1567"/>
    <s v="CFMD"/>
    <s v="3 - QC Complete"/>
    <n v="44579"/>
    <n v="44617"/>
    <s v="Pole fire, crew to replace primary double ended crossarm. Potential cause could be related to tracking. The ensuing fire was limited to PG&amp;E assets. This information is preliminary."/>
    <s v="\\fxshare-nas05\quotashare-fs01\ESA\5 - Ignition Tracking\2021_Ignition_QC_Folders\20210919_nan_nan_nan_T005397763"/>
    <s v=" "/>
    <s v="Y"/>
    <s v="CFMD"/>
    <m/>
    <m/>
    <m/>
    <s v="Not In Scope"/>
    <m/>
    <m/>
    <m/>
    <m/>
    <m/>
    <m/>
    <m/>
    <m/>
    <m/>
    <m/>
    <m/>
    <m/>
    <m/>
    <m/>
    <m/>
    <m/>
    <m/>
    <m/>
    <m/>
    <m/>
    <m/>
    <m/>
    <m/>
    <m/>
    <m/>
    <m/>
    <m/>
    <m/>
    <m/>
    <m/>
    <m/>
    <m/>
    <m/>
    <m/>
    <m/>
    <m/>
    <m/>
    <m/>
    <m/>
    <s v="Y"/>
    <m/>
    <m/>
    <m/>
    <m/>
    <m/>
    <m/>
    <s v=" "/>
    <x v="97"/>
    <s v="02:10:00"/>
    <m/>
    <m/>
    <s v="FAS"/>
    <s v="Y"/>
    <s v="N"/>
    <s v="TR8525181"/>
    <m/>
    <m/>
    <s v="T005397763"/>
    <n v="122070599"/>
    <m/>
    <m/>
    <m/>
    <s v=" "/>
    <x v="0"/>
    <x v="0"/>
    <s v="N"/>
    <s v="N"/>
    <s v="N"/>
    <s v="On September 19th, 2021 at approximately 0210 hours, a PG&amp;E troubleman was dispatched to the Mira Vista 0401, 12kV distribution circuit on Lassen Street in the City of Richmond for a pole fire. . Initial analysis indicates the cause of this ignition was due to tracking from rain. The pole fire self-extinguished and was limited to PG&amp;E assets. PG&amp;E crews replaced the crossarm on A priority Electric Corrective tag #122070599 on 9/19/2021. This incident occurred in a Non-HFTD with rain and light wind weather conditions. This information is preliminary."/>
    <s v="PG&amp;E"/>
    <s v="Other"/>
    <s v="Pole"/>
    <s v="D"/>
    <s v="D"/>
    <s v="Structure-PG&amp;E only"/>
    <m/>
    <m/>
    <m/>
    <m/>
    <m/>
    <s v="Contamination"/>
    <s v="Contamination"/>
    <s v="Tracking"/>
    <s v="Y"/>
    <s v="Overhead"/>
    <x v="0"/>
    <s v="Crossarm"/>
    <s v="Crossarm"/>
    <n v="101430608"/>
    <s v=" "/>
    <x v="0"/>
    <n v="37.947331168200002"/>
    <n v="-122.3285777017"/>
    <s v="Contra Costa"/>
    <s v="MIRA VISTA 0401 "/>
    <n v="4000"/>
    <s v="MIRA VISTA 0401CB"/>
    <x v="0"/>
    <s v="Unknown"/>
    <s v="Urban"/>
    <s v="Fire-resistive fuel bed"/>
    <s v="Dirt"/>
    <s v="N"/>
    <m/>
    <m/>
    <m/>
    <m/>
    <s v="N"/>
    <s v="N"/>
    <m/>
    <m/>
    <s v="2021-09-24"/>
    <m/>
    <m/>
    <m/>
    <m/>
    <m/>
    <m/>
    <m/>
    <m/>
    <m/>
    <m/>
    <m/>
    <m/>
    <m/>
    <m/>
    <m/>
    <m/>
    <m/>
    <m/>
    <m/>
    <s v="  "/>
    <m/>
    <m/>
    <s v="2:10"/>
    <n v="44458"/>
    <m/>
    <s v="T005397763"/>
    <m/>
    <m/>
    <m/>
    <m/>
    <m/>
    <s v="E1TACBS"/>
    <m/>
    <m/>
    <s v="9/19/2021 2:49"/>
    <n v="9110"/>
    <m/>
    <s v="AXS-OK ACTIVE POLE FIRE"/>
    <s v="N"/>
    <m/>
    <m/>
    <m/>
    <m/>
    <m/>
    <m/>
    <m/>
    <m/>
    <m/>
    <m/>
    <s v="Y"/>
    <m/>
    <m/>
    <m/>
    <m/>
    <m/>
    <m/>
    <m/>
    <m/>
    <m/>
    <m/>
    <m/>
    <m/>
    <m/>
    <m/>
    <m/>
    <m/>
    <m/>
    <m/>
    <s v="FIRE, POLE"/>
    <s v="CROSSARM, WOOD"/>
    <m/>
    <s v="  "/>
    <m/>
    <m/>
    <m/>
    <m/>
    <m/>
    <m/>
    <m/>
    <m/>
    <m/>
    <m/>
    <m/>
    <m/>
    <m/>
    <m/>
    <m/>
    <m/>
    <m/>
    <m/>
    <m/>
    <m/>
    <m/>
    <m/>
    <m/>
    <m/>
    <m/>
    <m/>
    <m/>
    <m/>
    <m/>
    <m/>
    <m/>
    <m/>
    <m/>
    <m/>
    <m/>
    <m/>
    <m/>
    <m/>
    <m/>
    <m/>
    <m/>
    <m/>
    <m/>
    <m/>
    <m/>
    <m/>
    <m/>
  </r>
  <r>
    <n v="1566"/>
    <s v="BRV6"/>
    <s v="3 - QC Complete"/>
    <n v="44539"/>
    <n v="44617"/>
    <s v="Pole fire, multi-circuit pole with an open transformer caught on fire. Pole needs to be replaced. Potential cause could be related to tracking. The ensuing fire was limited to PG&amp;E assets. This information is preliminary."/>
    <s v="\\fxshare-nas05\quotashare-fs01\ESA\5 - Ignition Tracking\2021_Ignition_QC_Folders\20210919_1475038_21-0119464_nan_T005398426"/>
    <s v=" "/>
    <s v="Y"/>
    <s v="BRV6"/>
    <s v="Added field order T005398240. Change Outage Date/Time from 9/19/21 1536 to 9/18/21 2334 to match ILIS Report.  Added pre existing EC notification 121721719. Added CB to Circuit Protection Zone. "/>
    <n v="44539"/>
    <m/>
    <s v="Not In Scope"/>
    <m/>
    <m/>
    <m/>
    <m/>
    <m/>
    <m/>
    <m/>
    <m/>
    <m/>
    <m/>
    <m/>
    <m/>
    <m/>
    <m/>
    <m/>
    <m/>
    <m/>
    <m/>
    <m/>
    <m/>
    <m/>
    <m/>
    <m/>
    <m/>
    <m/>
    <m/>
    <m/>
    <m/>
    <m/>
    <m/>
    <m/>
    <m/>
    <s v="N"/>
    <m/>
    <m/>
    <m/>
    <m/>
    <m/>
    <m/>
    <s v="N"/>
    <m/>
    <m/>
    <m/>
    <m/>
    <m/>
    <m/>
    <s v=" "/>
    <x v="97"/>
    <s v="15:36:00"/>
    <n v="44457"/>
    <s v="23:34:00"/>
    <s v="FAS"/>
    <s v="Y"/>
    <s v="N"/>
    <n v="1475038"/>
    <s v="21-0119464"/>
    <m/>
    <s v="T005398426, T005398240"/>
    <n v="122070557"/>
    <m/>
    <m/>
    <m/>
    <s v=" "/>
    <x v="0"/>
    <x v="0"/>
    <s v="N"/>
    <s v="N"/>
    <s v="N"/>
    <s v="On September 19, 2021 at 1536 hours, a PG&amp;E Troubleman was dispatched to the Richmond R 1120 12kV Distribution Circuit in the vicinity of 2nd St and Florida Ave, Richmond in response to a pole fire. Initial analysis indicates tracking caused the ignition. A primary pole is suspected to be the origin point of the fire and resulted in 6360 customers experienced an outage. The ensuing fire was contained to PG&amp;E assets and it is unknown who suppressed the fire. PG&amp;E Crew replaced the damaged pole and transformer on September 20, 2021."/>
    <s v="PG&amp;E"/>
    <s v="Other"/>
    <s v="Pole"/>
    <s v="D"/>
    <s v="D"/>
    <s v="Structure-PG&amp;E only"/>
    <m/>
    <m/>
    <m/>
    <m/>
    <m/>
    <s v="Contamination"/>
    <s v="Contamination"/>
    <s v="Tracking"/>
    <s v="Y"/>
    <s v="Overhead"/>
    <x v="0"/>
    <s v="Pole"/>
    <s v="Pole, Transformer"/>
    <n v="101442903"/>
    <s v=" "/>
    <x v="0"/>
    <n v="37.930047226799999"/>
    <n v="-122.3678457215"/>
    <s v="Contra Costa"/>
    <s v="RICHMOND R 1120"/>
    <n v="12000"/>
    <s v="RICHMOND R 1120CB"/>
    <x v="0"/>
    <s v="Unknown"/>
    <s v="Urban"/>
    <s v="Fire-resistive fuel bed"/>
    <s v="Brush and asphalt"/>
    <s v="N"/>
    <m/>
    <m/>
    <m/>
    <m/>
    <s v="N"/>
    <s v="N"/>
    <m/>
    <m/>
    <s v="2021-09-24"/>
    <m/>
    <m/>
    <m/>
    <m/>
    <m/>
    <m/>
    <m/>
    <m/>
    <m/>
    <m/>
    <m/>
    <m/>
    <m/>
    <m/>
    <m/>
    <m/>
    <m/>
    <m/>
    <m/>
    <s v="  "/>
    <m/>
    <m/>
    <s v="15:36"/>
    <n v="44458"/>
    <s v="1475038"/>
    <s v="T005398426"/>
    <m/>
    <m/>
    <m/>
    <m/>
    <m/>
    <s v="F4TMKBG"/>
    <m/>
    <n v="13471120"/>
    <s v="9/19/2021 15:41"/>
    <n v="9310"/>
    <m/>
    <s v="AXS-AXS OK XSTR-FLORIDA AVE PWR-Y LOCATION @ THE TRANSFORMER. NO BUILDING/TREEWIRE DOWN HANGING ON TO TREE. HARD LOUD NOISE. POL E TO POLE."/>
    <s v="N"/>
    <m/>
    <m/>
    <m/>
    <m/>
    <m/>
    <m/>
    <m/>
    <m/>
    <m/>
    <m/>
    <s v="Y"/>
    <m/>
    <m/>
    <m/>
    <m/>
    <m/>
    <m/>
    <m/>
    <m/>
    <m/>
    <m/>
    <m/>
    <m/>
    <m/>
    <m/>
    <m/>
    <m/>
    <m/>
    <m/>
    <m/>
    <m/>
    <m/>
    <s v="  "/>
    <s v="Unplanned"/>
    <s v="East Bay"/>
    <s v="Bay"/>
    <s v="013471120, RICHMOND R-1120"/>
    <s v="21-0119464"/>
    <s v="Unplanned"/>
    <s v="Clear;32-90 F"/>
    <s v="141"/>
    <s v="77932"/>
    <s v="NO"/>
    <s v="Force Out"/>
    <s v="Sustained"/>
    <s v="No"/>
    <s v="R9919"/>
    <s v="OH"/>
    <s v="Switch"/>
    <s v="1475038"/>
    <s v="Pole-Wood, Burned/flashed"/>
    <m/>
    <s v="09/19/21 08:40"/>
    <m/>
    <s v="2ND ST. N/O CUTTING BLVD"/>
    <s v="N/O R9919"/>
    <m/>
    <m/>
    <m/>
    <s v="No"/>
    <m/>
    <m/>
    <m/>
    <m/>
    <m/>
    <m/>
    <m/>
    <m/>
    <m/>
    <m/>
    <m/>
    <m/>
    <m/>
    <m/>
    <m/>
    <m/>
    <m/>
    <m/>
    <m/>
    <m/>
  </r>
  <r>
    <n v="1565"/>
    <s v="BRV6"/>
    <s v="3 - QC Complete"/>
    <n v="44538"/>
    <n v="44617"/>
    <s v="Wire down. Troubleman suspects that cause of the failure is most likely due to a third party vehicle (excavator). However, patrol found nothing. The ensuing fire was less than 1 meter in size. This information is preliminary. "/>
    <s v="\\fxshare-nas05\quotashare-fs01\ESA\5 - Ignition Tracking\2021_Ignition_QC_Folders\20210919_1475123_21-0119492_nan_T005397712"/>
    <s v=" "/>
    <s v="Y"/>
    <s v="BRV6"/>
    <s v="Added field order number T005397788. Changed outage time from 0043 to 0341 to match ILIS Record."/>
    <n v="44538"/>
    <m/>
    <s v="Not In Scope"/>
    <m/>
    <m/>
    <m/>
    <m/>
    <m/>
    <m/>
    <m/>
    <m/>
    <m/>
    <m/>
    <m/>
    <m/>
    <m/>
    <m/>
    <m/>
    <m/>
    <m/>
    <m/>
    <m/>
    <m/>
    <m/>
    <m/>
    <m/>
    <m/>
    <m/>
    <m/>
    <m/>
    <m/>
    <m/>
    <m/>
    <m/>
    <m/>
    <s v="N"/>
    <m/>
    <m/>
    <m/>
    <m/>
    <m/>
    <m/>
    <s v="N"/>
    <m/>
    <m/>
    <m/>
    <m/>
    <m/>
    <m/>
    <s v=" "/>
    <x v="97"/>
    <s v="00:43:00"/>
    <n v="44458"/>
    <s v="03:41:00"/>
    <s v="FAS"/>
    <s v="Y"/>
    <s v="N"/>
    <n v="1475123"/>
    <s v="21-0119492"/>
    <m/>
    <s v="T005397712, T005397788"/>
    <n v="122070656"/>
    <m/>
    <m/>
    <m/>
    <s v=" "/>
    <x v="0"/>
    <x v="0"/>
    <s v="N"/>
    <s v="N"/>
    <s v="N"/>
    <s v="On September 19, 2021 at 0043 hours, a PG&amp;E Troubleman was dispatched to the Richmond R 1126 12kV Distribution Circuit in the vicinity of 20th St and Lovegrove St, San Pablo in response to a pole fire. Initial analysis indicates tracking caused the ignition. A primary crossarm is suspected to be the origin point of the fire and resulted in 2119 customers experienced an outage. The ensuing fire was contained to PG&amp;E assets and a PG&amp;E employee suppressed the fire. PG&amp;E Crew replaced the damaged pole, crossarms and conductor on September 19, 2021."/>
    <s v="PG&amp;E"/>
    <s v="Other"/>
    <s v="Crossarm"/>
    <s v="D"/>
    <s v="D"/>
    <s v="Structure-PG&amp;E only"/>
    <m/>
    <m/>
    <m/>
    <m/>
    <m/>
    <s v="Contamination"/>
    <s v="Contamination"/>
    <s v="Tracking"/>
    <s v="Y"/>
    <s v="Overhead"/>
    <x v="0"/>
    <s v="Crossarm"/>
    <s v="Crossarm, Pole, Conductor"/>
    <n v="101430139"/>
    <s v=" "/>
    <x v="0"/>
    <n v="37.965602789099997"/>
    <n v="-122.3476737891"/>
    <s v="Contra Costa"/>
    <s v="RICHMOND R 1126"/>
    <n v="12000"/>
    <s v="RICHMOND R 1126BR182"/>
    <x v="0"/>
    <s v="Employee"/>
    <s v="Urban"/>
    <s v="Fire-resistive fuel bed"/>
    <s v="sidewalk/asphalt"/>
    <s v="N"/>
    <m/>
    <m/>
    <m/>
    <m/>
    <s v="N"/>
    <s v="N"/>
    <m/>
    <m/>
    <s v="2021-09-24"/>
    <m/>
    <m/>
    <m/>
    <m/>
    <m/>
    <m/>
    <m/>
    <m/>
    <m/>
    <m/>
    <m/>
    <m/>
    <m/>
    <m/>
    <m/>
    <m/>
    <m/>
    <m/>
    <m/>
    <s v="  "/>
    <m/>
    <m/>
    <s v="0:43"/>
    <n v="44458"/>
    <s v="1475123"/>
    <s v="T005397712"/>
    <m/>
    <m/>
    <m/>
    <m/>
    <m/>
    <s v="D2MSCSK"/>
    <m/>
    <n v="13471126"/>
    <s v="9/19/2021 4:26"/>
    <n v="9310"/>
    <m/>
    <s v="AXS-OK XSTR-19TH PWR-Y POLE TO POLE;P/ VERINA"/>
    <s v="Y"/>
    <m/>
    <m/>
    <s v="37.9648950,-122.3479233,10.200000,3D"/>
    <m/>
    <m/>
    <m/>
    <m/>
    <m/>
    <m/>
    <m/>
    <s v="Y"/>
    <m/>
    <m/>
    <m/>
    <m/>
    <m/>
    <m/>
    <s v="PG&amp;E Equipment"/>
    <m/>
    <m/>
    <m/>
    <s v="Employee"/>
    <m/>
    <m/>
    <m/>
    <m/>
    <m/>
    <m/>
    <m/>
    <m/>
    <m/>
    <m/>
    <s v="  "/>
    <s v="Unplanned"/>
    <s v="East Bay"/>
    <s v="Bay"/>
    <s v="013471126, RICHMOND R-1126"/>
    <s v="21-0119492"/>
    <s v="Unplanned"/>
    <s v="Clear;32-90 F"/>
    <s v="2119"/>
    <s v="818318"/>
    <s v="NO"/>
    <s v="Force Out"/>
    <s v="Sustained"/>
    <s v="No"/>
    <s v="BR182"/>
    <s v="OH"/>
    <s v="Line Recloser"/>
    <s v="1475123"/>
    <s v="Pole-Wood, Burned/flashed"/>
    <m/>
    <s v="09/19/21 08:44"/>
    <m/>
    <s v="ROAD 20 1/P/E/O RUMRILL BLVD"/>
    <s v="2450 20TH ST"/>
    <s v="FUS 64043 OPEN (DMS# 1475061)|SW R2302 CLOSE|FUS 67851 OPEN (DMS# 1475191)|FUS R1007 OPEN"/>
    <m/>
    <m/>
    <s v="No"/>
    <m/>
    <m/>
    <m/>
    <m/>
    <m/>
    <m/>
    <m/>
    <m/>
    <m/>
    <m/>
    <m/>
    <m/>
    <m/>
    <m/>
    <m/>
    <m/>
    <m/>
    <m/>
    <m/>
    <m/>
  </r>
  <r>
    <n v="1564"/>
    <s v="BRV6"/>
    <s v="3 - QC Complete"/>
    <n v="44536"/>
    <n v="44617"/>
    <s v="Pole fire, burnt the pole top and the primary crossarm. An outage was caused due to wire down situation. The ensuing fire was limited to PG&amp;E assets. This infomration is preliminary."/>
    <s v="\\fxshare-nas05\quotashare-fs01\ESA\5 - Ignition Tracking\2021_Ignition_QC_Folders\20210919_1475193_21-0119468_nan_T005397700"/>
    <s v=" "/>
    <s v="Y"/>
    <s v="BRV6"/>
    <s v="Added Field order # T005397695. Added Pre-Existing Notification number 117893627. Changed outage time from 0021 to 0041 to match ILIS FNL. Changed Fire Suppressing Agency from Unknown to Contra Costa FD. "/>
    <n v="44536"/>
    <m/>
    <s v="Not In Scope"/>
    <m/>
    <m/>
    <m/>
    <m/>
    <m/>
    <m/>
    <m/>
    <m/>
    <m/>
    <m/>
    <m/>
    <m/>
    <m/>
    <m/>
    <m/>
    <m/>
    <m/>
    <m/>
    <m/>
    <m/>
    <m/>
    <m/>
    <m/>
    <m/>
    <m/>
    <m/>
    <m/>
    <m/>
    <m/>
    <m/>
    <m/>
    <m/>
    <s v="N"/>
    <m/>
    <m/>
    <m/>
    <m/>
    <m/>
    <m/>
    <s v="N"/>
    <m/>
    <m/>
    <m/>
    <m/>
    <m/>
    <m/>
    <s v=" "/>
    <x v="97"/>
    <s v="00:21:00"/>
    <n v="44458"/>
    <s v="00:41:00"/>
    <s v="FAS"/>
    <s v="Y"/>
    <s v="N"/>
    <n v="1475193"/>
    <s v="21-0119468"/>
    <m/>
    <s v="T005397700, T005397695"/>
    <n v="122070595"/>
    <m/>
    <m/>
    <m/>
    <s v=" "/>
    <x v="0"/>
    <x v="0"/>
    <s v="N"/>
    <s v="N"/>
    <s v="N"/>
    <s v="On September 19, 2021 at 0021 hours, a PG&amp;E Troubleman was dispatched to the Richmond R 1126 12kV Distribution Circuit in the vicinity of Folsom Ave and 15th St, San Pablo in response to a pole fire. Initial analysis indicates a wire down caused the ignition. A primary dead end crossarm is suspected to be the origin point of the fire and resulted in 75 customers experienced an outage. The ensuing fire was contained to PG&amp;E assets and Contra Costa Fire Department suppressed the fire. PG&amp;E Crew replaced the damaged crossarm and pole on September 19, 2021."/>
    <s v="PG&amp;E"/>
    <s v="Other"/>
    <s v="Crossarm"/>
    <s v="D"/>
    <s v="D"/>
    <s v="Structure-PG&amp;E only"/>
    <m/>
    <m/>
    <m/>
    <m/>
    <m/>
    <s v="Equipment - PG&amp;E"/>
    <s v="All types of equipment / facility failure"/>
    <s v="Conductor failure-all"/>
    <s v="Y"/>
    <s v="Overhead"/>
    <x v="0"/>
    <s v="Crossarm"/>
    <s v="Crossarm, Pole"/>
    <n v="101428212"/>
    <s v=" "/>
    <x v="0"/>
    <n v="37.961064462300001"/>
    <n v="-122.3543085634"/>
    <s v="Contra Costa"/>
    <s v="RICHMOND R 1126"/>
    <n v="12000"/>
    <s v="RICHMOND R 1126BR242"/>
    <x v="0"/>
    <s v="Contra Costa FD"/>
    <s v="Urban"/>
    <s v="Fire-resistive fuel bed"/>
    <s v="sidewalk/asphalt"/>
    <s v="N"/>
    <m/>
    <m/>
    <m/>
    <m/>
    <s v="N"/>
    <s v="N"/>
    <m/>
    <m/>
    <s v="2021-09-24"/>
    <m/>
    <m/>
    <m/>
    <m/>
    <m/>
    <m/>
    <m/>
    <m/>
    <m/>
    <m/>
    <m/>
    <m/>
    <m/>
    <m/>
    <m/>
    <m/>
    <m/>
    <m/>
    <m/>
    <s v="  "/>
    <m/>
    <m/>
    <s v="0:21"/>
    <n v="44458"/>
    <s v="1475193"/>
    <s v="T005397700"/>
    <m/>
    <m/>
    <m/>
    <m/>
    <m/>
    <s v="M2IJ0A2"/>
    <m/>
    <n v="13471126"/>
    <s v="9/19/2021 1:14"/>
    <n v="9310"/>
    <m/>
    <s v="SMART MTR AUTO-GENERATED TAG"/>
    <s v="N"/>
    <m/>
    <m/>
    <m/>
    <m/>
    <m/>
    <m/>
    <m/>
    <m/>
    <m/>
    <m/>
    <s v="Y"/>
    <m/>
    <m/>
    <m/>
    <m/>
    <m/>
    <m/>
    <m/>
    <m/>
    <m/>
    <m/>
    <m/>
    <m/>
    <m/>
    <m/>
    <m/>
    <m/>
    <m/>
    <m/>
    <m/>
    <m/>
    <m/>
    <s v="  "/>
    <s v="Unplanned"/>
    <s v="East Bay"/>
    <s v="Bay"/>
    <s v="013471126, RICHMOND R-1126"/>
    <s v="21-0119468"/>
    <s v="Unplanned"/>
    <s v="Clear;32-90 F"/>
    <s v="75"/>
    <s v="63375"/>
    <s v="NO"/>
    <s v="Force Out"/>
    <s v="Sustained"/>
    <s v="No"/>
    <s v="R8513"/>
    <s v="OH"/>
    <s v="Fuse"/>
    <s v="1475193"/>
    <s v="Pole-Wood, Burned/flashed"/>
    <m/>
    <m/>
    <m/>
    <s v="FOLSOM AV E/O 13TH ST."/>
    <s v="15th &amp; Folsom"/>
    <m/>
    <m/>
    <m/>
    <s v="No"/>
    <m/>
    <m/>
    <m/>
    <m/>
    <m/>
    <m/>
    <m/>
    <m/>
    <m/>
    <m/>
    <m/>
    <m/>
    <m/>
    <m/>
    <m/>
    <m/>
    <m/>
    <m/>
    <m/>
    <m/>
  </r>
  <r>
    <n v="1563"/>
    <s v="BRV6"/>
    <s v="3 - QC Complete"/>
    <n v="44532"/>
    <n v="44617"/>
    <s v="Pole fire, arcing wires resulted in burnt pole top and crossarm. The ensuing fire was limited to PG&amp;E assets. This information is preliminary."/>
    <s v="\\fxshare-nas05\quotashare-fs01\ESA\5 - Ignition Tracking\2021_Ignition_QC_Folders\20210919_1475168_21-0119466_nan_T005397697"/>
    <s v=" "/>
    <s v="Y"/>
    <s v="BRV6"/>
    <s v="Changed Circuit Protection zone from Brookside 0401BR274 TO Brookside 0401BR242. Changed Fire Suppresing Agency from Unknown to Contra Costa County Fire Department"/>
    <n v="44532"/>
    <m/>
    <s v="Not In Scope"/>
    <m/>
    <m/>
    <m/>
    <m/>
    <m/>
    <m/>
    <m/>
    <m/>
    <m/>
    <m/>
    <m/>
    <m/>
    <m/>
    <m/>
    <m/>
    <m/>
    <m/>
    <m/>
    <m/>
    <m/>
    <m/>
    <m/>
    <m/>
    <m/>
    <m/>
    <m/>
    <m/>
    <m/>
    <m/>
    <m/>
    <m/>
    <m/>
    <s v="N"/>
    <m/>
    <m/>
    <m/>
    <m/>
    <m/>
    <m/>
    <s v="N"/>
    <m/>
    <m/>
    <m/>
    <m/>
    <m/>
    <m/>
    <s v=" "/>
    <x v="97"/>
    <s v="00:12:00"/>
    <n v="44458"/>
    <s v="00:12:00"/>
    <s v="FAS"/>
    <s v="Y"/>
    <s v="N"/>
    <n v="1475168"/>
    <s v="21-0119466"/>
    <m/>
    <s v="T005397697"/>
    <n v="122070555"/>
    <m/>
    <m/>
    <m/>
    <s v=" "/>
    <x v="0"/>
    <x v="0"/>
    <s v="N"/>
    <s v="N"/>
    <s v="N"/>
    <s v="On September 19, 2021 at 0012 hours, a PG&amp;E Troubleman was dispatched to the Brookside 0401 4kV Distribution Circuit in the vicinity of Powell St and Dover Ave, San Pablo in response to a pole fire. Initial analysis indicates tracking caused the ignition. A primary crossarm is suspected to be the origin point of the fire and resulted in 138 customers experienced an outage. The ensuing fire was contained to PG&amp;E assets and Contra Costa County Fire Department suppressed the fire. PG&amp;E Crew replaced the damaged crossarm and pole on September 19, 2021."/>
    <s v="PG&amp;E"/>
    <s v="Other"/>
    <s v="Crossarm"/>
    <s v="D"/>
    <s v="D"/>
    <s v="Structure-PG&amp;E only"/>
    <m/>
    <m/>
    <m/>
    <m/>
    <m/>
    <s v="Contamination"/>
    <s v="Contamination"/>
    <s v="Tracking"/>
    <s v="Y"/>
    <s v="Overhead"/>
    <x v="0"/>
    <s v="Crossarm"/>
    <s v="Crossarm, Pole"/>
    <n v="101430271"/>
    <s v=" "/>
    <x v="0"/>
    <n v="37.958754622699999"/>
    <n v="-122.3459418753"/>
    <s v="Contra Costa"/>
    <s v="BROOKSIDE 0401"/>
    <n v="4000"/>
    <s v="BROOKSIDE 0401BR242"/>
    <x v="0"/>
    <s v="Contra Costa FD"/>
    <s v="Urban"/>
    <s v="Fire-resistive fuel bed"/>
    <s v="Cement/Asphalt"/>
    <s v="N"/>
    <m/>
    <m/>
    <m/>
    <m/>
    <s v="N"/>
    <s v="N"/>
    <m/>
    <m/>
    <s v="2021-09-24"/>
    <m/>
    <m/>
    <m/>
    <m/>
    <m/>
    <m/>
    <m/>
    <m/>
    <m/>
    <m/>
    <m/>
    <m/>
    <m/>
    <m/>
    <m/>
    <m/>
    <m/>
    <m/>
    <m/>
    <s v="  "/>
    <m/>
    <m/>
    <s v="0:12"/>
    <n v="44458"/>
    <s v="1475168"/>
    <s v="T005397697"/>
    <m/>
    <m/>
    <m/>
    <m/>
    <m/>
    <s v="E2TGXWS"/>
    <m/>
    <n v="13210401"/>
    <s v="9/19/2021 0:21"/>
    <m/>
    <m/>
    <s v="AXS-N/A ARCING PER FDFD ONSITE CONFIRMED POLE FIRE"/>
    <m/>
    <m/>
    <m/>
    <m/>
    <m/>
    <m/>
    <m/>
    <m/>
    <m/>
    <m/>
    <m/>
    <s v="Y"/>
    <m/>
    <m/>
    <m/>
    <m/>
    <m/>
    <m/>
    <m/>
    <m/>
    <m/>
    <m/>
    <m/>
    <m/>
    <m/>
    <m/>
    <m/>
    <m/>
    <m/>
    <m/>
    <m/>
    <m/>
    <m/>
    <s v="  "/>
    <s v="Unplanned"/>
    <s v="East Bay"/>
    <s v="Bay"/>
    <s v="013210401, BROOKSIDE-0401"/>
    <s v="21-0119466"/>
    <s v="Unplanned"/>
    <s v="Clear;32-90 F"/>
    <s v="138"/>
    <s v="93232"/>
    <s v="YES"/>
    <s v="Force Out"/>
    <s v="Sustained"/>
    <s v="No"/>
    <s v="R4149"/>
    <s v="OH"/>
    <s v="Fuse"/>
    <s v="1475168"/>
    <s v="Pole-Wood, Burned/flashed"/>
    <m/>
    <s v="09/19/21 00:51"/>
    <m/>
    <s v="POWELL AV 2/N/O MARKET ST"/>
    <s v="Dover &amp; Powell"/>
    <m/>
    <s v="POLE FIRE"/>
    <m/>
    <s v="No"/>
    <m/>
    <m/>
    <m/>
    <m/>
    <m/>
    <m/>
    <m/>
    <m/>
    <m/>
    <m/>
    <m/>
    <m/>
    <m/>
    <m/>
    <m/>
    <m/>
    <m/>
    <m/>
    <m/>
    <m/>
  </r>
  <r>
    <n v="1556"/>
    <s v="TLAL"/>
    <s v="3 - QC Complete"/>
    <n v="44512"/>
    <n v="44617"/>
    <s v="[Duplicate of Index # 1534]"/>
    <s v="\\fxshare-nas05\quotashare-fs01\ESA\5 - Ignition Tracking\2021_Ignition_QC_Folders\20210919_nan_nan_nan_nan_122070627"/>
    <s v=" "/>
    <m/>
    <m/>
    <m/>
    <m/>
    <m/>
    <s v="Not In Scope"/>
    <m/>
    <m/>
    <m/>
    <m/>
    <m/>
    <m/>
    <m/>
    <m/>
    <m/>
    <m/>
    <m/>
    <m/>
    <m/>
    <m/>
    <m/>
    <m/>
    <m/>
    <m/>
    <m/>
    <m/>
    <m/>
    <m/>
    <m/>
    <m/>
    <m/>
    <m/>
    <m/>
    <m/>
    <m/>
    <m/>
    <m/>
    <m/>
    <m/>
    <m/>
    <m/>
    <m/>
    <m/>
    <m/>
    <m/>
    <m/>
    <m/>
    <m/>
    <m/>
    <m/>
    <m/>
    <m/>
    <s v=" "/>
    <x v="97"/>
    <s v="08:21:00"/>
    <m/>
    <m/>
    <s v="Other"/>
    <s v="N"/>
    <s v="Y"/>
    <m/>
    <m/>
    <m/>
    <m/>
    <n v="122070627"/>
    <m/>
    <m/>
    <m/>
    <s v=" "/>
    <x v="0"/>
    <x v="1"/>
    <s v="N"/>
    <s v="N"/>
    <s v="N"/>
    <s v="[Duplicate of Index # 1534]"/>
    <s v="PG&amp;E"/>
    <s v="Other"/>
    <s v="Pole"/>
    <s v="D"/>
    <m/>
    <s v="Structure-PG&amp;E only"/>
    <m/>
    <m/>
    <m/>
    <m/>
    <m/>
    <s v="Duplicate"/>
    <m/>
    <m/>
    <m/>
    <s v="Overhead"/>
    <x v="0"/>
    <s v="Pole"/>
    <m/>
    <n v="101440081"/>
    <s v=" "/>
    <x v="0"/>
    <n v="37.922208130900003"/>
    <n v="-122.31411119169999"/>
    <s v="Contra Costa"/>
    <s v="WALL 0401"/>
    <n v="4000"/>
    <s v="WALL 0401CB"/>
    <x v="0"/>
    <s v="Unknown"/>
    <s v="Urban"/>
    <m/>
    <m/>
    <s v="N"/>
    <m/>
    <m/>
    <m/>
    <m/>
    <s v="N"/>
    <s v="N"/>
    <m/>
    <m/>
    <s v="2021-09-24"/>
    <m/>
    <m/>
    <m/>
    <m/>
    <m/>
    <m/>
    <m/>
    <m/>
    <m/>
    <m/>
    <m/>
    <m/>
    <m/>
    <m/>
    <m/>
    <m/>
    <m/>
    <m/>
    <m/>
    <s v=" "/>
    <m/>
    <m/>
    <m/>
    <m/>
    <m/>
    <m/>
    <m/>
    <m/>
    <m/>
    <m/>
    <m/>
    <m/>
    <m/>
    <m/>
    <m/>
    <m/>
    <m/>
    <m/>
    <m/>
    <m/>
    <m/>
    <m/>
    <m/>
    <m/>
    <m/>
    <m/>
    <m/>
    <m/>
    <m/>
    <m/>
    <m/>
    <m/>
    <m/>
    <m/>
    <m/>
    <m/>
    <m/>
    <m/>
    <m/>
    <m/>
    <m/>
    <m/>
    <m/>
    <m/>
    <m/>
    <m/>
    <m/>
    <m/>
    <m/>
    <m/>
    <m/>
    <s v=" "/>
    <m/>
    <m/>
    <m/>
    <m/>
    <m/>
    <m/>
    <m/>
    <m/>
    <m/>
    <m/>
    <m/>
    <m/>
    <m/>
    <m/>
    <m/>
    <m/>
    <m/>
    <m/>
    <m/>
    <m/>
    <m/>
    <m/>
    <m/>
    <m/>
    <m/>
    <m/>
    <m/>
    <m/>
    <m/>
    <m/>
    <m/>
    <m/>
    <m/>
    <m/>
    <m/>
    <m/>
    <m/>
    <m/>
    <m/>
    <m/>
    <m/>
    <m/>
    <m/>
    <m/>
    <m/>
    <m/>
    <m/>
  </r>
  <r>
    <n v="1555"/>
    <s v="CATX"/>
    <s v="3 - QC Complete"/>
    <n v="44557"/>
    <n v="44617"/>
    <s v="[1387–1433 HARBOUR WAY S] Pole fire, cause of the failure is likely related to tracking. The ensuing fire was limited to PG&amp;E assets. This information is preliminary."/>
    <s v="\\fxshare-nas05\quotashare-fs01\ESA\5 - Ignition Tracking\2021_Ignition_QC_Folders\20210919_nan_nan_nan_nan_122071016"/>
    <s v=" "/>
    <m/>
    <m/>
    <m/>
    <m/>
    <m/>
    <s v="Not In Scope"/>
    <m/>
    <m/>
    <m/>
    <m/>
    <m/>
    <m/>
    <m/>
    <m/>
    <m/>
    <m/>
    <m/>
    <m/>
    <m/>
    <m/>
    <m/>
    <m/>
    <m/>
    <m/>
    <m/>
    <m/>
    <m/>
    <m/>
    <m/>
    <m/>
    <m/>
    <m/>
    <m/>
    <m/>
    <m/>
    <m/>
    <m/>
    <m/>
    <s v="N"/>
    <m/>
    <m/>
    <m/>
    <m/>
    <m/>
    <m/>
    <s v="N"/>
    <m/>
    <m/>
    <m/>
    <m/>
    <m/>
    <m/>
    <s v=" "/>
    <x v="97"/>
    <s v="12:13:00"/>
    <n v="44458"/>
    <s v="12:12:00"/>
    <s v="FAS"/>
    <s v="Y"/>
    <s v="N"/>
    <n v="8540414"/>
    <m/>
    <m/>
    <s v="T005398231"/>
    <n v="122071016"/>
    <m/>
    <m/>
    <m/>
    <s v=" "/>
    <x v="0"/>
    <x v="0"/>
    <s v="N"/>
    <s v="N"/>
    <s v="N"/>
    <s v="On September 19, 2021 at 1214 hours, a PG&amp;E Troubleman was dispatched to the Richmond R 1128 12kV Distribution Circuit in the vicinity of Harbour Way South and Hall Avenue in the vicinity of Richmond in response to arcing wires. Initial analysis indicates tracking caused the ignition. A primary dead end crossarm is suspected to be the origin point of the fire and did not result in an outage. The ensuing fire was contained to PG&amp;E assets and it is unknown who suppressed the fire. PG&amp;E Troubleman replaced the damaged pole and transformer on September 20, 2021."/>
    <s v="PG&amp;E"/>
    <s v="Other"/>
    <s v="Pole"/>
    <s v="D"/>
    <s v="D"/>
    <s v="Structure-PG&amp;E only"/>
    <m/>
    <m/>
    <m/>
    <m/>
    <m/>
    <s v="Contamination"/>
    <s v="Contamination"/>
    <s v="Tracking"/>
    <s v="Y"/>
    <s v="Overhead"/>
    <x v="0"/>
    <s v="Pole"/>
    <s v="Pole, Transformer"/>
    <n v="101437080"/>
    <s v=" "/>
    <x v="0"/>
    <n v="37.912042102599997"/>
    <n v="-122.35962296460001"/>
    <s v="Contra Costa"/>
    <s v="RICHMOND R 1118"/>
    <n v="12000"/>
    <s v="RICHMOND R 1118BR132"/>
    <x v="0"/>
    <s v="Unknown"/>
    <s v="Urban"/>
    <s v="Fire-resistive fuel bed"/>
    <s v="Cement/Asphalt"/>
    <s v="N"/>
    <m/>
    <m/>
    <m/>
    <m/>
    <s v="N"/>
    <s v="N"/>
    <m/>
    <m/>
    <s v="2021-09-24"/>
    <m/>
    <m/>
    <m/>
    <m/>
    <m/>
    <m/>
    <m/>
    <m/>
    <m/>
    <m/>
    <m/>
    <m/>
    <m/>
    <m/>
    <m/>
    <m/>
    <m/>
    <m/>
    <m/>
    <s v="  "/>
    <m/>
    <m/>
    <m/>
    <m/>
    <m/>
    <m/>
    <m/>
    <m/>
    <m/>
    <m/>
    <m/>
    <m/>
    <m/>
    <m/>
    <m/>
    <m/>
    <m/>
    <m/>
    <m/>
    <m/>
    <m/>
    <m/>
    <m/>
    <m/>
    <m/>
    <m/>
    <m/>
    <m/>
    <m/>
    <m/>
    <m/>
    <m/>
    <m/>
    <m/>
    <m/>
    <m/>
    <m/>
    <m/>
    <m/>
    <m/>
    <m/>
    <m/>
    <m/>
    <m/>
    <m/>
    <m/>
    <m/>
    <m/>
    <m/>
    <m/>
    <m/>
    <s v="  "/>
    <m/>
    <m/>
    <m/>
    <m/>
    <m/>
    <m/>
    <m/>
    <m/>
    <m/>
    <m/>
    <m/>
    <m/>
    <m/>
    <m/>
    <m/>
    <m/>
    <m/>
    <m/>
    <m/>
    <m/>
    <m/>
    <m/>
    <m/>
    <m/>
    <m/>
    <m/>
    <m/>
    <m/>
    <m/>
    <m/>
    <m/>
    <m/>
    <m/>
    <m/>
    <m/>
    <m/>
    <m/>
    <m/>
    <m/>
    <m/>
    <m/>
    <m/>
    <m/>
    <m/>
    <m/>
    <m/>
    <m/>
  </r>
  <r>
    <n v="1554"/>
    <s v="BRV6"/>
    <s v="3 - QC Complete"/>
    <n v="44532"/>
    <n v="44617"/>
    <s v="[NW CRNR HOFFMAN BVD/19TH ST/1PN] Single phase crossarm burnt, cause of the failure is likely related to tracking. The ensuing fire was limited to PG&amp;E assets. This information is preliminary."/>
    <s v="\\fxshare-nas05\quotashare-fs01\ESA\5 - Ignition Tracking\2021_Ignition_QC_Folders\20210919_1475519_nan_nan_T005398280"/>
    <s v=" "/>
    <s v="Y"/>
    <s v="BRV6"/>
    <s v="Added Pre-Existing EC Notification 120609801. Removed Outage Date and Outage time (no outage found). "/>
    <n v="44532"/>
    <m/>
    <s v="Not In Scope"/>
    <m/>
    <m/>
    <m/>
    <m/>
    <m/>
    <m/>
    <m/>
    <m/>
    <m/>
    <m/>
    <m/>
    <m/>
    <m/>
    <m/>
    <m/>
    <m/>
    <m/>
    <m/>
    <m/>
    <m/>
    <m/>
    <m/>
    <m/>
    <m/>
    <m/>
    <m/>
    <m/>
    <m/>
    <m/>
    <m/>
    <m/>
    <m/>
    <s v="N"/>
    <m/>
    <m/>
    <m/>
    <m/>
    <m/>
    <m/>
    <s v="N"/>
    <m/>
    <m/>
    <m/>
    <m/>
    <m/>
    <m/>
    <s v=" "/>
    <x v="97"/>
    <s v="12:48:00"/>
    <m/>
    <m/>
    <s v="FAS"/>
    <s v="Y"/>
    <s v="N"/>
    <n v="1475519"/>
    <m/>
    <m/>
    <s v="T005398280"/>
    <n v="122070787"/>
    <n v="120609801"/>
    <m/>
    <m/>
    <s v=" "/>
    <x v="0"/>
    <x v="0"/>
    <s v="N"/>
    <s v="N"/>
    <s v="N"/>
    <s v="On September 19, 2021 at 1250 hours, a PG&amp;E Troubleman was dispatched to the Richmond R 1128 12kV Distribution Circuit in the vicinity of S. 19th St and Hoffman Blvd, Richmond in response to arcing wires. Initial analysis indicates tracking caused the ignition. A primary dead end crossarm is suspected to be the origin point of the fire and did not result in an outage. The ensuing fire was contained to PG&amp;E assets and it is unknown who suppressed the fire. PG&amp;E Crew replaced the damaged crossarm on September 20, 2021."/>
    <s v="PG&amp;E"/>
    <s v="Other"/>
    <s v="Crossarm"/>
    <s v="D"/>
    <s v="D"/>
    <s v="Structure-PG&amp;E only"/>
    <m/>
    <m/>
    <m/>
    <m/>
    <m/>
    <s v="Contamination"/>
    <s v="Contamination"/>
    <s v="Tracking"/>
    <s v="Y"/>
    <s v="Overhead"/>
    <x v="0"/>
    <s v="Crossarm"/>
    <s v="Crossarm"/>
    <n v="101438451"/>
    <s v=" "/>
    <x v="0"/>
    <n v="37.922736442500003"/>
    <n v="-122.3516996086"/>
    <s v="Contra Costa"/>
    <s v="RICHMOND R 1128"/>
    <n v="12000"/>
    <s v="RICHMOND R 1128BR324"/>
    <x v="0"/>
    <s v="Unknown"/>
    <s v="Urban"/>
    <s v="Fire-resistive fuel bed"/>
    <s v="grass and cement"/>
    <s v="N"/>
    <m/>
    <m/>
    <m/>
    <m/>
    <s v="N"/>
    <s v="N"/>
    <m/>
    <m/>
    <s v="2021-09-24"/>
    <m/>
    <m/>
    <m/>
    <m/>
    <m/>
    <m/>
    <m/>
    <m/>
    <m/>
    <m/>
    <m/>
    <m/>
    <m/>
    <m/>
    <m/>
    <m/>
    <m/>
    <m/>
    <m/>
    <s v="  "/>
    <m/>
    <m/>
    <s v="12:48"/>
    <n v="44458"/>
    <s v="1475519"/>
    <s v="T005398280"/>
    <m/>
    <m/>
    <m/>
    <m/>
    <m/>
    <s v="E2TDBCG"/>
    <m/>
    <n v="13471128"/>
    <s v="2021/09/19 13:22:17"/>
    <n v="9320"/>
    <m/>
    <s v="AXS-AREA XSTR- PWR-I ACROSS THE ST FROM THIS HOME"/>
    <s v="N"/>
    <m/>
    <m/>
    <m/>
    <m/>
    <m/>
    <m/>
    <m/>
    <m/>
    <m/>
    <m/>
    <s v="Y"/>
    <m/>
    <m/>
    <m/>
    <m/>
    <m/>
    <m/>
    <m/>
    <m/>
    <m/>
    <m/>
    <m/>
    <m/>
    <m/>
    <m/>
    <m/>
    <m/>
    <m/>
    <m/>
    <m/>
    <m/>
    <m/>
    <s v="  "/>
    <m/>
    <m/>
    <m/>
    <m/>
    <m/>
    <m/>
    <m/>
    <m/>
    <m/>
    <m/>
    <m/>
    <m/>
    <m/>
    <m/>
    <m/>
    <m/>
    <m/>
    <m/>
    <m/>
    <m/>
    <m/>
    <m/>
    <m/>
    <m/>
    <m/>
    <m/>
    <m/>
    <m/>
    <m/>
    <m/>
    <m/>
    <m/>
    <m/>
    <m/>
    <m/>
    <m/>
    <m/>
    <m/>
    <m/>
    <m/>
    <m/>
    <m/>
    <m/>
    <m/>
    <m/>
    <m/>
    <m/>
  </r>
  <r>
    <n v="1553"/>
    <s v="DLY6"/>
    <s v="3 - QC Complete"/>
    <n v="44574"/>
    <n v="44617"/>
    <s v="[1414 HARBOUR WAY S] Pole top burnt (ILIS 21-0119491), cause of the failure is likely related to tracking. The ensuing fire was limited to PG&amp;E assets. This information is preliminary."/>
    <s v="\\fxshare-nas05\quotashare-fs01\ESA\5 - Ignition Tracking\2021_Ignition_QC_Folders\20210919_nan_nan_nan_T005398231"/>
    <s v=" "/>
    <s v="N"/>
    <m/>
    <m/>
    <m/>
    <m/>
    <s v="Not In Scope"/>
    <m/>
    <m/>
    <m/>
    <m/>
    <m/>
    <m/>
    <m/>
    <m/>
    <m/>
    <m/>
    <m/>
    <m/>
    <m/>
    <m/>
    <m/>
    <m/>
    <m/>
    <m/>
    <m/>
    <m/>
    <m/>
    <m/>
    <m/>
    <m/>
    <m/>
    <m/>
    <m/>
    <m/>
    <m/>
    <m/>
    <m/>
    <m/>
    <s v="N"/>
    <m/>
    <m/>
    <m/>
    <m/>
    <m/>
    <m/>
    <s v="N"/>
    <m/>
    <m/>
    <m/>
    <m/>
    <m/>
    <m/>
    <s v=" "/>
    <x v="97"/>
    <s v="12:13:00"/>
    <m/>
    <m/>
    <s v="FAS"/>
    <s v="Y"/>
    <s v="N"/>
    <n v="8540414"/>
    <m/>
    <m/>
    <s v="T005398231"/>
    <n v="122070840"/>
    <m/>
    <m/>
    <m/>
    <s v=" "/>
    <x v="0"/>
    <x v="0"/>
    <s v="N"/>
    <s v="N"/>
    <s v="N"/>
    <s v=" On September 19, 2021 at 12:14 hours, a PG&amp;E Troubleman was dispatched to the Richmond R 1118, a 12kV Distribution Circuit on Harbour Way South near Hall Avenue in Richmond in response to a partial power tag. Initial analysis indicates tracking caused the ignition. Upon further investigation into the partial power, the Troubleman located a pole top that had burned as a result of tracking. The ensuing fire was contained to the pole and it is unknown who suppressed the ignition.  A PG&amp;E Hired Contract Crew replaced the damaged pole on September 20, 2021."/>
    <s v="PG&amp;E"/>
    <s v="Other"/>
    <s v="Pole"/>
    <s v="D"/>
    <s v="D"/>
    <s v="Structure-PG&amp;E only"/>
    <s v="NONE "/>
    <m/>
    <m/>
    <m/>
    <m/>
    <s v="Contamination"/>
    <s v="Contamination"/>
    <s v="Tracking"/>
    <s v="Y"/>
    <s v="Overhead"/>
    <x v="0"/>
    <s v="Pole"/>
    <s v="Pole "/>
    <n v="101437079"/>
    <s v=" "/>
    <x v="0"/>
    <n v="37.911677032999997"/>
    <n v="-122.3595762445"/>
    <s v="Contra Costa"/>
    <s v="RICHMOND R 1118"/>
    <n v="12000"/>
    <s v="RICHMOND R 1118BR132"/>
    <x v="0"/>
    <s v="Unknown"/>
    <s v="Urban"/>
    <s v="Grass Fuel Model"/>
    <s v="low grass/weeds"/>
    <s v="N"/>
    <m/>
    <m/>
    <m/>
    <m/>
    <s v="N"/>
    <s v="N"/>
    <m/>
    <m/>
    <s v="2021-09-24"/>
    <m/>
    <m/>
    <m/>
    <m/>
    <m/>
    <m/>
    <m/>
    <m/>
    <m/>
    <m/>
    <m/>
    <m/>
    <m/>
    <m/>
    <m/>
    <m/>
    <m/>
    <m/>
    <m/>
    <s v="  "/>
    <m/>
    <s v="RICHMOND"/>
    <s v="12:13"/>
    <n v="44458"/>
    <m/>
    <s v="T005398231"/>
    <s v="UNKNOWN"/>
    <s v="1414 HARBOUR WAY S"/>
    <m/>
    <m/>
    <m/>
    <s v="G1TRWSO"/>
    <m/>
    <m/>
    <s v="2021/09/19 12:45:11"/>
    <n v="980"/>
    <n v="1"/>
    <s v="AXS-. TMAN SILVA"/>
    <m/>
    <m/>
    <m/>
    <m/>
    <m/>
    <m/>
    <m/>
    <m/>
    <m/>
    <m/>
    <m/>
    <s v="Y"/>
    <m/>
    <m/>
    <m/>
    <m/>
    <m/>
    <m/>
    <m/>
    <s v="Snd"/>
    <m/>
    <m/>
    <m/>
    <m/>
    <s v="Overhead"/>
    <m/>
    <m/>
    <m/>
    <m/>
    <m/>
    <m/>
    <m/>
    <m/>
    <s v="  "/>
    <m/>
    <m/>
    <m/>
    <m/>
    <m/>
    <m/>
    <m/>
    <m/>
    <m/>
    <m/>
    <m/>
    <m/>
    <m/>
    <m/>
    <m/>
    <m/>
    <m/>
    <m/>
    <m/>
    <m/>
    <m/>
    <m/>
    <m/>
    <m/>
    <m/>
    <m/>
    <m/>
    <m/>
    <m/>
    <m/>
    <m/>
    <m/>
    <m/>
    <m/>
    <m/>
    <m/>
    <m/>
    <m/>
    <m/>
    <m/>
    <m/>
    <m/>
    <m/>
    <m/>
    <m/>
    <m/>
    <m/>
  </r>
  <r>
    <n v="1552"/>
    <s v="BRV6"/>
    <s v="3 - QC Complete"/>
    <n v="44531"/>
    <n v="44617"/>
    <s v="[756 39TH ST] Primary crossarm burnt, cause of the failure is likely related to tracking. The ensuing fire was limited to PG&amp;E assets. This information is preliminary."/>
    <s v="\\fxshare-nas05\quotashare-fs01\ESA\5 - Ignition Tracking\2021_Ignition_QC_Folders\20210919_1475182_21-0119583_nan_T005398223"/>
    <s v=" "/>
    <s v="Y"/>
    <s v="BRV6"/>
    <s v="Changed the Outage Time from 12:07 to 10:30 to match ILIS FNL. Added Asset number of 101432769. Changed Circuit Protection Zone from Mira Vista 0401CB to Mira Vista 0401BR604."/>
    <n v="44531"/>
    <m/>
    <s v="Not In Scope"/>
    <m/>
    <m/>
    <m/>
    <m/>
    <m/>
    <m/>
    <m/>
    <m/>
    <m/>
    <m/>
    <m/>
    <m/>
    <m/>
    <m/>
    <m/>
    <m/>
    <m/>
    <m/>
    <m/>
    <m/>
    <m/>
    <m/>
    <m/>
    <m/>
    <m/>
    <m/>
    <m/>
    <m/>
    <m/>
    <m/>
    <m/>
    <m/>
    <s v="N"/>
    <m/>
    <m/>
    <m/>
    <m/>
    <m/>
    <m/>
    <s v="N"/>
    <m/>
    <m/>
    <m/>
    <m/>
    <m/>
    <m/>
    <s v=" "/>
    <x v="97"/>
    <s v="12:07:00"/>
    <n v="44458"/>
    <s v="10:30:00"/>
    <s v="FAS"/>
    <s v="Y"/>
    <s v="N"/>
    <n v="1475182"/>
    <s v="21-0119583"/>
    <m/>
    <s v="T005398223"/>
    <n v="122070884"/>
    <s v="122051526, 122057468, 122071082"/>
    <m/>
    <m/>
    <s v=" "/>
    <x v="0"/>
    <x v="0"/>
    <s v="N"/>
    <s v="N"/>
    <s v="N"/>
    <s v="On September 19, 2021 at 1210 hours, a PG&amp;E Troubleman was dispatched to the Mira Vista 0401 4kV Distribution Circuit in the vicinity of 39th St and Wilson Ave, Richmond in response to a pole fire. Initial analysis indicates tracking caused the ignition. A primary dead end crossarm is suspected to be the origin point of the fire and resulted in 38 customers experienced an outage. The ensuing fire was contained to PG&amp;E assets and it is unknown who suppressed the fire. PG&amp;E Crew replaced the damaged crossarm on September 19, 2021."/>
    <s v="PG&amp;E"/>
    <s v="Other"/>
    <s v="Crossarm"/>
    <s v="D"/>
    <s v="D"/>
    <s v="Structure-PG&amp;E only"/>
    <m/>
    <m/>
    <m/>
    <m/>
    <m/>
    <s v="Contamination"/>
    <s v="Contamination"/>
    <s v="Tracking"/>
    <s v="Y"/>
    <s v="Overhead"/>
    <x v="0"/>
    <s v="Crossarm"/>
    <s v="Crossarm"/>
    <n v="101432769"/>
    <s v=" "/>
    <x v="0"/>
    <n v="37.943082041300002"/>
    <n v="-122.3301264041"/>
    <s v="Contra Costa"/>
    <s v="MIRA VISTA 0401"/>
    <n v="4000"/>
    <s v="MIRA VISTA 0401BR604"/>
    <x v="0"/>
    <s v="Unknown"/>
    <s v="Urban"/>
    <s v="Fire-resistive fuel bed"/>
    <s v="Sidewalk / Pavement"/>
    <s v="N"/>
    <m/>
    <m/>
    <m/>
    <m/>
    <s v="N"/>
    <s v="N"/>
    <m/>
    <m/>
    <s v="2021-09-24"/>
    <m/>
    <m/>
    <m/>
    <m/>
    <m/>
    <m/>
    <m/>
    <m/>
    <m/>
    <m/>
    <m/>
    <m/>
    <m/>
    <m/>
    <m/>
    <m/>
    <m/>
    <m/>
    <m/>
    <s v="  "/>
    <m/>
    <s v="RICHMOND"/>
    <s v="12:07"/>
    <n v="44458"/>
    <s v="1475182"/>
    <s v="T005398223"/>
    <n v="772"/>
    <s v="39TH ST"/>
    <s v="garvin ave"/>
    <n v="37.944389999999999"/>
    <n v="-122.33029999999999"/>
    <s v="J2TNXP9"/>
    <m/>
    <n v="12330401"/>
    <s v="2021/09/19 14:09:54"/>
    <n v="9111"/>
    <m/>
    <s v="AXS-GARVIN XSTR-AXS OK PWR-Y POLE DOWN THE STREET"/>
    <s v="N"/>
    <m/>
    <m/>
    <m/>
    <m/>
    <m/>
    <m/>
    <m/>
    <m/>
    <m/>
    <m/>
    <s v="Y"/>
    <m/>
    <m/>
    <m/>
    <m/>
    <m/>
    <m/>
    <m/>
    <s v="replace primary de xarm. end of arm burnt. tx jumper sitting on glass, no pin"/>
    <m/>
    <m/>
    <m/>
    <m/>
    <s v="Overhead"/>
    <m/>
    <m/>
    <m/>
    <m/>
    <m/>
    <s v="OVERHEAD"/>
    <s v="CROSSARM, WOOD"/>
    <m/>
    <s v="  "/>
    <s v="Unplanned"/>
    <s v="East Bay"/>
    <s v="Bay"/>
    <s v="012330401, MIRA VISTA-0401"/>
    <s v="21-0119583"/>
    <s v="Unplanned"/>
    <s v="Clear;32-90 F"/>
    <s v="38"/>
    <s v="25840"/>
    <s v="NO"/>
    <s v="Line to Ground"/>
    <s v="Sustained"/>
    <s v="No"/>
    <s v="MTR#1006539227"/>
    <s v="OH"/>
    <s v="Transformer"/>
    <s v="1475182"/>
    <s v="Crossarm, Wood, Burned/flashed"/>
    <m/>
    <s v="09/19/21 14:05"/>
    <m/>
    <s v="855 WILSON AVERICHMOND94805"/>
    <s v="855 WILSON AVERICHMOND94805"/>
    <m/>
    <m/>
    <m/>
    <m/>
    <m/>
    <m/>
    <m/>
    <m/>
    <m/>
    <m/>
    <m/>
    <m/>
    <m/>
    <m/>
    <m/>
    <m/>
    <m/>
    <m/>
    <m/>
    <m/>
    <m/>
    <m/>
    <m/>
    <m/>
  </r>
  <r>
    <n v="1551"/>
    <s v="BRV6"/>
    <s v="3 - QC Complete"/>
    <n v="44531"/>
    <n v="44617"/>
    <s v="[4135 FARISS LN, EL SOBRANTE] Primary crossarm burnt, cause of the failure is likely related to tracking. The ensuing fire was limited to PG&amp;E assets. This information is preliminary."/>
    <s v="\\fxshare-nas05\quotashare-fs01\ESA\5 - Ignition Tracking\2021_Ignition_QC_Folders\20210919_1475488_21-0119536_nan_T005398069"/>
    <s v=" "/>
    <s v="Y"/>
    <s v="BRV6"/>
    <s v="Changed Outage Time from 0850 to 0902 to match ILIS FNL."/>
    <n v="44531"/>
    <m/>
    <s v="Not In Scope"/>
    <m/>
    <m/>
    <m/>
    <m/>
    <m/>
    <m/>
    <m/>
    <m/>
    <m/>
    <m/>
    <m/>
    <m/>
    <m/>
    <m/>
    <m/>
    <m/>
    <m/>
    <m/>
    <m/>
    <m/>
    <m/>
    <m/>
    <m/>
    <m/>
    <m/>
    <m/>
    <m/>
    <m/>
    <m/>
    <m/>
    <m/>
    <m/>
    <s v="N"/>
    <m/>
    <m/>
    <m/>
    <m/>
    <m/>
    <m/>
    <s v="N"/>
    <m/>
    <m/>
    <m/>
    <m/>
    <m/>
    <m/>
    <s v=" "/>
    <x v="97"/>
    <s v="08:50:00"/>
    <n v="44458"/>
    <s v="09:02:00"/>
    <s v="FAS"/>
    <s v="Y"/>
    <s v="N"/>
    <n v="1475488"/>
    <s v="21-0119536"/>
    <m/>
    <s v="T005398069"/>
    <n v="122070689"/>
    <m/>
    <m/>
    <m/>
    <s v=" "/>
    <x v="0"/>
    <x v="0"/>
    <s v="N"/>
    <s v="N"/>
    <s v="N"/>
    <s v="On September 19, 2021 at 0850 hours, a PG&amp;E Troubleman was dispatched to the Valley View 1103 12kV Distribution Circuit in the vicinity of Fariss Ln and Foster Ln, El Sobrante in response to a pole fire. Initial analysis indicates tracking caused the ignition. A primary crossarm is suspected to be the origin point of the fire and resulted in 125 customers experienced an outage. The ensuing fire was contained to PG&amp;E assets and it is unknown who suppressed the fire. PG&amp;E Crew replaced the damaged crossarm on September 19, 2021."/>
    <s v="PG&amp;E"/>
    <s v="Other"/>
    <s v="Crossarm"/>
    <s v="D"/>
    <s v="D"/>
    <s v="Structure-PG&amp;E only"/>
    <m/>
    <m/>
    <m/>
    <m/>
    <m/>
    <s v="Contamination"/>
    <s v="Contamination"/>
    <s v="Tracking"/>
    <s v="Y"/>
    <s v="Overhead"/>
    <x v="0"/>
    <s v="Crossarm"/>
    <s v="Crossarm"/>
    <n v="101432001"/>
    <s v=" "/>
    <x v="0"/>
    <n v="37.970221528700002"/>
    <n v="-122.3104148848"/>
    <s v="Contra Costa"/>
    <s v="VALLEY VIEW 1103"/>
    <n v="12000"/>
    <s v="VALLEY VIEW 1103P160"/>
    <x v="0"/>
    <s v="Unknown"/>
    <s v="Urban"/>
    <s v="Fire-resistive fuel bed"/>
    <s v="Sidewalk / Pavement"/>
    <s v="N"/>
    <m/>
    <m/>
    <m/>
    <m/>
    <s v="N"/>
    <s v="N"/>
    <m/>
    <m/>
    <s v="2021-09-24"/>
    <m/>
    <m/>
    <m/>
    <m/>
    <m/>
    <m/>
    <m/>
    <m/>
    <m/>
    <m/>
    <m/>
    <m/>
    <m/>
    <m/>
    <m/>
    <m/>
    <m/>
    <m/>
    <m/>
    <s v="  "/>
    <m/>
    <s v="RICHMOND"/>
    <s v="08:50"/>
    <n v="44458"/>
    <s v="1475488"/>
    <s v="T005398069"/>
    <s v="DEVR8607"/>
    <s v="GARDEN RD 140' W/O APP"/>
    <m/>
    <n v="37.967820000000003"/>
    <n v="-122.30963"/>
    <s v="N3TTLO5"/>
    <m/>
    <n v="14341103"/>
    <s v="2021/09/19 09:16:28"/>
    <n v="9002"/>
    <m/>
    <s v="A:GATE;X:ATHEN WAY;R:SAYS POWER HAS BEEN OUT SINCE 130AM."/>
    <s v="N"/>
    <m/>
    <m/>
    <m/>
    <m/>
    <m/>
    <m/>
    <m/>
    <m/>
    <m/>
    <m/>
    <s v="Y"/>
    <m/>
    <m/>
    <m/>
    <m/>
    <m/>
    <m/>
    <m/>
    <s v="SINGLE PHASE 12KV _x000a_8FT ARM NEEDED_x000a_MOL ON R8607"/>
    <m/>
    <m/>
    <m/>
    <m/>
    <s v="Overhead"/>
    <m/>
    <m/>
    <m/>
    <m/>
    <m/>
    <s v="FIRE, POLE"/>
    <s v="CROSSARM, WOOD"/>
    <m/>
    <s v="  "/>
    <s v="Unplanned"/>
    <s v="East Bay"/>
    <s v="Bay"/>
    <s v="014341103, VALLEY VIEW-1103"/>
    <s v="21-0119536"/>
    <s v="Unplanned"/>
    <s v="Clear;32-90 F"/>
    <s v="125"/>
    <s v="50875"/>
    <s v="NO"/>
    <s v="Line to Ground"/>
    <s v="Sustained"/>
    <s v="No"/>
    <s v="R8607"/>
    <s v="OH"/>
    <s v="Fuse"/>
    <s v="1475488"/>
    <s v="Pole-Wood, Burned/flashed"/>
    <m/>
    <m/>
    <m/>
    <s v="GARDEN RD 140' W/O APPIAN"/>
    <s v="4135 FARISS LANE"/>
    <m/>
    <m/>
    <m/>
    <m/>
    <m/>
    <m/>
    <m/>
    <m/>
    <m/>
    <m/>
    <m/>
    <m/>
    <m/>
    <m/>
    <m/>
    <m/>
    <m/>
    <m/>
    <m/>
    <m/>
    <m/>
    <m/>
    <m/>
    <m/>
  </r>
  <r>
    <n v="1550"/>
    <s v="DLY6"/>
    <s v="3 - QC Complete"/>
    <n v="44574"/>
    <n v="44617"/>
    <s v="[1414 HARBOUR WAY RICHMOND] Pole fire, cause of the failure is likely related to tracking. The ensuing fire was limited to PG&amp;E assets. This information is preliminary."/>
    <s v="\\fxshare-nas05\quotashare-fs01\ESA\5 - Ignition Tracking\2021_Ignition_QC_Folders\20210919_1475280_21-0119491_nan_T005398038"/>
    <s v=" "/>
    <s v="Y"/>
    <s v="DLY6"/>
    <s v="UPDATED FO ID, CREATE TIME OUTAGE TIME "/>
    <n v="44574"/>
    <m/>
    <s v="Not In Scope"/>
    <m/>
    <m/>
    <m/>
    <m/>
    <m/>
    <m/>
    <m/>
    <m/>
    <m/>
    <m/>
    <m/>
    <m/>
    <m/>
    <m/>
    <m/>
    <m/>
    <m/>
    <m/>
    <m/>
    <m/>
    <m/>
    <m/>
    <m/>
    <m/>
    <m/>
    <m/>
    <m/>
    <m/>
    <m/>
    <m/>
    <m/>
    <m/>
    <s v="N"/>
    <m/>
    <m/>
    <m/>
    <m/>
    <m/>
    <m/>
    <s v="N"/>
    <m/>
    <m/>
    <m/>
    <m/>
    <m/>
    <m/>
    <s v=" "/>
    <x v="97"/>
    <s v="08:18:00"/>
    <n v="44458"/>
    <s v="03:02:00"/>
    <s v="FAS"/>
    <s v="Y"/>
    <s v="N"/>
    <n v="1475280"/>
    <s v="21-0119491"/>
    <m/>
    <s v="T005398038, T005398018. T005398073"/>
    <n v="122070823"/>
    <m/>
    <m/>
    <m/>
    <s v=" "/>
    <x v="0"/>
    <x v="0"/>
    <s v="N"/>
    <s v="N"/>
    <s v="N"/>
    <s v=" On September 19, 2021 at 08:18 hours, a PG&amp;E Troubleman was dispatched to the Richmond R 1118, a 12kV Distribution Circuit on Harbour Way South near Hall Avenue in Richmond in response to a broken pole. Upon further investigation into the broken pole tag, the Troubleman located a pole that had burned.  Initial analysis indicates tracking caused the ignition.  The ensuing fire was contained to the pole and it is unknown who suppressed the ignition.  This event lead to an area outage effecting 519 customers.   PG&amp;E Hired Contract Crew replaced the damaged pole, transformer, and crossarm on September 20, 2021."/>
    <s v="PG&amp;E"/>
    <s v="Other"/>
    <s v="Pole"/>
    <s v="D"/>
    <s v="D"/>
    <s v="Structure-PG&amp;E only"/>
    <s v="3 BROKEN POLES"/>
    <m/>
    <m/>
    <m/>
    <m/>
    <s v="Contamination"/>
    <s v="Contamination"/>
    <s v="Tracking"/>
    <s v="Y"/>
    <s v="Overhead"/>
    <x v="0"/>
    <s v="Pole"/>
    <s v="Pole, Transformer, Crossarm "/>
    <n v="101437078"/>
    <s v=" "/>
    <x v="0"/>
    <n v="37.911324211"/>
    <n v="-122.35953109099999"/>
    <s v="Contra Costa"/>
    <s v="RICHMOND R 1118"/>
    <n v="12000"/>
    <s v="RICHMOND R 1118BR132"/>
    <x v="0"/>
    <s v="Unknown"/>
    <s v="Urban"/>
    <s v="Grass Fuel Model"/>
    <s v="low grass/weeds"/>
    <s v="N"/>
    <m/>
    <m/>
    <m/>
    <m/>
    <s v="N"/>
    <s v="N"/>
    <m/>
    <m/>
    <s v="2021-09-24"/>
    <m/>
    <m/>
    <m/>
    <m/>
    <m/>
    <m/>
    <m/>
    <m/>
    <m/>
    <m/>
    <m/>
    <m/>
    <m/>
    <m/>
    <m/>
    <m/>
    <m/>
    <m/>
    <m/>
    <s v="  "/>
    <m/>
    <s v="RICHMOND"/>
    <s v="08:30"/>
    <n v="44458"/>
    <s v="1475280"/>
    <s v="T005398038"/>
    <n v="1414"/>
    <s v="HARBOUR WAY S"/>
    <m/>
    <n v="37.92024"/>
    <n v="-122.36017"/>
    <s v="G1TRWSO"/>
    <m/>
    <n v="13471118"/>
    <s v="2021/09/19 12:26:36"/>
    <n v="9002"/>
    <m/>
    <s v="SMART MTR AUTO-GENERATED TAGAXS OK; CIA BROKEN POLE; AND WIRES ARE HOLD UP POLE; NO EMERGENCY ON SITE; BURNING ODOR"/>
    <s v="N"/>
    <m/>
    <m/>
    <m/>
    <m/>
    <m/>
    <m/>
    <m/>
    <m/>
    <m/>
    <m/>
    <s v="Y"/>
    <m/>
    <m/>
    <m/>
    <m/>
    <m/>
    <m/>
    <m/>
    <s v="5 min from yard have ECF do a moore detailed mat. list."/>
    <m/>
    <m/>
    <m/>
    <m/>
    <s v="Overhead"/>
    <m/>
    <m/>
    <m/>
    <m/>
    <m/>
    <s v="OVERHEAD"/>
    <s v="POLE-WOOD"/>
    <m/>
    <s v="  "/>
    <s v="Unplanned"/>
    <s v="East Bay"/>
    <s v="Bay"/>
    <s v="013471128, RICHMOND R-1128"/>
    <s v="21-0119491"/>
    <s v="Unplanned"/>
    <s v="Clear;32-90 F"/>
    <s v="519"/>
    <s v="306242"/>
    <s v="NO"/>
    <s v="Line to Line"/>
    <s v="Sustained"/>
    <s v="No"/>
    <s v="BR132"/>
    <s v="OH"/>
    <s v="Line Recloser"/>
    <s v="1475280"/>
    <s v="Pole-Wood, Burned/flashed"/>
    <s v="ABC PHASE"/>
    <s v="09/19/21 20:59"/>
    <m/>
    <s v="HARBOUR WAY, 3/P/S/O WRIGHT AVE   RICHMOND"/>
    <s v="HARBOUR WAY SOUTH &amp; S/OF HALL AVE"/>
    <m/>
    <m/>
    <m/>
    <m/>
    <m/>
    <m/>
    <m/>
    <m/>
    <m/>
    <m/>
    <m/>
    <m/>
    <m/>
    <m/>
    <m/>
    <m/>
    <m/>
    <m/>
    <m/>
    <m/>
    <m/>
    <m/>
    <m/>
    <m/>
  </r>
  <r>
    <n v="1547"/>
    <s v="DLY6"/>
    <s v="3 - QC Complete"/>
    <n v="44574"/>
    <n v="44617"/>
    <s v="Pole fire reported in troubleman field remarks. Cause of the igniton is likely related to tracking. The ensuing fire was limited to PG&amp;E assets. This information is preliminary. "/>
    <s v="\\fxshare-nas05\quotashare-fs01\ESA\5 - Ignition Tracking\2021_Ignition_QC_Folders\20210919_nan_nan_nan_T005398571"/>
    <s v=" "/>
    <s v="N"/>
    <m/>
    <m/>
    <m/>
    <m/>
    <s v="Not In Scope"/>
    <m/>
    <m/>
    <m/>
    <m/>
    <m/>
    <m/>
    <m/>
    <m/>
    <m/>
    <m/>
    <m/>
    <m/>
    <m/>
    <m/>
    <m/>
    <m/>
    <m/>
    <m/>
    <m/>
    <m/>
    <m/>
    <m/>
    <m/>
    <m/>
    <m/>
    <m/>
    <m/>
    <m/>
    <m/>
    <m/>
    <m/>
    <m/>
    <s v="N"/>
    <m/>
    <m/>
    <m/>
    <m/>
    <m/>
    <m/>
    <s v="N"/>
    <m/>
    <m/>
    <m/>
    <m/>
    <m/>
    <m/>
    <s v=" "/>
    <x v="97"/>
    <s v="22:23:00"/>
    <m/>
    <m/>
    <s v="FAS"/>
    <s v="Y"/>
    <s v="N"/>
    <s v="TR8543134"/>
    <m/>
    <m/>
    <s v="T005398571"/>
    <n v="122071016"/>
    <m/>
    <m/>
    <m/>
    <s v=" "/>
    <x v="0"/>
    <x v="0"/>
    <s v="N"/>
    <s v="N"/>
    <s v="N"/>
    <s v=" On September 19, 2021 at 22:23 hours, a PG&amp;E Troubleman was dispatched to the Richmond R 1118, a 12kV Distribution Circuit on Harbour Way South near Hall Avenue in Richmond in response to reports of a wire down. Upon further investigation into the wire down reports, the Troubleman located a pole that had burned.  Initial analysis indicates tracking caused the ignition.  The ensuing fire was contained to the pole and it is unknown who suppressed the ignition.  PG&amp;E Hired Contract Crew replaced the damaged pole, and transformer on September 20, 2021."/>
    <s v="PG&amp;E"/>
    <s v="Other"/>
    <s v="Pole"/>
    <s v="D"/>
    <s v="D"/>
    <s v="Structure-PG&amp;E only"/>
    <s v="BURNT POLE "/>
    <m/>
    <m/>
    <m/>
    <m/>
    <s v="Contamination"/>
    <s v="Contamination"/>
    <s v="Tracking"/>
    <s v="Y"/>
    <s v="Overhead"/>
    <x v="0"/>
    <s v="Pole"/>
    <s v="Pole "/>
    <n v="101437080"/>
    <s v=" "/>
    <x v="0"/>
    <n v="37.912042102599997"/>
    <n v="-122.35962296460001"/>
    <s v="Contra Costa"/>
    <s v="RICHMOND R 1118"/>
    <n v="12000"/>
    <s v="RICHMOND R 1118BR132"/>
    <x v="0"/>
    <s v="Unknown"/>
    <s v="Urban"/>
    <s v="Grass Fuel Model"/>
    <s v="Low Grass/weeds"/>
    <s v="N"/>
    <m/>
    <m/>
    <m/>
    <m/>
    <s v="N"/>
    <s v="N"/>
    <m/>
    <m/>
    <s v="2021-09-21"/>
    <m/>
    <m/>
    <m/>
    <m/>
    <m/>
    <m/>
    <m/>
    <m/>
    <m/>
    <m/>
    <m/>
    <m/>
    <m/>
    <m/>
    <m/>
    <m/>
    <m/>
    <m/>
    <m/>
    <s v="  "/>
    <m/>
    <m/>
    <s v="22:23"/>
    <n v="44458"/>
    <m/>
    <s v="T005398571"/>
    <m/>
    <m/>
    <m/>
    <m/>
    <m/>
    <s v="E2TALMK"/>
    <m/>
    <m/>
    <s v="2021/09/19 23:28:01"/>
    <n v="9320"/>
    <m/>
    <s v="AXS-AXS OK WIRE DOWN ON MAIN RD"/>
    <s v="N"/>
    <m/>
    <m/>
    <m/>
    <m/>
    <m/>
    <m/>
    <m/>
    <m/>
    <m/>
    <m/>
    <s v="Y"/>
    <m/>
    <m/>
    <m/>
    <m/>
    <m/>
    <m/>
    <m/>
    <m/>
    <m/>
    <m/>
    <m/>
    <m/>
    <m/>
    <m/>
    <m/>
    <m/>
    <m/>
    <m/>
    <m/>
    <m/>
    <m/>
    <s v="  "/>
    <m/>
    <m/>
    <m/>
    <m/>
    <m/>
    <m/>
    <m/>
    <m/>
    <m/>
    <m/>
    <m/>
    <m/>
    <m/>
    <m/>
    <m/>
    <m/>
    <m/>
    <m/>
    <m/>
    <m/>
    <m/>
    <m/>
    <m/>
    <m/>
    <m/>
    <m/>
    <m/>
    <m/>
    <m/>
    <m/>
    <m/>
    <m/>
    <m/>
    <m/>
    <m/>
    <m/>
    <m/>
    <m/>
    <m/>
    <m/>
    <m/>
    <m/>
    <m/>
    <m/>
    <m/>
    <m/>
    <m/>
  </r>
  <r>
    <n v="1546"/>
    <s v="TLAL"/>
    <s v="3 - QC Complete"/>
    <n v="44466"/>
    <n v="44617"/>
    <s v="[Midway and Richvale East Road, Richvale, CA 95974] Cap bank was found with blown fuses and tracking that ignited a fire down the pole and caught a small patch of grass at the of the pole on fire. The ensuing fire was 1 meter - 3 meters in size. This information is preliminary. OIS: TR8543137; FOID: T005398568 (GJGE); EC: 122071102, 122071074; Pin # 309036; Circuit ID: 103251101, SAP Eqp ID: 103820405, 44178343; Division: North Valley; District: Oroville; County: Butte"/>
    <s v="\\fxshare-nas05\quotashare-fs01\ESA\5 - Ignition Tracking\2021_Ignition_QC_Folders\20210919_nan_nan_nan_T005398568"/>
    <s v=" "/>
    <m/>
    <s v="TLAL"/>
    <s v="Fire Suppressing Agency, Suspected Initiating Event, Failure Driver, and Failure Sub-Driver Updated; Added Additional EC Tag"/>
    <n v="44466"/>
    <m/>
    <s v="Not In Scope"/>
    <m/>
    <m/>
    <m/>
    <m/>
    <m/>
    <m/>
    <m/>
    <m/>
    <m/>
    <m/>
    <m/>
    <m/>
    <m/>
    <m/>
    <m/>
    <m/>
    <m/>
    <m/>
    <m/>
    <m/>
    <m/>
    <m/>
    <m/>
    <m/>
    <m/>
    <m/>
    <m/>
    <m/>
    <m/>
    <m/>
    <m/>
    <m/>
    <m/>
    <m/>
    <m/>
    <m/>
    <m/>
    <m/>
    <m/>
    <s v="Y"/>
    <n v="44466"/>
    <n v="44466"/>
    <s v="GJGE"/>
    <s v="Greg Garretson (530) 524-0790"/>
    <s v="09/27/21 at 1852 Hours: Greg confirmed he has pictures and he will send them to via text; 09/27/21 at 1835 Hours: Pictures rqtd via voicemail"/>
    <m/>
    <s v=" "/>
    <x v="97"/>
    <s v="21:44:00"/>
    <m/>
    <m/>
    <s v="FAS"/>
    <s v="Y"/>
    <s v="N"/>
    <s v="TR8543137"/>
    <m/>
    <m/>
    <s v="T005398568"/>
    <s v="122071102, 122071074"/>
    <m/>
    <m/>
    <s v="PG&amp;E_1546_Ignition_20210919_3.jpg"/>
    <s v=" "/>
    <x v="1"/>
    <x v="0"/>
    <s v="Y"/>
    <s v="Y"/>
    <s v="N"/>
    <s v="On September 19, 2021 at 2215 hours, a PG&amp;E Troubleman patrolled the Tres Vias 1101 12kV Distribution Circuit number 103251101, in the Local Responsibility Area (LRA) near Midway and Richvale East Road, Richvale, CA 95974. He observed the one of three blown capacitor bank fuses at the leaking overhead 600 kVar ABB switched bank capacitor C8039 (SAP Eqp ID 44178343, Mfg. Date 2015, Install Date 2016) and a PG&amp;E owned 40' class-5 1975 Koppers Co. Douglas Fir wood pole (SAP Eqp ID 103820405, Bar Code 120960572) on fire. Initial analysis indicates the ignition was caused by overhead equipment failure, due to tracking to ground. Cal Fire responded to and extinguished the fire. The EC E-Tag 122071102 (Originally submitted as a B-Tag by the troubleman, but it is currently listed as an E-Tag) and a CE-COE F-Tag 122071074 was submitted for remediation of the capacitor bank and the burnt pole. This information is preliminary."/>
    <s v="PG&amp;E"/>
    <s v="Vegetation"/>
    <m/>
    <s v="D"/>
    <s v="D"/>
    <s v="&lt;3 meters of linear travel"/>
    <m/>
    <m/>
    <m/>
    <m/>
    <m/>
    <s v="Contamination"/>
    <s v="Contamination"/>
    <s v="Tracking"/>
    <s v="Y"/>
    <s v="Overhead"/>
    <x v="0"/>
    <s v="Capacitor Bank"/>
    <s v="Capacitor Bank, Pole"/>
    <s v="103820405, 44178343"/>
    <s v=" "/>
    <x v="0"/>
    <n v="39.489927184199999"/>
    <n v="-121.7446732002"/>
    <s v="Butte"/>
    <s v="TRES VIAS 1101"/>
    <n v="12000"/>
    <s v="TRES VIAS 110194094"/>
    <x v="0"/>
    <s v="Cal Fire"/>
    <s v="Urban"/>
    <s v="Grass Fuel Model"/>
    <m/>
    <s v="N"/>
    <m/>
    <m/>
    <m/>
    <m/>
    <s v="N"/>
    <s v="N"/>
    <m/>
    <m/>
    <s v="2021-09-21"/>
    <m/>
    <m/>
    <m/>
    <m/>
    <m/>
    <m/>
    <m/>
    <m/>
    <m/>
    <m/>
    <m/>
    <m/>
    <m/>
    <m/>
    <m/>
    <m/>
    <m/>
    <m/>
    <m/>
    <s v="  "/>
    <s v="NORTH VALLEY"/>
    <s v="OROVILLE"/>
    <s v="21:44"/>
    <n v="44458"/>
    <m/>
    <s v="T005398568"/>
    <s v="UNKNOWN"/>
    <s v="MIDWAY AND HWY 162"/>
    <m/>
    <m/>
    <m/>
    <s v="V2TGJGE"/>
    <m/>
    <m/>
    <s v="2021/09/19 23:22:11"/>
    <n v="9110"/>
    <m/>
    <s v="AXS-OK FIRE 530-538-6841 ENR"/>
    <s v="N"/>
    <m/>
    <m/>
    <m/>
    <m/>
    <m/>
    <m/>
    <m/>
    <m/>
    <m/>
    <m/>
    <s v="Y"/>
    <m/>
    <m/>
    <m/>
    <m/>
    <m/>
    <m/>
    <m/>
    <s v="CAP BANK 1/3 BLOWN - POLE FIRE - TRACKED TO GROUND - STRUCTURALLY OK - TAN 3PHAS"/>
    <m/>
    <m/>
    <m/>
    <m/>
    <s v="Overhead"/>
    <m/>
    <m/>
    <m/>
    <m/>
    <m/>
    <s v="OVERHEAD"/>
    <s v="CAPACITOR"/>
    <m/>
    <s v="  "/>
    <m/>
    <m/>
    <m/>
    <m/>
    <m/>
    <m/>
    <m/>
    <m/>
    <m/>
    <m/>
    <m/>
    <m/>
    <m/>
    <m/>
    <m/>
    <m/>
    <m/>
    <m/>
    <m/>
    <m/>
    <m/>
    <m/>
    <m/>
    <m/>
    <m/>
    <m/>
    <m/>
    <m/>
    <m/>
    <m/>
    <m/>
    <m/>
    <m/>
    <m/>
    <m/>
    <m/>
    <m/>
    <m/>
    <m/>
    <m/>
    <m/>
    <m/>
    <m/>
    <m/>
    <m/>
    <m/>
    <m/>
  </r>
  <r>
    <n v="1545"/>
    <s v="FJGE"/>
    <s v="3 - QC Complete"/>
    <n v="44566"/>
    <n v="44617"/>
    <s v="Pole fire was likely related to tracking. The ensuing fire was limited to PG&amp;E assets. This information is preliminary."/>
    <s v="\\fxshare-nas05\quotashare-fs01\ESA\5 - Ignition Tracking\2021_Ignition_QC_Folders\20210919_1475788_nan_nan_T005398556"/>
    <s v=" "/>
    <s v="Y"/>
    <s v="FJGE"/>
    <s v="FNL updated per OIS"/>
    <n v="44566"/>
    <m/>
    <s v="Not In Scope"/>
    <m/>
    <m/>
    <m/>
    <m/>
    <m/>
    <m/>
    <m/>
    <m/>
    <m/>
    <m/>
    <m/>
    <m/>
    <m/>
    <m/>
    <m/>
    <m/>
    <m/>
    <m/>
    <m/>
    <m/>
    <m/>
    <m/>
    <m/>
    <m/>
    <m/>
    <m/>
    <m/>
    <m/>
    <m/>
    <m/>
    <m/>
    <m/>
    <s v="N"/>
    <m/>
    <m/>
    <m/>
    <m/>
    <m/>
    <m/>
    <s v="N"/>
    <m/>
    <m/>
    <m/>
    <m/>
    <m/>
    <m/>
    <s v=" "/>
    <x v="97"/>
    <s v="21:01:00"/>
    <n v="44458"/>
    <s v="21:00:00"/>
    <s v="FAS"/>
    <s v="Y"/>
    <s v="N"/>
    <n v="1475788"/>
    <m/>
    <m/>
    <s v="T005398556"/>
    <n v="122071087"/>
    <n v="122071098"/>
    <m/>
    <m/>
    <s v=" "/>
    <x v="0"/>
    <x v="0"/>
    <s v="N"/>
    <s v="N"/>
    <s v="N"/>
    <s v="On September 19, 2021 at 2101 hours, a PG&amp;E Troubleman was dispatched to the El Cerrito G 1111 12kV Distribution Circuit in the vicinity of 42nd Street and Roosevelt Avenue, Richmond, in response to a pole fire.  Initial analysis indicates tracking caused the ignition and the ensuing fire was contained to PG&amp;E assets.  It is unknown how the fire extinguished.  A PG&amp;E Troubleman replaced a damaged pole on September 19, 2021._x000a_"/>
    <s v="PG&amp;E"/>
    <s v="Other"/>
    <s v="Pole"/>
    <s v="D"/>
    <s v="D"/>
    <s v="Structure-PG&amp;E only"/>
    <m/>
    <m/>
    <m/>
    <m/>
    <m/>
    <s v="Contamination"/>
    <s v="Contamination"/>
    <s v="Tracking"/>
    <s v="Y"/>
    <s v="Overhead"/>
    <x v="0"/>
    <s v="Crossarm"/>
    <s v="Pole"/>
    <n v="101432793"/>
    <s v=" "/>
    <x v="0"/>
    <n v="37.937615510599997"/>
    <n v="-122.3289734822"/>
    <s v="Contra Costa"/>
    <s v="EL CERRITO G 1111"/>
    <n v="12000"/>
    <s v="EL CERRITO G 1111CB"/>
    <x v="0"/>
    <s v="Unknown"/>
    <s v="Urban"/>
    <s v="Fire-resistive fuel bed"/>
    <s v="Cement/Asphalt"/>
    <s v="N"/>
    <m/>
    <m/>
    <m/>
    <m/>
    <s v="N"/>
    <s v="N"/>
    <m/>
    <m/>
    <s v="2021-09-21"/>
    <m/>
    <m/>
    <m/>
    <m/>
    <m/>
    <m/>
    <m/>
    <m/>
    <m/>
    <m/>
    <m/>
    <m/>
    <m/>
    <m/>
    <m/>
    <m/>
    <m/>
    <m/>
    <m/>
    <s v="  "/>
    <m/>
    <m/>
    <s v="21:01"/>
    <n v="44458"/>
    <s v="1475788"/>
    <s v="T005398556"/>
    <m/>
    <m/>
    <m/>
    <m/>
    <m/>
    <s v="E2TRMBT"/>
    <m/>
    <n v="12501111"/>
    <s v="2021/09/19 23:37:48"/>
    <n v="9110"/>
    <m/>
    <s v="A:OK;X:UNK;R:SECONDARY ARM BURNT POLE AND PARTIAL CROSS ARM.  STANDBY CREW ONSITE AT LOCATION., PWR-Y"/>
    <s v="N"/>
    <m/>
    <m/>
    <m/>
    <m/>
    <m/>
    <m/>
    <m/>
    <m/>
    <m/>
    <m/>
    <s v="Y"/>
    <m/>
    <m/>
    <m/>
    <m/>
    <m/>
    <m/>
    <m/>
    <m/>
    <m/>
    <m/>
    <m/>
    <m/>
    <m/>
    <m/>
    <m/>
    <m/>
    <m/>
    <m/>
    <s v="PATROL-NOT CONDUCTED"/>
    <m/>
    <m/>
    <s v="  "/>
    <m/>
    <m/>
    <m/>
    <m/>
    <m/>
    <m/>
    <m/>
    <m/>
    <m/>
    <m/>
    <m/>
    <m/>
    <m/>
    <m/>
    <m/>
    <m/>
    <m/>
    <m/>
    <m/>
    <m/>
    <m/>
    <m/>
    <m/>
    <m/>
    <m/>
    <m/>
    <m/>
    <m/>
    <m/>
    <m/>
    <m/>
    <m/>
    <m/>
    <m/>
    <m/>
    <m/>
    <m/>
    <m/>
    <m/>
    <m/>
    <m/>
    <m/>
    <m/>
    <m/>
    <m/>
    <m/>
    <m/>
  </r>
  <r>
    <n v="1544"/>
    <s v="FJGE"/>
    <s v="3 - QC Complete"/>
    <n v="44568"/>
    <n v="44617"/>
    <s v="Burnt crossarm likely due to tracking. The ensuing fire was limited to PG&amp;E assets. This information is preliminary."/>
    <s v="\\fxshare-nas05\quotashare-fs01\ESA\5 - Ignition Tracking\2021_Ignition_QC_Folders\20210919_1475787_21-0119673_nan_T005398545"/>
    <s v=" "/>
    <s v="Y"/>
    <s v="FJGE"/>
    <s v="Creted time and FNL updated per OIS/ILIS"/>
    <n v="44568"/>
    <m/>
    <s v="Not In Scope"/>
    <m/>
    <m/>
    <m/>
    <m/>
    <m/>
    <m/>
    <m/>
    <m/>
    <m/>
    <m/>
    <m/>
    <m/>
    <m/>
    <m/>
    <m/>
    <m/>
    <m/>
    <m/>
    <m/>
    <m/>
    <m/>
    <m/>
    <m/>
    <m/>
    <m/>
    <m/>
    <m/>
    <m/>
    <m/>
    <m/>
    <m/>
    <m/>
    <s v="N"/>
    <m/>
    <m/>
    <m/>
    <m/>
    <m/>
    <m/>
    <s v="N"/>
    <m/>
    <m/>
    <m/>
    <m/>
    <m/>
    <m/>
    <s v=" "/>
    <x v="97"/>
    <s v="20:20:00"/>
    <n v="44458"/>
    <s v="20:00:00"/>
    <s v="ILIS/OIS"/>
    <s v="Y"/>
    <s v="N"/>
    <n v="1475787"/>
    <s v="21-0119673"/>
    <m/>
    <s v="T005398545"/>
    <n v="122071085"/>
    <m/>
    <m/>
    <m/>
    <s v=" "/>
    <x v="0"/>
    <x v="0"/>
    <s v="N"/>
    <s v="N"/>
    <s v="N"/>
    <s v="On September 19, 2021 at 2020 hours, a PG&amp;E Troubleman was dispatched to the Richmond R 1129 12kV distribution circuit in the vicinity of Market Avenue and Giaramita Street, Richmond, in response to a pole fire.  Initial analysis indicates tracking caused the ignition.  A crossarm is suspected to be the origin point of the fire and resulted in outages for 213 customers.  The ensuing fire was contained to PG&amp;E assets and it is unknown how the fire was suppressed.  A PG&amp;E Troubleman replaced a damaged crossarm on September 19, 2021.   "/>
    <s v="PG&amp;E"/>
    <s v="Other"/>
    <s v="Crossarm"/>
    <s v="D"/>
    <s v="D"/>
    <s v="Structure-PG&amp;E only"/>
    <s v="Crossarm only"/>
    <m/>
    <m/>
    <m/>
    <m/>
    <s v="Contamination"/>
    <s v="Contamination"/>
    <s v="Tracking"/>
    <s v="Y"/>
    <s v="Overhead"/>
    <x v="2"/>
    <s v="Crossarm"/>
    <s v="Crossarm"/>
    <n v="101431027"/>
    <s v=" "/>
    <x v="0"/>
    <n v="37.958755966699997"/>
    <n v="-122.36321039409999"/>
    <s v="Contra Costa"/>
    <s v="RICHMOND R 1129"/>
    <n v="12000"/>
    <s v="RICHMOND R 1129439370"/>
    <x v="0"/>
    <s v="Unknown"/>
    <s v="Urban"/>
    <s v="Fire-resistive fuel bed"/>
    <s v="sidewalk/asphalt"/>
    <s v="N"/>
    <m/>
    <m/>
    <m/>
    <m/>
    <s v="N"/>
    <s v="N"/>
    <m/>
    <m/>
    <s v="2021-09-21"/>
    <m/>
    <m/>
    <m/>
    <m/>
    <m/>
    <m/>
    <m/>
    <m/>
    <m/>
    <m/>
    <m/>
    <m/>
    <m/>
    <m/>
    <m/>
    <m/>
    <m/>
    <m/>
    <m/>
    <s v="  "/>
    <m/>
    <m/>
    <s v="20:22"/>
    <n v="44458"/>
    <s v="1475787"/>
    <s v="T005398545"/>
    <m/>
    <m/>
    <m/>
    <m/>
    <m/>
    <s v="E2TDBCG"/>
    <m/>
    <n v="13471129"/>
    <s v="2021/09/19 22:20:45"/>
    <n v="9002"/>
    <n v="1"/>
    <s v="AXS-AXS OK XSTR-SILVER PWR-I COM W/OUT PWR"/>
    <s v="N"/>
    <m/>
    <m/>
    <m/>
    <m/>
    <m/>
    <m/>
    <m/>
    <m/>
    <m/>
    <m/>
    <s v="Y"/>
    <m/>
    <m/>
    <m/>
    <m/>
    <m/>
    <m/>
    <m/>
    <m/>
    <m/>
    <m/>
    <m/>
    <m/>
    <m/>
    <m/>
    <m/>
    <m/>
    <m/>
    <m/>
    <s v="OVERHEAD"/>
    <s v="CROSSARM, WOOD"/>
    <m/>
    <s v="  "/>
    <s v="Unplanned"/>
    <s v="East Bay"/>
    <s v="Bay"/>
    <s v="013471126, RICHMOND R-1126"/>
    <s v="21-0119673"/>
    <s v="Unplanned"/>
    <s v="Clear;32-90 F"/>
    <s v="213"/>
    <s v="138663"/>
    <s v="NO"/>
    <s v="Three Phase Fault"/>
    <s v="Sustained"/>
    <s v="No"/>
    <s v="R8965"/>
    <s v="OH"/>
    <s v="Fuse"/>
    <s v="1475787"/>
    <s v="Crossarm, Wood, Burned/flashed"/>
    <m/>
    <m/>
    <m/>
    <s v="SILVER AVE, 1/P/W/O 6TH ST"/>
    <s v="Market Ave &amp; Giaramita st"/>
    <s v="FUS R8963 OPEN"/>
    <m/>
    <m/>
    <m/>
    <m/>
    <m/>
    <m/>
    <m/>
    <m/>
    <m/>
    <m/>
    <m/>
    <m/>
    <m/>
    <m/>
    <m/>
    <m/>
    <m/>
    <m/>
    <m/>
    <m/>
    <m/>
    <m/>
    <m/>
  </r>
  <r>
    <n v="1543"/>
    <s v="FJGE"/>
    <s v="3 - QC Complete"/>
    <n v="44568"/>
    <n v="44617"/>
    <s v="Pole and crossarm fire. Cause of the ignition was likely related to tracking. The ensuing fire was limited to PG&amp;E assets. This information is preliminary."/>
    <s v="\\fxshare-nas05\quotashare-fs01\ESA\5 - Ignition Tracking\2021_Ignition_QC_Folders\20210919_1475680_21-0119593_nan_T005398411"/>
    <s v=" "/>
    <s v="Y"/>
    <s v="FJGE"/>
    <s v="Created time and FNL updated per OIS"/>
    <n v="44568"/>
    <m/>
    <s v="Not In Scope"/>
    <m/>
    <m/>
    <m/>
    <m/>
    <m/>
    <m/>
    <m/>
    <m/>
    <m/>
    <m/>
    <m/>
    <m/>
    <m/>
    <m/>
    <m/>
    <m/>
    <m/>
    <m/>
    <m/>
    <m/>
    <m/>
    <m/>
    <m/>
    <m/>
    <m/>
    <m/>
    <m/>
    <m/>
    <m/>
    <m/>
    <m/>
    <m/>
    <s v="N"/>
    <m/>
    <m/>
    <m/>
    <m/>
    <m/>
    <m/>
    <s v="N"/>
    <m/>
    <m/>
    <m/>
    <m/>
    <m/>
    <m/>
    <s v=" "/>
    <x v="97"/>
    <s v="14:56:00"/>
    <n v="44458"/>
    <s v="14:55:00"/>
    <s v="FAS"/>
    <s v="Y"/>
    <s v="N"/>
    <n v="1475680"/>
    <s v="21-0119593"/>
    <m/>
    <s v="T005398411"/>
    <n v="122070935"/>
    <m/>
    <m/>
    <m/>
    <s v=" "/>
    <x v="0"/>
    <x v="0"/>
    <s v="N"/>
    <s v="N"/>
    <s v="N"/>
    <s v="On September 19, 2021 at 1456 hours, a PG&amp;E Troubleman was dispatched to the Oakland C 1117 12kV distribution circuit in the vicinity of West 14th Street and Maritime Street, Oakland, in response to a pole fire.  Initial analysis indicates tracking caused the ignition.  A crossarm is suspected to be the origin point of the fire and resulted in outages for1339 customers.  The ensuing fire was contained to PG&amp;E assets and it is unknown how the fire was suppressed.  A PG&amp;E crew replaced a damaged pole on September 19, 2021.   "/>
    <s v="PG&amp;E"/>
    <s v="Other"/>
    <s v="Crossarm"/>
    <s v="D"/>
    <s v="D"/>
    <s v="Structure-PG&amp;E only"/>
    <s v="Pole only"/>
    <m/>
    <m/>
    <m/>
    <m/>
    <s v="Contamination"/>
    <s v="Contamination"/>
    <s v="Tracking"/>
    <s v="Y"/>
    <s v="Overhead"/>
    <x v="0"/>
    <s v="Crossarm"/>
    <s v="Pole"/>
    <n v="102296951"/>
    <s v=" "/>
    <x v="0"/>
    <n v="37.814975279599999"/>
    <n v="-122.3034701815"/>
    <s v="Alameda"/>
    <s v="OAKLAND C 1117"/>
    <n v="12000"/>
    <s v="OAKLAND C 1117CB"/>
    <x v="0"/>
    <s v="Unknown"/>
    <s v="Urban"/>
    <s v="Grass Fuel Model"/>
    <s v="Dry Grass"/>
    <s v="N"/>
    <m/>
    <m/>
    <m/>
    <m/>
    <s v="N"/>
    <s v="N"/>
    <m/>
    <m/>
    <s v="2021-09-21"/>
    <m/>
    <m/>
    <m/>
    <m/>
    <m/>
    <m/>
    <m/>
    <m/>
    <m/>
    <m/>
    <m/>
    <m/>
    <m/>
    <m/>
    <m/>
    <m/>
    <m/>
    <m/>
    <m/>
    <s v="  "/>
    <m/>
    <m/>
    <s v="15:04"/>
    <n v="44458"/>
    <s v="1475680"/>
    <s v="T005398411"/>
    <m/>
    <m/>
    <m/>
    <m/>
    <m/>
    <s v="E1TMPHH"/>
    <m/>
    <n v="1201"/>
    <s v="2021/09/19 16:13:34"/>
    <n v="9320"/>
    <n v="1"/>
    <s v=", PWR-I"/>
    <s v="N"/>
    <m/>
    <m/>
    <m/>
    <m/>
    <m/>
    <m/>
    <m/>
    <m/>
    <m/>
    <m/>
    <s v="Y"/>
    <m/>
    <m/>
    <m/>
    <m/>
    <m/>
    <m/>
    <m/>
    <m/>
    <m/>
    <m/>
    <m/>
    <m/>
    <m/>
    <m/>
    <m/>
    <m/>
    <m/>
    <m/>
    <m/>
    <m/>
    <m/>
    <s v="  "/>
    <s v="Unplanned"/>
    <s v="East Bay"/>
    <s v="Central"/>
    <s v="012011108, OAKLAND C-1108"/>
    <s v="21-0119593"/>
    <s v="Unplanned"/>
    <s v="Clear;32-90 F"/>
    <s v="908"/>
    <s v="61211"/>
    <s v="NO"/>
    <s v="Force Out"/>
    <s v="Sustained"/>
    <s v="No"/>
    <s v="1108/22"/>
    <s v="OH"/>
    <s v="Circuit Breaker"/>
    <s v="1475680"/>
    <s v="Transformer (OH), Burned/flashed"/>
    <s v="NONE"/>
    <s v="09/20/21 05:51"/>
    <m/>
    <s v="OAKLAND C SUB"/>
    <s v="JENSON, RYAN 510-368-6998: POLE# 110141137"/>
    <s v="SW 69450 CLOSE|SW 47892 OPEN|SW 76350 OPEN|SW 94492 CLOSE|FUS 9779 OPEN|SW 10615 OPEN"/>
    <m/>
    <m/>
    <m/>
    <m/>
    <m/>
    <m/>
    <m/>
    <m/>
    <m/>
    <m/>
    <m/>
    <m/>
    <m/>
    <m/>
    <m/>
    <m/>
    <m/>
    <m/>
    <m/>
    <m/>
    <m/>
    <m/>
    <m/>
  </r>
  <r>
    <n v="1542"/>
    <s v="FJGE"/>
    <s v="3 - QC Complete"/>
    <n v="44579"/>
    <n v="44617"/>
    <s v="Pole top fire was likely related to tracking. The ensuing fire was limited to PG&amp;E assets. This information is preliminary."/>
    <s v="\\fxshare-nas05\quotashare-fs01\ESA\5 - Ignition Tracking\2021_Ignition_QC_Folders\20210919_1475367_nan_nan_T005398398"/>
    <s v=" "/>
    <s v="Y"/>
    <s v="FJGE"/>
    <s v="Outage time updated per FAS"/>
    <n v="44579"/>
    <m/>
    <s v="Not In Scope"/>
    <m/>
    <m/>
    <m/>
    <m/>
    <m/>
    <m/>
    <m/>
    <m/>
    <m/>
    <m/>
    <m/>
    <m/>
    <m/>
    <m/>
    <m/>
    <m/>
    <m/>
    <m/>
    <m/>
    <m/>
    <m/>
    <m/>
    <m/>
    <m/>
    <m/>
    <m/>
    <m/>
    <m/>
    <m/>
    <m/>
    <m/>
    <m/>
    <s v="N"/>
    <m/>
    <m/>
    <m/>
    <m/>
    <m/>
    <m/>
    <s v="Y"/>
    <n v="44568"/>
    <n v="44571"/>
    <s v="C1AN"/>
    <s v="Chris Alfaro 707-438-5011"/>
    <s v="Called and sent detailed email on 01/07/2022….TMAN responded on 1/10/22 via email.  Per TMAN, tracking was cause of ignition, Richmond Fire Dept suppressed fires, only PGE Assests associated, Tman was from out of area and was unaware of any repairs needed or completed, Tman did not create any notes or tags for repairs.  "/>
    <m/>
    <s v=" "/>
    <x v="97"/>
    <s v="14:55:00"/>
    <n v="44458"/>
    <s v="06:06:00"/>
    <s v="FAS"/>
    <s v="Y"/>
    <s v="N"/>
    <n v="1475367"/>
    <m/>
    <m/>
    <s v="T005398398"/>
    <m/>
    <m/>
    <m/>
    <m/>
    <s v=" "/>
    <x v="0"/>
    <x v="0"/>
    <s v="N"/>
    <s v="N"/>
    <s v="N"/>
    <s v="On September 19, 2021 at 1455 hours, a PG&amp;E Troubleman was dispatched to the Richmond R 1125 12kV distribution circuit in the vicinity of 15th Street and Maine Avenue, Richmond, in response to a pole fire.  This incident was part of an event which caused multiple pole fires associated to tracking in the area.  Initial analysis indicates tracking caused this ignition.  A pole top is suspected to be the origin point of the fire and resulted in outages for 15 customers.  The ensuing fire was contained to PG&amp;E assets and the fire was extinguished by the Richmond Fire Department.  It is unknown if any repairs were completed.    "/>
    <s v="PG&amp;E"/>
    <s v="Other"/>
    <s v="Pole"/>
    <s v="D"/>
    <s v="D"/>
    <s v="Structure-PG&amp;E only"/>
    <s v="Pole top fire"/>
    <m/>
    <m/>
    <m/>
    <m/>
    <s v="Contamination"/>
    <s v="Contamination"/>
    <s v="Tracking"/>
    <s v="Y"/>
    <s v="Overhead"/>
    <x v="0"/>
    <s v="Pole"/>
    <s v="Pole"/>
    <n v="101438275"/>
    <s v=" "/>
    <x v="0"/>
    <n v="37.9274860222"/>
    <n v="37.9274860222"/>
    <s v="Contra Costa"/>
    <s v="RICHMOND R 1125"/>
    <n v="12000"/>
    <s v="RICHMOND R 1125CB"/>
    <x v="0"/>
    <s v="Richmond FD"/>
    <m/>
    <s v="Grass Fuel Model"/>
    <s v="Grass"/>
    <s v="N"/>
    <m/>
    <m/>
    <m/>
    <m/>
    <s v="N"/>
    <s v="N"/>
    <m/>
    <m/>
    <s v="2021-09-21"/>
    <m/>
    <m/>
    <m/>
    <m/>
    <m/>
    <m/>
    <m/>
    <m/>
    <m/>
    <m/>
    <m/>
    <m/>
    <m/>
    <m/>
    <m/>
    <m/>
    <m/>
    <m/>
    <m/>
    <s v="  "/>
    <m/>
    <m/>
    <s v="14:55"/>
    <n v="44458"/>
    <s v="1475367"/>
    <s v="T005398398"/>
    <m/>
    <m/>
    <m/>
    <m/>
    <m/>
    <s v="N1TC1AN"/>
    <m/>
    <n v="13471125"/>
    <s v="2021/09/19 16:42:24"/>
    <n v="9002"/>
    <n v="1"/>
    <s v=", PWR-ICOMPLETE OUT;BOTH UNITS OUT;AXS OK;510-913-2002"/>
    <s v="N"/>
    <m/>
    <m/>
    <m/>
    <m/>
    <m/>
    <m/>
    <m/>
    <m/>
    <m/>
    <m/>
    <s v="Y"/>
    <m/>
    <m/>
    <m/>
    <m/>
    <m/>
    <m/>
    <m/>
    <m/>
    <m/>
    <m/>
    <m/>
    <m/>
    <m/>
    <m/>
    <m/>
    <m/>
    <m/>
    <m/>
    <s v="FIRE, POLE"/>
    <s v="POLE-WOOD"/>
    <m/>
    <s v="  "/>
    <m/>
    <m/>
    <m/>
    <m/>
    <m/>
    <m/>
    <m/>
    <m/>
    <m/>
    <m/>
    <m/>
    <m/>
    <m/>
    <m/>
    <m/>
    <m/>
    <m/>
    <m/>
    <m/>
    <m/>
    <m/>
    <m/>
    <m/>
    <m/>
    <m/>
    <m/>
    <m/>
    <m/>
    <m/>
    <m/>
    <m/>
    <m/>
    <m/>
    <m/>
    <m/>
    <m/>
    <m/>
    <m/>
    <m/>
    <m/>
    <m/>
    <m/>
    <m/>
    <m/>
    <m/>
    <m/>
    <m/>
  </r>
  <r>
    <n v="1541"/>
    <s v="FJGE"/>
    <s v="3 - QC Complete"/>
    <n v="44567"/>
    <n v="44617"/>
    <s v="Burnt crossarm was likely related to tracking. The ensuing fire was limited to PG&amp;E assets. This information is preliminary."/>
    <s v="\\fxshare-nas05\quotashare-fs01\ESA\5 - Ignition Tracking\2021_Ignition_QC_Folders\20210919_1475576_21-0119556_nan_T005398169"/>
    <s v=" "/>
    <s v="Y"/>
    <s v="FJGE"/>
    <s v="Created time and FNL updated per OIS"/>
    <n v="44567"/>
    <m/>
    <s v="Not In Scope"/>
    <m/>
    <m/>
    <m/>
    <m/>
    <m/>
    <m/>
    <m/>
    <m/>
    <m/>
    <m/>
    <m/>
    <m/>
    <m/>
    <m/>
    <m/>
    <m/>
    <m/>
    <m/>
    <m/>
    <m/>
    <m/>
    <m/>
    <m/>
    <m/>
    <m/>
    <m/>
    <m/>
    <m/>
    <m/>
    <m/>
    <m/>
    <m/>
    <s v="N"/>
    <m/>
    <m/>
    <m/>
    <m/>
    <m/>
    <m/>
    <s v="N"/>
    <m/>
    <m/>
    <m/>
    <m/>
    <m/>
    <m/>
    <s v=" "/>
    <x v="97"/>
    <s v="10:41:00"/>
    <n v="44458"/>
    <s v="10:41:00"/>
    <s v="ILIS/OIS"/>
    <s v="Y"/>
    <s v="N"/>
    <n v="1475576"/>
    <s v="21-0119556"/>
    <m/>
    <s v="T005398169"/>
    <n v="122070805"/>
    <m/>
    <m/>
    <m/>
    <s v=" "/>
    <x v="0"/>
    <x v="0"/>
    <s v="N"/>
    <s v="N"/>
    <s v="N"/>
    <s v="On September 19, 2021 at 1041 hours, a PG&amp;E Troubleman was dispatched to the Richmond R 1121 12kV distribution circuit in the vicinity of Crest Avenue and Washington Avenue, Richmond, in response to a pole fire.  Initial analysis indicates tracking caused the ignition.  A crossarm is suspected to be the origin point of the fire and resulted in outages for 27 customers.  The ensuing fire was contained to PG&amp;E assets and it is unknown how the fire was suppressed.  A PG&amp;E crew replaced a crossarm and insulator on September 19, 2021.  "/>
    <s v="PG&amp;E"/>
    <s v="Other"/>
    <s v="Crossarm"/>
    <s v="D"/>
    <s v="D"/>
    <s v="Structure-PG&amp;E only"/>
    <s v="Pole top fire"/>
    <m/>
    <m/>
    <m/>
    <m/>
    <s v="Contamination"/>
    <s v="Contamination"/>
    <s v="Tracking"/>
    <s v="Y"/>
    <s v="Overhead"/>
    <x v="0"/>
    <s v="Crossarm"/>
    <s v="Crossarm and Insulator"/>
    <n v="101439002"/>
    <s v=" "/>
    <x v="0"/>
    <n v="37.9238713266"/>
    <n v="-122.38711580010001"/>
    <s v="Contra Costa"/>
    <s v="RICHMOND R 1121"/>
    <n v="12000"/>
    <s v="RICHMOND R 1121BR210"/>
    <x v="0"/>
    <s v="Unknown"/>
    <s v="Urban"/>
    <s v="Grass Fuel Model"/>
    <s v="Grass"/>
    <s v="N"/>
    <m/>
    <m/>
    <m/>
    <m/>
    <s v="N"/>
    <s v="N"/>
    <m/>
    <m/>
    <s v="2021-09-21"/>
    <m/>
    <m/>
    <m/>
    <m/>
    <m/>
    <m/>
    <m/>
    <m/>
    <m/>
    <m/>
    <m/>
    <m/>
    <m/>
    <m/>
    <m/>
    <m/>
    <m/>
    <m/>
    <m/>
    <s v="  "/>
    <m/>
    <s v="RICHMOND"/>
    <s v="10:46"/>
    <n v="44458"/>
    <s v="1475576"/>
    <s v="T005398169"/>
    <n v="126"/>
    <s v="CREST AVE"/>
    <m/>
    <n v="37.924019999999999"/>
    <n v="-122.38800999999999"/>
    <s v="F4TMKBG"/>
    <m/>
    <n v="13471121"/>
    <s v="2021/09/19 11:38:05"/>
    <n v="9002"/>
    <m/>
    <s v="A:.;X:;R:PER GSR LUIS VEGA - PRIMARY LINES POLE TO POLE ABOUT TO FALL DWN, SAY POLE# IS 202395 OR 110407976; PLS CK MK SAFE, PWR -Y"/>
    <s v="N"/>
    <m/>
    <m/>
    <m/>
    <m/>
    <m/>
    <m/>
    <m/>
    <m/>
    <m/>
    <m/>
    <s v="Y"/>
    <m/>
    <m/>
    <m/>
    <m/>
    <m/>
    <m/>
    <m/>
    <s v="crew to replace pole burnt off at primary level"/>
    <m/>
    <m/>
    <m/>
    <m/>
    <s v="Overhead"/>
    <m/>
    <m/>
    <m/>
    <m/>
    <m/>
    <s v="FIRE, POLE"/>
    <s v="POLE-WOOD"/>
    <m/>
    <s v="  "/>
    <s v="Unplanned"/>
    <s v="East Bay"/>
    <s v="Bay"/>
    <s v="013471121, RICHMOND R-1121"/>
    <s v="21-0119556"/>
    <s v="Unplanned"/>
    <s v="Clear;32-90 F"/>
    <s v="27"/>
    <s v="31212"/>
    <s v="NO"/>
    <s v="Force Out"/>
    <s v="Sustained"/>
    <s v="No"/>
    <s v="R8420"/>
    <s v="OH"/>
    <s v="Fuse"/>
    <s v="1475576"/>
    <s v="Pole-Wood, Burned/flashed"/>
    <m/>
    <s v="09/19/21 17:09"/>
    <m/>
    <s v="CREST AVE &amp; WASHINGTON AV"/>
    <s v="126 CREST"/>
    <m/>
    <m/>
    <m/>
    <m/>
    <m/>
    <m/>
    <m/>
    <m/>
    <m/>
    <m/>
    <m/>
    <m/>
    <m/>
    <m/>
    <m/>
    <m/>
    <m/>
    <m/>
    <m/>
    <m/>
    <m/>
    <m/>
    <m/>
    <m/>
  </r>
  <r>
    <n v="1540"/>
    <s v="FJGE"/>
    <s v="3 - QC Complete"/>
    <n v="44567"/>
    <n v="44617"/>
    <s v="Pole fire at primary crossarm level. Cause of the ignition is likely related to tracking. The ensuing fire was limited to PG&amp;E assets. This information is preliminary."/>
    <s v="\\fxshare-nas05\quotashare-fs01\ESA\5 - Ignition Tracking\2021_Ignition_QC_Folders\20210919_1475576_21-0119556_nan_T005398169"/>
    <s v=" "/>
    <s v="Y"/>
    <s v="FJGE"/>
    <s v="Created time and FNL updated per OIS"/>
    <n v="44567"/>
    <m/>
    <s v="Not In Scope"/>
    <m/>
    <m/>
    <m/>
    <m/>
    <m/>
    <m/>
    <m/>
    <m/>
    <m/>
    <m/>
    <m/>
    <m/>
    <m/>
    <m/>
    <m/>
    <m/>
    <m/>
    <m/>
    <m/>
    <m/>
    <m/>
    <m/>
    <m/>
    <m/>
    <m/>
    <m/>
    <m/>
    <m/>
    <m/>
    <m/>
    <m/>
    <m/>
    <s v="N"/>
    <m/>
    <m/>
    <m/>
    <m/>
    <m/>
    <m/>
    <s v="N"/>
    <m/>
    <m/>
    <m/>
    <m/>
    <m/>
    <m/>
    <s v=" "/>
    <x v="97"/>
    <s v="10:41:00"/>
    <n v="44458"/>
    <s v="10:41:00"/>
    <s v="ILIS/OIS"/>
    <s v="Y"/>
    <s v="N"/>
    <n v="1475576"/>
    <s v="21-0119556"/>
    <m/>
    <s v="T005398169"/>
    <n v="122070806"/>
    <m/>
    <m/>
    <m/>
    <s v=" "/>
    <x v="0"/>
    <x v="0"/>
    <s v="N"/>
    <s v="N"/>
    <s v="N"/>
    <s v="On September 19, 2021 at 1041 hours, a PG&amp;E Troubleman was dispatched to the Richmond R 1121 12kV distribution circuit in the vicinity of Crest Avenue and Vine Avenue, Richmond, in response to a pole fire.  Initial analysis indicates tracking caused the ignition.  A pole top is suspected to be the origin point of the fire and resulted in outages for 27 customers.  The ensuing fire was contained to PG&amp;E assets and it is unknown how the fire was suppressed.  A third-party contractor replaced a pole, crossarm, and insulator on September 19, 2021.  "/>
    <s v="PG&amp;E"/>
    <s v="Other"/>
    <s v="Pole"/>
    <s v="D"/>
    <s v="D"/>
    <s v="Structure-PG&amp;E only"/>
    <s v="Pole top fire"/>
    <m/>
    <m/>
    <m/>
    <m/>
    <s v="Contamination"/>
    <s v="Contamination"/>
    <s v="Tracking"/>
    <s v="Y"/>
    <s v="Overhead"/>
    <x v="0"/>
    <s v="Pole"/>
    <s v="Pole, Crossarm, Insulator"/>
    <n v="101440484"/>
    <s v=" "/>
    <x v="0"/>
    <n v="37.924080832100003"/>
    <n v="-122.3877150519"/>
    <s v="Contra Costa"/>
    <s v="RICHMOND R 1121"/>
    <n v="12000"/>
    <s v="RICHMOND R 1121BR210"/>
    <x v="0"/>
    <s v="Unknown"/>
    <s v="Urban"/>
    <s v="Brush fuel model"/>
    <s v="Brush and grass"/>
    <s v="N"/>
    <m/>
    <m/>
    <m/>
    <m/>
    <s v="N"/>
    <s v="N"/>
    <m/>
    <m/>
    <s v="2021-09-21"/>
    <m/>
    <m/>
    <m/>
    <m/>
    <m/>
    <m/>
    <m/>
    <m/>
    <m/>
    <m/>
    <m/>
    <m/>
    <m/>
    <m/>
    <m/>
    <m/>
    <m/>
    <m/>
    <m/>
    <s v="  "/>
    <m/>
    <s v="RICHMOND"/>
    <s v="10:46"/>
    <n v="44458"/>
    <s v="1475576"/>
    <s v="T005398169"/>
    <n v="126"/>
    <s v="CREST AVE"/>
    <m/>
    <n v="37.924019999999999"/>
    <n v="-122.38800999999999"/>
    <s v="F4TMKBG"/>
    <m/>
    <n v="13471121"/>
    <s v="2021/09/19 11:38:05"/>
    <n v="9002"/>
    <m/>
    <s v="A:.;X:;R:PER GSR LUIS VEGA - PRIMARY LINES POLE TO POLE ABOUT TO FALL DWN, SAY POLE# IS 202395 OR 110407976; PLS CK MK SAFE, PWR -Y"/>
    <s v="N"/>
    <m/>
    <m/>
    <m/>
    <m/>
    <m/>
    <m/>
    <m/>
    <m/>
    <m/>
    <m/>
    <s v="Y"/>
    <m/>
    <m/>
    <m/>
    <m/>
    <m/>
    <m/>
    <m/>
    <s v="crew to replace pole burnt off at primary level"/>
    <m/>
    <m/>
    <m/>
    <m/>
    <s v="Overhead"/>
    <m/>
    <m/>
    <m/>
    <m/>
    <m/>
    <s v="FIRE, POLE"/>
    <s v="POLE-WOOD"/>
    <m/>
    <s v="  "/>
    <s v="Unplanned"/>
    <s v="East Bay"/>
    <s v="Bay"/>
    <s v="013471121, RICHMOND R-1121"/>
    <s v="21-0119556"/>
    <s v="Unplanned"/>
    <s v="Clear;32-90 F"/>
    <s v="27"/>
    <s v="31212"/>
    <s v="NO"/>
    <s v="Force Out"/>
    <s v="Sustained"/>
    <s v="No"/>
    <s v="R8420"/>
    <s v="OH"/>
    <s v="Fuse"/>
    <s v="1475576"/>
    <s v="Pole-Wood, Burned/flashed"/>
    <m/>
    <s v="09/19/21 17:09"/>
    <m/>
    <s v="CREST AVE &amp; WASHINGTON AV"/>
    <s v="126 CREST"/>
    <m/>
    <m/>
    <m/>
    <m/>
    <m/>
    <m/>
    <m/>
    <m/>
    <m/>
    <m/>
    <m/>
    <m/>
    <m/>
    <m/>
    <m/>
    <m/>
    <m/>
    <m/>
    <m/>
    <m/>
    <m/>
    <m/>
    <m/>
    <m/>
  </r>
  <r>
    <n v="1539"/>
    <s v="FJGE"/>
    <s v="3 - QC Complete"/>
    <n v="44566"/>
    <n v="44617"/>
    <s v="Pole fire with damage to both crossarms and transformers. Cause of the ignitions is likely related to tracking. The ensuing fire was limited to PG&amp;E assets. This information is preliminary."/>
    <s v="\\fxshare-nas05\quotashare-fs01\ESA\5 - Ignition Tracking\2021_Ignition_QC_Folders\20210919_1475515_21-0119540_nan_T005398107"/>
    <s v=" "/>
    <s v="Y"/>
    <s v="FJGE"/>
    <s v="Circuit changed to Oakland C 1113 per EDGIS, Circuit Protection Zone changed to Oakland C 1113 CB, Created time and FNL updated per ILIS"/>
    <n v="44566"/>
    <m/>
    <s v="Not In Scope"/>
    <m/>
    <m/>
    <m/>
    <m/>
    <m/>
    <m/>
    <m/>
    <m/>
    <m/>
    <m/>
    <m/>
    <m/>
    <m/>
    <m/>
    <m/>
    <m/>
    <m/>
    <m/>
    <m/>
    <m/>
    <m/>
    <m/>
    <m/>
    <m/>
    <m/>
    <m/>
    <m/>
    <m/>
    <m/>
    <m/>
    <m/>
    <m/>
    <s v="N"/>
    <m/>
    <m/>
    <m/>
    <m/>
    <m/>
    <m/>
    <s v="N"/>
    <m/>
    <m/>
    <m/>
    <m/>
    <m/>
    <m/>
    <s v=" "/>
    <x v="97"/>
    <s v="09:07:00"/>
    <n v="44458"/>
    <s v="08:59:00"/>
    <s v="ILIS/OIS"/>
    <s v="Y"/>
    <s v="N"/>
    <n v="1475515"/>
    <s v="21-0119540"/>
    <m/>
    <s v="T005398107"/>
    <n v="122070751"/>
    <m/>
    <m/>
    <m/>
    <s v=" "/>
    <x v="0"/>
    <x v="0"/>
    <s v="N"/>
    <s v="N"/>
    <s v="N"/>
    <s v="On September 19, 2021 at 0907 hours, a PG&amp;E Troubleman was dispatched to the Oakland C 1113 12kV Distribution Circuit in the vicinity of 18th Street and Adeline Street, Oakland, in response to a pole fire.  Initial analysis indicates tracking caused the ignition which resulted in an outage for 2815 customer.  The ensuing fire was contained to PG&amp;E assets and it is unknown how the fire was suppressed.  A PG&amp;E crew replaced a damaged pole, transformer, crossarm, and conductor on September 19, 2021.  "/>
    <s v="PG&amp;E"/>
    <s v="Other"/>
    <s v="Crossarm"/>
    <s v="D"/>
    <s v="D"/>
    <s v="Structure-PG&amp;E only"/>
    <s v="Pole only"/>
    <m/>
    <m/>
    <m/>
    <m/>
    <s v="Contamination"/>
    <s v="Contamination"/>
    <s v="Tracking"/>
    <s v="Y"/>
    <s v="Overhead"/>
    <x v="0"/>
    <s v="Crossarm"/>
    <s v="Pole, Transformer, Crossarm, and Conductor"/>
    <n v="102298477"/>
    <s v=" "/>
    <x v="0"/>
    <n v="37.8137913602"/>
    <n v="-122.2844686155"/>
    <s v="Alameda"/>
    <s v="OAKLAND C 1113"/>
    <n v="12000"/>
    <s v="OAKLAND C 1113CB"/>
    <x v="0"/>
    <s v="Unknown"/>
    <s v="Urban"/>
    <s v="Fire-resistive fuel bed"/>
    <s v="Cement &amp; Asphalt"/>
    <s v="N"/>
    <m/>
    <m/>
    <m/>
    <m/>
    <s v="N"/>
    <s v="N"/>
    <m/>
    <m/>
    <s v="2021-09-21"/>
    <m/>
    <m/>
    <m/>
    <m/>
    <m/>
    <m/>
    <m/>
    <m/>
    <m/>
    <m/>
    <m/>
    <m/>
    <m/>
    <m/>
    <m/>
    <m/>
    <m/>
    <m/>
    <m/>
    <s v="  "/>
    <m/>
    <s v="OAKPORT"/>
    <s v="09:26"/>
    <n v="44458"/>
    <s v="1475515"/>
    <s v="T005398107"/>
    <n v="1525"/>
    <s v="ADELINE ST"/>
    <m/>
    <n v="37.810229999999997"/>
    <n v="-122.27068"/>
    <s v="E1TMPHH"/>
    <m/>
    <n v="1211"/>
    <s v="2021/09/19 10:46:02"/>
    <n v="9110"/>
    <m/>
    <s v="AXS-AXS OK XSTR- PWR-I LOUD EXPLOSION HEARD. TRANSFORMER BLOWN.  NO INJURIES. NO MEDICAL HELP. NO EMERGENCY ON SITE"/>
    <s v="N"/>
    <m/>
    <m/>
    <m/>
    <m/>
    <m/>
    <m/>
    <m/>
    <m/>
    <m/>
    <m/>
    <s v="Y"/>
    <m/>
    <m/>
    <m/>
    <m/>
    <m/>
    <m/>
    <m/>
    <s v="Pole fire.  Pole is toast"/>
    <m/>
    <m/>
    <m/>
    <m/>
    <s v="Overhead"/>
    <m/>
    <m/>
    <m/>
    <m/>
    <m/>
    <s v="FIRE, POLE"/>
    <s v="POLE-WOOD"/>
    <m/>
    <s v="  "/>
    <s v="Unplanned"/>
    <s v="East Bay"/>
    <s v="Central"/>
    <s v="012111101, OAKLAND L-1101"/>
    <s v="21-0119540"/>
    <s v="Unplanned"/>
    <s v="Clear;32-90 F"/>
    <s v="2813"/>
    <s v="332363"/>
    <s v="NO"/>
    <s v="Line to Ground"/>
    <s v="Sustained"/>
    <s v="No"/>
    <s v="1101/22"/>
    <s v="OH"/>
    <s v="Circuit Breaker"/>
    <s v="1475515"/>
    <s v="Pole-Wood, Burned/flashed"/>
    <s v="ABC INST"/>
    <m/>
    <m/>
    <s v="OAKLAND L SUB"/>
    <s v="HAMILL,MIKE 510-681-1148 /1856: 1920 Adeline"/>
    <s v="SW 6203 OPEN|SW 916 CLOSE"/>
    <m/>
    <m/>
    <m/>
    <m/>
    <m/>
    <m/>
    <m/>
    <m/>
    <m/>
    <m/>
    <m/>
    <m/>
    <m/>
    <m/>
    <m/>
    <m/>
    <m/>
    <m/>
    <m/>
    <m/>
    <m/>
    <m/>
    <m/>
  </r>
  <r>
    <n v="1538"/>
    <s v="FJGE"/>
    <s v="3 - QC Complete"/>
    <n v="44566"/>
    <n v="44617"/>
    <s v="Burnt crossarm was likely related to tracking. The ensuing fire was limited to PG&amp;E assets. This information is preliminary."/>
    <s v="\\fxshare-nas05\quotashare-fs01\ESA\5 - Ignition Tracking\2021_Ignition_QC_Folders\20210919_nan_nan_nan_T005397975"/>
    <s v=" "/>
    <m/>
    <m/>
    <m/>
    <m/>
    <m/>
    <s v="Not In Scope"/>
    <m/>
    <m/>
    <m/>
    <m/>
    <m/>
    <m/>
    <m/>
    <m/>
    <m/>
    <m/>
    <m/>
    <m/>
    <m/>
    <m/>
    <m/>
    <m/>
    <m/>
    <m/>
    <m/>
    <m/>
    <m/>
    <m/>
    <m/>
    <m/>
    <m/>
    <m/>
    <m/>
    <m/>
    <m/>
    <m/>
    <m/>
    <m/>
    <s v="N"/>
    <m/>
    <m/>
    <m/>
    <m/>
    <m/>
    <m/>
    <s v="N"/>
    <m/>
    <m/>
    <m/>
    <m/>
    <m/>
    <m/>
    <s v=" "/>
    <x v="97"/>
    <s v="07:30:00"/>
    <n v="44458"/>
    <s v="06:43:00"/>
    <s v="FAS"/>
    <s v="Y"/>
    <s v="N"/>
    <s v="TR8532294"/>
    <m/>
    <m/>
    <s v="T005397975"/>
    <n v="122070684"/>
    <m/>
    <m/>
    <m/>
    <s v=" "/>
    <x v="0"/>
    <x v="0"/>
    <s v="N"/>
    <s v="N"/>
    <s v="N"/>
    <s v="On September 19, 2021 at 0730 hours, a PG&amp;E Troubleman was dispatched to the Richmond R 1130 12kV Distribution Circuit in the vicinity of 22nd Street and Dover Avenue, San Pablo, in response to a pole fire.  Initial analysis indicates tracking caused the ignition.  The ensuing fire was contained to PG&amp;E assets and it is unknown how the fire was suppressed.  A PG&amp;E Troubleman replaced a damaged crossarm, conductor, and crossarm on September 19, 2021.  "/>
    <s v="PG&amp;E"/>
    <s v="Other"/>
    <s v="Crossarm"/>
    <s v="D"/>
    <s v="D"/>
    <s v="Structure-PG&amp;E only"/>
    <m/>
    <m/>
    <m/>
    <m/>
    <m/>
    <s v="Contamination"/>
    <s v="Contamination"/>
    <s v="Tracking"/>
    <s v="Y"/>
    <s v="Overhead"/>
    <x v="2"/>
    <s v="Crossarm"/>
    <s v="Pole, Conductor, Crossarm"/>
    <n v="101430202"/>
    <s v=" "/>
    <x v="0"/>
    <n v="37.9586130418"/>
    <n v="-122.347968483"/>
    <s v="Contra Costa"/>
    <s v="RICHMOND R 1130"/>
    <n v="12000"/>
    <s v="RICHMOND R 1130BR162"/>
    <x v="0"/>
    <s v="Unknown"/>
    <s v="Urban"/>
    <s v="Fire-resistive fuel bed"/>
    <s v="Sidewalk &amp; Asphalt"/>
    <s v="N"/>
    <m/>
    <m/>
    <m/>
    <m/>
    <s v="N"/>
    <s v="N"/>
    <m/>
    <m/>
    <s v="2021-09-21"/>
    <m/>
    <m/>
    <m/>
    <m/>
    <m/>
    <m/>
    <m/>
    <m/>
    <m/>
    <m/>
    <m/>
    <m/>
    <m/>
    <m/>
    <m/>
    <m/>
    <m/>
    <m/>
    <m/>
    <s v="  "/>
    <m/>
    <m/>
    <s v="07:30"/>
    <n v="44458"/>
    <m/>
    <s v="T005397975"/>
    <m/>
    <m/>
    <m/>
    <m/>
    <m/>
    <s v="N1TC1AN"/>
    <m/>
    <m/>
    <s v="2021/09/19 08:29:31"/>
    <n v="9110"/>
    <m/>
    <s v="AXS-OK 2POLES ON FIRE PER FD."/>
    <s v="N"/>
    <m/>
    <m/>
    <m/>
    <m/>
    <m/>
    <m/>
    <m/>
    <m/>
    <m/>
    <m/>
    <s v="Y"/>
    <m/>
    <m/>
    <m/>
    <m/>
    <m/>
    <m/>
    <m/>
    <m/>
    <m/>
    <m/>
    <m/>
    <m/>
    <m/>
    <m/>
    <m/>
    <m/>
    <m/>
    <m/>
    <s v="FIRE, POLE"/>
    <s v="POLE-WOOD"/>
    <m/>
    <s v="  "/>
    <m/>
    <m/>
    <m/>
    <m/>
    <m/>
    <m/>
    <m/>
    <m/>
    <m/>
    <m/>
    <m/>
    <m/>
    <m/>
    <m/>
    <m/>
    <m/>
    <m/>
    <m/>
    <m/>
    <m/>
    <m/>
    <m/>
    <m/>
    <m/>
    <m/>
    <m/>
    <m/>
    <m/>
    <m/>
    <m/>
    <m/>
    <m/>
    <m/>
    <m/>
    <m/>
    <m/>
    <m/>
    <m/>
    <m/>
    <m/>
    <m/>
    <m/>
    <m/>
    <m/>
    <m/>
    <m/>
    <m/>
  </r>
  <r>
    <n v="1537"/>
    <s v="FJGE"/>
    <s v="3 - QC Complete"/>
    <n v="44561"/>
    <n v="44617"/>
    <s v="Burnt crossarm was likely related to tracking. The ensuing fire was limited to PG&amp;E assets. This information is preliminary."/>
    <s v="\\fxshare-nas05\quotashare-fs01\ESA\5 - Ignition Tracking\2021_Ignition_QC_Folders\20210919_nan_nan_nan_T005397975"/>
    <s v=" "/>
    <s v="N"/>
    <m/>
    <m/>
    <m/>
    <m/>
    <s v="Not In Scope"/>
    <m/>
    <m/>
    <m/>
    <m/>
    <m/>
    <m/>
    <m/>
    <m/>
    <m/>
    <m/>
    <m/>
    <m/>
    <m/>
    <m/>
    <m/>
    <m/>
    <m/>
    <m/>
    <m/>
    <m/>
    <m/>
    <m/>
    <m/>
    <m/>
    <m/>
    <m/>
    <m/>
    <m/>
    <m/>
    <m/>
    <m/>
    <m/>
    <s v="N"/>
    <m/>
    <m/>
    <m/>
    <m/>
    <m/>
    <m/>
    <m/>
    <m/>
    <m/>
    <m/>
    <m/>
    <m/>
    <m/>
    <s v=" "/>
    <x v="97"/>
    <s v="07:30:00"/>
    <m/>
    <m/>
    <s v="FAS"/>
    <s v="Y"/>
    <s v="N"/>
    <s v="TR8532294"/>
    <m/>
    <m/>
    <s v="T005397975"/>
    <n v="122070691"/>
    <m/>
    <m/>
    <m/>
    <s v=" "/>
    <x v="0"/>
    <x v="0"/>
    <s v="N"/>
    <s v="N"/>
    <s v="N"/>
    <s v="On September 19, 2021 at 0730 hours, a PG&amp;E Troubleman was dispatched to the Richmond R 1130 12kV Distribution Circuit in the vicinity of 22nd Street and Dover Avenue, San Pablo, in response to a pole fire.  Initial analysis indicates tracking caused the ignition and the ensuing fire was contained to PG&amp;E assets.  It is unknown how the fire extinguished.  A PG&amp;E crew repaired a crossarm and under-arm bus on September 19, 2021."/>
    <s v="PG&amp;E"/>
    <s v="Other"/>
    <s v="Crossarm"/>
    <s v="D"/>
    <s v="D"/>
    <s v="Structure-PG&amp;E only"/>
    <m/>
    <m/>
    <m/>
    <m/>
    <m/>
    <s v="Contamination"/>
    <s v="Contamination"/>
    <s v="Tracking"/>
    <s v="Y"/>
    <s v="Overhead"/>
    <x v="2"/>
    <s v="Crossarm"/>
    <m/>
    <n v="101430223"/>
    <s v=" "/>
    <x v="0"/>
    <n v="37.959599971300001"/>
    <n v="-122.3476244054"/>
    <s v="Contra Costa"/>
    <s v="RICHMOND R 1130"/>
    <n v="12000"/>
    <s v="RICHMOND R 1130BR162"/>
    <x v="0"/>
    <s v="Unknown"/>
    <s v="Urban"/>
    <s v="Fire-resistive fuel bed"/>
    <s v="Sidewalk &amp; Asphalt"/>
    <s v="N"/>
    <m/>
    <m/>
    <m/>
    <m/>
    <s v="N"/>
    <s v="N"/>
    <m/>
    <m/>
    <s v="2021-09-21"/>
    <m/>
    <m/>
    <m/>
    <m/>
    <m/>
    <m/>
    <m/>
    <m/>
    <m/>
    <m/>
    <m/>
    <m/>
    <m/>
    <m/>
    <m/>
    <m/>
    <m/>
    <m/>
    <m/>
    <s v="  "/>
    <m/>
    <m/>
    <s v="07:30"/>
    <n v="44458"/>
    <m/>
    <s v="T005397975"/>
    <m/>
    <m/>
    <m/>
    <m/>
    <m/>
    <s v="N1TC1AN"/>
    <m/>
    <m/>
    <s v="2021/09/19 08:29:31"/>
    <n v="9110"/>
    <m/>
    <s v="AXS-OK 2POLES ON FIRE PER FD."/>
    <s v="N"/>
    <m/>
    <m/>
    <m/>
    <m/>
    <m/>
    <m/>
    <m/>
    <m/>
    <m/>
    <m/>
    <s v="Y"/>
    <m/>
    <m/>
    <m/>
    <m/>
    <m/>
    <m/>
    <m/>
    <m/>
    <m/>
    <m/>
    <m/>
    <m/>
    <m/>
    <m/>
    <m/>
    <m/>
    <m/>
    <m/>
    <s v="FIRE, POLE"/>
    <s v="POLE-WOOD"/>
    <m/>
    <s v="  "/>
    <m/>
    <m/>
    <m/>
    <m/>
    <m/>
    <m/>
    <m/>
    <m/>
    <m/>
    <m/>
    <m/>
    <m/>
    <m/>
    <m/>
    <m/>
    <m/>
    <m/>
    <m/>
    <m/>
    <m/>
    <m/>
    <m/>
    <m/>
    <m/>
    <m/>
    <m/>
    <m/>
    <m/>
    <m/>
    <m/>
    <m/>
    <m/>
    <m/>
    <m/>
    <m/>
    <m/>
    <m/>
    <m/>
    <m/>
    <m/>
    <m/>
    <m/>
    <m/>
    <m/>
    <m/>
    <m/>
    <m/>
  </r>
  <r>
    <n v="1536"/>
    <s v="FJGE"/>
    <s v="3 - QC Complete"/>
    <n v="44560"/>
    <n v="44617"/>
    <s v="Pole fire likely related to tracking. The ensuing fire was limited to PG&amp;E assets. This information is preliminary."/>
    <s v="\\fxshare-nas05\quotashare-fs01\ESA\5 - Ignition Tracking\2021_Ignition_QC_Folders\20210919_1475382_21-0119516_nan_T005397925"/>
    <s v=" "/>
    <s v="Y"/>
    <s v="FJGE"/>
    <s v="FNL updated per FAS"/>
    <n v="44560"/>
    <m/>
    <s v="Not In Scope"/>
    <m/>
    <m/>
    <m/>
    <m/>
    <m/>
    <m/>
    <m/>
    <m/>
    <m/>
    <m/>
    <m/>
    <m/>
    <m/>
    <m/>
    <m/>
    <m/>
    <m/>
    <m/>
    <m/>
    <m/>
    <m/>
    <m/>
    <m/>
    <m/>
    <m/>
    <m/>
    <m/>
    <m/>
    <m/>
    <m/>
    <m/>
    <m/>
    <s v="N"/>
    <m/>
    <m/>
    <m/>
    <m/>
    <m/>
    <m/>
    <s v="N"/>
    <m/>
    <m/>
    <m/>
    <m/>
    <m/>
    <m/>
    <s v=" "/>
    <x v="97"/>
    <s v="06:58:00"/>
    <n v="44458"/>
    <s v="06:48:00"/>
    <s v="FAS"/>
    <s v="Y"/>
    <s v="N"/>
    <n v="1475382"/>
    <s v="21-0119516"/>
    <m/>
    <s v="T005397925"/>
    <n v="122070702"/>
    <m/>
    <m/>
    <m/>
    <s v=" "/>
    <x v="0"/>
    <x v="0"/>
    <s v="N"/>
    <s v="N"/>
    <s v="N"/>
    <s v="On September 19, 2021 at 0658 hours, a PG&amp;E Troubleman was dispatched to the Oakland 1103 12kV Distribution Circuit in the vicinity of Hollis Street and 34th Street, Oakland, in response to a pole fire.  Initial analysis indicates tracking caused the ignition.  A pole is suspected to be the origin point of the fire and resulted in an outage for 2548 customers.  The ensuing fire was contained to PG&amp;E assets and it is unknown how the fire was suppressed.  On September 19, 2021 a third-party contractor replaced the damaged pole and transformer.   "/>
    <s v="PG&amp;E"/>
    <s v="Other"/>
    <s v="Pole"/>
    <s v="D"/>
    <s v="D"/>
    <s v="Structure-PG&amp;E only"/>
    <s v="Pole top fire"/>
    <m/>
    <m/>
    <m/>
    <m/>
    <s v="Contamination"/>
    <s v="Contamination"/>
    <s v="Tracking"/>
    <s v="Y"/>
    <s v="Overhead"/>
    <x v="0"/>
    <s v="Pole"/>
    <s v="Pole and Transformer "/>
    <n v="102297793"/>
    <s v=" "/>
    <x v="0"/>
    <n v="37.826412130400001"/>
    <n v="-122.28437491610001"/>
    <s v="Alameda"/>
    <s v="OAKLAND L 1103"/>
    <n v="12000"/>
    <s v="OAKLAND L 1103CR300"/>
    <x v="0"/>
    <s v="Unknown"/>
    <s v="Urban"/>
    <s v="Fire-resistive fuel bed"/>
    <s v="Sidewalk &amp; Asphalt"/>
    <s v="N"/>
    <m/>
    <m/>
    <m/>
    <m/>
    <s v="N"/>
    <s v="N"/>
    <m/>
    <m/>
    <s v="2021-09-21"/>
    <m/>
    <m/>
    <m/>
    <m/>
    <m/>
    <m/>
    <m/>
    <m/>
    <m/>
    <m/>
    <m/>
    <m/>
    <m/>
    <m/>
    <m/>
    <m/>
    <m/>
    <m/>
    <m/>
    <s v="  "/>
    <m/>
    <s v="OAKPORT"/>
    <s v="06:58"/>
    <n v="44458"/>
    <s v="1475382"/>
    <s v="T005397925"/>
    <n v="5679"/>
    <s v="HORTON ST"/>
    <m/>
    <n v="37.815179999999998"/>
    <n v="-122.27788"/>
    <s v="E1TRMJ2"/>
    <m/>
    <n v="12111103"/>
    <s v="2021/09/19 11:11:18"/>
    <n v="9110"/>
    <m/>
    <s v="AXS-AXS OK XSTR- PWR-I COMPLETE OUT STATES THERE WAS A LOUD BOOM."/>
    <s v="N"/>
    <m/>
    <m/>
    <m/>
    <m/>
    <m/>
    <m/>
    <m/>
    <n v="110108672"/>
    <m/>
    <m/>
    <s v="Y"/>
    <m/>
    <m/>
    <m/>
    <m/>
    <m/>
    <m/>
    <m/>
    <s v="POLE TOP BURNED AND POLE NEEDS REPLACEMENT. 715 PRIMARY UNDAMAGED AND SECONDARY "/>
    <m/>
    <m/>
    <m/>
    <m/>
    <s v="Overhead"/>
    <m/>
    <m/>
    <m/>
    <m/>
    <m/>
    <s v="FIRE, POLE"/>
    <s v="POLE-WOOD"/>
    <m/>
    <s v="  "/>
    <s v="Unplanned"/>
    <s v="East Bay"/>
    <s v="Central"/>
    <s v="012111103, OAKLAND L-1103"/>
    <s v="21-0119516"/>
    <s v="Unplanned"/>
    <s v="Clear;32-90 F"/>
    <s v="2548"/>
    <s v="367488"/>
    <s v="NO"/>
    <s v="Line to Ground"/>
    <s v="Sustained"/>
    <s v="No"/>
    <s v="CR300"/>
    <s v="OH"/>
    <s v="Line Recloser"/>
    <s v="1475382"/>
    <s v="Pole-Wood, Broken"/>
    <s v="A,B,C "/>
    <m/>
    <m/>
    <s v="ATHENS AVE 1P E/O MARKET ST"/>
    <s v="JENSON, RYAN 510-368-6998: 3406 HOLLIS ST"/>
    <s v="SW 6219 OPEN"/>
    <m/>
    <m/>
    <m/>
    <m/>
    <m/>
    <m/>
    <m/>
    <m/>
    <m/>
    <m/>
    <m/>
    <m/>
    <m/>
    <m/>
    <m/>
    <m/>
    <m/>
    <m/>
    <m/>
    <m/>
    <m/>
    <m/>
    <m/>
  </r>
  <r>
    <n v="1535"/>
    <s v="FJGE"/>
    <s v="3 - QC Complete"/>
    <n v="44560"/>
    <n v="44617"/>
    <s v="Pole fire at switch 389 with the cause likely being related to tracking. The ensuing fire was limited to PG&amp;E assets. This information is preliminary."/>
    <s v="\\fxshare-nas05\quotashare-fs01\ESA\5 - Ignition Tracking\2021_Ignition_QC_Folders\20210919_1475373_21-0119509_nan_T005397898"/>
    <s v=" "/>
    <s v="Y"/>
    <s v="FJGE"/>
    <s v="FNL updated per FAS, Fire lat/long updated per SAP Equip ID # 101823557"/>
    <n v="44560"/>
    <m/>
    <s v="Not In Scope"/>
    <m/>
    <m/>
    <m/>
    <m/>
    <m/>
    <m/>
    <m/>
    <m/>
    <m/>
    <m/>
    <m/>
    <m/>
    <m/>
    <m/>
    <m/>
    <m/>
    <m/>
    <m/>
    <m/>
    <m/>
    <m/>
    <m/>
    <m/>
    <m/>
    <m/>
    <m/>
    <m/>
    <m/>
    <m/>
    <m/>
    <m/>
    <m/>
    <s v="N"/>
    <m/>
    <m/>
    <m/>
    <m/>
    <m/>
    <m/>
    <s v="N"/>
    <m/>
    <m/>
    <m/>
    <m/>
    <m/>
    <m/>
    <s v=" "/>
    <x v="97"/>
    <s v="06:31:00"/>
    <n v="44458"/>
    <s v="06:24:00"/>
    <s v="FAS"/>
    <s v="Y"/>
    <s v="N"/>
    <n v="1475373"/>
    <s v="21-0119509"/>
    <m/>
    <s v="T005397898"/>
    <s v="122070586, 122070636"/>
    <m/>
    <m/>
    <m/>
    <s v=" "/>
    <x v="0"/>
    <x v="0"/>
    <s v="N"/>
    <s v="N"/>
    <s v="N"/>
    <s v="On September 19, 2021 at 0631 hours, a PG&amp;E Troubleman was dispatched to the Hunter Point 1104 12kV Distribution Circuit in the vicinity of Evans Avenue and Hunters Point Boulevard, San Francisco, in response to a pole fire.  Initial analysis indicates tracking caused the ignition.  A pole is suspected to be the origin point of the fire and resulted in an outage for 2992 customers.  The ensuing fire was contained to PG&amp;E assets and it is unknown how the fire was suppressed.  On September 19, 2021 a third-party contractor replaced the damaged pole.  "/>
    <s v="PG&amp;E"/>
    <s v="Other"/>
    <s v="Pole"/>
    <s v="D"/>
    <s v="D"/>
    <s v="Structure-PG&amp;E only"/>
    <s v="Pole top fire"/>
    <m/>
    <m/>
    <m/>
    <m/>
    <s v="Contamination"/>
    <s v="Contamination"/>
    <s v="Tracking"/>
    <m/>
    <s v="Overhead"/>
    <x v="0"/>
    <s v="Pole"/>
    <s v="Pole"/>
    <n v="101823557"/>
    <s v=" "/>
    <x v="0"/>
    <n v="37.7368339545"/>
    <n v="-122.37736309669999"/>
    <s v="San Francisco"/>
    <s v="HUNTERS POINT P 1104"/>
    <n v="12000"/>
    <s v="HUNTERS POINT P 1104CB"/>
    <x v="0"/>
    <s v="Unknown"/>
    <s v="Urban"/>
    <s v="Grass Fuel Model"/>
    <s v="Brush and grass"/>
    <s v="N"/>
    <m/>
    <m/>
    <m/>
    <m/>
    <s v="N"/>
    <s v="N"/>
    <m/>
    <m/>
    <s v="2021-09-21"/>
    <m/>
    <m/>
    <m/>
    <m/>
    <m/>
    <m/>
    <m/>
    <m/>
    <m/>
    <m/>
    <m/>
    <m/>
    <m/>
    <m/>
    <m/>
    <m/>
    <m/>
    <m/>
    <m/>
    <s v="  "/>
    <m/>
    <s v="SNFRAN"/>
    <s v="06:31"/>
    <n v="44458"/>
    <s v="1475373"/>
    <s v="T005397898"/>
    <n v="101"/>
    <s v="NORTHRIDGE RD"/>
    <m/>
    <n v="37.73742"/>
    <n v="-122.37735000000001"/>
    <s v="R1TGXL8"/>
    <m/>
    <n v="2233"/>
    <s v="2021/09/19 06:53:52"/>
    <n v="9111"/>
    <n v="1"/>
    <s v="AXS-OK"/>
    <s v="N"/>
    <m/>
    <m/>
    <m/>
    <m/>
    <m/>
    <m/>
    <m/>
    <m/>
    <m/>
    <m/>
    <s v="Y"/>
    <m/>
    <m/>
    <m/>
    <m/>
    <m/>
    <m/>
    <m/>
    <s v="POLE TOP FIRE,  MADE SAFE DE-ENERGIZE CIRCUIT."/>
    <m/>
    <m/>
    <m/>
    <m/>
    <s v="Overhead"/>
    <m/>
    <m/>
    <m/>
    <m/>
    <m/>
    <s v="FIRE, POLE"/>
    <s v="CIRCUIT BREAKER"/>
    <m/>
    <s v="  "/>
    <s v="Unplanned"/>
    <s v="San Francisco"/>
    <s v="San Francisco"/>
    <s v="022331105, SF P-1105"/>
    <s v="21-0119509"/>
    <s v="Unplanned"/>
    <s v="Clear;32-90 F"/>
    <s v="2663"/>
    <s v="720582"/>
    <s v="NO"/>
    <s v="Force Out"/>
    <s v="Sustained"/>
    <s v="No"/>
    <s v="1105/2"/>
    <s v="OH"/>
    <s v="Circuit Breaker"/>
    <s v="1475373"/>
    <s v="Pole-Wood, Burned/flashed"/>
    <s v="NONE"/>
    <m/>
    <m/>
    <s v="SF P SUB"/>
    <s v="HUNTERS POINT BLVD &amp; EVANS AVE"/>
    <s v="SW 12369 OPEN|LR 611150 OPEN (DMS# 1475275)|OPEN CENTER PHASE TAP OPEN|FUS 3041 OPEN|SW 11567 OPEN|SW 3301 CLOSE|SW 12367 CLOSE|FUS 10311 CLOSE"/>
    <s v="POLE FIRE"/>
    <m/>
    <m/>
    <m/>
    <m/>
    <m/>
    <m/>
    <m/>
    <m/>
    <m/>
    <m/>
    <m/>
    <m/>
    <m/>
    <m/>
    <m/>
    <m/>
    <m/>
    <m/>
    <m/>
    <m/>
    <m/>
    <m/>
  </r>
  <r>
    <n v="1534"/>
    <s v="DLY6"/>
    <s v="3 - QC Complete"/>
    <n v="44568"/>
    <n v="44617"/>
    <s v="[SW C\O LEXINGTON ST.\BLAKE ST.] Pole top burned off.  Potential cause could be related to tracking. The ensuing fire was limited to PG&amp;E assets. This information is preliminary."/>
    <s v="\\fxshare-nas05\quotashare-fs01\ESA\5 - Ignition Tracking\2021_Ignition_QC_Folders\20210919_nan_nan_nan_T005397897"/>
    <s v=" "/>
    <s v="Y"/>
    <s v="DLY6"/>
    <s v="UPDATED OUTAGE TIME, ILIS NUMBER FO ID "/>
    <n v="44568"/>
    <m/>
    <s v="Not In Scope"/>
    <m/>
    <m/>
    <m/>
    <m/>
    <m/>
    <m/>
    <m/>
    <m/>
    <m/>
    <m/>
    <m/>
    <m/>
    <m/>
    <m/>
    <m/>
    <m/>
    <m/>
    <m/>
    <m/>
    <m/>
    <m/>
    <m/>
    <m/>
    <m/>
    <m/>
    <m/>
    <m/>
    <m/>
    <m/>
    <m/>
    <m/>
    <m/>
    <s v="N"/>
    <m/>
    <m/>
    <m/>
    <m/>
    <m/>
    <m/>
    <s v="N"/>
    <m/>
    <m/>
    <m/>
    <m/>
    <m/>
    <m/>
    <s v=" "/>
    <x v="97"/>
    <s v="06:28:00"/>
    <n v="44458"/>
    <s v="07:07:00"/>
    <s v="FAS"/>
    <s v="Y"/>
    <s v="N"/>
    <s v="TR8531825, 1475390"/>
    <s v="21-0119517.1, 21-0119517.2"/>
    <m/>
    <s v="T005397897, T005397978, T005398272"/>
    <n v="122070627"/>
    <m/>
    <m/>
    <m/>
    <s v=" "/>
    <x v="0"/>
    <x v="0"/>
    <s v="N"/>
    <s v="N"/>
    <s v="N"/>
    <s v="On September 19, 2021 at 07:35 hours, a PG&amp;E Troubleman was dispatched to the El Cerrito G 1112, a 12kV Distribution Circuit on the corner of Lexington Ave and Blake Street in El Cerrito in response to a pole fire. Initial analysis indicates tracking caused the ignition.  The PG&amp;E Troubleman met the Fire Department on scene and found the primary crossarm had ignited at the hardware causing it to fail.   This incident lead to an area outage of 10,282 customers.  The ensuing fire was contained to the pole, and the fire was suppressed by the El Cerrito Fire Department.  A PG&amp;E Hired Contract Crew was onsite September 20, 2021 and replaced the pole.  "/>
    <s v="PG&amp;E"/>
    <s v="Other"/>
    <s v="Crossarm"/>
    <s v="D"/>
    <s v="D"/>
    <s v="Structure-PG&amp;E only"/>
    <s v="POLE FIRE"/>
    <m/>
    <m/>
    <m/>
    <m/>
    <s v="Contamination"/>
    <s v="Contamination"/>
    <s v="Tracking"/>
    <s v="Y"/>
    <s v="Overhead"/>
    <x v="0"/>
    <s v="Pole"/>
    <s v="Pole "/>
    <n v="101440081"/>
    <s v=" "/>
    <x v="0"/>
    <n v="37.922208130900003"/>
    <n v="-122.31411119169999"/>
    <s v="Contra Costa"/>
    <s v="EL CERRITO G 1112"/>
    <n v="12000"/>
    <s v="EL CERRITO G 1112CB"/>
    <x v="0"/>
    <s v="El Cerritio FD"/>
    <s v="Urban"/>
    <s v="Fire-resistive fuel bed"/>
    <s v="sidewalk "/>
    <s v="N"/>
    <m/>
    <m/>
    <m/>
    <m/>
    <s v="N"/>
    <s v="N"/>
    <m/>
    <m/>
    <s v="2021-09-21"/>
    <m/>
    <m/>
    <m/>
    <m/>
    <m/>
    <m/>
    <m/>
    <m/>
    <m/>
    <m/>
    <m/>
    <m/>
    <m/>
    <m/>
    <m/>
    <m/>
    <m/>
    <m/>
    <m/>
    <s v=" "/>
    <m/>
    <m/>
    <s v="06:28"/>
    <s v="2021/09/19 00:00:00"/>
    <m/>
    <s v="T005397897"/>
    <m/>
    <m/>
    <m/>
    <m/>
    <m/>
    <s v="E2TRMBT"/>
    <m/>
    <m/>
    <s v="2021/09/19 13:32:57"/>
    <n v="9110"/>
    <m/>
    <s v="AXS-OK FD ENROUTE TO POLE FIRE, REQUESTING ETA"/>
    <s v="N"/>
    <m/>
    <m/>
    <m/>
    <m/>
    <m/>
    <m/>
    <s v="ELCERRITO FIRE"/>
    <m/>
    <m/>
    <m/>
    <s v="Y"/>
    <m/>
    <m/>
    <m/>
    <m/>
    <m/>
    <m/>
    <s v="Other (Comments)"/>
    <m/>
    <m/>
    <m/>
    <s v="Fire Dept"/>
    <m/>
    <m/>
    <m/>
    <m/>
    <m/>
    <m/>
    <m/>
    <s v="FIRE, POLE"/>
    <s v="POLE-WOOD"/>
    <m/>
    <s v=" "/>
    <m/>
    <m/>
    <m/>
    <m/>
    <m/>
    <m/>
    <m/>
    <m/>
    <m/>
    <m/>
    <m/>
    <m/>
    <m/>
    <m/>
    <m/>
    <m/>
    <m/>
    <m/>
    <m/>
    <m/>
    <m/>
    <m/>
    <m/>
    <m/>
    <m/>
    <m/>
    <m/>
    <m/>
    <m/>
    <m/>
    <m/>
    <m/>
    <m/>
    <m/>
    <m/>
    <m/>
    <m/>
    <m/>
    <m/>
    <m/>
    <m/>
    <m/>
    <m/>
    <m/>
    <m/>
    <m/>
    <m/>
  </r>
  <r>
    <n v="1533"/>
    <s v="DLY6"/>
    <s v="3 - QC Complete"/>
    <n v="44568"/>
    <n v="44617"/>
    <s v="Burnt crossarm was likely related to tracking. The ensuing fire was limited to PG&amp;E assets. This information is preliminary."/>
    <s v="\\fxshare-nas05\quotashare-fs01\ESA\5 - Ignition Tracking\2021_Ignition_QC_Folders\20210919_1475372_nan_nan_T005397895"/>
    <s v=" "/>
    <s v="Y"/>
    <s v="DLY6"/>
    <s v="UPDATED OUTAGE TIME "/>
    <n v="44568"/>
    <m/>
    <s v="Not In Scope"/>
    <m/>
    <m/>
    <m/>
    <m/>
    <m/>
    <m/>
    <m/>
    <m/>
    <m/>
    <m/>
    <m/>
    <m/>
    <m/>
    <m/>
    <m/>
    <m/>
    <m/>
    <m/>
    <m/>
    <m/>
    <m/>
    <m/>
    <m/>
    <m/>
    <m/>
    <m/>
    <m/>
    <m/>
    <m/>
    <m/>
    <m/>
    <m/>
    <s v="N"/>
    <m/>
    <m/>
    <m/>
    <m/>
    <m/>
    <m/>
    <s v="N"/>
    <m/>
    <m/>
    <m/>
    <m/>
    <m/>
    <m/>
    <s v=" "/>
    <x v="97"/>
    <s v="06:21:00"/>
    <n v="44458"/>
    <s v="06:20:00"/>
    <s v="FAS"/>
    <s v="Y"/>
    <s v="N"/>
    <n v="1475372"/>
    <m/>
    <m/>
    <s v="T005397895"/>
    <n v="122070651"/>
    <m/>
    <m/>
    <m/>
    <s v=" "/>
    <x v="0"/>
    <x v="0"/>
    <s v="N"/>
    <s v="N"/>
    <s v="N"/>
    <s v=" On September 19, 2021 at 06:21) hours, a PG&amp;E Troubleman was dispatched to the Bay Meadows 1104, a 12kV Distribution Circuit near Brooks Street and Roberta Drive in San Mateo in response to a pole fire.  Initial analysis indicates tracking caused the ignition.  The Troubleman located the pole in a rear easement which was hard to access.   The troubleman did report the primary crossarm had burned off causing a power outage for 207 customers.     The ensuing fire was contained to the pole and it is unknown who suppressed the ignition.  A PG&amp;E Hired Contract Crew was onsite on September 19, 2021 and replaced the damaged crossarm, two insulators and cutouts."/>
    <s v="PG&amp;E"/>
    <s v="Other"/>
    <s v="Crossarm"/>
    <s v="D"/>
    <s v="D"/>
    <s v="Structure-PG&amp;E only"/>
    <s v="PRIMARY CROSSARM BURNED OFF,"/>
    <m/>
    <m/>
    <m/>
    <m/>
    <s v="Contamination"/>
    <s v="Contamination"/>
    <s v="Tracking"/>
    <s v="Y"/>
    <s v="Overhead"/>
    <x v="0"/>
    <s v="Crossarm"/>
    <s v="Crossarm, Insulators, Cut Out"/>
    <n v="100312760"/>
    <s v=" "/>
    <x v="0"/>
    <n v="37.559197392999998"/>
    <n v="-122.2942787046"/>
    <s v="San Mateo"/>
    <s v="BAY MEADOWS 1104"/>
    <n v="12000"/>
    <s v="BAY MEADOWS 110448036"/>
    <x v="0"/>
    <s v="Unknown"/>
    <s v="Urban"/>
    <s v="Timber fuel model"/>
    <s v="backyard easement, trees "/>
    <s v="N"/>
    <m/>
    <m/>
    <m/>
    <m/>
    <s v="N"/>
    <s v="N"/>
    <m/>
    <m/>
    <s v="2021-09-21"/>
    <m/>
    <m/>
    <m/>
    <m/>
    <m/>
    <m/>
    <m/>
    <m/>
    <m/>
    <m/>
    <m/>
    <m/>
    <m/>
    <m/>
    <m/>
    <m/>
    <m/>
    <m/>
    <m/>
    <s v="  "/>
    <m/>
    <s v="SNCARLOS"/>
    <s v="06:21"/>
    <n v="44458"/>
    <s v="1475372"/>
    <s v="T005397895"/>
    <n v="1752"/>
    <s v="DEWEY ST"/>
    <m/>
    <n v="37.55921"/>
    <n v="-122.29425999999999"/>
    <s v="P2TLAFN"/>
    <m/>
    <n v="24011104"/>
    <s v="2021/09/19 07:13:01"/>
    <n v="9110"/>
    <m/>
    <s v="A:OK;X:REBERTA;R:PER FD  ITS POLE IN REAR OF HOUSE, PWR-Y"/>
    <s v="N"/>
    <m/>
    <m/>
    <m/>
    <m/>
    <m/>
    <m/>
    <m/>
    <m/>
    <m/>
    <m/>
    <s v="Y"/>
    <m/>
    <m/>
    <m/>
    <m/>
    <m/>
    <m/>
    <m/>
    <s v="REAR OF, NOT ACCESSIBLE,  PRIMARY CROSSARM BURNED OFF,  REPLACE CROSSARM AND TWO"/>
    <m/>
    <m/>
    <m/>
    <m/>
    <s v="Overhead"/>
    <m/>
    <m/>
    <m/>
    <m/>
    <m/>
    <s v="OVERHEAD"/>
    <s v="CROSSARM, WOOD"/>
    <m/>
    <s v="  "/>
    <m/>
    <m/>
    <m/>
    <m/>
    <m/>
    <m/>
    <m/>
    <m/>
    <m/>
    <m/>
    <m/>
    <m/>
    <m/>
    <m/>
    <m/>
    <m/>
    <m/>
    <m/>
    <m/>
    <m/>
    <m/>
    <m/>
    <m/>
    <m/>
    <m/>
    <m/>
    <m/>
    <m/>
    <m/>
    <m/>
    <m/>
    <m/>
    <m/>
    <m/>
    <m/>
    <m/>
    <m/>
    <m/>
    <m/>
    <m/>
    <m/>
    <m/>
    <m/>
    <m/>
    <m/>
    <m/>
    <m/>
  </r>
  <r>
    <n v="1532"/>
    <s v="DLY6"/>
    <s v="3 - QC Complete"/>
    <n v="44568"/>
    <n v="44617"/>
    <s v="12Kv primary crossarm burnt likely due to tracking. The ensuing fire was limited to PG&amp;E assets. This information is preliminary."/>
    <s v="\\fxshare-nas05\quotashare-fs01\ESA\5 - Ignition Tracking\2021_Ignition_QC_Folders\20210919_1475268_21-0119484_nan_T005397854"/>
    <s v=" "/>
    <s v="Y"/>
    <s v="DLY6"/>
    <s v="UPDATED CREATE TIME, OUTAGE TIME, FO ID "/>
    <n v="44568"/>
    <m/>
    <s v="Not In Scope"/>
    <m/>
    <m/>
    <m/>
    <m/>
    <m/>
    <m/>
    <m/>
    <m/>
    <m/>
    <m/>
    <m/>
    <m/>
    <m/>
    <m/>
    <m/>
    <m/>
    <m/>
    <m/>
    <m/>
    <m/>
    <m/>
    <m/>
    <m/>
    <m/>
    <m/>
    <m/>
    <m/>
    <m/>
    <m/>
    <m/>
    <m/>
    <m/>
    <s v="N"/>
    <m/>
    <m/>
    <m/>
    <m/>
    <m/>
    <m/>
    <s v="N"/>
    <m/>
    <m/>
    <m/>
    <m/>
    <m/>
    <m/>
    <s v=" "/>
    <x v="97"/>
    <s v="03:27:00"/>
    <n v="44458"/>
    <s v="02:19:00"/>
    <s v="FAS"/>
    <s v="Y"/>
    <s v="N"/>
    <n v="1475268"/>
    <s v="21-0119484"/>
    <m/>
    <s v="T005397854, T005397797"/>
    <n v="122070623"/>
    <m/>
    <m/>
    <m/>
    <s v=" "/>
    <x v="0"/>
    <x v="0"/>
    <s v="N"/>
    <s v="N"/>
    <s v="N"/>
    <s v=" On September 19, 2021 at 03:27 hours, a PG&amp;E Troubleman was dispatched to the Richmond R 1126, a 12kV Distribution Circuit on Nevin Avenue and 5th Street in Richmond in response to an area outage.   Upon investigation from the Troubleman, initial analysis indicates tracking caused the ignition. The ignition began at the crossarm causing it to fail, and left 69 customers without power.  The ensuing fire was contained to the crossarm and it is unknown who suppressed the fire.  A PG&amp;E Crew replaced the crossarm on September 19, 2021."/>
    <s v="PG&amp;E"/>
    <s v="Other"/>
    <s v="Crossarm"/>
    <s v="D"/>
    <s v="D"/>
    <s v="Structure-PG&amp;E only"/>
    <s v="BURNED XARM,"/>
    <m/>
    <m/>
    <m/>
    <m/>
    <s v="Contamination"/>
    <s v="Contamination"/>
    <s v="Tracking"/>
    <s v="Y"/>
    <s v="Overhead"/>
    <x v="0"/>
    <s v="Crossarm"/>
    <s v="Crossarm"/>
    <n v="101431306"/>
    <s v=" "/>
    <x v="0"/>
    <n v="37.9368882148"/>
    <n v="-122.36479493109999"/>
    <s v="Contra Costa"/>
    <s v="RICHMOND R 1126"/>
    <n v="12000"/>
    <s v="RICHMOND R 1126BR278"/>
    <x v="0"/>
    <s v="Unknown"/>
    <s v="Urban"/>
    <s v="Fire-resistive fuel bed"/>
    <s v="sidewalk "/>
    <s v="N"/>
    <m/>
    <m/>
    <m/>
    <m/>
    <s v="N"/>
    <s v="N"/>
    <m/>
    <m/>
    <s v="2021-09-21"/>
    <m/>
    <m/>
    <m/>
    <m/>
    <m/>
    <m/>
    <m/>
    <m/>
    <m/>
    <m/>
    <m/>
    <m/>
    <m/>
    <m/>
    <m/>
    <m/>
    <m/>
    <m/>
    <m/>
    <s v="  "/>
    <m/>
    <m/>
    <s v="05:02"/>
    <n v="44458"/>
    <s v="1475268"/>
    <s v="T005397854"/>
    <m/>
    <m/>
    <m/>
    <m/>
    <m/>
    <s v="E1TAXOC"/>
    <m/>
    <n v="13471126"/>
    <s v="2021/09/19 06:19:58"/>
    <n v="9110"/>
    <n v="1"/>
    <s v="SMART MTR AUTO-GENERATED TAG"/>
    <s v="N"/>
    <m/>
    <m/>
    <m/>
    <m/>
    <m/>
    <m/>
    <m/>
    <m/>
    <m/>
    <m/>
    <s v="Y"/>
    <m/>
    <m/>
    <m/>
    <m/>
    <m/>
    <m/>
    <m/>
    <m/>
    <m/>
    <m/>
    <m/>
    <m/>
    <m/>
    <m/>
    <m/>
    <m/>
    <m/>
    <m/>
    <s v="FIRE, POLE"/>
    <s v="CROSSARM, WOOD"/>
    <m/>
    <s v="  "/>
    <s v="Unplanned"/>
    <s v="East Bay"/>
    <s v="Bay"/>
    <s v="013471126, RICHMOND R-1126"/>
    <s v="21-0119484"/>
    <s v="Unplanned"/>
    <s v="Clear;32-90 F"/>
    <s v="69"/>
    <s v="41604"/>
    <s v="NO"/>
    <s v="Line to Line"/>
    <s v="Sustained"/>
    <s v="No"/>
    <s v="BR278"/>
    <s v="OH"/>
    <s v="Line Recloser"/>
    <s v="1475268"/>
    <s v="Crossarm, Wood, Burned/flashed"/>
    <s v="A&amp;C phase Phase OC I"/>
    <s v="09/19/21 08:47"/>
    <m/>
    <s v="N/S/O BARRETT AVE., 1/P/E/O 4TH ST., RICHMOND"/>
    <s v="OSTI, RANDY 510-672-3177: C/O 5TH AND NEVIN "/>
    <m/>
    <m/>
    <m/>
    <m/>
    <m/>
    <m/>
    <m/>
    <m/>
    <m/>
    <m/>
    <m/>
    <m/>
    <m/>
    <m/>
    <m/>
    <m/>
    <m/>
    <m/>
    <m/>
    <m/>
    <m/>
    <m/>
    <m/>
    <m/>
  </r>
  <r>
    <n v="1531"/>
    <s v="DLY6"/>
    <s v="3 - QC Complete"/>
    <n v="44568"/>
    <n v="44617"/>
    <s v="Pole fire was likely related to tracking. The ensuing fire was limited to PG&amp;E assets. This information is preliminary."/>
    <s v="\\fxshare-nas05\quotashare-fs01\ESA\5 - Ignition Tracking\2021_Ignition_QC_Folders\20210919_nan_nan_nan_T005397853"/>
    <s v=" "/>
    <m/>
    <m/>
    <m/>
    <m/>
    <m/>
    <s v="Not In Scope"/>
    <m/>
    <m/>
    <m/>
    <m/>
    <m/>
    <m/>
    <m/>
    <m/>
    <m/>
    <m/>
    <m/>
    <m/>
    <m/>
    <m/>
    <m/>
    <m/>
    <m/>
    <m/>
    <m/>
    <m/>
    <m/>
    <m/>
    <m/>
    <m/>
    <m/>
    <m/>
    <m/>
    <m/>
    <m/>
    <m/>
    <m/>
    <m/>
    <m/>
    <m/>
    <m/>
    <m/>
    <m/>
    <m/>
    <m/>
    <m/>
    <m/>
    <m/>
    <m/>
    <m/>
    <m/>
    <m/>
    <s v=" "/>
    <x v="97"/>
    <s v="05:01:00"/>
    <m/>
    <m/>
    <s v="FAS"/>
    <s v="Y"/>
    <s v="N"/>
    <s v="TR8530309"/>
    <m/>
    <m/>
    <s v="T005397853"/>
    <n v="122070616"/>
    <m/>
    <m/>
    <m/>
    <s v=" "/>
    <x v="0"/>
    <x v="0"/>
    <s v="N"/>
    <s v="N"/>
    <s v="N"/>
    <s v=" On September 19, 2021 at 05:01 hours, a PG&amp;E Troubleman was dispatched to the Richmond R 1120, a 12kV Distribution Circuit on Castro Street near Richmond Lane in Richmond in response to an outage.  Upon further investigation, the Troubleman located the source to be a pole fire.  Initial analysis indicates tracking caused the ignition. The pole had ignited at the connecting hardware, causing the pole top to fail leaving the primary conductor, transformer and crossarm to become detached.   The ensuing fire was contained to the pole and it is unknown who suppressed the fire.   A PG&amp;E Crew was onsite September 19, 2021 to set a new pole.  "/>
    <s v="PG&amp;E"/>
    <s v="Other"/>
    <s v="Pole"/>
    <s v="D"/>
    <s v="D"/>
    <s v="Structure-PG&amp;E only"/>
    <s v="POLE FIRE "/>
    <m/>
    <m/>
    <m/>
    <m/>
    <s v="Contamination"/>
    <s v="Contamination"/>
    <s v="Tracking"/>
    <s v="Y"/>
    <s v="Overhead"/>
    <x v="0"/>
    <s v="Pole"/>
    <s v="Pole "/>
    <n v="101443362"/>
    <s v=" "/>
    <x v="0"/>
    <n v="37.942278844500002"/>
    <n v="-122.3753248572"/>
    <s v="Contra Costa"/>
    <s v="RICHMOND R 1120"/>
    <n v="12000"/>
    <s v="RICHMOND R 1120CB"/>
    <x v="0"/>
    <s v="Unknown"/>
    <s v="Urban"/>
    <s v="Timber fuel model"/>
    <s v="Trees "/>
    <s v="N"/>
    <m/>
    <m/>
    <m/>
    <m/>
    <s v="N"/>
    <s v="N"/>
    <m/>
    <m/>
    <s v="2021-09-21"/>
    <m/>
    <m/>
    <m/>
    <m/>
    <m/>
    <m/>
    <m/>
    <m/>
    <m/>
    <m/>
    <m/>
    <m/>
    <m/>
    <m/>
    <m/>
    <m/>
    <m/>
    <m/>
    <m/>
    <s v="  "/>
    <m/>
    <m/>
    <s v="05:01"/>
    <n v="44458"/>
    <m/>
    <s v="T005397853"/>
    <m/>
    <m/>
    <m/>
    <m/>
    <m/>
    <s v="E1TAXOC"/>
    <m/>
    <m/>
    <s v="2021/09/19 05:12:26"/>
    <n v="9110"/>
    <n v="1"/>
    <s v="AXS-UNK METER# 1007274642"/>
    <s v="N"/>
    <m/>
    <m/>
    <m/>
    <m/>
    <m/>
    <m/>
    <m/>
    <m/>
    <m/>
    <m/>
    <s v="Y"/>
    <m/>
    <m/>
    <m/>
    <m/>
    <m/>
    <m/>
    <m/>
    <m/>
    <m/>
    <m/>
    <m/>
    <m/>
    <m/>
    <m/>
    <m/>
    <m/>
    <m/>
    <m/>
    <s v="FIRE, POLE"/>
    <s v="POLE-WOOD"/>
    <m/>
    <s v="  "/>
    <m/>
    <m/>
    <m/>
    <m/>
    <m/>
    <m/>
    <m/>
    <m/>
    <m/>
    <m/>
    <m/>
    <m/>
    <m/>
    <m/>
    <m/>
    <m/>
    <m/>
    <m/>
    <m/>
    <m/>
    <m/>
    <m/>
    <m/>
    <m/>
    <m/>
    <m/>
    <m/>
    <m/>
    <m/>
    <m/>
    <m/>
    <m/>
    <m/>
    <m/>
    <m/>
    <m/>
    <m/>
    <m/>
    <m/>
    <m/>
    <m/>
    <m/>
    <m/>
    <m/>
    <m/>
    <m/>
    <m/>
  </r>
  <r>
    <n v="1530"/>
    <s v="DLY6"/>
    <s v="3 - QC Complete"/>
    <n v="44568"/>
    <n v="44617"/>
    <s v="Burnt crossarm was likely related to tracking. The ensuing fire was limited to PG&amp;E assets. This information is preliminary."/>
    <s v="\\fxshare-nas05\quotashare-fs01\ESA\5 - Ignition Tracking\2021_Ignition_QC_Folders\20210919_1475206_21-0119473_nan_T005397800"/>
    <s v=" "/>
    <s v="Y"/>
    <s v="DLY6"/>
    <s v="UPDATED OUTAGE DATE AND TIME, EQ ID, LAT/LONG "/>
    <n v="44568"/>
    <m/>
    <s v="Not In Scope"/>
    <m/>
    <m/>
    <m/>
    <m/>
    <m/>
    <m/>
    <m/>
    <m/>
    <m/>
    <m/>
    <m/>
    <m/>
    <m/>
    <m/>
    <m/>
    <m/>
    <m/>
    <m/>
    <m/>
    <m/>
    <m/>
    <m/>
    <m/>
    <m/>
    <m/>
    <m/>
    <m/>
    <m/>
    <m/>
    <m/>
    <m/>
    <m/>
    <s v="N"/>
    <m/>
    <m/>
    <m/>
    <m/>
    <m/>
    <m/>
    <s v="N"/>
    <m/>
    <m/>
    <m/>
    <m/>
    <m/>
    <m/>
    <s v=" "/>
    <x v="97"/>
    <s v="03:34:00"/>
    <n v="44457"/>
    <s v="00:53:00"/>
    <s v="FAS"/>
    <s v="Y"/>
    <s v="N"/>
    <n v="1475206"/>
    <s v="21-0119473"/>
    <m/>
    <s v="T005397800"/>
    <n v="122070597"/>
    <m/>
    <m/>
    <m/>
    <s v=" "/>
    <x v="0"/>
    <x v="0"/>
    <s v="N"/>
    <s v="N"/>
    <s v="N"/>
    <s v=" On September 19, 2021 at 01:24 hours, a PG&amp;E Troubleman was dispatched to the Richmond R 1130, a 12kV Distribution Circuit at the intersection on 19th Street and Dover Avenue in San Pablo in response to reports of arcing wires.  Initial analysis indicates tracking caused the ignition.  Upon investigation the Troubleman, had found the crossarm had ignited at the hardware, causing both crossarm and pole to fail.  The ensuing fire was contained to the pole and it is unknown who suppressed the ignition.   This incident resulted in a power outage affecting 169 customers.  A PG&amp;E Hired Contract Crew was at the location on September 19, 2021 and replaced the pole and crossarm."/>
    <s v="PG&amp;E"/>
    <s v="Other"/>
    <s v="Crossarm"/>
    <s v="D"/>
    <s v="D"/>
    <s v="Structure-PG&amp;E only"/>
    <s v="Burned crossarm"/>
    <m/>
    <m/>
    <m/>
    <m/>
    <s v="Contamination"/>
    <s v="Contamination"/>
    <s v="Tracking"/>
    <s v="Y"/>
    <s v="Overhead"/>
    <x v="0"/>
    <s v="Crossarm"/>
    <s v="Pole, Crossarm"/>
    <n v="101430176"/>
    <s v=" "/>
    <x v="0"/>
    <n v="37.959446167700001"/>
    <n v="-122.3505549945"/>
    <s v="Contra Costa"/>
    <s v="RICHMOND R 1130"/>
    <n v="12000"/>
    <s v="RICHMOND R 1130BR162"/>
    <x v="0"/>
    <s v="Unknown"/>
    <s v="Urban"/>
    <s v="Fire-resistive fuel bed"/>
    <s v="Sideawalk "/>
    <s v="N"/>
    <m/>
    <m/>
    <m/>
    <m/>
    <s v="N"/>
    <s v="N"/>
    <m/>
    <m/>
    <s v="2021-09-21"/>
    <m/>
    <m/>
    <m/>
    <m/>
    <m/>
    <m/>
    <m/>
    <m/>
    <m/>
    <m/>
    <m/>
    <m/>
    <m/>
    <m/>
    <m/>
    <m/>
    <m/>
    <m/>
    <m/>
    <s v="  "/>
    <m/>
    <m/>
    <s v="03:34"/>
    <n v="44458"/>
    <s v="1475206"/>
    <s v="T005397800"/>
    <m/>
    <m/>
    <m/>
    <m/>
    <m/>
    <s v="E2TALMK"/>
    <m/>
    <n v="13471130"/>
    <s v="2021/09/19 03:53:23"/>
    <n v="9320"/>
    <m/>
    <s v="A:OK;X:MARKET;R:ARCING WIRES PL2HS AND ALSO TRANSFOMER ARCING IN FRONT OF PROPERTY, PWR-I"/>
    <s v="N"/>
    <m/>
    <m/>
    <m/>
    <m/>
    <m/>
    <m/>
    <m/>
    <m/>
    <m/>
    <m/>
    <s v="Y"/>
    <m/>
    <m/>
    <m/>
    <m/>
    <m/>
    <m/>
    <m/>
    <m/>
    <m/>
    <m/>
    <m/>
    <m/>
    <m/>
    <m/>
    <m/>
    <m/>
    <m/>
    <m/>
    <m/>
    <m/>
    <m/>
    <s v="  "/>
    <s v="Unplanned"/>
    <s v="East Bay"/>
    <s v="Bay"/>
    <s v="013471130, RICHMOND R-1130"/>
    <s v="21-0119473"/>
    <s v="Unplanned"/>
    <s v="Clear;32-90 F"/>
    <s v="169"/>
    <s v="535392"/>
    <s v="NO"/>
    <s v="Force Out"/>
    <s v="Sustained"/>
    <s v="No"/>
    <s v="R8516"/>
    <s v="OH"/>
    <s v="Fuse"/>
    <s v="1475206"/>
    <s v="Pole-Wood, Burned/flashed"/>
    <m/>
    <m/>
    <m/>
    <s v="18TH ST. N/O MARKET ST."/>
    <s v="DOVER &amp; 19TH "/>
    <m/>
    <m/>
    <m/>
    <m/>
    <m/>
    <m/>
    <m/>
    <m/>
    <m/>
    <m/>
    <m/>
    <m/>
    <m/>
    <m/>
    <m/>
    <m/>
    <m/>
    <m/>
    <m/>
    <m/>
    <m/>
    <m/>
    <m/>
    <m/>
  </r>
  <r>
    <n v="1529"/>
    <s v="DLY6"/>
    <s v="3 - QC Complete"/>
    <n v="44568"/>
    <n v="44617"/>
    <s v="Burnt crossarm was likely related to tracking. The ensuing fire was limited to PG&amp;E assets. This information is preliminary."/>
    <s v="\\fxshare-nas05\quotashare-fs01\ESA\5 - Ignition Tracking\2021_Ignition_QC_Folders\20210919_1475100_21-0119497_nan_T005397799"/>
    <s v=" "/>
    <s v="Y"/>
    <s v="DLY6"/>
    <s v="UPDATED OUTAGE TIME AND FO ID "/>
    <n v="44568"/>
    <m/>
    <s v="Not In Scope"/>
    <m/>
    <m/>
    <m/>
    <m/>
    <m/>
    <m/>
    <m/>
    <m/>
    <m/>
    <m/>
    <m/>
    <m/>
    <m/>
    <m/>
    <m/>
    <m/>
    <m/>
    <m/>
    <m/>
    <m/>
    <m/>
    <m/>
    <m/>
    <m/>
    <m/>
    <m/>
    <m/>
    <m/>
    <m/>
    <m/>
    <m/>
    <m/>
    <s v="N"/>
    <m/>
    <m/>
    <m/>
    <m/>
    <m/>
    <m/>
    <s v="N"/>
    <m/>
    <m/>
    <m/>
    <m/>
    <m/>
    <m/>
    <s v=" "/>
    <x v="97"/>
    <s v="03:30:00"/>
    <n v="44458"/>
    <s v="04:45:00"/>
    <s v="FAS"/>
    <s v="Y"/>
    <s v="N"/>
    <s v="1475100, 1475104"/>
    <s v="21-0119497"/>
    <m/>
    <s v="T005397799, T005398380, T005398305"/>
    <n v="122070620"/>
    <m/>
    <m/>
    <m/>
    <s v=" "/>
    <x v="0"/>
    <x v="0"/>
    <s v="N"/>
    <s v="N"/>
    <s v="N"/>
    <s v=" On September 19, 2021 at 03:30 hours, a PG&amp;E Troubleman was dispatched to the Richmond R 1129, a 12kV Distribution Circuit on Battery Street near Duboce Ave in Richmond in response to arcing wires. Initial analysis indicates tracking caused the ignition.  The Troubelman arrived to find the primary crossarm burned causing the power lines to be detached.  This incident caused an area outage affecting 177 customers.  The ensuing fire was contained to the pole and it is unknown who suppressed the ignition. A PG&amp;E Hired Contract Crew replaced the damaged crossarm with a composite crossarm on September 19, 2021."/>
    <s v="PG&amp;E"/>
    <s v="Other"/>
    <s v="Crossarm"/>
    <s v="D"/>
    <s v="D"/>
    <s v="Structure-PG&amp;E only"/>
    <s v="BURNED X ARM"/>
    <m/>
    <m/>
    <m/>
    <m/>
    <s v="Contamination"/>
    <s v="Contamination"/>
    <s v="Tracking"/>
    <s v="Y"/>
    <s v="Overhead"/>
    <x v="0"/>
    <s v="Crossarm"/>
    <s v="Crossarm"/>
    <n v="101430860"/>
    <s v=" "/>
    <x v="0"/>
    <n v="37.952725068299998"/>
    <n v="-122.3707477677"/>
    <s v="Contra Costa"/>
    <s v="RICHMOND R 1129"/>
    <n v="12000"/>
    <s v="RICHMOND R 1129CB"/>
    <x v="0"/>
    <s v="Unknown"/>
    <s v="Urban"/>
    <s v="Grass Fuel Model"/>
    <s v="grass lot "/>
    <s v="N"/>
    <m/>
    <m/>
    <m/>
    <m/>
    <s v="N"/>
    <s v="N"/>
    <m/>
    <m/>
    <s v="2021-09-21"/>
    <m/>
    <m/>
    <m/>
    <m/>
    <m/>
    <m/>
    <m/>
    <m/>
    <m/>
    <m/>
    <m/>
    <m/>
    <m/>
    <m/>
    <m/>
    <m/>
    <m/>
    <m/>
    <m/>
    <s v="  "/>
    <m/>
    <m/>
    <s v="03:30"/>
    <n v="44458"/>
    <s v="1475100"/>
    <s v="T005397799"/>
    <m/>
    <m/>
    <m/>
    <m/>
    <m/>
    <s v="E2TALMK"/>
    <m/>
    <n v="13471129"/>
    <s v="2021/09/19 05:27:32"/>
    <n v="9002"/>
    <m/>
    <s v="AXS-OK ARCING WIRES-P2P; STTES IT WAS RANING;TRANSFOMER LOOKS DARKER HAS BEEN LIKE THIS FOR  WHILE."/>
    <s v="N"/>
    <m/>
    <m/>
    <m/>
    <m/>
    <m/>
    <m/>
    <m/>
    <m/>
    <m/>
    <m/>
    <s v="Y"/>
    <m/>
    <m/>
    <m/>
    <m/>
    <m/>
    <m/>
    <m/>
    <m/>
    <m/>
    <m/>
    <m/>
    <m/>
    <m/>
    <m/>
    <m/>
    <m/>
    <m/>
    <m/>
    <s v="OVERHEAD"/>
    <s v="CROSSARM, WOOD"/>
    <m/>
    <s v="  "/>
    <s v="Unplanned"/>
    <s v="East Bay"/>
    <s v="Bay"/>
    <s v="013471129, RICHMOND R-1129"/>
    <s v="21-0119497"/>
    <s v="Unplanned"/>
    <s v="Clear;32-90 F"/>
    <s v="177"/>
    <s v="210453"/>
    <s v="YES"/>
    <s v="Force Out"/>
    <s v="Sustained"/>
    <s v="No"/>
    <s v="R4216"/>
    <s v="OH"/>
    <s v="Fuse"/>
    <s v="1475100"/>
    <s v="Crossarm, Wood, Burned/flashed"/>
    <m/>
    <s v="09/19/21 08:44"/>
    <m/>
    <s v="WILLARD AVE.W/O FILBERT"/>
    <s v="Duboce Ave &amp; Battery"/>
    <m/>
    <m/>
    <m/>
    <m/>
    <m/>
    <m/>
    <m/>
    <m/>
    <m/>
    <m/>
    <m/>
    <m/>
    <m/>
    <m/>
    <m/>
    <m/>
    <m/>
    <m/>
    <m/>
    <m/>
    <m/>
    <m/>
    <m/>
    <m/>
  </r>
  <r>
    <n v="1528"/>
    <s v="DLY6"/>
    <s v="3 - QC Complete"/>
    <n v="44567"/>
    <n v="44617"/>
    <s v="Pole top caught fire at the through bolt, cause of the ignition was likely related to tracking. The ensuing fire was limited to PG&amp;E assets. This information is preliminary."/>
    <s v="\\fxshare-nas05\quotashare-fs01\ESA\5 - Ignition Tracking\2021_Ignition_QC_Folders\20210919_nan_nan_nan_T005397789"/>
    <s v=" "/>
    <s v="N"/>
    <m/>
    <m/>
    <m/>
    <m/>
    <s v="Not In Scope"/>
    <m/>
    <m/>
    <m/>
    <m/>
    <m/>
    <m/>
    <m/>
    <m/>
    <m/>
    <m/>
    <m/>
    <m/>
    <m/>
    <m/>
    <m/>
    <m/>
    <m/>
    <m/>
    <m/>
    <m/>
    <m/>
    <m/>
    <m/>
    <m/>
    <m/>
    <m/>
    <m/>
    <m/>
    <m/>
    <m/>
    <m/>
    <m/>
    <s v="N"/>
    <m/>
    <m/>
    <m/>
    <m/>
    <m/>
    <m/>
    <s v="N"/>
    <m/>
    <m/>
    <m/>
    <m/>
    <m/>
    <m/>
    <s v=" "/>
    <x v="97"/>
    <s v="03:07:00"/>
    <m/>
    <m/>
    <s v="FAS"/>
    <s v="Y"/>
    <s v="N"/>
    <s v="TR8524845"/>
    <m/>
    <m/>
    <s v="T005397789"/>
    <n v="122070612"/>
    <m/>
    <m/>
    <m/>
    <s v=" "/>
    <x v="0"/>
    <x v="0"/>
    <s v="N"/>
    <s v="N"/>
    <s v="N"/>
    <s v=" On September 19, 2021 at 03:07 hours, a PG&amp;E Troubleman was dispatched to the Richmond R 1127, a 12kV Distribution Circuit on East Victoria Court near South Victoria Court in response to a pole fire. Initial analysis indicates tracking caused the ignition. The ignition source was identified at the connecting hardware, causing the center of the crossarm to fail as well as damages to the pole.   There was no power outage associated with this ignition.  The ensuing fire was contained to the pole and it was reported that the Contra Costa Fire Department suppressed the fire. A PG&amp;E Hired Contract Crew was onsite September 19, 2021 and completed repairs to the pole and replaced the crossarm to the pole."/>
    <s v="PG&amp;E"/>
    <s v="Other"/>
    <s v="Pole"/>
    <s v="D"/>
    <s v="D"/>
    <s v="Structure-PG&amp;E only"/>
    <s v="POLE TOP FIRE"/>
    <m/>
    <m/>
    <m/>
    <m/>
    <s v="Contamination"/>
    <s v="Contamination"/>
    <s v="Tracking"/>
    <s v="Y"/>
    <s v="Overhead"/>
    <x v="0"/>
    <s v="Pole"/>
    <s v="Pole, Crossarm"/>
    <n v="101433543"/>
    <s v=" "/>
    <x v="0"/>
    <n v="37.951773312299999"/>
    <n v="-122.3541177533"/>
    <s v="Contra Costa"/>
    <s v="RICHMOND R 1127"/>
    <n v="12000"/>
    <s v="RICHMOND R 1127BR104"/>
    <x v="0"/>
    <s v="Unknown"/>
    <s v="Urban"/>
    <s v="Fire-resistive fuel bed"/>
    <s v="sidewalk "/>
    <s v="N"/>
    <m/>
    <m/>
    <m/>
    <m/>
    <s v="N"/>
    <s v="N"/>
    <m/>
    <m/>
    <s v="2021-09-21"/>
    <m/>
    <m/>
    <m/>
    <m/>
    <m/>
    <m/>
    <m/>
    <m/>
    <m/>
    <m/>
    <m/>
    <m/>
    <m/>
    <m/>
    <m/>
    <m/>
    <m/>
    <m/>
    <m/>
    <s v="  "/>
    <m/>
    <s v="RICHMOND"/>
    <s v="03:07"/>
    <n v="44458"/>
    <m/>
    <s v="T005397789"/>
    <s v="UNKNOWN"/>
    <s v="E VICTORIA CT"/>
    <m/>
    <m/>
    <m/>
    <s v="N3TTLO5"/>
    <m/>
    <m/>
    <s v="2021/09/19 04:08:29"/>
    <n v="9111"/>
    <m/>
    <s v="AXS-OK NEED ETA; FIRE AT TOP OF POLE"/>
    <s v="N"/>
    <m/>
    <m/>
    <m/>
    <m/>
    <m/>
    <m/>
    <m/>
    <m/>
    <m/>
    <m/>
    <s v="Y"/>
    <m/>
    <m/>
    <m/>
    <m/>
    <m/>
    <m/>
    <m/>
    <s v="SINGLE PHASE CROSSARM, OLD ARM AND POLE TOP BURNT. MAY NEED POLETOP EXTENSION FO"/>
    <m/>
    <m/>
    <m/>
    <m/>
    <s v="Overhead"/>
    <m/>
    <m/>
    <m/>
    <m/>
    <m/>
    <s v="FIRE, POLE"/>
    <s v="POLE-WOOD"/>
    <m/>
    <s v="  "/>
    <m/>
    <m/>
    <m/>
    <m/>
    <m/>
    <m/>
    <m/>
    <m/>
    <m/>
    <m/>
    <m/>
    <m/>
    <m/>
    <m/>
    <m/>
    <m/>
    <m/>
    <m/>
    <m/>
    <m/>
    <m/>
    <m/>
    <m/>
    <m/>
    <m/>
    <m/>
    <m/>
    <m/>
    <m/>
    <m/>
    <m/>
    <m/>
    <m/>
    <m/>
    <m/>
    <m/>
    <m/>
    <m/>
    <m/>
    <m/>
    <m/>
    <m/>
    <m/>
    <m/>
    <m/>
    <m/>
    <m/>
  </r>
  <r>
    <n v="1527"/>
    <s v="DLY6"/>
    <s v="3 - QC Complete"/>
    <n v="44571"/>
    <n v="44617"/>
    <s v="Burnt pole and crossarm was likely related to tracking. The ensuing fire was limited to PG&amp;E assets. This information is preliminary."/>
    <s v="\\fxshare-nas05\quotashare-fs01\ESA\5 - Ignition Tracking\2021_Ignition_QC_Folders\20210919_1475275_21-0119488_nan_T005397787"/>
    <s v=" "/>
    <s v="Y"/>
    <s v="DLY6"/>
    <s v="UPDATED OUTAGE TIME "/>
    <n v="44567"/>
    <m/>
    <s v="Not In Scope"/>
    <m/>
    <m/>
    <m/>
    <m/>
    <m/>
    <m/>
    <m/>
    <m/>
    <m/>
    <m/>
    <m/>
    <m/>
    <m/>
    <m/>
    <m/>
    <m/>
    <m/>
    <m/>
    <m/>
    <m/>
    <m/>
    <m/>
    <m/>
    <m/>
    <m/>
    <m/>
    <m/>
    <m/>
    <m/>
    <m/>
    <m/>
    <m/>
    <s v="N"/>
    <m/>
    <m/>
    <m/>
    <m/>
    <m/>
    <m/>
    <s v="N"/>
    <m/>
    <m/>
    <m/>
    <m/>
    <m/>
    <m/>
    <s v=" "/>
    <x v="97"/>
    <s v="03:00:00"/>
    <n v="44458"/>
    <s v="02:53:00"/>
    <s v="FAS"/>
    <s v="Y"/>
    <s v="N"/>
    <n v="1475275"/>
    <s v="21-0119488"/>
    <m/>
    <s v="T005397787"/>
    <s v="122070587, 122070617"/>
    <m/>
    <m/>
    <m/>
    <s v=" "/>
    <x v="0"/>
    <x v="0"/>
    <s v="N"/>
    <s v="N"/>
    <s v="N"/>
    <s v="On September 19, 2021 at 02:27 hours, a PG&amp;E Troubleman was dispatched to the Hunters Point P 1104, a 12kV Distribution Circuit on Fisher Street near Lockwood Street in San Francisco  in response to an area outage. Initial analysis indicates tracking caused the ignition.  Upon investigation from the Troubleman, he was able to confirm the pole had ignited causing the top of the pole to break off.  This resulted in an area outage of 18 customers.  The ensuing fire was contained to the pole and it us unknown who suppressed the fire.  A PG&amp;E Hired Contract Crew repaired the pole top by placing a brace, and replacing the crossarm on September 19, 2021."/>
    <s v="PG&amp;E"/>
    <s v="Other"/>
    <s v="Pole"/>
    <s v="D"/>
    <s v="D"/>
    <s v="Structure-PG&amp;E only"/>
    <s v="POLE TOP FIRE AND POLE TOP BROKE AN FALL ONTO BUCK ARM."/>
    <m/>
    <m/>
    <m/>
    <m/>
    <s v="Contamination"/>
    <s v="Contamination"/>
    <s v="Tracking"/>
    <s v="Y"/>
    <s v="Overhead"/>
    <x v="0"/>
    <s v="Pole"/>
    <s v="Pole, "/>
    <n v="101835276"/>
    <s v=" "/>
    <x v="0"/>
    <n v="37.728470078900003"/>
    <n v="-122.3634400113"/>
    <s v="San Francisco"/>
    <s v="HUNTERS POINT P 1104"/>
    <n v="12000"/>
    <s v="HUNTERS POINT P 1104611150"/>
    <x v="0"/>
    <s v="Unknown"/>
    <s v="Urban"/>
    <s v="Fire-resistive fuel bed"/>
    <s v="roadway "/>
    <s v="N"/>
    <m/>
    <m/>
    <m/>
    <m/>
    <s v="N"/>
    <s v="N"/>
    <m/>
    <m/>
    <s v="2021-09-21"/>
    <m/>
    <m/>
    <m/>
    <m/>
    <m/>
    <m/>
    <m/>
    <m/>
    <m/>
    <m/>
    <m/>
    <m/>
    <m/>
    <m/>
    <m/>
    <m/>
    <m/>
    <m/>
    <m/>
    <s v="  "/>
    <m/>
    <s v="SNFRAN"/>
    <s v="03:00"/>
    <n v="44458"/>
    <s v="1475275"/>
    <s v="T005397787"/>
    <m/>
    <s v="E/S MORRELL N/MANSEAU"/>
    <m/>
    <n v="37.729320000000001"/>
    <n v="-122.36798"/>
    <s v="R1TGXL8"/>
    <m/>
    <n v="22331104"/>
    <s v="2021/09/19 06:32:03"/>
    <n v="9110"/>
    <n v="1"/>
    <s v="SMART MTR AUTO-GENERATED TAG"/>
    <s v="N"/>
    <m/>
    <m/>
    <m/>
    <m/>
    <m/>
    <m/>
    <m/>
    <m/>
    <m/>
    <m/>
    <s v="Y"/>
    <m/>
    <m/>
    <m/>
    <m/>
    <m/>
    <m/>
    <m/>
    <s v="WILL NEED CREW TO REPLACE POLE AND X-ARM."/>
    <m/>
    <m/>
    <m/>
    <m/>
    <s v="Overhead"/>
    <m/>
    <m/>
    <m/>
    <m/>
    <m/>
    <s v="FIRE, POLE"/>
    <s v="POLE-WOOD"/>
    <m/>
    <s v="  "/>
    <s v="Unplanned"/>
    <s v="San Francisco"/>
    <s v="San Francisco"/>
    <s v="022331104, SF P-1104"/>
    <s v="21-0119488"/>
    <s v="Unplanned"/>
    <s v="Clear;32-90 F"/>
    <s v="18"/>
    <s v="7560"/>
    <s v="NO"/>
    <s v="Line to Line"/>
    <s v="Sustained"/>
    <s v="No"/>
    <s v="611150"/>
    <s v="OH"/>
    <s v="Line Recloser"/>
    <s v="1475275"/>
    <s v="Crossarm, Wood, Broken, wire on object"/>
    <s v="A &amp; C "/>
    <m/>
    <m/>
    <s v="3 POLES E/O SW-851007"/>
    <s v="LEE,GLENN./1485: FISHER ST. AND ROBINSON ST."/>
    <m/>
    <m/>
    <m/>
    <m/>
    <m/>
    <m/>
    <m/>
    <m/>
    <m/>
    <m/>
    <m/>
    <m/>
    <m/>
    <m/>
    <m/>
    <m/>
    <m/>
    <m/>
    <m/>
    <m/>
    <m/>
    <m/>
    <m/>
    <m/>
  </r>
  <r>
    <n v="1526"/>
    <s v="DLY6"/>
    <s v="3 - QC Complete"/>
    <n v="44567"/>
    <n v="44617"/>
    <s v="Primary crossarm fire was likely related to tracking. The ensuing fire was limited to PG&amp;E assets. This information is preliminary."/>
    <s v="\\fxshare-nas05\quotashare-fs01\ESA\5 - Ignition Tracking\2021_Ignition_QC_Folders\20210919_1475240_21-0119482_nan_T005397773"/>
    <s v=" "/>
    <s v="Y"/>
    <s v="DLY6"/>
    <s v="FO ID UPDATE, updated outage time "/>
    <n v="44567"/>
    <m/>
    <s v="Not In Scope"/>
    <m/>
    <m/>
    <m/>
    <m/>
    <m/>
    <m/>
    <m/>
    <m/>
    <m/>
    <m/>
    <m/>
    <m/>
    <m/>
    <m/>
    <m/>
    <m/>
    <m/>
    <m/>
    <m/>
    <m/>
    <m/>
    <m/>
    <m/>
    <m/>
    <m/>
    <m/>
    <m/>
    <m/>
    <m/>
    <m/>
    <m/>
    <m/>
    <s v="N"/>
    <m/>
    <m/>
    <m/>
    <m/>
    <m/>
    <m/>
    <s v="N"/>
    <m/>
    <m/>
    <m/>
    <m/>
    <m/>
    <m/>
    <s v=" "/>
    <x v="97"/>
    <s v="02:31:00"/>
    <n v="44458"/>
    <s v="01:56:00"/>
    <s v="FAS"/>
    <s v="Y"/>
    <s v="N"/>
    <n v="1475240"/>
    <s v="21-0119482"/>
    <m/>
    <s v="T005397773, , T00539771, T00539772, T005397795, T005398081, T005398122"/>
    <n v="122070807"/>
    <m/>
    <m/>
    <m/>
    <s v=" "/>
    <x v="0"/>
    <x v="0"/>
    <s v="N"/>
    <s v="N"/>
    <s v="N"/>
    <s v="On September 19, 2021 at 02:27 hours, a PG&amp;E Troubleman was dispatched to the Richmond Q 0401, a 4kV Distribution Circuit on South 17th Street near Florida Ave in response to reports of arcing wires. Initial analysis indicates tracking caused the ignition.  Upon investigation from the Troubleman, it was identified that both the primary and secondary crossarms had failed near the insulators.  This resulted in an area outage of 1096 customers.  The ensuing fire was contained to the pole and it us unknown who suppressed the fire.  A PG&amp;E Hired Contract Crew replaced the primary and secondary crossarms on September 19, 2021."/>
    <s v="PG&amp;E"/>
    <s v="Other"/>
    <s v="Crossarm"/>
    <s v="D"/>
    <s v="D"/>
    <s v="Structure-PG&amp;E only"/>
    <s v="CROSSARM"/>
    <m/>
    <m/>
    <m/>
    <m/>
    <s v="Contamination"/>
    <s v="Contamination"/>
    <s v="Tracking"/>
    <s v="Y"/>
    <s v="Overhead"/>
    <x v="0"/>
    <s v="Crossarm"/>
    <s v="Crossarm"/>
    <n v="101438293"/>
    <s v=" "/>
    <x v="0"/>
    <n v="37.929773955599998"/>
    <n v="-122.3531591591"/>
    <s v="Contra Costa"/>
    <s v="RICHMOND Q 0401"/>
    <n v="4000"/>
    <s v="RICHMOND Q 0401563674"/>
    <x v="0"/>
    <s v="Unknown"/>
    <s v="Urban"/>
    <s v="Grass Fuel Model"/>
    <s v="Low grass in franchise strip, sidewalk "/>
    <s v="N"/>
    <m/>
    <m/>
    <m/>
    <m/>
    <s v="N"/>
    <s v="N"/>
    <m/>
    <m/>
    <s v="2021-09-21"/>
    <m/>
    <m/>
    <m/>
    <m/>
    <m/>
    <m/>
    <m/>
    <m/>
    <m/>
    <m/>
    <m/>
    <m/>
    <m/>
    <m/>
    <m/>
    <m/>
    <m/>
    <m/>
    <m/>
    <s v="  "/>
    <m/>
    <m/>
    <s v="02:31"/>
    <n v="44458"/>
    <s v="1475240"/>
    <s v="T005397773"/>
    <m/>
    <m/>
    <m/>
    <m/>
    <m/>
    <s v="E1IKCG9"/>
    <m/>
    <n v="13471125"/>
    <s v="2021/09/19 11:50:50"/>
    <n v="9110"/>
    <m/>
    <s v="A:DOG AND LOCKED GATE;X:OHIO;R:ARCING WIRES BK OF HOME UNSURE"/>
    <s v="N"/>
    <m/>
    <m/>
    <m/>
    <m/>
    <m/>
    <m/>
    <m/>
    <m/>
    <m/>
    <m/>
    <s v="Y"/>
    <m/>
    <m/>
    <m/>
    <m/>
    <m/>
    <m/>
    <m/>
    <m/>
    <m/>
    <m/>
    <m/>
    <m/>
    <m/>
    <m/>
    <m/>
    <m/>
    <m/>
    <m/>
    <s v="FIRE, POLE"/>
    <s v="POLE-WOOD"/>
    <m/>
    <s v="  "/>
    <s v="Unplanned"/>
    <s v="East Bay"/>
    <s v="Bay"/>
    <s v="013471125, RICHMOND R-1125"/>
    <s v="21-0119482"/>
    <s v="Unplanned"/>
    <s v="Clear;32-90 F"/>
    <s v="1096"/>
    <s v="1133575"/>
    <s v="NO"/>
    <s v="Line to Ground"/>
    <s v="Sustained"/>
    <s v="No"/>
    <s v="234274"/>
    <s v="OH"/>
    <s v="Interrupter"/>
    <s v="1475240"/>
    <s v="Crossarm, Wood, Broken"/>
    <m/>
    <s v="09/19/21 12:43"/>
    <m/>
    <s v="CUTTING &amp; CARLSON BLVD."/>
    <s v="GOSSETT, ADAM // 1952: 155 17st "/>
    <s v="SW 65625 OPEN"/>
    <m/>
    <m/>
    <m/>
    <m/>
    <m/>
    <m/>
    <m/>
    <m/>
    <m/>
    <m/>
    <m/>
    <m/>
    <m/>
    <m/>
    <m/>
    <m/>
    <m/>
    <m/>
    <m/>
    <m/>
    <m/>
    <m/>
    <m/>
  </r>
  <r>
    <n v="1525"/>
    <s v="DLY6"/>
    <s v="3 - QC Complete"/>
    <n v="44571"/>
    <n v="44617"/>
    <s v="Pole fire just below through bolt was likely related to tracking. The ensuing fire was limited to PG&amp;E assets. This information is preliminary."/>
    <s v="\\fxshare-nas05\quotashare-fs01\ESA\5 - Ignition Tracking\2021_Ignition_QC_Folders\20210919_1475240_21-0119482_nan_T005397773"/>
    <s v=" "/>
    <s v="Y"/>
    <s v="DLY6"/>
    <s v="FO ID UPDATE, updated outage time "/>
    <n v="44567"/>
    <m/>
    <s v="Not In Scope"/>
    <m/>
    <m/>
    <m/>
    <m/>
    <m/>
    <m/>
    <m/>
    <m/>
    <m/>
    <m/>
    <m/>
    <m/>
    <m/>
    <m/>
    <m/>
    <m/>
    <m/>
    <m/>
    <m/>
    <m/>
    <m/>
    <m/>
    <m/>
    <m/>
    <m/>
    <m/>
    <m/>
    <m/>
    <m/>
    <m/>
    <m/>
    <m/>
    <s v="N"/>
    <m/>
    <m/>
    <m/>
    <m/>
    <m/>
    <m/>
    <s v="N"/>
    <m/>
    <m/>
    <m/>
    <m/>
    <m/>
    <m/>
    <s v=" "/>
    <x v="97"/>
    <s v="02:31:00"/>
    <n v="44458"/>
    <s v="01:56:00"/>
    <s v="FAS"/>
    <s v="Y"/>
    <s v="N"/>
    <n v="1475240"/>
    <s v="21-0119482"/>
    <m/>
    <s v="T005397773, T00539771, T00539772, T005397795, T005398081, T005398122"/>
    <n v="122070755"/>
    <m/>
    <m/>
    <m/>
    <s v=" "/>
    <x v="0"/>
    <x v="0"/>
    <s v="N"/>
    <s v="N"/>
    <s v="N"/>
    <s v="On September 19, 2021 at 02:27 hours, a PG&amp;E Troubleman was dispatched to the Richmond R 1128, a 12kV Distribution Circuit on Florida Ave near South 17th Street in response to reports of arcing wires. Initial analysis indicates tracking caused the ignition.  Upon investigation from the Troubleman, it was identified that the pole top had burned causing the crossarm to fail.  This resulted in an area outage of 1096 customers.  The ensuing fire was contained to the pole and it us unknown who suppressed the fire.  A PG&amp;E Hired Contract Crew replaced the pole and crossarm on September 19, 2021."/>
    <s v="PG&amp;E"/>
    <s v="Other"/>
    <s v="Pole"/>
    <s v="D"/>
    <s v="D"/>
    <s v="Structure-PG&amp;E only"/>
    <s v="Broken T on pole, look burned,"/>
    <m/>
    <m/>
    <m/>
    <m/>
    <s v="Contamination"/>
    <s v="Contamination"/>
    <s v="Tracking"/>
    <s v="Y"/>
    <s v="Overhead"/>
    <x v="0"/>
    <s v="Pole"/>
    <s v="Pole, Crossram"/>
    <n v="101438208"/>
    <s v=" "/>
    <x v="0"/>
    <n v="37.929334214299999"/>
    <n v="-122.3534250334"/>
    <s v="Contra Costa"/>
    <s v="RICHMOND R 1128"/>
    <n v="12000"/>
    <s v="RICHMOND R 1128563674"/>
    <x v="0"/>
    <s v="Unknown"/>
    <s v="Urban"/>
    <s v="Grass Fuel Model"/>
    <s v="low grass"/>
    <s v="N"/>
    <m/>
    <m/>
    <m/>
    <m/>
    <s v="N"/>
    <s v="N"/>
    <m/>
    <m/>
    <s v="2021-09-21"/>
    <m/>
    <m/>
    <m/>
    <m/>
    <m/>
    <m/>
    <m/>
    <m/>
    <m/>
    <m/>
    <m/>
    <m/>
    <m/>
    <m/>
    <m/>
    <m/>
    <m/>
    <m/>
    <m/>
    <s v="  "/>
    <m/>
    <m/>
    <s v="02:31"/>
    <n v="44458"/>
    <s v="1475240"/>
    <s v="T005397773"/>
    <m/>
    <m/>
    <m/>
    <m/>
    <m/>
    <s v="E1IKCG9"/>
    <m/>
    <n v="13471125"/>
    <s v="2021/09/19 11:50:50"/>
    <n v="9110"/>
    <m/>
    <s v="A:DOG AND LOCKED GATE;X:OHIO;R:ARCING WIRES BK OF HOME UNSURE"/>
    <s v="N"/>
    <m/>
    <m/>
    <m/>
    <m/>
    <m/>
    <m/>
    <m/>
    <m/>
    <m/>
    <m/>
    <s v="Y"/>
    <m/>
    <m/>
    <m/>
    <m/>
    <m/>
    <m/>
    <m/>
    <m/>
    <m/>
    <m/>
    <m/>
    <m/>
    <m/>
    <m/>
    <m/>
    <m/>
    <m/>
    <m/>
    <s v="FIRE, POLE"/>
    <s v="POLE-WOOD"/>
    <m/>
    <s v="  "/>
    <s v="Unplanned"/>
    <s v="East Bay"/>
    <s v="Bay"/>
    <s v="013471125, RICHMOND R-1125"/>
    <s v="21-0119482"/>
    <s v="Unplanned"/>
    <s v="Clear;32-90 F"/>
    <s v="1096"/>
    <s v="1133575"/>
    <s v="NO"/>
    <s v="Line to Ground"/>
    <s v="Sustained"/>
    <s v="No"/>
    <s v="234274"/>
    <s v="OH"/>
    <s v="Interrupter"/>
    <s v="1475240"/>
    <s v="Crossarm, Wood, Broken"/>
    <m/>
    <s v="09/19/21 12:43"/>
    <m/>
    <s v="CUTTING &amp; CARLSON BLVD."/>
    <s v="GOSSETT, ADAM // 1952: 155 17st "/>
    <s v="SW 65625 OPEN"/>
    <m/>
    <m/>
    <m/>
    <m/>
    <m/>
    <m/>
    <m/>
    <m/>
    <m/>
    <m/>
    <m/>
    <m/>
    <m/>
    <m/>
    <m/>
    <m/>
    <m/>
    <m/>
    <m/>
    <m/>
    <m/>
    <m/>
    <m/>
  </r>
  <r>
    <n v="1524"/>
    <s v="DLY6"/>
    <s v="3 - QC Complete"/>
    <n v="44567"/>
    <n v="44617"/>
    <s v="Troubleman found SW 6505 fuses blown with one fuse holder burnt and damaged. Cause of the failure is is unknown at this time. The ensuing fire was limited to PG&amp;E assets. This information is preliminary."/>
    <s v="\\fxshare-nas05\quotashare-fs01\ESA\5 - Ignition Tracking\2021_Ignition_QC_Folders\20210919_1475250_21-0119487_nan_T005397757"/>
    <s v=" "/>
    <s v="Y"/>
    <s v="DLY6"/>
    <s v="UPDATED OUTAGE TIME AND FO ID "/>
    <n v="44567"/>
    <m/>
    <s v="Not In Scope"/>
    <m/>
    <m/>
    <m/>
    <m/>
    <m/>
    <m/>
    <m/>
    <m/>
    <m/>
    <m/>
    <m/>
    <m/>
    <m/>
    <m/>
    <m/>
    <m/>
    <m/>
    <m/>
    <m/>
    <m/>
    <m/>
    <m/>
    <m/>
    <m/>
    <m/>
    <m/>
    <m/>
    <m/>
    <m/>
    <m/>
    <m/>
    <m/>
    <s v="N"/>
    <m/>
    <m/>
    <m/>
    <m/>
    <m/>
    <m/>
    <s v="N"/>
    <m/>
    <m/>
    <m/>
    <m/>
    <m/>
    <m/>
    <s v=" "/>
    <x v="97"/>
    <s v="02:02:00"/>
    <n v="44458"/>
    <s v="02:01:00"/>
    <s v="FAS"/>
    <s v="Y"/>
    <s v="N"/>
    <n v="1475250"/>
    <s v="21-0119487"/>
    <m/>
    <s v="T005397757, T005398046, T005398302"/>
    <n v="122070609"/>
    <m/>
    <m/>
    <m/>
    <s v=" "/>
    <x v="0"/>
    <x v="0"/>
    <s v="N"/>
    <s v="N"/>
    <s v="N"/>
    <s v="On September 19, 2021 at 02:02 hours, a PG&amp;E Troubleman was dispatched to the SF H 1109, a 12kV Distribution Circuit on Diamond Street near Sussex Street in San Francisco in response to a pole fire. Initial analysis indicates equipment failure caused the ignition.  Upon investigating the area, the Troubleman found the fuse holder was the ignition point of the fire and failed.  The pole was not on fire and had no signs of damage or distress from the fuse holder igniting.  The ensuing fire was contained to the fuse holder and it is unknown who suppressed the fire.  As a result, 151 customers experienced a power outage from this incident.  A PG&amp;E Hired Contract Crew replaced the fuse holder on September 19, 2021."/>
    <s v="PG&amp;E"/>
    <s v="Other"/>
    <s v="Fuse Holder"/>
    <s v="D"/>
    <s v="D"/>
    <s v="Structure-PG&amp;E only"/>
    <s v="DAMAGED AND BURT FUSE HOLDER"/>
    <m/>
    <m/>
    <m/>
    <m/>
    <s v="Equipment - PG&amp;E"/>
    <s v="All types of equipment / facility failure"/>
    <s v="Fuse failure - all"/>
    <s v="Y"/>
    <s v="Overhead"/>
    <x v="0"/>
    <s v="Fuse"/>
    <s v="CUT OUT "/>
    <n v="101824107"/>
    <s v=" "/>
    <x v="0"/>
    <n v="37.737594528099997"/>
    <n v="-122.43478595969999"/>
    <s v="San Francisco"/>
    <s v="SF H 1109"/>
    <n v="12000"/>
    <s v="SF H 110947238"/>
    <x v="0"/>
    <s v="Unknown"/>
    <s v="Urban"/>
    <s v="Fire-resistive fuel bed"/>
    <s v="Sidewalk "/>
    <s v="N"/>
    <m/>
    <m/>
    <m/>
    <m/>
    <s v="N"/>
    <s v="N"/>
    <m/>
    <m/>
    <s v="2021-09-21"/>
    <m/>
    <m/>
    <m/>
    <m/>
    <m/>
    <m/>
    <m/>
    <m/>
    <m/>
    <m/>
    <m/>
    <m/>
    <m/>
    <m/>
    <m/>
    <m/>
    <m/>
    <m/>
    <m/>
    <s v="  "/>
    <m/>
    <s v="SNFRAN"/>
    <s v="02:02"/>
    <n v="44458"/>
    <s v="1475250"/>
    <s v="T005397757"/>
    <n v="2335"/>
    <s v="DIAMOND ST"/>
    <m/>
    <n v="37.737609999999997"/>
    <n v="-122.43477"/>
    <s v="R1TGXL8"/>
    <m/>
    <n v="22101109"/>
    <s v="2021/09/19 03:48:09"/>
    <n v="9002"/>
    <m/>
    <s v="AXS-UNKNOWN XSTR- PWR-I POLE IS ACROSS THE STREET"/>
    <s v="N"/>
    <m/>
    <m/>
    <m/>
    <m/>
    <m/>
    <m/>
    <m/>
    <m/>
    <m/>
    <m/>
    <s v="Y"/>
    <m/>
    <m/>
    <m/>
    <m/>
    <m/>
    <m/>
    <m/>
    <s v="FOUND SW 6505 FUSES BLOWN WITH ONE FUSE HOLDER BURNT &amp; DAMAGE.  WILL NEED CREW T"/>
    <m/>
    <m/>
    <m/>
    <m/>
    <s v="Overhead"/>
    <m/>
    <m/>
    <m/>
    <m/>
    <m/>
    <s v="OVERHEAD"/>
    <s v="CUTOUT, FUSE HOLDER"/>
    <m/>
    <s v="  "/>
    <s v="Unplanned"/>
    <s v="San Francisco"/>
    <s v="San Francisco"/>
    <s v="022101109, SF H MARTIN-1109"/>
    <s v="21-0119487"/>
    <s v="Unplanned"/>
    <s v="Clear;32-90 F"/>
    <s v="151"/>
    <s v="163684"/>
    <s v="NO"/>
    <s v="Line to Line"/>
    <s v="Sustained"/>
    <s v="No"/>
    <s v="6505"/>
    <s v="OH"/>
    <s v="Fuse"/>
    <s v="1475250"/>
    <s v="Cutout, fuse holder, Burned/flashed"/>
    <m/>
    <m/>
    <m/>
    <s v="E/S DIAMOND; 1/N SUSSEX"/>
    <s v="LEE,GLENN./1485: 2586 DIAMOND ST. 2340 DIAMOND"/>
    <m/>
    <m/>
    <m/>
    <m/>
    <m/>
    <m/>
    <m/>
    <m/>
    <m/>
    <m/>
    <m/>
    <m/>
    <m/>
    <m/>
    <m/>
    <m/>
    <m/>
    <m/>
    <m/>
    <m/>
    <m/>
    <m/>
    <m/>
    <m/>
  </r>
  <r>
    <n v="1523"/>
    <s v="DLY6"/>
    <s v="3 - QC Complete"/>
    <n v="44566"/>
    <n v="44617"/>
    <s v="Pole fire was likely related to tracking. Troubleman had notes of this pole being involved with a previous fire as well. The ensuing fire was limited to PG&amp;E assets. This information is preliminary."/>
    <s v="\\fxshare-nas05\quotashare-fs01\ESA\5 - Ignition Tracking\2021_Ignition_QC_Folders\20210919_1475232_nan_nan_T005397741"/>
    <s v=" "/>
    <s v="Y"/>
    <s v="DLY6"/>
    <s v="UPDATED OUTAGE TIME"/>
    <n v="44566"/>
    <m/>
    <s v="Not In Scope"/>
    <m/>
    <m/>
    <m/>
    <m/>
    <m/>
    <m/>
    <m/>
    <m/>
    <m/>
    <m/>
    <m/>
    <m/>
    <m/>
    <m/>
    <m/>
    <m/>
    <m/>
    <m/>
    <m/>
    <m/>
    <m/>
    <m/>
    <m/>
    <m/>
    <m/>
    <m/>
    <m/>
    <m/>
    <m/>
    <m/>
    <m/>
    <m/>
    <s v="N"/>
    <m/>
    <m/>
    <m/>
    <m/>
    <m/>
    <m/>
    <s v="N"/>
    <m/>
    <m/>
    <m/>
    <m/>
    <m/>
    <m/>
    <s v=" "/>
    <x v="97"/>
    <s v="01:31:00"/>
    <n v="44458"/>
    <s v="01:44:00"/>
    <s v="FAS"/>
    <s v="Y"/>
    <s v="N"/>
    <n v="1475232"/>
    <m/>
    <m/>
    <s v="T005397741"/>
    <n v="122070605"/>
    <n v="120899442"/>
    <m/>
    <m/>
    <s v=" "/>
    <x v="0"/>
    <x v="0"/>
    <s v="N"/>
    <s v="N"/>
    <s v="N"/>
    <s v="On September 19, 2021 at 01:31 hours, a PG&amp;E Troubleman was dispatched to the SF K 0406, A 4kV Distribution Circuit on Anza Street near 17th Avenue in response to a pole fire. Initial analysis indicates tracking caused the ignition. Upon arrival, the Troubleman met the fire department onsite and found the pole burning between the top and bottom circuits.  This incident impacted one customer with a power outage.   The ensuing fire was contained to the pole and the San Francisco Fire Department suppressed the fire.  A tag to repair the pole was created by the Troubleman, however it was later cancelled as there was a prior tag submitted to replace the pole, which is currently pending."/>
    <s v="PG&amp;E"/>
    <s v="Other"/>
    <s v="Pole"/>
    <s v="D"/>
    <s v="D"/>
    <s v="Structure-PG&amp;E only"/>
    <s v="POLE FIRE BETWEEN TOP AND BOTTOM CIRCUITS."/>
    <m/>
    <m/>
    <m/>
    <m/>
    <s v="Contamination"/>
    <s v="Contamination"/>
    <s v="Tracking"/>
    <s v="Y"/>
    <s v="Overhead"/>
    <x v="0"/>
    <s v="Pole"/>
    <s v="Pole "/>
    <n v="101816698"/>
    <s v=" "/>
    <x v="0"/>
    <n v="37.778661397699999"/>
    <n v="-122.47589750660001"/>
    <s v="San Francisco"/>
    <s v="SF K 0406"/>
    <n v="4000"/>
    <s v="SF K 0406CB"/>
    <x v="0"/>
    <s v="San Francisco FD"/>
    <s v="Urban"/>
    <s v="Fire-resistive fuel bed"/>
    <s v="Sidewalk "/>
    <s v="N"/>
    <m/>
    <m/>
    <m/>
    <m/>
    <s v="N"/>
    <s v="N"/>
    <m/>
    <m/>
    <s v="2021-09-21"/>
    <m/>
    <m/>
    <m/>
    <m/>
    <m/>
    <m/>
    <m/>
    <m/>
    <m/>
    <m/>
    <m/>
    <m/>
    <m/>
    <m/>
    <m/>
    <m/>
    <m/>
    <m/>
    <m/>
    <s v="  "/>
    <m/>
    <s v="SNFRAN"/>
    <s v="01:31"/>
    <n v="44458"/>
    <s v="1475232"/>
    <s v="T005397741"/>
    <s v="UNKNOWN"/>
    <s v="ANZA ST , 17TH AVE"/>
    <m/>
    <n v="37.778239999999997"/>
    <n v="-122.4759"/>
    <s v="R1TCMWS"/>
    <m/>
    <n v="22130405"/>
    <s v="2021/09/19 02:33:54"/>
    <n v="9111"/>
    <m/>
    <s v="AXS-OK SFPD ENR REQ ETA 415-553-8090 ARCING , POLE FIRE N/E CORNER"/>
    <s v="N"/>
    <m/>
    <m/>
    <m/>
    <m/>
    <m/>
    <m/>
    <s v="SFFD"/>
    <m/>
    <m/>
    <m/>
    <s v="Y"/>
    <m/>
    <m/>
    <m/>
    <m/>
    <m/>
    <m/>
    <s v="PG&amp;E Equipment"/>
    <s v="POLE HAS HAD PREVIOUS FIRE DAMAGE AND REPAIR WITH CALIFORNIA SPLICE.  ANOTHER FI"/>
    <m/>
    <m/>
    <s v="Fire Dept"/>
    <m/>
    <s v="Overhead"/>
    <m/>
    <m/>
    <m/>
    <m/>
    <m/>
    <s v="FIRE, POLE"/>
    <s v="POLE-WOOD"/>
    <m/>
    <s v="  "/>
    <m/>
    <m/>
    <m/>
    <m/>
    <m/>
    <m/>
    <m/>
    <m/>
    <m/>
    <m/>
    <m/>
    <m/>
    <m/>
    <m/>
    <m/>
    <m/>
    <m/>
    <m/>
    <m/>
    <m/>
    <m/>
    <m/>
    <m/>
    <m/>
    <m/>
    <m/>
    <m/>
    <m/>
    <m/>
    <m/>
    <m/>
    <m/>
    <m/>
    <m/>
    <m/>
    <m/>
    <m/>
    <m/>
    <m/>
    <m/>
    <m/>
    <m/>
    <m/>
    <m/>
    <m/>
    <m/>
    <m/>
  </r>
  <r>
    <n v="1522"/>
    <s v="DLY6"/>
    <s v="3 - QC Complete"/>
    <n v="44566"/>
    <n v="44617"/>
    <s v="Burnt crossarm and insulators need to be replaced. The cause of the igniton was likely related to tracking. The ensuing fire was limited to PG&amp;E assets. This information is preliminary."/>
    <s v="\\fxshare-nas05\quotashare-fs01\ESA\5 - Ignition Tracking\2021_Ignition_QC_Folders\20210919_1475191_21-0119479_nan_T005397729"/>
    <s v=" "/>
    <s v="Y"/>
    <s v="DLY6"/>
    <s v="udpated fo id, outage time, UPDATED ASSET NUMBER "/>
    <n v="44566"/>
    <m/>
    <s v="Not In Scope"/>
    <m/>
    <m/>
    <m/>
    <m/>
    <m/>
    <m/>
    <m/>
    <m/>
    <m/>
    <m/>
    <m/>
    <m/>
    <m/>
    <m/>
    <m/>
    <m/>
    <m/>
    <m/>
    <m/>
    <m/>
    <m/>
    <m/>
    <m/>
    <m/>
    <m/>
    <m/>
    <m/>
    <m/>
    <m/>
    <m/>
    <m/>
    <m/>
    <s v="N"/>
    <m/>
    <m/>
    <m/>
    <m/>
    <m/>
    <m/>
    <s v="N"/>
    <m/>
    <m/>
    <m/>
    <m/>
    <m/>
    <m/>
    <s v=" "/>
    <x v="97"/>
    <s v="01:11:00"/>
    <n v="44458"/>
    <s v="01:45:00"/>
    <s v="FAS"/>
    <s v="Y"/>
    <s v="N"/>
    <n v="1475191"/>
    <s v="21-0119479"/>
    <m/>
    <s v="T005397729, T005397731"/>
    <n v="122070558"/>
    <m/>
    <m/>
    <m/>
    <s v=" "/>
    <x v="0"/>
    <x v="0"/>
    <s v="N"/>
    <s v="N"/>
    <s v="N"/>
    <s v="On September 19, 2021 at 01:11 hours, a PG&amp;E Troubleman was dispatched to the Richmond R 1126, a 12kV Distribution Circuit on Brook Way near Arundel Way in Richmond in response to arcing wires. Initial analysis indicates tracking caused the ignition.  After further investigation, the Troubleman had found the crossarm had ignited causing it to fail.   This incident resulted in a power loss for 122 customers.  The ensuing fire was contained to the pole and it is unknown who suppressed the ignition. A PG&amp;E Hired Contract Crew was out on September 20, 2021 to replace the primary crossarm."/>
    <s v="PG&amp;E"/>
    <s v="Other"/>
    <s v="Crossarm"/>
    <s v="D"/>
    <s v="D"/>
    <s v="Structure-PG&amp;E only"/>
    <s v="BURNED CROSSARM"/>
    <m/>
    <m/>
    <m/>
    <m/>
    <s v="Contamination"/>
    <s v="Contamination"/>
    <s v="Tracking"/>
    <s v="Y"/>
    <s v="Overhead"/>
    <x v="0"/>
    <s v="Crossarm"/>
    <s v="Crossarm"/>
    <n v="101433763"/>
    <s v=" "/>
    <x v="0"/>
    <n v="37.964750949399999"/>
    <n v="-122.3279956864"/>
    <s v="Contra Costa"/>
    <s v="RICHMOND R 1126"/>
    <n v="12000"/>
    <s v="RICHMOND R 1126BR182"/>
    <x v="0"/>
    <s v="Unknown"/>
    <s v="Urban"/>
    <s v="Fire-resistive fuel bed"/>
    <s v="sidewalk"/>
    <s v="N"/>
    <m/>
    <m/>
    <m/>
    <m/>
    <s v="N"/>
    <s v="N"/>
    <m/>
    <m/>
    <s v="2021-09-21"/>
    <m/>
    <m/>
    <m/>
    <m/>
    <m/>
    <m/>
    <m/>
    <m/>
    <m/>
    <m/>
    <m/>
    <m/>
    <m/>
    <m/>
    <m/>
    <m/>
    <m/>
    <m/>
    <m/>
    <s v="  "/>
    <m/>
    <m/>
    <s v="01:11"/>
    <n v="44458"/>
    <s v="1475191"/>
    <s v="T005397729"/>
    <m/>
    <m/>
    <m/>
    <m/>
    <m/>
    <s v="E2TALMK"/>
    <m/>
    <n v="13471126"/>
    <s v="2021/09/19 02:24:07"/>
    <n v="9110"/>
    <m/>
    <s v="AXS-OK XSTR-SAN PABLO DAM RD PWR-Y POLE TO POLE;P URIEL"/>
    <s v="N"/>
    <m/>
    <m/>
    <m/>
    <m/>
    <m/>
    <m/>
    <m/>
    <m/>
    <m/>
    <m/>
    <s v="Y"/>
    <m/>
    <m/>
    <m/>
    <m/>
    <m/>
    <m/>
    <m/>
    <m/>
    <m/>
    <m/>
    <m/>
    <m/>
    <m/>
    <m/>
    <m/>
    <m/>
    <m/>
    <m/>
    <s v="OVERHEAD"/>
    <s v="CROSSARM, WOOD"/>
    <m/>
    <s v="  "/>
    <s v="Unplanned"/>
    <s v="East Bay"/>
    <s v="Bay"/>
    <s v="013471126, RICHMOND R-1126"/>
    <s v="21-0119479"/>
    <s v="Unplanned"/>
    <s v="Clear;32-90 F"/>
    <s v="122"/>
    <s v="245952"/>
    <s v="YES"/>
    <s v="Force Out"/>
    <s v="Sustained"/>
    <s v="No"/>
    <s v="67851"/>
    <s v="OH"/>
    <s v="Fuse"/>
    <s v="1475191"/>
    <s v="Pole-Wood, Burned/flashed"/>
    <m/>
    <s v="09/19/21 20:29"/>
    <m/>
    <s v="NE/S/O GLENLOCK ST., OPP BROOK WAY, RICHMOND"/>
    <s v="2971 Brook Way"/>
    <m/>
    <m/>
    <m/>
    <m/>
    <m/>
    <m/>
    <m/>
    <m/>
    <m/>
    <m/>
    <m/>
    <m/>
    <m/>
    <m/>
    <m/>
    <m/>
    <m/>
    <m/>
    <m/>
    <m/>
    <m/>
    <m/>
    <m/>
    <m/>
  </r>
  <r>
    <n v="1521"/>
    <s v="DLY6"/>
    <s v="3 - QC Complete"/>
    <n v="44566"/>
    <n v="44617"/>
    <s v="Pole and crossarm fire was likely caused by tracking. The ensuing fire was limited to PG&amp;E assets. This information is preliminary."/>
    <s v="\\fxshare-nas05\quotashare-fs01\ESA\5 - Ignition Tracking\2021_Ignition_QC_Folders\20210919_1475061_21-0119481_nan_T005397725"/>
    <s v=" "/>
    <s v="Y"/>
    <s v="DLY6"/>
    <s v="UPDATED OUTAGE TIME "/>
    <n v="44566"/>
    <m/>
    <s v="Not In Scope"/>
    <m/>
    <m/>
    <m/>
    <m/>
    <m/>
    <m/>
    <m/>
    <m/>
    <m/>
    <m/>
    <m/>
    <m/>
    <m/>
    <m/>
    <m/>
    <m/>
    <m/>
    <m/>
    <m/>
    <m/>
    <m/>
    <m/>
    <m/>
    <m/>
    <m/>
    <m/>
    <m/>
    <m/>
    <m/>
    <m/>
    <m/>
    <m/>
    <s v="N"/>
    <m/>
    <m/>
    <m/>
    <m/>
    <m/>
    <m/>
    <s v="N"/>
    <m/>
    <m/>
    <m/>
    <m/>
    <m/>
    <m/>
    <s v=" "/>
    <x v="97"/>
    <s v="01:03:00"/>
    <n v="44458"/>
    <s v="01:58:00"/>
    <s v="FAS"/>
    <s v="Y"/>
    <s v="N"/>
    <n v="1475061"/>
    <s v="21-0119481"/>
    <m/>
    <s v="T005397725"/>
    <n v="122070559"/>
    <m/>
    <m/>
    <m/>
    <s v=" "/>
    <x v="0"/>
    <x v="0"/>
    <s v="N"/>
    <s v="N"/>
    <s v="N"/>
    <s v="On September 19, 2021 at 01:03 hours, a PG&amp;E Troubleman was dispatched to the Richmond R 1126, a 12kV Distribution Circuit on Avon Lane near Baywood Lane in Richmond in response to arcing at the pole. Initial analysis indicates tracking caused the ignition. Upon investigating, Te Troubleman found the pole had burned causing the primary crossarm to fail and drop.   This incident left 118 customers without power.  The ensuing fire was contained to the pole and it is unknown who suppressed the fire.   A PG&amp;E Crew was at the site on September 19, 2021 to replace the pole, crossarm and two services."/>
    <s v="PG&amp;E"/>
    <s v="Other"/>
    <s v="Crossarm"/>
    <s v="D"/>
    <s v="D"/>
    <s v="Structure-PG&amp;E only"/>
    <s v="BURNED POLE "/>
    <m/>
    <m/>
    <m/>
    <m/>
    <s v="Contamination"/>
    <s v="Contamination"/>
    <s v="Tracking"/>
    <s v="Y"/>
    <s v="Overhead"/>
    <x v="0"/>
    <s v="Crossarm"/>
    <s v="Pole, Crossarm"/>
    <n v="101433708"/>
    <s v=" "/>
    <x v="0"/>
    <n v="37.965233404499998"/>
    <n v="-122.3257469055"/>
    <s v="Contra Costa"/>
    <s v="RICHMOND R 1126"/>
    <n v="12000"/>
    <s v="RICHMOND R 1126BR182"/>
    <x v="0"/>
    <s v="Unknown"/>
    <s v="Urban"/>
    <s v="Fire-resistive fuel bed"/>
    <s v="sidewalk "/>
    <s v="N"/>
    <m/>
    <m/>
    <m/>
    <m/>
    <s v="N"/>
    <s v="N"/>
    <m/>
    <m/>
    <s v="2021-09-21"/>
    <m/>
    <m/>
    <m/>
    <m/>
    <m/>
    <m/>
    <m/>
    <m/>
    <m/>
    <m/>
    <m/>
    <m/>
    <m/>
    <m/>
    <m/>
    <m/>
    <m/>
    <m/>
    <m/>
    <s v="  "/>
    <m/>
    <m/>
    <s v="01:03"/>
    <n v="44458"/>
    <s v="1475061"/>
    <s v="T005397725"/>
    <m/>
    <m/>
    <m/>
    <m/>
    <m/>
    <s v="E2TALMK"/>
    <m/>
    <n v="13471126"/>
    <s v="2021/09/19 03:31:00"/>
    <n v="9110"/>
    <m/>
    <s v="A:AXS OK;X:CHEVY WAY;R:AXS OK; POLE TO POLE; SPARKING AT THE TOP OF THE TRANSFOMER;LOCATED IN FRONT OF ADDRESS AT THE CORNER OF  CHEVY WAY AND ROLLINGWOOD DR, PWR-Y"/>
    <s v="N"/>
    <m/>
    <m/>
    <m/>
    <m/>
    <m/>
    <m/>
    <m/>
    <m/>
    <m/>
    <m/>
    <s v="Y"/>
    <m/>
    <m/>
    <m/>
    <m/>
    <m/>
    <m/>
    <m/>
    <m/>
    <m/>
    <m/>
    <m/>
    <m/>
    <m/>
    <m/>
    <m/>
    <m/>
    <m/>
    <m/>
    <s v="OVERHEAD"/>
    <s v="POLE-WOOD"/>
    <m/>
    <s v="  "/>
    <s v="Unplanned"/>
    <s v="East Bay"/>
    <s v="Bay"/>
    <s v="013471126, RICHMOND R-1126"/>
    <s v="21-0119481"/>
    <s v="Unplanned"/>
    <s v="Clear;32-90 F"/>
    <s v="118"/>
    <s v="131098"/>
    <s v="NO"/>
    <s v="Force Out"/>
    <s v="Sustained"/>
    <s v="No"/>
    <s v="64043"/>
    <s v="OH"/>
    <s v="Fuse"/>
    <s v="1475061"/>
    <s v="Pole-Wood, Burned/flashed"/>
    <m/>
    <s v="09/19/21 10:09"/>
    <m/>
    <s v="SE COR/O ROLLINGWOOD DR. &amp; GLENLOCK ST., RICHMOND"/>
    <s v="Baywood &amp; Avalon"/>
    <m/>
    <m/>
    <m/>
    <m/>
    <m/>
    <m/>
    <m/>
    <m/>
    <m/>
    <m/>
    <m/>
    <m/>
    <m/>
    <m/>
    <m/>
    <m/>
    <m/>
    <m/>
    <m/>
    <m/>
    <m/>
    <m/>
    <m/>
    <m/>
  </r>
  <r>
    <n v="1520"/>
    <s v="DLY6"/>
    <s v="3 - QC Complete"/>
    <n v="44566"/>
    <n v="44617"/>
    <s v="Crossarm fire was likely caused by tracking. The ensuing fire was limited to PG&amp;E assets. This information is preliminary."/>
    <s v="\\fxshare-nas05\quotashare-fs01\ESA\5 - Ignition Tracking\2021_Ignition_QC_Folders\20210919_1475090_21-0119469_nan_T005397723"/>
    <s v=" "/>
    <s v="Y"/>
    <s v="DLY6"/>
    <s v="UPDATED CREATE TIME, OUTAGE TIME"/>
    <n v="44566"/>
    <m/>
    <s v="Not In Scope"/>
    <m/>
    <m/>
    <m/>
    <m/>
    <m/>
    <m/>
    <m/>
    <m/>
    <m/>
    <m/>
    <m/>
    <m/>
    <m/>
    <m/>
    <m/>
    <m/>
    <m/>
    <m/>
    <m/>
    <m/>
    <m/>
    <m/>
    <m/>
    <m/>
    <m/>
    <m/>
    <m/>
    <m/>
    <m/>
    <m/>
    <m/>
    <m/>
    <s v="N"/>
    <m/>
    <m/>
    <m/>
    <m/>
    <m/>
    <m/>
    <s v="N"/>
    <m/>
    <m/>
    <m/>
    <m/>
    <m/>
    <m/>
    <s v=" "/>
    <x v="97"/>
    <s v="01:03:00"/>
    <n v="44458"/>
    <s v="01:58:00"/>
    <s v="FAS"/>
    <s v="Y"/>
    <s v="N"/>
    <n v="1475090"/>
    <s v="21-0119469"/>
    <m/>
    <s v="T005397723"/>
    <n v="122070434"/>
    <m/>
    <m/>
    <m/>
    <s v=" "/>
    <x v="0"/>
    <x v="0"/>
    <s v="N"/>
    <s v="N"/>
    <s v="N"/>
    <s v="On September 19, 2021 at 01:00 hours, a PG&amp;E Troubleman was dispatched to the Richmond R 1128, a 12kV Distribution Circuit on Florida Avenue near South 12th Street in Richmond in response to a power pole arcing. Initial analysis indicates tracking caused the ignition. The troubleman arrived to find the pole burning where the hardware is secured causing the pole to fail.  This incident caused a power outage for 266 customers.  The ensuing fire was contained to the pole and it is unknown who suppressed the fire.  A  PG&amp;E Hired Contract Crew replaced the pole and installed a new transformer on September 21, 2021."/>
    <s v="PG&amp;E"/>
    <s v="Other"/>
    <s v="Crossarm"/>
    <s v="D"/>
    <s v="D"/>
    <s v="Structure-PG&amp;E only"/>
    <s v="BURNED POLE "/>
    <m/>
    <m/>
    <m/>
    <m/>
    <s v="Contamination"/>
    <s v="Contamination"/>
    <s v="Tracking"/>
    <s v="Y"/>
    <s v="Overhead"/>
    <x v="0"/>
    <s v="Crossarm"/>
    <s v="Pole "/>
    <n v="101438196"/>
    <s v=" "/>
    <x v="0"/>
    <n v="37.929335390399999"/>
    <n v="-122.3576537356"/>
    <s v="Contra Costa"/>
    <s v="RICHMOND R 1128"/>
    <n v="12000"/>
    <s v="RICHMOND R 1128BR130"/>
    <x v="0"/>
    <s v="Unknown"/>
    <s v="Urban"/>
    <s v="Fire-resistive fuel bed"/>
    <s v="dirt, sidewalk"/>
    <s v="N"/>
    <m/>
    <m/>
    <m/>
    <m/>
    <s v="N"/>
    <s v="N"/>
    <m/>
    <m/>
    <s v="2021-09-21"/>
    <m/>
    <m/>
    <m/>
    <m/>
    <m/>
    <m/>
    <m/>
    <m/>
    <m/>
    <m/>
    <m/>
    <m/>
    <m/>
    <m/>
    <m/>
    <m/>
    <m/>
    <m/>
    <m/>
    <s v="  "/>
    <m/>
    <m/>
    <s v="01:00"/>
    <n v="44458"/>
    <s v="1475090"/>
    <s v="T005397723"/>
    <m/>
    <m/>
    <m/>
    <m/>
    <m/>
    <s v="E2TEBL6"/>
    <m/>
    <n v="13471128"/>
    <s v="2021/09/19 07:08:53"/>
    <n v="9002"/>
    <m/>
    <s v="AXS-BARRIERSON ST XSTR-MARINA PWR-Y POLE ARCING AT TOP ON TRANSFORMER; ON MARINA ACROSS FROM 1407 MAINE"/>
    <s v="N"/>
    <m/>
    <m/>
    <m/>
    <m/>
    <m/>
    <m/>
    <m/>
    <m/>
    <m/>
    <m/>
    <s v="Y"/>
    <m/>
    <m/>
    <m/>
    <m/>
    <m/>
    <m/>
    <m/>
    <m/>
    <m/>
    <m/>
    <m/>
    <m/>
    <m/>
    <m/>
    <m/>
    <m/>
    <m/>
    <m/>
    <s v="FIRE, POLE"/>
    <s v="POLE-WOOD"/>
    <m/>
    <s v="  "/>
    <s v="Unplanned"/>
    <s v="East Bay"/>
    <s v="Bay"/>
    <s v="013471128, RICHMOND R-1128"/>
    <s v="21-0119469"/>
    <s v="Unplanned"/>
    <s v="Clear;32-90 F"/>
    <s v="266"/>
    <s v="315423"/>
    <s v="NO"/>
    <s v="Force Out"/>
    <s v="Sustained"/>
    <s v="No"/>
    <s v="BR130"/>
    <s v="OH"/>
    <s v="Line Recloser"/>
    <s v="1475090"/>
    <s v="Pole-Wood, Burned/flashed"/>
    <m/>
    <s v="09/19/21 08:43"/>
    <m/>
    <s v="401 HARBOUR WAY"/>
    <s v="S 12th st &amp; Florida Ave"/>
    <s v="SW R7385 OPEN"/>
    <m/>
    <m/>
    <m/>
    <m/>
    <m/>
    <m/>
    <m/>
    <m/>
    <m/>
    <m/>
    <m/>
    <m/>
    <m/>
    <m/>
    <m/>
    <m/>
    <m/>
    <m/>
    <m/>
    <m/>
    <m/>
    <m/>
    <m/>
  </r>
  <r>
    <n v="1508"/>
    <s v="AGFC"/>
    <s v="3 - QC Complete"/>
    <n v="44459"/>
    <n v="44617"/>
    <s v="Structure fire, not attributable to PG&amp;E assets. This information is preliminary."/>
    <s v="\\fxshare-nas05\quotashare-fs01\ESA\5 - Ignition Tracking\2021_Ignition_QC_Folders\20210919_nan_nan_nan_1230717902"/>
    <s v=" "/>
    <m/>
    <m/>
    <m/>
    <m/>
    <m/>
    <s v="Not In Scope"/>
    <m/>
    <m/>
    <m/>
    <m/>
    <m/>
    <m/>
    <m/>
    <m/>
    <m/>
    <m/>
    <m/>
    <m/>
    <m/>
    <m/>
    <m/>
    <m/>
    <m/>
    <m/>
    <m/>
    <m/>
    <m/>
    <m/>
    <m/>
    <m/>
    <m/>
    <m/>
    <m/>
    <m/>
    <m/>
    <m/>
    <m/>
    <m/>
    <m/>
    <m/>
    <m/>
    <m/>
    <m/>
    <m/>
    <m/>
    <m/>
    <m/>
    <m/>
    <m/>
    <m/>
    <m/>
    <m/>
    <s v=" "/>
    <x v="97"/>
    <s v="16:48:00"/>
    <m/>
    <m/>
    <s v="FAS"/>
    <s v="N"/>
    <s v="N"/>
    <m/>
    <m/>
    <m/>
    <n v="1230717902"/>
    <m/>
    <m/>
    <m/>
    <m/>
    <s v=" "/>
    <x v="0"/>
    <x v="1"/>
    <s v="N"/>
    <s v="N"/>
    <s v="N"/>
    <s v="Structure fire, not attributable to PG&amp;E assets. This information is preliminary."/>
    <s v="Not PG&amp;E"/>
    <s v="Building"/>
    <m/>
    <s v="D"/>
    <m/>
    <s v="Structure-only"/>
    <m/>
    <m/>
    <m/>
    <m/>
    <m/>
    <s v="Other Fire: Non-PG&amp;E related"/>
    <m/>
    <m/>
    <m/>
    <s v="Overhead"/>
    <x v="1"/>
    <m/>
    <m/>
    <m/>
    <s v=" "/>
    <x v="1"/>
    <n v="37.981473299999998"/>
    <n v="-120.37792"/>
    <s v="Tuolumne"/>
    <s v="CURTIS 1701"/>
    <n v="17000"/>
    <m/>
    <x v="0"/>
    <s v="Cal Fire"/>
    <s v="Barren/Other"/>
    <m/>
    <m/>
    <m/>
    <m/>
    <m/>
    <m/>
    <m/>
    <s v="N"/>
    <s v="N"/>
    <m/>
    <m/>
    <s v="2021-09-21"/>
    <m/>
    <m/>
    <m/>
    <m/>
    <m/>
    <m/>
    <m/>
    <m/>
    <m/>
    <m/>
    <m/>
    <m/>
    <m/>
    <m/>
    <m/>
    <m/>
    <m/>
    <m/>
    <m/>
    <s v="  "/>
    <s v="YOSEMITE"/>
    <s v="SONORA 01"/>
    <s v="16:48"/>
    <n v="44458"/>
    <m/>
    <n v="1230717902"/>
    <n v="525"/>
    <s v="CORKY LN"/>
    <s v="SONORA"/>
    <n v="37.980914004629632"/>
    <n v="-120.377832"/>
    <s v="Y9TJJD9"/>
    <s v="DANIELS, JAY"/>
    <n v="163351701"/>
    <s v="20210919 18:52"/>
    <n v="2640"/>
    <m/>
    <s v="Structure Fire Disc at meter per Cal Fire ok"/>
    <s v="Y"/>
    <m/>
    <m/>
    <s v="37.9814733,-120.3779200,585.600000,3D"/>
    <m/>
    <m/>
    <m/>
    <s v="209-754-0675"/>
    <m/>
    <s v="N"/>
    <s v="Y"/>
    <s v="N"/>
    <s v="Clear"/>
    <m/>
    <s v="Customer-Owned Structure/Equipment"/>
    <m/>
    <s v="Light"/>
    <m/>
    <s v="3rd Party"/>
    <m/>
    <s v="Structure Only"/>
    <m/>
    <s v="Cal Fire"/>
    <m/>
    <s v="Overhead"/>
    <m/>
    <s v="Y"/>
    <s v="Pictures"/>
    <s v="PG&amp;E Employee"/>
    <s v="John Daniels  JJD9"/>
    <m/>
    <m/>
    <m/>
    <s v="  "/>
    <m/>
    <m/>
    <m/>
    <m/>
    <m/>
    <m/>
    <m/>
    <m/>
    <m/>
    <m/>
    <m/>
    <m/>
    <m/>
    <m/>
    <m/>
    <m/>
    <m/>
    <m/>
    <m/>
    <m/>
    <m/>
    <m/>
    <m/>
    <m/>
    <m/>
    <m/>
    <m/>
    <m/>
    <m/>
    <m/>
    <m/>
    <m/>
    <m/>
    <m/>
    <m/>
    <m/>
    <m/>
    <m/>
    <m/>
    <m/>
    <m/>
    <m/>
    <m/>
    <m/>
    <m/>
    <m/>
    <m/>
  </r>
  <r>
    <n v="1507"/>
    <s v="CFMD"/>
    <s v="3 - QC Complete"/>
    <n v="44470"/>
    <n v="44617"/>
    <s v="Third party vehicle made contact with a pole resulting in a 1 meter - &lt; 3 meter fire. This information is preliminary."/>
    <s v="\\fxshare-nas05\quotashare-fs01\ESA\5 - Ignition Tracking\2021_Ignition_QC_Folders\20210919_1475692_21-0119645_nan_T005398428"/>
    <s v=" "/>
    <m/>
    <s v="P6MO"/>
    <s v="Added EC tag#, SAP ID#, Executive Summary; Update address and location"/>
    <n v="44470"/>
    <s v="P6MO (Exponent)"/>
    <s v="Not In Scope"/>
    <s v="Not Required"/>
    <m/>
    <s v="Not Required"/>
    <s v="Not Required"/>
    <m/>
    <m/>
    <m/>
    <m/>
    <m/>
    <m/>
    <m/>
    <s v="Not Required"/>
    <m/>
    <m/>
    <m/>
    <m/>
    <m/>
    <m/>
    <m/>
    <m/>
    <m/>
    <m/>
    <m/>
    <m/>
    <m/>
    <m/>
    <m/>
    <m/>
    <m/>
    <m/>
    <m/>
    <m/>
    <s v="N"/>
    <m/>
    <m/>
    <m/>
    <m/>
    <m/>
    <m/>
    <s v="Y"/>
    <n v="44470"/>
    <n v="44470"/>
    <s v="ARMI"/>
    <s v="Tony McDaniel, 2092725696"/>
    <s v="Incident details"/>
    <m/>
    <s v=" "/>
    <x v="97"/>
    <s v="15:41:00"/>
    <n v="44458"/>
    <s v="15:41:00"/>
    <s v="FAS"/>
    <s v="N"/>
    <s v="N"/>
    <n v="1475692"/>
    <s v="21-0119645"/>
    <m/>
    <s v="T005398428"/>
    <s v="122071002, 122071004"/>
    <n v="120878779"/>
    <m/>
    <s v="PG&amp;E_1507_Ignition_20210919_1.jpg"/>
    <s v=" "/>
    <x v="1"/>
    <x v="0"/>
    <s v="Y"/>
    <s v="Y"/>
    <s v="N"/>
    <s v="On September 19, 2021 at 15:38 hours a passenger car (gray Mazda 3 sedan, CA license plate number 6RGJ633) hit a pole on Calavera Cement 1101 circuit. The pole has SAP ID 101273572. The pole broke at the base and leaned over, which caused the primary overhead conductor to touch a tree and started a vegetation fire. Another pole on the affected span (SAP ID 101273573) also broke. Both poles were replaced on September 20, 2021. The incident cause an outage to 34 customers, and 30,299 customer-minutes. No fatalities, injuries, or property damage were recorded."/>
    <s v="PG&amp;E"/>
    <s v="Vegetation"/>
    <m/>
    <s v="D"/>
    <s v="D"/>
    <s v="&lt;3 meters of linear travel"/>
    <m/>
    <m/>
    <m/>
    <m/>
    <m/>
    <s v="Contact - 3rd Party"/>
    <s v="Contact from object"/>
    <s v="Vehicle contact"/>
    <s v="Y"/>
    <s v="Overhead"/>
    <x v="0"/>
    <s v="Conductor - Primary"/>
    <s v="Pole, Transformer"/>
    <s v="101273572, 101273573"/>
    <s v=" "/>
    <x v="2"/>
    <n v="38.247334000000002"/>
    <n v="-120.50534"/>
    <s v="Calaveras"/>
    <s v="CALAVERAS CEMENT 1101"/>
    <n v="12000"/>
    <s v="CALAVERAS CEMENT 11014786"/>
    <x v="0"/>
    <s v="Cal Fire"/>
    <s v="Shrub"/>
    <s v="Fire-resistive fuel bed"/>
    <m/>
    <m/>
    <m/>
    <m/>
    <n v="345"/>
    <s v="R3"/>
    <s v="N"/>
    <s v="N"/>
    <m/>
    <m/>
    <s v="2021-09-21"/>
    <m/>
    <m/>
    <m/>
    <m/>
    <m/>
    <m/>
    <m/>
    <m/>
    <m/>
    <m/>
    <m/>
    <m/>
    <m/>
    <m/>
    <m/>
    <m/>
    <m/>
    <m/>
    <m/>
    <s v="  "/>
    <s v="STOCKTON"/>
    <s v="ANGELS CAMP 02"/>
    <s v="15:41"/>
    <n v="44458"/>
    <s v="1475692"/>
    <s v="T005398428"/>
    <n v="8305"/>
    <s v="LAKESIDE DR"/>
    <s v="MOUNTAIN RANCH"/>
    <n v="38.247334004629629"/>
    <n v="-120.51199"/>
    <s v="Q1TARMI"/>
    <s v="MCDANIEL, TONY"/>
    <n v="162211101"/>
    <s v="20210920 00:16"/>
    <n v="9002"/>
    <m/>
    <s v="car pole. 2 poles need replaced"/>
    <s v="Y"/>
    <m/>
    <m/>
    <m/>
    <n v="38.247129000000001"/>
    <n v="-120.50542"/>
    <m/>
    <s v="Cal fire"/>
    <s v="TCU 12298"/>
    <s v="N"/>
    <s v="Y"/>
    <m/>
    <s v="Clear"/>
    <m/>
    <s v="Private Land"/>
    <m/>
    <s v="Calm"/>
    <m/>
    <s v="3rd Party"/>
    <m/>
    <s v="1 meter - &lt; 3 meters"/>
    <m/>
    <s v="Cal Fire"/>
    <m/>
    <s v="Overhead"/>
    <m/>
    <s v="N"/>
    <m/>
    <m/>
    <m/>
    <s v="VEHICLE"/>
    <s v="POLE-WOOD"/>
    <s v="N"/>
    <s v="  "/>
    <s v="Unplanned"/>
    <s v="Stockton"/>
    <s v="Angels Camp"/>
    <s v="162211101, CALAVERAS CEMENT-1101"/>
    <s v="21-0119645"/>
    <s v="Unplanned"/>
    <s v="Clear;32-90 F"/>
    <s v="34"/>
    <s v="30299"/>
    <s v="YES"/>
    <s v="Line to Ground"/>
    <s v="Sustained"/>
    <s v="No"/>
    <s v="L1637"/>
    <s v="OH"/>
    <s v="Fuse"/>
    <s v="1475692"/>
    <s v="Pole-Wood, Broken, wire on ground"/>
    <m/>
    <s v="09/19/21 17:57"/>
    <m/>
    <s v="SHEEP RANCH RD &amp; LAKESIDE DR"/>
    <s v="CGC# 319987163627"/>
    <m/>
    <m/>
    <m/>
    <m/>
    <m/>
    <m/>
    <m/>
    <m/>
    <m/>
    <m/>
    <m/>
    <m/>
    <m/>
    <m/>
    <m/>
    <m/>
    <m/>
    <m/>
    <m/>
    <m/>
    <m/>
    <m/>
    <m/>
    <m/>
  </r>
  <r>
    <n v="1506"/>
    <s v="S71C"/>
    <s v="3 - QC Complete"/>
    <n v="44470"/>
    <n v="44617"/>
    <s v="Pole fire at pole # 110222864. Top of pole, crossarm and cutout burnt, pole broke. This information is preliminary."/>
    <s v="\\fxshare-nas05\quotashare-fs01\ESA\5 - Ignition Tracking\2021_Ignition_QC_Folders\20210919_nan_nan_nan_7738347"/>
    <s v=" "/>
    <m/>
    <s v="S71C"/>
    <s v="Materials at Origin changed to vegetation_x000a_Appears SAP EC/LC Notification 122070920 is the correct one_x000a_SAP EC/LC Notifications 119061809 and 119953061 are F tags not related to this ignition and 122070881 was cancelled "/>
    <n v="44470"/>
    <s v="A5HR (Exponent)"/>
    <s v="Complete"/>
    <s v="Draft"/>
    <s v="a9kd (Exponent)"/>
    <s v="In Progress"/>
    <s v="Material not collected"/>
    <n v="44363"/>
    <s v="Tracking"/>
    <s v="Insulator"/>
    <n v="119061809"/>
    <n v="44364"/>
    <m/>
    <m/>
    <s v="Not Required"/>
    <m/>
    <m/>
    <m/>
    <m/>
    <m/>
    <m/>
    <m/>
    <m/>
    <m/>
    <m/>
    <m/>
    <m/>
    <m/>
    <m/>
    <m/>
    <m/>
    <n v="44459"/>
    <n v="44498"/>
    <n v="44498"/>
    <m/>
    <m/>
    <m/>
    <m/>
    <m/>
    <m/>
    <m/>
    <m/>
    <m/>
    <m/>
    <m/>
    <m/>
    <m/>
    <m/>
    <m/>
    <s v=" "/>
    <x v="97"/>
    <s v="11:45:00"/>
    <m/>
    <m/>
    <s v="FAS"/>
    <s v="N"/>
    <s v="N"/>
    <m/>
    <m/>
    <m/>
    <n v="7738347"/>
    <s v="122070920, 119061809, 119953061, 122070881"/>
    <m/>
    <m/>
    <s v="PG&amp;E_1506_Ignition_20210920_4.jpg"/>
    <s v=" "/>
    <x v="1"/>
    <x v="0"/>
    <s v="Y"/>
    <s v="Y"/>
    <s v="N"/>
    <s v="On September 19, 2021 at 11:45 hours, a PG&amp;E Troubleman was dispatched to the Cayetano 2109 21kV Distribution Circuit near the vicinity of Vasco Road, Livermore in response to a pole fire. Initial analysis indicates tracking was the cause of the ignition. The ensuing fire was noted as 1 acre in size and the fire was suppressed by Cal Fire. PG&amp;E Crew replaced the entire pole on September 19, 2021. It does not appear any outage was reported or that any customers were affected. This information is preliminary."/>
    <s v="PG&amp;E"/>
    <s v="Vegetation"/>
    <m/>
    <s v="D"/>
    <s v="D"/>
    <s v="0.26-9.99"/>
    <s v="1 ACRE"/>
    <m/>
    <m/>
    <m/>
    <m/>
    <s v="Contamination"/>
    <s v="Contamination"/>
    <s v="Tracking"/>
    <s v="Y"/>
    <s v="Overhead"/>
    <x v="0"/>
    <s v="Pole"/>
    <m/>
    <n v="110222864"/>
    <s v=" "/>
    <x v="1"/>
    <n v="37.774908000000003"/>
    <n v="-121.733051"/>
    <s v="Contra Costa"/>
    <s v="CAYETANO 2109"/>
    <n v="21000"/>
    <s v="CAYETANO 2109MR572"/>
    <x v="0"/>
    <s v="Cal Fire"/>
    <s v="Herbaceous"/>
    <s v="Brush fuel model"/>
    <s v="brush and grass"/>
    <s v="Y"/>
    <s v="Ohlone 2020"/>
    <m/>
    <n v="530"/>
    <s v="R3"/>
    <s v="N"/>
    <s v="N"/>
    <m/>
    <m/>
    <s v="2021-09-21"/>
    <m/>
    <m/>
    <m/>
    <m/>
    <m/>
    <m/>
    <m/>
    <m/>
    <m/>
    <m/>
    <m/>
    <m/>
    <m/>
    <m/>
    <m/>
    <m/>
    <m/>
    <m/>
    <m/>
    <s v="  "/>
    <s v="MISSION"/>
    <s v="LIVERMORE 03"/>
    <s v="11:45"/>
    <n v="44458"/>
    <m/>
    <n v="7738347"/>
    <s v="UNKNOWN"/>
    <s v="PREMISES DO NOT CHANGE"/>
    <s v="LIVERMORE"/>
    <n v="37.668210000000002"/>
    <n v="-121.718872"/>
    <s v="M3TNMN4"/>
    <s v="NORIEGA, NICHOLAS"/>
    <m/>
    <s v="20210919 13:32"/>
    <n v="1110"/>
    <m/>
    <s v="POLE FIRE LOCATED AT POLE # 110222864. TOP OF POLE BURNT OFF WITH PRIMARY ARM, CUTOUT ARM, AND CUTOUTS 915615"/>
    <s v="Y"/>
    <m/>
    <m/>
    <m/>
    <n v="37.774908000000003"/>
    <n v="-121.733051"/>
    <m/>
    <s v="CAL FIRE"/>
    <n v="110222864"/>
    <s v="N"/>
    <s v="Y"/>
    <s v="Y"/>
    <s v="Clear"/>
    <m/>
    <s v="County Land"/>
    <m/>
    <s v="Calm"/>
    <m/>
    <s v="PG&amp;E Equipment"/>
    <m/>
    <s v="0.25 - 10 Acres"/>
    <s v="1 ACRE"/>
    <s v="Cal Fire"/>
    <m/>
    <s v="Overhead"/>
    <m/>
    <s v="Y"/>
    <s v="PHOTOS"/>
    <s v="PG&amp;E Employee"/>
    <s v="NMN4"/>
    <m/>
    <m/>
    <m/>
    <s v="  "/>
    <m/>
    <m/>
    <m/>
    <m/>
    <m/>
    <m/>
    <m/>
    <m/>
    <m/>
    <m/>
    <m/>
    <m/>
    <m/>
    <m/>
    <m/>
    <m/>
    <m/>
    <m/>
    <m/>
    <m/>
    <m/>
    <m/>
    <m/>
    <m/>
    <m/>
    <m/>
    <m/>
    <m/>
    <m/>
    <m/>
    <m/>
    <m/>
    <m/>
    <m/>
    <m/>
    <m/>
    <m/>
    <m/>
    <m/>
    <m/>
    <m/>
    <m/>
    <m/>
    <m/>
    <m/>
    <m/>
    <m/>
  </r>
  <r>
    <n v="1503"/>
    <s v="CFMD"/>
    <s v="3 - QC Complete"/>
    <n v="44502"/>
    <n v="44617"/>
    <s v="Pole fire, cause of the failure is likely related to tracking. The ensuing fire was limited to PG&amp;E assets. This information is preliminary."/>
    <s v="\\fxshare-nas05\quotashare-fs01\ESA\5 - Ignition Tracking\2021_Ignition_QC_Folders\20210919_1475366_nan_nan_T005397920"/>
    <s v=" "/>
    <m/>
    <m/>
    <m/>
    <m/>
    <m/>
    <s v="Not In Scope"/>
    <m/>
    <m/>
    <m/>
    <m/>
    <m/>
    <m/>
    <m/>
    <m/>
    <m/>
    <m/>
    <m/>
    <m/>
    <m/>
    <m/>
    <m/>
    <m/>
    <m/>
    <m/>
    <m/>
    <m/>
    <m/>
    <m/>
    <m/>
    <m/>
    <m/>
    <m/>
    <m/>
    <m/>
    <m/>
    <m/>
    <m/>
    <m/>
    <m/>
    <m/>
    <m/>
    <m/>
    <m/>
    <m/>
    <m/>
    <m/>
    <n v="44502"/>
    <n v="44502"/>
    <s v="ACBS"/>
    <s v="Alex Belcsak/510 619 5120"/>
    <m/>
    <m/>
    <s v=" "/>
    <x v="97"/>
    <s v="06:51:00"/>
    <n v="44458"/>
    <s v="05:51:00"/>
    <s v="FAS"/>
    <s v="N"/>
    <s v="N"/>
    <n v="1475366"/>
    <m/>
    <m/>
    <s v="T005397920"/>
    <n v="12207043"/>
    <m/>
    <m/>
    <s v="PG&amp;E_1503_Ignition_20210919_1"/>
    <s v=" "/>
    <x v="0"/>
    <x v="0"/>
    <s v="N"/>
    <s v="N"/>
    <s v="N"/>
    <s v="On September 19th, 2021 at approximately 6:51 hours, a PG&amp;E troubleman was dispatched to the Oakland C 1132, 12kV distribution circuit on Middle Harbor Road in the City of Oakland for a pole fire. Initial analysis indicates the cause of this ignition was due to tracking from rain. The pole fire was extinguished by the Oakland Fire Department and was limited to PG&amp;E assets. PG&amp;E crews replaced the pole and the capacitator on A priority Electric Corrective tag #122070433. This incident occurred in a Non-HFTD with rain and light wind weather conditions. This information is preliminary."/>
    <s v="PG&amp;E"/>
    <s v="Other"/>
    <s v="Pole, Capacitator"/>
    <s v="D"/>
    <s v="D"/>
    <s v="Structure-PG&amp;E only"/>
    <s v="Pole, Capacitator"/>
    <m/>
    <m/>
    <m/>
    <m/>
    <s v="Contamination"/>
    <s v="Contamination"/>
    <s v="Tracking"/>
    <s v="N"/>
    <s v="Overhead"/>
    <x v="0"/>
    <s v="Pole"/>
    <s v="Pole, Capacitator"/>
    <n v="103046462"/>
    <s v=" "/>
    <x v="0"/>
    <n v="37.797816218630999"/>
    <n v="-122.29818145674599"/>
    <s v="Alameda"/>
    <s v="OAKLAND C 1132 "/>
    <n v="12000"/>
    <s v="OAKLAND C 1132CB "/>
    <x v="0"/>
    <s v="Oakland FD"/>
    <s v="Urban"/>
    <m/>
    <s v="asphalt"/>
    <s v="N"/>
    <m/>
    <m/>
    <m/>
    <m/>
    <s v="N"/>
    <s v="N"/>
    <m/>
    <m/>
    <s v="2021-09-21"/>
    <m/>
    <m/>
    <m/>
    <m/>
    <m/>
    <m/>
    <m/>
    <m/>
    <m/>
    <m/>
    <m/>
    <m/>
    <m/>
    <m/>
    <m/>
    <m/>
    <m/>
    <m/>
    <m/>
    <s v="  "/>
    <s v="EAST BAY"/>
    <s v="OAKLAND 04"/>
    <s v="06:51"/>
    <s v="09/19/2021"/>
    <s v="1475366"/>
    <s v="T005397920"/>
    <n v="737"/>
    <s v="2ND ST APT 303"/>
    <s v="OAKLAND"/>
    <n v="37.796950000000002"/>
    <n v="-122.28286"/>
    <s v="E1TACBS"/>
    <s v="BELCSAK, ALEX"/>
    <n v="1201"/>
    <s v="20210919 08:05"/>
    <n v="9110"/>
    <m/>
    <s v="Crews to replace burnt pole.  "/>
    <s v="Y"/>
    <m/>
    <m/>
    <s v="37.7977633,-122.2977867,-6.300000,3D"/>
    <m/>
    <m/>
    <m/>
    <s v="Oakland FIre Department 510-4443322"/>
    <m/>
    <s v="N"/>
    <s v="Y"/>
    <m/>
    <s v="Rain"/>
    <m/>
    <s v="PGE&amp;E-Owned Structure/Equipment"/>
    <m/>
    <s v="Light"/>
    <m/>
    <s v="PG&amp;E Equipment"/>
    <m/>
    <s v="Structure Only"/>
    <m/>
    <s v="Fire Dept"/>
    <m/>
    <s v="Overhead"/>
    <m/>
    <s v="N"/>
    <m/>
    <m/>
    <m/>
    <s v="FIRE, POLE"/>
    <s v="POLE-WOOD"/>
    <s v="N"/>
    <s v="  "/>
    <m/>
    <m/>
    <m/>
    <m/>
    <m/>
    <m/>
    <m/>
    <m/>
    <m/>
    <m/>
    <m/>
    <m/>
    <m/>
    <m/>
    <m/>
    <m/>
    <m/>
    <m/>
    <m/>
    <m/>
    <m/>
    <m/>
    <m/>
    <m/>
    <m/>
    <m/>
    <m/>
    <m/>
    <m/>
    <m/>
    <m/>
    <m/>
    <m/>
    <m/>
    <m/>
    <m/>
    <m/>
    <m/>
    <m/>
    <m/>
    <m/>
    <m/>
    <m/>
    <m/>
    <m/>
    <m/>
    <m/>
  </r>
  <r>
    <n v="1502"/>
    <s v="BRV6"/>
    <s v="3 - QC Complete"/>
    <n v="44522"/>
    <n v="44617"/>
    <s v="Primary crossarm burnt, cause of the failure is likely related to tracking. The ensuing fire was limited to PG&amp;E assets. This information is preliminary."/>
    <s v="\\fxshare-nas05\quotashare-fs01\ESA\5 - Ignition Tracking\2021_Ignition_QC_Folders\20210919_1475309_21-0119499_nan_T005397834"/>
    <s v=" "/>
    <s v="Y"/>
    <s v="BRV6"/>
    <s v="Changed FNL from 0428 to 0449 to match ILIS record. Changed SAP EC/LC notification number from 31552367 to 122070615. Changed Lat/Long from 37.7208483, -122.1339500 to 37.7213216, -122.1327703"/>
    <n v="44516"/>
    <m/>
    <s v="Not In Scope"/>
    <m/>
    <m/>
    <m/>
    <m/>
    <m/>
    <m/>
    <m/>
    <m/>
    <m/>
    <m/>
    <m/>
    <m/>
    <m/>
    <m/>
    <m/>
    <m/>
    <m/>
    <m/>
    <m/>
    <m/>
    <m/>
    <m/>
    <m/>
    <m/>
    <m/>
    <m/>
    <m/>
    <m/>
    <m/>
    <m/>
    <m/>
    <m/>
    <s v="N"/>
    <m/>
    <m/>
    <m/>
    <m/>
    <m/>
    <m/>
    <s v="N"/>
    <m/>
    <m/>
    <m/>
    <m/>
    <m/>
    <m/>
    <s v=" "/>
    <x v="97"/>
    <s v="04:28:00"/>
    <n v="44458"/>
    <s v="04:49:00"/>
    <s v="FAS"/>
    <s v="N"/>
    <s v="N"/>
    <n v="1475309"/>
    <s v="21-0119499"/>
    <m/>
    <s v="T005397834"/>
    <n v="122070615"/>
    <m/>
    <m/>
    <m/>
    <s v=" "/>
    <x v="0"/>
    <x v="0"/>
    <s v="N"/>
    <s v="N"/>
    <s v="N"/>
    <s v="On September 19, 2021 at 0430 hours, a PG&amp;E Troubleman was dispatched to the San Leandro 1114 12kV Distribution Circuit in the vicinity of Ardmore Dr and Benedict Dr, San Leandro in response to an outage. Initial analysis indicates tracking caused the ignition. A primary crossarm is suspected to be the origin point of the pole fire and resulted in 27 customers experienced an outage. The end of the primary crossarm burnt off and the primary on secondary energized. The ensuing fire was contained to PG&amp;E assets and the fire was self-extinguished. PG&amp;E Crew replaced the damaged crossarm on September 19, 2021."/>
    <s v="PG&amp;E"/>
    <s v="Other"/>
    <s v="Crossarm"/>
    <s v="D"/>
    <s v="D"/>
    <s v="Structure-PG&amp;E only"/>
    <s v="CROSS ARM ONLY"/>
    <m/>
    <m/>
    <m/>
    <m/>
    <s v="Contamination"/>
    <s v="Contamination"/>
    <s v="Tracking"/>
    <s v="Y"/>
    <s v="Overhead"/>
    <x v="0"/>
    <s v="Crossarm"/>
    <s v="Crossarm"/>
    <n v="100899675"/>
    <s v=" "/>
    <x v="0"/>
    <n v="37.721321641300001"/>
    <n v="-122.13277029459999"/>
    <s v="Alameda"/>
    <s v="SAN LEANDRO U 1114"/>
    <n v="12000"/>
    <s v="SAN LEANDRO U 1114213524"/>
    <x v="0"/>
    <s v="Self Extinguished"/>
    <s v="Urban"/>
    <s v="Fire-resistive fuel bed"/>
    <s v="Sidewalk / Pavement"/>
    <s v="N"/>
    <m/>
    <m/>
    <m/>
    <m/>
    <s v="N"/>
    <s v="N"/>
    <m/>
    <m/>
    <s v="2021-09-21"/>
    <m/>
    <m/>
    <m/>
    <m/>
    <m/>
    <m/>
    <m/>
    <m/>
    <m/>
    <m/>
    <m/>
    <m/>
    <m/>
    <m/>
    <m/>
    <m/>
    <m/>
    <m/>
    <m/>
    <s v=" "/>
    <s v="MISSION"/>
    <s v="HAYWARD 02"/>
    <s v="04:28"/>
    <s v="09/19/2021"/>
    <s v="1475309"/>
    <s v="T005397834"/>
    <n v="1343"/>
    <s v="ARDMORE DR"/>
    <s v="SAN LEANDRO"/>
    <n v="37.720829999999999"/>
    <n v="-122.13385"/>
    <s v="M2TGFME"/>
    <s v="MOORE, GARY"/>
    <n v="13111114"/>
    <s v="20210919 05:24"/>
    <n v="9111"/>
    <m/>
    <s v="FOUND PRIMARY CROSS ARM END BURNT OFF, PRIMARY ON SECONDARY ENERGIZED. OPENED FUSE 8353. ISSUED TAG FOR CREW TO REPLACE CROSS ARM"/>
    <s v="Y"/>
    <m/>
    <m/>
    <s v="37.7208483,-122.1339500,30.100000,3D"/>
    <m/>
    <m/>
    <m/>
    <m/>
    <m/>
    <s v="N"/>
    <s v="Y"/>
    <m/>
    <s v="Rain"/>
    <s v="LIGHT MISTING"/>
    <s v="PGE&amp;E-Owned Structure/Equipment"/>
    <s v="CROSS ARM ONLY"/>
    <s v="Calm"/>
    <m/>
    <s v="PG&amp;E Equipment"/>
    <s v="CROSS ARM ONLY"/>
    <s v="Structure Only"/>
    <s v="CROSS ARM ONLY"/>
    <s v="Self Extinguished"/>
    <m/>
    <s v="Overhead"/>
    <m/>
    <s v="N"/>
    <m/>
    <m/>
    <m/>
    <s v="OVERHEAD"/>
    <s v="CROSSARM, WOOD"/>
    <s v="N"/>
    <s v=" "/>
    <s v="Unplanned"/>
    <s v="Mission"/>
    <s v="Hayward"/>
    <s v="013111114, SAN LEANDRO-1114"/>
    <s v="21-0119499"/>
    <s v="Unplanned"/>
    <s v="Clear;32-90 F"/>
    <s v="27"/>
    <s v="5670"/>
    <s v="NO"/>
    <s v="Force Out"/>
    <s v="Sustained"/>
    <s v="No"/>
    <s v="8353"/>
    <s v="OH"/>
    <s v="Fuse"/>
    <s v="1475309"/>
    <s v="Crossarm, Wood, Burned/flashed"/>
    <m/>
    <s v="09/19/21 06:50"/>
    <m/>
    <s v="BENEDICT DR. OPP ARDMORE DR."/>
    <s v="1326 ARDMORE"/>
    <m/>
    <s v="BURNED CROSSARM"/>
    <m/>
    <s v="No"/>
    <m/>
    <m/>
    <m/>
    <m/>
    <m/>
    <m/>
    <m/>
    <m/>
    <m/>
    <m/>
    <m/>
    <m/>
    <m/>
    <m/>
    <m/>
    <m/>
    <m/>
    <m/>
    <m/>
    <m/>
  </r>
  <r>
    <n v="1501"/>
    <s v="CFMD"/>
    <s v="3 - QC Complete"/>
    <n v="44502"/>
    <n v="44617"/>
    <s v="Pole fire, superficial damage only.  Transformer and cutouts still tracking, so de-energized TX.  Crews to clean or replace cutouts, and clean TX bushings. This information is preliminary."/>
    <s v="\\fxshare-nas05\quotashare-fs01\ESA\5 - Ignition Tracking\2021_Ignition_QC_Folders\20210919_nan_nan_nan_T005397781"/>
    <s v=" "/>
    <m/>
    <m/>
    <m/>
    <m/>
    <m/>
    <s v="Not In Scope"/>
    <m/>
    <m/>
    <m/>
    <m/>
    <m/>
    <m/>
    <m/>
    <m/>
    <m/>
    <m/>
    <m/>
    <m/>
    <m/>
    <m/>
    <m/>
    <m/>
    <m/>
    <m/>
    <m/>
    <m/>
    <m/>
    <m/>
    <m/>
    <m/>
    <m/>
    <m/>
    <m/>
    <m/>
    <m/>
    <m/>
    <m/>
    <m/>
    <m/>
    <m/>
    <m/>
    <m/>
    <m/>
    <m/>
    <m/>
    <m/>
    <n v="44502"/>
    <s v="11/22021"/>
    <s v="ACBS"/>
    <s v="Alex Belcsak/510 619 5120"/>
    <m/>
    <m/>
    <s v=" "/>
    <x v="97"/>
    <s v="02:41:00"/>
    <m/>
    <m/>
    <s v="FAS"/>
    <s v="N"/>
    <s v="N"/>
    <m/>
    <m/>
    <m/>
    <s v="T005397781"/>
    <m/>
    <m/>
    <m/>
    <m/>
    <s v=" "/>
    <x v="0"/>
    <x v="0"/>
    <s v="N"/>
    <s v="N"/>
    <s v="N"/>
    <s v="[No fire occurred at this incident. No ignition] -   The transformer, insulators and the cut out insulators were all tracking, so the troubleman deenergized the equipment.  No real damage to the pole. There was no fire at this incident. This information is preliminary."/>
    <s v="PG&amp;E"/>
    <s v="Other"/>
    <s v="Transformer"/>
    <s v="D"/>
    <s v="D"/>
    <s v="No Fire"/>
    <s v="No Fire"/>
    <m/>
    <m/>
    <m/>
    <m/>
    <s v="Contamination"/>
    <s v="Contamination"/>
    <s v="Tracking"/>
    <m/>
    <s v="Overhead"/>
    <x v="0"/>
    <s v="Transformer Bushing"/>
    <s v="No damaged equipment"/>
    <m/>
    <s v=" "/>
    <x v="0"/>
    <n v="37.815384999999999"/>
    <n v="-122.2924817"/>
    <s v="Alameda"/>
    <s v="OAKLAND C 1117"/>
    <n v="12000"/>
    <s v="OAKLAND C 1117465596"/>
    <x v="0"/>
    <s v="Employee"/>
    <s v="Urban"/>
    <s v="Fire-resistive fuel bed"/>
    <m/>
    <s v="N"/>
    <m/>
    <m/>
    <m/>
    <m/>
    <s v="N"/>
    <s v="N"/>
    <m/>
    <m/>
    <s v="2021-09-21"/>
    <m/>
    <m/>
    <m/>
    <m/>
    <m/>
    <m/>
    <m/>
    <m/>
    <m/>
    <m/>
    <m/>
    <m/>
    <m/>
    <m/>
    <m/>
    <m/>
    <m/>
    <m/>
    <m/>
    <s v="  "/>
    <s v="EAST BAY"/>
    <s v="OAKLAND 08"/>
    <s v="02:41"/>
    <s v="09/19/2021"/>
    <m/>
    <s v="T005397781"/>
    <s v="UNKNOWN"/>
    <s v="18TH ST"/>
    <s v="OAKLAND"/>
    <m/>
    <m/>
    <s v="E1TACBS"/>
    <s v="BELCSAK, ALEX"/>
    <m/>
    <s v="20210919 03:44"/>
    <n v="9111"/>
    <m/>
    <s v="TX and cutouts tracking.  Ignited pole, superficial damage only.  TX and cutouts still tracking, so de-energized TX.  Crews to clean or replace cutouts, and clean TX bushings."/>
    <s v="Y"/>
    <m/>
    <m/>
    <s v="37.8153850,-122.2924817,23.900000,2D"/>
    <m/>
    <m/>
    <m/>
    <m/>
    <m/>
    <s v="N"/>
    <s v="Y"/>
    <m/>
    <s v="Rain"/>
    <m/>
    <s v="PGE&amp;E-Owned Structure/Equipment"/>
    <m/>
    <s v="Light"/>
    <m/>
    <s v="PG&amp;E Equipment"/>
    <m/>
    <s v="Structure Only"/>
    <m/>
    <s v="Employee"/>
    <m/>
    <s v="Overhead"/>
    <m/>
    <s v="N"/>
    <m/>
    <m/>
    <m/>
    <s v="FIRE, POLE"/>
    <s v="POLE-WOOD"/>
    <s v="N"/>
    <s v="  "/>
    <m/>
    <m/>
    <m/>
    <m/>
    <m/>
    <m/>
    <m/>
    <m/>
    <m/>
    <m/>
    <m/>
    <m/>
    <m/>
    <m/>
    <m/>
    <m/>
    <m/>
    <m/>
    <m/>
    <m/>
    <m/>
    <m/>
    <m/>
    <m/>
    <m/>
    <m/>
    <m/>
    <m/>
    <m/>
    <m/>
    <m/>
    <m/>
    <m/>
    <m/>
    <m/>
    <m/>
    <m/>
    <m/>
    <m/>
    <m/>
    <m/>
    <m/>
    <m/>
    <m/>
    <m/>
    <m/>
    <m/>
  </r>
  <r>
    <n v="1500"/>
    <s v="CFMD"/>
    <s v="3 - QC Complete"/>
    <n v="44502"/>
    <n v="44617"/>
    <s v="Capacitor bank was tracking, causing pole to ignite.  Superficial damage to pole only. This information is preliminary."/>
    <s v="\\fxshare-nas05\quotashare-fs01\ESA\5 - Ignition Tracking\2021_Ignition_QC_Folders\20210919_1475209_nan_nan_T005397758"/>
    <s v=" "/>
    <m/>
    <m/>
    <m/>
    <m/>
    <m/>
    <s v="Not In Scope"/>
    <m/>
    <m/>
    <m/>
    <m/>
    <m/>
    <m/>
    <m/>
    <m/>
    <m/>
    <m/>
    <m/>
    <m/>
    <m/>
    <m/>
    <m/>
    <m/>
    <m/>
    <m/>
    <m/>
    <m/>
    <m/>
    <m/>
    <m/>
    <m/>
    <m/>
    <m/>
    <m/>
    <m/>
    <m/>
    <m/>
    <m/>
    <m/>
    <m/>
    <m/>
    <m/>
    <m/>
    <m/>
    <m/>
    <m/>
    <s v="Y"/>
    <n v="44502"/>
    <n v="44502"/>
    <s v="ACBS"/>
    <s v="Alex Belcsak/510 619 5120"/>
    <m/>
    <m/>
    <s v=" "/>
    <x v="97"/>
    <s v="02:03:00"/>
    <n v="44458"/>
    <s v="01:25:00"/>
    <s v="FAS"/>
    <s v="N"/>
    <s v="N"/>
    <n v="1475209"/>
    <m/>
    <m/>
    <s v="T005397758"/>
    <m/>
    <m/>
    <m/>
    <m/>
    <s v=" "/>
    <x v="0"/>
    <x v="0"/>
    <s v="N"/>
    <s v="N"/>
    <s v="N"/>
    <s v="[No fire occurred at this incident. No ignition] -  The cap bank was tracking and probably would have caused the pole to catch all the way on fire. The troubleman took the equipment offline and sprayed it to make sure that it did not ignite. There was no fire at this incident. This information is preliminary."/>
    <s v="PG&amp;E"/>
    <s v="Other"/>
    <s v="Capacitor bank"/>
    <s v="D"/>
    <s v="D"/>
    <s v="No Fire"/>
    <s v="No Fire"/>
    <m/>
    <m/>
    <m/>
    <m/>
    <s v="Contamination"/>
    <s v="Contamination"/>
    <s v="Tracking"/>
    <m/>
    <s v="Overhead"/>
    <x v="0"/>
    <s v="Capacitor Bank"/>
    <m/>
    <m/>
    <s v=" "/>
    <x v="0"/>
    <n v="37.8067767"/>
    <n v="-122.30647999999999"/>
    <s v="Alameda"/>
    <s v="OAKLAND L 1102"/>
    <n v="12000"/>
    <s v="OAKLAND L 1102CB"/>
    <x v="0"/>
    <s v="Employee"/>
    <s v="Urban"/>
    <s v="Fire-resistive fuel bed"/>
    <m/>
    <s v="N"/>
    <m/>
    <m/>
    <m/>
    <m/>
    <s v="N"/>
    <s v="N"/>
    <m/>
    <m/>
    <s v="2021-09-21"/>
    <m/>
    <m/>
    <m/>
    <m/>
    <m/>
    <m/>
    <m/>
    <m/>
    <m/>
    <m/>
    <m/>
    <m/>
    <m/>
    <m/>
    <m/>
    <m/>
    <m/>
    <m/>
    <m/>
    <s v="  "/>
    <s v="EAST BAY"/>
    <s v="OAKLAND 04"/>
    <s v="02:03"/>
    <s v="09/19/2021"/>
    <s v="1475209"/>
    <s v="T005397758"/>
    <n v="1851"/>
    <s v="5TH ST"/>
    <s v="OAKLAND"/>
    <n v="37.806620000000002"/>
    <n v="-122.30674"/>
    <s v="E1TACBS"/>
    <s v="BELCSAK, ALEX"/>
    <n v="12111102"/>
    <s v="20210919 02:40"/>
    <n v="9111"/>
    <m/>
    <s v="Capacitor bank was tracking, causing pole to ignite.  Superficial damage to pole only.  took cap bank offline until weather subsides."/>
    <s v="Y"/>
    <m/>
    <m/>
    <s v="37.8067767,-122.3064800,42.700000,3D"/>
    <m/>
    <m/>
    <m/>
    <m/>
    <m/>
    <s v="N"/>
    <s v="Y"/>
    <m/>
    <s v="Rain"/>
    <m/>
    <s v="PGE&amp;E-Owned Structure/Equipment"/>
    <m/>
    <s v="Light"/>
    <m/>
    <s v="PG&amp;E Equipment"/>
    <m/>
    <s v="Structure Only"/>
    <m/>
    <s v="Employee"/>
    <m/>
    <s v="Overhead"/>
    <m/>
    <s v="N"/>
    <m/>
    <m/>
    <m/>
    <s v="OVERHEAD"/>
    <s v="POLE-WOOD"/>
    <s v="N"/>
    <s v="  "/>
    <m/>
    <m/>
    <m/>
    <m/>
    <m/>
    <m/>
    <m/>
    <m/>
    <m/>
    <m/>
    <m/>
    <m/>
    <m/>
    <m/>
    <m/>
    <m/>
    <m/>
    <m/>
    <m/>
    <m/>
    <m/>
    <m/>
    <m/>
    <m/>
    <m/>
    <m/>
    <m/>
    <m/>
    <m/>
    <m/>
    <m/>
    <m/>
    <m/>
    <m/>
    <m/>
    <m/>
    <m/>
    <m/>
    <m/>
    <m/>
    <m/>
    <m/>
    <m/>
    <m/>
    <m/>
    <m/>
    <m/>
  </r>
  <r>
    <n v="1499"/>
    <s v="CFMD"/>
    <s v="3 - QC Complete"/>
    <n v="44498"/>
    <n v="44617"/>
    <s v="Pole fire caused due to tracking, crew to replace crossarm. This information is preliminary."/>
    <s v="\\fxshare-nas05\quotashare-fs01\ESA\5 - Ignition Tracking\2021_Ignition_QC_Folders\20210919_nan_nan_nan_T005397728"/>
    <s v=" "/>
    <m/>
    <s v="CFMD"/>
    <m/>
    <n v="44498"/>
    <m/>
    <s v="Not In Scope"/>
    <m/>
    <m/>
    <m/>
    <m/>
    <m/>
    <m/>
    <m/>
    <m/>
    <m/>
    <m/>
    <m/>
    <m/>
    <m/>
    <m/>
    <m/>
    <m/>
    <m/>
    <m/>
    <m/>
    <m/>
    <m/>
    <m/>
    <m/>
    <m/>
    <m/>
    <m/>
    <m/>
    <m/>
    <m/>
    <m/>
    <m/>
    <m/>
    <m/>
    <m/>
    <m/>
    <m/>
    <m/>
    <m/>
    <m/>
    <m/>
    <m/>
    <m/>
    <m/>
    <m/>
    <m/>
    <m/>
    <s v=" "/>
    <x v="97"/>
    <s v="01:10:00"/>
    <m/>
    <m/>
    <s v="FAS"/>
    <s v="N"/>
    <s v="N"/>
    <m/>
    <m/>
    <m/>
    <s v="T005397728"/>
    <n v="122070599"/>
    <m/>
    <m/>
    <s v="PG&amp;E_1499_Ignition_20210919_1"/>
    <s v=" "/>
    <x v="0"/>
    <x v="0"/>
    <s v="N"/>
    <s v="N"/>
    <s v="N"/>
    <s v="On September 19th, 2021 at approximately 1:10 hours, a PG&amp;E troubleman was dispatched to the Mira Vista 0401,2.4kV distribution circuit on Lassen Street in the City of Richmond for a pole fire. The responding troubleman arrived on scene and observed the crossarm had indications of flash/burn marks. Initial analysis indicates the cause of this ignition was due to tracking from rain. The pole fire was extinguished by the Richmond Fire Department was limited to PG&amp;E assets. PG&amp;E crews replaced the burnt primary crossarm on A priority Electric Corrective tag #122070599. This incident occurred in a Non-HFTD with rain and light wind weather conditions. This information is preliminary."/>
    <s v="PG&amp;E"/>
    <s v="Other"/>
    <s v="Crossarm"/>
    <s v="D"/>
    <s v="D"/>
    <s v="Structure-PG&amp;E only"/>
    <m/>
    <m/>
    <m/>
    <m/>
    <m/>
    <s v="Contamination"/>
    <s v="Contamination"/>
    <s v="Tracking"/>
    <m/>
    <s v="Overhead"/>
    <x v="0"/>
    <s v="Crossarm"/>
    <m/>
    <n v="10143060"/>
    <s v=" "/>
    <x v="0"/>
    <n v="37.947428299999999"/>
    <n v="-122.32854500000001"/>
    <s v="Contra Costa"/>
    <s v="MIRA VISTA 0401 "/>
    <n v="4000"/>
    <s v="MIRA VISTA 0401BR604"/>
    <x v="0"/>
    <s v="Richmond FD"/>
    <s v="Urban"/>
    <s v="Fire-resistive fuel bed"/>
    <m/>
    <s v="N"/>
    <m/>
    <m/>
    <m/>
    <m/>
    <s v="N"/>
    <s v="N"/>
    <m/>
    <m/>
    <s v="2021-09-21"/>
    <m/>
    <m/>
    <m/>
    <m/>
    <m/>
    <m/>
    <m/>
    <m/>
    <m/>
    <m/>
    <m/>
    <m/>
    <m/>
    <m/>
    <m/>
    <m/>
    <m/>
    <m/>
    <m/>
    <s v="  "/>
    <s v="EAST BAY"/>
    <s v="RICHMOND 06"/>
    <s v="01:10"/>
    <n v="44458"/>
    <m/>
    <s v="T005397728"/>
    <s v="UNKNOWN"/>
    <s v="LASSEN ST"/>
    <s v="RICHMOND"/>
    <m/>
    <m/>
    <s v="E1TACBS"/>
    <s v="BELCSAK, ALEX"/>
    <m/>
    <s v="20210919 01:44"/>
    <n v="9110"/>
    <m/>
    <s v="Crew to replace primary arm.  "/>
    <s v="Y"/>
    <m/>
    <m/>
    <s v="37.9474283,-122.3285450,32.500000,2D"/>
    <m/>
    <m/>
    <m/>
    <s v="Richmond FD"/>
    <m/>
    <s v="N"/>
    <s v="Y"/>
    <m/>
    <s v="Rain"/>
    <m/>
    <s v="PGE&amp;E-Owned Structure/Equipment"/>
    <m/>
    <s v="Light"/>
    <m/>
    <s v="Other (Comments)"/>
    <s v="weather"/>
    <s v="Structure Only"/>
    <m/>
    <s v="Fire Dept"/>
    <m/>
    <s v="Overhead"/>
    <m/>
    <s v="N"/>
    <m/>
    <m/>
    <m/>
    <s v="FIRE, POLE"/>
    <s v="CROSSARM, WOOD"/>
    <s v="N"/>
    <s v="  "/>
    <m/>
    <m/>
    <m/>
    <m/>
    <m/>
    <m/>
    <m/>
    <m/>
    <m/>
    <m/>
    <m/>
    <m/>
    <m/>
    <m/>
    <m/>
    <m/>
    <m/>
    <m/>
    <m/>
    <m/>
    <m/>
    <m/>
    <m/>
    <m/>
    <m/>
    <m/>
    <m/>
    <m/>
    <m/>
    <m/>
    <m/>
    <m/>
    <m/>
    <m/>
    <m/>
    <m/>
    <m/>
    <m/>
    <m/>
    <m/>
    <m/>
    <m/>
    <m/>
    <m/>
    <m/>
    <m/>
    <m/>
  </r>
  <r>
    <n v="1498"/>
    <s v="P4K5"/>
    <s v="3 - QC Complete"/>
    <n v="44458"/>
    <n v="44617"/>
    <s v="Structure fire, not attributable to PG&amp;E assets. This information is preliminary."/>
    <s v="\\fxshare-nas05\quotashare-fs01\ESA\5 - Ignition Tracking\2021_Ignition_QC_Folders\20210919_nan_nan_nan_T005397720"/>
    <s v=" "/>
    <m/>
    <m/>
    <m/>
    <m/>
    <m/>
    <s v="Not In Scope"/>
    <m/>
    <m/>
    <m/>
    <m/>
    <m/>
    <m/>
    <m/>
    <m/>
    <m/>
    <m/>
    <m/>
    <m/>
    <m/>
    <m/>
    <m/>
    <m/>
    <m/>
    <m/>
    <m/>
    <m/>
    <m/>
    <m/>
    <m/>
    <m/>
    <m/>
    <m/>
    <m/>
    <m/>
    <m/>
    <m/>
    <m/>
    <m/>
    <m/>
    <m/>
    <m/>
    <m/>
    <m/>
    <m/>
    <m/>
    <m/>
    <m/>
    <m/>
    <m/>
    <m/>
    <m/>
    <m/>
    <s v=" "/>
    <x v="97"/>
    <s v="00:55:00"/>
    <m/>
    <m/>
    <s v="FAS"/>
    <s v="N"/>
    <s v="N"/>
    <m/>
    <m/>
    <m/>
    <s v="T005397720"/>
    <m/>
    <m/>
    <m/>
    <m/>
    <s v=" "/>
    <x v="0"/>
    <x v="1"/>
    <s v="N"/>
    <s v="N"/>
    <s v="N"/>
    <s v="Structure fire, not attributable to PG&amp;E assets. This information is preliminary."/>
    <s v="Not PG&amp;E"/>
    <s v="Building"/>
    <m/>
    <s v="D"/>
    <m/>
    <s v="Structure-only"/>
    <m/>
    <m/>
    <m/>
    <m/>
    <m/>
    <s v="Other Fire: Non-PG&amp;E related"/>
    <m/>
    <m/>
    <m/>
    <s v="Overhead"/>
    <x v="1"/>
    <m/>
    <m/>
    <m/>
    <s v=" "/>
    <x v="0"/>
    <n v="41.065300000000001"/>
    <n v="-123.68389999999999"/>
    <s v="Humboldt"/>
    <s v="HOOPA 1101"/>
    <n v="12000"/>
    <s v="HOOPA 1101CB"/>
    <x v="1"/>
    <s v="Hoopa FD"/>
    <s v="Hardwood Forest"/>
    <m/>
    <m/>
    <s v="Y"/>
    <s v="Mill Creek 1 2018"/>
    <m/>
    <m/>
    <m/>
    <s v="N"/>
    <s v="N"/>
    <m/>
    <m/>
    <s v="2021-09-21"/>
    <m/>
    <m/>
    <m/>
    <m/>
    <m/>
    <m/>
    <m/>
    <m/>
    <m/>
    <m/>
    <m/>
    <m/>
    <m/>
    <m/>
    <m/>
    <m/>
    <m/>
    <m/>
    <m/>
    <s v="  "/>
    <s v="NORTH COAST"/>
    <s v="WILLOW CREEK"/>
    <s v="00:55"/>
    <n v="44458"/>
    <m/>
    <s v="T005397720"/>
    <s v="UNKNOWN"/>
    <s v="12601 HWY 96"/>
    <s v="HOOPA"/>
    <m/>
    <m/>
    <s v="W1TJHWB"/>
    <s v="WALPOLE, JIM"/>
    <m/>
    <s v="20210919 02:10"/>
    <n v="9002"/>
    <m/>
    <s v="REMV'D SVC. HSE FIRE."/>
    <s v="Y"/>
    <m/>
    <m/>
    <m/>
    <m/>
    <m/>
    <m/>
    <s v="HOOPA FD"/>
    <m/>
    <s v="N"/>
    <s v="N"/>
    <m/>
    <s v="Clear"/>
    <m/>
    <s v="Customer-Owned Structure/Equipment"/>
    <m/>
    <s v="Calm"/>
    <m/>
    <s v="3rd Party"/>
    <m/>
    <s v="Structure Only"/>
    <m/>
    <s v="Fire Dept"/>
    <m/>
    <s v="Overhead"/>
    <m/>
    <s v="N"/>
    <m/>
    <m/>
    <m/>
    <s v="FIRE, HOUSE OR BLDG"/>
    <s v="SERVICE CONDUCTOR"/>
    <s v="N"/>
    <s v="  "/>
    <m/>
    <m/>
    <m/>
    <m/>
    <m/>
    <m/>
    <m/>
    <m/>
    <m/>
    <m/>
    <m/>
    <m/>
    <m/>
    <m/>
    <m/>
    <m/>
    <m/>
    <m/>
    <m/>
    <m/>
    <m/>
    <m/>
    <m/>
    <m/>
    <m/>
    <m/>
    <m/>
    <m/>
    <m/>
    <m/>
    <m/>
    <m/>
    <m/>
    <m/>
    <m/>
    <m/>
    <m/>
    <m/>
    <m/>
    <m/>
    <m/>
    <m/>
    <m/>
    <m/>
    <m/>
    <m/>
    <m/>
  </r>
  <r>
    <n v="1497"/>
    <s v="BRV6"/>
    <s v="3 - QC Complete"/>
    <n v="44522"/>
    <n v="44617"/>
    <s v="Pole fire near yard arm caused due to tracking. Fire burnt the top of the pole. This information is preliminary."/>
    <s v="\\fxshare-nas05\quotashare-fs01\ESA\5 - Ignition Tracking\2021_Ignition_QC_Folders\20210919_1475123_21-0119492_nan_T005397712"/>
    <s v=" "/>
    <s v="Y"/>
    <s v="BRV6"/>
    <s v="Change outage time from 9/19/21 00:43 to 9/19/21 03:41. Change Lat/Long from 37.9659542, -122.3475449 to 37.9656028, -122.3476738"/>
    <n v="44516"/>
    <m/>
    <s v="Not In Scope"/>
    <m/>
    <m/>
    <m/>
    <m/>
    <m/>
    <m/>
    <m/>
    <m/>
    <m/>
    <m/>
    <m/>
    <m/>
    <m/>
    <m/>
    <m/>
    <m/>
    <m/>
    <m/>
    <m/>
    <m/>
    <m/>
    <m/>
    <m/>
    <m/>
    <m/>
    <m/>
    <m/>
    <m/>
    <m/>
    <m/>
    <m/>
    <m/>
    <s v="N"/>
    <m/>
    <m/>
    <m/>
    <m/>
    <m/>
    <m/>
    <s v="N"/>
    <m/>
    <m/>
    <m/>
    <m/>
    <m/>
    <m/>
    <s v=" "/>
    <x v="97"/>
    <s v="00:43:00"/>
    <n v="44458"/>
    <s v="03:41:00"/>
    <s v="FAS"/>
    <s v="N"/>
    <s v="N"/>
    <n v="1475123"/>
    <s v="21-0119492"/>
    <m/>
    <s v="T005397712, T005397777, T005397788"/>
    <n v="122070656"/>
    <m/>
    <m/>
    <m/>
    <s v=" "/>
    <x v="0"/>
    <x v="0"/>
    <s v="N"/>
    <s v="N"/>
    <s v="N"/>
    <s v="On September 19, 2021 at 0045 hours, a PG&amp;E Technician was dispatched to the Richmond R 1126 12kV Distribution Circuit in the vicinity of 20th St and Lovegrove St, San Pablo in response to a pole fire. Initial analysis indicates tracking caused the ignition. A primary crossarm is suspected to be the origin point of the fire and resulted in 2119 customers experienced an outage. The ensuing fire was contained to PG&amp;E assets and a PG&amp;E employee suppressed the fire. PG&amp;E Crew replaced the pole on September 19, 2021."/>
    <s v="PG&amp;E"/>
    <s v="Other"/>
    <s v="Pole"/>
    <s v="D"/>
    <s v="D"/>
    <s v="Structure-PG&amp;E only"/>
    <s v="pole near yard arm"/>
    <m/>
    <m/>
    <m/>
    <m/>
    <s v="Contamination"/>
    <s v="Contamination"/>
    <s v="Tracking"/>
    <s v="Y"/>
    <s v="Overhead"/>
    <x v="0"/>
    <s v="Crossarm"/>
    <s v="Pole, Crossarm, Conductor"/>
    <n v="101430139"/>
    <s v=" "/>
    <x v="0"/>
    <n v="37.965602789099997"/>
    <n v="-122.3476737891"/>
    <s v="Contra Costa"/>
    <s v="RICHMOND R 1126"/>
    <n v="12000"/>
    <s v="RICHMOND R 1126BR182"/>
    <x v="0"/>
    <s v="Employee"/>
    <s v="Urban"/>
    <s v="Fire-resistive fuel bed"/>
    <s v="Sidewalk / Pavement"/>
    <s v="N"/>
    <m/>
    <m/>
    <m/>
    <m/>
    <s v="N"/>
    <s v="N"/>
    <m/>
    <m/>
    <s v="2021-09-21"/>
    <m/>
    <m/>
    <m/>
    <m/>
    <m/>
    <m/>
    <m/>
    <m/>
    <m/>
    <m/>
    <m/>
    <m/>
    <m/>
    <m/>
    <m/>
    <m/>
    <m/>
    <m/>
    <m/>
    <s v=" "/>
    <s v="EAST BAY"/>
    <s v="RICHMOND 03"/>
    <s v="00:43"/>
    <s v="09/19/2021"/>
    <n v="1475123"/>
    <s v="T005397712"/>
    <n v="2420"/>
    <s v="18TH ST"/>
    <s v="SAN PABLO"/>
    <n v="37.965029999999999"/>
    <n v="-122.35338"/>
    <s v="D2MSCSK"/>
    <s v="STEPHENS, SEAN"/>
    <n v="13471126"/>
    <s v="20210919 04:26"/>
    <n v="9310"/>
    <m/>
    <s v="major primary yard arm really needed tman asap, fire dept was onsite and &amp; police showed up with customer's kept calling in.  It took way too long for cutting power for this block"/>
    <s v="Y"/>
    <m/>
    <m/>
    <s v="37.9648950,-122.3479233,10.200000,3D"/>
    <m/>
    <m/>
    <m/>
    <m/>
    <m/>
    <s v="N"/>
    <s v="Y"/>
    <m/>
    <s v="Other (Comments)"/>
    <s v="tracking "/>
    <s v="PGE&amp;E-Owned Structure/Equipment"/>
    <m/>
    <s v="Breezy"/>
    <m/>
    <s v="PG&amp;E Equipment"/>
    <m/>
    <s v="Other (Comments)"/>
    <s v="pole near yard arm"/>
    <s v="Employee"/>
    <s v="tman "/>
    <s v="Overhead"/>
    <m/>
    <s v="N"/>
    <m/>
    <m/>
    <m/>
    <m/>
    <m/>
    <s v="N"/>
    <s v=" "/>
    <s v="Unplanned"/>
    <s v="East Bay"/>
    <s v="Bay"/>
    <s v="013471126, RICHMOND R-1126"/>
    <s v="21-0119492"/>
    <s v="Unplanned"/>
    <s v="Clear;32-90 F"/>
    <s v="2119"/>
    <s v="256198"/>
    <s v="YES"/>
    <s v="Force Out"/>
    <s v="Sustained"/>
    <s v="No"/>
    <s v="BR182"/>
    <s v="OH"/>
    <s v="Line Recloser"/>
    <s v="1475123"/>
    <s v="Pole-Wood, Burned/flashed"/>
    <m/>
    <s v="09/19/21 08:44"/>
    <m/>
    <s v="ROAD 20 1/P/E/O RUMRILL BLVD"/>
    <s v="2450 20TH ST"/>
    <s v="FUS 64043 OPEN (DMS# 1475061)|SW R2302 CLOSE|FUS 67851 OPEN (DMS# 1475191)|FUS R1007 OPEN"/>
    <m/>
    <m/>
    <s v="No"/>
    <m/>
    <m/>
    <m/>
    <m/>
    <m/>
    <m/>
    <m/>
    <m/>
    <m/>
    <m/>
    <m/>
    <m/>
    <m/>
    <m/>
    <m/>
    <m/>
    <m/>
    <m/>
    <m/>
    <m/>
  </r>
  <r>
    <n v="1572"/>
    <s v="CFMD"/>
    <s v="3 - QC Complete"/>
    <n v="44579"/>
    <n v="44617"/>
    <s v="Pole fire, crossarm burnt, replace transformer and cutouts due to tracking. The ensuing fire was limited to PG&amp;E assets. This information is preliminary."/>
    <s v="\\fxshare-nas05\quotashare-fs01\ESA\5 - Ignition Tracking\2021_Ignition_QC_Folders\20210918_1475077_nan_nan_T005397665"/>
    <s v=" "/>
    <s v="Y"/>
    <s v="CFMD"/>
    <s v="Outage/create time"/>
    <n v="44579"/>
    <m/>
    <s v="Not In Scope"/>
    <m/>
    <m/>
    <m/>
    <m/>
    <m/>
    <m/>
    <m/>
    <m/>
    <m/>
    <m/>
    <m/>
    <m/>
    <m/>
    <m/>
    <m/>
    <m/>
    <m/>
    <m/>
    <m/>
    <m/>
    <m/>
    <m/>
    <m/>
    <m/>
    <m/>
    <m/>
    <m/>
    <m/>
    <m/>
    <m/>
    <m/>
    <m/>
    <s v="N"/>
    <m/>
    <m/>
    <m/>
    <m/>
    <m/>
    <m/>
    <s v="N"/>
    <m/>
    <m/>
    <m/>
    <m/>
    <m/>
    <m/>
    <s v=" "/>
    <x v="98"/>
    <s v="02:10:00"/>
    <m/>
    <m/>
    <s v="FAS"/>
    <s v="Y"/>
    <s v="N"/>
    <s v="1475077, 1475063"/>
    <s v=" 21-0119476 "/>
    <m/>
    <s v="T005397665"/>
    <n v="122070569"/>
    <m/>
    <m/>
    <m/>
    <s v=" "/>
    <x v="0"/>
    <x v="0"/>
    <s v="N"/>
    <s v="N"/>
    <s v="N"/>
    <s v="On September 19th, 2021 at approximately 0210 hours, a PG&amp;E troubleman was dispatched to the Richmond R 1124, 12kV distribution circuit on Kelsey Street in the City of Richmond for a customer reporting a hazard. The responding troubleman arrived on scene and observed arcing wires at the pole in front of the property. Initial analysis indicates the cause of this ignition was due to tracking from rain. The pole fire self-extinguished and was limited to PG&amp;E assets. PG&amp;E crews replaced the transformer and cutout on A priority Electric Corrective tag #122070569 on 9/19/2021. This incident occurred in a Non-HFTD with rain and light wind weather conditions. This information is preliminary."/>
    <s v="PG&amp;E"/>
    <s v="Other"/>
    <s v="Transformer"/>
    <s v="D"/>
    <s v="D"/>
    <s v="Structure-PG&amp;E only"/>
    <m/>
    <m/>
    <m/>
    <m/>
    <m/>
    <s v="Contamination"/>
    <s v="Contamination"/>
    <s v="Tracking"/>
    <s v="Y"/>
    <s v="Overhead"/>
    <x v="0"/>
    <s v="Transformer"/>
    <s v="Transformer, cut out"/>
    <n v="42275980"/>
    <s v=" "/>
    <x v="0"/>
    <n v="37.953028889099997"/>
    <n v="-122.36415164269999"/>
    <s v="Contra Costa"/>
    <s v="RICHMOND R 1124 "/>
    <n v="12000"/>
    <s v="RICHMOND R 1124 459242"/>
    <x v="0"/>
    <s v="Unknown"/>
    <s v="Urban"/>
    <m/>
    <m/>
    <s v="N"/>
    <m/>
    <m/>
    <m/>
    <m/>
    <s v="N"/>
    <s v="N"/>
    <m/>
    <m/>
    <s v="2021-09-24"/>
    <m/>
    <m/>
    <m/>
    <m/>
    <m/>
    <m/>
    <m/>
    <m/>
    <m/>
    <m/>
    <m/>
    <m/>
    <m/>
    <m/>
    <m/>
    <m/>
    <m/>
    <m/>
    <m/>
    <s v="  "/>
    <m/>
    <m/>
    <s v="23:36"/>
    <n v="44457"/>
    <s v="1475077"/>
    <s v="T005397665"/>
    <m/>
    <m/>
    <m/>
    <m/>
    <m/>
    <s v="E1TACBS"/>
    <m/>
    <n v="13471124"/>
    <s v="2021/09/19 00:39:12"/>
    <n v="9002"/>
    <m/>
    <s v="A:OK;X:DUBOIS;R:ARCING WIRES AT POLE IN FRONT OF PROPERTY, PWR-Y"/>
    <s v="N"/>
    <m/>
    <m/>
    <m/>
    <m/>
    <m/>
    <m/>
    <m/>
    <m/>
    <m/>
    <m/>
    <s v="Y"/>
    <m/>
    <m/>
    <m/>
    <m/>
    <m/>
    <m/>
    <m/>
    <m/>
    <m/>
    <m/>
    <m/>
    <m/>
    <m/>
    <m/>
    <m/>
    <m/>
    <m/>
    <m/>
    <s v="OVERHEAD"/>
    <s v="TRANSFORMER"/>
    <m/>
    <s v="  "/>
    <m/>
    <m/>
    <m/>
    <m/>
    <m/>
    <m/>
    <m/>
    <m/>
    <m/>
    <m/>
    <m/>
    <m/>
    <m/>
    <m/>
    <m/>
    <m/>
    <m/>
    <m/>
    <m/>
    <m/>
    <m/>
    <m/>
    <m/>
    <m/>
    <m/>
    <m/>
    <m/>
    <m/>
    <m/>
    <m/>
    <m/>
    <m/>
    <m/>
    <m/>
    <m/>
    <m/>
    <m/>
    <m/>
    <m/>
    <m/>
    <m/>
    <m/>
    <m/>
    <m/>
    <m/>
    <m/>
    <m/>
  </r>
  <r>
    <n v="1562"/>
    <s v="P4K5"/>
    <s v="3 - QC Complete"/>
    <n v="44460"/>
    <n v="44617"/>
    <s v="Pole fire, not attributable to PG&amp;E. Cross arm was on fire and needs to be replaced. This infomration is preliminary."/>
    <s v="\\fxshare-nas05\quotashare-fs01\ESA\5 - Ignition Tracking\2021_Ignition_QC_Folders\20210918_1475116_nan_nan_T005397672"/>
    <s v=" "/>
    <m/>
    <m/>
    <m/>
    <m/>
    <m/>
    <s v="Not In Scope"/>
    <m/>
    <m/>
    <m/>
    <m/>
    <m/>
    <m/>
    <m/>
    <m/>
    <m/>
    <m/>
    <m/>
    <m/>
    <m/>
    <m/>
    <m/>
    <m/>
    <m/>
    <m/>
    <m/>
    <m/>
    <m/>
    <m/>
    <m/>
    <m/>
    <m/>
    <m/>
    <m/>
    <m/>
    <m/>
    <m/>
    <m/>
    <m/>
    <m/>
    <m/>
    <m/>
    <m/>
    <m/>
    <m/>
    <m/>
    <m/>
    <m/>
    <m/>
    <m/>
    <m/>
    <m/>
    <m/>
    <s v=" "/>
    <x v="98"/>
    <s v="23:42:00"/>
    <n v="44457"/>
    <s v="23:42:00"/>
    <s v="FAS"/>
    <s v="Y"/>
    <s v="N"/>
    <s v="1475116, 1475179"/>
    <m/>
    <m/>
    <s v="T005397672"/>
    <n v="122070554"/>
    <m/>
    <m/>
    <m/>
    <s v=" "/>
    <x v="0"/>
    <x v="1"/>
    <s v="N"/>
    <s v="N"/>
    <s v="N"/>
    <s v="Pole fire, not attributable to PG&amp;E. Cross arm was on fire and needs to be replaced. This infomration is preliminary."/>
    <s v="Not PG&amp;E"/>
    <s v="Other"/>
    <s v="Crossarm"/>
    <m/>
    <m/>
    <s v="Structure-PG&amp;E only"/>
    <m/>
    <m/>
    <m/>
    <m/>
    <m/>
    <s v="Other Fire: Non-PG&amp;E related"/>
    <m/>
    <m/>
    <m/>
    <s v="Overhead"/>
    <x v="1"/>
    <m/>
    <m/>
    <m/>
    <s v=" "/>
    <x v="0"/>
    <n v="37.977321521100002"/>
    <n v="-122.3451986475"/>
    <s v="Contra Costa"/>
    <s v="POINT PINOLE 1102"/>
    <n v="12000"/>
    <m/>
    <x v="0"/>
    <s v="Unknown"/>
    <s v="Urban"/>
    <m/>
    <m/>
    <s v="N"/>
    <m/>
    <m/>
    <m/>
    <m/>
    <s v="N"/>
    <s v="N"/>
    <m/>
    <m/>
    <s v="2021-09-24"/>
    <m/>
    <m/>
    <m/>
    <m/>
    <m/>
    <m/>
    <m/>
    <m/>
    <m/>
    <m/>
    <m/>
    <m/>
    <m/>
    <m/>
    <m/>
    <m/>
    <m/>
    <m/>
    <m/>
    <s v="  "/>
    <m/>
    <m/>
    <s v="23:42"/>
    <n v="44457"/>
    <s v="1475116"/>
    <s v="T005397672"/>
    <m/>
    <m/>
    <m/>
    <m/>
    <m/>
    <s v="E2TGXWS"/>
    <m/>
    <n v="14261102"/>
    <s v="9/19/2021 0:10"/>
    <m/>
    <m/>
    <s v="AXS-AXS OK XSTR-JENKINS PWR-Y WIRE DOWN, HANGING 15 FEET FROM WHERE CONNECTED TO POLE, CUST CANNOT SEE EXACT LOCATION BUT KNOWS  POLE IS ON JENKINS. FIRE BROKE OUT AT NEIGHBORING POLE 4 DOORS DOWN, FD ONSITE. FIRE OUTW.WATER.LORRAINE (510) 938-0615"/>
    <m/>
    <m/>
    <m/>
    <m/>
    <m/>
    <m/>
    <m/>
    <m/>
    <m/>
    <m/>
    <m/>
    <s v="Y"/>
    <m/>
    <m/>
    <m/>
    <m/>
    <m/>
    <m/>
    <m/>
    <m/>
    <m/>
    <m/>
    <m/>
    <m/>
    <m/>
    <m/>
    <m/>
    <m/>
    <m/>
    <m/>
    <m/>
    <m/>
    <m/>
    <s v="  "/>
    <m/>
    <m/>
    <m/>
    <m/>
    <m/>
    <m/>
    <m/>
    <m/>
    <m/>
    <m/>
    <m/>
    <m/>
    <m/>
    <m/>
    <m/>
    <m/>
    <m/>
    <m/>
    <m/>
    <m/>
    <m/>
    <m/>
    <m/>
    <m/>
    <m/>
    <m/>
    <m/>
    <m/>
    <m/>
    <m/>
    <m/>
    <m/>
    <m/>
    <m/>
    <m/>
    <m/>
    <m/>
    <m/>
    <m/>
    <m/>
    <m/>
    <m/>
    <m/>
    <m/>
    <m/>
    <m/>
    <m/>
  </r>
  <r>
    <n v="1519"/>
    <s v="TLAL"/>
    <s v="3 - QC Complete"/>
    <n v="44512"/>
    <n v="44617"/>
    <s v="[Duplicate of Index # 1562]; Crossarm fire was likely caused by tracking. The ensuing fire was limited to PG&amp;E assets. This information is preliminary."/>
    <s v="\\fxshare-nas05\quotashare-fs01\ESA\5 - Ignition Tracking\2021_Ignition_QC_Folders\20210918_1475155_21-0119462_nan_T005397661"/>
    <s v=" "/>
    <m/>
    <s v="DLY6"/>
    <m/>
    <m/>
    <m/>
    <s v="Not In Scope"/>
    <m/>
    <m/>
    <m/>
    <m/>
    <m/>
    <m/>
    <m/>
    <m/>
    <m/>
    <m/>
    <m/>
    <m/>
    <m/>
    <m/>
    <m/>
    <m/>
    <m/>
    <m/>
    <m/>
    <m/>
    <m/>
    <m/>
    <m/>
    <m/>
    <m/>
    <m/>
    <m/>
    <m/>
    <m/>
    <m/>
    <m/>
    <m/>
    <m/>
    <m/>
    <m/>
    <m/>
    <m/>
    <m/>
    <m/>
    <m/>
    <m/>
    <m/>
    <m/>
    <m/>
    <m/>
    <m/>
    <s v=" "/>
    <x v="98"/>
    <s v="23:26:00"/>
    <n v="44457"/>
    <s v="23:26:00"/>
    <s v="FAS"/>
    <s v="N"/>
    <s v="Y"/>
    <s v="1475155, 1475116, 1475675"/>
    <s v="21-0119462"/>
    <m/>
    <s v="T005397661"/>
    <n v="122070554"/>
    <m/>
    <m/>
    <m/>
    <s v=" "/>
    <x v="0"/>
    <x v="1"/>
    <s v="N"/>
    <s v="N"/>
    <s v="N"/>
    <s v="[Duplicate of Index # 1562]"/>
    <s v="PG&amp;E"/>
    <s v="Other"/>
    <s v="Crossarm"/>
    <s v="D"/>
    <m/>
    <s v="Structure-PG&amp;E only"/>
    <m/>
    <m/>
    <m/>
    <m/>
    <m/>
    <s v="Duplicate"/>
    <m/>
    <m/>
    <m/>
    <s v="Overhead"/>
    <x v="1"/>
    <s v="Crossarm"/>
    <m/>
    <m/>
    <s v=" "/>
    <x v="0"/>
    <n v="37.977321521100002"/>
    <n v="-122.3451986475"/>
    <s v="Contra Costa"/>
    <s v="POINT PINOLE 1102"/>
    <n v="12000"/>
    <s v="POINT PINOLE 1102CB"/>
    <x v="0"/>
    <s v="Unknown"/>
    <s v="Urban"/>
    <m/>
    <m/>
    <s v="N"/>
    <m/>
    <m/>
    <m/>
    <m/>
    <s v="N"/>
    <s v="N"/>
    <m/>
    <m/>
    <s v="2021-09-21"/>
    <m/>
    <m/>
    <m/>
    <m/>
    <m/>
    <m/>
    <m/>
    <m/>
    <m/>
    <m/>
    <m/>
    <m/>
    <m/>
    <m/>
    <m/>
    <m/>
    <m/>
    <m/>
    <m/>
    <s v=" "/>
    <m/>
    <m/>
    <s v="23:26"/>
    <s v="2021/09/18 00:00:00"/>
    <s v="1475155"/>
    <s v="T005397661"/>
    <m/>
    <m/>
    <m/>
    <m/>
    <m/>
    <s v="E2TGXWS"/>
    <m/>
    <n v="14261102"/>
    <s v="2021/09/19 00:09:28"/>
    <n v="9002"/>
    <m/>
    <s v="AXS-OK XSTR-MONTE BUENA/MINER PWR-Y FIRE DEPT ONSITEPOLE TO HOUSE SPARKING,OUTAGE IS OVER POWER RESTOREDSPARKS FLYING OVER THE H OUSE"/>
    <s v="N"/>
    <m/>
    <m/>
    <m/>
    <m/>
    <m/>
    <m/>
    <m/>
    <m/>
    <m/>
    <m/>
    <s v="Y"/>
    <m/>
    <m/>
    <m/>
    <m/>
    <m/>
    <m/>
    <m/>
    <m/>
    <m/>
    <m/>
    <m/>
    <m/>
    <m/>
    <m/>
    <m/>
    <m/>
    <m/>
    <m/>
    <s v="FIRE, POLE"/>
    <s v="CROSSARM, WOOD"/>
    <m/>
    <s v=" "/>
    <s v="Unplanned"/>
    <s v="East Bay"/>
    <s v="Bay"/>
    <s v="014261103, POINT PINOLE-1103"/>
    <s v="21-0119462"/>
    <s v="Unplanned"/>
    <s v="Clear;32-90 F"/>
    <s v="3061"/>
    <s v="206485"/>
    <s v="NO"/>
    <s v="Force Out"/>
    <s v="Sustained"/>
    <s v="No"/>
    <s v="BR159"/>
    <s v="OH"/>
    <s v="Interrupter"/>
    <s v="1475155"/>
    <s v="Crossarm, Wood, Broken, wire on object"/>
    <m/>
    <m/>
    <m/>
    <s v="STANTON 1/E/O GIANT"/>
    <s v="WEST, GREG/3334 510-501-6054: 1810 mesa buena ave"/>
    <s v="LR &amp; DISC's not installed yet OPEN|SW 9852 CLOSE"/>
    <m/>
    <m/>
    <m/>
    <m/>
    <m/>
    <m/>
    <m/>
    <m/>
    <m/>
    <m/>
    <m/>
    <m/>
    <m/>
    <m/>
    <m/>
    <m/>
    <m/>
    <m/>
    <m/>
    <m/>
    <m/>
    <m/>
    <m/>
  </r>
  <r>
    <n v="1518"/>
    <s v="BRV6"/>
    <s v="3 - QC Complete"/>
    <n v="44560"/>
    <n v="44617"/>
    <s v="Burnt primary crossarm likely caused by tracking. The ensuing fire was limited to PG&amp;E assets. This information is preliminary."/>
    <s v="\\fxshare-nas05\quotashare-fs01\ESA\5 - Ignition Tracking\2021_Ignition_QC_Folders\20210918_1475151_21-0119463_nan_T005397596"/>
    <s v=" "/>
    <s v="Y"/>
    <s v="BRV6"/>
    <s v="Changed outage time from 2209 to 2328 to match ILIS FNL. "/>
    <n v="44560"/>
    <m/>
    <s v="Not In Scope"/>
    <m/>
    <m/>
    <m/>
    <m/>
    <m/>
    <m/>
    <m/>
    <m/>
    <m/>
    <m/>
    <m/>
    <m/>
    <m/>
    <m/>
    <m/>
    <m/>
    <m/>
    <m/>
    <m/>
    <m/>
    <m/>
    <m/>
    <m/>
    <m/>
    <m/>
    <m/>
    <m/>
    <m/>
    <m/>
    <m/>
    <m/>
    <m/>
    <s v="N"/>
    <m/>
    <m/>
    <m/>
    <m/>
    <m/>
    <m/>
    <s v="N"/>
    <m/>
    <m/>
    <m/>
    <m/>
    <m/>
    <m/>
    <s v=" "/>
    <x v="98"/>
    <s v="22:09:00"/>
    <n v="44457"/>
    <s v="23:28:00"/>
    <s v="FAS"/>
    <s v="Y"/>
    <s v="N"/>
    <n v="1475151"/>
    <s v="21-0119463"/>
    <m/>
    <s v="T005397596, T005397610, T005397638"/>
    <n v="122070590"/>
    <n v="118604006"/>
    <m/>
    <m/>
    <s v=" "/>
    <x v="0"/>
    <x v="0"/>
    <s v="N"/>
    <s v="N"/>
    <s v="N"/>
    <s v="On September 18, 2021 at 2209 hours, a PG&amp;E Troubleman was dispatched to the Richmond R 1127 12kV Distribution Circuit in the vicinity of Maine Ave and S. 1st St, Richmond in response to a pole fire. Initial analysis indicates tracking caused the ignition. A primary crossarm is suspected to be the origin point of the fire and resulted in 2541 customers experienced an outage. The ensuing fire was contained to PG&amp;E assets and it is unknown who suppressed the fire. PG&amp;E Crew replaced the damaged crossarm on September 19, 2021."/>
    <s v="PG&amp;E"/>
    <s v="Other"/>
    <s v="Crossarm"/>
    <s v="D"/>
    <s v="D"/>
    <s v="Structure-PG&amp;E only"/>
    <m/>
    <m/>
    <m/>
    <m/>
    <m/>
    <s v="Contamination"/>
    <s v="Contamination"/>
    <s v="Tracking"/>
    <s v="Y"/>
    <s v="Overhead"/>
    <x v="0"/>
    <s v="Crossarm"/>
    <s v="Crossarm,  Conductor"/>
    <n v="101437462"/>
    <s v=" "/>
    <x v="0"/>
    <n v="37.927932845500003"/>
    <n v="-122.3690147179"/>
    <s v="Contra Costa"/>
    <s v="RICHMOND R 1127"/>
    <n v="12000"/>
    <s v="RICHMOND R 1127CB"/>
    <x v="0"/>
    <s v="Unknown"/>
    <s v="Urban"/>
    <s v="Brush fuel model"/>
    <s v="Brush/Trees"/>
    <s v="N"/>
    <m/>
    <m/>
    <m/>
    <m/>
    <s v="N"/>
    <s v="N"/>
    <m/>
    <m/>
    <s v="2021-09-21"/>
    <m/>
    <m/>
    <m/>
    <m/>
    <m/>
    <m/>
    <m/>
    <m/>
    <m/>
    <m/>
    <m/>
    <m/>
    <m/>
    <m/>
    <m/>
    <m/>
    <m/>
    <m/>
    <m/>
    <s v="  "/>
    <m/>
    <m/>
    <s v="22:09"/>
    <n v="44457"/>
    <s v="1475151"/>
    <s v="T005397596"/>
    <m/>
    <m/>
    <m/>
    <m/>
    <m/>
    <s v="E2TGXWS"/>
    <m/>
    <n v="1347"/>
    <s v="2021/09/19 04:16:47"/>
    <n v="9002"/>
    <m/>
    <s v="A:LOCKED GATE 6180#;X:1ST ST;R:POLE ON FIRE PAST GATE 2ND POLE, FIRE DEPT ON WAY.CUST SAID TRNSFRMR BLEW AND CAUSED FIRE"/>
    <s v="N"/>
    <m/>
    <m/>
    <m/>
    <m/>
    <m/>
    <m/>
    <m/>
    <m/>
    <m/>
    <m/>
    <s v="Y"/>
    <m/>
    <m/>
    <m/>
    <m/>
    <m/>
    <m/>
    <m/>
    <m/>
    <m/>
    <m/>
    <m/>
    <m/>
    <m/>
    <m/>
    <m/>
    <m/>
    <m/>
    <m/>
    <s v="FIRE, POLE"/>
    <s v="CROSSARM, WOOD"/>
    <s v="Y"/>
    <s v="  "/>
    <s v="Unplanned"/>
    <s v="East Bay"/>
    <s v="Bay"/>
    <s v="013471127, RICHMOND R-1127"/>
    <s v="21-0119463"/>
    <s v="Unplanned"/>
    <s v="Clear;32-90 F"/>
    <s v="2477"/>
    <s v="770764"/>
    <s v="NO"/>
    <s v="Line to Line"/>
    <s v="Sustained"/>
    <s v="No"/>
    <s v="1127/12"/>
    <s v="OH"/>
    <s v="Circuit Breaker"/>
    <s v="1475151"/>
    <s v="Pole-Wood, Broken"/>
    <s v="ABC OC"/>
    <s v="09/19/21 08:45"/>
    <m/>
    <s v="RICHMOND R SUB"/>
    <s v="LUKE, ESTEBAN4161 510-730-9600: S 1ST AND MAINE"/>
    <s v="FUS R8679 OPEN MO (DMS# 1475208)|FUS R8679 OPEN (DMS# 1475208)"/>
    <m/>
    <m/>
    <m/>
    <m/>
    <m/>
    <m/>
    <m/>
    <m/>
    <m/>
    <m/>
    <m/>
    <m/>
    <m/>
    <m/>
    <m/>
    <m/>
    <m/>
    <m/>
    <m/>
    <m/>
    <m/>
    <m/>
    <m/>
  </r>
  <r>
    <n v="1496"/>
    <s v="CFMD"/>
    <s v="3 - QC Complete"/>
    <n v="44470"/>
    <n v="44617"/>
    <s v="Grass fire of unknown origin, the pole appears to be sound. The ensuing fire was &lt; 0.25 acres in size. This infomration is preliminary.  10/7 cfmd  CAL Fire called Pg&amp;E to do a safety check"/>
    <s v="\\fxshare-nas05\quotashare-fs01\ESA\5 - Ignition Tracking\2021_Ignition_QC_Folders\20210918_nan_nan_nan_T005396903"/>
    <s v=" "/>
    <m/>
    <m/>
    <m/>
    <m/>
    <m/>
    <s v="Not In Scope"/>
    <m/>
    <m/>
    <m/>
    <m/>
    <m/>
    <m/>
    <m/>
    <m/>
    <m/>
    <m/>
    <m/>
    <m/>
    <m/>
    <m/>
    <m/>
    <m/>
    <m/>
    <m/>
    <m/>
    <m/>
    <m/>
    <m/>
    <m/>
    <m/>
    <m/>
    <m/>
    <m/>
    <m/>
    <m/>
    <m/>
    <m/>
    <m/>
    <m/>
    <m/>
    <m/>
    <m/>
    <m/>
    <m/>
    <m/>
    <s v="Y"/>
    <n v="44469"/>
    <n v="44470"/>
    <s v="MJPG"/>
    <s v="Mark Pasqua, 559-567-1146"/>
    <m/>
    <m/>
    <s v=" "/>
    <x v="98"/>
    <s v="05:01:00"/>
    <m/>
    <m/>
    <s v="FAS"/>
    <s v="N"/>
    <s v="N"/>
    <m/>
    <m/>
    <m/>
    <s v="T005396903"/>
    <m/>
    <m/>
    <m/>
    <s v="No Photo"/>
    <s v=" "/>
    <x v="0"/>
    <x v="1"/>
    <s v="Y"/>
    <s v="Y"/>
    <s v="N"/>
    <s v="On September 18th, 2021 at approximately 0501 hours, a PG&amp;E Troubleman was dispatched to the Catlett 1102, 12kV distribution circuit in a circuit protection zone on Watt Ave in the City of Roseville in the Sierra Division. Upon the troubleman's arrival, he observed a burned vegetation area fire near the pole. The pole was ok. CDF (CA Dept of Forestry) had extinguished the 80 feet by 10 feet vegetation fire and cleared the scene. The cause of this ignition is undetermined.  This incident occurred in a Non-HFTD with clear weather and light wind conditions. This information is preliminary."/>
    <s v="Unknown"/>
    <s v="Vegetation"/>
    <m/>
    <s v="D"/>
    <s v="D"/>
    <s v="&lt;0.25"/>
    <m/>
    <m/>
    <m/>
    <m/>
    <m/>
    <s v="Unknown"/>
    <s v="All types of equipment / facility failure"/>
    <m/>
    <s v="N"/>
    <s v="Overhead"/>
    <x v="1"/>
    <m/>
    <s v="Pole"/>
    <n v="100109041"/>
    <m/>
    <x v="0"/>
    <n v="38.7452483"/>
    <n v="-121.39269"/>
    <s v="Placer"/>
    <s v="CATLETT 1102"/>
    <n v="12000"/>
    <s v="CATLETT 110237358"/>
    <x v="0"/>
    <s v="Cal Fire"/>
    <s v="Herbaceous"/>
    <m/>
    <m/>
    <s v="N"/>
    <m/>
    <m/>
    <m/>
    <m/>
    <s v="N"/>
    <s v="N"/>
    <m/>
    <m/>
    <s v="2021-09-21"/>
    <m/>
    <m/>
    <m/>
    <m/>
    <m/>
    <m/>
    <m/>
    <m/>
    <m/>
    <m/>
    <m/>
    <m/>
    <m/>
    <m/>
    <m/>
    <m/>
    <m/>
    <m/>
    <m/>
    <s v="  "/>
    <s v="SIERRA"/>
    <s v="ROSEVILLE 01"/>
    <s v="05:01"/>
    <n v="44457"/>
    <m/>
    <s v="T005396903"/>
    <s v="UNKNOWN"/>
    <s v="WATT AVE"/>
    <s v="ROSEVILLE"/>
    <m/>
    <m/>
    <s v="T1TMJPG"/>
    <s v="PASQUA, MARK"/>
    <m/>
    <s v="20210918 06:32"/>
    <n v="9320"/>
    <m/>
    <s v="t1tmjpg,safety check on pole,small grass fire on side of road, pole appears to be sound"/>
    <s v="Y"/>
    <m/>
    <m/>
    <s v="38.7452483,-121.3926900,26.400000,3D"/>
    <m/>
    <m/>
    <m/>
    <s v="Cal Fire"/>
    <m/>
    <s v="N"/>
    <s v="Y"/>
    <m/>
    <s v="Clear"/>
    <m/>
    <s v="Private Land"/>
    <m/>
    <s v="Light"/>
    <m/>
    <s v="Unknown"/>
    <m/>
    <s v="3 meters - 0.25 Acres"/>
    <m/>
    <s v="Cal Fire"/>
    <m/>
    <s v="Overhead"/>
    <m/>
    <s v="N"/>
    <m/>
    <m/>
    <m/>
    <m/>
    <m/>
    <s v="N"/>
    <s v="  "/>
    <m/>
    <m/>
    <m/>
    <m/>
    <m/>
    <m/>
    <m/>
    <m/>
    <m/>
    <m/>
    <m/>
    <m/>
    <m/>
    <m/>
    <m/>
    <m/>
    <m/>
    <m/>
    <m/>
    <m/>
    <m/>
    <m/>
    <m/>
    <m/>
    <m/>
    <m/>
    <m/>
    <m/>
    <m/>
    <m/>
    <m/>
    <m/>
    <m/>
    <m/>
    <m/>
    <m/>
    <m/>
    <m/>
    <m/>
    <m/>
    <m/>
    <m/>
    <m/>
    <m/>
    <m/>
    <m/>
    <m/>
  </r>
  <r>
    <n v="1495"/>
    <s v="P4K5"/>
    <s v="3 - QC Complete"/>
    <n v="44457"/>
    <n v="44617"/>
    <s v="Structure fire, not attributable to PG&amp;E assets. Fire caused due to customer equipment. This information is preliminary."/>
    <s v="\\fxshare-nas05\quotashare-fs01\ESA\5 - Ignition Tracking\2021_Ignition_QC_Folders\20210918_nan_nan_nan_8904262619"/>
    <s v=" "/>
    <m/>
    <m/>
    <m/>
    <m/>
    <m/>
    <s v="Not In Scope"/>
    <m/>
    <m/>
    <m/>
    <m/>
    <m/>
    <m/>
    <m/>
    <m/>
    <m/>
    <m/>
    <m/>
    <m/>
    <m/>
    <m/>
    <m/>
    <m/>
    <m/>
    <m/>
    <m/>
    <m/>
    <m/>
    <m/>
    <m/>
    <m/>
    <m/>
    <m/>
    <m/>
    <m/>
    <m/>
    <m/>
    <m/>
    <m/>
    <m/>
    <m/>
    <m/>
    <m/>
    <m/>
    <m/>
    <m/>
    <m/>
    <m/>
    <m/>
    <m/>
    <m/>
    <m/>
    <m/>
    <s v=" "/>
    <x v="98"/>
    <s v="00:52:00"/>
    <m/>
    <m/>
    <s v="FAS"/>
    <s v="N"/>
    <s v="N"/>
    <m/>
    <m/>
    <m/>
    <n v="8904262619"/>
    <m/>
    <m/>
    <m/>
    <m/>
    <s v=" "/>
    <x v="0"/>
    <x v="1"/>
    <s v="N"/>
    <s v="N"/>
    <s v="N"/>
    <s v="Structure fire, not attributable to PG&amp;E assets. Fire caused due to customer equipment. This information is preliminary."/>
    <s v="Not PG&amp;E"/>
    <s v="Building"/>
    <m/>
    <m/>
    <m/>
    <s v="Structure-only"/>
    <m/>
    <m/>
    <m/>
    <m/>
    <m/>
    <s v="Other Fire: Non-PG&amp;E related"/>
    <m/>
    <m/>
    <m/>
    <s v="Pad mount"/>
    <x v="1"/>
    <m/>
    <m/>
    <m/>
    <s v=" "/>
    <x v="0"/>
    <n v="36.988351000000002"/>
    <n v="-121.96318100000001"/>
    <s v="Santa Cruz"/>
    <s v="PAUL SWEET 2109 "/>
    <n v="21000"/>
    <s v="PAUL SWEET 2109CB"/>
    <x v="0"/>
    <s v="Cal Fire"/>
    <s v="Urban"/>
    <m/>
    <m/>
    <s v="N"/>
    <m/>
    <m/>
    <m/>
    <m/>
    <s v="N"/>
    <s v="N"/>
    <m/>
    <m/>
    <s v="2021-09-21"/>
    <m/>
    <m/>
    <m/>
    <m/>
    <m/>
    <m/>
    <m/>
    <m/>
    <m/>
    <m/>
    <m/>
    <m/>
    <m/>
    <m/>
    <m/>
    <m/>
    <m/>
    <m/>
    <m/>
    <s v="  "/>
    <s v="CENTRAL COAST"/>
    <s v="SANTA CRUZ 02"/>
    <s v="00:52"/>
    <n v="44457"/>
    <m/>
    <n v="8904262619"/>
    <n v="4151"/>
    <s v="SOQUEL DR UNIT 26"/>
    <s v="SOQUEL"/>
    <n v="36.987943000000001"/>
    <n v="-121.96225200000001"/>
    <s v="C5TAWR4"/>
    <s v="ROBERTSON, A.J."/>
    <n v="83252109"/>
    <s v="20210918 02:44"/>
    <n v="1121"/>
    <m/>
    <s v="REMOVED METER AFTER MOBILE HOME DAMAGED FROM STRUCTURE FIRE CAUSED BY CUSTOMER EQUIPMENT"/>
    <s v="Y"/>
    <m/>
    <m/>
    <m/>
    <n v="36.988351000000002"/>
    <n v="-121.96318100000001"/>
    <m/>
    <s v="CAL FIRE"/>
    <m/>
    <s v="N"/>
    <s v="Y"/>
    <s v="N"/>
    <s v="Clear"/>
    <m/>
    <s v="Customer-Owned Structure/Equipment"/>
    <m/>
    <s v="Calm"/>
    <m/>
    <s v="3rd Party"/>
    <m/>
    <s v="Structure Only"/>
    <m/>
    <s v="Cal Fire"/>
    <m/>
    <s v="Pad mount"/>
    <m/>
    <s v="N"/>
    <m/>
    <m/>
    <m/>
    <m/>
    <m/>
    <m/>
    <s v="  "/>
    <m/>
    <m/>
    <m/>
    <m/>
    <m/>
    <m/>
    <m/>
    <m/>
    <m/>
    <m/>
    <m/>
    <m/>
    <m/>
    <m/>
    <m/>
    <m/>
    <m/>
    <m/>
    <m/>
    <m/>
    <m/>
    <m/>
    <m/>
    <m/>
    <m/>
    <m/>
    <m/>
    <m/>
    <m/>
    <m/>
    <m/>
    <m/>
    <m/>
    <m/>
    <m/>
    <m/>
    <m/>
    <m/>
    <m/>
    <m/>
    <m/>
    <m/>
    <m/>
    <m/>
    <m/>
    <m/>
    <m/>
  </r>
  <r>
    <n v="1494"/>
    <s v="AHH7"/>
    <s v="3 - QC Complete"/>
    <n v="44463"/>
    <n v="44617"/>
    <s v="Car hit pole, cause wire to ground. The ensuing fire was &lt; 0.25 acres in size. This information is preliminary."/>
    <s v="\\fxshare-nas05\quotashare-fs01\ESA\5 - Ignition Tracking\2021_Ignition_QC_Folders\20210917_1474194_21-0119199.1(2 outages)_nan_T005396848"/>
    <s v=" "/>
    <m/>
    <s v="ahh7"/>
    <s v="Updated outage time per the ILIS. Updated coordinates to match EC tag. "/>
    <n v="44462"/>
    <s v="S7RM"/>
    <s v="Complete"/>
    <s v="Not Required"/>
    <m/>
    <m/>
    <s v="Not Required"/>
    <m/>
    <m/>
    <m/>
    <m/>
    <m/>
    <m/>
    <m/>
    <s v="Not Required"/>
    <m/>
    <m/>
    <m/>
    <m/>
    <m/>
    <m/>
    <m/>
    <m/>
    <m/>
    <m/>
    <m/>
    <m/>
    <m/>
    <m/>
    <m/>
    <m/>
    <n v="44567"/>
    <m/>
    <n v="44585"/>
    <n v="18"/>
    <m/>
    <m/>
    <m/>
    <m/>
    <m/>
    <m/>
    <m/>
    <s v="Y"/>
    <n v="44567"/>
    <m/>
    <s v="MLTH"/>
    <s v="MLTH@pge.com (916) 747-0242 Michael Tomasi"/>
    <s v="Any photos, additional details?"/>
    <s v="No response"/>
    <s v=" "/>
    <x v="99"/>
    <s v="21:01:00"/>
    <n v="44456"/>
    <s v="20:59:00"/>
    <s v="FAS"/>
    <s v="N"/>
    <s v="N"/>
    <n v="1474194"/>
    <s v="21-0119199.1(2 outages)"/>
    <m/>
    <s v="T005396848"/>
    <s v="122068377, 122068379"/>
    <m/>
    <m/>
    <s v="No Photo"/>
    <s v=" "/>
    <x v="1"/>
    <x v="0"/>
    <s v="Y"/>
    <s v="Y"/>
    <s v="N"/>
    <s v="On September 17th, 2021 at 21:00 hours, a PG&amp;E Troubleman was dispatched to the Penryn 1103 12kV Distribution Circuit on Gilardi road in Penryn in response to car hitting a pole, causing a wire down. Initial analysis indicates third party vehicle contact caused the ignition. A car hit the pole that resulted in primary wires down and a broken pole.  The ensuing fire was 3 meters to .25 acres in size and the fire was suppressed by Cal Fire. PG&amp;E Crews repaired the primary conductor and replaced insulators, conductors, the pole, anchor, guy wire on September 18th, 2021."/>
    <s v="PG&amp;E"/>
    <s v="Vegetation"/>
    <m/>
    <s v="D"/>
    <s v="D"/>
    <s v="&lt;0.25"/>
    <m/>
    <m/>
    <m/>
    <m/>
    <m/>
    <s v="Contact - 3rd Party"/>
    <s v="Contact from object"/>
    <s v="Vehicle contact"/>
    <s v="Y"/>
    <s v="Overhead"/>
    <x v="0"/>
    <s v="Conductor - Primary"/>
    <s v="Insulator, Hardware/Framing, Anchor, Guy, Pole, Conductor - Primary, Insulators "/>
    <n v="100053925"/>
    <s v=" "/>
    <x v="1"/>
    <n v="38.840949387899997"/>
    <n v="-121.11171602500001"/>
    <s v="Placer"/>
    <s v="PENRYN 1103"/>
    <n v="12000"/>
    <s v="PENRYN 1103604"/>
    <x v="0"/>
    <s v="Cal Fire"/>
    <s v="Herbaceous"/>
    <s v="Brush fuel model"/>
    <m/>
    <s v="N"/>
    <m/>
    <m/>
    <n v="300"/>
    <s v="R3"/>
    <s v="N"/>
    <s v="N"/>
    <m/>
    <m/>
    <s v="2021-09-21"/>
    <m/>
    <m/>
    <m/>
    <m/>
    <m/>
    <m/>
    <m/>
    <m/>
    <m/>
    <m/>
    <m/>
    <m/>
    <m/>
    <m/>
    <m/>
    <m/>
    <m/>
    <m/>
    <m/>
    <s v="  "/>
    <s v="SIERRA"/>
    <s v="AUBURN 01"/>
    <s v="21:01"/>
    <n v="44456"/>
    <s v="1474194"/>
    <s v="T005396848"/>
    <n v="2991"/>
    <s v="NEWCASTLE RD"/>
    <s v="NEWCASTLE"/>
    <n v="38.85436"/>
    <n v="-121.15072000000001"/>
    <s v="T1TMLTH"/>
    <s v="TOMASI, MICHAEL"/>
    <n v="152561103"/>
    <s v="20210918 01:32"/>
    <n v="9002"/>
    <m/>
    <s v="CAR POLE. EC TAG CREATED, ON CALL NOTIFIED"/>
    <s v="Y"/>
    <m/>
    <m/>
    <m/>
    <n v="38.840547000000001"/>
    <n v="-121.111558"/>
    <m/>
    <s v="KYLE VANDERVORT 5302633601"/>
    <m/>
    <s v="N"/>
    <s v="Y"/>
    <m/>
    <s v="Clear"/>
    <m/>
    <s v="Private Land"/>
    <m/>
    <s v="Calm"/>
    <m/>
    <s v="3rd Party"/>
    <m/>
    <s v="3 meters - 0.25 Acres"/>
    <m/>
    <s v="Cal Fire"/>
    <m/>
    <s v="Overhead"/>
    <m/>
    <s v="N"/>
    <m/>
    <m/>
    <m/>
    <s v="VEHICLE"/>
    <s v="POLE-WOOD"/>
    <s v="N"/>
    <s v="  "/>
    <s v="Unplanned"/>
    <s v="Sierra"/>
    <s v="Placer"/>
    <s v="152561103, PENRYN-1103"/>
    <s v="21-0119199.1(2 outages)"/>
    <s v="Unplanned"/>
    <s v="Clear;32-90 F"/>
    <s v="326"/>
    <s v="101218"/>
    <s v="NO"/>
    <s v="Line to Line"/>
    <s v="Sustained"/>
    <s v="No"/>
    <s v="604"/>
    <s v="OH"/>
    <s v="Line Recloser"/>
    <s v="1474194"/>
    <s v="Pole-Wood, Broken, wire on ground"/>
    <s v="A, B &amp; GRD"/>
    <m/>
    <m/>
    <s v="GILARDI RD. AT NAVAS LANE"/>
    <s v="2 POLESN/OF CGC 222534542873"/>
    <m/>
    <m/>
    <m/>
    <s v="Yes"/>
    <m/>
    <m/>
    <m/>
    <m/>
    <m/>
    <m/>
    <m/>
    <m/>
    <m/>
    <m/>
    <m/>
    <m/>
    <m/>
    <m/>
    <m/>
    <m/>
    <m/>
    <m/>
    <m/>
    <m/>
  </r>
  <r>
    <n v="1493"/>
    <s v="P4K5"/>
    <s v="3 - QC Complete"/>
    <n v="44456"/>
    <n v="44617"/>
    <s v="Structure fire, not attributable to PG&amp;E assets. Service disconnected, panel was daisy chained to multiple trailers. This information is preliminary."/>
    <s v="\\fxshare-nas05\quotashare-fs01\ESA\5 - Ignition Tracking\2021_Ignition_QC_Folders\20210917_nan_nan_nan_853719585"/>
    <s v=" "/>
    <m/>
    <m/>
    <m/>
    <m/>
    <m/>
    <s v="Not In Scope"/>
    <m/>
    <m/>
    <m/>
    <m/>
    <m/>
    <m/>
    <m/>
    <m/>
    <m/>
    <m/>
    <m/>
    <m/>
    <m/>
    <m/>
    <m/>
    <m/>
    <m/>
    <m/>
    <m/>
    <m/>
    <m/>
    <m/>
    <m/>
    <m/>
    <m/>
    <m/>
    <m/>
    <m/>
    <m/>
    <m/>
    <m/>
    <m/>
    <m/>
    <m/>
    <m/>
    <m/>
    <m/>
    <m/>
    <m/>
    <m/>
    <m/>
    <m/>
    <m/>
    <m/>
    <m/>
    <m/>
    <s v=" "/>
    <x v="99"/>
    <s v="15:55:00"/>
    <m/>
    <m/>
    <s v="FAS"/>
    <s v="N"/>
    <s v="N"/>
    <m/>
    <m/>
    <m/>
    <n v="853719585"/>
    <m/>
    <m/>
    <m/>
    <m/>
    <s v=" "/>
    <x v="0"/>
    <x v="1"/>
    <s v="N"/>
    <s v="N"/>
    <s v="N"/>
    <s v="Structure fire, not attributable to PG&amp;E assets. Service disconnected, panel was daisy chained to multiple trailers. This information is preliminary."/>
    <s v="Not PG&amp;E"/>
    <s v="Building"/>
    <m/>
    <m/>
    <m/>
    <s v="&lt;0.25"/>
    <m/>
    <m/>
    <m/>
    <m/>
    <m/>
    <s v="Other Fire: Non-PG&amp;E related"/>
    <m/>
    <m/>
    <m/>
    <s v="Overhead"/>
    <x v="1"/>
    <m/>
    <m/>
    <m/>
    <s v=" "/>
    <x v="1"/>
    <n v="40.483406700000003"/>
    <n v="-122.38204"/>
    <s v="Shasta"/>
    <s v="JESSUP 1101"/>
    <n v="12000"/>
    <s v="JESSUP 110168362"/>
    <x v="1"/>
    <s v="Cottonwood FD"/>
    <s v="Hardwood Woodland"/>
    <m/>
    <m/>
    <s v="Y"/>
    <s v="Creek 2018"/>
    <m/>
    <m/>
    <m/>
    <s v="N"/>
    <s v="N"/>
    <m/>
    <m/>
    <s v="2021-09-21"/>
    <m/>
    <m/>
    <m/>
    <m/>
    <m/>
    <m/>
    <m/>
    <m/>
    <m/>
    <m/>
    <m/>
    <m/>
    <m/>
    <m/>
    <m/>
    <m/>
    <m/>
    <m/>
    <m/>
    <s v="  "/>
    <s v="NORTH VALLEY"/>
    <s v="REDDING 03"/>
    <s v="15:55"/>
    <n v="44456"/>
    <m/>
    <n v="853719585"/>
    <n v="7146"/>
    <s v="HAPPY VALLEY RD"/>
    <s v="ANDERSON"/>
    <n v="40.484037000000001"/>
    <n v="-122.380557"/>
    <s v="S2TAMRI"/>
    <s v="RAPADAS, ANTHONY"/>
    <n v="103441101"/>
    <s v="20210917 17:30"/>
    <n v="1122"/>
    <m/>
    <s v="STRUCTURE FIRE.. DISCONNECTED SERVICE... ADVISED THAT PANEL WAS DAISY CHAINED TO MULTIPLE TRAILERS"/>
    <s v="Y"/>
    <n v="3"/>
    <s v="\\fxshare-nas05\quotashare-fs01\ESA\5 - Ignition Tracking\Fire_Tab_Attachment_Files"/>
    <s v="40.4834067,-122.3820400,218.100000,3D"/>
    <m/>
    <m/>
    <m/>
    <s v="COTTONWOOD FD"/>
    <m/>
    <s v="N"/>
    <s v="Y"/>
    <s v="Y"/>
    <s v="Clear"/>
    <m/>
    <s v="Customer-Owned Structure/Equipment"/>
    <m/>
    <s v="Calm"/>
    <m/>
    <s v="Unknown"/>
    <m/>
    <s v="3 meters - 0.25 Acres"/>
    <m/>
    <s v="Fire Dept"/>
    <m/>
    <s v="Overhead"/>
    <m/>
    <s v="Y"/>
    <s v="PICTURES"/>
    <s v="PG&amp;E Employee"/>
    <m/>
    <m/>
    <m/>
    <m/>
    <s v="  "/>
    <m/>
    <m/>
    <m/>
    <m/>
    <m/>
    <m/>
    <m/>
    <m/>
    <m/>
    <m/>
    <m/>
    <m/>
    <m/>
    <m/>
    <m/>
    <m/>
    <m/>
    <m/>
    <m/>
    <m/>
    <m/>
    <m/>
    <m/>
    <m/>
    <m/>
    <m/>
    <m/>
    <m/>
    <m/>
    <m/>
    <m/>
    <m/>
    <m/>
    <m/>
    <m/>
    <m/>
    <m/>
    <m/>
    <m/>
    <m/>
    <m/>
    <m/>
    <m/>
    <m/>
    <m/>
    <m/>
    <m/>
  </r>
  <r>
    <n v="1492"/>
    <s v="P4K5"/>
    <s v="3 - QC Complete"/>
    <n v="44456"/>
    <n v="44617"/>
    <s v="Structure fire, not attributable to PG&amp;E assets. Service disconnected. This information is preliminary."/>
    <s v="\\fxshare-nas05\quotashare-fs01\ESA\5 - Ignition Tracking\2021_Ignition_QC_Folders\20210917_nan_nan_nan_4276064234"/>
    <s v=" "/>
    <m/>
    <m/>
    <m/>
    <m/>
    <m/>
    <s v="Not In Scope"/>
    <m/>
    <m/>
    <m/>
    <m/>
    <m/>
    <m/>
    <m/>
    <m/>
    <m/>
    <m/>
    <m/>
    <m/>
    <m/>
    <m/>
    <m/>
    <m/>
    <m/>
    <m/>
    <m/>
    <m/>
    <m/>
    <m/>
    <m/>
    <m/>
    <m/>
    <m/>
    <m/>
    <m/>
    <m/>
    <m/>
    <m/>
    <m/>
    <m/>
    <m/>
    <m/>
    <m/>
    <m/>
    <m/>
    <m/>
    <m/>
    <m/>
    <m/>
    <m/>
    <m/>
    <m/>
    <m/>
    <s v=" "/>
    <x v="99"/>
    <s v="11:25:00"/>
    <m/>
    <m/>
    <s v="FAS"/>
    <s v="N"/>
    <s v="N"/>
    <m/>
    <m/>
    <m/>
    <n v="4276064234"/>
    <m/>
    <m/>
    <m/>
    <m/>
    <s v=" "/>
    <x v="0"/>
    <x v="1"/>
    <s v="N"/>
    <s v="N"/>
    <s v="N"/>
    <s v="Structure fire, not attributable to PG&amp;E assets. Service disconnected. This information is preliminary."/>
    <s v="Not PG&amp;E"/>
    <s v="Building"/>
    <m/>
    <m/>
    <m/>
    <s v="Structure-only"/>
    <m/>
    <m/>
    <m/>
    <m/>
    <m/>
    <s v="Other Fire: Non-PG&amp;E related"/>
    <m/>
    <m/>
    <m/>
    <s v="Subsurface"/>
    <x v="1"/>
    <m/>
    <m/>
    <m/>
    <s v=" "/>
    <x v="0"/>
    <n v="38.3449867"/>
    <n v="-121.950305"/>
    <s v="Solano"/>
    <s v="VACAVILLE 1107 "/>
    <n v="12000"/>
    <s v="VACAVILLE 1107CB"/>
    <x v="0"/>
    <s v="Vacaville FD"/>
    <s v="Urban"/>
    <m/>
    <m/>
    <s v="N"/>
    <m/>
    <m/>
    <m/>
    <m/>
    <s v="N"/>
    <s v="N"/>
    <m/>
    <m/>
    <s v="2021-09-21"/>
    <m/>
    <m/>
    <m/>
    <m/>
    <m/>
    <m/>
    <m/>
    <m/>
    <m/>
    <m/>
    <m/>
    <m/>
    <m/>
    <m/>
    <m/>
    <m/>
    <m/>
    <m/>
    <m/>
    <s v="  "/>
    <s v="SACRAMENTO"/>
    <s v="VACAVILLE 01"/>
    <s v="11:25"/>
    <n v="44456"/>
    <m/>
    <n v="4276064234"/>
    <n v="1967"/>
    <s v="MARSHALL RD"/>
    <s v="VACAVILLE"/>
    <n v="38.344878000000001"/>
    <n v="-121.947959"/>
    <s v="S4TJJV0"/>
    <s v="VIALE, JASON"/>
    <n v="63601107"/>
    <s v="20210917 13:49"/>
    <n v="1121"/>
    <m/>
    <s v="FIRE AT 1967 MARSHALL. ALSO AFFECTED 1973 MARSHALL. DISCONNECTED BOTH SERVICES AT SPLICE BOX AND AT THE PANALS."/>
    <s v="Y"/>
    <n v="5"/>
    <s v="\\fxshare-nas05\quotashare-fs01\ESA\5 - Ignition Tracking\Fire_Tab_Attachment_Files"/>
    <s v="38.3449867,-121.9503050,30.400000,3D"/>
    <m/>
    <m/>
    <m/>
    <s v="VACAVILLE F.D."/>
    <m/>
    <s v="N"/>
    <s v="Y"/>
    <s v="Y"/>
    <s v="Clear"/>
    <m/>
    <s v="Customer-Owned Structure/Equipment"/>
    <m/>
    <s v="Calm"/>
    <m/>
    <s v="Unknown"/>
    <m/>
    <s v="Structure Only"/>
    <m/>
    <s v="Fire Dept"/>
    <m/>
    <s v="Subsurface"/>
    <m/>
    <s v="Y"/>
    <s v="PHOTOS"/>
    <s v="PG&amp;E Employee"/>
    <m/>
    <m/>
    <m/>
    <m/>
    <s v="  "/>
    <m/>
    <m/>
    <m/>
    <m/>
    <m/>
    <m/>
    <m/>
    <m/>
    <m/>
    <m/>
    <m/>
    <m/>
    <m/>
    <m/>
    <m/>
    <m/>
    <m/>
    <m/>
    <m/>
    <m/>
    <m/>
    <m/>
    <m/>
    <m/>
    <m/>
    <m/>
    <m/>
    <m/>
    <m/>
    <m/>
    <m/>
    <m/>
    <m/>
    <m/>
    <m/>
    <m/>
    <m/>
    <m/>
    <m/>
    <m/>
    <m/>
    <m/>
    <m/>
    <m/>
    <m/>
    <m/>
    <m/>
  </r>
  <r>
    <n v="1510"/>
    <s v="AGFC"/>
    <s v="3 - QC Complete"/>
    <n v="44459"/>
    <n v="44617"/>
    <s v="Third party vegetation fire burnt PG&amp;E Transmission overhead with distribution underbuild pole. TOTL shows this fire was not ignited by PG&amp;E facilities. This information is preliminary."/>
    <s v="\\fxshare-nas05\quotashare-fs01\ESA\5 - Ignition Tracking\2021_Ignition_QC_Folders\20210916_nan_nan_T21-016315_nan"/>
    <s v=" "/>
    <m/>
    <m/>
    <m/>
    <m/>
    <m/>
    <s v="Not In Scope"/>
    <m/>
    <m/>
    <m/>
    <m/>
    <m/>
    <m/>
    <m/>
    <m/>
    <m/>
    <m/>
    <m/>
    <m/>
    <m/>
    <m/>
    <m/>
    <m/>
    <m/>
    <m/>
    <m/>
    <m/>
    <m/>
    <m/>
    <m/>
    <m/>
    <m/>
    <m/>
    <m/>
    <m/>
    <m/>
    <m/>
    <m/>
    <m/>
    <m/>
    <m/>
    <m/>
    <m/>
    <m/>
    <m/>
    <m/>
    <m/>
    <m/>
    <m/>
    <m/>
    <m/>
    <m/>
    <m/>
    <s v=" "/>
    <x v="100"/>
    <s v="11:15:00"/>
    <m/>
    <m/>
    <s v="TOTL"/>
    <s v="N"/>
    <s v="N"/>
    <m/>
    <m/>
    <s v="T21-016315"/>
    <m/>
    <n v="122058741"/>
    <m/>
    <m/>
    <m/>
    <s v=" "/>
    <x v="0"/>
    <x v="1"/>
    <s v="N"/>
    <s v="N"/>
    <s v="N"/>
    <s v="Third party vegetation fire burnt PG&amp;E Transmission overhead with distribution underbuild pole. TOTL shows this fire was not ignited by PG&amp;E facilities. This information is preliminary."/>
    <s v="Not PG&amp;E"/>
    <s v="Vegetation"/>
    <m/>
    <m/>
    <m/>
    <s v="&lt;0.25"/>
    <m/>
    <m/>
    <m/>
    <m/>
    <m/>
    <s v="Other Fire: Non-PG&amp;E related"/>
    <m/>
    <m/>
    <m/>
    <s v="Overhead"/>
    <x v="1"/>
    <m/>
    <m/>
    <m/>
    <s v=" "/>
    <x v="0"/>
    <n v="36.911006999999998"/>
    <n v="-119.793864"/>
    <s v="Madera"/>
    <s v="BORDEN-COPPERMINE-70kV"/>
    <n v="70000"/>
    <m/>
    <x v="0"/>
    <s v="Unknown"/>
    <s v="Urban"/>
    <m/>
    <m/>
    <m/>
    <m/>
    <m/>
    <m/>
    <m/>
    <s v="N"/>
    <s v="N"/>
    <m/>
    <m/>
    <s v="2021-09-21"/>
    <m/>
    <m/>
    <m/>
    <m/>
    <m/>
    <m/>
    <m/>
    <m/>
    <m/>
    <m/>
    <m/>
    <m/>
    <m/>
    <m/>
    <m/>
    <m/>
    <m/>
    <m/>
    <m/>
    <s v="  "/>
    <m/>
    <m/>
    <m/>
    <m/>
    <m/>
    <m/>
    <m/>
    <m/>
    <m/>
    <m/>
    <m/>
    <m/>
    <m/>
    <m/>
    <m/>
    <m/>
    <m/>
    <m/>
    <m/>
    <m/>
    <m/>
    <m/>
    <m/>
    <m/>
    <m/>
    <m/>
    <m/>
    <m/>
    <m/>
    <m/>
    <m/>
    <m/>
    <m/>
    <m/>
    <m/>
    <m/>
    <m/>
    <m/>
    <m/>
    <m/>
    <m/>
    <m/>
    <m/>
    <m/>
    <m/>
    <m/>
    <m/>
    <m/>
    <m/>
    <m/>
    <m/>
    <s v="  "/>
    <m/>
    <m/>
    <m/>
    <m/>
    <m/>
    <m/>
    <m/>
    <m/>
    <m/>
    <m/>
    <m/>
    <m/>
    <m/>
    <m/>
    <m/>
    <m/>
    <m/>
    <m/>
    <m/>
    <m/>
    <m/>
    <m/>
    <m/>
    <m/>
    <m/>
    <m/>
    <m/>
    <m/>
    <m/>
    <m/>
    <m/>
    <m/>
    <m/>
    <m/>
    <m/>
    <m/>
    <m/>
    <m/>
    <m/>
    <m/>
    <m/>
    <m/>
    <m/>
    <m/>
    <m/>
    <m/>
    <m/>
  </r>
  <r>
    <n v="1491"/>
    <s v="AHH7"/>
    <s v="3 - QC Complete"/>
    <n v="44468"/>
    <n v="44617"/>
    <s v="Troubleman reports that a bird contact with PG&amp;E assets caused a wire down incident. The ensuing fire was 3 meters - 0.25 acre in size. This information is preliminary."/>
    <s v="\\fxshare-nas05\quotashare-fs01\ESA\5 - Ignition Tracking\2021_Ignition_QC_Folders\20210916_1473453_21-0118648_nan_T005396059"/>
    <s v=" "/>
    <m/>
    <s v="ahh7"/>
    <s v="Updated outage time per the ILIS. "/>
    <n v="44461"/>
    <m/>
    <s v="Not In Scope"/>
    <m/>
    <m/>
    <m/>
    <m/>
    <m/>
    <m/>
    <m/>
    <m/>
    <m/>
    <m/>
    <m/>
    <m/>
    <m/>
    <m/>
    <m/>
    <m/>
    <m/>
    <m/>
    <m/>
    <m/>
    <m/>
    <m/>
    <m/>
    <m/>
    <m/>
    <m/>
    <m/>
    <m/>
    <m/>
    <m/>
    <m/>
    <m/>
    <m/>
    <m/>
    <m/>
    <m/>
    <m/>
    <m/>
    <m/>
    <m/>
    <m/>
    <m/>
    <m/>
    <m/>
    <m/>
    <m/>
    <s v=" "/>
    <x v="100"/>
    <s v="19:53:00"/>
    <n v="44455"/>
    <s v="19:28:00"/>
    <s v="FAS"/>
    <s v="N"/>
    <s v="N"/>
    <n v="1473453"/>
    <s v="21-0118648"/>
    <m/>
    <s v="T005396059"/>
    <n v="122061804"/>
    <m/>
    <m/>
    <s v="PG&amp;E_1491_Ignition_20210916_2.jpg"/>
    <s v=" "/>
    <x v="1"/>
    <x v="0"/>
    <s v="Y"/>
    <s v="Y"/>
    <s v="N"/>
    <s v="On September 16th, 2021 at 19:53 hours, a PG&amp;E Troubleman was dispatched to the Woodland 12kV Distribution Circuit near the intersection of E Main Street and Highway 113 in Woodland in response to a wire down. Initial analysis indicates bird contact caused the ignition. A bird made contact with the fuses that resulted in 4 ACSR primary wire down in two locations. The ensuing fire was less than 0.25 acres in size and the fire was suppressed by Woodland FD. PG&amp;E Crew replaced conductors, cutouts, insulators, and lightning arrester on September 17th, 2021."/>
    <s v="PG&amp;E"/>
    <s v="Vegetation"/>
    <m/>
    <s v="D"/>
    <s v="D"/>
    <s v="&lt;0.25"/>
    <m/>
    <m/>
    <m/>
    <m/>
    <m/>
    <s v="Contact - Animal - Bird"/>
    <s v="Contact from object"/>
    <s v="Animal contact"/>
    <s v="N"/>
    <s v="Overhead"/>
    <x v="0"/>
    <s v="Conductor - Primary"/>
    <s v="Fuses, Cutouts, Lightning Arrestor, Pothead "/>
    <n v="101590409"/>
    <s v=" "/>
    <x v="0"/>
    <n v="38.677860000000003"/>
    <n v="-121.75158999999999"/>
    <s v="Yolo"/>
    <s v="WOODLAND 1101"/>
    <n v="12000"/>
    <s v="WOODLAND 1101CB"/>
    <x v="0"/>
    <s v="Woodland FD "/>
    <s v="Urban"/>
    <s v="Grass Fuel Bed "/>
    <m/>
    <s v="N"/>
    <m/>
    <s v="No Name in HAWC Report"/>
    <m/>
    <s v="N/A "/>
    <s v="N"/>
    <s v="N"/>
    <m/>
    <m/>
    <s v="2021-09-17"/>
    <m/>
    <m/>
    <m/>
    <m/>
    <m/>
    <m/>
    <m/>
    <m/>
    <m/>
    <m/>
    <m/>
    <m/>
    <m/>
    <m/>
    <m/>
    <m/>
    <m/>
    <m/>
    <m/>
    <s v="  "/>
    <s v="SACRAMENTO"/>
    <s v="WOODLAND 02"/>
    <s v="19:53"/>
    <n v="44455"/>
    <s v="1473453"/>
    <s v="T005396059"/>
    <s v="UNKNOWN"/>
    <s v="1425 CANNERY RD, WOODL"/>
    <s v="WOODLAND"/>
    <n v="38.678310000000003"/>
    <n v="-121.75932"/>
    <s v="S2TNRH7"/>
    <s v="HESTEAD, NICK"/>
    <n v="6203"/>
    <s v="20210916 23:55"/>
    <n v="9002"/>
    <m/>
    <s v="CREW TO REPAIR WIRE DOWN AND REPLACED DAMAGED EQUIPMENT"/>
    <s v="Y"/>
    <m/>
    <m/>
    <m/>
    <n v="38.677860000000003"/>
    <n v="-121.75158999999999"/>
    <m/>
    <n v="911"/>
    <m/>
    <s v="N"/>
    <s v="Y"/>
    <m/>
    <s v="Clear"/>
    <m/>
    <s v="Private Land"/>
    <m/>
    <s v="Calm"/>
    <m/>
    <s v="PG&amp;E Equipment"/>
    <s v="BIRD CAUSED WIRE DOWN"/>
    <s v="3 meters - 0.25 Acres"/>
    <m/>
    <s v="Fire Dept"/>
    <s v="WOODLAND FD"/>
    <s v="Overhead"/>
    <m/>
    <s v="N"/>
    <m/>
    <m/>
    <m/>
    <s v="BIRD-FOUND"/>
    <s v="CONDUCTOR, OVERHEAD"/>
    <s v="N"/>
    <s v="  "/>
    <s v="Unplanned"/>
    <s v="Sacramento"/>
    <s v="Yolo"/>
    <s v="062031101, WOODLAND-1101"/>
    <s v="21-0118648"/>
    <s v="Unplanned"/>
    <s v="Clear;32-90 F"/>
    <s v="1755"/>
    <s v="142155"/>
    <s v="YES"/>
    <s v="Line to Line"/>
    <s v="Sustained"/>
    <s v="No"/>
    <s v="1101/2"/>
    <s v="OH"/>
    <s v="Circuit Breaker"/>
    <s v="1473453"/>
    <s v="Conductor, Overhead, Broken, wire on ground"/>
    <s v="ABCØ TIME OC"/>
    <s v="09/17/21 01:55"/>
    <m/>
    <s v="WOODLAND SUB"/>
    <s v="CANNERY RD &amp; DEANER AVE"/>
    <s v="FUS 158523 OPEN|CIS J18638 TWD T572298 OPEN|SW 23909 OPEN|SW 9197 CLOSE|FUS 20577 OPEN"/>
    <m/>
    <m/>
    <m/>
    <m/>
    <m/>
    <m/>
    <m/>
    <m/>
    <m/>
    <m/>
    <m/>
    <m/>
    <m/>
    <m/>
    <m/>
    <m/>
    <m/>
    <m/>
    <m/>
    <m/>
    <m/>
    <m/>
    <m/>
  </r>
  <r>
    <n v="1490"/>
    <s v="P4K5"/>
    <s v="3 - QC Complete"/>
    <n v="44455"/>
    <n v="44617"/>
    <s v="Structure fire, not attributable to PG&amp;E assets. This information is preliminary."/>
    <s v="\\fxshare-nas05\quotashare-fs01\ESA\5 - Ignition Tracking\2021_Ignition_QC_Folders\20210916_nan_nan_nan_291906944"/>
    <s v=" "/>
    <m/>
    <m/>
    <m/>
    <m/>
    <m/>
    <s v="Not In Scope"/>
    <m/>
    <m/>
    <m/>
    <m/>
    <m/>
    <m/>
    <m/>
    <m/>
    <m/>
    <m/>
    <m/>
    <m/>
    <m/>
    <m/>
    <m/>
    <m/>
    <m/>
    <m/>
    <m/>
    <m/>
    <m/>
    <m/>
    <m/>
    <m/>
    <m/>
    <m/>
    <m/>
    <m/>
    <m/>
    <m/>
    <m/>
    <m/>
    <m/>
    <m/>
    <m/>
    <m/>
    <m/>
    <m/>
    <m/>
    <m/>
    <m/>
    <m/>
    <m/>
    <m/>
    <m/>
    <m/>
    <s v=" "/>
    <x v="100"/>
    <s v="18:41:00"/>
    <m/>
    <m/>
    <s v="FAS"/>
    <s v="N"/>
    <s v="N"/>
    <m/>
    <m/>
    <m/>
    <n v="291906944"/>
    <m/>
    <m/>
    <m/>
    <m/>
    <s v=" "/>
    <x v="0"/>
    <x v="1"/>
    <s v="N"/>
    <s v="N"/>
    <s v="N"/>
    <s v="Structure fire, not attributable to PG&amp;E assets. This information is preliminary."/>
    <s v="Not PG&amp;E"/>
    <s v="Building"/>
    <m/>
    <m/>
    <m/>
    <s v="Structure-only"/>
    <m/>
    <m/>
    <m/>
    <m/>
    <m/>
    <s v="Other Fire: Non-PG&amp;E related"/>
    <m/>
    <m/>
    <m/>
    <s v="Overhead"/>
    <x v="1"/>
    <m/>
    <m/>
    <m/>
    <s v=" "/>
    <x v="0"/>
    <n v="36.767736599999999"/>
    <n v="-121.75224"/>
    <s v="Monterey"/>
    <s v="CASTROVILLE 2103 "/>
    <n v="21000"/>
    <m/>
    <x v="0"/>
    <s v="North County Fire Dept"/>
    <s v="Urban"/>
    <m/>
    <m/>
    <s v="N"/>
    <m/>
    <m/>
    <m/>
    <m/>
    <s v="N"/>
    <s v="N"/>
    <m/>
    <m/>
    <s v="2021-09-17"/>
    <m/>
    <m/>
    <m/>
    <m/>
    <m/>
    <m/>
    <m/>
    <m/>
    <m/>
    <m/>
    <m/>
    <m/>
    <m/>
    <m/>
    <m/>
    <m/>
    <m/>
    <m/>
    <m/>
    <s v="  "/>
    <s v="CENTRAL COAST"/>
    <s v="SALINAS 01"/>
    <s v="18:41"/>
    <n v="44455"/>
    <m/>
    <n v="291906944"/>
    <n v="10940"/>
    <s v="HAIGHT ST"/>
    <s v="CASTROVILLE"/>
    <n v="36.767803999999998"/>
    <n v="-121.75209700000001"/>
    <s v="C4TJRAH"/>
    <s v="ANDERSON, JARED"/>
    <n v="182352103"/>
    <s v="20210916 19:28"/>
    <n v="1120"/>
    <m/>
    <s v="safety check by request of north county fire dept.  fire orgin in rear of property in shacks not part of main structure.  pge ok and panel left energized and meter set per request of fire dept.  fire dept determined structure was safe and asked pge to leave energized."/>
    <s v="Y"/>
    <m/>
    <m/>
    <m/>
    <n v="36.767736599999999"/>
    <n v="-121.75224"/>
    <m/>
    <s v="NORTH COUNTY FIRE DEPT"/>
    <m/>
    <s v="N"/>
    <s v="Y"/>
    <s v="N"/>
    <s v="Clear"/>
    <m/>
    <s v="Customer-Owned Structure/Equipment"/>
    <m/>
    <s v="Calm"/>
    <m/>
    <s v="3rd Party"/>
    <m/>
    <s v="Structure Only"/>
    <m/>
    <s v="Fire Dept"/>
    <m/>
    <s v="Overhead"/>
    <m/>
    <s v="N"/>
    <m/>
    <m/>
    <m/>
    <m/>
    <m/>
    <m/>
    <s v="  "/>
    <m/>
    <m/>
    <m/>
    <m/>
    <m/>
    <m/>
    <m/>
    <m/>
    <m/>
    <m/>
    <m/>
    <m/>
    <m/>
    <m/>
    <m/>
    <m/>
    <m/>
    <m/>
    <m/>
    <m/>
    <m/>
    <m/>
    <m/>
    <m/>
    <m/>
    <m/>
    <m/>
    <m/>
    <m/>
    <m/>
    <m/>
    <m/>
    <m/>
    <m/>
    <m/>
    <m/>
    <m/>
    <m/>
    <m/>
    <m/>
    <m/>
    <m/>
    <m/>
    <m/>
    <m/>
    <m/>
    <m/>
  </r>
  <r>
    <n v="1489"/>
    <s v="P4K5"/>
    <s v="3 - QC Complete"/>
    <n v="44456"/>
    <n v="44617"/>
    <s v="Structure fire of unknown causes. Service wire found down at burnt structure with two fuses blown at transformer. The IC requested the service wires be left where it was laying on the ground. This information is preliminary."/>
    <s v="\\fxshare-nas05\quotashare-fs01\ESA\5 - Ignition Tracking\2021_Ignition_QC_Folders\20210916_1473211_nan_nan_T005395772"/>
    <s v=" "/>
    <m/>
    <m/>
    <m/>
    <m/>
    <m/>
    <s v="Not In Scope"/>
    <m/>
    <m/>
    <m/>
    <m/>
    <m/>
    <m/>
    <m/>
    <m/>
    <m/>
    <m/>
    <m/>
    <m/>
    <m/>
    <m/>
    <m/>
    <m/>
    <m/>
    <m/>
    <m/>
    <m/>
    <m/>
    <m/>
    <m/>
    <m/>
    <m/>
    <m/>
    <m/>
    <m/>
    <m/>
    <m/>
    <m/>
    <m/>
    <m/>
    <m/>
    <m/>
    <m/>
    <m/>
    <m/>
    <m/>
    <s v="Y"/>
    <n v="44456"/>
    <n v="44456"/>
    <s v="RHD5"/>
    <s v="RHD5@pge.com"/>
    <s v="Troubleman responded to the email, he believes the fire started on a deck outside the customer’s kitchen. He said the meter was around the corner from where the fire started. He said he noticed the service was burnt to the ground and the two transformer fuses were blown. The IC requested the service wires be left where it was laying on the ground."/>
    <s v="N"/>
    <s v=" "/>
    <x v="100"/>
    <s v="12:32:00"/>
    <n v="44455"/>
    <s v="12:32:00"/>
    <s v="FAS"/>
    <s v="N"/>
    <s v="N"/>
    <n v="1473211"/>
    <m/>
    <m/>
    <s v="T005395772"/>
    <m/>
    <m/>
    <m/>
    <m/>
    <s v=" "/>
    <x v="0"/>
    <x v="1"/>
    <s v="N"/>
    <s v="N"/>
    <s v="N"/>
    <m/>
    <s v="Not PG&amp;E"/>
    <s v="Building"/>
    <m/>
    <s v="D"/>
    <m/>
    <s v="Structure-only"/>
    <m/>
    <m/>
    <m/>
    <m/>
    <m/>
    <s v="Other Fire: Non-PG&amp;E related"/>
    <m/>
    <m/>
    <m/>
    <s v="Overhead"/>
    <x v="1"/>
    <m/>
    <m/>
    <m/>
    <s v=" "/>
    <x v="1"/>
    <n v="38.394503299999997"/>
    <n v="-120.559585"/>
    <s v="Calaveras"/>
    <s v="WEST POINT 1102 "/>
    <n v="12000"/>
    <s v="WEST POINT 110272036"/>
    <x v="1"/>
    <s v="Cal Fire"/>
    <s v="Hardwood Forest"/>
    <m/>
    <m/>
    <s v="Y"/>
    <s v="Point 2017"/>
    <m/>
    <m/>
    <m/>
    <s v="N"/>
    <s v="N"/>
    <m/>
    <m/>
    <s v="2021-09-17"/>
    <m/>
    <m/>
    <m/>
    <m/>
    <m/>
    <m/>
    <m/>
    <m/>
    <m/>
    <m/>
    <m/>
    <m/>
    <m/>
    <m/>
    <m/>
    <m/>
    <m/>
    <m/>
    <m/>
    <s v="  "/>
    <s v="STOCKTON"/>
    <s v="JACKSON 02"/>
    <s v="12:32"/>
    <n v="44455"/>
    <s v="1473211"/>
    <s v="T005395772"/>
    <n v="2359"/>
    <s v="SPINK RD"/>
    <s v="WEST POINT"/>
    <n v="38.394629999999999"/>
    <n v="-120.5592"/>
    <s v="Q2TRHD5"/>
    <s v="DORRIS, RYAN"/>
    <n v="163201102"/>
    <s v="20210916 14:02"/>
    <n v="9002"/>
    <m/>
    <s v="STRUCTURE FIRE AT THIS LOCATION. CAUSE IS UNKNOWN. SERVICE WIRE DOWN AT BURNT DOWN STRUCTURE. FUSES BLOWN AT TRANSFORMER."/>
    <s v="Y"/>
    <m/>
    <m/>
    <s v="38.3945033,-120.5595850,768.400000,3D"/>
    <m/>
    <m/>
    <m/>
    <s v="CAL FIRE, JOHN FREDRICK, 209-419-0252"/>
    <m/>
    <s v="N"/>
    <s v="Y"/>
    <m/>
    <s v="Clear"/>
    <m/>
    <s v="Customer-Owned Structure/Equipment"/>
    <m/>
    <s v="Calm"/>
    <m/>
    <s v="Unknown"/>
    <m/>
    <s v="Structure Only"/>
    <m/>
    <s v="Cal Fire"/>
    <m/>
    <s v="Overhead"/>
    <m/>
    <s v="N"/>
    <s v="I.C. REQUESTED TO LEAVE SERVICE WHERE IS LAYS"/>
    <s v="Other (Comments)"/>
    <s v="I.C. REQUESTED TO LEAVE SERVICE WHERE IS LAYS"/>
    <s v="PATROL-NOT CONDUCTED"/>
    <m/>
    <s v="N"/>
    <s v="  "/>
    <m/>
    <m/>
    <m/>
    <m/>
    <m/>
    <m/>
    <m/>
    <m/>
    <m/>
    <m/>
    <m/>
    <m/>
    <m/>
    <m/>
    <m/>
    <m/>
    <m/>
    <m/>
    <m/>
    <m/>
    <m/>
    <m/>
    <m/>
    <m/>
    <m/>
    <m/>
    <m/>
    <m/>
    <m/>
    <m/>
    <m/>
    <m/>
    <m/>
    <m/>
    <m/>
    <m/>
    <m/>
    <m/>
    <m/>
    <m/>
    <m/>
    <m/>
    <m/>
    <m/>
    <m/>
    <m/>
    <m/>
  </r>
  <r>
    <n v="1488"/>
    <s v="CFMD"/>
    <s v="3 - QC Complete"/>
    <n v="44470"/>
    <n v="44617"/>
    <s v="Wires down incident from pole to tower, cause of the equipment failure is unknown at this time. ILIS reports that the cause is due to an equipment failure. The responding troubleman marked this fire as 10 - 100 acres in size. The HAWC dashboard reports forward progress was stopped at 4 aces. This information is preliminary."/>
    <s v="\\fxshare-nas05\quotashare-fs01\ESA\5 - Ignition Tracking\2021_Ignition_QC_Folders\20210916_1472840_21-0118173_nan_T005395316"/>
    <s v=" "/>
    <m/>
    <s v="MXX7"/>
    <s v="Changed County."/>
    <n v="44455"/>
    <m/>
    <s v="Not In Scope"/>
    <m/>
    <m/>
    <m/>
    <m/>
    <m/>
    <m/>
    <m/>
    <m/>
    <m/>
    <m/>
    <m/>
    <m/>
    <m/>
    <m/>
    <m/>
    <m/>
    <m/>
    <m/>
    <m/>
    <m/>
    <m/>
    <m/>
    <m/>
    <m/>
    <m/>
    <m/>
    <m/>
    <m/>
    <m/>
    <m/>
    <m/>
    <m/>
    <m/>
    <m/>
    <m/>
    <m/>
    <m/>
    <m/>
    <m/>
    <s v="Y"/>
    <n v="44470"/>
    <n v="44470"/>
    <s v="DADO"/>
    <s v="David Deibner,  209-625-6399"/>
    <m/>
    <m/>
    <s v=" "/>
    <x v="100"/>
    <s v="03:38:00"/>
    <n v="44455"/>
    <s v="03:38:00"/>
    <s v="FAS"/>
    <s v="N"/>
    <s v="N"/>
    <n v="1472840"/>
    <s v="21-0118173"/>
    <m/>
    <s v="T005395316"/>
    <n v="44982938"/>
    <m/>
    <m/>
    <s v="PG&amp;E_1488_Ignition_20210916_1.jpg"/>
    <s v=" "/>
    <x v="1"/>
    <x v="0"/>
    <s v="Y"/>
    <s v="Y"/>
    <s v="N"/>
    <s v="On September 16th, 2021 at approximately 0338 hours, PG&amp;E was dispatched to a LR outage on the Herdlyn 1103 12kV Distribution Circuit  on Grimes Road and Tracy Blvd in the city of Tracy. The troubleman observed a fire in a marsh area, grassy with a few trees.  Initial analysis indicates a wires down occurred from pole to tower. The cause of the equipment failure is unknown.  The fire size was approximately 6 acres or more. The area is an unincorporated fire area. South County Fire Agency out of Tracy was on the scene for fire observation.  This fire burned itself out. Priority A corrective tag# 122056516 was created for this incident to replace the conductor. Service was restored on September 17th, 2021.  This incident occurred  in a Non-HFTD with clear weather and gusty wind conditions.  This information is preliminary."/>
    <s v="PG&amp;E"/>
    <s v="Vegetation"/>
    <m/>
    <s v="D"/>
    <s v="D"/>
    <s v="0.26-9.99"/>
    <m/>
    <m/>
    <m/>
    <m/>
    <m/>
    <s v="Equipment - PG&amp;E"/>
    <s v="All types of equipment / facility failure"/>
    <s v="Conductor failure-all"/>
    <s v="N"/>
    <s v="Overhead"/>
    <x v="0"/>
    <s v="Conductor - Primary"/>
    <s v="Conductor"/>
    <n v="102094154"/>
    <s v=" "/>
    <x v="0"/>
    <n v="37.816960000000002"/>
    <n v="-121.58726"/>
    <s v="Contra Costa"/>
    <s v="HERDLYN 1103"/>
    <n v="12000"/>
    <s v="HERDLYN 1103CB"/>
    <x v="0"/>
    <s v="Self Extinguished"/>
    <s v="Agriculture"/>
    <s v="Grass Fuel Model"/>
    <m/>
    <s v="N"/>
    <m/>
    <s v="No Name in HAWC Report"/>
    <m/>
    <m/>
    <s v="N"/>
    <s v="N"/>
    <m/>
    <m/>
    <s v="2021-09-17"/>
    <m/>
    <m/>
    <m/>
    <m/>
    <m/>
    <m/>
    <m/>
    <m/>
    <m/>
    <m/>
    <m/>
    <m/>
    <m/>
    <m/>
    <m/>
    <m/>
    <m/>
    <m/>
    <m/>
    <s v="  "/>
    <s v="STOCKTON"/>
    <s v="TRACY"/>
    <s v="03:38"/>
    <n v="44455"/>
    <s v="1472840"/>
    <s v="T005395316"/>
    <m/>
    <s v="TRACY BLVD  4MI W/O"/>
    <s v="TRACY"/>
    <n v="37.816960000000002"/>
    <n v="-121.58726"/>
    <s v="Q3TDADO"/>
    <s v="DIEBNER, DAVID"/>
    <n v="16374"/>
    <s v="20210916 16:02"/>
    <n v="9002"/>
    <n v="1"/>
    <s v="wire down pole to tower"/>
    <s v="Y"/>
    <m/>
    <m/>
    <m/>
    <n v="37.816960000000002"/>
    <n v="-121.58726"/>
    <s v="VEGATION BY CANAL FIRE DEPT ON SCENE BUT THEY LEFT UNINCORBORATED AREA..PGE FIRE"/>
    <s v="CHRIS MARTIN 2098316714"/>
    <m/>
    <s v="N"/>
    <s v="N"/>
    <m/>
    <s v="Clear"/>
    <m/>
    <s v="Private Land"/>
    <m/>
    <s v="Gusty"/>
    <m/>
    <s v="Vegetation"/>
    <m/>
    <s v="10 - 100 Acres"/>
    <m/>
    <s v="Self Extinguished"/>
    <m/>
    <s v="Overhead"/>
    <m/>
    <s v="N"/>
    <m/>
    <m/>
    <m/>
    <s v="OVERHEAD"/>
    <s v="CONDUCTOR, OVERHEAD"/>
    <s v="N"/>
    <s v="  "/>
    <s v="Unplanned"/>
    <s v="Stockton"/>
    <s v="Stockton"/>
    <s v="163741103, HERDLYN-1103"/>
    <s v="21-0118173"/>
    <s v="Unplanned"/>
    <s v="Clear;32-90 F"/>
    <s v="394"/>
    <s v="213837"/>
    <s v="YES"/>
    <s v="Multi-Fault"/>
    <s v="Sustained"/>
    <s v="No"/>
    <s v="1103/2"/>
    <s v="OH"/>
    <s v="Circuit Breaker"/>
    <s v="1472840"/>
    <s v="Conductor, Overhead, Broken, wire on ground"/>
    <s v="B &amp; C, GROUND, TIME OC "/>
    <m/>
    <m/>
    <s v="HERDLYN SUB"/>
    <s v="DIEBNER, DAVID // 1883: sap 102094154"/>
    <s v="FUS 9097 OPEN"/>
    <m/>
    <m/>
    <m/>
    <m/>
    <m/>
    <m/>
    <m/>
    <m/>
    <m/>
    <m/>
    <m/>
    <m/>
    <m/>
    <m/>
    <m/>
    <m/>
    <m/>
    <m/>
    <m/>
    <m/>
    <m/>
    <m/>
    <m/>
  </r>
  <r>
    <n v="1486"/>
    <s v="P4K5"/>
    <s v="3 - QC Complete"/>
    <n v="44454"/>
    <n v="44617"/>
    <s v="Duplicate of index 1483"/>
    <s v="\\fxshare-nas05\quotashare-fs01\ESA\5 - Ignition Tracking\2021_Ignition_QC_Folders\20210915_nan_nan_nan_924579301"/>
    <s v=" "/>
    <m/>
    <m/>
    <m/>
    <m/>
    <m/>
    <s v="Not In Scope"/>
    <m/>
    <m/>
    <m/>
    <m/>
    <m/>
    <m/>
    <m/>
    <m/>
    <m/>
    <m/>
    <m/>
    <m/>
    <m/>
    <m/>
    <m/>
    <m/>
    <m/>
    <m/>
    <m/>
    <m/>
    <m/>
    <m/>
    <m/>
    <m/>
    <m/>
    <m/>
    <m/>
    <m/>
    <m/>
    <m/>
    <m/>
    <m/>
    <m/>
    <m/>
    <m/>
    <m/>
    <m/>
    <m/>
    <m/>
    <m/>
    <m/>
    <m/>
    <m/>
    <m/>
    <m/>
    <m/>
    <s v=" "/>
    <x v="101"/>
    <s v="05:40:00"/>
    <m/>
    <m/>
    <s v="FAS"/>
    <s v="N"/>
    <s v="Y"/>
    <m/>
    <m/>
    <m/>
    <n v="924579301"/>
    <m/>
    <m/>
    <m/>
    <m/>
    <s v=" "/>
    <x v="0"/>
    <x v="1"/>
    <s v="N"/>
    <s v="N"/>
    <s v="N"/>
    <s v="Duplicate of index 1483"/>
    <s v="Not PG&amp;E"/>
    <s v="Building"/>
    <m/>
    <m/>
    <m/>
    <s v="Structure-only"/>
    <m/>
    <m/>
    <m/>
    <m/>
    <m/>
    <s v="Other Fire: Non-PG&amp;E related"/>
    <m/>
    <m/>
    <m/>
    <s v="Subsurface"/>
    <x v="1"/>
    <m/>
    <m/>
    <m/>
    <s v=" "/>
    <x v="0"/>
    <n v="40.488081000000001"/>
    <n v="-122.351123"/>
    <s v="Shasta"/>
    <s v="JESSUP 1101"/>
    <n v="12000"/>
    <s v="JESSUP 11019002"/>
    <x v="1"/>
    <s v="Cal Fire "/>
    <s v="Herbaceous"/>
    <m/>
    <m/>
    <s v="Y"/>
    <s v="Creek 2018"/>
    <m/>
    <m/>
    <m/>
    <s v="N"/>
    <s v="N"/>
    <m/>
    <m/>
    <s v="2021-09-17"/>
    <m/>
    <m/>
    <m/>
    <m/>
    <m/>
    <m/>
    <m/>
    <m/>
    <m/>
    <m/>
    <m/>
    <m/>
    <m/>
    <m/>
    <m/>
    <m/>
    <m/>
    <m/>
    <m/>
    <s v="  "/>
    <s v="NORTH VALLEY"/>
    <s v="REDDING 02"/>
    <s v="05:40"/>
    <n v="44454"/>
    <m/>
    <n v="924579301"/>
    <n v="6915"/>
    <s v="EASTSIDE RD BLDG 3 UNI"/>
    <s v="ANDERSON"/>
    <n v="40.485649000000002"/>
    <n v="-122.351675"/>
    <s v="V8TCWC9"/>
    <s v="COLGATE, CALEM"/>
    <n v="103441101"/>
    <s v="20210915 06:03"/>
    <n v="2640"/>
    <n v="1"/>
    <m/>
    <s v="Y"/>
    <m/>
    <m/>
    <m/>
    <n v="40.488081000000001"/>
    <n v="-122.351123"/>
    <m/>
    <s v="ANDERSON FD"/>
    <m/>
    <s v="N"/>
    <s v="Y"/>
    <s v="N"/>
    <s v="Other (Comments)"/>
    <s v="DARK"/>
    <s v="Customer-Owned Structure/Equipment"/>
    <m/>
    <s v="Calm"/>
    <m/>
    <s v="Unknown"/>
    <m/>
    <s v="Structure Only"/>
    <m/>
    <s v="Fire Dept"/>
    <m/>
    <s v="Subsurface"/>
    <m/>
    <s v="N"/>
    <m/>
    <m/>
    <m/>
    <m/>
    <m/>
    <m/>
    <s v="  "/>
    <m/>
    <m/>
    <m/>
    <m/>
    <m/>
    <m/>
    <m/>
    <m/>
    <m/>
    <m/>
    <m/>
    <m/>
    <m/>
    <m/>
    <m/>
    <m/>
    <m/>
    <m/>
    <m/>
    <m/>
    <m/>
    <m/>
    <m/>
    <m/>
    <m/>
    <m/>
    <m/>
    <m/>
    <m/>
    <m/>
    <m/>
    <m/>
    <m/>
    <m/>
    <m/>
    <m/>
    <m/>
    <m/>
    <m/>
    <m/>
    <m/>
    <m/>
    <m/>
    <m/>
    <m/>
    <m/>
    <m/>
  </r>
  <r>
    <n v="1485"/>
    <s v="P4K5"/>
    <s v="3 - QC Complete"/>
    <n v="44454"/>
    <n v="44617"/>
    <s v="Duplicate of index 1483"/>
    <s v="\\fxshare-nas05\quotashare-fs01\ESA\5 - Ignition Tracking\2021_Ignition_QC_Folders\20210915_nan_nan_nan_925611993"/>
    <s v=" "/>
    <m/>
    <m/>
    <m/>
    <m/>
    <m/>
    <s v="Not In Scope"/>
    <m/>
    <m/>
    <m/>
    <m/>
    <m/>
    <m/>
    <m/>
    <m/>
    <m/>
    <m/>
    <m/>
    <m/>
    <m/>
    <m/>
    <m/>
    <m/>
    <m/>
    <m/>
    <m/>
    <m/>
    <m/>
    <m/>
    <m/>
    <m/>
    <m/>
    <m/>
    <m/>
    <m/>
    <m/>
    <m/>
    <m/>
    <m/>
    <m/>
    <m/>
    <m/>
    <m/>
    <m/>
    <m/>
    <m/>
    <m/>
    <m/>
    <m/>
    <m/>
    <m/>
    <m/>
    <m/>
    <s v=" "/>
    <x v="101"/>
    <s v="05:39:00"/>
    <m/>
    <m/>
    <s v="FAS"/>
    <s v="N"/>
    <s v="Y"/>
    <m/>
    <m/>
    <m/>
    <n v="925611993"/>
    <m/>
    <m/>
    <m/>
    <m/>
    <s v=" "/>
    <x v="0"/>
    <x v="1"/>
    <s v="N"/>
    <s v="N"/>
    <s v="N"/>
    <s v="Duplicate of index 1483"/>
    <s v="Not PG&amp;E"/>
    <s v="Building"/>
    <m/>
    <m/>
    <m/>
    <s v="Structure-only"/>
    <m/>
    <m/>
    <m/>
    <m/>
    <m/>
    <s v="Other Fire: Non-PG&amp;E related"/>
    <m/>
    <m/>
    <m/>
    <s v="Subsurface"/>
    <x v="1"/>
    <m/>
    <m/>
    <m/>
    <s v=" "/>
    <x v="0"/>
    <n v="40.488081000000001"/>
    <n v="-122.351123"/>
    <s v="Shasta"/>
    <s v="JESSUP 1101"/>
    <n v="12000"/>
    <s v="JESSUP 11019002"/>
    <x v="1"/>
    <s v="Cal Fire"/>
    <s v="Herbaceous"/>
    <m/>
    <m/>
    <s v="Y"/>
    <s v="Creek 2018"/>
    <m/>
    <m/>
    <m/>
    <s v="N"/>
    <s v="N"/>
    <m/>
    <m/>
    <s v="2021-09-17"/>
    <m/>
    <m/>
    <m/>
    <m/>
    <m/>
    <m/>
    <m/>
    <m/>
    <m/>
    <m/>
    <m/>
    <m/>
    <m/>
    <m/>
    <m/>
    <m/>
    <m/>
    <m/>
    <m/>
    <s v="  "/>
    <s v="NORTH VALLEY"/>
    <s v="REDDING 02"/>
    <s v="05:39"/>
    <n v="44454"/>
    <m/>
    <n v="925611993"/>
    <n v="6915"/>
    <s v="EASTSIDE RD BLDG 3 UNI"/>
    <s v="ANDERSON"/>
    <n v="40.485649000000002"/>
    <n v="-122.351675"/>
    <s v="V8TCWC9"/>
    <s v="COLGATE, CALEM"/>
    <n v="103441101"/>
    <s v="20210915 06:01"/>
    <n v="2640"/>
    <n v="1"/>
    <m/>
    <s v="Y"/>
    <m/>
    <m/>
    <m/>
    <n v="40.488081000000001"/>
    <n v="-122.351123"/>
    <m/>
    <s v="ANDERSON FD"/>
    <m/>
    <s v="N"/>
    <s v="Y"/>
    <s v="N"/>
    <s v="Other (Comments)"/>
    <s v="DARK"/>
    <s v="Customer-Owned Structure/Equipment"/>
    <m/>
    <s v="Calm"/>
    <m/>
    <s v="Unknown"/>
    <m/>
    <s v="Structure Only"/>
    <m/>
    <s v="Fire Dept"/>
    <m/>
    <s v="Subsurface"/>
    <m/>
    <s v="N"/>
    <m/>
    <m/>
    <m/>
    <m/>
    <m/>
    <m/>
    <s v="  "/>
    <m/>
    <m/>
    <m/>
    <m/>
    <m/>
    <m/>
    <m/>
    <m/>
    <m/>
    <m/>
    <m/>
    <m/>
    <m/>
    <m/>
    <m/>
    <m/>
    <m/>
    <m/>
    <m/>
    <m/>
    <m/>
    <m/>
    <m/>
    <m/>
    <m/>
    <m/>
    <m/>
    <m/>
    <m/>
    <m/>
    <m/>
    <m/>
    <m/>
    <m/>
    <m/>
    <m/>
    <m/>
    <m/>
    <m/>
    <m/>
    <m/>
    <m/>
    <m/>
    <m/>
    <m/>
    <m/>
    <m/>
  </r>
  <r>
    <n v="1484"/>
    <s v="P4K5"/>
    <s v="3 - QC Complete"/>
    <n v="44454"/>
    <n v="44617"/>
    <s v="Duplicate of index 1483"/>
    <s v="\\fxshare-nas05\quotashare-fs01\ESA\5 - Ignition Tracking\2021_Ignition_QC_Folders\20210915_nan_nan_nan_922361664"/>
    <s v=" "/>
    <m/>
    <m/>
    <m/>
    <m/>
    <m/>
    <s v="Not In Scope"/>
    <m/>
    <m/>
    <m/>
    <m/>
    <m/>
    <m/>
    <m/>
    <m/>
    <m/>
    <m/>
    <m/>
    <m/>
    <m/>
    <m/>
    <m/>
    <m/>
    <m/>
    <m/>
    <m/>
    <m/>
    <m/>
    <m/>
    <m/>
    <m/>
    <m/>
    <m/>
    <m/>
    <m/>
    <m/>
    <m/>
    <m/>
    <m/>
    <m/>
    <m/>
    <m/>
    <m/>
    <m/>
    <m/>
    <m/>
    <m/>
    <m/>
    <m/>
    <m/>
    <m/>
    <m/>
    <m/>
    <s v=" "/>
    <x v="101"/>
    <s v="05:38:00"/>
    <m/>
    <m/>
    <s v="FAS"/>
    <s v="N"/>
    <s v="Y"/>
    <m/>
    <m/>
    <m/>
    <n v="922361664"/>
    <m/>
    <m/>
    <m/>
    <m/>
    <s v=" "/>
    <x v="0"/>
    <x v="1"/>
    <s v="N"/>
    <s v="N"/>
    <s v="N"/>
    <s v="Duplicate of index 1483"/>
    <s v="Not PG&amp;E"/>
    <s v="Building"/>
    <m/>
    <m/>
    <m/>
    <s v="Structure-only"/>
    <m/>
    <m/>
    <m/>
    <m/>
    <m/>
    <s v="Other Fire: Non-PG&amp;E related"/>
    <m/>
    <m/>
    <m/>
    <s v="Subsurface"/>
    <x v="1"/>
    <m/>
    <m/>
    <m/>
    <s v=" "/>
    <x v="0"/>
    <n v="40.488081000000001"/>
    <n v="-122.53112299999999"/>
    <s v="Shasta"/>
    <s v="JESSUP 1101"/>
    <n v="12000"/>
    <s v="JESSUP 11019002"/>
    <x v="1"/>
    <s v="Cal Fire"/>
    <s v="Shrub"/>
    <m/>
    <m/>
    <s v="Y"/>
    <s v="Creek 2018"/>
    <m/>
    <m/>
    <m/>
    <s v="N"/>
    <s v="N"/>
    <m/>
    <m/>
    <s v="2021-09-17"/>
    <m/>
    <m/>
    <m/>
    <m/>
    <m/>
    <m/>
    <m/>
    <m/>
    <m/>
    <m/>
    <m/>
    <m/>
    <m/>
    <m/>
    <m/>
    <m/>
    <m/>
    <m/>
    <m/>
    <s v="  "/>
    <s v="NORTH VALLEY"/>
    <s v="REDDING 02"/>
    <s v="05:38"/>
    <n v="44454"/>
    <m/>
    <n v="922361664"/>
    <n v="6915"/>
    <s v="EASTSIDE RD BLDG 3 UNI"/>
    <s v="ANDERSON"/>
    <n v="40.485649000000002"/>
    <n v="-122.351675"/>
    <s v="V8TCWC9"/>
    <s v="COLGATE, CALEM"/>
    <n v="103441101"/>
    <s v="20210915 05:59"/>
    <n v="2640"/>
    <n v="1"/>
    <s v="OPEN IN PULL SECTION"/>
    <s v="Y"/>
    <m/>
    <m/>
    <m/>
    <n v="40.488081000000001"/>
    <n v="-122.53112299999999"/>
    <m/>
    <s v="ANDERSON FD"/>
    <m/>
    <s v="N"/>
    <s v="Y"/>
    <s v="N"/>
    <s v="Other (Comments)"/>
    <s v="DARK"/>
    <s v="Customer-Owned Structure/Equipment"/>
    <m/>
    <s v="Calm"/>
    <m/>
    <s v="Unknown"/>
    <m/>
    <s v="Structure Only"/>
    <m/>
    <s v="Fire Dept"/>
    <m/>
    <s v="Subsurface"/>
    <m/>
    <s v="N"/>
    <m/>
    <m/>
    <m/>
    <m/>
    <m/>
    <m/>
    <s v="  "/>
    <m/>
    <m/>
    <m/>
    <m/>
    <m/>
    <m/>
    <m/>
    <m/>
    <m/>
    <m/>
    <m/>
    <m/>
    <m/>
    <m/>
    <m/>
    <m/>
    <m/>
    <m/>
    <m/>
    <m/>
    <m/>
    <m/>
    <m/>
    <m/>
    <m/>
    <m/>
    <m/>
    <m/>
    <m/>
    <m/>
    <m/>
    <m/>
    <m/>
    <m/>
    <m/>
    <m/>
    <m/>
    <m/>
    <m/>
    <m/>
    <m/>
    <m/>
    <m/>
    <m/>
    <m/>
    <m/>
    <m/>
  </r>
  <r>
    <n v="1483"/>
    <s v="P4K5"/>
    <s v="3 - QC Complete"/>
    <n v="44454"/>
    <n v="44617"/>
    <s v="Structure fire, not attributable to PG&amp;E assets. Service disconnected. This information is preliminary."/>
    <s v="\\fxshare-nas05\quotashare-fs01\ESA\5 - Ignition Tracking\2021_Ignition_QC_Folders\20210915_nan_nan_nan_9824148813"/>
    <s v=" "/>
    <m/>
    <m/>
    <m/>
    <m/>
    <m/>
    <s v="Not In Scope"/>
    <m/>
    <m/>
    <m/>
    <m/>
    <m/>
    <m/>
    <m/>
    <m/>
    <m/>
    <m/>
    <m/>
    <m/>
    <m/>
    <m/>
    <m/>
    <m/>
    <m/>
    <m/>
    <m/>
    <m/>
    <m/>
    <m/>
    <m/>
    <m/>
    <m/>
    <m/>
    <m/>
    <m/>
    <m/>
    <m/>
    <m/>
    <m/>
    <m/>
    <m/>
    <m/>
    <m/>
    <m/>
    <m/>
    <m/>
    <m/>
    <m/>
    <m/>
    <m/>
    <m/>
    <m/>
    <m/>
    <s v=" "/>
    <x v="101"/>
    <s v="03:46:00"/>
    <m/>
    <m/>
    <s v="FAS"/>
    <s v="N"/>
    <s v="N"/>
    <m/>
    <m/>
    <m/>
    <n v="9824148813"/>
    <m/>
    <m/>
    <m/>
    <m/>
    <s v=" "/>
    <x v="0"/>
    <x v="1"/>
    <s v="N"/>
    <s v="N"/>
    <s v="N"/>
    <s v="Structure fire, not attributable to PG&amp;E assets. Service disconnected. This information is preliminary."/>
    <s v="Not PG&amp;E"/>
    <s v="Building"/>
    <m/>
    <m/>
    <m/>
    <s v="Structure-only"/>
    <m/>
    <m/>
    <m/>
    <m/>
    <m/>
    <s v="Other Fire: Non-PG&amp;E related"/>
    <m/>
    <m/>
    <m/>
    <s v="Subsurface"/>
    <x v="1"/>
    <m/>
    <m/>
    <m/>
    <s v=" "/>
    <x v="0"/>
    <n v="40.488081000000001"/>
    <n v="-122.351123"/>
    <s v="Shasta"/>
    <s v="JESSUP 1101"/>
    <n v="12000"/>
    <s v="JESSUP 11019002"/>
    <x v="1"/>
    <s v="Cal Fire"/>
    <s v="Herbaceous"/>
    <m/>
    <m/>
    <s v="Y"/>
    <s v="Creek 2018"/>
    <m/>
    <m/>
    <m/>
    <s v="N"/>
    <s v="N"/>
    <m/>
    <m/>
    <s v="2021-09-17"/>
    <m/>
    <m/>
    <m/>
    <m/>
    <m/>
    <m/>
    <m/>
    <m/>
    <m/>
    <m/>
    <m/>
    <m/>
    <m/>
    <m/>
    <m/>
    <m/>
    <m/>
    <m/>
    <m/>
    <s v="  "/>
    <s v="NORTH VALLEY"/>
    <s v="REDDING 02"/>
    <s v="03:46"/>
    <n v="44454"/>
    <m/>
    <n v="9824148813"/>
    <n v="6915"/>
    <s v="EASTSIDE RD"/>
    <s v="ANDERSON"/>
    <n v="40.485568999999998"/>
    <n v="-122.351767"/>
    <s v="V8TCWC9"/>
    <s v="COLGATE, CALEM"/>
    <n v="103441101"/>
    <s v="20210915 05:54"/>
    <n v="1121"/>
    <m/>
    <s v="STRUC FIRE MADE 3 SEPERATE DISCONNECT TAGS"/>
    <s v="Y"/>
    <n v="1"/>
    <s v="\\fxshare-nas05\quotashare-fs01\ESA\5 - Ignition Tracking\Fire_Tab_Attachment_Files"/>
    <m/>
    <n v="40.488081000000001"/>
    <n v="-122.351123"/>
    <m/>
    <s v="ANDERSON FD"/>
    <m/>
    <s v="N"/>
    <s v="Y"/>
    <s v="Y"/>
    <s v="Clear"/>
    <m/>
    <s v="Customer-Owned Structure/Equipment"/>
    <m/>
    <s v="Calm"/>
    <m/>
    <s v="Unknown"/>
    <m/>
    <s v="Structure Only"/>
    <m/>
    <s v="Cal Fire"/>
    <m/>
    <s v="Subsurface"/>
    <m/>
    <s v="N"/>
    <m/>
    <m/>
    <m/>
    <m/>
    <m/>
    <m/>
    <s v="  "/>
    <m/>
    <m/>
    <m/>
    <m/>
    <m/>
    <m/>
    <m/>
    <m/>
    <m/>
    <m/>
    <m/>
    <m/>
    <m/>
    <m/>
    <m/>
    <m/>
    <m/>
    <m/>
    <m/>
    <m/>
    <m/>
    <m/>
    <m/>
    <m/>
    <m/>
    <m/>
    <m/>
    <m/>
    <m/>
    <m/>
    <m/>
    <m/>
    <m/>
    <m/>
    <m/>
    <m/>
    <m/>
    <m/>
    <m/>
    <m/>
    <m/>
    <m/>
    <m/>
    <m/>
    <m/>
    <m/>
    <m/>
  </r>
  <r>
    <n v="1710"/>
    <s v="P4K5"/>
    <s v="3 - QC Complete"/>
    <n v="44482"/>
    <n v="44617"/>
    <s v="Tree fell into overhead circuit. The ensuing fire was reported to be roughly 30 feet in size. This information is preliminary."/>
    <s v="\\fxshare-nas05\quotashare-fs01\ESA\5 - Ignition Tracking\2021_Ignition_QC_Folders\20210914_1471941_21-0117602_nan_T005394323"/>
    <s v=" "/>
    <m/>
    <s v="P4K5"/>
    <s v="Adjusted Outage time"/>
    <n v="44482"/>
    <m/>
    <s v="Not In Scope"/>
    <m/>
    <m/>
    <m/>
    <m/>
    <m/>
    <m/>
    <m/>
    <m/>
    <m/>
    <m/>
    <m/>
    <s v="Not Required"/>
    <m/>
    <m/>
    <m/>
    <m/>
    <m/>
    <m/>
    <m/>
    <m/>
    <m/>
    <m/>
    <m/>
    <m/>
    <m/>
    <m/>
    <m/>
    <m/>
    <m/>
    <m/>
    <m/>
    <m/>
    <m/>
    <m/>
    <m/>
    <m/>
    <m/>
    <m/>
    <m/>
    <m/>
    <m/>
    <m/>
    <m/>
    <m/>
    <m/>
    <m/>
    <s v=" "/>
    <x v="102"/>
    <s v="19:10:00"/>
    <n v="44453"/>
    <s v="19:08:00"/>
    <s v="FAS"/>
    <s v="Y"/>
    <s v="N"/>
    <n v="1471941"/>
    <s v="21-0117602"/>
    <m/>
    <s v="T005394323"/>
    <n v="122051420"/>
    <m/>
    <m/>
    <s v="PG&amp;E_1710_Ignition_20210914_2.jpg"/>
    <s v=" "/>
    <x v="1"/>
    <x v="0"/>
    <s v="Y"/>
    <s v="Y"/>
    <s v="N"/>
    <s v="On Sept 14th, 2021 at 1910 hours, a PG&amp;E Troubleman was dispatched to the Covelo 1101 12kV Distribution Circuit on East Lane in Mendocino county in response to a grass fire. Initial analysis indicates a tree branch fell on the conductor all three phases broke along with the crossarm and caused the ignition. The ensuing fire was &lt; 0.25 acres in size and the fire was suppressed by Cal fire. PG&amp;E Crew replaced the transformer, crossarm and cutout and repaired the conductor. This is preliminary. "/>
    <s v="PG&amp;E"/>
    <s v="Vegetation"/>
    <m/>
    <s v="D"/>
    <s v="D"/>
    <s v="&lt;0.25"/>
    <m/>
    <m/>
    <m/>
    <m/>
    <m/>
    <s v="Vegetation"/>
    <s v="Contact from object"/>
    <s v="Veg. contact"/>
    <s v="Y"/>
    <s v="Overhead"/>
    <x v="0"/>
    <s v="Conductor - Primary"/>
    <s v="Transformer, Crossarm, Conductor, Cutout"/>
    <n v="102181632"/>
    <s v=" "/>
    <x v="0"/>
    <n v="39.795089990000001"/>
    <n v="-123.24593"/>
    <s v="Mendocino"/>
    <s v="COVELO 1101"/>
    <n v="12000"/>
    <s v="COVELO 110137328"/>
    <x v="0"/>
    <s v="Cal Fire"/>
    <s v="Barren/Other"/>
    <s v="Grass Fuel Bed"/>
    <m/>
    <s v="N"/>
    <m/>
    <m/>
    <n v="162"/>
    <s v="R4"/>
    <s v="N"/>
    <s v="N"/>
    <m/>
    <m/>
    <s v="2021-10-08"/>
    <n v="39.794642000000003"/>
    <n v="-123.233413"/>
    <n v="44462"/>
    <s v="TrunkFail"/>
    <s v="HEALTHY VALLEY OAK WITH NO SERIOUS DEFECTS. MAJOR SPAR FAILED AT COLLAR."/>
    <s v="OAKV"/>
    <n v="90"/>
    <n v="72"/>
    <n v="35"/>
    <s v="None"/>
    <s v="Slight"/>
    <s v="N"/>
    <n v="1"/>
    <m/>
    <s v="Plain"/>
    <s v="D"/>
    <s v="CrossArm"/>
    <s v="BareWire"/>
    <m/>
    <s v="  "/>
    <s v="SONOMA"/>
    <m/>
    <s v="19:10"/>
    <n v="44453"/>
    <s v="1471941"/>
    <s v="T005394323"/>
    <m/>
    <m/>
    <m/>
    <m/>
    <m/>
    <s v="WBTSSBB"/>
    <m/>
    <n v="43061101"/>
    <s v="2021/09/15 09:12:04"/>
    <m/>
    <m/>
    <s v="AXS-LOCKED GATE, 7 DOGS XSTR- PWR-IEXPLOSION HEARD TOWARDS THE WEST"/>
    <m/>
    <m/>
    <m/>
    <m/>
    <m/>
    <m/>
    <m/>
    <m/>
    <m/>
    <m/>
    <m/>
    <s v="Y"/>
    <m/>
    <m/>
    <m/>
    <m/>
    <m/>
    <m/>
    <m/>
    <m/>
    <m/>
    <m/>
    <m/>
    <m/>
    <m/>
    <m/>
    <m/>
    <m/>
    <m/>
    <m/>
    <m/>
    <m/>
    <m/>
    <s v="  "/>
    <s v="Unplanned"/>
    <s v="Humboldt"/>
    <s v="Ukiah"/>
    <s v="043061101, COVELO-1101"/>
    <s v="21-0117602"/>
    <s v="Unplanned"/>
    <s v="Clear;32-90 F"/>
    <s v="103"/>
    <s v="121643"/>
    <s v="NO"/>
    <s v="Three Phase Fault"/>
    <s v="Sustained"/>
    <s v="No"/>
    <s v="2425"/>
    <s v="OH"/>
    <s v="Fuse"/>
    <s v="1471941"/>
    <s v="Conductor, Overhead, Broken, wire on ground"/>
    <m/>
    <s v="09/14/21 20:56"/>
    <m/>
    <s v="EAST LN @ COMMERCIAL"/>
    <s v="ON MAINLINE 3 E/OF FUCO 2837"/>
    <m/>
    <m/>
    <m/>
    <m/>
    <m/>
    <m/>
    <m/>
    <m/>
    <m/>
    <m/>
    <m/>
    <m/>
    <m/>
    <m/>
    <m/>
    <m/>
    <m/>
    <m/>
    <m/>
    <m/>
    <m/>
    <m/>
    <m/>
    <m/>
  </r>
  <r>
    <n v="1482"/>
    <s v="MXX7"/>
    <s v="3 - QC Complete"/>
    <n v="44453"/>
    <n v="44617"/>
    <s v="Other fire, not attributable to PG&amp;E assets. This information is preliminary."/>
    <s v="\\fxshare-nas05\quotashare-fs01\ESA\5 - Ignition Tracking\2021_Ignition_QC_Folders\20210914_1471713_nan_nan_T005394058"/>
    <s v=" "/>
    <m/>
    <m/>
    <m/>
    <m/>
    <m/>
    <s v="Not In Scope"/>
    <m/>
    <m/>
    <m/>
    <m/>
    <m/>
    <m/>
    <m/>
    <m/>
    <m/>
    <m/>
    <m/>
    <m/>
    <m/>
    <m/>
    <m/>
    <m/>
    <m/>
    <m/>
    <m/>
    <m/>
    <m/>
    <m/>
    <m/>
    <m/>
    <m/>
    <m/>
    <m/>
    <m/>
    <m/>
    <m/>
    <m/>
    <m/>
    <m/>
    <m/>
    <m/>
    <m/>
    <m/>
    <m/>
    <m/>
    <m/>
    <m/>
    <m/>
    <m/>
    <m/>
    <m/>
    <m/>
    <s v=" "/>
    <x v="102"/>
    <s v="13:27:00"/>
    <n v="44453"/>
    <s v="13:27:00"/>
    <s v="FAS"/>
    <s v="N"/>
    <s v="N"/>
    <n v="1471713"/>
    <m/>
    <m/>
    <s v="T005394058"/>
    <m/>
    <m/>
    <m/>
    <m/>
    <s v=" "/>
    <x v="0"/>
    <x v="1"/>
    <s v="N"/>
    <s v="N"/>
    <s v="N"/>
    <s v="Other fire, not attributable to PG&amp;E assets. This information is preliminary."/>
    <s v="Not PG&amp;E"/>
    <s v="Other"/>
    <s v="Meter"/>
    <m/>
    <m/>
    <s v="&lt;3 meters of linear travel"/>
    <m/>
    <m/>
    <m/>
    <m/>
    <m/>
    <s v="Other Fire: Non-PG&amp;E related"/>
    <m/>
    <m/>
    <m/>
    <s v="Overhead"/>
    <x v="1"/>
    <m/>
    <m/>
    <m/>
    <s v=" "/>
    <x v="0"/>
    <n v="37.797086700000001"/>
    <n v="-121.2219867"/>
    <s v="San Joaquin"/>
    <s v="MANTECA 1703"/>
    <n v="17000"/>
    <m/>
    <x v="0"/>
    <s v="Other Party-nan"/>
    <s v="Urban"/>
    <m/>
    <m/>
    <m/>
    <m/>
    <m/>
    <m/>
    <m/>
    <s v="N"/>
    <s v="N"/>
    <m/>
    <m/>
    <s v="2021-09-14"/>
    <m/>
    <m/>
    <m/>
    <m/>
    <m/>
    <m/>
    <m/>
    <m/>
    <m/>
    <m/>
    <m/>
    <m/>
    <m/>
    <m/>
    <m/>
    <m/>
    <m/>
    <m/>
    <m/>
    <s v="  "/>
    <s v="STOCKTON"/>
    <s v="MANTECA"/>
    <s v="13:27"/>
    <n v="44453"/>
    <s v="1471713"/>
    <s v="T005394058"/>
    <n v="504"/>
    <s v="W YOSEMITE AVE"/>
    <s v="MANTECA"/>
    <n v="37.796939999999999"/>
    <n v="-121.2216"/>
    <s v="Q3TBLG9"/>
    <s v="GONZALES, GONZO"/>
    <n v="162611703"/>
    <s v="20210914 14:21"/>
    <n v="9002"/>
    <m/>
    <s v="CUST NOTICED LIGHTS FLICKERING,STEPPED OUTSIDE &amp; FND CUSTOMERS ELECTRIC PANEL &amp; PGE MTR ON FIRE.CUST PUT FIRE OUT W/ FIRE EXTINGUISHER.I DISCTD AT W/H.CUST WILL HAVE ELECTRICIAN REPAIR/REPLACE.THEN CALL FOR RECNNCT.WILL NEED NEW PGE COMMERCIAL SINGLE PH MTR FOR RECNNCT"/>
    <s v="Y"/>
    <m/>
    <m/>
    <s v="37.7970867,-121.2219867,1.700000,3D"/>
    <m/>
    <m/>
    <m/>
    <m/>
    <m/>
    <s v="N"/>
    <s v="Y"/>
    <m/>
    <s v="Clear"/>
    <m/>
    <s v="Private Land"/>
    <m/>
    <s v="Calm"/>
    <m/>
    <s v="3rd Party"/>
    <m/>
    <s v="&lt; 1 meter"/>
    <m/>
    <s v="Other Party"/>
    <m/>
    <s v="Overhead"/>
    <m/>
    <s v="Y"/>
    <s v="PHOTOS/DATA SHEET"/>
    <s v="PG&amp;E Employee"/>
    <m/>
    <s v="PATROL-FOUND NOTHING"/>
    <m/>
    <s v="N"/>
    <s v="  "/>
    <m/>
    <m/>
    <m/>
    <m/>
    <m/>
    <m/>
    <m/>
    <m/>
    <m/>
    <m/>
    <m/>
    <m/>
    <m/>
    <m/>
    <m/>
    <m/>
    <m/>
    <m/>
    <m/>
    <m/>
    <m/>
    <m/>
    <m/>
    <m/>
    <m/>
    <m/>
    <m/>
    <m/>
    <m/>
    <m/>
    <m/>
    <m/>
    <m/>
    <m/>
    <m/>
    <m/>
    <m/>
    <m/>
    <m/>
    <m/>
    <m/>
    <m/>
    <m/>
    <m/>
    <m/>
    <m/>
    <m/>
  </r>
  <r>
    <n v="1465"/>
    <s v="AGFC"/>
    <s v="3 - QC Complete"/>
    <n v="44453"/>
    <n v="44617"/>
    <s v="Duplicate of index 1464."/>
    <s v="\\fxshare-nas05\quotashare-fs01\ESA\5 - Ignition Tracking\2021_Ignition_QC_Folders\20210913_1471189_21-0117092_nan_T005393465"/>
    <s v=" "/>
    <m/>
    <m/>
    <m/>
    <m/>
    <m/>
    <s v="Not In Scope"/>
    <m/>
    <m/>
    <m/>
    <m/>
    <m/>
    <m/>
    <m/>
    <m/>
    <m/>
    <m/>
    <m/>
    <m/>
    <m/>
    <m/>
    <m/>
    <m/>
    <m/>
    <m/>
    <m/>
    <m/>
    <m/>
    <m/>
    <m/>
    <m/>
    <m/>
    <m/>
    <m/>
    <m/>
    <m/>
    <m/>
    <m/>
    <m/>
    <m/>
    <m/>
    <m/>
    <m/>
    <m/>
    <m/>
    <m/>
    <m/>
    <m/>
    <m/>
    <m/>
    <m/>
    <m/>
    <m/>
    <s v=" "/>
    <x v="103"/>
    <s v="22:41:00"/>
    <n v="44452"/>
    <s v="22:41:00"/>
    <s v="FAS"/>
    <s v="N"/>
    <s v="Y"/>
    <n v="1471189"/>
    <s v="21-0117092"/>
    <m/>
    <s v="T005393465"/>
    <m/>
    <m/>
    <m/>
    <m/>
    <s v=" "/>
    <x v="0"/>
    <x v="1"/>
    <s v="N"/>
    <s v="N"/>
    <s v="N"/>
    <s v="Duplicate of index 1464."/>
    <s v="Not PG&amp;E"/>
    <s v="Vegetation"/>
    <m/>
    <m/>
    <m/>
    <s v="&lt;3 meters of linear travel"/>
    <m/>
    <m/>
    <m/>
    <m/>
    <m/>
    <s v="Other Fire: Non-PG&amp;E related"/>
    <m/>
    <m/>
    <m/>
    <s v="Overhead"/>
    <x v="1"/>
    <m/>
    <m/>
    <m/>
    <s v=" "/>
    <x v="1"/>
    <n v="40.108049999999999"/>
    <n v="-123.794555"/>
    <s v="Humboldt"/>
    <s v="GARBERVILLE 1102"/>
    <n v="12000"/>
    <m/>
    <x v="0"/>
    <s v="Cal Fire"/>
    <s v="Urban"/>
    <m/>
    <m/>
    <m/>
    <m/>
    <m/>
    <m/>
    <m/>
    <s v="N"/>
    <s v="N"/>
    <m/>
    <m/>
    <s v="2021-09-14"/>
    <m/>
    <m/>
    <m/>
    <m/>
    <m/>
    <m/>
    <m/>
    <m/>
    <m/>
    <m/>
    <m/>
    <m/>
    <m/>
    <m/>
    <m/>
    <m/>
    <m/>
    <m/>
    <m/>
    <s v="  "/>
    <s v="NORTH COAST"/>
    <s v="GARBERVILLE"/>
    <s v="22:41"/>
    <n v="44452"/>
    <s v="1471189"/>
    <s v="T005393465"/>
    <n v="313"/>
    <s v="BUSHNELL RD"/>
    <s v="GARBERVILLE"/>
    <n v="40.108240000000002"/>
    <n v="-123.79522"/>
    <s v="W4TR0CQ"/>
    <s v="CURNOW, RAY"/>
    <n v="192221102"/>
    <s v="20210914 02:47"/>
    <n v="9320"/>
    <n v="1"/>
    <s v="deenergized for saftey cal fire"/>
    <s v="Y"/>
    <m/>
    <m/>
    <s v="40.1080500,-123.7945550,139.600000,3D"/>
    <m/>
    <m/>
    <m/>
    <s v="Ron Mclaughlin"/>
    <m/>
    <s v="N"/>
    <s v="Y"/>
    <m/>
    <s v="Clear"/>
    <m/>
    <s v="County Land"/>
    <m/>
    <s v="Light"/>
    <m/>
    <s v="3rd Party"/>
    <m/>
    <s v="1 meter - &lt; 3 meters"/>
    <m/>
    <s v="Cal Fire"/>
    <m/>
    <s v="Overhead"/>
    <m/>
    <s v="N"/>
    <m/>
    <m/>
    <m/>
    <m/>
    <m/>
    <s v="N"/>
    <s v="  "/>
    <s v="Unplanned"/>
    <s v="Humboldt"/>
    <s v="Garberville"/>
    <s v="192221102, GARBERVILLE-1102"/>
    <s v="21-0117092"/>
    <s v="Unplanned"/>
    <s v="Clear;32-90 F"/>
    <s v="19"/>
    <s v="4750"/>
    <s v="NO"/>
    <s v="Force Out"/>
    <s v="Sustained"/>
    <s v="No"/>
    <s v="3759"/>
    <s v="OH"/>
    <s v="Fuse"/>
    <s v="1471189"/>
    <s v="Other, Normal"/>
    <m/>
    <m/>
    <m/>
    <s v="1S/O 1333 REDWOOD DR"/>
    <m/>
    <m/>
    <m/>
    <m/>
    <m/>
    <m/>
    <m/>
    <m/>
    <m/>
    <m/>
    <m/>
    <m/>
    <m/>
    <m/>
    <m/>
    <m/>
    <m/>
    <m/>
    <m/>
    <m/>
    <m/>
    <m/>
    <m/>
    <m/>
    <m/>
  </r>
  <r>
    <n v="1464"/>
    <s v="AGFC"/>
    <s v="3 - QC Complete"/>
    <n v="44453"/>
    <n v="44617"/>
    <s v="Other fire, not attributable to PG&amp;E assets. This information is preliminary."/>
    <s v="\\fxshare-nas05\quotashare-fs01\ESA\5 - Ignition Tracking\2021_Ignition_QC_Folders\20210913_nan_nan_nan_0007498199"/>
    <s v=" "/>
    <m/>
    <m/>
    <m/>
    <m/>
    <m/>
    <s v="Not In Scope"/>
    <m/>
    <m/>
    <m/>
    <m/>
    <m/>
    <m/>
    <m/>
    <m/>
    <m/>
    <m/>
    <m/>
    <m/>
    <m/>
    <m/>
    <m/>
    <m/>
    <m/>
    <m/>
    <m/>
    <m/>
    <m/>
    <m/>
    <m/>
    <m/>
    <m/>
    <m/>
    <m/>
    <m/>
    <m/>
    <m/>
    <m/>
    <m/>
    <m/>
    <m/>
    <m/>
    <m/>
    <m/>
    <m/>
    <m/>
    <m/>
    <m/>
    <m/>
    <m/>
    <m/>
    <m/>
    <m/>
    <s v=" "/>
    <x v="103"/>
    <s v="21:55:00"/>
    <m/>
    <m/>
    <s v="FAS"/>
    <s v="N"/>
    <s v="N"/>
    <m/>
    <m/>
    <m/>
    <n v="7498199"/>
    <m/>
    <m/>
    <m/>
    <m/>
    <s v=" "/>
    <x v="0"/>
    <x v="1"/>
    <s v="N"/>
    <s v="N"/>
    <s v="N"/>
    <s v="Other fire, not attributable to PG&amp;E assets. This information is preliminary."/>
    <s v="Not PG&amp;E"/>
    <s v="Vegetation"/>
    <m/>
    <m/>
    <m/>
    <s v="&lt;0.25"/>
    <m/>
    <m/>
    <m/>
    <m/>
    <m/>
    <s v="Other Fire: Non-PG&amp;E related"/>
    <m/>
    <m/>
    <m/>
    <s v="Overhead"/>
    <x v="1"/>
    <m/>
    <m/>
    <m/>
    <s v=" "/>
    <x v="1"/>
    <n v="40.108049999999999"/>
    <n v="-123.794555"/>
    <s v="Humboldt"/>
    <s v="GARBERVILLE 1102"/>
    <n v="12000"/>
    <m/>
    <x v="0"/>
    <s v="Cal Fire"/>
    <s v="Urban"/>
    <m/>
    <m/>
    <m/>
    <m/>
    <m/>
    <m/>
    <m/>
    <s v="N"/>
    <s v="N"/>
    <m/>
    <m/>
    <s v="2021-09-14"/>
    <m/>
    <m/>
    <m/>
    <m/>
    <m/>
    <m/>
    <m/>
    <m/>
    <m/>
    <m/>
    <m/>
    <m/>
    <m/>
    <m/>
    <m/>
    <m/>
    <m/>
    <m/>
    <m/>
    <s v="  "/>
    <s v="NORTH COAST"/>
    <s v="GARBERVILLE"/>
    <s v="21:55"/>
    <n v="44452"/>
    <m/>
    <n v="7498199"/>
    <s v="UNKNOWN"/>
    <s v="PREMISES DO NOT CHANGE"/>
    <s v="GARBERVILLE"/>
    <n v="40.098426000000003"/>
    <n v="-123.797409"/>
    <s v="W4TR0CQ"/>
    <s v="CURNOW, RAY"/>
    <m/>
    <s v="20210914 02:45"/>
    <n v="1320"/>
    <m/>
    <s v="fire on side hiway near marker 12"/>
    <s v="Y"/>
    <m/>
    <m/>
    <s v="40.1080500,-123.7945550,139.500000,3D"/>
    <m/>
    <m/>
    <m/>
    <s v="Ron Mc laughlin"/>
    <m/>
    <s v="N"/>
    <s v="Y"/>
    <s v="Y"/>
    <s v="Clear"/>
    <m/>
    <s v="County Land"/>
    <m/>
    <s v="Light"/>
    <m/>
    <s v="3rd Party"/>
    <m/>
    <s v="3 meters - 0.25 Acres"/>
    <m/>
    <s v="Cal Fire"/>
    <m/>
    <s v="Overhead"/>
    <m/>
    <s v="N"/>
    <m/>
    <m/>
    <m/>
    <m/>
    <m/>
    <m/>
    <s v="  "/>
    <m/>
    <m/>
    <m/>
    <m/>
    <m/>
    <m/>
    <m/>
    <m/>
    <m/>
    <m/>
    <m/>
    <m/>
    <m/>
    <m/>
    <m/>
    <m/>
    <m/>
    <m/>
    <m/>
    <m/>
    <m/>
    <m/>
    <m/>
    <m/>
    <m/>
    <m/>
    <m/>
    <m/>
    <m/>
    <m/>
    <m/>
    <m/>
    <m/>
    <m/>
    <m/>
    <m/>
    <m/>
    <m/>
    <m/>
    <m/>
    <m/>
    <m/>
    <m/>
    <m/>
    <m/>
    <m/>
    <m/>
  </r>
  <r>
    <n v="1463"/>
    <s v="AGFC"/>
    <s v="3 - QC Complete"/>
    <n v="44452"/>
    <n v="44617"/>
    <s v="Structure fire, not attributable to PG&amp;E assets. Service disconnected. This information is preliminary."/>
    <s v="\\fxshare-nas05\quotashare-fs01\ESA\5 - Ignition Tracking\2021_Ignition_QC_Folders\20210913_nan_nan_nan_2275780332"/>
    <s v=" "/>
    <m/>
    <m/>
    <m/>
    <m/>
    <m/>
    <s v="Not In Scope"/>
    <m/>
    <m/>
    <m/>
    <m/>
    <m/>
    <m/>
    <m/>
    <m/>
    <m/>
    <m/>
    <m/>
    <m/>
    <m/>
    <m/>
    <m/>
    <m/>
    <m/>
    <m/>
    <m/>
    <m/>
    <m/>
    <m/>
    <m/>
    <m/>
    <m/>
    <m/>
    <m/>
    <m/>
    <m/>
    <m/>
    <m/>
    <m/>
    <m/>
    <m/>
    <m/>
    <m/>
    <m/>
    <m/>
    <m/>
    <m/>
    <m/>
    <m/>
    <m/>
    <m/>
    <m/>
    <m/>
    <s v=" "/>
    <x v="103"/>
    <s v="15:35:00"/>
    <m/>
    <m/>
    <s v="FAS"/>
    <s v="N"/>
    <s v="N"/>
    <m/>
    <m/>
    <m/>
    <n v="2275780332"/>
    <m/>
    <m/>
    <m/>
    <m/>
    <s v=" "/>
    <x v="0"/>
    <x v="1"/>
    <s v="N"/>
    <s v="N"/>
    <s v="N"/>
    <s v="Structure fire, not attributable to PG&amp;E assets. Service disconnected. This information is preliminary."/>
    <s v="Not PG&amp;E"/>
    <s v="Building"/>
    <m/>
    <m/>
    <m/>
    <s v="Structure-only"/>
    <m/>
    <m/>
    <m/>
    <m/>
    <m/>
    <s v="Other Fire: Non-PG&amp;E related"/>
    <m/>
    <m/>
    <m/>
    <s v="Underbuild"/>
    <x v="1"/>
    <m/>
    <m/>
    <m/>
    <s v=" "/>
    <x v="0"/>
    <n v="36.753230000000002"/>
    <n v="-120.3844033"/>
    <s v="Fresno"/>
    <s v="MENDOTA 1102"/>
    <n v="12000"/>
    <m/>
    <x v="0"/>
    <s v="Cal Fire"/>
    <s v="Urban"/>
    <m/>
    <m/>
    <m/>
    <m/>
    <m/>
    <m/>
    <m/>
    <s v="N"/>
    <s v="N"/>
    <m/>
    <m/>
    <s v="2021-09-14"/>
    <m/>
    <m/>
    <m/>
    <m/>
    <m/>
    <m/>
    <m/>
    <m/>
    <m/>
    <m/>
    <m/>
    <m/>
    <m/>
    <m/>
    <m/>
    <m/>
    <m/>
    <m/>
    <m/>
    <s v="  "/>
    <s v="YOSEMITE"/>
    <s v="LOS BANOS 02"/>
    <s v="15:35"/>
    <n v="44452"/>
    <m/>
    <n v="2275780332"/>
    <n v="1840"/>
    <s v="7TH ST"/>
    <s v="MENDOTA"/>
    <n v="36.752468999999998"/>
    <n v="-120.383387"/>
    <s v="Y6TRKS8"/>
    <s v="STEWART, ROD"/>
    <n v="252311102"/>
    <s v="20210913 16:59"/>
    <n v="1120"/>
    <m/>
    <s v="for meter # 1008779307  side of structure  #caflu014757"/>
    <s v="Y"/>
    <m/>
    <m/>
    <s v="36.7532300,-120.3844033,50.300000,3D"/>
    <m/>
    <m/>
    <m/>
    <s v="firebaugh fire"/>
    <m/>
    <s v="N"/>
    <s v="N"/>
    <s v="N"/>
    <s v="Clear"/>
    <m/>
    <s v="Other (Comments)"/>
    <s v="fire @ side of building"/>
    <s v="Calm"/>
    <m/>
    <s v="3rd Party"/>
    <m/>
    <s v="Structure Only"/>
    <m/>
    <s v="Cal Fire"/>
    <m/>
    <s v="Underbuild"/>
    <m/>
    <s v="N"/>
    <m/>
    <m/>
    <m/>
    <m/>
    <m/>
    <m/>
    <s v="  "/>
    <m/>
    <m/>
    <m/>
    <m/>
    <m/>
    <m/>
    <m/>
    <m/>
    <m/>
    <m/>
    <m/>
    <m/>
    <m/>
    <m/>
    <m/>
    <m/>
    <m/>
    <m/>
    <m/>
    <m/>
    <m/>
    <m/>
    <m/>
    <m/>
    <m/>
    <m/>
    <m/>
    <m/>
    <m/>
    <m/>
    <m/>
    <m/>
    <m/>
    <m/>
    <m/>
    <m/>
    <m/>
    <m/>
    <m/>
    <m/>
    <m/>
    <m/>
    <m/>
    <m/>
    <m/>
    <m/>
    <m/>
  </r>
  <r>
    <n v="1462"/>
    <s v="P4K5"/>
    <s v="3 - QC Complete"/>
    <n v="44456"/>
    <n v="44617"/>
    <s v="Middle Cutout failed due to unknown cause. The ensuing fire was 1 meter - &lt; 3 meters in size. This information is preliminary."/>
    <s v="\\fxshare-nas05\quotashare-fs01\ESA\5 - Ignition Tracking\2021_Ignition_QC_Folders\20210913_1470886_21-0116995_nan_T005393245"/>
    <s v=" "/>
    <m/>
    <s v="P4K5"/>
    <s v="Adjusted the outage time to reflect records"/>
    <n v="44456"/>
    <m/>
    <s v="Not In Scope"/>
    <m/>
    <m/>
    <m/>
    <m/>
    <m/>
    <m/>
    <m/>
    <m/>
    <m/>
    <m/>
    <m/>
    <m/>
    <m/>
    <m/>
    <m/>
    <m/>
    <m/>
    <m/>
    <m/>
    <m/>
    <m/>
    <m/>
    <m/>
    <m/>
    <m/>
    <m/>
    <m/>
    <m/>
    <m/>
    <m/>
    <m/>
    <m/>
    <m/>
    <m/>
    <m/>
    <m/>
    <m/>
    <m/>
    <m/>
    <m/>
    <m/>
    <m/>
    <m/>
    <m/>
    <m/>
    <m/>
    <s v=" "/>
    <x v="103"/>
    <s v="15:20:00"/>
    <n v="44452"/>
    <s v="15:17:00"/>
    <s v="FAS"/>
    <s v="N"/>
    <s v="N"/>
    <n v="1470886"/>
    <s v="21-0116995"/>
    <m/>
    <s v="T005393245, T005393260"/>
    <n v="122045607"/>
    <m/>
    <m/>
    <s v="No Photos"/>
    <s v=" "/>
    <x v="1"/>
    <x v="0"/>
    <s v="Y"/>
    <s v="Y"/>
    <s v="N"/>
    <s v="On Sept 13th, 2021 at 1520 hours, a PG&amp;E Troubleman was dispatched to the Grand Island 2225 21kV Distribution Circuit near 15539 Victory highway, Isleton in response to a small grass fire. Initial analysis indicates middle cutoff of fuse failed due to unknown reasons and caused the ignition. The ensuing fire was &lt; 3 meters in size and the fire was self-extinguished. PG&amp;E Crew replaced cutout, jumper and insulator. This is preliminary. "/>
    <s v="PG&amp;E"/>
    <s v="Vegetation"/>
    <m/>
    <s v="D"/>
    <s v="D"/>
    <s v="&lt;3 meters of linear travel"/>
    <m/>
    <m/>
    <m/>
    <m/>
    <m/>
    <s v="Equipment - PG&amp;E"/>
    <s v="All types of equipment / facility failure"/>
    <s v="Fuse failure - all"/>
    <s v="Y"/>
    <s v="Overhead"/>
    <x v="0"/>
    <s v="Fuse"/>
    <s v="Cutout, Jumper, Insulator"/>
    <n v="101665033"/>
    <s v=" "/>
    <x v="0"/>
    <n v="38.192500000000003"/>
    <n v="-121.6146"/>
    <s v="Sacramento"/>
    <s v="GRAND ISLAND 2225"/>
    <n v="21000"/>
    <s v="GRAND ISLAND 2225CB"/>
    <x v="0"/>
    <s v="Self Extinguished"/>
    <s v="Agriculture"/>
    <s v="Brush fuel model"/>
    <m/>
    <s v="N"/>
    <m/>
    <m/>
    <m/>
    <m/>
    <s v="N"/>
    <s v="N"/>
    <m/>
    <m/>
    <s v="2021-09-14"/>
    <m/>
    <m/>
    <m/>
    <m/>
    <m/>
    <m/>
    <m/>
    <m/>
    <m/>
    <m/>
    <m/>
    <m/>
    <m/>
    <m/>
    <m/>
    <m/>
    <m/>
    <m/>
    <m/>
    <s v="  "/>
    <s v="SACRAMENTO"/>
    <s v="VACAVILLE 05"/>
    <s v="15:20"/>
    <n v="44452"/>
    <s v="1470886"/>
    <s v="T005393245"/>
    <m/>
    <s v="HWY 160 .15 MI E .2MI "/>
    <s v="ISLETON"/>
    <n v="38.231499999999997"/>
    <n v="-121.59052"/>
    <s v="S4TEBW2"/>
    <s v="WHITE, ERIC"/>
    <n v="6246"/>
    <s v="20210913 18:32"/>
    <n v="9002"/>
    <n v="1"/>
    <s v="MIDDLE CUT OUTS AT 40227 FAILED. NO KNOWN CAUSE. STARTED SMALL FIRE AT THE BASE OF THE POLE. FIRE IS OUT. ONE GRAPE VINE GOT DAMAGED IN THE FIRE. "/>
    <s v="Y"/>
    <m/>
    <m/>
    <s v="38.1933433,-121.6153067,-9.300000,3D"/>
    <m/>
    <m/>
    <m/>
    <m/>
    <m/>
    <s v="N"/>
    <s v="Y"/>
    <m/>
    <s v="Clear"/>
    <m/>
    <s v="Private Land"/>
    <m/>
    <s v="Calm"/>
    <m/>
    <s v="PG&amp;E Equipment"/>
    <m/>
    <s v="1 meter - &lt; 3 meters"/>
    <m/>
    <s v="Self Extinguished"/>
    <m/>
    <s v="Overhead"/>
    <m/>
    <s v="N"/>
    <m/>
    <m/>
    <m/>
    <s v="OVERHEAD"/>
    <s v="CUTOUT, FUSE HOLDER"/>
    <s v="N"/>
    <s v="  "/>
    <s v="Unplanned"/>
    <s v="Sacramento"/>
    <s v="Solano"/>
    <s v="062462225, GRAND ISLAND-2225"/>
    <s v="21-0116995"/>
    <s v="Unplanned"/>
    <s v="Clear;32-90 F"/>
    <s v="2227 1 of 3 Phases Open"/>
    <s v="360774"/>
    <s v="NO"/>
    <s v="Force Out"/>
    <s v="Sustained"/>
    <s v="No"/>
    <s v="2225/2"/>
    <s v="OH"/>
    <s v="Circuit Breaker"/>
    <s v="1470886"/>
    <s v="Switch (OH), Broken"/>
    <m/>
    <m/>
    <m/>
    <s v="GRAND ISLAND SUB"/>
    <s v="40227"/>
    <s v="SW 1102 CLOSE|LR 50300 OPEN|SW 67885 OPEN|SW 10179 OPEN|FUS 4253 OPEN|COIS @ T1882 TWD T3061 OPEN|SW 8345 CLOSE|SW 9135 OPEN"/>
    <s v="BROKEN C/OUTS"/>
    <m/>
    <m/>
    <m/>
    <m/>
    <m/>
    <m/>
    <m/>
    <m/>
    <m/>
    <m/>
    <m/>
    <m/>
    <m/>
    <m/>
    <m/>
    <m/>
    <m/>
    <m/>
    <m/>
    <m/>
    <m/>
    <m/>
  </r>
  <r>
    <n v="1461"/>
    <s v="KRJ7"/>
    <s v="3 - QC Complete"/>
    <n v="44470"/>
    <n v="44617"/>
    <s v="Secondary overhead conductors slapped together due to third party customer trailer making contact with PG&amp;E guy wire. The ensuing fire was 0.25 - 10 acres in size. This information is preliminary."/>
    <s v="\\fxshare-nas05\quotashare-fs01\ESA\5 - Ignition Tracking\2021_Ignition_QC_Folders\20210913_1470851_21-0117018_nan_T005393226"/>
    <s v=" "/>
    <m/>
    <s v="KRJ7"/>
    <s v="Outage time"/>
    <n v="44470"/>
    <m/>
    <s v="Not In Scope"/>
    <m/>
    <m/>
    <m/>
    <m/>
    <m/>
    <m/>
    <m/>
    <m/>
    <m/>
    <m/>
    <m/>
    <m/>
    <m/>
    <m/>
    <m/>
    <m/>
    <m/>
    <m/>
    <m/>
    <m/>
    <m/>
    <m/>
    <m/>
    <m/>
    <m/>
    <m/>
    <m/>
    <m/>
    <m/>
    <m/>
    <m/>
    <m/>
    <m/>
    <m/>
    <m/>
    <m/>
    <m/>
    <m/>
    <m/>
    <m/>
    <m/>
    <m/>
    <m/>
    <m/>
    <m/>
    <m/>
    <s v=" "/>
    <x v="103"/>
    <s v="14:33:00"/>
    <n v="44452"/>
    <s v="14:13:00"/>
    <s v="FAS"/>
    <s v="N"/>
    <s v="N"/>
    <n v="1470851"/>
    <s v="21-0117018"/>
    <m/>
    <s v="T005393226"/>
    <m/>
    <m/>
    <m/>
    <s v="No Photo"/>
    <s v=" "/>
    <x v="1"/>
    <x v="0"/>
    <s v="Y"/>
    <s v="Y"/>
    <s v="N"/>
    <s v="On September 13, 2021 at 1344 hours, a PG&amp;E Troubleman was dispatched to the Morgan Hill 2109 21kV Distribution Circuit on Hill Road near Tennant Avenue in Morgan Hill in response to a vegetation fire. Initial analysis indicates third party vehicle contact caused the ignition. A trailer was disconnected from a vehicle that struck a PG&amp;E guy wire resulting in the rack secondary slapping together resulting in an ignition. The ensuing fire was 0.25 - 10 acres in size and the fire was suppressed by Cal Fire. There were no damages to PG&amp;E equipment warranting repair."/>
    <s v="PG&amp;E"/>
    <s v="Vegetation"/>
    <m/>
    <s v="D"/>
    <s v="D"/>
    <s v="0.26-9.99"/>
    <m/>
    <m/>
    <m/>
    <m/>
    <m/>
    <s v="Contact - 3rd Party"/>
    <s v="Contact from object"/>
    <s v="Vehicle contact"/>
    <s v="Y"/>
    <s v="Overhead"/>
    <x v="2"/>
    <s v="Guy/Span Wire"/>
    <m/>
    <n v="100603699"/>
    <s v=" "/>
    <x v="0"/>
    <n v="37.127836700000003"/>
    <n v="-121.6090767"/>
    <s v="Santa Clara"/>
    <s v="MORGAN HILL 2109"/>
    <s v="0-750"/>
    <s v="MORGAN HILL 2109XR104"/>
    <x v="0"/>
    <s v="Cal Fire"/>
    <s v="Herbaceous"/>
    <s v="Fire-resistive fuel bed"/>
    <m/>
    <s v="N"/>
    <m/>
    <m/>
    <m/>
    <m/>
    <s v="N"/>
    <s v="N"/>
    <m/>
    <m/>
    <s v="2021-09-14"/>
    <m/>
    <m/>
    <m/>
    <m/>
    <m/>
    <m/>
    <m/>
    <m/>
    <m/>
    <m/>
    <m/>
    <m/>
    <m/>
    <m/>
    <m/>
    <m/>
    <m/>
    <m/>
    <m/>
    <s v="  "/>
    <s v="SAN JOSE"/>
    <s v="GILROY 01"/>
    <s v="14:33"/>
    <n v="44452"/>
    <s v="1470851"/>
    <s v="T005393226"/>
    <n v="16145"/>
    <s v="HILL RD"/>
    <s v="MORGAN HILL"/>
    <n v="37.127920000000003"/>
    <n v="-121.60917000000001"/>
    <s v="J2TAJRH"/>
    <s v="RIGGINS, AARON"/>
    <n v="83242109"/>
    <s v="20210913 16:53"/>
    <n v="9002"/>
    <m/>
    <s v="PER CHP, SOMONE LOST A TRAILER OFF OF THEIR VEHICLE WHICH STRUCK OUR GUY WIRE, RESULTING IN RACK SECONDARY SLAPPING TOGETHER, IGNITING GRASS BELOW AND BLOWING TRANSFORMER FUSE. CAL FIRE BATTALION CHIEF JESSE WINNEN, INCIDENT 21CASCU006792. TOOK PHOTOS."/>
    <s v="Y"/>
    <m/>
    <m/>
    <s v="37.1278367,-121.6090767,111.700000,3D"/>
    <m/>
    <m/>
    <m/>
    <s v="JESSE WINNEN 408-710-7196"/>
    <m/>
    <s v="N"/>
    <s v="Y"/>
    <m/>
    <s v="Clear"/>
    <m/>
    <s v="Private Land"/>
    <m/>
    <s v="Calm"/>
    <m/>
    <s v="Vehicle Accident"/>
    <m/>
    <s v="0.25 - 10 Acres"/>
    <m/>
    <s v="Cal Fire"/>
    <m/>
    <s v="Overhead"/>
    <m/>
    <s v="Y"/>
    <s v="PHOTOS, CAL FIRE INCIDENT: 21CASCU006792"/>
    <s v="PG&amp;E Employee"/>
    <m/>
    <s v="VEHICLE"/>
    <s v="ANCHOR OR GUY"/>
    <s v="N"/>
    <s v="  "/>
    <s v="Unplanned"/>
    <s v="San Jose"/>
    <s v="San Jose"/>
    <s v="083242109, MORGAN HILL-2109"/>
    <s v="21-0117018"/>
    <s v="Unplanned"/>
    <s v="Clear;32-90 F"/>
    <s v="4"/>
    <s v="632"/>
    <s v="NO"/>
    <s v="Line to Ground"/>
    <s v="Sustained"/>
    <s v="No"/>
    <s v="MTR#1009677659"/>
    <s v="OH"/>
    <s v="Transformer"/>
    <s v="1470851"/>
    <s v="Transformer, Normal"/>
    <m/>
    <m/>
    <m/>
    <s v="16145 HILL RD"/>
    <s v="16145 Hill Road Morgan Hill, CA"/>
    <m/>
    <m/>
    <m/>
    <m/>
    <m/>
    <m/>
    <m/>
    <m/>
    <m/>
    <m/>
    <m/>
    <m/>
    <m/>
    <m/>
    <m/>
    <m/>
    <m/>
    <m/>
    <m/>
    <m/>
    <m/>
    <m/>
    <m/>
    <m/>
  </r>
  <r>
    <n v="1460"/>
    <s v="AGFC"/>
    <s v="3 - QC Complete"/>
    <n v="44452"/>
    <n v="44617"/>
    <s v="Other fire, not attributable to PG&amp;E assets. This information is preliminary."/>
    <s v="\\fxshare-nas05\quotashare-fs01\ESA\5 - Ignition Tracking\2021_Ignition_QC_Folders\20210913_1470167_21-0116535_nan_T005392976"/>
    <s v=" "/>
    <m/>
    <m/>
    <m/>
    <m/>
    <m/>
    <s v="Not In Scope"/>
    <m/>
    <m/>
    <m/>
    <m/>
    <m/>
    <m/>
    <m/>
    <m/>
    <m/>
    <m/>
    <m/>
    <m/>
    <m/>
    <m/>
    <m/>
    <m/>
    <m/>
    <m/>
    <m/>
    <m/>
    <m/>
    <m/>
    <m/>
    <m/>
    <m/>
    <m/>
    <m/>
    <m/>
    <m/>
    <m/>
    <m/>
    <m/>
    <m/>
    <m/>
    <m/>
    <m/>
    <m/>
    <m/>
    <m/>
    <m/>
    <m/>
    <m/>
    <m/>
    <m/>
    <m/>
    <m/>
    <s v=" "/>
    <x v="103"/>
    <s v="10:42:00"/>
    <n v="44452"/>
    <s v="10:42:00"/>
    <s v="FAS"/>
    <s v="N"/>
    <s v="N"/>
    <n v="1470167"/>
    <s v="21-0116535"/>
    <m/>
    <s v="T005392976"/>
    <m/>
    <m/>
    <m/>
    <m/>
    <s v=" "/>
    <x v="0"/>
    <x v="1"/>
    <s v="N"/>
    <s v="N"/>
    <s v="N"/>
    <s v="Other fire, not attributable to PG&amp;E assets. This information is preliminary."/>
    <s v="Not PG&amp;E"/>
    <s v="Vegetation"/>
    <m/>
    <m/>
    <m/>
    <s v="100-299"/>
    <m/>
    <m/>
    <m/>
    <m/>
    <m/>
    <s v="Other Fire: Non-PG&amp;E related"/>
    <m/>
    <m/>
    <m/>
    <s v="Overhead"/>
    <x v="1"/>
    <m/>
    <m/>
    <m/>
    <s v=" "/>
    <x v="0"/>
    <n v="39.232138999999997"/>
    <n v="-123.200642"/>
    <s v="Mendocino"/>
    <s v="CALPELLA 1101"/>
    <n v="12000"/>
    <m/>
    <x v="0"/>
    <s v="Cal Fire"/>
    <s v="Hardwood Forest"/>
    <m/>
    <m/>
    <s v="N"/>
    <m/>
    <s v="Hopkins"/>
    <m/>
    <m/>
    <s v="N"/>
    <s v="N"/>
    <m/>
    <m/>
    <s v="2021-09-14"/>
    <m/>
    <m/>
    <m/>
    <m/>
    <m/>
    <m/>
    <m/>
    <m/>
    <m/>
    <m/>
    <m/>
    <m/>
    <m/>
    <m/>
    <m/>
    <m/>
    <m/>
    <m/>
    <m/>
    <s v="  "/>
    <s v="NORTH COAST"/>
    <s v="UKIAH"/>
    <s v="10:42"/>
    <n v="44452"/>
    <s v="1470167"/>
    <s v="T005392976"/>
    <m/>
    <s v="CAMP GRN E/S LAKE MEND"/>
    <s v="UKIAH"/>
    <n v="39.197240000000001"/>
    <n v="-123.19267000000001"/>
    <s v="WBTTJGG"/>
    <s v="GALLETTI, TIM"/>
    <n v="4341"/>
    <s v="20210913 18:09"/>
    <n v="9002"/>
    <n v="1"/>
    <s v="WILDLAND FIRE"/>
    <s v="Y"/>
    <m/>
    <m/>
    <m/>
    <n v="39.232138999999997"/>
    <n v="-123.200642"/>
    <m/>
    <s v="DREW RHODES  CAL FIRE"/>
    <m/>
    <s v="N"/>
    <s v="Y"/>
    <m/>
    <s v="Clear"/>
    <m/>
    <s v="Private Land"/>
    <m/>
    <s v="Calm"/>
    <m/>
    <s v="Vegetation"/>
    <m/>
    <s v="100+ Acres"/>
    <m/>
    <s v="Cal Fire"/>
    <m/>
    <s v="Overhead"/>
    <m/>
    <s v="N"/>
    <m/>
    <m/>
    <m/>
    <s v="FIRE, FOREST/GRASS"/>
    <s v="POLE-WOOD"/>
    <s v="N"/>
    <s v="  "/>
    <s v="Unplanned"/>
    <s v="Humboldt"/>
    <s v="Ukiah"/>
    <s v="043411101, CALPELLA-1101"/>
    <s v="21-0116535"/>
    <s v="Unplanned"/>
    <s v="Clear;32-90 F"/>
    <s v="1711"/>
    <s v="1037283"/>
    <s v="YES"/>
    <s v="Force Out"/>
    <s v="Sustained"/>
    <s v="No"/>
    <s v="1101/2"/>
    <s v="OH"/>
    <s v="Circuit Breaker"/>
    <s v="1470167"/>
    <s v="Pole-Wood, Broken, wire on ground"/>
    <s v="NONE"/>
    <s v="09/13/21 18:32"/>
    <m/>
    <s v="CALPELLA SUB"/>
    <s v="GALLETTI, TIM: WILDLAND FIRE"/>
    <s v="IDLE TAP OPEN"/>
    <m/>
    <m/>
    <m/>
    <m/>
    <m/>
    <m/>
    <m/>
    <m/>
    <m/>
    <m/>
    <m/>
    <m/>
    <m/>
    <m/>
    <m/>
    <m/>
    <m/>
    <m/>
    <m/>
    <m/>
    <m/>
    <m/>
    <m/>
  </r>
  <r>
    <n v="1439"/>
    <s v="S71C"/>
    <s v="3 - QC Complete"/>
    <n v="44476"/>
    <n v="44617"/>
    <s v="Overhead transformer failure due to bird contact. The ensuing fire was less than one meter in size. This information is preliminary."/>
    <s v="\\fxshare-nas05\quotashare-fs01\ESA\5 - Ignition Tracking\2021_Ignition_QC_Folders\20210913_1470403_21-0116647_nan_T005392729"/>
    <s v=" "/>
    <m/>
    <s v="S71C"/>
    <s v="Create Time to 7:59_x000a_Outage Time to 7:57_x000a_Burned Material Other Than PG&amp;E Assets to &quot;N&quot;_x000a_Coordinates to the pole the transformer is on"/>
    <n v="44462"/>
    <m/>
    <s v="Not In Scope"/>
    <m/>
    <m/>
    <m/>
    <m/>
    <m/>
    <m/>
    <m/>
    <m/>
    <m/>
    <m/>
    <m/>
    <m/>
    <m/>
    <m/>
    <m/>
    <m/>
    <m/>
    <m/>
    <m/>
    <m/>
    <m/>
    <m/>
    <m/>
    <m/>
    <m/>
    <m/>
    <m/>
    <m/>
    <m/>
    <m/>
    <m/>
    <m/>
    <m/>
    <m/>
    <m/>
    <m/>
    <m/>
    <m/>
    <m/>
    <m/>
    <m/>
    <m/>
    <m/>
    <m/>
    <m/>
    <m/>
    <s v=" "/>
    <x v="103"/>
    <s v="07:59:00"/>
    <n v="44452"/>
    <s v="07:57:00"/>
    <s v="FAS"/>
    <s v="N"/>
    <s v="N"/>
    <n v="1470403"/>
    <s v="21-0116647"/>
    <m/>
    <s v="T005392729"/>
    <n v="122041645"/>
    <m/>
    <m/>
    <m/>
    <s v=" "/>
    <x v="0"/>
    <x v="0"/>
    <s v="N"/>
    <s v="N"/>
    <s v="N"/>
    <s v="On September 13, 2021 at 7:59 hours, PG&amp;E Troublemen were dispatched to the Pease 1104 12kV Distribution Circuit on California Street, Sutter in response to a pole fire. Initial analysis indicates a bird contact caused the ignition. A bird, unknown species, flew into or was perched and crossphased on the jumper resulting in a fire o the SP transformer and charring the pole. The bird was found on-site. The ensuing fire was contained to PG&amp;E assets and the fire was suppressed by Sutter County Fire Department. PG&amp;E Crew replaced the transformer on September 13, 2021. "/>
    <s v="PG&amp;E"/>
    <s v="Other"/>
    <s v="Bird/Equipment"/>
    <s v="D"/>
    <s v="D"/>
    <s v="Structure-PG&amp;E only"/>
    <m/>
    <m/>
    <m/>
    <m/>
    <m/>
    <s v="Contact - Animal - Bird"/>
    <s v="Contact from object"/>
    <s v="Animal contact"/>
    <s v="Y"/>
    <s v="Overhead"/>
    <x v="0"/>
    <s v="Jumper"/>
    <s v="Transformer"/>
    <n v="101780407"/>
    <s v=" "/>
    <x v="0"/>
    <n v="39.163811699999997"/>
    <n v="-121.7487983"/>
    <s v="Sutter"/>
    <s v="PEASE 1104"/>
    <n v="12000"/>
    <s v="PEASE 11042012"/>
    <x v="0"/>
    <s v="Sutter County FD"/>
    <s v="Urban"/>
    <s v="Brush fuel model"/>
    <s v="grass, tree"/>
    <s v="N"/>
    <m/>
    <m/>
    <m/>
    <m/>
    <s v="N"/>
    <s v="N"/>
    <m/>
    <m/>
    <s v="2021-09-14"/>
    <m/>
    <m/>
    <m/>
    <m/>
    <m/>
    <m/>
    <m/>
    <m/>
    <m/>
    <m/>
    <m/>
    <m/>
    <m/>
    <m/>
    <m/>
    <m/>
    <m/>
    <m/>
    <m/>
    <s v="  "/>
    <s v="SIERRA"/>
    <s v="MARYSVILLE 02"/>
    <s v="08:00"/>
    <n v="44452"/>
    <s v="1470403"/>
    <s v="T005392729"/>
    <m/>
    <s v="S BUTTE RD SS .3MI"/>
    <s v="SUTTER"/>
    <n v="39.150919999999999"/>
    <n v="-121.72602000000001"/>
    <s v="T3TJBL8"/>
    <s v="LOMELI, JAMES"/>
    <n v="153751104"/>
    <s v="20210913 09:23"/>
    <n v="9002"/>
    <m/>
    <s v="NEED CREW TO REPLACE SP POT DUE TO BIRD CONTACT. "/>
    <s v="Y"/>
    <m/>
    <m/>
    <s v="39.1639017,-121.7487850,16.100000,3D"/>
    <m/>
    <m/>
    <m/>
    <s v="SUTTER CO"/>
    <m/>
    <s v="N"/>
    <s v="Y"/>
    <m/>
    <s v="Clear"/>
    <m/>
    <s v="Private Land"/>
    <m/>
    <s v="Calm"/>
    <m/>
    <s v="Bird Contact"/>
    <m/>
    <s v="&lt; 1 meter"/>
    <m/>
    <s v="Fire Dept"/>
    <m/>
    <s v="Overhead"/>
    <m/>
    <s v="N"/>
    <m/>
    <m/>
    <m/>
    <s v="BIRD-FOUND"/>
    <s v="TRANSFORMER (OH)"/>
    <s v="N"/>
    <s v="  "/>
    <s v="Unplanned"/>
    <s v="Sacramento"/>
    <s v="Marysville"/>
    <s v="153751104, PEASE-1104"/>
    <s v="21-0116647"/>
    <s v="Unplanned"/>
    <s v="Clear;32-90 F"/>
    <s v="726"/>
    <s v="29766"/>
    <s v="YES"/>
    <s v="Line to Line"/>
    <s v="Sustained"/>
    <s v="No"/>
    <s v="2012"/>
    <s v="OH"/>
    <s v="Line Recloser"/>
    <s v="1470403"/>
    <s v="Transformer (OH), Broken"/>
    <s v="B C"/>
    <m/>
    <m/>
    <s v="E/S HUMPHREY RD; 471' S/O S BUTTE RD"/>
    <s v="CGC 220715854540"/>
    <s v="FUS 17463 OPEN"/>
    <s v="BIRD FLEW INTO JUMPERS AT CGC 220715854540"/>
    <m/>
    <m/>
    <m/>
    <m/>
    <m/>
    <m/>
    <m/>
    <m/>
    <m/>
    <m/>
    <m/>
    <m/>
    <m/>
    <m/>
    <m/>
    <m/>
    <m/>
    <m/>
    <m/>
    <m/>
    <m/>
    <m/>
  </r>
  <r>
    <n v="1438"/>
    <s v="AGFC"/>
    <s v="3 - QC Complete"/>
    <n v="44452"/>
    <n v="44617"/>
    <s v="Structure fire, not attributable to PG&amp;E assets. Troubleman removed service. This information is preliminary."/>
    <s v="\\fxshare-nas05\quotashare-fs01\ESA\5 - Ignition Tracking\2021_Ignition_QC_Folders\20210913_nan_nan_nan_1476998461"/>
    <s v=" "/>
    <m/>
    <m/>
    <m/>
    <m/>
    <m/>
    <s v="Not In Scope"/>
    <m/>
    <m/>
    <m/>
    <m/>
    <m/>
    <m/>
    <m/>
    <m/>
    <m/>
    <m/>
    <m/>
    <m/>
    <m/>
    <m/>
    <m/>
    <m/>
    <m/>
    <m/>
    <m/>
    <m/>
    <m/>
    <m/>
    <m/>
    <m/>
    <m/>
    <m/>
    <m/>
    <m/>
    <m/>
    <m/>
    <m/>
    <m/>
    <m/>
    <m/>
    <m/>
    <m/>
    <m/>
    <m/>
    <m/>
    <m/>
    <m/>
    <m/>
    <m/>
    <m/>
    <m/>
    <m/>
    <s v=" "/>
    <x v="103"/>
    <s v="01:51:00"/>
    <m/>
    <m/>
    <s v="FAS"/>
    <s v="N"/>
    <s v="N"/>
    <m/>
    <m/>
    <m/>
    <n v="1476998461"/>
    <m/>
    <m/>
    <m/>
    <m/>
    <s v=" "/>
    <x v="0"/>
    <x v="1"/>
    <s v="N"/>
    <s v="N"/>
    <s v="N"/>
    <m/>
    <s v="Not PG&amp;E"/>
    <s v="Building"/>
    <m/>
    <m/>
    <m/>
    <s v="Structure-only"/>
    <m/>
    <m/>
    <m/>
    <m/>
    <m/>
    <s v="Other Fire: Non-PG&amp;E related"/>
    <m/>
    <m/>
    <m/>
    <s v="Overhead"/>
    <x v="1"/>
    <m/>
    <m/>
    <m/>
    <s v=" "/>
    <x v="2"/>
    <n v="38.706706699999998"/>
    <n v="-120.6051283"/>
    <s v="El Dorado"/>
    <s v="EL DORADO PH 2101 "/>
    <n v="21000"/>
    <m/>
    <x v="0"/>
    <s v="Fire Dept-Paul Lohan IC7702/ 530-919-7704"/>
    <s v="Conifer Forest"/>
    <m/>
    <m/>
    <m/>
    <m/>
    <m/>
    <m/>
    <m/>
    <s v="N"/>
    <s v="N"/>
    <m/>
    <m/>
    <s v="2021-09-14"/>
    <m/>
    <m/>
    <m/>
    <m/>
    <m/>
    <m/>
    <m/>
    <m/>
    <m/>
    <m/>
    <m/>
    <m/>
    <m/>
    <m/>
    <m/>
    <m/>
    <m/>
    <m/>
    <m/>
    <s v="  "/>
    <s v="SIERRA"/>
    <s v="PLACERVILLE 05"/>
    <s v="01:51"/>
    <n v="44452"/>
    <m/>
    <n v="1476998461"/>
    <n v="5693"/>
    <s v="LUPIN LN"/>
    <s v="POLLOCK PINE"/>
    <n v="38.708316000000003"/>
    <n v="-120.60254"/>
    <s v="T4TEEF2"/>
    <s v="FULTON, ERIC"/>
    <n v="152762101"/>
    <s v="20210913 04:26"/>
    <n v="2640"/>
    <m/>
    <s v="Structure fire, Removed overhead service and meter."/>
    <s v="Y"/>
    <n v="4"/>
    <s v="\\fxshare-nas05\quotashare-fs01\ESA\5 - Ignition Tracking\Fire_Tab_Attachment_Files"/>
    <s v="38.7067067,-120.6051283,1083.600000,3D"/>
    <m/>
    <m/>
    <m/>
    <s v="Paul Lohan IC7702/ 530-919-7704"/>
    <m/>
    <s v="N"/>
    <s v="Y"/>
    <s v="N"/>
    <s v="Clear"/>
    <m/>
    <s v="Customer-Owned Structure/Equipment"/>
    <s v="Home"/>
    <s v="Calm"/>
    <m/>
    <s v="Unknown"/>
    <m/>
    <s v="Structure Only"/>
    <m/>
    <s v="Fire Dept"/>
    <s v="El Dorado County"/>
    <s v="Overhead"/>
    <m/>
    <s v="N"/>
    <m/>
    <m/>
    <m/>
    <m/>
    <m/>
    <m/>
    <s v="  "/>
    <m/>
    <m/>
    <m/>
    <m/>
    <m/>
    <m/>
    <m/>
    <m/>
    <m/>
    <m/>
    <m/>
    <m/>
    <m/>
    <m/>
    <m/>
    <m/>
    <m/>
    <m/>
    <m/>
    <m/>
    <m/>
    <m/>
    <m/>
    <m/>
    <m/>
    <m/>
    <m/>
    <m/>
    <m/>
    <m/>
    <m/>
    <m/>
    <m/>
    <m/>
    <m/>
    <m/>
    <m/>
    <m/>
    <m/>
    <m/>
    <m/>
    <m/>
    <m/>
    <m/>
    <m/>
    <m/>
    <m/>
  </r>
  <r>
    <n v="1437"/>
    <s v="CFMD"/>
    <s v="3 - QC Complete"/>
    <n v="44495"/>
    <n v="44617"/>
    <s v="Tree fell into overhead circuit resulting in a small less than one meter fire. This incident was near the 2017 Mccourtney fire and is in a Tier 3 HFTD. This information is preliminary."/>
    <s v="\\fxshare-nas05\quotashare-fs01\ESA\5 - Ignition Tracking\2021_Ignition_QC_Folders\20210912_1470236_21-0116563_nan_T005392578"/>
    <s v=" "/>
    <s v="Y"/>
    <s v="CFMD"/>
    <s v="Outage time, SAP Notification, existing, asset#"/>
    <n v="44489"/>
    <m/>
    <s v="Not In Scope"/>
    <m/>
    <m/>
    <m/>
    <m/>
    <m/>
    <m/>
    <m/>
    <m/>
    <m/>
    <m/>
    <m/>
    <m/>
    <m/>
    <m/>
    <m/>
    <m/>
    <m/>
    <m/>
    <m/>
    <m/>
    <m/>
    <m/>
    <m/>
    <m/>
    <m/>
    <m/>
    <m/>
    <m/>
    <m/>
    <m/>
    <m/>
    <m/>
    <s v="N"/>
    <m/>
    <m/>
    <m/>
    <m/>
    <m/>
    <m/>
    <s v="Y"/>
    <n v="44489"/>
    <n v="44495"/>
    <s v="RARO"/>
    <s v="530-205-7426"/>
    <m/>
    <s v="10/26, escalation email sent, copied supervisor"/>
    <s v=" "/>
    <x v="104"/>
    <s v="19:41:00"/>
    <n v="44451"/>
    <s v="19:02:00"/>
    <s v="FAS"/>
    <s v="N"/>
    <s v="N"/>
    <n v="1470236"/>
    <s v="21-0116563"/>
    <m/>
    <s v="T005392578"/>
    <n v="122040928"/>
    <n v="117022760"/>
    <m/>
    <s v="PG&amp;E_1437_Ignition_20210912_1  "/>
    <s v=" "/>
    <x v="0"/>
    <x v="0"/>
    <s v="Y"/>
    <s v="N"/>
    <s v="N"/>
    <s v="On September 12th, 2021 at approximately 1902 hours, PG&amp;E was alerted of an outage on the Brunswick 1106, 12kV distribution circuit in a circuit protection zone on Cole Way, 5 spans east of FUCO#33823,  in the City of Grass Valley in the Sierra Division in response to a wire down outage. Upon the troubleman's arrival, he observed the Fire Department on site extinguishing a small vegetation fire, and 2 phase of wires were on the ground 4 spans east of cut out 3823. Initial analysis indicates a Black Oak 85ft X 80” DBH that had 1 of 4 spars fail at the base and fall onto the 12kv line causing a small ignition.  The tree had a moderate amount of rot present at the trunk union/failure point, but would not have been visible prior to the separation. The ensuing fire was less than 1 meter in size. Grass Valley Fire Department extinguished the fire. Priority A corrective tag #122040928 was created for this incident to replace the crossarm, conductor, connector and the insulator. The outage affected 1319 customers. The line was returned to service on September 13, 2021. This incident occurred in a Tier 3 HFTD, near the 2017 Mccourtney fire, with clear weather and calm wind conditions.  This information is preliminary."/>
    <s v="PG&amp;E"/>
    <s v="Vegetation"/>
    <s v="Crossarm"/>
    <s v="D"/>
    <s v="D"/>
    <s v="&lt;3 meters of linear travel"/>
    <s v="2x10 non significant"/>
    <m/>
    <m/>
    <m/>
    <m/>
    <s v="Vegetation"/>
    <s v="Contact from object"/>
    <s v="Veg. contact"/>
    <s v="N"/>
    <s v="Overhead"/>
    <x v="0"/>
    <s v="Conductor - Primary"/>
    <s v="Crossarm, Conductor, Connector, Insulator"/>
    <n v="100067497"/>
    <s v=" "/>
    <x v="2"/>
    <n v="39.170560999999999"/>
    <n v="-121.04249"/>
    <s v="Nevada"/>
    <s v="BRUNSWICK 1106"/>
    <n v="12000"/>
    <s v="BRUNSWICK 11062416"/>
    <x v="0"/>
    <s v="Grass Valley FD"/>
    <s v="Herbaceous"/>
    <s v="Grass Fuel Model"/>
    <s v="grass, dirt"/>
    <s v="Y"/>
    <s v="Mccourtney 2017"/>
    <s v="Cole"/>
    <m/>
    <m/>
    <s v="N"/>
    <s v="N"/>
    <m/>
    <m/>
    <s v="2021-09-14"/>
    <n v="39.170862"/>
    <n v="-121.042833"/>
    <n v="44452"/>
    <s v="TrunkFail"/>
    <s v="Large 4 xstem black oak had a lineside stem fail at base onto conductors causing an outage an a small 2x10 non-significant fire.  The rest of the stems are being mitigated on OIS 1470236."/>
    <s v="OAKK"/>
    <n v="85"/>
    <n v="80"/>
    <n v="40"/>
    <s v="Slight"/>
    <s v="Moderate"/>
    <s v="N"/>
    <n v="1"/>
    <m/>
    <s v="Plain"/>
    <s v="D"/>
    <s v="CrossArm"/>
    <s v="BareWire"/>
    <m/>
    <s v="  "/>
    <s v="SIERRA"/>
    <s v="GRASS VALLEY 01"/>
    <s v="19:41"/>
    <n v="44451"/>
    <s v="1470236"/>
    <s v="T005392578"/>
    <n v="14983"/>
    <s v="LOS NINOS PL"/>
    <s v="GRASS VALLEY"/>
    <n v="39.15925"/>
    <n v="-121.03985"/>
    <s v="T2TRARO"/>
    <s v="RYAN, RUSSELL"/>
    <n v="152481106"/>
    <s v="20210912 21:10"/>
    <n v="9002"/>
    <m/>
    <s v="NEED CREW TO REPLACE DAMAGE FROM TREE FALL"/>
    <s v="Y"/>
    <m/>
    <m/>
    <m/>
    <n v="39.170560999999999"/>
    <n v="-121.04249"/>
    <m/>
    <s v="GRASS VALLEY"/>
    <m/>
    <s v="N"/>
    <s v="Y"/>
    <m/>
    <s v="Clear"/>
    <m/>
    <s v="Private Land"/>
    <m/>
    <s v="Calm"/>
    <m/>
    <s v="Vegetation"/>
    <m/>
    <s v="&lt; 1 meter"/>
    <m/>
    <s v="Fire Dept"/>
    <m/>
    <s v="Overhead"/>
    <m/>
    <s v="N"/>
    <m/>
    <m/>
    <m/>
    <s v="TREE-FELL INTO LINE"/>
    <s v="CONDUCTOR, OVERHEAD"/>
    <s v="N"/>
    <s v="  "/>
    <s v="Unplanned"/>
    <s v="Sierra"/>
    <s v="Nevada"/>
    <s v="152481106, BRUNSWICK-1106"/>
    <s v="21-0116563"/>
    <s v="Unplanned"/>
    <s v="Clear;32-90 F"/>
    <s v="1319"/>
    <s v="116822"/>
    <s v="NO"/>
    <s v="Force Out"/>
    <s v="Sustained"/>
    <s v="No"/>
    <s v="2416"/>
    <s v="OH"/>
    <s v="Line Recloser"/>
    <s v="1470236"/>
    <s v="Conductor, Overhead, Broken, wire on ground"/>
    <s v="NONE"/>
    <m/>
    <m/>
    <s v="DOG BAR RD. S/O WHEELER XING (NEW ADDRESS ROGUE HOUSE RD X D)"/>
    <s v="4 SP E/O C/OUT 33823"/>
    <m/>
    <s v="FD ONSITE EXTINGUISHING FIRE, 2 PHASES OF WIRE DOWN 4 SP E/O C/OUT33823, SUSPECTED CAUSE TREE FELL ON LINE"/>
    <m/>
    <m/>
    <m/>
    <m/>
    <m/>
    <m/>
    <m/>
    <m/>
    <m/>
    <m/>
    <m/>
    <m/>
    <m/>
    <m/>
    <m/>
    <m/>
    <m/>
    <m/>
    <m/>
    <m/>
    <m/>
    <m/>
  </r>
  <r>
    <n v="1436"/>
    <s v="KRJ7"/>
    <s v="3 - QC Complete"/>
    <n v="44475"/>
    <n v="44617"/>
    <s v="Vegetation fire believed by Cal Fire to have been ignited by electrical equipment. Troubleman reports that Cal Fire thinks the ignition started from secondary lines below OD bank. Customer saw and heard sparks coming from below OD bank. The ensuing fire was 0.25 - 10 acres in size. This information is preliminary. Note by ahh7: Left VM on T-man's Nic's (NDS5 - 209-446-0603, 2:25pm, 9/29) introducing myself &amp; asking if the incident on 9/12 included PG&amp;E asset damage??  Was there even an outage? Still waiting for a response from Nic as of 12:10pm, 9/30.  Not sure how to move forward IF there were no assets involved.  10/1/2021 - Requested fire report [R002231-100121 - In tthe file shre. 10/1/2021 - Sent email to Nic, cc'ing Krista/Katie for follow up if necessary. "/>
    <s v="\\fxshare-nas05\quotashare-fs01\ESA\5 - Ignition Tracking\2021_Ignition_QC_Folders\20210912_nan_nan_nan_7132844236"/>
    <s v=" "/>
    <s v="Y"/>
    <s v="KRJ7"/>
    <s v="Changed equip assoc to ignition, failure subdriver, changed voltage to secondary, updated coordinates"/>
    <n v="44475"/>
    <m/>
    <s v="Not In Scope"/>
    <m/>
    <m/>
    <m/>
    <m/>
    <m/>
    <m/>
    <m/>
    <m/>
    <m/>
    <m/>
    <m/>
    <m/>
    <m/>
    <m/>
    <m/>
    <m/>
    <m/>
    <m/>
    <m/>
    <m/>
    <m/>
    <m/>
    <m/>
    <m/>
    <m/>
    <m/>
    <m/>
    <m/>
    <m/>
    <m/>
    <m/>
    <m/>
    <s v="Y"/>
    <n v="44470"/>
    <m/>
    <s v="CALFIRE"/>
    <s v="CF portal"/>
    <s v="Originally requested 10/1, KRJ7- requested again 1/10/22"/>
    <m/>
    <s v="Y"/>
    <n v="44468"/>
    <n v="44474"/>
    <s v="NDS5 "/>
    <s v="209-446-0603"/>
    <s v="Left VM on Nic's VM.  Would like to confirm whether PG&amp;E assets even burned at this event?  KRJ7: He showed up to veg fire, cal fire made tman stay back until mitigated fire, reports of sparks at base of  end of line xfrmr from secondary connectors, he agrees with Calfire assessment as nothing else seemed to be attributable to the ignition, approx 5 acres burned, only grass that burned, location is open delta xfrmr behind property"/>
    <m/>
    <s v=" "/>
    <x v="104"/>
    <s v="14:56:00"/>
    <m/>
    <m/>
    <s v="FAS"/>
    <s v="N"/>
    <s v="N"/>
    <m/>
    <m/>
    <m/>
    <n v="7132844236"/>
    <m/>
    <s v="117022760"/>
    <m/>
    <s v="No Photo"/>
    <s v=" "/>
    <x v="1"/>
    <x v="0"/>
    <s v="Y"/>
    <s v="Y"/>
    <s v="N"/>
    <s v="On September 12, 2021 at 1459 hours, a PG&amp;E Troubleman was dispatched to the Coppermine 1104 12kV Distribution Circuit in the vicinity of N Madsen Ave and E Teague Ave, Clovis in response to a vegetation fire near PG&amp;E facilities. Initial analysis indicates a secondary connector failed that caused the ignition. The ensuing fire was approximately 5 acres in size and the fire was suppressed by Cal Fire. PG&amp;E Troubleman replaced the secondary connector on September 12, 2021. PG&amp;E requested an incident fire report on October 1, 2021. The information is preliminary."/>
    <s v="PG&amp;E"/>
    <s v="Vegetation"/>
    <m/>
    <s v="D"/>
    <s v="D"/>
    <s v="0.26-9.99"/>
    <s v="Approx 5 acres"/>
    <m/>
    <m/>
    <m/>
    <m/>
    <s v="Equipment - PG&amp;E"/>
    <s v="All types of equipment / facility failure"/>
    <s v="Splice/Clamp/Connector"/>
    <s v="N"/>
    <s v="Overhead"/>
    <x v="2"/>
    <s v="Splice/Clamp/Connector"/>
    <s v="Connector"/>
    <n v="100728576"/>
    <s v=" "/>
    <x v="0"/>
    <n v="36.860861596600003"/>
    <n v="-119.5356229213"/>
    <s v="Fresno"/>
    <s v="COPPERMINE 1104"/>
    <s v="0-750"/>
    <s v="COPPERMINE 1104R3200"/>
    <x v="0"/>
    <s v="Cal Fire"/>
    <s v="Urban"/>
    <s v="Grass Fuel Model"/>
    <m/>
    <s v="N"/>
    <m/>
    <m/>
    <m/>
    <m/>
    <s v="N"/>
    <s v="N"/>
    <m/>
    <m/>
    <s v="2021-09-14"/>
    <m/>
    <m/>
    <m/>
    <m/>
    <m/>
    <m/>
    <m/>
    <m/>
    <m/>
    <m/>
    <m/>
    <m/>
    <m/>
    <m/>
    <m/>
    <m/>
    <m/>
    <m/>
    <m/>
    <s v=" "/>
    <s v="FRESNO"/>
    <s v="FRESNO 12"/>
    <s v="14:56"/>
    <s v="09/12/2021"/>
    <m/>
    <n v="7132844236"/>
    <n v="8584"/>
    <s v="N MADSEN AVE"/>
    <s v="CLOVIS"/>
    <n v="36.857939000000002"/>
    <n v="-119.53891"/>
    <s v="F4TNDS5"/>
    <s v="STARKEY, NICK"/>
    <n v="252411104"/>
    <s v="20210912 18:02"/>
    <n v="1103"/>
    <m/>
    <s v="Vegetation fire, Call fire onsite, Cal Fire believes end of line pole secondary lines under OD bank was to blame, Per Cal Fire- customer witnessed and herd sparks below OD bank(transformer) before fire started,  Pics taken "/>
    <s v="Y"/>
    <m/>
    <m/>
    <m/>
    <n v="36.857939000000002"/>
    <n v="-119.53891"/>
    <m/>
    <s v="Cal Fire "/>
    <m/>
    <s v="N"/>
    <s v="Y"/>
    <s v="N"/>
    <s v="Clear"/>
    <m/>
    <s v="Private Land"/>
    <m/>
    <s v="Light"/>
    <s v="light with Gust"/>
    <s v="PG&amp;E Equipment"/>
    <s v="sec lines below OD bank "/>
    <s v="0.25 - 10 Acres"/>
    <m/>
    <s v="Cal Fire"/>
    <m/>
    <s v="Overhead"/>
    <m/>
    <s v="Y"/>
    <s v="pics "/>
    <s v="Cal Fire"/>
    <s v="connector from below OD bank, got property report "/>
    <m/>
    <m/>
    <m/>
    <s v=" "/>
    <m/>
    <m/>
    <m/>
    <m/>
    <m/>
    <m/>
    <m/>
    <m/>
    <m/>
    <m/>
    <m/>
    <m/>
    <m/>
    <m/>
    <m/>
    <m/>
    <m/>
    <m/>
    <m/>
    <m/>
    <m/>
    <m/>
    <m/>
    <m/>
    <m/>
    <m/>
    <m/>
    <m/>
    <m/>
    <m/>
    <m/>
    <m/>
    <m/>
    <m/>
    <m/>
    <m/>
    <m/>
    <m/>
    <m/>
    <m/>
    <m/>
    <m/>
    <m/>
    <m/>
    <m/>
    <m/>
    <m/>
  </r>
  <r>
    <n v="1407"/>
    <s v="MXX7"/>
    <s v="3 - QC Complete"/>
    <n v="44451"/>
    <n v="44617"/>
    <s v="Other fire, not attributable to PG&amp;E assets. Trash fire at base of pole caused damage to cable jackets. The ensuing fire was less than one meter in size. This information is preliminary."/>
    <s v="\\fxshare-nas05\quotashare-fs01\ESA\5 - Ignition Tracking\2021_Ignition_QC_Folders\20210912_nan_nan_nan_T005392290"/>
    <s v=" "/>
    <m/>
    <m/>
    <m/>
    <m/>
    <m/>
    <s v="Not In Scope"/>
    <m/>
    <m/>
    <m/>
    <m/>
    <m/>
    <m/>
    <m/>
    <m/>
    <m/>
    <m/>
    <m/>
    <m/>
    <m/>
    <m/>
    <m/>
    <m/>
    <m/>
    <m/>
    <m/>
    <m/>
    <m/>
    <m/>
    <m/>
    <m/>
    <m/>
    <m/>
    <m/>
    <m/>
    <m/>
    <m/>
    <m/>
    <m/>
    <m/>
    <m/>
    <m/>
    <m/>
    <m/>
    <m/>
    <m/>
    <m/>
    <m/>
    <m/>
    <m/>
    <m/>
    <m/>
    <m/>
    <s v=" "/>
    <x v="104"/>
    <s v="06:00:00"/>
    <m/>
    <m/>
    <s v="FAS"/>
    <s v="N"/>
    <s v="N"/>
    <m/>
    <m/>
    <m/>
    <s v="T005392290"/>
    <m/>
    <m/>
    <m/>
    <m/>
    <s v=" "/>
    <x v="0"/>
    <x v="1"/>
    <s v="N"/>
    <s v="N"/>
    <s v="N"/>
    <s v="Other fire, not attributable to PG&amp;E assets. Trash fire at base of pole caused damage to cable jackets. The ensuing fire was less than one meter in size. This information is preliminary."/>
    <s v="Not PG&amp;E"/>
    <s v="Other"/>
    <s v="Debris"/>
    <m/>
    <m/>
    <s v="&lt;3 meters of linear travel"/>
    <m/>
    <m/>
    <m/>
    <m/>
    <m/>
    <s v="Other Fire: Non-PG&amp;E related"/>
    <m/>
    <m/>
    <m/>
    <s v="Overhead"/>
    <x v="1"/>
    <m/>
    <m/>
    <m/>
    <s v=" "/>
    <x v="0"/>
    <n v="36.619599999999998"/>
    <n v="-119.6374483"/>
    <s v="Fresno"/>
    <s v="MC CALL 1103"/>
    <n v="12000"/>
    <m/>
    <x v="0"/>
    <s v="Unknown"/>
    <s v="Agriculture"/>
    <m/>
    <m/>
    <m/>
    <m/>
    <m/>
    <m/>
    <m/>
    <s v="N"/>
    <s v="N"/>
    <m/>
    <m/>
    <s v="2021-09-14"/>
    <m/>
    <m/>
    <m/>
    <m/>
    <m/>
    <m/>
    <m/>
    <m/>
    <m/>
    <m/>
    <m/>
    <m/>
    <m/>
    <m/>
    <m/>
    <m/>
    <m/>
    <m/>
    <m/>
    <s v="  "/>
    <s v="FRESNO"/>
    <s v="FRESNO 01"/>
    <s v="06:00"/>
    <n v="44451"/>
    <m/>
    <s v="T005392290"/>
    <s v="UNKNOWN"/>
    <s v="SOUTH AVE"/>
    <s v="FRESNO"/>
    <m/>
    <m/>
    <s v="F6TJMRY"/>
    <s v="ROGERS, JAMES"/>
    <m/>
    <s v="20210912 08:08"/>
    <n v="9111"/>
    <m/>
    <s v="TRASH FIRE AT BASE OF POLE CAUSING DAMAGE TO PRIMARY CABLES JACKET'S ON ALL CABLES MELTED OFF CABLES SHOULD BE REPLACED CABLES ARE ENERGIZED AND HOLDING LOAD "/>
    <s v="Y"/>
    <m/>
    <m/>
    <s v="36.6196000,-119.6374483,105.900000,3D"/>
    <m/>
    <m/>
    <s v="DISCARDED TRASH FIRE S/E CORNER LEONARD AVE AND SOUTH AVE FOWLER"/>
    <s v="UNKNOWN"/>
    <m/>
    <s v="N"/>
    <s v="Y"/>
    <m/>
    <s v="Clear"/>
    <m/>
    <s v="Private Land"/>
    <m/>
    <s v="Calm"/>
    <m/>
    <s v="Other (Comments)"/>
    <s v="TRASH AT BASE OF POLE"/>
    <s v="&lt; 1 meter"/>
    <m/>
    <s v="Fire Dept"/>
    <m/>
    <s v="Other (Comments)"/>
    <s v="RISER POLE SW-88677 MCCALL  1103"/>
    <s v="N"/>
    <m/>
    <m/>
    <m/>
    <s v="PATROL-NOT CONDUCTED"/>
    <m/>
    <s v="N"/>
    <s v="  "/>
    <m/>
    <m/>
    <m/>
    <m/>
    <m/>
    <m/>
    <m/>
    <m/>
    <m/>
    <m/>
    <m/>
    <m/>
    <m/>
    <m/>
    <m/>
    <m/>
    <m/>
    <m/>
    <m/>
    <m/>
    <m/>
    <m/>
    <m/>
    <m/>
    <m/>
    <m/>
    <m/>
    <m/>
    <m/>
    <m/>
    <m/>
    <m/>
    <m/>
    <m/>
    <m/>
    <m/>
    <m/>
    <m/>
    <m/>
    <m/>
    <m/>
    <m/>
    <m/>
    <m/>
    <m/>
    <m/>
    <m/>
  </r>
  <r>
    <n v="1481"/>
    <s v="BRV6"/>
    <s v="3 - QC Complete"/>
    <n v="44566"/>
    <n v="44617"/>
    <s v="[4100 Potrero Ave, Richmond, CA 94804] Burnt pole top at crossarm through bolt. The cause of the ignition is likely related to tracking. The ensuing fire was limited to PG&amp;E assets. This information is preliminary."/>
    <s v="\\fxshare-nas05\quotashare-fs01\ESA\5 - Ignition Tracking\2021_Ignition_QC_Folders\20210910_nan_nan_nan_nan_122038539"/>
    <s v=" "/>
    <s v="Y"/>
    <s v="BRV6"/>
    <s v="Pole has new SAP notification of 104064240 with 101438532 being the old SAP number. Unable to locate related OIS and ILIS Records. Large volume of tracking events this day. Was assisted with obtaining OIS and ILIS numbers. Added Field orders T005391881, T005392260. Added Outage Date and time to match ILIS FNL of 9/11/21 0941. "/>
    <n v="44565"/>
    <m/>
    <s v="Not In Scope"/>
    <m/>
    <m/>
    <m/>
    <m/>
    <m/>
    <m/>
    <m/>
    <m/>
    <m/>
    <m/>
    <m/>
    <m/>
    <m/>
    <m/>
    <m/>
    <m/>
    <m/>
    <m/>
    <m/>
    <m/>
    <m/>
    <m/>
    <m/>
    <m/>
    <m/>
    <m/>
    <m/>
    <m/>
    <m/>
    <m/>
    <m/>
    <m/>
    <s v="N"/>
    <m/>
    <m/>
    <m/>
    <m/>
    <m/>
    <m/>
    <s v="N"/>
    <m/>
    <m/>
    <m/>
    <m/>
    <m/>
    <m/>
    <s v=" "/>
    <x v="105"/>
    <s v="09:43:00"/>
    <n v="44450"/>
    <n v="941.40347222222226"/>
    <s v="Other"/>
    <s v="Y"/>
    <s v="N"/>
    <s v="1468933, 1469749, 1469158"/>
    <s v="21-0116348"/>
    <m/>
    <s v="T005391881, T005392260"/>
    <n v="122038539"/>
    <m/>
    <m/>
    <m/>
    <s v=" "/>
    <x v="0"/>
    <x v="0"/>
    <s v="N"/>
    <s v="N"/>
    <s v="N"/>
    <s v="On September 11, 2021 at approximately 0943, a PG&amp;E Troubleman was dispatched to the El Cerrito G 1111 12kV Distribution Circuit in the vicinity of Potrero Ave and 41st St, Richmond in response to a pole fire. Initial analysis indicates tracking caused the ignition. A primary pole is suspected to be the origin point of the fire and affected 181 customers. The ensuing fire was contained to PG&amp;E assets and it is unknown who suppressed the fire. PG&amp;E Crew replaced the damaged pole and crossarm on September 11, 2021."/>
    <s v="PG&amp;E"/>
    <s v="Other"/>
    <s v="Pole"/>
    <s v="D"/>
    <s v="D"/>
    <s v="Structure-PG&amp;E only"/>
    <m/>
    <m/>
    <m/>
    <m/>
    <m/>
    <s v="Contamination"/>
    <s v="Contamination"/>
    <s v="Tracking"/>
    <s v="Y"/>
    <s v="Overhead"/>
    <x v="0"/>
    <s v="Pole"/>
    <s v="Pole, crossarm"/>
    <s v="101438532, 104064240"/>
    <s v=" "/>
    <x v="0"/>
    <n v="37.921288518200001"/>
    <n v="-122.3307159224"/>
    <s v="Contra Costa"/>
    <s v="EL CERRITO G 1111"/>
    <n v="12000"/>
    <s v="EL CERRITO G 1111CB"/>
    <x v="0"/>
    <s v="Unknown"/>
    <s v="Urban"/>
    <s v="Fire-resistive fuel bed"/>
    <s v="sidewalk/asphalt"/>
    <s v="N"/>
    <m/>
    <m/>
    <m/>
    <m/>
    <s v="N"/>
    <s v="N"/>
    <m/>
    <m/>
    <s v="2021-09-14"/>
    <m/>
    <m/>
    <m/>
    <m/>
    <m/>
    <m/>
    <m/>
    <m/>
    <m/>
    <m/>
    <m/>
    <m/>
    <m/>
    <m/>
    <m/>
    <m/>
    <m/>
    <m/>
    <m/>
    <s v="  "/>
    <m/>
    <m/>
    <m/>
    <m/>
    <m/>
    <m/>
    <m/>
    <m/>
    <m/>
    <m/>
    <m/>
    <m/>
    <m/>
    <m/>
    <m/>
    <m/>
    <m/>
    <m/>
    <m/>
    <m/>
    <m/>
    <m/>
    <m/>
    <m/>
    <m/>
    <m/>
    <m/>
    <m/>
    <m/>
    <m/>
    <m/>
    <m/>
    <m/>
    <m/>
    <m/>
    <m/>
    <m/>
    <m/>
    <m/>
    <m/>
    <m/>
    <m/>
    <m/>
    <m/>
    <m/>
    <m/>
    <m/>
    <m/>
    <m/>
    <m/>
    <m/>
    <s v="  "/>
    <m/>
    <m/>
    <m/>
    <m/>
    <m/>
    <m/>
    <m/>
    <m/>
    <m/>
    <m/>
    <m/>
    <m/>
    <m/>
    <m/>
    <m/>
    <m/>
    <m/>
    <m/>
    <m/>
    <m/>
    <m/>
    <m/>
    <m/>
    <m/>
    <m/>
    <m/>
    <m/>
    <m/>
    <m/>
    <m/>
    <m/>
    <m/>
    <m/>
    <m/>
    <m/>
    <m/>
    <m/>
    <m/>
    <m/>
    <m/>
    <m/>
    <m/>
    <m/>
    <m/>
    <m/>
    <m/>
    <m/>
  </r>
  <r>
    <n v="1479"/>
    <s v="BRV6"/>
    <s v="3 - QC Complete"/>
    <n v="44565"/>
    <n v="44617"/>
    <s v="[1604 Gaynor Ave, Richmond, CA 94801] 4kV crossarm burnt in half. Cause of the ignition is likely related to tracking. The ensuing fire was limited to PG&amp;E assets. This information is preliminary."/>
    <s v="\\fxshare-nas05\quotashare-fs01\ESA\5 - Ignition Tracking\2021_Ignition_QC_Folders\20210910_1469185_nan_nan_nan_122035479"/>
    <s v=" "/>
    <s v="Y"/>
    <s v="BRV6"/>
    <s v="Added ILIS 21-0116420. Changed create date/time from 9/10/2021 1051 to 9/11/2021 1213. Added Outage date/time to match ILIS record  9/11/2021 1338. No field order number found and no FAS record found. Changed Circuit Protection Zone from Barrett 0401CB to BARRETT 0401BR294. "/>
    <n v="44565"/>
    <m/>
    <s v="Not In Scope"/>
    <m/>
    <m/>
    <m/>
    <m/>
    <m/>
    <m/>
    <m/>
    <m/>
    <m/>
    <m/>
    <m/>
    <m/>
    <m/>
    <m/>
    <m/>
    <m/>
    <m/>
    <m/>
    <m/>
    <m/>
    <m/>
    <m/>
    <m/>
    <m/>
    <m/>
    <m/>
    <m/>
    <m/>
    <m/>
    <m/>
    <m/>
    <m/>
    <s v="N"/>
    <m/>
    <m/>
    <m/>
    <m/>
    <m/>
    <m/>
    <s v="N"/>
    <m/>
    <m/>
    <m/>
    <m/>
    <m/>
    <m/>
    <s v=" "/>
    <x v="105"/>
    <s v="12:13:00"/>
    <n v="44450"/>
    <s v="13:38:00"/>
    <s v="Other"/>
    <s v="Y"/>
    <s v="N"/>
    <n v="1469185"/>
    <s v="21-0116420"/>
    <m/>
    <m/>
    <n v="122035479"/>
    <m/>
    <m/>
    <m/>
    <s v=" "/>
    <x v="0"/>
    <x v="0"/>
    <s v="N"/>
    <s v="N"/>
    <s v="N"/>
    <s v="On September 11, 2021 at 1213 hours, a PG&amp;E technician was dispatched to the Barrett 0401 4kV Distribution Circuit in the vicinity of 17th St and Gaynor Ave, Richmond in response to a broken pole. Initial analysis indicates tracking caused the ignition. A primary crossarm is suspected to be the origin point of the fire and resulted in 277 customers experienced an outage. The ensuing fire was contained to PG&amp;E assets and it is unknown who suppressed the fire. PG&amp;E Crew replaced the damaged crossarm and cutouts on September 11, 2021."/>
    <s v="PG&amp;E"/>
    <s v="Other"/>
    <s v="Crossarm"/>
    <s v="D"/>
    <s v="D"/>
    <s v="Structure-PG&amp;E only"/>
    <m/>
    <m/>
    <m/>
    <m/>
    <m/>
    <s v="Contamination"/>
    <s v="Contamination"/>
    <s v="Tracking"/>
    <s v="Y"/>
    <s v="Overhead"/>
    <x v="0"/>
    <s v="Crossarm"/>
    <s v="Crossarm, Cutouts"/>
    <n v="101429553"/>
    <s v=" "/>
    <x v="0"/>
    <n v="37.944470926100003"/>
    <n v="-122.3544845819"/>
    <s v="Contra Costa"/>
    <s v="BARRETT 0401"/>
    <n v="4000"/>
    <s v="BARRETT 0401BR294"/>
    <x v="0"/>
    <s v="Unknown"/>
    <s v="Urban"/>
    <s v="Fire-resistive fuel bed"/>
    <s v="sidewalk/asphalt"/>
    <s v="N"/>
    <m/>
    <m/>
    <m/>
    <m/>
    <s v="N"/>
    <s v="N"/>
    <m/>
    <m/>
    <s v="2021-09-14"/>
    <m/>
    <m/>
    <m/>
    <m/>
    <m/>
    <m/>
    <m/>
    <m/>
    <m/>
    <m/>
    <m/>
    <m/>
    <m/>
    <m/>
    <m/>
    <m/>
    <m/>
    <m/>
    <m/>
    <s v="  "/>
    <m/>
    <m/>
    <m/>
    <m/>
    <m/>
    <m/>
    <m/>
    <m/>
    <m/>
    <m/>
    <m/>
    <m/>
    <m/>
    <m/>
    <m/>
    <m/>
    <m/>
    <m/>
    <m/>
    <m/>
    <m/>
    <m/>
    <m/>
    <m/>
    <m/>
    <m/>
    <m/>
    <m/>
    <m/>
    <m/>
    <m/>
    <m/>
    <m/>
    <m/>
    <m/>
    <m/>
    <m/>
    <m/>
    <m/>
    <m/>
    <m/>
    <m/>
    <m/>
    <m/>
    <m/>
    <m/>
    <m/>
    <m/>
    <m/>
    <m/>
    <m/>
    <s v="  "/>
    <m/>
    <m/>
    <m/>
    <m/>
    <m/>
    <m/>
    <m/>
    <m/>
    <m/>
    <m/>
    <m/>
    <m/>
    <m/>
    <m/>
    <m/>
    <m/>
    <m/>
    <m/>
    <m/>
    <m/>
    <m/>
    <m/>
    <m/>
    <m/>
    <m/>
    <m/>
    <m/>
    <m/>
    <m/>
    <m/>
    <m/>
    <m/>
    <m/>
    <m/>
    <m/>
    <m/>
    <m/>
    <m/>
    <m/>
    <m/>
    <m/>
    <m/>
    <m/>
    <m/>
    <m/>
    <m/>
    <m/>
  </r>
  <r>
    <n v="1459"/>
    <s v="P4K5"/>
    <s v="3 - QC Complete"/>
    <n v="44490"/>
    <n v="44617"/>
    <s v="[2160 Vista del Rio St, Crockett, CA 94525] Broken and burnt primary crossarm. Cause of the failure is likely related to tracking. The ensuing fire was limited to PG&amp;E assets. This information is preliminary."/>
    <s v="\\fxshare-nas05\quotashare-fs01\ESA\5 - Ignition Tracking\2021_Ignition_QC_Folders\20210911_1469468_21-0116437_nan_T005392121"/>
    <s v=" "/>
    <m/>
    <m/>
    <m/>
    <m/>
    <m/>
    <s v="Not In Scope"/>
    <m/>
    <m/>
    <m/>
    <m/>
    <m/>
    <m/>
    <m/>
    <m/>
    <m/>
    <m/>
    <m/>
    <m/>
    <m/>
    <m/>
    <m/>
    <m/>
    <m/>
    <m/>
    <m/>
    <m/>
    <m/>
    <m/>
    <m/>
    <m/>
    <m/>
    <m/>
    <m/>
    <m/>
    <m/>
    <m/>
    <m/>
    <m/>
    <m/>
    <m/>
    <m/>
    <m/>
    <m/>
    <m/>
    <m/>
    <m/>
    <m/>
    <m/>
    <m/>
    <m/>
    <m/>
    <m/>
    <s v=" "/>
    <x v="105"/>
    <s v="16:35:00"/>
    <n v="44450"/>
    <s v="16:34:00"/>
    <s v="FAS"/>
    <s v="Y"/>
    <s v="N"/>
    <n v="1469468"/>
    <s v="21-0116437"/>
    <m/>
    <s v="T005392121"/>
    <n v="122040423"/>
    <m/>
    <m/>
    <s v="PG&amp;E_1459_Ignition_20210911_3.jpg"/>
    <s v=" "/>
    <x v="0"/>
    <x v="0"/>
    <s v="N"/>
    <s v="N"/>
    <s v="N"/>
    <s v="On Sept 11th, 2021 at 1635 hours, a PG&amp;E Troubleman was dispatched to the Franklin 1104 12kV Distribution Circuit on Vista del Rio street in response to crossarm fire. Initial analysis indicates tracking caused the ignition. The ensuing fire was limited to the structure alone and the fire was suppressed by unknown fire department. PG&amp;E Crew replaced the crossarm. This is preliminary. "/>
    <s v="PG&amp;E"/>
    <s v="Other"/>
    <s v="Crossarm"/>
    <s v="D"/>
    <s v="D"/>
    <s v="Structure-PG&amp;E only"/>
    <m/>
    <m/>
    <m/>
    <m/>
    <m/>
    <s v="Contamination"/>
    <s v="Contamination"/>
    <s v="Tracking"/>
    <s v="Y"/>
    <s v="Overhead"/>
    <x v="0"/>
    <s v="Crossarm"/>
    <s v="Crossarm"/>
    <s v="013921104, 101423997"/>
    <s v=" "/>
    <x v="1"/>
    <n v="38.053851215599998"/>
    <n v="-122.23962133009999"/>
    <s v="Contra Costa"/>
    <s v="FRANKLIN 1104"/>
    <n v="12000"/>
    <s v="FRANKLIN 1104CB"/>
    <x v="0"/>
    <s v="Unknown"/>
    <s v="Herbaceous"/>
    <s v="Brush fuel model"/>
    <m/>
    <s v="N"/>
    <m/>
    <m/>
    <n v="530"/>
    <s v="R3"/>
    <s v="N"/>
    <s v="N"/>
    <m/>
    <m/>
    <s v="2021-09-14"/>
    <m/>
    <m/>
    <m/>
    <m/>
    <m/>
    <m/>
    <m/>
    <m/>
    <m/>
    <m/>
    <m/>
    <m/>
    <m/>
    <m/>
    <m/>
    <m/>
    <m/>
    <m/>
    <m/>
    <s v="  "/>
    <m/>
    <m/>
    <s v="16:35"/>
    <n v="44450"/>
    <s v="1469468"/>
    <s v="T005392121"/>
    <m/>
    <m/>
    <m/>
    <m/>
    <m/>
    <s v="E2TEBL6"/>
    <m/>
    <n v="13921104"/>
    <s v="2021/09/11 17:39:51"/>
    <n v="9002"/>
    <m/>
    <s v="AXS-AXS OK CROSS BAR IS SNAPPED IN HALF; BROKEN POLE"/>
    <s v="N"/>
    <m/>
    <m/>
    <m/>
    <m/>
    <m/>
    <m/>
    <m/>
    <m/>
    <m/>
    <m/>
    <s v="Y"/>
    <m/>
    <m/>
    <m/>
    <m/>
    <m/>
    <m/>
    <m/>
    <m/>
    <m/>
    <m/>
    <m/>
    <m/>
    <m/>
    <m/>
    <m/>
    <m/>
    <m/>
    <m/>
    <s v="OVERHEAD"/>
    <s v="CROSSARM, WOOD"/>
    <m/>
    <s v="  "/>
    <s v="Unplanned"/>
    <s v="East Bay"/>
    <s v="Bay"/>
    <s v="013921104, FRANKLIN-1104"/>
    <s v="21-0116437"/>
    <s v="Unplanned"/>
    <s v="Clear;32-90 F"/>
    <s v="4"/>
    <s v="880"/>
    <s v="NO"/>
    <s v="Line to Ground"/>
    <s v="Sustained"/>
    <s v="No"/>
    <s v="R6387"/>
    <s v="OH"/>
    <s v="Fuse"/>
    <s v="1469468"/>
    <s v="Crossarm, Wood, Broken"/>
    <m/>
    <s v="09/11/21 18:09"/>
    <m/>
    <s v="VISTA DEL RIO 7/E/S.P.AVE"/>
    <s v="LUKE, ESTEBAN4161 510-730-9600: SAN PABLO  4PE ON  VISTA DEL RIO"/>
    <m/>
    <s v="TMAN LUKE REPORTS BROKEN CROSSARM NEED CREW TO REPAIR AND NEED TO DROP TO MAKE SAFE"/>
    <m/>
    <m/>
    <m/>
    <m/>
    <m/>
    <m/>
    <m/>
    <m/>
    <m/>
    <m/>
    <m/>
    <m/>
    <m/>
    <m/>
    <m/>
    <m/>
    <m/>
    <m/>
    <m/>
    <m/>
    <m/>
    <m/>
  </r>
  <r>
    <n v="1458"/>
    <s v="BRV6"/>
    <s v="3 - QC Complete"/>
    <n v="44585"/>
    <n v="44617"/>
    <s v="[916 20th St, Richmond, CA 94801] Burned crossarm at secondary level. Cause of the ignition is likely due to tracking. The ensuing fire was limited to PG&amp;E assets. This information is preliminary."/>
    <s v="\\fxshare-nas05\quotashare-fs01\ESA\5 - Ignition Tracking\2021_Ignition_QC_Folders\20210911_1469072_nan_nan_T005391902"/>
    <s v=" "/>
    <s v="Y"/>
    <s v="BRV6"/>
    <s v="Added ILIS 21-0116407 – fault location matches notes in OIS 1469072. Related OIS 1468726 and 1467392 added based on notes. Entered Outage date/time of 9/11/21 0822 to match ILIS FNL. "/>
    <n v="44585"/>
    <m/>
    <s v="Not In Scope"/>
    <m/>
    <m/>
    <m/>
    <m/>
    <m/>
    <m/>
    <m/>
    <m/>
    <m/>
    <m/>
    <m/>
    <m/>
    <m/>
    <m/>
    <m/>
    <m/>
    <m/>
    <m/>
    <m/>
    <m/>
    <m/>
    <m/>
    <m/>
    <m/>
    <m/>
    <m/>
    <m/>
    <m/>
    <m/>
    <m/>
    <m/>
    <m/>
    <s v="N"/>
    <m/>
    <m/>
    <m/>
    <m/>
    <m/>
    <m/>
    <s v="N"/>
    <m/>
    <m/>
    <m/>
    <m/>
    <m/>
    <m/>
    <s v=" "/>
    <x v="105"/>
    <s v="10:12:00"/>
    <n v="44450"/>
    <s v="08:22:00"/>
    <s v="FAS"/>
    <s v="Y"/>
    <s v="N"/>
    <s v="1469072, 1468726, 1467392"/>
    <s v="21-0116407"/>
    <m/>
    <s v="T005391902"/>
    <n v="122040118"/>
    <m/>
    <m/>
    <m/>
    <s v=" "/>
    <x v="0"/>
    <x v="0"/>
    <s v="N"/>
    <s v="N"/>
    <s v="N"/>
    <s v="On September 11, 2021 at 1012 hours, a PG&amp;E Troubleman was dispatched to the Barrett 0401 4kV Distribution Circuit in the vicinity of 20th St and Lincoln Ave, Richmond in response to a pole fire. Initial analysis indicates tracking caused the ignition. A primary crossarm is suspected to be the origin point of the fire and resulted in 102 customers experienced an outage. The ensuing fire was contained to PG&amp;E assets and it is unknown who suppressed the fire. PG&amp;E Crew replaced the damaged crossarm on September 11, 2021."/>
    <s v="PG&amp;E"/>
    <s v="Other"/>
    <s v="Crossarm"/>
    <s v="D"/>
    <s v="D"/>
    <s v="Structure-PG&amp;E only"/>
    <m/>
    <m/>
    <m/>
    <m/>
    <m/>
    <s v="Contamination"/>
    <s v="Contamination"/>
    <s v="Tracking"/>
    <s v="Y"/>
    <s v="Overhead"/>
    <x v="2"/>
    <s v="Crossarm"/>
    <s v="Crossarm"/>
    <n v="101442604"/>
    <s v=" "/>
    <x v="0"/>
    <n v="37.945649165900001"/>
    <n v="-122.3502076022"/>
    <s v="Contra Costa"/>
    <s v="BARRETT 0401"/>
    <n v="4000"/>
    <s v="BARRETT 0401CB"/>
    <x v="0"/>
    <s v="Unknown"/>
    <s v="Urban"/>
    <s v="Fire-resistive fuel bed"/>
    <s v="sidewalk"/>
    <s v="N"/>
    <m/>
    <m/>
    <m/>
    <m/>
    <s v="N"/>
    <s v="N"/>
    <m/>
    <m/>
    <s v="2021-09-14"/>
    <m/>
    <m/>
    <m/>
    <m/>
    <m/>
    <m/>
    <m/>
    <m/>
    <m/>
    <m/>
    <m/>
    <m/>
    <m/>
    <m/>
    <m/>
    <m/>
    <m/>
    <m/>
    <m/>
    <s v="  "/>
    <m/>
    <m/>
    <s v="10:12"/>
    <n v="44450"/>
    <s v="1469072"/>
    <s v="T005391902"/>
    <m/>
    <m/>
    <m/>
    <m/>
    <m/>
    <s v="E2TRMBT"/>
    <m/>
    <n v="13471130"/>
    <s v="2021/09/11 12:00:44"/>
    <n v="9002"/>
    <n v="1"/>
    <s v=", PWR-N"/>
    <s v="N"/>
    <m/>
    <m/>
    <m/>
    <m/>
    <m/>
    <m/>
    <m/>
    <m/>
    <m/>
    <m/>
    <s v="Y"/>
    <m/>
    <m/>
    <m/>
    <m/>
    <m/>
    <m/>
    <m/>
    <m/>
    <m/>
    <m/>
    <m/>
    <m/>
    <m/>
    <m/>
    <m/>
    <m/>
    <m/>
    <m/>
    <s v="PATROL-NOT CONDUCTED"/>
    <m/>
    <m/>
    <s v="  "/>
    <m/>
    <m/>
    <m/>
    <m/>
    <m/>
    <m/>
    <m/>
    <m/>
    <m/>
    <m/>
    <m/>
    <m/>
    <m/>
    <m/>
    <m/>
    <m/>
    <m/>
    <m/>
    <m/>
    <m/>
    <m/>
    <m/>
    <m/>
    <m/>
    <m/>
    <m/>
    <m/>
    <m/>
    <m/>
    <m/>
    <m/>
    <m/>
    <m/>
    <m/>
    <m/>
    <m/>
    <m/>
    <m/>
    <m/>
    <m/>
    <m/>
    <m/>
    <m/>
    <m/>
    <m/>
    <m/>
    <m/>
  </r>
  <r>
    <n v="1457"/>
    <s v="BRV6"/>
    <s v="3 - QC Complete"/>
    <n v="44585"/>
    <n v="44617"/>
    <s v="[320 32nd St, Richmond, CA 94804] Burnt primary crossarm. Cause of failure is likely related to tracking. The ensuing fire was limited to PG&amp;E assets. This information is preliminary."/>
    <s v="\\fxshare-nas05\quotashare-fs01\ESA\5 - Ignition Tracking\2021_Ignition_QC_Folders\20210911_1468658_nan_nan_T005391715"/>
    <s v=" "/>
    <s v="Y"/>
    <s v="BRV6"/>
    <s v="Unable to locate any ILIS record. Added cancelled Field order numbers. "/>
    <n v="44585"/>
    <m/>
    <s v="Not In Scope"/>
    <m/>
    <m/>
    <m/>
    <m/>
    <m/>
    <m/>
    <m/>
    <m/>
    <m/>
    <m/>
    <m/>
    <m/>
    <m/>
    <m/>
    <m/>
    <m/>
    <m/>
    <m/>
    <m/>
    <m/>
    <m/>
    <m/>
    <m/>
    <m/>
    <m/>
    <m/>
    <m/>
    <m/>
    <m/>
    <m/>
    <m/>
    <m/>
    <s v="N"/>
    <m/>
    <m/>
    <m/>
    <m/>
    <m/>
    <m/>
    <s v="N"/>
    <m/>
    <m/>
    <m/>
    <m/>
    <m/>
    <m/>
    <s v=" "/>
    <x v="105"/>
    <s v="06:51:00"/>
    <m/>
    <m/>
    <s v="FAS"/>
    <s v="Y"/>
    <s v="N"/>
    <n v="1468658"/>
    <m/>
    <m/>
    <s v="T005391715, T005391694, T005391676, T005391675"/>
    <n v="122039690"/>
    <m/>
    <m/>
    <m/>
    <s v=" "/>
    <x v="0"/>
    <x v="0"/>
    <s v="N"/>
    <s v="N"/>
    <s v="N"/>
    <s v="On September 11, 2021 at 0651 hours, a PG&amp;E Troubleman was dispatched to the Richmond Q 0401 4kV Distribution Circuit in the vicinity of 32nd St and Macdonald Ave, Richmond in response to a complete out call. Initial analysis indicates tracking caused an ignition at this location. A primary crossarm is suspected to be the origin point of the fire. The ensuing fire was contained to PG&amp;E assets and it is unknown who suppressed the fire. PG&amp;E Crew replaced the damaged crossarm on September 11, 2021."/>
    <s v="PG&amp;E"/>
    <s v="Other"/>
    <s v="Crossarm"/>
    <s v="D"/>
    <s v="D"/>
    <s v="Structure-PG&amp;E only"/>
    <m/>
    <m/>
    <m/>
    <m/>
    <m/>
    <s v="Contamination"/>
    <s v="Contamination"/>
    <s v="Tracking"/>
    <s v="Y"/>
    <s v="Overhead"/>
    <x v="0"/>
    <s v="Crossarm"/>
    <s v="Crossarm"/>
    <n v="101437519"/>
    <s v=" "/>
    <x v="0"/>
    <n v="37.9350822655"/>
    <n v="-122.3385934707"/>
    <s v="Contra Costa"/>
    <s v="RICHMOND Q 0401"/>
    <n v="4000"/>
    <s v="RICHMOND Q 0401563674"/>
    <x v="0"/>
    <s v="Unknown"/>
    <s v="Urban"/>
    <s v="Fire-resistive fuel bed"/>
    <s v="sidewalk"/>
    <s v="N"/>
    <m/>
    <m/>
    <m/>
    <m/>
    <s v="N"/>
    <s v="N"/>
    <m/>
    <m/>
    <s v="2021-09-14"/>
    <m/>
    <m/>
    <m/>
    <m/>
    <m/>
    <m/>
    <m/>
    <m/>
    <m/>
    <m/>
    <m/>
    <m/>
    <m/>
    <m/>
    <m/>
    <m/>
    <m/>
    <m/>
    <m/>
    <s v="  "/>
    <m/>
    <m/>
    <s v="06:51"/>
    <n v="44450"/>
    <s v="1468658"/>
    <s v="T005391715"/>
    <m/>
    <m/>
    <m/>
    <m/>
    <m/>
    <s v="E2TRMBT"/>
    <m/>
    <n v="12520401"/>
    <s v="2021/09/11 10:27:01"/>
    <n v="9002"/>
    <n v="1"/>
    <s v="IVR,MTR UNK ON,NO DOG,NO LOCKED GATE"/>
    <s v="N"/>
    <m/>
    <m/>
    <m/>
    <m/>
    <m/>
    <m/>
    <m/>
    <m/>
    <m/>
    <m/>
    <s v="Y"/>
    <m/>
    <m/>
    <m/>
    <m/>
    <m/>
    <m/>
    <m/>
    <m/>
    <m/>
    <m/>
    <m/>
    <m/>
    <m/>
    <m/>
    <m/>
    <m/>
    <m/>
    <m/>
    <s v="PATROL-NOT CONDUCTED"/>
    <m/>
    <m/>
    <s v="  "/>
    <m/>
    <m/>
    <m/>
    <m/>
    <m/>
    <m/>
    <m/>
    <m/>
    <m/>
    <m/>
    <m/>
    <m/>
    <m/>
    <m/>
    <m/>
    <m/>
    <m/>
    <m/>
    <m/>
    <m/>
    <m/>
    <m/>
    <m/>
    <m/>
    <m/>
    <m/>
    <m/>
    <m/>
    <m/>
    <m/>
    <m/>
    <m/>
    <m/>
    <m/>
    <m/>
    <m/>
    <m/>
    <m/>
    <m/>
    <m/>
    <m/>
    <m/>
    <m/>
    <m/>
    <m/>
    <m/>
    <m/>
  </r>
  <r>
    <n v="1408"/>
    <s v="MXX7"/>
    <s v="3 - QC Complete"/>
    <n v="44451"/>
    <n v="44617"/>
    <s v="Other fire, not attributable to PG&amp;E assets. 1350 Cortina #3-60kV line forced out of service for safety due to pole fire at structure 2/41. Interruption report states that fire was due to an out of control ditch burn. This information is preliminary."/>
    <s v="\\fxshare-nas05\quotashare-fs01\ESA\5 - Ignition Tracking\2021_Ignition_QC_Folders\20210911_nan_nan_INT-15131_nan"/>
    <s v=" "/>
    <m/>
    <m/>
    <m/>
    <m/>
    <m/>
    <s v="Not In Scope"/>
    <m/>
    <m/>
    <m/>
    <m/>
    <m/>
    <m/>
    <m/>
    <m/>
    <m/>
    <m/>
    <m/>
    <m/>
    <m/>
    <m/>
    <m/>
    <m/>
    <m/>
    <m/>
    <m/>
    <m/>
    <m/>
    <m/>
    <m/>
    <m/>
    <m/>
    <m/>
    <m/>
    <m/>
    <m/>
    <m/>
    <m/>
    <m/>
    <m/>
    <m/>
    <m/>
    <m/>
    <m/>
    <m/>
    <m/>
    <m/>
    <m/>
    <m/>
    <m/>
    <m/>
    <m/>
    <m/>
    <s v=" "/>
    <x v="105"/>
    <s v="13:50:00"/>
    <n v="44450"/>
    <s v="13:50:00"/>
    <s v="TOTL"/>
    <s v="N"/>
    <s v="N"/>
    <m/>
    <m/>
    <s v="INT-15131"/>
    <m/>
    <m/>
    <m/>
    <m/>
    <m/>
    <s v=" "/>
    <x v="0"/>
    <x v="1"/>
    <s v="N"/>
    <s v="N"/>
    <s v="N"/>
    <s v="Other fire, not attributable to PG&amp;E assets. 1350 Cortina #3-60kV line forced out of service for safety due to pole fire at structure 2/41. Interruption report states that fire was due to an out of control ditch burn. This information is preliminary."/>
    <s v="Not PG&amp;E"/>
    <s v="Vegetation"/>
    <m/>
    <m/>
    <m/>
    <s v="Unknown"/>
    <m/>
    <m/>
    <m/>
    <m/>
    <m/>
    <s v="Other Fire: Non-PG&amp;E related"/>
    <m/>
    <m/>
    <m/>
    <s v="Overhead"/>
    <x v="1"/>
    <m/>
    <m/>
    <n v="103885162"/>
    <s v=" "/>
    <x v="0"/>
    <n v="39.119590000000002"/>
    <n v="-122.18271"/>
    <s v="Colusa"/>
    <s v="Cortina #3-60kV"/>
    <n v="60000"/>
    <m/>
    <x v="0"/>
    <s v="Unknown"/>
    <s v="Agriculture"/>
    <m/>
    <m/>
    <m/>
    <m/>
    <m/>
    <m/>
    <m/>
    <s v="N"/>
    <s v="N"/>
    <m/>
    <m/>
    <s v="2021-09-14"/>
    <m/>
    <m/>
    <m/>
    <m/>
    <m/>
    <m/>
    <m/>
    <m/>
    <m/>
    <m/>
    <m/>
    <m/>
    <m/>
    <m/>
    <m/>
    <m/>
    <m/>
    <m/>
    <m/>
    <s v="  "/>
    <m/>
    <m/>
    <m/>
    <m/>
    <m/>
    <m/>
    <m/>
    <m/>
    <m/>
    <m/>
    <m/>
    <m/>
    <m/>
    <m/>
    <m/>
    <m/>
    <m/>
    <m/>
    <m/>
    <m/>
    <m/>
    <m/>
    <m/>
    <m/>
    <m/>
    <m/>
    <m/>
    <m/>
    <m/>
    <m/>
    <m/>
    <m/>
    <m/>
    <m/>
    <m/>
    <m/>
    <m/>
    <m/>
    <m/>
    <m/>
    <m/>
    <m/>
    <m/>
    <m/>
    <m/>
    <m/>
    <m/>
    <m/>
    <m/>
    <m/>
    <m/>
    <s v="  "/>
    <m/>
    <m/>
    <m/>
    <m/>
    <m/>
    <m/>
    <m/>
    <m/>
    <m/>
    <m/>
    <m/>
    <m/>
    <m/>
    <m/>
    <m/>
    <m/>
    <m/>
    <m/>
    <m/>
    <m/>
    <m/>
    <m/>
    <m/>
    <m/>
    <m/>
    <m/>
    <m/>
    <m/>
    <m/>
    <m/>
    <m/>
    <m/>
    <m/>
    <m/>
    <m/>
    <m/>
    <m/>
    <m/>
    <m/>
    <m/>
    <m/>
    <m/>
    <m/>
    <m/>
    <m/>
    <m/>
    <m/>
  </r>
  <r>
    <n v="1430"/>
    <s v="DLY6"/>
    <s v="3 - QC Complete"/>
    <n v="44559"/>
    <n v="44617"/>
    <s v="[Pacific Ave &amp; N 3rd St, Cayucos, CA 93430] Crossarm failure was likely caused by tracking due to contamination. EC 122034803 was created for the damaged assets to be replaced. The ensuing fire was limited to PG&amp;E assets. This information is preliminary."/>
    <s v="\\fxshare-nas05\quotashare-fs01\ESA\5 - Ignition Tracking\2021_Ignition_QC_Folders\20210910_1467413_21-0115826_nan_T005390334"/>
    <s v=" "/>
    <s v="Y"/>
    <s v="DLY6"/>
    <s v="UPDATED OUTAGE TIME, LAT/LONG "/>
    <n v="44559"/>
    <s v="Exponent - TBD"/>
    <s v="In Progress"/>
    <m/>
    <m/>
    <m/>
    <m/>
    <m/>
    <m/>
    <m/>
    <m/>
    <m/>
    <m/>
    <m/>
    <m/>
    <m/>
    <m/>
    <m/>
    <m/>
    <m/>
    <m/>
    <m/>
    <m/>
    <m/>
    <m/>
    <m/>
    <m/>
    <m/>
    <s v="Y"/>
    <s v="MWQ1"/>
    <s v="N"/>
    <n v="44564"/>
    <m/>
    <m/>
    <m/>
    <s v="N"/>
    <m/>
    <m/>
    <m/>
    <m/>
    <m/>
    <m/>
    <s v="N"/>
    <m/>
    <m/>
    <m/>
    <m/>
    <m/>
    <m/>
    <m/>
    <x v="106"/>
    <s v="06:37:00"/>
    <n v="44449"/>
    <s v="06:09:00"/>
    <s v="FAS"/>
    <s v="Y"/>
    <s v="N"/>
    <n v="1467413"/>
    <s v="21-0115826"/>
    <m/>
    <s v="T005390334"/>
    <n v="122034803"/>
    <m/>
    <m/>
    <m/>
    <s v=" "/>
    <x v="0"/>
    <x v="0"/>
    <s v="N"/>
    <s v="N"/>
    <s v="N"/>
    <s v="On September 10, 2021 at 06:37 hours, a PG&amp;E Troubleman was dispatched to the Cayucos 1102, a 12kV Distribution Circuit on Pacific Avenue near North 3rd Street in Cayucos in response to reports of hearing an explosion.  Upon further investigation into the 32 customer outage, the Troubleman located a crossarm that had burned.   Initial analysis indicates tracking caused the ignition.  The ensuing fire was contained to the pole and it is unknown who suppressed the fire.  A PG&amp;E Crew was onsite on September 10, 2021 and replaced the crossarm, the cutout, hardware, and insulator.  "/>
    <s v="PG&amp;E"/>
    <s v="Other"/>
    <s v="Crossarm"/>
    <s v="D"/>
    <s v="D"/>
    <s v="Structure-PG&amp;E only"/>
    <s v="NEED CREW TO MAKE REPAIRS TO CUTOUT POLE AND DEADEND POLE"/>
    <m/>
    <m/>
    <m/>
    <m/>
    <s v="Contamination"/>
    <s v="Contamination"/>
    <s v="Tracking"/>
    <s v="Y"/>
    <s v="Overhead"/>
    <x v="0"/>
    <s v="Crossarm"/>
    <s v="Crossarm, cut out, insulator "/>
    <n v="101882397"/>
    <s v=" "/>
    <x v="0"/>
    <n v="35.445117140900003"/>
    <n v="-120.89959258259999"/>
    <s v="San Luis Obispo"/>
    <s v="CAYUCOS 1102"/>
    <n v="12000"/>
    <s v="CAYUCOS 1102W16"/>
    <x v="1"/>
    <s v="Unknown"/>
    <s v="Urban"/>
    <s v="Fire-resistive fuel bed"/>
    <s v="Gravel, asphalt"/>
    <s v="N"/>
    <m/>
    <m/>
    <m/>
    <m/>
    <s v="N"/>
    <s v="N"/>
    <m/>
    <m/>
    <s v="2021-09-14"/>
    <m/>
    <m/>
    <m/>
    <m/>
    <m/>
    <m/>
    <m/>
    <m/>
    <m/>
    <m/>
    <m/>
    <m/>
    <m/>
    <m/>
    <m/>
    <m/>
    <m/>
    <m/>
    <m/>
    <s v="  "/>
    <m/>
    <s v="SNLUISOB"/>
    <s v="06:37"/>
    <n v="44449"/>
    <s v="1467413"/>
    <s v="T005390334"/>
    <n v="45"/>
    <s v="N 3RD ST"/>
    <m/>
    <n v="35.445149999999998"/>
    <n v="-120.89953"/>
    <s v="L1TMVP1"/>
    <m/>
    <n v="182551102"/>
    <s v="2021/09/10 09:50:48"/>
    <n v="9002"/>
    <m/>
    <s v="SMART MTR AUTO-GENERATED TAGHEARD POP OR EXPLOSION"/>
    <s v="N"/>
    <m/>
    <m/>
    <m/>
    <m/>
    <m/>
    <m/>
    <m/>
    <m/>
    <m/>
    <m/>
    <s v="Y"/>
    <m/>
    <m/>
    <m/>
    <m/>
    <m/>
    <m/>
    <m/>
    <s v="ARM TRACKING BURNT NEED NEW ARM AND CUTOUTS"/>
    <m/>
    <m/>
    <m/>
    <m/>
    <s v="Overhead"/>
    <m/>
    <m/>
    <m/>
    <m/>
    <m/>
    <s v="OVERHEAD"/>
    <s v="CONNECTOR OR SPLICE OH"/>
    <m/>
    <s v="  "/>
    <s v="Unplanned"/>
    <s v="Los Padres"/>
    <s v="SLO"/>
    <s v="182551102, CAYUCOS-1102"/>
    <s v="21-0115826"/>
    <s v="Unplanned"/>
    <s v="Clear;32-90 F"/>
    <s v="32"/>
    <s v="18848"/>
    <s v="NO"/>
    <s v="Line to Line"/>
    <s v="Sustained"/>
    <s v="No"/>
    <s v="59141"/>
    <s v="OH"/>
    <s v="Fuse"/>
    <s v="1467413"/>
    <s v="Conductor, Overhead, Broken"/>
    <m/>
    <s v="09/10/21 10:00"/>
    <m/>
    <s v="NW C/O PACIFIC AVE AND N 3RD ST, CAYUCOS"/>
    <s v="PEREZ, MARIO / 805-459-9145: 333 S. OCEAN"/>
    <m/>
    <m/>
    <m/>
    <m/>
    <m/>
    <m/>
    <m/>
    <m/>
    <m/>
    <m/>
    <m/>
    <m/>
    <m/>
    <m/>
    <m/>
    <m/>
    <m/>
    <m/>
    <m/>
    <m/>
    <m/>
    <m/>
    <m/>
    <m/>
  </r>
  <r>
    <n v="2263"/>
    <s v="BRV6"/>
    <s v="3 - QC Complete"/>
    <n v="44554"/>
    <n v="44617"/>
    <s v="Primary crossarm burnt due to tracking. The ensuing fire was limited to PG&amp;E assets. This information is preliminary. Two separate pole fire occurred on OIS 1467430. This is not a duplicate of index 1411."/>
    <s v="\\fxshare-nas05\quotashare-fs01\ESA\5 - Ignition Tracking\2021_Ignition_QC_Folders\20210910_1467430_21-0115749_nan_T005390342"/>
    <s v=" "/>
    <s v="N"/>
    <m/>
    <m/>
    <m/>
    <m/>
    <s v="Not In Scope"/>
    <m/>
    <m/>
    <m/>
    <m/>
    <m/>
    <m/>
    <m/>
    <m/>
    <m/>
    <m/>
    <m/>
    <m/>
    <m/>
    <m/>
    <m/>
    <m/>
    <m/>
    <m/>
    <m/>
    <m/>
    <m/>
    <m/>
    <m/>
    <m/>
    <m/>
    <m/>
    <m/>
    <m/>
    <m/>
    <m/>
    <m/>
    <m/>
    <s v="N"/>
    <m/>
    <m/>
    <m/>
    <m/>
    <m/>
    <m/>
    <s v="N"/>
    <m/>
    <m/>
    <m/>
    <m/>
    <m/>
    <m/>
    <s v=" "/>
    <x v="106"/>
    <s v="06:41:00"/>
    <n v="44449"/>
    <s v="06:17:00"/>
    <s v="FAS"/>
    <s v="Y"/>
    <s v="N"/>
    <s v="1467430"/>
    <s v="21-0115749"/>
    <m/>
    <s v="T005390342"/>
    <n v="122034165"/>
    <m/>
    <m/>
    <m/>
    <s v=" "/>
    <x v="0"/>
    <x v="0"/>
    <s v="N"/>
    <s v="N"/>
    <s v="N"/>
    <s v="On September 10, 2021 at 0641 hours, a PG&amp;E Troubleman was dispatched to the North Tower 1102 12kV Distribution Circuit in the vicinity of Sequoia Ave and Jordan St, Vallejo in response to a pole fire. Initial analysis indicates tracking caused the ignition. A primary crossarm is suspected to be the origin point of the fire and resulted in 67 customers experienced an outage. The ensuing fire was contained to PG&amp;E assets and it is unknown who suppressed the fire. PG&amp;E Crew replaced the damaged crossarm on September 10, 2021."/>
    <s v="PG&amp;E"/>
    <s v="Other"/>
    <s v="Crossarm"/>
    <s v="D"/>
    <s v="D"/>
    <s v="Structure-PG&amp;E only"/>
    <m/>
    <m/>
    <m/>
    <m/>
    <m/>
    <s v="Contamination"/>
    <s v="Contamination"/>
    <s v="Tracking"/>
    <s v="Y"/>
    <s v="Overhead"/>
    <x v="0"/>
    <s v="Crossarm"/>
    <s v="Crossarm"/>
    <n v="102217080"/>
    <s v=" "/>
    <x v="0"/>
    <n v="38.078454643900002"/>
    <n v="-122.2316800047"/>
    <s v="Solano"/>
    <s v="NORTH TOWER 1102"/>
    <n v="12000"/>
    <s v="NORTH TOWER 11028964"/>
    <x v="0"/>
    <s v="Unknown"/>
    <s v="Urban"/>
    <s v="Grass Fuel Model"/>
    <s v="grass"/>
    <s v="N"/>
    <m/>
    <m/>
    <m/>
    <m/>
    <s v="Pending Data"/>
    <s v="Pending Data"/>
    <s v="Pending Data"/>
    <s v="Pending Data"/>
    <s v="2021-12-24"/>
    <m/>
    <m/>
    <m/>
    <m/>
    <m/>
    <m/>
    <m/>
    <m/>
    <m/>
    <m/>
    <m/>
    <m/>
    <m/>
    <m/>
    <m/>
    <m/>
    <m/>
    <m/>
    <m/>
    <s v=" "/>
    <s v="NORTH BAY"/>
    <s v="VALLEJO"/>
    <s v="06:41"/>
    <s v="2021/09/10 00:00:00"/>
    <s v="1467430"/>
    <s v="T005390342"/>
    <n v="161"/>
    <s v="JORDAN ST"/>
    <s v="Sequoia"/>
    <n v="38.078449999999997"/>
    <n v="-122.23162000000001"/>
    <s v="N3TFBG4"/>
    <m/>
    <n v="42041102"/>
    <s v="2021/09/10 08:14:37"/>
    <n v="9111"/>
    <m/>
    <s v="A:OK;X:SEQUOIA;R:POLE SPARKING AND ON FIRE. FD IN AREA. POLE EXPLODED NON INJURY., PWR-I"/>
    <s v="N"/>
    <m/>
    <m/>
    <m/>
    <m/>
    <m/>
    <m/>
    <m/>
    <m/>
    <m/>
    <m/>
    <s v="Y"/>
    <m/>
    <m/>
    <m/>
    <m/>
    <m/>
    <m/>
    <m/>
    <s v="burned crossarm"/>
    <m/>
    <m/>
    <m/>
    <m/>
    <s v="Overhead"/>
    <m/>
    <m/>
    <m/>
    <m/>
    <m/>
    <s v="FIRE, POLE"/>
    <s v="INSULATOR"/>
    <m/>
    <s v=" "/>
    <s v="Unplanned"/>
    <s v="North Bay"/>
    <s v="Silverado"/>
    <s v="042041102, NORTH TOWER-1102"/>
    <s v="21-0115749"/>
    <s v="Unplanned"/>
    <s v="Clear;32-90 F"/>
    <s v="67"/>
    <s v="58692"/>
    <s v="NO"/>
    <s v="Line to Line"/>
    <s v="Sustained"/>
    <s v="No"/>
    <s v="1819"/>
    <s v="OH"/>
    <s v="Fuse"/>
    <s v="1467430"/>
    <s v="Pole-Wood, Burned/flashed"/>
    <s v=" "/>
    <s v="09/10/21 14:58"/>
    <m/>
    <m/>
    <m/>
    <m/>
    <m/>
    <m/>
    <m/>
    <m/>
    <m/>
    <m/>
    <m/>
    <m/>
    <m/>
    <m/>
    <m/>
    <m/>
    <m/>
    <m/>
    <m/>
    <m/>
    <m/>
    <m/>
    <m/>
    <m/>
    <m/>
    <m/>
    <m/>
  </r>
  <r>
    <n v="1706"/>
    <s v="CATX"/>
    <s v="3 - QC Complete"/>
    <n v="44496"/>
    <n v="44617"/>
    <s v="2863 ESMOND AVE, RICHMOND; Crews to replace primary crossarm; Tman replied stating that the cause was contamination/tracking, fire was isolated to the pole, and self-extinguished"/>
    <s v="\\fxshare-nas05\quotashare-fs01\ESA\5 - Ignition Tracking\Action Items, CAP Items, Missed Ignitions\Missed_Ignitions_Audit\20210910_55_1467991_nan"/>
    <s v=" "/>
    <m/>
    <m/>
    <m/>
    <m/>
    <m/>
    <s v="Not In Scope"/>
    <m/>
    <m/>
    <m/>
    <m/>
    <m/>
    <m/>
    <m/>
    <m/>
    <m/>
    <m/>
    <m/>
    <m/>
    <m/>
    <m/>
    <m/>
    <m/>
    <m/>
    <m/>
    <m/>
    <m/>
    <m/>
    <m/>
    <m/>
    <m/>
    <m/>
    <m/>
    <m/>
    <m/>
    <m/>
    <m/>
    <m/>
    <m/>
    <s v="N"/>
    <m/>
    <m/>
    <m/>
    <m/>
    <m/>
    <m/>
    <s v="Y"/>
    <n v="44456"/>
    <m/>
    <s v="ACBS"/>
    <s v="ACBS@pge.com"/>
    <s v="Requesting info on what caused pole/crossarm to ignite."/>
    <m/>
    <s v=" "/>
    <x v="106"/>
    <s v="12:06:00"/>
    <n v="44449"/>
    <s v="11:15:00"/>
    <s v="ILIS/OIS"/>
    <s v="Y"/>
    <s v="N"/>
    <s v="1467991, TR8460060"/>
    <s v="21-0115971"/>
    <m/>
    <s v="T005391025, T005390858"/>
    <n v="122035612"/>
    <m/>
    <m/>
    <m/>
    <s v=" "/>
    <x v="0"/>
    <x v="0"/>
    <s v="N"/>
    <s v="N"/>
    <s v="N"/>
    <s v="On September 10, 2021 at 1206 hours, a PG&amp;E Troubleman was dispatched to the Barrett 0402 4kV distribution circuit near Esmond Avenue and 28th Street in the vicinity of Richmond in response to a pole fire. Initial analysis indicates tracking caused the ignition. The fire damaged the crossarm on the pole. The ensuing fire was contained to the pole and self-extinguished. A PG&amp;E Crew replaced the damaged crossarm on September 10, 2021."/>
    <s v="PG&amp;E"/>
    <s v="Other"/>
    <s v="Crossarm"/>
    <s v="D"/>
    <s v="D"/>
    <s v="Structure-PG&amp;E only"/>
    <m/>
    <m/>
    <m/>
    <m/>
    <m/>
    <s v="Contamination"/>
    <s v="Contamination"/>
    <s v="Tracking"/>
    <s v="Y"/>
    <s v="Overhead"/>
    <x v="0"/>
    <s v="Crossarm"/>
    <s v="Crossarm"/>
    <n v="101434983"/>
    <s v=" "/>
    <x v="0"/>
    <n v="37.945210335900001"/>
    <n v="-122.3410576604"/>
    <s v="Contra Costa"/>
    <s v="BARRETT 0402"/>
    <n v="4000"/>
    <s v="BARRETT 0402BR294"/>
    <x v="0"/>
    <s v="Self Extinguished"/>
    <s v="Urban"/>
    <s v="Fire-resistive fuel bed"/>
    <s v="Cement/Asphalt"/>
    <s v="N"/>
    <m/>
    <m/>
    <m/>
    <m/>
    <s v="N"/>
    <s v="N"/>
    <m/>
    <m/>
    <s v="2021-10-08"/>
    <m/>
    <m/>
    <m/>
    <m/>
    <m/>
    <m/>
    <m/>
    <m/>
    <m/>
    <m/>
    <m/>
    <m/>
    <m/>
    <m/>
    <m/>
    <m/>
    <m/>
    <m/>
    <m/>
    <s v=" "/>
    <s v="FRESNO"/>
    <m/>
    <m/>
    <m/>
    <m/>
    <m/>
    <m/>
    <m/>
    <m/>
    <m/>
    <m/>
    <m/>
    <m/>
    <m/>
    <m/>
    <m/>
    <m/>
    <m/>
    <m/>
    <m/>
    <m/>
    <m/>
    <m/>
    <m/>
    <m/>
    <m/>
    <m/>
    <m/>
    <m/>
    <m/>
    <m/>
    <m/>
    <m/>
    <m/>
    <m/>
    <m/>
    <m/>
    <m/>
    <m/>
    <m/>
    <m/>
    <m/>
    <m/>
    <m/>
    <m/>
    <m/>
    <m/>
    <m/>
    <m/>
    <m/>
    <m/>
    <s v=" "/>
    <m/>
    <m/>
    <m/>
    <m/>
    <m/>
    <m/>
    <m/>
    <m/>
    <m/>
    <m/>
    <m/>
    <m/>
    <m/>
    <m/>
    <m/>
    <m/>
    <m/>
    <m/>
    <m/>
    <m/>
    <m/>
    <m/>
    <m/>
    <m/>
    <m/>
    <m/>
    <m/>
    <m/>
    <m/>
    <m/>
    <m/>
    <m/>
    <m/>
    <m/>
    <m/>
    <m/>
    <m/>
    <m/>
    <m/>
    <m/>
    <m/>
    <m/>
    <m/>
    <m/>
    <m/>
    <m/>
    <m/>
  </r>
  <r>
    <n v="1705"/>
    <s v="AGFC"/>
    <s v="3 - QC Complete"/>
    <n v="44475"/>
    <n v="44617"/>
    <s v="Duplicate of index 1398. Notes added by AGFC on 10/6/2021. 648 PARKER RD, FAIRFIELD; Pole fire with no cause listed; Going to contact Tman;"/>
    <s v="\\fxshare-nas05\quotashare-fs01\ESA\5 - Ignition Tracking\Action Items, CAP Items, Missed Ignitions\Missed_Ignitions_Audit\20210910_81_1467384_T005390409"/>
    <s v=" "/>
    <m/>
    <m/>
    <m/>
    <m/>
    <m/>
    <s v="Not In Scope"/>
    <m/>
    <m/>
    <m/>
    <m/>
    <m/>
    <m/>
    <m/>
    <m/>
    <m/>
    <m/>
    <m/>
    <m/>
    <m/>
    <m/>
    <m/>
    <m/>
    <m/>
    <m/>
    <m/>
    <m/>
    <m/>
    <m/>
    <m/>
    <m/>
    <m/>
    <m/>
    <m/>
    <m/>
    <m/>
    <m/>
    <m/>
    <m/>
    <m/>
    <m/>
    <m/>
    <m/>
    <m/>
    <m/>
    <m/>
    <m/>
    <m/>
    <m/>
    <m/>
    <m/>
    <m/>
    <m/>
    <s v=" "/>
    <x v="106"/>
    <s v="07:09:00"/>
    <m/>
    <m/>
    <s v="ILIS/OIS"/>
    <s v="N"/>
    <s v="Y"/>
    <n v="1467384"/>
    <m/>
    <m/>
    <s v="T005390409"/>
    <n v="122035298"/>
    <m/>
    <m/>
    <m/>
    <s v=" "/>
    <x v="0"/>
    <x v="0"/>
    <s v="N"/>
    <s v="N"/>
    <s v="N"/>
    <m/>
    <s v="PG&amp;E"/>
    <s v="Other"/>
    <s v="Pole"/>
    <s v="D"/>
    <m/>
    <s v="Structure-PG&amp;E only"/>
    <m/>
    <m/>
    <m/>
    <m/>
    <m/>
    <s v="Duplicate"/>
    <m/>
    <m/>
    <s v="N"/>
    <s v="Overhead"/>
    <x v="1"/>
    <m/>
    <m/>
    <n v="103908012"/>
    <s v=" "/>
    <x v="0"/>
    <n v="38.252031000000002"/>
    <n v="-121.969842"/>
    <s v="Solano"/>
    <s v="PEABODY 2102"/>
    <n v="21000"/>
    <s v="PEABODY 210240382"/>
    <x v="0"/>
    <s v="Self Extinguished"/>
    <s v="Herbaceous"/>
    <m/>
    <m/>
    <s v="N"/>
    <m/>
    <m/>
    <m/>
    <m/>
    <s v="N"/>
    <s v="Y"/>
    <s v="202109100000"/>
    <s v="202109101600"/>
    <s v="2021-10-08"/>
    <m/>
    <m/>
    <m/>
    <m/>
    <m/>
    <m/>
    <m/>
    <m/>
    <m/>
    <m/>
    <m/>
    <m/>
    <m/>
    <m/>
    <m/>
    <m/>
    <m/>
    <m/>
    <m/>
    <s v=" "/>
    <s v="LOS PADRES"/>
    <m/>
    <m/>
    <m/>
    <m/>
    <m/>
    <m/>
    <m/>
    <m/>
    <m/>
    <m/>
    <m/>
    <m/>
    <m/>
    <m/>
    <m/>
    <m/>
    <m/>
    <m/>
    <m/>
    <m/>
    <m/>
    <m/>
    <m/>
    <m/>
    <m/>
    <m/>
    <m/>
    <m/>
    <m/>
    <m/>
    <m/>
    <m/>
    <m/>
    <m/>
    <m/>
    <m/>
    <m/>
    <m/>
    <m/>
    <m/>
    <m/>
    <m/>
    <m/>
    <m/>
    <m/>
    <m/>
    <m/>
    <m/>
    <m/>
    <m/>
    <s v=" "/>
    <m/>
    <m/>
    <m/>
    <m/>
    <m/>
    <m/>
    <m/>
    <m/>
    <m/>
    <m/>
    <m/>
    <m/>
    <m/>
    <m/>
    <m/>
    <m/>
    <m/>
    <m/>
    <m/>
    <m/>
    <m/>
    <m/>
    <m/>
    <m/>
    <m/>
    <m/>
    <m/>
    <m/>
    <m/>
    <m/>
    <m/>
    <m/>
    <m/>
    <m/>
    <m/>
    <m/>
    <m/>
    <m/>
    <m/>
    <m/>
    <m/>
    <m/>
    <m/>
    <m/>
    <m/>
    <m/>
    <m/>
  </r>
  <r>
    <n v="1704"/>
    <s v="AGFC"/>
    <s v="3 - QC Complete"/>
    <n v="44475"/>
    <n v="44617"/>
    <s v="Duplicate of index 1395 and 1419. Based on the EC tags and the ILIS report it this incident appears to be duplicate. Notes added by AGFC on 10/6/2021.. Florida 2/s/o S 37th St in Richmond; pole fire; failed fuse; east of R4060"/>
    <s v="\\fxshare-nas05\quotashare-fs01\ESA\5 - Ignition Tracking\Action Items, CAP Items, Missed Ignitions\Missed_Ignitions_Audit\20210910_106_1467427_nan"/>
    <s v=" "/>
    <m/>
    <m/>
    <m/>
    <m/>
    <m/>
    <s v="Not In Scope"/>
    <m/>
    <m/>
    <m/>
    <m/>
    <m/>
    <m/>
    <m/>
    <m/>
    <m/>
    <m/>
    <m/>
    <m/>
    <m/>
    <m/>
    <m/>
    <m/>
    <m/>
    <m/>
    <m/>
    <m/>
    <m/>
    <m/>
    <m/>
    <m/>
    <m/>
    <m/>
    <m/>
    <m/>
    <m/>
    <m/>
    <m/>
    <m/>
    <m/>
    <m/>
    <m/>
    <m/>
    <m/>
    <m/>
    <m/>
    <m/>
    <m/>
    <m/>
    <m/>
    <m/>
    <m/>
    <m/>
    <s v=" "/>
    <x v="106"/>
    <s v="06:47:00"/>
    <m/>
    <m/>
    <s v="ILIS/OIS"/>
    <s v="N"/>
    <s v="Y"/>
    <n v="1467847"/>
    <s v="21-0115714"/>
    <m/>
    <s v="T005390779"/>
    <s v="122033652. 122034931"/>
    <m/>
    <m/>
    <m/>
    <s v=" "/>
    <x v="0"/>
    <x v="0"/>
    <s v="N"/>
    <s v="N"/>
    <s v="N"/>
    <s v="Duplicate of index 1395 and 1419. Based on the EC tags and the ILIS report it this incident appears to be duplicate. Notes added by AGFC on 10/6/2021.. Florida 2/s/o S 37th St in Richmond; pole fire; failed fuse; east of R4060"/>
    <s v="PG&amp;E"/>
    <s v="Other"/>
    <s v="Pole"/>
    <s v="D"/>
    <m/>
    <s v="Structure-PG&amp;E only"/>
    <m/>
    <m/>
    <m/>
    <m/>
    <m/>
    <s v="Duplicate"/>
    <s v="All types of equipment / facility failure"/>
    <s v="Fuse failure - all"/>
    <s v="Y"/>
    <s v="Overhead"/>
    <x v="1"/>
    <s v="Fuse"/>
    <m/>
    <n v="101438828"/>
    <s v=" "/>
    <x v="0"/>
    <n v="37.928963851600002"/>
    <n v="-122.3348729256"/>
    <s v="Contra Costa"/>
    <s v="RICHMOND Q 0402"/>
    <n v="4000"/>
    <s v="RICHMOND Q 0402895422"/>
    <x v="0"/>
    <s v="Self Extinguished"/>
    <s v="Urban"/>
    <m/>
    <m/>
    <s v="N"/>
    <m/>
    <m/>
    <m/>
    <m/>
    <s v="N"/>
    <s v="N"/>
    <m/>
    <m/>
    <s v="2021-10-08"/>
    <m/>
    <m/>
    <m/>
    <m/>
    <m/>
    <m/>
    <m/>
    <m/>
    <m/>
    <m/>
    <m/>
    <m/>
    <m/>
    <m/>
    <m/>
    <m/>
    <m/>
    <m/>
    <m/>
    <s v=" "/>
    <s v="FRESNO"/>
    <m/>
    <m/>
    <m/>
    <m/>
    <m/>
    <m/>
    <m/>
    <m/>
    <m/>
    <m/>
    <m/>
    <m/>
    <m/>
    <m/>
    <m/>
    <m/>
    <m/>
    <m/>
    <m/>
    <m/>
    <m/>
    <m/>
    <m/>
    <m/>
    <m/>
    <m/>
    <m/>
    <m/>
    <m/>
    <m/>
    <m/>
    <m/>
    <m/>
    <m/>
    <m/>
    <m/>
    <m/>
    <m/>
    <m/>
    <m/>
    <m/>
    <m/>
    <m/>
    <m/>
    <m/>
    <m/>
    <m/>
    <m/>
    <m/>
    <m/>
    <s v=" "/>
    <m/>
    <m/>
    <m/>
    <m/>
    <m/>
    <m/>
    <m/>
    <m/>
    <m/>
    <m/>
    <m/>
    <m/>
    <m/>
    <m/>
    <m/>
    <m/>
    <m/>
    <m/>
    <m/>
    <m/>
    <m/>
    <m/>
    <m/>
    <m/>
    <m/>
    <m/>
    <m/>
    <m/>
    <m/>
    <m/>
    <m/>
    <m/>
    <m/>
    <m/>
    <m/>
    <m/>
    <m/>
    <m/>
    <m/>
    <m/>
    <m/>
    <m/>
    <m/>
    <m/>
    <m/>
    <m/>
    <m/>
  </r>
  <r>
    <n v="1703"/>
    <s v="CATX"/>
    <s v="3 - QC Complete"/>
    <n v="44497"/>
    <n v="44617"/>
    <s v="blown transformer; ng sp od bank; pole fire; broken conductor; failed fuse; 227775"/>
    <s v="\\fxshare-nas05\quotashare-fs01\ESA\5 - Ignition Tracking\Action Items, CAP Items, Missed Ignitions\Missed_Ignitions_Audit\20210910_145_1467244_T005390173"/>
    <s v=" "/>
    <m/>
    <s v="CATX"/>
    <s v="Fire LAT/LONG updated"/>
    <n v="44496"/>
    <m/>
    <s v="Not In Scope"/>
    <m/>
    <m/>
    <m/>
    <m/>
    <m/>
    <m/>
    <m/>
    <m/>
    <m/>
    <m/>
    <m/>
    <m/>
    <m/>
    <m/>
    <m/>
    <m/>
    <m/>
    <m/>
    <m/>
    <m/>
    <m/>
    <m/>
    <m/>
    <m/>
    <m/>
    <m/>
    <m/>
    <m/>
    <m/>
    <m/>
    <m/>
    <m/>
    <s v="N"/>
    <m/>
    <m/>
    <m/>
    <m/>
    <m/>
    <m/>
    <s v="N"/>
    <m/>
    <m/>
    <m/>
    <m/>
    <m/>
    <m/>
    <s v=" "/>
    <x v="106"/>
    <s v="07:50:00"/>
    <n v="44449"/>
    <s v="03:45:00"/>
    <s v="ILIS/OIS"/>
    <s v="Y"/>
    <s v="N"/>
    <n v="1467244"/>
    <s v="21-0115713"/>
    <m/>
    <s v="T005390519"/>
    <s v="122033546, 122035715"/>
    <m/>
    <m/>
    <m/>
    <s v=" "/>
    <x v="0"/>
    <x v="0"/>
    <s v="Y"/>
    <s v="N"/>
    <s v="N"/>
    <s v="On September 10, 2021 at 0750 hours, a PG&amp;E Troubleman was dispatched to the Santa Rosa A 1108 12kV distribution circuit near Winterhaven Avenue and Madrus Rose St in the vicinity of Santa Rosa in response to a pole fire. Initial analysis indicates a lightning strike caused the ignition. The subject pole burnt in half just above the anchor point and resulted in 2 phases of 4 ACSR wire down. Approximately 0.25 miles away on the same circuit, a tranformer failed as a result of the lightning strike. The ensuing fire was less than 1 meter in size and self-extinguished. A third party contractor replaced the damaged subject pole and replaced a transformer, cutouts, and crossarm at the second location on September 10, 2021."/>
    <s v="PG&amp;E"/>
    <s v="Other"/>
    <s v="Pole"/>
    <s v="D"/>
    <s v="D"/>
    <s v="&lt;3 meters of linear travel"/>
    <m/>
    <m/>
    <m/>
    <m/>
    <m/>
    <s v="Weather - Lightning"/>
    <s v="Weather"/>
    <s v="Weather - Lightning"/>
    <s v="N"/>
    <s v="Overhead"/>
    <x v="0"/>
    <s v="Pole"/>
    <s v="Pole"/>
    <n v="102018268"/>
    <s v=" "/>
    <x v="0"/>
    <n v="38.411107059800003"/>
    <n v="-122.7012471658"/>
    <s v="Sonoma"/>
    <s v="SANTA ROSA A 1108"/>
    <n v="12000"/>
    <s v="SANTA ROSA A 1108626"/>
    <x v="0"/>
    <s v="Self Extinguished"/>
    <s v="Urban"/>
    <s v="Grass Fuel Model"/>
    <s v="Weeds"/>
    <s v="Y"/>
    <s v="Nuns 2017"/>
    <m/>
    <m/>
    <m/>
    <s v="N"/>
    <s v="Y"/>
    <s v="202109100000"/>
    <s v="202109101529"/>
    <s v="2021-10-08"/>
    <m/>
    <m/>
    <m/>
    <m/>
    <m/>
    <m/>
    <m/>
    <m/>
    <m/>
    <m/>
    <m/>
    <m/>
    <m/>
    <m/>
    <m/>
    <m/>
    <m/>
    <m/>
    <m/>
    <s v="  "/>
    <s v="STOCKTON"/>
    <m/>
    <m/>
    <m/>
    <m/>
    <m/>
    <m/>
    <m/>
    <m/>
    <m/>
    <m/>
    <m/>
    <m/>
    <m/>
    <m/>
    <m/>
    <m/>
    <m/>
    <m/>
    <m/>
    <m/>
    <m/>
    <m/>
    <m/>
    <m/>
    <m/>
    <m/>
    <m/>
    <m/>
    <m/>
    <m/>
    <m/>
    <m/>
    <m/>
    <m/>
    <m/>
    <m/>
    <m/>
    <m/>
    <m/>
    <m/>
    <m/>
    <m/>
    <m/>
    <m/>
    <m/>
    <m/>
    <m/>
    <m/>
    <m/>
    <m/>
    <s v="  "/>
    <m/>
    <m/>
    <m/>
    <m/>
    <m/>
    <m/>
    <m/>
    <m/>
    <m/>
    <m/>
    <m/>
    <m/>
    <m/>
    <m/>
    <m/>
    <m/>
    <m/>
    <m/>
    <m/>
    <m/>
    <m/>
    <m/>
    <m/>
    <m/>
    <m/>
    <m/>
    <m/>
    <m/>
    <m/>
    <m/>
    <m/>
    <m/>
    <m/>
    <m/>
    <m/>
    <m/>
    <m/>
    <m/>
    <m/>
    <m/>
    <m/>
    <m/>
    <m/>
    <m/>
    <m/>
    <m/>
    <m/>
  </r>
  <r>
    <n v="1702"/>
    <s v="AGFC"/>
    <s v="3 - QC Complete"/>
    <n v="44475"/>
    <n v="44617"/>
    <s v="Duplicate of index 1642 - Notes added by AGFC on 10/6/2021. broken pole; pole fire; failed circuit breaker"/>
    <s v="\\fxshare-nas05\quotashare-fs01\ESA\5 - Ignition Tracking\Action Items, CAP Items, Missed Ignitions\Missed_Ignitions_Audit\20210910_180_1467421_T005390314"/>
    <s v=" "/>
    <m/>
    <m/>
    <m/>
    <m/>
    <m/>
    <s v="Not In Scope"/>
    <m/>
    <m/>
    <m/>
    <m/>
    <m/>
    <m/>
    <m/>
    <m/>
    <m/>
    <m/>
    <m/>
    <m/>
    <m/>
    <m/>
    <m/>
    <m/>
    <m/>
    <m/>
    <m/>
    <m/>
    <m/>
    <m/>
    <m/>
    <m/>
    <m/>
    <m/>
    <m/>
    <m/>
    <m/>
    <m/>
    <m/>
    <m/>
    <m/>
    <m/>
    <m/>
    <m/>
    <m/>
    <m/>
    <m/>
    <m/>
    <m/>
    <m/>
    <m/>
    <m/>
    <m/>
    <m/>
    <s v=" "/>
    <x v="106"/>
    <s v="06:27:00"/>
    <n v="44449"/>
    <s v="06:27:00"/>
    <s v="ILIS/OIS"/>
    <s v="N"/>
    <s v="Y"/>
    <n v="1467421"/>
    <s v="21-0115724"/>
    <m/>
    <s v="T005390314"/>
    <n v="122034207"/>
    <m/>
    <m/>
    <m/>
    <s v=" "/>
    <x v="0"/>
    <x v="0"/>
    <s v="N"/>
    <s v="N"/>
    <s v="N"/>
    <s v="Duplicate of index 1642 - Notes added by AGFC on 10/6/2021. broken pole; pole fire; failed circuit breaker"/>
    <s v="PG&amp;E"/>
    <s v="Other"/>
    <s v="Pole"/>
    <s v="D"/>
    <m/>
    <s v="Structure-PG&amp;E only"/>
    <m/>
    <m/>
    <m/>
    <m/>
    <m/>
    <s v="Duplicate"/>
    <s v="All types of equipment / facility failure"/>
    <s v="Circuit Breaker"/>
    <s v="N"/>
    <s v="Overhead"/>
    <x v="1"/>
    <s v="Circuit Breaker"/>
    <m/>
    <n v="103694896"/>
    <s v=" "/>
    <x v="0"/>
    <n v="38.212224802400002"/>
    <n v="-122.12546299589999"/>
    <s v="Solano"/>
    <s v="JAMESON 1105"/>
    <n v="12000"/>
    <m/>
    <x v="0"/>
    <s v="Self Extinguished"/>
    <s v="Urban"/>
    <m/>
    <m/>
    <m/>
    <m/>
    <m/>
    <m/>
    <m/>
    <s v="N"/>
    <s v="Y"/>
    <s v="202109100000"/>
    <s v="202109101600"/>
    <s v="2021-10-08"/>
    <m/>
    <m/>
    <m/>
    <m/>
    <m/>
    <m/>
    <m/>
    <m/>
    <m/>
    <m/>
    <m/>
    <m/>
    <m/>
    <m/>
    <m/>
    <m/>
    <m/>
    <m/>
    <m/>
    <s v="  "/>
    <s v="SONOMA"/>
    <m/>
    <m/>
    <m/>
    <m/>
    <m/>
    <m/>
    <m/>
    <m/>
    <m/>
    <m/>
    <m/>
    <m/>
    <m/>
    <m/>
    <m/>
    <m/>
    <m/>
    <m/>
    <m/>
    <m/>
    <m/>
    <m/>
    <m/>
    <m/>
    <m/>
    <m/>
    <m/>
    <m/>
    <m/>
    <m/>
    <m/>
    <m/>
    <m/>
    <m/>
    <m/>
    <m/>
    <m/>
    <m/>
    <m/>
    <m/>
    <m/>
    <m/>
    <m/>
    <m/>
    <m/>
    <m/>
    <m/>
    <m/>
    <m/>
    <m/>
    <s v="  "/>
    <m/>
    <m/>
    <m/>
    <m/>
    <m/>
    <m/>
    <m/>
    <m/>
    <m/>
    <m/>
    <m/>
    <m/>
    <m/>
    <m/>
    <m/>
    <m/>
    <m/>
    <m/>
    <m/>
    <m/>
    <m/>
    <m/>
    <m/>
    <m/>
    <m/>
    <m/>
    <m/>
    <m/>
    <m/>
    <m/>
    <m/>
    <m/>
    <m/>
    <m/>
    <m/>
    <m/>
    <m/>
    <m/>
    <m/>
    <m/>
    <m/>
    <m/>
    <m/>
    <m/>
    <m/>
    <m/>
    <m/>
  </r>
  <r>
    <n v="1700"/>
    <s v="AGFC"/>
    <s v="3 - QC Complete"/>
    <n v="44475"/>
    <n v="44617"/>
    <s v="No Fire - AGFC 10/6/2021 notes. Troubleman replaced burnt/corroded connectors and service. No indication of self-propagating fire."/>
    <s v="\\fxshare-nas05\quotashare-fs01\ESA\5 - Ignition Tracking\Action Items, CAP Items, Missed Ignitions\Missed_Ignitions_Audit\20210910_123_1467880_nan"/>
    <s v=" "/>
    <m/>
    <m/>
    <m/>
    <m/>
    <m/>
    <s v="Not In Scope"/>
    <m/>
    <m/>
    <m/>
    <m/>
    <m/>
    <m/>
    <m/>
    <m/>
    <m/>
    <m/>
    <m/>
    <m/>
    <m/>
    <m/>
    <m/>
    <m/>
    <m/>
    <m/>
    <m/>
    <m/>
    <m/>
    <m/>
    <m/>
    <m/>
    <m/>
    <m/>
    <m/>
    <m/>
    <m/>
    <m/>
    <m/>
    <m/>
    <m/>
    <m/>
    <m/>
    <m/>
    <m/>
    <m/>
    <m/>
    <m/>
    <m/>
    <m/>
    <m/>
    <m/>
    <m/>
    <m/>
    <s v=" "/>
    <x v="106"/>
    <s v="11:44:00"/>
    <m/>
    <m/>
    <s v="ILIS/OIS"/>
    <s v="N"/>
    <s v="N"/>
    <n v="1467880"/>
    <m/>
    <m/>
    <s v="T005390991"/>
    <m/>
    <m/>
    <m/>
    <m/>
    <s v=" "/>
    <x v="0"/>
    <x v="1"/>
    <s v="N"/>
    <s v="N"/>
    <s v="N"/>
    <s v="No Fire - AGFC 10/6/2021 notes. Troubleman replaced burnt/corroded connectors and service. No indication of self-propagating fire."/>
    <s v="Not PG&amp;E"/>
    <m/>
    <m/>
    <m/>
    <m/>
    <s v="No Fire"/>
    <m/>
    <m/>
    <m/>
    <m/>
    <m/>
    <s v="Contamination"/>
    <s v="Contamination"/>
    <s v="Tracking"/>
    <m/>
    <s v="Overhead"/>
    <x v="1"/>
    <m/>
    <m/>
    <m/>
    <s v=" "/>
    <x v="0"/>
    <n v="40.391506999999997"/>
    <n v="-122.290719"/>
    <s v="Shasta"/>
    <s v="COTTONWOOD 1102 "/>
    <n v="12000"/>
    <m/>
    <x v="0"/>
    <m/>
    <s v="Urban"/>
    <m/>
    <m/>
    <m/>
    <m/>
    <m/>
    <m/>
    <m/>
    <s v="N"/>
    <s v="N"/>
    <m/>
    <m/>
    <s v="2021-10-08"/>
    <m/>
    <m/>
    <m/>
    <m/>
    <m/>
    <m/>
    <m/>
    <m/>
    <m/>
    <m/>
    <m/>
    <m/>
    <m/>
    <m/>
    <m/>
    <m/>
    <m/>
    <m/>
    <m/>
    <s v="  "/>
    <s v="STOCKTON"/>
    <m/>
    <m/>
    <m/>
    <m/>
    <m/>
    <m/>
    <m/>
    <m/>
    <m/>
    <m/>
    <m/>
    <m/>
    <m/>
    <m/>
    <m/>
    <m/>
    <m/>
    <m/>
    <m/>
    <m/>
    <m/>
    <m/>
    <m/>
    <m/>
    <m/>
    <m/>
    <m/>
    <m/>
    <m/>
    <m/>
    <m/>
    <m/>
    <m/>
    <m/>
    <m/>
    <m/>
    <m/>
    <m/>
    <m/>
    <m/>
    <m/>
    <m/>
    <m/>
    <m/>
    <m/>
    <m/>
    <m/>
    <m/>
    <m/>
    <m/>
    <s v="  "/>
    <m/>
    <m/>
    <m/>
    <m/>
    <m/>
    <m/>
    <m/>
    <m/>
    <m/>
    <m/>
    <m/>
    <m/>
    <m/>
    <m/>
    <m/>
    <m/>
    <m/>
    <m/>
    <m/>
    <m/>
    <m/>
    <m/>
    <m/>
    <m/>
    <m/>
    <m/>
    <m/>
    <m/>
    <m/>
    <m/>
    <m/>
    <m/>
    <m/>
    <m/>
    <m/>
    <m/>
    <m/>
    <m/>
    <m/>
    <m/>
    <m/>
    <m/>
    <m/>
    <m/>
    <m/>
    <m/>
    <m/>
  </r>
  <r>
    <n v="1699"/>
    <s v="AGFC"/>
    <s v="3 - QC Complete"/>
    <n v="44475"/>
    <n v="44617"/>
    <s v="No Fire - AGFC 10/6/2021 notes. 3130 GEOFFREY DR, SAN BRUNO; replaced corrorded neutral conn at pole, chkd power good at main"/>
    <s v="\\fxshare-nas05\quotashare-fs01\ESA\5 - Ignition Tracking\Action Items, CAP Items, Missed Ignitions\Missed_Ignitions_Audit\20210910_34_1467964_nan"/>
    <s v=" "/>
    <m/>
    <m/>
    <m/>
    <m/>
    <m/>
    <s v="Not In Scope"/>
    <m/>
    <m/>
    <m/>
    <m/>
    <m/>
    <m/>
    <m/>
    <m/>
    <m/>
    <m/>
    <m/>
    <m/>
    <m/>
    <m/>
    <m/>
    <m/>
    <m/>
    <m/>
    <m/>
    <m/>
    <m/>
    <m/>
    <m/>
    <m/>
    <m/>
    <m/>
    <m/>
    <m/>
    <m/>
    <m/>
    <m/>
    <m/>
    <m/>
    <m/>
    <m/>
    <m/>
    <m/>
    <m/>
    <m/>
    <m/>
    <m/>
    <m/>
    <m/>
    <m/>
    <m/>
    <m/>
    <s v=" "/>
    <x v="106"/>
    <s v="10:50:00"/>
    <m/>
    <m/>
    <s v="ILIS/OIS"/>
    <s v="N"/>
    <s v="N"/>
    <n v="1467964"/>
    <m/>
    <m/>
    <s v="T005390909"/>
    <m/>
    <m/>
    <m/>
    <m/>
    <s v=" "/>
    <x v="0"/>
    <x v="1"/>
    <s v="N"/>
    <s v="N"/>
    <s v="N"/>
    <s v="No Fire - AGFC 10/6/2021 notes. 3130 GEOFFREY DR, SAN BRUNO; replaced corrorded neutral conn at pole, chkd power good at main"/>
    <s v="Not PG&amp;E"/>
    <m/>
    <m/>
    <m/>
    <m/>
    <s v="No Fire"/>
    <m/>
    <m/>
    <m/>
    <m/>
    <m/>
    <s v="Contamination"/>
    <s v="Contamination"/>
    <s v="Tracking"/>
    <m/>
    <s v="Overhead"/>
    <x v="1"/>
    <m/>
    <m/>
    <m/>
    <s v=" "/>
    <x v="0"/>
    <n v="37.634076"/>
    <n v="-122.458742"/>
    <s v="San Mateo"/>
    <s v="SNEATH LANE 1107"/>
    <n v="12000"/>
    <m/>
    <x v="0"/>
    <m/>
    <s v="Urban"/>
    <m/>
    <m/>
    <m/>
    <m/>
    <m/>
    <m/>
    <m/>
    <m/>
    <m/>
    <m/>
    <m/>
    <s v="2021-10-08"/>
    <m/>
    <m/>
    <m/>
    <m/>
    <m/>
    <m/>
    <m/>
    <m/>
    <m/>
    <m/>
    <m/>
    <m/>
    <m/>
    <m/>
    <m/>
    <m/>
    <m/>
    <m/>
    <m/>
    <s v="  "/>
    <s v="CENTRAL COAST"/>
    <m/>
    <m/>
    <m/>
    <m/>
    <m/>
    <m/>
    <m/>
    <m/>
    <m/>
    <m/>
    <m/>
    <m/>
    <m/>
    <m/>
    <m/>
    <m/>
    <m/>
    <m/>
    <m/>
    <m/>
    <m/>
    <m/>
    <m/>
    <m/>
    <m/>
    <m/>
    <m/>
    <m/>
    <m/>
    <m/>
    <m/>
    <m/>
    <m/>
    <m/>
    <m/>
    <m/>
    <m/>
    <m/>
    <m/>
    <m/>
    <m/>
    <m/>
    <m/>
    <m/>
    <m/>
    <m/>
    <m/>
    <m/>
    <m/>
    <m/>
    <s v="  "/>
    <m/>
    <m/>
    <m/>
    <m/>
    <m/>
    <m/>
    <m/>
    <m/>
    <m/>
    <m/>
    <m/>
    <m/>
    <m/>
    <m/>
    <m/>
    <m/>
    <m/>
    <m/>
    <m/>
    <m/>
    <m/>
    <m/>
    <m/>
    <m/>
    <m/>
    <m/>
    <m/>
    <m/>
    <m/>
    <m/>
    <m/>
    <m/>
    <m/>
    <m/>
    <m/>
    <m/>
    <m/>
    <m/>
    <m/>
    <m/>
    <m/>
    <m/>
    <m/>
    <m/>
    <m/>
    <m/>
    <m/>
  </r>
  <r>
    <n v="1643"/>
    <s v="CATX"/>
    <s v="3 - QC Complete"/>
    <n v="44557"/>
    <n v="44617"/>
    <s v="Crossarm fire with the cause either being lightning strike or tracking. The ensuing fire looks to be limited to PG&amp;E assets. This information is preliminary."/>
    <s v="\\fxshare-nas05\quotashare-fs01\ESA\5 - Ignition Tracking\2021_Ignition_QC_Folders\20210910_1467463_21-0115731_nan_T005390518"/>
    <s v=" "/>
    <m/>
    <s v="CATX"/>
    <s v="Outage time updated to FNL time on ILIS, Nominal voltage updated to 12kV"/>
    <n v="44554"/>
    <m/>
    <s v="Not In Scope"/>
    <m/>
    <m/>
    <m/>
    <m/>
    <m/>
    <m/>
    <m/>
    <m/>
    <m/>
    <m/>
    <m/>
    <m/>
    <m/>
    <m/>
    <m/>
    <m/>
    <m/>
    <m/>
    <m/>
    <m/>
    <m/>
    <m/>
    <m/>
    <m/>
    <m/>
    <m/>
    <m/>
    <m/>
    <m/>
    <m/>
    <m/>
    <m/>
    <s v="N"/>
    <m/>
    <m/>
    <m/>
    <m/>
    <m/>
    <m/>
    <s v="N"/>
    <m/>
    <m/>
    <m/>
    <m/>
    <m/>
    <m/>
    <s v=" "/>
    <x v="106"/>
    <s v="07:50:00"/>
    <n v="44449"/>
    <s v="06:32:00"/>
    <s v="FAS"/>
    <s v="Y"/>
    <s v="N"/>
    <n v="1467463"/>
    <s v="21-0115731"/>
    <m/>
    <s v="T005390518, T005390408"/>
    <n v="122034723"/>
    <m/>
    <m/>
    <m/>
    <s v=" "/>
    <x v="0"/>
    <x v="0"/>
    <s v="N"/>
    <s v="N"/>
    <s v="N"/>
    <s v="On September 10, 2021 at 0709 hours, a PG&amp;E Troubleman was dispatched to the Peabody 2107 12kV distribution circuit near Creed Road and Branscombe Road in the vicinity of Fairfield in response to a burnt crossarm. Initial analysis indicates the ignition was caused by lightning. The fire damaged the crossarm, and the ensuing fire was contained to the pole. This incident resulted in an outage affecting 656 customers at 0632 hours on September 10, 2021. Power was restored to all customer by 2357 hours on September 10, 2021. A PG&amp;E crew replaced the damaged connector on September 10, 2021."/>
    <s v="PG&amp;E"/>
    <s v="Other"/>
    <s v="Crossarm"/>
    <s v="D"/>
    <s v="D"/>
    <s v="Structure-PG&amp;E only"/>
    <m/>
    <m/>
    <m/>
    <m/>
    <m/>
    <s v="Weather - Lightning"/>
    <s v="Weather"/>
    <s v="Weather - Lightning"/>
    <s v="N"/>
    <s v="Overhead"/>
    <x v="0"/>
    <s v="Crossarm"/>
    <s v="Crossarm"/>
    <n v="101564622"/>
    <s v=" "/>
    <x v="0"/>
    <n v="38.241944099999998"/>
    <n v="-121.9423322"/>
    <s v="Solano"/>
    <s v="PEABODY 2107"/>
    <n v="12000"/>
    <s v="PEABODY 21079784"/>
    <x v="0"/>
    <s v="Unknown"/>
    <s v="Herbaceous"/>
    <s v="Grass Fuel Model"/>
    <s v="Weeds/Dirt"/>
    <s v="N"/>
    <m/>
    <m/>
    <m/>
    <m/>
    <s v="N"/>
    <s v="Y"/>
    <s v="202109100000"/>
    <s v="202109101600"/>
    <s v="2021-10-01"/>
    <m/>
    <m/>
    <m/>
    <m/>
    <m/>
    <m/>
    <m/>
    <m/>
    <m/>
    <m/>
    <m/>
    <m/>
    <m/>
    <m/>
    <m/>
    <m/>
    <m/>
    <m/>
    <m/>
    <s v="  "/>
    <s v="EAST BAY"/>
    <s v="VACAVLLE"/>
    <s v="07:50"/>
    <n v="44449"/>
    <s v="1467463"/>
    <s v="T005390518"/>
    <n v="5398"/>
    <s v="BIRDS LANDING RD"/>
    <m/>
    <n v="38.243360000000003"/>
    <n v="-121.96512"/>
    <s v="S2TM1GI"/>
    <m/>
    <n v="63642107"/>
    <s v="2021/09/10 14:19:48"/>
    <n v="9002"/>
    <n v="1"/>
    <s v="A:NO AXS ISSUES;X:HWY 113;R:COMPLETE OUT"/>
    <s v="N"/>
    <m/>
    <m/>
    <m/>
    <m/>
    <m/>
    <m/>
    <m/>
    <m/>
    <m/>
    <m/>
    <s v="Y"/>
    <m/>
    <m/>
    <m/>
    <m/>
    <m/>
    <m/>
    <m/>
    <s v="burnt pole top and xarm. Crew to replace xarm. Pole appears ok"/>
    <m/>
    <m/>
    <m/>
    <m/>
    <s v="Overhead"/>
    <m/>
    <m/>
    <m/>
    <m/>
    <m/>
    <s v="LIGHTNING"/>
    <s v="CROSSARM, WOOD"/>
    <m/>
    <s v="  "/>
    <s v="Unplanned"/>
    <s v="Sacramento"/>
    <s v="Solano"/>
    <s v="063642107, PEABODY-2107"/>
    <s v="21-0115731"/>
    <s v="Unplanned"/>
    <s v="Clear;32-90 F"/>
    <s v="656"/>
    <s v="257674"/>
    <s v="NO"/>
    <s v="Line to Line"/>
    <s v="Sustained"/>
    <s v="No"/>
    <s v="9784"/>
    <s v="OH"/>
    <s v="Line Recloser"/>
    <s v="1467463"/>
    <s v="Crossarm, Wood, Broken"/>
    <s v="B &amp; C"/>
    <s v="09/10/21 09:34"/>
    <m/>
    <s v="N SCANDIA RD., @ S. GATE TAFB."/>
    <s v="4895 CREED RD &amp; 7101 HASTINGS RD "/>
    <s v="FUS 6355 OPEN"/>
    <m/>
    <m/>
    <m/>
    <m/>
    <m/>
    <m/>
    <m/>
    <m/>
    <m/>
    <m/>
    <m/>
    <m/>
    <m/>
    <m/>
    <m/>
    <m/>
    <m/>
    <m/>
    <m/>
    <m/>
    <m/>
    <m/>
    <m/>
  </r>
  <r>
    <n v="1642"/>
    <s v="CATX"/>
    <s v="3 - QC Complete"/>
    <n v="44557"/>
    <n v="44617"/>
    <s v="Pole fire that looks to have been limited to PG&amp;E assets. Cause of the ignition could have been due to tracking. This information is preliminary."/>
    <s v="\\fxshare-nas05\quotashare-fs01\ESA\5 - Ignition Tracking\2021_Ignition_QC_Folders\20210910_1467421_21-0115724_nan_T005390314"/>
    <s v=" "/>
    <m/>
    <s v="CATX"/>
    <s v="Outage time updated to FNL time on ILIS, Fire LAT/LONG updated to pole (SAP ID 101563181)"/>
    <n v="44557"/>
    <m/>
    <s v="Not In Scope"/>
    <m/>
    <m/>
    <m/>
    <m/>
    <m/>
    <m/>
    <m/>
    <m/>
    <m/>
    <m/>
    <m/>
    <m/>
    <m/>
    <m/>
    <m/>
    <m/>
    <m/>
    <m/>
    <m/>
    <m/>
    <m/>
    <m/>
    <m/>
    <m/>
    <m/>
    <m/>
    <m/>
    <m/>
    <m/>
    <m/>
    <m/>
    <m/>
    <s v="N"/>
    <m/>
    <m/>
    <m/>
    <m/>
    <m/>
    <m/>
    <s v="N"/>
    <m/>
    <m/>
    <m/>
    <m/>
    <m/>
    <m/>
    <s v=" "/>
    <x v="106"/>
    <s v="06:27:00"/>
    <n v="44449"/>
    <s v="06:10:00"/>
    <s v="FAS"/>
    <s v="Y"/>
    <s v="N"/>
    <n v="1467421"/>
    <s v="21-0115724"/>
    <m/>
    <s v="T005390314"/>
    <n v="122034207"/>
    <m/>
    <m/>
    <m/>
    <s v=" "/>
    <x v="0"/>
    <x v="0"/>
    <s v="N"/>
    <s v="N"/>
    <s v="N"/>
    <s v="On September 10, 2021 at 0627 hours, a PG&amp;E Troubleman was dispatched to the Jameson 1105 12kV distribution circuit near Cordelia Road and Pittman Road in the vicinity of Fairfield in response to power lines down. Initial analysis indicates an ignition was caused by tracking. The fire damaged the pole, and the ensuing fire was contained to the pole. This incident resulted in an outage affecting 2615 customers at 0610 hours on September 10, 2021. Power was restored to all customer by 1920 hours on September 10, 2021. A PG&amp;E crew replaced the damaged pole on September 10, 2021."/>
    <s v="PG&amp;E"/>
    <s v="Other"/>
    <s v="Pole"/>
    <s v="D"/>
    <s v="D"/>
    <s v="Structure-PG&amp;E only"/>
    <m/>
    <m/>
    <m/>
    <m/>
    <m/>
    <s v="Contamination"/>
    <s v="Contamination"/>
    <s v="Tracking"/>
    <s v="N"/>
    <s v="Overhead"/>
    <x v="0"/>
    <s v="Pole"/>
    <s v="Pole"/>
    <n v="101563181"/>
    <s v=" "/>
    <x v="0"/>
    <n v="38.211947960000003"/>
    <n v="-122.12533259999999"/>
    <s v="Solano"/>
    <s v="JAMESON 1105"/>
    <n v="12000"/>
    <s v="JAMESON 1105CB"/>
    <x v="0"/>
    <s v="Unknown"/>
    <s v="Wetland"/>
    <s v="Grass Fuel Model"/>
    <s v="Weeds/Dirt"/>
    <s v="N"/>
    <m/>
    <m/>
    <m/>
    <m/>
    <s v="N"/>
    <s v="Y"/>
    <s v="202109100000"/>
    <s v="202109101600"/>
    <s v="2021-10-01"/>
    <m/>
    <m/>
    <m/>
    <m/>
    <m/>
    <m/>
    <m/>
    <m/>
    <m/>
    <m/>
    <m/>
    <m/>
    <m/>
    <m/>
    <m/>
    <m/>
    <m/>
    <m/>
    <m/>
    <s v="  "/>
    <s v="KERN"/>
    <s v="VACAVLLE"/>
    <s v="06:27"/>
    <n v="44449"/>
    <s v="1467421"/>
    <s v="T005390314"/>
    <n v="5055"/>
    <s v="GORDON VALLEY RD"/>
    <m/>
    <n v="38.205390000000001"/>
    <n v="-122.14798"/>
    <s v="S4TVXP5"/>
    <m/>
    <n v="6380"/>
    <s v="2021/09/10 08:34:11"/>
    <n v="9002"/>
    <m/>
    <s v="SMART MTR AUTO-GENERATED TAG"/>
    <s v="N"/>
    <m/>
    <m/>
    <m/>
    <m/>
    <m/>
    <m/>
    <m/>
    <m/>
    <m/>
    <m/>
    <s v="Y"/>
    <m/>
    <m/>
    <m/>
    <m/>
    <m/>
    <m/>
    <m/>
    <s v="REPL BURNED 715 L&amp;B POLE w/ 4 ACSR TAP FEEDING RISER POLE. TRUCK ACCESS THROUGH "/>
    <m/>
    <m/>
    <m/>
    <m/>
    <s v="Overhead"/>
    <m/>
    <m/>
    <m/>
    <m/>
    <m/>
    <s v="FIRE, POLE"/>
    <s v="POLE-WOOD"/>
    <m/>
    <s v="  "/>
    <s v="Unplanned"/>
    <s v="Sacramento"/>
    <s v="Solano"/>
    <s v="063801105, JAMESON-1105"/>
    <s v="21-0115724"/>
    <s v="Unplanned"/>
    <s v="Clear;32-90 F"/>
    <s v="2615"/>
    <s v="343525"/>
    <s v="NO"/>
    <s v="Three Phase Fault"/>
    <s v="Sustained"/>
    <s v="No"/>
    <s v="1105/2"/>
    <s v="OH"/>
    <s v="Circuit Breaker"/>
    <s v="1467421"/>
    <s v="Pole-Wood, Broken, wire on ground"/>
    <s v="ABC"/>
    <s v="09/10/21 08:46"/>
    <m/>
    <s v="JAMESON SUB"/>
    <s v="PAGAN,VICTOR/707-689-3441: 4369 CORDELIA RD"/>
    <s v="OPEN HS JUMPERS @5167 OPEN|INT 49348 OPEN|COIS @ T0543 TWDS 1711 OPEN"/>
    <m/>
    <m/>
    <m/>
    <m/>
    <m/>
    <m/>
    <m/>
    <m/>
    <m/>
    <m/>
    <m/>
    <m/>
    <m/>
    <m/>
    <m/>
    <m/>
    <m/>
    <m/>
    <m/>
    <m/>
    <m/>
    <m/>
    <m/>
  </r>
  <r>
    <n v="1641"/>
    <s v="CATX"/>
    <s v="3 - QC Complete"/>
    <n v="44557"/>
    <n v="44617"/>
    <s v="Crossarm and pole caught fire possibly due to tracking. The ensuing fire was limited to PG&amp;E assets. This information is preliminary."/>
    <s v="\\fxshare-nas05\quotashare-fs01\ESA\5 - Ignition Tracking\2021_Ignition_QC_Folders\20210910_nan_nan_nan_T005390271"/>
    <s v=" "/>
    <m/>
    <s v="CATX"/>
    <s v="Fire LAT/LONG updated to pole (SAP ID 101646102)"/>
    <n v="44557"/>
    <m/>
    <s v="Not In Scope"/>
    <m/>
    <m/>
    <m/>
    <m/>
    <m/>
    <m/>
    <m/>
    <m/>
    <m/>
    <m/>
    <m/>
    <m/>
    <m/>
    <m/>
    <m/>
    <m/>
    <m/>
    <m/>
    <m/>
    <m/>
    <m/>
    <m/>
    <m/>
    <m/>
    <m/>
    <m/>
    <m/>
    <m/>
    <m/>
    <m/>
    <m/>
    <m/>
    <s v="Y"/>
    <m/>
    <m/>
    <m/>
    <m/>
    <m/>
    <m/>
    <s v="N"/>
    <m/>
    <m/>
    <m/>
    <m/>
    <m/>
    <m/>
    <s v=" "/>
    <x v="106"/>
    <s v="05:51:00"/>
    <n v="44449"/>
    <s v="05:35:00"/>
    <s v="FAS"/>
    <s v="Y"/>
    <s v="N"/>
    <s v="TR8455848"/>
    <m/>
    <m/>
    <s v="T005390271"/>
    <n v="122033653"/>
    <m/>
    <m/>
    <m/>
    <s v=" "/>
    <x v="0"/>
    <x v="0"/>
    <s v="N"/>
    <s v="N"/>
    <s v="N"/>
    <s v="On September 10, 2021 at 0552 hours, a PG&amp;E Troubleman was dispatched to the Suisun 1109 12kV distribution circuit near Pennsylvania Avenue and Buckingham Drive in the vicinity of Fairfield in response to arcing wires. Initial analysis indicates an ignition was caused by tracking. The fire damaged the crossarm, and the ensuing fire was contained to the pole. A third party contractor replaced the damaged crossarm on September 10, 2021."/>
    <s v="PG&amp;E"/>
    <s v="Other"/>
    <s v="Crossarm"/>
    <s v="D"/>
    <s v="D"/>
    <s v="Structure-PG&amp;E only"/>
    <m/>
    <m/>
    <m/>
    <m/>
    <m/>
    <s v="Contamination"/>
    <s v="Contamination"/>
    <s v="Tracking"/>
    <s v="N"/>
    <s v="Overhead"/>
    <x v="0"/>
    <s v="Crossarm"/>
    <s v="Crossarm"/>
    <n v="101646102"/>
    <s v=" "/>
    <x v="0"/>
    <n v="38.269008900000003"/>
    <n v="-122.0496066"/>
    <s v="Solano"/>
    <s v="SUISUN 1109"/>
    <n v="12000"/>
    <s v="SUISUN 1109CB"/>
    <x v="0"/>
    <s v="Unknown"/>
    <s v="Urban"/>
    <s v="Grass Fuel Model"/>
    <s v="Weeds/Dirt"/>
    <s v="Y"/>
    <s v="Hennessey 2020"/>
    <m/>
    <m/>
    <m/>
    <s v="N"/>
    <s v="Y"/>
    <s v="202109100000"/>
    <s v="202109101600"/>
    <s v="2021-10-01"/>
    <m/>
    <m/>
    <m/>
    <m/>
    <m/>
    <m/>
    <m/>
    <m/>
    <m/>
    <m/>
    <m/>
    <m/>
    <m/>
    <m/>
    <m/>
    <m/>
    <m/>
    <m/>
    <m/>
    <s v=" "/>
    <s v="SONOMA"/>
    <s v="VACAVLLE"/>
    <s v="05:51"/>
    <s v="2021/09/10 00:00:00"/>
    <m/>
    <s v="T005390271"/>
    <s v="UNKNOWN"/>
    <s v="PENNSYLVANIA"/>
    <m/>
    <n v="38.23565"/>
    <n v="-122.04201999999999"/>
    <s v="S4TVXP5"/>
    <m/>
    <m/>
    <s v="2021/09/10 06:40:45"/>
    <n v="9111"/>
    <m/>
    <s v="AXS-OK WIRE ARCING TOP OF POLE  FD ON SITE NEED ETA"/>
    <s v="N"/>
    <m/>
    <m/>
    <m/>
    <m/>
    <m/>
    <m/>
    <m/>
    <m/>
    <m/>
    <m/>
    <s v="Y"/>
    <m/>
    <m/>
    <m/>
    <m/>
    <m/>
    <m/>
    <m/>
    <s v="CREW NEEDED TO LOWER JUMPERS &amp; ISOLATE POLE WITH POLE TOP FIRE DAMAGE. REPR/REPL"/>
    <m/>
    <m/>
    <m/>
    <m/>
    <s v="Overhead"/>
    <m/>
    <m/>
    <m/>
    <m/>
    <m/>
    <s v="OVERHEAD"/>
    <s v="INSULATOR"/>
    <m/>
    <s v=" "/>
    <m/>
    <m/>
    <m/>
    <m/>
    <m/>
    <m/>
    <m/>
    <m/>
    <m/>
    <m/>
    <m/>
    <m/>
    <m/>
    <m/>
    <m/>
    <m/>
    <m/>
    <m/>
    <m/>
    <m/>
    <m/>
    <m/>
    <m/>
    <m/>
    <m/>
    <m/>
    <m/>
    <m/>
    <m/>
    <m/>
    <m/>
    <m/>
    <m/>
    <m/>
    <m/>
    <m/>
    <m/>
    <m/>
    <m/>
    <m/>
    <m/>
    <m/>
    <m/>
    <m/>
    <m/>
    <m/>
    <m/>
  </r>
  <r>
    <n v="1505"/>
    <s v="BRV6"/>
    <s v="3 - QC Complete"/>
    <n v="44540"/>
    <n v="44617"/>
    <s v="Pole fire, resulting in a wire down - not attributable to PG&amp;E. Crew requested to replace crossarm, cutouts and transformer. This information is preliminary."/>
    <s v="\\fxshare-nas05\quotashare-fs01\ESA\5 - Ignition Tracking\2021_Ignition_QC_Folders\20210910_nan_nan_nan_T005390882"/>
    <s v=" "/>
    <s v="Y"/>
    <s v="BRV6"/>
    <s v="Changed Attributable to PGE Assets from N to Y. Changed fire size from unknown to Structure PGE only. Ignition Source from Not PGE to PGE. Suspected initiating event changed to PGE Equipment and the driver to crossarm failure. Added ILIS 21-0115759 which has this location referenced as a second case of trouble in the ILIS log at time of 9/10/21 at 1122. Changed create time from 1034 to 0600 to match related OIS 1467366. Added Outage Date and time to match ILIS Record.  This original record was for the unknown premise trouble report TR8464046 only with no separate ILIS record. "/>
    <n v="44540"/>
    <m/>
    <s v="Not In Scope"/>
    <m/>
    <m/>
    <m/>
    <m/>
    <m/>
    <m/>
    <m/>
    <m/>
    <m/>
    <m/>
    <m/>
    <m/>
    <m/>
    <m/>
    <m/>
    <m/>
    <m/>
    <m/>
    <m/>
    <m/>
    <m/>
    <m/>
    <m/>
    <m/>
    <m/>
    <m/>
    <m/>
    <m/>
    <m/>
    <m/>
    <m/>
    <m/>
    <s v="N"/>
    <m/>
    <m/>
    <m/>
    <m/>
    <m/>
    <m/>
    <s v="N"/>
    <m/>
    <m/>
    <m/>
    <m/>
    <m/>
    <m/>
    <s v=" "/>
    <x v="106"/>
    <s v="06:00:00"/>
    <n v="44449"/>
    <s v="06:28:00"/>
    <s v="FAS"/>
    <s v="Y"/>
    <s v="N"/>
    <s v="TR8464046"/>
    <s v="21-0115729"/>
    <m/>
    <s v="T005390882"/>
    <n v="122036170"/>
    <m/>
    <m/>
    <m/>
    <s v=" "/>
    <x v="0"/>
    <x v="0"/>
    <s v="N"/>
    <s v="N"/>
    <s v="N"/>
    <s v="On September 10, 2021, a PG&amp;E Troubleman was dispatched to the Bahia 1102 12kV Distribution Circuit in the vicinity of Goodyear Rd and Parish Rd, Benicia in response to a pole fire. Upon arrival the Troubleman found a pole fire and requested the line to be deenergized. On September 10, 2021 at 1035 hours, a PG&amp;E Troubleman was dispatched again to the same part of the Bahia 1102 12kV Distribution Circuit in the vicinity of Morrow Ln and Goodyear Rd, Benicia in response to another pole fire. Initial analysis indicates the crossarm failed and caused the ignition. A primary dead end crossarm is suspected to be the origin point of the fire and resulted in 82 customers experienced an outage. The ensuing fire was contained to PG&amp;E assets and it is unknown who suppressed the fire. PG&amp;E Crew replaced the damaged crossarm on September 10, 2021."/>
    <s v="PG&amp;E"/>
    <s v="Other"/>
    <s v="Crossarm"/>
    <s v="D"/>
    <s v="D"/>
    <s v="Structure-PG&amp;E only"/>
    <m/>
    <m/>
    <m/>
    <m/>
    <m/>
    <s v="Equipment - PG&amp;E"/>
    <s v="All types of equipment / facility failure"/>
    <s v="Crossarm failure"/>
    <s v="Y"/>
    <s v="Overhead"/>
    <x v="0"/>
    <s v="Crossarm"/>
    <s v="Crossarm, Cutouts, Transformer, Conductor, Pole"/>
    <n v="102287826"/>
    <s v=" "/>
    <x v="0"/>
    <n v="38.1108557664"/>
    <n v="-122.09810913210001"/>
    <s v="Solano"/>
    <s v="BAHIA 1102"/>
    <n v="12000"/>
    <s v="BAHIA 1102350336"/>
    <x v="0"/>
    <s v="Unknown"/>
    <s v="Water"/>
    <s v="Fire-resistive fuel bed"/>
    <s v="Dirt, Ag Field "/>
    <s v="N"/>
    <m/>
    <m/>
    <m/>
    <m/>
    <s v="N"/>
    <s v="N"/>
    <m/>
    <m/>
    <s v="2021-09-21"/>
    <m/>
    <m/>
    <m/>
    <m/>
    <m/>
    <m/>
    <m/>
    <m/>
    <m/>
    <m/>
    <m/>
    <m/>
    <m/>
    <m/>
    <m/>
    <m/>
    <m/>
    <m/>
    <m/>
    <s v=" "/>
    <m/>
    <s v="VALLEJO"/>
    <s v="10:34"/>
    <s v="2021/09/10 00:00:00"/>
    <m/>
    <s v="T005390882"/>
    <s v="UNKNOWN"/>
    <s v="CORNER OF MORROW LANE"/>
    <m/>
    <m/>
    <m/>
    <s v="N3TD6HA"/>
    <m/>
    <m/>
    <s v="2021/09/10 12:56:30"/>
    <n v="9111"/>
    <m/>
    <s v="AXS-AXS OK CROSS RAILROAD TRACKS ON MORROW LANE, UNDER BRIDGE, FIRST LEFT OVER BRIDGE, TELEFOR PROP, POLE ABOVE GREEN HOUSE;  MU LTIPLE LINES ON GROUND; CALL MIKE FOR MORE SPECIFICS IF NEEDED"/>
    <s v="N"/>
    <m/>
    <m/>
    <m/>
    <m/>
    <m/>
    <m/>
    <m/>
    <m/>
    <m/>
    <m/>
    <s v="Y"/>
    <m/>
    <m/>
    <m/>
    <m/>
    <m/>
    <m/>
    <m/>
    <s v="POLE FIRE. REPLACE SINGLE PHASE DE X-ARM, CUTOUTS, 15KVA TX. PUT 1 SPAN 6CU LAYE"/>
    <m/>
    <m/>
    <m/>
    <m/>
    <s v="Overhead"/>
    <m/>
    <m/>
    <m/>
    <m/>
    <m/>
    <s v="FIRE, POLE"/>
    <s v="CROSSARM, WOOD"/>
    <m/>
    <s v=" "/>
    <m/>
    <m/>
    <m/>
    <m/>
    <m/>
    <m/>
    <m/>
    <m/>
    <m/>
    <m/>
    <m/>
    <m/>
    <m/>
    <m/>
    <m/>
    <m/>
    <m/>
    <m/>
    <m/>
    <m/>
    <m/>
    <m/>
    <m/>
    <m/>
    <m/>
    <m/>
    <m/>
    <m/>
    <m/>
    <m/>
    <m/>
    <m/>
    <m/>
    <m/>
    <m/>
    <m/>
    <m/>
    <m/>
    <m/>
    <m/>
    <m/>
    <m/>
    <m/>
    <m/>
    <m/>
    <m/>
    <m/>
  </r>
  <r>
    <n v="1504"/>
    <s v="BRV6"/>
    <s v="3 - QC Complete"/>
    <n v="44536"/>
    <n v="44617"/>
    <s v="Crossarm burnt due to lighting. This information is preliminary."/>
    <s v="\\fxshare-nas05\quotashare-fs01\ESA\5 - Ignition Tracking\2021_Ignition_QC_Folders\20210910_1467431_21-0115759_nan_T005390306"/>
    <s v=" "/>
    <s v="Y"/>
    <s v="BRV6"/>
    <s v="Changed Outage Time from 0621 to 0620 to match ILIS FNL. Added Pre-Existing EC Notifiation 115072912 and 115072914. Changed Lat/Long from 38.0563754, -122.1457917 to 38.0560537058, -122.1450686269"/>
    <n v="44524"/>
    <m/>
    <s v="Not In Scope"/>
    <m/>
    <m/>
    <m/>
    <m/>
    <m/>
    <m/>
    <m/>
    <m/>
    <m/>
    <m/>
    <m/>
    <m/>
    <m/>
    <m/>
    <m/>
    <m/>
    <m/>
    <m/>
    <m/>
    <m/>
    <m/>
    <m/>
    <m/>
    <m/>
    <m/>
    <m/>
    <m/>
    <m/>
    <m/>
    <m/>
    <m/>
    <m/>
    <s v="N"/>
    <m/>
    <m/>
    <m/>
    <m/>
    <m/>
    <m/>
    <s v="N"/>
    <m/>
    <m/>
    <m/>
    <m/>
    <m/>
    <m/>
    <s v=" "/>
    <x v="106"/>
    <s v="06:21:00"/>
    <n v="44449"/>
    <s v="06:20:00"/>
    <s v="FAS"/>
    <s v="Y"/>
    <s v="N"/>
    <n v="1467431"/>
    <s v="21-0115759"/>
    <m/>
    <s v="T005390306, T005390345 "/>
    <n v="122034000"/>
    <m/>
    <m/>
    <m/>
    <s v=" "/>
    <x v="0"/>
    <x v="0"/>
    <s v="N"/>
    <s v="N"/>
    <s v="N"/>
    <s v="On September 10, 2021 at 0620 hours, a PG&amp;E Troubleman was dispatched to the Bahia 1105 12kV Distribution Circuit in the vicinity of Viewmont St and Francisca Ct, Benicia in response to a pole fire. Initial analysis indicates lightning caused the ignition. A primary crossarm is suspected to be the origin point of the fire and resulted in 49 customers experienced an outage. The ensuing fire was contained to PG&amp;E assets and it is unknown who suppressed the fire. PG&amp;E Crew replaced the damaged crossarm on September 10, 2021."/>
    <s v="PG&amp;E"/>
    <s v="Other"/>
    <s v="Crossarm"/>
    <s v="D"/>
    <s v="D"/>
    <s v="Structure-PG&amp;E only"/>
    <m/>
    <m/>
    <m/>
    <m/>
    <m/>
    <s v="Weather - Lightning"/>
    <s v="Weather"/>
    <s v="Weather - Lightning"/>
    <s v="Y"/>
    <s v="Overhead"/>
    <x v="0"/>
    <s v="Crossarm"/>
    <s v="Crossarm"/>
    <n v="102288850"/>
    <s v=" "/>
    <x v="0"/>
    <n v="38.0560537"/>
    <n v="-122.1450686"/>
    <s v="Solano"/>
    <s v="BAHIA 1105"/>
    <n v="12000"/>
    <s v="BAHIA 1105172836"/>
    <x v="0"/>
    <s v="Unknown"/>
    <s v="Urban"/>
    <s v="Brush fuel model"/>
    <s v="brush and shrubs"/>
    <s v="N"/>
    <m/>
    <m/>
    <m/>
    <m/>
    <s v="N"/>
    <s v="Y"/>
    <s v="202109100000"/>
    <s v="202109101600"/>
    <s v="2021-09-21"/>
    <m/>
    <m/>
    <m/>
    <m/>
    <m/>
    <m/>
    <m/>
    <m/>
    <m/>
    <m/>
    <m/>
    <m/>
    <m/>
    <m/>
    <m/>
    <m/>
    <m/>
    <m/>
    <m/>
    <s v=" "/>
    <m/>
    <s v="VALLEJO"/>
    <s v="06:21"/>
    <s v="2021/09/10 00:00:00"/>
    <n v="1467431"/>
    <s v="T005390306"/>
    <n v="311"/>
    <s v="VIEWMONT ST"/>
    <m/>
    <n v="38.055480000000003"/>
    <n v="-122.14382000000001"/>
    <s v="N3TTLO5"/>
    <m/>
    <n v="43251105"/>
    <s v="2021/09/10 07:42:14"/>
    <n v="9002"/>
    <m/>
    <s v="SMART MTR AUTO-GENERATED TAG"/>
    <s v="N"/>
    <m/>
    <m/>
    <m/>
    <m/>
    <m/>
    <m/>
    <m/>
    <m/>
    <m/>
    <m/>
    <s v="Y"/>
    <m/>
    <m/>
    <m/>
    <m/>
    <m/>
    <m/>
    <m/>
    <s v="2 phases, 12kv #4 AL _x000a_ARM BROKEN, OPEN AT FUSES 5659 MOL"/>
    <m/>
    <m/>
    <m/>
    <m/>
    <s v="Overhead"/>
    <m/>
    <m/>
    <m/>
    <m/>
    <m/>
    <s v="LIGHTNING"/>
    <s v="CROSSARM, WOOD"/>
    <m/>
    <s v=" "/>
    <s v="Unplanned"/>
    <s v="North Bay"/>
    <s v="Silverado"/>
    <s v="043251105, BAHIA-1105"/>
    <s v="21-0115759"/>
    <s v="Unplanned"/>
    <s v="Clear;32-90 F"/>
    <s v="49"/>
    <s v="38759"/>
    <s v="NO"/>
    <s v="Line to Line"/>
    <s v="Sustained"/>
    <s v="No"/>
    <s v="5659"/>
    <s v="OH"/>
    <s v="Fuse"/>
    <s v="1467431"/>
    <s v="Crossarm, Wood, Broken"/>
    <m/>
    <s v="09/10/21 10:12"/>
    <m/>
    <s v="E. 5TH. ST. @ VIEWMONT ST. BENICIA"/>
    <s v="425 VIEWMONT"/>
    <m/>
    <m/>
    <m/>
    <s v="No"/>
    <m/>
    <m/>
    <m/>
    <m/>
    <m/>
    <m/>
    <m/>
    <m/>
    <m/>
    <m/>
    <m/>
    <m/>
    <m/>
    <m/>
    <m/>
    <m/>
    <m/>
    <m/>
    <m/>
    <m/>
  </r>
  <r>
    <n v="1480"/>
    <s v="BRV6"/>
    <s v="3 - QC Complete"/>
    <n v="44566"/>
    <n v="44617"/>
    <s v="[Garvin Ave &amp; 24th St, Richmond, CA 94804] Crossarm burnt and phase is being held by splinter of wood. The cause of the ignition is likely related to tracking. The ensuing fire was limited to PG&amp;E assets. Unable to confirm the OIS and ILIS numbers related to this event. Possible related to OIS 1467619 and ILIS 21-0115926.  This information is preliminary."/>
    <s v="\\fxshare-nas05\quotashare-fs01\ESA\5 - Ignition Tracking\2021_Ignition_QC_Folders\20210910_nan_nan_nan_nan_122034586"/>
    <s v=" "/>
    <s v="Y"/>
    <s v="BRV6"/>
    <s v="Changed Circuit Protection Zone from BARRETT 0402CB TO BARRETT 0402BR294. Unable to locate OIS and ILIS records associated with this case of trouble. Large volume of tracking events on this day. "/>
    <n v="44565"/>
    <m/>
    <s v="Not In Scope"/>
    <m/>
    <m/>
    <m/>
    <m/>
    <m/>
    <m/>
    <m/>
    <m/>
    <m/>
    <m/>
    <m/>
    <m/>
    <m/>
    <m/>
    <m/>
    <m/>
    <m/>
    <m/>
    <m/>
    <m/>
    <m/>
    <m/>
    <m/>
    <m/>
    <m/>
    <m/>
    <m/>
    <m/>
    <m/>
    <m/>
    <m/>
    <m/>
    <s v="N"/>
    <m/>
    <m/>
    <m/>
    <m/>
    <m/>
    <m/>
    <s v="N"/>
    <m/>
    <m/>
    <m/>
    <m/>
    <m/>
    <m/>
    <s v=" "/>
    <x v="106"/>
    <s v="09:02:00"/>
    <m/>
    <m/>
    <s v="Other"/>
    <s v="Y"/>
    <s v="N"/>
    <m/>
    <m/>
    <m/>
    <m/>
    <n v="122034586"/>
    <m/>
    <m/>
    <m/>
    <s v=" "/>
    <x v="0"/>
    <x v="0"/>
    <s v="N"/>
    <s v="N"/>
    <s v="N"/>
    <s v="On September 10, 2021 at approximately 1844, a PG&amp;E Troubleman was dispatched to the Barrett 0402 4kV Distribution Circuit in the vicinity of Garvin Ave and 24th St, Richmond in response to a pole fire. Initial analysis indicates tracking caused the ignition. A primary crossarm is suspected to be the origin point of the fire. The ensuing fire was contained to PG&amp;E assets and it is unknown who suppressed the fire. PG&amp;E Crew replaced the damaged pole and crossarm on September 11, 2021."/>
    <s v="PG&amp;E"/>
    <s v="Other"/>
    <s v="Crossarm"/>
    <s v="D"/>
    <s v="D"/>
    <s v="Structure-PG&amp;E only"/>
    <m/>
    <m/>
    <m/>
    <m/>
    <m/>
    <s v="Contamination"/>
    <s v="Contamination"/>
    <s v="Tracking"/>
    <s v="Y"/>
    <s v="Overhead"/>
    <x v="0"/>
    <s v="Crossarm"/>
    <s v="Crossarm"/>
    <n v="101429867"/>
    <s v=" "/>
    <x v="0"/>
    <n v="37.943820232100002"/>
    <n v="-122.3453765764"/>
    <s v="Contra Costa"/>
    <s v="BARRETT 0402"/>
    <n v="4000"/>
    <s v="BARRETT 0402BR294"/>
    <x v="0"/>
    <s v="Unknown"/>
    <s v="Urban"/>
    <s v="Fire-resistive fuel bed"/>
    <s v="sidewalk/asphalt"/>
    <s v="N"/>
    <m/>
    <m/>
    <m/>
    <m/>
    <s v="N"/>
    <s v="N"/>
    <m/>
    <m/>
    <s v="2021-09-14"/>
    <m/>
    <m/>
    <m/>
    <m/>
    <m/>
    <m/>
    <m/>
    <m/>
    <m/>
    <m/>
    <m/>
    <m/>
    <m/>
    <m/>
    <m/>
    <m/>
    <m/>
    <m/>
    <m/>
    <s v="  "/>
    <m/>
    <m/>
    <m/>
    <m/>
    <m/>
    <m/>
    <m/>
    <m/>
    <m/>
    <m/>
    <m/>
    <m/>
    <m/>
    <m/>
    <m/>
    <m/>
    <m/>
    <m/>
    <m/>
    <m/>
    <m/>
    <m/>
    <m/>
    <m/>
    <m/>
    <m/>
    <m/>
    <m/>
    <m/>
    <m/>
    <m/>
    <m/>
    <m/>
    <m/>
    <m/>
    <m/>
    <m/>
    <m/>
    <m/>
    <m/>
    <m/>
    <m/>
    <m/>
    <m/>
    <m/>
    <m/>
    <m/>
    <m/>
    <m/>
    <m/>
    <m/>
    <s v="  "/>
    <m/>
    <m/>
    <m/>
    <m/>
    <m/>
    <m/>
    <m/>
    <m/>
    <m/>
    <m/>
    <m/>
    <m/>
    <m/>
    <m/>
    <m/>
    <m/>
    <m/>
    <m/>
    <m/>
    <m/>
    <m/>
    <m/>
    <m/>
    <m/>
    <m/>
    <m/>
    <m/>
    <m/>
    <m/>
    <m/>
    <m/>
    <m/>
    <m/>
    <m/>
    <m/>
    <m/>
    <m/>
    <m/>
    <m/>
    <m/>
    <m/>
    <m/>
    <m/>
    <m/>
    <m/>
    <m/>
    <m/>
  </r>
  <r>
    <n v="1478"/>
    <s v="BRV6"/>
    <s v="3 - QC Complete"/>
    <n v="44566"/>
    <n v="44617"/>
    <s v="[5103 Clinton Ave, Richmond, CA 94805] Primary crossarm burnt with floating insulator. Cause of ignition is likely related to tracking. The ensuing fire was limited to PG&amp;E assets. Unable to find ILIS number to this incident. This information is preliminary.; County: Contra Costa; Division: East Bay; Circuit: Mira Vista 012330401"/>
    <s v="\\fxshare-nas05\quotashare-fs01\ESA\5 - Ignition Tracking\2021_Ignition_QC_Folders\20210910_nan_nan_nan_nan_122035772"/>
    <s v=" "/>
    <s v="Y"/>
    <s v="BRV6"/>
    <s v="Unable to locate ILIS record associated with this case of trouble. Large volume of tracking events on this day. "/>
    <n v="44565"/>
    <m/>
    <s v="Not In Scope"/>
    <m/>
    <m/>
    <m/>
    <m/>
    <m/>
    <m/>
    <m/>
    <m/>
    <m/>
    <m/>
    <m/>
    <m/>
    <m/>
    <m/>
    <m/>
    <m/>
    <m/>
    <m/>
    <m/>
    <m/>
    <m/>
    <m/>
    <m/>
    <m/>
    <m/>
    <m/>
    <m/>
    <m/>
    <m/>
    <m/>
    <m/>
    <m/>
    <s v="N"/>
    <m/>
    <m/>
    <m/>
    <m/>
    <m/>
    <m/>
    <s v="N"/>
    <m/>
    <m/>
    <m/>
    <m/>
    <m/>
    <m/>
    <s v=" "/>
    <x v="106"/>
    <s v="11:35:00"/>
    <m/>
    <m/>
    <s v="Other"/>
    <s v="Y"/>
    <s v="N"/>
    <n v="1467932"/>
    <m/>
    <m/>
    <s v="T005390914, T005390912"/>
    <s v="122035772, 122036198"/>
    <m/>
    <m/>
    <m/>
    <s v=" "/>
    <x v="0"/>
    <x v="0"/>
    <s v="N"/>
    <s v="N"/>
    <s v="N"/>
    <s v="On September 10, 2021 at approximately 1135, a PG&amp;E Troubleman was dispatched to the Mira Vista 0401 4kV Distribution Circuit in the vicinity of Clinton Ave and Lassen St, Richmond in response to a pole fire. Initial analysis indicates tracking caused the ignition. A primary crossarm is suspected to be the origin point of the fire. The ensuing fire was contained to PG&amp;E assets and it is unknown who suppressed the fire. PG&amp;E Crew replaced the damaged pole and crossarm on September 12, 2021."/>
    <s v="PG&amp;E"/>
    <s v="Other"/>
    <s v="Crossarm"/>
    <s v="D"/>
    <s v="D"/>
    <s v="Structure-PG&amp;E only"/>
    <m/>
    <m/>
    <m/>
    <m/>
    <m/>
    <s v="Contamination"/>
    <s v="Contamination"/>
    <s v="Tracking"/>
    <s v="Y"/>
    <s v="Overhead"/>
    <x v="0"/>
    <s v="Crossarm"/>
    <s v="Crossarm"/>
    <n v="101432390"/>
    <s v=" "/>
    <x v="0"/>
    <n v="37.941077142806002"/>
    <n v="-122.32535680884099"/>
    <s v="Contra Costa"/>
    <s v="MIRA VISTA 0401"/>
    <n v="12000"/>
    <s v="MIRA VISTA 0401CB"/>
    <x v="0"/>
    <s v="Unknown"/>
    <s v="Urban"/>
    <s v="Fire-resistive fuel bed"/>
    <s v="sidewalk/asphalt"/>
    <s v="N"/>
    <m/>
    <m/>
    <m/>
    <m/>
    <s v="N"/>
    <s v="N"/>
    <m/>
    <m/>
    <s v="2021-09-14"/>
    <m/>
    <m/>
    <m/>
    <m/>
    <m/>
    <m/>
    <m/>
    <m/>
    <m/>
    <m/>
    <m/>
    <m/>
    <m/>
    <m/>
    <m/>
    <m/>
    <m/>
    <m/>
    <m/>
    <s v="  "/>
    <m/>
    <m/>
    <m/>
    <m/>
    <m/>
    <m/>
    <m/>
    <m/>
    <m/>
    <m/>
    <m/>
    <m/>
    <m/>
    <m/>
    <m/>
    <m/>
    <m/>
    <m/>
    <m/>
    <m/>
    <m/>
    <m/>
    <m/>
    <m/>
    <m/>
    <m/>
    <m/>
    <m/>
    <m/>
    <m/>
    <m/>
    <m/>
    <m/>
    <m/>
    <m/>
    <m/>
    <m/>
    <m/>
    <m/>
    <m/>
    <m/>
    <m/>
    <m/>
    <m/>
    <m/>
    <m/>
    <m/>
    <m/>
    <m/>
    <m/>
    <m/>
    <s v="  "/>
    <m/>
    <m/>
    <m/>
    <m/>
    <m/>
    <m/>
    <m/>
    <m/>
    <m/>
    <m/>
    <m/>
    <m/>
    <m/>
    <m/>
    <m/>
    <m/>
    <m/>
    <m/>
    <m/>
    <m/>
    <m/>
    <m/>
    <m/>
    <m/>
    <m/>
    <m/>
    <m/>
    <m/>
    <m/>
    <m/>
    <m/>
    <m/>
    <m/>
    <m/>
    <m/>
    <m/>
    <m/>
    <m/>
    <m/>
    <m/>
    <m/>
    <m/>
    <m/>
    <m/>
    <m/>
    <m/>
    <m/>
  </r>
  <r>
    <n v="1477"/>
    <s v="BRV6"/>
    <s v="3 - QC Complete"/>
    <n v="44561"/>
    <n v="44617"/>
    <s v="[2596 Oharte Rd, San Pablo, CA 94806] Crossarm failure with no good service. The ensuing fire was limited to PG&amp;E assets. Index 1452 and 1477 are NOT duplicates as the ignitions occurred at different locations. This information is preliminary."/>
    <s v="\\fxshare-nas05\quotashare-fs01\ESA\5 - Ignition Tracking\2021_Ignition_QC_Folders\20210910_1467501_21-0116085_nan_2"/>
    <s v=" "/>
    <s v="Y"/>
    <s v="BRV6"/>
    <s v="Changed outage time from 1101 to 0702 to match ILIS FNL. Added field order T005391167. "/>
    <n v="44561"/>
    <m/>
    <s v="Not In Scope"/>
    <m/>
    <m/>
    <m/>
    <m/>
    <m/>
    <m/>
    <m/>
    <m/>
    <m/>
    <m/>
    <m/>
    <m/>
    <m/>
    <m/>
    <m/>
    <m/>
    <m/>
    <m/>
    <m/>
    <m/>
    <m/>
    <m/>
    <m/>
    <m/>
    <m/>
    <m/>
    <m/>
    <m/>
    <m/>
    <m/>
    <m/>
    <m/>
    <s v="N"/>
    <m/>
    <m/>
    <m/>
    <m/>
    <m/>
    <m/>
    <s v="N"/>
    <m/>
    <m/>
    <m/>
    <m/>
    <m/>
    <m/>
    <s v=" "/>
    <x v="106"/>
    <s v="11:01:00"/>
    <n v="44449"/>
    <s v="07:02:00"/>
    <s v="FAS"/>
    <s v="Y"/>
    <s v="N"/>
    <n v="1467501"/>
    <s v="21-0116085"/>
    <m/>
    <s v="T005390935, T005391167"/>
    <n v="122038875"/>
    <m/>
    <m/>
    <m/>
    <s v=" "/>
    <x v="0"/>
    <x v="0"/>
    <s v="N"/>
    <s v="N"/>
    <s v="N"/>
    <s v="On September 10, 2021 at 1101 hours, a PG&amp;E Troubleman was dispatched to the Point Pinole 1101 12kV Distribution Circuit in the vicinity of Oharte Rd and Tara Hills Dr, San Pablo in response to a pole fire. Initial analysis indicates tracking caused the ignition. A primary crossarm is suspected to be the origin point of the fire and resulted in 23 customers experienced an outage. The ensuing fire was contained to PG&amp;E assets and it is unknown who suppressed the fire. PG&amp;E Crew replaced the damaged crossarm and secondary conductor on September 11, 2021."/>
    <s v="PG&amp;E"/>
    <s v="Other"/>
    <s v="Crossarm"/>
    <s v="D"/>
    <s v="D"/>
    <s v="Structure-PG&amp;E only"/>
    <m/>
    <m/>
    <m/>
    <m/>
    <m/>
    <s v="Contamination"/>
    <s v="Contamination"/>
    <s v="Tracking"/>
    <s v="Y"/>
    <s v="Overhead"/>
    <x v="0"/>
    <s v="Crossarm"/>
    <s v="Crossarm, Secondary Conductor"/>
    <n v="101425448"/>
    <s v=" "/>
    <x v="0"/>
    <n v="37.997652797100002"/>
    <n v="-122.31944643680001"/>
    <s v="Contra Costa"/>
    <s v="POINT PINOLE 1101"/>
    <n v="12000"/>
    <s v="POINT PINOLE 1101P140"/>
    <x v="0"/>
    <s v="Unknown"/>
    <s v="Urban"/>
    <s v="Fire-resistive fuel bed"/>
    <s v="asphalt"/>
    <s v="N"/>
    <m/>
    <m/>
    <m/>
    <m/>
    <s v="N"/>
    <s v="N"/>
    <m/>
    <m/>
    <s v="2021-09-14"/>
    <m/>
    <m/>
    <m/>
    <m/>
    <m/>
    <m/>
    <m/>
    <m/>
    <m/>
    <m/>
    <m/>
    <m/>
    <m/>
    <m/>
    <m/>
    <m/>
    <m/>
    <m/>
    <m/>
    <s v="  "/>
    <m/>
    <s v="RICHMOND"/>
    <s v="11:01"/>
    <n v="44449"/>
    <s v="1467501"/>
    <s v="T005390935"/>
    <s v="UNKNOWN"/>
    <s v="2523 OHARTE RD"/>
    <m/>
    <n v="37.99859"/>
    <n v="-122.3203"/>
    <s v="D2TJEGP"/>
    <m/>
    <n v="14261101"/>
    <s v="2021/09/10 13:44:32"/>
    <n v="9111"/>
    <m/>
    <s v="AXS-OK FD ONSITE STANDING BY . REQ ETA . POLE IS CHARRED WITH LINES DOWN; POLE FIRE"/>
    <s v="N"/>
    <m/>
    <m/>
    <m/>
    <m/>
    <m/>
    <m/>
    <m/>
    <m/>
    <m/>
    <m/>
    <s v="Y"/>
    <m/>
    <m/>
    <m/>
    <m/>
    <m/>
    <m/>
    <m/>
    <s v="NG OH tx @110227856 oil spill need clean up crew, NG OH TX @110227761 NG cutouts"/>
    <m/>
    <m/>
    <m/>
    <m/>
    <s v="Overhead"/>
    <m/>
    <m/>
    <m/>
    <m/>
    <m/>
    <s v="OVERHEAD"/>
    <s v="CROSSARM, WOOD"/>
    <m/>
    <s v="  "/>
    <s v="Unplanned"/>
    <s v="East Bay"/>
    <s v="Bay"/>
    <s v="014261101, POINT PINOLE-1101"/>
    <s v="21-0116085"/>
    <s v="Unplanned"/>
    <s v="Clear;32-90 F"/>
    <s v="23"/>
    <s v="41492"/>
    <s v="NO"/>
    <s v="Line to Ground"/>
    <s v="Sustained"/>
    <s v="No"/>
    <s v="92996"/>
    <s v="OH"/>
    <s v="Fuse"/>
    <s v="1467501"/>
    <s v="Crossarm, Wood, Broken"/>
    <m/>
    <s v="09/10/21 20:59"/>
    <m/>
    <s v="E/S o'hARTE 1/P/S/O BRIAN RD"/>
    <s v="1ST TX OFF 92996 IS NG, 2523 OHARTE BROKEN CROSS ARM, NG TX"/>
    <m/>
    <m/>
    <m/>
    <m/>
    <m/>
    <m/>
    <m/>
    <m/>
    <m/>
    <m/>
    <m/>
    <m/>
    <m/>
    <m/>
    <m/>
    <m/>
    <m/>
    <m/>
    <m/>
    <m/>
    <m/>
    <m/>
    <m/>
    <m/>
  </r>
  <r>
    <n v="1476"/>
    <s v="BRV6"/>
    <s v="3 - QC Complete"/>
    <n v="44561"/>
    <n v="44617"/>
    <s v="[698 El Centro Rd, El Sobrante, CA 94803] Multiple crossarm fires where the cause is likely due to tracking from contamination. OIS mentions multiple locations with broken/burnt 12kv crossarms with hazard as pole fire, ILIS 21-0115891 says broken crossarm, SAP has multiple EC tags 122034913, 122034828, 122034912. No pictures in SAP database. Index 1412, 1475, &amp; 1476 are NOT duplicates as the ignitions occurred at different locations. This information is preliminary."/>
    <s v="\\fxshare-nas05\quotashare-fs01\ESA\5 - Ignition Tracking\2021_Ignition_QC_Folders\20210910_1467439_21-0115891_nan_2"/>
    <s v=" "/>
    <s v="Y"/>
    <s v="BRV6"/>
    <s v="Changed outage time from 0712 to 0628 to match ILIS FNL. Added Asset Number 101428589. Changed Lat/Long from 37.9739340, -122.3122050 to 37.974017153, -122.3122939973"/>
    <n v="44561"/>
    <m/>
    <s v="Not In Scope"/>
    <m/>
    <m/>
    <m/>
    <m/>
    <m/>
    <m/>
    <m/>
    <m/>
    <m/>
    <m/>
    <m/>
    <m/>
    <m/>
    <m/>
    <m/>
    <m/>
    <m/>
    <m/>
    <m/>
    <m/>
    <m/>
    <m/>
    <m/>
    <m/>
    <m/>
    <m/>
    <m/>
    <m/>
    <m/>
    <m/>
    <m/>
    <m/>
    <s v="N"/>
    <m/>
    <m/>
    <m/>
    <m/>
    <m/>
    <m/>
    <s v="N"/>
    <m/>
    <m/>
    <m/>
    <m/>
    <m/>
    <m/>
    <s v=" "/>
    <x v="106"/>
    <s v="07:12:00"/>
    <n v="44449"/>
    <s v="06:28:00"/>
    <s v="FAS"/>
    <s v="Y"/>
    <s v="N"/>
    <n v="1467439"/>
    <s v="21-0115891"/>
    <m/>
    <s v="T005390420"/>
    <n v="122034913"/>
    <m/>
    <m/>
    <m/>
    <s v=" "/>
    <x v="0"/>
    <x v="0"/>
    <s v="N"/>
    <s v="N"/>
    <s v="N"/>
    <s v="On September 10, 2021 at 0712 hours, a PG&amp;E Troubleman was dispatched to the San Pablo 1105 12kV Distribution Circuit in the vicinity of El Centro Rd and Granada Rd, El Sobrante in response to a pole fire. Initial analysis indicates tracking caused the ignition. A primary crossarm is suspected to be the origin point of the fire and resulted in 178 customers experienced an outage. The ensuing fire was contained to PG&amp;E assets and it is unknown who suppressed the fire. PG&amp;E Crew replaced the damaged crossarm on September 10, 2021."/>
    <s v="PG&amp;E"/>
    <s v="Other"/>
    <s v="Crossarm"/>
    <s v="D"/>
    <s v="D"/>
    <s v="Structure-PG&amp;E only"/>
    <m/>
    <m/>
    <m/>
    <m/>
    <m/>
    <s v="Contamination"/>
    <s v="Contamination"/>
    <s v="Tracking"/>
    <s v="Y"/>
    <s v="Overhead"/>
    <x v="0"/>
    <s v="Crossarm"/>
    <s v="Crossarm"/>
    <n v="101428589"/>
    <s v=" "/>
    <x v="0"/>
    <n v="37.974017152999998"/>
    <n v="-122.3122939973"/>
    <s v="Contra Costa"/>
    <s v="SAN PABLO 1105"/>
    <n v="12000"/>
    <s v="SAN PABLO 1105BR192"/>
    <x v="0"/>
    <s v="Unknown"/>
    <s v="Urban"/>
    <s v="Fire-resistive fuel bed"/>
    <s v="asphalt"/>
    <s v="N"/>
    <m/>
    <m/>
    <m/>
    <m/>
    <s v="N"/>
    <s v="Y"/>
    <s v="202109100000"/>
    <s v="202109101529"/>
    <s v="2021-09-14"/>
    <m/>
    <m/>
    <m/>
    <m/>
    <m/>
    <m/>
    <m/>
    <m/>
    <m/>
    <m/>
    <m/>
    <m/>
    <m/>
    <m/>
    <m/>
    <m/>
    <m/>
    <m/>
    <m/>
    <s v="  "/>
    <m/>
    <s v="RICHMOND"/>
    <s v="07:12"/>
    <n v="44449"/>
    <s v="1467439"/>
    <s v="T005390420"/>
    <n v="798"/>
    <s v="ALHAMBRA RD"/>
    <m/>
    <n v="37.975720000000003"/>
    <n v="-122.31131000000001"/>
    <s v="E2TMRPE"/>
    <m/>
    <n v="14371105"/>
    <s v="2021/09/10 10:01:46"/>
    <n v="9002"/>
    <n v="1"/>
    <s v=", PWR-I"/>
    <s v="N"/>
    <m/>
    <m/>
    <m/>
    <m/>
    <m/>
    <m/>
    <m/>
    <m/>
    <m/>
    <m/>
    <s v="Y"/>
    <m/>
    <m/>
    <m/>
    <m/>
    <m/>
    <m/>
    <m/>
    <s v="replace broken 12kv Xarm***multiple locations w/ broken/ burnt 12kv Xarms awaiti"/>
    <m/>
    <m/>
    <m/>
    <m/>
    <s v="Overhead"/>
    <m/>
    <m/>
    <m/>
    <m/>
    <m/>
    <s v="OVERHEAD"/>
    <s v="CROSSARM, WOOD"/>
    <m/>
    <s v="  "/>
    <s v="Unplanned"/>
    <s v="East Bay"/>
    <s v="Bay"/>
    <s v="014371105, SAN PABLO-1105"/>
    <s v="21-0115891"/>
    <s v="Unplanned"/>
    <s v="Clear;32-90 F"/>
    <s v="178"/>
    <s v="130830"/>
    <s v="NO"/>
    <s v="Line to Ground"/>
    <s v="Sustained"/>
    <s v="No"/>
    <s v="R8890"/>
    <s v="OH"/>
    <s v="Fuse"/>
    <s v="1467439"/>
    <s v="Crossarm, Wood, Broken"/>
    <m/>
    <s v="09/10/21 10:30"/>
    <m/>
    <s v="SANTA MARIA S/O HILLTOP"/>
    <s v="622 SANTA MARIA RD"/>
    <m/>
    <m/>
    <m/>
    <m/>
    <m/>
    <m/>
    <m/>
    <m/>
    <m/>
    <m/>
    <m/>
    <m/>
    <m/>
    <m/>
    <m/>
    <m/>
    <m/>
    <m/>
    <m/>
    <m/>
    <m/>
    <m/>
    <m/>
    <m/>
  </r>
  <r>
    <n v="1475"/>
    <s v="BRV6"/>
    <s v="3 - QC Complete"/>
    <n v="44561"/>
    <n v="44617"/>
    <s v="[622 Santa Maria Rd, El Sobrante, CA 94803] Multiple crossarm fires where the cause is likely due to tracking from contamination. OIS mentions multiple locations with broken/burnt 12kv crossarms with hazard as pole fire, ILIS 21-0115891 says broken crossarm, SAP has multiple EC tags 122034913, 122034828, 122034912. No pictures in SAP database. Index 1412, 1475, &amp; 1476 are NOT duplicates as the ignitions occurred at different locations. This information is preliminary."/>
    <s v="\\fxshare-nas05\quotashare-fs01\ESA\5 - Ignition Tracking\2021_Ignition_QC_Folders\20210910_1467439_21-0115891_nan_1"/>
    <s v=" "/>
    <s v="Y"/>
    <s v="BRV6"/>
    <s v="Changed Outage time from 0712 to 0628 to match ILIS FNL. Changed Lat/Long from 37.9724370, -122.3112390 to 37.9723608558, -122.3113027012. "/>
    <n v="44561"/>
    <m/>
    <s v="Not In Scope"/>
    <m/>
    <m/>
    <m/>
    <m/>
    <m/>
    <m/>
    <m/>
    <m/>
    <m/>
    <m/>
    <m/>
    <m/>
    <m/>
    <m/>
    <m/>
    <m/>
    <m/>
    <m/>
    <m/>
    <m/>
    <m/>
    <m/>
    <m/>
    <m/>
    <m/>
    <m/>
    <m/>
    <m/>
    <m/>
    <m/>
    <m/>
    <m/>
    <s v="N"/>
    <m/>
    <m/>
    <m/>
    <m/>
    <m/>
    <m/>
    <s v="N"/>
    <m/>
    <m/>
    <m/>
    <m/>
    <m/>
    <m/>
    <s v=" "/>
    <x v="106"/>
    <s v="07:12:00"/>
    <n v="44449"/>
    <s v="06:28:00"/>
    <s v="FAS"/>
    <s v="Y"/>
    <s v="N"/>
    <n v="1467439"/>
    <s v="21-0115891"/>
    <m/>
    <s v="T005390420"/>
    <n v="122034912"/>
    <s v="102612532"/>
    <m/>
    <m/>
    <s v=" "/>
    <x v="0"/>
    <x v="0"/>
    <s v="N"/>
    <s v="N"/>
    <s v="N"/>
    <s v="On September 10, 2021 at 0712 hours, a PG&amp;E Troubleman was dispatched to the San Pablo 1105 12kV Distribution Circuit in the vicinity of Santa Maria Rd and Lambert Rd, El Sobrante in response to a pole fire. Initial analysis indicates tracking caused the ignition. A primary crossarm is suspected to be the origin point of the fire and resulted in 178 customers experienced an outage. The ensuing fire was contained to PG&amp;E assets and it is unknown who suppressed the fire. PG&amp;E Crew replaced the damaged crossarm, transformer and cutouts on September 10, 2021."/>
    <s v="PG&amp;E"/>
    <s v="Other"/>
    <s v="Crossarm"/>
    <s v="D"/>
    <s v="D"/>
    <s v="Structure-PG&amp;E only"/>
    <m/>
    <m/>
    <m/>
    <m/>
    <m/>
    <s v="Contamination"/>
    <s v="Contamination"/>
    <s v="Tracking"/>
    <s v="Y"/>
    <s v="Overhead"/>
    <x v="0"/>
    <s v="Crossarm"/>
    <s v="Crossarm, Transformer, Cutouts"/>
    <n v="101428584"/>
    <s v=" "/>
    <x v="0"/>
    <n v="37.974017152999998"/>
    <n v="-122.3122939973"/>
    <s v="Contra Costa"/>
    <s v="SAN PABLO 1105"/>
    <n v="12000"/>
    <s v="SAN PABLO 1105BR192"/>
    <x v="0"/>
    <s v="Unknown"/>
    <s v="Urban"/>
    <s v="Fire-resistive fuel bed"/>
    <s v="asphalt/grass"/>
    <s v="N"/>
    <m/>
    <m/>
    <m/>
    <m/>
    <s v="N"/>
    <s v="Y"/>
    <s v="202109100000"/>
    <s v="202109101529"/>
    <s v="2021-09-14"/>
    <m/>
    <m/>
    <m/>
    <m/>
    <m/>
    <m/>
    <m/>
    <m/>
    <m/>
    <m/>
    <m/>
    <m/>
    <m/>
    <m/>
    <m/>
    <m/>
    <m/>
    <m/>
    <m/>
    <s v="  "/>
    <m/>
    <s v="RICHMOND"/>
    <s v="07:12"/>
    <n v="44449"/>
    <s v="1467439"/>
    <s v="T005390420"/>
    <n v="798"/>
    <s v="ALHAMBRA RD"/>
    <m/>
    <n v="37.975720000000003"/>
    <n v="-122.31131000000001"/>
    <s v="E2TMRPE"/>
    <m/>
    <n v="14371105"/>
    <s v="2021/09/10 10:01:46"/>
    <n v="9002"/>
    <n v="1"/>
    <s v=", PWR-I"/>
    <s v="N"/>
    <m/>
    <m/>
    <m/>
    <m/>
    <m/>
    <m/>
    <m/>
    <m/>
    <m/>
    <m/>
    <s v="Y"/>
    <m/>
    <m/>
    <m/>
    <m/>
    <m/>
    <m/>
    <m/>
    <s v="replace broken 12kv Xarm***multiple locations w/ broken/ burnt 12kv Xarms awaiti"/>
    <m/>
    <m/>
    <m/>
    <m/>
    <s v="Overhead"/>
    <m/>
    <m/>
    <m/>
    <m/>
    <m/>
    <s v="OVERHEAD"/>
    <s v="CROSSARM, WOOD"/>
    <m/>
    <s v="  "/>
    <s v="Unplanned"/>
    <s v="East Bay"/>
    <s v="Bay"/>
    <s v="014371105, SAN PABLO-1105"/>
    <s v="21-0115891"/>
    <s v="Unplanned"/>
    <s v="Clear;32-90 F"/>
    <s v="178"/>
    <s v="130830"/>
    <s v="NO"/>
    <s v="Line to Ground"/>
    <s v="Sustained"/>
    <s v="No"/>
    <s v="R8890"/>
    <s v="OH"/>
    <s v="Fuse"/>
    <s v="1467439"/>
    <s v="Crossarm, Wood, Broken"/>
    <m/>
    <s v="09/10/21 10:30"/>
    <m/>
    <s v="SANTA MARIA S/O HILLTOP"/>
    <s v="622 SANTA MARIA RD"/>
    <m/>
    <m/>
    <m/>
    <m/>
    <m/>
    <m/>
    <m/>
    <m/>
    <m/>
    <m/>
    <m/>
    <m/>
    <m/>
    <m/>
    <m/>
    <m/>
    <m/>
    <m/>
    <m/>
    <m/>
    <m/>
    <m/>
    <m/>
    <m/>
  </r>
  <r>
    <n v="1474"/>
    <s v="BRV6"/>
    <s v="3 - QC Complete"/>
    <n v="44550"/>
    <n v="44617"/>
    <s v="[2518 Ardmore Dr, San Pablo, CA 94806] Three burnt crossarms reported by Troubleman. The cause of the ignition is likely due to tracking from contamination. The ensuing fire was limited to PG&amp;E assets. Index 1433, 1473, &amp; 1474 are NOT duplicates as the ignitions occurred at different locations. This information is preliminary."/>
    <s v="\\fxshare-nas05\quotashare-fs01\ESA\5 - Ignition Tracking\2021_Ignition_QC_Folders\20210910_nan_nan_nan_2"/>
    <s v=" "/>
    <s v="Y"/>
    <s v="BRV6"/>
    <s v="Two OIS tags associated with multiple cases of trouble. Changed create time to earliest time of 05:31 from 08:01. Added Outage Date/Time of 9/10/2021 05:35 to match ILIS Record. Added ILIS # 21-0115719. "/>
    <n v="44550"/>
    <m/>
    <s v="Not In Scope"/>
    <m/>
    <m/>
    <m/>
    <m/>
    <m/>
    <m/>
    <m/>
    <m/>
    <m/>
    <m/>
    <m/>
    <m/>
    <m/>
    <m/>
    <m/>
    <m/>
    <m/>
    <m/>
    <m/>
    <m/>
    <m/>
    <m/>
    <m/>
    <m/>
    <m/>
    <m/>
    <m/>
    <m/>
    <m/>
    <m/>
    <m/>
    <m/>
    <s v="N"/>
    <m/>
    <m/>
    <m/>
    <m/>
    <m/>
    <m/>
    <s v="N"/>
    <m/>
    <m/>
    <m/>
    <m/>
    <m/>
    <m/>
    <s v=" "/>
    <x v="106"/>
    <s v="05:31:00"/>
    <n v="44449"/>
    <s v="05:35:00"/>
    <s v="FAS"/>
    <s v="Y"/>
    <s v="N"/>
    <s v="1467317, TR8461703"/>
    <s v="21-0115719"/>
    <m/>
    <s v="T005390544, T005390252"/>
    <n v="122039799"/>
    <m/>
    <m/>
    <m/>
    <s v=" "/>
    <x v="0"/>
    <x v="0"/>
    <s v="N"/>
    <s v="N"/>
    <s v="N"/>
    <s v="On September 10, 2021 at 0531 hours, a PG&amp;E Troubleman was dispatched to the Point Pinole 1101 12kV Distribution Circuit in the vicinity of Ardmore Dr and Kavanagh Rd, San Pablo in response to a pole fire. Initial analysis indicates tracking caused the ignition. A primary crossarm is suspected to be the origin point of the fire and resulted in 67 customers experienced an outage. The ensuing fire was contained to PG&amp;E assets and it is unknown who suppressed the fire. PG&amp;E Crew replaced the damaged crossarm on September 11, 2021."/>
    <s v="PG&amp;E"/>
    <s v="Other"/>
    <s v="Crossarm"/>
    <s v="D"/>
    <s v="D"/>
    <s v="Structure-PG&amp;E only"/>
    <m/>
    <m/>
    <m/>
    <m/>
    <m/>
    <s v="Contamination"/>
    <s v="Contamination"/>
    <s v="Tracking"/>
    <s v="Y"/>
    <s v="Overhead"/>
    <x v="0"/>
    <s v="Crossarm"/>
    <s v="Crossarm"/>
    <n v="101425414"/>
    <s v=" "/>
    <x v="0"/>
    <n v="37.996494425800002"/>
    <n v="-122.3207517978"/>
    <s v="Contra Costa"/>
    <s v="POINT PINOLE 1101"/>
    <n v="12000"/>
    <s v="POINT PINOLE 1101BR318"/>
    <x v="0"/>
    <s v="Unknown"/>
    <s v="Urban"/>
    <s v="Brush fuel model"/>
    <s v="Sidewalk/bush"/>
    <s v="N"/>
    <m/>
    <m/>
    <m/>
    <m/>
    <s v="N"/>
    <s v="Y"/>
    <s v="202109100000"/>
    <s v="202109101529"/>
    <s v="2021-09-14"/>
    <m/>
    <m/>
    <m/>
    <m/>
    <m/>
    <m/>
    <m/>
    <m/>
    <m/>
    <m/>
    <m/>
    <m/>
    <m/>
    <m/>
    <m/>
    <m/>
    <m/>
    <m/>
    <m/>
    <s v="  "/>
    <m/>
    <m/>
    <s v="08:01"/>
    <n v="44449"/>
    <m/>
    <s v="T005390544"/>
    <m/>
    <m/>
    <m/>
    <m/>
    <m/>
    <s v="E2TRMBT"/>
    <m/>
    <m/>
    <s v="2021/09/10 08:57:34"/>
    <n v="9110"/>
    <m/>
    <s v="AXS-OK -REQUESTED BY T-MAN BRADLEY"/>
    <s v="N"/>
    <m/>
    <m/>
    <m/>
    <m/>
    <m/>
    <m/>
    <m/>
    <m/>
    <m/>
    <m/>
    <s v="Y"/>
    <m/>
    <m/>
    <m/>
    <m/>
    <m/>
    <m/>
    <m/>
    <m/>
    <m/>
    <m/>
    <m/>
    <m/>
    <m/>
    <m/>
    <m/>
    <m/>
    <m/>
    <m/>
    <s v="PATROL-NOT CONDUCTED"/>
    <m/>
    <m/>
    <s v="  "/>
    <m/>
    <m/>
    <m/>
    <m/>
    <m/>
    <m/>
    <m/>
    <m/>
    <m/>
    <m/>
    <m/>
    <m/>
    <m/>
    <m/>
    <m/>
    <m/>
    <m/>
    <m/>
    <m/>
    <m/>
    <m/>
    <m/>
    <m/>
    <m/>
    <m/>
    <m/>
    <m/>
    <m/>
    <m/>
    <m/>
    <m/>
    <m/>
    <m/>
    <m/>
    <m/>
    <m/>
    <m/>
    <m/>
    <m/>
    <m/>
    <m/>
    <m/>
    <m/>
    <m/>
    <m/>
    <m/>
    <m/>
  </r>
  <r>
    <n v="1473"/>
    <s v="BRV6"/>
    <s v="3 - QC Complete"/>
    <n v="44559"/>
    <n v="44617"/>
    <s v="[2719 McMorrow Rd, San Pablo, CA 94806] Three burnt crossarms reported by Troubleman. The cause of the ignition is likely due to tracking from contamination. The ensuing fire was limited to PG&amp;E assets. Index 1433, 1473, &amp; 1474 are NOT duplicates as the ignitions occurred at different locations. This information is preliminary."/>
    <s v="\\fxshare-nas05\quotashare-fs01\ESA\5 - Ignition Tracking\2021_Ignition_QC_Folders\20210910_nan_nan_nan_1"/>
    <s v=" "/>
    <s v="Y"/>
    <s v="BRV6"/>
    <s v="Two OIS tags associated with multiple cases of trouble, OIS TR8461703 and OIS 1467317 . Changed create time to earliest time of 05:31 from 08:01. Added Outage Date/Time of 9/10/2021 05:35 to match ILIS Record. Added ILIS # 21-0115719. "/>
    <n v="44547"/>
    <m/>
    <s v="Not In Scope"/>
    <m/>
    <m/>
    <m/>
    <m/>
    <m/>
    <m/>
    <m/>
    <m/>
    <m/>
    <m/>
    <m/>
    <m/>
    <m/>
    <m/>
    <m/>
    <m/>
    <m/>
    <m/>
    <m/>
    <m/>
    <m/>
    <m/>
    <m/>
    <m/>
    <m/>
    <m/>
    <m/>
    <m/>
    <m/>
    <m/>
    <m/>
    <m/>
    <s v="N"/>
    <m/>
    <m/>
    <m/>
    <m/>
    <m/>
    <m/>
    <s v="N"/>
    <m/>
    <m/>
    <m/>
    <m/>
    <m/>
    <m/>
    <s v=" "/>
    <x v="106"/>
    <s v="05:31:00"/>
    <n v="44449"/>
    <s v="05:35:00"/>
    <s v="FAS"/>
    <s v="Y"/>
    <s v="N"/>
    <s v="1467317, TR8461703"/>
    <s v="21-0115719"/>
    <m/>
    <s v="T005390544, T005390252"/>
    <n v="122040059"/>
    <m/>
    <m/>
    <m/>
    <s v=" "/>
    <x v="0"/>
    <x v="0"/>
    <s v="N"/>
    <s v="N"/>
    <s v="N"/>
    <s v="On September 10, 2021 at 0531 hours, a PG&amp;E Troubleman was dispatched to the Point Pinole 1101 12kV Distribution Circuit in the vicinity of McMorrow Rd and Dolan Way, San Pablo in response to a pole fire. Initial analysis indicates tracking caused the ignition. A primary crossarm is suspected to be the origin point of the fire and resulted in 67 customers experienced an outage. The ensuing fire was contained to PG&amp;E assets and it is unknown who suppressed the fire. PG&amp;E Crew replaced the damaged crossarm and conductor on September 11, 2021."/>
    <s v="PG&amp;E"/>
    <s v="Other"/>
    <s v="Crossarm"/>
    <s v="D"/>
    <s v="D"/>
    <s v="Structure-PG&amp;E only"/>
    <m/>
    <m/>
    <m/>
    <m/>
    <m/>
    <s v="Contamination"/>
    <s v="Contamination"/>
    <s v="Tracking"/>
    <s v="Y"/>
    <s v="Overhead"/>
    <x v="0"/>
    <s v="Crossarm"/>
    <s v="Crossarm, Conductor"/>
    <n v="101425419"/>
    <s v=" "/>
    <x v="0"/>
    <n v="37.994779855600001"/>
    <n v="-122.3190865064"/>
    <s v="Contra Costa"/>
    <s v="POINT PINOLE 1101"/>
    <n v="12000"/>
    <s v="POINT PINOLE 1101BR318"/>
    <x v="0"/>
    <s v="Unknown"/>
    <s v="Urban"/>
    <s v="Fire-resistive fuel bed"/>
    <s v="Sidewalk/Dirt"/>
    <s v="N"/>
    <m/>
    <m/>
    <m/>
    <m/>
    <s v="N"/>
    <s v="Y"/>
    <s v="202109100000"/>
    <s v="202109101529"/>
    <s v="2021-09-14"/>
    <m/>
    <m/>
    <m/>
    <m/>
    <m/>
    <m/>
    <m/>
    <m/>
    <m/>
    <m/>
    <m/>
    <m/>
    <m/>
    <m/>
    <m/>
    <m/>
    <m/>
    <m/>
    <m/>
    <s v="  "/>
    <m/>
    <m/>
    <s v="08:01"/>
    <n v="44449"/>
    <m/>
    <s v="T005390544"/>
    <m/>
    <m/>
    <m/>
    <m/>
    <m/>
    <s v="E2TRMBT"/>
    <m/>
    <m/>
    <s v="2021/09/10 08:57:34"/>
    <n v="9110"/>
    <m/>
    <s v="AXS-OK -REQUESTED BY T-MAN BRADLEY"/>
    <s v="N"/>
    <m/>
    <m/>
    <m/>
    <m/>
    <m/>
    <m/>
    <m/>
    <m/>
    <m/>
    <m/>
    <s v="Y"/>
    <m/>
    <m/>
    <m/>
    <m/>
    <m/>
    <m/>
    <m/>
    <m/>
    <m/>
    <m/>
    <m/>
    <m/>
    <m/>
    <m/>
    <m/>
    <m/>
    <m/>
    <m/>
    <s v="PATROL-NOT CONDUCTED"/>
    <m/>
    <m/>
    <s v="  "/>
    <m/>
    <m/>
    <m/>
    <m/>
    <m/>
    <m/>
    <m/>
    <m/>
    <m/>
    <m/>
    <m/>
    <m/>
    <m/>
    <m/>
    <m/>
    <m/>
    <m/>
    <m/>
    <m/>
    <m/>
    <m/>
    <m/>
    <m/>
    <m/>
    <m/>
    <m/>
    <m/>
    <m/>
    <m/>
    <m/>
    <m/>
    <m/>
    <m/>
    <m/>
    <m/>
    <m/>
    <m/>
    <m/>
    <m/>
    <m/>
    <m/>
    <m/>
    <m/>
    <m/>
    <m/>
    <m/>
    <m/>
  </r>
  <r>
    <n v="1472"/>
    <s v="BRV6"/>
    <s v="3 - QC Complete"/>
    <n v="44566"/>
    <n v="44617"/>
    <s v="[842 35th St, Richmond, CA 94805] Top of pole and primary crossarm burnt with also damage to the transformer. The cause of the failure is likely due to tracking. The ensuing fire was limited to PG&amp;E assets. Index 1448, 1468, 1469, 1470, 1471 &amp; 1472 are NOT duplicates as the ignitions occurred at different locations. This information is preliminary."/>
    <s v="\\fxshare-nas05\quotashare-fs01\ESA\5 - Ignition Tracking\2021_Ignition_QC_Folders\20210910_1467885_nan_nan_4"/>
    <s v=" "/>
    <s v="Y"/>
    <s v="BRV6"/>
    <s v="Changed Circuit Protection zone to Mira Vista LR BR 604. Unable to locate ILIS record"/>
    <n v="44564"/>
    <m/>
    <s v="Not In Scope"/>
    <m/>
    <m/>
    <m/>
    <m/>
    <m/>
    <m/>
    <m/>
    <m/>
    <m/>
    <m/>
    <m/>
    <m/>
    <m/>
    <m/>
    <m/>
    <m/>
    <m/>
    <m/>
    <m/>
    <m/>
    <m/>
    <m/>
    <m/>
    <m/>
    <m/>
    <m/>
    <m/>
    <m/>
    <m/>
    <m/>
    <m/>
    <m/>
    <s v="N"/>
    <m/>
    <m/>
    <m/>
    <m/>
    <m/>
    <m/>
    <s v="N"/>
    <m/>
    <m/>
    <m/>
    <m/>
    <m/>
    <m/>
    <s v=" "/>
    <x v="106"/>
    <s v="08:03:00"/>
    <n v="44449"/>
    <s v="08:03:00"/>
    <s v="FAS"/>
    <s v="Y"/>
    <s v="N"/>
    <n v="1467885"/>
    <m/>
    <m/>
    <s v="T005390547, T005390562"/>
    <n v="122035556"/>
    <m/>
    <m/>
    <m/>
    <s v=" "/>
    <x v="0"/>
    <x v="0"/>
    <s v="N"/>
    <s v="N"/>
    <s v="N"/>
    <s v="On September 10, 2021 at 0803 hours, a PG&amp;E Troubleman was dispatched to the Mira Vista 0401 4kV Distribution Circuit in the vicinity of 35th St and Esmond Ave, Richmond in response to a pole fire. Initial analysis indicates tracking caused the ignition. A primary crossarm is suspected to be the origin point of the fire. The ensuing fire was contained to PG&amp;E assets and it is unknown who suppressed the fire. PG&amp;E Crew replaced the damaged crossarm and cutouts on September 10, 2021."/>
    <s v="PG&amp;E"/>
    <s v="Other"/>
    <s v="Crossarm"/>
    <s v="D"/>
    <s v="D"/>
    <s v="Structure-PG&amp;E only"/>
    <m/>
    <m/>
    <m/>
    <m/>
    <m/>
    <s v="Contamination"/>
    <s v="Contamination"/>
    <s v="Tracking"/>
    <s v="Y"/>
    <s v="Overhead"/>
    <x v="0"/>
    <s v="Crossarm"/>
    <s v="Crossarm, Cutouts"/>
    <n v="101432735"/>
    <s v=" "/>
    <x v="0"/>
    <n v="37.944523732199997"/>
    <n v="-122.33367714240001"/>
    <s v="Contra Costa"/>
    <s v="MIRA VISTA 0401"/>
    <n v="4000"/>
    <s v="MIRA VISTA 0401BR604"/>
    <x v="0"/>
    <s v="Unknown"/>
    <s v="Urban"/>
    <s v="Fire-resistive fuel bed"/>
    <s v="sidewalk/asphalt"/>
    <s v="N"/>
    <m/>
    <m/>
    <m/>
    <m/>
    <s v="N"/>
    <s v="N"/>
    <m/>
    <m/>
    <s v="2021-09-14"/>
    <m/>
    <m/>
    <m/>
    <m/>
    <m/>
    <m/>
    <m/>
    <m/>
    <m/>
    <m/>
    <m/>
    <m/>
    <m/>
    <m/>
    <m/>
    <m/>
    <m/>
    <m/>
    <m/>
    <s v="  "/>
    <m/>
    <s v="RICHMOND"/>
    <s v="08:03"/>
    <n v="44449"/>
    <s v="1467885"/>
    <s v="T005390547"/>
    <n v="879"/>
    <s v="32ND ST"/>
    <s v="ESMOND"/>
    <n v="37.945219999999999"/>
    <n v="-122.33322"/>
    <s v="M3TNMN4"/>
    <m/>
    <n v="12330401"/>
    <s v="2021/09/10 12:11:06"/>
    <n v="9002"/>
    <n v="1"/>
    <s v=", PWR-I"/>
    <s v="N"/>
    <m/>
    <m/>
    <m/>
    <m/>
    <m/>
    <m/>
    <m/>
    <m/>
    <m/>
    <m/>
    <s v="Y"/>
    <m/>
    <m/>
    <m/>
    <m/>
    <m/>
    <m/>
    <m/>
    <s v="8 FOOT DEAD END ALLY ARM BROKEN."/>
    <m/>
    <m/>
    <m/>
    <m/>
    <s v="Overhead"/>
    <m/>
    <m/>
    <m/>
    <m/>
    <m/>
    <s v="OVERHEAD"/>
    <s v="CROSSARM, WOOD"/>
    <m/>
    <s v="  "/>
    <m/>
    <m/>
    <m/>
    <m/>
    <m/>
    <m/>
    <m/>
    <m/>
    <m/>
    <m/>
    <m/>
    <m/>
    <m/>
    <m/>
    <m/>
    <m/>
    <m/>
    <m/>
    <m/>
    <m/>
    <m/>
    <m/>
    <m/>
    <m/>
    <m/>
    <m/>
    <m/>
    <m/>
    <m/>
    <m/>
    <m/>
    <m/>
    <m/>
    <m/>
    <m/>
    <m/>
    <m/>
    <m/>
    <m/>
    <m/>
    <m/>
    <m/>
    <m/>
    <m/>
    <m/>
    <m/>
    <m/>
  </r>
  <r>
    <n v="1471"/>
    <s v="BRV6"/>
    <s v="3 - QC Complete"/>
    <n v="44566"/>
    <n v="44617"/>
    <s v="[Esmond Ave &amp; 32nd St, Richmond, CA 94804] Dead-end alley arm broken and damaged. The cause of the failure is likely due to tracking. The ensuing fire was limited to PG&amp;E assets. Index 1448, 1468, 1469, 1470, 1471 &amp; 1472 are NOT duplicates as the ignitions occurred at different locations. This information is preliminary."/>
    <s v="\\fxshare-nas05\quotashare-fs01\ESA\5 - Ignition Tracking\2021_Ignition_QC_Folders\20210910_1467885_nan_nan_3"/>
    <s v=" "/>
    <s v="Y"/>
    <s v="BRV6"/>
    <s v="Changed Circuit Protection Zone from MIRA VISTA 0401CB TO MIRA VISTA 0401BR604. Unable to locate ILIS record. "/>
    <n v="44564"/>
    <m/>
    <s v="Not In Scope"/>
    <m/>
    <m/>
    <m/>
    <m/>
    <m/>
    <m/>
    <m/>
    <m/>
    <m/>
    <m/>
    <m/>
    <m/>
    <m/>
    <m/>
    <m/>
    <m/>
    <m/>
    <m/>
    <m/>
    <m/>
    <m/>
    <m/>
    <m/>
    <m/>
    <m/>
    <m/>
    <m/>
    <m/>
    <m/>
    <m/>
    <m/>
    <m/>
    <s v="N"/>
    <m/>
    <m/>
    <m/>
    <m/>
    <m/>
    <m/>
    <s v="N"/>
    <m/>
    <m/>
    <m/>
    <m/>
    <m/>
    <m/>
    <s v=" "/>
    <x v="106"/>
    <s v="08:03:00"/>
    <n v="44449"/>
    <s v="08:03:00"/>
    <s v="FAS"/>
    <s v="Y"/>
    <s v="N"/>
    <n v="1467885"/>
    <m/>
    <m/>
    <s v="T005390547, T005390562"/>
    <n v="122035737"/>
    <m/>
    <m/>
    <m/>
    <s v=" "/>
    <x v="0"/>
    <x v="0"/>
    <s v="N"/>
    <s v="N"/>
    <s v="N"/>
    <s v="On September 10, 2021 at 0803 hours, a PG&amp;E Troubleman was dispatched to the Mira Vista 0401 4kV Distribution Circuit in the vicinity of 32nd St and Esmond Ave, Richmond in response to a pole fire. Initial analysis indicates tracking caused the ignition. A primary crossarm is suspected to be the origin point of the fire. The ensuing fire was contained to PG&amp;E assets and it is unknown who suppressed the fire. PG&amp;E Crew replaced the damaged crossarm on September 11, 2021."/>
    <s v="PG&amp;E"/>
    <s v="Other"/>
    <s v="Crossarm"/>
    <s v="D"/>
    <s v="D"/>
    <s v="Structure-PG&amp;E only"/>
    <m/>
    <m/>
    <m/>
    <m/>
    <m/>
    <s v="Contamination"/>
    <s v="Contamination"/>
    <s v="Tracking"/>
    <s v="Y"/>
    <s v="Overhead"/>
    <x v="0"/>
    <s v="Crossarm"/>
    <s v="Crossarm"/>
    <n v="101428435"/>
    <s v=" "/>
    <x v="0"/>
    <n v="37.945225534599999"/>
    <n v="-122.3363671251"/>
    <s v="Contra Costa"/>
    <s v="MIRA VISTA 0401"/>
    <n v="4000"/>
    <s v="MIRA VISTA 0401BR604"/>
    <x v="0"/>
    <s v="Unknown"/>
    <s v="Urban"/>
    <s v="Fire-resistive fuel bed"/>
    <s v="Sidewalk/asphalt"/>
    <s v="N"/>
    <m/>
    <m/>
    <m/>
    <m/>
    <s v="N"/>
    <s v="N"/>
    <m/>
    <m/>
    <s v="2021-09-14"/>
    <m/>
    <m/>
    <m/>
    <m/>
    <m/>
    <m/>
    <m/>
    <m/>
    <m/>
    <m/>
    <m/>
    <m/>
    <m/>
    <m/>
    <m/>
    <m/>
    <m/>
    <m/>
    <m/>
    <s v="  "/>
    <m/>
    <s v="RICHMOND"/>
    <s v="08:03"/>
    <n v="44449"/>
    <s v="1467885"/>
    <s v="T005390547"/>
    <n v="879"/>
    <s v="32ND ST"/>
    <s v="ESMOND"/>
    <n v="37.945219999999999"/>
    <n v="-122.33322"/>
    <s v="M3TNMN4"/>
    <m/>
    <n v="12330401"/>
    <s v="2021/09/10 12:11:06"/>
    <n v="9002"/>
    <n v="1"/>
    <s v=", PWR-I"/>
    <s v="N"/>
    <m/>
    <m/>
    <m/>
    <m/>
    <m/>
    <m/>
    <m/>
    <m/>
    <m/>
    <m/>
    <s v="Y"/>
    <m/>
    <m/>
    <m/>
    <m/>
    <m/>
    <m/>
    <m/>
    <s v="8 FOOT DEAD END ALLY ARM BROKEN."/>
    <m/>
    <m/>
    <m/>
    <m/>
    <s v="Overhead"/>
    <m/>
    <m/>
    <m/>
    <m/>
    <m/>
    <s v="OVERHEAD"/>
    <s v="CROSSARM, WOOD"/>
    <m/>
    <s v="  "/>
    <m/>
    <m/>
    <m/>
    <m/>
    <m/>
    <m/>
    <m/>
    <m/>
    <m/>
    <m/>
    <m/>
    <m/>
    <m/>
    <m/>
    <m/>
    <m/>
    <m/>
    <m/>
    <m/>
    <m/>
    <m/>
    <m/>
    <m/>
    <m/>
    <m/>
    <m/>
    <m/>
    <m/>
    <m/>
    <m/>
    <m/>
    <m/>
    <m/>
    <m/>
    <m/>
    <m/>
    <m/>
    <m/>
    <m/>
    <m/>
    <m/>
    <m/>
    <m/>
    <m/>
    <m/>
    <m/>
    <m/>
  </r>
  <r>
    <n v="1470"/>
    <s v="BRV6"/>
    <s v="3 - QC Complete"/>
    <n v="44566"/>
    <n v="44617"/>
    <s v="[969 36th St, Richmond, CA 94805] Reports of blown cutouts and the cuase is listed as fire. This could be related to tracking seen on multiple poles in the area. The ensuing fire was limited to PG&amp;E assets. Index 1448, 1468, 1469, 1470, 1471 &amp; 1472 are NOT duplicates as the ignitions occurred at different locations. This information is preliminary."/>
    <s v="\\fxshare-nas05\quotashare-fs01\ESA\5 - Ignition Tracking\2021_Ignition_QC_Folders\20210910_1467885_nan_nan_2"/>
    <s v=" "/>
    <s v="Y"/>
    <s v="BRV6"/>
    <s v="Changed Circuit Protection zone to Mira Vista LR BR 604. Unable to locate ILIS record"/>
    <n v="44561"/>
    <m/>
    <s v="Not In Scope"/>
    <m/>
    <m/>
    <m/>
    <m/>
    <m/>
    <m/>
    <m/>
    <m/>
    <m/>
    <m/>
    <m/>
    <m/>
    <m/>
    <m/>
    <m/>
    <m/>
    <m/>
    <m/>
    <m/>
    <m/>
    <m/>
    <m/>
    <m/>
    <m/>
    <m/>
    <m/>
    <m/>
    <m/>
    <m/>
    <m/>
    <m/>
    <m/>
    <s v="N"/>
    <m/>
    <m/>
    <m/>
    <m/>
    <m/>
    <m/>
    <s v="N"/>
    <m/>
    <m/>
    <m/>
    <m/>
    <m/>
    <m/>
    <s v=" "/>
    <x v="106"/>
    <s v="08:03:00"/>
    <n v="44449"/>
    <s v="08:03:00"/>
    <s v="FAS"/>
    <s v="Y"/>
    <s v="N"/>
    <n v="1467885"/>
    <m/>
    <m/>
    <s v="T005390547, T005390562"/>
    <n v="122039075"/>
    <s v="113215065"/>
    <m/>
    <m/>
    <s v=" "/>
    <x v="0"/>
    <x v="0"/>
    <s v="N"/>
    <s v="N"/>
    <s v="N"/>
    <s v="On September 10, 2021 at 0803 hours, a PG&amp;E Troubleman was dispatched to the Mira Vista 0401 4kV Distribution Circuit in the vicinity of 36th St and McBryde Ave, Richmond in response to a pole fire. Initial analysis indicates tracking caused the ignition. A transformer cutout is suspected to be the origin point of the fire. The ensuing fire was contained to PG&amp;E assets and it is unknown who suppressed the fire. PG&amp;E Crew replaced the damaged cutout on September 11, 2021. "/>
    <s v="PG&amp;E"/>
    <s v="Other"/>
    <s v="Cutout"/>
    <s v="D"/>
    <s v="D"/>
    <s v="Structure-PG&amp;E only"/>
    <m/>
    <m/>
    <m/>
    <m/>
    <m/>
    <s v="Contamination"/>
    <s v="Contamination"/>
    <s v="Tracking"/>
    <s v="Y"/>
    <s v="Overhead"/>
    <x v="0"/>
    <s v="Fuse"/>
    <s v="Cutout"/>
    <n v="101428406"/>
    <s v=" "/>
    <x v="0"/>
    <n v="37.946388272211998"/>
    <n v="-122.332915858172"/>
    <s v="Contra Costa"/>
    <s v="MIRA VISTA 0401"/>
    <n v="4000"/>
    <s v="MIRA VISTA 0401BR604"/>
    <x v="0"/>
    <s v="Unknown"/>
    <s v="Urban"/>
    <s v="Fire-resistive fuel bed"/>
    <s v="sidewalk"/>
    <s v="N"/>
    <m/>
    <m/>
    <m/>
    <m/>
    <s v="N"/>
    <s v="N"/>
    <m/>
    <m/>
    <s v="2021-09-14"/>
    <m/>
    <m/>
    <m/>
    <m/>
    <m/>
    <m/>
    <m/>
    <m/>
    <m/>
    <m/>
    <m/>
    <m/>
    <m/>
    <m/>
    <m/>
    <m/>
    <m/>
    <m/>
    <m/>
    <s v="  "/>
    <m/>
    <s v="RICHMOND"/>
    <s v="08:03"/>
    <n v="44449"/>
    <s v="1467885"/>
    <s v="T005390547"/>
    <n v="879"/>
    <s v="32ND ST"/>
    <s v="ESMOND"/>
    <n v="37.945219999999999"/>
    <n v="-122.33322"/>
    <s v="M3TNMN4"/>
    <m/>
    <n v="12330401"/>
    <s v="2021/09/10 12:11:06"/>
    <n v="9002"/>
    <n v="1"/>
    <s v=", PWR-I"/>
    <s v="N"/>
    <m/>
    <m/>
    <m/>
    <m/>
    <m/>
    <m/>
    <m/>
    <m/>
    <m/>
    <m/>
    <s v="Y"/>
    <m/>
    <m/>
    <m/>
    <m/>
    <m/>
    <m/>
    <m/>
    <s v="8 FOOT DEAD END ALLY ARM BROKEN."/>
    <m/>
    <m/>
    <m/>
    <m/>
    <s v="Overhead"/>
    <m/>
    <m/>
    <m/>
    <m/>
    <m/>
    <s v="OVERHEAD"/>
    <s v="CROSSARM, WOOD"/>
    <m/>
    <s v="  "/>
    <m/>
    <m/>
    <m/>
    <m/>
    <m/>
    <m/>
    <m/>
    <m/>
    <m/>
    <m/>
    <m/>
    <m/>
    <m/>
    <m/>
    <m/>
    <m/>
    <m/>
    <m/>
    <m/>
    <m/>
    <m/>
    <m/>
    <m/>
    <m/>
    <m/>
    <m/>
    <m/>
    <m/>
    <m/>
    <m/>
    <m/>
    <m/>
    <m/>
    <m/>
    <m/>
    <m/>
    <m/>
    <m/>
    <m/>
    <m/>
    <m/>
    <m/>
    <m/>
    <m/>
    <m/>
    <m/>
    <m/>
  </r>
  <r>
    <n v="1469"/>
    <s v="BRV6"/>
    <s v="3 - QC Complete"/>
    <n v="44566"/>
    <n v="44617"/>
    <s v="[748 33rd St, Richmond, CA 94805] Burnt crossarm stack upside down. The cause of the failure is likely due to tracking. The ensuing fire was limited to PG&amp;E assets. Index 1448, 1468, 1469, 1470, 1471 &amp; 1472 are NOT duplicates as the ignitions occurred at different locations. This information is preliminary."/>
    <s v="\\fxshare-nas05\quotashare-fs01\ESA\5 - Ignition Tracking\2021_Ignition_QC_Folders\20210910_1467885_nan_nan_1"/>
    <s v=" "/>
    <s v="Y"/>
    <s v="BRV6"/>
    <s v="Changed Circuit Protection zone to Mira Vista LR BR 604. Unable to locate ILIS record"/>
    <n v="44564"/>
    <m/>
    <s v="Not In Scope"/>
    <m/>
    <m/>
    <m/>
    <m/>
    <m/>
    <m/>
    <m/>
    <m/>
    <m/>
    <m/>
    <m/>
    <m/>
    <m/>
    <m/>
    <m/>
    <m/>
    <m/>
    <m/>
    <m/>
    <m/>
    <m/>
    <m/>
    <m/>
    <m/>
    <m/>
    <m/>
    <m/>
    <m/>
    <m/>
    <m/>
    <m/>
    <m/>
    <s v="N"/>
    <m/>
    <m/>
    <m/>
    <m/>
    <m/>
    <m/>
    <s v="N"/>
    <m/>
    <m/>
    <m/>
    <m/>
    <m/>
    <m/>
    <s v=" "/>
    <x v="106"/>
    <s v="08:03:00"/>
    <n v="44449"/>
    <s v="08:03:00"/>
    <s v="FAS"/>
    <s v="Y"/>
    <s v="N"/>
    <n v="1467885"/>
    <m/>
    <m/>
    <s v="T005390547, T005390562"/>
    <n v="122038997"/>
    <m/>
    <m/>
    <m/>
    <s v=" "/>
    <x v="0"/>
    <x v="0"/>
    <s v="N"/>
    <s v="N"/>
    <s v="N"/>
    <s v="On September 10, 2021 at 0803 hours, a PG&amp;E Troubleman was dispatched to the Mira Vista 0401 4kV Distribution Circuit in the vicinity of 33rd St and Garvin Ave, Richmond in response to a pole fire. Initial analysis indicates tracking caused the ignition. A primary crossarm is suspected to be the origin point of the fire. The ensuing fire was contained to PG&amp;E assets and it is unknown who suppressed the fire. PG&amp;E Crew replaced the damaged crossarm on September 11, 2021."/>
    <s v="PG&amp;E"/>
    <s v="Other"/>
    <s v="Crossarm"/>
    <s v="D"/>
    <s v="D"/>
    <s v="Structure-PG&amp;E only"/>
    <m/>
    <m/>
    <m/>
    <m/>
    <m/>
    <s v="Contamination"/>
    <s v="Contamination"/>
    <s v="Tracking"/>
    <s v="Y"/>
    <s v="Overhead"/>
    <x v="0"/>
    <s v="Crossarm"/>
    <s v="Crossarm"/>
    <n v="101428104"/>
    <s v=" "/>
    <x v="0"/>
    <n v="37.942781103215999"/>
    <n v="-122.335761051867"/>
    <s v="Contra Costa"/>
    <s v="MIRA VISTA 0401"/>
    <n v="4000"/>
    <s v="MIRA VISTA 0401BR604"/>
    <x v="0"/>
    <s v="Unknown"/>
    <s v="Urban"/>
    <s v="Fire-resistive fuel bed"/>
    <s v="sidewalk/asphalt"/>
    <s v="N"/>
    <m/>
    <m/>
    <m/>
    <m/>
    <s v="N"/>
    <s v="N"/>
    <m/>
    <m/>
    <s v="2021-09-14"/>
    <m/>
    <m/>
    <m/>
    <m/>
    <m/>
    <m/>
    <m/>
    <m/>
    <m/>
    <m/>
    <m/>
    <m/>
    <m/>
    <m/>
    <m/>
    <m/>
    <m/>
    <m/>
    <m/>
    <s v="  "/>
    <m/>
    <s v="RICHMOND"/>
    <s v="08:03"/>
    <n v="44449"/>
    <s v="1467885"/>
    <s v="T005390547"/>
    <n v="879"/>
    <s v="32ND ST"/>
    <s v="ESMOND"/>
    <n v="37.945219999999999"/>
    <n v="-122.33322"/>
    <s v="M3TNMN4"/>
    <m/>
    <n v="12330401"/>
    <s v="2021/09/10 12:11:06"/>
    <n v="9002"/>
    <n v="1"/>
    <s v=", PWR-I"/>
    <s v="N"/>
    <m/>
    <m/>
    <m/>
    <m/>
    <m/>
    <m/>
    <m/>
    <m/>
    <m/>
    <m/>
    <s v="Y"/>
    <m/>
    <m/>
    <m/>
    <m/>
    <m/>
    <m/>
    <m/>
    <s v="8 FOOT DEAD END ALLY ARM BROKEN."/>
    <m/>
    <m/>
    <m/>
    <m/>
    <s v="Overhead"/>
    <m/>
    <m/>
    <m/>
    <m/>
    <m/>
    <s v="OVERHEAD"/>
    <s v="CROSSARM, WOOD"/>
    <m/>
    <s v="  "/>
    <m/>
    <m/>
    <m/>
    <m/>
    <m/>
    <m/>
    <m/>
    <m/>
    <m/>
    <m/>
    <m/>
    <m/>
    <m/>
    <m/>
    <m/>
    <m/>
    <m/>
    <m/>
    <m/>
    <m/>
    <m/>
    <m/>
    <m/>
    <m/>
    <m/>
    <m/>
    <m/>
    <m/>
    <m/>
    <m/>
    <m/>
    <m/>
    <m/>
    <m/>
    <m/>
    <m/>
    <m/>
    <m/>
    <m/>
    <m/>
    <m/>
    <m/>
    <m/>
    <m/>
    <m/>
    <m/>
    <m/>
  </r>
  <r>
    <n v="1468"/>
    <s v="BRV6"/>
    <s v="3 - QC Complete"/>
    <n v="44566"/>
    <n v="44617"/>
    <s v="[730 33rd St, Richmond, CA 94804] Burnt crossarm needs to be replaced. The cause of the failure is likely due to tracking. The ensuing fire was limited to PG&amp;E assets. Index 1448, 1468, 1469, 1470, 1471 &amp; 1472 are NOT duplicates as the ignitions occurred at different locations. This information is preliminary."/>
    <s v="\\fxshare-nas05\quotashare-fs01\ESA\5 - Ignition Tracking\2021_Ignition_QC_Folders\20210910_1467885_nan_nan_nan"/>
    <s v=" "/>
    <s v="Y"/>
    <s v="BRV6"/>
    <s v="Notes on Notification 122038993 states that the Notification was cancelled and a new notification # 122052182 was created to replace it. Changed Lat/Long from 37.9424380, -122.3356790 to 37.9425105388, -122.335817917. Changed Circuit Protection Zone from MIRA VISTA 0401CB to MIRA VISTA 0401BR604. Unable to locate ILIS record. "/>
    <n v="44564"/>
    <m/>
    <s v="Not In Scope"/>
    <m/>
    <m/>
    <m/>
    <m/>
    <m/>
    <m/>
    <m/>
    <m/>
    <m/>
    <m/>
    <m/>
    <m/>
    <m/>
    <m/>
    <m/>
    <m/>
    <m/>
    <m/>
    <m/>
    <m/>
    <m/>
    <m/>
    <m/>
    <m/>
    <m/>
    <m/>
    <m/>
    <m/>
    <m/>
    <m/>
    <m/>
    <m/>
    <s v="N"/>
    <m/>
    <m/>
    <m/>
    <m/>
    <m/>
    <m/>
    <s v="N"/>
    <m/>
    <m/>
    <m/>
    <m/>
    <m/>
    <m/>
    <s v=" "/>
    <x v="106"/>
    <s v="08:03:00"/>
    <n v="44449"/>
    <s v="08:03:00"/>
    <s v="FAS"/>
    <s v="Y"/>
    <s v="N"/>
    <n v="1467885"/>
    <m/>
    <m/>
    <s v="T005390547, T005390562"/>
    <s v="122038993, 122052182"/>
    <m/>
    <m/>
    <m/>
    <s v=" "/>
    <x v="0"/>
    <x v="0"/>
    <s v="N"/>
    <s v="N"/>
    <s v="N"/>
    <s v="On September 10, 2021 at 0803 hours, a PG&amp;E Troubleman was dispatched to the Mira Vista 0401 4kV Distribution Circuit in the vicinity of 33rd St and Clinton Ave, Richmond in response to a pole fire. Initial analysis indicates tracking caused the ignition. A primary crossarm is suspected to be the origin point of the fire. The ensuing fire was contained to PG&amp;E assets and it is unknown who suppressed the fire. PG&amp;E Crew replaced the damaged crossarm on September 11, 2021."/>
    <s v="PG&amp;E"/>
    <s v="Other"/>
    <s v="Crossarm"/>
    <s v="D"/>
    <s v="D"/>
    <s v="Structure-PG&amp;E only"/>
    <m/>
    <m/>
    <m/>
    <m/>
    <m/>
    <s v="Contamination"/>
    <s v="Contamination"/>
    <s v="Tracking"/>
    <s v="Y"/>
    <s v="Overhead"/>
    <x v="0"/>
    <s v="Crossarm"/>
    <s v="Crossarm"/>
    <n v="101428103"/>
    <s v=" "/>
    <x v="0"/>
    <n v="37.942510538800001"/>
    <n v="-122.335817917"/>
    <s v="Contra Costa"/>
    <s v="MIRA VISTA 0401"/>
    <n v="4000"/>
    <s v="MIRA VISTA 0401BR604"/>
    <x v="0"/>
    <s v="Unknown"/>
    <s v="Urban"/>
    <s v="Fire-resistive fuel bed"/>
    <s v=" Sidewalk/asphalt"/>
    <s v="N"/>
    <m/>
    <m/>
    <m/>
    <m/>
    <s v="N"/>
    <s v="N"/>
    <m/>
    <m/>
    <s v="2021-09-14"/>
    <m/>
    <m/>
    <m/>
    <m/>
    <m/>
    <m/>
    <m/>
    <m/>
    <m/>
    <m/>
    <m/>
    <m/>
    <m/>
    <m/>
    <m/>
    <m/>
    <m/>
    <m/>
    <m/>
    <s v="  "/>
    <m/>
    <s v="RICHMOND"/>
    <s v="08:03"/>
    <n v="44449"/>
    <s v="1467885"/>
    <s v="T005390547"/>
    <n v="879"/>
    <s v="32ND ST"/>
    <s v="ESMOND"/>
    <n v="37.945219999999999"/>
    <n v="-122.33322"/>
    <s v="M3TNMN4"/>
    <m/>
    <n v="12330401"/>
    <s v="2021/09/10 12:11:06"/>
    <n v="9002"/>
    <n v="1"/>
    <s v=", PWR-I"/>
    <s v="N"/>
    <m/>
    <m/>
    <m/>
    <m/>
    <m/>
    <m/>
    <m/>
    <m/>
    <m/>
    <m/>
    <s v="Y"/>
    <m/>
    <m/>
    <m/>
    <m/>
    <m/>
    <m/>
    <m/>
    <s v="8 FOOT DEAD END ALLY ARM BROKEN."/>
    <m/>
    <m/>
    <m/>
    <m/>
    <s v="Overhead"/>
    <m/>
    <m/>
    <m/>
    <m/>
    <m/>
    <s v="OVERHEAD"/>
    <s v="CROSSARM, WOOD"/>
    <m/>
    <s v="  "/>
    <m/>
    <m/>
    <m/>
    <m/>
    <m/>
    <m/>
    <m/>
    <m/>
    <m/>
    <m/>
    <m/>
    <m/>
    <m/>
    <m/>
    <m/>
    <m/>
    <m/>
    <m/>
    <m/>
    <m/>
    <m/>
    <m/>
    <m/>
    <m/>
    <m/>
    <m/>
    <m/>
    <m/>
    <m/>
    <m/>
    <m/>
    <m/>
    <m/>
    <m/>
    <m/>
    <m/>
    <m/>
    <m/>
    <m/>
    <m/>
    <m/>
    <m/>
    <m/>
    <m/>
    <m/>
    <m/>
    <m/>
  </r>
  <r>
    <n v="1467"/>
    <s v="BRV6"/>
    <s v="3 - QC Complete"/>
    <n v="44561"/>
    <n v="44617"/>
    <s v="[874 Kern St, Richmond, CA 94805] Burnt primary single deadend crossarm likely caused by tracking due to contamination. The ensuing fire was limited to PG&amp;E assets. Index 1467 and index 1440 are NOT duplicates due to the fact that the ignitions occurred at different locations but under the same OIS number. This information is preliminary."/>
    <s v="\\fxshare-nas05\quotashare-fs01\ESA\5 - Ignition Tracking\2021_Ignition_QC_Folders\20210910_1467360_nan_nan_T005390243"/>
    <s v=" "/>
    <s v="Y"/>
    <s v="BRV6"/>
    <s v="Changed outage time from 0524 to 0512 to match ILIS FNL. Added Field order T005390273, T005390396. "/>
    <n v="44561"/>
    <m/>
    <s v="Not In Scope"/>
    <m/>
    <m/>
    <m/>
    <m/>
    <m/>
    <m/>
    <m/>
    <m/>
    <m/>
    <m/>
    <m/>
    <m/>
    <m/>
    <m/>
    <m/>
    <m/>
    <m/>
    <m/>
    <m/>
    <m/>
    <m/>
    <m/>
    <m/>
    <m/>
    <m/>
    <m/>
    <m/>
    <m/>
    <m/>
    <m/>
    <m/>
    <m/>
    <s v="N"/>
    <m/>
    <m/>
    <m/>
    <m/>
    <m/>
    <m/>
    <s v="N"/>
    <m/>
    <m/>
    <m/>
    <m/>
    <m/>
    <m/>
    <s v=" "/>
    <x v="106"/>
    <s v="05:24:00"/>
    <n v="44449"/>
    <s v="05:12:00"/>
    <s v="FAS"/>
    <s v="Y"/>
    <s v="N"/>
    <n v="1467360"/>
    <s v="21-0115922"/>
    <m/>
    <s v="T005390243, T005390273, T005390396"/>
    <n v="122033676"/>
    <s v="119063539"/>
    <m/>
    <m/>
    <s v=" "/>
    <x v="0"/>
    <x v="0"/>
    <s v="N"/>
    <s v="N"/>
    <s v="N"/>
    <s v="On September 10, 2021 at 0524 hours, a PG&amp;E Troubleman was dispatched to the El Cerrito G 1112 12kV Distribution Circuit in the vicinity of Kern St and Esmond Ave, Richmond in response to a pole fire. Initial analysis indicates tracking caused the ignition. A primary dead end crossarm is suspected to be the origin point of the fire and resulted in 169 customers experienced an outage. The ensuing fire was contained to PG&amp;E assets and it is unknown who suppressed the fire. PG&amp;E Crew replaced the damaged crossarm and conductor on September 10, 2021."/>
    <s v="PG&amp;E"/>
    <s v="Other"/>
    <s v="Crossarm"/>
    <s v="D"/>
    <s v="D"/>
    <s v="Structure-PG&amp;E only"/>
    <m/>
    <m/>
    <m/>
    <m/>
    <m/>
    <s v="Contamination"/>
    <s v="Contamination"/>
    <s v="Tracking"/>
    <s v="Y"/>
    <s v="Overhead"/>
    <x v="0"/>
    <s v="Crossarm"/>
    <s v="Crossarm, Conductor"/>
    <n v="101430658"/>
    <s v=" "/>
    <x v="0"/>
    <n v="37.946914288099997"/>
    <n v="-122.323602556"/>
    <s v="Contra Costa"/>
    <s v="EL CERRITO G 1112"/>
    <n v="12000"/>
    <s v="EL CERRITO G 1112BR170"/>
    <x v="0"/>
    <s v="Unknown"/>
    <s v="Urban"/>
    <s v="Fire-resistive fuel bed"/>
    <s v="ashpalt"/>
    <s v="N"/>
    <m/>
    <m/>
    <m/>
    <m/>
    <s v="N"/>
    <s v="N"/>
    <m/>
    <m/>
    <s v="2021-09-14"/>
    <m/>
    <m/>
    <m/>
    <m/>
    <m/>
    <m/>
    <m/>
    <m/>
    <m/>
    <m/>
    <m/>
    <m/>
    <m/>
    <m/>
    <m/>
    <m/>
    <m/>
    <m/>
    <m/>
    <s v="  "/>
    <m/>
    <m/>
    <s v="05:24"/>
    <n v="44449"/>
    <s v="1467360"/>
    <s v="T005390243"/>
    <m/>
    <m/>
    <m/>
    <m/>
    <m/>
    <s v="E2TEBL6"/>
    <m/>
    <n v="12501112"/>
    <s v="2021/09/10 07:10:31"/>
    <n v="9002"/>
    <m/>
    <s v="AXS-OK SPARKS WIRE DOWN, DRAPING ON THE CAR CLOSE TO IT. POWER COMPLETELY. POLE TO HOME. NO TREES INVOLVED. TRANSFORMER DISLODGE D FROM WHAT HE SEES. WEATHER: RAINING EARLIER, LIGHTNING. STORM"/>
    <s v="N"/>
    <m/>
    <m/>
    <m/>
    <m/>
    <m/>
    <m/>
    <m/>
    <m/>
    <m/>
    <m/>
    <s v="Y"/>
    <m/>
    <m/>
    <m/>
    <m/>
    <m/>
    <m/>
    <m/>
    <m/>
    <m/>
    <m/>
    <m/>
    <m/>
    <m/>
    <m/>
    <m/>
    <m/>
    <m/>
    <m/>
    <s v="OVERHEAD"/>
    <s v="POLE-WOOD"/>
    <m/>
    <s v="  "/>
    <s v="Unplanned"/>
    <s v="East Bay"/>
    <s v="Bay"/>
    <s v="012501112, EL CERRITO G-1112"/>
    <s v="21-0115922"/>
    <s v="Unplanned"/>
    <s v="Clear;32-90 F"/>
    <s v="169"/>
    <s v="124910"/>
    <s v="NO"/>
    <s v="Line to Ground"/>
    <s v="Sustained"/>
    <s v="No"/>
    <s v="R4820"/>
    <s v="OH"/>
    <s v="Fuse"/>
    <s v="1467360"/>
    <s v="Pole-Wood, Broken, wire on ground"/>
    <m/>
    <s v="09/10/21 10:30"/>
    <m/>
    <s v="SE/S Sonoma &amp; Solano Sts."/>
    <s v="BURNT POLE TOP AT 540 ESMOND AND BURNT XARM AT 874 KERN "/>
    <m/>
    <s v="BURNT POLE TOP AT 540 ESMOND AND BURNT XARM AT 874 KERN "/>
    <m/>
    <m/>
    <m/>
    <m/>
    <m/>
    <m/>
    <m/>
    <m/>
    <m/>
    <m/>
    <m/>
    <m/>
    <m/>
    <m/>
    <m/>
    <m/>
    <m/>
    <m/>
    <m/>
    <m/>
    <m/>
    <m/>
  </r>
  <r>
    <n v="1466"/>
    <s v="CFMD"/>
    <s v="3 - QC Complete"/>
    <n v="44468"/>
    <n v="44617"/>
    <s v="[1615 Rheem Ave, Richmond, CA 94801] Pole fire limited to PG&amp;E assets. Insulator tracking due to light rain is the suspected initiating event. This is NOT a duplicate of index 1390. Index 1390 and this incident are different locations with ignitions. This information is preliminary."/>
    <s v="\\fxshare-nas05\quotashare-fs01\ESA\5 - Ignition Tracking\2021_Ignition_QC_Folders\20210910_1467392_nan_nan_T005390277"/>
    <s v=" "/>
    <m/>
    <s v="CFMD"/>
    <s v="Update Outage time"/>
    <n v="44463"/>
    <m/>
    <s v="Not In Scope"/>
    <m/>
    <m/>
    <m/>
    <m/>
    <m/>
    <m/>
    <m/>
    <m/>
    <m/>
    <m/>
    <m/>
    <m/>
    <m/>
    <m/>
    <m/>
    <m/>
    <m/>
    <m/>
    <m/>
    <m/>
    <m/>
    <m/>
    <m/>
    <m/>
    <m/>
    <m/>
    <m/>
    <m/>
    <m/>
    <m/>
    <m/>
    <m/>
    <m/>
    <m/>
    <m/>
    <m/>
    <m/>
    <m/>
    <m/>
    <s v="Y"/>
    <n v="44461"/>
    <n v="44461"/>
    <s v="ACBS"/>
    <s v="510 619 5120"/>
    <m/>
    <m/>
    <s v=" "/>
    <x v="106"/>
    <s v="05:56:00"/>
    <n v="44449"/>
    <s v="05:55:00"/>
    <s v="FAS"/>
    <s v="N"/>
    <s v="N"/>
    <n v="1467392"/>
    <s v="21-0115738"/>
    <m/>
    <s v="T005390277"/>
    <n v="122033670"/>
    <m/>
    <m/>
    <m/>
    <s v=" "/>
    <x v="0"/>
    <x v="0"/>
    <s v="N"/>
    <s v="N"/>
    <s v="N"/>
    <s v="On September 10th, 2021 at approximately 0555 hours, a PG&amp;E troubleman was dispatched to the Richmond R 1130, 12kV distribution circuit in the City of Richmond for a pole fire. The responding troubleman arrived on scene and observed the pole on fire. Initial analysis indicates the cause of this ignition was due to tracking from rain. The troubleman extinguished the pole fire. The ensuing fire was limited to PG&amp;E assets. PG&amp;E crews repaired  overhead primary and replaced the pole on A priority Electric Corrective tag #122033670 on 9/10/2021. This incident occurred in a Non-HFTD with rain and light wind weather conditions. This information is preliminary."/>
    <s v="PG&amp;E"/>
    <s v="Other"/>
    <s v="Pole"/>
    <s v="D"/>
    <s v="D"/>
    <s v="Structure-PG&amp;E only"/>
    <m/>
    <m/>
    <m/>
    <m/>
    <m/>
    <s v="Contamination"/>
    <s v="Contamination"/>
    <s v="Tracking"/>
    <m/>
    <s v="Overhead"/>
    <x v="0"/>
    <s v="Pole"/>
    <s v="Pole "/>
    <n v="101430314"/>
    <s v=" "/>
    <x v="0"/>
    <n v="37.949665396"/>
    <n v="-122.3544699144"/>
    <s v="Contra Costa"/>
    <s v="RICHMOND R 1130"/>
    <n v="12000"/>
    <s v="RICHMOND R 1130BR144"/>
    <x v="0"/>
    <s v="Employee"/>
    <s v="Urban"/>
    <m/>
    <m/>
    <s v="N"/>
    <m/>
    <m/>
    <m/>
    <m/>
    <s v="N"/>
    <s v="N"/>
    <m/>
    <m/>
    <s v="2021-09-10"/>
    <m/>
    <m/>
    <m/>
    <m/>
    <m/>
    <m/>
    <m/>
    <m/>
    <m/>
    <m/>
    <m/>
    <m/>
    <m/>
    <m/>
    <m/>
    <m/>
    <m/>
    <m/>
    <m/>
    <s v="  "/>
    <s v="EAST BAY"/>
    <s v="RICHMOND 04"/>
    <s v="05:56"/>
    <n v="44449"/>
    <s v="1467392"/>
    <s v="T005390277"/>
    <n v="2035"/>
    <s v="RHEEM AVE"/>
    <s v="RICHMOND"/>
    <n v="37.949669999999998"/>
    <n v="-122.35012999999999"/>
    <s v="E1TACBS"/>
    <s v="BELCSAK, ALEX"/>
    <n v="13471130"/>
    <s v="20210910 06:53"/>
    <n v="9110"/>
    <m/>
    <s v="Crews to replace fire damaged pole.  "/>
    <s v="Y"/>
    <m/>
    <m/>
    <s v="37.9495950,-122.3485083,12.900000,3D"/>
    <m/>
    <m/>
    <m/>
    <m/>
    <m/>
    <s v="N"/>
    <s v="Y"/>
    <m/>
    <s v="Rain"/>
    <m/>
    <s v="PGE&amp;E-Owned Structure/Equipment"/>
    <m/>
    <s v="Light"/>
    <m/>
    <s v="Other (Comments)"/>
    <s v="weather"/>
    <s v="Structure Only"/>
    <m/>
    <s v="Employee"/>
    <m/>
    <s v="Overhead"/>
    <m/>
    <s v="N"/>
    <m/>
    <m/>
    <m/>
    <s v="FIRE, POLE"/>
    <s v="POLE-WOOD"/>
    <s v="N"/>
    <s v="  "/>
    <s v="Unplanned"/>
    <s v="East Bay"/>
    <s v="Bay"/>
    <s v="013471130, RICHMOND R-1130"/>
    <s v="21-0115738"/>
    <s v="Unplanned"/>
    <s v="Clear;32-90 F"/>
    <s v="31"/>
    <m/>
    <s v="YES"/>
    <s v="Line to Ground"/>
    <s v="Sustained"/>
    <s v="No"/>
    <s v="R5250"/>
    <s v="OH"/>
    <s v="Fuse"/>
    <s v="1467392"/>
    <s v="Connector or Splice (OH), Burned/flashed"/>
    <m/>
    <m/>
    <m/>
    <s v="NW/COR/O RHEEM AVE &amp; 20TH ST"/>
    <m/>
    <m/>
    <m/>
    <m/>
    <m/>
    <m/>
    <m/>
    <m/>
    <m/>
    <m/>
    <m/>
    <m/>
    <m/>
    <m/>
    <m/>
    <m/>
    <m/>
    <m/>
    <m/>
    <m/>
    <m/>
    <m/>
    <m/>
    <m/>
    <m/>
  </r>
  <r>
    <n v="1456"/>
    <s v="DJPK"/>
    <s v="3 - QC Complete"/>
    <n v="44586"/>
    <n v="44617"/>
    <s v="[2301 San Mateo St, Richmond, CA 94804] Burnt primary crossarm. Cause of failure is likely related to tracking. The ensuing fire was limited to PG&amp;E assets. This information is preliminary."/>
    <s v="\\fxshare-nas05\quotashare-fs01\ESA\5 - Ignition Tracking\2021_Ignition_QC_Folders\20210910_1468354_21-0116261_nan_T005391460"/>
    <s v=" "/>
    <s v="Y"/>
    <s v="DJPK"/>
    <s v="Updated Outage Time; Updated CPZ"/>
    <n v="44586"/>
    <m/>
    <s v="Not In Scope"/>
    <m/>
    <m/>
    <m/>
    <m/>
    <m/>
    <m/>
    <m/>
    <m/>
    <m/>
    <m/>
    <m/>
    <m/>
    <m/>
    <m/>
    <m/>
    <m/>
    <m/>
    <m/>
    <m/>
    <m/>
    <m/>
    <m/>
    <m/>
    <m/>
    <m/>
    <m/>
    <m/>
    <m/>
    <m/>
    <m/>
    <m/>
    <m/>
    <s v="N"/>
    <m/>
    <m/>
    <m/>
    <m/>
    <m/>
    <m/>
    <s v="N"/>
    <m/>
    <m/>
    <m/>
    <m/>
    <m/>
    <m/>
    <s v=" "/>
    <x v="106"/>
    <s v="18:00:00"/>
    <n v="44449"/>
    <s v="17:56:00"/>
    <s v="FAS"/>
    <s v="Y"/>
    <s v="N"/>
    <n v="1468354"/>
    <s v="21-0116261"/>
    <m/>
    <s v="T005391460"/>
    <n v="122038486"/>
    <m/>
    <m/>
    <m/>
    <s v=" "/>
    <x v="0"/>
    <x v="0"/>
    <s v="N"/>
    <s v="N"/>
    <s v="N"/>
    <s v="On September 10, 2021 at 17:56 hours, a PG&amp;E Troubleman was dispatched to the Fairmount-0402 4kV distribution circuit in the vicinity of San Mateo Street and Panama Avenue, Richmond, in response to an outage.  The responding Troubleman arrived on scene and found one of three fuses blown at FUCO R4941.  During patrol the Troubleman found a burnt primary crossarm at SAP ID 101436383.  The crossarm burned through and broke off at the support bracket connection.  Initial analysis indicates tracking caused the ignition.  The fire was contained to the crossarm and self-extinguished.  A PG&amp;E contractor crew replaced the crossarm on September 11, 2021.  "/>
    <s v="PG&amp;E"/>
    <s v="Other"/>
    <s v="Crossarm"/>
    <s v="D"/>
    <s v="D"/>
    <s v="Structure-PG&amp;E only"/>
    <m/>
    <m/>
    <m/>
    <m/>
    <m/>
    <s v="Contamination"/>
    <s v="Contamination"/>
    <s v="Tracking"/>
    <s v="Y"/>
    <s v="Overhead"/>
    <x v="0"/>
    <s v="Crossarm"/>
    <s v="Crossarm"/>
    <n v="101436383"/>
    <s v=" "/>
    <x v="0"/>
    <n v="37.905705769999997"/>
    <n v="-122.3118807253"/>
    <s v="Contra Costa"/>
    <s v="FAIRMOUNT 0402"/>
    <n v="4000"/>
    <s v="FAIRMOUNT 0402BR254"/>
    <x v="0"/>
    <s v="Seld-Extinguished"/>
    <s v="Urban"/>
    <s v="Fire-resistive fuel bed"/>
    <s v="Asphalt/Concrete"/>
    <s v="N"/>
    <m/>
    <m/>
    <m/>
    <s v="N/A "/>
    <s v="N"/>
    <s v="N"/>
    <m/>
    <m/>
    <s v="2021-09-14"/>
    <m/>
    <m/>
    <m/>
    <m/>
    <m/>
    <m/>
    <m/>
    <m/>
    <m/>
    <m/>
    <m/>
    <m/>
    <m/>
    <m/>
    <m/>
    <m/>
    <m/>
    <m/>
    <m/>
    <s v="  "/>
    <m/>
    <m/>
    <s v="18:00"/>
    <n v="44449"/>
    <s v="1468354"/>
    <s v="T005391460"/>
    <m/>
    <m/>
    <m/>
    <m/>
    <m/>
    <s v="E2TEBL6"/>
    <m/>
    <n v="12650402"/>
    <s v="2021/09/10 18:12:07"/>
    <n v="9002"/>
    <n v="1"/>
    <s v=", PWR-I"/>
    <s v="N"/>
    <m/>
    <m/>
    <m/>
    <m/>
    <m/>
    <m/>
    <m/>
    <m/>
    <m/>
    <m/>
    <s v="Y"/>
    <m/>
    <m/>
    <m/>
    <m/>
    <m/>
    <m/>
    <m/>
    <m/>
    <m/>
    <m/>
    <m/>
    <m/>
    <m/>
    <m/>
    <m/>
    <m/>
    <m/>
    <m/>
    <s v="FIRE, POLE"/>
    <s v="CROSSARM, WOOD"/>
    <m/>
    <s v="  "/>
    <s v="Unplanned"/>
    <s v="East Bay"/>
    <s v="Bay"/>
    <s v="012650402, FAIRMOUNT-0402"/>
    <s v="21-0116261"/>
    <s v="Unplanned"/>
    <s v="Clear;32-90 F"/>
    <s v="170 1 of 3 Phases Open"/>
    <s v="69190"/>
    <s v="NO"/>
    <s v="Line to Ground"/>
    <s v="Sustained"/>
    <s v="No"/>
    <s v="R4941"/>
    <s v="OH"/>
    <s v="Fuse"/>
    <s v="1468354"/>
    <s v="Crossarm, Wood, Burned/flashed"/>
    <m/>
    <s v="09/10/21 20:18"/>
    <m/>
    <s v="PANAMA AV W/O CARLSON BL"/>
    <s v="2321 SAN MATEO ST BURNED CROSSARM"/>
    <m/>
    <m/>
    <m/>
    <m/>
    <m/>
    <m/>
    <m/>
    <m/>
    <m/>
    <m/>
    <m/>
    <m/>
    <m/>
    <m/>
    <m/>
    <m/>
    <m/>
    <m/>
    <m/>
    <m/>
    <m/>
    <m/>
    <m/>
    <m/>
  </r>
  <r>
    <n v="1455"/>
    <s v="DJPK"/>
    <s v="3 - QC Complete"/>
    <n v="44586"/>
    <n v="44617"/>
    <s v="[2821 Devon Way, San Pablo, CA 94806] Burned pole top and crew to reframe primary. Cause of ignition could be related to tracking. The ensuing fire was limited to PG&amp;E assets. This information is preliminary."/>
    <s v="\\fxshare-nas05\quotashare-fs01\ESA\5 - Ignition Tracking\2021_Ignition_QC_Folders\20210910_1468177_nan_nan_T005391269"/>
    <s v=" "/>
    <s v="Y"/>
    <s v="DJPK"/>
    <s v="Updated Outage Time; Updated Material at Origin; Updated Equipment Type Associated w/ Ignition; Updated CPZ"/>
    <n v="44585"/>
    <m/>
    <s v="Not In Scope"/>
    <m/>
    <m/>
    <m/>
    <m/>
    <m/>
    <m/>
    <m/>
    <m/>
    <m/>
    <m/>
    <m/>
    <m/>
    <m/>
    <m/>
    <m/>
    <m/>
    <m/>
    <m/>
    <m/>
    <m/>
    <m/>
    <m/>
    <m/>
    <m/>
    <m/>
    <m/>
    <m/>
    <m/>
    <m/>
    <m/>
    <m/>
    <m/>
    <s v="N"/>
    <m/>
    <m/>
    <m/>
    <m/>
    <m/>
    <m/>
    <s v="N"/>
    <m/>
    <m/>
    <m/>
    <m/>
    <m/>
    <m/>
    <s v=" "/>
    <x v="106"/>
    <s v="14:57:00"/>
    <n v="44449"/>
    <s v="07:32:00"/>
    <s v="FAS"/>
    <s v="Y"/>
    <s v="N"/>
    <n v="1468177"/>
    <s v="21-0115760"/>
    <m/>
    <s v="T005391269"/>
    <n v="122038283"/>
    <m/>
    <m/>
    <m/>
    <s v=" "/>
    <x v="0"/>
    <x v="0"/>
    <s v="N"/>
    <s v="N"/>
    <s v="N"/>
    <s v="On September 10, 2021 at 07:32 hours, a PG&amp;E Troubleman was dispatched to the San Pablo-1105 12kV distribution circuit in the vicinity of Devon Way and Brook Way, Richmond, in response to a pole fire.  The responding Troubleman arrived on scene and found a burnt pole and primary crossarm at SAP ID 101433803.  The fire originated at the crossarm through-bolt connection to the pole.  Initial analysis indicates tracking caused the ignition.  The fire self-extinguished and was contained to the pole and crossarm.  Due to the damage to the pole, the top of the pole was cut off and the pole was reframed with a new crossarm.  A PG&amp;E crew completed the repairs on September 10, 2021.  "/>
    <s v="PG&amp;E"/>
    <s v="Other"/>
    <s v="Pole "/>
    <s v="D"/>
    <s v="D"/>
    <s v="Structure-PG&amp;E only"/>
    <m/>
    <m/>
    <m/>
    <m/>
    <m/>
    <s v="Contamination"/>
    <s v="Contamination"/>
    <s v="Tracking"/>
    <s v="Y"/>
    <s v="Overhead"/>
    <x v="0"/>
    <s v="Pole"/>
    <s v="Pole, Crossarm"/>
    <n v="101433803"/>
    <s v=" "/>
    <x v="0"/>
    <n v="37.964386742899997"/>
    <n v="-122.3319337671"/>
    <s v="Contra Costa"/>
    <s v="SAN PABLO 1105"/>
    <n v="12000"/>
    <s v="SAN PABLO 1105BR142"/>
    <x v="0"/>
    <s v="Self-Extinguished"/>
    <s v="Urban"/>
    <s v="Fire-resistive fuel bed"/>
    <s v="Asphalt/Concrete"/>
    <s v="N"/>
    <m/>
    <m/>
    <m/>
    <s v="N/A "/>
    <s v="N"/>
    <s v="N"/>
    <m/>
    <m/>
    <s v="2021-09-14"/>
    <m/>
    <m/>
    <m/>
    <m/>
    <m/>
    <m/>
    <m/>
    <m/>
    <m/>
    <m/>
    <m/>
    <m/>
    <m/>
    <m/>
    <m/>
    <m/>
    <m/>
    <m/>
    <m/>
    <s v="  "/>
    <m/>
    <s v="RICHMOND"/>
    <s v="14:57"/>
    <n v="44449"/>
    <s v="1468177"/>
    <s v="T005391269"/>
    <n v="2835"/>
    <s v="DEVON WAY"/>
    <m/>
    <n v="37.964379999999998"/>
    <n v="-122.32704"/>
    <s v="M3TNMN4"/>
    <m/>
    <n v="13471126"/>
    <s v="2021/09/10 17:04:37"/>
    <n v="9002"/>
    <n v="1"/>
    <s v="AXS-1 DOG XSTR-BROOK WAY PWR-I COMPLETE OUT. MARIA 510-478-5067 CELL"/>
    <s v="N"/>
    <m/>
    <m/>
    <m/>
    <m/>
    <m/>
    <m/>
    <m/>
    <m/>
    <m/>
    <m/>
    <s v="Y"/>
    <m/>
    <m/>
    <m/>
    <m/>
    <m/>
    <m/>
    <m/>
    <s v="BURN POLE TOP. CREW TO REFRAME PRIMARY. IF NOT ENOUGH POLE SPACE INSTALL POLE TO"/>
    <m/>
    <m/>
    <m/>
    <m/>
    <s v="Overhead"/>
    <m/>
    <m/>
    <m/>
    <m/>
    <m/>
    <s v="LIGHTNING"/>
    <s v="CROSSARM, WOOD"/>
    <m/>
    <s v="  "/>
    <m/>
    <m/>
    <m/>
    <m/>
    <m/>
    <m/>
    <m/>
    <m/>
    <m/>
    <m/>
    <m/>
    <m/>
    <m/>
    <m/>
    <m/>
    <m/>
    <m/>
    <m/>
    <m/>
    <m/>
    <m/>
    <m/>
    <m/>
    <m/>
    <m/>
    <m/>
    <m/>
    <m/>
    <m/>
    <m/>
    <m/>
    <m/>
    <m/>
    <m/>
    <m/>
    <m/>
    <m/>
    <m/>
    <m/>
    <m/>
    <m/>
    <m/>
    <m/>
    <m/>
    <m/>
    <m/>
    <m/>
  </r>
  <r>
    <n v="1454"/>
    <s v="CFMD"/>
    <s v="3 - QC Complete"/>
    <n v="44498"/>
    <n v="44617"/>
    <s v="[3435 Meeker Ave, Richmond, CA 94804] Replace alley crossarm switch. Reports of major arcing. Potential cause could be related to tracking. The ensuing fire was limited to PG&amp;E assets. This information is preliminary."/>
    <s v="\\fxshare-nas05\quotashare-fs01\ESA\5 - Ignition Tracking\2021_Ignition_QC_Folders\20210910_1468134_21-0116120_nan_T005391231"/>
    <s v=" "/>
    <m/>
    <s v="CFMD"/>
    <s v="OUtage Time, SAP Notification, existing, asset#"/>
    <n v="44461"/>
    <m/>
    <s v="Not In Scope"/>
    <m/>
    <m/>
    <m/>
    <m/>
    <m/>
    <m/>
    <m/>
    <m/>
    <m/>
    <m/>
    <m/>
    <m/>
    <m/>
    <m/>
    <m/>
    <m/>
    <m/>
    <m/>
    <m/>
    <m/>
    <m/>
    <m/>
    <m/>
    <m/>
    <m/>
    <m/>
    <m/>
    <m/>
    <m/>
    <m/>
    <m/>
    <m/>
    <m/>
    <m/>
    <m/>
    <m/>
    <m/>
    <m/>
    <m/>
    <s v="Y"/>
    <n v="44461"/>
    <n v="44461"/>
    <s v="ACBS"/>
    <m/>
    <s v="incident details"/>
    <m/>
    <s v=" "/>
    <x v="106"/>
    <s v="14:30:00"/>
    <n v="44449"/>
    <s v="13:48:00"/>
    <s v="FAS"/>
    <s v="Y"/>
    <s v="N"/>
    <n v="1468134"/>
    <s v="21-0116120"/>
    <m/>
    <s v="T005391231"/>
    <n v="122037525"/>
    <m/>
    <m/>
    <s v="PG&amp;E_1454_Ignition_20210910_1"/>
    <s v=" "/>
    <x v="0"/>
    <x v="0"/>
    <s v="N"/>
    <s v="N"/>
    <s v="N"/>
    <s v="On September 10th, 2021 at approximately 1430 hours, a PG&amp;E troubleman was dispatched to the El Cerrito O G 1102, 12kV distribution circuit on Meeker Avenue in the City of Richmond for a pole fire. The responding troubleman arrived on scene and observed indications of major arcing/flashing. Initial analysis indicates the cause of this ignition was due to tracking from rain. The ensuing fire was limited to PG&amp;E assets. PG&amp;E crews repaired  overhead primary and replaced the alley arm switch on A priority Electric Corrective tag #122037525 on 9/11/2021. This incident occurred in a Non-HFTD with rain ab nd light wind weather conditions. This information is preliminary."/>
    <s v="PG&amp;E"/>
    <s v="Other"/>
    <s v="Switch"/>
    <s v="D"/>
    <s v="D"/>
    <s v="Structure-PG&amp;E only"/>
    <m/>
    <m/>
    <m/>
    <m/>
    <m/>
    <s v="Contamination"/>
    <s v="Contamination"/>
    <s v="Tracking"/>
    <s v="N"/>
    <s v="Overhead"/>
    <x v="0"/>
    <s v="Switch"/>
    <s v="Switch"/>
    <n v="101441596"/>
    <s v=" "/>
    <x v="0"/>
    <n v="37.918404775600003"/>
    <n v="-122.3362525599"/>
    <s v="Contra Costa"/>
    <s v="EL CERRITO G 1102"/>
    <n v="12000"/>
    <s v="EL CERRITO G 1102CB"/>
    <x v="0"/>
    <s v="Unknown"/>
    <s v="Urban"/>
    <s v="Fire-resistive fuel bed"/>
    <m/>
    <s v="N"/>
    <m/>
    <m/>
    <m/>
    <m/>
    <s v="N"/>
    <s v="N"/>
    <m/>
    <m/>
    <s v="2021-09-14"/>
    <m/>
    <m/>
    <m/>
    <m/>
    <m/>
    <m/>
    <m/>
    <m/>
    <m/>
    <m/>
    <m/>
    <m/>
    <m/>
    <m/>
    <m/>
    <m/>
    <m/>
    <m/>
    <m/>
    <s v="  "/>
    <m/>
    <m/>
    <s v="14:30"/>
    <n v="44449"/>
    <s v="1468134"/>
    <s v="T005391231"/>
    <m/>
    <m/>
    <m/>
    <m/>
    <m/>
    <s v="E1TACBS"/>
    <m/>
    <n v="12501102"/>
    <s v="2021/09/10 15:37:54"/>
    <n v="9002"/>
    <n v="1"/>
    <s v="SMART MTR AUTO-GENERATED TAG"/>
    <s v="N"/>
    <m/>
    <m/>
    <m/>
    <m/>
    <m/>
    <m/>
    <m/>
    <m/>
    <m/>
    <m/>
    <s v="Y"/>
    <m/>
    <m/>
    <m/>
    <m/>
    <m/>
    <m/>
    <m/>
    <m/>
    <m/>
    <m/>
    <m/>
    <m/>
    <m/>
    <m/>
    <m/>
    <m/>
    <m/>
    <m/>
    <s v="OVERHEAD"/>
    <s v="SWITCH (OH)"/>
    <m/>
    <s v="  "/>
    <s v="Unplanned"/>
    <s v="East Bay"/>
    <s v="Bay"/>
    <s v="012501102, EL CERRITO G-1102"/>
    <s v="21-0116120"/>
    <s v="Unplanned"/>
    <s v="Clear;32-90 F"/>
    <s v="20"/>
    <s v="22996"/>
    <s v="NO"/>
    <s v="Force Out"/>
    <s v="Sustained"/>
    <s v="No"/>
    <s v="BR230"/>
    <s v="OH"/>
    <s v="Line Recloser"/>
    <s v="1468134"/>
    <s v="Switch (OH), Arcing"/>
    <s v="NONE"/>
    <s v="09/10/21 20:46"/>
    <m/>
    <s v="N/S MEADE ST @ S 46TH ST,  RICHMOND"/>
    <s v="R7715"/>
    <s v="OJS 3/SPANS LD SIDE OF R6389 OPEN"/>
    <m/>
    <m/>
    <m/>
    <m/>
    <m/>
    <m/>
    <m/>
    <m/>
    <m/>
    <m/>
    <m/>
    <m/>
    <m/>
    <m/>
    <m/>
    <m/>
    <m/>
    <m/>
    <m/>
    <m/>
    <m/>
    <m/>
    <m/>
  </r>
  <r>
    <n v="1453"/>
    <s v="CFMD"/>
    <s v="3 - QC Complete"/>
    <n v="44498"/>
    <n v="44617"/>
    <s v="[2807 Downer Ave, Richmond, CA 94804] Replace primary 4kv dead-end crossarm. Cause of the ignition is likely related to tracking. The ensuing fire was limited to PG&amp;E assets. This information is preliminary."/>
    <s v="\\fxshare-nas05\quotashare-fs01\ESA\5 - Ignition Tracking\2021_Ignition_QC_Folders\20210910_1467619_21-0115926_nan_T005391043"/>
    <s v=" "/>
    <m/>
    <s v="CFMD"/>
    <s v="Outage Time, SAP Notification, existing, asset#"/>
    <n v="44461"/>
    <m/>
    <s v="Not In Scope"/>
    <m/>
    <m/>
    <m/>
    <m/>
    <m/>
    <m/>
    <m/>
    <m/>
    <m/>
    <m/>
    <m/>
    <m/>
    <m/>
    <m/>
    <m/>
    <m/>
    <m/>
    <m/>
    <m/>
    <m/>
    <m/>
    <m/>
    <m/>
    <m/>
    <m/>
    <m/>
    <m/>
    <m/>
    <m/>
    <m/>
    <m/>
    <m/>
    <m/>
    <m/>
    <m/>
    <m/>
    <m/>
    <m/>
    <m/>
    <s v="Y"/>
    <n v="44461"/>
    <n v="44461"/>
    <s v="ACBS"/>
    <m/>
    <s v="Incident details"/>
    <m/>
    <s v=" "/>
    <x v="106"/>
    <s v="12:13:00"/>
    <n v="44449"/>
    <s v="07:43:00"/>
    <s v="FAS"/>
    <s v="Y"/>
    <s v="N"/>
    <n v="1467619"/>
    <s v="21-0115926"/>
    <m/>
    <s v="T005391043"/>
    <n v="122035304"/>
    <s v="113223872"/>
    <m/>
    <s v="PG&amp;E_1453_Ignition_20210910_1"/>
    <s v=" "/>
    <x v="0"/>
    <x v="0"/>
    <s v="N"/>
    <s v="N"/>
    <s v="N"/>
    <s v="On September 10th, 2021 at approximately 12:13 hours, a PG&amp;E troubleman was dispatched to the Barrett 0402, 4kV distribution circuit on Downer Avenue in the City of Richmond for a pole fire. The responding troubleman arrived on scene and observed the pole had indications of flash/burn marks. Initial analysis indicates the cause of this ignition was due to tracking from rain. The pole fire self-extinguished and was limited to PG&amp;E assets. PG&amp;E crews replaced the burnt crossarm on A priority Electric Corrective tag #122035304 on 9/11/2021. This incident occurred in a Non-HFTD with rain and light wind weather conditions. This information is preliminary."/>
    <s v="PG&amp;E"/>
    <s v="Other"/>
    <s v="Crossarm"/>
    <s v="D"/>
    <s v="D"/>
    <s v="Structure-PG&amp;E only"/>
    <m/>
    <m/>
    <m/>
    <m/>
    <m/>
    <s v="Contamination"/>
    <s v="Contamination"/>
    <s v="Tracking"/>
    <s v="N"/>
    <s v="Overhead"/>
    <x v="0"/>
    <s v="Crossarm"/>
    <s v="Crossarm"/>
    <n v="101428478"/>
    <s v=" "/>
    <x v="0"/>
    <n v="37.943024941700003"/>
    <n v="-122.340620923"/>
    <s v="Contra Costa"/>
    <s v="BARRETT 0402"/>
    <n v="4000"/>
    <s v="BARRETT 0402CB"/>
    <x v="0"/>
    <m/>
    <s v="Urban"/>
    <s v="Fire-resistive fuel bed"/>
    <s v="dirt"/>
    <s v="N"/>
    <m/>
    <m/>
    <m/>
    <m/>
    <s v="N"/>
    <s v="N"/>
    <m/>
    <m/>
    <s v="2021-09-14"/>
    <m/>
    <m/>
    <m/>
    <m/>
    <m/>
    <m/>
    <m/>
    <m/>
    <m/>
    <m/>
    <m/>
    <m/>
    <m/>
    <m/>
    <m/>
    <m/>
    <m/>
    <m/>
    <m/>
    <s v="  "/>
    <m/>
    <m/>
    <s v="12:13"/>
    <n v="44449"/>
    <s v="1467619"/>
    <s v="T005391043"/>
    <m/>
    <m/>
    <m/>
    <m/>
    <m/>
    <s v="E1TACBS"/>
    <m/>
    <n v="13020402"/>
    <s v="2021/09/10 12:19:02"/>
    <n v="9002"/>
    <m/>
    <s v=", PWR-I"/>
    <s v="N"/>
    <m/>
    <m/>
    <m/>
    <m/>
    <m/>
    <m/>
    <m/>
    <m/>
    <m/>
    <m/>
    <s v="Y"/>
    <m/>
    <m/>
    <m/>
    <m/>
    <m/>
    <m/>
    <m/>
    <m/>
    <m/>
    <m/>
    <m/>
    <m/>
    <m/>
    <m/>
    <m/>
    <m/>
    <m/>
    <m/>
    <s v="FIRE, POLE"/>
    <s v="CROSSARM, WOOD"/>
    <m/>
    <s v="  "/>
    <s v="Unplanned"/>
    <s v="East Bay"/>
    <s v="Bay"/>
    <s v="013020402, BARRETT-0402"/>
    <s v="21-0115926"/>
    <s v="Unplanned"/>
    <s v="Clear;32-90 F"/>
    <s v="229 1 of 3 Phases Open"/>
    <s v="235183"/>
    <s v="NO"/>
    <s v="Line to Ground"/>
    <s v="Sustained"/>
    <s v="No"/>
    <s v="R4116"/>
    <s v="OH"/>
    <s v="Fuse"/>
    <s v="1467619"/>
    <s v="Pole-Wood, Burned/flashed"/>
    <m/>
    <m/>
    <m/>
    <s v="28TH ST S/O GARVIN AVE"/>
    <s v="28TH &amp; DOWNER"/>
    <m/>
    <m/>
    <m/>
    <m/>
    <m/>
    <m/>
    <m/>
    <m/>
    <m/>
    <m/>
    <m/>
    <m/>
    <m/>
    <m/>
    <m/>
    <m/>
    <m/>
    <m/>
    <m/>
    <m/>
    <m/>
    <m/>
    <m/>
    <m/>
  </r>
  <r>
    <n v="1452"/>
    <s v="DJPK"/>
    <s v="3 - QC Complete"/>
    <n v="44589"/>
    <n v="44617"/>
    <s v="[2535 Oharte Rd, San Pablo, CA 94806] Crossarm failure with damage to transformer. The ensuing fire was limited to PG&amp;E assets. Index 1452 and 1477 are NOT duplicates as the ignitions occurred at different locations. This information is preliminary."/>
    <s v="\\fxshare-nas05\quotashare-fs01\ESA\5 - Ignition Tracking\2021_Ignition_QC_Folders\20210910_1467501_21-0116085_nan_T005390935"/>
    <s v=" "/>
    <s v="Y"/>
    <s v="DJPK"/>
    <s v="Updated Outage Time: Updated Notification #: Updated Missed Ignition"/>
    <n v="44589"/>
    <m/>
    <s v="Not In Scope"/>
    <m/>
    <m/>
    <m/>
    <m/>
    <m/>
    <m/>
    <m/>
    <m/>
    <m/>
    <m/>
    <m/>
    <m/>
    <m/>
    <m/>
    <m/>
    <m/>
    <m/>
    <m/>
    <m/>
    <m/>
    <m/>
    <m/>
    <m/>
    <m/>
    <m/>
    <m/>
    <m/>
    <m/>
    <m/>
    <m/>
    <m/>
    <m/>
    <s v="N"/>
    <m/>
    <m/>
    <m/>
    <m/>
    <m/>
    <m/>
    <s v="N"/>
    <m/>
    <m/>
    <m/>
    <m/>
    <m/>
    <m/>
    <s v=" "/>
    <x v="106"/>
    <s v="11:01:00"/>
    <n v="44449"/>
    <s v="07:02:00"/>
    <s v="FAS"/>
    <s v="N"/>
    <s v="N"/>
    <n v="1467501"/>
    <s v="21-0116085"/>
    <m/>
    <s v="T005390935"/>
    <s v="122036865"/>
    <m/>
    <m/>
    <m/>
    <s v=" "/>
    <x v="0"/>
    <x v="1"/>
    <s v="N"/>
    <s v="N"/>
    <s v="N"/>
    <s v="No Fire.  On September 10, 2021, at 07:02 hours, a PG&amp;E Troubleman was dispatched to the Point Pinole 1101 12kV distribution circuit in the vicinity of O’Harte Road and Brian Road, San Pablo, in response to an outage.  The responding Troubleman arrived at the scene and found that the outage was caused by a failed transformer located at SAP ID 101425446.  No fire resulted from the incident.  A PG&amp;E crew replaced the damaged transformer on September 11, 2021.  "/>
    <s v="Not PG&amp;E"/>
    <s v="Other"/>
    <s v="Crossarm"/>
    <s v="D"/>
    <s v="D"/>
    <s v="No Fire"/>
    <m/>
    <m/>
    <m/>
    <m/>
    <m/>
    <s v="No Fire"/>
    <m/>
    <m/>
    <m/>
    <s v="Overhead"/>
    <x v="0"/>
    <s v="Crossarm"/>
    <m/>
    <n v="101425446"/>
    <s v=" "/>
    <x v="0"/>
    <n v="37.998162192099997"/>
    <n v="-122.3202685145"/>
    <s v="Contra Costa"/>
    <s v="POINT PINOLE 1101"/>
    <n v="12000"/>
    <s v="POINT PINOLE 1101P140"/>
    <x v="0"/>
    <s v="Unknown"/>
    <s v="Urban"/>
    <m/>
    <m/>
    <s v="N"/>
    <m/>
    <m/>
    <m/>
    <m/>
    <s v="N"/>
    <s v="N"/>
    <m/>
    <m/>
    <s v="2021-09-14"/>
    <m/>
    <m/>
    <m/>
    <m/>
    <m/>
    <m/>
    <m/>
    <m/>
    <m/>
    <m/>
    <m/>
    <m/>
    <m/>
    <m/>
    <m/>
    <m/>
    <m/>
    <m/>
    <m/>
    <s v="  "/>
    <m/>
    <s v="RICHMOND"/>
    <s v="11:01"/>
    <n v="44449"/>
    <s v="1467501"/>
    <s v="T005390935"/>
    <s v="UNKNOWN"/>
    <s v="2523 OHARTE RD"/>
    <m/>
    <n v="37.99859"/>
    <n v="-122.3203"/>
    <s v="D2TJEGP"/>
    <m/>
    <n v="14261101"/>
    <s v="2021/09/10 13:44:32"/>
    <n v="9111"/>
    <m/>
    <s v="AXS-OK FD ONSITE STANDING BY . REQ ETA . POLE IS CHARRED WITH LINES DOWN; POLE FIRE"/>
    <s v="N"/>
    <m/>
    <m/>
    <m/>
    <m/>
    <m/>
    <m/>
    <m/>
    <m/>
    <m/>
    <m/>
    <s v="Y"/>
    <m/>
    <m/>
    <m/>
    <m/>
    <m/>
    <m/>
    <m/>
    <s v="NG OH tx @110227856 oil spill need clean up crew, NG OH TX @110227761 NG cutouts"/>
    <m/>
    <m/>
    <m/>
    <m/>
    <s v="Overhead"/>
    <m/>
    <m/>
    <m/>
    <m/>
    <m/>
    <s v="OVERHEAD"/>
    <s v="CROSSARM, WOOD"/>
    <m/>
    <s v="  "/>
    <s v="Unplanned"/>
    <s v="East Bay"/>
    <s v="Bay"/>
    <s v="014261101, POINT PINOLE-1101"/>
    <s v="21-0116085"/>
    <s v="Unplanned"/>
    <s v="Clear;32-90 F"/>
    <s v="23"/>
    <s v="41492"/>
    <s v="NO"/>
    <s v="Line to Ground"/>
    <s v="Sustained"/>
    <s v="No"/>
    <s v="92996"/>
    <s v="OH"/>
    <s v="Fuse"/>
    <s v="1467501"/>
    <s v="Crossarm, Wood, Broken"/>
    <m/>
    <s v="09/10/21 20:59"/>
    <m/>
    <s v="E/S o'hARTE 1/P/S/O BRIAN RD"/>
    <s v="1ST TX OFF 92996 IS NG, 2523 OHARTE BROKEN CROSS ARM, NG TX"/>
    <m/>
    <m/>
    <m/>
    <m/>
    <m/>
    <m/>
    <m/>
    <m/>
    <m/>
    <m/>
    <m/>
    <m/>
    <m/>
    <m/>
    <m/>
    <m/>
    <m/>
    <m/>
    <m/>
    <m/>
    <m/>
    <m/>
    <m/>
    <m/>
  </r>
  <r>
    <n v="1451"/>
    <s v="TLAL"/>
    <s v="3 - QC Complete"/>
    <n v="44512"/>
    <n v="44617"/>
    <s v="[Duplicate of Index # 1706] Replace dead-end 4kv alley crossarm due to fire. The cause of the fire was likely related to tracking. The ensuing fire was limited to PG&amp;E assets. This information is preliminary."/>
    <s v="\\fxshare-nas05\quotashare-fs01\ESA\5 - Ignition Tracking\2021_Ignition_QC_Folders\20210910_nan_nan_nan_T005390858"/>
    <s v=" "/>
    <m/>
    <m/>
    <m/>
    <m/>
    <m/>
    <s v="Not In Scope"/>
    <m/>
    <m/>
    <m/>
    <m/>
    <m/>
    <m/>
    <m/>
    <m/>
    <m/>
    <m/>
    <m/>
    <m/>
    <m/>
    <m/>
    <m/>
    <m/>
    <m/>
    <m/>
    <m/>
    <m/>
    <m/>
    <m/>
    <m/>
    <m/>
    <m/>
    <m/>
    <m/>
    <m/>
    <m/>
    <m/>
    <m/>
    <m/>
    <m/>
    <m/>
    <m/>
    <m/>
    <m/>
    <m/>
    <m/>
    <m/>
    <m/>
    <m/>
    <m/>
    <m/>
    <m/>
    <m/>
    <s v=" "/>
    <x v="106"/>
    <s v="10:22:00"/>
    <m/>
    <m/>
    <s v="FAS"/>
    <s v="N"/>
    <s v="Y"/>
    <s v="TR8460060"/>
    <m/>
    <m/>
    <s v="T005390858"/>
    <n v="122035612"/>
    <m/>
    <m/>
    <m/>
    <s v=" "/>
    <x v="0"/>
    <x v="1"/>
    <s v="N"/>
    <s v="N"/>
    <s v="N"/>
    <s v="[Duplicate of Index # 1706]"/>
    <s v="Not PG&amp;E"/>
    <s v="Other"/>
    <s v="Crossarm"/>
    <s v="D"/>
    <m/>
    <s v="Structure-PG&amp;E only"/>
    <m/>
    <m/>
    <m/>
    <m/>
    <m/>
    <s v="Duplicate"/>
    <m/>
    <m/>
    <m/>
    <s v="Overhead"/>
    <x v="0"/>
    <s v="Crossarm"/>
    <m/>
    <n v="101434983"/>
    <s v=" "/>
    <x v="0"/>
    <n v="37.945210335900001"/>
    <n v="-122.3410576604"/>
    <s v="Contra Costa"/>
    <s v="BARRETT 0402"/>
    <n v="4000"/>
    <s v="BARRETT 0402CB"/>
    <x v="0"/>
    <s v="Unknown"/>
    <s v="Urban"/>
    <m/>
    <m/>
    <s v="N"/>
    <m/>
    <m/>
    <m/>
    <m/>
    <s v="N"/>
    <s v="N"/>
    <m/>
    <m/>
    <s v="2021-09-14"/>
    <m/>
    <m/>
    <m/>
    <m/>
    <m/>
    <m/>
    <m/>
    <m/>
    <m/>
    <m/>
    <m/>
    <m/>
    <m/>
    <m/>
    <m/>
    <m/>
    <m/>
    <m/>
    <m/>
    <s v=" "/>
    <m/>
    <m/>
    <s v="10:22"/>
    <s v="2021/09/10 00:00:00"/>
    <m/>
    <s v="T005390858"/>
    <m/>
    <m/>
    <m/>
    <m/>
    <m/>
    <s v="E1TACBS"/>
    <m/>
    <m/>
    <s v="2021/09/10 11:31:07"/>
    <n v="9111"/>
    <m/>
    <s v="AXS-OK POLE TO POLE;P/ HOWARD"/>
    <s v="Y"/>
    <m/>
    <m/>
    <s v="37.9452883,-122.3409033,21.700000,3D"/>
    <m/>
    <m/>
    <m/>
    <m/>
    <m/>
    <m/>
    <m/>
    <s v="Y"/>
    <m/>
    <m/>
    <m/>
    <m/>
    <m/>
    <m/>
    <s v="PG&amp;E Equipment"/>
    <m/>
    <m/>
    <m/>
    <s v="Other (Comments)"/>
    <m/>
    <m/>
    <m/>
    <m/>
    <m/>
    <m/>
    <m/>
    <s v="FIRE, POLE"/>
    <s v="CROSSARM, WOOD"/>
    <m/>
    <s v=" "/>
    <m/>
    <m/>
    <m/>
    <m/>
    <m/>
    <m/>
    <m/>
    <m/>
    <m/>
    <m/>
    <m/>
    <m/>
    <m/>
    <m/>
    <m/>
    <m/>
    <m/>
    <m/>
    <m/>
    <m/>
    <m/>
    <m/>
    <m/>
    <m/>
    <m/>
    <m/>
    <m/>
    <m/>
    <m/>
    <m/>
    <m/>
    <m/>
    <m/>
    <m/>
    <m/>
    <m/>
    <m/>
    <m/>
    <m/>
    <m/>
    <m/>
    <m/>
    <m/>
    <m/>
    <m/>
    <m/>
    <m/>
  </r>
  <r>
    <n v="1450"/>
    <s v="BRV6"/>
    <s v="3 - QC Complete"/>
    <n v="44582"/>
    <n v="44617"/>
    <s v="[907 Pinole Valley Rd, Pinole, CA 94564] 8' primary single phase 12kv crossarm broken/damaged. Cause is likely related to tracking. The ensuing fire was limited to PG&amp;E assets. This information is preliminary."/>
    <s v="\\fxshare-nas05\quotashare-fs01\ESA\5 - Ignition Tracking\2021_Ignition_QC_Folders\20210910_1467984_21-0115968_nan_T005390817"/>
    <s v=" "/>
    <s v="Y"/>
    <s v="BRV6"/>
    <s v="Changed outage date and time from 9/10/21 0958 to 9/10/21 0601. Changed Lat/Long from 38.0033200, -122.2880900 to 38.0048304, -122.2882310. "/>
    <n v="44582"/>
    <m/>
    <s v="Not In Scope"/>
    <m/>
    <m/>
    <m/>
    <m/>
    <m/>
    <m/>
    <m/>
    <m/>
    <m/>
    <m/>
    <m/>
    <m/>
    <m/>
    <m/>
    <m/>
    <m/>
    <m/>
    <m/>
    <m/>
    <m/>
    <m/>
    <m/>
    <m/>
    <m/>
    <m/>
    <m/>
    <m/>
    <m/>
    <m/>
    <m/>
    <m/>
    <m/>
    <s v="N"/>
    <m/>
    <m/>
    <m/>
    <m/>
    <m/>
    <m/>
    <s v="N"/>
    <m/>
    <m/>
    <m/>
    <m/>
    <m/>
    <m/>
    <s v=" "/>
    <x v="106"/>
    <s v="09:58:00"/>
    <n v="44449"/>
    <s v="06:01:00"/>
    <s v="FAS"/>
    <s v="Y"/>
    <s v="N"/>
    <n v="1467984"/>
    <s v="21-0115968"/>
    <m/>
    <s v="T005390817, T005391121"/>
    <n v="122037195"/>
    <s v="107158024"/>
    <m/>
    <m/>
    <s v=" "/>
    <x v="0"/>
    <x v="0"/>
    <s v="N"/>
    <s v="N"/>
    <s v="N"/>
    <s v="On September 10, 2021 at 0958 hours, a PG&amp;E Troubleman was dispatched to the Franklin 1103 12kV Distribution Circuit in the vicinity of Pinole Valley Rd and San Pablo Ave, Pinole in response to a multi customer outage. Initial analysis indicates tracking caused the ignition. A primary crossarm is suspected to be the origin point of the fire and resulted in 189 customers experienced an outage. The ensuing fire was contained to PG&amp;E assets and it is unknown who suppressed the fire. PG&amp;E Crew replaced the damaged crossarm on September 11, 2021."/>
    <s v="PG&amp;E"/>
    <s v="Other"/>
    <s v="Crossarm"/>
    <s v="D"/>
    <s v="D"/>
    <s v="Structure-PG&amp;E only"/>
    <m/>
    <m/>
    <m/>
    <m/>
    <m/>
    <s v="Contamination"/>
    <s v="Contamination"/>
    <s v="Tracking"/>
    <s v="Y"/>
    <s v="Overhead"/>
    <x v="0"/>
    <s v="Crossarm"/>
    <s v="Crossarm"/>
    <n v="101425649"/>
    <s v=" "/>
    <x v="0"/>
    <n v="38.0048303628"/>
    <n v="-122.2882309556"/>
    <s v="Contra Costa"/>
    <s v="FRANKLIN 1103"/>
    <n v="12000"/>
    <s v="FRANKLIN 1103P144"/>
    <x v="0"/>
    <s v="Unknown"/>
    <s v="Urban"/>
    <s v="Fire-resistive fuel bed"/>
    <s v="sidewalk/asphalt"/>
    <s v="N"/>
    <m/>
    <m/>
    <m/>
    <m/>
    <s v="N"/>
    <s v="N"/>
    <m/>
    <m/>
    <s v="2021-09-14"/>
    <m/>
    <m/>
    <m/>
    <m/>
    <m/>
    <m/>
    <m/>
    <m/>
    <m/>
    <m/>
    <m/>
    <m/>
    <m/>
    <m/>
    <m/>
    <m/>
    <m/>
    <m/>
    <m/>
    <s v="  "/>
    <m/>
    <s v="RICHMOND"/>
    <s v="09:58"/>
    <n v="44449"/>
    <s v="1467984"/>
    <s v="T005390817"/>
    <n v="2503"/>
    <s v="SAN PABLO AVE APT A"/>
    <m/>
    <n v="38.003320000000002"/>
    <n v="-122.28809"/>
    <s v="D2TA1SI"/>
    <m/>
    <n v="13921103"/>
    <s v="2021/09/10 14:16:54"/>
    <n v="9111"/>
    <m/>
    <s v="AXS OK AXS OK; LOW VOLTAGE PROBLEM; LIGHTS DIM; APPLIANCES ARE NOT WORKING. PREM"/>
    <s v="N"/>
    <m/>
    <m/>
    <m/>
    <m/>
    <m/>
    <m/>
    <m/>
    <m/>
    <m/>
    <m/>
    <s v="Y"/>
    <m/>
    <m/>
    <m/>
    <m/>
    <m/>
    <m/>
    <m/>
    <s v="need crew to replace 8' primary single phase 12kv tangent x arm 6 sol"/>
    <m/>
    <m/>
    <m/>
    <m/>
    <s v="Overhead"/>
    <m/>
    <m/>
    <m/>
    <m/>
    <m/>
    <s v="FIRE, POLE"/>
    <s v="CROSSARM, WOOD"/>
    <m/>
    <s v="  "/>
    <s v="Unplanned"/>
    <s v="East Bay"/>
    <s v="Bay"/>
    <s v="013921103, FRANKLIN-1103"/>
    <s v="21-0115968"/>
    <s v="Unplanned"/>
    <s v="Clear;32-90 F"/>
    <s v="189 1 of 3 Phases Open"/>
    <s v="133313"/>
    <s v="NO"/>
    <s v="Line to Ground"/>
    <s v="Sustained"/>
    <s v="No"/>
    <s v="R6326"/>
    <s v="OH"/>
    <s v="Fuse"/>
    <s v="1467984"/>
    <s v="Crossarm, Wood, Broken"/>
    <m/>
    <s v="09/10/21 20:51"/>
    <m/>
    <s v="E/S PINOLE VALLEY RD 95' N/O HENRY AVE"/>
    <s v="SARTORIO, TONY: 915 san pablo ave pinole"/>
    <m/>
    <s v="12KV LAYING ON SECONDARY AT 907 PINOLE VALLEY RD."/>
    <m/>
    <m/>
    <m/>
    <m/>
    <m/>
    <m/>
    <m/>
    <m/>
    <m/>
    <m/>
    <m/>
    <m/>
    <m/>
    <m/>
    <m/>
    <m/>
    <m/>
    <m/>
    <m/>
    <m/>
    <m/>
    <m/>
  </r>
  <r>
    <n v="1449"/>
    <s v="BRV6"/>
    <s v="3 - QC Complete"/>
    <n v="44585"/>
    <n v="44617"/>
    <s v="[1900 California Ave, San Pablo, CA 94806] Burnt primary crossarm, need crew to replace. The cause of the igniton is likely related to tracking. The ensuing fire was limited to PG&amp;E assets. This information is preliminary."/>
    <s v="\\fxshare-nas05\quotashare-fs01\ESA\5 - Ignition Tracking\2021_Ignition_QC_Folders\20210910_nan_nan_nan_T005390645"/>
    <s v=" "/>
    <s v="N"/>
    <m/>
    <m/>
    <m/>
    <m/>
    <s v="Not In Scope"/>
    <m/>
    <m/>
    <m/>
    <m/>
    <m/>
    <m/>
    <m/>
    <m/>
    <m/>
    <m/>
    <m/>
    <m/>
    <m/>
    <m/>
    <m/>
    <m/>
    <m/>
    <m/>
    <m/>
    <m/>
    <m/>
    <m/>
    <m/>
    <m/>
    <m/>
    <m/>
    <m/>
    <m/>
    <m/>
    <m/>
    <m/>
    <m/>
    <s v="N"/>
    <m/>
    <m/>
    <m/>
    <m/>
    <m/>
    <m/>
    <s v="N"/>
    <m/>
    <m/>
    <m/>
    <m/>
    <m/>
    <m/>
    <s v=" "/>
    <x v="106"/>
    <s v="08:43:00"/>
    <m/>
    <m/>
    <s v="FAS"/>
    <s v="Y"/>
    <s v="N"/>
    <s v="TR8456151"/>
    <m/>
    <m/>
    <s v="T005390645"/>
    <n v="122040726"/>
    <m/>
    <m/>
    <m/>
    <s v=" "/>
    <x v="0"/>
    <x v="0"/>
    <s v="N"/>
    <s v="N"/>
    <s v="N"/>
    <s v="On September 10, 2021 at  0843 hours, a PG&amp;E Troubleman was dispatched to the Richmond R 1130 12kV Distribution Circuit in the vicinity of California Ave and 19th St, San Pablo in response to a pole fire. Initial analysis indicates tracking caused the ignition. A primary crossarm is suspected to be the origin point of the fire. The ensuing fire was contained to PG&amp;E assets and it is unknown who suppressed the fire. PG&amp;E Crew replaced the damaged crossarm on September 12, 2021."/>
    <s v="PG&amp;E"/>
    <s v="Other"/>
    <s v="Crossarm"/>
    <s v="D"/>
    <s v="D"/>
    <s v="Structure-PG&amp;E only"/>
    <m/>
    <m/>
    <m/>
    <m/>
    <m/>
    <s v="Contamination"/>
    <s v="Contamination"/>
    <s v="Tracking"/>
    <s v="Y"/>
    <s v="Overhead"/>
    <x v="0"/>
    <s v="Crossarm"/>
    <s v="Crossarm"/>
    <n v="101433659"/>
    <s v=" "/>
    <x v="0"/>
    <n v="37.953344596199997"/>
    <n v="-122.35121211080001"/>
    <s v="Contra Costa"/>
    <s v="RICHMOND R 1130"/>
    <n v="12000"/>
    <s v="RICHMOND R 1130BR162"/>
    <x v="0"/>
    <s v="Unknown"/>
    <s v="Urban"/>
    <s v="Fire-resistive fuel bed"/>
    <s v="sidewalk"/>
    <s v="N"/>
    <m/>
    <m/>
    <m/>
    <m/>
    <s v="N"/>
    <s v="N"/>
    <m/>
    <m/>
    <s v="2021-09-14"/>
    <m/>
    <m/>
    <m/>
    <m/>
    <m/>
    <m/>
    <m/>
    <m/>
    <m/>
    <m/>
    <m/>
    <m/>
    <m/>
    <m/>
    <m/>
    <m/>
    <m/>
    <m/>
    <m/>
    <s v="  "/>
    <m/>
    <m/>
    <s v="08:43"/>
    <n v="44449"/>
    <m/>
    <s v="T005390645"/>
    <m/>
    <m/>
    <m/>
    <m/>
    <m/>
    <s v="E2TRMBT"/>
    <m/>
    <m/>
    <s v="2021/09/10 09:59:18"/>
    <n v="9110"/>
    <m/>
    <s v="AXS-OK FD ENR. POLE ON FIRE."/>
    <s v="N"/>
    <m/>
    <m/>
    <m/>
    <m/>
    <m/>
    <m/>
    <m/>
    <m/>
    <m/>
    <m/>
    <s v="Y"/>
    <m/>
    <m/>
    <m/>
    <m/>
    <m/>
    <m/>
    <m/>
    <m/>
    <m/>
    <m/>
    <m/>
    <m/>
    <m/>
    <m/>
    <m/>
    <m/>
    <m/>
    <m/>
    <s v="PATROL-NOT CONDUCTED"/>
    <m/>
    <m/>
    <s v="  "/>
    <m/>
    <m/>
    <m/>
    <m/>
    <m/>
    <m/>
    <m/>
    <m/>
    <m/>
    <m/>
    <m/>
    <m/>
    <m/>
    <m/>
    <m/>
    <m/>
    <m/>
    <m/>
    <m/>
    <m/>
    <m/>
    <m/>
    <m/>
    <m/>
    <m/>
    <m/>
    <m/>
    <m/>
    <m/>
    <m/>
    <m/>
    <m/>
    <m/>
    <m/>
    <m/>
    <m/>
    <m/>
    <m/>
    <m/>
    <m/>
    <m/>
    <m/>
    <m/>
    <m/>
    <m/>
    <m/>
    <m/>
  </r>
  <r>
    <n v="1448"/>
    <s v="BRV6"/>
    <s v="3 - QC Complete"/>
    <n v="44582"/>
    <n v="44617"/>
    <s v="[Esmond Ave &amp; 36th St, Richmond] Top crossarm burnt and caused a wires down incident. The cause of the failure is likely due to tracking. The ensuing fire was limited to PG&amp;E assets. Index 1448, 1468, 1469, 1470, 1471 &amp; 1472 are NOT duplicates as the ignitions occurred at different locations. This information is preliminary."/>
    <s v="\\fxshare-nas05\quotashare-fs01\ESA\5 - Ignition Tracking\2021_Ignition_QC_Folders\20210910_1467885_nan_nan_T005390547"/>
    <s v=" "/>
    <s v="Y"/>
    <s v="BRV6"/>
    <s v="Changed materials at origin from pole to crossarm. Changed Circuit Protection Zone from MIRA VISTA 0401CB to MIRA VISTA 0401BR604. Unable to locate ILIS record. Multiple tracking events this day in East Bay. "/>
    <n v="44582"/>
    <m/>
    <s v="Not In Scope"/>
    <m/>
    <m/>
    <m/>
    <m/>
    <m/>
    <m/>
    <m/>
    <m/>
    <m/>
    <m/>
    <m/>
    <m/>
    <m/>
    <m/>
    <m/>
    <m/>
    <m/>
    <m/>
    <m/>
    <m/>
    <m/>
    <m/>
    <m/>
    <m/>
    <m/>
    <m/>
    <m/>
    <m/>
    <m/>
    <m/>
    <m/>
    <m/>
    <s v="N"/>
    <m/>
    <m/>
    <m/>
    <m/>
    <m/>
    <m/>
    <s v="N"/>
    <m/>
    <m/>
    <m/>
    <m/>
    <m/>
    <m/>
    <s v=" "/>
    <x v="106"/>
    <s v="08:03:00"/>
    <n v="44449"/>
    <s v="08:03:00"/>
    <s v="FAS"/>
    <s v="Y"/>
    <s v="N"/>
    <n v="1467885"/>
    <m/>
    <m/>
    <s v="T005390547, T005390562"/>
    <s v="122034544, 122035710"/>
    <m/>
    <m/>
    <m/>
    <s v=" "/>
    <x v="0"/>
    <x v="0"/>
    <s v="N"/>
    <s v="N"/>
    <s v="N"/>
    <s v="On September 10, 2021 at 0803 hours, a PG&amp;E Troubleman was dispatched to the Mira Vista 0401 4kV Distribution Circuit in the vicinity of Esmond Ave and 36th St, Richmond in response to a pole fire. Initial analysis indicates tracking caused the ignition. A primary crossarm is suspected to be the origin point of the fire. The ensuing fire was contained to PG&amp;E assets and it is unknown who suppressed the fire. PG&amp;E Crew replaced the damaged crossarm on September 11, 2021."/>
    <s v="PG&amp;E"/>
    <s v="Other"/>
    <s v="Crossarm"/>
    <s v="D"/>
    <s v="D"/>
    <s v="Structure-PG&amp;E only"/>
    <m/>
    <m/>
    <m/>
    <m/>
    <m/>
    <s v="Contamination"/>
    <s v="Contamination"/>
    <s v="Tracking"/>
    <s v="Y"/>
    <s v="Overhead"/>
    <x v="0"/>
    <s v="Crossarm"/>
    <s v="Crossarm, conductor"/>
    <n v="101432745"/>
    <s v=" "/>
    <x v="0"/>
    <n v="37.945242465200003"/>
    <n v="-122.3329032292"/>
    <s v="Contra Costa"/>
    <s v="MIRA VISTA 0401"/>
    <n v="4000"/>
    <s v="MIRA VISTA 0401BR604"/>
    <x v="0"/>
    <s v="Unknown"/>
    <s v="Urban"/>
    <s v="Fire-resistive fuel bed"/>
    <s v="sidewalk"/>
    <s v="N"/>
    <m/>
    <m/>
    <m/>
    <m/>
    <s v="N"/>
    <s v="N"/>
    <m/>
    <m/>
    <s v="2021-09-14"/>
    <m/>
    <m/>
    <m/>
    <m/>
    <m/>
    <m/>
    <m/>
    <m/>
    <m/>
    <m/>
    <m/>
    <m/>
    <m/>
    <m/>
    <m/>
    <m/>
    <m/>
    <m/>
    <m/>
    <s v="  "/>
    <m/>
    <s v="RICHMOND"/>
    <s v="08:03"/>
    <n v="44449"/>
    <s v="1467885"/>
    <s v="T005390547"/>
    <n v="879"/>
    <s v="32ND ST"/>
    <s v="ESMOND"/>
    <n v="37.945219999999999"/>
    <n v="-122.33322"/>
    <s v="M3TNMN4"/>
    <m/>
    <n v="12330401"/>
    <s v="2021/09/10 12:11:06"/>
    <n v="9002"/>
    <n v="1"/>
    <s v=", PWR-I"/>
    <s v="N"/>
    <m/>
    <m/>
    <m/>
    <m/>
    <m/>
    <m/>
    <m/>
    <m/>
    <m/>
    <m/>
    <s v="Y"/>
    <m/>
    <m/>
    <m/>
    <m/>
    <m/>
    <m/>
    <m/>
    <s v="8 FOOT DEAD END ALLY ARM BROKEN."/>
    <m/>
    <m/>
    <m/>
    <m/>
    <s v="Overhead"/>
    <m/>
    <m/>
    <m/>
    <m/>
    <m/>
    <s v="OVERHEAD"/>
    <s v="CROSSARM, WOOD"/>
    <m/>
    <s v="  "/>
    <m/>
    <m/>
    <m/>
    <m/>
    <m/>
    <m/>
    <m/>
    <m/>
    <m/>
    <m/>
    <m/>
    <m/>
    <m/>
    <m/>
    <m/>
    <m/>
    <m/>
    <m/>
    <m/>
    <m/>
    <m/>
    <m/>
    <m/>
    <m/>
    <m/>
    <m/>
    <m/>
    <m/>
    <m/>
    <m/>
    <m/>
    <m/>
    <m/>
    <m/>
    <m/>
    <m/>
    <m/>
    <m/>
    <m/>
    <m/>
    <m/>
    <m/>
    <m/>
    <m/>
    <m/>
    <m/>
    <m/>
  </r>
  <r>
    <n v="1447"/>
    <s v="S71C"/>
    <s v="3 - QC Complete"/>
    <n v="44588"/>
    <n v="44617"/>
    <s v="[Collins Ave &amp; Morton Ave, Richmond, CA 94806] Pole top burnt off with two crossarms. Cause of the failure is likely related to tracking. The ensuing fire was limited to PG&amp;E assets. This information is preliminary."/>
    <s v="\\fxshare-nas05\quotashare-fs01\ESA\5 - Ignition Tracking\2021_Ignition_QC_Folders\20210910_1467777_21-0115876_nan_T005390506"/>
    <s v=" "/>
    <s v="Y"/>
    <s v="S71C"/>
    <s v="Updated Outage Time_x000a_Updated Fire Suppressing Agency"/>
    <n v="44588"/>
    <m/>
    <s v="Not In Scope"/>
    <m/>
    <m/>
    <m/>
    <m/>
    <m/>
    <m/>
    <m/>
    <m/>
    <m/>
    <m/>
    <m/>
    <m/>
    <m/>
    <m/>
    <m/>
    <m/>
    <m/>
    <m/>
    <m/>
    <m/>
    <m/>
    <m/>
    <m/>
    <m/>
    <m/>
    <m/>
    <m/>
    <m/>
    <m/>
    <m/>
    <m/>
    <m/>
    <s v="N"/>
    <m/>
    <m/>
    <m/>
    <m/>
    <m/>
    <m/>
    <s v="Y"/>
    <n v="44587"/>
    <n v="44588"/>
    <s v="TRBN"/>
    <s v="Tim Bauer (510)301-2053"/>
    <m/>
    <m/>
    <s v=" "/>
    <x v="106"/>
    <s v="07:45:00"/>
    <n v="44449"/>
    <s v="07:20:00"/>
    <s v="FAS"/>
    <s v="Y"/>
    <s v="N"/>
    <n v="1467777"/>
    <s v="21-0115876"/>
    <m/>
    <s v="T005390506"/>
    <n v="122035260"/>
    <m/>
    <m/>
    <m/>
    <s v=" "/>
    <x v="0"/>
    <x v="0"/>
    <s v="N"/>
    <s v="N"/>
    <s v="N"/>
    <s v="On September 10, 2021 at 0745 hours, a PG&amp;E Troubleman was dispatched to the Point Pinole 1102 12kV Distribution Circuit near Morton Avenue in the City of Richmond in response to a pole fire and wire down. Initial analysis indicates tracking caused the ignition. Per the troubleman the insulators were dirty and due to light rain and mist, the insulator tracked over and caused the crossarms and pole to burn. The ensuing fire was limited to only PG&amp;E assets and the fire was suppressed by the Richmond Fire Department. PG&amp;E Troubleman and PG&amp;E Hired Contract Crew replaced pole SAP ID 101426961 on September 11, 2021. The newly installed pole is SAP ID 104064311. This outage affected a total of 20 customers. This information is preliminary."/>
    <s v="PG&amp;E"/>
    <s v="Other"/>
    <s v="Crossarm"/>
    <s v="D"/>
    <s v="D"/>
    <s v="Structure-PG&amp;E only"/>
    <m/>
    <m/>
    <m/>
    <m/>
    <m/>
    <s v="Contamination"/>
    <s v="Contamination"/>
    <s v="Tracking"/>
    <s v="N"/>
    <s v="Overhead"/>
    <x v="0"/>
    <s v="Insulator"/>
    <s v="Pole, crossarm"/>
    <s v="101426961, 104064311"/>
    <s v=" "/>
    <x v="0"/>
    <n v="37.982457757100001"/>
    <n v="-122.352698026"/>
    <s v="Contra Costa"/>
    <s v="POINT PINOLE 1102"/>
    <n v="12000"/>
    <s v="POINT PINOLE 1102CB"/>
    <x v="0"/>
    <s v="Richmond FD"/>
    <s v="Urban"/>
    <m/>
    <m/>
    <s v="N"/>
    <m/>
    <m/>
    <m/>
    <m/>
    <s v="N"/>
    <s v="Y"/>
    <s v="202109100000"/>
    <s v="202109101529"/>
    <s v="2021-09-14"/>
    <m/>
    <m/>
    <m/>
    <m/>
    <m/>
    <m/>
    <m/>
    <m/>
    <m/>
    <m/>
    <m/>
    <m/>
    <m/>
    <m/>
    <m/>
    <m/>
    <m/>
    <m/>
    <m/>
    <s v="  "/>
    <m/>
    <m/>
    <s v="07:45"/>
    <n v="44449"/>
    <s v="1467777"/>
    <s v="T005390506"/>
    <m/>
    <m/>
    <m/>
    <m/>
    <m/>
    <s v="E1TTRBN"/>
    <m/>
    <n v="14261102"/>
    <s v="2021/09/10 10:29:36"/>
    <n v="9110"/>
    <m/>
    <s v="SMART MTR AUTO-GENERATED TAGDOWN WIRES FOLLOWED BY OUTAGE. CUST ALSO STATED THERE ARE DAMAGED CROSS ARMS. COULD BE IN REGARDS TO  A POLE FIRE THAT WAS ALREADY PUT OUT. PLS MAKE SAFE XST COLLINS , MORTON AVE. JIM W PACIFIC RAILRD PH# 5103012060"/>
    <s v="N"/>
    <m/>
    <m/>
    <m/>
    <m/>
    <m/>
    <m/>
    <m/>
    <m/>
    <m/>
    <m/>
    <s v="Y"/>
    <m/>
    <m/>
    <m/>
    <m/>
    <m/>
    <m/>
    <m/>
    <m/>
    <m/>
    <m/>
    <m/>
    <m/>
    <m/>
    <m/>
    <m/>
    <m/>
    <m/>
    <m/>
    <s v="FIRE, POLE"/>
    <s v="POLE-WOOD"/>
    <s v="Y"/>
    <s v="  "/>
    <s v="Unplanned"/>
    <s v="East Bay"/>
    <s v="Bay"/>
    <s v="014261103, POINT PINOLE-1103"/>
    <s v="21-0115876"/>
    <s v="Unplanned"/>
    <s v="Clear;32-90 F"/>
    <s v="20"/>
    <s v="44460"/>
    <s v="NO"/>
    <s v="Line to Ground"/>
    <s v="Sustained"/>
    <s v="No"/>
    <s v="R8916"/>
    <s v="OH"/>
    <s v="Fuse"/>
    <s v="1467777"/>
    <s v="Pole-Wood, Broken, wire on ground"/>
    <m/>
    <s v="09/10/21 20:57"/>
    <m/>
    <s v="MORTIN AV. 1 W/O COLLINS"/>
    <s v="C/OF COLLINS AND MORTON AVE"/>
    <m/>
    <s v="POLE FIRE COLLINS AND MORTON 3 PHASE DOWN ON GROUND"/>
    <m/>
    <m/>
    <m/>
    <m/>
    <m/>
    <m/>
    <m/>
    <m/>
    <m/>
    <m/>
    <m/>
    <m/>
    <m/>
    <m/>
    <m/>
    <m/>
    <m/>
    <m/>
    <m/>
    <m/>
    <m/>
    <m/>
  </r>
  <r>
    <n v="1446"/>
    <s v="S71C"/>
    <s v="3 - QC Complete"/>
    <n v="44592"/>
    <n v="44617"/>
    <s v="[4605 Elmwood Rd, El Sobrante, CA 94803] Burnt/broken 12kv double alley arms. Cause of failure is likely related to tracking due to contamination. The ensuing fire was limited to PG&amp;E assets. This information is preliminary."/>
    <s v="\\fxshare-nas05\quotashare-fs01\ESA\5 - Ignition Tracking\2021_Ignition_QC_Folders\20210910_1467485_nan_nan_T005390416"/>
    <s v=" "/>
    <m/>
    <s v="S71C"/>
    <s v="Updated Fire Suppressing Agency"/>
    <n v="44592"/>
    <m/>
    <s v="Not In Scope"/>
    <m/>
    <m/>
    <m/>
    <m/>
    <m/>
    <m/>
    <m/>
    <m/>
    <m/>
    <m/>
    <m/>
    <m/>
    <m/>
    <m/>
    <m/>
    <m/>
    <m/>
    <m/>
    <m/>
    <m/>
    <m/>
    <m/>
    <m/>
    <m/>
    <m/>
    <m/>
    <m/>
    <m/>
    <m/>
    <m/>
    <m/>
    <m/>
    <s v="N"/>
    <m/>
    <m/>
    <m/>
    <m/>
    <m/>
    <m/>
    <s v="Y"/>
    <n v="44587"/>
    <n v="44592"/>
    <s v="MRPE"/>
    <s v="Mike Pagan (510) 231-2970"/>
    <m/>
    <m/>
    <s v=" "/>
    <x v="106"/>
    <s v="07:12:00"/>
    <m/>
    <m/>
    <s v="FAS"/>
    <s v="Y"/>
    <s v="N"/>
    <n v="1467485"/>
    <m/>
    <m/>
    <s v="T005390416"/>
    <n v="122034169"/>
    <s v="117238543"/>
    <m/>
    <m/>
    <s v=" "/>
    <x v="0"/>
    <x v="0"/>
    <s v="N"/>
    <s v="N"/>
    <s v="N"/>
    <s v="On September 10, 2021 at 0712 hours, a PG&amp;E Troubleman was dispatched to the Valley View 1103 12kV Distribution Circuit near Elmwood Road in the City of El Sobrante in response to a pole fire. Initial analysis indicates PG&amp;E equipment failure caused the ignition. Per the troubleman, the dirty insulators allowed tracking to occur. The ensuing fire was limited to only PG&amp;E assets in size and the fire was suppressed by Contra Costa Fire Department. PG&amp;E Hired Contract Crew replaced the damaged crossarm on September 12, 2021. This information is preliminary."/>
    <s v="PG&amp;E"/>
    <s v="Other"/>
    <s v="Crossarm"/>
    <s v="D"/>
    <s v="D"/>
    <s v="Structure-PG&amp;E only"/>
    <m/>
    <m/>
    <m/>
    <m/>
    <m/>
    <s v="Contamination"/>
    <s v="Contamination"/>
    <s v="Tracking"/>
    <s v="Y"/>
    <s v="Overhead"/>
    <x v="0"/>
    <s v="Crossarm"/>
    <s v="Crossarm"/>
    <n v="101429289"/>
    <s v=" "/>
    <x v="0"/>
    <n v="37.963953674999999"/>
    <n v="-122.2999752429"/>
    <s v="Contra Costa"/>
    <s v="VALLEY VIEW 1103"/>
    <n v="12000"/>
    <s v="VALLEY VIEW 1103CB"/>
    <x v="0"/>
    <s v="Contra Costa FD"/>
    <s v="Urban"/>
    <m/>
    <m/>
    <s v="N"/>
    <m/>
    <m/>
    <m/>
    <m/>
    <s v="N"/>
    <s v="Y"/>
    <s v="202109100000"/>
    <s v="202109101529"/>
    <s v="2021-09-14"/>
    <m/>
    <m/>
    <m/>
    <m/>
    <m/>
    <m/>
    <m/>
    <m/>
    <m/>
    <m/>
    <m/>
    <m/>
    <m/>
    <m/>
    <m/>
    <m/>
    <m/>
    <m/>
    <m/>
    <s v="  "/>
    <m/>
    <s v="RICHMOND"/>
    <s v="07:12"/>
    <n v="44449"/>
    <s v="1467485"/>
    <s v="T005390416"/>
    <n v="4605"/>
    <s v="ELMWOOD RD"/>
    <m/>
    <n v="37.963549999999998"/>
    <n v="-122.29904999999999"/>
    <s v="E2TMRPE"/>
    <m/>
    <n v="14341103"/>
    <s v="2021/09/10 08:08:31"/>
    <n v="9002"/>
    <m/>
    <s v="AXS-OK XSTR-CANYON PWR-Y POLE FIRE;SAYS FIRE DEPT ON SITE P/ ALEC"/>
    <s v="N"/>
    <m/>
    <m/>
    <m/>
    <m/>
    <m/>
    <m/>
    <m/>
    <m/>
    <m/>
    <m/>
    <s v="Y"/>
    <m/>
    <m/>
    <m/>
    <m/>
    <m/>
    <m/>
    <m/>
    <s v="broken/burnt 12kv double alley arms (only one completely broken) ** install 9' f"/>
    <m/>
    <m/>
    <m/>
    <m/>
    <s v="Overhead"/>
    <m/>
    <m/>
    <m/>
    <m/>
    <m/>
    <s v="OVERHEAD"/>
    <s v="CROSSARM, WOOD"/>
    <m/>
    <s v="  "/>
    <m/>
    <m/>
    <m/>
    <m/>
    <m/>
    <m/>
    <m/>
    <m/>
    <m/>
    <m/>
    <m/>
    <m/>
    <m/>
    <m/>
    <m/>
    <m/>
    <m/>
    <m/>
    <m/>
    <m/>
    <m/>
    <m/>
    <m/>
    <m/>
    <m/>
    <m/>
    <m/>
    <m/>
    <m/>
    <m/>
    <m/>
    <m/>
    <m/>
    <m/>
    <m/>
    <m/>
    <m/>
    <m/>
    <m/>
    <m/>
    <m/>
    <m/>
    <m/>
    <m/>
    <m/>
    <m/>
    <m/>
  </r>
  <r>
    <n v="1445"/>
    <s v="S71C"/>
    <s v="3 - QC Complete"/>
    <n v="44592"/>
    <n v="44617"/>
    <s v="[3969 La Cresenta Rd, El Sobrante, CA 94803] Replace broken 12kv single phase crossarm. Cause of crossarm failure is likely related to tracking due to contamination. The ensuing fire was limited to PG&amp;E assets. This information is preliminary."/>
    <s v="\\fxshare-nas05\quotashare-fs01\ESA\5 - Ignition Tracking\2021_Ignition_QC_Folders\20210910_nan_nan_nan_T005390394"/>
    <s v=" "/>
    <s v="Y"/>
    <s v="S71C"/>
    <s v="Updated Fire Suppressing Agency"/>
    <n v="44587"/>
    <m/>
    <s v="Not In Scope"/>
    <m/>
    <m/>
    <m/>
    <m/>
    <m/>
    <m/>
    <m/>
    <m/>
    <m/>
    <m/>
    <m/>
    <m/>
    <m/>
    <m/>
    <m/>
    <m/>
    <m/>
    <m/>
    <m/>
    <m/>
    <m/>
    <m/>
    <m/>
    <m/>
    <m/>
    <m/>
    <m/>
    <m/>
    <m/>
    <m/>
    <m/>
    <m/>
    <s v="N"/>
    <m/>
    <m/>
    <m/>
    <m/>
    <m/>
    <m/>
    <s v="Y"/>
    <n v="44587"/>
    <n v="44592"/>
    <s v="MRPE"/>
    <s v="Mike Pagan (510) 231-2970"/>
    <m/>
    <m/>
    <s v=" "/>
    <x v="106"/>
    <s v="07:04:00"/>
    <m/>
    <m/>
    <s v="FAS"/>
    <s v="Y"/>
    <s v="N"/>
    <s v="TR8459347"/>
    <m/>
    <m/>
    <s v="T005390394"/>
    <n v="122033925"/>
    <s v="102607747"/>
    <m/>
    <m/>
    <s v=" "/>
    <x v="0"/>
    <x v="0"/>
    <s v="N"/>
    <s v="N"/>
    <s v="N"/>
    <s v="On September 10, 2021 at approximately 0704 hours, a PG&amp;E Troubleman was dispatched to the Valley View 1103 12kV Distribution Circuit near La Cresenta Road in the City of El Sobrante in response to a pole fire. Initial analysis indicates PG&amp;E equipment failure caused the ignition. Per the troubleman, dirty insulator allowed tracking to ignite the pole. Notes also indicated the top cross bar was hanging by a thread. The ensuing fire was limited to only PG&amp;E assets in size and the fire was suppressed by Contra Costa Fire Department. PG&amp;E Hired Contract Crew replaced the damaged crossarm on September 10, 2021. This information is preliminary."/>
    <s v="PG&amp;E"/>
    <s v="Other"/>
    <s v="Crossarm"/>
    <s v="D"/>
    <s v="D"/>
    <s v="Structure-PG&amp;E only"/>
    <m/>
    <m/>
    <m/>
    <m/>
    <m/>
    <s v="Contamination"/>
    <s v="Contamination"/>
    <s v="Tracking"/>
    <s v="Y"/>
    <s v="Overhead"/>
    <x v="0"/>
    <s v="Crossarm"/>
    <s v="Crossarm"/>
    <n v="101429231"/>
    <s v=" "/>
    <x v="0"/>
    <n v="37.964012640599996"/>
    <n v="-122.3101390745"/>
    <s v="Contra Costa"/>
    <s v="VALLEY VIEW 1103"/>
    <n v="12000"/>
    <s v="VALLEY VIEW 1103P160"/>
    <x v="0"/>
    <s v="Contra Costa FD"/>
    <s v="Urban"/>
    <m/>
    <m/>
    <s v="N"/>
    <m/>
    <m/>
    <m/>
    <m/>
    <s v="N"/>
    <s v="Y"/>
    <s v="202109100000"/>
    <s v="202109101529"/>
    <s v="2021-09-14"/>
    <m/>
    <m/>
    <m/>
    <m/>
    <m/>
    <m/>
    <m/>
    <m/>
    <m/>
    <m/>
    <m/>
    <m/>
    <m/>
    <m/>
    <m/>
    <m/>
    <m/>
    <m/>
    <m/>
    <s v="  "/>
    <m/>
    <s v="RICHMOND"/>
    <s v="07:04"/>
    <n v="44449"/>
    <m/>
    <s v="T005390394"/>
    <s v="UNKNOWN"/>
    <s v="3985 LA CRESENTA RD"/>
    <m/>
    <m/>
    <m/>
    <s v="E2TMRPE"/>
    <m/>
    <m/>
    <s v="2021/09/10 07:48:05"/>
    <n v="9110"/>
    <m/>
    <s v="AXS-OK FD ENRTE TOP CROSS BAR HANGNG BY THREAD SMOLDERING AT POLE TMAN EN RTE TO CRESENTA RD"/>
    <s v="N"/>
    <m/>
    <m/>
    <m/>
    <m/>
    <m/>
    <m/>
    <m/>
    <m/>
    <m/>
    <m/>
    <s v="Y"/>
    <m/>
    <m/>
    <m/>
    <m/>
    <m/>
    <m/>
    <m/>
    <s v="replace broken 12kv single phase Xarm"/>
    <m/>
    <m/>
    <m/>
    <m/>
    <s v="Overhead"/>
    <m/>
    <m/>
    <m/>
    <m/>
    <m/>
    <s v="OVERHEAD"/>
    <s v="CROSSARM, WOOD"/>
    <m/>
    <s v="  "/>
    <m/>
    <m/>
    <m/>
    <m/>
    <m/>
    <m/>
    <m/>
    <m/>
    <m/>
    <m/>
    <m/>
    <m/>
    <m/>
    <m/>
    <m/>
    <m/>
    <m/>
    <m/>
    <m/>
    <m/>
    <m/>
    <m/>
    <m/>
    <m/>
    <m/>
    <m/>
    <m/>
    <m/>
    <m/>
    <m/>
    <m/>
    <m/>
    <m/>
    <m/>
    <m/>
    <m/>
    <m/>
    <m/>
    <m/>
    <m/>
    <m/>
    <m/>
    <m/>
    <m/>
    <m/>
    <m/>
    <m/>
  </r>
  <r>
    <n v="1444"/>
    <s v="S71C"/>
    <s v="3 - QC Complete"/>
    <n v="44585"/>
    <n v="44617"/>
    <s v="[Coalinga Ave &amp; 15th St, Richmond, CA 94801] Small piece of crossarm burnt under the insulator. Cause of the ignition is likely related to tracking from contamination. The ensuing fire was limited to PG&amp;E assets. This information is preliminary."/>
    <s v="\\fxshare-nas05\quotashare-fs01\ESA\5 - Ignition Tracking\2021_Ignition_QC_Folders\20210910_nan_nan_nan_T005390391"/>
    <s v=" "/>
    <s v="Y"/>
    <s v="S71C"/>
    <s v="Unable to update Circuit Protection Zone to BARRETT 0401 LRBR294"/>
    <n v="44585"/>
    <m/>
    <s v="Not In Scope"/>
    <m/>
    <m/>
    <m/>
    <m/>
    <m/>
    <m/>
    <m/>
    <m/>
    <m/>
    <m/>
    <m/>
    <m/>
    <m/>
    <m/>
    <m/>
    <m/>
    <m/>
    <m/>
    <m/>
    <m/>
    <m/>
    <m/>
    <m/>
    <m/>
    <m/>
    <m/>
    <m/>
    <m/>
    <m/>
    <m/>
    <m/>
    <m/>
    <m/>
    <m/>
    <m/>
    <m/>
    <m/>
    <m/>
    <m/>
    <s v="Y"/>
    <n v="44585"/>
    <n v="44585"/>
    <s v="MPHH"/>
    <s v="Michael Hamill (510) 681-1148"/>
    <m/>
    <m/>
    <s v=" "/>
    <x v="106"/>
    <s v="07:03:00"/>
    <m/>
    <m/>
    <s v="FAS"/>
    <s v="Y"/>
    <s v="N"/>
    <s v="TR8457189"/>
    <m/>
    <m/>
    <s v="T005390391"/>
    <n v="122034039"/>
    <s v="106599857"/>
    <m/>
    <m/>
    <s v=" "/>
    <x v="0"/>
    <x v="0"/>
    <s v="N"/>
    <s v="N"/>
    <s v="N"/>
    <s v="On September 10, 2021 at 0703 hours, a PG&amp;E Troubleman was dispatched to the Barrett 0401 4kV Distribution Circuit near Coalinga Avenue in the City of Richmond  in response to a reported pole fire. Initial analysis indicates tracking caused the ignition. Per the troubleman, the dirty insulators allowed the pole to catch fire. The ensuing fire was limited to only PG&amp;E assets and it is unknown if the Richmond Fire Department suppressed the fire or if it was self-extinguished. The troubleman and PG&amp;E Hired Contract Crew repaired the crossarm on September 11, 2021. It does not appear there was an outage. This information is preliminary."/>
    <s v="PG&amp;E"/>
    <s v="Other"/>
    <s v="Crossarm"/>
    <s v="D"/>
    <s v="D"/>
    <s v="Structure-PG&amp;E only"/>
    <m/>
    <m/>
    <m/>
    <m/>
    <m/>
    <s v="Contamination"/>
    <s v="Contamination"/>
    <s v="Tracking"/>
    <s v="Y"/>
    <s v="Overhead"/>
    <x v="0"/>
    <s v="Crossarm"/>
    <s v="Crossarm"/>
    <n v="101433472"/>
    <s v=" "/>
    <x v="0"/>
    <n v="37.947339317699999"/>
    <n v="-122.3556337647"/>
    <s v="Contra Costa"/>
    <s v="BARRETT 0401"/>
    <n v="4000"/>
    <s v="BARRETT 0401CB"/>
    <x v="0"/>
    <s v="Richmond FD"/>
    <s v="Urban"/>
    <m/>
    <m/>
    <s v="N"/>
    <m/>
    <m/>
    <m/>
    <m/>
    <s v="N"/>
    <s v="N"/>
    <m/>
    <m/>
    <s v="2021-09-14"/>
    <m/>
    <m/>
    <m/>
    <m/>
    <m/>
    <m/>
    <m/>
    <m/>
    <m/>
    <m/>
    <m/>
    <m/>
    <m/>
    <m/>
    <m/>
    <m/>
    <m/>
    <m/>
    <m/>
    <s v="  "/>
    <m/>
    <m/>
    <s v="07:03"/>
    <n v="44449"/>
    <m/>
    <s v="T005390391"/>
    <m/>
    <m/>
    <m/>
    <m/>
    <m/>
    <s v="E1TMPHH"/>
    <m/>
    <m/>
    <s v="2021/09/10 08:28:28"/>
    <n v="9110"/>
    <m/>
    <s v="AXS-OK FD ENR.. ETA CB 510-233-5223. POLE FIRE"/>
    <s v="N"/>
    <m/>
    <m/>
    <m/>
    <m/>
    <m/>
    <m/>
    <m/>
    <m/>
    <m/>
    <m/>
    <s v="Y"/>
    <m/>
    <m/>
    <m/>
    <m/>
    <m/>
    <m/>
    <m/>
    <m/>
    <m/>
    <m/>
    <m/>
    <m/>
    <m/>
    <m/>
    <m/>
    <m/>
    <m/>
    <m/>
    <s v="OVERHEAD"/>
    <s v="INSULATOR"/>
    <m/>
    <s v="  "/>
    <m/>
    <m/>
    <m/>
    <m/>
    <m/>
    <m/>
    <m/>
    <m/>
    <m/>
    <m/>
    <m/>
    <m/>
    <m/>
    <m/>
    <m/>
    <m/>
    <m/>
    <m/>
    <m/>
    <m/>
    <m/>
    <m/>
    <m/>
    <m/>
    <m/>
    <m/>
    <m/>
    <m/>
    <m/>
    <m/>
    <m/>
    <m/>
    <m/>
    <m/>
    <m/>
    <m/>
    <m/>
    <m/>
    <m/>
    <m/>
    <m/>
    <m/>
    <m/>
    <m/>
    <m/>
    <m/>
    <m/>
  </r>
  <r>
    <n v="1443"/>
    <s v="TLAL"/>
    <s v="3 - QC Complete"/>
    <n v="44512"/>
    <n v="44617"/>
    <s v="[Duplicate of Index # 1421] Crossarm fire was likely caused by tracking due to contamination. The ensuing fire was limited to PG&amp;E assets. This information is preliminary."/>
    <s v="\\fxshare-nas05\quotashare-fs01\ESA\5 - Ignition Tracking\2021_Ignition_QC_Folders\20210910_nan_nan_nan_T005390333"/>
    <s v=" "/>
    <m/>
    <m/>
    <s v="Updated Fire Suppressing Agency to Richmond FD"/>
    <m/>
    <m/>
    <s v="Not In Scope"/>
    <m/>
    <m/>
    <m/>
    <m/>
    <m/>
    <m/>
    <m/>
    <m/>
    <m/>
    <m/>
    <m/>
    <m/>
    <m/>
    <m/>
    <m/>
    <m/>
    <m/>
    <m/>
    <m/>
    <m/>
    <m/>
    <m/>
    <m/>
    <m/>
    <m/>
    <m/>
    <m/>
    <m/>
    <m/>
    <m/>
    <m/>
    <m/>
    <m/>
    <m/>
    <m/>
    <m/>
    <m/>
    <m/>
    <m/>
    <m/>
    <m/>
    <m/>
    <m/>
    <m/>
    <m/>
    <m/>
    <s v=" "/>
    <x v="106"/>
    <s v="06:37:00"/>
    <m/>
    <m/>
    <s v="FAS"/>
    <s v="N"/>
    <s v="Y"/>
    <s v="TR8458547"/>
    <m/>
    <m/>
    <s v="T005390333"/>
    <s v="122035667, 122034458"/>
    <m/>
    <m/>
    <m/>
    <s v=" "/>
    <x v="0"/>
    <x v="1"/>
    <s v="N"/>
    <s v="N"/>
    <s v="N"/>
    <s v="[Duplicate of Index # 1421] "/>
    <s v="Not PG&amp;E"/>
    <s v="Other"/>
    <s v="Crossarm"/>
    <s v="D"/>
    <m/>
    <s v="Structure-PG&amp;E only"/>
    <m/>
    <m/>
    <m/>
    <m/>
    <m/>
    <s v="Duplicate"/>
    <m/>
    <m/>
    <m/>
    <s v="Overhead"/>
    <x v="1"/>
    <m/>
    <m/>
    <n v="101428535"/>
    <s v=" "/>
    <x v="0"/>
    <n v="37.964167988600003"/>
    <n v="-122.3064980142"/>
    <s v="Contra Costa"/>
    <s v="VALLEY VIEW 1103"/>
    <n v="12000"/>
    <s v="VALLEY VIEW 1103CB"/>
    <x v="0"/>
    <s v="Unknown"/>
    <s v="Urban"/>
    <m/>
    <m/>
    <s v="N"/>
    <m/>
    <m/>
    <m/>
    <m/>
    <s v="N"/>
    <s v="Y"/>
    <s v="202109100000"/>
    <s v="202109101529"/>
    <s v="2021-09-14"/>
    <m/>
    <m/>
    <m/>
    <m/>
    <m/>
    <m/>
    <m/>
    <m/>
    <m/>
    <m/>
    <m/>
    <m/>
    <m/>
    <m/>
    <m/>
    <m/>
    <m/>
    <m/>
    <m/>
    <s v=" "/>
    <m/>
    <m/>
    <s v="06:37"/>
    <s v="2021/09/10 00:00:00"/>
    <m/>
    <s v="T005390333"/>
    <m/>
    <m/>
    <m/>
    <m/>
    <m/>
    <s v="E2TMRPE"/>
    <m/>
    <m/>
    <s v="2021/09/10 11:12:00"/>
    <n v="9140"/>
    <m/>
    <s v="AXS-OK POLE FIRE FD ONSITE REQ ETA"/>
    <s v="N"/>
    <m/>
    <m/>
    <m/>
    <m/>
    <m/>
    <m/>
    <m/>
    <m/>
    <m/>
    <m/>
    <s v="Y"/>
    <m/>
    <m/>
    <m/>
    <m/>
    <m/>
    <m/>
    <m/>
    <m/>
    <m/>
    <m/>
    <m/>
    <m/>
    <m/>
    <m/>
    <m/>
    <m/>
    <m/>
    <m/>
    <s v="OVERHEAD"/>
    <s v="CROSSARM, WOOD"/>
    <m/>
    <s v=" "/>
    <m/>
    <m/>
    <m/>
    <m/>
    <m/>
    <m/>
    <m/>
    <m/>
    <m/>
    <m/>
    <m/>
    <m/>
    <m/>
    <m/>
    <m/>
    <m/>
    <m/>
    <m/>
    <m/>
    <m/>
    <m/>
    <m/>
    <m/>
    <m/>
    <m/>
    <m/>
    <m/>
    <m/>
    <m/>
    <m/>
    <m/>
    <m/>
    <m/>
    <m/>
    <m/>
    <m/>
    <m/>
    <m/>
    <m/>
    <m/>
    <m/>
    <m/>
    <m/>
    <m/>
    <m/>
    <m/>
    <m/>
  </r>
  <r>
    <n v="1442"/>
    <s v="DLY6"/>
    <s v="3 - QC Complete"/>
    <n v="44588"/>
    <n v="44617"/>
    <s v="[1640 17th St, San Pablo, CA 94806] Burnt and broken 12kv crossarm at intersection of 17th and Sutter. Caused is likely due to tracking from contamination. The ensuing fire was limited to PG&amp;E assets. This information is preliminary."/>
    <s v="\\fxshare-nas05\quotashare-fs01\ESA\5 - Ignition Tracking\2021_Ignition_QC_Folders\20210910_nan_nan_nan_T005390330"/>
    <s v=" "/>
    <s v="N"/>
    <m/>
    <m/>
    <m/>
    <m/>
    <s v="Not In Scope"/>
    <m/>
    <m/>
    <m/>
    <m/>
    <m/>
    <m/>
    <m/>
    <m/>
    <m/>
    <m/>
    <m/>
    <m/>
    <m/>
    <m/>
    <m/>
    <m/>
    <m/>
    <m/>
    <m/>
    <m/>
    <m/>
    <m/>
    <m/>
    <m/>
    <m/>
    <m/>
    <m/>
    <m/>
    <m/>
    <m/>
    <m/>
    <m/>
    <s v="N"/>
    <m/>
    <m/>
    <m/>
    <m/>
    <m/>
    <m/>
    <s v="N"/>
    <m/>
    <m/>
    <m/>
    <m/>
    <m/>
    <m/>
    <s v=" "/>
    <x v="106"/>
    <s v="06:35:00"/>
    <m/>
    <m/>
    <s v="FAS"/>
    <s v="Y"/>
    <s v="N"/>
    <s v="TR8458536"/>
    <m/>
    <m/>
    <s v="T005390330"/>
    <s v="122035792"/>
    <m/>
    <m/>
    <m/>
    <s v=" "/>
    <x v="0"/>
    <x v="0"/>
    <s v="N"/>
    <s v="N"/>
    <s v="N"/>
    <s v="On September 10, 2021 at 06:35 hours, a PG&amp;E Troubleman was dispatched to the Richmond R 1130, a 12kV Distribution Circuit on 17th Street near Sutter Avenue in San Pablo in response to a pole fire. Initial analysis indicates tracking caused the ignition. Upon arriving on scene, the Troubleman located the pole where the crossarm had ignited as a result of tracking.   The ensuing fire was contained to the pole and it is unknown who suppressed the ignition.  A PG&amp;E Contracting Crew was onsite September 11, 2021 to replace the damage crossarm."/>
    <s v="PG&amp;E"/>
    <s v="Other"/>
    <s v="Crossarm"/>
    <s v="D"/>
    <s v="D"/>
    <s v="Structure-PG&amp;E only"/>
    <s v="burnt 12kv Xarm"/>
    <m/>
    <m/>
    <m/>
    <m/>
    <s v="Contamination"/>
    <s v="Contamination"/>
    <s v="Tracking"/>
    <s v="Y"/>
    <s v="Overhead"/>
    <x v="0"/>
    <s v="Crossarm"/>
    <s v="Crossarm "/>
    <n v="101431669"/>
    <s v=" "/>
    <x v="0"/>
    <n v="37.956476142299998"/>
    <n v="-122.35296176209999"/>
    <s v="Contra Costa"/>
    <s v="RICHMOND R 1130"/>
    <n v="12000"/>
    <s v="RICHMOND R 1130BR162"/>
    <x v="0"/>
    <s v="Unknown"/>
    <s v="Urban"/>
    <s v="Fire-resistive fuel bed"/>
    <s v="sidewalk "/>
    <s v="N"/>
    <m/>
    <m/>
    <m/>
    <m/>
    <s v="N"/>
    <s v="Y"/>
    <s v="202109100000"/>
    <s v="202109101529"/>
    <s v="2021-09-14"/>
    <m/>
    <m/>
    <m/>
    <m/>
    <m/>
    <m/>
    <m/>
    <m/>
    <m/>
    <m/>
    <m/>
    <m/>
    <m/>
    <m/>
    <m/>
    <m/>
    <m/>
    <m/>
    <m/>
    <s v="  "/>
    <m/>
    <s v="RICHMOND"/>
    <s v="06:35"/>
    <n v="44449"/>
    <m/>
    <s v="T005390330"/>
    <s v="UNKNOWN"/>
    <s v="1640 17TH ST"/>
    <m/>
    <m/>
    <m/>
    <s v="E2TMRPE"/>
    <m/>
    <m/>
    <s v="2021/09/10 11:38:23"/>
    <n v="9002"/>
    <m/>
    <s v="AXS-OK FD ONSITE REQ ETA POLE FIRE"/>
    <s v="N"/>
    <m/>
    <m/>
    <m/>
    <m/>
    <m/>
    <m/>
    <m/>
    <m/>
    <m/>
    <m/>
    <s v="Y"/>
    <m/>
    <m/>
    <m/>
    <m/>
    <m/>
    <m/>
    <m/>
    <s v="replaced burnt/ broken 12kv Xarm @ intesection of 17th &amp; Sutter"/>
    <m/>
    <m/>
    <m/>
    <m/>
    <s v="Overhead"/>
    <m/>
    <m/>
    <m/>
    <m/>
    <m/>
    <s v="OVERHEAD"/>
    <s v="CROSSARM, WOOD"/>
    <m/>
    <s v="  "/>
    <m/>
    <m/>
    <m/>
    <m/>
    <m/>
    <m/>
    <m/>
    <m/>
    <m/>
    <m/>
    <m/>
    <m/>
    <m/>
    <m/>
    <m/>
    <m/>
    <m/>
    <m/>
    <m/>
    <m/>
    <m/>
    <m/>
    <m/>
    <m/>
    <m/>
    <m/>
    <m/>
    <m/>
    <m/>
    <m/>
    <m/>
    <m/>
    <m/>
    <m/>
    <m/>
    <m/>
    <m/>
    <m/>
    <m/>
    <m/>
    <m/>
    <m/>
    <m/>
    <m/>
    <m/>
    <m/>
    <m/>
  </r>
  <r>
    <n v="1441"/>
    <s v="TLAL"/>
    <s v="3 - QC Complete"/>
    <n v="44512"/>
    <n v="44617"/>
    <s v="[Duplicate of Index # 1413] - Pole fire likely caused by tracking due to contamination. The ensuing fire was limited to PG&amp;E assets. This information is preliminary."/>
    <s v="\\fxshare-nas05\quotashare-fs01\ESA\5 - Ignition Tracking\2021_Ignition_QC_Folders\20210910_1467353_21-0115799_nan_T005390315"/>
    <s v=" "/>
    <m/>
    <m/>
    <m/>
    <m/>
    <m/>
    <s v="Not In Scope"/>
    <m/>
    <m/>
    <m/>
    <m/>
    <m/>
    <m/>
    <m/>
    <m/>
    <m/>
    <m/>
    <m/>
    <m/>
    <m/>
    <m/>
    <m/>
    <m/>
    <m/>
    <m/>
    <m/>
    <m/>
    <m/>
    <m/>
    <m/>
    <m/>
    <m/>
    <m/>
    <m/>
    <m/>
    <m/>
    <m/>
    <m/>
    <m/>
    <m/>
    <m/>
    <m/>
    <m/>
    <m/>
    <m/>
    <m/>
    <m/>
    <m/>
    <m/>
    <m/>
    <m/>
    <m/>
    <m/>
    <s v=" "/>
    <x v="106"/>
    <s v="06:27:00"/>
    <n v="44449"/>
    <s v="06:27:00"/>
    <s v="FAS"/>
    <s v="N"/>
    <s v="Y"/>
    <n v="1467353"/>
    <s v="21-0115799"/>
    <m/>
    <s v="T005390315"/>
    <n v="122033898"/>
    <m/>
    <m/>
    <m/>
    <s v=" "/>
    <x v="0"/>
    <x v="1"/>
    <s v="N"/>
    <s v="N"/>
    <s v="N"/>
    <s v="[Duplicate of Index # 1413] "/>
    <s v="Not PG&amp;E"/>
    <s v="Other"/>
    <s v="Pole"/>
    <s v="D"/>
    <m/>
    <s v="Structure-PG&amp;E only"/>
    <m/>
    <m/>
    <m/>
    <m/>
    <m/>
    <s v="Duplicate"/>
    <m/>
    <m/>
    <m/>
    <s v="Overhead"/>
    <x v="1"/>
    <m/>
    <m/>
    <n v="101429232"/>
    <s v=" "/>
    <x v="0"/>
    <n v="37.9637686704"/>
    <n v="-122.3104280149"/>
    <s v="Contra Costa"/>
    <s v="VALLEY VIEW 1103"/>
    <n v="12000"/>
    <s v="VALLEY VIEW 1103P160"/>
    <x v="0"/>
    <s v="Unknown"/>
    <s v="Urban"/>
    <m/>
    <m/>
    <s v="N"/>
    <m/>
    <m/>
    <m/>
    <m/>
    <s v="N"/>
    <s v="Y"/>
    <s v="202109100000"/>
    <s v="202109101529"/>
    <s v="2021-09-14"/>
    <m/>
    <m/>
    <m/>
    <m/>
    <m/>
    <m/>
    <m/>
    <m/>
    <m/>
    <m/>
    <m/>
    <m/>
    <m/>
    <m/>
    <m/>
    <m/>
    <m/>
    <m/>
    <m/>
    <s v=" "/>
    <m/>
    <s v="RICHMOND"/>
    <s v="06:27"/>
    <s v="2021/09/10 00:00:00"/>
    <s v="1467353"/>
    <s v="T005390315"/>
    <s v="UNKNOWN"/>
    <s v="LA COLINA"/>
    <m/>
    <n v="37.966320000000003"/>
    <n v="-122.30839"/>
    <s v="E2TMRPE"/>
    <m/>
    <n v="14341103"/>
    <s v="2021/09/10 07:28:54"/>
    <n v="9110"/>
    <m/>
    <s v="AXS-ACCESS OK"/>
    <s v="N"/>
    <m/>
    <m/>
    <m/>
    <m/>
    <m/>
    <m/>
    <m/>
    <m/>
    <m/>
    <m/>
    <s v="Y"/>
    <m/>
    <m/>
    <m/>
    <m/>
    <m/>
    <m/>
    <m/>
    <s v="Pole fire....replace broken pole transformer on pole is OK. to reuse."/>
    <m/>
    <m/>
    <m/>
    <m/>
    <s v="Overhead"/>
    <m/>
    <m/>
    <m/>
    <m/>
    <m/>
    <s v="OVERHEAD"/>
    <s v="POLE-WOOD"/>
    <m/>
    <s v=" "/>
    <s v="Unplanned"/>
    <s v="East Bay"/>
    <s v="Bay"/>
    <s v="014341103, VALLEY VIEW-1103"/>
    <s v="21-0115799"/>
    <s v="Unplanned"/>
    <s v="Clear;32-90 F"/>
    <s v="347 1 of 3 Phases Open"/>
    <s v="61072"/>
    <s v="NO"/>
    <s v="Line to Ground"/>
    <s v="Sustained"/>
    <s v="No"/>
    <s v="R8619"/>
    <s v="OH"/>
    <s v="Fuse"/>
    <s v="1467353"/>
    <m/>
    <m/>
    <s v="09/10/21 09:00"/>
    <m/>
    <s v="SAN PABLO DAM RD 2/E/O APPIAN WAY"/>
    <m/>
    <s v="SW 492410 OPEN|FUS R8857 OPEN (DMS# 1467553)|SW R552 CLOSE"/>
    <s v="TMAN/RPTS FUSE OPENED DUE TO TROUBLEBEYOND FUCO R8857"/>
    <m/>
    <m/>
    <m/>
    <m/>
    <m/>
    <m/>
    <m/>
    <m/>
    <m/>
    <m/>
    <m/>
    <m/>
    <m/>
    <m/>
    <m/>
    <m/>
    <m/>
    <m/>
    <m/>
    <m/>
    <m/>
    <m/>
  </r>
  <r>
    <n v="1440"/>
    <s v="DLY6"/>
    <s v="3 - QC Complete"/>
    <n v="44588"/>
    <n v="44617"/>
    <s v="[5400 Esmond Ave, Richmond, CA 94805] Burnt pole top likely caused by tracking due to contamination. The ensuing fire was limited to PG&amp;E assets. Index 1467 and index 1440 are NOT duplicates due to the fact that the ignitions occurred at different locations but under the same OIS number. This information is preliminary."/>
    <s v="\\fxshare-nas05\quotashare-fs01\ESA\5 - Ignition Tracking\2021_Ignition_QC_Folders\20210910_1467360_21-0115922_nan_T005390243"/>
    <s v=" "/>
    <s v="Y"/>
    <s v="DLY6"/>
    <s v="UDPATED OUTAGE TIME, UPDATED FO ID "/>
    <n v="44588"/>
    <m/>
    <s v="Not In Scope"/>
    <m/>
    <m/>
    <m/>
    <m/>
    <m/>
    <m/>
    <m/>
    <m/>
    <m/>
    <m/>
    <m/>
    <m/>
    <m/>
    <m/>
    <m/>
    <m/>
    <m/>
    <m/>
    <m/>
    <m/>
    <m/>
    <m/>
    <m/>
    <m/>
    <m/>
    <m/>
    <m/>
    <m/>
    <m/>
    <m/>
    <m/>
    <m/>
    <s v="N"/>
    <m/>
    <m/>
    <m/>
    <m/>
    <m/>
    <m/>
    <s v="N"/>
    <m/>
    <m/>
    <m/>
    <m/>
    <m/>
    <m/>
    <s v=" "/>
    <x v="106"/>
    <s v="05:24:00"/>
    <n v="44449"/>
    <s v="05:12:00"/>
    <s v="FAS"/>
    <s v="Y"/>
    <s v="N"/>
    <n v="1467360"/>
    <s v="21-0115922"/>
    <m/>
    <s v="T005390243, T005390273, T005390396"/>
    <s v="122033658"/>
    <m/>
    <m/>
    <m/>
    <s v=" "/>
    <x v="0"/>
    <x v="0"/>
    <s v="N"/>
    <s v="N"/>
    <s v="N"/>
    <s v="On September 10, 2021 at 05:24 hours, a PG&amp;E Troubleman was dispatched to the El Cerrito G 1102, a 12kV Distribution Circuit on Esmond Avenue near Amador Street in Richmond in response to a tag reporting wires down.  Initial analysis indicates tracking caused the ignition. Upon investigation, the Troubleman observed a burnt pole top as a result of the tracking.   This incident lead to an area outage impacting 169 customers. The ensuing fire was contained to the pole and it is unknown who suppressed the fire.   A PG&amp;E Crew replaced the pole on September 10, 2021."/>
    <s v="PG&amp;E"/>
    <s v="Other"/>
    <s v="Pole"/>
    <s v="D"/>
    <s v="D"/>
    <s v="Structure-PG&amp;E only"/>
    <s v="BURNT POLE TOP AT 540 ESMOND"/>
    <m/>
    <m/>
    <m/>
    <m/>
    <s v="Contamination"/>
    <s v="Contamination"/>
    <s v="Tracking"/>
    <m/>
    <s v="Overhead"/>
    <x v="1"/>
    <s v="Pole"/>
    <s v="Pole "/>
    <s v="old pole: 101430645 new pole: 104064114"/>
    <s v=" "/>
    <x v="0"/>
    <n v="37.946996111399997"/>
    <n v="-122.3247266771"/>
    <s v="Contra Costa"/>
    <s v="EL CERRITO G 1112"/>
    <n v="12000"/>
    <s v="EL CERRITO G 1112BR170"/>
    <x v="0"/>
    <s v="Unknown"/>
    <s v="Urban"/>
    <s v="Fire-resistive fuel bed"/>
    <s v="sidewalk "/>
    <s v="N"/>
    <m/>
    <m/>
    <m/>
    <m/>
    <s v="N"/>
    <s v="N"/>
    <m/>
    <m/>
    <s v="2021-09-14"/>
    <m/>
    <m/>
    <m/>
    <m/>
    <m/>
    <m/>
    <m/>
    <m/>
    <m/>
    <m/>
    <m/>
    <m/>
    <m/>
    <m/>
    <m/>
    <m/>
    <m/>
    <m/>
    <m/>
    <s v="  "/>
    <m/>
    <m/>
    <s v="05:24"/>
    <n v="44449"/>
    <s v="1467360"/>
    <s v="T005390243"/>
    <m/>
    <m/>
    <m/>
    <m/>
    <m/>
    <s v="E2TEBL6"/>
    <m/>
    <n v="12501112"/>
    <s v="2021/09/10 07:10:31"/>
    <n v="9002"/>
    <m/>
    <s v="AXS-OK SPARKS WIRE DOWN, DRAPING ON THE CAR CLOSE TO IT. POWER COMPLETELY. POLE TO HOME. NO TREES INVOLVED. TRANSFORMER DISLODGE D FROM WHAT HE SEES. WEATHER: RAINING EARLIER, LIGHTNING. STORM"/>
    <s v="N"/>
    <m/>
    <m/>
    <m/>
    <m/>
    <m/>
    <m/>
    <m/>
    <m/>
    <m/>
    <m/>
    <s v="Y"/>
    <m/>
    <m/>
    <m/>
    <m/>
    <m/>
    <m/>
    <m/>
    <m/>
    <m/>
    <m/>
    <m/>
    <m/>
    <m/>
    <m/>
    <m/>
    <m/>
    <m/>
    <m/>
    <s v="OVERHEAD"/>
    <s v="POLE-WOOD"/>
    <m/>
    <s v="  "/>
    <s v="Unplanned"/>
    <s v="East Bay"/>
    <s v="Bay"/>
    <s v="012501112, EL CERRITO G-1112"/>
    <s v="21-0115922"/>
    <s v="Unplanned"/>
    <s v="Clear;32-90 F"/>
    <s v="169"/>
    <s v="124910"/>
    <s v="NO"/>
    <s v="Line to Ground"/>
    <s v="Sustained"/>
    <s v="No"/>
    <s v="R4820"/>
    <s v="OH"/>
    <s v="Fuse"/>
    <s v="1467360"/>
    <s v="Pole-Wood, Broken, wire on ground"/>
    <m/>
    <s v="09/10/21 10:30"/>
    <m/>
    <s v="SE/S Sonoma &amp; Solano Sts."/>
    <s v="BURNT POLE TOP AT 540 ESMOND AND BURNT XARM AT 874 KERN "/>
    <m/>
    <s v="BURNT POLE TOP AT 540 ESMOND AND BURNT XARM AT 874 KERN "/>
    <m/>
    <m/>
    <m/>
    <m/>
    <m/>
    <m/>
    <m/>
    <m/>
    <m/>
    <m/>
    <m/>
    <m/>
    <m/>
    <m/>
    <m/>
    <m/>
    <m/>
    <m/>
    <m/>
    <m/>
    <m/>
    <m/>
  </r>
  <r>
    <n v="1435"/>
    <s v="BRV6"/>
    <s v="3 - QC Complete"/>
    <n v="44546"/>
    <n v="44617"/>
    <s v="[5860 Ralston Ave, Richmond, CA 94805] Primary crossarm burnt due to tracking from contamination. The ensuing fire was limited to PG&amp;E assets. This information is preliminary."/>
    <s v="\\fxshare-nas05\quotashare-fs01\ESA\5 - Ignition Tracking\2021_Ignition_QC_Folders\20210910_1467361_21-0116020_nan_T005390884"/>
    <s v=" "/>
    <s v="Y"/>
    <s v="BRV6"/>
    <s v="Changed Outage time from 10:35 to 05:35 to match ILIS record. Changed Circuit Protection Zone from CB to LR 649732. "/>
    <n v="44546"/>
    <m/>
    <s v="Not In Scope"/>
    <m/>
    <m/>
    <m/>
    <m/>
    <m/>
    <m/>
    <m/>
    <m/>
    <m/>
    <m/>
    <m/>
    <m/>
    <m/>
    <m/>
    <m/>
    <m/>
    <m/>
    <m/>
    <m/>
    <m/>
    <m/>
    <m/>
    <m/>
    <m/>
    <m/>
    <m/>
    <m/>
    <m/>
    <m/>
    <m/>
    <m/>
    <m/>
    <s v="N"/>
    <m/>
    <m/>
    <m/>
    <m/>
    <m/>
    <m/>
    <s v="N"/>
    <m/>
    <m/>
    <m/>
    <m/>
    <m/>
    <m/>
    <s v=" "/>
    <x v="106"/>
    <s v="10:35:00"/>
    <n v="44449"/>
    <s v="05:35:00"/>
    <s v="FAS"/>
    <s v="Y"/>
    <s v="N"/>
    <n v="1467361"/>
    <s v="21-0116020"/>
    <m/>
    <s v="T005390884"/>
    <n v="122036027"/>
    <m/>
    <m/>
    <m/>
    <s v=" "/>
    <x v="0"/>
    <x v="0"/>
    <s v="N"/>
    <s v="N"/>
    <s v="N"/>
    <s v="On September 10, 2021 at 1035 hours, a PG&amp;E Troubleman was dispatched to the El Cerrito G 1112 12kV Distribution Circuit in the vicinity of Ralston Ave and Bernhard Ave, Richmond in response to a multi customer outage. Initial analysis indicates tracking caused the ignition. A primary crossarm is suspected to be the origin point of the fire and resulted in 258 customers experienced an outage. The ensuing fire was contained to PG&amp;E assets and it is unknown who suppressed the fire. PG&amp;E Crew replaced the damaged crossarm on September 10, 2021."/>
    <s v="PG&amp;E"/>
    <s v="Other"/>
    <s v="Crossarm"/>
    <s v="D"/>
    <s v="D"/>
    <s v="Structure-PG&amp;E only"/>
    <m/>
    <m/>
    <m/>
    <m/>
    <m/>
    <s v="Contamination"/>
    <s v="Contamination"/>
    <s v="Tracking"/>
    <s v="Y"/>
    <s v="Overhead"/>
    <x v="0"/>
    <s v="Crossarm"/>
    <s v="Crossarm"/>
    <n v="101433337"/>
    <s v=" "/>
    <x v="0"/>
    <n v="37.949245314199999"/>
    <n v="-122.3217562991"/>
    <s v="Contra Costa"/>
    <s v="EL CERRITO G 1112"/>
    <n v="12000"/>
    <s v="EL CERRITO G 1112649732"/>
    <x v="0"/>
    <s v="Unknown"/>
    <s v="Urban"/>
    <s v="Brush fuel model"/>
    <s v="Brush/Shrubs"/>
    <s v="N"/>
    <m/>
    <m/>
    <m/>
    <m/>
    <s v="N"/>
    <s v="N"/>
    <m/>
    <m/>
    <s v="2021-09-14"/>
    <m/>
    <m/>
    <m/>
    <m/>
    <m/>
    <m/>
    <m/>
    <m/>
    <m/>
    <m/>
    <m/>
    <m/>
    <m/>
    <m/>
    <m/>
    <m/>
    <m/>
    <m/>
    <m/>
    <s v="  "/>
    <m/>
    <m/>
    <s v="10:35"/>
    <n v="44449"/>
    <s v="1467361"/>
    <s v="T005390884"/>
    <m/>
    <m/>
    <m/>
    <m/>
    <m/>
    <s v="E2TRMBT"/>
    <m/>
    <n v="12501112"/>
    <s v="2021/09/10 12:16:58"/>
    <n v="9002"/>
    <m/>
    <s v="A:DOG INDOORS BREED GERMAN SHEPH;X:RALSTON/MCBRIDE;R:HEARD A POPPING SOUND AND SMELL A BURN ODOR. CST NOTICED THERE IS CHARRED W OOD ON THE GROUND FROM POLE, PWR-Y"/>
    <s v="N"/>
    <m/>
    <m/>
    <m/>
    <m/>
    <m/>
    <m/>
    <m/>
    <m/>
    <m/>
    <m/>
    <s v="Y"/>
    <m/>
    <m/>
    <m/>
    <m/>
    <m/>
    <m/>
    <m/>
    <m/>
    <m/>
    <m/>
    <m/>
    <m/>
    <m/>
    <m/>
    <m/>
    <m/>
    <m/>
    <m/>
    <s v="PATROL-NOT CONDUCTED"/>
    <m/>
    <m/>
    <s v="  "/>
    <s v="Unplanned"/>
    <s v="East Bay"/>
    <s v="Bay"/>
    <s v="012501112, EL CERRITO G-1112"/>
    <s v="21-0116020"/>
    <s v="Unplanned"/>
    <s v="Clear;32-90 F"/>
    <s v="258"/>
    <s v="183180"/>
    <s v="NO"/>
    <s v="Line to Ground"/>
    <s v="Sustained"/>
    <s v="No"/>
    <s v="R2211"/>
    <s v="OH"/>
    <s v="Fuse"/>
    <s v="1467361"/>
    <s v="Crossarm, Wood, Broken"/>
    <m/>
    <s v="09/10/21 14:59"/>
    <m/>
    <s v="Casino Ave. 1/W/O Marin Ave."/>
    <s v=" 5858 RALSTON "/>
    <m/>
    <m/>
    <m/>
    <m/>
    <m/>
    <m/>
    <m/>
    <m/>
    <m/>
    <m/>
    <m/>
    <m/>
    <m/>
    <m/>
    <m/>
    <m/>
    <m/>
    <m/>
    <m/>
    <m/>
    <m/>
    <m/>
    <m/>
    <m/>
  </r>
  <r>
    <n v="1434"/>
    <s v="BRV6"/>
    <s v="3 - QC Complete"/>
    <n v="44546"/>
    <n v="44617"/>
    <s v="[502 Grant St, Vallejo, CA 94590] Burnt crossarm needs replacement. Ignition was likely caused by tracking due to contamination. The ensuing fire was limited to PG&amp;E assets. This information is preliminary."/>
    <s v="\\fxshare-nas05\quotashare-fs01\ESA\5 - Ignition Tracking\2021_Ignition_QC_Folders\20210910_1467283_21-0115807_nan_T005390583"/>
    <s v=" "/>
    <s v="Y"/>
    <s v="BRV6"/>
    <s v="Changed Outage time from 08:17 to 04:36 to match ILIS Record."/>
    <n v="44546"/>
    <m/>
    <s v="Not In Scope"/>
    <m/>
    <m/>
    <m/>
    <m/>
    <m/>
    <m/>
    <m/>
    <m/>
    <m/>
    <m/>
    <m/>
    <m/>
    <m/>
    <m/>
    <m/>
    <m/>
    <m/>
    <m/>
    <m/>
    <m/>
    <m/>
    <m/>
    <m/>
    <m/>
    <m/>
    <m/>
    <m/>
    <m/>
    <m/>
    <m/>
    <m/>
    <m/>
    <s v="N"/>
    <m/>
    <m/>
    <m/>
    <m/>
    <m/>
    <m/>
    <s v="N"/>
    <m/>
    <m/>
    <m/>
    <m/>
    <m/>
    <m/>
    <s v=" "/>
    <x v="106"/>
    <s v="08:17:00"/>
    <n v="44449"/>
    <s v="04:36:00"/>
    <s v="FAS"/>
    <s v="Y"/>
    <s v="N"/>
    <n v="1467283"/>
    <s v="21-0115807"/>
    <m/>
    <s v="T005390583"/>
    <n v="122034963"/>
    <m/>
    <m/>
    <m/>
    <s v=" "/>
    <x v="0"/>
    <x v="0"/>
    <s v="N"/>
    <s v="N"/>
    <s v="N"/>
    <s v="On September 10, 2021 at 0817 hours, a PG&amp;E Troubleman was dispatched to the North Tower 1104 12kV Distribution Circuit in the vicinity of Grant St and McLane St, Vallejo in response to a multi customer outage. Initial analysis indicates tracking caused the ignition. A primary crossarm is suspected to be the origin point of the fire and resulted in 421 customers experienced an outage. The ensuing fire was contained to PG&amp;E assets and it is unknown who suppressed the fire. PG&amp;E Crew replaced the damaged crossarm on September 10, 2021."/>
    <s v="PG&amp;E"/>
    <s v="Other"/>
    <s v="Crossarm"/>
    <s v="D"/>
    <s v="D"/>
    <s v="Structure-PG&amp;E only"/>
    <m/>
    <m/>
    <m/>
    <m/>
    <m/>
    <s v="Contamination"/>
    <s v="Contamination"/>
    <s v="Tracking"/>
    <s v="Y"/>
    <s v="Overhead"/>
    <x v="0"/>
    <s v="Crossarm"/>
    <s v="Crossarm, Cutout"/>
    <n v="102273594"/>
    <s v=" "/>
    <x v="0"/>
    <n v="38.089599683199999"/>
    <n v="-122.243747597"/>
    <s v="Solano"/>
    <s v="NORTH TOWER 1104"/>
    <n v="12000"/>
    <s v="NORTH TOWER 110477646"/>
    <x v="0"/>
    <s v="Unknown"/>
    <s v="Urban"/>
    <s v="Fire-resistive fuel bed"/>
    <s v="Sidewalk"/>
    <s v="N"/>
    <m/>
    <m/>
    <m/>
    <m/>
    <s v="N"/>
    <s v="Y"/>
    <s v="202109100000"/>
    <s v="202109101600"/>
    <s v="2021-09-14"/>
    <m/>
    <m/>
    <m/>
    <m/>
    <m/>
    <m/>
    <m/>
    <m/>
    <m/>
    <m/>
    <m/>
    <m/>
    <m/>
    <m/>
    <m/>
    <m/>
    <m/>
    <m/>
    <m/>
    <s v="  "/>
    <m/>
    <s v="VALLEJO"/>
    <s v="08:17"/>
    <n v="44449"/>
    <s v="1467283"/>
    <s v="T005390583"/>
    <n v="654"/>
    <s v="PORTER ST"/>
    <s v="Mclane"/>
    <n v="38.08858"/>
    <n v="-122.24232000000001"/>
    <s v="N3TFBG4"/>
    <m/>
    <n v="42041104"/>
    <s v="2021/09/10 09:53:27"/>
    <n v="9111"/>
    <m/>
    <s v="A:OK;X:MCCLAIN;R:DEBORAH POLE #377 AT CORNER GRANT , MCCLAIN LIGHTIING MAY HAVE HIT POLE BUT PARTS OF XFORMER HANGING LOOSE."/>
    <s v="N"/>
    <m/>
    <m/>
    <m/>
    <m/>
    <m/>
    <m/>
    <m/>
    <m/>
    <m/>
    <m/>
    <s v="Y"/>
    <m/>
    <m/>
    <m/>
    <m/>
    <m/>
    <m/>
    <m/>
    <s v="burnt crossarm, needs replacement, S/B 70793(not mapped) open and tagged at Gran"/>
    <m/>
    <m/>
    <m/>
    <m/>
    <s v="Overhead"/>
    <m/>
    <m/>
    <m/>
    <m/>
    <m/>
    <s v="FIRE, POLE"/>
    <s v="CROSSARM, WOOD"/>
    <m/>
    <s v="  "/>
    <s v="Unplanned"/>
    <s v="North Bay"/>
    <s v="Silverado"/>
    <s v="043281104, CARQUINEZ-1104"/>
    <s v="21-0115807"/>
    <s v="Unplanned"/>
    <s v="Clear;32-90 F"/>
    <s v="421 1 of 3 Phases Open"/>
    <s v="156871"/>
    <s v="NO"/>
    <s v="Line to Ground"/>
    <s v="Sustained"/>
    <s v="No"/>
    <s v="2723"/>
    <s v="OH"/>
    <s v="Fuse"/>
    <s v="1467283"/>
    <s v="Crossarm, Wood, Burned/flashed"/>
    <m/>
    <s v="09/10/21 10:16"/>
    <m/>
    <s v="LEMON ST. 75` SW/O FIFTH ST."/>
    <s v="502 GRANT ST"/>
    <m/>
    <m/>
    <m/>
    <m/>
    <m/>
    <m/>
    <m/>
    <m/>
    <m/>
    <m/>
    <m/>
    <m/>
    <m/>
    <m/>
    <m/>
    <m/>
    <m/>
    <m/>
    <m/>
    <m/>
    <m/>
    <m/>
    <m/>
    <m/>
  </r>
  <r>
    <n v="1433"/>
    <s v="BRV6"/>
    <s v="3 - QC Complete"/>
    <n v="44547"/>
    <n v="44617"/>
    <s v="[2671 McMorrow Rd, San Pablo, CA 94806] Three burnt crossarms reported by Troubleman. The cause of the ignition is likely due to tracking from contamination. The ensuing fire was limited to PG&amp;E assets. Index 1433, 1473, &amp; 1474 are NOT duplicates as the ignitions occurred at different locations. This information is preliminary."/>
    <s v="\\fxshare-nas05\quotashare-fs01\ESA\5 - Ignition Tracking\2021_Ignition_QC_Folders\20210910_nan_nan_nan_T005390544"/>
    <s v=" "/>
    <s v="Y"/>
    <s v="BRV6"/>
    <s v="Two OIS tags associated with multiple cases of trouble. Changed create time to earliest time of 05:31. Added Outage Date/Time of 9/10/2021 05:35 to match ILIS FNL Record. Added ILIS # 21-0115719. Added Field Order T005390252. Changed Lat/Long from 37.9949280, -122.3192950 to 37.9950821717,               -122.3191352186. "/>
    <n v="44547"/>
    <m/>
    <s v="Not In Scope"/>
    <m/>
    <m/>
    <m/>
    <m/>
    <m/>
    <m/>
    <m/>
    <m/>
    <m/>
    <m/>
    <m/>
    <m/>
    <m/>
    <m/>
    <m/>
    <m/>
    <m/>
    <m/>
    <m/>
    <m/>
    <m/>
    <m/>
    <m/>
    <m/>
    <m/>
    <m/>
    <m/>
    <m/>
    <m/>
    <m/>
    <m/>
    <m/>
    <s v="N"/>
    <m/>
    <m/>
    <m/>
    <m/>
    <m/>
    <m/>
    <s v="N"/>
    <m/>
    <m/>
    <m/>
    <m/>
    <m/>
    <m/>
    <s v=" "/>
    <x v="106"/>
    <s v="05:31:00"/>
    <n v="44449"/>
    <s v="05:35:00"/>
    <s v="FAS"/>
    <s v="Y"/>
    <s v="N"/>
    <s v="1467317, TR8461703"/>
    <s v="21-0115719"/>
    <m/>
    <s v="T005390544, T005390252"/>
    <n v="122034580"/>
    <m/>
    <m/>
    <m/>
    <s v=" "/>
    <x v="0"/>
    <x v="0"/>
    <s v="N"/>
    <s v="N"/>
    <s v="N"/>
    <s v="On September 10, 2021 at 0531 hours, a PG&amp;E Troubleman was dispatched to the Point Pinole 1101 12kV Distribution Circuit in the vicinity of McMorrow Rd and Ardmore Dr, San Pablo in response to a pole fire. Initial analysis indicates tracking caused the ignition. A primary crossarm is suspected to be the origin point of the fire and resulted in 67 customers experienced an outage. The ensuing fire was contained to PG&amp;E assets and it is unknown who suppressed the fire. PG&amp;E Crew replaced the damaged crossarm and conductor on September 11, 2021."/>
    <s v="PG&amp;E"/>
    <s v="Other"/>
    <s v="Crossarm"/>
    <s v="D"/>
    <s v="D"/>
    <s v="Structure-PG&amp;E only"/>
    <m/>
    <m/>
    <m/>
    <m/>
    <m/>
    <s v="Contamination"/>
    <s v="Contamination"/>
    <s v="Tracking"/>
    <s v="Y"/>
    <s v="Overhead"/>
    <x v="0"/>
    <s v="Crossarm"/>
    <s v="Crossarm, Conductor"/>
    <n v="101425420"/>
    <s v=" "/>
    <x v="0"/>
    <n v="37.995082171699998"/>
    <n v="-122.3191352186"/>
    <s v="Contra Costa"/>
    <s v="POINT PINOLE 1101"/>
    <n v="12000"/>
    <s v="POINT PINOLE 1101BR318"/>
    <x v="0"/>
    <s v="Unknown"/>
    <s v="Urban"/>
    <s v="Fire-resistive fuel bed"/>
    <s v="Sidewalk/bush"/>
    <s v="N"/>
    <m/>
    <m/>
    <m/>
    <m/>
    <s v="N"/>
    <s v="Y"/>
    <s v="202109100000"/>
    <s v="202109101529"/>
    <s v="2021-09-14"/>
    <m/>
    <m/>
    <m/>
    <m/>
    <m/>
    <m/>
    <m/>
    <m/>
    <m/>
    <m/>
    <m/>
    <m/>
    <m/>
    <m/>
    <m/>
    <m/>
    <m/>
    <m/>
    <m/>
    <s v="  "/>
    <m/>
    <m/>
    <s v="08:01"/>
    <n v="44449"/>
    <m/>
    <s v="T005390544"/>
    <m/>
    <m/>
    <m/>
    <m/>
    <m/>
    <s v="E2TRMBT"/>
    <m/>
    <m/>
    <s v="2021/09/10 08:57:34"/>
    <n v="9110"/>
    <m/>
    <s v="AXS-OK -REQUESTED BY T-MAN BRADLEY"/>
    <s v="N"/>
    <m/>
    <m/>
    <m/>
    <m/>
    <m/>
    <m/>
    <m/>
    <m/>
    <m/>
    <m/>
    <s v="Y"/>
    <m/>
    <m/>
    <m/>
    <m/>
    <m/>
    <m/>
    <m/>
    <m/>
    <m/>
    <m/>
    <m/>
    <m/>
    <m/>
    <m/>
    <m/>
    <m/>
    <m/>
    <m/>
    <s v="PATROL-NOT CONDUCTED"/>
    <m/>
    <m/>
    <s v="  "/>
    <m/>
    <m/>
    <m/>
    <m/>
    <m/>
    <m/>
    <m/>
    <m/>
    <m/>
    <m/>
    <m/>
    <m/>
    <m/>
    <m/>
    <m/>
    <m/>
    <m/>
    <m/>
    <m/>
    <m/>
    <m/>
    <m/>
    <m/>
    <m/>
    <m/>
    <m/>
    <m/>
    <m/>
    <m/>
    <m/>
    <m/>
    <m/>
    <m/>
    <m/>
    <m/>
    <m/>
    <m/>
    <m/>
    <m/>
    <m/>
    <m/>
    <m/>
    <m/>
    <m/>
    <m/>
    <m/>
    <m/>
  </r>
  <r>
    <n v="1432"/>
    <s v="BRV6"/>
    <s v="3 - QC Complete"/>
    <n v="44546"/>
    <n v="44617"/>
    <s v="[5720 Bayview Ave, Richmond, CA 94804] Primary crossarm burnt as a result of tracking from contamination. The ensuing fire was limited to PG&amp;E assets. This information is preliminary. Circuit ID: T005390365; SAP Eqp ID: 103765581"/>
    <s v="\\fxshare-nas05\quotashare-fs01\ESA\5 - Ignition Tracking\2021_Ignition_QC_Folders\20210910_1467411_21-0115765_nan_T005390368"/>
    <s v=" "/>
    <s v="Y"/>
    <s v="BRV6"/>
    <s v="Changed Outage Time from 06:57 to 07:39 to match ILIS FNL. Please note that the old sap equipment number of 103765581 now shows as 104064314 after the damaged pole was replaced. "/>
    <n v="44546"/>
    <m/>
    <s v="Not In Scope"/>
    <m/>
    <m/>
    <m/>
    <m/>
    <m/>
    <m/>
    <m/>
    <m/>
    <m/>
    <m/>
    <m/>
    <m/>
    <m/>
    <m/>
    <m/>
    <m/>
    <m/>
    <m/>
    <m/>
    <m/>
    <m/>
    <m/>
    <m/>
    <m/>
    <m/>
    <m/>
    <m/>
    <m/>
    <m/>
    <m/>
    <m/>
    <m/>
    <s v="N"/>
    <m/>
    <m/>
    <m/>
    <m/>
    <m/>
    <m/>
    <s v="N"/>
    <m/>
    <m/>
    <m/>
    <m/>
    <m/>
    <m/>
    <s v=" "/>
    <x v="106"/>
    <s v="06:57:00"/>
    <n v="44449"/>
    <s v="07:39:00"/>
    <s v="FAS"/>
    <s v="Y"/>
    <s v="N"/>
    <n v="1467411"/>
    <s v="21-0115765"/>
    <m/>
    <s v="T005390368, T005390356, T005390365"/>
    <n v="122034250"/>
    <m/>
    <m/>
    <m/>
    <s v=" "/>
    <x v="0"/>
    <x v="0"/>
    <s v="N"/>
    <s v="N"/>
    <s v="N"/>
    <s v="On September 10, 2021 at 0657 hours, a PG&amp;E Troubleman was dispatched to the El Cerrito G 1102 12kV Distribution Circuit in the vicinity of Bayview Ave and S 58th St, Richmond in response to a wire down. Initial analysis indicates tracking caused the ignition. A primary crossarm is suspected to be the origin point of the fire and resulted in 1882 customers experienced an outage. The ensuing fire was contained to PG&amp;E assets and it is unknown who suppressed the fire. PG&amp;E Crew replaced the damaged crossarm and pole on September 10, 2021. Please note that the old SAP Equipment Number for the pole was 103765581 and is now 104064314. "/>
    <s v="PG&amp;E"/>
    <s v="Other"/>
    <s v="Crossarm"/>
    <s v="D"/>
    <s v="D"/>
    <s v="Structure-PG&amp;E only"/>
    <m/>
    <m/>
    <m/>
    <m/>
    <m/>
    <s v="Contamination"/>
    <s v="Contamination"/>
    <s v="Tracking"/>
    <s v="Y"/>
    <s v="Overhead"/>
    <x v="0"/>
    <s v="Crossarm"/>
    <s v="Crossarm, Pole"/>
    <n v="103765581"/>
    <s v=" "/>
    <x v="0"/>
    <n v="37.915557165300001"/>
    <n v="-122.314957699"/>
    <s v="Contra Costa"/>
    <s v="EL CERRITO G 1102"/>
    <n v="12000"/>
    <s v="EL CERRITO G 1102CB"/>
    <x v="0"/>
    <s v="Unknown"/>
    <s v="Urban"/>
    <s v="Fire-resistive fuel bed"/>
    <s v="sidewalk/asphalt"/>
    <s v="N"/>
    <m/>
    <m/>
    <m/>
    <m/>
    <s v="N"/>
    <s v="N"/>
    <m/>
    <m/>
    <s v="2021-09-14"/>
    <m/>
    <m/>
    <m/>
    <m/>
    <m/>
    <m/>
    <m/>
    <m/>
    <m/>
    <m/>
    <m/>
    <m/>
    <m/>
    <m/>
    <m/>
    <m/>
    <m/>
    <m/>
    <m/>
    <s v="  "/>
    <m/>
    <m/>
    <s v="06:57"/>
    <n v="44449"/>
    <s v="1467411"/>
    <s v="T005390368"/>
    <m/>
    <m/>
    <m/>
    <m/>
    <m/>
    <s v="E2TEBL6"/>
    <m/>
    <n v="12501102"/>
    <s v="2021/09/10 08:50:52"/>
    <n v="9002"/>
    <n v="1"/>
    <s v="SMART MTR AUTO-GENERATED TAG"/>
    <s v="N"/>
    <m/>
    <m/>
    <m/>
    <m/>
    <m/>
    <m/>
    <m/>
    <m/>
    <m/>
    <m/>
    <s v="Y"/>
    <m/>
    <m/>
    <m/>
    <m/>
    <m/>
    <m/>
    <m/>
    <m/>
    <m/>
    <m/>
    <m/>
    <m/>
    <m/>
    <m/>
    <m/>
    <m/>
    <m/>
    <m/>
    <s v="OVERHEAD"/>
    <s v="CROSSARM, WOOD"/>
    <m/>
    <s v="  "/>
    <s v="Unplanned"/>
    <s v="East Bay"/>
    <s v="Bay"/>
    <s v="012501102, EL CERRITO G-1102"/>
    <s v="21-0115765"/>
    <s v="Unplanned"/>
    <s v="Clear;32-90 F"/>
    <s v="1882"/>
    <s v="534001"/>
    <s v="YES"/>
    <s v="Line to Ground"/>
    <s v="Sustained"/>
    <s v="No"/>
    <s v="R6417"/>
    <s v="OH"/>
    <s v="Switch"/>
    <s v="1467411"/>
    <s v="Pole-Wood, Burned/flashed"/>
    <m/>
    <s v="09/10/21 10:00"/>
    <m/>
    <s v="BAYVIEW 2/W/SAN PABLO AVE"/>
    <s v="LUKE, ESTEBAN4161 510-730-9600: 5720 BATVIEW AVE"/>
    <s v="OJS 3/SPANS LD SIDE OF R6389 OPEN|SW R8873 CLOSE|SW R7333 OPEN"/>
    <m/>
    <m/>
    <m/>
    <m/>
    <m/>
    <m/>
    <m/>
    <m/>
    <m/>
    <m/>
    <m/>
    <m/>
    <m/>
    <m/>
    <m/>
    <m/>
    <m/>
    <m/>
    <m/>
    <m/>
    <m/>
    <m/>
    <m/>
  </r>
  <r>
    <n v="1431"/>
    <s v="TLAL"/>
    <s v="3 - QC Complete"/>
    <n v="44462"/>
    <n v="44617"/>
    <s v="[1107 Suisun Street, Suisun City, CA 94585] Distribution pole fire occurred due to tracking from contamination. EC 122033893 created for damaged pole to be replaced. The ensuing fire was limited to PG&amp;E assets. This information is preliminary. OIS: 1467367; ILIS: 21-0115751; FOID: T005390343 (VXP5), T005390326 (Cxl), T005390272 (Cxl); EC A-Tag: 122033893; PM: 35285611, 42698185; Pre-Existing EC F-Tag: 111672861; Circuit ID: 062131101, SAP Eqp ID: 101665321; Division: Sacramento; County: Solano"/>
    <s v="\\fxshare-nas05\quotashare-fs01\ESA\5 - Ignition Tracking\2021_Ignition_QC_Folders\20210910_1467367_21-0115751_nan_T005390343"/>
    <s v=" "/>
    <m/>
    <s v="TLAL"/>
    <s v="Create &amp; Outage Time Updated; Additional FOID's Added; Pre-Existing EC tag added"/>
    <n v="44462"/>
    <m/>
    <s v="Not In Scope"/>
    <m/>
    <m/>
    <m/>
    <m/>
    <m/>
    <m/>
    <m/>
    <m/>
    <m/>
    <m/>
    <m/>
    <m/>
    <m/>
    <m/>
    <m/>
    <m/>
    <m/>
    <m/>
    <m/>
    <m/>
    <m/>
    <m/>
    <m/>
    <m/>
    <m/>
    <m/>
    <m/>
    <m/>
    <m/>
    <m/>
    <m/>
    <m/>
    <m/>
    <m/>
    <m/>
    <m/>
    <m/>
    <m/>
    <m/>
    <s v="Y"/>
    <n v="44461"/>
    <n v="44461"/>
    <s v="VXP5"/>
    <s v="Victor Pagan, (707) 689-3441, VXP5@pge.com"/>
    <s v="See Phone Interview details in the 'Pictures' sub-folder"/>
    <s v="Arnita June (AJLA)"/>
    <s v=" "/>
    <x v="106"/>
    <s v="05:52:00"/>
    <n v="44449"/>
    <s v="06:36:00"/>
    <s v="FAS"/>
    <s v="Y"/>
    <s v="N"/>
    <n v="1467367"/>
    <s v="21-0115751"/>
    <m/>
    <s v="T005390343, T005390326, T005390272"/>
    <n v="122033893"/>
    <n v="111672861"/>
    <m/>
    <s v="PG&amp;E_1431_Ignition_20210910_2.jpg"/>
    <s v=" "/>
    <x v="0"/>
    <x v="0"/>
    <s v="N"/>
    <s v="N"/>
    <s v="N"/>
    <s v="On September 10, 2021 at 0657 hours, a PG&amp;E Troubleman patrolled the Suisun 1101 12kV Distribution Circuit number 062131101, in the Local Responsibility Area (LRA) between 1107 Suisun and 1118 School Street, Suisun City, CA 94585. He observed 2 blown at the 25OH fuse 8039, a 35' class-2 Douglas Fir wood pole (SAP Eqp ID 101665321, McKormick &amp; Baxter Co (MKB) Mfg. Date 1960) on fire, and a burned Howard Industries PT 35kva transformer (Serial Number 1857651100). Initial analysis indicates the pole fire was caused by tracking. An EC A-tag 122033893 was submitted for remediation, including the installation of a new 50' class-2 pole and a new Howard Industries 25kva transformer (Serial Number HIL636011321). The 590-minute outage affected 79 customers. The line was returned to service on September 10, 2021. There is an open pre-existing EC F-Tag 111672861 from May 31, 2016, for the installation of the missing wood ground molding and high signs on the incident pole. The incident area is within a Raptor Concentration Zone (RCZ), a potential Valley Elderberry Longhorn Beetle (VELB) habitat as of May 16, 2017. This information is preliminary."/>
    <s v="PG&amp;E"/>
    <s v="Other"/>
    <s v="Pole"/>
    <s v="D"/>
    <s v="D"/>
    <s v="Structure-PG&amp;E only"/>
    <m/>
    <m/>
    <m/>
    <m/>
    <m/>
    <s v="Contamination"/>
    <s v="Contamination"/>
    <s v="Tracking"/>
    <s v="Y"/>
    <s v="Overhead"/>
    <x v="0"/>
    <s v="Crossarm"/>
    <s v="Pole, Transformer, Cutouts, Fuses, Crossarms, Pins, Insulators"/>
    <n v="101665321"/>
    <s v=" "/>
    <x v="0"/>
    <n v="38.235115479800001"/>
    <n v="-122.04199593449999"/>
    <s v="Solano"/>
    <s v="SUISUN 1101"/>
    <n v="12000"/>
    <s v="SUISUN 1101CB"/>
    <x v="0"/>
    <s v="Unknown"/>
    <s v="Urban"/>
    <m/>
    <m/>
    <s v="N"/>
    <m/>
    <m/>
    <m/>
    <m/>
    <s v="N"/>
    <s v="Y"/>
    <s v="202109100000"/>
    <s v="202109101600"/>
    <s v="2021-09-14"/>
    <m/>
    <m/>
    <m/>
    <m/>
    <m/>
    <m/>
    <m/>
    <m/>
    <m/>
    <m/>
    <m/>
    <m/>
    <m/>
    <m/>
    <m/>
    <m/>
    <m/>
    <m/>
    <m/>
    <s v="  "/>
    <m/>
    <s v="VACAVLLE"/>
    <s v="06:41"/>
    <n v="44449"/>
    <s v="1467367"/>
    <s v="T005390343"/>
    <n v="204"/>
    <s v="WALNUT ST"/>
    <m/>
    <n v="38.23565"/>
    <n v="-122.04201999999999"/>
    <s v="S4TVXP5"/>
    <m/>
    <n v="62131101"/>
    <s v="2021/09/10 07:23:33"/>
    <n v="9002"/>
    <m/>
    <s v="A:DOG;X:;R:ARCING AND BUZZING AT POLE BACK OF HOUSE: PD ON SITE, PWR-Y"/>
    <s v="N"/>
    <m/>
    <m/>
    <m/>
    <m/>
    <m/>
    <m/>
    <m/>
    <m/>
    <m/>
    <m/>
    <s v="Y"/>
    <m/>
    <m/>
    <m/>
    <m/>
    <m/>
    <m/>
    <m/>
    <s v="REPL BURNED 1PH TX POLE W/ OPEN WIRE PER EST. GD TRUCK ACCESS FROM APT PARKING L"/>
    <m/>
    <m/>
    <m/>
    <m/>
    <s v="Overhead"/>
    <m/>
    <m/>
    <m/>
    <m/>
    <m/>
    <s v="OVERHEAD"/>
    <s v="POLE-WOOD"/>
    <m/>
    <s v="  "/>
    <s v="Unplanned"/>
    <s v="Sacramento"/>
    <s v="Solano"/>
    <s v="062131101, SUISUN-1101"/>
    <s v="21-0115751"/>
    <s v="Unplanned"/>
    <s v="Clear;32-90 F"/>
    <s v="79"/>
    <s v="46610"/>
    <s v="NO"/>
    <s v="Line to Line"/>
    <s v="Sustained"/>
    <s v="No"/>
    <s v="8039"/>
    <s v="OH"/>
    <s v="Fuse"/>
    <s v="1467367"/>
    <s v="Pole-Wood, Burned/flashed"/>
    <m/>
    <s v="09/10/21 08:47"/>
    <m/>
    <s v="1 SPAN S/O CORDELIA ST E/O SUISUN ST"/>
    <s v="2/P/LD SIDE OF 8039"/>
    <m/>
    <s v="POLE FIRE DUE TO WATER TRACKING"/>
    <m/>
    <m/>
    <m/>
    <m/>
    <m/>
    <m/>
    <m/>
    <m/>
    <m/>
    <m/>
    <m/>
    <m/>
    <m/>
    <m/>
    <m/>
    <m/>
    <m/>
    <m/>
    <m/>
    <m/>
    <m/>
    <m/>
  </r>
  <r>
    <n v="1429"/>
    <s v="BRV6"/>
    <s v="3 - QC Complete"/>
    <n v="44539"/>
    <n v="44617"/>
    <s v="[1604 Goodyear Rd, Benicia, CA 94510] Lightning struck PG&amp;E distribution pole resulting in an ignition. The PG&amp;E pole, crossarm and transformer were damaged and need to be replaced. The ensuing fire was limited to PG&amp;E assets. This information is preliminary. PM: 35285665"/>
    <s v="\\fxshare-nas05\quotashare-fs01\ESA\5 - Ignition Tracking\2021_Ignition_QC_Folders\20210910_1467366_21-0115729_nan_T005390280"/>
    <s v=" "/>
    <m/>
    <m/>
    <m/>
    <m/>
    <m/>
    <s v="Not In Scope"/>
    <m/>
    <m/>
    <m/>
    <m/>
    <m/>
    <m/>
    <m/>
    <m/>
    <m/>
    <m/>
    <m/>
    <m/>
    <m/>
    <m/>
    <m/>
    <m/>
    <m/>
    <m/>
    <m/>
    <m/>
    <m/>
    <m/>
    <m/>
    <m/>
    <m/>
    <m/>
    <m/>
    <m/>
    <m/>
    <m/>
    <m/>
    <m/>
    <m/>
    <m/>
    <m/>
    <m/>
    <m/>
    <m/>
    <m/>
    <m/>
    <m/>
    <m/>
    <m/>
    <m/>
    <m/>
    <m/>
    <s v=" "/>
    <x v="106"/>
    <s v="06:00:00"/>
    <n v="44449"/>
    <s v="06:28:00"/>
    <s v="FAS"/>
    <s v="Y"/>
    <s v="N"/>
    <s v="1467366, TR8464046"/>
    <s v="21-0115729"/>
    <m/>
    <s v="T005390280, T005390882, T005390788, T005390289"/>
    <n v="122033810"/>
    <m/>
    <m/>
    <m/>
    <s v=" "/>
    <x v="0"/>
    <x v="0"/>
    <s v="N"/>
    <s v="N"/>
    <s v="N"/>
    <s v="On September 10, 2021 at 0600 hours, a PG&amp;E Troubleman was dispatched to the Bahia 1102 12kV Distribution Circuit on Goodyear Rd, Benicia in response to a pole fire. Upon arrival the Troubleman found a pole fire and requested the line to be deenergized. Initial analysis indicates lightning caused the ignition. The top 5' of the pole was burnt and teh transformer was damaged. 82 customers experienced an outage. The ensuing fire was contained to PG&amp;E assets and it is unknown who suppressed the fire. PG&amp;E Hired Contract Crew replaced the pole and transformer on September 10, 2021."/>
    <s v="PG&amp;E"/>
    <s v="Other"/>
    <s v="Pole"/>
    <s v="D"/>
    <s v="D"/>
    <s v="Structure-PG&amp;E only"/>
    <m/>
    <m/>
    <m/>
    <m/>
    <m/>
    <s v="Weather - Lightning"/>
    <s v="Weather"/>
    <s v="Weather - Lightning"/>
    <s v="Y"/>
    <s v="Overhead"/>
    <x v="0"/>
    <s v="Pole"/>
    <s v="Pole, Transformer"/>
    <n v="102287800"/>
    <s v=" "/>
    <x v="0"/>
    <n v="38.112831806800003"/>
    <n v="-122.10531026530001"/>
    <s v="Solano"/>
    <s v="BAHIA 1102"/>
    <n v="12000"/>
    <s v="BAHIA 1102350336"/>
    <x v="0"/>
    <s v="Unknown"/>
    <s v="Urban"/>
    <s v="Grass Fuel Model"/>
    <m/>
    <s v="N"/>
    <m/>
    <m/>
    <m/>
    <m/>
    <s v="N"/>
    <s v="Y"/>
    <s v="202109100000"/>
    <s v="202109101600"/>
    <s v="2021-09-14"/>
    <m/>
    <m/>
    <m/>
    <m/>
    <m/>
    <m/>
    <m/>
    <m/>
    <m/>
    <m/>
    <m/>
    <m/>
    <m/>
    <m/>
    <m/>
    <m/>
    <m/>
    <m/>
    <m/>
    <s v="  "/>
    <m/>
    <s v="VALLEJO"/>
    <s v="06:00"/>
    <n v="44449"/>
    <s v="1467366"/>
    <s v="T005390280"/>
    <n v="1604"/>
    <s v="GOODYEAR RD"/>
    <m/>
    <n v="38.09205"/>
    <n v="-122.1067"/>
    <s v="N3TTLO5"/>
    <m/>
    <n v="43251102"/>
    <s v="2021/09/10 07:06:06"/>
    <n v="9110"/>
    <m/>
    <s v=", PWR-I"/>
    <s v="N"/>
    <m/>
    <m/>
    <m/>
    <m/>
    <m/>
    <m/>
    <m/>
    <m/>
    <m/>
    <m/>
    <s v="Y"/>
    <m/>
    <m/>
    <m/>
    <m/>
    <m/>
    <m/>
    <m/>
    <s v="75 3/0 277/480 CAN ON POLE. POLE IS BURNT THROUGH TOP 5FT. 12KV."/>
    <m/>
    <m/>
    <m/>
    <m/>
    <s v="Overhead"/>
    <m/>
    <m/>
    <m/>
    <m/>
    <m/>
    <s v="LIGHTNING"/>
    <s v="CROSSARM, WOOD"/>
    <m/>
    <s v="  "/>
    <s v="Unplanned"/>
    <s v="North Bay"/>
    <s v="Silverado"/>
    <s v="043251102, BAHIA-1102"/>
    <s v="21-0115729"/>
    <s v="Unplanned"/>
    <s v="Clear;32-90 F"/>
    <s v="82"/>
    <s v="43328"/>
    <s v="NO"/>
    <s v="Force Out"/>
    <s v="Sustained"/>
    <s v="No"/>
    <s v="350336"/>
    <s v="OH"/>
    <s v="Line Recloser"/>
    <s v="1467366"/>
    <s v="Pole-Wood, Burned/flashed"/>
    <s v="NONE"/>
    <m/>
    <m/>
    <s v="I-680 No. @ Goodyear Rd. Exit"/>
    <s v="1604 GOODYEAR RD"/>
    <m/>
    <s v="2ND LOCATION @CGC#219720616185"/>
    <m/>
    <m/>
    <m/>
    <m/>
    <m/>
    <m/>
    <m/>
    <m/>
    <m/>
    <m/>
    <m/>
    <m/>
    <m/>
    <m/>
    <m/>
    <m/>
    <m/>
    <m/>
    <m/>
    <m/>
    <m/>
    <m/>
  </r>
  <r>
    <n v="1428"/>
    <s v="DLY6"/>
    <s v="3 - QC Complete"/>
    <n v="44566"/>
    <n v="44617"/>
    <s v="[715 &amp; 727 Norvell St, El Cerrito, CA 94530] Primary crossarm burnt due to tracking from contamination. The ensuing fire was limited to PG&amp;E assets. This information is preliminary."/>
    <s v="\\fxshare-nas05\quotashare-fs01\ESA\5 - Ignition Tracking\2021_Ignition_QC_Folders\20210910_1467323_21-0115900_nan_T005390265"/>
    <s v=" "/>
    <s v="Y"/>
    <s v="DLY6"/>
    <s v="UPDATED OUTAGE TIME, FO ID "/>
    <n v="44560"/>
    <m/>
    <s v="Not In Scope"/>
    <m/>
    <m/>
    <m/>
    <m/>
    <m/>
    <m/>
    <m/>
    <m/>
    <m/>
    <m/>
    <m/>
    <m/>
    <m/>
    <m/>
    <m/>
    <m/>
    <m/>
    <m/>
    <m/>
    <m/>
    <m/>
    <m/>
    <m/>
    <m/>
    <m/>
    <m/>
    <m/>
    <m/>
    <m/>
    <m/>
    <m/>
    <m/>
    <s v="N"/>
    <m/>
    <m/>
    <m/>
    <m/>
    <m/>
    <m/>
    <s v="N"/>
    <m/>
    <m/>
    <m/>
    <m/>
    <m/>
    <m/>
    <s v=" "/>
    <x v="106"/>
    <s v="05:45"/>
    <n v="44449"/>
    <s v="05:21:00"/>
    <s v="FAS"/>
    <s v="Y"/>
    <s v="N"/>
    <n v="1467323"/>
    <s v="21-0115900"/>
    <m/>
    <s v="T005390265, T005390322, T005390524"/>
    <s v="122034988, 122035009"/>
    <m/>
    <m/>
    <m/>
    <s v=" "/>
    <x v="0"/>
    <x v="0"/>
    <s v="N"/>
    <s v="N"/>
    <s v="N"/>
    <s v="On September 10, 2021 at 05:45 hours, a PG&amp;E Troubleman was dispatched to the Fairmount 0402, a 4kV Distribution Circuit on Norvell Street near Eureka Avenue in El Cerrito  in response to a pole fire. Initial analysis indicates tracking caused the ignition, as well as a power outage for 26 customers.  The troubleman identified two adjacent poles that had tracking conditions.  Pole number one had tracking conditions which occurred near the cut out, damaging the cutout and conductor.   Pole number two had tracking conditions that damaged the crossarm causing it to fail.   Each ignition point was contained to the pole and it is unknown who contained the fire.  A PG&amp;E Crew was onsite on September 10, 2021 and made the following repairs: Location #1: replaced the cut out and repaired the conductor.  Location #2: replaced the crossarm.  (Location 1 Coordinates: 37.9089012222,-122.2993878275, Location 2 Coordinates: 37.9085150,-122.2992038)"/>
    <s v="PG&amp;E"/>
    <s v="Other"/>
    <s v="Crossarm"/>
    <s v="D"/>
    <s v="D"/>
    <s v="Structure-PG&amp;E only"/>
    <s v="BURNT PRIMARY X ARM AND WIRE DOWN ,BROKEN CUTOUT AT TX,"/>
    <m/>
    <m/>
    <m/>
    <m/>
    <s v="Contamination"/>
    <s v="Contamination"/>
    <s v="Tracking"/>
    <s v="Y"/>
    <s v="Overhead"/>
    <x v="0"/>
    <s v="Crossarm"/>
    <s v="Cut out, Conductor, Crossarm"/>
    <s v="101441432, 101441433"/>
    <s v=" "/>
    <x v="0"/>
    <n v="37.9085150254"/>
    <n v="-122.2992038119"/>
    <s v="Contra Costa"/>
    <s v="FAIRMOUNT 0402"/>
    <n v="4000"/>
    <s v="FAIRMOUNT 0402BR254"/>
    <x v="0"/>
    <s v="Unknown"/>
    <s v="Urban"/>
    <s v="Grass Fuel Model"/>
    <s v="Low grass in franchise strip, sidewalk "/>
    <s v="N"/>
    <m/>
    <m/>
    <m/>
    <m/>
    <s v="N"/>
    <s v="N"/>
    <m/>
    <m/>
    <s v="2021-09-14"/>
    <m/>
    <m/>
    <m/>
    <m/>
    <m/>
    <m/>
    <m/>
    <m/>
    <m/>
    <m/>
    <m/>
    <m/>
    <m/>
    <m/>
    <m/>
    <m/>
    <m/>
    <m/>
    <m/>
    <s v="  "/>
    <m/>
    <m/>
    <s v="05:45"/>
    <n v="44449"/>
    <s v="1467323"/>
    <s v="T005390265"/>
    <m/>
    <m/>
    <m/>
    <m/>
    <m/>
    <s v="E2TEBL6"/>
    <m/>
    <n v="12650402"/>
    <s v="2021/09/10 10:10:20"/>
    <n v="9002"/>
    <m/>
    <s v="AXS-DOG XSTR-EUREKA PWR-Y FIRE ON POLE 3 DOORS DOWNADVISED CALL FD"/>
    <s v="N"/>
    <m/>
    <m/>
    <m/>
    <m/>
    <m/>
    <m/>
    <m/>
    <m/>
    <m/>
    <m/>
    <s v="Y"/>
    <m/>
    <m/>
    <m/>
    <m/>
    <m/>
    <m/>
    <m/>
    <m/>
    <m/>
    <m/>
    <m/>
    <m/>
    <m/>
    <m/>
    <m/>
    <m/>
    <m/>
    <m/>
    <s v="FIRE, POLE"/>
    <s v="CROSSARM, WOOD"/>
    <m/>
    <s v="  "/>
    <s v="Unplanned"/>
    <s v="East Bay"/>
    <s v="Bay"/>
    <s v="012650402, FAIRMOUNT-0402"/>
    <s v="21-0115900"/>
    <s v="Unplanned"/>
    <s v="Clear;32-90 F"/>
    <s v="26"/>
    <s v="16354"/>
    <s v="NO"/>
    <s v="Force Out"/>
    <s v="Sustained"/>
    <s v="No"/>
    <s v="OJ 707 NORVELL ST "/>
    <s v="OH"/>
    <s v="Jumpers"/>
    <s v="1467323"/>
    <s v="Pole-Wood, Burned/flashed"/>
    <m/>
    <s v="09/10/21 11:20"/>
    <m/>
    <s v="OJ 707 NORVELL ST "/>
    <s v="715 NORVELL ST "/>
    <m/>
    <s v="TMAN/RPTS BURNT CROSS ARM AND 2 SPANS OF WIRE DOWN "/>
    <m/>
    <m/>
    <m/>
    <m/>
    <m/>
    <m/>
    <m/>
    <m/>
    <m/>
    <m/>
    <m/>
    <m/>
    <m/>
    <m/>
    <m/>
    <m/>
    <m/>
    <m/>
    <m/>
    <m/>
    <m/>
    <m/>
  </r>
  <r>
    <n v="1427"/>
    <s v="DLY6"/>
    <s v="3 - QC Complete"/>
    <n v="44559"/>
    <n v="44617"/>
    <s v="[133 Craven St, Vallejo, CA 94590] Primary level crossarm burnt and fell into open wire conductor. The cause of the crossarm failure is likely due to tracking from contamination. The ensuing fire was limited to PG&amp;E assets. PM: 35285638"/>
    <s v="\\fxshare-nas05\quotashare-fs01\ESA\5 - Ignition Tracking\2021_Ignition_QC_Folders\20210910_1467295_nan_nan_T005390235"/>
    <s v=" "/>
    <s v="Y"/>
    <s v="DLY6"/>
    <s v="UDPATED OUTAGE TIME "/>
    <n v="44559"/>
    <m/>
    <s v="Not In Scope"/>
    <m/>
    <m/>
    <m/>
    <m/>
    <m/>
    <m/>
    <m/>
    <m/>
    <m/>
    <m/>
    <m/>
    <m/>
    <m/>
    <m/>
    <m/>
    <m/>
    <m/>
    <m/>
    <m/>
    <m/>
    <m/>
    <m/>
    <m/>
    <m/>
    <m/>
    <m/>
    <m/>
    <m/>
    <m/>
    <m/>
    <m/>
    <m/>
    <s v="N"/>
    <m/>
    <m/>
    <m/>
    <m/>
    <m/>
    <m/>
    <s v="N"/>
    <m/>
    <m/>
    <m/>
    <m/>
    <m/>
    <m/>
    <s v=" "/>
    <x v="106"/>
    <s v="05:20:00"/>
    <n v="44449"/>
    <s v="05:01:00"/>
    <s v="FAS"/>
    <s v="Y"/>
    <s v="N"/>
    <n v="1467295"/>
    <m/>
    <m/>
    <s v="T005390235"/>
    <n v="122034041"/>
    <m/>
    <m/>
    <m/>
    <s v=" "/>
    <x v="0"/>
    <x v="0"/>
    <s v="N"/>
    <s v="N"/>
    <s v="N"/>
    <s v="On September 10, 2021 at 05:20 hours, a PG&amp;E Troubleman was dispatched to the Carquinez 1103, a 12kV Distribution Circuit on Craven Street near Carter Street in Vallejo in response to a power outage.  Upon further investigation into the single customer outage, the Troubleman located a crossarm that had burned.   Initial analysis indicates tracking caused the ignition.  The ensuing fire was contained to the pole and it is unknown who suppressed the fire.  A PG&amp;E Crew  was onsite on September 10, 2021 to replace the damaged crossarm."/>
    <s v="PG&amp;E"/>
    <s v="Other"/>
    <s v="Crossarm"/>
    <s v="D"/>
    <s v="D"/>
    <s v="Structure-PG&amp;E only"/>
    <s v="POLE FIRE "/>
    <m/>
    <m/>
    <m/>
    <m/>
    <s v="Contamination"/>
    <s v="Contamination"/>
    <s v="Tracking"/>
    <s v="Y"/>
    <s v="Overhead"/>
    <x v="0"/>
    <s v="Crossarm"/>
    <s v="Crossarm"/>
    <n v="102276415"/>
    <s v=" "/>
    <x v="0"/>
    <n v="38.114180046500003"/>
    <n v="-122.2623396604"/>
    <s v="Solano"/>
    <s v="CARQUINEZ 1103"/>
    <n v="12000"/>
    <s v="CARQUINEZ 110369014"/>
    <x v="0"/>
    <s v="Unknown"/>
    <s v="Urban"/>
    <s v="Grass Fuel Model"/>
    <s v="Grass in Franchise strip "/>
    <s v="N"/>
    <m/>
    <m/>
    <m/>
    <m/>
    <s v="N"/>
    <s v="Y"/>
    <s v="202109100000"/>
    <s v="202109101600"/>
    <s v="2021-09-14"/>
    <m/>
    <m/>
    <m/>
    <m/>
    <m/>
    <m/>
    <m/>
    <m/>
    <m/>
    <m/>
    <m/>
    <m/>
    <m/>
    <m/>
    <m/>
    <m/>
    <m/>
    <m/>
    <m/>
    <s v="  "/>
    <m/>
    <s v="VALLEJO"/>
    <s v="05:20"/>
    <n v="44449"/>
    <s v="1467295"/>
    <s v="T005390235"/>
    <n v="1911"/>
    <s v="SANTA CLARA ST"/>
    <m/>
    <n v="38.115699999999997"/>
    <n v="-122.25951000000001"/>
    <s v="N3TD6HA"/>
    <m/>
    <n v="43281103"/>
    <s v="2021/09/10 07:49:25"/>
    <n v="9111"/>
    <n v="1"/>
    <s v="SMART MTR AUTO-GENERATED TAG"/>
    <s v="N"/>
    <m/>
    <m/>
    <m/>
    <m/>
    <m/>
    <m/>
    <m/>
    <m/>
    <m/>
    <m/>
    <s v="Y"/>
    <m/>
    <m/>
    <m/>
    <m/>
    <m/>
    <m/>
    <m/>
    <s v="POLE FIRE. REPLACE SINGLE PHASE X-ARM. BTA. PRIMARY CAME DOWN ONTO OPEN WIRE."/>
    <m/>
    <m/>
    <m/>
    <m/>
    <s v="Overhead"/>
    <m/>
    <m/>
    <m/>
    <m/>
    <m/>
    <s v="FIRE, POLE"/>
    <s v="CROSSARM, WOOD"/>
    <m/>
    <s v="  "/>
    <m/>
    <m/>
    <m/>
    <m/>
    <m/>
    <m/>
    <m/>
    <m/>
    <m/>
    <m/>
    <m/>
    <m/>
    <m/>
    <m/>
    <m/>
    <m/>
    <m/>
    <m/>
    <m/>
    <m/>
    <m/>
    <m/>
    <m/>
    <m/>
    <m/>
    <m/>
    <m/>
    <m/>
    <m/>
    <m/>
    <m/>
    <m/>
    <m/>
    <m/>
    <m/>
    <m/>
    <m/>
    <m/>
    <m/>
    <m/>
    <m/>
    <m/>
    <m/>
    <m/>
    <m/>
    <m/>
    <m/>
  </r>
  <r>
    <n v="1426"/>
    <s v="DLY6"/>
    <s v="3 - QC Complete"/>
    <n v="44559"/>
    <n v="44617"/>
    <s v="[1316 Donner Pass Rd, Vallejo, CA 94589] Pole fire with burnt crossarm likely due to tracking from contamination. The ensuing fire was limited to PG&amp;E assets. This information is preliminary."/>
    <s v="\\fxshare-nas05\quotashare-fs01\ESA\5 - Ignition Tracking\2021_Ignition_QC_Folders\20210910_1467320_21-0115726_nan_T005390234"/>
    <s v=" "/>
    <s v="Y"/>
    <s v="DLY6"/>
    <s v="UPDATED OUTAGE TIME AND FO ID "/>
    <n v="44559"/>
    <m/>
    <s v="Not In Scope"/>
    <m/>
    <m/>
    <m/>
    <m/>
    <m/>
    <m/>
    <m/>
    <m/>
    <m/>
    <m/>
    <m/>
    <m/>
    <m/>
    <m/>
    <m/>
    <m/>
    <m/>
    <m/>
    <m/>
    <m/>
    <m/>
    <m/>
    <m/>
    <m/>
    <m/>
    <m/>
    <m/>
    <m/>
    <m/>
    <m/>
    <m/>
    <m/>
    <s v="N"/>
    <m/>
    <m/>
    <m/>
    <m/>
    <m/>
    <m/>
    <s v="N"/>
    <m/>
    <m/>
    <m/>
    <m/>
    <m/>
    <m/>
    <s v=" "/>
    <x v="106"/>
    <s v="05:18:00"/>
    <n v="44449"/>
    <s v="05:17:00"/>
    <s v="FAS"/>
    <s v="Y"/>
    <s v="N"/>
    <n v="1467320"/>
    <s v="21-0115726"/>
    <m/>
    <s v="T005390234, T005390295, T005390772, T005390786"/>
    <n v="122033657"/>
    <m/>
    <m/>
    <m/>
    <s v=" "/>
    <x v="0"/>
    <x v="0"/>
    <s v="N"/>
    <s v="N"/>
    <s v="N"/>
    <s v="On September 10, 2021 at 05:18 hours, a PG&amp;E Troubleman was dispatched to the Highway 1103, a 12kV Distribution Circuit near Donner Pass Road and Bidwell Way in Valley in response to an area outage.  Upon further investigation into the power outage, the Troubleman identified a burned cross arm had been the source of the outage. Initial analysis indicates tracking caused the ignition. The area outage affected 133 customers.  The ensuing fire was contained to the pole and it is unknown who suppressed the fire.  A PG&amp;E Crew repaired the crossarm and an insulator on September 10, 2021."/>
    <s v="PG&amp;E"/>
    <s v="Other"/>
    <s v="Crossarm"/>
    <s v="D"/>
    <s v="D"/>
    <s v="Structure-PG&amp;E only"/>
    <s v="POLE FIRE. REPLACE X-ARM."/>
    <m/>
    <m/>
    <m/>
    <m/>
    <s v="Contamination"/>
    <s v="Contamination"/>
    <s v="Tracking"/>
    <s v="Y"/>
    <s v="Overhead"/>
    <x v="0"/>
    <s v="Crossarm"/>
    <s v="Crossarm, insulator"/>
    <n v="102243896"/>
    <s v=" "/>
    <x v="0"/>
    <n v="38.144887208299998"/>
    <n v="-122.257715584"/>
    <s v="Solano"/>
    <s v="HIGHWAY 1103"/>
    <n v="12000"/>
    <s v="HIGHWAY 1103CB"/>
    <x v="0"/>
    <s v="Unknown"/>
    <s v="Urban"/>
    <s v="Timber fuel model"/>
    <s v="trees nearby"/>
    <s v="N"/>
    <m/>
    <m/>
    <m/>
    <m/>
    <s v="N"/>
    <s v="Y"/>
    <s v="202109100000"/>
    <s v="202109101600"/>
    <s v="2021-09-14"/>
    <m/>
    <m/>
    <m/>
    <m/>
    <m/>
    <m/>
    <m/>
    <m/>
    <m/>
    <m/>
    <m/>
    <m/>
    <m/>
    <m/>
    <m/>
    <m/>
    <m/>
    <m/>
    <m/>
    <s v="  "/>
    <m/>
    <s v="VALLEJO"/>
    <s v="05:18"/>
    <n v="44449"/>
    <s v="1467320"/>
    <s v="T005390234"/>
    <n v="924"/>
    <s v="DONNER PASS RD"/>
    <m/>
    <n v="38.144869999999997"/>
    <n v="-122.25559"/>
    <s v="N3TD6HA"/>
    <m/>
    <n v="42651103"/>
    <s v="2021/09/10 06:53:52"/>
    <n v="9111"/>
    <m/>
    <s v="SMART MTR AUTO-GENERATED TAG"/>
    <s v="N"/>
    <m/>
    <m/>
    <m/>
    <m/>
    <m/>
    <m/>
    <m/>
    <m/>
    <m/>
    <m/>
    <s v="Y"/>
    <m/>
    <m/>
    <m/>
    <m/>
    <m/>
    <m/>
    <m/>
    <s v="POLE FIRE. REPLACE SINGLE PHASE ARM AND INSULATORS. CHECK SERVICE WHERE PRIMARY "/>
    <m/>
    <m/>
    <m/>
    <m/>
    <s v="Overhead"/>
    <m/>
    <m/>
    <m/>
    <m/>
    <m/>
    <s v="OVERHEAD"/>
    <s v="CROSSARM, WOOD"/>
    <m/>
    <s v="  "/>
    <s v="Unplanned"/>
    <s v="North Bay"/>
    <s v="Silverado"/>
    <s v="042651103, HIGHWAY-1103"/>
    <s v="21-0115726"/>
    <s v="Unplanned"/>
    <s v="Clear;32-90 F"/>
    <s v="133"/>
    <s v="44030"/>
    <s v="NO"/>
    <s v="Line to Line"/>
    <s v="Sustained"/>
    <s v="No"/>
    <s v="2643"/>
    <s v="OH"/>
    <s v="Fuse"/>
    <s v="1467320"/>
    <s v="Pole-Wood, Burned/flashed"/>
    <m/>
    <s v="09/10/21 08:30"/>
    <m/>
    <s v="HWY #29 125' N/O DONNER PASS RD."/>
    <s v="4 SPANS LD SIDE OF 2643"/>
    <m/>
    <m/>
    <m/>
    <m/>
    <m/>
    <m/>
    <m/>
    <m/>
    <m/>
    <m/>
    <m/>
    <m/>
    <m/>
    <m/>
    <m/>
    <m/>
    <m/>
    <m/>
    <m/>
    <m/>
    <m/>
    <m/>
    <m/>
    <m/>
  </r>
  <r>
    <n v="1425"/>
    <s v="DLY6"/>
    <s v="3 - QC Complete"/>
    <n v="44559"/>
    <n v="44617"/>
    <s v="[10973 Bryne Ave, Los Molinos, CA 96055] Pole top burnt through at crossarm likely due to tracking from contamination. The ensuing fire was limited to PG&amp;E assets. This information is preliminary."/>
    <s v="\\fxshare-nas05\quotashare-fs01\ESA\5 - Ignition Tracking\2021_Ignition_QC_Folders\20210910_1467220_21-0115693_nan_T005390180"/>
    <s v=" "/>
    <s v="Y"/>
    <s v="DLY6"/>
    <s v="UPDATED OUTAGE TIME "/>
    <n v="44559"/>
    <m/>
    <s v="Not In Scope"/>
    <m/>
    <m/>
    <m/>
    <m/>
    <m/>
    <m/>
    <m/>
    <m/>
    <m/>
    <m/>
    <m/>
    <m/>
    <m/>
    <m/>
    <m/>
    <m/>
    <m/>
    <m/>
    <m/>
    <m/>
    <m/>
    <m/>
    <m/>
    <m/>
    <m/>
    <m/>
    <m/>
    <m/>
    <m/>
    <m/>
    <m/>
    <m/>
    <s v="N"/>
    <m/>
    <m/>
    <m/>
    <m/>
    <m/>
    <m/>
    <s v="N"/>
    <m/>
    <m/>
    <m/>
    <m/>
    <m/>
    <m/>
    <s v=" "/>
    <x v="106"/>
    <s v="04:06:00"/>
    <n v="44449"/>
    <s v="03:20:00"/>
    <s v="FAS"/>
    <s v="Y"/>
    <s v="N"/>
    <n v="1467220"/>
    <s v="21-0115693"/>
    <m/>
    <s v="T005390180"/>
    <n v="122033544"/>
    <m/>
    <m/>
    <m/>
    <s v=" "/>
    <x v="0"/>
    <x v="0"/>
    <s v="N"/>
    <s v="N"/>
    <s v="N"/>
    <s v="On September 10, 2021 at 04:06 hours, a PG&amp;E Troubleman was dispatched to the Los Molinos 1101, a 12kV Distribution Circuit on Bryne Ave near Decker Avenue in Los Molinos in response to a pole fire. Initial analysis indicates tracking caused the ignition.  Upon further investigation, the Troubleman found the pole burned at the hardware causing the top of the pole to fail.   This resulted in an area outage affecting 109 customers. The ensuing fire was contained to the pole and it is unknown who suppressed the fire.   A PG&amp;E Crew PG&amp;E Hired Contract Crew replaced the pole on September 10, 2021."/>
    <s v="PG&amp;E"/>
    <s v="Other"/>
    <s v="Crossarm"/>
    <s v="D"/>
    <s v="D"/>
    <s v="Structure-PG&amp;E only"/>
    <s v="CROSS ARMS ON FIRE FROM RAIN. BURNT"/>
    <m/>
    <m/>
    <m/>
    <m/>
    <s v="Contamination"/>
    <s v="Contamination"/>
    <s v="Tracking"/>
    <s v="N"/>
    <s v="Overhead"/>
    <x v="0"/>
    <s v="Crossarm"/>
    <s v="Pole "/>
    <s v="old pole: 101525104, new pole: 104064038"/>
    <s v=" "/>
    <x v="0"/>
    <n v="40.104493132400002"/>
    <n v="-122.1239082557"/>
    <s v="Tehama"/>
    <s v="LOS MOLINOS 1101"/>
    <n v="12000"/>
    <s v="LOS MOLINOS 110171402"/>
    <x v="0"/>
    <s v="Unknown"/>
    <s v="Agriculture"/>
    <s v="Timber fuel model"/>
    <s v="Orchard"/>
    <s v="N"/>
    <m/>
    <m/>
    <m/>
    <m/>
    <s v="N"/>
    <s v="Y"/>
    <s v="202109100000"/>
    <s v="202109101600"/>
    <s v="2021-09-14"/>
    <m/>
    <m/>
    <m/>
    <m/>
    <m/>
    <m/>
    <m/>
    <m/>
    <m/>
    <m/>
    <m/>
    <m/>
    <m/>
    <m/>
    <m/>
    <m/>
    <m/>
    <m/>
    <m/>
    <s v="  "/>
    <m/>
    <s v="REDBLUFF"/>
    <s v="04:06"/>
    <n v="44449"/>
    <s v="1467220"/>
    <s v="T005390180"/>
    <s v="UNKNOWN"/>
    <s v="BRYAN AVE"/>
    <m/>
    <n v="40.110410000000002"/>
    <n v="-122.11466"/>
    <s v="V7TR1LQ"/>
    <m/>
    <n v="103481101"/>
    <s v="2021/09/10 07:28:21"/>
    <n v="9002"/>
    <m/>
    <s v="SMART MTR AUTO-GENERATED TAG"/>
    <s v="N"/>
    <m/>
    <m/>
    <m/>
    <m/>
    <m/>
    <m/>
    <m/>
    <m/>
    <m/>
    <m/>
    <s v="Y"/>
    <m/>
    <m/>
    <m/>
    <m/>
    <m/>
    <m/>
    <m/>
    <s v="POLE BURNT, REPLACE"/>
    <m/>
    <m/>
    <m/>
    <m/>
    <s v="Overhead"/>
    <m/>
    <m/>
    <m/>
    <m/>
    <m/>
    <s v="OTHER GROUND VEGETATION"/>
    <s v="CROSSARM, WOOD"/>
    <m/>
    <s v="  "/>
    <s v="Unplanned"/>
    <s v="North Valley"/>
    <s v="Red Bluff"/>
    <s v="103481101, LOS MOLINOS-1101"/>
    <s v="21-0115693"/>
    <s v="Unplanned"/>
    <s v="Clear;32-90 F"/>
    <s v="109"/>
    <s v="56362"/>
    <s v="NO"/>
    <s v="Line to Line"/>
    <s v="Sustained"/>
    <s v="No"/>
    <s v="71402"/>
    <s v="OH"/>
    <s v="Line Recloser"/>
    <s v="1467220"/>
    <s v="Pole-Wood, Burned/flashed"/>
    <s v="B &amp; C PHASE"/>
    <s v="09/10/21 06:00"/>
    <m/>
    <s v="SS/O LE CLAIRE AVE 330' W/O HWY 99E    N/O LOS MOLINOS"/>
    <s v="4 SPANS W /OF 85679"/>
    <m/>
    <m/>
    <m/>
    <m/>
    <m/>
    <m/>
    <m/>
    <m/>
    <m/>
    <m/>
    <m/>
    <m/>
    <m/>
    <m/>
    <m/>
    <m/>
    <m/>
    <m/>
    <m/>
    <m/>
    <m/>
    <m/>
    <m/>
    <m/>
  </r>
  <r>
    <n v="1423"/>
    <s v="DLY6"/>
    <s v="3 - QC Complete"/>
    <n v="44545"/>
    <n v="44617"/>
    <s v="[2714 Euclid Ave, Richmond, CA 94804] Pole fire likely related to light rain that occurred and caused multiple tracking events. OIS says duplicate of TR8457189 (Pole top and crossarm burnt with hazard marked as Pole fire) and mentions EC 122034045, ILIS 21-0115778 mentions crossarm steel burned/flashed and pole fire, FAS completion code 9110 (pole fire), SAP has EC122034039 associated with TR8457189 also, nothing showing up with EC122034045. Photos in SAP database. This information is preliminary."/>
    <s v="\\fxshare-nas05\quotashare-fs01\ESA\5 - Ignition Tracking\2021_Ignition_QC_Folders\20210910_1467654_21-0115778_nan_T005391009"/>
    <s v=" "/>
    <s v="Y"/>
    <s v="DLY6"/>
    <s v="UPDATED OUTAGE TIME, CREATE TIME AND FO ID "/>
    <n v="44540"/>
    <m/>
    <s v="Not In Scope"/>
    <m/>
    <m/>
    <m/>
    <m/>
    <m/>
    <m/>
    <m/>
    <m/>
    <m/>
    <m/>
    <m/>
    <m/>
    <m/>
    <m/>
    <m/>
    <m/>
    <m/>
    <m/>
    <m/>
    <m/>
    <m/>
    <m/>
    <m/>
    <m/>
    <m/>
    <m/>
    <m/>
    <m/>
    <m/>
    <m/>
    <m/>
    <m/>
    <s v="N"/>
    <m/>
    <m/>
    <m/>
    <m/>
    <m/>
    <m/>
    <s v="N"/>
    <m/>
    <m/>
    <m/>
    <m/>
    <m/>
    <m/>
    <s v=" "/>
    <x v="106"/>
    <s v="08:57:00"/>
    <n v="44449"/>
    <s v="07:54:00"/>
    <s v="FAS"/>
    <s v="Y"/>
    <s v="N"/>
    <n v="1467654"/>
    <s v="21-0115778"/>
    <m/>
    <s v="T005391009, T005391004, T05390672"/>
    <n v="122034045"/>
    <m/>
    <m/>
    <m/>
    <s v=" "/>
    <x v="0"/>
    <x v="0"/>
    <s v="N"/>
    <s v="N"/>
    <s v="N"/>
    <s v="On September 10, 2021 at 08:57 hours, a PG&amp;E Troubleman was dispatched to the El Cerrito G 1101, a 12kV Distribution Circuit on Euclid Ave near Grove Street in Richmond in response to a pole fire, and explosion . Initial analysis indicates tracking caused the ignition.  Upon further investigation, the tracking incident caused a pole fire which then caused the transformer to ignite as well.   This incident caused a power outage in the area for 104 customers.   The reporting customer stated the explosion was heard around 05:30 on September 11, 2020 and the fire department was onsite and suppressed the fire around 07:30am and left the scene once the location was safe.  The responding troubleman was not able to confirm the agency who suppressed the fire as they had left prior to his arrival.  The ensuing fire was contained to the pole.  On September 11, 2021 a PG&amp;E crew replaced the pole and the transformer at this location."/>
    <s v="PG&amp;E"/>
    <s v="Other"/>
    <s v="Pole"/>
    <s v="D"/>
    <s v="D"/>
    <s v="Structure-PG&amp;E only"/>
    <s v="NONE"/>
    <m/>
    <m/>
    <m/>
    <m/>
    <s v="Contamination"/>
    <s v="Contamination"/>
    <s v="Tracking"/>
    <s v="Y"/>
    <s v="Overhead"/>
    <x v="0"/>
    <s v="Pole"/>
    <s v="Pole, Transformer"/>
    <s v="101438352, 104064113"/>
    <s v=" "/>
    <x v="0"/>
    <n v="37.932563552399998"/>
    <n v="-122.3431863862"/>
    <s v="Contra Costa"/>
    <s v="EL CERRITO G 1101"/>
    <n v="12000"/>
    <s v="EL CERRITO G 1101736134"/>
    <x v="0"/>
    <s v="Unknown"/>
    <s v="Urban"/>
    <s v="Grass Fuel Model"/>
    <s v="Low grass in franchise strip, sidewalk "/>
    <s v="No"/>
    <m/>
    <m/>
    <m/>
    <s v="N/A "/>
    <s v="N"/>
    <s v="N"/>
    <m/>
    <m/>
    <s v="2021-09-14"/>
    <m/>
    <m/>
    <m/>
    <m/>
    <m/>
    <m/>
    <m/>
    <m/>
    <m/>
    <m/>
    <m/>
    <m/>
    <m/>
    <m/>
    <m/>
    <m/>
    <m/>
    <m/>
    <m/>
    <s v="  "/>
    <m/>
    <m/>
    <s v="11:52"/>
    <n v="44449"/>
    <s v="1467654"/>
    <s v="T005391009"/>
    <m/>
    <m/>
    <m/>
    <m/>
    <m/>
    <s v="E1TMPHH"/>
    <m/>
    <n v="12501101"/>
    <s v="2021/09/10 12:08:01"/>
    <n v="9110"/>
    <m/>
    <s v="A:AXS OK;X:;R:POLE FIRE. FIRE OR EXPLOSION, BIG EXPLOSION AT ABOUT 5:30AM, POLE CAUGHT ON FIRE AND EMERGENCY DEPT PUT IT OUT, NO  INJURIES, EMERGENCY LEFT AROUND 7:30 AM AFTER THEY PUT OUT FIRE."/>
    <s v="N"/>
    <m/>
    <m/>
    <m/>
    <m/>
    <m/>
    <m/>
    <m/>
    <m/>
    <m/>
    <m/>
    <s v="Y"/>
    <m/>
    <m/>
    <m/>
    <m/>
    <m/>
    <m/>
    <m/>
    <m/>
    <m/>
    <m/>
    <m/>
    <m/>
    <m/>
    <m/>
    <m/>
    <m/>
    <m/>
    <m/>
    <s v="FIRE, POLE"/>
    <s v="POLE-WOOD"/>
    <m/>
    <s v="  "/>
    <s v="Unplanned"/>
    <s v="East Bay"/>
    <s v="Bay"/>
    <s v="013471130, RICHMOND R-1130"/>
    <s v="21-0115778"/>
    <s v="Unplanned"/>
    <s v="Clear;32-90 F"/>
    <s v="104"/>
    <s v="75388"/>
    <s v="NO"/>
    <s v="Line to Ground"/>
    <s v="Sustained"/>
    <s v="No"/>
    <s v="R8001"/>
    <s v="OH"/>
    <s v="Fuse"/>
    <s v="1467654"/>
    <s v="Crossarm, Steel, Burned/flashed"/>
    <m/>
    <s v="09/10/21 21:00"/>
    <m/>
    <s v="2540 CHANSLOR AVE"/>
    <s v="2720 EUCLID AVE "/>
    <m/>
    <m/>
    <m/>
    <m/>
    <m/>
    <m/>
    <m/>
    <m/>
    <m/>
    <m/>
    <m/>
    <m/>
    <m/>
    <m/>
    <m/>
    <m/>
    <m/>
    <m/>
    <m/>
    <m/>
    <m/>
    <m/>
    <m/>
    <m/>
  </r>
  <r>
    <n v="1422"/>
    <s v="DLY6"/>
    <s v="3 - QC Complete"/>
    <n v="44540"/>
    <n v="44617"/>
    <s v="[508 Vallejo Ave, Rodeo, CA 94572] Troubleman found primary crossarm burned and broken with primary phase energized and laying across arm. Cause of the failure is likely due to tracking. OIS reports broken crossarm. Hazard listed as pole fire. FAS reports of a small flame and of a loose wire connected to the insulator. ILIS 21-0116031 reports broken crossarm. SAP photos show that fire was limited to PG&amp;E assets only. This information is preliminary."/>
    <s v="\\fxshare-nas05\quotashare-fs01\ESA\5 - Ignition Tracking\2021_Ignition_QC_Folders\20210910_1467908_21-0116031_nan_T005390960"/>
    <s v=" "/>
    <s v="Y"/>
    <s v="DLY6"/>
    <s v="UPDATED OUTAGE TIME"/>
    <n v="44540"/>
    <m/>
    <s v="Not In Scope"/>
    <m/>
    <m/>
    <m/>
    <m/>
    <m/>
    <m/>
    <m/>
    <m/>
    <m/>
    <m/>
    <m/>
    <m/>
    <m/>
    <m/>
    <m/>
    <m/>
    <m/>
    <m/>
    <m/>
    <m/>
    <m/>
    <m/>
    <m/>
    <m/>
    <m/>
    <m/>
    <m/>
    <m/>
    <m/>
    <m/>
    <m/>
    <m/>
    <s v="N"/>
    <m/>
    <m/>
    <m/>
    <m/>
    <m/>
    <m/>
    <s v="N"/>
    <m/>
    <m/>
    <m/>
    <m/>
    <m/>
    <m/>
    <s v=" "/>
    <x v="106"/>
    <s v="11:14:00"/>
    <n v="44449"/>
    <s v="09:58:00"/>
    <s v="FAS"/>
    <s v="Y"/>
    <s v="N"/>
    <n v="1467908"/>
    <s v="21-0116031"/>
    <m/>
    <s v="T005390960, T005391030"/>
    <n v="122035756"/>
    <m/>
    <m/>
    <m/>
    <s v=" "/>
    <x v="0"/>
    <x v="0"/>
    <s v="N"/>
    <s v="N"/>
    <s v="N"/>
    <s v="On September 10, 2021 at 10:23 hours, a PG&amp;E Troubleman was dispatched to the Franklin 1104, a 12kV Distribution Circuit on Vallejo Avenue near Mahoney Street in Rodeo in response to a loose wire and seeing a small flame on the insulator. Initial analysis indicates tracking caused the ignition.   The insulator ignited causing a section of the crossarm to burn.   As a result 58 customers lost experienced a power outage.  The ensuing fire was contained to one side of the crossarm, and it is unknown who suppressed the fire. A PG&amp;E Hired Contract Crew replaced the bad crossarm with a composite crossarm on September 11, 2021."/>
    <s v="PG&amp;E"/>
    <s v="Other"/>
    <s v="Crossarm"/>
    <s v="D"/>
    <s v="D"/>
    <s v="Structure-PG&amp;E only"/>
    <s v="Broken Crossarm"/>
    <m/>
    <m/>
    <m/>
    <m/>
    <s v="Contamination"/>
    <s v="Contamination"/>
    <s v="Tracking"/>
    <s v="Y"/>
    <s v="Overhead"/>
    <x v="0"/>
    <s v="Crossarm"/>
    <s v="Crossarm"/>
    <n v="101423827"/>
    <s v=" "/>
    <x v="0"/>
    <n v="38.031618826299997"/>
    <n v="-122.2615395654"/>
    <s v="Contra Costa"/>
    <s v="FRANKLIN 1104"/>
    <n v="12000"/>
    <s v="FRANKLIN 1104525586"/>
    <x v="0"/>
    <s v="Unknown"/>
    <s v="Urban"/>
    <s v="Fire-resistive fuel bed"/>
    <s v="Sidewalk"/>
    <s v="N"/>
    <m/>
    <m/>
    <m/>
    <s v="N/A "/>
    <s v="N"/>
    <s v="N"/>
    <m/>
    <m/>
    <s v="2021-09-14"/>
    <m/>
    <m/>
    <m/>
    <m/>
    <m/>
    <m/>
    <m/>
    <m/>
    <m/>
    <m/>
    <m/>
    <m/>
    <m/>
    <m/>
    <m/>
    <m/>
    <m/>
    <m/>
    <m/>
    <s v="  "/>
    <m/>
    <m/>
    <s v="11:14"/>
    <n v="44449"/>
    <s v="1467908"/>
    <s v="T005390960"/>
    <m/>
    <m/>
    <m/>
    <m/>
    <m/>
    <s v="E2TDBCG"/>
    <m/>
    <n v="13921104"/>
    <s v="2021/09/10 12:37:40"/>
    <n v="9002"/>
    <m/>
    <s v="AXS-OK XSTR-MAHOWNIE PWR-Y LOC XST THREE HOUSE DOWN, INSULATOR THAT HOLDS WIRE IS LOSE AND WAS A SMALL FLAME AND SMOKE. AND WIRE  RESTING ON TRANSFORMER,"/>
    <s v="N"/>
    <m/>
    <m/>
    <m/>
    <m/>
    <m/>
    <m/>
    <m/>
    <m/>
    <m/>
    <m/>
    <s v="Y"/>
    <m/>
    <m/>
    <m/>
    <m/>
    <m/>
    <m/>
    <m/>
    <m/>
    <m/>
    <m/>
    <m/>
    <m/>
    <m/>
    <m/>
    <m/>
    <m/>
    <m/>
    <m/>
    <s v="OVERHEAD"/>
    <s v="CROSSARM, WOOD"/>
    <m/>
    <s v="  "/>
    <s v="Unplanned"/>
    <s v="East Bay"/>
    <s v="Bay"/>
    <s v="013921104, FRANKLIN-1104"/>
    <s v="21-0116031"/>
    <s v="Unplanned"/>
    <s v="Clear;32-90 F"/>
    <s v="58"/>
    <s v="99412"/>
    <s v="NO"/>
    <s v="Force Out"/>
    <s v="Sustained"/>
    <s v="No"/>
    <s v="R9505"/>
    <s v="OH"/>
    <s v="Fuse"/>
    <s v="1467908"/>
    <s v="Crossarm, Wood, Broken"/>
    <m/>
    <s v="09/10/21 20:54"/>
    <m/>
    <s v="VALLEJO AV 1 N/O 7TH ST."/>
    <s v="519 VALLEJO AVE. RODEO"/>
    <m/>
    <m/>
    <m/>
    <m/>
    <m/>
    <m/>
    <m/>
    <m/>
    <m/>
    <m/>
    <m/>
    <m/>
    <m/>
    <m/>
    <m/>
    <m/>
    <m/>
    <m/>
    <m/>
    <m/>
    <m/>
    <m/>
    <m/>
    <m/>
  </r>
  <r>
    <n v="1421"/>
    <s v="DLY6"/>
    <s v="3 - QC Complete"/>
    <n v="44540"/>
    <n v="44617"/>
    <s v="[4030 Wesley Way, El Sobrante, CA 94803] Broken 12kV primary crossarm was likely caused by tracking. OIS has mention of burnt crossarm, Nothing in ILIS, FAS completion code is 9110 (pole fire - replace), SAP has EC 122035667 but no photos. This information is preliminary."/>
    <s v="\\fxshare-nas05\quotashare-fs01\ESA\5 - Ignition Tracking\2021_Ignition_QC_Folders\20210910_1467424_21-0116225_nan_T005390948"/>
    <s v=" "/>
    <s v="Y"/>
    <s v="DLY6"/>
    <s v="UPDATED CREATE AND OUTAGE TIME, FO ID "/>
    <n v="44540"/>
    <m/>
    <s v="Not In Scope"/>
    <m/>
    <m/>
    <m/>
    <m/>
    <m/>
    <m/>
    <m/>
    <m/>
    <m/>
    <m/>
    <m/>
    <m/>
    <m/>
    <m/>
    <m/>
    <m/>
    <m/>
    <m/>
    <m/>
    <m/>
    <m/>
    <m/>
    <m/>
    <m/>
    <m/>
    <m/>
    <m/>
    <m/>
    <m/>
    <m/>
    <m/>
    <m/>
    <s v="N"/>
    <m/>
    <m/>
    <m/>
    <m/>
    <m/>
    <m/>
    <s v="N"/>
    <m/>
    <m/>
    <m/>
    <m/>
    <m/>
    <m/>
    <s v=" "/>
    <x v="106"/>
    <s v="06:28:00"/>
    <n v="44449"/>
    <s v="06:14:00"/>
    <s v="FAS"/>
    <s v="Y"/>
    <s v="N"/>
    <s v="1467424, TR8458547"/>
    <s v="21-0116225"/>
    <m/>
    <s v="T005390948, T005390333, T005390455, T005390318"/>
    <s v="122035667, 122034458"/>
    <m/>
    <m/>
    <m/>
    <s v=" "/>
    <x v="0"/>
    <x v="0"/>
    <s v="N"/>
    <s v="N"/>
    <s v="N"/>
    <s v="On September 10, 2021 at 06:28 hours, a PG&amp;E Troubleman was dispatched to the Valley View 1103, a 12kV Distribution Circuit on Westley Way near Jana Vista Road in El Sobrante in response to a pole fire. Initial analysis indicates tracking caused the ignition. The crossarm failed at the that secures the transformer, causing one side of the crossarm to burn.   As a result of this incident, 112 customers experienced a power outage.  The ensuing fire was contained to the crossarm and it is unknown who suppressed the fire.   A PG&amp;E Hired Contract Crew replaced the damaged crossarm and cut out on September 10, 2021."/>
    <s v="PG&amp;E"/>
    <s v="Other"/>
    <s v="Crossarm"/>
    <s v="D"/>
    <s v="D"/>
    <s v="Structure-PG&amp;E only"/>
    <s v="BURNT/BROKEN 12 kV ARM"/>
    <m/>
    <m/>
    <m/>
    <m/>
    <s v="Contamination"/>
    <s v="Contamination"/>
    <s v="Tracking"/>
    <s v="Y"/>
    <s v="Overhead"/>
    <x v="0"/>
    <s v="Crossarm"/>
    <s v="Crossarm, Cut out "/>
    <n v="101428535"/>
    <s v=" "/>
    <x v="0"/>
    <n v="37.964167988600003"/>
    <n v="-122.3064980142"/>
    <s v="Contra Costa"/>
    <s v="VALLEY VIEW 1103"/>
    <n v="12000"/>
    <s v="VALLEY VIEW 1103CB"/>
    <x v="0"/>
    <s v="Unknown"/>
    <s v="Urban"/>
    <s v="Grass Fuel Model"/>
    <s v="low grass, sidewalk "/>
    <s v="N"/>
    <m/>
    <m/>
    <m/>
    <s v="N/A "/>
    <s v="N"/>
    <s v="N"/>
    <m/>
    <m/>
    <s v="2021-09-14"/>
    <m/>
    <m/>
    <m/>
    <m/>
    <m/>
    <m/>
    <m/>
    <m/>
    <m/>
    <m/>
    <m/>
    <m/>
    <m/>
    <m/>
    <m/>
    <m/>
    <m/>
    <m/>
    <m/>
    <s v=" "/>
    <m/>
    <s v="RICHMOND"/>
    <s v="11:08"/>
    <s v="2021/09/10 00:00:00"/>
    <s v="1467424"/>
    <s v="T005390948"/>
    <n v="4250"/>
    <s v="JANA VISTA RD"/>
    <m/>
    <n v="37.966430000000003"/>
    <n v="-122.30538"/>
    <s v="E2TMRPE"/>
    <m/>
    <n v="14341103"/>
    <s v="2021/09/10 11:20:30"/>
    <n v="9110"/>
    <m/>
    <s v="SMART MTR AUTO-GENERATED TAG"/>
    <s v="N"/>
    <m/>
    <m/>
    <m/>
    <m/>
    <m/>
    <m/>
    <m/>
    <m/>
    <m/>
    <m/>
    <s v="Y"/>
    <m/>
    <m/>
    <m/>
    <m/>
    <m/>
    <m/>
    <m/>
    <s v="replace broke 12kv Xarm and install 2 p44 c/o's SSD #R8858 is open and tagged MO"/>
    <m/>
    <m/>
    <m/>
    <m/>
    <s v="Overhead"/>
    <m/>
    <m/>
    <m/>
    <m/>
    <m/>
    <s v="OVERHEAD"/>
    <s v="CROSSARM, WOOD"/>
    <m/>
    <s v=" "/>
    <s v="Unplanned"/>
    <s v="East Bay"/>
    <s v="Bay"/>
    <s v="014341103, VALLEY VIEW-1103"/>
    <s v="21-0116225"/>
    <s v="Unplanned"/>
    <s v="Clear;32-90 F"/>
    <s v="112"/>
    <s v="82096"/>
    <s v="YES"/>
    <m/>
    <s v="Sustained"/>
    <s v="No"/>
    <s v="R8858"/>
    <s v="OH"/>
    <s v="Fuse"/>
    <s v="1467424"/>
    <m/>
    <m/>
    <s v="09/10/21 14:57"/>
    <m/>
    <s v="MILTON RD. S/O SAN PABLO"/>
    <m/>
    <m/>
    <m/>
    <m/>
    <m/>
    <m/>
    <m/>
    <m/>
    <m/>
    <m/>
    <m/>
    <m/>
    <m/>
    <m/>
    <m/>
    <m/>
    <m/>
    <m/>
    <m/>
    <m/>
    <m/>
    <m/>
    <m/>
    <m/>
    <m/>
  </r>
  <r>
    <n v="1420"/>
    <s v="AGFC"/>
    <s v="3 - QC Complete"/>
    <n v="44451"/>
    <n v="44617"/>
    <s v="FAS is blank and nothing in ILIS or SAP. No signs of fire for this one. Must have been added by mistake."/>
    <s v="\\fxshare-nas05\quotashare-fs01\ESA\5 - Ignition Tracking\2021_Ignition_QC_Folders\20210910_1467932_nan_nan_T005390912"/>
    <s v=" "/>
    <m/>
    <m/>
    <m/>
    <m/>
    <m/>
    <s v="Not In Scope"/>
    <m/>
    <m/>
    <m/>
    <m/>
    <m/>
    <m/>
    <m/>
    <m/>
    <m/>
    <m/>
    <m/>
    <m/>
    <m/>
    <m/>
    <m/>
    <m/>
    <m/>
    <m/>
    <m/>
    <m/>
    <m/>
    <m/>
    <m/>
    <m/>
    <m/>
    <m/>
    <m/>
    <m/>
    <m/>
    <m/>
    <m/>
    <m/>
    <m/>
    <m/>
    <m/>
    <m/>
    <m/>
    <m/>
    <m/>
    <m/>
    <m/>
    <m/>
    <m/>
    <m/>
    <m/>
    <m/>
    <s v=" "/>
    <x v="106"/>
    <s v="10:51:00"/>
    <n v="44449"/>
    <s v="10:51:00"/>
    <s v="FAS"/>
    <s v="N"/>
    <s v="N"/>
    <n v="1467932"/>
    <m/>
    <m/>
    <s v="T005390912"/>
    <m/>
    <m/>
    <m/>
    <m/>
    <s v=" "/>
    <x v="0"/>
    <x v="1"/>
    <s v="N"/>
    <s v="N"/>
    <s v="N"/>
    <s v="FAS is blank and nothing in ILIS or SAP. No signs of fire for this one. Must have been added by mistake."/>
    <s v="Not PG&amp;E"/>
    <m/>
    <m/>
    <m/>
    <m/>
    <s v="No Fire"/>
    <m/>
    <m/>
    <m/>
    <m/>
    <m/>
    <s v="No Fire"/>
    <m/>
    <m/>
    <m/>
    <s v="Overhead"/>
    <x v="1"/>
    <m/>
    <m/>
    <m/>
    <s v=" "/>
    <x v="0"/>
    <n v="37.938020000000002"/>
    <n v="-122.32468"/>
    <s v="Contra Costa"/>
    <s v="MIRA VISTA 0403"/>
    <n v="4000"/>
    <m/>
    <x v="0"/>
    <s v="Unknown"/>
    <s v="Urban"/>
    <m/>
    <m/>
    <m/>
    <m/>
    <m/>
    <m/>
    <m/>
    <s v="N"/>
    <s v="N"/>
    <m/>
    <m/>
    <s v="2021-09-14"/>
    <m/>
    <m/>
    <m/>
    <m/>
    <m/>
    <m/>
    <m/>
    <m/>
    <m/>
    <m/>
    <m/>
    <m/>
    <m/>
    <m/>
    <m/>
    <m/>
    <m/>
    <m/>
    <m/>
    <s v="  "/>
    <m/>
    <m/>
    <s v="10:51"/>
    <n v="44449"/>
    <s v="1467932"/>
    <s v="T005390912"/>
    <m/>
    <m/>
    <m/>
    <m/>
    <m/>
    <s v="M1TC3H1"/>
    <m/>
    <n v="12330401"/>
    <s v="2021/09/10 10:51:35"/>
    <m/>
    <m/>
    <s v="A:OK;X:LASSEN ST;R:FD ENRT POLE FRE, PWR-Y"/>
    <m/>
    <m/>
    <m/>
    <m/>
    <m/>
    <m/>
    <m/>
    <m/>
    <m/>
    <m/>
    <m/>
    <s v="Y"/>
    <m/>
    <m/>
    <m/>
    <m/>
    <m/>
    <m/>
    <m/>
    <m/>
    <m/>
    <m/>
    <m/>
    <m/>
    <m/>
    <m/>
    <m/>
    <m/>
    <m/>
    <m/>
    <m/>
    <m/>
    <m/>
    <s v="  "/>
    <m/>
    <m/>
    <m/>
    <m/>
    <m/>
    <m/>
    <m/>
    <m/>
    <m/>
    <m/>
    <m/>
    <m/>
    <m/>
    <m/>
    <m/>
    <m/>
    <m/>
    <m/>
    <m/>
    <m/>
    <m/>
    <m/>
    <m/>
    <m/>
    <m/>
    <m/>
    <m/>
    <m/>
    <m/>
    <m/>
    <m/>
    <m/>
    <m/>
    <m/>
    <m/>
    <m/>
    <m/>
    <m/>
    <m/>
    <m/>
    <m/>
    <m/>
    <m/>
    <m/>
    <m/>
    <m/>
    <m/>
  </r>
  <r>
    <n v="1419"/>
    <s v="DLY6"/>
    <s v="3 - QC Complete"/>
    <n v="44559"/>
    <n v="44617"/>
    <s v="[5051 Roosevelt Ave, Richmond, CA 94805] Crossarm burnt and broke off near the end of the crossarm. Cause of the ignition is likely due to tracking. FAS completion code is 9110 (pole fire). OIS mentions of burned crossarm. ILIS 21-0115714 and ILIS 21-0116198 both report pole fires. SAP photos show that fire was limited to PG&amp;E assets. This information is preliminary."/>
    <s v="\\fxshare-nas05\quotashare-fs01\ESA\5 - Ignition Tracking\2021_Ignition_QC_Folders\20210910_1467847_nan_nan_T005390779"/>
    <s v=" "/>
    <s v="Y"/>
    <s v="DLY6"/>
    <s v="UPDATED OUTAGE TIME"/>
    <n v="44559"/>
    <m/>
    <s v="Not In Scope"/>
    <m/>
    <m/>
    <m/>
    <m/>
    <m/>
    <m/>
    <m/>
    <m/>
    <m/>
    <m/>
    <m/>
    <m/>
    <m/>
    <m/>
    <m/>
    <m/>
    <m/>
    <m/>
    <m/>
    <m/>
    <m/>
    <m/>
    <m/>
    <m/>
    <m/>
    <m/>
    <m/>
    <m/>
    <m/>
    <m/>
    <m/>
    <m/>
    <s v="N"/>
    <m/>
    <m/>
    <m/>
    <m/>
    <m/>
    <m/>
    <s v="N"/>
    <m/>
    <m/>
    <m/>
    <m/>
    <m/>
    <m/>
    <s v=" "/>
    <x v="106"/>
    <s v="09:35:00"/>
    <n v="44449"/>
    <s v="05:25:00"/>
    <s v="FAS"/>
    <s v="Y"/>
    <s v="N"/>
    <n v="1467847"/>
    <s v="21-0115714"/>
    <m/>
    <s v="T005390779"/>
    <n v="122034931"/>
    <m/>
    <m/>
    <m/>
    <s v=" "/>
    <x v="0"/>
    <x v="0"/>
    <s v="N"/>
    <s v="N"/>
    <s v="N"/>
    <s v="On September 10, 2021 at 09:41 hours, a PG&amp;E Troubleman was dispatched to the Mira Vista 0403, a 4kV Distribution Circuit on Roosevelt Avenue near McLaughlin Street in Richmond in response to an area outage. Upon further investigation into the outage, initial analysis indicates tracking caused the ignition.  The Troubleman located a pole that had charred causing the end of the crossarm to break away from the structure.   The ensuing fire was contained to the pole in size and it is unknown who suppressed the fire.  A PG&amp;E Crew replaced the primary crossarm on September 10, 2021."/>
    <s v="PG&amp;E"/>
    <s v="Other"/>
    <s v="Crossarm"/>
    <s v="D"/>
    <s v="D"/>
    <s v="Structure-PG&amp;E only"/>
    <s v="BURNED XARM,"/>
    <m/>
    <m/>
    <m/>
    <m/>
    <s v="Contamination"/>
    <s v="Contamination"/>
    <s v="Tracking"/>
    <s v="Y"/>
    <s v="Overhead"/>
    <x v="0"/>
    <s v="Crossarm"/>
    <s v="CROSSARM "/>
    <n v="101432692"/>
    <s v=" "/>
    <x v="0"/>
    <n v="37.937478757045"/>
    <n v="-122.32458924722501"/>
    <s v="Contra Costa"/>
    <s v="MIRA VISTA 0403"/>
    <n v="4000"/>
    <s v="MIRA VISTA 0403807878"/>
    <x v="0"/>
    <s v="Unknown"/>
    <s v="Urban"/>
    <s v="Grass Fuel Model"/>
    <s v="Grass in Franchise strip "/>
    <s v="N"/>
    <m/>
    <m/>
    <m/>
    <m/>
    <s v="N"/>
    <s v="N"/>
    <m/>
    <m/>
    <s v="2021-09-14"/>
    <m/>
    <m/>
    <m/>
    <m/>
    <m/>
    <m/>
    <m/>
    <m/>
    <m/>
    <m/>
    <m/>
    <m/>
    <m/>
    <m/>
    <m/>
    <m/>
    <m/>
    <m/>
    <m/>
    <s v="  "/>
    <m/>
    <m/>
    <s v="09:35"/>
    <n v="44449"/>
    <s v="1467847"/>
    <s v="T005390779"/>
    <m/>
    <m/>
    <m/>
    <m/>
    <m/>
    <s v="E1TAXOC"/>
    <m/>
    <n v="12330403"/>
    <s v="2021/09/10 09:44:18"/>
    <n v="9110"/>
    <n v="1"/>
    <s v="SMART MTR AUTO-GENERATED TAG"/>
    <s v="N"/>
    <m/>
    <m/>
    <m/>
    <m/>
    <m/>
    <m/>
    <m/>
    <m/>
    <m/>
    <m/>
    <s v="Y"/>
    <m/>
    <m/>
    <m/>
    <m/>
    <m/>
    <m/>
    <m/>
    <m/>
    <m/>
    <m/>
    <m/>
    <m/>
    <m/>
    <m/>
    <m/>
    <m/>
    <m/>
    <m/>
    <s v="FIRE, POLE"/>
    <s v="CROSSARM, WOOD"/>
    <m/>
    <s v="  "/>
    <m/>
    <m/>
    <m/>
    <m/>
    <m/>
    <m/>
    <m/>
    <m/>
    <m/>
    <m/>
    <m/>
    <m/>
    <m/>
    <m/>
    <m/>
    <m/>
    <m/>
    <m/>
    <m/>
    <m/>
    <m/>
    <m/>
    <m/>
    <m/>
    <m/>
    <m/>
    <m/>
    <m/>
    <m/>
    <m/>
    <m/>
    <m/>
    <m/>
    <m/>
    <m/>
    <m/>
    <m/>
    <m/>
    <m/>
    <m/>
    <m/>
    <m/>
    <m/>
    <m/>
    <m/>
    <m/>
    <m/>
  </r>
  <r>
    <n v="1418"/>
    <s v="DLY6"/>
    <s v="3 - QC Complete"/>
    <n v="44566"/>
    <n v="44617"/>
    <s v="[938 Neil Way, Hayward, CA 94545] The end of a crossarm was found to be burnt ender the insulator. The cause of the ignition is likely due to tracking from contamination. ILIS 21-0115927 reports arching and broken crossarm. OIS reports burnt crossarm and hazard is listed as saw explosion. SAP photo shows that only PG&amp;E assets were affected. This information is preliminary."/>
    <s v="\\fxshare-nas05\quotashare-fs01\ESA\5 - Ignition Tracking\2021_Ignition_QC_Folders\20210910_1467802_21-0115927_nan_T005390668"/>
    <s v=" "/>
    <s v="Y"/>
    <s v="DLY6"/>
    <s v="UPDATED OUTAGE TIME AND FO ID "/>
    <n v="44559"/>
    <m/>
    <s v="Not In Scope"/>
    <m/>
    <m/>
    <m/>
    <m/>
    <m/>
    <m/>
    <m/>
    <m/>
    <m/>
    <m/>
    <m/>
    <m/>
    <m/>
    <m/>
    <m/>
    <m/>
    <m/>
    <m/>
    <m/>
    <m/>
    <m/>
    <m/>
    <m/>
    <m/>
    <m/>
    <m/>
    <m/>
    <m/>
    <m/>
    <m/>
    <m/>
    <m/>
    <s v="N"/>
    <m/>
    <m/>
    <m/>
    <m/>
    <m/>
    <m/>
    <s v="N"/>
    <m/>
    <m/>
    <m/>
    <m/>
    <m/>
    <m/>
    <s v=" "/>
    <x v="106"/>
    <s v="08:56:00"/>
    <n v="44449"/>
    <s v="08:55:00"/>
    <s v="FAS"/>
    <s v="Y"/>
    <s v="N"/>
    <n v="1467802"/>
    <s v="21-0115927"/>
    <m/>
    <s v="T005390668, T005390669, T005390698"/>
    <n v="122035052"/>
    <m/>
    <m/>
    <m/>
    <s v=" "/>
    <x v="0"/>
    <x v="0"/>
    <s v="N"/>
    <s v="N"/>
    <s v="N"/>
    <s v="On September 10, 2021 at 08:56 hours, a PG&amp;E Troubleman was dispatched to the Mt Eden 1102, a 12kV Distribution Circuit on Neil Way near Wright Drive in Hayward in response to reports of a transformer on fire. Initial analysis indicates tracking caused the ignition. The Troubleman located pole fire, which ignited at the crossarm hardware above the transformer.   This led to the primary crossarm failing causing an area outage for 1803 customers.  The ensuing fire was contained to the pole, and it is unknown who suppressed the fire.  A PG&amp;E Crew replaced the primary crossarm on the pole on September 10, 2021."/>
    <s v="PG&amp;E"/>
    <s v="Other"/>
    <s v="Crossarm"/>
    <s v="D"/>
    <s v="D"/>
    <s v="Structure-PG&amp;E only"/>
    <s v="CREW TO REPAIR XARM"/>
    <m/>
    <m/>
    <m/>
    <m/>
    <s v="Contamination"/>
    <s v="Contamination"/>
    <s v="Tracking"/>
    <s v="Y"/>
    <s v="Overhead"/>
    <x v="0"/>
    <s v="Crossarm"/>
    <s v="Crossarm "/>
    <n v="100933239"/>
    <s v=" "/>
    <x v="0"/>
    <n v="37.652480834000002"/>
    <n v="-122.1074459533"/>
    <s v="Alameda"/>
    <s v="MT EDEN 1102"/>
    <n v="12000"/>
    <s v="MT EDEN 1102MR606"/>
    <x v="0"/>
    <s v="Unknown"/>
    <s v="Urban"/>
    <s v="Grass Fuel Model"/>
    <s v="Low grass in franchise strip, sidewalk "/>
    <s v="N"/>
    <m/>
    <m/>
    <m/>
    <m/>
    <s v="N"/>
    <s v="N"/>
    <m/>
    <m/>
    <s v="2021-09-14"/>
    <m/>
    <m/>
    <m/>
    <m/>
    <m/>
    <m/>
    <m/>
    <m/>
    <m/>
    <m/>
    <m/>
    <m/>
    <m/>
    <m/>
    <m/>
    <m/>
    <m/>
    <m/>
    <m/>
    <s v="  "/>
    <m/>
    <s v="HAYWARD"/>
    <s v="08:56"/>
    <n v="44449"/>
    <s v="1467802"/>
    <s v="T005390668"/>
    <n v="422"/>
    <s v="W A ST"/>
    <s v="WRIGHT DR"/>
    <n v="37.631929999999997"/>
    <n v="-122.10243"/>
    <s v="M2TGFME"/>
    <m/>
    <n v="1376"/>
    <s v="2021/09/10 10:45:29"/>
    <n v="9002"/>
    <m/>
    <s v="SMART MTR AUTO-GENERATED TAG"/>
    <s v="N"/>
    <m/>
    <m/>
    <m/>
    <m/>
    <m/>
    <m/>
    <m/>
    <m/>
    <m/>
    <m/>
    <s v="Y"/>
    <m/>
    <m/>
    <m/>
    <m/>
    <m/>
    <m/>
    <m/>
    <s v="CREW TO REPLACE BURNT CROSS ARM. DEAD END STREET."/>
    <m/>
    <m/>
    <m/>
    <m/>
    <s v="Overhead"/>
    <m/>
    <m/>
    <m/>
    <m/>
    <m/>
    <s v="OVERHEAD"/>
    <s v="CROSSARM, WOOD"/>
    <m/>
    <s v="  "/>
    <s v="Unplanned"/>
    <s v="Mission"/>
    <s v="Hayward"/>
    <s v="013761102, MT EDEN-1102"/>
    <s v="21-0115927"/>
    <s v="Unplanned"/>
    <s v="Clear;32-90 F"/>
    <s v="1803"/>
    <s v="189075"/>
    <s v="NO"/>
    <s v="Line to Ground"/>
    <s v="Sustained"/>
    <s v="No"/>
    <s v="1102/2"/>
    <s v="OH"/>
    <s v="Circuit Breaker"/>
    <s v="1467802"/>
    <s v="Crossarm, Wood, Broken"/>
    <s v="A, GRD"/>
    <s v="09/10/21 10:57"/>
    <m/>
    <s v="MT EDEN SUB"/>
    <s v="937 NEIL WAY"/>
    <m/>
    <s v="TX BROKEN XROSSARM ARCHING"/>
    <m/>
    <m/>
    <m/>
    <m/>
    <m/>
    <m/>
    <m/>
    <m/>
    <m/>
    <m/>
    <m/>
    <m/>
    <m/>
    <m/>
    <m/>
    <m/>
    <m/>
    <m/>
    <m/>
    <m/>
    <m/>
    <m/>
  </r>
  <r>
    <n v="1417"/>
    <s v="DLY6"/>
    <s v="3 - QC Complete"/>
    <n v="44559"/>
    <n v="44617"/>
    <s v="[300 S 6th St, Richmond, CA 94801] Burnt 12kV pole top and crossarm. Cause of the ignition is likely related to tracking from contamination. OIS has mention of burnt pole top and crossarm, ILIS 21-0115833 mentions burned pole, FAS mentions burned/flashed insulator, FAS completion code is 9110 (pole fire), No SAP. This information is preliminary."/>
    <s v="\\fxshare-nas05\quotashare-fs01\ESA\5 - Ignition Tracking\2021_Ignition_QC_Folders\20210910_1467597_21-0115833_nan_T005390596"/>
    <s v=" "/>
    <s v="Y"/>
    <s v="DLY6"/>
    <s v="udpated outage time, FO ID"/>
    <n v="44558"/>
    <m/>
    <s v="Not In Scope"/>
    <m/>
    <m/>
    <m/>
    <m/>
    <m/>
    <m/>
    <m/>
    <m/>
    <m/>
    <m/>
    <m/>
    <m/>
    <m/>
    <m/>
    <m/>
    <m/>
    <m/>
    <m/>
    <m/>
    <m/>
    <m/>
    <m/>
    <m/>
    <m/>
    <m/>
    <m/>
    <m/>
    <m/>
    <m/>
    <m/>
    <m/>
    <m/>
    <s v="N"/>
    <m/>
    <m/>
    <m/>
    <m/>
    <m/>
    <m/>
    <s v="N"/>
    <m/>
    <m/>
    <m/>
    <m/>
    <m/>
    <m/>
    <s v=" "/>
    <x v="106"/>
    <s v="08:21:00"/>
    <n v="44449"/>
    <s v="09:00:00"/>
    <s v="FAS"/>
    <s v="Y"/>
    <s v="N"/>
    <n v="1467597"/>
    <s v="21-0115833"/>
    <m/>
    <s v="T005390596, T005390606"/>
    <n v="122035023"/>
    <m/>
    <m/>
    <m/>
    <s v=" "/>
    <x v="0"/>
    <x v="0"/>
    <s v="N"/>
    <s v="N"/>
    <s v="N"/>
    <s v="On September 10, 2021 at 08:21 hours, a PG&amp;E Troubleman was dispatched to the Virginia 0401, a 4kV Distribution Circuit on South 6th Street near Maine Avenue in Richmond in response to a pole fire. Initial analysis indicates tracking caused the ignition.   The Troubleman  located a pole where ignition occurred at the hardware holding up the crossarm.  This eventually led to the primary crossarm failing causing a n area outage affecting 877 customers.  The ensuing fire was contained to the pole and it us unknown who suppressed the fire.  A PG&amp;E Crew was onsite and completed a new pole and transformer on September 11, 2021."/>
    <s v="PG&amp;E"/>
    <s v="Other"/>
    <s v="Pole"/>
    <s v="D"/>
    <s v="D"/>
    <s v="Structure-PG&amp;E only"/>
    <s v="12kv pole top &amp; xarm is burnt."/>
    <m/>
    <m/>
    <m/>
    <m/>
    <s v="Contamination"/>
    <s v="Contamination"/>
    <s v="Tracking"/>
    <s v="N"/>
    <s v="Overhead"/>
    <x v="0"/>
    <s v="Pole"/>
    <s v="Pole "/>
    <s v="OLD POLE: 101442748, NEW POLE: 104064312"/>
    <s v=" "/>
    <x v="0"/>
    <n v="37.927683790099998"/>
    <n v="-122.3638912265"/>
    <s v="Contra Costa"/>
    <s v="VIRGINIA 0401"/>
    <n v="4000"/>
    <s v="VIRGINIA 0401BR308"/>
    <x v="0"/>
    <s v="Unknown"/>
    <s v="Urban"/>
    <s v="Grass Fuel Model"/>
    <s v="Grass in Franchise strip "/>
    <s v="N"/>
    <m/>
    <m/>
    <m/>
    <m/>
    <s v="N"/>
    <s v="N"/>
    <m/>
    <m/>
    <s v="2021-09-14"/>
    <m/>
    <m/>
    <m/>
    <m/>
    <m/>
    <m/>
    <m/>
    <m/>
    <m/>
    <m/>
    <m/>
    <m/>
    <m/>
    <m/>
    <m/>
    <m/>
    <m/>
    <m/>
    <m/>
    <s v="  "/>
    <m/>
    <m/>
    <s v="08:21"/>
    <n v="44449"/>
    <s v="1467597"/>
    <s v="T005390596"/>
    <m/>
    <m/>
    <m/>
    <m/>
    <m/>
    <s v="E1TMPHH"/>
    <m/>
    <n v="13780401"/>
    <s v="2021/09/10 10:10:31"/>
    <n v="9110"/>
    <m/>
    <s v="AXS-OK XSTR- PWR-Y POLE FIRE; CALLED 911;"/>
    <s v="N"/>
    <m/>
    <m/>
    <m/>
    <m/>
    <m/>
    <m/>
    <m/>
    <m/>
    <m/>
    <m/>
    <s v="Y"/>
    <m/>
    <m/>
    <m/>
    <m/>
    <m/>
    <m/>
    <m/>
    <m/>
    <m/>
    <m/>
    <m/>
    <m/>
    <m/>
    <m/>
    <m/>
    <m/>
    <m/>
    <m/>
    <s v="OVERHEAD"/>
    <s v="INSULATOR"/>
    <m/>
    <s v="  "/>
    <s v="Unplanned"/>
    <s v="East Bay"/>
    <s v="Bay"/>
    <s v="013780401, VIRGINIA-0401"/>
    <s v="21-0115833"/>
    <s v="Unplanned"/>
    <s v="Clear;32-90 F"/>
    <s v="877"/>
    <s v="460709"/>
    <s v="NO"/>
    <s v="Line to Ground"/>
    <s v="Sustained"/>
    <s v="No"/>
    <s v="R3451"/>
    <s v="OH"/>
    <s v="Switch"/>
    <s v="1467597"/>
    <s v="Pole-Wood, Burned/flashed"/>
    <m/>
    <s v="09/10/21 17:11"/>
    <m/>
    <s v="S 9TH ST. 2/N/O CUTTING"/>
    <s v="HAMILL,MIKE 510-681-1148 /1856: 321 S 6th St"/>
    <s v="SW R4943BP CLOSE|FUS R4943 OPEN"/>
    <m/>
    <m/>
    <m/>
    <m/>
    <m/>
    <m/>
    <m/>
    <m/>
    <m/>
    <m/>
    <m/>
    <m/>
    <m/>
    <m/>
    <m/>
    <m/>
    <m/>
    <m/>
    <m/>
    <m/>
    <m/>
    <m/>
    <m/>
  </r>
  <r>
    <n v="1416"/>
    <s v="DLY6"/>
    <s v="3 - QC Complete"/>
    <n v="44558"/>
    <n v="44617"/>
    <s v="[2926 Rollingwood Dr, San Pablo, CA 94806] Pole fire likely related to tracking from contamination. OIS doesn't have notes but hazard is pole fire, ILIS 21-0115753 says pole burned but has cause as external forest fire. This information is preliminary."/>
    <s v="\\fxshare-nas05\quotashare-fs01\ESA\5 - Ignition Tracking\2021_Ignition_QC_Folders\20210910_1467414_21-0115753_nan_T005390574"/>
    <m/>
    <s v="Y"/>
    <s v="DLY6"/>
    <s v="Updated create time, outage time FO ID, LAT/LONG "/>
    <n v="44558"/>
    <m/>
    <s v="Not In Scope"/>
    <m/>
    <m/>
    <m/>
    <m/>
    <m/>
    <m/>
    <m/>
    <m/>
    <m/>
    <m/>
    <m/>
    <m/>
    <m/>
    <m/>
    <m/>
    <m/>
    <m/>
    <m/>
    <m/>
    <m/>
    <m/>
    <m/>
    <m/>
    <m/>
    <m/>
    <m/>
    <m/>
    <m/>
    <m/>
    <m/>
    <m/>
    <m/>
    <s v="N"/>
    <m/>
    <m/>
    <m/>
    <m/>
    <m/>
    <m/>
    <s v="N"/>
    <m/>
    <m/>
    <m/>
    <m/>
    <m/>
    <m/>
    <s v=" "/>
    <x v="106"/>
    <s v="07:01:00"/>
    <n v="44449"/>
    <s v="07:27:00"/>
    <s v="FAS"/>
    <s v="Y"/>
    <s v="N"/>
    <n v="1467414"/>
    <s v="21-0115753"/>
    <m/>
    <s v="T005390574, T00590381, T005391075, T005391046, T005391035, T005391108"/>
    <n v="122034455"/>
    <m/>
    <m/>
    <m/>
    <s v=" "/>
    <x v="0"/>
    <x v="0"/>
    <s v="N"/>
    <s v="N"/>
    <s v="N"/>
    <s v="On September 10, 2021 at 07:01 hours, a PG&amp;E Troubleman was dispatched to the San Pablo 1105, a 12kV Distribution Circuit on Rollingwood Drive near Fordham Street in Richmond for reports of an area outage. Initial analysis indicates tracking caused the ignition.  Upon further investigation, the area outage affecting 58 customers was a result of a tracking incident that burned the crossarm.   The ensuing fire was contained to the pole and it is unknown who suppressed the fire.  A PG&amp;E Troubleman along with a PG&amp;E Hired Contract Crew replaced the primary crossarm with a composite crossarm on September 10, 2021."/>
    <s v="PG&amp;E"/>
    <s v="Other"/>
    <s v="Pole"/>
    <s v="D"/>
    <s v="D"/>
    <s v="Structure-PG&amp;E only"/>
    <s v="POWER OUTAGE BUT CANT SEE ANY HAZARDS TO ANY POLES IN AREA."/>
    <m/>
    <m/>
    <m/>
    <m/>
    <s v="Contamination"/>
    <s v="Contamination"/>
    <s v="Tracking"/>
    <s v="Y"/>
    <s v="Overhead"/>
    <x v="0"/>
    <s v="Crossarm"/>
    <s v="Crossarm "/>
    <n v="101433784"/>
    <s v=" "/>
    <x v="0"/>
    <n v="37.965594216100001"/>
    <n v="-122.33053155"/>
    <s v="Contra Costa"/>
    <s v="SAN PABLO 1105"/>
    <n v="12000"/>
    <s v="SAN PABLO 1105BR142"/>
    <x v="0"/>
    <s v="Unknown"/>
    <s v="Urban"/>
    <s v="Fire-resistive fuel bed"/>
    <s v="Sidewalk, cement "/>
    <s v="N"/>
    <m/>
    <m/>
    <m/>
    <m/>
    <s v="N"/>
    <s v="Y"/>
    <s v="202109100000"/>
    <s v="202109101529"/>
    <s v="2021-09-14"/>
    <m/>
    <m/>
    <m/>
    <m/>
    <m/>
    <m/>
    <m/>
    <m/>
    <m/>
    <m/>
    <m/>
    <m/>
    <m/>
    <m/>
    <m/>
    <m/>
    <m/>
    <m/>
    <m/>
    <s v="  "/>
    <m/>
    <m/>
    <s v="08:14"/>
    <n v="44449"/>
    <s v="1467414"/>
    <s v="T005390574"/>
    <m/>
    <m/>
    <m/>
    <m/>
    <m/>
    <s v="E1IR2GQ"/>
    <m/>
    <n v="14371105"/>
    <s v="2021/09/10 09:13:48"/>
    <n v="9310"/>
    <m/>
    <s v="SMART MTR AUTO-GENERATED TAG"/>
    <s v="N"/>
    <m/>
    <m/>
    <m/>
    <m/>
    <m/>
    <m/>
    <m/>
    <m/>
    <m/>
    <m/>
    <s v="Y"/>
    <m/>
    <m/>
    <m/>
    <m/>
    <m/>
    <m/>
    <m/>
    <m/>
    <m/>
    <m/>
    <m/>
    <m/>
    <m/>
    <m/>
    <m/>
    <m/>
    <m/>
    <m/>
    <m/>
    <m/>
    <m/>
    <s v="  "/>
    <s v="Unplanned"/>
    <s v="East Bay"/>
    <s v="Bay"/>
    <s v="014371105, SAN PABLO-1105"/>
    <s v="21-0115753"/>
    <s v="Unplanned"/>
    <s v="Clear;32-90 F"/>
    <s v="58"/>
    <s v="53418"/>
    <s v="YES"/>
    <s v="Force Out"/>
    <s v="Sustained"/>
    <s v="No"/>
    <s v="R5940"/>
    <s v="OH"/>
    <s v="Fuse"/>
    <s v="1467414"/>
    <s v="Pole-Wood, Burned/flashed"/>
    <m/>
    <s v="09/10/21 21:04"/>
    <m/>
    <s v="N/S ROLLINGWOOD DR,  210' E/O FORDHAM ST"/>
    <s v="2926 ROLLING WOOD "/>
    <m/>
    <m/>
    <m/>
    <m/>
    <m/>
    <m/>
    <m/>
    <m/>
    <m/>
    <m/>
    <m/>
    <m/>
    <m/>
    <m/>
    <m/>
    <m/>
    <m/>
    <m/>
    <m/>
    <m/>
    <m/>
    <m/>
    <m/>
    <m/>
  </r>
  <r>
    <n v="1415"/>
    <s v="DLY6"/>
    <s v="3 - QC Complete"/>
    <n v="44558"/>
    <n v="44617"/>
    <s v="[2863 Devon Way, San Pablo, CA 94806] Pole and crossarm fire that likely occurred from tracking due to contamination. ILIS 21-0115760 says it was a pole failure that resulted in a pole fire. SAP says that the crossarm was burned and that there was a burned pole top nearby as well. SAP photos show that only PG&amp;E assets were affected. This information is preliminary."/>
    <s v="\\fxshare-nas05\quotashare-fs01\ESA\5 - Ignition Tracking\2021_Ignition_QC_Folders\20210910_1467422_21-0115760_nan_T005390537"/>
    <s v=" "/>
    <s v="Y"/>
    <s v="DLY6"/>
    <s v="UPDATED CREATE TIME AND OUTAGE TIME "/>
    <n v="44558"/>
    <m/>
    <s v="Not In Scope"/>
    <m/>
    <m/>
    <m/>
    <m/>
    <m/>
    <m/>
    <m/>
    <m/>
    <m/>
    <m/>
    <m/>
    <m/>
    <m/>
    <m/>
    <m/>
    <m/>
    <m/>
    <m/>
    <m/>
    <m/>
    <m/>
    <m/>
    <m/>
    <m/>
    <m/>
    <m/>
    <m/>
    <m/>
    <m/>
    <m/>
    <m/>
    <m/>
    <s v="N"/>
    <m/>
    <m/>
    <m/>
    <m/>
    <m/>
    <m/>
    <s v="N"/>
    <m/>
    <m/>
    <m/>
    <m/>
    <m/>
    <m/>
    <s v=" "/>
    <x v="106"/>
    <s v="07:01:00"/>
    <n v="44449"/>
    <s v="07:32:00"/>
    <s v="FAS"/>
    <s v="Y"/>
    <s v="N"/>
    <n v="1467422"/>
    <s v="21-0115760"/>
    <m/>
    <s v="T005390537"/>
    <s v="122034642, 122038218"/>
    <m/>
    <m/>
    <m/>
    <s v=" "/>
    <x v="0"/>
    <x v="0"/>
    <s v="N"/>
    <s v="N"/>
    <s v="N"/>
    <s v="On September 10, 2021 at 07:01 hours, a PG&amp;E Troubleman was dispatched to the San Pablo 1105, a 12kV Distribution Circuit on Devon Way, near Brook Way in Richmond in response to a pole fire. Initial analysis indicates tracking caused the ignition. The primary crossarm was damaged due the ignition, causing a power outage for 62 customers.  The ensuing fire was contained to the pole and it is unknown who suppressed the fire.  A PG&amp;E Crew replaced the primary crossarm with a composite crossarm on September 11, 2021."/>
    <s v="PG&amp;E"/>
    <s v="Other"/>
    <s v="Pole"/>
    <s v="D"/>
    <s v="D"/>
    <s v="Structure-PG&amp;E only"/>
    <s v="BURNED CROSSARM AT 2901 DEVON WAY"/>
    <m/>
    <m/>
    <m/>
    <m/>
    <s v="Contamination"/>
    <s v="Contamination"/>
    <s v="Tracking"/>
    <s v="Y"/>
    <s v="Overhead"/>
    <x v="0"/>
    <s v="Pole"/>
    <s v="Crossarm "/>
    <n v="101433800"/>
    <s v=" "/>
    <x v="0"/>
    <n v="37.964830933899997"/>
    <n v="-122.3310075768"/>
    <s v="Contra Costa"/>
    <s v="SAN PABLO 1105"/>
    <n v="12000"/>
    <s v="SAN PABLO 1105BR142"/>
    <x v="0"/>
    <s v="Unknown"/>
    <s v="Urban"/>
    <s v="Fire-resistive fuel bed"/>
    <s v="Sidewalk / Pavement"/>
    <s v="N"/>
    <m/>
    <m/>
    <m/>
    <m/>
    <s v="N"/>
    <s v="Y"/>
    <s v="202109100000"/>
    <s v="202109101529"/>
    <s v="2021-09-14"/>
    <m/>
    <m/>
    <m/>
    <m/>
    <m/>
    <m/>
    <m/>
    <m/>
    <m/>
    <m/>
    <m/>
    <m/>
    <m/>
    <m/>
    <m/>
    <m/>
    <m/>
    <m/>
    <m/>
    <s v="  "/>
    <m/>
    <m/>
    <s v="07:55"/>
    <n v="44449"/>
    <s v="1467422"/>
    <s v="T005390537"/>
    <m/>
    <m/>
    <m/>
    <m/>
    <m/>
    <s v="E2TRMBT"/>
    <m/>
    <n v="14371105"/>
    <s v="2021/09/10 09:08:07"/>
    <n v="9110"/>
    <m/>
    <s v="AXS-OK XSTR-FORDHAM PWR-Y LIGHT POST  TOP WAS ON FIRE, FRONT OF PROPERTY .FD PUT OUT"/>
    <s v="N"/>
    <m/>
    <m/>
    <m/>
    <m/>
    <m/>
    <m/>
    <m/>
    <m/>
    <m/>
    <m/>
    <s v="Y"/>
    <m/>
    <m/>
    <m/>
    <m/>
    <m/>
    <m/>
    <m/>
    <m/>
    <m/>
    <m/>
    <m/>
    <m/>
    <m/>
    <m/>
    <m/>
    <m/>
    <m/>
    <m/>
    <s v="PATROL-NOT CONDUCTED"/>
    <m/>
    <m/>
    <s v="  "/>
    <s v="Unplanned"/>
    <s v="East Bay"/>
    <s v="Bay"/>
    <s v="014371105, SAN PABLO-1105"/>
    <s v="21-0115760"/>
    <s v="Unplanned"/>
    <s v="Clear;32-90 F"/>
    <s v="62"/>
    <s v="73594"/>
    <s v="YES"/>
    <s v="Force Out"/>
    <s v="Sustained"/>
    <s v="No"/>
    <s v="R8459"/>
    <s v="OH"/>
    <s v="Fuse"/>
    <s v="1467422"/>
    <s v="Pole-Wood, Burned/flashed"/>
    <m/>
    <s v="09/10/21 20:57"/>
    <m/>
    <s v="Brook Wy. E/O Fordham St."/>
    <m/>
    <m/>
    <s v="2 LOCATIONS OF TROUBLE BURNT POLE TOP IFO 2811 DEVON WAY AND BURN CROSSARM IFO2901 DEVON WAY "/>
    <m/>
    <m/>
    <m/>
    <m/>
    <m/>
    <m/>
    <m/>
    <m/>
    <m/>
    <m/>
    <m/>
    <m/>
    <m/>
    <m/>
    <m/>
    <m/>
    <m/>
    <m/>
    <m/>
    <m/>
    <m/>
    <m/>
  </r>
  <r>
    <n v="1414"/>
    <s v="FJGE"/>
    <s v="3 - QC Complete"/>
    <n v="44559"/>
    <n v="44617"/>
    <s v="[624 9th St, Richmond, CA 94801] Primary crossarm burnt with middle primary phases laying on open wire secondary. Cause of the crossarm failure is likely related to tracking. OIS merged with OIS 1467559. OIS mentions of broken crossarm with hazard as arcing wires. Cause is due to pole fire. FAS completion code 9110 (pole fire). FAS mentions of burned/flashed crossarm.No SAP. This information is preliminary."/>
    <s v="\\fxshare-nas05\quotashare-fs01\ESA\5 - Ignition Tracking\2021_Ignition_QC_Folders\20210910_1467559_21-0115982_nan_T005390482"/>
    <s v=" "/>
    <s v="Y"/>
    <s v="FJGE"/>
    <s v="Fire lat/long updated per Equip ID# 101429448"/>
    <n v="44559"/>
    <m/>
    <s v="Not In Scope"/>
    <m/>
    <m/>
    <m/>
    <m/>
    <m/>
    <m/>
    <m/>
    <m/>
    <m/>
    <m/>
    <m/>
    <m/>
    <m/>
    <m/>
    <m/>
    <m/>
    <m/>
    <m/>
    <m/>
    <m/>
    <m/>
    <m/>
    <m/>
    <m/>
    <m/>
    <m/>
    <m/>
    <m/>
    <m/>
    <m/>
    <m/>
    <m/>
    <s v="N"/>
    <m/>
    <m/>
    <m/>
    <m/>
    <m/>
    <m/>
    <s v="Y"/>
    <m/>
    <m/>
    <m/>
    <m/>
    <m/>
    <m/>
    <s v=" "/>
    <x v="106"/>
    <s v="07:35:00"/>
    <n v="44449"/>
    <s v="05:24:00"/>
    <s v="ILIS/OIS"/>
    <s v="Y"/>
    <s v="N"/>
    <n v="1467559"/>
    <s v="21-0115982"/>
    <m/>
    <s v="T005390482"/>
    <n v="122034696"/>
    <m/>
    <m/>
    <m/>
    <s v=" "/>
    <x v="0"/>
    <x v="0"/>
    <s v="N"/>
    <s v="N"/>
    <s v="N"/>
    <s v="On September 10, 2021 at 0735 hours, a PG&amp;E Troubleman was dispatched to the Barrett 0401 4kV Distribution Circuit in the vicinity of 9th Street and Ripley Avenue, Richmond, in response to a pole fire.  Initial analysis indicates tracking caused the ignition.  A crossarm is suspected to be the origin point of the fire and resulted in an outage for 329 customers.  The ensuing fire was contained to PG&amp;E assets and it is unknown how the fire was suppressed.  A third-party contractor replaced a damaged crossarm on September 10, 2021.  "/>
    <s v="PG&amp;E"/>
    <s v="Other"/>
    <s v="Crossarm"/>
    <s v="D"/>
    <s v="D"/>
    <s v="Structure-PG&amp;E only"/>
    <s v="Burned crossarm"/>
    <m/>
    <m/>
    <m/>
    <m/>
    <s v="Contamination"/>
    <s v="Contamination"/>
    <s v="Tracking"/>
    <s v="Y"/>
    <s v="Overhead"/>
    <x v="0"/>
    <s v="Crossarm"/>
    <s v="Crossarm"/>
    <n v="101429448"/>
    <s v=" "/>
    <x v="0"/>
    <n v="37.940874657199998"/>
    <n v="-122.360793383"/>
    <s v="Contra Costa"/>
    <s v="BARRETT 0401"/>
    <n v="4000"/>
    <s v="BARRETT 0401CB"/>
    <x v="0"/>
    <s v="Unknown"/>
    <s v="Urban"/>
    <s v="Fire-resistive fuel bed"/>
    <s v="Sidewalk/Pavement"/>
    <s v="N"/>
    <m/>
    <m/>
    <m/>
    <m/>
    <s v="N"/>
    <s v="N"/>
    <m/>
    <m/>
    <s v="2021-09-14"/>
    <m/>
    <m/>
    <m/>
    <m/>
    <m/>
    <m/>
    <m/>
    <m/>
    <m/>
    <m/>
    <m/>
    <m/>
    <m/>
    <m/>
    <m/>
    <m/>
    <m/>
    <m/>
    <m/>
    <s v="  "/>
    <m/>
    <m/>
    <s v="07:35"/>
    <n v="44449"/>
    <s v="1467559"/>
    <s v="T005390482"/>
    <m/>
    <m/>
    <m/>
    <m/>
    <m/>
    <s v="E1TMPHH"/>
    <m/>
    <n v="13020401"/>
    <s v="2021/09/10 11:33:29"/>
    <n v="9110"/>
    <m/>
    <s v="AXS-AXS OK XSTR-PENNSYLVANIA PWR-Y 2 POLES IN FRONT OF HOUSE THAT CURRENTLY HAVE ARCING AND SPARKING"/>
    <s v="N"/>
    <m/>
    <m/>
    <m/>
    <m/>
    <m/>
    <m/>
    <m/>
    <m/>
    <m/>
    <m/>
    <s v="Y"/>
    <m/>
    <m/>
    <m/>
    <m/>
    <m/>
    <m/>
    <m/>
    <m/>
    <m/>
    <m/>
    <m/>
    <m/>
    <m/>
    <m/>
    <m/>
    <m/>
    <m/>
    <m/>
    <s v="OVERHEAD"/>
    <s v="CROSSARM, WOOD"/>
    <m/>
    <s v="  "/>
    <s v="Unplanned"/>
    <s v="East Bay"/>
    <s v="Bay"/>
    <s v="013020401, BARRETT-0401"/>
    <s v="21-0115982"/>
    <s v="Unplanned"/>
    <s v="Clear;32-90 F"/>
    <s v="329"/>
    <s v="156933"/>
    <s v="NO"/>
    <s v="Line to Ground"/>
    <s v="Sustained"/>
    <s v="No"/>
    <s v="R4963"/>
    <s v="OH"/>
    <s v="Fuse"/>
    <s v="1467559"/>
    <s v="Crossarm, Wood, Broken"/>
    <m/>
    <s v="09/10/21 12:04"/>
    <m/>
    <s v="9TH ST N/O RIPLEY AVE"/>
    <s v="628 9TH STREET"/>
    <m/>
    <m/>
    <m/>
    <m/>
    <m/>
    <m/>
    <m/>
    <m/>
    <m/>
    <m/>
    <m/>
    <m/>
    <m/>
    <m/>
    <m/>
    <m/>
    <m/>
    <m/>
    <m/>
    <m/>
    <m/>
    <m/>
    <m/>
    <m/>
  </r>
  <r>
    <n v="1413"/>
    <s v="FJGE"/>
    <s v="3 - QC Complete"/>
    <n v="44559"/>
    <n v="44617"/>
    <s v="[3965 La Cresenta Rd, El Sobrante, CA 94803] Multiple pole fires reported by troubleman in FAS tag. Cause of the fires is likely related to tracking. OIS reports multiple pole fires on road and hazard as wire down outage. ILIS 21-0115744 reports broken pole. FAS completion code is 9110 (pole fire). No SAP. This information is preliminary."/>
    <s v="\\fxshare-nas05\quotashare-fs01\ESA\5 - Ignition Tracking\2021_Ignition_QC_Folders\20210910_1467553_21-0115744_nan_T005390449"/>
    <s v=" "/>
    <s v="Y"/>
    <s v="FJGE"/>
    <s v="Fire lat/long updated per FAS, Create time and FNL updated per FAS"/>
    <n v="44559"/>
    <m/>
    <s v="Not In Scope"/>
    <m/>
    <m/>
    <m/>
    <m/>
    <m/>
    <m/>
    <m/>
    <m/>
    <m/>
    <m/>
    <m/>
    <m/>
    <m/>
    <m/>
    <m/>
    <m/>
    <m/>
    <m/>
    <m/>
    <m/>
    <m/>
    <m/>
    <m/>
    <m/>
    <m/>
    <m/>
    <m/>
    <m/>
    <m/>
    <m/>
    <m/>
    <m/>
    <s v="N"/>
    <m/>
    <m/>
    <m/>
    <m/>
    <m/>
    <m/>
    <s v="N"/>
    <m/>
    <m/>
    <m/>
    <m/>
    <m/>
    <m/>
    <s v=" "/>
    <x v="106"/>
    <s v="06:27:00"/>
    <n v="44449"/>
    <s v="05:34:00"/>
    <s v="FAS"/>
    <s v="Y"/>
    <s v="N"/>
    <s v="1467553, 1467353"/>
    <s v="21-0115744, 21-0115799"/>
    <m/>
    <s v="T005390449, T005390315"/>
    <n v="122033898"/>
    <m/>
    <m/>
    <m/>
    <s v=" "/>
    <x v="0"/>
    <x v="0"/>
    <s v="N"/>
    <s v="N"/>
    <s v="N"/>
    <s v="On September 10, 2021 at 0627 hours, a PG&amp;E Troubleman was dispatched to the Valley View 1103 4kV Distribution Circuit in the vicinity of La Cresenta Road and La Colina Road, El Sobrante, in response to a pole fire.  Initial analysis indicates tracking caused the ignition.  A pole is suspected to be the origin point of the fire and resulted in an outage for 347 customers.  The ensuing fire was contained to PG&amp;E assets and it is unknown how the fire was suppressed.  A third-party contractor replaced a damaged pole, crossarm, and cutout on September 10, 2021.  "/>
    <s v="PG&amp;E"/>
    <s v="Other"/>
    <s v="Pole"/>
    <s v="D"/>
    <s v="D"/>
    <s v="Structure-PG&amp;E only"/>
    <s v="Crew to replace pole due to pole fire."/>
    <m/>
    <m/>
    <m/>
    <m/>
    <s v="Contamination"/>
    <s v="Contamination"/>
    <s v="Tracking"/>
    <s v="Y"/>
    <s v="Overhead"/>
    <x v="0"/>
    <s v="Pole"/>
    <s v="Pole, Crossarm, Cutout"/>
    <n v="101429232"/>
    <s v=" "/>
    <x v="0"/>
    <n v="37.9637686704"/>
    <n v="-122.3104280149"/>
    <s v="Contra Costa"/>
    <s v="VALLEY VIEW 1103"/>
    <n v="12000"/>
    <s v="VALLEY VIEW 1103P160"/>
    <x v="0"/>
    <s v="Unknown"/>
    <s v="Urban"/>
    <s v="Grass Fuel Model"/>
    <s v="Grass"/>
    <s v="N"/>
    <m/>
    <m/>
    <m/>
    <m/>
    <s v="N"/>
    <s v="Y"/>
    <s v="202109100000"/>
    <s v="202109101529"/>
    <s v="2021-09-14"/>
    <m/>
    <m/>
    <m/>
    <m/>
    <m/>
    <m/>
    <m/>
    <m/>
    <m/>
    <m/>
    <m/>
    <m/>
    <m/>
    <m/>
    <m/>
    <m/>
    <m/>
    <m/>
    <m/>
    <s v="  "/>
    <m/>
    <m/>
    <s v="07:22"/>
    <n v="44449"/>
    <s v="1467553"/>
    <s v="T005390449"/>
    <m/>
    <m/>
    <m/>
    <m/>
    <m/>
    <s v="E2TMRPE"/>
    <m/>
    <n v="14341103"/>
    <s v="2021/09/10 07:31:00"/>
    <n v="9110"/>
    <m/>
    <s v="A:OK;X:LA COLINA;R:POLE FIRE. BURNING POLE AND EMBERS. NO FD ONSITE YET.COMPLETE OUT.POLE TO POLE"/>
    <s v="N"/>
    <m/>
    <m/>
    <m/>
    <m/>
    <m/>
    <m/>
    <m/>
    <m/>
    <m/>
    <m/>
    <s v="Y"/>
    <m/>
    <m/>
    <m/>
    <m/>
    <m/>
    <m/>
    <m/>
    <m/>
    <m/>
    <m/>
    <m/>
    <m/>
    <m/>
    <m/>
    <m/>
    <m/>
    <m/>
    <m/>
    <s v="OVERHEAD"/>
    <s v="POLE-WOOD"/>
    <m/>
    <s v="  "/>
    <s v="Unplanned"/>
    <s v="East Bay"/>
    <s v="Bay"/>
    <s v="014341103, VALLEY VIEW-1103"/>
    <s v="21-0115744"/>
    <s v="Unplanned"/>
    <s v="Clear;32-90 F"/>
    <s v="149"/>
    <s v="102810"/>
    <s v="NO"/>
    <s v="Line to Ground"/>
    <s v="Sustained"/>
    <s v="No"/>
    <s v="R8857"/>
    <s v="OH"/>
    <s v="Fuse"/>
    <s v="1467553"/>
    <s v="Pole-Wood, Broken"/>
    <m/>
    <s v="09/10/21 10:00"/>
    <m/>
    <s v="LA COLINDA RD S/O SAN PAB"/>
    <s v="PAGAN, MICHAEL 415-760-1293: 3965 la cresenta rd"/>
    <m/>
    <m/>
    <m/>
    <m/>
    <m/>
    <m/>
    <m/>
    <m/>
    <m/>
    <m/>
    <m/>
    <m/>
    <m/>
    <m/>
    <m/>
    <m/>
    <m/>
    <m/>
    <m/>
    <m/>
    <m/>
    <m/>
    <m/>
    <m/>
  </r>
  <r>
    <n v="1412"/>
    <s v="BRV6"/>
    <s v="3 - QC Complete"/>
    <n v="44552"/>
    <n v="44617"/>
    <s v="[715 Santa Maria Rd, El Sobrante, CA 94803] Multiple crossarm fires where the cause is likely due to tracking from contamination. OIS mentions multiple locations with broken/burnt 12kv crossarms with hazard as pole fire, ILIS 21-0115891 says broken crossarm, SAP has multiple EC tags 122034913, 122034828, 122034912. No pictures in SAP database. Index 1412, 1475, &amp; 1476 are NOT duplicates as the ignitions occurred at different locations. This information is preliminary."/>
    <s v="\\fxshare-nas05\quotashare-fs01\ESA\5 - Ignition Tracking\2021_Ignition_QC_Folders\20210910_1467439_21-0115891_nan_T005390420"/>
    <s v=" "/>
    <s v="Y"/>
    <s v="BRV6"/>
    <s v="Changed Outage Time from 0712 to 0628 to match ILIS FNL. Added Asset Number 101428575. Changed Lat/Long from 37.9740172 , -122.3122940 to 37.9746779105, -122.3112962567."/>
    <n v="44552"/>
    <m/>
    <s v="Not In Scope"/>
    <m/>
    <m/>
    <m/>
    <m/>
    <m/>
    <m/>
    <m/>
    <m/>
    <m/>
    <m/>
    <m/>
    <m/>
    <m/>
    <m/>
    <m/>
    <m/>
    <m/>
    <m/>
    <m/>
    <m/>
    <m/>
    <m/>
    <m/>
    <m/>
    <m/>
    <m/>
    <m/>
    <m/>
    <m/>
    <m/>
    <m/>
    <m/>
    <s v="N"/>
    <m/>
    <m/>
    <m/>
    <m/>
    <m/>
    <m/>
    <s v="N"/>
    <m/>
    <m/>
    <m/>
    <m/>
    <m/>
    <m/>
    <s v=" "/>
    <x v="106"/>
    <s v="07:12:00"/>
    <n v="44449"/>
    <s v="06:28:00"/>
    <s v="FAS"/>
    <s v="Y"/>
    <s v="N"/>
    <n v="1467439"/>
    <s v="21-0115891"/>
    <m/>
    <s v="T005390420"/>
    <n v="122034828"/>
    <m/>
    <m/>
    <m/>
    <s v=" "/>
    <x v="0"/>
    <x v="0"/>
    <s v="N"/>
    <s v="N"/>
    <s v="N"/>
    <s v="On September 10, 2021 at 0712 hours, a PG&amp;E Troubleman was dispatched to the San Pablo 1105 12kV Distribution Circuit in the vicinity of Santa Maria Rd and Granada Rd, El Sobrante in response to a pole fire. Initial analysis indicates tracking caused the ignition. A primary crossarm is suspected to be the origin point of the fire and resulted in 178 customers experienced an outage. The ensuing fire was contained to PG&amp;E assets and it is unknown who suppressed the fire. PG&amp;E Crew replaced the damaged crossarm on September 10, 2021."/>
    <s v="PG&amp;E"/>
    <s v="Other"/>
    <s v="Crossarm"/>
    <s v="D"/>
    <s v="D"/>
    <s v="Structure-PG&amp;E only"/>
    <m/>
    <m/>
    <m/>
    <m/>
    <m/>
    <s v="Contamination"/>
    <s v="Contamination"/>
    <s v="Tracking"/>
    <s v="Y"/>
    <s v="Overhead"/>
    <x v="0"/>
    <s v="Crossarm"/>
    <s v="Crossarm"/>
    <n v="101428575"/>
    <s v=" "/>
    <x v="0"/>
    <n v="37.974677910499999"/>
    <n v="-122.3112962567"/>
    <s v="Contra Costa"/>
    <s v="SAN PABLO 1105"/>
    <n v="12000"/>
    <s v="SAN PABLO 1105BR192"/>
    <x v="0"/>
    <s v="Unknown"/>
    <s v="Urban"/>
    <s v="Fire-resistive fuel bed"/>
    <s v="asphalt/gravel"/>
    <s v="N"/>
    <m/>
    <m/>
    <m/>
    <m/>
    <s v="N"/>
    <s v="Y"/>
    <s v="202109100000"/>
    <s v="202109101529"/>
    <s v="2021-09-14"/>
    <m/>
    <m/>
    <m/>
    <m/>
    <m/>
    <m/>
    <m/>
    <m/>
    <m/>
    <m/>
    <m/>
    <m/>
    <m/>
    <m/>
    <m/>
    <m/>
    <m/>
    <m/>
    <m/>
    <s v="  "/>
    <m/>
    <s v="RICHMOND"/>
    <s v="07:12"/>
    <n v="44449"/>
    <s v="1467439"/>
    <s v="T005390420"/>
    <n v="798"/>
    <s v="ALHAMBRA RD"/>
    <m/>
    <n v="37.975720000000003"/>
    <n v="-122.31131000000001"/>
    <s v="E2TMRPE"/>
    <m/>
    <n v="14371105"/>
    <s v="2021/09/10 10:01:46"/>
    <n v="9002"/>
    <n v="1"/>
    <s v=", PWR-I"/>
    <s v="N"/>
    <m/>
    <m/>
    <m/>
    <m/>
    <m/>
    <m/>
    <m/>
    <m/>
    <m/>
    <m/>
    <s v="Y"/>
    <m/>
    <m/>
    <m/>
    <m/>
    <m/>
    <m/>
    <m/>
    <s v="replace broken 12kv Xarm***multiple locations w/ broken/ burnt 12kv Xarms awaiti"/>
    <m/>
    <m/>
    <m/>
    <m/>
    <s v="Overhead"/>
    <m/>
    <m/>
    <m/>
    <m/>
    <m/>
    <s v="OVERHEAD"/>
    <s v="CROSSARM, WOOD"/>
    <m/>
    <s v="  "/>
    <s v="Unplanned"/>
    <s v="East Bay"/>
    <s v="Bay"/>
    <s v="014371105, SAN PABLO-1105"/>
    <s v="21-0115891"/>
    <s v="Unplanned"/>
    <s v="Clear;32-90 F"/>
    <s v="178"/>
    <s v="130830"/>
    <s v="NO"/>
    <s v="Line to Ground"/>
    <s v="Sustained"/>
    <s v="No"/>
    <s v="R8890"/>
    <s v="OH"/>
    <s v="Fuse"/>
    <s v="1467439"/>
    <s v="Crossarm, Wood, Broken"/>
    <m/>
    <s v="09/10/21 10:30"/>
    <m/>
    <s v="SANTA MARIA S/O HILLTOP"/>
    <s v="622 SANTA MARIA RD"/>
    <m/>
    <m/>
    <m/>
    <m/>
    <m/>
    <m/>
    <m/>
    <m/>
    <m/>
    <m/>
    <m/>
    <m/>
    <m/>
    <m/>
    <m/>
    <m/>
    <m/>
    <m/>
    <m/>
    <m/>
    <m/>
    <m/>
    <m/>
    <m/>
  </r>
  <r>
    <n v="1411"/>
    <s v="BRV6"/>
    <s v="3 - QC Complete"/>
    <n v="44551"/>
    <n v="44617"/>
    <s v="[201 Navone St, Vallejo, CA 94591] Crossarm fire at one end. Cause of the fire is likely due to tracking from contamination. The ensuing fire was limited to PG&amp;E assets. ILIS 21-0115749 says that the cause was from an external forest fire. Burnt pole and burnt/broken crossarms.  FAS reports of pole sparking and exploding. SAP database shows only PG&amp;E assets were affected. This information is preliminary."/>
    <s v="\\fxshare-nas05\quotashare-fs01\ESA\5 - Ignition Tracking\2021_Ignition_QC_Folders\20210910_1467430_21-0115749_nan_T005390342"/>
    <s v=" "/>
    <s v="Y"/>
    <s v="BRV6"/>
    <s v="Changed Outage time from 0641 to 0617 to match ILIS FNL. "/>
    <n v="44551"/>
    <m/>
    <s v="Not In Scope"/>
    <m/>
    <m/>
    <m/>
    <m/>
    <m/>
    <m/>
    <m/>
    <m/>
    <m/>
    <m/>
    <m/>
    <m/>
    <m/>
    <m/>
    <m/>
    <m/>
    <m/>
    <m/>
    <m/>
    <m/>
    <m/>
    <m/>
    <m/>
    <m/>
    <m/>
    <m/>
    <m/>
    <m/>
    <m/>
    <m/>
    <m/>
    <m/>
    <s v="N"/>
    <m/>
    <m/>
    <m/>
    <m/>
    <m/>
    <m/>
    <s v="N"/>
    <m/>
    <m/>
    <m/>
    <m/>
    <m/>
    <m/>
    <s v=" "/>
    <x v="106"/>
    <s v="06:41:00"/>
    <n v="44449"/>
    <s v="06:17:00"/>
    <s v="FAS"/>
    <s v="Y"/>
    <s v="N"/>
    <n v="1467430"/>
    <s v="21-0115749"/>
    <m/>
    <s v="T005390342, T005390304, T005390313, T005390392"/>
    <n v="122034200"/>
    <s v="119762863"/>
    <m/>
    <m/>
    <s v=" "/>
    <x v="0"/>
    <x v="0"/>
    <s v="N"/>
    <s v="N"/>
    <s v="N"/>
    <s v="On September 10, 2021 at 0641 hours, a PG&amp;E Troubleman was dispatched to the North Tower 1102 12kV Distribution Circuit in the vicinity of Sequoia Ave and Navone St, Vallejo in response to a pole fire. Initial analysis indicates tracking caused the ignition. A primary crossarm is suspected to be the origin point of the fire and resulted in 67 customers experienced an outage. The ensuing fire was contained to PG&amp;E assets and it is unknown who suppressed the fire. PG&amp;E Crew replaced the damaged crossarm on September 10, 2021."/>
    <s v="PG&amp;E"/>
    <s v="Other"/>
    <s v="Crossarm"/>
    <s v="D"/>
    <s v="D"/>
    <s v="Structure-PG&amp;E only"/>
    <m/>
    <m/>
    <m/>
    <m/>
    <m/>
    <s v="Contamination"/>
    <s v="Contamination"/>
    <s v="Tracking"/>
    <s v="Y"/>
    <s v="Overhead"/>
    <x v="0"/>
    <s v="Crossarm"/>
    <s v="Crossarm"/>
    <n v="102217085"/>
    <s v=" "/>
    <x v="0"/>
    <n v="38.078792001300002"/>
    <n v="-122.2301021528"/>
    <s v="Solano"/>
    <s v="NORTH TOWER 1102"/>
    <n v="12000"/>
    <s v="NORTH TOWER 11028964"/>
    <x v="0"/>
    <s v="Unknown"/>
    <s v="Urban"/>
    <s v="Grass Fuel Model"/>
    <s v="grass and brush"/>
    <s v="N"/>
    <m/>
    <m/>
    <m/>
    <m/>
    <s v="N"/>
    <s v="Y"/>
    <s v="202109100000"/>
    <s v="202109101600"/>
    <s v="2021-09-14"/>
    <m/>
    <m/>
    <m/>
    <m/>
    <m/>
    <m/>
    <m/>
    <m/>
    <m/>
    <m/>
    <m/>
    <m/>
    <m/>
    <m/>
    <m/>
    <m/>
    <m/>
    <m/>
    <m/>
    <s v="  "/>
    <m/>
    <s v="VALLEJO"/>
    <s v="06:41"/>
    <n v="44449"/>
    <s v="1467430"/>
    <s v="T005390342"/>
    <n v="161"/>
    <s v="JORDAN ST"/>
    <s v="Sequoia"/>
    <n v="38.078449999999997"/>
    <n v="-122.23162000000001"/>
    <s v="N3TFBG4"/>
    <m/>
    <n v="42041102"/>
    <s v="2021/09/10 08:14:37"/>
    <n v="9111"/>
    <m/>
    <s v="A:OK;X:SEQUOIA;R:POLE SPARKING AND ON FIRE. FD IN AREA. POLE EXPLODED NON INJURY., PWR-I"/>
    <s v="N"/>
    <m/>
    <m/>
    <m/>
    <m/>
    <m/>
    <m/>
    <m/>
    <m/>
    <m/>
    <m/>
    <s v="Y"/>
    <m/>
    <m/>
    <m/>
    <m/>
    <m/>
    <m/>
    <m/>
    <s v="burned crossarm"/>
    <m/>
    <m/>
    <m/>
    <m/>
    <s v="Overhead"/>
    <m/>
    <m/>
    <m/>
    <m/>
    <m/>
    <s v="FIRE, POLE"/>
    <s v="INSULATOR"/>
    <m/>
    <s v="  "/>
    <s v="Unplanned"/>
    <s v="North Bay"/>
    <s v="Silverado"/>
    <s v="042041102, NORTH TOWER-1102"/>
    <s v="21-0115749"/>
    <s v="Unplanned"/>
    <s v="Clear;32-90 F"/>
    <s v="67"/>
    <s v="58692"/>
    <s v="NO"/>
    <s v="Line to Line"/>
    <s v="Sustained"/>
    <s v="No"/>
    <s v="1819"/>
    <s v="OH"/>
    <s v="Fuse"/>
    <s v="1467430"/>
    <s v="Pole-Wood, Burned/flashed"/>
    <m/>
    <s v="09/10/21 14:58"/>
    <m/>
    <s v="SEQUOIA AVE @ JORDAN ST."/>
    <s v="BROKEN CROSSARMS &amp; BURNT POLE @1819 &amp; 5 SPANS LD SIDE BURNT CROSSARM."/>
    <m/>
    <m/>
    <m/>
    <m/>
    <m/>
    <m/>
    <m/>
    <m/>
    <m/>
    <m/>
    <m/>
    <m/>
    <m/>
    <m/>
    <m/>
    <m/>
    <m/>
    <m/>
    <m/>
    <m/>
    <m/>
    <m/>
    <m/>
    <m/>
  </r>
  <r>
    <n v="1410"/>
    <s v="BRV6"/>
    <s v="3 - QC Complete"/>
    <n v="44579"/>
    <n v="44617"/>
    <s v="[473 W M St, Benicia, CA 94510] Crossarm fire likely due to tracking from contamination. The ensuing fire was limited to PG&amp;E assets. FAS reports actual cause as pole fire and of a broken crossarm. ILIS 21-0115772 reports broken crossarm due to equipment failure. Fire appears to be only limited to PG&amp;E assets based on photos in SAP. This information is preliminary."/>
    <s v="\\fxshare-nas05\quotashare-fs01\ESA\5 - Ignition Tracking\2021_Ignition_QC_Folders\20210910_1467445_21-0115772_nan_T005390341"/>
    <s v=" "/>
    <s v="Y"/>
    <s v="BRV6"/>
    <s v="Changed Outage time from 0641 to 0633 to match ILIS FNL. "/>
    <n v="44579"/>
    <m/>
    <s v="Not In Scope"/>
    <m/>
    <m/>
    <m/>
    <m/>
    <m/>
    <m/>
    <m/>
    <m/>
    <m/>
    <m/>
    <m/>
    <m/>
    <m/>
    <m/>
    <m/>
    <m/>
    <m/>
    <m/>
    <m/>
    <m/>
    <m/>
    <m/>
    <m/>
    <m/>
    <m/>
    <m/>
    <m/>
    <m/>
    <m/>
    <m/>
    <m/>
    <m/>
    <s v="N"/>
    <m/>
    <m/>
    <m/>
    <m/>
    <m/>
    <m/>
    <s v="N"/>
    <m/>
    <m/>
    <m/>
    <m/>
    <m/>
    <m/>
    <s v=" "/>
    <x v="106"/>
    <s v="06:41:00"/>
    <n v="44449"/>
    <s v="06:33:00"/>
    <s v="FAS"/>
    <s v="Y"/>
    <s v="N"/>
    <n v="1467445"/>
    <s v="21-0115772"/>
    <m/>
    <s v="T005390341, T005390487, T005390474, T005390794"/>
    <n v="122034088"/>
    <m/>
    <m/>
    <m/>
    <s v=" "/>
    <x v="0"/>
    <x v="0"/>
    <s v="N"/>
    <s v="N"/>
    <s v="N"/>
    <s v="On September 10, 2021 at 0641 hours, a PG&amp;E Troubleman was dispatched to the North Tower 1104 12kV Distribution Circuit in the vicinity of W. M Street and W. 5th Street, Benicia in response to a heard explosion. Initial analysis indicates tracking caused the ignition. A primary crossarm is suspected to be the origin point of the fire and resulted in 507 customers experienced an outage. The ensuing fire was contained to PG&amp;E assets and it is unknown who suppressed the fire. PG&amp;E Crew replaced the damaged crossarm on September 10, 2021."/>
    <s v="PG&amp;E"/>
    <s v="Other"/>
    <s v="Crossarm"/>
    <s v="D"/>
    <s v="D"/>
    <s v="Structure-PG&amp;E only"/>
    <m/>
    <m/>
    <m/>
    <m/>
    <m/>
    <s v="Contamination"/>
    <s v="Contamination"/>
    <s v="Tracking"/>
    <s v="Y"/>
    <s v="Overhead"/>
    <x v="0"/>
    <s v="Crossarm"/>
    <s v="Crossarm"/>
    <n v="102264164"/>
    <s v=" "/>
    <x v="0"/>
    <n v="38.058067293299999"/>
    <n v="-122.1627579995"/>
    <s v="Solano"/>
    <s v="NORTH TOWER 1104"/>
    <n v="12000"/>
    <s v="NORTH TOWER 110470732"/>
    <x v="0"/>
    <s v="Unknown"/>
    <s v="Urban"/>
    <s v="Fire-resistive fuel bed"/>
    <s v="grass and dirt"/>
    <s v="N"/>
    <m/>
    <m/>
    <m/>
    <m/>
    <s v="N"/>
    <s v="Y"/>
    <s v="202109100000"/>
    <s v="202109101600"/>
    <s v="2021-09-14"/>
    <m/>
    <m/>
    <m/>
    <m/>
    <m/>
    <m/>
    <m/>
    <m/>
    <m/>
    <m/>
    <m/>
    <m/>
    <m/>
    <m/>
    <m/>
    <m/>
    <m/>
    <m/>
    <m/>
    <s v="  "/>
    <m/>
    <s v="VALLEJO"/>
    <s v="06:41"/>
    <n v="44449"/>
    <s v="1467445"/>
    <s v="T005390341"/>
    <n v="517"/>
    <s v="RAYMOND DR"/>
    <m/>
    <n v="38.057549999999999"/>
    <n v="-122.1639"/>
    <s v="N1TM2L7"/>
    <m/>
    <n v="42041104"/>
    <s v="2021/09/10 08:49:05"/>
    <n v="9002"/>
    <m/>
    <s v="SMART MTR AUTO-GENERATED TAG"/>
    <s v="N"/>
    <m/>
    <m/>
    <m/>
    <m/>
    <m/>
    <m/>
    <m/>
    <m/>
    <m/>
    <m/>
    <s v="Y"/>
    <m/>
    <m/>
    <m/>
    <m/>
    <m/>
    <m/>
    <m/>
    <s v="single phase arm 2 #6 top ties no traffic"/>
    <m/>
    <m/>
    <m/>
    <m/>
    <s v="Overhead"/>
    <m/>
    <m/>
    <m/>
    <m/>
    <m/>
    <s v="FIRE, POLE"/>
    <s v="CROSSARM, WOOD"/>
    <m/>
    <s v="  "/>
    <s v="Unplanned"/>
    <s v="North Bay"/>
    <s v="Silverado"/>
    <s v="042041104, NORTH TOWER-1104"/>
    <s v="21-0115772"/>
    <s v="Unplanned"/>
    <s v="Clear;32-90 F"/>
    <s v="507 1 of 3 Phases Open"/>
    <s v="133169"/>
    <s v="NO"/>
    <s v="Line to Line"/>
    <s v="Sustained"/>
    <s v="No"/>
    <s v="4075"/>
    <s v="OH"/>
    <s v="Fuse"/>
    <s v="1467445"/>
    <s v="Crossarm, Wood, Broken"/>
    <m/>
    <s v="09/10/21 14:14"/>
    <m/>
    <s v="MILITARY HWY. @ WEST 5TH. ST, BENICIA (CHANGED TO COMBO 1/06/05 PER IGN.)"/>
    <s v=" 1SPAN LD SIDE OF 9093 BROKEN CROSSARM"/>
    <m/>
    <m/>
    <m/>
    <m/>
    <m/>
    <m/>
    <m/>
    <m/>
    <m/>
    <m/>
    <m/>
    <m/>
    <m/>
    <m/>
    <m/>
    <m/>
    <m/>
    <m/>
    <m/>
    <m/>
    <m/>
    <m/>
    <m/>
    <m/>
  </r>
  <r>
    <n v="1409"/>
    <s v="TLAL"/>
    <s v="3 - QC Complete"/>
    <n v="44518"/>
    <n v="44617"/>
    <s v="[3820 Industrial Way, Benicia, CA 94510] Pole Fire; This information is preliminary. OIS: 1467544; ILIS: 21-0115741; FOID: T005390414 (MDGX), T005390291, T005390469, T005390489, T005391056, T005391058; EC: 122034539; PM: 35285638; County: Solano; Division: North Bay"/>
    <s v="\\fxshare-nas05\quotashare-fs01\ESA\5 - Ignition Tracking\2021_Ignition_QC_Folders\20210910_1467544_21-0115741_nan_T005390291"/>
    <s v=" "/>
    <s v="Y"/>
    <s v="TLAL"/>
    <s v="Outage Time, Fire Lat/Long, Circuit Updated; Additional FOIDs Added"/>
    <n v="44518"/>
    <m/>
    <s v="Not In Scope"/>
    <m/>
    <m/>
    <m/>
    <m/>
    <m/>
    <m/>
    <m/>
    <m/>
    <m/>
    <m/>
    <m/>
    <m/>
    <m/>
    <m/>
    <m/>
    <m/>
    <m/>
    <m/>
    <m/>
    <m/>
    <m/>
    <m/>
    <m/>
    <m/>
    <m/>
    <m/>
    <m/>
    <m/>
    <m/>
    <m/>
    <m/>
    <m/>
    <m/>
    <m/>
    <m/>
    <m/>
    <m/>
    <m/>
    <m/>
    <m/>
    <m/>
    <m/>
    <s v="MDGX"/>
    <s v="Mason Grammer, (925) 532-2105"/>
    <m/>
    <m/>
    <s v=" "/>
    <x v="106"/>
    <s v="06:07:00"/>
    <n v="44449"/>
    <s v="07:00:00"/>
    <s v="FAS"/>
    <s v="Y"/>
    <s v="N"/>
    <n v="1467544"/>
    <s v="21-0115741"/>
    <m/>
    <s v="T005390414, T005390291, T005390469, T005390489, T005391056, T005391058"/>
    <n v="122034539"/>
    <m/>
    <m/>
    <s v="PG&amp;E_1409_Ignition_20210910_2.jpg"/>
    <s v=" "/>
    <x v="0"/>
    <x v="0"/>
    <s v="N"/>
    <s v="N"/>
    <s v="N"/>
    <s v="On September 10, 2021 at 0743 hours, PG&amp;E Troublemen patrolled the Bahia 1103 12kV Distribution Circuit number 043251103, in the Local Responsibility Area (LRA) near 3820 Industrial Way, Benicia, CA 94510. They observed a broken 50' class-3 Western Red Cedar wood pole (SAP Eqp ID 102291295, Bar Code 120275587, McFarland Cascade Co., Mfr. Year 1989) on fire and a blown typical pole bolt 1-phase 15KVA transformer (Serial D756629-57K, G.E). Initial analysis indicates the ignition was caused by an overhead pole equipment failure, possibly as a result of lightening reported in the incident area in combination with tracking due to contamination. The buildup of charge immediately before a nearby lightning strike can cause power surges throughout the electrical grid. The incident pole and overhead equipment are located near train tracks, which exposes our insulators and equipment to increased diesel particulate matter (DPM) and airborne coal dust contamination. The Fire Department responded to and extinguished the fire. An EC A-Tag 122034539 was submitted for remediation, including the replacement of a new pole (Bar Code 121246303) and transformer (Serial H1905461821, HI, M260132, 15KVA, 120/240). The 94-minute outage affected 1,004 customers. The line was returned to service on September 10, 2021. This incident is in an Insulation A District and within an active Bay Area Habitat Conservation Plan (HCP) area. This information is preliminary."/>
    <s v="PG&amp;E"/>
    <s v="Other"/>
    <s v="Pole"/>
    <s v="D"/>
    <s v="D"/>
    <s v="Structure-PG&amp;E only"/>
    <m/>
    <m/>
    <m/>
    <m/>
    <m/>
    <s v="Weather - Lightning"/>
    <s v="Weather"/>
    <s v="Tracking"/>
    <s v="Y"/>
    <s v="Overhead"/>
    <x v="0"/>
    <s v="Pole"/>
    <s v="Pole, Transformer"/>
    <n v="102291295"/>
    <s v=" "/>
    <x v="0"/>
    <n v="38.066827519599997"/>
    <n v="-122.1228688038"/>
    <s v="Solano"/>
    <s v="BAHIA 1103"/>
    <n v="12000"/>
    <m/>
    <x v="0"/>
    <s v="Fire Department"/>
    <s v="Urban"/>
    <s v="Fire-resistive fuel bed"/>
    <m/>
    <s v="N"/>
    <m/>
    <m/>
    <m/>
    <m/>
    <s v="N"/>
    <s v="Y"/>
    <s v="202109100000"/>
    <s v="202109101600"/>
    <s v="2021-09-14"/>
    <m/>
    <m/>
    <m/>
    <m/>
    <m/>
    <m/>
    <m/>
    <m/>
    <m/>
    <m/>
    <m/>
    <m/>
    <m/>
    <m/>
    <m/>
    <m/>
    <m/>
    <m/>
    <m/>
    <s v=" "/>
    <s v="NORTH BAY"/>
    <s v="VALLEJO"/>
    <s v="06:07"/>
    <s v="2021/09/10 00:00:00"/>
    <s v="1467544"/>
    <s v="T005390291"/>
    <n v="3821"/>
    <s v="SPRIG DR"/>
    <m/>
    <n v="38.081060000000001"/>
    <n v="-122.13742000000001"/>
    <s v="N3TTLO5"/>
    <m/>
    <n v="4325"/>
    <s v="2021/09/10 12:00:46"/>
    <n v="9110"/>
    <m/>
    <s v="A:AX OK;X:MOUNT LERD;R:POLE FIRE; EMEGENCY POPLE ON ROUTE;"/>
    <s v="N"/>
    <m/>
    <m/>
    <m/>
    <m/>
    <m/>
    <m/>
    <m/>
    <m/>
    <m/>
    <m/>
    <s v="Y"/>
    <m/>
    <m/>
    <m/>
    <m/>
    <m/>
    <m/>
    <m/>
    <s v="NEED POLE REPLACEMENT. 10KV XFORMER FOR STREETLIGHTS IS ON OLD POLE"/>
    <m/>
    <m/>
    <m/>
    <m/>
    <s v="Overhead"/>
    <m/>
    <m/>
    <m/>
    <m/>
    <m/>
    <s v="LIGHTNING"/>
    <s v="CONDUCTOR, OVERHEAD"/>
    <m/>
    <s v=" "/>
    <s v="Unplanned"/>
    <s v="North Bay"/>
    <s v="Silverado"/>
    <s v="043251103, BAHIA-1103"/>
    <s v="21-0115741"/>
    <s v="Unplanned"/>
    <s v="Clear;32-90 F"/>
    <s v="1004"/>
    <s v="94191"/>
    <s v="NO"/>
    <s v="Line to Line"/>
    <s v="Sustained"/>
    <s v="No"/>
    <s v="1103/2"/>
    <s v="OH"/>
    <s v="Circuit Breaker"/>
    <s v="1467544"/>
    <s v="Pole-Wood, Burned/flashed"/>
    <s v=" I, BØ &amp; CØ "/>
    <m/>
    <m/>
    <s v="BAHIA SUB"/>
    <s v="1 SPAN E OF 6547 POLE FIRE"/>
    <s v="COIS @ T-2317 TWD 6211 OPEN"/>
    <m/>
    <m/>
    <m/>
    <m/>
    <m/>
    <m/>
    <m/>
    <m/>
    <m/>
    <m/>
    <m/>
    <m/>
    <m/>
    <m/>
    <m/>
    <m/>
    <m/>
    <m/>
    <m/>
    <m/>
    <m/>
    <m/>
    <m/>
  </r>
  <r>
    <n v="1406"/>
    <s v="P4K5"/>
    <s v="3 - QC Complete"/>
    <n v="44476"/>
    <n v="44617"/>
    <s v="Balloon struck power line. PG&amp;E equipment appear to be ok. Parts of the balloon caught on fire, melted, and hit the asphalt. The ensuing fire was less than one meter in size. This information is preliminary."/>
    <s v="\\fxshare-nas05\quotashare-fs01\ESA\5 - Ignition Tracking\2021_Ignition_QC_Folders\20210910_nan_nan_nan_T005391490"/>
    <s v=" "/>
    <m/>
    <s v="P4K5"/>
    <s v="Adjusted create time "/>
    <n v="44476"/>
    <m/>
    <s v="Not In Scope"/>
    <m/>
    <m/>
    <m/>
    <m/>
    <m/>
    <m/>
    <m/>
    <m/>
    <m/>
    <m/>
    <m/>
    <m/>
    <m/>
    <m/>
    <m/>
    <m/>
    <m/>
    <m/>
    <m/>
    <m/>
    <m/>
    <m/>
    <m/>
    <m/>
    <m/>
    <m/>
    <m/>
    <m/>
    <m/>
    <m/>
    <m/>
    <m/>
    <m/>
    <m/>
    <m/>
    <m/>
    <m/>
    <m/>
    <m/>
    <m/>
    <m/>
    <m/>
    <m/>
    <m/>
    <m/>
    <m/>
    <s v=" "/>
    <x v="106"/>
    <s v="18:35:00"/>
    <m/>
    <m/>
    <s v="FAS"/>
    <s v="N"/>
    <s v="N"/>
    <s v="TR8467439"/>
    <m/>
    <m/>
    <s v="T005391490, T005391484"/>
    <m/>
    <m/>
    <m/>
    <s v="No Photos"/>
    <s v=" "/>
    <x v="0"/>
    <x v="0"/>
    <s v="Y"/>
    <s v="N"/>
    <s v="N"/>
    <s v="On Sept 10th, 2021 at 1835 hours, a PG&amp;E Troubleman was dispatched to the El Capitan 1106 12kV Distribution Circuit near the intersection of V street and west 10th street in response to a pole fire. Initial analysis indicates balloon contact with conductor caused the ignition. Balloon was stuck to the power line and part of the balloon caught fire, melted and hit the ground. The ensuing fire was &lt; 1 meter in size and the fire was suppressed by Cal fire. There were no damages to PG&amp;E equipment warranting repair. This is preliminary. "/>
    <s v="PG&amp;E"/>
    <s v="Other"/>
    <s v="Balloon"/>
    <s v="D"/>
    <s v="D"/>
    <s v="&lt;3 meters of linear travel"/>
    <m/>
    <m/>
    <m/>
    <m/>
    <m/>
    <s v="Contact - 3rd Party"/>
    <s v="Contact from object"/>
    <s v="Balloon contact"/>
    <s v="Y"/>
    <s v="Overhead"/>
    <x v="0"/>
    <s v="Conductor - Primary"/>
    <m/>
    <n v="101161455"/>
    <s v=" "/>
    <x v="0"/>
    <n v="37.299498300000003"/>
    <n v="-120.50275999999999"/>
    <s v="Merced"/>
    <s v="EL CAPITAN 1106"/>
    <n v="12000"/>
    <s v="EL CAPITAN 11062350"/>
    <x v="0"/>
    <s v="Cal Fire"/>
    <s v="Urban"/>
    <m/>
    <m/>
    <s v="N"/>
    <m/>
    <m/>
    <m/>
    <m/>
    <s v="N"/>
    <s v="N"/>
    <m/>
    <m/>
    <s v="2021-09-14"/>
    <m/>
    <m/>
    <m/>
    <m/>
    <m/>
    <m/>
    <m/>
    <m/>
    <m/>
    <m/>
    <m/>
    <m/>
    <m/>
    <m/>
    <m/>
    <m/>
    <m/>
    <m/>
    <m/>
    <s v="  "/>
    <s v="YOSEMITE"/>
    <s v="MERCED 01"/>
    <s v="18:42"/>
    <n v="44449"/>
    <m/>
    <s v="T005391490"/>
    <s v="UNKNOWN"/>
    <s v="V ST"/>
    <s v="MERCED"/>
    <m/>
    <m/>
    <s v="Y4GVMA7"/>
    <s v="AGUILAR-GUTIERREZ, VICTOR"/>
    <m/>
    <s v="20210910 19:55"/>
    <n v="9310"/>
    <m/>
    <s v="APPEARS BALLOON STRUCK POWER LINE. PER NEIGHBORS NEAR BY FD ELIMINATED FIRE AND LEFT. PARTS OF BALLOON CAUGHT ON FIRE MELTED AND HIT GROUND. STANDED BY UNTIL TMAN ON SITE."/>
    <s v="Y"/>
    <m/>
    <m/>
    <s v="37.2994983,-120.5027600,43.700000,3D"/>
    <m/>
    <m/>
    <s v="10TH ST AND V ST "/>
    <m/>
    <m/>
    <s v="N"/>
    <s v="Y"/>
    <m/>
    <s v="Clear"/>
    <m/>
    <s v="Other (Comments)"/>
    <s v="NONE. ASPHAULT."/>
    <s v="Light"/>
    <m/>
    <s v="Balloons"/>
    <m/>
    <s v="&lt; 1 meter"/>
    <m/>
    <s v="Cal Fire"/>
    <m/>
    <s v="Overhead"/>
    <m/>
    <s v="N"/>
    <m/>
    <m/>
    <m/>
    <m/>
    <m/>
    <s v="N"/>
    <s v="  "/>
    <m/>
    <m/>
    <m/>
    <m/>
    <m/>
    <m/>
    <m/>
    <m/>
    <m/>
    <m/>
    <m/>
    <m/>
    <m/>
    <m/>
    <m/>
    <m/>
    <m/>
    <m/>
    <m/>
    <m/>
    <m/>
    <m/>
    <m/>
    <m/>
    <m/>
    <m/>
    <m/>
    <m/>
    <m/>
    <m/>
    <m/>
    <m/>
    <m/>
    <m/>
    <m/>
    <m/>
    <m/>
    <m/>
    <m/>
    <m/>
    <m/>
    <m/>
    <m/>
    <m/>
    <m/>
    <m/>
    <m/>
  </r>
  <r>
    <n v="1405"/>
    <s v="S71C"/>
    <s v="3 - QC Complete"/>
    <n v="44469"/>
    <n v="44620"/>
    <s v="[Hastings Island Rd &amp; Salem Rd, Dozier, CA ] Crossarm burnt due to lightning strike. This could be related to OIS 1467463 mentioned in the troubleman notes. The ensuing fire was 1 meter - &lt; 3 meters in size. This information is preliminary."/>
    <s v=" \\fxshare-nas05\quotashare-fs01\ESA\5 - Ignition Tracking\2021_Ignition_QC_Folders\20210910_1468107_21-0116084_nan_T005391182"/>
    <s v=" "/>
    <m/>
    <s v="S71C"/>
    <s v="Outage Time to 12:15_x000a_Nominal Voltage to 12,000kV"/>
    <n v="44469"/>
    <m/>
    <s v="Not In Scope"/>
    <m/>
    <m/>
    <m/>
    <m/>
    <m/>
    <m/>
    <m/>
    <m/>
    <m/>
    <m/>
    <m/>
    <m/>
    <m/>
    <m/>
    <m/>
    <m/>
    <m/>
    <m/>
    <m/>
    <m/>
    <m/>
    <m/>
    <m/>
    <m/>
    <m/>
    <m/>
    <m/>
    <m/>
    <m/>
    <m/>
    <m/>
    <m/>
    <m/>
    <m/>
    <m/>
    <m/>
    <m/>
    <m/>
    <m/>
    <s v="Y"/>
    <n v="44469"/>
    <n v="44469"/>
    <s v="M1Gi"/>
    <s v="Miguel Gutierrez"/>
    <s v="See email folder"/>
    <m/>
    <s v=" "/>
    <x v="106"/>
    <s v="14:01:00"/>
    <n v="44449"/>
    <s v="12:15:00"/>
    <s v="FAS"/>
    <s v="N"/>
    <s v="N"/>
    <n v="1468107"/>
    <s v="21-0116084"/>
    <m/>
    <s v="T005391182"/>
    <n v="122036404"/>
    <m/>
    <m/>
    <s v="PG&amp;E_1405_Ignition_20210910_2.jpg"/>
    <s v=" "/>
    <x v="1"/>
    <x v="0"/>
    <s v="Y"/>
    <s v="Y"/>
    <s v="N"/>
    <s v="On September 10, 2021 at 14:01 hours, a PG&amp;E Troubleman was dispatched to the Peabody 2107 12kV Distribution Circuit near the vicinity of Hastings Road, Dixon in response to a burnt pole top and crossarm. Initial analysis indicates lightning caused the ignition. The ensuing fire appears to be greater than 3 meters but less than 0.25 acres. The fire was suppressed by the Dixon Fire Department. A PG&amp;E Hired Contract Crew installed kingpin and 8' fiber crossarm on September 10, 2021."/>
    <s v="PG&amp;E"/>
    <s v="Other"/>
    <s v="Crossarm"/>
    <s v="D"/>
    <s v="D"/>
    <s v="&lt;0.25"/>
    <m/>
    <m/>
    <m/>
    <m/>
    <m/>
    <s v="Equipment - PG&amp;E"/>
    <s v="Weather"/>
    <s v="Weather - Lightning"/>
    <s v="N"/>
    <s v="Overhead"/>
    <x v="0"/>
    <s v="Crossarm"/>
    <s v="Crossarm"/>
    <n v="101584205"/>
    <s v=" "/>
    <x v="0"/>
    <n v="38.275185"/>
    <n v="-121.79535"/>
    <s v="Solano"/>
    <s v="PEABODY 2107"/>
    <n v="12000"/>
    <s v="PEABODY 210718252"/>
    <x v="0"/>
    <s v="Dixon FD"/>
    <s v="Hardwood Woodland"/>
    <s v="Brush fuel model"/>
    <s v="grass and brush"/>
    <s v="N"/>
    <m/>
    <m/>
    <m/>
    <m/>
    <s v="N"/>
    <s v="N"/>
    <m/>
    <m/>
    <s v="2021-09-10"/>
    <m/>
    <m/>
    <m/>
    <m/>
    <m/>
    <m/>
    <m/>
    <m/>
    <m/>
    <m/>
    <m/>
    <m/>
    <m/>
    <m/>
    <m/>
    <m/>
    <m/>
    <m/>
    <m/>
    <s v="  "/>
    <s v="SACRAMENTO"/>
    <s v="VACAVILLE 04"/>
    <s v="14:01"/>
    <n v="44449"/>
    <s v="1468107"/>
    <s v="T005391182"/>
    <s v="DEV3757"/>
    <s v="HASTINGS ISLAND RD &amp; S"/>
    <s v="DIXON"/>
    <n v="38.285159999999998"/>
    <n v="-121.79456999999999"/>
    <s v="S2TM1GI"/>
    <s v="GUTIERREZ, MIGUEL"/>
    <n v="63642107"/>
    <s v="20210910 14:34"/>
    <n v="9002"/>
    <n v="1"/>
    <s v="Tag created from OIS 1467463. Xarm replacement. Big truck should reach from levee. If truck doesnt reach it will be a climber."/>
    <s v="Y"/>
    <m/>
    <m/>
    <m/>
    <n v="38.275185"/>
    <n v="-121.79535"/>
    <m/>
    <s v="dixon fire dept"/>
    <m/>
    <s v="N"/>
    <s v="Y"/>
    <m/>
    <s v="Lightning"/>
    <m/>
    <s v="Private Land"/>
    <m/>
    <s v="Breezy"/>
    <m/>
    <s v="Vegetation"/>
    <m/>
    <s v="1 meter - &lt; 3 meters"/>
    <m/>
    <s v="Fire Dept"/>
    <m/>
    <s v="Overhead"/>
    <m/>
    <s v="N"/>
    <m/>
    <m/>
    <m/>
    <s v="LIGHTNING"/>
    <s v="CROSSARM, WOOD"/>
    <s v="N"/>
    <s v="  "/>
    <s v="Unplanned"/>
    <s v="Sacramento"/>
    <s v="Solano"/>
    <s v="063642107, PEABODY-2107"/>
    <s v="21-0116084"/>
    <s v="Unplanned"/>
    <s v="Clear;32-90 F"/>
    <s v="2"/>
    <m/>
    <s v="YES"/>
    <m/>
    <s v="Sustained"/>
    <s v="No"/>
    <s v="3757"/>
    <s v="OH"/>
    <s v="Fuse"/>
    <s v="1468107"/>
    <s v="Crossarm, Wood, Broken"/>
    <m/>
    <m/>
    <m/>
    <s v="HASTINGS ISLAND RD &amp; SALEM RD"/>
    <s v="GUTIERREZ, MIGUEL 707-249-1452: Salem and Hastings Rd"/>
    <m/>
    <m/>
    <m/>
    <m/>
    <m/>
    <m/>
    <m/>
    <m/>
    <m/>
    <m/>
    <m/>
    <m/>
    <m/>
    <m/>
    <m/>
    <m/>
    <m/>
    <m/>
    <m/>
    <m/>
    <m/>
    <m/>
    <m/>
    <m/>
  </r>
  <r>
    <n v="1404"/>
    <s v="P4K5"/>
    <s v="3 - QC Complete"/>
    <n v="44457"/>
    <n v="44617"/>
    <s v="Tree grew into overhead secondary circuit. Reports of a fire in the customers backyard. The ensuing fire was 3 meter - 0.25 acre in size. This was not in or near a burn scar. This information is preliminary."/>
    <s v="\\fxshare-nas05\quotashare-fs01\ESA\5 - Ignition Tracking\2021_Ignition_QC_Folders\20210910_1468062_21-0116187_nan_T005391087"/>
    <s v=" "/>
    <m/>
    <m/>
    <m/>
    <m/>
    <m/>
    <s v="Not In Scope"/>
    <m/>
    <m/>
    <m/>
    <m/>
    <m/>
    <m/>
    <m/>
    <m/>
    <m/>
    <m/>
    <m/>
    <m/>
    <m/>
    <m/>
    <m/>
    <m/>
    <m/>
    <m/>
    <m/>
    <m/>
    <m/>
    <m/>
    <m/>
    <m/>
    <m/>
    <m/>
    <m/>
    <m/>
    <m/>
    <m/>
    <m/>
    <m/>
    <m/>
    <m/>
    <m/>
    <m/>
    <m/>
    <m/>
    <m/>
    <m/>
    <m/>
    <m/>
    <m/>
    <m/>
    <m/>
    <m/>
    <s v=" "/>
    <x v="106"/>
    <s v="12:41:00"/>
    <n v="44449"/>
    <s v="12:32:00"/>
    <s v="FAS"/>
    <s v="N"/>
    <s v="N"/>
    <n v="1468062"/>
    <s v="21-0116187"/>
    <m/>
    <s v="T005391087"/>
    <m/>
    <m/>
    <m/>
    <s v="No Photos"/>
    <s v=" "/>
    <x v="1"/>
    <x v="0"/>
    <s v="Y"/>
    <s v="Y"/>
    <s v="N"/>
    <s v="On Sept 10th, 2021 at 1241 hours, a PG&amp;E Troubleman was dispatched to the Gabilan 1101 12kV Distribution Circuit near 1851 Redondo way in response to a fire in the backyard. Initial analysis indicates a tree that grew into overhead secondary lines caused the ignition. The ensuing fire was &lt; 0.25 acres in size and the fire was suppressed by Salina fire department. PG&amp;E Troubleman replaced the secondary conductor. This is preliminary."/>
    <s v="PG&amp;E"/>
    <s v="Vegetation"/>
    <m/>
    <s v="D"/>
    <s v="D"/>
    <s v="&lt;0.25"/>
    <m/>
    <m/>
    <m/>
    <m/>
    <m/>
    <s v="Vegetation"/>
    <s v="Contact from object"/>
    <s v="Veg. contact"/>
    <s v="Y"/>
    <s v="Overhead"/>
    <x v="2"/>
    <s v="Conductor - Open Wire Secondary"/>
    <s v="Secondary conductor"/>
    <n v="101782570"/>
    <s v=" "/>
    <x v="0"/>
    <n v="36.712213300000002"/>
    <n v="-121.62308"/>
    <s v="Monterey"/>
    <s v="GABILAN 1101"/>
    <s v="0-750"/>
    <s v="GABILAN 110191118"/>
    <x v="0"/>
    <s v="Salinas FD"/>
    <s v="Urban"/>
    <s v="Grass Fuel Bed"/>
    <m/>
    <s v="N"/>
    <m/>
    <m/>
    <m/>
    <m/>
    <s v="N"/>
    <s v="N"/>
    <m/>
    <m/>
    <s v="2021-09-10"/>
    <m/>
    <m/>
    <m/>
    <m/>
    <m/>
    <m/>
    <m/>
    <m/>
    <m/>
    <m/>
    <m/>
    <m/>
    <m/>
    <m/>
    <m/>
    <m/>
    <m/>
    <m/>
    <m/>
    <s v="  "/>
    <s v="CENTRAL COAST"/>
    <s v="SALINAS 02"/>
    <s v="12:41"/>
    <n v="44449"/>
    <s v="1468062"/>
    <s v="T005391087"/>
    <n v="1874"/>
    <s v="PESCADERO DR"/>
    <s v="SALINAS"/>
    <n v="36.712269999999997"/>
    <n v="-121.62341000000001"/>
    <s v="C4TR1D3"/>
    <s v="DANIELI, DICK"/>
    <n v="182331101"/>
    <s v="20210910 14:57"/>
    <n v="9190"/>
    <m/>
    <s v="fire in back yard"/>
    <s v="Y"/>
    <m/>
    <m/>
    <s v="36.7122133,-121.6230800,7.100000,2D"/>
    <m/>
    <m/>
    <s v="backyard"/>
    <s v="Salinas City"/>
    <m/>
    <s v="N"/>
    <s v="Y"/>
    <m/>
    <s v="Clear"/>
    <m/>
    <s v="Customer-Owned Structure/Equipment"/>
    <m/>
    <s v="Light"/>
    <m/>
    <s v="Vegetation"/>
    <m/>
    <s v="3 meters - 0.25 Acres"/>
    <m/>
    <s v="Fire Dept"/>
    <m/>
    <s v="Overhead"/>
    <m/>
    <s v="N"/>
    <m/>
    <m/>
    <m/>
    <s v="TREE-GREW INTO LINE"/>
    <s v="SECONDARY"/>
    <s v="N"/>
    <s v="  "/>
    <s v="Unplanned"/>
    <s v="Central Coast"/>
    <s v="Salinas"/>
    <s v="182331101, GABILAN-1101"/>
    <s v="21-0116187"/>
    <s v="Unplanned"/>
    <s v="Clear;32-90 F"/>
    <m/>
    <m/>
    <s v="YES"/>
    <s v="Line to Ground"/>
    <s v="Sustained"/>
    <s v="No"/>
    <s v="MTR#1008309823"/>
    <s v="OH"/>
    <s v="Transformer"/>
    <s v="1468062"/>
    <m/>
    <m/>
    <m/>
    <m/>
    <s v="REDONDO WAY"/>
    <m/>
    <m/>
    <m/>
    <m/>
    <m/>
    <m/>
    <m/>
    <m/>
    <m/>
    <m/>
    <m/>
    <m/>
    <m/>
    <m/>
    <m/>
    <m/>
    <m/>
    <m/>
    <m/>
    <m/>
    <m/>
    <m/>
    <m/>
    <m/>
    <m/>
  </r>
  <r>
    <n v="1403"/>
    <s v="CFMD"/>
    <s v="3 - QC Complete"/>
    <n v="44501"/>
    <n v="44617"/>
    <s v="[601 Banks Dr, Richmond, CA 94806] Troubleman found end of crossarm burned off and created EC tag for the replacement. This was likely caused by tracking due to contamination. The ensuing fire was limited to PG&amp;E assets. Information is preliminary."/>
    <s v="\\fxshare-nas05\quotashare-fs01\ESA\5 - Ignition Tracking\2021_Ignition_QC_Folders\20210910_1467970_21-0115963_nan_T005390953"/>
    <s v=" "/>
    <m/>
    <s v="CFMD"/>
    <s v="Outage time"/>
    <n v="44501"/>
    <m/>
    <s v="Not In Scope"/>
    <m/>
    <m/>
    <m/>
    <m/>
    <m/>
    <m/>
    <m/>
    <m/>
    <m/>
    <m/>
    <m/>
    <m/>
    <m/>
    <m/>
    <m/>
    <m/>
    <m/>
    <m/>
    <m/>
    <m/>
    <m/>
    <m/>
    <m/>
    <m/>
    <m/>
    <m/>
    <m/>
    <m/>
    <m/>
    <m/>
    <m/>
    <m/>
    <m/>
    <m/>
    <m/>
    <m/>
    <m/>
    <m/>
    <m/>
    <m/>
    <m/>
    <m/>
    <m/>
    <m/>
    <m/>
    <m/>
    <s v=" "/>
    <x v="106"/>
    <s v="11:09:00"/>
    <n v="44449"/>
    <s v="10:56:00"/>
    <s v="FAS"/>
    <s v="N"/>
    <s v="N"/>
    <n v="1467970"/>
    <s v="21-0115963"/>
    <m/>
    <s v="T005390953"/>
    <n v="122036012"/>
    <m/>
    <m/>
    <s v="PG&amp;E_1403_Ignition_20210910_1"/>
    <s v=" "/>
    <x v="0"/>
    <x v="0"/>
    <s v="N"/>
    <s v="N"/>
    <s v="N"/>
    <s v="On September 10th, 2021 at approximately 1109 hours, a PG&amp;E troubleman patrolled the Point Pinole 1102, 12kV distributon circuit in a circuit protection zone on Banks Drive in the City of Richmond for a burned pole reported by a customer. The responding troubleman arrived on scene and observed the end of cross arm burned and primary was hanging down on transformer lead. Initial analysis indicates the cause of this ignition was likely due to the combination of contamination on the equipment and the weather conditions which caused the equipment to track, flash and burn. The ensuing fire was limited to PG&amp;E assets. PG&amp;E crews replaced  the crossarm on A priority Electric Corrective tag #122036012 on 9/11/2021. This incident occurred in a Non-HFTD with rain and breezy wind weather conditions. This information is preliminary."/>
    <s v="PG&amp;E"/>
    <s v="Other"/>
    <s v="Pole"/>
    <s v="D"/>
    <s v="D"/>
    <s v="Structure-PG&amp;E only"/>
    <m/>
    <m/>
    <m/>
    <m/>
    <m/>
    <s v="Contamination"/>
    <s v="Contamination"/>
    <s v="Tracking"/>
    <s v="N"/>
    <s v="Overhead"/>
    <x v="0"/>
    <s v="Crossarm"/>
    <s v="Crossarm"/>
    <n v="101426103"/>
    <s v=" "/>
    <x v="0"/>
    <n v="37.988295000000001"/>
    <n v="-122.35571330000001"/>
    <s v="Contra Costa"/>
    <s v="POINT PINOLE 1102"/>
    <n v="12000"/>
    <s v="POINT PINOLE 1102CB"/>
    <x v="0"/>
    <s v="Self Extinguished"/>
    <s v="Urban"/>
    <s v="Brush fuel model"/>
    <m/>
    <s v="N"/>
    <m/>
    <m/>
    <m/>
    <m/>
    <s v="N"/>
    <s v="N"/>
    <m/>
    <m/>
    <s v="2021-09-10"/>
    <m/>
    <m/>
    <m/>
    <m/>
    <m/>
    <m/>
    <m/>
    <m/>
    <m/>
    <m/>
    <m/>
    <m/>
    <m/>
    <m/>
    <m/>
    <m/>
    <m/>
    <m/>
    <m/>
    <s v="  "/>
    <s v="EAST BAY"/>
    <s v="RICHMOND 03"/>
    <s v="11:09"/>
    <n v="44449"/>
    <s v="1467970"/>
    <s v="T005390953"/>
    <n v="600"/>
    <s v="PAYNE DR"/>
    <s v="RICHMOND"/>
    <n v="37.987940000000002"/>
    <n v="-122.35312999999999"/>
    <s v="E1TTRBN"/>
    <s v="BAUER, TIMOTHY"/>
    <n v="14261102"/>
    <s v="20210910 12:31"/>
    <n v="9111"/>
    <n v="1"/>
    <s v="A customer told me about burned/broken cross arm. I de-energised and made safe. the I created an A tag for crew to replace it. There are open jumpers 5 poles east (tagged MOL) de-energizing this pole.  "/>
    <s v="Y"/>
    <m/>
    <m/>
    <s v="37.9882950,-122.3557133,-4.000000,3D"/>
    <m/>
    <m/>
    <s v="601 Banks Dr, Richmond"/>
    <m/>
    <n v="110284729"/>
    <s v="N"/>
    <s v="Y"/>
    <m/>
    <s v="Rain"/>
    <s v="The end of a primary cross arm burned off. There was no fire on ground."/>
    <s v="PGE&amp;E-Owned Structure/Equipment"/>
    <m/>
    <s v="Breezy"/>
    <m/>
    <s v="PG&amp;E Equipment"/>
    <m/>
    <s v="Structure Only"/>
    <m/>
    <s v="Self Extinguished"/>
    <m/>
    <s v="Overhead"/>
    <m/>
    <s v="N"/>
    <m/>
    <m/>
    <m/>
    <s v="FIRE, POLE"/>
    <s v="CROSSARM, WOOD"/>
    <s v="N"/>
    <s v="  "/>
    <s v="Unplanned"/>
    <s v="East Bay"/>
    <s v="Bay"/>
    <s v="014261103, POINT PINOLE-1103"/>
    <s v="21-0115963"/>
    <s v="Unplanned"/>
    <s v="Clear;32-90 F"/>
    <s v="173"/>
    <s v="26726"/>
    <s v="YES"/>
    <s v="Force Out"/>
    <s v="Sustained"/>
    <s v="No"/>
    <s v="R8936"/>
    <s v="OH"/>
    <s v="Fuse"/>
    <s v="1467970"/>
    <s v="Crossarm, Wood, Burned/flashed"/>
    <m/>
    <s v="09/10/21 11:06"/>
    <m/>
    <s v="PHANOR DR 50'  E/O GIANT RD"/>
    <s v="601 BANKS "/>
    <m/>
    <m/>
    <m/>
    <m/>
    <m/>
    <m/>
    <m/>
    <m/>
    <m/>
    <m/>
    <m/>
    <m/>
    <m/>
    <m/>
    <m/>
    <m/>
    <m/>
    <m/>
    <m/>
    <m/>
    <m/>
    <m/>
    <m/>
    <m/>
  </r>
  <r>
    <n v="1400"/>
    <s v="CFMD"/>
    <s v="3 - QC Complete"/>
    <n v="44467"/>
    <n v="44617"/>
    <s v="Pole fire limited to PG&amp;E assets. Line was down from the pole fire. ILIS states that 3 of 3 fuses were blown. It is unknown what caused the ignition. This information is preliminary."/>
    <s v="\\fxshare-nas05\quotashare-fs01\ESA\5 - Ignition Tracking\2021_Ignition_QC_Folders\20210910_1467897_21-0115981_nan_T005390933"/>
    <s v=" "/>
    <m/>
    <s v="CFMD"/>
    <s v="Changes to Columns, "/>
    <n v="44469"/>
    <m/>
    <s v="Not In Scope"/>
    <m/>
    <m/>
    <m/>
    <m/>
    <m/>
    <m/>
    <m/>
    <m/>
    <m/>
    <m/>
    <m/>
    <m/>
    <m/>
    <m/>
    <m/>
    <m/>
    <m/>
    <m/>
    <m/>
    <m/>
    <m/>
    <m/>
    <m/>
    <m/>
    <m/>
    <m/>
    <m/>
    <m/>
    <m/>
    <m/>
    <m/>
    <m/>
    <m/>
    <m/>
    <m/>
    <m/>
    <m/>
    <m/>
    <m/>
    <s v="Y"/>
    <n v="44467"/>
    <n v="44467"/>
    <s v="DXKG"/>
    <s v="Doug Krupens, 559-908-8529"/>
    <m/>
    <m/>
    <s v=" "/>
    <x v="106"/>
    <s v="11:00:00"/>
    <n v="44449"/>
    <s v="11:00:00"/>
    <s v="FAS"/>
    <s v="N"/>
    <s v="N"/>
    <n v="1467897"/>
    <s v="21-0115981"/>
    <m/>
    <s v="T005390933"/>
    <n v="122036094"/>
    <m/>
    <m/>
    <s v="No Photo"/>
    <s v=" "/>
    <x v="0"/>
    <x v="0"/>
    <s v="Y"/>
    <s v="N"/>
    <s v="N"/>
    <s v="On September 10th, 2021 at approximately 1110 hours, a PG&amp;E Troubleman was dispatched to the Mc Call 1101, 12kV distribution circuit in a circuit protection zone on Leonard Ave in the City of Sanger in the Fresno Division. Upon the troubleman's arrival he observed a pole laying on the ground with a small 10 foot palm tree that was burned.  Fresno County Fire Department  had extinguished the fire, that was limited to the tree by the time the troubleman arrived at the scene. Priority A corrective tag #122036094 was created to replace the pole, conductors and the crossarm.  This incident occurred in a Non-HFTD with clear weather and calm wind conditions. This information is preliminary."/>
    <s v="Unknown"/>
    <s v="Other"/>
    <s v="Unknown"/>
    <m/>
    <m/>
    <s v="Structure-PG&amp;E only"/>
    <m/>
    <m/>
    <m/>
    <m/>
    <m/>
    <s v="Unknown"/>
    <m/>
    <m/>
    <m/>
    <s v="Overhead"/>
    <x v="1"/>
    <m/>
    <s v="Pole, crossarm, conductor x2"/>
    <n v="100768925"/>
    <s v=" "/>
    <x v="0"/>
    <n v="36.690021700000003"/>
    <n v="-119.6369467"/>
    <s v="Fresno"/>
    <s v="MC CALL 1101"/>
    <n v="12000"/>
    <s v="MC CALL 11016080"/>
    <x v="0"/>
    <s v="Unknown"/>
    <s v="Agriculture"/>
    <s v="Fire-resistive fuel bed"/>
    <m/>
    <s v="N"/>
    <m/>
    <m/>
    <m/>
    <m/>
    <s v="N"/>
    <s v="N"/>
    <m/>
    <m/>
    <s v="2021-09-10"/>
    <m/>
    <m/>
    <m/>
    <m/>
    <m/>
    <m/>
    <m/>
    <m/>
    <m/>
    <m/>
    <m/>
    <m/>
    <m/>
    <m/>
    <m/>
    <m/>
    <m/>
    <m/>
    <m/>
    <s v="  "/>
    <s v="FRESNO"/>
    <s v="FRESNO 14 SANGER"/>
    <s v="11:00"/>
    <n v="44449"/>
    <s v="1467897"/>
    <s v="T005390933"/>
    <s v="UNKNOWN"/>
    <s v="3653 S LEONARD AVE"/>
    <s v="SANGER"/>
    <n v="36.679009999999998"/>
    <n v="-119.63683"/>
    <s v="F4IRSN9"/>
    <s v="NAPIER, RENATTA"/>
    <n v="254121101"/>
    <s v="20210910 11:41"/>
    <n v="9310"/>
    <m/>
    <s v="FIRE&amp;POLICE ONSITE UPON ARRIVAL, PLACED CONES AND TRUCK FOR BLOCKING SAFETY-LINE DOWN FROM POLE FIRE UPON ARRIVAL, FIELD ROAD NOT HIGHLY TRAVELED. STANDBY RELEASED FROM ELEC DISPATCH WITHI TEN MINS"/>
    <s v="Y"/>
    <m/>
    <m/>
    <s v="36.6900217,-119.6369467,100.500000,3D"/>
    <m/>
    <m/>
    <m/>
    <s v="UNKNOWN"/>
    <m/>
    <s v="N"/>
    <s v="Y"/>
    <m/>
    <s v="Clear"/>
    <m/>
    <s v="Private Land"/>
    <m/>
    <s v="Calm"/>
    <m/>
    <s v="Unknown"/>
    <m/>
    <s v="Structure Only"/>
    <m/>
    <s v="Fire Dept"/>
    <m/>
    <s v="Other (Comments)"/>
    <s v="POLE"/>
    <s v="N"/>
    <m/>
    <m/>
    <m/>
    <s v="PATROL-NOT CONDUCTED"/>
    <m/>
    <s v="N"/>
    <s v="  "/>
    <s v="Unplanned"/>
    <s v="Fresno"/>
    <s v="Fresno"/>
    <s v="254121101, MC CALL-1101"/>
    <s v="21-0115981"/>
    <s v="Unplanned"/>
    <s v="Clear;32-90 F"/>
    <s v="11"/>
    <m/>
    <s v="YES"/>
    <s v="Three Phase Fault"/>
    <s v="Sustained"/>
    <s v="No"/>
    <s v="D2138"/>
    <s v="OH"/>
    <s v="Fuse"/>
    <s v="1467897"/>
    <m/>
    <m/>
    <m/>
    <m/>
    <s v="LEONARD N/O CENTRAL"/>
    <m/>
    <m/>
    <m/>
    <m/>
    <m/>
    <m/>
    <m/>
    <m/>
    <m/>
    <m/>
    <m/>
    <m/>
    <m/>
    <m/>
    <m/>
    <m/>
    <m/>
    <m/>
    <m/>
    <m/>
    <m/>
    <m/>
    <m/>
    <m/>
    <m/>
  </r>
  <r>
    <n v="1399"/>
    <s v="CFMD"/>
    <s v="3 - QC Complete"/>
    <n v="44463"/>
    <n v="44617"/>
    <s v="Pole fire limited to PG&amp;E assets. Deadend alley arm was burnt/damaged. Insulator tracking due to light rain is the suspected initiating event. This information is preliminary."/>
    <s v="\\fxshare-nas05\quotashare-fs01\ESA\5 - Ignition Tracking\2021_Ignition_QC_Folders\20210910_nan_nan_nan_T005390858"/>
    <s v=" "/>
    <m/>
    <m/>
    <m/>
    <m/>
    <m/>
    <s v="Not In Scope"/>
    <m/>
    <m/>
    <m/>
    <m/>
    <m/>
    <m/>
    <m/>
    <m/>
    <m/>
    <m/>
    <m/>
    <m/>
    <m/>
    <m/>
    <m/>
    <m/>
    <m/>
    <m/>
    <m/>
    <m/>
    <m/>
    <m/>
    <m/>
    <m/>
    <m/>
    <m/>
    <m/>
    <m/>
    <m/>
    <m/>
    <m/>
    <m/>
    <m/>
    <m/>
    <m/>
    <m/>
    <m/>
    <m/>
    <m/>
    <s v="Y"/>
    <n v="44461"/>
    <n v="44461"/>
    <s v="ACBS"/>
    <s v="510 619 5120"/>
    <m/>
    <m/>
    <s v=" "/>
    <x v="106"/>
    <s v="10:22:00"/>
    <n v="44449"/>
    <s v="07:11:00"/>
    <s v="FAS"/>
    <s v="N"/>
    <s v="N"/>
    <s v="TR8460060"/>
    <m/>
    <m/>
    <s v="T005390858"/>
    <n v="122035612"/>
    <m/>
    <m/>
    <m/>
    <s v=" "/>
    <x v="0"/>
    <x v="0"/>
    <s v="N"/>
    <s v="N"/>
    <s v="N"/>
    <s v="On September 10th, 2021 at approximately 10:22 hours, a PG&amp;E Troubleman was dispatched to the Barrett 0402 4kV Distribution Circuit in a circuit protection zone near Esmond Ave in the city of Richmond in response to a pole fire. The responding troubleman arrived on scene and observed the pole and the primary cross arm burning. Initial analysis indicates the insulator started tracking from the rain and caused the equipment to spark and catch on fire.  The ensuing fire was contained to PG&amp;E assets and the fire was suppressed by the troubleman. PG&amp;E crews replaced the pole  on A priority Electric Corrective tag #122035627. This incident occurred in a Non- HFTD with light rain and calm wind weather conditions. This information is preliminary."/>
    <s v="PG&amp;E"/>
    <s v="Other"/>
    <s v="Crossarm"/>
    <s v="D"/>
    <m/>
    <s v="Structure-PG&amp;E only"/>
    <m/>
    <m/>
    <m/>
    <m/>
    <m/>
    <s v="Contamination"/>
    <s v="Contamination"/>
    <s v="Tracking"/>
    <m/>
    <s v="Overhead"/>
    <x v="0"/>
    <s v="Crossarm"/>
    <s v="Pole, crossarm "/>
    <n v="101432551"/>
    <s v=" "/>
    <x v="0"/>
    <n v="37.945288300000001"/>
    <n v="-122.34090329999999"/>
    <s v="Contra Costa"/>
    <s v="BARRETT 0402"/>
    <n v="4000"/>
    <s v="BARRETT 0402CB"/>
    <x v="0"/>
    <s v="Unknown"/>
    <s v="Urban"/>
    <s v="Fire-resistive fuel bed"/>
    <m/>
    <s v="N"/>
    <m/>
    <m/>
    <m/>
    <m/>
    <s v="N"/>
    <s v="N"/>
    <m/>
    <m/>
    <s v="2021-09-10"/>
    <m/>
    <m/>
    <m/>
    <m/>
    <m/>
    <m/>
    <m/>
    <m/>
    <m/>
    <m/>
    <m/>
    <m/>
    <m/>
    <m/>
    <m/>
    <m/>
    <m/>
    <m/>
    <m/>
    <s v="  "/>
    <s v="EAST BAY"/>
    <s v="RICHMOND 06"/>
    <s v="10:22"/>
    <n v="44449"/>
    <m/>
    <s v="T005390858"/>
    <s v="UNKNOWN"/>
    <s v="ESMOND"/>
    <s v="RICHMOND"/>
    <m/>
    <m/>
    <s v="E1TACBS"/>
    <s v="BELCSAK, ALEX"/>
    <m/>
    <s v="20210910 11:31"/>
    <n v="9111"/>
    <m/>
    <s v="Crews to replaced burnt/broken deadend alley arm"/>
    <s v="Y"/>
    <m/>
    <m/>
    <s v="37.9452883,-122.3409033,21.700000,3D"/>
    <m/>
    <m/>
    <m/>
    <m/>
    <m/>
    <s v="N"/>
    <s v="N"/>
    <m/>
    <s v="Rain"/>
    <m/>
    <s v="PGE&amp;E-Owned Structure/Equipment"/>
    <m/>
    <s v="Light"/>
    <m/>
    <s v="PG&amp;E Equipment"/>
    <m/>
    <s v="Structure Only"/>
    <m/>
    <s v="Other (Comments)"/>
    <s v="dont know"/>
    <s v="Overhead"/>
    <m/>
    <s v="N"/>
    <m/>
    <m/>
    <m/>
    <s v="FIRE, POLE"/>
    <s v="CROSSARM, WOOD"/>
    <s v="N"/>
    <s v="  "/>
    <m/>
    <m/>
    <m/>
    <m/>
    <m/>
    <m/>
    <m/>
    <m/>
    <m/>
    <m/>
    <m/>
    <m/>
    <m/>
    <m/>
    <m/>
    <m/>
    <m/>
    <m/>
    <m/>
    <m/>
    <m/>
    <m/>
    <m/>
    <m/>
    <m/>
    <m/>
    <m/>
    <m/>
    <m/>
    <m/>
    <m/>
    <m/>
    <m/>
    <m/>
    <m/>
    <m/>
    <m/>
    <m/>
    <m/>
    <m/>
    <m/>
    <m/>
    <m/>
    <m/>
    <m/>
    <m/>
    <m/>
  </r>
  <r>
    <n v="1398"/>
    <s v="AHH7"/>
    <s v="3 - QC Complete"/>
    <n v="44476"/>
    <n v="44617"/>
    <s v="Pole fire limited to PG&amp;E assets. Insulator tracking due to lightning is the suspected initiating event. This information is preliminary."/>
    <s v="\\fxshare-nas05\quotashare-fs01\ESA\5 - Ignition Tracking\2021_Ignition_QC_Folders\20210910_1467657_nan_nan_T005390570"/>
    <s v=" "/>
    <m/>
    <s v="ahh7"/>
    <s v="I added a second OIS associated with outage.  Also, added the ILIS #. Updated the coordinates to match the SAP for the pole that burned.; krj7- added second FAS record and updated create time, per tman convo - updated suspected initiating event, failure driver and subdriver to tracking"/>
    <n v="44476"/>
    <m/>
    <s v="Not In Scope"/>
    <m/>
    <m/>
    <m/>
    <m/>
    <m/>
    <m/>
    <m/>
    <m/>
    <m/>
    <m/>
    <m/>
    <m/>
    <m/>
    <m/>
    <m/>
    <m/>
    <m/>
    <m/>
    <m/>
    <m/>
    <m/>
    <m/>
    <m/>
    <m/>
    <m/>
    <m/>
    <m/>
    <m/>
    <m/>
    <m/>
    <m/>
    <m/>
    <m/>
    <m/>
    <m/>
    <m/>
    <m/>
    <m/>
    <m/>
    <m/>
    <n v="44476"/>
    <n v="44476"/>
    <s v="VXP5"/>
    <m/>
    <s v="not lightning issue, tracking issue"/>
    <m/>
    <s v=" "/>
    <x v="106"/>
    <s v="07:09:00"/>
    <n v="44449"/>
    <s v="05:46:00"/>
    <s v="FAS"/>
    <s v="N"/>
    <s v="N"/>
    <s v="1467657, 1467384"/>
    <s v="21-0115715"/>
    <m/>
    <s v="T005390570, T005390409"/>
    <n v="122035298"/>
    <m/>
    <m/>
    <m/>
    <s v=" "/>
    <x v="0"/>
    <x v="0"/>
    <s v="N"/>
    <s v="N"/>
    <s v="N"/>
    <s v="On September 10, 2021 at 07:09 hours, a PG&amp;E Troubleman was dispatched to the Peabody 2102 21 kV Distribution Circuit on W Street in Travis Air Force Base, Fairfield in response to an outage and reports of a pole fire. Initial analysis indicates tracking caused the ignition. The first light rain of the season with dirty insulators led to a tracking event that resulted in the pole top fire. The ensuing fire was contained to PG&amp;E assets and the fire was suppressed by a PG&amp;E employee. PG&amp;E Hired Contract Crew replaced the pole on September 10, 2021."/>
    <s v="PG&amp;E"/>
    <s v="Other"/>
    <s v="Pole"/>
    <s v="D"/>
    <s v="D"/>
    <s v="Structure-PG&amp;E only"/>
    <m/>
    <m/>
    <m/>
    <m/>
    <m/>
    <s v="Contamination"/>
    <s v="Contamination"/>
    <s v="Tracking"/>
    <s v="N"/>
    <s v="Overhead"/>
    <x v="0"/>
    <s v="Insulator"/>
    <s v="Pole, crossarm "/>
    <n v="103908012"/>
    <s v=" "/>
    <x v="0"/>
    <n v="38.252031000000002"/>
    <n v="-121.969842"/>
    <s v="Solano"/>
    <s v="PEABODY 2102"/>
    <n v="21000"/>
    <s v="PEABODY 210240382"/>
    <x v="0"/>
    <s v="Employee"/>
    <s v="Herbaceous"/>
    <s v="Fire-resistive fuel bed"/>
    <s v="DIRT"/>
    <s v="N"/>
    <m/>
    <m/>
    <m/>
    <s v="N/A "/>
    <s v="N"/>
    <s v="N"/>
    <m/>
    <m/>
    <s v="2021-09-10"/>
    <m/>
    <m/>
    <m/>
    <m/>
    <m/>
    <m/>
    <m/>
    <m/>
    <m/>
    <m/>
    <m/>
    <m/>
    <m/>
    <m/>
    <m/>
    <m/>
    <m/>
    <m/>
    <m/>
    <s v="  "/>
    <s v="SACRAMENTO"/>
    <s v="VACAVILLE 06"/>
    <s v="08:11"/>
    <n v="44449"/>
    <s v="1467657"/>
    <s v="T005390570"/>
    <m/>
    <s v="TRAVIS AIR FORCE BASE"/>
    <s v="TRAVIS AFB"/>
    <n v="38.258150000000001"/>
    <n v="-122.04038"/>
    <s v="S2TMBW5"/>
    <s v="WILLIAMS, MICAH"/>
    <n v="62131107"/>
    <s v="20210910 11:23"/>
    <n v="9320"/>
    <m/>
    <s v="RELATED TO OIS#1467384"/>
    <s v="Y"/>
    <m/>
    <m/>
    <s v="38.2467267,-121.9696483,5.600000,3D"/>
    <m/>
    <m/>
    <m/>
    <m/>
    <m/>
    <s v="N"/>
    <s v="Y"/>
    <m/>
    <s v="Lightning"/>
    <m/>
    <s v="Private Land"/>
    <m/>
    <s v="Calm"/>
    <m/>
    <s v="Other (Comments)"/>
    <s v="LIGHTING"/>
    <s v="Structure Only"/>
    <m/>
    <s v="Employee"/>
    <m/>
    <s v="Overhead"/>
    <m/>
    <s v="N"/>
    <m/>
    <m/>
    <m/>
    <m/>
    <m/>
    <s v="N"/>
    <s v="  "/>
    <m/>
    <m/>
    <m/>
    <m/>
    <m/>
    <m/>
    <m/>
    <m/>
    <m/>
    <m/>
    <m/>
    <m/>
    <m/>
    <m/>
    <m/>
    <m/>
    <m/>
    <m/>
    <m/>
    <m/>
    <m/>
    <m/>
    <m/>
    <m/>
    <m/>
    <m/>
    <m/>
    <m/>
    <m/>
    <m/>
    <m/>
    <m/>
    <m/>
    <m/>
    <m/>
    <m/>
    <m/>
    <m/>
    <m/>
    <m/>
    <m/>
    <m/>
    <m/>
    <m/>
    <m/>
    <m/>
    <m/>
  </r>
  <r>
    <n v="1397"/>
    <s v="CFMD"/>
    <s v="3 - QC Complete"/>
    <n v="44469"/>
    <n v="44617"/>
    <s v="[622 38th St, Richmond, CA 94805] Pole fire limited to PG&amp;E assets. Pole top and crossarm were burnt. Insulator tracking due to light rain is the suspected initiating event.  This information is preliminary."/>
    <s v="\\fxshare-nas05\quotashare-fs01\ESA\5 - Ignition Tracking\2021_Ignition_QC_Folders\20210910_1467969_21-0115956_nan_T005390922"/>
    <s v=" "/>
    <m/>
    <s v="CFMD"/>
    <s v="outage time, notification time, asset#"/>
    <n v="44489"/>
    <m/>
    <s v="Not In Scope"/>
    <m/>
    <m/>
    <m/>
    <m/>
    <m/>
    <m/>
    <m/>
    <m/>
    <m/>
    <m/>
    <m/>
    <m/>
    <m/>
    <m/>
    <m/>
    <m/>
    <m/>
    <m/>
    <m/>
    <m/>
    <m/>
    <m/>
    <m/>
    <m/>
    <m/>
    <m/>
    <m/>
    <m/>
    <m/>
    <m/>
    <m/>
    <m/>
    <m/>
    <m/>
    <m/>
    <m/>
    <m/>
    <m/>
    <m/>
    <s v="Y"/>
    <n v="44461"/>
    <n v="44461"/>
    <s v="AXOC"/>
    <s v="510-672-3177"/>
    <m/>
    <m/>
    <s v=" "/>
    <x v="106"/>
    <s v="10:56:00"/>
    <n v="44449"/>
    <s v="10:55:00"/>
    <s v="FAS"/>
    <s v="N"/>
    <s v="N"/>
    <n v="1467969"/>
    <s v="21-0115956"/>
    <m/>
    <s v="T005390922"/>
    <n v="122035627"/>
    <m/>
    <m/>
    <s v="PG&amp;E_1397_Ignition_20210910_1"/>
    <s v=" "/>
    <x v="0"/>
    <x v="0"/>
    <s v="N"/>
    <s v="N"/>
    <s v="N"/>
    <s v="On September 10th, 2021 at approximately 1056 hours, a PG&amp;E troubleman was dispatched to the Mira Vista 0401, 12kV distribution circuit on 38th Street in the City of Richmond for a pole fire. The responding troubleman arrived on scene and observed the pole fire had extinguished itself. This ignition was caused due to tracking from rain.  The ensuing fire was limited to PG&amp;E assets. PG&amp;E crews repaired  overhead primary and replaced the pole and upgraded the transformer on Priority A - EC tag #122035627 on 9/11/2021. This incident occurred in a Non-HFTD with rain and light wind weather conditions. This information is preliminary."/>
    <s v="PG&amp;E"/>
    <s v="Other"/>
    <s v="Pole"/>
    <s v="D"/>
    <m/>
    <s v="Structure-PG&amp;E only"/>
    <m/>
    <m/>
    <m/>
    <m/>
    <m/>
    <s v="Contamination"/>
    <s v="Contamination"/>
    <s v="Tracking"/>
    <m/>
    <s v="Overhead"/>
    <x v="0"/>
    <s v="Pole"/>
    <s v="pole, transformer"/>
    <n v="101432551"/>
    <s v=" "/>
    <x v="0"/>
    <n v="37.938806999999997"/>
    <n v="-122.332103"/>
    <s v="Contra Costa"/>
    <s v="MIRA VISTA 0401"/>
    <n v="4000"/>
    <s v="MIRA VISTA 0401CB"/>
    <x v="0"/>
    <s v="Self Extinguished"/>
    <s v="Urban"/>
    <s v="Fire-resistive fuel bed"/>
    <m/>
    <s v="N"/>
    <m/>
    <m/>
    <m/>
    <m/>
    <s v="N"/>
    <s v="N"/>
    <m/>
    <m/>
    <s v="2021-09-10"/>
    <m/>
    <m/>
    <m/>
    <m/>
    <m/>
    <m/>
    <m/>
    <m/>
    <m/>
    <m/>
    <m/>
    <m/>
    <m/>
    <m/>
    <m/>
    <m/>
    <m/>
    <m/>
    <m/>
    <s v="  "/>
    <s v="EAST BAY"/>
    <s v="RICHMOND 04"/>
    <s v="10:56"/>
    <n v="44449"/>
    <s v="1467969"/>
    <s v="T005390922"/>
    <n v="622"/>
    <s v="38TH ST"/>
    <s v="RICHMOND"/>
    <n v="37.938160000000003"/>
    <n v="-122.33226000000001"/>
    <s v="E1TAXOC"/>
    <s v="OSTI, RANDY"/>
    <n v="12330401"/>
    <s v="20210910 11:15"/>
    <n v="9110"/>
    <m/>
    <s v="POLE TOP AND PRI XARM BURNED"/>
    <s v="Y"/>
    <m/>
    <m/>
    <m/>
    <n v="37.938806999999997"/>
    <n v="-122.332103"/>
    <m/>
    <m/>
    <m/>
    <s v="N"/>
    <s v="Y"/>
    <m/>
    <s v="Rain"/>
    <m/>
    <s v="PGE&amp;E-Owned Structure/Equipment"/>
    <m/>
    <s v="Light"/>
    <m/>
    <s v="PG&amp;E Equipment"/>
    <m/>
    <s v="Structure Only"/>
    <m/>
    <s v="Other (Comments)"/>
    <s v="POLE FIRE CLEARED ON ITS OWN"/>
    <s v="Overhead"/>
    <m/>
    <s v="N"/>
    <m/>
    <m/>
    <m/>
    <s v="FIRE, POLE"/>
    <s v="POLE-WOOD"/>
    <s v="N"/>
    <s v="  "/>
    <s v="Unplanned"/>
    <s v="East Bay"/>
    <s v="Bay"/>
    <s v="012330403, MIRA VISTA-0403"/>
    <s v="21-0115956"/>
    <s v="Unplanned"/>
    <s v="Clear;32-90 F"/>
    <s v="89"/>
    <m/>
    <s v="YES"/>
    <m/>
    <s v="Sustained"/>
    <s v="No"/>
    <s v="R4323"/>
    <s v="OH"/>
    <s v="Fuse"/>
    <s v="1467969"/>
    <s v="Pole-Wood, Burned/flashed"/>
    <m/>
    <m/>
    <m/>
    <s v="38TH ST 1/N/O ROOSEVELT"/>
    <s v="622 38TH ST "/>
    <m/>
    <m/>
    <m/>
    <m/>
    <m/>
    <m/>
    <m/>
    <m/>
    <m/>
    <m/>
    <m/>
    <m/>
    <m/>
    <m/>
    <m/>
    <m/>
    <m/>
    <m/>
    <m/>
    <m/>
    <m/>
    <m/>
    <m/>
    <m/>
  </r>
  <r>
    <n v="1396"/>
    <s v="CFMD"/>
    <s v="3 - QC Complete"/>
    <n v="44498"/>
    <n v="44617"/>
    <s v="Duplicate of Index # 1399&gt; Pole fire limited to PG&amp;E assets. Deadend arm was broken/damaged. Insulator tracking due to light rain is the suspected initiating event. This information is preliminary."/>
    <s v="\\fxshare-nas05\quotashare-fs01\ESA\5 - Ignition Tracking\2021_Ignition_QC_Folders\20210910_nan_nan_nan_T005390632"/>
    <s v=" "/>
    <m/>
    <m/>
    <m/>
    <m/>
    <m/>
    <s v="Not In Scope"/>
    <m/>
    <m/>
    <m/>
    <m/>
    <m/>
    <m/>
    <m/>
    <m/>
    <m/>
    <m/>
    <m/>
    <m/>
    <m/>
    <m/>
    <m/>
    <m/>
    <m/>
    <m/>
    <m/>
    <m/>
    <m/>
    <m/>
    <m/>
    <m/>
    <m/>
    <m/>
    <m/>
    <m/>
    <m/>
    <m/>
    <m/>
    <m/>
    <m/>
    <m/>
    <m/>
    <m/>
    <m/>
    <m/>
    <m/>
    <m/>
    <m/>
    <m/>
    <m/>
    <m/>
    <m/>
    <m/>
    <s v=" "/>
    <x v="106"/>
    <s v="08:39:00"/>
    <m/>
    <m/>
    <s v="FAS"/>
    <s v="N"/>
    <s v="Y"/>
    <m/>
    <m/>
    <m/>
    <s v="T005390632"/>
    <m/>
    <m/>
    <m/>
    <m/>
    <s v=" "/>
    <x v="0"/>
    <x v="0"/>
    <s v="N"/>
    <s v="N"/>
    <s v="N"/>
    <s v="Duplicate of Index # 1399"/>
    <s v="PG&amp;E"/>
    <s v="Other"/>
    <s v="Crossarm"/>
    <s v="D"/>
    <m/>
    <s v="Structure-PG&amp;E only"/>
    <m/>
    <m/>
    <m/>
    <m/>
    <m/>
    <s v="Duplicate"/>
    <s v="Contamination"/>
    <s v="Tracking"/>
    <m/>
    <s v="Overhead"/>
    <x v="0"/>
    <s v="Crossarm"/>
    <m/>
    <m/>
    <s v=" "/>
    <x v="0"/>
    <n v="37.94303"/>
    <n v="-122.3408367"/>
    <s v="Contra Costa"/>
    <s v="BARRETT 0402"/>
    <n v="4000"/>
    <s v="BARRETT 0402CB"/>
    <x v="0"/>
    <s v="Self Extinguished"/>
    <s v="Urban"/>
    <s v="Fire-resistive fuel bed"/>
    <m/>
    <s v="N"/>
    <m/>
    <m/>
    <m/>
    <m/>
    <s v="N"/>
    <s v="N"/>
    <m/>
    <m/>
    <s v="2021-09-10"/>
    <m/>
    <m/>
    <m/>
    <m/>
    <m/>
    <m/>
    <m/>
    <m/>
    <m/>
    <m/>
    <m/>
    <m/>
    <m/>
    <m/>
    <m/>
    <m/>
    <m/>
    <m/>
    <m/>
    <s v=" "/>
    <s v="EAST BAY"/>
    <s v="RICHMOND 06"/>
    <s v="08:39"/>
    <s v="09/10/2021"/>
    <m/>
    <s v="T005390632"/>
    <s v="UNKNOWN"/>
    <s v="28TH , DOWNER"/>
    <s v="RICHMOND"/>
    <m/>
    <m/>
    <s v="E1TACBS"/>
    <s v="BELCSAK, ALEX"/>
    <m/>
    <s v="20210910 10:55"/>
    <n v="9111"/>
    <m/>
    <s v="Crew to replace burnt/broken deadend arm.  "/>
    <s v="Y"/>
    <m/>
    <m/>
    <s v="37.9430300,-122.3408367,18.100000,3D"/>
    <m/>
    <m/>
    <m/>
    <m/>
    <m/>
    <s v="N"/>
    <s v="Y"/>
    <m/>
    <s v="Rain"/>
    <m/>
    <s v="PGE&amp;E-Owned Structure/Equipment"/>
    <m/>
    <s v="Light"/>
    <m/>
    <s v="PG&amp;E Equipment"/>
    <m/>
    <s v="Structure Only"/>
    <m/>
    <s v="Self Extinguished"/>
    <m/>
    <s v="Overhead"/>
    <m/>
    <s v="N"/>
    <m/>
    <m/>
    <m/>
    <s v="FIRE, POLE"/>
    <s v="CROSSARM, WOOD"/>
    <s v="N"/>
    <s v=" "/>
    <m/>
    <m/>
    <m/>
    <m/>
    <m/>
    <m/>
    <m/>
    <m/>
    <m/>
    <m/>
    <m/>
    <m/>
    <m/>
    <m/>
    <m/>
    <m/>
    <m/>
    <m/>
    <m/>
    <m/>
    <m/>
    <m/>
    <m/>
    <m/>
    <m/>
    <m/>
    <m/>
    <m/>
    <m/>
    <m/>
    <m/>
    <m/>
    <m/>
    <m/>
    <m/>
    <m/>
    <m/>
    <m/>
    <m/>
    <m/>
    <m/>
    <m/>
    <m/>
    <m/>
    <m/>
    <m/>
    <m/>
  </r>
  <r>
    <n v="1395"/>
    <s v="CFMD"/>
    <s v="3 - QC Complete"/>
    <n v="44476"/>
    <n v="44617"/>
    <s v="[3333 Florida Ave, Richmond, CA 94804] Transformer on fire due to lightning. Fire limited to PG&amp;E assets. This information is preliminary."/>
    <s v="\\fxshare-nas05\quotashare-fs01\ESA\5 - Ignition Tracking\2021_Ignition_QC_Folders\20210910_1467328_21-0115714_nan_T005390349"/>
    <s v=" "/>
    <m/>
    <s v="CFMD"/>
    <s v="outage time, sap notification, asset number"/>
    <n v="44462"/>
    <m/>
    <s v="Not In Scope"/>
    <m/>
    <m/>
    <m/>
    <m/>
    <m/>
    <m/>
    <m/>
    <m/>
    <m/>
    <m/>
    <m/>
    <m/>
    <m/>
    <m/>
    <m/>
    <m/>
    <m/>
    <m/>
    <m/>
    <m/>
    <m/>
    <m/>
    <m/>
    <m/>
    <m/>
    <m/>
    <m/>
    <m/>
    <m/>
    <m/>
    <m/>
    <m/>
    <m/>
    <m/>
    <m/>
    <m/>
    <m/>
    <m/>
    <m/>
    <s v="Y"/>
    <n v="44461"/>
    <n v="44461"/>
    <s v="LAVA"/>
    <s v="707-210-4602"/>
    <m/>
    <m/>
    <s v=" "/>
    <x v="106"/>
    <s v="06:47:00"/>
    <n v="44449"/>
    <s v="05:23:00"/>
    <s v="FAS"/>
    <s v="N"/>
    <s v="N"/>
    <n v="1467328"/>
    <s v="21-0115714"/>
    <m/>
    <s v="T005390349"/>
    <n v="122033652"/>
    <m/>
    <m/>
    <m/>
    <s v=" "/>
    <x v="0"/>
    <x v="0"/>
    <s v="N"/>
    <s v="N"/>
    <s v="N"/>
    <s v="On September 10th, 2021 at approximately 0714 hours, a PG&amp;E troubleman was dispatched to the El Cerrito G 1111, 4kV distribution circuit on Florida Avenue in the City of Richmond in the East Bay Division for a pole fire. The responding troubleman arrived on scene and observed the pole top and primary crossarm were burned. Initial analysis indicates the cause of this ignition was due to tracking from rain. The Richmond Fire Department extinguished the pole fire. The ensuing fire was limited to PG&amp;E assets. PG&amp;E crews  replaced the pole on A priority Electric Corrective tag #101439908 on September 10th, 2021. The outage affected 1,319 customers. This incident occurred in a Non-HFTD with rain and light wind weather conditions. This information is preliminary."/>
    <s v="PG&amp;E"/>
    <s v="Other"/>
    <s v="Pole/Transformer"/>
    <s v="D"/>
    <s v="D"/>
    <s v="Structure-PG&amp;E only"/>
    <m/>
    <m/>
    <m/>
    <m/>
    <m/>
    <s v="Weather - Lightning"/>
    <s v="Weather"/>
    <s v="Weather - Lightning"/>
    <s v="N"/>
    <s v="Overhead"/>
    <x v="0"/>
    <s v="Transformer"/>
    <s v="Pole "/>
    <n v="101439908"/>
    <s v=" "/>
    <x v="0"/>
    <n v="37.929416699999997"/>
    <n v="-122.3365033"/>
    <s v="Contra Costa"/>
    <s v="RICHMOND Q 0402"/>
    <n v="4000"/>
    <s v="RICHMOND Q 0402895422"/>
    <x v="0"/>
    <s v="Richmond FD"/>
    <s v="Urban"/>
    <s v="Fire-resistive fuel bed"/>
    <m/>
    <s v="N"/>
    <m/>
    <m/>
    <m/>
    <m/>
    <s v="N"/>
    <s v="N"/>
    <m/>
    <m/>
    <s v="2021-09-10"/>
    <m/>
    <m/>
    <m/>
    <m/>
    <m/>
    <m/>
    <m/>
    <m/>
    <m/>
    <m/>
    <m/>
    <m/>
    <m/>
    <m/>
    <m/>
    <m/>
    <m/>
    <m/>
    <m/>
    <s v="  "/>
    <s v="EAST BAY"/>
    <s v="RICHMOND 10"/>
    <s v="06:47"/>
    <n v="44449"/>
    <s v="1467328"/>
    <s v="T005390349"/>
    <n v="167"/>
    <s v="S 35TH ST"/>
    <s v="RICHMOND"/>
    <n v="37.929510000000001"/>
    <n v="-122.33495000000001"/>
    <s v="E2GLAVA"/>
    <s v="VEGA, LUIS"/>
    <n v="12520402"/>
    <s v="20210910 10:08"/>
    <n v="9002"/>
    <m/>
    <s v="Corrected time. Onsite time 7:33AM.  Fire on trasformer; put out by fire dept. correct address is 3333 Florida Ave. Pole #7525. Stood by waiting for T-man. Relieved by UGSR E6SY &amp; lead gsr bapf."/>
    <s v="Y"/>
    <m/>
    <m/>
    <s v="37.9294167,-122.3365033,48.200000,3D"/>
    <m/>
    <m/>
    <s v="Fire on trasformer; put out by fire dept. 3333 Florida Ave"/>
    <s v="Richmond GSR LAVA/ 7072104602"/>
    <m/>
    <s v="N"/>
    <s v="N"/>
    <m/>
    <s v="Storm Rain"/>
    <m/>
    <s v="PGE&amp;E-Owned Structure/Equipment"/>
    <m/>
    <s v="Breezy"/>
    <m/>
    <s v="PG&amp;E Equipment"/>
    <m/>
    <s v="Structure Only"/>
    <m/>
    <s v="Fire Dept"/>
    <m/>
    <s v="Overhead"/>
    <m/>
    <s v="N"/>
    <m/>
    <m/>
    <m/>
    <s v="LIGHTNING"/>
    <s v="OTHER"/>
    <s v="N"/>
    <s v="  "/>
    <s v="Unplanned"/>
    <s v="East Bay"/>
    <s v="Bay"/>
    <s v="012520402, RICHMOND Q-0402"/>
    <s v="21-0115714"/>
    <s v="Unplanned"/>
    <s v="Clear;32-90 F"/>
    <s v="81"/>
    <s v="700257"/>
    <s v="YES"/>
    <m/>
    <s v="Sustained"/>
    <s v="No"/>
    <s v="R4060"/>
    <s v="OH"/>
    <s v="Fuse"/>
    <s v="1467328"/>
    <s v="Pole-Wood, Burned/flashed"/>
    <m/>
    <m/>
    <m/>
    <s v="FLORIDA 2/S/O S.37TH ST"/>
    <s v="STEPHENS #2160 510-750-5433: 3333 florida"/>
    <m/>
    <m/>
    <m/>
    <m/>
    <m/>
    <m/>
    <m/>
    <m/>
    <m/>
    <m/>
    <m/>
    <m/>
    <m/>
    <m/>
    <m/>
    <m/>
    <m/>
    <m/>
    <m/>
    <m/>
    <m/>
    <m/>
    <m/>
    <m/>
  </r>
  <r>
    <n v="1394"/>
    <s v="CFMD"/>
    <s v="3 - QC Complete"/>
    <n v="44481"/>
    <n v="44617"/>
    <s v="[3700 Nevin Ave, Richmond, CA 94805] Pole fire limited to PG&amp;E assets. Crossarm was burned and wire was down. Insulator tracking due to light rain is the suspected initiating event. This information is preliminary."/>
    <s v="\\fxshare-nas05\quotashare-fs01\ESA\5 - Ignition Tracking\2021_Ignition_QC_Folders\20210910_nan_nan_nan_T005390253"/>
    <s v=" "/>
    <m/>
    <s v="CFMD"/>
    <s v="location, outage, sap, "/>
    <n v="44481"/>
    <m/>
    <s v="Not In Scope"/>
    <m/>
    <m/>
    <m/>
    <m/>
    <m/>
    <m/>
    <m/>
    <m/>
    <m/>
    <m/>
    <m/>
    <m/>
    <m/>
    <m/>
    <m/>
    <m/>
    <m/>
    <m/>
    <m/>
    <m/>
    <m/>
    <m/>
    <m/>
    <m/>
    <m/>
    <m/>
    <m/>
    <m/>
    <m/>
    <m/>
    <m/>
    <m/>
    <s v="N"/>
    <m/>
    <m/>
    <m/>
    <m/>
    <m/>
    <m/>
    <s v="Y"/>
    <n v="44461"/>
    <n v="44461"/>
    <s v="ACBS"/>
    <s v="510 619 5120"/>
    <m/>
    <m/>
    <s v=" "/>
    <x v="106"/>
    <s v="05:33:00"/>
    <m/>
    <s v="05:09:00"/>
    <s v="FAS"/>
    <s v="N"/>
    <s v="N"/>
    <s v="TR8455211"/>
    <m/>
    <m/>
    <s v="T005390253"/>
    <n v="122034529"/>
    <m/>
    <m/>
    <m/>
    <s v=" "/>
    <x v="0"/>
    <x v="0"/>
    <s v="N"/>
    <s v="N"/>
    <s v="N"/>
    <s v="On September 10th, 2021 at approximately 0509 hours, a PG&amp;E troubleman was dispatched to the Richmond Q 0401, 4kV distribution circuit on Nevin Avenue in the City of Richmond for a pole fire. The responding troubleman arrived on scene and observed the pole on fire. Initial analysis indicates the cause of this ignition was due to tracking from rain. The Richmond Fire Department extinguished the pole fire. The ensuing fire was limited to PG&amp;E assets. PG&amp;E crews  replaced the crossarm and conductors on A priority Electric Corrective tag #122034529 on 9/10/2021. This incident occurred in a Non-HFTD with rain and light wind weather conditions. This information is preliminary."/>
    <s v="PG&amp;E"/>
    <s v="Other"/>
    <s v="Crossarm"/>
    <s v="D"/>
    <m/>
    <s v="Structure-PG&amp;E only"/>
    <m/>
    <m/>
    <m/>
    <m/>
    <m/>
    <s v="Contamination"/>
    <s v="Contamination"/>
    <s v="Tracking"/>
    <m/>
    <s v="Overhead"/>
    <x v="0"/>
    <s v="Crossarm"/>
    <s v="Crossarm, Conductor x2"/>
    <n v="101446664"/>
    <s v=" "/>
    <x v="0"/>
    <n v="37.934849999999997"/>
    <n v="-122.33332830000001"/>
    <s v="Contra Costa"/>
    <s v="RICHMOND Q 0401"/>
    <n v="4000"/>
    <s v="RICHMOND Q 0401563674"/>
    <x v="0"/>
    <s v="Richmond FD"/>
    <s v="Urban"/>
    <s v="Fire-resistive fuel bed"/>
    <m/>
    <s v="N"/>
    <m/>
    <m/>
    <m/>
    <m/>
    <s v="N"/>
    <s v="N"/>
    <m/>
    <m/>
    <s v="2021-09-10"/>
    <m/>
    <m/>
    <m/>
    <m/>
    <m/>
    <m/>
    <m/>
    <m/>
    <m/>
    <m/>
    <m/>
    <m/>
    <m/>
    <m/>
    <m/>
    <m/>
    <m/>
    <m/>
    <m/>
    <s v="  "/>
    <s v="EAST BAY"/>
    <s v="RICHMOND 06"/>
    <s v="05:33"/>
    <n v="44449"/>
    <m/>
    <s v="T005390253"/>
    <s v="UNKNOWN"/>
    <s v="37TH ST , NEVIN AVE"/>
    <s v="RICHMOND"/>
    <m/>
    <m/>
    <s v="E1TACBS"/>
    <s v="BELCSAK, ALEX"/>
    <m/>
    <s v="20210910 09:04"/>
    <n v="9111"/>
    <m/>
    <s v="Crews to replace burned crossarm and wire down."/>
    <s v="Y"/>
    <m/>
    <m/>
    <s v="37.9348500,-122.3333283,23.100000,3D"/>
    <m/>
    <m/>
    <m/>
    <s v="Richmond FIre Dept. 510 233-5223"/>
    <m/>
    <s v="N"/>
    <s v="Y"/>
    <m/>
    <s v="Rain"/>
    <m/>
    <s v="PGE&amp;E-Owned Structure/Equipment"/>
    <m/>
    <s v="Light"/>
    <m/>
    <s v="PG&amp;E Equipment"/>
    <m/>
    <s v="Structure Only"/>
    <m/>
    <s v="Fire Dept"/>
    <m/>
    <s v="Overhead"/>
    <m/>
    <s v="N"/>
    <m/>
    <m/>
    <m/>
    <s v="FIRE, POLE"/>
    <s v="CROSSARM, WOOD"/>
    <s v="N"/>
    <s v="  "/>
    <m/>
    <m/>
    <m/>
    <m/>
    <m/>
    <m/>
    <m/>
    <m/>
    <m/>
    <m/>
    <m/>
    <m/>
    <m/>
    <m/>
    <m/>
    <m/>
    <m/>
    <m/>
    <m/>
    <m/>
    <m/>
    <m/>
    <m/>
    <m/>
    <m/>
    <m/>
    <m/>
    <m/>
    <m/>
    <m/>
    <m/>
    <m/>
    <m/>
    <m/>
    <m/>
    <m/>
    <m/>
    <m/>
    <m/>
    <m/>
    <m/>
    <m/>
    <m/>
    <m/>
    <m/>
    <m/>
    <m/>
  </r>
  <r>
    <n v="1393"/>
    <s v="CFMD"/>
    <s v="3 - QC Complete"/>
    <n v="44484"/>
    <n v="44617"/>
    <s v="[2376 Grant Ave, Richmond, CA 94804] Pole fire limited to PG&amp;E assets. Pole top and crossarm were burnt. Insulator tracking due to light rain is the suspected initiating event. This information is preliminary."/>
    <s v="\\fxshare-nas05\quotashare-fs01\ESA\5 - Ignition Tracking\2021_Ignition_QC_Folders\20210910_1467572_21-0115752_nan_T005390464"/>
    <s v=" "/>
    <m/>
    <s v="CFMD"/>
    <s v="outage, time, "/>
    <n v="44484"/>
    <m/>
    <s v="Not In Scope"/>
    <m/>
    <m/>
    <m/>
    <m/>
    <m/>
    <m/>
    <m/>
    <m/>
    <m/>
    <m/>
    <m/>
    <m/>
    <m/>
    <m/>
    <m/>
    <m/>
    <m/>
    <m/>
    <m/>
    <m/>
    <m/>
    <m/>
    <m/>
    <m/>
    <m/>
    <m/>
    <m/>
    <m/>
    <m/>
    <m/>
    <m/>
    <m/>
    <m/>
    <m/>
    <m/>
    <m/>
    <m/>
    <m/>
    <m/>
    <s v="Y"/>
    <n v="44461"/>
    <n v="44461"/>
    <s v="AXOC"/>
    <s v="510-672-3177"/>
    <m/>
    <m/>
    <s v=" "/>
    <x v="106"/>
    <s v="07:28:00"/>
    <n v="44449"/>
    <s v="07:14:00"/>
    <s v="FAS"/>
    <s v="N"/>
    <s v="N"/>
    <n v="1467572"/>
    <s v="21-0115752"/>
    <m/>
    <s v="T005390464"/>
    <n v="122033970"/>
    <m/>
    <m/>
    <s v="PG&amp;E_1393_Ignition_20210910_1"/>
    <s v=" "/>
    <x v="0"/>
    <x v="0"/>
    <s v="N"/>
    <s v="N"/>
    <s v="N"/>
    <s v="On September 10th, 2021 at approximately 0714 hours, a PG&amp;E troubleman was dispatched to the El Cerrito G 1111, 4kV distribution circuit near Grant Street in the City of Richmond for a pole fire. The responding troubleman arrived on scene and observed the pole top and primary crossarm were burned. Initial analysis indicates the cause of this ignition was due to tracking from rain. The Richmond Fire Department extinguished the pole fire. The ensuing fire was limited to PG&amp;E assets. PG&amp;E crews  replaced the crossarm and conductors on A priority Electric Corrective tag #122033970 on September 10th, 2021. The outage affected 379 customers. This incident occurred in a Non-HFTD with rain and light wind weather conditions. This information is preliminary."/>
    <s v="PG&amp;E"/>
    <s v="Other"/>
    <s v="Pole"/>
    <s v="D"/>
    <m/>
    <s v="Structure-PG&amp;E only"/>
    <m/>
    <m/>
    <m/>
    <m/>
    <m/>
    <s v="Contamination"/>
    <s v="Contamination"/>
    <s v="Tracking"/>
    <s v="N"/>
    <s v="Overhead"/>
    <x v="0"/>
    <s v="Pole"/>
    <s v="Pole, Crossarm "/>
    <n v="101431754"/>
    <s v=" "/>
    <x v="0"/>
    <n v="37.941331699999999"/>
    <n v="-122.3453233"/>
    <s v="Contra Costa"/>
    <s v="EL CERRITO G 1111"/>
    <n v="12000"/>
    <s v="EL CERRITO G 1111818638"/>
    <x v="0"/>
    <s v="Richmond FD"/>
    <s v="Urban"/>
    <s v="Fire-resistive fuel bed"/>
    <m/>
    <s v="N"/>
    <m/>
    <m/>
    <m/>
    <m/>
    <s v="N"/>
    <s v="N"/>
    <m/>
    <m/>
    <s v="2021-09-10"/>
    <m/>
    <m/>
    <m/>
    <m/>
    <m/>
    <m/>
    <m/>
    <m/>
    <m/>
    <m/>
    <m/>
    <m/>
    <m/>
    <m/>
    <m/>
    <m/>
    <m/>
    <m/>
    <m/>
    <s v="  "/>
    <s v="EAST BAY"/>
    <s v="RICHMOND 04"/>
    <s v="07:28"/>
    <n v="44449"/>
    <s v="1467572"/>
    <s v="T005390464"/>
    <n v="2880"/>
    <s v="LINCOLN AVE"/>
    <s v="RICHMOND"/>
    <n v="37.939770000000003"/>
    <n v="-122.34442"/>
    <s v="E1TAXOC"/>
    <s v="OSTI, RANDY"/>
    <n v="12501111"/>
    <s v="20210910 07:42"/>
    <n v="9110"/>
    <n v="1"/>
    <s v="BURNED POLE TOP AND PRI XARM, REPLACE; EC TAG CREATED"/>
    <s v="Y"/>
    <m/>
    <m/>
    <s v="37.9413317,-122.3453233,12.700000,2D"/>
    <m/>
    <m/>
    <m/>
    <s v="RICHMOND FD"/>
    <m/>
    <s v="N"/>
    <s v="Y"/>
    <m/>
    <s v="Rain"/>
    <s v="LIGHT RAIN/DRIZZLE"/>
    <s v="PGE&amp;E-Owned Structure/Equipment"/>
    <m/>
    <s v="Light"/>
    <m/>
    <s v="PG&amp;E Equipment"/>
    <m/>
    <s v="Structure Only"/>
    <m/>
    <s v="Fire Dept"/>
    <s v="RICHMOND"/>
    <s v="Overhead"/>
    <m/>
    <s v="N"/>
    <m/>
    <m/>
    <m/>
    <s v="FIRE, POLE"/>
    <s v="POLE-WOOD"/>
    <s v="N"/>
    <s v="  "/>
    <s v="Unplanned"/>
    <s v="East Bay"/>
    <s v="Bay"/>
    <s v="013471127, RICHMOND R-1127"/>
    <s v="21-0115752"/>
    <s v="Unplanned"/>
    <s v="Clear;32-90 F"/>
    <s v="379"/>
    <m/>
    <s v="YES"/>
    <m/>
    <s v="Sustained"/>
    <s v="No"/>
    <s v="R8093"/>
    <s v="OH"/>
    <s v="Fuse"/>
    <s v="1467572"/>
    <s v="Crossarm, Wood, Burned/flashed"/>
    <m/>
    <m/>
    <m/>
    <s v="25TH ST 1/N/O ROOSEVELT AVE"/>
    <s v="OSTI, RANDY 510-672-3177: 2376 GRANT ST"/>
    <m/>
    <m/>
    <m/>
    <m/>
    <m/>
    <m/>
    <m/>
    <m/>
    <m/>
    <m/>
    <m/>
    <m/>
    <m/>
    <m/>
    <m/>
    <m/>
    <m/>
    <m/>
    <m/>
    <m/>
    <m/>
    <m/>
    <m/>
    <m/>
  </r>
  <r>
    <n v="1392"/>
    <s v="MXX7"/>
    <s v="3 - QC Complete"/>
    <n v="44449"/>
    <n v="44617"/>
    <s v="Other fire, not attributable to PG&amp;E assets. This information is preliminary."/>
    <s v="\\fxshare-nas05\quotashare-fs01\ESA\5 - Ignition Tracking\2021_Ignition_QC_Folders\20210910_nan_nan_nan_0007299203"/>
    <s v=" "/>
    <m/>
    <m/>
    <m/>
    <m/>
    <m/>
    <s v="Not In Scope"/>
    <m/>
    <m/>
    <m/>
    <m/>
    <m/>
    <m/>
    <m/>
    <m/>
    <m/>
    <m/>
    <m/>
    <m/>
    <m/>
    <m/>
    <m/>
    <m/>
    <m/>
    <m/>
    <m/>
    <m/>
    <m/>
    <m/>
    <m/>
    <m/>
    <m/>
    <m/>
    <m/>
    <m/>
    <m/>
    <m/>
    <m/>
    <m/>
    <m/>
    <m/>
    <m/>
    <m/>
    <m/>
    <m/>
    <m/>
    <m/>
    <m/>
    <m/>
    <m/>
    <m/>
    <m/>
    <m/>
    <s v=" "/>
    <x v="106"/>
    <s v="07:13:00"/>
    <m/>
    <m/>
    <s v="FAS"/>
    <s v="N"/>
    <s v="N"/>
    <m/>
    <m/>
    <m/>
    <n v="7299203"/>
    <m/>
    <m/>
    <m/>
    <m/>
    <s v=" "/>
    <x v="0"/>
    <x v="1"/>
    <s v="N"/>
    <s v="N"/>
    <s v="N"/>
    <s v="Other fire, not attributable to PG&amp;E assets. This information is preliminary."/>
    <s v="Not PG&amp;E"/>
    <s v="Building"/>
    <m/>
    <m/>
    <m/>
    <s v="Structure-only"/>
    <m/>
    <m/>
    <m/>
    <m/>
    <m/>
    <s v="Other Fire: Non-PG&amp;E related"/>
    <m/>
    <m/>
    <m/>
    <s v="Overhead"/>
    <x v="1"/>
    <m/>
    <m/>
    <m/>
    <s v=" "/>
    <x v="0"/>
    <n v="37.739603299999999"/>
    <n v="-121.41572170000001"/>
    <s v="San Joaquin"/>
    <s v="TRACY 1110"/>
    <n v="12000"/>
    <m/>
    <x v="0"/>
    <s v="Tracy FD"/>
    <s v="Herbaceous"/>
    <m/>
    <m/>
    <m/>
    <m/>
    <m/>
    <m/>
    <m/>
    <s v="N"/>
    <s v="Y"/>
    <s v="202109100000"/>
    <s v="202109101600"/>
    <s v="2021-09-10"/>
    <m/>
    <m/>
    <m/>
    <m/>
    <m/>
    <m/>
    <m/>
    <m/>
    <m/>
    <m/>
    <m/>
    <m/>
    <m/>
    <m/>
    <m/>
    <m/>
    <m/>
    <m/>
    <m/>
    <s v="  "/>
    <s v="STOCKTON"/>
    <s v="TRACY"/>
    <s v="07:13"/>
    <n v="44449"/>
    <m/>
    <s v="0007299203"/>
    <s v="UNKNOWN"/>
    <s v="PREMISES DO NOT CHANGE"/>
    <s v="TRACY"/>
    <n v="37.737305999999997"/>
    <n v="-121.43218899999999"/>
    <s v="Q3TRXAE"/>
    <s v="ARREOLA, RAY"/>
    <m/>
    <s v="20210910 08:06"/>
    <n v="1101"/>
    <m/>
    <s v="FIRE CONTAINED TO CUST EQUIP ONLY, TRAILER PARK ON MASTER METER, WITH TRACY FD OPENED BKR TO DAMAGED STRUCTURE ONLY"/>
    <s v="Y"/>
    <m/>
    <m/>
    <s v="37.7396033,-121.4157217,15.000000,3D"/>
    <m/>
    <m/>
    <m/>
    <s v="TRACY FD"/>
    <m/>
    <s v="N"/>
    <s v="Y"/>
    <s v="N"/>
    <s v="Clear"/>
    <m/>
    <s v="Customer-Owned Structure/Equipment"/>
    <m/>
    <s v="Calm"/>
    <m/>
    <s v="3rd Party"/>
    <m/>
    <s v="Structure Only"/>
    <m/>
    <s v="Fire Dept"/>
    <m/>
    <s v="Other (Comments)"/>
    <s v="CUST EQUIP TRAILER PARK"/>
    <s v="N"/>
    <m/>
    <m/>
    <m/>
    <m/>
    <m/>
    <m/>
    <s v="  "/>
    <m/>
    <m/>
    <m/>
    <m/>
    <m/>
    <m/>
    <m/>
    <m/>
    <m/>
    <m/>
    <m/>
    <m/>
    <m/>
    <m/>
    <m/>
    <m/>
    <m/>
    <m/>
    <m/>
    <m/>
    <m/>
    <m/>
    <m/>
    <m/>
    <m/>
    <m/>
    <m/>
    <m/>
    <m/>
    <m/>
    <m/>
    <m/>
    <m/>
    <m/>
    <m/>
    <m/>
    <m/>
    <m/>
    <m/>
    <m/>
    <m/>
    <m/>
    <m/>
    <m/>
    <m/>
    <m/>
    <m/>
  </r>
  <r>
    <n v="1391"/>
    <s v="S71C"/>
    <s v="3 - QC Complete"/>
    <n v="44466"/>
    <n v="44617"/>
    <s v="Pole fire limited to PG&amp;E assets. Crossarm was damaged. Insulator tracking due to light rain is the suspected initiating event.  This information is preliminary."/>
    <s v="\\fxshare-nas05\quotashare-fs01\ESA\5 - Ignition Tracking\2021_Ignition_QC_Folders\20210910_nan_nan_nan_T005390292"/>
    <s v=" "/>
    <m/>
    <s v="S71C"/>
    <s v="Changing coordinates to 37.947344280537 -122.355646990141 to match affected pole SAP ID 101433472_x000a_Circuit Protection Zone should be BARRET-BR294, not BARRETT-0401CB but no options listed_x000a_Nominal voltage shows 2.4kV, leaving at 4000kV"/>
    <n v="44461"/>
    <m/>
    <s v="Not In Scope"/>
    <m/>
    <m/>
    <m/>
    <m/>
    <m/>
    <m/>
    <m/>
    <m/>
    <m/>
    <m/>
    <m/>
    <m/>
    <m/>
    <m/>
    <m/>
    <m/>
    <m/>
    <m/>
    <m/>
    <m/>
    <m/>
    <m/>
    <m/>
    <m/>
    <m/>
    <m/>
    <m/>
    <m/>
    <m/>
    <m/>
    <m/>
    <m/>
    <m/>
    <m/>
    <m/>
    <m/>
    <m/>
    <m/>
    <m/>
    <m/>
    <m/>
    <m/>
    <m/>
    <m/>
    <m/>
    <m/>
    <s v=" "/>
    <x v="106"/>
    <s v="06:07:00"/>
    <m/>
    <m/>
    <s v="FAS"/>
    <s v="N"/>
    <s v="N"/>
    <s v="TR8457246"/>
    <m/>
    <m/>
    <s v="T005390292"/>
    <n v="122034039"/>
    <m/>
    <m/>
    <m/>
    <s v=" "/>
    <x v="0"/>
    <x v="0"/>
    <s v="N"/>
    <s v="N"/>
    <s v="N"/>
    <s v="On September 10, 2021 at 06:07 hours, a PG&amp;E Troubleman was dispatched to the Barrett 0401 2.4kV Distribution Circuit near the intersection of 15th Street and Coalinga Ave, Richmond in response to a pole fire. Initial analysis indicates tracking caused the ignition. The ensuing fire was limited to the crossarm and the fire was suppressed by Richmond Fire Department. PG&amp;E Hired Contract Crew replaced the cross arm on September 11, 2021."/>
    <s v="PG&amp;E"/>
    <s v="Other"/>
    <s v="Crossarm"/>
    <s v="D"/>
    <s v="D"/>
    <s v="Structure-PG&amp;E only"/>
    <m/>
    <m/>
    <m/>
    <m/>
    <m/>
    <s v="Contamination"/>
    <s v="Contamination"/>
    <s v="Tracking"/>
    <s v="Y"/>
    <s v="Overhead"/>
    <x v="0"/>
    <s v="Crossarm"/>
    <s v="Crossarm"/>
    <n v="101433472"/>
    <s v=" "/>
    <x v="0"/>
    <n v="37.947344280537003"/>
    <n v="-122.355646990141"/>
    <s v="Contra Costa"/>
    <s v="BARRETT 0401"/>
    <n v="4000"/>
    <s v="BARRETT 0401BR294"/>
    <x v="0"/>
    <s v="Richmond FD"/>
    <s v="Urban"/>
    <s v="Grass Fuel Bed"/>
    <m/>
    <s v="N"/>
    <m/>
    <m/>
    <m/>
    <m/>
    <s v="N"/>
    <s v="N"/>
    <m/>
    <m/>
    <s v="2021-09-10"/>
    <m/>
    <m/>
    <m/>
    <m/>
    <m/>
    <m/>
    <m/>
    <m/>
    <m/>
    <m/>
    <m/>
    <m/>
    <m/>
    <m/>
    <m/>
    <m/>
    <m/>
    <m/>
    <m/>
    <s v="  "/>
    <s v="EAST BAY"/>
    <s v="RICHMOND 06"/>
    <s v="06:07"/>
    <n v="44449"/>
    <m/>
    <s v="T005390292"/>
    <s v="UNKNOWN"/>
    <s v="15TH ST , COALINGA AVE"/>
    <s v="RICHMOND"/>
    <m/>
    <m/>
    <s v="E1TACBS"/>
    <s v="BELCSAK, ALEX"/>
    <m/>
    <s v="20210910 07:59"/>
    <n v="9111"/>
    <m/>
    <s v="Crew to make repair to crossarm. "/>
    <s v="Y"/>
    <m/>
    <m/>
    <s v="37.9472967,-122.3556467,7.200000,3D"/>
    <m/>
    <m/>
    <m/>
    <s v="R.F.D 510 233-5223"/>
    <m/>
    <s v="N"/>
    <s v="Y"/>
    <m/>
    <s v="Rain"/>
    <m/>
    <s v="PGE&amp;E-Owned Structure/Equipment"/>
    <m/>
    <s v="Light"/>
    <m/>
    <s v="PG&amp;E Equipment"/>
    <m/>
    <s v="Structure Only"/>
    <m/>
    <s v="Fire Dept"/>
    <m/>
    <s v="Overhead"/>
    <m/>
    <s v="N"/>
    <m/>
    <m/>
    <m/>
    <s v="FIRE, POLE"/>
    <s v="CROSSARM, WOOD"/>
    <s v="N"/>
    <s v="  "/>
    <m/>
    <m/>
    <m/>
    <m/>
    <m/>
    <m/>
    <m/>
    <m/>
    <m/>
    <m/>
    <m/>
    <m/>
    <m/>
    <m/>
    <m/>
    <m/>
    <m/>
    <m/>
    <m/>
    <m/>
    <m/>
    <m/>
    <m/>
    <m/>
    <m/>
    <m/>
    <m/>
    <m/>
    <m/>
    <m/>
    <m/>
    <m/>
    <m/>
    <m/>
    <m/>
    <m/>
    <m/>
    <m/>
    <m/>
    <m/>
    <m/>
    <m/>
    <m/>
    <m/>
    <m/>
    <m/>
    <m/>
  </r>
  <r>
    <n v="1390"/>
    <s v="CFMD"/>
    <s v="3 - QC Complete"/>
    <n v="44480"/>
    <n v="44617"/>
    <s v="[2131 Rheem Ave, Richmond, CA 94801] Pole fire limited to PG&amp;E assets. Insulator tracking due to light rain is the suspected initiating event. This incident is NOT a duplicate of index 1466. Index 1466 and this incident are different locations that both had ignitions. This information is preliminary."/>
    <s v="\\fxshare-nas05\quotashare-fs01\ESA\5 - Ignition Tracking\2021_Ignition_QC_Folders\20210910_1467392_21-0115738_nan_T005390277"/>
    <s v=" "/>
    <m/>
    <s v="CFMD"/>
    <m/>
    <n v="44480"/>
    <m/>
    <s v="Not In Scope"/>
    <m/>
    <m/>
    <m/>
    <m/>
    <m/>
    <m/>
    <m/>
    <m/>
    <m/>
    <m/>
    <m/>
    <m/>
    <m/>
    <m/>
    <m/>
    <m/>
    <m/>
    <m/>
    <m/>
    <m/>
    <m/>
    <m/>
    <m/>
    <m/>
    <m/>
    <m/>
    <m/>
    <m/>
    <m/>
    <m/>
    <m/>
    <m/>
    <s v="N"/>
    <m/>
    <m/>
    <m/>
    <m/>
    <m/>
    <m/>
    <s v="Y"/>
    <n v="44461"/>
    <n v="44461"/>
    <s v="ACBS"/>
    <s v="510 619 5120"/>
    <m/>
    <m/>
    <s v=" "/>
    <x v="106"/>
    <s v="05:56:00"/>
    <n v="44449"/>
    <s v="05:55:00"/>
    <s v="FAS"/>
    <s v="N"/>
    <s v="N"/>
    <n v="1467392"/>
    <s v="21-0115738"/>
    <m/>
    <s v="T005390277"/>
    <n v="122039796"/>
    <m/>
    <m/>
    <m/>
    <s v=" "/>
    <x v="0"/>
    <x v="0"/>
    <s v="N"/>
    <s v="N"/>
    <s v="N"/>
    <s v="On September 10th, 2021 at approximately 0555 hours, a PG&amp;E troubleman was dispatched to the Richmond R 1130, 12kV distribution circuit  on Rheem Avenue in the City of Richmond for a pole fire. The responding troubleman arrived on scene and observed the pole on fire. Initial analysis indicates the cause of this ignition was due to tracking from rain. The troubleman extinguished the pole fire. The ensuing fire was limited to PG&amp;E assets. PG&amp;E crews  replaced the burnt pole on A priority Electric Corrective tag #122039796 on 9/11/2021. This incident occurred in a Non-HFTD with rain and light wind weather conditions. This information is preliminary."/>
    <s v="PG&amp;E"/>
    <s v="Other"/>
    <s v="Pole"/>
    <s v="D"/>
    <s v="D"/>
    <s v="Structure-PG&amp;E only"/>
    <m/>
    <m/>
    <m/>
    <m/>
    <m/>
    <s v="Contamination"/>
    <s v="Contamination"/>
    <s v="Tracking"/>
    <s v="N"/>
    <s v="Overhead"/>
    <x v="0"/>
    <s v="Pole"/>
    <s v="Pole"/>
    <n v="101433943"/>
    <s v=" "/>
    <x v="0"/>
    <n v="37.949595000000002"/>
    <n v="-122.34850830000001"/>
    <s v="Contra Costa"/>
    <s v="RICHMOND R 1130"/>
    <n v="12000"/>
    <s v="RICHMOND R 1130BR144"/>
    <x v="0"/>
    <s v="Employee"/>
    <s v="Urban"/>
    <s v="Fire-resistive fuel bed"/>
    <m/>
    <s v="N"/>
    <m/>
    <m/>
    <m/>
    <m/>
    <s v="N"/>
    <s v="N"/>
    <m/>
    <m/>
    <s v="2021-09-10"/>
    <m/>
    <m/>
    <m/>
    <m/>
    <m/>
    <m/>
    <m/>
    <m/>
    <m/>
    <m/>
    <m/>
    <m/>
    <m/>
    <m/>
    <m/>
    <m/>
    <m/>
    <m/>
    <m/>
    <s v="  "/>
    <s v="EAST BAY"/>
    <s v="RICHMOND 04"/>
    <s v="05:56"/>
    <n v="44449"/>
    <s v="1467392"/>
    <s v="T005390277"/>
    <n v="1615"/>
    <s v="RHEEM AVE"/>
    <s v="RICHMOND"/>
    <n v="37.949669999999998"/>
    <n v="-122.35012999999999"/>
    <s v="E1TACBS"/>
    <s v="BELCSAK, ALEX"/>
    <n v="13471130"/>
    <s v="20210910 06:53"/>
    <n v="9110"/>
    <m/>
    <s v="Crews to replace fire damaged pole.  "/>
    <s v="Y"/>
    <m/>
    <m/>
    <s v="37.9495950,-122.3485083,12.900000,3D"/>
    <m/>
    <m/>
    <m/>
    <m/>
    <m/>
    <s v="N"/>
    <s v="Y"/>
    <m/>
    <s v="Rain"/>
    <m/>
    <s v="PGE&amp;E-Owned Structure/Equipment"/>
    <m/>
    <s v="Light"/>
    <m/>
    <s v="Other (Comments)"/>
    <s v="weather"/>
    <s v="Structure Only"/>
    <m/>
    <s v="Employee"/>
    <m/>
    <s v="Overhead"/>
    <m/>
    <s v="N"/>
    <m/>
    <m/>
    <m/>
    <s v="FIRE, POLE"/>
    <s v="POLE-WOOD"/>
    <s v="N"/>
    <s v="  "/>
    <s v="Unplanned"/>
    <s v="East Bay"/>
    <s v="Bay"/>
    <s v="013471130, RICHMOND R-1130"/>
    <s v="21-0115738"/>
    <s v="Unplanned"/>
    <s v="Clear;32-90 F"/>
    <s v="31"/>
    <m/>
    <s v="YES"/>
    <s v="Line to Ground"/>
    <s v="Sustained"/>
    <s v="No"/>
    <s v="R5250"/>
    <s v="OH"/>
    <s v="Fuse"/>
    <s v="1467392"/>
    <s v="Connector or Splice (OH), Burned/flashed"/>
    <m/>
    <m/>
    <m/>
    <s v="NW/COR/O RHEEM AVE &amp; 20TH ST"/>
    <m/>
    <m/>
    <m/>
    <m/>
    <m/>
    <m/>
    <m/>
    <m/>
    <m/>
    <m/>
    <m/>
    <m/>
    <m/>
    <m/>
    <m/>
    <m/>
    <m/>
    <m/>
    <m/>
    <m/>
    <m/>
    <m/>
    <m/>
    <m/>
    <m/>
  </r>
  <r>
    <n v="1389"/>
    <s v="CFMD"/>
    <s v="3 - QC Complete"/>
    <n v="44476"/>
    <n v="44617"/>
    <s v="[1754 Costa Ave, Richmond, CA 94806] Pole fire limited to PG&amp;E assets. Crossarm was burnt. Insulator tracking due to light rain is the suspected initiating event. This information is preliminary."/>
    <s v="\\fxshare-nas05\quotashare-fs01\ESA\5 - Ignition Tracking\2021_Ignition_QC_Folders\20210910_1467386_21-0115763_nan_T005390276"/>
    <s v=" "/>
    <m/>
    <s v="CFMD"/>
    <s v="Outage time, Location, lat long"/>
    <n v="44476"/>
    <m/>
    <s v="Not In Scope"/>
    <m/>
    <m/>
    <m/>
    <m/>
    <m/>
    <m/>
    <m/>
    <m/>
    <m/>
    <m/>
    <m/>
    <m/>
    <m/>
    <m/>
    <m/>
    <m/>
    <m/>
    <m/>
    <m/>
    <m/>
    <m/>
    <m/>
    <m/>
    <m/>
    <m/>
    <m/>
    <m/>
    <m/>
    <m/>
    <m/>
    <m/>
    <m/>
    <m/>
    <m/>
    <m/>
    <m/>
    <m/>
    <m/>
    <m/>
    <s v="Y"/>
    <n v="44461"/>
    <n v="44461"/>
    <s v="ACBS"/>
    <s v="510 619 5120"/>
    <m/>
    <m/>
    <s v=" "/>
    <x v="106"/>
    <s v="05:56:00"/>
    <n v="44449"/>
    <s v="05:50:00"/>
    <s v="FAS"/>
    <s v="N"/>
    <s v="N"/>
    <n v="1467386"/>
    <s v="21-0115763"/>
    <m/>
    <s v="T005390276"/>
    <n v="122033882"/>
    <m/>
    <m/>
    <s v="PG&amp;E_1389_Ignition_20210910_1"/>
    <s v=" "/>
    <x v="0"/>
    <x v="0"/>
    <s v="N"/>
    <s v="N"/>
    <s v="N"/>
    <s v="On September 10th, 2021 at approximately 0550 hours, a PG&amp;E troubleman was dispatched to the Richmond R 1130, 12kV distribution circuit on Costa Avenue in the City of Richmond for a pole fire. The responding troubleman arrived on scene and observed the pole on fire due to tracking from rain. The troubleman extinguished the pole fire. The ensuing fire was limited to PG&amp;E assets. PG&amp;E crews replaced the crossaram on A priority Electric Corrective tag #122033882 on 9/10/2021. This incident occurred in a Non-HFTD with rain and light wind weather conditions. This information is preliminary."/>
    <s v="PG&amp;E"/>
    <s v="Other"/>
    <s v="Crossarm"/>
    <s v="D"/>
    <s v="D"/>
    <s v="Structure-PG&amp;E only"/>
    <m/>
    <m/>
    <m/>
    <m/>
    <m/>
    <s v="Contamination"/>
    <s v="Contamination"/>
    <s v="Tracking"/>
    <s v="N"/>
    <s v="Overhead"/>
    <x v="0"/>
    <s v="Crossarm"/>
    <s v="Crossarm"/>
    <n v="101430302"/>
    <s v=" "/>
    <x v="0"/>
    <n v="37.950250857724001"/>
    <n v="-122.352500064333"/>
    <s v="Contra Costa"/>
    <s v="RICHMOND R 1130"/>
    <n v="12000"/>
    <s v="RICHMOND R 1130BR144"/>
    <x v="0"/>
    <s v="Employee-nan"/>
    <s v="Urban"/>
    <s v="Fire-resistive fuel bed"/>
    <m/>
    <s v="N"/>
    <m/>
    <m/>
    <m/>
    <m/>
    <s v="N"/>
    <s v="N"/>
    <m/>
    <m/>
    <s v="2021-09-10"/>
    <m/>
    <m/>
    <m/>
    <m/>
    <m/>
    <m/>
    <m/>
    <m/>
    <m/>
    <m/>
    <m/>
    <m/>
    <m/>
    <m/>
    <m/>
    <m/>
    <m/>
    <m/>
    <m/>
    <s v="  "/>
    <s v="EAST BAY"/>
    <s v="RICHMOND 04"/>
    <s v="05:56"/>
    <n v="44449"/>
    <s v="1467386"/>
    <s v="T005390276"/>
    <n v="1754"/>
    <s v="COSTA AVE"/>
    <s v="RICHMOND"/>
    <s v="37.950250857724"/>
    <n v="-122.352500064333"/>
    <s v="E1TACBS"/>
    <s v="BELCSAK, ALEX"/>
    <n v="13471130"/>
    <s v="20210910 07:33"/>
    <n v="9111"/>
    <m/>
    <s v="Crews to replace burned crossarm"/>
    <s v="Y"/>
    <m/>
    <m/>
    <s v="37.9503250,-122.3526167,11.300000,3D"/>
    <m/>
    <m/>
    <m/>
    <m/>
    <m/>
    <s v="N"/>
    <s v="Y"/>
    <m/>
    <s v="Rain"/>
    <m/>
    <s v="PGE&amp;E-Owned Structure/Equipment"/>
    <m/>
    <s v="Light"/>
    <m/>
    <s v="PG&amp;E Equipment"/>
    <m/>
    <s v="Structure Only"/>
    <m/>
    <s v="Employee"/>
    <m/>
    <s v="Overhead"/>
    <m/>
    <s v="N"/>
    <m/>
    <m/>
    <m/>
    <s v="FIRE, POLE"/>
    <s v="CROSSARM, WOOD"/>
    <s v="N"/>
    <s v="  "/>
    <s v="Unplanned"/>
    <s v="East Bay"/>
    <s v="Bay"/>
    <s v="013471130, RICHMOND R-1130"/>
    <s v="21-0115763"/>
    <s v="Unplanned"/>
    <s v="Clear;32-90 F"/>
    <s v="77"/>
    <m/>
    <s v="YES"/>
    <s v="Force Out"/>
    <s v="Sustained"/>
    <s v="No"/>
    <s v="R9299"/>
    <s v="OH"/>
    <s v="Fuse"/>
    <s v="1467386"/>
    <s v="Pole-Wood, Burned/flashed"/>
    <m/>
    <m/>
    <m/>
    <s v="S/S/O COSTA 1 W/O 20TH ST"/>
    <s v="IFO 1724 COSTA "/>
    <m/>
    <m/>
    <m/>
    <m/>
    <m/>
    <m/>
    <m/>
    <m/>
    <m/>
    <m/>
    <m/>
    <m/>
    <m/>
    <m/>
    <m/>
    <m/>
    <m/>
    <m/>
    <m/>
    <m/>
    <m/>
    <m/>
    <m/>
    <m/>
  </r>
  <r>
    <n v="1388"/>
    <s v="CFMD"/>
    <s v="3 - QC Complete"/>
    <n v="44476"/>
    <n v="44617"/>
    <s v="[1829 Market Ave, San Pablo, CA 94806] Pole fire limited to PG&amp;E assets. Pole top and crossarm were burnt. Insulator tracking due to light rain is the suspected initiating event. This information is preliminary."/>
    <s v="\\fxshare-nas05\quotashare-fs01\ESA\5 - Ignition Tracking\2021_Ignition_QC_Folders\20210910_1467302_21-0115720_nan_T005390260"/>
    <s v=" "/>
    <m/>
    <s v="CFMD"/>
    <s v="Outage time, location, lat long"/>
    <n v="44476"/>
    <m/>
    <s v="Not In Scope"/>
    <m/>
    <m/>
    <m/>
    <m/>
    <m/>
    <m/>
    <m/>
    <m/>
    <m/>
    <m/>
    <m/>
    <m/>
    <m/>
    <m/>
    <m/>
    <m/>
    <m/>
    <m/>
    <m/>
    <m/>
    <m/>
    <m/>
    <m/>
    <m/>
    <m/>
    <m/>
    <m/>
    <m/>
    <m/>
    <m/>
    <m/>
    <m/>
    <m/>
    <m/>
    <m/>
    <m/>
    <m/>
    <m/>
    <m/>
    <s v="Y"/>
    <n v="44461"/>
    <n v="44461"/>
    <s v="AXOC"/>
    <s v="510-672-3177"/>
    <m/>
    <m/>
    <s v=" "/>
    <x v="106"/>
    <s v="06:00:00"/>
    <n v="44449"/>
    <s v="06:00:00"/>
    <s v="FAS"/>
    <s v="N"/>
    <s v="N"/>
    <n v="1467302"/>
    <s v="21-0115720"/>
    <m/>
    <s v="T005390260, T005390231, T005390259, T005390372, T005390435"/>
    <n v="122033549"/>
    <m/>
    <m/>
    <s v="PG&amp;E_1388_Ignition_20210910_1"/>
    <s v=" "/>
    <x v="0"/>
    <x v="0"/>
    <s v="N"/>
    <s v="N"/>
    <s v="N"/>
    <s v="On September 10th, 2021 at approximately 0600 hours, a PG&amp;E troubleman was dispatched to the _x000a_Richmond R 1130, 12kV distribution circuit in a circuit protection zone on Market Avenue in the City of San Pablo for a pole fire. The responding troubleman arrived on scene and observed the pole top and crossarm on fire. The fire was extinguished by the Richmond Fire Department.  Initial analysis indicates ignition was caused due to contamination on the insulators, which then started tracking from rain weather conditions, causing flashing/arcing and starting a fire. The ensuing fire was limited to PG&amp;E assets. PG&amp;E crews replaced the pole and cross arm on Priority A - EC tag #122033549.  This incident occurred in a Non-HFTD with rain and light wind weather conditions. This information is preliminary."/>
    <s v="PG&amp;E"/>
    <s v="Other"/>
    <s v="Pole"/>
    <s v="D"/>
    <s v="D"/>
    <s v="Structure-PG&amp;E only"/>
    <m/>
    <m/>
    <m/>
    <m/>
    <m/>
    <s v="Contamination"/>
    <s v="Contamination"/>
    <s v="Tracking"/>
    <s v="N"/>
    <s v="Overhead"/>
    <x v="0"/>
    <s v="Pole"/>
    <s v="Pole, Crossarm"/>
    <m/>
    <s v=" "/>
    <x v="0"/>
    <n v="37.957751000000002"/>
    <n v="-122.351162"/>
    <s v="Contra Costa"/>
    <s v="RICHMOND R 1130"/>
    <n v="12000"/>
    <s v="RICHMOND R 1130BR162"/>
    <x v="0"/>
    <s v="Richmond FD"/>
    <s v="Urban"/>
    <s v="Fire-resistive fuel bed"/>
    <m/>
    <s v="N"/>
    <m/>
    <m/>
    <m/>
    <m/>
    <s v="N"/>
    <s v="Y"/>
    <s v="202109100000"/>
    <s v="202109101600"/>
    <s v="2021-09-10"/>
    <m/>
    <m/>
    <m/>
    <m/>
    <m/>
    <m/>
    <m/>
    <m/>
    <m/>
    <m/>
    <m/>
    <m/>
    <m/>
    <m/>
    <m/>
    <m/>
    <m/>
    <m/>
    <m/>
    <s v="  "/>
    <s v="EAST BAY"/>
    <s v="RICHMOND 04"/>
    <s v="05:37"/>
    <n v="44449"/>
    <s v="1467302"/>
    <s v="T005390260"/>
    <n v="1829"/>
    <s v="Market Ave"/>
    <s v="SAN PABLO"/>
    <s v="37.957764996998"/>
    <n v="-122.351160257524"/>
    <s v="E1TAXOC"/>
    <s v="OSTI, RANDY"/>
    <n v="13471130"/>
    <s v="20210910 06:51"/>
    <n v="9110"/>
    <m/>
    <s v="POLE TOP BURNED; PRI XARM PURNED; EC TAG CREATED"/>
    <s v="Y"/>
    <m/>
    <m/>
    <m/>
    <n v="37.957751000000002"/>
    <n v="-122.351162"/>
    <m/>
    <s v="RICHMOND FIRE"/>
    <m/>
    <s v="N"/>
    <s v="Y"/>
    <m/>
    <s v="Rain"/>
    <s v="LIGHT DRIZZLE"/>
    <s v="PGE&amp;E-Owned Structure/Equipment"/>
    <m/>
    <s v="Light"/>
    <m/>
    <s v="PG&amp;E Equipment"/>
    <m/>
    <s v="Structure Only"/>
    <m/>
    <s v="Fire Dept"/>
    <s v="COCO COUNTY AND RICHMOND FD"/>
    <s v="Overhead"/>
    <m/>
    <s v="N"/>
    <m/>
    <m/>
    <m/>
    <s v="FIRE, POLE"/>
    <s v="POLE-WOOD"/>
    <s v="N"/>
    <s v="  "/>
    <s v="Unplanned"/>
    <s v="East Bay"/>
    <s v="Bay"/>
    <s v="013471130, RICHMOND R-1130"/>
    <s v="21-0115720"/>
    <s v="Unplanned"/>
    <s v="Clear;32-90 F"/>
    <s v="1798"/>
    <s v="145638"/>
    <s v="YES"/>
    <m/>
    <s v="Sustained"/>
    <s v="No"/>
    <s v="BR162"/>
    <s v="OH"/>
    <s v="Line Recloser"/>
    <s v="1467302"/>
    <s v="Pole-Wood, Burned/flashed"/>
    <m/>
    <s v="09/10/21 07:47"/>
    <m/>
    <s v="W/S 20TH 1/P/N/O COSTA AVE"/>
    <s v="OSTI, RANDY 510-672-3177: 19TH ST AND MARKET"/>
    <s v="T2588 COIS TWD R8111 OPEN"/>
    <m/>
    <m/>
    <m/>
    <m/>
    <m/>
    <m/>
    <m/>
    <m/>
    <m/>
    <m/>
    <m/>
    <m/>
    <m/>
    <m/>
    <m/>
    <m/>
    <m/>
    <m/>
    <m/>
    <m/>
    <m/>
    <m/>
    <m/>
  </r>
  <r>
    <n v="1387"/>
    <s v="CFMD"/>
    <s v="3 - QC Complete"/>
    <n v="44475"/>
    <n v="44617"/>
    <s v="Fire due to unknown cause caused cosmetic damage only. Looks like this could be caused by tracking from contamination. Fire was limited to PG&amp;E assets. This information is preliminary."/>
    <s v="\\fxshare-nas05\quotashare-fs01\ESA\5 - Ignition Tracking\2021_Ignition_QC_Folders\20210910_1467312_nan_nan_T005390249"/>
    <s v=" "/>
    <m/>
    <s v="CFMD"/>
    <s v="Outage time, SAP Notification"/>
    <n v="44475"/>
    <m/>
    <s v="Not In Scope"/>
    <m/>
    <m/>
    <m/>
    <m/>
    <m/>
    <m/>
    <m/>
    <m/>
    <m/>
    <m/>
    <m/>
    <m/>
    <m/>
    <m/>
    <m/>
    <m/>
    <m/>
    <m/>
    <m/>
    <m/>
    <m/>
    <m/>
    <m/>
    <m/>
    <m/>
    <m/>
    <m/>
    <m/>
    <m/>
    <m/>
    <m/>
    <m/>
    <m/>
    <m/>
    <m/>
    <m/>
    <m/>
    <m/>
    <m/>
    <s v="Y"/>
    <n v="44461"/>
    <n v="44461"/>
    <s v="ACBS"/>
    <s v="510 619 5120"/>
    <m/>
    <m/>
    <s v=" "/>
    <x v="106"/>
    <s v="05:28:00"/>
    <n v="44449"/>
    <s v="05:14:00"/>
    <s v="FAS"/>
    <s v="N"/>
    <s v="N"/>
    <n v="1467312"/>
    <m/>
    <m/>
    <s v="T005390249"/>
    <n v="122033670"/>
    <m/>
    <m/>
    <s v="PG&amp;E_1387_Ignition_20210910_1"/>
    <s v=" "/>
    <x v="0"/>
    <x v="0"/>
    <s v="N"/>
    <s v="N"/>
    <s v="N"/>
    <s v="On September 10th, 2021 at approximately 0528 hours, a PG&amp;E troubleman was dispatched to the"/>
    <s v="PG&amp;E"/>
    <s v="Other"/>
    <s v="Pole"/>
    <s v="D"/>
    <s v="D"/>
    <s v="Structure-PG&amp;E only"/>
    <m/>
    <m/>
    <m/>
    <m/>
    <m/>
    <s v="Contamination"/>
    <s v="Contamination"/>
    <s v="Tracking"/>
    <s v="N"/>
    <s v="Overhead"/>
    <x v="0"/>
    <s v="Pole"/>
    <s v="Pole"/>
    <n v="101430314"/>
    <s v=" "/>
    <x v="0"/>
    <n v="37.949621700000002"/>
    <n v="-122.3544967"/>
    <s v="Contra Costa"/>
    <s v="RICHMOND R 1130"/>
    <n v="12000"/>
    <s v="RICHMOND R 1130BR144"/>
    <x v="0"/>
    <s v="Richmond FD"/>
    <s v="Urban"/>
    <m/>
    <m/>
    <s v="N"/>
    <m/>
    <m/>
    <m/>
    <m/>
    <s v="N"/>
    <s v="N"/>
    <m/>
    <m/>
    <s v="2021-09-10"/>
    <m/>
    <m/>
    <m/>
    <m/>
    <m/>
    <m/>
    <m/>
    <m/>
    <m/>
    <m/>
    <m/>
    <m/>
    <m/>
    <m/>
    <m/>
    <m/>
    <m/>
    <m/>
    <m/>
    <s v="  "/>
    <s v="EAST BAY"/>
    <s v="RICHMOND 04"/>
    <s v="05:28"/>
    <n v="44449"/>
    <s v="1467312"/>
    <s v="T005390249"/>
    <n v="1615"/>
    <s v="RHEEM AVE"/>
    <s v="RICHMOND"/>
    <n v="37.949649999999998"/>
    <n v="-122.35447000000001"/>
    <s v="E1TACBS"/>
    <s v="BELCSAK, ALEX"/>
    <n v="13471130"/>
    <s v="20210910 06:15"/>
    <n v="9320"/>
    <m/>
    <s v="Fire caused cosmetic damage only.  PGE OK"/>
    <s v="Y"/>
    <m/>
    <m/>
    <s v="37.9496217,-122.3544967,9.800000,3D"/>
    <m/>
    <m/>
    <m/>
    <s v="Richmond Fire Dept. 510-307-8031"/>
    <m/>
    <s v="N"/>
    <s v="Y"/>
    <m/>
    <s v="Rain"/>
    <m/>
    <s v="PGE&amp;E-Owned Structure/Equipment"/>
    <m/>
    <s v="Breezy"/>
    <m/>
    <s v="Other (Comments)"/>
    <s v="weather"/>
    <s v="Structure Only"/>
    <m/>
    <s v="Fire Dept"/>
    <m/>
    <s v="Overhead"/>
    <m/>
    <s v="N"/>
    <m/>
    <m/>
    <m/>
    <m/>
    <m/>
    <s v="N"/>
    <s v="  "/>
    <m/>
    <m/>
    <m/>
    <m/>
    <m/>
    <m/>
    <m/>
    <m/>
    <m/>
    <m/>
    <m/>
    <m/>
    <m/>
    <m/>
    <m/>
    <m/>
    <m/>
    <m/>
    <m/>
    <m/>
    <m/>
    <m/>
    <m/>
    <m/>
    <m/>
    <m/>
    <m/>
    <m/>
    <m/>
    <m/>
    <m/>
    <m/>
    <m/>
    <m/>
    <m/>
    <m/>
    <m/>
    <m/>
    <m/>
    <m/>
    <m/>
    <m/>
    <m/>
    <m/>
    <m/>
    <m/>
    <m/>
  </r>
  <r>
    <n v="1386"/>
    <s v="AGFC"/>
    <s v="3 - QC Complete"/>
    <n v="44449"/>
    <n v="44617"/>
    <s v="Structure fire, not attributable to PG&amp;E assets. No damage to PG&amp;E assets. Power was ok. This information is preliminary."/>
    <s v="\\fxshare-nas05\quotashare-fs01\ESA\5 - Ignition Tracking\2021_Ignition_QC_Folders\20210910_nan_nan_nan_7653591173"/>
    <s v=" "/>
    <m/>
    <m/>
    <m/>
    <m/>
    <m/>
    <s v="Not In Scope"/>
    <m/>
    <m/>
    <m/>
    <m/>
    <m/>
    <m/>
    <m/>
    <m/>
    <m/>
    <m/>
    <m/>
    <m/>
    <m/>
    <m/>
    <m/>
    <m/>
    <m/>
    <m/>
    <m/>
    <m/>
    <m/>
    <m/>
    <m/>
    <m/>
    <m/>
    <m/>
    <m/>
    <m/>
    <m/>
    <m/>
    <m/>
    <m/>
    <m/>
    <m/>
    <m/>
    <m/>
    <m/>
    <m/>
    <m/>
    <m/>
    <m/>
    <m/>
    <m/>
    <m/>
    <m/>
    <m/>
    <s v=" "/>
    <x v="106"/>
    <s v="01:52:00"/>
    <m/>
    <m/>
    <s v="FAS"/>
    <s v="N"/>
    <s v="N"/>
    <m/>
    <m/>
    <m/>
    <n v="7653591173"/>
    <m/>
    <m/>
    <m/>
    <m/>
    <s v=" "/>
    <x v="0"/>
    <x v="1"/>
    <s v="N"/>
    <s v="N"/>
    <s v="N"/>
    <s v="Richmond R 1130, 12kV distribution circuit in a circuit protection zone on Rheem Avenue in the City of Richmond for a pole fire. The responding troubleman arrived on scene and observed the pole fire had been extinguished by the Richmond Fire Department.  Initial analysis indicates ignition was caused due to contamination on the insulators, which then started tracking from rain weather conditions, causing flashing/arcing and starting a fire. The ensuing fire was limited to PG&amp;E assets causing some cosmetic damage only to the pole. PG&amp;E crews replaced the pole on Priority A - EC tag #122033670.  This incident occurred in a Non-HFTD with rain and breezy wind weather conditions. This information is preliminary."/>
    <s v="Not PG&amp;E"/>
    <s v="Building"/>
    <m/>
    <m/>
    <m/>
    <s v="Structure-only"/>
    <m/>
    <m/>
    <m/>
    <m/>
    <m/>
    <s v="Other Fire: Non-PG&amp;E related"/>
    <m/>
    <m/>
    <m/>
    <s v="Subsurface"/>
    <x v="1"/>
    <m/>
    <m/>
    <m/>
    <s v=" "/>
    <x v="0"/>
    <n v="36.612696700000001"/>
    <n v="-119.6924817"/>
    <s v="Fresno"/>
    <s v="MC CALL 1108"/>
    <n v="12000"/>
    <m/>
    <x v="0"/>
    <s v="Fresno County FD"/>
    <s v="Agriculture"/>
    <m/>
    <m/>
    <m/>
    <m/>
    <m/>
    <m/>
    <m/>
    <s v="N"/>
    <s v="N"/>
    <m/>
    <m/>
    <s v="2021-09-10"/>
    <m/>
    <m/>
    <m/>
    <m/>
    <m/>
    <m/>
    <m/>
    <m/>
    <m/>
    <m/>
    <m/>
    <m/>
    <m/>
    <m/>
    <m/>
    <m/>
    <m/>
    <m/>
    <m/>
    <s v="  "/>
    <s v="FRESNO"/>
    <s v="SELMA  02"/>
    <s v="01:52"/>
    <n v="44449"/>
    <m/>
    <n v="7653591173"/>
    <n v="5431"/>
    <s v="E PARLIER AVE @ NE-SW-"/>
    <s v="FOWLER"/>
    <n v="36.612568000000003"/>
    <n v="-119.69292900000001"/>
    <s v="F6TJKBX"/>
    <s v="BUCHANAN, JORDAN"/>
    <n v="254121108"/>
    <s v="20210910 02:33"/>
    <n v="1101"/>
    <m/>
    <s v="structure fire. no damage to company equipment. pwr ok"/>
    <s v="Y"/>
    <n v="1"/>
    <s v="\\fxshare-nas05\quotashare-fs01\ESA\5 - Ignition Tracking\Fire_Tab_Attachment_Files"/>
    <s v="36.6126967,-119.6924817,87.000000,3D"/>
    <m/>
    <m/>
    <m/>
    <s v="Fresno County"/>
    <m/>
    <s v="N"/>
    <s v="N"/>
    <s v="N"/>
    <s v="Clear"/>
    <m/>
    <s v="Customer-Owned Structure/Equipment"/>
    <m/>
    <s v="Calm"/>
    <m/>
    <s v="Unknown"/>
    <m/>
    <s v="Structure Only"/>
    <m/>
    <s v="Fire Dept"/>
    <m/>
    <s v="Subsurface"/>
    <m/>
    <s v="N"/>
    <m/>
    <m/>
    <m/>
    <m/>
    <m/>
    <m/>
    <s v="  "/>
    <m/>
    <m/>
    <m/>
    <m/>
    <m/>
    <m/>
    <m/>
    <m/>
    <m/>
    <m/>
    <m/>
    <m/>
    <m/>
    <m/>
    <m/>
    <m/>
    <m/>
    <m/>
    <m/>
    <m/>
    <m/>
    <m/>
    <m/>
    <m/>
    <m/>
    <m/>
    <m/>
    <m/>
    <m/>
    <m/>
    <m/>
    <m/>
    <m/>
    <m/>
    <m/>
    <m/>
    <m/>
    <m/>
    <m/>
    <m/>
    <m/>
    <m/>
    <m/>
    <m/>
    <m/>
    <m/>
    <m/>
  </r>
  <r>
    <n v="1385"/>
    <s v="KRJ7"/>
    <s v="3 - QC Complete"/>
    <n v="44469"/>
    <n v="44617"/>
    <s v="A wire down incident occurred due to loose jumpers and burnt chance clamps (connectors). The ensuing fire was 3 meters - 0.25 acre in size. EC 122033452 created for damaged Jumpers and Connectors to be replaced. No photos available. This information is preliminary. KRJ7 Notes: fire occured at location of burnt connectors not where wire down occurred."/>
    <s v="\\fxshare-nas05\quotashare-fs01\ESA\5 - Ignition Tracking\2021_Ignition_QC_Folders\20210910_1466827_21-0115652.2(2 outages)_nan_T005390074"/>
    <s v=" "/>
    <m/>
    <s v="KRJ7"/>
    <s v="Update outage time"/>
    <n v="44468"/>
    <m/>
    <s v="Not In Scope"/>
    <m/>
    <m/>
    <m/>
    <m/>
    <m/>
    <m/>
    <m/>
    <m/>
    <m/>
    <m/>
    <m/>
    <m/>
    <m/>
    <m/>
    <m/>
    <m/>
    <m/>
    <m/>
    <m/>
    <m/>
    <m/>
    <m/>
    <m/>
    <m/>
    <m/>
    <m/>
    <m/>
    <m/>
    <m/>
    <m/>
    <m/>
    <m/>
    <m/>
    <m/>
    <m/>
    <m/>
    <m/>
    <m/>
    <m/>
    <s v="Y"/>
    <n v="44468"/>
    <n v="44469"/>
    <s v="DDM6"/>
    <s v="209-631-1388"/>
    <s v="Contacted tman to ask for any photos and to determine if it was the connector or jumper that led to ignition; TMAN stated: chance clamp is what failed, suspected that it was loose. This section of line has had many faults in the past, possibly water fowl"/>
    <m/>
    <s v=" "/>
    <x v="106"/>
    <s v="00:19:00"/>
    <n v="44449"/>
    <s v="00:17:00"/>
    <s v="FAS"/>
    <s v="N"/>
    <s v="N"/>
    <n v="1466827"/>
    <s v="21-0115652.2(2 outages)"/>
    <m/>
    <s v="T005390074"/>
    <s v="122033266, 122033452"/>
    <s v="118721693"/>
    <m/>
    <s v="PG&amp;E_1385_Ignition_20210910_2.jpg"/>
    <s v=" "/>
    <x v="1"/>
    <x v="0"/>
    <s v="Y"/>
    <s v="Y"/>
    <s v="N"/>
    <s v="On September 10, 2021 at 0018 hours, a PG&amp;E Troubleman was dispatched to the El Capitan 1104 12kV Distribution Circuit east of Drake Avenue near a canal in Merced in response to an outage and reports of an explosion being heard. Initial analysis indicates PG&amp;E equipment failure caused the ignition. A chance clamp failed that was observed to be hanging in midair that is suspected to have been loose which caused a small grass fire and a wire down incident downstream. The ensuing fire was less than 0.25 acres in size and the fire was self-extinguished. PG&amp;E Crew replaced the jumper, connector, clamps and repaired 4ACSR primary conductor on September 10, 2021. On March 19, 2020 a PG&amp;E Crew repaired the same conductor span and to replace a burnt jumper."/>
    <s v="PG&amp;E"/>
    <s v="Other"/>
    <s v="Chance Clamp"/>
    <s v="D"/>
    <s v="D"/>
    <s v="&lt;0.25"/>
    <m/>
    <m/>
    <m/>
    <m/>
    <m/>
    <s v="Equipment - PG&amp;E"/>
    <s v="All types of equipment / facility failure"/>
    <s v="Splice/Clamp/Connector"/>
    <s v="N"/>
    <s v="Overhead"/>
    <x v="0"/>
    <s v="Splice/Clamp/Connector"/>
    <s v="Jumper, Connector, Conductor - Primary"/>
    <n v="101160763"/>
    <s v=" "/>
    <x v="0"/>
    <n v="37.3190533"/>
    <n v="-120.5228233"/>
    <s v="Merced"/>
    <s v="EL CAPITAN 1104"/>
    <n v="12000"/>
    <s v="EL CAPITAN 110433808"/>
    <x v="0"/>
    <s v="Self Extinguished"/>
    <s v="Urban"/>
    <s v="Grass Fuel Bed"/>
    <m/>
    <s v="N"/>
    <m/>
    <m/>
    <m/>
    <m/>
    <s v="N"/>
    <s v="N"/>
    <m/>
    <m/>
    <s v="2021-09-10"/>
    <m/>
    <m/>
    <m/>
    <m/>
    <m/>
    <m/>
    <m/>
    <m/>
    <m/>
    <m/>
    <m/>
    <m/>
    <m/>
    <m/>
    <m/>
    <m/>
    <m/>
    <m/>
    <m/>
    <s v="  "/>
    <s v="YOSEMITE"/>
    <s v="MERCED 03"/>
    <s v="00:19"/>
    <n v="44449"/>
    <s v="1466827"/>
    <s v="T005390074"/>
    <n v="2238"/>
    <s v="DRAKE AVE"/>
    <s v="MERCED"/>
    <n v="37.32761"/>
    <n v="-120.52316999999999"/>
    <s v="Y4TDDM6"/>
    <s v="MAYO, DAN"/>
    <n v="253881104"/>
    <s v="20210910 03:07"/>
    <n v="9002"/>
    <m/>
    <s v="2 trouble locations: wire down, and burnt connector.  2 sets of jumpers are open. Small fire started, self extinguished."/>
    <s v="Y"/>
    <m/>
    <m/>
    <s v="37.3190533,-120.5228233,44.600000,3D"/>
    <m/>
    <m/>
    <s v="In &amp; around caged pump area"/>
    <m/>
    <m/>
    <s v="N"/>
    <s v="Y"/>
    <m/>
    <s v="Clear"/>
    <m/>
    <s v="Private Land"/>
    <m/>
    <s v="Light"/>
    <m/>
    <s v="Vegetation"/>
    <s v="Grass only. Burnt connector overhead."/>
    <s v="3 meters - 0.25 Acres"/>
    <m/>
    <s v="Self Extinguished"/>
    <m/>
    <s v="Overhead"/>
    <m/>
    <s v="N"/>
    <m/>
    <m/>
    <m/>
    <s v="PATROL-FOUND NOTHING"/>
    <s v="CONDUCTOR, OVERHEAD"/>
    <s v="N"/>
    <s v="  "/>
    <s v="Unplanned"/>
    <s v="Yosemite"/>
    <s v="Merced"/>
    <s v="253881104, EL CAPITAN-1104"/>
    <s v="21-0115652.2(2 outages)"/>
    <s v="Unplanned"/>
    <s v="Clear;32-90 F"/>
    <s v="958"/>
    <s v="105380"/>
    <s v="YES"/>
    <s v="Multi-Fault"/>
    <s v="Sustained"/>
    <s v="No"/>
    <s v="33808"/>
    <s v="OH"/>
    <s v="Line Recloser"/>
    <s v="1466827"/>
    <m/>
    <s v="A,B,GRD"/>
    <s v="09/10/21 03:43"/>
    <m/>
    <s v="BRYANT AVE. 2P S/O SANTA FE RD., MERCED"/>
    <m/>
    <m/>
    <m/>
    <m/>
    <m/>
    <m/>
    <m/>
    <m/>
    <m/>
    <m/>
    <m/>
    <m/>
    <m/>
    <m/>
    <m/>
    <m/>
    <m/>
    <m/>
    <m/>
    <m/>
    <m/>
    <m/>
    <m/>
    <m/>
    <m/>
  </r>
  <r>
    <n v="1720"/>
    <s v="MXX7"/>
    <s v="3 - QC Complete"/>
    <n v="44477"/>
    <n v="44620"/>
    <s v="This incident is related to index 1701. Broken conductor on ground due to lightning; small brush fire started, extinguished by rain. This information is preliminary."/>
    <s v="\\fxshare-nas05\quotashare-fs01\ESA\5 - Ignition Tracking\2021_Ignition_QC_Folders\20210909_1466539_21-0115609.1_nan_T005389895"/>
    <s v=" "/>
    <m/>
    <m/>
    <m/>
    <m/>
    <m/>
    <s v="Not In Scope"/>
    <m/>
    <m/>
    <m/>
    <m/>
    <m/>
    <m/>
    <m/>
    <m/>
    <m/>
    <m/>
    <m/>
    <m/>
    <m/>
    <m/>
    <m/>
    <m/>
    <m/>
    <m/>
    <m/>
    <m/>
    <m/>
    <m/>
    <m/>
    <m/>
    <m/>
    <m/>
    <m/>
    <m/>
    <m/>
    <m/>
    <m/>
    <m/>
    <m/>
    <m/>
    <m/>
    <m/>
    <m/>
    <m/>
    <m/>
    <s v="Y"/>
    <n v="44477"/>
    <n v="44477"/>
    <s v="JMKY"/>
    <s v="jmky@pge.com, 530-356-3051"/>
    <s v="I called Woody to ask if he knew how large the fire was. Woody said that he went to two locations. The fire in one location was 8 ft wide by 100 ft long and was kind of contained to a ditch. The fire in the other location had a 50 ft radius. He also said he wasn't sure if the lightning hit the ground first or if it hit our equipment first. "/>
    <m/>
    <s v=" "/>
    <x v="107"/>
    <s v="20:50:00"/>
    <n v="44448"/>
    <s v="20:38:00"/>
    <s v="ILIS/OIS"/>
    <s v="Y"/>
    <s v="N"/>
    <n v="1466539"/>
    <s v="21-0115609.1"/>
    <m/>
    <s v="T005389895"/>
    <n v="122022107"/>
    <m/>
    <m/>
    <s v="PG&amp;E_1720_Ignition_20210909_2.jpeg"/>
    <s v=" "/>
    <x v="1"/>
    <x v="0"/>
    <s v="Y"/>
    <s v="Y"/>
    <s v="N"/>
    <s v="On September 9th, 2021 at 2050 hours, a PG&amp;E Troubleman was dispatched to the CATLETT 1102 12KV Distribution Circuit near Natomas Road in Sutter County in response to a fire. Initial analysis indicates lightning caused the ignition. There was a broken conductor on the ground due to lightning. Conductor, crossarm, and hardware/framing were broken/damaged  (SAP # 101341483). A small brush fire started. The ensuing fire was 3 meters - 0.25 acres in size and was extinguished by the rain. Troubleman repaired conductor and replaced crossarm and hardware/framing on September 10th, 2021. This information is preliminary. "/>
    <s v="PG&amp;E"/>
    <s v="Vegetation"/>
    <m/>
    <s v="D"/>
    <s v="D"/>
    <s v="&lt;0.25"/>
    <s v="50 ft by 50 ft"/>
    <m/>
    <m/>
    <m/>
    <m/>
    <s v="Equipment - PG&amp;E"/>
    <s v="Weather"/>
    <s v="Weather - Lightning"/>
    <s v="N"/>
    <s v="Overhead"/>
    <x v="0"/>
    <s v="Conductor - Primary"/>
    <s v="Conductor, Hardware/Framing, Crossarm"/>
    <n v="101341483"/>
    <s v=" "/>
    <x v="0"/>
    <n v="38.735427783799999"/>
    <n v="-121.493238076"/>
    <s v="Sutter"/>
    <s v="CATLETT 1102"/>
    <n v="12000"/>
    <s v="CATLETT 1102CB"/>
    <x v="0"/>
    <s v="Self Extinguished"/>
    <s v="Agriculture"/>
    <s v="Grass Fuel Model"/>
    <m/>
    <s v="N"/>
    <m/>
    <m/>
    <m/>
    <m/>
    <s v="N"/>
    <s v="N"/>
    <m/>
    <m/>
    <s v="2021-10-08"/>
    <m/>
    <m/>
    <m/>
    <m/>
    <m/>
    <m/>
    <m/>
    <m/>
    <m/>
    <m/>
    <m/>
    <m/>
    <m/>
    <m/>
    <m/>
    <m/>
    <m/>
    <m/>
    <m/>
    <s v="  "/>
    <s v="SACRAMENTO"/>
    <m/>
    <m/>
    <m/>
    <m/>
    <m/>
    <m/>
    <m/>
    <m/>
    <m/>
    <m/>
    <m/>
    <m/>
    <m/>
    <m/>
    <m/>
    <m/>
    <m/>
    <m/>
    <m/>
    <m/>
    <m/>
    <m/>
    <m/>
    <m/>
    <m/>
    <m/>
    <m/>
    <m/>
    <m/>
    <m/>
    <m/>
    <m/>
    <m/>
    <m/>
    <m/>
    <m/>
    <m/>
    <m/>
    <m/>
    <m/>
    <m/>
    <m/>
    <m/>
    <m/>
    <m/>
    <m/>
    <m/>
    <m/>
    <m/>
    <m/>
    <s v="  "/>
    <m/>
    <m/>
    <m/>
    <m/>
    <m/>
    <m/>
    <m/>
    <m/>
    <m/>
    <m/>
    <m/>
    <m/>
    <m/>
    <m/>
    <m/>
    <m/>
    <m/>
    <m/>
    <m/>
    <m/>
    <m/>
    <m/>
    <m/>
    <m/>
    <m/>
    <m/>
    <m/>
    <m/>
    <m/>
    <m/>
    <m/>
    <m/>
    <m/>
    <m/>
    <m/>
    <m/>
    <m/>
    <m/>
    <m/>
    <m/>
    <m/>
    <m/>
    <m/>
    <m/>
    <m/>
    <m/>
    <m/>
  </r>
  <r>
    <n v="1709"/>
    <s v="AGFC"/>
    <s v="3 - QC Complete"/>
    <n v="44475"/>
    <n v="44617"/>
    <s v="Lightning hit tree and FD requested Fuse 4897 be opened incase the tree falls into overhead lines. Lightning strikes also damaged transformers and cutouts. This does not appear to be attributable to PG&amp;E assets as ILIS reports the tree was hit by lightning. This information is preliminary."/>
    <s v="\\fxshare-nas05\quotashare-fs01\ESA\5 - Ignition Tracking\2021_Ignition_QC_Folders\20210909_1466814_nan_nan_T005389960"/>
    <s v=" "/>
    <m/>
    <m/>
    <m/>
    <m/>
    <m/>
    <s v="Not In Scope"/>
    <m/>
    <m/>
    <m/>
    <m/>
    <m/>
    <m/>
    <m/>
    <m/>
    <m/>
    <m/>
    <m/>
    <m/>
    <m/>
    <m/>
    <m/>
    <m/>
    <m/>
    <m/>
    <m/>
    <m/>
    <m/>
    <m/>
    <m/>
    <m/>
    <m/>
    <m/>
    <m/>
    <m/>
    <m/>
    <m/>
    <m/>
    <m/>
    <m/>
    <m/>
    <m/>
    <m/>
    <m/>
    <m/>
    <m/>
    <m/>
    <m/>
    <m/>
    <m/>
    <m/>
    <m/>
    <m/>
    <s v=" "/>
    <x v="107"/>
    <s v="21:43:00"/>
    <n v="44448"/>
    <s v="21:43:00"/>
    <s v="FAS"/>
    <s v="N"/>
    <s v="N"/>
    <n v="1466814"/>
    <s v="21-0115648"/>
    <m/>
    <s v="T005389960"/>
    <s v="122023795, 122022154"/>
    <m/>
    <m/>
    <m/>
    <s v=" "/>
    <x v="0"/>
    <x v="1"/>
    <s v="N"/>
    <s v="N"/>
    <s v="N"/>
    <s v="Lightning hit tree and FD requested Fuse 4897 be opened incase the tree falls into overhead lines. Lightning strikes also damaged transformers and cutouts. This does not appear to be attributable to PG&amp;E assets as ILIS reports the tree was hit by lightning. This information is preliminary."/>
    <s v="Not PG&amp;E"/>
    <m/>
    <m/>
    <m/>
    <m/>
    <s v="0.26-9.99"/>
    <m/>
    <m/>
    <m/>
    <m/>
    <m/>
    <s v="Other Fire: Non-PG&amp;E related"/>
    <m/>
    <m/>
    <m/>
    <s v="Overhead"/>
    <x v="1"/>
    <m/>
    <m/>
    <m/>
    <s v=" "/>
    <x v="2"/>
    <n v="38.37068"/>
    <n v="-122.58813600000001"/>
    <s v="Sonoma"/>
    <s v="DUNBAR 1102"/>
    <n v="12000"/>
    <s v="DUNBAR 1102246"/>
    <x v="0"/>
    <s v="Cal Fire"/>
    <s v="Herbaceous"/>
    <m/>
    <m/>
    <s v="Y"/>
    <s v="Nuns 2017"/>
    <s v="Meadow"/>
    <m/>
    <m/>
    <s v="N"/>
    <s v="Y"/>
    <s v="202109100000"/>
    <s v="202109101529"/>
    <s v="2021-10-08"/>
    <m/>
    <m/>
    <m/>
    <m/>
    <m/>
    <m/>
    <m/>
    <m/>
    <m/>
    <m/>
    <m/>
    <m/>
    <m/>
    <m/>
    <m/>
    <m/>
    <m/>
    <m/>
    <m/>
    <s v="  "/>
    <s v="SIERRA"/>
    <s v="STROSA"/>
    <s v="21:43"/>
    <n v="44448"/>
    <s v="1466814"/>
    <s v="T005389960"/>
    <n v="167"/>
    <s v="MOUNTAIN MEADOW RD"/>
    <m/>
    <n v="38.366660000000003"/>
    <n v="-122.5889"/>
    <s v="W9TR0R1"/>
    <m/>
    <n v="43071102"/>
    <s v="2021/09/10 00:57:36"/>
    <n v="9002"/>
    <n v="1"/>
    <s v="SMART MTR AUTO-GENERATED TAG"/>
    <s v="N"/>
    <m/>
    <m/>
    <m/>
    <m/>
    <m/>
    <m/>
    <m/>
    <m/>
    <m/>
    <m/>
    <s v="Y"/>
    <m/>
    <m/>
    <m/>
    <m/>
    <m/>
    <m/>
    <m/>
    <s v=" -LIGHTNING STRIKE ON TAP 2 OF 2 FUSES BLOWN"/>
    <m/>
    <m/>
    <m/>
    <m/>
    <s v="Overhead"/>
    <m/>
    <m/>
    <m/>
    <m/>
    <m/>
    <s v="OVERHEAD"/>
    <s v="TRANSFORMER"/>
    <m/>
    <s v="  "/>
    <m/>
    <m/>
    <m/>
    <m/>
    <m/>
    <m/>
    <m/>
    <m/>
    <m/>
    <m/>
    <m/>
    <m/>
    <m/>
    <m/>
    <m/>
    <m/>
    <m/>
    <m/>
    <m/>
    <m/>
    <m/>
    <m/>
    <m/>
    <m/>
    <m/>
    <m/>
    <m/>
    <m/>
    <m/>
    <m/>
    <m/>
    <m/>
    <m/>
    <m/>
    <m/>
    <m/>
    <m/>
    <m/>
    <m/>
    <m/>
    <m/>
    <m/>
    <m/>
    <m/>
    <m/>
    <m/>
    <m/>
  </r>
  <r>
    <n v="1701"/>
    <s v="MXX7"/>
    <s v="3 - QC Complete"/>
    <n v="44477"/>
    <n v="44620"/>
    <s v="broken conductor on ground due to lightning; small brush fire started, extinguished by rain"/>
    <s v="\\fxshare-nas05\quotashare-fs01\ESA\5 - Ignition Tracking\Action Items, CAP Items, Missed Ignitions\Missed_Ignitions_Audit\20210909_187_1466539_          "/>
    <s v=" "/>
    <m/>
    <s v="MXX7"/>
    <s v="Deleted a SAP Equipment # ID that I couldn't find in the Google Earth Pro feature search."/>
    <n v="44477"/>
    <m/>
    <s v="Not In Scope"/>
    <m/>
    <m/>
    <m/>
    <m/>
    <m/>
    <m/>
    <m/>
    <m/>
    <m/>
    <m/>
    <m/>
    <m/>
    <m/>
    <m/>
    <m/>
    <m/>
    <m/>
    <m/>
    <m/>
    <m/>
    <m/>
    <m/>
    <m/>
    <m/>
    <m/>
    <m/>
    <m/>
    <m/>
    <m/>
    <m/>
    <m/>
    <m/>
    <m/>
    <m/>
    <m/>
    <m/>
    <m/>
    <m/>
    <m/>
    <s v="Y"/>
    <n v="44477"/>
    <n v="44477"/>
    <s v="JMKY"/>
    <s v="jmky@pge.com, 530-356-3051"/>
    <s v="I called Woody to ask if he knew how large the fire was. Woody said that he went to two locations. The fire in one location was 8 ft wide by 100 ft long and was kind of contained to a ditch. The fire in the other location had a 50 ft radius. He also said he wasn't sure if the lightning hit the ground first or if it hit our equipment first. "/>
    <m/>
    <s v=" "/>
    <x v="107"/>
    <s v="20:50:00"/>
    <n v="44448"/>
    <s v="20:38:00"/>
    <s v="ILIS/OIS"/>
    <s v="Y"/>
    <s v="N"/>
    <n v="1466539"/>
    <s v="21-0115609.1"/>
    <m/>
    <s v="T005389895"/>
    <n v="122022104"/>
    <m/>
    <m/>
    <s v="PG&amp;E_1701_Ignition_20210909_1.jfif"/>
    <s v=" "/>
    <x v="1"/>
    <x v="0"/>
    <s v="Y"/>
    <s v="Y"/>
    <s v="N"/>
    <s v="On September 9th, 2021 at 2050 hours, a PG&amp;E Troubleman was dispatched to the CATLETT 1102 12KV Distribution Circuit on Fifield Road in Sutter County in response to a fire. Initial analysis indicates lightning caused the ignition. There was a broken conductor on the ground due to lightning. Conductor, crossarm, and hardware/framing were broken/damaged  (SAP # 101341169). A small brush fire started. The ensuing fire was 3 meters - 0.25 acres in size and was extinguished by the rain. Troubleman repaired conductor and replaced crossarm and hardware/framing on September 10th, 2021. This information is preliminary. "/>
    <s v="PG&amp;E"/>
    <s v="Vegetation"/>
    <m/>
    <s v="D"/>
    <s v="D"/>
    <s v="&lt;0.25"/>
    <s v="8 ft wide by 100 ft long"/>
    <m/>
    <m/>
    <m/>
    <m/>
    <s v="Equipment - PG&amp;E"/>
    <s v="Weather"/>
    <s v="Weather - Lightning"/>
    <s v="N"/>
    <s v="Overhead"/>
    <x v="0"/>
    <s v="Conductor - Primary"/>
    <s v="Crossarm, Conductor, Hardware/Framing"/>
    <n v="101341169"/>
    <s v=" "/>
    <x v="0"/>
    <n v="38.809131999800002"/>
    <n v="-121.5086859757"/>
    <s v="Sutter"/>
    <s v="CATLETT 1102"/>
    <n v="12000"/>
    <s v="CATLETT 1102CB"/>
    <x v="0"/>
    <s v="Self Extinguished"/>
    <s v="Urban"/>
    <s v="Grass Fuel Model"/>
    <m/>
    <s v="N"/>
    <m/>
    <m/>
    <m/>
    <m/>
    <s v="N"/>
    <s v="N"/>
    <m/>
    <m/>
    <s v="2021-10-08"/>
    <m/>
    <m/>
    <m/>
    <m/>
    <m/>
    <m/>
    <m/>
    <m/>
    <m/>
    <m/>
    <m/>
    <m/>
    <m/>
    <m/>
    <m/>
    <m/>
    <m/>
    <m/>
    <m/>
    <s v="  "/>
    <s v="NORTH VALLEY"/>
    <m/>
    <m/>
    <m/>
    <m/>
    <m/>
    <m/>
    <m/>
    <m/>
    <m/>
    <m/>
    <m/>
    <m/>
    <m/>
    <m/>
    <m/>
    <m/>
    <m/>
    <m/>
    <m/>
    <m/>
    <m/>
    <m/>
    <m/>
    <m/>
    <m/>
    <m/>
    <m/>
    <m/>
    <m/>
    <m/>
    <m/>
    <m/>
    <m/>
    <m/>
    <m/>
    <m/>
    <m/>
    <m/>
    <m/>
    <m/>
    <m/>
    <m/>
    <m/>
    <m/>
    <m/>
    <m/>
    <m/>
    <m/>
    <m/>
    <m/>
    <s v="  "/>
    <m/>
    <m/>
    <m/>
    <m/>
    <m/>
    <m/>
    <m/>
    <m/>
    <m/>
    <m/>
    <m/>
    <m/>
    <m/>
    <m/>
    <m/>
    <m/>
    <m/>
    <m/>
    <m/>
    <m/>
    <m/>
    <m/>
    <m/>
    <m/>
    <m/>
    <m/>
    <m/>
    <m/>
    <m/>
    <m/>
    <m/>
    <m/>
    <m/>
    <m/>
    <m/>
    <m/>
    <m/>
    <m/>
    <m/>
    <m/>
    <m/>
    <m/>
    <m/>
    <m/>
    <m/>
    <m/>
    <m/>
  </r>
  <r>
    <n v="1424"/>
    <s v="TLAL"/>
    <s v="3 - QC Complete"/>
    <n v="44462"/>
    <n v="44617"/>
    <s v="[1320 E Tabor Ave, Fairfield, CA 94533] Pole and crossarm fire likely due to tracking from contamination. The ensuing fire was limited to PG&amp;E assets. This information is preliminary. OIS: TR8451624, 1466750, 1466771; FOID: T005390051 (JJV0), T005389934 (Cxl), T005390007 (Cxl), T005390049 (Cxl), T005390054; ILIS: 21-0115624; EC: 122022157; PM: 35285625; Circuit ID: 063642104, SAP Eqp ID: 101559750; Division: Sacramento; County: Solano"/>
    <s v="\\fxshare-nas05\quotashare-fs01\ESA\5 - Ignition Tracking\2021_Ignition_QC_Folders\20210909_nan_nan_nan_T005390051"/>
    <s v=" "/>
    <m/>
    <s v="TLAL"/>
    <s v="Create Time Updated; Burn Scar (Hennessey 2020 Burn Scar) Removed, per Fairfield does not show in the scar area; Outage Date &amp; Time Added"/>
    <n v="44462"/>
    <m/>
    <s v="Not In Scope"/>
    <m/>
    <m/>
    <m/>
    <m/>
    <m/>
    <m/>
    <m/>
    <m/>
    <m/>
    <m/>
    <m/>
    <m/>
    <m/>
    <m/>
    <m/>
    <m/>
    <m/>
    <m/>
    <m/>
    <m/>
    <m/>
    <m/>
    <m/>
    <m/>
    <m/>
    <m/>
    <m/>
    <m/>
    <m/>
    <m/>
    <m/>
    <m/>
    <m/>
    <m/>
    <m/>
    <m/>
    <m/>
    <m/>
    <m/>
    <m/>
    <m/>
    <m/>
    <s v="JJV0"/>
    <m/>
    <m/>
    <s v="Arnita June (AJLA)"/>
    <s v=" "/>
    <x v="107"/>
    <s v="21:27:00"/>
    <n v="44448"/>
    <s v="21:26:00"/>
    <s v="FAS"/>
    <s v="Y"/>
    <s v="N"/>
    <s v="TR8451624"/>
    <s v="21-0115624"/>
    <m/>
    <s v="T005390051, T005389934, T005390007, T005390049, T005390054"/>
    <n v="122022157"/>
    <n v="104102496"/>
    <m/>
    <s v="PG&amp;E_1424_Ignition_20210909_1.jpg"/>
    <s v=" "/>
    <x v="0"/>
    <x v="0"/>
    <s v="N"/>
    <s v="N"/>
    <s v="N"/>
    <s v="On September 9, 2021 at 2323 hours, a PG&amp;E Troubleman patrolled the Peabody 2104 21kV Distribution Circuit number 063642104, in the Local Responsibility Area (LRA) near 1320 E Tabor Ave, Fairfield, CA 94533. He observed a burnt 35' class-4 Douglas Fir wood pole (SAP Eqp ID: 1015590054, Koppers Co (KOP), Mfg. Date 1986) on fire, a damaged 8' HS crossarm, a damaged 8' LS crossarm, three damaged De Non ceramic 21kV insulators, and three damaged primary PT-2 insulators. Initial analysis indicates the pole fire was caused by overhead equipment failure, most likely due to tracking from contamination. The EC A-Tag 122022157 was submitted for remediation and the installation of a 45' Class-3 pole # 121151859. The 63-minute outage affected 7,783 customers. The line was returned to service on September 10, 2021. There was an EC E-Tag 104102496 that was submitted on October 27, 2009 to replace the rotten pole, but it was cancelled in January of 2011. This incident is within an Insulation District B, Arrestor District 3, and a Raptor Concentration Zone (RCZ). This information is preliminary."/>
    <s v="PG&amp;E"/>
    <s v="Other"/>
    <s v="Pole/Crossarm"/>
    <s v="D"/>
    <s v="D"/>
    <s v="Structure-PG&amp;E only"/>
    <m/>
    <m/>
    <m/>
    <m/>
    <m/>
    <s v="Contamination"/>
    <s v="Contamination"/>
    <s v="Tracking"/>
    <s v="Y"/>
    <s v="Overhead"/>
    <x v="0"/>
    <s v="Crossarm"/>
    <s v="Crossarm, Pole, Insulators"/>
    <n v="101559750"/>
    <s v=" "/>
    <x v="0"/>
    <n v="38.2655463579"/>
    <n v="-122.0046654221"/>
    <s v="Solano"/>
    <s v="PEABODY 2104"/>
    <n v="21000"/>
    <s v="PEABODY 2104CB"/>
    <x v="0"/>
    <s v="Unknown"/>
    <s v="Urban"/>
    <m/>
    <m/>
    <s v="N"/>
    <m/>
    <m/>
    <m/>
    <m/>
    <s v="N"/>
    <s v="Y"/>
    <s v="202109100000"/>
    <s v="202109101600"/>
    <s v="2021-09-14"/>
    <m/>
    <m/>
    <m/>
    <m/>
    <m/>
    <m/>
    <m/>
    <m/>
    <m/>
    <m/>
    <m/>
    <m/>
    <m/>
    <m/>
    <m/>
    <m/>
    <m/>
    <m/>
    <m/>
    <s v="  "/>
    <s v="SACRAMENTO"/>
    <s v="VACAVLLE"/>
    <s v="23:21"/>
    <n v="44448"/>
    <m/>
    <s v="T005390051"/>
    <s v="UNKNOWN"/>
    <s v="2039 ALLSTON CT, FAIRF"/>
    <m/>
    <m/>
    <m/>
    <s v="S4TJJV0"/>
    <m/>
    <n v="101559750"/>
    <s v="2021/09/10 00:00:52"/>
    <n v="9110"/>
    <m/>
    <s v="AXS-UNK POLE FIRE"/>
    <s v="N"/>
    <m/>
    <m/>
    <m/>
    <m/>
    <m/>
    <m/>
    <m/>
    <m/>
    <m/>
    <m/>
    <s v="Y"/>
    <m/>
    <m/>
    <m/>
    <m/>
    <m/>
    <m/>
    <m/>
    <s v="CREW TO REPLACE BURNT POLE 1/E/O SW 10427 PHOTOS ATTACHED"/>
    <m/>
    <m/>
    <m/>
    <m/>
    <s v="Overhead"/>
    <m/>
    <m/>
    <m/>
    <m/>
    <m/>
    <s v="FIRE, POLE"/>
    <s v="POLE-WOOD"/>
    <m/>
    <s v="  "/>
    <m/>
    <m/>
    <m/>
    <m/>
    <m/>
    <m/>
    <m/>
    <m/>
    <m/>
    <m/>
    <m/>
    <m/>
    <m/>
    <m/>
    <m/>
    <m/>
    <m/>
    <m/>
    <m/>
    <m/>
    <m/>
    <m/>
    <m/>
    <m/>
    <m/>
    <m/>
    <m/>
    <m/>
    <m/>
    <m/>
    <m/>
    <m/>
    <m/>
    <m/>
    <m/>
    <m/>
    <m/>
    <m/>
    <m/>
    <m/>
    <m/>
    <m/>
    <m/>
    <m/>
    <m/>
    <m/>
    <m/>
  </r>
  <r>
    <n v="1402"/>
    <s v="S71C"/>
    <s v="3 - QC Complete"/>
    <n v="44476"/>
    <n v="44617"/>
    <s v="Pole fire could be caused by tracking.  Broken pole at 01/013 on the Sanger-Malaga 115kV line with wires on ground across railroad tracks. The ensuing fire was limited to PG&amp;E assets. This infomration is preliminary."/>
    <s v="\\fxshare-nas05\quotashare-fs01\ESA\5 - Ignition Tracking\2021_Ignition_QC_Folders\20210910_nan_nan_INT-15109_nan"/>
    <s v=" "/>
    <m/>
    <s v="S71C"/>
    <s v="Suspecting Initiating Event to Weather - Lightning_x000a_Failure Driver to Weather_x000a_Failure Sub-Driver to Weather Lightning_x000a_Coordinates to match location for SAP Equipment 40646400 "/>
    <n v="44466"/>
    <m/>
    <s v="Not In Scope"/>
    <m/>
    <m/>
    <m/>
    <m/>
    <m/>
    <m/>
    <m/>
    <m/>
    <m/>
    <m/>
    <m/>
    <m/>
    <m/>
    <m/>
    <m/>
    <m/>
    <m/>
    <m/>
    <m/>
    <m/>
    <m/>
    <m/>
    <m/>
    <m/>
    <m/>
    <m/>
    <m/>
    <m/>
    <m/>
    <m/>
    <m/>
    <m/>
    <m/>
    <m/>
    <m/>
    <m/>
    <m/>
    <m/>
    <m/>
    <m/>
    <m/>
    <m/>
    <m/>
    <m/>
    <m/>
    <m/>
    <s v=" "/>
    <x v="107"/>
    <s v="22:17:00"/>
    <n v="44448"/>
    <s v="22:17:00"/>
    <s v="TOTL"/>
    <s v="N"/>
    <s v="N"/>
    <m/>
    <m/>
    <s v="INT-15109"/>
    <m/>
    <n v="122022220"/>
    <m/>
    <m/>
    <m/>
    <s v=" "/>
    <x v="0"/>
    <x v="0"/>
    <s v="N"/>
    <s v="N"/>
    <s v="N"/>
    <s v="On September 9, 2021 at 22:17 hours, the Sangar Malaga 115kV Transmission line relayed and did not test. A PG&amp;E Troublemanobserved a broken pole and wires down across the railroad tracks near the vicinity of De Wolf Ave in Fresno. Initial analysis indicates lightning caused the ignition. The ensuing fire was contained to PG&amp;E assets. PG&amp;E crew replaced the pole on September 10, 2021. There was no impact to customers."/>
    <s v="PG&amp;E"/>
    <s v="Other"/>
    <s v="Pole"/>
    <s v="T"/>
    <s v="T"/>
    <s v="Structure-PG&amp;E only"/>
    <m/>
    <m/>
    <m/>
    <m/>
    <m/>
    <s v="Weather - Lightning"/>
    <s v="Weather"/>
    <s v="Weather - Lightning"/>
    <s v="N"/>
    <s v="Overhead"/>
    <x v="4"/>
    <s v="Pole"/>
    <s v="Pole, Crossarm"/>
    <n v="40646400"/>
    <s v=" "/>
    <x v="0"/>
    <n v="36.721739999999997"/>
    <n v="-119.64319"/>
    <s v="Fresno"/>
    <s v="Sanger-Malaga 115kV"/>
    <n v="115000"/>
    <m/>
    <x v="0"/>
    <s v="Self Extinguished"/>
    <s v="Agriculture"/>
    <s v="Brush fuel model"/>
    <s v="grass and brush"/>
    <s v="N"/>
    <m/>
    <m/>
    <m/>
    <m/>
    <s v="N"/>
    <s v="N"/>
    <m/>
    <m/>
    <s v="2021-09-10"/>
    <m/>
    <m/>
    <m/>
    <m/>
    <m/>
    <m/>
    <m/>
    <m/>
    <m/>
    <m/>
    <m/>
    <m/>
    <m/>
    <m/>
    <m/>
    <m/>
    <m/>
    <m/>
    <m/>
    <s v="  "/>
    <m/>
    <m/>
    <m/>
    <m/>
    <m/>
    <m/>
    <m/>
    <m/>
    <m/>
    <m/>
    <m/>
    <m/>
    <m/>
    <m/>
    <m/>
    <m/>
    <m/>
    <m/>
    <m/>
    <m/>
    <m/>
    <m/>
    <m/>
    <m/>
    <m/>
    <m/>
    <m/>
    <m/>
    <m/>
    <m/>
    <m/>
    <m/>
    <m/>
    <m/>
    <m/>
    <m/>
    <m/>
    <m/>
    <m/>
    <m/>
    <m/>
    <m/>
    <m/>
    <m/>
    <m/>
    <m/>
    <m/>
    <m/>
    <m/>
    <m/>
    <m/>
    <s v="  "/>
    <m/>
    <m/>
    <m/>
    <m/>
    <m/>
    <m/>
    <m/>
    <m/>
    <m/>
    <m/>
    <m/>
    <m/>
    <m/>
    <m/>
    <m/>
    <m/>
    <m/>
    <m/>
    <m/>
    <m/>
    <m/>
    <m/>
    <m/>
    <m/>
    <m/>
    <m/>
    <m/>
    <m/>
    <m/>
    <m/>
    <m/>
    <m/>
    <m/>
    <m/>
    <m/>
    <m/>
    <m/>
    <m/>
    <m/>
    <m/>
    <m/>
    <m/>
    <m/>
    <m/>
    <m/>
    <m/>
    <m/>
  </r>
  <r>
    <n v="1401"/>
    <s v="AHH7"/>
    <s v="3 - QC Complete"/>
    <n v="44456"/>
    <n v="44617"/>
    <s v="Pole fire at 19/17 on Kerckhoff-Clovis-Sanger #1-115kV line. Fire was out and the local fire crews have been released, no fire on ground. This information is preliminary."/>
    <s v="\\fxshare-nas05\quotashare-fs01\ESA\5 - Ignition Tracking\2021_Ignition_QC_Folders\20210910_nan_nan_INT-15105_nan"/>
    <s v=" "/>
    <m/>
    <m/>
    <m/>
    <m/>
    <m/>
    <s v="Not In Scope"/>
    <m/>
    <m/>
    <m/>
    <m/>
    <m/>
    <m/>
    <m/>
    <m/>
    <m/>
    <m/>
    <m/>
    <m/>
    <m/>
    <m/>
    <m/>
    <m/>
    <m/>
    <m/>
    <m/>
    <m/>
    <m/>
    <m/>
    <m/>
    <m/>
    <m/>
    <m/>
    <m/>
    <m/>
    <m/>
    <m/>
    <m/>
    <m/>
    <m/>
    <m/>
    <m/>
    <m/>
    <m/>
    <m/>
    <m/>
    <m/>
    <m/>
    <m/>
    <m/>
    <m/>
    <m/>
    <m/>
    <s v=" "/>
    <x v="107"/>
    <s v="20:51:00"/>
    <n v="44448"/>
    <s v="20:46:00"/>
    <s v="TOTL"/>
    <s v="N"/>
    <s v="N"/>
    <m/>
    <m/>
    <s v="INT-15105"/>
    <m/>
    <n v="122022135"/>
    <m/>
    <m/>
    <m/>
    <s v=" "/>
    <x v="0"/>
    <x v="0"/>
    <s v="N"/>
    <s v="N"/>
    <s v="N"/>
    <s v="On Septemeber 9th, 2021 at 20:46 hours, the Kerckhoff-Clovis-Sanger #1 115kV Transmission line relayed and did not test due to wildfire mitigation. A PG&amp;E Troubleman was dispatched in response to a pole fire off of N McCall Ave near Ashlan Ave in Clovis. Initial analysis indicates lighting/weather caused the ignition. The ensuing fire was contained to PG&amp;E assets and the fire was suppressed by a PG&amp;E employee. PG&amp;E Crew replaced 3-phase insulators on September 10th, 2021. "/>
    <s v="PG&amp;E"/>
    <s v="Other"/>
    <s v="Pole"/>
    <s v="T"/>
    <s v="T"/>
    <s v="Structure-PG&amp;E only"/>
    <m/>
    <m/>
    <m/>
    <m/>
    <m/>
    <s v="Weather - Lightning"/>
    <s v="Weather"/>
    <s v="Weather - Lightning"/>
    <s v="Y"/>
    <s v="Overhead"/>
    <x v="4"/>
    <s v="Pole"/>
    <s v="Insulators"/>
    <m/>
    <s v=" "/>
    <x v="0"/>
    <n v="36.799407000000002"/>
    <n v="-119.610175"/>
    <s v="Fresno"/>
    <s v="Kerckhoff-Clovis-Sanger #1-115kV"/>
    <n v="115000"/>
    <m/>
    <x v="0"/>
    <s v="Employee"/>
    <s v="Agriculture"/>
    <s v="Fire-resistive fuel bed"/>
    <m/>
    <s v="N"/>
    <m/>
    <m/>
    <m/>
    <m/>
    <s v="N"/>
    <s v="Y"/>
    <s v="202109100000"/>
    <s v="202109101600"/>
    <s v="2021-09-10"/>
    <m/>
    <m/>
    <m/>
    <m/>
    <m/>
    <m/>
    <m/>
    <m/>
    <m/>
    <m/>
    <m/>
    <m/>
    <m/>
    <m/>
    <m/>
    <m/>
    <m/>
    <m/>
    <m/>
    <s v="  "/>
    <m/>
    <m/>
    <m/>
    <m/>
    <m/>
    <m/>
    <m/>
    <m/>
    <m/>
    <m/>
    <m/>
    <m/>
    <m/>
    <m/>
    <m/>
    <m/>
    <m/>
    <m/>
    <m/>
    <m/>
    <m/>
    <m/>
    <m/>
    <m/>
    <m/>
    <m/>
    <m/>
    <m/>
    <m/>
    <m/>
    <m/>
    <m/>
    <m/>
    <m/>
    <m/>
    <m/>
    <m/>
    <m/>
    <m/>
    <m/>
    <m/>
    <m/>
    <m/>
    <m/>
    <m/>
    <m/>
    <m/>
    <m/>
    <m/>
    <m/>
    <m/>
    <s v="  "/>
    <m/>
    <m/>
    <m/>
    <m/>
    <m/>
    <m/>
    <m/>
    <m/>
    <m/>
    <m/>
    <m/>
    <m/>
    <m/>
    <m/>
    <m/>
    <m/>
    <m/>
    <m/>
    <m/>
    <m/>
    <m/>
    <m/>
    <m/>
    <m/>
    <m/>
    <m/>
    <m/>
    <m/>
    <m/>
    <m/>
    <m/>
    <m/>
    <m/>
    <m/>
    <m/>
    <m/>
    <m/>
    <m/>
    <m/>
    <m/>
    <m/>
    <m/>
    <m/>
    <m/>
    <m/>
    <m/>
    <m/>
  </r>
  <r>
    <n v="1384"/>
    <s v="S71C"/>
    <s v="3 - QC Complete"/>
    <n v="44461"/>
    <n v="44617"/>
    <s v="Third party vehicle made contact with distribution pole. The ensuing fire was 0.25 - 10 acres fire. This information is preliminary."/>
    <s v="\\fxshare-nas05\quotashare-fs01\ESA\5 - Ignition Tracking\2021_Ignition_QC_Folders\20210909_1466286_21-0115503_nan_T005389655"/>
    <s v=" "/>
    <m/>
    <s v="S71C"/>
    <s v="Correct Outage time is 15:10 not 15:14_x000a_Appears there are two SAP Notifications but it seems the assignment to replace the pole will be done under SAP Notification 122021499_x000a_Nominal Voltage is 12kV, not 21kV_x000a_Does not appear to be a Burn Scar Area, removing Incident Name &quot;Valley&quot;"/>
    <n v="44461"/>
    <m/>
    <s v="Not In Scope"/>
    <m/>
    <m/>
    <m/>
    <m/>
    <m/>
    <m/>
    <m/>
    <m/>
    <m/>
    <m/>
    <m/>
    <m/>
    <m/>
    <m/>
    <m/>
    <m/>
    <m/>
    <m/>
    <m/>
    <m/>
    <m/>
    <m/>
    <m/>
    <m/>
    <m/>
    <m/>
    <m/>
    <m/>
    <m/>
    <m/>
    <m/>
    <m/>
    <m/>
    <m/>
    <m/>
    <m/>
    <m/>
    <m/>
    <m/>
    <m/>
    <m/>
    <m/>
    <m/>
    <m/>
    <m/>
    <m/>
    <s v=" "/>
    <x v="107"/>
    <s v="15:14:00"/>
    <n v="44448"/>
    <s v="15:10:00"/>
    <s v="FAS"/>
    <s v="N"/>
    <s v="N"/>
    <n v="1466286"/>
    <s v="21-0115503"/>
    <m/>
    <s v="T005389655"/>
    <s v="122021499, 122034086"/>
    <m/>
    <m/>
    <s v="PG&amp;E_1384_Ignition_20210909_1.jpg"/>
    <s v=" "/>
    <x v="1"/>
    <x v="0"/>
    <s v="Y"/>
    <s v="Y"/>
    <s v="N"/>
    <s v="On September 9, 2021 at 15:14 hours, PG&amp;E Troublemen were dispatched to the Pleasant Grove 2110 12kV Distribution Circuit near the vicinity of Athens Ave, Lincoln in response to a broken pole. Initial analysis indicates a third party vehicle struck a pole that resulted in primary wires down and an ignition. The ensuing fire was between 0.25 meters to 10 acres in size and the fire was suppressed by Cal Fire. PG&amp;E Crew repaired the conductor and replaced the pole, crossarms, insulators and cutouts on September 11, 2021. "/>
    <s v="PG&amp;E"/>
    <s v="Vegetation"/>
    <m/>
    <s v="D"/>
    <s v="D"/>
    <s v="0.26-9.99"/>
    <m/>
    <m/>
    <m/>
    <m/>
    <m/>
    <s v="Contact - 3rd Party"/>
    <s v="Contact from object"/>
    <s v="Vehicle contact"/>
    <s v="Y"/>
    <s v="Overhead"/>
    <x v="0"/>
    <s v="Pole"/>
    <s v="Pole"/>
    <n v="100050994"/>
    <s v=" "/>
    <x v="0"/>
    <n v="38.838822186900003"/>
    <n v="-121.32973410779999"/>
    <s v="Placer"/>
    <s v="PLEASANT GROVE 2110"/>
    <n v="12000"/>
    <s v="PLEASANT GROVE 211050514"/>
    <x v="0"/>
    <s v="Cal Fire"/>
    <s v="Herbaceous"/>
    <s v="Grass Fuel Bed"/>
    <m/>
    <s v="N"/>
    <m/>
    <s v="Valley"/>
    <m/>
    <m/>
    <s v="N"/>
    <s v="N"/>
    <m/>
    <m/>
    <s v="2021-09-10"/>
    <m/>
    <m/>
    <m/>
    <m/>
    <m/>
    <m/>
    <m/>
    <m/>
    <m/>
    <m/>
    <m/>
    <m/>
    <m/>
    <m/>
    <m/>
    <m/>
    <m/>
    <m/>
    <m/>
    <s v="  "/>
    <s v="SIERRA"/>
    <s v="LINCOLN"/>
    <s v="15:14"/>
    <n v="44448"/>
    <s v="1466286"/>
    <s v="T005389655"/>
    <n v="2540"/>
    <s v="ATHENS AVE"/>
    <s v="LINCOLN"/>
    <n v="38.838549999999998"/>
    <n v="-121.32246000000001"/>
    <s v="T1TMLTH"/>
    <s v="TOMASI, MICHAEL"/>
    <n v="152442110"/>
    <s v="20210909 20:07"/>
    <n v="9002"/>
    <m/>
    <s v="CAR POLE. EC TAGS CREATED, ON CALL SUPERVISOR NOTIFIED"/>
    <s v="Y"/>
    <m/>
    <m/>
    <s v="38.8390267,-121.3299183,34.300000,3D"/>
    <m/>
    <m/>
    <m/>
    <s v="Matt Erdmann 530-913-9786"/>
    <m/>
    <s v="N"/>
    <s v="Y"/>
    <m/>
    <s v="Clear"/>
    <m/>
    <s v="County Land"/>
    <m/>
    <s v="Calm"/>
    <m/>
    <s v="3rd Party"/>
    <m/>
    <s v="0.25 - 10 Acres"/>
    <m/>
    <s v="Cal Fire"/>
    <m/>
    <s v="Overhead"/>
    <m/>
    <s v="N"/>
    <m/>
    <m/>
    <m/>
    <s v="VEHICLE"/>
    <s v="POLE-WOOD"/>
    <s v="N"/>
    <s v="  "/>
    <s v="Unplanned"/>
    <s v="Sierra"/>
    <s v="Placer"/>
    <s v="152442110, PLEASANT GROVE-2110"/>
    <s v="21-0115503"/>
    <s v="Unplanned"/>
    <s v="Clear;32-90 F"/>
    <s v="386"/>
    <s v="83803"/>
    <s v="NO"/>
    <s v="Line to Ground"/>
    <s v="Sustained"/>
    <s v="No"/>
    <s v="50514"/>
    <s v="OH"/>
    <s v="Line Recloser"/>
    <s v="1466286"/>
    <s v="Pole-Wood, Broken, wire on ground"/>
    <s v="A &amp; GRD"/>
    <m/>
    <m/>
    <s v="Athens Road e/o Industrial Blvd in 12kv Side of T-6356 (12/21kv Auto)"/>
    <s v="4 SP/W/OF 31447 (@ 35823 POLE)"/>
    <s v="CIS J93549 TWD EOL OPEN"/>
    <m/>
    <m/>
    <m/>
    <m/>
    <m/>
    <m/>
    <m/>
    <m/>
    <m/>
    <m/>
    <m/>
    <m/>
    <m/>
    <m/>
    <m/>
    <m/>
    <m/>
    <m/>
    <m/>
    <m/>
    <m/>
    <m/>
    <m/>
  </r>
  <r>
    <n v="1383"/>
    <s v="MXX7"/>
    <s v="3 - QC Complete"/>
    <n v="44448"/>
    <n v="44617"/>
    <s v="Other fire, not attributable to PG&amp;E assets. This information is preliminary."/>
    <s v="\\fxshare-nas05\quotashare-fs01\ESA\5 - Ignition Tracking\2021_Ignition_QC_Folders\20210909_nan_nan_nan_0987935522"/>
    <s v=" "/>
    <m/>
    <m/>
    <m/>
    <m/>
    <m/>
    <s v="Not In Scope"/>
    <m/>
    <m/>
    <m/>
    <m/>
    <m/>
    <m/>
    <m/>
    <m/>
    <m/>
    <m/>
    <m/>
    <m/>
    <m/>
    <m/>
    <m/>
    <m/>
    <m/>
    <m/>
    <m/>
    <m/>
    <m/>
    <m/>
    <m/>
    <m/>
    <m/>
    <m/>
    <m/>
    <m/>
    <m/>
    <m/>
    <m/>
    <m/>
    <m/>
    <m/>
    <m/>
    <m/>
    <m/>
    <m/>
    <m/>
    <m/>
    <m/>
    <m/>
    <m/>
    <m/>
    <m/>
    <m/>
    <s v=" "/>
    <x v="107"/>
    <s v="13:15:00"/>
    <m/>
    <m/>
    <s v="FAS"/>
    <s v="N"/>
    <s v="N"/>
    <m/>
    <m/>
    <m/>
    <n v="987935522"/>
    <m/>
    <m/>
    <m/>
    <m/>
    <s v=" "/>
    <x v="0"/>
    <x v="1"/>
    <s v="N"/>
    <s v="N"/>
    <s v="N"/>
    <s v="Other fire, not attributable to PG&amp;E assets. This information is preliminary."/>
    <s v="Not PG&amp;E"/>
    <s v="Other"/>
    <s v="Meter"/>
    <m/>
    <m/>
    <s v="&lt;3 meters of linear travel"/>
    <m/>
    <m/>
    <m/>
    <m/>
    <m/>
    <s v="Other Fire: Non-PG&amp;E related"/>
    <m/>
    <m/>
    <m/>
    <s v="Overhead"/>
    <x v="1"/>
    <m/>
    <m/>
    <m/>
    <s v=" "/>
    <x v="0"/>
    <n v="38.983995"/>
    <n v="-121.3710933"/>
    <s v="Placer"/>
    <s v="WHEATLAND 1104"/>
    <n v="12000"/>
    <m/>
    <x v="0"/>
    <s v="Self Extinguished"/>
    <s v="Urban"/>
    <m/>
    <m/>
    <m/>
    <m/>
    <m/>
    <m/>
    <m/>
    <s v="N"/>
    <s v="N"/>
    <m/>
    <m/>
    <s v="2021-09-10"/>
    <m/>
    <m/>
    <m/>
    <m/>
    <m/>
    <m/>
    <m/>
    <m/>
    <m/>
    <m/>
    <m/>
    <m/>
    <m/>
    <m/>
    <m/>
    <m/>
    <m/>
    <m/>
    <m/>
    <s v="  "/>
    <s v="SIERRA"/>
    <s v="LINCOLN"/>
    <s v="13:15"/>
    <n v="44448"/>
    <m/>
    <n v="987935522"/>
    <n v="5810"/>
    <s v="9TH ST"/>
    <s v="SHERIDAN"/>
    <n v="38.983246000000001"/>
    <n v="-121.37064700000001"/>
    <s v="T1TMLTH"/>
    <s v="TOMASI, MICHAEL"/>
    <n v="152811104"/>
    <s v="20210909 13:31"/>
    <n v="1050"/>
    <n v="1"/>
    <s v="RELATED TO FOID 0984533419. DISC CREATED, METER REMOVED AS IT WAS MELTED. TAG ISSUED AS DUPLICATE FOR IGNITION REPORT. 2'x2' AREA OF BURNT GRASS BELOW MELTED METER"/>
    <s v="Y"/>
    <n v="4"/>
    <s v="\\fxshare-nas05\quotashare-fs01\ESA\5 - Ignition Tracking\Fire_Tab_Attachment_Files"/>
    <s v="38.9839950,-121.3710933,34.400000,3D"/>
    <m/>
    <m/>
    <m/>
    <m/>
    <m/>
    <s v="N"/>
    <s v="Y"/>
    <s v="Y"/>
    <s v="Clear"/>
    <m/>
    <s v="Private Land"/>
    <m/>
    <s v="Calm"/>
    <m/>
    <s v="Other (Comments)"/>
    <s v="meter jaws ng connection, melted meter housing."/>
    <s v="&lt; 1 meter"/>
    <m/>
    <s v="Self Extinguished"/>
    <m/>
    <s v="Overhead"/>
    <m/>
    <s v="N"/>
    <m/>
    <m/>
    <m/>
    <m/>
    <m/>
    <m/>
    <s v="  "/>
    <m/>
    <m/>
    <m/>
    <m/>
    <m/>
    <m/>
    <m/>
    <m/>
    <m/>
    <m/>
    <m/>
    <m/>
    <m/>
    <m/>
    <m/>
    <m/>
    <m/>
    <m/>
    <m/>
    <m/>
    <m/>
    <m/>
    <m/>
    <m/>
    <m/>
    <m/>
    <m/>
    <m/>
    <m/>
    <m/>
    <m/>
    <m/>
    <m/>
    <m/>
    <m/>
    <m/>
    <m/>
    <m/>
    <m/>
    <m/>
    <m/>
    <m/>
    <m/>
    <m/>
    <m/>
    <m/>
    <m/>
  </r>
  <r>
    <n v="1382"/>
    <s v="MXX7"/>
    <s v="3 - QC Complete"/>
    <n v="44448"/>
    <n v="44617"/>
    <s v="Other fire, not attributable to PG&amp;E assets. This information is preliminary."/>
    <s v="\\fxshare-nas05\quotashare-fs01\ESA\5 - Ignition Tracking\2021_Ignition_QC_Folders\20210909_nan_nan_nan_0854433320"/>
    <s v=" "/>
    <m/>
    <m/>
    <m/>
    <m/>
    <m/>
    <s v="Not In Scope"/>
    <m/>
    <m/>
    <m/>
    <m/>
    <m/>
    <m/>
    <m/>
    <m/>
    <m/>
    <m/>
    <m/>
    <m/>
    <m/>
    <m/>
    <m/>
    <m/>
    <m/>
    <m/>
    <m/>
    <m/>
    <m/>
    <m/>
    <m/>
    <m/>
    <m/>
    <m/>
    <m/>
    <m/>
    <m/>
    <m/>
    <m/>
    <m/>
    <m/>
    <m/>
    <m/>
    <m/>
    <m/>
    <m/>
    <m/>
    <m/>
    <m/>
    <m/>
    <m/>
    <m/>
    <m/>
    <m/>
    <s v=" "/>
    <x v="107"/>
    <s v="09:51:00"/>
    <m/>
    <m/>
    <s v="FAS"/>
    <s v="N"/>
    <s v="N"/>
    <m/>
    <m/>
    <m/>
    <n v="854433320"/>
    <m/>
    <m/>
    <m/>
    <m/>
    <s v=" "/>
    <x v="0"/>
    <x v="1"/>
    <s v="N"/>
    <s v="N"/>
    <s v="N"/>
    <s v="Other fire, not attributable to PG&amp;E assets. This information is preliminary."/>
    <s v="Not PG&amp;E"/>
    <s v="Building"/>
    <m/>
    <m/>
    <m/>
    <s v="Structure-only"/>
    <m/>
    <m/>
    <m/>
    <m/>
    <m/>
    <s v="Other Fire: Non-PG&amp;E related"/>
    <m/>
    <m/>
    <m/>
    <s v="Overhead"/>
    <x v="1"/>
    <m/>
    <m/>
    <m/>
    <s v=" "/>
    <x v="1"/>
    <n v="40.447729000000002"/>
    <n v="-122.31112299999999"/>
    <s v="Shasta"/>
    <s v="JESSUP 1102"/>
    <n v="12000"/>
    <m/>
    <x v="1"/>
    <s v="Anderson FD"/>
    <s v="Urban"/>
    <m/>
    <m/>
    <m/>
    <m/>
    <m/>
    <m/>
    <m/>
    <s v="N"/>
    <s v="N"/>
    <m/>
    <m/>
    <s v="2021-09-10"/>
    <m/>
    <m/>
    <m/>
    <m/>
    <m/>
    <m/>
    <m/>
    <m/>
    <m/>
    <m/>
    <m/>
    <m/>
    <m/>
    <m/>
    <m/>
    <m/>
    <m/>
    <m/>
    <m/>
    <s v="  "/>
    <s v="NORTH VALLEY"/>
    <s v="REDDING 03"/>
    <s v="09:51"/>
    <n v="44448"/>
    <m/>
    <n v="854433320"/>
    <n v="3300"/>
    <s v="FRANKLIN ST"/>
    <s v="ANDERSON"/>
    <n v="40.448056999999999"/>
    <n v="-122.31111300000001"/>
    <s v="V8TCWC9"/>
    <s v="COLGATE, CALEM"/>
    <n v="103441102"/>
    <s v="20210909 10:42"/>
    <n v="1101"/>
    <m/>
    <s v="FIRE IN SMALL OUT BUILDING.  ISOLATED THAT BUILDING"/>
    <s v="Y"/>
    <n v="2"/>
    <s v="\\fxshare-nas05\quotashare-fs01\ESA\5 - Ignition Tracking\Fire_Tab_Attachment_Files"/>
    <m/>
    <n v="40.447729000000002"/>
    <n v="-122.31112299999999"/>
    <m/>
    <s v="ANDERSON FD"/>
    <m/>
    <s v="N"/>
    <s v="Y"/>
    <s v="N"/>
    <s v="Clear"/>
    <m/>
    <s v="Customer-Owned Structure/Equipment"/>
    <m/>
    <s v="Calm"/>
    <m/>
    <s v="Unknown"/>
    <m/>
    <s v="Structure Only"/>
    <m/>
    <s v="Fire Dept"/>
    <m/>
    <s v="Subsurface"/>
    <m/>
    <s v="N"/>
    <m/>
    <m/>
    <m/>
    <m/>
    <m/>
    <m/>
    <s v="  "/>
    <m/>
    <m/>
    <m/>
    <m/>
    <m/>
    <m/>
    <m/>
    <m/>
    <m/>
    <m/>
    <m/>
    <m/>
    <m/>
    <m/>
    <m/>
    <m/>
    <m/>
    <m/>
    <m/>
    <m/>
    <m/>
    <m/>
    <m/>
    <m/>
    <m/>
    <m/>
    <m/>
    <m/>
    <m/>
    <m/>
    <m/>
    <m/>
    <m/>
    <m/>
    <m/>
    <m/>
    <m/>
    <m/>
    <m/>
    <m/>
    <m/>
    <m/>
    <m/>
    <m/>
    <m/>
    <m/>
    <m/>
  </r>
  <r>
    <n v="1381"/>
    <s v="CFMD"/>
    <s v="3 - QC Complete"/>
    <n v="44459"/>
    <n v="44617"/>
    <s v="Structure fire, not attributable to PG&amp;E assets. Service disconnected. This information is preliminary."/>
    <s v="\\fxshare-nas05\quotashare-fs01\ESA\5 - Ignition Tracking\2021_Ignition_QC_Folders\20210909_nan_nan_nan_7931218761"/>
    <s v=" "/>
    <m/>
    <s v="CFMD"/>
    <s v="Outage date time"/>
    <n v="44459"/>
    <m/>
    <s v="Not In Scope"/>
    <m/>
    <m/>
    <m/>
    <m/>
    <m/>
    <m/>
    <m/>
    <m/>
    <m/>
    <m/>
    <m/>
    <m/>
    <m/>
    <m/>
    <m/>
    <m/>
    <m/>
    <m/>
    <m/>
    <m/>
    <m/>
    <m/>
    <m/>
    <m/>
    <m/>
    <m/>
    <m/>
    <m/>
    <m/>
    <m/>
    <m/>
    <m/>
    <m/>
    <m/>
    <m/>
    <m/>
    <m/>
    <m/>
    <m/>
    <m/>
    <m/>
    <m/>
    <m/>
    <m/>
    <m/>
    <m/>
    <s v=" "/>
    <x v="107"/>
    <s v="00:34:00"/>
    <n v="44448"/>
    <m/>
    <s v="FAS"/>
    <s v="N"/>
    <s v="N"/>
    <m/>
    <m/>
    <m/>
    <n v="7931218761"/>
    <m/>
    <m/>
    <m/>
    <m/>
    <s v=" "/>
    <x v="0"/>
    <x v="1"/>
    <s v="N"/>
    <s v="N"/>
    <s v="N"/>
    <s v="Structure fire, not attributable to PG&amp;E assets. Service disconnected. This information is preliminary."/>
    <s v="Not PG&amp;E"/>
    <s v="Building"/>
    <m/>
    <m/>
    <m/>
    <s v="&lt;0.25"/>
    <m/>
    <m/>
    <m/>
    <m/>
    <m/>
    <s v="Other Fire: Non-PG&amp;E related"/>
    <m/>
    <m/>
    <m/>
    <s v="Overhead"/>
    <x v="1"/>
    <m/>
    <m/>
    <m/>
    <s v=" "/>
    <x v="1"/>
    <n v="37.565604999999998"/>
    <n v="-119.950166"/>
    <s v="Mariposa"/>
    <s v="MARIPOSA 2101 "/>
    <n v="21000"/>
    <m/>
    <x v="0"/>
    <s v="Cal Fire"/>
    <s v="Hardwood Forest"/>
    <m/>
    <m/>
    <s v="N"/>
    <m/>
    <m/>
    <m/>
    <m/>
    <s v="N"/>
    <s v="N"/>
    <m/>
    <m/>
    <s v="2021-09-10"/>
    <m/>
    <m/>
    <m/>
    <m/>
    <m/>
    <m/>
    <m/>
    <m/>
    <m/>
    <m/>
    <m/>
    <m/>
    <m/>
    <m/>
    <m/>
    <m/>
    <m/>
    <m/>
    <m/>
    <s v="  "/>
    <s v="YOSEMITE"/>
    <s v="MARIPOSA 02"/>
    <s v="00:34"/>
    <n v="44448"/>
    <m/>
    <n v="7931218761"/>
    <n v="5144"/>
    <s v="COLORADO RD"/>
    <s v="MIDPINES"/>
    <n v="37.568490999999987"/>
    <n v="-119.96779100000001"/>
    <s v="Y3TBXMP"/>
    <s v="MARTIN, BLAIR"/>
    <n v="254452101"/>
    <s v="20210909 02:19"/>
    <n v="1121"/>
    <m/>
    <s v="STRUCTURE FIRE. DE ENERGIZED SERVICE AT TX PER CALFIRE. CUST OWNED SERVICE POLE CAUGHT FIRE AND PANEL AND METER DESTROYED. COMLETED DISCONNECT TAG."/>
    <s v="Y"/>
    <m/>
    <m/>
    <m/>
    <n v="37.565604999999998"/>
    <n v="-119.950166"/>
    <s v="STRUCTURE FIRE SPREAD AND CAUGHT CUST OWNED POLE AND PANEL ON FIRE"/>
    <s v="CALFIRE/JONES/209 966-3621"/>
    <n v="101075207"/>
    <s v="N"/>
    <s v="N"/>
    <s v="N"/>
    <s v="Clear"/>
    <m/>
    <s v="Private Land"/>
    <m/>
    <s v="Calm"/>
    <m/>
    <s v="Other (Comments)"/>
    <s v="CAUSE YET DETERMINED "/>
    <s v="3 meters - 0.25 Acres"/>
    <m/>
    <s v="Cal Fire"/>
    <m/>
    <s v="Overhead"/>
    <m/>
    <s v="N"/>
    <m/>
    <m/>
    <m/>
    <m/>
    <m/>
    <m/>
    <s v="  "/>
    <m/>
    <m/>
    <m/>
    <m/>
    <m/>
    <m/>
    <m/>
    <m/>
    <m/>
    <m/>
    <m/>
    <m/>
    <m/>
    <m/>
    <m/>
    <m/>
    <m/>
    <m/>
    <m/>
    <m/>
    <m/>
    <m/>
    <m/>
    <m/>
    <m/>
    <m/>
    <m/>
    <m/>
    <m/>
    <m/>
    <m/>
    <m/>
    <m/>
    <m/>
    <m/>
    <m/>
    <m/>
    <m/>
    <m/>
    <m/>
    <m/>
    <m/>
    <m/>
    <m/>
    <m/>
    <m/>
    <m/>
  </r>
  <r>
    <n v="1380"/>
    <s v="S7RM"/>
    <s v="3 - QC Complete"/>
    <n v="44460"/>
    <n v="44617"/>
    <s v="Privileged and Confidential - Level 2: Jessica Basillo. A tree fell into primary overhead conductors, resulting in a wire down incident. The ensuing fire was 3 meter - 0.25 acre in size. This incident was near the Lodge 2014 burn scar area. This information is preliminary."/>
    <s v="\\fxshare-nas05\quotashare-fs01\ESA\5 - Ignition Tracking\2021_Ignition_QC_Folders\20210908_1465113_21-0114981_nan_T005388935"/>
    <s v=" "/>
    <m/>
    <s v="S7RM"/>
    <s v="Create and outage incorrect/updated, Lat/long incorrect-updated.  "/>
    <n v="44452"/>
    <s v="S7RM"/>
    <s v="Complete"/>
    <s v="Not Required"/>
    <m/>
    <s v="Not Required"/>
    <s v="Not Required"/>
    <m/>
    <m/>
    <m/>
    <m/>
    <m/>
    <m/>
    <m/>
    <s v="In Progress - Privileged &amp; Confidential"/>
    <s v="Pending analysis"/>
    <m/>
    <m/>
    <m/>
    <m/>
    <m/>
    <m/>
    <m/>
    <m/>
    <m/>
    <m/>
    <m/>
    <m/>
    <m/>
    <m/>
    <m/>
    <n v="44452"/>
    <n v="44459"/>
    <n v="44461"/>
    <n v="9"/>
    <s v="Y"/>
    <n v="44452"/>
    <m/>
    <s v="Cal Fire"/>
    <s v="On-Line portal"/>
    <s v="Seeking their cause determination and accurate size. *** CAL fire indicated that a 14 day extension of time is necessary.  Don't expect to have a copy of the incident report prior to October 7, 2021. "/>
    <m/>
    <s v="Y"/>
    <n v="44452"/>
    <n v="44454"/>
    <s v="ROCQ"/>
    <s v="ROCQ@pge.com"/>
    <s v="Photos, more specifics."/>
    <m/>
    <s v=" "/>
    <x v="108"/>
    <s v="20:33:00"/>
    <n v="44447"/>
    <s v="20:33:00"/>
    <s v="FAS"/>
    <s v="N"/>
    <s v="N"/>
    <n v="1465113"/>
    <s v="21-0114981"/>
    <m/>
    <s v="T005388935"/>
    <n v="122016934"/>
    <m/>
    <m/>
    <s v="PG&amp;E_1380_Ignition_20210908_1.jpg"/>
    <s v=" "/>
    <x v="1"/>
    <x v="0"/>
    <s v="Y"/>
    <s v="Y"/>
    <s v="N"/>
    <s v="Privileged and confidential-Level 2-Preliminary. On September 8, 2021 at 2041 hours a PG&amp;E troubleman was dispatched to the Laytonville 1101 12KV Distribution Circuit near Highway 101 in the community of Leggett, Mendocino County in response to a report of an overhead conductor broken with wire on the ground.  The troubleman arrived on scene near the Empire rest area off Highway 101 and reported that a tree had fallen into the line near SAP # 101010325.  The troubleman reported a broken pole with two spans of wire down on the ground and an approximate one-acre vegetation fire burning in the area.  CAL Fire personnel were on scene prior to the troubleman's arrival and were in the process of extinguishing the fire.  This incident occurred in a Tier 2 HFTD (High Fire Threat District) during what the troubleman described as clear and breezy wind conditions.  PG&amp;E Meteorology data showed the weather conditions at the time and location of this incident as:  Temperature 73.5 degrees, RH (Relative Humidity) 39%, winds out of the Southwest at below 1 MPH with a gust measured at 2.0 MPH.  This incident occurred in the Burn Scar area of the 2014 &quot;Lodge Complex&quot; a series of fires caused by dry lightening which occurred in the Leggett/Laytonville area of Mendocino County.  One priority &quot;A&quot; EC notification tag (# 122016934) was created because of this incident to replace the pole and the conductor.  On September 9, 2021 a PG&amp;E repair crew was dispatched to replace the pole.  Due to the location, steep terrain and access issues, repairs were completed on September 12, 2021 by 0545 hours.  A total of 72 customers were affected by the outage and the last customer's service was restored by 2143 hours on September 11,2021.  The vegetation management team conducted a post fire incident investigation on September 9, 2021 and found that the subject tree was an alive, green Douglas Fir with a height of approximately 90 feet and a DBH (Diameter at Breast Height) of 51 inches.  The vegetation management inspector described the subject tree as sustaining a complete failure at the base of the tree near the root system.  When the inspector examined the root system, he noted that the heartwood showed minor signs of decline including brown rot and sap ooze.  The inspector further described that the tree showed no signs of uprooting and that the tree failed where the trunk of the tree meets the root collar.  The Douglas Fir showed no signs of decline on the outside of the tree and no fruiting bodies were observed on the roots of the trunk.  When the investigator examined the root cluster, there were minor signs of brown rot in the heartwood near the base of the tree and the root structure.  The vegetation management inspector noted the vegetative condition as:  soil is dry with no signs of erosion and the tree showed minor lean towards the line.  The current tree to conductor clearance was noted at 70 feet and the subject tree was last inspected on March 15,2021 and the planned next inspection is scheduled for the first Quarter of 2022.  The vegetation Management team described the failure as &quot;the tree failed and struck the overhead conductor bringing it to the ground, breaking both poles on each side of the span.  The fire size according to the vegetation management report was noted as approximately half an acre which scarred the base of the surrounding trees. "/>
    <s v="PG&amp;E"/>
    <s v="Vegetation"/>
    <m/>
    <s v="D"/>
    <s v="D"/>
    <s v="&lt;0.25"/>
    <m/>
    <m/>
    <m/>
    <m/>
    <m/>
    <s v="Vegetation"/>
    <s v="Contact from object"/>
    <s v="Veg. contact"/>
    <s v="Y"/>
    <s v="Overhead"/>
    <x v="0"/>
    <s v="Conductor - Primary"/>
    <s v="Pole, conductor"/>
    <n v="101010325"/>
    <s v=" "/>
    <x v="1"/>
    <n v="39.834333000000001"/>
    <n v="-123.62286"/>
    <s v="Mendocino"/>
    <s v="LAYTONVILLE 1101"/>
    <n v="12000"/>
    <s v="LAYTONVILLE 11011760"/>
    <x v="0"/>
    <s v="Cal Fire"/>
    <s v="Conifer Forest"/>
    <s v="brush &amp; forest model"/>
    <s v="grass and brush"/>
    <s v="Y"/>
    <s v="Lodge 2014"/>
    <s v="Leggett"/>
    <n v="150"/>
    <s v="R4"/>
    <s v="N"/>
    <s v="N"/>
    <m/>
    <m/>
    <s v="2021-09-10"/>
    <n v="39.83428"/>
    <n v="-123.622253"/>
    <n v="44448"/>
    <s v="RootsFail"/>
    <s v="Fire investigation attached as well. Large Doug Fir, with no outward signs of decay/die back failed at the roots. tree had a minor lean towards the lines. minor signs of rot at the heart of the tree with in the root cluster. no sign of uprooting though, roots appeared to have just broke off."/>
    <s v="FIRD"/>
    <n v="80"/>
    <n v="23"/>
    <n v="70"/>
    <s v="Slight"/>
    <s v="None"/>
    <s v="N"/>
    <n v="1"/>
    <m/>
    <s v="Hillside"/>
    <s v="B"/>
    <s v="CrossArm"/>
    <s v="BareWire"/>
    <n v="5"/>
    <s v="  "/>
    <s v="NORTH COAST"/>
    <s v="GARBERVILLE"/>
    <s v="20:41"/>
    <n v="44447"/>
    <s v="1465113"/>
    <s v="T005388935"/>
    <n v="60200"/>
    <s v="DRIVE THRU TREE RD"/>
    <s v="CUMMINGS"/>
    <n v="39.825650000000003"/>
    <n v="-123.59278"/>
    <s v="W4TR0CQ"/>
    <s v="CURNOW, RAY"/>
    <n v="42681101"/>
    <s v="20210909 01:16"/>
    <n v="9002"/>
    <m/>
    <s v="tree fell broke pole "/>
    <s v="Y"/>
    <m/>
    <m/>
    <s v="39.8352433,-123.6314033,404.100000,2D"/>
    <m/>
    <m/>
    <m/>
    <s v="cal fire"/>
    <m/>
    <s v="N"/>
    <s v="N"/>
    <m/>
    <s v="Clear"/>
    <m/>
    <s v="Private Land"/>
    <m/>
    <s v="Breezy"/>
    <m/>
    <s v="Vegetation"/>
    <m/>
    <s v="3 meters - 0.25 Acres"/>
    <m/>
    <s v="Cal Fire"/>
    <m/>
    <s v="Overhead"/>
    <m/>
    <s v="N"/>
    <m/>
    <m/>
    <m/>
    <s v="TREE-FELL INTO LINE"/>
    <s v="POLE-WOOD"/>
    <s v="N"/>
    <s v="  "/>
    <s v="Unplanned"/>
    <s v="Humboldt"/>
    <s v="Garberville"/>
    <s v="042681101, LAYTONVILLE-1101"/>
    <s v="21-0114981"/>
    <s v="Unplanned"/>
    <s v="Clear;32-90 F"/>
    <s v="72"/>
    <s v="17784"/>
    <s v="YES"/>
    <m/>
    <s v="Sustained"/>
    <s v="No"/>
    <s v="1760"/>
    <s v="OH"/>
    <s v="Line Recloser"/>
    <s v="1465113"/>
    <s v="Conductor, Overhead, Broken, wire on ground"/>
    <m/>
    <m/>
    <m/>
    <s v="HWY 101, Empire Rest Area, n/of Laytonville"/>
    <s v="CGC 115445018691"/>
    <m/>
    <m/>
    <m/>
    <m/>
    <m/>
    <m/>
    <m/>
    <m/>
    <m/>
    <m/>
    <m/>
    <m/>
    <m/>
    <m/>
    <m/>
    <m/>
    <m/>
    <m/>
    <m/>
    <m/>
    <m/>
    <m/>
    <m/>
    <m/>
  </r>
  <r>
    <n v="1379"/>
    <s v="CFMD"/>
    <s v="3 - QC Complete"/>
    <n v="44476"/>
    <n v="44617"/>
    <s v="A tree branch fell into primary overhead circuit, resulting in damage to Conductors, Crossarm and insulators. The ensuing fire was 3 meters - 0.25 acre in size. This information is preliminary."/>
    <s v="\\fxshare-nas05\quotashare-fs01\ESA\5 - Ignition Tracking\2021_Ignition_QC_Folders\20210908_1465056_21-0114965_nan_T005388907"/>
    <s v=" "/>
    <m/>
    <s v="CFMD"/>
    <s v="Outage Time, "/>
    <n v="44468"/>
    <m/>
    <s v="Not In Scope"/>
    <m/>
    <m/>
    <m/>
    <m/>
    <m/>
    <m/>
    <m/>
    <m/>
    <m/>
    <m/>
    <m/>
    <m/>
    <m/>
    <m/>
    <m/>
    <m/>
    <m/>
    <m/>
    <m/>
    <m/>
    <m/>
    <m/>
    <m/>
    <m/>
    <m/>
    <m/>
    <m/>
    <m/>
    <m/>
    <m/>
    <m/>
    <m/>
    <m/>
    <m/>
    <m/>
    <m/>
    <m/>
    <m/>
    <m/>
    <s v="Y"/>
    <s v="9/21 &amp; 9/28/2021"/>
    <s v="10/7/20211"/>
    <s v="CAWI"/>
    <s v="Al Webster, 925-383-6503"/>
    <m/>
    <m/>
    <s v=" "/>
    <x v="108"/>
    <s v="19:55:00"/>
    <n v="44447"/>
    <s v="19:24:00"/>
    <s v="FAS"/>
    <s v="N"/>
    <s v="N"/>
    <n v="1465056"/>
    <s v="21-0114965"/>
    <m/>
    <s v="T005388907"/>
    <n v="122016825"/>
    <m/>
    <m/>
    <s v="PG&amp;E_1379_Ignition_20210908_1.jpg"/>
    <s v=" "/>
    <x v="1"/>
    <x v="0"/>
    <s v="Y"/>
    <s v="Y"/>
    <s v="N"/>
    <s v="On September 8th, 2021 at approximately 1955 hours, a PG&amp;E Troubleman responded to a breaker outage on the Contra Costa 2104, 12kV distribution circuit near Contra Loma &amp; San Carlos in the City of Antioch in the Diablo Division. _x000a_The troubleman observed a tall tree and small area of vegetation on fire. Initial analysis indicates a tree branch fell into primary overhead circuit that started the fire. Several Fire Agencies in the Contra Costa County division extinguished the fire.  The ensuing fire was about 20 feet by 20 feet and a large tree. No structures were affected. Priority A corrective tag #122016825 was created for this incident to replace the cross arms, conductors and the insulators. The  outage affected 4,613 customers. This incident occurred in a Non-HFTD with clear and calm wind weather conditions. This information is preliminary."/>
    <s v="PG&amp;E"/>
    <s v="Vegetation"/>
    <m/>
    <s v="D"/>
    <s v="D"/>
    <s v="&lt;0.25"/>
    <s v="20 feet by 20 feet and a large tree"/>
    <m/>
    <m/>
    <m/>
    <m/>
    <s v="Vegetation"/>
    <s v="Contact from object"/>
    <s v="Veg. contact"/>
    <s v="N"/>
    <s v="Overhead"/>
    <x v="0"/>
    <s v="Conductor - Primary"/>
    <s v="Conductors, Insulators, crossarm"/>
    <n v="1004157242"/>
    <s v=" "/>
    <x v="0"/>
    <n v="37.996065000000002"/>
    <n v="-121.82304600000001"/>
    <s v="Contra Costa"/>
    <s v="CONTRA COSTA 2104"/>
    <n v="21000"/>
    <m/>
    <x v="0"/>
    <s v="Contra Costa FD"/>
    <s v="Urban"/>
    <s v="Brush fuel model"/>
    <m/>
    <s v="N"/>
    <m/>
    <m/>
    <m/>
    <m/>
    <s v="N"/>
    <s v="N"/>
    <m/>
    <m/>
    <s v="2021-09-10"/>
    <n v="37.995657999999999"/>
    <n v="-121.822785"/>
    <n v="44448"/>
    <s v="BranchFail"/>
    <s v="Overhanging branch from Eucalyptus broke above conductors while still attached to tree. The broken branch fell onto wires and cross phased causing conductors to arc which enflamed the nearby eucalyptus tree. Tree shows excessive signs or burn marks along trunk and burnt vegetation."/>
    <s v="EUCB"/>
    <n v="80"/>
    <n v="65"/>
    <n v="18"/>
    <s v="Slight"/>
    <s v="None"/>
    <s v="N"/>
    <n v="1"/>
    <m/>
    <s v="Hillside"/>
    <s v="B"/>
    <s v="CrossArm"/>
    <s v="BareWire"/>
    <m/>
    <s v="  "/>
    <s v="DIABLO"/>
    <s v="ANTIOCH 03"/>
    <s v="19:55"/>
    <n v="44447"/>
    <s v="1465056"/>
    <s v="T005388907"/>
    <n v="1030"/>
    <s v="PUTNAM ST"/>
    <s v="ANTIOCH"/>
    <n v="37.998550000000002"/>
    <n v="-121.78301999999999"/>
    <s v="D1TCAWI"/>
    <s v="WEBSTER, AL"/>
    <s v="01365-1"/>
    <s v="20210908 23:14"/>
    <n v="9002"/>
    <n v="1"/>
    <s v="REFER TO CREW"/>
    <s v="Y"/>
    <m/>
    <m/>
    <m/>
    <n v="37.996065000000002"/>
    <n v="-121.82304600000001"/>
    <m/>
    <s v="CC FIRE"/>
    <m/>
    <s v="N"/>
    <s v="Y"/>
    <m/>
    <s v="Clear"/>
    <m/>
    <s v="Customer-Owned Structure/Equipment"/>
    <m/>
    <s v="Calm"/>
    <m/>
    <s v="Vegetation"/>
    <m/>
    <s v="3 meters - 0.25 Acres"/>
    <m/>
    <s v="Fire Dept"/>
    <m/>
    <s v="Overhead"/>
    <m/>
    <s v="N"/>
    <m/>
    <m/>
    <m/>
    <s v="TREE-BRANCH FELL INTO LINE"/>
    <s v="CONDUCTOR, OVERHEAD"/>
    <s v="N"/>
    <s v="  "/>
    <s v="Unplanned"/>
    <s v="Diablo"/>
    <s v="Antioch"/>
    <s v="013652104, CONTRA COSTA-2104"/>
    <s v="21-0114965"/>
    <s v="Unplanned"/>
    <s v="Clear;32-90 F"/>
    <s v="4613"/>
    <s v="481648"/>
    <s v="YES"/>
    <s v="Line to Ground"/>
    <s v="Sustained"/>
    <s v="No"/>
    <s v="2104/2"/>
    <s v="OH"/>
    <s v="Circuit Breaker"/>
    <s v="1465056"/>
    <s v="Conductor, Overhead, Broken, wire on ground"/>
    <s v="A PH TIME"/>
    <s v="09/08/21 23:27"/>
    <m/>
    <s v="CONTRA COSTA-1 SUB"/>
    <s v="CONTRA LOMA BLVD &amp; SAN CARLOS"/>
    <s v="T5481 COIS WD T5480 OPEN|SW 9675 OPEN|SW 20566SW OPEN|SW 9625 OPEN|SW 9674 CLOSE|CIS J20727 TWD T657 OPEN|SW 20578SW OPEN"/>
    <s v="WIRE DOWN N/O K773 @ CORNER OF CONTRA LOMA &amp; SAN CARLOS"/>
    <m/>
    <m/>
    <m/>
    <m/>
    <m/>
    <m/>
    <m/>
    <m/>
    <m/>
    <m/>
    <m/>
    <m/>
    <m/>
    <m/>
    <m/>
    <m/>
    <m/>
    <m/>
    <m/>
    <m/>
    <m/>
    <m/>
  </r>
  <r>
    <n v="1378"/>
    <s v="CFMD"/>
    <s v="3 - QC Complete"/>
    <n v="44460"/>
    <n v="44617"/>
    <s v="Troubleman responded to Pole fire with secondary conductor down in both directions. The pole, Crossarm, Transformer and Conductors will need to be replaced/repaired. Cause of the failure is unknown. The ensuing fire was 1 meter - &lt; 3 meters in size. This information is preliminary."/>
    <s v="\\fxshare-nas05\quotashare-fs01\ESA\5 - Ignition Tracking\2021_Ignition_QC_Folders\20210908_1464956_21-0114952_nan_T005388793"/>
    <s v=" "/>
    <m/>
    <m/>
    <m/>
    <m/>
    <m/>
    <s v="Not In Scope"/>
    <m/>
    <m/>
    <m/>
    <m/>
    <m/>
    <m/>
    <m/>
    <m/>
    <m/>
    <m/>
    <m/>
    <m/>
    <m/>
    <m/>
    <m/>
    <m/>
    <m/>
    <m/>
    <m/>
    <m/>
    <m/>
    <m/>
    <m/>
    <m/>
    <m/>
    <m/>
    <m/>
    <m/>
    <m/>
    <m/>
    <m/>
    <m/>
    <m/>
    <m/>
    <m/>
    <m/>
    <m/>
    <m/>
    <m/>
    <s v="Y"/>
    <n v="44460"/>
    <n v="44460"/>
    <s v="S2LX"/>
    <s v="510-210-2475"/>
    <m/>
    <m/>
    <s v=" "/>
    <x v="108"/>
    <s v="17:27:00"/>
    <n v="44447"/>
    <s v="17:25:00"/>
    <s v="FAS"/>
    <s v="N"/>
    <s v="N"/>
    <n v="1464956"/>
    <s v="21-0114952"/>
    <m/>
    <s v="T005388793"/>
    <n v="122016481"/>
    <m/>
    <m/>
    <s v="PG&amp;E_1378_Ignition_20210908_1.jpg"/>
    <s v=" "/>
    <x v="1"/>
    <x v="0"/>
    <s v="Y"/>
    <s v="Y"/>
    <s v="N"/>
    <s v="On September 8th, 2021 at approximately 1727 hours, a PG&amp;E Troubleman responded to a 911 call from the fire department on the El Patio 1119, 12kV distribution circuit on Cedarwood Lane in the City of San Jose in the San Jose Division. Upon the troubleman's arrival he observed burned down wire,  burned transformer and crossarm, the pole burned all the way to the top and two trees that were burned half way down. Initial analysis indicates a pole fire with secondary conductor down in both directions. There was no indication that the fault occurred down the line and there was a short. The fire was isolated to the pole.  San Jose Fire Department had extinguished the fire by the time the troubleman arrived at the scene. No structures were affected.  Priority A corrective tag #122016481 was created for this incident to replace the pole, cross arm, transformer and the conductor. The 495 minute outage affected 26 customers. The cause of this ignition is undetermined. This incident occurred in a Non-HFTD with clear weather and calm wind conditions. This information is preliminary."/>
    <s v="PG&amp;E"/>
    <s v="Other"/>
    <s v="Pole"/>
    <s v="D"/>
    <s v="D"/>
    <s v="&lt;0.25"/>
    <m/>
    <m/>
    <m/>
    <m/>
    <m/>
    <s v="Equipment - PG&amp;E"/>
    <s v="All types of equipment / facility failure"/>
    <s v="Transformer failure"/>
    <s v="Y"/>
    <s v="Overhead"/>
    <x v="0"/>
    <s v="Transformer"/>
    <s v="Pole, crossarm, conductor, transformer"/>
    <n v="100591162"/>
    <s v=" "/>
    <x v="0"/>
    <n v="37.284246699999997"/>
    <n v="-121.91156169999999"/>
    <s v="Santa Clara"/>
    <s v="EL PATIO 1119"/>
    <n v="12000"/>
    <s v="EL PATIO 1119XR124"/>
    <x v="0"/>
    <s v="San Jose FD"/>
    <s v="Urban"/>
    <s v="Brush fuel model"/>
    <m/>
    <s v="N"/>
    <m/>
    <m/>
    <m/>
    <m/>
    <s v="N"/>
    <s v="N"/>
    <m/>
    <m/>
    <s v="2021-09-10"/>
    <m/>
    <m/>
    <m/>
    <m/>
    <m/>
    <m/>
    <m/>
    <m/>
    <m/>
    <m/>
    <m/>
    <m/>
    <m/>
    <m/>
    <m/>
    <m/>
    <m/>
    <m/>
    <m/>
    <s v="  "/>
    <s v="SAN JOSE"/>
    <s v="SAN JOSE 07"/>
    <s v="17:27"/>
    <n v="44447"/>
    <s v="1464956"/>
    <s v="T005388793"/>
    <n v="2135"/>
    <s v="MULBERRY CIR"/>
    <s v="SAN JOSE"/>
    <n v="37.285130000000002"/>
    <n v="-121.91153"/>
    <s v="J2TS2LX"/>
    <s v="LONG, STEWART"/>
    <n v="82921119"/>
    <s v="20210908 19:17"/>
    <n v="9260"/>
    <m/>
    <s v="POLE FIRE BEHIND 2140 CEDARWOOD LN. SECONDARY DOWN POLE, CROSSARM AND TRANSFORMER BURNT."/>
    <s v="Y"/>
    <m/>
    <m/>
    <s v="37.2842467,-121.9115617,95.100000,3D"/>
    <m/>
    <m/>
    <m/>
    <s v="SJFD"/>
    <m/>
    <s v="N"/>
    <s v="Y"/>
    <m/>
    <s v="Clear"/>
    <m/>
    <s v="Private Land"/>
    <m/>
    <s v="Calm"/>
    <m/>
    <s v="Unknown"/>
    <m/>
    <s v="1 meter - &lt; 3 meters"/>
    <m/>
    <s v="Fire Dept"/>
    <m/>
    <s v="Overhead"/>
    <m/>
    <s v="Y"/>
    <s v="PHOTOS"/>
    <s v="PG&amp;E Employee"/>
    <m/>
    <s v="PATROL-FOUND NOTHING"/>
    <m/>
    <s v="N"/>
    <s v="  "/>
    <s v="Unplanned"/>
    <s v="San Jose"/>
    <s v="San Jose"/>
    <s v="082921119, EL PATIO-1119"/>
    <s v="21-0114952"/>
    <s v="Unplanned"/>
    <s v="Clear;32-90 F"/>
    <s v="26"/>
    <s v="12870"/>
    <s v="YES"/>
    <s v="Line to Line"/>
    <s v="Sustained"/>
    <s v="No"/>
    <s v="41137"/>
    <s v="OH"/>
    <s v="Fuse"/>
    <s v="1464956"/>
    <s v="Transformer (OH), Burned/flashed"/>
    <m/>
    <s v="09/08/21 19:42"/>
    <m/>
    <s v="1724 DORRANCE DR, SAN JOSE"/>
    <s v="IRO 2140 CEDARWOOD LN"/>
    <m/>
    <m/>
    <m/>
    <m/>
    <m/>
    <m/>
    <m/>
    <m/>
    <m/>
    <m/>
    <m/>
    <m/>
    <m/>
    <m/>
    <m/>
    <m/>
    <m/>
    <m/>
    <m/>
    <m/>
    <m/>
    <m/>
    <m/>
    <m/>
  </r>
  <r>
    <n v="1377"/>
    <s v="MXX7"/>
    <s v="3 - QC Complete"/>
    <n v="44447"/>
    <n v="44617"/>
    <s v="Other fire, not attributable to PG&amp;E assets. PG&amp;E assets were affected. This information is preliminary."/>
    <s v="\\fxshare-nas05\quotashare-fs01\ESA\5 - Ignition Tracking\2021_Ignition_QC_Folders\20210908_nan_nan_nan_T005388513"/>
    <s v=" "/>
    <m/>
    <s v="MXX7"/>
    <s v="Changed fire lat/long to pole's coordinates."/>
    <n v="44447"/>
    <m/>
    <s v="Not In Scope"/>
    <m/>
    <m/>
    <m/>
    <m/>
    <m/>
    <m/>
    <m/>
    <m/>
    <m/>
    <m/>
    <m/>
    <m/>
    <m/>
    <m/>
    <m/>
    <m/>
    <m/>
    <m/>
    <m/>
    <m/>
    <m/>
    <m/>
    <m/>
    <m/>
    <m/>
    <m/>
    <m/>
    <m/>
    <m/>
    <m/>
    <m/>
    <m/>
    <m/>
    <m/>
    <m/>
    <m/>
    <m/>
    <m/>
    <m/>
    <m/>
    <m/>
    <m/>
    <m/>
    <m/>
    <m/>
    <m/>
    <s v=" "/>
    <x v="108"/>
    <s v="12:52:00"/>
    <m/>
    <m/>
    <s v="FAS"/>
    <s v="N"/>
    <s v="N"/>
    <m/>
    <m/>
    <m/>
    <s v="T005388513"/>
    <m/>
    <m/>
    <m/>
    <m/>
    <s v=" "/>
    <x v="0"/>
    <x v="1"/>
    <s v="N"/>
    <s v="N"/>
    <s v="N"/>
    <s v="Other fire, not attributable to PG&amp;E assets. PG&amp;E assets were affected. This information is preliminary."/>
    <s v="Not PG&amp;E"/>
    <s v="Vegetation"/>
    <m/>
    <m/>
    <m/>
    <s v="0.26-9.99"/>
    <s v="5 acres + or -"/>
    <m/>
    <m/>
    <m/>
    <m/>
    <s v="Other Fire: Non-PG&amp;E related"/>
    <m/>
    <m/>
    <m/>
    <s v="Underground"/>
    <x v="1"/>
    <m/>
    <m/>
    <m/>
    <s v=" "/>
    <x v="0"/>
    <n v="36.961881271300001"/>
    <n v="-120.65271147"/>
    <s v="Merced"/>
    <s v="ORO LOMA 1115"/>
    <n v="12000"/>
    <m/>
    <x v="0"/>
    <s v="Cal Fire"/>
    <s v="Agriculture"/>
    <m/>
    <m/>
    <s v="N"/>
    <m/>
    <m/>
    <m/>
    <m/>
    <s v="N"/>
    <s v="N"/>
    <m/>
    <m/>
    <s v="2021-09-10"/>
    <m/>
    <m/>
    <m/>
    <m/>
    <m/>
    <m/>
    <m/>
    <m/>
    <m/>
    <m/>
    <m/>
    <m/>
    <m/>
    <m/>
    <m/>
    <m/>
    <m/>
    <m/>
    <m/>
    <s v="  "/>
    <s v="YOSEMITE"/>
    <s v="LOS BANOS 01"/>
    <s v="12:52"/>
    <n v="44447"/>
    <m/>
    <s v="T005388513"/>
    <s v="UNKNOWN"/>
    <s v="7TH"/>
    <s v="SOUTH DOS PA"/>
    <m/>
    <m/>
    <s v="Y1TKMKS"/>
    <s v="KANE, KYLE"/>
    <m/>
    <s v="20210908 14:27"/>
    <n v="9320"/>
    <m/>
    <s v="veg fire caught pole on fire, very minor damage to pole, pole is ok. fire still under investigation."/>
    <s v="Y"/>
    <m/>
    <m/>
    <m/>
    <m/>
    <m/>
    <s v="along 7th st."/>
    <s v="jeremy day 661 945 1478"/>
    <s v="sap id-101171541"/>
    <s v="N"/>
    <s v="Y"/>
    <m/>
    <s v="Clear"/>
    <m/>
    <s v="Private Land"/>
    <s v="cypress trees and weeds"/>
    <s v="Breezy"/>
    <s v="nw 10 mph"/>
    <s v="Unknown"/>
    <s v="still under investigation"/>
    <s v="0.25 - 10 Acres"/>
    <s v="5 acres + or -"/>
    <s v="Cal Fire"/>
    <s v="county of merced"/>
    <s v="Underbuild"/>
    <m/>
    <s v="Y"/>
    <s v="photos"/>
    <s v="PG&amp;E Employee"/>
    <m/>
    <m/>
    <m/>
    <s v="N"/>
    <s v="  "/>
    <m/>
    <m/>
    <m/>
    <m/>
    <m/>
    <m/>
    <m/>
    <m/>
    <m/>
    <m/>
    <m/>
    <m/>
    <m/>
    <m/>
    <m/>
    <m/>
    <m/>
    <m/>
    <m/>
    <m/>
    <m/>
    <m/>
    <m/>
    <m/>
    <m/>
    <m/>
    <m/>
    <m/>
    <m/>
    <m/>
    <m/>
    <m/>
    <m/>
    <m/>
    <m/>
    <m/>
    <m/>
    <m/>
    <m/>
    <m/>
    <m/>
    <m/>
    <m/>
    <m/>
    <m/>
    <m/>
    <m/>
  </r>
  <r>
    <n v="1376"/>
    <s v="MXX7"/>
    <s v="3 - QC Complete"/>
    <n v="44455"/>
    <n v="44617"/>
    <s v="Branch fell into line. The ensuing fire was less than one meter in size. This information is preliminary."/>
    <s v="\\fxshare-nas05\quotashare-fs01\ESA\5 - Ignition Tracking\2021_Ignition_QC_Folders\20210908_1464220_21-0114468.2(2 outages)_nan_T005388085"/>
    <s v=" "/>
    <m/>
    <s v="MXX7"/>
    <s v="Changed Outage Time to Outage Start in FAS."/>
    <n v="44455"/>
    <m/>
    <s v="Not In Scope"/>
    <m/>
    <m/>
    <m/>
    <m/>
    <m/>
    <m/>
    <m/>
    <m/>
    <m/>
    <m/>
    <m/>
    <s v="Not Required"/>
    <m/>
    <n v="44283"/>
    <n v="44562"/>
    <m/>
    <m/>
    <s v="N"/>
    <m/>
    <m/>
    <m/>
    <s v="N"/>
    <m/>
    <s v="Extent of condition"/>
    <m/>
    <m/>
    <m/>
    <m/>
    <m/>
    <m/>
    <m/>
    <m/>
    <m/>
    <m/>
    <m/>
    <m/>
    <m/>
    <m/>
    <m/>
    <m/>
    <m/>
    <m/>
    <m/>
    <m/>
    <m/>
    <m/>
    <s v=" "/>
    <x v="108"/>
    <s v="06:38:00"/>
    <n v="44447"/>
    <s v="06:25:00"/>
    <s v="FAS"/>
    <s v="N"/>
    <s v="N"/>
    <n v="1464220"/>
    <s v="21-0114468.2(2 outages)"/>
    <m/>
    <s v="T005388085"/>
    <s v="31551429, 122012826"/>
    <m/>
    <m/>
    <s v="PG&amp;E_1376_Ignition_20210908_2.JPG"/>
    <s v=" "/>
    <x v="0"/>
    <x v="0"/>
    <s v="Y"/>
    <s v="N"/>
    <s v="N"/>
    <s v="On September 8th, 2021 at 638 hours, a PG&amp;E Troubleman was dispatched to the GUERNSEY 1106 12KV Distribution Circuit on 13th Avenue in Kings County in response to a fire. Initial analysis indicates a tree branch caused the ignition. Branch fell into line. Conductor was broken/damaged (SAP # 103242424). The ensuing fire was less than 1 meter in size and was self-extinguished.  PG&amp;E crew replaced conductor on September 8th, 2021. This information is preliminary."/>
    <s v="PG&amp;E"/>
    <s v="Vegetation"/>
    <m/>
    <s v="D"/>
    <m/>
    <s v="&lt;3 meters of linear travel"/>
    <m/>
    <m/>
    <m/>
    <m/>
    <m/>
    <s v="Vegetation"/>
    <s v="Contact from object"/>
    <s v="Veg. contact"/>
    <s v="N"/>
    <s v="Overhead"/>
    <x v="0"/>
    <s v="Conductor - Primary"/>
    <s v="Conductor"/>
    <n v="103242424"/>
    <s v=" "/>
    <x v="0"/>
    <n v="36.251346699999999"/>
    <n v="-119.6913933"/>
    <s v="Kings"/>
    <s v="GUERNSEY 1106"/>
    <n v="12000"/>
    <s v="GUERNSEY 110668132"/>
    <x v="0"/>
    <s v="Self Extinguished"/>
    <s v="Agriculture"/>
    <s v="Grass Fuel Model"/>
    <m/>
    <s v="N"/>
    <m/>
    <m/>
    <m/>
    <m/>
    <s v="N"/>
    <s v="N"/>
    <m/>
    <m/>
    <s v="2021-09-10"/>
    <n v="36.251213999999997"/>
    <n v="-119.69109899999999"/>
    <n v="44448"/>
    <s v="WindBlew"/>
    <s v="LARGE EUCALYPTUS AT SW CORNER OF 15220 13TH AVENUE, HANFORD HAD A BRANCH FAILURE THAT STRUCK THE DISTRIBUTION LINE. DISTRIBUTION LINE WAS ON THE GROUND AFTER THE INCIDENT. EUCALYPTUS WAS IN OVERALL GOOD HEALTH. THE TREE HAD NO SIGNS OF ROT/DEFECTS/INSECTS AND THE CANOPY WAS GREEN THROUGHOUT. MULTIPLE BRANCH FAILURES HAVE OCCURRED IN THE TREE’S PAST!"/>
    <s v="EUCA"/>
    <n v="90"/>
    <n v="59"/>
    <n v="15"/>
    <s v="None"/>
    <s v="Slight"/>
    <s v="N"/>
    <n v="1"/>
    <m/>
    <s v="Valley"/>
    <s v="D"/>
    <s v="CrossArm"/>
    <s v="BareWire"/>
    <n v="4"/>
    <s v="  "/>
    <s v="FRESNO"/>
    <s v="LEMOORE"/>
    <s v="06:38"/>
    <n v="44447"/>
    <s v="1464220"/>
    <s v="T005388085"/>
    <m/>
    <s v="NE-NE-SW 28-19-21"/>
    <s v="LEMOORE"/>
    <n v="36.225569999999998"/>
    <n v="-119.68152000000001"/>
    <s v="F5TIRP1"/>
    <s v="PIERSON, IAN"/>
    <n v="252661106"/>
    <s v="20210908 10:07"/>
    <n v="9002"/>
    <n v="1"/>
    <s v="Found 1 span of wire down. made safe, created open point &amp; tagged MOL. created tag for M&amp;C"/>
    <s v="Y"/>
    <m/>
    <m/>
    <s v="36.2513467,-119.6913933,140.800000,3D"/>
    <m/>
    <m/>
    <m/>
    <m/>
    <m/>
    <s v="N"/>
    <s v="N"/>
    <m/>
    <s v="Clear"/>
    <m/>
    <s v="Private Land"/>
    <m/>
    <s v="Calm"/>
    <m/>
    <s v="Vegetation"/>
    <m/>
    <s v="&lt; 1 meter"/>
    <m/>
    <s v="Self Extinguished"/>
    <m/>
    <s v="Overhead"/>
    <m/>
    <s v="N"/>
    <s v="pictures attached"/>
    <m/>
    <m/>
    <s v="TREE-BRANCH FELL INTO LINE"/>
    <s v="CONDUCTOR, OVERHEAD"/>
    <s v="N"/>
    <s v="  "/>
    <s v="Unplanned"/>
    <s v="Fresno"/>
    <s v="Lemoore"/>
    <s v="252661106, GUERNSEY-1106"/>
    <s v="21-0114468.2(2 outages)"/>
    <s v="Unplanned"/>
    <s v="Clear;32-90 F"/>
    <s v="187"/>
    <s v="24814"/>
    <s v="YES"/>
    <m/>
    <s v="Sustained"/>
    <s v="No"/>
    <s v="68132"/>
    <s v="OH"/>
    <s v="Line Recloser"/>
    <s v="1464220"/>
    <s v="Conductor, Overhead, Broken, wire on ground"/>
    <s v="SGF"/>
    <s v="09/08/21 12:03"/>
    <m/>
    <s v="KENT W/OF 12TH "/>
    <s v="PIERSON, IAN / 559-536-0271: 6 S &amp; 4 E of 8387F"/>
    <m/>
    <m/>
    <m/>
    <m/>
    <m/>
    <m/>
    <m/>
    <m/>
    <m/>
    <m/>
    <m/>
    <m/>
    <m/>
    <m/>
    <m/>
    <m/>
    <m/>
    <m/>
    <m/>
    <m/>
    <m/>
    <m/>
    <m/>
    <m/>
  </r>
  <r>
    <n v="1375"/>
    <s v="AGFC"/>
    <s v="3 - QC Complete"/>
    <n v="44447"/>
    <n v="44617"/>
    <s v="Structure fire at abandoned mobile home. Service disconnected per Fire Department request. This is not attributable to PG&amp;E assets. This information is preliminary."/>
    <s v="\\fxshare-nas05\quotashare-fs01\ESA\5 - Ignition Tracking\2021_Ignition_QC_Folders\20210907_nan_nan_nan_0004392537"/>
    <s v=" "/>
    <m/>
    <m/>
    <m/>
    <m/>
    <m/>
    <s v="Not In Scope"/>
    <m/>
    <m/>
    <m/>
    <m/>
    <m/>
    <m/>
    <m/>
    <m/>
    <m/>
    <m/>
    <m/>
    <m/>
    <m/>
    <m/>
    <m/>
    <m/>
    <m/>
    <m/>
    <m/>
    <m/>
    <m/>
    <m/>
    <m/>
    <m/>
    <m/>
    <m/>
    <m/>
    <m/>
    <m/>
    <m/>
    <m/>
    <m/>
    <m/>
    <m/>
    <m/>
    <m/>
    <m/>
    <m/>
    <m/>
    <m/>
    <m/>
    <m/>
    <m/>
    <m/>
    <m/>
    <m/>
    <s v=" "/>
    <x v="109"/>
    <s v="23:18:00"/>
    <m/>
    <m/>
    <s v="FAS"/>
    <s v="N"/>
    <s v="N"/>
    <m/>
    <m/>
    <m/>
    <n v="4392537"/>
    <m/>
    <m/>
    <m/>
    <m/>
    <s v=" "/>
    <x v="0"/>
    <x v="1"/>
    <s v="N"/>
    <s v="N"/>
    <s v="N"/>
    <s v="Structure fire at abandoned mobile home. Service disconnected per Fire Department request. This is not attributable to PG&amp;E assets. This information is preliminary."/>
    <s v="Not PG&amp;E"/>
    <s v="Building"/>
    <m/>
    <m/>
    <m/>
    <s v="Structure-only"/>
    <m/>
    <m/>
    <m/>
    <m/>
    <m/>
    <s v="Other Fire: Non-PG&amp;E related"/>
    <m/>
    <m/>
    <m/>
    <s v="Overhead"/>
    <x v="1"/>
    <m/>
    <m/>
    <m/>
    <s v=" "/>
    <x v="0"/>
    <n v="36.401567"/>
    <n v="-119.82212699999999"/>
    <s v="Fresno"/>
    <s v="CAMDEN 1102"/>
    <n v="12000"/>
    <m/>
    <x v="0"/>
    <s v="Kings County FD"/>
    <s v="Agriculture"/>
    <m/>
    <m/>
    <s v="N"/>
    <m/>
    <m/>
    <m/>
    <m/>
    <s v="N"/>
    <s v="N"/>
    <m/>
    <m/>
    <s v="2021-09-10"/>
    <m/>
    <m/>
    <m/>
    <m/>
    <m/>
    <m/>
    <m/>
    <m/>
    <m/>
    <m/>
    <m/>
    <m/>
    <m/>
    <m/>
    <m/>
    <m/>
    <m/>
    <m/>
    <m/>
    <s v="  "/>
    <s v="FRESNO"/>
    <s v="LEMOORE"/>
    <s v="23:18"/>
    <n v="44446"/>
    <m/>
    <n v="4392537"/>
    <s v="UNKNOWN"/>
    <s v="PREMISES DO NOT CHANGE"/>
    <s v="RIVERDALE"/>
    <n v="36.437030999999998"/>
    <n v="-119.85128899999999"/>
    <s v="F5TIRP1"/>
    <s v="PIERSON, IAN"/>
    <m/>
    <s v="20210908 00:19"/>
    <n v="1121"/>
    <m/>
    <s v="Structure fire at abandoned mobile home. disconnected for FD requested disconnect tag from dispatch"/>
    <s v="Y"/>
    <m/>
    <m/>
    <m/>
    <n v="36.401567"/>
    <n v="-119.82212699999999"/>
    <m/>
    <s v="Kings County Fire"/>
    <s v="incident #21-3653"/>
    <s v="N"/>
    <s v="Y"/>
    <s v="N"/>
    <s v="Clear"/>
    <m/>
    <s v="Customer-Owned Structure/Equipment"/>
    <s v="PG&amp;E service wire"/>
    <s v="Calm"/>
    <m/>
    <s v="Vandalism"/>
    <s v="Speculation only"/>
    <s v="Structure Only"/>
    <m/>
    <s v="Fire Dept"/>
    <m/>
    <s v="Overhead"/>
    <m/>
    <s v="N"/>
    <m/>
    <m/>
    <m/>
    <m/>
    <m/>
    <m/>
    <s v="  "/>
    <m/>
    <m/>
    <m/>
    <m/>
    <m/>
    <m/>
    <m/>
    <m/>
    <m/>
    <m/>
    <m/>
    <m/>
    <m/>
    <m/>
    <m/>
    <m/>
    <m/>
    <m/>
    <m/>
    <m/>
    <m/>
    <m/>
    <m/>
    <m/>
    <m/>
    <m/>
    <m/>
    <m/>
    <m/>
    <m/>
    <m/>
    <m/>
    <m/>
    <m/>
    <m/>
    <m/>
    <m/>
    <m/>
    <m/>
    <m/>
    <m/>
    <m/>
    <m/>
    <m/>
    <m/>
    <m/>
    <m/>
  </r>
  <r>
    <n v="1374"/>
    <s v="P4K5"/>
    <s v="3 - QC Complete"/>
    <n v="44476"/>
    <n v="44617"/>
    <s v="A large oak limb fell through overhead primary conductors, resulting in a wires down incident. The ensuing fire was less than one meter in size and was not in or near a previous burn scar. This information is preliminary."/>
    <s v="\\fxshare-nas05\quotashare-fs01\ESA\5 - Ignition Tracking\2021_Ignition_QC_Folders\20210907_1463976_21-0114410_nan_T005387858"/>
    <s v=" "/>
    <m/>
    <s v="P4K5"/>
    <s v="Adjusted the outage time and the fire lat and long "/>
    <n v="44476"/>
    <m/>
    <s v="Not In Scope"/>
    <m/>
    <m/>
    <m/>
    <m/>
    <m/>
    <m/>
    <m/>
    <m/>
    <m/>
    <m/>
    <m/>
    <m/>
    <m/>
    <m/>
    <m/>
    <m/>
    <m/>
    <m/>
    <m/>
    <m/>
    <m/>
    <m/>
    <m/>
    <m/>
    <m/>
    <m/>
    <m/>
    <m/>
    <m/>
    <m/>
    <m/>
    <m/>
    <m/>
    <m/>
    <m/>
    <m/>
    <m/>
    <m/>
    <m/>
    <m/>
    <m/>
    <m/>
    <m/>
    <m/>
    <m/>
    <m/>
    <s v=" "/>
    <x v="109"/>
    <s v="17:16:00"/>
    <n v="44446"/>
    <s v="17:15:00"/>
    <s v="FAS"/>
    <s v="N"/>
    <s v="N"/>
    <n v="1463976"/>
    <s v="21-0114410"/>
    <m/>
    <s v="T005387858, T005387857"/>
    <s v="122010690, 122010617"/>
    <m/>
    <m/>
    <s v="PG&amp;E_1374_Ignition_20210907_2.jpg"/>
    <s v=" "/>
    <x v="0"/>
    <x v="0"/>
    <s v="Y"/>
    <s v="N"/>
    <s v="N"/>
    <s v="On Sept 7th, 2021 at 1716 hours, a PG&amp;E Troubleman was dispatched to the Covelo 1101 12kV Distribution Circuit on Fairbanks lane in response to a fire. Initial analysis indicates large oak branch falling throught the lines caused the ignition. The ensuing fire was &lt; 1 meter in size and the fire was suppressed by Cal Fire. PG&amp;E Crew replaced crossarm, insulator and tie wire. This is preliminary. "/>
    <s v="PG&amp;E"/>
    <s v="Vegetation"/>
    <m/>
    <s v="D"/>
    <s v="D"/>
    <s v="&lt;3 meters of linear travel"/>
    <m/>
    <m/>
    <m/>
    <m/>
    <m/>
    <s v="Vegetation"/>
    <s v="Contact from object"/>
    <s v="Veg. contact"/>
    <s v="Y"/>
    <s v="Overhead"/>
    <x v="0"/>
    <s v="Conductor - Primary"/>
    <s v="Crossarm, Insulator, Tie wire"/>
    <n v="102183340"/>
    <s v=" "/>
    <x v="0"/>
    <n v="39.758299999999998"/>
    <n v="-123.2158"/>
    <s v="Mendocino"/>
    <s v="COVELO 1101"/>
    <n v="12000"/>
    <s v="COVELO 110196896"/>
    <x v="0"/>
    <s v="Cal Fire"/>
    <s v="Agriculture"/>
    <s v="Grass Fuel Model"/>
    <m/>
    <s v="N"/>
    <m/>
    <s v="Dobie"/>
    <n v="162"/>
    <s v="R5"/>
    <s v="N"/>
    <s v="N"/>
    <m/>
    <m/>
    <s v="2021-09-10"/>
    <n v="39.758442000000002"/>
    <n v="-123.212728"/>
    <n v="44447"/>
    <s v="BranchFail"/>
    <s v="MAJOR SPAR OF MATURE VALLEY OAK FAILED AT COLLAR, FALLING THROUGH CONDUCTORS AND IGNITING SMALL FIRE. NO OBSERVABLE DEFECTS WITH EXCEPTION TO ADJACENT LIMB PREVOUSLY FAILED. VERY SUBSTANTIAL ACORN LOAD NOTED."/>
    <s v="OAKV"/>
    <n v="105"/>
    <n v="57"/>
    <n v="63"/>
    <s v="Slight"/>
    <s v="Slight"/>
    <s v="N"/>
    <n v="1"/>
    <m/>
    <s v="Valley"/>
    <s v="D"/>
    <s v="CrossArm"/>
    <s v="BareWire"/>
    <n v="6"/>
    <s v="  "/>
    <s v="NORTH COAST"/>
    <s v="UKIAH"/>
    <s v="17:16"/>
    <n v="44446"/>
    <s v="1463976"/>
    <s v="T005387858"/>
    <n v="26550"/>
    <s v="HINMAN LN"/>
    <s v="COVELO"/>
    <n v="39.758719999999997"/>
    <n v="-123.24648000000001"/>
    <s v="WBTTJGG"/>
    <s v="GALLETTI, TIM"/>
    <n v="43061101"/>
    <s v="20210907 20:25"/>
    <n v="9002"/>
    <m/>
    <s v="large oak limb through line, 2.5 spans W/O intersectin of fairbanks and dobie ln"/>
    <s v="Y"/>
    <m/>
    <m/>
    <m/>
    <n v="39.758257"/>
    <n v="-123.213235"/>
    <m/>
    <s v="howard forest 707-459-7403"/>
    <m/>
    <s v="N"/>
    <s v="Y"/>
    <m/>
    <s v="Clear"/>
    <m/>
    <s v="Private Land"/>
    <m/>
    <s v="Calm"/>
    <m/>
    <s v="Vegetation"/>
    <m/>
    <s v="&lt; 1 meter"/>
    <m/>
    <s v="Cal Fire"/>
    <m/>
    <s v="Overhead"/>
    <m/>
    <s v="N"/>
    <m/>
    <m/>
    <m/>
    <s v="TREE-BRANCH FELL INTO LINE"/>
    <s v="CROSSARM, WOOD"/>
    <s v="N"/>
    <s v="  "/>
    <s v="Unplanned"/>
    <s v="Humboldt"/>
    <s v="Ukiah"/>
    <s v="043061101, COVELO-1101"/>
    <s v="21-0114410"/>
    <s v="Unplanned"/>
    <s v="Clear;32-90 F"/>
    <s v="105"/>
    <s v="67410"/>
    <s v="NO"/>
    <s v="Line to Ground"/>
    <s v="Sustained"/>
    <s v="No"/>
    <s v="96896"/>
    <s v="OH"/>
    <s v="Line Recloser"/>
    <s v="1463976"/>
    <s v="Conductor, Overhead, Broken, wire on ground"/>
    <s v="A &amp; C PHASE GRD "/>
    <s v="09/07/21 19:31"/>
    <m/>
    <s v="NW COR/ HWY 162 AND FAIRBAINKS RD, COVELO"/>
    <s v="CGC# 216607376405"/>
    <m/>
    <s v="TREE FELL THROUGH OH LINE BREAKING CROSSARM AND DROPPING WIRE "/>
    <m/>
    <m/>
    <m/>
    <m/>
    <m/>
    <m/>
    <m/>
    <m/>
    <m/>
    <m/>
    <m/>
    <m/>
    <m/>
    <m/>
    <m/>
    <m/>
    <m/>
    <m/>
    <m/>
    <m/>
    <m/>
    <m/>
  </r>
  <r>
    <n v="1373"/>
    <s v="P4K5"/>
    <s v="3 - QC Complete"/>
    <n v="44446"/>
    <n v="44617"/>
    <s v="Other fire, not attributable to PG&amp;E. House fire, started in the garage and reach the adjacent pole.  Pole is damaged and needs replaced, service is burnt in the clear and the transformer fuses blew. This information is preliminary"/>
    <s v="\\fxshare-nas05\quotashare-fs01\ESA\5 - Ignition Tracking\2021_Ignition_QC_Folders\20210907_nan_nan_nan_1107296179"/>
    <s v=" "/>
    <m/>
    <m/>
    <m/>
    <m/>
    <m/>
    <s v="Not In Scope"/>
    <m/>
    <m/>
    <m/>
    <m/>
    <m/>
    <m/>
    <m/>
    <m/>
    <m/>
    <m/>
    <m/>
    <m/>
    <m/>
    <m/>
    <m/>
    <m/>
    <m/>
    <m/>
    <m/>
    <m/>
    <m/>
    <m/>
    <m/>
    <m/>
    <m/>
    <m/>
    <m/>
    <m/>
    <m/>
    <m/>
    <m/>
    <m/>
    <m/>
    <m/>
    <m/>
    <m/>
    <m/>
    <m/>
    <m/>
    <m/>
    <m/>
    <m/>
    <m/>
    <m/>
    <m/>
    <m/>
    <s v=" "/>
    <x v="109"/>
    <s v="07:18:00"/>
    <m/>
    <m/>
    <s v="FAS"/>
    <s v="N"/>
    <s v="N"/>
    <m/>
    <m/>
    <m/>
    <n v="1107296179"/>
    <m/>
    <m/>
    <m/>
    <m/>
    <s v=" "/>
    <x v="0"/>
    <x v="1"/>
    <s v="N"/>
    <s v="N"/>
    <s v="N"/>
    <s v="Other fire, not attributable to PG&amp;E. House fire, started in the garage and reach the adjacent pole.  Pole is damaged and needs replaced, service is burnt in the clear and the transformer fuses blew. This information is preliminary"/>
    <s v="Not PG&amp;E"/>
    <s v="Building"/>
    <m/>
    <m/>
    <m/>
    <s v="&lt;0.25"/>
    <m/>
    <m/>
    <m/>
    <m/>
    <m/>
    <s v="Other Fire: Non-PG&amp;E related"/>
    <m/>
    <m/>
    <m/>
    <s v="Overhead"/>
    <x v="1"/>
    <m/>
    <m/>
    <m/>
    <s v=" "/>
    <x v="1"/>
    <n v="39.157445000000003"/>
    <n v="-121.0958467"/>
    <s v="Nevada"/>
    <s v="GRASS VALLEY 1103"/>
    <n v="12000"/>
    <s v="GRASS VALLEY 11036927"/>
    <x v="0"/>
    <s v="Cal Fire"/>
    <s v="Hardwood Woodland"/>
    <m/>
    <m/>
    <s v="N"/>
    <m/>
    <m/>
    <m/>
    <m/>
    <s v="N"/>
    <s v="N"/>
    <m/>
    <m/>
    <s v="2021-09-07"/>
    <m/>
    <m/>
    <m/>
    <m/>
    <m/>
    <m/>
    <m/>
    <m/>
    <m/>
    <m/>
    <m/>
    <m/>
    <m/>
    <m/>
    <m/>
    <m/>
    <m/>
    <m/>
    <m/>
    <s v="  "/>
    <s v="SIERRA"/>
    <s v="GRASS VALLEY 01"/>
    <s v="07:18"/>
    <n v="44446"/>
    <m/>
    <n v="1107296179"/>
    <n v="15897"/>
    <s v="KESON PL"/>
    <s v="GRASS VALLEY"/>
    <n v="39.147284999999997"/>
    <n v="-121.09373100000001"/>
    <s v="T2TJKRB"/>
    <s v="RAGGIO, JAMES"/>
    <n v="152031103"/>
    <s v="20210907 09:35"/>
    <n v="1102"/>
    <m/>
    <s v="house fire that started in the garage and spread to the adjacent pole  pole is damaged and needs replaced. fire started app 0645. service burnt in the clear. tx fuses were blown. had to denergize 6927 to allow fire crews to put out pole fire crew to replace pole "/>
    <s v="Y"/>
    <m/>
    <m/>
    <s v="39.1574450,-121.0958467,692.400000,3D"/>
    <m/>
    <m/>
    <m/>
    <s v="cal fire"/>
    <m/>
    <s v="N"/>
    <s v="Y"/>
    <s v="Y"/>
    <s v="Clear"/>
    <m/>
    <s v="Private Land"/>
    <m/>
    <s v="Calm"/>
    <m/>
    <s v="Other (Comments)"/>
    <s v="house fire"/>
    <s v="3 meters - 0.25 Acres"/>
    <m/>
    <s v="Cal Fire"/>
    <m/>
    <s v="Overhead"/>
    <m/>
    <s v="Y"/>
    <s v="photo"/>
    <s v="PG&amp;E Employee"/>
    <m/>
    <m/>
    <m/>
    <m/>
    <s v="  "/>
    <m/>
    <m/>
    <m/>
    <m/>
    <m/>
    <m/>
    <m/>
    <m/>
    <m/>
    <m/>
    <m/>
    <m/>
    <m/>
    <m/>
    <m/>
    <m/>
    <m/>
    <m/>
    <m/>
    <m/>
    <m/>
    <m/>
    <m/>
    <m/>
    <m/>
    <m/>
    <m/>
    <m/>
    <m/>
    <m/>
    <m/>
    <m/>
    <m/>
    <m/>
    <m/>
    <m/>
    <m/>
    <m/>
    <m/>
    <m/>
    <m/>
    <m/>
    <m/>
    <m/>
    <m/>
    <m/>
    <m/>
  </r>
  <r>
    <n v="1372"/>
    <s v="TLAL"/>
    <s v="3 - QC Complete"/>
    <n v="44449"/>
    <n v="44617"/>
    <s v="Underground switch failure caused damage to both the switch and 3 runs of 1/0 primary cable. The ensuing fire was 3 meters - 0.25 acre in size. Troubleman marked this as less than one meter but the photos clearly show larger than one meter of grass was burnt. This information is preliminary.  (It appears based on the equipment number of the switch 6194 that it was 300Amp LBOR switch.); OIS: 1463321, 1463309, 1463363; ILIS: 21-0113959; FOID: T005387129 (R3S5 - Richard Spinola (805) 459-1198), T005387148 (MVP1-Assist), T005387107 (R3S5-Cxl), T005387130 (R3S5-Cxl); EC: 122005584, 122005585; PM: 31551380; Circuit ID: 183052109, SAP Eqp ID: 107293535, 40338150, 40338653; Division: Los Padres; County: San Luis Obispo; Meter Badge # 1006715304"/>
    <s v="\\fxshare-nas05\quotashare-fs01\ESA\5 - Ignition Tracking\2021_Ignition_QC_Folders\20210906_1463321_21-0113959_nan_T005387129"/>
    <s v=" "/>
    <m/>
    <s v="TLAL"/>
    <s v="Additional FOID, OIS, and EC Tags Added; Outage Time Updated"/>
    <n v="44449"/>
    <m/>
    <s v="Not In Scope"/>
    <m/>
    <m/>
    <m/>
    <m/>
    <m/>
    <m/>
    <m/>
    <m/>
    <m/>
    <m/>
    <m/>
    <m/>
    <m/>
    <m/>
    <m/>
    <m/>
    <m/>
    <m/>
    <m/>
    <m/>
    <m/>
    <m/>
    <m/>
    <m/>
    <m/>
    <m/>
    <m/>
    <m/>
    <m/>
    <m/>
    <m/>
    <m/>
    <m/>
    <m/>
    <m/>
    <m/>
    <m/>
    <m/>
    <m/>
    <s v="Y"/>
    <n v="44449"/>
    <n v="44449"/>
    <s v="R3S5"/>
    <s v="Richard Spinola, (805) 459-1198, R3S5@pge.com"/>
    <s v="Phone Interview Details are shown in Correspondence sub-folder"/>
    <s v="Y"/>
    <s v=" "/>
    <x v="110"/>
    <s v="21:39:00"/>
    <n v="44445"/>
    <s v="21:27:00"/>
    <s v="FAS"/>
    <s v="N"/>
    <s v="N"/>
    <s v="1463321, 1463309, 1463363"/>
    <s v="21-0113959"/>
    <m/>
    <s v="T005387129, T005387148, T005387107, T005387130"/>
    <s v="122005584, 122005585"/>
    <m/>
    <m/>
    <s v="PG&amp;E_1372_Ignition_20210906_3.jpg"/>
    <s v=" "/>
    <x v="1"/>
    <x v="0"/>
    <s v="Y"/>
    <s v="Y"/>
    <s v="N"/>
    <s v="On September 6, 2021 at 2232 hours, PG&amp;E Troublemen patrolled the Templeton 2109 and Paso Robles 1106 Underground 21kV Distribution Circuits 183052109 and 182611106, in the Local Responsibility Area (LRA) near 1645 Commerce Way in Paso Robles. They observed a bad underground 200-Amp SS 23KV 3-Way 2-Way sub-surface G&amp;W Electric switch 34-27217 (Serial # 27LDRL3WD, Mfg. Date 03/1987) within an enclosure, three runs of approximately 1400' of damaged three-wire 1/0 primary cable, 12 damaged 200-Amp dead-break (DB) elbows, 6 damaged load-break (LB) elbows, an oil spill, and a vegetation fire. Initial analysis indicates the ignition was caused by underground equipment failure, involving the Load Break Oil Rotary (LBOR) 21kV 300-Amp subsurface gang-operated switch 6194 (SAP Eqp ID 40338150, Serial # 87277, Object ID 3188376) and 6472 (SAP Eqp ID 40338653, Serial # n/a, Object ID 3139163). The Paso Robles Fire Department responded to and extinguished the fire. There were two EC A-Tags (122005584 and 122005585) submitted for the repairs. The 429-minute outage affected 32 customers. The line was returned to service on September 7, 2021. This information is preliminary."/>
    <s v="PG&amp;E"/>
    <s v="Other"/>
    <s v="Underground switch"/>
    <s v="D"/>
    <s v="D"/>
    <s v="&lt;0.25"/>
    <m/>
    <m/>
    <m/>
    <m/>
    <m/>
    <s v="Equipment - PG&amp;E"/>
    <s v="All types of equipment / facility failure"/>
    <s v="Switch failure"/>
    <s v="N"/>
    <s v="Underground"/>
    <x v="0"/>
    <s v="Switch"/>
    <s v="Switch, Elbows"/>
    <s v="107293535, 40338150, 40338653"/>
    <s v=" "/>
    <x v="0"/>
    <n v="35.611940999999987"/>
    <n v="-120.652485"/>
    <s v="San Luis Obispo"/>
    <s v="TEMPLETON 2109"/>
    <n v="21000"/>
    <s v="TEMPLETON 2109P60"/>
    <x v="0"/>
    <s v="Paso Robles FD"/>
    <s v="Urban"/>
    <s v="Grass Fuel Model"/>
    <m/>
    <s v="N"/>
    <m/>
    <m/>
    <m/>
    <m/>
    <s v="N"/>
    <s v="N"/>
    <m/>
    <m/>
    <s v="2021-09-07"/>
    <m/>
    <m/>
    <m/>
    <m/>
    <m/>
    <m/>
    <m/>
    <m/>
    <m/>
    <m/>
    <m/>
    <m/>
    <m/>
    <m/>
    <m/>
    <m/>
    <m/>
    <m/>
    <m/>
    <s v="  "/>
    <s v="LOS PADRES"/>
    <s v="TEMPLETON 03"/>
    <s v="22:27"/>
    <n v="44445"/>
    <s v="1463321"/>
    <s v="T005387129"/>
    <n v="1645"/>
    <s v="COMMERCE WAY"/>
    <s v="PASO ROBLES"/>
    <n v="35.612879999999997"/>
    <n v="-120.65243"/>
    <s v="L3TR3S5"/>
    <s v="SPINOLA, RICHARD"/>
    <n v="182611106"/>
    <s v="20210907 04:20"/>
    <n v="9002"/>
    <m/>
    <s v="REPLACE BAD U.G. SW &amp; 3 RUNS 1/0 PRIMARY CABLE"/>
    <s v="Y"/>
    <m/>
    <m/>
    <m/>
    <n v="35.611940999999987"/>
    <n v="-120.652485"/>
    <m/>
    <s v="PASO ROBLES FIRE"/>
    <m/>
    <s v="N"/>
    <s v="Y"/>
    <m/>
    <s v="Clear"/>
    <m/>
    <s v="PGE&amp;E-Owned Structure/Equipment"/>
    <m/>
    <s v="Calm"/>
    <m/>
    <s v="PG&amp;E Equipment"/>
    <m/>
    <s v="&lt; 1 meter"/>
    <m/>
    <s v="Fire Dept"/>
    <m/>
    <s v="Subsurface"/>
    <m/>
    <s v="N"/>
    <m/>
    <s v="Other (Comments)"/>
    <s v="CREW WILL REPLACE SWITCH. "/>
    <s v="UNDERGROUND"/>
    <s v="SWITCH (UG)"/>
    <s v="N"/>
    <s v="  "/>
    <s v="Unplanned"/>
    <s v="Los Padres"/>
    <s v="Templeton"/>
    <s v="183052109, TEMPLETON-2109"/>
    <s v="21-0113959"/>
    <s v="Unplanned"/>
    <s v="Clear;32-90 F"/>
    <s v="11"/>
    <s v="9418"/>
    <s v="YES"/>
    <s v="Three Phase Fault"/>
    <s v="Sustained"/>
    <s v="No"/>
    <s v="30847"/>
    <s v="UG"/>
    <s v="Fuse"/>
    <s v="1463321"/>
    <s v="Switch (UG), Failed/Faulted"/>
    <m/>
    <s v="09/07/21 04:39"/>
    <m/>
    <s v="n/o the w end of turtle creek rd, paso robles"/>
    <s v="6472/6194 "/>
    <m/>
    <m/>
    <m/>
    <m/>
    <m/>
    <m/>
    <m/>
    <m/>
    <m/>
    <m/>
    <m/>
    <m/>
    <m/>
    <m/>
    <m/>
    <m/>
    <m/>
    <m/>
    <m/>
    <m/>
    <m/>
    <m/>
    <m/>
    <m/>
  </r>
  <r>
    <n v="1371"/>
    <s v="AGFC"/>
    <s v="3 - QC Complete"/>
    <n v="44446"/>
    <n v="44617"/>
    <s v="Vegetation fire, not attributable to PG&amp;E assets resulted in a burnt distribution pole. This information is preliminary."/>
    <s v="\\fxshare-nas05\quotashare-fs01\ESA\5 - Ignition Tracking\2021_Ignition_QC_Folders\20210906_nan_nan_nan_0503649872"/>
    <s v=" "/>
    <m/>
    <m/>
    <m/>
    <m/>
    <m/>
    <s v="Not In Scope"/>
    <m/>
    <m/>
    <m/>
    <m/>
    <m/>
    <m/>
    <m/>
    <m/>
    <m/>
    <m/>
    <m/>
    <m/>
    <m/>
    <m/>
    <m/>
    <m/>
    <m/>
    <m/>
    <m/>
    <m/>
    <m/>
    <m/>
    <m/>
    <m/>
    <m/>
    <m/>
    <m/>
    <m/>
    <m/>
    <m/>
    <m/>
    <m/>
    <m/>
    <m/>
    <m/>
    <m/>
    <m/>
    <m/>
    <m/>
    <m/>
    <m/>
    <m/>
    <m/>
    <m/>
    <m/>
    <m/>
    <s v=" "/>
    <x v="110"/>
    <s v="15:34:00"/>
    <m/>
    <m/>
    <s v="FAS"/>
    <s v="N"/>
    <s v="N"/>
    <m/>
    <m/>
    <m/>
    <n v="503649872"/>
    <m/>
    <m/>
    <m/>
    <m/>
    <s v=" "/>
    <x v="0"/>
    <x v="1"/>
    <s v="N"/>
    <s v="N"/>
    <s v="N"/>
    <s v="Vegetation fire, not attributable to PG&amp;E assets resulted in a burnt distribution pole. This information is preliminary."/>
    <s v="Not PG&amp;E"/>
    <s v="Vegetation"/>
    <m/>
    <m/>
    <m/>
    <s v="10-99"/>
    <m/>
    <m/>
    <m/>
    <m/>
    <m/>
    <s v="Other Fire: Non-PG&amp;E related"/>
    <m/>
    <m/>
    <m/>
    <s v="Overhead"/>
    <x v="1"/>
    <m/>
    <m/>
    <m/>
    <s v=" "/>
    <x v="0"/>
    <n v="34.650203300000001"/>
    <n v="-120.094595"/>
    <s v="Santa Barbara"/>
    <s v="ZACA 1102"/>
    <n v="12000"/>
    <m/>
    <x v="1"/>
    <s v="Cal Fire"/>
    <s v="Herbaceous"/>
    <m/>
    <m/>
    <s v="N"/>
    <m/>
    <m/>
    <m/>
    <m/>
    <s v="N"/>
    <s v="N"/>
    <m/>
    <m/>
    <s v="2021-09-07"/>
    <m/>
    <m/>
    <m/>
    <m/>
    <m/>
    <m/>
    <m/>
    <m/>
    <m/>
    <m/>
    <m/>
    <m/>
    <m/>
    <m/>
    <m/>
    <m/>
    <m/>
    <m/>
    <m/>
    <s v="  "/>
    <s v="LOS PADRES"/>
    <s v="SANTA MARIA 03"/>
    <s v="15:34"/>
    <n v="44445"/>
    <m/>
    <n v="503649872"/>
    <n v="3031"/>
    <s v="CALZADA AVE"/>
    <s v="SANTA YNEZ"/>
    <n v="34.667844000000002"/>
    <n v="-120.08400399999999"/>
    <s v="L2TJRWX"/>
    <s v="WOOLSEY, JAMES"/>
    <n v="182681102"/>
    <s v="20210906 17:39"/>
    <n v="1102"/>
    <m/>
    <s v="vegetation fire burned pole at base of pole, replace pole within 30 days"/>
    <s v="Y"/>
    <m/>
    <m/>
    <s v="34.6502033,-120.0945950,245.700000,3D"/>
    <m/>
    <m/>
    <m/>
    <s v="cal fire"/>
    <m/>
    <s v="Y"/>
    <s v="Y"/>
    <s v="Y"/>
    <s v="Clear"/>
    <m/>
    <s v="PGE&amp;E-Owned Structure/Equipment"/>
    <m/>
    <s v="Calm"/>
    <m/>
    <s v="Vegetation"/>
    <m/>
    <s v="10 - 100 Acres"/>
    <m/>
    <s v="Cal Fire"/>
    <m/>
    <s v="Overhead"/>
    <m/>
    <s v="N"/>
    <m/>
    <m/>
    <m/>
    <m/>
    <m/>
    <m/>
    <s v="  "/>
    <m/>
    <m/>
    <m/>
    <m/>
    <m/>
    <m/>
    <m/>
    <m/>
    <m/>
    <m/>
    <m/>
    <m/>
    <m/>
    <m/>
    <m/>
    <m/>
    <m/>
    <m/>
    <m/>
    <m/>
    <m/>
    <m/>
    <m/>
    <m/>
    <m/>
    <m/>
    <m/>
    <m/>
    <m/>
    <m/>
    <m/>
    <m/>
    <m/>
    <m/>
    <m/>
    <m/>
    <m/>
    <m/>
    <m/>
    <m/>
    <m/>
    <m/>
    <m/>
    <m/>
    <m/>
    <m/>
    <m/>
  </r>
  <r>
    <n v="1370"/>
    <s v="AGFC"/>
    <s v="3 - QC Complete"/>
    <n v="44446"/>
    <n v="44617"/>
    <s v="Third party ignited fire, not attributable to PG&amp;E assets. Farmers burning vegetation resulted in damage to PG&amp;E assets. This information is preliminary."/>
    <s v="\\fxshare-nas05\quotashare-fs01\ESA\5 - Ignition Tracking\2021_Ignition_QC_Folders\20210906_1463136_21-0113904_nan_T005386913"/>
    <s v=" "/>
    <m/>
    <m/>
    <m/>
    <m/>
    <m/>
    <s v="Not In Scope"/>
    <m/>
    <m/>
    <m/>
    <m/>
    <m/>
    <m/>
    <m/>
    <m/>
    <m/>
    <m/>
    <m/>
    <m/>
    <m/>
    <m/>
    <m/>
    <m/>
    <m/>
    <m/>
    <m/>
    <m/>
    <m/>
    <m/>
    <m/>
    <m/>
    <m/>
    <m/>
    <m/>
    <m/>
    <m/>
    <m/>
    <m/>
    <m/>
    <m/>
    <m/>
    <m/>
    <m/>
    <m/>
    <m/>
    <m/>
    <m/>
    <m/>
    <m/>
    <m/>
    <m/>
    <m/>
    <m/>
    <s v=" "/>
    <x v="110"/>
    <s v="15:22:00"/>
    <n v="44445"/>
    <s v="15:22:00"/>
    <s v="FAS"/>
    <s v="N"/>
    <s v="N"/>
    <n v="1463136"/>
    <s v="21-0113904"/>
    <m/>
    <s v="T005386913"/>
    <n v="31551332"/>
    <m/>
    <m/>
    <m/>
    <s v=" "/>
    <x v="0"/>
    <x v="1"/>
    <s v="N"/>
    <s v="N"/>
    <s v="N"/>
    <s v="Third party ignited fire, not attributable to PG&amp;E assets. Farmers burning vegetation resulted in damage to PG&amp;E assets. This information is preliminary."/>
    <s v="Not PG&amp;E"/>
    <s v="Vegetation"/>
    <m/>
    <m/>
    <m/>
    <s v="0.26-9.99"/>
    <s v="2.5 acres along canal bank"/>
    <m/>
    <m/>
    <m/>
    <m/>
    <s v="Other Fire: Non-PG&amp;E related"/>
    <m/>
    <m/>
    <m/>
    <s v="Overhead"/>
    <x v="1"/>
    <m/>
    <m/>
    <m/>
    <s v=" "/>
    <x v="0"/>
    <n v="36.850324999999998"/>
    <n v="-120.773692"/>
    <s v="Fresno"/>
    <s v="ORO LOMA 1117"/>
    <n v="12000"/>
    <m/>
    <x v="0"/>
    <s v="Unknown"/>
    <s v="Urban"/>
    <m/>
    <m/>
    <s v="N"/>
    <m/>
    <s v="No Name in HAWC Report"/>
    <m/>
    <m/>
    <s v="N"/>
    <s v="N"/>
    <m/>
    <m/>
    <s v="2021-09-07"/>
    <m/>
    <m/>
    <m/>
    <m/>
    <m/>
    <m/>
    <m/>
    <m/>
    <m/>
    <m/>
    <m/>
    <m/>
    <m/>
    <m/>
    <m/>
    <m/>
    <m/>
    <m/>
    <m/>
    <s v="  "/>
    <s v="YOSEMITE"/>
    <s v="LOS BANOS 01"/>
    <s v="15:22"/>
    <n v="44445"/>
    <s v="1463136"/>
    <s v="T005386913"/>
    <n v="53955"/>
    <s v="W NEES AVE"/>
    <s v="FIREBAUGH"/>
    <n v="36.883130000000001"/>
    <n v="-120.74486"/>
    <s v="Y1TKMKS"/>
    <s v="KANE, KYLE"/>
    <n v="255371117"/>
    <s v="20210906 20:19"/>
    <n v="9002"/>
    <m/>
    <s v="3rd party burning almond branch piles caught poles on fire, 3 locations total, first location is primary dip needing cable replaced, 2nd location is tangent pole needing to be replaced, and 3rd is another tangent pole needing to be replaced. called for crew."/>
    <s v="Y"/>
    <m/>
    <m/>
    <m/>
    <m/>
    <m/>
    <m/>
    <s v="ken Mancebo 209 392 2081"/>
    <m/>
    <s v="N"/>
    <s v="Y"/>
    <m/>
    <s v="Clear"/>
    <m/>
    <s v="PGE&amp;E-Owned Structure/Equipment"/>
    <s v="2.5 acres of weeds and 3 poles"/>
    <s v="Calm"/>
    <s v="2 mph"/>
    <s v="3rd Party"/>
    <s v="burning almond branch piles caught poles on fire"/>
    <s v="0.25 - 10 Acres"/>
    <s v="2.5 acres along canal bank"/>
    <s v="Fire Dept"/>
    <s v="merced county"/>
    <s v="Overhead"/>
    <s v="overhead and primary dip "/>
    <s v="Y"/>
    <s v="lots of photos attached to incident report"/>
    <s v="PG&amp;E Employee"/>
    <s v="kyle kane 209 509 6203"/>
    <s v="FIRE, HOUSE OR BLDG"/>
    <s v="POLE-WOOD"/>
    <s v="N"/>
    <s v="  "/>
    <s v="Unplanned"/>
    <s v="Yosemite"/>
    <s v="Los Banos"/>
    <s v="255371117, ORO LOMA-1117"/>
    <s v="21-0113904"/>
    <s v="Unplanned"/>
    <s v="Clear;32-90 F"/>
    <s v="176"/>
    <s v="28776"/>
    <s v="NO"/>
    <s v="Line to Ground"/>
    <s v="Sustained"/>
    <s v="No"/>
    <s v="3740"/>
    <s v="OH"/>
    <s v="Line Recloser"/>
    <s v="1463136"/>
    <s v="Pole-Wood, Burned/flashed"/>
    <s v="GROUND"/>
    <m/>
    <m/>
    <s v="COURTNEY AVE E/O BENNETT"/>
    <s v="672551"/>
    <s v="LR 11020 OPEN|SW 3154 CLOSE"/>
    <m/>
    <m/>
    <m/>
    <m/>
    <m/>
    <m/>
    <m/>
    <m/>
    <m/>
    <m/>
    <m/>
    <m/>
    <m/>
    <m/>
    <m/>
    <m/>
    <m/>
    <m/>
    <m/>
    <m/>
    <m/>
    <m/>
    <m/>
  </r>
  <r>
    <n v="1369"/>
    <s v="AGFC"/>
    <s v="3 - QC Complete"/>
    <n v="44446"/>
    <n v="44617"/>
    <s v="Duplicate of index 1369. Other fire, not attributable to PG&amp;E assets. Troubleman states Okay. This information is preliminary."/>
    <s v="\\fxshare-nas05\quotashare-fs01\ESA\5 - Ignition Tracking\2021_Ignition_QC_Folders\20210906_nan_nan_nan_T005386853"/>
    <s v=" "/>
    <m/>
    <m/>
    <m/>
    <m/>
    <m/>
    <s v="Not In Scope"/>
    <m/>
    <m/>
    <m/>
    <m/>
    <m/>
    <m/>
    <m/>
    <m/>
    <m/>
    <m/>
    <m/>
    <m/>
    <m/>
    <m/>
    <m/>
    <m/>
    <m/>
    <m/>
    <m/>
    <m/>
    <m/>
    <m/>
    <m/>
    <m/>
    <m/>
    <m/>
    <m/>
    <m/>
    <m/>
    <m/>
    <m/>
    <m/>
    <m/>
    <m/>
    <m/>
    <m/>
    <m/>
    <m/>
    <m/>
    <m/>
    <m/>
    <m/>
    <m/>
    <m/>
    <m/>
    <m/>
    <s v=" "/>
    <x v="110"/>
    <s v="13:34:00"/>
    <m/>
    <m/>
    <s v="FAS"/>
    <s v="N"/>
    <s v="Y"/>
    <m/>
    <m/>
    <m/>
    <s v="T005386853"/>
    <m/>
    <m/>
    <m/>
    <m/>
    <s v=" "/>
    <x v="0"/>
    <x v="1"/>
    <s v="N"/>
    <s v="N"/>
    <s v="N"/>
    <s v="Duplicate of index 1369. Other fire, not attributable to PG&amp;E assets. Troubleman states Okay. This information is preliminary."/>
    <s v="Not PG&amp;E"/>
    <s v="Vegetation"/>
    <m/>
    <m/>
    <m/>
    <s v="10-99"/>
    <m/>
    <m/>
    <m/>
    <m/>
    <m/>
    <s v="Duplicate"/>
    <m/>
    <m/>
    <m/>
    <s v="Overhead"/>
    <x v="1"/>
    <m/>
    <m/>
    <m/>
    <s v=" "/>
    <x v="0"/>
    <n v="39.209921700000002"/>
    <n v="-121.47704"/>
    <s v="Yuba"/>
    <s v="EAST MARYSVILLE 1108 "/>
    <n v="12000"/>
    <m/>
    <x v="0"/>
    <s v="Cal Fire"/>
    <s v="Urban"/>
    <m/>
    <m/>
    <s v="N"/>
    <m/>
    <m/>
    <m/>
    <m/>
    <s v="N"/>
    <s v="N"/>
    <m/>
    <m/>
    <s v="2021-09-07"/>
    <m/>
    <m/>
    <m/>
    <m/>
    <m/>
    <m/>
    <m/>
    <m/>
    <m/>
    <m/>
    <m/>
    <m/>
    <m/>
    <m/>
    <m/>
    <m/>
    <m/>
    <m/>
    <m/>
    <s v="  "/>
    <s v="SIERRA"/>
    <s v="MARYSVILLE 02"/>
    <s v="13:34"/>
    <n v="44445"/>
    <m/>
    <s v="T005386853"/>
    <s v="UNKNOWN"/>
    <s v="HWY 20"/>
    <s v="MARYSVILLE"/>
    <m/>
    <m/>
    <s v="T3TM2M2"/>
    <s v="MCBRIDE, MIKE"/>
    <m/>
    <s v="20210906 13:48"/>
    <n v="9002"/>
    <m/>
    <s v="VEG FIRE"/>
    <s v="Y"/>
    <m/>
    <m/>
    <s v="39.2099217,-121.4770400,25.300000,3D"/>
    <m/>
    <m/>
    <m/>
    <s v="CAL FIRE"/>
    <m/>
    <s v="N"/>
    <s v="N"/>
    <m/>
    <s v="Clear"/>
    <m/>
    <s v="Private Land"/>
    <m/>
    <s v="Calm"/>
    <m/>
    <s v="Vegetation"/>
    <m/>
    <s v="10 - 100 Acres"/>
    <m/>
    <s v="Cal Fire"/>
    <m/>
    <s v="Overhead"/>
    <m/>
    <s v="N"/>
    <m/>
    <m/>
    <m/>
    <s v="OTHER GROUND VEGETATION"/>
    <s v="POLE-WOOD"/>
    <s v="N"/>
    <s v="  "/>
    <m/>
    <m/>
    <m/>
    <m/>
    <m/>
    <m/>
    <m/>
    <m/>
    <m/>
    <m/>
    <m/>
    <m/>
    <m/>
    <m/>
    <m/>
    <m/>
    <m/>
    <m/>
    <m/>
    <m/>
    <m/>
    <m/>
    <m/>
    <m/>
    <m/>
    <m/>
    <m/>
    <m/>
    <m/>
    <m/>
    <m/>
    <m/>
    <m/>
    <m/>
    <m/>
    <m/>
    <m/>
    <m/>
    <m/>
    <m/>
    <m/>
    <m/>
    <m/>
    <m/>
    <m/>
    <m/>
    <m/>
  </r>
  <r>
    <n v="1368"/>
    <s v="AGFC"/>
    <s v="3 - QC Complete"/>
    <n v="44446"/>
    <n v="44617"/>
    <s v="Other fire, not attributable to PG&amp;E assets. Troubleman states Okay. This information is preliminary."/>
    <s v="\\fxshare-nas05\quotashare-fs01\ESA\5 - Ignition Tracking\2021_Ignition_QC_Folders\20210906_nan_nan_nan_0001592186"/>
    <s v=" "/>
    <m/>
    <m/>
    <m/>
    <m/>
    <m/>
    <s v="Not In Scope"/>
    <m/>
    <m/>
    <m/>
    <m/>
    <m/>
    <m/>
    <m/>
    <m/>
    <m/>
    <m/>
    <m/>
    <m/>
    <m/>
    <m/>
    <m/>
    <m/>
    <m/>
    <m/>
    <m/>
    <m/>
    <m/>
    <m/>
    <m/>
    <m/>
    <m/>
    <m/>
    <m/>
    <m/>
    <m/>
    <m/>
    <m/>
    <m/>
    <m/>
    <m/>
    <m/>
    <m/>
    <m/>
    <m/>
    <m/>
    <m/>
    <m/>
    <m/>
    <m/>
    <m/>
    <m/>
    <m/>
    <s v=" "/>
    <x v="110"/>
    <s v="12:26:00"/>
    <m/>
    <m/>
    <s v="FAS"/>
    <s v="N"/>
    <s v="N"/>
    <m/>
    <m/>
    <m/>
    <n v="1592186"/>
    <m/>
    <m/>
    <m/>
    <m/>
    <s v=" "/>
    <x v="0"/>
    <x v="1"/>
    <s v="N"/>
    <s v="N"/>
    <s v="N"/>
    <s v="Other fire, not attributable to PG&amp;E assets. Troubleman states Okay. This information is preliminary."/>
    <s v="Not PG&amp;E"/>
    <s v="Vegetation"/>
    <m/>
    <m/>
    <m/>
    <s v="10-99"/>
    <m/>
    <m/>
    <m/>
    <m/>
    <m/>
    <s v="Other Fire: Non-PG&amp;E related"/>
    <m/>
    <m/>
    <m/>
    <s v="Overhead"/>
    <x v="1"/>
    <m/>
    <m/>
    <m/>
    <s v=" "/>
    <x v="0"/>
    <n v="39.209650000000003"/>
    <n v="-121.4780767"/>
    <s v="Yuba"/>
    <s v="EAST MARYSVILLE 1108 "/>
    <n v="12000"/>
    <m/>
    <x v="0"/>
    <s v="Cal Fire"/>
    <s v="Urban"/>
    <m/>
    <m/>
    <s v="N"/>
    <m/>
    <m/>
    <m/>
    <m/>
    <s v="N"/>
    <s v="N"/>
    <m/>
    <m/>
    <s v="2021-09-07"/>
    <m/>
    <m/>
    <m/>
    <m/>
    <m/>
    <m/>
    <m/>
    <m/>
    <m/>
    <m/>
    <m/>
    <m/>
    <m/>
    <m/>
    <m/>
    <m/>
    <m/>
    <m/>
    <m/>
    <s v="  "/>
    <s v="SIERRA"/>
    <s v="MARYSVILLE 04"/>
    <s v="12:26"/>
    <n v="44445"/>
    <m/>
    <n v="1592186"/>
    <s v="UNKNOWN"/>
    <s v="PREMISES DO NOT CHANGE"/>
    <s v="MARYSVILLE"/>
    <n v="39.134225999999998"/>
    <n v="-121.55215800000001"/>
    <s v="T3TM2M2"/>
    <s v="MCBRIDE, MIKE"/>
    <m/>
    <s v="20210906 13:35"/>
    <n v="1102"/>
    <m/>
    <s v="ok"/>
    <s v="Y"/>
    <m/>
    <m/>
    <s v="39.2096500,-121.4780767,29.900000,3D"/>
    <m/>
    <m/>
    <m/>
    <s v="cak fire"/>
    <m/>
    <s v="N"/>
    <s v="N"/>
    <s v="N"/>
    <s v="Clear"/>
    <m/>
    <s v="Private Land"/>
    <m/>
    <s v="Calm"/>
    <m/>
    <s v="Vegetation"/>
    <m/>
    <s v="10 - 100 Acres"/>
    <m/>
    <s v="Cal Fire"/>
    <m/>
    <s v="Overhead"/>
    <m/>
    <s v="N"/>
    <m/>
    <m/>
    <m/>
    <m/>
    <m/>
    <m/>
    <s v="  "/>
    <m/>
    <m/>
    <m/>
    <m/>
    <m/>
    <m/>
    <m/>
    <m/>
    <m/>
    <m/>
    <m/>
    <m/>
    <m/>
    <m/>
    <m/>
    <m/>
    <m/>
    <m/>
    <m/>
    <m/>
    <m/>
    <m/>
    <m/>
    <m/>
    <m/>
    <m/>
    <m/>
    <m/>
    <m/>
    <m/>
    <m/>
    <m/>
    <m/>
    <m/>
    <m/>
    <m/>
    <m/>
    <m/>
    <m/>
    <m/>
    <m/>
    <m/>
    <m/>
    <m/>
    <m/>
    <m/>
    <m/>
  </r>
  <r>
    <n v="1367"/>
    <s v="P4K5"/>
    <s v="3 - QC Complete"/>
    <n v="44448"/>
    <n v="44617"/>
    <s v="Pole fire possibily attribtuable to tracking. The fire looks to have burnt at primary crossarm through bolt. The ensuing fire was limited to PG&amp;E assets. This information is preliminary."/>
    <s v="\\fxshare-nas05\quotashare-fs01\ESA\5 - Ignition Tracking\2021_Ignition_QC_Folders\20210906_1463017_21-0113862_nan_T005386778"/>
    <s v=" "/>
    <m/>
    <s v="P4K5"/>
    <s v="Adjusted the outage time to reflect the records, changed the fire lat and long to the pole position"/>
    <n v="44448"/>
    <m/>
    <s v="Not In Scope"/>
    <m/>
    <m/>
    <m/>
    <m/>
    <m/>
    <m/>
    <m/>
    <m/>
    <m/>
    <m/>
    <m/>
    <m/>
    <m/>
    <m/>
    <m/>
    <m/>
    <m/>
    <m/>
    <m/>
    <m/>
    <m/>
    <m/>
    <m/>
    <m/>
    <m/>
    <m/>
    <m/>
    <m/>
    <m/>
    <m/>
    <m/>
    <m/>
    <m/>
    <m/>
    <m/>
    <m/>
    <m/>
    <m/>
    <m/>
    <m/>
    <m/>
    <m/>
    <m/>
    <m/>
    <m/>
    <m/>
    <s v=" "/>
    <x v="110"/>
    <s v="11:03:00"/>
    <n v="44445"/>
    <s v="11:01:00"/>
    <s v="FAS"/>
    <s v="N"/>
    <s v="N"/>
    <n v="1463017"/>
    <s v="21-0113862"/>
    <m/>
    <s v="T005386778"/>
    <n v="122004459"/>
    <m/>
    <m/>
    <s v="PG&amp;E_1367_Ignition_20210906_1"/>
    <s v=" "/>
    <x v="0"/>
    <x v="0"/>
    <s v="N"/>
    <s v="N"/>
    <s v="N"/>
    <s v="On Sept 6th, 2021 at 1103 hours, a PG&amp;E Troubleman was dispatched to the Point Pinole 1102 12kV Distribution Circuit near 2633 MacArthur Avenue in response to a pole fire. Initial analysis indicates tracking caused the ignition. The ensuing fire was limited to the PG&amp;E structure and the fire was self- extinguished. PG&amp;E Crew replaced the pole and repaired the crossarm. This is preliminary."/>
    <s v="PG&amp;E"/>
    <s v="Other"/>
    <s v="Pole"/>
    <s v="D"/>
    <s v="D"/>
    <s v="Structure-PG&amp;E only"/>
    <m/>
    <m/>
    <m/>
    <m/>
    <m/>
    <s v="Equipment - PG&amp;E"/>
    <s v="Contamination"/>
    <s v="Tracking"/>
    <s v="N"/>
    <s v="Overhead"/>
    <x v="0"/>
    <s v="Crossarm"/>
    <s v="Pole, Crossarm"/>
    <n v="101430039"/>
    <s v=" "/>
    <x v="0"/>
    <n v="37.969000000000001"/>
    <n v="-122.3497"/>
    <s v="Contra Costa"/>
    <s v="POINT PINOLE 1102"/>
    <n v="12000"/>
    <s v="POINT PINOLE 1102CB"/>
    <x v="0"/>
    <s v="Self Extinguished"/>
    <s v="Urban"/>
    <s v="Fire-resistive fuel bed"/>
    <m/>
    <s v="N"/>
    <m/>
    <m/>
    <m/>
    <m/>
    <s v="N"/>
    <s v="N"/>
    <m/>
    <m/>
    <s v="2021-09-07"/>
    <m/>
    <m/>
    <m/>
    <m/>
    <m/>
    <m/>
    <m/>
    <m/>
    <m/>
    <m/>
    <m/>
    <m/>
    <m/>
    <m/>
    <m/>
    <m/>
    <m/>
    <m/>
    <m/>
    <s v="  "/>
    <s v="EAST BAY"/>
    <s v="RICHMOND 03"/>
    <s v="11:03"/>
    <n v="44445"/>
    <s v="1463017"/>
    <s v="T005386778"/>
    <n v="2601"/>
    <s v="MACARTHUR AVE"/>
    <s v="SAN PABLO"/>
    <n v="37.97175"/>
    <n v="-122.34936999999999"/>
    <s v="E2TJ7HE"/>
    <s v="HERRERA, JIMMY"/>
    <n v="14261102"/>
    <s v="20210906 14:05"/>
    <n v="9111"/>
    <m/>
    <s v="POLE FIRE, AWAITING CREW"/>
    <s v="Y"/>
    <m/>
    <m/>
    <m/>
    <n v="37.968545399999996"/>
    <n v="-122.3502733"/>
    <m/>
    <m/>
    <m/>
    <s v="N"/>
    <s v="Y"/>
    <m/>
    <s v="Clear"/>
    <m/>
    <s v="PGE&amp;E-Owned Structure/Equipment"/>
    <m/>
    <s v="Calm"/>
    <m/>
    <s v="PG&amp;E Equipment"/>
    <m/>
    <s v="Structure Only"/>
    <m/>
    <s v="Self Extinguished"/>
    <m/>
    <s v="Overhead"/>
    <m/>
    <s v="N"/>
    <m/>
    <m/>
    <m/>
    <s v="FIRE, POLE"/>
    <s v="POLE-WOOD"/>
    <s v="N"/>
    <s v="  "/>
    <s v="Unplanned"/>
    <s v="East Bay"/>
    <s v="Bay"/>
    <s v="014261103, POINT PINOLE-1103"/>
    <s v="21-0113862"/>
    <s v="Unplanned"/>
    <s v="Clear;32-90 F"/>
    <s v="204"/>
    <s v="69564"/>
    <s v="NO"/>
    <s v="Force Out"/>
    <s v="Sustained"/>
    <s v="No"/>
    <s v="R9577"/>
    <s v="OH"/>
    <s v="Fuse"/>
    <s v="1463017"/>
    <s v="Pole-Wood, Burned/flashed"/>
    <m/>
    <m/>
    <m/>
    <s v="15TH ST. 2 N/O BROADWAY"/>
    <s v="2601 MACARTHUR AVE"/>
    <m/>
    <s v="TMAN/HERRERA RPTS POLE FIRE NEEDS TO OPEN R9577 TO DROP LOAD AND WILL FIND LOCATION TO OJ AND MINIMIZE CUST OUTAGE. "/>
    <m/>
    <m/>
    <m/>
    <m/>
    <m/>
    <m/>
    <m/>
    <m/>
    <m/>
    <m/>
    <m/>
    <m/>
    <m/>
    <m/>
    <m/>
    <m/>
    <m/>
    <m/>
    <m/>
    <m/>
    <m/>
    <m/>
  </r>
  <r>
    <n v="1366"/>
    <s v="AGFC"/>
    <s v="3 - QC Complete"/>
    <n v="44446"/>
    <n v="44617"/>
    <s v="Structure fire, not attributable to PG&amp;E assets. Troubleman booted meter per FD. This information is preliminary."/>
    <s v="\\fxshare-nas05\quotashare-fs01\ESA\5 - Ignition Tracking\2021_Ignition_QC_Folders\20210906_nan_nan_nan_8231897218"/>
    <s v=" "/>
    <m/>
    <m/>
    <m/>
    <m/>
    <m/>
    <s v="Not In Scope"/>
    <m/>
    <m/>
    <m/>
    <m/>
    <m/>
    <m/>
    <m/>
    <m/>
    <m/>
    <m/>
    <m/>
    <m/>
    <m/>
    <m/>
    <m/>
    <m/>
    <m/>
    <m/>
    <m/>
    <m/>
    <m/>
    <m/>
    <m/>
    <m/>
    <m/>
    <m/>
    <m/>
    <m/>
    <m/>
    <m/>
    <m/>
    <m/>
    <m/>
    <m/>
    <m/>
    <m/>
    <m/>
    <m/>
    <m/>
    <m/>
    <m/>
    <m/>
    <m/>
    <m/>
    <m/>
    <m/>
    <s v=" "/>
    <x v="110"/>
    <s v="10:31:00"/>
    <m/>
    <m/>
    <s v="FAS"/>
    <s v="N"/>
    <s v="N"/>
    <m/>
    <m/>
    <m/>
    <n v="8231897218"/>
    <m/>
    <m/>
    <m/>
    <m/>
    <s v=" "/>
    <x v="0"/>
    <x v="1"/>
    <s v="N"/>
    <s v="N"/>
    <s v="N"/>
    <s v="Structure fire, not attributable to PG&amp;E assets. Troubleman booted meter per FD. This information is preliminary."/>
    <s v="Not PG&amp;E"/>
    <s v="Building"/>
    <m/>
    <m/>
    <m/>
    <s v="Structure-only"/>
    <m/>
    <m/>
    <m/>
    <m/>
    <m/>
    <s v="Other Fire: Non-PG&amp;E related"/>
    <m/>
    <m/>
    <m/>
    <s v="Underbuild"/>
    <x v="1"/>
    <m/>
    <m/>
    <m/>
    <s v=" "/>
    <x v="0"/>
    <n v="37.241471699999998"/>
    <n v="-121.874585"/>
    <s v="Santa Clara"/>
    <s v="HICKS 2111"/>
    <n v="21000"/>
    <m/>
    <x v="0"/>
    <s v="San Jose FD"/>
    <s v="Urban"/>
    <m/>
    <m/>
    <s v="N"/>
    <m/>
    <m/>
    <m/>
    <m/>
    <s v="N"/>
    <s v="N"/>
    <m/>
    <m/>
    <s v="2021-09-07"/>
    <m/>
    <m/>
    <m/>
    <m/>
    <m/>
    <m/>
    <m/>
    <m/>
    <m/>
    <m/>
    <m/>
    <m/>
    <m/>
    <m/>
    <m/>
    <m/>
    <m/>
    <m/>
    <m/>
    <s v="  "/>
    <s v="SAN JOSE"/>
    <s v="SAN JOSE 13"/>
    <s v="10:31"/>
    <n v="44445"/>
    <m/>
    <n v="8231897218"/>
    <n v="6590"/>
    <s v="LEYLAND PARK DR"/>
    <s v="SAN JOSE"/>
    <n v="37.215771999999987"/>
    <n v="-121.87714099999999"/>
    <s v="J2TM1CI"/>
    <s v="CAMERON, MIKE"/>
    <n v="83432103"/>
    <s v="20210906 11:57"/>
    <n v="1120"/>
    <m/>
    <s v="booted mtr per s.j.f.d."/>
    <s v="Y"/>
    <m/>
    <m/>
    <s v="37.2414717,-121.8745850,61.200000,3D"/>
    <m/>
    <m/>
    <m/>
    <s v="san jose fire dept."/>
    <m/>
    <s v="N"/>
    <s v="Y"/>
    <s v="N"/>
    <s v="Clear"/>
    <m/>
    <s v="Customer-Owned Structure/Equipment"/>
    <m/>
    <s v="Calm"/>
    <m/>
    <s v="Unknown"/>
    <m/>
    <s v="Structure Only"/>
    <m/>
    <s v="Fire Dept"/>
    <m/>
    <s v="Underbuild"/>
    <m/>
    <s v="N"/>
    <m/>
    <m/>
    <m/>
    <m/>
    <m/>
    <m/>
    <s v="  "/>
    <m/>
    <m/>
    <m/>
    <m/>
    <m/>
    <m/>
    <m/>
    <m/>
    <m/>
    <m/>
    <m/>
    <m/>
    <m/>
    <m/>
    <m/>
    <m/>
    <m/>
    <m/>
    <m/>
    <m/>
    <m/>
    <m/>
    <m/>
    <m/>
    <m/>
    <m/>
    <m/>
    <m/>
    <m/>
    <m/>
    <m/>
    <m/>
    <m/>
    <m/>
    <m/>
    <m/>
    <m/>
    <m/>
    <m/>
    <m/>
    <m/>
    <m/>
    <m/>
    <m/>
    <m/>
    <m/>
    <m/>
  </r>
  <r>
    <n v="1365"/>
    <s v="P4K5"/>
    <s v="3 - QC Complete"/>
    <n v="44444"/>
    <n v="44617"/>
    <s v="Structure fire, not attributable to PG&amp;E.  Sleeved meter per fire department request. This information is preliminary."/>
    <s v="\\fxshare-nas05\quotashare-fs01\ESA\5 - Ignition Tracking\2021_Ignition_QC_Folders\20210905_nan_nan_nan_5174456884"/>
    <s v=" "/>
    <m/>
    <m/>
    <m/>
    <m/>
    <m/>
    <s v="Not In Scope"/>
    <m/>
    <m/>
    <m/>
    <m/>
    <m/>
    <m/>
    <m/>
    <m/>
    <m/>
    <m/>
    <m/>
    <m/>
    <m/>
    <m/>
    <m/>
    <m/>
    <m/>
    <m/>
    <m/>
    <m/>
    <m/>
    <m/>
    <m/>
    <m/>
    <m/>
    <m/>
    <m/>
    <m/>
    <m/>
    <m/>
    <m/>
    <m/>
    <m/>
    <m/>
    <m/>
    <m/>
    <m/>
    <m/>
    <m/>
    <m/>
    <m/>
    <m/>
    <m/>
    <m/>
    <m/>
    <m/>
    <s v=" "/>
    <x v="111"/>
    <s v="18:23:00"/>
    <m/>
    <m/>
    <s v="FAS"/>
    <s v="N"/>
    <s v="N"/>
    <m/>
    <m/>
    <m/>
    <n v="5174456884"/>
    <m/>
    <m/>
    <m/>
    <m/>
    <s v=" "/>
    <x v="0"/>
    <x v="1"/>
    <s v="N"/>
    <s v="N"/>
    <s v="N"/>
    <s v="Structure fire, not attributable to PG&amp;E.  Sleeved meter per fire department request. This information is preliminary."/>
    <s v="Not PG&amp;E"/>
    <s v="Building"/>
    <m/>
    <m/>
    <m/>
    <s v="Structure-only"/>
    <m/>
    <m/>
    <m/>
    <m/>
    <m/>
    <s v="Other Fire: Non-PG&amp;E related"/>
    <m/>
    <m/>
    <m/>
    <s v="Subsurface"/>
    <x v="1"/>
    <m/>
    <m/>
    <m/>
    <s v=" "/>
    <x v="0"/>
    <n v="37.748716000000002"/>
    <n v="-121.885892"/>
    <s v="Contra Costa"/>
    <s v="NORTH DUBLIN 2101"/>
    <n v="21000"/>
    <m/>
    <x v="0"/>
    <s v="San Ramon FD"/>
    <s v="Urban"/>
    <m/>
    <m/>
    <s v="N"/>
    <m/>
    <m/>
    <m/>
    <m/>
    <s v="N"/>
    <s v="N"/>
    <m/>
    <m/>
    <s v="2021-09-07"/>
    <m/>
    <m/>
    <m/>
    <m/>
    <m/>
    <m/>
    <m/>
    <m/>
    <m/>
    <m/>
    <m/>
    <m/>
    <m/>
    <m/>
    <m/>
    <m/>
    <m/>
    <m/>
    <m/>
    <s v="  "/>
    <s v="MISSION"/>
    <s v="LIVERMORE 01"/>
    <s v="18:23"/>
    <n v="44444"/>
    <m/>
    <n v="5174456884"/>
    <n v="6558"/>
    <s v="BENNINGTON WAY"/>
    <s v="SAN RAMON"/>
    <n v="37.748697"/>
    <n v="-121.88621500000001"/>
    <s v="M3TNMN4"/>
    <s v="NORIEGA, NICHOLAS"/>
    <n v="14052101"/>
    <s v="20210905 19:29"/>
    <n v="1121"/>
    <m/>
    <s v="STRUCTURE FIRE. S.R. VALLEY FD ON SITE. SLEEVED METER PER F.D. REQUEST. LAST METER READ 34105. INSPECTION REQUIRED BEFORE RECONNECT. INCIDENT # SRM 210006585"/>
    <s v="Y"/>
    <n v="4"/>
    <s v="\\fxshare-nas05\quotashare-fs01\ESA\5 - Ignition Tracking\Fire_Tab_Attachment_Files"/>
    <m/>
    <n v="37.748716000000002"/>
    <n v="-121.885892"/>
    <s v="GARAGE AREA OF HOME"/>
    <s v="SAN RAMON VALLEY FIRE 925-838-6640"/>
    <m/>
    <s v="N"/>
    <s v="Y"/>
    <s v="Y"/>
    <s v="Clear"/>
    <s v="INCIDENT # SRM 210006585"/>
    <s v="Customer-Owned Structure/Equipment"/>
    <m/>
    <s v="Calm"/>
    <m/>
    <s v="Unknown"/>
    <m/>
    <s v="Structure Only"/>
    <m/>
    <s v="Fire Dept"/>
    <s v="SAN RAMON VALLEY FIRE DEPT"/>
    <s v="Subsurface"/>
    <m/>
    <s v="Y"/>
    <s v="PHOTOS"/>
    <s v="PG&amp;E Employee"/>
    <s v="N.NORIEGA"/>
    <m/>
    <m/>
    <m/>
    <s v="  "/>
    <m/>
    <m/>
    <m/>
    <m/>
    <m/>
    <m/>
    <m/>
    <m/>
    <m/>
    <m/>
    <m/>
    <m/>
    <m/>
    <m/>
    <m/>
    <m/>
    <m/>
    <m/>
    <m/>
    <m/>
    <m/>
    <m/>
    <m/>
    <m/>
    <m/>
    <m/>
    <m/>
    <m/>
    <m/>
    <m/>
    <m/>
    <m/>
    <m/>
    <m/>
    <m/>
    <m/>
    <m/>
    <m/>
    <m/>
    <m/>
    <m/>
    <m/>
    <m/>
    <m/>
    <m/>
    <m/>
    <m/>
  </r>
  <r>
    <n v="1364"/>
    <s v="P4K5"/>
    <s v="3 - QC Complete"/>
    <n v="44444"/>
    <n v="44617"/>
    <s v="Structure fire, not attributable to PG&amp;E. Fire opened fuses on transformer, need permit and county inspection prior to service reconnection. This information is preliminary."/>
    <s v="\\fxshare-nas05\quotashare-fs01\ESA\5 - Ignition Tracking\2021_Ignition_QC_Folders\20210905_nan_nan_nan_9592292698"/>
    <s v=" "/>
    <m/>
    <s v="P4K5"/>
    <s v="Changed fire lat/long to address listed. "/>
    <n v="44444"/>
    <m/>
    <s v="Not In Scope"/>
    <m/>
    <m/>
    <m/>
    <m/>
    <m/>
    <m/>
    <m/>
    <m/>
    <m/>
    <m/>
    <m/>
    <m/>
    <m/>
    <m/>
    <m/>
    <m/>
    <m/>
    <m/>
    <m/>
    <m/>
    <m/>
    <m/>
    <m/>
    <m/>
    <m/>
    <m/>
    <m/>
    <m/>
    <m/>
    <m/>
    <m/>
    <m/>
    <m/>
    <m/>
    <m/>
    <m/>
    <m/>
    <m/>
    <m/>
    <m/>
    <m/>
    <m/>
    <m/>
    <m/>
    <m/>
    <m/>
    <s v=" "/>
    <x v="111"/>
    <s v="13:49:00"/>
    <m/>
    <m/>
    <s v="FAS"/>
    <s v="N"/>
    <s v="N"/>
    <m/>
    <m/>
    <m/>
    <n v="9592292698"/>
    <m/>
    <m/>
    <m/>
    <m/>
    <s v=" "/>
    <x v="0"/>
    <x v="1"/>
    <s v="N"/>
    <s v="N"/>
    <s v="N"/>
    <s v="Structure fire, not attributable to PG&amp;E. Fire opened fuses on transformer, need permit and county inspection prior to service reconnection. This information is preliminary."/>
    <s v="Not PG&amp;E"/>
    <s v="Building"/>
    <m/>
    <m/>
    <m/>
    <s v="Structure-only"/>
    <m/>
    <m/>
    <m/>
    <m/>
    <m/>
    <s v="Other Fire: Non-PG&amp;E related"/>
    <m/>
    <m/>
    <m/>
    <s v="Overhead"/>
    <x v="1"/>
    <m/>
    <m/>
    <m/>
    <s v=" "/>
    <x v="0"/>
    <n v="37.796301999999997"/>
    <n v="-121.052161"/>
    <s v="San Joaquin"/>
    <s v="RIVERBANK 1715 "/>
    <n v="17000"/>
    <m/>
    <x v="0"/>
    <s v="Escalon FD"/>
    <s v="Agriculture"/>
    <m/>
    <m/>
    <s v="N"/>
    <m/>
    <m/>
    <m/>
    <m/>
    <s v="N"/>
    <s v="N"/>
    <m/>
    <m/>
    <s v="2021-09-07"/>
    <m/>
    <m/>
    <m/>
    <m/>
    <m/>
    <m/>
    <m/>
    <m/>
    <m/>
    <m/>
    <m/>
    <m/>
    <m/>
    <m/>
    <m/>
    <m/>
    <m/>
    <m/>
    <m/>
    <s v="  "/>
    <s v="YOSEMITE"/>
    <s v="OAKDALE 01"/>
    <s v="13:49"/>
    <n v="44444"/>
    <m/>
    <n v="9592292698"/>
    <n v="18089"/>
    <s v="S VAN ALLEN RD"/>
    <s v="ESCALON"/>
    <n v="37.796301999999997"/>
    <n v="-121.052161"/>
    <s v="Y9TMRSV"/>
    <s v="SIUDZINSKI, MARK"/>
    <s v="163571701"/>
    <s v="20210905 14:05"/>
    <n v="2640"/>
    <n v="1"/>
    <s v="disco 4 structure fire opened fuses on TX cst will need permit and county inspection prior to has service reconnected"/>
    <s v="Y"/>
    <m/>
    <m/>
    <m/>
    <n v="37.797339999999998"/>
    <n v="-120.052063"/>
    <s v="IC Mello incident # 210780"/>
    <s v="escalon fire dept"/>
    <m/>
    <s v="N"/>
    <s v="Y"/>
    <s v="N"/>
    <s v="Clear"/>
    <m/>
    <s v="Private Land"/>
    <m/>
    <s v="Calm"/>
    <m/>
    <s v="Unknown"/>
    <m/>
    <s v="Structure Only"/>
    <m/>
    <s v="Fire Dept"/>
    <s v="escalon fire dept"/>
    <s v="Overhead"/>
    <m/>
    <s v="N"/>
    <m/>
    <m/>
    <m/>
    <m/>
    <m/>
    <m/>
    <s v="  "/>
    <m/>
    <m/>
    <m/>
    <m/>
    <m/>
    <m/>
    <m/>
    <m/>
    <m/>
    <m/>
    <m/>
    <m/>
    <m/>
    <m/>
    <m/>
    <m/>
    <m/>
    <m/>
    <m/>
    <m/>
    <m/>
    <m/>
    <m/>
    <m/>
    <m/>
    <m/>
    <m/>
    <m/>
    <m/>
    <m/>
    <m/>
    <m/>
    <m/>
    <m/>
    <m/>
    <m/>
    <m/>
    <m/>
    <m/>
    <m/>
    <m/>
    <m/>
    <m/>
    <m/>
    <m/>
    <m/>
    <m/>
  </r>
  <r>
    <n v="1363"/>
    <s v="P4K5"/>
    <s v="3 - QC Complete"/>
    <n v="44444"/>
    <n v="44617"/>
    <s v="Duplicate of index 1357"/>
    <s v="\\fxshare-nas05\quotashare-fs01\ESA\5 - Ignition Tracking\2021_Ignition_QC_Folders\20210905_1462139_21-0113679_nan_T005386353"/>
    <s v=" "/>
    <m/>
    <m/>
    <m/>
    <m/>
    <m/>
    <s v="Not In Scope"/>
    <m/>
    <m/>
    <m/>
    <m/>
    <m/>
    <m/>
    <m/>
    <m/>
    <m/>
    <m/>
    <m/>
    <m/>
    <m/>
    <m/>
    <m/>
    <m/>
    <m/>
    <m/>
    <m/>
    <m/>
    <m/>
    <m/>
    <m/>
    <m/>
    <m/>
    <m/>
    <m/>
    <m/>
    <m/>
    <m/>
    <m/>
    <m/>
    <m/>
    <m/>
    <m/>
    <m/>
    <m/>
    <m/>
    <m/>
    <m/>
    <m/>
    <m/>
    <m/>
    <m/>
    <m/>
    <m/>
    <s v=" "/>
    <x v="111"/>
    <s v="10:18:00"/>
    <n v="44444"/>
    <s v="10:18:00"/>
    <s v="FAS"/>
    <s v="N"/>
    <s v="Y"/>
    <n v="1462139"/>
    <s v="21-0113679"/>
    <m/>
    <s v="T005386353"/>
    <m/>
    <m/>
    <m/>
    <m/>
    <s v=" "/>
    <x v="0"/>
    <x v="1"/>
    <s v="N"/>
    <s v="N"/>
    <s v="N"/>
    <s v="Duplicate of index 1357"/>
    <s v="Not PG&amp;E"/>
    <s v="Other"/>
    <m/>
    <m/>
    <m/>
    <s v="0.26-9.99"/>
    <m/>
    <m/>
    <m/>
    <m/>
    <m/>
    <s v="Other Fire: Non-PG&amp;E related"/>
    <m/>
    <m/>
    <m/>
    <s v="Overhead"/>
    <x v="1"/>
    <m/>
    <m/>
    <m/>
    <s v=" "/>
    <x v="0"/>
    <n v="34.720359999999999"/>
    <n v="-120.12996"/>
    <s v="Santa Barbara"/>
    <s v="ZACA 1101"/>
    <n v="12000"/>
    <s v="ZACA 1101Y72"/>
    <x v="0"/>
    <s v="Cal Fire"/>
    <s v="Herbaceous"/>
    <m/>
    <m/>
    <s v="N"/>
    <m/>
    <m/>
    <m/>
    <m/>
    <s v="N"/>
    <s v="N"/>
    <m/>
    <m/>
    <s v="2021-09-07"/>
    <m/>
    <m/>
    <m/>
    <m/>
    <m/>
    <m/>
    <m/>
    <m/>
    <m/>
    <m/>
    <m/>
    <m/>
    <m/>
    <m/>
    <m/>
    <m/>
    <m/>
    <m/>
    <m/>
    <s v="  "/>
    <s v="LOS PADRES"/>
    <s v="SANTA MARIA 03"/>
    <s v="10:18"/>
    <n v="44444"/>
    <n v="1462139"/>
    <s v="T005386353"/>
    <s v="UNKNOWN"/>
    <s v="8000 ZACASTATION RD"/>
    <s v="LOS OLIVOS"/>
    <n v="34.720359999999999"/>
    <n v="-120.12996"/>
    <s v="L2TC1WG"/>
    <s v="WOODYARD, CHASE"/>
    <n v="182681101"/>
    <s v="20210905 15:10"/>
    <n v="9002"/>
    <m/>
    <s v="PRIVATE LINE WIRE DOWN. FAULT CAUSED Y72 TO OPEN ON SEF TARGET. ISOLATED PRIVATE LINE AND ENERGIZED OK. WIRE DOWN CAUSED VEG FIRE ON 9-4-21. PRIMARY METER TO STAY HOT. OPENED CUST LINE FUSES 1 POLE LOAD SIDE OF METER. MARIO LANDEROS WAS RESPONDING TMAN WHEN INCIDENT OCCURED. CONTACT HIM FOR MORE INFO. PWR OK"/>
    <s v="Y"/>
    <m/>
    <m/>
    <m/>
    <n v="34.747149999999998"/>
    <n v="-120.089945"/>
    <s v="FIRE OCCURED LOAD SIDE OF PRIMARY METER #1010388846. MARIO LANDEROS RESPONDED"/>
    <m/>
    <m/>
    <s v="Y"/>
    <s v="Y"/>
    <m/>
    <s v="Other (Comments)"/>
    <s v="WAS NOT IN THE AREA DURING THE INCIDENT"/>
    <s v="Private Land"/>
    <s v="WAS NOT IN THE AREA DURING THE INCIDENT"/>
    <s v="Other (Comments)"/>
    <s v="WAS NOT IN THE AREA DURING THE INCIDENT"/>
    <s v="Other (Comments)"/>
    <s v="WAS NOT IN THE AREA DURING THE INCIDENT"/>
    <s v="0.25 - 10 Acres"/>
    <m/>
    <s v="Other (Comments)"/>
    <s v="WAS NOT IN THE AREA DURING THE INCIDENT"/>
    <s v="Overhead"/>
    <m/>
    <s v="N"/>
    <m/>
    <m/>
    <m/>
    <s v="OTHER"/>
    <s v="CONDUCTOR, OVERHEAD"/>
    <s v="N"/>
    <s v="  "/>
    <s v="Unplanned"/>
    <s v="Los Padres"/>
    <s v="Santa Maria"/>
    <s v="182681101, ZACA-1101"/>
    <s v="21-0113679"/>
    <s v="Unplanned"/>
    <s v="Clear;32-90 F"/>
    <s v="61"/>
    <s v="66050"/>
    <s v="NO"/>
    <s v="Line to Ground"/>
    <s v="Sustained"/>
    <s v="No"/>
    <s v="Y72"/>
    <s v="OH"/>
    <s v="Line Recloser"/>
    <s v="1462139"/>
    <s v="Customer Equipment, Failed/Faulted"/>
    <s v="SGF"/>
    <m/>
    <m/>
    <s v="FOXN CYN. RD E/O ZA STA, Los Olivos"/>
    <s v="CUST EQUIP BEYOND 6259"/>
    <m/>
    <m/>
    <m/>
    <m/>
    <m/>
    <m/>
    <m/>
    <m/>
    <m/>
    <m/>
    <m/>
    <m/>
    <m/>
    <m/>
    <m/>
    <m/>
    <m/>
    <m/>
    <m/>
    <m/>
    <m/>
    <m/>
    <m/>
    <m/>
  </r>
  <r>
    <n v="1362"/>
    <s v="AHH7"/>
    <s v="3 - QC Complete"/>
    <n v="44461"/>
    <n v="44617"/>
    <s v="Wire down 2 spans load side at 6156F, found 1 of 3 fuses blown. Backfeed causing minor fire on ground. The ensuing fire was less than 1 meter in size. This infomration is preliminary."/>
    <s v="\\fxshare-nas05\quotashare-fs01\ESA\5 - Ignition Tracking\2021_Ignition_QC_Folders\20210905_1462479_21-0113747_nan_T005386330"/>
    <s v=" "/>
    <m/>
    <s v="ahh7"/>
    <s v="Updated outage time per ILIS record. "/>
    <n v="44461"/>
    <m/>
    <s v="Not In Scope"/>
    <m/>
    <m/>
    <m/>
    <m/>
    <m/>
    <m/>
    <m/>
    <m/>
    <m/>
    <m/>
    <m/>
    <m/>
    <m/>
    <m/>
    <m/>
    <m/>
    <m/>
    <m/>
    <m/>
    <m/>
    <m/>
    <m/>
    <m/>
    <m/>
    <m/>
    <m/>
    <m/>
    <m/>
    <m/>
    <m/>
    <m/>
    <m/>
    <m/>
    <m/>
    <m/>
    <m/>
    <m/>
    <m/>
    <m/>
    <m/>
    <m/>
    <m/>
    <m/>
    <m/>
    <m/>
    <m/>
    <s v=" "/>
    <x v="111"/>
    <s v="09:00:00"/>
    <n v="44444"/>
    <s v="08:58:00"/>
    <s v="FAS"/>
    <s v="N"/>
    <s v="N"/>
    <n v="1462479"/>
    <s v="21-0113747"/>
    <m/>
    <s v="T005386330"/>
    <n v="122003831"/>
    <m/>
    <m/>
    <m/>
    <s v=" "/>
    <x v="0"/>
    <x v="0"/>
    <s v="Y"/>
    <s v="N"/>
    <s v="N"/>
    <s v="On September 5th, 2021 at 09:00 hours, a PG&amp;E Troubleman was dispatched to the McCall 1107 12kV Distribution Circuit near E Jefferson Ave  and S Newmark Ave in Sanger in response to a wire down. Initial analysis indicates thirs-party contact caused the ignition. A gunshot caused 1 wire 1 span 6sol cu primary conductor to fall that backfed causing a fire on the ground. The ensuing fire was less than a meter in size and the fire was suppressed by Fresno County Fire Department. PG&amp;E Crew replaced the damaged primary conductor on September 5th, 2021."/>
    <s v="PG&amp;E"/>
    <s v="Vegetation"/>
    <m/>
    <s v="D"/>
    <s v="D"/>
    <s v="&lt;3 meters of linear travel"/>
    <s v="Found 1 of 3 blown at 6156F. Wire down 2 spans load side. Backfeed causing minor fire on ground. Opened remaining, Made safe. Notified on call for crew. "/>
    <m/>
    <m/>
    <m/>
    <m/>
    <s v="Contact - 3rd Party"/>
    <s v="Contact from object"/>
    <s v="Contact from Object - Other"/>
    <s v="Y"/>
    <s v="Overhead"/>
    <x v="0"/>
    <s v="Conductor - Primary"/>
    <s v="Conductor"/>
    <n v="100669668"/>
    <s v=" "/>
    <x v="0"/>
    <n v="36.655495120099999"/>
    <n v="-119.53946492439999"/>
    <s v="Fresno"/>
    <s v="MC CALL 1107"/>
    <n v="12000"/>
    <s v="MC CALL 11076150"/>
    <x v="0"/>
    <s v="Fresno County FD"/>
    <s v="Agriculture"/>
    <s v="Brush fuel model"/>
    <m/>
    <s v="N"/>
    <m/>
    <m/>
    <m/>
    <m/>
    <s v="N"/>
    <s v="N"/>
    <m/>
    <m/>
    <s v="2021-09-07"/>
    <m/>
    <m/>
    <m/>
    <m/>
    <m/>
    <m/>
    <m/>
    <m/>
    <m/>
    <m/>
    <m/>
    <m/>
    <m/>
    <m/>
    <m/>
    <m/>
    <m/>
    <m/>
    <m/>
    <s v="  "/>
    <s v="FRESNO"/>
    <s v="SELMA  01"/>
    <s v="09:00"/>
    <n v="44444"/>
    <s v="1462479"/>
    <s v="T005386330"/>
    <n v="5452"/>
    <s v="S NEWMARK AVE"/>
    <s v="PARLIER"/>
    <n v="36.655470000000001"/>
    <n v="-119.53861999999999"/>
    <s v="F6TJKBX"/>
    <s v="BUCHANAN, JORDAN"/>
    <n v="254121107"/>
    <s v="20210905 11:25"/>
    <n v="9002"/>
    <m/>
    <s v="found 1 of 3 blown at 6156F. wire down 2 spans load side. backfeed causing minor fire on ground. opened remaining. made safe. notified on call for crew"/>
    <s v="Y"/>
    <m/>
    <m/>
    <s v="36.6556567,-119.5410733,104.900000,3D"/>
    <m/>
    <m/>
    <m/>
    <s v="Fresno County"/>
    <m/>
    <s v="N"/>
    <s v="Y"/>
    <m/>
    <s v="Clear"/>
    <m/>
    <s v="Private Land"/>
    <m/>
    <s v="Calm"/>
    <m/>
    <s v="PG&amp;E Equipment"/>
    <m/>
    <s v="&lt; 1 meter"/>
    <m/>
    <s v="Fire Dept"/>
    <m/>
    <s v="Overhead"/>
    <m/>
    <s v="N"/>
    <m/>
    <m/>
    <m/>
    <s v="OVERHEAD"/>
    <s v="CONDUCTOR, OVERHEAD"/>
    <s v="N"/>
    <s v="  "/>
    <s v="Unplanned"/>
    <s v="Fresno"/>
    <s v="Selma"/>
    <s v="254121107, MC CALL-1107"/>
    <s v="21-0113747"/>
    <s v="Unplanned"/>
    <s v="Clear;32-90 F"/>
    <s v="5 1 of 3 Phases Open"/>
    <s v="1010"/>
    <s v="NO"/>
    <s v="Line to Ground"/>
    <s v="Sustained"/>
    <s v="No"/>
    <s v="6156F"/>
    <s v="OH"/>
    <s v="Fuse"/>
    <s v="1462479"/>
    <s v="Conductor, Overhead, Broken, wire on ground"/>
    <m/>
    <s v="09/05/21 11:05"/>
    <m/>
    <s v="JEFFERSON E/O NEWMARK"/>
    <s v="2 POLES W/OF 6156F"/>
    <m/>
    <s v="POSSIBLE GUNSHOT "/>
    <m/>
    <m/>
    <m/>
    <m/>
    <m/>
    <m/>
    <m/>
    <m/>
    <m/>
    <m/>
    <m/>
    <m/>
    <m/>
    <m/>
    <m/>
    <m/>
    <m/>
    <m/>
    <m/>
    <m/>
    <m/>
    <m/>
  </r>
  <r>
    <n v="1361"/>
    <s v="P4K5"/>
    <s v="3 - QC Complete"/>
    <n v="44444"/>
    <n v="44617"/>
    <s v="Other fire not attributable to PG&amp;E. Electric fire, cust owned primary metering wire burnt. The ensuing fire was 0.25 - 10 acres in size. This information is preliminary."/>
    <s v="\\fxshare-nas05\quotashare-fs01\ESA\5 - Ignition Tracking\2021_Ignition_QC_Folders\20210905_nan_nan_nan_0006644566"/>
    <s v=" "/>
    <m/>
    <s v="P4K5"/>
    <s v="Changed fire lat/long to address listed. "/>
    <n v="44444"/>
    <m/>
    <s v="Not In Scope"/>
    <m/>
    <m/>
    <m/>
    <m/>
    <m/>
    <m/>
    <m/>
    <m/>
    <m/>
    <m/>
    <m/>
    <m/>
    <m/>
    <m/>
    <m/>
    <m/>
    <m/>
    <m/>
    <m/>
    <m/>
    <m/>
    <m/>
    <m/>
    <m/>
    <m/>
    <m/>
    <m/>
    <m/>
    <m/>
    <m/>
    <m/>
    <m/>
    <m/>
    <m/>
    <m/>
    <m/>
    <m/>
    <m/>
    <m/>
    <m/>
    <m/>
    <m/>
    <m/>
    <m/>
    <m/>
    <m/>
    <s v=" "/>
    <x v="111"/>
    <s v="07:20:00"/>
    <m/>
    <m/>
    <s v="FAS"/>
    <s v="N"/>
    <s v="N"/>
    <m/>
    <m/>
    <m/>
    <n v="6644566"/>
    <m/>
    <m/>
    <m/>
    <m/>
    <s v=" "/>
    <x v="0"/>
    <x v="1"/>
    <s v="N"/>
    <s v="N"/>
    <s v="N"/>
    <s v="Other fire not attributable to PG&amp;E. Electric fire, cust owned primary metering wire burnt. The ensuing fire was 0.25 - 10 acres in size. This information is preliminary."/>
    <s v="Not PG&amp;E"/>
    <s v="Other"/>
    <m/>
    <m/>
    <m/>
    <s v="0.26-9.99"/>
    <m/>
    <m/>
    <m/>
    <m/>
    <m/>
    <s v="Other Fire: Non-PG&amp;E related"/>
    <m/>
    <m/>
    <m/>
    <s v="Overhead"/>
    <x v="1"/>
    <m/>
    <m/>
    <m/>
    <s v=" "/>
    <x v="0"/>
    <n v="34.915104999999997"/>
    <n v="-120.4554217"/>
    <s v="Santa Barbara"/>
    <s v="FAIRWAY 1107"/>
    <n v="12000"/>
    <m/>
    <x v="0"/>
    <s v="Cal Fire"/>
    <s v="Urban"/>
    <m/>
    <m/>
    <s v="N"/>
    <m/>
    <m/>
    <m/>
    <m/>
    <s v="N"/>
    <s v="N"/>
    <m/>
    <m/>
    <s v="2021-09-07"/>
    <m/>
    <m/>
    <m/>
    <m/>
    <m/>
    <m/>
    <m/>
    <m/>
    <m/>
    <m/>
    <m/>
    <m/>
    <m/>
    <m/>
    <m/>
    <m/>
    <m/>
    <m/>
    <m/>
    <s v="  "/>
    <s v="LOS PADRES"/>
    <s v="SANTA MARIA 03"/>
    <s v="07:20"/>
    <n v="44444"/>
    <m/>
    <n v="6644566"/>
    <s v="UNKNOWN"/>
    <s v="PREMISES DO NOT CHANGE"/>
    <s v="LOS OLIVOS"/>
    <n v="34.726382000000001"/>
    <n v="-120.079504"/>
    <s v="L2TMML6"/>
    <s v="LANDEROS, MARIO"/>
    <m/>
    <s v="20210905 13:17"/>
    <n v="1101"/>
    <n v="1"/>
    <s v="cust owned , p, rimary metering wires where on cust side"/>
    <s v="Y"/>
    <m/>
    <m/>
    <s v="34.9151050,-120.4554217,62.900000,3D"/>
    <m/>
    <m/>
    <m/>
    <s v="Dave Valencia 805-698-0004"/>
    <m/>
    <s v="N"/>
    <s v="Y"/>
    <s v="Y"/>
    <s v="Clear"/>
    <m/>
    <s v="Customer-Owned Structure/Equipment"/>
    <m/>
    <s v="Calm"/>
    <m/>
    <s v="Unknown"/>
    <m/>
    <s v="0.25 - 10 Acres"/>
    <m/>
    <s v="Cal Fire"/>
    <m/>
    <s v="Overhead"/>
    <m/>
    <s v="N"/>
    <m/>
    <m/>
    <m/>
    <m/>
    <m/>
    <m/>
    <s v="  "/>
    <m/>
    <m/>
    <m/>
    <m/>
    <m/>
    <m/>
    <m/>
    <m/>
    <m/>
    <m/>
    <m/>
    <m/>
    <m/>
    <m/>
    <m/>
    <m/>
    <m/>
    <m/>
    <m/>
    <m/>
    <m/>
    <m/>
    <m/>
    <m/>
    <m/>
    <m/>
    <m/>
    <m/>
    <m/>
    <m/>
    <m/>
    <m/>
    <m/>
    <m/>
    <m/>
    <m/>
    <m/>
    <m/>
    <m/>
    <m/>
    <m/>
    <m/>
    <m/>
    <m/>
    <m/>
    <m/>
    <m/>
  </r>
  <r>
    <n v="1360"/>
    <s v="P4K5"/>
    <s v="3 - QC Complete"/>
    <n v="44477"/>
    <n v="44617"/>
    <s v="Pole fire, burnt the grass around the pole. No cause for fire is known at this time, electrical damage but no problem found. The ensuing fire was 3 meters to 0.25 acres in size. This information is preliminary. On 10/5/2021 AGFC added &quot;D&quot; to asset family cause."/>
    <s v="\\fxshare-nas05\quotashare-fs01\ESA\5 - Ignition Tracking\2021_Ignition_QC_Folders\20210905_nan_nan_nan_0001439416"/>
    <s v=" "/>
    <m/>
    <m/>
    <m/>
    <m/>
    <m/>
    <s v="Not In Scope"/>
    <m/>
    <m/>
    <m/>
    <m/>
    <m/>
    <m/>
    <m/>
    <m/>
    <m/>
    <m/>
    <m/>
    <m/>
    <m/>
    <m/>
    <m/>
    <m/>
    <m/>
    <m/>
    <m/>
    <m/>
    <m/>
    <m/>
    <m/>
    <m/>
    <m/>
    <m/>
    <m/>
    <m/>
    <m/>
    <m/>
    <m/>
    <m/>
    <m/>
    <m/>
    <m/>
    <m/>
    <m/>
    <m/>
    <m/>
    <s v="Y"/>
    <n v="44477"/>
    <n v="44477"/>
    <s v="L1F9"/>
    <n v="5993178357"/>
    <s v="Troubleman observed the fire burnt between the orchid and the road. There was charring seen on the outside of the PG&amp;E pole. He believes that this incident was not caused due to PG&amp;E."/>
    <m/>
    <s v=" "/>
    <x v="111"/>
    <s v="05:33:00"/>
    <m/>
    <m/>
    <s v="FAS"/>
    <s v="N"/>
    <s v="N"/>
    <m/>
    <m/>
    <m/>
    <n v="1439416"/>
    <m/>
    <m/>
    <m/>
    <s v="No Photo"/>
    <s v=" "/>
    <x v="0"/>
    <x v="1"/>
    <s v="N"/>
    <s v="N"/>
    <s v="N"/>
    <s v="Pole fire, not attributable to PG&amp;E. Troubleman observed the fire burnt between the orchid and the road. There was charring seen on the outside of the PG&amp;E pole. He believes that this incident was not caused due to PG&amp;E. This information is preliminary."/>
    <s v="Not PG&amp;E"/>
    <s v="Other"/>
    <s v="Vegetation"/>
    <s v="D"/>
    <m/>
    <s v="&lt;0.25"/>
    <m/>
    <m/>
    <m/>
    <m/>
    <m/>
    <s v="Other Fire: Non-PG&amp;E related"/>
    <m/>
    <m/>
    <m/>
    <s v="Overhead"/>
    <x v="0"/>
    <s v="Pole"/>
    <m/>
    <m/>
    <s v=" "/>
    <x v="0"/>
    <n v="36.672497"/>
    <n v="-119.717742"/>
    <s v="Fresno"/>
    <s v="MALAGA 1102"/>
    <n v="12000"/>
    <s v="MALAGA 1102CB"/>
    <x v="0"/>
    <s v="Cal Fire"/>
    <s v="Agriculture"/>
    <m/>
    <m/>
    <s v="N"/>
    <m/>
    <m/>
    <m/>
    <m/>
    <s v="N"/>
    <s v="N"/>
    <m/>
    <m/>
    <s v="2021-09-07"/>
    <m/>
    <m/>
    <m/>
    <m/>
    <m/>
    <m/>
    <m/>
    <m/>
    <m/>
    <m/>
    <m/>
    <m/>
    <m/>
    <m/>
    <m/>
    <m/>
    <m/>
    <m/>
    <m/>
    <s v="  "/>
    <s v="FRESNO"/>
    <s v="FRESNO 10"/>
    <s v="05:33"/>
    <n v="44444"/>
    <m/>
    <n v="1439416"/>
    <s v="UNKNOWN"/>
    <s v="PREMISES DO NOT CHANGE"/>
    <s v="FRESNO"/>
    <n v="36.837364000000001"/>
    <n v="-119.801169"/>
    <s v="F4TL1F9"/>
    <s v="FULL, LARAMIE"/>
    <m/>
    <s v="20210905 10:13"/>
    <n v="1055"/>
    <n v="1"/>
    <s v="found burnt grass around pole no cause found "/>
    <s v="Y"/>
    <m/>
    <m/>
    <m/>
    <n v="36.672497"/>
    <n v="-119.717742"/>
    <m/>
    <s v="cal fire"/>
    <m/>
    <s v="N"/>
    <s v="N"/>
    <s v="N"/>
    <s v="Clear"/>
    <m/>
    <s v="Private Land"/>
    <m/>
    <s v="Calm"/>
    <m/>
    <s v="Unknown"/>
    <s v="no cause found"/>
    <s v="3 meters - 0.25 Acres"/>
    <m/>
    <s v="Cal Fire"/>
    <m/>
    <s v="Overhead"/>
    <m/>
    <s v="N"/>
    <m/>
    <m/>
    <m/>
    <m/>
    <m/>
    <m/>
    <s v="  "/>
    <m/>
    <m/>
    <m/>
    <m/>
    <m/>
    <m/>
    <m/>
    <m/>
    <m/>
    <m/>
    <m/>
    <m/>
    <m/>
    <m/>
    <m/>
    <m/>
    <m/>
    <m/>
    <m/>
    <m/>
    <m/>
    <m/>
    <m/>
    <m/>
    <m/>
    <m/>
    <m/>
    <m/>
    <m/>
    <m/>
    <m/>
    <m/>
    <m/>
    <m/>
    <m/>
    <m/>
    <m/>
    <m/>
    <m/>
    <m/>
    <m/>
    <m/>
    <m/>
    <m/>
    <m/>
    <m/>
    <m/>
  </r>
  <r>
    <n v="1359"/>
    <s v="P4K5"/>
    <s v="3 - QC Complete"/>
    <n v="44444"/>
    <n v="44617"/>
    <s v="Duplicate of index 1358"/>
    <s v="\\fxshare-nas05\quotashare-fs01\ESA\5 - Ignition Tracking\2021_Ignition_QC_Folders\20210905_nan_nan_nan_8948990365"/>
    <s v=" "/>
    <m/>
    <m/>
    <m/>
    <m/>
    <m/>
    <s v="Not In Scope"/>
    <m/>
    <m/>
    <m/>
    <m/>
    <m/>
    <m/>
    <m/>
    <m/>
    <m/>
    <m/>
    <m/>
    <m/>
    <m/>
    <m/>
    <m/>
    <m/>
    <m/>
    <m/>
    <m/>
    <m/>
    <m/>
    <m/>
    <m/>
    <m/>
    <m/>
    <m/>
    <m/>
    <m/>
    <m/>
    <m/>
    <m/>
    <m/>
    <m/>
    <m/>
    <m/>
    <m/>
    <m/>
    <m/>
    <m/>
    <m/>
    <m/>
    <m/>
    <m/>
    <m/>
    <m/>
    <m/>
    <s v=" "/>
    <x v="111"/>
    <s v="04:01:00"/>
    <m/>
    <m/>
    <s v="FAS"/>
    <s v="N"/>
    <s v="Y"/>
    <m/>
    <m/>
    <m/>
    <n v="8948990365"/>
    <m/>
    <m/>
    <m/>
    <m/>
    <s v=" "/>
    <x v="0"/>
    <x v="1"/>
    <s v="N"/>
    <s v="N"/>
    <s v="N"/>
    <s v="Duplicate of index 1358"/>
    <s v="Not PG&amp;E"/>
    <s v="Other"/>
    <m/>
    <m/>
    <m/>
    <s v="Structure-only"/>
    <m/>
    <m/>
    <m/>
    <m/>
    <m/>
    <s v="Duplicate"/>
    <m/>
    <m/>
    <m/>
    <s v="Overhead"/>
    <x v="1"/>
    <m/>
    <m/>
    <m/>
    <s v=" "/>
    <x v="2"/>
    <n v="38.239376999999998"/>
    <n v="-120.371489"/>
    <s v="Calaveras"/>
    <s v="STANISLAUS 1702 "/>
    <n v="17000"/>
    <m/>
    <x v="0"/>
    <s v="Ebbetts Pass FD"/>
    <s v="Conifer Forest"/>
    <m/>
    <m/>
    <s v="N"/>
    <m/>
    <m/>
    <m/>
    <m/>
    <s v="N"/>
    <s v="N"/>
    <m/>
    <m/>
    <s v="2021-09-07"/>
    <m/>
    <m/>
    <m/>
    <m/>
    <m/>
    <m/>
    <m/>
    <m/>
    <m/>
    <m/>
    <m/>
    <m/>
    <m/>
    <m/>
    <m/>
    <m/>
    <m/>
    <m/>
    <m/>
    <s v="  "/>
    <s v="STOCKTON"/>
    <s v="ANGELS CAMP 02"/>
    <s v="04:01"/>
    <n v="44444"/>
    <m/>
    <n v="8948990365"/>
    <n v="2698"/>
    <s v="COUNTRY CLUB DR"/>
    <s v="ARNOLD"/>
    <n v="38.239248000000003"/>
    <n v="-120.371319"/>
    <s v="Q1TPAWH"/>
    <s v="WALSH, PETE"/>
    <n v="162821702"/>
    <s v="20210905 04:19"/>
    <n v="2640"/>
    <n v="1"/>
    <s v="Disconnected at pole and service will need to be replaced on rebuild."/>
    <s v="Y"/>
    <m/>
    <m/>
    <m/>
    <n v="38.239376999999998"/>
    <n v="-120.371489"/>
    <m/>
    <m/>
    <m/>
    <s v="N"/>
    <s v="Y"/>
    <s v="Y"/>
    <s v="Clear"/>
    <m/>
    <s v="Private Land"/>
    <m/>
    <s v="Calm"/>
    <m/>
    <s v="3rd Party"/>
    <m/>
    <s v="Structure Only"/>
    <m/>
    <s v="Other (Comments)"/>
    <s v="Ebbetts Pass"/>
    <s v="Overhead"/>
    <m/>
    <s v="N"/>
    <m/>
    <m/>
    <m/>
    <m/>
    <m/>
    <m/>
    <s v="  "/>
    <m/>
    <m/>
    <m/>
    <m/>
    <m/>
    <m/>
    <m/>
    <m/>
    <m/>
    <m/>
    <m/>
    <m/>
    <m/>
    <m/>
    <m/>
    <m/>
    <m/>
    <m/>
    <m/>
    <m/>
    <m/>
    <m/>
    <m/>
    <m/>
    <m/>
    <m/>
    <m/>
    <m/>
    <m/>
    <m/>
    <m/>
    <m/>
    <m/>
    <m/>
    <m/>
    <m/>
    <m/>
    <m/>
    <m/>
    <m/>
    <m/>
    <m/>
    <m/>
    <m/>
    <m/>
    <m/>
    <m/>
  </r>
  <r>
    <n v="1358"/>
    <s v="AGFC"/>
    <s v="3 - QC Complete"/>
    <n v="44446"/>
    <n v="44617"/>
    <s v="Structure fire, not attributable to PG&amp;E assets. Electric fire at 2709 Country club Dr due to unknown causes. Transformer and cutout have been burnt and need to be replaced. The ensuing fire was limited to the structure only. This infomration is preliminary."/>
    <s v="\\fxshare-nas05\quotashare-fs01\ESA\5 - Ignition Tracking\2021_Ignition_QC_Folders\20210905_nan_nan_nan_8947736854"/>
    <s v=" "/>
    <m/>
    <m/>
    <m/>
    <m/>
    <m/>
    <s v="Not In Scope"/>
    <m/>
    <m/>
    <m/>
    <m/>
    <m/>
    <m/>
    <m/>
    <m/>
    <m/>
    <m/>
    <m/>
    <m/>
    <m/>
    <m/>
    <m/>
    <m/>
    <m/>
    <m/>
    <m/>
    <m/>
    <m/>
    <m/>
    <m/>
    <m/>
    <m/>
    <m/>
    <m/>
    <m/>
    <m/>
    <m/>
    <m/>
    <m/>
    <m/>
    <m/>
    <m/>
    <m/>
    <m/>
    <m/>
    <m/>
    <m/>
    <m/>
    <m/>
    <m/>
    <m/>
    <m/>
    <m/>
    <s v=" "/>
    <x v="111"/>
    <s v="02:05:00"/>
    <m/>
    <m/>
    <s v="FAS"/>
    <s v="N"/>
    <s v="N"/>
    <m/>
    <m/>
    <m/>
    <n v="8947736854"/>
    <m/>
    <m/>
    <m/>
    <m/>
    <s v=" "/>
    <x v="0"/>
    <x v="1"/>
    <s v="N"/>
    <s v="N"/>
    <s v="N"/>
    <s v="Structure fire, not attributable to PG&amp;E assets. Electric fire at 2709 Country club Dr due to unknown causes. Transformer and cutout have been burnt and need to be replaced. The ensuing fire was limited to the structure only. This infomration is preliminary."/>
    <s v="Not PG&amp;E"/>
    <s v="Other"/>
    <m/>
    <m/>
    <m/>
    <s v="Structure-only"/>
    <m/>
    <m/>
    <m/>
    <m/>
    <m/>
    <s v="Other Fire: Non-PG&amp;E related"/>
    <m/>
    <m/>
    <m/>
    <s v="Overhead"/>
    <x v="1"/>
    <m/>
    <m/>
    <m/>
    <s v=" "/>
    <x v="2"/>
    <n v="38.239376999999998"/>
    <n v="-120.371489"/>
    <s v="Calaveras"/>
    <s v="STANISLAUS 1702 "/>
    <n v="17000"/>
    <m/>
    <x v="0"/>
    <s v="Ebbetts Pass FD"/>
    <s v="Conifer Forest"/>
    <m/>
    <m/>
    <s v="N"/>
    <m/>
    <m/>
    <m/>
    <m/>
    <s v="N"/>
    <s v="N"/>
    <m/>
    <m/>
    <s v="2021-09-07"/>
    <m/>
    <m/>
    <m/>
    <m/>
    <m/>
    <m/>
    <m/>
    <m/>
    <m/>
    <m/>
    <m/>
    <m/>
    <m/>
    <m/>
    <m/>
    <m/>
    <m/>
    <m/>
    <m/>
    <s v="  "/>
    <s v="STOCKTON"/>
    <s v="ANGELS CAMP 02"/>
    <s v="02:05"/>
    <n v="44444"/>
    <m/>
    <n v="8947736854"/>
    <n v="2709"/>
    <s v="COUNTRY CLUB DR LOT 91"/>
    <s v="ARNOLD"/>
    <n v="38.238982999999998"/>
    <n v="-120.371275"/>
    <s v="Q1TPAWH"/>
    <s v="WALSH, PETE"/>
    <n v="162821702"/>
    <s v="20210905 04:36"/>
    <n v="1122"/>
    <m/>
    <s v="Transformer needs to be replaced. Bucket accessable."/>
    <s v="Y"/>
    <m/>
    <m/>
    <m/>
    <n v="38.239376999999998"/>
    <n v="-120.371489"/>
    <m/>
    <m/>
    <m/>
    <s v="N"/>
    <s v="Y"/>
    <s v="Y"/>
    <s v="Clear"/>
    <m/>
    <s v="Private Land"/>
    <m/>
    <s v="Calm"/>
    <m/>
    <s v="3rd Party"/>
    <m/>
    <s v="Structure Only"/>
    <m/>
    <s v="Other (Comments)"/>
    <s v="Ebbetts Pass"/>
    <s v="Overhead"/>
    <m/>
    <s v="N"/>
    <m/>
    <m/>
    <m/>
    <m/>
    <m/>
    <m/>
    <s v="  "/>
    <m/>
    <m/>
    <m/>
    <m/>
    <m/>
    <m/>
    <m/>
    <m/>
    <m/>
    <m/>
    <m/>
    <m/>
    <m/>
    <m/>
    <m/>
    <m/>
    <m/>
    <m/>
    <m/>
    <m/>
    <m/>
    <m/>
    <m/>
    <m/>
    <m/>
    <m/>
    <m/>
    <m/>
    <m/>
    <m/>
    <m/>
    <m/>
    <m/>
    <m/>
    <m/>
    <m/>
    <m/>
    <m/>
    <m/>
    <m/>
    <m/>
    <m/>
    <m/>
    <m/>
    <m/>
    <m/>
    <m/>
  </r>
  <r>
    <n v="1357"/>
    <s v="P4K5"/>
    <s v="3 - QC Complete"/>
    <n v="44446"/>
    <n v="44617"/>
    <s v="Third party wire down due to unknown causes. This ignition does not appear to be attributable to PG&amp;E assets. The ensuing fire was 0.25 - 10 acres in size. This information is preliminary."/>
    <s v="\\fxshare-nas05\quotashare-fs01\ESA\5 - Ignition Tracking\2021_Ignition_QC_Folders\20210904_nan_nan_nan_T005386180"/>
    <s v=" "/>
    <m/>
    <s v="P4K5"/>
    <s v="Changed fire lat/long to address listed. "/>
    <n v="44444"/>
    <m/>
    <s v="Not In Scope"/>
    <m/>
    <m/>
    <m/>
    <m/>
    <m/>
    <m/>
    <m/>
    <m/>
    <m/>
    <m/>
    <m/>
    <m/>
    <m/>
    <m/>
    <m/>
    <m/>
    <m/>
    <m/>
    <m/>
    <m/>
    <m/>
    <m/>
    <m/>
    <m/>
    <m/>
    <m/>
    <m/>
    <m/>
    <m/>
    <m/>
    <m/>
    <m/>
    <m/>
    <m/>
    <m/>
    <m/>
    <m/>
    <m/>
    <m/>
    <m/>
    <m/>
    <m/>
    <m/>
    <m/>
    <m/>
    <m/>
    <s v=" "/>
    <x v="112"/>
    <s v="20:08:00"/>
    <m/>
    <m/>
    <s v="FAS"/>
    <s v="N"/>
    <s v="N"/>
    <m/>
    <m/>
    <m/>
    <s v="T005386180"/>
    <m/>
    <m/>
    <m/>
    <m/>
    <s v=" "/>
    <x v="0"/>
    <x v="1"/>
    <s v="N"/>
    <s v="N"/>
    <s v="N"/>
    <s v="Third party wire down due to unknown causes. This ignition does not appear to be attributable to PG&amp;E assets. The ensuing fire was 0.25 - 10 acres in size. This information is preliminary."/>
    <s v="Not PG&amp;E"/>
    <s v="Other"/>
    <m/>
    <m/>
    <m/>
    <s v="0.26-9.99"/>
    <m/>
    <m/>
    <m/>
    <m/>
    <m/>
    <s v="Other Fire: Non-PG&amp;E related"/>
    <m/>
    <m/>
    <m/>
    <s v="Overhead"/>
    <x v="1"/>
    <m/>
    <m/>
    <m/>
    <s v=" "/>
    <x v="0"/>
    <n v="34.720359999999999"/>
    <n v="-120.12996"/>
    <s v="Santa Barbara"/>
    <s v="ZACA 1101"/>
    <n v="12000"/>
    <s v="ZACA 1101Y70"/>
    <x v="0"/>
    <s v="Cal Fire"/>
    <s v="Herbaceous"/>
    <m/>
    <m/>
    <s v="N"/>
    <m/>
    <m/>
    <m/>
    <m/>
    <s v="N"/>
    <s v="N"/>
    <m/>
    <m/>
    <s v="2021-09-07"/>
    <m/>
    <m/>
    <m/>
    <m/>
    <m/>
    <m/>
    <m/>
    <m/>
    <m/>
    <m/>
    <m/>
    <m/>
    <m/>
    <m/>
    <m/>
    <m/>
    <m/>
    <m/>
    <m/>
    <s v="  "/>
    <s v="LOS PADRES"/>
    <s v="SANTA MARIA 02"/>
    <s v="20:08"/>
    <n v="44443"/>
    <m/>
    <s v="T005386180"/>
    <s v="UNKNOWN"/>
    <s v="8000 ZACASTATION RD"/>
    <s v="LOS OLIVOS"/>
    <m/>
    <m/>
    <s v="L2TMML6"/>
    <s v="LANDEROS, MARIO"/>
    <m/>
    <s v="20210904 23:24"/>
    <n v="9260"/>
    <m/>
    <s v="private line fed by cutouts 6259  18 268 1101 "/>
    <s v="Y"/>
    <m/>
    <m/>
    <s v="34.7700683,-120.1166100,461.200000,3D"/>
    <m/>
    <m/>
    <m/>
    <s v="dave valencia805-698-0004"/>
    <m/>
    <s v="N"/>
    <s v="N"/>
    <m/>
    <s v="Clear"/>
    <m/>
    <s v="Customer-Owned Structure/Equipment"/>
    <m/>
    <s v="Calm"/>
    <m/>
    <s v="3rd Party"/>
    <m/>
    <s v="0.25 - 10 Acres"/>
    <m/>
    <s v="Cal Fire"/>
    <m/>
    <s v="Overhead"/>
    <m/>
    <s v="N"/>
    <m/>
    <m/>
    <m/>
    <s v="PATROL-NOT CONDUCTED"/>
    <m/>
    <s v="N"/>
    <s v="  "/>
    <m/>
    <m/>
    <m/>
    <m/>
    <m/>
    <m/>
    <m/>
    <m/>
    <m/>
    <m/>
    <m/>
    <m/>
    <m/>
    <m/>
    <m/>
    <m/>
    <m/>
    <m/>
    <m/>
    <m/>
    <m/>
    <m/>
    <m/>
    <m/>
    <m/>
    <m/>
    <m/>
    <m/>
    <m/>
    <m/>
    <m/>
    <m/>
    <m/>
    <m/>
    <m/>
    <m/>
    <m/>
    <m/>
    <m/>
    <m/>
    <m/>
    <m/>
    <m/>
    <m/>
    <m/>
    <m/>
    <m/>
  </r>
  <r>
    <n v="1356"/>
    <s v="MXX7"/>
    <s v="3 - QC Complete"/>
    <n v="44447"/>
    <n v="44617"/>
    <s v="Bird (goose) flying into line causing wire down. The ensuing fire was &lt; 1 meter in size. This information is preliminary."/>
    <s v="\\fxshare-nas05\quotashare-fs01\ESA\5 - Ignition Tracking\2021_Ignition_QC_Folders\20210904_1462156_21-0113682_nan_T005386138"/>
    <s v=" "/>
    <m/>
    <s v="MXX7"/>
    <s v="Changed Outage Time to Outage Start in FAS."/>
    <n v="44447"/>
    <m/>
    <s v="Not In Scope"/>
    <m/>
    <m/>
    <m/>
    <m/>
    <m/>
    <m/>
    <m/>
    <m/>
    <m/>
    <m/>
    <m/>
    <m/>
    <m/>
    <m/>
    <m/>
    <m/>
    <m/>
    <m/>
    <m/>
    <m/>
    <m/>
    <m/>
    <m/>
    <m/>
    <m/>
    <m/>
    <m/>
    <m/>
    <m/>
    <m/>
    <m/>
    <m/>
    <m/>
    <m/>
    <m/>
    <m/>
    <m/>
    <m/>
    <m/>
    <m/>
    <m/>
    <m/>
    <m/>
    <m/>
    <m/>
    <m/>
    <s v=" "/>
    <x v="112"/>
    <s v="17:30:00"/>
    <n v="44443"/>
    <s v="17:07:00"/>
    <s v="FAS"/>
    <s v="N"/>
    <s v="N"/>
    <n v="1462156"/>
    <s v="21-0113682"/>
    <m/>
    <s v="T005386138"/>
    <s v="44968981, 122003583, 122003582"/>
    <m/>
    <m/>
    <s v="No photo"/>
    <s v=" "/>
    <x v="0"/>
    <x v="0"/>
    <s v="Y"/>
    <s v="N"/>
    <s v="N"/>
    <s v="On September 4th, 2021 at 1730 hours, a PG&amp;E Troubleman was dispatched to the NEWARK 12KV 1107 12KV Distribution Circuit on Doane Street in Alameda County in response to a fire. Initial analysis indicates a bird caused the ignition. A goose flew into a line causing the wire to go down. Conductor was broken/damaged (SAP # 100944797). Another conductor was also broken/damaged (SAP # 100948192).  The ensuing fire was less than 1 meter in size and was suppressed by Fremont FD.  PG&amp;E crew replaced both conductors on September 5th, 2021. This information is preliminary. "/>
    <s v="PG&amp;E"/>
    <s v="Other"/>
    <s v="Bird/Equipment"/>
    <m/>
    <m/>
    <s v="&lt;3 meters of linear travel"/>
    <m/>
    <m/>
    <m/>
    <m/>
    <m/>
    <s v="Contact - Animal - Bird"/>
    <s v="Contact from object"/>
    <s v="Animal contact"/>
    <s v="Y"/>
    <s v="Overhead"/>
    <x v="0"/>
    <s v="Conductor - Primary"/>
    <s v="Conductor"/>
    <s v="100944797, 100948192"/>
    <s v=" "/>
    <x v="0"/>
    <n v="37.513258999999998"/>
    <n v="-121.95893100000001"/>
    <s v="Alameda"/>
    <s v="NEWARK 12KV 1107"/>
    <n v="12000"/>
    <s v="NEWARK 12KV 1107MR240"/>
    <x v="0"/>
    <s v="Fremont FD"/>
    <s v="Urban"/>
    <m/>
    <m/>
    <s v="N"/>
    <m/>
    <m/>
    <m/>
    <m/>
    <s v="N"/>
    <s v="N"/>
    <m/>
    <m/>
    <s v="2021-09-07"/>
    <m/>
    <m/>
    <m/>
    <m/>
    <m/>
    <m/>
    <m/>
    <m/>
    <m/>
    <m/>
    <m/>
    <m/>
    <m/>
    <m/>
    <m/>
    <m/>
    <m/>
    <m/>
    <m/>
    <s v="  "/>
    <s v="MISSION"/>
    <s v="FREMONT 05"/>
    <s v="17:30"/>
    <n v="44443"/>
    <s v="1462156"/>
    <s v="T005386138"/>
    <n v="4484"/>
    <s v="DOANE ST"/>
    <s v="FREMONT"/>
    <n v="37.521169999999998"/>
    <n v="-121.95658"/>
    <s v="M1TAXRR"/>
    <s v="RODRIGUEZ, ELI"/>
    <n v="12221107"/>
    <s v="20210904 22:16"/>
    <n v="9002"/>
    <m/>
    <s v="EC Tag made for crew to put wire back up due to goose flying into line/Isolated wire down to restore some cust./Requested 1200 Tag for paperwork"/>
    <s v="Y"/>
    <m/>
    <m/>
    <m/>
    <n v="37.513258999999998"/>
    <n v="-121.95893100000001"/>
    <m/>
    <s v="Fremont Fire"/>
    <m/>
    <s v="N"/>
    <s v="Y"/>
    <m/>
    <s v="Clear"/>
    <m/>
    <s v="Customer-Owned Structure/Equipment"/>
    <s v="Shed"/>
    <s v="Calm"/>
    <m/>
    <s v="Bird Contact"/>
    <m/>
    <s v="&lt; 1 meter"/>
    <m/>
    <s v="Fire Dept"/>
    <m/>
    <s v="Overhead"/>
    <m/>
    <s v="N"/>
    <m/>
    <m/>
    <m/>
    <s v="BIRD-FOUND"/>
    <s v="CONDUCTOR, OVERHEAD"/>
    <s v="N"/>
    <s v="  "/>
    <s v="Unplanned"/>
    <s v="Mission"/>
    <s v="Fremont"/>
    <s v="012221107, NEWARK 12KV-1107"/>
    <s v="21-0113682"/>
    <s v="Unplanned"/>
    <s v="Clear;32-90 F"/>
    <s v="845 1 of 3 Phases Open"/>
    <s v="680780"/>
    <s v="NO"/>
    <s v="Line to Ground"/>
    <s v="Sustained"/>
    <s v="No"/>
    <s v="WIRE DOWN BET: CGC #315769737213 &amp; CGC #31577"/>
    <s v="OH"/>
    <s v="Other"/>
    <s v="1462156"/>
    <s v="Conductor, Overhead, Broken, wire on ground"/>
    <m/>
    <s v="09/04/21 20:17"/>
    <m/>
    <s v="A/F 42729 FREMONT BLVD"/>
    <s v="WIRE DOWN BET: CGC #315769737213 &amp; CGC #315773137234 &amp; WIRE DOWN BET: 9083 &amp; 121701 "/>
    <s v="SW 6335 OPEN|SW 6316 CLOSE"/>
    <s v="WIRE DOWN BET: CGC #315769737213 &amp; CGC #315773137234 #3Ø &amp; WIRE DOWN BET: 9083 &amp; 121701 2 CONDCUTOR 2 SPANS #2Ø &amp; #3Ø"/>
    <m/>
    <m/>
    <m/>
    <m/>
    <m/>
    <m/>
    <m/>
    <m/>
    <m/>
    <m/>
    <m/>
    <m/>
    <m/>
    <m/>
    <m/>
    <m/>
    <m/>
    <m/>
    <m/>
    <m/>
    <m/>
    <m/>
  </r>
  <r>
    <n v="1355"/>
    <s v="P4K5"/>
    <s v="3 - QC Complete"/>
    <n v="44443"/>
    <n v="44617"/>
    <s v="Other fire, not attributable to PG&amp;E. Mobile home fire, meter burnt up. The cause is suspected to be un-permitted electrical work by Cal fire. This information is preliminary."/>
    <s v="\\fxshare-nas05\quotashare-fs01\ESA\5 - Ignition Tracking\2021_Ignition_QC_Folders\20210904_nan_nan_nan_7649225590"/>
    <s v=" "/>
    <m/>
    <m/>
    <m/>
    <m/>
    <m/>
    <s v="Not In Scope"/>
    <m/>
    <m/>
    <m/>
    <m/>
    <m/>
    <m/>
    <m/>
    <m/>
    <m/>
    <m/>
    <m/>
    <m/>
    <m/>
    <m/>
    <m/>
    <m/>
    <m/>
    <m/>
    <m/>
    <m/>
    <m/>
    <m/>
    <m/>
    <m/>
    <m/>
    <m/>
    <m/>
    <m/>
    <m/>
    <m/>
    <m/>
    <m/>
    <m/>
    <m/>
    <m/>
    <m/>
    <m/>
    <m/>
    <m/>
    <m/>
    <m/>
    <m/>
    <m/>
    <m/>
    <m/>
    <m/>
    <s v=" "/>
    <x v="112"/>
    <s v="12:14:00"/>
    <m/>
    <m/>
    <s v="FAS"/>
    <s v="N"/>
    <s v="N"/>
    <m/>
    <m/>
    <m/>
    <n v="7649225590"/>
    <m/>
    <m/>
    <m/>
    <m/>
    <s v=" "/>
    <x v="0"/>
    <x v="1"/>
    <s v="N"/>
    <s v="N"/>
    <s v="N"/>
    <s v="Other fire, not attributable to PG&amp;E. Mobile home fire, meter burnt up. The cause is suspected to be un-permitted electrical work by Cal fire. This information is preliminary."/>
    <s v="Not PG&amp;E"/>
    <s v="Other"/>
    <m/>
    <m/>
    <m/>
    <s v="Structure-only"/>
    <s v="Total loss, plus minor damage to neighboring structures"/>
    <m/>
    <m/>
    <m/>
    <m/>
    <s v="Other Fire: Non-PG&amp;E related"/>
    <m/>
    <m/>
    <m/>
    <s v="Overhead"/>
    <x v="1"/>
    <m/>
    <m/>
    <m/>
    <s v=" "/>
    <x v="0"/>
    <n v="37.291913299999997"/>
    <n v="-120.3171633"/>
    <s v="Merced"/>
    <s v="WILSON 1103"/>
    <n v="12000"/>
    <m/>
    <x v="0"/>
    <s v="Cal Fire"/>
    <s v="Urban"/>
    <m/>
    <m/>
    <s v="N"/>
    <m/>
    <m/>
    <m/>
    <m/>
    <s v="N"/>
    <s v="N"/>
    <m/>
    <m/>
    <s v="2021-09-07"/>
    <m/>
    <m/>
    <m/>
    <m/>
    <m/>
    <m/>
    <m/>
    <m/>
    <m/>
    <m/>
    <m/>
    <m/>
    <m/>
    <m/>
    <m/>
    <m/>
    <m/>
    <m/>
    <m/>
    <s v="  "/>
    <s v="YOSEMITE"/>
    <s v="MARIPOSA 01"/>
    <s v="12:14"/>
    <n v="44443"/>
    <m/>
    <n v="7649225590"/>
    <n v="9424"/>
    <s v="STANFORD AVE"/>
    <s v="PLANADA"/>
    <n v="37.293055000000003"/>
    <n v="-120.318901"/>
    <s v="Y4TDDM6"/>
    <s v="MAYO, DAN"/>
    <n v="254301103"/>
    <s v="20210904 12:38"/>
    <n v="2230"/>
    <n v="1"/>
    <s v="Mobile home fire, total loss. Meter burnt up in fire. Removed OH service."/>
    <s v="Y"/>
    <n v="7"/>
    <s v="\\fxshare-nas05\quotashare-fs01\ESA\5 - Ignition Tracking\Fire_Tab_Attachment_Files"/>
    <s v="37.2919133,-120.3171633,66.900000,3D"/>
    <m/>
    <m/>
    <m/>
    <s v="Cal Fire Merced County"/>
    <m/>
    <s v="N"/>
    <s v="Y"/>
    <s v="N"/>
    <s v="Clear"/>
    <m/>
    <s v="Customer-Owned Structure/Equipment"/>
    <m/>
    <s v="Light"/>
    <m/>
    <s v="3rd Party"/>
    <s v="Un-permitted electrical work, per Cal Fire"/>
    <s v="Structure Only"/>
    <s v="Total loss, plus minor damage to neighboring structures"/>
    <s v="Cal Fire"/>
    <m/>
    <s v="Overhead"/>
    <m/>
    <s v="N"/>
    <m/>
    <m/>
    <m/>
    <m/>
    <m/>
    <m/>
    <s v="  "/>
    <m/>
    <m/>
    <m/>
    <m/>
    <m/>
    <m/>
    <m/>
    <m/>
    <m/>
    <m/>
    <m/>
    <m/>
    <m/>
    <m/>
    <m/>
    <m/>
    <m/>
    <m/>
    <m/>
    <m/>
    <m/>
    <m/>
    <m/>
    <m/>
    <m/>
    <m/>
    <m/>
    <m/>
    <m/>
    <m/>
    <m/>
    <m/>
    <m/>
    <m/>
    <m/>
    <m/>
    <m/>
    <m/>
    <m/>
    <m/>
    <m/>
    <m/>
    <m/>
    <m/>
    <m/>
    <m/>
    <m/>
  </r>
  <r>
    <n v="1354"/>
    <s v="P4K5"/>
    <s v="3 - QC Complete"/>
    <n v="44476"/>
    <n v="44617"/>
    <s v="Car hit pole and left the scene. Down guy wrapped on a phase and flashed it. The fire was limited to the structure only. This information is preliminary"/>
    <s v="\\fxshare-nas05\quotashare-fs01\ESA\5 - Ignition Tracking\2021_Ignition_QC_Folders\20210904_1461944_21-0113611.1(2 outages)_nan_T005385924"/>
    <s v=" "/>
    <m/>
    <s v="P4K5"/>
    <s v="Changed fire lat/long to address listed, Adjusted the outage time"/>
    <n v="44443"/>
    <m/>
    <s v="Not In Scope"/>
    <m/>
    <m/>
    <m/>
    <m/>
    <m/>
    <m/>
    <m/>
    <m/>
    <m/>
    <m/>
    <m/>
    <m/>
    <m/>
    <m/>
    <m/>
    <m/>
    <m/>
    <m/>
    <m/>
    <m/>
    <m/>
    <m/>
    <m/>
    <m/>
    <m/>
    <m/>
    <m/>
    <m/>
    <m/>
    <m/>
    <m/>
    <m/>
    <m/>
    <m/>
    <m/>
    <m/>
    <m/>
    <m/>
    <m/>
    <m/>
    <m/>
    <m/>
    <m/>
    <m/>
    <m/>
    <m/>
    <s v=" "/>
    <x v="112"/>
    <s v="08:55:00"/>
    <n v="44443"/>
    <s v="08:50:00"/>
    <s v="FAS"/>
    <s v="N"/>
    <s v="N"/>
    <n v="1461944"/>
    <s v="21-0113611.1(2 outages)"/>
    <m/>
    <s v="T005385924, T005385935"/>
    <n v="122002341"/>
    <m/>
    <m/>
    <s v="No Photos"/>
    <s v=" "/>
    <x v="0"/>
    <x v="0"/>
    <s v="N"/>
    <s v="N"/>
    <s v="N"/>
    <s v="On Sept 4th, 2021 at 0855 hours, a PG&amp;E Troubleman was dispatched to the Olivehurst 1104 12kV Distribution Circuit near the intersection of Arboga and 7th Avenue in response to a fire. Initial analysis indicates car contacted a pole which caused the ignition. The ensuing fire was limited to PG&amp;E pole only and the fire was suppressed by Olivehurst fire department. PG&amp;E Crew replaced the down guy and repaired the conductor. This is preliminary. "/>
    <s v="PG&amp;E"/>
    <s v="Other"/>
    <s v="Pole"/>
    <s v="D"/>
    <s v="D"/>
    <s v="Structure-PG&amp;E only"/>
    <m/>
    <m/>
    <m/>
    <m/>
    <m/>
    <s v="Contact - 3rd Party"/>
    <s v="Contact from object"/>
    <s v="Vehicle contact"/>
    <s v="Y"/>
    <s v="Overhead"/>
    <x v="0"/>
    <s v="Guy/Span Wire"/>
    <s v="Conductor, Guy"/>
    <n v="101333189"/>
    <s v=" "/>
    <x v="0"/>
    <n v="39.095456487600003"/>
    <n v="-121.5605196681"/>
    <s v="Yuba"/>
    <s v="OLIVEHURST 1104"/>
    <n v="12000"/>
    <s v="OLIVEHURST 1104CB"/>
    <x v="0"/>
    <s v="Olivehurst FD"/>
    <s v="Urban"/>
    <s v="Grass Fuel Model"/>
    <m/>
    <s v="N"/>
    <m/>
    <m/>
    <m/>
    <m/>
    <s v="N"/>
    <s v="N"/>
    <m/>
    <m/>
    <s v="2021-09-07"/>
    <m/>
    <m/>
    <m/>
    <m/>
    <m/>
    <m/>
    <m/>
    <m/>
    <m/>
    <m/>
    <m/>
    <m/>
    <m/>
    <m/>
    <m/>
    <m/>
    <m/>
    <m/>
    <m/>
    <s v="  "/>
    <s v="SIERRA"/>
    <s v="MARYSVILLE 04"/>
    <s v="08:55"/>
    <n v="44443"/>
    <s v="1461944"/>
    <s v="T005385924"/>
    <n v="4565"/>
    <s v="SKYWAY DR UNIT A"/>
    <s v="OLIVEHURST"/>
    <n v="39.092010000000002"/>
    <n v="-121.54281"/>
    <s v="T3TTXBW"/>
    <s v="BROWN, TYLER"/>
    <s v="15290"/>
    <s v="20210904 11:47"/>
    <n v="9002"/>
    <n v="1"/>
    <s v="CAR HIT POLE DOWN GUY HIT PRIMARY. TAG SENT TO PRESS OUT CONDUCTOR AND HANG NEW DOWN GUY, SUP NOTIFIED"/>
    <s v="Y"/>
    <m/>
    <m/>
    <s v="39.1409267,-121.5840733,16.600000,3D"/>
    <m/>
    <m/>
    <m/>
    <s v="OLIVEHURST FD"/>
    <m/>
    <s v="N"/>
    <s v="Y"/>
    <m/>
    <s v="Clear"/>
    <m/>
    <s v="Customer-Owned Structure/Equipment"/>
    <m/>
    <s v="Calm"/>
    <m/>
    <s v="3rd Party"/>
    <m/>
    <s v="Structure Only"/>
    <m/>
    <s v="Fire Dept"/>
    <m/>
    <s v="Overhead"/>
    <m/>
    <s v="N"/>
    <m/>
    <m/>
    <m/>
    <s v="VEHICLE"/>
    <s v="CONDUCTOR, OVERHEAD"/>
    <s v="N"/>
    <s v="  "/>
    <s v="Unplanned"/>
    <s v="Sacramento"/>
    <s v="Marysville"/>
    <s v="152901104, OLIVEHURST-1104"/>
    <s v="21-0113611.1(2 outages)"/>
    <s v="Unplanned"/>
    <s v="Clear;32-90 F"/>
    <s v="2021"/>
    <s v="241054"/>
    <s v="NO"/>
    <s v="Line to Line"/>
    <s v="Sustained"/>
    <s v="No"/>
    <s v="1104/2"/>
    <s v="OH"/>
    <s v="Circuit Breaker"/>
    <s v="1461944"/>
    <s v="Conductor, Overhead, Burned/flashed"/>
    <s v="A, C, INST OC"/>
    <s v="09/04/21 11:22"/>
    <m/>
    <s v="OLIVEHURST SUB"/>
    <s v="1508 7TH ST "/>
    <s v="SW 8411 CLOSE|SW 2468 CLOSE|T0923 COIS TWD T0922 OPEN|DMS ISSUES CAN'T REFLECT GEN OPEN|SW 7435 OPEN"/>
    <s v="POSSIBLE CARPOLE, CAR LEFT SCENE, DOWN GUY WRAPPED ON A PHASE, FLASHED C PHASE"/>
    <m/>
    <m/>
    <m/>
    <m/>
    <m/>
    <m/>
    <m/>
    <m/>
    <m/>
    <m/>
    <m/>
    <m/>
    <m/>
    <m/>
    <m/>
    <m/>
    <m/>
    <m/>
    <m/>
    <m/>
    <m/>
    <m/>
  </r>
  <r>
    <n v="1353"/>
    <s v="P4K5"/>
    <s v="3 - QC Complete"/>
    <n v="44443"/>
    <n v="44617"/>
    <s v="Other fire, not attributable to PG&amp;E. Incident commander said fire occured when cust was cooking, potential grease fire. This infomration is preliminary."/>
    <s v="\\fxshare-nas05\quotashare-fs01\ESA\5 - Ignition Tracking\2021_Ignition_QC_Folders\20210904_nan_nan_nan_0009618765"/>
    <s v=" "/>
    <m/>
    <m/>
    <m/>
    <m/>
    <m/>
    <s v="Not In Scope"/>
    <m/>
    <m/>
    <m/>
    <m/>
    <m/>
    <m/>
    <m/>
    <m/>
    <m/>
    <m/>
    <m/>
    <m/>
    <m/>
    <m/>
    <m/>
    <m/>
    <m/>
    <m/>
    <m/>
    <m/>
    <m/>
    <m/>
    <m/>
    <m/>
    <m/>
    <m/>
    <m/>
    <m/>
    <m/>
    <m/>
    <m/>
    <m/>
    <m/>
    <m/>
    <m/>
    <m/>
    <m/>
    <m/>
    <m/>
    <m/>
    <m/>
    <m/>
    <m/>
    <m/>
    <m/>
    <m/>
    <s v=" "/>
    <x v="112"/>
    <s v="00:56:00"/>
    <m/>
    <m/>
    <s v="FAS"/>
    <s v="N"/>
    <s v="N"/>
    <m/>
    <m/>
    <m/>
    <n v="9618765"/>
    <m/>
    <m/>
    <m/>
    <m/>
    <s v=" "/>
    <x v="0"/>
    <x v="1"/>
    <s v="N"/>
    <s v="N"/>
    <s v="N"/>
    <s v="Other fire, not attributable to PG&amp;E. Incident commander said fire occured when cust was cooking, potential grease fire. This infomration is preliminary."/>
    <s v="Not PG&amp;E"/>
    <s v="Building"/>
    <m/>
    <m/>
    <m/>
    <s v="Structure-only"/>
    <m/>
    <m/>
    <m/>
    <m/>
    <m/>
    <s v="Other Fire: Non-PG&amp;E related"/>
    <m/>
    <m/>
    <m/>
    <s v="Overhead"/>
    <x v="1"/>
    <m/>
    <m/>
    <m/>
    <s v=" "/>
    <x v="0"/>
    <n v="36.749256000000003"/>
    <n v="-120.38286100000001"/>
    <s v="Fresno"/>
    <s v="MENDOTA 1102"/>
    <n v="12000"/>
    <m/>
    <x v="0"/>
    <s v="Fresno County FD"/>
    <s v="Urban"/>
    <m/>
    <m/>
    <s v="N"/>
    <m/>
    <m/>
    <m/>
    <m/>
    <s v="N"/>
    <s v="N"/>
    <m/>
    <m/>
    <s v="2021-09-07"/>
    <m/>
    <m/>
    <m/>
    <m/>
    <m/>
    <m/>
    <m/>
    <m/>
    <m/>
    <m/>
    <m/>
    <m/>
    <m/>
    <m/>
    <m/>
    <m/>
    <m/>
    <m/>
    <m/>
    <s v="  "/>
    <s v="YOSEMITE"/>
    <s v="LOS BANOS 02"/>
    <s v="00:56"/>
    <n v="44443"/>
    <m/>
    <n v="9618765"/>
    <s v="UNKNOWN"/>
    <s v="PREMISES DO NOT CHANGE"/>
    <s v="MENDOTA"/>
    <n v="36.749256000000003"/>
    <n v="-120.38286100000001"/>
    <s v="Y1TKMKS"/>
    <s v="KANE, KYLE"/>
    <m/>
    <s v="20210904 03:16"/>
    <n v="1121"/>
    <m/>
    <s v="disconnected at request of fresno county fire dept. 2 meters disconnected, inside wiring issues and exposed wires outside the building. Incident commander said fire occured when cust was cooking, potential grease fire. Voltage at meter was 244 before disconnecting."/>
    <s v="Y"/>
    <m/>
    <m/>
    <m/>
    <m/>
    <m/>
    <s v="kitchen"/>
    <s v="adrian saldivar 559 301 4782"/>
    <m/>
    <s v="N"/>
    <s v="Y"/>
    <s v="N"/>
    <s v="Clear"/>
    <m/>
    <s v="Customer-Owned Structure/Equipment"/>
    <s v="kitchen inside building"/>
    <s v="Calm"/>
    <m/>
    <s v="3rd Party"/>
    <s v="kitchen fire"/>
    <s v="Structure Only"/>
    <m/>
    <s v="Fire Dept"/>
    <s v="fresno county"/>
    <s v="Overhead"/>
    <m/>
    <s v="N"/>
    <s v="not pge problem"/>
    <m/>
    <s v="incident # 014124"/>
    <m/>
    <m/>
    <m/>
    <s v="  "/>
    <m/>
    <m/>
    <m/>
    <m/>
    <m/>
    <m/>
    <m/>
    <m/>
    <m/>
    <m/>
    <m/>
    <m/>
    <m/>
    <m/>
    <m/>
    <m/>
    <m/>
    <m/>
    <m/>
    <m/>
    <m/>
    <m/>
    <m/>
    <m/>
    <m/>
    <m/>
    <m/>
    <m/>
    <m/>
    <m/>
    <m/>
    <m/>
    <m/>
    <m/>
    <m/>
    <m/>
    <m/>
    <m/>
    <m/>
    <m/>
    <m/>
    <m/>
    <m/>
    <m/>
    <m/>
    <m/>
    <m/>
  </r>
  <r>
    <n v="1352"/>
    <s v="P4K5"/>
    <s v="3 - QC Complete"/>
    <n v="44447"/>
    <n v="44617"/>
    <s v="Mylar balloon found on the 3 phase line west of 3625 and blew two fuses starting a small grass fire. The ensuing fire was 3 meters - 0.25 acres in size. This infomration is preliminary."/>
    <s v="\\fxshare-nas05\quotashare-fs01\ESA\5 - Ignition Tracking\2021_Ignition_QC_Folders\20210903_1461833_21-0113577_nan_T005385788"/>
    <s v=" "/>
    <m/>
    <s v="P4K5"/>
    <s v="Adjusted the outage time to reflect the record and changed the nominal voltage from 21kV to 12kV."/>
    <n v="44447"/>
    <m/>
    <s v="Not In Scope"/>
    <m/>
    <m/>
    <m/>
    <m/>
    <m/>
    <m/>
    <m/>
    <m/>
    <m/>
    <m/>
    <m/>
    <m/>
    <m/>
    <m/>
    <m/>
    <m/>
    <m/>
    <m/>
    <m/>
    <m/>
    <m/>
    <m/>
    <m/>
    <m/>
    <m/>
    <m/>
    <m/>
    <m/>
    <m/>
    <m/>
    <m/>
    <m/>
    <m/>
    <m/>
    <m/>
    <m/>
    <m/>
    <m/>
    <m/>
    <m/>
    <m/>
    <m/>
    <m/>
    <m/>
    <m/>
    <m/>
    <s v=" "/>
    <x v="113"/>
    <s v="22:41:00"/>
    <n v="44442"/>
    <s v="22:11:00"/>
    <s v="FAS"/>
    <s v="N"/>
    <s v="N"/>
    <n v="1461833"/>
    <s v="21-0113577"/>
    <m/>
    <s v="T005385788"/>
    <m/>
    <m/>
    <m/>
    <s v="No photo"/>
    <s v=" "/>
    <x v="1"/>
    <x v="0"/>
    <s v="Y"/>
    <s v="Y"/>
    <s v="N"/>
    <s v="On Sept 3rd, 2021 at 2241 hours, a PG&amp;E Troubleman was dispatched to the Peabody 2107 12kV Distribution Circuit near the intersection of Collinsville road and Dinkel Spiel road in response to a grass fire. Initial analysis indicates mylar balloon caught in a 3-phase line caused the ignition. The ensuing fire was &lt; o.25 acres in size and the fire was suppressed by Cal Fire. PG&amp;E Troubleman repaired the conductor and refused fuse 3625. This is preliminary. "/>
    <s v="PG&amp;E"/>
    <s v="Vegetation"/>
    <m/>
    <s v="D"/>
    <s v="D"/>
    <s v="&lt;0.25"/>
    <m/>
    <m/>
    <m/>
    <m/>
    <m/>
    <s v="Contact - 3rd Party"/>
    <s v="Contact from object"/>
    <s v="Balloon contact"/>
    <s v="Y"/>
    <s v="Overhead"/>
    <x v="0"/>
    <s v="Conductor - Primary"/>
    <s v="Conductor"/>
    <n v="101566092"/>
    <s v=" "/>
    <x v="0"/>
    <n v="38.125596700000003"/>
    <n v="-121.8706633"/>
    <s v="Solano"/>
    <s v="PEABODY 2107"/>
    <n v="12000"/>
    <s v="PEABODY 21074902"/>
    <x v="0"/>
    <s v="Cal Fire"/>
    <s v="Herbaceous"/>
    <s v="Grass Fuel Model"/>
    <m/>
    <s v="N"/>
    <m/>
    <m/>
    <m/>
    <m/>
    <s v="N"/>
    <s v="N"/>
    <m/>
    <m/>
    <s v="2021-09-07"/>
    <m/>
    <m/>
    <m/>
    <m/>
    <m/>
    <m/>
    <m/>
    <m/>
    <m/>
    <m/>
    <m/>
    <m/>
    <m/>
    <m/>
    <m/>
    <m/>
    <m/>
    <m/>
    <m/>
    <s v="  "/>
    <s v="SACRAMENTO"/>
    <s v="VACAVILLE 05"/>
    <s v="22:41"/>
    <n v="44442"/>
    <s v="1461833"/>
    <s v="T005385788"/>
    <m/>
    <s v="COLLINSVILLE RD &amp;"/>
    <s v="SUISUN CITY"/>
    <n v="38.125549999999997"/>
    <n v="-121.87072999999999"/>
    <s v="S4TJJV0"/>
    <s v="VIALE, JASON"/>
    <n v="63642107"/>
    <s v="20210904 00:45"/>
    <n v="9002"/>
    <m/>
    <s v="BALOONS BLEW TWO FUSES AND STARTED A SMALL GRASS FIRE."/>
    <s v="Y"/>
    <m/>
    <m/>
    <s v="38.1255967,-121.8706633,11.900000,3D"/>
    <m/>
    <m/>
    <m/>
    <s v="CAL FIRE"/>
    <m/>
    <s v="N"/>
    <s v="Y"/>
    <m/>
    <s v="Clear"/>
    <m/>
    <s v="County Land"/>
    <m/>
    <s v="Calm"/>
    <m/>
    <s v="Vegetation"/>
    <m/>
    <s v="3 meters - 0.25 Acres"/>
    <m/>
    <s v="Cal Fire"/>
    <m/>
    <s v="Overhead"/>
    <m/>
    <s v="N"/>
    <m/>
    <m/>
    <m/>
    <s v="METALLIC BALLOON"/>
    <s v="CONDUCTOR, OVERHEAD"/>
    <s v="N"/>
    <s v="  "/>
    <s v="Unplanned"/>
    <s v="Sacramento"/>
    <s v="Solano"/>
    <s v="063642107, PEABODY-2107"/>
    <s v="21-0113577"/>
    <s v="Unplanned"/>
    <s v="Clear;32-90 F"/>
    <s v="5"/>
    <s v="555"/>
    <s v="NO"/>
    <s v="Line to Line"/>
    <s v="Sustained"/>
    <s v="No"/>
    <s v="3625"/>
    <s v="OH"/>
    <s v="Fuse"/>
    <s v="1461833"/>
    <s v="Conductor, Overhead, Normal"/>
    <m/>
    <m/>
    <m/>
    <s v="DINKLESPEIL RD AT COLLINSVILLE RD"/>
    <s v="3P W/OF 3625"/>
    <m/>
    <s v="FOUND MYLAR BALLOON IN LINES 3P W/OF 3625. STARTED GRASS FIRE AND WAS EXTINGUISHED BY FD WHEN TMAN ARRIVED."/>
    <m/>
    <m/>
    <m/>
    <m/>
    <m/>
    <m/>
    <m/>
    <m/>
    <m/>
    <m/>
    <m/>
    <m/>
    <m/>
    <m/>
    <m/>
    <m/>
    <m/>
    <m/>
    <m/>
    <m/>
    <m/>
    <m/>
  </r>
  <r>
    <n v="1351"/>
    <s v="AHH7"/>
    <s v="3 - QC Complete"/>
    <n v="44460"/>
    <n v="44617"/>
    <s v="Wire down a spans south of switch 8876D. The fire was approximately 2 acres in size. This information is preliminary."/>
    <s v="\\fxshare-nas05\quotashare-fs01\ESA\5 - Ignition Tracking\2021_Ignition_QC_Folders\20210903_1461766_21-0113555_nan_T005385722"/>
    <s v=" "/>
    <m/>
    <s v="ahh7"/>
    <s v="Updated outage start time to 18:02, per the FNL on the ILIS. "/>
    <m/>
    <m/>
    <s v="Not In Scope"/>
    <m/>
    <m/>
    <m/>
    <m/>
    <m/>
    <m/>
    <m/>
    <m/>
    <m/>
    <m/>
    <m/>
    <m/>
    <m/>
    <m/>
    <m/>
    <m/>
    <m/>
    <m/>
    <m/>
    <m/>
    <m/>
    <m/>
    <m/>
    <m/>
    <m/>
    <m/>
    <m/>
    <m/>
    <m/>
    <m/>
    <m/>
    <m/>
    <m/>
    <m/>
    <m/>
    <m/>
    <m/>
    <m/>
    <m/>
    <m/>
    <m/>
    <m/>
    <m/>
    <m/>
    <m/>
    <m/>
    <s v=" "/>
    <x v="113"/>
    <s v="18:10:00"/>
    <n v="44442"/>
    <s v="18:02:00"/>
    <s v="FAS"/>
    <s v="N"/>
    <s v="N"/>
    <n v="1461766"/>
    <s v="21-0113555"/>
    <m/>
    <s v="T005385722"/>
    <n v="122000283"/>
    <m/>
    <m/>
    <s v="PG&amp;E_1351_Ignition_20210903_1.jpg"/>
    <s v=" "/>
    <x v="1"/>
    <x v="0"/>
    <s v="Y"/>
    <s v="Y"/>
    <s v="N"/>
    <s v="On September 3rd, 2021 at 18:10 hours, a PG&amp;E Troubleman was dispatched to the Guernsey 1106 12kV Distribution Circuit on 16th Avenue in Stratford in response to a wire down. Initial analysis indicates 4ACSR primary conductor failed resulting in the ignition. The ensuing fire was approximately 2 acres in size and the fire was suppressed by Kings County FD. PG&amp;E Crew replaced the pole, conductor, insulator and crossarm on September 4th, 2021."/>
    <s v="PG&amp;E"/>
    <s v="Vegetation"/>
    <m/>
    <s v="D"/>
    <s v="D"/>
    <s v="0.26-9.99"/>
    <s v="Approx 2 Acres"/>
    <m/>
    <m/>
    <m/>
    <m/>
    <s v="Equipment - PG&amp;E"/>
    <s v="All types of equipment / facility failure"/>
    <s v="Conductor failure-all"/>
    <s v="N"/>
    <s v="Overhead"/>
    <x v="0"/>
    <s v="Conductor - Primary"/>
    <s v="Conductor, Pole"/>
    <n v="100786173"/>
    <s v=" "/>
    <x v="0"/>
    <n v="36.186095000000002"/>
    <n v="-119.74438499999999"/>
    <s v="Kings"/>
    <s v="GUERNSEY 1106"/>
    <n v="12000"/>
    <s v="GUERNSEY 1106184691"/>
    <x v="0"/>
    <s v="Kings County FD"/>
    <s v="Agriculture"/>
    <s v="Grass Fuel Model"/>
    <m/>
    <s v="N"/>
    <m/>
    <m/>
    <m/>
    <m/>
    <s v="N"/>
    <s v="N"/>
    <m/>
    <m/>
    <s v="2021-09-03"/>
    <m/>
    <m/>
    <m/>
    <m/>
    <m/>
    <m/>
    <m/>
    <m/>
    <m/>
    <m/>
    <m/>
    <m/>
    <m/>
    <m/>
    <m/>
    <m/>
    <m/>
    <m/>
    <m/>
    <s v="  "/>
    <s v="FRESNO"/>
    <s v="LEMOORE"/>
    <s v="18:10"/>
    <n v="44442"/>
    <s v="1461766"/>
    <s v="T005385722"/>
    <s v="UNKNOWN"/>
    <s v="16TH AVENUE"/>
    <s v="STRATFORD"/>
    <n v="36.223460000000003"/>
    <n v="-119.74445"/>
    <s v="F5TIRP1"/>
    <s v="PIERSON, IAN"/>
    <n v="252661106"/>
    <s v="20210903 20:15"/>
    <n v="9002"/>
    <m/>
    <s v="Found wire down 2 S/O 8876D. Switched out and DO restored majority of customers. Wire down caused fire(Approx 2 Acres). Made area safe for FD. Created EC tag and notified on-call supervisor"/>
    <s v="Y"/>
    <m/>
    <m/>
    <s v="36.1860950,-119.7443850,52.600000,3D"/>
    <m/>
    <m/>
    <s v="4th and 5th pole south of Laurel on 16th"/>
    <s v="Kings County FD"/>
    <m/>
    <s v="N"/>
    <s v="Y"/>
    <m/>
    <s v="Clear"/>
    <m/>
    <s v="Private Land"/>
    <s v="Possible County owned land also"/>
    <s v="Calm"/>
    <m/>
    <s v="PG&amp;E Equipment"/>
    <m/>
    <s v="0.25 - 10 Acres"/>
    <m/>
    <s v="Fire Dept"/>
    <s v="Kings County Incident #-21-3564"/>
    <s v="Overhead"/>
    <m/>
    <s v="N"/>
    <s v="aerial photo taken with whole fire area"/>
    <m/>
    <m/>
    <s v="OVERHEAD"/>
    <s v="CONDUCTOR, OVERHEAD"/>
    <s v="N"/>
    <s v="  "/>
    <s v="Unplanned"/>
    <s v="Fresno"/>
    <s v="Lemoore"/>
    <s v="252661106, GUERNSEY-1106"/>
    <s v="21-0113555"/>
    <s v="Unplanned"/>
    <s v="Clear;32-90 F"/>
    <s v="14 1 of 3 Phases Open"/>
    <s v="1871"/>
    <s v="YES"/>
    <s v="Open Circuit"/>
    <s v="Sustained"/>
    <s v="No"/>
    <s v="WIRE DOWN HOT 2 S/OF 8876D"/>
    <s v="OH"/>
    <s v="Other"/>
    <s v="1461766"/>
    <s v="Conductor, Overhead, Broken, wire on ground"/>
    <m/>
    <s v="09/03/21 20:32"/>
    <m/>
    <s v="16TH AVE S/O KENT"/>
    <s v="2 S/OF 8876D"/>
    <m/>
    <m/>
    <m/>
    <m/>
    <m/>
    <m/>
    <m/>
    <m/>
    <m/>
    <m/>
    <m/>
    <m/>
    <m/>
    <m/>
    <m/>
    <m/>
    <m/>
    <m/>
    <m/>
    <m/>
    <m/>
    <m/>
    <m/>
    <m/>
  </r>
  <r>
    <n v="1350"/>
    <s v="P4K5"/>
    <s v="3 - QC Complete"/>
    <n v="44442"/>
    <n v="44617"/>
    <s v="Structure fire, not attributable to PG&amp;E assets. Shut off main to apartment unit 401 per fire dept. This information id preliminary."/>
    <s v="\\fxshare-nas05\quotashare-fs01\ESA\5 - Ignition Tracking\2021_Ignition_QC_Folders\20210903_nan_nan_nan_7741713182"/>
    <s v=" "/>
    <m/>
    <s v="P4K5"/>
    <s v="Changed fire lat/long to address listed. "/>
    <n v="44442"/>
    <m/>
    <s v="Not In Scope"/>
    <m/>
    <m/>
    <m/>
    <m/>
    <m/>
    <m/>
    <m/>
    <m/>
    <m/>
    <m/>
    <m/>
    <m/>
    <m/>
    <m/>
    <m/>
    <m/>
    <m/>
    <m/>
    <m/>
    <m/>
    <m/>
    <m/>
    <m/>
    <m/>
    <m/>
    <m/>
    <m/>
    <m/>
    <m/>
    <m/>
    <m/>
    <m/>
    <m/>
    <m/>
    <m/>
    <m/>
    <m/>
    <m/>
    <m/>
    <m/>
    <m/>
    <m/>
    <m/>
    <m/>
    <m/>
    <m/>
    <s v=" "/>
    <x v="113"/>
    <s v="14:40:00"/>
    <m/>
    <m/>
    <s v="FAS"/>
    <s v="N"/>
    <s v="N"/>
    <m/>
    <m/>
    <m/>
    <n v="7741713182"/>
    <m/>
    <m/>
    <m/>
    <m/>
    <s v=" "/>
    <x v="0"/>
    <x v="1"/>
    <s v="N"/>
    <s v="N"/>
    <s v="N"/>
    <s v="Structure fire, not attributable to PG&amp;E assets. Shut off main to apartment unit 401 per fire dept. This information id preliminary."/>
    <s v="Not PG&amp;E"/>
    <s v="Building"/>
    <m/>
    <m/>
    <m/>
    <s v="Structure-only"/>
    <m/>
    <m/>
    <m/>
    <m/>
    <m/>
    <s v="Other Fire: Non-PG&amp;E related"/>
    <m/>
    <m/>
    <m/>
    <s v="Other (Comments)"/>
    <x v="1"/>
    <m/>
    <m/>
    <m/>
    <s v=" "/>
    <x v="0"/>
    <n v="37.329799999999999"/>
    <n v="-121.8867"/>
    <s v="Santa Clara"/>
    <s v="STONE 1104"/>
    <n v="12000"/>
    <m/>
    <x v="0"/>
    <s v="San Jose FD"/>
    <s v="Urban"/>
    <m/>
    <m/>
    <s v="N"/>
    <m/>
    <m/>
    <m/>
    <m/>
    <s v="N"/>
    <s v="N"/>
    <m/>
    <m/>
    <s v="2021-09-03"/>
    <m/>
    <m/>
    <m/>
    <m/>
    <m/>
    <m/>
    <m/>
    <m/>
    <m/>
    <m/>
    <m/>
    <m/>
    <m/>
    <m/>
    <m/>
    <m/>
    <m/>
    <m/>
    <m/>
    <s v="  "/>
    <s v="SAN JOSE"/>
    <s v="SAN JOSE 08"/>
    <s v="14:40"/>
    <n v="44442"/>
    <m/>
    <n v="7741713182"/>
    <n v="360"/>
    <s v="S MARKET ST UNIT 401"/>
    <s v="SAN JOSE"/>
    <n v="37.330117000000001"/>
    <n v="-121.887225"/>
    <s v="J2TM1CI"/>
    <s v="CAMERON, MIKE"/>
    <n v="83701104"/>
    <s v="20210903 16:04"/>
    <n v="1100"/>
    <m/>
    <s v="apt. fire, no pge involved,  shut off main to unit 401 per fire dept."/>
    <s v="Y"/>
    <m/>
    <m/>
    <s v="37.3291367,-121.8865267,30.900000,3D"/>
    <m/>
    <m/>
    <m/>
    <s v="san jose fire dept."/>
    <m/>
    <s v="N"/>
    <s v="Y"/>
    <s v="Y"/>
    <s v="Clear"/>
    <m/>
    <s v="Customer-Owned Structure/Equipment"/>
    <m/>
    <s v="Calm"/>
    <m/>
    <s v="Unknown"/>
    <m/>
    <s v="Structure Only"/>
    <m/>
    <s v="Fire Dept"/>
    <m/>
    <s v="Other (Comments)"/>
    <s v="1 apt. unit,  large building"/>
    <s v="N"/>
    <m/>
    <m/>
    <m/>
    <m/>
    <m/>
    <m/>
    <s v="  "/>
    <m/>
    <m/>
    <m/>
    <m/>
    <m/>
    <m/>
    <m/>
    <m/>
    <m/>
    <m/>
    <m/>
    <m/>
    <m/>
    <m/>
    <m/>
    <m/>
    <m/>
    <m/>
    <m/>
    <m/>
    <m/>
    <m/>
    <m/>
    <m/>
    <m/>
    <m/>
    <m/>
    <m/>
    <m/>
    <m/>
    <m/>
    <m/>
    <m/>
    <m/>
    <m/>
    <m/>
    <m/>
    <m/>
    <m/>
    <m/>
    <m/>
    <m/>
    <m/>
    <m/>
    <m/>
    <m/>
    <m/>
  </r>
  <r>
    <n v="1349"/>
    <s v="S71C"/>
    <s v="3 - QC Complete"/>
    <n v="44463"/>
    <n v="44617"/>
    <s v="Wire broke mid span causing small grass fire, 3 meters - 0.25 acres in size. DO notified; cut open jumpers, conductor line and buck pole at the east end of wiredown. This information is preliminary."/>
    <s v="\\fxshare-nas05\quotashare-fs01\ESA\5 - Ignition Tracking\2021_Ignition_QC_Folders\20210903_1461583_21-0113390_nan_T005385483"/>
    <s v=" "/>
    <m/>
    <s v="S71C"/>
    <s v="Correct Outage Time is 12:18 not 12:05"/>
    <n v="44456"/>
    <m/>
    <s v="Not In Scope"/>
    <m/>
    <m/>
    <m/>
    <m/>
    <m/>
    <m/>
    <m/>
    <m/>
    <m/>
    <m/>
    <m/>
    <m/>
    <m/>
    <m/>
    <m/>
    <m/>
    <m/>
    <m/>
    <m/>
    <m/>
    <m/>
    <m/>
    <m/>
    <m/>
    <m/>
    <m/>
    <m/>
    <m/>
    <m/>
    <m/>
    <m/>
    <m/>
    <m/>
    <m/>
    <m/>
    <m/>
    <m/>
    <m/>
    <m/>
    <m/>
    <m/>
    <m/>
    <m/>
    <m/>
    <m/>
    <m/>
    <s v=" "/>
    <x v="113"/>
    <s v="12:05:00"/>
    <n v="44442"/>
    <s v="12:18:00"/>
    <s v="FAS"/>
    <s v="N"/>
    <s v="N"/>
    <s v="1461583, 1461617, 77663336"/>
    <s v="21-0113390"/>
    <m/>
    <s v="T005385483"/>
    <n v="121998770"/>
    <m/>
    <m/>
    <s v="PG&amp;E_1349_Ignition_20210903_3.jpg"/>
    <s v=" "/>
    <x v="1"/>
    <x v="0"/>
    <s v="Y"/>
    <s v="Y"/>
    <s v="N"/>
    <s v="On September 3, 2021 at 12:05 hours, a PG&amp;E Troubleman was dispatched to the Lerdo 1111 12kV Distribution Circuit in the vicinity of Lerdo Highway, Shafter in response to a wire down. Initial analysis indicates the primary conductor failed mid-span caused the ignition. The ensuing fire was between 3 meters to 0.25 acres in size and the fire was suppressed by Kern County  fire department. PG&amp;E Crew replaced the 200 foot conductor on September 3, 2021. "/>
    <s v="PG&amp;E"/>
    <s v="Vegetation"/>
    <m/>
    <s v="D"/>
    <s v="D"/>
    <s v="&lt;0.25"/>
    <m/>
    <m/>
    <m/>
    <m/>
    <m/>
    <s v="Equipment - PG&amp;E"/>
    <s v="All types of equipment / facility failure"/>
    <s v="Conductor failure-all"/>
    <s v="Y"/>
    <s v="Overhead"/>
    <x v="0"/>
    <s v="Conductor - Primary"/>
    <s v="Conductor"/>
    <n v="100120318"/>
    <s v=" "/>
    <x v="0"/>
    <n v="35.499602901128803"/>
    <n v="-119.18045406555601"/>
    <s v="Kern"/>
    <s v="LERDO 1111"/>
    <n v="12000"/>
    <s v="LERDO 11111606"/>
    <x v="0"/>
    <s v="Kern County Fire Dept"/>
    <s v="Urban"/>
    <s v="Grass Fuel Model"/>
    <m/>
    <s v="N"/>
    <m/>
    <m/>
    <m/>
    <m/>
    <s v="N"/>
    <s v="N"/>
    <m/>
    <m/>
    <s v="2021-09-03"/>
    <m/>
    <m/>
    <m/>
    <m/>
    <m/>
    <m/>
    <m/>
    <m/>
    <m/>
    <m/>
    <m/>
    <m/>
    <m/>
    <m/>
    <m/>
    <m/>
    <m/>
    <m/>
    <m/>
    <s v="  "/>
    <s v="KERN"/>
    <s v="WASCO 02"/>
    <s v="12:05"/>
    <n v="44442"/>
    <s v="1461583"/>
    <s v="T005385483"/>
    <n v="5301"/>
    <s v="E LERDO HWY PV"/>
    <s v="SHAFTER"/>
    <n v="35.499490000000002"/>
    <n v="-119.18267"/>
    <s v="K1TD3PJ"/>
    <s v="PEREZ, DAVID"/>
    <n v="253491111"/>
    <s v="20210903 13:33"/>
    <n v="9260"/>
    <m/>
    <s v="Wire broke mid span causing small grass fire. Notified DO and cut open jumpers and conductor line and buck pole at east end of wiredown"/>
    <s v="Y"/>
    <m/>
    <m/>
    <s v="35.49960290112882,-119.18045406555655,127.52308682397494,"/>
    <m/>
    <m/>
    <m/>
    <n v="911"/>
    <m/>
    <s v="N"/>
    <s v="Y"/>
    <m/>
    <s v="Clear"/>
    <m/>
    <s v="County Land"/>
    <m/>
    <s v="Calm"/>
    <m/>
    <s v="PG&amp;E Equipment"/>
    <m/>
    <s v="3 meters - 0.25 Acres"/>
    <m/>
    <s v="Fire Dept"/>
    <m/>
    <s v="Overhead"/>
    <m/>
    <s v="N"/>
    <m/>
    <m/>
    <m/>
    <s v="OVERHEAD"/>
    <s v="CONDUCTOR, OVERHEAD"/>
    <s v="N"/>
    <s v="  "/>
    <s v="Unplanned"/>
    <s v="Kern"/>
    <s v="Kern"/>
    <s v="253491111, LERDO-1111"/>
    <s v="21-0113390"/>
    <s v="Unplanned"/>
    <s v="Clear;32-90 F"/>
    <s v="11"/>
    <s v="5851"/>
    <s v="NO"/>
    <s v="Open Circuit"/>
    <s v="Sustained"/>
    <s v="No"/>
    <s v="WIRE DOWN 3 P/E/OF 796503 "/>
    <s v="OH"/>
    <s v="Other"/>
    <s v="1461583"/>
    <s v="Conductor, Overhead, Broken, wire on ground"/>
    <m/>
    <s v="09/03/21 13:46"/>
    <m/>
    <m/>
    <s v="3 P/E/OF 796503"/>
    <m/>
    <m/>
    <m/>
    <m/>
    <m/>
    <m/>
    <m/>
    <m/>
    <m/>
    <m/>
    <m/>
    <m/>
    <m/>
    <m/>
    <m/>
    <m/>
    <m/>
    <m/>
    <m/>
    <m/>
    <m/>
    <m/>
    <m/>
    <m/>
  </r>
  <r>
    <n v="1348"/>
    <s v="P4K5"/>
    <s v="3 - QC Complete"/>
    <n v="44442"/>
    <n v="44617"/>
    <s v="Structure fire, not attributable to PG&amp;E assets. FD indicates fire started in the rear of buliding and spread to the structure. This information is preliminary"/>
    <s v="\\fxshare-nas05\quotashare-fs01\ESA\5 - Ignition Tracking\2021_Ignition_QC_Folders\20210903_nan_nan_nan_7687150424"/>
    <s v=" "/>
    <m/>
    <m/>
    <m/>
    <m/>
    <m/>
    <s v="Not In Scope"/>
    <m/>
    <m/>
    <m/>
    <m/>
    <m/>
    <m/>
    <m/>
    <m/>
    <m/>
    <m/>
    <m/>
    <m/>
    <m/>
    <m/>
    <m/>
    <m/>
    <m/>
    <m/>
    <m/>
    <m/>
    <m/>
    <m/>
    <m/>
    <m/>
    <m/>
    <m/>
    <m/>
    <m/>
    <m/>
    <m/>
    <m/>
    <m/>
    <m/>
    <m/>
    <m/>
    <m/>
    <m/>
    <m/>
    <m/>
    <m/>
    <m/>
    <m/>
    <m/>
    <m/>
    <m/>
    <m/>
    <s v=" "/>
    <x v="113"/>
    <s v="06:36:00"/>
    <m/>
    <m/>
    <s v="FAS"/>
    <s v="N"/>
    <s v="N"/>
    <m/>
    <m/>
    <m/>
    <n v="7687150424"/>
    <m/>
    <m/>
    <m/>
    <m/>
    <s v=" "/>
    <x v="0"/>
    <x v="1"/>
    <s v="N"/>
    <s v="N"/>
    <s v="N"/>
    <s v="Structure fire, not attributable to PG&amp;E assets. FD indicates fire started in the rear of buliding and spread to the structure. This information is preliminary"/>
    <s v="Not PG&amp;E"/>
    <s v="Building"/>
    <m/>
    <m/>
    <m/>
    <s v="Structure-only"/>
    <m/>
    <m/>
    <m/>
    <m/>
    <m/>
    <s v="Other Fire: Non-PG&amp;E related"/>
    <m/>
    <m/>
    <m/>
    <s v="Overhead"/>
    <x v="1"/>
    <m/>
    <m/>
    <m/>
    <s v=" "/>
    <x v="0"/>
    <n v="36.489283"/>
    <n v="-119.693314"/>
    <s v="Fresno"/>
    <s v="KINGSBURG 1116 "/>
    <n v="12000"/>
    <m/>
    <x v="0"/>
    <s v="Fresno County FD"/>
    <s v="Agriculture"/>
    <m/>
    <m/>
    <s v="N"/>
    <m/>
    <m/>
    <m/>
    <m/>
    <s v="N"/>
    <s v="N"/>
    <m/>
    <m/>
    <s v="2021-09-03"/>
    <m/>
    <m/>
    <m/>
    <m/>
    <m/>
    <m/>
    <m/>
    <m/>
    <m/>
    <m/>
    <m/>
    <m/>
    <m/>
    <m/>
    <m/>
    <m/>
    <m/>
    <m/>
    <m/>
    <s v="  "/>
    <s v="FRESNO"/>
    <s v="SELMA  02"/>
    <s v="06:36"/>
    <n v="44442"/>
    <m/>
    <n v="7687150424"/>
    <n v="5298"/>
    <s v="E ELKHORN AVE"/>
    <s v="SELMA"/>
    <n v="36.489283"/>
    <n v="-119.693314"/>
    <s v="F5TIRP1"/>
    <s v="PIERSON, IAN"/>
    <n v="252241116"/>
    <s v="20210903 06:49"/>
    <n v="2640"/>
    <n v="1"/>
    <s v="Disconnected service after structure fire."/>
    <s v="Y"/>
    <n v="3"/>
    <s v="\\fxshare-nas05\quotashare-fs01\ESA\5 - Ignition Tracking\Fire_Tab_Attachment_Files"/>
    <m/>
    <n v="36.489283"/>
    <n v="-119.693314"/>
    <s v="Structure Fire."/>
    <s v="Fresno County FD"/>
    <m/>
    <s v="Y"/>
    <s v="Y"/>
    <s v="Y"/>
    <s v="Clear"/>
    <s v="FD indicates fire started in the rear of buliding and spread to the structure. "/>
    <s v="Customer-Owned Structure/Equipment"/>
    <s v="Burnt PG&amp;E meter and service down."/>
    <s v="Calm"/>
    <m/>
    <s v="3rd Party"/>
    <m/>
    <s v="Structure Only"/>
    <m/>
    <s v="Fire Dept"/>
    <m/>
    <s v="Overhead"/>
    <m/>
    <s v="Y"/>
    <s v="Photos"/>
    <s v="PG&amp;E Employee"/>
    <s v="IRP1"/>
    <m/>
    <m/>
    <m/>
    <s v="  "/>
    <m/>
    <m/>
    <m/>
    <m/>
    <m/>
    <m/>
    <m/>
    <m/>
    <m/>
    <m/>
    <m/>
    <m/>
    <m/>
    <m/>
    <m/>
    <m/>
    <m/>
    <m/>
    <m/>
    <m/>
    <m/>
    <m/>
    <m/>
    <m/>
    <m/>
    <m/>
    <m/>
    <m/>
    <m/>
    <m/>
    <m/>
    <m/>
    <m/>
    <m/>
    <m/>
    <m/>
    <m/>
    <m/>
    <m/>
    <m/>
    <m/>
    <m/>
    <m/>
    <m/>
    <m/>
    <m/>
    <m/>
  </r>
  <r>
    <n v="1347"/>
    <s v="MXX7"/>
    <s v="3 - QC Complete"/>
    <n v="44442"/>
    <n v="44617"/>
    <s v="Other fire, not attributable to PG&amp;E assets. PG&amp;E assets were affected. This information is preliminary."/>
    <s v="\\fxshare-nas05\quotashare-fs01\ESA\5 - Ignition Tracking\2021_Ignition_QC_Folders\20210903_nan_nan_nan_T005385569"/>
    <s v=" "/>
    <m/>
    <m/>
    <m/>
    <m/>
    <m/>
    <s v="Not In Scope"/>
    <m/>
    <m/>
    <m/>
    <m/>
    <m/>
    <m/>
    <m/>
    <m/>
    <m/>
    <m/>
    <m/>
    <m/>
    <m/>
    <m/>
    <m/>
    <m/>
    <m/>
    <m/>
    <m/>
    <m/>
    <m/>
    <m/>
    <m/>
    <m/>
    <m/>
    <m/>
    <m/>
    <m/>
    <m/>
    <m/>
    <m/>
    <m/>
    <m/>
    <m/>
    <m/>
    <m/>
    <m/>
    <m/>
    <m/>
    <m/>
    <m/>
    <m/>
    <m/>
    <m/>
    <m/>
    <m/>
    <s v=" "/>
    <x v="113"/>
    <s v="13:51:00"/>
    <m/>
    <m/>
    <s v="FAS"/>
    <s v="N"/>
    <s v="N"/>
    <m/>
    <m/>
    <m/>
    <s v="T005385569"/>
    <m/>
    <m/>
    <m/>
    <m/>
    <s v=" "/>
    <x v="0"/>
    <x v="1"/>
    <s v="N"/>
    <s v="N"/>
    <s v="N"/>
    <s v="Other fire, not attributable to PG&amp;E assets. PG&amp;E assets were affected. This information is preliminary."/>
    <s v="Not PG&amp;E"/>
    <s v="Vegetation"/>
    <m/>
    <m/>
    <m/>
    <s v="&lt;0.25"/>
    <m/>
    <m/>
    <m/>
    <m/>
    <m/>
    <s v="Other Fire: Non-PG&amp;E related"/>
    <m/>
    <m/>
    <m/>
    <s v="Overhead"/>
    <x v="1"/>
    <m/>
    <m/>
    <m/>
    <s v=" "/>
    <x v="1"/>
    <n v="41.049889999999998"/>
    <n v="-123.66598"/>
    <s v="Humboldt"/>
    <s v="HOOPA 1101 "/>
    <n v="12000"/>
    <m/>
    <x v="1"/>
    <s v="Hoopa FD"/>
    <s v="Conifer Forest"/>
    <m/>
    <m/>
    <s v="N"/>
    <m/>
    <m/>
    <m/>
    <m/>
    <s v="N"/>
    <s v="N"/>
    <m/>
    <m/>
    <s v="2021-09-03"/>
    <m/>
    <m/>
    <m/>
    <m/>
    <m/>
    <m/>
    <m/>
    <m/>
    <m/>
    <m/>
    <m/>
    <m/>
    <m/>
    <m/>
    <m/>
    <m/>
    <m/>
    <m/>
    <m/>
    <s v="  "/>
    <s v="NORTH COAST"/>
    <s v="WILLOW CREEK"/>
    <s v="13:51"/>
    <n v="44442"/>
    <m/>
    <s v="T005385569"/>
    <s v="UNKNOWN"/>
    <s v="INTERSECTIONOF TISHTAN"/>
    <s v="HOOPA"/>
    <m/>
    <m/>
    <s v="WCTM2AU"/>
    <s v="AMBROSE, MARK"/>
    <m/>
    <s v="20210903 14:57"/>
    <n v="9111"/>
    <m/>
    <s v="no outage fire captain stated arsonist fled scene minor damage to pole will issue etag to replace pole"/>
    <s v="Y"/>
    <m/>
    <m/>
    <m/>
    <n v="41.049889999999998"/>
    <n v="-123.66598"/>
    <m/>
    <s v="hoopa tribal fire rocky colegrove engine captain 530-625-4366"/>
    <m/>
    <s v="N"/>
    <s v="Y"/>
    <m/>
    <s v="Other (Comments)"/>
    <s v="smoked in from knob fire"/>
    <s v="PGE&amp;E-Owned Structure/Equipment"/>
    <m/>
    <s v="Calm"/>
    <m/>
    <s v="Vegetation"/>
    <m/>
    <s v="3 meters - 0.25 Acres"/>
    <m/>
    <s v="Fire Dept"/>
    <s v="hoopa tribal fire"/>
    <s v="Overhead"/>
    <m/>
    <s v="Y"/>
    <s v="pictures"/>
    <s v="PG&amp;E Employee"/>
    <s v="m2au"/>
    <s v="OTHER"/>
    <s v="POLE-WOOD"/>
    <s v="N"/>
    <s v="  "/>
    <m/>
    <m/>
    <m/>
    <m/>
    <m/>
    <m/>
    <m/>
    <m/>
    <m/>
    <m/>
    <m/>
    <m/>
    <m/>
    <m/>
    <m/>
    <m/>
    <m/>
    <m/>
    <m/>
    <m/>
    <m/>
    <m/>
    <m/>
    <m/>
    <m/>
    <m/>
    <m/>
    <m/>
    <m/>
    <m/>
    <m/>
    <m/>
    <m/>
    <m/>
    <m/>
    <m/>
    <m/>
    <m/>
    <m/>
    <m/>
    <m/>
    <m/>
    <m/>
    <m/>
    <m/>
    <m/>
    <m/>
  </r>
  <r>
    <n v="1346"/>
    <s v="MXX7"/>
    <s v="3 - QC Complete"/>
    <n v="44442"/>
    <n v="44617"/>
    <s v="Other fire, not attributable to PG&amp;E assets. This information is preliminary."/>
    <s v="\\fxshare-nas05\quotashare-fs01\ESA\5 - Ignition Tracking\2021_Ignition_QC_Folders\20210903_nan_nan_nan_7618839315"/>
    <s v=" "/>
    <m/>
    <m/>
    <m/>
    <m/>
    <m/>
    <s v="Not In Scope"/>
    <m/>
    <m/>
    <m/>
    <m/>
    <m/>
    <m/>
    <m/>
    <m/>
    <m/>
    <m/>
    <m/>
    <m/>
    <m/>
    <m/>
    <m/>
    <m/>
    <m/>
    <m/>
    <m/>
    <m/>
    <m/>
    <m/>
    <m/>
    <m/>
    <m/>
    <m/>
    <m/>
    <m/>
    <m/>
    <m/>
    <m/>
    <m/>
    <m/>
    <m/>
    <m/>
    <m/>
    <m/>
    <m/>
    <m/>
    <m/>
    <m/>
    <m/>
    <m/>
    <m/>
    <m/>
    <m/>
    <s v=" "/>
    <x v="113"/>
    <s v="12:35:00"/>
    <m/>
    <m/>
    <s v="FAS"/>
    <s v="N"/>
    <s v="N"/>
    <m/>
    <m/>
    <m/>
    <n v="7618839315"/>
    <m/>
    <m/>
    <m/>
    <m/>
    <s v=" "/>
    <x v="0"/>
    <x v="1"/>
    <s v="N"/>
    <s v="N"/>
    <s v="N"/>
    <s v="Other fire, not attributable to PG&amp;E assets. This information is preliminary."/>
    <s v="Not PG&amp;E"/>
    <s v="Building"/>
    <m/>
    <m/>
    <m/>
    <s v="Structure-only"/>
    <m/>
    <m/>
    <m/>
    <m/>
    <m/>
    <s v="Other Fire: Non-PG&amp;E related"/>
    <m/>
    <m/>
    <m/>
    <s v="Overhead"/>
    <x v="1"/>
    <m/>
    <m/>
    <m/>
    <s v=" "/>
    <x v="0"/>
    <n v="37.3897817"/>
    <n v="-120.7231"/>
    <s v="Merced"/>
    <s v="LIVINGSTON 1106 "/>
    <n v="12000"/>
    <m/>
    <x v="0"/>
    <s v="Cal Fire"/>
    <s v="Urban"/>
    <m/>
    <m/>
    <s v="N"/>
    <m/>
    <m/>
    <m/>
    <m/>
    <s v="N"/>
    <s v="N"/>
    <m/>
    <m/>
    <s v="2021-09-03"/>
    <m/>
    <m/>
    <m/>
    <m/>
    <m/>
    <m/>
    <m/>
    <m/>
    <m/>
    <m/>
    <m/>
    <m/>
    <m/>
    <m/>
    <m/>
    <m/>
    <m/>
    <m/>
    <m/>
    <s v="  "/>
    <s v="YOSEMITE"/>
    <s v="MERCED 04"/>
    <s v="12:35"/>
    <n v="44442"/>
    <m/>
    <n v="7618839315"/>
    <n v="1201"/>
    <s v="CAMPBELL BLVD"/>
    <s v="LIVINGSTON"/>
    <n v="37.386372999999999"/>
    <n v="-120.71074299999999"/>
    <s v="Y4TDDM6"/>
    <s v="MAYO, DAN"/>
    <n v="252261106"/>
    <s v="20210903 14:52"/>
    <n v="2640"/>
    <m/>
    <s v="Disconnected service due to attic fire."/>
    <s v="Y"/>
    <m/>
    <m/>
    <s v="37.3897817,-120.7231000,32.000000,2D"/>
    <m/>
    <m/>
    <m/>
    <s v="Cal Fire Livingston"/>
    <m/>
    <s v="N"/>
    <s v="Y"/>
    <s v="N"/>
    <s v="Clear"/>
    <m/>
    <s v="Customer-Owned Structure/Equipment"/>
    <m/>
    <s v="Light"/>
    <m/>
    <s v="Unknown"/>
    <m/>
    <s v="Structure Only"/>
    <m/>
    <s v="Cal Fire"/>
    <m/>
    <s v="Overhead"/>
    <m/>
    <s v="N"/>
    <m/>
    <m/>
    <m/>
    <m/>
    <m/>
    <m/>
    <s v="  "/>
    <m/>
    <m/>
    <m/>
    <m/>
    <m/>
    <m/>
    <m/>
    <m/>
    <m/>
    <m/>
    <m/>
    <m/>
    <m/>
    <m/>
    <m/>
    <m/>
    <m/>
    <m/>
    <m/>
    <m/>
    <m/>
    <m/>
    <m/>
    <m/>
    <m/>
    <m/>
    <m/>
    <m/>
    <m/>
    <m/>
    <m/>
    <m/>
    <m/>
    <m/>
    <m/>
    <m/>
    <m/>
    <m/>
    <m/>
    <m/>
    <m/>
    <m/>
    <m/>
    <m/>
    <m/>
    <m/>
    <m/>
  </r>
  <r>
    <n v="1345"/>
    <s v="AGFC"/>
    <s v="3 - QC Complete"/>
    <n v="44442"/>
    <n v="44617"/>
    <s v="Structure fire, not attributable to PG&amp;E assets. Fire possibily started in the kitchen. Completion code is 1320-E Power OK No Problem Found. This information is preliminary."/>
    <s v="\\fxshare-nas05\quotashare-fs01\ESA\5 - Ignition Tracking\2021_Ignition_QC_Folders\20210903_nan_nan_nan_0759561025"/>
    <s v=" "/>
    <m/>
    <m/>
    <m/>
    <m/>
    <m/>
    <s v="Not In Scope"/>
    <m/>
    <m/>
    <m/>
    <m/>
    <m/>
    <m/>
    <m/>
    <m/>
    <m/>
    <m/>
    <m/>
    <m/>
    <m/>
    <m/>
    <m/>
    <m/>
    <m/>
    <m/>
    <m/>
    <m/>
    <m/>
    <m/>
    <m/>
    <m/>
    <m/>
    <m/>
    <m/>
    <m/>
    <m/>
    <m/>
    <m/>
    <m/>
    <m/>
    <m/>
    <m/>
    <m/>
    <m/>
    <m/>
    <m/>
    <m/>
    <m/>
    <m/>
    <m/>
    <m/>
    <m/>
    <m/>
    <s v=" "/>
    <x v="113"/>
    <s v="01:22:00"/>
    <m/>
    <m/>
    <s v="FAS"/>
    <s v="N"/>
    <s v="N"/>
    <m/>
    <m/>
    <m/>
    <n v="759561025"/>
    <m/>
    <m/>
    <m/>
    <m/>
    <s v=" "/>
    <x v="0"/>
    <x v="1"/>
    <s v="N"/>
    <s v="N"/>
    <s v="N"/>
    <s v="Structure fire, not attributable to PG&amp;E assets. Fire possibily started in the kitchen. Completion code is 1320-E Power OK No Problem Found. This information is preliminary."/>
    <s v="Not PG&amp;E"/>
    <s v="Building"/>
    <m/>
    <m/>
    <m/>
    <s v="Structure-only"/>
    <s v="617 &amp; 617 1/2 SOLANO ST., 801 PEACH ST"/>
    <m/>
    <m/>
    <m/>
    <m/>
    <s v="Other Fire: Non-PG&amp;E related"/>
    <m/>
    <m/>
    <m/>
    <s v="Underground"/>
    <x v="1"/>
    <m/>
    <m/>
    <m/>
    <s v=" "/>
    <x v="0"/>
    <n v="39.927630000000001"/>
    <n v="-122.17444829999999"/>
    <s v="Tehama"/>
    <s v="CORNING 1103"/>
    <n v="12000"/>
    <m/>
    <x v="0"/>
    <s v="Corning FD"/>
    <s v="Urban"/>
    <m/>
    <m/>
    <s v="N"/>
    <m/>
    <m/>
    <m/>
    <m/>
    <s v="N"/>
    <s v="N"/>
    <m/>
    <m/>
    <s v="2021-09-03"/>
    <m/>
    <m/>
    <m/>
    <m/>
    <m/>
    <m/>
    <m/>
    <m/>
    <m/>
    <m/>
    <m/>
    <m/>
    <m/>
    <m/>
    <m/>
    <m/>
    <m/>
    <m/>
    <m/>
    <s v="  "/>
    <s v="NORTH VALLEY"/>
    <s v="RED BLUFF 02"/>
    <s v="01:22"/>
    <n v="44442"/>
    <m/>
    <n v="759561025"/>
    <n v="617"/>
    <s v="SOLANO ST"/>
    <s v="CORNING"/>
    <n v="39.928006000000003"/>
    <n v="-122.174616"/>
    <s v="V7TR1LQ"/>
    <s v="LAUGHLIN, RON"/>
    <n v="103331103"/>
    <s v="20210903 05:06"/>
    <n v="1320"/>
    <m/>
    <s v="STRUCTURE FIRE"/>
    <s v="Y"/>
    <n v="3"/>
    <s v="\\fxshare-nas05\quotashare-fs01\ESA\5 - Ignition Tracking\Fire_Tab_Attachment_Files"/>
    <s v="39.9276300,-122.1744483,71.100000,3D"/>
    <m/>
    <m/>
    <m/>
    <s v="CORNING FD 530-824-7044"/>
    <m/>
    <s v="N"/>
    <s v="Y"/>
    <s v="N"/>
    <s v="Clear"/>
    <m/>
    <s v="Customer-Owned Structure/Equipment"/>
    <m/>
    <s v="Calm"/>
    <m/>
    <s v="Other (Comments)"/>
    <s v="STARTED IN KITCHEN ?"/>
    <s v="Structure Only"/>
    <s v="617 &amp; 617 1/2 SOLANO ST., 801 PEACH ST"/>
    <s v="Fire Dept"/>
    <s v="CORNING"/>
    <s v="Subsurface"/>
    <m/>
    <s v="Y"/>
    <s v="PHOTOS"/>
    <s v="PG&amp;E Employee"/>
    <m/>
    <m/>
    <m/>
    <m/>
    <s v="  "/>
    <m/>
    <m/>
    <m/>
    <m/>
    <m/>
    <m/>
    <m/>
    <m/>
    <m/>
    <m/>
    <m/>
    <m/>
    <m/>
    <m/>
    <m/>
    <m/>
    <m/>
    <m/>
    <m/>
    <m/>
    <m/>
    <m/>
    <m/>
    <m/>
    <m/>
    <m/>
    <m/>
    <m/>
    <m/>
    <m/>
    <m/>
    <m/>
    <m/>
    <m/>
    <m/>
    <m/>
    <m/>
    <m/>
    <m/>
    <m/>
    <m/>
    <m/>
    <m/>
    <m/>
    <m/>
    <m/>
    <m/>
  </r>
  <r>
    <n v="1344"/>
    <s v="P4K5"/>
    <s v="3 - QC Complete"/>
    <n v="44474"/>
    <n v="44617"/>
    <s v="A crow got between two phases causing multiple spans, one phase of 4 acsr conductor to burn down. The troubleman opened jumpers at transformer cgc #418577740693 to de-energize and make safe. The ensuing fire was 3 meters - 0.25 acre in size. This information is preliminary."/>
    <s v="\\fxshare-nas05\quotashare-fs01\ESA\5 - Ignition Tracking\2021_Ignition_QC_Folders\20210902_1461275_21-0112995_nan_T005385095"/>
    <s v=" "/>
    <m/>
    <s v="P4K5"/>
    <s v="Adjusted the create and outage time to reflect the records, Changes the fire lat and long"/>
    <n v="44474"/>
    <m/>
    <s v="Not In Scope"/>
    <m/>
    <m/>
    <m/>
    <m/>
    <m/>
    <m/>
    <m/>
    <m/>
    <m/>
    <m/>
    <m/>
    <m/>
    <m/>
    <m/>
    <m/>
    <m/>
    <m/>
    <m/>
    <m/>
    <m/>
    <m/>
    <m/>
    <m/>
    <m/>
    <m/>
    <m/>
    <m/>
    <m/>
    <m/>
    <m/>
    <m/>
    <m/>
    <m/>
    <m/>
    <m/>
    <m/>
    <m/>
    <m/>
    <m/>
    <m/>
    <m/>
    <m/>
    <m/>
    <m/>
    <m/>
    <m/>
    <s v=" "/>
    <x v="114"/>
    <s v="19:53:00"/>
    <n v="44441"/>
    <s v="19:44:00"/>
    <s v="FAS"/>
    <s v="N"/>
    <s v="N"/>
    <n v="1461275"/>
    <s v="21-0112995"/>
    <m/>
    <s v="T005385095, T005385094"/>
    <n v="121994060"/>
    <m/>
    <m/>
    <s v="PG&amp;E_1344_Ignition_20210902_1.jpg"/>
    <s v=" "/>
    <x v="1"/>
    <x v="0"/>
    <s v="Y"/>
    <s v="Y"/>
    <s v="N"/>
    <s v="On Sept 2nd, 2021 at 1953 hours, a PG&amp;E Troubleman was dispatched to the Kingsburg 1113 12kV Distribution Circuit in the vicinity of Golden state highway in response to a fire. Initial analysis indicates a crow got between two phases which caused multiple spans of 4acsr conductor to burn down. The ensuing fire was &lt; 0.25 acres in size and the fire was suppressed by Fresno Fire department. PG&amp;E Crew replaced the burnt conductor. This is preliminary. "/>
    <s v="PG&amp;E"/>
    <s v="Other"/>
    <s v="Crow"/>
    <s v="D"/>
    <s v="D"/>
    <s v="&lt;0.25"/>
    <m/>
    <m/>
    <m/>
    <m/>
    <m/>
    <s v="Contact - Animal - Bird"/>
    <s v="Contact from object"/>
    <s v="Animal contact"/>
    <s v="Y"/>
    <s v="Overhead"/>
    <x v="0"/>
    <s v="Conductor - Primary"/>
    <s v="Conductor"/>
    <n v="100757910"/>
    <s v=" "/>
    <x v="0"/>
    <n v="36.4511474878"/>
    <n v="-119.4817950452"/>
    <s v="Tulare"/>
    <s v="KINGSBURG 1113"/>
    <n v="12000"/>
    <s v="KINGSBURG 11136390"/>
    <x v="0"/>
    <s v="Fresno FD"/>
    <s v="Agriculture"/>
    <s v="Grass Fuel Model"/>
    <m/>
    <s v="N"/>
    <m/>
    <m/>
    <m/>
    <m/>
    <s v="N"/>
    <s v="N"/>
    <m/>
    <m/>
    <s v="2021-09-03"/>
    <m/>
    <m/>
    <m/>
    <m/>
    <m/>
    <m/>
    <m/>
    <m/>
    <m/>
    <m/>
    <m/>
    <m/>
    <m/>
    <m/>
    <m/>
    <m/>
    <m/>
    <m/>
    <m/>
    <s v="  "/>
    <s v="FRESNO"/>
    <s v="SELMA  01"/>
    <s v="19:57"/>
    <n v="44441"/>
    <s v="1461275"/>
    <s v="T005385095"/>
    <n v="4107"/>
    <s v="AVE 360"/>
    <s v="TRAVER"/>
    <n v="36.488680000000002"/>
    <n v="-119.58237"/>
    <s v="F6TJKBX"/>
    <s v="BUCHANAN, JORDAN"/>
    <n v="25224"/>
    <s v="20210902 22:12"/>
    <n v="9002"/>
    <m/>
    <s v="crow got between phases burning one wire of 4acsr down multiple spans. best access at Canal/Merritt. Driveway going south. opened jumpers at cgc#418577740693 de-energizing tap. "/>
    <s v="Y"/>
    <m/>
    <m/>
    <s v="36.4501150,-119.4833183,189.400000,3D"/>
    <m/>
    <m/>
    <m/>
    <s v="Fresno County"/>
    <m/>
    <s v="N"/>
    <s v="Y"/>
    <m/>
    <s v="Clear"/>
    <m/>
    <s v="Private Land"/>
    <m/>
    <s v="Calm"/>
    <m/>
    <s v="Bird Contact"/>
    <m/>
    <s v="3 meters - 0.25 Acres"/>
    <m/>
    <s v="Fire Dept"/>
    <m/>
    <s v="Overhead"/>
    <m/>
    <s v="N"/>
    <m/>
    <m/>
    <m/>
    <s v="BIRD-FOUND"/>
    <s v="CONDUCTOR, OVERHEAD"/>
    <s v="N"/>
    <s v="  "/>
    <s v="Unplanned"/>
    <s v="Fresno"/>
    <s v="Selma"/>
    <s v="252241113, KINGSBURG-1113"/>
    <s v="21-0112995"/>
    <s v="Unplanned"/>
    <s v="Clear;32-90 F"/>
    <s v="744"/>
    <s v="60894"/>
    <s v="NO"/>
    <s v="Line to Ground"/>
    <s v="Sustained"/>
    <s v="No"/>
    <s v="1113/2"/>
    <s v="OH"/>
    <s v="Circuit Breaker"/>
    <s v="1461275"/>
    <s v="Conductor, Overhead, Broken, wire on ground"/>
    <s v="A PHASE &amp; GRD"/>
    <s v="09/02/21 22:17"/>
    <m/>
    <s v="KINGSBURG SUB"/>
    <s v="1 SPAN NE/OF CGC# 418577740693"/>
    <m/>
    <m/>
    <m/>
    <m/>
    <m/>
    <m/>
    <m/>
    <m/>
    <m/>
    <m/>
    <m/>
    <m/>
    <m/>
    <m/>
    <m/>
    <m/>
    <m/>
    <m/>
    <m/>
    <m/>
    <m/>
    <m/>
    <m/>
    <m/>
  </r>
  <r>
    <n v="1343"/>
    <s v="AGFC"/>
    <s v="3 - QC Complete"/>
    <n v="44440"/>
    <n v="44617"/>
    <s v="Structure fire, not attributable to PG&amp;E assets. Motel fire, power was de-energized per FD request. This information is preliminary."/>
    <s v="\\fxshare-nas05\quotashare-fs01\ESA\5 - Ignition Tracking\2021_Ignition_QC_Folders\20210902_nan_nan_nan_0857006645"/>
    <s v=" "/>
    <m/>
    <m/>
    <m/>
    <m/>
    <m/>
    <s v="Not In Scope"/>
    <m/>
    <m/>
    <m/>
    <m/>
    <m/>
    <m/>
    <m/>
    <m/>
    <m/>
    <m/>
    <m/>
    <m/>
    <m/>
    <m/>
    <m/>
    <m/>
    <m/>
    <m/>
    <m/>
    <m/>
    <m/>
    <m/>
    <m/>
    <m/>
    <m/>
    <m/>
    <m/>
    <m/>
    <m/>
    <m/>
    <m/>
    <m/>
    <m/>
    <m/>
    <m/>
    <m/>
    <m/>
    <m/>
    <m/>
    <m/>
    <m/>
    <m/>
    <m/>
    <m/>
    <m/>
    <m/>
    <s v=" "/>
    <x v="114"/>
    <s v="03:46:00"/>
    <m/>
    <m/>
    <s v="FAS"/>
    <s v="N"/>
    <s v="N"/>
    <m/>
    <m/>
    <m/>
    <n v="857006645"/>
    <m/>
    <m/>
    <m/>
    <m/>
    <s v=" "/>
    <x v="0"/>
    <x v="1"/>
    <s v="N"/>
    <s v="N"/>
    <s v="N"/>
    <s v="Structure fire, not attributable to PG&amp;E assets. Motel fire, power was de-energized per FD request. This information is preliminary."/>
    <s v="Not PG&amp;E"/>
    <s v="Building"/>
    <m/>
    <s v="D"/>
    <m/>
    <s v="Structure-only"/>
    <m/>
    <m/>
    <m/>
    <m/>
    <m/>
    <s v="Other Fire: Non-PG&amp;E related"/>
    <m/>
    <m/>
    <m/>
    <s v="Overhead"/>
    <x v="1"/>
    <m/>
    <m/>
    <m/>
    <s v=" "/>
    <x v="0"/>
    <n v="39.505245000000002"/>
    <n v="-121.57049670000001"/>
    <s v="Butte"/>
    <s v="OROVILLE 1101"/>
    <n v="12000"/>
    <m/>
    <x v="0"/>
    <s v="Oroville FD"/>
    <s v="Urban"/>
    <m/>
    <m/>
    <s v="N"/>
    <m/>
    <m/>
    <m/>
    <m/>
    <s v="N"/>
    <s v="N"/>
    <m/>
    <m/>
    <s v="2021-09-03"/>
    <m/>
    <m/>
    <m/>
    <m/>
    <m/>
    <m/>
    <m/>
    <m/>
    <m/>
    <m/>
    <m/>
    <m/>
    <m/>
    <m/>
    <m/>
    <m/>
    <m/>
    <m/>
    <m/>
    <s v="  "/>
    <s v="NORTH VALLEY"/>
    <s v="OROVILLE 01"/>
    <s v="03:46"/>
    <n v="44441"/>
    <m/>
    <n v="857006645"/>
    <n v="1475"/>
    <s v="FEATHER RIVER BLVD"/>
    <s v="OROVILLE"/>
    <n v="39.507454000000003"/>
    <n v="-121.569829"/>
    <s v="V4TKDMB"/>
    <s v="MENZEL, KILE"/>
    <n v="102521101"/>
    <s v="20210902 05:23"/>
    <n v="1120"/>
    <m/>
    <s v="motel fire, panel good. turned off at TX SP switch per fire dept."/>
    <s v="Y"/>
    <m/>
    <m/>
    <s v="39.5052450,-121.5704967,49.800000,3D"/>
    <m/>
    <m/>
    <m/>
    <s v="Oroville fire dept"/>
    <m/>
    <s v="Y"/>
    <s v="Y"/>
    <s v="N"/>
    <s v="Clear"/>
    <m/>
    <s v="Customer-Owned Structure/Equipment"/>
    <m/>
    <s v="Calm"/>
    <m/>
    <s v="Unknown"/>
    <m/>
    <s v="Structure Only"/>
    <m/>
    <s v="Fire Dept"/>
    <m/>
    <s v="Overbuild"/>
    <m/>
    <s v="N"/>
    <m/>
    <m/>
    <m/>
    <m/>
    <m/>
    <m/>
    <s v="  "/>
    <m/>
    <m/>
    <m/>
    <m/>
    <m/>
    <m/>
    <m/>
    <m/>
    <m/>
    <m/>
    <m/>
    <m/>
    <m/>
    <m/>
    <m/>
    <m/>
    <m/>
    <m/>
    <m/>
    <m/>
    <m/>
    <m/>
    <m/>
    <m/>
    <m/>
    <m/>
    <m/>
    <m/>
    <m/>
    <m/>
    <m/>
    <m/>
    <m/>
    <m/>
    <m/>
    <m/>
    <m/>
    <m/>
    <m/>
    <m/>
    <m/>
    <m/>
    <m/>
    <m/>
    <m/>
    <m/>
    <m/>
  </r>
  <r>
    <n v="1342"/>
    <s v="P4K5"/>
    <s v="3 - QC Complete"/>
    <n v="44440"/>
    <n v="44617"/>
    <s v="Structure fire, not attributable to PG&amp;E. This information is preliminary."/>
    <s v="\\fxshare-nas05\quotashare-fs01\ESA\5 - Ignition Tracking\2021_Ignition_QC_Folders\20210901_nan_nan_nan_7109452646"/>
    <s v=" "/>
    <m/>
    <m/>
    <m/>
    <m/>
    <m/>
    <s v="Not In Scope"/>
    <m/>
    <m/>
    <m/>
    <m/>
    <m/>
    <m/>
    <m/>
    <m/>
    <m/>
    <m/>
    <m/>
    <m/>
    <m/>
    <m/>
    <m/>
    <m/>
    <m/>
    <m/>
    <m/>
    <m/>
    <m/>
    <m/>
    <m/>
    <m/>
    <m/>
    <m/>
    <m/>
    <m/>
    <m/>
    <m/>
    <m/>
    <m/>
    <m/>
    <m/>
    <m/>
    <m/>
    <m/>
    <m/>
    <m/>
    <m/>
    <m/>
    <m/>
    <m/>
    <m/>
    <m/>
    <m/>
    <s v=" "/>
    <x v="115"/>
    <s v="19:50:00"/>
    <m/>
    <m/>
    <s v="FAS"/>
    <s v="N"/>
    <s v="N"/>
    <m/>
    <m/>
    <m/>
    <n v="7109452646"/>
    <m/>
    <m/>
    <m/>
    <m/>
    <s v=" "/>
    <x v="0"/>
    <x v="1"/>
    <s v="N"/>
    <s v="N"/>
    <s v="N"/>
    <s v="Structure fire, not attributable to PG&amp;E. This information is preliminary."/>
    <s v="Not PG&amp;E"/>
    <s v="Building"/>
    <m/>
    <s v="D"/>
    <m/>
    <s v="Structure-only"/>
    <m/>
    <m/>
    <m/>
    <m/>
    <m/>
    <s v="Other Fire: Non-PG&amp;E related"/>
    <m/>
    <m/>
    <m/>
    <s v="Overhead"/>
    <x v="1"/>
    <m/>
    <m/>
    <m/>
    <s v=" "/>
    <x v="0"/>
    <n v="36.768723299999998"/>
    <n v="-119.76239169999999"/>
    <s v="Fresno"/>
    <s v="BARTON 1106"/>
    <n v="12000"/>
    <m/>
    <x v="0"/>
    <s v="Fire Dept"/>
    <s v="Urban"/>
    <m/>
    <m/>
    <s v="N"/>
    <m/>
    <m/>
    <m/>
    <m/>
    <s v="N"/>
    <s v="N"/>
    <m/>
    <m/>
    <s v="2021-09-03"/>
    <m/>
    <m/>
    <m/>
    <m/>
    <m/>
    <m/>
    <m/>
    <m/>
    <m/>
    <m/>
    <m/>
    <m/>
    <m/>
    <m/>
    <m/>
    <m/>
    <m/>
    <m/>
    <m/>
    <s v="  "/>
    <s v="FRESNO"/>
    <s v="FRESNO 05"/>
    <s v="19:50"/>
    <n v="44440"/>
    <m/>
    <n v="7109452646"/>
    <n v="3765"/>
    <s v="E WELDON AVE"/>
    <s v="FRESNO"/>
    <n v="36.768704999999997"/>
    <n v="-119.761628"/>
    <s v="F42JZHV"/>
    <s v="HERRERA, JEFF"/>
    <n v="253921110"/>
    <s v="20210901 20:18"/>
    <n v="1101"/>
    <n v="1"/>
    <s v="REMOVED ELECTRIC METER AND PIE PLATED IT PER DISPATCH"/>
    <s v="Y"/>
    <m/>
    <m/>
    <s v="36.7687233,-119.7623917,94.700000,3D"/>
    <m/>
    <m/>
    <s v="FIRE CONTAINED TO 1 ROOM/ ELECTRICAL/GSR REMOVED METER &amp; PIE PLATED IT"/>
    <m/>
    <m/>
    <s v="N"/>
    <s v="Y"/>
    <s v="N"/>
    <s v="Clear"/>
    <m/>
    <s v="Customer-Owned Structure/Equipment"/>
    <m/>
    <s v="Calm"/>
    <m/>
    <s v="Unknown"/>
    <m/>
    <s v="Structure Only"/>
    <m/>
    <s v="Fire Dept"/>
    <m/>
    <s v="Overhead"/>
    <m/>
    <s v="N"/>
    <m/>
    <m/>
    <m/>
    <m/>
    <m/>
    <m/>
    <s v="  "/>
    <m/>
    <m/>
    <m/>
    <m/>
    <m/>
    <m/>
    <m/>
    <m/>
    <m/>
    <m/>
    <m/>
    <m/>
    <m/>
    <m/>
    <m/>
    <m/>
    <m/>
    <m/>
    <m/>
    <m/>
    <m/>
    <m/>
    <m/>
    <m/>
    <m/>
    <m/>
    <m/>
    <m/>
    <m/>
    <m/>
    <m/>
    <m/>
    <m/>
    <m/>
    <m/>
    <m/>
    <m/>
    <m/>
    <m/>
    <m/>
    <m/>
    <m/>
    <m/>
    <m/>
    <m/>
    <m/>
    <m/>
  </r>
  <r>
    <n v="1341"/>
    <s v="P4K5"/>
    <s v="3 - QC Complete"/>
    <n v="44440"/>
    <n v="44617"/>
    <s v="Structure fire, not attributable to PG&amp;E. This information is preliminary."/>
    <s v="\\fxshare-nas05\quotashare-fs01\ESA\5 - Ignition Tracking\2021_Ignition_QC_Folders\20210901_nan_nan_nan_0903885836"/>
    <s v=" "/>
    <m/>
    <m/>
    <m/>
    <m/>
    <m/>
    <s v="Not In Scope"/>
    <m/>
    <m/>
    <m/>
    <m/>
    <m/>
    <m/>
    <m/>
    <m/>
    <m/>
    <m/>
    <m/>
    <m/>
    <m/>
    <m/>
    <m/>
    <m/>
    <m/>
    <m/>
    <m/>
    <m/>
    <m/>
    <m/>
    <m/>
    <m/>
    <m/>
    <m/>
    <m/>
    <m/>
    <m/>
    <m/>
    <m/>
    <m/>
    <m/>
    <m/>
    <m/>
    <m/>
    <m/>
    <m/>
    <m/>
    <m/>
    <m/>
    <m/>
    <m/>
    <m/>
    <m/>
    <m/>
    <s v=" "/>
    <x v="115"/>
    <s v="15:53:00"/>
    <m/>
    <m/>
    <s v="FAS"/>
    <s v="N"/>
    <s v="N"/>
    <m/>
    <m/>
    <m/>
    <n v="903885836"/>
    <m/>
    <m/>
    <m/>
    <m/>
    <s v=" "/>
    <x v="0"/>
    <x v="1"/>
    <s v="N"/>
    <s v="N"/>
    <s v="N"/>
    <s v="Structure fire, not attributable to PG&amp;E. This information is preliminary."/>
    <s v="Not PG&amp;E"/>
    <s v="Building"/>
    <m/>
    <s v="D"/>
    <m/>
    <s v="Structure-only"/>
    <m/>
    <m/>
    <m/>
    <m/>
    <m/>
    <s v="Other Fire: Non-PG&amp;E related"/>
    <m/>
    <m/>
    <m/>
    <s v="Overhead"/>
    <x v="1"/>
    <m/>
    <m/>
    <m/>
    <s v=" "/>
    <x v="0"/>
    <n v="39.495011699999999"/>
    <n v="-121.52643329999999"/>
    <s v="Butte"/>
    <s v="WYANDOTTE 1107 "/>
    <n v="12000"/>
    <m/>
    <x v="0"/>
    <s v="Oroville FD"/>
    <s v="Urban"/>
    <m/>
    <m/>
    <s v="N"/>
    <m/>
    <m/>
    <m/>
    <m/>
    <s v="N"/>
    <s v="N"/>
    <m/>
    <m/>
    <s v="2021-09-03"/>
    <m/>
    <m/>
    <m/>
    <m/>
    <m/>
    <m/>
    <m/>
    <m/>
    <m/>
    <m/>
    <m/>
    <m/>
    <m/>
    <m/>
    <m/>
    <m/>
    <m/>
    <m/>
    <m/>
    <s v="  "/>
    <s v="NORTH VALLEY"/>
    <s v="OROVILLE 01"/>
    <s v="15:53"/>
    <n v="44440"/>
    <m/>
    <n v="903885836"/>
    <n v="62"/>
    <s v="BROOKDALE DR"/>
    <s v="OROVILLE"/>
    <n v="39.494889000000001"/>
    <n v="-121.52642400000001"/>
    <s v="V4TKDMB"/>
    <s v="MENZEL, KILE"/>
    <n v="102911107"/>
    <s v="20210901 17:00"/>
    <n v="1120"/>
    <m/>
    <s v="structure fire no damage, pulled meter for safety by fire dept."/>
    <s v="Y"/>
    <m/>
    <m/>
    <s v="39.4950117,-121.5264333,96.700000,3D"/>
    <m/>
    <m/>
    <m/>
    <s v="oroville fire dept"/>
    <m/>
    <s v="N"/>
    <s v="Y"/>
    <s v="N"/>
    <s v="Clear"/>
    <m/>
    <s v="Customer-Owned Structure/Equipment"/>
    <m/>
    <s v="Light"/>
    <m/>
    <s v="Unknown"/>
    <m/>
    <s v="Structure Only"/>
    <m/>
    <s v="Fire Dept"/>
    <s v="cal fire also"/>
    <s v="Overhead"/>
    <m/>
    <s v="N"/>
    <m/>
    <m/>
    <m/>
    <m/>
    <m/>
    <m/>
    <s v="  "/>
    <m/>
    <m/>
    <m/>
    <m/>
    <m/>
    <m/>
    <m/>
    <m/>
    <m/>
    <m/>
    <m/>
    <m/>
    <m/>
    <m/>
    <m/>
    <m/>
    <m/>
    <m/>
    <m/>
    <m/>
    <m/>
    <m/>
    <m/>
    <m/>
    <m/>
    <m/>
    <m/>
    <m/>
    <m/>
    <m/>
    <m/>
    <m/>
    <m/>
    <m/>
    <m/>
    <m/>
    <m/>
    <m/>
    <m/>
    <m/>
    <m/>
    <m/>
    <m/>
    <m/>
    <m/>
    <m/>
    <m/>
  </r>
  <r>
    <n v="1340"/>
    <s v="CFMD"/>
    <s v="3 - QC Complete"/>
    <n v="44466"/>
    <n v="44617"/>
    <s v="Secondary conductor contacted SP transformer. Troubleman created tag for Transformer to be replaced. The ensuing fire was 3 meter - 0.25 acre in size. This information is preliminary."/>
    <s v="\\fxshare-nas05\quotashare-fs01\ESA\5 - Ignition Tracking\2021_Ignition_QC_Folders\20210901_nan_nan_nan_0003069734"/>
    <s v=" "/>
    <m/>
    <s v="CFMD"/>
    <s v="update to col BZ"/>
    <n v="44467"/>
    <m/>
    <s v="Not In Scope"/>
    <m/>
    <m/>
    <m/>
    <m/>
    <m/>
    <m/>
    <m/>
    <m/>
    <m/>
    <m/>
    <m/>
    <m/>
    <m/>
    <m/>
    <m/>
    <m/>
    <m/>
    <m/>
    <m/>
    <m/>
    <m/>
    <m/>
    <m/>
    <m/>
    <m/>
    <m/>
    <m/>
    <m/>
    <m/>
    <m/>
    <m/>
    <m/>
    <m/>
    <m/>
    <m/>
    <m/>
    <m/>
    <m/>
    <m/>
    <s v="Y"/>
    <n v="44466"/>
    <n v="44466"/>
    <s v="C6S0"/>
    <s v="Clint Stoffel 520-269-9542"/>
    <m/>
    <m/>
    <s v=" "/>
    <x v="115"/>
    <s v="14:08:00"/>
    <m/>
    <m/>
    <s v="FAS"/>
    <s v="N"/>
    <s v="N"/>
    <m/>
    <m/>
    <m/>
    <n v="3069734"/>
    <n v="121985891"/>
    <m/>
    <m/>
    <s v="PG&amp;E_1340_Ignition_20210901_1.jpeg"/>
    <s v=" "/>
    <x v="1"/>
    <x v="0"/>
    <s v="Y"/>
    <s v="Y"/>
    <s v="N"/>
    <s v="On September 1st, 2021 at approximately 1408 hours, a PG&amp;E Troubleman responded to a 911 call from the fire department on the CHOWCHILLA 1104, 12kV distribution circuit in a circuit protection zone on Highway 99 in the City of Chowchilla in the Yosemite Division. Upon the troubleman's arrival he observed a SP (self protected) transformer and the wire hitting against it and caused the ignition. The troubleman removed the jumpers that were on hot line clamps to de energize the transformer. Initial analysis indicates the line was feeding to a streetlight on the highway. The secondary was held up on old wood pin insulators, and the wood pin rotted out and slapped the wire against the transformer. The fire size was about 10 feet or less between highway 99 and the dirt road of the orchard, 10 feet by about 10-30 yards on each side of the transformer.  Chowchilla Fire Department had extinguished the fire by the time the troubleman arrived at the scene. There was no outage associated with this incident.  Priority A corrective tag #121985891 was created to replace the transformer.  This incident occurred in a Non-HFTD with clear weather and light wind conditions. This information is preliminary."/>
    <s v="PG&amp;E"/>
    <s v="Other"/>
    <s v="Pole/Transformer"/>
    <s v="D"/>
    <s v="D"/>
    <s v="&lt;0.25"/>
    <m/>
    <m/>
    <m/>
    <m/>
    <m/>
    <s v="Equipment - PG&amp;E"/>
    <s v="All types of equipment / facility failure"/>
    <s v="Conductor failure-all"/>
    <s v="Y"/>
    <s v="Overhead"/>
    <x v="2"/>
    <s v="Conductor - Insulated Secondary"/>
    <s v="Tranformer"/>
    <n v="10112781"/>
    <s v=" "/>
    <x v="0"/>
    <n v="37.100496700000001"/>
    <n v="-120.2176183"/>
    <s v="Madera"/>
    <s v="CHOWCHILLA 1104"/>
    <s v="0-750"/>
    <s v="CHOWCHILLA 1104CB"/>
    <x v="0"/>
    <s v="Chowchilla FD"/>
    <s v="Agriculture"/>
    <s v="Grass Fuel Model"/>
    <m/>
    <s v="N"/>
    <m/>
    <m/>
    <m/>
    <m/>
    <s v="N"/>
    <s v="N"/>
    <m/>
    <m/>
    <s v="2021-09-03"/>
    <m/>
    <m/>
    <m/>
    <m/>
    <m/>
    <m/>
    <m/>
    <m/>
    <m/>
    <m/>
    <m/>
    <m/>
    <m/>
    <m/>
    <m/>
    <m/>
    <m/>
    <m/>
    <m/>
    <s v="  "/>
    <s v="YOSEMITE"/>
    <s v="MADERA 01"/>
    <s v="14:08"/>
    <n v="44440"/>
    <m/>
    <n v="3069734"/>
    <s v="UNKNOWN"/>
    <s v="PREMISES DO NOT CHANGE"/>
    <s v="CHOWCHILLA"/>
    <n v="37.110191"/>
    <n v="-120.26916799999999"/>
    <s v="Y2TC6S0"/>
    <s v="STOFFEL, CLINT"/>
    <m/>
    <s v="20210901 15:39"/>
    <n v="1102"/>
    <m/>
    <s v="Fire extinguished upon T-man arrival. Removed jumpers from SP transformer, and created A tag for replacement. Crew to replace transformer, install cutout arm, and cutouts."/>
    <s v="Y"/>
    <m/>
    <m/>
    <s v="37.1004967,-120.2176183,66.300000,3D"/>
    <m/>
    <m/>
    <m/>
    <s v="Chowchilla Fire Dept."/>
    <m/>
    <s v="N"/>
    <s v="Y"/>
    <s v="Y"/>
    <s v="Clear"/>
    <m/>
    <s v="PGE&amp;E-Owned Structure/Equipment"/>
    <m/>
    <s v="Light"/>
    <m/>
    <s v="PG&amp;E Equipment"/>
    <m/>
    <s v="3 meters - 0.25 Acres"/>
    <m/>
    <s v="Fire Dept"/>
    <m/>
    <s v="Overhead"/>
    <m/>
    <s v="N"/>
    <m/>
    <m/>
    <m/>
    <m/>
    <m/>
    <m/>
    <s v="  "/>
    <m/>
    <m/>
    <m/>
    <m/>
    <m/>
    <m/>
    <m/>
    <m/>
    <m/>
    <m/>
    <m/>
    <m/>
    <m/>
    <m/>
    <m/>
    <m/>
    <m/>
    <m/>
    <m/>
    <m/>
    <m/>
    <m/>
    <m/>
    <m/>
    <m/>
    <m/>
    <m/>
    <m/>
    <m/>
    <m/>
    <m/>
    <m/>
    <m/>
    <m/>
    <m/>
    <m/>
    <m/>
    <m/>
    <m/>
    <m/>
    <m/>
    <m/>
    <m/>
    <m/>
    <m/>
    <m/>
    <m/>
  </r>
  <r>
    <n v="1339"/>
    <s v="P4K5"/>
    <s v="3 - QC Complete"/>
    <n v="44440"/>
    <n v="44617"/>
    <s v="Forbestown fire, not attributable to PG&amp;E. Spot fire resulted in this ignition. This information is preliminary."/>
    <s v="\\fxshare-nas05\quotashare-fs01\ESA\5 - Ignition Tracking\2021_Ignition_QC_Folders\20210901_1460013_21-0112099_nan_T005383875"/>
    <s v=" "/>
    <m/>
    <m/>
    <m/>
    <m/>
    <m/>
    <s v="Not In Scope"/>
    <m/>
    <m/>
    <m/>
    <m/>
    <m/>
    <m/>
    <m/>
    <m/>
    <m/>
    <m/>
    <m/>
    <m/>
    <m/>
    <m/>
    <m/>
    <m/>
    <m/>
    <m/>
    <m/>
    <m/>
    <m/>
    <m/>
    <m/>
    <m/>
    <m/>
    <m/>
    <m/>
    <m/>
    <m/>
    <m/>
    <m/>
    <m/>
    <m/>
    <m/>
    <m/>
    <m/>
    <m/>
    <m/>
    <m/>
    <m/>
    <m/>
    <m/>
    <m/>
    <m/>
    <m/>
    <m/>
    <s v=" "/>
    <x v="115"/>
    <s v="10:52:00"/>
    <n v="44440"/>
    <s v="10:52:00"/>
    <s v="FAS"/>
    <s v="N"/>
    <s v="N"/>
    <n v="1460013"/>
    <s v="21-0112099"/>
    <m/>
    <s v="T005383875"/>
    <m/>
    <m/>
    <m/>
    <m/>
    <s v=" "/>
    <x v="0"/>
    <x v="1"/>
    <s v="N"/>
    <s v="N"/>
    <s v="N"/>
    <s v="The fire size was about 10 feet or less between highway 99 and the dirt road of the orchard, 10 feet by about 10-30 yards on each side of the transformer.  Chowchilla Fire Department had extinguished the fire by the time the troubleman arrived at the scene. There was no outage associated with this incident.  Priority A corrective tag #121985891 was created to replace the transformer.  This incident occurred in a Non-HFTD with clear weather and light wind conditions. This information is preliminary."/>
    <s v="Not PG&amp;E"/>
    <s v="Vegetation"/>
    <m/>
    <s v="D"/>
    <m/>
    <s v="&lt;0.25"/>
    <m/>
    <m/>
    <m/>
    <m/>
    <m/>
    <s v="Other Fire: Non-PG&amp;E related"/>
    <m/>
    <m/>
    <m/>
    <s v="Overhead"/>
    <x v="1"/>
    <m/>
    <m/>
    <m/>
    <s v=" "/>
    <x v="2"/>
    <n v="39.495181000000002"/>
    <n v="-121.317188"/>
    <s v="Butte"/>
    <s v="KANAKA 1101"/>
    <n v="12000"/>
    <m/>
    <x v="1"/>
    <s v="Cal Fire"/>
    <s v="Herbaceous"/>
    <m/>
    <m/>
    <s v="Y"/>
    <s v="Lumpkin 2015"/>
    <s v="Forbestown"/>
    <m/>
    <m/>
    <s v="N"/>
    <s v="N"/>
    <m/>
    <m/>
    <s v="2021-09-03"/>
    <m/>
    <m/>
    <m/>
    <m/>
    <m/>
    <m/>
    <m/>
    <m/>
    <m/>
    <m/>
    <m/>
    <m/>
    <m/>
    <m/>
    <m/>
    <m/>
    <m/>
    <m/>
    <m/>
    <s v="  "/>
    <s v="NORTH VALLEY"/>
    <s v="OROVILLE 02"/>
    <s v="10:52"/>
    <n v="44440"/>
    <s v="1460013"/>
    <s v="T005383875"/>
    <n v="25"/>
    <s v="ANGELA CT"/>
    <s v="OROVILLE"/>
    <n v="39.527540000000002"/>
    <n v="-121.28613"/>
    <s v="V4TMDWG"/>
    <s v="WOODMANSEE, MATTHEW"/>
    <n v="103221101"/>
    <s v="20210901 14:14"/>
    <n v="9320"/>
    <n v="1"/>
    <s v="de-energized for fire persoonel"/>
    <s v="Y"/>
    <m/>
    <m/>
    <m/>
    <n v="39.495181000000002"/>
    <n v="-121.317188"/>
    <m/>
    <s v="calfire-chip Fowler 530-990-5508"/>
    <m/>
    <s v="Y"/>
    <s v="Y"/>
    <m/>
    <s v="Clear"/>
    <m/>
    <s v="County Land"/>
    <m/>
    <s v="Light"/>
    <m/>
    <s v="Vegetation"/>
    <m/>
    <s v="3 meters - 0.25 Acres"/>
    <m/>
    <s v="Cal Fire"/>
    <m/>
    <s v="Overhead"/>
    <m/>
    <s v="N"/>
    <m/>
    <m/>
    <m/>
    <m/>
    <m/>
    <s v="N"/>
    <s v="  "/>
    <s v="Unplanned"/>
    <s v="North Valley"/>
    <s v="Oroville"/>
    <s v="103221101, KANAKA-1101"/>
    <s v="21-0112099"/>
    <s v="Unplanned"/>
    <s v="Clear;32-90 F"/>
    <s v="137"/>
    <s v="22879"/>
    <s v="NO"/>
    <s v="Force Out"/>
    <s v="Sustained"/>
    <s v="No"/>
    <s v="83288"/>
    <s v="OH"/>
    <s v="Line Recloser"/>
    <s v="1460013"/>
    <s v="Conductor, Overhead, Normal"/>
    <m/>
    <m/>
    <m/>
    <s v="100' E/O FORBESTOWN RD, 600' W/O OLD FORBESTOWN RD, OROVILLE"/>
    <s v="1 SPAN N/OF 435875"/>
    <m/>
    <m/>
    <m/>
    <m/>
    <m/>
    <m/>
    <m/>
    <m/>
    <m/>
    <m/>
    <m/>
    <m/>
    <m/>
    <m/>
    <m/>
    <m/>
    <m/>
    <m/>
    <m/>
    <m/>
    <m/>
    <m/>
    <m/>
    <m/>
  </r>
  <r>
    <n v="1338"/>
    <s v="P4K5"/>
    <s v="3 - QC Complete"/>
    <n v="44440"/>
    <n v="44617"/>
    <s v="Other fire, not attributable to PG&amp;E. Homeless encampment resulted in a fire at the base of a pole. This information is preliminary."/>
    <s v="\\fxshare-nas05\quotashare-fs01\ESA\5 - Ignition Tracking\2021_Ignition_QC_Folders\20210901_1459679_nan_nan_T005383578"/>
    <s v=" "/>
    <m/>
    <m/>
    <m/>
    <m/>
    <m/>
    <s v="Not In Scope"/>
    <m/>
    <m/>
    <m/>
    <m/>
    <m/>
    <m/>
    <m/>
    <m/>
    <m/>
    <m/>
    <m/>
    <m/>
    <m/>
    <m/>
    <m/>
    <m/>
    <m/>
    <m/>
    <m/>
    <m/>
    <m/>
    <m/>
    <m/>
    <m/>
    <m/>
    <m/>
    <m/>
    <m/>
    <m/>
    <m/>
    <m/>
    <m/>
    <m/>
    <m/>
    <m/>
    <m/>
    <m/>
    <m/>
    <m/>
    <m/>
    <m/>
    <m/>
    <m/>
    <m/>
    <m/>
    <m/>
    <s v=" "/>
    <x v="115"/>
    <s v="07:44:00"/>
    <n v="44440"/>
    <s v="07:44:00"/>
    <s v="FAS"/>
    <s v="N"/>
    <s v="N"/>
    <n v="1459679"/>
    <m/>
    <m/>
    <s v="T005383578"/>
    <m/>
    <m/>
    <m/>
    <m/>
    <s v=" "/>
    <x v="0"/>
    <x v="1"/>
    <s v="N"/>
    <s v="N"/>
    <s v="N"/>
    <s v="Other fire, not attributable to PG&amp;E. Homeless encampment resulted in a fire at the base of a pole. This information is preliminary."/>
    <s v="Not PG&amp;E"/>
    <s v="Other"/>
    <m/>
    <s v="D"/>
    <m/>
    <s v="&lt;0.25"/>
    <m/>
    <m/>
    <m/>
    <m/>
    <m/>
    <s v="Other Fire: Non-PG&amp;E related"/>
    <m/>
    <m/>
    <m/>
    <s v="Overhead"/>
    <x v="1"/>
    <m/>
    <m/>
    <m/>
    <s v=" "/>
    <x v="0"/>
    <n v="38.111134"/>
    <n v="-122.249089"/>
    <s v="Solano"/>
    <s v="CARQUINEZ 1103 "/>
    <n v="12000"/>
    <m/>
    <x v="0"/>
    <s v="Vallejo FD"/>
    <s v="Urban"/>
    <m/>
    <m/>
    <s v="N"/>
    <m/>
    <m/>
    <m/>
    <m/>
    <s v="N"/>
    <s v="N"/>
    <m/>
    <m/>
    <s v="2021-09-03"/>
    <m/>
    <m/>
    <m/>
    <m/>
    <m/>
    <m/>
    <m/>
    <m/>
    <m/>
    <m/>
    <m/>
    <m/>
    <m/>
    <m/>
    <m/>
    <m/>
    <m/>
    <m/>
    <m/>
    <s v="  "/>
    <s v="NORTH BAY"/>
    <s v="VALLEJO 03"/>
    <s v="07:44"/>
    <n v="44440"/>
    <s v="1459679"/>
    <s v="T005383578"/>
    <n v="427"/>
    <s v="BROADWAY ST"/>
    <s v="VALLEJO"/>
    <n v="38.110439999999997"/>
    <n v="-122.24875"/>
    <s v="N3TFBG4"/>
    <s v="GRIFFITH, FRANK"/>
    <n v="43281103"/>
    <s v="20210901 10:27"/>
    <n v="9110"/>
    <m/>
    <s v="NOT ACTUAL FIRE ADDRESS, ADDRESS WITH FIRE HAS NO PG&amp;E ACCOUNT 505 BROADWAY"/>
    <s v="Y"/>
    <m/>
    <m/>
    <m/>
    <n v="38.111134"/>
    <n v="-122.249089"/>
    <m/>
    <s v="707-648-4488"/>
    <m/>
    <s v="N"/>
    <s v="Y"/>
    <m/>
    <s v="Clear"/>
    <m/>
    <s v="PGE&amp;E-Owned Structure/Equipment"/>
    <s v="VEHICLE NEAR BASE OF POLE, AND OTHER ITEMS BURNED"/>
    <s v="Breezy"/>
    <m/>
    <s v="3rd Party"/>
    <s v="HOMELESS ENCAMPMENT, FIRE AT BASE OF POLE"/>
    <s v="3 meters - 0.25 Acres"/>
    <m/>
    <s v="Fire Dept"/>
    <s v="VALLEJO FD, 707-648-4488"/>
    <s v="Overhead"/>
    <m/>
    <s v="N"/>
    <m/>
    <m/>
    <m/>
    <s v="OTHER"/>
    <s v="POLE-WOOD"/>
    <s v="N"/>
    <s v="  "/>
    <m/>
    <m/>
    <m/>
    <m/>
    <m/>
    <m/>
    <m/>
    <m/>
    <m/>
    <m/>
    <m/>
    <m/>
    <m/>
    <m/>
    <m/>
    <m/>
    <m/>
    <m/>
    <m/>
    <m/>
    <m/>
    <m/>
    <m/>
    <m/>
    <m/>
    <m/>
    <m/>
    <m/>
    <m/>
    <m/>
    <m/>
    <m/>
    <m/>
    <m/>
    <m/>
    <m/>
    <m/>
    <m/>
    <m/>
    <m/>
    <m/>
    <m/>
    <m/>
    <m/>
    <m/>
    <m/>
    <m/>
  </r>
  <r>
    <n v="1337"/>
    <s v="AHH7"/>
    <s v="3 - QC Complete"/>
    <n v="44459"/>
    <n v="44617"/>
    <s v="Burnt 8' secondary dead end crossarm and triplex conductor due to structure fire. Troubleman fire size comments state the structure loss caused triplex service fault and burnt secondary arm. The EC notification 121980721 also have the cause of the damaged equipment listed as &quot;Fire&quot;. This does not look to be attributable to PG&amp;E assets. This information is preliminary."/>
    <s v="\\fxshare-nas05\quotashare-fs01\ESA\5 - Ignition Tracking\2021_Ignition_QC_Folders\20210831_1459450_21-0111859_nan_T005383354"/>
    <s v=" "/>
    <m/>
    <m/>
    <m/>
    <m/>
    <m/>
    <s v="Not In Scope"/>
    <m/>
    <m/>
    <m/>
    <m/>
    <m/>
    <m/>
    <m/>
    <m/>
    <m/>
    <m/>
    <m/>
    <m/>
    <m/>
    <m/>
    <m/>
    <m/>
    <m/>
    <m/>
    <m/>
    <m/>
    <m/>
    <m/>
    <m/>
    <m/>
    <m/>
    <m/>
    <m/>
    <m/>
    <m/>
    <m/>
    <m/>
    <m/>
    <m/>
    <m/>
    <m/>
    <m/>
    <m/>
    <m/>
    <m/>
    <m/>
    <m/>
    <m/>
    <m/>
    <m/>
    <m/>
    <m/>
    <s v=" "/>
    <x v="116"/>
    <s v="18:41:00"/>
    <n v="44439"/>
    <s v="18:41:00"/>
    <s v="FAS"/>
    <s v="N"/>
    <s v="N"/>
    <n v="1459450"/>
    <s v="21-0111859"/>
    <m/>
    <s v="T005383354"/>
    <s v="31550965, 121980721"/>
    <m/>
    <m/>
    <m/>
    <s v=" "/>
    <x v="0"/>
    <x v="1"/>
    <s v="Y"/>
    <s v="Y"/>
    <s v="N"/>
    <s v="Structure fire, not attributable to PG&amp;E assets. Secondary crossarm was damaged as a result of the triplex service faulting due to the fire. This information is preliminary. "/>
    <s v="Not PG&amp;E"/>
    <s v="Building"/>
    <m/>
    <s v="D"/>
    <m/>
    <s v="Structure-only"/>
    <s v="structure total loss caused triplex service fault burnt secondary arm"/>
    <m/>
    <m/>
    <m/>
    <m/>
    <s v="Other Fire: Non-PG&amp;E related"/>
    <m/>
    <m/>
    <s v="Y"/>
    <s v="Overhead"/>
    <x v="2"/>
    <m/>
    <s v="Crossarm "/>
    <n v="100744589"/>
    <s v=" "/>
    <x v="0"/>
    <n v="36.107115"/>
    <n v="-119.582545"/>
    <s v="Kings"/>
    <s v="CORCORAN 1112"/>
    <n v="12000"/>
    <m/>
    <x v="0"/>
    <s v="Kings County FD"/>
    <s v="Urban"/>
    <m/>
    <m/>
    <s v="N"/>
    <m/>
    <m/>
    <m/>
    <m/>
    <s v="N"/>
    <s v="N"/>
    <m/>
    <m/>
    <s v="2021-09-03"/>
    <m/>
    <m/>
    <m/>
    <m/>
    <m/>
    <m/>
    <m/>
    <m/>
    <m/>
    <m/>
    <m/>
    <m/>
    <m/>
    <m/>
    <m/>
    <m/>
    <m/>
    <m/>
    <m/>
    <s v="  "/>
    <s v="FRESNO"/>
    <s v="CORCORAN"/>
    <s v="18:41"/>
    <n v="44439"/>
    <s v="1459450"/>
    <s v="T005383354"/>
    <n v="2547"/>
    <s v="ANDERSON LN"/>
    <s v="CORCORAN"/>
    <n v="36.10727"/>
    <n v="-119.58280999999999"/>
    <s v="F5TDAJL"/>
    <s v="JOHNSON, DEAN"/>
    <n v="252171112"/>
    <s v="20210831 19:09"/>
    <n v="9111"/>
    <n v="1"/>
    <s v="crew needed to replace secodary x-arm area notified"/>
    <s v="Y"/>
    <m/>
    <m/>
    <s v="36.1071150,-119.5825450,54.100000,3D"/>
    <m/>
    <m/>
    <s v="batt 3 cheif chris gerking"/>
    <n v="5592125589"/>
    <s v="sap 100744589"/>
    <s v="N"/>
    <s v="Y"/>
    <m/>
    <s v="Clear"/>
    <m/>
    <s v="Customer-Owned Structure/Equipment"/>
    <m/>
    <s v="Calm"/>
    <m/>
    <s v="Unknown"/>
    <m/>
    <s v="3 meters - 0.25 Acres"/>
    <s v="structure total loss caused triplex service fault burnt secondary arm"/>
    <s v="Fire Dept"/>
    <s v="kings county corcoran"/>
    <s v="Overhead"/>
    <m/>
    <s v="N"/>
    <m/>
    <m/>
    <m/>
    <s v="OVERHEAD"/>
    <s v="CROSSARM, WOOD"/>
    <s v="N"/>
    <s v="  "/>
    <s v="Unplanned"/>
    <s v="Fresno"/>
    <s v="Corcoran"/>
    <s v="252171112, CORCORAN-1112"/>
    <s v="21-0111859"/>
    <s v="Unplanned"/>
    <s v="Clear;32-90 F"/>
    <s v="2"/>
    <s v="810"/>
    <s v="NO"/>
    <s v="Line to Ground"/>
    <s v="Sustained"/>
    <s v="No"/>
    <s v="MTR#1006750851"/>
    <s v="OH"/>
    <s v="Transformer"/>
    <s v="1459450"/>
    <s v="Crossarm, Wood, Burned/flashed"/>
    <m/>
    <s v="08/31/21 20:02"/>
    <m/>
    <s v="2547 ANDERSON LN, CORCORAN"/>
    <s v="JOHNSON, DEAN 559-423-3051: vacant structure fire e/o 2547 anderson ln"/>
    <m/>
    <m/>
    <m/>
    <m/>
    <m/>
    <m/>
    <m/>
    <m/>
    <m/>
    <m/>
    <m/>
    <m/>
    <m/>
    <m/>
    <m/>
    <m/>
    <m/>
    <m/>
    <m/>
    <m/>
    <m/>
    <m/>
    <m/>
    <m/>
  </r>
  <r>
    <n v="1336"/>
    <s v="AHH7"/>
    <s v="3 - QC Complete"/>
    <n v="44468"/>
    <n v="44617"/>
    <s v="Tree fell into overhead primary circuit resulting in a wire down incident. The ensuing fire was 3 meters - 0.25 acre in size. This was not in or near a previous burn scar. This information is preliminary."/>
    <s v="\\fxshare-nas05\quotashare-fs01\ESA\5 - Ignition Tracking\2021_Ignition_QC_Folders\20210831_1459389_21-0111833_nan_T005383291"/>
    <s v=" "/>
    <s v="Y"/>
    <s v="ahh7"/>
    <s v="Updated outage time per ILIS FNL. Input notification #. Updated coordinates"/>
    <n v="44468"/>
    <s v="AHH7"/>
    <s v="Complete"/>
    <s v="Not Required"/>
    <m/>
    <s v="Not Required"/>
    <s v="Not Required"/>
    <m/>
    <m/>
    <m/>
    <m/>
    <m/>
    <m/>
    <m/>
    <s v="Complete"/>
    <s v="Codominant Top/Stem"/>
    <n v="44424"/>
    <n v="44737"/>
    <m/>
    <m/>
    <s v="N"/>
    <m/>
    <m/>
    <m/>
    <s v="N"/>
    <m/>
    <s v="Extent of condition"/>
    <m/>
    <m/>
    <m/>
    <m/>
    <n v="44531"/>
    <m/>
    <n v="44579"/>
    <m/>
    <m/>
    <m/>
    <m/>
    <m/>
    <m/>
    <m/>
    <m/>
    <m/>
    <m/>
    <m/>
    <m/>
    <m/>
    <m/>
    <m/>
    <s v=" "/>
    <x v="116"/>
    <s v="17:03:00"/>
    <n v="44439"/>
    <s v="17:35:00"/>
    <s v="FAS"/>
    <s v="N"/>
    <s v="N"/>
    <n v="1459389"/>
    <s v="21-0111833"/>
    <m/>
    <s v="T005383291"/>
    <n v="121980564"/>
    <m/>
    <m/>
    <s v="No Photo "/>
    <s v=" "/>
    <x v="1"/>
    <x v="0"/>
    <s v="Y"/>
    <s v="Y"/>
    <s v="N"/>
    <s v="On August 31st, 2021 at 16:49 hours, a PG&amp;E Troubleman was dispatched to the Elk 1101 12kV Distribution Circuit on Middle Ridge Road in Albion in response to a wire down. Initial analysis indicates vegetation contact caused the ignition. One stem of a green codominant Pacific Wax Myrtle, approximately 40' from the conductor failed at the base and fell towards PG&amp;E facilities that pushed a Fir tree into the primary overhead conductor resulting in one span of #6cu conductor down. The ensuing fire was 3 meters to 0.25 acres in size and the fire was suppressed by Cal Fire. PG&amp;E Crew repaired the primary conductor on August 31, 2021. The subject tree was last inspected on August 16, 2021"/>
    <s v="PG&amp;E"/>
    <s v="Vegetation"/>
    <m/>
    <s v="D"/>
    <s v="D"/>
    <s v="&lt;0.25"/>
    <s v="Crew to make repairs to down lines. "/>
    <m/>
    <m/>
    <m/>
    <m/>
    <s v="Vegetation"/>
    <s v="Contact from object"/>
    <s v="Veg. contact"/>
    <s v="Y"/>
    <s v="Overhead"/>
    <x v="0"/>
    <s v="Conductor - Primary"/>
    <s v="Conductor "/>
    <n v="102206903"/>
    <s v=" "/>
    <x v="1"/>
    <n v="39.213074400000004"/>
    <n v="-123.7465665"/>
    <s v="Mendocino"/>
    <s v="ELK 1101"/>
    <n v="12000"/>
    <s v="ELK 11011272"/>
    <x v="0"/>
    <s v="Cal Fire"/>
    <s v="Conifer Forest"/>
    <s v="Timber fuel model"/>
    <s v="Forest grass &amp; brush "/>
    <s v="N"/>
    <m/>
    <m/>
    <n v="140"/>
    <s v="R3"/>
    <s v="N"/>
    <s v="N"/>
    <m/>
    <m/>
    <s v="2021-09-03"/>
    <n v="39.213296"/>
    <n v="-123.748519"/>
    <n v="44441"/>
    <s v="TrunkFail"/>
    <s v="Large green wax myrtle with co-dom stems at base failed at attachment due to interior decay below ground level, and fell through and into other trees into wires starting small(~40x50) fire until fuses could be opened. Unsure if tree fell or burned through wire."/>
    <s v="MYRT"/>
    <n v="60"/>
    <n v="24"/>
    <n v="40"/>
    <s v="Slight"/>
    <s v="None"/>
    <s v="N"/>
    <n v="1"/>
    <m/>
    <s v="Plain"/>
    <s v="D"/>
    <s v="CrossArm"/>
    <s v="BareWire"/>
    <m/>
    <s v="  "/>
    <s v="NORTH COAST"/>
    <s v="FORT BRAGG 01"/>
    <s v="17:03"/>
    <n v="44439"/>
    <s v="1459389"/>
    <s v="T005383291"/>
    <n v="31691"/>
    <s v="MIDDLE RIDGE RD"/>
    <s v="ALBION"/>
    <n v="39.20787"/>
    <n v="-123.72806"/>
    <s v="W2TDMGC"/>
    <s v="GARCIA, DAN"/>
    <n v="42981101"/>
    <s v="20210831 18:40"/>
    <n v="9002"/>
    <m/>
    <s v="crew to  make repairs to down lines"/>
    <s v="Y"/>
    <m/>
    <m/>
    <s v="39.2132783,-123.7471117,121.300000,3D"/>
    <m/>
    <m/>
    <m/>
    <s v="mtichelll 7073530227"/>
    <m/>
    <s v="N"/>
    <s v="Y"/>
    <m/>
    <s v="Clear"/>
    <s v="cannot enter attachments, getac not working correctly"/>
    <s v="Private Land"/>
    <m/>
    <s v="Calm"/>
    <m/>
    <s v="Vegetation"/>
    <m/>
    <s v="3 meters - 0.25 Acres"/>
    <m/>
    <s v="Cal Fire"/>
    <m/>
    <s v="Overhead"/>
    <m/>
    <s v="N"/>
    <m/>
    <m/>
    <m/>
    <s v="TREE-FELL INTO LINE"/>
    <s v="CONDUCTOR, OVERHEAD"/>
    <s v="N"/>
    <s v="  "/>
    <s v="Unplanned"/>
    <s v="Humboldt"/>
    <s v="Ukiah"/>
    <s v="042981101, ELK-1101"/>
    <s v="21-0111833"/>
    <s v="Unplanned"/>
    <s v="Clear;32-90 F"/>
    <s v="47"/>
    <s v="17860"/>
    <s v="NO"/>
    <s v="Line to Ground"/>
    <s v="Sustained"/>
    <s v="No"/>
    <s v="79817"/>
    <s v="OH"/>
    <s v="Fuse"/>
    <s v="1459389"/>
    <s v="Conductor, Overhead, Broken, wire on ground"/>
    <m/>
    <s v="08/31/21 18:08"/>
    <m/>
    <s v="31300 MIDDLE RIDGE RD., ALBION"/>
    <s v="32700 MIDDLE RIDGE RD"/>
    <m/>
    <m/>
    <m/>
    <m/>
    <m/>
    <m/>
    <m/>
    <m/>
    <m/>
    <m/>
    <m/>
    <m/>
    <m/>
    <m/>
    <m/>
    <m/>
    <m/>
    <m/>
    <m/>
    <m/>
    <m/>
    <m/>
    <m/>
    <m/>
  </r>
  <r>
    <n v="1332"/>
    <s v="S71C"/>
    <s v="3 - QC Complete"/>
    <n v="44592"/>
    <n v="44617"/>
    <s v="A 15' oak tree limb fell onto overhead lines and made contact with both the conductors and communication lines at the same time. Troubleman extinguished the tree limb upon arrival and reports no damage to infrastructure and no fire on the ground. This was not in or near a previous burn scar. This information is preliminary."/>
    <s v="\\fxshare-nas05\quotashare-fs01\ESA\5 - Ignition Tracking\2021_Ignition_QC_Folders\20210830_1458498_21-0111318_nan_T005382339"/>
    <s v=" "/>
    <s v="Y"/>
    <s v="S71C"/>
    <s v="Outage time to 16:30_x000a_Changed EPSS Enabled Circuit to N_x000a_Changed Red Flag Warning (RFW) to N"/>
    <n v="44592"/>
    <s v="s71c"/>
    <s v="Complete"/>
    <m/>
    <m/>
    <m/>
    <m/>
    <m/>
    <m/>
    <m/>
    <m/>
    <m/>
    <m/>
    <m/>
    <m/>
    <m/>
    <m/>
    <m/>
    <m/>
    <m/>
    <m/>
    <m/>
    <m/>
    <m/>
    <m/>
    <m/>
    <m/>
    <m/>
    <s v="Y"/>
    <s v="MWQ1"/>
    <s v="Y"/>
    <n v="44565"/>
    <m/>
    <n v="44592"/>
    <m/>
    <s v="Y"/>
    <n v="44588"/>
    <m/>
    <s v="Cal Fire"/>
    <m/>
    <m/>
    <m/>
    <s v="Y"/>
    <n v="44591"/>
    <n v="44591"/>
    <s v="JKRB"/>
    <s v="James Raggio"/>
    <m/>
    <m/>
    <s v=" "/>
    <x v="117"/>
    <s v="16:37:00"/>
    <n v="44438"/>
    <s v="16:30:00"/>
    <s v="FAS"/>
    <s v="N"/>
    <s v="N"/>
    <n v="1458498"/>
    <s v="21-0111318"/>
    <m/>
    <s v="T005382339"/>
    <m/>
    <m/>
    <m/>
    <m/>
    <s v=" "/>
    <x v="0"/>
    <x v="0"/>
    <s v="Y"/>
    <s v="N"/>
    <s v="N"/>
    <s v="On August 30, 2021 at 16:37 hours, a PG&amp;E Troubleman was dispatched to the Narrows 2105 12kV Distribution Circuit near the vicinity of Ladino Ave, Penn Valley in response to wire down. Initial analysis indicates a tree limb fell into the primary conductor and touching the phone line that caused the ignition. The fire was contained to the tree limb, approximately 6 inches in size, and there was no fire on the ground. The fire was suppressed by the PG&amp;E Troubleman. There were no damages to PG&amp;E equipment or infrastructure warranting repair. "/>
    <s v="PG&amp;E"/>
    <s v="Vegetation"/>
    <m/>
    <s v="D"/>
    <s v="D"/>
    <s v="&lt;3 meters of linear travel"/>
    <s v="only the tree limb that fell onto the line. nothing on the ground"/>
    <m/>
    <m/>
    <m/>
    <m/>
    <s v="Vegetation"/>
    <s v="Contact from object"/>
    <s v="Veg. contact"/>
    <s v="Y"/>
    <s v="Overhead"/>
    <x v="0"/>
    <s v="Conductor - Primary"/>
    <m/>
    <n v="100088215"/>
    <s v=" "/>
    <x v="0"/>
    <n v="39.200679999999998"/>
    <n v="-121.174245"/>
    <s v="Nevada"/>
    <s v="NARROWS 2105"/>
    <n v="21000"/>
    <s v="NARROWS 21052216"/>
    <x v="1"/>
    <s v="Employee"/>
    <s v="Urban"/>
    <s v="Grass Fuel Model"/>
    <m/>
    <s v="Y"/>
    <s v="Lobos 2017"/>
    <m/>
    <n v="330"/>
    <s v="R4"/>
    <s v="N"/>
    <s v="N"/>
    <s v="202108301800"/>
    <s v="202109010600"/>
    <s v="2021-08-31"/>
    <n v="39.201582000000002"/>
    <n v="-121.173146"/>
    <n v="44446"/>
    <s v="BranchFail"/>
    <s v="Valley Oak situated 20 feet off power lines shed a branch on to conductors causing an outage."/>
    <s v="OAKV"/>
    <n v="45"/>
    <n v="75"/>
    <n v="20"/>
    <s v="None"/>
    <s v="None"/>
    <s v="N"/>
    <n v="1"/>
    <m/>
    <s v="Plain"/>
    <s v="D"/>
    <s v="CrossArm"/>
    <s v="BareWire"/>
    <m/>
    <s v="  "/>
    <s v="SIERRA"/>
    <s v="GRASS VALLEY 03"/>
    <s v="16:37"/>
    <n v="44438"/>
    <s v="1458498"/>
    <s v="T005382339"/>
    <n v="17110"/>
    <s v="LADINO AVE"/>
    <s v="PENN VALLEY"/>
    <n v="39.200270000000003"/>
    <n v="-121.17319999999999"/>
    <s v="T2TJKRB"/>
    <s v="RAGGIO, JAMES"/>
    <n v="153132105"/>
    <s v="20210830 18:45"/>
    <n v="9002"/>
    <m/>
    <s v="responded to wire down outage from fire dept. apporixamtely 15ft oak tree limb had fallen onto line and hung up touching the phone at the same time. when i arrived the tree limb was smoking and had some burn marks on it. applied  water to limb and removed tree limb from line. no damage to infrastucture and no fire on the ground. "/>
    <s v="Y"/>
    <m/>
    <m/>
    <s v="39.2006800,-121.1742450,430.800000,3D"/>
    <m/>
    <m/>
    <m/>
    <m/>
    <m/>
    <s v="N"/>
    <s v="Y"/>
    <m/>
    <s v="Clear"/>
    <m/>
    <s v="Other (Comments)"/>
    <s v="only burnt limb that fell onto line"/>
    <s v="Light"/>
    <m/>
    <s v="Vegetation"/>
    <m/>
    <s v="Other (Comments)"/>
    <s v="only the tree limb that fell onto the line. nothing on the ground"/>
    <s v="Employee"/>
    <m/>
    <s v="Overhead"/>
    <m/>
    <s v="Y"/>
    <s v="photos"/>
    <s v="PG&amp;E Employee"/>
    <m/>
    <s v="TREE-BRANCH FELL INTO LINE"/>
    <s v="CONDUCTOR, OVERHEAD"/>
    <s v="N"/>
    <s v="  "/>
    <s v="Unplanned"/>
    <s v="Sierra"/>
    <s v="Nevada"/>
    <s v="153132105, NARROWS-2105"/>
    <s v="21-0111318"/>
    <s v="Unplanned"/>
    <s v="Clear;32-90 F"/>
    <s v="9"/>
    <s v="1008"/>
    <s v="YES"/>
    <s v="Force Out"/>
    <s v="Sustained"/>
    <s v="No"/>
    <s v="7197"/>
    <s v="OH"/>
    <s v="Fuse"/>
    <s v="1458498"/>
    <m/>
    <m/>
    <m/>
    <m/>
    <s v="LadinoAve 1sp off PennVlyDr X from Lazy Valley Road"/>
    <m/>
    <m/>
    <m/>
    <m/>
    <m/>
    <m/>
    <m/>
    <m/>
    <m/>
    <m/>
    <m/>
    <m/>
    <m/>
    <m/>
    <m/>
    <m/>
    <m/>
    <m/>
    <m/>
    <m/>
    <m/>
    <m/>
    <m/>
    <m/>
    <m/>
  </r>
  <r>
    <n v="1333"/>
    <s v="TLAL"/>
    <s v="3 - QC Complete"/>
    <n v="44440"/>
    <n v="44617"/>
    <s v="Secondary AWAC failed. This information is preliminary; OIS: 1458531; ILIS: 21-0111323; FOID: T005382388 JGD3; EC: 121975252; PM: 31550848; Circuit ID: 254452102, SAP Pole ID: 104048961; Division: Yosemite; County: Mariposa"/>
    <s v="\\fxshare-nas05\quotashare-fs01\ESA\5 - Ignition Tracking\2021_Ignition_QC_Folders\20210830_1458531_21-0111323_nan_T005382388"/>
    <s v=" "/>
    <m/>
    <s v="TLAL"/>
    <s v="Fire Size, Outage Time, Equipment Type Updated; Incident Name and Fire Index Area Added."/>
    <n v="44440"/>
    <s v="S7RM"/>
    <s v="Complete"/>
    <s v="Complete"/>
    <s v="e3gd (Exponent)"/>
    <s v="In Progress"/>
    <s v="Physical Inspection Complete"/>
    <n v="42507"/>
    <s v="Insulation Damage"/>
    <s v="Conductor"/>
    <m/>
    <m/>
    <m/>
    <m/>
    <s v="Not Required"/>
    <m/>
    <m/>
    <m/>
    <m/>
    <m/>
    <m/>
    <m/>
    <m/>
    <m/>
    <m/>
    <m/>
    <m/>
    <m/>
    <s v="Y"/>
    <m/>
    <s v="N"/>
    <m/>
    <n v="44453"/>
    <n v="44454"/>
    <m/>
    <s v="Y"/>
    <n v="44446"/>
    <n v="44446"/>
    <s v="Cal Fire"/>
    <s v="On-Line portal"/>
    <s v="Seeking their cause determination and exact fire size. "/>
    <m/>
    <s v="Y"/>
    <n v="44439"/>
    <n v="44439"/>
    <s v="JGD3"/>
    <s v="Justin Dahlem, (559) 493-8472, JGD3@pge.com"/>
    <s v="See Phone Interview Details in the Correspondence sub-folder"/>
    <m/>
    <s v=" "/>
    <x v="117"/>
    <s v="17:27:00"/>
    <n v="44438"/>
    <s v="17:26:00"/>
    <s v="FAS"/>
    <s v="N"/>
    <s v="N"/>
    <n v="1458531"/>
    <s v="21-0111323"/>
    <m/>
    <s v="T005382388"/>
    <n v="121975252"/>
    <n v="116847216"/>
    <m/>
    <s v="PG&amp;E_1333_Ignition_20210831_4.jpg"/>
    <s v=" "/>
    <x v="1"/>
    <x v="0"/>
    <s v="Y"/>
    <s v="Y"/>
    <s v="N"/>
    <s v="On August 30, 2021 at 1744 hours, a PG&amp;E Troubleman patrolled the Mariposa 2102 Distribution Circuit number 254452102, in the Tier 3 High fire threat district (HFTD) State responsibility area (SRA) near 4418 Old Highway, Mariposa, CA 95338. He observed 200' of checked 1/0 AWAC secondary service conductor (One midspan service and one other on dead-end pole), and a vegetation fire below the AWAC secondary conductor. The Initial analysis indicates the ignition was caused by overhead equipment failure. The old AWAC service conductor was set with the neutral on top and the two hot legs horizontally stacked below it and lashing wrapped around the wires that kept them in parallel alignment. There were multiple spots of checked conductor with actual insulation pulled apart. As the lashing corroded in the weather and possibly tree branch contact over time, the aluminum touched the hot leg, which caused arcing, sparks, and the fire that ensued. A new pole (SAP Eqp ID 104048961) was installed on June 9, 2021 via the EC E-Tag 116847537 that was created on March 27, 2019, but the re-connected checked AWAC was not remedied at the time of the new pole installation. There was a QC Audit of that EC tag 116847537 completed on June 15, 2021 and it was marked as 100 percent complete with no go-backs. The new EC A-tag 121975252 was submitted on August 30, 2021, to complete the repairs for the August 30, 2021 ignition incident. Cal Fire responded to and extinguished the Mormon fire. The 102-minute outage affected 480 customers. The line was returned to service on August 31, 2021. The incident area is within a Raptor concentration zone (RCZ) and an active San Joaquin Valley Habitat conservation plan (HCP). This information is preliminary."/>
    <s v="PG&amp;E"/>
    <s v="Vegetation"/>
    <m/>
    <s v="D"/>
    <s v="D"/>
    <s v="0.26-9.99"/>
    <s v="6 acres"/>
    <m/>
    <m/>
    <m/>
    <m/>
    <s v="Equipment - PG&amp;E"/>
    <s v="All types of equipment / facility failure"/>
    <s v="Conductor failure-all"/>
    <s v="N"/>
    <s v="Overhead"/>
    <x v="2"/>
    <s v="Conductor - Insulated Secondary"/>
    <s v="Conductor"/>
    <s v="104048961, 103200489"/>
    <s v=" "/>
    <x v="2"/>
    <n v="37.447349039999999"/>
    <n v="-119.98167085999999"/>
    <s v="Mariposa"/>
    <s v="MARIPOSA 2102"/>
    <s v="0-750"/>
    <s v="MARIPOSA 210210880"/>
    <x v="1"/>
    <s v="Cal Fire"/>
    <s v="Hardwood Woodland"/>
    <s v="Brush fuel model"/>
    <s v="Grass and brush"/>
    <s v="Y"/>
    <s v="Detwiler 2017"/>
    <s v="Mormon"/>
    <n v="420"/>
    <s v="R4"/>
    <s v="N"/>
    <s v="N"/>
    <m/>
    <m/>
    <s v="2021-08-31"/>
    <m/>
    <m/>
    <m/>
    <m/>
    <m/>
    <m/>
    <m/>
    <m/>
    <m/>
    <m/>
    <m/>
    <m/>
    <m/>
    <m/>
    <m/>
    <m/>
    <m/>
    <m/>
    <m/>
    <s v=" "/>
    <s v="YOSEMITE"/>
    <s v="MARIPOSA 01"/>
    <s v="17:27"/>
    <s v="08/30/2021"/>
    <s v="1458531"/>
    <s v="T005382388"/>
    <n v="4693"/>
    <s v="MORMON BAR XING A"/>
    <s v="MARIPOSA"/>
    <n v="37.461869999999998"/>
    <n v="-119.95011"/>
    <s v="Y8TJGD3"/>
    <s v="DAHLEM, JUSTIN"/>
    <n v="254452102"/>
    <s v="20210830 20:46"/>
    <n v="9002"/>
    <n v="1"/>
    <s v="REPLACE 200 FT 1/O AWAC THAT IS CHECKED HAS ONE MID SPAN SERVICE AND ONE OTHER SERVICE ON DEAD END POLE.  "/>
    <s v="Y"/>
    <m/>
    <m/>
    <m/>
    <n v="37.447349039999999"/>
    <n v="-119.98167085999999"/>
    <m/>
    <n v="2097421912"/>
    <m/>
    <s v="N"/>
    <s v="Y"/>
    <m/>
    <s v="Clear"/>
    <s v="100*"/>
    <s v="Private Land"/>
    <m/>
    <s v="Breezy"/>
    <m/>
    <s v="PG&amp;E Equipment"/>
    <m/>
    <s v="0.25 - 10 Acres"/>
    <m/>
    <s v="Cal Fire"/>
    <m/>
    <s v="Overhead"/>
    <m/>
    <s v="Y"/>
    <s v="AWAC SECONDARY"/>
    <s v="PG&amp;E Employee"/>
    <s v="JEREMIAH BEENE OAKHURST/ MARIPOSA SUPERVISOR"/>
    <s v="OVERHEAD"/>
    <s v="SECONDARY"/>
    <s v="N"/>
    <s v=" "/>
    <s v="Unplanned"/>
    <s v="Yosemite"/>
    <s v="Mariposa"/>
    <s v="254452102, MARIPOSA-2102"/>
    <s v="21-0111323"/>
    <s v="Unplanned"/>
    <s v="Clear;32-90 F"/>
    <s v="480"/>
    <s v="48996"/>
    <s v="NO"/>
    <s v="Force Out"/>
    <s v="Sustained"/>
    <s v="No"/>
    <s v="10880"/>
    <s v="OH"/>
    <s v="Line Recloser"/>
    <s v="1458531"/>
    <s v="Secondary, Arcing"/>
    <m/>
    <s v="08/30/21 19:06"/>
    <m/>
    <s v="OLD HWY W/O HWY 49"/>
    <s v="DAHLEM, JUSTIN // 1847: OLD HIGHWAY"/>
    <m/>
    <m/>
    <m/>
    <m/>
    <m/>
    <m/>
    <m/>
    <m/>
    <m/>
    <m/>
    <m/>
    <m/>
    <m/>
    <m/>
    <m/>
    <m/>
    <m/>
    <m/>
    <m/>
    <m/>
    <m/>
    <m/>
    <m/>
    <m/>
  </r>
  <r>
    <n v="1331"/>
    <s v="S71C"/>
    <s v="3 - QC Complete"/>
    <n v="44456"/>
    <n v="44617"/>
    <s v="A tree fell onto all three phases of overhead conductor. The center phase 6 SOL CU conductor was on ground. The ensuing fire was roughly 20'x20' in size. This was not in or near a previous burn scar area. This information is preliminary."/>
    <s v="\\fxshare-nas05\quotashare-fs01\ESA\5 - Ignition Tracking\2021_Ignition_QC_Folders\20210830_1458289_21-0111104_nan_T005382118"/>
    <s v=" "/>
    <m/>
    <s v="S71C"/>
    <s v="Appears there are two PM Order #44958579 and #31550973. EC Tag shows #31550973 as the correct one._x000a_First notice of outage is at 13:18 not 13:23_x000a_Equipment Type Associated to Ignition changed to Conductor-Primary_x000a_Changed Lat/Long to 36.930836 -121.858769 to match SAP Equipment ID 101698301_x000a_Appears first recloser is 906966 and second recloser is 12584. However, there's no option on droplist for 906966"/>
    <n v="44448"/>
    <m/>
    <s v="Not In Scope"/>
    <m/>
    <m/>
    <m/>
    <m/>
    <m/>
    <m/>
    <m/>
    <m/>
    <m/>
    <m/>
    <m/>
    <m/>
    <m/>
    <m/>
    <m/>
    <m/>
    <m/>
    <m/>
    <m/>
    <m/>
    <m/>
    <m/>
    <m/>
    <m/>
    <m/>
    <m/>
    <m/>
    <m/>
    <m/>
    <m/>
    <m/>
    <m/>
    <m/>
    <m/>
    <m/>
    <m/>
    <m/>
    <m/>
    <m/>
    <m/>
    <m/>
    <m/>
    <m/>
    <m/>
    <m/>
    <m/>
    <s v=" "/>
    <x v="117"/>
    <s v="13:23:00"/>
    <n v="44438"/>
    <s v="13:18:00"/>
    <s v="FAS"/>
    <s v="N"/>
    <s v="N"/>
    <s v="1458289, 1458573"/>
    <s v="21-0111104"/>
    <m/>
    <s v="T005382118"/>
    <n v="121974179"/>
    <m/>
    <m/>
    <s v="PG&amp;E_1331_Ignition_20210830_2.jpg"/>
    <s v=" "/>
    <x v="1"/>
    <x v="0"/>
    <s v="Y"/>
    <s v="Y"/>
    <s v="N"/>
    <s v="On August 30, 2021 at 1323 hours, PG&amp;E Troublemen were dispatched to the Rob Roy 2105 21kV Distribution Circuit near San Andreas Road, Watsonville in response to wire down outage. Initial analysis indicates vegetation contact caused the ignition. A tree fell on all 3 primary phases off of Zils Road that resulted in the wire to fault at 6 SOL CU bump off of San Andreas Road. The ensuing fire was between 3 meters and 0.25 acres in size and the fire was suppressed by Cal Fire. PG&amp;E Crew replaced 300' #6 CU conductor, connections and repaired teh dead end common neutral on August 30, 2021. "/>
    <s v="PG&amp;E"/>
    <s v="Vegetation"/>
    <m/>
    <s v="D"/>
    <s v="D"/>
    <s v="&lt;0.25"/>
    <s v="20' BY 20' PER FIRE DEPT"/>
    <m/>
    <m/>
    <m/>
    <m/>
    <s v="Vegetation"/>
    <s v="Contact from object"/>
    <s v="Veg. contact"/>
    <s v="Y"/>
    <s v="Overhead"/>
    <x v="0"/>
    <s v="Splice/Clamp/Connector"/>
    <s v="Conductor - Primary"/>
    <n v="101698301"/>
    <s v=" "/>
    <x v="0"/>
    <n v="36.930835999999999"/>
    <n v="-121.858769"/>
    <s v="Santa Cruz"/>
    <s v="ROB ROY 2105"/>
    <n v="21000"/>
    <s v="ROB ROY 2105906966"/>
    <x v="0"/>
    <s v="Cal Fire"/>
    <s v="Urban"/>
    <s v="Brush fuel model"/>
    <s v="Grass and brush"/>
    <s v="N"/>
    <m/>
    <m/>
    <m/>
    <m/>
    <s v="N"/>
    <s v="N"/>
    <m/>
    <m/>
    <s v="2021-08-31"/>
    <m/>
    <m/>
    <m/>
    <m/>
    <m/>
    <m/>
    <m/>
    <m/>
    <m/>
    <m/>
    <m/>
    <m/>
    <m/>
    <m/>
    <m/>
    <m/>
    <m/>
    <m/>
    <m/>
    <s v="  "/>
    <s v="CENTRAL COAST"/>
    <s v="SANTA CRUZ 02"/>
    <s v="13:23"/>
    <n v="44438"/>
    <s v="1458289"/>
    <s v="T005382118"/>
    <n v="1287"/>
    <s v="SAN ANDREAS RD"/>
    <s v="WATSONVILLE"/>
    <n v="36.93656"/>
    <n v="-121.86245"/>
    <s v="C5TA7M1"/>
    <s v="MANFREDA, TONY"/>
    <n v="83692105"/>
    <s v="20210830 17:06"/>
    <n v="9002"/>
    <m/>
    <s v="C5TA7M1 ONE SPAN ONE PHASE CENTER PHASE 6 SOL CU DOWN TREE AT 188 ZILS RD FELL ON ALL 3 PRI PHASES, CAUSING WIRE AT 1410 SAN ANDREAS TO FAULT AT 6 SOL CU BUMP STARTED SMALL VEG ONLY FIRE "/>
    <s v="Y"/>
    <m/>
    <m/>
    <m/>
    <n v="36.93656"/>
    <n v="-121.86245"/>
    <m/>
    <s v="000-0000"/>
    <m/>
    <s v="N"/>
    <s v="Y"/>
    <m/>
    <s v="Other (Comments)"/>
    <s v="OVERCAST CALM DAY"/>
    <s v="County Land"/>
    <m/>
    <s v="Calm"/>
    <m/>
    <s v="Vegetation"/>
    <m/>
    <s v="3 meters - 0.25 Acres"/>
    <s v="20' BY 20' PER FIRE DEPT"/>
    <s v="Cal Fire"/>
    <m/>
    <s v="Overhead"/>
    <m/>
    <s v="Y"/>
    <s v="PICS TAKEN"/>
    <s v="PG&amp;E Employee"/>
    <m/>
    <s v="TREE-BRANCH FELL INTO LINE"/>
    <s v="CONDUCTOR, OVERHEAD"/>
    <s v="N"/>
    <s v="  "/>
    <s v="Unplanned"/>
    <s v="Central Coast"/>
    <s v="Coast"/>
    <s v="083692105, ROB ROY-2105"/>
    <s v="21-0111104"/>
    <s v="Unplanned"/>
    <s v="Clear;32-90 F"/>
    <s v="514 1 of 3 Phases Open"/>
    <s v="131518"/>
    <s v="NO"/>
    <s v="Open Circuit"/>
    <s v="Sustained"/>
    <s v="No"/>
    <s v="WIRE DOWN AT MTR 1006211487"/>
    <s v="OH"/>
    <s v="Other"/>
    <s v="1458289"/>
    <s v="Connector or Splice (OH), Broken"/>
    <m/>
    <s v="08/30/21 17:09"/>
    <m/>
    <s v="NORTH OF ESTRELLA BETWEEN CARLOS &amp; PLAYA, watsonville"/>
    <s v="AT MTR 1006211487"/>
    <s v="FUS 4247 CLOSE|LINE CUT IN CLEAR ACROSS RIVER  OPEN|COIS TWD T1659 OPEN|FUS 6557 OPEN MO (DMS# 1458390)|T1701 COIS TWD T1702 OPEN|FUS 2897 CLOSE"/>
    <s v="SECOND CASE OF TROUBLE BEYOND FUSES 6557 OPEN AND CREATE LOG 21-111194"/>
    <m/>
    <m/>
    <m/>
    <m/>
    <m/>
    <m/>
    <m/>
    <m/>
    <m/>
    <m/>
    <m/>
    <m/>
    <m/>
    <m/>
    <m/>
    <m/>
    <m/>
    <m/>
    <m/>
    <m/>
    <m/>
    <m/>
  </r>
  <r>
    <n v="1330"/>
    <s v="AHH7"/>
    <s v="3 - QC Complete"/>
    <n v="44469"/>
    <n v="44617"/>
    <s v="Primary conductor was floating and burnt the crossarm. A 3 meter - 0.25 acre fire was ignited near the base of the pole. This information is preliminary."/>
    <s v="\\fxshare-nas05\quotashare-fs01\ESA\5 - Ignition Tracking\2021_Ignition_QC_Folders\20210830_1458256_21-0111216_nan_T005381965"/>
    <s v=" "/>
    <m/>
    <s v="ahh7"/>
    <s v="Updated outage time per ILIS. Updated coordinates based on the Ad Hoc map the T-man included showing exact coordinates. KRJ7: Updated county per EDGIS"/>
    <n v="44470"/>
    <s v="M5FZ (Exponent)"/>
    <s v="Complete"/>
    <s v="Complete"/>
    <s v="M5Fz"/>
    <s v="In Progress"/>
    <s v="Physical Inspection Complete"/>
    <n v="44361"/>
    <s v="Tracking"/>
    <s v="Crossarm"/>
    <m/>
    <m/>
    <m/>
    <m/>
    <s v="Not Required"/>
    <m/>
    <m/>
    <m/>
    <m/>
    <m/>
    <m/>
    <m/>
    <m/>
    <m/>
    <m/>
    <m/>
    <m/>
    <m/>
    <m/>
    <m/>
    <m/>
    <n v="44466"/>
    <n v="44502"/>
    <n v="44502"/>
    <m/>
    <m/>
    <m/>
    <m/>
    <m/>
    <m/>
    <m/>
    <m/>
    <m/>
    <m/>
    <m/>
    <m/>
    <m/>
    <m/>
    <m/>
    <s v=" "/>
    <x v="117"/>
    <s v="11:10:00"/>
    <n v="44438"/>
    <s v="11:09:00"/>
    <s v="FAS"/>
    <s v="N"/>
    <s v="N"/>
    <n v="1458256"/>
    <s v="21-0111216"/>
    <m/>
    <s v="T005381965"/>
    <n v="121972893"/>
    <m/>
    <m/>
    <s v="PG&amp;E_1330_Ignition_20210830_4.jpg"/>
    <s v=" "/>
    <x v="1"/>
    <x v="0"/>
    <s v="Y"/>
    <s v="Y"/>
    <s v="N"/>
    <s v="On August 30th, 2021 at 11:10 hours, a PG&amp;E Troubleman was dispatched to the Jameson 1103 12kV Distribution Circuit near Hwy 12 in Cordelia in response to a vegetation fire and reports of downed wires. Initial analysis indicates tracking caused the ignition. The crossarm failed due to possible tracking and the crossarm did not have evidence of bonding wire. The charring on the crossarm was localized to the insulator bolt. The ensuing fire was 3 meters to 0.25 acre in size and the fire was suppressed by Cal Fire. PG&amp;E Crew replaced the crossarm and insulator on August 30th, 2021."/>
    <s v="PG&amp;E"/>
    <s v="Other"/>
    <s v="Crossarm"/>
    <s v="D"/>
    <s v="D"/>
    <s v="&lt;0.25"/>
    <s v="Crew req to replace burnt crossarm. Caused small veg fire below. Opened fuses de-energizing. Crew called. "/>
    <m/>
    <m/>
    <m/>
    <m/>
    <s v="Contamination"/>
    <s v="Contamination"/>
    <s v="Tracking"/>
    <s v="Y"/>
    <s v="Overhead"/>
    <x v="0"/>
    <s v="Crossarm"/>
    <s v="Crossarm, Insulator "/>
    <n v="102277972"/>
    <s v=" "/>
    <x v="1"/>
    <n v="38.218629"/>
    <n v="-122.196034"/>
    <s v="Solano"/>
    <s v="JAMESON 1103"/>
    <n v="12000"/>
    <s v="JAMESON 1103118944"/>
    <x v="0"/>
    <s v="Cal Fire"/>
    <s v="Herbaceous"/>
    <s v="Grass Fuel Model"/>
    <s v="Dry, short grass. "/>
    <s v="Y"/>
    <s v="Atlas 2017"/>
    <m/>
    <n v="180"/>
    <s v="R3"/>
    <s v="N"/>
    <s v="N"/>
    <m/>
    <m/>
    <s v="2021-08-31"/>
    <m/>
    <m/>
    <m/>
    <m/>
    <m/>
    <m/>
    <m/>
    <m/>
    <m/>
    <m/>
    <m/>
    <m/>
    <m/>
    <m/>
    <m/>
    <m/>
    <m/>
    <m/>
    <m/>
    <s v="  "/>
    <s v="SACRAMENTO"/>
    <s v="VACAVILLE 03"/>
    <s v="11:10"/>
    <n v="44438"/>
    <s v="1458256"/>
    <s v="T005381965"/>
    <s v="UNKNOWN"/>
    <s v="HWY 12 "/>
    <s v="CORDELIA"/>
    <n v="38.208910000000003"/>
    <n v="-122.19619"/>
    <s v="S4TVLD4"/>
    <s v="DECKER, VALERIE"/>
    <n v="63801103"/>
    <s v="20210830 13:19"/>
    <n v="9002"/>
    <m/>
    <s v="CREW REQ TO REPLACE BURNT CROSSARM. CAUSED SMALL VEG FIRE BELOW. OPENED FUSES DE-ENERGIZING. CREW CALLED"/>
    <s v="Y"/>
    <m/>
    <m/>
    <s v="38.2189450,-122.1956750,198.000000,3D"/>
    <m/>
    <m/>
    <s v="VEG FIRE. SMALL BURN MARKS ON 2 WOOD FENCE POSTS"/>
    <n v="7079639636"/>
    <m/>
    <s v="N"/>
    <s v="Y"/>
    <m/>
    <s v="Clear"/>
    <m/>
    <s v="Private Land"/>
    <m/>
    <s v="Breezy"/>
    <m/>
    <s v="Vegetation"/>
    <m/>
    <s v="3 meters - 0.25 Acres"/>
    <m/>
    <s v="Cal Fire"/>
    <m/>
    <s v="Overhead"/>
    <m/>
    <s v="N"/>
    <m/>
    <m/>
    <m/>
    <s v="OVERHEAD"/>
    <s v="CROSSARM, WOOD"/>
    <s v="N"/>
    <s v="  "/>
    <s v="Unplanned"/>
    <s v="Sacramento"/>
    <s v="Solano"/>
    <s v="063801103, JAMESON-1103"/>
    <s v="21-0111216"/>
    <s v="Unplanned"/>
    <s v="Clear;32-90 F"/>
    <s v="6"/>
    <s v="1644"/>
    <s v="NO"/>
    <s v="Force Out"/>
    <s v="Sustained"/>
    <s v="No"/>
    <s v="75917"/>
    <s v="OH"/>
    <s v="Fuse"/>
    <s v="1458256"/>
    <s v="Pole-Wood, Burned/flashed"/>
    <m/>
    <m/>
    <m/>
    <s v="JAMESON CANYON RD (HWY 12),  NAPA"/>
    <s v=" 1SOUTH OF 219452620130 LINE AND BUCK POLE"/>
    <m/>
    <s v="POLE FIRE AT  1SOUTH OF 219452620130 LINE AND BUCK POLE. ILIS DID NOT CREATE OUTAGE AND BAT CREATED OUTAGE LATER"/>
    <m/>
    <m/>
    <m/>
    <m/>
    <m/>
    <m/>
    <m/>
    <m/>
    <m/>
    <m/>
    <m/>
    <m/>
    <m/>
    <m/>
    <m/>
    <m/>
    <m/>
    <m/>
    <m/>
    <m/>
    <m/>
    <m/>
  </r>
  <r>
    <n v="1329"/>
    <s v="AGFC"/>
    <s v="3 - QC Complete"/>
    <n v="44438"/>
    <n v="44617"/>
    <s v="Test FAS record. No Fire. This was created to show Krista and I, how the troublemans Gtac works."/>
    <s v="\\fxshare-nas05\quotashare-fs01\ESA\5 - Ignition Tracking\2021_Ignition_QC_Folders\20210830_nan_nan_nan_X316263798"/>
    <s v=" "/>
    <m/>
    <m/>
    <m/>
    <m/>
    <m/>
    <s v="Not In Scope"/>
    <m/>
    <m/>
    <m/>
    <m/>
    <m/>
    <m/>
    <m/>
    <m/>
    <m/>
    <m/>
    <m/>
    <m/>
    <m/>
    <m/>
    <m/>
    <m/>
    <m/>
    <m/>
    <m/>
    <m/>
    <m/>
    <m/>
    <m/>
    <m/>
    <m/>
    <m/>
    <m/>
    <m/>
    <m/>
    <m/>
    <m/>
    <m/>
    <m/>
    <m/>
    <m/>
    <m/>
    <m/>
    <m/>
    <m/>
    <m/>
    <m/>
    <m/>
    <m/>
    <m/>
    <m/>
    <m/>
    <s v=" "/>
    <x v="117"/>
    <s v="10:33:00"/>
    <m/>
    <m/>
    <s v="FAS"/>
    <s v="N"/>
    <s v="N"/>
    <m/>
    <m/>
    <m/>
    <s v="X316263798"/>
    <m/>
    <m/>
    <m/>
    <m/>
    <s v=" "/>
    <x v="0"/>
    <x v="1"/>
    <s v="N"/>
    <s v="N"/>
    <s v="N"/>
    <s v="Test FAS record. No Fire. This was created to show Krista and I, how the troublemans Gtac works."/>
    <s v="Not PG&amp;E"/>
    <m/>
    <m/>
    <m/>
    <m/>
    <s v="No Fire"/>
    <m/>
    <m/>
    <m/>
    <m/>
    <m/>
    <s v="No Fire"/>
    <m/>
    <m/>
    <m/>
    <s v="Overbuild"/>
    <x v="1"/>
    <m/>
    <m/>
    <m/>
    <s v=" "/>
    <x v="0"/>
    <n v="37.761606700000002"/>
    <n v="-122.217825"/>
    <s v="Alameda"/>
    <s v="OAKLAND J 1112 "/>
    <n v="12000"/>
    <m/>
    <x v="0"/>
    <s v="Self Extinguished"/>
    <s v="Urban"/>
    <m/>
    <m/>
    <s v="N"/>
    <m/>
    <m/>
    <m/>
    <m/>
    <s v="N"/>
    <s v="N"/>
    <m/>
    <m/>
    <s v="2021-08-31"/>
    <m/>
    <m/>
    <m/>
    <m/>
    <m/>
    <m/>
    <m/>
    <m/>
    <m/>
    <m/>
    <m/>
    <m/>
    <m/>
    <m/>
    <m/>
    <m/>
    <m/>
    <m/>
    <m/>
    <s v="  "/>
    <s v="EAST BAY"/>
    <s v="OAKLAND 09"/>
    <s v="10:33"/>
    <n v="44438"/>
    <m/>
    <s v="X316263798"/>
    <s v="UNKNOWN"/>
    <s v="PREMISES DO NOT CHANGE"/>
    <s v="OAKLAND"/>
    <n v="37.779660999999997"/>
    <n v="-122.218429"/>
    <s v="E1TCMTG"/>
    <s v="TWAROWSKI, CHRIS"/>
    <m/>
    <s v="20210830 11:01"/>
    <n v="1320"/>
    <n v="1"/>
    <s v="huge"/>
    <s v="Y"/>
    <m/>
    <m/>
    <s v="37.7616067,-122.2178250,46.600000,3D"/>
    <m/>
    <m/>
    <m/>
    <m/>
    <m/>
    <s v="Y"/>
    <s v="Y"/>
    <s v="N"/>
    <s v="Ice"/>
    <m/>
    <s v="National Forest"/>
    <m/>
    <s v="Strong"/>
    <m/>
    <s v="Vandalism"/>
    <m/>
    <s v="100+ Acres"/>
    <m/>
    <s v="Self Extinguished"/>
    <m/>
    <s v="Overbuild"/>
    <m/>
    <s v="Y"/>
    <s v="ljuyrt,ljykgvhjhkfkhgcfkjthcdkytdekyhdfi76e56ysejtgyt67u789 b vgkjuty7ui"/>
    <s v="Police Agency"/>
    <m/>
    <m/>
    <m/>
    <m/>
    <s v="  "/>
    <m/>
    <m/>
    <m/>
    <m/>
    <m/>
    <m/>
    <m/>
    <m/>
    <m/>
    <m/>
    <m/>
    <m/>
    <m/>
    <m/>
    <m/>
    <m/>
    <m/>
    <m/>
    <m/>
    <m/>
    <m/>
    <m/>
    <m/>
    <m/>
    <m/>
    <m/>
    <m/>
    <m/>
    <m/>
    <m/>
    <m/>
    <m/>
    <m/>
    <m/>
    <m/>
    <m/>
    <m/>
    <m/>
    <m/>
    <m/>
    <m/>
    <m/>
    <m/>
    <m/>
    <m/>
    <m/>
    <m/>
  </r>
  <r>
    <n v="1328"/>
    <s v="DLY6"/>
    <s v="3 - QC Complete"/>
    <n v="44589"/>
    <n v="44617"/>
    <s v="A tree branch fell into overhead conductors resulting in a less than one meter fire. The tree branch was removed from lines and power was restored. This incident was not in or near a burn scar area. This information is preliminary."/>
    <s v="\\fxshare-nas05\quotashare-fs01\ESA\5 - Ignition Tracking\2021_Ignition_QC_Folders\20210829_1457754_21-0110825.2(2 outages)_nan_T005381481"/>
    <s v=" "/>
    <s v="Y"/>
    <s v="DLY6"/>
    <s v="UPDATED CREATE TIME, OUTAGE TIME, FO ID "/>
    <n v="44589"/>
    <m/>
    <s v="Not In Scope"/>
    <m/>
    <m/>
    <m/>
    <m/>
    <m/>
    <m/>
    <m/>
    <m/>
    <m/>
    <m/>
    <m/>
    <s v="Not Required"/>
    <m/>
    <m/>
    <m/>
    <m/>
    <m/>
    <m/>
    <m/>
    <m/>
    <m/>
    <m/>
    <m/>
    <m/>
    <m/>
    <m/>
    <m/>
    <m/>
    <m/>
    <m/>
    <m/>
    <m/>
    <s v="N"/>
    <m/>
    <m/>
    <m/>
    <m/>
    <m/>
    <m/>
    <s v="N"/>
    <m/>
    <m/>
    <m/>
    <m/>
    <m/>
    <m/>
    <s v=" "/>
    <x v="118"/>
    <s v="20:32:00"/>
    <n v="44437"/>
    <s v="22:11:00"/>
    <s v="FAS"/>
    <s v="N"/>
    <s v="N"/>
    <s v="1457754, 1457723"/>
    <s v="21-0110825.2(2 outages)"/>
    <m/>
    <s v="T005381481, T005381419, T005381428"/>
    <m/>
    <m/>
    <m/>
    <m/>
    <s v=" "/>
    <x v="0"/>
    <x v="0"/>
    <s v="Y"/>
    <s v="N"/>
    <s v="N"/>
    <s v="On August 29, 2021 at 20:15 hours, a PG&amp;E Troubleman was dispatched to the Penryn 1105, a 12kV Distribution Circuit South of Wise Road near Doty Creek in Newcastle in response to an area outage. Initial analysis indicates vegetation contact caused the ignition.  Upon investigating the cause of the outage, the Troubleman located a branch that fell on the line midspan.  The Troubleman removed the branch from the conductor and re-energized the line.  The ensuing fire was under one meter in size and the fire was suppressed by Cal Fire. There were no further damages to PG&amp;E equipment warranting repair."/>
    <s v="PG&amp;E"/>
    <s v="Vegetation"/>
    <s v="CONDUCTOR"/>
    <s v="D"/>
    <s v="D"/>
    <s v="&lt;3 meters of linear travel"/>
    <s v="BRANCH FELL ON LINE"/>
    <m/>
    <m/>
    <m/>
    <m/>
    <s v="Vegetation"/>
    <s v="Contact from object"/>
    <s v="Veg. contact"/>
    <m/>
    <s v="Overhead"/>
    <x v="0"/>
    <s v="Conductor - Primary"/>
    <m/>
    <m/>
    <s v=" "/>
    <x v="0"/>
    <n v="38.929749999999999"/>
    <n v="-121.21303899999999"/>
    <s v="Placer"/>
    <s v="PENRYN 1105"/>
    <n v="12000"/>
    <s v="PENRYN 11051342"/>
    <x v="0"/>
    <s v="Cal Fire"/>
    <s v="Urban"/>
    <s v="Timber fuel model"/>
    <s v="heavy tree vegetation"/>
    <s v="N"/>
    <m/>
    <s v="Wise"/>
    <m/>
    <s v="N/A "/>
    <s v="N"/>
    <s v="N"/>
    <m/>
    <m/>
    <s v="2021-08-31"/>
    <n v="38.929769"/>
    <n v="-121.213171"/>
    <n v="44442"/>
    <s v="BranchFail"/>
    <s v="A green healthy oak had a limb snap off about 15’ from ground. The limb had a 30-degree attachment and was 30’ tall and a good cluster of leaves towards the top of the branch. When Limb snapped if fell into line and held down line which caused the branch to catch fire. No signs of defect or decay on branch or tree.  "/>
    <s v="OAKL"/>
    <n v="65"/>
    <n v="17"/>
    <n v="15"/>
    <s v="None"/>
    <s v="None"/>
    <s v="N"/>
    <n v="1"/>
    <m/>
    <s v="Hillside"/>
    <s v="A"/>
    <s v="CrossArm"/>
    <s v="BareWire"/>
    <m/>
    <s v="  "/>
    <s v="SIERRA"/>
    <s v="AUBURN 01"/>
    <s v="23:34"/>
    <n v="44437"/>
    <s v="1457754"/>
    <s v="T005381481"/>
    <s v="4605"/>
    <s v="FRUITVALE RD"/>
    <s v="NEWCASTLE"/>
    <n v="38.912759999999999"/>
    <n v="-121.20981"/>
    <s v="T2TRARO"/>
    <s v="RYAN, RUSSELL"/>
    <n v="152561105"/>
    <s v="20210830 00:10"/>
    <n v="9002"/>
    <m/>
    <s v="CLEARED TREE FROM LINE,  RE-ENERGIZED"/>
    <s v="Y"/>
    <m/>
    <m/>
    <m/>
    <n v="38.929749999999999"/>
    <n v="-121.21303899999999"/>
    <m/>
    <s v="LINCOLN CALFIRE JOHN FRACCHIA"/>
    <m/>
    <s v="N"/>
    <s v="Y"/>
    <m/>
    <s v="Clear"/>
    <m/>
    <s v="Private Land"/>
    <m/>
    <s v="Calm"/>
    <m/>
    <s v="Vegetation"/>
    <m/>
    <s v="&lt; 1 meter"/>
    <m/>
    <s v="Cal Fire"/>
    <m/>
    <s v="Overhead"/>
    <m/>
    <s v="N"/>
    <m/>
    <m/>
    <m/>
    <s v="TREE-BRANCH FELL INTO LINE"/>
    <s v="CONDUCTOR, OVERHEAD"/>
    <s v="N"/>
    <s v="  "/>
    <s v="Unplanned"/>
    <s v="Sierra"/>
    <s v="Placer"/>
    <s v="152561105, PENRYN-1105"/>
    <s v="21-0110825.2(2 outages)"/>
    <s v="Unplanned"/>
    <s v="Clear;32-90 F"/>
    <s v="55"/>
    <s v="11330"/>
    <s v="NO"/>
    <s v="Force Out"/>
    <s v="Sustained"/>
    <s v="No"/>
    <s v="5337"/>
    <s v="OH"/>
    <s v="Fuse"/>
    <s v="1457754"/>
    <s v="Conductor, Overhead, Normal"/>
    <m/>
    <m/>
    <m/>
    <s v="4965 FRUITVALE RD."/>
    <s v="4/SE/O CGC 222239646100"/>
    <m/>
    <m/>
    <m/>
    <m/>
    <m/>
    <m/>
    <m/>
    <m/>
    <m/>
    <m/>
    <m/>
    <m/>
    <m/>
    <m/>
    <m/>
    <m/>
    <m/>
    <m/>
    <m/>
    <m/>
    <m/>
    <m/>
    <m/>
    <m/>
  </r>
  <r>
    <n v="1327"/>
    <s v="TLAL"/>
    <s v="3 - QC Complete"/>
    <n v="44467"/>
    <n v="44617"/>
    <s v="[6382 Phillip Road, Roseville, CA 95747] Bird contact with overhead equipment. Troubleman found two burnt pigeons under overhead conductors. The ensuing fire was 3 meter - 0.25 acre in size. This information is preliminary. OIS: TR8370603; FOID: T005381444 (RARO), T005381352 (RARO-Cxl); Circuit ID: 152442110, SAP Eqp ID: 100101453; County: Placer; Division: Sierra; Bird Incident Report Form: 6HB0829211200"/>
    <s v="\\fxshare-nas05\quotashare-fs01\ESA\5 - Ignition Tracking\2021_Ignition_QC_Folders\20210829_nan_nan_nan_T005381444"/>
    <s v=" "/>
    <m/>
    <s v="TLAL"/>
    <s v="OIS &amp; Outage Date &amp; Time, Pictures Added; Additional FOID Added; Create Time, Nominal Voltage Updated"/>
    <n v="44468"/>
    <m/>
    <s v="Not In Scope"/>
    <m/>
    <m/>
    <m/>
    <m/>
    <m/>
    <m/>
    <m/>
    <m/>
    <m/>
    <m/>
    <m/>
    <m/>
    <m/>
    <m/>
    <m/>
    <m/>
    <m/>
    <m/>
    <m/>
    <m/>
    <m/>
    <m/>
    <m/>
    <m/>
    <m/>
    <m/>
    <m/>
    <m/>
    <m/>
    <m/>
    <m/>
    <m/>
    <m/>
    <m/>
    <m/>
    <m/>
    <m/>
    <m/>
    <m/>
    <s v="Y"/>
    <n v="44467"/>
    <n v="44468"/>
    <s v="RARO"/>
    <s v="Ryan Russell, (530) 205-7426, RARO@pge.com"/>
    <m/>
    <m/>
    <s v=" "/>
    <x v="118"/>
    <s v="17:27:00"/>
    <n v="44437"/>
    <s v="17:25:00"/>
    <s v="FAS"/>
    <s v="N"/>
    <s v="N"/>
    <s v="TR8370603"/>
    <m/>
    <m/>
    <s v="T005381444, T005381352"/>
    <m/>
    <m/>
    <m/>
    <s v="PG&amp;E_1327_Ignition_20210829_9.jpg"/>
    <s v=" "/>
    <x v="1"/>
    <x v="0"/>
    <s v="Y"/>
    <s v="Y"/>
    <s v="N"/>
    <s v="On August 29, 2021 at 1934 hours, a PG&amp;E Troubleman patrolled the Pleasant Grove 2110 12kV Distribution Circuit number 152442110, in the Local Responsibility Area (LRA) near 6382 Phillip Road, Roseville, CA 95747. He was called out in response to the Roseville Fire Department's report of a pole fire. Upon arrival, he observed a fire in the field 1.5 spans west of the primary riser switch 502059, a PG&amp;E owned 40' class-5 Douglas Fir wood pole (SAP Eqp ID 100101453, Koppers Co. - KOP, Mfr. Year 1981) on fire, and two deceased burnt pigeons below the overhead conductors. Initial analysis indicates the ignition was caused by two pigeons that made direct contact with PG&amp;E's live electric facilities, which resulted in their death by electrocution and the fire that resulted. Pigeons are generally only active during daylight hours (diurnal birds), because they have poor night vision. They will generally small niches high up in poles, reportedly to gain residual heat. Pigeons will usually only fly at night (such as the incident time), when disturbed or in distress. The Roseville Fire Department responded to and extinguished the fire. The incident pole was inspected on April 21, 2016 and it is noted that there were indications of fire damage present at the time of inspection. This incident is within a Raptor Concentration Zone (RCZ) and surrounded by properties with vernal pools ranging from high-density to extirpate. This information is preliminary."/>
    <s v="PG&amp;E"/>
    <s v="Other"/>
    <s v="Bird/Equipment"/>
    <s v="D"/>
    <s v="D"/>
    <s v="&lt;0.25"/>
    <m/>
    <m/>
    <m/>
    <m/>
    <m/>
    <s v="Contact - Animal - Bird"/>
    <s v="Contact from object"/>
    <s v="Animal contact"/>
    <s v="N"/>
    <s v="Overhead"/>
    <x v="0"/>
    <s v="Conductor - Primary"/>
    <s v="Pole, Conductor"/>
    <n v="100101453"/>
    <s v=" "/>
    <x v="0"/>
    <n v="38.802883000000001"/>
    <n v="-121.394485"/>
    <s v="Placer"/>
    <s v="PLEASANT GROVE 2110"/>
    <n v="12000"/>
    <s v="PLEASANT GROVE 21101296"/>
    <x v="0"/>
    <s v="Roseville FD"/>
    <s v="Agriculture"/>
    <s v="Grass Fuel Model"/>
    <m/>
    <s v="N"/>
    <m/>
    <m/>
    <m/>
    <m/>
    <s v="N"/>
    <s v="N"/>
    <m/>
    <m/>
    <s v="2021-08-31"/>
    <m/>
    <m/>
    <m/>
    <m/>
    <m/>
    <m/>
    <m/>
    <m/>
    <m/>
    <m/>
    <m/>
    <m/>
    <m/>
    <m/>
    <m/>
    <m/>
    <m/>
    <m/>
    <m/>
    <s v="  "/>
    <s v="SIERRA"/>
    <s v="ROSEVILLE 01"/>
    <s v="21:20"/>
    <n v="44437"/>
    <m/>
    <s v="T005381444"/>
    <s v="UNKNOWN"/>
    <s v="7072 DAY DREAM DR"/>
    <s v="ROSEVILLE"/>
    <m/>
    <m/>
    <s v="T2TRARO"/>
    <s v="RYAN, RUSSELL"/>
    <m/>
    <s v="20210830 00:18"/>
    <n v="9320"/>
    <m/>
    <s v="FIRE IN FIELD 1.5 SPANS W/OF PRIMARY RISER SW# 502059, FOUND TWO FRIED PIGEONS UNDER LINE."/>
    <s v="Y"/>
    <m/>
    <m/>
    <m/>
    <n v="38.802883000000001"/>
    <n v="-121.394485"/>
    <m/>
    <s v="ROSEVILLE FDP"/>
    <m/>
    <s v="N"/>
    <s v="Y"/>
    <m/>
    <s v="Clear"/>
    <m/>
    <s v="Private Land"/>
    <m/>
    <s v="Calm"/>
    <m/>
    <s v="Bird Contact"/>
    <m/>
    <s v="3 meters - 0.25 Acres"/>
    <m/>
    <s v="Fire Dept"/>
    <m/>
    <s v="Overhead"/>
    <m/>
    <s v="N"/>
    <m/>
    <m/>
    <m/>
    <m/>
    <m/>
    <s v="N"/>
    <s v="  "/>
    <m/>
    <m/>
    <m/>
    <m/>
    <m/>
    <m/>
    <m/>
    <m/>
    <m/>
    <m/>
    <m/>
    <m/>
    <m/>
    <m/>
    <m/>
    <m/>
    <m/>
    <m/>
    <m/>
    <m/>
    <m/>
    <m/>
    <m/>
    <m/>
    <m/>
    <m/>
    <m/>
    <m/>
    <m/>
    <m/>
    <m/>
    <m/>
    <m/>
    <m/>
    <m/>
    <m/>
    <m/>
    <m/>
    <m/>
    <m/>
    <m/>
    <m/>
    <m/>
    <m/>
    <m/>
    <m/>
    <m/>
  </r>
  <r>
    <n v="1326"/>
    <s v="MXX7"/>
    <s v="3 - QC Complete"/>
    <n v="44454"/>
    <n v="44617"/>
    <s v="Reports of a tree falling through overhead circuit, resulting in a wires down incident. The ensuing fire was 0.25 - 10 acres in size. This incident was not in or near a burn scar area. This information is preliminary. On 10/5/2021 AGFC added &quot;D&quot; to asset family cause."/>
    <s v="\\fxshare-nas05\quotashare-fs01\ESA\5 - Ignition Tracking\2021_Ignition_QC_Folders\20210829_1457722_21-0110812_nan_T005381421"/>
    <s v=" "/>
    <s v="Y"/>
    <s v="R6HJ"/>
    <s v="Changed HFTD to Tier 2.  Added Tree info, PIIR info, Fire report order date, Updated fire report date received"/>
    <n v="44565"/>
    <s v="R6HJ"/>
    <s v="Complete"/>
    <s v="Not Required"/>
    <m/>
    <s v="Not Required"/>
    <s v="Not Required"/>
    <m/>
    <m/>
    <m/>
    <m/>
    <m/>
    <m/>
    <m/>
    <s v="Complete"/>
    <s v="Branch (Decay, Defect, Cavity)"/>
    <m/>
    <m/>
    <m/>
    <m/>
    <m/>
    <m/>
    <m/>
    <m/>
    <m/>
    <m/>
    <m/>
    <m/>
    <m/>
    <m/>
    <m/>
    <n v="44529"/>
    <m/>
    <n v="44553"/>
    <m/>
    <s v="Y"/>
    <n v="44543"/>
    <n v="44564"/>
    <s v="Cal Fire"/>
    <s v="On-Line portal"/>
    <m/>
    <m/>
    <m/>
    <m/>
    <m/>
    <m/>
    <m/>
    <m/>
    <m/>
    <s v=" "/>
    <x v="118"/>
    <s v="20:16:00"/>
    <n v="44437"/>
    <s v="20:12:00"/>
    <s v="FAS"/>
    <s v="N"/>
    <s v="N"/>
    <n v="1457722"/>
    <s v="21-0110812"/>
    <m/>
    <s v="T005381421"/>
    <n v="121970555"/>
    <m/>
    <m/>
    <s v="PG&amp;E_1326_Ignition_20210829_10.jpg"/>
    <s v=" "/>
    <x v="1"/>
    <x v="0"/>
    <s v="Y"/>
    <s v="Y"/>
    <s v="N"/>
    <s v="On August 29th, 2021 at 2016 hours, a PG&amp;E Troubleman was dispatched to the FORT SEWARD 1122 12KV Distribution Circuit on Casterlin Road in Humboldt County in response to a fire. Initial analysis indicates a tree caused the ignition. There were reports of a tree falling through an overhead circuit that resulted in a wires down incident. Conductor was broken/damaged (SAP # 100995185). The ensuing fire was 0.25 - 10 acres in size and was suppressed by Cal Fire.  PG&amp;E crew replaced conductor on August 30th, 2021. This information is preliminary. "/>
    <s v="PG&amp;E"/>
    <s v="Vegetation"/>
    <m/>
    <s v="D"/>
    <s v="D"/>
    <s v="0.26-9.99"/>
    <m/>
    <s v="2 acres"/>
    <m/>
    <m/>
    <m/>
    <s v="Vegetation"/>
    <s v="Contact from object"/>
    <s v="Veg. contact"/>
    <s v="Y"/>
    <s v="Overhead"/>
    <x v="0"/>
    <s v="Conductor - Primary"/>
    <s v="Conductor"/>
    <n v="100995185"/>
    <s v=" "/>
    <x v="1"/>
    <n v="40.229080000000003"/>
    <n v="-123.59600829999999"/>
    <s v="Humboldt"/>
    <s v="FORT SEWARD 1122"/>
    <n v="12000"/>
    <s v="FORT SEWARD 1122CB"/>
    <x v="0"/>
    <s v="Cal Fire"/>
    <s v="Herbaceous"/>
    <s v="Grass Fuel Model"/>
    <s v="Grass and brush"/>
    <s v="N"/>
    <m/>
    <s v="Caster"/>
    <n v="120"/>
    <s v="R4"/>
    <s v="N"/>
    <s v="N"/>
    <m/>
    <m/>
    <s v="2021-08-31"/>
    <n v="40.229227999999999"/>
    <n v="-123.59764800000001"/>
    <n v="44438"/>
    <s v="TrunkFail"/>
    <s v="X Stem, Codominant tree. There was signs of major included bark at the connections of the codominant tops. The base of the tree also had major cavities, the tree was starting to show signs of decline as well in the cambion layers. Small grass fire at the 3way pole 12."/>
    <s v="OAKL"/>
    <n v="65"/>
    <n v="60"/>
    <n v="35"/>
    <s v="Slight"/>
    <s v="Severe"/>
    <s v="N"/>
    <n v="1"/>
    <m/>
    <s v="Plain"/>
    <s v="A"/>
    <s v="CrossArm"/>
    <s v="BareWire"/>
    <m/>
    <s v="  "/>
    <s v="NORTH COAST"/>
    <s v="GARBERVILLE"/>
    <s v="20:16"/>
    <n v="44437"/>
    <s v="1457722"/>
    <s v="T005381421"/>
    <m/>
    <s v="CASTERLIN RD EXT"/>
    <s v="ALDERPOINT"/>
    <n v="40.213909999999998"/>
    <n v="-123.5966"/>
    <s v="W4TD3A6"/>
    <s v="ALLEN, DERRICK"/>
    <n v="19232"/>
    <s v="20210829 23:25"/>
    <n v="9002"/>
    <m/>
    <s v="Tree thru the line wire down started fire. D3A6"/>
    <s v="Y"/>
    <m/>
    <m/>
    <s v="40.2290800,-123.5960083,299.900000,3D"/>
    <m/>
    <m/>
    <m/>
    <s v="cal fire"/>
    <m/>
    <s v="N"/>
    <s v="N"/>
    <m/>
    <s v="Clear"/>
    <m/>
    <s v="Private Land"/>
    <m/>
    <s v="Light"/>
    <m/>
    <s v="Vegetation"/>
    <m/>
    <s v="0.25 - 10 Acres"/>
    <m/>
    <s v="Cal Fire"/>
    <m/>
    <s v="Overhead"/>
    <m/>
    <s v="N"/>
    <m/>
    <m/>
    <m/>
    <s v="TREE-FELL INTO LINE"/>
    <s v="CONDUCTOR, OVERHEAD"/>
    <s v="N"/>
    <s v="  "/>
    <s v="Unplanned"/>
    <s v="Humboldt"/>
    <s v="Garberville"/>
    <s v="192321122, FORT SEWARD-1122"/>
    <s v="21-0110812"/>
    <s v="Unplanned"/>
    <s v="Clear;32-90 F"/>
    <s v="101"/>
    <s v="17372"/>
    <s v="YES"/>
    <s v="Multi-Fault"/>
    <s v="Sustained"/>
    <s v="No"/>
    <s v="1122/2"/>
    <s v="OH"/>
    <s v="Circuit Breaker"/>
    <s v="1457722"/>
    <s v="Conductor, Overhead, Broken, wire on ground"/>
    <s v="A, B, GRD, INST OC, SET A"/>
    <m/>
    <m/>
    <s v="FORT SEWARD SUB"/>
    <s v="ALLEN, DERRICK /K1130-T1243: 1628 Casterlin Rd"/>
    <s v="OJ 6 SPANS LD SIDE OF 1665 TO EOL  OPEN"/>
    <s v="TREE BROUGHTDOWN OH LINE "/>
    <m/>
    <m/>
    <m/>
    <m/>
    <m/>
    <m/>
    <m/>
    <m/>
    <m/>
    <m/>
    <m/>
    <m/>
    <m/>
    <m/>
    <m/>
    <m/>
    <m/>
    <m/>
    <m/>
    <m/>
    <m/>
    <m/>
  </r>
  <r>
    <n v="1325"/>
    <s v="AGFC"/>
    <s v="3 - QC Complete"/>
    <n v="44438"/>
    <n v="44617"/>
    <s v="Structure fire, not attributable to PG&amp;E assets. Service disconnect. This information is preliminary."/>
    <s v="\\fxshare-nas05\quotashare-fs01\ESA\5 - Ignition Tracking\2021_Ignition_QC_Folders\20210829_nan_nan_nan_9838142668"/>
    <s v=" "/>
    <m/>
    <m/>
    <m/>
    <m/>
    <m/>
    <s v="Not In Scope"/>
    <m/>
    <m/>
    <m/>
    <m/>
    <m/>
    <m/>
    <m/>
    <m/>
    <m/>
    <m/>
    <m/>
    <m/>
    <m/>
    <m/>
    <m/>
    <m/>
    <m/>
    <m/>
    <m/>
    <m/>
    <m/>
    <m/>
    <m/>
    <m/>
    <m/>
    <m/>
    <m/>
    <m/>
    <m/>
    <m/>
    <m/>
    <m/>
    <m/>
    <m/>
    <m/>
    <m/>
    <m/>
    <m/>
    <m/>
    <m/>
    <m/>
    <m/>
    <m/>
    <m/>
    <m/>
    <m/>
    <s v=" "/>
    <x v="118"/>
    <s v="18:48:00"/>
    <m/>
    <m/>
    <s v="FAS"/>
    <s v="N"/>
    <s v="N"/>
    <m/>
    <m/>
    <m/>
    <n v="9838142668"/>
    <m/>
    <m/>
    <m/>
    <m/>
    <s v=" "/>
    <x v="0"/>
    <x v="1"/>
    <s v="N"/>
    <s v="N"/>
    <s v="N"/>
    <s v="Structure fire, not attributable to PG&amp;E assets. Service disconnect. This information is preliminary."/>
    <s v="Not PG&amp;E"/>
    <s v="Building"/>
    <m/>
    <m/>
    <m/>
    <s v="Structure-only"/>
    <m/>
    <m/>
    <m/>
    <m/>
    <m/>
    <s v="Other Fire: Non-PG&amp;E related"/>
    <m/>
    <m/>
    <m/>
    <s v="Subsurface"/>
    <x v="1"/>
    <m/>
    <m/>
    <m/>
    <s v=" "/>
    <x v="0"/>
    <n v="37.702488299999999"/>
    <n v="-121.45050670000001"/>
    <s v="San Joaquin"/>
    <s v="LAMMERS 1102"/>
    <n v="12000"/>
    <m/>
    <x v="0"/>
    <s v="Tracy FD"/>
    <s v="Urban"/>
    <m/>
    <m/>
    <s v="N"/>
    <m/>
    <m/>
    <m/>
    <m/>
    <s v="N"/>
    <s v="N"/>
    <m/>
    <m/>
    <s v="2021-08-31"/>
    <m/>
    <m/>
    <m/>
    <m/>
    <m/>
    <m/>
    <m/>
    <m/>
    <m/>
    <m/>
    <m/>
    <m/>
    <m/>
    <m/>
    <m/>
    <m/>
    <m/>
    <m/>
    <m/>
    <s v="  "/>
    <s v="STOCKTON"/>
    <s v="TRACY"/>
    <s v="18:48"/>
    <n v="44437"/>
    <m/>
    <n v="9838142668"/>
    <n v="3933"/>
    <s v="MEMOIR CT"/>
    <s v="TRACY"/>
    <n v="37.702866"/>
    <n v="-121.450712"/>
    <s v="Q3TRXAE"/>
    <s v="ARREOLA, RAY"/>
    <n v="162771102"/>
    <s v="20210829 20:02"/>
    <n v="1121"/>
    <m/>
    <s v="METER BOOTED PER FIRE DEPT TO MAKE SAFE"/>
    <s v="Y"/>
    <m/>
    <m/>
    <s v="37.7024883,-121.4505067,41.000000,3D"/>
    <m/>
    <m/>
    <m/>
    <s v="TRACY FD"/>
    <m/>
    <s v="N"/>
    <s v="Y"/>
    <s v="N"/>
    <s v="Clear"/>
    <m/>
    <s v="Customer-Owned Structure/Equipment"/>
    <m/>
    <s v="Calm"/>
    <m/>
    <s v="Unknown"/>
    <m/>
    <s v="Structure Only"/>
    <m/>
    <s v="Fire Dept"/>
    <m/>
    <s v="Subsurface"/>
    <m/>
    <s v="N"/>
    <m/>
    <m/>
    <m/>
    <m/>
    <m/>
    <m/>
    <s v="  "/>
    <m/>
    <m/>
    <m/>
    <m/>
    <m/>
    <m/>
    <m/>
    <m/>
    <m/>
    <m/>
    <m/>
    <m/>
    <m/>
    <m/>
    <m/>
    <m/>
    <m/>
    <m/>
    <m/>
    <m/>
    <m/>
    <m/>
    <m/>
    <m/>
    <m/>
    <m/>
    <m/>
    <m/>
    <m/>
    <m/>
    <m/>
    <m/>
    <m/>
    <m/>
    <m/>
    <m/>
    <m/>
    <m/>
    <m/>
    <m/>
    <m/>
    <m/>
    <m/>
    <m/>
    <m/>
    <m/>
    <m/>
  </r>
  <r>
    <n v="1324"/>
    <s v="AGFC"/>
    <s v="3 - QC Complete"/>
    <n v="44438"/>
    <n v="44617"/>
    <s v="Knob fire, not attributable to PG&amp;E assets. OIS 1457752, ILIS 21-0110830. This information is preliminary."/>
    <s v="\\fxshare-nas05\quotashare-fs01\ESA\5 - Ignition Tracking\2021_Ignition_QC_Folders\20210829_nan_nan_nan_0008778063"/>
    <s v=" "/>
    <m/>
    <m/>
    <m/>
    <m/>
    <m/>
    <s v="Not In Scope"/>
    <m/>
    <m/>
    <m/>
    <m/>
    <m/>
    <m/>
    <m/>
    <m/>
    <m/>
    <m/>
    <m/>
    <m/>
    <m/>
    <m/>
    <m/>
    <m/>
    <m/>
    <m/>
    <m/>
    <m/>
    <m/>
    <m/>
    <m/>
    <m/>
    <m/>
    <m/>
    <m/>
    <m/>
    <m/>
    <m/>
    <m/>
    <m/>
    <m/>
    <m/>
    <m/>
    <m/>
    <m/>
    <m/>
    <m/>
    <m/>
    <m/>
    <m/>
    <m/>
    <m/>
    <m/>
    <m/>
    <s v=" "/>
    <x v="118"/>
    <s v="15:48:00"/>
    <m/>
    <m/>
    <s v="FAS"/>
    <s v="N"/>
    <s v="N"/>
    <m/>
    <m/>
    <m/>
    <n v="8778063"/>
    <m/>
    <m/>
    <m/>
    <m/>
    <s v=" "/>
    <x v="0"/>
    <x v="1"/>
    <s v="N"/>
    <s v="N"/>
    <s v="N"/>
    <s v="Knob fire, not attributable to PG&amp;E assets. OIS 1457752, ILIS 21-0110830. This information is preliminary."/>
    <s v="Not PG&amp;E"/>
    <s v="Vegetation"/>
    <m/>
    <m/>
    <m/>
    <s v="10-99"/>
    <m/>
    <m/>
    <m/>
    <m/>
    <m/>
    <s v="Other Fire: Non-PG&amp;E related"/>
    <m/>
    <m/>
    <m/>
    <s v="Overhead"/>
    <x v="1"/>
    <m/>
    <m/>
    <m/>
    <s v=" "/>
    <x v="2"/>
    <n v="40.918390000000002"/>
    <n v="-123.62306"/>
    <s v="Humboldt"/>
    <s v="WILLOW CREEK 1103 "/>
    <n v="12000"/>
    <m/>
    <x v="0"/>
    <s v="Forest Service"/>
    <s v="Conifer Forest"/>
    <m/>
    <m/>
    <s v="N"/>
    <m/>
    <s v="Knob"/>
    <m/>
    <m/>
    <s v="N"/>
    <s v="N"/>
    <m/>
    <m/>
    <s v="2021-08-31"/>
    <m/>
    <m/>
    <m/>
    <m/>
    <m/>
    <m/>
    <m/>
    <m/>
    <m/>
    <m/>
    <m/>
    <m/>
    <m/>
    <m/>
    <m/>
    <m/>
    <m/>
    <m/>
    <m/>
    <s v="  "/>
    <s v="NORTH COAST"/>
    <s v="WILLOW CREEK"/>
    <s v="15:48"/>
    <n v="44437"/>
    <m/>
    <s v="0008778063"/>
    <s v="UNKNOWN"/>
    <s v="PREMISES DO NOT CHANGE"/>
    <s v="WILLOW CREEK"/>
    <n v="41.011951000000003"/>
    <n v="-123.63729600000001"/>
    <s v="WCTM2AU"/>
    <s v="AMBROSE, MARK"/>
    <m/>
    <s v="20210829 23:32"/>
    <n v="1101"/>
    <m/>
    <s v="brush fire south of e/s of hwy 299 and blue jay ln"/>
    <s v="Y"/>
    <m/>
    <m/>
    <m/>
    <n v="40.918390000000002"/>
    <n v="-123.62306"/>
    <s v="fire behind c/o 2919 national forest outage requested by forest service "/>
    <s v="forest service fred berger ic 707-296-5040"/>
    <m/>
    <s v="N"/>
    <s v="N"/>
    <s v="Y"/>
    <s v="Clear"/>
    <m/>
    <s v="National Forest"/>
    <m/>
    <s v="Calm"/>
    <m/>
    <s v="Vegetation"/>
    <m/>
    <s v="10 - 100 Acres"/>
    <m/>
    <s v="Other (Comments)"/>
    <s v="forest service fire still burning"/>
    <s v="Overhead"/>
    <m/>
    <s v="N"/>
    <m/>
    <m/>
    <m/>
    <m/>
    <m/>
    <m/>
    <s v="  "/>
    <m/>
    <m/>
    <m/>
    <m/>
    <m/>
    <m/>
    <m/>
    <m/>
    <m/>
    <m/>
    <m/>
    <m/>
    <m/>
    <m/>
    <m/>
    <m/>
    <m/>
    <m/>
    <m/>
    <m/>
    <m/>
    <m/>
    <m/>
    <m/>
    <m/>
    <m/>
    <m/>
    <m/>
    <m/>
    <m/>
    <m/>
    <m/>
    <m/>
    <m/>
    <m/>
    <m/>
    <m/>
    <m/>
    <m/>
    <m/>
    <m/>
    <m/>
    <m/>
    <m/>
    <m/>
    <m/>
    <m/>
  </r>
  <r>
    <n v="1323"/>
    <s v="AGFC"/>
    <s v="3 - QC Complete"/>
    <n v="44438"/>
    <n v="44617"/>
    <s v="Structure fire, not attributable to PG&amp;E assets. Service disconnect per FD. This information is preliminary."/>
    <s v="\\fxshare-nas05\quotashare-fs01\ESA\5 - Ignition Tracking\2021_Ignition_QC_Folders\20210829_nan_nan_nan_0003545896"/>
    <s v=" "/>
    <m/>
    <m/>
    <m/>
    <m/>
    <m/>
    <s v="Not In Scope"/>
    <m/>
    <m/>
    <m/>
    <m/>
    <m/>
    <m/>
    <m/>
    <m/>
    <m/>
    <m/>
    <m/>
    <m/>
    <m/>
    <m/>
    <m/>
    <m/>
    <m/>
    <m/>
    <m/>
    <m/>
    <m/>
    <m/>
    <m/>
    <m/>
    <m/>
    <m/>
    <m/>
    <m/>
    <m/>
    <m/>
    <m/>
    <m/>
    <m/>
    <m/>
    <m/>
    <m/>
    <m/>
    <m/>
    <m/>
    <m/>
    <m/>
    <m/>
    <m/>
    <m/>
    <m/>
    <m/>
    <s v=" "/>
    <x v="118"/>
    <s v="14:45:00"/>
    <m/>
    <m/>
    <s v="FAS"/>
    <s v="N"/>
    <s v="N"/>
    <m/>
    <m/>
    <m/>
    <n v="3545896"/>
    <m/>
    <m/>
    <m/>
    <m/>
    <s v=" "/>
    <x v="0"/>
    <x v="1"/>
    <s v="N"/>
    <s v="N"/>
    <s v="N"/>
    <s v="Structure fire, not attributable to PG&amp;E assets. Service disconnect per FD. This information is preliminary."/>
    <s v="Not PG&amp;E"/>
    <s v="Building"/>
    <m/>
    <m/>
    <m/>
    <s v="Structure-only"/>
    <m/>
    <m/>
    <m/>
    <m/>
    <m/>
    <s v="Other Fire: Non-PG&amp;E related"/>
    <m/>
    <m/>
    <m/>
    <s v="Overhead"/>
    <x v="1"/>
    <m/>
    <m/>
    <m/>
    <s v=" "/>
    <x v="0"/>
    <n v="37.765813299999998"/>
    <n v="-121.4533"/>
    <s v="San Joaquin"/>
    <s v="TRACY 1106"/>
    <n v="12000"/>
    <m/>
    <x v="0"/>
    <s v="Tracy FD"/>
    <s v="Urban"/>
    <m/>
    <m/>
    <s v="N"/>
    <m/>
    <m/>
    <m/>
    <m/>
    <s v="N"/>
    <s v="N"/>
    <m/>
    <m/>
    <s v="2021-08-31"/>
    <m/>
    <m/>
    <m/>
    <m/>
    <m/>
    <m/>
    <m/>
    <m/>
    <m/>
    <m/>
    <m/>
    <m/>
    <m/>
    <m/>
    <m/>
    <m/>
    <m/>
    <m/>
    <m/>
    <s v="  "/>
    <s v="STOCKTON"/>
    <s v="TRACY"/>
    <s v="14:45"/>
    <n v="44437"/>
    <m/>
    <n v="3545896"/>
    <s v="UNKNOWN"/>
    <s v="PREMISES DO NOT CHANGE"/>
    <s v="TRACY"/>
    <n v="37.737305999999997"/>
    <n v="-121.43218899999999"/>
    <s v="Q3TRXAE"/>
    <s v="ARREOLA, RAY"/>
    <m/>
    <s v="20210829 15:52"/>
    <n v="1121"/>
    <m/>
    <s v="DISCONNECT PER FIRE DEPT MEETER BOOTED MTR # 1010536472"/>
    <s v="Y"/>
    <m/>
    <m/>
    <s v="37.7658133,-121.4533000,-5.300000,3D"/>
    <m/>
    <m/>
    <m/>
    <s v="TRACY/COUNTY"/>
    <m/>
    <s v="N"/>
    <s v="N"/>
    <s v="N"/>
    <s v="Clear"/>
    <m/>
    <s v="Customer-Owned Structure/Equipment"/>
    <m/>
    <s v="Calm"/>
    <m/>
    <s v="Other (Comments)"/>
    <m/>
    <s v="Structure Only"/>
    <m/>
    <s v="Fire Dept"/>
    <m/>
    <s v="Overhead"/>
    <m/>
    <s v="N"/>
    <m/>
    <m/>
    <m/>
    <m/>
    <m/>
    <m/>
    <s v="  "/>
    <m/>
    <m/>
    <m/>
    <m/>
    <m/>
    <m/>
    <m/>
    <m/>
    <m/>
    <m/>
    <m/>
    <m/>
    <m/>
    <m/>
    <m/>
    <m/>
    <m/>
    <m/>
    <m/>
    <m/>
    <m/>
    <m/>
    <m/>
    <m/>
    <m/>
    <m/>
    <m/>
    <m/>
    <m/>
    <m/>
    <m/>
    <m/>
    <m/>
    <m/>
    <m/>
    <m/>
    <m/>
    <m/>
    <m/>
    <m/>
    <m/>
    <m/>
    <m/>
    <m/>
    <m/>
    <m/>
    <m/>
  </r>
  <r>
    <n v="1322"/>
    <s v="TLAL"/>
    <s v="3 - QC Complete"/>
    <n v="44463"/>
    <n v="44617"/>
    <s v="Troubleman reports an underground conductor failure (due to a bullet - Updated 09/24/21 TLAL) that resulted in damage to riser cable feeding #2 RCO. This information is preliminary; OIS: 1457517; ILIS: 21-0110779; FOID: T005381154 (TXTM); EC UGE A-Tag: 121970286; EC OHE A-Tag: 121996740; PM: 44958990, 44966442; Circuit ID: 042861101, SAP Eqp ID: 102180488; County: Sonoma; Division: Humboldt"/>
    <s v="\\fxshare-nas05\quotashare-fs01\ESA\5 - Ignition Tracking\2021_Ignition_QC_Folders\20210829_1457517_21-0110779_nan_T005381154"/>
    <s v=" "/>
    <m/>
    <s v="TLAL"/>
    <s v="Updated the Suspected Initiating Event, Failure Driver, Failure Sub-Driver, due to a bullet found in the conductor via the crew &amp; ATS"/>
    <n v="44463"/>
    <s v="F2G4 (Exponent)"/>
    <s v="In Progress"/>
    <s v="Not Required"/>
    <m/>
    <s v="Not Required"/>
    <s v="Physical Inspection Complete"/>
    <m/>
    <m/>
    <m/>
    <m/>
    <m/>
    <m/>
    <m/>
    <s v="Not Required"/>
    <m/>
    <m/>
    <m/>
    <m/>
    <m/>
    <m/>
    <m/>
    <m/>
    <m/>
    <m/>
    <m/>
    <m/>
    <m/>
    <m/>
    <m/>
    <m/>
    <n v="44466"/>
    <m/>
    <m/>
    <m/>
    <m/>
    <m/>
    <m/>
    <m/>
    <m/>
    <m/>
    <m/>
    <s v="Y"/>
    <n v="44463"/>
    <n v="44463"/>
    <s v="TXTM"/>
    <s v="Tim Thorpe, TXTM, (530) 941-4950"/>
    <s v="Please see the notes in the 'Reports' sub-folder"/>
    <s v="MLS5"/>
    <s v=" "/>
    <x v="118"/>
    <s v="10:40:00"/>
    <n v="44437"/>
    <s v="10:39:00"/>
    <s v="FAS"/>
    <s v="N"/>
    <s v="N"/>
    <n v="1457517"/>
    <s v="21-0110779"/>
    <m/>
    <s v="T005381154"/>
    <s v="121970286, 121996740"/>
    <m/>
    <m/>
    <s v="PG&amp;E_1322_Ignition_20210829_1.jpg"/>
    <s v=" "/>
    <x v="1"/>
    <x v="0"/>
    <s v="Y"/>
    <s v="Y"/>
    <s v="N"/>
    <s v="On August 29, 2021 at 1142 hours, a PG&amp;E Troubleman patrolled the Annapolis 1101 12kV Distribution Circuit number 042861101, in the Tier 2 High Fire Threat District (HFTD) State Responsibility Area (SRA) near the Patterson Tap at Oak Hill L O Road in Cazadero (Annapolis), CA 95412. He observed one of two blown at the 50H FT type fuse cutout 9371 (Installed in 2007), a burned no good riser cable on the load-side of #2 riser cutout 9371 on the 35' class-4 Douglas Fir wood pole (SAP Eqp ID 102180488, Bar Code 120191056, Baxco, Mfg. Date 1953), and a small fire in progress. Initial analysis indicates the ignition was caused by a conductor that failed due to third party damage, which appeared to be attributed to impact from a foreign metal object (Gunshot). The insulation of the conductor was damaged and the foreign metal object was embedded next to the conductor. A bullet casing was also found near the incident location inferring the foreign metal object was a bullet fragment. The foreman found several casings within range of the riser. The troubleman extinguished the fire on the ground and the fire department arrived after it was extinguished. The EC overhead A-Tag 121996740 and EC Underground A-Tag 121970286 were submitted for remediation. The 1,613 minute outage affected one customer. The line was returned to service on August 30, 2021. This information is preliminary."/>
    <s v="PG&amp;E"/>
    <s v="Other"/>
    <s v="PG&amp;E Pole"/>
    <s v="D"/>
    <s v="D"/>
    <s v="&lt;3 meters of linear travel"/>
    <m/>
    <m/>
    <m/>
    <m/>
    <m/>
    <s v="Contact - 3rd Party"/>
    <s v="Contact from object"/>
    <s v="Contact from Object - Other"/>
    <s v="Y"/>
    <s v="Overhead"/>
    <x v="0"/>
    <s v="Riser"/>
    <s v="Conductor"/>
    <n v="102180488"/>
    <s v=" "/>
    <x v="1"/>
    <n v="38.73659"/>
    <n v="-123.3363133"/>
    <s v="Sonoma"/>
    <s v="ANNAPOLIS 1101"/>
    <n v="12000"/>
    <s v="ANNAPOLIS 1101528344"/>
    <x v="0"/>
    <s v="Employee"/>
    <s v="Herbaceous"/>
    <s v="Grass Fuel Model"/>
    <m/>
    <s v="N"/>
    <m/>
    <m/>
    <m/>
    <m/>
    <s v="N"/>
    <s v="N"/>
    <m/>
    <m/>
    <s v="2021-08-31"/>
    <m/>
    <m/>
    <m/>
    <m/>
    <m/>
    <m/>
    <m/>
    <m/>
    <m/>
    <m/>
    <m/>
    <m/>
    <m/>
    <m/>
    <m/>
    <m/>
    <m/>
    <m/>
    <m/>
    <s v="  "/>
    <s v="HUMBOLDT"/>
    <s v="FORT BRAGG 02"/>
    <s v="10:40"/>
    <n v="44437"/>
    <s v="1457517"/>
    <s v="T005381154"/>
    <n v="25255"/>
    <s v="KELLY RD"/>
    <s v="ANNAPOLIS"/>
    <n v="38.738579999999999"/>
    <n v="-123.33620000000001"/>
    <s v="W2TTXTM"/>
    <s v="THORPE, TIM "/>
    <n v="42861101"/>
    <s v="20210829 12:20"/>
    <n v="9111"/>
    <m/>
    <s v="crew to replace riser cable feeding #2 RCO"/>
    <s v="Y"/>
    <m/>
    <m/>
    <s v="38.7365900,-123.3363133,348.900000,3D"/>
    <m/>
    <m/>
    <m/>
    <m/>
    <m/>
    <s v="N"/>
    <s v="Y"/>
    <m/>
    <s v="Clear"/>
    <m/>
    <s v="Private Land"/>
    <m/>
    <s v="Calm"/>
    <m/>
    <s v="PG&amp;E Equipment"/>
    <m/>
    <s v="1 meter - &lt; 3 meters"/>
    <m/>
    <s v="Other Party"/>
    <m/>
    <s v="Other (Comments)"/>
    <s v="Primary Riser"/>
    <s v="Y"/>
    <s v="photos"/>
    <s v="PG&amp;E Employee"/>
    <m/>
    <s v="UNDERGROUND"/>
    <s v="CONDUCTOR, UNDERGROUND"/>
    <s v="N"/>
    <s v="  "/>
    <s v="Unplanned"/>
    <s v="Humboldt"/>
    <s v="Ukiah"/>
    <s v="042861101, ANNAPOLIS-1101"/>
    <s v="21-0110779"/>
    <s v="Unplanned"/>
    <s v="Clear;32-90 F"/>
    <s v="1"/>
    <m/>
    <s v="YES"/>
    <s v="Line to Ground"/>
    <s v="Sustained"/>
    <s v="No"/>
    <s v="9371"/>
    <s v="OH"/>
    <s v="Fuse"/>
    <s v="1457517"/>
    <s v="Conductor, Overhead, Burned/flashed"/>
    <m/>
    <m/>
    <m/>
    <s v="PATTERSON TAP N/O SODA SPRINGS RD"/>
    <s v="LOAD SIDE OF FUCO 9371 "/>
    <m/>
    <m/>
    <m/>
    <m/>
    <m/>
    <m/>
    <m/>
    <m/>
    <m/>
    <m/>
    <m/>
    <m/>
    <m/>
    <m/>
    <m/>
    <m/>
    <m/>
    <m/>
    <m/>
    <m/>
    <m/>
    <m/>
    <m/>
    <m/>
  </r>
  <r>
    <n v="1321"/>
    <s v="MXX7"/>
    <s v="3 - QC Complete"/>
    <n v="44437"/>
    <n v="44617"/>
    <s v="Duplicate of index 1319. Other fire, not attributable to PG&amp;E assets. PG&amp;E assets were affected. This information is preliminary. "/>
    <s v="\\fxshare-nas05\quotashare-fs01\ESA\5 - Ignition Tracking\2021_Ignition_QC_Folders\20210829_nan_nan_nan_0004003751"/>
    <s v=" "/>
    <m/>
    <m/>
    <m/>
    <m/>
    <m/>
    <s v="Not In Scope"/>
    <m/>
    <m/>
    <m/>
    <m/>
    <m/>
    <m/>
    <m/>
    <m/>
    <m/>
    <m/>
    <m/>
    <m/>
    <m/>
    <m/>
    <m/>
    <m/>
    <m/>
    <m/>
    <m/>
    <m/>
    <m/>
    <m/>
    <m/>
    <m/>
    <m/>
    <m/>
    <m/>
    <m/>
    <m/>
    <m/>
    <m/>
    <m/>
    <m/>
    <m/>
    <m/>
    <m/>
    <m/>
    <m/>
    <m/>
    <m/>
    <m/>
    <m/>
    <m/>
    <m/>
    <m/>
    <m/>
    <s v=" "/>
    <x v="118"/>
    <s v="11:20:00"/>
    <m/>
    <m/>
    <s v="FAS"/>
    <s v="N"/>
    <s v="Y"/>
    <m/>
    <m/>
    <m/>
    <n v="4003751"/>
    <m/>
    <m/>
    <m/>
    <m/>
    <s v=" "/>
    <x v="0"/>
    <x v="1"/>
    <s v="N"/>
    <s v="N"/>
    <s v="N"/>
    <s v="Duplicate of index 1319. Other fire, not attributable to PG&amp;E assets. PG&amp;E assets were affected. This information is preliminary. "/>
    <s v="Not PG&amp;E"/>
    <s v="Building"/>
    <m/>
    <m/>
    <m/>
    <s v="0.26-9.99"/>
    <m/>
    <m/>
    <m/>
    <m/>
    <m/>
    <s v="Duplicate"/>
    <m/>
    <m/>
    <m/>
    <s v="Overhead"/>
    <x v="1"/>
    <m/>
    <m/>
    <m/>
    <s v=" "/>
    <x v="0"/>
    <n v="36.567718300000003"/>
    <n v="-119.61744"/>
    <s v="Fresno"/>
    <s v="MC CALL 1105"/>
    <n v="12000"/>
    <m/>
    <x v="0"/>
    <s v="Fresno FD"/>
    <s v="Urban"/>
    <m/>
    <m/>
    <s v="N"/>
    <m/>
    <m/>
    <m/>
    <m/>
    <s v="N"/>
    <s v="N"/>
    <m/>
    <m/>
    <s v="2021-08-31"/>
    <m/>
    <m/>
    <m/>
    <m/>
    <m/>
    <m/>
    <m/>
    <m/>
    <m/>
    <m/>
    <m/>
    <m/>
    <m/>
    <m/>
    <m/>
    <m/>
    <m/>
    <m/>
    <m/>
    <s v="  "/>
    <s v="FRESNO"/>
    <s v="SELMA  01"/>
    <s v="11:20"/>
    <n v="44437"/>
    <m/>
    <n v="4003751"/>
    <s v="UNKNOWN"/>
    <s v="PREMISES DO NOT CHANGE"/>
    <s v="SELMA"/>
    <n v="36.570785999999998"/>
    <n v="-119.620598"/>
    <s v="F6TMQSO"/>
    <s v="SCOTTI, MICHEAL"/>
    <m/>
    <s v="20210829 12:44"/>
    <n v="2640"/>
    <n v="1"/>
    <s v="CALLED FOR DISCONNECT TAG FOR 3993 S GOLDEN STATE BLVD, SELMA. STRUCTURE FIRE DAY PRIOR, NOT SURE WHY PGE WASNT DISPATCHED TO MAKE SAFE DURRING FIRE, NO INFO ACCORDING TO DISPATCH.  SERVICE WIRE WAS BURNT IN THE CLEAR BUT STILL HANGING MELTED TOGETHER OFF SERVICE POLE ONLY ABOUT 3' OFF THE GROUND. I CALLED FOR DISCONNECT TAG TO CLEAR SERVICE HAZARD AND MAKE SAFE.  OPENED AWAC SERVICE AT OH 1P TX.  4/0AL AWAC SERVICE WIRE. CUSTOMERS METER AND PANEL COMPLETELY DESTROYED DUE TO FIRE.  CUSTOMER HAD "/>
    <s v="Y"/>
    <m/>
    <m/>
    <s v="36.5677183,-119.6174400,89.900000,3D"/>
    <m/>
    <m/>
    <m/>
    <s v="FRESNO COUNTY FIRE "/>
    <m/>
    <s v="N"/>
    <s v="Y"/>
    <s v="Y"/>
    <s v="Clear"/>
    <m/>
    <s v="Customer-Owned Structure/Equipment"/>
    <m/>
    <s v="Calm"/>
    <m/>
    <s v="3rd Party"/>
    <s v="DIESEL TRUCKS ON PROPERTY BEHIND HOME PER CUSTOMER "/>
    <s v="0.25 - 10 Acres"/>
    <m/>
    <s v="Fire Dept"/>
    <s v="FRESNO COUNTY FIRE PER CUSTOMER "/>
    <s v="Overhead"/>
    <s v="SERVICE WIRE "/>
    <s v="N"/>
    <s v="PHOTOS TAKEN DAY AFTER "/>
    <m/>
    <m/>
    <m/>
    <m/>
    <m/>
    <s v="  "/>
    <m/>
    <m/>
    <m/>
    <m/>
    <m/>
    <m/>
    <m/>
    <m/>
    <m/>
    <m/>
    <m/>
    <m/>
    <m/>
    <m/>
    <m/>
    <m/>
    <m/>
    <m/>
    <m/>
    <m/>
    <m/>
    <m/>
    <m/>
    <m/>
    <m/>
    <m/>
    <m/>
    <m/>
    <m/>
    <m/>
    <m/>
    <m/>
    <m/>
    <m/>
    <m/>
    <m/>
    <m/>
    <m/>
    <m/>
    <m/>
    <m/>
    <m/>
    <m/>
    <m/>
    <m/>
    <m/>
    <m/>
  </r>
  <r>
    <n v="1320"/>
    <s v="MXX7"/>
    <s v="3 - QC Complete"/>
    <n v="44437"/>
    <n v="44617"/>
    <s v="Structure fire, not attributable to PG&amp;E assets. No damage to PG&amp;E facilities. This information is preliminary."/>
    <s v="\\fxshare-nas05\quotashare-fs01\ESA\5 - Ignition Tracking\2021_Ignition_QC_Folders\20210829_nan_nan_nan_0807329333"/>
    <s v=" "/>
    <m/>
    <m/>
    <m/>
    <m/>
    <m/>
    <s v="Not In Scope"/>
    <m/>
    <m/>
    <m/>
    <m/>
    <m/>
    <m/>
    <m/>
    <m/>
    <m/>
    <m/>
    <m/>
    <m/>
    <m/>
    <m/>
    <m/>
    <m/>
    <m/>
    <m/>
    <m/>
    <m/>
    <m/>
    <m/>
    <m/>
    <m/>
    <m/>
    <m/>
    <m/>
    <m/>
    <m/>
    <m/>
    <m/>
    <m/>
    <m/>
    <m/>
    <m/>
    <m/>
    <m/>
    <m/>
    <m/>
    <m/>
    <m/>
    <m/>
    <m/>
    <m/>
    <m/>
    <m/>
    <s v=" "/>
    <x v="118"/>
    <s v="10:56:00"/>
    <m/>
    <m/>
    <s v="FAS"/>
    <s v="N"/>
    <s v="N"/>
    <m/>
    <m/>
    <m/>
    <n v="807329333"/>
    <m/>
    <m/>
    <m/>
    <m/>
    <s v=" "/>
    <x v="0"/>
    <x v="1"/>
    <s v="N"/>
    <s v="N"/>
    <s v="N"/>
    <s v="Structure fire, not attributable to PG&amp;E assets. No damage to PG&amp;E facilities. This information is preliminary."/>
    <s v="Not PG&amp;E"/>
    <s v="Building"/>
    <m/>
    <m/>
    <m/>
    <s v="Structure-only"/>
    <m/>
    <m/>
    <m/>
    <m/>
    <m/>
    <s v="Other Fire: Non-PG&amp;E related"/>
    <m/>
    <m/>
    <m/>
    <s v="Overhead"/>
    <x v="1"/>
    <m/>
    <m/>
    <m/>
    <s v=" "/>
    <x v="2"/>
    <n v="39.483713000000002"/>
    <n v="-121.227777"/>
    <s v="Yuba"/>
    <s v="CHALLENGE 1102 "/>
    <n v="12000"/>
    <m/>
    <x v="1"/>
    <s v="Cal Fire"/>
    <s v="Conifer Forest"/>
    <m/>
    <m/>
    <s v="N"/>
    <m/>
    <m/>
    <m/>
    <m/>
    <s v="N"/>
    <s v="N"/>
    <m/>
    <m/>
    <s v="2021-08-31"/>
    <m/>
    <m/>
    <m/>
    <m/>
    <m/>
    <m/>
    <m/>
    <m/>
    <m/>
    <m/>
    <m/>
    <m/>
    <m/>
    <m/>
    <m/>
    <m/>
    <m/>
    <m/>
    <m/>
    <s v="  "/>
    <s v="NORTH VALLEY"/>
    <s v="OROVILLE 02"/>
    <s v="10:56"/>
    <n v="44437"/>
    <m/>
    <s v="0807329333"/>
    <n v="10128"/>
    <s v="LA PORTE RD 50 FT"/>
    <s v="CHALLENGE"/>
    <n v="39.483713000000002"/>
    <n v="-121.227777"/>
    <s v="V4TKDMB"/>
    <s v="MENZEL, KILE"/>
    <n v="103201102"/>
    <s v="20210829 11:50"/>
    <n v="2640"/>
    <n v="1"/>
    <s v="STRUCTURE FIRE NO DAMAGE FROM FIRE TO OUR FACILITIES, BUT PANEL WAS UNSAFE. REMOVED SERVICE AND METER DUE TO TAMPERING. PANEL NEEDS REPLACED AND INSPECTION DONE BEFORE REENERGIZING"/>
    <s v="Y"/>
    <n v="2"/>
    <s v="\\fxshare-nas05\quotashare-fs01\ESA\5 - Ignition Tracking\Fire_Tab_Attachment_Files"/>
    <m/>
    <n v="39.483713000000002"/>
    <n v="-121.227777"/>
    <s v="FIRE WAS AT REAR OF HOUSE AWAY FROM PANEL ON FRONT. CUSTOMER WAS TAMPERING WITH "/>
    <s v="CAL FIRE"/>
    <m/>
    <s v="N"/>
    <s v="Y"/>
    <s v="N"/>
    <s v="Clear"/>
    <m/>
    <s v="Customer-Owned Structure/Equipment"/>
    <m/>
    <s v="Calm"/>
    <m/>
    <s v="Unknown"/>
    <m/>
    <s v="Structure Only"/>
    <m/>
    <s v="Cal Fire"/>
    <m/>
    <s v="Overhead"/>
    <m/>
    <s v="N"/>
    <m/>
    <m/>
    <m/>
    <m/>
    <m/>
    <m/>
    <s v="  "/>
    <m/>
    <m/>
    <m/>
    <m/>
    <m/>
    <m/>
    <m/>
    <m/>
    <m/>
    <m/>
    <m/>
    <m/>
    <m/>
    <m/>
    <m/>
    <m/>
    <m/>
    <m/>
    <m/>
    <m/>
    <m/>
    <m/>
    <m/>
    <m/>
    <m/>
    <m/>
    <m/>
    <m/>
    <m/>
    <m/>
    <m/>
    <m/>
    <m/>
    <m/>
    <m/>
    <m/>
    <m/>
    <m/>
    <m/>
    <m/>
    <m/>
    <m/>
    <m/>
    <m/>
    <m/>
    <m/>
    <m/>
  </r>
  <r>
    <n v="1319"/>
    <s v="MXX7"/>
    <s v="3 - QC Complete"/>
    <n v="44437"/>
    <n v="44617"/>
    <s v="Other fire, not attributable to PG&amp;E assets. PG&amp;E assets were affected. This information is preliminary. "/>
    <s v="\\fxshare-nas05\quotashare-fs01\ESA\5 - Ignition Tracking\2021_Ignition_QC_Folders\20210829_1457478_nan_nan_T005381099"/>
    <s v=" "/>
    <m/>
    <m/>
    <m/>
    <m/>
    <m/>
    <s v="Not In Scope"/>
    <m/>
    <m/>
    <m/>
    <m/>
    <m/>
    <m/>
    <m/>
    <m/>
    <m/>
    <m/>
    <m/>
    <m/>
    <m/>
    <m/>
    <m/>
    <m/>
    <m/>
    <m/>
    <m/>
    <m/>
    <m/>
    <m/>
    <m/>
    <m/>
    <m/>
    <m/>
    <m/>
    <m/>
    <m/>
    <m/>
    <m/>
    <m/>
    <m/>
    <m/>
    <m/>
    <m/>
    <m/>
    <m/>
    <m/>
    <m/>
    <m/>
    <m/>
    <m/>
    <m/>
    <m/>
    <m/>
    <s v=" "/>
    <x v="118"/>
    <s v="09:12:00"/>
    <n v="44437"/>
    <s v="09:12:00"/>
    <s v="FAS"/>
    <s v="N"/>
    <s v="N"/>
    <n v="1457478"/>
    <m/>
    <m/>
    <s v="T005381099"/>
    <m/>
    <m/>
    <m/>
    <m/>
    <s v=" "/>
    <x v="0"/>
    <x v="1"/>
    <s v="N"/>
    <s v="N"/>
    <s v="N"/>
    <s v="Other fire, not attributable to PG&amp;E assets. PG&amp;E assets were affected. This information is preliminary. "/>
    <s v="Not PG&amp;E"/>
    <s v="Building"/>
    <m/>
    <m/>
    <m/>
    <s v="0.26-9.99"/>
    <m/>
    <m/>
    <m/>
    <m/>
    <m/>
    <s v="Other Fire: Non-PG&amp;E related"/>
    <m/>
    <m/>
    <m/>
    <s v="Overhead"/>
    <x v="1"/>
    <m/>
    <m/>
    <m/>
    <s v=" "/>
    <x v="0"/>
    <n v="36.592188299999997"/>
    <n v="-119.6420117"/>
    <s v="Fresno"/>
    <s v="MC CALL 1105"/>
    <n v="12000"/>
    <m/>
    <x v="0"/>
    <s v="Fresno FD"/>
    <s v="Agriculture"/>
    <m/>
    <m/>
    <s v="N"/>
    <m/>
    <m/>
    <m/>
    <m/>
    <s v="N"/>
    <s v="N"/>
    <m/>
    <m/>
    <s v="2021-08-31"/>
    <m/>
    <m/>
    <m/>
    <m/>
    <m/>
    <m/>
    <m/>
    <m/>
    <m/>
    <m/>
    <m/>
    <m/>
    <m/>
    <m/>
    <m/>
    <m/>
    <m/>
    <m/>
    <m/>
    <s v="  "/>
    <s v="FRESNO"/>
    <s v="SELMA  01"/>
    <s v="09:12"/>
    <n v="44437"/>
    <s v="1457478"/>
    <s v="T005381099"/>
    <n v="3999"/>
    <s v="S GOLDEN STATE BLVD # "/>
    <s v="SELMA"/>
    <n v="36.591630000000002"/>
    <n v="-119.64318"/>
    <s v="F6TMQSO"/>
    <s v="SCOTTI, MICHEAL"/>
    <n v="254121106"/>
    <s v="20210829 11:41"/>
    <n v="9002"/>
    <n v="1"/>
    <s v="FOUND STRUCTURE FIRE DAY AFTER FIRE, NOT SURE IF PGE WAS DISPATCHED TO MAKE SAFE AND DISCONNECT DURIG FIRE, BUT I ARRIVED TO STRUCTURE COMPLETELY BURNT, AND ENERGIZED BURNT SERVICE STILL HANGING OFF SERVICE POLE.  VERIFIED SERVICE /AWAC STILL ENERGIZED, CALLED FOR DISCONNECT TAG AND CUT AWAC IN THE CLEAR AT OH TX POLE.  ACTUAL ADDRESS TO PROPERTY AFFECTED IS 3993 S GOLDEN STATE BLVD, SELMA, NOT 3999.   "/>
    <s v="Y"/>
    <m/>
    <m/>
    <s v="36.5921883,-119.6420117,89.800000,3D"/>
    <m/>
    <m/>
    <m/>
    <s v="FRESNO COUNTY"/>
    <m/>
    <s v="N"/>
    <s v="Y"/>
    <m/>
    <s v="Clear"/>
    <m/>
    <s v="Customer-Owned Structure/Equipment"/>
    <m/>
    <s v="Calm"/>
    <m/>
    <s v="Other (Comments)"/>
    <s v="DIESEL TRUCKS BEHIND HOME PER CUSTOMER"/>
    <s v="0.25 - 10 Acres"/>
    <m/>
    <s v="Fire Dept"/>
    <s v="FRESNO COUNTY PER CUSTOMER"/>
    <s v="Overhead"/>
    <m/>
    <s v="N"/>
    <s v="PHOTOS TAKEN AFTER INCIDENT "/>
    <m/>
    <m/>
    <s v="PATROL-FOUND NOTHING"/>
    <m/>
    <s v="N"/>
    <s v="  "/>
    <m/>
    <m/>
    <m/>
    <m/>
    <m/>
    <m/>
    <m/>
    <m/>
    <m/>
    <m/>
    <m/>
    <m/>
    <m/>
    <m/>
    <m/>
    <m/>
    <m/>
    <m/>
    <m/>
    <m/>
    <m/>
    <m/>
    <m/>
    <m/>
    <m/>
    <m/>
    <m/>
    <m/>
    <m/>
    <m/>
    <m/>
    <m/>
    <m/>
    <m/>
    <m/>
    <m/>
    <m/>
    <m/>
    <m/>
    <m/>
    <m/>
    <m/>
    <m/>
    <m/>
    <m/>
    <m/>
    <m/>
  </r>
  <r>
    <n v="1318"/>
    <s v="S71C"/>
    <s v="3 - QC Complete"/>
    <n v="44446"/>
    <n v="44617"/>
    <s v="Mylar balloons caused fire and outage. ILIS states that 1 of 3 fuses were blown. Crew needed to replace pole that was burnt. The ensuing fire was 0.25 - 10 acres in size. This information is preliminary. "/>
    <s v="\\fxshare-nas05\quotashare-fs01\ESA\5 - Ignition Tracking\2021_Ignition_QC_Folders\20210829_1457338_21-0110740_nan_T005380951"/>
    <s v=" "/>
    <m/>
    <s v="S71C"/>
    <s v="Changed fire lat/long to pole's coordinates._x000a_Correct outage time 3:40"/>
    <n v="44446"/>
    <m/>
    <s v="Not In Scope"/>
    <m/>
    <m/>
    <m/>
    <m/>
    <m/>
    <m/>
    <m/>
    <m/>
    <m/>
    <m/>
    <m/>
    <m/>
    <m/>
    <n v="44389"/>
    <n v="44541"/>
    <n v="42306"/>
    <s v="FOB"/>
    <s v="N"/>
    <s v="XCNC1000245"/>
    <s v="Y"/>
    <n v="44447"/>
    <s v="Y"/>
    <s v="Rot at base of Live Oaks"/>
    <s v="Extent of condition"/>
    <m/>
    <m/>
    <m/>
    <m/>
    <m/>
    <m/>
    <m/>
    <m/>
    <m/>
    <m/>
    <m/>
    <m/>
    <m/>
    <m/>
    <m/>
    <m/>
    <m/>
    <m/>
    <m/>
    <m/>
    <m/>
    <m/>
    <s v=" "/>
    <x v="118"/>
    <s v="05:04:00"/>
    <n v="44437"/>
    <s v="03:40:00"/>
    <s v="FAS"/>
    <s v="N"/>
    <s v="N"/>
    <n v="1457338"/>
    <s v="21-0110740"/>
    <m/>
    <s v="T005380951"/>
    <n v="121969948"/>
    <m/>
    <m/>
    <s v="PG&amp;E_1318_Ignition_20210829_2.jpg"/>
    <s v=" "/>
    <x v="1"/>
    <x v="0"/>
    <s v="Y"/>
    <s v="Y"/>
    <s v="N"/>
    <s v="On August 29, 2021 at 5:04 hours, a PG&amp;E Troubleman was dispatched to the Maxwell 1106 12kV Distribution Circuit number 062881106 near the vicinity of 4 Mile Road, Maxwell in response to a pole fire and power outtage to 3 customers. Customers were without power for 2061 minutes. Initial analysis indicates 1 of 3 fuses blown open due to contact with a 3rd Party metallic mylar balloon. The ensuing fire was greater than a linear meter but less than 10 acres in size. The fire was suppressed by Maxwell Fire Department. PG&amp;E Crew was ordered to replace the burnt pole(SAP Equipment ID 101612664) on August 29, 2021. This information is preliminary."/>
    <s v="PG&amp;E"/>
    <s v="Other"/>
    <s v="Balloon"/>
    <s v="D"/>
    <s v="D"/>
    <s v="0.26-9.99"/>
    <m/>
    <m/>
    <m/>
    <m/>
    <m/>
    <s v="Contact - 3rd Party"/>
    <s v="Contact from object"/>
    <s v="Balloon contact"/>
    <s v="Y"/>
    <s v="Overhead"/>
    <x v="0"/>
    <s v="Conductor - Primary"/>
    <s v="Pole"/>
    <n v="101612664"/>
    <s v=" "/>
    <x v="0"/>
    <n v="39.284983173800001"/>
    <n v="-122.1164799"/>
    <s v="Colusa"/>
    <s v="MAXWELL 1106"/>
    <n v="12000"/>
    <s v="MAXWELL 11063036"/>
    <x v="0"/>
    <s v="Maxwell FD"/>
    <s v="Wetland"/>
    <s v="Grass Fuel Model"/>
    <m/>
    <s v="N"/>
    <m/>
    <m/>
    <m/>
    <m/>
    <s v="N"/>
    <s v="N"/>
    <m/>
    <m/>
    <s v="2021-08-31"/>
    <m/>
    <m/>
    <m/>
    <m/>
    <m/>
    <m/>
    <m/>
    <m/>
    <m/>
    <m/>
    <m/>
    <m/>
    <m/>
    <m/>
    <m/>
    <m/>
    <m/>
    <m/>
    <m/>
    <s v="  "/>
    <s v="SACRAMENTO"/>
    <s v="COLUSA"/>
    <s v="05:04"/>
    <n v="44437"/>
    <s v="1457338"/>
    <s v="T005380951"/>
    <s v="UNKNOWN"/>
    <s v="1/2 MILE NORTH OF MAXW"/>
    <s v="MAXWELL"/>
    <n v="39.275689999999997"/>
    <n v="-122.11651000000001"/>
    <s v="T3TC1SP"/>
    <s v="STOCKTON, CHRIS"/>
    <n v="62881106"/>
    <s v="20210829 06:32"/>
    <n v="9002"/>
    <m/>
    <s v="MYLAR BALLOON CAUSED OUTAGE &amp; FIRE ... ON-CALL SUPV NOTIFIED W/PICS SENT ... CREW NEEDED TO REPLACE POLE ... C/O #3373 OPENED &amp; TAGGED M.O.L. ... ETOR FORM SUBMITTED ... "/>
    <s v="Y"/>
    <m/>
    <m/>
    <m/>
    <n v="39.275689999999997"/>
    <n v="-122.11651000000001"/>
    <m/>
    <s v="MAXWELL FD 530-308-8339 CHIEF KENNY COHEN"/>
    <m/>
    <s v="N"/>
    <s v="Y"/>
    <m/>
    <s v="Clear"/>
    <m/>
    <s v="County Land"/>
    <m/>
    <s v="Calm"/>
    <m/>
    <s v="Balloons"/>
    <m/>
    <s v="0.25 - 10 Acres"/>
    <m/>
    <s v="Fire Dept"/>
    <m/>
    <s v="Overhead"/>
    <m/>
    <s v="Y"/>
    <s v="MYLAR BALLOON &amp; PICTURES"/>
    <s v="PG&amp;E Employee"/>
    <m/>
    <s v="METALLIC BALLOON"/>
    <s v="CONDUCTOR, OVERHEAD"/>
    <s v="N"/>
    <s v="  "/>
    <s v="Unplanned"/>
    <s v="Sacramento"/>
    <s v="Colusa"/>
    <s v="062881106, MAXWELL-1106"/>
    <s v="21-0110740"/>
    <s v="Unplanned"/>
    <s v="Clear;32-90 F"/>
    <s v="3 1 of 3 Phases Open"/>
    <m/>
    <s v="YES"/>
    <s v="Line to Line"/>
    <s v="Sustained"/>
    <s v="No"/>
    <s v="3373"/>
    <s v="OH"/>
    <s v="Fuse"/>
    <s v="1457338"/>
    <s v="Fuse, Burned Open"/>
    <m/>
    <s v="08/29/21 06:58"/>
    <m/>
    <s v="N/E COR MAXWELL-COLUSA HWY &amp; FOUR MILE RD"/>
    <s v="9 SPANS LD SIDE OF 3373 "/>
    <m/>
    <s v="3rd Party;Metallic Balloon"/>
    <m/>
    <m/>
    <m/>
    <m/>
    <m/>
    <m/>
    <m/>
    <m/>
    <m/>
    <m/>
    <m/>
    <m/>
    <m/>
    <m/>
    <m/>
    <m/>
    <m/>
    <m/>
    <m/>
    <m/>
    <m/>
    <m/>
  </r>
  <r>
    <n v="1640"/>
    <s v="P4K5"/>
    <s v="3 - QC Complete"/>
    <n v="44477"/>
    <n v="44617"/>
    <s v="Initial EIR: EI210828A - Coalinga - Property Damage - Summary: On August 28, 2021 a car hit a pole causing an outage on the Schindler 1114 12kV overhead distribution circuit. The pole was a transmission pole with distribution underbuild. On September 6, 2021 a customer on the Schindler 1114 circuit sustained damage to equipment valued at over $50,000. The customer filed a claim with PG&amp;E alleging this damage occurred as a result of the August 28, 2021 outage. This information is being reported under the Property Damage criterion. This information is preliminary."/>
    <s v="\\fxshare-nas05\quotashare-fs01\ESA\5 - Ignition Tracking\2021_Ignition_QC_Folders\20210828_1456093_21-0110502_nan_T005380108"/>
    <s v=" "/>
    <m/>
    <s v="P4K5"/>
    <s v="Adjusted the outage time, Changes the asset family cause from D -&gt; T since it was an incident on the transmission lines"/>
    <n v="44477"/>
    <m/>
    <s v="Not In Scope"/>
    <m/>
    <m/>
    <m/>
    <m/>
    <m/>
    <m/>
    <m/>
    <m/>
    <m/>
    <m/>
    <m/>
    <m/>
    <m/>
    <m/>
    <m/>
    <m/>
    <m/>
    <m/>
    <m/>
    <m/>
    <m/>
    <m/>
    <m/>
    <m/>
    <m/>
    <m/>
    <m/>
    <m/>
    <m/>
    <m/>
    <m/>
    <m/>
    <m/>
    <m/>
    <m/>
    <m/>
    <m/>
    <m/>
    <m/>
    <m/>
    <m/>
    <m/>
    <m/>
    <m/>
    <m/>
    <m/>
    <s v=" "/>
    <x v="119"/>
    <s v="04:17:00"/>
    <n v="44436"/>
    <s v="04:14:00"/>
    <s v="FAS"/>
    <s v="N"/>
    <s v="N"/>
    <n v="1456093"/>
    <s v="21-0110502"/>
    <s v="T21-015502"/>
    <s v="T005380108, T005380111"/>
    <n v="121968110"/>
    <s v="121958814, 121591133"/>
    <s v=" EI210828A"/>
    <s v="PG&amp;E_1640_Ignition_20210828_3.jpg"/>
    <s v=" "/>
    <x v="0"/>
    <x v="1"/>
    <s v="N"/>
    <s v="N"/>
    <s v="N"/>
    <s v="On Sept 28th, 2021 at 0417 hours, PG&amp;E became aware that the SCHINDLER-COALINGA #2 - 70 kV Transmission Circuit on Fresno Coalinga road in response to a car pole incident. Initial analysis indicates that a car crashed into a pole, the pole broke in half, no fire was observed in the pictures taken by the troubleman on scene. Flashing was observed by customers on thsi line. PG&amp;E Crew replaced the pole. This information is preliminary. "/>
    <s v="Not PG&amp;E"/>
    <s v="Other"/>
    <s v="Pole"/>
    <s v="T"/>
    <s v="D"/>
    <s v="&lt;0.25"/>
    <m/>
    <m/>
    <m/>
    <m/>
    <m/>
    <s v="No Fire"/>
    <m/>
    <m/>
    <m/>
    <s v="Overhead"/>
    <x v="0"/>
    <s v="Pole"/>
    <s v="Pole"/>
    <n v="45146217"/>
    <s v=" "/>
    <x v="0"/>
    <n v="36.385159999999999"/>
    <n v="-120.15832"/>
    <s v="Fresno"/>
    <s v="SCHINDLER-COALINGA #2-70kV"/>
    <n v="70000"/>
    <m/>
    <x v="0"/>
    <s v="Coalinga FD"/>
    <s v="Urban"/>
    <s v="Grass Fuel Bed"/>
    <m/>
    <s v="N"/>
    <m/>
    <m/>
    <m/>
    <m/>
    <s v="N"/>
    <s v="N"/>
    <m/>
    <m/>
    <s v="2021-10-01"/>
    <m/>
    <m/>
    <m/>
    <m/>
    <m/>
    <m/>
    <m/>
    <m/>
    <m/>
    <m/>
    <m/>
    <m/>
    <m/>
    <m/>
    <m/>
    <m/>
    <m/>
    <m/>
    <m/>
    <s v="  "/>
    <s v="NORTH VALLEY"/>
    <m/>
    <s v="04:17"/>
    <n v="44436"/>
    <s v="1456093"/>
    <s v="T005380108"/>
    <m/>
    <m/>
    <m/>
    <m/>
    <m/>
    <s v="F1TDECO"/>
    <m/>
    <n v="25289"/>
    <s v="2021/08/28 10:30:22"/>
    <n v="9002"/>
    <m/>
    <s v="SMART MTR AUTO-GENERATED TAG"/>
    <s v="N"/>
    <m/>
    <m/>
    <m/>
    <m/>
    <m/>
    <m/>
    <m/>
    <m/>
    <m/>
    <m/>
    <s v="Y"/>
    <m/>
    <m/>
    <m/>
    <m/>
    <m/>
    <m/>
    <m/>
    <m/>
    <m/>
    <m/>
    <m/>
    <m/>
    <m/>
    <m/>
    <m/>
    <m/>
    <m/>
    <m/>
    <s v="VEHICLE"/>
    <s v="POLE-WOOD"/>
    <m/>
    <s v="  "/>
    <s v="Unplanned"/>
    <s v="Fresno"/>
    <s v="Coalinga"/>
    <s v="252891114, SCHINDLER-1114"/>
    <s v="21-0110502"/>
    <s v="Unplanned"/>
    <s v="Clear;32-90 F"/>
    <s v="294"/>
    <s v="110029"/>
    <s v="NO"/>
    <s v="Line to Line"/>
    <s v="Sustained"/>
    <s v="No"/>
    <s v="1114/2"/>
    <s v="OH"/>
    <s v="Circuit Breaker"/>
    <s v="1456093"/>
    <s v="Pole-Wood, Broken"/>
    <s v=" C GRD"/>
    <s v="08/28/21 10:45"/>
    <m/>
    <s v="SCHINDLER SUB"/>
    <s v="1/SW/OF 9089"/>
    <s v="SW 9975 OPEN"/>
    <s v="TRANSMISSION OVERBUILD "/>
    <m/>
    <m/>
    <m/>
    <m/>
    <m/>
    <m/>
    <m/>
    <m/>
    <m/>
    <m/>
    <m/>
    <m/>
    <m/>
    <m/>
    <m/>
    <m/>
    <m/>
    <m/>
    <m/>
    <m/>
    <m/>
    <m/>
  </r>
  <r>
    <n v="1317"/>
    <s v="TLAL"/>
    <s v="3 - QC Complete"/>
    <n v="44467"/>
    <n v="44617"/>
    <s v="[23709 Brandt Road, Lodi, CA 95240] Liquid fuse cutouts blew apart. The ensuing fire was 3 meters - 0.25 acres in size. No third party structures involved. This information is preliminary. OIS: 1457182; FOID: T005380804 (WLE2 - Main), T005380803 (MCF9 - Assisted); ILIS: 21-0110723; EC: 121969899 (Completed by: WPR5), 121969961; PM: 31550680; Circuit ID: 163682102, SAP Eqp ID: 102076250, 102076259; Division: Stockton; County: San Joaquin"/>
    <s v="\\fxshare-nas05\quotashare-fs01\ESA\5 - Ignition Tracking\2021_Ignition_QC_Folders\20210828_1457182_nan_nan_T005380804"/>
    <s v=" "/>
    <m/>
    <s v="TLAL"/>
    <s v="09/28/21 TLAL - Additional FOID, EC Tags Added; Outage Time, Fire Suppressing Agency Updated; 08/29/21 MXX7 - Changed fire lat/long to pole's coordinates. "/>
    <n v="44467"/>
    <m/>
    <s v="Not In Scope"/>
    <m/>
    <m/>
    <m/>
    <m/>
    <m/>
    <m/>
    <m/>
    <m/>
    <m/>
    <m/>
    <m/>
    <m/>
    <m/>
    <m/>
    <m/>
    <m/>
    <m/>
    <m/>
    <m/>
    <m/>
    <m/>
    <m/>
    <m/>
    <m/>
    <m/>
    <m/>
    <m/>
    <m/>
    <m/>
    <m/>
    <m/>
    <m/>
    <m/>
    <m/>
    <m/>
    <m/>
    <m/>
    <m/>
    <m/>
    <s v="N"/>
    <m/>
    <m/>
    <s v="WLE2 "/>
    <m/>
    <s v="09/28/21 TLAL - Emailed Electric Crew Foreman, William Rhodes (WPR5), with a request for an MPR (See MPR sub-folder)"/>
    <m/>
    <s v=" "/>
    <x v="119"/>
    <s v="20:52:00"/>
    <n v="44436"/>
    <s v="20:32:00"/>
    <s v="FAS"/>
    <s v="N"/>
    <s v="N"/>
    <n v="1457182"/>
    <s v="21-0110723"/>
    <m/>
    <s v="T005380804, T005380803"/>
    <s v="121969899, 121969961"/>
    <m/>
    <m/>
    <s v="PG&amp;E_1317_Ignition_20210828_3.jpg"/>
    <s v=" "/>
    <x v="1"/>
    <x v="0"/>
    <s v="Y"/>
    <s v="Y"/>
    <s v="N"/>
    <s v="On August 28, 2021 at 2134 hours, PG&amp;E Troublemen patrolled the Lockeford 2102 21kV Distribution Circuit number 163682102, in the State Responsibility Area (SRA) near 23709 Brandt Road, Lodi, CA 95240. They were called out to investigate a report of wires down and a vegetation fire. Upon arrival, they observed the liquid fuses #2 and #3 blown at D8275 (Object ID 2664438), damaged overhead 44H cutouts at the 40' class-5 Douglas Fir wood pole (SAP Eqp ID 102076250, McCormick &amp; Baxter Co., Mfr. Year 1964), and a small grass fire beneath the cutouts. They also observed a decayed 8' cutout arm with the cutouts facing directly down with the high-side possibly resting on the arm, at the 45' class-2 Western Red Cedar wood transformer pole (SAP Eqp ID 102076259, McFarland Cascade Co., Mfr. Year 1999) at the end of the line. Initial analysis indicates the ignition was caused by overhead equipment failure, due to the blown fuses. Cal Fire responded to and extinguished the fire. The EC A-Tags 121969899 and 121969961 were submitted for remediation. The 2,304 minute outage affected one customer. The line was returned to service on August 30, 2021. The incident area is within a Raptor Concentration Zone (RCZ) and an active San Joaquin Valley Habitat Conservation Plan (HCP). This information is preliminary."/>
    <s v="PG&amp;E"/>
    <s v="Vegetation"/>
    <m/>
    <s v="D"/>
    <s v="D"/>
    <s v="&lt;0.25"/>
    <m/>
    <m/>
    <m/>
    <m/>
    <m/>
    <s v="Equipment - PG&amp;E"/>
    <s v="All types of equipment / facility failure"/>
    <s v="Fuse failure - all"/>
    <s v="N"/>
    <s v="Overhead"/>
    <x v="0"/>
    <s v="Fuse"/>
    <s v="Fuse, Cutouts, Cutout Arm"/>
    <s v="102076250, 102076259"/>
    <s v=" "/>
    <x v="0"/>
    <n v="38.157388663799999"/>
    <n v="-121.0230376552"/>
    <s v="San Joaquin"/>
    <s v="LOCKEFORD 2102 "/>
    <n v="21000"/>
    <s v="LOCKEFORD 2102206884"/>
    <x v="0"/>
    <s v="Cal Fire"/>
    <s v="Herbaceous"/>
    <s v="Grass Fuel Model"/>
    <m/>
    <s v="N"/>
    <m/>
    <m/>
    <m/>
    <m/>
    <s v="N"/>
    <s v="N"/>
    <m/>
    <m/>
    <s v="2021-08-31"/>
    <m/>
    <m/>
    <m/>
    <m/>
    <m/>
    <m/>
    <m/>
    <m/>
    <m/>
    <m/>
    <m/>
    <m/>
    <m/>
    <m/>
    <m/>
    <m/>
    <m/>
    <m/>
    <m/>
    <s v="  "/>
    <s v="STOCKTON"/>
    <s v="STOCKTON 03"/>
    <s v="20:52"/>
    <n v="44436"/>
    <s v="1457182"/>
    <s v="T005380804"/>
    <n v="23709"/>
    <s v="E BRANDT RD UNIT A"/>
    <s v="LOCKEFORD"/>
    <n v="38.161960000000001"/>
    <n v="-121.01313"/>
    <s v="Q4TWLE2"/>
    <s v="EVANS, WILLIAM"/>
    <n v="163682102"/>
    <s v="20210828 23:19"/>
    <n v="9002"/>
    <m/>
    <s v="liquid fuse c/o's blew apart  started small grass fire  no structures involved"/>
    <s v="Y"/>
    <m/>
    <m/>
    <s v="38.1566383,-121.0233817,75.600000,3D"/>
    <m/>
    <m/>
    <s v="beneath cutouts D-8275"/>
    <s v="800-913-9113"/>
    <s v="D-8275"/>
    <s v="N"/>
    <s v="Y"/>
    <m/>
    <s v="Clear"/>
    <m/>
    <s v="Private Land"/>
    <m/>
    <s v="Calm"/>
    <m/>
    <s v="PG&amp;E Equipment"/>
    <m/>
    <s v="3 meters - 0.25 Acres"/>
    <m/>
    <s v="Fire Dept"/>
    <m/>
    <s v="Overhead"/>
    <m/>
    <s v="Y"/>
    <s v="photos"/>
    <s v="PG&amp;E Employee"/>
    <m/>
    <s v="OVERHEAD"/>
    <s v="CUTOUT, FUSE HOLDER"/>
    <s v="N"/>
    <s v="  "/>
    <m/>
    <m/>
    <m/>
    <m/>
    <m/>
    <m/>
    <m/>
    <m/>
    <m/>
    <m/>
    <m/>
    <m/>
    <m/>
    <m/>
    <m/>
    <m/>
    <m/>
    <m/>
    <m/>
    <m/>
    <m/>
    <m/>
    <m/>
    <m/>
    <m/>
    <m/>
    <m/>
    <m/>
    <m/>
    <m/>
    <m/>
    <m/>
    <m/>
    <m/>
    <m/>
    <m/>
    <m/>
    <m/>
    <m/>
    <m/>
    <m/>
    <m/>
    <m/>
    <m/>
    <m/>
    <m/>
    <m/>
  </r>
  <r>
    <n v="1316"/>
    <s v="MXX7"/>
    <s v="3 - QC Complete"/>
    <n v="44437"/>
    <n v="44617"/>
    <s v="Other fire, not attributable to PG&amp;E assets. PG&amp;E assets were affected. This information is preliminary."/>
    <s v="\\fxshare-nas05\quotashare-fs01\ESA\5 - Ignition Tracking\2021_Ignition_QC_Folders\20210828_1457005_nan_nan_T005380631"/>
    <s v=" "/>
    <m/>
    <m/>
    <m/>
    <m/>
    <m/>
    <s v="Not In Scope"/>
    <m/>
    <m/>
    <m/>
    <m/>
    <m/>
    <m/>
    <m/>
    <m/>
    <m/>
    <m/>
    <m/>
    <m/>
    <m/>
    <m/>
    <m/>
    <m/>
    <m/>
    <m/>
    <m/>
    <m/>
    <m/>
    <m/>
    <m/>
    <m/>
    <m/>
    <m/>
    <m/>
    <m/>
    <m/>
    <m/>
    <m/>
    <m/>
    <m/>
    <m/>
    <m/>
    <m/>
    <m/>
    <m/>
    <m/>
    <m/>
    <m/>
    <m/>
    <m/>
    <m/>
    <m/>
    <m/>
    <s v=" "/>
    <x v="119"/>
    <s v="16:43:00"/>
    <n v="44436"/>
    <s v="16:43:00"/>
    <s v="FAS"/>
    <s v="N"/>
    <s v="N"/>
    <n v="1457005"/>
    <m/>
    <m/>
    <s v="T005380631"/>
    <m/>
    <m/>
    <m/>
    <m/>
    <s v=" "/>
    <x v="0"/>
    <x v="1"/>
    <s v="N"/>
    <s v="N"/>
    <s v="N"/>
    <s v="Other fire, not attributable to PG&amp;E assets. PG&amp;E assets were affected. This information is preliminary."/>
    <s v="Not PG&amp;E"/>
    <s v="Vegetation"/>
    <m/>
    <m/>
    <m/>
    <s v="&lt;0.25"/>
    <m/>
    <m/>
    <m/>
    <m/>
    <m/>
    <s v="Other Fire: Non-PG&amp;E related"/>
    <m/>
    <m/>
    <m/>
    <s v="Overhead"/>
    <x v="1"/>
    <m/>
    <m/>
    <m/>
    <s v=" "/>
    <x v="0"/>
    <n v="40.448256700000002"/>
    <n v="-122.28905330000001"/>
    <s v="Shasta"/>
    <s v="PANORAMA 1101 "/>
    <n v="12000"/>
    <m/>
    <x v="0"/>
    <s v="Cal Fire"/>
    <s v="Agriculture"/>
    <m/>
    <m/>
    <s v="N"/>
    <m/>
    <m/>
    <m/>
    <m/>
    <s v="N"/>
    <s v="N"/>
    <m/>
    <m/>
    <s v="2021-08-31"/>
    <m/>
    <m/>
    <m/>
    <m/>
    <m/>
    <m/>
    <m/>
    <m/>
    <m/>
    <m/>
    <m/>
    <m/>
    <m/>
    <m/>
    <m/>
    <m/>
    <m/>
    <m/>
    <m/>
    <s v="  "/>
    <s v="NORTH VALLEY"/>
    <s v="REDDING 03"/>
    <s v="16:43"/>
    <n v="44436"/>
    <s v="1457005"/>
    <s v="T005380631"/>
    <n v="2601"/>
    <s v="BALLS FERRY RD # 273"/>
    <s v="ANDERSON"/>
    <n v="40.452359999999999"/>
    <n v="-122.28825000000001"/>
    <s v="S2TAMRI"/>
    <s v="RAPADAS, ANTHONY"/>
    <n v="103261102"/>
    <s v="20210828 17:43"/>
    <n v="9320"/>
    <m/>
    <s v="SMALL GRASS FIRE STARTED BY HOMELESS PER FD... FD EXTINGUISHED FIRE... POLE BLACKENED BUT OK... NO SAFTEY ISSUES"/>
    <s v="Y"/>
    <m/>
    <m/>
    <s v="40.4482567,-122.2890533,128.300000,3D"/>
    <m/>
    <m/>
    <m/>
    <s v="CAL FIRE"/>
    <m/>
    <s v="N"/>
    <s v="Y"/>
    <m/>
    <s v="Clear"/>
    <m/>
    <s v="Private Land"/>
    <m/>
    <s v="Calm"/>
    <m/>
    <s v="Other (Comments)"/>
    <s v="HOMELESS"/>
    <s v="3 meters - 0.25 Acres"/>
    <m/>
    <s v="Fire Dept"/>
    <m/>
    <s v="Overhead"/>
    <m/>
    <s v="Y"/>
    <s v="PHOTOS"/>
    <s v="PG&amp;E Employee"/>
    <m/>
    <m/>
    <m/>
    <s v="N"/>
    <s v="  "/>
    <m/>
    <m/>
    <m/>
    <m/>
    <m/>
    <m/>
    <m/>
    <m/>
    <m/>
    <m/>
    <m/>
    <m/>
    <m/>
    <m/>
    <m/>
    <m/>
    <m/>
    <m/>
    <m/>
    <m/>
    <m/>
    <m/>
    <m/>
    <m/>
    <m/>
    <m/>
    <m/>
    <m/>
    <m/>
    <m/>
    <m/>
    <m/>
    <m/>
    <m/>
    <m/>
    <m/>
    <m/>
    <m/>
    <m/>
    <m/>
    <m/>
    <m/>
    <m/>
    <m/>
    <m/>
    <m/>
    <m/>
  </r>
  <r>
    <n v="1315"/>
    <s v="S71C"/>
    <s v="3 - QC Complete"/>
    <n v="44447"/>
    <n v="44617"/>
    <s v="A third party vehicle made contact with a pole. ILIS states wire on ground. The ensuing fire was 3 meters - 0.25 acre in size. This information is preliminary."/>
    <s v="\\fxshare-nas05\quotashare-fs01\ESA\5 - Ignition Tracking\2021_Ignition_QC_Folders\20210828_1457001_21-0110646_nan_T005380632"/>
    <s v=" "/>
    <m/>
    <s v="S71C"/>
    <s v="Outage time is 16:37, not 16:43. _x000a__x000a_Executive Summary updated_x000a__x000a_Saving photos in .jpg format for WSD Ignition Photo_x000a__x000a_Updating coordinates to base of SAP Equipment 100166921 as 35.225200 -119.381765"/>
    <n v="44447"/>
    <m/>
    <s v="Not In Scope"/>
    <m/>
    <m/>
    <m/>
    <m/>
    <m/>
    <m/>
    <m/>
    <m/>
    <m/>
    <m/>
    <m/>
    <m/>
    <m/>
    <m/>
    <m/>
    <m/>
    <m/>
    <m/>
    <m/>
    <m/>
    <m/>
    <m/>
    <m/>
    <m/>
    <m/>
    <m/>
    <m/>
    <m/>
    <m/>
    <m/>
    <m/>
    <m/>
    <m/>
    <m/>
    <m/>
    <m/>
    <m/>
    <m/>
    <m/>
    <m/>
    <m/>
    <m/>
    <m/>
    <m/>
    <m/>
    <m/>
    <s v=" "/>
    <x v="119"/>
    <s v="16:43:00"/>
    <n v="44436"/>
    <s v="16:37:00"/>
    <s v="FAS"/>
    <s v="N"/>
    <s v="N"/>
    <n v="1457001"/>
    <s v="21-0110646"/>
    <m/>
    <s v="T005380632"/>
    <n v="121969747"/>
    <m/>
    <m/>
    <s v="PG&amp;E_1315_Ignition_20210830_1.jpg"/>
    <s v=" "/>
    <x v="1"/>
    <x v="0"/>
    <s v="Y"/>
    <s v="Y"/>
    <s v="N"/>
    <s v="On August 28, 2021 at 16:43 hours, PG&amp;E Troublemen were dispatched to the Elk Hills-1104, 12kV Distribution Circuit on Taft Hwy, Taft in response to a 3rd party colliding into a power pole with a vehicle. Initial analysis indicates downed pole and ground wire caused the ignition. California Highway Patrol was already on site. The ensuing fire was greater than 3 meters but less than 0.25 acres in size and the fire was suppressed by Kern County Fire Department. A PG&amp;E hired contracted crew replaced the damaged assets on August 29, 2021. This information is preliminary."/>
    <s v="PG&amp;E"/>
    <s v="Vegetation"/>
    <m/>
    <s v="D"/>
    <s v="D"/>
    <s v="&lt;0.25"/>
    <m/>
    <m/>
    <m/>
    <m/>
    <m/>
    <s v="Contact - 3rd Party"/>
    <s v="Contact from object"/>
    <s v="Vehicle contact"/>
    <s v="Y"/>
    <s v="Overhead"/>
    <x v="0"/>
    <s v="Pole"/>
    <s v="Pole"/>
    <n v="100166921"/>
    <s v=" "/>
    <x v="0"/>
    <n v="35.225200000000001"/>
    <n v="-119.381765"/>
    <s v="Kern"/>
    <s v="ELK HILLS 1104"/>
    <n v="12000"/>
    <s v="ELK HILLS 11044306"/>
    <x v="0"/>
    <s v="Kern County FD"/>
    <s v="Desert Shrub"/>
    <s v="Grass Fuel Model"/>
    <m/>
    <s v="N"/>
    <m/>
    <m/>
    <m/>
    <m/>
    <s v="N"/>
    <s v="N"/>
    <m/>
    <m/>
    <s v="2021-08-31"/>
    <m/>
    <m/>
    <m/>
    <m/>
    <m/>
    <m/>
    <m/>
    <m/>
    <m/>
    <m/>
    <m/>
    <m/>
    <m/>
    <m/>
    <m/>
    <m/>
    <m/>
    <m/>
    <m/>
    <s v="  "/>
    <s v="KERN"/>
    <s v="TAFT 01"/>
    <s v="16:43"/>
    <n v="44436"/>
    <s v="1457001"/>
    <s v="T005380632"/>
    <n v="28106"/>
    <s v="TAFT HWY"/>
    <s v="TAFT"/>
    <n v="35.228209999999997"/>
    <n v="-119.37741"/>
    <s v="K1TB4BZ"/>
    <s v="BAKER, BRYCE"/>
    <n v="252441104"/>
    <s v="20210828 20:47"/>
    <n v="9002"/>
    <m/>
    <s v="Car pole w/ tman JP. JP did switching while i made EC tag, USA, carpole, IR pics. traffic control on site.  JP on site."/>
    <s v="Y"/>
    <m/>
    <m/>
    <s v="35.2245167,-119.3828700,107.000000,3D"/>
    <m/>
    <m/>
    <s v="Small spot fires under line, caused by vehicle pole."/>
    <s v="Kern county FD"/>
    <m/>
    <s v="N"/>
    <s v="Y"/>
    <m/>
    <s v="Clear"/>
    <m/>
    <s v="PGE&amp;E-Owned Structure/Equipment"/>
    <m/>
    <s v="Calm"/>
    <m/>
    <s v="3rd Party"/>
    <s v="car pole"/>
    <s v="3 meters - 0.25 Acres"/>
    <m/>
    <s v="Fire Dept"/>
    <s v="kern county"/>
    <s v="Overhead"/>
    <m/>
    <s v="Y"/>
    <s v="pics, CHP NCIC 9426"/>
    <s v="Police Agency"/>
    <s v="CHP"/>
    <s v="VEHICLE"/>
    <s v="POLE-WOOD"/>
    <s v="N"/>
    <s v="  "/>
    <s v="Unplanned"/>
    <s v="Kern"/>
    <s v="Kern"/>
    <s v="252441104, ELK HILLS-1104"/>
    <s v="21-0110646"/>
    <s v="Unplanned"/>
    <s v="Clear;32-90 F"/>
    <s v="475"/>
    <s v="51775"/>
    <s v="YES"/>
    <s v="Line to Line"/>
    <s v="Sustained"/>
    <s v="No"/>
    <s v="4306"/>
    <s v="OH"/>
    <s v="Line Recloser"/>
    <s v="1457001"/>
    <s v="Pole-Wood, Broken, wire on ground"/>
    <s v="A,B"/>
    <s v="08/28/21 22:09"/>
    <m/>
    <s v="SE SEC 21-31/24"/>
    <s v="1 P E/OF 9285"/>
    <s v="LR CUS8676 OPEN"/>
    <m/>
    <m/>
    <m/>
    <m/>
    <m/>
    <m/>
    <m/>
    <m/>
    <m/>
    <m/>
    <m/>
    <m/>
    <m/>
    <m/>
    <m/>
    <m/>
    <m/>
    <m/>
    <m/>
    <m/>
    <m/>
    <m/>
    <m/>
  </r>
  <r>
    <n v="1314"/>
    <s v="AHH7"/>
    <s v="3 - QC Complete"/>
    <n v="44460"/>
    <n v="44617"/>
    <s v="Regulator failed internally, leaking oil. Insulators were flashed. The ensuing fire was limited to PG&amp;E assets. This information is preliminary."/>
    <s v="\\fxshare-nas05\quotashare-fs01\ESA\5 - Ignition Tracking\2021_Ignition_QC_Folders\20210828_1456463_21-0110569_nan_T005380390"/>
    <s v=" "/>
    <m/>
    <s v="ahh7"/>
    <s v="Updated outage time per ILIS . "/>
    <n v="44459"/>
    <m/>
    <s v="Not In Scope"/>
    <m/>
    <m/>
    <m/>
    <m/>
    <m/>
    <m/>
    <m/>
    <m/>
    <m/>
    <m/>
    <m/>
    <m/>
    <m/>
    <m/>
    <m/>
    <m/>
    <m/>
    <m/>
    <m/>
    <m/>
    <m/>
    <m/>
    <m/>
    <m/>
    <m/>
    <m/>
    <m/>
    <m/>
    <m/>
    <m/>
    <m/>
    <m/>
    <m/>
    <m/>
    <m/>
    <m/>
    <m/>
    <m/>
    <m/>
    <m/>
    <m/>
    <m/>
    <m/>
    <m/>
    <m/>
    <m/>
    <s v=" "/>
    <x v="119"/>
    <s v="11:19:00"/>
    <n v="44436"/>
    <s v="11:13:00"/>
    <s v="FAS"/>
    <s v="N"/>
    <s v="N"/>
    <n v="1456463"/>
    <s v="21-0110569"/>
    <m/>
    <s v="T005380390"/>
    <n v="121968869"/>
    <s v="121878374"/>
    <m/>
    <s v="No Photo"/>
    <s v=" "/>
    <x v="0"/>
    <x v="0"/>
    <s v="N"/>
    <s v="N"/>
    <s v="N"/>
    <s v="On August 28th, 2021 at 11:19 hours, a PG&amp;E Troubleman was dispatched to the Mendota 1102 12kV Distribution Circuit on S Derrick Ave in Mendota in response to an explosion heard. Initial analysis indicates a regulator failed internally and went to ground, causing the ignition. The ensuing fire was contained to PG&amp;E assets and the fire was suppressed by Fresno County Fire District. On August 28, 2021, a priority B tag was created to replace the damaged regulator. On August 8, 2021, a priority B tag was created to replace the regulator as there was reports of the east unit looking like it blew out at the pressure relief valve and was smoking. "/>
    <s v="PG&amp;E"/>
    <s v="Other"/>
    <s v="PG&amp;E Pole"/>
    <s v="D"/>
    <s v="D"/>
    <s v="Structure-PG&amp;E only"/>
    <s v="Fire Dept sprayed pole down at base. No damage to customer property. "/>
    <m/>
    <m/>
    <m/>
    <m/>
    <s v="Equipment - PG&amp;E"/>
    <s v="All types of equipment / facility failure"/>
    <s v="Voltage Regulator failure"/>
    <s v="N"/>
    <s v="Overhead"/>
    <x v="0"/>
    <s v="Voltage Regulator"/>
    <s v="Regulator"/>
    <m/>
    <s v=" "/>
    <x v="0"/>
    <n v="36.74494"/>
    <n v="-120.38701"/>
    <s v="Fresno"/>
    <s v="MENDOTA 1102"/>
    <n v="12000"/>
    <s v="MENDOTA 1102CB"/>
    <x v="0"/>
    <s v="Fresno County Fire Dept"/>
    <s v="Agriculture"/>
    <s v="Grass Fuel Model"/>
    <m/>
    <s v="N"/>
    <m/>
    <m/>
    <m/>
    <m/>
    <s v="N"/>
    <s v="N"/>
    <m/>
    <m/>
    <s v="2021-08-31"/>
    <m/>
    <m/>
    <m/>
    <m/>
    <m/>
    <m/>
    <m/>
    <m/>
    <m/>
    <m/>
    <m/>
    <m/>
    <m/>
    <m/>
    <m/>
    <m/>
    <m/>
    <m/>
    <m/>
    <s v="  "/>
    <s v="YOSEMITE"/>
    <s v="LOS BANOS 02"/>
    <s v="11:19"/>
    <n v="44436"/>
    <s v="1456463"/>
    <s v="T005380390"/>
    <m/>
    <s v="NE SE SE 9 15 15"/>
    <s v="TRANQUILLITY"/>
    <n v="36.720359999999999"/>
    <n v="-120.45881"/>
    <s v="Y1TT1HK"/>
    <s v="HEADINGS, THOMAS"/>
    <n v="25231"/>
    <s v="20210828 13:07"/>
    <n v="9002"/>
    <n v="1"/>
    <s v="REGULATOR FAILED INTERNALLY AND WENT TO GROUND. I DE ENERGIZED BANK ODL AND DO CLOSED BREAKER. I PUT GOOD REG ON MANUAL AND NEUTRAL WITH EXTERNAL POWER. FIRE DEPARTMENT SPRAYED POLE DOWN AT BASE. NO DAMAGE TO CUSTOMER PROPERTY."/>
    <s v="Y"/>
    <m/>
    <m/>
    <s v="36.7449400,-120.3870100,44.300000,3D"/>
    <m/>
    <m/>
    <m/>
    <s v="559 240-9759"/>
    <m/>
    <s v="N"/>
    <s v="Y"/>
    <m/>
    <s v="Clear"/>
    <m/>
    <s v="PGE&amp;E-Owned Structure/Equipment"/>
    <m/>
    <s v="Calm"/>
    <m/>
    <s v="PG&amp;E Equipment"/>
    <m/>
    <s v="Structure Only"/>
    <m/>
    <s v="Fire Dept"/>
    <m/>
    <s v="Overhead"/>
    <m/>
    <s v="N"/>
    <m/>
    <m/>
    <m/>
    <s v="OVERHEAD"/>
    <s v="REGULATOR"/>
    <s v="N"/>
    <s v="  "/>
    <s v="Unplanned"/>
    <s v="Yosemite"/>
    <s v="Los Banos"/>
    <s v="252311102, MENDOTA-1102"/>
    <s v="21-0110569"/>
    <s v="Unplanned"/>
    <s v="Clear;32-90 F"/>
    <s v="1296"/>
    <s v="77760"/>
    <s v="NO"/>
    <s v="Line to Ground"/>
    <s v="Sustained"/>
    <s v="No"/>
    <s v="1102/2"/>
    <s v="OH"/>
    <s v="Circuit Breaker"/>
    <s v="1456463"/>
    <s v="Regulator, Failed/Faulted"/>
    <s v="A&amp;GRD"/>
    <m/>
    <m/>
    <s v="MENDOTA SUB"/>
    <s v="REG 8257"/>
    <s v="FUS 10077 OPEN|FUS 24069 OPEN|SW 3299 OPEN"/>
    <s v="8257 FAILED INTERNALLY LEAKING OIL AND INSULATORS FLASHED "/>
    <m/>
    <m/>
    <m/>
    <m/>
    <m/>
    <m/>
    <m/>
    <m/>
    <m/>
    <m/>
    <m/>
    <m/>
    <m/>
    <m/>
    <m/>
    <m/>
    <m/>
    <m/>
    <m/>
    <m/>
    <m/>
    <m/>
  </r>
  <r>
    <n v="1313"/>
    <s v="MXX7"/>
    <s v="3 - QC Complete"/>
    <n v="44436"/>
    <n v="44617"/>
    <s v="Structure fire, not attributable to PG&amp;E assets. This information is preliminary."/>
    <s v="\\fxshare-nas05\quotashare-fs01\ESA\5 - Ignition Tracking\2021_Ignition_QC_Folders\20210828_nan_nan_nan_9141702319"/>
    <s v=" "/>
    <m/>
    <m/>
    <m/>
    <m/>
    <m/>
    <s v="Not In Scope"/>
    <m/>
    <m/>
    <m/>
    <m/>
    <m/>
    <m/>
    <m/>
    <m/>
    <m/>
    <m/>
    <m/>
    <m/>
    <m/>
    <m/>
    <m/>
    <m/>
    <m/>
    <m/>
    <m/>
    <m/>
    <m/>
    <m/>
    <m/>
    <m/>
    <m/>
    <m/>
    <m/>
    <m/>
    <m/>
    <m/>
    <m/>
    <m/>
    <m/>
    <m/>
    <m/>
    <m/>
    <m/>
    <m/>
    <m/>
    <m/>
    <m/>
    <m/>
    <m/>
    <m/>
    <m/>
    <m/>
    <s v=" "/>
    <x v="119"/>
    <s v="05:46:00"/>
    <m/>
    <m/>
    <s v="FAS"/>
    <s v="N"/>
    <s v="N"/>
    <m/>
    <m/>
    <m/>
    <n v="9141702319"/>
    <m/>
    <m/>
    <m/>
    <m/>
    <s v=" "/>
    <x v="0"/>
    <x v="1"/>
    <s v="N"/>
    <s v="N"/>
    <s v="N"/>
    <s v="Structure fire, not attributable to PG&amp;E assets. This information is preliminary."/>
    <s v="Not PG&amp;E"/>
    <s v="Building"/>
    <m/>
    <m/>
    <m/>
    <s v="Structure-only"/>
    <m/>
    <m/>
    <m/>
    <m/>
    <m/>
    <s v="Other Fire: Non-PG&amp;E related"/>
    <m/>
    <m/>
    <m/>
    <s v="Underground"/>
    <x v="1"/>
    <m/>
    <m/>
    <m/>
    <s v=" "/>
    <x v="0"/>
    <n v="37.80791"/>
    <n v="-121.2218817"/>
    <s v="San Joaquin"/>
    <s v="MANTECA 1704 "/>
    <n v="17000"/>
    <m/>
    <x v="0"/>
    <s v="Manteca FD"/>
    <s v="Urban"/>
    <m/>
    <m/>
    <s v="N"/>
    <m/>
    <m/>
    <m/>
    <m/>
    <s v="N"/>
    <s v="N"/>
    <m/>
    <m/>
    <s v="2021-08-31"/>
    <m/>
    <m/>
    <m/>
    <m/>
    <m/>
    <m/>
    <m/>
    <m/>
    <m/>
    <m/>
    <m/>
    <m/>
    <m/>
    <m/>
    <m/>
    <m/>
    <m/>
    <m/>
    <m/>
    <s v="  "/>
    <s v="STOCKTON"/>
    <s v="MANTECA"/>
    <s v="05:46"/>
    <n v="44436"/>
    <m/>
    <n v="9141702319"/>
    <n v="660"/>
    <s v="FERN DELL LN"/>
    <s v="MANTECA"/>
    <n v="37.807400999999999"/>
    <n v="-121.22215199999999"/>
    <s v="Q3TRXAE"/>
    <s v="ARREOLA, RAY"/>
    <n v="162611704"/>
    <s v="20210828 06:51"/>
    <n v="1121"/>
    <m/>
    <s v="FIRE CONTAINED IN GARAGE ONLY . PER FD NO DISC REQUIRED BRKRS OPENED TO ISOLATE  ONLY"/>
    <s v="Y"/>
    <m/>
    <m/>
    <s v="37.8079100,-121.2218817,6.000000,2D"/>
    <m/>
    <m/>
    <m/>
    <s v="MANTECA   FD"/>
    <m/>
    <s v="N"/>
    <s v="Y"/>
    <s v="N"/>
    <s v="Clear"/>
    <m/>
    <s v="Other (Comments)"/>
    <s v="STRUCTURE ONLY IN GARAGE"/>
    <s v="Calm"/>
    <m/>
    <s v="Unknown"/>
    <m/>
    <s v="Structure Only"/>
    <m/>
    <s v="Fire Dept"/>
    <m/>
    <s v="Other (Comments)"/>
    <s v="UG SERVICE TOO RESIDENCE"/>
    <s v="N"/>
    <m/>
    <m/>
    <m/>
    <m/>
    <m/>
    <m/>
    <s v="  "/>
    <m/>
    <m/>
    <m/>
    <m/>
    <m/>
    <m/>
    <m/>
    <m/>
    <m/>
    <m/>
    <m/>
    <m/>
    <m/>
    <m/>
    <m/>
    <m/>
    <m/>
    <m/>
    <m/>
    <m/>
    <m/>
    <m/>
    <m/>
    <m/>
    <m/>
    <m/>
    <m/>
    <m/>
    <m/>
    <m/>
    <m/>
    <m/>
    <m/>
    <m/>
    <m/>
    <m/>
    <m/>
    <m/>
    <m/>
    <m/>
    <m/>
    <m/>
    <m/>
    <m/>
    <m/>
    <m/>
    <m/>
  </r>
  <r>
    <n v="1312"/>
    <s v="MXX7"/>
    <s v="3 - QC Complete"/>
    <n v="44436"/>
    <n v="44617"/>
    <s v="Duplicate of index 1311. Structure fire, not attributable to PG&amp;E assets. PG&amp;E assets were affected. This information is preliminary."/>
    <s v="\\fxshare-nas05\quotashare-fs01\ESA\5 - Ignition Tracking\2021_Ignition_QC_Folders\20210828_1456091_21-0110501_nan_T005380106"/>
    <s v=" "/>
    <m/>
    <m/>
    <m/>
    <m/>
    <m/>
    <s v="Not In Scope"/>
    <m/>
    <m/>
    <m/>
    <m/>
    <m/>
    <m/>
    <m/>
    <m/>
    <m/>
    <m/>
    <m/>
    <m/>
    <m/>
    <m/>
    <m/>
    <m/>
    <m/>
    <m/>
    <m/>
    <m/>
    <m/>
    <m/>
    <m/>
    <m/>
    <m/>
    <m/>
    <m/>
    <m/>
    <m/>
    <m/>
    <m/>
    <m/>
    <m/>
    <m/>
    <m/>
    <m/>
    <m/>
    <m/>
    <m/>
    <m/>
    <m/>
    <m/>
    <m/>
    <m/>
    <m/>
    <m/>
    <s v=" "/>
    <x v="119"/>
    <s v="04:01:00"/>
    <n v="44436"/>
    <s v="04:01:00"/>
    <s v="FAS"/>
    <s v="N"/>
    <s v="Y"/>
    <n v="1456091"/>
    <s v="21-0110501"/>
    <m/>
    <s v="T005380106"/>
    <n v="31550621"/>
    <m/>
    <m/>
    <m/>
    <s v=" "/>
    <x v="0"/>
    <x v="1"/>
    <s v="N"/>
    <s v="N"/>
    <s v="N"/>
    <s v="Duplicate of index 1311. Structure fire, not attributable to PG&amp;E assets. PG&amp;E assets were affected. This information is preliminary."/>
    <s v="Not PG&amp;E"/>
    <s v="Building"/>
    <m/>
    <m/>
    <m/>
    <s v="Structure-only"/>
    <m/>
    <m/>
    <m/>
    <m/>
    <m/>
    <s v="Duplicate"/>
    <m/>
    <m/>
    <m/>
    <s v="Overhead"/>
    <x v="1"/>
    <m/>
    <m/>
    <m/>
    <s v=" "/>
    <x v="0"/>
    <n v="37.94464"/>
    <n v="-121.279078"/>
    <s v="San Joaquin"/>
    <s v="STOCKTON A 0406"/>
    <n v="4000"/>
    <m/>
    <x v="0"/>
    <s v="Stockton FD"/>
    <s v="Urban"/>
    <m/>
    <m/>
    <s v="N"/>
    <m/>
    <m/>
    <m/>
    <m/>
    <s v="N"/>
    <s v="N"/>
    <m/>
    <m/>
    <s v="2021-08-31"/>
    <m/>
    <m/>
    <m/>
    <m/>
    <m/>
    <m/>
    <m/>
    <m/>
    <m/>
    <m/>
    <m/>
    <m/>
    <m/>
    <m/>
    <m/>
    <m/>
    <m/>
    <m/>
    <m/>
    <s v="  "/>
    <s v="STOCKTON"/>
    <s v="STOCKTON 08"/>
    <s v="04:01"/>
    <n v="44436"/>
    <s v="1456091"/>
    <s v="T005380106"/>
    <n v="729"/>
    <s v="E ANDERSON ST"/>
    <s v="STOCKTON"/>
    <n v="37.945239999999998"/>
    <n v="-121.27885999999999"/>
    <s v="Q4TBDDC"/>
    <s v="DANCE, BRANDON"/>
    <n v="162370406"/>
    <s v="20210828 05:39"/>
    <n v="9002"/>
    <m/>
    <s v="Crew to remove 2 services and repair/replace 2 services burned down by structure fire. "/>
    <s v="Y"/>
    <m/>
    <m/>
    <m/>
    <n v="37.94464"/>
    <n v="-121.279078"/>
    <m/>
    <s v="Stockton Fire Department"/>
    <m/>
    <s v="N"/>
    <s v="Y"/>
    <m/>
    <s v="Clear"/>
    <m/>
    <s v="Customer-Owned Structure/Equipment"/>
    <s v="930 S Stanislaus and 934 S Stanislaus and 4 PG&amp;E Service drops"/>
    <s v="Calm"/>
    <m/>
    <s v="Unknown"/>
    <s v="under investigation "/>
    <s v="Structure Only"/>
    <m/>
    <s v="Fire Dept"/>
    <m/>
    <s v="Overhead"/>
    <m/>
    <s v="N"/>
    <s v="just a couple photos"/>
    <s v="PG&amp;E Employee"/>
    <s v="Brandon Dance"/>
    <s v="FIRE, HOUSE OR BLDG"/>
    <s v="CONDUCTOR, OVERHEAD"/>
    <s v="N"/>
    <s v="  "/>
    <s v="Unplanned"/>
    <s v="Stockton"/>
    <s v="Stockton"/>
    <s v="162370406, STOCKTON A-0406"/>
    <s v="21-0110501"/>
    <s v="Unplanned"/>
    <s v="Clear;32-90 F"/>
    <s v="26"/>
    <m/>
    <s v="YES"/>
    <s v="Force Out"/>
    <s v="Sustained"/>
    <s v="No"/>
    <s v="MTR#1004298170"/>
    <s v="OH"/>
    <s v="Transformer"/>
    <s v="1456091"/>
    <s v="Service conductor, Broken, wire on ground"/>
    <m/>
    <m/>
    <m/>
    <s v="737 E WORTH STSTOCKTON95206"/>
    <s v="CGC# 317756652718"/>
    <m/>
    <m/>
    <m/>
    <m/>
    <m/>
    <m/>
    <m/>
    <m/>
    <m/>
    <m/>
    <m/>
    <m/>
    <m/>
    <m/>
    <m/>
    <m/>
    <m/>
    <m/>
    <m/>
    <m/>
    <m/>
    <m/>
    <m/>
    <m/>
  </r>
  <r>
    <n v="1311"/>
    <s v="MXX7"/>
    <s v="3 - QC Complete"/>
    <n v="44436"/>
    <n v="44617"/>
    <s v="Structure fire, not attributable to PG&amp;E assets. PG&amp;E assets were affected. This information is preliminary."/>
    <s v="\\fxshare-nas05\quotashare-fs01\ESA\5 - Ignition Tracking\2021_Ignition_QC_Folders\20210828_nan_nan_nan_9519376112"/>
    <s v=" "/>
    <m/>
    <m/>
    <m/>
    <m/>
    <m/>
    <s v="Not In Scope"/>
    <m/>
    <m/>
    <m/>
    <m/>
    <m/>
    <m/>
    <m/>
    <m/>
    <m/>
    <m/>
    <m/>
    <m/>
    <m/>
    <m/>
    <m/>
    <m/>
    <m/>
    <m/>
    <m/>
    <m/>
    <m/>
    <m/>
    <m/>
    <m/>
    <m/>
    <m/>
    <m/>
    <m/>
    <m/>
    <m/>
    <m/>
    <m/>
    <m/>
    <m/>
    <m/>
    <m/>
    <m/>
    <m/>
    <m/>
    <m/>
    <m/>
    <m/>
    <m/>
    <m/>
    <m/>
    <m/>
    <s v=" "/>
    <x v="119"/>
    <s v="03:23:00"/>
    <m/>
    <m/>
    <s v="FAS"/>
    <s v="N"/>
    <s v="N"/>
    <m/>
    <m/>
    <m/>
    <n v="9519376112"/>
    <m/>
    <m/>
    <m/>
    <m/>
    <s v=" "/>
    <x v="0"/>
    <x v="1"/>
    <s v="N"/>
    <s v="N"/>
    <s v="N"/>
    <s v="Structure fire, not attributable to PG&amp;E assets. PG&amp;E assets were affected. This information is preliminary."/>
    <s v="Not PG&amp;E"/>
    <s v="Building"/>
    <m/>
    <m/>
    <m/>
    <s v="Structure-only"/>
    <m/>
    <m/>
    <m/>
    <m/>
    <m/>
    <s v="Other Fire: Non-PG&amp;E related"/>
    <m/>
    <m/>
    <m/>
    <s v="Overhead"/>
    <x v="1"/>
    <m/>
    <m/>
    <m/>
    <s v=" "/>
    <x v="0"/>
    <n v="37.94464"/>
    <n v="-121.279078"/>
    <s v="San Joaquin"/>
    <s v="STOCKTON A 0406 "/>
    <n v="4000"/>
    <m/>
    <x v="0"/>
    <s v="Stockton FD"/>
    <s v="Urban"/>
    <m/>
    <m/>
    <s v="N"/>
    <m/>
    <m/>
    <m/>
    <m/>
    <s v="N"/>
    <s v="N"/>
    <m/>
    <m/>
    <s v="2021-08-31"/>
    <m/>
    <m/>
    <m/>
    <m/>
    <m/>
    <m/>
    <m/>
    <m/>
    <m/>
    <m/>
    <m/>
    <m/>
    <m/>
    <m/>
    <m/>
    <m/>
    <m/>
    <m/>
    <m/>
    <s v="  "/>
    <s v="STOCKTON"/>
    <s v="STOCKTON 08"/>
    <s v="03:23"/>
    <n v="44436"/>
    <m/>
    <s v="9519376112"/>
    <n v="934"/>
    <s v="S STANISLAUS ST"/>
    <s v="STOCKTON"/>
    <n v="37.944766000000001"/>
    <n v="-121.279242"/>
    <s v="Q4TBDDC"/>
    <s v="DANCE, BRANDON"/>
    <n v="162370406"/>
    <s v="20210828 05:47"/>
    <n v="1123"/>
    <m/>
    <s v="Structure fire at 930 S Stanislaus St. spread to 934 S. Stanislaus St. Four PG&amp;E service drops burned down. Addresse affected are 930, 934 and 940 S Stanislaus St. and 711 E Anderson St. "/>
    <s v="Y"/>
    <n v="5"/>
    <s v="\\fxshare-nas05\quotashare-fs01\ESA\5 - Ignition Tracking\Fire_Tab_Attachment_Files"/>
    <m/>
    <n v="37.94464"/>
    <n v="-121.279078"/>
    <m/>
    <s v="Stockton Fire Department"/>
    <m/>
    <s v="N"/>
    <s v="Y"/>
    <s v="Y"/>
    <s v="Clear"/>
    <m/>
    <s v="Customer-Owned Structure/Equipment"/>
    <s v="930 and 934 S Stanislaus St. and 4 PG&amp;E service drops"/>
    <s v="Calm"/>
    <m/>
    <s v="Unknown"/>
    <m/>
    <s v="Structure Only"/>
    <m/>
    <s v="Fire Dept"/>
    <m/>
    <s v="Overhead"/>
    <m/>
    <s v="N"/>
    <s v="photos only"/>
    <m/>
    <s v="Brandon Dance"/>
    <m/>
    <m/>
    <m/>
    <s v="  "/>
    <m/>
    <m/>
    <m/>
    <m/>
    <m/>
    <m/>
    <m/>
    <m/>
    <m/>
    <m/>
    <m/>
    <m/>
    <m/>
    <m/>
    <m/>
    <m/>
    <m/>
    <m/>
    <m/>
    <m/>
    <m/>
    <m/>
    <m/>
    <m/>
    <m/>
    <m/>
    <m/>
    <m/>
    <m/>
    <m/>
    <m/>
    <m/>
    <m/>
    <m/>
    <m/>
    <m/>
    <m/>
    <m/>
    <m/>
    <m/>
    <m/>
    <m/>
    <m/>
    <m/>
    <m/>
    <m/>
    <m/>
  </r>
  <r>
    <n v="1310"/>
    <s v="MXX7"/>
    <s v="3 - QC Complete"/>
    <n v="44436"/>
    <n v="44617"/>
    <s v="Structure fire, not attributable to PG&amp;E assets. This information is preliminary. "/>
    <s v="\\fxshare-nas05\quotashare-fs01\ESA\5 - Ignition Tracking\2021_Ignition_QC_Folders\20210828_nan_nan_nan_1476324384"/>
    <s v=" "/>
    <m/>
    <m/>
    <m/>
    <m/>
    <m/>
    <s v="Not In Scope"/>
    <m/>
    <m/>
    <m/>
    <m/>
    <m/>
    <m/>
    <m/>
    <m/>
    <m/>
    <m/>
    <m/>
    <m/>
    <m/>
    <m/>
    <m/>
    <m/>
    <m/>
    <m/>
    <m/>
    <m/>
    <m/>
    <m/>
    <m/>
    <m/>
    <m/>
    <m/>
    <m/>
    <m/>
    <m/>
    <m/>
    <m/>
    <m/>
    <m/>
    <m/>
    <m/>
    <m/>
    <m/>
    <m/>
    <m/>
    <m/>
    <m/>
    <m/>
    <m/>
    <m/>
    <m/>
    <m/>
    <s v=" "/>
    <x v="119"/>
    <s v="02:41:00"/>
    <m/>
    <m/>
    <s v="FAS"/>
    <s v="N"/>
    <s v="N"/>
    <m/>
    <m/>
    <m/>
    <n v="1476324384"/>
    <m/>
    <m/>
    <m/>
    <m/>
    <s v=" "/>
    <x v="0"/>
    <x v="1"/>
    <s v="N"/>
    <s v="N"/>
    <s v="N"/>
    <s v="Structure fire, not attributable to PG&amp;E assets. This information is preliminary. "/>
    <s v="Not PG&amp;E"/>
    <s v="Building"/>
    <m/>
    <m/>
    <m/>
    <s v="&lt;0.25"/>
    <s v="contained to customer home and property"/>
    <m/>
    <m/>
    <m/>
    <m/>
    <s v="Other Fire: Non-PG&amp;E related"/>
    <m/>
    <m/>
    <m/>
    <s v="Underground"/>
    <x v="1"/>
    <m/>
    <m/>
    <m/>
    <s v=" "/>
    <x v="1"/>
    <n v="38.771068"/>
    <n v="-120.901051"/>
    <s v="El Dorado"/>
    <s v="SHINGLE SPRINGS 2109"/>
    <n v="21000"/>
    <m/>
    <x v="0"/>
    <s v="Cal Fire"/>
    <s v="Hardwood Forest"/>
    <m/>
    <m/>
    <s v="N"/>
    <m/>
    <m/>
    <m/>
    <m/>
    <s v="N"/>
    <s v="N"/>
    <m/>
    <m/>
    <s v="2021-08-31"/>
    <m/>
    <m/>
    <m/>
    <m/>
    <m/>
    <m/>
    <m/>
    <m/>
    <m/>
    <m/>
    <m/>
    <m/>
    <m/>
    <m/>
    <m/>
    <m/>
    <m/>
    <m/>
    <m/>
    <s v="  "/>
    <s v="SIERRA"/>
    <s v="PLACERVILLE 01"/>
    <s v="02:41"/>
    <n v="44436"/>
    <m/>
    <n v="1476324384"/>
    <n v="1560"/>
    <s v="TAI PAN DR"/>
    <s v="PLACERVILLE"/>
    <n v="38.771068"/>
    <n v="-120.901051"/>
    <s v="T4TMMD8"/>
    <s v="DEVLIN, MICHAEL"/>
    <n v="153652109"/>
    <s v="20210828 04:44"/>
    <n v="1121"/>
    <m/>
    <s v="structure fire total loss opened service at riser on pole couldnt find meter or panel"/>
    <s v="Y"/>
    <m/>
    <m/>
    <m/>
    <n v="38.771068"/>
    <n v="-120.901051"/>
    <m/>
    <s v="cal fire"/>
    <m/>
    <s v="N"/>
    <s v="Y"/>
    <s v="N"/>
    <s v="Clear"/>
    <s v="dry"/>
    <s v="Private Land"/>
    <s v="home burned down"/>
    <s v="Calm"/>
    <m/>
    <s v="Unknown"/>
    <m/>
    <s v="3 meters - 0.25 Acres"/>
    <s v="contained to customer home and property"/>
    <s v="Cal Fire"/>
    <m/>
    <s v="Underbuild"/>
    <s v="secondary only affected UG"/>
    <s v="N"/>
    <m/>
    <m/>
    <m/>
    <m/>
    <m/>
    <m/>
    <s v="  "/>
    <m/>
    <m/>
    <m/>
    <m/>
    <m/>
    <m/>
    <m/>
    <m/>
    <m/>
    <m/>
    <m/>
    <m/>
    <m/>
    <m/>
    <m/>
    <m/>
    <m/>
    <m/>
    <m/>
    <m/>
    <m/>
    <m/>
    <m/>
    <m/>
    <m/>
    <m/>
    <m/>
    <m/>
    <m/>
    <m/>
    <m/>
    <m/>
    <m/>
    <m/>
    <m/>
    <m/>
    <m/>
    <m/>
    <m/>
    <m/>
    <m/>
    <m/>
    <m/>
    <m/>
    <m/>
    <m/>
    <m/>
  </r>
  <r>
    <n v="1309"/>
    <s v="CFMD"/>
    <s v="3 - QC Complete"/>
    <n v="44460"/>
    <n v="44617"/>
    <s v="Tree branch fell into line. The ensuing fire was 3 meters - 0.25 acre in size. This information is preliminary."/>
    <s v="\\fxshare-nas05\quotashare-fs01\ESA\5 - Ignition Tracking\2021_Ignition_QC_Folders\20210827_1455989_21-0110470_nan_T005380001"/>
    <s v=" "/>
    <m/>
    <s v="CFMD"/>
    <s v="SAP Notiification, Asset#"/>
    <n v="44454"/>
    <s v="E2DL (Exponent)"/>
    <s v="In Progress"/>
    <s v="Not Required"/>
    <m/>
    <s v="Not Required"/>
    <s v="Not Required"/>
    <m/>
    <m/>
    <m/>
    <m/>
    <m/>
    <m/>
    <m/>
    <s v="Complete"/>
    <s v="Pending Veg and EII discussion (TBD Cause)"/>
    <m/>
    <m/>
    <m/>
    <m/>
    <m/>
    <m/>
    <m/>
    <m/>
    <m/>
    <m/>
    <m/>
    <m/>
    <s v="Y"/>
    <m/>
    <s v="Y"/>
    <n v="44494"/>
    <m/>
    <m/>
    <m/>
    <m/>
    <m/>
    <m/>
    <m/>
    <m/>
    <m/>
    <m/>
    <s v="Y"/>
    <n v="44460"/>
    <m/>
    <s v="ZRJ2"/>
    <s v="Zack James, (415) 517-1140"/>
    <m/>
    <m/>
    <s v=" "/>
    <x v="120"/>
    <s v="20:06:00"/>
    <n v="44435"/>
    <s v="20:06:00"/>
    <s v="FAS"/>
    <s v="N"/>
    <s v="N"/>
    <n v="1455989"/>
    <s v="21-0110470"/>
    <m/>
    <s v="T005380001"/>
    <s v="121967953_x000a_Order #44957425"/>
    <m/>
    <m/>
    <s v="PG&amp;E_1309_Ignition_20210827_1.jpg"/>
    <s v=" "/>
    <x v="1"/>
    <x v="0"/>
    <s v="Y"/>
    <s v="Y"/>
    <s v="N"/>
    <s v="On August 27th, 2021 at approximately 1727 hours, a PG&amp;E Troubleman responded to a 911 call from the fire department on the El Patio 1119, 12kV distribution circuit on Cedarwood Lane in the City of San Jose in the San Jose Division. Upon the troubleman's arrival he observed burned down wire, burned transformer and crossarm, the pole burned all the way to the top and two trees that were burned half way down. Initial analysis indicates a pole fire with secondary conductor down in both directions. There was no indication that the fault occurred down the line and there was a short. The fire was isolated to the pole.  San Jose Fire Department had extinguished the fire by the time the troubleman arrived at the scene. No structures were affected.  Priority A corrective tag #122016481 was created for this incident to replace the pole, cross arm, transformer and the conductor. The 1496 minute outage affected 12 customers. The cause of this ignition is undetermined. This incident occurred in a Non-HFTD with clear weather and calm wind conditions. This information is preliminary."/>
    <s v="PG&amp;E"/>
    <s v="Vegetation"/>
    <m/>
    <s v="D"/>
    <s v="D"/>
    <s v="&lt;0.25"/>
    <m/>
    <m/>
    <m/>
    <m/>
    <m/>
    <s v="Vegetation"/>
    <s v="Contact from object"/>
    <s v="Veg. contact"/>
    <s v="Y"/>
    <s v="Overhead"/>
    <x v="0"/>
    <s v="Conductor - Primary"/>
    <m/>
    <n v="100519591"/>
    <s v=" "/>
    <x v="2"/>
    <n v="37.116295190000002"/>
    <n v="-121.920663"/>
    <s v="Santa Cruz"/>
    <s v="LOS GATOS 1107"/>
    <n v="12000"/>
    <s v="LOS GATOS 1107772050"/>
    <x v="1"/>
    <s v="Santa Cruz FD"/>
    <s v="Conifer Forest"/>
    <s v="Timber fuel model"/>
    <m/>
    <s v="N"/>
    <m/>
    <m/>
    <m/>
    <m/>
    <s v="N"/>
    <s v="N"/>
    <m/>
    <m/>
    <s v="2021-08-31"/>
    <m/>
    <m/>
    <n v="44440"/>
    <s v="Unverified"/>
    <s v="T-man reports that branch fell onto power lines."/>
    <m/>
    <m/>
    <m/>
    <m/>
    <m/>
    <m/>
    <m/>
    <m/>
    <m/>
    <m/>
    <m/>
    <m/>
    <m/>
    <m/>
    <s v="  "/>
    <s v="DEANZA"/>
    <s v="CUPERTINO 07"/>
    <s v="20:06"/>
    <n v="44435"/>
    <s v="1455989"/>
    <s v="T005380001"/>
    <n v="24431"/>
    <s v="SOQUEL SAN JOSE RD"/>
    <s v="LOS GATOS"/>
    <n v="37.120240000000003"/>
    <n v="-121.92282"/>
    <s v="G1TZRJ2"/>
    <s v="JAMES, ZACK"/>
    <n v="82021107"/>
    <s v="20210827 22:18"/>
    <n v="9111"/>
    <m/>
    <s v="tree fell across primary...broke insulator on angle pole...arc in tree and started fire...dumped circuit ..open c/o 6947...called DO to re- entergize circuit ...called for crew"/>
    <s v="Y"/>
    <m/>
    <m/>
    <m/>
    <n v="37.116295190000002"/>
    <n v="-121.920663"/>
    <s v="near 24519 highlandway"/>
    <s v="santa cruz fir dept burrel 47"/>
    <m/>
    <s v="N"/>
    <s v="Y"/>
    <m/>
    <s v="Clear"/>
    <m/>
    <s v="Private Land"/>
    <m/>
    <s v="Calm"/>
    <m/>
    <s v="Vegetation"/>
    <s v="tree fell across pge line"/>
    <s v="3 meters - 0.25 Acres"/>
    <m/>
    <s v="Fire Dept"/>
    <m/>
    <s v="Overhead"/>
    <s v="tree wire "/>
    <s v="N"/>
    <m/>
    <m/>
    <m/>
    <s v="TREE-FELL INTO LINE"/>
    <s v="CONDUCTOR, OVERHEAD"/>
    <s v="N"/>
    <s v="  "/>
    <s v="Unplanned"/>
    <s v="DeAnza"/>
    <s v="De Anza"/>
    <s v="082021107, LOS GATOS-1107"/>
    <s v="21-0110470"/>
    <s v="Unplanned"/>
    <s v="Clear;32-90 F"/>
    <s v="12"/>
    <s v="17960"/>
    <s v="NO"/>
    <s v="Line to Ground"/>
    <s v="Sustained"/>
    <s v="No"/>
    <s v="WIRE DOWN"/>
    <s v="OH"/>
    <s v="Other"/>
    <s v="1455989"/>
    <s v="Conductor, Overhead, Broken, wire on ground"/>
    <m/>
    <s v="08/27/21 22:02"/>
    <m/>
    <s v="F/O 24465 LOMA PRIETA AVE"/>
    <s v="CGC# 315860222762"/>
    <m/>
    <m/>
    <m/>
    <m/>
    <m/>
    <m/>
    <m/>
    <m/>
    <m/>
    <m/>
    <m/>
    <m/>
    <m/>
    <m/>
    <m/>
    <m/>
    <m/>
    <m/>
    <m/>
    <m/>
    <m/>
    <m/>
    <m/>
    <m/>
  </r>
  <r>
    <n v="1308"/>
    <s v="P4K5"/>
    <s v="3 - QC Complete"/>
    <n v="44436"/>
    <n v="44617"/>
    <s v="Electric fire at 1395 Mabury road, No problem/cause found. This information is preliminary."/>
    <s v="\\fxshare-nas05\quotashare-fs01\ESA\5 - Ignition Tracking\2021_Ignition_QC_Folders\20210827_nan_nan_nan_8235601841"/>
    <s v=" "/>
    <m/>
    <m/>
    <m/>
    <m/>
    <m/>
    <s v="Not In Scope"/>
    <m/>
    <m/>
    <m/>
    <m/>
    <m/>
    <m/>
    <m/>
    <m/>
    <m/>
    <m/>
    <m/>
    <m/>
    <m/>
    <m/>
    <m/>
    <m/>
    <m/>
    <m/>
    <m/>
    <m/>
    <m/>
    <m/>
    <m/>
    <m/>
    <m/>
    <m/>
    <m/>
    <m/>
    <m/>
    <m/>
    <m/>
    <m/>
    <m/>
    <m/>
    <m/>
    <m/>
    <m/>
    <m/>
    <m/>
    <m/>
    <m/>
    <m/>
    <m/>
    <m/>
    <m/>
    <m/>
    <s v=" "/>
    <x v="120"/>
    <s v="14:50:00"/>
    <m/>
    <m/>
    <s v="FAS"/>
    <s v="N"/>
    <s v="N"/>
    <m/>
    <m/>
    <m/>
    <n v="8235601841"/>
    <m/>
    <m/>
    <m/>
    <m/>
    <s v=" "/>
    <x v="0"/>
    <x v="1"/>
    <s v="N"/>
    <s v="N"/>
    <s v="N"/>
    <s v="Electric fire at 1395 Mabury road, No problem/cause found. This information is preliminary."/>
    <s v="Not PG&amp;E"/>
    <s v="Building"/>
    <m/>
    <m/>
    <m/>
    <s v="&lt;0.25"/>
    <m/>
    <m/>
    <m/>
    <m/>
    <m/>
    <s v="Other Fire: Non-PG&amp;E related"/>
    <m/>
    <m/>
    <m/>
    <s v="Overhead"/>
    <x v="1"/>
    <m/>
    <m/>
    <m/>
    <s v=" "/>
    <x v="0"/>
    <n v="37.3639267"/>
    <n v="-121.8743633"/>
    <s v="Santa Clara"/>
    <s v="MABURY 1101"/>
    <n v="12000"/>
    <s v="MABURY 1101CB"/>
    <x v="0"/>
    <s v="San Jose FD"/>
    <s v="Urban"/>
    <m/>
    <m/>
    <s v="N"/>
    <m/>
    <m/>
    <m/>
    <m/>
    <s v="N"/>
    <s v="N"/>
    <m/>
    <m/>
    <s v="2021-08-31"/>
    <m/>
    <m/>
    <m/>
    <m/>
    <m/>
    <m/>
    <m/>
    <m/>
    <m/>
    <m/>
    <m/>
    <m/>
    <m/>
    <m/>
    <m/>
    <m/>
    <m/>
    <m/>
    <m/>
    <s v="  "/>
    <s v="SAN JOSE"/>
    <s v="SAN JOSE 04"/>
    <s v="14:50"/>
    <n v="44435"/>
    <m/>
    <n v="8235601841"/>
    <s v="1395"/>
    <s v="MABURY RD"/>
    <s v="SAN JOSE"/>
    <n v="37.363017999999997"/>
    <n v="-121.87618399999999"/>
    <s v="J2TM1CI"/>
    <s v="CAMERON, MIKE"/>
    <n v="82191101"/>
    <s v="20210827 15:56"/>
    <n v="1100"/>
    <m/>
    <s v="responded to fire dept. request"/>
    <s v="Y"/>
    <m/>
    <m/>
    <s v="37.3639267,-121.8743633,18.600000,3D"/>
    <m/>
    <m/>
    <m/>
    <s v="San Jose Fire dept."/>
    <m/>
    <s v="Y"/>
    <s v="Y"/>
    <s v="N"/>
    <s v="Clear"/>
    <m/>
    <s v="County Land"/>
    <m/>
    <s v="Calm"/>
    <m/>
    <s v="Unknown"/>
    <m/>
    <s v="3 meters - 0.25 Acres"/>
    <m/>
    <s v="Fire Dept"/>
    <m/>
    <s v="Overhead"/>
    <m/>
    <s v="N"/>
    <m/>
    <m/>
    <m/>
    <m/>
    <m/>
    <m/>
    <s v="  "/>
    <m/>
    <m/>
    <m/>
    <m/>
    <m/>
    <m/>
    <m/>
    <m/>
    <m/>
    <m/>
    <m/>
    <m/>
    <m/>
    <m/>
    <m/>
    <m/>
    <m/>
    <m/>
    <m/>
    <m/>
    <m/>
    <m/>
    <m/>
    <m/>
    <m/>
    <m/>
    <m/>
    <m/>
    <m/>
    <m/>
    <m/>
    <m/>
    <m/>
    <m/>
    <m/>
    <m/>
    <m/>
    <m/>
    <m/>
    <m/>
    <m/>
    <m/>
    <m/>
    <m/>
    <m/>
    <m/>
    <m/>
  </r>
  <r>
    <n v="1307"/>
    <s v="P4K5"/>
    <s v="3 - QC Complete"/>
    <n v="44436"/>
    <n v="44617"/>
    <s v="Other fire, not attributable to PG&amp;E. Honey oil lab explosion resulting in a forest fire, no damage to PG&amp;E facilities. This information is preliminary."/>
    <s v="\\fxshare-nas05\quotashare-fs01\ESA\5 - Ignition Tracking\2021_Ignition_QC_Folders\20210827_nan_nan_nan_0005711142"/>
    <s v=" "/>
    <m/>
    <m/>
    <m/>
    <m/>
    <m/>
    <s v="Not In Scope"/>
    <m/>
    <m/>
    <m/>
    <m/>
    <m/>
    <m/>
    <m/>
    <m/>
    <m/>
    <m/>
    <m/>
    <m/>
    <m/>
    <m/>
    <m/>
    <m/>
    <m/>
    <m/>
    <m/>
    <m/>
    <m/>
    <m/>
    <m/>
    <m/>
    <m/>
    <m/>
    <m/>
    <m/>
    <m/>
    <m/>
    <m/>
    <m/>
    <m/>
    <m/>
    <m/>
    <m/>
    <m/>
    <m/>
    <m/>
    <m/>
    <m/>
    <m/>
    <m/>
    <m/>
    <m/>
    <m/>
    <s v=" "/>
    <x v="120"/>
    <s v="12:38:00"/>
    <m/>
    <m/>
    <s v="FAS"/>
    <s v="N"/>
    <s v="N"/>
    <m/>
    <m/>
    <m/>
    <n v="5711142"/>
    <m/>
    <m/>
    <m/>
    <m/>
    <s v=" "/>
    <x v="0"/>
    <x v="1"/>
    <s v="N"/>
    <s v="N"/>
    <s v="N"/>
    <s v="Other fire, not attributable to PG&amp;E. Honey oil lab explosion resulting in a forest fire, no damage to PG&amp;E facilities. This information is preliminary."/>
    <s v="Not PG&amp;E"/>
    <s v="Building"/>
    <m/>
    <m/>
    <m/>
    <s v="0.26-9.99"/>
    <s v=" AND 1 OUTBUILDING"/>
    <m/>
    <m/>
    <m/>
    <m/>
    <s v="Other Fire: Non-PG&amp;E related"/>
    <m/>
    <m/>
    <m/>
    <s v="Overhead"/>
    <x v="1"/>
    <m/>
    <m/>
    <m/>
    <s v=" "/>
    <x v="1"/>
    <n v="40.869666160000001"/>
    <n v="-122.30071264"/>
    <s v="Shasta"/>
    <s v="ANTLER 1101"/>
    <n v="12000"/>
    <s v="ANTLER 11011376"/>
    <x v="1"/>
    <s v="Cal Fire"/>
    <s v="Conifer Forest"/>
    <m/>
    <m/>
    <s v="Y"/>
    <s v="Hitz 2018, Salt Creek 2012"/>
    <m/>
    <m/>
    <m/>
    <s v="N"/>
    <s v="Y"/>
    <s v="202108271200"/>
    <s v="202108281800"/>
    <s v="2021-08-31"/>
    <m/>
    <m/>
    <m/>
    <m/>
    <m/>
    <m/>
    <m/>
    <m/>
    <m/>
    <m/>
    <m/>
    <m/>
    <m/>
    <m/>
    <m/>
    <m/>
    <m/>
    <m/>
    <m/>
    <s v="  "/>
    <s v="NORTH VALLEY"/>
    <s v="REDDING 01"/>
    <s v="12:38"/>
    <n v="44435"/>
    <m/>
    <n v="5711142"/>
    <s v="UNKNOWN"/>
    <s v="PREMISES DO NOT CHANGE"/>
    <s v="LAKEHEAD"/>
    <n v="40.925969000000002"/>
    <n v="-122.403063"/>
    <s v="V8TKAW8"/>
    <s v="WALLER, KENNETH"/>
    <m/>
    <s v="20210827 15:56"/>
    <n v="1100"/>
    <m/>
    <s v="20389 OUR RD HONEY OIL LAB EXPLOSION, IGNITED FOREST FIRE AND BURNED DOWN 1 BUILDING NO DAMAGE TO PGE FACIITIES DISCONNECTED SERVICE PER LAW ENFORCEMENT"/>
    <s v="Y"/>
    <n v="7"/>
    <s v="\\fxshare-nas05\quotashare-fs01\ESA\5 - Ignition Tracking\Fire_Tab_Attachment_Files"/>
    <m/>
    <n v="40.869666160000001"/>
    <n v="-122.30071264"/>
    <s v="REMOTE DENSLEY WOODED AREA_x000d__x000a_BORDERING SALT FIRE BURN SCAR"/>
    <s v="JASON BUNKER / 208-739-5962"/>
    <m/>
    <s v="N"/>
    <s v="N"/>
    <s v="N"/>
    <s v="Clear"/>
    <m/>
    <s v="Private Land"/>
    <m/>
    <s v="Light"/>
    <m/>
    <s v="3rd Party"/>
    <s v="HONEY OIL LAB EXPLOSION"/>
    <s v="0.25 - 10 Acres"/>
    <s v=" AND 1 OUTBUILDING"/>
    <s v="Cal Fire"/>
    <s v="FOREST SERVICE LAND"/>
    <s v="Overhead"/>
    <m/>
    <s v="Y"/>
    <s v="PHOTOS TAKEN"/>
    <s v="PG&amp;E Employee"/>
    <s v="KEN WALLER - REDDING RESTORATION"/>
    <m/>
    <m/>
    <m/>
    <s v="  "/>
    <m/>
    <m/>
    <m/>
    <m/>
    <m/>
    <m/>
    <m/>
    <m/>
    <m/>
    <m/>
    <m/>
    <m/>
    <m/>
    <m/>
    <m/>
    <m/>
    <m/>
    <m/>
    <m/>
    <m/>
    <m/>
    <m/>
    <m/>
    <m/>
    <m/>
    <m/>
    <m/>
    <m/>
    <m/>
    <m/>
    <m/>
    <m/>
    <m/>
    <m/>
    <m/>
    <m/>
    <m/>
    <m/>
    <m/>
    <m/>
    <m/>
    <m/>
    <m/>
    <m/>
    <m/>
    <m/>
    <m/>
  </r>
  <r>
    <n v="1306"/>
    <s v="MXX7"/>
    <s v="3 - QC Complete"/>
    <n v="44435"/>
    <n v="44617"/>
    <s v="Structure fire, not attributable to PG&amp;E assets. This information is preliminary."/>
    <s v="\\fxshare-nas05\quotashare-fs01\ESA\5 - Ignition Tracking\2021_Ignition_QC_Folders\20210827_nan_nan_nan_8721519766"/>
    <s v=" "/>
    <m/>
    <m/>
    <m/>
    <m/>
    <m/>
    <s v="Not In Scope"/>
    <m/>
    <m/>
    <m/>
    <m/>
    <m/>
    <m/>
    <m/>
    <m/>
    <m/>
    <m/>
    <m/>
    <m/>
    <m/>
    <m/>
    <m/>
    <m/>
    <m/>
    <m/>
    <m/>
    <m/>
    <m/>
    <m/>
    <m/>
    <m/>
    <m/>
    <m/>
    <m/>
    <m/>
    <m/>
    <m/>
    <m/>
    <m/>
    <m/>
    <m/>
    <m/>
    <m/>
    <m/>
    <m/>
    <m/>
    <m/>
    <m/>
    <m/>
    <m/>
    <m/>
    <m/>
    <m/>
    <s v=" "/>
    <x v="120"/>
    <s v="12:37:00"/>
    <m/>
    <m/>
    <s v="FAS"/>
    <s v="N"/>
    <s v="N"/>
    <m/>
    <m/>
    <m/>
    <n v="8721519766"/>
    <m/>
    <m/>
    <m/>
    <m/>
    <s v=" "/>
    <x v="0"/>
    <x v="1"/>
    <s v="N"/>
    <s v="N"/>
    <s v="N"/>
    <s v="Structure fire, not attributable to PG&amp;E assets. This information is preliminary."/>
    <s v="Not PG&amp;E"/>
    <s v="Building"/>
    <m/>
    <m/>
    <m/>
    <s v="Structure-only"/>
    <m/>
    <m/>
    <m/>
    <m/>
    <m/>
    <s v="Other Fire: Non-PG&amp;E related"/>
    <m/>
    <m/>
    <m/>
    <s v="Overhead"/>
    <x v="1"/>
    <m/>
    <m/>
    <m/>
    <s v=" "/>
    <x v="0"/>
    <n v="37.303139999999999"/>
    <n v="-121.80910830000001"/>
    <s v="Santa Clara"/>
    <s v="EVERGREEN 2101 "/>
    <n v="21000"/>
    <s v="EVERGREEN 2101XR112"/>
    <x v="0"/>
    <s v="Fire Dept"/>
    <s v="Urban"/>
    <m/>
    <m/>
    <s v="N"/>
    <m/>
    <m/>
    <m/>
    <m/>
    <s v="N"/>
    <s v="N"/>
    <m/>
    <m/>
    <s v="2021-08-27"/>
    <m/>
    <m/>
    <m/>
    <m/>
    <m/>
    <m/>
    <m/>
    <m/>
    <m/>
    <m/>
    <m/>
    <m/>
    <m/>
    <m/>
    <m/>
    <m/>
    <m/>
    <m/>
    <m/>
    <s v="  "/>
    <s v="SAN JOSE"/>
    <s v="SAN JOSE 10"/>
    <s v="12:37"/>
    <n v="44435"/>
    <m/>
    <n v="8721519766"/>
    <n v="1542"/>
    <s v="MEADOW GLEN CT"/>
    <s v="SAN JOSE"/>
    <n v="37.302948999999998"/>
    <n v="-121.80844"/>
    <s v="J2TNXP9"/>
    <s v="PATTERSON, NORRELL"/>
    <n v="82012101"/>
    <s v="20210827 13:37"/>
    <n v="1121"/>
    <m/>
    <s v="no electric involved. sealed meter p/battalion chief"/>
    <s v="Y"/>
    <m/>
    <m/>
    <s v="37.3031400,-121.8091083,43.800000,3D"/>
    <m/>
    <m/>
    <m/>
    <s v="battalion chief"/>
    <m/>
    <s v="Y"/>
    <s v="Y"/>
    <s v="N"/>
    <s v="Clear"/>
    <m/>
    <s v="Customer-Owned Structure/Equipment"/>
    <m/>
    <s v="Calm"/>
    <m/>
    <s v="3rd Party"/>
    <m/>
    <s v="Structure Only"/>
    <m/>
    <s v="Fire Dept"/>
    <m/>
    <s v="Subsurface"/>
    <m/>
    <s v="N"/>
    <m/>
    <s v="Fire Dept"/>
    <m/>
    <m/>
    <m/>
    <m/>
    <s v="  "/>
    <m/>
    <m/>
    <m/>
    <m/>
    <m/>
    <m/>
    <m/>
    <m/>
    <m/>
    <m/>
    <m/>
    <m/>
    <m/>
    <m/>
    <m/>
    <m/>
    <m/>
    <m/>
    <m/>
    <m/>
    <m/>
    <m/>
    <m/>
    <m/>
    <m/>
    <m/>
    <m/>
    <m/>
    <m/>
    <m/>
    <m/>
    <m/>
    <m/>
    <m/>
    <m/>
    <m/>
    <m/>
    <m/>
    <m/>
    <m/>
    <m/>
    <m/>
    <m/>
    <m/>
    <m/>
    <m/>
    <m/>
  </r>
  <r>
    <n v="1305"/>
    <s v="MXX7"/>
    <s v="3 - QC Complete"/>
    <n v="44435"/>
    <n v="44617"/>
    <s v="Structure fire, not attributable to PG&amp;E assets. This information is preliminary."/>
    <s v="\\fxshare-nas05\quotashare-fs01\ESA\5 - Ignition Tracking\2021_Ignition_QC_Folders\20210827_nan_nan_nan_8373708782"/>
    <s v=" "/>
    <m/>
    <m/>
    <m/>
    <m/>
    <m/>
    <s v="Not In Scope"/>
    <m/>
    <m/>
    <m/>
    <m/>
    <m/>
    <m/>
    <m/>
    <m/>
    <m/>
    <m/>
    <m/>
    <m/>
    <m/>
    <m/>
    <m/>
    <m/>
    <m/>
    <m/>
    <m/>
    <m/>
    <m/>
    <m/>
    <m/>
    <m/>
    <m/>
    <m/>
    <m/>
    <m/>
    <m/>
    <m/>
    <m/>
    <m/>
    <m/>
    <m/>
    <m/>
    <m/>
    <m/>
    <m/>
    <m/>
    <m/>
    <m/>
    <m/>
    <m/>
    <m/>
    <m/>
    <m/>
    <s v=" "/>
    <x v="120"/>
    <s v="10:41:00"/>
    <m/>
    <m/>
    <s v="FAS"/>
    <s v="N"/>
    <s v="N"/>
    <m/>
    <m/>
    <m/>
    <n v="8373708782"/>
    <m/>
    <m/>
    <m/>
    <m/>
    <s v=" "/>
    <x v="0"/>
    <x v="1"/>
    <s v="N"/>
    <s v="N"/>
    <s v="N"/>
    <s v="Structure fire, not attributable to PG&amp;E assets. This information is preliminary."/>
    <s v="Not PG&amp;E"/>
    <s v="Building"/>
    <m/>
    <m/>
    <m/>
    <s v="Structure-only"/>
    <m/>
    <m/>
    <m/>
    <m/>
    <m/>
    <s v="Other Fire: Non-PG&amp;E related"/>
    <m/>
    <m/>
    <m/>
    <s v="Overhead"/>
    <x v="1"/>
    <m/>
    <m/>
    <m/>
    <s v=" "/>
    <x v="0"/>
    <n v="37.3419867"/>
    <n v="-121.80343670000001"/>
    <s v="Santa Clara"/>
    <s v="MC KEE 1112"/>
    <n v="12000"/>
    <s v="MC KEE 1112XR098"/>
    <x v="0"/>
    <s v="San Jose FD"/>
    <s v="Urban"/>
    <m/>
    <m/>
    <s v="N"/>
    <m/>
    <m/>
    <m/>
    <m/>
    <s v="N"/>
    <s v="N"/>
    <m/>
    <m/>
    <s v="2021-08-27"/>
    <m/>
    <m/>
    <m/>
    <m/>
    <m/>
    <m/>
    <m/>
    <m/>
    <m/>
    <m/>
    <m/>
    <m/>
    <m/>
    <m/>
    <m/>
    <m/>
    <m/>
    <m/>
    <m/>
    <s v="  "/>
    <s v="SAN JOSE"/>
    <s v="SAN JOSE 09"/>
    <s v="10:41"/>
    <n v="44435"/>
    <m/>
    <n v="8373708782"/>
    <n v="2041"/>
    <s v="FLINTCREST CT"/>
    <s v="SAN JOSE"/>
    <n v="37.34263"/>
    <n v="-121.80309800000001"/>
    <s v="J2TNXP9"/>
    <s v="PATTERSON, NORRELL"/>
    <n v="83531112"/>
    <s v="20210827 11:43"/>
    <n v="1121"/>
    <m/>
    <s v="no electric involved. sealed meter p/sjfd"/>
    <s v="Y"/>
    <m/>
    <m/>
    <s v="37.3419867,-121.8034367,36.100000,3D"/>
    <m/>
    <m/>
    <m/>
    <s v="battalion chief"/>
    <m/>
    <s v="N"/>
    <s v="Y"/>
    <s v="N"/>
    <s v="Clear"/>
    <m/>
    <s v="Customer-Owned Structure/Equipment"/>
    <m/>
    <s v="Calm"/>
    <m/>
    <s v="3rd Party"/>
    <m/>
    <s v="Structure Only"/>
    <m/>
    <s v="Fire Dept"/>
    <m/>
    <s v="Subsurface"/>
    <m/>
    <s v="N"/>
    <m/>
    <s v="Fire Dept"/>
    <m/>
    <m/>
    <m/>
    <m/>
    <s v="  "/>
    <m/>
    <m/>
    <m/>
    <m/>
    <m/>
    <m/>
    <m/>
    <m/>
    <m/>
    <m/>
    <m/>
    <m/>
    <m/>
    <m/>
    <m/>
    <m/>
    <m/>
    <m/>
    <m/>
    <m/>
    <m/>
    <m/>
    <m/>
    <m/>
    <m/>
    <m/>
    <m/>
    <m/>
    <m/>
    <m/>
    <m/>
    <m/>
    <m/>
    <m/>
    <m/>
    <m/>
    <m/>
    <m/>
    <m/>
    <m/>
    <m/>
    <m/>
    <m/>
    <m/>
    <m/>
    <m/>
    <m/>
  </r>
  <r>
    <n v="1304"/>
    <s v="CFMD"/>
    <s v="3 - QC Complete"/>
    <n v="44456"/>
    <n v="44617"/>
    <s v="Wilhelm Tree Co was cutting trees and caused a primary wire to go down. The ensuing fire was less than one meter in size. This information is preliminary."/>
    <s v="\\fxshare-nas05\quotashare-fs01\ESA\5 - Ignition Tracking\2021_Ignition_QC_Folders\20210827_1455320_21-0110139_nan_T005379528"/>
    <s v=" "/>
    <s v="Y"/>
    <s v="MXX7/CFMD"/>
    <s v="Changed fire lat/long to pole's coordinates., update to Fire Suppresing Agency"/>
    <n v="44435"/>
    <m/>
    <s v="Not In Scope"/>
    <m/>
    <m/>
    <m/>
    <m/>
    <m/>
    <m/>
    <m/>
    <m/>
    <m/>
    <m/>
    <m/>
    <m/>
    <m/>
    <m/>
    <m/>
    <m/>
    <m/>
    <m/>
    <m/>
    <m/>
    <m/>
    <m/>
    <m/>
    <m/>
    <m/>
    <m/>
    <m/>
    <m/>
    <m/>
    <m/>
    <m/>
    <m/>
    <m/>
    <m/>
    <m/>
    <m/>
    <m/>
    <m/>
    <m/>
    <s v="Y"/>
    <n v="44452"/>
    <n v="44456"/>
    <s v="R4WM"/>
    <s v="510-965-3246"/>
    <m/>
    <m/>
    <s v=" "/>
    <x v="120"/>
    <s v="09:30:00"/>
    <n v="44435"/>
    <s v="09:30:00"/>
    <s v="FAS"/>
    <s v="N"/>
    <s v="N"/>
    <n v="1455320"/>
    <s v="21-0110139"/>
    <m/>
    <s v="T005379528"/>
    <s v="121965212/31550590"/>
    <m/>
    <m/>
    <m/>
    <s v=" "/>
    <x v="0"/>
    <x v="0"/>
    <s v="Y"/>
    <s v="N"/>
    <s v="N"/>
    <s v="On August 27th, 2021 at approximately 0930 hours, PG&amp;E was alerted to an outage on the San Rafael 1109, 12kV distribution circuit on Brodea Way in the City of San Rafael in the North Bay Division. Initial analysis indicates Wilhelm Tree Co was cutting trees, lost a branch and caused a primary wire to go down. The ensuing fire was less than one meter in size. The fire was extinguished by the contracted tree company, that was doing vegetation management for PG&amp;E at the time of the incident. San Rafael Fire Department was on scene when the troubleman arrived. No structures were affected.  Priority A corrective tag #121965212 was created for this incident to replace the conductor and splices . This incident occurred in a Tier 2 HFTD with calm wind and clear weather conditions. This information is preliminary."/>
    <s v="PG&amp;E"/>
    <s v="Vegetation"/>
    <m/>
    <s v="D"/>
    <s v="D"/>
    <s v="&lt;3 meters of linear travel"/>
    <m/>
    <m/>
    <m/>
    <m/>
    <m/>
    <s v="Contact - 3rd Party"/>
    <s v="Contact from object"/>
    <s v="Contact from Object - Other"/>
    <s v="Y"/>
    <s v="Overhead"/>
    <x v="0"/>
    <s v="Conductor - Primary"/>
    <s v="Conductor, Splices"/>
    <n v="102237554"/>
    <s v=" "/>
    <x v="1"/>
    <n v="37.975940491300001"/>
    <n v="-122.50934298"/>
    <s v="Marin"/>
    <s v="SAN RAFAEL 1109"/>
    <n v="12000"/>
    <s v="SAN RAFAEL 1109692576"/>
    <x v="0"/>
    <s v="Wilhelm Tree Co"/>
    <s v="Hardwood Woodland"/>
    <m/>
    <m/>
    <s v="N"/>
    <m/>
    <m/>
    <m/>
    <m/>
    <s v="N"/>
    <s v="N"/>
    <m/>
    <m/>
    <s v="2021-08-27"/>
    <m/>
    <m/>
    <n v="44441"/>
    <s v="PGECont"/>
    <s v="No evidence of outage."/>
    <m/>
    <m/>
    <m/>
    <m/>
    <m/>
    <m/>
    <m/>
    <m/>
    <m/>
    <m/>
    <m/>
    <m/>
    <m/>
    <m/>
    <s v="  "/>
    <s v="NORTH BAY"/>
    <s v="SAN RAFAEL 05"/>
    <s v="09:30"/>
    <n v="44435"/>
    <s v="1455320"/>
    <s v="T005379528"/>
    <n v="250"/>
    <s v="SEAVIEW AVE"/>
    <s v="SAN RAFAEL"/>
    <n v="37.978090000000002"/>
    <n v="-122.50774"/>
    <s v="N2TR4WM"/>
    <s v="WALTER, RYAN"/>
    <n v="42011109"/>
    <s v="20210827 10:59"/>
    <n v="9002"/>
    <m/>
    <s v="Made tag for crew to repair primary wire down"/>
    <s v="Y"/>
    <m/>
    <m/>
    <s v="37.9761083,-122.5090283,84.300000,3D"/>
    <m/>
    <m/>
    <m/>
    <s v="San Rafael FD"/>
    <m/>
    <s v="N"/>
    <s v="Y"/>
    <m/>
    <s v="Clear"/>
    <m/>
    <s v="Private Land"/>
    <m/>
    <s v="Calm"/>
    <m/>
    <s v="3rd Party"/>
    <m/>
    <s v="&lt; 1 meter"/>
    <m/>
    <s v="Other Party"/>
    <s v="Wilhelm Tree Co extinguished fire"/>
    <s v="Overhead"/>
    <m/>
    <s v="N"/>
    <m/>
    <m/>
    <m/>
    <s v="TREE-CUTTING 3RD PARTY"/>
    <s v="CONDUCTOR, OVERHEAD"/>
    <s v="N"/>
    <s v="  "/>
    <s v="Unplanned"/>
    <s v="North Bay"/>
    <s v="North Bay"/>
    <s v="042011109, SAN RAFAEL-1109"/>
    <s v="21-0110139"/>
    <s v="Unplanned"/>
    <s v="Clear;32-90 F"/>
    <s v="29 1 of 3 Phases Open"/>
    <m/>
    <s v="YES"/>
    <s v="Line to Ground"/>
    <s v="Sustained"/>
    <s v="No"/>
    <s v="5397"/>
    <s v="OH"/>
    <s v="Fuse"/>
    <s v="1455320"/>
    <s v="Conductor, Overhead, Broken, wire on ground"/>
    <m/>
    <s v="08/27/21 11:20"/>
    <m/>
    <s v="E/S DEER PARK 300' S/O HIGHLAND, SAN RAFAEL"/>
    <s v="2 SPANS S/W OF 687"/>
    <m/>
    <s v="TREE CREW LOST  A BRANCH AND FELL THROUGH PRI "/>
    <m/>
    <m/>
    <m/>
    <m/>
    <m/>
    <m/>
    <m/>
    <m/>
    <m/>
    <m/>
    <m/>
    <m/>
    <m/>
    <m/>
    <m/>
    <m/>
    <m/>
    <m/>
    <m/>
    <m/>
    <m/>
    <m/>
  </r>
  <r>
    <n v="1303"/>
    <s v="CATX"/>
    <s v="3 - QC Complete"/>
    <n v="44455"/>
    <n v="44617"/>
    <s v="Troubleman found burnt open service conductor roughly 2 feet from the weather head. The ensuing fire was less than one meter in size. This information is preliminary."/>
    <s v="\\fxshare-nas05\quotashare-fs01\ESA\5 - Ignition Tracking\2021_Ignition_QC_Folders\20210827_1455050_nan_nan_T005379220"/>
    <s v=" "/>
    <m/>
    <s v="CATX"/>
    <s v="Fire lat/long changed to approx 2' from weatherhead connect per troubleman report"/>
    <n v="44442"/>
    <m/>
    <s v="Not In Scope"/>
    <m/>
    <m/>
    <m/>
    <m/>
    <m/>
    <m/>
    <m/>
    <m/>
    <m/>
    <m/>
    <m/>
    <m/>
    <m/>
    <n v="44406"/>
    <n v="44632"/>
    <m/>
    <m/>
    <s v="N"/>
    <m/>
    <m/>
    <m/>
    <s v="N"/>
    <m/>
    <s v="Extent of condition"/>
    <m/>
    <m/>
    <m/>
    <m/>
    <m/>
    <m/>
    <m/>
    <m/>
    <s v="N"/>
    <m/>
    <m/>
    <m/>
    <m/>
    <m/>
    <m/>
    <s v="Y"/>
    <n v="44438"/>
    <n v="44438"/>
    <s v="KECC"/>
    <s v="415-306-6236"/>
    <s v="Troubleman Kyle Cunningham advised the service  conductor burned open approx 2 feet from the weatherhead connect. Kyle advised the fire burned itself out and was contianed to the service conductor itself. Kyle advised the fire melted the insulation around the service conductor, causing a small amount of melted insulation to fall onto the customers roof. Kyle confirmed there was not other damage to the residence other than a small amount of melted conductor insulation on the roof. Kyle advised the weatherhead connect is on the east side of the residence. "/>
    <s v="N"/>
    <s v=" "/>
    <x v="120"/>
    <s v="04:06:00"/>
    <n v="44435"/>
    <s v="03:39:00"/>
    <s v="FAS"/>
    <s v="N"/>
    <s v="N"/>
    <n v="1455050"/>
    <m/>
    <m/>
    <s v="T005379220"/>
    <n v="121963915"/>
    <m/>
    <m/>
    <m/>
    <s v=" "/>
    <x v="0"/>
    <x v="0"/>
    <s v="N"/>
    <s v="N"/>
    <s v="N"/>
    <s v="On August 27, 2021 at 0406 hours, a PG&amp;E Troubleman was dispatched to the San Rafael 1105 12kV distribution circuit near Oak Drive and Marine Drive in San Rafael in response to arcing wires. Initial analysis indicates the service conductor burned open two feet from the weatherhead and the fire was contained to the service conductor. The fire melted the insulation on the conductor causing a small amount to fall onto the customer's roof. The ensuing fire was contained to the conductor itself and self-extinguished. A PG&amp;E crew repaired the service drop by replacing 150’ of conductor on August 30, 2021.  "/>
    <s v="PG&amp;E"/>
    <s v="Other"/>
    <s v="Service Drop"/>
    <s v="D"/>
    <s v="D"/>
    <s v="Structure-PG&amp;E only"/>
    <s v="Service burnt open 2' from weatherhead."/>
    <m/>
    <m/>
    <m/>
    <m/>
    <s v="Equipment - PG&amp;E"/>
    <s v="All types of equipment / facility failure"/>
    <s v="Conductor failure-all"/>
    <s v="Y"/>
    <s v="Overhead"/>
    <x v="3"/>
    <s v="Service Drop"/>
    <s v="Service Conductor"/>
    <m/>
    <s v=" "/>
    <x v="0"/>
    <n v="37.976336000000003"/>
    <n v="-122.476921"/>
    <s v="Marin"/>
    <s v="SAN RAFAEL 1105 "/>
    <n v="12000"/>
    <s v="SAN RAFAEL 1105CB"/>
    <x v="0"/>
    <s v="Self Extinguished"/>
    <s v="Urban"/>
    <s v="Fire-resistive fuel bed"/>
    <s v="Roofing Material"/>
    <s v="N"/>
    <m/>
    <m/>
    <m/>
    <m/>
    <s v="N"/>
    <s v="N"/>
    <m/>
    <m/>
    <s v="2021-08-27"/>
    <m/>
    <m/>
    <m/>
    <m/>
    <m/>
    <m/>
    <m/>
    <m/>
    <m/>
    <m/>
    <m/>
    <m/>
    <m/>
    <m/>
    <m/>
    <m/>
    <m/>
    <m/>
    <m/>
    <s v="  "/>
    <s v="NORTH BAY"/>
    <s v="SAN RAFAEL 05"/>
    <s v="04:06"/>
    <n v="44435"/>
    <n v="1455050"/>
    <s v="T005379220"/>
    <n v="123"/>
    <s v="OAK DR"/>
    <s v="SAN RAFAEL"/>
    <n v="37.975769999999997"/>
    <n v="-122.47696999999999"/>
    <s v="N2TKECC"/>
    <s v="CUNNINGHAM, KYLE"/>
    <n v="42011105"/>
    <s v="20210827 05:34"/>
    <n v="9260"/>
    <m/>
    <s v="Service burnt open 2' from weatherhead. Need to replace 2 str tpx 150'. Need big bucket to reach secondary"/>
    <s v="Y"/>
    <m/>
    <m/>
    <s v="37.9761617,-122.4767067,7.800000,3D"/>
    <m/>
    <m/>
    <m/>
    <m/>
    <m/>
    <s v="N"/>
    <s v="Y"/>
    <m/>
    <s v="Clear"/>
    <m/>
    <s v="Private Land"/>
    <m/>
    <s v="Light"/>
    <m/>
    <s v="PG&amp;E Equipment"/>
    <m/>
    <s v="&lt; 1 meter"/>
    <m/>
    <s v="Self Extinguished"/>
    <m/>
    <s v="Overhead"/>
    <m/>
    <s v="N"/>
    <m/>
    <m/>
    <m/>
    <s v="OVERHEAD"/>
    <s v="SERVICE CONDUCTOR"/>
    <s v="N"/>
    <s v="  "/>
    <m/>
    <m/>
    <m/>
    <m/>
    <m/>
    <m/>
    <m/>
    <m/>
    <m/>
    <m/>
    <m/>
    <m/>
    <m/>
    <m/>
    <m/>
    <m/>
    <m/>
    <m/>
    <m/>
    <m/>
    <m/>
    <m/>
    <m/>
    <m/>
    <m/>
    <m/>
    <m/>
    <m/>
    <m/>
    <m/>
    <m/>
    <m/>
    <m/>
    <m/>
    <m/>
    <m/>
    <m/>
    <m/>
    <m/>
    <m/>
    <m/>
    <m/>
    <m/>
    <m/>
    <m/>
    <m/>
    <m/>
  </r>
  <r>
    <n v="1302"/>
    <s v="P4K5"/>
    <s v="3 - QC Complete"/>
    <n v="44435"/>
    <n v="44617"/>
    <s v="Duplicate of Index 1299"/>
    <s v="\\fxshare-nas05\quotashare-fs01\ESA\5 - Ignition Tracking\2021_Ignition_QC_Folders\20210826_nan_nan_nan_8092901920"/>
    <s v=" "/>
    <m/>
    <m/>
    <m/>
    <m/>
    <m/>
    <s v="Not In Scope"/>
    <m/>
    <m/>
    <m/>
    <m/>
    <m/>
    <m/>
    <m/>
    <m/>
    <m/>
    <m/>
    <m/>
    <m/>
    <m/>
    <m/>
    <m/>
    <m/>
    <m/>
    <m/>
    <m/>
    <m/>
    <m/>
    <m/>
    <m/>
    <m/>
    <m/>
    <m/>
    <m/>
    <m/>
    <m/>
    <m/>
    <m/>
    <m/>
    <m/>
    <m/>
    <m/>
    <m/>
    <m/>
    <m/>
    <m/>
    <m/>
    <m/>
    <m/>
    <m/>
    <m/>
    <m/>
    <m/>
    <s v=" "/>
    <x v="121"/>
    <s v="20:57:00"/>
    <m/>
    <m/>
    <s v="FAS"/>
    <s v="N"/>
    <s v="Y"/>
    <m/>
    <m/>
    <m/>
    <n v="8092901920"/>
    <m/>
    <m/>
    <m/>
    <m/>
    <s v=" "/>
    <x v="0"/>
    <x v="1"/>
    <s v="N"/>
    <s v="N"/>
    <s v="N"/>
    <s v="Duplicate of Index 1299"/>
    <s v="Not PG&amp;E"/>
    <s v="Building"/>
    <m/>
    <m/>
    <m/>
    <s v="Structure-only"/>
    <m/>
    <m/>
    <m/>
    <m/>
    <m/>
    <s v="Duplicate"/>
    <m/>
    <m/>
    <m/>
    <s v="Overhead"/>
    <x v="1"/>
    <m/>
    <m/>
    <m/>
    <s v=" "/>
    <x v="0"/>
    <n v="37.339834000000003"/>
    <n v="-121.912516"/>
    <s v="Santa Clara"/>
    <s v="FMC 1105"/>
    <n v="12000"/>
    <s v="FMC 1105XR050"/>
    <x v="0"/>
    <s v="San Jose FD"/>
    <s v="Urban"/>
    <m/>
    <m/>
    <s v="N"/>
    <m/>
    <m/>
    <m/>
    <m/>
    <s v="N"/>
    <s v="N"/>
    <m/>
    <m/>
    <s v="2021-08-27"/>
    <m/>
    <m/>
    <m/>
    <m/>
    <m/>
    <m/>
    <m/>
    <m/>
    <m/>
    <m/>
    <m/>
    <m/>
    <m/>
    <m/>
    <m/>
    <m/>
    <m/>
    <m/>
    <m/>
    <s v="  "/>
    <s v="SAN JOSE"/>
    <s v="SAN JOSE 06"/>
    <s v="20:57"/>
    <n v="44434"/>
    <m/>
    <n v="8092901920"/>
    <n v="647"/>
    <s v="STOCKTON AVE"/>
    <s v="SAN JOSE"/>
    <n v="37.339447999999997"/>
    <n v="-121.912312"/>
    <s v="J2TNXP9"/>
    <s v="PATTERSON, NORRELL"/>
    <n v="83871105"/>
    <s v="20210826 21:19"/>
    <n v="1121"/>
    <n v="1"/>
    <s v="no pge electric involved. sealed meter p/battalion chief"/>
    <s v="Y"/>
    <m/>
    <m/>
    <m/>
    <n v="37.339834000000003"/>
    <n v="-121.912516"/>
    <m/>
    <s v="sjfd"/>
    <m/>
    <s v="Y"/>
    <s v="Y"/>
    <s v="N"/>
    <s v="Clear"/>
    <m/>
    <s v="Customer-Owned Structure/Equipment"/>
    <m/>
    <s v="Calm"/>
    <m/>
    <s v="3rd Party"/>
    <m/>
    <s v="Structure Only"/>
    <m/>
    <s v="Fire Dept"/>
    <m/>
    <s v="Overhead"/>
    <m/>
    <s v="N"/>
    <m/>
    <s v="Fire Dept"/>
    <m/>
    <m/>
    <m/>
    <m/>
    <s v="  "/>
    <m/>
    <m/>
    <m/>
    <m/>
    <m/>
    <m/>
    <m/>
    <m/>
    <m/>
    <m/>
    <m/>
    <m/>
    <m/>
    <m/>
    <m/>
    <m/>
    <m/>
    <m/>
    <m/>
    <m/>
    <m/>
    <m/>
    <m/>
    <m/>
    <m/>
    <m/>
    <m/>
    <m/>
    <m/>
    <m/>
    <m/>
    <m/>
    <m/>
    <m/>
    <m/>
    <m/>
    <m/>
    <m/>
    <m/>
    <m/>
    <m/>
    <m/>
    <m/>
    <m/>
    <m/>
    <m/>
    <m/>
  </r>
  <r>
    <n v="1301"/>
    <s v="CFMD"/>
    <s v="3 - QC Complete"/>
    <n v="44531"/>
    <n v="44617"/>
    <s v="Wire down incident caused by vegetation falling into overhead circuit. Redwood tree failed at base due to soil erosion in a creek bed. The ensuing fire was 3 meter - 0.25 acres in size. This ignition did not occur in or near a burn scar. This information is preliminary._x000a_ down on ground. The ensuing fire was limited to PG&amp;E assets. This information is preliminary."/>
    <s v="\\fxshare-nas05\quotashare-fs01\ESA\5 - Ignition Tracking\2021_Ignition_QC_Folders\20210826_1454941_21-0109915_nan_T005379143"/>
    <s v=" "/>
    <s v="Y"/>
    <s v="CFMD"/>
    <s v="Updated outage time, added SAP Notification, SAP Equipment ID"/>
    <n v="44452"/>
    <s v="S7RM"/>
    <s v="Complete"/>
    <s v="Not Required"/>
    <m/>
    <s v="Not Required"/>
    <s v="Not Required"/>
    <m/>
    <m/>
    <m/>
    <m/>
    <m/>
    <m/>
    <m/>
    <s v="Complete"/>
    <s v="Trunk (Decay, Defect, Cavity)"/>
    <m/>
    <m/>
    <m/>
    <m/>
    <m/>
    <m/>
    <m/>
    <m/>
    <m/>
    <m/>
    <m/>
    <m/>
    <m/>
    <m/>
    <m/>
    <n v="44531"/>
    <n v="44545"/>
    <n v="44552"/>
    <m/>
    <m/>
    <m/>
    <m/>
    <m/>
    <m/>
    <m/>
    <m/>
    <s v="Y"/>
    <n v="44452"/>
    <n v="44452"/>
    <s v="J5P0"/>
    <s v="707-315-2093"/>
    <s v="incident details"/>
    <m/>
    <s v=" "/>
    <x v="121"/>
    <s v="20:23:00"/>
    <n v="44434"/>
    <s v="20:14:00"/>
    <s v="FAS"/>
    <s v="N"/>
    <s v="N"/>
    <n v="1454941"/>
    <s v="21-0109915"/>
    <m/>
    <s v="T005379143"/>
    <n v="121962901"/>
    <m/>
    <m/>
    <s v="PG&amp;E_1301_Ignition_20210826_1.jpg"/>
    <s v=" "/>
    <x v="1"/>
    <x v="0"/>
    <s v="Y"/>
    <s v="Y"/>
    <s v="N"/>
    <s v="On August 26th, 2021 at approximately 2023 hours, a PG&amp;E troubleman responded to a partial voltage outage on the Fort Bragg A 1104, 12kV distribution circuit on Sherwood Road in the City of Fort Bragg in the North Coast Division. Initial analysis indicates the ignition was caused by a Redwood tree that uprooted due to soil erosion and broke off at the ground level falling into the service line starting a vegetation fire. The ensuing vegetation fire was approximately 50 feet X 50 feet x 50 feet in size. The fire did not occur in a burn scar and was suppressed  by Redwood Coast, Fort Bragg and Compatche Fire Departments. Priority A corrective tag #121962901 was created for this incident to repair the conductor and wire down. The 600-minute outage affected 13 customers. This incident occurred in a Tier 2 HFTD with clear calm weather conditions. This information is preliminary."/>
    <s v="PG&amp;E"/>
    <s v="Vegetation"/>
    <m/>
    <s v="D"/>
    <s v="D"/>
    <s v="&lt;0.25"/>
    <s v="approx. 50' by 50'"/>
    <m/>
    <m/>
    <m/>
    <m/>
    <s v="Vegetation"/>
    <s v="Contact from object"/>
    <s v="Veg. contact"/>
    <s v="Y"/>
    <s v="Overhead"/>
    <x v="0"/>
    <s v="Conductor - Primary"/>
    <s v="Conductor, wire"/>
    <n v="102191828"/>
    <s v=" "/>
    <x v="1"/>
    <n v="39.445275000000002"/>
    <n v="-123.771298"/>
    <s v="Mendocino"/>
    <s v="FORT BRAGG A 1104"/>
    <n v="12000"/>
    <s v="FORT BRAGG A 11044690"/>
    <x v="0"/>
    <s v="Redwood Coast FD/Fort Bragg/Compatche"/>
    <s v="Conifer Forest"/>
    <s v="Timber fuel model"/>
    <s v="Forest grass &amp; brush "/>
    <s v="N"/>
    <m/>
    <s v="Storer"/>
    <n v="140"/>
    <s v="R3"/>
    <s v="N"/>
    <s v="N"/>
    <m/>
    <m/>
    <s v="2021-08-27"/>
    <n v="39.445202999999999"/>
    <n v="-123.77117"/>
    <n v="44469"/>
    <s v="Unverified"/>
    <s v="ALL VEGETATION IN BURN AREA IS TO SCORCHED TO DETERMINE ROOT CAUSE;"/>
    <m/>
    <m/>
    <m/>
    <m/>
    <m/>
    <m/>
    <m/>
    <m/>
    <m/>
    <m/>
    <m/>
    <m/>
    <m/>
    <m/>
    <s v="  "/>
    <s v="NORTH COAST"/>
    <s v="FORT BRAGG 01"/>
    <s v="20:23"/>
    <n v="44434"/>
    <n v="1454941"/>
    <s v="T005379143"/>
    <n v="30936"/>
    <s v="SHERWOOD RD"/>
    <s v="FORT BRAGG"/>
    <n v="39.443109999999997"/>
    <n v="-123.76976000000001"/>
    <s v="W2TJ5P0"/>
    <s v="PARDINI, JAKE"/>
    <n v="42761104"/>
    <s v="20210826 23:22"/>
    <n v="9260"/>
    <m/>
    <s v="crew to repair wire down caused by tree falling. "/>
    <s v="Y"/>
    <m/>
    <m/>
    <m/>
    <n v="39.445275000000002"/>
    <n v="-123.771298"/>
    <s v="NE of sherwood rd and storer ln"/>
    <s v="Redwood Coast Fire"/>
    <m/>
    <s v="N"/>
    <s v="Y"/>
    <m/>
    <s v="Clear"/>
    <m/>
    <s v="Private Land"/>
    <m/>
    <s v="Calm"/>
    <m/>
    <s v="PG&amp;E Equipment"/>
    <s v="tree fell into lines causing wire down"/>
    <s v="3 meters - 0.25 Acres"/>
    <s v="approx. 50' by 50'"/>
    <s v="Fire Dept"/>
    <s v="Redwood coast fire"/>
    <s v="Overhead"/>
    <m/>
    <s v="N"/>
    <s v="Pictures taken."/>
    <m/>
    <m/>
    <s v="TREE-FELL INTO LINE"/>
    <s v="CONDUCTOR, OVERHEAD"/>
    <s v="N"/>
    <s v="  "/>
    <s v="Unplanned"/>
    <s v="Humboldt"/>
    <s v="Ukiah"/>
    <s v="042761104, FORT BRAGG A-1104"/>
    <s v="21-0109915"/>
    <s v="Unplanned"/>
    <s v="Clear;32-90 F"/>
    <s v="13"/>
    <m/>
    <s v="YES"/>
    <s v="Line to Line"/>
    <s v="Sustained"/>
    <s v="No"/>
    <s v="3295"/>
    <s v="OH"/>
    <s v="Fuse"/>
    <s v="1454941"/>
    <s v="Conductor, Overhead, Broken, wire on ground"/>
    <m/>
    <m/>
    <m/>
    <s v="30764 SHERWOOD RD. ( N/S RD. )"/>
    <s v="5 POLES N/W OF 3295"/>
    <m/>
    <m/>
    <m/>
    <m/>
    <m/>
    <m/>
    <m/>
    <m/>
    <m/>
    <m/>
    <m/>
    <m/>
    <m/>
    <m/>
    <m/>
    <m/>
    <m/>
    <m/>
    <m/>
    <m/>
    <m/>
    <m/>
    <m/>
    <m/>
  </r>
  <r>
    <n v="1300"/>
    <s v="P4K5"/>
    <s v="3 - QC Complete"/>
    <n v="44435"/>
    <n v="44617"/>
    <s v="Structure fire, not attributable to PG&amp;E. This information is preliminary."/>
    <s v="\\fxshare-nas05\quotashare-fs01\ESA\5 - Ignition Tracking\2021_Ignition_QC_Folders\20210826_nan_nan_nan_6616113555"/>
    <s v=" "/>
    <m/>
    <m/>
    <m/>
    <m/>
    <m/>
    <s v="Not In Scope"/>
    <m/>
    <m/>
    <m/>
    <m/>
    <m/>
    <m/>
    <m/>
    <m/>
    <m/>
    <m/>
    <m/>
    <m/>
    <m/>
    <m/>
    <m/>
    <m/>
    <m/>
    <m/>
    <m/>
    <m/>
    <m/>
    <m/>
    <m/>
    <m/>
    <m/>
    <m/>
    <m/>
    <m/>
    <m/>
    <m/>
    <m/>
    <m/>
    <m/>
    <m/>
    <m/>
    <m/>
    <m/>
    <m/>
    <m/>
    <m/>
    <m/>
    <m/>
    <m/>
    <m/>
    <m/>
    <m/>
    <s v=" "/>
    <x v="121"/>
    <s v="20:10:00"/>
    <m/>
    <m/>
    <s v="FAS"/>
    <s v="N"/>
    <s v="N"/>
    <m/>
    <m/>
    <m/>
    <n v="6616113555"/>
    <m/>
    <m/>
    <m/>
    <m/>
    <s v=" "/>
    <x v="0"/>
    <x v="1"/>
    <s v="N"/>
    <s v="N"/>
    <s v="N"/>
    <s v="Structure fire, not attributable to PG&amp;E. This information is preliminary."/>
    <s v="Not PG&amp;E"/>
    <s v="Building"/>
    <m/>
    <m/>
    <m/>
    <s v="Structure-only"/>
    <s v="MTR ONLY"/>
    <m/>
    <m/>
    <m/>
    <m/>
    <s v="Other Fire: Non-PG&amp;E related"/>
    <m/>
    <m/>
    <m/>
    <s v="Overhead"/>
    <x v="1"/>
    <m/>
    <m/>
    <m/>
    <s v=" "/>
    <x v="0"/>
    <n v="35.317163299999997"/>
    <n v="-119.0414883"/>
    <s v="Kern"/>
    <s v="Stockdale 1110"/>
    <n v="12000"/>
    <s v="STOCKDALE 1110CB"/>
    <x v="0"/>
    <s v="Bakersfield FD"/>
    <s v="Urban"/>
    <m/>
    <m/>
    <s v="N"/>
    <m/>
    <m/>
    <m/>
    <m/>
    <s v="N"/>
    <s v="N"/>
    <m/>
    <m/>
    <s v="2021-08-27"/>
    <m/>
    <m/>
    <m/>
    <m/>
    <m/>
    <m/>
    <m/>
    <m/>
    <m/>
    <m/>
    <m/>
    <m/>
    <m/>
    <m/>
    <m/>
    <m/>
    <m/>
    <m/>
    <m/>
    <s v="  "/>
    <s v="KERN"/>
    <s v="BAKERSFIELD 07"/>
    <s v="20:10"/>
    <n v="44434"/>
    <m/>
    <s v="6616113555"/>
    <n v="1641"/>
    <s v="UNION AVE"/>
    <s v="BAKERSFIELD"/>
    <n v="35.373671000000002"/>
    <n v="-119.00314"/>
    <s v="K1TTJBU"/>
    <s v="BRAUER, TRAVIS"/>
    <n v="253372104"/>
    <s v="20210826 21:40"/>
    <n v="1102"/>
    <m/>
    <s v="FIRE ON AT ELEC PANEL / METER. UNABLE TO DETERMINE WHAT IGNITED FIRST, OUR METER OR THE PANEL OUR MTR COMPLETELY BURNT OFF. CUST NEEDS TO REPLACE THE TWO UPPER JAWS OF MTR SOCKET. NO INSPECT REQUIRED."/>
    <s v="Y"/>
    <m/>
    <m/>
    <s v="35.3171633,-119.0414883,122.900000,3D"/>
    <m/>
    <m/>
    <m/>
    <s v="BAKERSFIELD FD"/>
    <m/>
    <s v="N"/>
    <s v="Y"/>
    <s v="Y"/>
    <s v="Clear"/>
    <m/>
    <s v="Customer-Owned Structure/Equipment"/>
    <m/>
    <s v="Calm"/>
    <m/>
    <s v="PG&amp;E Equipment"/>
    <m/>
    <s v="Other (Comments)"/>
    <s v="MTR ONLY"/>
    <s v="Fire Dept"/>
    <m/>
    <s v="Overhead"/>
    <m/>
    <s v="N"/>
    <m/>
    <m/>
    <m/>
    <m/>
    <m/>
    <m/>
    <s v="  "/>
    <m/>
    <m/>
    <m/>
    <m/>
    <m/>
    <m/>
    <m/>
    <m/>
    <m/>
    <m/>
    <m/>
    <m/>
    <m/>
    <m/>
    <m/>
    <m/>
    <m/>
    <m/>
    <m/>
    <m/>
    <m/>
    <m/>
    <m/>
    <m/>
    <m/>
    <m/>
    <m/>
    <m/>
    <m/>
    <m/>
    <m/>
    <m/>
    <m/>
    <m/>
    <m/>
    <m/>
    <m/>
    <m/>
    <m/>
    <m/>
    <m/>
    <m/>
    <m/>
    <m/>
    <m/>
    <m/>
    <m/>
  </r>
  <r>
    <n v="1299"/>
    <s v="P4K5"/>
    <s v="3 - QC Complete"/>
    <n v="44435"/>
    <n v="44617"/>
    <s v="Structure fire, not attributable to PG&amp;E. This information is preliminary."/>
    <s v="\\fxshare-nas05\quotashare-fs01\ESA\5 - Ignition Tracking\2021_Ignition_QC_Folders\20210826_nan_nan_nan_8090911914"/>
    <s v=" "/>
    <m/>
    <m/>
    <m/>
    <m/>
    <m/>
    <s v="Not In Scope"/>
    <m/>
    <m/>
    <m/>
    <m/>
    <m/>
    <m/>
    <m/>
    <m/>
    <m/>
    <m/>
    <m/>
    <m/>
    <m/>
    <m/>
    <m/>
    <m/>
    <m/>
    <m/>
    <m/>
    <m/>
    <m/>
    <m/>
    <m/>
    <m/>
    <m/>
    <m/>
    <m/>
    <m/>
    <m/>
    <m/>
    <m/>
    <m/>
    <m/>
    <m/>
    <m/>
    <m/>
    <m/>
    <m/>
    <m/>
    <m/>
    <m/>
    <m/>
    <m/>
    <m/>
    <m/>
    <m/>
    <s v=" "/>
    <x v="121"/>
    <s v="19:40:00"/>
    <m/>
    <m/>
    <s v="FAS"/>
    <s v="N"/>
    <s v="N"/>
    <m/>
    <m/>
    <m/>
    <n v="8090911914"/>
    <m/>
    <m/>
    <m/>
    <m/>
    <s v=" "/>
    <x v="0"/>
    <x v="1"/>
    <s v="N"/>
    <s v="N"/>
    <s v="N"/>
    <s v="Structure fire, not attributable to PG&amp;E. This information is preliminary."/>
    <s v="Not PG&amp;E"/>
    <s v="Building"/>
    <m/>
    <m/>
    <m/>
    <s v="Structure-only"/>
    <m/>
    <m/>
    <m/>
    <m/>
    <m/>
    <s v="Other Fire: Non-PG&amp;E related"/>
    <m/>
    <m/>
    <m/>
    <s v="Overhead"/>
    <x v="1"/>
    <m/>
    <m/>
    <m/>
    <s v=" "/>
    <x v="0"/>
    <n v="37.339834000000003"/>
    <n v="-121.912516"/>
    <s v="Santa Clara"/>
    <s v="FMC 1105"/>
    <n v="12000"/>
    <s v="FMC 1105XR050"/>
    <x v="0"/>
    <s v="San Jose FD"/>
    <s v="Urban"/>
    <m/>
    <m/>
    <s v="N"/>
    <m/>
    <m/>
    <m/>
    <m/>
    <s v="N"/>
    <s v="N"/>
    <m/>
    <m/>
    <s v="2021-08-27"/>
    <m/>
    <m/>
    <m/>
    <m/>
    <m/>
    <m/>
    <m/>
    <m/>
    <m/>
    <m/>
    <m/>
    <m/>
    <m/>
    <m/>
    <m/>
    <m/>
    <m/>
    <m/>
    <m/>
    <s v="  "/>
    <s v="SAN JOSE"/>
    <s v="SAN JOSE 06"/>
    <s v="19:40"/>
    <n v="44434"/>
    <m/>
    <n v="8090911914"/>
    <n v="649"/>
    <s v="STOCKTON AVE"/>
    <s v="SAN JOSE"/>
    <n v="37.339467999999997"/>
    <n v="-121.912334"/>
    <s v="J2TNXP9"/>
    <s v="PATTERSON, NORRELL"/>
    <n v="83871105"/>
    <s v="20210826 21:09"/>
    <n v="1121"/>
    <m/>
    <s v="no pge electric involved. sealed meter p/battalion chief"/>
    <s v="Y"/>
    <m/>
    <m/>
    <m/>
    <n v="37.339834000000003"/>
    <n v="-121.912516"/>
    <m/>
    <s v="sjfd"/>
    <m/>
    <s v="N"/>
    <s v="Y"/>
    <s v="N"/>
    <s v="Clear"/>
    <m/>
    <s v="Customer-Owned Structure/Equipment"/>
    <m/>
    <s v="Calm"/>
    <m/>
    <s v="3rd Party"/>
    <m/>
    <s v="Structure Only"/>
    <m/>
    <s v="Fire Dept"/>
    <m/>
    <s v="Overhead"/>
    <m/>
    <s v="N"/>
    <m/>
    <s v="Fire Dept"/>
    <m/>
    <m/>
    <m/>
    <m/>
    <s v="  "/>
    <m/>
    <m/>
    <m/>
    <m/>
    <m/>
    <m/>
    <m/>
    <m/>
    <m/>
    <m/>
    <m/>
    <m/>
    <m/>
    <m/>
    <m/>
    <m/>
    <m/>
    <m/>
    <m/>
    <m/>
    <m/>
    <m/>
    <m/>
    <m/>
    <m/>
    <m/>
    <m/>
    <m/>
    <m/>
    <m/>
    <m/>
    <m/>
    <m/>
    <m/>
    <m/>
    <m/>
    <m/>
    <m/>
    <m/>
    <m/>
    <m/>
    <m/>
    <m/>
    <m/>
    <m/>
    <m/>
    <m/>
  </r>
  <r>
    <n v="1298"/>
    <s v="P4K5"/>
    <s v="3 - QC Complete"/>
    <n v="44435"/>
    <n v="44617"/>
    <s v="Duplicate of index 1295. Fire of unknown origin (Washington fire). The ensuing fire was 10 - 100 acres in size. This information is preliminary."/>
    <s v="\\fxshare-nas05\quotashare-fs01\ESA\5 - Ignition Tracking\2021_Ignition_QC_Folders\20210826_1454107_21-0109756.1(16 outages)_nan_T005378860"/>
    <s v=" "/>
    <m/>
    <m/>
    <m/>
    <m/>
    <m/>
    <s v="Not In Scope"/>
    <m/>
    <m/>
    <m/>
    <m/>
    <m/>
    <m/>
    <m/>
    <m/>
    <m/>
    <m/>
    <m/>
    <m/>
    <m/>
    <m/>
    <m/>
    <m/>
    <m/>
    <m/>
    <m/>
    <m/>
    <m/>
    <m/>
    <m/>
    <m/>
    <m/>
    <m/>
    <m/>
    <m/>
    <m/>
    <m/>
    <m/>
    <m/>
    <m/>
    <m/>
    <m/>
    <m/>
    <m/>
    <m/>
    <m/>
    <m/>
    <m/>
    <m/>
    <m/>
    <m/>
    <m/>
    <m/>
    <s v=" "/>
    <x v="121"/>
    <s v="13:29:00"/>
    <n v="44434"/>
    <s v="13:29:00"/>
    <s v="FAS"/>
    <s v="N"/>
    <s v="Y"/>
    <n v="1454107"/>
    <s v="21-0109756.1(16 outages)"/>
    <m/>
    <s v="T005378860"/>
    <m/>
    <m/>
    <m/>
    <m/>
    <s v=" "/>
    <x v="0"/>
    <x v="1"/>
    <s v="N"/>
    <s v="N"/>
    <s v="N"/>
    <s v="Duplicate of index 1295. Fire of unknown origin (Washington fire). The ensuing fire was 10 - 100 acres in size. This information is preliminary."/>
    <s v="Not PG&amp;E"/>
    <s v="Vegetation"/>
    <m/>
    <m/>
    <m/>
    <s v="10-99"/>
    <m/>
    <m/>
    <m/>
    <m/>
    <m/>
    <s v="Duplicate"/>
    <m/>
    <m/>
    <m/>
    <s v="Overhead"/>
    <x v="1"/>
    <m/>
    <m/>
    <m/>
    <s v=" "/>
    <x v="1"/>
    <n v="37.963188983599998"/>
    <n v="-120.400833203"/>
    <s v="Tuolumne"/>
    <s v="PEORIA FLAT 1705"/>
    <n v="17000"/>
    <s v="PEORIA 170587222"/>
    <x v="0"/>
    <s v="Cal Fire"/>
    <s v="Urban"/>
    <m/>
    <m/>
    <s v="N"/>
    <m/>
    <s v="Washington"/>
    <m/>
    <m/>
    <s v="N"/>
    <s v="N"/>
    <m/>
    <m/>
    <s v="2021-08-27"/>
    <m/>
    <m/>
    <m/>
    <m/>
    <m/>
    <m/>
    <m/>
    <m/>
    <m/>
    <m/>
    <m/>
    <m/>
    <m/>
    <m/>
    <m/>
    <m/>
    <m/>
    <m/>
    <m/>
    <s v="  "/>
    <s v="YOSEMITE"/>
    <s v="SONORA 02"/>
    <s v="13:29"/>
    <n v="44434"/>
    <n v="1454107"/>
    <s v="T005378860"/>
    <n v="1400"/>
    <s v="SOUTH GATE DR"/>
    <s v="SONORA"/>
    <n v="37.960830000000001"/>
    <n v="-120.40617"/>
    <s v="Y9TPEB9"/>
    <s v="BREAUX, PARIS"/>
    <n v="163781705"/>
    <s v="20210826 21:39"/>
    <n v="9002"/>
    <m/>
    <s v="Washington Fire Cal Fire Incident # CATCU-11085- no access for crew work or assessment at this time"/>
    <s v="Y"/>
    <m/>
    <m/>
    <m/>
    <n v="37.963188983599998"/>
    <n v="-120.400833203"/>
    <m/>
    <s v="Cal Fire IC Andy Murphy 209-419-4403"/>
    <m/>
    <s v="Y"/>
    <s v="N"/>
    <m/>
    <s v="Clear"/>
    <m/>
    <s v="Private Land"/>
    <m/>
    <s v="Calm"/>
    <m/>
    <s v="Unknown"/>
    <m/>
    <s v="10 - 100 Acres"/>
    <m/>
    <s v="Cal Fire"/>
    <m/>
    <s v="Overhead"/>
    <m/>
    <s v="N"/>
    <m/>
    <m/>
    <m/>
    <s v="FIRE, FOREST/GRASS"/>
    <s v="POLE-WOOD"/>
    <s v="N"/>
    <s v="  "/>
    <s v="Unplanned"/>
    <s v="Yosemite"/>
    <s v="Sonora"/>
    <s v="163781705, PEORIA FLAT-1705"/>
    <s v="21-0109756.1(16 outages)"/>
    <s v="Unplanned"/>
    <s v="Clear;32-90 F"/>
    <s v="3316"/>
    <s v="1540295"/>
    <s v="YES"/>
    <s v="Force Out"/>
    <s v="Sustained"/>
    <s v="No"/>
    <s v="87222"/>
    <s v="OH"/>
    <s v="Line Recloser"/>
    <s v="1454107"/>
    <s v="Conductor, Overhead, Normal"/>
    <m/>
    <m/>
    <m/>
    <s v="#1 W/O 18725 HWY. 108 #5 S SW9953, JAMESTOWN"/>
    <s v="WEST OF MILL VILLA RD ON THE NORTH &amp; SOUTH SIDE OF HWY 108 "/>
    <s v="LR 10850 OPEN (DMS# 1454850)|LR 10720 OPEN (DMS# 1454752)|LR 10870 OPEN (DMS# 1454843)"/>
    <m/>
    <m/>
    <m/>
    <m/>
    <m/>
    <m/>
    <m/>
    <m/>
    <m/>
    <m/>
    <m/>
    <m/>
    <m/>
    <m/>
    <m/>
    <m/>
    <m/>
    <m/>
    <m/>
    <m/>
    <m/>
    <m/>
    <m/>
  </r>
  <r>
    <n v="1296"/>
    <s v="P4K5"/>
    <s v="3 - QC Complete"/>
    <n v="44435"/>
    <n v="44617"/>
    <s v="Car hit pole at 4/121 on Salinas-Firestone #1 60kV transmission line. Field personnel report pole 4/121 down and conductors between poles 4/120 &amp; 4/121 and 4/121 &amp; 4/122 were down. There was no fire at the location. This information is preliminary."/>
    <s v="\\fxshare-nas05\quotashare-fs01\ESA\5 - Ignition Tracking\2021_Ignition_QC_Folders\20210826_nan_nan_INT-15061_nan"/>
    <s v=" "/>
    <m/>
    <m/>
    <m/>
    <m/>
    <m/>
    <s v="Not In Scope"/>
    <m/>
    <m/>
    <m/>
    <m/>
    <m/>
    <m/>
    <m/>
    <m/>
    <m/>
    <m/>
    <m/>
    <m/>
    <m/>
    <m/>
    <m/>
    <m/>
    <m/>
    <m/>
    <m/>
    <m/>
    <m/>
    <m/>
    <m/>
    <m/>
    <m/>
    <m/>
    <m/>
    <m/>
    <m/>
    <m/>
    <m/>
    <m/>
    <m/>
    <m/>
    <m/>
    <m/>
    <m/>
    <m/>
    <m/>
    <m/>
    <m/>
    <m/>
    <m/>
    <m/>
    <m/>
    <m/>
    <s v=" "/>
    <x v="121"/>
    <s v="05:08:00"/>
    <n v="44434"/>
    <s v="05:21:00"/>
    <s v="TOTL"/>
    <s v="N"/>
    <s v="N"/>
    <n v="1453510"/>
    <s v=" 21-0109444 "/>
    <s v="INT-15061"/>
    <m/>
    <n v="121958382"/>
    <m/>
    <m/>
    <m/>
    <s v=" "/>
    <x v="0"/>
    <x v="1"/>
    <s v="N"/>
    <s v="N"/>
    <s v="N"/>
    <s v="Car hit pole at 4/121 on Salinas-Firestone #1 60kV transmission line. Field personnel report pole 4/121 down and conductors between poles 4/120 &amp; 4/121 and 4/121 &amp; 4/122 were down. There was no fire at the location. This information is preliminary."/>
    <m/>
    <s v="Other"/>
    <m/>
    <m/>
    <m/>
    <s v="No Fire"/>
    <m/>
    <m/>
    <m/>
    <m/>
    <m/>
    <s v="No Fire"/>
    <m/>
    <m/>
    <m/>
    <s v="Overhead"/>
    <x v="1"/>
    <m/>
    <m/>
    <m/>
    <s v=" "/>
    <x v="0"/>
    <n v="36.637394"/>
    <n v="-121.60164"/>
    <s v="Monterey"/>
    <s v="SALINAS_FIRESTONE #1 60kV"/>
    <n v="60000"/>
    <m/>
    <x v="0"/>
    <s v="Unknown"/>
    <s v="Urban"/>
    <m/>
    <m/>
    <s v="N"/>
    <m/>
    <m/>
    <m/>
    <m/>
    <s v="N"/>
    <s v="N"/>
    <m/>
    <m/>
    <s v="2021-08-27"/>
    <m/>
    <m/>
    <m/>
    <m/>
    <m/>
    <m/>
    <m/>
    <m/>
    <m/>
    <m/>
    <m/>
    <m/>
    <m/>
    <m/>
    <m/>
    <m/>
    <m/>
    <m/>
    <m/>
    <s v="  "/>
    <m/>
    <m/>
    <m/>
    <m/>
    <m/>
    <m/>
    <m/>
    <m/>
    <m/>
    <m/>
    <m/>
    <m/>
    <m/>
    <m/>
    <m/>
    <m/>
    <m/>
    <m/>
    <m/>
    <m/>
    <m/>
    <m/>
    <m/>
    <m/>
    <m/>
    <m/>
    <m/>
    <m/>
    <m/>
    <m/>
    <m/>
    <m/>
    <m/>
    <m/>
    <m/>
    <m/>
    <m/>
    <m/>
    <m/>
    <m/>
    <m/>
    <m/>
    <m/>
    <m/>
    <m/>
    <m/>
    <m/>
    <m/>
    <m/>
    <m/>
    <m/>
    <s v="  "/>
    <m/>
    <m/>
    <m/>
    <m/>
    <m/>
    <m/>
    <m/>
    <m/>
    <m/>
    <m/>
    <m/>
    <m/>
    <m/>
    <m/>
    <m/>
    <m/>
    <m/>
    <m/>
    <m/>
    <m/>
    <m/>
    <m/>
    <m/>
    <m/>
    <m/>
    <m/>
    <m/>
    <m/>
    <m/>
    <m/>
    <m/>
    <m/>
    <m/>
    <m/>
    <m/>
    <m/>
    <m/>
    <m/>
    <m/>
    <m/>
    <m/>
    <m/>
    <m/>
    <m/>
    <m/>
    <m/>
    <m/>
  </r>
  <r>
    <n v="1295"/>
    <s v="AGFC"/>
    <s v="3 - QC Complete"/>
    <n v="44438"/>
    <n v="44617"/>
    <s v="AGFC Notes 8/30/2021: Washington fire, found to not be attributable to PG&amp;E assets. Please see Non Reportable folder from EIR OnCall Hotline (located in ESA Drive). PRIVILEGED &amp; CONFIDENTIAL (Level 2): Assigned Attorney Jessica Basilio J33Z. Reports of a wire down on the Melones - Curtis 115kV (Racetrack Tap 115kV) Transmission circuit near tower 2/1. Cause of the wire down is unknown. HAWC reports show the Washington fire is approx 80 acres with moderate spread moving NNE. Cause of the Washington fire is unknown at this time. This incident is in a Tier 2 HFTD. This information is preliminary."/>
    <s v="\\fxshare-nas05\quotashare-fs01\ESA\5 - Ignition Tracking\2021_Ignition_QC_Folders\20210826_nan_nan_INT-15062_nan"/>
    <s v=" "/>
    <m/>
    <m/>
    <m/>
    <m/>
    <m/>
    <s v="Not In Scope"/>
    <m/>
    <m/>
    <m/>
    <m/>
    <m/>
    <m/>
    <m/>
    <m/>
    <m/>
    <m/>
    <m/>
    <m/>
    <m/>
    <m/>
    <m/>
    <m/>
    <m/>
    <m/>
    <m/>
    <m/>
    <m/>
    <m/>
    <m/>
    <m/>
    <m/>
    <m/>
    <m/>
    <m/>
    <n v="44438"/>
    <m/>
    <m/>
    <m/>
    <m/>
    <m/>
    <m/>
    <m/>
    <m/>
    <m/>
    <m/>
    <m/>
    <m/>
    <m/>
    <m/>
    <m/>
    <m/>
    <m/>
    <s v=" "/>
    <x v="121"/>
    <s v="13:39:00"/>
    <n v="44434"/>
    <s v="13:39:00"/>
    <s v="TOTL"/>
    <s v="N"/>
    <s v="N"/>
    <m/>
    <m/>
    <s v="INT-15062"/>
    <m/>
    <m/>
    <m/>
    <m/>
    <m/>
    <s v=" "/>
    <x v="0"/>
    <x v="1"/>
    <s v="N"/>
    <s v="N"/>
    <s v="N"/>
    <s v="AGFC Notes 8/30/2021: Washington fire, found to not be attributable to PG&amp;E assets. Please see Non Reportable folder from EIR OnCall Hotline (located in ESA Drive). PRIVILEGED &amp; CONFIDENTIAL (Level 2): Assigned Attorney Jessica Basilio J33Z. Reports of a wire down on the Melones - Curtis 115kV (Racetrack Tap 115kV) Transmission circuit near tower 2/1. Cause of the wire down is unknown. HAWC reports show the Washington fire is approx 80 acres with moderate spread moving NNE. Cause of the Washington fire is unknown at this time. This incident is in a Tier 2 HFTD. This information is preliminary."/>
    <s v="Not PG&amp;E"/>
    <s v="Vegetation"/>
    <m/>
    <m/>
    <m/>
    <s v="10-99"/>
    <m/>
    <m/>
    <m/>
    <m/>
    <m/>
    <s v="Other Fire: Non-PG&amp;E related"/>
    <m/>
    <m/>
    <m/>
    <s v="Overhead"/>
    <x v="1"/>
    <m/>
    <m/>
    <m/>
    <s v=" "/>
    <x v="1"/>
    <n v="37.965497999999997"/>
    <n v="-120.39762500000001"/>
    <s v="Tuolumne"/>
    <s v="RACETRACK TAP - 115kV"/>
    <n v="115000"/>
    <m/>
    <x v="0"/>
    <s v="Cal Fire"/>
    <s v="Hardwood Woodland"/>
    <m/>
    <m/>
    <s v="N"/>
    <m/>
    <s v="Washington "/>
    <m/>
    <m/>
    <s v="N"/>
    <s v="N"/>
    <m/>
    <m/>
    <s v="2021-08-27"/>
    <m/>
    <m/>
    <m/>
    <m/>
    <m/>
    <m/>
    <m/>
    <m/>
    <m/>
    <m/>
    <m/>
    <m/>
    <m/>
    <m/>
    <m/>
    <m/>
    <m/>
    <m/>
    <m/>
    <s v="  "/>
    <m/>
    <m/>
    <m/>
    <m/>
    <m/>
    <m/>
    <m/>
    <m/>
    <m/>
    <m/>
    <m/>
    <m/>
    <m/>
    <m/>
    <m/>
    <m/>
    <m/>
    <m/>
    <m/>
    <m/>
    <m/>
    <m/>
    <m/>
    <m/>
    <m/>
    <m/>
    <m/>
    <m/>
    <m/>
    <m/>
    <m/>
    <m/>
    <m/>
    <m/>
    <m/>
    <m/>
    <m/>
    <m/>
    <m/>
    <m/>
    <m/>
    <m/>
    <m/>
    <m/>
    <m/>
    <m/>
    <m/>
    <m/>
    <m/>
    <m/>
    <m/>
    <s v="  "/>
    <m/>
    <m/>
    <m/>
    <m/>
    <m/>
    <m/>
    <m/>
    <m/>
    <m/>
    <m/>
    <m/>
    <m/>
    <m/>
    <m/>
    <m/>
    <m/>
    <m/>
    <m/>
    <m/>
    <m/>
    <m/>
    <m/>
    <m/>
    <m/>
    <m/>
    <m/>
    <m/>
    <m/>
    <m/>
    <m/>
    <m/>
    <m/>
    <m/>
    <m/>
    <m/>
    <m/>
    <m/>
    <m/>
    <m/>
    <m/>
    <m/>
    <m/>
    <m/>
    <m/>
    <m/>
    <m/>
    <m/>
  </r>
  <r>
    <n v="1294"/>
    <s v="CATX"/>
    <s v="3 - QC Complete"/>
    <n v="44579"/>
    <n v="44617"/>
    <s v="Troubleman responded to a small fire near the base of line recloser but during his inspection of the area, they did not find any evidence of PG&amp;E equipment being the cause of the fire but were not 100% certain. A fire report will be requested to help determine the cause. This information is preliminary."/>
    <s v="\\fxshare-nas05\quotashare-fs01\ESA\5 - Ignition Tracking\2021_Ignition_QC_Folders\20210826_nan_nan_nan_T005378347"/>
    <s v=" "/>
    <m/>
    <s v="MXX7"/>
    <s v="Changed fire lat/long to recloser's coordinates."/>
    <n v="44434"/>
    <m/>
    <s v="Not In Scope"/>
    <m/>
    <m/>
    <m/>
    <m/>
    <m/>
    <m/>
    <m/>
    <m/>
    <m/>
    <m/>
    <m/>
    <m/>
    <m/>
    <n v="44131"/>
    <n v="44491"/>
    <n v="44177"/>
    <s v="Routine TT"/>
    <s v="N"/>
    <m/>
    <m/>
    <m/>
    <s v="N"/>
    <m/>
    <s v="Extent of condition"/>
    <m/>
    <m/>
    <m/>
    <m/>
    <m/>
    <m/>
    <m/>
    <m/>
    <s v="Y"/>
    <n v="44448"/>
    <n v="44579"/>
    <s v="CALFire "/>
    <s v="On-Line portal"/>
    <s v="Seeking their cause determination and exact fire size."/>
    <m/>
    <m/>
    <m/>
    <m/>
    <m/>
    <m/>
    <m/>
    <m/>
    <s v=" "/>
    <x v="121"/>
    <s v="06:53:00"/>
    <m/>
    <m/>
    <s v="FAS"/>
    <s v="N"/>
    <s v="N"/>
    <s v="TR8344328"/>
    <m/>
    <m/>
    <s v="T005378347"/>
    <m/>
    <m/>
    <m/>
    <m/>
    <s v=" "/>
    <x v="1"/>
    <x v="0"/>
    <s v="Y"/>
    <s v="Y"/>
    <s v="N"/>
    <s v="On August 26, 2021 at 0653 hours, a PG&amp;E Troubleman was dispatched to the Vina 1101 12kV Distribution Circuit on Vina Road and Highway 99, Vina in response to a pole. It is unknown as to what caused the ignition. There was no outage associated with the ignition and the responding troubleman did not indicate the ignition was a result of PG&amp;E assets. Cal Fire investigator determined PG&amp;E assets attributable to the ignition. The area of origin was near a pole with a grounding wire that had heavy charring. The ensuing fire was approximately 0.3 acres in size and the fire was suppressed by Cal Fire. There were no damages to PG&amp;E equipment warranting repair."/>
    <s v="PG&amp;E"/>
    <s v="Vegetation"/>
    <m/>
    <s v="D"/>
    <s v="D"/>
    <s v="0.26-9.99"/>
    <m/>
    <n v="0.3"/>
    <m/>
    <m/>
    <m/>
    <s v="Equipment - PG&amp;E"/>
    <s v="All types of equipment / facility failure"/>
    <s v="Equipment failure - Other"/>
    <s v="N"/>
    <s v="Overhead"/>
    <x v="0"/>
    <s v="Grounding Wire"/>
    <m/>
    <n v="103851080"/>
    <s v=" "/>
    <x v="0"/>
    <n v="39.942112261399998"/>
    <n v="-122.0409822787"/>
    <s v="Tehama"/>
    <s v="VINA 1101"/>
    <n v="12000"/>
    <s v="VINA 1101CB"/>
    <x v="0"/>
    <s v="Cal Fire"/>
    <s v="Herbaceous"/>
    <s v="Grass Fuel Model"/>
    <m/>
    <s v="N"/>
    <m/>
    <m/>
    <s v="N/A "/>
    <s v="N/A "/>
    <s v="N"/>
    <s v="N"/>
    <m/>
    <m/>
    <s v="2021-08-27"/>
    <m/>
    <m/>
    <m/>
    <m/>
    <m/>
    <m/>
    <m/>
    <m/>
    <m/>
    <m/>
    <m/>
    <m/>
    <m/>
    <m/>
    <m/>
    <m/>
    <m/>
    <m/>
    <m/>
    <s v="  "/>
    <s v="NORTH VALLEY"/>
    <s v="RED BLUFF 02"/>
    <s v="06:53"/>
    <n v="44434"/>
    <m/>
    <s v="T005378347"/>
    <s v="UNKNOWN"/>
    <s v="VINA RD "/>
    <s v="VINA"/>
    <m/>
    <m/>
    <s v="V7TLXMX"/>
    <s v="MASON, LAINE"/>
    <m/>
    <s v="20210826 09:57"/>
    <n v="9320"/>
    <m/>
    <s v="NO OUTAGE FOUND, FIRE,"/>
    <s v="Y"/>
    <m/>
    <m/>
    <s v="39.9420467,-122.0411483,63.700000,3D"/>
    <m/>
    <m/>
    <s v="AT LR 1570,VINA"/>
    <s v="CDF"/>
    <n v="120090796"/>
    <s v="N"/>
    <s v="Y"/>
    <m/>
    <s v="Clear"/>
    <m/>
    <s v="County Land"/>
    <m/>
    <s v="Calm"/>
    <m/>
    <s v="Vegetation"/>
    <m/>
    <s v="3 meters - 0.25 Acres"/>
    <m/>
    <s v="Cal Fire"/>
    <m/>
    <s v="Overhead"/>
    <m/>
    <s v="Y"/>
    <s v="PICTURES"/>
    <s v="PG&amp;E Employee"/>
    <s v="LAINE MASON"/>
    <m/>
    <m/>
    <s v="N"/>
    <s v="  "/>
    <m/>
    <m/>
    <m/>
    <m/>
    <m/>
    <m/>
    <m/>
    <m/>
    <m/>
    <m/>
    <m/>
    <m/>
    <m/>
    <m/>
    <m/>
    <m/>
    <m/>
    <m/>
    <m/>
    <m/>
    <m/>
    <m/>
    <m/>
    <m/>
    <m/>
    <m/>
    <m/>
    <m/>
    <m/>
    <m/>
    <m/>
    <m/>
    <m/>
    <m/>
    <m/>
    <m/>
    <m/>
    <m/>
    <m/>
    <m/>
    <m/>
    <m/>
    <m/>
    <m/>
    <m/>
    <m/>
    <m/>
  </r>
  <r>
    <n v="1293"/>
    <s v="CFMD"/>
    <s v="3 - QC Complete"/>
    <n v="44466"/>
    <n v="44617"/>
    <s v="Initial EIR: EI210825A - Redding - Property Damage - Summary: CPUC PG&amp;E Electrical Incident ? EI210825A - On August 25, 2021 at approximately 1500 hours, a PG&amp;E third-party contractor was conducting work on PG&amp;E?s Girvan 1101 12kV Distribution Circuit near Placer Road and Muletown Road in Redding. The crew was installing a new pole and a new service. While cutting to remove the old service, the crew observed sparks from the service ignite a fire. The crew attempted to extinguish the fire but was unsuccessful. The fire grew to approximately 9.2 acres and was eventually extinguished by CalFire. The fire damaged a detached garage to a residence, a contractor pickup truck, a contractor water buffalo and PG&amp;E poles. This incident is being reported under the property damage criterion due to damages anticipated to exceed $50,000. PG&amp;E is not aware of any injuries or fatalities. PG&amp;E is reporting this incident out of an abundance of caution. This information is preliminary. A contracor crew performing work for PG&amp;E on transformer pole that had old service attached to a tree between the pole and house. The contractor crew was there to set a new pole and replace the old service. As work was being performed sparks began to fall from the service. Several spot fires were ignitied under the pole and the crew was unable to extinguish the fire. Cal Fire arrived on scene and extinguished an approximately 9.2 acres fire. The fire destoyed the ROkstad pickup track, water buffalo and a detached garage. Per Alyssa Koo 8/26/21, NOT Privileged &amp; Confidential. This information is preliminary. "/>
    <s v="\\fxshare-nas05\quotashare-fs01\ESA\5 - Ignition Tracking\2021_Ignition_QC_Folders\20210825_nan_nan_nan_0988651281"/>
    <s v=" "/>
    <m/>
    <s v="TLAL"/>
    <s v="Added OIS, ILIS, EC, Pre-Existing EC tag numbers. No longer Privileged &amp; Confidential per Alyssa Koo."/>
    <n v="44434"/>
    <s v="CXX5 (Exponent)"/>
    <s v="Complete"/>
    <s v="Not Required"/>
    <m/>
    <s v="Not Required"/>
    <s v="Not Required"/>
    <m/>
    <m/>
    <m/>
    <m/>
    <m/>
    <m/>
    <m/>
    <s v="Not Required"/>
    <m/>
    <m/>
    <m/>
    <m/>
    <m/>
    <m/>
    <m/>
    <m/>
    <m/>
    <m/>
    <m/>
    <m/>
    <m/>
    <s v="Pending Assignment"/>
    <m/>
    <s v="Pending Assignment"/>
    <m/>
    <n v="44487"/>
    <n v="44487"/>
    <m/>
    <m/>
    <m/>
    <m/>
    <m/>
    <m/>
    <m/>
    <m/>
    <m/>
    <m/>
    <m/>
    <m/>
    <m/>
    <m/>
    <m/>
    <s v=" "/>
    <x v="122"/>
    <s v="14:33:00"/>
    <m/>
    <m/>
    <s v="FAS"/>
    <s v="N"/>
    <s v="N"/>
    <s v="1453053, 1453253, 1453774"/>
    <s v="21-0107004, 21-0109338"/>
    <m/>
    <n v="988651281"/>
    <s v="121957559, 121958005, 121957710"/>
    <s v="119117143"/>
    <s v="EI210825A"/>
    <s v="PG&amp;E_1293_Ignition_20210825_1.jpg"/>
    <s v=" "/>
    <x v="1"/>
    <x v="0"/>
    <s v="Y"/>
    <s v="Y"/>
    <s v="N"/>
    <s v="On August 25th, 2021 at approximately 1433 hours, PG&amp;E was dispatched to the Girvan 1101 12kV Distribution Circuit on Placer Road and Muletown Road in Redding. The troubleman observed CAL FIRE mopping up the Mule Fire. The troubleman opened Fuse 10779 to de-energize the tap line and had a crew open the jumpers on the span, source side of Fuse 10779 due to burned and hazardous trees.  Initial analysis indicates a PG&amp;E third-party contractor was installing a new pole and a new service. While cutting to remove the old service, the crew observed sparks from the service ignite a fire. The crew attempted to extinguish the fire but was unsuccessful. The fire size was 10 acres. The fire damaged a detached garage to a residence, a contractor pickup truck, a contractor water buffalo and two PG&amp;E poles. Priority A corrective tag# 121957559, 121958005, 121957710 were created for this incident to replace the poles and transformer. Service was restored  on August 26th, 2021. Equipment ID#101494005 had a pre-existing Priority E corrective tag#119117143 . CAP# 121959198  created related to this incident. This ignition is associated with Reportable EIR investigation EI210825A where further details can be obtained.  This incident occurred  in a Tier 3-HFTD with warm humid weather conditions.  This information is preliminary."/>
    <s v="PG&amp;E"/>
    <s v="Vegetation"/>
    <m/>
    <s v="D"/>
    <s v="D"/>
    <s v="10-99"/>
    <m/>
    <m/>
    <m/>
    <m/>
    <m/>
    <s v="Utility work / Operation"/>
    <s v="Utility work / Operation"/>
    <s v="Other"/>
    <s v="Y"/>
    <s v="Overhead"/>
    <x v="3"/>
    <s v="Service Drop"/>
    <s v="Pole, transformer"/>
    <s v="101494005, 101494007"/>
    <s v=" "/>
    <x v="2"/>
    <n v="40.515468300000002"/>
    <n v="-122.5147817"/>
    <s v="Shasta"/>
    <s v="GIRVAN 1101"/>
    <s v="0-750"/>
    <s v="GIRVAN 11011330"/>
    <x v="1"/>
    <s v="Cal Fire"/>
    <s v="Hardwood Woodland"/>
    <s v="Grass Fuel Model"/>
    <m/>
    <s v="Y"/>
    <s v="Carr 2018"/>
    <s v="Mule"/>
    <m/>
    <m/>
    <s v="N"/>
    <s v="N"/>
    <m/>
    <m/>
    <s v="2021-08-27"/>
    <m/>
    <m/>
    <m/>
    <m/>
    <m/>
    <m/>
    <m/>
    <m/>
    <m/>
    <m/>
    <m/>
    <m/>
    <m/>
    <m/>
    <m/>
    <m/>
    <m/>
    <m/>
    <m/>
    <s v=" "/>
    <s v="NORTH VALLEY"/>
    <s v="REDDING 01"/>
    <s v="14:33"/>
    <s v="08/25/2021"/>
    <m/>
    <n v="988651281"/>
    <n v="7273"/>
    <s v="PLACER RD"/>
    <s v="REDDING"/>
    <n v="40.515242000000001"/>
    <n v="-122.50952700000001"/>
    <s v="V8TSLAB"/>
    <s v="ANDRADE, SHAWN"/>
    <n v="103401101"/>
    <s v="20210825 22:34"/>
    <n v="1102"/>
    <m/>
    <s v="ROCKLSTAD CONTRACTOR CREW WORKING ON TRANSFORMER POLE, FIRE STARTED, BURNED CONVERTED GARAGE, 2 POLES AND BARB WIRE &amp; RANCH WIRE FENCING"/>
    <s v="Y"/>
    <n v="6"/>
    <s v="\\fxshare-nas05\quotashare-fs01\ESA\5 - Ignition Tracking\Fire_Tab_Attachment_Files"/>
    <s v="40.5154683,-122.5147817,297.300000,3D"/>
    <m/>
    <m/>
    <s v="7273 PLACER RD"/>
    <s v="CAL FIRE CORADO REGINATO 5304482407"/>
    <m/>
    <s v="Y"/>
    <s v="Y"/>
    <s v="Y"/>
    <s v="Clear"/>
    <m/>
    <s v="Customer-Owned Structure/Equipment"/>
    <s v="2 PG&amp;E JOINT POLES, FENCING, WILDLAND, CONVERTED GARAGE"/>
    <s v="Light"/>
    <m/>
    <s v="Other (Comments)"/>
    <s v="CONTRACTOR ROCKSTAD DOING WORK FOR PG&amp;E"/>
    <s v="0.25 - 10 Acres"/>
    <m/>
    <s v="Cal Fire"/>
    <m/>
    <s v="Overhead"/>
    <m/>
    <s v="N"/>
    <s v="CREW WILL COLLECT"/>
    <m/>
    <m/>
    <m/>
    <m/>
    <m/>
    <s v=" "/>
    <m/>
    <m/>
    <m/>
    <m/>
    <m/>
    <m/>
    <m/>
    <m/>
    <m/>
    <m/>
    <m/>
    <m/>
    <m/>
    <m/>
    <m/>
    <m/>
    <m/>
    <m/>
    <m/>
    <m/>
    <m/>
    <m/>
    <m/>
    <m/>
    <m/>
    <m/>
    <m/>
    <m/>
    <m/>
    <m/>
    <m/>
    <m/>
    <m/>
    <m/>
    <m/>
    <m/>
    <m/>
    <m/>
    <m/>
    <m/>
    <m/>
    <m/>
    <m/>
    <m/>
    <m/>
    <m/>
    <m/>
  </r>
  <r>
    <n v="1335"/>
    <s v="CFMD"/>
    <s v="3 - QC Complete"/>
    <n v="44573"/>
    <n v="44617"/>
    <s v="Other fire, not attributable to PG&amp;E assets. Possibly part of the Bennet fire. Structure fire damaged AWAC Span per FAS troubleman field notes. This information is preliminary."/>
    <s v="\\fxshare-nas05\quotashare-fs01\ESA\5 - Ignition Tracking\2021_Ignition_QC_Folders\20210825_1453263_nan_nan_T005378083"/>
    <s v=" "/>
    <s v="Y"/>
    <s v="CFMD"/>
    <s v="outage time"/>
    <m/>
    <m/>
    <s v="Not In Scope"/>
    <m/>
    <m/>
    <m/>
    <m/>
    <m/>
    <m/>
    <m/>
    <m/>
    <m/>
    <m/>
    <m/>
    <m/>
    <m/>
    <m/>
    <m/>
    <m/>
    <m/>
    <m/>
    <m/>
    <m/>
    <m/>
    <m/>
    <m/>
    <m/>
    <m/>
    <m/>
    <m/>
    <m/>
    <m/>
    <m/>
    <m/>
    <m/>
    <s v="Y"/>
    <n v="44573"/>
    <m/>
    <s v="Cal Fire"/>
    <s v="Cal Fire Portal"/>
    <m/>
    <m/>
    <m/>
    <m/>
    <m/>
    <m/>
    <m/>
    <m/>
    <m/>
    <s v=" "/>
    <x v="122"/>
    <s v="16:06:00"/>
    <n v="44433"/>
    <s v="16:01:00"/>
    <s v="FAS"/>
    <s v="Y"/>
    <s v="N"/>
    <n v="1453263"/>
    <m/>
    <m/>
    <s v="T005378083"/>
    <n v="121957557"/>
    <m/>
    <m/>
    <m/>
    <s v=" "/>
    <x v="0"/>
    <x v="1"/>
    <s v="N"/>
    <s v="N"/>
    <s v="N"/>
    <s v="Other fire, not attributable to PG&amp;E assets. Structure fire melted insulation midspan and lashing melted into the hot leg.  1 of 2 fuses blew at the transformer and caused damage to PG&amp;E assets. This information is preliminary."/>
    <s v="Not PG&amp;E"/>
    <s v="Building"/>
    <s v="Structure"/>
    <s v="D"/>
    <s v="D"/>
    <s v="10-99"/>
    <s v="59 acres per Cal Fire Website - AGFC"/>
    <m/>
    <m/>
    <m/>
    <m/>
    <s v="Other Fire: Non-PG&amp;E related"/>
    <m/>
    <m/>
    <s v="Y"/>
    <s v="Overhead"/>
    <x v="1"/>
    <m/>
    <m/>
    <m/>
    <s v=" "/>
    <x v="0"/>
    <n v="39.224077999999999"/>
    <n v="-121.039843"/>
    <s v="Nevada"/>
    <s v="BRUNSWICK 1107"/>
    <n v="12000"/>
    <m/>
    <x v="0"/>
    <s v="Cal Fire"/>
    <s v="Urban"/>
    <m/>
    <m/>
    <s v="Y"/>
    <s v="Mccourtney 2017"/>
    <s v="Bennett"/>
    <m/>
    <m/>
    <s v="N"/>
    <s v="N"/>
    <m/>
    <m/>
    <s v="2021-08-31"/>
    <m/>
    <m/>
    <m/>
    <m/>
    <m/>
    <m/>
    <m/>
    <m/>
    <m/>
    <m/>
    <m/>
    <m/>
    <m/>
    <m/>
    <m/>
    <m/>
    <m/>
    <m/>
    <m/>
    <s v="  "/>
    <s v="SIERRA"/>
    <s v="GRSSVLLY"/>
    <s v="16:06"/>
    <n v="44433"/>
    <s v="1453263"/>
    <s v="T005378083"/>
    <n v="850"/>
    <s v="IDAHO MARYLAND RD # B"/>
    <m/>
    <n v="39.223970000000001"/>
    <n v="-121.03942000000001"/>
    <s v="T2TJ1T6"/>
    <m/>
    <n v="152481107"/>
    <s v="2021/08/25 18:19:31"/>
    <n v="9002"/>
    <n v="1"/>
    <s v="SMART MTR AUTO-GENERATED TAG"/>
    <s v="N"/>
    <m/>
    <m/>
    <m/>
    <m/>
    <m/>
    <m/>
    <m/>
    <m/>
    <m/>
    <m/>
    <s v="Y"/>
    <m/>
    <m/>
    <m/>
    <m/>
    <m/>
    <m/>
    <m/>
    <s v="AWAC ABOVE STRUCTURE FIRE MELTED INSULATION MIDSPAN LASHING MELTED INTO HOT LEG "/>
    <m/>
    <m/>
    <m/>
    <m/>
    <s v="Overhead"/>
    <m/>
    <m/>
    <m/>
    <m/>
    <m/>
    <s v="OVERHEAD"/>
    <s v="SECONDARY"/>
    <m/>
    <s v="  "/>
    <m/>
    <m/>
    <m/>
    <m/>
    <m/>
    <m/>
    <m/>
    <m/>
    <m/>
    <m/>
    <m/>
    <m/>
    <m/>
    <m/>
    <m/>
    <m/>
    <m/>
    <m/>
    <m/>
    <m/>
    <m/>
    <m/>
    <m/>
    <m/>
    <m/>
    <m/>
    <m/>
    <m/>
    <m/>
    <m/>
    <m/>
    <m/>
    <m/>
    <m/>
    <m/>
    <m/>
    <m/>
    <m/>
    <m/>
    <m/>
    <m/>
    <m/>
    <m/>
    <m/>
    <m/>
    <m/>
    <m/>
  </r>
  <r>
    <n v="1297"/>
    <s v="P4K5"/>
    <s v="3 - QC Complete"/>
    <n v="44435"/>
    <n v="44617"/>
    <s v="Fire caused by third party, not attributable to PG&amp;E. Airola fire: Fire burnt insulators, service and buss wire south of transformer  CGC#320112157693. The ensuing fire was 100+ acres in size. This information is preliminary."/>
    <s v="\\fxshare-nas05\quotashare-fs01\ESA\5 - Ignition Tracking\2021_Ignition_QC_Folders\20210825_1453252_21-0109337_nan_T005378090"/>
    <s v=" "/>
    <m/>
    <m/>
    <m/>
    <m/>
    <m/>
    <s v="Not In Scope"/>
    <m/>
    <m/>
    <m/>
    <m/>
    <m/>
    <m/>
    <m/>
    <m/>
    <m/>
    <m/>
    <m/>
    <m/>
    <m/>
    <m/>
    <m/>
    <m/>
    <m/>
    <m/>
    <m/>
    <m/>
    <m/>
    <m/>
    <m/>
    <m/>
    <m/>
    <m/>
    <m/>
    <m/>
    <m/>
    <m/>
    <m/>
    <m/>
    <m/>
    <m/>
    <m/>
    <m/>
    <m/>
    <m/>
    <m/>
    <m/>
    <m/>
    <m/>
    <m/>
    <m/>
    <m/>
    <m/>
    <s v=" "/>
    <x v="122"/>
    <s v="16:20:00"/>
    <n v="44433"/>
    <s v="16:20:00"/>
    <s v="FAS"/>
    <s v="N"/>
    <s v="N"/>
    <n v="1453252"/>
    <s v="21-0109337"/>
    <m/>
    <s v="T005378090"/>
    <m/>
    <m/>
    <m/>
    <m/>
    <s v=" "/>
    <x v="0"/>
    <x v="1"/>
    <s v="N"/>
    <s v="N"/>
    <s v="N"/>
    <s v="Fire caused by third party, not attributable to PG&amp;E. Fire burnt insulators, service and buss wire south of transformer  CGC#320112157693. The ensuing fire was 100+ acres in size. This information is preliminary."/>
    <s v="Not PG&amp;E"/>
    <s v="Other"/>
    <m/>
    <m/>
    <m/>
    <s v="100-299"/>
    <m/>
    <m/>
    <m/>
    <m/>
    <m/>
    <s v="Other Fire: Non-PG&amp;E related"/>
    <m/>
    <m/>
    <m/>
    <s v="Overhead"/>
    <x v="1"/>
    <m/>
    <m/>
    <m/>
    <s v=" "/>
    <x v="1"/>
    <n v="38.083759999999998"/>
    <n v="-120.45917"/>
    <s v="Calaveras"/>
    <s v="STANISLAUS 1701"/>
    <n v="17000"/>
    <s v="STANISLAUS 1701CB"/>
    <x v="0"/>
    <s v="Cal Fire"/>
    <s v="Hardwood Woodland"/>
    <m/>
    <m/>
    <s v="N"/>
    <m/>
    <s v="Airola"/>
    <m/>
    <m/>
    <s v="N"/>
    <s v="N"/>
    <m/>
    <m/>
    <s v="2021-08-27"/>
    <m/>
    <m/>
    <m/>
    <m/>
    <m/>
    <m/>
    <m/>
    <m/>
    <m/>
    <m/>
    <m/>
    <m/>
    <m/>
    <m/>
    <m/>
    <m/>
    <m/>
    <m/>
    <m/>
    <s v="  "/>
    <s v="STOCKTON"/>
    <s v="ANGELS CAMP 01"/>
    <s v="16:20"/>
    <n v="44433"/>
    <n v="1453252"/>
    <s v="T005378090"/>
    <n v="4977"/>
    <s v="PARROTTS FERRY RD"/>
    <s v="VALLECITO"/>
    <n v="38.083759999999998"/>
    <n v="-120.45917"/>
    <s v="Q1TARMI"/>
    <s v="MCDANIEL, TONY"/>
    <n v="162821701"/>
    <s v="20210826 19:54"/>
    <n v="9002"/>
    <n v="1"/>
    <s v="replace insulators, service and buss wire"/>
    <s v="Y"/>
    <m/>
    <m/>
    <m/>
    <n v="38.083759999999998"/>
    <n v="-120.45917"/>
    <s v="South of transformer, east of Parrots Ferry bridge"/>
    <s v="Pam Perdue 916.764.7546"/>
    <m/>
    <s v="Y"/>
    <s v="N"/>
    <m/>
    <s v="Clear"/>
    <m/>
    <s v="Private Land"/>
    <m/>
    <s v="Light"/>
    <m/>
    <s v="3rd Party"/>
    <m/>
    <s v="100+ Acres"/>
    <m/>
    <s v="Cal Fire"/>
    <m/>
    <s v="Overhead"/>
    <m/>
    <s v="N"/>
    <m/>
    <m/>
    <m/>
    <s v="OTHER"/>
    <s v="POLE-WOOD"/>
    <s v="N"/>
    <s v="  "/>
    <s v="Unplanned"/>
    <s v="Stockton"/>
    <s v="Angels Camp"/>
    <s v="162821701, STANISLAUS-1701"/>
    <s v="21-0109337"/>
    <s v="Unplanned"/>
    <s v="Clear;32-90 F"/>
    <s v="48"/>
    <s v="462941"/>
    <s v="YES"/>
    <s v="Force Out"/>
    <s v="Sustained"/>
    <s v="No"/>
    <s v="TSB  S/OF CGC#320112157693"/>
    <s v="OH"/>
    <s v="Disconnect_TEMP"/>
    <s v="1453252"/>
    <s v="Transformer (OH), Burned/flashed"/>
    <m/>
    <m/>
    <m/>
    <s v="TSB  S/OF CGC#320112157693"/>
    <s v="CGC #320131756828"/>
    <m/>
    <s v="AIROLA FIRE"/>
    <m/>
    <m/>
    <m/>
    <m/>
    <m/>
    <m/>
    <m/>
    <m/>
    <m/>
    <m/>
    <m/>
    <m/>
    <m/>
    <m/>
    <m/>
    <m/>
    <m/>
    <m/>
    <m/>
    <m/>
    <m/>
    <m/>
  </r>
  <r>
    <n v="1292"/>
    <s v="AGFC"/>
    <s v="3 - QC Complete"/>
    <n v="44433"/>
    <n v="44617"/>
    <s v="Duplicate of index 1290. Overhead transformer failure resulted in a small fire limited to the PG&amp;E owned pole and transformer. The cause of the failure is unknown at this time. It was too dark to take pictures. This information is preliminary."/>
    <s v="\\fxshare-nas05\quotashare-fs01\ESA\5 - Ignition Tracking\2021_Ignition_QC_Folders\20210824_nan_nan_nan_0653223872"/>
    <s v=" "/>
    <m/>
    <m/>
    <m/>
    <m/>
    <m/>
    <s v="Not In Scope"/>
    <m/>
    <m/>
    <m/>
    <m/>
    <m/>
    <m/>
    <m/>
    <m/>
    <m/>
    <m/>
    <m/>
    <m/>
    <m/>
    <m/>
    <m/>
    <m/>
    <m/>
    <m/>
    <m/>
    <m/>
    <m/>
    <m/>
    <m/>
    <m/>
    <m/>
    <m/>
    <m/>
    <m/>
    <m/>
    <m/>
    <m/>
    <m/>
    <m/>
    <m/>
    <m/>
    <m/>
    <m/>
    <m/>
    <m/>
    <m/>
    <m/>
    <m/>
    <m/>
    <m/>
    <m/>
    <m/>
    <s v=" "/>
    <x v="123"/>
    <s v="22:40:00"/>
    <m/>
    <m/>
    <s v="FAS"/>
    <s v="N"/>
    <s v="Y"/>
    <m/>
    <m/>
    <m/>
    <n v="653223872"/>
    <m/>
    <m/>
    <m/>
    <m/>
    <s v=" "/>
    <x v="0"/>
    <x v="0"/>
    <s v="N"/>
    <s v="N"/>
    <s v="N"/>
    <m/>
    <s v="PG&amp;E"/>
    <s v="Other"/>
    <s v="Pole/Transformer"/>
    <s v="D"/>
    <m/>
    <s v="Structure-PG&amp;E only"/>
    <s v="Transformer and pole"/>
    <m/>
    <m/>
    <m/>
    <m/>
    <s v="Duplicate"/>
    <m/>
    <m/>
    <m/>
    <s v="Overhead"/>
    <x v="1"/>
    <m/>
    <m/>
    <m/>
    <s v=" "/>
    <x v="1"/>
    <n v="40.794080000000001"/>
    <n v="-121.93183999999999"/>
    <s v="Shasta"/>
    <s v="CEDAR CREEK 1101 "/>
    <n v="12000"/>
    <s v="CEDAR CREEK 1101CB"/>
    <x v="0"/>
    <s v="Employee"/>
    <s v="Conifer Forest"/>
    <m/>
    <m/>
    <s v="N"/>
    <m/>
    <m/>
    <m/>
    <m/>
    <s v="N"/>
    <s v="N"/>
    <m/>
    <m/>
    <s v="2021-08-27"/>
    <m/>
    <m/>
    <m/>
    <m/>
    <m/>
    <m/>
    <m/>
    <m/>
    <m/>
    <m/>
    <m/>
    <m/>
    <m/>
    <m/>
    <m/>
    <m/>
    <m/>
    <m/>
    <m/>
    <s v="  "/>
    <s v="NORTH VALLEY"/>
    <s v="BURNEY"/>
    <s v="22:40"/>
    <n v="44432"/>
    <m/>
    <n v="653223872"/>
    <n v="29958"/>
    <s v="FRISBY RD"/>
    <s v="ROUND MOUNTA"/>
    <n v="40.794072999999997"/>
    <n v="-121.931808"/>
    <s v="V1TAKL7"/>
    <s v="LOMMEN, ANTHONY"/>
    <n v="103321101"/>
    <s v="20210824 23:25"/>
    <n v="2640"/>
    <n v="1"/>
    <s v="Per CalFire investigator do not restore until issues with County are resolved. Poor lighting NG pictures, climbed pole in dark"/>
    <s v="Y"/>
    <n v="2"/>
    <s v="\\fxshare-nas05\quotashare-fs01\ESA\5 - Ignition Tracking\Fire_Tab_Attachment_Files"/>
    <m/>
    <n v="40.794080000000001"/>
    <n v="-121.93183999999999"/>
    <m/>
    <s v="CalFire JT Zulliger 530.225.2420"/>
    <n v="101479751"/>
    <s v="N"/>
    <s v="Y"/>
    <s v="Y"/>
    <s v="Clear"/>
    <m/>
    <s v="PGE&amp;E-Owned Structure/Equipment"/>
    <m/>
    <s v="Calm"/>
    <m/>
    <s v="3rd Party"/>
    <m/>
    <s v="Other (Comments)"/>
    <s v="Transformer and pole"/>
    <s v="Employee"/>
    <s v="climbed pole and sprayed water on transformer"/>
    <s v="Overhead"/>
    <m/>
    <s v="N"/>
    <m/>
    <m/>
    <m/>
    <m/>
    <m/>
    <m/>
    <s v="  "/>
    <m/>
    <m/>
    <m/>
    <m/>
    <m/>
    <m/>
    <m/>
    <m/>
    <m/>
    <m/>
    <m/>
    <m/>
    <m/>
    <m/>
    <m/>
    <m/>
    <m/>
    <m/>
    <m/>
    <m/>
    <m/>
    <m/>
    <m/>
    <m/>
    <m/>
    <m/>
    <m/>
    <m/>
    <m/>
    <m/>
    <m/>
    <m/>
    <m/>
    <m/>
    <m/>
    <m/>
    <m/>
    <m/>
    <m/>
    <m/>
    <m/>
    <m/>
    <m/>
    <m/>
    <m/>
    <m/>
    <m/>
  </r>
  <r>
    <n v="1291"/>
    <s v="AGFC"/>
    <s v="3 - QC Complete"/>
    <n v="44433"/>
    <n v="44617"/>
    <s v="Structure fire, not attributable to PG&amp;E assets. Service disconnected. This information is preliminary."/>
    <s v="\\fxshare-nas05\quotashare-fs01\ESA\5 - Ignition Tracking\2021_Ignition_QC_Folders\20210824_nan_nan_nan_7534629770"/>
    <s v=" "/>
    <m/>
    <m/>
    <m/>
    <m/>
    <m/>
    <s v="Not In Scope"/>
    <m/>
    <m/>
    <m/>
    <m/>
    <m/>
    <m/>
    <m/>
    <m/>
    <m/>
    <m/>
    <m/>
    <m/>
    <m/>
    <m/>
    <m/>
    <m/>
    <m/>
    <m/>
    <m/>
    <m/>
    <m/>
    <m/>
    <m/>
    <m/>
    <m/>
    <m/>
    <m/>
    <m/>
    <m/>
    <m/>
    <m/>
    <m/>
    <m/>
    <m/>
    <m/>
    <m/>
    <m/>
    <m/>
    <m/>
    <m/>
    <m/>
    <m/>
    <m/>
    <m/>
    <m/>
    <m/>
    <s v=" "/>
    <x v="123"/>
    <s v="22:35:00"/>
    <m/>
    <m/>
    <s v="FAS"/>
    <s v="N"/>
    <s v="N"/>
    <m/>
    <m/>
    <m/>
    <n v="7534629770"/>
    <m/>
    <m/>
    <m/>
    <m/>
    <s v=" "/>
    <x v="0"/>
    <x v="1"/>
    <s v="N"/>
    <s v="N"/>
    <s v="N"/>
    <s v="Structure fire, not attributable to PG&amp;E assets. Service disconnected. This information is preliminary."/>
    <s v="Not PG&amp;E"/>
    <s v="Building"/>
    <m/>
    <m/>
    <m/>
    <s v="Structure-only"/>
    <m/>
    <m/>
    <m/>
    <m/>
    <m/>
    <s v="Other Fire: Non-PG&amp;E related"/>
    <m/>
    <m/>
    <m/>
    <s v="Padmounted"/>
    <x v="1"/>
    <m/>
    <m/>
    <m/>
    <s v=" "/>
    <x v="0"/>
    <n v="37.309913000000002"/>
    <n v="-120.478464"/>
    <s v="Merced"/>
    <s v="EL CAPITAN 2109 "/>
    <n v="21000"/>
    <m/>
    <x v="0"/>
    <s v="Merced FD"/>
    <s v="Urban"/>
    <m/>
    <m/>
    <s v="N"/>
    <m/>
    <m/>
    <m/>
    <m/>
    <s v="N"/>
    <s v="N"/>
    <m/>
    <m/>
    <s v="2021-08-27"/>
    <m/>
    <m/>
    <m/>
    <m/>
    <m/>
    <m/>
    <m/>
    <m/>
    <m/>
    <m/>
    <m/>
    <m/>
    <m/>
    <m/>
    <m/>
    <m/>
    <m/>
    <m/>
    <m/>
    <s v="  "/>
    <s v="YOSEMITE"/>
    <s v="MERCED 03"/>
    <s v="22:35"/>
    <n v="44432"/>
    <m/>
    <n v="7534629770"/>
    <n v="2517"/>
    <s v="CANAL ST"/>
    <s v="MERCED"/>
    <n v="37.309690000000003"/>
    <n v="-120.47874899999999"/>
    <s v="Y4TRFK5"/>
    <s v="KITCHELL, ROBERT "/>
    <n v="253882109"/>
    <s v="20210825 02:12"/>
    <n v="1121"/>
    <m/>
    <s v="shut off tx switch in tx. building completly burned. did discnnct tags for the 4 mtrs on primes. FD#217357."/>
    <s v="Y"/>
    <n v="3"/>
    <s v="\\fxshare-nas05\quotashare-fs01\ESA\5 - Ignition Tracking\Fire_Tab_Attachment_Files"/>
    <m/>
    <n v="37.309913000000002"/>
    <n v="-120.478464"/>
    <m/>
    <s v="merced city FD"/>
    <m/>
    <s v="N"/>
    <s v="Y"/>
    <s v="Y"/>
    <s v="Clear"/>
    <m/>
    <s v="Customer-Owned Structure/Equipment"/>
    <m/>
    <s v="Calm"/>
    <m/>
    <s v="Unknown"/>
    <m/>
    <s v="Structure Only"/>
    <m/>
    <s v="Fire Dept"/>
    <m/>
    <s v="Pad mount"/>
    <m/>
    <s v="Y"/>
    <s v="photos"/>
    <s v="PG&amp;E Employee"/>
    <m/>
    <m/>
    <m/>
    <m/>
    <s v="  "/>
    <m/>
    <m/>
    <m/>
    <m/>
    <m/>
    <m/>
    <m/>
    <m/>
    <m/>
    <m/>
    <m/>
    <m/>
    <m/>
    <m/>
    <m/>
    <m/>
    <m/>
    <m/>
    <m/>
    <m/>
    <m/>
    <m/>
    <m/>
    <m/>
    <m/>
    <m/>
    <m/>
    <m/>
    <m/>
    <m/>
    <m/>
    <m/>
    <m/>
    <m/>
    <m/>
    <m/>
    <m/>
    <m/>
    <m/>
    <m/>
    <m/>
    <m/>
    <m/>
    <m/>
    <m/>
    <m/>
    <m/>
  </r>
  <r>
    <n v="1290"/>
    <s v="TLAL"/>
    <s v="3 - QC Complete"/>
    <n v="44438"/>
    <n v="44617"/>
    <s v="Overhead transformer failure resulted in a small fire limited to the PG&amp;E owned pole and transformer. It was too dark to take pictures. This information is preliminary. OIS: TR8336585; FOID: T005377341 AKL7, 0653223872 AKL7; EC: 121952029, 121952090; Circuit ID:  103321101, SAP Equipment ID: 101479751; Division: North Valley; County: Shasta; CGC: 120191853219"/>
    <s v="\\fxshare-nas05\quotashare-fs01\ESA\5 - Ignition Tracking\2021_Ignition_QC_Folders\20210824_nan_nan_nan_T005377341"/>
    <s v=" "/>
    <m/>
    <s v="TLAL"/>
    <s v="OIS, Outage Date &amp; Time, EC Tags Added; Suspected Initiating Event Updated"/>
    <n v="44438"/>
    <m/>
    <s v="Not In Scope"/>
    <m/>
    <m/>
    <m/>
    <m/>
    <m/>
    <m/>
    <m/>
    <m/>
    <m/>
    <m/>
    <m/>
    <m/>
    <m/>
    <m/>
    <m/>
    <m/>
    <m/>
    <m/>
    <m/>
    <m/>
    <m/>
    <m/>
    <m/>
    <m/>
    <m/>
    <m/>
    <m/>
    <m/>
    <m/>
    <m/>
    <m/>
    <m/>
    <m/>
    <m/>
    <m/>
    <m/>
    <m/>
    <m/>
    <m/>
    <m/>
    <m/>
    <m/>
    <s v="AKL7"/>
    <s v="Anthony Lommen, (530) 941-7476, AKL7@pge.com"/>
    <m/>
    <m/>
    <s v=" "/>
    <x v="123"/>
    <s v="20:33:00"/>
    <n v="44432"/>
    <s v="20:25:00"/>
    <s v="FAS"/>
    <s v="N"/>
    <s v="N"/>
    <s v="TR8336585"/>
    <m/>
    <m/>
    <s v="T005377341, 0653223872"/>
    <s v="121952029, 121952090"/>
    <m/>
    <m/>
    <s v="No Photo"/>
    <s v=" "/>
    <x v="0"/>
    <x v="0"/>
    <s v="N"/>
    <s v="N"/>
    <s v="N"/>
    <s v="On August 24, 2021 at 2200 hours, a PG&amp;E Troubleman patrolled the Cedar Creek 1101 12kV Distribution Circuit number 103321101, in the Tier 2 High fire threat district (HFTD) State responsibility area (SRA) near the rear of 29958 Frisby Road, Round Mountain (Montgomery Creek), CA 96084. The troubleman was called out to investigate a report of a visible explosion. He observed a blown no good 15kva typical pole bolt 24 overhead single-phase liquid-fused ERMCO transformer (CGC 120191853219, Serial number 17V3049778 (Mfg. 1992), SAP ID 41489621, SSD 1607) on fire and dripping oil. Initial analysis indicates the ignition was caused by overhead equipment failure and possibly overloading. Our records indicate the transformer was loading at 150%. There was a steep increase in usage beginning in March of 2021 on the recently disconnected meter 1458827439 (Badge 5000073996, Serial Number 118969549). The Cal Fire Investigator advised not to restore the service, until issues are resolved with the county. Cal Fire responded to the scene, but our employee extinguished the fire that was contained to our equipment. The EC A-Tag 121952029 and the Claim for damage (CD) tag 121952090 were submitted for this incident. The incident happened within a proposed multi-region Habitat conservation plan (HCP) area. This information is preliminary."/>
    <s v="PG&amp;E"/>
    <s v="Other"/>
    <s v="Pole/Transformer"/>
    <s v="D"/>
    <s v="D"/>
    <s v="Structure-PG&amp;E only"/>
    <s v="Transformer only that i could see in dark"/>
    <m/>
    <m/>
    <m/>
    <m/>
    <s v="Equipment - Overloaded"/>
    <s v="All types of equipment / facility failure"/>
    <s v="Transformer failure"/>
    <s v="Y"/>
    <s v="Overhead"/>
    <x v="0"/>
    <s v="Transformer"/>
    <s v="Transformer"/>
    <n v="101479751"/>
    <s v=" "/>
    <x v="1"/>
    <n v="40.794059999999988"/>
    <n v="-121.93183999999999"/>
    <s v="Shasta"/>
    <s v="CEDAR CREEK 1101 "/>
    <n v="12000"/>
    <s v="CEDAR CREEK 1101CB"/>
    <x v="0"/>
    <s v="Employee"/>
    <s v="Conifer Forest"/>
    <m/>
    <m/>
    <s v="N"/>
    <m/>
    <m/>
    <m/>
    <m/>
    <s v="N"/>
    <s v="N"/>
    <m/>
    <m/>
    <s v="2021-08-27"/>
    <m/>
    <m/>
    <m/>
    <m/>
    <m/>
    <m/>
    <m/>
    <m/>
    <m/>
    <m/>
    <m/>
    <m/>
    <m/>
    <m/>
    <m/>
    <m/>
    <m/>
    <m/>
    <m/>
    <s v="  "/>
    <s v="NORTH VALLEY"/>
    <s v="BURNEY"/>
    <s v="20:33"/>
    <n v="44432"/>
    <m/>
    <s v="T005377341"/>
    <s v="UNKNOWN"/>
    <s v="TERRYMILL RD"/>
    <s v="MONTGOMERY C"/>
    <m/>
    <m/>
    <s v="V1TAKL7"/>
    <s v="LOMMEN, ANTHONY"/>
    <m/>
    <s v="20210824 23:17"/>
    <n v="9002"/>
    <m/>
    <s v="Per CalFire Fire Prevention, leave transformer out of service do not restore. Poor lighting pictures of transformer not taken"/>
    <s v="Y"/>
    <m/>
    <m/>
    <m/>
    <n v="40.794059999999988"/>
    <n v="-121.93183999999999"/>
    <s v="Fire only affected transformer on pole"/>
    <s v="CalFire JT Zulliger 530.225.2418"/>
    <n v="101479751"/>
    <s v="N"/>
    <s v="Y"/>
    <m/>
    <s v="Clear"/>
    <m/>
    <s v="PGE&amp;E-Owned Structure/Equipment"/>
    <m/>
    <s v="Calm"/>
    <m/>
    <s v="PG&amp;E Equipment"/>
    <m/>
    <s v="Other (Comments)"/>
    <s v="Transformer only that i could see in dark"/>
    <s v="Employee"/>
    <s v="climbed pole and sprayed transformer with water"/>
    <s v="Overhead"/>
    <m/>
    <s v="N"/>
    <m/>
    <m/>
    <m/>
    <s v="OVERHEAD"/>
    <s v="TRANSFORMER (OH)"/>
    <s v="N"/>
    <s v="  "/>
    <m/>
    <m/>
    <m/>
    <m/>
    <m/>
    <m/>
    <m/>
    <m/>
    <m/>
    <m/>
    <m/>
    <m/>
    <m/>
    <m/>
    <m/>
    <m/>
    <m/>
    <m/>
    <m/>
    <m/>
    <m/>
    <m/>
    <m/>
    <m/>
    <m/>
    <m/>
    <m/>
    <m/>
    <m/>
    <m/>
    <m/>
    <m/>
    <m/>
    <m/>
    <m/>
    <m/>
    <m/>
    <m/>
    <m/>
    <m/>
    <m/>
    <m/>
    <m/>
    <m/>
    <m/>
    <m/>
    <m/>
  </r>
  <r>
    <n v="1289"/>
    <s v="TLAL"/>
    <s v="3 - QC Complete"/>
    <n v="44468"/>
    <n v="44617"/>
    <s v="PRIVILEGED &amp; CONFIDENTIAL (Level 2): Assigned Attorney Jessica Basilio J33Z. Tree branch fell into the overhead circuit causing a wire down incident. This occurred near the burn scar area of the Camp 2018 fire. This information is preliminary. NXBY - In general location of ignition 616. OIS: 1452351, 1452366 (Per ILIS); FOID: T005377238 (AST2), T005377237 (MMMQ-Assist); ILIS: 21-0108838.1(2 outages); EC: 121951639; PM: 31550388; Circuit ID: 103081103, SAP Eqp ID: 100346328; Cal Fire INC # 21CABTU011423; Division: North Valley; County: Butte"/>
    <s v="\\fxshare-nas05\quotashare-fs01\ESA\5 - Ignition Tracking\2021_Ignition_QC_Folders\20210824_1452351_nan_nan_T005377238"/>
    <s v=" "/>
    <m/>
    <m/>
    <m/>
    <m/>
    <m/>
    <s v="Not In Scope"/>
    <m/>
    <m/>
    <m/>
    <m/>
    <m/>
    <m/>
    <m/>
    <m/>
    <m/>
    <m/>
    <m/>
    <s v="Not Required"/>
    <m/>
    <m/>
    <m/>
    <m/>
    <m/>
    <m/>
    <m/>
    <m/>
    <m/>
    <m/>
    <m/>
    <m/>
    <m/>
    <m/>
    <m/>
    <m/>
    <m/>
    <m/>
    <m/>
    <m/>
    <m/>
    <m/>
    <m/>
    <m/>
    <m/>
    <m/>
    <m/>
    <m/>
    <m/>
    <m/>
    <m/>
    <m/>
    <m/>
    <m/>
    <s v=" "/>
    <x v="123"/>
    <s v="16:44:00"/>
    <n v="44432"/>
    <s v="16:39:00"/>
    <s v="FAS"/>
    <s v="N"/>
    <s v="N"/>
    <s v="1452366, 1452351"/>
    <s v="21-0108838.1"/>
    <m/>
    <s v="T005377238, T005377237"/>
    <n v="121951639"/>
    <m/>
    <m/>
    <s v="PG&amp;E_1289_Ignition_20210825_2.jpg"/>
    <s v=" "/>
    <x v="1"/>
    <x v="0"/>
    <s v="Y"/>
    <s v="Y"/>
    <s v="N"/>
    <s v="PRIVILEGED &amp; CONFIDENTIAL (Level 2): On August 24, 2021 at 1655 hours, PG&amp;E Troublemen patrolled the Butte 1103 12kV Distribution Circuit number 103081103, in the Local Responsibility Area (LRA) at the Durham State Land Settlement near 1598 Durham-Dayton Hwy, Durham, CA 95938. They observed a fallen oak tree branch, one span 188' of one-phase broken primary overhead #6 solid copper conductor on the ground, a cosmetically charred 40' class-5 Douglas Fir wood pole (SAP Eqp ID 100346328, Koppers Co., Mfg. and Install Year 1967), and a recently extinguished fire. Initial analysis indicates the ignition was caused by a living 90' tall 31&quot; DBH Valley Oak tree that partially failed when a tree limb snapped off from the trunk and fell into and broke the overhead conductor, which resulted in the wire down hazard and the two fires that ensued on the ground below and on the before-mentioned pole. The causal tree was last inspected on November 30, 2020, last worked on March 18, 2021, and upcoming inspection is set for November 2021. Upon the post-incident vegetation management inspection, the inspector reported the large tree appeared to be in healthy condition, with no outward or inward signs of defect. The VM Inspector also noted that the PG&amp;E owned pole showed significant signs of surface burns with approximately one-quarter to one-half of it affected and noted there was one splice found in the conductor span. Cal Fire responded to and extinguished the approximately 30' x 18' and 35' x 25' fires. The EC A-Tag 121951639 was submitted for remediation. The 94-minute outage affected 606 customers. The line was returned to service on August 24, 2021. This incident area is just outside of the 2018 Camp Fire footprint, but within proximity. It is also within a Raptor Concentration Zone (RCZ), a proposed multi-region Habitat Conservation Plan (HCP), and a potential Valley Elderberry Longhorn Beetle (VELB) habitat as of May 16, 2017. This information is preliminary."/>
    <s v="PG&amp;E"/>
    <s v="Vegetation"/>
    <m/>
    <s v="D"/>
    <s v="D"/>
    <s v="&lt;0.25"/>
    <s v="2 Fires: 30' x 18' and 35' x 25'"/>
    <m/>
    <m/>
    <m/>
    <m/>
    <s v="Vegetation"/>
    <s v="Contact from object"/>
    <s v="Veg. contact"/>
    <s v="Y"/>
    <s v="Overhead"/>
    <x v="0"/>
    <s v="Conductor - Primary"/>
    <s v="Conductor, Pole"/>
    <n v="100346328"/>
    <s v=" "/>
    <x v="0"/>
    <n v="39.646380000000001"/>
    <n v="-121.76353"/>
    <s v="Butte"/>
    <s v="BUTTE 1103"/>
    <n v="12000"/>
    <s v="BUTTE 11032208"/>
    <x v="0"/>
    <s v="Cal Fire"/>
    <s v="Agriculture"/>
    <s v="Brush fuel model"/>
    <m/>
    <s v="Y"/>
    <s v="Camp 2018"/>
    <s v="Durham"/>
    <m/>
    <m/>
    <s v="N"/>
    <s v="N"/>
    <m/>
    <m/>
    <s v="2021-08-27"/>
    <n v="39.646433000000002"/>
    <n v="-121.63890000000001"/>
    <n v="44434"/>
    <s v="BranchFail"/>
    <s v="Large Valley Oak limb failure caused outage and ignition of a small fire. Conductorwas broken. Damage to adjacent power pole present as well as burned vegetation."/>
    <s v="OAKV"/>
    <n v="90"/>
    <n v="31"/>
    <n v="25"/>
    <s v="None"/>
    <s v="None"/>
    <s v="N"/>
    <n v="1"/>
    <m/>
    <s v="Creek"/>
    <s v="A"/>
    <s v="CrossArm"/>
    <s v="BareWire"/>
    <n v="1"/>
    <s v="  "/>
    <s v="NORTH VALLEY"/>
    <s v="CHICO 02"/>
    <s v="16:44"/>
    <n v="44432"/>
    <n v="1452351"/>
    <s v="T005377238"/>
    <n v="1718"/>
    <s v="DURHAM DAYTON HWY"/>
    <s v="DURHAM"/>
    <n v="39.673160000000003"/>
    <n v="-121.77378"/>
    <s v="V2TAST2"/>
    <s v="THORNE III, ALLAN"/>
    <n v="103081103"/>
    <s v="20210824 18:32"/>
    <n v="9002"/>
    <m/>
    <s v="WIRE DOWN, OAK TREE BRANCH FELL, CREW TO RPR W FLAGGING"/>
    <s v="Y"/>
    <m/>
    <m/>
    <s v="39.6460783,-121.7638883,49.200000,3D"/>
    <m/>
    <m/>
    <s v="VEG FIRE APPROX 20X40FT, OUT ON ARRIVAL_x000d__x000a_INC # 21CABTU011423"/>
    <s v="IC AUSTIN W CAL FIRE"/>
    <m/>
    <s v="N"/>
    <s v="Y"/>
    <m/>
    <s v="Clear"/>
    <m/>
    <s v="Private Land"/>
    <m/>
    <s v="Calm"/>
    <m/>
    <s v="Vegetation"/>
    <s v="OAK TREE BRANCH FELL"/>
    <s v="3 meters - 0.25 Acres"/>
    <m/>
    <s v="Cal Fire"/>
    <m/>
    <s v="Overhead"/>
    <m/>
    <s v="Y"/>
    <s v="PHOTOS"/>
    <s v="PG&amp;E Employee"/>
    <m/>
    <s v="TREE-BRANCH FELL INTO LINE"/>
    <s v="CONDUCTOR, OVERHEAD"/>
    <s v="N"/>
    <s v="  "/>
    <m/>
    <m/>
    <m/>
    <m/>
    <m/>
    <m/>
    <m/>
    <m/>
    <m/>
    <m/>
    <m/>
    <m/>
    <m/>
    <m/>
    <m/>
    <m/>
    <m/>
    <m/>
    <m/>
    <m/>
    <m/>
    <m/>
    <m/>
    <m/>
    <m/>
    <m/>
    <m/>
    <m/>
    <m/>
    <m/>
    <m/>
    <m/>
    <m/>
    <m/>
    <m/>
    <m/>
    <m/>
    <m/>
    <m/>
    <m/>
    <m/>
    <m/>
    <m/>
    <m/>
    <m/>
    <m/>
    <m/>
  </r>
  <r>
    <n v="1288"/>
    <s v="P4K5"/>
    <s v="3 - QC Complete"/>
    <n v="44432"/>
    <n v="44617"/>
    <s v="Fire started inside apartment due to smoking. This information is preliminary"/>
    <s v="\\fxshare-nas05\quotashare-fs01\ESA\5 - Ignition Tracking\2021_Ignition_QC_Folders\20210824_nan_nan_nan_0908139920"/>
    <s v=" "/>
    <m/>
    <m/>
    <m/>
    <m/>
    <m/>
    <s v="Not In Scope"/>
    <m/>
    <m/>
    <m/>
    <m/>
    <m/>
    <m/>
    <m/>
    <m/>
    <m/>
    <m/>
    <m/>
    <m/>
    <m/>
    <m/>
    <m/>
    <m/>
    <m/>
    <m/>
    <m/>
    <m/>
    <m/>
    <m/>
    <m/>
    <m/>
    <m/>
    <m/>
    <m/>
    <m/>
    <m/>
    <m/>
    <m/>
    <m/>
    <m/>
    <m/>
    <m/>
    <m/>
    <m/>
    <m/>
    <m/>
    <m/>
    <m/>
    <m/>
    <m/>
    <m/>
    <m/>
    <m/>
    <s v=" "/>
    <x v="123"/>
    <s v="16:15:00"/>
    <m/>
    <m/>
    <s v="FAS"/>
    <s v="N"/>
    <s v="N"/>
    <m/>
    <m/>
    <m/>
    <n v="908139920"/>
    <m/>
    <m/>
    <m/>
    <m/>
    <s v=" "/>
    <x v="0"/>
    <x v="1"/>
    <s v="N"/>
    <s v="N"/>
    <s v="N"/>
    <s v="Fire started inside apartment due to smoking. This information is preliminary"/>
    <s v="Not PG&amp;E"/>
    <s v="Other"/>
    <m/>
    <m/>
    <m/>
    <s v="Structure-only"/>
    <m/>
    <m/>
    <m/>
    <m/>
    <m/>
    <s v="Other Fire: Non-PG&amp;E related"/>
    <m/>
    <m/>
    <m/>
    <s v="Pad mount"/>
    <x v="1"/>
    <m/>
    <m/>
    <m/>
    <s v=" "/>
    <x v="0"/>
    <n v="40.444175000000001"/>
    <n v="-122.29754"/>
    <s v="Shasta"/>
    <s v="PANORAMA 1101 "/>
    <n v="12000"/>
    <s v="PANORAMA 1101CB"/>
    <x v="0"/>
    <s v="Anderson FD"/>
    <s v="Urban"/>
    <m/>
    <m/>
    <s v="N"/>
    <m/>
    <m/>
    <m/>
    <m/>
    <s v="N"/>
    <s v="N"/>
    <m/>
    <m/>
    <s v="2021-08-24"/>
    <m/>
    <m/>
    <m/>
    <m/>
    <m/>
    <m/>
    <m/>
    <m/>
    <m/>
    <m/>
    <m/>
    <m/>
    <m/>
    <m/>
    <m/>
    <m/>
    <m/>
    <m/>
    <m/>
    <s v="  "/>
    <s v="NORTH VALLEY"/>
    <s v="REDDING 03"/>
    <s v="16:15"/>
    <n v="44432"/>
    <m/>
    <n v="908139920"/>
    <n v="1710"/>
    <s v="BRUCE DR APT 31"/>
    <s v="ANDERSON"/>
    <n v="40.443444"/>
    <n v="-122.297488"/>
    <s v="V8TSLAB"/>
    <s v="ANDRADE, SHAWN"/>
    <n v="103461101"/>
    <s v="20210824 16:29"/>
    <n v="1121"/>
    <n v="1"/>
    <s v="disconnect created, PULLED METER TO APT 31, fire in apt 31, city of anderson require inspection before reconnect, mattress fire from smoking per fire dept"/>
    <s v="Y"/>
    <n v="3"/>
    <s v="\\fxshare-nas05\quotashare-fs01\ESA\5 - Ignition Tracking\Fire_Tab_Attachment_Files"/>
    <s v="40.4441750,-122.2975400,130.800000,3D"/>
    <m/>
    <m/>
    <m/>
    <s v="ANDERSON FIRE DEPT STEVE LOWE 530-378-6699"/>
    <m/>
    <s v="Y"/>
    <s v="Y"/>
    <s v="N"/>
    <s v="Clear"/>
    <m/>
    <s v="Customer-Owned Structure/Equipment"/>
    <m/>
    <s v="Calm"/>
    <m/>
    <s v="3rd Party"/>
    <m/>
    <s v="Structure Only"/>
    <m/>
    <s v="Fire Dept"/>
    <m/>
    <s v="Pad mount"/>
    <m/>
    <s v="N"/>
    <m/>
    <m/>
    <m/>
    <m/>
    <m/>
    <m/>
    <s v="  "/>
    <m/>
    <m/>
    <m/>
    <m/>
    <m/>
    <m/>
    <m/>
    <m/>
    <m/>
    <m/>
    <m/>
    <m/>
    <m/>
    <m/>
    <m/>
    <m/>
    <m/>
    <m/>
    <m/>
    <m/>
    <m/>
    <m/>
    <m/>
    <m/>
    <m/>
    <m/>
    <m/>
    <m/>
    <m/>
    <m/>
    <m/>
    <m/>
    <m/>
    <m/>
    <m/>
    <m/>
    <m/>
    <m/>
    <m/>
    <m/>
    <m/>
    <m/>
    <m/>
    <m/>
    <m/>
    <m/>
    <m/>
  </r>
  <r>
    <n v="1287"/>
    <s v="AGFC"/>
    <s v="3 - QC Complete"/>
    <n v="44432"/>
    <n v="44617"/>
    <s v="Duplicate of index 1286. Structure fire, not attributable to PG&amp;E assets. Completion code is for electric service disconnect, non company equipment. This information is preliminary."/>
    <s v="\\fxshare-nas05\quotashare-fs01\ESA\5 - Ignition Tracking\2021_Ignition_QC_Folders\20210823_nan_nan_nan_7820182449"/>
    <s v=" "/>
    <m/>
    <m/>
    <m/>
    <m/>
    <m/>
    <s v="Not In Scope"/>
    <m/>
    <m/>
    <m/>
    <m/>
    <m/>
    <m/>
    <m/>
    <m/>
    <m/>
    <m/>
    <m/>
    <m/>
    <m/>
    <m/>
    <m/>
    <m/>
    <m/>
    <m/>
    <m/>
    <m/>
    <m/>
    <m/>
    <m/>
    <m/>
    <m/>
    <m/>
    <m/>
    <m/>
    <m/>
    <m/>
    <m/>
    <m/>
    <m/>
    <m/>
    <m/>
    <m/>
    <m/>
    <m/>
    <m/>
    <m/>
    <m/>
    <m/>
    <m/>
    <m/>
    <m/>
    <m/>
    <s v=" "/>
    <x v="124"/>
    <s v="21:54:00"/>
    <m/>
    <m/>
    <s v="FAS"/>
    <s v="N"/>
    <s v="Y"/>
    <m/>
    <m/>
    <m/>
    <n v="7820182449"/>
    <m/>
    <m/>
    <m/>
    <m/>
    <s v=" "/>
    <x v="0"/>
    <x v="1"/>
    <s v="N"/>
    <s v="N"/>
    <s v="N"/>
    <s v="Duplicate of index 1286. Structure fire, not attributable to PG&amp;E assets. Completion code is for electric service disconnect, non company equipment. This information is preliminary."/>
    <s v="Not PG&amp;E"/>
    <s v="Building"/>
    <m/>
    <m/>
    <m/>
    <s v="Structure-only"/>
    <m/>
    <m/>
    <m/>
    <m/>
    <m/>
    <s v="Duplicate"/>
    <m/>
    <m/>
    <m/>
    <s v="Overhead"/>
    <x v="1"/>
    <m/>
    <m/>
    <m/>
    <s v=" "/>
    <x v="0"/>
    <n v="36.591051999999998"/>
    <n v="-119.98956699999999"/>
    <s v="Fresno"/>
    <s v="MC MULLIN 1105 "/>
    <n v="12000"/>
    <m/>
    <x v="0"/>
    <s v="Fresno FD"/>
    <s v="Agriculture"/>
    <m/>
    <m/>
    <s v="N"/>
    <m/>
    <m/>
    <m/>
    <m/>
    <s v="N"/>
    <s v="N"/>
    <m/>
    <m/>
    <s v="2021-08-24"/>
    <m/>
    <m/>
    <m/>
    <m/>
    <m/>
    <m/>
    <m/>
    <m/>
    <m/>
    <m/>
    <m/>
    <m/>
    <m/>
    <m/>
    <m/>
    <m/>
    <m/>
    <m/>
    <m/>
    <s v="  "/>
    <s v="FRESNO"/>
    <s v="SELMA  02"/>
    <s v="21:54"/>
    <n v="44431"/>
    <m/>
    <n v="7820182449"/>
    <n v="10225"/>
    <s v="S JAMESON AVE"/>
    <s v="FRESNO"/>
    <n v="36.591051999999998"/>
    <n v="-119.98956699999999"/>
    <s v="F6TMQSO"/>
    <s v="SCOTTI, MICHEAL"/>
    <n v="254411105"/>
    <s v="20210823 22:44"/>
    <n v="2640"/>
    <n v="1"/>
    <s v="DISCONNECTED AT OH TX FUSES, CUT UG SERVICE RISER IN THE CLEAR AT POLE/OH TX "/>
    <s v="Y"/>
    <n v="4"/>
    <s v="\\fxshare-nas05\quotashare-fs01\ESA\5 - Ignition Tracking\Fire_Tab_Attachment_Files"/>
    <m/>
    <n v="36.591051999999998"/>
    <n v="-119.98956699999999"/>
    <s v="STRUCTURE ONLY, STRUCTURE DESTROYED "/>
    <s v="FRESNO COUNTY FIRE, CAPT DAN URIAS, 559-341-4590, INCIDENT# 013404"/>
    <m/>
    <s v="N"/>
    <s v="N"/>
    <s v="N"/>
    <s v="Clear"/>
    <m/>
    <s v="Customer-Owned Structure/Equipment"/>
    <s v="RESIDENCE "/>
    <s v="Light"/>
    <m/>
    <s v="Unknown"/>
    <m/>
    <s v="Structure Only"/>
    <m/>
    <s v="Fire Dept"/>
    <s v="FRESNO COUNTY FIRE DEPT "/>
    <s v="Overhead"/>
    <s v="OH TX, UG SERVICE RISER"/>
    <s v="N"/>
    <s v="PHOTOS TAKEN "/>
    <m/>
    <m/>
    <m/>
    <m/>
    <m/>
    <s v="  "/>
    <m/>
    <m/>
    <m/>
    <m/>
    <m/>
    <m/>
    <m/>
    <m/>
    <m/>
    <m/>
    <m/>
    <m/>
    <m/>
    <m/>
    <m/>
    <m/>
    <m/>
    <m/>
    <m/>
    <m/>
    <m/>
    <m/>
    <m/>
    <m/>
    <m/>
    <m/>
    <m/>
    <m/>
    <m/>
    <m/>
    <m/>
    <m/>
    <m/>
    <m/>
    <m/>
    <m/>
    <m/>
    <m/>
    <m/>
    <m/>
    <m/>
    <m/>
    <m/>
    <m/>
    <m/>
    <m/>
    <m/>
  </r>
  <r>
    <n v="1286"/>
    <s v="AGFC"/>
    <s v="3 - QC Complete"/>
    <n v="44432"/>
    <n v="44617"/>
    <s v="Structure fire, not attributable to PG&amp;E assets. Completion code is for electric service disconnect, non company equipment. This information is preliminary."/>
    <s v="\\fxshare-nas05\quotashare-fs01\ESA\5 - Ignition Tracking\2021_Ignition_QC_Folders\20210823_nan_nan_nan_0004394267"/>
    <s v=" "/>
    <m/>
    <m/>
    <m/>
    <m/>
    <m/>
    <s v="Not In Scope"/>
    <m/>
    <m/>
    <m/>
    <m/>
    <m/>
    <m/>
    <m/>
    <m/>
    <m/>
    <m/>
    <m/>
    <m/>
    <m/>
    <m/>
    <m/>
    <m/>
    <m/>
    <m/>
    <m/>
    <m/>
    <m/>
    <m/>
    <m/>
    <m/>
    <m/>
    <m/>
    <m/>
    <m/>
    <m/>
    <m/>
    <m/>
    <m/>
    <m/>
    <m/>
    <m/>
    <m/>
    <m/>
    <m/>
    <m/>
    <m/>
    <m/>
    <m/>
    <m/>
    <m/>
    <m/>
    <m/>
    <s v=" "/>
    <x v="124"/>
    <s v="20:36:00"/>
    <m/>
    <m/>
    <s v="FAS"/>
    <s v="N"/>
    <s v="N"/>
    <m/>
    <m/>
    <m/>
    <n v="4394267"/>
    <m/>
    <m/>
    <m/>
    <m/>
    <s v=" "/>
    <x v="0"/>
    <x v="1"/>
    <s v="N"/>
    <s v="N"/>
    <s v="N"/>
    <s v="Structure fire, not attributable to PG&amp;E assets. Completion code is for electric service disconnect, non company equipment. This information is preliminary."/>
    <s v="Not PG&amp;E"/>
    <s v="Building"/>
    <m/>
    <m/>
    <m/>
    <s v="Structure-only"/>
    <m/>
    <m/>
    <m/>
    <m/>
    <m/>
    <s v="Other Fire: Non-PG&amp;E related"/>
    <m/>
    <m/>
    <m/>
    <s v="Overhead"/>
    <x v="1"/>
    <m/>
    <m/>
    <m/>
    <s v=" "/>
    <x v="0"/>
    <n v="36.586073300000002"/>
    <n v="-119.989475"/>
    <s v="Fresno"/>
    <s v="MC MULLIN 1105 "/>
    <n v="12000"/>
    <m/>
    <x v="0"/>
    <s v="Fresno FD"/>
    <s v="Agriculture"/>
    <m/>
    <m/>
    <s v="N"/>
    <m/>
    <m/>
    <m/>
    <m/>
    <s v="N"/>
    <s v="N"/>
    <m/>
    <m/>
    <s v="2021-08-24"/>
    <m/>
    <m/>
    <m/>
    <m/>
    <m/>
    <m/>
    <m/>
    <m/>
    <m/>
    <m/>
    <m/>
    <m/>
    <m/>
    <m/>
    <m/>
    <m/>
    <m/>
    <m/>
    <m/>
    <s v="  "/>
    <s v="FRESNO"/>
    <s v="SELMA  02"/>
    <s v="20:36"/>
    <n v="44431"/>
    <m/>
    <s v="0004394267"/>
    <s v="UNKNOWN"/>
    <s v="PREMISES DO NOT CHANGE"/>
    <s v="CARUTHERS"/>
    <n v="36.539808000000001"/>
    <n v="-119.847668"/>
    <s v="F6TMQSO"/>
    <s v="SCOTTI, MICHEAL"/>
    <m/>
    <s v="20210823 22:35"/>
    <n v="1121"/>
    <m/>
    <s v="STRUCTURE FIRE @ RESIDENCE. FD ONSITE, 1 OF 2 OH TX FUSES BLEW ON MY WAY UP TO DE-ENERGIZE TX AND UG SERVICE TO STRUCTURE. OPENED REMAINING FUSE AND CUT SEC. SERVICE RISER IN THE CLEAR TO HOME. STRUCTURE DESTROYED "/>
    <s v="Y"/>
    <n v="4"/>
    <s v="\\fxshare-nas05\quotashare-fs01\ESA\5 - Ignition Tracking\Fire_Tab_Attachment_Files"/>
    <s v="36.5860733,-119.9894750,57.300000,3D"/>
    <m/>
    <m/>
    <s v="STRUCTURE ONLY, STRUCTURE DESTROYED "/>
    <s v="FRESNO COUNTY FIRE, CAPT DAN URIAS, 559-341-4590 INCIDENT#013404"/>
    <m/>
    <s v="N"/>
    <s v="N"/>
    <s v="N"/>
    <s v="Clear"/>
    <m/>
    <s v="Customer-Owned Structure/Equipment"/>
    <s v="HOME "/>
    <s v="Light"/>
    <m/>
    <s v="Unknown"/>
    <s v="FD TO INVESTIGATE "/>
    <s v="Structure Only"/>
    <m/>
    <s v="Fire Dept"/>
    <s v="FRESNO COUNTY FIRE DEPARTMENT "/>
    <s v="Overhead"/>
    <s v="OH TX, UG SERVICE RISER "/>
    <s v="N"/>
    <s v="PHOTOS TAKEN "/>
    <m/>
    <m/>
    <m/>
    <m/>
    <m/>
    <s v="  "/>
    <m/>
    <m/>
    <m/>
    <m/>
    <m/>
    <m/>
    <m/>
    <m/>
    <m/>
    <m/>
    <m/>
    <m/>
    <m/>
    <m/>
    <m/>
    <m/>
    <m/>
    <m/>
    <m/>
    <m/>
    <m/>
    <m/>
    <m/>
    <m/>
    <m/>
    <m/>
    <m/>
    <m/>
    <m/>
    <m/>
    <m/>
    <m/>
    <m/>
    <m/>
    <m/>
    <m/>
    <m/>
    <m/>
    <m/>
    <m/>
    <m/>
    <m/>
    <m/>
    <m/>
    <m/>
    <m/>
    <m/>
  </r>
  <r>
    <n v="1285"/>
    <s v="TLAL"/>
    <s v="3 - QC Complete"/>
    <n v="44446"/>
    <n v="44617"/>
    <s v="Wire down incident caused by vegetation falling into overhead circuit. This ignition did not occur in or near a burn scar. This information is preliminary. OIS: 1451178; ILIS: 21-0108420; FOID: T005376397 (D3A6); EC Tag: 121943589; PM: 44958228; Circuit ID: 192221101, SAP Pole ID: 100984775, 100984774; Division / County: Humboldt"/>
    <s v="\\fxshare-nas05\quotashare-fs01\ESA\5 - Ignition Tracking\2021_Ignition_QC_Folders\20210823_1451178_21-0108420_nan_T005376397"/>
    <s v=" "/>
    <m/>
    <s v="TLAL"/>
    <s v="Outage Time, Fire Lat/Long Updated, EC Tag Added"/>
    <n v="44446"/>
    <s v="D0CV"/>
    <s v="Complete"/>
    <s v="Not Required"/>
    <m/>
    <s v="Not Required"/>
    <s v="Not Required"/>
    <m/>
    <m/>
    <m/>
    <m/>
    <m/>
    <m/>
    <m/>
    <s v="Complete"/>
    <s v="Trunk (Decay, Defect, Cavity)"/>
    <m/>
    <m/>
    <m/>
    <m/>
    <m/>
    <m/>
    <m/>
    <m/>
    <m/>
    <m/>
    <m/>
    <m/>
    <m/>
    <m/>
    <m/>
    <n v="44532"/>
    <n v="44553"/>
    <n v="44575"/>
    <m/>
    <s v="Y"/>
    <n v="44550"/>
    <n v="44560"/>
    <s v="Cal Fire"/>
    <s v="On-Line portal"/>
    <m/>
    <m/>
    <s v="N"/>
    <m/>
    <m/>
    <s v="D3A6"/>
    <s v="Derrick Allen, (707) 273-7309, D3A6@pge.com"/>
    <m/>
    <m/>
    <s v=" "/>
    <x v="124"/>
    <s v="19:28:00"/>
    <n v="44431"/>
    <s v="19:45:00"/>
    <s v="FAS"/>
    <s v="N"/>
    <s v="N"/>
    <n v="1451178"/>
    <s v="21-0108420"/>
    <m/>
    <s v="T005376397"/>
    <n v="121943589"/>
    <n v="120749630"/>
    <m/>
    <s v="PG&amp;E_1285_Ignition_20210823_3.jpg"/>
    <s v=" "/>
    <x v="1"/>
    <x v="0"/>
    <s v="Y"/>
    <s v="Y"/>
    <s v="N"/>
    <s v="On August 23, 2021 at 2110 hours, a PG&amp;E Troubleman patrolled the Garberville 1101 Distribution Circuit number 192221101, in the Tier 2 High fire threat district (HFTD) State responsibility area (SRA) near 17125 Briceland-Thorne Road, Whitethorn, CA 95589. He observed a fallen tree stem, 300' of broken 2 ACSR primary overhead conductor on the ground, and a fire two spans east of switch 1869. He also found the circuit in para (parallel) with the sectionalizer 1791 bypass closed, which was removed per it was not open as was previously mapped. Initial analysis indicates the ignition was caused by a multi-stemmed 45' tall 25&quot; DBH Willow tree that partially failed with the break of a major stem at the base of the tree and fell into the line midspan between SAP ID 100984774 and 100984775, which resulted in the lines to come down and the fire that ensued. The conductor that failed was on the northern side. A burn scar approximately 1/4 acre in size was evident directly under and to the south of SAP ID 100984775. Cal Fire responded to and extinguished the fire. There were four Tan Oak trees and one Madrone tree on the south side of the lines and the causal multi-stemmed Willow tree located 10' north of and growing into the line, that all sustained significant fire damage. All of these trees that sustained major fire damage have been marked for removal. The 309-minute outage affected 71 customers. An EC A-Tag 100984775 was submitted to make the necessary repairs. This incident is within a proposed multi-region Habitat conservation plan (HCP). The line was returned to service on August 24, 2021. This information is preliminary."/>
    <s v="PG&amp;E"/>
    <s v="Vegetation"/>
    <m/>
    <s v="D"/>
    <s v="D"/>
    <s v="&lt;0.25"/>
    <s v="Approximately 1/4 acre"/>
    <m/>
    <m/>
    <m/>
    <m/>
    <s v="Vegetation"/>
    <s v="Contact from object"/>
    <s v="Veg. contact"/>
    <s v="N"/>
    <s v="Overhead"/>
    <x v="0"/>
    <s v="Conductor - Primary"/>
    <s v="Conductor"/>
    <s v="100984775, 100984774"/>
    <s v=" "/>
    <x v="1"/>
    <n v="40.018054553699997"/>
    <n v="-123.9282374324"/>
    <s v="Humboldt"/>
    <s v="GARBERVILLE 1101"/>
    <n v="12000"/>
    <s v="GARBERVILLE 11016084"/>
    <x v="0"/>
    <s v="Cal Fire"/>
    <s v="Conifer Forest"/>
    <s v="Brush fuel model"/>
    <m/>
    <s v="N"/>
    <m/>
    <m/>
    <m/>
    <m/>
    <s v="N"/>
    <s v="N"/>
    <m/>
    <m/>
    <s v="2021-08-24"/>
    <m/>
    <m/>
    <n v="44433"/>
    <s v="Unverified"/>
    <s v="Went to the area depicted in the outage information, hiked 5 spans in either location. Found where the fire had occurred, unfortunately between the fire damage and the work done to restore the power it was unclear what may have caused the outage."/>
    <m/>
    <m/>
    <m/>
    <m/>
    <m/>
    <m/>
    <m/>
    <m/>
    <m/>
    <m/>
    <m/>
    <m/>
    <m/>
    <m/>
    <s v="  "/>
    <s v="NORTH COAST"/>
    <s v="GARBERVILLE"/>
    <s v="19:28"/>
    <n v="44431"/>
    <n v="1451178"/>
    <s v="T005376397"/>
    <m/>
    <s v=".5 MI UP STANLEY CREEK"/>
    <s v="WHITETHORN"/>
    <n v="40.062139999999999"/>
    <n v="-123.85"/>
    <s v="W4TD3A6"/>
    <s v="ALLEN, DERRICK"/>
    <n v="192221101"/>
    <s v="20210823 22:22"/>
    <n v="9002"/>
    <m/>
    <s v="Wire down started fire needs repair. D3A6"/>
    <s v="Y"/>
    <m/>
    <m/>
    <s v="40.0239733,-123.9435467,314.900000,3D"/>
    <m/>
    <m/>
    <s v="2 span east of Switch 1869"/>
    <s v="cal fire"/>
    <n v="911"/>
    <s v="N"/>
    <s v="N"/>
    <m/>
    <s v="Clear"/>
    <m/>
    <s v="Private Land"/>
    <m/>
    <s v="Light"/>
    <m/>
    <s v="PG&amp;E Equipment"/>
    <m/>
    <s v="3 meters - 0.25 Acres"/>
    <m/>
    <s v="Cal Fire"/>
    <m/>
    <s v="Overhead"/>
    <m/>
    <s v="N"/>
    <m/>
    <m/>
    <m/>
    <s v="TREE-FELL INTO LINE"/>
    <s v="CONDUCTOR, OVERHEAD"/>
    <s v="N"/>
    <s v="  "/>
    <s v="Unplanned"/>
    <s v="Humboldt"/>
    <s v="Garberville"/>
    <s v="192221101, GARBERVILLE-1101"/>
    <s v="21-0108420"/>
    <s v="Unplanned"/>
    <s v="Clear;32-90 F"/>
    <s v="71"/>
    <s v="21958"/>
    <s v="NO"/>
    <s v="Force Out"/>
    <s v="Sustained"/>
    <s v="No"/>
    <s v="323694"/>
    <s v="OH"/>
    <s v="Line Recloser"/>
    <s v="1451178"/>
    <s v="Conductor, Overhead, Broken, wire on ground"/>
    <s v="NONE"/>
    <m/>
    <m/>
    <s v="N/SI SPROWL CRK RD, 5.9 MI W/O REDWOOD DR"/>
    <s v="ALLEN, DERRICK /K1130-T1243: 542 Stanley creek Rd"/>
    <s v="SW 1869 CLOSE|FUS 1785 OPEN|FUS 1783 OPEN|SC 1791 REMOVED"/>
    <s v="FOUND CIRCUIT IN PARA WITH 1791 BYPASSED AND REMOVED NOT OPENED AS MAPPED"/>
    <m/>
    <m/>
    <m/>
    <m/>
    <m/>
    <m/>
    <m/>
    <m/>
    <m/>
    <m/>
    <m/>
    <m/>
    <m/>
    <m/>
    <m/>
    <m/>
    <m/>
    <m/>
    <m/>
    <m/>
    <m/>
    <m/>
  </r>
  <r>
    <n v="1284"/>
    <s v="S71C"/>
    <s v="3 - QC Complete"/>
    <n v="44460"/>
    <n v="44617"/>
    <s v="Grass fire damaged PG&amp;E pole and underground service. Cause of grass fire unknown at this time but does not look to be attributable to PG&amp;E assets. Obtaining a fire report from the FD would be best to see what they have listed as the cause of the fire. Troubleman found overhead transformer leaking along with fuses blown at Fuse 19585 (load side of fire). ILIS 21-0108387 reports fire about 6 spans SS of fuse 19585. The ensuing fire was approx. 5 acres in size, per HAWC Report. This information is preliminary."/>
    <s v="\\fxshare-nas05\quotashare-fs01\ESA\5 - Ignition Tracking\2021_Ignition_QC_Folders\20210823_nan_nan_nan_0009279877"/>
    <s v=" "/>
    <m/>
    <s v="S71C"/>
    <s v="Time created is 15:39 not 16:10_x000a_Appears there are two OIS Numbers 1450951 and 1451198. OIS Number 1450951 is the correct one_x000a_Changing Burned Material Other Than PG&amp;E Asset to &quot;Yes&quot;_x000a_Changing Fire Greater than 1 Linear Meater to &quot;Yes&quot;_x000a_Changing Lat/Long to 38.399488 -121.897507 to match Transformer MTR #1005938926"/>
    <n v="44449"/>
    <m/>
    <s v="Not In Scope"/>
    <m/>
    <m/>
    <m/>
    <m/>
    <m/>
    <m/>
    <m/>
    <m/>
    <m/>
    <m/>
    <m/>
    <m/>
    <m/>
    <m/>
    <m/>
    <m/>
    <m/>
    <m/>
    <m/>
    <m/>
    <m/>
    <m/>
    <m/>
    <m/>
    <m/>
    <m/>
    <m/>
    <m/>
    <m/>
    <m/>
    <m/>
    <m/>
    <s v="Y"/>
    <n v="44447"/>
    <m/>
    <s v="Cal Fire"/>
    <s v="On-Line portal"/>
    <s v="CAL FIRE has reviewed its files and has determined there are no responsive documents to your request."/>
    <m/>
    <s v="Y"/>
    <n v="44448"/>
    <n v="44460"/>
    <s v="EBW2"/>
    <s v="559-633-3079"/>
    <m/>
    <m/>
    <s v=" "/>
    <x v="124"/>
    <s v="15:39:00"/>
    <n v="44431"/>
    <s v="15:28:00"/>
    <s v="FAS"/>
    <s v="N"/>
    <s v="N"/>
    <s v="1450951, 1451198"/>
    <s v="21-0108387"/>
    <m/>
    <s v="9279877, T005376259"/>
    <n v="121943330"/>
    <s v="121631954"/>
    <m/>
    <m/>
    <s v=" "/>
    <x v="0"/>
    <x v="1"/>
    <s v="Y"/>
    <s v="Y"/>
    <s v="N"/>
    <s v="On August 23, 2021 at 15:39 hours, a PG&amp;E Troubleman was dispatched to the Vaca Dixon 1103 12kV Distribution Circuit number 063591103 in the vicinity of Lewis Road, Vacaville in response to blown Fuse 19585 that resulted in grass fire and ignition to the base of PG&amp;E pole(SAP Equipment ID 101575155). Initial analysis indicates old as well as new oil that leaked out of Transformer MTR #1005938926. However, the cause of the grass fire is uncertain and a fire report from the Dixon Fire Department has been ordered but is still pending delivery. The ensuing fire was listed between 0.26 to 9.99 acres in size on the Ignition Tracker. Per Troubleman a tag was already created to replace the pole with all new equipment under notification number 121631954. Transformer MTR #1005938926 was replaced by Stinson on August 24, 2021. This information is preliminary."/>
    <s v="Not PG&amp;E"/>
    <s v="Vegetation"/>
    <m/>
    <s v="D"/>
    <s v="D"/>
    <s v="0.26-9.99"/>
    <m/>
    <m/>
    <m/>
    <m/>
    <m/>
    <s v="Other Fire: Non-PG&amp;E related"/>
    <m/>
    <m/>
    <s v="Y"/>
    <s v="Overhead"/>
    <x v="0"/>
    <s v="Transformer"/>
    <s v="Pole"/>
    <n v="101575155"/>
    <s v=" "/>
    <x v="0"/>
    <n v="38.399487999999998"/>
    <n v="-121.897507"/>
    <s v="Solano"/>
    <s v="VACA DIXON 1103 "/>
    <n v="12000"/>
    <s v="VACA DIXON 110365434"/>
    <x v="0"/>
    <s v="Dixon FD"/>
    <s v="Agriculture"/>
    <s v="Grass Fuel Model"/>
    <s v="Grass"/>
    <s v="N"/>
    <m/>
    <s v="Weber"/>
    <m/>
    <m/>
    <s v="N"/>
    <s v="N"/>
    <m/>
    <m/>
    <s v="2021-08-24"/>
    <m/>
    <m/>
    <m/>
    <m/>
    <m/>
    <m/>
    <m/>
    <m/>
    <m/>
    <m/>
    <m/>
    <m/>
    <m/>
    <m/>
    <m/>
    <m/>
    <m/>
    <m/>
    <m/>
    <s v="  "/>
    <s v="SACRAMENTO"/>
    <s v="WOODLAND 01"/>
    <s v="16:10"/>
    <n v="44431"/>
    <m/>
    <n v="9279877"/>
    <s v="UNKNOWN"/>
    <s v="PREMISES DO NOT CHANGE"/>
    <s v="DIXON"/>
    <n v="38.552498"/>
    <n v="-121.74294"/>
    <s v="S4TEBW2"/>
    <s v="WHITE, ERIC"/>
    <m/>
    <s v="20210823 19:21"/>
    <n v="1110"/>
    <m/>
    <s v="GRASS FIRE BURNT POLE CAUSING DAMAGE TO POLE AND UG SEC RISER. APPEARS FIRE STARTED OFF OF WEBER RD. CAUSE UNKNOWN. CREW TO REPLACE POLE"/>
    <s v="Y"/>
    <m/>
    <m/>
    <s v="38.4026367,-121.9102500,16.800000,3D"/>
    <m/>
    <m/>
    <m/>
    <s v="DIXION FD"/>
    <m/>
    <s v="N"/>
    <s v="Y"/>
    <s v="Y"/>
    <s v="Clear"/>
    <m/>
    <s v="Private Land"/>
    <m/>
    <s v="Light"/>
    <m/>
    <s v="Unknown"/>
    <m/>
    <s v="0.25 - 10 Acres"/>
    <m/>
    <s v="Fire Dept"/>
    <m/>
    <s v="Overhead"/>
    <m/>
    <s v="N"/>
    <m/>
    <m/>
    <m/>
    <m/>
    <m/>
    <m/>
    <s v="  "/>
    <m/>
    <m/>
    <m/>
    <m/>
    <m/>
    <m/>
    <m/>
    <m/>
    <m/>
    <m/>
    <m/>
    <m/>
    <m/>
    <m/>
    <m/>
    <m/>
    <m/>
    <m/>
    <m/>
    <m/>
    <m/>
    <m/>
    <m/>
    <m/>
    <m/>
    <m/>
    <m/>
    <m/>
    <m/>
    <m/>
    <m/>
    <m/>
    <m/>
    <m/>
    <m/>
    <m/>
    <m/>
    <m/>
    <m/>
    <m/>
    <m/>
    <m/>
    <m/>
    <m/>
    <m/>
    <m/>
    <m/>
  </r>
  <r>
    <n v="1281"/>
    <s v="AGFC"/>
    <s v="3 - QC Complete"/>
    <n v="44431"/>
    <n v="44617"/>
    <s v="Structure fire, not attributable to PG&amp;E assets. Completion code is marked: 1320 - E Power OK - No Problem Found. This information is preliminary."/>
    <s v="\\fxshare-nas05\quotashare-fs01\ESA\5 - Ignition Tracking\2021_Ignition_QC_Folders\20210823_nan_nan_nan_8528432264"/>
    <s v=" "/>
    <m/>
    <m/>
    <m/>
    <m/>
    <m/>
    <s v="Not In Scope"/>
    <m/>
    <m/>
    <m/>
    <m/>
    <m/>
    <m/>
    <m/>
    <m/>
    <m/>
    <m/>
    <m/>
    <m/>
    <m/>
    <n v="44377"/>
    <n v="44440"/>
    <m/>
    <m/>
    <s v="N"/>
    <s v="XCNC1000244"/>
    <m/>
    <m/>
    <s v="Y"/>
    <s v="Tan Oak and Madrone"/>
    <s v="Extent of condition"/>
    <m/>
    <m/>
    <m/>
    <m/>
    <m/>
    <m/>
    <m/>
    <m/>
    <m/>
    <m/>
    <m/>
    <m/>
    <m/>
    <m/>
    <m/>
    <m/>
    <m/>
    <m/>
    <m/>
    <m/>
    <m/>
    <m/>
    <s v=" "/>
    <x v="124"/>
    <s v="06:01:00"/>
    <m/>
    <m/>
    <s v="FAS"/>
    <s v="N"/>
    <s v="N"/>
    <m/>
    <m/>
    <m/>
    <n v="8528432264"/>
    <m/>
    <m/>
    <m/>
    <m/>
    <s v=" "/>
    <x v="0"/>
    <x v="1"/>
    <s v="N"/>
    <s v="N"/>
    <s v="N"/>
    <s v="Structure fire, not attributable to PG&amp;E assets. Completion code is marked: 1320 - E Power OK - No Problem Found. This information is preliminary."/>
    <s v="Not PG&amp;E"/>
    <s v="Building"/>
    <m/>
    <m/>
    <m/>
    <s v="Structure-only"/>
    <m/>
    <m/>
    <m/>
    <m/>
    <m/>
    <s v="Other Fire: Non-PG&amp;E related"/>
    <m/>
    <m/>
    <m/>
    <s v="Overhead"/>
    <x v="1"/>
    <m/>
    <m/>
    <m/>
    <s v=" "/>
    <x v="0"/>
    <n v="37.315573299999997"/>
    <n v="-121.88243"/>
    <s v="Santa Clara"/>
    <s v="STONE 1110"/>
    <n v="12000"/>
    <m/>
    <x v="0"/>
    <s v="San Jose FD"/>
    <s v="Urban"/>
    <m/>
    <m/>
    <s v="N"/>
    <m/>
    <m/>
    <m/>
    <m/>
    <s v="N"/>
    <s v="N"/>
    <m/>
    <m/>
    <s v="2021-08-24"/>
    <m/>
    <m/>
    <m/>
    <m/>
    <m/>
    <m/>
    <m/>
    <m/>
    <m/>
    <m/>
    <m/>
    <m/>
    <m/>
    <m/>
    <m/>
    <m/>
    <m/>
    <m/>
    <m/>
    <s v="  "/>
    <s v="SAN JOSE"/>
    <s v="SAN JOSE 08"/>
    <s v="06:01"/>
    <n v="44431"/>
    <m/>
    <n v="8528432264"/>
    <n v="1145"/>
    <s v="LOCUST ST"/>
    <s v="SAN JOSE"/>
    <n v="37.315652"/>
    <n v="-121.882735"/>
    <s v="J2TNXP9"/>
    <s v="PATTERSON, NORRELL"/>
    <n v="83701110"/>
    <s v="20210823 07:03"/>
    <n v="1320"/>
    <m/>
    <s v="power on p/battalion chief"/>
    <s v="Y"/>
    <m/>
    <m/>
    <s v="37.3155733,-121.8824300,31.900000,3D"/>
    <m/>
    <m/>
    <m/>
    <s v="sjfd"/>
    <m/>
    <s v="N"/>
    <s v="N"/>
    <s v="N"/>
    <s v="Clear"/>
    <m/>
    <s v="Customer-Owned Structure/Equipment"/>
    <m/>
    <s v="Calm"/>
    <m/>
    <s v="Unknown"/>
    <m/>
    <s v="Structure Only"/>
    <m/>
    <s v="Fire Dept"/>
    <m/>
    <s v="Overhead"/>
    <m/>
    <s v="N"/>
    <m/>
    <s v="Fire Dept"/>
    <m/>
    <m/>
    <m/>
    <m/>
    <s v="  "/>
    <m/>
    <m/>
    <m/>
    <m/>
    <m/>
    <m/>
    <m/>
    <m/>
    <m/>
    <m/>
    <m/>
    <m/>
    <m/>
    <m/>
    <m/>
    <m/>
    <m/>
    <m/>
    <m/>
    <m/>
    <m/>
    <m/>
    <m/>
    <m/>
    <m/>
    <m/>
    <m/>
    <m/>
    <m/>
    <m/>
    <m/>
    <m/>
    <m/>
    <m/>
    <m/>
    <m/>
    <m/>
    <m/>
    <m/>
    <m/>
    <m/>
    <m/>
    <m/>
    <m/>
    <m/>
    <m/>
    <m/>
  </r>
  <r>
    <n v="1280"/>
    <s v="AHH7"/>
    <s v="3 - QC Complete"/>
    <n v="44448"/>
    <n v="44617"/>
    <s v="Broken crossarm and wire down due to tree limb falling into overhead circuit. The ensuing fire was 3 meter - 0.25 acre in size. This information is preliminary."/>
    <s v="\\fxshare-nas05\quotashare-fs01\ESA\5 - Ignition Tracking\2021_Ignition_QC_Folders\20210822_1450335_21-0108035_nan_T005375583"/>
    <s v=" "/>
    <m/>
    <m/>
    <m/>
    <m/>
    <m/>
    <s v="Not In Scope"/>
    <m/>
    <m/>
    <m/>
    <m/>
    <m/>
    <m/>
    <m/>
    <m/>
    <m/>
    <m/>
    <m/>
    <m/>
    <m/>
    <m/>
    <m/>
    <m/>
    <m/>
    <m/>
    <m/>
    <m/>
    <m/>
    <m/>
    <m/>
    <m/>
    <m/>
    <m/>
    <m/>
    <m/>
    <m/>
    <m/>
    <m/>
    <m/>
    <m/>
    <m/>
    <m/>
    <m/>
    <m/>
    <m/>
    <m/>
    <m/>
    <m/>
    <m/>
    <m/>
    <m/>
    <m/>
    <m/>
    <s v=" "/>
    <x v="125"/>
    <s v="23:32:00"/>
    <n v="44430"/>
    <s v="23:32:00"/>
    <s v="FAS"/>
    <s v="N"/>
    <s v="N"/>
    <n v="1450335"/>
    <s v="21-0108035"/>
    <m/>
    <s v="T005375583"/>
    <n v="121938109"/>
    <m/>
    <m/>
    <s v="PG&amp;E_1280_Ignition_20210822_2.jpg"/>
    <s v=" "/>
    <x v="1"/>
    <x v="0"/>
    <s v="Y"/>
    <s v="Y"/>
    <s v="N"/>
    <s v="On August 23rd, 2021 at 23:32 hours, a PG&amp;E Troubleman was dispatched to the Clear Lake 1102 12kV Distribution Circuit on Blower road near Lake Port due to a wire down. Initial analysis indicates a tree branch fell on the line which caused the ignition. The ensuing fire was 0.25 acres in size and the fire was suppressed by Lake Port FD. PG&amp;E Crew replaced broken crossarm and conductor on August 23rd, 2021. This information is preliminary. "/>
    <s v="PG&amp;E"/>
    <s v="Vegetation"/>
    <m/>
    <s v="D"/>
    <s v="D"/>
    <s v="&lt;0.25"/>
    <s v="Crew to replace broken crossarm and wire down. "/>
    <m/>
    <m/>
    <m/>
    <m/>
    <s v="Vegetation"/>
    <s v="Contact from object"/>
    <s v="Veg. contact"/>
    <s v="N"/>
    <s v="Overhead"/>
    <x v="0"/>
    <s v="Conductor - Primary"/>
    <s v="Conductor, crossarm"/>
    <n v="102143637"/>
    <s v=" "/>
    <x v="0"/>
    <n v="39.017153299999997"/>
    <n v="-122.8615167"/>
    <s v="Lake"/>
    <s v="CLEAR LAKE 1102"/>
    <n v="12000"/>
    <s v="CLEAR LAKE 1102626634"/>
    <x v="0"/>
    <s v="Lakeport FD"/>
    <s v="Herbaceous"/>
    <s v="Grass Fuel Model"/>
    <s v="Grass"/>
    <s v="N"/>
    <m/>
    <m/>
    <n v="175"/>
    <m/>
    <s v="N"/>
    <s v="N"/>
    <m/>
    <m/>
    <s v="2021-08-24"/>
    <n v="39.017490000000002"/>
    <n v="-122.861633"/>
    <n v="44439"/>
    <s v="BranchFail"/>
    <s v="Upon inspection, I found that a Large healthy Valley Oak Limb broke from mid canopy and fell onto the primary lines. The limb caused the lines to come to the ground and caused a small 25ftx25ft grass fire. The limb that failed showed no signs of defect or decay. I identified no structures or other property damaged caused by this outage."/>
    <s v="OAKV"/>
    <n v="70"/>
    <n v="75"/>
    <n v="20"/>
    <s v="None"/>
    <s v="None"/>
    <s v="N"/>
    <n v="1"/>
    <m/>
    <s v="Valley"/>
    <s v="D"/>
    <s v="CrossArm"/>
    <s v="BareWire"/>
    <n v="10"/>
    <s v="  "/>
    <s v="NORTH COAST"/>
    <s v="LAKEPORT 01"/>
    <s v="23:32"/>
    <n v="44430"/>
    <n v="1450335"/>
    <s v="T005375583"/>
    <n v="2551"/>
    <s v="BLOWER RD"/>
    <s v="LAKEPORT"/>
    <n v="39.018030000000003"/>
    <n v="-122.86154999999999"/>
    <s v="W7TJ0SC"/>
    <s v="STONE, JARED"/>
    <n v="42141102"/>
    <s v="20210823 00:48"/>
    <n v="9002"/>
    <m/>
    <s v="Crew to replace broken crossarm and wire down"/>
    <s v="Y"/>
    <m/>
    <m/>
    <s v="39.0171533,-122.8615167,403.900000,3D"/>
    <m/>
    <m/>
    <s v="Wire down do to tree limb falling into line caused small veg fire"/>
    <s v="Lakeport FD"/>
    <m/>
    <s v="N"/>
    <s v="Y"/>
    <m/>
    <s v="Clear"/>
    <m/>
    <s v="County Land"/>
    <m/>
    <s v="Calm"/>
    <m/>
    <s v="PG&amp;E Equipment"/>
    <m/>
    <s v="3 meters - 0.25 Acres"/>
    <m/>
    <s v="Fire Dept"/>
    <m/>
    <s v="Overhead"/>
    <m/>
    <s v="N"/>
    <m/>
    <m/>
    <m/>
    <s v="TREE-BRANCH FELL INTO LINE"/>
    <s v="CONDUCTOR, OVERHEAD"/>
    <s v="N"/>
    <s v="  "/>
    <s v="Unplanned"/>
    <s v="Humboldt"/>
    <s v="Ukiah"/>
    <s v="042141102, CLEAR LAKE-1102"/>
    <s v="21-0108035"/>
    <s v="Unplanned"/>
    <s v="Clear;32-90 F"/>
    <s v="3"/>
    <m/>
    <s v="YES"/>
    <s v="Line to Ground"/>
    <s v="Sustained"/>
    <s v="No"/>
    <s v="2353"/>
    <s v="OH"/>
    <s v="Fuse"/>
    <s v="1450335"/>
    <s v="Conductor, Overhead, Broken, wire on ground"/>
    <m/>
    <m/>
    <m/>
    <s v="MCGRAW LN N/O SODA BAY RD."/>
    <s v="3 SPANS LOAD SIDE OF 2353"/>
    <m/>
    <m/>
    <m/>
    <m/>
    <m/>
    <m/>
    <m/>
    <m/>
    <m/>
    <m/>
    <m/>
    <m/>
    <m/>
    <m/>
    <m/>
    <m/>
    <m/>
    <m/>
    <m/>
    <m/>
    <m/>
    <m/>
    <m/>
    <m/>
  </r>
  <r>
    <n v="1283"/>
    <s v="DLY6"/>
    <s v="3 - QC Complete"/>
    <n v="44581"/>
    <n v="44617"/>
    <s v="Initial EIR: EI210821A - Oroville - Property Damage - Summary: CPUC PG&amp;E Electrical Incident - EI210821A - On August 21, 2021 at approximately 2015 hours, trouble at PG&amp;E?s Table Mountain Substation, located in Oroville, resulted in Table Mountain 500kV Series Capacitor Bank #3 - Segment #1 to internally bypass removing it from service. There was no customer interruption as a result of this event. This incident is being reported to the CPUC under the property damage criterion due to equipment damages estimated to exceed $50,000. CAP #121938361. This information is preliminary."/>
    <s v="\\fxshare-nas05\quotashare-fs01\ESA\5 - Ignition Tracking\2021_Ignition_QC_Folders\20210821_nan_nan_T21-015243_nan"/>
    <s v=" "/>
    <s v="N"/>
    <m/>
    <m/>
    <m/>
    <m/>
    <s v="Not In Scope"/>
    <m/>
    <m/>
    <m/>
    <m/>
    <m/>
    <m/>
    <m/>
    <m/>
    <m/>
    <m/>
    <m/>
    <m/>
    <m/>
    <m/>
    <m/>
    <m/>
    <m/>
    <m/>
    <m/>
    <m/>
    <m/>
    <m/>
    <m/>
    <m/>
    <m/>
    <m/>
    <m/>
    <m/>
    <m/>
    <m/>
    <m/>
    <m/>
    <s v="N"/>
    <m/>
    <m/>
    <m/>
    <m/>
    <m/>
    <m/>
    <s v="N"/>
    <m/>
    <m/>
    <m/>
    <m/>
    <m/>
    <m/>
    <s v=" "/>
    <x v="126"/>
    <s v="20:17:00"/>
    <m/>
    <m/>
    <s v="TOTL"/>
    <s v="N"/>
    <s v="N"/>
    <m/>
    <m/>
    <s v="T21-015243"/>
    <m/>
    <m/>
    <m/>
    <s v="EI210821A"/>
    <m/>
    <s v=" "/>
    <x v="0"/>
    <x v="0"/>
    <s v="N"/>
    <s v="N"/>
    <s v="N"/>
    <s v="On August 21, 2021 at 20:17 hours, PG&amp;E became aware that the Table Mountain-Vaca 500kV line series capacitor bank segment #1 at Table Mountain was internally bypassed.  Initial reports were made to the PG&amp;E Security Control Center from an onsite security guard reporting an explosion and fire.  On August 21, 2021 at 21:22, a PG&amp;E Troubleman arrived to the Table Mountain Substation on Cottonwood Road about two and a half miles West of Highway 70.  Initial analysis indicates animal contact caused the ignition. The onsite security guard who called the PG&amp;E Security Control Center observed a bird flying into the elevated capacitor bank causing an explosion and fire.   The responding Troubleman confirmed a large bird was found in the C phase of the capacitor bank.   Cal Fire was on scene and assisted with suppressing the ignition.  The ignition was fully extinguished by 21:35 and Cal Fire was released.  The ensuing fire was contained to the substation equipment and there was no customer outage associated with this event.   Repairs have not been made to the equipment and it is currently still out of service.  This incident was reported to the CPUC on August 23, 2021 under the property damage criterion. The information is preliminary, further investigation being performed by Electric Incident Investigations. Reference EI210821A."/>
    <s v="PG&amp;E"/>
    <s v="Other"/>
    <s v="Bird/Equipment"/>
    <s v="S"/>
    <s v="S"/>
    <s v="Structure-PG&amp;E only"/>
    <s v="no active fire, smoldering "/>
    <m/>
    <m/>
    <m/>
    <m/>
    <s v="Contact - 3rd Party"/>
    <s v="Contact from object"/>
    <s v="Animal contact"/>
    <s v="N"/>
    <s v="Overhead"/>
    <x v="5"/>
    <s v="Capacitor Bank"/>
    <s v="Capicator Bank (C Phase)"/>
    <m/>
    <s v=" "/>
    <x v="0"/>
    <n v="39.555039000000001"/>
    <n v="-121.644515"/>
    <s v="Butte"/>
    <s v="TABLE MOUNTAIN 500kV SUBSTATION"/>
    <n v="500000"/>
    <s v="TRES VIAS 11011982"/>
    <x v="0"/>
    <s v="Oroville FD"/>
    <s v="Urban"/>
    <s v="Fire-resistive fuel bed"/>
    <s v="Gravel, asphalt"/>
    <s v="Y"/>
    <s v="Cherokee 2017"/>
    <m/>
    <s v="N/A "/>
    <s v="N/A "/>
    <s v="N"/>
    <s v="N"/>
    <m/>
    <m/>
    <s v="2021-08-24"/>
    <m/>
    <m/>
    <m/>
    <m/>
    <m/>
    <m/>
    <m/>
    <m/>
    <m/>
    <m/>
    <m/>
    <m/>
    <m/>
    <m/>
    <m/>
    <m/>
    <m/>
    <m/>
    <m/>
    <s v="  "/>
    <m/>
    <m/>
    <m/>
    <m/>
    <m/>
    <m/>
    <m/>
    <m/>
    <m/>
    <m/>
    <m/>
    <m/>
    <m/>
    <m/>
    <m/>
    <m/>
    <m/>
    <m/>
    <m/>
    <m/>
    <m/>
    <m/>
    <m/>
    <m/>
    <m/>
    <m/>
    <m/>
    <m/>
    <m/>
    <m/>
    <m/>
    <m/>
    <m/>
    <m/>
    <m/>
    <m/>
    <m/>
    <m/>
    <m/>
    <m/>
    <m/>
    <m/>
    <m/>
    <m/>
    <m/>
    <m/>
    <m/>
    <m/>
    <m/>
    <m/>
    <m/>
    <s v="  "/>
    <m/>
    <m/>
    <m/>
    <m/>
    <m/>
    <m/>
    <m/>
    <m/>
    <m/>
    <m/>
    <m/>
    <m/>
    <m/>
    <m/>
    <m/>
    <m/>
    <m/>
    <m/>
    <m/>
    <m/>
    <m/>
    <m/>
    <m/>
    <m/>
    <m/>
    <m/>
    <m/>
    <m/>
    <m/>
    <m/>
    <m/>
    <m/>
    <m/>
    <m/>
    <m/>
    <m/>
    <m/>
    <m/>
    <m/>
    <m/>
    <m/>
    <m/>
    <m/>
    <m/>
    <m/>
    <m/>
    <m/>
  </r>
  <r>
    <n v="1278"/>
    <s v="TLAL"/>
    <s v="3 - QC Complete"/>
    <n v="44438"/>
    <n v="44617"/>
    <s v="Voltage regulator R418A burnt; This information is preliminary. OIS: 1449258,1449247; FOID: T005374650 (R3S5), T005374647 (JWAC); T005374648 (JWAC); T005374651 (R3S5), T005374653 (C1WG), T005374656 (R3S5); EC Tags: 121929254, 121930422; PM Order#: 44952148, 35282130; Pre-Existing EC-V Tag: 117535719; Circuit ID: 182631107, SAP Pole ID: 103117778; Division: Los Padres; District/County: San Luis Obispo"/>
    <s v="\\fxshare-nas05\quotashare-fs01\ESA\5 - Ignition Tracking\2021_Ignition_QC_Folders\20210821_1449247_nan_nan_T005374650"/>
    <s v=" "/>
    <m/>
    <s v="TLAL"/>
    <s v="Added ILIS, Fire Index Area; Additional FOID Added; Create &amp; Outage Time, Burned Material Other Than PG&amp;E Assets field Updated"/>
    <n v="44438"/>
    <m/>
    <s v="Not In Scope"/>
    <m/>
    <m/>
    <m/>
    <m/>
    <m/>
    <m/>
    <m/>
    <m/>
    <m/>
    <m/>
    <m/>
    <m/>
    <m/>
    <m/>
    <m/>
    <m/>
    <m/>
    <m/>
    <m/>
    <m/>
    <m/>
    <m/>
    <m/>
    <m/>
    <m/>
    <m/>
    <m/>
    <m/>
    <m/>
    <m/>
    <m/>
    <m/>
    <m/>
    <m/>
    <m/>
    <m/>
    <m/>
    <m/>
    <m/>
    <m/>
    <m/>
    <m/>
    <s v="R3S5"/>
    <s v="Richard Spinola, (805) 459-1198, R3S5@pge.com"/>
    <m/>
    <m/>
    <s v=" "/>
    <x v="126"/>
    <s v="02:41:00"/>
    <n v="44429"/>
    <s v="02:36:00"/>
    <s v="FAS"/>
    <s v="N"/>
    <s v="N"/>
    <s v="1449247, 1449258"/>
    <s v="21-0107638"/>
    <m/>
    <s v="T005374650, T005374647, T005374648, T005374651, T005374653, T005374656"/>
    <s v="121929254, 121930422"/>
    <s v="117535719, 117535718, 120939236"/>
    <m/>
    <s v="PG&amp;E_1278_Ignition_20210821_2.jpg"/>
    <s v=" "/>
    <x v="0"/>
    <x v="0"/>
    <s v="Y"/>
    <s v="N"/>
    <s v="N"/>
    <s v="On August 21, 2021 at 0258 hours, a PG&amp;E Troublemen patrolled the San Luis Obispo 1107 12kV Distribution Circuit number 182631107, in the Tier 2 High fire threat district (HFTD) State responsibility area (SRA) near South Higuera, San Luis Obispo, CA 93401. They observed line recloser V60 open, a no good burnt overhead distribution voltage regulator Unit A (Howard Industries Serial # 4521585108 Mfg. Date 12/2008) in the 3-regulator bank (on its own pole) with reverse-flow double-potential capability (Operating Number R418, SSD V02), and a small fire. The regulator A shows the reverse power flow is set to No, SCADA indicator shows as yes with neither season off, and the high-side configuration is listed as a 3−wire circuit Closed−Delta bank. Initial analysis indicates the ignition was caused by an overhead equipment failure. Cal Fire responded to and extinguished the fire. The 111-minute outage affected 2,608 customers. The EC Tag 121930422 was completed with the installation of a new regulator (Eaton Cooper Power Series CP2150007959 M262968 Mfg. Date June 2021). The line was returned to service on August 21, 2021. The Unit C regulator was replaced on May 20, 2021, with the Critical operating equipment (COE) Tag 120939236 submitted on May 5, 2021. The notes on that completed tag, indicate Units A and B should've been replaced at the same time as Unit C. There is a still open pre-existing EC V-Tag 117535719 submitted on July 1, 2019, for the creation of a 10' vegetation clearance around the bottom of the pole with SAP ID 103117778. This incident is within a Raptor Concentration Zone (RCZ). This information is preliminary."/>
    <s v="PG&amp;E"/>
    <s v="Other"/>
    <s v="Regulator"/>
    <s v="D"/>
    <s v="D"/>
    <s v="&lt;3 meters of linear travel"/>
    <m/>
    <m/>
    <m/>
    <m/>
    <m/>
    <s v="Equipment - PG&amp;E"/>
    <s v="All types of equipment / facility failure"/>
    <s v="Voltage Regulator failure"/>
    <s v="Y"/>
    <s v="Overhead"/>
    <x v="0"/>
    <s v="Voltage Regulator"/>
    <s v="Regulator"/>
    <n v="103117778"/>
    <s v=" "/>
    <x v="1"/>
    <n v="35.236263299999997"/>
    <n v="-120.6806867"/>
    <s v="San Luis Obispo"/>
    <s v="SAN LUIS OBISPO 1107"/>
    <n v="12000"/>
    <s v="SAN LUIS OBISPO 1107V02"/>
    <x v="0"/>
    <s v="Cal Fire"/>
    <s v="Barren/Other"/>
    <m/>
    <m/>
    <s v="N"/>
    <m/>
    <m/>
    <n v="508"/>
    <m/>
    <s v="N"/>
    <s v="N"/>
    <m/>
    <m/>
    <s v="2021-08-24"/>
    <m/>
    <m/>
    <m/>
    <m/>
    <m/>
    <m/>
    <m/>
    <m/>
    <m/>
    <m/>
    <m/>
    <m/>
    <m/>
    <m/>
    <m/>
    <m/>
    <m/>
    <m/>
    <m/>
    <s v="  "/>
    <s v="LOS PADRES"/>
    <s v="SAN LUIS OBISPO 03"/>
    <s v="03:01"/>
    <n v="44429"/>
    <n v="1449247"/>
    <s v="T005374650"/>
    <n v="35"/>
    <s v="SQUIRE CANYON RD"/>
    <s v="SAN LUIS OBI"/>
    <n v="35.237740000000002"/>
    <n v="-120.67959"/>
    <s v="L3TR3S5"/>
    <s v="SPINOLA, RICHARD"/>
    <n v="182631107"/>
    <s v="20210821 05:10"/>
    <n v="9002"/>
    <n v="1"/>
    <s v="REPLACE R-418A"/>
    <s v="Y"/>
    <m/>
    <m/>
    <s v="35.2362633,-120.6806867,40.900000,3D"/>
    <m/>
    <m/>
    <m/>
    <m/>
    <m/>
    <s v="N"/>
    <s v="Y"/>
    <m/>
    <s v="Clear"/>
    <m/>
    <s v="County Land"/>
    <m/>
    <s v="Calm"/>
    <m/>
    <s v="PG&amp;E Equipment"/>
    <m/>
    <s v="&lt; 1 meter"/>
    <m/>
    <s v="Cal Fire"/>
    <m/>
    <s v="Overhead"/>
    <m/>
    <s v="N"/>
    <m/>
    <m/>
    <m/>
    <s v="OVERHEAD"/>
    <s v="REGULATOR"/>
    <s v="N"/>
    <s v="  "/>
    <m/>
    <m/>
    <m/>
    <m/>
    <m/>
    <m/>
    <m/>
    <m/>
    <m/>
    <m/>
    <m/>
    <m/>
    <m/>
    <m/>
    <m/>
    <m/>
    <m/>
    <m/>
    <m/>
    <m/>
    <m/>
    <m/>
    <m/>
    <m/>
    <m/>
    <m/>
    <m/>
    <m/>
    <m/>
    <m/>
    <m/>
    <m/>
    <m/>
    <m/>
    <m/>
    <m/>
    <m/>
    <m/>
    <m/>
    <m/>
    <m/>
    <m/>
    <m/>
    <m/>
    <m/>
    <m/>
    <m/>
  </r>
  <r>
    <n v="1279"/>
    <s v="P4K5"/>
    <s v="3 - QC Complete"/>
    <n v="44476"/>
    <n v="44617"/>
    <s v="Structure fire at 225 Mill street. PG&amp;E crew were performing work when they noticed fire at the panel on the side of 225 E mill street. Secondary wire came together and casued a wire down incident resulting in a fire. This information is preliminary."/>
    <s v="\\fxshare-nas05\quotashare-fs01\ESA\5 - Ignition Tracking\2021_Ignition_QC_Folders\20210820_1449055_nan_nan_nan"/>
    <s v=" "/>
    <m/>
    <m/>
    <m/>
    <m/>
    <m/>
    <s v="Not In Scope"/>
    <m/>
    <m/>
    <m/>
    <m/>
    <m/>
    <m/>
    <m/>
    <m/>
    <m/>
    <m/>
    <m/>
    <m/>
    <m/>
    <m/>
    <m/>
    <m/>
    <m/>
    <m/>
    <m/>
    <m/>
    <m/>
    <m/>
    <m/>
    <m/>
    <m/>
    <m/>
    <m/>
    <m/>
    <m/>
    <m/>
    <m/>
    <m/>
    <m/>
    <m/>
    <m/>
    <m/>
    <m/>
    <m/>
    <m/>
    <m/>
    <m/>
    <m/>
    <m/>
    <m/>
    <m/>
    <m/>
    <s v=" "/>
    <x v="127"/>
    <s v="18:31:00"/>
    <m/>
    <m/>
    <s v="ILIS/OIS"/>
    <s v="N"/>
    <s v="N"/>
    <s v="1449055, 1449092, 1449120"/>
    <s v="21-0107621, 21-0107615, 21-0107609"/>
    <m/>
    <s v="T003665735, T003665772"/>
    <m/>
    <m/>
    <m/>
    <s v="No photos"/>
    <s v=" "/>
    <x v="1"/>
    <x v="0"/>
    <s v="Y"/>
    <s v="Y"/>
    <s v="N"/>
    <s v="On Aug 20th, 2021 at 1831 hours, a PG&amp;E Troubleman was dispatched to the Santa Maria 1108 12kV Distribution Circuit near 225 Mill Street in response to a fire. Initial analysis indicates two secondary wires came together while crew was conducting crossarm repair near transformer CGC# 512717053865 caused the ignition. The hot secondary wire broke and came down, crew went to deenergize the transformer but were unable to do so due to oil filled fuses on the transformer. The crew decided to install flying bells to isolate and deenergize the wires down but had to go to the yard to gather materials. As they were working on repairing the crossarm, crew observed fire at the panel of 225 E Mills Street. The ensuing fire was limited to the structure and the fire was suppressed by the fire department. The damage to the structure is not going to exceed $50,000. This is preliminary. "/>
    <s v="PG&amp;E"/>
    <s v="Building"/>
    <m/>
    <s v="D"/>
    <s v="D"/>
    <s v="Structure-only"/>
    <m/>
    <m/>
    <m/>
    <m/>
    <m/>
    <s v="Utility work / Operation"/>
    <s v="Utility work / Operation"/>
    <s v="Other"/>
    <s v="Y"/>
    <s v="Overhead"/>
    <x v="2"/>
    <s v="Conductor - Open Wire Secondary"/>
    <s v="Secondary conductor"/>
    <n v="101874149"/>
    <s v=" "/>
    <x v="0"/>
    <n v="34.95591598"/>
    <n v="-120.4336746"/>
    <s v="Santa Barbara"/>
    <s v="SANTA MARIA 1108 "/>
    <s v="0-750"/>
    <s v="SANTA MARIA 1108CB"/>
    <x v="0"/>
    <s v="Fire Dept"/>
    <s v="Urban"/>
    <s v="Fire-resistive fuel bed"/>
    <m/>
    <s v="N"/>
    <m/>
    <m/>
    <m/>
    <m/>
    <s v="N"/>
    <s v="N"/>
    <m/>
    <m/>
    <s v="2021-08-17"/>
    <m/>
    <m/>
    <m/>
    <m/>
    <m/>
    <m/>
    <m/>
    <m/>
    <m/>
    <m/>
    <m/>
    <m/>
    <m/>
    <m/>
    <m/>
    <m/>
    <m/>
    <m/>
    <m/>
    <s v="  "/>
    <m/>
    <m/>
    <m/>
    <m/>
    <m/>
    <m/>
    <m/>
    <m/>
    <m/>
    <m/>
    <m/>
    <m/>
    <m/>
    <m/>
    <m/>
    <m/>
    <m/>
    <m/>
    <m/>
    <m/>
    <m/>
    <m/>
    <m/>
    <m/>
    <m/>
    <m/>
    <m/>
    <m/>
    <m/>
    <m/>
    <m/>
    <m/>
    <m/>
    <m/>
    <m/>
    <m/>
    <m/>
    <m/>
    <m/>
    <m/>
    <m/>
    <m/>
    <m/>
    <m/>
    <m/>
    <m/>
    <m/>
    <m/>
    <m/>
    <m/>
    <m/>
    <s v="  "/>
    <m/>
    <m/>
    <m/>
    <m/>
    <m/>
    <m/>
    <m/>
    <m/>
    <m/>
    <m/>
    <m/>
    <m/>
    <m/>
    <m/>
    <m/>
    <m/>
    <m/>
    <m/>
    <m/>
    <m/>
    <m/>
    <m/>
    <m/>
    <m/>
    <m/>
    <m/>
    <m/>
    <m/>
    <m/>
    <m/>
    <m/>
    <m/>
    <m/>
    <m/>
    <m/>
    <m/>
    <m/>
    <m/>
    <m/>
    <m/>
    <m/>
    <m/>
    <m/>
    <m/>
    <m/>
    <m/>
    <m/>
  </r>
  <r>
    <n v="1277"/>
    <s v="CFMD"/>
    <s v="3 - QC Complete"/>
    <n v="44501"/>
    <n v="44617"/>
    <s v="Pole fire due to unknown cause. After speaking with the troubleman, he stated the fire burnt through the base and there was no electrical cause for the fire. No other material was burnt and the troubleman found no trouble on patrol. P4K5 - This ignition incident does not appear to be attributable to PG&amp;E asset, but will reach out to local FD to see if they have any record of responding to this incident. "/>
    <s v="\\fxshare-nas05\quotashare-fs01\ESA\5 - Ignition Tracking\2021_Ignition_QC_Folders\20210820_1448315_nan_nan_T005374003"/>
    <s v=" "/>
    <m/>
    <m/>
    <m/>
    <m/>
    <m/>
    <s v="Not In Scope"/>
    <m/>
    <m/>
    <m/>
    <m/>
    <m/>
    <m/>
    <m/>
    <m/>
    <m/>
    <m/>
    <m/>
    <m/>
    <m/>
    <m/>
    <m/>
    <m/>
    <m/>
    <m/>
    <m/>
    <m/>
    <m/>
    <m/>
    <m/>
    <m/>
    <m/>
    <m/>
    <m/>
    <m/>
    <m/>
    <m/>
    <m/>
    <m/>
    <m/>
    <m/>
    <m/>
    <m/>
    <m/>
    <m/>
    <m/>
    <m/>
    <m/>
    <m/>
    <m/>
    <m/>
    <m/>
    <m/>
    <s v=" "/>
    <x v="127"/>
    <s v="08:32:00"/>
    <n v="44428"/>
    <s v="08:30:00"/>
    <s v="FAS"/>
    <s v="N"/>
    <s v="N"/>
    <n v="1448315"/>
    <m/>
    <m/>
    <s v="T005374003"/>
    <n v="121924933"/>
    <m/>
    <m/>
    <s v="PG&amp;E_1277_Ignition_20210821_1.jpg"/>
    <s v=" "/>
    <x v="0"/>
    <x v="1"/>
    <s v="N"/>
    <s v="N"/>
    <s v="N"/>
    <s v="On August 20th, 2021 at approximately 0832 hours, a PG&amp;E troubleman responded to broken pole incident on the Swift 2106, 21kV distribution circuit in a circuit protection zone on Loyola Drive in the City of San Jose in the  San Jose Division. The troubleman observed a burnt pole, the fire had burned through the base and pole was burnt.  There were no indications of electrical issues to cause the fire. No other material was burned and the patrol of the area was found to be clear. The cause of this ignition is undetermined. Priority A corrective tag #121924933 was created to replace the pole. This incident occurred in a Non-HFTD with clear weather and calm wind conditions. This information is preliminary."/>
    <s v="Unknown"/>
    <s v="Other"/>
    <m/>
    <s v="D"/>
    <s v="D"/>
    <s v="Structure-only"/>
    <s v="Pole Base Burnt"/>
    <m/>
    <m/>
    <m/>
    <m/>
    <s v="Unknown"/>
    <s v="All types of equipment / facility failure"/>
    <m/>
    <s v="N"/>
    <s v="Overhead"/>
    <x v="0"/>
    <s v="Pole"/>
    <s v="Pole,Crossarm, Conductor "/>
    <n v="100573393"/>
    <s v=" "/>
    <x v="0"/>
    <n v="37.336941699999997"/>
    <n v="-121.8397483"/>
    <s v="Santa Clara"/>
    <s v="SWIFT 2106"/>
    <n v="21000"/>
    <s v="SWIFT 2106XR088"/>
    <x v="0"/>
    <s v="Unknown"/>
    <s v="Urban"/>
    <s v="Other"/>
    <s v="Asphault"/>
    <s v="N"/>
    <m/>
    <m/>
    <m/>
    <m/>
    <s v="N"/>
    <s v="N"/>
    <m/>
    <m/>
    <s v="2021-08-20"/>
    <m/>
    <m/>
    <m/>
    <m/>
    <m/>
    <m/>
    <m/>
    <m/>
    <m/>
    <m/>
    <m/>
    <m/>
    <m/>
    <m/>
    <m/>
    <m/>
    <m/>
    <m/>
    <m/>
    <s v="  "/>
    <s v="SAN JOSE"/>
    <s v="SAN JOSE 09"/>
    <s v="08:32"/>
    <n v="44428"/>
    <n v="1448315"/>
    <s v="T005374003"/>
    <n v="1887"/>
    <s v="LOYOLA DR"/>
    <s v="SAN JOSE"/>
    <n v="37.336649999999999"/>
    <n v="-121.83280000000001"/>
    <s v="J2TM1CI"/>
    <s v="CAMERON, MIKE"/>
    <n v="83392106"/>
    <s v="20210820 09:31"/>
    <n v="9110"/>
    <m/>
    <s v="pole burnt through at base,  need crew to replace"/>
    <s v="Y"/>
    <m/>
    <m/>
    <s v="37.3369417,-121.8397483,24.300000,3D"/>
    <m/>
    <m/>
    <m/>
    <m/>
    <m/>
    <s v="N"/>
    <s v="Y"/>
    <m/>
    <s v="Clear"/>
    <m/>
    <s v="PGE&amp;E-Owned Structure/Equipment"/>
    <m/>
    <s v="Calm"/>
    <m/>
    <s v="Unknown"/>
    <m/>
    <s v="&lt; 1 meter"/>
    <m/>
    <s v="Other (Comments)"/>
    <s v="unknown"/>
    <s v="Overhead"/>
    <m/>
    <s v="N"/>
    <m/>
    <m/>
    <m/>
    <s v="PATROL-FOUND NOTHING"/>
    <s v="POLE-WOOD"/>
    <s v="N"/>
    <s v="  "/>
    <m/>
    <m/>
    <m/>
    <m/>
    <m/>
    <m/>
    <m/>
    <m/>
    <m/>
    <m/>
    <m/>
    <m/>
    <m/>
    <m/>
    <m/>
    <m/>
    <m/>
    <m/>
    <m/>
    <m/>
    <m/>
    <m/>
    <m/>
    <m/>
    <m/>
    <m/>
    <m/>
    <m/>
    <m/>
    <m/>
    <m/>
    <m/>
    <m/>
    <m/>
    <m/>
    <m/>
    <m/>
    <m/>
    <m/>
    <m/>
    <m/>
    <m/>
    <m/>
    <m/>
    <m/>
    <m/>
    <m/>
  </r>
  <r>
    <n v="1275"/>
    <s v="S7RM"/>
    <s v="3 - QC Complete"/>
    <n v="44437"/>
    <n v="44617"/>
    <s v="Privileged and Confidential. A  tree branch fell into overhead conductors causing one span two phases of conductor to fall to ground and ignite a fire. The ensuing fire was 3 meters - 0.25 acres in size. This incident occurred near the burn scar of the Mountain fire in 2019. AGFC notes: I've added OIS 1445838 due to this OIS numbering being included on this incident from the HAWC Fire Report. This information is preliminary. (S7RM- Cal Fire incident report was obtained on 09/09/2021 and it also indicated the presence of a tree limb which fell into the lines, sparking an ignition. (see attached CAL Fire incident report and sketch.) (S7RM- per JN1F on 09/24/2021,this index is now deemed P &amp; C.)"/>
    <s v="\\fxshare-nas05\quotashare-fs01\ESA\5 - Ignition Tracking\2021_Ignition_QC_Folders\20210819_1447867_21-0107071_nan_T005373664"/>
    <s v=" "/>
    <m/>
    <s v="S7RM"/>
    <s v="Create and start time incorrect-revised."/>
    <n v="44434"/>
    <s v="S7RM"/>
    <s v="Complete - Action Items Established"/>
    <s v="Not Required"/>
    <m/>
    <s v="Not Required"/>
    <s v="Not Required"/>
    <m/>
    <m/>
    <m/>
    <m/>
    <m/>
    <m/>
    <m/>
    <s v="Complete"/>
    <s v="Codominant Top/Stem"/>
    <m/>
    <m/>
    <m/>
    <m/>
    <m/>
    <m/>
    <m/>
    <m/>
    <m/>
    <m/>
    <m/>
    <m/>
    <s v="Pending Assignment"/>
    <m/>
    <s v="Pending Assignment"/>
    <n v="44428"/>
    <n v="44438"/>
    <n v="44441"/>
    <n v="13"/>
    <s v="Y"/>
    <n v="44430"/>
    <n v="44448"/>
    <s v="Cal-fire shasta unit"/>
    <s v="On-Line portal"/>
    <s v="Seeking cause determination and exact size."/>
    <m/>
    <s v="Y"/>
    <n v="44428"/>
    <n v="44428"/>
    <s v="ACBS"/>
    <s v="ACBS@pge.com, (510) 619-5120"/>
    <s v="Seeking fire size, any additional photos/details? "/>
    <m/>
    <s v=" "/>
    <x v="128"/>
    <s v="17:04:00"/>
    <n v="44427"/>
    <s v="17:04:00"/>
    <s v="FAS"/>
    <s v="N"/>
    <s v="N"/>
    <s v="1447867, 1445838 (PSPS patrol-OMT)"/>
    <s v="21-0107071"/>
    <m/>
    <s v="T005373664, T005373672"/>
    <n v="121922604"/>
    <m/>
    <m/>
    <s v="PG&amp;E_1275_Ignition_20210819_1.jpg"/>
    <s v=" "/>
    <x v="1"/>
    <x v="0"/>
    <s v="Y"/>
    <s v="Y"/>
    <s v="N"/>
    <s v="Privileged and Confidential. On August 19th, 2021 at 1705 hours, PG&amp;E Smart Meter data detected an outage near Villa Walsher Lane in the North Valley Division community of Redding, Ca.  According to the HAWC  (Hazard Awareness Warning Center,) Redding Fire Department was dispatched at 1722 hours to a report of a wire down and a  vegetation fire near the corner of Woody Lane and Villa Walsher Lane in Redding.  This incident occurred on the Stillwater 1102 12KV Distribution circuit in a Tier 2 HFTD (High Fire Threat District) approximately 24 hours after the &quot;all clear&quot; given on  a  PG&amp;E PSPS (Public Safety Power Shutoff) Event.  PG&amp;E Gas dispatch also received a call at 1722 hours from Redding Fire Department reporting a transformer explosion and requesting a PG&amp;E 911 Standby response.  A PG&amp;E troubleman arrived on scene at 1748 hours and reported 2 of 2 fuses blown at fuse # 6685 and reported a large limb down on the span of overhead primary conductor just source side of CGC # 119222349662 with wire on the ground.  The responding troubleman isolated and &quot;made safe&quot; the wire down from the rest of the tap and began patrolling the remainder of the line.  The troubleman also reported a small fire (approximately 50 X 100 square feet in size) which was contained and had been extinguished by the Redding Fire Department.  The approximate 50 X 100 -foot grass fire was on a small tap to a transformer serving a location that includes 10433 Villa Walsher Lane in Redding.  Smart Meter data and customer comments confirmed to the troubleman that power was restored for a while that day after the PSPS event, and that they lost power again afterwards.  Initial analysis indicates that the ignition occurred approximately 3 hours after re-energization from the PSPS event on the Stillwater 1102 circuit.  The tree came down aproximately 3 hours after the area was restored from the PSPS event which had occurred that same day.  Initial analysis further indicates that an approximate 14-foot limb from a Grey Pine tree failed, broke and then contacted the Primary conductor which caused an outage, a wire down and an approximate 0.25 acre grass fire.  The PG&amp;E troubleman created one priority &quot;A&quot; EC corrective tag (notification # 121922604) to repair one span of 2 ACSR and replace the crossarm  because of this incident.  The vegetation managment team conducted a patrol on August 23rd, 2021 and they found that the remaining tree in an alive, green Grey Pine tree species with a current tree to conductor clearance of &gt;14 ' with a DBH (Diameter at Breast Height) of 29 inches, roughly 100' tall with codominant stems.  They found that the tree bark is beginning to sluff off, but the stem is sound, and the canopy showed no signs of abnormal dieback.  The vegetation management team described the vegetation-related incident as &quot;a 14' limb (possibly a codominant stem) failed and broke about 4 feet up from the tree union and contacted the 12KV primary conductor which caused an outage and ignited a small (approximately 50 X 100 foot) ground fire.  The vegetation managment team described the vegetation condition as:  the remaining tree is green and shows no abnormal branch dieback.  The tree does have a slight but corrected lean and the soil around the root collar shows no signs of uprooting.  This tree was inspected by routine VM on 2/15/2021 and overhang removal work due to snow-load was generated and completed on 3/3/2021.  EVM then inspected the tree on 4/1/2021 and collector shows the tree status as &quot;in progress&quot; as of 5/10/2021 so the work is currently with the EVM tree crew for completion.  The tree has been assigned an FP-RMv 3 B prescription (which means that the tree is being removed to protect PG&amp;E lines due to its strike potential) and an adjacent Grey Pine (approximately 12 feet to the North) also has been identified for work.  According to ILIS, 42 customers were initially impacted by the outage for a total duration time of 4360 minutes.  This information is preliminary.  (perJN1F as of 09/24/2021, this incident is now deemed P &amp; C.) "/>
    <s v="PG&amp;E"/>
    <s v="Vegetation"/>
    <m/>
    <s v="D"/>
    <s v="D"/>
    <s v="&lt;0.25"/>
    <s v="&quot;about 50 X 100 square feet.&quot; "/>
    <m/>
    <m/>
    <m/>
    <m/>
    <s v="Vegetation"/>
    <s v="Contact from object"/>
    <s v="Veg. contact"/>
    <s v="Y"/>
    <s v="Overhead"/>
    <x v="0"/>
    <s v="Conductor - Primary"/>
    <s v="Conductor"/>
    <n v="103132569"/>
    <s v=" "/>
    <x v="1"/>
    <n v="40.69594"/>
    <n v="-122.28149999999999"/>
    <s v="Shasta"/>
    <s v="STILLWATER 1102"/>
    <n v="12000"/>
    <s v="STILLWATER 1102CB"/>
    <x v="0"/>
    <s v="Redding Fire Department"/>
    <s v="Hardwood Forest"/>
    <s v="Grass Fuel Model"/>
    <s v="Grass and brush"/>
    <s v="Y"/>
    <s v="Mountain 2019"/>
    <s v="Woody"/>
    <n v="246"/>
    <s v="R4"/>
    <s v="N"/>
    <s v="Y"/>
    <s v="202108172000"/>
    <s v="202108200300"/>
    <s v="2021-08-20"/>
    <n v="40.695847000000001"/>
    <n v="-122.281572"/>
    <n v="44432"/>
    <s v="BranchFail"/>
    <s v=":  Mature Gray Pine had large limb fail at bottom of canopy approximately 4ft from attachment. Limb failed during high wind event, coming across 12KV line igniting small fire 45’x70’. Fire burned customers well pump head, leaving customer without water."/>
    <s v="PING"/>
    <n v="90"/>
    <n v="29"/>
    <n v="15"/>
    <s v="Slight"/>
    <s v="None"/>
    <s v="N"/>
    <n v="1"/>
    <m/>
    <s v="Valley"/>
    <s v="D"/>
    <s v="CrossArm"/>
    <s v="BareWire"/>
    <m/>
    <s v="  "/>
    <s v="NORTH VALLEY"/>
    <s v="REDDING 01"/>
    <s v="17:14"/>
    <n v="44427"/>
    <n v="1447867"/>
    <s v="T005373664"/>
    <n v="13794"/>
    <s v="BEAR MOUNTAIN RD"/>
    <s v="REDDING"/>
    <n v="40.688119999999998"/>
    <n v="-122.28158999999999"/>
    <s v="E1TACBS"/>
    <s v="BELCSAK, ALEX"/>
    <n v="103561102"/>
    <s v="20210819 19:37"/>
    <n v="9002"/>
    <m/>
    <s v="Crews to repair 1 span wire down, both phases"/>
    <s v="Y"/>
    <m/>
    <m/>
    <s v="40.6956733,-122.2816350,257.000000,3D"/>
    <m/>
    <m/>
    <m/>
    <s v="Redding Fire Dept. 530-241-4615"/>
    <m/>
    <s v="N"/>
    <s v="Y"/>
    <m/>
    <s v="Clear"/>
    <m/>
    <s v="Private Land"/>
    <m/>
    <s v="Calm"/>
    <m/>
    <s v="Vegetation"/>
    <m/>
    <s v="3 meters - 0.25 Acres"/>
    <m/>
    <s v="Fire Dept"/>
    <s v="Redding Fire Dept."/>
    <s v="Overhead"/>
    <m/>
    <s v="N"/>
    <m/>
    <m/>
    <m/>
    <s v="TREE-BRANCH FELL INTO LINE"/>
    <s v="CONDUCTOR, OVERHEAD"/>
    <s v="N"/>
    <s v="  "/>
    <s v="Unplanned"/>
    <s v="North Valley"/>
    <s v="Shasta"/>
    <s v="103561102, STILLWATER-1102"/>
    <s v="21-0107071"/>
    <s v="Unplanned"/>
    <s v="Clear;32-90 F"/>
    <s v="42"/>
    <s v="4360"/>
    <s v="NO"/>
    <s v="Line to Ground"/>
    <s v="Sustained"/>
    <s v="No"/>
    <s v="6685"/>
    <s v="OH"/>
    <s v="Fuse"/>
    <s v="1447867"/>
    <s v="Conductor, Overhead, Broken, wire on ground"/>
    <m/>
    <m/>
    <m/>
    <s v="DANIELS LN NS/O BEAR MTN. RD    NW/O BELLA VISTA"/>
    <s v="CGC 119222349662"/>
    <m/>
    <m/>
    <m/>
    <m/>
    <m/>
    <m/>
    <m/>
    <m/>
    <m/>
    <m/>
    <m/>
    <m/>
    <m/>
    <m/>
    <m/>
    <m/>
    <m/>
    <m/>
    <m/>
    <m/>
    <m/>
    <m/>
    <m/>
    <m/>
  </r>
  <r>
    <n v="1276"/>
    <s v="CATX"/>
    <s v="3 - QC Complete"/>
    <n v="44455"/>
    <n v="44617"/>
    <s v="A balloon flew into primary overhead lines, causing the conductor to fall into a tree below. The ensuing fire was less than one meter is size. This information is preliminary."/>
    <s v="\\fxshare-nas05\quotashare-fs01\ESA\5 - Ignition Tracking\2021_Ignition_QC_Folders\20210819_1448122_21-0107086_nan_T005373759"/>
    <s v=" "/>
    <m/>
    <s v="CATX"/>
    <s v="Outage time updated to reflect FNL on ILIS, Fire lat/long changed to tree under failed conductor per FAS report"/>
    <m/>
    <m/>
    <s v="Not In Scope"/>
    <m/>
    <m/>
    <m/>
    <m/>
    <m/>
    <m/>
    <m/>
    <m/>
    <m/>
    <m/>
    <m/>
    <m/>
    <m/>
    <m/>
    <m/>
    <m/>
    <m/>
    <m/>
    <m/>
    <m/>
    <m/>
    <m/>
    <m/>
    <m/>
    <m/>
    <m/>
    <m/>
    <m/>
    <m/>
    <m/>
    <m/>
    <m/>
    <s v="N"/>
    <m/>
    <m/>
    <m/>
    <m/>
    <m/>
    <m/>
    <s v="N"/>
    <m/>
    <m/>
    <m/>
    <m/>
    <m/>
    <m/>
    <s v=" "/>
    <x v="128"/>
    <s v="20:19:00"/>
    <n v="44427"/>
    <s v="19:51:00"/>
    <s v="FAS"/>
    <s v="N"/>
    <s v="N"/>
    <n v="1448122"/>
    <s v="21-0107086"/>
    <m/>
    <s v="T005373759"/>
    <n v="121922719"/>
    <m/>
    <m/>
    <s v="No Photos "/>
    <s v=" "/>
    <x v="0"/>
    <x v="0"/>
    <s v="Y"/>
    <s v="N"/>
    <s v="N"/>
    <s v="On Thursday August 19, 2021 at 2019 hours, a PG&amp;E Troubleman was dispatched to the Mc Kee 1112 12kV distribution circuit near Candler Avenue and Beeman Drive in San Jose in response to a wire down in a tree. Initial analysis indicates a failed conductor due to contact with a mylar balloon caused the ignition. The ensuing fire was less than 1 meter in size and the fire was suppressed by the San Jose Fire Department. A PG&amp;E Crew replaced the damaged conductor on August 20, 2021."/>
    <s v="PG&amp;E"/>
    <s v="Vegetation"/>
    <m/>
    <s v="D"/>
    <s v="D"/>
    <s v="&lt;3 meters of linear travel"/>
    <m/>
    <m/>
    <m/>
    <m/>
    <m/>
    <s v="Contact - 3rd Party"/>
    <s v="Contact from object"/>
    <s v="Balloon contact"/>
    <s v="Y"/>
    <s v="Overhead"/>
    <x v="0"/>
    <s v="Conductor - Primary"/>
    <s v="Conductor"/>
    <m/>
    <s v=" "/>
    <x v="0"/>
    <n v="37.353906000000002"/>
    <n v="-121.810592"/>
    <s v="Santa Clara"/>
    <s v="MC KEE 1112"/>
    <n v="12000"/>
    <s v="MC KEE 1112CB"/>
    <x v="0"/>
    <s v="San Jose FD"/>
    <s v="Urban"/>
    <s v="Timber fuel model"/>
    <s v="Trees "/>
    <s v="N"/>
    <m/>
    <m/>
    <m/>
    <m/>
    <s v="N"/>
    <s v="N"/>
    <m/>
    <m/>
    <s v="2021-08-20"/>
    <m/>
    <m/>
    <m/>
    <m/>
    <m/>
    <m/>
    <m/>
    <m/>
    <m/>
    <m/>
    <m/>
    <m/>
    <m/>
    <m/>
    <m/>
    <m/>
    <m/>
    <m/>
    <m/>
    <s v="  "/>
    <s v="SAN JOSE"/>
    <s v="SAN JOSE 04"/>
    <s v="20:19"/>
    <n v="44427"/>
    <n v="1448122"/>
    <s v="T005373759"/>
    <n v="3281"/>
    <s v="MOUNT VISTA DR"/>
    <s v="SAN JOSE"/>
    <n v="37.366219999999998"/>
    <n v="-121.84369"/>
    <s v="J2TNXP9"/>
    <s v="PATTERSON, NORRELL"/>
    <n v="8353"/>
    <s v="20210819 22:12"/>
    <n v="9190"/>
    <m/>
    <s v="BALLOONS CAUSED WIRE DOWN IN TREE. CALLED FOR CREW TO REPLACE PRIMARY WIRE DOWN"/>
    <s v="Y"/>
    <m/>
    <m/>
    <s v="37.3541883,-121.8109000,54.800000,3D"/>
    <m/>
    <m/>
    <m/>
    <s v="SJFD"/>
    <m/>
    <s v="N"/>
    <s v="Y"/>
    <m/>
    <s v="Clear"/>
    <m/>
    <s v="Other (Comments)"/>
    <s v="TREE ONLY"/>
    <s v="Calm"/>
    <m/>
    <s v="Vegetation"/>
    <m/>
    <s v="&lt; 1 meter"/>
    <m/>
    <s v="Fire Dept"/>
    <m/>
    <s v="Overhead"/>
    <m/>
    <s v="N"/>
    <m/>
    <s v="Other (Comments)"/>
    <s v="NONE"/>
    <s v="METALLIC BALLOON"/>
    <s v="CONDUCTOR, OVERHEAD"/>
    <s v="N"/>
    <s v="  "/>
    <s v="Unplanned"/>
    <s v="San Jose"/>
    <s v="San Jose"/>
    <s v="083531112, MC KEE-1112"/>
    <s v="21-0107086"/>
    <s v="Unplanned"/>
    <s v="Clear;32-90 F"/>
    <s v="3478"/>
    <s v="319976"/>
    <s v="YES"/>
    <s v="Force Out"/>
    <s v="Sustained"/>
    <s v="No"/>
    <s v="1112/2"/>
    <s v="OH"/>
    <s v="Circuit Breaker"/>
    <s v="1448122"/>
    <s v="Conductor, Overhead, Broken, wire on object"/>
    <s v="NONE"/>
    <s v="08/19/21 22:58"/>
    <m/>
    <s v="MC KEE SUB"/>
    <s v="14275 CANDLER AVE"/>
    <s v="SW 11132 CLOSE|COIS @ SPLICE BOX (3465 RUBION DR.) TWD C1328 OPEN"/>
    <m/>
    <m/>
    <m/>
    <m/>
    <m/>
    <m/>
    <m/>
    <m/>
    <m/>
    <m/>
    <m/>
    <m/>
    <m/>
    <m/>
    <m/>
    <m/>
    <m/>
    <m/>
    <m/>
    <m/>
    <m/>
    <m/>
    <m/>
  </r>
  <r>
    <n v="1274"/>
    <s v="AGFC"/>
    <s v="3 - QC Complete"/>
    <n v="44428"/>
    <n v="44617"/>
    <s v="Grass fire, not attributable to PG&amp;E assets. All PG&amp;E okay. Only secondary riser molding received damage. This information is preliminary."/>
    <s v="\\fxshare-nas05\quotashare-fs01\ESA\5 - Ignition Tracking\2021_Ignition_QC_Folders\20210819_1447832_nan_nan_T005373629"/>
    <s v=" "/>
    <m/>
    <m/>
    <m/>
    <m/>
    <m/>
    <s v="Not In Scope"/>
    <m/>
    <m/>
    <m/>
    <m/>
    <m/>
    <m/>
    <m/>
    <m/>
    <m/>
    <m/>
    <m/>
    <m/>
    <m/>
    <m/>
    <m/>
    <m/>
    <m/>
    <m/>
    <m/>
    <m/>
    <m/>
    <m/>
    <m/>
    <m/>
    <m/>
    <m/>
    <m/>
    <m/>
    <m/>
    <m/>
    <m/>
    <m/>
    <m/>
    <m/>
    <m/>
    <m/>
    <m/>
    <m/>
    <m/>
    <m/>
    <m/>
    <m/>
    <m/>
    <m/>
    <m/>
    <m/>
    <s v=" "/>
    <x v="128"/>
    <s v="16:20:00"/>
    <n v="44427"/>
    <s v="16:20:00"/>
    <s v="FAS"/>
    <s v="N"/>
    <s v="N"/>
    <n v="1447832"/>
    <m/>
    <m/>
    <s v="T005373629"/>
    <m/>
    <m/>
    <m/>
    <m/>
    <s v=" "/>
    <x v="0"/>
    <x v="1"/>
    <s v="N"/>
    <s v="N"/>
    <s v="N"/>
    <s v="Grass fire, not attributable to PG&amp;E assets. All PG&amp;E okay. Only secondary riser molding received damage. This information is preliminary."/>
    <s v="Not PG&amp;E"/>
    <s v="Vegetation"/>
    <m/>
    <m/>
    <m/>
    <s v="&lt;0.25"/>
    <m/>
    <m/>
    <m/>
    <m/>
    <m/>
    <s v="Other Fire: Non-PG&amp;E related"/>
    <m/>
    <m/>
    <m/>
    <s v="Overhead"/>
    <x v="1"/>
    <m/>
    <m/>
    <m/>
    <s v=" "/>
    <x v="0"/>
    <n v="37.778480000000002"/>
    <n v="-121.31731000000001"/>
    <s v="San Joaquin"/>
    <s v="BANTA 1101"/>
    <n v="12000"/>
    <m/>
    <x v="0"/>
    <s v="LAMFD"/>
    <s v="Urban"/>
    <m/>
    <m/>
    <s v="N"/>
    <m/>
    <m/>
    <m/>
    <m/>
    <s v="N"/>
    <s v="N"/>
    <m/>
    <m/>
    <s v="2021-08-20"/>
    <m/>
    <m/>
    <m/>
    <m/>
    <m/>
    <m/>
    <m/>
    <m/>
    <m/>
    <m/>
    <m/>
    <m/>
    <m/>
    <m/>
    <m/>
    <m/>
    <m/>
    <m/>
    <m/>
    <s v="  "/>
    <s v="STOCKTON"/>
    <s v="TRACY"/>
    <s v="16:20"/>
    <n v="44427"/>
    <n v="1447832"/>
    <s v="T005373629"/>
    <n v="950"/>
    <s v="S MANTHEY RD"/>
    <s v="LATHROP"/>
    <n v="37.778480000000002"/>
    <n v="-121.31731000000001"/>
    <s v="Q3TAMSR"/>
    <s v="SHAFFER, AARON"/>
    <n v="162471101"/>
    <s v="20210819 18:34"/>
    <n v="9320"/>
    <m/>
    <s v="GRASS FIRE NEAR POLE ALL PGE OK DAMAGE TO SEC RISER MOLDING"/>
    <s v="Y"/>
    <m/>
    <m/>
    <m/>
    <n v="37.778480000000002"/>
    <n v="-121.31731000000001"/>
    <m/>
    <s v="LAMFD"/>
    <m/>
    <s v="N"/>
    <s v="Y"/>
    <m/>
    <s v="Clear"/>
    <m/>
    <s v="Private Land"/>
    <m/>
    <s v="Calm"/>
    <m/>
    <s v="Unknown"/>
    <m/>
    <s v="3 meters - 0.25 Acres"/>
    <m/>
    <s v="Fire Dept"/>
    <m/>
    <s v="Overhead"/>
    <m/>
    <s v="N"/>
    <m/>
    <m/>
    <m/>
    <m/>
    <m/>
    <s v="N"/>
    <s v="  "/>
    <m/>
    <m/>
    <m/>
    <m/>
    <m/>
    <m/>
    <m/>
    <m/>
    <m/>
    <m/>
    <m/>
    <m/>
    <m/>
    <m/>
    <m/>
    <m/>
    <m/>
    <m/>
    <m/>
    <m/>
    <m/>
    <m/>
    <m/>
    <m/>
    <m/>
    <m/>
    <m/>
    <m/>
    <m/>
    <m/>
    <m/>
    <m/>
    <m/>
    <m/>
    <m/>
    <m/>
    <m/>
    <m/>
    <m/>
    <m/>
    <m/>
    <m/>
    <m/>
    <m/>
    <m/>
    <m/>
    <m/>
  </r>
  <r>
    <n v="1273"/>
    <s v="CATX"/>
    <s v="3 - QC Complete"/>
    <n v="44438"/>
    <n v="44617"/>
    <s v="Troubleman found no good PT on CAP bank 199S with 2 of 3 blown, one fuse did not open which caused arcing and ignited a small brush fire. The ensuing fire was 1 meter - 3 meters in size. AGFC notes: I spoke to the responding troubleman and they reported the one of three fuses that failed to open was arcing and melted. They type of fuse was called a Power Fuse. The troubleman was not able to remove the cutout, PT or Cap Bank due to the entire pole being energized down to the controller. The PT (potential transformer) failed and caused the fuses to open. The troubleman will be shipping this fuse over to ATS for further testing. This information is preliminary."/>
    <s v="\\fxshare-nas05\quotashare-fs01\ESA\5 - Ignition Tracking\2021_Ignition_QC_Folders\20210819_1447231_21-0106731_nan_T005373181"/>
    <s v=" "/>
    <m/>
    <s v="CATX"/>
    <s v="Outage time updated, Fire lat/long updated to pole lat/long "/>
    <n v="44432"/>
    <m/>
    <s v="Not In Scope"/>
    <m/>
    <m/>
    <m/>
    <s v="Physical Inspection Complete"/>
    <n v="42954"/>
    <s v="Boric Acid Closedown"/>
    <s v="Fuse"/>
    <m/>
    <m/>
    <m/>
    <m/>
    <m/>
    <m/>
    <m/>
    <m/>
    <m/>
    <m/>
    <m/>
    <m/>
    <m/>
    <m/>
    <m/>
    <m/>
    <m/>
    <m/>
    <m/>
    <m/>
    <m/>
    <m/>
    <m/>
    <m/>
    <m/>
    <s v="N"/>
    <m/>
    <m/>
    <m/>
    <m/>
    <m/>
    <m/>
    <s v="N"/>
    <m/>
    <m/>
    <m/>
    <m/>
    <m/>
    <m/>
    <s v=" "/>
    <x v="128"/>
    <s v="09:33:00"/>
    <n v="44427"/>
    <s v="10:02:00"/>
    <s v="FAS"/>
    <s v="N"/>
    <s v="N"/>
    <n v="1447231"/>
    <s v="21-0106731"/>
    <m/>
    <s v="T005373181"/>
    <n v="121919269"/>
    <s v="120584342"/>
    <m/>
    <s v="PG&amp;E_1273_Ignition_20210819_5.JPG"/>
    <s v=" "/>
    <x v="1"/>
    <x v="0"/>
    <s v="Y"/>
    <s v="Y"/>
    <s v="N"/>
    <s v="On August 19, 2021 at 0933 hours, a PG&amp;E Troubleman was dispatched to the Kingsburg 1108 12kV Distribution Circuit on E Clarkson Ave in the vicinity of S Del Ray Ave in Kingsburg in response to an outage and reports of pole fire. Initial analysis indicates PG&amp;E equipment failure caused the ignition. The potential transformer on the capacitor bank failed and caused the fuses to open. One of the three power fuses failed to open resulting in arcing and melted. The ensuing fire was less than 3 meters in size and the fire was suppressed by the Kingsburg Fire Department. A priority F COE tag was created to inspect the units and replace the bad potential transformer. "/>
    <s v="PG&amp;E"/>
    <s v="Vegetation"/>
    <m/>
    <s v="D"/>
    <s v="D"/>
    <s v="&lt;3 meters of linear travel"/>
    <s v="SMALL GRASS FIRE NEAR BASE OF POLE FROM ARCING NG POWER FUSE"/>
    <m/>
    <m/>
    <m/>
    <m/>
    <s v="Equipment - PG&amp;E"/>
    <s v="All types of equipment / facility failure"/>
    <s v="Fuse failure - all"/>
    <s v="N"/>
    <s v="Overhead"/>
    <x v="0"/>
    <s v="Fuse"/>
    <s v="Capacitor, fuse"/>
    <s v="100895305_x0009_"/>
    <s v=" "/>
    <x v="0"/>
    <n v="36.503423317600003"/>
    <n v="-119.5897579777"/>
    <s v="Fresno"/>
    <s v="KINGSBURG 1108"/>
    <n v="12000"/>
    <s v="KINGSBURG 1108CB"/>
    <x v="0"/>
    <s v="Kingsburg FD"/>
    <s v="Agriculture"/>
    <s v="Brush fuel model"/>
    <s v="Weeds &amp; Bushes"/>
    <s v="N"/>
    <m/>
    <m/>
    <m/>
    <m/>
    <s v="N"/>
    <s v="N"/>
    <m/>
    <m/>
    <s v="2021-08-20"/>
    <m/>
    <m/>
    <m/>
    <m/>
    <m/>
    <m/>
    <m/>
    <m/>
    <m/>
    <m/>
    <m/>
    <m/>
    <m/>
    <m/>
    <m/>
    <m/>
    <m/>
    <m/>
    <m/>
    <s v="  "/>
    <s v="FRESNO"/>
    <s v="SELMA  01"/>
    <s v="09:34"/>
    <n v="44427"/>
    <n v="1447231"/>
    <s v="T005373181"/>
    <s v="UNKNOWN"/>
    <s v="CLARKSON AVE"/>
    <s v="KINGSBURG"/>
    <s v="36.50343"/>
    <n v="-119.58656000000001"/>
    <s v="F6TMQSO"/>
    <s v="SCOTTI, MICHEAL"/>
    <n v="252241108"/>
    <s v="20210819 11:09"/>
    <n v="9140"/>
    <n v="1"/>
    <s v="FOUND NG PT ON CAP BANK 199S 2 0F 3 BLOWN, ONE FUSE DID NOT OPEN RESULTING IN ARCING AND STARTING ON FIRE, CREATED SMALL BRUSH FIRE.  OPENED DE-ENERGIZING, CUT HIGH SIDE OF CAP BANK 199S IN THE CLEAR, GENERATED COE PIN AND DOCUMENTED FOR FIRE "/>
    <s v="Y"/>
    <m/>
    <m/>
    <m/>
    <n v="36.503430000000002"/>
    <n v="-119.58656000000001"/>
    <s v="SMALL GRASS FIRE NEAR BASE OF POLE FROM ARCING NG POWER FUSE.  "/>
    <s v="KINGSBURG FIRE DEPT ENG. 141 KENNY CRABB 559-847-5457 INCIDENT# 1059142"/>
    <m/>
    <s v="N"/>
    <s v="Y"/>
    <m/>
    <s v="Clear"/>
    <m/>
    <s v="Other (Comments)"/>
    <s v="SHOULDER OF ROADWAY "/>
    <s v="Calm"/>
    <s v="NO WIND "/>
    <s v="Vegetation"/>
    <s v="GRASS AT BASE OF POLE "/>
    <s v="1 meter - &lt; 3 meters"/>
    <m/>
    <s v="Fire Dept"/>
    <s v="KINGSBURG FIRE DEPT ENGINE 141 "/>
    <s v="Overhead"/>
    <m/>
    <s v="Y"/>
    <s v="FAULTED FUSE"/>
    <s v="PG&amp;E Employee"/>
    <s v="MQSO"/>
    <s v="OVERHEAD"/>
    <s v="CAPACITOR"/>
    <s v="N"/>
    <s v="  "/>
    <s v="Unplanned"/>
    <s v="Fresno"/>
    <s v="Selma"/>
    <s v="252241108, KINGSBURG-1108"/>
    <s v="21-0106731"/>
    <s v="Unplanned"/>
    <s v="Clear;32-90 F"/>
    <s v="101"/>
    <s v="3939"/>
    <s v="YES"/>
    <s v="Force Out"/>
    <s v="Sustained"/>
    <s v="No"/>
    <s v="6398"/>
    <s v="OH"/>
    <s v="Switch"/>
    <s v="1447231"/>
    <m/>
    <m/>
    <m/>
    <m/>
    <s v="Clarkson &amp; Del Rey"/>
    <s v="199S"/>
    <m/>
    <m/>
    <m/>
    <m/>
    <m/>
    <m/>
    <m/>
    <m/>
    <m/>
    <m/>
    <m/>
    <m/>
    <m/>
    <m/>
    <m/>
    <m/>
    <m/>
    <m/>
    <m/>
    <m/>
    <m/>
    <m/>
    <m/>
    <m/>
  </r>
  <r>
    <n v="1272"/>
    <s v="P4K5"/>
    <s v="3 - QC Complete"/>
    <n v="44427"/>
    <n v="44617"/>
    <s v="Structure fire, not attributable to PG&amp;E. This information is preliminary."/>
    <s v="\\fxshare-nas05\quotashare-fs01\ESA\5 - Ignition Tracking\2021_Ignition_QC_Folders\20210819_nan_nan_nan_8561889189"/>
    <s v=" "/>
    <m/>
    <m/>
    <m/>
    <m/>
    <m/>
    <s v="Not In Scope"/>
    <m/>
    <m/>
    <m/>
    <m/>
    <m/>
    <m/>
    <m/>
    <m/>
    <m/>
    <m/>
    <m/>
    <m/>
    <m/>
    <m/>
    <m/>
    <m/>
    <m/>
    <m/>
    <m/>
    <m/>
    <m/>
    <m/>
    <m/>
    <m/>
    <m/>
    <m/>
    <m/>
    <m/>
    <m/>
    <m/>
    <m/>
    <m/>
    <m/>
    <m/>
    <m/>
    <m/>
    <m/>
    <m/>
    <m/>
    <m/>
    <m/>
    <m/>
    <m/>
    <m/>
    <m/>
    <m/>
    <s v=" "/>
    <x v="128"/>
    <s v="08:49:00"/>
    <m/>
    <m/>
    <s v="FAS"/>
    <s v="N"/>
    <s v="N"/>
    <m/>
    <m/>
    <m/>
    <n v="8561889189"/>
    <m/>
    <m/>
    <m/>
    <m/>
    <s v=" "/>
    <x v="0"/>
    <x v="1"/>
    <s v="N"/>
    <s v="N"/>
    <s v="N"/>
    <m/>
    <s v="Not PG&amp;E"/>
    <s v="Building"/>
    <m/>
    <m/>
    <m/>
    <s v="Structure-only"/>
    <m/>
    <m/>
    <m/>
    <m/>
    <m/>
    <s v="Other Fire: Non-PG&amp;E related"/>
    <m/>
    <m/>
    <m/>
    <s v="Underbuild"/>
    <x v="1"/>
    <m/>
    <m/>
    <m/>
    <s v=" "/>
    <x v="0"/>
    <n v="37.341608299999997"/>
    <n v="-121.8175583"/>
    <s v="Santa Clara"/>
    <s v="SWIFT 2110"/>
    <n v="21000"/>
    <m/>
    <x v="1"/>
    <s v="Customer"/>
    <s v="Urban"/>
    <m/>
    <m/>
    <s v="N"/>
    <m/>
    <m/>
    <m/>
    <m/>
    <s v="N"/>
    <s v="N"/>
    <m/>
    <m/>
    <s v="2021-08-20"/>
    <m/>
    <m/>
    <m/>
    <m/>
    <m/>
    <m/>
    <m/>
    <m/>
    <m/>
    <m/>
    <m/>
    <m/>
    <m/>
    <m/>
    <m/>
    <m/>
    <m/>
    <m/>
    <m/>
    <s v="  "/>
    <s v="SAN JOSE"/>
    <s v="SAN JOSE 09"/>
    <s v="08:49"/>
    <n v="44427"/>
    <m/>
    <n v="8561889189"/>
    <n v="1750"/>
    <s v="HOME GATE DR"/>
    <s v="SAN JOSE"/>
    <n v="37.340805000000003"/>
    <n v="-121.819191"/>
    <s v="J2TM1CI"/>
    <s v="CAMERON, MIKE"/>
    <n v="83531112"/>
    <s v="20210819 12:30"/>
    <n v="1320"/>
    <n v="1"/>
    <s v="pge facilities ok"/>
    <s v="Y"/>
    <m/>
    <m/>
    <s v="37.3416083,-121.8175583,35.100000,3D"/>
    <m/>
    <m/>
    <m/>
    <m/>
    <m/>
    <s v="Y"/>
    <s v="Y"/>
    <s v="N"/>
    <s v="Clear"/>
    <m/>
    <s v="Customer-Owned Structure/Equipment"/>
    <m/>
    <s v="Calm"/>
    <m/>
    <s v="Unknown"/>
    <m/>
    <s v="Structure Only"/>
    <m/>
    <s v="Other (Comments)"/>
    <s v="customer"/>
    <s v="Underbuild"/>
    <m/>
    <s v="N"/>
    <m/>
    <m/>
    <m/>
    <m/>
    <m/>
    <m/>
    <s v="  "/>
    <m/>
    <m/>
    <m/>
    <m/>
    <m/>
    <m/>
    <m/>
    <m/>
    <m/>
    <m/>
    <m/>
    <m/>
    <m/>
    <m/>
    <m/>
    <m/>
    <m/>
    <m/>
    <m/>
    <m/>
    <m/>
    <m/>
    <m/>
    <m/>
    <m/>
    <m/>
    <m/>
    <m/>
    <m/>
    <m/>
    <m/>
    <m/>
    <m/>
    <m/>
    <m/>
    <m/>
    <m/>
    <m/>
    <m/>
    <m/>
    <m/>
    <m/>
    <m/>
    <m/>
    <m/>
    <m/>
    <m/>
  </r>
  <r>
    <n v="1271"/>
    <s v="P4K5"/>
    <s v="3 - QC Complete"/>
    <n v="44427"/>
    <n v="44617"/>
    <s v="Structure fire, not attributable to PG&amp;E. This information is preliminary. P4K5 - Spoke to the diamond springs fire department, Leah Yaz (530-626-3190) was working on the fire report. She reported that the fire started at the back of the house which resulted the the service wire burning."/>
    <s v="\\fxshare-nas05\quotashare-fs01\ESA\5 - Ignition Tracking\2021_Ignition_QC_Folders\20210819_nan_nan_nan_1537415551"/>
    <s v=" "/>
    <s v="Y"/>
    <s v="P4K5"/>
    <s v="Adjusted the fire lat and long"/>
    <n v="44427"/>
    <m/>
    <s v="Not In Scope"/>
    <m/>
    <m/>
    <m/>
    <m/>
    <m/>
    <m/>
    <m/>
    <m/>
    <m/>
    <m/>
    <m/>
    <m/>
    <m/>
    <m/>
    <m/>
    <m/>
    <m/>
    <m/>
    <m/>
    <m/>
    <m/>
    <m/>
    <m/>
    <m/>
    <m/>
    <m/>
    <m/>
    <m/>
    <m/>
    <m/>
    <m/>
    <m/>
    <m/>
    <m/>
    <m/>
    <m/>
    <m/>
    <m/>
    <m/>
    <m/>
    <m/>
    <m/>
    <m/>
    <m/>
    <m/>
    <m/>
    <s v=" "/>
    <x v="128"/>
    <s v="06:17:00"/>
    <m/>
    <m/>
    <s v="FAS"/>
    <s v="N"/>
    <s v="N"/>
    <m/>
    <m/>
    <m/>
    <n v="1537415551"/>
    <m/>
    <m/>
    <m/>
    <m/>
    <s v=" "/>
    <x v="0"/>
    <x v="1"/>
    <s v="N"/>
    <s v="N"/>
    <s v="N"/>
    <s v="Structure fire, not attributable to PG&amp;E. This information is preliminary."/>
    <s v="Not PG&amp;E"/>
    <s v="Building"/>
    <m/>
    <m/>
    <m/>
    <s v="Structure-only"/>
    <m/>
    <m/>
    <m/>
    <m/>
    <m/>
    <s v="Other Fire: Non-PG&amp;E related"/>
    <m/>
    <m/>
    <m/>
    <s v="Overhead"/>
    <x v="1"/>
    <m/>
    <m/>
    <m/>
    <s v=" "/>
    <x v="0"/>
    <n v="38.703722774500001"/>
    <n v="-120.8235355565"/>
    <s v="El Dorado"/>
    <s v="DIAMOND SPRINGS 1107"/>
    <n v="12000"/>
    <m/>
    <x v="0"/>
    <s v="Diamond Springs FD"/>
    <s v="Urban"/>
    <m/>
    <m/>
    <s v="N"/>
    <m/>
    <m/>
    <m/>
    <m/>
    <s v="N"/>
    <s v="Y"/>
    <s v="202108172000"/>
    <s v="202108191800"/>
    <s v="2021-08-20"/>
    <m/>
    <m/>
    <m/>
    <m/>
    <m/>
    <m/>
    <m/>
    <m/>
    <m/>
    <m/>
    <m/>
    <m/>
    <m/>
    <m/>
    <m/>
    <m/>
    <m/>
    <m/>
    <m/>
    <s v="  "/>
    <s v="SIERRA"/>
    <s v="PLACERVILLE 01"/>
    <s v="06:17"/>
    <n v="44427"/>
    <m/>
    <n v="1537415551"/>
    <n v="60"/>
    <s v="OLD DEPOT RD"/>
    <s v="PLACERVILLE"/>
    <n v="38.703603000000001"/>
    <n v="-120.823561"/>
    <s v="T4TEEF2"/>
    <s v="FULTON, ERIC"/>
    <n v="152261107"/>
    <s v="20210819 08:01"/>
    <n v="2640"/>
    <m/>
    <s v="e-disc. due to structure fire."/>
    <s v="Y"/>
    <n v="2"/>
    <s v="\\fxshare-nas05\quotashare-fs01\ESA\5 - Ignition Tracking\Fire_Tab_Attachment_Files"/>
    <s v="38.7026783,-120.8239767,543.200000,3D"/>
    <m/>
    <m/>
    <s v="60 Old Depot rd., Placerville"/>
    <s v="Diamond Springs fire dpt. 530-626-3190"/>
    <m/>
    <s v="N"/>
    <s v="Y"/>
    <s v="Y"/>
    <s v="Clear"/>
    <m/>
    <s v="Customer-Owned Structure/Equipment"/>
    <s v="Service burned in the clear off of house, opened tx fuses and removed service"/>
    <s v="Calm"/>
    <m/>
    <s v="Unknown"/>
    <m/>
    <s v="Structure Only"/>
    <m/>
    <s v="Fire Dept"/>
    <m/>
    <s v="Overhead"/>
    <m/>
    <s v="N"/>
    <m/>
    <m/>
    <m/>
    <m/>
    <m/>
    <m/>
    <s v="  "/>
    <m/>
    <m/>
    <m/>
    <m/>
    <m/>
    <m/>
    <m/>
    <m/>
    <m/>
    <m/>
    <m/>
    <m/>
    <m/>
    <m/>
    <m/>
    <m/>
    <m/>
    <m/>
    <m/>
    <m/>
    <m/>
    <m/>
    <m/>
    <m/>
    <m/>
    <m/>
    <m/>
    <m/>
    <m/>
    <m/>
    <m/>
    <m/>
    <m/>
    <m/>
    <m/>
    <m/>
    <m/>
    <m/>
    <m/>
    <m/>
    <m/>
    <m/>
    <m/>
    <m/>
    <m/>
    <m/>
    <m/>
  </r>
  <r>
    <n v="1270"/>
    <s v="AHH7"/>
    <s v="3 - QC Complete"/>
    <n v="44441"/>
    <n v="44617"/>
    <s v="Mylar Balloon found wrapped around the conductor, caused a wire down 7 &amp; 8 spans from north of LR 2074. The fire was 3 meters - 0.25 acres in size. This information is preliminary. *The notification number is different than what was already populated.  I added the notification # I found however I will talk w/Katie on how to proceed properly. "/>
    <s v="\\fxshare-nas05\quotashare-fs01\ESA\5 - Ignition Tracking\2021_Ignition_QC_Folders\20210819_1447004_21-0106598.2(2 outages)_nan_T005372904"/>
    <s v=" "/>
    <m/>
    <s v="ahh7"/>
    <s v="Updated outage time per ILIS --&gt; FNL. Updated Lat/Long for pole location. "/>
    <n v="44440"/>
    <s v=" "/>
    <s v="Not In Scope"/>
    <s v=" "/>
    <m/>
    <s v=" "/>
    <m/>
    <m/>
    <m/>
    <m/>
    <m/>
    <m/>
    <m/>
    <m/>
    <s v=" "/>
    <m/>
    <n v="44211"/>
    <n v="44409"/>
    <n v="44258"/>
    <s v="Overhang due to snow load"/>
    <s v="Y"/>
    <s v="XHNV1000274"/>
    <s v="Y"/>
    <m/>
    <s v="Y"/>
    <s v="Grey Pine to North-FP-RMV3B-completed"/>
    <s v="Extent of condition"/>
    <m/>
    <m/>
    <m/>
    <m/>
    <m/>
    <s v=" "/>
    <s v=" "/>
    <m/>
    <s v=" "/>
    <s v=" "/>
    <s v=" "/>
    <s v=" "/>
    <s v=" "/>
    <s v=" "/>
    <s v=" "/>
    <s v=" "/>
    <s v=" "/>
    <s v=" "/>
    <s v=" "/>
    <s v=" "/>
    <s v=" "/>
    <m/>
    <s v=" "/>
    <x v="128"/>
    <s v="04:06:00"/>
    <n v="44427"/>
    <s v="02:13:00"/>
    <s v="FAS"/>
    <s v="N"/>
    <s v="N"/>
    <n v="1447004"/>
    <s v="21-0106598.2(2 outages)"/>
    <s v=" "/>
    <s v="T005372904"/>
    <n v="121919007"/>
    <s v=" "/>
    <m/>
    <s v="PG&amp;E_1270_Ignition_20210819_2.jpg"/>
    <s v=" "/>
    <x v="1"/>
    <x v="0"/>
    <s v="Y"/>
    <s v="Y"/>
    <s v="N"/>
    <s v="On August 19th, 2021 at 03:57 hours, a PG&amp;E Troubleman was dispatched to the Arvin 1103 12kV Distribution Circuit on N Wheeler Ridge Rd south of the town of Meridian in response to a fire on a pole. Initial analysis indicates a mylar balloon caused the ignition. The ensuing fire was 0.25 acres in size and the fire was suppressed by Kern Fire Deparment. PG&amp;E Hired Contract Crew replaced 5 poles associated with this ignition.  This information is preliminary."/>
    <s v="PG&amp;E"/>
    <s v="Vegetation"/>
    <m/>
    <s v="D"/>
    <s v="D"/>
    <s v="&lt;0.25"/>
    <s v="Had to frame pole, modified raptor pole wasn't tall enough. "/>
    <m/>
    <s v=" "/>
    <s v=" "/>
    <s v=" "/>
    <s v="Contact - 3rd Party"/>
    <s v="Contact from object"/>
    <s v="Balloon contact"/>
    <s v="N"/>
    <s v="Overhead"/>
    <x v="0"/>
    <s v="Crossarm"/>
    <s v="Insulator on crossarm. "/>
    <n v="100169759"/>
    <s v=" "/>
    <x v="0"/>
    <n v="35.099200000000003"/>
    <n v="-118.9147"/>
    <s v="Kern"/>
    <s v="ARVIN 1103"/>
    <n v="12000"/>
    <s v="ARVIN 1103CB"/>
    <x v="0"/>
    <s v="Kern County FD"/>
    <s v="Agriculture"/>
    <s v="Grass Fuel Model"/>
    <s v="Bushes "/>
    <s v="N"/>
    <s v=" "/>
    <s v=" "/>
    <s v="N/A "/>
    <s v="N/A "/>
    <s v="N"/>
    <s v="N"/>
    <m/>
    <m/>
    <s v="2021-08-20"/>
    <m/>
    <m/>
    <m/>
    <m/>
    <m/>
    <m/>
    <m/>
    <m/>
    <m/>
    <m/>
    <m/>
    <m/>
    <m/>
    <m/>
    <m/>
    <m/>
    <m/>
    <m/>
    <m/>
    <s v="  "/>
    <s v="KERN"/>
    <s v="BAKERSFIELD 12"/>
    <s v="04:06:00"/>
    <n v="44427"/>
    <n v="1447004"/>
    <s v="T005372904"/>
    <m/>
    <s v="SE NE 36 32 28"/>
    <s v="BAKERSFIELD"/>
    <n v="35.149850000000001"/>
    <n v="-118.87877"/>
    <s v="K1TJPBP"/>
    <s v="BARNACHIA, J.P."/>
    <n v="25380"/>
    <s v="20210819 10:35"/>
    <n v="9002"/>
    <m/>
    <s v="Found wire down 7 &amp; 8 spans north of LR 2074. Isolated &amp; made safe. Created EC tags for 5 pole locations. Pole SAP ID 100169760, 100169759, 100169758, 100169756 &amp; 100169768. Found balloon string wrapped on conductor where primary conductor seperated. Suspect mylar balloons caused outage. Notified supervisor.  Found 1 of 3 blown at FUCO 88734. Patrolled &amp; found nothing. Re-fused &amp; left C/OUTS open."/>
    <s v="Y"/>
    <m/>
    <m/>
    <m/>
    <n v="35.1"/>
    <n v="-118.9147"/>
    <m/>
    <s v="Kern County Fire Engine 55, CPT Slayton (661)391-7000"/>
    <m/>
    <s v="N"/>
    <s v="Y"/>
    <m/>
    <s v="Clear"/>
    <m/>
    <s v="Private Land"/>
    <s v="Minor burn marks on row of Pomegranate bushes"/>
    <s v="Light"/>
    <m/>
    <s v="Vegetation"/>
    <m/>
    <s v="3 meters - 0.25 Acres"/>
    <m/>
    <s v="Fire Dept"/>
    <m/>
    <s v="Overhead"/>
    <m/>
    <s v="N"/>
    <s v="Can email photos if needed."/>
    <m/>
    <m/>
    <s v="METALLIC BALLOON"/>
    <s v="CONDUCTOR, OVERHEAD"/>
    <s v="N"/>
    <s v="  "/>
    <s v="Unplanned"/>
    <s v="Kern"/>
    <s v="Kern"/>
    <s v="253801103, ARVIN-1103"/>
    <s v="21-0106598.2(2 outages)"/>
    <s v="Unplanned"/>
    <s v="Clear;32-90 F"/>
    <n v="107"/>
    <n v="8544"/>
    <s v="YES"/>
    <s v="Force Out"/>
    <s v="Sustained"/>
    <s v="No"/>
    <s v="1103/2"/>
    <s v="OH"/>
    <s v="Circuit Breaker"/>
    <n v="1447004"/>
    <s v="Conductor, Overhead, Broken, wire on ground"/>
    <m/>
    <n v="44427.384027777778"/>
    <m/>
    <s v="ARVIN SUB"/>
    <s v="BARNACHIA, JP 661-623-3830: 7 &amp; 8 spans north of LR 2074"/>
    <m/>
    <m/>
    <m/>
    <m/>
    <m/>
    <m/>
    <m/>
    <m/>
    <m/>
    <m/>
    <m/>
    <m/>
    <m/>
    <m/>
    <m/>
    <m/>
    <m/>
    <m/>
    <m/>
    <m/>
    <m/>
    <m/>
    <m/>
    <m/>
  </r>
  <r>
    <n v="1268"/>
    <s v="P4K5"/>
    <s v="3 - QC Complete"/>
    <n v="44446"/>
    <n v="44617"/>
    <s v="Insulator and crossarm fire limited to PG&amp;E assets. The cause of the failure is unknown at this time. No reports of rain or foggy weather at the time of this incident. No photos provided on FAS or EC tag. This information is preliminary."/>
    <s v="\\fxshare-nas05\quotashare-fs01\ESA\5 - Ignition Tracking\2021_Ignition_QC_Folders\20210818_1446976_21-0106584_nan_T005372859"/>
    <s v=" "/>
    <s v="Y"/>
    <s v="P4K5"/>
    <s v="Adjusted the outage time to reflect the records"/>
    <n v="44446"/>
    <s v="WXTT (Exponent)"/>
    <s v="In Progress"/>
    <m/>
    <m/>
    <m/>
    <m/>
    <m/>
    <m/>
    <m/>
    <m/>
    <m/>
    <m/>
    <m/>
    <m/>
    <m/>
    <m/>
    <m/>
    <m/>
    <m/>
    <m/>
    <m/>
    <m/>
    <m/>
    <m/>
    <m/>
    <m/>
    <m/>
    <s v="Y"/>
    <m/>
    <s v="Y"/>
    <n v="44488"/>
    <m/>
    <m/>
    <m/>
    <m/>
    <m/>
    <m/>
    <m/>
    <m/>
    <m/>
    <m/>
    <m/>
    <m/>
    <m/>
    <m/>
    <m/>
    <m/>
    <m/>
    <s v=" "/>
    <x v="129"/>
    <s v="21:25:00"/>
    <n v="44426"/>
    <s v="21:23:00"/>
    <s v="FAS"/>
    <s v="N"/>
    <s v="N"/>
    <n v="1446976"/>
    <s v="21-0106584"/>
    <m/>
    <s v="T005372859, T005372865"/>
    <n v="121918539"/>
    <s v="117114061"/>
    <m/>
    <s v="No Photos"/>
    <s v=" "/>
    <x v="0"/>
    <x v="0"/>
    <s v="N"/>
    <s v="N"/>
    <s v="N"/>
    <s v="On Aug 18th, 2021 at 2125 hours, a PG&amp;E Troubleman was dispatched to the Saratoga 1107 12kV Distribution Circuit on Bellecourt in response to a fire. Initial analysis indicates equipment - insulator and crossarm - failure caused the ignition. The ensuing fire was limited to PG&amp;E assets only and the fire was suppressed by the troubleman. PG&amp;E Crew replaced the insulator and crossarm. This is preliminary. "/>
    <s v="PG&amp;E"/>
    <s v="Other"/>
    <s v="Insulator"/>
    <s v="D"/>
    <s v="D"/>
    <s v="Structure-PG&amp;E only"/>
    <s v="end of cross arm"/>
    <m/>
    <m/>
    <m/>
    <m/>
    <s v="Equipment - PG&amp;E"/>
    <s v="All types of equipment / facility failure"/>
    <s v="Insulator failure"/>
    <s v="Y"/>
    <s v="Overhead"/>
    <x v="0"/>
    <s v="Insulator"/>
    <s v="Insulator, crossarm"/>
    <n v="100542824"/>
    <s v=" "/>
    <x v="1"/>
    <n v="37.246151400000002"/>
    <n v="-122.0171024"/>
    <s v="Santa Clara"/>
    <s v="SARATOGA 1107"/>
    <n v="12000"/>
    <s v="SARATOGA 11075696"/>
    <x v="1"/>
    <s v="Employee"/>
    <s v="Urban"/>
    <s v="Fire-resistive fuel bed"/>
    <m/>
    <s v="N"/>
    <m/>
    <m/>
    <n v="518"/>
    <s v="R3"/>
    <s v="N"/>
    <s v="N"/>
    <m/>
    <m/>
    <s v="2021-08-20"/>
    <m/>
    <m/>
    <m/>
    <m/>
    <m/>
    <m/>
    <m/>
    <m/>
    <m/>
    <m/>
    <m/>
    <m/>
    <m/>
    <m/>
    <m/>
    <m/>
    <m/>
    <m/>
    <m/>
    <s v="  "/>
    <s v="DEANZA"/>
    <s v="CUPERTINO 08"/>
    <s v="21:25"/>
    <n v="44426"/>
    <n v="1446976"/>
    <s v="T005372859"/>
    <n v="15750"/>
    <s v="CANON DR"/>
    <s v="LOS GATOS"/>
    <n v="37.249400000000001"/>
    <n v="-122.01927999999999"/>
    <s v="G1TZRJ2"/>
    <s v="JAMES, ZACK"/>
    <n v="83371107"/>
    <s v="20210818 23:13"/>
    <n v="9002"/>
    <m/>
    <s v="insulator on fire...called DO to dumped circuit, put out fire, opened c/o 22527, called DO to energize circuit...wrote tag"/>
    <s v="Y"/>
    <m/>
    <m/>
    <m/>
    <n v="37.246151400000002"/>
    <n v="-122.0171024"/>
    <m/>
    <m/>
    <m/>
    <s v="N"/>
    <s v="Y"/>
    <m/>
    <s v="Clear"/>
    <s v="night"/>
    <s v="PGE&amp;E-Owned Structure/Equipment"/>
    <s v="insulator"/>
    <s v="Calm"/>
    <m/>
    <s v="PG&amp;E Equipment"/>
    <m/>
    <s v="Structure Only"/>
    <s v="end of cross arm"/>
    <s v="Employee"/>
    <s v="ZRJ2"/>
    <s v="Overhead"/>
    <s v="fiber arm poly insulator"/>
    <s v="N"/>
    <m/>
    <s v="Other (Comments)"/>
    <s v="nothing collected everything left for crew to repair"/>
    <s v="OVERHEAD"/>
    <s v="INSULATOR"/>
    <s v="N"/>
    <s v="  "/>
    <s v="Unplanned"/>
    <s v="DeAnza"/>
    <s v="De Anza"/>
    <s v="083371107, SARATOGA-1107"/>
    <s v="21-0106584"/>
    <s v="Unplanned"/>
    <s v="Clear;32-90 F"/>
    <s v="232"/>
    <s v="16050"/>
    <s v="NO"/>
    <s v="Force Out"/>
    <s v="Sustained"/>
    <s v="No"/>
    <s v="LC26"/>
    <s v="OH"/>
    <s v="Line Recloser"/>
    <s v="1446976"/>
    <s v="Insulator, Failed/Faulted"/>
    <s v="NONE"/>
    <s v="08/18/21 23:34"/>
    <m/>
    <s v="PEPPER LANE SOUTH OF SARATOGA-LOS GATOS ROAD, SARATOGA"/>
    <s v="CGC#315587827525/POLE FIRE"/>
    <m/>
    <m/>
    <m/>
    <m/>
    <m/>
    <m/>
    <m/>
    <m/>
    <m/>
    <m/>
    <m/>
    <m/>
    <m/>
    <m/>
    <m/>
    <m/>
    <m/>
    <m/>
    <m/>
    <m/>
    <m/>
    <m/>
    <m/>
    <m/>
  </r>
  <r>
    <n v="1265"/>
    <s v="AHH7"/>
    <s v="3 - QC Complete"/>
    <n v="44440"/>
    <n v="44617"/>
    <s v="Pole fire, likely caused be tracking at crossarm. Troubleman reports there was very heavy fog at the time of the incident. The ensuing fire was limited to PG&amp;E assets. This information is preliminary."/>
    <s v="\\fxshare-nas05\quotashare-fs01\ESA\5 - Ignition Tracking\2021_Ignition_QC_Folders\20210818_1446426_21-0106174_nan_T005371949"/>
    <s v=" "/>
    <s v="Y"/>
    <s v="P4K5, ahh7 "/>
    <s v="Adjusted the fire lat and long. Adjusted fire lat &amp; long to match the pole "/>
    <n v="44440"/>
    <s v="Lisa Shusto (lshusto@exponent.com)"/>
    <s v="In Progress"/>
    <m/>
    <m/>
    <m/>
    <m/>
    <m/>
    <m/>
    <m/>
    <m/>
    <m/>
    <m/>
    <m/>
    <m/>
    <m/>
    <m/>
    <m/>
    <m/>
    <m/>
    <m/>
    <m/>
    <m/>
    <m/>
    <m/>
    <m/>
    <m/>
    <m/>
    <s v="Y"/>
    <m/>
    <s v="Y"/>
    <n v="44490"/>
    <m/>
    <m/>
    <m/>
    <m/>
    <m/>
    <m/>
    <m/>
    <m/>
    <m/>
    <m/>
    <m/>
    <m/>
    <m/>
    <m/>
    <m/>
    <m/>
    <m/>
    <s v=" "/>
    <x v="129"/>
    <s v="08:24:00"/>
    <n v="44426"/>
    <s v="08:24:00"/>
    <s v="FAS"/>
    <s v="N"/>
    <s v="N"/>
    <n v="1446426"/>
    <s v="21-0106174"/>
    <m/>
    <s v="T005371949"/>
    <n v="121915983"/>
    <m/>
    <m/>
    <m/>
    <s v=" "/>
    <x v="0"/>
    <x v="0"/>
    <s v="N"/>
    <s v="N"/>
    <s v="N"/>
    <s v="On August 18th, 2021 at 08:24 hours, a PG&amp;E Troubleman was dispatched to the Sisquoc 1103 12kV Distribution Circuit west of Foxen Canyon Road, north of Garey in response to a pole fire. Initial analysis indicates an equipment failure caused the ignition. The ensuing fire was less than a meter in size and the fire was self-extinguished. PG&amp;E Crew replaced the pole, crossarm, and conductor on August 18th, 2021."/>
    <s v="PG&amp;E"/>
    <s v="Other"/>
    <s v="PG&amp;E pole"/>
    <s v="D"/>
    <s v="D"/>
    <s v="Structure-PG&amp;E only"/>
    <s v="just pole burned up"/>
    <m/>
    <m/>
    <m/>
    <m/>
    <s v="Contamination"/>
    <s v="Contamination"/>
    <s v="Tracking"/>
    <m/>
    <s v="Overhead"/>
    <x v="0"/>
    <s v="Pole"/>
    <s v="Pole,Crossarm, Conductor "/>
    <n v="101861829"/>
    <s v=" "/>
    <x v="0"/>
    <n v="34.893819999999998"/>
    <n v="-120.315185"/>
    <s v="Santa Barbara"/>
    <s v="SISQUOC 1103"/>
    <n v="12000"/>
    <s v="SISQUOC 1103CB"/>
    <x v="1"/>
    <s v="Fire dept"/>
    <s v="Herbaceous"/>
    <s v="Grass Fuel Model"/>
    <m/>
    <s v="Y"/>
    <s v="Alamo 2017"/>
    <m/>
    <s v="585? "/>
    <s v="R4"/>
    <s v="N"/>
    <s v="N"/>
    <m/>
    <m/>
    <s v="2021-08-20"/>
    <m/>
    <m/>
    <m/>
    <m/>
    <m/>
    <m/>
    <m/>
    <m/>
    <m/>
    <m/>
    <m/>
    <m/>
    <m/>
    <m/>
    <m/>
    <m/>
    <m/>
    <m/>
    <m/>
    <s v="  "/>
    <s v="LOS PADRES"/>
    <s v="SANTA MARIA 02"/>
    <s v="08:24"/>
    <n v="44426"/>
    <n v="1446426"/>
    <s v="T005371949"/>
    <n v="5680"/>
    <s v="TEPUSQUET RD"/>
    <s v="SANTA MARIA"/>
    <n v="34.89376"/>
    <n v="-120.31733"/>
    <s v="L2TJRWX"/>
    <s v="WOOLSEY, JAMES"/>
    <n v="182811103"/>
    <s v="20210818 12:13"/>
    <n v="9110"/>
    <m/>
    <s v="need crew to replace burned pole, three crossarms and repair 397 al conductor"/>
    <s v="Y"/>
    <m/>
    <m/>
    <s v="34.8940967,-120.3157283,335.100000,3D"/>
    <m/>
    <m/>
    <m/>
    <m/>
    <m/>
    <s v="N"/>
    <s v="Y"/>
    <m/>
    <s v="Other (Comments)"/>
    <s v="very heavy fog"/>
    <s v="PGE&amp;E-Owned Structure/Equipment"/>
    <m/>
    <s v="Calm"/>
    <m/>
    <s v="PG&amp;E Equipment"/>
    <m/>
    <s v="Other (Comments)"/>
    <s v="just pole burned up"/>
    <s v="Other (Comments)"/>
    <s v="t-man and fire dept"/>
    <s v="Overhead"/>
    <m/>
    <s v="N"/>
    <m/>
    <m/>
    <m/>
    <s v="FIRE, POLE"/>
    <s v="POLE-WOOD"/>
    <s v="N"/>
    <s v="  "/>
    <s v="Unplanned"/>
    <s v="Los Padres"/>
    <s v="Santa Maria"/>
    <s v="182811103, SISQUOC-1103"/>
    <s v="21-0106174"/>
    <s v="Unplanned"/>
    <s v="Clear;32-90 F"/>
    <s v="296"/>
    <s v="39854"/>
    <s v="YES"/>
    <s v="Force Out"/>
    <s v="Sustained"/>
    <s v="No"/>
    <s v="7653"/>
    <s v="OH"/>
    <s v="Switch"/>
    <s v="1446426"/>
    <s v="Pole-Wood, Burned/flashed"/>
    <m/>
    <s v="08/18/21 13:07"/>
    <m/>
    <s v="W/O HWY 176 N/O STEWART, NEAR SUSQUOC SUB"/>
    <s v="WOOLSEY, JAMES: sap id 101861829"/>
    <m/>
    <s v="WOOLSEY RPTS BROKEN X-ARM 1 P N/O 113201"/>
    <m/>
    <m/>
    <m/>
    <m/>
    <m/>
    <m/>
    <m/>
    <m/>
    <m/>
    <m/>
    <m/>
    <m/>
    <m/>
    <m/>
    <m/>
    <m/>
    <m/>
    <m/>
    <m/>
    <m/>
    <m/>
    <m/>
  </r>
  <r>
    <n v="1269"/>
    <s v="AGFC"/>
    <s v="3 - QC Complete"/>
    <n v="44427"/>
    <n v="44617"/>
    <s v="Other fire, not attributable to PG&amp;E assets. This looks to be related to the Cache fire that is reported at 80 acres with 20% containment. ILIS 21-0106379 has the cause listed as external forest fire. At this time this ignition does not look to be attributable to PG&amp;E. Tranmission pole :14/1 on the Eagle Rock-Redbud 115 kV line was damaged as a result of this fire. This information is preliminary. "/>
    <s v="\\fxshare-nas05\quotashare-fs01\ESA\5 - Ignition Tracking\2021_Ignition_QC_Folders\20210818_1446664_21-0106379.1(2 outages)_nan_T005372420"/>
    <s v=" "/>
    <m/>
    <m/>
    <m/>
    <m/>
    <m/>
    <s v="Not In Scope"/>
    <m/>
    <m/>
    <m/>
    <m/>
    <m/>
    <m/>
    <m/>
    <m/>
    <m/>
    <m/>
    <m/>
    <m/>
    <m/>
    <m/>
    <m/>
    <m/>
    <m/>
    <m/>
    <m/>
    <m/>
    <m/>
    <m/>
    <m/>
    <m/>
    <m/>
    <m/>
    <m/>
    <m/>
    <m/>
    <m/>
    <m/>
    <m/>
    <m/>
    <m/>
    <m/>
    <m/>
    <m/>
    <m/>
    <m/>
    <m/>
    <m/>
    <m/>
    <m/>
    <m/>
    <m/>
    <m/>
    <s v=" "/>
    <x v="129"/>
    <s v="13:19:00"/>
    <n v="44426"/>
    <s v="13:19:00"/>
    <s v="FAS"/>
    <s v="N"/>
    <s v="N"/>
    <s v="1446669, 1446664, 1446692"/>
    <s v="21-0106379"/>
    <s v="T21-015111"/>
    <s v="T005372420"/>
    <m/>
    <m/>
    <m/>
    <m/>
    <s v=" "/>
    <x v="0"/>
    <x v="1"/>
    <s v="N"/>
    <s v="N"/>
    <s v="N"/>
    <s v="Other fire, not attributable to PG&amp;E assets. This looks to be related to the Cache fire that is reported at 80 acres with 20% containment. ILIS 21-0106379 has the cause listed as external forest fire. At this time this ignition does not look to be attributable to PG&amp;E. This information is preliminary. "/>
    <s v="Not PG&amp;E"/>
    <s v="Vegetation"/>
    <m/>
    <m/>
    <m/>
    <s v="10-99"/>
    <m/>
    <m/>
    <m/>
    <m/>
    <m/>
    <s v="Other Fire: Non-PG&amp;E related"/>
    <m/>
    <m/>
    <m/>
    <s v="Overhead"/>
    <x v="1"/>
    <m/>
    <m/>
    <m/>
    <s v=" "/>
    <x v="1"/>
    <n v="38.931639400000002"/>
    <n v="-122.60132348"/>
    <s v="Lake"/>
    <s v="HIGHLANDS 1103"/>
    <n v="12000"/>
    <m/>
    <x v="1"/>
    <s v="Unknown"/>
    <s v="Herbaceous"/>
    <m/>
    <m/>
    <s v="Y"/>
    <s v="Rocky 2015"/>
    <s v="Cache"/>
    <m/>
    <m/>
    <s v="N"/>
    <s v="Y"/>
    <s v="202108180600"/>
    <s v="202108191800"/>
    <s v="2021-08-20"/>
    <m/>
    <m/>
    <m/>
    <m/>
    <m/>
    <m/>
    <m/>
    <m/>
    <m/>
    <m/>
    <m/>
    <m/>
    <m/>
    <m/>
    <m/>
    <m/>
    <m/>
    <m/>
    <m/>
    <s v="  "/>
    <m/>
    <m/>
    <s v="13:19"/>
    <n v="44426"/>
    <n v="1446664"/>
    <s v="T005372420"/>
    <m/>
    <m/>
    <m/>
    <m/>
    <m/>
    <s v="W7TCRSL"/>
    <m/>
    <n v="43361103"/>
    <s v="2021/08/18 20:16:25"/>
    <m/>
    <n v="1"/>
    <s v=", PWR-I"/>
    <m/>
    <m/>
    <m/>
    <m/>
    <m/>
    <m/>
    <m/>
    <m/>
    <m/>
    <m/>
    <m/>
    <s v="Y"/>
    <m/>
    <m/>
    <m/>
    <m/>
    <m/>
    <m/>
    <m/>
    <m/>
    <m/>
    <m/>
    <m/>
    <m/>
    <m/>
    <m/>
    <m/>
    <m/>
    <m/>
    <m/>
    <m/>
    <m/>
    <m/>
    <s v="  "/>
    <s v="Unplanned"/>
    <s v="Humboldt"/>
    <s v="Ukiah"/>
    <s v="043361103, HIGHLANDS-1103"/>
    <s v="21-0106379.1(2 outages)"/>
    <s v="Unplanned"/>
    <s v="Clear;32-90 F"/>
    <s v="472"/>
    <s v="3776"/>
    <s v="YES"/>
    <s v="Force Out"/>
    <s v="Sustained"/>
    <s v="No"/>
    <s v="568"/>
    <s v="OH"/>
    <s v="Line Recloser"/>
    <s v="1446664"/>
    <s v="Pole-Wood, Broken, wire on ground"/>
    <s v="NONE"/>
    <m/>
    <m/>
    <s v="DAM ROAD 150' W/O WILKERSON ST"/>
    <s v="SOUTH OF SW 4669 / BETWEEN LR 568 &amp; COMBOS 1023"/>
    <s v="FUS 1023 OPEN|482 SS JUMPERS OPEN|LR 828 OPEN (DMS# 1445830)|SW 1023BP CLOSE|SW 5791 CLOSE|LR 568 OPEN (DMS# 1446664)|LR 287766 OPEN (DMS# 1445849)"/>
    <m/>
    <m/>
    <m/>
    <m/>
    <m/>
    <m/>
    <m/>
    <m/>
    <m/>
    <m/>
    <m/>
    <m/>
    <m/>
    <m/>
    <m/>
    <m/>
    <m/>
    <m/>
    <m/>
    <m/>
    <m/>
    <m/>
    <m/>
  </r>
  <r>
    <n v="1267"/>
    <s v="AGFC"/>
    <s v="3 - QC Complete"/>
    <n v="44427"/>
    <n v="44617"/>
    <s v="Structure fire, not attributable to PG&amp;E assets. Troubleman field remarks show that this ignition occurrec during a PSPS event and stated there was no power on at this location. The completion code is also marked as a service disconnect. This information is preliminary."/>
    <s v="\\fxshare-nas05\quotashare-fs01\ESA\5 - Ignition Tracking\2021_Ignition_QC_Folders\20210818_nan_nan_nan_1018364616"/>
    <s v=" "/>
    <m/>
    <m/>
    <m/>
    <m/>
    <m/>
    <s v="Not In Scope"/>
    <m/>
    <m/>
    <m/>
    <m/>
    <m/>
    <m/>
    <m/>
    <m/>
    <m/>
    <m/>
    <m/>
    <m/>
    <m/>
    <m/>
    <m/>
    <m/>
    <m/>
    <m/>
    <m/>
    <m/>
    <m/>
    <m/>
    <m/>
    <m/>
    <m/>
    <m/>
    <m/>
    <m/>
    <m/>
    <m/>
    <m/>
    <m/>
    <m/>
    <m/>
    <m/>
    <m/>
    <m/>
    <m/>
    <m/>
    <m/>
    <m/>
    <m/>
    <m/>
    <m/>
    <m/>
    <m/>
    <s v=" "/>
    <x v="129"/>
    <s v="14:39:00"/>
    <m/>
    <m/>
    <s v="FAS"/>
    <s v="N"/>
    <s v="N"/>
    <m/>
    <m/>
    <m/>
    <n v="1018364616"/>
    <m/>
    <m/>
    <m/>
    <m/>
    <s v=" "/>
    <x v="0"/>
    <x v="1"/>
    <s v="N"/>
    <s v="N"/>
    <s v="N"/>
    <s v="Structure fire, not attributable to PG&amp;E assets. Troubleman field remarks show that this ignition occurrec during a PSPS event and stated there was no power on at this location. The completion code is also marked as a service disconnect. This information is preliminary."/>
    <s v="Not PG&amp;E"/>
    <s v="Other"/>
    <m/>
    <m/>
    <m/>
    <s v="&lt;0.25"/>
    <m/>
    <m/>
    <m/>
    <m/>
    <m/>
    <s v="Other Fire: Non-PG&amp;E related"/>
    <m/>
    <m/>
    <m/>
    <s v="Overhead"/>
    <x v="1"/>
    <m/>
    <m/>
    <m/>
    <s v=" "/>
    <x v="2"/>
    <n v="40.521304430000001"/>
    <n v="-121.90780878"/>
    <s v="Shasta"/>
    <s v="VOLTA 1102"/>
    <n v="12000"/>
    <m/>
    <x v="0"/>
    <s v="Cal Fire"/>
    <s v="Shrub"/>
    <m/>
    <m/>
    <s v="N"/>
    <m/>
    <m/>
    <m/>
    <m/>
    <s v="N"/>
    <s v="Y"/>
    <s v="202108172000"/>
    <s v="202108200300"/>
    <s v="2021-08-20"/>
    <m/>
    <m/>
    <m/>
    <m/>
    <m/>
    <m/>
    <m/>
    <m/>
    <m/>
    <m/>
    <m/>
    <m/>
    <m/>
    <m/>
    <m/>
    <m/>
    <m/>
    <m/>
    <m/>
    <s v="  "/>
    <s v="NORTH VALLEY"/>
    <s v="REDDING 02"/>
    <s v="14:39"/>
    <n v="44426"/>
    <m/>
    <n v="1018364616"/>
    <n v="8004"/>
    <s v="MOORERION WAY"/>
    <s v="SHINGLETOWN"/>
    <n v="40.520085000000002"/>
    <n v="-121.907021"/>
    <s v="V8TKAW8"/>
    <s v="WALLER, KENNETH"/>
    <n v="102541102"/>
    <s v="20210818 14:50"/>
    <n v="2640"/>
    <n v="1"/>
    <s v="SENT TO FIRE AT THIS LOCATION DURING A PSPS EVENT STRUCTURE FULLY ENVOLVED, UNKNOWN CAUSE AT THIS TIME"/>
    <s v="Y"/>
    <n v="3"/>
    <s v="\\fxshare-nas05\quotashare-fs01\ESA\5 - Ignition Tracking\Fire_Tab_Attachment_Files"/>
    <m/>
    <n v="40.521304430000001"/>
    <n v="-121.90780878"/>
    <m/>
    <s v="MIKE ALEXANDER/530-448-2423"/>
    <m/>
    <s v="N"/>
    <s v="N"/>
    <s v="N"/>
    <s v="Storm Wind"/>
    <s v="PSPS EVENT INVOLVING THIS LOCATION"/>
    <s v="Private Land"/>
    <m/>
    <s v="Gusty"/>
    <m/>
    <s v="Unknown"/>
    <s v="POWER WAS NOT ON AT THIS LOACATION AT "/>
    <s v="0.25 - 10 Acres"/>
    <m/>
    <s v="Cal Fire"/>
    <m/>
    <s v="Overhead"/>
    <m/>
    <s v="N"/>
    <s v="NO EVIDENCE NEEDED, PHOTOS TAKEN"/>
    <m/>
    <m/>
    <m/>
    <m/>
    <m/>
    <s v="  "/>
    <m/>
    <m/>
    <m/>
    <m/>
    <m/>
    <m/>
    <m/>
    <m/>
    <m/>
    <m/>
    <m/>
    <m/>
    <m/>
    <m/>
    <m/>
    <m/>
    <m/>
    <m/>
    <m/>
    <m/>
    <m/>
    <m/>
    <m/>
    <m/>
    <m/>
    <m/>
    <m/>
    <m/>
    <m/>
    <m/>
    <m/>
    <m/>
    <m/>
    <m/>
    <m/>
    <m/>
    <m/>
    <m/>
    <m/>
    <m/>
    <m/>
    <m/>
    <m/>
    <m/>
    <m/>
    <m/>
    <m/>
  </r>
  <r>
    <n v="1266"/>
    <s v="P4K5"/>
    <s v="3 - QC Complete"/>
    <n v="44426"/>
    <n v="44617"/>
    <s v="Grass fire, not related to PG&amp;E. This information is preliminary."/>
    <s v="\\fxshare-nas05\quotashare-fs01\ESA\5 - Ignition Tracking\2021_Ignition_QC_Folders\20210818_1446481_nan_nan_T005372059"/>
    <s v=" "/>
    <m/>
    <m/>
    <m/>
    <m/>
    <m/>
    <s v="Not In Scope"/>
    <m/>
    <m/>
    <m/>
    <m/>
    <m/>
    <m/>
    <m/>
    <m/>
    <m/>
    <m/>
    <m/>
    <m/>
    <m/>
    <m/>
    <m/>
    <m/>
    <m/>
    <m/>
    <m/>
    <m/>
    <m/>
    <m/>
    <m/>
    <m/>
    <m/>
    <m/>
    <m/>
    <m/>
    <m/>
    <m/>
    <m/>
    <m/>
    <m/>
    <m/>
    <m/>
    <m/>
    <m/>
    <m/>
    <m/>
    <m/>
    <m/>
    <m/>
    <m/>
    <m/>
    <m/>
    <m/>
    <s v=" "/>
    <x v="129"/>
    <s v="09:20:00"/>
    <n v="44426"/>
    <s v="09:20:00"/>
    <s v="FAS"/>
    <s v="N"/>
    <s v="N"/>
    <n v="1446481"/>
    <m/>
    <m/>
    <s v="T005372059"/>
    <m/>
    <m/>
    <m/>
    <m/>
    <s v=" "/>
    <x v="0"/>
    <x v="1"/>
    <s v="N"/>
    <s v="N"/>
    <s v="N"/>
    <s v="Grass fire, not related to PG&amp;E. This information is preliminary."/>
    <s v="Not PG&amp;E"/>
    <s v="Vegetation"/>
    <m/>
    <m/>
    <m/>
    <s v="&lt;0.25"/>
    <m/>
    <m/>
    <m/>
    <m/>
    <m/>
    <s v="Other Fire: Non-PG&amp;E related"/>
    <m/>
    <m/>
    <m/>
    <s v="Overhead"/>
    <x v="1"/>
    <m/>
    <m/>
    <m/>
    <s v=" "/>
    <x v="0"/>
    <n v="37.782960000000003"/>
    <n v="-121.309005"/>
    <s v="San Joaquin"/>
    <s v="BANTA 1101"/>
    <n v="12000"/>
    <m/>
    <x v="0"/>
    <s v="Latrop Manteca FD"/>
    <s v="Urban"/>
    <m/>
    <m/>
    <s v="N"/>
    <m/>
    <m/>
    <m/>
    <m/>
    <s v="N"/>
    <s v="N"/>
    <m/>
    <m/>
    <s v="2021-08-20"/>
    <m/>
    <m/>
    <m/>
    <m/>
    <m/>
    <m/>
    <m/>
    <m/>
    <m/>
    <m/>
    <m/>
    <m/>
    <m/>
    <m/>
    <m/>
    <m/>
    <m/>
    <m/>
    <m/>
    <s v="  "/>
    <s v="STOCKTON"/>
    <s v="TRACY"/>
    <s v="09:20"/>
    <n v="44426"/>
    <n v="1446481"/>
    <s v="T005372059"/>
    <n v="800"/>
    <s v="MOSSDALE RD W"/>
    <s v="LATHROP"/>
    <n v="37.773530000000001"/>
    <n v="-121.31153"/>
    <s v="Q3TAMSR"/>
    <s v="SHAFFER, AARON"/>
    <n v="162471101"/>
    <s v="20210818 10:36"/>
    <n v="9002"/>
    <m/>
    <s v="GRASS FIRE BURNT DOWN SVC"/>
    <s v="Y"/>
    <m/>
    <m/>
    <s v="37.7829600,-121.3090050,2.300000,3D"/>
    <m/>
    <m/>
    <m/>
    <s v="LATROP MANTECA FD"/>
    <m/>
    <s v="N"/>
    <s v="Y"/>
    <m/>
    <s v="Clear"/>
    <m/>
    <s v="Private Land"/>
    <m/>
    <s v="Breezy"/>
    <m/>
    <s v="Unknown"/>
    <m/>
    <s v="3 meters - 0.25 Acres"/>
    <m/>
    <s v="Fire Dept"/>
    <m/>
    <s v="Overhead"/>
    <m/>
    <s v="N"/>
    <m/>
    <m/>
    <m/>
    <s v="FIRE, FOREST/GRASS"/>
    <s v="SERVICE CONDUCTOR"/>
    <s v="N"/>
    <s v="  "/>
    <m/>
    <m/>
    <m/>
    <m/>
    <m/>
    <m/>
    <m/>
    <m/>
    <m/>
    <m/>
    <m/>
    <m/>
    <m/>
    <m/>
    <m/>
    <m/>
    <m/>
    <m/>
    <m/>
    <m/>
    <m/>
    <m/>
    <m/>
    <m/>
    <m/>
    <m/>
    <m/>
    <m/>
    <m/>
    <m/>
    <m/>
    <m/>
    <m/>
    <m/>
    <m/>
    <m/>
    <m/>
    <m/>
    <m/>
    <m/>
    <m/>
    <m/>
    <m/>
    <m/>
    <m/>
    <m/>
    <m/>
  </r>
  <r>
    <n v="1264"/>
    <s v="P4K5"/>
    <s v="3 - QC Complete"/>
    <n v="44433"/>
    <n v="44617"/>
    <s v="One span of primary overhead conductor failed due to unknown cause, resulting in a small 3 meter - 0.25 acre fire that damaged customer yard and fence. The troubleman reports the wind as &quot;storm winds&quot; with 20-30 mph winds. This information is preliminary."/>
    <s v="\\fxshare-nas05\quotashare-fs01\ESA\5 - Ignition Tracking\2021_Ignition_QC_Folders\20210817_1445873_21-0106030_nan_T005371681"/>
    <s v=" "/>
    <m/>
    <s v="P4K5"/>
    <s v="Adjusted the outage time to reflect the records"/>
    <n v="44433"/>
    <m/>
    <s v="Not In Scope"/>
    <m/>
    <m/>
    <m/>
    <m/>
    <m/>
    <m/>
    <m/>
    <m/>
    <m/>
    <m/>
    <m/>
    <m/>
    <m/>
    <m/>
    <m/>
    <m/>
    <m/>
    <m/>
    <m/>
    <m/>
    <m/>
    <m/>
    <m/>
    <m/>
    <m/>
    <m/>
    <m/>
    <m/>
    <m/>
    <m/>
    <m/>
    <m/>
    <m/>
    <m/>
    <m/>
    <m/>
    <m/>
    <m/>
    <m/>
    <m/>
    <m/>
    <m/>
    <m/>
    <m/>
    <m/>
    <m/>
    <s v=" "/>
    <x v="130"/>
    <s v="19:20:00"/>
    <n v="44425"/>
    <s v="19:19:00"/>
    <s v="FAS"/>
    <s v="N"/>
    <s v="N"/>
    <n v="1445873"/>
    <s v="21-0106030"/>
    <m/>
    <s v="T005371681, T005371688"/>
    <n v="121914263"/>
    <m/>
    <m/>
    <s v="No Photos"/>
    <s v=" "/>
    <x v="1"/>
    <x v="0"/>
    <s v="Y"/>
    <s v="Y"/>
    <s v="N"/>
    <s v="On Aug 17th, 2021 at 1920 hours, a PG&amp;E Troubleman was dispatched to the Fort Bragg A 1102 12kV Distribution Circuit on Georges Lane in response to a fire. Initial analysis indicates conductor failure caused the ignition. One span of the primary overhead conductor failed due to unknown cause, resulting in a small 3 meter - 0.25 acre fire that damaged customer yard and fence, the fire was suppressed by Redwood Coast Fire department. The troubleman reports the wind as &quot;storm winds&quot; with 20-30 mph winds. PG&amp;E Troubleman repaired the conductor. This is preliminary. "/>
    <s v="PG&amp;E"/>
    <s v="Vegetation"/>
    <m/>
    <s v="D"/>
    <s v="D"/>
    <s v="&lt;0.25"/>
    <m/>
    <m/>
    <m/>
    <m/>
    <m/>
    <s v="Equipment - PG&amp;E"/>
    <s v="All types of equipment / facility failure"/>
    <s v="Conductor failure-all"/>
    <s v="Y"/>
    <s v="Overhead"/>
    <x v="0"/>
    <s v="Conductor - Primary"/>
    <s v="Conductor"/>
    <n v="102201164"/>
    <s v=" "/>
    <x v="0"/>
    <n v="39.410080000000001"/>
    <n v="-123.79902"/>
    <s v="Mendocino"/>
    <s v="FORT BRAGG A 1102"/>
    <n v="12000"/>
    <s v="FORT BRAGG A 1102CB"/>
    <x v="0"/>
    <s v="Redwood Coast FD"/>
    <s v="Herbaceous"/>
    <s v="Grass Fuel Model"/>
    <m/>
    <s v="N"/>
    <m/>
    <m/>
    <m/>
    <m/>
    <s v="N"/>
    <s v="N"/>
    <m/>
    <m/>
    <s v="2021-08-20"/>
    <m/>
    <m/>
    <m/>
    <m/>
    <m/>
    <m/>
    <m/>
    <m/>
    <m/>
    <m/>
    <m/>
    <m/>
    <m/>
    <m/>
    <m/>
    <m/>
    <m/>
    <m/>
    <m/>
    <s v="  "/>
    <s v="NORTH COAST"/>
    <s v="FORT BRAGG 01"/>
    <s v="19:20"/>
    <n v="44425"/>
    <n v="1445873"/>
    <s v="T005371681"/>
    <n v="18200"/>
    <s v="OKLAHOMA LN"/>
    <s v="FORT BRAGG"/>
    <n v="39.409660000000002"/>
    <n v="-123.79903"/>
    <s v="W2TJ5P0"/>
    <s v="PARDINI, JAKE"/>
    <n v="42761102"/>
    <s v="20210817 21:14"/>
    <n v="9260"/>
    <m/>
    <s v="One span of primary wire down causing small fire. fire dept onsite, unknown cause. 6 sol cu tree wire. "/>
    <s v="Y"/>
    <m/>
    <m/>
    <m/>
    <n v="39.410080000000001"/>
    <n v="-123.79902"/>
    <m/>
    <s v="Redwood Coast Fire"/>
    <m/>
    <s v="N"/>
    <s v="Y"/>
    <m/>
    <s v="Storm Wind"/>
    <s v="20-30 mph wind"/>
    <s v="Private Land"/>
    <s v="cust yard/fence"/>
    <s v="Gusty"/>
    <m/>
    <s v="PG&amp;E Equipment"/>
    <s v="broken primary wire"/>
    <s v="3 meters - 0.25 Acres"/>
    <m/>
    <s v="Fire Dept"/>
    <m/>
    <s v="Overhead"/>
    <m/>
    <s v="Y"/>
    <s v="section of wire that started fire. "/>
    <s v="PG&amp;E Employee"/>
    <s v="J5P0"/>
    <s v="OVERHEAD"/>
    <s v="CONDUCTOR, OVERHEAD"/>
    <s v="Y"/>
    <s v="  "/>
    <s v="Unplanned"/>
    <s v="Humboldt"/>
    <s v="Ukiah"/>
    <s v="042761102, FORT BRAGG A-1102"/>
    <s v="21-0106030"/>
    <s v="Unplanned"/>
    <s v="Clear;32-90 F"/>
    <s v="80"/>
    <s v="2080"/>
    <s v="YES"/>
    <s v="Force Out"/>
    <s v="Sustained"/>
    <s v="No"/>
    <s v="WIRE DOWN "/>
    <s v="OH"/>
    <s v="Jumpers"/>
    <s v="1445873"/>
    <s v="Conductor, Overhead, Broken, wire on ground"/>
    <m/>
    <s v="08/17/21 20:17"/>
    <m/>
    <s v="WIRE DOWN "/>
    <s v="3 POLES LD SID EOF FUCO 1341"/>
    <m/>
    <m/>
    <m/>
    <m/>
    <m/>
    <m/>
    <m/>
    <m/>
    <m/>
    <m/>
    <m/>
    <m/>
    <m/>
    <m/>
    <m/>
    <m/>
    <m/>
    <m/>
    <m/>
    <m/>
    <m/>
    <m/>
    <m/>
    <m/>
  </r>
  <r>
    <n v="1263"/>
    <s v="S7RM"/>
    <s v="3 - QC Complete"/>
    <n v="44432"/>
    <n v="44617"/>
    <s v="According to the troubleman, one of three wires down with a suspected cause of a tree branch falling into overhead conductors. The troubleman reported the weather as &quot;storm winds&quot;, so this could have played a factor in the suspected tree branch failure. Wire was down from mainline to fuses. The ensuing fire was 0.25 - 10 acres in size. No photos attached to FAS tag.  (S7RM 08/18/2021- photos were seen attached to the EC tag and vegetation management team fire incident report found no evidence of a tree failure.) The troubleman indicated that he didn't see a tree branch on the line upon his arrival. This information is preliminary. (update September 07th, 2021-The CAL Fire Incident report was obtained and it lists the cause as &quot;Electrical Power&quot; and the heat source as &quot;Electrical Arcing.&quot;  There was no indication or notation in the CAL Fire incident report of a vegetation-related contact in the lines.&quot; "/>
    <s v="\\fxshare-nas05\quotashare-fs01\ESA\5 - Ignition Tracking\2021_Ignition_QC_Folders\20210817_1445387_21-0106020_nan_T005371607"/>
    <s v=" "/>
    <m/>
    <s v="S7RM"/>
    <s v="Outage time and Start time incorrect/updated"/>
    <n v="44426"/>
    <s v="S7RM"/>
    <s v="Complete"/>
    <s v="Not Required"/>
    <m/>
    <s v="In Progress"/>
    <s v="Not Required"/>
    <m/>
    <m/>
    <m/>
    <m/>
    <m/>
    <m/>
    <m/>
    <s v="Complete"/>
    <m/>
    <m/>
    <m/>
    <m/>
    <m/>
    <m/>
    <m/>
    <m/>
    <m/>
    <m/>
    <m/>
    <m/>
    <m/>
    <m/>
    <m/>
    <m/>
    <m/>
    <n v="44434"/>
    <n v="44434"/>
    <m/>
    <s v="Y"/>
    <n v="44426"/>
    <n v="44446"/>
    <s v="Cal Fire"/>
    <s v="On-Line portal"/>
    <s v="Seeking their cause determination and exact size/details. "/>
    <m/>
    <s v="Y"/>
    <n v="44426"/>
    <n v="44428"/>
    <s v="MATO"/>
    <s v="MATO@pge.com, (408) 646-7337"/>
    <s v="More specifics on incident.  Pictures of tree into line?"/>
    <m/>
    <s v=" "/>
    <x v="130"/>
    <s v="17:41:00"/>
    <n v="44425"/>
    <s v="17:41:00"/>
    <s v="FAS"/>
    <s v="N"/>
    <s v="N"/>
    <n v="1445387"/>
    <s v="21-0106020"/>
    <m/>
    <s v="T005371607"/>
    <n v="121914260"/>
    <m/>
    <m/>
    <s v="PG&amp;E_1263_ignition_20210817_1.jpg"/>
    <s v=" "/>
    <x v="1"/>
    <x v="0"/>
    <s v="Y"/>
    <s v="Y"/>
    <s v="N"/>
    <s v="On August 17 th, 2021 at 17:41 hrs. PG&amp;E received notification of a wire down with an associated outage near Upper Bear River Road in the community of Fortuna.  At 17:46 hrs. a PG&amp;E Troubleman was dispatched to a report of an outage, an overhead conductor wire down on the ground and a report of a small vegetation fire.  This incident occurred on the EEL River 1102 12KV Overhead Distribuition Circuit in a Tier 2 HFTD (High Fire Threat District.) The responding Troubleman described winds in this area at the time of the igniton as &quot;strong.&quot;  According to the National Weather Service data, the weather station closest to this incident location reported wind gusts of up to 40 MPH.  There was a PG&amp;E PSPS Warning in effect in many counties in PG&amp;E's Northernmost service areas on this date however Humboldt county was not included in the PSPS warning.  CAL Fire responded to and extinguished the approximately one acre vegetation fire.  The fire burned in steep terrain in the grassy fuel bed beneath the pole.  The troubleman was the PG&amp;E first responder to the incident and upon his arrival, he described that one phase of the EEL River 1102 12KV line failed mid-span between fuse 1923 and SAP # 101004800.  The troubleman reported 1 of 3 wires down on the hard tap feeding FUCO 1923.  The troubleman made safe the line and created one priority &quot;A&quot; Electric Corrective notification tag (#121914260) to replace the conductor and remake the pole.  A PG&amp;E repair crew replaced one span of 6 SOL CO and the jumper on 08/18/2021. The vegetation management team submitted an Incident form stating that upon the date of their patrol of the scene (08/20/2021) no evidence of a vegetaton related failure was observed on site.  The VM team further described a stand of 4, 50-75 foot Douglas Fir trees approximately 25 feet West of the conductor line from the estimated location of the broken conductor.  The conductor that failed was on the Eastern side, furthest from the vegetation to the West.  The troubleman reported a &quot;strong Westerly wind&quot; at the time of the outage.  Numerous prior pruning cuts were observed in the stand of the trees although there was no evidence of limb failure.  The date that this stand of trees was last inspected was 07/12/2021(CEMA) inspection and the planned next inspection is 12/28/2021.  The vegetation management team described evidence of the fire as approximately one acre in size directly under and to the South of fuse 1923.  The vegetation management team conducted an Extent of Conditions patrol report on August 20th, 2021 and noted that several healthy Green Douglas Firs were observed West of the line between fuse 1923 and SAP # 101004800 ranging is size from 10-25 feet DBH (Diameter Breast Height) and 50-75 feet in height.  The trees had numberous prior pruning cuts and had been limbed up for 4' overhang compliance for Enhanced vegetation Management in 2019.  There was no evidence of limb or whole tree failure observable from the ground.  In the &quot;summary of findings section&quot; the vegetation management team noted &quot;no P1 or P2 trees were discovered during the extent of conditions patrol and the patrol encompassed 5 spans in every direction from the point of the alledged incident.  The troubleman indicated that because he was not there when the wire went down, he could not confirm if there was indeed a tree branch on the line.  The troubleman did speculate that because there is a large grove of trees that protects the line from most of the wind, he does not believe that the wind gust of up to 40 MPH could have broken the line.  After interviewing the troubleman and upon reviewing the analysis from the vegetation management team who did not find evicence of a vegetation related failure, the suspected cause of this conductor failure currently remains &quot;undetermined.&quot; The fire incident report was requested from CAL Fire on 08/18/2021 and has not yet been obtained.  The CAL Fire incident report will be instrumental in ruling out vegetation contact vs. other possible causes of the ignition.  This information is preliminary.  "/>
    <s v="PG&amp;E"/>
    <s v="Vegetation"/>
    <m/>
    <s v="D"/>
    <s v="D"/>
    <s v="0.26-9.99"/>
    <s v="&quot;About an acre.&quot; "/>
    <m/>
    <m/>
    <m/>
    <m/>
    <s v="Unknown"/>
    <s v="All types of equipment / facility failure"/>
    <s v="Weather - High Winds"/>
    <s v="Y"/>
    <s v="Overhead"/>
    <x v="0"/>
    <s v="Conductor - Primary"/>
    <s v="Conductor, jumper."/>
    <n v="101004800"/>
    <s v=" "/>
    <x v="1"/>
    <n v="40.459577000000003"/>
    <n v="-124.29686890000001"/>
    <s v="Humboldt"/>
    <s v="EEL RIVER 1102"/>
    <n v="12000"/>
    <s v="EEL RIVER 11024814"/>
    <x v="0"/>
    <s v="Cal Fire"/>
    <s v="Conifer Forest"/>
    <s v="Brush fuel model"/>
    <s v="Grass &amp; Brush"/>
    <s v="N"/>
    <m/>
    <m/>
    <n v="105"/>
    <s v="R3"/>
    <s v="N"/>
    <s v="N"/>
    <m/>
    <m/>
    <s v="2021-08-20"/>
    <n v="40.45926"/>
    <n v="-124.2949483"/>
    <n v="44431"/>
    <s v="BranchFail"/>
    <s v="A limb from a healthy Douglas fir detached due to strong winds and struck the 12KV bringing a single phase to the ground."/>
    <s v="FIRD"/>
    <n v="87"/>
    <n v="22"/>
    <n v="40"/>
    <s v="None"/>
    <s v="None"/>
    <s v="N"/>
    <n v="1"/>
    <m/>
    <s v="Valley"/>
    <s v="B"/>
    <s v="Triangle"/>
    <s v="BareWire"/>
    <n v="4"/>
    <s v="  "/>
    <s v="NORTH COAST"/>
    <s v="FORTUNA"/>
    <s v="17:46"/>
    <n v="44425"/>
    <n v="1445387"/>
    <s v="T005371607"/>
    <m/>
    <s v="UPPER BEAR RIVER RD"/>
    <s v="FERNDALE"/>
    <n v="40.481960000000001"/>
    <n v="-124.22902000000001"/>
    <s v="W3TMATO"/>
    <s v="TRUMBO, MAURICE"/>
    <n v="192381102"/>
    <s v="20210817 20:57"/>
    <n v="9260"/>
    <n v="1"/>
    <s v="crew to repair wire down from mainline to fuses"/>
    <s v="Y"/>
    <m/>
    <m/>
    <s v="40.4592600,-124.2949483,72.400000,3D"/>
    <m/>
    <m/>
    <m/>
    <s v="cal fire"/>
    <m/>
    <s v="N"/>
    <s v="Y"/>
    <m/>
    <s v="Storm Wind"/>
    <m/>
    <s v="Private Land"/>
    <m/>
    <s v="Strong"/>
    <m/>
    <s v="Vegetation"/>
    <m/>
    <s v="0.25 - 10 Acres"/>
    <m/>
    <s v="Cal Fire"/>
    <m/>
    <s v="Overhead"/>
    <m/>
    <s v="N"/>
    <m/>
    <m/>
    <m/>
    <s v="TREE-BRANCH FELL INTO LINE"/>
    <s v="CONDUCTOR, OVERHEAD"/>
    <s v="N"/>
    <s v="  "/>
    <s v="Unplanned"/>
    <s v="Humboldt"/>
    <s v="Fortuna"/>
    <s v="192381102, EEL RIVER-1102"/>
    <s v="21-0106020"/>
    <s v="Unplanned"/>
    <s v="Clear;32-90 F"/>
    <s v="2"/>
    <s v="5556"/>
    <s v="YES"/>
    <s v="Force Out"/>
    <s v="Sustained"/>
    <s v="No"/>
    <s v="WIRE DOWN"/>
    <s v="OH"/>
    <s v="Other"/>
    <s v="1445387"/>
    <s v="Conductor, Overhead, Broken, wire on ground"/>
    <m/>
    <m/>
    <m/>
    <s v="BEAR RIVER RIDGE RD. CAPETOWN LINE"/>
    <s v="AT FUCO 1923"/>
    <m/>
    <m/>
    <m/>
    <m/>
    <m/>
    <m/>
    <m/>
    <m/>
    <m/>
    <m/>
    <m/>
    <m/>
    <m/>
    <m/>
    <m/>
    <m/>
    <m/>
    <m/>
    <m/>
    <m/>
    <m/>
    <m/>
    <m/>
    <m/>
  </r>
  <r>
    <n v="1262"/>
    <s v="TLAL"/>
    <s v="3 - QC Complete"/>
    <n v="44468"/>
    <n v="44617"/>
    <s v="Secondary overhead conductor down on ground due to tree growing into line. The wire down incident resulted in a small 6'x6' fire. This information is preliminary. OIS: 1445234; ILIS: 21-0105967; FOID: T005371513 (EXHI); EC: 121913509 (MAYB); PM: 31550061; Circuit ID: 042151105, SAP Eqp ID: 102015212; County: Sonoma; Division: Sonoma"/>
    <s v="\\fxshare-nas05\quotashare-fs01\ESA\5 - Ignition Tracking\2021_Ignition_QC_Folders\20210817_1445234_21-0105967_nan_T005371513"/>
    <s v=" "/>
    <m/>
    <s v="TLAL"/>
    <s v="Outage Time, Fire Suppressing Agency Updated; EC Tag Added"/>
    <n v="44468"/>
    <m/>
    <s v="Not In Scope"/>
    <m/>
    <m/>
    <m/>
    <m/>
    <m/>
    <m/>
    <m/>
    <m/>
    <m/>
    <m/>
    <m/>
    <s v="Not Required"/>
    <m/>
    <m/>
    <m/>
    <m/>
    <m/>
    <m/>
    <m/>
    <m/>
    <m/>
    <m/>
    <m/>
    <m/>
    <m/>
    <m/>
    <m/>
    <m/>
    <m/>
    <m/>
    <m/>
    <m/>
    <m/>
    <m/>
    <m/>
    <m/>
    <m/>
    <m/>
    <m/>
    <m/>
    <m/>
    <m/>
    <s v="EXHI"/>
    <m/>
    <m/>
    <m/>
    <s v=" "/>
    <x v="130"/>
    <s v="15:48:00"/>
    <n v="44425"/>
    <s v="16:08:00"/>
    <s v="FAS"/>
    <s v="N"/>
    <s v="N"/>
    <n v="1445234"/>
    <s v="21-0105967"/>
    <m/>
    <s v="T005371513"/>
    <n v="121913509"/>
    <m/>
    <m/>
    <s v="PG&amp;E_1262_Ignition_20210817_2.jpg"/>
    <s v=" "/>
    <x v="1"/>
    <x v="0"/>
    <s v="Y"/>
    <s v="Y"/>
    <s v="N"/>
    <s v="On August 17, 2021 at 1605 hours, a PG&amp;E Troubleman patrolled the Santa Rosa A 1105 12kV Distribution Circuit number 042151105, in the Local Responsibility Area (LRA) across from Salem Ave and Richmond Drive in Santa Rosa, CA 95401. He observed two phases of broken 1/0 AL secondary overhead conductor down on the ground, a damaged open-wire secondary crossarm at the adjacent 40' class-4 Western Ponderosa Pine wood pole (SAP Eqp ID 103386622, Baxco, Mfg. Year 1955), transformer fuses open, a small 6' x 6' recently extinguished fire, and a burnt communication wire. Initial analysis indicates the ignition was caused by Redwood tree branches and leaves that grew into the line and made contact with the conductors, which resulted in arcs, sparks of burning pieces of matter, and inevitably the fire that ensued. The Santa Rosa Fire Department responded to and extinguished the fire. An EC A-Tag 121913509 was submitted for remediation. The 307-minute outage affected four customers.  The line was returned to service on August 17, 2021. This information is preliminary."/>
    <s v="PG&amp;E"/>
    <s v="Vegetation"/>
    <m/>
    <s v="D"/>
    <s v="D"/>
    <s v="&lt;3 meters of linear travel"/>
    <s v="6' x 6'"/>
    <m/>
    <m/>
    <m/>
    <m/>
    <s v="Vegetation"/>
    <s v="Contact from object"/>
    <s v="Veg. contact"/>
    <s v="Y"/>
    <s v="Overhead"/>
    <x v="2"/>
    <s v="Conductor - Open Wire Secondary"/>
    <s v="Conductor, Crossarm"/>
    <n v="102015212"/>
    <s v=" "/>
    <x v="0"/>
    <n v="38.460038300000001"/>
    <n v="-122.7190167"/>
    <s v="Sonoma"/>
    <s v="SANTA ROSA A 1105"/>
    <s v="0-750"/>
    <m/>
    <x v="0"/>
    <s v="Santa Rosa FD"/>
    <s v="Urban"/>
    <s v="Fire-resistive fuel bed"/>
    <m/>
    <s v="Y"/>
    <s v="Tubbs 2017"/>
    <m/>
    <m/>
    <m/>
    <s v="N"/>
    <s v="N"/>
    <m/>
    <m/>
    <s v="2021-08-20"/>
    <m/>
    <m/>
    <m/>
    <m/>
    <m/>
    <m/>
    <m/>
    <m/>
    <m/>
    <m/>
    <m/>
    <m/>
    <m/>
    <m/>
    <m/>
    <m/>
    <m/>
    <m/>
    <m/>
    <s v="  "/>
    <s v="SONOMA"/>
    <s v="SANTA ROSA 04"/>
    <s v="15:49"/>
    <n v="44425"/>
    <n v="1445234"/>
    <s v="T005371513"/>
    <n v="2127"/>
    <s v="SALEM AVE"/>
    <s v="SANTA ROSA"/>
    <n v="38.45975"/>
    <n v="-122.71905"/>
    <s v="W9TEXHI"/>
    <s v="HESSONG, RYAN"/>
    <n v="42151105"/>
    <s v="20210817 17:03"/>
    <n v="9190"/>
    <m/>
    <s v="SEC WIRE DOWN DUE TO TREES GROWING INTO LINE. STARTED SMALL 6FTX6FT FIRE.  FIRE OUT.  BUT ALSO BURNT COMMUNICATIONS WIRES.  NOTIFIED SUPR FOR CREW"/>
    <s v="Y"/>
    <m/>
    <m/>
    <s v="38.4600383,-122.7190167,82.800000,2D"/>
    <m/>
    <m/>
    <m/>
    <s v="Steve Dalporto 707-543-3511"/>
    <m/>
    <s v="N"/>
    <s v="Y"/>
    <m/>
    <s v="Clear"/>
    <m/>
    <s v="Cable/Phone/Another Utility Company"/>
    <m/>
    <s v="Light"/>
    <m/>
    <s v="Vegetation"/>
    <m/>
    <s v="1 meter - &lt; 3 meters"/>
    <m/>
    <s v="Fire Dept"/>
    <m/>
    <s v="Overhead"/>
    <m/>
    <s v="N"/>
    <m/>
    <m/>
    <m/>
    <s v="TREE-GREW INTO LINE"/>
    <s v="CONDUCTOR, OVERHEAD"/>
    <s v="N"/>
    <s v="  "/>
    <s v="Unplanned"/>
    <s v="Sonoma"/>
    <s v="Santa Rosa"/>
    <s v="042151105, SANTA ROSA A-1105"/>
    <s v="21-0105967"/>
    <s v="Unplanned"/>
    <s v="Clear;32-90 F"/>
    <s v="4"/>
    <s v="1316"/>
    <s v="NO"/>
    <s v="Force Out"/>
    <s v="Sustained"/>
    <s v="No"/>
    <s v="MTR#1009087681"/>
    <s v="OH"/>
    <s v="Transformer"/>
    <s v="1445234"/>
    <s v="Secondary, Broken, wire on ground"/>
    <m/>
    <s v="08/17/21 16:33"/>
    <m/>
    <s v="202 STEELE LNSANTA ROSA95403"/>
    <s v="MTR#1009087681 "/>
    <m/>
    <m/>
    <m/>
    <m/>
    <m/>
    <m/>
    <m/>
    <m/>
    <m/>
    <m/>
    <m/>
    <m/>
    <m/>
    <m/>
    <m/>
    <m/>
    <m/>
    <m/>
    <m/>
    <m/>
    <m/>
    <m/>
    <m/>
    <m/>
  </r>
  <r>
    <n v="1260"/>
    <s v="CATX"/>
    <s v="3 - QC Complete"/>
    <n v="44438"/>
    <n v="44617"/>
    <s v="Failed secondary connector resulted in a small spot fire. The ensuing fire was less than one meter in size and was extinguished by the property owner. This information is preliminary."/>
    <s v="\\fxshare-nas05\quotashare-fs01\ESA\5 - Ignition Tracking\2021_Ignition_QC_Folders\20210816_1444357_21-0105361_nan_T005370571"/>
    <s v=" "/>
    <s v="Y"/>
    <s v="CATX"/>
    <s v="Outage time corrected, adjusted fire lat long to pole location "/>
    <n v="44434"/>
    <s v="Ezra Tjung (etjung@exponent.com)"/>
    <s v="In Progress"/>
    <m/>
    <m/>
    <m/>
    <m/>
    <m/>
    <m/>
    <m/>
    <m/>
    <m/>
    <m/>
    <m/>
    <m/>
    <m/>
    <m/>
    <m/>
    <m/>
    <m/>
    <m/>
    <m/>
    <m/>
    <m/>
    <m/>
    <m/>
    <m/>
    <m/>
    <s v="Y"/>
    <m/>
    <s v="N"/>
    <n v="44490"/>
    <m/>
    <m/>
    <m/>
    <s v="N"/>
    <m/>
    <m/>
    <m/>
    <m/>
    <m/>
    <m/>
    <s v="N"/>
    <m/>
    <m/>
    <m/>
    <m/>
    <m/>
    <m/>
    <s v=" "/>
    <x v="131"/>
    <s v="18:30:00"/>
    <n v="44424"/>
    <s v="19:38:00"/>
    <s v="FAS"/>
    <s v="N"/>
    <s v="N"/>
    <n v="1444357"/>
    <s v="21-0105361"/>
    <m/>
    <s v="T005370571"/>
    <m/>
    <m/>
    <m/>
    <s v="No Photo"/>
    <s v=" "/>
    <x v="0"/>
    <x v="0"/>
    <s v="Y"/>
    <s v="N"/>
    <s v="N"/>
    <s v="On August 16, 2021 at 1830 hours, a PG&amp;E Troubleman was dispatched to the Templeton 2113 21kV distribution circuit near Creston Road &amp; Camp 8 Road in Paso Robles in response to sparks coming from underneath a transformer. Initial analysis indicates sparking from a failed secondary connector at the bottom of the transformer caused the ignition. The ensuing fire was less than 1 meter in size and the fire was suppressed by the customer. A PG&amp;E Troubleman replaced the secondary connector on August 16, 2021."/>
    <s v="PG&amp;E"/>
    <s v="Other"/>
    <s v="Secondary Connector"/>
    <s v="D"/>
    <s v="D"/>
    <s v="&lt;3 meters of linear travel"/>
    <m/>
    <m/>
    <m/>
    <m/>
    <m/>
    <s v="Equipment - PG&amp;E"/>
    <s v="All types of equipment / facility failure"/>
    <s v="Splice/Clamp/Connector"/>
    <s v="Y"/>
    <s v="Overhead"/>
    <x v="3"/>
    <s v="Splice/Clamp/Connector"/>
    <s v="Secondary Connector"/>
    <n v="101944590"/>
    <s v=" "/>
    <x v="0"/>
    <n v="35.553543725499999"/>
    <n v="-120.5459299815"/>
    <s v="San Luis Obispo"/>
    <s v="TEMPLETON 2113"/>
    <s v="0 - 750"/>
    <s v="TEMPLETON 2113A70"/>
    <x v="1"/>
    <s v="Customer"/>
    <s v="Herbaceous"/>
    <s v="Grass Fuel Model"/>
    <s v="Grass"/>
    <s v="N"/>
    <m/>
    <m/>
    <m/>
    <m/>
    <s v="N"/>
    <s v="N"/>
    <m/>
    <m/>
    <s v="2021-08-17"/>
    <m/>
    <m/>
    <m/>
    <m/>
    <m/>
    <m/>
    <m/>
    <m/>
    <m/>
    <m/>
    <m/>
    <m/>
    <m/>
    <m/>
    <m/>
    <m/>
    <m/>
    <m/>
    <m/>
    <s v=" "/>
    <s v="LOS PADRES"/>
    <s v="TEMPLETON 03"/>
    <s v="18:30"/>
    <s v="08/16/2021"/>
    <n v="1444357"/>
    <s v="T005370571"/>
    <n v="10125"/>
    <s v="CRESTON RD"/>
    <s v="PASO ROBLES"/>
    <n v="35.553130000000003"/>
    <n v="-120.5476"/>
    <s v="L3TTJGB"/>
    <s v="GRENNAN, THOMAS"/>
    <n v="183052113"/>
    <s v="20210816 19:41"/>
    <n v="9002"/>
    <m/>
    <s v="Replaced burning secondary connector"/>
    <s v="Y"/>
    <m/>
    <m/>
    <s v="35.5525117,-120.5453733,321.600000,3D"/>
    <m/>
    <m/>
    <m/>
    <m/>
    <m/>
    <s v="N"/>
    <s v="Y"/>
    <m/>
    <s v="Clear"/>
    <m/>
    <s v="Private Land"/>
    <m/>
    <s v="Calm"/>
    <m/>
    <s v="PG&amp;E Equipment"/>
    <m/>
    <s v="&lt; 1 meter"/>
    <m/>
    <s v="Other Party"/>
    <s v="Property owner"/>
    <s v="Overhead"/>
    <m/>
    <s v="N"/>
    <m/>
    <m/>
    <m/>
    <s v="OVERHEAD"/>
    <s v="CONDUCTOR, OVERHEAD"/>
    <s v="N"/>
    <s v=" "/>
    <s v="Unplanned"/>
    <s v="Los Padres"/>
    <s v="Templeton"/>
    <s v="183052113, TEMPLETON-2113"/>
    <s v="21-0105361"/>
    <s v="Unplanned"/>
    <s v="Clear;32-90 F"/>
    <m/>
    <m/>
    <s v="YES"/>
    <s v="Line to Ground"/>
    <s v="Sustained"/>
    <s v="No"/>
    <s v="MTR#1010125187"/>
    <s v="OH"/>
    <s v="Transformer"/>
    <s v="1444357"/>
    <m/>
    <m/>
    <m/>
    <m/>
    <s v="10125 CRESTON RD"/>
    <m/>
    <m/>
    <m/>
    <m/>
    <m/>
    <m/>
    <m/>
    <m/>
    <m/>
    <m/>
    <m/>
    <m/>
    <m/>
    <m/>
    <m/>
    <m/>
    <m/>
    <m/>
    <m/>
    <m/>
    <m/>
    <m/>
    <m/>
    <m/>
    <m/>
  </r>
  <r>
    <n v="1259"/>
    <s v="TLAL"/>
    <s v="3 - QC Complete"/>
    <n v="44435"/>
    <n v="44617"/>
    <s v="Secondary riser failure resulted in a pole fire. The troubleman de-energized the bank in and cut riser in the clear. The ensuing fire was limited to PG&amp;E assets. This information is preliminary. OIS: TR8285715; FOID: T005370384 MRSV, T005370394 MATP - Assist; EC A-Tag: 121908432, PM: 31549636; Pre-Existing / Cancelled S9: CATCU Incident # 010584; Circuit ID: 163661702, SAP Pole ID: 101039883; County: Tuolumne; Division: Yosemite"/>
    <s v="\\fxshare-nas05\quotashare-fs01\ESA\5 - Ignition Tracking\2021_Ignition_QC_Folders\20210816_nan_nan_nan_T005370384"/>
    <s v=" "/>
    <s v="Y"/>
    <s v="TLAL"/>
    <s v="OIS Added; Additional FOID Added; Updated Suspected Initiating Event and Failure Sub-Driver"/>
    <n v="44435"/>
    <m/>
    <s v="Not In Scope"/>
    <m/>
    <m/>
    <m/>
    <m/>
    <m/>
    <m/>
    <m/>
    <m/>
    <m/>
    <m/>
    <m/>
    <m/>
    <m/>
    <m/>
    <m/>
    <m/>
    <m/>
    <m/>
    <m/>
    <m/>
    <m/>
    <m/>
    <m/>
    <m/>
    <m/>
    <m/>
    <m/>
    <m/>
    <m/>
    <m/>
    <m/>
    <m/>
    <m/>
    <m/>
    <m/>
    <m/>
    <m/>
    <m/>
    <m/>
    <s v="Y"/>
    <n v="44435"/>
    <n v="44435"/>
    <s v="MRSV"/>
    <m/>
    <s v="See Phone Interview Details in Reports sub-folder"/>
    <m/>
    <s v=" "/>
    <x v="131"/>
    <s v="14:40:00"/>
    <m/>
    <m/>
    <s v="FAS"/>
    <s v="N"/>
    <s v="N"/>
    <s v="TR8285715"/>
    <m/>
    <m/>
    <s v="T005370384, T005370394"/>
    <n v="121908432"/>
    <n v="119128075"/>
    <m/>
    <s v="No Photo"/>
    <s v=" "/>
    <x v="0"/>
    <x v="0"/>
    <s v="N"/>
    <s v="N"/>
    <s v="N"/>
    <s v="On August 16, 2021 at 1456 hours, PG&amp;E Troublemen patrolled the Miwuk 1702 17kVDistribution Circuit number 163661702, in the Tier 3 High fire threat district (HFTD) State responsibility area (SRA) near the corner of Longeway Road and Hunts Road Soulsbyville (Sonora). The troublemen were called out to investigate the report of an underground line arcing to the power pole and a line down. They observed a secondary riser on fire, damaged molding, and two of the trip-o link fuses blown in the bank arcing behind the riser. They de-energized the bank and cut the riser in the clear. They were unable to establish the rotation for the business across the street, so a tag was left at their panel. A strong marijuana smell was emitted from the building, with nobody inside. Initial analysis indicates the ignition was caused by an overhead equipment failure, which reportedly may've started at the splice in the riser connection about 2' off the ground and moving up, possibly due to customer overload. The transformer (CGC 320696754935) is reportedly loading at 200%. The customer pulling so much energy, possibly caused the splice to fail and the fire to ignite. Cal Fire responded to and extinguished the fire that was contained to our equipment. The fire was most likely contained and did not spread, because the trip o link fuses are non-exempt from pole clearing and that clearing was done very well. Our crew replaced 40' of 1/0 aluminum quad conductor and 2&quot; molding. The line was returned to service on August 17, 2021. There was an EC S9-Corrective Staging Tag 119128075 created on June 9, 2020 for an equipment arm with three grasshopper cutouts that needed a bird guard. An animal mitigation tag was subsequently cancelled on September 18, 2020. The incident area is within a proposed multi-region Habitat Conservation Plan (HCP) area. This information is preliminary."/>
    <s v="PG&amp;E"/>
    <s v="Other"/>
    <s v="PG&amp;E Pole"/>
    <s v="D"/>
    <s v="D"/>
    <s v="Structure-only"/>
    <m/>
    <m/>
    <m/>
    <m/>
    <m/>
    <s v="Equipment - Overloaded"/>
    <s v="All types of equipment / facility failure"/>
    <s v="Splice/Clamp/Connector"/>
    <s v="Y"/>
    <s v="Overhead"/>
    <x v="2"/>
    <s v="Splice/Clamp/Connector"/>
    <s v="Riser, Molding"/>
    <n v="101039883"/>
    <s v=" "/>
    <x v="2"/>
    <n v="38.008457999999997"/>
    <n v="-120.25913199999999"/>
    <s v="Tuolumne"/>
    <s v="MIWUK 1702 "/>
    <n v="17000"/>
    <m/>
    <x v="0"/>
    <s v="Cal Fire"/>
    <s v="Urban"/>
    <m/>
    <m/>
    <s v="Y"/>
    <s v="Armario 2012"/>
    <m/>
    <m/>
    <m/>
    <s v="N"/>
    <s v="N"/>
    <m/>
    <m/>
    <s v="2021-08-17"/>
    <m/>
    <m/>
    <m/>
    <m/>
    <m/>
    <m/>
    <m/>
    <m/>
    <m/>
    <m/>
    <m/>
    <m/>
    <m/>
    <m/>
    <m/>
    <m/>
    <m/>
    <m/>
    <m/>
    <s v="  "/>
    <s v="YOSEMITE"/>
    <s v="SONORA 01"/>
    <s v="14:40"/>
    <n v="44424"/>
    <m/>
    <s v="T005370384"/>
    <s v="UNKNOWN"/>
    <s v="HUNTS RD"/>
    <s v="SOULSBYVILLE"/>
    <m/>
    <m/>
    <s v="Y9TMRSV"/>
    <s v="SIUDZINSKI, MARK"/>
    <m/>
    <s v="20210816 15:40"/>
    <n v="9002"/>
    <m/>
    <s v="secondary riser fire De-Energized bank and cut riser in the clear called 4 crew to make repairs"/>
    <s v="Y"/>
    <m/>
    <m/>
    <m/>
    <n v="38.008457999999997"/>
    <n v="-120.25913199999999"/>
    <s v="CATCU 010584 incident #"/>
    <s v="cal fire"/>
    <m/>
    <s v="N"/>
    <s v="Y"/>
    <m/>
    <s v="Clear"/>
    <m/>
    <s v="PGE&amp;E-Owned Structure/Equipment"/>
    <m/>
    <s v="Calm"/>
    <m/>
    <s v="PG&amp;E Equipment"/>
    <m/>
    <s v="Structure Only"/>
    <m/>
    <s v="Cal Fire"/>
    <m/>
    <s v="Overhead"/>
    <m/>
    <s v="N"/>
    <m/>
    <m/>
    <m/>
    <s v="FIRE, POLE"/>
    <s v="CONDUCTOR, OVERHEAD"/>
    <s v="N"/>
    <s v="  "/>
    <m/>
    <m/>
    <m/>
    <m/>
    <m/>
    <m/>
    <m/>
    <m/>
    <m/>
    <m/>
    <m/>
    <m/>
    <m/>
    <m/>
    <m/>
    <m/>
    <m/>
    <m/>
    <m/>
    <m/>
    <m/>
    <m/>
    <m/>
    <m/>
    <m/>
    <m/>
    <m/>
    <m/>
    <m/>
    <m/>
    <m/>
    <m/>
    <m/>
    <m/>
    <m/>
    <m/>
    <m/>
    <m/>
    <m/>
    <m/>
    <m/>
    <m/>
    <m/>
    <m/>
    <m/>
    <m/>
    <m/>
  </r>
  <r>
    <n v="1256"/>
    <s v="P4K5"/>
    <s v="3 - QC Complete"/>
    <n v="44435"/>
    <n v="44617"/>
    <s v="One span, one phase of 1/0 acsr overhead conductor failed due to unknown cause. The conductor fell and ignited a 0.25 - 10 acres grass fire on the golf course. EC 121904254 was created for the damaged conductor to be repaired. This ignition occurred inside of a major historical fire (Valley 2015). This information is preliminary."/>
    <s v="\\fxshare-nas05\quotashare-fs01\ESA\5 - Ignition Tracking\2021_Ignition_QC_Folders\20210815_1443507_21-0104810_nan_T005369561"/>
    <s v=" "/>
    <m/>
    <s v="P4K5"/>
    <s v="Adjusted the create and outage time to reflect the records"/>
    <n v="44435"/>
    <m/>
    <s v="Not In Scope"/>
    <m/>
    <m/>
    <m/>
    <m/>
    <m/>
    <m/>
    <m/>
    <m/>
    <m/>
    <m/>
    <m/>
    <m/>
    <m/>
    <m/>
    <m/>
    <m/>
    <m/>
    <m/>
    <m/>
    <m/>
    <m/>
    <m/>
    <m/>
    <m/>
    <m/>
    <m/>
    <m/>
    <m/>
    <m/>
    <m/>
    <m/>
    <m/>
    <m/>
    <m/>
    <m/>
    <m/>
    <m/>
    <m/>
    <m/>
    <m/>
    <m/>
    <m/>
    <m/>
    <m/>
    <m/>
    <m/>
    <s v=" "/>
    <x v="132"/>
    <s v="18:12:00"/>
    <n v="44423"/>
    <s v="18:10:00"/>
    <s v="FAS"/>
    <s v="N"/>
    <s v="N"/>
    <n v="1443507"/>
    <s v="21-0104810"/>
    <m/>
    <s v="T005369541, T005369542, T005369548, T005369550, T005369551, T005369559, T005369560, T005369561, T005369562, T005369563, T005369587, T005369605, T005369834, T005369835, T005369837"/>
    <s v="121905786, 121904254"/>
    <m/>
    <m/>
    <s v="No Photo"/>
    <s v=" "/>
    <x v="1"/>
    <x v="0"/>
    <s v="Y"/>
    <s v="Y"/>
    <s v="N"/>
    <s v="On Aug 15th, 2021 at 1812 hours, a PG&amp;E Troubleman was dispatched to the Middletown 1102 12kV Distribution Circuit near Deer Hollow Road in response to a wire down (Circuit ID: 043141102, SAP ID: 102208561). Initial analysis indicates open span of the 1/0 acsr conductor fell and ignited a grass fire. The ensuing fire was 0.25 – 10 acres in size and the fire was suppressed by Cal Fire. During inspection the following day (Aug 16th, 2021) a cutout was welded shut (Circuit ID: 043141102, SAP ID: 102209237). PG&amp;E Crew replaced the cutout (SAP ID: 102209237) and repaired the conductor (SAP ID: 102208561). This is preliminary."/>
    <s v="PG&amp;E"/>
    <s v="Vegetation"/>
    <m/>
    <s v="D"/>
    <s v="D"/>
    <s v="0.26-9.99"/>
    <m/>
    <m/>
    <m/>
    <m/>
    <m/>
    <s v="Equipment - PG&amp;E"/>
    <s v="All types of equipment / facility failure"/>
    <s v="Conductor failure-all"/>
    <s v="Y"/>
    <s v="Overhead"/>
    <x v="0"/>
    <s v="Conductor - Primary"/>
    <s v="Conductor, Cutout"/>
    <s v="102208561, 102209237"/>
    <s v=" "/>
    <x v="0"/>
    <n v="38.806446000000001"/>
    <n v="-122.570745"/>
    <s v="Lake"/>
    <s v="MIDDLETOWN 1102"/>
    <n v="12000"/>
    <s v="MIDDLETOWN 1102878"/>
    <x v="0"/>
    <s v="Cal Fire"/>
    <s v="Urban"/>
    <s v="Grass Fuel Model"/>
    <m/>
    <s v="Y"/>
    <s v="Valley 2015"/>
    <m/>
    <n v="175"/>
    <s v="R5"/>
    <s v="N"/>
    <s v="N"/>
    <m/>
    <m/>
    <s v="2021-08-17"/>
    <m/>
    <m/>
    <m/>
    <m/>
    <m/>
    <m/>
    <m/>
    <m/>
    <m/>
    <m/>
    <m/>
    <m/>
    <m/>
    <m/>
    <m/>
    <m/>
    <m/>
    <m/>
    <m/>
    <s v="  "/>
    <s v="NORTH COAST"/>
    <s v="LAKEPORT 02"/>
    <s v="18:29"/>
    <n v="44423"/>
    <n v="1443507"/>
    <s v="T005369561"/>
    <s v="UNKNOWN"/>
    <s v="SPYGLASS , DEER HOLLOW"/>
    <s v="MIDDLETOWN"/>
    <n v="38.79524"/>
    <n v="-122.56721"/>
    <s v="W7TCRSL"/>
    <s v="SMITH, CODY"/>
    <n v="43141102"/>
    <s v="20210815 21:03"/>
    <n v="9002"/>
    <m/>
    <s v="wire down on golf course"/>
    <s v="Y"/>
    <m/>
    <m/>
    <m/>
    <n v="38.806446000000001"/>
    <n v="-122.570745"/>
    <s v="1 wire fell down mid span no cause found of why wire fell per joe baldwin invest"/>
    <s v="bc 1417"/>
    <m/>
    <s v="N"/>
    <s v="Y"/>
    <m/>
    <s v="Clear"/>
    <m/>
    <s v="Private Land"/>
    <m/>
    <s v="Calm"/>
    <m/>
    <s v="PG&amp;E Equipment"/>
    <m/>
    <s v="0.25 - 10 Acres"/>
    <m/>
    <s v="Cal Fire"/>
    <m/>
    <s v="Overhead"/>
    <m/>
    <s v="Y"/>
    <s v="pictures"/>
    <s v="PG&amp;E Employee"/>
    <m/>
    <s v="OVERHEAD"/>
    <s v="CONDUCTOR, OVERHEAD"/>
    <s v="N"/>
    <s v="  "/>
    <s v="Unplanned"/>
    <s v="Humboldt"/>
    <s v="Ukiah"/>
    <s v="043141102, MIDDLETOWN-1102"/>
    <s v="21-0104810"/>
    <s v="Unplanned"/>
    <s v="Clear;32-90 F"/>
    <s v="1214"/>
    <s v="493392"/>
    <s v="YES"/>
    <s v="Open Circuit"/>
    <s v="Sustained"/>
    <s v="No"/>
    <s v="WIRE DOWN 2 SS/OF LINE AND BUCK"/>
    <s v="OH"/>
    <s v="Switch"/>
    <s v="1443507"/>
    <s v="Conductor, Overhead, Broken, wire on ground"/>
    <m/>
    <m/>
    <m/>
    <s v="HWY 29 1200' N/0 HARTMAN RD."/>
    <s v="SMITH, CODY/2089: 18167 hidden valley rd"/>
    <s v="FUS 1301 OPEN"/>
    <m/>
    <m/>
    <m/>
    <m/>
    <m/>
    <m/>
    <m/>
    <m/>
    <m/>
    <m/>
    <m/>
    <m/>
    <m/>
    <m/>
    <m/>
    <m/>
    <m/>
    <m/>
    <m/>
    <m/>
    <m/>
    <m/>
    <m/>
  </r>
  <r>
    <n v="1255"/>
    <s v="AGFC"/>
    <s v="3 - QC Complete"/>
    <n v="44424"/>
    <n v="44617"/>
    <s v="Structure fire, not attributable to PG&amp;E assets. This information is preliminary."/>
    <s v="\\fxshare-nas05\quotashare-fs01\ESA\5 - Ignition Tracking\2021_Ignition_QC_Folders\20210815_nan_nan_nan_3521689697"/>
    <s v=" "/>
    <m/>
    <m/>
    <m/>
    <m/>
    <m/>
    <s v="Not In Scope"/>
    <m/>
    <m/>
    <m/>
    <m/>
    <m/>
    <m/>
    <m/>
    <m/>
    <m/>
    <m/>
    <m/>
    <m/>
    <m/>
    <m/>
    <m/>
    <m/>
    <m/>
    <m/>
    <m/>
    <m/>
    <m/>
    <m/>
    <m/>
    <m/>
    <m/>
    <m/>
    <m/>
    <m/>
    <m/>
    <m/>
    <m/>
    <m/>
    <m/>
    <m/>
    <m/>
    <m/>
    <m/>
    <m/>
    <m/>
    <m/>
    <m/>
    <m/>
    <m/>
    <m/>
    <m/>
    <m/>
    <s v=" "/>
    <x v="132"/>
    <s v="14:55:00"/>
    <m/>
    <m/>
    <s v="FAS"/>
    <s v="N"/>
    <s v="N"/>
    <m/>
    <m/>
    <m/>
    <n v="3521689697"/>
    <m/>
    <m/>
    <m/>
    <m/>
    <s v=" "/>
    <x v="0"/>
    <x v="1"/>
    <s v="N"/>
    <s v="N"/>
    <s v="N"/>
    <s v="Structure fire, not attributable to PG&amp;E assets. This information is preliminary."/>
    <s v="Not PG&amp;E"/>
    <s v="Building"/>
    <m/>
    <m/>
    <m/>
    <s v="Structure-only"/>
    <m/>
    <m/>
    <m/>
    <m/>
    <m/>
    <s v="Other Fire: Non-PG&amp;E related"/>
    <m/>
    <m/>
    <m/>
    <s v="Underground"/>
    <x v="1"/>
    <m/>
    <m/>
    <m/>
    <s v=" "/>
    <x v="0"/>
    <n v="38.908763299999997"/>
    <n v="-123.69173499999999"/>
    <s v="Mendocino"/>
    <s v="POINT ARENA 1101 "/>
    <n v="12000"/>
    <m/>
    <x v="0"/>
    <s v="South Coast Fire"/>
    <s v="Urban"/>
    <m/>
    <m/>
    <s v="N"/>
    <m/>
    <m/>
    <m/>
    <m/>
    <s v="N"/>
    <s v="N"/>
    <m/>
    <m/>
    <s v="2021-08-17"/>
    <m/>
    <m/>
    <m/>
    <m/>
    <m/>
    <m/>
    <m/>
    <m/>
    <m/>
    <m/>
    <m/>
    <m/>
    <m/>
    <m/>
    <m/>
    <m/>
    <m/>
    <m/>
    <m/>
    <s v="  "/>
    <s v="NORTH COAST"/>
    <s v="FORT BRAGG 02"/>
    <s v="14:55"/>
    <n v="44423"/>
    <m/>
    <n v="3521689697"/>
    <n v="195"/>
    <s v="MAIN ST # 2"/>
    <s v="POINT ARENA"/>
    <n v="38.909415000000003"/>
    <n v="-123.69228"/>
    <s v="W2TTXTM"/>
    <s v="THORPE, TIM "/>
    <n v="43381101"/>
    <s v="20210815 15:57"/>
    <n v="1121"/>
    <m/>
    <s v="Pulled meters and sealed panels to building."/>
    <s v="Y"/>
    <m/>
    <m/>
    <s v="38.9087633,-123.6917350,106.000000,3D"/>
    <m/>
    <m/>
    <s v="2nd floor of building"/>
    <s v="South Coast Fire Jason Warner 707-321-0254"/>
    <m/>
    <s v="N"/>
    <s v="Y"/>
    <s v="N"/>
    <s v="Clear"/>
    <m/>
    <s v="Customer-Owned Structure/Equipment"/>
    <m/>
    <s v="Calm"/>
    <m/>
    <s v="3rd Party"/>
    <m/>
    <s v="Structure Only"/>
    <m/>
    <s v="Fire Dept"/>
    <m/>
    <s v="Subsurface"/>
    <m/>
    <s v="N"/>
    <m/>
    <m/>
    <m/>
    <m/>
    <m/>
    <m/>
    <s v="  "/>
    <m/>
    <m/>
    <m/>
    <m/>
    <m/>
    <m/>
    <m/>
    <m/>
    <m/>
    <m/>
    <m/>
    <m/>
    <m/>
    <m/>
    <m/>
    <m/>
    <m/>
    <m/>
    <m/>
    <m/>
    <m/>
    <m/>
    <m/>
    <m/>
    <m/>
    <m/>
    <m/>
    <m/>
    <m/>
    <m/>
    <m/>
    <m/>
    <m/>
    <m/>
    <m/>
    <m/>
    <m/>
    <m/>
    <m/>
    <m/>
    <m/>
    <m/>
    <m/>
    <m/>
    <m/>
    <m/>
    <m/>
  </r>
  <r>
    <n v="1254"/>
    <s v="MXX7"/>
    <s v="3 - QC Complete"/>
    <n v="44423"/>
    <n v="44617"/>
    <s v="Structure fire, not attributable to PG&amp;E assets. This information is preliminary."/>
    <s v="\\fxshare-nas05\quotashare-fs01\ESA\5 - Ignition Tracking\2021_Ignition_QC_Folders\20210815_nan_nan_nan_1072259003"/>
    <s v=" "/>
    <m/>
    <m/>
    <m/>
    <m/>
    <m/>
    <s v="Not In Scope"/>
    <m/>
    <m/>
    <m/>
    <m/>
    <m/>
    <m/>
    <m/>
    <m/>
    <m/>
    <m/>
    <m/>
    <m/>
    <m/>
    <m/>
    <m/>
    <m/>
    <m/>
    <m/>
    <m/>
    <m/>
    <m/>
    <m/>
    <m/>
    <m/>
    <m/>
    <m/>
    <m/>
    <m/>
    <m/>
    <m/>
    <m/>
    <m/>
    <m/>
    <m/>
    <m/>
    <m/>
    <m/>
    <m/>
    <m/>
    <m/>
    <m/>
    <m/>
    <m/>
    <m/>
    <m/>
    <m/>
    <s v=" "/>
    <x v="132"/>
    <s v="09:55:00"/>
    <m/>
    <m/>
    <s v="FAS"/>
    <s v="N"/>
    <s v="N"/>
    <m/>
    <m/>
    <m/>
    <n v="1072259003"/>
    <m/>
    <m/>
    <m/>
    <m/>
    <s v=" "/>
    <x v="0"/>
    <x v="1"/>
    <s v="N"/>
    <s v="N"/>
    <s v="N"/>
    <s v="Structure fire, not attributable to PG&amp;E assets. This information is preliminary."/>
    <s v="Not PG&amp;E"/>
    <s v="Other"/>
    <m/>
    <m/>
    <m/>
    <s v="Structure-only"/>
    <m/>
    <m/>
    <m/>
    <m/>
    <m/>
    <s v="Other Fire: Non-PG&amp;E related"/>
    <m/>
    <m/>
    <m/>
    <s v="Overhead"/>
    <x v="1"/>
    <m/>
    <m/>
    <m/>
    <s v=" "/>
    <x v="0"/>
    <n v="40.389774000000003"/>
    <n v="-122.287497"/>
    <s v="Shasta"/>
    <s v="COTTONWOOD 1102 "/>
    <n v="12000"/>
    <m/>
    <x v="0"/>
    <s v="COTTONWOOD FD"/>
    <s v="Urban"/>
    <m/>
    <m/>
    <s v="N"/>
    <m/>
    <m/>
    <m/>
    <m/>
    <s v="N"/>
    <s v="N"/>
    <m/>
    <m/>
    <s v="2021-08-17"/>
    <m/>
    <m/>
    <m/>
    <m/>
    <m/>
    <m/>
    <m/>
    <m/>
    <m/>
    <m/>
    <m/>
    <m/>
    <m/>
    <m/>
    <m/>
    <m/>
    <m/>
    <m/>
    <m/>
    <s v="  "/>
    <s v="NORTH VALLEY"/>
    <s v="REDDING 03"/>
    <s v="09:55"/>
    <n v="44423"/>
    <m/>
    <n v="1072259003"/>
    <n v="3505"/>
    <s v="RHONDA RD"/>
    <s v="COTTONWOOD"/>
    <n v="40.389443999999997"/>
    <n v="-122.287938"/>
    <s v="V8TSLAB"/>
    <s v="ANDRADE, SHAWN"/>
    <n v="102931102"/>
    <s v="20210815 11:36"/>
    <n v="1121"/>
    <m/>
    <s v="sunshine/beacon gas station, grease/oil fire from cooking oil in market, per cal fire &amp; andersone fire, cottonwood fire incident"/>
    <s v="Y"/>
    <n v="7"/>
    <s v="\\fxshare-nas05\quotashare-fs01\ESA\5 - Ignition Tracking\Fire_Tab_Attachment_Files"/>
    <m/>
    <n v="40.389774000000003"/>
    <n v="-122.287497"/>
    <m/>
    <s v="Cottonwood FD INC#8700 530-225-2411"/>
    <m/>
    <s v="N"/>
    <s v="Y"/>
    <s v="N"/>
    <s v="Clear"/>
    <m/>
    <s v="Customer-Owned Structure/Equipment"/>
    <m/>
    <s v="Calm"/>
    <m/>
    <s v="3rd Party"/>
    <s v="grease/oil fire from food in market, per fd"/>
    <s v="Structure Only"/>
    <m/>
    <s v="Other (Comments)"/>
    <s v="cal fire &amp; andersone fire, cottonwood fd"/>
    <s v="Other (Comments)"/>
    <s v="oh tx, ug service"/>
    <s v="N"/>
    <m/>
    <m/>
    <m/>
    <m/>
    <m/>
    <m/>
    <s v="  "/>
    <m/>
    <m/>
    <m/>
    <m/>
    <m/>
    <m/>
    <m/>
    <m/>
    <m/>
    <m/>
    <m/>
    <m/>
    <m/>
    <m/>
    <m/>
    <m/>
    <m/>
    <m/>
    <m/>
    <m/>
    <m/>
    <m/>
    <m/>
    <m/>
    <m/>
    <m/>
    <m/>
    <m/>
    <m/>
    <m/>
    <m/>
    <m/>
    <m/>
    <m/>
    <m/>
    <m/>
    <m/>
    <m/>
    <m/>
    <m/>
    <m/>
    <m/>
    <m/>
    <m/>
    <m/>
    <m/>
    <m/>
  </r>
  <r>
    <n v="1250"/>
    <s v="S71C"/>
    <s v="3 - QC Complete"/>
    <n v="44469"/>
    <n v="44617"/>
    <s v="A dead burnt red tail hawk was found at the base of the pole. The ensuing grass fire was approximately 5 acres in size. This information is preliminary. "/>
    <s v="\\fxshare-nas05\quotashare-fs01\ESA\5 - Ignition Tracking\2021_Ignition_QC_Folders\20210814_nan_nan_nan_T005368874"/>
    <s v=" "/>
    <m/>
    <s v="S71C"/>
    <s v="No errors"/>
    <m/>
    <m/>
    <s v="Not In Scope"/>
    <m/>
    <m/>
    <m/>
    <m/>
    <m/>
    <m/>
    <m/>
    <m/>
    <m/>
    <m/>
    <m/>
    <m/>
    <m/>
    <m/>
    <m/>
    <m/>
    <m/>
    <m/>
    <m/>
    <m/>
    <m/>
    <m/>
    <m/>
    <m/>
    <m/>
    <s v="Y"/>
    <s v="MWQ1"/>
    <s v="N"/>
    <m/>
    <m/>
    <m/>
    <m/>
    <m/>
    <m/>
    <m/>
    <m/>
    <m/>
    <m/>
    <m/>
    <m/>
    <m/>
    <m/>
    <m/>
    <m/>
    <m/>
    <m/>
    <s v=" "/>
    <x v="133"/>
    <s v="10:43:00"/>
    <m/>
    <m/>
    <s v="FAS"/>
    <s v="N"/>
    <s v="N"/>
    <s v="TR8270246"/>
    <m/>
    <m/>
    <s v="T005368874"/>
    <m/>
    <s v="800307093"/>
    <m/>
    <s v="No Photo"/>
    <s v=" "/>
    <x v="1"/>
    <x v="0"/>
    <s v="Y"/>
    <s v="Y"/>
    <s v="N"/>
    <s v="On August 14, 2021 at 10:43 hours, a PG&amp;E Troubleman was dispatched to the Tejon 1102 12kV Distribution Circuit near the vicinity of Interstate 5, South pf Tejon Industrial Drive in Bakersfield in response to grass fire. Initial analysis indicates bird contact caused the ignition. A red tail hawk made contact with the primary conductors and was found at the base of the pole. The ensuing fire was between 0.25 acres and 10 acres in size and the fire was suppressed by Kern County Fire Department. There were no damages to PG&amp;E equipment warranting repair and there was no customer outage."/>
    <s v="PG&amp;E"/>
    <s v="Other"/>
    <s v="Bird"/>
    <s v="D"/>
    <s v="D"/>
    <s v="0.26-9.99"/>
    <m/>
    <m/>
    <m/>
    <m/>
    <m/>
    <s v="Contact - Animal - Bird"/>
    <s v="Contact from object"/>
    <s v="Animal contact"/>
    <s v="N"/>
    <s v="Overhead"/>
    <x v="0"/>
    <s v="Conductor - Primary"/>
    <s v="Conductor "/>
    <n v="103134297"/>
    <s v=" "/>
    <x v="0"/>
    <n v="34.969887999999997"/>
    <n v="-118.953596"/>
    <s v="Kern"/>
    <s v="TEJON 1102"/>
    <n v="12000"/>
    <s v="TEJON 11024525"/>
    <x v="1"/>
    <s v="Kern County FD"/>
    <s v="Herbaceous"/>
    <s v="Brush fuel model"/>
    <s v="Grass, Brush"/>
    <s v="N"/>
    <m/>
    <m/>
    <m/>
    <m/>
    <s v="N"/>
    <s v="N"/>
    <m/>
    <m/>
    <s v="2021-08-17"/>
    <m/>
    <m/>
    <m/>
    <m/>
    <m/>
    <m/>
    <m/>
    <m/>
    <m/>
    <m/>
    <m/>
    <m/>
    <m/>
    <m/>
    <m/>
    <m/>
    <m/>
    <m/>
    <m/>
    <s v="  "/>
    <s v="KERN"/>
    <s v="BAKERSFIELD 02"/>
    <s v="10:43"/>
    <n v="44422"/>
    <m/>
    <s v="T005368874"/>
    <s v="UNKNOWN"/>
    <s v="INTERSTATE 5"/>
    <s v="BAKERSFIELD"/>
    <m/>
    <m/>
    <s v="K1TJ8M6"/>
    <s v="MASON, JOSHUA"/>
    <m/>
    <s v="20210814 12:31"/>
    <n v="9002"/>
    <m/>
    <s v="FOUND DEAD BURNT RED TAIL HAWK AT BASE OF POLE, APPROX 5 ACRE GRASS FIRE CAUSED BY INCIDENT, BIRD REPORT SENT TO CLERK AND BIRD CORDINATORS IN M&amp;C FOR BIRD INCIDENT."/>
    <s v="Y"/>
    <m/>
    <m/>
    <m/>
    <n v="34.969887999999997"/>
    <n v="-118.953596"/>
    <m/>
    <s v="KC FIRE 324-6551"/>
    <m/>
    <s v="N"/>
    <s v="Y"/>
    <m/>
    <s v="Clear"/>
    <m/>
    <s v="County Land"/>
    <m/>
    <s v="Calm"/>
    <m/>
    <s v="Bird Contact"/>
    <m/>
    <s v="0.25 - 10 Acres"/>
    <m/>
    <s v="Fire Dept"/>
    <m/>
    <s v="Overhead"/>
    <m/>
    <s v="N"/>
    <m/>
    <m/>
    <m/>
    <s v="BIRD-FOUND"/>
    <s v="CONDUCTOR, OVERHEAD"/>
    <s v="N"/>
    <s v="  "/>
    <m/>
    <m/>
    <m/>
    <m/>
    <m/>
    <m/>
    <m/>
    <m/>
    <m/>
    <m/>
    <m/>
    <m/>
    <m/>
    <m/>
    <m/>
    <m/>
    <m/>
    <m/>
    <m/>
    <m/>
    <m/>
    <m/>
    <m/>
    <m/>
    <m/>
    <m/>
    <m/>
    <m/>
    <m/>
    <m/>
    <m/>
    <m/>
    <m/>
    <m/>
    <m/>
    <m/>
    <m/>
    <m/>
    <m/>
    <m/>
    <m/>
    <m/>
    <m/>
    <m/>
    <m/>
    <m/>
    <m/>
  </r>
  <r>
    <n v="1334"/>
    <s v="DJPK"/>
    <s v="3 - QC Complete"/>
    <n v="44531"/>
    <n v="44617"/>
    <s v="Insulator bushing inside PMH failed and caused PMH to catch fire. ILIS 21-0104676 states third party vehicle as the cause. Photos don't so fire outside of switch box, so looks like the fire was have been inside the box and limited to PG&amp;E assets. This information is preliminary."/>
    <s v="\\fxshare-nas05\quotashare-fs01\ESA\5 - Ignition Tracking\2021_Ignition_QC_Folders\20210814_1442904_21-0104676_nan_T005369097"/>
    <s v=" "/>
    <s v="Y"/>
    <s v="DJPK"/>
    <s v="Updated Outage Time "/>
    <m/>
    <m/>
    <s v="Not In Scope"/>
    <m/>
    <m/>
    <m/>
    <m/>
    <m/>
    <m/>
    <m/>
    <m/>
    <m/>
    <m/>
    <m/>
    <m/>
    <m/>
    <m/>
    <m/>
    <m/>
    <m/>
    <m/>
    <m/>
    <m/>
    <m/>
    <m/>
    <m/>
    <m/>
    <m/>
    <m/>
    <m/>
    <m/>
    <m/>
    <m/>
    <m/>
    <m/>
    <m/>
    <m/>
    <m/>
    <m/>
    <m/>
    <m/>
    <m/>
    <s v="Y"/>
    <n v="44531"/>
    <m/>
    <s v="D4G3"/>
    <s v="Daniel Gossett (209) 313-3108"/>
    <s v="Need to confirm if there was an igntion."/>
    <m/>
    <s v=" "/>
    <x v="133"/>
    <s v="17:50:00"/>
    <n v="44422"/>
    <s v="17:38:00"/>
    <s v="FAS"/>
    <s v="N"/>
    <s v="N"/>
    <n v="1442904"/>
    <s v="21-0104676"/>
    <m/>
    <s v="T005369097, T005369108"/>
    <s v="121903354, 121890402"/>
    <m/>
    <m/>
    <m/>
    <s v=" "/>
    <x v="0"/>
    <x v="1"/>
    <s v="N"/>
    <s v="N"/>
    <s v="N"/>
    <s v="On August 14, 2021, 17:38 hours, a PG&amp;E Troubleman was dispatched to the Eight Mile 2101 21kV Distribution Circuit in the vicinity of Eight Mile Road and Trinity Parkway, Stockton, in response to an outage affecting 2,372 customers.  Upon arrival at the scene the Troubleman found evidence of arcing inside the pad-mounted hardware (PMH) housing Switch 16391.  Further investigation confirmed that the arcing was related to a failed bushing.  Initial analysis indicates that the bushing failure was related to a 3rd party vehicle that struck the PMH on August 12, 2021.  An EC tag was submitted to replace the PMH damaged by the 3rd party vehicle contact but the bushing failure occurred prior to the PMH replacement work being completed.  No fire resulted from the bushing failure.  All arcing was contained inside the PMH.  City of Stockton FD responded to the incident, but no fire suppression was required.  A PG&amp;E crew replaced the failed switch and damaged PMH on August 16, 2021.  "/>
    <s v="PG&amp;E"/>
    <s v="Other"/>
    <s v="Switch Box"/>
    <s v="D"/>
    <s v="D"/>
    <s v="No Fire"/>
    <m/>
    <m/>
    <m/>
    <m/>
    <m/>
    <s v="No Fire"/>
    <m/>
    <m/>
    <m/>
    <s v="Padmounted"/>
    <x v="1"/>
    <s v="Switch"/>
    <m/>
    <m/>
    <s v=" "/>
    <x v="0"/>
    <n v="38.057566999999999"/>
    <n v="-121.375604"/>
    <s v="San Joaquin"/>
    <s v="EIGHT MILE 2102"/>
    <n v="21000"/>
    <m/>
    <x v="0"/>
    <s v="Unknown"/>
    <s v="Urban"/>
    <m/>
    <m/>
    <s v="N"/>
    <m/>
    <m/>
    <m/>
    <m/>
    <s v="N"/>
    <s v="N"/>
    <m/>
    <m/>
    <s v="2021-08-31"/>
    <m/>
    <m/>
    <m/>
    <m/>
    <m/>
    <m/>
    <m/>
    <m/>
    <m/>
    <m/>
    <m/>
    <m/>
    <m/>
    <m/>
    <m/>
    <m/>
    <m/>
    <m/>
    <m/>
    <s v=" "/>
    <m/>
    <s v="STOCKTON"/>
    <s v="17:50"/>
    <s v="2021/08/14 00:00:00"/>
    <s v="1442904"/>
    <s v="T005369097"/>
    <n v="838"/>
    <s v="RENOIR LN"/>
    <m/>
    <n v="38.058320000000002"/>
    <n v="-121.3766"/>
    <s v="Q4TD4G3"/>
    <m/>
    <n v="16391"/>
    <s v="2021/08/14 21:20:29"/>
    <n v="9002"/>
    <m/>
    <s v="A:AXS OK;X:;R:"/>
    <s v="N"/>
    <m/>
    <m/>
    <m/>
    <m/>
    <m/>
    <m/>
    <m/>
    <m/>
    <m/>
    <m/>
    <s v="Y"/>
    <m/>
    <m/>
    <m/>
    <m/>
    <m/>
    <m/>
    <m/>
    <s v="bad pmh11 needs replacing"/>
    <m/>
    <m/>
    <m/>
    <m/>
    <s v="Underground"/>
    <m/>
    <m/>
    <m/>
    <m/>
    <m/>
    <s v="UNDERGROUND"/>
    <s v="OTHER"/>
    <m/>
    <s v=" "/>
    <s v="Unplanned"/>
    <s v="Stockton"/>
    <s v="Stockton"/>
    <s v="163912102, EIGHT MILE-2102"/>
    <s v="21-0104676"/>
    <s v="Unplanned"/>
    <s v="Clear;32-90 F"/>
    <s v="2372"/>
    <s v="477471"/>
    <s v="NO"/>
    <s v="Line to Ground"/>
    <s v="Sustained"/>
    <s v="No"/>
    <s v="2102/2"/>
    <s v="UG"/>
    <s v="Circuit Breaker"/>
    <s v="1442904"/>
    <s v="Switch (UG), Burned/flashed"/>
    <s v="ALARM TARGET"/>
    <s v="08/15/21 19:20"/>
    <m/>
    <s v="EIGHT MILE SUB"/>
    <s v="PMH 16391"/>
    <s v="COIS @ T4468 TWD 5464 OPEN|SW 3834 CLOSE|COIS @ T2024 TWD T2023 OPEN"/>
    <s v="INSULATOR BUSHING INSIDE PMH FAILED &amp; CAUSED PMH TO CATCH FIRE"/>
    <m/>
    <m/>
    <m/>
    <m/>
    <m/>
    <m/>
    <m/>
    <m/>
    <m/>
    <m/>
    <m/>
    <m/>
    <m/>
    <m/>
    <m/>
    <m/>
    <m/>
    <m/>
    <m/>
    <m/>
    <m/>
    <m/>
  </r>
  <r>
    <n v="1282"/>
    <s v="TLAL"/>
    <s v="3 - QC Complete"/>
    <n v="44447"/>
    <n v="44617"/>
    <s v="A spar on live pine tree failed at attachment and fell onto primary overhead circuit. The ensuing fire was 40' x 50' in size. This information preliminary. OIS: 1443046; ILIS: 21-0104727; FOID: T005369205 (TXTM - Cxl); EC: 121910799, 121903584; PM: 31549724; Circuit ID: 042841112, SAP Eqp ID: 102185142, 102185141; County: Mendocino; Division: Humboldt"/>
    <s v="\\fxshare-nas05\quotashare-fs01\ESA\5 - Ignition Tracking\2021_Ignition_QC_Folders\20210815_1443046_21-0104727_nan_T005369205"/>
    <s v=" "/>
    <m/>
    <s v="TLAL"/>
    <s v="Create and Outage Date &amp; Time, Fire Lat/Long Updated"/>
    <n v="44447"/>
    <m/>
    <s v="Not In Scope"/>
    <m/>
    <m/>
    <m/>
    <m/>
    <m/>
    <m/>
    <m/>
    <m/>
    <m/>
    <m/>
    <m/>
    <m/>
    <m/>
    <m/>
    <m/>
    <m/>
    <m/>
    <m/>
    <m/>
    <m/>
    <m/>
    <m/>
    <m/>
    <m/>
    <m/>
    <m/>
    <m/>
    <m/>
    <m/>
    <m/>
    <m/>
    <m/>
    <m/>
    <m/>
    <m/>
    <m/>
    <m/>
    <m/>
    <m/>
    <s v="N"/>
    <m/>
    <m/>
    <s v="TXTM"/>
    <s v="Tim Thorpe, (530) 941-4950, TXTM@pge.com"/>
    <m/>
    <m/>
    <s v=" "/>
    <x v="133"/>
    <s v="23:50:00"/>
    <n v="44422"/>
    <s v="23:50:00"/>
    <s v="FAS"/>
    <s v="Y"/>
    <s v="N"/>
    <n v="1443046"/>
    <s v="21-0104727"/>
    <m/>
    <s v="T005369205"/>
    <s v="121910799, 121903584"/>
    <m/>
    <m/>
    <s v="PG&amp;E_1282_Ignition_20210814_3.jpg"/>
    <s v=" "/>
    <x v="1"/>
    <x v="0"/>
    <s v="Y"/>
    <s v="Y"/>
    <s v="N"/>
    <s v="On August 15, 2021 at 0603 hours, a PG&amp;E Troubleman patrolled the Gualala 1112 12kV Distribution Circuit number 042841112, in the State Responsibility Area (SRA) near 38015 Old Coast Highway in Gualala. He observed the 60H Type T fuse 5621 open with 2 of 2 blown, a fallen tree, 500' (250' each phase of the two phases) of broken #6 solid copper primary overhead conductor down on the ground near 37941 Old Coast Highway, two broken crossarms, and a small fire. Initial analysis indicates the ignition was caused by an 80' tall 20&quot; DBH Bishop Pine Tree partially failed. The 40' spar failed at the weak angle of attachment point, then fell onto and through the overhead conductors, and resulted in the approximately 40' x 50' fire that ensued in the low shrubby green vegetation on the hillside where the branch landed. Upon the post-incident inspection, there was very limited evidence of decay found on the mature healthy pine. Cal Fire responded to and extinguished the fire. The EC tags 102185142 and 102185141 were submitted for remedy. The 1,157-minute outage affected 16 customers. The line was returned to service on August 15, 2021. This information is preliminary."/>
    <s v="PG&amp;E"/>
    <s v="Vegetation"/>
    <m/>
    <s v="D"/>
    <s v="D"/>
    <s v="&lt;0.25"/>
    <s v="Approximately 40' x 50'"/>
    <m/>
    <m/>
    <m/>
    <m/>
    <s v="Vegetation"/>
    <s v="Contact from object"/>
    <s v="Veg. contact"/>
    <s v="N"/>
    <s v="Overhead"/>
    <x v="0"/>
    <s v="Conductor - Primary"/>
    <s v="Conductor, Crossarms"/>
    <s v=" 102185142, 102185141"/>
    <s v=" "/>
    <x v="0"/>
    <n v="38.77882477"/>
    <n v="-123.5446407"/>
    <s v="Mendocino"/>
    <s v="GUALALA 1112"/>
    <n v="12000"/>
    <s v="GUALALA 1112662"/>
    <x v="0"/>
    <s v="Cal Fire"/>
    <s v="Conifer Forest"/>
    <s v="Grass Fuel Model"/>
    <m/>
    <s v="N"/>
    <m/>
    <m/>
    <m/>
    <m/>
    <s v="N"/>
    <s v="N"/>
    <m/>
    <m/>
    <s v="2021-08-24"/>
    <n v="38.779376999999997"/>
    <n v="-123.544577"/>
    <n v="44425"/>
    <s v="BranchFail"/>
    <s v="Live green bishop pine branch/spar failed at attachment and fell thru primary voltage lines. Limited exterior evidence of included bark at attachment. Branch was not overhanging lines."/>
    <s v="PINB"/>
    <n v="80"/>
    <n v="20"/>
    <n v="40"/>
    <s v="None"/>
    <s v="None"/>
    <s v="N"/>
    <n v="1"/>
    <m/>
    <s v="Hillside"/>
    <s v="B"/>
    <s v="CrossArm"/>
    <s v="BareWire"/>
    <m/>
    <s v="  "/>
    <m/>
    <s v="PTARENA"/>
    <s v="00:02"/>
    <n v="44423"/>
    <n v="1443046"/>
    <s v="T005369205"/>
    <s v="UNKNOWN"/>
    <s v="37914 OLD COAST HWY"/>
    <m/>
    <n v="38.779690000000002"/>
    <n v="-123.54369"/>
    <s v="W2TTXTM"/>
    <m/>
    <n v="42841112"/>
    <s v="2021/08/15 06:08:00"/>
    <m/>
    <m/>
    <s v="SMART MTR AUTO-GENERATED TAG"/>
    <m/>
    <m/>
    <m/>
    <m/>
    <m/>
    <m/>
    <m/>
    <m/>
    <m/>
    <m/>
    <m/>
    <s v="Y"/>
    <m/>
    <m/>
    <m/>
    <m/>
    <m/>
    <m/>
    <m/>
    <s v="crew to make repairs"/>
    <m/>
    <m/>
    <m/>
    <m/>
    <s v="Overhead"/>
    <m/>
    <m/>
    <m/>
    <m/>
    <m/>
    <m/>
    <m/>
    <m/>
    <s v="  "/>
    <s v="Unplanned"/>
    <s v="Humboldt"/>
    <s v="Ukiah"/>
    <s v="042841112, GUALALA-1112"/>
    <s v="21-0104727"/>
    <s v="Unplanned"/>
    <s v="Clear;32-90 F"/>
    <s v="16"/>
    <s v="18512"/>
    <s v="NO"/>
    <s v="Line to Line"/>
    <s v="Sustained"/>
    <s v="No"/>
    <s v="5621"/>
    <s v="OH"/>
    <s v="Fuse"/>
    <s v="1443046"/>
    <s v="Conductor, Overhead, Broken, wire on ground"/>
    <m/>
    <s v="08/15/21 07:14"/>
    <m/>
    <s v="HWY 1, 1,200' S/O BIG GULCH RD."/>
    <s v="2/span ld side of fuses"/>
    <s v="na"/>
    <s v="Vegetation;Tree - fell into line"/>
    <m/>
    <m/>
    <m/>
    <m/>
    <m/>
    <m/>
    <m/>
    <m/>
    <m/>
    <m/>
    <m/>
    <m/>
    <m/>
    <m/>
    <m/>
    <m/>
    <m/>
    <m/>
    <m/>
    <m/>
    <m/>
    <m/>
  </r>
  <r>
    <n v="1253"/>
    <s v="AGFC"/>
    <s v="3 - QC Complete"/>
    <n v="44426"/>
    <n v="44617"/>
    <s v="Structure fire, not attributable to PG&amp;E assets. AGFC notes 8/18/2021: after speaking with the troubleman, this incident does not look to be attributable to PG&amp;E assets. the service running to the structure that caught fire was customer owned long with customer owned connectors that were attached to customer owned poles. ILIS 21-0104687 has the cause listed as 3rd party fire house or building. I'm changing this status to not attributable to PG&amp;E assets and marking this ignition complete. This incident was also looked into by the EIR level 2 on call employee and it was deemed non reportable. Fire at 6600 Old School Road. It is unknown if the fire was attributable to PG&amp;E assets. The ensuing fire was 0.25-10 acres in size. This information is preliminary."/>
    <s v="\\fxshare-nas05\quotashare-fs01\ESA\5 - Ignition Tracking\2021_Ignition_QC_Folders\20210814_nan_nan_nan_X316228946"/>
    <s v=" "/>
    <m/>
    <m/>
    <m/>
    <m/>
    <m/>
    <s v="Not In Scope"/>
    <m/>
    <m/>
    <m/>
    <m/>
    <m/>
    <m/>
    <m/>
    <m/>
    <m/>
    <m/>
    <m/>
    <m/>
    <m/>
    <m/>
    <m/>
    <m/>
    <m/>
    <m/>
    <m/>
    <m/>
    <m/>
    <m/>
    <m/>
    <m/>
    <m/>
    <m/>
    <m/>
    <m/>
    <m/>
    <m/>
    <m/>
    <m/>
    <m/>
    <m/>
    <m/>
    <m/>
    <m/>
    <m/>
    <m/>
    <m/>
    <m/>
    <m/>
    <m/>
    <m/>
    <m/>
    <m/>
    <s v=" "/>
    <x v="133"/>
    <s v="18:36:00"/>
    <m/>
    <m/>
    <s v="FAS"/>
    <s v="N"/>
    <s v="N"/>
    <m/>
    <s v="21-0104687"/>
    <m/>
    <s v="X316228946"/>
    <m/>
    <m/>
    <m/>
    <m/>
    <s v=" "/>
    <x v="0"/>
    <x v="1"/>
    <s v="N"/>
    <s v="N"/>
    <s v="N"/>
    <s v="Structure fire, not attributable to PG&amp;E assets. AGFC notes 8/18/2021: after speaking with the troubleman, this incident does not look to be attributable to PG&amp;E assets. the service running to the structure that caught fire was customer owned long with customer owned connectors that were attached to customer owned poles. ILIS 21-0104687 has the cause listed as 3rd party fire house or building. I'm changing this status to not attributable to PG&amp;E assets and marking this ignition complete. This incident was also looked into by the EIR level 2 on call employee and it was deemed non reportable. Fire at 6600 Old School Road. It is unknown if the fire was attributable to PG&amp;E assets. The ensuing fire was 0.25-10 acres in size. This information is preliminary."/>
    <s v="Not PG&amp;E"/>
    <s v="Building"/>
    <m/>
    <m/>
    <m/>
    <s v="0.26-9.99"/>
    <m/>
    <m/>
    <m/>
    <m/>
    <m/>
    <s v="Other Fire: Non-PG&amp;E related"/>
    <m/>
    <m/>
    <m/>
    <s v="Overhead"/>
    <x v="1"/>
    <m/>
    <m/>
    <m/>
    <s v=" "/>
    <x v="2"/>
    <n v="37.8129473897"/>
    <n v="-121.8410435399"/>
    <s v="Contra Costa"/>
    <s v="TASSAJARA 2104 "/>
    <n v="21000"/>
    <m/>
    <x v="0"/>
    <s v="San Ramon FD"/>
    <s v="Herbaceous"/>
    <m/>
    <m/>
    <s v="Y"/>
    <s v="Ohlone 2020"/>
    <m/>
    <m/>
    <m/>
    <s v="N"/>
    <s v="N"/>
    <m/>
    <m/>
    <s v="2021-08-17"/>
    <m/>
    <m/>
    <m/>
    <m/>
    <m/>
    <m/>
    <m/>
    <m/>
    <m/>
    <m/>
    <m/>
    <m/>
    <m/>
    <m/>
    <m/>
    <m/>
    <m/>
    <m/>
    <m/>
    <s v="  "/>
    <s v="DIABLO"/>
    <s v="CONCORD 09"/>
    <s v="18:36"/>
    <n v="44422"/>
    <m/>
    <s v="X316228946"/>
    <n v="6600"/>
    <s v="OLD SCHOOL RD"/>
    <s v="PLEASANTON"/>
    <n v="37.812795000000001"/>
    <n v="-121.84177099999999"/>
    <s v="M3TNMN4"/>
    <s v="NORIEGA, NICHOLAS"/>
    <n v="14662104"/>
    <s v="20210814 23:16"/>
    <n v="1122"/>
    <m/>
    <s v="UPON ARRIVAL OPENED C/O'S 15773 &amp; 13189 DEENERGIZING PRIMARY TWDS 6600 OLD SCHOOL RD. UPON ARRIVAL TO 6600 OLD SCHOOL RD FOUND STRUCTURE ON FIRE AND HILLSIDE TO THE EAST ON FIRE WITH FIRE SUPPRESION UNITS RESPONDING. SERVICE FROM POLE TO TX BURNT IN CLEAR, THERE WAS AN ADDITIONAL SERVICE ATTACHED TO WEATHERHEAD THAT WENT UP HILL TO THE SOUTH AND FED ANOTHER PROPERTY. OPENED C/O FOR E.O.L. TX ON DEAD LINE. (CGC316127048080) CLOSED 15773 &amp; 13189 P.U.L.  AFTER F.D. GAVE OK. LEFT E.O.L TX DEAD "/>
    <s v="Y"/>
    <n v="1"/>
    <s v="\\fxshare-nas05\quotashare-fs01\ESA\5 - Ignition Tracking\Fire_Tab_Attachment_Files"/>
    <m/>
    <n v="37.813147999999998"/>
    <n v="-121.084086"/>
    <s v="FIRE AT 6600 OLD SCHOOL RD, AND UP HILLSIDE TO THE NORTH EAST"/>
    <s v="SAN RAMON FIRE DEPT"/>
    <m/>
    <s v="Y"/>
    <s v="N"/>
    <s v="Y"/>
    <s v="Clear"/>
    <s v="REENERGIZED LINE AFTER CLEARING E.O.L. TX THAT FED STRUCTURE"/>
    <s v="Customer-Owned Structure/Equipment"/>
    <s v="(CGC316127048080)"/>
    <s v="Calm"/>
    <m/>
    <s v="Unknown"/>
    <m/>
    <s v="0.25 - 10 Acres"/>
    <m/>
    <s v="Fire Dept"/>
    <s v="&amp; CAL FIRE"/>
    <s v="Overhead"/>
    <m/>
    <s v="Y"/>
    <s v="PHOTOS"/>
    <s v="PG&amp;E Employee"/>
    <s v="N.NORIEGA"/>
    <m/>
    <m/>
    <m/>
    <s v="  "/>
    <m/>
    <m/>
    <m/>
    <m/>
    <m/>
    <m/>
    <m/>
    <m/>
    <m/>
    <m/>
    <m/>
    <m/>
    <m/>
    <m/>
    <m/>
    <m/>
    <m/>
    <m/>
    <m/>
    <m/>
    <m/>
    <m/>
    <m/>
    <m/>
    <m/>
    <m/>
    <m/>
    <m/>
    <m/>
    <m/>
    <m/>
    <m/>
    <m/>
    <m/>
    <m/>
    <m/>
    <m/>
    <m/>
    <m/>
    <m/>
    <m/>
    <m/>
    <m/>
    <m/>
    <m/>
    <m/>
    <m/>
  </r>
  <r>
    <n v="1252"/>
    <s v="MXX7"/>
    <s v="3 - QC Complete"/>
    <n v="44433"/>
    <n v="44617"/>
    <s v="There was a pole fire. The ensuing fire was structure only in size. This information is preliminary."/>
    <s v="\\fxshare-nas05\quotashare-fs01\ESA\5 - Ignition Tracking\2021_Ignition_QC_Folders\20210814_1442937_21-0104677_nan_T005369102"/>
    <s v=" "/>
    <s v="Y"/>
    <s v="MXX7"/>
    <s v="Outage Time adjusted to Outage Start in FAS. Changed fire lat/long to pole's coordinates."/>
    <n v="44433"/>
    <m/>
    <s v="Not In Scope"/>
    <m/>
    <m/>
    <m/>
    <m/>
    <m/>
    <m/>
    <m/>
    <m/>
    <m/>
    <m/>
    <m/>
    <m/>
    <m/>
    <m/>
    <m/>
    <m/>
    <m/>
    <m/>
    <m/>
    <m/>
    <m/>
    <m/>
    <m/>
    <m/>
    <m/>
    <m/>
    <m/>
    <m/>
    <m/>
    <m/>
    <m/>
    <m/>
    <m/>
    <m/>
    <m/>
    <m/>
    <m/>
    <m/>
    <m/>
    <m/>
    <m/>
    <m/>
    <m/>
    <m/>
    <m/>
    <m/>
    <s v=" "/>
    <x v="133"/>
    <s v="18:04:00"/>
    <n v="44422"/>
    <s v="17:56:00"/>
    <s v="FAS"/>
    <s v="N"/>
    <s v="N"/>
    <n v="1442937"/>
    <s v="21-0104677"/>
    <m/>
    <s v="T005369102"/>
    <s v="35280740, 121903468"/>
    <m/>
    <m/>
    <s v="PG&amp;E_1252_Ignition_20210814_1 .jpg"/>
    <s v=" "/>
    <x v="0"/>
    <x v="0"/>
    <s v="N"/>
    <s v="N"/>
    <s v="N"/>
    <s v="On August 14th, 2021 at 1804 hours, a PG&amp;E Troubleman was dispatched to the OROSI 1104 12KV Distribution Circuit on Road 128 in Tulare County in response to a fire. Initial analysis indicates a pole caused the ignition. There was a pole fire (SAP # 103080564). Crossarms, cutout, transformer, hardware/framing, and insulator were broken/damaged. Hardware/framing was also missing. The ensuing fire was structure only in size and was suppressed by Employee.  PG&amp;E crew repaired crossarm and installed hardware/framing on August 15th, 2021. PG&amp;E crew also replaced crossarm, cutout, transformer, hardware/framing and insulator on August 15th, 2021. This information is preliminary."/>
    <s v="PG&amp;E"/>
    <s v="Other"/>
    <s v="PG&amp;E pole"/>
    <s v="D"/>
    <s v="D"/>
    <s v="Structure-PG&amp;E only"/>
    <m/>
    <m/>
    <m/>
    <m/>
    <m/>
    <s v="Equipment - PG&amp;E"/>
    <s v="All types of equipment / facility failure"/>
    <s v="Pole failure"/>
    <s v="Y"/>
    <s v="Overhead"/>
    <x v="0"/>
    <s v="Pole"/>
    <s v="Crossarm, Hardware/Framing, Cutout, Transformer, Insulator"/>
    <n v="103080564"/>
    <s v=" "/>
    <x v="0"/>
    <n v="36.551305176299998"/>
    <n v="-119.2870078923"/>
    <s v="Tulare"/>
    <s v="OROSI 1104"/>
    <n v="12000"/>
    <s v="OROSI 1104CB"/>
    <x v="0"/>
    <s v="Employee"/>
    <s v="Urban"/>
    <m/>
    <m/>
    <s v="N"/>
    <m/>
    <m/>
    <m/>
    <m/>
    <s v="N"/>
    <s v="N"/>
    <m/>
    <m/>
    <s v="2021-08-17"/>
    <m/>
    <m/>
    <m/>
    <m/>
    <m/>
    <m/>
    <m/>
    <m/>
    <m/>
    <m/>
    <m/>
    <m/>
    <m/>
    <m/>
    <m/>
    <m/>
    <m/>
    <m/>
    <m/>
    <s v="  "/>
    <s v="FRESNO"/>
    <s v="DINUBA 01"/>
    <s v="18:04"/>
    <n v="44422"/>
    <n v="1442937"/>
    <s v="T005369102"/>
    <n v="41978"/>
    <s v="ROAD 128 UNIT B"/>
    <s v="OROSI"/>
    <n v="36.544879999999999"/>
    <n v="-119.25135"/>
    <s v="F3TAAO9"/>
    <s v="OAXACA, AL"/>
    <n v="25284"/>
    <s v="20210814 23:34"/>
    <n v="9002"/>
    <n v="1"/>
    <s v="F3taao9 install pole top extension and replace tx"/>
    <s v="Y"/>
    <m/>
    <m/>
    <s v="36.551209827919074,-119.28709471609376,115.80796813964844,"/>
    <m/>
    <m/>
    <m/>
    <m/>
    <m/>
    <s v="N"/>
    <s v="Y"/>
    <m/>
    <s v="Clear"/>
    <m/>
    <s v="PGE&amp;E-Owned Structure/Equipment"/>
    <m/>
    <s v="Calm"/>
    <m/>
    <s v="PG&amp;E Equipment"/>
    <m/>
    <s v="Structure Only"/>
    <m/>
    <s v="Employee"/>
    <m/>
    <s v="Overhead"/>
    <m/>
    <s v="N"/>
    <m/>
    <m/>
    <m/>
    <s v="OVERHEAD"/>
    <s v="POLE-WOOD"/>
    <s v="N"/>
    <s v="  "/>
    <s v="Unplanned"/>
    <s v="Fresno"/>
    <s v="Dinuba"/>
    <s v="252841104, OROSI-1104"/>
    <s v="21-0104677"/>
    <s v="Unplanned"/>
    <s v="Clear;32-90 F"/>
    <s v="2773"/>
    <s v="307444"/>
    <s v="NO"/>
    <s v="Line to Line"/>
    <s v="Sustained"/>
    <s v="No"/>
    <s v="1104/2"/>
    <s v="OH"/>
    <s v="Circuit Breaker"/>
    <s v="1442937"/>
    <s v="Pole-Wood, Burned/flashed"/>
    <s v="A, B, PHASE OC TIME"/>
    <m/>
    <m/>
    <s v="OROSI SUB"/>
    <s v="1 P N/OF 747D"/>
    <s v="JUMPER-113455 OPEN|RISER IS GONE OPEN|SW 746D OPEN|UG CABLE NO LONGER IN SERVICE OPEN"/>
    <s v="POLE FIRE 1 P N/OF 747D"/>
    <m/>
    <m/>
    <m/>
    <m/>
    <m/>
    <m/>
    <m/>
    <m/>
    <m/>
    <m/>
    <m/>
    <m/>
    <m/>
    <m/>
    <m/>
    <m/>
    <m/>
    <m/>
    <m/>
    <m/>
    <m/>
    <m/>
  </r>
  <r>
    <n v="1251"/>
    <s v="MXX7"/>
    <s v="3 - QC Complete"/>
    <n v="44422"/>
    <n v="44617"/>
    <s v="Other fire, not attributable to PG&amp;E assets. This information is preliminary."/>
    <s v="\\fxshare-nas05\quotashare-fs01\ESA\5 - Ignition Tracking\2021_Ignition_QC_Folders\20210814_1442712_21-0104611_nan_T005368939"/>
    <s v=" "/>
    <m/>
    <m/>
    <m/>
    <m/>
    <m/>
    <s v="Not In Scope"/>
    <m/>
    <m/>
    <m/>
    <m/>
    <m/>
    <m/>
    <m/>
    <m/>
    <m/>
    <m/>
    <m/>
    <m/>
    <m/>
    <m/>
    <m/>
    <m/>
    <m/>
    <m/>
    <m/>
    <m/>
    <m/>
    <m/>
    <m/>
    <m/>
    <m/>
    <m/>
    <m/>
    <m/>
    <m/>
    <m/>
    <m/>
    <m/>
    <m/>
    <m/>
    <m/>
    <m/>
    <m/>
    <m/>
    <m/>
    <m/>
    <m/>
    <m/>
    <m/>
    <m/>
    <m/>
    <m/>
    <s v=" "/>
    <x v="133"/>
    <s v="12:13:00"/>
    <n v="44422"/>
    <s v="12:13:00"/>
    <s v="FAS"/>
    <s v="N"/>
    <s v="N"/>
    <n v="1442712"/>
    <s v="21-0104611"/>
    <m/>
    <s v="T005368939"/>
    <m/>
    <m/>
    <m/>
    <m/>
    <s v=" "/>
    <x v="0"/>
    <x v="1"/>
    <s v="N"/>
    <s v="N"/>
    <s v="N"/>
    <s v="Other fire, not attributable to PG&amp;E assets. This information is preliminary."/>
    <s v="Not PG&amp;E"/>
    <s v="Building"/>
    <m/>
    <m/>
    <m/>
    <s v="&lt;0.25"/>
    <m/>
    <m/>
    <m/>
    <m/>
    <m/>
    <s v="Other Fire: Non-PG&amp;E related"/>
    <m/>
    <m/>
    <m/>
    <s v="Overhead"/>
    <x v="1"/>
    <m/>
    <m/>
    <m/>
    <s v=" "/>
    <x v="0"/>
    <n v="37.414554000000003"/>
    <n v="-120.580837"/>
    <s v="Merced"/>
    <s v="CRESSEY 2103"/>
    <n v="21000"/>
    <m/>
    <x v="0"/>
    <s v="Cal Fire"/>
    <s v="Herbaceous"/>
    <m/>
    <m/>
    <s v="N"/>
    <m/>
    <m/>
    <m/>
    <m/>
    <s v="N"/>
    <s v="N"/>
    <m/>
    <m/>
    <s v="2021-08-17"/>
    <m/>
    <m/>
    <m/>
    <m/>
    <m/>
    <m/>
    <m/>
    <m/>
    <m/>
    <m/>
    <m/>
    <m/>
    <m/>
    <m/>
    <m/>
    <m/>
    <m/>
    <m/>
    <m/>
    <s v="  "/>
    <s v="YOSEMITE"/>
    <s v="MERCED 02"/>
    <s v="12:13"/>
    <n v="44422"/>
    <n v="1442712"/>
    <s v="T005368939"/>
    <n v="5207"/>
    <s v="PALM AVE"/>
    <s v="WINTON"/>
    <n v="37.418280000000003"/>
    <n v="-120.57957"/>
    <s v="Y4TAWG2"/>
    <s v="GIBSON, ADAM"/>
    <n v="254702103"/>
    <s v="20210814 14:36"/>
    <n v="9002"/>
    <n v="1"/>
    <s v="8998 OPENED FOR SAFETY FOR FIRE ALL CUST RESTORED CREATED DISCONNECT FOR CAUSE LOC"/>
    <s v="Y"/>
    <m/>
    <m/>
    <m/>
    <n v="37.414554000000003"/>
    <n v="-120.580837"/>
    <m/>
    <s v="MERCED "/>
    <m/>
    <s v="N"/>
    <s v="Y"/>
    <m/>
    <s v="Clear"/>
    <m/>
    <s v="Private Land"/>
    <m/>
    <s v="Calm"/>
    <m/>
    <s v="3rd Party"/>
    <m/>
    <s v="3 meters - 0.25 Acres"/>
    <m/>
    <s v="Cal Fire"/>
    <m/>
    <s v="Overhead"/>
    <m/>
    <s v="N"/>
    <m/>
    <m/>
    <m/>
    <s v="FIRE, HOUSE OR BLDG"/>
    <s v="SERVICE CONDUCTOR"/>
    <s v="N"/>
    <s v="  "/>
    <s v="Unplanned"/>
    <s v="Yosemite"/>
    <s v="Merced"/>
    <s v="254702103, CRESSEY-2103"/>
    <s v="21-0104611"/>
    <s v="Unplanned"/>
    <s v="Clear;32-90 F"/>
    <s v="4"/>
    <s v="580"/>
    <s v="YES"/>
    <s v="None"/>
    <s v="Sustained"/>
    <s v="No"/>
    <s v="8998"/>
    <s v="OH"/>
    <s v="Fuse"/>
    <s v="1442712"/>
    <s v="Conductor, Overhead, Normal"/>
    <m/>
    <m/>
    <m/>
    <s v="PALM AVE 1000'W/O BUHACH"/>
    <m/>
    <m/>
    <m/>
    <m/>
    <m/>
    <m/>
    <m/>
    <m/>
    <m/>
    <m/>
    <m/>
    <m/>
    <m/>
    <m/>
    <m/>
    <m/>
    <m/>
    <m/>
    <m/>
    <m/>
    <m/>
    <m/>
    <m/>
    <m/>
    <m/>
  </r>
  <r>
    <n v="1249"/>
    <s v="CFMD"/>
    <s v="3 - QC Complete"/>
    <n v="44428"/>
    <n v="44617"/>
    <s v="{Pending:CALFire Report Request} A conductor broke and fell to the ground, possibly starting 2 fires at each dropped wire end. EOC preliminary notes: I just spoke to Chad Watts, t-man on the Middle Fire.  1 of 3 conductors, approximately mid-span, broke and fell to the ground, possibly starting 2 fires at each dropped wire end.  The fire is out.  No known structures burned.  No injuries. Only a fence burned/damaged.  So doesn’t meet the $50K threshold for CPUC reportability.  Probably not reportable, except we hear from the T-man and Supervisor that CNN was on site.  Lisa Brewer will be checking the Media hotline to see if this is reportable on that criteria and will look further into this. The farmer has a pump that alarms when the power goes out.  He heard the alarm on his pump, and then noticed the fire.  Not sure who called it in to 911 though."/>
    <s v="\\fxshare-nas05\quotashare-fs01\ESA\5 - Ignition Tracking\2021_Ignition_QC_Folders\20210813_1441972_21-0104236_nan_T005368210"/>
    <s v=" "/>
    <m/>
    <s v="CFMD"/>
    <s v="Updated outage time. Added:City, Division, troubleman name/LAN, SAP Notification#, ,approx fire size, "/>
    <n v="44429"/>
    <s v="MT1Y (Exponent)"/>
    <s v="Complete"/>
    <s v="Complete"/>
    <s v="AIM8"/>
    <s v="In Progress"/>
    <s v="Material not collected"/>
    <m/>
    <m/>
    <m/>
    <m/>
    <m/>
    <m/>
    <m/>
    <s v="Not Required"/>
    <m/>
    <m/>
    <m/>
    <m/>
    <m/>
    <m/>
    <m/>
    <m/>
    <m/>
    <m/>
    <m/>
    <m/>
    <m/>
    <m/>
    <m/>
    <m/>
    <m/>
    <n v="44502"/>
    <n v="44502"/>
    <m/>
    <s v="Y"/>
    <n v="44427"/>
    <m/>
    <s v="Cal Fire"/>
    <s v="CALFIRE Portal"/>
    <m/>
    <m/>
    <s v="Y"/>
    <n v="44421"/>
    <m/>
    <s v="RCWL"/>
    <s v="Contacted by EIR Rep, see NR210813A"/>
    <m/>
    <m/>
    <s v=" "/>
    <x v="134"/>
    <s v="12:41:00"/>
    <n v="44421"/>
    <s v="12:04:00"/>
    <s v="FAS"/>
    <s v="Y"/>
    <s v="N"/>
    <n v="1441972"/>
    <s v="21-0104236"/>
    <m/>
    <s v="T005368210"/>
    <n v="121899647"/>
    <m/>
    <s v="NR210813A"/>
    <s v="PG&amp;E_1249_Ignition_20210813_1.jpg"/>
    <s v=" "/>
    <x v="1"/>
    <x v="0"/>
    <s v="Y"/>
    <s v="Y"/>
    <s v="N"/>
    <s v="On August 13, 2021 at 1204 hours, a PG&amp;E troubleman was dispatched to the Petaluma C 1108 12kV Distribution Circuit# 042631108, in the Tier 2 High Fire Threat District near  Middle Two Rock Road, North of Spring Hill Road in Petaluma. He observed 1 of 3 conductors, approximately mid-span, that were broken on the ground near the location where two fires had started at each dropped wire end.  The fire was out when the troubleman arrived. Initial analysis indicates the ignition was caused by conductor equipment failure. CAL Fire responded to and extinguished the large vegetation fire.  The exact size of the fire is undetermined at this time but is greater than .25 acre.  No known structures burned and there were no injuries. The 376-minute outage affected 4 customers. The conductor was repaired and the cross arm was replaced. The line was returned to service on August 13, 2021.  This ignition is associated with Non-Reportable EIR investigation NR210813A where further details can be obtained. This information is preliminary."/>
    <s v="PG&amp;E"/>
    <s v="Vegetation"/>
    <m/>
    <s v="D"/>
    <s v="D"/>
    <s v="0.26-9.99"/>
    <m/>
    <m/>
    <m/>
    <m/>
    <m/>
    <s v="Equipment - PG&amp;E"/>
    <s v="All types of equipment / facility failure"/>
    <s v="Splice/Clamp/Connector"/>
    <s v="Y"/>
    <s v="Overhead"/>
    <x v="0"/>
    <s v="Automatic Wire Splice"/>
    <s v="Conductor, Cross Arm, Conductor, Overhead, wire "/>
    <n v="103143257"/>
    <s v=" "/>
    <x v="1"/>
    <n v="38.245905"/>
    <n v="-122.7273867"/>
    <s v="Sonoma"/>
    <s v="PETALUMA C 1108"/>
    <n v="12000"/>
    <m/>
    <x v="0"/>
    <s v="Cal Fire"/>
    <s v="Herbaceous"/>
    <s v="Grass Fuel Model"/>
    <m/>
    <s v="N"/>
    <m/>
    <m/>
    <m/>
    <m/>
    <s v="N"/>
    <s v="N"/>
    <m/>
    <m/>
    <s v="2021-08-17"/>
    <m/>
    <m/>
    <m/>
    <m/>
    <m/>
    <m/>
    <m/>
    <m/>
    <m/>
    <m/>
    <m/>
    <m/>
    <m/>
    <m/>
    <m/>
    <m/>
    <m/>
    <m/>
    <m/>
    <s v="  "/>
    <s v="SONOMA"/>
    <s v="PETALUMA"/>
    <s v="12:41"/>
    <n v="44421"/>
    <n v="1441972"/>
    <s v="T005368210"/>
    <n v="3641"/>
    <s v="MIDDLE TWO ROCK RD"/>
    <s v="PETALUMA"/>
    <n v="38.249560000000002"/>
    <n v="-122.72651"/>
    <s v="W9TRCWL"/>
    <s v="WATTS, CHAD"/>
    <n v="42631108"/>
    <s v="2021/08/13 15:05:13"/>
    <n v="9260"/>
    <n v="1"/>
    <s v="SMART MTR AUTO-GENERATED TAG"/>
    <s v="N"/>
    <m/>
    <m/>
    <s v="38.2459050,-122.7273867,87.100000,3D"/>
    <m/>
    <m/>
    <m/>
    <m/>
    <m/>
    <s v="Y"/>
    <s v="Y"/>
    <s v="Y"/>
    <m/>
    <m/>
    <m/>
    <m/>
    <m/>
    <m/>
    <m/>
    <s v="Reframe to rapter per Fred Cincera"/>
    <m/>
    <m/>
    <s v="Cal Fire"/>
    <m/>
    <s v="Overhead"/>
    <m/>
    <m/>
    <m/>
    <m/>
    <m/>
    <s v="OVERHEAD"/>
    <s v="CONDUCTOR, OVERHEAD"/>
    <m/>
    <s v="  "/>
    <s v="Unplanned"/>
    <s v="Sonoma"/>
    <s v="Santa Rosa"/>
    <s v="042631108, PETALUMA C-1108"/>
    <s v="21-0104236"/>
    <s v="Unplanned"/>
    <s v="Clear;32-90F"/>
    <s v="4 1 of 3 Phases Open"/>
    <s v="1504"/>
    <s v="NO"/>
    <s v="Line to Ground"/>
    <s v="Sustained"/>
    <s v="No"/>
    <s v="1205"/>
    <s v="OH"/>
    <s v="Fuse"/>
    <s v="1441972"/>
    <s v="Conductor, Overhead, Broken, wire on ground"/>
    <m/>
    <s v="08/13/21 16:07"/>
    <m/>
    <s v="SUCCETTI RD. 350' S/O MIDDLE TWO ROCK RD."/>
    <s v="WATTS, CHAD: 6 spans load side between SAP ID's 103143256 &amp; 103143257"/>
    <m/>
    <m/>
    <m/>
    <m/>
    <m/>
    <m/>
    <m/>
    <m/>
    <m/>
    <m/>
    <m/>
    <m/>
    <m/>
    <m/>
    <m/>
    <m/>
    <m/>
    <m/>
    <m/>
    <m/>
    <m/>
    <m/>
    <m/>
    <m/>
  </r>
  <r>
    <n v="1248"/>
    <s v="MXX7"/>
    <s v="3 - QC Complete"/>
    <n v="44422"/>
    <n v="44617"/>
    <s v="The location is 5 spans load side of Fuse 1205 on the Petaluma C 1108 circuit.  It looks like a bump sleeve failed.  Aluminum wire.  Chad got some great photos before CALFIRE asked him to leave. I’m handing this off to Lisa from here. This information is preliminary.;   8/19 CAL Fire Requested for Fire Size/Incident Details - fire size possibly 0.26-9.99 Cross Arm, Conductor Failure. This information is preliminary. OIS: 1438631; ILIS: 21-0104236; FOID: T005368210; EC: 121.  [Update 11-2-2021 by WXXT:  This description appears to be associated with Index 1249 above]"/>
    <s v="\\fxshare-nas05\quotashare-fs01\ESA\5 - Ignition Tracking\2021_Ignition_QC_Folders\20210813_nan_nan_nan_4602299172"/>
    <s v=" "/>
    <m/>
    <m/>
    <m/>
    <m/>
    <m/>
    <s v="Not In Scope"/>
    <m/>
    <m/>
    <m/>
    <m/>
    <m/>
    <m/>
    <m/>
    <m/>
    <m/>
    <m/>
    <m/>
    <m/>
    <m/>
    <m/>
    <m/>
    <m/>
    <m/>
    <m/>
    <m/>
    <m/>
    <m/>
    <m/>
    <m/>
    <m/>
    <m/>
    <m/>
    <m/>
    <m/>
    <m/>
    <m/>
    <m/>
    <m/>
    <m/>
    <m/>
    <m/>
    <m/>
    <m/>
    <m/>
    <m/>
    <m/>
    <m/>
    <m/>
    <m/>
    <m/>
    <m/>
    <m/>
    <s v=" "/>
    <x v="134"/>
    <s v="16:10:00"/>
    <m/>
    <m/>
    <s v="FAS"/>
    <s v="N"/>
    <s v="N"/>
    <m/>
    <m/>
    <m/>
    <n v="4602299172"/>
    <n v="121899647"/>
    <m/>
    <m/>
    <m/>
    <s v=" "/>
    <x v="0"/>
    <x v="1"/>
    <s v="N"/>
    <s v="N"/>
    <s v="N"/>
    <s v="Structure fire, not attributable to PG&amp;E assets. This information is preliminary."/>
    <s v="Not PG&amp;E"/>
    <s v="Building"/>
    <m/>
    <m/>
    <m/>
    <s v="Structure-only"/>
    <m/>
    <m/>
    <m/>
    <m/>
    <m/>
    <s v="Other Fire: Non-PG&amp;E related"/>
    <m/>
    <m/>
    <m/>
    <s v="Overhead"/>
    <x v="1"/>
    <m/>
    <m/>
    <m/>
    <s v=" "/>
    <x v="0"/>
    <n v="38.267769999999999"/>
    <n v="-122.050045"/>
    <s v="Solano"/>
    <s v="SUISUN 1109"/>
    <n v="12000"/>
    <m/>
    <x v="0"/>
    <s v="Fairfield FD"/>
    <s v="Urban"/>
    <m/>
    <m/>
    <s v="Y"/>
    <s v="Hennessey 2020"/>
    <m/>
    <m/>
    <m/>
    <s v="N"/>
    <s v="N"/>
    <m/>
    <m/>
    <s v="2021-08-17"/>
    <m/>
    <m/>
    <m/>
    <m/>
    <m/>
    <m/>
    <m/>
    <m/>
    <m/>
    <m/>
    <m/>
    <m/>
    <m/>
    <m/>
    <m/>
    <m/>
    <m/>
    <m/>
    <m/>
    <s v="  "/>
    <s v="SACRAMENTO"/>
    <s v="VACAVILLE 06"/>
    <s v="16:10"/>
    <n v="44421"/>
    <m/>
    <n v="4602299172"/>
    <n v="2060"/>
    <s v="PENNSYLVANIA AVE APT C"/>
    <s v="FAIRFIELD"/>
    <n v="38.266993999999997"/>
    <n v="-122.049796"/>
    <s v="S4TJJV0"/>
    <s v="VIALE, JASON"/>
    <n v="62131109"/>
    <s v="20210813 17:42"/>
    <n v="1121"/>
    <m/>
    <s v="UNIT D BURNT. DEENERGIZED UNIT D ONLY. BADGE# 1005244853"/>
    <s v="Y"/>
    <n v="3"/>
    <s v="\\fxshare-nas05\quotashare-fs01\ESA\5 - Ignition Tracking\Fire_Tab_Attachment_Files"/>
    <s v="38.2677700,-122.0500450,17.500000,3D"/>
    <m/>
    <m/>
    <m/>
    <s v="FAIRFIELD"/>
    <m/>
    <s v="N"/>
    <s v="Y"/>
    <s v="Y"/>
    <s v="Clear"/>
    <m/>
    <s v="Other (Comments)"/>
    <s v="APARTMENT"/>
    <s v="Calm"/>
    <m/>
    <s v="Unknown"/>
    <m/>
    <s v="Structure Only"/>
    <m/>
    <s v="Fire Dept"/>
    <m/>
    <s v="Subsurface"/>
    <m/>
    <s v="N"/>
    <m/>
    <m/>
    <m/>
    <m/>
    <m/>
    <m/>
    <s v="  "/>
    <m/>
    <m/>
    <m/>
    <m/>
    <m/>
    <m/>
    <m/>
    <m/>
    <m/>
    <m/>
    <m/>
    <m/>
    <m/>
    <m/>
    <m/>
    <m/>
    <m/>
    <m/>
    <m/>
    <m/>
    <m/>
    <m/>
    <m/>
    <m/>
    <m/>
    <m/>
    <m/>
    <m/>
    <m/>
    <m/>
    <m/>
    <m/>
    <m/>
    <m/>
    <m/>
    <m/>
    <m/>
    <m/>
    <m/>
    <m/>
    <m/>
    <m/>
    <m/>
    <m/>
    <m/>
    <m/>
    <m/>
  </r>
  <r>
    <n v="1247"/>
    <s v="P4K5"/>
    <s v="3 - QC Complete"/>
    <n v="44433"/>
    <n v="44617"/>
    <s v="Center phase 4 acsr overhead conductor down on ground started fire. Troubleman reports 20'x200' fire at the point where conductor failed and another larger fire ignited three spans south, 1000'x400' in size. The ensuing fire was 10-100 acres in size. This information is preliminary."/>
    <s v="\\fxshare-nas05\quotashare-fs01\ESA\5 - Ignition Tracking\2021_Ignition_QC_Folders\20210813_1442136_21-0104349_nan_T005368327"/>
    <s v=" "/>
    <s v="Y"/>
    <s v="P4K5"/>
    <s v="Adjusted the outage time to reflect the records"/>
    <n v="44433"/>
    <m/>
    <s v="Not In Scope"/>
    <m/>
    <m/>
    <m/>
    <m/>
    <m/>
    <m/>
    <m/>
    <m/>
    <m/>
    <m/>
    <m/>
    <m/>
    <m/>
    <m/>
    <m/>
    <m/>
    <m/>
    <m/>
    <m/>
    <m/>
    <m/>
    <m/>
    <m/>
    <m/>
    <m/>
    <m/>
    <m/>
    <m/>
    <m/>
    <m/>
    <m/>
    <m/>
    <m/>
    <m/>
    <m/>
    <m/>
    <m/>
    <m/>
    <m/>
    <m/>
    <m/>
    <m/>
    <m/>
    <m/>
    <m/>
    <m/>
    <s v=" "/>
    <x v="134"/>
    <s v="14:46:00"/>
    <n v="44421"/>
    <s v="14:42:00"/>
    <s v="FAS"/>
    <s v="N"/>
    <s v="N"/>
    <n v="1442136"/>
    <s v="21-0104349"/>
    <m/>
    <s v="T005368327, T005368328"/>
    <n v="121900476"/>
    <m/>
    <m/>
    <s v="No Photos"/>
    <s v=" "/>
    <x v="1"/>
    <x v="0"/>
    <s v="Y"/>
    <s v="Y"/>
    <s v="N"/>
    <s v="On Aug 13th, 2021 at 1446 hours, a PG&amp;E Troubleman was dispatched to the Bahia 1104 12kV Distribution Circuit south of Lake Herman road in response to a veg fire. Initial analysis indicates conductor failure caused the ignition. Center phase 4 acsr overhead conductor down on ground started fire. The ensuing fire was 10 - 99 acres in size and the fire was suppressed by Benicia FD. PG&amp;E Crew replaced the conductor and cross-arm. This is preliminary. "/>
    <s v="PG&amp;E"/>
    <s v="Vegetation"/>
    <m/>
    <s v="D"/>
    <s v="D"/>
    <s v="10-99"/>
    <m/>
    <m/>
    <m/>
    <m/>
    <m/>
    <s v="Equipment - PG&amp;E"/>
    <s v="All types of equipment / facility failure"/>
    <s v="Conductor failure-all"/>
    <s v="Y"/>
    <s v="Overhead"/>
    <x v="0"/>
    <s v="Conductor - Primary"/>
    <s v="Conductor. Cross Arm"/>
    <n v="102286901"/>
    <s v=" "/>
    <x v="0"/>
    <n v="38.093313999999999"/>
    <n v="-122.14386500000001"/>
    <s v="Solano"/>
    <s v="BAHIA 1104"/>
    <n v="12000"/>
    <s v="BAHIA 1104CB"/>
    <x v="0"/>
    <s v="Benicia FD"/>
    <s v="Herbaceous"/>
    <s v="Grass Fuel Model"/>
    <m/>
    <s v="N"/>
    <m/>
    <m/>
    <m/>
    <m/>
    <s v="N"/>
    <s v="N"/>
    <m/>
    <m/>
    <s v="2021-08-17"/>
    <m/>
    <m/>
    <m/>
    <m/>
    <m/>
    <m/>
    <m/>
    <m/>
    <m/>
    <m/>
    <m/>
    <m/>
    <m/>
    <m/>
    <m/>
    <m/>
    <m/>
    <m/>
    <m/>
    <s v="  "/>
    <s v="NORTH BAY"/>
    <s v="VALLEJO 01"/>
    <s v="14:46"/>
    <n v="44421"/>
    <n v="1442136"/>
    <s v="T005368327"/>
    <n v="150"/>
    <s v="W INDUSTRIAL WAY"/>
    <s v="BENICIA"/>
    <n v="38.095019999999998"/>
    <n v="-122.14421"/>
    <s v="N3TFBG4"/>
    <s v="GRIFFITH, FRANK"/>
    <n v="43251104"/>
    <s v="20210813 18:36"/>
    <n v="9260"/>
    <n v="1"/>
    <s v="crew to repair wire down"/>
    <s v="Y"/>
    <m/>
    <m/>
    <m/>
    <n v="38.093313999999999"/>
    <n v="-122.14386500000001"/>
    <s v="20'x200' at first point, then 3 spans south large area 1000' long, 400' wide"/>
    <s v="707-745-2424"/>
    <m/>
    <s v="N"/>
    <s v="Y"/>
    <m/>
    <s v="Other (Comments)"/>
    <s v="windy"/>
    <s v="Private Land"/>
    <m/>
    <s v="Breezy"/>
    <m/>
    <s v="PG&amp;E Equipment"/>
    <m/>
    <s v="10 - 100 Acres"/>
    <m/>
    <s v="Fire Dept"/>
    <s v="Benicia fire,707-745-2424, also Cal fire, Alameda fire"/>
    <s v="Overhead"/>
    <m/>
    <s v="N"/>
    <m/>
    <m/>
    <m/>
    <s v="PATROL-FOUND NOTHING"/>
    <s v="CONDUCTOR, OVERHEAD"/>
    <s v="N"/>
    <s v="  "/>
    <s v="Unplanned"/>
    <s v="North Bay"/>
    <s v="Silverado"/>
    <s v="043251104, BAHIA-1104"/>
    <s v="21-0104349"/>
    <s v="Unplanned"/>
    <s v="Clear;32-90 F"/>
    <s v="20 1 of 3 Phases Open"/>
    <s v="8988"/>
    <s v="NO"/>
    <s v="Line to Ground"/>
    <s v="Sustained"/>
    <s v="No"/>
    <s v="887"/>
    <s v="OH"/>
    <s v="Fuse"/>
    <s v="1442136"/>
    <s v="Conductor, Overhead, Broken, wire on ground"/>
    <m/>
    <s v="08/13/21 16:08"/>
    <m/>
    <s v="S/OLAKEHERMANRD.,BENICIA,1/4MILEWESTOFRESERVOIRRD,ORLAKEHERMANRD,BETWEENTHELAKE&amp;RESERVOIRRD."/>
    <s v="4 SPANS SOUTH OF 887"/>
    <m/>
    <s v="WINDY PER TMAN"/>
    <m/>
    <m/>
    <m/>
    <m/>
    <m/>
    <m/>
    <m/>
    <m/>
    <m/>
    <m/>
    <m/>
    <m/>
    <m/>
    <m/>
    <m/>
    <m/>
    <m/>
    <m/>
    <m/>
    <m/>
    <m/>
    <m/>
  </r>
  <r>
    <n v="1246"/>
    <s v="TLAL"/>
    <s v="3 - QC Complete"/>
    <n v="44431"/>
    <n v="44617"/>
    <s v="Bird got across bushing mounted cutouts and damaged the transformer. This information is preliminary. OIS: 1442064; FOID: T005368294 (R1CS), T005368292; EC: 121899646; PM: 35280629; Circuit ID: 103571105, SAP Pole ID: 101553501 (pole), 42305121 (transformer); Division: North Valley; County: Tehama"/>
    <s v="\\fxshare-nas05\quotashare-fs01\ESA\5 - Ignition Tracking\2021_Ignition_QC_Folders\20210813_1442064_nan_nan_T005368294"/>
    <s v=" "/>
    <m/>
    <s v="TLAL"/>
    <s v="Create &amp; Outage Time Updated; Additional FOID Added"/>
    <n v="44431"/>
    <s v="S7RM"/>
    <s v="Complete"/>
    <s v="Not Required"/>
    <m/>
    <s v="Not Required"/>
    <s v="Not Required"/>
    <m/>
    <m/>
    <m/>
    <m/>
    <m/>
    <m/>
    <m/>
    <s v="Not Required"/>
    <m/>
    <m/>
    <m/>
    <m/>
    <m/>
    <m/>
    <m/>
    <m/>
    <m/>
    <m/>
    <m/>
    <m/>
    <m/>
    <m/>
    <m/>
    <m/>
    <n v="44573"/>
    <m/>
    <n v="44592"/>
    <m/>
    <m/>
    <m/>
    <m/>
    <m/>
    <m/>
    <m/>
    <m/>
    <s v="Y"/>
    <n v="44431"/>
    <m/>
    <s v="R1CS"/>
    <s v="Richard Cerro, (530) 227-1196, R1CS@pge.com"/>
    <s v="Left vm &amp; sent email: Bird Incident Report Form &amp; Picture Request"/>
    <s v="STG3"/>
    <s v=" "/>
    <x v="134"/>
    <s v="14:01:00"/>
    <n v="44421"/>
    <s v="13:59:00"/>
    <s v="FAS"/>
    <s v="N"/>
    <s v="N"/>
    <n v="1442064"/>
    <m/>
    <m/>
    <s v="T005368294, T005368292"/>
    <n v="121899646"/>
    <m/>
    <m/>
    <s v="PG&amp;E_1246_Ignition_20210813_3.jpg"/>
    <s v=" "/>
    <x v="1"/>
    <x v="0"/>
    <s v="Y"/>
    <s v="Y"/>
    <s v="N"/>
    <s v="On August 13, 2021 at 1423 hours, a PG&amp;E Troubleman patrolled the Tyler 1105 12kV Distribution Circuit number 103571105, in the Tier 2 High fire threat district (HFTD) and State responsibility area (SRA) near Reeds Creek Road, East of Albright Drive in Red Bluff. He observed a blown N/G General Electric 24 overhead single phase liquid fused 15KVA overhead transformer (CGC 119048530112, GE Serial number D926179-58K, Mfg Date 1958, Install Date 1974) and a vegetation fire. Initial analysis indicates the ignition was caused by a bird that crossed the bushing mounted cutouts, which blew the transformer and inevitably resulted in a small fire. Cal Fire Red Bluff responded to and extinguished the fire. The 576-minute outage affected one customer. The EC tag 121899646 was submitted and a new transformer (PP Serial Number PP21A271490 Mfg Date 06/2021) and LA's were put in place. The line was returned to service on August 13, 2021. The incident area is within a Raptor concentration zone (RCZ), a potential Valley elderberry longhorn beetle (VELB) habitat as of May 16, 2017, and a proposed multi-region Habitat concentration plan (HCP). This information is preliminary."/>
    <s v="PG&amp;E"/>
    <s v="Other"/>
    <s v="Bird"/>
    <s v="D"/>
    <s v="D"/>
    <s v="&lt;0.25"/>
    <m/>
    <m/>
    <m/>
    <m/>
    <m/>
    <s v="Contact - Animal - Bird"/>
    <s v="Contact from object"/>
    <s v="Animal contact"/>
    <s v="N"/>
    <s v="Overhead"/>
    <x v="0"/>
    <s v="Transformer"/>
    <s v="Transformer"/>
    <s v="101553501, 42305121"/>
    <s v=" "/>
    <x v="1"/>
    <n v="40.159221700000003"/>
    <n v="-122.34130500000001"/>
    <s v="Tehama"/>
    <s v="TYLER 1105 "/>
    <n v="12000"/>
    <m/>
    <x v="0"/>
    <s v="Cal Fire"/>
    <s v="Hardwood Woodland"/>
    <s v="Grass Fuel Model"/>
    <s v="grass"/>
    <s v="N"/>
    <m/>
    <m/>
    <n v="246"/>
    <s v="R4"/>
    <s v="N"/>
    <s v="N"/>
    <m/>
    <m/>
    <s v="2021-08-13"/>
    <m/>
    <m/>
    <m/>
    <m/>
    <m/>
    <m/>
    <m/>
    <m/>
    <m/>
    <m/>
    <m/>
    <m/>
    <m/>
    <m/>
    <m/>
    <m/>
    <m/>
    <m/>
    <m/>
    <s v="  "/>
    <s v="NORTH VALLEY"/>
    <s v="RED BLUFF 01"/>
    <s v="14:03"/>
    <n v="44421"/>
    <n v="1442064"/>
    <s v="T005368294"/>
    <n v="18800"/>
    <s v="REEDS CREEK RD"/>
    <s v="RED BLUFF"/>
    <n v="40.159190000000002"/>
    <n v="-122.34122000000001"/>
    <s v="V7TR1CS"/>
    <s v="CERRO, RICHARD"/>
    <n v="103571105"/>
    <s v="20210813 14:57"/>
    <n v="9002"/>
    <n v="1"/>
    <s v="BIRD GOT ACROSS BUSHING MOUNTED CUTOUTS DAMAGING TX AND CAUSING VEG FIRE"/>
    <s v="Y"/>
    <m/>
    <m/>
    <s v="40.1592217,-122.3413050,139.800000,3D"/>
    <m/>
    <m/>
    <m/>
    <s v="SCOTT LOHSE 5302002520"/>
    <m/>
    <s v="N"/>
    <s v="Y"/>
    <m/>
    <s v="Clear"/>
    <m/>
    <s v="Private Land"/>
    <m/>
    <s v="Calm"/>
    <m/>
    <s v="Animal"/>
    <m/>
    <s v="3 meters - 0.25 Acres"/>
    <m/>
    <s v="Cal Fire"/>
    <m/>
    <s v="Overhead"/>
    <m/>
    <s v="Y"/>
    <s v="PHOTOS"/>
    <s v="PG&amp;E Employee"/>
    <m/>
    <s v="BIRD-FOUND"/>
    <s v="TRANSFORMER (OH)"/>
    <s v="N"/>
    <s v="  "/>
    <m/>
    <m/>
    <m/>
    <m/>
    <m/>
    <m/>
    <m/>
    <m/>
    <m/>
    <m/>
    <m/>
    <m/>
    <m/>
    <m/>
    <m/>
    <m/>
    <m/>
    <m/>
    <m/>
    <m/>
    <m/>
    <m/>
    <m/>
    <m/>
    <m/>
    <m/>
    <m/>
    <m/>
    <m/>
    <m/>
    <m/>
    <m/>
    <m/>
    <m/>
    <m/>
    <m/>
    <m/>
    <m/>
    <m/>
    <m/>
    <m/>
    <m/>
    <m/>
    <m/>
    <m/>
    <m/>
    <m/>
  </r>
  <r>
    <n v="1245"/>
    <s v="MXX7"/>
    <s v="3 - QC Complete"/>
    <n v="44421"/>
    <n v="44617"/>
    <s v="Other fire, not attributable to PG&amp;E assets. PG&amp;E assets were affected. This information is preliminary."/>
    <s v="\\fxshare-nas05\quotashare-fs01\ESA\5 - Ignition Tracking\2021_Ignition_QC_Folders\20210813_1441552_nan_nan_T005367685"/>
    <s v=" "/>
    <m/>
    <m/>
    <m/>
    <m/>
    <m/>
    <s v="Not In Scope"/>
    <m/>
    <m/>
    <m/>
    <m/>
    <m/>
    <m/>
    <m/>
    <m/>
    <m/>
    <m/>
    <m/>
    <m/>
    <m/>
    <m/>
    <m/>
    <m/>
    <m/>
    <m/>
    <m/>
    <m/>
    <m/>
    <m/>
    <m/>
    <m/>
    <m/>
    <m/>
    <m/>
    <m/>
    <m/>
    <m/>
    <m/>
    <m/>
    <m/>
    <m/>
    <m/>
    <m/>
    <m/>
    <m/>
    <m/>
    <m/>
    <m/>
    <m/>
    <m/>
    <m/>
    <m/>
    <m/>
    <s v=" "/>
    <x v="134"/>
    <s v="05:53:00"/>
    <n v="44421"/>
    <s v="05:53:00"/>
    <s v="FAS"/>
    <s v="N"/>
    <s v="N"/>
    <n v="1441552"/>
    <m/>
    <m/>
    <s v="T005367685"/>
    <m/>
    <m/>
    <m/>
    <m/>
    <s v=" "/>
    <x v="0"/>
    <x v="1"/>
    <s v="N"/>
    <s v="N"/>
    <s v="N"/>
    <s v="Other fire, not attributable to PG&amp;E assets. PG&amp;E assets were affected. This information is preliminary."/>
    <s v="Not PG&amp;E"/>
    <s v="Building"/>
    <m/>
    <m/>
    <m/>
    <s v="Structure-only"/>
    <m/>
    <m/>
    <m/>
    <m/>
    <m/>
    <s v="Other Fire: Non-PG&amp;E related"/>
    <m/>
    <m/>
    <m/>
    <s v="Overhead"/>
    <x v="1"/>
    <m/>
    <m/>
    <m/>
    <s v=" "/>
    <x v="0"/>
    <n v="35.414000000000001"/>
    <n v="-119.0257"/>
    <s v="Kern"/>
    <s v="KERN OIL 1114"/>
    <n v="12000"/>
    <m/>
    <x v="0"/>
    <s v="Kern County FD"/>
    <s v="Urban"/>
    <m/>
    <m/>
    <s v="N"/>
    <m/>
    <m/>
    <m/>
    <m/>
    <s v="N"/>
    <s v="N"/>
    <m/>
    <m/>
    <s v="2021-08-13"/>
    <m/>
    <m/>
    <m/>
    <m/>
    <m/>
    <m/>
    <m/>
    <m/>
    <m/>
    <m/>
    <m/>
    <m/>
    <m/>
    <m/>
    <m/>
    <m/>
    <m/>
    <m/>
    <m/>
    <s v="  "/>
    <s v="KERN"/>
    <s v="BAKERSFIELD 02"/>
    <s v="05:53"/>
    <n v="44421"/>
    <n v="1441552"/>
    <s v="T005367685"/>
    <n v="223"/>
    <s v="1/2 LINCOLN AVE"/>
    <s v="BAKERSFIELD"/>
    <n v="35.414140000000003"/>
    <n v="-119.02497"/>
    <s v="K1TJ8M6"/>
    <s v="MASON, JOSHUA"/>
    <n v="252721114"/>
    <s v="20210813 07:16"/>
    <n v="9002"/>
    <m/>
    <s v="HOMELESS CAUGHT BACK GARAGE ON FIRE CAUSING ONE SERVICE TO BURN DOWN COMPLETELY AND OTHER HAS DAMAGE FROM HEAT- BLEW 2 OF 2 AT TX POLE, CLEARED SERVICES AND HAZARD- CLOSED TX IN FOR GOOD TEST, EC TAGS CREATED FOR 2 SERVICES AND FOR CREW TO REPLACE 1 PRI POLY INSULATOR THAT LOOKS TO POSSIBLY HAVE SMOKE/DEBRI DAMAGES. CALLED FOR CREW- LEFT SERVICE AT ONE HOUSE LAYING IN BACKYARD THROUGH TREE IN CASE LANDLORD CANNOT GET TREE TRIMMERS OVER CREW CAN TIE ON AND PULL NEW SERVICE THROUGH THE TREE."/>
    <s v="Y"/>
    <m/>
    <m/>
    <m/>
    <n v="35.414000000000001"/>
    <n v="-119.0257"/>
    <m/>
    <s v="KERN COUNTY- 661-324-6551"/>
    <m/>
    <s v="N"/>
    <s v="Y"/>
    <m/>
    <s v="Clear"/>
    <m/>
    <s v="Private Land"/>
    <m/>
    <s v="Calm"/>
    <m/>
    <s v="3rd Party"/>
    <m/>
    <s v="Structure Only"/>
    <m/>
    <s v="Fire Dept"/>
    <m/>
    <s v="Overhead"/>
    <m/>
    <s v="N"/>
    <m/>
    <m/>
    <m/>
    <s v="PATROL-NOT CONDUCTED"/>
    <m/>
    <s v="N"/>
    <s v="  "/>
    <m/>
    <m/>
    <m/>
    <m/>
    <m/>
    <m/>
    <m/>
    <m/>
    <m/>
    <m/>
    <m/>
    <m/>
    <m/>
    <m/>
    <m/>
    <m/>
    <m/>
    <m/>
    <m/>
    <m/>
    <m/>
    <m/>
    <m/>
    <m/>
    <m/>
    <m/>
    <m/>
    <m/>
    <m/>
    <m/>
    <m/>
    <m/>
    <m/>
    <m/>
    <m/>
    <m/>
    <m/>
    <m/>
    <m/>
    <m/>
    <m/>
    <m/>
    <m/>
    <m/>
    <m/>
    <m/>
    <m/>
  </r>
  <r>
    <n v="1244"/>
    <s v="P4K5"/>
    <s v="3 - QC Complete"/>
    <n v="44428"/>
    <n v="44617"/>
    <s v="A bad AWAC connector caught fire and burned secondary conductor in the clear. EC tag 121894775 was created by the troubleman for the damaged connector and conductor to be replaced and repaired. The ensuing fire was 1 meter - 3 meters in size. Fire only burnt customers tarp. This information is preliminary."/>
    <s v="\\fxshare-nas05\quotashare-fs01\ESA\5 - Ignition Tracking\2021_Ignition_QC_Folders\20210812_nan_nan_nan_T005367591"/>
    <s v=" "/>
    <m/>
    <s v="P4K5"/>
    <s v="Adjusted the fire lat and long"/>
    <n v="44428"/>
    <m/>
    <s v="Not In Scope"/>
    <m/>
    <m/>
    <m/>
    <m/>
    <m/>
    <m/>
    <m/>
    <m/>
    <m/>
    <m/>
    <m/>
    <m/>
    <m/>
    <m/>
    <m/>
    <m/>
    <m/>
    <m/>
    <m/>
    <m/>
    <m/>
    <m/>
    <m/>
    <m/>
    <m/>
    <m/>
    <m/>
    <m/>
    <m/>
    <m/>
    <m/>
    <m/>
    <m/>
    <m/>
    <m/>
    <m/>
    <m/>
    <m/>
    <m/>
    <m/>
    <m/>
    <m/>
    <m/>
    <m/>
    <m/>
    <m/>
    <s v=" "/>
    <x v="135"/>
    <s v="19:39:00"/>
    <m/>
    <m/>
    <s v="FAS"/>
    <s v="N"/>
    <s v="N"/>
    <s v="TR8260100"/>
    <m/>
    <m/>
    <s v="T005367591"/>
    <n v="121894775"/>
    <m/>
    <m/>
    <s v="PG&amp;E_1244_Ignition_20210812_3.jpg"/>
    <s v=" "/>
    <x v="1"/>
    <x v="0"/>
    <s v="Y"/>
    <s v="Y"/>
    <s v="N"/>
    <s v="On Aug 12th, 2021 at 1939 hours, a PG&amp;E Troubleman was dispatched to the Magunden 1101 12kV Distribution Circuit on Trust Avenue near Pentz Street in Bakersfield in response to a fire. Initial analysis indicates bad connector caused the ignition. A bad AWAC connector caught fire and burned secondary conductor in the clear. The ensuing fire was &lt; 3 meters in size and the fire was suppressed by the troubleman. PG&amp;E Crew replaced the connector and conductor. This is preliminary. "/>
    <s v="PG&amp;E"/>
    <s v="Other"/>
    <s v="Connector"/>
    <s v="D"/>
    <s v="D"/>
    <s v="&lt;3 meters of linear travel"/>
    <s v="only burnt a tarp "/>
    <m/>
    <m/>
    <m/>
    <m/>
    <s v="Equipment - PG&amp;E"/>
    <s v="All types of equipment / facility failure"/>
    <s v="Splice/Clamp/Connector"/>
    <s v="Y"/>
    <s v="Overhead"/>
    <x v="2"/>
    <s v="Splice/Clamp/Connector"/>
    <s v="Connector. Conductor"/>
    <n v="100254097"/>
    <s v=" "/>
    <x v="0"/>
    <n v="35.371794259200001"/>
    <n v="-118.9578614702"/>
    <s v="Kern"/>
    <s v="MAGUNDEN 1101"/>
    <s v="0-750"/>
    <s v="MAGUNDEN 110188892"/>
    <x v="0"/>
    <s v="Employee"/>
    <s v="Urban"/>
    <s v="Brush fuel model"/>
    <m/>
    <s v="N"/>
    <m/>
    <m/>
    <m/>
    <m/>
    <s v="N"/>
    <s v="N"/>
    <m/>
    <m/>
    <s v="2021-08-13"/>
    <m/>
    <m/>
    <m/>
    <m/>
    <m/>
    <m/>
    <m/>
    <m/>
    <m/>
    <m/>
    <m/>
    <m/>
    <m/>
    <m/>
    <m/>
    <m/>
    <m/>
    <m/>
    <m/>
    <s v="  "/>
    <s v="KERN"/>
    <s v="BAKERSFIELD 05"/>
    <s v="19:39"/>
    <n v="44420"/>
    <m/>
    <s v="T005367591"/>
    <s v="UNKNOWN"/>
    <s v="2720 TRUST AVE"/>
    <s v="BAKERSFIELD"/>
    <m/>
    <m/>
    <s v="K1TC0CH"/>
    <s v="CASTRO, CHRIS"/>
    <m/>
    <s v="20210812 20:53"/>
    <n v="9111"/>
    <m/>
    <s v="bad connector on awac caught fire and burned secondary in the clear,pulled fuses and called oncall,same tap line as the bad transformer on barlow,pics sent with tag customer is aware there will be a crew in the backyard "/>
    <s v="Y"/>
    <m/>
    <m/>
    <m/>
    <n v="35.370893000000002"/>
    <n v="-118.95725899999999"/>
    <m/>
    <m/>
    <m/>
    <s v="N"/>
    <s v="Y"/>
    <m/>
    <s v="Clear"/>
    <m/>
    <s v="Other (Comments)"/>
    <s v="customer tarp was burned"/>
    <s v="Calm"/>
    <m/>
    <s v="PG&amp;E Equipment"/>
    <m/>
    <s v="Other (Comments)"/>
    <s v="only burnt a tarp "/>
    <s v="Employee"/>
    <m/>
    <s v="Overhead"/>
    <m/>
    <s v="N"/>
    <m/>
    <m/>
    <m/>
    <s v="OVERHEAD"/>
    <s v="CONNECTOR OR SPLICE OH"/>
    <s v="N"/>
    <s v="  "/>
    <m/>
    <m/>
    <m/>
    <m/>
    <m/>
    <m/>
    <m/>
    <m/>
    <m/>
    <m/>
    <m/>
    <m/>
    <m/>
    <m/>
    <m/>
    <m/>
    <m/>
    <m/>
    <m/>
    <m/>
    <m/>
    <m/>
    <m/>
    <m/>
    <m/>
    <m/>
    <m/>
    <m/>
    <m/>
    <m/>
    <m/>
    <m/>
    <m/>
    <m/>
    <m/>
    <m/>
    <m/>
    <m/>
    <m/>
    <m/>
    <m/>
    <m/>
    <m/>
    <m/>
    <m/>
    <m/>
    <m/>
  </r>
  <r>
    <n v="1242"/>
    <s v="MXX7"/>
    <s v="3 - QC Complete"/>
    <n v="44420"/>
    <n v="44617"/>
    <s v="Structure fire, not attributable to PG&amp;E assets. This information is preliminary. "/>
    <s v="\\fxshare-nas05\quotashare-fs01\ESA\5 - Ignition Tracking\2021_Ignition_QC_Folders\20210812_nan_nan_nan_0838434190"/>
    <s v=" "/>
    <m/>
    <m/>
    <m/>
    <m/>
    <m/>
    <s v="Not In Scope"/>
    <m/>
    <m/>
    <m/>
    <m/>
    <m/>
    <m/>
    <m/>
    <m/>
    <m/>
    <m/>
    <m/>
    <m/>
    <m/>
    <m/>
    <m/>
    <m/>
    <m/>
    <m/>
    <m/>
    <m/>
    <m/>
    <m/>
    <m/>
    <m/>
    <m/>
    <m/>
    <m/>
    <m/>
    <m/>
    <m/>
    <m/>
    <m/>
    <m/>
    <m/>
    <m/>
    <m/>
    <m/>
    <m/>
    <m/>
    <m/>
    <m/>
    <m/>
    <m/>
    <m/>
    <m/>
    <m/>
    <s v=" "/>
    <x v="135"/>
    <s v="06:32:00"/>
    <m/>
    <m/>
    <s v="FAS"/>
    <s v="N"/>
    <s v="N"/>
    <m/>
    <m/>
    <m/>
    <n v="838434190"/>
    <m/>
    <m/>
    <m/>
    <m/>
    <s v=" "/>
    <x v="0"/>
    <x v="1"/>
    <s v="N"/>
    <s v="N"/>
    <s v="N"/>
    <s v="Structure fire, not attributable to PG&amp;E assets. This information is preliminary. "/>
    <s v="Not PG&amp;E"/>
    <s v="Other"/>
    <m/>
    <m/>
    <m/>
    <s v="Structure-only"/>
    <m/>
    <m/>
    <m/>
    <m/>
    <m/>
    <s v="Other Fire: Non-PG&amp;E related"/>
    <m/>
    <m/>
    <m/>
    <s v="Overhead"/>
    <x v="1"/>
    <m/>
    <m/>
    <m/>
    <s v=" "/>
    <x v="0"/>
    <n v="36.758718999999999"/>
    <n v="-121.743765"/>
    <s v="Monterey"/>
    <s v="CASTROVILLE 2104 "/>
    <n v="21000"/>
    <m/>
    <x v="0"/>
    <s v="Marina FD"/>
    <s v="Urban"/>
    <m/>
    <m/>
    <s v="N"/>
    <m/>
    <m/>
    <m/>
    <m/>
    <s v="N"/>
    <s v="N"/>
    <m/>
    <m/>
    <s v="2021-08-13"/>
    <m/>
    <m/>
    <m/>
    <m/>
    <m/>
    <m/>
    <m/>
    <m/>
    <m/>
    <m/>
    <m/>
    <m/>
    <m/>
    <m/>
    <m/>
    <m/>
    <m/>
    <m/>
    <m/>
    <s v="  "/>
    <s v="CENTRAL COAST"/>
    <s v="SALINAS 01"/>
    <s v="06:32"/>
    <n v="44420"/>
    <m/>
    <n v="838434190"/>
    <n v="13526"/>
    <s v="BLACKIE RD"/>
    <s v="CASTROVILLE"/>
    <n v="36.758119000000001"/>
    <n v="-121.743121"/>
    <s v="C4TJRAH"/>
    <s v="ANDERSON, JARED"/>
    <n v="182352104"/>
    <s v="20210812 07:29"/>
    <n v="1121"/>
    <m/>
    <s v="small fire in attic space due to old lighting.  pge ok.  customer mains shutoff and advised to have electrician inspect before re energizing"/>
    <s v="Y"/>
    <n v="2"/>
    <s v="\\fxshare-nas05\quotashare-fs01\ESA\5 - Ignition Tracking\Fire_Tab_Attachment_Files"/>
    <m/>
    <n v="36.758718999999999"/>
    <n v="-121.743765"/>
    <m/>
    <s v="MARINA FIRE"/>
    <m/>
    <s v="N"/>
    <s v="Y"/>
    <s v="N"/>
    <s v="Clear"/>
    <m/>
    <s v="Customer-Owned Structure/Equipment"/>
    <m/>
    <s v="Calm"/>
    <m/>
    <s v="3rd Party"/>
    <m/>
    <s v="Structure Only"/>
    <m/>
    <s v="Fire Dept"/>
    <m/>
    <s v="Overhead"/>
    <m/>
    <s v="N"/>
    <m/>
    <m/>
    <m/>
    <m/>
    <m/>
    <m/>
    <s v="  "/>
    <m/>
    <m/>
    <m/>
    <m/>
    <m/>
    <m/>
    <m/>
    <m/>
    <m/>
    <m/>
    <m/>
    <m/>
    <m/>
    <m/>
    <m/>
    <m/>
    <m/>
    <m/>
    <m/>
    <m/>
    <m/>
    <m/>
    <m/>
    <m/>
    <m/>
    <m/>
    <m/>
    <m/>
    <m/>
    <m/>
    <m/>
    <m/>
    <m/>
    <m/>
    <m/>
    <m/>
    <m/>
    <m/>
    <m/>
    <m/>
    <m/>
    <m/>
    <m/>
    <m/>
    <m/>
    <m/>
    <m/>
  </r>
  <r>
    <n v="1241"/>
    <s v="MXX7"/>
    <s v="3 - QC Complete"/>
    <n v="44420"/>
    <n v="44617"/>
    <s v="Other fire, not attributable to PG&amp;E assets. This information is preliminary. "/>
    <s v="\\fxshare-nas05\quotashare-fs01\ESA\5 - Ignition Tracking\2021_Ignition_QC_Folders\20210812_nan_nan_nan_5340351575"/>
    <s v=" "/>
    <m/>
    <m/>
    <m/>
    <m/>
    <m/>
    <s v="Not In Scope"/>
    <m/>
    <m/>
    <m/>
    <m/>
    <m/>
    <m/>
    <m/>
    <m/>
    <m/>
    <m/>
    <m/>
    <m/>
    <m/>
    <m/>
    <m/>
    <m/>
    <m/>
    <m/>
    <m/>
    <m/>
    <m/>
    <m/>
    <m/>
    <m/>
    <m/>
    <m/>
    <m/>
    <m/>
    <m/>
    <m/>
    <m/>
    <m/>
    <m/>
    <m/>
    <m/>
    <m/>
    <m/>
    <m/>
    <m/>
    <m/>
    <m/>
    <m/>
    <m/>
    <m/>
    <m/>
    <m/>
    <s v=" "/>
    <x v="135"/>
    <s v="05:28:00"/>
    <m/>
    <m/>
    <s v="FAS"/>
    <s v="N"/>
    <s v="N"/>
    <m/>
    <m/>
    <m/>
    <n v="5340351575"/>
    <m/>
    <m/>
    <m/>
    <m/>
    <s v=" "/>
    <x v="0"/>
    <x v="1"/>
    <s v="N"/>
    <s v="N"/>
    <s v="N"/>
    <s v="Other fire, not attributable to PG&amp;E assets. This information is preliminary. "/>
    <s v="Not PG&amp;E"/>
    <s v="Building"/>
    <m/>
    <m/>
    <m/>
    <s v="Structure-only"/>
    <m/>
    <m/>
    <m/>
    <m/>
    <m/>
    <s v="Other Fire: Non-PG&amp;E related"/>
    <m/>
    <m/>
    <m/>
    <s v="Overhead"/>
    <x v="1"/>
    <m/>
    <m/>
    <m/>
    <s v=" "/>
    <x v="0"/>
    <n v="36.989738000000003"/>
    <n v="-120.077917"/>
    <s v="Madera"/>
    <s v="STOREY 1104"/>
    <n v="12000"/>
    <m/>
    <x v="0"/>
    <s v="Cal Fire"/>
    <s v="Urban"/>
    <m/>
    <m/>
    <s v="N"/>
    <m/>
    <m/>
    <m/>
    <m/>
    <s v="N"/>
    <s v="N"/>
    <m/>
    <m/>
    <s v="2021-08-13"/>
    <m/>
    <m/>
    <m/>
    <m/>
    <m/>
    <m/>
    <m/>
    <m/>
    <m/>
    <m/>
    <m/>
    <m/>
    <m/>
    <m/>
    <m/>
    <m/>
    <m/>
    <m/>
    <m/>
    <s v="  "/>
    <s v="YOSEMITE"/>
    <s v="MADERA 02"/>
    <s v="05:28"/>
    <n v="44420"/>
    <m/>
    <n v="5340351575"/>
    <n v="25792"/>
    <s v="TANFORAN DR"/>
    <s v="MADERA"/>
    <n v="36.989832999999997"/>
    <n v="-120.077726"/>
    <s v="Y2TSWL9"/>
    <s v="LAMBERT, SHAWN"/>
    <n v="254611104"/>
    <s v="20210812 06:45"/>
    <n v="1121"/>
    <m/>
    <s v="HOUSE FIRE "/>
    <s v="Y"/>
    <n v="5"/>
    <s v="\\fxshare-nas05\quotashare-fs01\ESA\5 - Ignition Tracking\Fire_Tab_Attachment_Files"/>
    <m/>
    <n v="36.989738000000003"/>
    <n v="-120.077917"/>
    <m/>
    <s v="MADERA CAL FIRE"/>
    <m/>
    <s v="N"/>
    <s v="Y"/>
    <s v="N"/>
    <s v="Clear"/>
    <m/>
    <s v="Customer-Owned Structure/Equipment"/>
    <s v="HOUSE"/>
    <s v="Calm"/>
    <m/>
    <s v="Unknown"/>
    <m/>
    <s v="Structure Only"/>
    <m/>
    <s v="Cal Fire"/>
    <s v="INC # 017396"/>
    <s v="Overhead"/>
    <m/>
    <s v="N"/>
    <s v="PIC"/>
    <m/>
    <m/>
    <m/>
    <m/>
    <m/>
    <s v="  "/>
    <m/>
    <m/>
    <m/>
    <m/>
    <m/>
    <m/>
    <m/>
    <m/>
    <m/>
    <m/>
    <m/>
    <m/>
    <m/>
    <m/>
    <m/>
    <m/>
    <m/>
    <m/>
    <m/>
    <m/>
    <m/>
    <m/>
    <m/>
    <m/>
    <m/>
    <m/>
    <m/>
    <m/>
    <m/>
    <m/>
    <m/>
    <m/>
    <m/>
    <m/>
    <m/>
    <m/>
    <m/>
    <m/>
    <m/>
    <m/>
    <m/>
    <m/>
    <m/>
    <m/>
    <m/>
    <m/>
    <m/>
  </r>
  <r>
    <n v="1243"/>
    <s v="BRV6"/>
    <s v="3 - QC Complete"/>
    <n v="44587"/>
    <n v="44617"/>
    <s v="A blue haron bird flew into overhead circuit causing fuse 6159 to blow and igniting a small less than one meter grass fire in a ditch where the bird landed. This information is preliminary."/>
    <s v="\\fxshare-nas05\quotashare-fs01\ESA\5 - Ignition Tracking\2021_Ignition_QC_Folders\20210811_1440553_21-0103368_nan_T005366642"/>
    <s v=" "/>
    <s v="Y"/>
    <s v="BRV6"/>
    <s v="Changed create time from 2046 to 2033 to match field order T005366637. Changed outage time from 2046 to 2031 to match ILIS FNL. Changed Lat/Long from 39.3064033, -121.4273500 to 39.291389, -121.428576. Added CPZ of HONCUT 11026130. "/>
    <n v="44587"/>
    <m/>
    <s v="Not In Scope"/>
    <m/>
    <m/>
    <m/>
    <m/>
    <m/>
    <m/>
    <m/>
    <m/>
    <m/>
    <m/>
    <m/>
    <m/>
    <m/>
    <m/>
    <m/>
    <m/>
    <m/>
    <m/>
    <m/>
    <m/>
    <m/>
    <m/>
    <m/>
    <m/>
    <m/>
    <m/>
    <m/>
    <m/>
    <m/>
    <m/>
    <m/>
    <m/>
    <s v="N"/>
    <m/>
    <m/>
    <m/>
    <m/>
    <m/>
    <m/>
    <s v="N"/>
    <m/>
    <m/>
    <m/>
    <m/>
    <m/>
    <m/>
    <s v=" "/>
    <x v="136"/>
    <s v="20:33:00"/>
    <n v="44419"/>
    <s v="20:31:00"/>
    <s v="FAS"/>
    <s v="N"/>
    <s v="N"/>
    <n v="1440553"/>
    <s v="21-0103368"/>
    <m/>
    <s v="T005366642, T005366637"/>
    <m/>
    <m/>
    <m/>
    <m/>
    <s v=" "/>
    <x v="0"/>
    <x v="0"/>
    <s v="Y"/>
    <s v="N"/>
    <s v="N"/>
    <s v="On August 11, 2021 at 2033 hours, a PG&amp;E Troubleman was dispatched to the Honcut 1102 12kV Distribution Circuit in the vicinity of Smith Rd and Virginia Rd, Marysville in response to a multi customer outage. Initial analysis indicates a bird flew into the primary conductor which caused the ignition. A bird hitting the conductor mid span and then falling to the ground and landing in grass is suspected to be the origin point of the fire and resulted in 36 customers experienced an outage. The ensuing fire was contained to a small vegetation fire which was suppressed Higgins Fire Department. No repairs were needed for any PG&amp;E equipment."/>
    <s v="PG&amp;E"/>
    <s v="Other"/>
    <s v="Conductor"/>
    <s v="D"/>
    <s v="D"/>
    <s v="&lt;3 meters of linear travel"/>
    <m/>
    <m/>
    <m/>
    <m/>
    <m/>
    <s v="Contact - Animal - Bird"/>
    <s v="Contact from object"/>
    <s v="Animal contact"/>
    <s v="Y"/>
    <s v="Overhead"/>
    <x v="0"/>
    <s v="Conductor - Primary"/>
    <m/>
    <n v="101331703"/>
    <s v=" "/>
    <x v="0"/>
    <n v="39.291389000000002"/>
    <n v="-121.42857600000001"/>
    <s v="Yuba"/>
    <s v="HONCUT 1102"/>
    <n v="12000"/>
    <s v="HONCUT 11026130"/>
    <x v="0"/>
    <s v="Higgins FD"/>
    <s v="Urban"/>
    <s v="Grass Fuel Model"/>
    <s v=" grass"/>
    <s v="Y"/>
    <s v="La Porte - Cascade 2017"/>
    <m/>
    <m/>
    <m/>
    <s v="N"/>
    <s v="N"/>
    <m/>
    <m/>
    <s v="2021-08-13"/>
    <m/>
    <m/>
    <m/>
    <m/>
    <m/>
    <m/>
    <m/>
    <m/>
    <m/>
    <m/>
    <m/>
    <m/>
    <m/>
    <m/>
    <m/>
    <m/>
    <m/>
    <m/>
    <m/>
    <s v="  "/>
    <s v="SIERRA"/>
    <s v="MARYSVILLE 01"/>
    <s v="20:46"/>
    <n v="44419"/>
    <n v="1440553"/>
    <s v="T005366642"/>
    <n v="11351"/>
    <s v="SMITH RD"/>
    <s v="MARYSVILLE"/>
    <n v="39.305750000000003"/>
    <n v="-121.42753"/>
    <s v="T3TDJLU"/>
    <s v="LAFFOND, DAN"/>
    <n v="103211102"/>
    <s v="20210811 22:10"/>
    <n v="9002"/>
    <n v="1"/>
    <s v="BLUE HARON FLEW INTO LINE MIDSPAN ON A SINGLE PHASE TAP OFF C/O'S 6159 . BLEW ONE FUSE AND STARTED A SMALL GRASS FIRE IN DITCH WHERE BIRD LANDED BURNED UP UNDER LINE. "/>
    <s v="Y"/>
    <m/>
    <m/>
    <s v="39.3064033,-121.4273500,101.900000,3D"/>
    <m/>
    <m/>
    <m/>
    <s v="HIGGINS FIRE DEPT."/>
    <m/>
    <s v="N"/>
    <s v="Y"/>
    <m/>
    <s v="Clear"/>
    <m/>
    <s v="Private Land"/>
    <m/>
    <s v="Calm"/>
    <m/>
    <s v="Bird Contact"/>
    <m/>
    <s v="&lt; 1 meter"/>
    <m/>
    <s v="Fire Dept"/>
    <m/>
    <s v="Overhead"/>
    <m/>
    <s v="N"/>
    <m/>
    <m/>
    <m/>
    <s v="BIRD-FOUND"/>
    <s v="CONDUCTOR, OVERHEAD"/>
    <s v="N"/>
    <s v="  "/>
    <s v="Unplanned"/>
    <s v="Sacramento"/>
    <s v="Marysville"/>
    <s v="103211102, HONCUT-1102"/>
    <s v="21-0103368"/>
    <s v="Unplanned"/>
    <s v="Clear;32-90 F"/>
    <s v="36"/>
    <s v="2664"/>
    <s v="NO"/>
    <s v="Line to Ground"/>
    <s v="Sustained"/>
    <s v="No"/>
    <s v="6159"/>
    <s v="OH"/>
    <s v="Fuse"/>
    <s v="1440553"/>
    <s v="Conductor, Overhead, Normal"/>
    <m/>
    <m/>
    <m/>
    <s v="SMITH ROAD, 200' S/ LOMA RICA ROAD"/>
    <s v="11449 SMITH RD"/>
    <m/>
    <m/>
    <m/>
    <m/>
    <m/>
    <m/>
    <m/>
    <m/>
    <m/>
    <m/>
    <m/>
    <m/>
    <m/>
    <m/>
    <m/>
    <m/>
    <m/>
    <m/>
    <m/>
    <m/>
    <m/>
    <m/>
    <m/>
    <m/>
  </r>
  <r>
    <n v="1240"/>
    <s v="MXX7"/>
    <s v="3 - QC Complete"/>
    <n v="44420"/>
    <n v="44617"/>
    <s v="Other fire, not attributable to PG&amp;E assets. This information is preliminary."/>
    <s v="\\fxshare-nas05\quotashare-fs01\ESA\5 - Ignition Tracking\2021_Ignition_QC_Folders\20210811_1440444_21-0103306_nan_T005366592"/>
    <s v=" "/>
    <m/>
    <m/>
    <m/>
    <m/>
    <m/>
    <s v="Not In Scope"/>
    <m/>
    <m/>
    <m/>
    <m/>
    <m/>
    <m/>
    <m/>
    <m/>
    <m/>
    <m/>
    <m/>
    <m/>
    <m/>
    <m/>
    <m/>
    <m/>
    <m/>
    <m/>
    <m/>
    <m/>
    <m/>
    <m/>
    <m/>
    <m/>
    <m/>
    <m/>
    <m/>
    <m/>
    <m/>
    <m/>
    <m/>
    <m/>
    <m/>
    <m/>
    <m/>
    <m/>
    <m/>
    <m/>
    <m/>
    <m/>
    <m/>
    <m/>
    <m/>
    <m/>
    <m/>
    <m/>
    <s v=" "/>
    <x v="136"/>
    <s v="19:56:00"/>
    <n v="44419"/>
    <s v="19:56:00"/>
    <s v="FAS"/>
    <s v="N"/>
    <s v="N"/>
    <n v="1440444"/>
    <s v="21-0103306"/>
    <m/>
    <s v="T005366592"/>
    <m/>
    <m/>
    <m/>
    <m/>
    <s v=" "/>
    <x v="0"/>
    <x v="1"/>
    <s v="N"/>
    <s v="N"/>
    <s v="N"/>
    <s v="Other fire, not attributable to PG&amp;E assets. This information is preliminary."/>
    <s v="Not PG&amp;E"/>
    <s v="Vegetation"/>
    <m/>
    <m/>
    <m/>
    <s v="10-99"/>
    <m/>
    <m/>
    <m/>
    <m/>
    <m/>
    <s v="Other Fire: Non-PG&amp;E related"/>
    <m/>
    <m/>
    <m/>
    <s v="Overhead"/>
    <x v="1"/>
    <m/>
    <m/>
    <m/>
    <s v=" "/>
    <x v="2"/>
    <n v="39.413207999999997"/>
    <n v="-121.28935"/>
    <s v="Yuba"/>
    <s v="CHALLENGE 1102"/>
    <n v="12000"/>
    <m/>
    <x v="1"/>
    <s v="Cal Fire"/>
    <s v="Conifer Forest"/>
    <m/>
    <m/>
    <s v="Y"/>
    <s v="La Porte - Cascade 2017"/>
    <s v="Glen Fire"/>
    <m/>
    <m/>
    <s v="N"/>
    <s v="N"/>
    <m/>
    <m/>
    <s v="2021-08-13"/>
    <m/>
    <m/>
    <m/>
    <m/>
    <m/>
    <m/>
    <m/>
    <m/>
    <m/>
    <m/>
    <m/>
    <m/>
    <m/>
    <m/>
    <m/>
    <m/>
    <m/>
    <m/>
    <m/>
    <s v="  "/>
    <s v="NORTH VALLEY"/>
    <s v="OROVILLE 02"/>
    <s v="19:56"/>
    <n v="44419"/>
    <n v="1440444"/>
    <s v="T005366592"/>
    <n v="9080"/>
    <s v="SEVEN SPRINGS TRL"/>
    <s v="BROWNSVILLE"/>
    <n v="39.454140000000002"/>
    <n v="-121.28215"/>
    <s v="V4TMDWG"/>
    <s v="WOODMANSEE, MATTHEW"/>
    <n v="103201102"/>
    <s v="20210811 21:16"/>
    <n v="9320"/>
    <n v="1"/>
    <s v="power out per i.c. calfire"/>
    <s v="Y"/>
    <m/>
    <m/>
    <m/>
    <n v="39.413207999999997"/>
    <n v="-121.28935"/>
    <m/>
    <s v="calfire"/>
    <m/>
    <s v="N"/>
    <s v="Y"/>
    <m/>
    <s v="Clear"/>
    <m/>
    <s v="Private Land"/>
    <m/>
    <s v="Calm"/>
    <m/>
    <s v="Vehicle Accident"/>
    <m/>
    <s v="10 - 100 Acres"/>
    <m/>
    <s v="Cal Fire"/>
    <m/>
    <s v="Overhead"/>
    <m/>
    <s v="N"/>
    <m/>
    <m/>
    <m/>
    <m/>
    <m/>
    <s v="N"/>
    <s v="  "/>
    <s v="Unplanned"/>
    <s v="North Valley"/>
    <s v="Oroville"/>
    <s v="103201102, CHALLENGE-1102"/>
    <s v="21-0103306"/>
    <s v="Unplanned"/>
    <s v="Clear;32-90 F"/>
    <s v="158"/>
    <m/>
    <s v="YES"/>
    <s v="Force Out"/>
    <s v="Sustained"/>
    <s v="No"/>
    <s v="1809"/>
    <s v="OH"/>
    <s v="Fuse"/>
    <s v="1440444"/>
    <s v="Conductor, Overhead, Normal"/>
    <m/>
    <m/>
    <m/>
    <s v="16732 WILLOW GLENN RD"/>
    <m/>
    <m/>
    <s v="MAKE SAFE FOR FIRE FIGHTER ACTIVITY IN THE AREA"/>
    <m/>
    <m/>
    <m/>
    <m/>
    <m/>
    <m/>
    <m/>
    <m/>
    <m/>
    <m/>
    <m/>
    <m/>
    <m/>
    <m/>
    <m/>
    <m/>
    <m/>
    <m/>
    <m/>
    <m/>
    <m/>
    <m/>
  </r>
  <r>
    <n v="1230"/>
    <s v="MXX7"/>
    <s v="3 - QC Complete"/>
    <n v="44433"/>
    <n v="44617"/>
    <s v="Cap Bank L457 failed, which caused a fire at the base of the pole. The ensuing fire was 3 meters - 0.25 acre in size. This information is preliminary."/>
    <s v="\\fxshare-nas05\quotashare-fs01\ESA\5 - Ignition Tracking\2021_Ignition_QC_Folders\20210811_1440173_21-0103130_nan_T005366251"/>
    <s v=" "/>
    <s v="Y"/>
    <s v="MXX7"/>
    <s v="Outage Time adjusted to Outage Start in FAS. Changed fire lat/long to pole's coordinates (the pole that is closest to the capacitor). "/>
    <n v="44428"/>
    <m/>
    <s v="Not In Scope"/>
    <m/>
    <m/>
    <m/>
    <m/>
    <m/>
    <m/>
    <m/>
    <m/>
    <m/>
    <m/>
    <m/>
    <m/>
    <m/>
    <m/>
    <m/>
    <m/>
    <m/>
    <m/>
    <m/>
    <m/>
    <m/>
    <m/>
    <m/>
    <m/>
    <m/>
    <m/>
    <m/>
    <m/>
    <m/>
    <m/>
    <m/>
    <m/>
    <m/>
    <m/>
    <m/>
    <m/>
    <m/>
    <m/>
    <m/>
    <m/>
    <m/>
    <m/>
    <m/>
    <m/>
    <m/>
    <m/>
    <s v=" "/>
    <x v="136"/>
    <s v="12:58:00"/>
    <n v="44419"/>
    <s v="12:53:00"/>
    <s v="FAS"/>
    <s v="N"/>
    <s v="N"/>
    <n v="1440173"/>
    <s v="21-0103130"/>
    <m/>
    <s v="T005366251"/>
    <s v="31549384, 121886423"/>
    <m/>
    <m/>
    <s v="PG&amp;E_1230_Ignition_20210811_3.jpg"/>
    <s v=" "/>
    <x v="1"/>
    <x v="0"/>
    <s v="Y"/>
    <s v="Y"/>
    <s v="N"/>
    <s v="On August 11th, 2021 at 1258 hours, a PG&amp;E Troubleman was dispatched to the KERN OIL 1110 12KV Distribution Circuit on Mccray Street in Kern County in response to a fire. Initial analysis indicates a capacitor bank caused the ignition. Cap Bank L457 failed, which caused a fire at the base of the pole. The fire burnt fences and the base of 2 poles in easement. A conductor was also burnt (SAP # 103231710). The ensuing fire was 3 meters - 0.25 acre in size and was suppressed by Kern County FD.  PG&amp;E crew replaced conductor on August 11th, 2021. This information is preliminary."/>
    <s v="PG&amp;E"/>
    <s v="Vegetation"/>
    <s v="Conductor"/>
    <s v="D"/>
    <s v="D"/>
    <s v="&lt;0.25"/>
    <m/>
    <m/>
    <m/>
    <m/>
    <m/>
    <s v="Equipment - PG&amp;E"/>
    <s v="All types of equipment / facility failure"/>
    <s v="Capacitor bank failure"/>
    <s v="Y"/>
    <s v="Overhead"/>
    <x v="0"/>
    <s v="Capacitor Bank"/>
    <s v="Conductor"/>
    <n v="103231710"/>
    <s v=" "/>
    <x v="0"/>
    <n v="35.422778607799998"/>
    <n v="-119.03029361900001"/>
    <s v="Kern"/>
    <s v="KERN OIL 1110"/>
    <n v="12000"/>
    <s v="KERN OIL 11102852"/>
    <x v="0"/>
    <s v="Kern County FD"/>
    <s v="Urban"/>
    <s v="Grass Fuel Model"/>
    <m/>
    <s v="N"/>
    <m/>
    <m/>
    <m/>
    <m/>
    <s v="N"/>
    <s v="N"/>
    <m/>
    <m/>
    <s v="2021-08-13"/>
    <m/>
    <m/>
    <m/>
    <m/>
    <m/>
    <m/>
    <m/>
    <m/>
    <m/>
    <m/>
    <m/>
    <m/>
    <m/>
    <m/>
    <m/>
    <m/>
    <m/>
    <m/>
    <m/>
    <s v="  "/>
    <s v="KERN"/>
    <s v="BAKERSFIELD 02"/>
    <s v="12:58"/>
    <n v="44419"/>
    <n v="1440173"/>
    <s v="T005366251"/>
    <n v="601"/>
    <s v="DOUGLAS ST # 144G"/>
    <s v="BAKERSFIELD"/>
    <n v="35.425669999999997"/>
    <n v="-119.02343999999999"/>
    <s v="K1TTALA"/>
    <s v="LEYENDECKER, THOMAS"/>
    <n v="252721110"/>
    <s v="20210811 14:13"/>
    <n v="9002"/>
    <n v="1"/>
    <s v="Found L457 had failed causing fire at base of pole, burning fences and the base of 2 poles in easement.  Cut jumpers over capacitor and entering COE to have crew replace.  Entered tag for burned/ failed service to 902 Ray St and called for crew to replace at 13:45."/>
    <s v="Y"/>
    <m/>
    <m/>
    <s v="35.422695614430516,-119.03018024761138,148.48270797729492,"/>
    <m/>
    <m/>
    <s v="In easement at base of pole to next pole to the west."/>
    <s v="Kern County Fire Department"/>
    <m/>
    <s v="N"/>
    <s v="Y"/>
    <m/>
    <s v="Clear"/>
    <m/>
    <s v="Private Land"/>
    <m/>
    <s v="Calm"/>
    <m/>
    <s v="PG&amp;E Equipment"/>
    <m/>
    <s v="3 meters - 0.25 Acres"/>
    <m/>
    <s v="Fire Dept"/>
    <m/>
    <s v="Overhead"/>
    <m/>
    <s v="N"/>
    <m/>
    <m/>
    <m/>
    <s v="OVERHEAD"/>
    <s v="CAPACITOR"/>
    <s v="N"/>
    <s v="  "/>
    <s v="Unplanned"/>
    <s v="Kern"/>
    <s v="Kern"/>
    <s v="252721110, KERN OIL-1110"/>
    <s v="21-0103130"/>
    <s v="Unplanned"/>
    <s v="Clear;32-90 F"/>
    <s v="1909"/>
    <s v="80178"/>
    <s v="YES"/>
    <m/>
    <s v="Sustained"/>
    <s v="No"/>
    <s v="2852"/>
    <s v="OH"/>
    <s v="Line Recloser"/>
    <s v="1440173"/>
    <m/>
    <m/>
    <m/>
    <m/>
    <s v="W/S HOWARD BTWN HIGHLAND &amp; DOUGLAS"/>
    <m/>
    <m/>
    <m/>
    <m/>
    <m/>
    <m/>
    <m/>
    <m/>
    <m/>
    <m/>
    <m/>
    <m/>
    <m/>
    <m/>
    <m/>
    <m/>
    <m/>
    <m/>
    <m/>
    <m/>
    <m/>
    <m/>
    <m/>
    <m/>
    <m/>
  </r>
  <r>
    <n v="1229"/>
    <s v="MXX7"/>
    <s v="3 - QC Complete"/>
    <n v="44435"/>
    <n v="44617"/>
    <s v="Mylar balloons were found burnt on the ground. 2 of 2 fuses were blown. The ensuing fire was less than one meter. This information is preliminary."/>
    <s v="\\fxshare-nas05\quotashare-fs01\ESA\5 - Ignition Tracking\2021_Ignition_QC_Folders\20210811_1440087_21-0103116_nan_T005366193"/>
    <s v=" "/>
    <s v="Y"/>
    <s v="MXX7"/>
    <s v="Outage Time adjusted to Outage Start in FAS. Changed fire lat/long to fuse's coordinates."/>
    <n v="44434"/>
    <m/>
    <s v="Not In Scope"/>
    <m/>
    <m/>
    <m/>
    <m/>
    <m/>
    <m/>
    <m/>
    <m/>
    <m/>
    <m/>
    <m/>
    <m/>
    <m/>
    <m/>
    <m/>
    <m/>
    <m/>
    <m/>
    <m/>
    <m/>
    <m/>
    <m/>
    <m/>
    <m/>
    <m/>
    <m/>
    <m/>
    <m/>
    <m/>
    <m/>
    <m/>
    <m/>
    <m/>
    <m/>
    <m/>
    <m/>
    <m/>
    <m/>
    <m/>
    <m/>
    <m/>
    <m/>
    <m/>
    <m/>
    <m/>
    <m/>
    <s v=" "/>
    <x v="136"/>
    <s v="12:10:00"/>
    <n v="44419"/>
    <s v="12:02:00"/>
    <s v="FAS"/>
    <s v="N"/>
    <s v="N"/>
    <n v="1440087"/>
    <s v="21-0103116"/>
    <m/>
    <s v="T005366193"/>
    <m/>
    <m/>
    <m/>
    <s v="No Photo"/>
    <s v=" "/>
    <x v="0"/>
    <x v="0"/>
    <s v="Y"/>
    <s v="N"/>
    <s v="N"/>
    <s v="On August 11th, 2021 at 1210 hours, a PG&amp;E Troubleman was dispatched to the SANTA MARIA 1106 12KV Distribution Circuit on E Lee Drive in Santa Barbara County in response to a fire. Initial analysis indicates a balloon caused the ignition. Mylar balloons were found burnt on the ground and there were multiple burn spots on the grass. Two of two fuses were found blown (Fuse 46069).  The ensuing fire was less than one meter in size and was self-extinguished. Troubleman refused with 10t fuses on August 11th, 2021. This information is preliminary. "/>
    <s v="PG&amp;E"/>
    <s v="Other"/>
    <s v="Balloon"/>
    <s v="D"/>
    <m/>
    <s v="&lt;3 meters of linear travel"/>
    <m/>
    <m/>
    <m/>
    <m/>
    <m/>
    <s v="Contact - 3rd Party"/>
    <s v="Contact from object"/>
    <s v="Balloon contact"/>
    <s v="Y"/>
    <s v="Overhead"/>
    <x v="0"/>
    <s v="Fuse"/>
    <s v="Fuse"/>
    <m/>
    <s v=" "/>
    <x v="0"/>
    <n v="34.968312596399997"/>
    <n v="-120.41588871090001"/>
    <s v="Santa Barbara"/>
    <s v="SANTA MARIA 1106"/>
    <n v="12000"/>
    <s v="SANTA MARIA 1106M114"/>
    <x v="0"/>
    <s v="Self Extinguished"/>
    <s v="Urban"/>
    <s v="Grass Fuel Model"/>
    <m/>
    <s v="Y"/>
    <s v="Alamo 2017"/>
    <m/>
    <m/>
    <m/>
    <s v="N"/>
    <s v="N"/>
    <m/>
    <m/>
    <s v="2021-08-13"/>
    <m/>
    <m/>
    <m/>
    <m/>
    <m/>
    <m/>
    <m/>
    <m/>
    <m/>
    <m/>
    <m/>
    <m/>
    <m/>
    <m/>
    <m/>
    <m/>
    <m/>
    <m/>
    <m/>
    <s v="  "/>
    <s v="LOS PADRES"/>
    <s v="SANTA MARIA 01"/>
    <s v="12:10"/>
    <n v="44419"/>
    <n v="1440087"/>
    <s v="T005366193"/>
    <n v="1634"/>
    <s v="KENSINGTON AVE"/>
    <s v="SANTA MARIA"/>
    <n v="34.968299999999999"/>
    <n v="-120.41591"/>
    <s v="L2TJRWX"/>
    <s v="WOOLSEY, JAMES"/>
    <n v="182671106"/>
    <s v="20210811 13:34"/>
    <n v="9002"/>
    <n v="1"/>
    <s v="found mylar baloons burned on ground and multiple burn spots on grass, 2of 2 fuses blown, load side of fuse 46069, refused with 10t fuses, power ok at 1303"/>
    <s v="Y"/>
    <m/>
    <m/>
    <s v="34.9684117,-120.4162383,14.400000,3D"/>
    <m/>
    <m/>
    <m/>
    <m/>
    <m/>
    <s v="N"/>
    <s v="Y"/>
    <m/>
    <s v="Clear"/>
    <m/>
    <s v="Private Land"/>
    <m/>
    <s v="Calm"/>
    <m/>
    <s v="Balloons"/>
    <m/>
    <s v="&lt; 1 meter"/>
    <m/>
    <s v="Self Extinguished"/>
    <m/>
    <s v="Overhead"/>
    <m/>
    <s v="N"/>
    <m/>
    <m/>
    <m/>
    <s v="METALLIC BALLOON"/>
    <s v="FUSE"/>
    <s v="N"/>
    <s v="  "/>
    <s v="Unplanned"/>
    <s v="Los Padres"/>
    <s v="Santa Maria"/>
    <s v="182671106, SANTA MARIA-1106"/>
    <s v="21-0103116"/>
    <s v="Unplanned"/>
    <s v="Clear;32-90 F"/>
    <s v="18"/>
    <s v="1098"/>
    <s v="NO"/>
    <s v="Line to Line"/>
    <s v="Sustained"/>
    <s v="No"/>
    <s v="46069"/>
    <s v="OH"/>
    <s v="Fuse"/>
    <s v="1440087"/>
    <s v="Conductor, Overhead, Normal"/>
    <m/>
    <m/>
    <m/>
    <s v="1212 E LEE DR, SANTA MARIA"/>
    <s v="46069"/>
    <m/>
    <m/>
    <m/>
    <m/>
    <m/>
    <m/>
    <m/>
    <m/>
    <m/>
    <m/>
    <m/>
    <m/>
    <m/>
    <m/>
    <m/>
    <m/>
    <m/>
    <m/>
    <m/>
    <m/>
    <m/>
    <m/>
    <m/>
    <m/>
  </r>
  <r>
    <n v="1258"/>
    <s v="TLAL"/>
    <s v="3 - QC Complete"/>
    <n v="44435"/>
    <n v="44617"/>
    <s v="Third party vehicle made contact with low hanging communication lines. The communication line flipped up and made contact with overhead conductors, resulting in sparks to fall to ground and igniting a small 3'x3' spot fire. This information is preliminary. OIS: 1438878, 1439544, 1440101, 1440060, 1440079, 1440722; ILIS: 21-0090598, 21-0102778*; FOID: T005365542 VXVI, T005365554 VXVI,  T005365555 C1SC, T005365557 VXVI, T005365567 RTCC, T005365574 SKB6, T005365685 A7M1, T005365686 G2SB, T005365687 GRBC, T005365713 AWR4, T005365957 C1SC, T005365715 MRCF, T005365716 AWR4, T005366168 A7M1, T005366169 C1SC, T005366172 C1SC, T005366307 VXVI, T005366315 MRCF, T005366772 AWR4, T005366748 MRCF, T005366775 GRBC, T005366812 A7M1, T005366842 RTCC; Circuit ID: 083622105; Fire Index #: 520; Division: Central Coast; District: Coast; County: Santa Cruz"/>
    <s v="\\fxshare-nas05\quotashare-fs01\ESA\5 - Ignition Tracking\2021_Ignition_QC_Folders\20210811_1438878_21-0090598_nan_T005365716"/>
    <s v=" "/>
    <s v="Y"/>
    <s v="TLAL"/>
    <s v="Create Date &amp; Time, Fire Lat/Long Adjusted; Additional OIS, FOID's, and ILIS #'s Added"/>
    <n v="44435"/>
    <s v="S7RM"/>
    <s v="In Progress"/>
    <s v="Not Required"/>
    <m/>
    <m/>
    <m/>
    <m/>
    <m/>
    <m/>
    <m/>
    <m/>
    <m/>
    <m/>
    <m/>
    <m/>
    <m/>
    <m/>
    <m/>
    <m/>
    <m/>
    <m/>
    <m/>
    <m/>
    <m/>
    <m/>
    <m/>
    <m/>
    <s v="Y"/>
    <s v="MWQ1"/>
    <s v="Y"/>
    <n v="44606"/>
    <n v="44620"/>
    <m/>
    <m/>
    <m/>
    <m/>
    <m/>
    <m/>
    <m/>
    <m/>
    <m/>
    <s v="Y"/>
    <n v="44435"/>
    <n v="44435"/>
    <s v="AWR4, VXVI"/>
    <m/>
    <s v="See Phone Interview File in the Maps Sub-folder"/>
    <s v="MLFA"/>
    <s v=" "/>
    <x v="137"/>
    <s v="21:01:00"/>
    <n v="44418"/>
    <s v="20:56:00"/>
    <s v="FAS"/>
    <s v="Y"/>
    <s v="N"/>
    <s v="1438878, 1439544, 1440101, 1440060, 1440079"/>
    <s v="21-0090598, 21-0102778"/>
    <m/>
    <s v="T005365542, T005365554,  T005365555, T005365557, T005365567, T005365574, T005365685, T005365686, T005365687, T005365713, T005365957, T005365715, T005365716, T005366168, T005366169, T005366172, T005366307, T005366315, T005366772, T005366748, T005366775, T005366812, T005366842"/>
    <m/>
    <m/>
    <m/>
    <s v="PG&amp;E_1258_Ignition_20210811_2.jpg"/>
    <s v=" "/>
    <x v="2"/>
    <x v="0"/>
    <s v="Y"/>
    <s v="Y"/>
    <s v="N"/>
    <s v="On August 10, 2021 at 2152 hours, PG&amp;E Troublemen patrolled the Camp Evers 2105 21kV Distribution Circuit number 083622105, in the Tier 3 High fire threat district (HFTD) State responsibility area (SRA) near Zayante Road in Felton. They observed the line recloser 5146 opened on B and ground, a line to ground fault in the very dense tree-filled area, and a small fire. Initial analysis indicates a driver heading south on Zayante Road struck a low hanging phone line lashing wire that had come undone. When the lashing wire was hit by the vehicle, it flipped up onto PG&amp;E primary overhead lines, which arced, sparked, and started a small spot fire near a tree. According to the Zayante Fire District, the fire was approximately 5 feet by 5 feet.   Just hours before the spot fire ignited, a driver on Lompico Road lost control of their vehicle and hit an AT&amp;T pole, which split in half. The Zayante Fire Protection District responded to and extinguished the fire. The circuit had to be 100% patrolled due to HLT (Hot Line Tag) on LR 5146, 5232, and 10214. The line was returned to service on August 11, 2021 at 1518 hours. The restoration supervisor and the responding fire captain, sent requests to AT&amp;T to have their line issues remedied with urgency. There was a planned Wildfire Mitigation - Wildfire Safety Inspection Program (WSIP) system hardening project around the same area that began on August 10, 2021 at 0900 Hours and ended on August 11, 2021 at 1143 hours. There was a second outage affecting the same area and line recloser on August 12, 2021, due to a tree that grew into the primary lines. This information is preliminary."/>
    <s v="PG&amp;E"/>
    <s v="Vegetation"/>
    <m/>
    <s v="D"/>
    <s v="D"/>
    <s v="&lt;3 meters of linear travel"/>
    <m/>
    <m/>
    <m/>
    <m/>
    <m/>
    <s v="Contact - 3rd Party"/>
    <s v="Contact from object"/>
    <s v="Vehicle contact"/>
    <s v="Y"/>
    <s v="Overhead"/>
    <x v="0"/>
    <s v="Conductor - Primary"/>
    <m/>
    <s v="101802891, 101675795"/>
    <s v=" "/>
    <x v="2"/>
    <n v="37.115200000000002"/>
    <n v="-122.02078"/>
    <s v="Santa Cruz"/>
    <s v="CAMP EVERS 2105"/>
    <n v="21000"/>
    <m/>
    <x v="1"/>
    <s v="Zayante FPD"/>
    <s v="Conifer Forest"/>
    <m/>
    <m/>
    <s v="N"/>
    <m/>
    <m/>
    <n v="520"/>
    <s v="R3"/>
    <s v="N"/>
    <s v="N"/>
    <m/>
    <m/>
    <s v="2021-08-17"/>
    <m/>
    <m/>
    <m/>
    <m/>
    <m/>
    <m/>
    <m/>
    <m/>
    <m/>
    <m/>
    <m/>
    <m/>
    <m/>
    <m/>
    <m/>
    <m/>
    <m/>
    <m/>
    <m/>
    <s v="  "/>
    <s v="CENTRAL COAST"/>
    <s v="COAST"/>
    <s v="07:36"/>
    <n v="44419"/>
    <n v="1438878"/>
    <s v="T005365716"/>
    <m/>
    <m/>
    <m/>
    <m/>
    <m/>
    <s v="C5TAWR4"/>
    <m/>
    <n v="83622105"/>
    <s v="2021/08/11 21:51:01"/>
    <m/>
    <n v="1"/>
    <s v="SMART MTR AUTO-GENERATED TAG"/>
    <s v="N"/>
    <m/>
    <m/>
    <m/>
    <m/>
    <m/>
    <m/>
    <m/>
    <m/>
    <m/>
    <m/>
    <s v="Y"/>
    <m/>
    <m/>
    <m/>
    <m/>
    <m/>
    <m/>
    <m/>
    <m/>
    <m/>
    <m/>
    <m/>
    <m/>
    <m/>
    <m/>
    <m/>
    <m/>
    <m/>
    <m/>
    <s v="PATROL-FOUND NOTHING"/>
    <m/>
    <m/>
    <s v="  "/>
    <s v="Planned"/>
    <s v="Central Coast"/>
    <s v="Coast"/>
    <s v="083622105, CAMP EVERS-2105"/>
    <s v="21-0090598"/>
    <s v="Unplanned"/>
    <s v="Clear;32-90 F"/>
    <s v="55"/>
    <s v="88165"/>
    <s v="NO"/>
    <s v="Line to Ground"/>
    <s v="Sustained"/>
    <s v="No"/>
    <s v="9143"/>
    <s v="OH"/>
    <s v="Switch"/>
    <s v="1438878"/>
    <m/>
    <m/>
    <m/>
    <m/>
    <s v="Next To Last Pole On Zayante Rd."/>
    <m/>
    <s v="OPEN F/B 1.5 SPAN S/O CGC 315562023695 OPEN MO (DMS# 1438879)"/>
    <m/>
    <m/>
    <m/>
    <m/>
    <m/>
    <m/>
    <m/>
    <m/>
    <m/>
    <m/>
    <m/>
    <m/>
    <m/>
    <m/>
    <m/>
    <m/>
    <m/>
    <m/>
    <m/>
    <m/>
    <m/>
    <m/>
    <m/>
  </r>
  <r>
    <n v="1665"/>
    <s v="P4K5"/>
    <s v="3 - QC Complete"/>
    <n v="44469"/>
    <n v="44617"/>
    <s v="Duplicate of index 1662"/>
    <s v="\\fxshare-nas05\quotashare-fs01\ESA\5 - Ignition Tracking\2021_Ignition_QC_Folders\20210810_nan_nan_nan_4411749302"/>
    <s v=" "/>
    <m/>
    <m/>
    <m/>
    <m/>
    <m/>
    <s v="Not In Scope"/>
    <m/>
    <m/>
    <m/>
    <m/>
    <m/>
    <m/>
    <m/>
    <m/>
    <m/>
    <m/>
    <m/>
    <m/>
    <m/>
    <m/>
    <m/>
    <m/>
    <m/>
    <m/>
    <m/>
    <m/>
    <m/>
    <m/>
    <m/>
    <m/>
    <m/>
    <m/>
    <m/>
    <m/>
    <m/>
    <m/>
    <m/>
    <m/>
    <m/>
    <m/>
    <m/>
    <m/>
    <m/>
    <m/>
    <m/>
    <m/>
    <m/>
    <m/>
    <m/>
    <m/>
    <m/>
    <m/>
    <s v=" "/>
    <x v="137"/>
    <s v="16:11:00"/>
    <m/>
    <m/>
    <s v="FAS"/>
    <s v="N"/>
    <s v="Y"/>
    <m/>
    <m/>
    <m/>
    <n v="4411749302"/>
    <m/>
    <m/>
    <m/>
    <m/>
    <s v=" "/>
    <x v="0"/>
    <x v="1"/>
    <s v="N"/>
    <s v="N"/>
    <s v="N"/>
    <s v="Duplicate of index 1653"/>
    <s v="Not PG&amp;E"/>
    <s v="Building"/>
    <m/>
    <m/>
    <m/>
    <s v="Structure-only"/>
    <m/>
    <m/>
    <m/>
    <m/>
    <m/>
    <s v="Other Fire: Non-PG&amp;E related"/>
    <m/>
    <m/>
    <m/>
    <s v="Overhead"/>
    <x v="1"/>
    <m/>
    <m/>
    <m/>
    <s v=" "/>
    <x v="0"/>
    <n v="38.251367000000002"/>
    <n v="-122.023247"/>
    <s v="Solano"/>
    <s v="SUISUN 1105"/>
    <n v="12000"/>
    <m/>
    <x v="0"/>
    <s v="Unknown"/>
    <s v="Urban"/>
    <m/>
    <m/>
    <s v="N"/>
    <m/>
    <m/>
    <m/>
    <m/>
    <s v="N"/>
    <s v="N"/>
    <m/>
    <m/>
    <s v="2021-10-01"/>
    <m/>
    <m/>
    <m/>
    <m/>
    <m/>
    <m/>
    <m/>
    <m/>
    <m/>
    <m/>
    <m/>
    <m/>
    <m/>
    <m/>
    <m/>
    <m/>
    <m/>
    <m/>
    <m/>
    <s v=" "/>
    <s v="SAN JOSE"/>
    <s v="VACAVILLE 01"/>
    <m/>
    <s v="20210810 17:20"/>
    <m/>
    <n v="4411749302"/>
    <s v="553"/>
    <s v="REDWOOD DR"/>
    <s v="VACAVILLE"/>
    <n v="38.339787997685193"/>
    <n v="-121.968326"/>
    <s v="TCME"/>
    <s v="MASCOE, TIFFANY"/>
    <n v="63642112"/>
    <m/>
    <n v="2002"/>
    <n v="2"/>
    <s v="Field Remarks: REPLACED NON-COMM E METER 1006361223 (BURNED/FLASH) WITH NEW SMMETER 1010996687.  VOLTAGE AND METER PING GOOD. ; Dispatcher Remarks: nan; Office Remarks: 65 Day-SMOC LOSS COMM- E1- Investigate NCTM meter. {r.2177069}   [!FW.ID=8864871!]"/>
    <m/>
    <m/>
    <m/>
    <m/>
    <m/>
    <m/>
    <m/>
    <m/>
    <m/>
    <m/>
    <m/>
    <m/>
    <m/>
    <m/>
    <m/>
    <m/>
    <m/>
    <m/>
    <m/>
    <m/>
    <m/>
    <m/>
    <m/>
    <m/>
    <m/>
    <m/>
    <m/>
    <m/>
    <m/>
    <m/>
    <m/>
    <m/>
    <m/>
    <s v=" "/>
    <m/>
    <m/>
    <m/>
    <m/>
    <m/>
    <m/>
    <m/>
    <m/>
    <m/>
    <m/>
    <m/>
    <m/>
    <m/>
    <m/>
    <m/>
    <m/>
    <m/>
    <m/>
    <m/>
    <m/>
    <m/>
    <m/>
    <m/>
    <m/>
    <m/>
    <m/>
    <m/>
    <m/>
    <m/>
    <m/>
    <m/>
    <m/>
    <m/>
    <m/>
    <m/>
    <m/>
    <m/>
    <m/>
    <m/>
    <m/>
    <m/>
    <m/>
    <m/>
    <m/>
    <m/>
    <m/>
    <m/>
  </r>
  <r>
    <n v="1662"/>
    <s v="P4K5"/>
    <s v="3 - QC Complete"/>
    <n v="44469"/>
    <n v="44617"/>
    <s v="Structure fire, not attributable to PG&amp;E. Smart meter burnt and replaced. This information is preliminary."/>
    <s v="\\fxshare-nas05\quotashare-fs01\ESA\5 - Ignition Tracking\2021_Ignition_QC_Folders\20210810_nan_nan_nan_4795539779"/>
    <s v=" "/>
    <m/>
    <m/>
    <m/>
    <m/>
    <m/>
    <s v="Not In Scope"/>
    <m/>
    <m/>
    <m/>
    <m/>
    <m/>
    <m/>
    <m/>
    <m/>
    <m/>
    <m/>
    <m/>
    <m/>
    <m/>
    <m/>
    <m/>
    <m/>
    <m/>
    <m/>
    <m/>
    <m/>
    <m/>
    <m/>
    <m/>
    <m/>
    <m/>
    <m/>
    <m/>
    <m/>
    <m/>
    <m/>
    <m/>
    <m/>
    <m/>
    <m/>
    <m/>
    <m/>
    <m/>
    <m/>
    <m/>
    <m/>
    <m/>
    <m/>
    <m/>
    <m/>
    <m/>
    <m/>
    <s v=" "/>
    <x v="137"/>
    <s v="16:11:00"/>
    <m/>
    <m/>
    <s v="FAS"/>
    <s v="Y"/>
    <s v="N"/>
    <m/>
    <m/>
    <m/>
    <n v="4795539779"/>
    <m/>
    <m/>
    <m/>
    <m/>
    <s v=" "/>
    <x v="0"/>
    <x v="1"/>
    <s v="N"/>
    <s v="N"/>
    <s v="N"/>
    <s v="Structure fire, not attributable to PG&amp;E. Smart meter burnt and replaced. This information is preliminary."/>
    <s v="Not PG&amp;E"/>
    <s v="Building"/>
    <m/>
    <m/>
    <m/>
    <s v="Structure-only"/>
    <m/>
    <m/>
    <m/>
    <m/>
    <m/>
    <s v="Other Fire: Non-PG&amp;E related"/>
    <m/>
    <m/>
    <m/>
    <s v="Overhead"/>
    <x v="1"/>
    <m/>
    <m/>
    <m/>
    <s v=" "/>
    <x v="0"/>
    <n v="38.251367000000002"/>
    <n v="-122.023247"/>
    <s v="Solano"/>
    <s v="SUISUN 1105"/>
    <n v="12000"/>
    <m/>
    <x v="0"/>
    <s v="Unknown"/>
    <s v="Urban"/>
    <m/>
    <m/>
    <s v="N"/>
    <m/>
    <m/>
    <m/>
    <m/>
    <s v="N"/>
    <s v="N"/>
    <m/>
    <m/>
    <s v="2021-10-01"/>
    <m/>
    <m/>
    <m/>
    <m/>
    <m/>
    <m/>
    <m/>
    <m/>
    <m/>
    <m/>
    <m/>
    <m/>
    <m/>
    <m/>
    <m/>
    <m/>
    <m/>
    <m/>
    <m/>
    <s v="  "/>
    <s v="LOS PADRES"/>
    <s v="VACAVILLE 03"/>
    <m/>
    <n v="44489"/>
    <m/>
    <s v="4795539779"/>
    <s v="273"/>
    <s v="BRIDGEWATER CIR"/>
    <s v="SUISUN CITY"/>
    <n v="38.251367002314822"/>
    <n v="-122.023247"/>
    <s v="TCME"/>
    <s v="MASCOE, TIFFANY"/>
    <n v="62131105"/>
    <m/>
    <n v="2002"/>
    <n v="2"/>
    <s v="Field Remarks: REPLACED NON-COMM E METER 1006444081 (BURNED/FLASH) WITH NEW SM METER 1010996613.  VOLTAGE AND METER PING GOOD. ; Dispatcher Remarks: nan; Office Remarks: 65 Day-SMOC LOSS COMM- E1- Investigate NCTM meter. {r.2177098}   [!FW.ID=8864435!]"/>
    <m/>
    <m/>
    <m/>
    <m/>
    <m/>
    <m/>
    <m/>
    <m/>
    <m/>
    <m/>
    <m/>
    <m/>
    <m/>
    <m/>
    <m/>
    <m/>
    <m/>
    <m/>
    <m/>
    <m/>
    <m/>
    <m/>
    <m/>
    <m/>
    <m/>
    <m/>
    <m/>
    <m/>
    <m/>
    <m/>
    <m/>
    <m/>
    <m/>
    <s v="  "/>
    <m/>
    <m/>
    <m/>
    <m/>
    <m/>
    <m/>
    <m/>
    <m/>
    <m/>
    <m/>
    <m/>
    <m/>
    <m/>
    <m/>
    <m/>
    <m/>
    <m/>
    <m/>
    <m/>
    <m/>
    <m/>
    <m/>
    <m/>
    <m/>
    <m/>
    <m/>
    <m/>
    <m/>
    <m/>
    <m/>
    <m/>
    <m/>
    <m/>
    <m/>
    <m/>
    <m/>
    <m/>
    <m/>
    <m/>
    <m/>
    <m/>
    <m/>
    <m/>
    <m/>
    <m/>
    <m/>
    <m/>
  </r>
  <r>
    <n v="1228"/>
    <s v="P4K5"/>
    <s v="3 - QC Complete"/>
    <n v="44446"/>
    <n v="44617"/>
    <s v="(AGFC 2/28/2022 updated: Fire on customer side which will make this not CPUC reportable). Troubleman field notes report the fire was at the meter socket. They also reported smoke damage on the restaurant walls. Waiting to hear back from troubleman for more details on this ignition event. This information is preliminary."/>
    <s v="\\fxshare-nas05\quotashare-fs01\ESA\5 - Ignition Tracking\2021_Ignition_QC_Folders\20210810_nan_nan_nan_8757878871"/>
    <s v=" "/>
    <m/>
    <m/>
    <m/>
    <m/>
    <m/>
    <s v="Not In Scope"/>
    <m/>
    <m/>
    <m/>
    <m/>
    <m/>
    <m/>
    <m/>
    <m/>
    <m/>
    <m/>
    <m/>
    <m/>
    <m/>
    <m/>
    <m/>
    <m/>
    <m/>
    <m/>
    <m/>
    <m/>
    <m/>
    <m/>
    <m/>
    <m/>
    <m/>
    <m/>
    <m/>
    <m/>
    <m/>
    <m/>
    <m/>
    <m/>
    <m/>
    <m/>
    <m/>
    <m/>
    <m/>
    <m/>
    <m/>
    <m/>
    <m/>
    <m/>
    <m/>
    <m/>
    <m/>
    <m/>
    <s v=" "/>
    <x v="137"/>
    <s v="06:28:00"/>
    <m/>
    <m/>
    <s v="FAS"/>
    <s v="N"/>
    <s v="N"/>
    <m/>
    <m/>
    <m/>
    <n v="8757878871"/>
    <m/>
    <m/>
    <m/>
    <s v="No Photo"/>
    <s v=" "/>
    <x v="0"/>
    <x v="1"/>
    <s v="N"/>
    <s v="N"/>
    <s v="N"/>
    <s v="On August 10th, 2021 at 0628 hours, a PG&amp;E Troubleman was dispatched to the San Jose A 1112 12kV Distribution Circuit near Auzerais Avenue, Southwest og Gregory Street in San Jose in response to a structure fire. Initial analysis indicates electric meter caught fire and exploded causing an ignition. The ensuing fire was contained in the meter socket and smoke damaged the walls and the fire was suppressed by San Jose fire department. This is preliminary. "/>
    <s v="Not PG&amp;E"/>
    <s v="Other"/>
    <s v="Meter"/>
    <m/>
    <m/>
    <s v="Structure-only"/>
    <m/>
    <m/>
    <m/>
    <m/>
    <m/>
    <s v="Other Fire: Non-PG&amp;E related"/>
    <m/>
    <m/>
    <s v="N"/>
    <s v="Overhead"/>
    <x v="0"/>
    <s v="Meter"/>
    <s v="Meter"/>
    <n v="103152564"/>
    <s v=" "/>
    <x v="0"/>
    <n v="37.321636699999999"/>
    <n v="-121.9022867"/>
    <s v="Santa Clara"/>
    <s v="SAN JOSE A 1112"/>
    <n v="12000"/>
    <s v="SAN JOSE A 1112CB"/>
    <x v="0"/>
    <s v="San Jose FD"/>
    <s v="Urban"/>
    <s v="Fire-resistive fuel bed"/>
    <m/>
    <s v="N"/>
    <m/>
    <m/>
    <m/>
    <m/>
    <s v="N"/>
    <s v="N"/>
    <m/>
    <m/>
    <s v="2021-08-10"/>
    <m/>
    <m/>
    <m/>
    <m/>
    <m/>
    <m/>
    <m/>
    <m/>
    <m/>
    <m/>
    <m/>
    <m/>
    <m/>
    <m/>
    <m/>
    <m/>
    <m/>
    <m/>
    <m/>
    <s v="  "/>
    <s v="SAN JOSE"/>
    <s v="SAN JOSE 07"/>
    <s v="06:28"/>
    <n v="44418"/>
    <m/>
    <n v="8757878871"/>
    <s v="791"/>
    <s v="AUZERAIS AVE"/>
    <s v="SAN JOSE"/>
    <n v="37.321627999999997"/>
    <n v="-121.902367"/>
    <s v="J2TNXP9"/>
    <s v="PATTERSON, NORRELL"/>
    <n v="82251112"/>
    <s v="20210810 07:42"/>
    <n v="1123"/>
    <m/>
    <s v="no fd onsite. found fire contained in meter socket. smoke damage on walls. mtr completely burnt and socket damaged. disconnected service @ wh"/>
    <s v="Y"/>
    <m/>
    <m/>
    <s v="37.3216367,-121.9022867,31.600000,3D"/>
    <m/>
    <m/>
    <m/>
    <m/>
    <m/>
    <s v="N"/>
    <s v="Y"/>
    <s v="Y"/>
    <s v="Clear"/>
    <m/>
    <s v="Customer-Owned Structure/Equipment"/>
    <m/>
    <s v="Calm"/>
    <m/>
    <s v="PG&amp;E Equipment"/>
    <m/>
    <s v="Structure Only"/>
    <m/>
    <s v="Other (Comments)"/>
    <s v="no fd onsite"/>
    <s v="Overhead"/>
    <m/>
    <s v="Y"/>
    <s v="tman"/>
    <s v="PG&amp;E Employee"/>
    <s v="tman"/>
    <m/>
    <m/>
    <m/>
    <s v="  "/>
    <m/>
    <m/>
    <m/>
    <m/>
    <m/>
    <m/>
    <m/>
    <m/>
    <m/>
    <m/>
    <m/>
    <m/>
    <m/>
    <m/>
    <m/>
    <m/>
    <m/>
    <m/>
    <m/>
    <m/>
    <m/>
    <m/>
    <m/>
    <m/>
    <m/>
    <m/>
    <m/>
    <m/>
    <m/>
    <m/>
    <m/>
    <m/>
    <m/>
    <m/>
    <m/>
    <m/>
    <m/>
    <m/>
    <m/>
    <m/>
    <m/>
    <m/>
    <m/>
    <m/>
    <m/>
    <m/>
    <m/>
  </r>
  <r>
    <n v="1227"/>
    <s v="TLAL"/>
    <s v="3 - QC Complete"/>
    <n v="44420"/>
    <n v="44617"/>
    <s v="Customer Electrical - Origin with modular home. This information is preliminary. OIS: 1438631; ILIS: 21-0102236; FOID: T005364476; EC: 121886046; PM: 35280110; Circuit ID: 153652105; SAP: 101375281, 1009068166; Division: Sierra; County: El Dorado"/>
    <s v="\\fxshare-nas05\quotashare-fs01\ESA\5 - Ignition Tracking\2021_Ignition_QC_Folders\20210810_1438631_21-0102236_nan_T005364476"/>
    <s v=" "/>
    <s v="Y"/>
    <s v="TLAL"/>
    <s v="10/08/2021 TLAL: Executive Summary, Ignition Source,Suspected Initiating Event, Failure Driver, Failure Sub-Driver, Equipment Type Associated to Ignition, CPUC Reportable Ignition, Attributable to PG&amp;E Assets Updated (Based on fire report findings); 08/12/2021 TLAL: Create &amp; Outage Time, Wildfire Acreage Burned, Wildfire Structures Burned Updated"/>
    <n v="44477"/>
    <s v="P6MO (Exponent)"/>
    <s v="Complete"/>
    <s v="Draft"/>
    <s v="r7d2 (exponent)"/>
    <s v="In Progress"/>
    <s v="Physical Inspection Complete"/>
    <n v="44350"/>
    <s v="Arcing"/>
    <s v="Transformer"/>
    <n v="110491211"/>
    <n v="44377"/>
    <m/>
    <m/>
    <s v="Not Required"/>
    <m/>
    <m/>
    <m/>
    <m/>
    <m/>
    <m/>
    <m/>
    <m/>
    <m/>
    <m/>
    <m/>
    <m/>
    <m/>
    <m/>
    <m/>
    <m/>
    <m/>
    <n v="44467"/>
    <n v="44467"/>
    <m/>
    <s v="Y"/>
    <s v="10/07/2021 (2nd Req)"/>
    <n v="44477"/>
    <s v="Cal Fire"/>
    <s v="Cal Fire Online"/>
    <s v="10/08/21 - Fire Report Received; 2nd Request - Submitted by TLAL on 10/07/21: Fire Report Request # R002263-100721; 1st Request - Submitted by TLAL on 08/11/21: Fire Report Request # R001775-081121 ."/>
    <m/>
    <s v="Y"/>
    <n v="44420"/>
    <n v="44420"/>
    <s v="ACMI"/>
    <s v="Adam Mello, (530) 401-5814, ACMI@pge.com"/>
    <s v="See Phone Interview File in the Reports Sub-folder"/>
    <m/>
    <s v=" "/>
    <x v="137"/>
    <s v="01:46:00"/>
    <n v="44418"/>
    <s v="01:43:00"/>
    <s v="FAS"/>
    <s v="N"/>
    <s v="N"/>
    <n v="1438631"/>
    <s v="21-0102236"/>
    <m/>
    <s v="T005364476"/>
    <n v="121886046"/>
    <n v="110491211"/>
    <m/>
    <s v="PG&amp;E_1227_Ignition_20210810_5.jpg"/>
    <s v=" "/>
    <x v="0"/>
    <x v="1"/>
    <s v="Y"/>
    <s v="Y"/>
    <s v="N"/>
    <s v="On August 10, 2021 at 0232 hours, a PG&amp;E Troubleman patrolled the Shingle Springs 2105 21kV Distribution Circuit number 153652105, in the Tier 3 High fire threat district (HFTD) State responsibility area (SRA) near 3981 Pineoakyo Court in Rescue. He observed a part 63 type T 30A fuse 13033 (SSD 19522) open, a no good overhead service point POT Delta-Star type transformer (CGC 222900038324, SAP Eqp ID 42310165) with the outside second bushings failed, a second home (granny unit) with meter badge # 1009068166 fully encased by fire, and a surrounding fire on the ground. Cal Fire responded to and extinguished the structure fire. Initial analysis indicates the probable_x000a_cause of the vegetation fire was an unknown electrical failure on the customer side that caused a fire originating in the modular home, then spreading from the modular to the surrounding vegetation. The ignition source does not appear to be PG&amp;E related. The 239-minute outage affected 42 customers. The line was returned to service on August 10, 2021. There is an open pre-existing EC F-tag 110491211 for an unsafe overturned pole 101375281 that was found overturned in O-Calc on June 10, 2021. The incident area is surrounded by lidar-detected strike trees and is within a Raptor concentration zone (RCZ) and a proposed multi-region Habitat conservation plan (HCP). This information is preliminary."/>
    <s v="Not PG&amp;E"/>
    <s v="Other"/>
    <s v="Transformer, Bushings"/>
    <m/>
    <m/>
    <s v="0.26-9.99"/>
    <m/>
    <m/>
    <n v="1"/>
    <m/>
    <m/>
    <s v="Other Fire: Non-PG&amp;E related"/>
    <m/>
    <m/>
    <m/>
    <s v="Overhead"/>
    <x v="0"/>
    <m/>
    <s v="Transformer, Bushings"/>
    <n v="101375281"/>
    <s v=" "/>
    <x v="2"/>
    <n v="38.714381699999997"/>
    <n v="-120.98445"/>
    <s v="El Dorado"/>
    <s v="SHINGLE SPRINGS 2105"/>
    <n v="21000"/>
    <m/>
    <x v="0"/>
    <s v="Cal Fire"/>
    <s v="Urban"/>
    <m/>
    <m/>
    <s v="N"/>
    <m/>
    <m/>
    <m/>
    <m/>
    <s v="N"/>
    <s v="N"/>
    <m/>
    <m/>
    <s v="2021-08-10"/>
    <m/>
    <m/>
    <m/>
    <m/>
    <m/>
    <m/>
    <m/>
    <m/>
    <m/>
    <m/>
    <m/>
    <m/>
    <m/>
    <m/>
    <m/>
    <m/>
    <m/>
    <m/>
    <m/>
    <s v="  "/>
    <s v="SIERRA"/>
    <s v="PLACERVILLE 01"/>
    <s v="01:46"/>
    <n v="44418"/>
    <n v="1438631"/>
    <s v="T005364476"/>
    <n v="2560"/>
    <s v="CROWDIS LN"/>
    <s v="RESCUE"/>
    <n v="38.701250000000002"/>
    <n v="-120.98457999999999"/>
    <s v="T4TACMI"/>
    <s v="MELLO, ADAM"/>
    <n v="153652105"/>
    <s v="20210810 05:42"/>
    <n v="9002"/>
    <m/>
    <s v="ng tx, also fire started at same premise. notified crew to replace.  1 wire 21, with pn.  sap 101375281 mtr 1009068166. sp tx ng. replace, fire on premise as well.  burned acre and building.  2 meters fed by pot, glassed 1009068166. svc feeding 1007649135 good, goes to house. "/>
    <s v="Y"/>
    <m/>
    <m/>
    <s v="38.7143817,-120.9844500,466.800000,3D"/>
    <m/>
    <m/>
    <m/>
    <s v="cal fire 5307082724"/>
    <m/>
    <s v="N"/>
    <s v="Y"/>
    <m/>
    <s v="Clear"/>
    <m/>
    <s v="Customer-Owned Structure/Equipment"/>
    <m/>
    <s v="Calm"/>
    <m/>
    <s v="Unknown"/>
    <m/>
    <s v="0.25 - 10 Acres"/>
    <m/>
    <s v="Cal Fire"/>
    <m/>
    <s v="Overhead"/>
    <m/>
    <s v="Y"/>
    <s v="pictures"/>
    <s v="Other (Comments)"/>
    <s v="they will take tx possibly svc"/>
    <s v="OVERHEAD"/>
    <s v="TRANSFORMER (OH)"/>
    <s v="N"/>
    <s v="  "/>
    <s v="Unplanned"/>
    <s v="Sierra"/>
    <s v="El Dorado"/>
    <s v="153652109, SHINGLE SPRINGS-2109"/>
    <s v="21-0102236"/>
    <s v="Unplanned"/>
    <s v="Clear;32-90 F"/>
    <s v="42"/>
    <s v="10026"/>
    <s v="NO"/>
    <s v="Line to Ground"/>
    <s v="Sustained"/>
    <s v="No"/>
    <s v="13033"/>
    <s v="OH"/>
    <s v="Fuse"/>
    <s v="1438631"/>
    <s v="Transformer (OH), Failed/Faulted"/>
    <m/>
    <m/>
    <m/>
    <s v="GREEN VALLEY W/WALNUT"/>
    <s v="MELLO, ADAM 530-401-5814: 3981 pineoakyo ct"/>
    <m/>
    <s v="NG TRANSF"/>
    <m/>
    <m/>
    <m/>
    <m/>
    <m/>
    <m/>
    <m/>
    <m/>
    <m/>
    <m/>
    <m/>
    <m/>
    <m/>
    <m/>
    <m/>
    <m/>
    <m/>
    <m/>
    <m/>
    <m/>
    <m/>
    <m/>
  </r>
  <r>
    <n v="1226"/>
    <s v="AGFC"/>
    <s v="3 - QC Complete"/>
    <n v="44417"/>
    <n v="44617"/>
    <s v="Other fire, not attributable to PG&amp;E assets. This information is preliminary."/>
    <s v="\\fxshare-nas05\quotashare-fs01\ESA\5 - Ignition Tracking\2021_Ignition_QC_Folders\20210809_nan_nan_nan_0009264595"/>
    <s v=" "/>
    <m/>
    <m/>
    <m/>
    <m/>
    <m/>
    <s v="Not In Scope"/>
    <m/>
    <m/>
    <m/>
    <m/>
    <m/>
    <m/>
    <m/>
    <m/>
    <m/>
    <m/>
    <m/>
    <m/>
    <m/>
    <m/>
    <m/>
    <m/>
    <m/>
    <m/>
    <m/>
    <m/>
    <m/>
    <m/>
    <m/>
    <m/>
    <m/>
    <m/>
    <m/>
    <m/>
    <m/>
    <m/>
    <m/>
    <m/>
    <m/>
    <m/>
    <m/>
    <m/>
    <m/>
    <m/>
    <m/>
    <m/>
    <m/>
    <m/>
    <m/>
    <m/>
    <m/>
    <m/>
    <s v=" "/>
    <x v="138"/>
    <s v="16:42:00"/>
    <m/>
    <m/>
    <s v="FAS"/>
    <s v="N"/>
    <s v="N"/>
    <m/>
    <m/>
    <m/>
    <n v="9264595"/>
    <m/>
    <m/>
    <m/>
    <m/>
    <s v=" "/>
    <x v="0"/>
    <x v="1"/>
    <s v="N"/>
    <s v="N"/>
    <s v="N"/>
    <s v="Other fire, not attributable to PG&amp;E assets. This information is preliminary."/>
    <s v="Not PG&amp;E"/>
    <s v="Other"/>
    <m/>
    <m/>
    <m/>
    <s v="0.26-9.99"/>
    <m/>
    <m/>
    <m/>
    <m/>
    <m/>
    <s v="Other Fire: Non-PG&amp;E related"/>
    <m/>
    <m/>
    <m/>
    <s v="Overhead"/>
    <x v="1"/>
    <m/>
    <m/>
    <m/>
    <s v=" "/>
    <x v="0"/>
    <n v="39.533940000000001"/>
    <n v="-121.551171"/>
    <s v="Butte"/>
    <s v="WYANDOTTE 1102 "/>
    <n v="12000"/>
    <m/>
    <x v="0"/>
    <s v="Cal Fire"/>
    <s v="Urban"/>
    <m/>
    <m/>
    <s v="Y"/>
    <s v="Cherokee 2017"/>
    <m/>
    <m/>
    <m/>
    <s v="N"/>
    <s v="N"/>
    <m/>
    <m/>
    <s v="2021-08-10"/>
    <m/>
    <m/>
    <m/>
    <m/>
    <m/>
    <m/>
    <m/>
    <m/>
    <m/>
    <m/>
    <m/>
    <m/>
    <m/>
    <m/>
    <m/>
    <m/>
    <m/>
    <m/>
    <m/>
    <s v="  "/>
    <s v="NORTH VALLEY"/>
    <s v="OROVILLE 01"/>
    <s v="16:42"/>
    <n v="44417"/>
    <m/>
    <n v="9264595"/>
    <s v="UNKNOWN"/>
    <s v="PREMISES DO NOT CHANGE"/>
    <s v="OROVILLE"/>
    <n v="39.515411"/>
    <n v="-121.60038"/>
    <s v="V4TMDWG"/>
    <s v="WOODMANSEE, MATTHEW"/>
    <m/>
    <s v="20210809 18:32"/>
    <n v="1101"/>
    <m/>
    <s v="not pge"/>
    <s v="Y"/>
    <n v="1"/>
    <s v="\\fxshare-nas05\quotashare-fs01\ESA\5 - Ignition Tracking\Fire_Tab_Attachment_Files"/>
    <m/>
    <n v="39.533940000000001"/>
    <n v="-121.551171"/>
    <m/>
    <s v="chip fowler,calfire"/>
    <m/>
    <s v="Y"/>
    <s v="Y"/>
    <s v="Y"/>
    <s v="Clear"/>
    <m/>
    <s v="Private Land"/>
    <m/>
    <s v="Calm"/>
    <m/>
    <s v="3rd Party"/>
    <m/>
    <s v="0.25 - 10 Acres"/>
    <m/>
    <s v="Cal Fire"/>
    <m/>
    <s v="Overhead"/>
    <m/>
    <s v="Y"/>
    <s v="photo"/>
    <s v="PG&amp;E Employee"/>
    <m/>
    <m/>
    <m/>
    <m/>
    <s v="  "/>
    <m/>
    <m/>
    <m/>
    <m/>
    <m/>
    <m/>
    <m/>
    <m/>
    <m/>
    <m/>
    <m/>
    <m/>
    <m/>
    <m/>
    <m/>
    <m/>
    <m/>
    <m/>
    <m/>
    <m/>
    <m/>
    <m/>
    <m/>
    <m/>
    <m/>
    <m/>
    <m/>
    <m/>
    <m/>
    <m/>
    <m/>
    <m/>
    <m/>
    <m/>
    <m/>
    <m/>
    <m/>
    <m/>
    <m/>
    <m/>
    <m/>
    <m/>
    <m/>
    <m/>
    <m/>
    <m/>
    <m/>
  </r>
  <r>
    <n v="1225"/>
    <s v="TLAL"/>
    <s v="3 - QC Complete"/>
    <n v="44419"/>
    <n v="44617"/>
    <s v="One phase of overhead primary 4 sol copper wire down on ground, resulting in an ignition. The troubleman field notes have the cause listed as splice came apart. This information is preliminary. OIS: 1438504, 1438431; ILIS: 21-0102169; FOID: T005364238 (TAC0), T005364254 (JWAC); EC: 121867112; PM: 31549157; Circuit ID: 182771101, SAP ID: 101908815, 104035536; Division: Los Padres; County: San Luis Obispo"/>
    <s v="\\fxshare-nas05\quotashare-fs01\ESA\5 - Ignition Tracking\2021_Ignition_QC_Folders\20210809_1438504_21-0102169_nan_T005364254"/>
    <s v=" "/>
    <m/>
    <s v="TLAL"/>
    <s v="Create &amp; Outage Time Updated; Additional OIS, FOID Added"/>
    <n v="44419"/>
    <s v="M5FZ (Exponent)"/>
    <s v="Complete"/>
    <s v="Draft"/>
    <s v="AIM8"/>
    <s v="In Progress"/>
    <s v="Physical Inspection Complete"/>
    <m/>
    <m/>
    <m/>
    <m/>
    <m/>
    <m/>
    <m/>
    <s v="Not Required"/>
    <m/>
    <m/>
    <m/>
    <m/>
    <m/>
    <m/>
    <m/>
    <m/>
    <m/>
    <m/>
    <m/>
    <m/>
    <m/>
    <m/>
    <m/>
    <m/>
    <n v="44434"/>
    <n v="44480"/>
    <n v="44480"/>
    <n v="47"/>
    <m/>
    <m/>
    <m/>
    <m/>
    <m/>
    <m/>
    <m/>
    <m/>
    <m/>
    <m/>
    <s v="JWAC"/>
    <s v="Justin Adorni, (831) 235-8361, JWAC@pge.com"/>
    <m/>
    <m/>
    <s v=" "/>
    <x v="138"/>
    <s v="15:57:00"/>
    <n v="44417"/>
    <s v="16:03:00"/>
    <s v="FAS"/>
    <s v="N"/>
    <s v="N"/>
    <s v="1438504, 1438431"/>
    <s v="21-0102169"/>
    <m/>
    <s v="T005364254, T005364238"/>
    <n v="121867112"/>
    <m/>
    <m/>
    <s v="PG&amp;E_1225_Ignition_20210809_2.jpg"/>
    <s v=" "/>
    <x v="1"/>
    <x v="0"/>
    <s v="Y"/>
    <s v="Y"/>
    <s v="N"/>
    <s v="On August 9, 2021 at 1709 hours, PG&amp;E Troublemen patrolled the Cambria 1101 12kV Distribution Circuit number 182771101, in the Tier 2 High fire threat district (HFTD) State responsibility area (SRA) near Ragged Point at SLO San Simeon Road, Southwest of Hearst Castle Road in San Simeon (Rural North Coast). They observed a broken span one-phase of three-wires totaling 300' of #4 solid copper overhead hot conductor down on the ground at meter 1010237331, a failed splice, a damaged 8' composite D/E crossarm, and a small fire. Initial analysis indicates the ignition was caused by a splice that failed and came apart, which resulted in a downed conductor and the fire that ensued. Cal Fire responded to and extinguished the fire. The 46-minute outage affected 66 customers. The line was returned to service on August 10, 2021. The incident took place within a raptor concentration zone and a proposed multi-region Habitat conservation plan (HCP). This information is preliminary."/>
    <s v="PG&amp;E"/>
    <s v="Vegetation"/>
    <s v="Splice, Conductor, Crossarm"/>
    <s v="D"/>
    <s v="D"/>
    <s v="&lt;3 meters of linear travel"/>
    <m/>
    <m/>
    <m/>
    <m/>
    <m/>
    <s v="Equipment - PG&amp;E"/>
    <s v="All types of equipment / facility failure"/>
    <s v="Splice/Clamp/Connector"/>
    <s v="Y"/>
    <s v="Overhead"/>
    <x v="0"/>
    <s v="Splice/Clamp/Connector"/>
    <s v="Splice, Conductor, Crossarm"/>
    <s v="101908815, 104035536"/>
    <s v=" "/>
    <x v="1"/>
    <n v="35.711753266899997"/>
    <n v="-121.29893476399999"/>
    <s v="San Luis Obispo"/>
    <s v="CAMBRIA 1101"/>
    <n v="12000"/>
    <m/>
    <x v="0"/>
    <s v="Cal Fire"/>
    <s v="Herbaceous"/>
    <s v="Grass Fuel Model"/>
    <m/>
    <s v="N"/>
    <m/>
    <m/>
    <m/>
    <m/>
    <s v="N"/>
    <s v="N"/>
    <m/>
    <m/>
    <s v="2021-08-10"/>
    <m/>
    <m/>
    <m/>
    <m/>
    <m/>
    <m/>
    <m/>
    <m/>
    <m/>
    <m/>
    <m/>
    <m/>
    <m/>
    <m/>
    <m/>
    <m/>
    <m/>
    <m/>
    <m/>
    <s v="  "/>
    <s v="LOS PADRES"/>
    <s v="SAN LUIS OBISPO 01"/>
    <s v="16:14"/>
    <n v="44417"/>
    <n v="1438504"/>
    <s v="T005364254"/>
    <s v="UNKNOWN"/>
    <s v="18000 BLOCK OF HWY 1"/>
    <s v="CAMBRIA"/>
    <n v="35.712009999999999"/>
    <n v="-121.29893"/>
    <s v="L1TJWAC"/>
    <s v="ADORNI, JUSTIN"/>
    <n v="182771101"/>
    <s v="20210809 19:12"/>
    <n v="9002"/>
    <m/>
    <s v="crew to repair wire down. cause splice came apart"/>
    <s v="Y"/>
    <m/>
    <m/>
    <s v="35.5484983,-121.0954550,26.600000,3D"/>
    <m/>
    <m/>
    <m/>
    <s v="cal fire cambria"/>
    <m/>
    <s v="N"/>
    <s v="Y"/>
    <m/>
    <s v="Clear"/>
    <m/>
    <s v="Private Land"/>
    <m/>
    <s v="Calm"/>
    <m/>
    <s v="PG&amp;E Equipment"/>
    <m/>
    <s v="1 meter - &lt; 3 meters"/>
    <m/>
    <s v="Cal Fire"/>
    <m/>
    <s v="Overhead"/>
    <m/>
    <s v="Y"/>
    <s v="justin adorn"/>
    <s v="PG&amp;E Employee"/>
    <s v="conductor"/>
    <s v="OVERHEAD"/>
    <s v="CONDUCTOR, OVERHEAD"/>
    <s v="N"/>
    <s v="  "/>
    <s v="Unplanned"/>
    <s v="Los Padres"/>
    <s v="SLO"/>
    <s v="182771101, CAMBRIA-1101"/>
    <s v="21-0102169"/>
    <s v="Unplanned"/>
    <s v="Clear;32-90 F"/>
    <s v="1"/>
    <s v="865"/>
    <s v="YES"/>
    <s v="Line to Ground"/>
    <s v="Sustained"/>
    <s v="No"/>
    <s v="WIRE DWN MTR 1010237331"/>
    <s v="OH"/>
    <s v="Jumpers"/>
    <s v="1438504"/>
    <s v="Connector or Splice (OH), Broken, wire on ground"/>
    <m/>
    <m/>
    <m/>
    <s v="WIRE DWN MTR 1010237331"/>
    <s v="MTR 1010237331"/>
    <m/>
    <m/>
    <m/>
    <m/>
    <m/>
    <m/>
    <m/>
    <m/>
    <m/>
    <m/>
    <m/>
    <m/>
    <m/>
    <m/>
    <m/>
    <m/>
    <m/>
    <m/>
    <m/>
    <m/>
    <m/>
    <m/>
    <m/>
    <m/>
  </r>
  <r>
    <n v="1224"/>
    <s v="TLAL"/>
    <s v="3 - QC Complete"/>
    <n v="44469"/>
    <n v="44617"/>
    <s v="Tree branch fell into overhead circuit, resulting in an ignition. The ensuing fire was 0.25 - 10 acres in size. This was not in or near a burn scar. This information is preliminary. OIS: 1438210; FOID: T005364001 (RMJD); ILIS: 21-0102037; EC A-Tag: 121865522 (JLLO); PM: 31549150; Circuit ID: 153761105, SAP Eqp ID: 101298561; County: Sutter; Division: Sierra"/>
    <s v="\\fxshare-nas05\quotashare-fs01\ESA\5 - Ignition Tracking\2021_Ignition_QC_Folders\20210809_1438210_nan_nan_T005364001"/>
    <s v=" "/>
    <s v="Y"/>
    <s v="TLAL"/>
    <s v="Added ILIS number; Outage Time, Fire Size Updated"/>
    <n v="44469"/>
    <m/>
    <s v="Not In Scope"/>
    <m/>
    <m/>
    <m/>
    <m/>
    <m/>
    <m/>
    <m/>
    <m/>
    <m/>
    <m/>
    <m/>
    <m/>
    <m/>
    <m/>
    <m/>
    <m/>
    <m/>
    <m/>
    <m/>
    <m/>
    <m/>
    <m/>
    <m/>
    <m/>
    <m/>
    <m/>
    <m/>
    <m/>
    <m/>
    <m/>
    <m/>
    <m/>
    <m/>
    <m/>
    <m/>
    <m/>
    <m/>
    <m/>
    <m/>
    <s v="Y"/>
    <n v="44469"/>
    <m/>
    <s v="RMJD"/>
    <s v="Ryan Johnson, (530) 362-2230, RMJD@pge.com"/>
    <s v="Left voicemail inquiring about incident pics…have vm pics"/>
    <m/>
    <s v=" "/>
    <x v="138"/>
    <s v="12:25:00"/>
    <n v="44417"/>
    <s v="13:00:00"/>
    <s v="FAS"/>
    <s v="N"/>
    <s v="N"/>
    <n v="1438210"/>
    <s v="21-0102037"/>
    <m/>
    <s v="T005364001"/>
    <n v="121865522"/>
    <m/>
    <m/>
    <s v="PG&amp;E_1224_Ignition_20210809_5.jpg"/>
    <s v=" "/>
    <x v="1"/>
    <x v="0"/>
    <s v="Y"/>
    <s v="Y"/>
    <s v="N"/>
    <s v="On August 9, 2021 at 1302 hours, a PG&amp;E Troubleman patrolled the Catlett 1105 12kV Distribution Circuit number 153761105, in the Local Responsibility Area (LRA) of Sutter County-owned land used as Federal Property near the Garden Highway area between Yuba City and Sacramento. He observed 3 of 3 blown at fuse 7967, a fallen tree branch, a broken 8' load-side crossarm, 300' of broken 4-ACSR (Aluminum Cable Steel reinforced) overhead primary conductor down on the ground, and a vegetation fire. Initial analysis indicates the ignition was caused by a living 65' tall 72&quot; DBH Black Cottonwood tree that partially failed when an 8' long 2&quot; diameter branch fell into the crossarm and brought down the conductor, which resulted in a three phase fault, arcs, sparks, and inevitably the fire that ensued on the ground below. Black Cottonwood trees (also known as Balsam Poplars) are native to California and tend to grow next to rivers, as in this incident location which is in close proximity to the Sacramento River. The tree was last worked in January 16, 2013, last inspected on July 29, 2020, and the next inspection was intended for August of 2021. The Sutter County Fire Department responded to and extinguished the approximately 5.7-acre fire. It is possible that the undergrowth fuel stores on the unkempt county-owned federal land may have played a large role in the exacerbation of the fire size. The EC A-Tag 121865522 was submitted for remediation, including the replacement of the crossarm and conductor. The 394-minute outage affected three customers. The line was returned to service on August 9, 2021. The incident area is within a Raptor Concentration Zone (RCZ), a proposed multi-region Habitat Conservation Plan (HCP), and a potential Valley Elderberry Longhorn Beetle (VELB) habitat as of May 16, 2017. This information is preliminary."/>
    <s v="PG&amp;E"/>
    <s v="Vegetation"/>
    <s v="Crossarm, Conductor"/>
    <s v="D"/>
    <s v="D"/>
    <s v="0.26-9.99"/>
    <s v="Approximately 5.7-acre"/>
    <m/>
    <m/>
    <m/>
    <m/>
    <s v="Vegetation"/>
    <s v="Contact from object"/>
    <s v="Veg. contact"/>
    <s v="Y"/>
    <s v="Overhead"/>
    <x v="0"/>
    <s v="Conductor - Primary"/>
    <s v="Crossarm, Conductor"/>
    <n v="101298561"/>
    <s v=" "/>
    <x v="0"/>
    <n v="38.741044464700003"/>
    <n v="-121.59592988910001"/>
    <s v="Sutter"/>
    <s v="CATLETT 1105 "/>
    <n v="12000"/>
    <m/>
    <x v="0"/>
    <s v="Sutter County FD"/>
    <s v="Hardwood Woodland"/>
    <s v="Grass Fuel Model"/>
    <m/>
    <s v="N"/>
    <m/>
    <m/>
    <m/>
    <m/>
    <s v="N"/>
    <s v="N"/>
    <m/>
    <m/>
    <s v="2021-08-10"/>
    <n v="38.741481499999999"/>
    <n v="-121.5972098"/>
    <n v="44418"/>
    <s v="BranchFail"/>
    <s v="A green 65x72 Cottonwood had a 8x2 dead limb 30ft above line height break out and fall onto the 12kv line causing an outage and fire. Limb failed due to weak attachment at collar. No rot was present at the point of the break. The last inspection was completed on 7/29/20. The next inspection should be completed no later than 9/31/21."/>
    <s v="COTB"/>
    <n v="65"/>
    <n v="72"/>
    <n v="30"/>
    <s v="None"/>
    <s v="None"/>
    <s v="Y"/>
    <n v="1"/>
    <m/>
    <s v="Valley"/>
    <s v="D"/>
    <s v="CrossArm"/>
    <s v="BareWire"/>
    <n v="1"/>
    <s v="  "/>
    <s v="SIERRA"/>
    <s v="MARYSVILLE 04"/>
    <s v="12:25"/>
    <n v="44417"/>
    <n v="1438210"/>
    <s v="T005364001"/>
    <n v="9916"/>
    <s v="RIO VISTA DR"/>
    <s v="SACRAMENTO"/>
    <n v="38.746049999999997"/>
    <n v="-121.5894"/>
    <s v="T3TRMJD"/>
    <s v="JOHNSON, RYAN"/>
    <n v="153761105"/>
    <s v="20210809 14:39"/>
    <n v="9002"/>
    <m/>
    <s v="tree brach fell into line causing outage and starting a veg fire"/>
    <s v="Y"/>
    <m/>
    <m/>
    <m/>
    <n v="38.444961999999997"/>
    <n v="-121.35842"/>
    <m/>
    <s v="sutter county"/>
    <m/>
    <s v="N"/>
    <s v="N"/>
    <m/>
    <s v="Clear"/>
    <m/>
    <s v="County Land"/>
    <m/>
    <s v="Calm"/>
    <m/>
    <s v="Vegetation"/>
    <m/>
    <s v="0.25 - 10 Acres"/>
    <m/>
    <s v="Fire Dept"/>
    <m/>
    <s v="Overhead"/>
    <m/>
    <s v="N"/>
    <m/>
    <m/>
    <m/>
    <s v="TREE-BRANCH FELL INTO LINE"/>
    <s v="CONDUCTOR, OVERHEAD"/>
    <s v="N"/>
    <s v="  "/>
    <m/>
    <m/>
    <m/>
    <m/>
    <m/>
    <m/>
    <m/>
    <m/>
    <m/>
    <m/>
    <m/>
    <m/>
    <m/>
    <m/>
    <m/>
    <m/>
    <m/>
    <m/>
    <m/>
    <m/>
    <m/>
    <m/>
    <m/>
    <m/>
    <m/>
    <m/>
    <m/>
    <m/>
    <m/>
    <m/>
    <m/>
    <m/>
    <m/>
    <m/>
    <m/>
    <m/>
    <m/>
    <m/>
    <m/>
    <m/>
    <m/>
    <m/>
    <m/>
    <m/>
    <m/>
    <m/>
    <m/>
  </r>
  <r>
    <n v="1223"/>
    <s v="AGFC"/>
    <s v="3 - QC Complete"/>
    <n v="44417"/>
    <n v="44617"/>
    <s v="Structure fire, not attributable to PG&amp;E assets. Third party grow house cause fire at panel and burnt service. This information is preliminary."/>
    <s v="\\fxshare-nas05\quotashare-fs01\ESA\5 - Ignition Tracking\2021_Ignition_QC_Folders\20210809_1437566_nan_nan_T005363369"/>
    <s v=" "/>
    <m/>
    <m/>
    <m/>
    <m/>
    <m/>
    <s v="Not In Scope"/>
    <s v="Draft"/>
    <m/>
    <m/>
    <m/>
    <m/>
    <m/>
    <m/>
    <m/>
    <m/>
    <m/>
    <m/>
    <m/>
    <m/>
    <m/>
    <m/>
    <m/>
    <m/>
    <m/>
    <m/>
    <m/>
    <m/>
    <m/>
    <m/>
    <m/>
    <m/>
    <m/>
    <m/>
    <m/>
    <m/>
    <m/>
    <m/>
    <m/>
    <m/>
    <m/>
    <m/>
    <m/>
    <m/>
    <m/>
    <m/>
    <m/>
    <m/>
    <m/>
    <m/>
    <m/>
    <m/>
    <m/>
    <s v=" "/>
    <x v="138"/>
    <s v="03:15:00"/>
    <n v="44417"/>
    <s v="03:15:00"/>
    <s v="FAS"/>
    <s v="N"/>
    <s v="N"/>
    <n v="1437566"/>
    <m/>
    <m/>
    <s v="T005363369"/>
    <m/>
    <m/>
    <m/>
    <m/>
    <s v=" "/>
    <x v="0"/>
    <x v="1"/>
    <s v="N"/>
    <s v="N"/>
    <s v="N"/>
    <s v="Structure fire, not attributable to PG&amp;E assets. Third party grow house cause fire at panel and burnt service. This information is preliminary."/>
    <s v="Not PG&amp;E"/>
    <s v="Building"/>
    <m/>
    <m/>
    <m/>
    <s v="Structure-only"/>
    <m/>
    <m/>
    <m/>
    <m/>
    <m/>
    <s v="Other Fire: Non-PG&amp;E related"/>
    <m/>
    <m/>
    <m/>
    <s v="Underground"/>
    <x v="1"/>
    <m/>
    <m/>
    <m/>
    <s v=" "/>
    <x v="0"/>
    <n v="38.285706699999999"/>
    <n v="-122.0259733"/>
    <s v="Solano"/>
    <s v="PEABODY 2108"/>
    <n v="21000"/>
    <m/>
    <x v="0"/>
    <s v="Fairfield FD"/>
    <s v="Herbaceous"/>
    <m/>
    <m/>
    <s v="Y"/>
    <s v="Hennessey 2020"/>
    <m/>
    <m/>
    <m/>
    <s v="N"/>
    <s v="N"/>
    <m/>
    <m/>
    <s v="2021-08-10"/>
    <m/>
    <m/>
    <m/>
    <m/>
    <m/>
    <m/>
    <m/>
    <m/>
    <m/>
    <m/>
    <m/>
    <m/>
    <m/>
    <m/>
    <m/>
    <m/>
    <m/>
    <m/>
    <m/>
    <s v="  "/>
    <s v="SACRAMENTO"/>
    <s v="VACAVILLE 02"/>
    <s v="03:15"/>
    <n v="44417"/>
    <n v="1437566"/>
    <s v="T005363369"/>
    <n v="3006"/>
    <s v="HILLSIDE CT"/>
    <s v="FAIRFIELD"/>
    <n v="38.28557"/>
    <n v="-122.02549"/>
    <s v="S2TJDHX"/>
    <s v="HODGES, JOHN"/>
    <n v="63642108"/>
    <s v="20210809 04:41"/>
    <n v="9002"/>
    <m/>
    <s v="GROW HOUSE BURNED UP PGE SERVICE WIRE IN THE CONDUIT &amp; PANEL. MADE SAFE, CREATED TAG FOR CREW TO REMOVE SERVICE. CANNOT ENERGIZE PANEL UNTIL CITY INSPECTOR GIVES A TAG FOR PANEL AFTER IT IS REPLACED. SERVICE WIRE IS DAMAGED &amp; A NEW SERVICE HAS TO BE INSTALLED"/>
    <s v="Y"/>
    <m/>
    <m/>
    <s v="38.2857067,-122.0259733,30.800000,3D"/>
    <m/>
    <m/>
    <s v="GROW HOUSE. STRUCTURE FIRE AT PANEL"/>
    <s v="FAIRFIELD F.D. &amp; P.D."/>
    <m/>
    <s v="N"/>
    <s v="N"/>
    <m/>
    <s v="Clear"/>
    <m/>
    <s v="Customer-Owned Structure/Equipment"/>
    <s v="CUSTOMER PANEL"/>
    <s v="Calm"/>
    <m/>
    <s v="3rd Party"/>
    <s v="GROW HOUSE"/>
    <s v="Structure Only"/>
    <m/>
    <s v="Fire Dept"/>
    <m/>
    <s v="Subsurface"/>
    <m/>
    <s v="N"/>
    <m/>
    <s v="Police Agency"/>
    <m/>
    <s v="OTHER"/>
    <s v="CONDUCTOR, UNDERGROUND"/>
    <s v="N"/>
    <s v="  "/>
    <m/>
    <m/>
    <m/>
    <m/>
    <m/>
    <m/>
    <m/>
    <m/>
    <m/>
    <m/>
    <m/>
    <m/>
    <m/>
    <m/>
    <m/>
    <m/>
    <m/>
    <m/>
    <m/>
    <m/>
    <m/>
    <m/>
    <m/>
    <m/>
    <m/>
    <m/>
    <m/>
    <m/>
    <m/>
    <m/>
    <m/>
    <m/>
    <m/>
    <m/>
    <m/>
    <m/>
    <m/>
    <m/>
    <m/>
    <m/>
    <m/>
    <m/>
    <m/>
    <m/>
    <m/>
    <m/>
    <m/>
  </r>
  <r>
    <n v="1219"/>
    <s v="TLAL"/>
    <s v="3 - QC Complete"/>
    <n v="44418"/>
    <n v="44617"/>
    <s v="Bird flew into the overhead recloser. The fire was suppressed by Cal fire. This information is preliminary. OIS: 1437126; ILIS: 21-0101651; FOID: T005362944 (J8M7), T005362943, T005362938, T005362948, T005362923; EC Tag: 121860936; PM: 35279515; Circuit ID: 163781701, SAP Eqp ID: 42762325, 101019893; County: Tuolumne; Division: Yosemite"/>
    <s v="\\fxshare-nas05\quotashare-fs01\ESA\5 - Ignition Tracking\2021_Ignition_QC_Folders\20210808_1437126_21-0101651_nan_T005362944"/>
    <s v=" "/>
    <m/>
    <s v="TLAL"/>
    <s v="Create &amp; Outage Time, Fire Lat/Long Updated; EC &amp; Pre-Existing EC tag added; Additional FOID Added"/>
    <n v="44418"/>
    <s v="MT1Y (Exponent)"/>
    <s v="In Progress"/>
    <s v="Not Required"/>
    <m/>
    <s v="Not Required"/>
    <s v="Not Required"/>
    <m/>
    <m/>
    <m/>
    <m/>
    <m/>
    <m/>
    <m/>
    <s v="Not Required"/>
    <m/>
    <m/>
    <m/>
    <m/>
    <m/>
    <m/>
    <m/>
    <m/>
    <m/>
    <m/>
    <m/>
    <m/>
    <m/>
    <s v="Y"/>
    <s v="MWQ1"/>
    <s v="N"/>
    <n v="44494"/>
    <m/>
    <m/>
    <m/>
    <m/>
    <m/>
    <m/>
    <m/>
    <m/>
    <m/>
    <m/>
    <s v="Y"/>
    <n v="44418"/>
    <n v="44418"/>
    <s v="J8M7"/>
    <s v="Jeremy Mitchell, (209) 768-3537, J8M7@pge.com"/>
    <s v="Bird Form &amp; Picture Inquiry"/>
    <m/>
    <s v=" "/>
    <x v="139"/>
    <s v="07:14:00"/>
    <n v="44416"/>
    <s v="07:08:00"/>
    <s v="FAS"/>
    <s v="N"/>
    <s v="N"/>
    <n v="1437126"/>
    <s v="21-0101651"/>
    <m/>
    <s v="T005362944, T005362943, T005362938, T005362948, T005362923"/>
    <n v="121860936"/>
    <n v="120603907"/>
    <m/>
    <s v="PG&amp;E_1219_Ignition_20210808_2.jpg"/>
    <s v=" "/>
    <x v="1"/>
    <x v="0"/>
    <s v="Y"/>
    <s v="Y"/>
    <s v="N"/>
    <s v="On August 8, 2021 at 0755 hours, a PG&amp;E Troubleman patrolled the Peoria Flat 1701 17kV Distribution Circuit number 163781701, in the Tier 2 High fire threat district (HFTD) and State responsibility area (SRA) near the line recloser 76030 on Montezuma Road in Jamestown. He observed the circuit breaker 1701/2 open, a flashed Nova line recloser, a damaged 40' class three wood pole, a damaged BP switch, a dead bird, and a small fire. Initial analysis indicates the ignition was caused by a bird that got across the high voltage side of the liquid-filled PT bushings feeding the interior overhead 17kV line recloser 76030 with SCADA, which resulted in a cross phase, avian death by electrocution, and the fire that ensued on the ground below. The EC tag 121860936 was submitted for this incident. There is also an open pre-existing EC priority E tag 120603907 from March 4, 2021, to replace the flashed lightning arrestors, weeping potential transformer (PT), and missing bushing covers. Cal Fire responded to and extinguished the fire. The 170-minute outage affected 1,912 customers. The line was returned to service on August 8, 2021. The incident area in within a Raptor concentration zone (RCZ) and a proposed multi-region Habitat conservation plan (HCP). This information is preliminary."/>
    <s v="PG&amp;E"/>
    <s v="Vegetation"/>
    <s v="Line recloser, PT bushings, pole, switch"/>
    <s v="D"/>
    <s v="D"/>
    <s v="&lt;0.25"/>
    <m/>
    <m/>
    <m/>
    <m/>
    <m/>
    <s v="Contact - Animal - Bird"/>
    <s v="Contact from object"/>
    <s v="Animal contact"/>
    <s v="Y"/>
    <s v="Overhead"/>
    <x v="0"/>
    <s v="Recloser"/>
    <s v="Line recloser, PT bushings, pole, switch"/>
    <s v="42762325, 101019893"/>
    <s v=" "/>
    <x v="1"/>
    <n v="37.899700000000003"/>
    <n v="-120.45406"/>
    <s v="Tuolumne"/>
    <s v="PEORIA 1701"/>
    <n v="17000"/>
    <m/>
    <x v="0"/>
    <s v="Cal Fire"/>
    <s v="Herbaceous"/>
    <s v="Grass Fuel Model"/>
    <m/>
    <s v="N"/>
    <m/>
    <m/>
    <m/>
    <m/>
    <s v="N"/>
    <s v="N"/>
    <m/>
    <m/>
    <s v="2021-08-10"/>
    <m/>
    <m/>
    <m/>
    <m/>
    <m/>
    <m/>
    <m/>
    <m/>
    <m/>
    <m/>
    <m/>
    <m/>
    <m/>
    <m/>
    <m/>
    <m/>
    <m/>
    <m/>
    <m/>
    <s v="  "/>
    <s v="YOSEMITE"/>
    <s v="SONORA 02"/>
    <s v="07:41"/>
    <n v="44416"/>
    <n v="1437126"/>
    <s v="T005362944"/>
    <m/>
    <s v="OKDLE SON HWY"/>
    <s v="JAMESTOWN"/>
    <n v="37.903469999999999"/>
    <n v="-120.49699"/>
    <s v="Y9TJ8M7"/>
    <s v="MITCHELL, JEREMY"/>
    <m/>
    <s v="20210808 10:34"/>
    <n v="9002"/>
    <m/>
    <s v="bird got across high side of PT feeding LR 76030"/>
    <s v="Y"/>
    <m/>
    <s v="Vegetation"/>
    <m/>
    <s v="3 meters - 0.25 Acres"/>
    <s v="OVERHEAD"/>
    <s v="RECLOSER"/>
    <m/>
    <m/>
    <m/>
    <m/>
    <m/>
    <m/>
    <m/>
    <m/>
    <s v="tcu 10191"/>
    <m/>
    <s v="N"/>
    <m/>
    <s v="Clear"/>
    <m/>
    <s v="Calm"/>
    <m/>
    <m/>
    <s v="Cal Fire"/>
    <m/>
    <s v="Overhead"/>
    <m/>
    <s v="N"/>
    <m/>
    <m/>
    <m/>
    <s v="N"/>
    <s v="  "/>
    <s v="Unplanned"/>
    <s v="Yosemite"/>
    <s v="Sonora"/>
    <s v="163781701, PEORIA FLAT-1701"/>
    <s v="21-0101651"/>
    <s v="Unplanned"/>
    <s v="Clear;32-90 F"/>
    <s v="1912"/>
    <s v="323128"/>
    <s v="YES"/>
    <m/>
    <s v="Sustained"/>
    <s v="No"/>
    <s v="1701/2"/>
    <s v="OH"/>
    <s v="Circuit Breaker"/>
    <s v="1437126"/>
    <m/>
    <m/>
    <m/>
    <m/>
    <s v="PEORIA FLAT SUB"/>
    <m/>
    <m/>
    <m/>
    <m/>
    <m/>
    <m/>
    <m/>
    <m/>
    <m/>
    <m/>
    <m/>
    <m/>
    <m/>
    <m/>
    <m/>
    <m/>
    <m/>
    <m/>
    <m/>
    <m/>
    <m/>
    <m/>
    <m/>
    <m/>
    <m/>
  </r>
  <r>
    <n v="1220"/>
    <s v="AHH7"/>
    <s v="3 - QC Complete"/>
    <n v="44432"/>
    <n v="44617"/>
    <s v="On August 8th, 2021 at 08:08 hours, a PG&amp;E Troubleman was dispatched to the Llagas 2103 21 kV Distribution Circuit near Gilman Rd &amp; Crews Rd, Gilroy in response to wire down. Initial analysis indicates primary conductor failure caused the ignition.  The ensuing fire was 1 - 3 meters  in size and the fire was suppressed by Cal Fire.  PG&amp;E Crew replaced wire on August 9, 2021."/>
    <s v="\\fxshare-nas05\quotashare-fs01\ESA\5 - Ignition Tracking\2021_Ignition_QC_Folders\20210808_1437057_21-0101639_nan_T005362860"/>
    <s v=" "/>
    <m/>
    <s v="ahh7"/>
    <s v="Updated coordinates for fire location, previously had coordinates for caller &amp; not ignition. Updated outage time. "/>
    <n v="44428"/>
    <s v="Maha Kenawy (mkenawy@exponent.com)"/>
    <s v="In Progress"/>
    <m/>
    <m/>
    <m/>
    <m/>
    <m/>
    <m/>
    <m/>
    <m/>
    <m/>
    <m/>
    <m/>
    <m/>
    <m/>
    <m/>
    <m/>
    <m/>
    <m/>
    <m/>
    <m/>
    <m/>
    <m/>
    <m/>
    <m/>
    <m/>
    <m/>
    <s v="Y"/>
    <m/>
    <s v="Y"/>
    <n v="44490"/>
    <m/>
    <m/>
    <m/>
    <m/>
    <m/>
    <m/>
    <m/>
    <m/>
    <m/>
    <m/>
    <m/>
    <m/>
    <m/>
    <m/>
    <m/>
    <m/>
    <m/>
    <s v=" "/>
    <x v="139"/>
    <s v="05:12:00"/>
    <n v="44416"/>
    <s v="04:50:00"/>
    <s v="FAS"/>
    <s v="N"/>
    <s v="N"/>
    <n v="1437057"/>
    <s v="21-0101639"/>
    <m/>
    <s v="T005362860, T005362851"/>
    <n v="121861286"/>
    <m/>
    <m/>
    <s v="No Photo "/>
    <s v=" "/>
    <x v="1"/>
    <x v="0"/>
    <s v="Y"/>
    <s v="Y"/>
    <s v="N"/>
    <s v="On August 8th, 2021 at 08:08 hours, a PG&amp;E Troubleman was dispatched to the Llagas 2103 21 kV Distribution Circuit near Gilman Rd &amp; Crews Rd, Gilroy in response to wire down. Initial analysis indicates primary conductor failure caused the ignition.  The ensuing fire was 1 - 3 meters  in size and the fire was suppressed by Cal Fire.  PG&amp;E Crew replaced wire on August 9, 2021."/>
    <s v="PG&amp;E"/>
    <s v="Vegetation"/>
    <s v="Conductor - Primary"/>
    <s v="D"/>
    <s v="D"/>
    <s v="&lt;3 meters of linear travel"/>
    <s v="1 - &lt;3 meters fire size. "/>
    <m/>
    <m/>
    <m/>
    <m/>
    <s v="Equipment - PG&amp;E"/>
    <s v="All types of equipment / facility failure"/>
    <s v="Conductor failure-all"/>
    <s v="Y"/>
    <s v="Overhead"/>
    <x v="0"/>
    <s v="Conductor - Primary"/>
    <s v="Conductor - Primary"/>
    <s v="100610460, 100610462"/>
    <s v=" "/>
    <x v="0"/>
    <n v="37.021878000000001"/>
    <n v="-121.52336"/>
    <s v="Santa Clara"/>
    <s v="LLAGAS 2101"/>
    <n v="21000"/>
    <s v="LLAGAS 2101XR584"/>
    <x v="1"/>
    <s v="Cal Fire"/>
    <s v="Herbaceous"/>
    <s v="Grass Fuel Model"/>
    <m/>
    <s v="Y"/>
    <s v="Crews 2020"/>
    <m/>
    <m/>
    <m/>
    <s v="N"/>
    <s v="N"/>
    <m/>
    <m/>
    <s v="2021-08-10"/>
    <m/>
    <m/>
    <m/>
    <m/>
    <m/>
    <m/>
    <m/>
    <m/>
    <m/>
    <m/>
    <m/>
    <m/>
    <m/>
    <m/>
    <m/>
    <m/>
    <m/>
    <m/>
    <m/>
    <s v="  "/>
    <s v="SAN JOSE"/>
    <s v="GILROY 02"/>
    <s v="05:12"/>
    <n v="44416"/>
    <n v="1437057"/>
    <s v="T005362860"/>
    <n v="2695"/>
    <s v="FERGUSON RD"/>
    <s v="GILROY"/>
    <n v="37.016330000000004"/>
    <n v="-121.54463"/>
    <s v="J2TNXP9"/>
    <s v="PATTERSON, NORRELL"/>
    <n v="83182101"/>
    <s v="20210808 13:57"/>
    <n v="9002"/>
    <m/>
    <s v="need crew to replace primary wire down on busy two lane road. need traffic control"/>
    <s v="Y"/>
    <m/>
    <m/>
    <s v="37.0003417,-121.5052150,56.000000,3D"/>
    <m/>
    <m/>
    <m/>
    <s v="CAL FIRE"/>
    <m/>
    <s v="N"/>
    <s v="Y"/>
    <m/>
    <s v="Clear"/>
    <m/>
    <s v="County Land"/>
    <m/>
    <s v="Calm"/>
    <m/>
    <s v="Vegetation"/>
    <m/>
    <s v="1 meter - &lt; 3 meters"/>
    <m/>
    <s v="Cal Fire"/>
    <m/>
    <s v="Overhead"/>
    <m/>
    <s v="N"/>
    <m/>
    <m/>
    <m/>
    <s v="OVERHEAD"/>
    <s v="CONDUCTOR, OVERHEAD"/>
    <s v="N"/>
    <s v="  "/>
    <s v="Unplanned"/>
    <s v="San Jose"/>
    <s v="San Jose"/>
    <s v="083182101, LLAGAS-2101"/>
    <s v="21-0101639"/>
    <s v="Unplanned"/>
    <s v="Clear;32-90 F"/>
    <s v="1003"/>
    <s v="335230"/>
    <s v="YES"/>
    <s v="Line to Line"/>
    <s v="Sustained"/>
    <s v="No"/>
    <s v="XR244"/>
    <s v="OH"/>
    <s v="Line Recloser"/>
    <s v="1437057"/>
    <s v="Conductor, Overhead, Broken, wire on ground"/>
    <s v="B &amp; C PHASE"/>
    <s v="08/08/21 13:13"/>
    <m/>
    <s v="GILMAN RD W/O HOLSCLAW RD"/>
    <s v="2713 FERGUSON RD"/>
    <s v="SW 54235 CLOSE|XR586 LD SIDE OPEN JUMPERS  OPEN|SW 65705 OPEN|O/JU TO EOL OPEN"/>
    <m/>
    <m/>
    <m/>
    <m/>
    <m/>
    <m/>
    <m/>
    <m/>
    <m/>
    <m/>
    <m/>
    <m/>
    <m/>
    <m/>
    <m/>
    <m/>
    <m/>
    <m/>
    <m/>
    <m/>
    <m/>
    <m/>
    <m/>
  </r>
  <r>
    <n v="1239"/>
    <s v="TLAL"/>
    <s v="3 - QC Complete"/>
    <n v="44452"/>
    <n v="44617"/>
    <s v="[7991 Sunkist Dr, Oakland, CA 94605] - Tracking through insulation. The fire was limited to PG&amp;E assets. This information is preliminary. OIS: TR8221302; FOID: T005362869 (JNI2), T005362859 (KRWF), T005362861 (Cxl), T005362872(Cxl); EC: 121860639; Circuit ID: 012091106, SAP Eqp ID: 101353696; County: Alameda; Division: East Bay"/>
    <s v="\\fxshare-nas05\quotashare-fs01\ESA\5 - Ignition Tracking\2021_Ignition_QC_Folders\20210808_nan_nan_nan_T005362869"/>
    <s v=" "/>
    <s v="Y"/>
    <s v="TLAL"/>
    <s v="Create Time Updated; Outage Date &amp; Time, Pre-Existing EC Tag Added; Additional FOIDs Added"/>
    <n v="44452"/>
    <m/>
    <s v="Not In Scope"/>
    <m/>
    <m/>
    <m/>
    <m/>
    <m/>
    <m/>
    <m/>
    <m/>
    <m/>
    <m/>
    <m/>
    <m/>
    <m/>
    <m/>
    <m/>
    <m/>
    <m/>
    <m/>
    <m/>
    <m/>
    <m/>
    <m/>
    <m/>
    <m/>
    <m/>
    <m/>
    <m/>
    <m/>
    <m/>
    <m/>
    <m/>
    <m/>
    <m/>
    <m/>
    <m/>
    <m/>
    <m/>
    <m/>
    <m/>
    <m/>
    <m/>
    <m/>
    <m/>
    <m/>
    <m/>
    <m/>
    <s v=" "/>
    <x v="139"/>
    <s v="05:07:00"/>
    <n v="44416"/>
    <s v="04:56:00"/>
    <s v="FAS"/>
    <s v="Y"/>
    <s v="N"/>
    <s v="TR8221302"/>
    <m/>
    <m/>
    <s v="T005362869, T005362859, T005362861, T005362872"/>
    <n v="121860639"/>
    <n v="120861420"/>
    <m/>
    <s v="No Photo"/>
    <s v=" "/>
    <x v="0"/>
    <x v="0"/>
    <s v="N"/>
    <s v="N"/>
    <s v="N"/>
    <s v="On August 8, 2021 at 0528 hours, PG&amp;E Troublemen patrolled the Oakland J 1106 12kV Distribution Circuit number 012091106, near 7991 Sunkist Dr, Oakland, CA 94605. They observed damaged insulation on the overhead center conductor at the end of the preform. Initial analysis indicates the ignition was caused by overhead equipment failure, as a result of contamination accumulation on the insulators resulting in electrical tracking. The Oakland Fire Department responded to and extinguished the fire. There is an open pre-existing EC E-Tag 120861420, with notes from April 21, 2021 that indicate the 45' class-4 Douglas Fir wood pole (SAP Eqp ID 101353696, Bar Code 110123770) and crossarms are rotted with split bolts in the primary. A new EC A-Tag 121860639 was submitted to repair the damaged 3/0 covered aluminum conductor. The line was returned to service on August 8, 2021. This information is preliminary."/>
    <s v="PG&amp;E"/>
    <s v="Other"/>
    <s v="Conductor"/>
    <s v="D"/>
    <s v="D"/>
    <s v="Structure-PG&amp;E only"/>
    <m/>
    <m/>
    <m/>
    <m/>
    <m/>
    <s v="Contamination"/>
    <s v="Contamination"/>
    <s v="Tracking"/>
    <s v="Y"/>
    <s v="Overhead"/>
    <x v="0"/>
    <s v="Conductor - Primary"/>
    <s v="Conductor"/>
    <n v="101353696"/>
    <s v=" "/>
    <x v="0"/>
    <n v="37.766914835400001"/>
    <n v="-122.1601368123"/>
    <s v="Alameda"/>
    <s v="OAKLAND J 1106 "/>
    <n v="12000"/>
    <m/>
    <x v="0"/>
    <s v="Oakland FD"/>
    <s v="Urban"/>
    <m/>
    <m/>
    <s v="N"/>
    <m/>
    <m/>
    <m/>
    <m/>
    <s v="N"/>
    <s v="N"/>
    <m/>
    <m/>
    <s v="2021-08-13"/>
    <m/>
    <m/>
    <m/>
    <m/>
    <m/>
    <m/>
    <m/>
    <m/>
    <m/>
    <m/>
    <m/>
    <m/>
    <m/>
    <m/>
    <m/>
    <m/>
    <m/>
    <m/>
    <m/>
    <s v="  "/>
    <s v="EAST BAY"/>
    <s v="OAKPORT"/>
    <s v="05:49"/>
    <n v="44416"/>
    <m/>
    <s v="T005362869"/>
    <s v="UNKNOWN"/>
    <s v="8000 SUNKIST"/>
    <m/>
    <m/>
    <m/>
    <s v="Q1TJNI2"/>
    <m/>
    <m/>
    <s v="2021/08/08 07:00:03"/>
    <n v="9320"/>
    <m/>
    <s v="AXS-NA FD ROUTE FOR ARCING LINES"/>
    <s v="N"/>
    <m/>
    <m/>
    <m/>
    <m/>
    <m/>
    <m/>
    <m/>
    <m/>
    <m/>
    <m/>
    <s v="Y"/>
    <m/>
    <m/>
    <m/>
    <m/>
    <m/>
    <m/>
    <m/>
    <s v="3/0 COVERED ALUMINUM. END OF PREFORM TRACKING THROUGH INSULATION. REPAIR"/>
    <m/>
    <m/>
    <m/>
    <m/>
    <s v="Overhead"/>
    <m/>
    <m/>
    <m/>
    <m/>
    <m/>
    <m/>
    <m/>
    <m/>
    <s v="  "/>
    <m/>
    <m/>
    <m/>
    <m/>
    <m/>
    <m/>
    <m/>
    <m/>
    <m/>
    <m/>
    <m/>
    <m/>
    <m/>
    <m/>
    <m/>
    <m/>
    <m/>
    <m/>
    <m/>
    <m/>
    <m/>
    <m/>
    <m/>
    <m/>
    <m/>
    <m/>
    <m/>
    <m/>
    <m/>
    <m/>
    <m/>
    <m/>
    <m/>
    <m/>
    <m/>
    <m/>
    <m/>
    <m/>
    <m/>
    <m/>
    <m/>
    <m/>
    <m/>
    <m/>
    <m/>
    <m/>
    <m/>
  </r>
  <r>
    <n v="1238"/>
    <s v="TLAL"/>
    <s v="3 - QC Complete"/>
    <n v="44425"/>
    <n v="44617"/>
    <s v="[5961 Ralston Avenue, Richmond, CA 94805] - Primary crossarm burnt in half due to tracking. The ensuing fire was limited to PG&amp;E assets. This information is preliminary. OIS: 1437056; ILIS: 21-0101640; FOID: T005362863 (EBL6), T005362849; EC: 12860709; Pre-Existing EC: 120891511; Circuit ID: 012501112, SAP ID: 101433339; County: Contra Costa; Division: East Bay"/>
    <s v="\\fxshare-nas05\quotashare-fs01\ESA\5 - Ignition Tracking\2021_Ignition_QC_Folders\20210808_1437056_21-0101640_nan_T005362863"/>
    <s v=" "/>
    <s v="Y"/>
    <s v="TLAL"/>
    <s v="Additional FOID, Pre-Existing EC tag Added; Create &amp; Outage Time Adjusted"/>
    <n v="44425"/>
    <m/>
    <s v="Not In Scope"/>
    <m/>
    <m/>
    <m/>
    <m/>
    <m/>
    <m/>
    <m/>
    <m/>
    <m/>
    <m/>
    <m/>
    <m/>
    <m/>
    <m/>
    <m/>
    <m/>
    <m/>
    <m/>
    <m/>
    <m/>
    <m/>
    <m/>
    <m/>
    <m/>
    <m/>
    <m/>
    <m/>
    <m/>
    <m/>
    <m/>
    <m/>
    <m/>
    <m/>
    <m/>
    <m/>
    <m/>
    <m/>
    <m/>
    <m/>
    <s v="Y"/>
    <n v="44425"/>
    <n v="44425"/>
    <s v="EBL6"/>
    <s v="Esteban Luke, (510) 730-9600, EBL6@pge.com"/>
    <m/>
    <s v="JRRK, James Reeves"/>
    <s v=" "/>
    <x v="139"/>
    <s v="04:34:00"/>
    <n v="44416"/>
    <s v="04:32:00"/>
    <s v="FAS"/>
    <s v="Y"/>
    <s v="N"/>
    <n v="1437056"/>
    <s v="21-0101640"/>
    <m/>
    <s v="T005362863, T005362849"/>
    <n v="121860709"/>
    <n v="120891511"/>
    <m/>
    <s v="No Photo"/>
    <s v=" "/>
    <x v="0"/>
    <x v="0"/>
    <s v="N"/>
    <s v="N"/>
    <s v="N"/>
    <s v="On August 8, 2021 at 0446 hours, a PG&amp;E Troubleman patrolled the El Cerrito G 1112 12kV Distribution Circuit number 012501112, in the Local responsibility area (LRA) near 5961 Ralston Avenue, Richmond, CA 94805. He observed a burned primary crossarm. Initial analysis indicates the ignition was caused by overhead equipment failure, as a result of contamination accumulation on the insulators resulting in electrical tracking. The incident area is in a heavy contamination soot deposition area, due to its proximity to the Chevron Refinery. The extensive accumulation of soot particle pollutants from the refinery and possibly the fine particulate airborne smoke residue from the nearby wildfires, built up layers of contamination on the insulators. The contaminated dirty insulator surface was moistened due to the fog (atmospheric humidity), the pollution layer then became conductive and resulted in arcing electrical tracking, flashover, and inevitably ignited a fire contained to the pole and overhead equipment. An Air Quality Advisement was in effect the previous day (August 7, 2021). There was deep fog and a maritime marine air layer on Saturday evening, proceeded by a low pressure shift in the area that created a new wind pattern that began carrying the bulk of the smoke away from the area on Sunday. The insulators had not been cleansed via hot washing for some time, which was a previous preventative maintenance measure used in the past. The Richmond Fire Department responded to and extinguished the fire. There is an open pre-existing EC tag 120891511, with notes from April 27, 2021 that indicate a tap guard is still in need for the chance clamps at the pole (SAP ID 101433339). A new EC tag 121860709 was submitted to replace the burnt crossarm for this incident. The 51-minute outage affected 1,599 customers. The line was returned to service on August 8, 2021. This information is preliminary."/>
    <s v="PG&amp;E"/>
    <s v="Other"/>
    <s v="Crossarm"/>
    <s v="D"/>
    <s v="D"/>
    <s v="Structure-PG&amp;E only"/>
    <m/>
    <m/>
    <m/>
    <m/>
    <m/>
    <s v="Contamination"/>
    <s v="Contamination"/>
    <s v="Tracking"/>
    <s v="Y"/>
    <s v="Overhead"/>
    <x v="0"/>
    <s v="Crossarm"/>
    <s v="Crossarm"/>
    <n v="101433339"/>
    <s v=" "/>
    <x v="0"/>
    <n v="37.948289457999998"/>
    <n v="-122.3210103466"/>
    <s v="Contra Costa"/>
    <s v="EL CERRITO G 1112"/>
    <n v="12000"/>
    <m/>
    <x v="0"/>
    <s v="Richmond FD"/>
    <s v="Urban"/>
    <m/>
    <m/>
    <s v="N"/>
    <m/>
    <m/>
    <m/>
    <m/>
    <s v="N"/>
    <s v="N"/>
    <m/>
    <m/>
    <s v="2021-08-13"/>
    <m/>
    <m/>
    <m/>
    <m/>
    <m/>
    <m/>
    <m/>
    <m/>
    <m/>
    <m/>
    <m/>
    <m/>
    <m/>
    <m/>
    <m/>
    <m/>
    <m/>
    <m/>
    <m/>
    <s v="  "/>
    <m/>
    <m/>
    <s v="05:17"/>
    <n v="44416"/>
    <n v="1437056"/>
    <s v="T005362863"/>
    <m/>
    <m/>
    <m/>
    <m/>
    <m/>
    <s v="E2TEBL6"/>
    <m/>
    <n v="12501112"/>
    <s v="2021/08/08 08:35:31"/>
    <n v="9002"/>
    <m/>
    <s v="IVR,MTR UNK ON,NO DOG,NO LOCKED GATE"/>
    <s v="N"/>
    <m/>
    <m/>
    <m/>
    <m/>
    <m/>
    <m/>
    <m/>
    <m/>
    <m/>
    <m/>
    <s v="Y"/>
    <m/>
    <m/>
    <m/>
    <m/>
    <m/>
    <m/>
    <m/>
    <m/>
    <m/>
    <m/>
    <m/>
    <m/>
    <m/>
    <m/>
    <m/>
    <m/>
    <m/>
    <m/>
    <s v="OVERHEAD"/>
    <s v="CROSSARM, WOOD"/>
    <m/>
    <s v="  "/>
    <s v="Unplanned"/>
    <s v="East Bay"/>
    <s v="Bay"/>
    <s v="012501112, EL CERRITO G-1112"/>
    <s v="21-0101640"/>
    <s v="Unplanned"/>
    <s v="Clear;32-90 F"/>
    <s v="1599"/>
    <s v="80844"/>
    <s v="NO"/>
    <s v="Force Out"/>
    <s v="Sustained"/>
    <s v="No"/>
    <s v="BR170"/>
    <s v="OH"/>
    <s v="Line Recloser"/>
    <s v="1437056"/>
    <s v="Pole-Wood, Burned/flashed"/>
    <s v="NONE"/>
    <m/>
    <m/>
    <s v="S/S SOLANO AVE, 100' S/W OF ARLINGTON BLVD."/>
    <s v="5955 RALSTON"/>
    <m/>
    <s v="5955 RALSTON AVE, RICHMOND"/>
    <m/>
    <m/>
    <m/>
    <m/>
    <m/>
    <m/>
    <m/>
    <m/>
    <m/>
    <m/>
    <m/>
    <m/>
    <m/>
    <m/>
    <m/>
    <m/>
    <m/>
    <m/>
    <m/>
    <m/>
    <m/>
    <m/>
  </r>
  <r>
    <n v="1237"/>
    <s v="TLAL"/>
    <s v="3 - QC Complete"/>
    <n v="44425"/>
    <n v="44617"/>
    <s v="[3501 Florida Ave, Richmond] - Pole fire just below the primary crossarm caused by tracking. The ensuing fire was limited to PG&amp;E assets. This information is preliminary. OIS: TR8221181, 1437062, 1437068, 1437072, 1437070; FOID: T005362896, T005362874 (EBL6), T005362873, T005362871 (ACBS), T005362852 (EBL6), T005362850, T005362839 (ALMK); ILIS: 21-0101641; EC: 121860688; PM: 35279591; Circuit ID: 012520402; SAP Eqp ID: 101439913; Division: East Bay; County: Contra Costa"/>
    <s v="\\fxshare-nas05\quotashare-fs01\ESA\5 - Ignition Tracking\2021_Ignition_QC_Folders\20210808_nan_nan_nan_T005362852"/>
    <s v=" "/>
    <s v="Y"/>
    <s v="TLAL"/>
    <s v="Create Time Adjusted, Additional OIS, FOIDs Added; Added ILIS"/>
    <n v="44425"/>
    <m/>
    <s v="Not In Scope"/>
    <m/>
    <m/>
    <m/>
    <m/>
    <m/>
    <m/>
    <m/>
    <m/>
    <m/>
    <m/>
    <m/>
    <m/>
    <m/>
    <m/>
    <m/>
    <m/>
    <m/>
    <m/>
    <m/>
    <m/>
    <m/>
    <m/>
    <m/>
    <m/>
    <m/>
    <m/>
    <m/>
    <m/>
    <m/>
    <m/>
    <m/>
    <m/>
    <m/>
    <m/>
    <m/>
    <m/>
    <m/>
    <m/>
    <m/>
    <s v="Y"/>
    <n v="44425"/>
    <n v="44425"/>
    <s v="EBL6"/>
    <s v="Esteban Luke, (510) 730-9600, EBL6@pge.com"/>
    <m/>
    <s v="JRRK, James Reeves"/>
    <s v=" "/>
    <x v="139"/>
    <s v="03:40:00"/>
    <n v="44416"/>
    <s v="05:32:00"/>
    <s v="FAS"/>
    <s v="Y"/>
    <s v="N"/>
    <s v="1437062, 1437068, 1437072, 1437070, TR8221181"/>
    <s v="21-0101641"/>
    <m/>
    <s v="T005362896, T005362874, T005362873, T005362871, T005362852, T005362850, T005362839"/>
    <n v="121860688"/>
    <m/>
    <m/>
    <s v="No Photo"/>
    <s v=" "/>
    <x v="0"/>
    <x v="0"/>
    <s v="N"/>
    <s v="N"/>
    <s v="N"/>
    <s v="On August 8, 2021 at 0525 hours, PG&amp;E Troublemen patrolled the Richmond Q 0402 Distribution Circuit number 012520402, near 3501 Florida Avenue, Richmond, CA 94804. They observed a broken wood pole on fire. Initial analysis indicates the ignition was caused by overhead equipment failure, as a result of contamination accumulation on the insulators resulting in electrical tracking. The incident area is in a heavy contamination soot deposition area, due to its proximity to the Chevron Refinery. The extensive accumulation of soot particle pollutants from the refinery and possibly the fine particulate airborne smoke residue from the nearby wildfires, built up layers of contamination on the insulators. The contaminated dirty insulator surface was moistened due to the fog (atmospheric humidity), the pollution layer became conductive, which resulted in arcing electrical tracking, flashover, and inevitably ignited the pole on fire. An Air Quality Advisement was in effect the previous day (August 7, 2021). There was deep fog and a maritime marine air layer on Saturday evening, proceeded by a low pressure shift in the area that created a new wind pattern that began carrying the bulk of the smoke away from the area on Sunday. The insulators have not been cleansed via hot washing for some time, which was a previous preventative maintenance measure used in the past. The Richmond Fire Department responded to and extinguished the fire. The 555-minute outage affected 1,464 customers. The line was returned to service on August 9, 2021. This information is preliminary."/>
    <s v="PG&amp;E"/>
    <s v="Other"/>
    <s v="Pole"/>
    <s v="D"/>
    <s v="D"/>
    <s v="Structure-PG&amp;E only"/>
    <m/>
    <m/>
    <m/>
    <m/>
    <m/>
    <s v="Contamination"/>
    <s v="Contamination"/>
    <s v="Tracking"/>
    <s v="Y"/>
    <s v="Overhead"/>
    <x v="0"/>
    <s v="Pole"/>
    <s v="Pole"/>
    <n v="101439913"/>
    <s v=" "/>
    <x v="0"/>
    <n v="37.929513475599997"/>
    <n v="-122.3364616879"/>
    <s v="Contra Costa"/>
    <s v="RICHMOND Q 0402 "/>
    <n v="4000"/>
    <m/>
    <x v="0"/>
    <s v="Richmond FD"/>
    <s v="Urban"/>
    <m/>
    <m/>
    <s v="N"/>
    <m/>
    <m/>
    <m/>
    <m/>
    <s v="N"/>
    <s v="N"/>
    <m/>
    <m/>
    <s v="2021-08-13"/>
    <m/>
    <m/>
    <m/>
    <m/>
    <m/>
    <m/>
    <m/>
    <m/>
    <m/>
    <m/>
    <m/>
    <m/>
    <m/>
    <m/>
    <m/>
    <m/>
    <m/>
    <m/>
    <m/>
    <s v="  "/>
    <m/>
    <m/>
    <s v="04:57"/>
    <n v="44416"/>
    <m/>
    <s v="T005362852"/>
    <m/>
    <m/>
    <m/>
    <m/>
    <m/>
    <s v="E2TEBL6"/>
    <m/>
    <m/>
    <s v="2021/08/08 07:50:01"/>
    <n v="9002"/>
    <m/>
    <s v="AXS-NA FD ONSITE-POL FIRE"/>
    <s v="N"/>
    <m/>
    <m/>
    <m/>
    <m/>
    <m/>
    <m/>
    <m/>
    <m/>
    <m/>
    <m/>
    <s v="Y"/>
    <m/>
    <m/>
    <m/>
    <m/>
    <m/>
    <m/>
    <m/>
    <m/>
    <m/>
    <m/>
    <m/>
    <m/>
    <m/>
    <m/>
    <m/>
    <m/>
    <m/>
    <m/>
    <s v="OVERHEAD"/>
    <s v="POLE-WOOD"/>
    <m/>
    <s v="  "/>
    <m/>
    <m/>
    <m/>
    <m/>
    <m/>
    <m/>
    <m/>
    <m/>
    <m/>
    <m/>
    <m/>
    <m/>
    <m/>
    <m/>
    <m/>
    <m/>
    <m/>
    <m/>
    <m/>
    <m/>
    <m/>
    <m/>
    <m/>
    <m/>
    <m/>
    <m/>
    <m/>
    <m/>
    <m/>
    <m/>
    <m/>
    <m/>
    <m/>
    <m/>
    <m/>
    <m/>
    <m/>
    <m/>
    <m/>
    <m/>
    <m/>
    <m/>
    <m/>
    <m/>
    <m/>
    <m/>
    <m/>
  </r>
  <r>
    <n v="1236"/>
    <s v="TLAL"/>
    <s v="3 - QC Complete"/>
    <n v="44425"/>
    <n v="44617"/>
    <s v="[1161 Joel Ct, Richmond, CA 94805] - Burnt primary crossarm single phase dead-end with wire down. The ignition is likely due to tracking. The ensuing fire was limited to PG&amp;E assets. This information is preliminary. OIS: 1437025; ILIS: 21-0101634; FOID: T005362840 (EBL6); EC: 121860700; PM: 31549037; Circuit ID: 012501106, SAP Eqp ID: 101432415, 101432416; County: Contra Costa; Division: East Bay"/>
    <s v="\\fxshare-nas05\quotashare-fs01\ESA\5 - Ignition Tracking\2021_Ignition_QC_Folders\20210808_1437025_21-0101634.1(2 outages)_nan_T005362840"/>
    <s v=" "/>
    <s v="Y"/>
    <s v="TLAL"/>
    <s v="Create Time Adjusted "/>
    <n v="44425"/>
    <m/>
    <s v="Not In Scope"/>
    <m/>
    <m/>
    <m/>
    <m/>
    <m/>
    <m/>
    <m/>
    <m/>
    <m/>
    <m/>
    <m/>
    <m/>
    <m/>
    <m/>
    <m/>
    <m/>
    <m/>
    <m/>
    <m/>
    <m/>
    <m/>
    <m/>
    <m/>
    <m/>
    <m/>
    <m/>
    <m/>
    <m/>
    <m/>
    <m/>
    <m/>
    <m/>
    <m/>
    <s v="o Re"/>
    <m/>
    <m/>
    <m/>
    <m/>
    <m/>
    <s v="Y"/>
    <n v="44425"/>
    <n v="44425"/>
    <s v="EBL6"/>
    <s v="Esteban Luke, (510) 730-9600, EBL6@pge.com"/>
    <m/>
    <s v="JRRK, James Reeves"/>
    <s v=" "/>
    <x v="139"/>
    <s v="03:43:00"/>
    <n v="44416"/>
    <s v="00:14:00"/>
    <s v="FAS"/>
    <s v="Y"/>
    <s v="N"/>
    <n v="1437025"/>
    <s v="21-0101634"/>
    <m/>
    <s v="T005362840"/>
    <n v="121860700"/>
    <m/>
    <m/>
    <s v="No Photo"/>
    <s v=" "/>
    <x v="0"/>
    <x v="0"/>
    <s v="N"/>
    <s v="N"/>
    <s v="N"/>
    <s v="On August 8, 2021 at 0345 hours, a PG&amp;E Troubleman patrolled the El Cerrito G 1106 Distribution Circuit number 012501106, near 1161 Joel Court, Richmond, CA 94805. He observed one of 3 phases blown open at fuse R7596, an open jumper, a burnt primary wood crossarm and 200' one span with one phase of damaged #6 solid copper primary overhead conductor down. Initial analysis indicates the ignition was caused by overhead equipment failure, as a result of contamination accumulation on the insulators resulting in electrical tracking. The incident area is in a heavy contamination soot deposition area, due to its proximity to the Chevron Refinery. The extensive accumulation of soot particle pollutants from the refinery and possibly the fine particulate airborne smoke residue from the nearby wildfires, built up layers of contamination on the insulators. The contaminated dirty insulator surface was moistened due to the fog (atmospheric humidity), the pollution layer then became conductive and resulted in arcing electrical tracking, flashover, and inevitably ignited a fire contained to the pole and overhead equipment. An Air Quality Advisement was in effect the previous day (August 7, 2021). There was deep fog and a maritime marine air layer on Saturday evening, proceeded by a low pressure shift in the area that created a new wind pattern that began carrying the bulk of the smoke away from the area on Sunday. The insulators had not been cleansed via hot washing for some time, which was a previous preventative maintenance measure used in the past. The Richmond Fire Department responded to and extinguished the fire. The 298-minute outage affected 216 customers. The line was returned to service on August 8, 2021. This information is preliminary."/>
    <s v="PG&amp;E"/>
    <s v="Other"/>
    <s v="Crossarm"/>
    <s v="D"/>
    <s v="D"/>
    <s v="Structure-PG&amp;E only"/>
    <m/>
    <m/>
    <m/>
    <m/>
    <m/>
    <s v="Contamination"/>
    <s v="Contamination"/>
    <s v="Tracking"/>
    <s v="Y"/>
    <s v="Overhead"/>
    <x v="0"/>
    <s v="Crossarm"/>
    <s v="Fuse, Jumper, insulator, Crossarm, Conductor"/>
    <s v="101432416, 101432415"/>
    <s v=" "/>
    <x v="0"/>
    <n v="37.950519600500002"/>
    <n v="-122.32778977220001"/>
    <s v="Contra Costa"/>
    <s v="EL CERRITO G 1106"/>
    <n v="12000"/>
    <m/>
    <x v="0"/>
    <s v="Richmond FD"/>
    <s v="Urban"/>
    <m/>
    <m/>
    <s v="N"/>
    <m/>
    <m/>
    <m/>
    <m/>
    <s v="N"/>
    <s v="N"/>
    <m/>
    <m/>
    <s v="2021-08-13"/>
    <m/>
    <m/>
    <m/>
    <m/>
    <m/>
    <m/>
    <m/>
    <m/>
    <m/>
    <m/>
    <m/>
    <m/>
    <m/>
    <m/>
    <m/>
    <m/>
    <m/>
    <m/>
    <m/>
    <s v="  "/>
    <m/>
    <m/>
    <s v="03:43"/>
    <n v="44416"/>
    <n v="1437025"/>
    <s v="T005362840"/>
    <m/>
    <m/>
    <m/>
    <m/>
    <m/>
    <s v="E2TEBL6"/>
    <m/>
    <n v="12501106"/>
    <s v="2021/08/08 04:03:51"/>
    <n v="9002"/>
    <m/>
    <s v="SMART MTR AUTO-GENERATED TAG"/>
    <s v="N"/>
    <m/>
    <m/>
    <m/>
    <m/>
    <m/>
    <m/>
    <m/>
    <m/>
    <m/>
    <m/>
    <s v="Y"/>
    <m/>
    <m/>
    <m/>
    <m/>
    <m/>
    <m/>
    <m/>
    <m/>
    <m/>
    <m/>
    <m/>
    <m/>
    <m/>
    <m/>
    <m/>
    <m/>
    <m/>
    <m/>
    <s v="OVERHEAD"/>
    <s v="CROSSARM, WOOD"/>
    <m/>
    <s v="  "/>
    <s v="Unplanned"/>
    <s v="East Bay"/>
    <s v="Bay"/>
    <s v="012501106, EL CERRITO G-1106"/>
    <s v="21-0101634.1(2 outages)"/>
    <s v="Unplanned"/>
    <s v="Clear;32-90 F"/>
    <s v="17 1 of 3 Phases Open"/>
    <s v="24191"/>
    <s v="NO"/>
    <s v="Line to Ground"/>
    <s v="Sustained"/>
    <s v="No"/>
    <s v="OJ C/OF JOEL CT AND GLENN AVE"/>
    <s v="OH"/>
    <s v="Jumpers"/>
    <s v="1437025"/>
    <s v="Conductor, Overhead, Broken, wire on ground"/>
    <m/>
    <s v="08/08/21 17:24"/>
    <m/>
    <s v="OJ C/OF JOEL CT AND GLENN AVE"/>
    <s v=" JOEL CT AND GLENN AVE"/>
    <m/>
    <s v="BURNT CROSSARM"/>
    <m/>
    <m/>
    <m/>
    <m/>
    <m/>
    <m/>
    <m/>
    <m/>
    <m/>
    <m/>
    <m/>
    <m/>
    <m/>
    <m/>
    <m/>
    <m/>
    <m/>
    <m/>
    <m/>
    <m/>
    <m/>
    <m/>
  </r>
  <r>
    <n v="1235"/>
    <s v="TLAL"/>
    <s v="3 - QC Complete"/>
    <n v="44425"/>
    <n v="44617"/>
    <s v="[4124 Potrero Ave, Richmond] - Pole burnt all the way through below switch. The ignition is likely due to tracking. The ensuing fire was limited to PG&amp;E assets. This information is preliminary. SAP Eqp ID: 101438533"/>
    <s v="\\fxshare-nas05\quotashare-fs01\ESA\5 - Ignition Tracking\2021_Ignition_QC_Folders\20210808_1437049_21-0101637_nan_T005362837"/>
    <s v=" "/>
    <s v="Y"/>
    <s v="TLAL"/>
    <s v="Additional OIS, FOID Added; Outage Time Updated"/>
    <n v="44425"/>
    <m/>
    <s v="Not In Scope"/>
    <m/>
    <m/>
    <m/>
    <m/>
    <m/>
    <m/>
    <m/>
    <m/>
    <m/>
    <m/>
    <m/>
    <m/>
    <m/>
    <m/>
    <m/>
    <m/>
    <m/>
    <m/>
    <m/>
    <m/>
    <m/>
    <m/>
    <m/>
    <m/>
    <m/>
    <m/>
    <m/>
    <m/>
    <m/>
    <m/>
    <m/>
    <m/>
    <m/>
    <m/>
    <m/>
    <m/>
    <m/>
    <m/>
    <m/>
    <s v="Y"/>
    <n v="44425"/>
    <n v="44425"/>
    <s v="ALMK"/>
    <s v="Anthony Miles, (510) 385-5887, ALMK@pge.com"/>
    <m/>
    <s v="JRRK, James Reeves"/>
    <s v=" "/>
    <x v="139"/>
    <s v="03:32:00"/>
    <n v="44416"/>
    <s v="03:56:00"/>
    <s v="FAS"/>
    <s v="Y"/>
    <s v="N"/>
    <s v="1437049, 1437182, 1437050"/>
    <s v="21-0101637"/>
    <m/>
    <s v="T005362837, T005363271"/>
    <n v="121860650"/>
    <m/>
    <m/>
    <s v="No Photo"/>
    <s v=" "/>
    <x v="0"/>
    <x v="0"/>
    <s v="N"/>
    <s v="N"/>
    <s v="N"/>
    <s v="On August 8, 2021 at 0451 hours, a PG&amp;E Troubleman patrolled the El Cerrito G 1111 Distribution Circuit number 012501111, near South 41st Street and 4124 Potrero Avenue in Richmond. He observed an arcing overhead switch and a burned Douglas Fir deteriorated wood pole burned all the way through. Initial analysis indicates the ignition was caused by overhead equipment failure, as a result of contamination accumulation on the insulators resulting in electrical tracking. The incident area is in a heavy contamination soot deposition area, due to its proximity to the Chevron Refinery. The extensive accumulation of soot particle pollutants from the refinery and possibly the fine particulate airborne smoke residue from the nearby wildfires, built up layers of contamination on the insulators. The contaminated dirty insulator surface was moistened due to the fog (atmospheric humidity), the pollution layer then became conductive and resulted in arcing electrical tracking, flashover, and inevitably ignited a fire contained to the pole and overhead equipment. An Air Quality Advisement was in effect the previous day (August 7, 2021). There was deep fog and a maritime marine air layer on Saturday evening, proceeded by a low pressure shift in the area that created a new wind pattern that began carrying the bulk of the smoke away from the area on Sunday. The insulators had not been cleansed via hot washing for some time, which was a previous preventative maintenance measure used in the past. The Richmond Fire Department responded to and extinguished the fire. The 150-minute outage affected 602 customers. The line was returned to service on August 8, 2021. This information is preliminary."/>
    <s v="PG&amp;E"/>
    <s v="Other"/>
    <s v="Pole"/>
    <s v="D"/>
    <s v="D"/>
    <s v="Structure-PG&amp;E only"/>
    <m/>
    <m/>
    <m/>
    <m/>
    <m/>
    <s v="Contamination"/>
    <s v="Contamination"/>
    <s v="Tracking"/>
    <s v="Y"/>
    <s v="Overhead"/>
    <x v="0"/>
    <s v="Switch"/>
    <s v="Switch, Pole"/>
    <n v="101438533"/>
    <s v=" "/>
    <x v="0"/>
    <n v="37.921268559700003"/>
    <n v="-122.33021151280001"/>
    <s v="Contra Costa"/>
    <s v="EL CERRITO G 1111"/>
    <n v="12000"/>
    <m/>
    <x v="0"/>
    <s v="Richmond FD"/>
    <s v="Urban"/>
    <m/>
    <m/>
    <s v="N"/>
    <m/>
    <m/>
    <m/>
    <m/>
    <s v="N"/>
    <s v="N"/>
    <m/>
    <m/>
    <s v="2021-08-13"/>
    <m/>
    <m/>
    <m/>
    <m/>
    <m/>
    <m/>
    <m/>
    <m/>
    <m/>
    <m/>
    <m/>
    <m/>
    <m/>
    <m/>
    <m/>
    <m/>
    <m/>
    <m/>
    <m/>
    <s v="  "/>
    <m/>
    <m/>
    <s v="03:32"/>
    <n v="44416"/>
    <n v="1437049"/>
    <s v="T005362837"/>
    <m/>
    <m/>
    <m/>
    <m/>
    <m/>
    <s v="E2TALMK"/>
    <m/>
    <n v="12501111"/>
    <s v="2021/08/08 06:00:30"/>
    <n v="9002"/>
    <m/>
    <s v="SMART MTR AUTO-GENERATED TAG"/>
    <s v="N"/>
    <m/>
    <m/>
    <m/>
    <m/>
    <m/>
    <m/>
    <m/>
    <m/>
    <m/>
    <m/>
    <s v="Y"/>
    <m/>
    <m/>
    <m/>
    <m/>
    <m/>
    <m/>
    <m/>
    <m/>
    <m/>
    <m/>
    <m/>
    <m/>
    <m/>
    <m/>
    <m/>
    <m/>
    <m/>
    <m/>
    <s v="OVERHEAD"/>
    <s v="SWITCH (OH)"/>
    <m/>
    <s v="  "/>
    <s v="Unplanned"/>
    <s v="East Bay"/>
    <s v="Bay"/>
    <s v="012501111, EL CERRITO G-1111"/>
    <s v="21-0101637"/>
    <s v="Unplanned"/>
    <s v="Clear;32-90 F"/>
    <s v="56"/>
    <s v="90488"/>
    <s v="NO"/>
    <s v="Line to Ground"/>
    <s v="Sustained"/>
    <s v="No"/>
    <s v="R7887"/>
    <s v="OH"/>
    <s v="Switch"/>
    <s v="1437049"/>
    <s v="Pole-Wood, Deteriorated"/>
    <m/>
    <s v="08/08/21 09:33"/>
    <m/>
    <s v="S/S POTRERO AVE 140'  2/E/O CARLSON BLVD"/>
    <s v="SW R7449"/>
    <m/>
    <s v="POLE FIRE AT R7449  (NORMAL OPEN)"/>
    <m/>
    <m/>
    <m/>
    <m/>
    <m/>
    <m/>
    <m/>
    <m/>
    <m/>
    <m/>
    <m/>
    <m/>
    <m/>
    <m/>
    <m/>
    <m/>
    <m/>
    <m/>
    <m/>
    <m/>
    <m/>
    <m/>
  </r>
  <r>
    <n v="1234"/>
    <s v="TLAL"/>
    <s v="3 - QC Complete"/>
    <n v="44425"/>
    <n v="44617"/>
    <s v="[5034 Esmond Ave (1PS), Richmond] -Tracking at primary single phase 2 way dead-end crossarm resulted in an ignition. The ensuing fire was limited to PG&amp;E assets. This information is preliminary. OIS: 1437017, 1437013; ILIS: 21-0101627; FOID: T005362826 (EBL6); EC: 121860549; PM: 31549034; Circuit ID: 012330401, SAP Eqp ID: 101432479; County: Contra Costa; Division: East Bay"/>
    <s v="\\fxshare-nas05\quotashare-fs01\ESA\5 - Ignition Tracking\2021_Ignition_QC_Folders\20210808_1437017_nan_nan_T005362826"/>
    <s v=" "/>
    <s v="Y"/>
    <s v="TLAL"/>
    <s v="Create Time Adjusted"/>
    <n v="44425"/>
    <m/>
    <s v="Not In Scope"/>
    <m/>
    <m/>
    <m/>
    <m/>
    <m/>
    <m/>
    <m/>
    <m/>
    <m/>
    <m/>
    <m/>
    <m/>
    <m/>
    <m/>
    <m/>
    <m/>
    <m/>
    <m/>
    <m/>
    <m/>
    <m/>
    <m/>
    <m/>
    <m/>
    <m/>
    <m/>
    <m/>
    <m/>
    <m/>
    <m/>
    <m/>
    <m/>
    <m/>
    <m/>
    <m/>
    <m/>
    <m/>
    <m/>
    <m/>
    <s v="Y"/>
    <n v="44425"/>
    <n v="44425"/>
    <s v="EBL6"/>
    <s v="Esteban Luke, (510) 730-9600, EBL6@pge.com"/>
    <m/>
    <s v="JRRK, James Reeves"/>
    <s v=" "/>
    <x v="139"/>
    <s v="01:22:00"/>
    <n v="44416"/>
    <s v="02:12:00"/>
    <s v="FAS"/>
    <s v="Y"/>
    <s v="N"/>
    <s v="1437013, 1437017"/>
    <s v="21-0101627"/>
    <m/>
    <s v="T005362826"/>
    <n v="121860549"/>
    <m/>
    <m/>
    <s v="No Photo"/>
    <s v=" "/>
    <x v="0"/>
    <x v="0"/>
    <s v="N"/>
    <s v="N"/>
    <s v="N"/>
    <s v="On August 8, 2021 at 0134 hours, a PG&amp;E Troubleman patrolled the Mira Vista 0401 Distribution Circuit number 012330401, near the corner of Ventura Street and Esmond Avenue in Richmond. He observed an 8' burnt double dead-end primary crossarm. Initial analysis indicates the ignition was caused by overhead equipment failure, as a result of contamination accumulation on the insulators resulting in electrical tracking. The incident area is in a heavy contamination soot deposition area, due to its proximity to the Chevron Refinery. The extensive accumulation of soot particle pollutants from the refinery and possibly the fine particulate airborne smoke residue from the nearby wildfires, built up layers of contamination on the insulators. The contaminated dirty insulator surface was moistened due to the fog (atmospheric humidity), the pollution layer then became conductive and resulted in arcing electrical tracking, flashover, and inevitably ignited a fire contained to the pole and overhead equipment. An Air Quality Advisement was in effect the previous day (August 7, 2021). There was deep fog and a maritime marine air layer on Saturday evening, proceeded by a low pressure shift in the area that created a new wind pattern that began carrying the bulk of the smoke away from the area on Sunday. The insulators had not been cleansed via hot washing for some time, which was a previous preventative maintenance measure used in the past. The Richmond Fire Department responded to and extinguished the fire. The 38-minute outage affected 1325 customers. The line was returned to service on August 8, 2021. This information is preliminary."/>
    <s v="PG&amp;E"/>
    <s v="Other"/>
    <s v="Crossarm"/>
    <s v="D"/>
    <s v="D"/>
    <s v="Structure-PG&amp;E only"/>
    <m/>
    <m/>
    <m/>
    <m/>
    <m/>
    <s v="Contamination"/>
    <s v="Contamination"/>
    <s v="Tracking"/>
    <s v="Y"/>
    <s v="Overhead"/>
    <x v="0"/>
    <s v="Crossarm"/>
    <s v="Crossarm"/>
    <n v="101432479"/>
    <s v=" "/>
    <x v="0"/>
    <n v="37.946194341000002"/>
    <n v="-122.32692292590001"/>
    <s v="Contra Costa"/>
    <s v="MIRA VISTA 0401 "/>
    <n v="4000"/>
    <m/>
    <x v="0"/>
    <s v="Richmond FD"/>
    <s v="Urban"/>
    <m/>
    <m/>
    <s v="N"/>
    <m/>
    <m/>
    <m/>
    <m/>
    <s v="N"/>
    <s v="N"/>
    <m/>
    <m/>
    <s v="2021-08-13"/>
    <m/>
    <m/>
    <m/>
    <m/>
    <m/>
    <m/>
    <m/>
    <m/>
    <m/>
    <m/>
    <m/>
    <m/>
    <m/>
    <m/>
    <m/>
    <m/>
    <m/>
    <m/>
    <m/>
    <s v="  "/>
    <m/>
    <m/>
    <s v="01:22"/>
    <n v="44416"/>
    <n v="1437017"/>
    <s v="T005362826"/>
    <m/>
    <m/>
    <m/>
    <m/>
    <m/>
    <s v="E2TEBL6"/>
    <m/>
    <n v="12330401"/>
    <s v="2021/08/08 02:52:33"/>
    <n v="9002"/>
    <m/>
    <s v="SMART MTR AUTO-GENERATED TAG"/>
    <s v="N"/>
    <m/>
    <m/>
    <m/>
    <m/>
    <m/>
    <m/>
    <m/>
    <m/>
    <m/>
    <m/>
    <s v="Y"/>
    <m/>
    <m/>
    <m/>
    <m/>
    <m/>
    <m/>
    <m/>
    <m/>
    <m/>
    <m/>
    <m/>
    <m/>
    <m/>
    <m/>
    <m/>
    <m/>
    <m/>
    <m/>
    <s v="OVERHEAD"/>
    <s v="CROSSARM, WOOD"/>
    <m/>
    <s v="  "/>
    <m/>
    <m/>
    <m/>
    <m/>
    <m/>
    <m/>
    <m/>
    <m/>
    <m/>
    <m/>
    <m/>
    <m/>
    <m/>
    <m/>
    <m/>
    <m/>
    <m/>
    <m/>
    <m/>
    <m/>
    <m/>
    <m/>
    <m/>
    <m/>
    <m/>
    <m/>
    <m/>
    <m/>
    <m/>
    <m/>
    <m/>
    <m/>
    <m/>
    <m/>
    <m/>
    <m/>
    <m/>
    <m/>
    <m/>
    <m/>
    <m/>
    <m/>
    <m/>
    <m/>
    <m/>
    <m/>
    <m/>
  </r>
  <r>
    <n v="1233"/>
    <s v="TLAL"/>
    <s v="3 - QC Complete"/>
    <n v="44425"/>
    <n v="44617"/>
    <s v="[6049 Monterey Ave, Richmond] - Tracking at the primary crossarm resulted in an ignition. The ensuing fire was limited to PG&amp;E assets. This information is preliminary. OIS: 1437010; ILIS: 21-0101632; FOID: T005362825 (ALMK), T005362824; EC: 121860534, PM: 44936972; Pre-Existing EC: 121683734, 119005660; Circuit ID: 012501112, SAP ID: 101427880, 101428865; County: Contra Costa; Division: East Bay"/>
    <s v="\\fxshare-nas05\quotashare-fs01\ESA\5 - Ignition Tracking\2021_Ignition_QC_Folders\20210808_1437010_21-0101632_nan_T005362825"/>
    <s v=" "/>
    <s v="Y"/>
    <s v="TLAL"/>
    <s v="Create &amp; Outage Time Updated; Additional FOID Added; Pre-Existing EC tags added"/>
    <n v="44425"/>
    <m/>
    <s v="Not In Scope"/>
    <m/>
    <m/>
    <m/>
    <m/>
    <m/>
    <m/>
    <m/>
    <m/>
    <m/>
    <m/>
    <m/>
    <m/>
    <m/>
    <m/>
    <m/>
    <m/>
    <m/>
    <m/>
    <m/>
    <m/>
    <m/>
    <m/>
    <m/>
    <m/>
    <m/>
    <m/>
    <m/>
    <m/>
    <m/>
    <m/>
    <m/>
    <m/>
    <m/>
    <m/>
    <m/>
    <m/>
    <m/>
    <m/>
    <m/>
    <s v="Y"/>
    <n v="44425"/>
    <n v="44425"/>
    <s v="ALMK"/>
    <s v="Anthony Miles, (510) 385-5887, ALMK@pge.com"/>
    <m/>
    <s v="JRRK, James Reeves"/>
    <s v=" "/>
    <x v="139"/>
    <s v="01:14:00"/>
    <n v="44416"/>
    <s v="01:12:00"/>
    <s v="FAS"/>
    <s v="Y"/>
    <s v="N"/>
    <n v="1437010"/>
    <s v="21-0101632"/>
    <m/>
    <s v="T005362825, T005362824"/>
    <n v="121860534"/>
    <s v="121683734, 119005660"/>
    <m/>
    <s v="No Photo"/>
    <s v=" "/>
    <x v="0"/>
    <x v="0"/>
    <s v="N"/>
    <s v="N"/>
    <s v="N"/>
    <s v="On August 8, 2021 at 0217 hours, a PG&amp;E Troubleman patrolled the El Cerrito G 1112 12kV Distribution Circuit number 012501112, in the Local responsibility area (LRA) near 5935, 6049, and 6055 Monterey Avenue, Richmond, CA 94805. He observed 2 of 2 opened at the Siemens FuseSaver line recloser 209865 and a primary crossarm burnt into two. Initial analysis indicates the ignition was caused by overhead equipment failure, as a result of contamination accumulation on the insulators resulting in electrical tracking. The incident area is in a heavy contamination soot deposition area, due to its proximity to the Chevron Refinery. The extensive accumulation of soot particle pollutants from the refinery and possibly the fine particulate airborne smoke residue from the nearby wildfires, built up layers of contamination on the insulators. The contaminated dirty insulator surface was moistened due to the fog (atmospheric humidity), the pollution layer then became conductive and resulted in arcing electrical tracking, flashover, and inevitably ignited a fire contained to the pole and overhead equipment. An Air Quality Advisement was in effect the previous day (August 7, 2021). There was deep fog and a maritime marine air layer on Saturday evening, proceeded by a low pressure shift in the area that created a new wind pattern that began carrying the bulk of the smoke away from the area on Sunday. The insulators had not been cleansed via hot washing for some time, which was a previous preventative maintenance measure used in the past. The Richmond Fire Department responded to and extinguished the fire. There is an open pre-existing EC tag 119005660, with notes from May 9, 2020 that indicated the pole (SAP ID 101427880) top was decayed and rotten, the conductor was improperly connected with splices within two feet of the insulators, the Swing Bob Preform was rusted out, and there was an overgrown Douglas Fir tree. A new EC tag 121860534 was submitted to replace the burnt crossarm, burnt conductor, and to close the FuseSavers, for this recent incident. The 909-minute outage affected 149 customers. The line was returned to service on August 8, 2021. This information is preliminary."/>
    <s v="PG&amp;E"/>
    <s v="Other"/>
    <s v="Crossarm"/>
    <s v="D"/>
    <s v="D"/>
    <s v="Structure-PG&amp;E only"/>
    <m/>
    <m/>
    <m/>
    <m/>
    <m/>
    <s v="Contamination"/>
    <s v="Contamination"/>
    <s v="Tracking"/>
    <s v="Y"/>
    <s v="Overhead"/>
    <x v="0"/>
    <s v="Crossarm"/>
    <s v="Crossarm, Line Recloser"/>
    <s v="101427880, 101428865"/>
    <s v=" "/>
    <x v="0"/>
    <n v="37.947579251699999"/>
    <n v="-122.31847641420001"/>
    <s v="Contra Costa"/>
    <s v="EL CERRITO G 1112"/>
    <n v="12000"/>
    <m/>
    <x v="0"/>
    <s v="Richmond FD"/>
    <s v="Urban"/>
    <m/>
    <m/>
    <s v="N"/>
    <m/>
    <m/>
    <m/>
    <m/>
    <s v="N"/>
    <s v="N"/>
    <m/>
    <m/>
    <s v="2021-08-13"/>
    <m/>
    <m/>
    <m/>
    <m/>
    <m/>
    <m/>
    <m/>
    <m/>
    <m/>
    <m/>
    <m/>
    <m/>
    <m/>
    <m/>
    <m/>
    <m/>
    <m/>
    <m/>
    <m/>
    <s v="  "/>
    <m/>
    <m/>
    <s v="01:15"/>
    <n v="44416"/>
    <n v="1437010"/>
    <s v="T005362825"/>
    <m/>
    <m/>
    <m/>
    <m/>
    <m/>
    <s v="E2TALMK"/>
    <m/>
    <n v="12501112"/>
    <s v="2021/08/08 03:13:41"/>
    <n v="9002"/>
    <n v="1"/>
    <s v="SMART MTR AUTO-GENERATED TAG"/>
    <s v="N"/>
    <m/>
    <m/>
    <m/>
    <m/>
    <m/>
    <m/>
    <m/>
    <m/>
    <m/>
    <m/>
    <s v="Y"/>
    <m/>
    <m/>
    <m/>
    <m/>
    <m/>
    <m/>
    <m/>
    <m/>
    <m/>
    <m/>
    <m/>
    <m/>
    <m/>
    <m/>
    <m/>
    <m/>
    <m/>
    <m/>
    <s v="FIRE, POLE"/>
    <s v="CROSSARM, WOOD"/>
    <m/>
    <s v="  "/>
    <s v="Unplanned"/>
    <s v="East Bay"/>
    <s v="Bay"/>
    <s v="012501112, EL CERRITO G-1112"/>
    <s v="21-0101632"/>
    <s v="Unplanned"/>
    <s v="Clear;32-90 F"/>
    <s v="149"/>
    <s v="135441"/>
    <s v="NO"/>
    <s v="Line to Line"/>
    <s v="Sustained"/>
    <s v="No"/>
    <s v="209865"/>
    <s v="OH"/>
    <s v="Line Recloser"/>
    <s v="1437010"/>
    <s v="Crossarm, Wood, Burned/flashed"/>
    <s v="NONE"/>
    <s v="08/08/21 09:33"/>
    <m/>
    <s v="6100 SOLAND AVE."/>
    <s v="MILES,ANTHONY: 5935 MONTEREY AVE RICHMOND "/>
    <m/>
    <s v="BURNT CROSSARM 6055 MONTEREY"/>
    <m/>
    <m/>
    <m/>
    <m/>
    <m/>
    <m/>
    <m/>
    <m/>
    <m/>
    <m/>
    <m/>
    <m/>
    <m/>
    <m/>
    <m/>
    <m/>
    <m/>
    <m/>
    <m/>
    <m/>
    <m/>
    <m/>
  </r>
  <r>
    <n v="1232"/>
    <s v="TLAL"/>
    <s v="3 - QC Complete"/>
    <n v="44425"/>
    <n v="44617"/>
    <s v="[2631 Bissell Ave, Richmond] - Tracking at the primary crossarm resulted in a wires down incident. The ensuing fire was limited to PG&amp;E assets. This information is preliminary. OIS: 1437005, 1437011; FOID: T005362819 (ALMK); ILIS: 21-0101626; EC: 121860547; PM: 31549035; Pre-Existing EC: 121707371; Circuit ID: 012501101, SAP Eqp ID: 101454847, 101439721, 101439722; Circuit ID: 012501101"/>
    <s v="\\fxshare-nas05\quotashare-fs01\ESA\5 - Ignition Tracking\2021_Ignition_QC_Folders\20210808_1437005_nan_nan_T005362819"/>
    <s v=" "/>
    <s v="Y"/>
    <s v="TLAL"/>
    <s v="Additional OIS # Added; Outage Time Updated"/>
    <n v="44425"/>
    <m/>
    <s v="Not In Scope"/>
    <m/>
    <m/>
    <m/>
    <m/>
    <m/>
    <m/>
    <m/>
    <m/>
    <m/>
    <m/>
    <m/>
    <m/>
    <m/>
    <m/>
    <m/>
    <m/>
    <m/>
    <m/>
    <m/>
    <m/>
    <m/>
    <m/>
    <m/>
    <m/>
    <m/>
    <m/>
    <m/>
    <m/>
    <m/>
    <m/>
    <m/>
    <m/>
    <m/>
    <m/>
    <m/>
    <m/>
    <m/>
    <m/>
    <m/>
    <s v="Y"/>
    <n v="44425"/>
    <n v="44425"/>
    <s v="ALMK"/>
    <s v="Anthony Miles, (510) 385-5887, ALMK@pge.com"/>
    <m/>
    <s v="JRRK, James Reeves"/>
    <s v=" "/>
    <x v="139"/>
    <s v="00:43:00"/>
    <n v="44416"/>
    <s v="00:37:00"/>
    <s v="FAS"/>
    <s v="Y"/>
    <s v="N"/>
    <s v="1437005, 1437011"/>
    <s v="21-0101626"/>
    <m/>
    <s v="T005362819"/>
    <n v="121860547"/>
    <n v="121707371"/>
    <m/>
    <s v="No Photo"/>
    <s v=" "/>
    <x v="0"/>
    <x v="0"/>
    <s v="N"/>
    <s v="N"/>
    <s v="N"/>
    <s v="On August 8, 2021 at 0118 hours, a PG&amp;E Troubleman patrolled the El Cerrito G 1101 Distribution Circuit number 012501101, near 215 and 223 Murdock Street and 2631 Bissell Avenue in Richmond. He observed one phase of overhead primary conductor down at dead-end pole, a failed 30OH type fuse R5240 holder cutout open, and a burned off 8' load-side crossarm. Initial analysis indicates the ignition was caused by overhead equipment failure, as a result of contamination accumulation on the insulators resulting in electrical tracking. The incident area is in a heavy contamination soot deposition area, due to its proximity to the Chevron Refinery. The extensive accumulation of soot particle pollutants from the refinery and possibly the fine particulate airborne smoke residue from the nearby wildfires, built up layers of contamination on the insulators. The contaminated dirty insulator surface was moistened due to the fog (atmospheric humidity), the pollution layer then became conductive and resulted in arcing electrical tracking, flashover, and inevitably ignited a fire contained to the pole and overhead equipment. An Air Quality Advisement was in effect the previous day (August 7, 2021). There was deep fog and a maritime marine air layer on Saturday evening, proceeded by a low pressure shift in the area that created a new wind pattern that began carrying the bulk of the smoke away from the area on Sunday. The insulators had not been cleansed via hot washing for some time, which was a previous preventative maintenance measure used in the past. The Richmond Fire Department responded to and extinguished the fire. The 72-minute outage affected 118 customers. The line was returned to service on August 8, 2021. This information is preliminary."/>
    <s v="PG&amp;E"/>
    <s v="Other"/>
    <s v="Crossarm"/>
    <s v="D"/>
    <s v="D"/>
    <s v="Structure-PG&amp;E only"/>
    <m/>
    <m/>
    <m/>
    <m/>
    <m/>
    <s v="Contamination"/>
    <s v="Contamination"/>
    <s v="Tracking"/>
    <s v="Y"/>
    <s v="Overhead"/>
    <x v="0"/>
    <s v="Crossarm"/>
    <s v="Crossarm, Conductor, Fuse"/>
    <s v="101454847, 101439721, 101439722"/>
    <s v=" "/>
    <x v="0"/>
    <n v="37.933727919900001"/>
    <n v="-122.34334973190001"/>
    <s v="Contra Costa"/>
    <s v="EL CERRITO G 1101 "/>
    <n v="12000"/>
    <m/>
    <x v="0"/>
    <s v="Richmond FD"/>
    <s v="Urban"/>
    <m/>
    <m/>
    <s v="N"/>
    <m/>
    <m/>
    <m/>
    <m/>
    <s v="N"/>
    <s v="N"/>
    <m/>
    <m/>
    <s v="2021-08-13"/>
    <m/>
    <m/>
    <m/>
    <m/>
    <m/>
    <m/>
    <m/>
    <m/>
    <m/>
    <m/>
    <m/>
    <m/>
    <m/>
    <m/>
    <m/>
    <m/>
    <m/>
    <m/>
    <m/>
    <s v="  "/>
    <m/>
    <m/>
    <s v="00:43"/>
    <n v="44416"/>
    <n v="1437005"/>
    <s v="T005362819"/>
    <m/>
    <m/>
    <m/>
    <m/>
    <m/>
    <s v="E2TALMK"/>
    <m/>
    <n v="12501101"/>
    <s v="2021/08/08 02:01:09"/>
    <n v="9002"/>
    <n v="1"/>
    <s v="IVR,MTR UNK ON,NO DOG,NO LOCKED GATE"/>
    <s v="N"/>
    <m/>
    <m/>
    <m/>
    <m/>
    <m/>
    <m/>
    <m/>
    <m/>
    <m/>
    <m/>
    <s v="Y"/>
    <m/>
    <m/>
    <m/>
    <m/>
    <m/>
    <m/>
    <m/>
    <m/>
    <m/>
    <m/>
    <m/>
    <m/>
    <m/>
    <m/>
    <m/>
    <m/>
    <m/>
    <m/>
    <s v="FIRE, POLE"/>
    <s v="CUTOUT, FUSE HOLDER"/>
    <m/>
    <s v="  "/>
    <m/>
    <m/>
    <m/>
    <m/>
    <m/>
    <m/>
    <m/>
    <m/>
    <m/>
    <m/>
    <m/>
    <m/>
    <m/>
    <m/>
    <m/>
    <m/>
    <m/>
    <m/>
    <m/>
    <m/>
    <m/>
    <m/>
    <m/>
    <m/>
    <m/>
    <m/>
    <m/>
    <m/>
    <m/>
    <m/>
    <m/>
    <m/>
    <m/>
    <m/>
    <m/>
    <m/>
    <m/>
    <m/>
    <m/>
    <m/>
    <m/>
    <m/>
    <m/>
    <m/>
    <m/>
    <m/>
    <m/>
  </r>
  <r>
    <n v="1222"/>
    <s v="AGFC"/>
    <s v="3 - QC Complete"/>
    <n v="44416"/>
    <n v="44617"/>
    <s v="Other fire, not attributable to PG&amp;E assets. PG&amp;E assets were damaged as a result of the fire. This information is preliminary."/>
    <s v="\\fxshare-nas05\quotashare-fs01\ESA\5 - Ignition Tracking\2021_Ignition_QC_Folders\20210808_1437381_21-0101717_nan_T005363220"/>
    <s v=" "/>
    <m/>
    <m/>
    <m/>
    <m/>
    <m/>
    <s v="Not In Scope"/>
    <m/>
    <m/>
    <m/>
    <m/>
    <m/>
    <m/>
    <m/>
    <m/>
    <m/>
    <m/>
    <m/>
    <m/>
    <m/>
    <m/>
    <m/>
    <m/>
    <m/>
    <m/>
    <m/>
    <m/>
    <m/>
    <m/>
    <m/>
    <m/>
    <m/>
    <m/>
    <m/>
    <m/>
    <m/>
    <m/>
    <m/>
    <m/>
    <m/>
    <m/>
    <m/>
    <m/>
    <m/>
    <m/>
    <m/>
    <m/>
    <m/>
    <m/>
    <m/>
    <m/>
    <m/>
    <m/>
    <s v=" "/>
    <x v="139"/>
    <s v="16:02:00"/>
    <n v="44416"/>
    <s v="16:02:00"/>
    <s v="FAS"/>
    <s v="N"/>
    <s v="N"/>
    <n v="1437381"/>
    <s v="21-0101717"/>
    <m/>
    <s v="T005363220"/>
    <m/>
    <m/>
    <m/>
    <m/>
    <s v=" "/>
    <x v="0"/>
    <x v="1"/>
    <s v="N"/>
    <s v="N"/>
    <s v="N"/>
    <s v="Other fire, not attributable to PG&amp;E assets. PG&amp;E assets were damaged as a result of the fire. This information is preliminary."/>
    <s v="Not PG&amp;E"/>
    <s v="Vegetation"/>
    <m/>
    <m/>
    <m/>
    <s v="10-99"/>
    <m/>
    <m/>
    <m/>
    <m/>
    <m/>
    <s v="Other Fire: Non-PG&amp;E related"/>
    <m/>
    <m/>
    <m/>
    <s v="Overhead"/>
    <x v="1"/>
    <m/>
    <m/>
    <m/>
    <s v=" "/>
    <x v="0"/>
    <n v="39.306015000000002"/>
    <n v="-121.43874"/>
    <s v="Yuba"/>
    <s v="HONCUT 1102"/>
    <n v="12000"/>
    <m/>
    <x v="0"/>
    <s v="Cal Fire"/>
    <s v="Hardwood Woodland"/>
    <m/>
    <m/>
    <s v="Y"/>
    <s v="La Porte - Cascade 2017"/>
    <m/>
    <m/>
    <m/>
    <s v="N"/>
    <s v="N"/>
    <m/>
    <m/>
    <s v="2021-08-10"/>
    <m/>
    <m/>
    <m/>
    <m/>
    <m/>
    <m/>
    <m/>
    <m/>
    <m/>
    <m/>
    <m/>
    <m/>
    <m/>
    <m/>
    <m/>
    <m/>
    <m/>
    <m/>
    <m/>
    <s v="  "/>
    <s v="SIERRA"/>
    <s v="MARYSVILLE 01"/>
    <s v="16:02"/>
    <n v="44416"/>
    <n v="1437381"/>
    <s v="T005363220"/>
    <n v="11114"/>
    <s v="LOMA RICA RD"/>
    <s v="MARYSVILLE"/>
    <n v="39.30536"/>
    <n v="-121.43843"/>
    <s v="T3TRMJD"/>
    <s v="JOHNSON, RYAN"/>
    <n v="103211102"/>
    <s v="20210808 17:27"/>
    <n v="9002"/>
    <n v="1"/>
    <s v="veg fire burned approx. 15 acres and ignited 1 pole that needs replaced"/>
    <s v="Y"/>
    <m/>
    <m/>
    <m/>
    <n v="39.306015000000002"/>
    <n v="-121.43874"/>
    <m/>
    <s v="Cal Fire"/>
    <m/>
    <s v="N"/>
    <s v="Y"/>
    <m/>
    <s v="Clear"/>
    <m/>
    <s v="Private Land"/>
    <m/>
    <s v="Breezy"/>
    <m/>
    <s v="Unknown"/>
    <m/>
    <s v="10 - 100 Acres"/>
    <m/>
    <s v="Cal Fire"/>
    <m/>
    <s v="Overhead"/>
    <m/>
    <s v="N"/>
    <m/>
    <m/>
    <m/>
    <s v="FIRE, FOREST/GRASS"/>
    <s v="POLE-WOOD"/>
    <s v="N"/>
    <s v="  "/>
    <s v="Unplanned"/>
    <s v="Sacramento"/>
    <s v="Marysville"/>
    <s v="103211102, HONCUT-1102"/>
    <s v="21-0101717"/>
    <s v="Unplanned"/>
    <s v="Clear;32-90F"/>
    <s v="6"/>
    <m/>
    <s v="YES"/>
    <s v="Force Out"/>
    <s v="Sustained"/>
    <s v="No"/>
    <s v="16317"/>
    <s v="OH"/>
    <s v="Fuse"/>
    <s v="1437381"/>
    <s v="Pole-Wood, Burned/flashed"/>
    <m/>
    <m/>
    <m/>
    <s v="LOMA RICA ROAD 850' E/O SPRING GLEN ROAD"/>
    <s v="JOHNSON, RYAN/530-362-2230: 2 poles N/O 16317"/>
    <m/>
    <m/>
    <m/>
    <m/>
    <m/>
    <m/>
    <m/>
    <m/>
    <m/>
    <m/>
    <m/>
    <m/>
    <m/>
    <m/>
    <m/>
    <m/>
    <m/>
    <m/>
    <m/>
    <m/>
    <m/>
    <m/>
    <m/>
    <m/>
  </r>
  <r>
    <n v="1221"/>
    <s v="AGFC"/>
    <s v="3 - QC Complete"/>
    <n v="44416"/>
    <n v="44617"/>
    <s v="Structure fire, not attributable to PG&amp;E assets. This information is preliminary."/>
    <s v="\\fxshare-nas05\quotashare-fs01\ESA\5 - Ignition Tracking\2021_Ignition_QC_Folders\20210808_nan_nan_nan_7749394521"/>
    <s v=" "/>
    <m/>
    <m/>
    <m/>
    <m/>
    <m/>
    <s v="Not In Scope"/>
    <m/>
    <m/>
    <m/>
    <m/>
    <m/>
    <m/>
    <m/>
    <m/>
    <m/>
    <m/>
    <m/>
    <m/>
    <m/>
    <m/>
    <m/>
    <m/>
    <m/>
    <m/>
    <m/>
    <m/>
    <m/>
    <m/>
    <m/>
    <m/>
    <m/>
    <m/>
    <m/>
    <m/>
    <m/>
    <m/>
    <m/>
    <m/>
    <m/>
    <m/>
    <m/>
    <m/>
    <m/>
    <m/>
    <m/>
    <m/>
    <m/>
    <m/>
    <m/>
    <m/>
    <m/>
    <m/>
    <s v=" "/>
    <x v="139"/>
    <s v="12:36:00"/>
    <m/>
    <m/>
    <s v="FAS"/>
    <s v="N"/>
    <s v="N"/>
    <m/>
    <m/>
    <m/>
    <n v="7749394521"/>
    <m/>
    <m/>
    <m/>
    <m/>
    <s v=" "/>
    <x v="0"/>
    <x v="1"/>
    <s v="N"/>
    <s v="N"/>
    <s v="N"/>
    <s v="Structure fire, not attributable to PG&amp;E assets. This information is preliminary."/>
    <s v="Not PG&amp;E"/>
    <s v="Building"/>
    <m/>
    <m/>
    <m/>
    <s v="Structure-only"/>
    <m/>
    <m/>
    <m/>
    <m/>
    <m/>
    <s v="Other Fire: Non-PG&amp;E related"/>
    <m/>
    <m/>
    <m/>
    <s v="Overhead"/>
    <x v="1"/>
    <m/>
    <m/>
    <m/>
    <s v=" "/>
    <x v="1"/>
    <n v="37.184283000000001"/>
    <n v="-119.76187299999999"/>
    <s v="Madera"/>
    <s v="COARSEGOLD 2103 "/>
    <n v="21000"/>
    <m/>
    <x v="0"/>
    <s v="Cal Fire"/>
    <s v="Hardwood Woodland"/>
    <m/>
    <m/>
    <s v="N"/>
    <m/>
    <m/>
    <m/>
    <m/>
    <s v="N"/>
    <s v="N"/>
    <m/>
    <m/>
    <s v="2021-08-10"/>
    <m/>
    <m/>
    <m/>
    <m/>
    <m/>
    <m/>
    <m/>
    <m/>
    <m/>
    <m/>
    <m/>
    <m/>
    <m/>
    <m/>
    <m/>
    <m/>
    <m/>
    <m/>
    <m/>
    <s v="  "/>
    <s v="YOSEMITE"/>
    <s v="OAKHURST 02"/>
    <s v="12:36"/>
    <n v="44416"/>
    <m/>
    <n v="7749394521"/>
    <n v="43169"/>
    <s v="RUNNING DEER DR"/>
    <s v="COARSEGOLD"/>
    <n v="37.184227"/>
    <n v="-119.762663"/>
    <s v="Y2TSWL9"/>
    <s v="LAMBERT, SHAWN"/>
    <n v="254432103"/>
    <s v="20210808 16:01"/>
    <n v="1121"/>
    <m/>
    <s v="FIRE IN HOUSE &amp; HAD MTR BYPASSED"/>
    <s v="Y"/>
    <n v="4"/>
    <s v="\\fxshare-nas05\quotashare-fs01\ESA\5 - Ignition Tracking\Fire_Tab_Attachment_Files"/>
    <m/>
    <n v="37.184283000000001"/>
    <n v="-119.76187299999999"/>
    <s v="CAL FIRE INCIDENT #: CAMMU017087"/>
    <s v="CHIEF FAIRBANKS"/>
    <s v="MTR #:1006021969"/>
    <s v="N"/>
    <s v="Y"/>
    <s v="N"/>
    <s v="Clear"/>
    <s v="HOT "/>
    <s v="Customer-Owned Structure/Equipment"/>
    <s v="HOME"/>
    <s v="Calm"/>
    <m/>
    <s v="Unknown"/>
    <m/>
    <s v="Structure Only"/>
    <m/>
    <s v="Cal Fire"/>
    <s v="CAL FIRE INCIDENT #: CAMMU017087"/>
    <s v="Overhead"/>
    <m/>
    <s v="N"/>
    <m/>
    <m/>
    <m/>
    <m/>
    <m/>
    <m/>
    <s v="  "/>
    <m/>
    <m/>
    <m/>
    <m/>
    <m/>
    <m/>
    <m/>
    <m/>
    <m/>
    <m/>
    <m/>
    <m/>
    <m/>
    <m/>
    <m/>
    <m/>
    <m/>
    <m/>
    <m/>
    <m/>
    <m/>
    <m/>
    <m/>
    <m/>
    <m/>
    <m/>
    <m/>
    <m/>
    <m/>
    <m/>
    <m/>
    <m/>
    <m/>
    <m/>
    <m/>
    <m/>
    <m/>
    <m/>
    <m/>
    <m/>
    <m/>
    <m/>
    <m/>
    <m/>
    <m/>
    <m/>
    <m/>
  </r>
  <r>
    <n v="1218"/>
    <s v="CFMD"/>
    <s v="3 - QC Complete"/>
    <n v="44454"/>
    <n v="44617"/>
    <s v="[921 Idlewild Circle, El Sobrante] - Pole fire just above transformer at dead center of the crossarm. Looks like this could also be attributable to tracking. The troubleman field remarks say transformer on fire but the photos don't show any burn marks on the transformer. The ensuing fire was less than one meter in size. Fire supressed by the troubleman. This information is preliminary. OIS: 1437130; EC: 121860823; PM: 35279591; Circuit ID: 014341105, SAP Eqp ID: 101425320; Division: East Bay; County: Contra Costa"/>
    <s v="\\fxshare-nas05\quotashare-fs01\ESA\5 - Ignition Tracking\2021_Ignition_QC_Folders\20210808_1437130_21-0101661_nan_T005362934"/>
    <s v=" "/>
    <s v="Y"/>
    <s v="CFMD"/>
    <m/>
    <m/>
    <m/>
    <s v="Not In Scope"/>
    <m/>
    <m/>
    <m/>
    <m/>
    <m/>
    <m/>
    <m/>
    <m/>
    <m/>
    <m/>
    <m/>
    <m/>
    <m/>
    <m/>
    <m/>
    <m/>
    <m/>
    <m/>
    <m/>
    <m/>
    <m/>
    <m/>
    <m/>
    <m/>
    <m/>
    <m/>
    <m/>
    <m/>
    <m/>
    <m/>
    <m/>
    <m/>
    <m/>
    <m/>
    <m/>
    <m/>
    <m/>
    <m/>
    <m/>
    <s v="Y"/>
    <s v="9//13/2021"/>
    <n v="44453"/>
    <s v="R3PQ"/>
    <s v="510-648-1846"/>
    <m/>
    <m/>
    <s v=" "/>
    <x v="139"/>
    <s v="07:28:00"/>
    <n v="44416"/>
    <s v="07:28:00"/>
    <s v="FAS"/>
    <s v="N"/>
    <s v="N"/>
    <n v="1437130"/>
    <s v="21-0101661"/>
    <m/>
    <s v="T005362934"/>
    <n v="121860823"/>
    <m/>
    <m/>
    <m/>
    <s v=" "/>
    <x v="0"/>
    <x v="0"/>
    <s v="Y"/>
    <s v="N"/>
    <s v="N"/>
    <s v="On August 8th, 2021 at approximately 0728 hours, PG&amp;E was alerted to a pole fire on the Valley View 1105, 12kV distribution circuit on Idlewood Circle in the City of El Sobrante in the East Bay Division. Initial analysis indicates a transformer caught on fire.  The cause of this ignition is undetermined. No structures were affected.  Priority A corrective tag #121860823 was created for this incident to replace the pole. The 110-minute outage affected 25 customers. This incident occurred in a Non-HFTD with light wind and cloudy weather conditions. This information is preliminary."/>
    <s v="PG&amp;E"/>
    <s v="Other"/>
    <s v="Crossarm"/>
    <s v="D"/>
    <s v="D"/>
    <s v="&lt;3 meters of linear travel"/>
    <m/>
    <m/>
    <m/>
    <m/>
    <m/>
    <s v="Contamination"/>
    <s v="Contamination"/>
    <s v="Tracking"/>
    <s v="N"/>
    <s v="Overhead"/>
    <x v="0"/>
    <s v="Transformer"/>
    <s v="Crossarm"/>
    <n v="101425320"/>
    <s v=" "/>
    <x v="0"/>
    <n v="37.984879999999997"/>
    <n v="-122.29891000000001"/>
    <s v="Contra Costa"/>
    <s v="VALLEY VIEW 1105 "/>
    <n v="12000"/>
    <m/>
    <x v="0"/>
    <s v="Employee"/>
    <s v="Urban"/>
    <m/>
    <m/>
    <s v="N"/>
    <m/>
    <m/>
    <m/>
    <m/>
    <s v="N"/>
    <s v="N"/>
    <m/>
    <m/>
    <s v="2021-08-10"/>
    <m/>
    <m/>
    <m/>
    <m/>
    <m/>
    <m/>
    <m/>
    <m/>
    <m/>
    <m/>
    <m/>
    <m/>
    <m/>
    <m/>
    <m/>
    <m/>
    <m/>
    <m/>
    <m/>
    <s v="  "/>
    <s v="EAST BAY"/>
    <s v="RICHMOND 02"/>
    <s v="07:28"/>
    <n v="44416"/>
    <n v="1437130"/>
    <s v="T005362934"/>
    <n v="921"/>
    <s v="IDLEWOOD CIR"/>
    <s v="EL SOBRANTE"/>
    <n v="37.984879999999997"/>
    <n v="-122.29891000000001"/>
    <s v="E2GR3PQ"/>
    <s v="PORTIS JR., ROBERT (2044)"/>
    <m/>
    <s v="20210808 10:04"/>
    <n v="9310"/>
    <m/>
    <s v="TRANSFORMER ON FIRE"/>
    <s v="Y"/>
    <m/>
    <s v="PG&amp;E Equipment"/>
    <m/>
    <s v="&lt; 1 meter"/>
    <m/>
    <m/>
    <m/>
    <m/>
    <m/>
    <m/>
    <m/>
    <m/>
    <m/>
    <s v="37.9853133,-122.2991550,93.200000,3D"/>
    <m/>
    <m/>
    <s v="N"/>
    <m/>
    <s v="Other (Comments)"/>
    <s v="CLOUDY"/>
    <s v="Light"/>
    <m/>
    <m/>
    <s v="Employee"/>
    <m/>
    <s v="Overhead"/>
    <m/>
    <s v="N"/>
    <m/>
    <m/>
    <m/>
    <s v="N"/>
    <s v="  "/>
    <s v="Unplanned"/>
    <s v="East Bay"/>
    <s v="Bay"/>
    <s v="014371106, SAN PABLO-1106"/>
    <s v="21-0101661"/>
    <s v="Unplanned"/>
    <s v="Clear;32-90 F"/>
    <s v="25"/>
    <m/>
    <s v="YES"/>
    <s v="Force Out"/>
    <s v="Sustained"/>
    <s v="No"/>
    <s v="R8101"/>
    <s v="OH"/>
    <s v="Fuse"/>
    <s v="1437130"/>
    <s v="Crossarm, Wood, Broken"/>
    <m/>
    <s v="08/08/21 10:30"/>
    <m/>
    <s v="FULTON WY S/O APPIAN WY."/>
    <s v="1S/O R8103"/>
    <m/>
    <m/>
    <m/>
    <m/>
    <m/>
    <m/>
    <m/>
    <m/>
    <m/>
    <m/>
    <m/>
    <m/>
    <m/>
    <m/>
    <m/>
    <m/>
    <m/>
    <m/>
    <m/>
    <m/>
    <m/>
    <m/>
    <m/>
    <m/>
  </r>
  <r>
    <n v="1217"/>
    <s v="P4K5"/>
    <s v="3 - QC Complete"/>
    <n v="44416"/>
    <n v="44617"/>
    <s v="House fire, not attributable to PG&amp;E. This information is preliminary."/>
    <s v="\\fxshare-nas05\quotashare-fs01\ESA\5 - Ignition Tracking\2021_Ignition_QC_Folders\20210808_nan_nan_nan_7681524781"/>
    <s v=" "/>
    <m/>
    <m/>
    <m/>
    <m/>
    <m/>
    <s v="Not In Scope"/>
    <m/>
    <m/>
    <m/>
    <m/>
    <m/>
    <m/>
    <m/>
    <m/>
    <m/>
    <m/>
    <m/>
    <m/>
    <m/>
    <m/>
    <m/>
    <m/>
    <m/>
    <m/>
    <m/>
    <m/>
    <m/>
    <m/>
    <m/>
    <m/>
    <m/>
    <m/>
    <m/>
    <m/>
    <m/>
    <m/>
    <m/>
    <m/>
    <m/>
    <m/>
    <m/>
    <m/>
    <m/>
    <m/>
    <m/>
    <m/>
    <m/>
    <m/>
    <m/>
    <m/>
    <m/>
    <m/>
    <s v=" "/>
    <x v="139"/>
    <s v="07:21:00"/>
    <m/>
    <m/>
    <s v="FAS"/>
    <s v="N"/>
    <s v="N"/>
    <m/>
    <m/>
    <m/>
    <n v="7681524781"/>
    <m/>
    <m/>
    <m/>
    <m/>
    <s v=" "/>
    <x v="0"/>
    <x v="1"/>
    <s v="N"/>
    <s v="N"/>
    <s v="N"/>
    <s v="House fire, not attributable to PG&amp;E. This information is preliminary."/>
    <s v="Not PG&amp;E"/>
    <s v="Building"/>
    <m/>
    <m/>
    <m/>
    <s v="Structure-only"/>
    <m/>
    <m/>
    <m/>
    <m/>
    <m/>
    <s v="Other Fire: Non-PG&amp;E related"/>
    <m/>
    <m/>
    <m/>
    <s v="Overhead"/>
    <x v="1"/>
    <m/>
    <m/>
    <m/>
    <s v=" "/>
    <x v="0"/>
    <n v="36.536166999999999"/>
    <n v="-119.84154100000001"/>
    <s v="Fresno"/>
    <s v="CARUTHERS 1102 "/>
    <n v="12000"/>
    <m/>
    <x v="0"/>
    <s v="Fresno County FD"/>
    <s v="Agriculture"/>
    <m/>
    <m/>
    <s v="N"/>
    <m/>
    <m/>
    <m/>
    <m/>
    <s v="N"/>
    <s v="N"/>
    <m/>
    <m/>
    <s v="2021-08-10"/>
    <m/>
    <m/>
    <m/>
    <m/>
    <m/>
    <m/>
    <m/>
    <m/>
    <m/>
    <m/>
    <m/>
    <m/>
    <m/>
    <m/>
    <m/>
    <m/>
    <m/>
    <m/>
    <m/>
    <s v="  "/>
    <s v="FRESNO"/>
    <s v="SELMA  02"/>
    <s v="07:21"/>
    <n v="44416"/>
    <m/>
    <s v="7681524781"/>
    <s v="2751"/>
    <s v="W CLEMENCEAU AVE"/>
    <s v="CARUTHERS"/>
    <n v="36.536166999999999"/>
    <n v="-119.84154100000001"/>
    <s v="F6TJKBX"/>
    <s v="BUCHANAN, JORDAN"/>
    <m/>
    <s v="20210808 09:01"/>
    <n v="1121"/>
    <m/>
    <s v="removed meter per fd. cust requires county inspection before energizing"/>
    <s v="Y"/>
    <m/>
    <s v="Other (Comments)"/>
    <s v="house fire. no damage to company equipment"/>
    <s v="Structure Only"/>
    <m/>
    <m/>
    <m/>
    <m/>
    <m/>
    <m/>
    <m/>
    <m/>
    <m/>
    <s v="36.5361133,-119.8432150,70.700000,3D"/>
    <s v="Fresno County"/>
    <m/>
    <s v="N"/>
    <s v="Y"/>
    <s v="Clear"/>
    <m/>
    <s v="Calm"/>
    <m/>
    <m/>
    <s v="Fire Dept"/>
    <m/>
    <s v="Overhead"/>
    <m/>
    <s v="N"/>
    <m/>
    <m/>
    <m/>
    <m/>
    <s v="  "/>
    <m/>
    <m/>
    <m/>
    <m/>
    <m/>
    <m/>
    <m/>
    <m/>
    <m/>
    <m/>
    <m/>
    <m/>
    <m/>
    <m/>
    <m/>
    <m/>
    <m/>
    <m/>
    <m/>
    <m/>
    <m/>
    <m/>
    <m/>
    <m/>
    <m/>
    <m/>
    <m/>
    <m/>
    <m/>
    <m/>
    <m/>
    <m/>
    <m/>
    <m/>
    <m/>
    <m/>
    <m/>
    <m/>
    <m/>
    <m/>
    <m/>
    <m/>
    <m/>
    <m/>
    <m/>
    <m/>
    <m/>
  </r>
  <r>
    <n v="1216"/>
    <s v="CFMD"/>
    <s v="3 - QC Complete"/>
    <n v="44446"/>
    <n v="44617"/>
    <s v="Initial EIR: EI210808A - Richmond - Property Damage - Summary: On August 8, 2021, at 04:03 hours, a pole fire occurred near the intersection of Barrett Ave. and Key Blvd. in Richmond, Contra Costa County. The pole contained two circuits - a 12 kV over-build circuit and a 4 kV under-build circuit. The ignition severed the pole between the two circuits, causing the 12 kV circuit to fall into and contact the 4 kV circuit. The sudden increase in voltage to the 4 kV circuit caused an overload event and outage, resulting in damage to several customers' smart meters and potentially causing other property damage. The Richmond Fire Department extinguished the pole fire. Approximately 4,400 customers were impacted by the outage and service was restored to all impacted customers on August 9, 2021 at a 04:33 hours. PG&amp;E is not aware of any injuries, fatalities, or media coverage related to this incident. PG&amp;E is reporting this incident due to the likelihood that property damage related to this event will exceed the $50,000 threshold. This information is preliminary. Pole fire, possibly due to tracking based on photos and the weather column in the fas tag being marked as &quot;rain&quot;. Photos who the fire occurred at or below the primary crossarm. The ensuing fire was limited to PG&amp;E assets. This information is preliminary."/>
    <s v="\\fxshare-nas05\quotashare-fs01\ESA\5 - Ignition Tracking\2021_Ignition_QC_Folders\20210808_nan_nan_nan_T005362882"/>
    <s v=" "/>
    <s v="Y"/>
    <s v="jn1f, TLAL"/>
    <s v="Added EIR, OIS, ILIS, FOID, and EC Tag"/>
    <m/>
    <m/>
    <s v="Not In Scope"/>
    <m/>
    <m/>
    <m/>
    <m/>
    <m/>
    <m/>
    <m/>
    <m/>
    <m/>
    <m/>
    <m/>
    <m/>
    <m/>
    <m/>
    <m/>
    <m/>
    <m/>
    <m/>
    <m/>
    <m/>
    <m/>
    <m/>
    <m/>
    <m/>
    <m/>
    <m/>
    <m/>
    <m/>
    <m/>
    <m/>
    <m/>
    <m/>
    <m/>
    <m/>
    <m/>
    <m/>
    <m/>
    <m/>
    <m/>
    <m/>
    <m/>
    <m/>
    <m/>
    <m/>
    <m/>
    <m/>
    <s v=" "/>
    <x v="139"/>
    <s v="06:26:00"/>
    <m/>
    <m/>
    <s v="FAS"/>
    <s v="N"/>
    <s v="N"/>
    <s v="1437113, 1437119, TR8223969"/>
    <s v="21-0101645"/>
    <m/>
    <s v="T005362882, T005362891, T005362892, T005362963, T005363056"/>
    <s v="121860762, 121860825"/>
    <n v="111994026"/>
    <s v="EI210808A "/>
    <m/>
    <s v=" "/>
    <x v="0"/>
    <x v="0"/>
    <s v="N"/>
    <s v="N"/>
    <s v="N"/>
    <s v="On August 8th, 2021 at approximately 0403 hours, PG&amp;E  was dispatched to the El Cerrito G 1111 12kV Distribution Circuit  near the intersection of Barrett Ave and Key Blvd in Richmond in Contra Costa County."/>
    <s v="PG&amp;E"/>
    <s v="Other"/>
    <s v="Pole"/>
    <s v="D"/>
    <m/>
    <s v="Structure-PG&amp;E only"/>
    <m/>
    <m/>
    <m/>
    <m/>
    <m/>
    <s v="Contamination"/>
    <s v="Contamination"/>
    <s v="Tracking"/>
    <m/>
    <s v="Overhead"/>
    <x v="0"/>
    <s v="Pole"/>
    <s v="Pole"/>
    <m/>
    <s v=" "/>
    <x v="0"/>
    <n v="37.935856700000002"/>
    <n v="-122.3234683"/>
    <s v="Contra Costa"/>
    <s v="EL CERRITO G 1111 "/>
    <n v="12000"/>
    <m/>
    <x v="0"/>
    <s v="Richmond FD"/>
    <s v="Urban"/>
    <m/>
    <m/>
    <s v="N"/>
    <m/>
    <m/>
    <m/>
    <m/>
    <s v="N"/>
    <s v="N"/>
    <m/>
    <m/>
    <s v="2021-08-10"/>
    <m/>
    <m/>
    <m/>
    <m/>
    <m/>
    <m/>
    <m/>
    <m/>
    <m/>
    <m/>
    <m/>
    <m/>
    <m/>
    <m/>
    <m/>
    <m/>
    <m/>
    <m/>
    <m/>
    <s v="  "/>
    <s v="EAST BAY"/>
    <s v="RICHMOND 06"/>
    <s v="06:26"/>
    <n v="44416"/>
    <m/>
    <s v="T005362882"/>
    <s v="UNKNOWN"/>
    <s v="KEY BLVD "/>
    <s v="RICHMOND"/>
    <m/>
    <m/>
    <s v="E1TACBS"/>
    <s v="BELCSAK, ALEX"/>
    <m/>
    <s v="20210808 08:59"/>
    <n v="9110"/>
    <m/>
    <s v="CREWS TO REPLACE BURNT/DAMAGED POLE"/>
    <s v="Y"/>
    <m/>
    <s v="PG&amp;E Equipment"/>
    <m/>
    <s v="Structure Only"/>
    <s v="FIRE, POLE"/>
    <s v="POLE-WOOD"/>
    <m/>
    <m/>
    <m/>
    <m/>
    <m/>
    <m/>
    <m/>
    <s v="37.9358567,-122.3234683,24.800000,3D"/>
    <s v="Richmond Fire Dept 510-233-1214"/>
    <m/>
    <s v="N"/>
    <m/>
    <s v="Storm Rain"/>
    <m/>
    <s v="Calm"/>
    <m/>
    <m/>
    <s v="Fire Dept"/>
    <m/>
    <s v="Overhead"/>
    <m/>
    <s v="N"/>
    <m/>
    <m/>
    <m/>
    <s v="N"/>
    <s v="  "/>
    <m/>
    <m/>
    <m/>
    <m/>
    <m/>
    <m/>
    <m/>
    <m/>
    <m/>
    <m/>
    <m/>
    <m/>
    <m/>
    <m/>
    <m/>
    <m/>
    <m/>
    <m/>
    <m/>
    <m/>
    <m/>
    <m/>
    <m/>
    <m/>
    <m/>
    <m/>
    <m/>
    <m/>
    <m/>
    <m/>
    <m/>
    <m/>
    <m/>
    <m/>
    <m/>
    <m/>
    <m/>
    <m/>
    <m/>
    <m/>
    <m/>
    <m/>
    <m/>
    <m/>
    <m/>
    <m/>
    <m/>
  </r>
  <r>
    <n v="1231"/>
    <s v="TLAL"/>
    <s v="3 - QC Complete"/>
    <n v="44425"/>
    <n v="44617"/>
    <s v="[6090 Ralston Avenue, Richmond, CA 94805] - Tracking at crossarm resulting in an ignition limited to PG&amp;E assets. This information is preliminary. OIS: 1437000; FOID: T005362812 (ALMK); EC: 121860532; PM: 31549036; Circuit ID: 012501112, SAP ID: 101433625; County: Contra Costa; Division: East Bay"/>
    <s v="\\fxshare-nas05\quotashare-fs01\ESA\5 - Ignition Tracking\2021_Ignition_QC_Folders\20210807_1437000_nan_nan_T005362812"/>
    <s v=" "/>
    <s v="Y"/>
    <s v="TLAL"/>
    <s v="Outage Time Updated"/>
    <n v="44425"/>
    <m/>
    <s v="Not In Scope"/>
    <m/>
    <m/>
    <m/>
    <m/>
    <m/>
    <m/>
    <m/>
    <m/>
    <m/>
    <m/>
    <m/>
    <m/>
    <m/>
    <m/>
    <m/>
    <m/>
    <m/>
    <m/>
    <m/>
    <m/>
    <m/>
    <m/>
    <m/>
    <m/>
    <m/>
    <m/>
    <m/>
    <m/>
    <m/>
    <m/>
    <m/>
    <m/>
    <m/>
    <m/>
    <m/>
    <m/>
    <m/>
    <m/>
    <m/>
    <s v="Y"/>
    <n v="44425"/>
    <n v="44425"/>
    <s v="ALMK"/>
    <s v="Anthony Miles, (510) 385-5887, ALMK@pge.com"/>
    <m/>
    <s v="JRRK, James Reeves"/>
    <s v=" "/>
    <x v="140"/>
    <s v="23:57:00"/>
    <n v="44415"/>
    <s v="23:57:00"/>
    <s v="FAS"/>
    <s v="Y"/>
    <s v="N"/>
    <n v="1437000"/>
    <m/>
    <m/>
    <s v="T005362812"/>
    <n v="121860532"/>
    <n v="119066840"/>
    <m/>
    <s v="No Photo"/>
    <s v=" "/>
    <x v="0"/>
    <x v="0"/>
    <s v="N"/>
    <s v="N"/>
    <s v="N"/>
    <s v="On August 8, 2021 at 0008 hours, a PG&amp;E Troubleman patrolled the El Cerrito G 1112 12kV Distribution Circuit number 012501112, in the Local responsibility area (LRA) near 6090 Ralston Avenue, Richmond, CA 94805. He observed a burned primary crossarm. Initial analysis indicates the ignition was caused by overhead equipment failure, as a result of contamination accumulation on the insulators resulting in electrical tracking. The incident area is in a heavy contamination soot deposition area, due to its proximity to the Chevron Refinery. The extensive accumulation of soot particle pollutants from the refinery and possibly the fine particulate airborne smoke residue from the nearby wildfires, built up layers of contamination on the insulators. The contaminated dirty insulator surface was moistened due to the fog (atmospheric humidity), the pollution layer then became conductive and resulted in arcing electrical tracking, flashover, and inevitably ignited a fire contained to the pole and overhead equipment. An Air Quality Advisement was in effect for August 7, 2021. There was also deep fog and a maritime marine air layer on Saturday evening. The insulators had not been cleansed via hot washing for some time, which was a previous preventative maintenance measure used in the past. The Richmond Fire Department responded to and extinguished the fire. There is an open pre-existing EC tag 119066840, with notes from April 28, 2021 that indicate there is missing UAB lashing, improperly covered service connections, a vegetation and soil-covered anchor head, an exposed ground, and missing molding, unaddressed for the incident pole (SAP ID 101433625). A new EC tag 121860532 was submitted to replace the burnt crossarm for this incident. The 50-minute outage affected one customer. The line was returned to service on August 8, 2021. This information is preliminary."/>
    <s v="PG&amp;E"/>
    <s v="Other"/>
    <s v="Crossarm"/>
    <s v="D"/>
    <s v="D"/>
    <s v="Structure-PG&amp;E only"/>
    <m/>
    <m/>
    <m/>
    <m/>
    <m/>
    <s v="Contamination"/>
    <s v="Contamination"/>
    <s v="Tracking"/>
    <s v="Y"/>
    <s v="Overhead"/>
    <x v="0"/>
    <s v="Crossarm"/>
    <s v="Crossarm"/>
    <n v="101433625"/>
    <s v=" "/>
    <x v="0"/>
    <n v="37.946099224000001"/>
    <n v="-122.3200845893"/>
    <s v="Contra Costa"/>
    <s v="EL CERRITO G 1112"/>
    <n v="12000"/>
    <m/>
    <x v="0"/>
    <s v="Richmond FD"/>
    <s v="Urban"/>
    <m/>
    <m/>
    <s v="N"/>
    <m/>
    <m/>
    <m/>
    <m/>
    <s v="N"/>
    <s v="N"/>
    <m/>
    <m/>
    <s v="2021-08-13"/>
    <m/>
    <m/>
    <m/>
    <m/>
    <m/>
    <m/>
    <m/>
    <m/>
    <m/>
    <m/>
    <m/>
    <m/>
    <m/>
    <m/>
    <m/>
    <m/>
    <m/>
    <m/>
    <m/>
    <s v="  "/>
    <m/>
    <m/>
    <s v="23:57"/>
    <n v="44415"/>
    <n v="1437000"/>
    <s v="T005362812"/>
    <m/>
    <m/>
    <m/>
    <m/>
    <m/>
    <s v="E2TALMK"/>
    <m/>
    <n v="12501112"/>
    <s v="2021/08/08 00:46:44"/>
    <n v="9320"/>
    <m/>
    <s v="A:NA;X:SOLANO AVE;R:FD ENROUTE FOR POLE FIRE, PWR-Y"/>
    <s v="N"/>
    <m/>
    <m/>
    <m/>
    <m/>
    <m/>
    <m/>
    <m/>
    <m/>
    <m/>
    <m/>
    <s v="Y"/>
    <m/>
    <m/>
    <m/>
    <m/>
    <m/>
    <m/>
    <m/>
    <m/>
    <m/>
    <m/>
    <m/>
    <m/>
    <m/>
    <m/>
    <m/>
    <m/>
    <m/>
    <m/>
    <m/>
    <m/>
    <m/>
    <s v="  "/>
    <m/>
    <m/>
    <m/>
    <m/>
    <m/>
    <m/>
    <m/>
    <m/>
    <m/>
    <m/>
    <m/>
    <m/>
    <m/>
    <m/>
    <m/>
    <m/>
    <m/>
    <m/>
    <m/>
    <m/>
    <m/>
    <m/>
    <m/>
    <m/>
    <m/>
    <m/>
    <m/>
    <m/>
    <m/>
    <m/>
    <m/>
    <m/>
    <m/>
    <m/>
    <m/>
    <m/>
    <m/>
    <m/>
    <m/>
    <m/>
    <m/>
    <m/>
    <m/>
    <m/>
    <m/>
    <m/>
    <m/>
  </r>
  <r>
    <n v="1215"/>
    <s v="AHH7"/>
    <s v="3 - QC Complete"/>
    <n v="44433"/>
    <n v="44617"/>
    <s v="Wire down resulting in an ignition. The fire was 0.25 - 10 acres in size, supressed by Suisun fire dept. This information is Preliminary."/>
    <s v="\\fxshare-nas05\quotashare-fs01\ESA\5 - Ignition Tracking\2021_Ignition_QC_Folders\20210807_1436953_21-0101631_nan_T005362763"/>
    <s v=" "/>
    <s v="Y"/>
    <s v="ahh7"/>
    <s v="Updated notification number. KRJ7- updated outage time &amp; date"/>
    <n v="44428"/>
    <m/>
    <s v="Not In Scope"/>
    <m/>
    <m/>
    <m/>
    <m/>
    <m/>
    <m/>
    <m/>
    <m/>
    <m/>
    <m/>
    <m/>
    <m/>
    <m/>
    <m/>
    <m/>
    <m/>
    <m/>
    <m/>
    <m/>
    <m/>
    <m/>
    <m/>
    <m/>
    <m/>
    <m/>
    <m/>
    <m/>
    <m/>
    <m/>
    <m/>
    <m/>
    <m/>
    <m/>
    <m/>
    <m/>
    <m/>
    <m/>
    <m/>
    <m/>
    <s v="Y"/>
    <n v="44416"/>
    <n v="44416"/>
    <s v="JP1C"/>
    <s v="Joseph Bohn"/>
    <s v="Wire down/Small Fire, call T-man on 8/20/21, stated it looked like a conductor failure, he thought there was a mark but suggested I follow up with crew for more detailed remarks.  Overall thinks it was the conductor. "/>
    <m/>
    <s v=" "/>
    <x v="140"/>
    <s v="20:57:00"/>
    <n v="44416"/>
    <s v="02:30:00"/>
    <s v="FAS"/>
    <s v="N"/>
    <s v="N"/>
    <n v="1436953"/>
    <s v="21-0101631"/>
    <m/>
    <s v="T005362763"/>
    <n v="121860535"/>
    <m/>
    <m/>
    <s v="PG&amp;E_1215_Ignition_20210808_3.jpg"/>
    <s v=" "/>
    <x v="1"/>
    <x v="0"/>
    <s v="Y"/>
    <s v="Y"/>
    <s v="N"/>
    <s v="Initial analysis indicates a pole fire occurred below the primary crossarm. The pole contained two circuits - a 12 kV over-build circuit and a 4 kV under-build circuit. The ignition severed the pole between the two circuits, causing the 12 kV circuit to fall into and contact the 4 kV circuit. The sudden increase in voltage to the 4 kV circuit caused an overload event and outage, resulting in damage to several customers' smart meters and potentially causing other property damage. The Richmond Fire Department extinguished the pole fire. Approximately 4,400 customers were impacted by the outage. Service was restored to all impacted customers on August 9, 2021. PG&amp;E is not aware of any injuries, fatalities, or media coverage related to this incident.  This ignition is associated with Reportable EIR investigation EI210808A where further details can be obtained. This information is preliminary."/>
    <s v="PG&amp;E"/>
    <s v="Vegetation"/>
    <s v="Conductor - Primary"/>
    <s v="D"/>
    <s v="D"/>
    <s v="0.26-9.99"/>
    <m/>
    <m/>
    <m/>
    <m/>
    <m/>
    <s v="Equipment - PG&amp;E"/>
    <s v="All types of equipment / facility failure"/>
    <s v="Conductor failure-all"/>
    <s v="N"/>
    <s v="Overhead"/>
    <x v="0"/>
    <s v="Conductor - Primary"/>
    <s v="Conductor - Primary"/>
    <n v="101559141"/>
    <s v=" "/>
    <x v="0"/>
    <n v="38.090425000000003"/>
    <n v="-121.97898499999999"/>
    <s v="Solano"/>
    <s v="CORDELIA 1104"/>
    <n v="12000"/>
    <s v="CORDELIA 110440922"/>
    <x v="0"/>
    <s v="Suisun FD"/>
    <s v="Urban"/>
    <s v="Grass Fuel Model"/>
    <m/>
    <s v="N"/>
    <m/>
    <m/>
    <m/>
    <m/>
    <s v="N"/>
    <s v="N"/>
    <m/>
    <m/>
    <s v="2021-08-10"/>
    <m/>
    <m/>
    <m/>
    <m/>
    <m/>
    <m/>
    <m/>
    <m/>
    <m/>
    <m/>
    <m/>
    <m/>
    <m/>
    <m/>
    <m/>
    <m/>
    <m/>
    <m/>
    <m/>
    <s v="  "/>
    <s v="SACRAMENTO"/>
    <s v="VACAVILLE 03"/>
    <s v="20:57"/>
    <n v="44415"/>
    <n v="1436953"/>
    <s v="T005362763"/>
    <m/>
    <s v="RICH ISLAND / SUISUN"/>
    <s v="SUISUN CITY"/>
    <n v="38.144129999999997"/>
    <n v="-121.95987"/>
    <s v="S4TJP1C"/>
    <s v="BOHN, JOSEPH"/>
    <m/>
    <s v="20210808 06:38"/>
    <n v="9002"/>
    <n v="1"/>
    <s v="wire down / small fire"/>
    <s v="Y"/>
    <m/>
    <s v="Unknown"/>
    <m/>
    <s v="0.25 - 10 Acres"/>
    <s v="PATROL-FOUND NOTHING"/>
    <m/>
    <m/>
    <m/>
    <m/>
    <m/>
    <m/>
    <m/>
    <m/>
    <s v="38.0904250,-121.9789850,1.500000,3D"/>
    <s v="kile 707-425-3605 suisun fire dept"/>
    <m/>
    <s v="N"/>
    <m/>
    <s v="Clear"/>
    <m/>
    <s v="Breezy"/>
    <m/>
    <m/>
    <s v="Fire Dept"/>
    <m/>
    <s v="Overhead"/>
    <m/>
    <s v="N"/>
    <m/>
    <m/>
    <m/>
    <s v="N"/>
    <s v="  "/>
    <s v="Unplanned"/>
    <s v="Sacramento"/>
    <s v="Solano"/>
    <s v="062701104, CORDELIA-1104"/>
    <s v="21-0101631"/>
    <s v="Unplanned"/>
    <s v="Clear;32-90F"/>
    <s v="10 1 of 3 Phases Open"/>
    <s v="430"/>
    <s v="YES"/>
    <s v="Open Circuit"/>
    <s v="Sustained"/>
    <s v="No"/>
    <s v="HOT WIRE DOWN 8 SP N/O 7489"/>
    <s v="OH"/>
    <s v="Other"/>
    <s v="1436953"/>
    <s v="Conductor, Overhead, Broken, wire on ground"/>
    <m/>
    <s v="08/08/21 06:30"/>
    <m/>
    <s v="POLE LINE RD N/W OF MERIDIAN LAND DUCK CLUB"/>
    <s v="8 SP N/O 7489"/>
    <m/>
    <s v="BOHN RPTS HOT WIRE DOWN 8 SP N/O 7489"/>
    <m/>
    <m/>
    <m/>
    <m/>
    <m/>
    <m/>
    <m/>
    <m/>
    <m/>
    <m/>
    <m/>
    <m/>
    <m/>
    <m/>
    <m/>
    <m/>
    <m/>
    <m/>
    <m/>
    <m/>
    <m/>
    <m/>
  </r>
  <r>
    <n v="1214"/>
    <s v="P4K5"/>
    <s v="3 - QC Complete"/>
    <n v="44416"/>
    <n v="44617"/>
    <s v="Duplicate of index 1207"/>
    <s v="\\fxshare-nas05\quotashare-fs01\ESA\5 - Ignition Tracking\2021_Ignition_QC_Folders\20210807_nan_nan_nan_3699659848"/>
    <s v=" "/>
    <m/>
    <m/>
    <m/>
    <m/>
    <m/>
    <s v="Not In Scope"/>
    <m/>
    <m/>
    <m/>
    <m/>
    <m/>
    <m/>
    <m/>
    <m/>
    <m/>
    <m/>
    <m/>
    <m/>
    <m/>
    <m/>
    <m/>
    <m/>
    <m/>
    <m/>
    <m/>
    <m/>
    <m/>
    <m/>
    <m/>
    <m/>
    <m/>
    <m/>
    <m/>
    <m/>
    <m/>
    <m/>
    <m/>
    <m/>
    <m/>
    <m/>
    <m/>
    <m/>
    <m/>
    <m/>
    <m/>
    <m/>
    <m/>
    <m/>
    <m/>
    <m/>
    <m/>
    <m/>
    <s v=" "/>
    <x v="140"/>
    <s v="17:37:00"/>
    <m/>
    <m/>
    <s v="FAS"/>
    <s v="N"/>
    <s v="Y"/>
    <m/>
    <m/>
    <m/>
    <n v="3699659848"/>
    <m/>
    <m/>
    <m/>
    <m/>
    <s v=" "/>
    <x v="0"/>
    <x v="1"/>
    <s v="N"/>
    <s v="N"/>
    <s v="N"/>
    <s v="Duplicate of index 1207"/>
    <s v="Not PG&amp;E"/>
    <s v="Building"/>
    <m/>
    <m/>
    <m/>
    <s v="Structure-only"/>
    <m/>
    <m/>
    <m/>
    <m/>
    <m/>
    <s v="Other Fire: Non-PG&amp;E related"/>
    <m/>
    <m/>
    <m/>
    <s v="Overhead"/>
    <x v="1"/>
    <m/>
    <m/>
    <m/>
    <s v=" "/>
    <x v="1"/>
    <n v="40.467421700000003"/>
    <n v="-122.5363467"/>
    <s v="Shasta"/>
    <s v="JESSUP 1101"/>
    <n v="12000"/>
    <m/>
    <x v="1"/>
    <s v="Cal Fire"/>
    <s v="Hardwood Woodland"/>
    <m/>
    <m/>
    <s v="Y"/>
    <s v="Clover 2013"/>
    <m/>
    <m/>
    <m/>
    <s v="N"/>
    <s v="N"/>
    <m/>
    <m/>
    <s v="2021-08-10"/>
    <m/>
    <m/>
    <m/>
    <m/>
    <m/>
    <m/>
    <m/>
    <m/>
    <m/>
    <m/>
    <m/>
    <m/>
    <m/>
    <m/>
    <m/>
    <m/>
    <m/>
    <m/>
    <m/>
    <s v="  "/>
    <s v="NORTH VALLEY"/>
    <s v="REDDING 03"/>
    <s v="17:37"/>
    <n v="44415"/>
    <m/>
    <s v="3699659848"/>
    <s v="14055"/>
    <s v="MARSHA WAY"/>
    <s v="IGO"/>
    <n v="40.467421700000003"/>
    <n v="-122.5363467"/>
    <m/>
    <s v="ANDRADE, SHAWN"/>
    <m/>
    <n v="103441101"/>
    <n v="1121"/>
    <m/>
    <s v="STRUCTURE FIRE, PGE FACILITIES IN TACT, NO ISSUES, CUT OPEN FOR DISCONNECT AT REQUEST OF CAL FIRE L.E."/>
    <s v="Y"/>
    <m/>
    <s v="3rd Party"/>
    <s v="ILLEGAL GROW PER CAL FIRE"/>
    <s v="Structure Only"/>
    <m/>
    <m/>
    <m/>
    <m/>
    <m/>
    <m/>
    <m/>
    <m/>
    <m/>
    <m/>
    <m/>
    <m/>
    <m/>
    <m/>
    <m/>
    <m/>
    <m/>
    <m/>
    <m/>
    <m/>
    <m/>
    <m/>
    <m/>
    <m/>
    <m/>
    <m/>
    <m/>
    <m/>
    <s v="  "/>
    <m/>
    <m/>
    <m/>
    <m/>
    <m/>
    <m/>
    <m/>
    <m/>
    <m/>
    <m/>
    <m/>
    <m/>
    <m/>
    <m/>
    <m/>
    <m/>
    <m/>
    <m/>
    <m/>
    <m/>
    <m/>
    <m/>
    <m/>
    <m/>
    <m/>
    <m/>
    <m/>
    <m/>
    <m/>
    <m/>
    <m/>
    <m/>
    <m/>
    <m/>
    <m/>
    <m/>
    <m/>
    <m/>
    <m/>
    <m/>
    <m/>
    <m/>
    <m/>
    <m/>
    <m/>
    <m/>
    <m/>
  </r>
  <r>
    <n v="1213"/>
    <s v="P4K5"/>
    <s v="3 - QC Complete"/>
    <n v="44416"/>
    <n v="44617"/>
    <s v="Duplicate of index 1205"/>
    <s v="\\fxshare-nas05\quotashare-fs01\ESA\5 - Ignition Tracking\2021_Ignition_QC_Folders\20210807_1436822_21-0101577_nan_T005362657"/>
    <s v=" "/>
    <m/>
    <m/>
    <m/>
    <m/>
    <m/>
    <s v="Not In Scope"/>
    <m/>
    <m/>
    <m/>
    <m/>
    <m/>
    <m/>
    <m/>
    <m/>
    <m/>
    <m/>
    <m/>
    <m/>
    <m/>
    <m/>
    <m/>
    <m/>
    <m/>
    <m/>
    <m/>
    <m/>
    <m/>
    <m/>
    <m/>
    <m/>
    <m/>
    <m/>
    <m/>
    <m/>
    <m/>
    <m/>
    <m/>
    <m/>
    <m/>
    <m/>
    <m/>
    <m/>
    <m/>
    <m/>
    <m/>
    <m/>
    <m/>
    <m/>
    <m/>
    <m/>
    <m/>
    <m/>
    <s v=" "/>
    <x v="140"/>
    <s v="17:03:00"/>
    <n v="44415"/>
    <s v="17:03:00"/>
    <s v="FAS"/>
    <s v="N"/>
    <s v="Y"/>
    <n v="1436822"/>
    <s v="21-0101577"/>
    <m/>
    <s v="T005362657"/>
    <m/>
    <m/>
    <m/>
    <m/>
    <s v=" "/>
    <x v="0"/>
    <x v="1"/>
    <s v="N"/>
    <s v="N"/>
    <s v="N"/>
    <s v="Duplicate of index 1205"/>
    <s v="Not PG&amp;E"/>
    <s v="Vegetation"/>
    <m/>
    <m/>
    <m/>
    <s v="0.26-9.99"/>
    <m/>
    <m/>
    <m/>
    <m/>
    <m/>
    <s v="Other Fire: Non-PG&amp;E related"/>
    <m/>
    <m/>
    <m/>
    <s v="Overhead"/>
    <x v="1"/>
    <m/>
    <m/>
    <m/>
    <s v=" "/>
    <x v="1"/>
    <n v="38.912531700000002"/>
    <n v="-121.14749"/>
    <s v="Placer"/>
    <s v="WISE 1102"/>
    <n v="12000"/>
    <m/>
    <x v="0"/>
    <s v="Cal Fire"/>
    <s v="Hardwood Woodland"/>
    <m/>
    <m/>
    <s v="N"/>
    <m/>
    <m/>
    <m/>
    <m/>
    <s v="N"/>
    <s v="N"/>
    <m/>
    <m/>
    <s v="2021-08-10"/>
    <n v="38.915128000000003"/>
    <n v="-121.150963"/>
    <n v="44416"/>
    <s v="BranchFail"/>
    <s v="A mature and green Eucalyptus had a branch snapped approximately 49’ above ground break off and fell into line. The branch was 5 inches in DBH at the break and 40’ long. There are no signs of decay or defect inside or out at the site of the break. Wood at break appeared sound and healthy with no signs of decay.  "/>
    <s v="EUCA"/>
    <n v="115"/>
    <n v="25"/>
    <n v="20"/>
    <s v="Slight"/>
    <s v="None"/>
    <s v="N"/>
    <n v="1"/>
    <m/>
    <s v="Plain"/>
    <s v="D"/>
    <s v="CrossArm"/>
    <s v="BareWire"/>
    <m/>
    <s v="  "/>
    <s v="SIERRA"/>
    <s v="AUBURN 01"/>
    <s v="17:03"/>
    <n v="44415"/>
    <n v="1436822"/>
    <s v="T005362657"/>
    <s v="2490"/>
    <s v="FAWN HILL LN"/>
    <s v="AUBURN"/>
    <n v="38.915128000000003"/>
    <n v="-121.150963"/>
    <m/>
    <s v="TOMASI, MICHAEL"/>
    <m/>
    <n v="152271102"/>
    <n v="9002"/>
    <m/>
    <s v="LARGE TREE BRANCH FELL FROM TREE, BROKEN WIRE ON GROUND. EC TAGS CREATED, M&amp;C NOTIFIED FOR REPAIRS."/>
    <s v="Y"/>
    <m/>
    <s v="Vegetation"/>
    <m/>
    <s v="3 meters - 0.25 Acres"/>
    <s v="TREE-BRANCH FELL INTO LINE"/>
    <s v="CONDUCTOR, OVERHEAD"/>
    <m/>
    <m/>
    <m/>
    <m/>
    <m/>
    <m/>
    <m/>
    <m/>
    <m/>
    <m/>
    <m/>
    <m/>
    <m/>
    <m/>
    <m/>
    <m/>
    <m/>
    <m/>
    <m/>
    <m/>
    <m/>
    <m/>
    <m/>
    <m/>
    <m/>
    <m/>
    <s v="  "/>
    <s v="Unplanned"/>
    <s v="Sierra"/>
    <s v="Placer"/>
    <s v="152271102, WISE-1102"/>
    <s v="21-0101577"/>
    <s v="Unplanned"/>
    <s v="Clear;32-90 F"/>
    <s v="218"/>
    <s v="30344"/>
    <s v="NO"/>
    <s v="Line to Ground"/>
    <s v="Sustained"/>
    <s v="No"/>
    <s v="2054"/>
    <s v="OH"/>
    <s v="Line Recloser"/>
    <s v="1436822"/>
    <s v="Conductor, Overhead, Broken, wire on ground"/>
    <s v="A &amp; GRD"/>
    <m/>
    <m/>
    <s v="BALD HILL N/O WISE RD"/>
    <s v="1.5 SPANS SS/OF CGC 222418545636 "/>
    <m/>
    <m/>
    <m/>
    <m/>
    <m/>
    <m/>
    <m/>
    <m/>
    <m/>
    <m/>
    <m/>
    <m/>
    <m/>
    <m/>
    <m/>
    <m/>
    <m/>
    <m/>
    <m/>
    <m/>
    <m/>
    <m/>
    <m/>
    <m/>
  </r>
  <r>
    <n v="1212"/>
    <s v="P4K5"/>
    <s v="3 - QC Complete"/>
    <n v="44416"/>
    <n v="44617"/>
    <s v="Duplicate of index 1205"/>
    <s v="\\fxshare-nas05\quotashare-fs01\ESA\5 - Ignition Tracking\2021_Ignition_QC_Folders\20210807_1436822_21-0101577_nan_T005362658"/>
    <s v=" "/>
    <m/>
    <m/>
    <m/>
    <m/>
    <m/>
    <s v="Not In Scope"/>
    <m/>
    <m/>
    <m/>
    <m/>
    <m/>
    <m/>
    <m/>
    <m/>
    <m/>
    <m/>
    <m/>
    <m/>
    <m/>
    <m/>
    <m/>
    <m/>
    <m/>
    <m/>
    <m/>
    <m/>
    <m/>
    <m/>
    <m/>
    <m/>
    <m/>
    <m/>
    <m/>
    <m/>
    <m/>
    <m/>
    <m/>
    <m/>
    <m/>
    <m/>
    <m/>
    <m/>
    <m/>
    <m/>
    <m/>
    <m/>
    <m/>
    <m/>
    <m/>
    <m/>
    <m/>
    <m/>
    <s v=" "/>
    <x v="140"/>
    <s v="17:03:00"/>
    <n v="44415"/>
    <s v="17:03:00"/>
    <s v="FAS"/>
    <s v="N"/>
    <s v="Y"/>
    <n v="1436822"/>
    <s v="21-0101577"/>
    <m/>
    <s v="T005362658"/>
    <m/>
    <m/>
    <m/>
    <m/>
    <s v=" "/>
    <x v="0"/>
    <x v="1"/>
    <s v="N"/>
    <s v="N"/>
    <s v="N"/>
    <s v="Duplicate of index 1205"/>
    <s v="Not PG&amp;E"/>
    <s v="Vegetation"/>
    <m/>
    <m/>
    <m/>
    <s v="0.26-9.99"/>
    <m/>
    <m/>
    <m/>
    <m/>
    <m/>
    <s v="Other Fire: Non-PG&amp;E related"/>
    <m/>
    <m/>
    <m/>
    <s v="Overhead"/>
    <x v="1"/>
    <m/>
    <m/>
    <m/>
    <s v=" "/>
    <x v="1"/>
    <n v="38.912531700000002"/>
    <n v="-121.14749"/>
    <s v="Placer"/>
    <s v="WISE 1102"/>
    <n v="12000"/>
    <m/>
    <x v="0"/>
    <s v="Cal Fire"/>
    <s v="Hardwood Woodland"/>
    <m/>
    <m/>
    <s v="N"/>
    <m/>
    <m/>
    <m/>
    <m/>
    <s v="N"/>
    <s v="N"/>
    <m/>
    <m/>
    <s v="2021-08-10"/>
    <n v="38.915128000000003"/>
    <n v="-121.150963"/>
    <n v="44416"/>
    <s v="BranchFail"/>
    <s v="A mature and green Eucalyptus had a branch snapped approximately 49’ above ground break off and fell into line. The branch was 5 inches in DBH at the break and 40’ long. There are no signs of decay or defect inside or out at the site of the break. Wood at break appeared sound and healthy with no signs of decay.  "/>
    <s v="EUCA"/>
    <n v="115"/>
    <n v="25"/>
    <n v="20"/>
    <s v="Slight"/>
    <s v="None"/>
    <s v="N"/>
    <n v="1"/>
    <m/>
    <s v="Plain"/>
    <s v="D"/>
    <s v="CrossArm"/>
    <s v="BareWire"/>
    <m/>
    <s v="  "/>
    <s v="SIERRA"/>
    <s v="AUBURN 01"/>
    <s v="17:03"/>
    <n v="44415"/>
    <n v="1436822"/>
    <s v="T005362658"/>
    <s v="2490"/>
    <s v="FAWN HILL LN"/>
    <s v="AUBURN"/>
    <n v="38.912531700000002"/>
    <n v="-121.14749"/>
    <m/>
    <s v="PASQUA, MARK"/>
    <m/>
    <n v="152271102"/>
    <n v="9002"/>
    <m/>
    <s v="t1tmjpg,assist tag for tman tomasi wire down outage"/>
    <s v="Y"/>
    <m/>
    <s v="Vegetation"/>
    <m/>
    <s v="0.25 - 10 Acres"/>
    <s v="TREE-BRANCH FELL INTO LINE"/>
    <s v="CONDUCTOR, OVERHEAD"/>
    <m/>
    <m/>
    <m/>
    <m/>
    <m/>
    <m/>
    <m/>
    <m/>
    <m/>
    <m/>
    <m/>
    <m/>
    <m/>
    <m/>
    <m/>
    <m/>
    <m/>
    <m/>
    <m/>
    <m/>
    <m/>
    <m/>
    <m/>
    <m/>
    <m/>
    <m/>
    <s v="  "/>
    <s v="Unplanned"/>
    <s v="Sierra"/>
    <s v="Placer"/>
    <s v="152271102, WISE-1102"/>
    <s v="21-0101577"/>
    <s v="Unplanned"/>
    <s v="Clear;32-90 F"/>
    <s v="218"/>
    <s v="30344"/>
    <s v="NO"/>
    <s v="Line to Ground"/>
    <s v="Sustained"/>
    <s v="No"/>
    <s v="2054"/>
    <s v="OH"/>
    <s v="Line Recloser"/>
    <s v="1436822"/>
    <s v="Conductor, Overhead, Broken, wire on ground"/>
    <s v="A &amp; GRD"/>
    <m/>
    <m/>
    <s v="BALD HILL N/O WISE RD"/>
    <s v="1.5 SPANS SS/OF CGC 222418545636 "/>
    <m/>
    <m/>
    <m/>
    <m/>
    <m/>
    <m/>
    <m/>
    <m/>
    <m/>
    <m/>
    <m/>
    <m/>
    <m/>
    <m/>
    <m/>
    <m/>
    <m/>
    <m/>
    <m/>
    <m/>
    <m/>
    <m/>
    <m/>
    <m/>
  </r>
  <r>
    <n v="1211"/>
    <s v="P4K5"/>
    <s v="3 - QC Complete"/>
    <n v="44416"/>
    <n v="44617"/>
    <s v="Duplicate of index 1204"/>
    <s v="\\fxshare-nas05\quotashare-fs01\ESA\5 - Ignition Tracking\2021_Ignition_QC_Folders\20210807_1436339_nan_nan_T005362393"/>
    <s v=" "/>
    <m/>
    <m/>
    <m/>
    <m/>
    <m/>
    <s v="Not In Scope"/>
    <m/>
    <m/>
    <m/>
    <m/>
    <m/>
    <m/>
    <m/>
    <m/>
    <m/>
    <m/>
    <m/>
    <m/>
    <m/>
    <m/>
    <m/>
    <m/>
    <m/>
    <m/>
    <m/>
    <m/>
    <m/>
    <m/>
    <m/>
    <m/>
    <m/>
    <m/>
    <m/>
    <m/>
    <m/>
    <m/>
    <m/>
    <m/>
    <m/>
    <m/>
    <m/>
    <m/>
    <m/>
    <m/>
    <m/>
    <m/>
    <m/>
    <m/>
    <m/>
    <m/>
    <m/>
    <m/>
    <s v=" "/>
    <x v="140"/>
    <s v="09:34:00"/>
    <n v="44415"/>
    <s v="09:34:00"/>
    <s v="FAS"/>
    <s v="N"/>
    <s v="Y"/>
    <n v="1436339"/>
    <m/>
    <m/>
    <s v="T005362393"/>
    <m/>
    <m/>
    <m/>
    <m/>
    <s v=" "/>
    <x v="0"/>
    <x v="1"/>
    <s v="N"/>
    <s v="N"/>
    <s v="N"/>
    <s v="Duplicate of index 1204"/>
    <s v="Not PG&amp;E"/>
    <s v="Building"/>
    <m/>
    <m/>
    <m/>
    <s v="Structure-only"/>
    <m/>
    <m/>
    <m/>
    <m/>
    <m/>
    <s v="Other Fire: Non-PG&amp;E related"/>
    <m/>
    <m/>
    <m/>
    <s v="Overhead"/>
    <x v="1"/>
    <m/>
    <m/>
    <m/>
    <s v=" "/>
    <x v="0"/>
    <n v="35.005983299999997"/>
    <n v="-120.5902767"/>
    <s v="San Luis Obispo"/>
    <s v="MESA 1104"/>
    <n v="12000"/>
    <m/>
    <x v="0"/>
    <s v="Self Extinguished"/>
    <s v="Herbaceous"/>
    <m/>
    <m/>
    <s v="N"/>
    <m/>
    <m/>
    <m/>
    <m/>
    <s v="N"/>
    <s v="N"/>
    <m/>
    <m/>
    <s v="2021-08-10"/>
    <m/>
    <m/>
    <m/>
    <m/>
    <m/>
    <m/>
    <m/>
    <m/>
    <m/>
    <m/>
    <m/>
    <m/>
    <m/>
    <m/>
    <m/>
    <m/>
    <m/>
    <m/>
    <m/>
    <s v="  "/>
    <s v="LOS PADRES"/>
    <s v="SANTA MARIA 01"/>
    <s v="09:34"/>
    <n v="44415"/>
    <n v="1436339"/>
    <s v="T005362393"/>
    <s v="2351"/>
    <s v="OSO FLACO LAKE RD. B"/>
    <s v="GUADALUPE"/>
    <n v="35.005983299999997"/>
    <n v="-120.5902767"/>
    <m/>
    <s v="WOOLSEY, JAMES"/>
    <m/>
    <n v="182821104"/>
    <n v="9221"/>
    <m/>
    <s v="customer panel burned up, spoke with dan and ben to have panel replaced"/>
    <s v="Y"/>
    <m/>
    <s v="3rd Party"/>
    <m/>
    <s v="Structure Only"/>
    <s v="OVERHEAD"/>
    <s v="OTHER"/>
    <m/>
    <m/>
    <m/>
    <m/>
    <m/>
    <m/>
    <m/>
    <m/>
    <m/>
    <m/>
    <m/>
    <m/>
    <m/>
    <m/>
    <m/>
    <m/>
    <m/>
    <m/>
    <m/>
    <m/>
    <m/>
    <m/>
    <m/>
    <m/>
    <m/>
    <m/>
    <s v="  "/>
    <m/>
    <m/>
    <m/>
    <m/>
    <m/>
    <m/>
    <m/>
    <m/>
    <m/>
    <m/>
    <m/>
    <m/>
    <m/>
    <m/>
    <m/>
    <m/>
    <m/>
    <m/>
    <m/>
    <m/>
    <m/>
    <m/>
    <m/>
    <m/>
    <m/>
    <m/>
    <m/>
    <m/>
    <m/>
    <m/>
    <m/>
    <m/>
    <m/>
    <m/>
    <m/>
    <m/>
    <m/>
    <m/>
    <m/>
    <m/>
    <m/>
    <m/>
    <m/>
    <m/>
    <m/>
    <m/>
    <m/>
  </r>
  <r>
    <n v="1210"/>
    <s v="P4K5"/>
    <s v="3 - QC Complete"/>
    <n v="44416"/>
    <n v="44617"/>
    <s v="Duplicate of index 1203"/>
    <s v="\\fxshare-nas05\quotashare-fs01\ESA\5 - Ignition Tracking\2021_Ignition_QC_Folders\20210807_nan_nan_nan_0001834930"/>
    <s v=" "/>
    <m/>
    <m/>
    <m/>
    <m/>
    <m/>
    <s v="Not In Scope"/>
    <m/>
    <m/>
    <m/>
    <m/>
    <m/>
    <m/>
    <m/>
    <m/>
    <m/>
    <m/>
    <m/>
    <m/>
    <m/>
    <m/>
    <m/>
    <m/>
    <m/>
    <m/>
    <m/>
    <m/>
    <m/>
    <m/>
    <m/>
    <m/>
    <m/>
    <m/>
    <m/>
    <m/>
    <m/>
    <m/>
    <m/>
    <m/>
    <m/>
    <m/>
    <m/>
    <m/>
    <m/>
    <m/>
    <m/>
    <m/>
    <m/>
    <m/>
    <m/>
    <m/>
    <m/>
    <m/>
    <s v=" "/>
    <x v="140"/>
    <s v="04:40:00"/>
    <m/>
    <m/>
    <s v="FAS"/>
    <s v="N"/>
    <s v="Y"/>
    <m/>
    <m/>
    <m/>
    <n v="1834930"/>
    <m/>
    <m/>
    <m/>
    <m/>
    <s v=" "/>
    <x v="0"/>
    <x v="1"/>
    <s v="N"/>
    <s v="N"/>
    <s v="N"/>
    <s v="Duplicate of index 1203"/>
    <s v="Not PG&amp;E"/>
    <s v="Building"/>
    <m/>
    <m/>
    <m/>
    <s v="Structure-only"/>
    <m/>
    <m/>
    <m/>
    <m/>
    <m/>
    <s v="Other Fire: Non-PG&amp;E related"/>
    <m/>
    <m/>
    <m/>
    <s v="Overhead"/>
    <x v="1"/>
    <m/>
    <m/>
    <m/>
    <s v=" "/>
    <x v="0"/>
    <n v="37.973979224399997"/>
    <n v="-121.32170688239999"/>
    <s v="San Joaquin"/>
    <s v="COUNTRY CLUB 1106"/>
    <n v="12000"/>
    <m/>
    <x v="0"/>
    <s v="Stockton FD"/>
    <s v="Urban"/>
    <m/>
    <m/>
    <s v="N"/>
    <m/>
    <m/>
    <m/>
    <m/>
    <s v="N"/>
    <s v="N"/>
    <m/>
    <m/>
    <s v="2021-08-10"/>
    <m/>
    <m/>
    <m/>
    <m/>
    <m/>
    <m/>
    <m/>
    <m/>
    <m/>
    <m/>
    <m/>
    <m/>
    <m/>
    <m/>
    <m/>
    <m/>
    <m/>
    <m/>
    <m/>
    <s v="  "/>
    <s v="STOCKTON"/>
    <s v="STOCKTON 07"/>
    <s v="04:40"/>
    <n v="44415"/>
    <m/>
    <s v="0001834930"/>
    <s v="UNKNOWN"/>
    <s v="PREMISES DO NOT CHANGE"/>
    <s v="STOCKTON"/>
    <n v="32.974125999999998"/>
    <n v="-121.3216142"/>
    <m/>
    <s v="DANCE, BRANDON"/>
    <m/>
    <m/>
    <n v="1122"/>
    <m/>
    <s v="3232 Grange Ave. Structure fire. service drop was found to be partially burned open at the weatherhead and partially burned open at the take off point (mid-span service) There was previously a strucure fire at this same address approx 3 weeks before today 8/7/21. the service was disconnected at the meter (booted) at that time. today due to the damage to the service i removed it completely."/>
    <s v="Y"/>
    <m/>
    <s v="Unknown"/>
    <m/>
    <s v="Structure Only"/>
    <m/>
    <m/>
    <m/>
    <m/>
    <m/>
    <m/>
    <m/>
    <m/>
    <m/>
    <m/>
    <m/>
    <m/>
    <m/>
    <m/>
    <m/>
    <m/>
    <m/>
    <m/>
    <m/>
    <m/>
    <m/>
    <m/>
    <m/>
    <m/>
    <m/>
    <m/>
    <m/>
    <m/>
    <s v="  "/>
    <m/>
    <m/>
    <m/>
    <m/>
    <m/>
    <m/>
    <m/>
    <m/>
    <m/>
    <m/>
    <m/>
    <m/>
    <m/>
    <m/>
    <m/>
    <m/>
    <m/>
    <m/>
    <m/>
    <m/>
    <m/>
    <m/>
    <m/>
    <m/>
    <m/>
    <m/>
    <m/>
    <m/>
    <m/>
    <m/>
    <m/>
    <m/>
    <m/>
    <m/>
    <m/>
    <m/>
    <m/>
    <m/>
    <m/>
    <m/>
    <m/>
    <m/>
    <m/>
    <m/>
    <m/>
    <m/>
    <m/>
  </r>
  <r>
    <n v="1209"/>
    <s v="P4K5"/>
    <s v="3 - QC Complete"/>
    <n v="44416"/>
    <n v="44617"/>
    <s v="Duplicate of index 1202"/>
    <s v="\\fxshare-nas05\quotashare-fs01\ESA\5 - Ignition Tracking\2021_Ignition_QC_Folders\20210807_nan_nan_nan_0732330075"/>
    <s v=" "/>
    <m/>
    <m/>
    <m/>
    <m/>
    <m/>
    <s v="Not In Scope"/>
    <m/>
    <m/>
    <m/>
    <m/>
    <m/>
    <m/>
    <m/>
    <m/>
    <m/>
    <m/>
    <m/>
    <m/>
    <m/>
    <m/>
    <m/>
    <m/>
    <m/>
    <m/>
    <m/>
    <m/>
    <m/>
    <m/>
    <m/>
    <m/>
    <m/>
    <m/>
    <m/>
    <m/>
    <m/>
    <m/>
    <m/>
    <m/>
    <m/>
    <m/>
    <m/>
    <m/>
    <m/>
    <m/>
    <m/>
    <m/>
    <m/>
    <m/>
    <m/>
    <m/>
    <m/>
    <m/>
    <s v=" "/>
    <x v="140"/>
    <s v="02:05:00"/>
    <m/>
    <m/>
    <s v="FAS"/>
    <s v="N"/>
    <s v="Y"/>
    <m/>
    <m/>
    <m/>
    <n v="732330075"/>
    <m/>
    <m/>
    <m/>
    <m/>
    <s v=" "/>
    <x v="0"/>
    <x v="1"/>
    <s v="N"/>
    <s v="N"/>
    <s v="N"/>
    <s v="Duplicate of index 1202"/>
    <s v="Not PG&amp;E"/>
    <s v="Building"/>
    <m/>
    <m/>
    <m/>
    <s v="&lt;0.25"/>
    <m/>
    <m/>
    <m/>
    <m/>
    <m/>
    <s v="Other Fire: Non-PG&amp;E related"/>
    <m/>
    <m/>
    <m/>
    <s v="Subsurface"/>
    <x v="1"/>
    <m/>
    <m/>
    <m/>
    <s v=" "/>
    <x v="0"/>
    <n v="40.160108299999997"/>
    <n v="-122.24213"/>
    <s v="Tehama"/>
    <s v="TYLER 1103"/>
    <n v="12000"/>
    <m/>
    <x v="0"/>
    <s v="Red Bluff FD"/>
    <s v="Urban"/>
    <m/>
    <m/>
    <s v="N"/>
    <m/>
    <m/>
    <m/>
    <m/>
    <s v="N"/>
    <s v="N"/>
    <m/>
    <m/>
    <s v="2021-08-10"/>
    <m/>
    <m/>
    <m/>
    <m/>
    <m/>
    <m/>
    <m/>
    <m/>
    <m/>
    <m/>
    <m/>
    <m/>
    <m/>
    <m/>
    <m/>
    <m/>
    <m/>
    <m/>
    <m/>
    <s v="  "/>
    <s v="NORTH VALLEY"/>
    <s v="RED BLUFF 01"/>
    <s v="02:05"/>
    <n v="44415"/>
    <m/>
    <s v="0732330075"/>
    <s v="1055"/>
    <s v="OTIS CT"/>
    <s v="RED BLUFF"/>
    <n v="40.160108299999997"/>
    <n v="-122.24213"/>
    <m/>
    <s v="CERRO, RICHARD"/>
    <m/>
    <n v="103571103"/>
    <n v="1120"/>
    <m/>
    <s v="DISCONNECT FOR STRUCTURE FIRE"/>
    <s v="Y"/>
    <m/>
    <s v="Unknown"/>
    <m/>
    <s v="3 meters - 0.25 Acres"/>
    <m/>
    <m/>
    <m/>
    <m/>
    <m/>
    <m/>
    <m/>
    <m/>
    <m/>
    <m/>
    <m/>
    <m/>
    <m/>
    <m/>
    <m/>
    <m/>
    <m/>
    <m/>
    <m/>
    <m/>
    <m/>
    <m/>
    <m/>
    <m/>
    <m/>
    <m/>
    <m/>
    <m/>
    <s v="  "/>
    <m/>
    <m/>
    <m/>
    <m/>
    <m/>
    <m/>
    <m/>
    <m/>
    <m/>
    <m/>
    <m/>
    <m/>
    <m/>
    <m/>
    <m/>
    <m/>
    <m/>
    <m/>
    <m/>
    <m/>
    <m/>
    <m/>
    <m/>
    <m/>
    <m/>
    <m/>
    <m/>
    <m/>
    <m/>
    <m/>
    <m/>
    <m/>
    <m/>
    <m/>
    <m/>
    <m/>
    <m/>
    <m/>
    <m/>
    <m/>
    <m/>
    <m/>
    <m/>
    <m/>
    <m/>
    <m/>
    <m/>
  </r>
  <r>
    <n v="1208"/>
    <s v="P4K5"/>
    <s v="3 - QC Complete"/>
    <n v="44416"/>
    <n v="44617"/>
    <s v="Duplicate of Index 1201"/>
    <s v="\\fxshare-nas05\quotashare-fs01\ESA\5 - Ignition Tracking\2021_Ignition_QC_Folders\20210807_nan_nan_nan_T005362159"/>
    <s v=" "/>
    <m/>
    <m/>
    <m/>
    <m/>
    <m/>
    <s v="Not In Scope"/>
    <m/>
    <m/>
    <m/>
    <m/>
    <m/>
    <m/>
    <m/>
    <m/>
    <m/>
    <m/>
    <m/>
    <m/>
    <m/>
    <m/>
    <m/>
    <m/>
    <m/>
    <m/>
    <m/>
    <m/>
    <m/>
    <m/>
    <m/>
    <m/>
    <m/>
    <m/>
    <m/>
    <m/>
    <m/>
    <m/>
    <m/>
    <m/>
    <m/>
    <m/>
    <m/>
    <m/>
    <m/>
    <m/>
    <m/>
    <m/>
    <m/>
    <m/>
    <m/>
    <m/>
    <m/>
    <m/>
    <s v=" "/>
    <x v="140"/>
    <s v="01:33:00"/>
    <m/>
    <m/>
    <s v="FAS"/>
    <s v="N"/>
    <s v="Y"/>
    <m/>
    <m/>
    <m/>
    <s v="T005362159"/>
    <m/>
    <m/>
    <m/>
    <m/>
    <s v=" "/>
    <x v="0"/>
    <x v="1"/>
    <s v="N"/>
    <s v="N"/>
    <s v="N"/>
    <s v="Duplicate of Index 1201"/>
    <s v="Not PG&amp;E"/>
    <s v="Other"/>
    <m/>
    <m/>
    <m/>
    <s v="&lt;0.25"/>
    <m/>
    <m/>
    <m/>
    <m/>
    <m/>
    <s v="Other Fire: Non-PG&amp;E related"/>
    <m/>
    <m/>
    <m/>
    <s v="Overhead"/>
    <x v="1"/>
    <m/>
    <m/>
    <m/>
    <s v=" "/>
    <x v="0"/>
    <n v="35.361600000000003"/>
    <n v="-118.9264"/>
    <s v="Kern"/>
    <s v="MAGUNDEN 2109 "/>
    <n v="21000"/>
    <m/>
    <x v="0"/>
    <s v="Kern County FD"/>
    <s v="Urban"/>
    <m/>
    <m/>
    <s v="N"/>
    <m/>
    <m/>
    <m/>
    <m/>
    <s v="N"/>
    <s v="N"/>
    <m/>
    <m/>
    <s v="2021-08-10"/>
    <m/>
    <m/>
    <m/>
    <m/>
    <m/>
    <m/>
    <m/>
    <m/>
    <m/>
    <m/>
    <m/>
    <m/>
    <m/>
    <m/>
    <m/>
    <m/>
    <m/>
    <m/>
    <m/>
    <s v="  "/>
    <s v="KERN"/>
    <s v="BAKERSFIELD 02"/>
    <s v="01:33"/>
    <n v="44415"/>
    <m/>
    <s v="T005362159"/>
    <s v="UNKNOWN"/>
    <s v="EDISON HWY 1 MILE EAST"/>
    <s v="BAKERSFIELD"/>
    <n v="35.361600000000003"/>
    <n v="-118.9264"/>
    <m/>
    <s v="MASON, JOSHUA"/>
    <m/>
    <m/>
    <n v="9002"/>
    <m/>
    <s v="FOUND WHAT LOOKS TO BE A FIRE STARTED BY HOMELESS, POLE BURNT AND IN NEED OF REPLACEMENT, ON CALL NOTIFIED OF NEED OF CREW AND HAZARD. ON CALL NOTIFIED THEY WILL NEED FLAGGING DUE TO TRACKS, FIRE LOOKS TO HAVE BEEN STARTED BY HOMELESS."/>
    <s v="Y"/>
    <m/>
    <s v="Unknown"/>
    <m/>
    <s v="3 meters - 0.25 Acres"/>
    <s v="PATROL-NOT CONDUCTED"/>
    <m/>
    <m/>
    <m/>
    <m/>
    <m/>
    <m/>
    <m/>
    <m/>
    <m/>
    <m/>
    <m/>
    <m/>
    <m/>
    <m/>
    <m/>
    <m/>
    <m/>
    <m/>
    <m/>
    <m/>
    <m/>
    <m/>
    <m/>
    <m/>
    <m/>
    <m/>
    <m/>
    <s v="  "/>
    <m/>
    <m/>
    <m/>
    <m/>
    <m/>
    <m/>
    <m/>
    <m/>
    <m/>
    <m/>
    <m/>
    <m/>
    <m/>
    <m/>
    <m/>
    <m/>
    <m/>
    <m/>
    <m/>
    <m/>
    <m/>
    <m/>
    <m/>
    <m/>
    <m/>
    <m/>
    <m/>
    <m/>
    <m/>
    <m/>
    <m/>
    <m/>
    <m/>
    <m/>
    <m/>
    <m/>
    <m/>
    <m/>
    <m/>
    <m/>
    <m/>
    <m/>
    <m/>
    <m/>
    <m/>
    <m/>
    <m/>
  </r>
  <r>
    <n v="1207"/>
    <s v="P4K5"/>
    <s v="3 - QC Complete"/>
    <n v="44416"/>
    <n v="44617"/>
    <s v="Structure fire, not attributable to PG&amp;E. This information is preliminary."/>
    <s v="\\fxshare-nas05\quotashare-fs01\ESA\5 - Ignition Tracking\2021_Ignition_QC_Folders\20210807_nan_nan_nan_3699659848"/>
    <s v=" "/>
    <m/>
    <m/>
    <m/>
    <m/>
    <m/>
    <s v="Not In Scope"/>
    <m/>
    <m/>
    <m/>
    <m/>
    <m/>
    <m/>
    <m/>
    <m/>
    <m/>
    <m/>
    <m/>
    <m/>
    <m/>
    <m/>
    <m/>
    <m/>
    <m/>
    <m/>
    <m/>
    <m/>
    <m/>
    <m/>
    <m/>
    <m/>
    <m/>
    <m/>
    <m/>
    <m/>
    <m/>
    <m/>
    <m/>
    <m/>
    <m/>
    <m/>
    <m/>
    <m/>
    <m/>
    <m/>
    <m/>
    <m/>
    <m/>
    <m/>
    <m/>
    <m/>
    <m/>
    <m/>
    <s v=" "/>
    <x v="140"/>
    <s v="17:37:00"/>
    <m/>
    <m/>
    <s v="FAS"/>
    <s v="N"/>
    <s v="N"/>
    <m/>
    <m/>
    <m/>
    <n v="3699659848"/>
    <m/>
    <m/>
    <m/>
    <m/>
    <s v=" "/>
    <x v="0"/>
    <x v="1"/>
    <s v="N"/>
    <s v="N"/>
    <s v="N"/>
    <s v="Structure fire, not attributable to PG&amp;E. This information is preliminary."/>
    <s v="Not PG&amp;E"/>
    <s v="Building"/>
    <m/>
    <m/>
    <m/>
    <s v="Structure-only"/>
    <m/>
    <m/>
    <m/>
    <m/>
    <m/>
    <s v="Other Fire: Non-PG&amp;E related"/>
    <m/>
    <m/>
    <m/>
    <s v="Overhead"/>
    <x v="1"/>
    <m/>
    <m/>
    <m/>
    <s v=" "/>
    <x v="1"/>
    <n v="40.467421700000003"/>
    <n v="-122.5363467"/>
    <s v="Shasta"/>
    <s v="JESSUP 1101"/>
    <n v="12000"/>
    <m/>
    <x v="1"/>
    <s v="Cal Fire"/>
    <s v="Hardwood Woodland"/>
    <m/>
    <m/>
    <s v="Y"/>
    <s v="Clover 2013"/>
    <m/>
    <m/>
    <m/>
    <s v="N"/>
    <s v="N"/>
    <m/>
    <m/>
    <s v="2021-08-10"/>
    <m/>
    <m/>
    <m/>
    <m/>
    <m/>
    <m/>
    <m/>
    <m/>
    <m/>
    <m/>
    <m/>
    <m/>
    <m/>
    <m/>
    <m/>
    <m/>
    <m/>
    <m/>
    <m/>
    <s v="  "/>
    <s v="NORTH VALLEY"/>
    <s v="REDDING 03"/>
    <s v="17:37"/>
    <n v="44415"/>
    <m/>
    <n v="3699659848"/>
    <n v="14055"/>
    <s v="MARSHA WAY"/>
    <s v="IGO"/>
    <n v="40.467706"/>
    <n v="-122.53965100000001"/>
    <s v="V8TSLAB"/>
    <s v="ANDRADE, SHAWN"/>
    <n v="103441101"/>
    <s v="20210807 19:21"/>
    <n v="1121"/>
    <m/>
    <s v="STRUCTURE FIRE, PGE FACILITIES IN TACT, NO ISSUES, CUT OPEN FOR DISCONNECT AT REQUEST OF CAL FIRE L.E."/>
    <s v="Y"/>
    <n v="7"/>
    <s v="\\fxshare-nas05\quotashare-fs01\ESA\5 - Ignition Tracking\Fire_Tab_Attachment_Files"/>
    <s v="40.4674217,-122.5363467,308.100000,3D"/>
    <m/>
    <m/>
    <m/>
    <s v="CAL FIRE MATT ALEXANDER 530-225-2423"/>
    <m/>
    <s v="N"/>
    <s v="Y"/>
    <s v="N"/>
    <s v="Other (Comments)"/>
    <s v="SMOKEY, FROM NEARBT WILDLAND FIRES"/>
    <s v="Private Land"/>
    <m/>
    <s v="Calm"/>
    <m/>
    <s v="3rd Party"/>
    <s v="ILLEGAL GROW PER CAL FIRE"/>
    <s v="Structure Only"/>
    <m/>
    <s v="Cal Fire"/>
    <m/>
    <s v="Overhead"/>
    <m/>
    <s v="N"/>
    <m/>
    <m/>
    <m/>
    <m/>
    <m/>
    <m/>
    <s v="  "/>
    <m/>
    <m/>
    <m/>
    <m/>
    <m/>
    <m/>
    <m/>
    <m/>
    <m/>
    <m/>
    <m/>
    <m/>
    <m/>
    <m/>
    <m/>
    <m/>
    <m/>
    <m/>
    <m/>
    <m/>
    <m/>
    <m/>
    <m/>
    <m/>
    <m/>
    <m/>
    <m/>
    <m/>
    <m/>
    <m/>
    <m/>
    <m/>
    <m/>
    <m/>
    <m/>
    <m/>
    <m/>
    <m/>
    <m/>
    <m/>
    <m/>
    <m/>
    <m/>
    <m/>
    <m/>
    <m/>
    <m/>
  </r>
  <r>
    <n v="1206"/>
    <s v="P4K5"/>
    <s v="3 - QC Complete"/>
    <n v="44416"/>
    <n v="44617"/>
    <s v="Duplicate of index 1205"/>
    <s v="\\fxshare-nas05\quotashare-fs01\ESA\5 - Ignition Tracking\2021_Ignition_QC_Folders\20210807_1436822_21-0101577_nan_T005362657"/>
    <s v=" "/>
    <m/>
    <m/>
    <m/>
    <m/>
    <m/>
    <s v="Not In Scope"/>
    <m/>
    <m/>
    <m/>
    <m/>
    <m/>
    <m/>
    <m/>
    <m/>
    <m/>
    <m/>
    <m/>
    <m/>
    <m/>
    <m/>
    <m/>
    <m/>
    <m/>
    <m/>
    <m/>
    <m/>
    <m/>
    <m/>
    <m/>
    <m/>
    <m/>
    <m/>
    <m/>
    <m/>
    <m/>
    <m/>
    <m/>
    <m/>
    <m/>
    <m/>
    <m/>
    <m/>
    <m/>
    <m/>
    <m/>
    <m/>
    <m/>
    <m/>
    <m/>
    <m/>
    <m/>
    <m/>
    <s v=" "/>
    <x v="140"/>
    <s v="17:03:00"/>
    <n v="44415"/>
    <s v="17:03:00"/>
    <s v="FAS"/>
    <s v="N"/>
    <s v="Y"/>
    <n v="1436822"/>
    <s v="21-0101577"/>
    <m/>
    <s v="T005362657"/>
    <m/>
    <m/>
    <m/>
    <m/>
    <s v=" "/>
    <x v="0"/>
    <x v="1"/>
    <s v="N"/>
    <s v="N"/>
    <s v="N"/>
    <s v="Duplicate of index 1205"/>
    <s v="Not PG&amp;E"/>
    <s v="Vegetation"/>
    <m/>
    <m/>
    <m/>
    <s v="0.26-9.99"/>
    <m/>
    <m/>
    <m/>
    <m/>
    <m/>
    <s v="Duplicate"/>
    <m/>
    <m/>
    <m/>
    <s v="Overhead"/>
    <x v="1"/>
    <m/>
    <m/>
    <m/>
    <s v=" "/>
    <x v="1"/>
    <n v="38.915128000000003"/>
    <n v="-121.150963"/>
    <s v="Placer"/>
    <s v="WISE 1102"/>
    <n v="12000"/>
    <m/>
    <x v="0"/>
    <s v="Cal Fire"/>
    <s v="Herbaceous"/>
    <m/>
    <m/>
    <s v="N"/>
    <m/>
    <m/>
    <m/>
    <m/>
    <s v="N"/>
    <s v="N"/>
    <m/>
    <m/>
    <s v="2021-08-10"/>
    <n v="38.915128000000003"/>
    <n v="-121.150963"/>
    <n v="44416"/>
    <s v="BranchFail"/>
    <s v="A mature and green Eucalyptus had a branch snapped approximately 49’ above ground break off and fell into line. The branch was 5 inches in DBH at the break and 40’ long. There are no signs of decay or defect inside or out at the site of the break. Wood at break appeared sound and healthy with no signs of decay.  "/>
    <s v="EUCA"/>
    <n v="115"/>
    <n v="25"/>
    <n v="20"/>
    <s v="Slight"/>
    <s v="None"/>
    <s v="N"/>
    <n v="1"/>
    <m/>
    <s v="Plain"/>
    <s v="D"/>
    <s v="CrossArm"/>
    <s v="BareWire"/>
    <m/>
    <s v="  "/>
    <s v="SIERRA"/>
    <s v="AUBURN 01"/>
    <s v="17:03"/>
    <n v="44415"/>
    <n v="1436822"/>
    <s v="T005362657"/>
    <n v="2490"/>
    <s v="FAWN HILL LN"/>
    <s v="AUBURN"/>
    <n v="38.896360000000001"/>
    <n v="-121.12017"/>
    <s v="T1TMLTH"/>
    <s v="TOMASI, MICHAEL"/>
    <n v="152271102"/>
    <s v="20210807 19:30"/>
    <n v="9002"/>
    <m/>
    <s v="LARGE TREE BRANCH FELL FROM TREE, BROKEN WIRE ON GROUND. EC TAGS CREATED, M&amp;C NOTIFIED FOR REPAIRS."/>
    <s v="Y"/>
    <m/>
    <m/>
    <m/>
    <n v="38.915128000000003"/>
    <n v="-121.150963"/>
    <m/>
    <s v="RYAN WOESSNER 5303082310"/>
    <m/>
    <s v="N"/>
    <s v="Y"/>
    <m/>
    <s v="Clear"/>
    <m/>
    <s v="Private Land"/>
    <m/>
    <s v="Calm"/>
    <m/>
    <s v="Vegetation"/>
    <m/>
    <s v="3 meters - 0.25 Acres"/>
    <m/>
    <s v="Cal Fire"/>
    <m/>
    <s v="Overhead"/>
    <m/>
    <s v="N"/>
    <m/>
    <m/>
    <m/>
    <s v="TREE-BRANCH FELL INTO LINE"/>
    <s v="CONDUCTOR, OVERHEAD"/>
    <s v="N"/>
    <s v="  "/>
    <s v="Unplanned"/>
    <s v="Sierra"/>
    <s v="Placer"/>
    <s v="152271102, WISE-1102"/>
    <s v="21-0101577"/>
    <s v="Unplanned"/>
    <s v="Clear;32-90 F"/>
    <s v="218"/>
    <s v="30344"/>
    <s v="NO"/>
    <s v="Line to Ground"/>
    <s v="Sustained"/>
    <s v="No"/>
    <s v="2054"/>
    <s v="OH"/>
    <s v="Line Recloser"/>
    <s v="1436822"/>
    <s v="Conductor, Overhead, Broken, wire on ground"/>
    <s v="A &amp; GRD"/>
    <m/>
    <m/>
    <s v="BALD HILL N/O WISE RD"/>
    <s v="1.5 SPANS SS/OF CGC 222418545636 "/>
    <m/>
    <m/>
    <m/>
    <m/>
    <m/>
    <m/>
    <m/>
    <m/>
    <m/>
    <m/>
    <m/>
    <m/>
    <m/>
    <m/>
    <m/>
    <m/>
    <m/>
    <m/>
    <m/>
    <m/>
    <m/>
    <m/>
    <m/>
    <m/>
  </r>
  <r>
    <n v="1205"/>
    <s v="CFMD"/>
    <s v="3 - QC Complete"/>
    <n v="44424"/>
    <n v="44617"/>
    <s v="Large tree branch fell on the overhead primary conductor. The ensuing fire was 0.25 - 10 acres in size. The fire was supressed by Cal Fire. This infomration is preliminary."/>
    <s v="\\fxshare-nas05\quotashare-fs01\ESA\5 - Ignition Tracking\2021_Ignition_QC_Folders\20210807_1436822_21-0101577_nan_T005362658"/>
    <s v=" "/>
    <m/>
    <m/>
    <m/>
    <m/>
    <s v="S7RM"/>
    <s v="Complete"/>
    <s v="Not Required"/>
    <m/>
    <s v="Not Required"/>
    <s v="Not Required"/>
    <m/>
    <m/>
    <m/>
    <m/>
    <m/>
    <m/>
    <m/>
    <s v="Complete"/>
    <s v="Branch (Decay, Defect, Cavity)"/>
    <m/>
    <m/>
    <m/>
    <m/>
    <m/>
    <m/>
    <m/>
    <m/>
    <m/>
    <m/>
    <m/>
    <m/>
    <m/>
    <m/>
    <m/>
    <n v="44552"/>
    <n v="44560"/>
    <n v="44575"/>
    <n v="23"/>
    <s v="Y"/>
    <n v="44418"/>
    <m/>
    <s v="Cal Fire"/>
    <s v="Cal Fire Portal"/>
    <s v="advised that they needed a 14 -day extension (on 01/04/2022.)"/>
    <m/>
    <s v="Y"/>
    <n v="44418"/>
    <n v="44420"/>
    <s v="MLTh"/>
    <s v="Mike Tomasi-  916-747-0242"/>
    <s v="Incident details/pics"/>
    <m/>
    <s v=" "/>
    <x v="140"/>
    <s v="17:03:00"/>
    <n v="44415"/>
    <s v="17:03:00"/>
    <s v="FAS"/>
    <s v="N"/>
    <s v="N"/>
    <n v="1436822"/>
    <s v="21-0101577"/>
    <m/>
    <s v="T005362658"/>
    <n v="121860317"/>
    <m/>
    <m/>
    <s v="PG&amp;E_1205_Ignition_20210807_1.jpg"/>
    <s v=" "/>
    <x v="1"/>
    <x v="0"/>
    <s v="Y"/>
    <s v="Y"/>
    <s v="N"/>
    <s v="On August 7th, 2021 at approximately 17:03 hours, a PG&amp;E troubleman was dispatched to a LR outage on the Wise 1102, 12kV distribution circuit near Fawn Hill Lane in the City of Auburn in the Sierra Division. Initial analysis indicates large tree branch fell on the overhead primary conductor and started a small vegetation fire.  CAL Fire was on scene and had extinguished the fire.  All the access was made at 2205 Country Lane.  The fence was not quite in the middle of the fire, but more on the neighboring property behind it where the line runs. A representative from veg management observed a 40’ long eucalyptus tree branch failed at this location; the eucalyptus tree was 15’ from our conductor and had no signs of rot or damage. The span had previously been inspected for routine maintenance in January of this year and abatement work completed in February.  Priority A corrective tags #121860317, #121860316 &amp; 121860370 were created for this incident.  The damaged insulator and cross arm were replaced on 8/8/2021. The outage affected 218 customers. This incident occurred on private land in a Tier 2 HFTD with clear, calm weather conditions. This information is preliminary."/>
    <s v="PG&amp;E"/>
    <s v="Vegetation"/>
    <s v="Insulator, cross arm"/>
    <s v="D"/>
    <s v="D"/>
    <s v="0.26-9.99"/>
    <m/>
    <m/>
    <m/>
    <m/>
    <m/>
    <s v="Vegetation"/>
    <s v="Contact from object"/>
    <s v="Veg. contact"/>
    <s v="Y"/>
    <s v="Overhead"/>
    <x v="0"/>
    <s v="Conductor - Primary"/>
    <s v="Insulator, cross arm"/>
    <n v="100021696"/>
    <s v=" "/>
    <x v="1"/>
    <n v="38.912531700000002"/>
    <n v="-121.14749"/>
    <s v="Placer"/>
    <s v="WISE 1102"/>
    <n v="12000"/>
    <s v="WISE 1102CB"/>
    <x v="0"/>
    <s v="Cal Fire"/>
    <s v="Hardwood Woodland"/>
    <s v="Timber fuel model"/>
    <s v="brush and shrubs"/>
    <s v="N"/>
    <m/>
    <s v="Country"/>
    <n v="300"/>
    <s v="R3"/>
    <s v="N"/>
    <s v="N"/>
    <m/>
    <m/>
    <s v="2021-08-10"/>
    <n v="38.915128000000003"/>
    <n v="-121.150963"/>
    <n v="44416"/>
    <s v="BranchFail"/>
    <s v="A mature and green Eucalyptus had a branch snapped approximately 49’ above ground break off and fell into line. The branch was 5 inches in DBH at the break and 40’ long. There are no signs of decay or defect inside or out at the site of the break. Wood at break appeared sound and healthy with no signs of decay.  "/>
    <s v="EUCA"/>
    <n v="115"/>
    <n v="25"/>
    <n v="20"/>
    <s v="Slight"/>
    <s v="None"/>
    <s v="N"/>
    <n v="1"/>
    <m/>
    <s v="Plain"/>
    <s v="D"/>
    <s v="CrossArm"/>
    <s v="BareWire"/>
    <m/>
    <s v="  "/>
    <s v="SIERRA"/>
    <s v="AUBURN 01"/>
    <s v="17:03"/>
    <n v="44415"/>
    <n v="1436822"/>
    <s v="T005362658"/>
    <n v="2490"/>
    <s v="FAWN HILL LN"/>
    <s v="AUBURN"/>
    <n v="38.896360000000001"/>
    <n v="-121.12017"/>
    <s v="T1TMJPG"/>
    <s v="PASQUA, MARK"/>
    <n v="152271102"/>
    <s v="20210807 19:43"/>
    <n v="9002"/>
    <m/>
    <s v="t1tmjpg,assist tag for tman tomasi wire down outage"/>
    <s v="Y"/>
    <m/>
    <m/>
    <s v="38.9125317,-121.1474900,223.000000,3D"/>
    <m/>
    <m/>
    <m/>
    <s v="cal fire"/>
    <m/>
    <s v="N"/>
    <s v="Y"/>
    <m/>
    <s v="Clear"/>
    <m/>
    <s v="Private Land"/>
    <m/>
    <s v="Calm"/>
    <m/>
    <s v="Vegetation"/>
    <m/>
    <s v="0.25 - 10 Acres"/>
    <m/>
    <s v="Cal Fire"/>
    <m/>
    <s v="Overhead"/>
    <m/>
    <s v="N"/>
    <m/>
    <m/>
    <m/>
    <s v="TREE-BRANCH FELL INTO LINE"/>
    <s v="CONDUCTOR, OVERHEAD"/>
    <s v="N"/>
    <s v="  "/>
    <s v="Unplanned"/>
    <s v="Sierra"/>
    <s v="Placer"/>
    <s v="152271102, WISE-1102"/>
    <s v="21-0101577"/>
    <s v="Unplanned"/>
    <s v="Clear;32-90 F"/>
    <s v="218"/>
    <s v="30344"/>
    <s v="NO"/>
    <s v="Line to Ground"/>
    <s v="Sustained"/>
    <s v="No"/>
    <s v="2054"/>
    <s v="OH"/>
    <s v="Line Recloser"/>
    <s v="1436822"/>
    <s v="Conductor, Overhead, Broken, wire on ground"/>
    <s v="A &amp; GRD"/>
    <m/>
    <m/>
    <s v="BALD HILL N/O WISE RD"/>
    <s v="1.5 SPANS SS/OF CGC 222418545636 "/>
    <m/>
    <m/>
    <m/>
    <m/>
    <m/>
    <m/>
    <m/>
    <m/>
    <m/>
    <m/>
    <m/>
    <m/>
    <m/>
    <m/>
    <m/>
    <m/>
    <m/>
    <m/>
    <m/>
    <m/>
    <m/>
    <m/>
    <m/>
    <m/>
  </r>
  <r>
    <n v="1204"/>
    <s v="P4K5"/>
    <s v="3 - QC Complete"/>
    <n v="44416"/>
    <n v="44617"/>
    <s v="Other fire not attributable to PG&amp;E. This infomration is preliminary."/>
    <s v="\\fxshare-nas05\quotashare-fs01\ESA\5 - Ignition Tracking\2021_Ignition_QC_Folders\20210807_1436339_nan_nan_T005362393"/>
    <s v=" "/>
    <m/>
    <m/>
    <m/>
    <m/>
    <m/>
    <s v="Not In Scope"/>
    <m/>
    <m/>
    <m/>
    <m/>
    <m/>
    <m/>
    <m/>
    <m/>
    <m/>
    <m/>
    <m/>
    <m/>
    <m/>
    <m/>
    <m/>
    <m/>
    <m/>
    <m/>
    <m/>
    <m/>
    <m/>
    <m/>
    <m/>
    <m/>
    <m/>
    <m/>
    <m/>
    <m/>
    <m/>
    <m/>
    <m/>
    <m/>
    <m/>
    <m/>
    <m/>
    <m/>
    <m/>
    <m/>
    <m/>
    <m/>
    <m/>
    <m/>
    <m/>
    <m/>
    <m/>
    <m/>
    <s v=" "/>
    <x v="140"/>
    <s v="09:34:00"/>
    <n v="44415"/>
    <s v="09:34:00"/>
    <s v="FAS"/>
    <s v="N"/>
    <s v="N"/>
    <n v="1436339"/>
    <m/>
    <m/>
    <s v="T005362393"/>
    <m/>
    <m/>
    <m/>
    <m/>
    <s v=" "/>
    <x v="0"/>
    <x v="1"/>
    <s v="N"/>
    <s v="N"/>
    <s v="N"/>
    <s v="Other fire not attributable to PG&amp;E. This infomration is preliminary."/>
    <s v="Not PG&amp;E"/>
    <s v="Building"/>
    <m/>
    <m/>
    <m/>
    <s v="Structure-only"/>
    <m/>
    <m/>
    <m/>
    <m/>
    <m/>
    <s v="Other Fire: Non-PG&amp;E related"/>
    <m/>
    <m/>
    <m/>
    <s v="Overhead"/>
    <x v="1"/>
    <m/>
    <m/>
    <m/>
    <s v=" "/>
    <x v="0"/>
    <n v="35.005983299999997"/>
    <n v="-120.5902767"/>
    <s v="San Luis Obispo"/>
    <s v="MESA 1104"/>
    <n v="12000"/>
    <m/>
    <x v="0"/>
    <s v="Self Extinguished"/>
    <s v="Herbaceous"/>
    <m/>
    <m/>
    <s v="N"/>
    <m/>
    <m/>
    <m/>
    <m/>
    <s v="N"/>
    <s v="N"/>
    <m/>
    <m/>
    <s v="2021-08-10"/>
    <m/>
    <m/>
    <m/>
    <m/>
    <m/>
    <m/>
    <m/>
    <m/>
    <m/>
    <m/>
    <m/>
    <m/>
    <m/>
    <m/>
    <m/>
    <m/>
    <m/>
    <m/>
    <m/>
    <s v="  "/>
    <s v="LOS PADRES"/>
    <s v="SANTA MARIA 01"/>
    <s v="09:34"/>
    <n v="44415"/>
    <n v="1436339"/>
    <s v="T005362393"/>
    <n v="2351"/>
    <s v="OSO FLACO LAKE RD. B"/>
    <s v="GUADALUPE"/>
    <n v="35.00712"/>
    <n v="-120.59063999999999"/>
    <s v="L2TJRWX"/>
    <s v="WOOLSEY, JAMES"/>
    <n v="182821104"/>
    <s v="20210807 10:50"/>
    <n v="9221"/>
    <m/>
    <s v="customer panel burned up, spoke with dan and ben to have panel replaced"/>
    <s v="Y"/>
    <m/>
    <m/>
    <s v="35.0059833,-120.5902767,67.500000,3D"/>
    <m/>
    <m/>
    <m/>
    <m/>
    <m/>
    <s v="N"/>
    <s v="Y"/>
    <m/>
    <s v="Clear"/>
    <m/>
    <s v="Customer-Owned Structure/Equipment"/>
    <m/>
    <s v="Calm"/>
    <m/>
    <s v="3rd Party"/>
    <m/>
    <s v="Structure Only"/>
    <m/>
    <s v="Self Extinguished"/>
    <m/>
    <s v="Other (Comments)"/>
    <s v="customer panel"/>
    <s v="Y"/>
    <s v="took pictures and meter"/>
    <s v="PG&amp;E Employee"/>
    <m/>
    <s v="OVERHEAD"/>
    <s v="OTHER"/>
    <s v="N"/>
    <s v="  "/>
    <m/>
    <m/>
    <m/>
    <m/>
    <m/>
    <m/>
    <m/>
    <m/>
    <m/>
    <m/>
    <m/>
    <m/>
    <m/>
    <m/>
    <m/>
    <m/>
    <m/>
    <m/>
    <m/>
    <m/>
    <m/>
    <m/>
    <m/>
    <m/>
    <m/>
    <m/>
    <m/>
    <m/>
    <m/>
    <m/>
    <m/>
    <m/>
    <m/>
    <m/>
    <m/>
    <m/>
    <m/>
    <m/>
    <m/>
    <m/>
    <m/>
    <m/>
    <m/>
    <m/>
    <m/>
    <m/>
    <m/>
  </r>
  <r>
    <n v="1203"/>
    <s v="P4K5"/>
    <s v="3 - QC Complete"/>
    <n v="44456"/>
    <n v="44617"/>
    <s v="Structure fire, service drop partially burned open at the weatherhead and partially burned open at the take off point (mid-span service). There was previously a strucure fire at this same address approx 3 weeks before today (8/7/21) and the service was disconnected at the meter (booted) at that time. Today due to the damage to the service troubleman removed it completely. The ensuing fire was limited to the struture only, the fire was supressed by Stockton fire dept. This infomration is preliminary."/>
    <s v="\\fxshare-nas05\quotashare-fs01\ESA\5 - Ignition Tracking\2021_Ignition_QC_Folders\20210807_nan_nan_nan_0001834930"/>
    <s v=" "/>
    <s v="Y"/>
    <s v="P4K5"/>
    <s v="Adjusted the Fire lat and long, create time"/>
    <n v="44416"/>
    <m/>
    <s v="Not In Scope"/>
    <m/>
    <m/>
    <m/>
    <m/>
    <m/>
    <m/>
    <m/>
    <m/>
    <m/>
    <m/>
    <m/>
    <m/>
    <m/>
    <m/>
    <m/>
    <m/>
    <m/>
    <m/>
    <m/>
    <m/>
    <m/>
    <m/>
    <m/>
    <m/>
    <m/>
    <m/>
    <m/>
    <m/>
    <m/>
    <m/>
    <m/>
    <m/>
    <m/>
    <m/>
    <m/>
    <m/>
    <m/>
    <m/>
    <m/>
    <m/>
    <m/>
    <m/>
    <m/>
    <m/>
    <m/>
    <m/>
    <s v=" "/>
    <x v="140"/>
    <s v="04:49:00"/>
    <m/>
    <m/>
    <s v="FAS"/>
    <s v="N"/>
    <s v="N"/>
    <m/>
    <m/>
    <m/>
    <n v="1834930"/>
    <m/>
    <m/>
    <m/>
    <s v="PG&amp;E_1203_Ignition_20210807_1.jpg"/>
    <s v=" "/>
    <x v="0"/>
    <x v="0"/>
    <s v="Y"/>
    <s v="N"/>
    <s v="N"/>
    <s v="On Aug 7th, 2021 at 0449 hours, a PG&amp;E Troubleman was dispatched to the Country Club 1106 12kV Distribution Circuit on 3232 Grange Avenue in response to structure fire. Initial analysis indicates service drop partially burned open at the weatherhead and partially burned open at the take off point (mid-span service) causing the ignition. There was previously a strucure fire at this same address approximately 3 weeks before on 8/7/21. The ensuing fire was limited to the structure only and the fire was suppressed by Stockton fire department. Due to damage to the service troubleman removed it completely. This is preliminary. "/>
    <s v="PG&amp;E"/>
    <s v="Building"/>
    <s v="Seivice Connector"/>
    <s v="D"/>
    <s v="D"/>
    <s v="Structure-only"/>
    <m/>
    <m/>
    <m/>
    <m/>
    <m/>
    <s v="Equipment - Damaged by Another Fire"/>
    <s v="All types of equipment / facility failure"/>
    <s v="Conductor failure-all"/>
    <s v="Y"/>
    <s v="Overhead"/>
    <x v="3"/>
    <s v="Service Drop"/>
    <s v="Seivice Connector"/>
    <n v="102057227"/>
    <s v=" "/>
    <x v="0"/>
    <n v="37.973979224399997"/>
    <n v="-121.32170688239999"/>
    <s v="San Joaquin"/>
    <s v="COUNTRY CLUB 1106"/>
    <n v="12000"/>
    <m/>
    <x v="0"/>
    <s v="Stockton FD"/>
    <s v="Urban"/>
    <m/>
    <m/>
    <s v="N"/>
    <m/>
    <m/>
    <m/>
    <m/>
    <s v="N"/>
    <s v="N"/>
    <m/>
    <m/>
    <s v="2021-08-10"/>
    <m/>
    <m/>
    <m/>
    <m/>
    <m/>
    <m/>
    <m/>
    <m/>
    <m/>
    <m/>
    <m/>
    <m/>
    <m/>
    <m/>
    <m/>
    <m/>
    <m/>
    <m/>
    <m/>
    <s v="  "/>
    <s v="STOCKTON"/>
    <s v="STOCKTON 07"/>
    <s v="04:40"/>
    <n v="44415"/>
    <m/>
    <n v="1834930"/>
    <s v="UNKNOWN"/>
    <s v="PREMISES DO NOT CHANGE"/>
    <s v="STOCKTON"/>
    <n v="37.954644999999999"/>
    <n v="-121.284488"/>
    <s v="Q4TBDDC"/>
    <s v="DANCE, BRANDON"/>
    <m/>
    <s v="20210807 09:17"/>
    <n v="1122"/>
    <m/>
    <s v="3232 Grange Ave. Structure fire. service drop was found to be partially burned open at the weatherhead and partially burned open at the take off point (mid-span service) There was previously a strucure fire at this same address approx 3 weeks before today 8/7/21. the service was disconnected at the meter (booted) at that time. today due to the damage to the service i removed it completely."/>
    <s v="Y"/>
    <n v="4"/>
    <s v="\\fxshare-nas05\quotashare-fs01\ESA\5 - Ignition Tracking\Fire_Tab_Attachment_Files"/>
    <m/>
    <n v="32.974125999999998"/>
    <n v="-121.3216142"/>
    <m/>
    <s v="Stockton Fire department"/>
    <m/>
    <s v="N"/>
    <s v="Y"/>
    <s v="Y"/>
    <s v="Clear"/>
    <m/>
    <s v="Customer-Owned Structure/Equipment"/>
    <m/>
    <s v="Calm"/>
    <m/>
    <s v="Unknown"/>
    <m/>
    <s v="Structure Only"/>
    <m/>
    <s v="Fire Dept"/>
    <m/>
    <s v="Overhead"/>
    <m/>
    <s v="Y"/>
    <s v="service wire, pge electric meter."/>
    <s v="PG&amp;E Employee"/>
    <s v="Brandon Dance"/>
    <m/>
    <m/>
    <m/>
    <s v="  "/>
    <m/>
    <m/>
    <m/>
    <m/>
    <m/>
    <m/>
    <m/>
    <m/>
    <m/>
    <m/>
    <m/>
    <m/>
    <m/>
    <m/>
    <m/>
    <m/>
    <m/>
    <m/>
    <m/>
    <m/>
    <m/>
    <m/>
    <m/>
    <m/>
    <m/>
    <m/>
    <m/>
    <m/>
    <m/>
    <m/>
    <m/>
    <m/>
    <m/>
    <m/>
    <m/>
    <m/>
    <m/>
    <m/>
    <m/>
    <m/>
    <m/>
    <m/>
    <m/>
    <m/>
    <m/>
    <m/>
    <m/>
  </r>
  <r>
    <n v="1202"/>
    <s v="P4K5"/>
    <s v="3 - QC Complete"/>
    <n v="44415"/>
    <n v="44617"/>
    <s v="Other fire not attributable to PG&amp;E. This infomration is preliminary."/>
    <s v="\\fxshare-nas05\quotashare-fs01\ESA\5 - Ignition Tracking\2021_Ignition_QC_Folders\20210807_nan_nan_nan_0732330075"/>
    <s v=" "/>
    <m/>
    <m/>
    <m/>
    <m/>
    <m/>
    <s v="Not In Scope"/>
    <m/>
    <m/>
    <m/>
    <m/>
    <m/>
    <m/>
    <m/>
    <m/>
    <m/>
    <m/>
    <m/>
    <m/>
    <m/>
    <m/>
    <m/>
    <m/>
    <m/>
    <m/>
    <m/>
    <m/>
    <m/>
    <m/>
    <m/>
    <m/>
    <m/>
    <m/>
    <m/>
    <m/>
    <m/>
    <m/>
    <m/>
    <m/>
    <m/>
    <m/>
    <m/>
    <m/>
    <m/>
    <m/>
    <m/>
    <m/>
    <m/>
    <m/>
    <m/>
    <m/>
    <m/>
    <m/>
    <s v=" "/>
    <x v="140"/>
    <s v="02:05:00"/>
    <m/>
    <m/>
    <s v="FAS"/>
    <s v="N"/>
    <s v="N"/>
    <m/>
    <m/>
    <m/>
    <n v="732330075"/>
    <m/>
    <m/>
    <m/>
    <m/>
    <s v=" "/>
    <x v="0"/>
    <x v="1"/>
    <s v="N"/>
    <s v="N"/>
    <s v="N"/>
    <s v="Other fire not attributable to PG&amp;E. This infomration is preliminary."/>
    <s v="Not PG&amp;E"/>
    <s v="Building"/>
    <m/>
    <m/>
    <m/>
    <s v="&lt;0.25"/>
    <m/>
    <m/>
    <m/>
    <m/>
    <m/>
    <s v="Other Fire: Non-PG&amp;E related"/>
    <m/>
    <m/>
    <m/>
    <s v="Subsurface"/>
    <x v="1"/>
    <m/>
    <m/>
    <m/>
    <s v=" "/>
    <x v="0"/>
    <n v="40.160108299999997"/>
    <n v="-122.24213"/>
    <s v="Tehama"/>
    <s v="TYLER 1103"/>
    <n v="12000"/>
    <m/>
    <x v="0"/>
    <s v="Red Bluff FD"/>
    <s v="Urban"/>
    <m/>
    <m/>
    <s v="N"/>
    <m/>
    <m/>
    <m/>
    <m/>
    <s v="N"/>
    <s v="N"/>
    <m/>
    <m/>
    <s v="2021-08-10"/>
    <m/>
    <m/>
    <m/>
    <m/>
    <m/>
    <m/>
    <m/>
    <m/>
    <m/>
    <m/>
    <m/>
    <m/>
    <m/>
    <m/>
    <m/>
    <m/>
    <m/>
    <m/>
    <m/>
    <s v="  "/>
    <s v="NORTH VALLEY"/>
    <s v="RED BLUFF 01"/>
    <s v="02:05"/>
    <n v="44415"/>
    <m/>
    <s v="0732330075"/>
    <s v="1055"/>
    <s v="OTIS CT"/>
    <s v="RED BLUFF"/>
    <n v="40.159367000000003"/>
    <n v="-122.238758"/>
    <s v="V7TR1CS"/>
    <s v="CERRO, RICHARD"/>
    <n v="103571103"/>
    <s v="20210807 03:08"/>
    <n v="1120"/>
    <m/>
    <s v="DISCONNECT FOR STRUCTURE FIRE"/>
    <s v="Y"/>
    <m/>
    <m/>
    <s v="40.1601083,-122.2421300,91.400000,3D"/>
    <m/>
    <m/>
    <m/>
    <s v="RED BLUFF FIRE DEP"/>
    <m/>
    <s v="N"/>
    <s v="Y"/>
    <s v="N"/>
    <s v="Clear"/>
    <m/>
    <s v="Customer-Owned Structure/Equipment"/>
    <m/>
    <s v="Calm"/>
    <m/>
    <s v="Unknown"/>
    <m/>
    <s v="3 meters - 0.25 Acres"/>
    <m/>
    <s v="Fire Dept"/>
    <m/>
    <s v="Subsurface"/>
    <m/>
    <s v="Y"/>
    <s v="PICTURES"/>
    <s v="PG&amp;E Employee"/>
    <m/>
    <m/>
    <m/>
    <m/>
    <s v="  "/>
    <m/>
    <m/>
    <m/>
    <m/>
    <m/>
    <m/>
    <m/>
    <m/>
    <m/>
    <m/>
    <m/>
    <m/>
    <m/>
    <m/>
    <m/>
    <m/>
    <m/>
    <m/>
    <m/>
    <m/>
    <m/>
    <m/>
    <m/>
    <m/>
    <m/>
    <m/>
    <m/>
    <m/>
    <m/>
    <m/>
    <m/>
    <m/>
    <m/>
    <m/>
    <m/>
    <m/>
    <m/>
    <m/>
    <m/>
    <m/>
    <m/>
    <m/>
    <m/>
    <m/>
    <m/>
    <m/>
    <m/>
  </r>
  <r>
    <n v="1201"/>
    <s v="P4K5"/>
    <s v="3 - QC Complete"/>
    <n v="44415"/>
    <n v="44617"/>
    <s v="Other fire not attributable to PG&amp;E. This infomration is preliminary."/>
    <s v="\\fxshare-nas05\quotashare-fs01\ESA\5 - Ignition Tracking\2021_Ignition_QC_Folders\20210807_nan_nan_nan_T005362159"/>
    <s v=" "/>
    <m/>
    <m/>
    <m/>
    <m/>
    <m/>
    <s v="Not In Scope"/>
    <m/>
    <m/>
    <m/>
    <m/>
    <m/>
    <m/>
    <m/>
    <m/>
    <m/>
    <m/>
    <m/>
    <m/>
    <m/>
    <n v="44215"/>
    <n v="44562"/>
    <n v="44259"/>
    <s v="Side Trim"/>
    <s v="N"/>
    <s v="CE-S1002-186"/>
    <s v="Y"/>
    <n v="44485"/>
    <s v="N"/>
    <m/>
    <s v="Extent of condition Report"/>
    <m/>
    <m/>
    <m/>
    <m/>
    <m/>
    <m/>
    <m/>
    <m/>
    <m/>
    <m/>
    <m/>
    <m/>
    <m/>
    <m/>
    <m/>
    <m/>
    <m/>
    <m/>
    <m/>
    <m/>
    <m/>
    <m/>
    <s v=" "/>
    <x v="140"/>
    <s v="01:33:00"/>
    <m/>
    <m/>
    <s v="FAS"/>
    <s v="N"/>
    <s v="N"/>
    <m/>
    <m/>
    <m/>
    <s v="T005362159"/>
    <m/>
    <m/>
    <m/>
    <m/>
    <s v=" "/>
    <x v="0"/>
    <x v="1"/>
    <s v="N"/>
    <s v="N"/>
    <s v="N"/>
    <s v="Other fire not attributable to PG&amp;E. This infomration is preliminary."/>
    <s v="Not PG&amp;E"/>
    <s v="Other"/>
    <m/>
    <m/>
    <m/>
    <s v="&lt;0.25"/>
    <m/>
    <m/>
    <m/>
    <m/>
    <m/>
    <s v="Other Fire: Non-PG&amp;E related"/>
    <m/>
    <m/>
    <m/>
    <s v="Overhead"/>
    <x v="1"/>
    <m/>
    <m/>
    <m/>
    <s v=" "/>
    <x v="0"/>
    <n v="35.361600000000003"/>
    <n v="-118.9264"/>
    <s v="Kern"/>
    <s v="MAGUNDEN 2109 "/>
    <n v="21000"/>
    <m/>
    <x v="0"/>
    <s v="Kern County FD"/>
    <s v="Urban"/>
    <m/>
    <m/>
    <s v="N"/>
    <m/>
    <m/>
    <m/>
    <m/>
    <s v="N"/>
    <s v="N"/>
    <m/>
    <m/>
    <s v="2021-08-10"/>
    <m/>
    <m/>
    <m/>
    <m/>
    <m/>
    <m/>
    <m/>
    <m/>
    <m/>
    <m/>
    <m/>
    <m/>
    <m/>
    <m/>
    <m/>
    <m/>
    <m/>
    <m/>
    <m/>
    <s v="  "/>
    <s v="KERN"/>
    <s v="BAKERSFIELD 02"/>
    <s v="01:33"/>
    <n v="44415"/>
    <m/>
    <s v="T005362159"/>
    <s v="UNKNOWN"/>
    <s v="EDISON HWY 1 MILE EAST"/>
    <s v="BAKERSFIELD"/>
    <m/>
    <m/>
    <s v="K1TJ8M6"/>
    <s v="MASON, JOSHUA"/>
    <m/>
    <s v="20210807 02:57"/>
    <n v="9002"/>
    <m/>
    <s v="FOUND WHAT LOOKS TO BE A FIRE STARTED BY HOMELESS, POLE BURNT AND IN NEED OF REPLACEMENT, ON CALL NOTIFIED OF NEED OF CREW AND HAZARD. ON CALL NOTIFIED THEY WILL NEED FLAGGING DUE TO TRACKS, FIRE LOOKS TO HAVE BEEN STARTED BY HOMELESS."/>
    <s v="Y"/>
    <m/>
    <m/>
    <m/>
    <n v="35.361600000000003"/>
    <n v="-118.9264"/>
    <m/>
    <s v="KERN COUNTY"/>
    <m/>
    <s v="N"/>
    <s v="Y"/>
    <m/>
    <s v="Clear"/>
    <m/>
    <s v="County Land"/>
    <m/>
    <s v="Calm"/>
    <m/>
    <s v="Unknown"/>
    <m/>
    <s v="3 meters - 0.25 Acres"/>
    <m/>
    <s v="Fire Dept"/>
    <m/>
    <s v="Overhead"/>
    <m/>
    <s v="N"/>
    <m/>
    <m/>
    <m/>
    <s v="PATROL-NOT CONDUCTED"/>
    <m/>
    <s v="N"/>
    <s v="  "/>
    <m/>
    <m/>
    <m/>
    <m/>
    <m/>
    <m/>
    <m/>
    <m/>
    <m/>
    <m/>
    <m/>
    <m/>
    <m/>
    <m/>
    <m/>
    <m/>
    <m/>
    <m/>
    <m/>
    <m/>
    <m/>
    <m/>
    <m/>
    <m/>
    <m/>
    <m/>
    <m/>
    <m/>
    <m/>
    <m/>
    <m/>
    <m/>
    <m/>
    <m/>
    <m/>
    <m/>
    <m/>
    <m/>
    <m/>
    <m/>
    <m/>
    <m/>
    <m/>
    <m/>
    <m/>
    <m/>
    <m/>
  </r>
  <r>
    <n v="1196"/>
    <s v="CFMD"/>
    <s v="3 - QC Complete"/>
    <n v="44434"/>
    <n v="44617"/>
    <s v="Tracking from fog caused the capacitor to burn. The fire effected the structure alone. This information is preliminary."/>
    <s v="\\fxshare-nas05\quotashare-fs01\ESA\5 - Ignition Tracking\2021_Ignition_QC_Folders\20210806_nan_nan_nan_T005361524"/>
    <s v=" "/>
    <s v="Y"/>
    <s v="CFMD"/>
    <s v="Adjusted Outage time, added OIS, FO ID, SAP, Equiipment ID, location address and city"/>
    <n v="44438"/>
    <m/>
    <s v="Not In Scope"/>
    <m/>
    <m/>
    <m/>
    <m/>
    <m/>
    <m/>
    <m/>
    <m/>
    <m/>
    <m/>
    <m/>
    <m/>
    <m/>
    <m/>
    <m/>
    <m/>
    <m/>
    <m/>
    <m/>
    <m/>
    <m/>
    <m/>
    <m/>
    <m/>
    <m/>
    <s v="Y"/>
    <s v="MWQ1"/>
    <s v="N"/>
    <m/>
    <m/>
    <m/>
    <m/>
    <m/>
    <m/>
    <m/>
    <m/>
    <m/>
    <m/>
    <m/>
    <s v="Y"/>
    <n v="44433"/>
    <n v="44433"/>
    <m/>
    <m/>
    <m/>
    <m/>
    <s v=" "/>
    <x v="141"/>
    <s v="09:15:00"/>
    <n v="44414"/>
    <s v="04:14:00"/>
    <s v="FAS"/>
    <s v="N"/>
    <s v="N"/>
    <m/>
    <m/>
    <m/>
    <s v="T005361524"/>
    <m/>
    <m/>
    <m/>
    <m/>
    <s v=" "/>
    <x v="0"/>
    <x v="0"/>
    <s v="N"/>
    <s v="N"/>
    <s v="N"/>
    <s v="On August 6th, 2021 at approximately 0417 hours, PG&amp;E was alerted of an outage on the Santa Maria 1108, 12kV distribution circuit on Tognazzini Ave in the City of Guadalupe in the Los Padres Division. Initial analysis indicates the possibility of some of the insulation building up heat causing the plastic inside to track. Santa Maria Fire Department  had extinguished the fire by the time the PG&amp;E troubleman had arrived on scene. The fire was limited to PG&amp;E assets. No structures were affected.  Priority A corrective tag #121852655 was created for this incident to replace the broken guy, conductor, cut out and transformer. The 457-minute outage affected 22 customers. This incident occurred on private land in a Non-HFTD with clear calm weather conditions. This information is preliminary."/>
    <s v="PG&amp;E"/>
    <s v="Other"/>
    <s v="ransformer, cutouts, span-guy, 300ft"/>
    <s v="D"/>
    <m/>
    <s v="Structure-PG&amp;E only"/>
    <s v="only capacitor unit"/>
    <m/>
    <m/>
    <m/>
    <m/>
    <s v="Contamination"/>
    <s v="Contamination"/>
    <s v="Tracking"/>
    <m/>
    <s v="Overhead"/>
    <x v="0"/>
    <s v="Capacitor Bank"/>
    <s v="ransformer, cutouts, span-guy, 300ft"/>
    <m/>
    <s v=" "/>
    <x v="0"/>
    <n v="34.947811700000003"/>
    <n v="-120.4404917"/>
    <s v="Santa Barbara"/>
    <s v="SANTA MARIA 1108 "/>
    <n v="12000"/>
    <m/>
    <x v="1"/>
    <s v="Santa Maria FD"/>
    <s v="Urban"/>
    <m/>
    <m/>
    <s v="N"/>
    <m/>
    <m/>
    <m/>
    <m/>
    <s v="N"/>
    <s v="N"/>
    <m/>
    <m/>
    <s v="2021-08-06"/>
    <m/>
    <m/>
    <m/>
    <m/>
    <m/>
    <m/>
    <m/>
    <m/>
    <m/>
    <m/>
    <m/>
    <m/>
    <m/>
    <m/>
    <m/>
    <m/>
    <m/>
    <m/>
    <m/>
    <s v="  "/>
    <s v="LOS PADRES"/>
    <s v="SANTA MARIA 02"/>
    <s v="09:15"/>
    <n v="44414"/>
    <m/>
    <s v="T005361524"/>
    <s v="UNKNOWN"/>
    <s v="LEMON ST"/>
    <s v="GUADALUPE"/>
    <m/>
    <m/>
    <s v="L2TDGBA"/>
    <s v="BIRD, DARREN "/>
    <m/>
    <s v="20210806 10:20"/>
    <n v="9002"/>
    <m/>
    <s v="Need crew to remove and replace burned cap units and clean up oil spill FROM CAP C-911    Pin # 308643"/>
    <s v="Y"/>
    <m/>
    <m/>
    <s v="34.9478117,-120.4404917,55.700000,3D"/>
    <m/>
    <m/>
    <s v="SANTA MARIA FIRE DEPT.   fire dept cleared the sceen before my arival"/>
    <s v="SANTA MARIA FD"/>
    <m/>
    <s v="N"/>
    <s v="Y"/>
    <m/>
    <s v="Clear"/>
    <m/>
    <s v="PGE&amp;E-Owned Structure/Equipment"/>
    <m/>
    <s v="Calm"/>
    <m/>
    <s v="Other (Comments)"/>
    <s v="tracking in fog"/>
    <s v="Other (Comments)"/>
    <s v="only capacitor unit"/>
    <s v="Fire Dept"/>
    <m/>
    <s v="Overhead"/>
    <m/>
    <s v="N"/>
    <m/>
    <m/>
    <m/>
    <s v="PATROL-FOUND NOTHING"/>
    <s v="CAPACITOR"/>
    <s v="N"/>
    <s v="  "/>
    <m/>
    <m/>
    <m/>
    <m/>
    <m/>
    <m/>
    <m/>
    <m/>
    <m/>
    <m/>
    <m/>
    <m/>
    <m/>
    <m/>
    <m/>
    <m/>
    <m/>
    <m/>
    <m/>
    <m/>
    <m/>
    <m/>
    <m/>
    <m/>
    <m/>
    <m/>
    <m/>
    <m/>
    <m/>
    <m/>
    <m/>
    <m/>
    <m/>
    <m/>
    <m/>
    <m/>
    <m/>
    <m/>
    <m/>
    <m/>
    <m/>
    <m/>
    <m/>
    <m/>
    <m/>
    <m/>
    <m/>
  </r>
  <r>
    <n v="1200"/>
    <s v="CATX"/>
    <s v="3 - QC Complete"/>
    <n v="44426"/>
    <n v="44617"/>
    <s v="H tap connector failed and started a fire at the base of the pole. The ensuing fire was &lt; 0.25 acres in size and supressed by City of Merced fire department. This information is preliminary."/>
    <s v="\\fxshare-nas05\quotashare-fs01\ESA\5 - Ignition Tracking\2021_Ignition_QC_Folders\20210806_nan_nan_nan_T005362081"/>
    <s v=" "/>
    <s v="Y"/>
    <s v="KRJ7"/>
    <s v="Coordinates updated."/>
    <n v="44426"/>
    <m/>
    <s v="Not In Scope"/>
    <m/>
    <m/>
    <m/>
    <m/>
    <m/>
    <m/>
    <m/>
    <m/>
    <m/>
    <m/>
    <m/>
    <m/>
    <m/>
    <m/>
    <m/>
    <m/>
    <m/>
    <m/>
    <m/>
    <m/>
    <m/>
    <m/>
    <m/>
    <m/>
    <m/>
    <m/>
    <m/>
    <m/>
    <m/>
    <m/>
    <m/>
    <m/>
    <m/>
    <m/>
    <m/>
    <m/>
    <m/>
    <m/>
    <m/>
    <s v="N"/>
    <m/>
    <m/>
    <m/>
    <m/>
    <m/>
    <m/>
    <s v=" "/>
    <x v="141"/>
    <s v="19:48:00"/>
    <m/>
    <m/>
    <s v="FAS"/>
    <s v="N"/>
    <s v="N"/>
    <s v="TR8213425"/>
    <m/>
    <m/>
    <s v="T005362081"/>
    <n v="121857805"/>
    <m/>
    <m/>
    <s v="No Photo"/>
    <s v=" "/>
    <x v="1"/>
    <x v="0"/>
    <s v="Y"/>
    <s v="Y"/>
    <s v="N"/>
    <s v="On August 6th, 2021 at 1948 hours, a PG&amp;E Troubleman was dispatched to the Wilson 1101 12 kV Distribution Circuit on Kibby Rd in response to a grass/pole fire. Initial analysis indicates a broken overhead connector caused the ignition. The ensuing fire was limited to the base of the pole and part of a material yard (less than 0.25 acres) and the fire was suppressed by Merced City Fire Department. PG&amp;E Crew replaced the failed connector on August 6, 2021. "/>
    <s v="PG&amp;E"/>
    <s v="Vegetation"/>
    <s v="Connector"/>
    <s v="D"/>
    <s v="D"/>
    <s v="&lt;0.25"/>
    <s v="base of pole and part of a material yard"/>
    <m/>
    <m/>
    <m/>
    <m/>
    <s v="Equipment - PG&amp;E"/>
    <s v="All types of equipment / facility failure"/>
    <s v="Splice/Clamp/Connector"/>
    <s v="Y"/>
    <s v="Overhead"/>
    <x v="0"/>
    <s v="Splice/Clamp/Connector"/>
    <s v="Connector"/>
    <n v="103910385"/>
    <s v=" "/>
    <x v="0"/>
    <n v="37.292235395600002"/>
    <n v="-120.41546085349999"/>
    <s v="Merced"/>
    <s v="WILSON 1101"/>
    <n v="12000"/>
    <s v="WILSON 1101CB"/>
    <x v="0"/>
    <s v="City of Merced FD"/>
    <s v="Urban"/>
    <s v="Grass Fuel Model"/>
    <m/>
    <s v="N"/>
    <m/>
    <m/>
    <m/>
    <m/>
    <s v="N"/>
    <s v="N"/>
    <m/>
    <m/>
    <s v="2021-08-10"/>
    <m/>
    <m/>
    <m/>
    <m/>
    <m/>
    <m/>
    <m/>
    <m/>
    <m/>
    <m/>
    <m/>
    <m/>
    <m/>
    <m/>
    <m/>
    <m/>
    <m/>
    <m/>
    <m/>
    <s v="  "/>
    <s v="YOSEMITE"/>
    <s v="MERCED 01"/>
    <s v="19:48"/>
    <n v="44414"/>
    <m/>
    <s v="T005362081"/>
    <s v="UNKNOWN"/>
    <s v="3876 E CHILDS AVE"/>
    <s v="MERCED"/>
    <m/>
    <m/>
    <s v="Y4TCRGK"/>
    <s v="GRIMES, CURTIS"/>
    <m/>
    <s v="20210806 22:00"/>
    <n v="9111"/>
    <m/>
    <s v="H tap connector failed and started fire at base of pole. called for crew to make repairs. "/>
    <s v="Y"/>
    <m/>
    <m/>
    <s v="37.2923667,-120.4154217,44.000000,3D"/>
    <m/>
    <m/>
    <s v="base of pole and part of a material yard."/>
    <s v="Ryan Wells 209-385-6879"/>
    <m/>
    <s v="N"/>
    <s v="Y"/>
    <m/>
    <s v="Clear"/>
    <m/>
    <s v="County Land"/>
    <s v="county land and part of a business"/>
    <s v="Calm"/>
    <m/>
    <s v="PG&amp;E Equipment"/>
    <s v="h tap connector failed"/>
    <s v="3 meters - 0.25 Acres"/>
    <m/>
    <s v="Fire Dept"/>
    <s v="Ryan Wells 209-385-6879 INC 21-6735"/>
    <s v="Overhead"/>
    <m/>
    <s v="Y"/>
    <s v="photos"/>
    <s v="PG&amp;E Employee"/>
    <m/>
    <s v="OVERHEAD"/>
    <s v="CONNECTOR OR SPLICE OH"/>
    <s v="N"/>
    <s v="  "/>
    <m/>
    <m/>
    <m/>
    <m/>
    <m/>
    <m/>
    <m/>
    <m/>
    <m/>
    <m/>
    <m/>
    <m/>
    <m/>
    <m/>
    <m/>
    <m/>
    <m/>
    <m/>
    <m/>
    <m/>
    <m/>
    <m/>
    <m/>
    <m/>
    <m/>
    <m/>
    <m/>
    <m/>
    <m/>
    <m/>
    <m/>
    <m/>
    <m/>
    <m/>
    <m/>
    <m/>
    <m/>
    <m/>
    <m/>
    <m/>
    <m/>
    <m/>
    <m/>
    <m/>
    <m/>
    <m/>
    <m/>
  </r>
  <r>
    <n v="1197"/>
    <s v="MXX7"/>
    <s v="3 - QC Complete"/>
    <n v="44420"/>
    <n v="44617"/>
    <s v="Pole fire, attributable to PG&amp;E. Burnt the structure alone. This information is preliminary."/>
    <s v="\\fxshare-nas05\quotashare-fs01\ESA\5 - Ignition Tracking\2021_Ignition_QC_Folders\20210806_1435880_21-0101089_nan_T005361739"/>
    <s v=" "/>
    <s v="Y"/>
    <s v="MXX7"/>
    <s v="Outage Time corrected to Outage Start in FAS. Changed fire lat/long to pole's lat/long."/>
    <n v="44420"/>
    <m/>
    <s v="Not In Scope"/>
    <m/>
    <m/>
    <m/>
    <m/>
    <m/>
    <m/>
    <m/>
    <m/>
    <m/>
    <m/>
    <m/>
    <m/>
    <m/>
    <m/>
    <m/>
    <m/>
    <m/>
    <m/>
    <m/>
    <m/>
    <m/>
    <m/>
    <m/>
    <m/>
    <m/>
    <m/>
    <m/>
    <m/>
    <m/>
    <m/>
    <m/>
    <m/>
    <m/>
    <m/>
    <m/>
    <m/>
    <m/>
    <m/>
    <m/>
    <m/>
    <m/>
    <m/>
    <m/>
    <m/>
    <m/>
    <m/>
    <s v=" "/>
    <x v="141"/>
    <s v="12:14:00"/>
    <n v="44414"/>
    <s v="12:38:00"/>
    <s v="FAS"/>
    <s v="N"/>
    <s v="N"/>
    <n v="1435880"/>
    <s v="21-0101089"/>
    <m/>
    <s v="T005361739"/>
    <n v="121855706"/>
    <m/>
    <m/>
    <s v="No photo"/>
    <s v=" "/>
    <x v="0"/>
    <x v="0"/>
    <s v="N"/>
    <s v="N"/>
    <s v="N"/>
    <s v="On August 6th, 2021 at 1214 hours, a PG&amp;E Troubleman was dispatched to the WAHTOKE 1111 12KV Distribution Circuit on S Lac Jac Avenue in Fresno County in response to a fire. Initial analysis indicates a pole caused the ignition. There was a pole fire (SAP # 103091166). Pole, crossarm, and cutout were broken/damaged. The ensuing fire was structure only in size and was self-extinguished.  PG&amp;E crew replaced pole, crossarm, and cutout on August 6th, 2021. This information is preliminary. "/>
    <s v="PG&amp;E"/>
    <s v="Other"/>
    <s v="Pole"/>
    <s v="D"/>
    <s v="D"/>
    <s v="Structure-PG&amp;E only"/>
    <m/>
    <m/>
    <m/>
    <m/>
    <m/>
    <s v="Equipment - PG&amp;E"/>
    <s v="All types of equipment / facility failure"/>
    <s v="Pole failure"/>
    <s v="N"/>
    <s v="Overhead"/>
    <x v="0"/>
    <s v="Pole"/>
    <s v="Pole, Crossarm, Cutout"/>
    <n v="103091166"/>
    <s v=" "/>
    <x v="0"/>
    <n v="36.610952716299998"/>
    <n v="-119.47999522790001"/>
    <s v="Fresno"/>
    <s v="WAHTOKE 1111"/>
    <n v="12000"/>
    <s v="WAHTOKE 111169760"/>
    <x v="0"/>
    <s v="Self Extinguished"/>
    <s v="Urban"/>
    <m/>
    <m/>
    <s v="N"/>
    <m/>
    <m/>
    <m/>
    <m/>
    <s v="N"/>
    <s v="N"/>
    <m/>
    <m/>
    <s v="2021-08-06"/>
    <m/>
    <m/>
    <m/>
    <m/>
    <m/>
    <m/>
    <m/>
    <m/>
    <m/>
    <m/>
    <m/>
    <m/>
    <m/>
    <m/>
    <m/>
    <m/>
    <m/>
    <m/>
    <m/>
    <s v="  "/>
    <s v="FRESNO"/>
    <s v="SELMA  01"/>
    <s v="12:14"/>
    <n v="44414"/>
    <n v="1435880"/>
    <s v="T005361739"/>
    <s v="UNKNOWN"/>
    <s v="8418 S LAC JAC"/>
    <s v="REEDLEY"/>
    <n v="36.609870000000001"/>
    <n v="-119.48386000000001"/>
    <s v="F3TAXBR"/>
    <s v="BENEGAR, AL"/>
    <n v="254531111"/>
    <s v="20210806 14:00"/>
    <n v="9111"/>
    <m/>
    <s v="F3TAXBR POLE FIRE EMERGENCY DUMP TO CLEAR  EXISTING LINES OVER RAILROAD SPUR TANKERS FILLING ALACHOL"/>
    <s v="Y"/>
    <m/>
    <m/>
    <s v="36.6120650,-119.4841233,78.700000,3D"/>
    <m/>
    <m/>
    <m/>
    <s v="ENGINEER FORTUNE"/>
    <m/>
    <s v="N"/>
    <s v="Y"/>
    <m/>
    <s v="Clear"/>
    <m/>
    <s v="PGE&amp;E-Owned Structure/Equipment"/>
    <m/>
    <s v="Calm"/>
    <m/>
    <s v="PG&amp;E Equipment"/>
    <m/>
    <s v="Structure Only"/>
    <m/>
    <s v="Self Extinguished"/>
    <m/>
    <s v="Overhead"/>
    <m/>
    <s v="Y"/>
    <s v="PICTURES ONLY"/>
    <s v="PG&amp;E Employee"/>
    <m/>
    <s v="FIRE, POLE"/>
    <s v="POLE-WOOD"/>
    <s v="N"/>
    <s v="  "/>
    <s v="Unplanned"/>
    <s v="Fresno"/>
    <s v="Selma"/>
    <s v="254531111, WAHTOKE-1111"/>
    <s v="21-0101089"/>
    <s v="Unplanned"/>
    <s v="Clear;32-90 F"/>
    <s v="6"/>
    <s v="90"/>
    <s v="YES"/>
    <s v="Force Out"/>
    <s v="Sustained"/>
    <s v="No"/>
    <s v="69760"/>
    <s v="OH"/>
    <s v="Line Recloser"/>
    <s v="1435880"/>
    <s v="Pole-Wood, Burned/flashed"/>
    <s v="NONE"/>
    <m/>
    <m/>
    <s v="S LAC JAC AVE S/OF E PARLIER AVE"/>
    <s v="CGC# 418593846555   "/>
    <m/>
    <m/>
    <m/>
    <m/>
    <m/>
    <m/>
    <m/>
    <m/>
    <m/>
    <m/>
    <m/>
    <m/>
    <m/>
    <m/>
    <m/>
    <m/>
    <m/>
    <m/>
    <m/>
    <m/>
    <m/>
    <m/>
    <m/>
    <m/>
  </r>
  <r>
    <n v="1194"/>
    <s v="AGFC"/>
    <s v="3 - QC Complete"/>
    <n v="44414"/>
    <n v="44617"/>
    <s v="Structure fire, not attributable to PG&amp;E assets. Fire in attic of customers home. No impact to PG&amp;E assets, troubleman just pulled meter. This information is preliminary."/>
    <s v="\\fxshare-nas05\quotashare-fs01\ESA\5 - Ignition Tracking\2021_Ignition_QC_Folders\20210806_1435434_nan_nan_T005361230"/>
    <s v=" "/>
    <m/>
    <m/>
    <m/>
    <m/>
    <m/>
    <s v="Not In Scope"/>
    <m/>
    <m/>
    <m/>
    <m/>
    <m/>
    <m/>
    <m/>
    <m/>
    <m/>
    <m/>
    <m/>
    <m/>
    <m/>
    <m/>
    <m/>
    <m/>
    <m/>
    <m/>
    <m/>
    <m/>
    <m/>
    <m/>
    <m/>
    <m/>
    <m/>
    <m/>
    <m/>
    <m/>
    <m/>
    <m/>
    <m/>
    <m/>
    <m/>
    <m/>
    <m/>
    <m/>
    <m/>
    <m/>
    <m/>
    <m/>
    <m/>
    <m/>
    <m/>
    <m/>
    <m/>
    <m/>
    <s v=" "/>
    <x v="141"/>
    <s v="03:05:00"/>
    <n v="44414"/>
    <s v="03:05:00"/>
    <s v="FAS"/>
    <s v="N"/>
    <s v="N"/>
    <n v="1435434"/>
    <m/>
    <m/>
    <s v="T005361230"/>
    <m/>
    <m/>
    <m/>
    <m/>
    <s v=" "/>
    <x v="0"/>
    <x v="1"/>
    <s v="N"/>
    <s v="N"/>
    <s v="N"/>
    <s v="Structure fire, not attributable to PG&amp;E assets. Fire in attic of customers home. No impact to PG&amp;E assets, troubleman just pulled meter. This information is preliminary."/>
    <s v="Not PG&amp;E"/>
    <s v="Building"/>
    <m/>
    <m/>
    <m/>
    <s v="Structure-only"/>
    <m/>
    <m/>
    <m/>
    <m/>
    <m/>
    <s v="Other Fire: Non-PG&amp;E related"/>
    <m/>
    <m/>
    <m/>
    <s v="Overhead"/>
    <x v="1"/>
    <m/>
    <m/>
    <m/>
    <s v=" "/>
    <x v="0"/>
    <n v="39.508695000000003"/>
    <n v="-121.5337967"/>
    <s v="Butte"/>
    <s v="WYANDOTTE 1110"/>
    <n v="12000"/>
    <m/>
    <x v="0"/>
    <s v="Oroville FD"/>
    <s v="Urban"/>
    <m/>
    <m/>
    <s v="Y"/>
    <s v="Potters 2020"/>
    <m/>
    <m/>
    <m/>
    <s v="N"/>
    <s v="N"/>
    <m/>
    <m/>
    <s v="2021-08-06"/>
    <m/>
    <m/>
    <m/>
    <m/>
    <m/>
    <m/>
    <m/>
    <m/>
    <m/>
    <m/>
    <m/>
    <m/>
    <m/>
    <m/>
    <m/>
    <m/>
    <m/>
    <m/>
    <m/>
    <s v="  "/>
    <s v="NORTH VALLEY"/>
    <s v="OROVILLE 01"/>
    <s v="03:05"/>
    <n v="44414"/>
    <n v="1435434"/>
    <s v="T005361230"/>
    <n v="2415"/>
    <s v="ORO QUINCY HWY"/>
    <s v="OROVILLE"/>
    <n v="39.508899999999997"/>
    <n v="-121.53286"/>
    <s v="V4TKDMB"/>
    <s v="MENZEL, KILE"/>
    <n v="102911110"/>
    <s v="20210806 03:57"/>
    <n v="9320"/>
    <m/>
    <s v="fire in attic, no impact on our facilities, just pulled meter for fire dept request"/>
    <s v="Y"/>
    <m/>
    <m/>
    <s v="39.5086950,-121.5337967,124.300000,3D"/>
    <m/>
    <m/>
    <s v="in attic, didn't see any damage, pulled meter for fire dept upon request"/>
    <s v="oroville fire dept"/>
    <m/>
    <s v="N"/>
    <s v="Y"/>
    <m/>
    <s v="Clear"/>
    <m/>
    <s v="Customer-Owned Structure/Equipment"/>
    <s v="in attic"/>
    <s v="Calm"/>
    <m/>
    <s v="Unknown"/>
    <m/>
    <s v="Structure Only"/>
    <m/>
    <s v="Fire Dept"/>
    <m/>
    <s v="Overhead"/>
    <m/>
    <s v="N"/>
    <m/>
    <m/>
    <m/>
    <m/>
    <m/>
    <s v="N"/>
    <s v="  "/>
    <m/>
    <m/>
    <m/>
    <m/>
    <m/>
    <m/>
    <m/>
    <m/>
    <m/>
    <m/>
    <m/>
    <m/>
    <m/>
    <m/>
    <m/>
    <m/>
    <m/>
    <m/>
    <m/>
    <m/>
    <m/>
    <m/>
    <m/>
    <m/>
    <m/>
    <m/>
    <m/>
    <m/>
    <m/>
    <m/>
    <m/>
    <m/>
    <m/>
    <m/>
    <m/>
    <m/>
    <m/>
    <m/>
    <m/>
    <m/>
    <m/>
    <m/>
    <m/>
    <m/>
    <m/>
    <m/>
    <m/>
  </r>
  <r>
    <n v="1190"/>
    <s v="P4K5"/>
    <s v="3 - QC Complete"/>
    <n v="44417"/>
    <n v="44620"/>
    <s v="Heavy Tracking from fog ignited crossarm and started a small veg fire. The fire was 12'X12' in size and supressed by a fire department. Pole was deemed okay and only the crossarm will need to be replaced.  This information is preliminary"/>
    <s v="\\fxshare-nas05\quotashare-fs01\ESA\5 - Ignition Tracking\2021_Ignition_QC_Folders\20210805_1434545_21-0100221_nan_T005360311"/>
    <s v=" "/>
    <s v="Y"/>
    <s v="P4K5"/>
    <s v="Adjusted create time and outage time to reflect the records"/>
    <n v="44417"/>
    <s v="F1AH (Exponent)"/>
    <s v="In Progress"/>
    <m/>
    <m/>
    <m/>
    <m/>
    <m/>
    <m/>
    <m/>
    <m/>
    <m/>
    <m/>
    <m/>
    <m/>
    <m/>
    <m/>
    <m/>
    <m/>
    <m/>
    <m/>
    <m/>
    <m/>
    <m/>
    <m/>
    <m/>
    <m/>
    <m/>
    <s v="Y"/>
    <m/>
    <s v="Y"/>
    <n v="44490"/>
    <m/>
    <m/>
    <m/>
    <m/>
    <m/>
    <m/>
    <m/>
    <m/>
    <m/>
    <m/>
    <m/>
    <m/>
    <m/>
    <m/>
    <m/>
    <m/>
    <m/>
    <s v=" "/>
    <x v="142"/>
    <s v="07:36:00"/>
    <n v="44413"/>
    <s v="07:34:00"/>
    <s v="FAS"/>
    <s v="N"/>
    <s v="N"/>
    <n v="1434545"/>
    <s v="21-0100221"/>
    <m/>
    <s v="T005360295, T005360308, T005360311"/>
    <n v="121847075"/>
    <m/>
    <m/>
    <s v="PG&amp;E_1190_Ignition_20210805_4.jpg"/>
    <s v=" "/>
    <x v="1"/>
    <x v="0"/>
    <s v="Y"/>
    <s v="Y"/>
    <s v="N"/>
    <s v="On Aug 5th, 2021 at 0736 hours, a PG&amp;E Troubleman was dispatched to the Los Ositos 2104 21kV Distribution Circuit on Topo Road in response to a grass fire. Initial analysis indicates equipment failure caused the ignition. Due to fog and heavy tracking crossarm and pole caught fire and started a 12’x12’ grass fire. The ensuing fire was &lt; 0.25 acres in size and the fire was suppressed by unknown fire department (fire department left the scene before the troubleman arrived). PG&amp;E Crew replaced the crossarm. This is preliminary. "/>
    <s v="PG&amp;E"/>
    <s v="Vegetation"/>
    <s v="Crossarm"/>
    <s v="D"/>
    <s v="D"/>
    <s v="&lt;0.25"/>
    <m/>
    <m/>
    <m/>
    <m/>
    <m/>
    <s v="Contamination"/>
    <s v="Contamination"/>
    <s v="Tracking"/>
    <s v="N"/>
    <s v="Overhead"/>
    <x v="0"/>
    <s v="Crossarm"/>
    <s v="Crossarm"/>
    <n v="103850450"/>
    <s v=" "/>
    <x v="0"/>
    <n v="36.357560999999997"/>
    <n v="-121.207718"/>
    <s v="Monterey"/>
    <s v="LOS OSITOS 2103"/>
    <n v="21000"/>
    <s v="LOS OSITOS 210364348"/>
    <x v="1"/>
    <s v="Fire Dept"/>
    <s v="Herbaceous"/>
    <s v="Grass Fuel Model"/>
    <m/>
    <s v="N"/>
    <m/>
    <m/>
    <m/>
    <m/>
    <s v="N"/>
    <s v="N"/>
    <m/>
    <m/>
    <s v="2021-08-06"/>
    <m/>
    <m/>
    <m/>
    <m/>
    <m/>
    <m/>
    <m/>
    <m/>
    <m/>
    <m/>
    <m/>
    <m/>
    <m/>
    <m/>
    <m/>
    <m/>
    <m/>
    <m/>
    <m/>
    <s v="  "/>
    <s v="CENTRAL COAST"/>
    <s v="KING CITY"/>
    <s v="07:44"/>
    <n v="44413"/>
    <n v="1434545"/>
    <s v="T005360311"/>
    <m/>
    <s v="METZ RD-BENGARD RANCH"/>
    <s v="GREENFIELD"/>
    <n v="36.330660000000002"/>
    <n v="-121.22575000000001"/>
    <s v="C4TJRAH"/>
    <s v="ANDERSON, JARED"/>
    <n v="182082103"/>
    <s v="20210805 09:17"/>
    <n v="9111"/>
    <m/>
    <s v="DUE TO FOG AND HEAVY TRACKING X ARM AND POLE FIRE.  STARTED SMALL GRASS FIRE AT BASE OF POLE.  FIRE PUT OUT AND FIRE DEPT LEFT SCENE B4 ARRIVAL OF TMAN.  CREW TO REPLACE DAMAGED ARM.  POLE OK.  FIRE SIZE ABOUT 12'X12' PATCH OF GRASS."/>
    <s v="Y"/>
    <m/>
    <m/>
    <m/>
    <n v="36.357560999999997"/>
    <n v="-121.207718"/>
    <m/>
    <m/>
    <m/>
    <s v="N"/>
    <s v="Y"/>
    <m/>
    <s v="Other (Comments)"/>
    <s v="FOGGY"/>
    <s v="Private Land"/>
    <m/>
    <s v="Calm"/>
    <m/>
    <s v="Vegetation"/>
    <m/>
    <s v="1 meter - &lt; 3 meters"/>
    <m/>
    <s v="Other (Comments)"/>
    <s v="UNKNOWN, SCENE LEFT B4 TMAN ARRIVAL"/>
    <s v="Overhead"/>
    <m/>
    <s v="N"/>
    <m/>
    <m/>
    <m/>
    <s v="FIRE, POLE"/>
    <s v="CROSSARM, WOOD"/>
    <s v="N"/>
    <s v="  "/>
    <s v="Unplanned"/>
    <s v="Central Coast"/>
    <s v="King City"/>
    <s v="182082103, LOS OSITOS-2103"/>
    <s v="21-0100221"/>
    <s v="Unplanned"/>
    <s v="Clear;32-90 F"/>
    <s v="208"/>
    <s v="76960"/>
    <s v="NO"/>
    <s v="Force Out"/>
    <s v="Sustained"/>
    <s v="No"/>
    <s v="64348"/>
    <s v="OH"/>
    <s v="Line Recloser"/>
    <s v="1434545"/>
    <s v="Crossarm, Wood, Burned/flashed"/>
    <m/>
    <s v="08/05/21 12:05"/>
    <m/>
    <s v="OAK AVE AND 2ND STREET"/>
    <s v="2 E/O 9503"/>
    <m/>
    <m/>
    <m/>
    <m/>
    <m/>
    <m/>
    <m/>
    <m/>
    <m/>
    <m/>
    <m/>
    <m/>
    <m/>
    <m/>
    <m/>
    <m/>
    <m/>
    <m/>
    <m/>
    <m/>
    <m/>
    <m/>
    <m/>
    <m/>
  </r>
  <r>
    <n v="1261"/>
    <s v="AGFC"/>
    <s v="3 - QC Complete"/>
    <n v="44426"/>
    <n v="44617"/>
    <s v="No Fire, tag was created in error. This information is preliminary."/>
    <s v="\\fxshare-nas05\quotashare-fs01\ESA\5 - Ignition Tracking\2021_Ignition_QC_Folders\20210805_nan_nan_nan_7236942256"/>
    <s v=" "/>
    <m/>
    <m/>
    <m/>
    <m/>
    <m/>
    <s v="Not In Scope"/>
    <m/>
    <m/>
    <m/>
    <m/>
    <m/>
    <m/>
    <m/>
    <m/>
    <m/>
    <m/>
    <m/>
    <m/>
    <m/>
    <m/>
    <m/>
    <m/>
    <m/>
    <m/>
    <m/>
    <m/>
    <m/>
    <m/>
    <m/>
    <m/>
    <m/>
    <m/>
    <m/>
    <m/>
    <m/>
    <m/>
    <m/>
    <m/>
    <m/>
    <m/>
    <m/>
    <m/>
    <m/>
    <m/>
    <m/>
    <m/>
    <m/>
    <m/>
    <m/>
    <m/>
    <m/>
    <m/>
    <s v=" "/>
    <x v="142"/>
    <s v="12:45:00"/>
    <m/>
    <m/>
    <s v="FAS"/>
    <s v="N"/>
    <s v="N"/>
    <m/>
    <m/>
    <m/>
    <n v="7236942256"/>
    <m/>
    <m/>
    <m/>
    <m/>
    <s v=" "/>
    <x v="0"/>
    <x v="1"/>
    <s v="N"/>
    <s v="N"/>
    <s v="N"/>
    <s v="No Fire, tag was created in error. This information is preliminary."/>
    <s v="Not PG&amp;E"/>
    <m/>
    <m/>
    <m/>
    <m/>
    <s v="No Fire"/>
    <s v="ERROR"/>
    <m/>
    <m/>
    <m/>
    <m/>
    <s v="No Fire"/>
    <m/>
    <m/>
    <m/>
    <s v="Underground"/>
    <x v="1"/>
    <m/>
    <m/>
    <m/>
    <s v=" "/>
    <x v="0"/>
    <n v="36.822856700000003"/>
    <n v="-119.8683383"/>
    <s v="Fresno"/>
    <s v="FIGARDEN 2110 "/>
    <n v="21000"/>
    <m/>
    <x v="0"/>
    <s v="No Fire"/>
    <s v="Agriculture"/>
    <m/>
    <m/>
    <s v="N"/>
    <m/>
    <m/>
    <m/>
    <m/>
    <s v="N"/>
    <s v="N"/>
    <m/>
    <m/>
    <s v="2021-08-20"/>
    <m/>
    <m/>
    <m/>
    <m/>
    <m/>
    <m/>
    <m/>
    <m/>
    <m/>
    <m/>
    <m/>
    <m/>
    <m/>
    <m/>
    <m/>
    <m/>
    <m/>
    <m/>
    <m/>
    <s v="  "/>
    <s v="FRESNO"/>
    <s v="FRESNO 05"/>
    <s v="12:45"/>
    <n v="44413"/>
    <m/>
    <n v="7236942256"/>
    <n v="3143"/>
    <s v="MATOIAN WAY UNIT 220"/>
    <s v="FRESNO"/>
    <n v="36.810782000000003"/>
    <n v="-119.736272"/>
    <s v="F4FRXJ5"/>
    <s v="JUAREZ, RAYMOND"/>
    <m/>
    <s v="20210817 17:52"/>
    <n v="2052"/>
    <n v="2"/>
    <s v="TRACED OUT, MAIN OFF , SET AND UIQ-DSCVRD-PING MTR # 1011021843"/>
    <s v="Y"/>
    <m/>
    <m/>
    <s v="36.8228567,-119.8683383,92.600000,3D"/>
    <m/>
    <m/>
    <m/>
    <m/>
    <m/>
    <s v="N"/>
    <s v="N"/>
    <s v="N"/>
    <s v="Other (Comments)"/>
    <s v="THIS PAGE ERROR"/>
    <s v="Other (Comments)"/>
    <s v="ERROR"/>
    <s v="Other (Comments)"/>
    <s v="ERROR"/>
    <s v="Other (Comments)"/>
    <s v="ERROR"/>
    <s v="Other (Comments)"/>
    <s v="ERROR"/>
    <s v="Other (Comments)"/>
    <s v="ERROR"/>
    <s v="Other (Comments)"/>
    <s v="ERROR"/>
    <s v="N"/>
    <m/>
    <m/>
    <m/>
    <m/>
    <m/>
    <m/>
    <s v="  "/>
    <m/>
    <m/>
    <m/>
    <m/>
    <m/>
    <m/>
    <m/>
    <m/>
    <m/>
    <m/>
    <m/>
    <m/>
    <m/>
    <m/>
    <m/>
    <m/>
    <m/>
    <m/>
    <m/>
    <m/>
    <m/>
    <m/>
    <m/>
    <m/>
    <m/>
    <m/>
    <m/>
    <m/>
    <m/>
    <m/>
    <m/>
    <m/>
    <m/>
    <m/>
    <m/>
    <m/>
    <m/>
    <m/>
    <m/>
    <m/>
    <m/>
    <m/>
    <m/>
    <m/>
    <m/>
    <m/>
    <m/>
  </r>
  <r>
    <n v="1199"/>
    <s v="AHH7"/>
    <s v="3 - QC Complete"/>
    <n v="44470"/>
    <n v="44617"/>
    <s v="Pole fire with wires down on Transmission overhead with Distribution underbuild pole on the King City - Coburn #1 60kv line. The ignition looks to have occurred at the distribution level and from the photos show it could have been due to tracking. A small patch of grass ignited due to the wire down on ground. This information is preliminary."/>
    <s v="\\fxshare-nas05\quotashare-fs01\ESA\5 - Ignition Tracking\2021_Ignition_QC_Folders\20210805_nan_nan_INT-15025_nan"/>
    <s v=" "/>
    <s v="Y"/>
    <s v="ahh7"/>
    <s v="Coordinates updated. KRJ7- although transmission was affected, the cause was due to distribution level. Updated circuit, voltage, CPZ"/>
    <n v="44470"/>
    <m/>
    <s v="Not In Scope"/>
    <m/>
    <m/>
    <m/>
    <m/>
    <m/>
    <m/>
    <m/>
    <m/>
    <m/>
    <m/>
    <m/>
    <m/>
    <m/>
    <m/>
    <m/>
    <m/>
    <m/>
    <m/>
    <m/>
    <m/>
    <m/>
    <m/>
    <m/>
    <m/>
    <m/>
    <m/>
    <m/>
    <m/>
    <m/>
    <m/>
    <m/>
    <m/>
    <m/>
    <m/>
    <m/>
    <m/>
    <m/>
    <m/>
    <m/>
    <m/>
    <m/>
    <m/>
    <m/>
    <m/>
    <m/>
    <m/>
    <s v=" "/>
    <x v="142"/>
    <s v="10:19:00"/>
    <n v="44413"/>
    <s v="10:19:00"/>
    <s v="TOTL"/>
    <s v="N"/>
    <s v="N"/>
    <s v="1434828, 1434837"/>
    <s v="21-0100310"/>
    <s v="INT-15025"/>
    <s v="T005360649, T005360662, T005361180"/>
    <n v="121848648"/>
    <m/>
    <m/>
    <s v="PG&amp;E_1199_Ignition_20210805_1.jpg"/>
    <s v=" "/>
    <x v="1"/>
    <x v="0"/>
    <s v="Y"/>
    <s v="Y"/>
    <s v="N"/>
    <s v="On August 5th, 2021 at 10:32 hours, a PG&amp;E Troubleman was dispatched to the King City-Coburn 60kV Transmission Circuit and the Los Ositos 2101 21 kV Distribution Circuit on Hwy 101 near Greenfield in response to an outage. Initial analysis indicates tracking caused the ignition. Tracking on the distribution underbuild of the pole resulted a pole fire the caused the top 15' of the pole to break resulting in transmission wires down. The down wires blocked the freeway and started a grass fire. The ensuing fire less than 0.25 acres in size and was suppressed by Greenfield Fire Department. PG&amp;E crew replaced the pole on August 10, 2021."/>
    <s v="PG&amp;E"/>
    <s v="Other"/>
    <s v="Pole"/>
    <s v="D"/>
    <s v="D"/>
    <s v="&lt;0.25"/>
    <s v="Little grass fire at base of pole, approximately 10 ft. "/>
    <m/>
    <m/>
    <m/>
    <m/>
    <s v="Contamination"/>
    <s v="Contamination"/>
    <s v="Tracking"/>
    <s v="N"/>
    <s v="Overhead"/>
    <x v="0"/>
    <s v="Crossarm"/>
    <s v="Pole"/>
    <n v="104050543"/>
    <s v=" "/>
    <x v="0"/>
    <n v="36.312209000000003"/>
    <n v="-121.232308"/>
    <s v="Monterey"/>
    <s v="LOS OSITOS 2101"/>
    <n v="21000"/>
    <s v="LOS OSITOS 2101CB "/>
    <x v="0"/>
    <s v="Greenfield FD"/>
    <s v="Herbaceous"/>
    <s v="Grass Fuel Model"/>
    <s v="Grass "/>
    <s v="N"/>
    <m/>
    <m/>
    <m/>
    <m/>
    <s v="N"/>
    <s v="N"/>
    <m/>
    <m/>
    <s v="2021-08-06"/>
    <m/>
    <m/>
    <m/>
    <m/>
    <m/>
    <m/>
    <m/>
    <m/>
    <m/>
    <m/>
    <m/>
    <m/>
    <m/>
    <m/>
    <m/>
    <m/>
    <m/>
    <m/>
    <m/>
    <s v="  "/>
    <s v="CENTRAL COAST"/>
    <s v="KING CITY"/>
    <m/>
    <m/>
    <m/>
    <m/>
    <m/>
    <m/>
    <m/>
    <m/>
    <m/>
    <m/>
    <m/>
    <m/>
    <m/>
    <m/>
    <m/>
    <m/>
    <m/>
    <m/>
    <m/>
    <m/>
    <m/>
    <m/>
    <m/>
    <m/>
    <m/>
    <m/>
    <m/>
    <m/>
    <m/>
    <m/>
    <m/>
    <m/>
    <m/>
    <m/>
    <m/>
    <m/>
    <m/>
    <m/>
    <m/>
    <m/>
    <m/>
    <m/>
    <m/>
    <m/>
    <m/>
    <m/>
    <m/>
    <m/>
    <m/>
    <s v="  "/>
    <m/>
    <m/>
    <m/>
    <m/>
    <m/>
    <m/>
    <m/>
    <m/>
    <m/>
    <m/>
    <m/>
    <m/>
    <m/>
    <m/>
    <m/>
    <m/>
    <m/>
    <m/>
    <m/>
    <m/>
    <m/>
    <m/>
    <m/>
    <m/>
    <m/>
    <m/>
    <m/>
    <m/>
    <m/>
    <m/>
    <m/>
    <m/>
    <m/>
    <m/>
    <m/>
    <m/>
    <m/>
    <m/>
    <m/>
    <m/>
    <m/>
    <m/>
    <m/>
    <m/>
    <m/>
    <m/>
    <m/>
  </r>
  <r>
    <n v="1195"/>
    <s v="P4K5"/>
    <s v="3 - QC Complete"/>
    <n v="44420"/>
    <n v="44617"/>
    <s v="Pole top burnt and caused insulators to come off of transmission pole from Soledad #2 60kV Tranmission line. The cause of this ignition is likely due to tracking. The ignition was limited to PG&amp;E assets. This information is preliminary."/>
    <s v="\\fxshare-nas05\quotashare-fs01\ESA\5 - Ignition Tracking\2021_Ignition_QC_Folders\20210805_nan_nan_INT-15023_nan"/>
    <s v=" "/>
    <m/>
    <m/>
    <m/>
    <m/>
    <m/>
    <s v="Not In Scope"/>
    <m/>
    <m/>
    <m/>
    <m/>
    <m/>
    <m/>
    <m/>
    <m/>
    <m/>
    <m/>
    <m/>
    <m/>
    <m/>
    <m/>
    <m/>
    <m/>
    <m/>
    <m/>
    <m/>
    <m/>
    <m/>
    <m/>
    <m/>
    <m/>
    <m/>
    <m/>
    <m/>
    <m/>
    <m/>
    <m/>
    <m/>
    <m/>
    <m/>
    <m/>
    <m/>
    <m/>
    <m/>
    <m/>
    <m/>
    <m/>
    <m/>
    <m/>
    <m/>
    <m/>
    <m/>
    <m/>
    <s v=" "/>
    <x v="142"/>
    <s v="05:54:00"/>
    <m/>
    <m/>
    <s v="TOTL"/>
    <s v="N"/>
    <s v="N"/>
    <m/>
    <m/>
    <s v="INT-15023"/>
    <m/>
    <n v="121847091"/>
    <m/>
    <m/>
    <s v="PG&amp;E_1195_Ignition_20210805_2.jpg"/>
    <s v=" "/>
    <x v="0"/>
    <x v="0"/>
    <s v="N"/>
    <s v="N"/>
    <s v="N"/>
    <s v="On Aug 5th, 2021 at 0554 hours, PG&amp;E became aware that the Soledad #2 60kV Transmission Circuit on Old Stage road relayed and tested no good. Initial analysis indicates equipment failure caused the ignition. Pole was burnt at the top and the insulator came off due to the fire caused by tracking in the transmission lines. The ensuing fire was limited to the structure and the fire was suppressed by an unknown fire agency. PG&amp;E Crew replaced the pole. "/>
    <s v="PG&amp;E"/>
    <s v="Other"/>
    <s v="Pole, Crossarm, Insulators"/>
    <s v="T"/>
    <s v="T"/>
    <s v="Structure-PG&amp;E only"/>
    <m/>
    <m/>
    <m/>
    <m/>
    <m/>
    <s v="Contamination"/>
    <s v="Contamination"/>
    <s v="Tracking"/>
    <s v="N"/>
    <s v="Overhead"/>
    <x v="4"/>
    <s v="Pole"/>
    <s v="Pole, Crossarm, Insulators"/>
    <n v="40769099"/>
    <s v=" "/>
    <x v="0"/>
    <n v="36.542969999999997"/>
    <n v="-121.46745"/>
    <s v="Monterey"/>
    <s v="SOLEDAD #2 60 kV"/>
    <n v="60000"/>
    <m/>
    <x v="0"/>
    <s v="Unknown"/>
    <s v="Urban"/>
    <s v="Grass Fuel Model"/>
    <m/>
    <s v="N"/>
    <m/>
    <m/>
    <m/>
    <m/>
    <s v="N"/>
    <s v="N"/>
    <m/>
    <m/>
    <s v="2021-08-06"/>
    <m/>
    <m/>
    <m/>
    <m/>
    <m/>
    <m/>
    <m/>
    <m/>
    <m/>
    <m/>
    <m/>
    <m/>
    <m/>
    <m/>
    <m/>
    <m/>
    <m/>
    <m/>
    <m/>
    <s v="  "/>
    <s v="CENTRAL COAST"/>
    <s v="SALINAS"/>
    <m/>
    <m/>
    <m/>
    <m/>
    <m/>
    <m/>
    <m/>
    <m/>
    <m/>
    <m/>
    <m/>
    <m/>
    <m/>
    <m/>
    <m/>
    <m/>
    <m/>
    <m/>
    <m/>
    <m/>
    <m/>
    <m/>
    <m/>
    <m/>
    <m/>
    <m/>
    <m/>
    <m/>
    <m/>
    <m/>
    <m/>
    <m/>
    <m/>
    <m/>
    <m/>
    <m/>
    <m/>
    <m/>
    <m/>
    <m/>
    <m/>
    <m/>
    <m/>
    <m/>
    <m/>
    <m/>
    <m/>
    <m/>
    <m/>
    <s v="  "/>
    <m/>
    <m/>
    <m/>
    <m/>
    <m/>
    <m/>
    <m/>
    <m/>
    <m/>
    <m/>
    <m/>
    <m/>
    <m/>
    <m/>
    <m/>
    <m/>
    <m/>
    <m/>
    <m/>
    <m/>
    <m/>
    <m/>
    <m/>
    <m/>
    <m/>
    <m/>
    <m/>
    <m/>
    <m/>
    <m/>
    <m/>
    <m/>
    <m/>
    <m/>
    <m/>
    <m/>
    <m/>
    <m/>
    <m/>
    <m/>
    <m/>
    <m/>
    <m/>
    <m/>
    <m/>
    <m/>
    <m/>
  </r>
  <r>
    <n v="1193"/>
    <s v="P4K5"/>
    <s v="3 - QC Complete"/>
    <n v="44420"/>
    <n v="44617"/>
    <s v="Pole fire likely due to tracking but will need to confirm with troubleman. The ensuing fire was limited to PG&amp;E assets. This information is preliminary."/>
    <s v="\\fxshare-nas05\quotashare-fs01\ESA\5 - Ignition Tracking\2021_Ignition_QC_Folders\20210805_nan_nan_nan_T005360876"/>
    <s v=" "/>
    <m/>
    <m/>
    <m/>
    <m/>
    <m/>
    <s v="Not In Scope"/>
    <m/>
    <m/>
    <m/>
    <m/>
    <m/>
    <m/>
    <m/>
    <m/>
    <m/>
    <m/>
    <m/>
    <m/>
    <m/>
    <m/>
    <m/>
    <m/>
    <m/>
    <m/>
    <m/>
    <m/>
    <m/>
    <m/>
    <m/>
    <m/>
    <m/>
    <m/>
    <m/>
    <m/>
    <m/>
    <m/>
    <m/>
    <m/>
    <m/>
    <m/>
    <m/>
    <m/>
    <m/>
    <m/>
    <m/>
    <m/>
    <m/>
    <m/>
    <m/>
    <m/>
    <m/>
    <m/>
    <s v=" "/>
    <x v="142"/>
    <s v="14:21:00"/>
    <n v="44413"/>
    <s v="14:13:00"/>
    <s v="FAS"/>
    <s v="N"/>
    <s v="N"/>
    <s v="TR8206177"/>
    <m/>
    <m/>
    <s v="T005360876"/>
    <n v="121850506"/>
    <m/>
    <m/>
    <s v="PG&amp;E_1193_Ignition_20210805_2.jpg"/>
    <s v=" "/>
    <x v="0"/>
    <x v="0"/>
    <s v="N"/>
    <s v="N"/>
    <s v="N"/>
    <s v="On Aug 5th, 2021 at 1421 hours, a PG&amp;E Troubleman was dispatched to the Oakland L 1101 12kV Distribution Circuit near the intersection of 24th Street and 2400 Union Street in response to a pole fire. Initial analysis indicates tracking caused the ignition. The ensuing fire was limited to the structure in size and the fire was suppressed by Oakland fire department. PG&amp;E Crew replaced the pole and transformer. This is preliminary. "/>
    <s v="PG&amp;E"/>
    <s v="Other"/>
    <s v="Pole, Transformer"/>
    <s v="D"/>
    <s v="D"/>
    <s v="Structure-PG&amp;E only"/>
    <m/>
    <m/>
    <m/>
    <m/>
    <m/>
    <s v="Contamination"/>
    <s v="Contamination"/>
    <s v="Tracking"/>
    <s v="Y"/>
    <s v="Overhead"/>
    <x v="0"/>
    <s v="Pole"/>
    <s v="Pole, Transformer"/>
    <n v="102298618"/>
    <s v=" "/>
    <x v="0"/>
    <n v="37.8176524868"/>
    <n v="-122.2858217261"/>
    <s v="Alameda"/>
    <s v="OAKLAND L 1101 "/>
    <n v="12000"/>
    <s v="OAKLAND L 1101568018"/>
    <x v="0"/>
    <s v="Oakland FD"/>
    <s v="Urban"/>
    <s v="Fire-resistive fuel bed"/>
    <m/>
    <s v="N"/>
    <m/>
    <m/>
    <m/>
    <m/>
    <s v="N"/>
    <s v="N"/>
    <m/>
    <m/>
    <s v="2021-08-06"/>
    <m/>
    <m/>
    <m/>
    <m/>
    <m/>
    <m/>
    <m/>
    <m/>
    <m/>
    <m/>
    <m/>
    <m/>
    <m/>
    <m/>
    <m/>
    <m/>
    <m/>
    <m/>
    <m/>
    <s v="  "/>
    <s v="EAST BAY"/>
    <s v="OAKLAND 08"/>
    <s v="14:24"/>
    <n v="44413"/>
    <m/>
    <s v="T005360876"/>
    <s v="UNKNOWN"/>
    <s v="24TH ST"/>
    <s v="OAKLAND"/>
    <m/>
    <m/>
    <s v="E1TACBS"/>
    <s v="BELCSAK, ALEX"/>
    <m/>
    <s v="20210805 16:03"/>
    <n v="9110"/>
    <m/>
    <s v="Crews to replace fire damaged pole"/>
    <s v="Y"/>
    <m/>
    <m/>
    <s v="37.8167450,-122.2853133,8.000000,2D"/>
    <m/>
    <m/>
    <m/>
    <s v="O.F.D 510-444-3322"/>
    <m/>
    <s v="N"/>
    <s v="Y"/>
    <m/>
    <s v="Clear"/>
    <m/>
    <s v="PGE&amp;E-Owned Structure/Equipment"/>
    <m/>
    <s v="Calm"/>
    <m/>
    <s v="Unknown"/>
    <m/>
    <s v="Structure Only"/>
    <m/>
    <s v="Employee"/>
    <m/>
    <s v="Overhead"/>
    <m/>
    <s v="N"/>
    <m/>
    <m/>
    <m/>
    <s v="PATROL-FOUND NOTHING"/>
    <m/>
    <s v="N"/>
    <s v="  "/>
    <m/>
    <m/>
    <m/>
    <m/>
    <m/>
    <m/>
    <m/>
    <m/>
    <m/>
    <m/>
    <m/>
    <m/>
    <m/>
    <m/>
    <m/>
    <m/>
    <m/>
    <m/>
    <m/>
    <m/>
    <m/>
    <m/>
    <m/>
    <m/>
    <m/>
    <m/>
    <m/>
    <m/>
    <m/>
    <m/>
    <m/>
    <m/>
    <m/>
    <m/>
    <m/>
    <m/>
    <m/>
    <m/>
    <m/>
    <m/>
    <m/>
    <m/>
    <m/>
    <m/>
    <m/>
    <m/>
    <m/>
  </r>
  <r>
    <n v="1192"/>
    <s v="P4K5"/>
    <s v="3 - QC Complete"/>
    <n v="44417"/>
    <n v="44617"/>
    <s v="Switch failure resulted in a pole fire. The cause of the switch failure is unknown at this time. The ensuing fire was limited to PG&amp;E assets. This information is preliminary."/>
    <s v="\\fxshare-nas05\quotashare-fs01\ESA\5 - Ignition Tracking\2021_Ignition_QC_Folders\20210805_nan_nan_nan_T005360438"/>
    <s v=" "/>
    <m/>
    <s v="P4K5"/>
    <s v="Adjusted the fire lat and long to reflect the records"/>
    <n v="44417"/>
    <m/>
    <s v="Not In Scope"/>
    <m/>
    <m/>
    <m/>
    <m/>
    <m/>
    <m/>
    <m/>
    <m/>
    <m/>
    <m/>
    <m/>
    <m/>
    <m/>
    <m/>
    <m/>
    <m/>
    <m/>
    <m/>
    <m/>
    <m/>
    <m/>
    <m/>
    <m/>
    <m/>
    <m/>
    <m/>
    <m/>
    <m/>
    <m/>
    <m/>
    <m/>
    <m/>
    <m/>
    <m/>
    <m/>
    <m/>
    <m/>
    <m/>
    <m/>
    <m/>
    <m/>
    <m/>
    <m/>
    <m/>
    <m/>
    <m/>
    <s v=" "/>
    <x v="142"/>
    <s v="08:43:00"/>
    <m/>
    <m/>
    <s v="FAS"/>
    <s v="N"/>
    <s v="N"/>
    <s v="TR8203369"/>
    <m/>
    <m/>
    <s v="T005360438"/>
    <n v="121847078"/>
    <m/>
    <m/>
    <s v="No photos"/>
    <s v=" "/>
    <x v="0"/>
    <x v="0"/>
    <s v="N"/>
    <s v="N"/>
    <s v="N"/>
    <s v="On Aug 5th, 2021 at 0843 hours, a PG&amp;E Troubleman was dispatched to the Soledad 2101 12kV Distribution Circuit on Walker Drive in response to a pole fire. Initial analysis indicates switch failure caused the ignition. The ensuing fire was limited to the pole and the fire was suppressed by Soledad fire department. PG&amp;E Crew replaced the switch. This is preliminary. "/>
    <s v="PG&amp;E"/>
    <s v="Other"/>
    <s v="Switch"/>
    <s v="D"/>
    <s v="D"/>
    <s v="Structure-PG&amp;E only"/>
    <m/>
    <m/>
    <m/>
    <m/>
    <m/>
    <s v="Equipment - PG&amp;E"/>
    <s v="All types of equipment / facility failure"/>
    <s v="Switch failure"/>
    <s v="Y"/>
    <s v="Overhead"/>
    <x v="0"/>
    <s v="Switch"/>
    <s v="Switch"/>
    <n v="101736158"/>
    <s v=" "/>
    <x v="0"/>
    <n v="36.426426454900003"/>
    <n v="-121.31995198680001"/>
    <s v="Monterey"/>
    <s v="SOLEDAD 2101"/>
    <n v="12000"/>
    <s v="SOLEDAD 2101775342"/>
    <x v="0"/>
    <s v="Soledad FD"/>
    <s v="Urban"/>
    <s v="Fire-resistive fuel bed"/>
    <m/>
    <s v="N"/>
    <m/>
    <m/>
    <m/>
    <m/>
    <s v="N"/>
    <s v="N"/>
    <m/>
    <m/>
    <s v="2021-08-06"/>
    <m/>
    <m/>
    <m/>
    <m/>
    <m/>
    <m/>
    <m/>
    <m/>
    <m/>
    <m/>
    <m/>
    <m/>
    <m/>
    <m/>
    <m/>
    <m/>
    <m/>
    <m/>
    <m/>
    <s v="  "/>
    <s v="CENTRAL COAST"/>
    <s v="KING CITY"/>
    <s v="08:43"/>
    <n v="44413"/>
    <m/>
    <s v="T005360438"/>
    <s v="UNKNOWN"/>
    <s v="1210 WALKER DR"/>
    <s v="SOLEDAD"/>
    <m/>
    <m/>
    <s v="C2TFLT6"/>
    <s v="TUCKER, BUD"/>
    <m/>
    <s v="20210805 08:51"/>
    <n v="9111"/>
    <m/>
    <s v="replace snuffer underarm switch"/>
    <s v="Y"/>
    <m/>
    <m/>
    <s v="36.4285750,-121.3226150,62.200000,3D"/>
    <m/>
    <m/>
    <m/>
    <m/>
    <m/>
    <s v="N"/>
    <s v="Y"/>
    <m/>
    <s v="Other (Comments)"/>
    <s v="heavy fog"/>
    <s v="PGE&amp;E-Owned Structure/Equipment"/>
    <s v="overhead switch"/>
    <s v="Calm"/>
    <m/>
    <s v="PG&amp;E Equipment"/>
    <m/>
    <s v="Structure Only"/>
    <m/>
    <s v="Other Party"/>
    <s v="soledad fire dept"/>
    <s v="Overhead"/>
    <m/>
    <s v="N"/>
    <m/>
    <m/>
    <m/>
    <s v="FIRE, POLE"/>
    <s v="SWITCH (OH)"/>
    <s v="N"/>
    <s v="  "/>
    <m/>
    <m/>
    <m/>
    <m/>
    <m/>
    <m/>
    <m/>
    <m/>
    <m/>
    <m/>
    <m/>
    <m/>
    <m/>
    <m/>
    <m/>
    <m/>
    <m/>
    <m/>
    <m/>
    <m/>
    <m/>
    <m/>
    <m/>
    <m/>
    <m/>
    <m/>
    <m/>
    <m/>
    <m/>
    <m/>
    <m/>
    <m/>
    <m/>
    <m/>
    <m/>
    <m/>
    <m/>
    <m/>
    <m/>
    <m/>
    <m/>
    <m/>
    <m/>
    <m/>
    <m/>
    <m/>
    <m/>
  </r>
  <r>
    <n v="1191"/>
    <s v="P4K5"/>
    <s v="3 - QC Complete"/>
    <n v="44581"/>
    <n v="44617"/>
    <s v="Initial EIR: EI210805A - Soledad - Media Summary: Summary: On August 5, 2021, at approximately 1540 hours, PG&amp;E's Electric Incident Reporting On-Call Team was made aware of two outages in Soledad, Monterey County, that were subject to significant media coverage. On August 5, 2021, at 0734 hours, a pole fire occurred on the Los Ositos 2103 21 kV circuit, resulting in the loss of service to 208 customers. On August 5, 2021, at 0742 hours, an overhead equipment failure occurred on the Soledad 2101 21 kV circuit, resulting in the loss of service to 3,370 customers. As of the time of reporting, 3,160 customers have had their service restored. As a result of the outages, on August 5, 2021, PG&amp;E received four media inquiries. PG&amp;E is not aware of any injuries, fatalities, or property damage exceeding $50,000. This information is preliminary. Pole burnt in half and broke just above the transformer. Unsure if tracking was involved but the photos look like it could have been a contributing factor. The ensuing fire was limited to PG&amp;E assets. This information is preliminary."/>
    <s v="\\fxshare-nas05\quotashare-fs01\ESA\5 - Ignition Tracking\2021_Ignition_QC_Folders\20210805_1434554_21-0100166_nan_T005360332"/>
    <s v=" "/>
    <s v="Y"/>
    <s v="P4K5"/>
    <s v="Adjusted create time and outage time and the fire lat and long to reflect the records"/>
    <n v="44417"/>
    <m/>
    <s v="Not In Scope"/>
    <m/>
    <m/>
    <m/>
    <m/>
    <m/>
    <m/>
    <m/>
    <m/>
    <m/>
    <m/>
    <m/>
    <m/>
    <m/>
    <m/>
    <m/>
    <m/>
    <m/>
    <m/>
    <m/>
    <m/>
    <m/>
    <m/>
    <m/>
    <m/>
    <m/>
    <m/>
    <m/>
    <m/>
    <m/>
    <m/>
    <m/>
    <m/>
    <s v="N"/>
    <m/>
    <m/>
    <m/>
    <m/>
    <m/>
    <m/>
    <s v="N"/>
    <m/>
    <m/>
    <m/>
    <m/>
    <m/>
    <m/>
    <s v=" "/>
    <x v="142"/>
    <s v="07:48:00"/>
    <n v="44413"/>
    <s v="07:42:00"/>
    <s v="FAS"/>
    <s v="N"/>
    <s v="N"/>
    <n v="1434554"/>
    <s v="21-0100166"/>
    <m/>
    <s v="T005360313, T005360332, T005360378, T005360560, T005360578"/>
    <n v="121847941"/>
    <m/>
    <s v="EI210805A"/>
    <s v="PG&amp;E_1191_Ignition_20210805_1.jpg"/>
    <s v=" "/>
    <x v="0"/>
    <x v="0"/>
    <s v="N"/>
    <s v="N"/>
    <s v="N"/>
    <s v="On August 5th, 2021 at 07:48 hours, a PG&amp;E Troubleman was dispatched to the Soledad 1114, a 12kV Distribution Circuit on Main Street in Soledad in response to a pole fire. Initial analysis indicates equipment failure caused the ignition. The pole fire burnt the pole in above the transformer causing a wire down. The ensuing fire was limited to the pole in size and the fire was suppressed by the troubleman. A PG&amp;E Crew replaced the pole, crossarm, transformer and cutout on August 5, 2021. This is preliminary. "/>
    <s v="PG&amp;E"/>
    <s v="Other"/>
    <s v="Pole, Crossarm, Transformer, Cutout"/>
    <s v="D"/>
    <s v="D"/>
    <s v="Structure-PG&amp;E only"/>
    <s v="POLE FIRE BURNED POLE IN HALF ABOVE TX. WIRE DOWN STREET CLOSED."/>
    <m/>
    <m/>
    <m/>
    <m/>
    <s v="Equipment - PG&amp;E"/>
    <s v="All types of equipment / facility failure"/>
    <s v="Pole failure"/>
    <s v="Y"/>
    <s v="Overhead"/>
    <x v="0"/>
    <s v="Pole"/>
    <s v="Pole, Crossarm, Transformer, Cutout"/>
    <n v="101736449"/>
    <s v=" "/>
    <x v="0"/>
    <n v="36.427500000000002"/>
    <n v="-121.32850000000001"/>
    <s v="Monterey"/>
    <s v="SOLEDAD 1114"/>
    <n v="12000"/>
    <s v="SOLEDAD 111475336"/>
    <x v="0"/>
    <s v="Employee"/>
    <s v="Urban"/>
    <s v="Fire-resistive fuel bed"/>
    <m/>
    <s v="N"/>
    <m/>
    <m/>
    <m/>
    <m/>
    <s v="N"/>
    <s v="N"/>
    <m/>
    <m/>
    <s v="2021-08-06"/>
    <m/>
    <m/>
    <m/>
    <m/>
    <m/>
    <m/>
    <m/>
    <m/>
    <m/>
    <m/>
    <m/>
    <m/>
    <m/>
    <m/>
    <m/>
    <m/>
    <m/>
    <m/>
    <m/>
    <s v="  "/>
    <s v="CENTRAL COAST"/>
    <s v="KING CITY"/>
    <s v="07:59"/>
    <n v="44413"/>
    <n v="1434554"/>
    <s v="T005360332"/>
    <n v="1040"/>
    <s v="METZ RD"/>
    <s v="SOLEDAD"/>
    <n v="36.429749999999999"/>
    <n v="-121.3318"/>
    <s v="C4TJRAH"/>
    <s v="ANDERSON, JARED"/>
    <n v="182052101"/>
    <s v="20210805 10:50"/>
    <n v="9002"/>
    <m/>
    <s v="POLE FIRE BURNED POLE IN HALF ABOVE TX.  WIRE DOWN STREET CLOSED.  CREW TO REPLACE POLE.  FIRE OUT.  ONLY POLE"/>
    <s v="Y"/>
    <m/>
    <m/>
    <m/>
    <n v="36.427477000000003"/>
    <n v="-121.328512"/>
    <m/>
    <m/>
    <m/>
    <s v="N"/>
    <s v="Y"/>
    <m/>
    <s v="Clear"/>
    <m/>
    <s v="PGE&amp;E-Owned Structure/Equipment"/>
    <m/>
    <s v="Breezy"/>
    <m/>
    <s v="PG&amp;E Equipment"/>
    <m/>
    <s v="Structure Only"/>
    <m/>
    <s v="Employee"/>
    <m/>
    <s v="Overhead"/>
    <m/>
    <s v="N"/>
    <m/>
    <m/>
    <m/>
    <s v="FIRE, POLE"/>
    <s v="POLE-WOOD"/>
    <s v="N"/>
    <s v="  "/>
    <s v="Unplanned"/>
    <s v="Central Coast"/>
    <s v="King City"/>
    <s v="182052101, SOLEDAD-2101"/>
    <s v="21-0100166"/>
    <s v="Unplanned"/>
    <s v="Clear;32-90 F"/>
    <s v="2163"/>
    <s v="1080490"/>
    <s v="YES"/>
    <s v="Line to Line"/>
    <s v="Sustained"/>
    <s v="No"/>
    <s v="775342"/>
    <s v="OH"/>
    <s v="Line Recloser"/>
    <s v="1434554"/>
    <s v="Crossarm, Wood, Burned/flashed"/>
    <s v="A &amp; C PH"/>
    <s v="08/05/21 12:01"/>
    <m/>
    <s v="177 WEST STREET"/>
    <s v="TUCKER/ 7867/ 831-682-1744: 1316 walker drive"/>
    <s v="SW 8697 OPEN|SW 832049 CLOSE"/>
    <m/>
    <m/>
    <m/>
    <m/>
    <m/>
    <m/>
    <m/>
    <m/>
    <m/>
    <m/>
    <m/>
    <m/>
    <m/>
    <m/>
    <m/>
    <m/>
    <m/>
    <m/>
    <m/>
    <m/>
    <m/>
    <m/>
    <m/>
  </r>
  <r>
    <n v="1198"/>
    <s v="P4K5"/>
    <s v="3 - QC Complete"/>
    <n v="44414"/>
    <n v="44617"/>
    <s v="Other fire not attributable to PG&amp;E assets. This information is preliminary. River Fire. Large vegetation fire, currently approximatly 2400 acres in Placer county. There are now multple outages in the area impacting 1085 customers (OIS 1433896, 1433916, 1433960, 1433927, 1433927, 1434076)"/>
    <s v="\\fxshare-nas05\quotashare-fs01\ESA\5 - Ignition Tracking\2021_Ignition_QC_Folders\20210804_1433896_21-0099932.1(12 outages)_nan_T005359805"/>
    <s v=" "/>
    <m/>
    <m/>
    <m/>
    <m/>
    <m/>
    <s v="Not In Scope"/>
    <m/>
    <m/>
    <m/>
    <m/>
    <m/>
    <m/>
    <m/>
    <m/>
    <m/>
    <m/>
    <m/>
    <m/>
    <m/>
    <m/>
    <m/>
    <m/>
    <m/>
    <m/>
    <m/>
    <m/>
    <m/>
    <m/>
    <m/>
    <m/>
    <m/>
    <m/>
    <m/>
    <m/>
    <m/>
    <m/>
    <m/>
    <m/>
    <m/>
    <m/>
    <m/>
    <m/>
    <m/>
    <m/>
    <m/>
    <m/>
    <m/>
    <m/>
    <m/>
    <m/>
    <m/>
    <m/>
    <s v=" "/>
    <x v="143"/>
    <s v="15:02:00"/>
    <n v="44412"/>
    <s v="15:02:00"/>
    <s v="FAS"/>
    <s v="Y"/>
    <s v="N"/>
    <s v="1433896, 1434076, 1433916, 1433943, 1433927, 1433960"/>
    <s v="21-0099932.1(12 outages)"/>
    <m/>
    <s v="T005359805, T005359807"/>
    <m/>
    <m/>
    <m/>
    <m/>
    <s v=" "/>
    <x v="0"/>
    <x v="1"/>
    <s v="N"/>
    <s v="N"/>
    <s v="N"/>
    <s v="On August 4, 2021 at 1524 hours, a PG&amp;E Troubleman patrolled the Shady Glen 1102 Distribution Circuit number 152431101, near the Bear River Campground in Colfax. Initial analysis indicates the River Fire was not attributable to PG&amp;E assets. Cal Fire and other fire agencies responded to and extinguished the fire. This information is preliminary. "/>
    <s v="Not PG&amp;E"/>
    <s v="Other"/>
    <m/>
    <m/>
    <m/>
    <s v="1,000-4,999"/>
    <m/>
    <m/>
    <m/>
    <m/>
    <m/>
    <s v="Other Fire: Non-PG&amp;E related"/>
    <m/>
    <m/>
    <m/>
    <s v="Overhead"/>
    <x v="1"/>
    <m/>
    <m/>
    <m/>
    <s v=" "/>
    <x v="1"/>
    <n v="39.084000000000003"/>
    <n v="-120.98699999999999"/>
    <s v="Placer"/>
    <s v="SHADY GLEN 1101"/>
    <n v="12000"/>
    <m/>
    <x v="1"/>
    <s v="Cal Fire"/>
    <s v="Conifer Forest"/>
    <m/>
    <m/>
    <s v="N"/>
    <m/>
    <s v="River"/>
    <m/>
    <m/>
    <s v="N"/>
    <s v="N"/>
    <m/>
    <m/>
    <s v="2021-08-06"/>
    <m/>
    <m/>
    <m/>
    <m/>
    <m/>
    <m/>
    <m/>
    <m/>
    <m/>
    <m/>
    <m/>
    <m/>
    <m/>
    <m/>
    <m/>
    <m/>
    <m/>
    <m/>
    <m/>
    <s v="  "/>
    <s v="SIERRA"/>
    <m/>
    <s v="15:02"/>
    <n v="44412"/>
    <n v="1433896"/>
    <s v="T005359805"/>
    <m/>
    <m/>
    <m/>
    <m/>
    <m/>
    <s v="T1TMLTH"/>
    <m/>
    <n v="152431101"/>
    <s v="8/4/2021 21:21"/>
    <m/>
    <m/>
    <s v="A:OK;X:NONE;R:GIVE TO MIKE , EMMETT, PWR-I"/>
    <m/>
    <m/>
    <m/>
    <m/>
    <m/>
    <m/>
    <m/>
    <m/>
    <m/>
    <m/>
    <m/>
    <s v="Y"/>
    <m/>
    <m/>
    <m/>
    <m/>
    <m/>
    <m/>
    <m/>
    <m/>
    <m/>
    <m/>
    <m/>
    <m/>
    <m/>
    <m/>
    <m/>
    <m/>
    <m/>
    <m/>
    <m/>
    <m/>
    <m/>
    <s v="  "/>
    <s v="Unplanned"/>
    <s v="Sierra"/>
    <s v="Placer"/>
    <s v="152431101, SHADY GLEN-1101"/>
    <s v="21-0099932.1(12 outages)"/>
    <s v="Unplanned"/>
    <s v="Clear;32-90 F"/>
    <s v="238"/>
    <s v="2904985"/>
    <s v="YES"/>
    <s v="Line to Line"/>
    <s v="Sustained"/>
    <s v="No"/>
    <s v="32726"/>
    <s v="OH"/>
    <s v="Line Recloser"/>
    <s v="1433896"/>
    <s v="Conductor, Overhead, Normal"/>
    <s v="AB"/>
    <m/>
    <m/>
    <s v="E/S/O Tokayana Way at Rising Sun Rd, COLFAX"/>
    <s v="BEAR RIVER CAMPGROUND"/>
    <s v="SW 6305 OPEN MO (DMS# 1435985)|FUS 8305 OPEN MO (DMS# 1435149)|CIS J0094 TWD T0960 OPEN (DMS# 1436009)|OJS 1 SPAN LD SIDE OF 6209 OPEN (DMS# 1436008)|FLYING BELLS LD SIDE OF CGC 222936852960 OPEN (DMS# 1436015)|SW 6305 OPEN (DMS# 1435985)"/>
    <m/>
    <m/>
    <m/>
    <m/>
    <m/>
    <m/>
    <m/>
    <m/>
    <m/>
    <m/>
    <m/>
    <m/>
    <m/>
    <m/>
    <m/>
    <m/>
    <m/>
    <m/>
    <m/>
    <m/>
    <m/>
    <m/>
    <m/>
  </r>
  <r>
    <n v="1189"/>
    <s v="S71C"/>
    <s v="3 - QC Complete"/>
    <n v="44469"/>
    <n v="44617"/>
    <s v="Tree fell on line, wire came down and started grass fire. The ensuing fire was approximately 4 acres in size, and put out by Tulare County FD. This information is preliminary."/>
    <s v="\\fxshare-nas05\quotashare-fs01\ESA\5 - Ignition Tracking\2021_Ignition_QC_Folders\20210804_1434254_21-0100082_nan_T005360040"/>
    <s v=" "/>
    <s v="Y"/>
    <s v="S71C"/>
    <s v="Outage Time to 19:45"/>
    <n v="44467"/>
    <m/>
    <s v="Not In Scope"/>
    <m/>
    <m/>
    <m/>
    <m/>
    <m/>
    <m/>
    <m/>
    <m/>
    <m/>
    <m/>
    <m/>
    <m/>
    <m/>
    <m/>
    <m/>
    <m/>
    <m/>
    <m/>
    <m/>
    <m/>
    <m/>
    <m/>
    <m/>
    <m/>
    <m/>
    <m/>
    <m/>
    <m/>
    <m/>
    <m/>
    <m/>
    <m/>
    <m/>
    <m/>
    <m/>
    <m/>
    <m/>
    <m/>
    <m/>
    <m/>
    <m/>
    <m/>
    <m/>
    <m/>
    <m/>
    <m/>
    <s v=" "/>
    <x v="143"/>
    <s v="20:20:00"/>
    <n v="44412"/>
    <s v="19:45:00"/>
    <s v="FAS"/>
    <s v="N"/>
    <s v="N"/>
    <n v="1434254"/>
    <s v="21-0100082"/>
    <m/>
    <s v="T005360040"/>
    <s v="121846296, 121846297"/>
    <m/>
    <m/>
    <s v="PG&amp;E_1189_Ignition_20210804_2.jpg"/>
    <s v=" "/>
    <x v="1"/>
    <x v="0"/>
    <s v="Y"/>
    <s v="Y"/>
    <s v="N"/>
    <s v="On August 4, 2021 at 1947 hours, PG&amp;E Troublemen were dispatched to the Stone Corral 1110 12kV Distribution Circuit near the vicinity of Cottonwood Drive, Woodlake in response to an outage. Initial analysis indicates vegetation contact caused the ignition. A branch from an approximately 70' green Eucalyptus tree approximately 25' from the conductor failed and caused primary wire down. The subject tree was last inspected on July 8, 2020. The ensuing fire was 0.26 - 9.99 acres in size and the fire was suppressed by Cal Fire and the Tulare County Fire Department. PG&amp;E Crew replaced the transformer, crossarms, insulators and cutouts on August 5, 2021. "/>
    <s v="PG&amp;E"/>
    <s v="Vegetation"/>
    <s v="Crossarms, Insulators, Cutouts"/>
    <s v="D"/>
    <s v="D"/>
    <s v="0.26-9.99"/>
    <s v="Tulare County Fire estimates 4Acres"/>
    <m/>
    <m/>
    <m/>
    <m/>
    <s v="Vegetation"/>
    <s v="Contact from object"/>
    <s v="Veg. contact"/>
    <s v="N"/>
    <s v="Overhead"/>
    <x v="0"/>
    <s v="Conductor - Primary"/>
    <s v="Crossarms, Insulators, Cutouts"/>
    <n v="100688636"/>
    <s v=" "/>
    <x v="0"/>
    <n v="36.427387000000003"/>
    <n v="-119.156429"/>
    <s v="Tulare"/>
    <s v="STONE CORRAL 1109"/>
    <n v="12000"/>
    <s v="STONE CORRAL 11097580"/>
    <x v="0"/>
    <s v="Cal Fire, Tulare County FD"/>
    <s v="Agriculture"/>
    <s v="Grass Fuel Model"/>
    <m/>
    <s v="N"/>
    <m/>
    <m/>
    <m/>
    <m/>
    <s v="N"/>
    <s v="N"/>
    <m/>
    <m/>
    <s v="2021-08-06"/>
    <n v="36.428159000000001"/>
    <n v="-119.157596"/>
    <n v="44414"/>
    <s v="BranchFail"/>
    <s v="TREE WAS IN OVERALL GOOD CONDITION.NO ROT OR DEFECTS.GREEN CANOPY. OUTAGE AND FIRE WAS CAUSED BY EUCALYPTUS AT 18621 COTTONWOOD DR, WOODLAKE. BRANCH SNAPPED AND TOOK DOWN HV LINES. APPROX. 300 FT LONG AND 100 WIDE BURN AREA. CUSTOMER IS WILLING TO LET US TOP EUCS. NO PRIVATE PROPERTY APPEARS TO BE DAMAGED. GRASS AND TREES IN DITCH WERE SCORCHED."/>
    <s v="EUCA"/>
    <n v="70"/>
    <n v="26"/>
    <n v="25"/>
    <s v="None"/>
    <s v="None"/>
    <s v="N"/>
    <n v="1"/>
    <m/>
    <s v="Valley"/>
    <s v="D"/>
    <s v="CrossArm"/>
    <s v="BareWire"/>
    <m/>
    <s v="  "/>
    <s v="FRESNO"/>
    <s v="DINUBA 01"/>
    <s v="20:20"/>
    <n v="44412"/>
    <n v="1434254"/>
    <s v="T005360040"/>
    <m/>
    <s v="SW NW 36 16 26"/>
    <s v="WOODLAKE"/>
    <n v="36.47175"/>
    <n v="-119.16038"/>
    <s v="F5TIRP1"/>
    <s v="PIERSON, IAN"/>
    <n v="252921110"/>
    <s v="20210805 01:32"/>
    <n v="9002"/>
    <n v="1"/>
    <s v="Tree fell on line. wire came down and started grass fire. LR outage. patrol HFT areas and restored power. assist Benegar"/>
    <s v="Y"/>
    <m/>
    <m/>
    <s v="36.4292850,-119.1584317,244.900000,3D"/>
    <m/>
    <m/>
    <s v="Intersection of Ave 352 &amp; Cottonwood Dr."/>
    <s v="Tulare County Fire"/>
    <m/>
    <s v="N"/>
    <s v="Y"/>
    <m/>
    <s v="Clear"/>
    <m/>
    <s v="County Land"/>
    <m/>
    <s v="Light"/>
    <m/>
    <s v="Vegetation"/>
    <s v="Tree fell on line"/>
    <s v="0.25 - 10 Acres"/>
    <s v="Tulare County Fire estimates 4Acres"/>
    <s v="Cal Fire"/>
    <s v="Tulare County"/>
    <s v="Overhead"/>
    <m/>
    <s v="N"/>
    <m/>
    <m/>
    <m/>
    <s v="TREE-FELL INTO LINE"/>
    <s v="CONDUCTOR, OVERHEAD"/>
    <s v="N"/>
    <s v="  "/>
    <s v="Unplanned"/>
    <s v="Fresno"/>
    <s v="Dinuba"/>
    <s v="252921110, STONE CORRAL-1110"/>
    <s v="21-0100082"/>
    <s v="Unplanned"/>
    <s v="Clear;32-90 F"/>
    <s v="724"/>
    <s v="156185"/>
    <s v="NO"/>
    <s v="Line to Ground"/>
    <s v="Sustained"/>
    <s v="No"/>
    <s v="75288"/>
    <s v="OH"/>
    <s v="Line Recloser"/>
    <s v="1434254"/>
    <s v="Conductor, Overhead, Broken, wire on ground"/>
    <s v="AC GRD "/>
    <m/>
    <m/>
    <s v="W/O AVE 376, S/S PIEDRA, WOODLAKE AREA"/>
    <s v="1 SPAN S/OF 419538839853"/>
    <s v="SW 7162 OPEN|IDLE TAP FOUND CUT IN THE CLEAR OPEN|OJ @ CORNER N/OF 419538839853 OPEN (DMS# 1434350)|SW 7163 CLOSE"/>
    <m/>
    <m/>
    <m/>
    <m/>
    <m/>
    <m/>
    <m/>
    <m/>
    <m/>
    <m/>
    <m/>
    <m/>
    <m/>
    <m/>
    <m/>
    <m/>
    <m/>
    <m/>
    <m/>
    <m/>
    <m/>
    <m/>
    <m/>
  </r>
  <r>
    <n v="1188"/>
    <s v="MXX7"/>
    <s v="3 - QC Complete"/>
    <n v="44426"/>
    <n v="44617"/>
    <s v="Car hit pole causing pole to break and a wire down. The fire was limited to the PG&amp;E structure and the fire was put out by Cal Fire. This information is preliminary."/>
    <s v="\\fxshare-nas05\quotashare-fs01\ESA\5 - Ignition Tracking\2021_Ignition_QC_Folders\20210804_1434168_21-0100024_nan_T005359938"/>
    <s v=" "/>
    <s v="Y"/>
    <s v="MXX7"/>
    <s v="Changed Outage Time to Outage Start in FAS. Changed fire lat/long to pole's coordinates. Changed circuit."/>
    <n v="44426"/>
    <m/>
    <s v="Not In Scope"/>
    <m/>
    <m/>
    <m/>
    <m/>
    <m/>
    <m/>
    <m/>
    <m/>
    <m/>
    <m/>
    <m/>
    <m/>
    <m/>
    <m/>
    <m/>
    <m/>
    <m/>
    <m/>
    <m/>
    <m/>
    <m/>
    <m/>
    <m/>
    <m/>
    <m/>
    <m/>
    <m/>
    <m/>
    <m/>
    <m/>
    <m/>
    <m/>
    <m/>
    <m/>
    <m/>
    <m/>
    <m/>
    <m/>
    <m/>
    <m/>
    <m/>
    <m/>
    <m/>
    <m/>
    <m/>
    <m/>
    <s v=" "/>
    <x v="143"/>
    <s v="17:30:00"/>
    <n v="44412"/>
    <s v="17:25:00"/>
    <s v="FAS"/>
    <s v="N"/>
    <s v="N"/>
    <n v="1434168"/>
    <s v="21-0100024"/>
    <m/>
    <s v="T005359938"/>
    <n v="121845897"/>
    <m/>
    <m/>
    <s v="PG&amp;E_1188_Ignition_20210804_3.jpg"/>
    <s v=" "/>
    <x v="0"/>
    <x v="0"/>
    <s v="N"/>
    <s v="N"/>
    <s v="N"/>
    <s v="On August 4th, 2021 at 1730 hours, a PG&amp;E Troubleman was dispatched to the MALAGA 1110 12KV Distribution Circuit on E Kings Canyon Road in Fresno County in response to a fire. Initial analysis indicates a vehicle caused the ignition. A car hit a pole, causing the pole to break and the wire to go down. Pole, crossarm, transformer, and conductor were broken/damaged (SAP # 103083907). The ensuing fire was less than one meter in size and was suppressed by Cal Fire.  Contractor replaced pole, crossarm, transformer, and conductor on August 5th, 2021. This information is preliminary. "/>
    <s v="PG&amp;E"/>
    <s v="Vegetation"/>
    <s v="Pole, Crossarm, Transformer, Conductor"/>
    <s v="D"/>
    <s v="D"/>
    <s v="&lt;3 meters of linear travel"/>
    <m/>
    <m/>
    <m/>
    <m/>
    <m/>
    <s v="Contact - 3rd Party"/>
    <s v="Contact from object"/>
    <s v="Vehicle contact"/>
    <s v="N"/>
    <s v="Overhead"/>
    <x v="0"/>
    <s v="Conductor - Primary"/>
    <s v="Pole, Crossarm, Transformer, Conductor"/>
    <n v="103083907"/>
    <s v=" "/>
    <x v="0"/>
    <n v="36.735698768200002"/>
    <n v="-119.701760394"/>
    <s v="Fresno"/>
    <s v="MALAGA 1110"/>
    <n v="12000"/>
    <s v="MALAGA 1110CB"/>
    <x v="0"/>
    <s v="Cal Fire"/>
    <s v="Urban"/>
    <m/>
    <m/>
    <s v="N"/>
    <m/>
    <m/>
    <m/>
    <m/>
    <s v="N"/>
    <s v="N"/>
    <m/>
    <m/>
    <s v="2021-08-06"/>
    <m/>
    <m/>
    <m/>
    <m/>
    <m/>
    <m/>
    <m/>
    <m/>
    <m/>
    <m/>
    <m/>
    <m/>
    <m/>
    <m/>
    <m/>
    <m/>
    <m/>
    <m/>
    <m/>
    <s v="  "/>
    <s v="FRESNO"/>
    <s v="FRESNO 03"/>
    <s v="17:30"/>
    <n v="44412"/>
    <n v="1434168"/>
    <s v="T005359938"/>
    <n v="5581"/>
    <s v="E MONTECITO AVE"/>
    <s v="FRESNO"/>
    <s v="36.69329"/>
    <n v="-119.72605"/>
    <s v="F4TJEAN"/>
    <s v="ARRANTS, JEFF"/>
    <n v="25425"/>
    <s v="20210804 20:15"/>
    <n v="9260"/>
    <m/>
    <s v="CAR HIT POLE POLE AND WIRE DOWN, SENT TAG AND CALLED FOR CREW"/>
    <s v="Y"/>
    <m/>
    <m/>
    <m/>
    <n v="36.755716"/>
    <n v="-119.701555"/>
    <m/>
    <s v="000-0000"/>
    <m/>
    <s v="N"/>
    <s v="Y"/>
    <m/>
    <s v="Clear"/>
    <m/>
    <s v="PGE&amp;E-Owned Structure/Equipment"/>
    <m/>
    <s v="Calm"/>
    <m/>
    <s v="3rd Party"/>
    <m/>
    <s v="&lt; 1 meter"/>
    <m/>
    <s v="Cal Fire"/>
    <m/>
    <s v="Overhead"/>
    <m/>
    <s v="N"/>
    <m/>
    <m/>
    <m/>
    <s v="VEHICLE"/>
    <s v="POLE-WOOD"/>
    <s v="N"/>
    <s v="  "/>
    <s v="Unplanned"/>
    <s v="Fresno"/>
    <s v="Fresno"/>
    <s v="254251110, MALAGA-1110"/>
    <s v="21-0100024"/>
    <s v="Unplanned"/>
    <s v="Clear;32-90 F"/>
    <s v="2117"/>
    <s v="89082"/>
    <s v="YES"/>
    <s v="Line to Ground"/>
    <s v="Sustained"/>
    <s v="No"/>
    <s v="1110/2"/>
    <s v="OH"/>
    <s v="Circuit Breaker"/>
    <s v="1434168"/>
    <s v="Pole-Wood, Broken, wire on ground"/>
    <s v="A, B, C, PH OC TIME(51), SET A"/>
    <s v="08/04/21 19:24"/>
    <m/>
    <s v="MALAGA SUB"/>
    <s v="1P S/ OF D10531"/>
    <s v="R176 LD SIDE JPRS OPEN|SW 5124 CLOSE|SW 176SB OPEN|SW 3408 CLOSE|COIS AT J86090 TWD J2258 OPEN|SW 5125 CLOSE|COIS @ T0722 TWD T0721 OPEN|SW 5102 OPEN|SW R176BP CLOSE"/>
    <s v="TRUCK HIT POLE WITH PRIMARY ON THE GROUND"/>
    <m/>
    <m/>
    <m/>
    <m/>
    <m/>
    <m/>
    <m/>
    <m/>
    <m/>
    <m/>
    <m/>
    <m/>
    <m/>
    <m/>
    <m/>
    <m/>
    <m/>
    <m/>
    <m/>
    <m/>
    <m/>
    <m/>
  </r>
  <r>
    <n v="1187"/>
    <s v="MXX7"/>
    <s v="3 - QC Complete"/>
    <n v="44412"/>
    <n v="44617"/>
    <s v="Other fire, not attributable to PG&amp;E assets. This information is preliminary."/>
    <s v="\\fxshare-nas05\quotashare-fs01\ESA\5 - Ignition Tracking\2021_Ignition_QC_Folders\20210804_nan_nan_nan_3859859314"/>
    <s v=" "/>
    <m/>
    <m/>
    <m/>
    <m/>
    <m/>
    <s v="Not In Scope"/>
    <m/>
    <m/>
    <m/>
    <m/>
    <m/>
    <m/>
    <m/>
    <m/>
    <m/>
    <m/>
    <m/>
    <m/>
    <m/>
    <m/>
    <m/>
    <m/>
    <m/>
    <m/>
    <m/>
    <m/>
    <m/>
    <m/>
    <m/>
    <m/>
    <m/>
    <m/>
    <m/>
    <m/>
    <m/>
    <m/>
    <m/>
    <m/>
    <m/>
    <m/>
    <m/>
    <m/>
    <m/>
    <m/>
    <m/>
    <m/>
    <m/>
    <m/>
    <m/>
    <m/>
    <m/>
    <m/>
    <s v=" "/>
    <x v="143"/>
    <s v="16:44:00"/>
    <m/>
    <m/>
    <s v="FAS"/>
    <s v="N"/>
    <s v="N"/>
    <m/>
    <m/>
    <m/>
    <n v="3859859314"/>
    <m/>
    <m/>
    <m/>
    <m/>
    <s v=" "/>
    <x v="0"/>
    <x v="1"/>
    <s v="N"/>
    <s v="N"/>
    <s v="N"/>
    <s v="Other fire, not attributable to PG&amp;E assets. This information is preliminary."/>
    <s v="Not PG&amp;E"/>
    <s v="Vegetation"/>
    <m/>
    <m/>
    <m/>
    <s v="0.26-9.99"/>
    <s v="1.5 acres approximately"/>
    <m/>
    <m/>
    <m/>
    <m/>
    <s v="Other Fire: Non-PG&amp;E related"/>
    <m/>
    <m/>
    <m/>
    <s v="Overhead"/>
    <x v="1"/>
    <m/>
    <m/>
    <m/>
    <s v=" "/>
    <x v="0"/>
    <n v="39.205950000000001"/>
    <n v="-123.203801"/>
    <s v="Mendocino"/>
    <s v="CALPELLA 1102 "/>
    <n v="12000"/>
    <m/>
    <x v="0"/>
    <s v="Cal Fire"/>
    <s v="Barren/Other"/>
    <m/>
    <m/>
    <s v="N"/>
    <m/>
    <m/>
    <m/>
    <m/>
    <s v="N"/>
    <s v="N"/>
    <m/>
    <m/>
    <s v="2021-08-06"/>
    <m/>
    <m/>
    <m/>
    <m/>
    <m/>
    <m/>
    <m/>
    <m/>
    <m/>
    <m/>
    <m/>
    <m/>
    <m/>
    <m/>
    <m/>
    <m/>
    <m/>
    <m/>
    <m/>
    <s v="  "/>
    <s v="NORTH COAST"/>
    <s v="UKIAH"/>
    <s v="16:44"/>
    <n v="44412"/>
    <m/>
    <n v="3859859314"/>
    <n v="4200"/>
    <s v="N STATE ST"/>
    <s v="UKIAH"/>
    <n v="39.207065"/>
    <n v="-123.20365200000001"/>
    <s v="WBTCEE6"/>
    <s v="ESPINOLA, CHRIS"/>
    <n v="43411102"/>
    <s v="20210804 17:45"/>
    <n v="1057"/>
    <m/>
    <s v="grass fire scarred 2 poles. no structural damage. ec tag to replace molding and guy guard"/>
    <s v="Y"/>
    <m/>
    <m/>
    <m/>
    <n v="39.205950000000001"/>
    <n v="-123.203801"/>
    <m/>
    <s v="eric singleton 707-621-4994"/>
    <m/>
    <s v="N"/>
    <s v="Y"/>
    <s v="N"/>
    <s v="Clear"/>
    <m/>
    <s v="Private Land"/>
    <s v="and county"/>
    <s v="Light"/>
    <m/>
    <s v="Other (Comments)"/>
    <s v="calfire investigation, appears to not be us"/>
    <s v="0.25 - 10 Acres"/>
    <s v="1.5 acres approximately"/>
    <s v="Cal Fire"/>
    <m/>
    <s v="Overhead"/>
    <m/>
    <s v="N"/>
    <m/>
    <m/>
    <m/>
    <m/>
    <m/>
    <m/>
    <s v="  "/>
    <m/>
    <m/>
    <m/>
    <m/>
    <m/>
    <m/>
    <m/>
    <m/>
    <m/>
    <m/>
    <m/>
    <m/>
    <m/>
    <m/>
    <m/>
    <m/>
    <m/>
    <m/>
    <m/>
    <m/>
    <m/>
    <m/>
    <m/>
    <m/>
    <m/>
    <m/>
    <m/>
    <m/>
    <m/>
    <m/>
    <m/>
    <m/>
    <m/>
    <m/>
    <m/>
    <m/>
    <m/>
    <m/>
    <m/>
    <m/>
    <m/>
    <m/>
    <m/>
    <m/>
    <m/>
    <m/>
    <m/>
  </r>
  <r>
    <n v="1186"/>
    <s v="MXX7"/>
    <s v="3 - QC Complete"/>
    <n v="44412"/>
    <n v="44617"/>
    <s v="Other fire, not attributable to PG&amp;E assets. This information is preliminary. "/>
    <s v="\\fxshare-nas05\quotashare-fs01\ESA\5 - Ignition Tracking\2021_Ignition_QC_Folders\20210804_1433432_21-0099490_nan_T005359248"/>
    <s v=" "/>
    <m/>
    <m/>
    <m/>
    <m/>
    <m/>
    <s v="Not In Scope"/>
    <m/>
    <m/>
    <m/>
    <m/>
    <m/>
    <m/>
    <m/>
    <m/>
    <m/>
    <m/>
    <m/>
    <m/>
    <m/>
    <m/>
    <m/>
    <m/>
    <m/>
    <m/>
    <m/>
    <m/>
    <m/>
    <m/>
    <m/>
    <m/>
    <m/>
    <m/>
    <m/>
    <m/>
    <m/>
    <m/>
    <m/>
    <m/>
    <m/>
    <m/>
    <m/>
    <m/>
    <m/>
    <m/>
    <m/>
    <m/>
    <m/>
    <m/>
    <m/>
    <m/>
    <m/>
    <m/>
    <s v=" "/>
    <x v="143"/>
    <s v="07:35:00"/>
    <n v="44412"/>
    <s v="07:35:00"/>
    <s v="FAS"/>
    <s v="N"/>
    <s v="N"/>
    <n v="1433432"/>
    <s v="21-0099490"/>
    <m/>
    <s v="T005359248"/>
    <m/>
    <m/>
    <m/>
    <m/>
    <s v=" "/>
    <x v="0"/>
    <x v="1"/>
    <s v="N"/>
    <s v="N"/>
    <s v="N"/>
    <s v="Other fire, not attributable to PG&amp;E assets. This information is preliminary. "/>
    <s v="Not PG&amp;E"/>
    <s v="Other"/>
    <m/>
    <m/>
    <m/>
    <s v="&lt;3 meters of linear travel"/>
    <m/>
    <m/>
    <m/>
    <m/>
    <m/>
    <s v="Other Fire: Non-PG&amp;E related"/>
    <m/>
    <m/>
    <m/>
    <s v="Overhead"/>
    <x v="1"/>
    <m/>
    <m/>
    <m/>
    <s v=" "/>
    <x v="0"/>
    <n v="36.392769000000001"/>
    <n v="-119.71331600000001"/>
    <s v="Kings"/>
    <s v="HARDWICK 1101"/>
    <n v="12000"/>
    <m/>
    <x v="0"/>
    <s v="Self Extinguished-nan"/>
    <s v="Agriculture"/>
    <m/>
    <m/>
    <s v="N"/>
    <m/>
    <m/>
    <m/>
    <m/>
    <s v="N"/>
    <s v="N"/>
    <m/>
    <m/>
    <s v="2021-08-06"/>
    <m/>
    <m/>
    <m/>
    <m/>
    <m/>
    <m/>
    <m/>
    <m/>
    <m/>
    <m/>
    <m/>
    <m/>
    <m/>
    <m/>
    <m/>
    <m/>
    <m/>
    <m/>
    <m/>
    <s v="  "/>
    <s v="FRESNO"/>
    <s v="SELMA  02"/>
    <s v="07:35"/>
    <n v="44412"/>
    <n v="1433432"/>
    <s v="T005359248"/>
    <s v="UNKNOWN"/>
    <s v="EVERETT"/>
    <s v="HANFORD"/>
    <n v="36.392130000000002"/>
    <n v="-119.71334"/>
    <s v="F5TIRP1"/>
    <s v="PIERSON, IAN"/>
    <n v="253711101"/>
    <s v="20210804 10:01"/>
    <n v="9110"/>
    <m/>
    <s v="Found pole fire. fire started at but. looks as though fires were set at each valve location for irrigation and pole caught fire. created EC tag and notified supervisor."/>
    <s v="Y"/>
    <m/>
    <m/>
    <m/>
    <n v="36.392769000000001"/>
    <n v="-119.71331600000001"/>
    <m/>
    <m/>
    <m/>
    <s v="N"/>
    <s v="Y"/>
    <m/>
    <s v="Clear"/>
    <m/>
    <s v="Private Land"/>
    <m/>
    <s v="Calm"/>
    <m/>
    <s v="3rd Party"/>
    <m/>
    <s v="1 meter - &lt; 3 meters"/>
    <m/>
    <s v="Self Extinguished"/>
    <s v="grass fire self exstiguished. Pole fire put out by troubleman"/>
    <s v="Overhead"/>
    <m/>
    <s v="Y"/>
    <s v="Photos"/>
    <s v="PG&amp;E Employee"/>
    <m/>
    <s v="FIRE, POLE"/>
    <s v="POLE-WOOD"/>
    <s v="N"/>
    <s v="  "/>
    <s v="Unplanned"/>
    <s v="Fresno"/>
    <s v="Selma"/>
    <s v="253711101, HARDWICK-1101"/>
    <s v="21-0099490"/>
    <s v="Unplanned"/>
    <s v="Clear;32-90 F"/>
    <s v="2"/>
    <s v="486"/>
    <s v="NO"/>
    <s v="Force Out"/>
    <s v="Sustained"/>
    <s v="No"/>
    <s v="LINE &amp; BUCK JMPRS 5P W/ OF 6484F"/>
    <s v="OH"/>
    <s v="Jumpers"/>
    <s v="1433432"/>
    <s v="Pole-Wood, Burned/flashed"/>
    <m/>
    <s v="08/04/21 08:36"/>
    <m/>
    <s v="LINE &amp; BUCK JMPRS 5P W/ OF 6484F"/>
    <s v="5P W/ &amp; 1P N/ OF 6484F"/>
    <m/>
    <m/>
    <m/>
    <m/>
    <m/>
    <m/>
    <m/>
    <m/>
    <m/>
    <m/>
    <m/>
    <m/>
    <m/>
    <m/>
    <m/>
    <m/>
    <m/>
    <m/>
    <m/>
    <m/>
    <m/>
    <m/>
    <m/>
    <m/>
  </r>
  <r>
    <n v="1185"/>
    <s v="MXX7"/>
    <s v="3 - QC Complete"/>
    <n v="44412"/>
    <n v="44617"/>
    <s v="Other fire, not attributable to PG&amp;E assets. PG&amp;E assets were affected. This information is preliminary."/>
    <s v="\\fxshare-nas05\quotashare-fs01\ESA\5 - Ignition Tracking\2021_Ignition_QC_Folders\20210804_1433358_21-0099437_nan_T005359143"/>
    <s v=" "/>
    <m/>
    <m/>
    <m/>
    <m/>
    <m/>
    <s v="Not In Scope"/>
    <m/>
    <m/>
    <m/>
    <m/>
    <m/>
    <m/>
    <m/>
    <m/>
    <m/>
    <m/>
    <m/>
    <m/>
    <m/>
    <m/>
    <m/>
    <m/>
    <m/>
    <m/>
    <m/>
    <m/>
    <m/>
    <m/>
    <m/>
    <m/>
    <m/>
    <m/>
    <m/>
    <m/>
    <m/>
    <m/>
    <m/>
    <m/>
    <m/>
    <m/>
    <m/>
    <m/>
    <m/>
    <m/>
    <m/>
    <m/>
    <m/>
    <m/>
    <m/>
    <m/>
    <m/>
    <m/>
    <s v=" "/>
    <x v="143"/>
    <s v="05:49:00"/>
    <n v="44412"/>
    <s v="05:49:00"/>
    <s v="FAS"/>
    <s v="N"/>
    <s v="N"/>
    <n v="1433358"/>
    <s v="21-0099437"/>
    <m/>
    <s v="T005359143"/>
    <n v="31548566"/>
    <m/>
    <m/>
    <m/>
    <s v=" "/>
    <x v="0"/>
    <x v="1"/>
    <s v="N"/>
    <s v="N"/>
    <s v="N"/>
    <s v="Other fire, not attributable to PG&amp;E assets. PG&amp;E assets were affected. This information is preliminary."/>
    <s v="Not PG&amp;E"/>
    <s v="Building"/>
    <m/>
    <m/>
    <m/>
    <s v="&lt;0.25"/>
    <m/>
    <m/>
    <m/>
    <m/>
    <m/>
    <s v="Other Fire: Non-PG&amp;E related"/>
    <m/>
    <m/>
    <m/>
    <s v="Overhead"/>
    <x v="1"/>
    <m/>
    <m/>
    <m/>
    <s v=" "/>
    <x v="1"/>
    <n v="36.864939999999997"/>
    <n v="-119.318397"/>
    <s v="Fresno"/>
    <s v="TIVY VALLEY 1107"/>
    <n v="12000"/>
    <m/>
    <x v="1"/>
    <s v="Cal Fire"/>
    <s v="Herbaceous"/>
    <m/>
    <m/>
    <s v="N"/>
    <m/>
    <m/>
    <m/>
    <m/>
    <s v="N"/>
    <s v="N"/>
    <m/>
    <m/>
    <s v="2021-08-06"/>
    <m/>
    <m/>
    <m/>
    <m/>
    <m/>
    <m/>
    <m/>
    <m/>
    <m/>
    <m/>
    <m/>
    <m/>
    <m/>
    <m/>
    <m/>
    <m/>
    <m/>
    <m/>
    <m/>
    <s v="  "/>
    <s v="FRESNO"/>
    <s v="FRESNO 14 SANGER"/>
    <s v="05:49"/>
    <n v="44412"/>
    <n v="1433358"/>
    <s v="T005359143"/>
    <s v="DEV "/>
    <s v="UNKNOWN"/>
    <s v="SANGER"/>
    <n v="36.86524"/>
    <n v="-119.31807000000001"/>
    <s v="F4TDXKG"/>
    <s v="KRUPENS, DOUG"/>
    <n v="252941107"/>
    <s v="20210804 07:56"/>
    <n v="9002"/>
    <n v="1"/>
    <s v="mh park fire burnt pole &amp; wire, made tag called for crew"/>
    <s v="Y"/>
    <m/>
    <m/>
    <m/>
    <n v="36.864939999999997"/>
    <n v="-119.318397"/>
    <s v="4 mobile homes"/>
    <s v="Roger Raines"/>
    <m/>
    <s v="Y"/>
    <s v="Y"/>
    <m/>
    <s v="Clear"/>
    <m/>
    <s v="PGE&amp;E-Owned Structure/Equipment"/>
    <s v="pole and wire burnt"/>
    <s v="Calm"/>
    <m/>
    <s v="Unknown"/>
    <m/>
    <s v="3 meters - 0.25 Acres"/>
    <m/>
    <s v="Cal Fire"/>
    <m/>
    <s v="Overhead"/>
    <m/>
    <s v="N"/>
    <m/>
    <m/>
    <m/>
    <s v="FIRE, HOUSE OR BLDG"/>
    <s v="POLE-WOOD"/>
    <s v="N"/>
    <s v="  "/>
    <s v="Unplanned"/>
    <s v="Fresno"/>
    <s v="Fresno"/>
    <s v="252941107, TIVY VALLEY-1107"/>
    <s v="21-0099437"/>
    <s v="Unplanned"/>
    <s v="Clear;32-90 F"/>
    <s v="19"/>
    <s v="9557"/>
    <s v="NO"/>
    <s v="Line to Ground"/>
    <s v="Sustained"/>
    <s v="Yes"/>
    <s v="MTR#1004953419"/>
    <s v="OH"/>
    <s v="Transformer"/>
    <s v="1433358"/>
    <s v="Secondary, Burned/flashed"/>
    <m/>
    <s v="08/04/21 08:00"/>
    <m/>
    <s v="32303 E TRIMMER SPRINGS RD SPC 4SANGER93657"/>
    <s v="CGC# 419070455775"/>
    <m/>
    <m/>
    <s v="5 CUSTOMERS WITH BURNT PANELS. NEED TO REPAIR AND CALL FOR RECONNECT."/>
    <m/>
    <m/>
    <m/>
    <m/>
    <m/>
    <m/>
    <m/>
    <m/>
    <m/>
    <m/>
    <m/>
    <m/>
    <m/>
    <m/>
    <m/>
    <m/>
    <m/>
    <m/>
    <m/>
    <m/>
    <m/>
  </r>
  <r>
    <n v="1184"/>
    <s v="AGFC"/>
    <s v="3 - QC Complete"/>
    <n v="44412"/>
    <n v="44617"/>
    <s v="Structure fire, not attributable to PG&amp;E assets. Service disconnected. This information is preliminary."/>
    <s v="\\fxshare-nas05\quotashare-fs01\ESA\5 - Ignition Tracking\2021_Ignition_QC_Folders\20210803_nan_nan_nan_0802849463"/>
    <s v=" "/>
    <m/>
    <m/>
    <m/>
    <m/>
    <m/>
    <s v="Not In Scope"/>
    <m/>
    <m/>
    <m/>
    <m/>
    <m/>
    <m/>
    <m/>
    <m/>
    <m/>
    <m/>
    <m/>
    <m/>
    <m/>
    <m/>
    <m/>
    <m/>
    <m/>
    <m/>
    <m/>
    <m/>
    <m/>
    <m/>
    <m/>
    <m/>
    <m/>
    <m/>
    <m/>
    <m/>
    <m/>
    <m/>
    <m/>
    <m/>
    <m/>
    <m/>
    <m/>
    <m/>
    <m/>
    <m/>
    <m/>
    <m/>
    <m/>
    <m/>
    <m/>
    <m/>
    <m/>
    <m/>
    <s v=" "/>
    <x v="144"/>
    <s v="16:28:00"/>
    <m/>
    <m/>
    <s v="FAS"/>
    <s v="N"/>
    <s v="N"/>
    <m/>
    <m/>
    <m/>
    <n v="802849463"/>
    <m/>
    <m/>
    <m/>
    <m/>
    <s v=" "/>
    <x v="0"/>
    <x v="1"/>
    <s v="N"/>
    <s v="N"/>
    <s v="N"/>
    <s v="Structure fire, not attributable to PG&amp;E assets. Service disconnected. This information is preliminary."/>
    <s v="Not PG&amp;E"/>
    <s v="Building"/>
    <m/>
    <m/>
    <m/>
    <s v="Structure-only"/>
    <m/>
    <m/>
    <m/>
    <m/>
    <m/>
    <s v="Other Fire: Non-PG&amp;E related"/>
    <m/>
    <m/>
    <m/>
    <s v="Overbuild"/>
    <x v="1"/>
    <m/>
    <m/>
    <m/>
    <s v=" "/>
    <x v="0"/>
    <n v="39.494750000000003"/>
    <n v="-121.5497683"/>
    <s v="Butte"/>
    <s v="WYANDOTTE 1106 "/>
    <n v="12000"/>
    <m/>
    <x v="0"/>
    <s v="Oroville FD"/>
    <s v="Urban"/>
    <m/>
    <m/>
    <s v="N"/>
    <m/>
    <m/>
    <m/>
    <m/>
    <s v="N"/>
    <s v="N"/>
    <m/>
    <m/>
    <s v="2021-08-06"/>
    <m/>
    <m/>
    <m/>
    <m/>
    <m/>
    <m/>
    <m/>
    <m/>
    <m/>
    <m/>
    <m/>
    <m/>
    <m/>
    <m/>
    <m/>
    <m/>
    <m/>
    <m/>
    <m/>
    <s v="  "/>
    <s v="NORTH VALLEY"/>
    <s v="OROVILLE 01"/>
    <s v="16:28"/>
    <n v="44411"/>
    <m/>
    <n v="802849463"/>
    <n v="1935"/>
    <s v="GREENVILLE ST"/>
    <s v="OROVILLE"/>
    <n v="39.494590000000002"/>
    <n v="-121.54995599999999"/>
    <s v="V4TKDMB"/>
    <s v="MENZEL, KILE"/>
    <n v="102911106"/>
    <s v="20210803 17:12"/>
    <n v="1120"/>
    <m/>
    <s v="structure fire only, service was disconnected and no meters upon arrival"/>
    <s v="Y"/>
    <n v="2"/>
    <s v="\\fxshare-nas05\quotashare-fs01\ESA\5 - Ignition Tracking\Fire_Tab_Attachment_Files"/>
    <s v="39.4947500,-121.5497683,55.300000,3D"/>
    <m/>
    <m/>
    <s v="no power hooked up or meters upon arrival (idol)"/>
    <s v="Oroville fire dept"/>
    <m/>
    <s v="N"/>
    <s v="Y"/>
    <s v="N"/>
    <s v="Clear"/>
    <m/>
    <s v="Customer-Owned Structure/Equipment"/>
    <m/>
    <s v="Calm"/>
    <m/>
    <s v="Unknown"/>
    <m/>
    <s v="Structure Only"/>
    <m/>
    <s v="Fire Dept"/>
    <m/>
    <s v="Overbuild"/>
    <m/>
    <s v="N"/>
    <m/>
    <m/>
    <m/>
    <m/>
    <m/>
    <m/>
    <s v="  "/>
    <m/>
    <m/>
    <m/>
    <m/>
    <m/>
    <m/>
    <m/>
    <m/>
    <m/>
    <m/>
    <m/>
    <m/>
    <m/>
    <m/>
    <m/>
    <m/>
    <m/>
    <m/>
    <m/>
    <m/>
    <m/>
    <m/>
    <m/>
    <m/>
    <m/>
    <m/>
    <m/>
    <m/>
    <m/>
    <m/>
    <m/>
    <m/>
    <m/>
    <m/>
    <m/>
    <m/>
    <m/>
    <m/>
    <m/>
    <m/>
    <m/>
    <m/>
    <m/>
    <m/>
    <m/>
    <m/>
    <m/>
  </r>
  <r>
    <n v="1179"/>
    <s v="AGFC"/>
    <s v="3 - QC Complete"/>
    <n v="44411"/>
    <n v="44617"/>
    <s v="Other fire, not attributable to PG&amp;E assets. Troubleman say's brush fire with no PG&amp;E facilities affected. This information is preliminary."/>
    <s v="\\fxshare-nas05\quotashare-fs01\ESA\5 - Ignition Tracking\2021_Ignition_QC_Folders\20210803_nan_nan_nan_0001162511"/>
    <s v=" "/>
    <m/>
    <m/>
    <m/>
    <m/>
    <m/>
    <s v="Not In Scope"/>
    <m/>
    <m/>
    <m/>
    <m/>
    <m/>
    <m/>
    <m/>
    <m/>
    <m/>
    <m/>
    <m/>
    <m/>
    <m/>
    <m/>
    <m/>
    <m/>
    <m/>
    <m/>
    <m/>
    <m/>
    <m/>
    <m/>
    <m/>
    <m/>
    <m/>
    <m/>
    <m/>
    <m/>
    <m/>
    <m/>
    <m/>
    <m/>
    <m/>
    <m/>
    <m/>
    <m/>
    <m/>
    <m/>
    <m/>
    <m/>
    <m/>
    <m/>
    <m/>
    <m/>
    <m/>
    <m/>
    <s v=" "/>
    <x v="144"/>
    <s v="11:42:00"/>
    <m/>
    <m/>
    <s v="FAS"/>
    <s v="N"/>
    <s v="N"/>
    <m/>
    <m/>
    <m/>
    <n v="1162511"/>
    <m/>
    <m/>
    <m/>
    <m/>
    <s v=" "/>
    <x v="0"/>
    <x v="1"/>
    <s v="N"/>
    <s v="N"/>
    <s v="N"/>
    <s v="Other fire, not attributable to PG&amp;E assets. Troubleman say's brush fire with no PG&amp;E facilities affected. This information is preliminary."/>
    <s v="Not PG&amp;E"/>
    <s v="Vegetation"/>
    <m/>
    <m/>
    <m/>
    <s v="0.26-9.99"/>
    <m/>
    <m/>
    <m/>
    <m/>
    <m/>
    <s v="Other Fire: Non-PG&amp;E related"/>
    <m/>
    <m/>
    <m/>
    <s v="Overhead"/>
    <x v="1"/>
    <m/>
    <m/>
    <m/>
    <s v=" "/>
    <x v="1"/>
    <n v="38.726295999999998"/>
    <n v="-120.79780700000001"/>
    <s v="El Dorado"/>
    <s v="PLACERVILLE 1111 "/>
    <n v="12000"/>
    <m/>
    <x v="0"/>
    <s v="Cal Fire"/>
    <s v="Urban"/>
    <m/>
    <m/>
    <s v="N"/>
    <m/>
    <m/>
    <m/>
    <m/>
    <s v="N"/>
    <s v="N"/>
    <m/>
    <m/>
    <s v="2021-08-03"/>
    <m/>
    <m/>
    <m/>
    <m/>
    <m/>
    <m/>
    <m/>
    <m/>
    <m/>
    <m/>
    <m/>
    <m/>
    <m/>
    <m/>
    <m/>
    <m/>
    <m/>
    <m/>
    <m/>
    <s v="  "/>
    <s v="SIERRA"/>
    <s v="PLACERVILLE 03"/>
    <s v="11:42"/>
    <n v="44411"/>
    <m/>
    <n v="1162511"/>
    <s v="UNKNOWN"/>
    <s v="PREMISES DO NOT CHANGE"/>
    <s v="PLACERVILLE"/>
    <n v="38.726295999999998"/>
    <n v="-120.79780700000001"/>
    <s v="T4TWXDN"/>
    <s v="DEQUNIE, WES"/>
    <m/>
    <s v="20210803 13:59"/>
    <n v="1100"/>
    <m/>
    <s v="2 ACRE BRUSH FIRE. NO PGE FACILITIES IMPACTED. POWER OK."/>
    <s v="Y"/>
    <n v="2"/>
    <s v="\\fxshare-nas05\quotashare-fs01\ESA\5 - Ignition Tracking\Fire_Tab_Attachment_Files"/>
    <m/>
    <n v="38.726295999999998"/>
    <n v="-120.79780700000001"/>
    <s v="200 YARDS SOUTH OF T-7026 ON PLACERVILLE 2106"/>
    <s v="CAL FIRE"/>
    <s v="NO PGE ASSETS IMPACT"/>
    <s v="N"/>
    <s v="N"/>
    <s v="N"/>
    <s v="Rain"/>
    <m/>
    <s v="County Land"/>
    <m/>
    <s v="Calm"/>
    <m/>
    <s v="Vegetation"/>
    <m/>
    <s v="0.25 - 10 Acres"/>
    <m/>
    <s v="Cal Fire"/>
    <m/>
    <s v="Other (Comments)"/>
    <s v="NO PGE ASSETS IMPACTED"/>
    <s v="N"/>
    <s v="NO PGE ASSETS IMPACTED"/>
    <m/>
    <m/>
    <m/>
    <m/>
    <m/>
    <s v="  "/>
    <m/>
    <m/>
    <m/>
    <m/>
    <m/>
    <m/>
    <m/>
    <m/>
    <m/>
    <m/>
    <m/>
    <m/>
    <m/>
    <m/>
    <m/>
    <m/>
    <m/>
    <m/>
    <m/>
    <m/>
    <m/>
    <m/>
    <m/>
    <m/>
    <m/>
    <m/>
    <m/>
    <m/>
    <m/>
    <m/>
    <m/>
    <m/>
    <m/>
    <m/>
    <m/>
    <m/>
    <m/>
    <m/>
    <m/>
    <m/>
    <m/>
    <m/>
    <m/>
    <m/>
    <m/>
    <m/>
    <m/>
  </r>
  <r>
    <n v="1178"/>
    <s v="MXX7"/>
    <s v="3 - QC Complete"/>
    <n v="44411"/>
    <n v="44617"/>
    <s v="Structure fire, not attributable to PG&amp;E assets. This information is preliminary. "/>
    <s v="\\fxshare-nas05\quotashare-fs01\ESA\5 - Ignition Tracking\2021_Ignition_QC_Folders\20210803_nan_nan_nan_0235493221"/>
    <s v=" "/>
    <m/>
    <m/>
    <m/>
    <m/>
    <m/>
    <s v="Not In Scope"/>
    <m/>
    <m/>
    <m/>
    <m/>
    <m/>
    <m/>
    <m/>
    <m/>
    <m/>
    <m/>
    <m/>
    <m/>
    <m/>
    <m/>
    <m/>
    <m/>
    <m/>
    <m/>
    <m/>
    <m/>
    <m/>
    <m/>
    <m/>
    <m/>
    <m/>
    <m/>
    <m/>
    <m/>
    <m/>
    <m/>
    <m/>
    <m/>
    <m/>
    <m/>
    <m/>
    <m/>
    <m/>
    <m/>
    <m/>
    <m/>
    <m/>
    <m/>
    <m/>
    <m/>
    <m/>
    <m/>
    <s v=" "/>
    <x v="144"/>
    <s v="06:53:00"/>
    <m/>
    <m/>
    <s v="FAS"/>
    <s v="N"/>
    <s v="N"/>
    <m/>
    <m/>
    <m/>
    <n v="235493221"/>
    <m/>
    <m/>
    <m/>
    <m/>
    <s v=" "/>
    <x v="0"/>
    <x v="1"/>
    <s v="N"/>
    <s v="N"/>
    <s v="N"/>
    <s v="Structure fire, not attributable to PG&amp;E assets. This information is preliminary. "/>
    <s v="Not PG&amp;E"/>
    <s v="Building"/>
    <m/>
    <m/>
    <m/>
    <s v="Structure-only"/>
    <m/>
    <m/>
    <m/>
    <m/>
    <m/>
    <s v="Other Fire: Non-PG&amp;E related"/>
    <m/>
    <m/>
    <m/>
    <s v="Overhead"/>
    <x v="1"/>
    <m/>
    <m/>
    <m/>
    <s v=" "/>
    <x v="0"/>
    <n v="36.673566999999998"/>
    <n v="-121.677464"/>
    <s v="Monterey"/>
    <s v="SALINAS 1104"/>
    <n v="12000"/>
    <m/>
    <x v="0"/>
    <s v="Salinas FD"/>
    <s v="Urban"/>
    <m/>
    <m/>
    <s v="N"/>
    <m/>
    <m/>
    <m/>
    <m/>
    <s v="N"/>
    <s v="N"/>
    <m/>
    <m/>
    <s v="2021-08-03"/>
    <m/>
    <m/>
    <m/>
    <m/>
    <m/>
    <m/>
    <m/>
    <m/>
    <m/>
    <m/>
    <m/>
    <m/>
    <m/>
    <m/>
    <m/>
    <m/>
    <m/>
    <m/>
    <m/>
    <s v="  "/>
    <s v="CENTRAL COAST"/>
    <s v="SALINAS 03"/>
    <s v="06:53"/>
    <n v="44411"/>
    <m/>
    <n v="235493221"/>
    <n v="831"/>
    <s v="LEMOS AVE"/>
    <s v="SALINAS"/>
    <n v="36.673512000000002"/>
    <n v="-121.677246"/>
    <s v="C4TJRAH"/>
    <s v="ANDERSON, JARED"/>
    <n v="182011104"/>
    <s v="20210803 07:44"/>
    <n v="1121"/>
    <m/>
    <s v="PGE EQUIP OK.  PANEL ON REAR OF HOUSE OK NO DAMAGE.  ORGIN OF FIRE SUSPECTED, GARAGE AT FRONT OF HOUSE PER FIRE DEPT.  METER REMOVED, BUIDLDING UNINHABITABLE AT THIS TIME."/>
    <s v="Y"/>
    <n v="4"/>
    <s v="\\fxshare-nas05\quotashare-fs01\ESA\5 - Ignition Tracking\Fire_Tab_Attachment_Files"/>
    <m/>
    <n v="36.673566999999998"/>
    <n v="-121.677464"/>
    <s v="GARAGE OF HOME"/>
    <s v="SALINAS FIRE DEPT"/>
    <m/>
    <s v="N"/>
    <s v="Y"/>
    <s v="N"/>
    <s v="Clear"/>
    <m/>
    <s v="Customer-Owned Structure/Equipment"/>
    <m/>
    <s v="Calm"/>
    <m/>
    <s v="Unknown"/>
    <m/>
    <s v="Structure Only"/>
    <m/>
    <s v="Fire Dept"/>
    <m/>
    <s v="Overhead"/>
    <m/>
    <s v="N"/>
    <m/>
    <m/>
    <m/>
    <m/>
    <m/>
    <m/>
    <s v="  "/>
    <m/>
    <m/>
    <m/>
    <m/>
    <m/>
    <m/>
    <m/>
    <m/>
    <m/>
    <m/>
    <m/>
    <m/>
    <m/>
    <m/>
    <m/>
    <m/>
    <m/>
    <m/>
    <m/>
    <m/>
    <m/>
    <m/>
    <m/>
    <m/>
    <m/>
    <m/>
    <m/>
    <m/>
    <m/>
    <m/>
    <m/>
    <m/>
    <m/>
    <m/>
    <m/>
    <m/>
    <m/>
    <m/>
    <m/>
    <m/>
    <m/>
    <m/>
    <m/>
    <m/>
    <m/>
    <m/>
    <m/>
  </r>
  <r>
    <n v="1177"/>
    <s v="AGFC"/>
    <s v="3 - QC Complete"/>
    <n v="44411"/>
    <n v="44617"/>
    <s v="Duplicate of index 1176. Structure fire, not attributable to PG&amp;E assets. Service disconnected per Cal Fire request. This information is preliminary."/>
    <s v="\\fxshare-nas05\quotashare-fs01\ESA\5 - Ignition Tracking\2021_Ignition_QC_Folders\20210803_nan_nan_nan_9490897703"/>
    <s v=" "/>
    <m/>
    <m/>
    <m/>
    <m/>
    <m/>
    <s v="Not In Scope"/>
    <m/>
    <m/>
    <m/>
    <m/>
    <m/>
    <m/>
    <m/>
    <m/>
    <m/>
    <m/>
    <m/>
    <m/>
    <m/>
    <m/>
    <m/>
    <m/>
    <m/>
    <m/>
    <m/>
    <m/>
    <m/>
    <m/>
    <m/>
    <m/>
    <m/>
    <m/>
    <m/>
    <m/>
    <m/>
    <m/>
    <m/>
    <m/>
    <m/>
    <m/>
    <m/>
    <m/>
    <m/>
    <m/>
    <m/>
    <m/>
    <m/>
    <m/>
    <m/>
    <m/>
    <m/>
    <m/>
    <s v=" "/>
    <x v="144"/>
    <s v="04:45:00"/>
    <m/>
    <m/>
    <s v="FAS"/>
    <s v="N"/>
    <s v="Y"/>
    <m/>
    <m/>
    <m/>
    <n v="9490897703"/>
    <m/>
    <m/>
    <m/>
    <m/>
    <s v=" "/>
    <x v="0"/>
    <x v="1"/>
    <s v="N"/>
    <s v="N"/>
    <s v="N"/>
    <s v="Duplicate of index 1176. Structure fire, not attributable to PG&amp;E assets. Service disconnected per Cal Fire request. This information is preliminary."/>
    <s v="Not PG&amp;E"/>
    <s v="Building"/>
    <m/>
    <m/>
    <m/>
    <s v="Structure-only"/>
    <m/>
    <m/>
    <m/>
    <m/>
    <m/>
    <s v="Duplicate"/>
    <m/>
    <m/>
    <m/>
    <s v="Overhead"/>
    <x v="1"/>
    <m/>
    <m/>
    <m/>
    <s v=" "/>
    <x v="0"/>
    <n v="38.098006699999999"/>
    <n v="-120.8770117"/>
    <s v="Calaveras"/>
    <s v="CORRAL 1103"/>
    <n v="12000"/>
    <m/>
    <x v="0"/>
    <s v="Cal Fire"/>
    <s v="Hardwood Forest"/>
    <m/>
    <m/>
    <s v="N"/>
    <m/>
    <m/>
    <m/>
    <m/>
    <s v="N"/>
    <s v="N"/>
    <m/>
    <m/>
    <s v="2021-08-03"/>
    <m/>
    <m/>
    <m/>
    <m/>
    <m/>
    <m/>
    <m/>
    <m/>
    <m/>
    <m/>
    <m/>
    <m/>
    <m/>
    <m/>
    <m/>
    <m/>
    <m/>
    <m/>
    <m/>
    <s v="  "/>
    <s v="STOCKTON"/>
    <s v="ANGELS CAMP 01"/>
    <s v="04:45"/>
    <n v="44411"/>
    <m/>
    <n v="9490897703"/>
    <n v="11420"/>
    <s v="MILTON RD"/>
    <s v="VALLEY SPRIN"/>
    <n v="38.098184000000003"/>
    <n v="-120.87728199999999"/>
    <s v="Q1TPAWH"/>
    <s v="WALSH, PETE"/>
    <n v="162991103"/>
    <s v="20210803 04:53"/>
    <n v="2640"/>
    <n v="1"/>
    <s v="House on fire. Disconnected per Cal Fire."/>
    <s v="Y"/>
    <m/>
    <m/>
    <s v="38.0980067,-120.8770117,67.000000,3D"/>
    <m/>
    <m/>
    <m/>
    <s v="Cal Fire"/>
    <n v="9953"/>
    <s v="N"/>
    <s v="Y"/>
    <s v="N"/>
    <s v="Clear"/>
    <m/>
    <s v="Customer-Owned Structure/Equipment"/>
    <m/>
    <s v="Calm"/>
    <m/>
    <s v="Unknown"/>
    <m/>
    <s v="Structure Only"/>
    <m/>
    <s v="Cal Fire"/>
    <m/>
    <s v="Overhead"/>
    <m/>
    <s v="N"/>
    <m/>
    <m/>
    <m/>
    <m/>
    <m/>
    <m/>
    <s v="  "/>
    <m/>
    <m/>
    <m/>
    <m/>
    <m/>
    <m/>
    <m/>
    <m/>
    <m/>
    <m/>
    <m/>
    <m/>
    <m/>
    <m/>
    <m/>
    <m/>
    <m/>
    <m/>
    <m/>
    <m/>
    <m/>
    <m/>
    <m/>
    <m/>
    <m/>
    <m/>
    <m/>
    <m/>
    <m/>
    <m/>
    <m/>
    <m/>
    <m/>
    <m/>
    <m/>
    <m/>
    <m/>
    <m/>
    <m/>
    <m/>
    <m/>
    <m/>
    <m/>
    <m/>
    <m/>
    <m/>
    <m/>
  </r>
  <r>
    <n v="1176"/>
    <s v="AGFC"/>
    <s v="3 - QC Complete"/>
    <n v="44411"/>
    <n v="44617"/>
    <s v="Structure fire, not attributable to PG&amp;E assets. Service disconnected per Cal Fire request. This information is preliminary."/>
    <s v="\\fxshare-nas05\quotashare-fs01\ESA\5 - Ignition Tracking\2021_Ignition_QC_Folders\20210803_nan_nan_nan_9495646157"/>
    <s v=" "/>
    <m/>
    <m/>
    <m/>
    <m/>
    <m/>
    <s v="Not In Scope"/>
    <m/>
    <m/>
    <m/>
    <m/>
    <m/>
    <m/>
    <m/>
    <m/>
    <m/>
    <m/>
    <m/>
    <m/>
    <m/>
    <m/>
    <m/>
    <m/>
    <m/>
    <m/>
    <m/>
    <m/>
    <m/>
    <m/>
    <m/>
    <m/>
    <m/>
    <m/>
    <m/>
    <m/>
    <m/>
    <m/>
    <m/>
    <m/>
    <m/>
    <m/>
    <m/>
    <m/>
    <m/>
    <m/>
    <m/>
    <m/>
    <m/>
    <m/>
    <m/>
    <m/>
    <m/>
    <m/>
    <s v=" "/>
    <x v="144"/>
    <s v="03:10:00"/>
    <m/>
    <m/>
    <s v="FAS"/>
    <s v="N"/>
    <s v="N"/>
    <m/>
    <m/>
    <m/>
    <n v="9495646157"/>
    <m/>
    <m/>
    <m/>
    <m/>
    <s v=" "/>
    <x v="0"/>
    <x v="1"/>
    <s v="N"/>
    <s v="N"/>
    <s v="N"/>
    <s v="Structure fire, not attributable to PG&amp;E assets. Service disconnected per Cal Fire request. This information is preliminary."/>
    <s v="Not PG&amp;E"/>
    <s v="Building"/>
    <m/>
    <m/>
    <m/>
    <s v="Structure-only"/>
    <m/>
    <m/>
    <m/>
    <m/>
    <m/>
    <s v="Other Fire: Non-PG&amp;E related"/>
    <m/>
    <m/>
    <m/>
    <s v="Overhead"/>
    <x v="1"/>
    <m/>
    <m/>
    <m/>
    <s v=" "/>
    <x v="0"/>
    <n v="38.0979983"/>
    <n v="-120.87708499999999"/>
    <s v="Calaveras"/>
    <s v="CORRAL 1103"/>
    <n v="12000"/>
    <m/>
    <x v="0"/>
    <s v="Cal Fire"/>
    <s v="Hardwood Forest"/>
    <m/>
    <m/>
    <s v="N"/>
    <m/>
    <m/>
    <m/>
    <m/>
    <s v="N"/>
    <s v="N"/>
    <m/>
    <m/>
    <s v="2021-08-03"/>
    <m/>
    <m/>
    <m/>
    <m/>
    <m/>
    <m/>
    <m/>
    <m/>
    <m/>
    <m/>
    <m/>
    <m/>
    <m/>
    <m/>
    <m/>
    <m/>
    <m/>
    <m/>
    <m/>
    <s v="  "/>
    <s v="STOCKTON"/>
    <s v="ANGELS CAMP 01"/>
    <s v="03:10"/>
    <n v="44411"/>
    <m/>
    <n v="9495646157"/>
    <n v="11347"/>
    <s v="MILTON RD"/>
    <s v="VALLEY SPRIN"/>
    <n v="38.096733"/>
    <n v="-120.874081"/>
    <s v="Q1TPAWH"/>
    <s v="WALSH, PETE"/>
    <n v="162991103"/>
    <s v="20210803 05:02"/>
    <n v="1320"/>
    <m/>
    <s v="Disconnected service per Cal Fire due to house fire."/>
    <s v="Y"/>
    <m/>
    <m/>
    <s v="38.0979983,-120.8770850,64.800000,3D"/>
    <m/>
    <m/>
    <m/>
    <s v="Cal Fire"/>
    <n v="9953"/>
    <s v="N"/>
    <s v="Y"/>
    <s v="N"/>
    <s v="Clear"/>
    <m/>
    <s v="Customer-Owned Structure/Equipment"/>
    <m/>
    <s v="Calm"/>
    <m/>
    <s v="Other (Comments)"/>
    <s v="Squatters on property"/>
    <s v="Structure Only"/>
    <m/>
    <s v="Cal Fire"/>
    <m/>
    <s v="Overhead"/>
    <m/>
    <s v="N"/>
    <m/>
    <m/>
    <m/>
    <m/>
    <m/>
    <m/>
    <s v="  "/>
    <m/>
    <m/>
    <m/>
    <m/>
    <m/>
    <m/>
    <m/>
    <m/>
    <m/>
    <m/>
    <m/>
    <m/>
    <m/>
    <m/>
    <m/>
    <m/>
    <m/>
    <m/>
    <m/>
    <m/>
    <m/>
    <m/>
    <m/>
    <m/>
    <m/>
    <m/>
    <m/>
    <m/>
    <m/>
    <m/>
    <m/>
    <m/>
    <m/>
    <m/>
    <m/>
    <m/>
    <m/>
    <m/>
    <m/>
    <m/>
    <m/>
    <m/>
    <m/>
    <m/>
    <m/>
    <m/>
    <m/>
  </r>
  <r>
    <n v="1181"/>
    <s v="AGFC"/>
    <s v="3 - QC Complete"/>
    <n v="44411"/>
    <n v="44617"/>
    <s v="Other fire, not attributable to PG&amp;E assets. Third party fire on Bradford Island. This information is preliminary."/>
    <s v="\\fxshare-nas05\quotashare-fs01\ESA\5 - Ignition Tracking\2021_Ignition_QC_Folders\20210802_1428378_nan_nan_T005357257"/>
    <s v=" "/>
    <m/>
    <m/>
    <m/>
    <m/>
    <m/>
    <s v="Not In Scope"/>
    <m/>
    <m/>
    <m/>
    <m/>
    <m/>
    <m/>
    <m/>
    <m/>
    <m/>
    <m/>
    <m/>
    <m/>
    <m/>
    <m/>
    <m/>
    <m/>
    <m/>
    <m/>
    <m/>
    <m/>
    <m/>
    <m/>
    <m/>
    <m/>
    <m/>
    <m/>
    <m/>
    <m/>
    <m/>
    <m/>
    <m/>
    <m/>
    <m/>
    <m/>
    <m/>
    <m/>
    <m/>
    <m/>
    <m/>
    <m/>
    <m/>
    <m/>
    <m/>
    <m/>
    <m/>
    <m/>
    <s v=" "/>
    <x v="145"/>
    <s v="07:49:00"/>
    <n v="44410"/>
    <s v="07:49:00"/>
    <s v="FAS"/>
    <s v="Y"/>
    <s v="N"/>
    <n v="1428378"/>
    <m/>
    <m/>
    <s v="T005357257"/>
    <m/>
    <m/>
    <m/>
    <m/>
    <s v=" "/>
    <x v="0"/>
    <x v="1"/>
    <s v="N"/>
    <s v="N"/>
    <s v="N"/>
    <s v="Other fire, not attributable to PG&amp;E assets. Third party fire on Bradford Island. This information is preliminary."/>
    <s v="Not PG&amp;E"/>
    <s v="Vegetation"/>
    <m/>
    <m/>
    <m/>
    <s v="100-299"/>
    <m/>
    <m/>
    <m/>
    <m/>
    <m/>
    <s v="Other Fire: Non-PG&amp;E related"/>
    <m/>
    <m/>
    <m/>
    <s v="Overhead"/>
    <x v="1"/>
    <m/>
    <m/>
    <m/>
    <s v=" "/>
    <x v="0"/>
    <n v="38.078209999999999"/>
    <n v="-121.664418"/>
    <s v="Contra Costa"/>
    <s v="Brentwood 2112"/>
    <n v="21000"/>
    <m/>
    <x v="0"/>
    <s v="East Contra Costa County FD"/>
    <s v="Herbaceous"/>
    <m/>
    <m/>
    <s v="N"/>
    <m/>
    <s v="Bradford"/>
    <m/>
    <m/>
    <s v="N"/>
    <s v="N"/>
    <m/>
    <m/>
    <s v="2021-08-03"/>
    <m/>
    <m/>
    <m/>
    <m/>
    <m/>
    <m/>
    <m/>
    <m/>
    <m/>
    <m/>
    <m/>
    <m/>
    <m/>
    <m/>
    <m/>
    <m/>
    <m/>
    <m/>
    <m/>
    <s v="  "/>
    <m/>
    <m/>
    <s v="07:49"/>
    <n v="44410"/>
    <n v="1428378"/>
    <s v="T005357257"/>
    <m/>
    <m/>
    <m/>
    <m/>
    <m/>
    <s v="D1TGAPH"/>
    <m/>
    <n v="14592112"/>
    <s v="2021/08/02 10:10:49"/>
    <n v="980"/>
    <n v="1"/>
    <s v="SMART MTR AUTO-GENERATED TAG"/>
    <m/>
    <m/>
    <m/>
    <m/>
    <m/>
    <m/>
    <m/>
    <m/>
    <m/>
    <m/>
    <m/>
    <s v="Y"/>
    <m/>
    <m/>
    <m/>
    <m/>
    <m/>
    <m/>
    <m/>
    <m/>
    <m/>
    <m/>
    <m/>
    <m/>
    <m/>
    <m/>
    <m/>
    <m/>
    <m/>
    <m/>
    <m/>
    <m/>
    <m/>
    <s v="  "/>
    <m/>
    <m/>
    <m/>
    <m/>
    <m/>
    <m/>
    <m/>
    <m/>
    <m/>
    <m/>
    <m/>
    <m/>
    <m/>
    <m/>
    <m/>
    <m/>
    <m/>
    <m/>
    <m/>
    <m/>
    <m/>
    <m/>
    <m/>
    <m/>
    <m/>
    <m/>
    <m/>
    <m/>
    <m/>
    <m/>
    <m/>
    <m/>
    <m/>
    <m/>
    <m/>
    <m/>
    <m/>
    <m/>
    <m/>
    <m/>
    <m/>
    <m/>
    <m/>
    <m/>
    <m/>
    <m/>
    <m/>
  </r>
  <r>
    <n v="1175"/>
    <s v="P4K5"/>
    <s v="3 - QC Complete"/>
    <n v="44421"/>
    <n v="44617"/>
    <s v="Troubleman notes show there was a corrective tag made for a damage pole but does not give cause of how pole caught fire. The SAP EC corrective tag has the cause listed as &quot;Fire&quot; which typically has been used for third party fires. This does not look attributable to PG&amp;E assets at this atime, but is worth reaching out to the troubleman to obtain more detailed information. "/>
    <s v="\\fxshare-nas05\quotashare-fs01\ESA\5 - Ignition Tracking\2021_Ignition_QC_Folders\20210802_1429244_nan_nan_T005358040"/>
    <s v=" "/>
    <m/>
    <m/>
    <m/>
    <m/>
    <m/>
    <s v="Not In Scope"/>
    <m/>
    <m/>
    <m/>
    <m/>
    <m/>
    <m/>
    <m/>
    <m/>
    <m/>
    <m/>
    <m/>
    <m/>
    <m/>
    <m/>
    <m/>
    <m/>
    <m/>
    <m/>
    <m/>
    <m/>
    <m/>
    <m/>
    <m/>
    <m/>
    <m/>
    <m/>
    <m/>
    <m/>
    <m/>
    <m/>
    <m/>
    <m/>
    <m/>
    <m/>
    <m/>
    <m/>
    <m/>
    <m/>
    <m/>
    <m/>
    <m/>
    <m/>
    <m/>
    <m/>
    <m/>
    <m/>
    <s v=" "/>
    <x v="145"/>
    <s v="18:39:00"/>
    <n v="44410"/>
    <s v="18:39:00"/>
    <s v="FAS"/>
    <s v="N"/>
    <s v="N"/>
    <n v="1429244"/>
    <m/>
    <m/>
    <s v="T005358040"/>
    <m/>
    <m/>
    <m/>
    <m/>
    <s v=" "/>
    <x v="0"/>
    <x v="1"/>
    <s v="N"/>
    <s v="N"/>
    <s v="N"/>
    <s v="Troubleman notes show there was a corrective tag made for a damage pole but does not give cause of how pole caught fire. The SAP EC corrective tag has the cause listed as &quot;Fire&quot; which typically has been used for third party fires. This does not look attributable to PG&amp;E assets at this atime, but is worth reaching out to the troubleman to obtain more detailed information. "/>
    <s v="Not PG&amp;E"/>
    <s v="Vegetation"/>
    <m/>
    <m/>
    <m/>
    <s v="0.26-9.99"/>
    <m/>
    <m/>
    <m/>
    <m/>
    <m/>
    <s v="Other Fire: Non-PG&amp;E related"/>
    <m/>
    <m/>
    <m/>
    <s v="Overhead"/>
    <x v="1"/>
    <m/>
    <m/>
    <m/>
    <s v=" "/>
    <x v="0"/>
    <n v="37.273181700000002"/>
    <n v="-120.431555"/>
    <s v="Merced"/>
    <s v="MERCED 1116"/>
    <n v="12000"/>
    <m/>
    <x v="0"/>
    <s v="Cal Fire"/>
    <s v="Herbaceous"/>
    <m/>
    <m/>
    <s v="N"/>
    <m/>
    <m/>
    <m/>
    <m/>
    <s v="N"/>
    <s v="N"/>
    <m/>
    <m/>
    <s v="2021-08-03"/>
    <m/>
    <m/>
    <m/>
    <m/>
    <m/>
    <m/>
    <m/>
    <m/>
    <m/>
    <m/>
    <m/>
    <m/>
    <m/>
    <m/>
    <m/>
    <m/>
    <m/>
    <m/>
    <m/>
    <s v="  "/>
    <s v="YOSEMITE"/>
    <s v="MERCED 01"/>
    <s v="18:39"/>
    <n v="44410"/>
    <n v="1429244"/>
    <s v="T005358040"/>
    <m/>
    <s v="SW4 34 7 14"/>
    <s v="MERCED"/>
    <n v="37.273040000000002"/>
    <n v="-120.43040999999999"/>
    <s v="Y4TRFK5"/>
    <s v="KITCHELL, ROBERT "/>
    <n v="252801116"/>
    <s v="20210802 19:03"/>
    <n v="9110"/>
    <m/>
    <s v="supervisor is going to talk to estamating to see if service and pole is needed before pole gets replaced."/>
    <s v="Y"/>
    <m/>
    <m/>
    <s v="37.2731817,-120.4315550,63.000000,3D"/>
    <m/>
    <m/>
    <m/>
    <s v="(209)3856905"/>
    <m/>
    <s v="N"/>
    <s v="Y"/>
    <m/>
    <s v="Clear"/>
    <m/>
    <s v="Private Land"/>
    <m/>
    <s v="Light"/>
    <m/>
    <s v="PG&amp;E Equipment"/>
    <m/>
    <s v="0.25 - 10 Acres"/>
    <m/>
    <s v="Cal Fire"/>
    <m/>
    <s v="Overhead"/>
    <m/>
    <s v="Y"/>
    <s v="photos and Cal fire report #21-6597"/>
    <s v="PG&amp;E Employee"/>
    <m/>
    <s v="PATROL-NOT CONDUCTED"/>
    <s v="POLE-WOOD"/>
    <s v="N"/>
    <s v="  "/>
    <m/>
    <m/>
    <m/>
    <m/>
    <m/>
    <m/>
    <m/>
    <m/>
    <m/>
    <m/>
    <m/>
    <m/>
    <m/>
    <m/>
    <m/>
    <m/>
    <m/>
    <m/>
    <m/>
    <m/>
    <m/>
    <m/>
    <m/>
    <m/>
    <m/>
    <m/>
    <m/>
    <m/>
    <m/>
    <m/>
    <m/>
    <m/>
    <m/>
    <m/>
    <m/>
    <m/>
    <m/>
    <m/>
    <m/>
    <m/>
    <m/>
    <m/>
    <m/>
    <m/>
    <m/>
    <m/>
    <m/>
  </r>
  <r>
    <n v="1174"/>
    <s v="AGFC"/>
    <s v="3 - QC Complete"/>
    <n v="44411"/>
    <n v="44617"/>
    <s v="Other fire, not attributable to PG&amp;E assets. Troubleman says the FD does not believe the fire was ignited by PG&amp;E assets. Distribution pole was burnt due to fire. This information is preliminary."/>
    <s v="\\fxshare-nas05\quotashare-fs01\ESA\5 - Ignition Tracking\2021_Ignition_QC_Folders\20210802_1429094_nan_nan_T005357873"/>
    <s v=" "/>
    <m/>
    <m/>
    <m/>
    <m/>
    <m/>
    <s v="Not In Scope"/>
    <m/>
    <m/>
    <m/>
    <m/>
    <m/>
    <m/>
    <m/>
    <m/>
    <m/>
    <m/>
    <m/>
    <m/>
    <m/>
    <m/>
    <m/>
    <m/>
    <m/>
    <m/>
    <m/>
    <m/>
    <m/>
    <m/>
    <m/>
    <m/>
    <m/>
    <m/>
    <m/>
    <m/>
    <m/>
    <m/>
    <m/>
    <m/>
    <m/>
    <m/>
    <m/>
    <m/>
    <m/>
    <m/>
    <m/>
    <m/>
    <m/>
    <m/>
    <m/>
    <m/>
    <m/>
    <m/>
    <s v=" "/>
    <x v="145"/>
    <s v="14:40:00"/>
    <n v="44410"/>
    <s v="14:40:00"/>
    <s v="FAS"/>
    <s v="N"/>
    <s v="N"/>
    <n v="1429094"/>
    <m/>
    <m/>
    <s v="T005357873"/>
    <m/>
    <m/>
    <m/>
    <m/>
    <s v=" "/>
    <x v="0"/>
    <x v="1"/>
    <s v="N"/>
    <s v="N"/>
    <s v="N"/>
    <s v="Other fire, not attributable to PG&amp;E assets. Troubleman says the FD does not believe the fire was ignited by PG&amp;E assets. Distribution pole was burnt due to fire. This information is preliminary."/>
    <s v="Not PG&amp;E"/>
    <s v="Vegetation"/>
    <m/>
    <m/>
    <m/>
    <s v="&lt;0.25"/>
    <m/>
    <m/>
    <m/>
    <m/>
    <m/>
    <s v="Other Fire: Non-PG&amp;E related"/>
    <m/>
    <m/>
    <m/>
    <s v="Overhead"/>
    <x v="1"/>
    <m/>
    <m/>
    <m/>
    <s v=" "/>
    <x v="0"/>
    <n v="35.782653000000003"/>
    <n v="-119.54351800000001"/>
    <s v="Kern"/>
    <s v="SMYRNA 1101"/>
    <n v="12000"/>
    <m/>
    <x v="0"/>
    <s v="Unknown"/>
    <s v="Agriculture"/>
    <m/>
    <m/>
    <s v="N"/>
    <m/>
    <m/>
    <m/>
    <m/>
    <s v="N"/>
    <s v="N"/>
    <m/>
    <m/>
    <s v="2021-08-03"/>
    <m/>
    <m/>
    <m/>
    <m/>
    <m/>
    <m/>
    <m/>
    <m/>
    <m/>
    <m/>
    <m/>
    <m/>
    <m/>
    <m/>
    <m/>
    <m/>
    <m/>
    <m/>
    <m/>
    <s v="  "/>
    <s v="KERN"/>
    <s v="WASCO 01"/>
    <s v="14:40"/>
    <n v="44410"/>
    <n v="1429094"/>
    <s v="T005357873"/>
    <m/>
    <s v="SW NW 6 25 23"/>
    <s v="WASCO"/>
    <n v="35.782780000000002"/>
    <n v="-119.54347"/>
    <s v="K1TD3PJ"/>
    <s v="PEREZ, DAVID"/>
    <n v="253551101"/>
    <s v="20210802 16:45"/>
    <n v="9320"/>
    <m/>
    <s v="Responded to fire and found no FD or customer onsite. Fire had been supressed at time of arrival and damage to pole was done from fire. I inspected pole and turned in Btag for replacement. I reached FD at phone number given on tag and spoke with captain who did not belive PGE to be at fault. I took photos and filled out IR report with the limited info I have at this time. Power OK."/>
    <s v="Y"/>
    <m/>
    <m/>
    <m/>
    <n v="35.782653000000003"/>
    <n v="-119.54351800000001"/>
    <m/>
    <n v="6617252222"/>
    <m/>
    <s v="N"/>
    <s v="Y"/>
    <m/>
    <s v="Clear"/>
    <m/>
    <s v="Private Land"/>
    <m/>
    <s v="Calm"/>
    <m/>
    <s v="Unknown"/>
    <s v="no investigation at this time, FD does suspect PGE"/>
    <s v="3 meters - 0.25 Acres"/>
    <m/>
    <s v="Fire Dept"/>
    <m/>
    <s v="Overhead"/>
    <m/>
    <s v="N"/>
    <m/>
    <m/>
    <m/>
    <m/>
    <m/>
    <s v="N"/>
    <s v="  "/>
    <m/>
    <m/>
    <m/>
    <m/>
    <m/>
    <m/>
    <m/>
    <m/>
    <m/>
    <m/>
    <m/>
    <m/>
    <m/>
    <m/>
    <m/>
    <m/>
    <m/>
    <m/>
    <m/>
    <m/>
    <m/>
    <m/>
    <m/>
    <m/>
    <m/>
    <m/>
    <m/>
    <m/>
    <m/>
    <m/>
    <m/>
    <m/>
    <m/>
    <m/>
    <m/>
    <m/>
    <m/>
    <m/>
    <m/>
    <m/>
    <m/>
    <m/>
    <m/>
    <m/>
    <m/>
    <m/>
    <m/>
  </r>
  <r>
    <n v="1173"/>
    <s v="AGFC"/>
    <s v="3 - QC Complete"/>
    <n v="44411"/>
    <n v="44617"/>
    <s v="Duplicate of index 1172.Third party vehicle snagged communication lines, pulling out three lines and causing damage to houses, along with igniting a small grass fire. The ensuing fire was 3 meter - 0.25 acre in size. This information is preliminary."/>
    <s v="\\fxshare-nas05\quotashare-fs01\ESA\5 - Ignition Tracking\2021_Ignition_QC_Folders\20210802_1429048_nan_nan_T005357868"/>
    <s v=" "/>
    <m/>
    <m/>
    <m/>
    <m/>
    <m/>
    <s v="Not In Scope"/>
    <m/>
    <m/>
    <m/>
    <m/>
    <m/>
    <m/>
    <m/>
    <m/>
    <m/>
    <m/>
    <m/>
    <m/>
    <m/>
    <m/>
    <m/>
    <m/>
    <m/>
    <m/>
    <m/>
    <m/>
    <m/>
    <m/>
    <m/>
    <m/>
    <m/>
    <m/>
    <m/>
    <m/>
    <m/>
    <m/>
    <m/>
    <m/>
    <m/>
    <m/>
    <m/>
    <m/>
    <m/>
    <m/>
    <m/>
    <m/>
    <m/>
    <m/>
    <m/>
    <m/>
    <m/>
    <m/>
    <s v=" "/>
    <x v="145"/>
    <s v="14:38:00"/>
    <n v="44410"/>
    <s v="14:38:00"/>
    <s v="FAS"/>
    <s v="N"/>
    <s v="Y"/>
    <n v="1429048"/>
    <m/>
    <m/>
    <s v="T005357868"/>
    <m/>
    <m/>
    <m/>
    <m/>
    <s v=" "/>
    <x v="0"/>
    <x v="1"/>
    <s v="N"/>
    <s v="N"/>
    <s v="N"/>
    <s v="Duplicate of index 1172.Third party vehicle snagged communication lines, pulling out three lines and causing damage to houses, along with igniting a small grass fire. The ensuing fire was 3 meter - 0.25 acre in size. This information is preliminary."/>
    <s v="Not PG&amp;E"/>
    <s v="Vegetation"/>
    <m/>
    <m/>
    <m/>
    <s v="&lt;0.25"/>
    <s v="grass fire "/>
    <m/>
    <m/>
    <m/>
    <m/>
    <s v="Duplicate"/>
    <m/>
    <m/>
    <m/>
    <s v="Overhead"/>
    <x v="1"/>
    <m/>
    <m/>
    <m/>
    <s v=" "/>
    <x v="0"/>
    <n v="37.491131699999997"/>
    <n v="-121.92061169999999"/>
    <s v="Alameda"/>
    <s v="NEWARK 21KV 2102 "/>
    <n v="21000"/>
    <m/>
    <x v="0"/>
    <s v="Fremont FD"/>
    <s v="Urban"/>
    <m/>
    <m/>
    <s v="N"/>
    <m/>
    <m/>
    <m/>
    <m/>
    <s v="N"/>
    <s v="N"/>
    <m/>
    <m/>
    <s v="2021-08-03"/>
    <m/>
    <m/>
    <m/>
    <m/>
    <m/>
    <m/>
    <m/>
    <m/>
    <m/>
    <m/>
    <m/>
    <m/>
    <m/>
    <m/>
    <m/>
    <m/>
    <m/>
    <m/>
    <m/>
    <s v="  "/>
    <s v="MISSION"/>
    <s v="FREMONT 04"/>
    <s v="14:38"/>
    <n v="44410"/>
    <n v="1429048"/>
    <s v="T005357868"/>
    <n v="46862"/>
    <s v="CRAWFORD ST"/>
    <s v="FREMONT"/>
    <n v="37.490859999999998"/>
    <n v="-121.91991"/>
    <s v="M1GNDD3"/>
    <s v="DATA, NICK (1635)"/>
    <n v="12232102"/>
    <s v="20210802 17:36"/>
    <n v="9310"/>
    <m/>
    <s v="Per customer effected white big rig snagged communication lines pulling out 3 liines and damaging houses. Also caused small grass fire. "/>
    <s v="Y"/>
    <m/>
    <m/>
    <s v="37.4911317,-121.9206117,32.700000,3D"/>
    <m/>
    <m/>
    <s v="behind brown house in field"/>
    <s v="Scott Moquin 4083160190"/>
    <m/>
    <s v="N"/>
    <s v="Y"/>
    <m/>
    <s v="Clear"/>
    <m/>
    <s v="PGE&amp;E-Owned Structure/Equipment"/>
    <s v="and communications."/>
    <s v="Calm"/>
    <m/>
    <s v="3rd Party"/>
    <s v="white big rig per customer "/>
    <s v="3 meters - 0.25 Acres"/>
    <s v="grass fire "/>
    <s v="Fire Dept"/>
    <s v="and come onwners"/>
    <s v="Overhead"/>
    <s v="communication wire"/>
    <s v="N"/>
    <s v="PGE FIRE onsite and Tman"/>
    <m/>
    <m/>
    <s v="VEHICLE"/>
    <s v="OTHER"/>
    <s v="N"/>
    <s v="  "/>
    <m/>
    <m/>
    <m/>
    <m/>
    <m/>
    <m/>
    <m/>
    <m/>
    <m/>
    <m/>
    <m/>
    <m/>
    <m/>
    <m/>
    <m/>
    <m/>
    <m/>
    <m/>
    <m/>
    <m/>
    <m/>
    <m/>
    <m/>
    <m/>
    <m/>
    <m/>
    <m/>
    <m/>
    <m/>
    <m/>
    <m/>
    <m/>
    <m/>
    <m/>
    <m/>
    <m/>
    <m/>
    <m/>
    <m/>
    <m/>
    <m/>
    <m/>
    <m/>
    <m/>
    <m/>
    <m/>
    <m/>
  </r>
  <r>
    <n v="1172"/>
    <s v="P4K5"/>
    <s v="3 - QC Complete"/>
    <n v="44427"/>
    <n v="44617"/>
    <s v="Third party vehicle snagged communication lines, pulling out three lines and causing damage to houses, along with igniting a small grass fire. The ensuing fire was 3 meter - 0.25 acre in size. This information is preliminary."/>
    <s v="\\fxshare-nas05\quotashare-fs01\ESA\5 - Ignition Tracking\2021_Ignition_QC_Folders\20210802_1429048_nan_nan_T005357839"/>
    <s v=" "/>
    <s v="Y"/>
    <s v="P4K5"/>
    <s v="Adjusted the create and outage time"/>
    <n v="44427"/>
    <m/>
    <s v="Not In Scope"/>
    <m/>
    <m/>
    <m/>
    <m/>
    <m/>
    <m/>
    <m/>
    <m/>
    <m/>
    <m/>
    <m/>
    <m/>
    <m/>
    <m/>
    <m/>
    <m/>
    <m/>
    <m/>
    <m/>
    <m/>
    <m/>
    <m/>
    <m/>
    <m/>
    <m/>
    <m/>
    <m/>
    <m/>
    <m/>
    <m/>
    <m/>
    <m/>
    <m/>
    <m/>
    <m/>
    <m/>
    <m/>
    <m/>
    <m/>
    <m/>
    <m/>
    <m/>
    <m/>
    <m/>
    <m/>
    <m/>
    <s v=" "/>
    <x v="145"/>
    <s v="13:53:00"/>
    <n v="44410"/>
    <s v="13:52:00"/>
    <s v="FAS"/>
    <s v="N"/>
    <s v="N"/>
    <n v="1429048"/>
    <m/>
    <m/>
    <s v="T005357815, T005357816, T005357823, T005357839, T005357868, T005357959"/>
    <s v="121834176, 121834172, 121834175"/>
    <m/>
    <m/>
    <s v="No Photo"/>
    <s v=" "/>
    <x v="1"/>
    <x v="0"/>
    <s v="Y"/>
    <s v="Y"/>
    <s v="N"/>
    <s v="On Aug 2nd, 2021 at 13:53 hours, a PG&amp;E Troubleman was dispatched to the Newark 21KV 2102 21kV Distribution Circuit on Crawford Street, Fremont in response to a fire. Initial analysis indicates a third-party vehicle snagging the communication lines caused the ignition. The vehicle pulled out three lines and caused damage to houses and starting a small grass fire. The ensuing fire was &lt; 0.25 acres in size and the fire was suppressed by Fremont fire department. PG&amp;E Crew replaced 3 poles. This is preliminary. "/>
    <s v="PG&amp;E"/>
    <s v="Vegetation"/>
    <s v="3 poles"/>
    <s v="D"/>
    <s v="D"/>
    <s v="&lt;0.25"/>
    <m/>
    <m/>
    <m/>
    <m/>
    <m/>
    <s v="Contact - 3rd Party"/>
    <s v="Contact from object"/>
    <s v="Vehicle contact"/>
    <s v="Y"/>
    <s v="Overhead"/>
    <x v="0"/>
    <s v="Conductor - Primary"/>
    <s v="3 poles"/>
    <s v="100948817, 100948783, 100949086"/>
    <s v=" "/>
    <x v="0"/>
    <n v="37.491703299999998"/>
    <n v="-121.9208667"/>
    <s v="Alameda"/>
    <s v="NEWARK 21KV 2102 "/>
    <n v="21000"/>
    <s v="NEWARK 2102MR223"/>
    <x v="0"/>
    <s v="Fremont FD"/>
    <s v="Urban"/>
    <s v="Fire-resistive fuel bed"/>
    <m/>
    <s v="N"/>
    <m/>
    <m/>
    <m/>
    <m/>
    <s v="N"/>
    <s v="N"/>
    <m/>
    <m/>
    <s v="2021-08-03"/>
    <m/>
    <m/>
    <m/>
    <m/>
    <m/>
    <m/>
    <m/>
    <m/>
    <m/>
    <m/>
    <m/>
    <m/>
    <m/>
    <m/>
    <m/>
    <m/>
    <m/>
    <m/>
    <m/>
    <s v="  "/>
    <s v="MISSION"/>
    <s v="FREMONT 04"/>
    <s v="14:13"/>
    <n v="44410"/>
    <n v="1429048"/>
    <s v="T005357839"/>
    <n v="46862"/>
    <s v="CRAWFORD ST"/>
    <s v="FREMONT"/>
    <n v="37.490859999999998"/>
    <n v="-121.91991"/>
    <s v="M1TAXRR"/>
    <s v="RODRIGUEZ, ELI"/>
    <n v="12232102"/>
    <s v="20210802 19:27"/>
    <n v="9002"/>
    <m/>
    <s v="Made Safe/Crew to replace 3 broken poles to restore pwr/EC Tags made"/>
    <s v="Y"/>
    <m/>
    <m/>
    <s v="37.4917033,-121.9208667,23.900000,3D"/>
    <m/>
    <m/>
    <m/>
    <s v="Fremont Fire Department"/>
    <m/>
    <s v="N"/>
    <s v="Y"/>
    <m/>
    <s v="Clear"/>
    <m/>
    <s v="Private Land"/>
    <m/>
    <s v="Calm"/>
    <m/>
    <s v="3rd Party"/>
    <m/>
    <s v="3 meters - 0.25 Acres"/>
    <m/>
    <s v="Fire Dept"/>
    <m/>
    <s v="Overhead"/>
    <m/>
    <s v="N"/>
    <m/>
    <m/>
    <m/>
    <s v="VEHICLE"/>
    <s v="POLE-WOOD"/>
    <s v="N"/>
    <s v="  "/>
    <m/>
    <m/>
    <m/>
    <m/>
    <m/>
    <m/>
    <m/>
    <m/>
    <m/>
    <m/>
    <m/>
    <m/>
    <m/>
    <m/>
    <m/>
    <m/>
    <m/>
    <m/>
    <m/>
    <m/>
    <m/>
    <m/>
    <m/>
    <m/>
    <m/>
    <m/>
    <m/>
    <m/>
    <m/>
    <m/>
    <m/>
    <m/>
    <m/>
    <m/>
    <m/>
    <m/>
    <m/>
    <m/>
    <m/>
    <m/>
    <m/>
    <m/>
    <m/>
    <m/>
    <m/>
    <m/>
    <m/>
  </r>
  <r>
    <n v="1171"/>
    <s v="TLAL"/>
    <s v="3 - QC Complete"/>
    <n v="44414"/>
    <n v="44617"/>
    <s v="Jumper burned open at connector and caused sparks to fall to ground, igniting a small fire at the base of distribution pole. This information is preliminary. AGFC 8/4/2021 notes: I've added OIS, ILIS and SAP numbers to this line item. OIS: 1428876, 1428970; ILIS: 21-0098513, 21-0098552; FOID: T005357638 (KECC-Cxl), T005357679 (D6HA), T005357775 (KECC), T005357777 (KECC-Cxl); EC: 121832249, 121834013; PM: 35278709, 44929479; Circuit ID: 042211104, SAP Eqp ID: 40147250, 103137945; County: Marin; Division: North Bay"/>
    <s v="\\fxshare-nas05\quotashare-fs01\ESA\5 - Ignition Tracking\2021_Ignition_QC_Folders\20210802_1428970_nan_nan_T005357775"/>
    <s v=" "/>
    <s v="Y"/>
    <s v="TLAL"/>
    <s v="Create &amp; Outage Time Adjusted; Additional FOID Added"/>
    <n v="44420"/>
    <m/>
    <s v="Not In Scope"/>
    <m/>
    <m/>
    <m/>
    <m/>
    <m/>
    <m/>
    <m/>
    <m/>
    <m/>
    <m/>
    <m/>
    <m/>
    <m/>
    <m/>
    <m/>
    <m/>
    <m/>
    <m/>
    <m/>
    <m/>
    <m/>
    <m/>
    <m/>
    <m/>
    <m/>
    <m/>
    <m/>
    <m/>
    <m/>
    <m/>
    <m/>
    <m/>
    <m/>
    <m/>
    <m/>
    <m/>
    <m/>
    <m/>
    <m/>
    <s v="Y"/>
    <n v="44414"/>
    <n v="44414"/>
    <s v="KECC"/>
    <s v="Kyle Cunningham, (415) 306-6236, KECC@pge.com"/>
    <s v="Incident Detail - See Report Sub-folder"/>
    <m/>
    <s v=" "/>
    <x v="145"/>
    <s v="11:41:00"/>
    <n v="44410"/>
    <s v="11:36:00"/>
    <s v="FAS"/>
    <s v="N"/>
    <s v="N"/>
    <s v="1428876, 1428970"/>
    <s v="21-0098513, 21-0098552"/>
    <m/>
    <s v="T005357638, T005357679, T005357775, T005357777"/>
    <s v="121832249, 121834013"/>
    <m/>
    <m/>
    <s v="PG&amp;E_1171_Ignition_20210802_1.jpg"/>
    <s v=" "/>
    <x v="1"/>
    <x v="0"/>
    <s v="Y"/>
    <s v="Y"/>
    <s v="N"/>
    <s v="On August 2nd, 2021 at 1254 hours, PG&amp;E Troublemen patrolled the Novato 1104 12kV Distribution Circuit number 042211104, in the local responsibility area near Cerro Crest Road and Bahia Drive in Novato. They observed the line recloser 676060 open, approximately 1100' of bad 3-1/0 AL 12kV CIC primary underground conductors broken between the transformer T4588 and T4250, an overhead single-phase 4/0 AL jumper burned open inside a burned 2-bolt parallel groove (PG) connector, sparks that hit the ground, and a small fire at the base of the pole (SAP ID 103137945). Initial analysis indicates the ignition was caused by overhead equipment failure. The Belvedere City Fire Department responded to and extinguished the fire. The EC tags 121832249 and 121834013 were submitted for the overhead and underground repairs. The line was returned to service on August 2, 2021. There was a cancelled EC tag 114958256 from August 28, 2018, due to a temperature differential found at a very similar connector and jumper location found on the next pole (SAP ID 102223752) to the south. It was cancelled after a site visit to the southern pole found no hot, loose, or burnt up connectors. This information is preliminary."/>
    <s v="PG&amp;E"/>
    <s v="Vegetation"/>
    <s v="Jumper, Connector, Conductors"/>
    <s v="D"/>
    <s v="D"/>
    <s v="&lt;0.25"/>
    <m/>
    <m/>
    <m/>
    <m/>
    <m/>
    <s v="Equipment - PG&amp;E"/>
    <s v="All types of equipment / facility failure"/>
    <s v="Splice/Clamp/Connector"/>
    <s v="N"/>
    <s v="Overhead"/>
    <x v="0"/>
    <s v="Splice/Clamp/Connector"/>
    <s v="Jumper, Connector, Conductors"/>
    <s v="40147250, 103137945"/>
    <s v=" "/>
    <x v="0"/>
    <n v="38.115448299999997"/>
    <n v="-122.56409499999999"/>
    <s v="Marin"/>
    <s v="NOVATO 1104"/>
    <n v="12000"/>
    <m/>
    <x v="0"/>
    <s v="Belvedere City FD"/>
    <s v="Urban"/>
    <s v="Grass Fuel Model"/>
    <m/>
    <s v="N"/>
    <m/>
    <m/>
    <m/>
    <m/>
    <s v="N"/>
    <s v="N"/>
    <m/>
    <m/>
    <s v="2021-08-03"/>
    <m/>
    <m/>
    <m/>
    <m/>
    <m/>
    <m/>
    <m/>
    <m/>
    <m/>
    <m/>
    <m/>
    <m/>
    <m/>
    <m/>
    <m/>
    <m/>
    <m/>
    <m/>
    <m/>
    <s v="  "/>
    <s v="NORTH BAY"/>
    <s v="SAN RAFAEL 06"/>
    <s v="13:15"/>
    <n v="44410"/>
    <n v="1428970"/>
    <s v="T005357775"/>
    <n v="1403"/>
    <s v="CHASE ST"/>
    <s v="NOVATO"/>
    <n v="38.116140000000001"/>
    <n v="-122.56594"/>
    <s v="N2TKECC"/>
    <s v="CUNNINGHAM, KYLE"/>
    <n v="42211104"/>
    <s v="20210802 13:29"/>
    <n v="9111"/>
    <n v="1"/>
    <s v="connector burned open causing sparks and starting fire at base of pole."/>
    <s v="Y"/>
    <m/>
    <m/>
    <s v="38.1154483,-122.5640950,10.200000,3D"/>
    <m/>
    <m/>
    <m/>
    <s v=" 415-472-0911"/>
    <m/>
    <s v="N"/>
    <s v="Y"/>
    <m/>
    <s v="Clear"/>
    <m/>
    <s v="County Land"/>
    <m/>
    <s v="Calm"/>
    <m/>
    <s v="PG&amp;E Equipment"/>
    <m/>
    <s v="3 meters - 0.25 Acres"/>
    <m/>
    <s v="Fire Dept"/>
    <m/>
    <s v="Overhead"/>
    <m/>
    <s v="Y"/>
    <s v="pictures"/>
    <s v="PG&amp;E Employee"/>
    <m/>
    <s v="OVERHEAD"/>
    <s v="CONNECTOR OR SPLICE OH"/>
    <s v="N"/>
    <s v="  "/>
    <m/>
    <m/>
    <m/>
    <m/>
    <m/>
    <m/>
    <m/>
    <m/>
    <m/>
    <m/>
    <m/>
    <m/>
    <m/>
    <m/>
    <m/>
    <m/>
    <m/>
    <m/>
    <m/>
    <m/>
    <m/>
    <m/>
    <m/>
    <m/>
    <m/>
    <m/>
    <m/>
    <m/>
    <m/>
    <m/>
    <m/>
    <m/>
    <m/>
    <m/>
    <m/>
    <m/>
    <m/>
    <m/>
    <m/>
    <m/>
    <m/>
    <m/>
    <m/>
    <m/>
    <m/>
    <m/>
    <m/>
  </r>
  <r>
    <n v="1170"/>
    <s v="P4K5"/>
    <s v="3 - QC Complete"/>
    <n v="44426"/>
    <n v="44617"/>
    <s v="Mylar balloons got caught in overhead primary circuit, resulting in an ignition. The ensuing fire was 0.25 acre to 10 acres in size. This information is preliminary."/>
    <s v="\\fxshare-nas05\quotashare-fs01\ESA\5 - Ignition Tracking\2021_Ignition_QC_Folders\20210802_nan_nan_nan_T005357773"/>
    <s v=" "/>
    <s v="Y"/>
    <s v="P4K5"/>
    <s v="Adjusted create time and the fire lan and long"/>
    <n v="44426"/>
    <m/>
    <s v="Not In Scope"/>
    <m/>
    <m/>
    <m/>
    <m/>
    <m/>
    <m/>
    <m/>
    <m/>
    <m/>
    <m/>
    <m/>
    <m/>
    <m/>
    <m/>
    <m/>
    <m/>
    <m/>
    <m/>
    <m/>
    <m/>
    <m/>
    <m/>
    <m/>
    <m/>
    <m/>
    <m/>
    <m/>
    <m/>
    <m/>
    <m/>
    <m/>
    <m/>
    <m/>
    <m/>
    <m/>
    <m/>
    <m/>
    <m/>
    <m/>
    <m/>
    <m/>
    <m/>
    <m/>
    <m/>
    <m/>
    <m/>
    <s v=" "/>
    <x v="145"/>
    <s v="13:13:00"/>
    <m/>
    <m/>
    <s v="FAS"/>
    <s v="N"/>
    <s v="N"/>
    <s v="TR8187810"/>
    <m/>
    <m/>
    <s v="T005357773"/>
    <n v="121833216"/>
    <m/>
    <m/>
    <s v="PG&amp;E_1170_Ignition_20210802_3.jpg"/>
    <s v=" "/>
    <x v="1"/>
    <x v="0"/>
    <s v="Y"/>
    <s v="Y"/>
    <s v="N"/>
    <s v="On Aug 2nd, 2021 at 1313 hours, a PG&amp;E Troubleman was dispatched to the Maricopa 1102 12kV Distribution Circuit in the vicinity of Hovey Hills road in response to a grass fire. Initial analysis indicates a Mylar ballon got caught up in the primary overhard conductor and caused the ignition. The ensuing fire was 0.25 – 10 acres in size and the fire was suppressed by Kern County fire department. PG&amp;E Troubleman replaced the overhead conductor. This is preliminary. "/>
    <s v="PG&amp;E"/>
    <s v="Other"/>
    <s v="Balloon"/>
    <s v="D"/>
    <s v="D"/>
    <s v="0.26-9.99"/>
    <m/>
    <m/>
    <m/>
    <m/>
    <m/>
    <s v="Contact - 3rd Party"/>
    <s v="Contact from object"/>
    <s v="Balloon contact"/>
    <s v="N"/>
    <s v="Overhead"/>
    <x v="0"/>
    <s v="Conductor - Primary"/>
    <s v="Conductor"/>
    <n v="100221706"/>
    <s v=" "/>
    <x v="0"/>
    <n v="35.104961392"/>
    <n v="-119.4471727273"/>
    <s v="Kern"/>
    <s v="MARICOPA 1102 "/>
    <n v="12000"/>
    <s v="MARICOPA 1102453320"/>
    <x v="0"/>
    <s v="Kern County FD"/>
    <s v="Desert Shrub"/>
    <s v="Grass Fuel Model"/>
    <m/>
    <s v="N"/>
    <m/>
    <m/>
    <m/>
    <m/>
    <s v="N"/>
    <s v="N"/>
    <m/>
    <m/>
    <s v="2021-08-03"/>
    <m/>
    <m/>
    <m/>
    <m/>
    <m/>
    <m/>
    <m/>
    <m/>
    <m/>
    <m/>
    <m/>
    <m/>
    <m/>
    <m/>
    <m/>
    <m/>
    <m/>
    <m/>
    <m/>
    <s v="  "/>
    <s v="KERN"/>
    <s v="TAFT 02"/>
    <s v="13:15"/>
    <n v="44410"/>
    <m/>
    <s v="T005357773"/>
    <s v="UNKNOWN"/>
    <s v="HILL RD"/>
    <s v="TAFT"/>
    <m/>
    <m/>
    <s v="K1TTRCS"/>
    <s v="CARMONA, RYAN"/>
    <m/>
    <s v="20210802 15:20"/>
    <n v="9190"/>
    <m/>
    <s v="Per FD mylar balloons in the primary caused arcing and started grass fire in oil fields in Taft. Fire was out upon arrival, Kern County Fire on scene. Primary wire (#2 sol CU) showed minimal pitting, though possible annealing. Wire still in air. Made B-tag for crew to inspect and repair as necessary. "/>
    <s v="Y"/>
    <m/>
    <m/>
    <s v="35.1052067,-119.4431050,369.200000,3D"/>
    <m/>
    <m/>
    <m/>
    <n v="6617652155"/>
    <m/>
    <s v="N"/>
    <s v="Y"/>
    <m/>
    <s v="Clear"/>
    <s v="Kern County Fire on scene"/>
    <s v="Private Land"/>
    <m/>
    <s v="Light"/>
    <m/>
    <s v="Vegetation"/>
    <m/>
    <s v="0.25 - 10 Acres"/>
    <m/>
    <s v="Fire Dept"/>
    <m/>
    <s v="Overhead"/>
    <m/>
    <s v="N"/>
    <m/>
    <m/>
    <m/>
    <s v="METALLIC BALLOON"/>
    <s v="CONDUCTOR, OVERHEAD"/>
    <s v="N"/>
    <s v="  "/>
    <m/>
    <m/>
    <m/>
    <m/>
    <m/>
    <m/>
    <m/>
    <m/>
    <m/>
    <m/>
    <m/>
    <m/>
    <m/>
    <m/>
    <m/>
    <m/>
    <m/>
    <m/>
    <m/>
    <m/>
    <m/>
    <m/>
    <m/>
    <m/>
    <m/>
    <m/>
    <m/>
    <m/>
    <m/>
    <m/>
    <m/>
    <m/>
    <m/>
    <m/>
    <m/>
    <m/>
    <m/>
    <m/>
    <m/>
    <m/>
    <m/>
    <m/>
    <m/>
    <m/>
    <m/>
    <m/>
    <m/>
  </r>
  <r>
    <n v="1169"/>
    <s v="AGFC"/>
    <s v="3 - QC Complete"/>
    <n v="44411"/>
    <n v="44617"/>
    <s v="Duplicate of index 1168. Structure fire, not attributable to PG&amp;E assets. This information is preliminary."/>
    <s v="\\fxshare-nas05\quotashare-fs01\ESA\5 - Ignition Tracking\2021_Ignition_QC_Folders\20210802_nan_nan_nan_8442284409"/>
    <s v=" "/>
    <m/>
    <m/>
    <m/>
    <m/>
    <m/>
    <s v="Not In Scope"/>
    <m/>
    <m/>
    <m/>
    <m/>
    <m/>
    <m/>
    <m/>
    <m/>
    <m/>
    <m/>
    <m/>
    <m/>
    <m/>
    <m/>
    <m/>
    <m/>
    <m/>
    <m/>
    <m/>
    <m/>
    <m/>
    <m/>
    <m/>
    <m/>
    <m/>
    <m/>
    <m/>
    <m/>
    <m/>
    <m/>
    <m/>
    <m/>
    <m/>
    <m/>
    <m/>
    <m/>
    <m/>
    <m/>
    <m/>
    <m/>
    <m/>
    <m/>
    <m/>
    <m/>
    <m/>
    <m/>
    <s v=" "/>
    <x v="145"/>
    <s v="07:01:00"/>
    <m/>
    <m/>
    <s v="FAS"/>
    <s v="N"/>
    <s v="Y"/>
    <m/>
    <m/>
    <m/>
    <n v="8442284409"/>
    <m/>
    <m/>
    <m/>
    <m/>
    <s v=" "/>
    <x v="0"/>
    <x v="1"/>
    <s v="N"/>
    <s v="N"/>
    <s v="N"/>
    <s v="Duplicate of index 1168. Structure fire, not attributable to PG&amp;E assets. This information is preliminary."/>
    <s v="Not PG&amp;E"/>
    <s v="Building"/>
    <m/>
    <m/>
    <m/>
    <s v="Structure-only"/>
    <m/>
    <m/>
    <m/>
    <m/>
    <m/>
    <s v="Duplicate"/>
    <m/>
    <m/>
    <m/>
    <s v="Underground"/>
    <x v="1"/>
    <m/>
    <m/>
    <m/>
    <s v=" "/>
    <x v="0"/>
    <n v="37.297350000000002"/>
    <n v="-121.8384767"/>
    <s v="Santa Clara"/>
    <s v="EVERGREEN 2103 "/>
    <n v="21000"/>
    <m/>
    <x v="0"/>
    <s v="Unknown"/>
    <s v="Urban"/>
    <m/>
    <m/>
    <s v="N"/>
    <m/>
    <m/>
    <m/>
    <m/>
    <s v="N"/>
    <s v="N"/>
    <m/>
    <m/>
    <s v="2021-08-03"/>
    <m/>
    <m/>
    <m/>
    <m/>
    <m/>
    <m/>
    <m/>
    <m/>
    <m/>
    <m/>
    <m/>
    <m/>
    <m/>
    <m/>
    <m/>
    <m/>
    <m/>
    <m/>
    <m/>
    <s v="  "/>
    <s v="SAN JOSE"/>
    <s v="SAN JOSE 11"/>
    <s v="07:01"/>
    <n v="44410"/>
    <m/>
    <n v="8442284409"/>
    <n v="2897"/>
    <s v="SENTER RD STE 140"/>
    <s v="SAN JOSE"/>
    <n v="37.298217999999999"/>
    <n v="-121.838414"/>
    <s v="J2TNXP9"/>
    <s v="PATTERSON, NORRELL"/>
    <n v="82012103"/>
    <s v="20210802 07:16"/>
    <n v="1121"/>
    <n v="1"/>
    <s v="shut off p /sjfd"/>
    <s v="Y"/>
    <m/>
    <m/>
    <s v="37.2973500,-121.8384767,38.800000,3D"/>
    <m/>
    <m/>
    <m/>
    <s v="capt bevins"/>
    <m/>
    <s v="N"/>
    <s v="Y"/>
    <s v="N"/>
    <s v="Clear"/>
    <m/>
    <s v="Customer-Owned Structure/Equipment"/>
    <m/>
    <s v="Calm"/>
    <m/>
    <s v="3rd Party"/>
    <m/>
    <s v="Structure Only"/>
    <m/>
    <s v="Fire Dept"/>
    <m/>
    <s v="Pad mount"/>
    <m/>
    <s v="N"/>
    <m/>
    <s v="Fire Dept"/>
    <m/>
    <m/>
    <m/>
    <m/>
    <s v="  "/>
    <m/>
    <m/>
    <m/>
    <m/>
    <m/>
    <m/>
    <m/>
    <m/>
    <m/>
    <m/>
    <m/>
    <m/>
    <m/>
    <m/>
    <m/>
    <m/>
    <m/>
    <m/>
    <m/>
    <m/>
    <m/>
    <m/>
    <m/>
    <m/>
    <m/>
    <m/>
    <m/>
    <m/>
    <m/>
    <m/>
    <m/>
    <m/>
    <m/>
    <m/>
    <m/>
    <m/>
    <m/>
    <m/>
    <m/>
    <m/>
    <m/>
    <m/>
    <m/>
    <m/>
    <m/>
    <m/>
    <m/>
  </r>
  <r>
    <n v="1168"/>
    <s v="AGFC"/>
    <s v="3 - QC Complete"/>
    <n v="44411"/>
    <n v="44617"/>
    <s v="Structure fire, not attributable to PG&amp;E assets. This information is preliminary. "/>
    <s v="\\fxshare-nas05\quotashare-fs01\ESA\5 - Ignition Tracking\2021_Ignition_QC_Folders\20210802_nan_nan_nan_8449638266"/>
    <s v=" "/>
    <m/>
    <m/>
    <m/>
    <m/>
    <m/>
    <s v="Not In Scope"/>
    <m/>
    <m/>
    <m/>
    <m/>
    <m/>
    <m/>
    <m/>
    <m/>
    <m/>
    <m/>
    <m/>
    <m/>
    <m/>
    <m/>
    <m/>
    <m/>
    <m/>
    <m/>
    <m/>
    <m/>
    <m/>
    <m/>
    <m/>
    <m/>
    <m/>
    <m/>
    <m/>
    <m/>
    <m/>
    <m/>
    <m/>
    <m/>
    <m/>
    <m/>
    <m/>
    <m/>
    <m/>
    <m/>
    <m/>
    <m/>
    <m/>
    <m/>
    <m/>
    <m/>
    <m/>
    <m/>
    <s v=" "/>
    <x v="145"/>
    <s v="06:59:00"/>
    <m/>
    <m/>
    <s v="FAS"/>
    <s v="N"/>
    <s v="N"/>
    <m/>
    <m/>
    <m/>
    <n v="8449638266"/>
    <m/>
    <m/>
    <m/>
    <m/>
    <s v=" "/>
    <x v="0"/>
    <x v="1"/>
    <s v="N"/>
    <s v="N"/>
    <s v="N"/>
    <s v="Structure fire, not attributable to PG&amp;E assets. This information is preliminary. "/>
    <s v="Not PG&amp;E"/>
    <s v="Building"/>
    <m/>
    <m/>
    <m/>
    <s v="Structure-only"/>
    <m/>
    <m/>
    <m/>
    <m/>
    <m/>
    <s v="Other Fire: Non-PG&amp;E related"/>
    <m/>
    <m/>
    <m/>
    <s v="Underground"/>
    <x v="1"/>
    <m/>
    <m/>
    <m/>
    <s v=" "/>
    <x v="0"/>
    <n v="37.297350000000002"/>
    <n v="-121.8384767"/>
    <s v="Santa Clara"/>
    <s v="EVERGREEN 2103 "/>
    <n v="21000"/>
    <m/>
    <x v="0"/>
    <s v="Unknown"/>
    <s v="Urban"/>
    <m/>
    <m/>
    <s v="N"/>
    <m/>
    <m/>
    <m/>
    <m/>
    <s v="N"/>
    <s v="N"/>
    <m/>
    <m/>
    <s v="2021-08-03"/>
    <m/>
    <m/>
    <m/>
    <m/>
    <m/>
    <m/>
    <m/>
    <m/>
    <m/>
    <m/>
    <m/>
    <m/>
    <m/>
    <m/>
    <m/>
    <m/>
    <m/>
    <m/>
    <m/>
    <s v="  "/>
    <s v="SAN JOSE"/>
    <s v="SAN JOSE 11"/>
    <s v="06:59"/>
    <n v="44410"/>
    <m/>
    <n v="8449638266"/>
    <n v="2897"/>
    <s v="SENTER RD STE 110"/>
    <s v="SAN JOSE"/>
    <n v="37.298217999999999"/>
    <n v="-121.838414"/>
    <s v="J2TNXP9"/>
    <s v="PATTERSON, NORRELL"/>
    <n v="82012103"/>
    <s v="20210802 07:10"/>
    <n v="1121"/>
    <n v="1"/>
    <s v="shut off p /sjfd"/>
    <s v="Y"/>
    <m/>
    <m/>
    <s v="37.2973500,-121.8384767,39.000000,3D"/>
    <m/>
    <m/>
    <m/>
    <s v="capt bevins"/>
    <m/>
    <s v="N"/>
    <s v="N"/>
    <s v="N"/>
    <s v="Clear"/>
    <m/>
    <s v="Customer-Owned Structure/Equipment"/>
    <m/>
    <s v="Calm"/>
    <m/>
    <s v="3rd Party"/>
    <m/>
    <s v="Structure Only"/>
    <m/>
    <s v="Fire Dept"/>
    <m/>
    <s v="Subsurface"/>
    <m/>
    <s v="N"/>
    <m/>
    <s v="Fire Dept"/>
    <m/>
    <m/>
    <m/>
    <m/>
    <s v="  "/>
    <m/>
    <m/>
    <m/>
    <m/>
    <m/>
    <m/>
    <m/>
    <m/>
    <m/>
    <m/>
    <m/>
    <m/>
    <m/>
    <m/>
    <m/>
    <m/>
    <m/>
    <m/>
    <m/>
    <m/>
    <m/>
    <m/>
    <m/>
    <m/>
    <m/>
    <m/>
    <m/>
    <m/>
    <m/>
    <m/>
    <m/>
    <m/>
    <m/>
    <m/>
    <m/>
    <m/>
    <m/>
    <m/>
    <m/>
    <m/>
    <m/>
    <m/>
    <m/>
    <m/>
    <m/>
    <m/>
    <m/>
  </r>
  <r>
    <n v="1167"/>
    <s v="P4K5"/>
    <s v="3 - QC Complete"/>
    <n v="44418"/>
    <n v="44617"/>
    <s v="Pole and crossarm fire with unknown cause of how or why equipment failed. The ensuing fire was 1 meter - 3 meters in size. This information is preliminary."/>
    <s v="\\fxshare-nas05\quotashare-fs01\ESA\5 - Ignition Tracking\2021_Ignition_QC_Folders\20210802_1428368_21-0098291_nan_T005357098"/>
    <s v=" "/>
    <s v="Y"/>
    <s v="P4K5"/>
    <s v="Adjusted the create and outage time and the fire lat and long to reflect the records"/>
    <n v="44418"/>
    <m/>
    <s v="Not In Scope"/>
    <m/>
    <m/>
    <m/>
    <m/>
    <m/>
    <m/>
    <m/>
    <m/>
    <m/>
    <m/>
    <m/>
    <m/>
    <m/>
    <m/>
    <m/>
    <m/>
    <m/>
    <m/>
    <m/>
    <m/>
    <m/>
    <m/>
    <m/>
    <m/>
    <m/>
    <m/>
    <m/>
    <m/>
    <m/>
    <m/>
    <m/>
    <m/>
    <m/>
    <m/>
    <m/>
    <m/>
    <m/>
    <m/>
    <m/>
    <m/>
    <m/>
    <m/>
    <m/>
    <m/>
    <m/>
    <m/>
    <s v=" "/>
    <x v="145"/>
    <s v="01:52:00"/>
    <n v="44410"/>
    <s v="01:35:00"/>
    <s v="FAS"/>
    <s v="N"/>
    <s v="N"/>
    <n v="1428368"/>
    <s v="21-0098291"/>
    <m/>
    <s v="T005357093, T005357098, T005357099, T005357103"/>
    <n v="121828439"/>
    <m/>
    <m/>
    <s v="PG&amp;E_1167_Ignition_20210802_1.jpg"/>
    <s v=" "/>
    <x v="1"/>
    <x v="0"/>
    <s v="Y"/>
    <s v="Y"/>
    <s v="N"/>
    <s v="On Aug 2nd, 2021 at 0152 hours, a PG&amp;E Troubleman was dispatched to the Napa 1109 12kV Distribution Circuit near Park Avenue and Sarcramento Street in Napa in response to a pole fire. Initial analysis indicates primary and secondary crossarm burned causing a pole fire. The ensuing fire was &lt; 3 meters in size and the fire was suppressed by Napa fire department. PG&amp;E Crew replaced the crossarm and conductor. This is preliminary. "/>
    <s v="PG&amp;E"/>
    <s v="Other"/>
    <s v="Crossarm"/>
    <s v="D"/>
    <s v="D"/>
    <s v="&lt;3 meters of linear travel"/>
    <m/>
    <m/>
    <m/>
    <m/>
    <m/>
    <s v="Equipment - PG&amp;E"/>
    <s v="All types of equipment / facility failure"/>
    <s v="Pole failure"/>
    <s v="Y"/>
    <s v="Overhead"/>
    <x v="0"/>
    <s v="Pole"/>
    <s v="Crossarm, Conductor"/>
    <n v="102283434"/>
    <s v=" "/>
    <x v="0"/>
    <n v="38.3113801485"/>
    <n v="-122.30381898890001"/>
    <s v="Napa"/>
    <s v="NAPA 1109"/>
    <n v="12000"/>
    <s v="NAPA 1109700752"/>
    <x v="0"/>
    <s v="Napa FD"/>
    <s v="Urban"/>
    <s v="Fire-resistive fuel bed"/>
    <m/>
    <s v="Y"/>
    <s v="Nuns 2017"/>
    <m/>
    <m/>
    <m/>
    <s v="N"/>
    <s v="N"/>
    <m/>
    <m/>
    <s v="2021-08-03"/>
    <m/>
    <m/>
    <m/>
    <m/>
    <m/>
    <m/>
    <m/>
    <m/>
    <m/>
    <m/>
    <m/>
    <m/>
    <m/>
    <m/>
    <m/>
    <m/>
    <m/>
    <m/>
    <m/>
    <s v="  "/>
    <s v="NORTH BAY"/>
    <s v="NAPA 02"/>
    <s v="02:18"/>
    <n v="44410"/>
    <n v="1428368"/>
    <s v="T005357098"/>
    <n v="1731"/>
    <s v="PARK AVE"/>
    <s v="NAPA"/>
    <n v="38.311909999999997"/>
    <n v="-122.30098"/>
    <s v="N3TD6HA"/>
    <s v="HANSELL, DAVE"/>
    <n v="42021109"/>
    <s v="20210802 04:16"/>
    <n v="9111"/>
    <m/>
    <s v="POLE FIRE. PRIMARY AND SECONDARY X-ARMS BURNED. CREW REQUESTED FOR REPAIRS."/>
    <s v="Y"/>
    <m/>
    <m/>
    <m/>
    <n v="38.311464000000001"/>
    <n v="-122.303862"/>
    <m/>
    <s v="NAPA FD"/>
    <n v="102283434"/>
    <s v="N"/>
    <s v="Y"/>
    <m/>
    <s v="Clear"/>
    <m/>
    <s v="PGE&amp;E-Owned Structure/Equipment"/>
    <m/>
    <s v="Calm"/>
    <m/>
    <s v="PG&amp;E Equipment"/>
    <m/>
    <s v="1 meter - &lt; 3 meters"/>
    <m/>
    <s v="Fire Dept"/>
    <m/>
    <s v="Overhead"/>
    <m/>
    <s v="N"/>
    <m/>
    <m/>
    <m/>
    <s v="FIRE, POLE"/>
    <s v="CROSSARM, WOOD"/>
    <s v="N"/>
    <s v="  "/>
    <s v="Unplanned"/>
    <s v="North Bay"/>
    <s v="Silverado"/>
    <s v="042021109, NAPA-1109"/>
    <s v="21-0098291"/>
    <s v="Unplanned"/>
    <s v="Clear;32-90 F"/>
    <s v="200"/>
    <m/>
    <s v="YES"/>
    <s v="Force Out"/>
    <s v="Sustained"/>
    <s v="No"/>
    <s v="2757"/>
    <s v="OH"/>
    <s v="Trip Saver"/>
    <s v="1428368"/>
    <s v="Pole-Wood, Burned/flashed"/>
    <m/>
    <s v="08/02/21 06:28"/>
    <m/>
    <s v="PARK AVE 200 E/O MARIN ST"/>
    <s v="1730 PARK"/>
    <m/>
    <m/>
    <m/>
    <m/>
    <m/>
    <m/>
    <m/>
    <m/>
    <m/>
    <m/>
    <m/>
    <m/>
    <m/>
    <m/>
    <m/>
    <m/>
    <m/>
    <m/>
    <m/>
    <m/>
    <m/>
    <m/>
    <m/>
    <m/>
  </r>
  <r>
    <n v="1166"/>
    <s v="AGFC"/>
    <s v="3 - QC Complete"/>
    <n v="44410"/>
    <n v="44617"/>
    <s v="Duplicate of index 1167. Pole and crossarm fire with unknown cause of how or why equipment failed. The ensuing fire was 1 meter - 3 meters in size. This information is preliminary."/>
    <s v="\\fxshare-nas05\quotashare-fs01\ESA\5 - Ignition Tracking\2021_Ignition_QC_Folders\20210802_1428368_21-0098291_nan_T005357093"/>
    <s v=" "/>
    <m/>
    <m/>
    <m/>
    <m/>
    <m/>
    <s v="Not In Scope"/>
    <m/>
    <m/>
    <m/>
    <m/>
    <m/>
    <m/>
    <m/>
    <m/>
    <m/>
    <m/>
    <m/>
    <m/>
    <m/>
    <m/>
    <m/>
    <m/>
    <m/>
    <m/>
    <m/>
    <m/>
    <m/>
    <m/>
    <m/>
    <m/>
    <m/>
    <m/>
    <m/>
    <m/>
    <m/>
    <m/>
    <m/>
    <m/>
    <m/>
    <m/>
    <m/>
    <m/>
    <m/>
    <m/>
    <m/>
    <m/>
    <m/>
    <m/>
    <m/>
    <m/>
    <m/>
    <m/>
    <s v=" "/>
    <x v="145"/>
    <s v="01:52:00"/>
    <n v="44410"/>
    <s v="01:52:00"/>
    <s v="FAS"/>
    <s v="N"/>
    <s v="Y"/>
    <n v="1428368"/>
    <s v="21-0098291"/>
    <m/>
    <s v="T005357093"/>
    <n v="31548620"/>
    <m/>
    <m/>
    <m/>
    <s v=" "/>
    <x v="0"/>
    <x v="1"/>
    <s v="N"/>
    <s v="N"/>
    <s v="N"/>
    <s v="Duplicate of index 1167. Pole and crossarm fire with unknown cause of how or why equipment failed. The ensuing fire was 1 meter - 3 meters in size. This information is preliminary."/>
    <s v="Not PG&amp;E"/>
    <s v="Other"/>
    <m/>
    <m/>
    <m/>
    <s v="&lt;3 meters of linear travel"/>
    <s v="Pole"/>
    <m/>
    <m/>
    <m/>
    <m/>
    <s v="Duplicate"/>
    <m/>
    <m/>
    <m/>
    <s v="Overhead"/>
    <x v="1"/>
    <m/>
    <m/>
    <m/>
    <s v=" "/>
    <x v="0"/>
    <n v="38.310988299999998"/>
    <n v="-122.303695"/>
    <s v="Napa"/>
    <s v="NAPA 1109"/>
    <n v="12000"/>
    <m/>
    <x v="0"/>
    <s v="Fire Dept-None"/>
    <s v="Urban"/>
    <m/>
    <m/>
    <s v="Y"/>
    <s v="Nuns 2017"/>
    <m/>
    <m/>
    <m/>
    <s v="N"/>
    <s v="N"/>
    <m/>
    <m/>
    <s v="2021-08-03"/>
    <m/>
    <m/>
    <m/>
    <m/>
    <m/>
    <m/>
    <m/>
    <m/>
    <m/>
    <m/>
    <m/>
    <m/>
    <m/>
    <m/>
    <m/>
    <m/>
    <m/>
    <m/>
    <m/>
    <s v="  "/>
    <s v="NORTH BAY"/>
    <s v="NAPA 02"/>
    <s v="01:52"/>
    <n v="44410"/>
    <n v="1428368"/>
    <s v="T005357093"/>
    <n v="1731"/>
    <s v="PARK AVE"/>
    <s v="NAPA"/>
    <n v="38.31129"/>
    <n v="-122.30443"/>
    <s v="N2GEKJ5"/>
    <s v="JACKSON, ERSKINE"/>
    <n v="42021109"/>
    <s v="20210802 02:59"/>
    <n v="9310"/>
    <m/>
    <s v="Standby completd, releassed by T-Man on site"/>
    <s v="Y"/>
    <m/>
    <m/>
    <s v="38.3109883,-122.3036950,25.700000,3D"/>
    <m/>
    <m/>
    <s v="Pole on corner of California Blvd &amp; Park Ave"/>
    <s v="None"/>
    <m/>
    <s v="N"/>
    <s v="Y"/>
    <m/>
    <s v="Clear"/>
    <m/>
    <s v="PGE&amp;E-Owned Structure/Equipment"/>
    <m/>
    <s v="Calm"/>
    <m/>
    <s v="PG&amp;E Equipment"/>
    <m/>
    <s v="Other (Comments)"/>
    <s v="Pole"/>
    <s v="Fire Dept"/>
    <m/>
    <s v="Overhead"/>
    <m/>
    <s v="N"/>
    <m/>
    <s v="Other (Comments)"/>
    <s v="No evidence collected"/>
    <m/>
    <m/>
    <s v="N"/>
    <s v="  "/>
    <s v="Unplanned"/>
    <s v="North Bay"/>
    <s v="Silverado"/>
    <s v="042021109, NAPA-1109"/>
    <s v="21-0098291"/>
    <s v="Unplanned"/>
    <s v="Clear;32-90 F"/>
    <s v="200"/>
    <m/>
    <s v="YES"/>
    <s v="Force Out"/>
    <s v="Sustained"/>
    <s v="No"/>
    <s v="2757"/>
    <s v="OH"/>
    <s v="Trip Saver"/>
    <s v="1428368"/>
    <s v="Pole-Wood, Burned/flashed"/>
    <m/>
    <s v="08/02/21 06:28"/>
    <m/>
    <s v="PARK AVE 200 E/O MARIN ST"/>
    <s v="1730 PARK"/>
    <m/>
    <m/>
    <m/>
    <m/>
    <m/>
    <m/>
    <m/>
    <m/>
    <m/>
    <m/>
    <m/>
    <m/>
    <m/>
    <m/>
    <m/>
    <m/>
    <m/>
    <m/>
    <m/>
    <m/>
    <m/>
    <m/>
    <m/>
    <m/>
  </r>
  <r>
    <n v="1183"/>
    <s v="TLAL"/>
    <s v="3 - QC Complete"/>
    <n v="44452"/>
    <n v="44617"/>
    <s v="A small 1/4 acre grass fire was ignited near the base of Transmission pole 12/001 on the Melones - Curtis 115kV circuit. This information is preliminary. Outage: T21-014106; Ref Card #:  T21-014107; Ref Interruptions: INT-15004; ILIS: 21-0098154, 21-0098153*, 21-0098152, 21-0098151*; OIS: 1427923, 1427925*, 1427932, 1427934, 1427936, 1427938, 1427963, 1427976, 1427988; FOID: T005356632 (JRED), T005356689, T005356690, T005356740; EC: 121826696 (D1BS - David Braswell); PM: 44928187; SAP Eqp ID: 45099311; Division: Yosemite; County: Tuolumne; CAP # 000121925292"/>
    <s v="\\fxshare-nas05\quotashare-fs01\ESA\5 - Ignition Tracking\2021_Ignition_QC_Folders\20210803_nan_nan_T21-014106_nan"/>
    <s v=" "/>
    <s v="Y"/>
    <s v="TLAL"/>
    <s v="Incident Name Added; OIS, FOID, TOTL, ILIS, LC tag, Wildfire Acreage Burned, Suspected Initiating Event, Burned Material Other Than PG&amp;E Assets, Fire Greater Than 1 Linear Meter Updated"/>
    <n v="44452"/>
    <m/>
    <s v="Not In Scope"/>
    <m/>
    <m/>
    <m/>
    <m/>
    <m/>
    <m/>
    <m/>
    <m/>
    <m/>
    <m/>
    <m/>
    <m/>
    <m/>
    <m/>
    <m/>
    <m/>
    <m/>
    <m/>
    <m/>
    <m/>
    <m/>
    <m/>
    <m/>
    <m/>
    <m/>
    <m/>
    <m/>
    <m/>
    <m/>
    <m/>
    <m/>
    <m/>
    <s v="Y"/>
    <n v="44417"/>
    <n v="44448"/>
    <s v="Cal Fire"/>
    <s v="On-line"/>
    <s v="R001749-080921"/>
    <m/>
    <m/>
    <m/>
    <m/>
    <s v="JRED"/>
    <m/>
    <m/>
    <m/>
    <s v=" "/>
    <x v="146"/>
    <s v="00:08:00"/>
    <n v="44409"/>
    <s v="00:08:00"/>
    <s v="TOTL"/>
    <s v="N"/>
    <s v="N"/>
    <s v="1427923, 1427925, 1427932, 1427934, 1427936, 1427938, 1427963, 1427976, 1427988"/>
    <s v="21-0098154, 21-0098153, 21-0098152, 21-0098151"/>
    <s v="T21-014106, T21-014107"/>
    <s v="T005356632, T005356689, T005356690, T005356740"/>
    <n v="121826696"/>
    <m/>
    <m/>
    <s v="PG&amp;E_1183_Ignition_20210801_3.jpg"/>
    <s v=" "/>
    <x v="0"/>
    <x v="1"/>
    <s v="Y"/>
    <s v="Y"/>
    <s v="N"/>
    <s v="On August 1, 2021 at 0140 hours, a PG&amp;E Distribution Troubleman patrolled the Melones-Curtis 115kV Circuit, in the Tier 2 High fire threat district (HFTD) State responsibility area (SRA) near Old Wards Ferry Road in Sonora. He went out in response to the transmission line relay at 0008 hours and observed an approximately one-quarter acre fire at the 2-pole structure 012/001 (SAP Eqp ID 45099311 - structure ID 10165) on Racetrack JCT SW-159 to Curtis section of Melones-Curtis 115kV line. The patrolman found no damage to the conductor and a small brush fire. Initial analysis shows no indication that the ignition was caused by PG&amp;E assets and Cal Fire is allegedly ruling this incident as arson. Cal Fire responded to and extinguished the Bryce fire. The line was returned to service on August 1, 2021. The CAP 000121925292 was submitted for this incident. The weather was clear with less than one-tenth of cloud cover, the relative humidity was reported as 36 percent, and the air temperature was 74 degrees Fahrenheit. There was no red flag warning, but there was a high fire danger rating. The incident area is within a Raptor Concentration Zone (RCZ) and a proposed multi-region Habitat conservation plan (HCP). This information is preliminary."/>
    <s v="Not PG&amp;E"/>
    <s v="Vegetation"/>
    <m/>
    <s v="T"/>
    <s v="T"/>
    <s v="&lt;0.25"/>
    <m/>
    <m/>
    <m/>
    <m/>
    <m/>
    <s v="Other Fire: Non-PG&amp;E related"/>
    <m/>
    <m/>
    <s v="N"/>
    <s v="Overhead"/>
    <x v="0"/>
    <m/>
    <m/>
    <n v="45099311"/>
    <s v=" "/>
    <x v="1"/>
    <n v="37.962167000000001"/>
    <n v="-120.362702"/>
    <s v="Tuolumne"/>
    <s v="MELONES-CURTIS-115kV"/>
    <n v="115000"/>
    <m/>
    <x v="0"/>
    <s v="Cal Fire"/>
    <s v="Herbaceous"/>
    <m/>
    <m/>
    <s v="N"/>
    <m/>
    <s v="Bryce"/>
    <m/>
    <m/>
    <s v="N"/>
    <s v="N"/>
    <m/>
    <m/>
    <s v="2021-08-03"/>
    <m/>
    <m/>
    <m/>
    <m/>
    <m/>
    <m/>
    <m/>
    <m/>
    <m/>
    <m/>
    <m/>
    <m/>
    <m/>
    <m/>
    <m/>
    <m/>
    <m/>
    <m/>
    <m/>
    <s v="  "/>
    <s v="YOSEMITE"/>
    <m/>
    <m/>
    <m/>
    <m/>
    <m/>
    <m/>
    <m/>
    <m/>
    <m/>
    <m/>
    <m/>
    <m/>
    <m/>
    <m/>
    <m/>
    <m/>
    <m/>
    <m/>
    <m/>
    <m/>
    <m/>
    <m/>
    <m/>
    <m/>
    <m/>
    <m/>
    <m/>
    <m/>
    <m/>
    <m/>
    <m/>
    <m/>
    <m/>
    <m/>
    <m/>
    <m/>
    <m/>
    <m/>
    <m/>
    <m/>
    <m/>
    <m/>
    <m/>
    <m/>
    <m/>
    <m/>
    <m/>
    <m/>
    <m/>
    <m/>
    <s v="  "/>
    <m/>
    <m/>
    <m/>
    <m/>
    <m/>
    <m/>
    <m/>
    <m/>
    <m/>
    <m/>
    <m/>
    <m/>
    <m/>
    <m/>
    <m/>
    <m/>
    <m/>
    <m/>
    <m/>
    <m/>
    <m/>
    <m/>
    <m/>
    <m/>
    <m/>
    <m/>
    <m/>
    <m/>
    <m/>
    <m/>
    <m/>
    <m/>
    <m/>
    <m/>
    <m/>
    <m/>
    <m/>
    <m/>
    <m/>
    <m/>
    <m/>
    <m/>
    <m/>
    <m/>
    <m/>
    <m/>
    <m/>
  </r>
  <r>
    <n v="1165"/>
    <s v="AGFC"/>
    <s v="3 - QC Complete"/>
    <n v="44410"/>
    <n v="44617"/>
    <s v="Other fire, not attributable to PG&amp;E assets. This looks to be the Hiding Fire from the lat long on HAWC teams channel. This information is preliminary."/>
    <s v="\\fxshare-nas05\quotashare-fs01\ESA\5 - Ignition Tracking\2021_Ignition_QC_Folders\20210801_1428294_nan_nan_T005357066"/>
    <s v=" "/>
    <m/>
    <m/>
    <m/>
    <m/>
    <m/>
    <s v="Not In Scope"/>
    <m/>
    <m/>
    <m/>
    <m/>
    <m/>
    <m/>
    <m/>
    <m/>
    <m/>
    <m/>
    <m/>
    <m/>
    <m/>
    <m/>
    <m/>
    <m/>
    <m/>
    <m/>
    <m/>
    <m/>
    <m/>
    <m/>
    <m/>
    <m/>
    <m/>
    <m/>
    <m/>
    <m/>
    <m/>
    <m/>
    <m/>
    <m/>
    <m/>
    <m/>
    <m/>
    <m/>
    <m/>
    <m/>
    <m/>
    <m/>
    <m/>
    <m/>
    <m/>
    <m/>
    <m/>
    <m/>
    <s v=" "/>
    <x v="146"/>
    <s v="23:22:00"/>
    <n v="44409"/>
    <s v="23:22:00"/>
    <s v="FAS"/>
    <s v="N"/>
    <s v="N"/>
    <n v="1428294"/>
    <m/>
    <m/>
    <s v="T005357066"/>
    <m/>
    <m/>
    <m/>
    <m/>
    <s v=" "/>
    <x v="0"/>
    <x v="1"/>
    <s v="N"/>
    <s v="N"/>
    <s v="N"/>
    <s v="Other fire, not attributable to PG&amp;E assets. This looks to be the Hiding Fire from the lat long on HAWC teams channel. This information is preliminary."/>
    <s v="Not PG&amp;E"/>
    <s v="Vegetation"/>
    <m/>
    <m/>
    <m/>
    <s v="10-99"/>
    <m/>
    <m/>
    <m/>
    <m/>
    <m/>
    <s v="Other Fire: Non-PG&amp;E related"/>
    <m/>
    <m/>
    <m/>
    <s v="Overhead"/>
    <x v="1"/>
    <m/>
    <m/>
    <m/>
    <s v=" "/>
    <x v="1"/>
    <n v="40.473673300000002"/>
    <n v="-122.4828083"/>
    <s v="Shasta"/>
    <s v="JESSUP 1101"/>
    <n v="12000"/>
    <m/>
    <x v="1"/>
    <s v="Cal Fire"/>
    <s v="Herbaceous"/>
    <m/>
    <m/>
    <s v="Y"/>
    <s v="Clover 2013"/>
    <s v="Hiding Fire"/>
    <m/>
    <m/>
    <s v="N"/>
    <s v="N"/>
    <m/>
    <m/>
    <s v="2021-08-03"/>
    <m/>
    <m/>
    <m/>
    <m/>
    <m/>
    <m/>
    <m/>
    <m/>
    <m/>
    <m/>
    <m/>
    <m/>
    <m/>
    <m/>
    <m/>
    <m/>
    <m/>
    <m/>
    <m/>
    <s v="  "/>
    <s v="NORTH VALLEY"/>
    <s v="REDDING 03"/>
    <s v="23:22"/>
    <n v="44409"/>
    <n v="1428294"/>
    <s v="T005357066"/>
    <n v="6510"/>
    <s v="DALE LN"/>
    <s v="ANDERSON"/>
    <n v="40.473579999999998"/>
    <n v="-122.48209"/>
    <s v="V7TAER7"/>
    <s v="REGINATO, AARON"/>
    <n v="103441101"/>
    <s v="20210802 00:59"/>
    <n v="9002"/>
    <m/>
    <s v="m"/>
    <s v="Y"/>
    <m/>
    <m/>
    <s v="40.4736733,-122.4828083,414.400000,3D"/>
    <m/>
    <m/>
    <m/>
    <s v="cal fire "/>
    <m/>
    <s v="N"/>
    <s v="Y"/>
    <m/>
    <s v="Clear"/>
    <m/>
    <s v="PGE&amp;E-Owned Structure/Equipment"/>
    <m/>
    <s v="Breezy"/>
    <m/>
    <s v="Vegetation"/>
    <m/>
    <s v="10 - 100 Acres"/>
    <m/>
    <s v="Cal Fire"/>
    <m/>
    <s v="Overhead"/>
    <m/>
    <s v="N"/>
    <m/>
    <m/>
    <m/>
    <s v="FIRE, FOREST/GRASS"/>
    <s v="POLE-WOOD"/>
    <s v="N"/>
    <s v="  "/>
    <m/>
    <m/>
    <m/>
    <m/>
    <m/>
    <m/>
    <m/>
    <m/>
    <m/>
    <m/>
    <m/>
    <m/>
    <m/>
    <m/>
    <m/>
    <m/>
    <m/>
    <m/>
    <m/>
    <m/>
    <m/>
    <m/>
    <m/>
    <m/>
    <m/>
    <m/>
    <m/>
    <m/>
    <m/>
    <m/>
    <m/>
    <m/>
    <m/>
    <m/>
    <m/>
    <m/>
    <m/>
    <m/>
    <m/>
    <m/>
    <m/>
    <m/>
    <m/>
    <m/>
    <m/>
    <m/>
    <m/>
  </r>
  <r>
    <n v="1164"/>
    <s v="AGFC"/>
    <s v="3 - QC Complete"/>
    <n v="44410"/>
    <n v="44617"/>
    <s v="Structure fire, not attributable to PG&amp;E assets. This information is preliminary."/>
    <s v="\\fxshare-nas05\quotashare-fs01\ESA\5 - Ignition Tracking\2021_Ignition_QC_Folders\20210801_nan_nan_nan_6923466914"/>
    <s v=" "/>
    <m/>
    <m/>
    <m/>
    <m/>
    <m/>
    <s v="Not In Scope"/>
    <m/>
    <m/>
    <m/>
    <m/>
    <m/>
    <m/>
    <m/>
    <m/>
    <m/>
    <m/>
    <m/>
    <m/>
    <m/>
    <m/>
    <m/>
    <m/>
    <m/>
    <m/>
    <m/>
    <m/>
    <m/>
    <m/>
    <m/>
    <m/>
    <m/>
    <m/>
    <m/>
    <m/>
    <m/>
    <m/>
    <m/>
    <m/>
    <m/>
    <m/>
    <m/>
    <m/>
    <m/>
    <m/>
    <m/>
    <m/>
    <m/>
    <m/>
    <m/>
    <m/>
    <m/>
    <m/>
    <s v=" "/>
    <x v="146"/>
    <s v="18:42:00"/>
    <m/>
    <m/>
    <s v="FAS"/>
    <s v="N"/>
    <s v="N"/>
    <m/>
    <m/>
    <m/>
    <n v="6923466914"/>
    <m/>
    <m/>
    <m/>
    <m/>
    <s v=" "/>
    <x v="0"/>
    <x v="1"/>
    <s v="N"/>
    <s v="N"/>
    <s v="N"/>
    <s v="Structure fire, not attributable to PG&amp;E assets. This information is preliminary."/>
    <s v="Not PG&amp;E"/>
    <s v="Other"/>
    <m/>
    <m/>
    <m/>
    <s v="0.26-9.99"/>
    <m/>
    <m/>
    <m/>
    <m/>
    <m/>
    <s v="Other Fire: Non-PG&amp;E related"/>
    <m/>
    <m/>
    <m/>
    <s v="Overhead"/>
    <x v="1"/>
    <m/>
    <m/>
    <m/>
    <s v=" "/>
    <x v="0"/>
    <n v="36.499670000000002"/>
    <n v="-120.39027900000001"/>
    <s v="Fresno"/>
    <s v="CANTUA 1103"/>
    <n v="12000"/>
    <m/>
    <x v="0"/>
    <s v="Cal Fire"/>
    <s v="Urban"/>
    <m/>
    <m/>
    <s v="N"/>
    <m/>
    <m/>
    <m/>
    <m/>
    <s v="N"/>
    <s v="N"/>
    <m/>
    <m/>
    <s v="2021-08-03"/>
    <m/>
    <m/>
    <m/>
    <m/>
    <m/>
    <m/>
    <m/>
    <m/>
    <m/>
    <m/>
    <m/>
    <m/>
    <m/>
    <m/>
    <m/>
    <m/>
    <m/>
    <m/>
    <m/>
    <s v="  "/>
    <s v="FRESNO"/>
    <s v="COALINGA 02"/>
    <s v="18:42"/>
    <n v="44409"/>
    <m/>
    <n v="6923466914"/>
    <n v="16121"/>
    <s v="S DERRICK AVE"/>
    <s v="CANTUA CREEK"/>
    <n v="36.500129000000001"/>
    <n v="-120.389229"/>
    <s v="F1TFLM8"/>
    <s v="MITCHELL, FLOYD"/>
    <n v="253591103"/>
    <s v="20210801 23:48"/>
    <n v="1122"/>
    <m/>
    <s v="F.D. TOLD ME THAT THEY WERE TOLD THAT A 3RD PARTY STARTED THE FIRE THAT BURNED DOWN 4 OR 5 MOBILE HOMES 1 OF OUR POLES AND AT LEAST 3 OF OUR METERS I OPENED JUMPERS AND DE-ENERGIZED THE THE PRIMARY AND SEC. FOR THE F.D. AND ALSO BECAUSE THERE WAS A GAS METER BURNED AND BLOWING GAS "/>
    <s v="Y"/>
    <n v="3"/>
    <s v="\\fxshare-nas05\quotashare-fs01\ESA\5 - Ignition Tracking\Fire_Tab_Attachment_Files"/>
    <m/>
    <n v="36.499670000000002"/>
    <n v="-120.39027900000001"/>
    <m/>
    <s v="DAN URIAS (559)-341-4590"/>
    <m/>
    <s v="N"/>
    <s v="Y"/>
    <s v="Y"/>
    <s v="Clear"/>
    <m/>
    <s v="PGE&amp;E-Owned Structure/Equipment"/>
    <m/>
    <s v="Light"/>
    <m/>
    <s v="3rd Party"/>
    <m/>
    <s v="0.25 - 10 Acres"/>
    <m/>
    <s v="Cal Fire"/>
    <m/>
    <s v="Overhead"/>
    <m/>
    <s v="N"/>
    <m/>
    <m/>
    <m/>
    <m/>
    <m/>
    <m/>
    <s v="  "/>
    <m/>
    <m/>
    <m/>
    <m/>
    <m/>
    <m/>
    <m/>
    <m/>
    <m/>
    <m/>
    <m/>
    <m/>
    <m/>
    <m/>
    <m/>
    <m/>
    <m/>
    <m/>
    <m/>
    <m/>
    <m/>
    <m/>
    <m/>
    <m/>
    <m/>
    <m/>
    <m/>
    <m/>
    <m/>
    <m/>
    <m/>
    <m/>
    <m/>
    <m/>
    <m/>
    <m/>
    <m/>
    <m/>
    <m/>
    <m/>
    <m/>
    <m/>
    <m/>
    <m/>
    <m/>
    <m/>
    <m/>
  </r>
  <r>
    <n v="1163"/>
    <s v="AGFC"/>
    <s v="3 - QC Complete"/>
    <n v="44410"/>
    <n v="44617"/>
    <s v="Other fire, not attributable to PG&amp;E assets. Believed to be third party vehicle fire started on side of I5. This information is preliminary."/>
    <s v="\\fxshare-nas05\quotashare-fs01\ESA\5 - Ignition Tracking\2021_Ignition_QC_Folders\20210801_nan_nan_nan_T005356859"/>
    <s v=" "/>
    <m/>
    <m/>
    <m/>
    <m/>
    <m/>
    <s v="Not In Scope"/>
    <m/>
    <m/>
    <m/>
    <m/>
    <m/>
    <m/>
    <m/>
    <m/>
    <m/>
    <m/>
    <m/>
    <m/>
    <m/>
    <m/>
    <m/>
    <m/>
    <m/>
    <m/>
    <m/>
    <m/>
    <m/>
    <m/>
    <m/>
    <m/>
    <m/>
    <m/>
    <m/>
    <m/>
    <m/>
    <m/>
    <m/>
    <m/>
    <m/>
    <m/>
    <m/>
    <m/>
    <m/>
    <m/>
    <m/>
    <m/>
    <m/>
    <m/>
    <m/>
    <m/>
    <m/>
    <m/>
    <s v=" "/>
    <x v="146"/>
    <s v="14:49:00"/>
    <m/>
    <m/>
    <s v="FAS"/>
    <s v="N"/>
    <s v="N"/>
    <m/>
    <m/>
    <m/>
    <s v="T005356859"/>
    <m/>
    <m/>
    <m/>
    <m/>
    <s v=" "/>
    <x v="0"/>
    <x v="1"/>
    <s v="N"/>
    <s v="N"/>
    <s v="N"/>
    <s v="Other fire, not attributable to PG&amp;E assets. Believed to be third party vehicle fire started on side of I5. This information is preliminary."/>
    <s v="Not PG&amp;E"/>
    <s v="Other"/>
    <m/>
    <m/>
    <m/>
    <s v="10-99"/>
    <m/>
    <m/>
    <m/>
    <m/>
    <m/>
    <s v="Other Fire: Non-PG&amp;E related"/>
    <m/>
    <m/>
    <m/>
    <s v="Overhead"/>
    <x v="1"/>
    <m/>
    <m/>
    <m/>
    <s v=" "/>
    <x v="0"/>
    <n v="39.900733299999999"/>
    <n v="-122.2020517"/>
    <s v="Tehama"/>
    <s v="CORNING 1101"/>
    <n v="12000"/>
    <m/>
    <x v="0"/>
    <s v="Cal Fire"/>
    <s v="Urban"/>
    <m/>
    <m/>
    <s v="N"/>
    <m/>
    <m/>
    <m/>
    <m/>
    <s v="N"/>
    <s v="N"/>
    <m/>
    <m/>
    <s v="2021-08-03"/>
    <m/>
    <m/>
    <m/>
    <m/>
    <m/>
    <m/>
    <m/>
    <m/>
    <m/>
    <m/>
    <m/>
    <m/>
    <m/>
    <m/>
    <m/>
    <m/>
    <m/>
    <m/>
    <m/>
    <s v="  "/>
    <s v="NORTH VALLEY"/>
    <s v="RED BLUFF 02"/>
    <s v="14:49"/>
    <n v="44409"/>
    <m/>
    <s v="T005356859"/>
    <s v="UNKNOWN"/>
    <s v="I-5, BTWN SOUTH AVE AN"/>
    <s v="CORNING"/>
    <m/>
    <m/>
    <s v="V7TR1LQ"/>
    <s v="LAUGHLIN, RON"/>
    <m/>
    <s v="20210801 16:52"/>
    <n v="9320"/>
    <m/>
    <s v="FIRE START ALONG I5, PG&amp;E FACILITIES OK."/>
    <s v="Y"/>
    <m/>
    <m/>
    <s v="39.9007333,-122.2020517,75.500000,3D"/>
    <m/>
    <m/>
    <s v="ALONG I5 SOUTH BOUND FROM SOUTH AVE. TO VIOLA, CORNING"/>
    <s v="JABRIEL TRULL 530-200-2514"/>
    <m/>
    <s v="N"/>
    <s v="N"/>
    <m/>
    <s v="Clear"/>
    <m/>
    <s v="Private Land"/>
    <m/>
    <s v="Light"/>
    <m/>
    <s v="Unknown"/>
    <s v="BELIEVED TO BE STARTED FROM VEHICLE ON I5"/>
    <s v="10 - 100 Acres"/>
    <m/>
    <s v="Cal Fire"/>
    <m/>
    <s v="Overhead"/>
    <m/>
    <s v="Y"/>
    <s v="PHOTOS"/>
    <s v="PG&amp;E Employee"/>
    <s v="R1LQ"/>
    <m/>
    <m/>
    <s v="N"/>
    <s v="  "/>
    <m/>
    <m/>
    <m/>
    <m/>
    <m/>
    <m/>
    <m/>
    <m/>
    <m/>
    <m/>
    <m/>
    <m/>
    <m/>
    <m/>
    <m/>
    <m/>
    <m/>
    <m/>
    <m/>
    <m/>
    <m/>
    <m/>
    <m/>
    <m/>
    <m/>
    <m/>
    <m/>
    <m/>
    <m/>
    <m/>
    <m/>
    <m/>
    <m/>
    <m/>
    <m/>
    <m/>
    <m/>
    <m/>
    <m/>
    <m/>
    <m/>
    <m/>
    <m/>
    <m/>
    <m/>
    <m/>
    <m/>
  </r>
  <r>
    <n v="1162"/>
    <s v="MXX7"/>
    <s v="3 - QC Complete"/>
    <n v="44409"/>
    <n v="44617"/>
    <s v="Duplicate of index 1161. Structure fire, not attributable to PG&amp;E assets. This information is preliminary. "/>
    <s v="\\fxshare-nas05\quotashare-fs01\ESA\5 - Ignition Tracking\2021_Ignition_QC_Folders\20210801_nan_nan_nan_5109778464"/>
    <s v=" "/>
    <m/>
    <m/>
    <m/>
    <m/>
    <m/>
    <s v="Not In Scope"/>
    <m/>
    <m/>
    <m/>
    <m/>
    <m/>
    <m/>
    <m/>
    <m/>
    <m/>
    <m/>
    <m/>
    <m/>
    <m/>
    <m/>
    <m/>
    <m/>
    <m/>
    <m/>
    <m/>
    <m/>
    <m/>
    <m/>
    <m/>
    <m/>
    <m/>
    <m/>
    <m/>
    <m/>
    <m/>
    <m/>
    <m/>
    <m/>
    <m/>
    <m/>
    <m/>
    <m/>
    <m/>
    <m/>
    <m/>
    <m/>
    <m/>
    <m/>
    <m/>
    <m/>
    <m/>
    <m/>
    <s v=" "/>
    <x v="146"/>
    <s v="04:13:00"/>
    <m/>
    <m/>
    <s v="FAS"/>
    <s v="N"/>
    <s v="Y"/>
    <m/>
    <m/>
    <m/>
    <n v="5109778464"/>
    <m/>
    <m/>
    <m/>
    <m/>
    <s v=" "/>
    <x v="0"/>
    <x v="1"/>
    <s v="N"/>
    <s v="N"/>
    <s v="N"/>
    <s v="Duplicate of index 1161. Structure fire, not attributable to PG&amp;E assets. This information is preliminary. "/>
    <s v="Not PG&amp;E"/>
    <s v="Building"/>
    <m/>
    <m/>
    <m/>
    <s v="Structure-only"/>
    <m/>
    <m/>
    <m/>
    <m/>
    <m/>
    <s v="Duplicate"/>
    <m/>
    <m/>
    <m/>
    <s v="Overhead"/>
    <x v="1"/>
    <m/>
    <m/>
    <m/>
    <s v=" "/>
    <x v="0"/>
    <n v="38.863243300000001"/>
    <n v="-121.31528830000001"/>
    <s v="Placer"/>
    <s v="PLEASANT GROVE 2110 "/>
    <n v="21000"/>
    <m/>
    <x v="0"/>
    <s v="Lincoln FD "/>
    <s v="Urban"/>
    <m/>
    <m/>
    <s v="N"/>
    <m/>
    <m/>
    <m/>
    <m/>
    <s v="N"/>
    <s v="N"/>
    <m/>
    <m/>
    <s v="2021-08-03"/>
    <m/>
    <m/>
    <m/>
    <m/>
    <m/>
    <m/>
    <m/>
    <m/>
    <m/>
    <m/>
    <m/>
    <m/>
    <m/>
    <m/>
    <m/>
    <m/>
    <m/>
    <m/>
    <m/>
    <s v="  "/>
    <s v="SIERRA"/>
    <s v="LINCOLN"/>
    <s v="04:13"/>
    <n v="44409"/>
    <m/>
    <n v="5109778464"/>
    <n v="1168"/>
    <s v="DAVMORE LN"/>
    <s v="LINCOLN"/>
    <n v="38.862814999999998"/>
    <n v="-121.315623"/>
    <s v="T1TMJPG"/>
    <s v="PASQUA, MARK"/>
    <n v="152442110"/>
    <s v="20210801 04:30"/>
    <n v="2402"/>
    <n v="1"/>
    <s v="t1tmjpg,fire@neighbors house super heated garage wall with panel on it melted mtr,found damage to wiring@breaker area advised cust.to have elect.to check before svc.is restored."/>
    <s v="Y"/>
    <m/>
    <m/>
    <s v="38.8632433,-121.3152883,31.700000,3D"/>
    <m/>
    <m/>
    <m/>
    <s v="lincoln fire dept."/>
    <m/>
    <s v="N"/>
    <s v="Y"/>
    <s v="N"/>
    <s v="Clear"/>
    <m/>
    <s v="Customer-Owned Structure/Equipment"/>
    <m/>
    <s v="Calm"/>
    <m/>
    <s v="3rd Party"/>
    <m/>
    <s v="1 meter - &lt; 3 meters"/>
    <m/>
    <s v="Fire Dept"/>
    <m/>
    <s v="Subsurface"/>
    <m/>
    <s v="N"/>
    <m/>
    <m/>
    <m/>
    <m/>
    <m/>
    <m/>
    <s v="  "/>
    <m/>
    <m/>
    <m/>
    <m/>
    <m/>
    <m/>
    <m/>
    <m/>
    <m/>
    <m/>
    <m/>
    <m/>
    <m/>
    <m/>
    <m/>
    <m/>
    <m/>
    <m/>
    <m/>
    <m/>
    <m/>
    <m/>
    <m/>
    <m/>
    <m/>
    <m/>
    <m/>
    <m/>
    <m/>
    <m/>
    <m/>
    <m/>
    <m/>
    <m/>
    <m/>
    <m/>
    <m/>
    <m/>
    <m/>
    <m/>
    <m/>
    <m/>
    <m/>
    <m/>
    <m/>
    <m/>
    <m/>
  </r>
  <r>
    <n v="1161"/>
    <s v="MXX7"/>
    <s v="3 - QC Complete"/>
    <n v="44409"/>
    <n v="44617"/>
    <s v="Structure fire, not attributable to PG&amp;E assets. This information is preliminary. "/>
    <s v="\\fxshare-nas05\quotashare-fs01\ESA\5 - Ignition Tracking\2021_Ignition_QC_Folders\20210801_nan_nan_nan_3421438202"/>
    <s v=" "/>
    <m/>
    <m/>
    <m/>
    <m/>
    <m/>
    <s v="Not In Scope"/>
    <m/>
    <m/>
    <m/>
    <m/>
    <m/>
    <m/>
    <m/>
    <m/>
    <m/>
    <m/>
    <m/>
    <m/>
    <m/>
    <m/>
    <m/>
    <m/>
    <m/>
    <m/>
    <m/>
    <m/>
    <m/>
    <m/>
    <m/>
    <m/>
    <m/>
    <m/>
    <m/>
    <m/>
    <m/>
    <m/>
    <m/>
    <m/>
    <m/>
    <m/>
    <m/>
    <m/>
    <m/>
    <m/>
    <m/>
    <m/>
    <m/>
    <m/>
    <m/>
    <m/>
    <m/>
    <m/>
    <s v=" "/>
    <x v="146"/>
    <s v="02:55:00"/>
    <m/>
    <m/>
    <s v="FAS"/>
    <s v="N"/>
    <s v="N"/>
    <m/>
    <m/>
    <m/>
    <n v="3421438202"/>
    <m/>
    <m/>
    <m/>
    <m/>
    <s v=" "/>
    <x v="0"/>
    <x v="1"/>
    <s v="N"/>
    <s v="N"/>
    <s v="N"/>
    <s v="Structure fire, not attributable to PG&amp;E assets. This information is preliminary. "/>
    <s v="Not PG&amp;E"/>
    <s v="Building"/>
    <m/>
    <m/>
    <m/>
    <s v="Structure-only"/>
    <m/>
    <m/>
    <m/>
    <m/>
    <m/>
    <s v="Other Fire: Non-PG&amp;E related"/>
    <m/>
    <m/>
    <m/>
    <s v="Overhead"/>
    <x v="1"/>
    <m/>
    <m/>
    <m/>
    <s v=" "/>
    <x v="0"/>
    <n v="38.863233299999997"/>
    <n v="-121.3152867"/>
    <s v="Placer"/>
    <s v="PLEASANT GROVE 2110 "/>
    <n v="21000"/>
    <m/>
    <x v="0"/>
    <s v="Lincoln FD "/>
    <s v="Urban"/>
    <m/>
    <m/>
    <s v="N"/>
    <m/>
    <m/>
    <m/>
    <m/>
    <s v="N"/>
    <s v="N"/>
    <m/>
    <m/>
    <s v="2021-08-03"/>
    <m/>
    <m/>
    <m/>
    <m/>
    <m/>
    <m/>
    <m/>
    <m/>
    <m/>
    <m/>
    <m/>
    <m/>
    <m/>
    <m/>
    <m/>
    <m/>
    <m/>
    <m/>
    <m/>
    <s v="  "/>
    <s v="SIERRA"/>
    <s v="LINCOLN"/>
    <s v="02:55"/>
    <n v="44409"/>
    <m/>
    <n v="3421438202"/>
    <n v="1162"/>
    <s v="DAVMORE LN"/>
    <s v="LINCOLN"/>
    <n v="38.862895999999999"/>
    <n v="-121.31561600000001"/>
    <s v="T1TMJPG"/>
    <s v="PASQUA, MARK"/>
    <n v="152442110"/>
    <s v="20210801 04:21"/>
    <n v="2402"/>
    <m/>
    <s v="t1tmjpg,structure fire,possible damage in attic removed mtr cust.will need elect.to check wiring before svc.can be restored"/>
    <s v="Y"/>
    <m/>
    <m/>
    <s v="38.8632333,-121.3152867,31.500000,3D"/>
    <m/>
    <m/>
    <m/>
    <s v="lincoln fire dept."/>
    <m/>
    <s v="N"/>
    <s v="Y"/>
    <s v="N"/>
    <s v="Clear"/>
    <m/>
    <s v="Customer-Owned Structure/Equipment"/>
    <m/>
    <s v="Calm"/>
    <m/>
    <s v="3rd Party"/>
    <m/>
    <s v="3 meters - 0.25 Acres"/>
    <m/>
    <s v="Fire Dept"/>
    <m/>
    <s v="Subsurface"/>
    <m/>
    <s v="N"/>
    <m/>
    <m/>
    <m/>
    <m/>
    <m/>
    <m/>
    <s v="  "/>
    <m/>
    <m/>
    <m/>
    <m/>
    <m/>
    <m/>
    <m/>
    <m/>
    <m/>
    <m/>
    <m/>
    <m/>
    <m/>
    <m/>
    <m/>
    <m/>
    <m/>
    <m/>
    <m/>
    <m/>
    <m/>
    <m/>
    <m/>
    <m/>
    <m/>
    <m/>
    <m/>
    <m/>
    <m/>
    <m/>
    <m/>
    <m/>
    <m/>
    <m/>
    <m/>
    <m/>
    <m/>
    <m/>
    <m/>
    <m/>
    <m/>
    <m/>
    <m/>
    <m/>
    <m/>
    <m/>
    <m/>
  </r>
  <r>
    <n v="1154"/>
    <s v="TLAL"/>
    <s v="3 - QC Complete"/>
    <n v="44410"/>
    <n v="44617"/>
    <s v="Wire was down with vegetation fire. This information is preliminary. OIS: 1424399; ILIS: 21-0097860; FOID: T005355918 (TRM8), T005355922 (DJLU*pitting note), T005355917 (DJLU-Cxl); EC: 121823929; PM: 31547739; Circuit ID: 103191101, SAP Pole ID: 101325316; Division: Sierra; County: Yuba"/>
    <s v="\\fxshare-nas05\quotashare-fs01\ESA\5 - Ignition Tracking\2021_Ignition_QC_Folders\20210731_1424399_21-0097860_nan_T005355918"/>
    <s v=" "/>
    <s v="Y"/>
    <s v="TLAL"/>
    <s v="Create &amp; Outage Time, EC Tag Updated; Additional FOID's, Burn Scar Area; Burn Scar Area Comments Added"/>
    <n v="44410"/>
    <s v="S7RM"/>
    <s v="Complete"/>
    <s v="Draft"/>
    <s v="M5FZ (exponent)"/>
    <s v="In Progress"/>
    <s v="Physical Inspection Complete"/>
    <m/>
    <m/>
    <m/>
    <m/>
    <m/>
    <m/>
    <m/>
    <s v="Not Required"/>
    <m/>
    <m/>
    <m/>
    <m/>
    <m/>
    <m/>
    <m/>
    <m/>
    <m/>
    <m/>
    <m/>
    <m/>
    <m/>
    <s v="Y"/>
    <m/>
    <s v="Y"/>
    <n v="44418"/>
    <n v="44428"/>
    <n v="44426"/>
    <n v="8"/>
    <s v="Y"/>
    <n v="44419"/>
    <m/>
    <s v="Cal Fire"/>
    <s v="On-Line portal"/>
    <s v="Seeking their cause determination and area of origin."/>
    <m/>
    <s v="Y"/>
    <n v="44410"/>
    <n v="44410"/>
    <s v="DJLU, TRM8"/>
    <s v="Daniel Laffond (DJLU) (530) 902-6529, Anthony Marino (TRM8) (530) 682-6418"/>
    <s v="Incident Info (See Phone Interview file in Reports Sub-folder) &amp; Pics (See Pics in Pictures Sub-folder)"/>
    <m/>
    <s v=" "/>
    <x v="147"/>
    <s v="06:15:00"/>
    <n v="44408"/>
    <s v="06:04:00"/>
    <s v="FAS"/>
    <s v="N"/>
    <s v="N"/>
    <n v="1424399"/>
    <s v="21-0097860"/>
    <m/>
    <s v="T005355918, T005355922, T005355917"/>
    <n v="121823929"/>
    <m/>
    <m/>
    <s v="PG&amp;E_1154_Ignition_20210731_1.jpg"/>
    <s v=" "/>
    <x v="1"/>
    <x v="0"/>
    <s v="Y"/>
    <s v="Y"/>
    <s v="N"/>
    <s v="On July 31, 2021 at 0640 hours, PG&amp;E Troublemen patrolled the Bangor 1101 12kV Distribution Circuit number 103191101, in the Tier 2 High fire threat district (HFTD) and State responsibility area (SRA) near Loma Rica Road and Bonzana Way in Marysville. They observed the Cooper NOVA line recloser 82350 (SSD 343175, Protective SSD 1958) open, 300' of broken 4 aluminum cable steel reinforced (ACSR) primary overhead conductor down on the ground with pitting noted, and an extinguished 1/4-acre vegetation fire. Initial analysis indicates the ignition was caused by overhead equipment failure. Cal Fire responded to and extinguished the fire. The EC tag 121823929 was submitted for conductor replacement. The 550-minute outage affected 620 customers. The line was returned to service on July 31, 2021. This incident is within the footprint of a 2017 major historical fire, called the La Porte - Cascade Fire. This information is preliminary."/>
    <s v="PG&amp;E"/>
    <s v="Vegetation"/>
    <s v="Conductor, kingpin, crossarm"/>
    <s v="D"/>
    <s v="D"/>
    <s v="&lt;0.25"/>
    <s v="1/4 Acre"/>
    <m/>
    <m/>
    <m/>
    <m/>
    <s v="Equipment - PG&amp;E"/>
    <s v="All types of equipment / facility failure"/>
    <s v="Conductor failure-all"/>
    <s v="Y"/>
    <s v="Overhead"/>
    <x v="0"/>
    <s v="Conductor - Primary"/>
    <s v="Conductor, kingpin, crossarm"/>
    <n v="101325316"/>
    <s v=" "/>
    <x v="1"/>
    <n v="39.317441700000003"/>
    <n v="-121.40255999999999"/>
    <s v="Yuba"/>
    <s v="BANGOR 1101"/>
    <n v="12000"/>
    <s v="BANGOR 110182350"/>
    <x v="1"/>
    <s v="Cal Fire"/>
    <s v="Herbaceous"/>
    <s v="Grass Fuel Model"/>
    <s v="Grass"/>
    <s v="Y"/>
    <s v="La Porte - Cascade 2017"/>
    <m/>
    <n v="300"/>
    <s v="R4"/>
    <s v="N"/>
    <s v="N"/>
    <m/>
    <m/>
    <s v="2021-08-03"/>
    <m/>
    <m/>
    <m/>
    <m/>
    <m/>
    <m/>
    <m/>
    <m/>
    <m/>
    <m/>
    <m/>
    <m/>
    <m/>
    <m/>
    <m/>
    <m/>
    <m/>
    <m/>
    <m/>
    <s v=" "/>
    <s v="SIERRA"/>
    <s v="MARYSVILLE 01"/>
    <s v="06:16"/>
    <s v="07/31/2021"/>
    <n v="1424399"/>
    <s v="T005355918"/>
    <n v="11596"/>
    <s v="LOMA RICA RD"/>
    <s v="MARYSVILLE"/>
    <n v="39.32226"/>
    <n v="-121.39476000000001"/>
    <s v="T3TTRM8"/>
    <s v="MARINO, TONY"/>
    <n v="103191101"/>
    <s v="20210731 08:00"/>
    <n v="9260"/>
    <m/>
    <s v="need crew to repair wire down small veg fire 1/4 acre fire is out from cal fire"/>
    <s v="Y"/>
    <m/>
    <m/>
    <s v="39.3174417,-121.4025600,152.300000,3D"/>
    <m/>
    <m/>
    <m/>
    <s v="CAL FIRE"/>
    <m/>
    <s v="N"/>
    <s v="Y"/>
    <m/>
    <s v="Clear"/>
    <m/>
    <s v="Private Land"/>
    <m/>
    <s v="Calm"/>
    <m/>
    <s v="Unknown"/>
    <m/>
    <s v="3 meters - 0.25 Acres"/>
    <m/>
    <s v="Cal Fire"/>
    <m/>
    <s v="Overhead"/>
    <m/>
    <s v="N"/>
    <s v="nothing to get"/>
    <m/>
    <m/>
    <s v="OVERHEAD"/>
    <s v="CONDUCTOR, OVERHEAD"/>
    <s v="N"/>
    <s v=" "/>
    <s v="Unplanned"/>
    <s v="Sacramento"/>
    <s v="Marysville"/>
    <s v="103191101, BANGOR-1101"/>
    <s v="21-0097860"/>
    <s v="Unplanned"/>
    <s v="Clear;32-90F"/>
    <s v="620"/>
    <m/>
    <s v="YES"/>
    <s v="Force Out"/>
    <s v="Sustained"/>
    <s v="No"/>
    <s v="82350"/>
    <s v="OH"/>
    <s v="Line Recloser"/>
    <s v="1424399"/>
    <s v="Conductor, Overhead, Broken, wire on ground"/>
    <m/>
    <m/>
    <m/>
    <s v="N/S LOMA RICA RD 400' N/E OF BRANDIE DR, LOMA RICA"/>
    <s v="MARINO,TONY/6134/530-682-6418: 11596 LOMA RICA RD LOMA RICA"/>
    <m/>
    <m/>
    <m/>
    <m/>
    <m/>
    <m/>
    <m/>
    <m/>
    <m/>
    <m/>
    <m/>
    <m/>
    <m/>
    <m/>
    <m/>
    <m/>
    <m/>
    <m/>
    <m/>
    <m/>
    <m/>
    <m/>
    <m/>
    <m/>
  </r>
  <r>
    <n v="1182"/>
    <s v="P4K5"/>
    <s v="3 - QC Complete"/>
    <n v="44428"/>
    <n v="44617"/>
    <s v="Third party vehicle made contact with Transmission pole, resulting in an ignition. The ensuing fire was greater than one meter in size. This information is preliminary."/>
    <s v="\\fxshare-nas05\quotashare-fs01\ESA\5 - Ignition Tracking\2021_Ignition_QC_Folders\20210731_nan_nan_T21-014092_nan"/>
    <s v=" "/>
    <m/>
    <m/>
    <m/>
    <m/>
    <m/>
    <s v="Not In Scope"/>
    <m/>
    <m/>
    <m/>
    <m/>
    <m/>
    <m/>
    <m/>
    <m/>
    <m/>
    <m/>
    <m/>
    <m/>
    <m/>
    <m/>
    <m/>
    <m/>
    <m/>
    <m/>
    <m/>
    <m/>
    <m/>
    <m/>
    <m/>
    <m/>
    <m/>
    <m/>
    <m/>
    <m/>
    <m/>
    <m/>
    <m/>
    <m/>
    <m/>
    <m/>
    <m/>
    <m/>
    <m/>
    <m/>
    <m/>
    <m/>
    <m/>
    <m/>
    <m/>
    <m/>
    <m/>
    <m/>
    <s v=" "/>
    <x v="147"/>
    <s v="02:45:00"/>
    <m/>
    <m/>
    <s v="TOTL"/>
    <s v="N"/>
    <s v="N"/>
    <m/>
    <m/>
    <s v="T21-014092"/>
    <m/>
    <n v="121822917"/>
    <m/>
    <m/>
    <s v="PG&amp;E_1182_Ignition_20210731_2.jpg"/>
    <s v=" "/>
    <x v="1"/>
    <x v="0"/>
    <s v="Y"/>
    <s v="Y"/>
    <s v="N"/>
    <s v="On July 31st, 2021 at 0245 hours, a PG&amp;E Troubleman arrived at the Manteca #1 60kV Transmission Circuit near the intersection of Kasson road and South Greenwood road in response to a pole fire. Initial analysis indicates a car crashed into the pole which caused the ignition. The ensuing fire was &lt; 0.25 acres in size and it is unknown who suppressed the fire.  A PG&amp;E Crew replaced the pole and insulators. This is preliminary."/>
    <s v="PG&amp;E"/>
    <s v="Other"/>
    <s v="Vehicle"/>
    <s v="T"/>
    <s v="T"/>
    <s v="&lt;0.25"/>
    <m/>
    <m/>
    <m/>
    <m/>
    <m/>
    <s v="Contact - 3rd Party"/>
    <s v="Contact from object"/>
    <s v="Vehicle contact"/>
    <s v="N"/>
    <s v="Overhead"/>
    <x v="4"/>
    <s v="Pole"/>
    <s v="Pole, Insulator"/>
    <n v="40580621"/>
    <s v=" "/>
    <x v="0"/>
    <n v="37.653829999999999"/>
    <n v="-121.25861500000001"/>
    <s v="San Joaquin"/>
    <s v="Manteca #1 - 60kV"/>
    <n v="60000"/>
    <m/>
    <x v="0"/>
    <s v="Unknown"/>
    <s v="Herbaceous"/>
    <s v="Grass Fuel Model"/>
    <m/>
    <s v="N"/>
    <m/>
    <m/>
    <m/>
    <m/>
    <s v="N"/>
    <s v="N"/>
    <m/>
    <m/>
    <s v="2021-08-03"/>
    <m/>
    <m/>
    <m/>
    <m/>
    <m/>
    <m/>
    <m/>
    <m/>
    <m/>
    <m/>
    <m/>
    <m/>
    <m/>
    <m/>
    <m/>
    <m/>
    <m/>
    <m/>
    <m/>
    <s v="  "/>
    <s v="STOCKTON"/>
    <s v="DELTA"/>
    <m/>
    <m/>
    <m/>
    <m/>
    <m/>
    <m/>
    <m/>
    <m/>
    <m/>
    <m/>
    <m/>
    <m/>
    <m/>
    <m/>
    <m/>
    <m/>
    <m/>
    <m/>
    <m/>
    <m/>
    <m/>
    <m/>
    <m/>
    <m/>
    <m/>
    <m/>
    <m/>
    <m/>
    <m/>
    <m/>
    <m/>
    <m/>
    <m/>
    <m/>
    <m/>
    <m/>
    <m/>
    <m/>
    <m/>
    <m/>
    <m/>
    <m/>
    <m/>
    <m/>
    <m/>
    <m/>
    <m/>
    <m/>
    <m/>
    <s v="  "/>
    <m/>
    <m/>
    <m/>
    <m/>
    <m/>
    <m/>
    <m/>
    <m/>
    <m/>
    <m/>
    <m/>
    <m/>
    <m/>
    <m/>
    <m/>
    <m/>
    <m/>
    <m/>
    <m/>
    <m/>
    <m/>
    <m/>
    <m/>
    <m/>
    <m/>
    <m/>
    <m/>
    <m/>
    <m/>
    <m/>
    <m/>
    <m/>
    <m/>
    <m/>
    <m/>
    <m/>
    <m/>
    <m/>
    <m/>
    <m/>
    <m/>
    <m/>
    <m/>
    <m/>
    <m/>
    <m/>
    <m/>
  </r>
  <r>
    <n v="1160"/>
    <s v="MXX7"/>
    <s v="3 - QC Complete"/>
    <n v="44409"/>
    <n v="44617"/>
    <s v="Duplicate of index 1159. Other fire, not attributable to PG&amp;E assets. PG&amp;E assets were affected. This information is preliminary. "/>
    <s v="\\fxshare-nas05\quotashare-fs01\ESA\5 - Ignition Tracking\2021_Ignition_QC_Folders\20210731_1427379_21-0098107_nan_T005356506"/>
    <s v=" "/>
    <m/>
    <m/>
    <m/>
    <m/>
    <m/>
    <s v="Not In Scope"/>
    <m/>
    <m/>
    <m/>
    <m/>
    <m/>
    <m/>
    <m/>
    <m/>
    <m/>
    <m/>
    <m/>
    <m/>
    <m/>
    <m/>
    <m/>
    <m/>
    <m/>
    <m/>
    <m/>
    <m/>
    <m/>
    <m/>
    <m/>
    <m/>
    <m/>
    <m/>
    <m/>
    <m/>
    <m/>
    <m/>
    <m/>
    <m/>
    <m/>
    <m/>
    <m/>
    <m/>
    <m/>
    <m/>
    <m/>
    <m/>
    <m/>
    <m/>
    <m/>
    <m/>
    <m/>
    <m/>
    <s v=" "/>
    <x v="147"/>
    <s v="19:24:00"/>
    <n v="44408"/>
    <s v="19:24:00"/>
    <s v="FAS"/>
    <s v="N"/>
    <s v="Y"/>
    <n v="1427379"/>
    <s v="21-0098107"/>
    <m/>
    <s v="T005356506"/>
    <m/>
    <m/>
    <m/>
    <m/>
    <s v=" "/>
    <x v="0"/>
    <x v="1"/>
    <s v="N"/>
    <s v="N"/>
    <s v="N"/>
    <s v="Duplicate of index 1159. Other fire, not attributable to PG&amp;E assets. PG&amp;E assets were affected. This information is preliminary. "/>
    <s v="Not PG&amp;E"/>
    <s v="Vegetation"/>
    <m/>
    <m/>
    <m/>
    <s v="0.26-9.99"/>
    <m/>
    <m/>
    <m/>
    <m/>
    <m/>
    <s v="Duplicate"/>
    <m/>
    <m/>
    <m/>
    <s v="Overhead"/>
    <x v="1"/>
    <m/>
    <m/>
    <m/>
    <s v=" "/>
    <x v="0"/>
    <n v="35.6564117"/>
    <n v="-120.533975"/>
    <s v="San Luis Obispo"/>
    <s v="TEMPLETON 2109"/>
    <n v="21000"/>
    <m/>
    <x v="0"/>
    <s v="Cal Fire"/>
    <s v="Herbaceous"/>
    <m/>
    <m/>
    <s v="N"/>
    <m/>
    <m/>
    <m/>
    <m/>
    <s v="N"/>
    <s v="N"/>
    <m/>
    <m/>
    <s v="2021-08-03"/>
    <m/>
    <m/>
    <m/>
    <m/>
    <m/>
    <m/>
    <m/>
    <m/>
    <m/>
    <m/>
    <m/>
    <m/>
    <m/>
    <m/>
    <m/>
    <m/>
    <m/>
    <m/>
    <m/>
    <s v="  "/>
    <s v="LOS PADRES"/>
    <s v="TEMPLETON 03"/>
    <s v="19:24"/>
    <n v="44408"/>
    <n v="1427379"/>
    <s v="T005356506"/>
    <s v="DEVR50"/>
    <s v="BRANCH RD 200FT N/O UN"/>
    <s v="PASO ROBLES"/>
    <n v="35.638170000000002"/>
    <n v="-120.57956"/>
    <s v="L3TTJGB"/>
    <s v="GRENNAN, THOMAS"/>
    <n v="183052109"/>
    <s v="20210731 19:54"/>
    <n v="9110"/>
    <n v="1"/>
    <s v="Replace 2 poles due to vegetation fire."/>
    <s v="Y"/>
    <m/>
    <m/>
    <s v="35.6564117,-120.5339750,312.500000,3D"/>
    <m/>
    <m/>
    <s v="Union Rd. N/O Hwy 46"/>
    <s v="Cal Fire Josh Heinbach 805-903-3415"/>
    <m/>
    <s v="N"/>
    <s v="Y"/>
    <m/>
    <s v="Clear"/>
    <m/>
    <s v="PGE&amp;E-Owned Structure/Equipment"/>
    <m/>
    <s v="Breezy"/>
    <m/>
    <s v="Vegetation"/>
    <m/>
    <s v="0.25 - 10 Acres"/>
    <m/>
    <s v="Cal Fire"/>
    <m/>
    <s v="Overhead"/>
    <m/>
    <s v="N"/>
    <m/>
    <m/>
    <m/>
    <s v="FIRE, FOREST/GRASS"/>
    <s v="POLE-WOOD"/>
    <s v="N"/>
    <s v="  "/>
    <s v="Unplanned"/>
    <s v="Los Padres"/>
    <s v="Templeton"/>
    <s v="183052109, TEMPLETON-2109"/>
    <s v="21-0098107"/>
    <s v="Unplanned"/>
    <s v="Clear;32-90 F"/>
    <s v="743"/>
    <s v="743"/>
    <s v="YES"/>
    <s v="None"/>
    <s v="Sustained"/>
    <s v="No"/>
    <s v="R50"/>
    <s v="OH"/>
    <s v="Line Recloser"/>
    <s v="1427379"/>
    <s v="Pole-Wood, Burned/flashed"/>
    <m/>
    <s v="07/31/21 20:14"/>
    <m/>
    <s v="BRANCH RD 200ft n/o UNION RD, PASO ROBLES"/>
    <s v="NORTH OF 30521"/>
    <m/>
    <m/>
    <m/>
    <m/>
    <m/>
    <m/>
    <m/>
    <m/>
    <m/>
    <m/>
    <m/>
    <m/>
    <m/>
    <m/>
    <m/>
    <m/>
    <m/>
    <m/>
    <m/>
    <m/>
    <m/>
    <m/>
    <m/>
    <m/>
  </r>
  <r>
    <n v="1159"/>
    <s v="MXX7"/>
    <s v="3 - QC Complete"/>
    <n v="44409"/>
    <n v="44617"/>
    <s v="Other fire, not attributable to PG&amp;E assets. PG&amp;E assets were affected. This information is preliminary."/>
    <s v="\\fxshare-nas05\quotashare-fs01\ESA\5 - Ignition Tracking\2021_Ignition_QC_Folders\20210731_nan_nan_nan_0000723913"/>
    <s v=" "/>
    <m/>
    <m/>
    <m/>
    <m/>
    <m/>
    <s v="Not In Scope"/>
    <m/>
    <m/>
    <m/>
    <m/>
    <m/>
    <m/>
    <m/>
    <m/>
    <m/>
    <m/>
    <m/>
    <m/>
    <m/>
    <m/>
    <m/>
    <m/>
    <m/>
    <m/>
    <m/>
    <m/>
    <m/>
    <m/>
    <m/>
    <m/>
    <m/>
    <m/>
    <m/>
    <m/>
    <m/>
    <m/>
    <m/>
    <m/>
    <m/>
    <m/>
    <m/>
    <m/>
    <m/>
    <m/>
    <m/>
    <m/>
    <m/>
    <m/>
    <m/>
    <m/>
    <m/>
    <m/>
    <s v=" "/>
    <x v="147"/>
    <s v="18:03:00"/>
    <m/>
    <m/>
    <s v="FAS"/>
    <s v="N"/>
    <s v="N"/>
    <m/>
    <m/>
    <m/>
    <n v="723913"/>
    <m/>
    <m/>
    <m/>
    <m/>
    <s v=" "/>
    <x v="0"/>
    <x v="1"/>
    <s v="N"/>
    <s v="N"/>
    <s v="N"/>
    <s v="Other fire, not attributable to PG&amp;E assets. PG&amp;E assets were affected. This information is preliminary."/>
    <s v="Not PG&amp;E"/>
    <s v="Vegetation"/>
    <m/>
    <m/>
    <m/>
    <s v="0.26-9.99"/>
    <m/>
    <m/>
    <m/>
    <m/>
    <m/>
    <s v="Other Fire: Non-PG&amp;E related"/>
    <m/>
    <m/>
    <m/>
    <s v="Overhead"/>
    <x v="1"/>
    <m/>
    <m/>
    <m/>
    <s v=" "/>
    <x v="0"/>
    <n v="35.656419999999997"/>
    <n v="-120.533985"/>
    <s v="San Luis Obispo"/>
    <s v="TEMPLETON 2109"/>
    <n v="21000"/>
    <m/>
    <x v="0"/>
    <s v="Cal Fire"/>
    <s v="Herbaceous"/>
    <m/>
    <m/>
    <s v="N"/>
    <m/>
    <m/>
    <m/>
    <m/>
    <s v="N"/>
    <s v="N"/>
    <m/>
    <m/>
    <s v="2021-08-03"/>
    <m/>
    <m/>
    <m/>
    <m/>
    <m/>
    <m/>
    <m/>
    <m/>
    <m/>
    <m/>
    <m/>
    <m/>
    <m/>
    <m/>
    <m/>
    <m/>
    <m/>
    <m/>
    <m/>
    <s v="  "/>
    <s v="LOS PADRES"/>
    <s v="TEMPLETON 01"/>
    <s v="18:03"/>
    <n v="44408"/>
    <m/>
    <s v="0000723913"/>
    <s v="UNKNOWN"/>
    <s v="PREMISES DO NOT CHANGE"/>
    <s v="PASO ROBLES"/>
    <n v="35.628419000000001"/>
    <n v="-120.69027699999999"/>
    <s v="L3TTJGB"/>
    <s v="GRENNAN, THOMAS"/>
    <m/>
    <s v="20210731 19:46"/>
    <n v="1102"/>
    <n v="1"/>
    <s v="REPLACE TWO POLES DUE TO VEGETATION FIRE"/>
    <s v="Y"/>
    <n v="5"/>
    <s v="\\fxshare-nas05\quotashare-fs01\ESA\5 - Ignition Tracking\Fire_Tab_Attachment_Files"/>
    <s v="35.6564200,-120.5339850,313.300000,3D"/>
    <m/>
    <m/>
    <s v="UNION RD N/O HWY 46_x000d__x000a_JOSH HEINBACH - CAL FIRE_x000d__x000a_805-903-3415"/>
    <s v="CAL FIRE JOSH HEINBACH 805-903-3415"/>
    <m/>
    <s v="N"/>
    <s v="Y"/>
    <s v="Y"/>
    <s v="Clear"/>
    <m/>
    <s v="PGE&amp;E-Owned Structure/Equipment"/>
    <m/>
    <s v="Breezy"/>
    <m/>
    <s v="Unknown"/>
    <m/>
    <s v="0.25 - 10 Acres"/>
    <m/>
    <s v="Cal Fire"/>
    <m/>
    <s v="Overhead"/>
    <m/>
    <s v="N"/>
    <m/>
    <m/>
    <m/>
    <m/>
    <m/>
    <m/>
    <s v="  "/>
    <m/>
    <m/>
    <m/>
    <m/>
    <m/>
    <m/>
    <m/>
    <m/>
    <m/>
    <m/>
    <m/>
    <m/>
    <m/>
    <m/>
    <m/>
    <m/>
    <m/>
    <m/>
    <m/>
    <m/>
    <m/>
    <m/>
    <m/>
    <m/>
    <m/>
    <m/>
    <m/>
    <m/>
    <m/>
    <m/>
    <m/>
    <m/>
    <m/>
    <m/>
    <m/>
    <m/>
    <m/>
    <m/>
    <m/>
    <m/>
    <m/>
    <m/>
    <m/>
    <m/>
    <m/>
    <m/>
    <m/>
  </r>
  <r>
    <n v="1158"/>
    <s v="MXX7"/>
    <s v="3 - QC Complete"/>
    <n v="44408"/>
    <n v="44617"/>
    <s v="Other fire, not attributable to PG&amp;E assets. This information is preliminary. "/>
    <s v="\\fxshare-nas05\quotashare-fs01\ESA\5 - Ignition Tracking\2021_Ignition_QC_Folders\20210731_nan_nan_nan_T005356264"/>
    <s v=" "/>
    <m/>
    <m/>
    <m/>
    <m/>
    <m/>
    <s v="Not In Scope"/>
    <m/>
    <m/>
    <m/>
    <m/>
    <m/>
    <m/>
    <m/>
    <m/>
    <m/>
    <m/>
    <m/>
    <m/>
    <m/>
    <m/>
    <m/>
    <m/>
    <m/>
    <m/>
    <m/>
    <m/>
    <m/>
    <m/>
    <m/>
    <m/>
    <m/>
    <m/>
    <m/>
    <m/>
    <m/>
    <m/>
    <m/>
    <m/>
    <m/>
    <m/>
    <m/>
    <m/>
    <m/>
    <m/>
    <m/>
    <m/>
    <m/>
    <m/>
    <m/>
    <m/>
    <m/>
    <m/>
    <s v=" "/>
    <x v="147"/>
    <s v="12:15:00"/>
    <m/>
    <m/>
    <s v="FAS"/>
    <s v="N"/>
    <s v="N"/>
    <m/>
    <m/>
    <m/>
    <s v="T005356264"/>
    <m/>
    <m/>
    <m/>
    <m/>
    <s v=" "/>
    <x v="0"/>
    <x v="1"/>
    <s v="N"/>
    <s v="N"/>
    <s v="N"/>
    <s v="Other fire, not attributable to PG&amp;E assets. This information is preliminary. "/>
    <s v="Not PG&amp;E"/>
    <s v="Vegetation"/>
    <m/>
    <m/>
    <m/>
    <s v="0.26-9.99"/>
    <m/>
    <m/>
    <m/>
    <m/>
    <m/>
    <s v="Other Fire: Non-PG&amp;E related"/>
    <m/>
    <m/>
    <m/>
    <s v="Overhead"/>
    <x v="1"/>
    <m/>
    <m/>
    <m/>
    <s v=" "/>
    <x v="1"/>
    <n v="40.802290999999997"/>
    <n v="-123.47127999999999"/>
    <s v="Trinity"/>
    <s v="WILLOW CREEK 1103 "/>
    <n v="12000"/>
    <m/>
    <x v="1"/>
    <s v="Forest Service"/>
    <s v="Conifer Forest"/>
    <m/>
    <m/>
    <s v="Y"/>
    <s v="Mill 2015"/>
    <m/>
    <m/>
    <m/>
    <s v="N"/>
    <s v="N"/>
    <m/>
    <m/>
    <s v="2021-08-03"/>
    <m/>
    <m/>
    <m/>
    <m/>
    <m/>
    <m/>
    <m/>
    <m/>
    <m/>
    <m/>
    <m/>
    <m/>
    <m/>
    <m/>
    <m/>
    <m/>
    <m/>
    <m/>
    <m/>
    <s v="  "/>
    <s v="NORTH COAST"/>
    <s v="WILLOW CREEK"/>
    <s v="12:15"/>
    <n v="44408"/>
    <m/>
    <s v="T005356264"/>
    <s v="UNKNOWN"/>
    <s v="HIGHWAY 299 WEST"/>
    <s v="BURNT RANCH"/>
    <m/>
    <m/>
    <s v="WCTM2AU"/>
    <s v="AMBROSE, MARK"/>
    <m/>
    <s v="20210731 15:10"/>
    <n v="9320"/>
    <m/>
    <s v="brush away from pg&amp;e assets, fire is knocked down at this time released from forest service ic"/>
    <s v="Y"/>
    <m/>
    <m/>
    <m/>
    <n v="40.802290999999997"/>
    <n v="-123.47127999999999"/>
    <m/>
    <s v="Forest Service IC Adam Bummer 831-238-0991"/>
    <m/>
    <s v="N"/>
    <s v="N"/>
    <m/>
    <s v="Clear"/>
    <m/>
    <s v="National Forest"/>
    <m/>
    <s v="Calm"/>
    <m/>
    <s v="Vegetation"/>
    <m/>
    <s v="0.25 - 10 Acres"/>
    <m/>
    <s v="Other (Comments)"/>
    <s v="Forest Service"/>
    <s v="Overhead"/>
    <m/>
    <s v="N"/>
    <m/>
    <m/>
    <m/>
    <m/>
    <m/>
    <s v="N"/>
    <s v="  "/>
    <m/>
    <m/>
    <m/>
    <m/>
    <m/>
    <m/>
    <m/>
    <m/>
    <m/>
    <m/>
    <m/>
    <m/>
    <m/>
    <m/>
    <m/>
    <m/>
    <m/>
    <m/>
    <m/>
    <m/>
    <m/>
    <m/>
    <m/>
    <m/>
    <m/>
    <m/>
    <m/>
    <m/>
    <m/>
    <m/>
    <m/>
    <m/>
    <m/>
    <m/>
    <m/>
    <m/>
    <m/>
    <m/>
    <m/>
    <m/>
    <m/>
    <m/>
    <m/>
    <m/>
    <m/>
    <m/>
    <m/>
  </r>
  <r>
    <n v="1157"/>
    <s v="MXX7"/>
    <s v="3 - QC Complete"/>
    <n v="44408"/>
    <n v="44617"/>
    <s v="Structure fire, not attributable to PG&amp;E assets. This information is preliminary. "/>
    <s v="\\fxshare-nas05\quotashare-fs01\ESA\5 - Ignition Tracking\2021_Ignition_QC_Folders\20210731_nan_nan_nan_7840034431"/>
    <s v=" "/>
    <m/>
    <m/>
    <m/>
    <m/>
    <m/>
    <s v="Not In Scope"/>
    <m/>
    <m/>
    <m/>
    <m/>
    <m/>
    <m/>
    <m/>
    <m/>
    <m/>
    <m/>
    <m/>
    <m/>
    <m/>
    <m/>
    <m/>
    <m/>
    <m/>
    <m/>
    <m/>
    <m/>
    <m/>
    <m/>
    <m/>
    <m/>
    <m/>
    <m/>
    <m/>
    <m/>
    <m/>
    <m/>
    <m/>
    <m/>
    <m/>
    <m/>
    <m/>
    <m/>
    <m/>
    <m/>
    <m/>
    <m/>
    <m/>
    <m/>
    <m/>
    <m/>
    <m/>
    <m/>
    <s v=" "/>
    <x v="147"/>
    <s v="11:38:00"/>
    <m/>
    <m/>
    <s v="FAS"/>
    <s v="N"/>
    <s v="N"/>
    <m/>
    <m/>
    <m/>
    <n v="7840034431"/>
    <m/>
    <m/>
    <m/>
    <m/>
    <s v=" "/>
    <x v="0"/>
    <x v="1"/>
    <s v="N"/>
    <s v="N"/>
    <s v="N"/>
    <s v="Structure fire, not attributable to PG&amp;E assets. This information is preliminary. "/>
    <s v="Not PG&amp;E"/>
    <s v="Building"/>
    <m/>
    <m/>
    <m/>
    <s v="Structure-only"/>
    <m/>
    <m/>
    <m/>
    <m/>
    <m/>
    <s v="Other Fire: Non-PG&amp;E related"/>
    <m/>
    <m/>
    <m/>
    <s v="Overhead"/>
    <x v="1"/>
    <m/>
    <m/>
    <m/>
    <s v=" "/>
    <x v="0"/>
    <n v="36.554541700000001"/>
    <n v="-119.669725"/>
    <s v="Fresno"/>
    <s v="MC CALL 1106"/>
    <n v="12000"/>
    <m/>
    <x v="0"/>
    <s v="Selma FD"/>
    <s v="Agriculture"/>
    <m/>
    <m/>
    <s v="N"/>
    <m/>
    <m/>
    <m/>
    <m/>
    <s v="N"/>
    <s v="N"/>
    <m/>
    <m/>
    <s v="2021-08-03"/>
    <m/>
    <m/>
    <m/>
    <m/>
    <m/>
    <m/>
    <m/>
    <m/>
    <m/>
    <m/>
    <m/>
    <m/>
    <m/>
    <m/>
    <m/>
    <m/>
    <m/>
    <m/>
    <m/>
    <s v="  "/>
    <s v="FRESNO"/>
    <s v="SELMA  02"/>
    <s v="11:38"/>
    <n v="44408"/>
    <m/>
    <n v="7840034431"/>
    <n v="6634"/>
    <s v="E SAGINAW AVE"/>
    <s v="SELMA"/>
    <n v="36.554464000000003"/>
    <n v="-119.67172100000001"/>
    <s v="F6TJMRY"/>
    <s v="ROGERS, JAMES"/>
    <n v="254121106"/>
    <s v="20210731 13:20"/>
    <n v="1121"/>
    <m/>
    <s v="REMOVED SERVICE"/>
    <s v="Y"/>
    <n v="3"/>
    <s v="\\fxshare-nas05\quotashare-fs01\ESA\5 - Ignition Tracking\Fire_Tab_Attachment_Files"/>
    <s v="36.5545417,-119.6697250,91.800000,3D"/>
    <m/>
    <m/>
    <m/>
    <s v="SELMA FD"/>
    <m/>
    <s v="Y"/>
    <s v="N"/>
    <s v="Y"/>
    <s v="Clear"/>
    <m/>
    <s v="Private Land"/>
    <m/>
    <s v="Calm"/>
    <m/>
    <s v="Other (Comments)"/>
    <s v="STRUCTURE"/>
    <s v="Structure Only"/>
    <m/>
    <s v="Fire Dept"/>
    <m/>
    <s v="Overhead"/>
    <m/>
    <s v="N"/>
    <m/>
    <m/>
    <m/>
    <m/>
    <m/>
    <m/>
    <s v="  "/>
    <m/>
    <m/>
    <m/>
    <m/>
    <m/>
    <m/>
    <m/>
    <m/>
    <m/>
    <m/>
    <m/>
    <m/>
    <m/>
    <m/>
    <m/>
    <m/>
    <m/>
    <m/>
    <m/>
    <m/>
    <m/>
    <m/>
    <m/>
    <m/>
    <m/>
    <m/>
    <m/>
    <m/>
    <m/>
    <m/>
    <m/>
    <m/>
    <m/>
    <m/>
    <m/>
    <m/>
    <m/>
    <m/>
    <m/>
    <m/>
    <m/>
    <m/>
    <m/>
    <m/>
    <m/>
    <m/>
    <m/>
  </r>
  <r>
    <n v="1156"/>
    <s v="TLAL"/>
    <s v="3 - QC Complete"/>
    <n v="44411"/>
    <n v="44617"/>
    <s v="Service conductor overloaded &amp; connector failure; This information is preliminary. OIS: 1425520; ILIS: 21-0098029; FOID: T005356157 (J0SC); EC: 121825273; PM: 35278307; Circuit ID: 043191102, SAP Pole ID: 102215975; County: Lake; Division: Humboldt"/>
    <s v="\\fxshare-nas05\quotashare-fs01\ESA\5 - Ignition Tracking\2021_Ignition_QC_Folders\20210731_1425520_21-0098029_nan_T005356157"/>
    <s v=" "/>
    <s v="Y"/>
    <s v="TLAL"/>
    <s v="Outage Time, Primary/Secondary, Equipment Type Associated to Ignition, Damaged Equipment, Suspected Initiating Event, Failure Sub-Driver Updated; EC tag, Fire Size-Troubleman Comments Added"/>
    <n v="44411"/>
    <s v="WXTT (Exponent)"/>
    <s v="Complete"/>
    <s v="Draft"/>
    <s v="AIM8"/>
    <s v="In Progress"/>
    <s v="Physical Inspection Complete"/>
    <m/>
    <m/>
    <m/>
    <m/>
    <m/>
    <m/>
    <m/>
    <s v="Not Required"/>
    <m/>
    <m/>
    <m/>
    <m/>
    <m/>
    <m/>
    <m/>
    <m/>
    <m/>
    <m/>
    <m/>
    <m/>
    <m/>
    <m/>
    <m/>
    <m/>
    <m/>
    <n v="44504"/>
    <n v="44504"/>
    <m/>
    <m/>
    <m/>
    <m/>
    <m/>
    <m/>
    <m/>
    <m/>
    <s v="Y"/>
    <n v="44411"/>
    <n v="44411"/>
    <s v="J0SC"/>
    <s v="Jared Stone, (707) 900-8147"/>
    <s v="Incident Info (See Phone Interview file in Reports Sub-folder) "/>
    <m/>
    <s v=" "/>
    <x v="147"/>
    <s v="10:03:00"/>
    <n v="44408"/>
    <s v="10:02:00"/>
    <s v="FAS"/>
    <s v="N"/>
    <s v="N"/>
    <n v="1425520"/>
    <s v="21-0098029"/>
    <m/>
    <s v="T005356157"/>
    <n v="121825273"/>
    <m/>
    <m/>
    <s v="PG&amp;E_1156_Ignition_20210731_1.jpg"/>
    <s v=" "/>
    <x v="1"/>
    <x v="0"/>
    <s v="Y"/>
    <s v="Y"/>
    <s v="N"/>
    <s v="On July 31, 2021 at 1027 hours, a PG&amp;E Troubleman patrolled the Redbud 1102 12kV Distribution Circuit number 043191102, in the Tier 2 High fire threat district (HFTD) and State responsibility area (SRA) near Sulphur Bank Drive, South of Jensen Road in Clearlake Oaks. He observed an overloaded typical pole bolt 1PH 25kva overhead transformer (CGC 218161349030, SSD 9667) at approximately 150% above capacity, along with about 85' of burned 1/0 AL triplex service conductor with the insulation melted off, a melted open service sleeve connector, and a 75' x 75' vegetation fire. Initial analysis indicates the ignition was caused by electrical overload from the customer's end and overhead equipment failure. The electrical overload on the service drop caused immense heat to melt the insulation off the service drop and caused the connector to fail open, which then allowed the exposed bare hot and neutral wires to make contact, arced, sparked, inevitably caused the fire to ensue on the ground below. The 48.4kva load for summer exceeded the 200a panel and the ampacity for 1/0 AL triplex. The EC tag 121825273 notes indicate the overloaded transformer was possibly due to a grow operation (based on the amount of usage) and the overload is what started the fire. The customer was left without power for safety, due to the electrical overload. The troubleman submitted a damage claim for the customer to cover the costs. Cal Fire responded to and extinguished the fire. The outage affected one customer. This information is preliminary."/>
    <s v="PG&amp;E"/>
    <s v="Other"/>
    <s v="Service Drop"/>
    <s v="D"/>
    <s v="D"/>
    <s v="&lt;0.25"/>
    <s v="75' x 75'"/>
    <m/>
    <m/>
    <m/>
    <m/>
    <s v="Equipment - Overloaded"/>
    <s v="All types of equipment / facility failure"/>
    <s v="Transformer failure"/>
    <s v="Y"/>
    <s v="Overhead"/>
    <x v="3"/>
    <s v="Splice/Clamp/Connector"/>
    <s v="Service Sleeve Connector, Conductor"/>
    <n v="102215975"/>
    <s v=" "/>
    <x v="1"/>
    <n v="39.012557000000001"/>
    <n v="-122.647344"/>
    <s v="Lake"/>
    <s v="REDBUD 1102"/>
    <s v="0-750"/>
    <m/>
    <x v="0"/>
    <s v="Cal Fire"/>
    <s v="Hardwood Woodland"/>
    <s v="Brush fuel model"/>
    <m/>
    <s v="Y"/>
    <s v="Sulphur 2017"/>
    <m/>
    <m/>
    <m/>
    <s v="N"/>
    <s v="N"/>
    <m/>
    <m/>
    <s v="2021-08-03"/>
    <m/>
    <m/>
    <m/>
    <m/>
    <m/>
    <m/>
    <m/>
    <m/>
    <m/>
    <m/>
    <m/>
    <m/>
    <m/>
    <m/>
    <m/>
    <m/>
    <m/>
    <m/>
    <m/>
    <s v="  "/>
    <s v="NORTH COAST"/>
    <s v="LAKEPORT 02"/>
    <s v="10:03"/>
    <n v="44408"/>
    <n v="1425520"/>
    <s v="T005356157"/>
    <n v="920"/>
    <s v="SULPHUR BANK DR"/>
    <s v="CLEARLAKE OA"/>
    <n v="39.012520000000002"/>
    <n v="-122.64737"/>
    <s v="W7TJ0SC"/>
    <s v="STONE, JARED"/>
    <n v="43191102"/>
    <s v="20210731 13:02"/>
    <n v="9002"/>
    <m/>
    <s v="Crew to replace overloaded T.X. and melted 1/0 TPX causing small vegetation fire."/>
    <s v="Y"/>
    <m/>
    <m/>
    <m/>
    <n v="39.012557000000001"/>
    <n v="-122.647344"/>
    <s v="Per Engineering Customer overload at 920 Sulphur Bank rd caused service to fail"/>
    <s v="Jake Hannan 707 339-0195"/>
    <m/>
    <s v="N"/>
    <s v="Y"/>
    <m/>
    <s v="Clear"/>
    <m/>
    <s v="Private Land"/>
    <m/>
    <s v="Calm"/>
    <m/>
    <s v="PG&amp;E Equipment"/>
    <m/>
    <s v="3 meters - 0.25 Acres"/>
    <m/>
    <s v="Cal Fire"/>
    <m/>
    <s v="Overhead"/>
    <m/>
    <s v="N"/>
    <m/>
    <m/>
    <m/>
    <s v="ELECTRICAL OVERLOAD"/>
    <s v="SERVICE CONDUCTOR"/>
    <s v="N"/>
    <s v="  "/>
    <s v="Unplanned"/>
    <s v="Humboldt"/>
    <s v="Ukiah"/>
    <s v="043191102, REDBUD-1102"/>
    <s v="21-0098029"/>
    <s v="Unplanned"/>
    <s v="Clear;32-90 F"/>
    <s v="1"/>
    <s v="222"/>
    <s v="NO"/>
    <s v="Line to Ground"/>
    <s v="Sustained"/>
    <s v="No"/>
    <s v="MTR#1009648811"/>
    <s v="OH"/>
    <s v="Transformer"/>
    <s v="1425520"/>
    <s v="Transformer, Arcing"/>
    <m/>
    <m/>
    <m/>
    <s v="R/O 1070 SULPHUR BANK DR 3/N 1/W"/>
    <s v="STONE, JARED: T.X. and Service"/>
    <m/>
    <s v="service &amp; Tx overloaded"/>
    <m/>
    <m/>
    <m/>
    <m/>
    <m/>
    <m/>
    <m/>
    <m/>
    <m/>
    <m/>
    <m/>
    <m/>
    <m/>
    <m/>
    <m/>
    <m/>
    <m/>
    <m/>
    <m/>
    <m/>
    <m/>
    <m/>
  </r>
  <r>
    <n v="1155"/>
    <s v="CATX"/>
    <s v="3 - QC Complete"/>
    <n v="44428"/>
    <n v="44617"/>
    <s v="A vehicle caused an overhead conductor to ignite. The ensuing fire was 3 meters - 0.25 acre in size. This information is preliminary. "/>
    <s v="\\fxshare-nas05\quotashare-fs01\ESA\5 - Ignition Tracking\2021_Ignition_QC_Folders\20210731_nan_nan_nan_T005356085"/>
    <s v=" "/>
    <m/>
    <m/>
    <m/>
    <m/>
    <m/>
    <s v="Not In Scope"/>
    <m/>
    <m/>
    <m/>
    <m/>
    <m/>
    <m/>
    <m/>
    <m/>
    <m/>
    <m/>
    <m/>
    <m/>
    <m/>
    <m/>
    <m/>
    <m/>
    <m/>
    <m/>
    <m/>
    <m/>
    <m/>
    <m/>
    <m/>
    <m/>
    <m/>
    <m/>
    <m/>
    <m/>
    <m/>
    <m/>
    <m/>
    <m/>
    <s v="N"/>
    <m/>
    <m/>
    <m/>
    <m/>
    <m/>
    <m/>
    <s v="Y"/>
    <n v="44428"/>
    <n v="44428"/>
    <s v="RFK5"/>
    <s v="Robert Kitchell, (925) 525-3751, RFK5@pge.com"/>
    <s v="Robert advised the single slack span off the main line was damaged. The property being serviced is vacant and no responsible party was on scene. The owner of the property denied knowledge of what caused the primary to be damaged. Robert advised the primary line was hot when he arrived on scene. The fire burned dry weeds. Robert advised he did not submit a tag for the damaged equipment, because his supervisor advised him, they were going to have all of the PG&amp;E equipment removed since the property was vacant and no longer needed service. "/>
    <m/>
    <s v=" "/>
    <x v="147"/>
    <s v="08:51:00"/>
    <m/>
    <m/>
    <s v="FAS"/>
    <s v="N"/>
    <s v="N"/>
    <s v="TR8167998"/>
    <m/>
    <m/>
    <s v="T005356085"/>
    <m/>
    <m/>
    <m/>
    <s v="PG&amp;E_1155_Ignition_20210731_2.jpg"/>
    <s v=" "/>
    <x v="1"/>
    <x v="0"/>
    <s v="Y"/>
    <s v="Y"/>
    <s v="N"/>
    <s v="On July 31, 2021 at 0851 hours, a PG&amp;E Troubleman was dispatched to the El Capitan 1106 12kV Distribution Circuit approx. 300’ west of Hwy 59 and north of Copper Ave, Merced, in response to live wires down, causing a small fire. Initial analysis indicates a broken overhead conductor caused the fire. The Troubleman suspects the damage was caused by contact, however it is unknown what caused the conductor to fail. The ensuing fire was limited to less than .25 acres of dry weeds and the fire was suppressed by Merced County Fire Department. The primary and service drop were damaged, but no tag was created since the location being serviced is vacant and no longer needs power. The Tman stated his supervisor advised they planned to remove all PG&amp;E equipment from the location rather than have it repaired."/>
    <s v="PG&amp;E"/>
    <s v="Vegetation"/>
    <s v="Conductor"/>
    <s v="D"/>
    <s v="D"/>
    <s v="&lt;0.25"/>
    <s v="talk to vince wilkens supervisor, idel tap. vince will talk to rep to see about having equipment removed. no one is_x000a_admitting to catching service wire to building and slapping primary together starting small fire. service was_x000a_deenergized p"/>
    <m/>
    <m/>
    <m/>
    <m/>
    <s v="Equipment - PG&amp;E"/>
    <s v="All types of equipment / facility failure"/>
    <s v="Conductor failure-all"/>
    <s v="N"/>
    <s v="Overhead"/>
    <x v="0"/>
    <s v="Conductor - Primary"/>
    <s v="Conductor"/>
    <n v="101162548"/>
    <s v=" "/>
    <x v="0"/>
    <n v="37.3179917"/>
    <n v="-120.50606000000001"/>
    <s v="Merced"/>
    <s v="EL CAPITAN 1106"/>
    <n v="12000"/>
    <s v="EL CAPITAN 1106CB"/>
    <x v="0"/>
    <s v="Merced County FD"/>
    <s v="Urban"/>
    <s v="Grass Fuel Model"/>
    <s v="Weeds"/>
    <s v="N"/>
    <m/>
    <m/>
    <m/>
    <m/>
    <s v="N"/>
    <s v="N"/>
    <m/>
    <m/>
    <s v="2021-08-03"/>
    <m/>
    <m/>
    <m/>
    <m/>
    <m/>
    <m/>
    <m/>
    <m/>
    <m/>
    <m/>
    <m/>
    <m/>
    <m/>
    <m/>
    <m/>
    <m/>
    <m/>
    <m/>
    <m/>
    <s v="  "/>
    <s v="YOSEMITE"/>
    <s v="MERCED 01"/>
    <s v="08:51"/>
    <n v="44408"/>
    <m/>
    <s v="T005356085"/>
    <s v="UNKNOWN"/>
    <s v="N HWY 59"/>
    <s v="MERCED"/>
    <m/>
    <m/>
    <s v="Y4TRFK5"/>
    <s v="KITCHELL, ROBERT "/>
    <m/>
    <s v="20210731 10:24"/>
    <n v="9260"/>
    <m/>
    <s v="talk to vince wilkens supervisor, idel tap. vince will talk to rep to see about having equipment removed. no one is admitting to catching service wire to building  and slapping primary together starting small fire. service was deenergized prier to it being hit."/>
    <s v="Y"/>
    <m/>
    <m/>
    <s v="37.3179917,-120.5060600,49.300000,3D"/>
    <m/>
    <m/>
    <m/>
    <s v="fire dept merced"/>
    <m/>
    <s v="N"/>
    <s v="Y"/>
    <m/>
    <s v="Clear"/>
    <m/>
    <s v="Private Land"/>
    <m/>
    <s v="Calm"/>
    <m/>
    <s v="PG&amp;E Equipment"/>
    <m/>
    <s v="3 meters - 0.25 Acres"/>
    <m/>
    <s v="Fire Dept"/>
    <m/>
    <s v="Overhead"/>
    <m/>
    <s v="Y"/>
    <s v="photos, fire report #2021-6515"/>
    <s v="PG&amp;E Employee"/>
    <m/>
    <s v="VEHICLE"/>
    <s v="CONDUCTOR, OVERHEAD"/>
    <s v="Y"/>
    <s v="  "/>
    <m/>
    <m/>
    <m/>
    <m/>
    <m/>
    <m/>
    <m/>
    <m/>
    <m/>
    <m/>
    <m/>
    <m/>
    <m/>
    <m/>
    <m/>
    <m/>
    <m/>
    <m/>
    <m/>
    <m/>
    <m/>
    <m/>
    <m/>
    <m/>
    <m/>
    <m/>
    <m/>
    <m/>
    <m/>
    <m/>
    <m/>
    <m/>
    <m/>
    <m/>
    <m/>
    <m/>
    <m/>
    <m/>
    <m/>
    <m/>
    <m/>
    <m/>
    <m/>
    <m/>
    <m/>
    <m/>
    <m/>
  </r>
  <r>
    <n v="1153"/>
    <s v="TLAL"/>
    <s v="3 - QC Complete"/>
    <n v="44420"/>
    <n v="44617"/>
    <s v="Tree branch broke off and took down one phase. One fuse was blown. This information is preliminary. OIS: 1424380; ILIS: 21-0097853; FOID: T005355889 (MKC0); EC - A Tag: 121822918; PM: 31547738; Circuit ID: 152691104, SAP ID: 100013657; Division: Sierra; County: Nevada"/>
    <s v="\\fxshare-nas05\quotashare-fs01\ESA\5 - Ignition Tracking\2021_Ignition_QC_Folders\20210731_1424380_21-0097853_nan_T005355889"/>
    <s v=" "/>
    <s v="Y"/>
    <s v="TLAL"/>
    <s v="Outage Time, Fire Greater Than 1 Linear Meter, CPUC Reportable, Fire Size, Fire Size-Troubleman comments, Wildfire Acreage Burned, Suspected Initiating Event from 3rd party to veg contact Updated"/>
    <n v="44420"/>
    <m/>
    <s v="Not In Scope"/>
    <m/>
    <m/>
    <m/>
    <m/>
    <m/>
    <m/>
    <m/>
    <m/>
    <m/>
    <m/>
    <m/>
    <s v="Not Required"/>
    <m/>
    <m/>
    <m/>
    <m/>
    <m/>
    <m/>
    <m/>
    <m/>
    <m/>
    <m/>
    <m/>
    <m/>
    <m/>
    <m/>
    <m/>
    <m/>
    <m/>
    <m/>
    <m/>
    <m/>
    <m/>
    <m/>
    <m/>
    <m/>
    <m/>
    <m/>
    <m/>
    <m/>
    <m/>
    <m/>
    <s v="MKC0"/>
    <s v="Michael Crooks, (530) 718-4251, MKC0@pge.com"/>
    <m/>
    <m/>
    <s v=" "/>
    <x v="147"/>
    <s v="03:37:00"/>
    <n v="44408"/>
    <s v="03:36:00"/>
    <s v="FAS"/>
    <s v="N"/>
    <s v="N"/>
    <n v="1424380"/>
    <s v="21-0097853"/>
    <m/>
    <s v="T005355889"/>
    <n v="121822918"/>
    <n v="117272761"/>
    <m/>
    <s v="PG&amp;E_1153_Ignition_20210731_1.jpg"/>
    <s v=" "/>
    <x v="1"/>
    <x v="0"/>
    <s v="Y"/>
    <s v="Y"/>
    <s v="N"/>
    <s v="On July 31, 2021 at 0355 hours, a PG&amp;E Troubleman patrolled the Higgins 1104 12kV Distribution Circuit number 152691104, in the State Responsibility area (SRA) near 10980 Henson Way in Grass Valley. He observed a fallen tree branch, 150' one phase of broken two aluminum cable steel reinforced (2 ACSR) primary overhead conductor down on the ground, fuse 5499 open with one of two blown, and a small fire. Initial analysis indicates the ignition was caused by a tree branch that fell into the line. Cal Fire responded to and extinguished the fire. The 391-minute outage affected 43 customers. The line was returned to service on July 31, 2021. This information is preliminary."/>
    <s v="PG&amp;E"/>
    <s v="Vegetation"/>
    <s v="Conductor, Fuse"/>
    <s v="D"/>
    <s v="D"/>
    <s v="&lt;0.25"/>
    <s v="Approx 10' x 20'"/>
    <m/>
    <m/>
    <m/>
    <m/>
    <s v="Vegetation"/>
    <s v="Contact from object"/>
    <s v="Veg. contact"/>
    <s v="Y"/>
    <s v="Overhead"/>
    <x v="0"/>
    <s v="Conductor - Primary"/>
    <s v="Conductor, Fuse"/>
    <n v="100013657"/>
    <s v=" "/>
    <x v="0"/>
    <n v="39.140953000000003"/>
    <n v="-121.06287500000001"/>
    <s v="Nevada"/>
    <s v="HIGGINS 1104"/>
    <n v="12000"/>
    <m/>
    <x v="0"/>
    <s v="Cal Fire"/>
    <s v="Urban"/>
    <s v="Grass Fuel Model"/>
    <m/>
    <s v="N"/>
    <m/>
    <m/>
    <m/>
    <m/>
    <s v="N"/>
    <s v="N"/>
    <m/>
    <m/>
    <s v="2021-08-03"/>
    <n v="39.140779999999999"/>
    <n v="-121.06197"/>
    <n v="44413"/>
    <s v="BranchFail"/>
    <s v="Mature, green black oak 30’ DBH by 85’ tall shed an  8’’ diameter located 45 feet up at attachment to main trunk onto conductors causing a 10 ‘ x  20 ‘.   Limb that failed was large and healthy showing small signs of decay at attachment.  Although this tree was put in for a FP-OV in 2016 it is unknown if this limb was an overhang or not. "/>
    <s v="OAKK"/>
    <n v="85"/>
    <n v="35"/>
    <n v="25"/>
    <s v="Slight"/>
    <s v="Slight"/>
    <s v="N"/>
    <n v="1"/>
    <m/>
    <s v="Plain"/>
    <s v="D"/>
    <s v="CrossArm"/>
    <s v="BareWire"/>
    <m/>
    <s v="  "/>
    <s v="SIERRA"/>
    <s v="GRASS VALLEY 01"/>
    <s v="03:37"/>
    <n v="44408"/>
    <n v="1424380"/>
    <s v="T005355889"/>
    <n v="15952"/>
    <s v="NAMES DR"/>
    <s v="GRASS VALLEY"/>
    <n v="39.140779999999999"/>
    <n v="-121.06197"/>
    <s v="T2TMKC0"/>
    <s v="CROOKS, MICHAEL"/>
    <n v="152691104"/>
    <s v="20210731 04:46"/>
    <n v="9002"/>
    <n v="1"/>
    <s v="TREE BRANCH BROKE OFF AND TOOK DOWN ONE PHASE. ONE FUSE BLOWN"/>
    <s v="Y"/>
    <m/>
    <m/>
    <m/>
    <n v="39.140953000000003"/>
    <n v="-121.06287500000001"/>
    <m/>
    <s v="CAL FIRE"/>
    <m/>
    <s v="N"/>
    <s v="Y"/>
    <m/>
    <s v="Clear"/>
    <m/>
    <s v="Private Land"/>
    <m/>
    <s v="Calm"/>
    <m/>
    <s v="Vegetation"/>
    <m/>
    <s v="&lt; 1 meter"/>
    <m/>
    <s v="Cal Fire"/>
    <m/>
    <s v="Overhead"/>
    <m/>
    <s v="N"/>
    <m/>
    <m/>
    <m/>
    <s v="TREE-FELL INTO LINE"/>
    <s v="CONDUCTOR, OVERHEAD"/>
    <s v="N"/>
    <s v="  "/>
    <s v="Unplanned"/>
    <s v="Sierra"/>
    <s v="Nevada"/>
    <s v="152691104, HIGGINS-1104"/>
    <s v="21-0097853"/>
    <s v="Unplanned"/>
    <s v="Clear;32-90 F"/>
    <s v="43"/>
    <m/>
    <s v="YES"/>
    <s v="Line to Ground"/>
    <s v="Sustained"/>
    <s v="No"/>
    <s v="5499"/>
    <s v="OH"/>
    <s v="Fuse"/>
    <s v="1424380"/>
    <s v="Conductor, Overhead, Broken, wire on ground"/>
    <m/>
    <m/>
    <m/>
    <s v="Thiel Way &amp; Henson Way"/>
    <s v="10962 HENSON WAY "/>
    <m/>
    <m/>
    <m/>
    <m/>
    <m/>
    <m/>
    <m/>
    <m/>
    <m/>
    <m/>
    <m/>
    <m/>
    <m/>
    <m/>
    <m/>
    <m/>
    <m/>
    <m/>
    <m/>
    <m/>
    <m/>
    <m/>
    <m/>
    <m/>
  </r>
  <r>
    <n v="1180"/>
    <s v="AGFC"/>
    <s v="3 - QC Complete"/>
    <n v="44411"/>
    <n v="44617"/>
    <s v="Other fire, not attributable to PG&amp;E assets. Troubleman states the corrective tag associated with this incident was found during patrol but did not result in an ignition and was in a different location from the fire. This information is preliminary."/>
    <s v="\\fxshare-nas05\quotashare-fs01\ESA\5 - Ignition Tracking\2021_Ignition_QC_Folders\20210730_1420597_21-0097184_nan_T005354823"/>
    <s v=" "/>
    <m/>
    <m/>
    <m/>
    <m/>
    <m/>
    <s v="Not In Scope"/>
    <m/>
    <m/>
    <m/>
    <m/>
    <m/>
    <m/>
    <m/>
    <m/>
    <m/>
    <m/>
    <m/>
    <m/>
    <m/>
    <m/>
    <m/>
    <m/>
    <m/>
    <m/>
    <m/>
    <m/>
    <m/>
    <m/>
    <m/>
    <m/>
    <m/>
    <m/>
    <m/>
    <m/>
    <m/>
    <m/>
    <m/>
    <m/>
    <m/>
    <m/>
    <m/>
    <m/>
    <m/>
    <m/>
    <m/>
    <m/>
    <m/>
    <m/>
    <m/>
    <m/>
    <m/>
    <m/>
    <s v=" "/>
    <x v="148"/>
    <s v="01:22:00"/>
    <n v="44407"/>
    <s v="01:22:00"/>
    <s v="FAS"/>
    <s v="Y"/>
    <s v="N"/>
    <n v="1420597"/>
    <s v="21-0097184"/>
    <m/>
    <s v="T005354823"/>
    <n v="31548311"/>
    <m/>
    <m/>
    <m/>
    <s v=" "/>
    <x v="0"/>
    <x v="1"/>
    <s v="N"/>
    <s v="N"/>
    <s v="N"/>
    <s v="Other fire, not attributable to PG&amp;E assets. Troubleman states the corrective tag associated with this incident was found during patrol but did not result in an ignition and was in a different location from the fire. This information is preliminary."/>
    <s v="Not PG&amp;E"/>
    <s v="Vegetation"/>
    <m/>
    <m/>
    <m/>
    <s v="0.26-9.99"/>
    <m/>
    <m/>
    <m/>
    <m/>
    <m/>
    <s v="Other Fire: Non-PG&amp;E related"/>
    <m/>
    <m/>
    <m/>
    <s v="Overhead"/>
    <x v="1"/>
    <m/>
    <m/>
    <m/>
    <s v=" "/>
    <x v="1"/>
    <n v="36.731974000000001"/>
    <n v="-119.273186"/>
    <s v="Fresno"/>
    <s v="TIVY VALLEY 1107"/>
    <n v="12000"/>
    <m/>
    <x v="1"/>
    <s v="Unknown"/>
    <s v="Hardwood Woodland"/>
    <m/>
    <m/>
    <s v="N"/>
    <m/>
    <s v="Ruth"/>
    <m/>
    <m/>
    <s v="N"/>
    <s v="N"/>
    <m/>
    <m/>
    <s v="2021-08-03"/>
    <m/>
    <m/>
    <m/>
    <m/>
    <m/>
    <m/>
    <m/>
    <m/>
    <m/>
    <m/>
    <m/>
    <m/>
    <m/>
    <m/>
    <m/>
    <m/>
    <m/>
    <m/>
    <m/>
    <s v="  "/>
    <m/>
    <s v="DINUBA"/>
    <s v="01:22"/>
    <n v="44407"/>
    <n v="1420597"/>
    <s v="T005354823"/>
    <n v="1472"/>
    <s v="COVE AVE # 3"/>
    <m/>
    <n v="36.705060000000003"/>
    <n v="-119.37511000000001"/>
    <s v="F3TAAO9"/>
    <m/>
    <n v="252941107"/>
    <s v="2021/07/30 13:04:44"/>
    <n v="9002"/>
    <n v="1"/>
    <s v="SMART MTR AUTO-GENERATED TAG"/>
    <s v="N"/>
    <m/>
    <m/>
    <m/>
    <m/>
    <m/>
    <m/>
    <m/>
    <m/>
    <m/>
    <m/>
    <s v="Y"/>
    <m/>
    <m/>
    <m/>
    <m/>
    <m/>
    <m/>
    <m/>
    <s v="replace broken cross arm 3P straight line 4acsr primary"/>
    <m/>
    <m/>
    <m/>
    <m/>
    <s v="Overhead"/>
    <m/>
    <m/>
    <m/>
    <m/>
    <m/>
    <s v="PATROL-FOUND NOTHING"/>
    <m/>
    <m/>
    <s v="  "/>
    <s v="Unplanned"/>
    <s v="Fresno"/>
    <s v="Dinuba"/>
    <s v="252941107, TIVY VALLEY-1107"/>
    <s v="21-0097184"/>
    <s v="Unplanned"/>
    <s v="Clear;32-90F"/>
    <s v="744"/>
    <s v="450912"/>
    <s v="NO"/>
    <s v="Multi-Fault"/>
    <s v="Sustained"/>
    <s v="No"/>
    <s v="7380"/>
    <s v="OH"/>
    <s v="Line Recloser"/>
    <s v="1420597"/>
    <s v="Woodpin, Broken"/>
    <s v="AB"/>
    <m/>
    <m/>
    <s v="JENSEN 2 P E/O CRAWFORD"/>
    <s v="L&amp;B POLE S/OF 41862050269      &amp;   101D"/>
    <m/>
    <s v="CONDUCTOR ON XARM;  101D HAD MELTED C/OUT"/>
    <m/>
    <m/>
    <m/>
    <m/>
    <m/>
    <m/>
    <m/>
    <m/>
    <m/>
    <m/>
    <m/>
    <m/>
    <m/>
    <m/>
    <m/>
    <m/>
    <m/>
    <m/>
    <m/>
    <m/>
    <m/>
    <m/>
  </r>
  <r>
    <n v="1152"/>
    <s v="P4K5"/>
    <s v="3 - QC Complete"/>
    <n v="44414"/>
    <n v="44617"/>
    <s v="The overhead conductor failed. The ensuing fire was 3 meters - 0.25 acres in size. This information is preliminary. "/>
    <s v="\\fxshare-nas05\quotashare-fs01\ESA\5 - Ignition Tracking\2021_Ignition_QC_Folders\20210730_1424267_21-0097767_nan_T005355745"/>
    <s v=" "/>
    <s v="Y"/>
    <s v="P4K5"/>
    <s v="Adjusted the outage time and fire lat and long to match records, updated the material at origin, Suspecting ignition event, failure driver and failure sub-driver"/>
    <n v="44414"/>
    <m/>
    <s v="Not In Scope"/>
    <m/>
    <m/>
    <m/>
    <m/>
    <m/>
    <m/>
    <m/>
    <m/>
    <m/>
    <m/>
    <m/>
    <s v="Not Required"/>
    <m/>
    <m/>
    <m/>
    <m/>
    <m/>
    <m/>
    <m/>
    <m/>
    <m/>
    <m/>
    <m/>
    <m/>
    <m/>
    <m/>
    <m/>
    <m/>
    <m/>
    <m/>
    <m/>
    <m/>
    <m/>
    <m/>
    <m/>
    <m/>
    <m/>
    <m/>
    <m/>
    <m/>
    <m/>
    <m/>
    <m/>
    <m/>
    <m/>
    <m/>
    <s v=" "/>
    <x v="148"/>
    <s v="19:03:00"/>
    <n v="44407"/>
    <s v="18:59:00"/>
    <s v="FAS"/>
    <s v="N"/>
    <s v="N"/>
    <n v="1424267"/>
    <s v="21-0097767"/>
    <m/>
    <s v="T005355745, T005355762"/>
    <n v="121823206"/>
    <m/>
    <m/>
    <s v="PG&amp;E_1152_Ignition_20210730_4.jpg"/>
    <s v=" "/>
    <x v="1"/>
    <x v="0"/>
    <s v="Y"/>
    <s v="Y"/>
    <s v="N"/>
    <s v="On July 30th, 2021 at 1903 hours, a PG&amp;E Troubleman was dispatched to the Cholame 1101 12kV Distribution Circuit in the vicinity of East Highway 46 and Almond drive in response to a veg fire. Initial analysis indicates tree failing on the line caused the ignition. Green willow trunk failure towards the down guy anchor at SAP 101869242. The ensuing fire was &lt; 0.25 acres in size and the fire was suppressed by Cal Fire. PG&amp;E Crew replaced the conductor. This is preliminary. "/>
    <s v="PG&amp;E"/>
    <s v="Vegetation"/>
    <s v="Conductor"/>
    <s v="D"/>
    <s v="D"/>
    <s v="&lt;0.25"/>
    <m/>
    <m/>
    <m/>
    <m/>
    <m/>
    <s v="Vegetation"/>
    <s v="Contact from object"/>
    <s v="Veg. contact"/>
    <s v="Y"/>
    <s v="Overhead"/>
    <x v="0"/>
    <s v="Conductor - Primary"/>
    <s v="Conductor"/>
    <n v="101869241"/>
    <s v=" "/>
    <x v="0"/>
    <n v="35.678345536000002"/>
    <n v="-120.52945183680001"/>
    <s v="San Luis Obispo"/>
    <s v="CHOLAME 1101"/>
    <n v="12000"/>
    <s v="CHOLAME 1101R96"/>
    <x v="0"/>
    <s v="Cal Fire"/>
    <s v="Barren/Other"/>
    <s v="Grass Fuel Model"/>
    <m/>
    <s v="N"/>
    <m/>
    <m/>
    <m/>
    <m/>
    <s v="N"/>
    <s v="N"/>
    <m/>
    <m/>
    <s v="2021-08-03"/>
    <n v="35.679768000000003"/>
    <n v="-120.527987"/>
    <n v="44414"/>
    <s v="TrunkFail"/>
    <s v="The leaves appeared to be green and healthy. It had missing bark and heart wood showed sighs of decay. This was an annual trim for every year since 2007. 1 of the 2 stem tree broke off 12 above ground, hitting the guy wire, causing the pole to shake and caused a spark which started a fire, and possibly the wires came in the  process. No further work is needed."/>
    <s v="WILL"/>
    <n v="35"/>
    <n v="35"/>
    <n v="17"/>
    <s v="Slight"/>
    <s v="Moderate"/>
    <s v="N"/>
    <n v="1"/>
    <m/>
    <s v="Valley"/>
    <s v="D"/>
    <s v="CrossArm"/>
    <s v="BareWire"/>
    <n v="4"/>
    <s v="  "/>
    <s v="LOS PADRES"/>
    <s v="TEMPLETON 03"/>
    <s v="19:03"/>
    <n v="44407"/>
    <n v="1424267"/>
    <s v="T005355745"/>
    <m/>
    <s v="ALMOND DR @ END OF"/>
    <s v="PASO ROBLES"/>
    <n v="35.659300000000002"/>
    <n v="-120.4952"/>
    <s v="L3TTJGB"/>
    <s v="GRENNAN, THOMAS"/>
    <n v="182561101"/>
    <s v="20210730 22:32"/>
    <n v="9260"/>
    <m/>
    <s v="Replace two spans #6 cu."/>
    <s v="Y"/>
    <m/>
    <m/>
    <s v="35.6804617,-120.5283017,241.700000,3D"/>
    <m/>
    <m/>
    <m/>
    <s v="Cpt. Greg Barnhart / 805-300-4038"/>
    <m/>
    <s v="N"/>
    <s v="Y"/>
    <m/>
    <s v="Clear"/>
    <m/>
    <s v="Private Land"/>
    <m/>
    <s v="Breezy"/>
    <m/>
    <s v="Unknown"/>
    <m/>
    <s v="3 meters - 0.25 Acres"/>
    <m/>
    <s v="Cal Fire"/>
    <m/>
    <s v="Overhead"/>
    <m/>
    <s v="N"/>
    <m/>
    <m/>
    <m/>
    <s v="OVERHEAD"/>
    <s v="CONDUCTOR, OVERHEAD"/>
    <s v="N"/>
    <s v="  "/>
    <s v="Unplanned"/>
    <s v="Los Padres"/>
    <s v="Templeton"/>
    <s v="182561101, CHOLAME-1101"/>
    <s v="21-0097767"/>
    <s v="Unplanned"/>
    <s v="Clear;32-90 F"/>
    <s v="340"/>
    <s v="48470"/>
    <s v="NO"/>
    <s v="Line to Ground"/>
    <s v="Sustained"/>
    <s v="No"/>
    <s v="R96"/>
    <s v="OH"/>
    <s v="Line Recloser"/>
    <s v="1424267"/>
    <s v="Conductor, Overhead, Broken, wire on ground"/>
    <s v="B,C,GRD"/>
    <s v="07/30/21 20:59"/>
    <m/>
    <s v="E.Hwy 46 &amp; Almond Dr (Whitley Gardens area) , Paso Robles"/>
    <s v="LAYUGAN, JIM / 805-459-8257: Estrella Rd"/>
    <m/>
    <m/>
    <m/>
    <m/>
    <m/>
    <m/>
    <m/>
    <m/>
    <m/>
    <m/>
    <m/>
    <m/>
    <m/>
    <m/>
    <m/>
    <m/>
    <m/>
    <m/>
    <m/>
    <m/>
    <m/>
    <m/>
    <m/>
    <m/>
  </r>
  <r>
    <n v="1151"/>
    <s v="MXX7"/>
    <s v="3 - QC Complete"/>
    <n v="44408"/>
    <n v="44617"/>
    <s v="Other fire, not attributable to PG&amp;E assets. PG&amp;E assets were affected. This information is preliminary."/>
    <s v="\\fxshare-nas05\quotashare-fs01\ESA\5 - Ignition Tracking\2021_Ignition_QC_Folders\20210730_nan_nan_nan_T005355724"/>
    <s v=" "/>
    <m/>
    <m/>
    <m/>
    <m/>
    <m/>
    <s v="Not In Scope"/>
    <m/>
    <m/>
    <m/>
    <m/>
    <m/>
    <m/>
    <m/>
    <m/>
    <m/>
    <m/>
    <m/>
    <m/>
    <m/>
    <m/>
    <m/>
    <m/>
    <m/>
    <m/>
    <m/>
    <m/>
    <m/>
    <m/>
    <m/>
    <m/>
    <m/>
    <m/>
    <m/>
    <m/>
    <m/>
    <m/>
    <m/>
    <m/>
    <m/>
    <m/>
    <m/>
    <m/>
    <m/>
    <m/>
    <m/>
    <m/>
    <m/>
    <m/>
    <m/>
    <m/>
    <m/>
    <m/>
    <s v=" "/>
    <x v="148"/>
    <s v="18:34:00"/>
    <m/>
    <m/>
    <s v="FAS"/>
    <s v="N"/>
    <s v="N"/>
    <m/>
    <m/>
    <m/>
    <s v="T005355724"/>
    <m/>
    <m/>
    <m/>
    <m/>
    <s v=" "/>
    <x v="0"/>
    <x v="1"/>
    <s v="N"/>
    <s v="N"/>
    <s v="N"/>
    <s v="Other fire, not attributable to PG&amp;E assets. PG&amp;E assets were affected. This information is preliminary."/>
    <s v="Not PG&amp;E"/>
    <s v="Vegetation"/>
    <m/>
    <m/>
    <m/>
    <s v="0.26-9.99"/>
    <m/>
    <m/>
    <m/>
    <m/>
    <m/>
    <s v="Other Fire: Non-PG&amp;E related"/>
    <m/>
    <m/>
    <m/>
    <s v="Overhead"/>
    <x v="1"/>
    <m/>
    <m/>
    <m/>
    <s v=" "/>
    <x v="1"/>
    <n v="38.847014000000001"/>
    <n v="-122.610314"/>
    <s v="Lake"/>
    <s v="HIGHLANDS 1103 "/>
    <n v="12000"/>
    <m/>
    <x v="1"/>
    <s v="Cal Fire"/>
    <s v="Agriculture"/>
    <m/>
    <m/>
    <s v="Y"/>
    <s v="29 Fire 2012"/>
    <m/>
    <m/>
    <m/>
    <s v="N"/>
    <s v="N"/>
    <m/>
    <m/>
    <s v="2021-08-03"/>
    <m/>
    <m/>
    <m/>
    <m/>
    <m/>
    <m/>
    <m/>
    <m/>
    <m/>
    <m/>
    <m/>
    <m/>
    <m/>
    <m/>
    <m/>
    <m/>
    <m/>
    <m/>
    <m/>
    <s v="  "/>
    <s v="NORTH COAST"/>
    <s v="LAKEPORT 02"/>
    <s v="18:34"/>
    <n v="44407"/>
    <m/>
    <s v="T005355724"/>
    <s v="UNKNOWN"/>
    <s v="14331 STATE HWY 29"/>
    <s v="LOWER LAKE"/>
    <m/>
    <m/>
    <s v="W7TJ0SC"/>
    <s v="STONE, JARED"/>
    <m/>
    <s v="20210730 20:02"/>
    <n v="9002"/>
    <m/>
    <s v="Crew to replace burnt service due to vegetation fire"/>
    <s v="Y"/>
    <m/>
    <m/>
    <m/>
    <n v="38.847014000000001"/>
    <n v="-122.610314"/>
    <s v="Veg fire burned down service PER cal fire_x000d__x000a_PGE facilities not point of origin"/>
    <s v="Cal Fire"/>
    <m/>
    <s v="N"/>
    <s v="Y"/>
    <m/>
    <s v="Clear"/>
    <m/>
    <s v="Private Land"/>
    <m/>
    <s v="Light"/>
    <m/>
    <s v="Vegetation"/>
    <m/>
    <s v="0.25 - 10 Acres"/>
    <m/>
    <s v="Cal Fire"/>
    <m/>
    <s v="Overhead"/>
    <m/>
    <s v="N"/>
    <m/>
    <m/>
    <m/>
    <s v="FIRE, FOREST/GRASS"/>
    <s v="SERVICE CONDUCTOR"/>
    <s v="N"/>
    <s v="  "/>
    <m/>
    <m/>
    <m/>
    <m/>
    <m/>
    <m/>
    <m/>
    <m/>
    <m/>
    <m/>
    <m/>
    <m/>
    <m/>
    <m/>
    <m/>
    <m/>
    <m/>
    <m/>
    <m/>
    <m/>
    <m/>
    <m/>
    <m/>
    <m/>
    <m/>
    <m/>
    <m/>
    <m/>
    <m/>
    <m/>
    <m/>
    <m/>
    <m/>
    <m/>
    <m/>
    <m/>
    <m/>
    <m/>
    <m/>
    <m/>
    <m/>
    <m/>
    <m/>
    <m/>
    <m/>
    <m/>
    <m/>
  </r>
  <r>
    <n v="1150"/>
    <s v="TLAL"/>
    <s v="3 - QC Complete"/>
    <n v="44414"/>
    <n v="44617"/>
    <s v="Connector burned open, damaging conductor and other connections. This information is preliminary. OIS: 1424097; ILIS: 21-0097761; FOID: T005355665 (J1T6); OIS: 31548480; EC: 121822835; PM: 35278257, 31548480; Circuit ID: 152481107; SAP Pole ID: 100073902; County: Nevada; Division: Sierra; New Transformer S/N #: PP21A192080"/>
    <s v="\\fxshare-nas05\quotashare-fs01\ESA\5 - Ignition Tracking\2021_Ignition_QC_Folders\20210730_1424097_21-0097761_nan_T005355665"/>
    <s v=" "/>
    <s v="Y"/>
    <s v="TLAL"/>
    <s v="Outage Time, Primary/Secondary, Create &amp; Outage Time, Suspected Initiating Event Updated"/>
    <n v="44414"/>
    <m/>
    <s v="Not In Scope"/>
    <m/>
    <m/>
    <m/>
    <m/>
    <m/>
    <m/>
    <m/>
    <m/>
    <m/>
    <m/>
    <m/>
    <m/>
    <m/>
    <m/>
    <m/>
    <m/>
    <m/>
    <m/>
    <m/>
    <m/>
    <m/>
    <m/>
    <m/>
    <m/>
    <m/>
    <m/>
    <m/>
    <m/>
    <m/>
    <m/>
    <m/>
    <m/>
    <m/>
    <m/>
    <m/>
    <m/>
    <m/>
    <m/>
    <m/>
    <m/>
    <m/>
    <m/>
    <s v="J1T6"/>
    <s v="Joseph Turnes, (707) 321-9880"/>
    <m/>
    <m/>
    <s v=" "/>
    <x v="148"/>
    <s v="17:17:00"/>
    <n v="44407"/>
    <s v="17:11:00"/>
    <s v="FAS"/>
    <s v="N"/>
    <s v="N"/>
    <n v="1424097"/>
    <s v="21-0097761"/>
    <m/>
    <s v="T005355665"/>
    <n v="121822835"/>
    <m/>
    <m/>
    <s v="PG&amp;E_1150_Ignition_20210730_3.jpg"/>
    <s v=" "/>
    <x v="1"/>
    <x v="0"/>
    <s v="Y"/>
    <s v="Y"/>
    <s v="N"/>
    <s v="On July 30, 2021 at 1745 hours, a PG&amp;E Troubleman patrolled the Brunswick 1107 12kV Distribution Circuit number 152481107, in the Local responsibility area (LRA) near Clark Street, South of Highway 174 in Grass Valley. He observed a burned open overhead transformer lead secondary connector, a damaged 4/0 conductor, multiple damaged service connectors, two sets of damaged bushing mount overhead cutouts, one damaged crossarm, one of two blown at the 1Ph 37.5kVA overhead transformer (CGC 222670156544), and a small fire in the yard. Initial analysis indicates the ignition was caused by an overhead equipment failure, possibly stemming from summer overload. The Grass Valley Fire Department responded to and extinguished the fire. The 354-minute outage affected 17 customers. The line was returned to service on July 30, 2021. This information is preliminary."/>
    <s v="PG&amp;E"/>
    <s v="Other"/>
    <s v="Connector"/>
    <s v="D"/>
    <s v="D"/>
    <s v="&lt;3 meters of linear travel"/>
    <m/>
    <m/>
    <m/>
    <m/>
    <m/>
    <s v="Equipment - Overloaded"/>
    <s v="All types of equipment / facility failure"/>
    <s v="Splice/Clamp/Connector"/>
    <s v="Y"/>
    <s v="Overhead"/>
    <x v="2"/>
    <s v="Splice/Clamp/Connector"/>
    <s v="Connector, Transformer, Cutouts, Crossarm, Conductor"/>
    <n v="100073902"/>
    <s v=" "/>
    <x v="0"/>
    <n v="39.215215000000001"/>
    <n v="-121.05866"/>
    <s v="Nevada"/>
    <s v="BRUNSWICK 1107"/>
    <s v="0-750"/>
    <m/>
    <x v="0"/>
    <s v="Grass Valley FD"/>
    <s v="Urban"/>
    <s v="Fire-resistive fuel bed"/>
    <m/>
    <s v="Y"/>
    <s v="Mccourtney 2017"/>
    <m/>
    <m/>
    <m/>
    <s v="N"/>
    <s v="N"/>
    <m/>
    <m/>
    <s v="2021-08-03"/>
    <m/>
    <m/>
    <m/>
    <m/>
    <m/>
    <m/>
    <m/>
    <m/>
    <m/>
    <m/>
    <m/>
    <m/>
    <m/>
    <m/>
    <m/>
    <m/>
    <m/>
    <m/>
    <m/>
    <s v="  "/>
    <s v="SIERRA"/>
    <s v="GRASS VALLEY 02"/>
    <s v="17:18"/>
    <n v="44407"/>
    <n v="1424097"/>
    <s v="T005355665"/>
    <n v="372"/>
    <s v="CLARK ST"/>
    <s v="GRASS VALLEY"/>
    <n v="39.215440000000001"/>
    <n v="-121.05859"/>
    <s v="T2TJ1T6"/>
    <s v="TURNES, JOSEPH"/>
    <n v="152481107"/>
    <s v="20210730 19:13"/>
    <n v="9002"/>
    <n v="1"/>
    <s v="TX LEAD CON BURNED OPEN DAMAGING CONDUCTOR AND OTHER CONNECTIONS SMALL FIRE STARTED IN YARD PROBABLE CLAIM TO BE FILED"/>
    <s v="Y"/>
    <m/>
    <m/>
    <s v="39.2152150,-121.0586600,734.300000,3D"/>
    <m/>
    <m/>
    <m/>
    <s v="GRASS  VALLEY FD"/>
    <m/>
    <s v="N"/>
    <s v="Y"/>
    <m/>
    <s v="Clear"/>
    <m/>
    <s v="Private Land"/>
    <m/>
    <s v="Calm"/>
    <m/>
    <s v="PG&amp;E Equipment"/>
    <m/>
    <s v="1 meter - &lt; 3 meters"/>
    <m/>
    <s v="Fire Dept"/>
    <m/>
    <s v="Overhead"/>
    <m/>
    <s v="Y"/>
    <s v="PICTURES &amp; CONNECTOR"/>
    <s v="PG&amp;E Employee"/>
    <m/>
    <s v="OVERHEAD"/>
    <s v="CONNECTOR OR SPLICE OH"/>
    <s v="N"/>
    <s v="  "/>
    <s v="Unplanned"/>
    <s v="Sierra"/>
    <s v="Nevada"/>
    <s v="152481107, BRUNSWICK-1107"/>
    <s v="21-0097761"/>
    <s v="Unplanned"/>
    <s v="Clear;32-90 F"/>
    <s v="17"/>
    <s v="6018"/>
    <s v="NO"/>
    <s v="Line to Ground"/>
    <s v="Sustained"/>
    <s v="No"/>
    <s v="MTR#1009122288"/>
    <s v="OH"/>
    <s v="Transformer"/>
    <s v="1424097"/>
    <s v="Connector or Splice (OH), Burned Open"/>
    <m/>
    <m/>
    <m/>
    <s v="225 COLFAX AVEGRASS VALLEY95945"/>
    <s v="Turnes, Joseph: 372  CLARK ST"/>
    <m/>
    <m/>
    <m/>
    <m/>
    <m/>
    <m/>
    <m/>
    <m/>
    <m/>
    <m/>
    <m/>
    <m/>
    <m/>
    <m/>
    <m/>
    <m/>
    <m/>
    <m/>
    <m/>
    <m/>
    <m/>
    <m/>
    <m/>
    <m/>
  </r>
  <r>
    <n v="1149"/>
    <s v="TLAL"/>
    <s v="3 - QC Complete"/>
    <n v="44415"/>
    <n v="44617"/>
    <s v="Mylar balloons were found on line and there was a small brush fire on the side of the highway, about 8' x 40'. This information is preliminary. OIS: 1422680; FOID: T005355403 (SCSH); Circuit ID: 252721116, SAP ID: 103792214; Division/County: Kern"/>
    <s v="\\fxshare-nas05\quotashare-fs01\ESA\5 - Ignition Tracking\2021_Ignition_QC_Folders\20210730_1422680_nan_nan_T005355403"/>
    <s v=" "/>
    <s v="Y"/>
    <s v="TLAL"/>
    <s v="Outage Time, Fire Lat/Long Updated"/>
    <n v="44415"/>
    <m/>
    <s v="Not In Scope"/>
    <m/>
    <m/>
    <m/>
    <m/>
    <m/>
    <m/>
    <m/>
    <m/>
    <m/>
    <m/>
    <m/>
    <m/>
    <m/>
    <m/>
    <m/>
    <m/>
    <m/>
    <m/>
    <m/>
    <m/>
    <m/>
    <m/>
    <m/>
    <m/>
    <m/>
    <m/>
    <m/>
    <m/>
    <m/>
    <m/>
    <m/>
    <m/>
    <m/>
    <m/>
    <m/>
    <m/>
    <m/>
    <m/>
    <m/>
    <m/>
    <m/>
    <m/>
    <s v="SCSH"/>
    <m/>
    <m/>
    <m/>
    <s v=" "/>
    <x v="148"/>
    <s v="12:08:00"/>
    <n v="44407"/>
    <s v="12:06:00"/>
    <s v="FAS"/>
    <s v="N"/>
    <s v="N"/>
    <n v="1422680"/>
    <m/>
    <m/>
    <s v="T005355403"/>
    <m/>
    <m/>
    <m/>
    <s v="No Photo"/>
    <s v=" "/>
    <x v="1"/>
    <x v="0"/>
    <s v="Y"/>
    <s v="Y"/>
    <s v="N"/>
    <s v="On July 30, 2021 at 1304 hours, a PG&amp;E Troubleman patrolled the Kern Oil 1116 12kV Distribution Circuit number 252721116, in the Local Responsibility area (LRA) near Spectrum Park Way and Industrial Parkway in Bakersfield. He observed mylar balloons on the line and an approximately 8' x 40' brush fire on the side of Highway 65. Initial analysis indicates the metallic-coated conductive mylar balloons came in contact with the primary overhead conductors, which resulted in an arc, the balloons to catch fire, and fire that ensued on the ground below. The Kern County Fire Department responded to and extinguished the fire. The 86-minute outage affected one customer. The line was returned to service on July 30, 2021. This information is preliminary."/>
    <s v="PG&amp;E"/>
    <s v="Vegetation"/>
    <s v="Conductor"/>
    <s v="D"/>
    <s v="D"/>
    <s v="&lt;0.25"/>
    <s v="aprox 8' x 40'"/>
    <m/>
    <m/>
    <m/>
    <m/>
    <s v="Contact - 3rd Party"/>
    <s v="Contact from object"/>
    <s v="Balloon contact"/>
    <s v="Y"/>
    <s v="Overhead"/>
    <x v="0"/>
    <s v="Conductor - Primary"/>
    <s v="Conductor"/>
    <n v="103792214"/>
    <s v=" "/>
    <x v="0"/>
    <n v="35.438229999999997"/>
    <n v="-119.07501999999999"/>
    <s v="Kern"/>
    <s v="KERN OIL 1116"/>
    <n v="12000"/>
    <m/>
    <x v="0"/>
    <s v="Kern County FD"/>
    <s v="Agriculture"/>
    <s v="Fire-resistive fuel bed"/>
    <m/>
    <s v="N"/>
    <m/>
    <m/>
    <m/>
    <m/>
    <s v="N"/>
    <s v="N"/>
    <m/>
    <m/>
    <s v="2021-07-30"/>
    <m/>
    <m/>
    <m/>
    <m/>
    <m/>
    <m/>
    <m/>
    <m/>
    <m/>
    <m/>
    <m/>
    <m/>
    <m/>
    <m/>
    <m/>
    <m/>
    <m/>
    <m/>
    <m/>
    <s v="  "/>
    <s v="KERN"/>
    <s v="BAKERSFIELD 02"/>
    <s v="12:08"/>
    <n v="44407"/>
    <n v="1422680"/>
    <s v="T005355403"/>
    <n v="8700"/>
    <s v="SPECTRUM PKWY"/>
    <s v="BAKERSFIELD"/>
    <n v="35.438319999999997"/>
    <n v="-119.07589"/>
    <s v="K1TSCSH"/>
    <s v="SALYERS, SCOTT"/>
    <n v="252721116"/>
    <s v="20210730 13:32"/>
    <n v="9320"/>
    <m/>
    <s v="found mylar balloons on line and small brush fire on side of hwy aprox 8'x40'. FD not on site"/>
    <s v="Y"/>
    <m/>
    <m/>
    <m/>
    <n v="35.438319999999997"/>
    <n v="-119.07589"/>
    <m/>
    <s v="county fire"/>
    <m/>
    <s v="N"/>
    <s v="Y"/>
    <m/>
    <s v="Clear"/>
    <m/>
    <s v="County Land"/>
    <m/>
    <s v="Calm"/>
    <m/>
    <s v="Balloons"/>
    <m/>
    <s v="3 meters - 0.25 Acres"/>
    <m/>
    <s v="Fire Dept"/>
    <m/>
    <s v="Overhead"/>
    <m/>
    <s v="N"/>
    <m/>
    <m/>
    <m/>
    <m/>
    <m/>
    <s v="N"/>
    <s v="  "/>
    <m/>
    <m/>
    <m/>
    <m/>
    <m/>
    <m/>
    <m/>
    <m/>
    <m/>
    <m/>
    <m/>
    <m/>
    <m/>
    <m/>
    <m/>
    <m/>
    <m/>
    <m/>
    <m/>
    <m/>
    <m/>
    <m/>
    <m/>
    <m/>
    <m/>
    <m/>
    <m/>
    <m/>
    <m/>
    <m/>
    <m/>
    <m/>
    <m/>
    <m/>
    <m/>
    <m/>
    <m/>
    <m/>
    <m/>
    <m/>
    <m/>
    <m/>
    <m/>
    <m/>
    <m/>
    <m/>
    <m/>
  </r>
  <r>
    <n v="1148"/>
    <s v="MXX7"/>
    <s v="3 - QC Complete"/>
    <n v="44407"/>
    <n v="44617"/>
    <s v="Other fire, not attributable to PG&amp;E assets. This information is preliminary. "/>
    <s v="\\fxshare-nas05\quotashare-fs01\ESA\5 - Ignition Tracking\2021_Ignition_QC_Folders\20210730_nan_nan_nan_4447494943"/>
    <s v=" "/>
    <m/>
    <m/>
    <m/>
    <m/>
    <m/>
    <s v="Not In Scope"/>
    <m/>
    <m/>
    <m/>
    <m/>
    <m/>
    <m/>
    <m/>
    <m/>
    <m/>
    <m/>
    <m/>
    <m/>
    <m/>
    <m/>
    <m/>
    <m/>
    <m/>
    <m/>
    <m/>
    <m/>
    <m/>
    <m/>
    <m/>
    <m/>
    <m/>
    <m/>
    <m/>
    <m/>
    <m/>
    <m/>
    <m/>
    <m/>
    <m/>
    <m/>
    <m/>
    <m/>
    <m/>
    <m/>
    <m/>
    <m/>
    <m/>
    <m/>
    <m/>
    <m/>
    <m/>
    <m/>
    <s v=" "/>
    <x v="148"/>
    <s v="09:46:00"/>
    <m/>
    <m/>
    <s v="FAS"/>
    <s v="N"/>
    <s v="N"/>
    <m/>
    <m/>
    <m/>
    <n v="4447494943"/>
    <m/>
    <m/>
    <m/>
    <m/>
    <s v=" "/>
    <x v="0"/>
    <x v="1"/>
    <s v="N"/>
    <s v="N"/>
    <s v="N"/>
    <s v="Other fire, not attributable to PG&amp;E assets. This information is preliminary. "/>
    <s v="Not PG&amp;E"/>
    <s v="Building"/>
    <m/>
    <m/>
    <m/>
    <s v="Structure-only"/>
    <m/>
    <m/>
    <m/>
    <m/>
    <m/>
    <s v="Other Fire: Non-PG&amp;E related"/>
    <m/>
    <m/>
    <m/>
    <s v="Overhead"/>
    <x v="1"/>
    <m/>
    <m/>
    <m/>
    <s v=" "/>
    <x v="0"/>
    <n v="38.349841699999999"/>
    <n v="-121.998015"/>
    <s v="Solano"/>
    <s v="VACAVILLE 1103 "/>
    <n v="12000"/>
    <m/>
    <x v="0"/>
    <s v="Vacaville FD"/>
    <s v="Urban"/>
    <m/>
    <m/>
    <s v="Y"/>
    <s v="Hennessey 2020"/>
    <m/>
    <m/>
    <m/>
    <s v="N"/>
    <s v="N"/>
    <m/>
    <m/>
    <s v="2021-07-30"/>
    <m/>
    <m/>
    <m/>
    <m/>
    <m/>
    <m/>
    <m/>
    <m/>
    <m/>
    <m/>
    <m/>
    <m/>
    <m/>
    <m/>
    <m/>
    <m/>
    <m/>
    <m/>
    <m/>
    <s v="  "/>
    <s v="SACRAMENTO"/>
    <s v="VACAVILLE 01"/>
    <s v="09:46"/>
    <n v="44407"/>
    <m/>
    <n v="4447494943"/>
    <n v="710"/>
    <s v="CAMELLIA WAY"/>
    <s v="VACAVILLE"/>
    <n v="38.351680999999999"/>
    <n v="-121.998355"/>
    <s v="S4TFTG1"/>
    <s v="GUMATAOTAO, FRANK"/>
    <n v="63601103"/>
    <s v="20210730 10:43"/>
    <n v="1103"/>
    <m/>
    <s v="tab electric meter/  no access to pole/  possible roof damage too"/>
    <s v="Y"/>
    <m/>
    <m/>
    <s v="38.3498417,-121.9980150,8.100000,2D"/>
    <m/>
    <m/>
    <m/>
    <s v="vacaville fire dept"/>
    <m/>
    <s v="N"/>
    <s v="N"/>
    <s v="N"/>
    <s v="Clear"/>
    <m/>
    <s v="Customer-Owned Structure/Equipment"/>
    <m/>
    <s v="Calm"/>
    <m/>
    <s v="3rd Party"/>
    <m/>
    <s v="Structure Only"/>
    <m/>
    <s v="Fire Dept"/>
    <m/>
    <s v="Overhead"/>
    <m/>
    <s v="N"/>
    <m/>
    <s v="Fire Dept"/>
    <s v="case# 2021-07300049"/>
    <m/>
    <m/>
    <m/>
    <s v="  "/>
    <m/>
    <m/>
    <m/>
    <m/>
    <m/>
    <m/>
    <m/>
    <m/>
    <m/>
    <m/>
    <m/>
    <m/>
    <m/>
    <m/>
    <m/>
    <m/>
    <m/>
    <m/>
    <m/>
    <m/>
    <m/>
    <m/>
    <m/>
    <m/>
    <m/>
    <m/>
    <m/>
    <m/>
    <m/>
    <m/>
    <m/>
    <m/>
    <m/>
    <m/>
    <m/>
    <m/>
    <m/>
    <m/>
    <m/>
    <m/>
    <m/>
    <m/>
    <m/>
    <m/>
    <m/>
    <m/>
    <m/>
  </r>
  <r>
    <n v="1147"/>
    <s v="AGFC"/>
    <s v="3 - QC Complete"/>
    <n v="44407"/>
    <n v="44617"/>
    <s v="Other fire, not attributable to PG&amp;E assets. ILIS 21-0097057 has details showing our poles were burnt due to fire in the area and it might have been arson. This information is preliminary."/>
    <s v="\\fxshare-nas05\quotashare-fs01\ESA\5 - Ignition Tracking\2021_Ignition_QC_Folders\20210729_1420343_21-0097057_nan_T005354653"/>
    <s v=" "/>
    <m/>
    <m/>
    <m/>
    <m/>
    <m/>
    <s v="Not In Scope"/>
    <m/>
    <m/>
    <m/>
    <m/>
    <m/>
    <m/>
    <m/>
    <m/>
    <m/>
    <m/>
    <m/>
    <m/>
    <m/>
    <m/>
    <m/>
    <m/>
    <m/>
    <m/>
    <m/>
    <m/>
    <m/>
    <m/>
    <m/>
    <m/>
    <m/>
    <m/>
    <m/>
    <m/>
    <m/>
    <m/>
    <m/>
    <m/>
    <m/>
    <m/>
    <m/>
    <m/>
    <m/>
    <m/>
    <m/>
    <m/>
    <m/>
    <m/>
    <m/>
    <m/>
    <m/>
    <m/>
    <s v=" "/>
    <x v="149"/>
    <s v="18:28:00"/>
    <n v="44406"/>
    <s v="18:28:00"/>
    <s v="FAS"/>
    <s v="N"/>
    <s v="N"/>
    <n v="1420343"/>
    <s v="21-0097057"/>
    <m/>
    <s v="T005354653"/>
    <m/>
    <m/>
    <m/>
    <m/>
    <s v=" "/>
    <x v="0"/>
    <x v="1"/>
    <s v="N"/>
    <s v="N"/>
    <s v="N"/>
    <s v="Other fire, not attributable to PG&amp;E assets. ILIS 21-0097057 has details showing our poles were burnt due to fire in the area and it might have been arson. This information is preliminary."/>
    <s v="Not PG&amp;E"/>
    <s v="Vegetation"/>
    <m/>
    <m/>
    <m/>
    <s v="0.26-9.99"/>
    <m/>
    <m/>
    <m/>
    <m/>
    <m/>
    <s v="Other Fire: Non-PG&amp;E related"/>
    <m/>
    <m/>
    <m/>
    <s v="Overhead"/>
    <x v="1"/>
    <m/>
    <m/>
    <m/>
    <s v=" "/>
    <x v="1"/>
    <n v="39.329206999999997"/>
    <n v="-123.339552"/>
    <s v="Mendocino"/>
    <s v="WILLITS 1104"/>
    <n v="12000"/>
    <m/>
    <x v="0"/>
    <s v="Cal Fire"/>
    <s v="Herbaceous"/>
    <m/>
    <m/>
    <s v="Y"/>
    <s v="Redwood-Potter 2017"/>
    <m/>
    <m/>
    <m/>
    <s v="N"/>
    <s v="N"/>
    <m/>
    <m/>
    <s v="2021-07-30"/>
    <m/>
    <m/>
    <m/>
    <m/>
    <m/>
    <m/>
    <m/>
    <m/>
    <m/>
    <m/>
    <m/>
    <m/>
    <m/>
    <m/>
    <m/>
    <m/>
    <m/>
    <m/>
    <m/>
    <s v="  "/>
    <s v="NORTH COAST"/>
    <s v="UKIAH"/>
    <s v="18:28"/>
    <n v="44406"/>
    <n v="1420343"/>
    <s v="T005354653"/>
    <n v="2354"/>
    <s v="BAYWOOD WAY"/>
    <s v="WILLITS"/>
    <n v="39.330800000000004"/>
    <n v="-123.34107"/>
    <s v="WBTCEE6"/>
    <s v="ESPINOLA, CHRIS"/>
    <n v="42661104"/>
    <s v="20210729 19:42"/>
    <n v="9110"/>
    <n v="1"/>
    <s v="wildland fire burnt pole. "/>
    <s v="Y"/>
    <m/>
    <m/>
    <m/>
    <n v="39.329206999999997"/>
    <n v="-123.339552"/>
    <m/>
    <s v="Mike Heyfron"/>
    <s v="707-391-6709"/>
    <s v="N"/>
    <s v="Y"/>
    <m/>
    <s v="Clear"/>
    <m/>
    <s v="Private Land"/>
    <m/>
    <s v="Breezy"/>
    <m/>
    <s v="Vegetation"/>
    <m/>
    <s v="0.25 - 10 Acres"/>
    <m/>
    <s v="Cal Fire"/>
    <m/>
    <s v="Overhead"/>
    <m/>
    <s v="N"/>
    <m/>
    <m/>
    <m/>
    <s v="FIRE, POLE"/>
    <s v="POLE-WOOD"/>
    <s v="N"/>
    <s v="  "/>
    <s v="Unplanned"/>
    <s v="Humboldt"/>
    <s v="Ukiah"/>
    <s v="042661104, WILLITS-1104"/>
    <s v="21-0097057"/>
    <s v="Unplanned"/>
    <s v="Clear;32-90 F"/>
    <s v="6"/>
    <m/>
    <s v="YES"/>
    <s v="Force Out"/>
    <s v="Sustained"/>
    <s v="No"/>
    <s v="OJ'S 1 SS OF MTR 1008390291"/>
    <s v="OH"/>
    <s v="Jumpers"/>
    <s v="1420343"/>
    <s v="Pole-Wood, Burned/flashed"/>
    <m/>
    <s v="07/29/21 19:07"/>
    <m/>
    <s v="OJ'S 1 SS OF MTR 1008390291"/>
    <s v="MTR 1006218505"/>
    <m/>
    <m/>
    <m/>
    <m/>
    <m/>
    <m/>
    <m/>
    <m/>
    <m/>
    <m/>
    <m/>
    <m/>
    <m/>
    <m/>
    <m/>
    <m/>
    <m/>
    <m/>
    <m/>
    <m/>
    <m/>
    <m/>
    <m/>
    <m/>
  </r>
  <r>
    <n v="1146"/>
    <s v="S71C"/>
    <s v="3 - QC Complete"/>
    <n v="44469"/>
    <n v="44617"/>
    <s v="Third party tree trimmers caused tree limb to fall onto service. Troubleman reports the the pole was jerked and they were trying to get the tree limb off, but ended up causing the secondary conductors to come together resulting in several small spot fires underneath the line. This information is preliminary."/>
    <s v="\\fxshare-nas05\quotashare-fs01\ESA\5 - Ignition Tracking\2021_Ignition_QC_Folders\20210729_1420304_nan_nan_T005354627"/>
    <s v=" "/>
    <s v="Y"/>
    <s v="S71C"/>
    <s v="Coordinates to match transformer 35.261242 -118.905538"/>
    <n v="44467"/>
    <m/>
    <s v="Not In Scope"/>
    <m/>
    <m/>
    <m/>
    <m/>
    <m/>
    <m/>
    <m/>
    <m/>
    <m/>
    <m/>
    <m/>
    <m/>
    <m/>
    <m/>
    <m/>
    <m/>
    <m/>
    <m/>
    <m/>
    <m/>
    <m/>
    <m/>
    <m/>
    <m/>
    <m/>
    <m/>
    <m/>
    <m/>
    <m/>
    <m/>
    <m/>
    <m/>
    <m/>
    <m/>
    <m/>
    <m/>
    <m/>
    <m/>
    <m/>
    <m/>
    <m/>
    <m/>
    <m/>
    <m/>
    <m/>
    <m/>
    <s v=" "/>
    <x v="149"/>
    <s v="17:58:00"/>
    <n v="44406"/>
    <s v="17:52:00"/>
    <s v="FAS"/>
    <s v="N"/>
    <s v="N"/>
    <n v="1420304"/>
    <m/>
    <m/>
    <s v="T005354627"/>
    <s v="121816612, 121816610"/>
    <m/>
    <m/>
    <s v="PG&amp;E_1146_Ignition_20210729_5.jpg"/>
    <s v=" "/>
    <x v="1"/>
    <x v="0"/>
    <s v="Y"/>
    <s v="Y"/>
    <s v="N"/>
    <s v="On July 29, 2021 at 17:58 hours, a PG&amp;E Troubleman was dispatched to the Lamont 1103 12kV Distribution Circuit  the vicinity of Art Lane and Hope Lane, Lamont  in response to wire down. Initial analysis indicates third party tree trimmers dropped limb onto service and jerked pole trying to get it off. This caused the secondary conductors to come together causing the two transformers to go in parallel in an cause an ignition under the line. The ensuing fire was between 1 meter and 3 meters in size and the fire was suppressed by Kern County Fire Department. A PG&amp;E Hired Contract Crew replaced the transformers on July 30, 2021. "/>
    <s v="PG&amp;E"/>
    <s v="Vegetation"/>
    <s v="Transformers"/>
    <s v="D"/>
    <s v="D"/>
    <s v="&lt;3 meters of linear travel"/>
    <s v="several locations under line"/>
    <m/>
    <m/>
    <m/>
    <m/>
    <s v="Contact - 3rd Party"/>
    <s v="Contact from object"/>
    <s v="Veg. contact"/>
    <s v="Y"/>
    <s v="Overhead"/>
    <x v="2"/>
    <s v="Conductor - Open Wire Secondary"/>
    <s v="Transformers "/>
    <n v="100230672"/>
    <s v=" "/>
    <x v="0"/>
    <n v="35.261246075400003"/>
    <n v="-118.90626969180001"/>
    <s v="Kern"/>
    <s v="LAMONT 1103"/>
    <s v="0-750"/>
    <s v="LAMONT 110390940"/>
    <x v="0"/>
    <s v="Kern County FD"/>
    <s v="Urban"/>
    <s v="Grass Fuel Model"/>
    <m/>
    <s v="N"/>
    <m/>
    <m/>
    <m/>
    <m/>
    <s v="N"/>
    <s v="N"/>
    <m/>
    <m/>
    <s v="2021-07-30"/>
    <m/>
    <m/>
    <m/>
    <m/>
    <m/>
    <m/>
    <m/>
    <m/>
    <m/>
    <m/>
    <m/>
    <m/>
    <m/>
    <m/>
    <m/>
    <m/>
    <m/>
    <m/>
    <m/>
    <s v="  "/>
    <s v="KERN"/>
    <s v="BAKERSFIELD 12"/>
    <s v="17:58"/>
    <n v="44406"/>
    <n v="1420304"/>
    <s v="T005354627"/>
    <n v="8917"/>
    <s v="ART LN"/>
    <s v="LAMONT"/>
    <n v="35.261499999999998"/>
    <n v="-118.90573999999999"/>
    <s v="K1TB4BZ"/>
    <s v="BAKER, BRYCE"/>
    <n v="253911103"/>
    <s v="20210729 21:45"/>
    <n v="9190"/>
    <m/>
    <s v="Tree trimmers at 8816 hope, no names, no license plates, no english. Dropped limb onto service and jerked pole trying to get it off, got secondary together. damaged two paralelled trans. EC a tag made for trans. Several spot fires started under line. KCFD on site. on trans has oil on surface. on call notified and Incident report created. ETOR, FIre info and oncall got tags."/>
    <s v="Y"/>
    <m/>
    <m/>
    <s v="35.2613617,-118.9052717,122.800000,3D"/>
    <m/>
    <m/>
    <m/>
    <s v="kern county FD"/>
    <m/>
    <s v="N"/>
    <s v="Y"/>
    <m/>
    <s v="Clear"/>
    <m/>
    <s v="Other (Comments)"/>
    <s v="PGE equip, Serveral cust backyards."/>
    <s v="Calm"/>
    <m/>
    <s v="3rd Party"/>
    <s v="Tree trimmers, No name, plate, left scene"/>
    <s v="1 meter - &lt; 3 meters"/>
    <s v="several locations under line"/>
    <s v="Fire Dept"/>
    <s v="KCFD"/>
    <s v="Overhead"/>
    <m/>
    <s v="N"/>
    <m/>
    <m/>
    <m/>
    <s v="TREE-CUTTING 3RD PARTY"/>
    <s v="SECONDARY"/>
    <s v="N"/>
    <s v="  "/>
    <m/>
    <m/>
    <m/>
    <m/>
    <m/>
    <m/>
    <m/>
    <m/>
    <m/>
    <m/>
    <m/>
    <m/>
    <m/>
    <m/>
    <m/>
    <m/>
    <m/>
    <m/>
    <m/>
    <m/>
    <m/>
    <m/>
    <m/>
    <m/>
    <m/>
    <m/>
    <m/>
    <m/>
    <m/>
    <m/>
    <m/>
    <m/>
    <m/>
    <m/>
    <m/>
    <m/>
    <m/>
    <m/>
    <m/>
    <m/>
    <m/>
    <m/>
    <m/>
    <m/>
    <m/>
    <m/>
    <m/>
  </r>
  <r>
    <n v="1145"/>
    <s v="MXX7"/>
    <s v="3 - QC Complete"/>
    <n v="44419"/>
    <n v="44617"/>
    <s v="Third party carpole incident occurrred just outside of Midway Substation. The ensuing fire was less than one meter in size. This information is preliminary."/>
    <s v="\\fxshare-nas05\quotashare-fs01\ESA\5 - Ignition Tracking\2021_Ignition_QC_Folders\20210729_1419892_21-0096980.1(2 outages)_nan_T005354475"/>
    <s v=" "/>
    <s v="Y"/>
    <s v="MXX7"/>
    <s v="Changed Outage Time to Outage Start in FAS. "/>
    <n v="44414"/>
    <m/>
    <s v="Not In Scope"/>
    <m/>
    <m/>
    <m/>
    <m/>
    <m/>
    <m/>
    <m/>
    <m/>
    <m/>
    <m/>
    <m/>
    <m/>
    <m/>
    <m/>
    <m/>
    <m/>
    <m/>
    <m/>
    <m/>
    <m/>
    <m/>
    <m/>
    <m/>
    <m/>
    <m/>
    <m/>
    <m/>
    <m/>
    <m/>
    <m/>
    <m/>
    <m/>
    <m/>
    <m/>
    <m/>
    <m/>
    <m/>
    <m/>
    <m/>
    <m/>
    <m/>
    <m/>
    <m/>
    <m/>
    <m/>
    <m/>
    <s v=" "/>
    <x v="149"/>
    <s v="14:55:00"/>
    <n v="44406"/>
    <s v="14:46:00"/>
    <s v="FAS"/>
    <s v="N"/>
    <s v="N"/>
    <n v="1419892"/>
    <s v="21-0096980.1(2 outages)"/>
    <m/>
    <s v="T005354475"/>
    <n v="121815880"/>
    <m/>
    <m/>
    <s v="PG&amp;E_1145_Ignition_20210729_2.jpg"/>
    <s v=" "/>
    <x v="0"/>
    <x v="0"/>
    <s v="Y"/>
    <s v="N"/>
    <s v="N"/>
    <s v="On July 29th, 2021 at 1455 hours, a PG&amp;E Troubleman was dispatched to the MIDWAY 1102 12KV Distribution Circuit on Highway 58 in Kern County in response to a fire. Initial analysis indicates a vehicle caused the ignition. Third party carpole incident occurred just outside of Midway Substation. Pole (SAP # 100199304) and crossarm were broken/damaged.  The ensuing fire was less than 1 meter in size and was suppressed by Kern County FD.  PG&amp;E crew replaced pole and crossarm on July 30th, 2021. This information is preliminary. "/>
    <s v="PG&amp;E"/>
    <s v="Vegetation"/>
    <s v="Pole, Crossarm"/>
    <s v="D"/>
    <s v="D"/>
    <s v="&lt;3 meters of linear travel"/>
    <m/>
    <m/>
    <m/>
    <m/>
    <m/>
    <s v="Contact - 3rd Party"/>
    <s v="Contact from object"/>
    <s v="Vehicle contact"/>
    <s v="Y"/>
    <s v="Overhead"/>
    <x v="0"/>
    <s v="Pole"/>
    <s v="Pole, Crossarm "/>
    <n v="100199304"/>
    <s v=" "/>
    <x v="0"/>
    <n v="35.399000000000001"/>
    <n v="-119.44968"/>
    <s v="Kern"/>
    <s v="MIDWAY 1102"/>
    <n v="12000"/>
    <s v="MIDWAY 1102CB"/>
    <x v="0"/>
    <s v="Kern County FD"/>
    <s v="Urban"/>
    <m/>
    <m/>
    <s v="N"/>
    <m/>
    <m/>
    <m/>
    <m/>
    <s v="N"/>
    <s v="N"/>
    <m/>
    <m/>
    <s v="2021-07-30"/>
    <m/>
    <m/>
    <m/>
    <m/>
    <m/>
    <m/>
    <m/>
    <m/>
    <m/>
    <m/>
    <m/>
    <m/>
    <m/>
    <m/>
    <m/>
    <m/>
    <m/>
    <m/>
    <m/>
    <s v="  "/>
    <s v="KERN"/>
    <s v="WASCO 02"/>
    <s v="14:55"/>
    <n v="44406"/>
    <n v="1419892"/>
    <s v="T005354475"/>
    <m/>
    <s v="NW NW NE SEC 34 29 24"/>
    <s v="BUTTONWILLOW"/>
    <n v="35.400599999999997"/>
    <n v="-119.44902999999999"/>
    <s v="K1TBKW0"/>
    <s v="WILLIAMS, BRYAN"/>
    <n v="25261"/>
    <s v="20210729 21:57"/>
    <n v="9002"/>
    <m/>
    <s v="car pole acoss from midway sub"/>
    <s v="Y"/>
    <m/>
    <m/>
    <m/>
    <n v="35.399000000000001"/>
    <n v="-119.44968"/>
    <m/>
    <s v="KCFD"/>
    <m/>
    <s v="N"/>
    <s v="N"/>
    <m/>
    <s v="Clear"/>
    <m/>
    <s v="County Land"/>
    <m/>
    <s v="Calm"/>
    <m/>
    <s v="Vegetation"/>
    <m/>
    <s v="&lt; 1 meter"/>
    <m/>
    <s v="Fire Dept"/>
    <m/>
    <s v="Overhead"/>
    <m/>
    <s v="N"/>
    <m/>
    <m/>
    <m/>
    <s v="VEHICLE"/>
    <s v="POLE-WOOD"/>
    <s v="N"/>
    <s v="  "/>
    <s v="Unplanned"/>
    <s v="Kern"/>
    <s v="Kern"/>
    <s v="252611102, MIDWAY-1102"/>
    <s v="21-0096980.1(2 outages)"/>
    <s v="Unplanned"/>
    <s v="Clear;32-90F"/>
    <s v="209"/>
    <s v="125233"/>
    <s v="YES"/>
    <s v="Line to Ground"/>
    <s v="Sustained"/>
    <s v="No"/>
    <s v="1102/2"/>
    <s v="OH"/>
    <s v="Circuit Breaker"/>
    <s v="1419892"/>
    <s v="Pole-Wood, Broken, wire on ground"/>
    <s v="A, B, C, 50RLY"/>
    <m/>
    <m/>
    <s v="MIDWAY SUB"/>
    <s v="2P S/ OF MIDWAY SUBSTATION @ HWY-58"/>
    <m/>
    <m/>
    <m/>
    <m/>
    <m/>
    <m/>
    <m/>
    <m/>
    <m/>
    <m/>
    <m/>
    <m/>
    <m/>
    <m/>
    <m/>
    <m/>
    <m/>
    <m/>
    <m/>
    <m/>
    <m/>
    <m/>
    <m/>
    <m/>
  </r>
  <r>
    <n v="1144"/>
    <s v="P4K5"/>
    <s v="3 - QC Complete"/>
    <n v="44406"/>
    <n v="44617"/>
    <s v="Duplicate of index 1143"/>
    <s v="\\fxshare-nas05\quotashare-fs01\ESA\5 - Ignition Tracking\2021_Ignition_QC_Folders\20210729_1420020_21-0096976_nan_T005354565"/>
    <s v=" "/>
    <m/>
    <m/>
    <m/>
    <m/>
    <m/>
    <s v="Not In Scope"/>
    <m/>
    <m/>
    <m/>
    <m/>
    <m/>
    <m/>
    <m/>
    <m/>
    <m/>
    <m/>
    <m/>
    <m/>
    <m/>
    <m/>
    <m/>
    <m/>
    <m/>
    <m/>
    <m/>
    <m/>
    <m/>
    <m/>
    <m/>
    <m/>
    <m/>
    <m/>
    <m/>
    <m/>
    <m/>
    <m/>
    <m/>
    <m/>
    <m/>
    <m/>
    <m/>
    <m/>
    <m/>
    <m/>
    <m/>
    <m/>
    <m/>
    <m/>
    <m/>
    <m/>
    <m/>
    <m/>
    <s v=" "/>
    <x v="149"/>
    <s v="16:20:00"/>
    <n v="44406"/>
    <s v="16:20:00"/>
    <s v="FAS"/>
    <s v="N"/>
    <s v="Y"/>
    <n v="1420020"/>
    <s v="21-0096976"/>
    <m/>
    <s v="T005354565"/>
    <n v="44924479"/>
    <m/>
    <m/>
    <m/>
    <s v=" "/>
    <x v="0"/>
    <x v="1"/>
    <s v="N"/>
    <s v="N"/>
    <s v="N"/>
    <s v="Duplicate of index 1143"/>
    <s v="Not PG&amp;E"/>
    <s v="Other"/>
    <m/>
    <m/>
    <m/>
    <s v="&lt;0.25"/>
    <m/>
    <m/>
    <m/>
    <m/>
    <m/>
    <s v="Duplicate"/>
    <m/>
    <m/>
    <m/>
    <s v="Overhead"/>
    <x v="1"/>
    <m/>
    <m/>
    <m/>
    <s v=" "/>
    <x v="0"/>
    <n v="36.643633299999998"/>
    <n v="-121.7924567"/>
    <s v="Monterey"/>
    <s v="FORT ORD 2106"/>
    <n v="21000"/>
    <m/>
    <x v="0"/>
    <s v="Presidio FD"/>
    <s v="Urban"/>
    <m/>
    <m/>
    <s v="N"/>
    <m/>
    <m/>
    <m/>
    <m/>
    <s v="N"/>
    <s v="N"/>
    <m/>
    <m/>
    <s v="2021-07-30"/>
    <m/>
    <m/>
    <m/>
    <m/>
    <m/>
    <m/>
    <m/>
    <m/>
    <m/>
    <m/>
    <m/>
    <m/>
    <m/>
    <m/>
    <m/>
    <m/>
    <m/>
    <m/>
    <m/>
    <s v="  "/>
    <s v="CENTRAL COAST"/>
    <s v="MONTEREY 01"/>
    <s v="16:20"/>
    <n v="44406"/>
    <n v="1420020"/>
    <s v="T005354565"/>
    <n v="13022"/>
    <s v="RESERVATION RD"/>
    <s v="MARINA"/>
    <n v="36.643639999999998"/>
    <n v="-121.78951000000001"/>
    <s v="C3GKJD8"/>
    <s v="DICICCO, KATHI (2912)"/>
    <n v="182402106"/>
    <s v="20210729 17:03"/>
    <n v="9310"/>
    <m/>
    <s v="ACTUAL ADDRESS 2990 GIGLING RD. WIRE DOWN (NEAR OUR SUBSTATION) SMALL FIRE - FIRE HAS BEEN PUT OUT BY F.D. 2400 WITHOUT POWER.  STAND BY FOR TMAN.   ADAM SISSOM ON SIGHT AT 4:53 PM   JOGGER REPORTED THE SMALL FIRE. PRIMARY WIRE DOWN / STARTED SMALL FIRE. PRESIDIO FIRE DEPT PUT FIRE OUT.  "/>
    <s v="Y"/>
    <m/>
    <m/>
    <s v="36.6436333,-121.7924567,93.800000,3D"/>
    <m/>
    <m/>
    <m/>
    <s v="ADAM "/>
    <m/>
    <s v="N"/>
    <s v="Y"/>
    <m/>
    <s v="Clear"/>
    <m/>
    <s v="PGE&amp;E-Owned Structure/Equipment"/>
    <m/>
    <s v="Breezy"/>
    <m/>
    <s v="PG&amp;E Equipment"/>
    <m/>
    <s v="1 meter - &lt; 3 meters"/>
    <m/>
    <s v="Fire Dept"/>
    <m/>
    <s v="Overhead"/>
    <m/>
    <s v="N"/>
    <m/>
    <m/>
    <m/>
    <s v="PATROL-NOT CONDUCTED"/>
    <m/>
    <s v="N"/>
    <s v="  "/>
    <s v="Unplanned"/>
    <s v="Central Coast"/>
    <s v="Monterey"/>
    <s v="182402106, FORT ORD-2106"/>
    <s v="21-0096976"/>
    <s v="Unplanned"/>
    <s v="Clear;32-90 F"/>
    <s v="2442"/>
    <s v="281153"/>
    <s v="YES"/>
    <s v="Line to Ground"/>
    <s v="Sustained"/>
    <s v="No"/>
    <s v="WIRE DOWN"/>
    <s v="OH"/>
    <s v="Other"/>
    <s v="1420020"/>
    <s v="Connector or Splice (OH), Broken, wire on ground"/>
    <m/>
    <m/>
    <m/>
    <s v="GIGLING &amp; 7TH, MARINA"/>
    <s v="E/OF 44241"/>
    <s v="CIS J0376 TWD 9192 OPEN"/>
    <m/>
    <m/>
    <m/>
    <m/>
    <m/>
    <m/>
    <m/>
    <m/>
    <m/>
    <m/>
    <m/>
    <m/>
    <m/>
    <m/>
    <m/>
    <m/>
    <m/>
    <m/>
    <m/>
    <m/>
    <m/>
    <m/>
    <m/>
  </r>
  <r>
    <n v="1143"/>
    <s v="CFMD"/>
    <s v="3 - QC Complete"/>
    <n v="44448"/>
    <n v="44617"/>
    <s v="Main line wire down due to burned jumper connector on line &amp; buck pole. The ensuing fire was &lt; 0.25 acres in size. This information is preliminary."/>
    <s v="\\fxshare-nas05\quotashare-fs01\ESA\5 - Ignition Tracking\2021_Ignition_QC_Folders\20210729_1420020_21-0096976_nan_T005354553"/>
    <s v=" "/>
    <s v="Y"/>
    <s v="CFMD"/>
    <s v="Outage Time Updated, SAP Notiication#"/>
    <n v="44448"/>
    <m/>
    <s v="Not In Scope"/>
    <m/>
    <m/>
    <m/>
    <m/>
    <m/>
    <m/>
    <m/>
    <m/>
    <m/>
    <m/>
    <m/>
    <m/>
    <m/>
    <m/>
    <m/>
    <m/>
    <m/>
    <m/>
    <m/>
    <m/>
    <m/>
    <m/>
    <m/>
    <m/>
    <m/>
    <m/>
    <m/>
    <m/>
    <m/>
    <m/>
    <m/>
    <m/>
    <m/>
    <m/>
    <m/>
    <m/>
    <m/>
    <m/>
    <m/>
    <s v="Y"/>
    <s v="9/13 9/15/2021"/>
    <n v="44454"/>
    <s v="A0S3"/>
    <s v="Adam Sissom 831-206-2617"/>
    <m/>
    <m/>
    <s v=" "/>
    <x v="149"/>
    <s v="16:10:00"/>
    <n v="44406"/>
    <s v="15:49:00"/>
    <s v="FAS"/>
    <s v="N"/>
    <s v="N"/>
    <n v="1420020"/>
    <s v="21-0096976"/>
    <m/>
    <s v="T005354553"/>
    <n v="121815774"/>
    <m/>
    <m/>
    <s v="PG&amp;E_1143_Ignition_20210729_1.jpg"/>
    <s v=" "/>
    <x v="1"/>
    <x v="0"/>
    <s v="Y"/>
    <s v="Y"/>
    <s v="N"/>
    <s v="On July 29th, 2021 at approximately 1549 hours, PG&amp;E was alerted to a wire down outage on the Fort Ord 2106, 21kV distribution circuit on Gigling &amp;7th in the City of Marina in the Central Coast Division. Initial analysis indicates the main line wire was down due to burned jumper connector on the line &amp; a buck pole.  The ensuing vegetation fire was approximately 20 feet X 30 feet (600 square feet) in size, due to a wire breaking away from source &amp; hot off a back feed. Presidio Fire Department extinguished the fire and left upon the troubleman's arrival. No structures were affected.  Priority A corrective tag #121815774 was created for this incident to replace the jumper and connector and repair the conductor and wire down. This incident occurred in a Non-HFTD with light wind and coastal fog weather conditions. This information is preliminary"/>
    <s v="PG&amp;E"/>
    <s v="Other"/>
    <s v="Jumper"/>
    <s v="D"/>
    <s v="D"/>
    <s v="&lt;0.25"/>
    <m/>
    <m/>
    <m/>
    <m/>
    <m/>
    <s v="Equipment - PG&amp;E"/>
    <s v="All types of equipment / facility failure"/>
    <s v="Splice/Clamp/Connector"/>
    <s v="Y"/>
    <s v="Overhead"/>
    <x v="0"/>
    <s v="Splice/Clamp/Connector"/>
    <s v="Jumper, Connector, Conductor"/>
    <n v="101763062"/>
    <s v=" "/>
    <x v="0"/>
    <n v="36.6436142805725"/>
    <n v="-121.791869860529"/>
    <s v="Monterey"/>
    <s v="FORT ORD 2106"/>
    <n v="21000"/>
    <m/>
    <x v="0"/>
    <s v="Presidio FD"/>
    <s v="Hardwood Woodland"/>
    <s v="Brush fuel model"/>
    <m/>
    <s v="N"/>
    <m/>
    <m/>
    <m/>
    <m/>
    <s v="N"/>
    <s v="N"/>
    <m/>
    <m/>
    <s v="2021-07-30"/>
    <m/>
    <m/>
    <m/>
    <m/>
    <m/>
    <m/>
    <m/>
    <m/>
    <m/>
    <m/>
    <m/>
    <m/>
    <m/>
    <m/>
    <m/>
    <m/>
    <m/>
    <m/>
    <m/>
    <s v="  "/>
    <s v="CENTRAL COAST"/>
    <s v="MONTEREY 01"/>
    <s v="16:10"/>
    <n v="44406"/>
    <n v="1420020"/>
    <s v="T005354553"/>
    <n v="13022"/>
    <s v="RESERVATION RD"/>
    <s v="MARINA"/>
    <n v="36.643639999999998"/>
    <n v="-121.78951000000001"/>
    <s v="C3TA0S3"/>
    <s v="SISSOM, ADAM"/>
    <n v="182402106"/>
    <s v="20210729 18:18"/>
    <n v="9260"/>
    <n v="1"/>
    <s v="main line wire down due to burned jumper connector on line &amp; buck pole "/>
    <s v="Y"/>
    <m/>
    <m/>
    <s v="36.6436142805725,-121.79186986052932,108.162594886656,"/>
    <m/>
    <m/>
    <s v="20X30 (600 sqft) vegetation fire due to wire breaking away from source &amp; hot off a back feed. Fire dept left upon my arrival."/>
    <s v="Presidio I believe "/>
    <m/>
    <s v="N"/>
    <s v="Y"/>
    <m/>
    <s v="Other (Comments)"/>
    <s v="Coastal fog"/>
    <s v="State Forest"/>
    <m/>
    <s v="Light"/>
    <m/>
    <s v="PG&amp;E Equipment"/>
    <m/>
    <s v="3 meters - 0.25 Acres"/>
    <m/>
    <s v="Fire Dept"/>
    <m/>
    <s v="Overhead"/>
    <m/>
    <s v="N"/>
    <m/>
    <m/>
    <m/>
    <s v="OVERHEAD"/>
    <s v="CONDUCTOR, OVERHEAD"/>
    <s v="N"/>
    <s v="  "/>
    <s v="Unplanned"/>
    <s v="Central Coast"/>
    <s v="Monterey"/>
    <s v="182402106, FORT ORD-2106"/>
    <s v="21-0096976"/>
    <s v="Unplanned"/>
    <s v="Clear;32-90 F"/>
    <s v="2442"/>
    <s v="281153"/>
    <s v="YES"/>
    <s v="Line to Ground"/>
    <s v="Sustained"/>
    <s v="No"/>
    <s v="WIRE DOWN"/>
    <s v="OH"/>
    <s v="Other"/>
    <s v="1420020"/>
    <s v="Connector or Splice (OH), Broken, wire on ground"/>
    <m/>
    <m/>
    <m/>
    <s v="GIGLING &amp; 7TH, MARINA"/>
    <s v="E/OF 44241"/>
    <s v="CIS J0376 TWD 9192 OPEN"/>
    <m/>
    <m/>
    <m/>
    <m/>
    <m/>
    <m/>
    <m/>
    <m/>
    <m/>
    <m/>
    <m/>
    <m/>
    <m/>
    <m/>
    <m/>
    <m/>
    <m/>
    <m/>
    <m/>
    <m/>
    <m/>
    <m/>
    <m/>
  </r>
  <r>
    <n v="1142"/>
    <s v="MXX7"/>
    <s v="3 - QC Complete"/>
    <n v="44406"/>
    <n v="44617"/>
    <s v="Other fire, not attributable to PG&amp;E assets. PG&amp;E assets were affected. This information is preliminary."/>
    <s v="\\fxshare-nas05\quotashare-fs01\ESA\5 - Ignition Tracking\2021_Ignition_QC_Folders\20210729_nan_nan_nan_0009141607"/>
    <s v=" "/>
    <m/>
    <m/>
    <m/>
    <m/>
    <m/>
    <s v="Not In Scope"/>
    <m/>
    <m/>
    <m/>
    <m/>
    <m/>
    <m/>
    <m/>
    <m/>
    <m/>
    <m/>
    <m/>
    <m/>
    <m/>
    <m/>
    <m/>
    <m/>
    <m/>
    <m/>
    <m/>
    <m/>
    <m/>
    <m/>
    <m/>
    <m/>
    <m/>
    <m/>
    <m/>
    <m/>
    <m/>
    <m/>
    <m/>
    <m/>
    <m/>
    <m/>
    <m/>
    <m/>
    <m/>
    <m/>
    <m/>
    <m/>
    <m/>
    <m/>
    <m/>
    <m/>
    <m/>
    <m/>
    <s v=" "/>
    <x v="149"/>
    <s v="11:35:00"/>
    <m/>
    <m/>
    <s v="FAS"/>
    <s v="N"/>
    <s v="N"/>
    <m/>
    <m/>
    <m/>
    <n v="9141607"/>
    <m/>
    <m/>
    <m/>
    <m/>
    <s v=" "/>
    <x v="0"/>
    <x v="1"/>
    <s v="N"/>
    <s v="N"/>
    <s v="N"/>
    <s v="Other fire, not attributable to PG&amp;E assets. PG&amp;E assets were affected. This information is preliminary."/>
    <s v="Not PG&amp;E"/>
    <s v="Vegetation"/>
    <m/>
    <m/>
    <m/>
    <s v="&lt;0.25"/>
    <m/>
    <m/>
    <m/>
    <m/>
    <m/>
    <s v="Other Fire: Non-PG&amp;E related"/>
    <m/>
    <m/>
    <m/>
    <s v="Overhead"/>
    <x v="1"/>
    <m/>
    <m/>
    <m/>
    <s v=" "/>
    <x v="0"/>
    <n v="36.691538299999998"/>
    <n v="-119.9831183"/>
    <s v="Fresno"/>
    <s v="KERMAN 1101"/>
    <n v="12000"/>
    <m/>
    <x v="0"/>
    <s v="none"/>
    <s v="Agriculture"/>
    <m/>
    <m/>
    <s v="N"/>
    <m/>
    <m/>
    <m/>
    <m/>
    <s v="N"/>
    <s v="N"/>
    <m/>
    <m/>
    <s v="2021-07-30"/>
    <m/>
    <m/>
    <m/>
    <m/>
    <m/>
    <m/>
    <m/>
    <m/>
    <m/>
    <m/>
    <m/>
    <m/>
    <m/>
    <m/>
    <m/>
    <m/>
    <m/>
    <m/>
    <m/>
    <s v="  "/>
    <s v="FRESNO"/>
    <s v="FRESNO 13 KERMAN"/>
    <s v="11:35"/>
    <n v="44406"/>
    <m/>
    <n v="9141607"/>
    <s v="UNKNOWN"/>
    <s v="PREMISES DO NOT CHANGE"/>
    <s v="KERMAN"/>
    <n v="36.727604999999997"/>
    <n v="-120.06614399999999"/>
    <s v="F4TDXKG"/>
    <s v="KRUPENS, DOUG"/>
    <m/>
    <s v="20210729 11:53"/>
    <n v="1057"/>
    <n v="1"/>
    <s v="farmers burn pile burnt pole and x-arm, made tag, crew to repair. line is idle"/>
    <s v="Y"/>
    <m/>
    <m/>
    <s v="36.6915383,-119.9831183,40.000000,3D"/>
    <n v="36.684182999999997"/>
    <n v="-119.996849"/>
    <m/>
    <m/>
    <m/>
    <s v="N"/>
    <s v="Y"/>
    <s v="N"/>
    <s v="Clear"/>
    <m/>
    <s v="PGE&amp;E-Owned Structure/Equipment"/>
    <m/>
    <s v="Calm"/>
    <m/>
    <s v="3rd Party"/>
    <m/>
    <s v="3 meters - 0.25 Acres"/>
    <m/>
    <s v="Other (Comments)"/>
    <s v="burn pile, no suppresion"/>
    <s v="Overhead"/>
    <m/>
    <s v="N"/>
    <m/>
    <m/>
    <m/>
    <m/>
    <m/>
    <m/>
    <s v="  "/>
    <m/>
    <m/>
    <m/>
    <m/>
    <m/>
    <m/>
    <m/>
    <m/>
    <m/>
    <m/>
    <m/>
    <m/>
    <m/>
    <m/>
    <m/>
    <m/>
    <m/>
    <m/>
    <m/>
    <m/>
    <m/>
    <m/>
    <m/>
    <m/>
    <m/>
    <m/>
    <m/>
    <m/>
    <m/>
    <m/>
    <m/>
    <m/>
    <m/>
    <m/>
    <m/>
    <m/>
    <m/>
    <m/>
    <m/>
    <m/>
    <m/>
    <m/>
    <m/>
    <m/>
    <m/>
    <m/>
    <m/>
  </r>
  <r>
    <n v="1141"/>
    <s v="AGFC"/>
    <s v="3 - QC Complete"/>
    <n v="44406"/>
    <n v="44617"/>
    <s v="Structure fire, not attributable to PG&amp;E assets. This information is preliminary."/>
    <s v="\\fxshare-nas05\quotashare-fs01\ESA\5 - Ignition Tracking\2021_Ignition_QC_Folders\20210728_nan_nan_nan_7079290177"/>
    <s v=" "/>
    <m/>
    <m/>
    <m/>
    <m/>
    <m/>
    <s v="Not In Scope"/>
    <m/>
    <m/>
    <m/>
    <m/>
    <m/>
    <m/>
    <m/>
    <m/>
    <m/>
    <m/>
    <m/>
    <m/>
    <m/>
    <m/>
    <m/>
    <m/>
    <m/>
    <m/>
    <m/>
    <m/>
    <m/>
    <m/>
    <m/>
    <m/>
    <m/>
    <m/>
    <m/>
    <m/>
    <m/>
    <m/>
    <m/>
    <m/>
    <m/>
    <m/>
    <m/>
    <m/>
    <m/>
    <m/>
    <m/>
    <m/>
    <m/>
    <m/>
    <m/>
    <m/>
    <m/>
    <m/>
    <s v=" "/>
    <x v="150"/>
    <s v="23:11:00"/>
    <m/>
    <m/>
    <s v="FAS"/>
    <s v="N"/>
    <s v="N"/>
    <m/>
    <m/>
    <m/>
    <n v="7079290177"/>
    <m/>
    <m/>
    <m/>
    <m/>
    <s v=" "/>
    <x v="0"/>
    <x v="1"/>
    <s v="N"/>
    <s v="N"/>
    <s v="N"/>
    <s v="Structure fire, not attributable to PG&amp;E assets. This information is preliminary."/>
    <s v="Not PG&amp;E"/>
    <s v="Building"/>
    <m/>
    <m/>
    <m/>
    <s v="Structure-only"/>
    <m/>
    <m/>
    <m/>
    <m/>
    <m/>
    <s v="Other Fire: Non-PG&amp;E related"/>
    <m/>
    <m/>
    <m/>
    <s v="Overhead"/>
    <x v="1"/>
    <m/>
    <m/>
    <m/>
    <s v=" "/>
    <x v="0"/>
    <n v="35.380784515095897"/>
    <n v="-118.999523432309"/>
    <s v="Kern"/>
    <s v="BAKERSFIELD 2106 "/>
    <n v="21000"/>
    <m/>
    <x v="0"/>
    <s v="Bakersfield FD"/>
    <s v="Urban"/>
    <m/>
    <m/>
    <s v="N"/>
    <m/>
    <m/>
    <m/>
    <m/>
    <s v="N"/>
    <s v="N"/>
    <m/>
    <m/>
    <s v="2021-07-30"/>
    <m/>
    <m/>
    <m/>
    <m/>
    <m/>
    <m/>
    <m/>
    <m/>
    <m/>
    <m/>
    <m/>
    <m/>
    <m/>
    <m/>
    <m/>
    <m/>
    <m/>
    <m/>
    <m/>
    <s v="  "/>
    <s v="KERN"/>
    <s v="BAKERSFIELD 10"/>
    <s v="23:11"/>
    <n v="44405"/>
    <m/>
    <n v="7079290177"/>
    <n v="901"/>
    <s v="SACRAMENTO ST"/>
    <s v="BAKERSFIELD"/>
    <n v="35.379717999999997"/>
    <n v="-119.000141"/>
    <s v="K1TD0C5"/>
    <s v="COVERT, DUSTIN"/>
    <n v="253372106"/>
    <s v="20210729 03:25"/>
    <n v="2640"/>
    <m/>
    <s v="Responded to structure fire at food bank, upon arrival could not get within a block of facilities next to building due to FD fighting fire. Deenergized primary to due to chance of fire reaching pole and stood by tell FD could let me get to pole to inspect and isolate impacted facilities. Deenergized eol tax which fed 901 Sacramento where the fire was. Removed meter and once pole looked good went and closed line fuses and reported times to the DO."/>
    <s v="Y"/>
    <m/>
    <m/>
    <s v="35.38078451509596,-118.99952343230912,131.10743141174316,"/>
    <m/>
    <m/>
    <m/>
    <s v="Bakersfield fire department"/>
    <m/>
    <s v="Y"/>
    <s v="Y"/>
    <s v="Y"/>
    <s v="Clear"/>
    <m/>
    <s v="Customer-Owned Structure/Equipment"/>
    <m/>
    <s v="Calm"/>
    <m/>
    <s v="Vandalism"/>
    <m/>
    <s v="Structure Only"/>
    <m/>
    <s v="Fire Dept"/>
    <m/>
    <s v="Overhead"/>
    <m/>
    <s v="N"/>
    <m/>
    <m/>
    <m/>
    <m/>
    <m/>
    <m/>
    <s v="  "/>
    <m/>
    <m/>
    <m/>
    <m/>
    <m/>
    <m/>
    <m/>
    <m/>
    <m/>
    <m/>
    <m/>
    <m/>
    <m/>
    <m/>
    <m/>
    <m/>
    <m/>
    <m/>
    <m/>
    <m/>
    <m/>
    <m/>
    <m/>
    <m/>
    <m/>
    <m/>
    <m/>
    <m/>
    <m/>
    <m/>
    <m/>
    <m/>
    <m/>
    <m/>
    <m/>
    <m/>
    <m/>
    <m/>
    <m/>
    <m/>
    <m/>
    <m/>
    <m/>
    <m/>
    <m/>
    <m/>
    <m/>
  </r>
  <r>
    <n v="1138"/>
    <s v="AGFC"/>
    <s v="3 - QC Complete"/>
    <n v="44405"/>
    <n v="44617"/>
    <s v="deadend pole, crossarm and service found burnt by the responding troubleman. I was able to contact the troubleman this morning and he did mention that there was a palm tree near the secondary level but he did not believe it to have been the cause of the fire. He stated the area around the base of the tree and pole were burnt and the fire looked to have started from the base and burnt up the tree and pole. The corrective tag also has the cause listed as &quot;Fire&quot;. This does not look to be attributable to PG&amp;E assets based on information provided by troubleman and incident reports. "/>
    <s v="\\fxshare-nas05\quotashare-fs01\ESA\5 - Ignition Tracking\2021_Ignition_QC_Folders\20210727_nan_nan_nan_T005352767"/>
    <s v=" "/>
    <m/>
    <m/>
    <m/>
    <m/>
    <m/>
    <s v="Not In Scope"/>
    <m/>
    <m/>
    <m/>
    <m/>
    <m/>
    <m/>
    <m/>
    <m/>
    <m/>
    <m/>
    <m/>
    <m/>
    <m/>
    <m/>
    <m/>
    <m/>
    <m/>
    <m/>
    <m/>
    <m/>
    <m/>
    <m/>
    <m/>
    <m/>
    <m/>
    <m/>
    <m/>
    <m/>
    <m/>
    <m/>
    <m/>
    <m/>
    <m/>
    <m/>
    <m/>
    <m/>
    <m/>
    <m/>
    <m/>
    <m/>
    <m/>
    <m/>
    <m/>
    <m/>
    <m/>
    <m/>
    <s v=" "/>
    <x v="151"/>
    <s v="22:33:00"/>
    <m/>
    <m/>
    <s v="FAS"/>
    <s v="N"/>
    <s v="N"/>
    <m/>
    <m/>
    <m/>
    <s v="T005352767"/>
    <m/>
    <m/>
    <m/>
    <m/>
    <s v=" "/>
    <x v="0"/>
    <x v="1"/>
    <s v="N"/>
    <s v="N"/>
    <s v="N"/>
    <s v="deadend pole, crossarm and service found burnt by the responding troubleman. I was able to contact the troubleman this morning and he did mention that there was a palm tree near the secondary level but he did not believe it to have been the cause of the fire. He stated the area around the base of the tree and pole were burnt and the fire looked to have started from the base and burnt up the tree and pole. The corrective tag also has the cause listed as &quot;Fire&quot;. This does not look to be attributable to PG&amp;E assets based on information provided by troubleman and incident reports. "/>
    <s v="Not PG&amp;E"/>
    <s v="Vegetation"/>
    <m/>
    <m/>
    <m/>
    <s v="&lt;0.25"/>
    <m/>
    <m/>
    <m/>
    <m/>
    <m/>
    <s v="Other Fire: Non-PG&amp;E related"/>
    <m/>
    <m/>
    <m/>
    <s v="Overhead"/>
    <x v="1"/>
    <m/>
    <m/>
    <m/>
    <s v=" "/>
    <x v="0"/>
    <n v="36.752381700000001"/>
    <n v="-120.388075"/>
    <s v="Fresno"/>
    <s v="MENDOTA 1103 "/>
    <n v="12000"/>
    <m/>
    <x v="0"/>
    <s v="Cal Fire"/>
    <s v="Urban"/>
    <m/>
    <m/>
    <s v="N"/>
    <m/>
    <m/>
    <m/>
    <m/>
    <s v="N"/>
    <s v="N"/>
    <m/>
    <m/>
    <s v="2021-07-30"/>
    <m/>
    <m/>
    <m/>
    <m/>
    <m/>
    <m/>
    <m/>
    <m/>
    <m/>
    <m/>
    <m/>
    <m/>
    <m/>
    <m/>
    <m/>
    <m/>
    <m/>
    <m/>
    <m/>
    <s v="  "/>
    <s v="YOSEMITE"/>
    <s v="LOS BANOS 01"/>
    <s v="22:33"/>
    <n v="44404"/>
    <m/>
    <s v="T005352767"/>
    <s v="UNKNOWN"/>
    <s v="DERRICK AVE"/>
    <s v="MENDOTA"/>
    <m/>
    <m/>
    <s v="Y1TT1HK"/>
    <s v="HEADINGS, THOMAS"/>
    <m/>
    <s v="20210728 00:09"/>
    <n v="9002"/>
    <m/>
    <s v="FIRE BURNT SVC DOWN AND CAUSED DAMAGE TO 45' DEADEND POLE. POLE STILL STANDING. SP TX NOT FEEDING ANY METERS. CUSTOMER REQUESTS GENERATOR OR POLE TO BE CHANGED WITHOUT SERVICE INTERRUPTION."/>
    <s v="Y"/>
    <m/>
    <m/>
    <s v="36.7523817,-120.3880750,-58.200000,3D"/>
    <m/>
    <m/>
    <m/>
    <s v="CAL FIRE 559 294-6818"/>
    <m/>
    <s v="N"/>
    <s v="Y"/>
    <m/>
    <s v="Clear"/>
    <m/>
    <s v="PGE&amp;E-Owned Structure/Equipment"/>
    <s v="JOINT POLE"/>
    <s v="Calm"/>
    <m/>
    <s v="Vegetation"/>
    <s v="PALM TREE"/>
    <s v="Structure Only"/>
    <m/>
    <s v="Cal Fire"/>
    <m/>
    <s v="Overhead"/>
    <m/>
    <s v="Y"/>
    <s v="SERVICE WIRE"/>
    <s v="PG&amp;E Employee"/>
    <m/>
    <s v="TREE-GREW INTO LINE"/>
    <s v="POLE-WOOD"/>
    <s v="N"/>
    <s v="  "/>
    <m/>
    <m/>
    <m/>
    <m/>
    <m/>
    <m/>
    <m/>
    <m/>
    <m/>
    <m/>
    <m/>
    <m/>
    <m/>
    <m/>
    <m/>
    <m/>
    <m/>
    <m/>
    <m/>
    <m/>
    <m/>
    <m/>
    <m/>
    <m/>
    <m/>
    <m/>
    <m/>
    <m/>
    <m/>
    <m/>
    <m/>
    <m/>
    <m/>
    <m/>
    <m/>
    <m/>
    <m/>
    <m/>
    <m/>
    <m/>
    <m/>
    <m/>
    <m/>
    <m/>
    <m/>
    <m/>
    <m/>
  </r>
  <r>
    <n v="1137"/>
    <s v="AGFC"/>
    <s v="3 - QC Complete"/>
    <n v="44404"/>
    <n v="44617"/>
    <s v="Third party vehicle fire, not attributable to PG&amp;E assets. Vehicle rolled and caught on fire causing damage to PG&amp;E assets. This information is preliminary."/>
    <s v="\\fxshare-nas05\quotashare-fs01\ESA\5 - Ignition Tracking\2021_Ignition_QC_Folders\20210727_1416263_21-0095564_nan_T005352371"/>
    <s v=" "/>
    <m/>
    <m/>
    <m/>
    <m/>
    <m/>
    <s v="Not In Scope"/>
    <m/>
    <m/>
    <m/>
    <m/>
    <m/>
    <m/>
    <m/>
    <m/>
    <m/>
    <m/>
    <m/>
    <m/>
    <m/>
    <m/>
    <m/>
    <m/>
    <m/>
    <m/>
    <m/>
    <m/>
    <m/>
    <m/>
    <m/>
    <m/>
    <m/>
    <m/>
    <m/>
    <m/>
    <m/>
    <m/>
    <m/>
    <m/>
    <m/>
    <m/>
    <m/>
    <m/>
    <m/>
    <m/>
    <m/>
    <m/>
    <m/>
    <m/>
    <m/>
    <m/>
    <m/>
    <m/>
    <s v=" "/>
    <x v="151"/>
    <s v="13:09:00"/>
    <n v="44404"/>
    <s v="13:09:00"/>
    <s v="FAS"/>
    <s v="N"/>
    <s v="N"/>
    <n v="1416263"/>
    <s v="21-0095564"/>
    <m/>
    <s v="T005352371"/>
    <m/>
    <m/>
    <m/>
    <m/>
    <s v=" "/>
    <x v="0"/>
    <x v="1"/>
    <s v="N"/>
    <s v="N"/>
    <s v="N"/>
    <s v="Third party vehicle fire, not attributable to PG&amp;E assets. Vehicle rolled and caught on fire causing damage to PG&amp;E assets. This information is preliminary."/>
    <s v="Not PG&amp;E"/>
    <s v="Other"/>
    <m/>
    <m/>
    <m/>
    <s v="&lt;0.25"/>
    <m/>
    <m/>
    <m/>
    <m/>
    <m/>
    <s v="Other Fire: Non-PG&amp;E related"/>
    <m/>
    <m/>
    <m/>
    <s v="Overhead"/>
    <x v="1"/>
    <m/>
    <m/>
    <m/>
    <s v=" "/>
    <x v="0"/>
    <n v="35.760906916144997"/>
    <n v="-119.484482081718"/>
    <s v="Kern"/>
    <s v="SMYRNA 1101"/>
    <n v="12000"/>
    <m/>
    <x v="0"/>
    <s v="Kern County FD"/>
    <s v="Agriculture"/>
    <m/>
    <m/>
    <s v="N"/>
    <m/>
    <m/>
    <m/>
    <m/>
    <s v="N"/>
    <s v="N"/>
    <m/>
    <m/>
    <s v="2021-07-27"/>
    <m/>
    <m/>
    <m/>
    <m/>
    <m/>
    <m/>
    <m/>
    <m/>
    <m/>
    <m/>
    <m/>
    <m/>
    <m/>
    <m/>
    <m/>
    <m/>
    <m/>
    <m/>
    <m/>
    <s v="  "/>
    <s v="KERN"/>
    <s v="WASCO 01"/>
    <s v="13:09"/>
    <n v="44404"/>
    <n v="1416263"/>
    <s v="T005352371"/>
    <s v="UNKNOWN"/>
    <s v="ROWLEE RD "/>
    <s v="WASCO"/>
    <n v="35.761029999999998"/>
    <n v="-119.4796"/>
    <s v="K1TD0C5"/>
    <s v="COVERT, DUSTIN"/>
    <n v="253551101"/>
    <s v="20210727 17:09"/>
    <n v="9002"/>
    <m/>
    <s v="Upon arrival car rolled and caught on fire and burned pole, wire down for 2 spans and outsides were broke. switched circuit out of normal and notified oncall crew was needed. fire was started from car that rolled and burned our pole and conductors. fire went for a few spans. "/>
    <s v="Y"/>
    <m/>
    <m/>
    <s v="35.76090691614501,-119.48448208171826,67.31066131591797,"/>
    <m/>
    <m/>
    <m/>
    <s v="Kern county fire"/>
    <m/>
    <s v="N"/>
    <s v="Y"/>
    <m/>
    <s v="Clear"/>
    <m/>
    <s v="Other (Comments)"/>
    <s v="Grass on side of road/ pge pole"/>
    <s v="Calm"/>
    <m/>
    <s v="3rd Party"/>
    <m/>
    <s v="3 meters - 0.25 Acres"/>
    <m/>
    <s v="Fire Dept"/>
    <m/>
    <s v="Overhead"/>
    <m/>
    <s v="N"/>
    <m/>
    <m/>
    <m/>
    <s v="VEHICLE"/>
    <s v="POLE-WOOD"/>
    <s v="N"/>
    <s v="  "/>
    <s v="Unplanned"/>
    <s v="Kern"/>
    <s v="Kern"/>
    <s v="253551101, SMYRNA-1101"/>
    <s v="21-0095564"/>
    <s v="Unplanned"/>
    <s v="Clear;32-90F"/>
    <s v="45"/>
    <s v="7180"/>
    <s v="YES"/>
    <s v="Line to Ground"/>
    <s v="Sustained"/>
    <s v="No"/>
    <s v="317866"/>
    <s v="OH"/>
    <s v="Line Recloser"/>
    <s v="1416263"/>
    <s v="Pole-Wood, Broken, wire on ground"/>
    <s v="C GRD TIME"/>
    <s v="07/27/21 17:55"/>
    <m/>
    <s v="N/S GARCES HWY 700' W/O ROWLEE"/>
    <s v="3 W/OF 317866"/>
    <m/>
    <m/>
    <m/>
    <m/>
    <m/>
    <m/>
    <m/>
    <m/>
    <m/>
    <m/>
    <m/>
    <m/>
    <m/>
    <m/>
    <m/>
    <m/>
    <m/>
    <m/>
    <m/>
    <m/>
    <m/>
    <m/>
    <m/>
    <m/>
  </r>
  <r>
    <n v="1136"/>
    <s v="AGFC"/>
    <s v="3 - QC Complete"/>
    <n v="44404"/>
    <n v="44617"/>
    <s v="Other fire, not attributable to PG&amp;E assets. This information is preliminary."/>
    <s v="\\fxshare-nas05\quotashare-fs01\ESA\5 - Ignition Tracking\2021_Ignition_QC_Folders\20210727_nan_nan_nan_0697143090"/>
    <s v=" "/>
    <m/>
    <m/>
    <m/>
    <m/>
    <m/>
    <s v="Not In Scope"/>
    <m/>
    <m/>
    <m/>
    <m/>
    <m/>
    <m/>
    <m/>
    <m/>
    <m/>
    <m/>
    <m/>
    <m/>
    <m/>
    <m/>
    <m/>
    <m/>
    <m/>
    <m/>
    <m/>
    <m/>
    <m/>
    <m/>
    <m/>
    <m/>
    <m/>
    <m/>
    <m/>
    <m/>
    <m/>
    <m/>
    <m/>
    <m/>
    <m/>
    <m/>
    <m/>
    <m/>
    <m/>
    <m/>
    <m/>
    <m/>
    <m/>
    <m/>
    <m/>
    <m/>
    <m/>
    <m/>
    <s v=" "/>
    <x v="151"/>
    <s v="12:45:00"/>
    <m/>
    <m/>
    <s v="FAS"/>
    <s v="N"/>
    <s v="N"/>
    <m/>
    <m/>
    <m/>
    <n v="697143090"/>
    <m/>
    <m/>
    <m/>
    <m/>
    <s v=" "/>
    <x v="0"/>
    <x v="1"/>
    <s v="N"/>
    <s v="N"/>
    <s v="N"/>
    <s v="Other fire, not attributable to PG&amp;E assets. This information is preliminary."/>
    <s v="Not PG&amp;E"/>
    <s v="Other"/>
    <m/>
    <m/>
    <m/>
    <s v="Structure-only"/>
    <m/>
    <m/>
    <m/>
    <m/>
    <m/>
    <s v="Other Fire: Non-PG&amp;E related"/>
    <m/>
    <m/>
    <m/>
    <s v="Overhead"/>
    <x v="1"/>
    <m/>
    <m/>
    <m/>
    <s v=" "/>
    <x v="0"/>
    <n v="39.754933000000001"/>
    <n v="-121.857202"/>
    <s v="Butte"/>
    <s v="SYCAMORE CREEK 1110"/>
    <n v="12000"/>
    <m/>
    <x v="0"/>
    <s v="Chico FD"/>
    <s v="Urban"/>
    <m/>
    <m/>
    <s v="N"/>
    <m/>
    <m/>
    <m/>
    <m/>
    <s v="N"/>
    <s v="N"/>
    <m/>
    <m/>
    <s v="2021-07-27"/>
    <m/>
    <m/>
    <m/>
    <m/>
    <m/>
    <m/>
    <m/>
    <m/>
    <m/>
    <m/>
    <m/>
    <m/>
    <m/>
    <m/>
    <m/>
    <m/>
    <m/>
    <m/>
    <m/>
    <s v="  "/>
    <s v="NORTH VALLEY"/>
    <s v="CHICO 01"/>
    <s v="12:45"/>
    <n v="44404"/>
    <m/>
    <n v="697143090"/>
    <n v="30"/>
    <s v="OAK DR"/>
    <s v="CHICO"/>
    <n v="39.755564"/>
    <n v="-121.85772299999999"/>
    <s v="V2TLBS3"/>
    <s v="SHERROD, LARRY"/>
    <n v="102971110"/>
    <s v="20210727 14:23"/>
    <n v="1123"/>
    <m/>
    <s v="SMALL FIRE STARTED BY BUILDING. GRASS UNDER SERVICE DROP CAUGHT FIRE. REPLACED 20' OF SERVICE  FOR SAFETY. OLD SERVICE HAD TREE GUARD ON IT THAT MELTED SERVICE DID NOT MELT"/>
    <s v="Y"/>
    <n v="7"/>
    <s v="\\fxshare-nas05\quotashare-fs01\ESA\5 - Ignition Tracking\Fire_Tab_Attachment_Files"/>
    <m/>
    <n v="39.754933000000001"/>
    <n v="-121.857202"/>
    <s v="SMALL OUT BUILDING THEN SPREAD TO DEAD GRASS"/>
    <s v="CHICO FD"/>
    <m/>
    <s v="N"/>
    <s v="Y"/>
    <s v="N"/>
    <s v="Clear"/>
    <m/>
    <s v="Customer-Owned Structure/Equipment"/>
    <m/>
    <s v="Calm"/>
    <m/>
    <s v="3rd Party"/>
    <m/>
    <s v="Structure Only"/>
    <m/>
    <s v="Fire Dept"/>
    <s v="CHICO FD"/>
    <s v="Overhead"/>
    <m/>
    <s v="Y"/>
    <s v="20' OF SERVICE(OLD SERVICE NOT DAMAGED REPLACED FOR SAFETY"/>
    <s v="PG&amp;E Employee"/>
    <m/>
    <m/>
    <m/>
    <m/>
    <s v="  "/>
    <m/>
    <m/>
    <m/>
    <m/>
    <m/>
    <m/>
    <m/>
    <m/>
    <m/>
    <m/>
    <m/>
    <m/>
    <m/>
    <m/>
    <m/>
    <m/>
    <m/>
    <m/>
    <m/>
    <m/>
    <m/>
    <m/>
    <m/>
    <m/>
    <m/>
    <m/>
    <m/>
    <m/>
    <m/>
    <m/>
    <m/>
    <m/>
    <m/>
    <m/>
    <m/>
    <m/>
    <m/>
    <m/>
    <m/>
    <m/>
    <m/>
    <m/>
    <m/>
    <m/>
    <m/>
    <m/>
    <m/>
  </r>
  <r>
    <n v="1135"/>
    <s v="AGFC"/>
    <s v="3 - QC Complete"/>
    <n v="44404"/>
    <n v="44617"/>
    <s v="Duplicate of index 1134. Capacitor bank C-1179 had road side (C) phase fuse fail which resulted in a 3 meter - 0.25 acre fire. This information is preliminary."/>
    <s v="\\fxshare-nas05\quotashare-fs01\ESA\5 - Ignition Tracking\2021_Ignition_QC_Folders\20210727_1416146_21-0095520_nan_T005352290"/>
    <s v=" "/>
    <m/>
    <m/>
    <m/>
    <m/>
    <m/>
    <s v="Not In Scope"/>
    <m/>
    <m/>
    <m/>
    <m/>
    <m/>
    <m/>
    <m/>
    <m/>
    <m/>
    <m/>
    <m/>
    <m/>
    <m/>
    <m/>
    <m/>
    <m/>
    <m/>
    <m/>
    <m/>
    <m/>
    <m/>
    <m/>
    <m/>
    <m/>
    <m/>
    <m/>
    <m/>
    <m/>
    <m/>
    <m/>
    <m/>
    <m/>
    <m/>
    <m/>
    <m/>
    <m/>
    <m/>
    <m/>
    <m/>
    <m/>
    <m/>
    <m/>
    <m/>
    <m/>
    <m/>
    <m/>
    <s v=" "/>
    <x v="151"/>
    <s v="12:02:00"/>
    <n v="44404"/>
    <s v="12:02:00"/>
    <s v="FAS"/>
    <s v="N"/>
    <s v="Y"/>
    <n v="1416146"/>
    <s v="21-0095520"/>
    <m/>
    <s v="T005352290"/>
    <m/>
    <m/>
    <m/>
    <m/>
    <s v=" "/>
    <x v="0"/>
    <x v="1"/>
    <s v="N"/>
    <s v="N"/>
    <s v="N"/>
    <s v="Duplicate of index 1134. Capacitor bank C-1179 had road side (C) phase fuse fail which resulted in a 3 meter - 0.25 acre fire. This information is preliminary."/>
    <s v="Not PG&amp;E"/>
    <s v="Other"/>
    <m/>
    <m/>
    <m/>
    <s v="&lt;0.25"/>
    <m/>
    <m/>
    <m/>
    <m/>
    <m/>
    <s v="Duplicate"/>
    <m/>
    <m/>
    <m/>
    <s v="Overhead"/>
    <x v="1"/>
    <m/>
    <m/>
    <m/>
    <s v=" "/>
    <x v="0"/>
    <n v="38.232496699999999"/>
    <n v="-122.149815"/>
    <s v="Solano"/>
    <s v="JAMESON 1102"/>
    <n v="12000"/>
    <m/>
    <x v="0"/>
    <s v="Cordelia FD"/>
    <s v="Hardwood Woodland"/>
    <m/>
    <m/>
    <s v="Y"/>
    <s v="Atlas 2018"/>
    <m/>
    <m/>
    <m/>
    <s v="N"/>
    <s v="N"/>
    <m/>
    <m/>
    <s v="2021-07-27"/>
    <m/>
    <m/>
    <m/>
    <m/>
    <m/>
    <m/>
    <m/>
    <m/>
    <m/>
    <m/>
    <m/>
    <m/>
    <m/>
    <m/>
    <m/>
    <m/>
    <m/>
    <m/>
    <m/>
    <s v="  "/>
    <s v="SACRAMENTO"/>
    <s v="VACAVILLE 03"/>
    <s v="12:02"/>
    <n v="44404"/>
    <n v="1416146"/>
    <s v="T005352290"/>
    <s v="UNKNOWN"/>
    <s v="GREEN VALLEY "/>
    <s v="FAIRFIELD"/>
    <n v="38.205390000000001"/>
    <n v="-122.14790000000001"/>
    <s v="S4TEBW2"/>
    <s v="WHITE, ERIC"/>
    <n v="6380"/>
    <s v="20210727 12:43"/>
    <n v="9002"/>
    <n v="1"/>
    <s v="CREW TO REPLACE C1180. EQUIPMENT FAILED AND APPEARS TO HAVE CAUSED THE FIRE"/>
    <s v="Y"/>
    <m/>
    <m/>
    <s v="38.2324967,-122.1498150,18.700000,3D"/>
    <m/>
    <m/>
    <m/>
    <s v="CORDELIA FD"/>
    <m/>
    <s v="N"/>
    <s v="N"/>
    <m/>
    <s v="Clear"/>
    <m/>
    <s v="Private Land"/>
    <m/>
    <s v="Calm"/>
    <m/>
    <s v="PG&amp;E Equipment"/>
    <m/>
    <s v="3 meters - 0.25 Acres"/>
    <m/>
    <s v="Fire Dept"/>
    <m/>
    <s v="Overhead"/>
    <m/>
    <s v="N"/>
    <m/>
    <m/>
    <m/>
    <s v="OVERHEAD"/>
    <s v="CAPACITOR"/>
    <s v="N"/>
    <s v="  "/>
    <s v="Unplanned"/>
    <s v="Sacramento"/>
    <s v="Solano"/>
    <s v="063801102, JAMESON-1102"/>
    <s v="21-0095520"/>
    <s v="Unplanned"/>
    <s v="Clear;32-90F"/>
    <s v="2276"/>
    <s v="97868"/>
    <s v="NO"/>
    <s v="Line to Ground"/>
    <s v="Sustained"/>
    <s v="No"/>
    <s v="1102/2"/>
    <s v="OH"/>
    <s v="Circuit Breaker"/>
    <s v="1416146"/>
    <s v="Capacitor, Burned/flashed"/>
    <s v="GRD"/>
    <m/>
    <m/>
    <s v="JAMESON SUB"/>
    <s v="C1179"/>
    <s v="SW 40826 OPEN|CIS T1796 TWD EOL OPEN|SW 40824 CLOSE"/>
    <m/>
    <m/>
    <m/>
    <m/>
    <m/>
    <m/>
    <m/>
    <m/>
    <m/>
    <m/>
    <m/>
    <m/>
    <m/>
    <m/>
    <m/>
    <m/>
    <m/>
    <m/>
    <m/>
    <m/>
    <m/>
    <m/>
    <m/>
  </r>
  <r>
    <n v="1134"/>
    <s v="MXX7"/>
    <s v="3 - QC Complete"/>
    <n v="44419"/>
    <n v="44617"/>
    <s v="Capacitor bank C-1179 had road side (C) phase fuse fail which resulted in a 3 meter - 0.25 acre fire. This information is preliminary."/>
    <s v="\\fxshare-nas05\quotashare-fs01\ESA\5 - Ignition Tracking\2021_Ignition_QC_Folders\20210727_1416146_21-0095520_nan_T005352291"/>
    <s v=" "/>
    <s v="Y"/>
    <s v="MXX7"/>
    <s v="Changed Outage Time to Outage Start in FAS. Changed fire lat/long to capacitor's lat/long."/>
    <n v="44419"/>
    <m/>
    <s v="Not In Scope"/>
    <m/>
    <m/>
    <m/>
    <m/>
    <m/>
    <m/>
    <m/>
    <m/>
    <m/>
    <m/>
    <m/>
    <m/>
    <m/>
    <m/>
    <m/>
    <m/>
    <m/>
    <m/>
    <m/>
    <m/>
    <m/>
    <m/>
    <m/>
    <m/>
    <m/>
    <m/>
    <m/>
    <m/>
    <m/>
    <m/>
    <m/>
    <m/>
    <m/>
    <m/>
    <m/>
    <m/>
    <m/>
    <m/>
    <m/>
    <m/>
    <m/>
    <m/>
    <m/>
    <m/>
    <m/>
    <m/>
    <s v=" "/>
    <x v="151"/>
    <s v="12:02:00"/>
    <n v="44404"/>
    <s v="11:55:00"/>
    <s v="FAS"/>
    <s v="N"/>
    <s v="N"/>
    <n v="1416146"/>
    <s v="21-0095520"/>
    <m/>
    <s v="T005352291"/>
    <n v="121803600"/>
    <m/>
    <m/>
    <s v="PG&amp;E_1134_Ignition_20210727_2.jpg"/>
    <s v=" "/>
    <x v="1"/>
    <x v="0"/>
    <s v="Y"/>
    <s v="Y"/>
    <s v="N"/>
    <s v="On July 27th, 2021 at 1202 hours, a PG&amp;E Troubleman was dispatched to the JAMESON 1102 12KV Distribution Circuit on Green Valley Road in Solano County in response to a fire. Initial analysis indicates a fuse caused the ignition. Capacitor bank C-1179 had road side (C) phase fuse fail. Damaged equipment was a capacitor bank. The ensuing fire was 3 meters - 0.25 acre in size and was suppressed by Cordelia FD.  Capacitor will be removed. This information is preliminary. "/>
    <s v="PG&amp;E"/>
    <s v="Vegetation"/>
    <s v="Capacitor"/>
    <s v="D"/>
    <s v="D"/>
    <s v="&lt;0.25"/>
    <m/>
    <m/>
    <m/>
    <m/>
    <m/>
    <s v="Equipment - PG&amp;E"/>
    <s v="All types of equipment / facility failure"/>
    <s v="Fuse failure - all"/>
    <s v="Y"/>
    <s v="Overhead"/>
    <x v="0"/>
    <s v="Fuse"/>
    <s v="Capacitor "/>
    <n v="101562953"/>
    <s v=" "/>
    <x v="0"/>
    <n v="38.232708515299997"/>
    <n v="-122.1502252973"/>
    <s v="Solano"/>
    <s v="JAMESON 1102"/>
    <n v="12000"/>
    <s v="JAMESON 1102CB"/>
    <x v="0"/>
    <s v="Cordelia FD"/>
    <s v="Hardwood Woodland"/>
    <s v="Grass Fuel Model"/>
    <m/>
    <s v="Y"/>
    <s v="Atlas 2018"/>
    <m/>
    <m/>
    <m/>
    <s v="N"/>
    <s v="N"/>
    <m/>
    <m/>
    <s v="2021-07-27"/>
    <m/>
    <m/>
    <m/>
    <m/>
    <m/>
    <m/>
    <m/>
    <m/>
    <m/>
    <m/>
    <m/>
    <m/>
    <m/>
    <m/>
    <m/>
    <m/>
    <m/>
    <m/>
    <m/>
    <s v="  "/>
    <s v="SACRAMENTO"/>
    <s v="VACAVILLE 03"/>
    <s v="12:02"/>
    <n v="44404"/>
    <n v="1416146"/>
    <s v="T005352291"/>
    <s v="UNKNOWN"/>
    <s v="GREEN VALLEY "/>
    <s v="FAIRFIELD"/>
    <n v="38.205390000000001"/>
    <n v="-122.14790000000001"/>
    <s v="S4TVXP5"/>
    <s v="PAGAN, VICTOR"/>
    <n v="6380"/>
    <s v="20210727 13:51"/>
    <n v="9002"/>
    <n v="1"/>
    <s v="C-1179 HAD ROAD SIDE (C) PHASE DRY FUSE FAIL CATASTROPHICALLY CAUSING SMALL FIRE. LIKELY DUE TO FAULT IN RELATED KYLE SWITCH. NO OTHER CAUSE FD. "/>
    <s v="Y"/>
    <m/>
    <m/>
    <m/>
    <n v="38.233400000000003"/>
    <n v="-122.15075"/>
    <m/>
    <s v="CORDELIA FIRE DEPT"/>
    <m/>
    <s v="N"/>
    <s v="Y"/>
    <m/>
    <s v="Clear"/>
    <m/>
    <s v="Private Land"/>
    <m/>
    <s v="Calm"/>
    <m/>
    <s v="PG&amp;E Equipment"/>
    <m/>
    <s v="3 meters - 0.25 Acres"/>
    <m/>
    <s v="Fire Dept"/>
    <m/>
    <s v="Overhead"/>
    <m/>
    <s v="Y"/>
    <s v="PICS, DEBRIS"/>
    <s v="PG&amp;E Employee"/>
    <m/>
    <s v="OVERHEAD"/>
    <s v="CAPACITOR"/>
    <s v="N"/>
    <s v="  "/>
    <s v="Unplanned"/>
    <s v="Sacramento"/>
    <s v="Solano"/>
    <s v="063801102, JAMESON-1102"/>
    <s v="21-0095520"/>
    <s v="Unplanned"/>
    <s v="Clear;32-90F"/>
    <s v="2276"/>
    <s v="97868"/>
    <s v="NO"/>
    <s v="Line to Ground"/>
    <s v="Sustained"/>
    <s v="No"/>
    <s v="1102/2"/>
    <s v="OH"/>
    <s v="Circuit Breaker"/>
    <s v="1416146"/>
    <s v="Capacitor, Burned/flashed"/>
    <s v="GRD"/>
    <m/>
    <m/>
    <s v="JAMESON SUB"/>
    <s v="C1179"/>
    <s v="SW 40826 OPEN|CIS T1796 TWD EOL OPEN|SW 40824 CLOSE"/>
    <m/>
    <m/>
    <m/>
    <m/>
    <m/>
    <m/>
    <m/>
    <m/>
    <m/>
    <m/>
    <m/>
    <m/>
    <m/>
    <m/>
    <m/>
    <m/>
    <m/>
    <m/>
    <m/>
    <m/>
    <m/>
    <m/>
    <m/>
  </r>
  <r>
    <n v="1133"/>
    <s v="TLAL"/>
    <s v="3 - QC Complete"/>
    <n v="44407"/>
    <n v="44617"/>
    <s v="Oak tree limb fell onto overhead circuit resulting in a wire down incident. This information is preliminary. OIS: 1415623; ILIS: 21-0095423; FOID: T005351938 (WXDN); EC: 121802449, 121802498; PM: 31548147; Circuit ID: 153082106, SAP Eqp ID: 103995767, 103985596; Division: Sierra; County: El Dorado"/>
    <s v="\\fxshare-nas05\quotashare-fs01\ESA\5 - Ignition Tracking\2021_Ignition_QC_Folders\20210727_1415623_21-0095423_nan_T005351938"/>
    <s v=" "/>
    <s v="Y"/>
    <s v="TLAL"/>
    <s v="Outage Time, SAP EC Notifications, Fire Lat/Long, Fire Size - Troubleman Comments, Wildfire Acreage Burned Updated"/>
    <n v="44407"/>
    <s v="AHH7"/>
    <s v="Complete"/>
    <s v="Not Required"/>
    <m/>
    <s v="Not Required"/>
    <s v="Not Required"/>
    <m/>
    <m/>
    <m/>
    <m/>
    <m/>
    <m/>
    <m/>
    <s v="Complete"/>
    <s v="Codominant Top/Stem"/>
    <m/>
    <m/>
    <m/>
    <m/>
    <m/>
    <m/>
    <m/>
    <m/>
    <m/>
    <m/>
    <m/>
    <m/>
    <m/>
    <m/>
    <m/>
    <n v="44512"/>
    <m/>
    <n v="44547"/>
    <m/>
    <m/>
    <m/>
    <m/>
    <m/>
    <m/>
    <m/>
    <m/>
    <m/>
    <m/>
    <m/>
    <s v="WXDN"/>
    <s v="Wes Dequine, (530) 902-0708, WXDN@pge.com"/>
    <m/>
    <m/>
    <s v=" "/>
    <x v="151"/>
    <s v="08:05:00"/>
    <n v="44404"/>
    <s v="07:49:00"/>
    <s v="FAS"/>
    <s v="N"/>
    <s v="N"/>
    <n v="1415623"/>
    <s v="21-0095423"/>
    <m/>
    <s v="T005351938"/>
    <s v="121802449, 121802498"/>
    <m/>
    <m/>
    <s v="PG&amp;E_1133_Ignition_20210727_19.jpg"/>
    <s v=" "/>
    <x v="1"/>
    <x v="0"/>
    <s v="Y"/>
    <s v="Y"/>
    <s v="N"/>
    <s v="On July 27, 2021 at 0829 hours, a PG&amp;E Troubleman patrolled the Placerville 2106 21kV Distribution Circuit number 153082106, in the Tier 3 High fire threat district (HFTD) State responsibility area (SRA) on Traverse Creek Road near Spanish Flat Road in Garden Valley (Kelsey). He observed one of two blown (B-phase) at the part 63 cutout E type 10 A overhead fuse 2197 (SSD 18311), a fallen oak tree branch at midspan, one span with two phases of broken 2 aluminum cable steel reinforced (ACSR) primary overhead conductor down on the ground, a broken 8' LS crossarm, and a small grass fire. Initial analysis indicates the ignition was caused by a mature 89' tall 58&quot; DBH Black Oak tree's 31&quot; diameter limb that failed at the attachment point 33' above ground and fell into and through the conductors and inevitably resulted in a fire on the ground below. Upon the post-incident vegetation management inspection, there were no external indicators of decline shown. There was previously prescribed work for removal of dead limbs in the lower canopy of the causal tree, dated back to 2019. The incident location is surrounded by lidar-detected trees that have potential to strike PG&amp;E equipment. Cal Fire responded to this incident and extinguished the 15' x 60' fire. There was barb wire fencing that was damaged by the failed limb as well as the fire. The 429-minute outage affected 17 customers. The line was returned to service on July 27, 2021. This information is preliminary."/>
    <s v="PG&amp;E"/>
    <s v="Vegetation"/>
    <s v="Conductor, Crossarm"/>
    <s v="D"/>
    <s v="D"/>
    <s v="&lt;0.25"/>
    <s v="15' x 60' (Per VM Report)"/>
    <m/>
    <m/>
    <m/>
    <m/>
    <s v="Vegetation"/>
    <s v="Contact from object"/>
    <s v="Veg. contact"/>
    <s v="N"/>
    <s v="Overhead"/>
    <x v="0"/>
    <s v="Conductor - Primary"/>
    <s v="Conductor, Crossarm"/>
    <s v="103995767, 103985596"/>
    <s v=" "/>
    <x v="2"/>
    <n v="38.826358999999997"/>
    <n v="-120.805189"/>
    <s v="El Dorado"/>
    <s v="PLACERVILLE 2106"/>
    <n v="21000"/>
    <s v="PLACERVILLE 210611132"/>
    <x v="1"/>
    <s v="Cal Fire"/>
    <s v="Hardwood Forest"/>
    <s v="Brush fuel model"/>
    <m/>
    <s v="N"/>
    <m/>
    <s v="Traverse"/>
    <m/>
    <m/>
    <s v="N"/>
    <s v="N"/>
    <m/>
    <m/>
    <s v="2021-07-27"/>
    <n v="38.826261000000002"/>
    <n v="-120.805324"/>
    <n v="44405"/>
    <s v="BranchFail"/>
    <s v="31in Black Oak limb failed 33ft up from ground at trunk and fell through conductor bringing lines to the ground. Last inspection was May 2021, Next inspection is November 2021."/>
    <s v="OAKK"/>
    <n v="80"/>
    <n v="58"/>
    <n v="38"/>
    <s v="None"/>
    <s v="None"/>
    <s v="N"/>
    <n v="1"/>
    <m/>
    <s v="Plain"/>
    <s v="A"/>
    <s v="CrossArm"/>
    <s v="BareWire"/>
    <m/>
    <s v=" "/>
    <s v="SIERRA"/>
    <s v="PLACERVILLE 03"/>
    <s v="08:05"/>
    <s v="07/27/2021"/>
    <n v="1415623"/>
    <s v="T005351938"/>
    <n v="5780"/>
    <s v="TRAVERSE CREEK RD"/>
    <s v="GARDEN VALLE"/>
    <n v="38.826529999999998"/>
    <n v="-120.812"/>
    <s v="T4TWXDN"/>
    <s v="DEQUNIE, WES"/>
    <n v="153082106"/>
    <s v="20210727 10:26"/>
    <n v="9260"/>
    <m/>
    <s v="WIRE DOWN. CREW NOTIFIED"/>
    <s v="Y"/>
    <m/>
    <m/>
    <m/>
    <n v="38.826529999999998"/>
    <n v="-120.812"/>
    <s v="5802 TRAVERSE CREEK RD"/>
    <s v="CPT. CHEYNEY. ENG 2789. CALFIRE STATION 50"/>
    <n v="120781791"/>
    <s v="N"/>
    <s v="Y"/>
    <m/>
    <s v="Clear"/>
    <s v="LIGHT SPINKLE"/>
    <s v="Private Land"/>
    <m/>
    <s v="Calm"/>
    <m/>
    <s v="Vegetation"/>
    <s v="OAK TREE LIMB"/>
    <s v="&lt; 1 meter"/>
    <m/>
    <s v="Cal Fire"/>
    <m/>
    <s v="Overhead"/>
    <s v=" SINGLE PHASE 2ACSR"/>
    <s v="N"/>
    <m/>
    <m/>
    <m/>
    <s v="TREE-BRANCH FELL INTO LINE"/>
    <s v="CONDUCTOR, OVERHEAD"/>
    <s v="N"/>
    <s v=" "/>
    <s v="Unplanned"/>
    <s v="Sierra"/>
    <s v="El Dorado"/>
    <s v="153082106, PLACERVILLE-2106"/>
    <s v="21-0095423"/>
    <s v="Unplanned"/>
    <s v="Clear;32-90F"/>
    <s v="17"/>
    <s v="7293"/>
    <s v="NO"/>
    <s v="Line to Ground"/>
    <s v="Sustained"/>
    <s v="No"/>
    <s v="2197"/>
    <s v="OH"/>
    <s v="Fuse"/>
    <s v="1415623"/>
    <s v="Conductor, Overhead, Broken, wire on ground"/>
    <m/>
    <m/>
    <m/>
    <s v="N/O 5901 TRAVERSE CREEK RD"/>
    <s v="5802 TRAVERSE CREEK RD"/>
    <m/>
    <s v="TREE THRU LINE, MIDSPAN"/>
    <m/>
    <m/>
    <m/>
    <m/>
    <m/>
    <m/>
    <m/>
    <m/>
    <m/>
    <m/>
    <m/>
    <m/>
    <m/>
    <m/>
    <m/>
    <m/>
    <m/>
    <m/>
    <m/>
    <m/>
    <m/>
    <m/>
  </r>
  <r>
    <n v="1132"/>
    <s v="AGFC"/>
    <s v="3 - QC Complete"/>
    <n v="44404"/>
    <n v="44617"/>
    <s v="Structure fire, not attributable to PG&amp;E assets. Room fire only. This information is preliminary."/>
    <s v="\\fxshare-nas05\quotashare-fs01\ESA\5 - Ignition Tracking\2021_Ignition_QC_Folders\20210727_nan_nan_nan_642222534"/>
    <s v=" "/>
    <m/>
    <m/>
    <m/>
    <m/>
    <m/>
    <s v="Not In Scope"/>
    <m/>
    <m/>
    <m/>
    <m/>
    <m/>
    <m/>
    <m/>
    <m/>
    <m/>
    <m/>
    <m/>
    <m/>
    <m/>
    <n v="44331"/>
    <n v="44515"/>
    <n v="43866"/>
    <s v="FOB, Remove dead limbs in overhang"/>
    <s v="N"/>
    <s v="C1SI1004990"/>
    <s v="Y"/>
    <m/>
    <s v="N"/>
    <m/>
    <s v="Fire Incident Report"/>
    <m/>
    <m/>
    <m/>
    <m/>
    <m/>
    <m/>
    <m/>
    <m/>
    <m/>
    <m/>
    <m/>
    <m/>
    <m/>
    <m/>
    <m/>
    <m/>
    <m/>
    <m/>
    <m/>
    <m/>
    <m/>
    <m/>
    <s v=" "/>
    <x v="151"/>
    <s v="02:43:00"/>
    <m/>
    <m/>
    <s v="FAS"/>
    <s v="N"/>
    <s v="N"/>
    <m/>
    <m/>
    <m/>
    <n v="642222534"/>
    <m/>
    <m/>
    <m/>
    <m/>
    <s v=" "/>
    <x v="0"/>
    <x v="1"/>
    <s v="N"/>
    <s v="N"/>
    <s v="N"/>
    <s v="Structure fire, not attributable to PG&amp;E assets. Room fire only. This information is preliminary."/>
    <s v="Not PG&amp;E"/>
    <s v="Building"/>
    <m/>
    <m/>
    <m/>
    <s v="&lt;3 meters of linear travel"/>
    <m/>
    <m/>
    <m/>
    <m/>
    <m/>
    <s v="Other Fire: Non-PG&amp;E related"/>
    <m/>
    <m/>
    <m/>
    <s v="Overhead"/>
    <x v="1"/>
    <m/>
    <m/>
    <m/>
    <s v=" "/>
    <x v="0"/>
    <n v="39.736886699999999"/>
    <n v="-121.8429733"/>
    <s v="Butte"/>
    <s v="CHICO B 1105"/>
    <n v="12000"/>
    <m/>
    <x v="0"/>
    <s v="Chico City FD"/>
    <s v="Urban"/>
    <m/>
    <m/>
    <s v="N"/>
    <m/>
    <m/>
    <m/>
    <m/>
    <s v="N"/>
    <s v="N"/>
    <m/>
    <m/>
    <s v="2021-07-27"/>
    <m/>
    <m/>
    <m/>
    <m/>
    <m/>
    <m/>
    <m/>
    <m/>
    <m/>
    <m/>
    <m/>
    <m/>
    <m/>
    <m/>
    <m/>
    <m/>
    <m/>
    <m/>
    <m/>
    <s v="  "/>
    <s v="NORTH VALLEY"/>
    <s v="CHICO 03"/>
    <s v="02:43"/>
    <n v="44404"/>
    <m/>
    <n v="642222534"/>
    <n v="190"/>
    <s v="E WASHINGTON AVE"/>
    <s v="CHICO"/>
    <n v="39.736879999999999"/>
    <n v="-121.843341"/>
    <s v="V2TAST2"/>
    <s v="THORNE III, ALLAN"/>
    <n v="102491105"/>
    <s v="20210727 03:11"/>
    <n v="1101"/>
    <m/>
    <s v="ROOM FIRE ONLY, CHICO FIRE ONSITE, PWR ON, BRKR FND AND LEFT OFF, 245V AT MTR SOCKET, INC 208-013"/>
    <s v="Y"/>
    <m/>
    <m/>
    <s v="39.7368867,-121.8429733,53.700000,3D"/>
    <m/>
    <m/>
    <m/>
    <s v="CITY CHICO FIRE DEPT"/>
    <m/>
    <s v="N"/>
    <s v="Y"/>
    <s v="N"/>
    <s v="Clear"/>
    <m/>
    <s v="Customer-Owned Structure/Equipment"/>
    <m/>
    <s v="Calm"/>
    <m/>
    <s v="3rd Party"/>
    <m/>
    <s v="1 meter - &lt; 3 meters"/>
    <m/>
    <s v="Fire Dept"/>
    <m/>
    <s v="Overhead"/>
    <m/>
    <s v="N"/>
    <m/>
    <m/>
    <m/>
    <m/>
    <m/>
    <m/>
    <s v="  "/>
    <m/>
    <m/>
    <m/>
    <m/>
    <m/>
    <m/>
    <m/>
    <m/>
    <m/>
    <m/>
    <m/>
    <m/>
    <m/>
    <m/>
    <m/>
    <m/>
    <m/>
    <m/>
    <m/>
    <m/>
    <m/>
    <m/>
    <m/>
    <m/>
    <m/>
    <m/>
    <m/>
    <m/>
    <m/>
    <m/>
    <m/>
    <m/>
    <m/>
    <m/>
    <m/>
    <m/>
    <m/>
    <m/>
    <m/>
    <m/>
    <m/>
    <m/>
    <m/>
    <m/>
    <m/>
    <m/>
    <m/>
  </r>
  <r>
    <n v="1140"/>
    <s v="P4K5"/>
    <s v="3 - QC Complete"/>
    <n v="44406"/>
    <n v="44617"/>
    <s v="Fire at 7374 Cronin circle, unknown cause and fire size. This information is preliminary"/>
    <s v="\\fxshare-nas05\quotashare-fs01\ESA\5 - Ignition Tracking\2021_Ignition_QC_Folders\20210726_nan_nan_nan_2627185732"/>
    <s v=" "/>
    <s v="Y"/>
    <s v="P4K5"/>
    <s v="Adjusted the fire lat and long "/>
    <m/>
    <m/>
    <s v="Not In Scope"/>
    <m/>
    <m/>
    <m/>
    <m/>
    <m/>
    <m/>
    <m/>
    <m/>
    <m/>
    <m/>
    <m/>
    <m/>
    <m/>
    <m/>
    <m/>
    <m/>
    <m/>
    <m/>
    <m/>
    <m/>
    <m/>
    <m/>
    <m/>
    <m/>
    <m/>
    <m/>
    <m/>
    <m/>
    <m/>
    <m/>
    <m/>
    <m/>
    <m/>
    <m/>
    <m/>
    <m/>
    <m/>
    <m/>
    <m/>
    <m/>
    <m/>
    <m/>
    <m/>
    <m/>
    <m/>
    <m/>
    <s v=" "/>
    <x v="152"/>
    <s v="18:42:00"/>
    <m/>
    <m/>
    <s v="FAS"/>
    <s v="N"/>
    <s v="N"/>
    <m/>
    <m/>
    <m/>
    <n v="2627185732"/>
    <m/>
    <m/>
    <m/>
    <m/>
    <s v=" "/>
    <x v="0"/>
    <x v="1"/>
    <s v="N"/>
    <s v="N"/>
    <s v="N"/>
    <s v="Fire at 7374 Cronin circle, unknown cause and fire size. This information is preliminary"/>
    <s v="Not PG&amp;E"/>
    <s v="Other"/>
    <m/>
    <s v="D"/>
    <m/>
    <s v="Structure-PG&amp;E only"/>
    <s v="rgso"/>
    <m/>
    <m/>
    <m/>
    <m/>
    <s v="Unknown"/>
    <m/>
    <m/>
    <m/>
    <m/>
    <x v="1"/>
    <m/>
    <m/>
    <m/>
    <s v=" "/>
    <x v="0"/>
    <n v="37.7028417"/>
    <n v="-121.940229"/>
    <s v="Alameda"/>
    <s v="SAN RAMON 2106"/>
    <n v="21000"/>
    <m/>
    <x v="0"/>
    <s v="Unknown"/>
    <s v="Urban"/>
    <m/>
    <m/>
    <s v="N"/>
    <m/>
    <m/>
    <m/>
    <m/>
    <s v="N"/>
    <s v="N"/>
    <m/>
    <m/>
    <s v="2021-07-30"/>
    <m/>
    <m/>
    <m/>
    <m/>
    <m/>
    <m/>
    <m/>
    <m/>
    <m/>
    <m/>
    <m/>
    <m/>
    <m/>
    <m/>
    <m/>
    <m/>
    <m/>
    <m/>
    <m/>
    <s v="  "/>
    <s v="MISSION"/>
    <s v="LIVERMORE 01"/>
    <s v="18:42"/>
    <n v="44403"/>
    <m/>
    <n v="2627185732"/>
    <s v="7374"/>
    <s v="CRONIN CIR"/>
    <s v="DUBLIN"/>
    <n v="37.704940000000001"/>
    <n v="-121.940229"/>
    <s v="M3GRXOD"/>
    <s v="ORDONEZ, RANDY (2627)"/>
    <n v="14232107"/>
    <s v="20210728 14:58"/>
    <n v="2390"/>
    <n v="2"/>
    <s v="lock at the panel"/>
    <s v="Y"/>
    <m/>
    <m/>
    <s v="37.7028417,-121.9392750,105.900000,3D"/>
    <m/>
    <m/>
    <m/>
    <m/>
    <m/>
    <s v="N"/>
    <s v="N"/>
    <s v="N"/>
    <s v="Clear"/>
    <m/>
    <s v="PGE&amp;E-Owned Structure/Equipment"/>
    <m/>
    <s v="Calm"/>
    <m/>
    <s v="PG&amp;E Equipment"/>
    <m/>
    <s v="Other (Comments)"/>
    <s v="rgso"/>
    <s v="Other (Comments)"/>
    <s v="rgso"/>
    <s v="Other (Comments)"/>
    <s v="rgso"/>
    <s v="N"/>
    <s v="rgso"/>
    <m/>
    <m/>
    <m/>
    <m/>
    <m/>
    <s v="  "/>
    <m/>
    <m/>
    <m/>
    <m/>
    <m/>
    <m/>
    <m/>
    <m/>
    <m/>
    <m/>
    <m/>
    <m/>
    <m/>
    <m/>
    <m/>
    <m/>
    <m/>
    <m/>
    <m/>
    <m/>
    <m/>
    <m/>
    <m/>
    <m/>
    <m/>
    <m/>
    <m/>
    <m/>
    <m/>
    <m/>
    <m/>
    <m/>
    <m/>
    <m/>
    <m/>
    <m/>
    <m/>
    <m/>
    <m/>
    <m/>
    <m/>
    <m/>
    <m/>
    <m/>
    <m/>
    <m/>
    <m/>
  </r>
  <r>
    <n v="1131"/>
    <s v="AGFC"/>
    <s v="3 - QC Complete"/>
    <n v="44404"/>
    <n v="44617"/>
    <s v="Structure fire, not attributable to PG&amp;E assets. Troubleman reports no PG&amp;E facilities involved. This information is preliminary."/>
    <s v="\\fxshare-nas05\quotashare-fs01\ESA\5 - Ignition Tracking\2021_Ignition_QC_Folders\20210726_nan_nan_nan_1478450482"/>
    <s v=" "/>
    <m/>
    <m/>
    <m/>
    <m/>
    <m/>
    <s v="Not In Scope"/>
    <m/>
    <m/>
    <m/>
    <m/>
    <m/>
    <m/>
    <m/>
    <m/>
    <m/>
    <m/>
    <m/>
    <m/>
    <m/>
    <m/>
    <m/>
    <m/>
    <m/>
    <m/>
    <m/>
    <m/>
    <m/>
    <m/>
    <m/>
    <m/>
    <m/>
    <m/>
    <m/>
    <m/>
    <m/>
    <m/>
    <m/>
    <m/>
    <m/>
    <m/>
    <m/>
    <m/>
    <m/>
    <m/>
    <m/>
    <m/>
    <m/>
    <m/>
    <m/>
    <m/>
    <m/>
    <m/>
    <s v=" "/>
    <x v="152"/>
    <s v="13:43:00"/>
    <m/>
    <m/>
    <s v="FAS"/>
    <s v="N"/>
    <s v="N"/>
    <m/>
    <m/>
    <m/>
    <n v="1478450482"/>
    <m/>
    <m/>
    <m/>
    <m/>
    <s v=" "/>
    <x v="0"/>
    <x v="1"/>
    <s v="N"/>
    <s v="N"/>
    <s v="N"/>
    <s v="Structure fire, not attributable to PG&amp;E assets. Troubleman reports no PG&amp;E facilities involved. This information is preliminary."/>
    <s v="Not PG&amp;E"/>
    <s v="Building"/>
    <m/>
    <m/>
    <m/>
    <s v="0.26-9.99"/>
    <m/>
    <m/>
    <m/>
    <m/>
    <m/>
    <s v="Other Fire: Non-PG&amp;E related"/>
    <m/>
    <m/>
    <m/>
    <s v="Overhead"/>
    <x v="1"/>
    <m/>
    <m/>
    <m/>
    <s v=" "/>
    <x v="1"/>
    <n v="38.757828000000003"/>
    <n v="-120.94656500000001"/>
    <s v="El Dorado"/>
    <s v="SHINGLE SPRINGS 2109 "/>
    <n v="21000"/>
    <m/>
    <x v="0"/>
    <s v="Cal Fire"/>
    <s v="Urban"/>
    <m/>
    <m/>
    <s v="N"/>
    <m/>
    <m/>
    <m/>
    <m/>
    <s v="N"/>
    <s v="N"/>
    <m/>
    <m/>
    <s v="2021-07-27"/>
    <m/>
    <m/>
    <m/>
    <m/>
    <m/>
    <m/>
    <m/>
    <m/>
    <m/>
    <m/>
    <m/>
    <m/>
    <m/>
    <m/>
    <m/>
    <m/>
    <m/>
    <m/>
    <m/>
    <s v="  "/>
    <s v="SIERRA"/>
    <s v="PLACERVILLE 01"/>
    <s v="13:43"/>
    <n v="44403"/>
    <m/>
    <n v="1478450482"/>
    <n v="4132"/>
    <s v="LAKEVIEW DR"/>
    <s v="PLACERVILLE"/>
    <n v="38.756607000000002"/>
    <n v="-120.949771"/>
    <s v="T4TTLHJ"/>
    <s v="HYLAND, TRAVIS"/>
    <n v="153652109"/>
    <s v="20210726 13:58"/>
    <n v="1101"/>
    <n v="1"/>
    <s v="fire at 4132 lakeview dr no pge facilities involved or impacted by fire pwr good"/>
    <s v="Y"/>
    <m/>
    <m/>
    <m/>
    <n v="38.757828000000003"/>
    <n v="-120.94656500000001"/>
    <m/>
    <s v="cal fire"/>
    <m/>
    <s v="N"/>
    <s v="Y"/>
    <s v="N"/>
    <s v="Clear"/>
    <m/>
    <s v="Private Land"/>
    <m/>
    <s v="Calm"/>
    <m/>
    <s v="3rd Party"/>
    <m/>
    <s v="0.25 - 10 Acres"/>
    <m/>
    <s v="Cal Fire"/>
    <m/>
    <s v="Overhead"/>
    <m/>
    <s v="N"/>
    <m/>
    <m/>
    <m/>
    <m/>
    <m/>
    <m/>
    <s v="  "/>
    <m/>
    <m/>
    <m/>
    <m/>
    <m/>
    <m/>
    <m/>
    <m/>
    <m/>
    <m/>
    <m/>
    <m/>
    <m/>
    <m/>
    <m/>
    <m/>
    <m/>
    <m/>
    <m/>
    <m/>
    <m/>
    <m/>
    <m/>
    <m/>
    <m/>
    <m/>
    <m/>
    <m/>
    <m/>
    <m/>
    <m/>
    <m/>
    <m/>
    <m/>
    <m/>
    <m/>
    <m/>
    <m/>
    <m/>
    <m/>
    <m/>
    <m/>
    <m/>
    <m/>
    <m/>
    <m/>
    <m/>
  </r>
  <r>
    <n v="1130"/>
    <s v="KRJ7"/>
    <s v="3 - QC Complete"/>
    <n v="44473"/>
    <n v="44617"/>
    <s v="Fire department reported seeing overhead secondary conductors arcing and troubleman reports 1/0 secondary insulation melted. The secondary wires were replaced and transformer was reenergized. The ensuing fire was 3 meters - 0.25 acre in size. This information is preliminary."/>
    <s v="\\fxshare-nas05\quotashare-fs01\ESA\5 - Ignition Tracking\2021_Ignition_QC_Folders\20210726_1414916_nan_nan_T005351327"/>
    <s v=" "/>
    <m/>
    <s v="KRJ7"/>
    <s v="Outage time updated, moved coordinates to ignition point, changed material at origin to veg"/>
    <n v="44473"/>
    <m/>
    <s v="Not In Scope"/>
    <m/>
    <m/>
    <m/>
    <m/>
    <m/>
    <m/>
    <m/>
    <m/>
    <m/>
    <m/>
    <m/>
    <m/>
    <m/>
    <m/>
    <m/>
    <m/>
    <m/>
    <m/>
    <m/>
    <m/>
    <m/>
    <m/>
    <m/>
    <m/>
    <m/>
    <m/>
    <m/>
    <m/>
    <m/>
    <m/>
    <m/>
    <m/>
    <m/>
    <m/>
    <m/>
    <m/>
    <m/>
    <m/>
    <m/>
    <m/>
    <m/>
    <m/>
    <m/>
    <m/>
    <m/>
    <m/>
    <s v=" "/>
    <x v="152"/>
    <s v="13:04:00"/>
    <n v="44403"/>
    <s v="12:59:00"/>
    <s v="FAS"/>
    <s v="N"/>
    <s v="N"/>
    <n v="1414916"/>
    <m/>
    <m/>
    <s v="T005351327"/>
    <m/>
    <m/>
    <m/>
    <s v="No photo"/>
    <s v=" "/>
    <x v="1"/>
    <x v="0"/>
    <s v="Y"/>
    <s v="Y"/>
    <s v="N"/>
    <s v="On July 26, 2021 at 1304 hours, a PG&amp;E Troubleman was dispatched to the Bakersfield 2104 21kV Distribution Circuit on E Casa Loma Drive near Madison Street in Bakersfield in response to a pole fire. Initial analysis indicates PG&amp;E equipment failure caused the ignition. The insulation on the 1/0 triplex secondary conductor melted resulting a fire that burned trees in front of the customer's home. The ensuing fire was less than 0.25 acres in size and the fire was suppressed by Bakersfield Fire Department. PG&amp;E Troubleman de-energized at transformer replaced melted secondary wires and re-energized transformer on July 26, 2021."/>
    <s v="PG&amp;E"/>
    <s v="Vegetation"/>
    <s v="Conductor - Insulated Secondary"/>
    <s v="D"/>
    <s v="D"/>
    <s v="&lt;0.25"/>
    <m/>
    <m/>
    <m/>
    <m/>
    <m/>
    <s v="Equipment - PG&amp;E"/>
    <s v="All types of equipment / facility failure"/>
    <s v="Conductor failure-all"/>
    <s v="Y"/>
    <s v="Overhead"/>
    <x v="2"/>
    <s v="Conductor - Insulated Secondary"/>
    <s v="Conductor - Insulated Secondary"/>
    <n v="100135567"/>
    <s v=" "/>
    <x v="0"/>
    <n v="35.339545999999999"/>
    <n v="-118.992521"/>
    <s v="Kern"/>
    <s v="BAKERSFIELD 2104"/>
    <s v="0-750"/>
    <s v="BAKERSFIELD 21041574 "/>
    <x v="0"/>
    <s v="Bakersfield FD"/>
    <s v="Urban"/>
    <s v="Brush fuel model"/>
    <m/>
    <s v="N"/>
    <m/>
    <m/>
    <m/>
    <m/>
    <s v="N"/>
    <s v="N"/>
    <m/>
    <m/>
    <s v="2021-07-27"/>
    <m/>
    <m/>
    <m/>
    <m/>
    <m/>
    <m/>
    <m/>
    <m/>
    <m/>
    <m/>
    <m/>
    <m/>
    <m/>
    <m/>
    <m/>
    <m/>
    <m/>
    <m/>
    <m/>
    <s v="  "/>
    <s v="KERN"/>
    <s v="BAKERSFIELD 06"/>
    <s v="13:04"/>
    <n v="44403"/>
    <n v="1414916"/>
    <s v="T005351327"/>
    <n v="632"/>
    <s v="E CASA LOMA DR"/>
    <s v="BAKERSFIELD"/>
    <n v="35.339509999999997"/>
    <n v="-118.99271"/>
    <s v="K1TTRCS"/>
    <s v="CARMONA, RYAN"/>
    <n v="253372104"/>
    <s v="20210726 16:15"/>
    <n v="9111"/>
    <m/>
    <s v="Upon arrival found FD on-scene. Fire was already out. FD said secondary was arcing, did not see this personally. 1/0 secondary insulation melted. De-energized at transformer replaced melted secondary wires and re-energized transformer. Power ok. Fire had burned trees infront of residences at 632 and 634 E Casa Loma Dr. "/>
    <s v="Y"/>
    <m/>
    <m/>
    <m/>
    <n v="35.339509999999997"/>
    <n v="-118.99271"/>
    <m/>
    <s v="661-326-3911"/>
    <m/>
    <s v="N"/>
    <s v="Y"/>
    <m/>
    <s v="Rain"/>
    <m/>
    <s v="Private Land"/>
    <m/>
    <s v="Calm"/>
    <m/>
    <s v="PG&amp;E Equipment"/>
    <m/>
    <s v="3 meters - 0.25 Acres"/>
    <m/>
    <s v="Fire Dept"/>
    <m/>
    <s v="Overhead"/>
    <m/>
    <s v="N"/>
    <m/>
    <m/>
    <m/>
    <s v="OVERHEAD"/>
    <s v="CONDUCTOR, OVERHEAD"/>
    <s v="N"/>
    <s v="  "/>
    <m/>
    <m/>
    <m/>
    <m/>
    <m/>
    <m/>
    <m/>
    <m/>
    <m/>
    <m/>
    <m/>
    <m/>
    <m/>
    <m/>
    <m/>
    <m/>
    <m/>
    <m/>
    <m/>
    <m/>
    <m/>
    <m/>
    <m/>
    <m/>
    <m/>
    <m/>
    <m/>
    <m/>
    <m/>
    <m/>
    <m/>
    <m/>
    <m/>
    <m/>
    <m/>
    <m/>
    <m/>
    <m/>
    <m/>
    <m/>
    <m/>
    <m/>
    <m/>
    <m/>
    <m/>
    <m/>
    <m/>
  </r>
  <r>
    <n v="1129"/>
    <s v="TLAL"/>
    <s v="3 - QC Complete"/>
    <n v="44405"/>
    <n v="44617"/>
    <s v="Bird: Fuse burnt open possibly due to bird contact with equipment. Troubleman found bird and also states they are replacing T fuse with Power fuse. This information is preliminary. OIS: 1414519; ILIS: 21-0094796; FOID: T005350973 (RHD5), T005350969 (Cxl); EC: 121795842; PM: 31548067; Circuit ID: 163011102, SAP Pole ID: 101256402; County: Amador; Division: Stockton; District: Mother Lode. AGFC - 8/2/2021 - I've changed the PIIR status to &quot;Not In Scope&quot; because it was found this ignition was in a Non-HFTD."/>
    <s v="\\fxshare-nas05\quotashare-fs01\ESA\5 - Ignition Tracking\2021_Ignition_QC_Folders\20210726_1414519_21-0094796_nan_T005350973"/>
    <s v=" "/>
    <s v="Y"/>
    <s v="TLAL"/>
    <s v="Create &amp; Outage Time, HFTD, Fire Lat/Long, Fire Size, Fire Size - Troubleman Comments Updated; Additional FOID Added"/>
    <n v="44407"/>
    <m/>
    <s v="Not In Scope"/>
    <m/>
    <m/>
    <m/>
    <m/>
    <m/>
    <m/>
    <m/>
    <m/>
    <m/>
    <m/>
    <m/>
    <m/>
    <m/>
    <m/>
    <m/>
    <m/>
    <m/>
    <m/>
    <m/>
    <m/>
    <m/>
    <m/>
    <m/>
    <m/>
    <m/>
    <m/>
    <m/>
    <m/>
    <m/>
    <m/>
    <m/>
    <m/>
    <m/>
    <m/>
    <m/>
    <m/>
    <m/>
    <m/>
    <m/>
    <s v="Y"/>
    <n v="44405"/>
    <m/>
    <s v="RHD5"/>
    <s v="Ryan Dorris, (209) 256-7513, RHD5@pge.com"/>
    <s v="Bird Form - Email in sub-folder"/>
    <m/>
    <s v=" "/>
    <x v="152"/>
    <s v="08:32:00"/>
    <n v="44403"/>
    <s v="08:19:00"/>
    <s v="FAS"/>
    <s v="N"/>
    <s v="N"/>
    <n v="1414519"/>
    <s v="21-0094796"/>
    <m/>
    <s v="T005350973, T005350969"/>
    <n v="121795842"/>
    <m/>
    <m/>
    <s v="PG&amp;E_1129_Ignition_20210726_3.jpg"/>
    <s v=" "/>
    <x v="1"/>
    <x v="0"/>
    <s v="Y"/>
    <s v="Y"/>
    <s v="N"/>
    <s v="On July 26, 2021 at 0927 hours, a PG&amp;E Troubleman patrolled the Martell 1102 12kV Distribution Circuit number 163011102, in the Local responsibility area (LRA) at the riser fused cutout L809 near North Main Street and Starks Lane in Jackson. He observed a one of two type 20 A link type T fuses burned open (#1), a small bird, and a small vegetation fire at the uncleared base of the pole. Initial analysis indicates the ignition was caused by a small bird that landed on and made direct contact with the riser, which then faulted, blew the riser fuse (SSD 453, Protective SSD 92172), and the small vegetation fire that ensued. A similar incident (ILIS 20-0128093) happened on December 5, 2020, but it involved a squirrel in the same location and equipment. The riser and fuse were both installed in 1978. The Jackson Fire Department responded to and extinguished the approximately 10' x 5' fire. The 187-minute outage affected three customers. An EC tag 121795842 was submitted to The line was returned to service on July 26, 2021. This incident area is within a Raptor concentration zone (RCZ), potential Valley elderberry longhorn beetle (VELB) habitat, and a proposed multi-region Habitat concentration plan (HCP). This information is preliminary."/>
    <s v="PG&amp;E"/>
    <s v="Vegetation"/>
    <s v="Fuse"/>
    <s v="D"/>
    <s v="D"/>
    <s v="&lt;0.25"/>
    <s v="Approx 10x5 Area"/>
    <m/>
    <m/>
    <m/>
    <m/>
    <s v="Contact - Animal - Bird"/>
    <s v="Contact from object"/>
    <s v="Animal contact"/>
    <s v="Y"/>
    <s v="Overhead"/>
    <x v="0"/>
    <s v="Fuse"/>
    <s v="Fuse"/>
    <n v="101256402"/>
    <s v=" "/>
    <x v="0"/>
    <n v="38.362834992700002"/>
    <n v="-120.7769953128"/>
    <s v="Amador"/>
    <s v="MARTELL 1102"/>
    <n v="12000"/>
    <m/>
    <x v="0"/>
    <s v="Jackson FD"/>
    <s v="Urban"/>
    <s v="Grass Fuel Model"/>
    <m/>
    <s v="N"/>
    <m/>
    <m/>
    <m/>
    <m/>
    <s v="N"/>
    <s v="N"/>
    <m/>
    <m/>
    <s v="2021-07-27"/>
    <m/>
    <m/>
    <m/>
    <m/>
    <m/>
    <m/>
    <m/>
    <m/>
    <m/>
    <m/>
    <m/>
    <m/>
    <m/>
    <m/>
    <m/>
    <m/>
    <m/>
    <m/>
    <m/>
    <s v="  "/>
    <s v="STOCKTON"/>
    <s v="MOTHER LODE"/>
    <s v="08:34"/>
    <n v="44403"/>
    <n v="1414519"/>
    <s v="T005350973"/>
    <n v="1070"/>
    <s v="JACKSON GATE RD"/>
    <s v="JACKSON"/>
    <n v="38.362810000000003"/>
    <n v="-120.77695"/>
    <s v="Q2TRHD5"/>
    <s v="DORRIS, RYAN"/>
    <n v="163011102"/>
    <s v="20210726 10:20"/>
    <n v="9002"/>
    <n v="1"/>
    <s v="CREW IS REPLACING TYPE T FUSES WITH POWER FUSES TO MAKE FIRE SAFE"/>
    <s v="Y"/>
    <m/>
    <m/>
    <s v="38.3623300,-120.7772567,616.600000,3D"/>
    <m/>
    <m/>
    <m/>
    <s v="JACKSON FIRE / DALE FISHBACK 209-256-4431"/>
    <m/>
    <s v="N"/>
    <s v="Y"/>
    <m/>
    <s v="Clear"/>
    <m/>
    <s v="Private Land"/>
    <m/>
    <s v="Calm"/>
    <m/>
    <s v="Animal"/>
    <m/>
    <s v="1 meter - &lt; 3 meters"/>
    <m/>
    <s v="Fire Dept"/>
    <s v="JACKSON FIRE"/>
    <s v="Overhead"/>
    <m/>
    <s v="Y"/>
    <s v="PICTURES"/>
    <s v="PG&amp;E Employee"/>
    <s v="RYAN DORRIS"/>
    <s v="BIRD-FOUND"/>
    <s v="FUSE"/>
    <s v="N"/>
    <s v="  "/>
    <s v="Unplanned"/>
    <s v="Stockton"/>
    <s v="Jackson"/>
    <s v="163011102, MARTELL-1102"/>
    <s v="21-0094796"/>
    <s v="Unplanned"/>
    <s v="Clear;32-90F"/>
    <s v="3"/>
    <s v="561"/>
    <s v="NO"/>
    <s v="Line to Ground"/>
    <s v="Sustained"/>
    <s v="No"/>
    <s v="L809"/>
    <s v="OH"/>
    <s v="Fuse"/>
    <s v="1414519"/>
    <s v="Fuse, Burned Open"/>
    <m/>
    <s v="07/26/21 09:45"/>
    <m/>
    <s v="N. MAIN ST 1104 E/S X FROM STARKS LN - JACKSON"/>
    <s v="L809"/>
    <m/>
    <s v="SMALL BIRD FOUND, CAUSED SMALL VEG FIRE AT BASE OF POLE"/>
    <m/>
    <m/>
    <m/>
    <m/>
    <m/>
    <m/>
    <m/>
    <m/>
    <m/>
    <m/>
    <m/>
    <m/>
    <m/>
    <m/>
    <m/>
    <m/>
    <m/>
    <m/>
    <m/>
    <m/>
    <m/>
    <m/>
  </r>
  <r>
    <n v="1128"/>
    <s v="MXX7"/>
    <s v="3 - QC Complete"/>
    <n v="44427"/>
    <n v="44617"/>
    <s v="One phase of overhead conductor failed due to unknown cause. The downed wire ignited a small 1 meter - &lt; 3 meter grass fire. This information is preliminary."/>
    <s v="\\fxshare-nas05\quotashare-fs01\ESA\5 - Ignition Tracking\2021_Ignition_QC_Folders\20210726_1414386_21-0094718_nan_T005350734"/>
    <s v=" "/>
    <s v="Y"/>
    <s v="MXX7"/>
    <s v="Changed Outage Time to Outage Start in FAS. Changed Nominal Voltage to voltage in EDGIS. Changed fire lat/long to pole's lat/long. "/>
    <n v="44421"/>
    <m/>
    <s v="Not In Scope"/>
    <m/>
    <m/>
    <m/>
    <m/>
    <m/>
    <m/>
    <m/>
    <m/>
    <m/>
    <m/>
    <m/>
    <m/>
    <m/>
    <m/>
    <m/>
    <m/>
    <m/>
    <m/>
    <m/>
    <m/>
    <m/>
    <m/>
    <m/>
    <m/>
    <m/>
    <m/>
    <m/>
    <m/>
    <m/>
    <m/>
    <m/>
    <m/>
    <m/>
    <m/>
    <m/>
    <m/>
    <m/>
    <m/>
    <m/>
    <s v="Y"/>
    <n v="44421"/>
    <n v="44427"/>
    <s v="JDHX"/>
    <s v="John Hodges, jdhx@pge.com, (707) 249-5990"/>
    <s v="Emailed John for pictures. He emailed me back pictures."/>
    <m/>
    <s v=" "/>
    <x v="152"/>
    <s v="01:21:00"/>
    <n v="44403"/>
    <s v="00:55:00"/>
    <s v="FAS"/>
    <s v="N"/>
    <s v="N"/>
    <n v="1414386"/>
    <s v="21-0094718"/>
    <m/>
    <s v="T005350734"/>
    <s v="44920942, 121794377"/>
    <m/>
    <m/>
    <s v="PG&amp;E_1128_Ignition_20210726_1.jpg"/>
    <s v=" "/>
    <x v="1"/>
    <x v="0"/>
    <s v="Y"/>
    <s v="Y"/>
    <s v="N"/>
    <s v="On July 26th, 2021 at 121 hours, a PG&amp;E Troubleman was dispatched to the PEABODY 2107 12KV Distribution Circuit on Birds Landing Road in Solano County in response to a fire. Initial analysis indicates a conductor caused the ignition. One phase of overhead conductor failed due to unknown cause. Conductor and crossarm were both broken/damaged (SAP # 101662888).  The ensuing fire was 1 meter - &lt; 3 meters in size and it's unknown which fire department suppressed it.  PG&amp;E crew repaired conductor and replaced crossarm on July 26th, 2021. This information is preliminary. "/>
    <s v="PG&amp;E"/>
    <s v="Vegetation"/>
    <s v="Conductor, Crossarm"/>
    <s v="D"/>
    <s v="D"/>
    <s v="&lt;3 meters of linear travel"/>
    <m/>
    <m/>
    <m/>
    <m/>
    <m/>
    <s v="Equipment - PG&amp;E"/>
    <s v="All types of equipment / facility failure"/>
    <s v="Conductor failure-all"/>
    <s v="N"/>
    <s v="Overhead"/>
    <x v="0"/>
    <s v="Conductor - Primary"/>
    <s v="Conductor, Crossarm"/>
    <n v="101662888"/>
    <s v=" "/>
    <x v="0"/>
    <n v="38.159063862700002"/>
    <n v="-121.807329751"/>
    <s v="Solano"/>
    <s v="PEABODY 2107"/>
    <n v="12000"/>
    <s v="PEABODY 21074902"/>
    <x v="0"/>
    <s v="Unknown"/>
    <s v="Agriculture"/>
    <s v="Grass Fuel Model"/>
    <m/>
    <s v="N"/>
    <m/>
    <m/>
    <m/>
    <m/>
    <s v="N"/>
    <s v="N"/>
    <m/>
    <m/>
    <s v="2021-07-27"/>
    <m/>
    <m/>
    <m/>
    <m/>
    <m/>
    <m/>
    <m/>
    <m/>
    <m/>
    <m/>
    <m/>
    <m/>
    <m/>
    <m/>
    <m/>
    <m/>
    <m/>
    <m/>
    <m/>
    <s v="  "/>
    <s v="SACRAMENTO"/>
    <s v="VACAVILLE 05"/>
    <s v="01:21"/>
    <n v="44403"/>
    <n v="1414386"/>
    <s v="T005350734"/>
    <n v="6480"/>
    <s v="HWY 12"/>
    <s v="RIO VISTA"/>
    <n v="38.1462"/>
    <n v="-121.81814"/>
    <s v="S2TJDHX"/>
    <s v="HODGES, JOHN"/>
    <n v="63642107"/>
    <s v="20210726 03:01"/>
    <n v="9260"/>
    <m/>
    <s v="1 PHASE DOWN IN SPAN. S/O 6887 BIRDSLANDING RD. MADE SAFE FOR FIRE DEPT, CALLED FOR A CREEW. NO CAUSE FOUND FOR WIRE DOWN."/>
    <s v="Y"/>
    <m/>
    <m/>
    <m/>
    <n v="38.1462"/>
    <n v="-121.81814"/>
    <m/>
    <s v="NONE GIVEN"/>
    <m/>
    <s v="N"/>
    <s v="Y"/>
    <m/>
    <s v="Other (Comments)"/>
    <s v="WINDY"/>
    <s v="County Land"/>
    <m/>
    <s v="Gusty"/>
    <m/>
    <s v="PG&amp;E Equipment"/>
    <m/>
    <s v="1 meter - &lt; 3 meters"/>
    <m/>
    <s v="Fire Dept"/>
    <m/>
    <s v="Overhead"/>
    <m/>
    <s v="N"/>
    <m/>
    <m/>
    <m/>
    <s v="OVERHEAD"/>
    <s v="CONDUCTOR, OVERHEAD"/>
    <s v="N"/>
    <s v="  "/>
    <s v="Unplanned"/>
    <s v="Sacramento"/>
    <s v="Solano"/>
    <s v="063642107, PEABODY-2107"/>
    <s v="21-0094718"/>
    <s v="Unplanned"/>
    <s v="Clear;32-90F"/>
    <s v="21"/>
    <m/>
    <s v="YES"/>
    <s v="Line to Ground"/>
    <s v="Sustained"/>
    <s v="No"/>
    <s v="47297"/>
    <s v="OH"/>
    <s v="Fuse"/>
    <s v="1414386"/>
    <s v="Conductor, Overhead, Broken"/>
    <m/>
    <s v="07/26/21 02:56"/>
    <m/>
    <s v="BIRDS LANDING RD 2.5 MI SW OF HWY 12, SUISUN CITY"/>
    <s v="1/E/O 5395 "/>
    <m/>
    <m/>
    <m/>
    <s v="No"/>
    <m/>
    <m/>
    <m/>
    <m/>
    <m/>
    <m/>
    <m/>
    <m/>
    <m/>
    <m/>
    <m/>
    <m/>
    <m/>
    <m/>
    <m/>
    <m/>
    <m/>
    <m/>
    <m/>
    <m/>
  </r>
  <r>
    <n v="1127"/>
    <s v="AGFC"/>
    <s v="3 - QC Complete"/>
    <n v="44403"/>
    <n v="44617"/>
    <s v="Other fire, not attributable to PG&amp;E assets. Hay fire caught pole on fire. This information is preliminary."/>
    <s v="\\fxshare-nas05\quotashare-fs01\ESA\5 - Ignition Tracking\2021_Ignition_QC_Folders\20210725_1414348_21-0094694_nan_T005350715"/>
    <s v=" "/>
    <m/>
    <m/>
    <m/>
    <m/>
    <m/>
    <s v="Not In Scope"/>
    <m/>
    <m/>
    <m/>
    <m/>
    <m/>
    <m/>
    <m/>
    <m/>
    <m/>
    <m/>
    <m/>
    <m/>
    <m/>
    <m/>
    <m/>
    <m/>
    <m/>
    <m/>
    <m/>
    <m/>
    <m/>
    <m/>
    <m/>
    <m/>
    <m/>
    <m/>
    <m/>
    <m/>
    <m/>
    <m/>
    <m/>
    <m/>
    <m/>
    <m/>
    <m/>
    <m/>
    <m/>
    <m/>
    <m/>
    <m/>
    <m/>
    <m/>
    <m/>
    <m/>
    <m/>
    <m/>
    <s v=" "/>
    <x v="153"/>
    <s v="22:16:00"/>
    <n v="44402"/>
    <s v="22:16:00"/>
    <s v="FAS"/>
    <s v="N"/>
    <s v="N"/>
    <n v="1414348"/>
    <s v="21-0094694"/>
    <m/>
    <s v="T005350715"/>
    <m/>
    <m/>
    <m/>
    <m/>
    <s v=" "/>
    <x v="0"/>
    <x v="1"/>
    <s v="N"/>
    <s v="N"/>
    <s v="N"/>
    <s v="Other fire, not attributable to PG&amp;E assets. Hay fire caught pole on fire. This information is preliminary."/>
    <s v="Not PG&amp;E"/>
    <s v="Vegetation"/>
    <m/>
    <m/>
    <m/>
    <s v="&lt;0.25"/>
    <m/>
    <m/>
    <m/>
    <m/>
    <m/>
    <s v="Other Fire: Non-PG&amp;E related"/>
    <m/>
    <m/>
    <m/>
    <s v="Overhead"/>
    <x v="1"/>
    <m/>
    <m/>
    <m/>
    <s v=" "/>
    <x v="0"/>
    <n v="38.818156700000003"/>
    <n v="-121.7558117"/>
    <s v="Yolo"/>
    <s v="KNIGHTS LANDING 1102"/>
    <n v="12000"/>
    <m/>
    <x v="0"/>
    <s v="Unknown"/>
    <s v="Urban"/>
    <m/>
    <m/>
    <s v="N"/>
    <m/>
    <m/>
    <m/>
    <m/>
    <s v="N"/>
    <s v="N"/>
    <m/>
    <m/>
    <s v="2021-07-27"/>
    <m/>
    <m/>
    <m/>
    <m/>
    <m/>
    <m/>
    <m/>
    <m/>
    <m/>
    <m/>
    <m/>
    <m/>
    <m/>
    <m/>
    <m/>
    <m/>
    <m/>
    <m/>
    <m/>
    <s v="  "/>
    <s v="SACRAMENTO"/>
    <s v="WOODLAND 02"/>
    <s v="22:16"/>
    <n v="44402"/>
    <n v="1414348"/>
    <s v="T005350715"/>
    <s v="7MI"/>
    <s v="N SEYMOUR RD 3MI S VAR"/>
    <s v="ROBBINS"/>
    <n v="38.814520000000002"/>
    <n v="-121.7577"/>
    <s v="S2TAMRI"/>
    <s v="RAPADAS, ANTHONY"/>
    <n v="62721102"/>
    <s v="20210726 01:26"/>
    <n v="9110"/>
    <m/>
    <s v="HAY FIRE CAUSED POLE TO BURN..... TAG CREATED FOR CREW TO REPLACE POLE"/>
    <s v="Y"/>
    <m/>
    <m/>
    <s v="38.8181567,-121.7558117,1.900000,3D"/>
    <m/>
    <m/>
    <m/>
    <m/>
    <m/>
    <s v="N"/>
    <s v="N"/>
    <m/>
    <s v="Clear"/>
    <m/>
    <s v="Private Land"/>
    <m/>
    <s v="Calm"/>
    <m/>
    <s v="3rd Party"/>
    <m/>
    <s v="3 meters - 0.25 Acres"/>
    <m/>
    <s v="Other (Comments)"/>
    <s v="FIRE NOT OUT"/>
    <s v="Overhead"/>
    <m/>
    <s v="N"/>
    <m/>
    <m/>
    <m/>
    <s v="PATROL-FOUND NOTHING"/>
    <m/>
    <s v="N"/>
    <s v="  "/>
    <s v="Unplanned"/>
    <s v="Sacramento"/>
    <s v="Yolo"/>
    <s v="062721102, KNIGHTS LANDING-1102"/>
    <s v="21-0094694"/>
    <s v="Unplanned"/>
    <s v="Clear;32-90F"/>
    <s v="174"/>
    <s v="10266"/>
    <s v="YES"/>
    <s v="Force Out"/>
    <s v="Sustained"/>
    <s v="No"/>
    <s v="1093"/>
    <s v="OH"/>
    <s v="Switch"/>
    <s v="1414348"/>
    <s v="Pole-Wood, Burned/flashed"/>
    <m/>
    <m/>
    <m/>
    <s v="W/S RD 112 1P N/RD TO KNTS LDG SUB"/>
    <s v="7/N/O 1093"/>
    <s v="SW 6973 OPEN|LR 1702 OPEN|SW 1701 CLOSE"/>
    <m/>
    <m/>
    <s v="No"/>
    <m/>
    <m/>
    <m/>
    <m/>
    <m/>
    <m/>
    <m/>
    <m/>
    <m/>
    <m/>
    <m/>
    <m/>
    <m/>
    <m/>
    <m/>
    <m/>
    <m/>
    <m/>
    <m/>
    <m/>
  </r>
  <r>
    <n v="1126"/>
    <s v="AGFC"/>
    <s v="3 - QC Complete"/>
    <n v="44402"/>
    <n v="44617"/>
    <s v="Other fire, not attributable to PG&amp;E assets. Garbage was set on fire and damaged pole. This information is preliminary."/>
    <s v="\\fxshare-nas05\quotashare-fs01\ESA\5 - Ignition Tracking\2021_Ignition_QC_Folders\20210725_nan_nan_nan_T005350547"/>
    <s v=" "/>
    <m/>
    <m/>
    <m/>
    <m/>
    <m/>
    <s v="Not In Scope"/>
    <m/>
    <m/>
    <m/>
    <m/>
    <m/>
    <m/>
    <m/>
    <m/>
    <m/>
    <m/>
    <m/>
    <m/>
    <m/>
    <m/>
    <m/>
    <m/>
    <m/>
    <m/>
    <m/>
    <m/>
    <m/>
    <m/>
    <m/>
    <m/>
    <m/>
    <m/>
    <m/>
    <m/>
    <m/>
    <m/>
    <m/>
    <m/>
    <m/>
    <m/>
    <m/>
    <m/>
    <m/>
    <m/>
    <m/>
    <m/>
    <m/>
    <m/>
    <m/>
    <m/>
    <m/>
    <m/>
    <s v=" "/>
    <x v="153"/>
    <s v="13:26:00"/>
    <m/>
    <m/>
    <s v="FAS"/>
    <s v="N"/>
    <s v="N"/>
    <m/>
    <m/>
    <m/>
    <s v="T005350547"/>
    <m/>
    <m/>
    <m/>
    <m/>
    <s v=" "/>
    <x v="0"/>
    <x v="1"/>
    <s v="N"/>
    <s v="N"/>
    <s v="N"/>
    <s v="Other fire, not attributable to PG&amp;E assets. Garbage was set on fire and damaged pole. This information is preliminary."/>
    <s v="Not PG&amp;E"/>
    <s v="Other"/>
    <m/>
    <m/>
    <m/>
    <s v="&lt;0.25"/>
    <m/>
    <m/>
    <m/>
    <m/>
    <m/>
    <s v="Other Fire: Non-PG&amp;E related"/>
    <m/>
    <m/>
    <m/>
    <s v="Overhead"/>
    <x v="1"/>
    <m/>
    <m/>
    <m/>
    <s v=" "/>
    <x v="0"/>
    <n v="37.310363299999999"/>
    <n v="-120.38522330000001"/>
    <s v="Merced"/>
    <s v="WILSON 1103"/>
    <n v="12000"/>
    <m/>
    <x v="0"/>
    <s v="Merced County FD"/>
    <s v="Agriculture"/>
    <m/>
    <m/>
    <s v="N"/>
    <m/>
    <m/>
    <m/>
    <m/>
    <s v="N"/>
    <s v="N"/>
    <m/>
    <m/>
    <s v="2021-07-27"/>
    <m/>
    <m/>
    <m/>
    <m/>
    <m/>
    <m/>
    <m/>
    <m/>
    <m/>
    <m/>
    <m/>
    <m/>
    <m/>
    <m/>
    <m/>
    <m/>
    <m/>
    <m/>
    <m/>
    <s v="  "/>
    <s v="YOSEMITE"/>
    <s v="MERCED 01"/>
    <s v="13:26"/>
    <n v="44402"/>
    <m/>
    <s v="T005350547"/>
    <s v="UNKNOWN"/>
    <s v="S BEAR CREEK DR"/>
    <s v="MERCED"/>
    <m/>
    <m/>
    <s v="Y4TDDM6"/>
    <s v="MAYO, DAN"/>
    <m/>
    <s v="20210725 15:15"/>
    <n v="9111"/>
    <m/>
    <s v="No outage. Small grass fire caused insignificant damage to pole SAP ID 103329443.  "/>
    <s v="Y"/>
    <m/>
    <m/>
    <s v="37.3103633,-120.3852233,60.900000,3D"/>
    <m/>
    <m/>
    <m/>
    <s v="Merced County FD"/>
    <m/>
    <s v="N"/>
    <s v="Y"/>
    <m/>
    <s v="Clear"/>
    <m/>
    <s v="Private Land"/>
    <s v="Insignificant damage to pole."/>
    <s v="Light"/>
    <m/>
    <s v="Unknown"/>
    <s v="Garbage was set on fire on the opposite/north side of the road."/>
    <s v="3 meters - 0.25 Acres"/>
    <m/>
    <s v="Cal Fire"/>
    <m/>
    <s v="Overhead"/>
    <m/>
    <s v="N"/>
    <m/>
    <m/>
    <m/>
    <s v="PATROL-FOUND NOTHING"/>
    <m/>
    <s v="N"/>
    <s v="  "/>
    <m/>
    <m/>
    <m/>
    <m/>
    <m/>
    <m/>
    <m/>
    <m/>
    <m/>
    <m/>
    <m/>
    <m/>
    <m/>
    <m/>
    <m/>
    <m/>
    <m/>
    <m/>
    <m/>
    <m/>
    <m/>
    <m/>
    <m/>
    <m/>
    <m/>
    <m/>
    <m/>
    <m/>
    <m/>
    <m/>
    <m/>
    <m/>
    <m/>
    <m/>
    <m/>
    <m/>
    <m/>
    <m/>
    <m/>
    <m/>
    <m/>
    <m/>
    <m/>
    <m/>
    <m/>
    <m/>
    <m/>
  </r>
  <r>
    <n v="1125"/>
    <s v="AGFC"/>
    <s v="3 - QC Complete"/>
    <n v="44402"/>
    <n v="44617"/>
    <s v="Other fire, not attriburtable to PG&amp;E assets. Ilis states the fire was ignited by homeless encampment. This information is preliminary."/>
    <s v="\\fxshare-nas05\quotashare-fs01\ESA\5 - Ignition Tracking\2021_Ignition_QC_Folders\20210725_1414038_21-0094637_nan_T005350516"/>
    <s v=" "/>
    <m/>
    <m/>
    <m/>
    <m/>
    <m/>
    <s v="Not In Scope"/>
    <m/>
    <m/>
    <m/>
    <m/>
    <m/>
    <m/>
    <m/>
    <m/>
    <m/>
    <m/>
    <m/>
    <m/>
    <m/>
    <m/>
    <m/>
    <m/>
    <m/>
    <m/>
    <m/>
    <m/>
    <m/>
    <m/>
    <m/>
    <m/>
    <m/>
    <m/>
    <m/>
    <m/>
    <m/>
    <m/>
    <m/>
    <m/>
    <m/>
    <m/>
    <m/>
    <m/>
    <m/>
    <m/>
    <m/>
    <m/>
    <m/>
    <m/>
    <m/>
    <m/>
    <m/>
    <m/>
    <s v=" "/>
    <x v="153"/>
    <s v="12:39:00"/>
    <n v="44402"/>
    <s v="12:39:00"/>
    <s v="FAS"/>
    <s v="N"/>
    <s v="N"/>
    <n v="1414038"/>
    <s v="21-0094637"/>
    <m/>
    <s v="T005350516"/>
    <m/>
    <m/>
    <m/>
    <m/>
    <s v=" "/>
    <x v="0"/>
    <x v="1"/>
    <s v="N"/>
    <s v="N"/>
    <s v="N"/>
    <s v="Other fire, not attriburtable to PG&amp;E assets. Ilis states the fire was ignited by homeless encampment. This information is preliminary."/>
    <s v="Not PG&amp;E"/>
    <s v="Other"/>
    <m/>
    <m/>
    <m/>
    <s v="&lt;0.25"/>
    <m/>
    <m/>
    <m/>
    <m/>
    <m/>
    <s v="Other Fire: Non-PG&amp;E related"/>
    <m/>
    <m/>
    <m/>
    <s v="Overhead"/>
    <x v="1"/>
    <m/>
    <m/>
    <m/>
    <s v=" "/>
    <x v="0"/>
    <n v="39.109003999999999"/>
    <n v="-121.60508299999999"/>
    <s v="Yuba"/>
    <s v="BOGUE 1104"/>
    <n v="12000"/>
    <m/>
    <x v="0"/>
    <s v="Yuba City FD"/>
    <s v="Hardwood Woodland"/>
    <m/>
    <m/>
    <s v="N"/>
    <m/>
    <m/>
    <m/>
    <m/>
    <s v="N"/>
    <s v="N"/>
    <m/>
    <m/>
    <s v="2021-07-27"/>
    <m/>
    <m/>
    <m/>
    <m/>
    <m/>
    <m/>
    <m/>
    <m/>
    <m/>
    <m/>
    <m/>
    <m/>
    <m/>
    <m/>
    <m/>
    <m/>
    <m/>
    <m/>
    <m/>
    <s v="  "/>
    <s v="SIERRA"/>
    <s v="MARYSVILLE 03"/>
    <s v="12:39"/>
    <n v="44402"/>
    <n v="1414038"/>
    <s v="T005350516"/>
    <n v="5612"/>
    <s v="ALICIA AVE"/>
    <s v="OLIVEHURST"/>
    <n v="39.10971"/>
    <n v="-121.60775"/>
    <s v="T3TRMJD"/>
    <s v="JOHNSON, RYAN"/>
    <n v="153781104"/>
    <s v="20210725 15:36"/>
    <n v="9002"/>
    <m/>
    <s v="pole fire, river xing pole, need to rebuild 600a riser and replace x-arm"/>
    <s v="Y"/>
    <m/>
    <m/>
    <m/>
    <n v="39.109003999999999"/>
    <n v="-121.60508299999999"/>
    <m/>
    <s v="Yube City FD"/>
    <m/>
    <s v="N"/>
    <s v="Y"/>
    <m/>
    <s v="Clear"/>
    <m/>
    <s v="PGE&amp;E-Owned Structure/Equipment"/>
    <m/>
    <s v="Calm"/>
    <m/>
    <s v="3rd Party"/>
    <m/>
    <s v="3 meters - 0.25 Acres"/>
    <m/>
    <s v="Fire Dept"/>
    <m/>
    <s v="Overhead"/>
    <m/>
    <s v="Y"/>
    <s v="Photos"/>
    <s v="PG&amp;E Employee"/>
    <m/>
    <s v="OTHER"/>
    <s v="POLE-WOOD"/>
    <s v="N"/>
    <s v="  "/>
    <s v="Unplanned"/>
    <s v="Sacramento"/>
    <s v="Marysville"/>
    <s v="153781104, BOGUE-1104"/>
    <s v="21-0094637"/>
    <s v="Unplanned"/>
    <s v="Clear;32-90F"/>
    <s v="392"/>
    <s v="64680"/>
    <s v="YES"/>
    <s v="Line to Ground"/>
    <s v="Sustained"/>
    <s v="No"/>
    <s v="1382"/>
    <s v="OH"/>
    <s v="Line Recloser"/>
    <s v="1414038"/>
    <s v="Pole-Wood, Burned/flashed"/>
    <s v="C, GRD"/>
    <m/>
    <m/>
    <s v="BURNS DR E/PUTMAN AVE"/>
    <s v="1 SP E/O 82047"/>
    <s v="SW 52183 CLOSE|SW 8595BP CLOSE|SW 2427BP CLOSE|SW 8597 OPEN|SW 7435 OPEN"/>
    <s v="FIRE STARTED AT HOMELESS CAMP, 40 X 40FT FULLY CONTAINED BY FD-- FIRE BURNED POLE AND RISER EQUIPMENT 1 SP E/O 82047"/>
    <m/>
    <s v="No"/>
    <m/>
    <m/>
    <m/>
    <m/>
    <m/>
    <m/>
    <m/>
    <m/>
    <m/>
    <m/>
    <m/>
    <m/>
    <m/>
    <m/>
    <m/>
    <m/>
    <m/>
    <m/>
    <m/>
    <m/>
  </r>
  <r>
    <n v="1124"/>
    <s v="P4K5"/>
    <s v="3 - QC Complete"/>
    <n v="44404"/>
    <n v="44617"/>
    <s v="Duplicate of index 1122. Other fire, not attributable to PG&amp;E. Vechicle fire accident next to pole caused heat and flames to ruin PGE 1000mcm underground conductor.Crew to replace conductor same day. This information is preliminary."/>
    <s v="\\fxshare-nas05\quotashare-fs01\ESA\5 - Ignition Tracking\2021_Ignition_QC_Folders\20210725_1413986_nan_nan_T005350481"/>
    <s v=" "/>
    <m/>
    <m/>
    <m/>
    <m/>
    <m/>
    <s v="Not In Scope"/>
    <m/>
    <m/>
    <m/>
    <m/>
    <m/>
    <m/>
    <m/>
    <m/>
    <m/>
    <m/>
    <m/>
    <m/>
    <m/>
    <m/>
    <m/>
    <m/>
    <m/>
    <m/>
    <m/>
    <m/>
    <m/>
    <m/>
    <m/>
    <m/>
    <m/>
    <m/>
    <m/>
    <m/>
    <m/>
    <m/>
    <m/>
    <m/>
    <m/>
    <m/>
    <m/>
    <m/>
    <m/>
    <m/>
    <m/>
    <m/>
    <m/>
    <m/>
    <m/>
    <m/>
    <m/>
    <m/>
    <s v=" "/>
    <x v="153"/>
    <s v="10:45:00"/>
    <n v="44402"/>
    <s v="10:45:00"/>
    <s v="FAS"/>
    <s v="N"/>
    <s v="Y"/>
    <n v="1413986"/>
    <m/>
    <m/>
    <s v="T005350481"/>
    <m/>
    <m/>
    <m/>
    <m/>
    <s v=" "/>
    <x v="0"/>
    <x v="1"/>
    <s v="N"/>
    <s v="N"/>
    <s v="N"/>
    <s v="Other fire, not attributable to PG&amp;E. Vechicle fire accident next to pole caused heat and flames to ruin PGE 1000mcm underground conductor.Crew to replace conductor same day. This information is preliminary."/>
    <s v="Not PG&amp;E"/>
    <s v="Other"/>
    <m/>
    <m/>
    <m/>
    <s v="&lt;0.25"/>
    <s v="pole next to bridge not hit but fire scarred due to proximity to vec/bridge "/>
    <m/>
    <m/>
    <m/>
    <m/>
    <s v="Other Fire: Non-PG&amp;E related"/>
    <m/>
    <m/>
    <m/>
    <s v="Overhead"/>
    <x v="1"/>
    <m/>
    <m/>
    <m/>
    <s v=" "/>
    <x v="0"/>
    <n v="37.914285999999997"/>
    <n v="-122.32295980000001"/>
    <s v="Contra Costa"/>
    <s v="EL CERRITO G 1102 "/>
    <n v="12000"/>
    <m/>
    <x v="0"/>
    <s v="Self Extinguished-nan"/>
    <s v="Urban"/>
    <m/>
    <m/>
    <s v="N"/>
    <m/>
    <m/>
    <m/>
    <m/>
    <s v="N"/>
    <s v="N"/>
    <m/>
    <m/>
    <s v="2021-07-27"/>
    <m/>
    <m/>
    <m/>
    <m/>
    <m/>
    <m/>
    <m/>
    <m/>
    <m/>
    <m/>
    <m/>
    <m/>
    <m/>
    <m/>
    <m/>
    <m/>
    <m/>
    <m/>
    <m/>
    <s v="  "/>
    <s v="EAST BAY"/>
    <s v="RICHMOND 10"/>
    <s v="10:45"/>
    <n v="44402"/>
    <n v="1413986"/>
    <s v="T005350481"/>
    <n v="1229"/>
    <s v="SANTA CLARA ST"/>
    <s v="RICHMOND"/>
    <n v="37.914349999999999"/>
    <n v="-122.32271"/>
    <s v="E2TJ7HE"/>
    <s v="HERRERA, JIMMY"/>
    <n v="12501102"/>
    <s v="20210725 12:47"/>
    <n v="9111"/>
    <m/>
    <s v="EC TAG TO REPLACE PRI X-ARM"/>
    <s v="Y"/>
    <m/>
    <m/>
    <m/>
    <n v="37.914285999999997"/>
    <n v="-122.32295980000001"/>
    <m/>
    <m/>
    <m/>
    <s v="N"/>
    <s v="Y"/>
    <m/>
    <s v="Clear"/>
    <m/>
    <s v="PGE&amp;E-Owned Structure/Equipment"/>
    <m/>
    <s v="Calm"/>
    <m/>
    <s v="PG&amp;E Equipment"/>
    <m/>
    <s v="Structure Only"/>
    <m/>
    <s v="Self Extinguished"/>
    <m/>
    <s v="Overhead"/>
    <m/>
    <s v="N"/>
    <m/>
    <m/>
    <m/>
    <s v="FIRE, POLE"/>
    <s v="CROSSARM, WOOD"/>
    <s v="N"/>
    <s v="  "/>
    <m/>
    <m/>
    <m/>
    <m/>
    <m/>
    <m/>
    <m/>
    <m/>
    <m/>
    <m/>
    <m/>
    <m/>
    <m/>
    <m/>
    <m/>
    <m/>
    <m/>
    <m/>
    <m/>
    <m/>
    <m/>
    <m/>
    <m/>
    <m/>
    <m/>
    <m/>
    <m/>
    <m/>
    <m/>
    <m/>
    <m/>
    <m/>
    <m/>
    <m/>
    <m/>
    <m/>
    <m/>
    <m/>
    <m/>
    <m/>
    <m/>
    <m/>
    <m/>
    <m/>
    <m/>
    <m/>
    <m/>
  </r>
  <r>
    <n v="1123"/>
    <s v="TLAL"/>
    <s v="3 - QC Complete"/>
    <n v="44406"/>
    <n v="44617"/>
    <s v="Tree fell across the primary lines and pulled the conductor away from arm. This resulted in a fire of approximately 10 feet, and suppressed by Marin County FD and Inverness FD. This information is Preliminary. OIS: 1413965; ILIS: 21-0094617; FOID: T005350437, T005350447; EC: 121793123; PM: 44919813; Pre-Existing EC: 120770220; County: Marin; Division: North Bay; Circuit ID: 042291101, SAP ID: 102293937, 102293936, 102293938"/>
    <s v="\\fxshare-nas05\quotashare-fs01\ESA\5 - Ignition Tracking\2021_Ignition_QC_Folders\20210725_1413965_21-0094617_nan_T005350437"/>
    <s v=" "/>
    <s v="Y"/>
    <s v="TLAL"/>
    <s v="Outage Time, Fire Lat/Long, EC Tag, Fire Size Updated; Additional FOID Added; Pre-Existing EC Tag Added"/>
    <n v="44407"/>
    <m/>
    <s v="Not Assigned"/>
    <s v="Not Required"/>
    <m/>
    <s v="Not Required"/>
    <s v="Not Required"/>
    <m/>
    <m/>
    <m/>
    <m/>
    <m/>
    <m/>
    <m/>
    <s v="Complete"/>
    <s v="Trunk (Decay, Defect, Cavity)"/>
    <m/>
    <m/>
    <m/>
    <m/>
    <m/>
    <m/>
    <m/>
    <m/>
    <m/>
    <m/>
    <m/>
    <m/>
    <m/>
    <m/>
    <m/>
    <m/>
    <m/>
    <m/>
    <m/>
    <m/>
    <m/>
    <m/>
    <m/>
    <m/>
    <m/>
    <m/>
    <s v="Y"/>
    <n v="44403"/>
    <n v="44403"/>
    <s v="KXAW"/>
    <s v="Kyle Andrews, (510) 760-7276, KXAW@pge.com"/>
    <s v="Fire Location"/>
    <m/>
    <s v=" "/>
    <x v="153"/>
    <s v="09:28:00"/>
    <n v="44402"/>
    <s v="09:26:00"/>
    <s v="FAS"/>
    <s v="N"/>
    <s v="N"/>
    <n v="1413965"/>
    <s v="21-0094617"/>
    <m/>
    <s v="T005350437, T005350447"/>
    <n v="121793123"/>
    <n v="120770220"/>
    <m/>
    <s v="PG&amp;E_1123_Ignition_20210725_9.jpg"/>
    <s v=" "/>
    <x v="1"/>
    <x v="0"/>
    <s v="Y"/>
    <s v="Y"/>
    <s v="N"/>
    <s v="On July 25, 2021 at 1026 hours, a PG&amp;E Troubleman patrolled the Olema 1101 12kV Distribution Circuit number 042291101, in the Tier 2 High fire threat district (HFTD) and State responsibility area (SRA) near the corner of Via De La Vista AND Stockstill Way in Inverness. He observed one of two blown (#1) at the part 44 cutout T type 12 A overhead fuse 605 (SSD 4479), a fallen tree at 580 Via De La Vista, a broken primary overhead conductor pulled away from the D/E arm and down in the tree below, a damaged 12kV transformer (CGC 313153559500 / SSD 605), and a small fire. Initial analysis indicates a living 50' tall 48&quot; DBH Bishop Pine tree failed at the base due to poor branch connection and fell onto the line, which resulted in a broken overhead conductor that contacted a second tree (Live Oak) below it and the fire that ensued on the branches. Upon post-incident inspection, the Bishop pine tree was found to be over-mature tree with callousing wounds and pine pitch canker spread throughout the tree. The tree was last inspected on September 23, 2020. The incident location is surrounded by lidar-detected trees that have potential to strike PG&amp;E equipment. The West Marin County, Inverness, and Banfield Fire Departments responded to and extinguished the fire. The 59-minute outage affected 720 customers. The line was returned to service on July 25, 2021. The incident location is within an active Bay Area Habitat conservation plan (HCP) and the area is known to have at least two presumed extant naturally occurring California Department of Fish and game special status species, which are the Point Reyes mountain beaver (Aplodontia rufa phaea) and the Obscure bumble bee (Bombus caliginosus). This information is preliminary."/>
    <s v="PG&amp;E"/>
    <s v="Vegetation"/>
    <s v="Conductor, Crossarm, Transformer"/>
    <s v="D"/>
    <s v="D"/>
    <s v="&lt;0.25"/>
    <s v="2 VERY SMALL LOCATIONS, MAYBE 10 FT SPOT FIRE "/>
    <m/>
    <m/>
    <m/>
    <m/>
    <s v="Vegetation"/>
    <s v="Contact from object"/>
    <s v="Veg. contact"/>
    <s v="Y"/>
    <s v="Overhead"/>
    <x v="0"/>
    <s v="Conductor - Primary"/>
    <s v="Conductor, Crossarm, Transformer "/>
    <n v="102293937"/>
    <s v=" "/>
    <x v="1"/>
    <n v="38.109449480000002"/>
    <n v="-122.8802678"/>
    <s v="Marin"/>
    <s v="OLEMA 1101"/>
    <n v="12000"/>
    <m/>
    <x v="0"/>
    <s v="Marin County FD, Inverness FD"/>
    <s v="Conifer Forest"/>
    <s v="Timber fuel model"/>
    <m/>
    <s v="N"/>
    <m/>
    <m/>
    <m/>
    <m/>
    <s v="N"/>
    <s v="N"/>
    <m/>
    <m/>
    <s v="2021-07-27"/>
    <n v="38.111190000000001"/>
    <n v="-122.873898"/>
    <n v="44404"/>
    <s v="TrunkFail"/>
    <s v="Fallen tree split at trunk up slope above property. Out of road. Projected too short to hit lines, branches must have snagged on way down."/>
    <s v="PINE"/>
    <n v="45"/>
    <n v="17"/>
    <n v="18"/>
    <s v="None"/>
    <s v="None"/>
    <s v="N"/>
    <n v="1"/>
    <m/>
    <s v="Hillside"/>
    <s v="A"/>
    <s v="CrossArm"/>
    <s v="BareWire"/>
    <n v="5"/>
    <s v="  "/>
    <s v="NORTH BAY"/>
    <s v="SAN RAFAEL 04"/>
    <s v="09:28"/>
    <n v="44402"/>
    <n v="1413965"/>
    <s v="T005350437"/>
    <n v="570"/>
    <s v="VIA DEL VISTA"/>
    <s v="INVERNESS"/>
    <n v="38.097209999999997"/>
    <n v="-122.85199"/>
    <s v="N2TKXAW"/>
    <s v="ANDREWS, KYLE"/>
    <n v="42291101"/>
    <s v="20210725 11:15"/>
    <n v="9002"/>
    <m/>
    <s v="TREE FELL ACROSS PRIMARY AND PULLED IT AWAY FROM D/E ARM.  NEED CREW TO REPAIR WIRE. "/>
    <s v="Y"/>
    <m/>
    <m/>
    <m/>
    <n v="38.097209999999997"/>
    <n v="-122.85199"/>
    <m/>
    <s v="JIM FOX 4152033768"/>
    <m/>
    <s v="N"/>
    <s v="Y"/>
    <m/>
    <s v="Clear"/>
    <m/>
    <s v="Private Land"/>
    <m/>
    <s v="Calm"/>
    <m/>
    <s v="Vegetation"/>
    <m/>
    <s v="&lt; 1 meter"/>
    <s v="2 VERY SMALL LOCATIONS, MAYBE 10 FT SPOT FIRE "/>
    <s v="Fire Dept"/>
    <s v="MARIN COUNTY FIRE, AND INVERNESS FIRE "/>
    <s v="Overhead"/>
    <m/>
    <s v="Y"/>
    <s v="PICTURES "/>
    <s v="PG&amp;E Employee"/>
    <m/>
    <s v="TREE-FELL INTO LINE"/>
    <s v="CONDUCTOR, OVERHEAD"/>
    <s v="N"/>
    <s v="  "/>
    <s v="Unplanned"/>
    <s v="North Bay"/>
    <s v="North Bay"/>
    <s v="042291101, OLEMA-1101"/>
    <s v="21-0094617"/>
    <s v="Unplanned"/>
    <s v="Clear;32-90 F"/>
    <s v="50"/>
    <s v="16850"/>
    <s v="YES"/>
    <s v="Force Out"/>
    <s v="Sustained"/>
    <s v="No"/>
    <s v="605"/>
    <s v="OH"/>
    <s v="Fuse"/>
    <s v="1413965"/>
    <s v="Conductor, Overhead, Broken, wire on ground"/>
    <m/>
    <m/>
    <m/>
    <s v="110 ESCONDIDO WY, INVERNESS"/>
    <s v="580 VILLA DE LA VISTA, INVERNESS "/>
    <s v="SW 1501 OPEN"/>
    <m/>
    <m/>
    <s v="No"/>
    <m/>
    <m/>
    <m/>
    <m/>
    <m/>
    <m/>
    <m/>
    <m/>
    <m/>
    <m/>
    <m/>
    <m/>
    <m/>
    <m/>
    <m/>
    <m/>
    <m/>
    <m/>
    <m/>
    <m/>
  </r>
  <r>
    <n v="1122"/>
    <s v="CFMD"/>
    <s v="3 - QC Complete"/>
    <n v="44442"/>
    <n v="44617"/>
    <s v="Pole fire, burnt the structure alone. This information is preliminary."/>
    <s v="\\fxshare-nas05\quotashare-fs01\ESA\5 - Ignition Tracking\2021_Ignition_QC_Folders\20210725_nan_nan_nan_T005350365"/>
    <s v=" "/>
    <s v="Y"/>
    <s v="CFMD"/>
    <m/>
    <n v="44441"/>
    <m/>
    <s v="Not In Scope"/>
    <m/>
    <m/>
    <m/>
    <m/>
    <m/>
    <m/>
    <m/>
    <m/>
    <m/>
    <m/>
    <m/>
    <m/>
    <m/>
    <m/>
    <m/>
    <m/>
    <m/>
    <m/>
    <m/>
    <m/>
    <m/>
    <m/>
    <m/>
    <m/>
    <m/>
    <m/>
    <m/>
    <m/>
    <m/>
    <m/>
    <m/>
    <m/>
    <m/>
    <m/>
    <m/>
    <m/>
    <m/>
    <m/>
    <m/>
    <m/>
    <m/>
    <m/>
    <m/>
    <m/>
    <m/>
    <m/>
    <s v=" "/>
    <x v="153"/>
    <s v="07:20:00"/>
    <m/>
    <m/>
    <s v="FAS"/>
    <s v="N"/>
    <s v="N"/>
    <m/>
    <m/>
    <m/>
    <s v="T005350365"/>
    <m/>
    <s v="121719603"/>
    <m/>
    <m/>
    <s v=" "/>
    <x v="0"/>
    <x v="0"/>
    <s v="N"/>
    <s v="N"/>
    <s v="N"/>
    <s v="On July 25th, 2021 at approximately 0720 hours, PG&amp;E was alerted of an outage on the El Cerrito G 1112 , 12kV distribution circuit on Cypress Ave in the City of Richmond in the East Bay Division. Initial analysis indicates Pole fire, burnt the structure alone.  The pole fire had extinguished itself by the time the PG&amp;E troubleman had arrived on scene. The fire was limited to PG&amp;E assets. No structures were affected.  Priority A corrective tag #121793449 was created for this incident to replace the pole, crossarm and insulators.  Equipment ID#101438929 had a pre-existing tag for a pole replacement.  This incident occurred  in a Non-HFTD with clear calm weather conditions. This information is preliminary."/>
    <s v="PG&amp;E"/>
    <s v="Other"/>
    <s v="Pole, crossarm, under arm bus"/>
    <m/>
    <m/>
    <s v="Structure-only"/>
    <m/>
    <m/>
    <m/>
    <m/>
    <m/>
    <s v="Equipment - PG&amp;E"/>
    <s v="All types of equipment / facility failure"/>
    <s v="Equipment failure - Other"/>
    <m/>
    <s v="Overhead"/>
    <x v="0"/>
    <s v="Pole"/>
    <s v="Pole, crossarm, under arm bus"/>
    <m/>
    <s v=" "/>
    <x v="0"/>
    <n v="37.9202321"/>
    <n v="-122.3271269"/>
    <s v="Contra Costa"/>
    <s v="EL CERRITO G 1112 "/>
    <n v="12000"/>
    <m/>
    <x v="0"/>
    <s v="Self Extinguished"/>
    <s v="Urban"/>
    <m/>
    <m/>
    <s v="N"/>
    <m/>
    <m/>
    <m/>
    <m/>
    <s v="N"/>
    <s v="N"/>
    <m/>
    <m/>
    <s v="2021-07-27"/>
    <m/>
    <m/>
    <m/>
    <m/>
    <m/>
    <m/>
    <m/>
    <m/>
    <m/>
    <m/>
    <m/>
    <m/>
    <m/>
    <m/>
    <m/>
    <m/>
    <m/>
    <m/>
    <m/>
    <s v="  "/>
    <s v="EAST BAY"/>
    <s v="RICHMOND 06"/>
    <s v="07:20"/>
    <n v="44402"/>
    <m/>
    <s v="T005350365"/>
    <s v="UNKNOWN"/>
    <s v="S 46TH ST "/>
    <s v="RICHMOND"/>
    <m/>
    <m/>
    <s v="E2TJ7HE"/>
    <s v="HERRERA, JIMMY"/>
    <m/>
    <s v="20210725 12:27"/>
    <n v="9002"/>
    <m/>
    <s v="POLE FIRE, EC TAG CREATED"/>
    <s v="Y"/>
    <m/>
    <m/>
    <m/>
    <n v="37.9202321"/>
    <n v="-122.3271269"/>
    <m/>
    <m/>
    <m/>
    <s v="N"/>
    <s v="Y"/>
    <m/>
    <s v="Clear"/>
    <m/>
    <s v="PGE&amp;E-Owned Structure/Equipment"/>
    <m/>
    <s v="Calm"/>
    <m/>
    <s v="PG&amp;E Equipment"/>
    <m/>
    <s v="Structure Only"/>
    <m/>
    <s v="Self Extinguished"/>
    <m/>
    <s v="Overhead"/>
    <m/>
    <s v="N"/>
    <m/>
    <m/>
    <m/>
    <s v="FIRE, POLE"/>
    <s v="CROSSARM, WOOD"/>
    <s v="N"/>
    <s v="  "/>
    <m/>
    <m/>
    <m/>
    <m/>
    <m/>
    <m/>
    <m/>
    <m/>
    <m/>
    <m/>
    <m/>
    <m/>
    <m/>
    <m/>
    <m/>
    <m/>
    <m/>
    <m/>
    <m/>
    <m/>
    <m/>
    <m/>
    <m/>
    <m/>
    <m/>
    <m/>
    <m/>
    <m/>
    <m/>
    <m/>
    <m/>
    <m/>
    <m/>
    <m/>
    <m/>
    <m/>
    <m/>
    <m/>
    <m/>
    <m/>
    <m/>
    <m/>
    <m/>
    <m/>
    <m/>
    <m/>
    <m/>
  </r>
  <r>
    <n v="1121"/>
    <s v="P4K5"/>
    <s v="3 - QC Complete"/>
    <n v="44402"/>
    <n v="44617"/>
    <s v="Other fire, not attributable to PG&amp;E. Vechicle fire accident next to pole caused heat and flames to ruin PGE 1000mcm underground conductor.Crew to replace conductor same day. This information is preliminary."/>
    <s v="\\fxshare-nas05\quotashare-fs01\ESA\5 - Ignition Tracking\2021_Ignition_QC_Folders\20210725_1413905_21-0094605_nan_T005350353"/>
    <s v=" "/>
    <m/>
    <m/>
    <m/>
    <m/>
    <m/>
    <s v="Not In Scope"/>
    <m/>
    <m/>
    <m/>
    <m/>
    <m/>
    <m/>
    <m/>
    <m/>
    <m/>
    <m/>
    <m/>
    <m/>
    <m/>
    <m/>
    <m/>
    <m/>
    <m/>
    <m/>
    <m/>
    <m/>
    <m/>
    <m/>
    <m/>
    <m/>
    <m/>
    <m/>
    <m/>
    <m/>
    <m/>
    <m/>
    <m/>
    <m/>
    <m/>
    <m/>
    <m/>
    <m/>
    <m/>
    <m/>
    <m/>
    <m/>
    <m/>
    <m/>
    <m/>
    <m/>
    <m/>
    <m/>
    <s v=" "/>
    <x v="153"/>
    <s v="07:12:00"/>
    <n v="44402"/>
    <s v="07:12:00"/>
    <s v="FAS"/>
    <s v="N"/>
    <s v="N"/>
    <n v="1413905"/>
    <s v="21-0094605"/>
    <m/>
    <s v="T005350353"/>
    <m/>
    <m/>
    <m/>
    <m/>
    <s v=" "/>
    <x v="0"/>
    <x v="1"/>
    <s v="N"/>
    <s v="N"/>
    <s v="N"/>
    <s v="Other fire, not attributable to PG&amp;E. Vechicle fire accident next to pole caused heat and flames to ruin PGE 1000mcm underground conductor.Crew to replace conductor same day. This information is preliminary."/>
    <s v="Not PG&amp;E"/>
    <s v="Other"/>
    <m/>
    <m/>
    <m/>
    <s v="&lt;0.25"/>
    <s v="pole next to bridge not hit but fire scarred due to proximity to vec/bridge "/>
    <m/>
    <m/>
    <m/>
    <m/>
    <s v="Other Fire: Non-PG&amp;E related"/>
    <m/>
    <m/>
    <m/>
    <s v="Overhead"/>
    <x v="1"/>
    <m/>
    <m/>
    <m/>
    <s v=" "/>
    <x v="0"/>
    <n v="39.724586700000003"/>
    <n v="-121.80694"/>
    <s v="Butte"/>
    <s v="NOTRE DAME 1101"/>
    <n v="12000"/>
    <m/>
    <x v="0"/>
    <s v="Chico City FD"/>
    <s v="Urban"/>
    <m/>
    <m/>
    <s v="Y"/>
    <s v="Camp 2018"/>
    <s v="Camp 2018"/>
    <m/>
    <m/>
    <s v="N"/>
    <s v="N"/>
    <m/>
    <m/>
    <s v="2021-07-27"/>
    <m/>
    <m/>
    <m/>
    <m/>
    <m/>
    <m/>
    <m/>
    <m/>
    <m/>
    <m/>
    <m/>
    <m/>
    <m/>
    <m/>
    <m/>
    <m/>
    <m/>
    <m/>
    <m/>
    <s v="  "/>
    <s v="NORTH VALLEY"/>
    <s v="CHICO 03"/>
    <s v="07:12"/>
    <n v="44402"/>
    <n v="1413905"/>
    <s v="T005350353"/>
    <n v="1316"/>
    <s v="NORD AVE"/>
    <s v="CHICO"/>
    <n v="39.725259999999999"/>
    <n v="-121.84678"/>
    <s v="V2TJWBH"/>
    <s v="BISCHEL, JASON"/>
    <n v="10249"/>
    <s v="20210725 11:01"/>
    <n v="9002"/>
    <n v="1"/>
    <s v="vechicle fire accident next to pole caused heat and flames to ruin PGE 1000mcm underground conductor.Crew to replace conductor same day"/>
    <s v="Y"/>
    <m/>
    <m/>
    <s v="39.7245867,-121.8069400,66.400000,3D"/>
    <m/>
    <m/>
    <m/>
    <s v="chico city fire"/>
    <m/>
    <s v="N"/>
    <s v="Y"/>
    <m/>
    <s v="Clear"/>
    <m/>
    <s v="PGE&amp;E-Owned Structure/Equipment"/>
    <m/>
    <s v="Calm"/>
    <m/>
    <s v="PG&amp;E Equipment"/>
    <s v="fatality in vechicle.Bridge hit only,"/>
    <s v="Other (Comments)"/>
    <s v="pole next to bridge not hit but fire scarred due to proximity to vec/bridge "/>
    <s v="Fire Dept"/>
    <s v="chico fire dept"/>
    <s v="Overhead"/>
    <s v="pole overhead to UG riser on pole 6121"/>
    <s v="Y"/>
    <s v="will do damage caim"/>
    <s v="PG&amp;E Employee"/>
    <m/>
    <s v="VEHICLE"/>
    <s v="CONDUCTOR, UNDERGROUND"/>
    <s v="N"/>
    <s v="  "/>
    <s v="Unplanned"/>
    <s v="North Valley"/>
    <s v="Chico"/>
    <s v="102491101, CHICO B-1101"/>
    <s v="21-0094605"/>
    <s v="Unplanned"/>
    <s v="Clear;32-90F"/>
    <s v="3210"/>
    <s v="145716"/>
    <s v="NO"/>
    <s v="Force Out"/>
    <s v="Sustained"/>
    <s v="No"/>
    <s v="1101/2"/>
    <s v="OH"/>
    <s v="Circuit Breaker"/>
    <s v="1413905"/>
    <s v="Pole-Wood, Burned/flashed"/>
    <s v="NONE"/>
    <m/>
    <m/>
    <s v="CHICO B SUB"/>
    <s v="6121"/>
    <s v="SW 6097 CLOSE|REMOVED OPEN|JUMPER-119399 OPEN|SW 26861 OPEN|CUT OPEN|REMOVED 2 OPEN|T514499 TWD T1351 OPEN|OJ SS OF 26225 OPEN"/>
    <s v="CARPOLE"/>
    <m/>
    <s v="No"/>
    <m/>
    <m/>
    <m/>
    <m/>
    <m/>
    <m/>
    <m/>
    <m/>
    <m/>
    <m/>
    <m/>
    <m/>
    <m/>
    <m/>
    <m/>
    <m/>
    <m/>
    <m/>
    <m/>
    <m/>
  </r>
  <r>
    <n v="1120"/>
    <s v="P4K5"/>
    <s v="3 - QC Complete"/>
    <n v="44402"/>
    <n v="44617"/>
    <s v="Other fire, not attributable to PG&amp;E. This information is preliminary."/>
    <s v="\\fxshare-nas05\quotashare-fs01\ESA\5 - Ignition Tracking\2021_Ignition_QC_Folders\20210725_nan_nan_nan_6945766413"/>
    <s v=" "/>
    <m/>
    <m/>
    <m/>
    <m/>
    <m/>
    <s v="Not In Scope"/>
    <m/>
    <m/>
    <m/>
    <m/>
    <m/>
    <m/>
    <m/>
    <m/>
    <m/>
    <m/>
    <m/>
    <m/>
    <m/>
    <m/>
    <m/>
    <m/>
    <m/>
    <m/>
    <m/>
    <m/>
    <m/>
    <m/>
    <m/>
    <m/>
    <m/>
    <m/>
    <m/>
    <m/>
    <m/>
    <m/>
    <m/>
    <m/>
    <m/>
    <m/>
    <m/>
    <m/>
    <m/>
    <m/>
    <m/>
    <m/>
    <m/>
    <m/>
    <m/>
    <m/>
    <m/>
    <m/>
    <s v=" "/>
    <x v="153"/>
    <s v="02:38:00"/>
    <m/>
    <m/>
    <s v="FAS"/>
    <s v="N"/>
    <s v="N"/>
    <m/>
    <m/>
    <m/>
    <n v="6945766413"/>
    <m/>
    <m/>
    <m/>
    <m/>
    <s v=" "/>
    <x v="0"/>
    <x v="1"/>
    <s v="N"/>
    <s v="N"/>
    <s v="N"/>
    <s v="Other fire, not attributable to PG&amp;E. This information is preliminary."/>
    <s v="Not PG&amp;E"/>
    <s v="Building"/>
    <m/>
    <m/>
    <m/>
    <s v="Structure-only"/>
    <m/>
    <m/>
    <m/>
    <m/>
    <m/>
    <s v="Other Fire: Non-PG&amp;E related"/>
    <m/>
    <m/>
    <m/>
    <s v="Underbuild"/>
    <x v="1"/>
    <m/>
    <m/>
    <m/>
    <s v=" "/>
    <x v="0"/>
    <n v="35.414450000000002"/>
    <n v="-119.1201767"/>
    <s v="Kern"/>
    <s v="7TH STANDARD 2102 "/>
    <n v="21000"/>
    <m/>
    <x v="0"/>
    <s v="Fire Dept"/>
    <s v="Urban"/>
    <m/>
    <m/>
    <s v="N"/>
    <m/>
    <m/>
    <m/>
    <m/>
    <s v="N"/>
    <s v="N"/>
    <m/>
    <m/>
    <s v="2021-07-27"/>
    <m/>
    <m/>
    <m/>
    <m/>
    <m/>
    <m/>
    <m/>
    <m/>
    <m/>
    <m/>
    <m/>
    <m/>
    <m/>
    <m/>
    <m/>
    <m/>
    <m/>
    <m/>
    <m/>
    <s v="  "/>
    <s v="KERN"/>
    <s v="BAKERSFIELD 09"/>
    <s v="02:38"/>
    <n v="44402"/>
    <m/>
    <n v="6945766413"/>
    <n v="11504"/>
    <s v="CALIFORNIA POPPY DR"/>
    <s v="BAKERSFIELD"/>
    <n v="35.299435000000003"/>
    <n v="-119.129774"/>
    <s v="K1IPAE8"/>
    <s v="ESCOBAR, PETER"/>
    <n v="255322101"/>
    <s v="20210725 05:11"/>
    <n v="2402"/>
    <m/>
    <s v="HOUSE FIRE, PER CITY INSPECTOR I PULLED SMART MTR# 1004438832 RD 29372 AND PIE PLATED AND SEALED SOCKET, PER DISPATCH WILL HAVE TMAN TO CUT UNDERGROUND SERVICE "/>
    <s v="Y"/>
    <m/>
    <m/>
    <s v="35.4144500,-119.1201767,110.700000,3D"/>
    <m/>
    <m/>
    <s v="LAT AND LONG IS WRONG FYI"/>
    <s v="FIRE DEPARTMENT"/>
    <m/>
    <s v="N"/>
    <s v="Y"/>
    <s v="N"/>
    <s v="Clear"/>
    <m/>
    <s v="Customer-Owned Structure/Equipment"/>
    <m/>
    <s v="Calm"/>
    <m/>
    <s v="Unknown"/>
    <m/>
    <s v="Structure Only"/>
    <m/>
    <s v="Fire Dept"/>
    <m/>
    <s v="Underbuild"/>
    <m/>
    <s v="N"/>
    <m/>
    <m/>
    <m/>
    <m/>
    <m/>
    <m/>
    <s v="  "/>
    <m/>
    <m/>
    <m/>
    <m/>
    <m/>
    <m/>
    <m/>
    <m/>
    <m/>
    <m/>
    <m/>
    <m/>
    <m/>
    <m/>
    <m/>
    <m/>
    <m/>
    <m/>
    <m/>
    <m/>
    <m/>
    <m/>
    <m/>
    <m/>
    <m/>
    <m/>
    <m/>
    <m/>
    <m/>
    <m/>
    <m/>
    <m/>
    <m/>
    <m/>
    <m/>
    <m/>
    <m/>
    <m/>
    <m/>
    <m/>
    <m/>
    <m/>
    <m/>
    <m/>
    <m/>
    <m/>
    <m/>
  </r>
  <r>
    <n v="1119"/>
    <s v="P4K5"/>
    <s v="3 - QC Complete"/>
    <n v="44402"/>
    <n v="44617"/>
    <s v="No fire, power out at the intersection of San Pablo Ave and Cutting Blvd El Cerrito traffic lights. Traffic being re-routed from freeway onto the city streets huge back up on 80 freeway. This information is preliminary."/>
    <s v="\\fxshare-nas05\quotashare-fs01\ESA\5 - Ignition Tracking\2021_Ignition_QC_Folders\20210725_nan_nan_nan_T005350309"/>
    <s v=" "/>
    <m/>
    <m/>
    <m/>
    <m/>
    <m/>
    <s v="Not In Scope"/>
    <m/>
    <m/>
    <m/>
    <m/>
    <m/>
    <m/>
    <m/>
    <m/>
    <m/>
    <m/>
    <m/>
    <m/>
    <m/>
    <n v="44097"/>
    <n v="44501"/>
    <n v="43882"/>
    <s v="Trim and reduction cuts"/>
    <s v="N"/>
    <s v="MANB1028920"/>
    <s v="Y"/>
    <n v="44403"/>
    <s v="N"/>
    <m/>
    <s v="Extent of condition"/>
    <m/>
    <m/>
    <m/>
    <m/>
    <m/>
    <m/>
    <m/>
    <m/>
    <m/>
    <m/>
    <m/>
    <m/>
    <m/>
    <m/>
    <m/>
    <m/>
    <m/>
    <m/>
    <m/>
    <m/>
    <m/>
    <m/>
    <s v=" "/>
    <x v="153"/>
    <s v="01:35:00"/>
    <m/>
    <m/>
    <s v="FAS"/>
    <s v="N"/>
    <s v="N"/>
    <m/>
    <m/>
    <m/>
    <s v="T005350309"/>
    <m/>
    <m/>
    <m/>
    <m/>
    <s v=" "/>
    <x v="0"/>
    <x v="1"/>
    <s v="N"/>
    <s v="N"/>
    <s v="N"/>
    <s v="No fire, power out at the intersection of San Pablo Ave and Cutting Blvd El Cerrito traffic lights. Traffic being re-routed from freeway onto the city streets huge back up on 80 freeway. This information is preliminary."/>
    <s v="Not PG&amp;E"/>
    <s v="Other"/>
    <m/>
    <m/>
    <m/>
    <s v="No Fire"/>
    <s v="CROSSING THE FREEWAY 80 EL CERRITO"/>
    <m/>
    <m/>
    <m/>
    <m/>
    <s v="No Fire"/>
    <m/>
    <m/>
    <m/>
    <s v="Other (Comments)"/>
    <x v="1"/>
    <m/>
    <m/>
    <m/>
    <s v=" "/>
    <x v="0"/>
    <n v="37.925083299999997"/>
    <n v="-122.3185067"/>
    <s v="Contra Costa"/>
    <s v="SOBRANTE-R #2"/>
    <n v="115000"/>
    <m/>
    <x v="0"/>
    <s v="El Cerritio FD"/>
    <s v="Urban"/>
    <m/>
    <m/>
    <s v="N"/>
    <m/>
    <m/>
    <m/>
    <m/>
    <s v="N"/>
    <s v="N"/>
    <m/>
    <m/>
    <s v="2021-07-27"/>
    <m/>
    <m/>
    <m/>
    <m/>
    <m/>
    <m/>
    <m/>
    <m/>
    <m/>
    <m/>
    <m/>
    <m/>
    <m/>
    <m/>
    <m/>
    <m/>
    <m/>
    <m/>
    <m/>
    <s v="  "/>
    <s v="EAST BAY"/>
    <s v="RICHMOND 06"/>
    <s v="01:35"/>
    <n v="44402"/>
    <m/>
    <s v="T005350309"/>
    <s v="UNKNOWN"/>
    <s v="SAN PABLO AVE"/>
    <s v="EL CERRITO"/>
    <m/>
    <m/>
    <s v="E1GMJCO"/>
    <s v="CHILDRESS, MORUAL (2460)"/>
    <m/>
    <s v="20210725 02:45"/>
    <n v="9310"/>
    <m/>
    <s v="Power out at the intersection of San Pablo Ave and Cutting Blvd El Cerrito traffic lights are out advised electric dispatch of no power lines down or on fire in this area NO FiRE DEPARTMENT IN THE AREA advised of traffic being re-routed from freeway onto the city streets huge back up on 80 freeway"/>
    <s v="Y"/>
    <m/>
    <m/>
    <s v="37.9250833,-122.3185067,10.700000,3D"/>
    <m/>
    <m/>
    <s v="UNKNOWN"/>
    <s v="EL CERRITIO FIRE DEPT"/>
    <m/>
    <s v="Y"/>
    <s v="Y"/>
    <m/>
    <s v="Clear"/>
    <m/>
    <s v="Other (Comments)"/>
    <s v="UNKNOWN"/>
    <s v="Calm"/>
    <m/>
    <s v="Unknown"/>
    <m/>
    <s v="Other (Comments)"/>
    <s v="CROSSING THE FREEWAY 80 EL CERRITO"/>
    <s v="Fire Dept"/>
    <m/>
    <s v="Other (Comments)"/>
    <s v="CROSSING THE FREEWAY 80 EL CERRITO"/>
    <s v="N"/>
    <m/>
    <m/>
    <m/>
    <s v="PATROL-NOT CONDUCTED"/>
    <m/>
    <s v="N"/>
    <s v="  "/>
    <m/>
    <m/>
    <m/>
    <m/>
    <m/>
    <m/>
    <m/>
    <m/>
    <m/>
    <m/>
    <m/>
    <m/>
    <m/>
    <m/>
    <m/>
    <m/>
    <m/>
    <m/>
    <m/>
    <m/>
    <m/>
    <m/>
    <m/>
    <m/>
    <m/>
    <m/>
    <m/>
    <m/>
    <m/>
    <m/>
    <m/>
    <m/>
    <m/>
    <m/>
    <m/>
    <m/>
    <m/>
    <m/>
    <m/>
    <m/>
    <m/>
    <m/>
    <m/>
    <m/>
    <m/>
    <m/>
    <m/>
  </r>
  <r>
    <n v="1118"/>
    <s v="MXX7"/>
    <s v="3 - QC Complete"/>
    <n v="44414"/>
    <n v="44617"/>
    <s v="Bump failed and a wire came down and started a small fire. The fire size was &lt; 0.25 acres and suppressed by San Francisco FD. This information is Preliminary."/>
    <s v="\\fxshare-nas05\quotashare-fs01\ESA\5 - Ignition Tracking\2021_Ignition_QC_Folders\20210724_1413670_21-0094542_nan_T005350169"/>
    <s v=" "/>
    <s v="Y"/>
    <s v="MXX7"/>
    <s v="Changed Outage Time to Outage Start in FAS. Changed fire lat/long to pole's coordinates. "/>
    <n v="44414"/>
    <m/>
    <s v="Not In Scope"/>
    <s v="Not Required"/>
    <m/>
    <m/>
    <s v="Material not collected"/>
    <m/>
    <m/>
    <m/>
    <m/>
    <m/>
    <m/>
    <m/>
    <m/>
    <m/>
    <m/>
    <m/>
    <m/>
    <m/>
    <m/>
    <m/>
    <m/>
    <m/>
    <m/>
    <m/>
    <m/>
    <m/>
    <m/>
    <m/>
    <m/>
    <m/>
    <m/>
    <m/>
    <m/>
    <m/>
    <m/>
    <m/>
    <m/>
    <m/>
    <m/>
    <m/>
    <s v="Y"/>
    <n v="44414"/>
    <n v="44414"/>
    <s v="RBR9"/>
    <s v="Ronald Roberts, rbr9@pge.com, 209-986-6628"/>
    <s v="Emailed Ronald for pictures. He said he didn't take any pictures. "/>
    <m/>
    <s v=" "/>
    <x v="154"/>
    <s v="17:29:00"/>
    <n v="44401"/>
    <s v="17:23:00"/>
    <s v="FAS"/>
    <s v="N"/>
    <s v="N"/>
    <n v="1413670"/>
    <s v="21-0094542"/>
    <m/>
    <s v="T005350169"/>
    <s v="44919355, 121791916"/>
    <m/>
    <m/>
    <s v="No photo"/>
    <s v=" "/>
    <x v="1"/>
    <x v="0"/>
    <s v="Y"/>
    <s v="Y"/>
    <s v="N"/>
    <s v="On July 24th, 2021 at 1729 hours, a PG&amp;E Troubleman was dispatched to the SNEATH LANE 1102 12KV Distribution Circuit on Olympic Drive in San Mateo County in response to a fire. Initial analysis indicates a conductor caused the ignition. Bump failed and a wire came down. Conductor was broken/damaged (SAP # 100293105).  The ensuing fire was 3 meters - 0.25 acre in size and was suppressed by South San Francisco FD.  Contractor repaired conductor on July 24th, 2021. This information is preliminary. "/>
    <s v="PG&amp;E"/>
    <s v="Vegetation"/>
    <s v="Conductor"/>
    <s v="D"/>
    <s v="D"/>
    <s v="&lt;0.25"/>
    <m/>
    <m/>
    <m/>
    <m/>
    <m/>
    <s v="Equipment - PG&amp;E"/>
    <s v="All types of equipment / facility failure"/>
    <s v="Splice/Clamp/Connector"/>
    <s v="Y"/>
    <s v="Overhead"/>
    <x v="0"/>
    <s v="Conductor - Primary"/>
    <s v="Conductor"/>
    <n v="100293105"/>
    <s v=" "/>
    <x v="0"/>
    <n v="37.639970395399999"/>
    <n v="-122.4539162989"/>
    <s v="San Mateo"/>
    <s v="SNEATH LANE 1102"/>
    <n v="12000"/>
    <s v="SNEATH LANE 110210287"/>
    <x v="0"/>
    <s v="South San Francisco FD"/>
    <s v="Urban"/>
    <s v="Grass Fuel Model"/>
    <m/>
    <s v="N"/>
    <m/>
    <m/>
    <m/>
    <m/>
    <s v="N"/>
    <s v="N"/>
    <m/>
    <m/>
    <s v="2021-07-27"/>
    <m/>
    <m/>
    <m/>
    <m/>
    <m/>
    <m/>
    <m/>
    <m/>
    <m/>
    <m/>
    <m/>
    <m/>
    <m/>
    <m/>
    <m/>
    <m/>
    <m/>
    <m/>
    <m/>
    <s v="  "/>
    <s v="PENINSULA"/>
    <s v="COLMA 03"/>
    <s v="17:29"/>
    <n v="44401"/>
    <n v="1413670"/>
    <s v="T005350169"/>
    <n v="2505"/>
    <s v="OLYMPIC DR"/>
    <s v="SOUTH SAN FR"/>
    <n v="37.632469999999998"/>
    <n v="-122.45287999999999"/>
    <s v="Q2TRBR9"/>
    <s v="ROBERTS, RON"/>
    <n v="22721102"/>
    <s v="20210724 18:51"/>
    <n v="9002"/>
    <n v="1"/>
    <s v="bump failed 1 span 1 wire came down started small fire"/>
    <s v="Y"/>
    <m/>
    <m/>
    <m/>
    <n v="37.640084999999999"/>
    <n v="-122.45434"/>
    <s v="backyard easment"/>
    <s v="south san fran"/>
    <s v="sap#100310603"/>
    <s v="N"/>
    <s v="Y"/>
    <m/>
    <s v="Clear"/>
    <m/>
    <s v="Private Land"/>
    <m/>
    <s v="Gusty"/>
    <m/>
    <s v="PG&amp;E Equipment"/>
    <s v="bump failed wire came down"/>
    <s v="3 meters - 0.25 Acres"/>
    <m/>
    <s v="Fire Dept"/>
    <m/>
    <s v="Overhead"/>
    <m/>
    <s v="N"/>
    <m/>
    <m/>
    <m/>
    <s v="OVERHEAD"/>
    <s v="CONNECTOR OR SPLICE OH"/>
    <s v="N"/>
    <s v="  "/>
    <s v="Unplanned"/>
    <s v="Peninsula"/>
    <s v="Colma"/>
    <s v="022721102, SNEATH LANE-1102"/>
    <s v="21-0094542"/>
    <s v="Unplanned"/>
    <s v="Clear;32-90 F"/>
    <s v="971"/>
    <s v="90833"/>
    <s v="NO"/>
    <s v="Line to Ground"/>
    <s v="Sustained"/>
    <s v="No"/>
    <s v="10287"/>
    <s v="OH"/>
    <s v="Line Recloser"/>
    <s v="1413670"/>
    <s v="Conductor, Overhead, Broken, wire on ground"/>
    <s v="A-GND"/>
    <s v="07/24/21 18:51"/>
    <m/>
    <s v="E/SIDE FLEETWOOD DR &amp; EVERGREEN"/>
    <s v="2421 OLYMPIC DR"/>
    <m/>
    <m/>
    <m/>
    <s v="No"/>
    <m/>
    <m/>
    <m/>
    <m/>
    <m/>
    <m/>
    <m/>
    <m/>
    <m/>
    <m/>
    <m/>
    <m/>
    <m/>
    <m/>
    <m/>
    <m/>
    <m/>
    <m/>
    <m/>
    <m/>
  </r>
  <r>
    <n v="1117"/>
    <s v="AGFC"/>
    <s v="3 - QC Complete"/>
    <n v="44470"/>
    <n v="44617"/>
    <s v="Pole-Wood deteriorated causing wire down outage. The ensuing fire was 1/2 acres in size and suppressed by Orlarn/Capay FD. This information is preliminary.  7/24 cfmd One of our poles, looks like a rotten pole fell over, caused a fire, wire down, about a one acre fire.  Tman got the call,  heard there was fire on the scene and arcing wires, Tman had them open the breaker, killing the power to a bunch of people until he got on site.  He had open jumpers, and everybody except for two customers were hot.  The fire is out.  Fire may have been put out by Capay or Orland FD.  Tman had pictures of the rotten pole, nothing came down on it, now its right above the customers house.  (Tman planned to open corrective tag) --probably a half an acre to an acre in size.  No structures seen, but there is a solar panel field that could have some damage. Wire down, arcing wires.  (in the middle of getting a crew rolling). 10/1/2021 AGFC notes: When I spoke to the troubleman he stated he wasn't sure why the pole failed but did notice the base of the pole had quite a few plugs that are typically from testing and it appeared that the inside of the pole was rotten and that could have been the likely cause of the pole failure and resulted in the wires down on ground."/>
    <s v="\\fxshare-nas05\quotashare-fs01\ESA\5 - Ignition Tracking\2021_Ignition_QC_Folders\20210724_1413620_21-0094534_nan_T005350127"/>
    <s v=" "/>
    <s v="Y"/>
    <s v="AGFC"/>
    <s v="Fire lat/long, Outage time, County have all been corrected."/>
    <n v="44470"/>
    <m/>
    <s v="Not In Scope"/>
    <m/>
    <m/>
    <m/>
    <m/>
    <m/>
    <m/>
    <m/>
    <m/>
    <m/>
    <m/>
    <m/>
    <m/>
    <m/>
    <m/>
    <m/>
    <m/>
    <m/>
    <m/>
    <m/>
    <m/>
    <m/>
    <m/>
    <m/>
    <m/>
    <m/>
    <m/>
    <m/>
    <m/>
    <m/>
    <m/>
    <m/>
    <m/>
    <s v="N"/>
    <m/>
    <m/>
    <m/>
    <m/>
    <m/>
    <m/>
    <s v="Y"/>
    <n v="44401"/>
    <n v="44401"/>
    <s v="GJGe"/>
    <s v="530-524-0790"/>
    <s v="Obtained details/photos"/>
    <m/>
    <s v=" "/>
    <x v="154"/>
    <s v="16:21:00"/>
    <n v="44401"/>
    <s v="16:19:00"/>
    <s v="FAS"/>
    <s v="N"/>
    <s v="N"/>
    <n v="1413620"/>
    <s v="21-0094534"/>
    <m/>
    <s v="T005350127"/>
    <n v="121791915"/>
    <m/>
    <m/>
    <s v="PG&amp;E_1117_Ignition_20210724_3.jpg"/>
    <s v=" "/>
    <x v="1"/>
    <x v="0"/>
    <s v="Y"/>
    <s v="Y"/>
    <s v="N"/>
    <s v="On July 24, 2021 at 1621 hours, a PG&amp;E troubleman was dispatched to the Capay 1101 distribution circuit on 3rd ave in the city of Orland and observed a pole failure with wires down on ground. Initial analysis indicates PG&amp;E equipment failure resulted in an ignition. The responding troubleman found a distribution pole failed near the base, likely due to rot inside of the pole and it was reported that the pole appeared to have multiple plugs near the base. When the pole failed, it fell into a customers tree and the overhead conductors fell to ground, igniting the grass vegetation below but did not ignite the tree. The ensuing fire was reported to have been less than one acre in size and was extinguished by the responding fire agency. An EC tag was created for the damaged assets to be replaced and was completed on July 26, 2021. This information is preliminary."/>
    <s v="PG&amp;E"/>
    <s v="Vegetation"/>
    <s v="Pole, Transformer, Cutout, Conductor, Ground, Guy"/>
    <s v="D"/>
    <s v="D"/>
    <s v="0.26-9.99"/>
    <m/>
    <m/>
    <m/>
    <m/>
    <m/>
    <s v="Equipment - PG&amp;E"/>
    <s v="All types of equipment / facility failure"/>
    <s v="Pole failure"/>
    <s v="Y"/>
    <s v="Overhead"/>
    <x v="0"/>
    <s v="Pole"/>
    <s v="Pole, Transformer, Cutout, Conductor, Ground, Guy"/>
    <n v="100368913"/>
    <s v=" "/>
    <x v="0"/>
    <n v="39.808858000000001"/>
    <n v="-122.067347"/>
    <s v="Tehama"/>
    <s v="CAPAY 1101"/>
    <n v="12000"/>
    <s v="CAPAY 11012256"/>
    <x v="0"/>
    <s v="Orlarn/Capay FD"/>
    <s v="Agriculture"/>
    <s v="Grass Fuel Model"/>
    <m/>
    <s v="N"/>
    <m/>
    <m/>
    <m/>
    <m/>
    <s v="N"/>
    <s v="N"/>
    <m/>
    <m/>
    <s v="2021-07-27"/>
    <m/>
    <m/>
    <m/>
    <m/>
    <m/>
    <m/>
    <m/>
    <m/>
    <m/>
    <m/>
    <m/>
    <m/>
    <m/>
    <m/>
    <m/>
    <m/>
    <m/>
    <m/>
    <m/>
    <s v="  "/>
    <s v="NORTH VALLEY"/>
    <s v="ORLAND"/>
    <s v="16:21"/>
    <n v="44401"/>
    <n v="1413620"/>
    <s v="T005350127"/>
    <m/>
    <s v="CAPAY AVE NS/"/>
    <s v="ORLAND"/>
    <n v="39.776699999999998"/>
    <n v="-122.10353000000001"/>
    <s v="V3TGJGE"/>
    <s v="GARRETSON, GREG"/>
    <n v="10211"/>
    <s v="20210724 18:29"/>
    <n v="9002"/>
    <n v="1"/>
    <s v="DE POLE ROTTEN/REPLACE - WIRE DOWN OUTAGE 1/2 ACRE FIRE - FIRE OUT"/>
    <s v="Y"/>
    <m/>
    <m/>
    <m/>
    <m/>
    <m/>
    <m/>
    <s v="ORLARN/CAPAY FD"/>
    <m/>
    <s v="N"/>
    <s v="Y"/>
    <m/>
    <s v="Clear"/>
    <m/>
    <s v="Private Land"/>
    <m/>
    <s v="Calm"/>
    <m/>
    <s v="PG&amp;E Equipment"/>
    <m/>
    <s v="0.25 - 10 Acres"/>
    <m/>
    <s v="Fire Dept"/>
    <m/>
    <s v="Overhead"/>
    <m/>
    <s v="N"/>
    <m/>
    <m/>
    <m/>
    <s v="FIRE, POLE"/>
    <s v="POLE-WOOD"/>
    <s v="N"/>
    <s v="  "/>
    <s v="Unplanned"/>
    <s v="North Valley"/>
    <s v="Willows/Orland"/>
    <s v="102111101, CAPAY-1101"/>
    <s v="21-0094534"/>
    <s v="Unplanned"/>
    <s v="Clear;32-90 F"/>
    <s v="3"/>
    <s v="13492"/>
    <s v="NO"/>
    <s v="Force Out"/>
    <s v="Sustained"/>
    <s v="No"/>
    <s v="MTR#1008223953"/>
    <s v="OH"/>
    <s v="Circuit Breaker"/>
    <s v="1413620"/>
    <s v="Pole-Wood, Deteriorated"/>
    <s v="NONE"/>
    <s v="07/24/21 17:01"/>
    <m/>
    <s v="CAPAY SUB"/>
    <s v="MTR  1008223953"/>
    <s v="SW 14821 OPEN|FUS 14359 OPEN"/>
    <s v="ROTTEN POLE FELL OVER, STARTED VEG FIRE. WIRE DOWN HOT"/>
    <m/>
    <s v="Yes"/>
    <m/>
    <m/>
    <m/>
    <m/>
    <m/>
    <m/>
    <m/>
    <m/>
    <m/>
    <m/>
    <m/>
    <m/>
    <m/>
    <m/>
    <m/>
    <m/>
    <m/>
    <m/>
    <m/>
    <m/>
  </r>
  <r>
    <n v="1116"/>
    <s v="P4K5"/>
    <s v="3 - QC Complete"/>
    <n v="44402"/>
    <n v="44617"/>
    <s v="Structure fire, not attributable to PG&amp;E assets. This information is preliminary."/>
    <s v="\\fxshare-nas05\quotashare-fs01\ESA\5 - Ignition Tracking\2021_Ignition_QC_Folders\20210724_nan_nan_nan_7909437268"/>
    <s v=" "/>
    <m/>
    <m/>
    <m/>
    <m/>
    <m/>
    <s v="Not In Scope"/>
    <m/>
    <m/>
    <m/>
    <m/>
    <m/>
    <m/>
    <m/>
    <m/>
    <m/>
    <m/>
    <m/>
    <m/>
    <m/>
    <m/>
    <m/>
    <m/>
    <m/>
    <m/>
    <m/>
    <m/>
    <m/>
    <m/>
    <m/>
    <m/>
    <m/>
    <m/>
    <m/>
    <m/>
    <m/>
    <m/>
    <m/>
    <m/>
    <m/>
    <m/>
    <m/>
    <m/>
    <m/>
    <m/>
    <m/>
    <m/>
    <m/>
    <m/>
    <m/>
    <m/>
    <m/>
    <m/>
    <s v=" "/>
    <x v="154"/>
    <s v="13:38:00"/>
    <m/>
    <m/>
    <s v="FAS"/>
    <s v="N"/>
    <s v="N"/>
    <m/>
    <m/>
    <m/>
    <n v="7909437268"/>
    <m/>
    <m/>
    <m/>
    <m/>
    <s v=" "/>
    <x v="0"/>
    <x v="1"/>
    <s v="N"/>
    <s v="N"/>
    <s v="N"/>
    <s v="Structure fire, not attributable to PG&amp;E assets. This information is preliminary."/>
    <s v="Not PG&amp;E"/>
    <s v="Building"/>
    <m/>
    <m/>
    <m/>
    <s v="Structure-only"/>
    <m/>
    <m/>
    <m/>
    <m/>
    <m/>
    <s v="Other Fire: Non-PG&amp;E related"/>
    <m/>
    <m/>
    <m/>
    <s v="Overhead"/>
    <x v="1"/>
    <m/>
    <m/>
    <m/>
    <s v=" "/>
    <x v="0"/>
    <n v="37.402979999999999"/>
    <n v="-120.59493000000001"/>
    <s v="Merced"/>
    <s v="ATWATER 1103"/>
    <n v="12000"/>
    <m/>
    <x v="0"/>
    <s v="Cal Fire, Merced County FD"/>
    <s v="Urban"/>
    <m/>
    <m/>
    <s v="N"/>
    <m/>
    <m/>
    <m/>
    <m/>
    <s v="N"/>
    <s v="N"/>
    <m/>
    <m/>
    <s v="2021-07-27"/>
    <m/>
    <m/>
    <m/>
    <m/>
    <m/>
    <m/>
    <m/>
    <m/>
    <m/>
    <m/>
    <m/>
    <m/>
    <m/>
    <m/>
    <m/>
    <m/>
    <m/>
    <m/>
    <m/>
    <s v="  "/>
    <s v="YOSEMITE"/>
    <s v="MERCED 02"/>
    <s v="13:38"/>
    <n v="44401"/>
    <m/>
    <n v="7909437268"/>
    <n v="7950"/>
    <s v="SHAFFER RD"/>
    <s v="WINTON"/>
    <n v="37.403061000000001"/>
    <n v="-120.594776"/>
    <s v="Y4TDDM6"/>
    <s v="MAYO, DAN"/>
    <n v="253611103"/>
    <s v="20210724 15:35"/>
    <n v="2640"/>
    <m/>
    <s v="Structure fire. Cut service at pole due to bypass jumpers at meter panel.  Removed meter."/>
    <s v="Y"/>
    <m/>
    <m/>
    <m/>
    <n v="37.402979999999999"/>
    <n v="-120.59493000000001"/>
    <m/>
    <s v="Merced County"/>
    <m/>
    <s v="N"/>
    <s v="Y"/>
    <s v="N"/>
    <s v="Clear"/>
    <m/>
    <s v="Customer-Owned Structure/Equipment"/>
    <m/>
    <s v="Light"/>
    <m/>
    <s v="Unknown"/>
    <m/>
    <s v="Structure Only"/>
    <m/>
    <s v="Cal Fire"/>
    <m/>
    <s v="Overhead"/>
    <m/>
    <s v="N"/>
    <m/>
    <m/>
    <m/>
    <m/>
    <m/>
    <m/>
    <s v="  "/>
    <m/>
    <m/>
    <m/>
    <m/>
    <m/>
    <m/>
    <m/>
    <m/>
    <m/>
    <m/>
    <m/>
    <m/>
    <m/>
    <m/>
    <m/>
    <m/>
    <m/>
    <m/>
    <m/>
    <m/>
    <m/>
    <m/>
    <m/>
    <m/>
    <m/>
    <m/>
    <m/>
    <m/>
    <m/>
    <m/>
    <m/>
    <m/>
    <m/>
    <m/>
    <m/>
    <m/>
    <m/>
    <m/>
    <m/>
    <m/>
    <m/>
    <m/>
    <m/>
    <m/>
    <m/>
    <m/>
    <m/>
  </r>
  <r>
    <n v="1115"/>
    <s v="P4K5"/>
    <s v="3 - QC Complete"/>
    <n v="44401"/>
    <n v="44617"/>
    <s v="Other fire, not attributable to PG&amp;E. Veg fire burnt pole. This information is preliminary."/>
    <s v="\\fxshare-nas05\quotashare-fs01\ESA\5 - Ignition Tracking\2021_Ignition_QC_Folders\20210724_nan_nan_nan_T005350058"/>
    <s v=" "/>
    <m/>
    <m/>
    <m/>
    <m/>
    <m/>
    <s v="Not In Scope"/>
    <m/>
    <m/>
    <m/>
    <m/>
    <m/>
    <m/>
    <m/>
    <m/>
    <m/>
    <m/>
    <m/>
    <m/>
    <m/>
    <m/>
    <m/>
    <m/>
    <m/>
    <m/>
    <m/>
    <m/>
    <m/>
    <m/>
    <m/>
    <m/>
    <m/>
    <m/>
    <m/>
    <m/>
    <m/>
    <m/>
    <m/>
    <m/>
    <m/>
    <m/>
    <m/>
    <m/>
    <m/>
    <m/>
    <m/>
    <m/>
    <m/>
    <m/>
    <m/>
    <m/>
    <m/>
    <m/>
    <s v=" "/>
    <x v="154"/>
    <s v="13:23:00"/>
    <m/>
    <m/>
    <s v="FAS"/>
    <s v="N"/>
    <s v="N"/>
    <m/>
    <m/>
    <m/>
    <s v="T005350058"/>
    <m/>
    <m/>
    <m/>
    <m/>
    <s v=" "/>
    <x v="0"/>
    <x v="1"/>
    <s v="N"/>
    <s v="N"/>
    <s v="N"/>
    <s v="Other fire, not attributable to PG&amp;E. Veg fire burnt pole. This information is preliminary."/>
    <s v="Not PG&amp;E"/>
    <s v="Vegetation"/>
    <m/>
    <m/>
    <m/>
    <s v="0.26-9.99"/>
    <m/>
    <m/>
    <m/>
    <m/>
    <m/>
    <s v="Other Fire: Non-PG&amp;E related"/>
    <m/>
    <m/>
    <m/>
    <s v="Overhead"/>
    <x v="1"/>
    <m/>
    <m/>
    <n v="101162548"/>
    <s v=" "/>
    <x v="0"/>
    <n v="38.779854999999998"/>
    <n v="-123.00687670000001"/>
    <s v="Sonoma"/>
    <s v="CLOVERDALE 1102 "/>
    <n v="12000"/>
    <m/>
    <x v="0"/>
    <s v="Northen Sonoma County FD"/>
    <s v="Urban"/>
    <m/>
    <m/>
    <s v="N"/>
    <m/>
    <m/>
    <m/>
    <m/>
    <s v="N"/>
    <s v="N"/>
    <m/>
    <m/>
    <s v="2021-07-27"/>
    <m/>
    <m/>
    <m/>
    <m/>
    <m/>
    <m/>
    <m/>
    <m/>
    <m/>
    <m/>
    <m/>
    <m/>
    <m/>
    <m/>
    <m/>
    <m/>
    <m/>
    <m/>
    <m/>
    <s v="  "/>
    <s v="NORTH COAST"/>
    <s v="GEYSERVILLE"/>
    <s v="13:23"/>
    <n v="44401"/>
    <m/>
    <s v="T005350058"/>
    <s v="UNKNOWN"/>
    <s v="HIGHWAY 101 N"/>
    <s v="CLOVERDALE"/>
    <m/>
    <m/>
    <s v="W9TJ5C5"/>
    <s v="CLARK, JEREMY"/>
    <m/>
    <s v="20210724 14:43"/>
    <n v="9110"/>
    <m/>
    <s v="VEG FIRE BURNED POLE, CREW TO REPLACE POLE, EC TAG SENT COX NOTIFIED"/>
    <s v="Y"/>
    <m/>
    <m/>
    <s v="38.7798550,-123.0068767,77.200000,3D"/>
    <m/>
    <m/>
    <s v="SIDE OF ROAD"/>
    <s v="NORTHERN SONOMA COUNTY FIRE 707-894-3545"/>
    <n v="101965962"/>
    <s v="N"/>
    <s v="Y"/>
    <m/>
    <s v="Clear"/>
    <m/>
    <s v="PGE&amp;E-Owned Structure/Equipment"/>
    <m/>
    <s v="Light"/>
    <m/>
    <s v="Unknown"/>
    <m/>
    <s v="0.25 - 10 Acres"/>
    <m/>
    <s v="Fire Dept"/>
    <s v="AND CAL FIRE"/>
    <s v="Overhead"/>
    <m/>
    <s v="N"/>
    <m/>
    <m/>
    <m/>
    <s v="PATROL-FOUND NOTHING"/>
    <s v="POLE-WOOD"/>
    <s v="N"/>
    <s v="  "/>
    <m/>
    <m/>
    <m/>
    <m/>
    <m/>
    <m/>
    <m/>
    <m/>
    <m/>
    <m/>
    <m/>
    <m/>
    <m/>
    <m/>
    <m/>
    <m/>
    <m/>
    <m/>
    <m/>
    <m/>
    <m/>
    <m/>
    <m/>
    <m/>
    <m/>
    <m/>
    <m/>
    <m/>
    <m/>
    <m/>
    <m/>
    <m/>
    <m/>
    <m/>
    <m/>
    <m/>
    <m/>
    <m/>
    <m/>
    <m/>
    <m/>
    <m/>
    <m/>
    <m/>
    <m/>
    <m/>
    <m/>
  </r>
  <r>
    <n v="1114"/>
    <s v="P4K5"/>
    <s v="3 - QC Complete"/>
    <n v="44401"/>
    <n v="44617"/>
    <s v="Structure fire, not attributable to PG&amp;E assets. This information is preliminary."/>
    <s v="\\fxshare-nas05\quotashare-fs01\ESA\5 - Ignition Tracking\2021_Ignition_QC_Folders\20210724_nan_nan_nan_8922892"/>
    <s v=" "/>
    <m/>
    <m/>
    <m/>
    <m/>
    <m/>
    <s v="Not In Scope"/>
    <m/>
    <m/>
    <m/>
    <m/>
    <m/>
    <m/>
    <m/>
    <m/>
    <m/>
    <m/>
    <m/>
    <m/>
    <m/>
    <m/>
    <m/>
    <m/>
    <m/>
    <m/>
    <m/>
    <m/>
    <m/>
    <m/>
    <m/>
    <m/>
    <m/>
    <m/>
    <m/>
    <m/>
    <m/>
    <m/>
    <m/>
    <m/>
    <m/>
    <m/>
    <m/>
    <m/>
    <m/>
    <m/>
    <m/>
    <m/>
    <m/>
    <m/>
    <m/>
    <m/>
    <m/>
    <m/>
    <s v=" "/>
    <x v="154"/>
    <s v="00:39:00"/>
    <m/>
    <m/>
    <s v="FAS"/>
    <s v="N"/>
    <s v="N"/>
    <m/>
    <m/>
    <m/>
    <n v="8922892"/>
    <m/>
    <m/>
    <m/>
    <m/>
    <s v=" "/>
    <x v="0"/>
    <x v="1"/>
    <s v="N"/>
    <s v="N"/>
    <s v="N"/>
    <s v="Structure fire, not attributable to PG&amp;E assets. This information is preliminary."/>
    <s v="Not PG&amp;E"/>
    <s v="Building"/>
    <m/>
    <m/>
    <m/>
    <s v="&lt;0.25"/>
    <m/>
    <m/>
    <m/>
    <m/>
    <m/>
    <s v="Other Fire: Non-PG&amp;E related"/>
    <m/>
    <m/>
    <m/>
    <s v="Overhead"/>
    <x v="1"/>
    <m/>
    <m/>
    <m/>
    <s v=" "/>
    <x v="0"/>
    <n v="37.770003299999999"/>
    <n v="-122.2135633"/>
    <s v="Alameda"/>
    <s v="OAKLAND J 1104"/>
    <n v="12000"/>
    <m/>
    <x v="0"/>
    <s v="Oakland FD"/>
    <s v="Urban"/>
    <m/>
    <m/>
    <s v="N"/>
    <m/>
    <m/>
    <m/>
    <m/>
    <s v="N"/>
    <s v="N"/>
    <m/>
    <m/>
    <s v="2021-07-27"/>
    <m/>
    <m/>
    <m/>
    <m/>
    <m/>
    <m/>
    <m/>
    <m/>
    <m/>
    <m/>
    <m/>
    <m/>
    <m/>
    <m/>
    <m/>
    <m/>
    <m/>
    <m/>
    <m/>
    <s v="  "/>
    <s v="EAST BAY"/>
    <s v="OAKLAND 09"/>
    <s v="00:39"/>
    <n v="44401"/>
    <m/>
    <n v="8922892"/>
    <s v="UNKNOWN"/>
    <s v="PREMISES DO NOT CHANGE"/>
    <s v="OAKLAND"/>
    <n v="37.779660999999997"/>
    <n v="-122.218429"/>
    <s v="E1TACBS"/>
    <s v="BELCSAK, ALEX"/>
    <m/>
    <s v="20210724 06:51"/>
    <n v="1122"/>
    <m/>
    <s v="FIRE CAUSE UNDER INVESTIGATION, STRUCTURE FIRE, 3 POLES ON FIRE, 4KV AND 12KV ON THE GROUND.  CREWS EN ROUTE TO REPLACE POLES AND WIRE."/>
    <s v="Y"/>
    <n v="5"/>
    <s v="\\fxshare-nas05\quotashare-fs01\ESA\5 - Ignition Tracking\Fire_Tab_Attachment_Files"/>
    <s v="37.7700033,-122.2135633,10.700000,3D"/>
    <m/>
    <m/>
    <m/>
    <s v="O.F.D 510-444-3322"/>
    <m/>
    <s v="N"/>
    <s v="Y"/>
    <s v="Y"/>
    <s v="Clear"/>
    <m/>
    <s v="Customer-Owned Structure/Equipment"/>
    <m/>
    <s v="Calm"/>
    <m/>
    <s v="Unknown"/>
    <m/>
    <s v="3 meters - 0.25 Acres"/>
    <m/>
    <s v="Fire Dept"/>
    <m/>
    <s v="Overhead"/>
    <m/>
    <s v="N"/>
    <m/>
    <m/>
    <m/>
    <m/>
    <m/>
    <m/>
    <s v="  "/>
    <m/>
    <m/>
    <m/>
    <m/>
    <m/>
    <m/>
    <m/>
    <m/>
    <m/>
    <m/>
    <m/>
    <m/>
    <m/>
    <m/>
    <m/>
    <m/>
    <m/>
    <m/>
    <m/>
    <m/>
    <m/>
    <m/>
    <m/>
    <m/>
    <m/>
    <m/>
    <m/>
    <m/>
    <m/>
    <m/>
    <m/>
    <m/>
    <m/>
    <m/>
    <m/>
    <m/>
    <m/>
    <m/>
    <m/>
    <m/>
    <m/>
    <m/>
    <m/>
    <m/>
    <m/>
    <m/>
    <m/>
  </r>
  <r>
    <n v="1112"/>
    <s v="AGFC"/>
    <s v="3 - QC Complete"/>
    <n v="44400"/>
    <n v="44617"/>
    <s v="Structure fire, not attributable to PG&amp;E assets. This information is preliminary."/>
    <s v="\\fxshare-nas05\quotashare-fs01\ESA\5 - Ignition Tracking\2021_Ignition_QC_Folders\20210723_nan_nan_nan_2014117"/>
    <s v=" "/>
    <m/>
    <m/>
    <m/>
    <m/>
    <m/>
    <s v="Not In Scope"/>
    <m/>
    <m/>
    <m/>
    <m/>
    <m/>
    <m/>
    <m/>
    <m/>
    <m/>
    <m/>
    <m/>
    <m/>
    <m/>
    <m/>
    <m/>
    <m/>
    <m/>
    <m/>
    <m/>
    <m/>
    <m/>
    <m/>
    <m/>
    <m/>
    <m/>
    <m/>
    <m/>
    <m/>
    <m/>
    <m/>
    <m/>
    <m/>
    <m/>
    <m/>
    <m/>
    <m/>
    <m/>
    <m/>
    <m/>
    <m/>
    <m/>
    <m/>
    <m/>
    <m/>
    <m/>
    <m/>
    <s v=" "/>
    <x v="155"/>
    <s v="02:28:00"/>
    <m/>
    <m/>
    <s v="FAS"/>
    <s v="N"/>
    <s v="N"/>
    <m/>
    <m/>
    <m/>
    <n v="2014117"/>
    <m/>
    <m/>
    <m/>
    <m/>
    <s v=" "/>
    <x v="0"/>
    <x v="1"/>
    <s v="N"/>
    <s v="N"/>
    <s v="N"/>
    <s v="Structure fire, not attributable to PG&amp;E assets. This information is preliminary."/>
    <s v="Not PG&amp;E"/>
    <s v="Building"/>
    <m/>
    <m/>
    <m/>
    <s v="Structure-only"/>
    <m/>
    <m/>
    <m/>
    <m/>
    <m/>
    <s v="Other Fire: Non-PG&amp;E related"/>
    <m/>
    <m/>
    <m/>
    <s v="Overhead"/>
    <x v="1"/>
    <m/>
    <m/>
    <m/>
    <s v=" "/>
    <x v="0"/>
    <n v="36.717283299999998"/>
    <n v="-119.7637733"/>
    <s v="Fresno"/>
    <s v="CALIFORNIA AVE 1102 "/>
    <n v="12000"/>
    <m/>
    <x v="0"/>
    <s v="Fresno FD"/>
    <s v="Urban"/>
    <m/>
    <m/>
    <s v="N"/>
    <m/>
    <m/>
    <m/>
    <m/>
    <s v="N"/>
    <s v="N"/>
    <m/>
    <m/>
    <s v="2021-07-23"/>
    <m/>
    <m/>
    <m/>
    <m/>
    <m/>
    <m/>
    <m/>
    <m/>
    <m/>
    <m/>
    <m/>
    <m/>
    <m/>
    <m/>
    <m/>
    <m/>
    <m/>
    <m/>
    <m/>
    <s v="  "/>
    <s v="FRESNO"/>
    <s v="FRESNO 10"/>
    <s v="02:28"/>
    <n v="44400"/>
    <m/>
    <n v="2014117"/>
    <s v="UNKNOWN"/>
    <s v="PREMISES DO NOT CHANGE"/>
    <s v="FRESNO"/>
    <n v="36.837364000000001"/>
    <n v="-119.801169"/>
    <s v="F6TJMRY"/>
    <s v="ROGERS, JAMES"/>
    <m/>
    <s v="20210723 03:48"/>
    <n v="1121"/>
    <m/>
    <s v="STRUCTURE FIRE STRUCTURE HAD NO SERVICE NO DAMAGE TO PGE "/>
    <s v="Y"/>
    <m/>
    <m/>
    <s v="36.7172833,-119.7637733,86.500000,3D"/>
    <m/>
    <m/>
    <m/>
    <s v="FRESNO FD"/>
    <m/>
    <s v="N"/>
    <s v="Y"/>
    <s v="N"/>
    <s v="Clear"/>
    <m/>
    <s v="Private Land"/>
    <m/>
    <s v="Calm"/>
    <m/>
    <s v="Unknown"/>
    <m/>
    <s v="Structure Only"/>
    <m/>
    <s v="Fire Dept"/>
    <m/>
    <s v="Overhead"/>
    <m/>
    <s v="N"/>
    <m/>
    <m/>
    <m/>
    <m/>
    <m/>
    <m/>
    <s v="  "/>
    <m/>
    <m/>
    <m/>
    <m/>
    <m/>
    <m/>
    <m/>
    <m/>
    <m/>
    <m/>
    <m/>
    <m/>
    <m/>
    <m/>
    <m/>
    <m/>
    <m/>
    <m/>
    <m/>
    <m/>
    <m/>
    <m/>
    <m/>
    <m/>
    <m/>
    <m/>
    <m/>
    <m/>
    <m/>
    <m/>
    <m/>
    <m/>
    <m/>
    <m/>
    <m/>
    <m/>
    <m/>
    <m/>
    <m/>
    <m/>
    <m/>
    <m/>
    <m/>
    <m/>
    <m/>
    <m/>
    <m/>
  </r>
  <r>
    <n v="1111"/>
    <s v="CFMD"/>
    <s v="3 - QC Complete"/>
    <n v="44442"/>
    <n v="44617"/>
    <s v="Owl made contact with overhead line, causing dead-end bell to flash and ignite a small 1 meter - &lt; 3 meter fire. This information is preliminary."/>
    <s v="\\fxshare-nas05\quotashare-fs01\ESA\5 - Ignition Tracking\2021_Ignition_QC_Folders\20210723_1411899_21-0093867_nan_T005348738"/>
    <s v=" "/>
    <s v="Y"/>
    <s v="CFMD"/>
    <s v="Added SAP Notification#"/>
    <n v="44438"/>
    <m/>
    <s v="Not In Scope"/>
    <m/>
    <m/>
    <m/>
    <m/>
    <m/>
    <m/>
    <m/>
    <m/>
    <m/>
    <m/>
    <m/>
    <m/>
    <m/>
    <m/>
    <m/>
    <m/>
    <m/>
    <m/>
    <m/>
    <m/>
    <m/>
    <m/>
    <m/>
    <m/>
    <m/>
    <m/>
    <m/>
    <m/>
    <m/>
    <m/>
    <m/>
    <m/>
    <m/>
    <m/>
    <m/>
    <m/>
    <m/>
    <m/>
    <m/>
    <m/>
    <m/>
    <m/>
    <m/>
    <m/>
    <m/>
    <m/>
    <s v=" "/>
    <x v="155"/>
    <s v="00:23:00"/>
    <n v="44400"/>
    <s v="00:23:00"/>
    <s v="FAS"/>
    <s v="N"/>
    <s v="N"/>
    <n v="1411899"/>
    <s v="21-0093867"/>
    <m/>
    <s v="T005348738"/>
    <m/>
    <m/>
    <m/>
    <s v="PG&amp;E_1111_Ignition_20210720_1.jpg"/>
    <s v=" "/>
    <x v="1"/>
    <x v="0"/>
    <s v="Y"/>
    <s v="Y"/>
    <s v="N"/>
    <s v="On July 23rd, 2021 at approximately 1214  hours, PG&amp;E was alerted of an outage on the Orland B 1103 , 12kV distribution circuit on County Road 21 in the City of Orland in the North Valley Division. Initial analysis indicates an owl made contact with an overhead line, causing dead-end bell to flash and ignited a small 1 meter - &lt; 3 meter vegetation fire. The fire had extinguished itself by the time the PG&amp;E troubleman had arrived on scene. No structures were affected.  Priority A corrective tag #121782767 was created for this incident to replace the transformer, insulator, cross arm, cut out and the overhead ground assembly.  This incident occurred on private land in a Non-HFTD with clear calm weather conditions. This information is preliminary."/>
    <s v="PG&amp;E"/>
    <s v="Vegetation"/>
    <s v="Transformer, Insulator, Crossarm, cutout, ground"/>
    <s v="D"/>
    <s v="D"/>
    <s v="&lt;3 meters of linear travel"/>
    <m/>
    <m/>
    <m/>
    <m/>
    <m/>
    <s v="Contact - Animal - Bird"/>
    <s v="Contact from object"/>
    <s v="Animal contact"/>
    <s v="Y"/>
    <s v="Overhead"/>
    <x v="0"/>
    <s v="Insulator"/>
    <s v="Transformer, Insulator, Crossarm, cutout, ground"/>
    <s v="219645074839 "/>
    <s v=" "/>
    <x v="0"/>
    <n v="39.721433300000001"/>
    <n v="-122.1278083"/>
    <s v="Glenn"/>
    <s v="ORLAND B 1103"/>
    <n v="12000"/>
    <m/>
    <x v="0"/>
    <s v="Self Extinguished"/>
    <s v="Agriculture"/>
    <s v="Grass Fuel Model"/>
    <m/>
    <s v="N"/>
    <m/>
    <m/>
    <m/>
    <m/>
    <s v="N"/>
    <s v="N"/>
    <m/>
    <m/>
    <s v="2021-07-23"/>
    <m/>
    <m/>
    <m/>
    <m/>
    <m/>
    <m/>
    <m/>
    <m/>
    <m/>
    <m/>
    <m/>
    <m/>
    <m/>
    <m/>
    <m/>
    <m/>
    <m/>
    <m/>
    <m/>
    <s v="  "/>
    <s v="NORTH VALLEY"/>
    <s v="ORLAND"/>
    <s v="00:23"/>
    <n v="44400"/>
    <n v="1411899"/>
    <s v="T005348738"/>
    <s v="DEV2247"/>
    <s v="ROAD P&quot; N/O ROAD 24&quot;"/>
    <s v="ORLAND"/>
    <n v="39.711889999999997"/>
    <n v="-122.14086"/>
    <s v="V3TGJGE"/>
    <s v="GARRETSON, GREG"/>
    <s v="102701103"/>
    <s v="20210723 05:15"/>
    <n v="9002"/>
    <n v="1"/>
    <s v="OWL IN LINE FLASHED DE BELL, CAUSED DAMAGE TO 3 PHASE TX"/>
    <s v="Y"/>
    <m/>
    <m/>
    <s v="39.7214333,-122.1278083,60.800000,3D"/>
    <m/>
    <m/>
    <m/>
    <m/>
    <m/>
    <s v="N"/>
    <s v="Y"/>
    <m/>
    <s v="Clear"/>
    <m/>
    <s v="Private Land"/>
    <m/>
    <s v="Calm"/>
    <m/>
    <s v="Bird Contact"/>
    <m/>
    <s v="1 meter - &lt; 3 meters"/>
    <m/>
    <s v="Self Extinguished"/>
    <m/>
    <s v="Overhead"/>
    <m/>
    <s v="N"/>
    <m/>
    <m/>
    <m/>
    <s v="BIRD-FOUND"/>
    <s v="INSULATOR"/>
    <s v="N"/>
    <s v="  "/>
    <s v="Unplanned"/>
    <s v="North Valley"/>
    <s v="Willows/Orland"/>
    <s v="102701103, ORLAND B-1103"/>
    <s v="21-0093867"/>
    <s v="Unplanned"/>
    <s v="Clear;32-90F"/>
    <s v="36 1 of 3 Phases Open"/>
    <s v="8136"/>
    <s v="YES"/>
    <s v="Line to Line"/>
    <s v="Sustained"/>
    <s v="No"/>
    <s v="2247"/>
    <s v="OH"/>
    <s v="Fuse"/>
    <s v="1411899"/>
    <s v="Insulator, Burned/flashed"/>
    <m/>
    <m/>
    <m/>
    <s v="ROAD 'P' N/O ROAD 24"/>
    <s v="MTR# 1010023830"/>
    <m/>
    <m/>
    <m/>
    <s v="No"/>
    <m/>
    <m/>
    <m/>
    <m/>
    <m/>
    <m/>
    <m/>
    <m/>
    <m/>
    <m/>
    <m/>
    <m/>
    <m/>
    <m/>
    <m/>
    <m/>
    <m/>
    <m/>
    <m/>
    <m/>
  </r>
  <r>
    <n v="1113"/>
    <s v="DLY6"/>
    <s v="4 - QC Follow-Up Required - EII Active Investigation"/>
    <m/>
    <n v="44617"/>
    <s v="Privileged &amp; Confidential - FLY Fire - (Kelly Lack, Law) - Initial EIR: EI210722B - Quincy - Media - Summary: On July 22, 2021, a wildfire began in the area of Butterfly Valley Twain Road and Highway 70 in Plumas County, California (the Fly Fire). The National Wildfire Coordinating Group website (the website) reported as of July 25, 2021 at 0000 hours that the Fly Fire had consumed 4,300 acres and was 5% contained and that, as of the night of July 24/25, the Fly Fire had merged with the Dixie Fire and that the website would not be providing further updates on the Fly Fire. At approximately 1701 hours on July 22, 2021, wildfire cameras first showed smoke in the general direction of Butterfly Valley Twain Road and Highway 70. According to PG&amp;Es records, SmartMeters and a line recloser on the portion of the PG&amp;E distribution line serving the area, the Gansner 1101 circuit, reported alarms and other activity between approximately 1650 and 1810 hours, when that portion of the line was deenergized. On August 2, 2021, PG&amp;E assisted the U.S. Forest Service (USFS) with moving and examining a  tree that was resting on conductor on the Gansner 1101 circuit. PG&amp;E is cooperating with the USFSs investigation and is reporting this to the CPUC under the media criterion. The data currently available to PG&amp;E do not establish the cause of the Fly Fire. This information is preliminary. EIR Reported 08/02/21 - The Fly Fire: Reports of a vegetation fire called the FLY Fire located off HWY 70 &amp; Butterfly Valley Twain Rd in Plumas county. Online reports show the fire was grown to 1,200 acres with 0% containment. ILIS 21-0093767 have cause listed as external fire forest/ grass and states the troubleman had issues reaching fuse 18101 due to fire. Cause of the ignition is unknown at this time but is near Dixie fire and the HAWC spreadsheet has comments of the fire burning into the dixie fire foot print. FAS tag has very little information and I was unable to locate any corrective tags. HAWC teams channel reports the fire is now estimated at 3,000 acres. This information is preliminary."/>
    <s v="\\fxshare-nas05\quotashare-fs01\ESA\5 - Ignition Tracking\2021_Ignition_QC_Folders\20210722_1411749_21-0093767_nan_T005348576"/>
    <s v=" "/>
    <s v="Y"/>
    <s v="TLAL"/>
    <s v="Added additional OIS #, FOID's, Create Time Updated"/>
    <n v="44411"/>
    <s v="Do not assign -JN1F"/>
    <s v="Not In Scope"/>
    <s v="Not Required"/>
    <m/>
    <s v="Required"/>
    <s v="Not Required"/>
    <m/>
    <m/>
    <m/>
    <m/>
    <m/>
    <m/>
    <m/>
    <s v="In Progress - Privileged &amp; Confidential"/>
    <s v="Pending analysis"/>
    <m/>
    <m/>
    <m/>
    <m/>
    <m/>
    <m/>
    <m/>
    <m/>
    <m/>
    <m/>
    <m/>
    <m/>
    <m/>
    <m/>
    <m/>
    <m/>
    <n v="44480"/>
    <m/>
    <m/>
    <s v="N"/>
    <m/>
    <m/>
    <m/>
    <m/>
    <m/>
    <m/>
    <s v="N"/>
    <m/>
    <m/>
    <m/>
    <m/>
    <m/>
    <m/>
    <s v=" "/>
    <x v="156"/>
    <s v="16:50:00"/>
    <n v="44399"/>
    <s v="16:50:00"/>
    <s v="FAS"/>
    <s v="N"/>
    <s v="N"/>
    <s v="1411749, TR8111537"/>
    <s v="21-0093767"/>
    <m/>
    <s v="T005348576, T005348657, 0005270286"/>
    <m/>
    <m/>
    <s v="EI210722B"/>
    <s v="No Photo"/>
    <s v=" "/>
    <x v="2"/>
    <x v="2"/>
    <s v="Y"/>
    <s v="Y"/>
    <s v="N"/>
    <s v="On July 22, 2021 at 17:03 hours, a PG&amp;E Troubleman was dispatched to the Gansner 1101, a 12kV Distribution Circuit on Butterfly Valley Twain Road just West of Highway 70 in Quincy in response to an area outage.   At 17:01 on July 22, 2021 smoke was observed from the PG&amp;E fire watch cameras.  At 18:10 the Distribution Control Center Operator de-energized portions of the Gansner 1101 as a result of observing the smoke.  De-energizing the lines caused a customer outage affecting 223 meters.   The United States Forest Service contacted PG&amp;E at 19:21 requesting to de-energize power in the area, a PG&amp;E Troubleman confirmed both transmission and distribution lines were de-energized by 19:45.  The fire was reported as of July 25, 2021 as burning 4,300 acres with no information on structures.  PG&amp;E did observe two damaged structures by the fire on Butterfly Valley Twain Road.   The Fly Fire merged with the Dixie Fire on the night of July 24/25, 2021, therefore, there were no further updates provided by the National Wildfire Coordinating Group website.   This incident was reported to the CPUC on August 2, 2021 under the media criterion. The information is preliminary, further investigation being performed by Electric Incident Investigations. Reference EI210722B."/>
    <s v="Unknown"/>
    <s v="Vegetation"/>
    <m/>
    <s v="D"/>
    <s v="D"/>
    <s v="1,000-4,999"/>
    <m/>
    <n v="4300"/>
    <n v="2"/>
    <s v="unk"/>
    <m/>
    <s v="Under Investigation"/>
    <m/>
    <m/>
    <m/>
    <s v="Overhead"/>
    <x v="0"/>
    <m/>
    <s v="Various Electric Equipment "/>
    <s v="Various "/>
    <s v=" "/>
    <x v="1"/>
    <n v="40.006388000000001"/>
    <n v="-120.962447"/>
    <s v="Plumas"/>
    <s v="GANSNER 1101"/>
    <n v="12000"/>
    <m/>
    <x v="1"/>
    <s v="Cal Fire"/>
    <s v="Conifer Forest"/>
    <s v="Timber fuel model"/>
    <s v="Forest "/>
    <s v="N"/>
    <m/>
    <s v="Fly Fire"/>
    <n v="285"/>
    <s v="R4"/>
    <s v="N"/>
    <s v="N"/>
    <m/>
    <m/>
    <s v="2021-07-23"/>
    <m/>
    <m/>
    <m/>
    <m/>
    <m/>
    <m/>
    <m/>
    <m/>
    <m/>
    <m/>
    <m/>
    <m/>
    <m/>
    <m/>
    <m/>
    <m/>
    <m/>
    <m/>
    <m/>
    <s v="  "/>
    <s v="NORTH VALLEY"/>
    <m/>
    <s v="17:03"/>
    <n v="44399"/>
    <n v="1411749"/>
    <s v="T005348576"/>
    <m/>
    <m/>
    <m/>
    <m/>
    <m/>
    <s v="V6TCCM0"/>
    <m/>
    <n v="103021101"/>
    <s v="2021/07/22 18:14:09"/>
    <m/>
    <n v="1"/>
    <s v="SMART MTR AUTO-GENERATED TAG"/>
    <m/>
    <m/>
    <m/>
    <m/>
    <m/>
    <m/>
    <m/>
    <m/>
    <m/>
    <m/>
    <m/>
    <s v="Y"/>
    <m/>
    <m/>
    <m/>
    <m/>
    <m/>
    <m/>
    <m/>
    <m/>
    <m/>
    <m/>
    <m/>
    <m/>
    <m/>
    <m/>
    <m/>
    <m/>
    <m/>
    <m/>
    <m/>
    <m/>
    <m/>
    <s v="  "/>
    <s v="Unplanned"/>
    <s v="North Valley"/>
    <s v="Quincy"/>
    <s v="103021101, GANSNER-1101"/>
    <s v="21-0093767"/>
    <s v="Unplanned"/>
    <s v="Clear;32-90F"/>
    <s v="223"/>
    <m/>
    <s v="YES"/>
    <s v="Force Out"/>
    <s v="Sustained"/>
    <s v="No"/>
    <s v="2424"/>
    <s v="OH"/>
    <s v="Line Recloser"/>
    <s v="1411749"/>
    <m/>
    <s v="NONE"/>
    <m/>
    <m/>
    <s v="HWY 70 N/O COLLEGE RD"/>
    <m/>
    <m/>
    <m/>
    <m/>
    <s v="No"/>
    <m/>
    <m/>
    <m/>
    <m/>
    <m/>
    <m/>
    <m/>
    <m/>
    <m/>
    <m/>
    <m/>
    <m/>
    <m/>
    <m/>
    <m/>
    <m/>
    <m/>
    <m/>
    <m/>
    <m/>
  </r>
  <r>
    <n v="1107"/>
    <s v="P4K5"/>
    <s v="3 - QC Complete"/>
    <n v="44434"/>
    <n v="44617"/>
    <s v="Structure fire, not attributable to PG&amp;E assets. This information is preliminary."/>
    <s v="\\fxshare-nas05\quotashare-fs01\ESA\5 - Ignition Tracking\2021_Ignition_QC_Folders\20210722_nan_nan_nan_8402329968"/>
    <s v=" "/>
    <m/>
    <m/>
    <m/>
    <m/>
    <m/>
    <s v="Not In Scope"/>
    <m/>
    <m/>
    <m/>
    <m/>
    <m/>
    <m/>
    <m/>
    <m/>
    <m/>
    <m/>
    <m/>
    <m/>
    <m/>
    <m/>
    <m/>
    <m/>
    <m/>
    <m/>
    <m/>
    <m/>
    <m/>
    <m/>
    <m/>
    <m/>
    <m/>
    <m/>
    <m/>
    <m/>
    <m/>
    <m/>
    <m/>
    <m/>
    <m/>
    <m/>
    <m/>
    <m/>
    <m/>
    <m/>
    <m/>
    <m/>
    <m/>
    <m/>
    <m/>
    <m/>
    <m/>
    <m/>
    <s v=" "/>
    <x v="156"/>
    <s v="14:59:00"/>
    <m/>
    <m/>
    <s v="FAS"/>
    <s v="N"/>
    <s v="N"/>
    <m/>
    <m/>
    <m/>
    <n v="8402329968"/>
    <m/>
    <m/>
    <m/>
    <m/>
    <s v=" "/>
    <x v="0"/>
    <x v="1"/>
    <s v="N"/>
    <s v="N"/>
    <s v="N"/>
    <s v="Structure fire, not attributable to PG&amp;E assets. This information is preliminary."/>
    <s v="Not PG&amp;E"/>
    <s v="Building"/>
    <m/>
    <m/>
    <m/>
    <s v="Structure-only"/>
    <m/>
    <m/>
    <m/>
    <m/>
    <m/>
    <s v="Other Fire: Non-PG&amp;E related"/>
    <m/>
    <m/>
    <m/>
    <s v="Overhead"/>
    <x v="1"/>
    <m/>
    <m/>
    <m/>
    <s v=" "/>
    <x v="0"/>
    <n v="37.303063299999998"/>
    <n v="-121.9027617"/>
    <s v="Santa Clara"/>
    <s v="STONE 1110"/>
    <s v="0 - 750"/>
    <m/>
    <x v="0"/>
    <s v="San Jose FD"/>
    <s v="Urban"/>
    <m/>
    <m/>
    <s v="N"/>
    <m/>
    <m/>
    <m/>
    <m/>
    <s v="N"/>
    <s v="N"/>
    <m/>
    <m/>
    <s v="2021-07-23"/>
    <m/>
    <m/>
    <m/>
    <m/>
    <m/>
    <m/>
    <m/>
    <m/>
    <m/>
    <m/>
    <m/>
    <m/>
    <m/>
    <m/>
    <m/>
    <m/>
    <m/>
    <m/>
    <m/>
    <s v="  "/>
    <s v="SAN JOSE"/>
    <s v="SAN JOSE 07"/>
    <s v="14:59"/>
    <n v="44399"/>
    <m/>
    <n v="8402329968"/>
    <n v="1237"/>
    <s v="BRACE AVE"/>
    <s v="SAN JOSE"/>
    <n v="37.303156000000001"/>
    <n v="-121.90269499999999"/>
    <s v="J2TFWB3"/>
    <s v="BRANDT, FRED"/>
    <n v="83701110"/>
    <s v="20210722 16:54"/>
    <n v="1140"/>
    <m/>
    <s v="house off per SanJose fire dep. Voltage was 171/70V under load , follow up tag to replace svc chewed up by Squirellt "/>
    <s v="Y"/>
    <n v="3"/>
    <s v="\\fxshare-nas05\quotashare-fs01\ESA\5 - Ignition Tracking\Fire_Tab_Attachment_Files"/>
    <s v="37.3030633,-121.9027617,41.500000,3D"/>
    <m/>
    <m/>
    <m/>
    <s v="San Jose F D 911"/>
    <m/>
    <s v="Y"/>
    <s v="Y"/>
    <s v="Y"/>
    <s v="Clear"/>
    <m/>
    <s v="Other (Comments)"/>
    <s v="House"/>
    <s v="Light"/>
    <m/>
    <s v="PG&amp;E Equipment"/>
    <s v="neutral broken, chewed by squirel, when cable TV was disc hilow voltage occured"/>
    <s v="Structure Only"/>
    <m/>
    <s v="Fire Dept"/>
    <m/>
    <s v="Overhead"/>
    <m/>
    <s v="Y"/>
    <s v="photos video of superbeast"/>
    <s v="PG&amp;E Employee"/>
    <s v="Brandt 831 212 2088"/>
    <m/>
    <m/>
    <m/>
    <s v="  "/>
    <m/>
    <m/>
    <m/>
    <m/>
    <m/>
    <m/>
    <m/>
    <m/>
    <m/>
    <m/>
    <m/>
    <m/>
    <m/>
    <m/>
    <m/>
    <m/>
    <m/>
    <m/>
    <m/>
    <m/>
    <m/>
    <m/>
    <m/>
    <m/>
    <m/>
    <m/>
    <m/>
    <m/>
    <m/>
    <m/>
    <m/>
    <m/>
    <m/>
    <m/>
    <m/>
    <m/>
    <m/>
    <m/>
    <m/>
    <m/>
    <m/>
    <m/>
    <m/>
    <m/>
    <m/>
    <m/>
    <m/>
  </r>
  <r>
    <n v="1106"/>
    <s v="P4K5"/>
    <s v="3 - QC Complete"/>
    <n v="44399"/>
    <n v="44617"/>
    <s v="Small apartment fire, not attributable to PG&amp;E. The fire affected the structure alone and suppressed by Merced fire department. This information is preliminary."/>
    <s v="\\fxshare-nas05\quotashare-fs01\ESA\5 - Ignition Tracking\2021_Ignition_QC_Folders\20210722_nan_nan_nan_6101914479"/>
    <s v=" "/>
    <m/>
    <m/>
    <m/>
    <m/>
    <m/>
    <s v="Not In Scope"/>
    <m/>
    <m/>
    <m/>
    <m/>
    <m/>
    <m/>
    <m/>
    <m/>
    <m/>
    <m/>
    <m/>
    <m/>
    <m/>
    <m/>
    <m/>
    <m/>
    <m/>
    <m/>
    <m/>
    <m/>
    <m/>
    <m/>
    <m/>
    <m/>
    <m/>
    <m/>
    <m/>
    <m/>
    <m/>
    <m/>
    <m/>
    <m/>
    <m/>
    <m/>
    <m/>
    <m/>
    <m/>
    <m/>
    <m/>
    <m/>
    <m/>
    <m/>
    <m/>
    <m/>
    <m/>
    <m/>
    <s v=" "/>
    <x v="156"/>
    <s v="06:39:00"/>
    <m/>
    <m/>
    <s v="FAS"/>
    <s v="N"/>
    <s v="N"/>
    <m/>
    <m/>
    <m/>
    <n v="6101914479"/>
    <m/>
    <m/>
    <m/>
    <m/>
    <s v=" "/>
    <x v="0"/>
    <x v="1"/>
    <s v="N"/>
    <s v="N"/>
    <s v="N"/>
    <s v="Small apartment fire, not attributable to PG&amp;E. The fire affected the structure alone and suppressed by Merced fire department. This information is preliminary."/>
    <s v="Not PG&amp;E"/>
    <s v="Building"/>
    <m/>
    <m/>
    <m/>
    <s v="Structure-only"/>
    <m/>
    <m/>
    <m/>
    <m/>
    <m/>
    <s v="Other Fire: Non-PG&amp;E related"/>
    <m/>
    <m/>
    <m/>
    <s v="Underbuild"/>
    <x v="1"/>
    <m/>
    <m/>
    <m/>
    <s v=" "/>
    <x v="0"/>
    <n v="37.320500000000003"/>
    <n v="-120.49140300000001"/>
    <s v="Merced"/>
    <s v="EL CAPITAN 1105 "/>
    <n v="12000"/>
    <m/>
    <x v="0"/>
    <s v="Mercerd FD"/>
    <s v="Urban"/>
    <m/>
    <m/>
    <s v="N"/>
    <m/>
    <m/>
    <m/>
    <m/>
    <s v="N"/>
    <s v="N"/>
    <m/>
    <m/>
    <s v="2021-07-23"/>
    <m/>
    <m/>
    <m/>
    <m/>
    <m/>
    <m/>
    <m/>
    <m/>
    <m/>
    <m/>
    <m/>
    <m/>
    <m/>
    <m/>
    <m/>
    <m/>
    <m/>
    <m/>
    <m/>
    <s v="  "/>
    <s v="YOSEMITE"/>
    <s v="MERCED 02"/>
    <s v="06:39"/>
    <n v="44399"/>
    <m/>
    <n v="6101914479"/>
    <n v="3115"/>
    <s v="MEADOWS AVE BLDG 5 UNI"/>
    <s v="MERCED"/>
    <n v="37.320861999999998"/>
    <n v="-120.490522"/>
    <s v="Y4TRFK5"/>
    <s v="KITCHELL, ROBERT "/>
    <n v="253881105"/>
    <s v="20210722 07:26"/>
    <n v="2640"/>
    <n v="1"/>
    <s v="small apt fire. merced fire reprt number #21-6208. discnnct at mtr."/>
    <s v="Y"/>
    <m/>
    <m/>
    <m/>
    <n v="37.320500000000003"/>
    <n v="-120.49140300000001"/>
    <m/>
    <s v="mercerd fire dept."/>
    <m/>
    <s v="N"/>
    <s v="Y"/>
    <s v="N"/>
    <s v="Clear"/>
    <m/>
    <s v="Customer-Owned Structure/Equipment"/>
    <m/>
    <s v="Calm"/>
    <m/>
    <s v="Unknown"/>
    <m/>
    <s v="Structure Only"/>
    <m/>
    <s v="Fire Dept"/>
    <m/>
    <s v="Underbuild"/>
    <m/>
    <s v="Y"/>
    <s v="photos, fire dept. #21-6208"/>
    <s v="PG&amp;E Employee"/>
    <m/>
    <m/>
    <m/>
    <m/>
    <s v="  "/>
    <m/>
    <m/>
    <m/>
    <m/>
    <m/>
    <m/>
    <m/>
    <m/>
    <m/>
    <m/>
    <m/>
    <m/>
    <m/>
    <m/>
    <m/>
    <m/>
    <m/>
    <m/>
    <m/>
    <m/>
    <m/>
    <m/>
    <m/>
    <m/>
    <m/>
    <m/>
    <m/>
    <m/>
    <m/>
    <m/>
    <m/>
    <m/>
    <m/>
    <m/>
    <m/>
    <m/>
    <m/>
    <m/>
    <m/>
    <m/>
    <m/>
    <m/>
    <m/>
    <m/>
    <m/>
    <m/>
    <m/>
  </r>
  <r>
    <n v="1109"/>
    <s v="AGFC"/>
    <s v="3 - QC Complete"/>
    <n v="44399"/>
    <n v="44617"/>
    <s v="Other fire, not attributable to PG&amp;E assets. Third party fire burnt PG&amp;E Transmission overhead with Distribution underbuild pole. This information is preliminary."/>
    <s v="\\fxshare-nas05\quotashare-fs01\ESA\5 - Ignition Tracking\2021_Ignition_QC_Folders\20210721_1410063_21-0092995.1(2 outages)_nan_T005347404"/>
    <s v=" "/>
    <m/>
    <m/>
    <m/>
    <m/>
    <m/>
    <s v="Not In Scope"/>
    <m/>
    <m/>
    <m/>
    <m/>
    <m/>
    <m/>
    <m/>
    <m/>
    <m/>
    <m/>
    <m/>
    <m/>
    <m/>
    <m/>
    <m/>
    <m/>
    <m/>
    <m/>
    <m/>
    <m/>
    <m/>
    <m/>
    <m/>
    <m/>
    <m/>
    <m/>
    <m/>
    <m/>
    <m/>
    <m/>
    <m/>
    <m/>
    <m/>
    <m/>
    <m/>
    <m/>
    <m/>
    <m/>
    <m/>
    <m/>
    <m/>
    <m/>
    <m/>
    <m/>
    <m/>
    <m/>
    <s v=" "/>
    <x v="157"/>
    <s v="12:59:00"/>
    <n v="44398"/>
    <s v="12:59:00"/>
    <s v="FAS"/>
    <s v="Y"/>
    <s v="N"/>
    <n v="1410063"/>
    <s v="21-0092995.1(2 outages)"/>
    <m/>
    <s v="T005347404"/>
    <s v="121770748, 121770749"/>
    <m/>
    <m/>
    <m/>
    <s v=" "/>
    <x v="0"/>
    <x v="1"/>
    <s v="N"/>
    <s v="N"/>
    <s v="N"/>
    <s v="Other fire, not attributable to PG&amp;E assets. Third party fire burnt PG&amp;E t"/>
    <s v="Not PG&amp;E"/>
    <s v="Other"/>
    <m/>
    <m/>
    <m/>
    <s v="&lt;0.25"/>
    <m/>
    <m/>
    <m/>
    <m/>
    <m/>
    <s v="Other Fire: Non-PG&amp;E related"/>
    <m/>
    <m/>
    <m/>
    <s v="Overhead"/>
    <x v="1"/>
    <m/>
    <m/>
    <m/>
    <s v=" "/>
    <x v="0"/>
    <n v="37.775692999999997"/>
    <n v="-121.179399"/>
    <s v="San Joaquin"/>
    <s v="RIPON-MANTECA-115kV"/>
    <n v="115000"/>
    <m/>
    <x v="0"/>
    <s v="nan-nan"/>
    <s v="Urban"/>
    <m/>
    <m/>
    <s v="N"/>
    <m/>
    <m/>
    <m/>
    <m/>
    <s v="N"/>
    <s v="N"/>
    <m/>
    <m/>
    <s v="2021-07-23"/>
    <m/>
    <m/>
    <m/>
    <m/>
    <m/>
    <m/>
    <m/>
    <m/>
    <m/>
    <m/>
    <m/>
    <m/>
    <m/>
    <m/>
    <m/>
    <m/>
    <m/>
    <m/>
    <m/>
    <s v="  "/>
    <m/>
    <s v="MANTECA"/>
    <s v="12:59"/>
    <n v="44398"/>
    <n v="1410063"/>
    <s v="T005347404"/>
    <n v="22000"/>
    <s v="S HWY 99"/>
    <m/>
    <n v="37.755710000000001"/>
    <n v="-121.14626"/>
    <s v="Q3TSTF2"/>
    <m/>
    <n v="16380"/>
    <s v="2021/07/21 14:52:30"/>
    <n v="9002"/>
    <m/>
    <s v="SMART MTR AUTO-GENERATED TAG"/>
    <s v="N"/>
    <m/>
    <m/>
    <m/>
    <m/>
    <m/>
    <m/>
    <m/>
    <m/>
    <m/>
    <m/>
    <s v="Y"/>
    <m/>
    <m/>
    <m/>
    <m/>
    <m/>
    <m/>
    <m/>
    <s v="crew to replace line and buck xarms"/>
    <m/>
    <m/>
    <m/>
    <m/>
    <s v="Overhead"/>
    <m/>
    <m/>
    <m/>
    <m/>
    <m/>
    <s v="VEHICLE"/>
    <s v="CROSSARM, WOOD"/>
    <m/>
    <s v="  "/>
    <s v="Unplanned"/>
    <s v="Stockton"/>
    <s v="Stockton"/>
    <s v="163801704, RIPON-1704"/>
    <s v="21-0092995.1(2 outages)"/>
    <s v="Unplanned"/>
    <s v="Clear;32-90F"/>
    <s v="3625"/>
    <s v="299187"/>
    <s v="NO"/>
    <s v="Force Out"/>
    <s v="Sustained"/>
    <s v="No"/>
    <s v="1704/2"/>
    <s v="OH"/>
    <s v="Circuit Breaker"/>
    <s v="1410063"/>
    <s v="Crossarm, Wood, Burned/flashed"/>
    <m/>
    <m/>
    <m/>
    <s v="RIPON SUB"/>
    <s v="12425"/>
    <m/>
    <s v="GUTIERREZ RPTS ONLY WORK IS TO REPLACE CROSSARM THAT WAS BURNED FROM POLE FIRE"/>
    <m/>
    <s v="No"/>
    <m/>
    <m/>
    <m/>
    <m/>
    <m/>
    <m/>
    <m/>
    <m/>
    <m/>
    <m/>
    <m/>
    <m/>
    <m/>
    <m/>
    <m/>
    <m/>
    <m/>
    <m/>
    <m/>
    <m/>
  </r>
  <r>
    <n v="1105"/>
    <s v="TLAL"/>
    <s v="3 - QC Complete"/>
    <n v="44410"/>
    <n v="44617"/>
    <s v="Duplicate of index 1104."/>
    <s v="\\fxshare-nas05\quotashare-fs01\ESA\5 - Ignition Tracking\2021_Ignition_QC_Folders\20210721_1410317_21-0093075_nan_T005347550"/>
    <s v=" "/>
    <m/>
    <m/>
    <m/>
    <m/>
    <m/>
    <s v="Not In Scope"/>
    <m/>
    <m/>
    <m/>
    <m/>
    <m/>
    <m/>
    <m/>
    <m/>
    <m/>
    <m/>
    <m/>
    <m/>
    <m/>
    <m/>
    <m/>
    <m/>
    <m/>
    <m/>
    <m/>
    <m/>
    <m/>
    <m/>
    <m/>
    <m/>
    <m/>
    <m/>
    <m/>
    <m/>
    <m/>
    <m/>
    <m/>
    <m/>
    <m/>
    <m/>
    <m/>
    <m/>
    <m/>
    <m/>
    <m/>
    <m/>
    <m/>
    <m/>
    <m/>
    <m/>
    <m/>
    <m/>
    <s v=" "/>
    <x v="157"/>
    <s v="15:11:00"/>
    <n v="44398"/>
    <s v="15:11:00"/>
    <s v="FAS"/>
    <s v="N"/>
    <s v="Y"/>
    <n v="1410317"/>
    <s v="21-0093075"/>
    <m/>
    <s v="T005347550"/>
    <n v="121771150"/>
    <m/>
    <m/>
    <m/>
    <s v=" "/>
    <x v="0"/>
    <x v="1"/>
    <s v="N"/>
    <s v="N"/>
    <s v="N"/>
    <s v="Duplicate of index 1104."/>
    <s v="Not PG&amp;E"/>
    <s v="Other"/>
    <m/>
    <m/>
    <m/>
    <s v="0.26-9.99"/>
    <m/>
    <m/>
    <m/>
    <m/>
    <m/>
    <s v="Duplicate"/>
    <m/>
    <m/>
    <m/>
    <s v="Overhead"/>
    <x v="1"/>
    <m/>
    <m/>
    <m/>
    <s v=" "/>
    <x v="1"/>
    <n v="38.347110000000001"/>
    <n v="-120.9349017"/>
    <s v="Amador"/>
    <s v="CLAY 1102"/>
    <n v="12000"/>
    <m/>
    <x v="0"/>
    <s v="Ione City FD"/>
    <s v="Hardwood Woodland"/>
    <m/>
    <m/>
    <s v="N"/>
    <m/>
    <m/>
    <m/>
    <m/>
    <s v="N"/>
    <s v="N"/>
    <m/>
    <m/>
    <s v="2021-07-23"/>
    <m/>
    <m/>
    <m/>
    <m/>
    <m/>
    <m/>
    <m/>
    <m/>
    <m/>
    <m/>
    <m/>
    <m/>
    <m/>
    <m/>
    <m/>
    <m/>
    <m/>
    <m/>
    <m/>
    <s v="  "/>
    <s v="STOCKTON"/>
    <s v="JACKSON 01"/>
    <s v="15:11"/>
    <n v="44398"/>
    <n v="1410317"/>
    <s v="T005347550"/>
    <n v="8625"/>
    <s v="HWY 124"/>
    <s v="IONE"/>
    <n v="38.342170000000003"/>
    <n v="-120.93497000000001"/>
    <s v="Q2TRHD5"/>
    <s v="DORRIS, RYAN"/>
    <n v="16334"/>
    <s v="20210721 17:56"/>
    <n v="9002"/>
    <n v="1"/>
    <s v="connector failed and caused  0.5 acre fire"/>
    <s v="Y"/>
    <m/>
    <m/>
    <s v="38.3471100,-120.9349017,-259.000000,3D"/>
    <m/>
    <m/>
    <s v="front of clay sub station"/>
    <s v="Ione city fire department / Ken Macky / 209-256-4498"/>
    <s v="SAP 101242182"/>
    <s v="N"/>
    <s v="Y"/>
    <m/>
    <s v="Clear"/>
    <m/>
    <s v="County Land"/>
    <m/>
    <s v="Calm"/>
    <m/>
    <s v="PG&amp;E Equipment"/>
    <m/>
    <s v="0.25 - 10 Acres"/>
    <m/>
    <s v="Fire Dept"/>
    <s v="Ione city fire department"/>
    <s v="Overhead"/>
    <m/>
    <s v="Y"/>
    <s v="pictures"/>
    <s v="PG&amp;E Employee"/>
    <s v="Ryan Dorris"/>
    <s v="OVERHEAD"/>
    <s v="CONNECTOR OR SPLICE OH"/>
    <s v="N"/>
    <s v="  "/>
    <s v="Unplanned"/>
    <s v="Stockton"/>
    <s v="Jackson"/>
    <s v="163341102, CLAY-1102"/>
    <s v="21-0093075"/>
    <s v="Unplanned"/>
    <s v="Clear;32-90F"/>
    <s v="2"/>
    <s v="273"/>
    <s v="NO"/>
    <s v="Three Phase Fault"/>
    <s v="Sustained"/>
    <s v="No"/>
    <s v="1102/2"/>
    <s v="OH"/>
    <s v="Circuit Breaker"/>
    <s v="1410317"/>
    <s v="Conductor, Overhead, Broken, wire on ground"/>
    <s v="TIME OC ABC"/>
    <s v="07/21/21 15:45"/>
    <m/>
    <s v="CLAY SUB"/>
    <s v="BEYOND PRIMARY METER 223026824459"/>
    <s v="LR 9999 OPEN|SW PAR CLOSE"/>
    <s v="CUSTOMER WIRE DOWN &amp; CAUSED CONNECTOR TO BURN OPEN JUST LD SIDE OF CGC 223059324779  ( SOUTH OF) "/>
    <m/>
    <s v="No"/>
    <s v="3rd Party, Customer Equipment"/>
    <m/>
    <m/>
    <m/>
    <m/>
    <m/>
    <m/>
    <m/>
    <m/>
    <m/>
    <m/>
    <m/>
    <m/>
    <m/>
    <m/>
    <m/>
    <m/>
    <m/>
    <m/>
    <m/>
  </r>
  <r>
    <n v="1104"/>
    <s v="TLAL"/>
    <s v="3 - QC Complete"/>
    <n v="44410"/>
    <n v="44617"/>
    <s v="Overhead connector failure resulting in an ignition; Details on ILIS 21-0093075 state that a customer owned wire fell to ground and caused the connector to burn open just load side of CGC 223059324779. This information is preliminary. OIS: 1410317; ILIS: 21-0093075; FOID: T005347550 (RHD5), T005347527 (M3MM); EC: 121771150; PM: 44916026; Circuit ID: 163341102; SAP Eqp ID: 101242182; Division: Stockton; County: Amador"/>
    <s v="\\fxshare-nas05\quotashare-fs01\ESA\5 - Ignition Tracking\2021_Ignition_QC_Folders\20210721_1410317_21-0093075_nan_T005347527"/>
    <s v=" "/>
    <s v="Y"/>
    <s v="TLAL"/>
    <s v="Additional FOID, Fire Size - Troubleman Comments, Wildfire Acreage Burned Added; Outage Time, EC Tag, Fire Size Updated"/>
    <n v="44410"/>
    <s v="E2DL (Exponent)"/>
    <s v="Complete"/>
    <s v="Draft"/>
    <m/>
    <s v="In Progress"/>
    <s v="Material not collected"/>
    <n v="43594"/>
    <s v="Overloaded"/>
    <s v="PG Connector"/>
    <m/>
    <m/>
    <m/>
    <m/>
    <s v="Not Required"/>
    <m/>
    <m/>
    <m/>
    <m/>
    <m/>
    <m/>
    <m/>
    <m/>
    <m/>
    <m/>
    <m/>
    <m/>
    <m/>
    <m/>
    <m/>
    <m/>
    <m/>
    <n v="44449"/>
    <n v="44449"/>
    <m/>
    <m/>
    <m/>
    <m/>
    <m/>
    <m/>
    <m/>
    <m/>
    <s v="Y"/>
    <n v="44410"/>
    <n v="44410"/>
    <s v="RHD5"/>
    <s v="Ryan Dorris, (209) 256-7513, RHD5@pge.com"/>
    <s v="Phone Interview Details are in the &quot;Reports&quot; subfolder"/>
    <m/>
    <s v=" "/>
    <x v="157"/>
    <s v="14:46:00"/>
    <n v="44398"/>
    <s v="14:36:00"/>
    <s v="FAS"/>
    <s v="N"/>
    <s v="N"/>
    <n v="1410317"/>
    <s v="21-0093075"/>
    <m/>
    <s v="T005347550, T005347527"/>
    <n v="121771150"/>
    <m/>
    <m/>
    <s v="PG&amp;E_1104_Ignition_20210721_1.jpg"/>
    <s v=" "/>
    <x v="1"/>
    <x v="0"/>
    <s v="Y"/>
    <s v="Y"/>
    <s v="N"/>
    <s v="On July 21, 2021 at 1509 hours, PG&amp;E Troublemen patrolled the Clay 1102 12kV Distribution Circuit number 163341102, in the Tier 2 High fire threat district (HFTD) and Local responsibility area (LRA) in front of the Clay substation near  State Highway 124 and  South Church Street in Ione. They observed the circuit breaker 1102/2 and the overhead underarm side-break 600A switch 795 (SSD 1627) open, one of two failed overhead Parallel Groove (PG) 3-bolt &quot;brick&quot; clamp connector that was burned open on the load-side south of the transformer (CGC 223059324779), and a half-acre fire in front of the Clay Sub. Initial analysis indicates the ignition was caused by our overhead equipment failure and electrical overload. A customer’s private primary conductor beyond the primary meter 223026824459 that we feed, failed allegedly due to vehicular contact with their equipment. Their protective equipment went out, so we used our circuit breaker sub to protect our equipment and theirs. When the fault happened on the customer's side, it created a large load draw through to our equipment. We had a weak spot at the PG 3-bolt brick connector that burnt open just outside of the Clay sub at our 50' class 4 Douglas fir wood pole (SAP Eqp ID: 101242182), before our circuit breaker hit. Our circuit breaker did its job, but when the connector blew open it resulted in sparks to drop onto the ground below and ignited a grass fire below near two poles (SAP Eqp ID's 103380890 and 101242182). One pole had slight cosmetic charring. The EC tag 121771150 was submitted to replace the no-good connectors with fire wedge connectors. The Ione City Fire Department responded to the fire our crew extinguished. The 137-minute outage affected two customers. The line was returned to service on July 21, 2021. This information is preliminary."/>
    <s v="PG&amp;E"/>
    <s v="Other"/>
    <s v="Connector"/>
    <s v="D"/>
    <s v="D"/>
    <s v="0.26-9.99"/>
    <s v="0.5 acre fire"/>
    <m/>
    <m/>
    <m/>
    <m/>
    <s v="Equipment - Overloaded"/>
    <s v="All types of equipment / facility failure"/>
    <s v="Splice/Clamp/Connector"/>
    <s v="Y"/>
    <s v="Overhead"/>
    <x v="0"/>
    <s v="Splice/Clamp/Connector"/>
    <s v="3-Bolt PG Connector, Pole, Conductor"/>
    <n v="101242182"/>
    <s v=" "/>
    <x v="1"/>
    <n v="38.342131999999999"/>
    <n v="-120.93458200000001"/>
    <s v="Amador"/>
    <s v="CLAY 1102"/>
    <n v="12000"/>
    <m/>
    <x v="0"/>
    <s v="Ione City FD"/>
    <s v="Herbaceous"/>
    <s v="Grass Fuel Model"/>
    <m/>
    <s v="N"/>
    <m/>
    <m/>
    <m/>
    <m/>
    <s v="N"/>
    <s v="N"/>
    <m/>
    <m/>
    <s v="2021-07-23"/>
    <m/>
    <m/>
    <m/>
    <m/>
    <m/>
    <m/>
    <m/>
    <m/>
    <m/>
    <m/>
    <m/>
    <m/>
    <m/>
    <m/>
    <m/>
    <m/>
    <m/>
    <m/>
    <m/>
    <s v="  "/>
    <s v="STOCKTON"/>
    <s v="JACKSON 01"/>
    <s v="14:46"/>
    <n v="44398"/>
    <n v="1410317"/>
    <s v="T005347527"/>
    <n v="8625"/>
    <s v="HWY 124"/>
    <s v="IONE"/>
    <n v="38.342170000000003"/>
    <n v="-120.93497000000001"/>
    <s v="Q2TM3MM"/>
    <s v="MCCARTNEY, MARK"/>
    <n v="16334"/>
    <s v="20210721 17:53"/>
    <n v="9002"/>
    <n v="1"/>
    <s v="ALL PAPERWORK COMPLETED BY TMAN RHD5 "/>
    <s v="Y"/>
    <m/>
    <m/>
    <m/>
    <n v="38.342131999999999"/>
    <n v="-120.93458200000001"/>
    <m/>
    <s v="IONE FD "/>
    <m/>
    <s v="N"/>
    <s v="Y"/>
    <m/>
    <s v="Clear"/>
    <m/>
    <s v="Private Land"/>
    <m/>
    <s v="Calm"/>
    <m/>
    <s v="PG&amp;E Equipment"/>
    <m/>
    <s v="3 meters - 0.25 Acres"/>
    <m/>
    <s v="Fire Dept"/>
    <m/>
    <s v="Overhead"/>
    <m/>
    <s v="Y"/>
    <s v="BY RHD5"/>
    <s v="PG&amp;E Employee"/>
    <m/>
    <s v="ELECTRICAL OVERLOAD"/>
    <s v="CONNECTOR OR SPLICE OH"/>
    <s v="N"/>
    <s v="  "/>
    <s v="Unplanned"/>
    <s v="Stockton"/>
    <s v="Jackson"/>
    <s v="163341102, CLAY-1102"/>
    <s v="21-0093075"/>
    <s v="Unplanned"/>
    <s v="Clear;32-90F"/>
    <s v="2"/>
    <s v="273"/>
    <s v="NO"/>
    <s v="Three Phase Fault"/>
    <s v="Sustained"/>
    <s v="No"/>
    <s v="1102/2"/>
    <s v="OH"/>
    <s v="Circuit Breaker"/>
    <s v="1410317"/>
    <s v="Conductor, Overhead, Broken, wire on ground"/>
    <s v="TIME OC ABC"/>
    <s v="07/21/21 15:45"/>
    <m/>
    <s v="CLAY SUB"/>
    <s v="BEYOND PRIMARY METER 223026824459"/>
    <s v="LR 9999 OPEN|SW PAR CLOSE"/>
    <s v="CUSTOMER WIRE DOWN &amp; CAUSED CONNECTOR TO BURN OPEN JUST LD SIDE OF CGC 223059324779  ( SOUTH OF) "/>
    <m/>
    <s v="No"/>
    <s v="3rd Party, Customer Equipment"/>
    <m/>
    <m/>
    <m/>
    <m/>
    <m/>
    <m/>
    <m/>
    <m/>
    <m/>
    <m/>
    <m/>
    <m/>
    <m/>
    <m/>
    <m/>
    <m/>
    <m/>
    <m/>
    <m/>
  </r>
  <r>
    <n v="1103"/>
    <s v="TLAL"/>
    <s v="3 - QC Complete"/>
    <n v="44403"/>
    <n v="44617"/>
    <s v="Other fire, not attributable to PG&amp;E assets. Troubleman (MJPG) Field Order # T005347430 remarks say: &quot;3 different spot fires on Hwy 80, no wire down&quot;; Troubleman (KRC3) Field Order # T005347427 remarks say: &quot;Side of road fires non-PGE related. No damage to CO. facilities. Released per D. Ebbert. PGE ok.&quot; This does not appear to be attributable or involving PG&amp;E assets&quot;. This information is preliminary. OIS: TR8102628; FOID: T005347430, T005347427; Premise ID: 0000006247"/>
    <s v="\\fxshare-nas05\quotashare-fs01\ESA\5 - Ignition Tracking\2021_Ignition_QC_Folders\20210721_nan_nan_nan_T005347430"/>
    <s v=" "/>
    <s v="Y"/>
    <s v="TLAL"/>
    <s v="OIS # Added; CPUC Reportable Ignition, Attributable to PG&amp;E Assets, Ignition Source, Suspected Initiating Event, Failure Driver, Failure Sub-Driver Updated"/>
    <n v="44410"/>
    <m/>
    <s v="Not In Scope"/>
    <m/>
    <m/>
    <m/>
    <m/>
    <m/>
    <m/>
    <m/>
    <m/>
    <m/>
    <m/>
    <m/>
    <s v="Not Required"/>
    <m/>
    <m/>
    <m/>
    <m/>
    <m/>
    <m/>
    <m/>
    <m/>
    <m/>
    <m/>
    <m/>
    <m/>
    <m/>
    <m/>
    <m/>
    <m/>
    <m/>
    <m/>
    <m/>
    <m/>
    <m/>
    <m/>
    <s v="Pending"/>
    <m/>
    <m/>
    <m/>
    <m/>
    <m/>
    <m/>
    <m/>
    <m/>
    <m/>
    <m/>
    <m/>
    <s v=" "/>
    <x v="157"/>
    <s v="13:20:00"/>
    <m/>
    <m/>
    <s v="FAS"/>
    <s v="N"/>
    <s v="N"/>
    <s v="TR8102628"/>
    <m/>
    <m/>
    <s v="T005347430"/>
    <m/>
    <m/>
    <m/>
    <m/>
    <s v=" "/>
    <x v="0"/>
    <x v="1"/>
    <s v="Y"/>
    <s v="Y"/>
    <s v="N"/>
    <s v="Other fire, not attributable to PG&amp;E assets. Troubleman (MJPG) Field Order # T005347430 remarks say: &quot;3 different spot fires on Hwy 80, no wire down&quot;; Troubleman (KRC3) Field Order # T005347427 remarks say: &quot;Side of road fires non-PGE related. No damage to CO. facilities. Released per D. Ebbert. PGE ok.&quot; This does not appear to be attributable or involving PG&amp;E assets. This information is preliminary."/>
    <s v="Not PG&amp;E"/>
    <s v="Vegetation"/>
    <m/>
    <m/>
    <m/>
    <s v="0.26-9.99"/>
    <m/>
    <m/>
    <m/>
    <m/>
    <m/>
    <s v="Other Fire: Non-PG&amp;E related"/>
    <m/>
    <m/>
    <m/>
    <s v="Overhead"/>
    <x v="1"/>
    <m/>
    <m/>
    <m/>
    <s v=" "/>
    <x v="0"/>
    <n v="38.833061700000002"/>
    <n v="-121.16826829999999"/>
    <s v="Placer"/>
    <s v="PENRYN 1107"/>
    <n v="12000"/>
    <m/>
    <x v="0"/>
    <s v="Cal Fire"/>
    <s v="Urban"/>
    <m/>
    <m/>
    <s v="N"/>
    <m/>
    <m/>
    <m/>
    <m/>
    <s v="N"/>
    <s v="N"/>
    <m/>
    <m/>
    <s v="2021-07-23"/>
    <m/>
    <m/>
    <m/>
    <m/>
    <m/>
    <m/>
    <m/>
    <m/>
    <m/>
    <m/>
    <m/>
    <m/>
    <m/>
    <m/>
    <m/>
    <m/>
    <m/>
    <m/>
    <m/>
    <s v="  "/>
    <s v="SIERRA"/>
    <s v="AUBURN 01"/>
    <s v="13:20"/>
    <n v="44398"/>
    <m/>
    <s v="T005347430"/>
    <s v="UNKNOWN"/>
    <s v="EB I 80 W OF NEWCASTLE"/>
    <s v="PENRYN"/>
    <m/>
    <m/>
    <s v="T1TMJPG"/>
    <s v="PASQUA, MARK"/>
    <m/>
    <s v="20210721 14:46"/>
    <n v="9320"/>
    <m/>
    <s v="t1tmjpg,3 diffrent spot fires on hwy 80,no wire down"/>
    <s v="Y"/>
    <m/>
    <m/>
    <s v="38.8330617,-121.1682683,126.000000,3D"/>
    <m/>
    <m/>
    <m/>
    <s v="cal fire"/>
    <m/>
    <s v="N"/>
    <s v="Y"/>
    <m/>
    <s v="Clear"/>
    <m/>
    <s v="Private Land"/>
    <m/>
    <s v="Calm"/>
    <m/>
    <s v="Vegetation"/>
    <m/>
    <s v="0.25 - 10 Acres"/>
    <m/>
    <s v="Cal Fire"/>
    <m/>
    <s v="Overhead"/>
    <m/>
    <s v="N"/>
    <m/>
    <m/>
    <m/>
    <m/>
    <m/>
    <s v="N"/>
    <s v="  "/>
    <m/>
    <m/>
    <m/>
    <m/>
    <m/>
    <m/>
    <m/>
    <m/>
    <m/>
    <m/>
    <m/>
    <m/>
    <m/>
    <m/>
    <m/>
    <m/>
    <m/>
    <m/>
    <m/>
    <m/>
    <m/>
    <m/>
    <m/>
    <m/>
    <m/>
    <m/>
    <m/>
    <m/>
    <m/>
    <m/>
    <m/>
    <m/>
    <m/>
    <m/>
    <m/>
    <m/>
    <m/>
    <m/>
    <m/>
    <m/>
    <m/>
    <m/>
    <m/>
    <m/>
    <m/>
    <m/>
    <m/>
  </r>
  <r>
    <n v="1102"/>
    <s v="TLAL"/>
    <s v="3 - QC Complete"/>
    <n v="44470"/>
    <n v="44617"/>
    <s v="Two fuses at capacitor C642 blew and the capacitor flashed and burnt. The resulting fire was &lt; 3 meters in length, the fire was suppressed by Auburn  fire department. PG&amp;E crew was called to remove the unit. This information is preliminary. Added OIS: TR8102156; FOID: T005347284 (MJPG); CE F-Tag: 121768697; EC A-Tag: 121769253; Pin #: 308456; PM: 35279369, 35277965; Circuit ID: 152531101, SAP Eqp ID: 103708301, 41118861; County: Placer; Division: Sierra"/>
    <s v="\\fxshare-nas05\quotashare-fs01\ESA\5 - Ignition Tracking\2021_Ignition_QC_Folders\20210721_nan_nan_nan_T005347284"/>
    <s v=" "/>
    <s v="Y"/>
    <s v="TLAL"/>
    <s v="OIS and EC Tags Added; Fire Lat &amp; Long Updated"/>
    <n v="44470"/>
    <m/>
    <s v="Not In Scope"/>
    <m/>
    <m/>
    <m/>
    <m/>
    <m/>
    <m/>
    <m/>
    <m/>
    <m/>
    <m/>
    <m/>
    <m/>
    <m/>
    <m/>
    <m/>
    <m/>
    <m/>
    <m/>
    <m/>
    <m/>
    <m/>
    <m/>
    <m/>
    <m/>
    <m/>
    <m/>
    <m/>
    <m/>
    <m/>
    <m/>
    <m/>
    <m/>
    <m/>
    <m/>
    <m/>
    <m/>
    <m/>
    <m/>
    <m/>
    <s v="Y"/>
    <n v="44470"/>
    <m/>
    <s v="MJPG"/>
    <s v="Mark Pasqua, (559) 567-1146, MJPG@pge.com"/>
    <s v="See Reports Sub-Folder"/>
    <m/>
    <s v=" "/>
    <x v="157"/>
    <s v="10:51:00"/>
    <m/>
    <m/>
    <s v="FAS"/>
    <s v="N"/>
    <s v="N"/>
    <s v="TR8102156"/>
    <m/>
    <m/>
    <s v="T005347284"/>
    <s v="121769253, 121768697"/>
    <m/>
    <m/>
    <s v="PG&amp;E_1102_Ignition_20210721_4.jpg"/>
    <s v=" "/>
    <x v="1"/>
    <x v="0"/>
    <s v="Y"/>
    <s v="Y"/>
    <s v="N"/>
    <s v="On July 21, 2021 at 1106 hours, a PG&amp;E Troubleman patrolled the Flint 1101 12kV Distribution Circuit number 152531101, in the Federal Responsibility Area (FRA) near Railhead Park on Pacific Ave, Auburn, CA 95603. He was called out to investigate the Fire Department's report of a pole and vegetation fire. Upon arrival, he observed 2 of 3 fuses blown at the #1 and #2 positions on the 1200 KVAR switch Capacitor C642 (SAP Eqp ID 41118861) with the number one unit flashed, burnt, and weeping at the 35' class-5 Douglas Fir wood pole (SAP Eqp ID 103708301, McFarland Cascade Co, Mfr. Year 2001). Initial analysis indicates the ignition was caused by overhead equipment failure. The Auburn City Fire Department responded to and extinguished the fire. The EC A-Tag 121769253 and CE F-Tag 121768697 were submitted for the critical operating equipment remediation. The incident is within a Raptor Concentration Zone (RCZ) and a proposed multi-region Habitat Conservation Plan (HCP). This information is preliminary."/>
    <s v="PG&amp;E"/>
    <s v="Other"/>
    <s v="Capacitor bank"/>
    <s v="D"/>
    <s v="D"/>
    <s v="&lt;3 meters of linear travel"/>
    <m/>
    <m/>
    <m/>
    <m/>
    <m/>
    <s v="Equipment - PG&amp;E"/>
    <s v="All types of equipment / facility failure"/>
    <s v="Capacitor bank failure"/>
    <s v="N"/>
    <s v="Overhead"/>
    <x v="0"/>
    <s v="Capacitor Bank"/>
    <s v="Capacitor"/>
    <s v="103708301, 41118861"/>
    <s v=" "/>
    <x v="0"/>
    <n v="38.885971485399999"/>
    <n v="-121.0750118978"/>
    <s v="Placer"/>
    <s v="FLINT 1101"/>
    <n v="12000"/>
    <m/>
    <x v="0"/>
    <s v="Auburn FD"/>
    <s v="Urban"/>
    <s v="Grass Fuel Model"/>
    <m/>
    <s v="N"/>
    <m/>
    <m/>
    <m/>
    <m/>
    <s v="N"/>
    <s v="N"/>
    <m/>
    <m/>
    <s v="2021-07-23"/>
    <m/>
    <m/>
    <m/>
    <m/>
    <m/>
    <m/>
    <m/>
    <m/>
    <m/>
    <m/>
    <m/>
    <m/>
    <m/>
    <m/>
    <m/>
    <m/>
    <m/>
    <m/>
    <m/>
    <s v="  "/>
    <s v="SIERRA"/>
    <s v="AUBURN 01"/>
    <s v="10:51"/>
    <n v="44398"/>
    <m/>
    <s v="T005347284"/>
    <s v="UNKNOWN"/>
    <s v="175 PACIFIC AVE"/>
    <s v="AUBURN"/>
    <m/>
    <m/>
    <s v="T1TMJPG"/>
    <s v="PASQUA, MARK"/>
    <m/>
    <s v="20210721 12:26"/>
    <n v="9002"/>
    <m/>
    <s v="t1tmjpg,C642 2/3fuses blwn,no.1 unit flashed&amp;burned pinned C642 #308456,called for crew to remove weeping unit"/>
    <s v="Y"/>
    <m/>
    <m/>
    <s v="38.8858150,-121.0747183,394.300000,3D"/>
    <m/>
    <m/>
    <m/>
    <s v="Auburn fire"/>
    <m/>
    <s v="N"/>
    <s v="Y"/>
    <m/>
    <s v="Clear"/>
    <m/>
    <s v="County Land"/>
    <m/>
    <s v="Calm"/>
    <m/>
    <s v="PG&amp;E Equipment"/>
    <m/>
    <s v="1 meter - &lt; 3 meters"/>
    <m/>
    <s v="Fire Dept"/>
    <m/>
    <s v="Overhead"/>
    <m/>
    <s v="N"/>
    <m/>
    <m/>
    <m/>
    <s v="OVERHEAD"/>
    <s v="CAPACITOR"/>
    <s v="N"/>
    <s v="  "/>
    <m/>
    <m/>
    <m/>
    <m/>
    <m/>
    <m/>
    <m/>
    <m/>
    <m/>
    <m/>
    <m/>
    <m/>
    <m/>
    <m/>
    <m/>
    <m/>
    <m/>
    <m/>
    <m/>
    <m/>
    <m/>
    <m/>
    <m/>
    <m/>
    <m/>
    <m/>
    <m/>
    <m/>
    <m/>
    <m/>
    <m/>
    <m/>
    <m/>
    <m/>
    <m/>
    <m/>
    <m/>
    <m/>
    <m/>
    <m/>
    <m/>
    <m/>
    <m/>
    <m/>
    <m/>
    <m/>
    <m/>
  </r>
  <r>
    <n v="1101"/>
    <s v="TLAL"/>
    <s v="3 - QC Complete"/>
    <n v="44620"/>
    <n v="44620"/>
    <s v="Tree fell onto line and started an ignition. The fire was &lt; 0.25 acres in size and suppressed by Hoopa fire department. The pole broke when the tree fell onto the lines. This vegetation caused ignition was not in or near a burn scar area. This information is preliminary. OIS: 1409486; ILIS: 21-0092662; FOID: T005346852 (WWH7); EC: 121766537; PM: 35274588; Circuit ID: 192401101, SAP ID: 100969357; Eqp: Conductor, Pole, Crossarm, Insulator; Division &amp; County: Humboldt"/>
    <s v="\\fxshare-nas05\quotashare-fs01\ESA\5 - Ignition Tracking\2021_Ignition_QC_Folders\20210721_1409486_21-0092662_nan_T005346852"/>
    <s v=" "/>
    <s v="Y"/>
    <s v="TLAL"/>
    <s v="Outage Time, HFTD, Fire Latitude/Longitude, Circuit, Failure Sub-Driver, Fire Size - Troubleman Comments, Wildfire Acreage Burned Updated"/>
    <n v="44410"/>
    <s v="s71c"/>
    <s v="Complete"/>
    <s v="Not Required"/>
    <m/>
    <s v="Not Required"/>
    <s v="Not Required"/>
    <m/>
    <m/>
    <m/>
    <m/>
    <m/>
    <m/>
    <m/>
    <s v="Complete"/>
    <s v="Codominant Top/Stem"/>
    <n v="44228"/>
    <n v="44422"/>
    <m/>
    <m/>
    <s v="N"/>
    <m/>
    <m/>
    <m/>
    <s v="N"/>
    <m/>
    <s v="Fire Incident Report"/>
    <m/>
    <m/>
    <m/>
    <m/>
    <n v="44531"/>
    <m/>
    <n v="44565"/>
    <m/>
    <s v="Y"/>
    <n v="44534"/>
    <m/>
    <s v="Hoopa FD"/>
    <m/>
    <s v="Done by phone. No online order portal"/>
    <m/>
    <s v="Y"/>
    <n v="44403"/>
    <n v="44404"/>
    <s v="WWH7"/>
    <s v="William Hightower III, (408) 506-4136, WWH7@pge.com"/>
    <s v="Emailed Picture Request"/>
    <m/>
    <s v=" "/>
    <x v="157"/>
    <s v="03:31:00"/>
    <n v="44398"/>
    <s v="04:14:00"/>
    <s v="FAS"/>
    <s v="N"/>
    <s v="N"/>
    <n v="1409486"/>
    <s v="21-0092662"/>
    <m/>
    <s v="T005346852"/>
    <n v="121766537"/>
    <n v="116884668"/>
    <m/>
    <s v="PG&amp;E_1101_Ignition_20210721_3.jpg"/>
    <s v=" "/>
    <x v="1"/>
    <x v="0"/>
    <s v="Y"/>
    <s v="Y"/>
    <s v="N"/>
    <s v="On July 21, 2021 at 0410 hours, a PG&amp;E Troubleman patrolled the Hoopa 1101 12kV Distribution Circuit number 192401101, in the Tier 2 High fire threat district (HFTD) Federal responsibility area (FRA) on Hoopa Valley Tribal Reservation Land near the SAP ID 100969357 on Upper Mill Creek Road in Hoopa. He observed 2 of 3 blown at the 15OH type fuse 5209, a fallen tree, two spans 300' of broken 4 ACSR primary overhead conductor on the ground, a broken top of a 45' class 2 Western Red Cedar wood pole, a damaged 8' LS crossarm, two damaged sets of primary PT 1 insulators, and an extinguished fire. Initial analysis indicates the ignition was caused by a 65' tall 28&quot; DBH California Black Oak tree with an over-extended limb that failed at the codominant branch union approximately 20’ up from the base of the tree and fell from north to south into and made contact with all three phases of the circuit mid span between the poles with Sap ID 100969357 and 100969358, which inevitably resulted in a wire down and broken pole. There is a still open pre-existing EC Tag 116884668 for this incident pole from April 2019 with notes indicating that the pole had two large woodpecker holes (One softball-sized and one bigger than a golf ball) at the pole top and a broken insulator held up by a tie strand. A new EC Tag 121766537 was submitted for this 2021 incident. The Hoopa Fire Department responded to and extinguished the 3500 square feet fire. The 659-minute outage affected 34 customers. The line was returned to service on July 21, 2021. This information is preliminary."/>
    <s v="PG&amp;E"/>
    <s v="Vegetation"/>
    <s v="Conductor, Pole, Crossarm, Insulator"/>
    <s v="D"/>
    <s v="D"/>
    <s v="&lt;0.25"/>
    <s v="Approx 3500 sq ft"/>
    <m/>
    <m/>
    <m/>
    <m/>
    <s v="Vegetation"/>
    <s v="Contact from object"/>
    <s v="Veg. contact"/>
    <s v="Y"/>
    <s v="Overhead"/>
    <x v="0"/>
    <s v="Pole"/>
    <s v=" Conductor, Pole, Crossarm, Insulator"/>
    <n v="100969357"/>
    <s v=" "/>
    <x v="1"/>
    <n v="41.095820000000003"/>
    <n v="-123.69208999999999"/>
    <s v="Humboldt"/>
    <s v="HOOPA 1101"/>
    <n v="12000"/>
    <m/>
    <x v="1"/>
    <s v="Hoopa FD"/>
    <s v="Hardwood Forest"/>
    <s v="Grass Fuel Model"/>
    <m/>
    <s v="Y"/>
    <s v="Mill Creek 1 2018"/>
    <m/>
    <n v="113"/>
    <s v="R1"/>
    <s v="N"/>
    <s v="N"/>
    <m/>
    <m/>
    <s v="2021-07-23"/>
    <n v="41.0959"/>
    <n v="-123.69199999999999"/>
    <n v="44406"/>
    <s v="TrunkFail"/>
    <s v="HEALTHY CODOMINANT STEM OF BLACK OAK WITH NO EVIDENCE OF DECLINE DETACHED AT BOLE AND STRUCK THE 12 KV BRINGING THE LINES TO THE GROUND."/>
    <s v="OAKK"/>
    <n v="50"/>
    <n v="21"/>
    <n v="40"/>
    <s v="None"/>
    <s v="None"/>
    <s v="N"/>
    <n v="1"/>
    <m/>
    <s v="Hillside"/>
    <s v="A"/>
    <s v="CrossArm"/>
    <s v="BareWire"/>
    <n v="1"/>
    <s v="  "/>
    <s v="HUMBOLDT"/>
    <s v="WILLOW CREEK"/>
    <s v="03:31"/>
    <n v="44398"/>
    <n v="1409486"/>
    <s v="T005346852"/>
    <s v="19F2"/>
    <s v="MILL CREEK RD"/>
    <s v="HOOPA"/>
    <n v="41.095309999999998"/>
    <n v="-123.69517"/>
    <s v="WCTWWH7"/>
    <s v="HIGHTOWER III, WALT"/>
    <n v="192401101"/>
    <s v="20210721 06:27"/>
    <n v="9002"/>
    <m/>
    <s v="tree through line and broken pole"/>
    <s v="Y"/>
    <m/>
    <m/>
    <s v="40.9480667,-123.6387317,144.700000,3D"/>
    <m/>
    <m/>
    <m/>
    <s v="Hoopa fire"/>
    <m/>
    <s v="N"/>
    <s v="Y"/>
    <m/>
    <s v="Clear"/>
    <m/>
    <s v="County Land"/>
    <m/>
    <s v="Calm"/>
    <m/>
    <s v="Vegetation"/>
    <s v="tree through line"/>
    <s v="3 meters - 0.25 Acres"/>
    <m/>
    <s v="Fire Dept"/>
    <m/>
    <s v="Overhead"/>
    <m/>
    <s v="N"/>
    <m/>
    <s v="Fire Dept"/>
    <m/>
    <s v="TREE-FELL INTO LINE"/>
    <s v="POLE-WOOD"/>
    <s v="N"/>
    <s v="  "/>
    <s v="Unplanned"/>
    <s v="Humboldt"/>
    <s v="Willow Creek"/>
    <s v="192401101, HOOPA-1101"/>
    <s v="21-0092662"/>
    <s v="Unplanned"/>
    <s v="Clear;32-90 F"/>
    <s v="34"/>
    <s v="24650"/>
    <s v="NO"/>
    <s v="Line to Ground"/>
    <s v="Sustained"/>
    <s v="No"/>
    <s v="5209"/>
    <s v="OH"/>
    <s v="Fuse"/>
    <s v="1409486"/>
    <s v="Conductor, Overhead, Broken"/>
    <m/>
    <s v="07/21/21 06:02"/>
    <m/>
    <s v="14851-14865 HWY 96"/>
    <s v=" 1 POLE SS OF TX#115341164674"/>
    <m/>
    <m/>
    <m/>
    <s v="No"/>
    <s v="Vegetation, Tree - fell into line"/>
    <m/>
    <m/>
    <m/>
    <m/>
    <m/>
    <m/>
    <m/>
    <m/>
    <m/>
    <m/>
    <m/>
    <m/>
    <m/>
    <m/>
    <m/>
    <m/>
    <m/>
    <m/>
    <m/>
  </r>
  <r>
    <n v="1108"/>
    <s v="TLAL"/>
    <s v="3 - QC Complete"/>
    <n v="44453"/>
    <n v="44617"/>
    <s v="Tree grew into overhead circuit causing lines to come together; This information is preliminary. OIS: 1409337; ILIS: 21-0092582; FOID: T005346700 (JGI1), T005346698 (FWH5-Cxl); EC: 121765853, 121801919, 121801991; PM: 35274579; Circuit ID: 043181104, SAP ID: 101969479, 102012919, 101969480; County &amp; Division: Sonoma"/>
    <s v="\\fxshare-nas05\quotashare-fs01\ESA\5 - Ignition Tracking\2021_Ignition_QC_Folders\20210720_1409337_21-0092582_nan_T005346700"/>
    <s v=" "/>
    <s v="Y"/>
    <s v="TLAL"/>
    <s v="Additional FOID Added; Create Time, Fire Size, Wildfire Acreage Burned, Failure Sub-Driver Updated"/>
    <n v="44453"/>
    <m/>
    <s v="Not In Scope"/>
    <m/>
    <m/>
    <m/>
    <m/>
    <m/>
    <m/>
    <m/>
    <m/>
    <m/>
    <m/>
    <m/>
    <s v="Not Required"/>
    <m/>
    <m/>
    <m/>
    <m/>
    <m/>
    <m/>
    <m/>
    <m/>
    <m/>
    <m/>
    <m/>
    <m/>
    <m/>
    <m/>
    <m/>
    <m/>
    <m/>
    <m/>
    <m/>
    <m/>
    <m/>
    <m/>
    <m/>
    <m/>
    <m/>
    <m/>
    <m/>
    <m/>
    <m/>
    <m/>
    <s v="JGI1"/>
    <m/>
    <m/>
    <m/>
    <s v=" "/>
    <x v="158"/>
    <s v="17:05:00"/>
    <n v="44397"/>
    <s v="17:08:00"/>
    <s v="FAS"/>
    <s v="Y"/>
    <s v="N"/>
    <n v="1409337"/>
    <s v="21-0092582"/>
    <m/>
    <s v="T005346700, T005346698"/>
    <s v="121765853, 121801919, 121801991"/>
    <n v="119807617"/>
    <m/>
    <s v="PG&amp;E_1108_Ignition_20210720_1.jpg"/>
    <s v=" "/>
    <x v="1"/>
    <x v="0"/>
    <s v="Y"/>
    <s v="Y"/>
    <s v="N"/>
    <s v="On July 20, 2021 at 1731 hours, a PG&amp;E Troubleman patrolled the Bellevue 1104 12kV Distribution Circuit number 043181104, in the Local Responsibility Area (LRA) near Juniper Avenue, south of Bellvue Avenue in Santa Rosa. He observed a damaged NG 10Kva SP 120/240 overhead Westinghouse transformer (Serial # 5-57A2262), two sets of damaged 44H with Arc Snuffer cutouts, damaged crossarm, two spans (325') of arcing 3-1/0A open wire secondary overhead conductors, and a vegetation fire. Initial analysis indicates an ignition was caused by a living 45' tall 18&quot; DBH Valley Oak (Quercus Lobata) green tree whose 4&quot; diameter limb grew into and rested on the secondary conductor, which inevitably resulted in significant strain to the open wire secondaries, they slapped together, arced, sparked, damaged the transformer, and caused the fire that ensued. The Santa Rosa Fire Department responded to and extinguished the approximately 1-acre grass fire that also burnt fence posts. There is an open pre-existing EC E-Tag 119807617 that was submitted on September 24, 2020, for tree branches in need of trim that were causing strain and abrasion to service triplex. The EC A-Tags 121765853, 121801919, and 121801991 were submitted for remediation. The 499-minute outage affected three customers. The line was returned to service on July 20, 2021. This information is preliminary."/>
    <s v="PG&amp;E"/>
    <s v="Vegetation"/>
    <s v="Conductor, Transformer, Cutouts, Crossarm"/>
    <s v="D"/>
    <s v="D"/>
    <s v="0.26-9.99"/>
    <s v="Approximately 1 acre"/>
    <m/>
    <m/>
    <m/>
    <m/>
    <s v="Vegetation"/>
    <s v="Contact from object"/>
    <s v="Wire-to-wire contact"/>
    <s v="Y"/>
    <s v="Overhead"/>
    <x v="2"/>
    <s v="Conductor - Open Wire Secondary"/>
    <s v="Conductor, Transformer, Cutouts, Crossarm"/>
    <s v="101969479, 102012919, 101969480"/>
    <s v=" "/>
    <x v="0"/>
    <n v="38.398871999999997"/>
    <n v="-122.72673399999999"/>
    <s v="Sonoma"/>
    <s v="BELLEVUE 1104"/>
    <s v="0-750"/>
    <m/>
    <x v="0"/>
    <s v="Santa Rosa FD"/>
    <s v="Urban"/>
    <s v="Fire-resistive fuel bed"/>
    <m/>
    <s v="N"/>
    <m/>
    <m/>
    <m/>
    <m/>
    <s v="N"/>
    <s v="N"/>
    <m/>
    <m/>
    <s v="2021-07-23"/>
    <m/>
    <m/>
    <m/>
    <m/>
    <m/>
    <m/>
    <m/>
    <m/>
    <m/>
    <m/>
    <m/>
    <m/>
    <m/>
    <m/>
    <m/>
    <m/>
    <m/>
    <m/>
    <m/>
    <s v="  "/>
    <m/>
    <s v="STROSA"/>
    <s v="17:08"/>
    <n v="44397"/>
    <n v="1409337"/>
    <s v="T005346700"/>
    <n v="3163"/>
    <s v="JUNIPER AVE"/>
    <m/>
    <n v="38.399039999999999"/>
    <n v="-122.72678999999999"/>
    <s v="W9TJGI1"/>
    <m/>
    <n v="43181104"/>
    <s v="2021/07/20 19:08:24"/>
    <n v="9190"/>
    <m/>
    <s v="A:OK;X:BELLEVUE AVE;R:ARCIN WIRESDOWN WITH VEG FIRE., PWR-Y"/>
    <s v="N"/>
    <m/>
    <m/>
    <m/>
    <m/>
    <m/>
    <m/>
    <m/>
    <m/>
    <m/>
    <m/>
    <s v="Y"/>
    <m/>
    <m/>
    <m/>
    <m/>
    <m/>
    <m/>
    <m/>
    <s v="REPLACE TX AND INSTALL 2 C/O'S ON BACK OF STEEL ARM, REPLACE 2 SPANS OPEN WIRE S"/>
    <m/>
    <m/>
    <m/>
    <m/>
    <s v="Overhead"/>
    <m/>
    <m/>
    <m/>
    <m/>
    <m/>
    <s v="TREE-GREW INTO LINE"/>
    <s v="CONDUCTOR, OVERHEAD"/>
    <m/>
    <s v="  "/>
    <s v="Unplanned"/>
    <s v="Sonoma"/>
    <s v="Santa Rosa"/>
    <s v="043181104, BELLEVUE-1104"/>
    <s v="21-0092582"/>
    <s v="Unplanned"/>
    <s v="Clear;32-90 F"/>
    <s v="3"/>
    <s v="1497"/>
    <s v="NO"/>
    <s v="Line to Ground"/>
    <s v="Sustained"/>
    <s v="No"/>
    <s v="MTR#1007527233"/>
    <s v="OH"/>
    <s v="Transformer"/>
    <s v="1409337"/>
    <s v="Transformer, Broken"/>
    <m/>
    <s v="07/20/21 18:00"/>
    <m/>
    <s v="3210 JUNIPER AVESANTA ROSA95407"/>
    <s v="SANTA ROSA"/>
    <m/>
    <m/>
    <m/>
    <s v="No"/>
    <m/>
    <m/>
    <m/>
    <m/>
    <m/>
    <m/>
    <m/>
    <m/>
    <m/>
    <m/>
    <m/>
    <m/>
    <m/>
    <m/>
    <m/>
    <m/>
    <m/>
    <m/>
    <m/>
    <m/>
  </r>
  <r>
    <n v="1100"/>
    <s v="AGFC"/>
    <s v="3 - QC Complete"/>
    <n v="44398"/>
    <n v="44617"/>
    <s v="Duplicate of index 1099."/>
    <s v="\\fxshare-nas05\quotashare-fs01\ESA\5 - Ignition Tracking\2021_Ignition_QC_Folders\20210720_1409450_nan_nan_T005346823"/>
    <s v=" "/>
    <m/>
    <m/>
    <m/>
    <m/>
    <m/>
    <s v="Not In Scope"/>
    <m/>
    <m/>
    <m/>
    <m/>
    <m/>
    <m/>
    <m/>
    <m/>
    <m/>
    <m/>
    <m/>
    <m/>
    <m/>
    <m/>
    <m/>
    <m/>
    <m/>
    <m/>
    <m/>
    <m/>
    <m/>
    <m/>
    <m/>
    <m/>
    <m/>
    <m/>
    <m/>
    <m/>
    <m/>
    <m/>
    <m/>
    <m/>
    <m/>
    <m/>
    <m/>
    <m/>
    <m/>
    <m/>
    <m/>
    <m/>
    <m/>
    <m/>
    <m/>
    <m/>
    <m/>
    <m/>
    <s v=" "/>
    <x v="158"/>
    <s v="22:35:00"/>
    <n v="44397"/>
    <s v="22:35:00"/>
    <s v="FAS"/>
    <s v="N"/>
    <s v="Y"/>
    <n v="1409450"/>
    <m/>
    <m/>
    <s v="T005346823"/>
    <m/>
    <m/>
    <m/>
    <m/>
    <s v=" "/>
    <x v="0"/>
    <x v="1"/>
    <s v="N"/>
    <s v="N"/>
    <s v="N"/>
    <s v="Duplicate of index 1099."/>
    <s v="Not PG&amp;E"/>
    <s v="Other"/>
    <m/>
    <m/>
    <m/>
    <s v="&lt;3 meters of linear travel"/>
    <m/>
    <m/>
    <m/>
    <m/>
    <m/>
    <s v="Duplicate"/>
    <m/>
    <m/>
    <m/>
    <s v="Overhead"/>
    <x v="1"/>
    <m/>
    <m/>
    <m/>
    <s v=" "/>
    <x v="0"/>
    <n v="34.949028000000013"/>
    <n v="-120.380534"/>
    <s v="Santa Barbara"/>
    <s v="SANTA MARIA 1112 "/>
    <n v="12000"/>
    <m/>
    <x v="0"/>
    <s v="Santa Maria FD"/>
    <s v="Urban"/>
    <m/>
    <m/>
    <s v="Y"/>
    <s v="Alamo 2017"/>
    <m/>
    <m/>
    <m/>
    <s v="N"/>
    <s v="N"/>
    <m/>
    <m/>
    <s v="2021-07-23"/>
    <m/>
    <m/>
    <m/>
    <m/>
    <m/>
    <m/>
    <m/>
    <m/>
    <m/>
    <m/>
    <m/>
    <m/>
    <m/>
    <m/>
    <m/>
    <m/>
    <m/>
    <m/>
    <m/>
    <s v=" "/>
    <s v="LOS PADRES"/>
    <s v="SANTA MARIA 01"/>
    <s v="22:35"/>
    <s v="07/20/2021"/>
    <n v="1409450"/>
    <s v="T005346823"/>
    <n v="2065"/>
    <s v="E MAIN ST"/>
    <s v="SANTA MARIA"/>
    <n v="34.942720000000001"/>
    <n v="-120.36738"/>
    <s v="L2TJRWX"/>
    <s v="WOOLSEY, JAMES"/>
    <n v="182811102"/>
    <s v="20210720 23:57"/>
    <n v="9111"/>
    <m/>
    <s v="m74 bird covers were on fire, removed one cover because it was causing tracking/ part burnt"/>
    <s v="Y"/>
    <m/>
    <m/>
    <m/>
    <n v="34.949028000000013"/>
    <n v="-120.380534"/>
    <m/>
    <m/>
    <m/>
    <s v="N"/>
    <s v="Y"/>
    <m/>
    <s v="Clear"/>
    <m/>
    <s v="Other (Comments)"/>
    <s v="city landfill, minor vegetation"/>
    <s v="Calm"/>
    <m/>
    <s v="PG&amp;E Equipment"/>
    <m/>
    <s v="1 meter - &lt; 3 meters"/>
    <m/>
    <s v="Fire Dept"/>
    <m/>
    <s v="Overhead"/>
    <m/>
    <s v="N"/>
    <m/>
    <m/>
    <m/>
    <s v="OVERHEAD"/>
    <s v="RECLOSER"/>
    <s v="N"/>
    <s v=" "/>
    <m/>
    <m/>
    <m/>
    <m/>
    <m/>
    <m/>
    <m/>
    <m/>
    <m/>
    <m/>
    <m/>
    <m/>
    <m/>
    <m/>
    <m/>
    <m/>
    <m/>
    <m/>
    <m/>
    <m/>
    <m/>
    <m/>
    <m/>
    <m/>
    <m/>
    <m/>
    <m/>
    <m/>
    <m/>
    <m/>
    <m/>
    <m/>
    <m/>
    <m/>
    <m/>
    <m/>
    <m/>
    <m/>
    <m/>
    <m/>
    <m/>
    <m/>
    <m/>
    <m/>
    <m/>
    <m/>
    <m/>
  </r>
  <r>
    <n v="1099"/>
    <s v="CFMD"/>
    <s v="3 - QC Complete"/>
    <n v="44434"/>
    <n v="44617"/>
    <s v="Troubleman found bird guard on LR M-74  had flashed over, catching fire and ignited a small vegetation fire. One cover was removed because it was causing tracking. The ensuing fire was 1 meter - &lt; 3 meters in size. This information is preliminary."/>
    <s v="\\fxshare-nas05\quotashare-fs01\ESA\5 - Ignition Tracking\2021_Ignition_QC_Folders\20210720_1409450_nan_nan_T005346817"/>
    <s v=" "/>
    <s v="Y"/>
    <s v="CFMD"/>
    <s v="Outage time, "/>
    <n v="44438"/>
    <m/>
    <s v="Not In Scope"/>
    <m/>
    <m/>
    <m/>
    <m/>
    <m/>
    <m/>
    <m/>
    <m/>
    <m/>
    <m/>
    <m/>
    <m/>
    <m/>
    <m/>
    <m/>
    <m/>
    <m/>
    <m/>
    <m/>
    <m/>
    <m/>
    <m/>
    <m/>
    <m/>
    <m/>
    <m/>
    <m/>
    <m/>
    <m/>
    <m/>
    <m/>
    <m/>
    <m/>
    <m/>
    <m/>
    <m/>
    <m/>
    <m/>
    <m/>
    <s v="Y"/>
    <n v="44433"/>
    <n v="44433"/>
    <s v="DGBA"/>
    <s v="DARREN BIRD /559-903-3771"/>
    <m/>
    <m/>
    <s v=" "/>
    <x v="158"/>
    <s v="22:19:00"/>
    <n v="44397"/>
    <s v="22:12:00"/>
    <s v="FAS"/>
    <s v="N"/>
    <s v="N"/>
    <n v="1409450"/>
    <m/>
    <m/>
    <s v="T005346817"/>
    <n v="121766348"/>
    <m/>
    <m/>
    <s v="PG&amp;E_1099_Ignition_20210720_6.jpg"/>
    <s v=" "/>
    <x v="1"/>
    <x v="0"/>
    <s v="Y"/>
    <s v="Y"/>
    <s v="N"/>
    <s v="On July 20th, 2021 at approximately 22:19 hours, a PG&amp;E troubleman was dispatched to a 911 stand by on the Santa Maria 1112, 12kV distribution circuit on E Main Street in the City of Santa Maria in the Los Padres Division.  The troubleman found one of the bird guards on Line Reclosure M-74  had flashed over, catching fire and ignited a small vegetation fire approximately 5ft x 5 ft in size. One cover was removed due to it causing tracking. Initial analysis indicates the heavy fog caused the insulators to build up heat causing the plastic inside to track. Santa Maria Fire Department was on scene and had extinguished the fire.  Priority B corrective tag #121766348 was created for this incident for reclosure repair. The 110-minute outage affected one customer. This incident occurred on private land in a Non-HFTD with foggy, calm weather conditions. This information is preliminary."/>
    <s v="PG&amp;E"/>
    <s v="Other"/>
    <s v="Bird guard"/>
    <s v="D"/>
    <s v="D"/>
    <s v="&lt;3 meters of linear travel"/>
    <m/>
    <m/>
    <m/>
    <m/>
    <m/>
    <s v="Equipment - PG&amp;E"/>
    <s v="All types of equipment / facility failure"/>
    <s v="Recloser failure"/>
    <s v="Y"/>
    <s v="Overhead"/>
    <x v="0"/>
    <s v="Recloser"/>
    <s v="Reclosure, sectionalizer"/>
    <n v="101909851"/>
    <s v=" "/>
    <x v="0"/>
    <n v="34.949064999999997"/>
    <n v="-120.38074330000001"/>
    <s v="Santa Barbara"/>
    <s v="SANTA MARIA 1112 "/>
    <n v="12000"/>
    <m/>
    <x v="0"/>
    <s v="Santa Maria FD"/>
    <s v="Herbaceous"/>
    <s v="Grass Fuel Model"/>
    <m/>
    <s v="Y"/>
    <s v="Alamo 2017"/>
    <m/>
    <m/>
    <m/>
    <s v="N"/>
    <s v="N"/>
    <m/>
    <m/>
    <s v="2021-07-23"/>
    <m/>
    <m/>
    <m/>
    <m/>
    <m/>
    <m/>
    <m/>
    <m/>
    <m/>
    <m/>
    <m/>
    <m/>
    <m/>
    <m/>
    <m/>
    <m/>
    <m/>
    <m/>
    <m/>
    <s v="  "/>
    <s v="LOS PADRES"/>
    <s v="SANTA MARIA 01"/>
    <s v="22:19:00"/>
    <n v="44397"/>
    <n v="1409450"/>
    <s v="T005346817"/>
    <s v="2065"/>
    <s v="E MAIN ST"/>
    <s v="SANTA MARIA"/>
    <n v="34.942720000000001"/>
    <n v="-120.36738"/>
    <s v="L2TDGBA"/>
    <s v="BIRD, DARREN "/>
    <n v="182811102"/>
    <s v="20210721 00:09"/>
    <n v="9111"/>
    <m/>
    <s v="Need crew to replace bad LR M-74.   Bird guard on LR bushings caught fire and started small fire on ground.    Bushings on LR are flashed and damaged."/>
    <s v="Y"/>
    <m/>
    <m/>
    <s v="34.9490650,-120.3807433,83.000000,3D"/>
    <m/>
    <m/>
    <m/>
    <s v="SM Engine 3"/>
    <s v="M-74"/>
    <s v="N"/>
    <s v="Y"/>
    <m/>
    <s v="Clear"/>
    <m/>
    <s v="County Land"/>
    <m/>
    <s v="Calm"/>
    <m/>
    <s v="Vegetation"/>
    <m/>
    <s v="1 meter - &lt; 3 meters"/>
    <m/>
    <s v="Fire Dept"/>
    <s v="SMR 210005788"/>
    <s v="Overhead"/>
    <m/>
    <s v="Y"/>
    <s v="photos"/>
    <s v="PG&amp;E Employee"/>
    <m/>
    <s v="WATER (SUBSTATION)"/>
    <s v="RECLOSER"/>
    <s v="N"/>
    <s v="  "/>
    <m/>
    <m/>
    <m/>
    <m/>
    <m/>
    <m/>
    <m/>
    <m/>
    <m/>
    <m/>
    <m/>
    <m/>
    <m/>
    <m/>
    <m/>
    <m/>
    <m/>
    <m/>
    <m/>
    <m/>
    <m/>
    <m/>
    <m/>
    <m/>
    <m/>
    <m/>
    <m/>
    <m/>
    <m/>
    <m/>
    <m/>
    <m/>
    <m/>
    <m/>
    <m/>
    <m/>
    <m/>
    <m/>
    <m/>
    <m/>
    <m/>
    <m/>
    <m/>
    <m/>
    <m/>
    <m/>
    <m/>
  </r>
  <r>
    <n v="1098"/>
    <s v="AGFC"/>
    <s v="3 - QC Complete"/>
    <n v="44398"/>
    <n v="44617"/>
    <s v="Other fire, not attributable to PG&amp;E assets. Troubleman field notes show that there was no evidence that PG&amp;E was cause of the ignition. This information is preliminary."/>
    <s v="\\fxshare-nas05\quotashare-fs01\ESA\5 - Ignition Tracking\2021_Ignition_QC_Folders\20210720_1409384_nan_nan_T005346755"/>
    <s v=" "/>
    <m/>
    <m/>
    <m/>
    <m/>
    <m/>
    <s v="Not In Scope"/>
    <m/>
    <m/>
    <m/>
    <m/>
    <m/>
    <m/>
    <m/>
    <m/>
    <m/>
    <m/>
    <m/>
    <m/>
    <m/>
    <m/>
    <m/>
    <m/>
    <m/>
    <m/>
    <m/>
    <m/>
    <m/>
    <m/>
    <m/>
    <m/>
    <m/>
    <m/>
    <m/>
    <m/>
    <m/>
    <m/>
    <m/>
    <m/>
    <m/>
    <m/>
    <m/>
    <m/>
    <m/>
    <m/>
    <m/>
    <m/>
    <m/>
    <m/>
    <m/>
    <m/>
    <m/>
    <m/>
    <s v=" "/>
    <x v="158"/>
    <s v="19:52:00"/>
    <n v="44397"/>
    <s v="19:52:00"/>
    <s v="FAS"/>
    <s v="N"/>
    <s v="N"/>
    <n v="1409384"/>
    <m/>
    <m/>
    <s v="T005346755"/>
    <m/>
    <m/>
    <m/>
    <m/>
    <s v=" "/>
    <x v="0"/>
    <x v="1"/>
    <s v="N"/>
    <s v="N"/>
    <s v="N"/>
    <m/>
    <s v="Not PG&amp;E"/>
    <s v="Other"/>
    <m/>
    <m/>
    <m/>
    <s v="&lt;0.25"/>
    <m/>
    <m/>
    <m/>
    <m/>
    <m/>
    <s v="Other Fire: Non-PG&amp;E related"/>
    <m/>
    <m/>
    <m/>
    <s v="Overhead"/>
    <x v="1"/>
    <m/>
    <m/>
    <m/>
    <s v=" "/>
    <x v="1"/>
    <n v="39.885159999999999"/>
    <n v="-123.73653"/>
    <s v="Mendocino"/>
    <s v="GARBERVILLE 1101 "/>
    <n v="12000"/>
    <m/>
    <x v="0"/>
    <s v="Cal Fire"/>
    <s v="Conifer Forest"/>
    <m/>
    <m/>
    <s v="N"/>
    <m/>
    <m/>
    <m/>
    <m/>
    <s v="N"/>
    <s v="N"/>
    <m/>
    <m/>
    <s v="2021-07-23"/>
    <m/>
    <m/>
    <m/>
    <m/>
    <m/>
    <m/>
    <m/>
    <m/>
    <m/>
    <m/>
    <m/>
    <m/>
    <m/>
    <m/>
    <m/>
    <m/>
    <m/>
    <m/>
    <m/>
    <s v="  "/>
    <s v="NORTH COAST"/>
    <s v="GARBERVILLE"/>
    <s v="19:52"/>
    <n v="44397"/>
    <n v="1409384"/>
    <s v="T005346755"/>
    <n v="70400"/>
    <s v="HIGHWAY 101 N"/>
    <s v="LEGGETT"/>
    <n v="39.885509999999996"/>
    <n v="-123.73627999999999"/>
    <s v="W4TD3A6"/>
    <s v="ALLEN, DERRICK"/>
    <n v="192221101"/>
    <s v="20210720 21:02"/>
    <n v="9320"/>
    <m/>
    <s v="No evidence PGE responsible for fire power checks ok. D3A6"/>
    <s v="Y"/>
    <m/>
    <m/>
    <s v="39.8851600,-123.7365300,244.600000,3D"/>
    <m/>
    <m/>
    <m/>
    <s v="cal fire"/>
    <m/>
    <s v="N"/>
    <s v="Y"/>
    <m/>
    <s v="Clear"/>
    <m/>
    <s v="Private Land"/>
    <m/>
    <s v="Other (Comments)"/>
    <s v="calm with some random gusts"/>
    <s v="Other (Comments)"/>
    <s v="No evidence supports PGE responsibility"/>
    <s v="3 meters - 0.25 Acres"/>
    <m/>
    <s v="Cal Fire"/>
    <m/>
    <s v="Overhead"/>
    <m/>
    <s v="N"/>
    <m/>
    <m/>
    <m/>
    <m/>
    <m/>
    <s v="N"/>
    <s v="  "/>
    <m/>
    <m/>
    <m/>
    <m/>
    <m/>
    <m/>
    <m/>
    <m/>
    <m/>
    <m/>
    <m/>
    <m/>
    <m/>
    <m/>
    <m/>
    <m/>
    <m/>
    <m/>
    <m/>
    <m/>
    <m/>
    <m/>
    <m/>
    <m/>
    <m/>
    <m/>
    <m/>
    <m/>
    <m/>
    <m/>
    <m/>
    <m/>
    <m/>
    <m/>
    <m/>
    <m/>
    <m/>
    <m/>
    <m/>
    <m/>
    <m/>
    <m/>
    <m/>
    <m/>
    <m/>
    <m/>
    <m/>
  </r>
  <r>
    <n v="1097"/>
    <s v="MXX7"/>
    <s v="3 - QC Complete"/>
    <n v="44427"/>
    <n v="44617"/>
    <s v="Fuse cutout was arcing and ignited a small fire at the base of the pole. The troubleman create an EC tag to have the damaged crossarm, cutouts and transformer replaced as well. The ensuing fire was less than one meter in size. This information is preliminary."/>
    <s v="\\fxshare-nas05\quotashare-fs01\ESA\5 - Ignition Tracking\2021_Ignition_QC_Folders\20210720_1409255_nan_nan_T005346635"/>
    <s v=" "/>
    <s v="Y"/>
    <s v="MXX7"/>
    <s v="Outage Time adjusted to Outage Start in FAS. "/>
    <n v="44426"/>
    <m/>
    <s v="Not In Scope"/>
    <m/>
    <m/>
    <m/>
    <m/>
    <m/>
    <m/>
    <m/>
    <m/>
    <m/>
    <m/>
    <m/>
    <m/>
    <m/>
    <m/>
    <m/>
    <m/>
    <m/>
    <m/>
    <m/>
    <m/>
    <m/>
    <m/>
    <m/>
    <m/>
    <m/>
    <m/>
    <m/>
    <m/>
    <m/>
    <m/>
    <m/>
    <m/>
    <m/>
    <m/>
    <m/>
    <m/>
    <m/>
    <m/>
    <m/>
    <m/>
    <m/>
    <m/>
    <m/>
    <m/>
    <m/>
    <m/>
    <s v=" "/>
    <x v="158"/>
    <s v="15:40:00"/>
    <n v="44397"/>
    <s v="15:38:00"/>
    <s v="FAS"/>
    <s v="N"/>
    <s v="N"/>
    <n v="1409255"/>
    <m/>
    <m/>
    <s v="T005346635"/>
    <n v="121765260"/>
    <m/>
    <m/>
    <s v="PG&amp;E_1097_Ignition_20210720_3.jpg"/>
    <s v=" "/>
    <x v="0"/>
    <x v="0"/>
    <s v="Y"/>
    <s v="N"/>
    <s v="N"/>
    <s v="On July 20th, 2021 at 1540 hours, a PG&amp;E Troubleman was dispatched to the HILLSDALE 0404 4KV Distribution Circuit on Yew Street in San Mateo County in response to a fire. Initial analysis indicates a fuse cutout caused the ignition. Fuse cutout was arcing and ignited a small fire at the base of the pole (SAP # 100305466). Crossarm was decayed/rotten. Cutout was flashed. Transformer was broken/damaged. The ensuing fire was less than one meter in size and was suppressed by San Mateo FD. Contractor replaced crossarm, cutout, and transformer on July 20th, 2021. This information is preliminary. "/>
    <s v="PG&amp;E"/>
    <s v="Vegetation"/>
    <s v="Crossarm, Cutout, Transformer"/>
    <s v="D"/>
    <s v="D"/>
    <s v="&lt;3 meters of linear travel"/>
    <m/>
    <m/>
    <m/>
    <m/>
    <m/>
    <s v="Equipment - PG&amp;E"/>
    <s v="All types of equipment / facility failure"/>
    <s v="Fuse failure - all"/>
    <s v="Y"/>
    <s v="Overhead"/>
    <x v="0"/>
    <s v="Fuse"/>
    <s v="Crossarm, Cutout, Transformer"/>
    <n v="100305466"/>
    <s v=" "/>
    <x v="0"/>
    <n v="37.547494999999998"/>
    <n v="-122.328058"/>
    <s v="San Mateo"/>
    <s v="HILLSDALE 0404 "/>
    <n v="4000"/>
    <s v="HILLSDALE 040485812"/>
    <x v="0"/>
    <s v="San Mateo FD"/>
    <s v="Urban"/>
    <s v="Grass Fuel Model"/>
    <m/>
    <s v="N"/>
    <m/>
    <m/>
    <m/>
    <m/>
    <s v="N"/>
    <s v="N"/>
    <m/>
    <m/>
    <s v="2021-07-23"/>
    <m/>
    <m/>
    <m/>
    <m/>
    <m/>
    <m/>
    <m/>
    <m/>
    <m/>
    <m/>
    <m/>
    <m/>
    <m/>
    <m/>
    <m/>
    <m/>
    <m/>
    <m/>
    <m/>
    <s v="  "/>
    <s v="PENINSULA"/>
    <s v="SAN CARLOS 02"/>
    <s v="15:40"/>
    <n v="44397"/>
    <n v="1409255"/>
    <s v="T005346635"/>
    <n v="1215"/>
    <s v="YEW ST"/>
    <s v="SAN MATEO"/>
    <n v="37.547530000000002"/>
    <n v="-122.32807"/>
    <s v="P2TSJK9"/>
    <s v="KUHLS, STEVE"/>
    <n v="24110404"/>
    <s v="20210720 16:46"/>
    <n v="9002"/>
    <m/>
    <s v="4 man crew replace xarm and cutouts, replace tx as well, ng cutout was arcing started small fire at base of pole @1215 yew "/>
    <s v="Y"/>
    <m/>
    <m/>
    <m/>
    <n v="37.547494999999998"/>
    <n v="-122.328058"/>
    <m/>
    <s v="san mateo consolidated"/>
    <m/>
    <s v="N"/>
    <s v="Y"/>
    <m/>
    <s v="Clear"/>
    <m/>
    <s v="Private Land"/>
    <m/>
    <s v="Calm"/>
    <m/>
    <s v="PG&amp;E Equipment"/>
    <m/>
    <s v="&lt; 1 meter"/>
    <m/>
    <s v="Fire Dept"/>
    <m/>
    <s v="Overhead"/>
    <m/>
    <s v="Y"/>
    <s v="photos"/>
    <s v="PG&amp;E Employee"/>
    <s v="photos"/>
    <s v="OVERHEAD"/>
    <s v="CUTOUT, FUSE HOLDER"/>
    <s v="N"/>
    <s v="  "/>
    <m/>
    <m/>
    <m/>
    <m/>
    <m/>
    <m/>
    <m/>
    <m/>
    <m/>
    <m/>
    <m/>
    <m/>
    <m/>
    <m/>
    <m/>
    <m/>
    <m/>
    <m/>
    <m/>
    <m/>
    <m/>
    <m/>
    <m/>
    <m/>
    <m/>
    <m/>
    <m/>
    <m/>
    <m/>
    <m/>
    <m/>
    <m/>
    <m/>
    <m/>
    <m/>
    <m/>
    <m/>
    <m/>
    <m/>
    <m/>
    <m/>
    <m/>
    <m/>
    <m/>
    <m/>
    <m/>
    <m/>
  </r>
  <r>
    <n v="1096"/>
    <s v="AGFC"/>
    <s v="3 - QC Complete"/>
    <n v="44398"/>
    <n v="44617"/>
    <s v="Structure fire, not attributable to PG&amp;E assets. Troubleman disconnected service at fuses. This information is preliminary."/>
    <s v="\\fxshare-nas05\quotashare-fs01\ESA\5 - Ignition Tracking\2021_Ignition_QC_Folders\20210720_nan_nan_nan_1093147071"/>
    <s v=" "/>
    <m/>
    <m/>
    <m/>
    <m/>
    <m/>
    <s v="Not In Scope"/>
    <m/>
    <m/>
    <m/>
    <m/>
    <m/>
    <m/>
    <m/>
    <m/>
    <m/>
    <m/>
    <m/>
    <m/>
    <m/>
    <m/>
    <m/>
    <m/>
    <m/>
    <m/>
    <m/>
    <m/>
    <m/>
    <m/>
    <m/>
    <m/>
    <m/>
    <m/>
    <m/>
    <m/>
    <m/>
    <m/>
    <m/>
    <m/>
    <m/>
    <m/>
    <m/>
    <m/>
    <m/>
    <m/>
    <m/>
    <m/>
    <m/>
    <m/>
    <m/>
    <m/>
    <m/>
    <m/>
    <s v=" "/>
    <x v="158"/>
    <s v="13:59:00"/>
    <m/>
    <m/>
    <s v="FAS"/>
    <s v="N"/>
    <s v="N"/>
    <m/>
    <m/>
    <m/>
    <n v="1093147071"/>
    <m/>
    <m/>
    <m/>
    <m/>
    <s v=" "/>
    <x v="0"/>
    <x v="1"/>
    <s v="N"/>
    <s v="N"/>
    <s v="N"/>
    <s v="Structure fire, not attributable to PG&amp;E assets. Troubleman disconnected service at fuses. This information is preliminary."/>
    <s v="Not PG&amp;E"/>
    <s v="Building"/>
    <m/>
    <m/>
    <m/>
    <s v="Structure-only"/>
    <m/>
    <m/>
    <m/>
    <m/>
    <m/>
    <s v="Other Fire: Non-PG&amp;E related"/>
    <m/>
    <m/>
    <m/>
    <s v="Overbuild"/>
    <x v="1"/>
    <m/>
    <m/>
    <m/>
    <s v=" "/>
    <x v="2"/>
    <n v="39.170164999999997"/>
    <n v="-121.03155099999999"/>
    <s v="Nevada"/>
    <s v="BRUNSWICK 1106"/>
    <n v="12000"/>
    <m/>
    <x v="0"/>
    <s v="Cal Fire"/>
    <s v="Hardwood Forest"/>
    <m/>
    <m/>
    <s v="N"/>
    <m/>
    <m/>
    <m/>
    <m/>
    <s v="N"/>
    <s v="N"/>
    <m/>
    <m/>
    <s v="2021-07-23"/>
    <m/>
    <m/>
    <m/>
    <m/>
    <m/>
    <m/>
    <m/>
    <m/>
    <m/>
    <m/>
    <m/>
    <m/>
    <m/>
    <m/>
    <m/>
    <m/>
    <m/>
    <m/>
    <m/>
    <s v="  "/>
    <s v="SIERRA"/>
    <s v="GRASS VALLEY 02"/>
    <s v="13:59"/>
    <n v="44397"/>
    <m/>
    <n v="1093147071"/>
    <n v="13477"/>
    <s v="PLEASANT LN"/>
    <s v="GRASS VALLEY"/>
    <n v="39.170164999999997"/>
    <n v="-121.03155099999999"/>
    <s v="T2TBLSE"/>
    <s v="SHADE, BRIAN"/>
    <n v="152481106"/>
    <s v="20210720 14:20"/>
    <n v="1120"/>
    <n v="1"/>
    <s v="unknown cause at this time disconected service at fuses"/>
    <s v="Y"/>
    <m/>
    <m/>
    <m/>
    <n v="39.170164999999997"/>
    <n v="-121.03155099999999"/>
    <m/>
    <s v="cal fire"/>
    <m/>
    <s v="N"/>
    <s v="Y"/>
    <s v="N"/>
    <s v="Clear"/>
    <m/>
    <s v="Private Land"/>
    <m/>
    <s v="Light"/>
    <m/>
    <s v="Unknown"/>
    <m/>
    <s v="Structure Only"/>
    <m/>
    <s v="Cal Fire"/>
    <m/>
    <s v="Overbuild"/>
    <m/>
    <s v="N"/>
    <m/>
    <s v="Cal Fire"/>
    <m/>
    <m/>
    <m/>
    <m/>
    <s v="  "/>
    <m/>
    <m/>
    <m/>
    <m/>
    <m/>
    <m/>
    <m/>
    <m/>
    <m/>
    <m/>
    <m/>
    <m/>
    <m/>
    <m/>
    <m/>
    <m/>
    <m/>
    <m/>
    <m/>
    <m/>
    <m/>
    <m/>
    <m/>
    <m/>
    <m/>
    <m/>
    <m/>
    <m/>
    <m/>
    <m/>
    <m/>
    <m/>
    <m/>
    <m/>
    <m/>
    <m/>
    <m/>
    <m/>
    <m/>
    <m/>
    <m/>
    <m/>
    <m/>
    <m/>
    <m/>
    <m/>
    <m/>
  </r>
  <r>
    <n v="1095"/>
    <s v="AGFC"/>
    <s v="3 - QC Complete"/>
    <n v="44398"/>
    <n v="44617"/>
    <s v="Other fire, not attributable to PG&amp;E assets. Troubleman comments say one distribution pole was damaged and the EC tag created has the cause listed as &quot;Fire&quot;. This does not appear to be attributable to PG&amp;E assets. This information is preliminary."/>
    <s v="\\fxshare-nas05\quotashare-fs01\ESA\5 - Ignition Tracking\2021_Ignition_QC_Folders\20210720_nan_nan_nan_T005346427"/>
    <s v=" "/>
    <m/>
    <m/>
    <m/>
    <m/>
    <m/>
    <s v="Not In Scope"/>
    <m/>
    <m/>
    <m/>
    <m/>
    <m/>
    <m/>
    <m/>
    <m/>
    <m/>
    <m/>
    <m/>
    <m/>
    <m/>
    <m/>
    <m/>
    <m/>
    <m/>
    <m/>
    <m/>
    <m/>
    <m/>
    <m/>
    <m/>
    <m/>
    <m/>
    <m/>
    <m/>
    <m/>
    <m/>
    <m/>
    <m/>
    <m/>
    <m/>
    <m/>
    <m/>
    <m/>
    <m/>
    <m/>
    <m/>
    <m/>
    <m/>
    <m/>
    <m/>
    <m/>
    <m/>
    <m/>
    <s v=" "/>
    <x v="158"/>
    <s v="11:56:00"/>
    <m/>
    <m/>
    <s v="FAS"/>
    <s v="N"/>
    <s v="N"/>
    <m/>
    <m/>
    <m/>
    <s v="T005346427"/>
    <m/>
    <m/>
    <m/>
    <m/>
    <s v=" "/>
    <x v="0"/>
    <x v="1"/>
    <s v="N"/>
    <s v="N"/>
    <s v="N"/>
    <s v="Other fire, not attributable to PG&amp;E assets. Troubleman comments say one distribution pole was damaged and the EC tag created has the cause listed as &quot;Fire&quot;. This does not appear to be attributable to PG&amp;E assets. This information is preliminary."/>
    <s v="Not PG&amp;E"/>
    <s v="Other"/>
    <m/>
    <m/>
    <m/>
    <s v="0.26-9.99"/>
    <m/>
    <m/>
    <m/>
    <m/>
    <m/>
    <s v="Other Fire: Non-PG&amp;E related"/>
    <m/>
    <m/>
    <m/>
    <s v="Overhead"/>
    <x v="1"/>
    <m/>
    <m/>
    <m/>
    <s v=" "/>
    <x v="0"/>
    <n v="39.511301000000003"/>
    <n v="-121.59623499999999"/>
    <s v="Butte"/>
    <s v="OROVILLE 1101 "/>
    <n v="12000"/>
    <m/>
    <x v="0"/>
    <s v="Cal Fire"/>
    <s v="Urban"/>
    <m/>
    <m/>
    <s v="Y"/>
    <s v="Cherokee 2017"/>
    <m/>
    <m/>
    <m/>
    <s v="N"/>
    <s v="N"/>
    <m/>
    <m/>
    <s v="2021-07-23"/>
    <m/>
    <m/>
    <m/>
    <m/>
    <m/>
    <m/>
    <m/>
    <m/>
    <m/>
    <m/>
    <m/>
    <m/>
    <m/>
    <m/>
    <m/>
    <m/>
    <m/>
    <m/>
    <m/>
    <s v="  "/>
    <s v="NORTH VALLEY"/>
    <s v="OROVILLE 01"/>
    <s v="11:56"/>
    <n v="44397"/>
    <m/>
    <s v="T005346427"/>
    <s v="UNKNOWN"/>
    <s v="GRAND AVE "/>
    <s v="OROVILLE"/>
    <m/>
    <m/>
    <s v="V4TMDWG"/>
    <s v="WOODMANSEE, MATTHEW"/>
    <m/>
    <s v="20210720 13:42"/>
    <n v="9320"/>
    <m/>
    <s v="1 damaged pole"/>
    <s v="Y"/>
    <m/>
    <m/>
    <m/>
    <n v="39.511301000000003"/>
    <n v="-121.59623499999999"/>
    <m/>
    <s v="calfire oroville"/>
    <m/>
    <s v="Y"/>
    <s v="Y"/>
    <m/>
    <s v="Clear"/>
    <m/>
    <s v="Private Land"/>
    <m/>
    <s v="Breezy"/>
    <m/>
    <s v="Unknown"/>
    <m/>
    <s v="0.25 - 10 Acres"/>
    <m/>
    <s v="Cal Fire"/>
    <m/>
    <s v="Overhead"/>
    <m/>
    <s v="Y"/>
    <s v="photo"/>
    <s v="PG&amp;E Employee"/>
    <m/>
    <m/>
    <m/>
    <s v="N"/>
    <s v="  "/>
    <m/>
    <m/>
    <m/>
    <m/>
    <m/>
    <m/>
    <m/>
    <m/>
    <m/>
    <m/>
    <m/>
    <m/>
    <m/>
    <m/>
    <m/>
    <m/>
    <m/>
    <m/>
    <m/>
    <m/>
    <m/>
    <m/>
    <m/>
    <m/>
    <m/>
    <m/>
    <m/>
    <m/>
    <m/>
    <m/>
    <m/>
    <m/>
    <m/>
    <m/>
    <m/>
    <m/>
    <m/>
    <m/>
    <m/>
    <m/>
    <m/>
    <m/>
    <m/>
    <m/>
    <m/>
    <m/>
    <m/>
  </r>
  <r>
    <n v="1094"/>
    <s v="AGFC"/>
    <s v="3 - QC Complete"/>
    <n v="44397"/>
    <n v="44617"/>
    <s v="Structure fire, not attributable to PG&amp;E assets. PG&amp;E pole caught fire as a result of the third party fire. This information is preliminary."/>
    <s v="\\fxshare-nas05\quotashare-fs01\ESA\5 - Ignition Tracking\2021_Ignition_QC_Folders\20210720_1408560_21-0092097_nan_T005345908"/>
    <s v=" "/>
    <m/>
    <m/>
    <m/>
    <m/>
    <m/>
    <s v="Not In Scope"/>
    <m/>
    <m/>
    <m/>
    <m/>
    <m/>
    <m/>
    <m/>
    <m/>
    <m/>
    <m/>
    <m/>
    <m/>
    <m/>
    <m/>
    <m/>
    <m/>
    <m/>
    <m/>
    <m/>
    <m/>
    <m/>
    <m/>
    <m/>
    <m/>
    <m/>
    <m/>
    <m/>
    <m/>
    <m/>
    <m/>
    <m/>
    <m/>
    <m/>
    <m/>
    <m/>
    <m/>
    <m/>
    <m/>
    <m/>
    <m/>
    <m/>
    <m/>
    <m/>
    <m/>
    <m/>
    <m/>
    <s v=" "/>
    <x v="158"/>
    <s v="00:23:00"/>
    <n v="44397"/>
    <s v="00:23:00"/>
    <s v="FAS"/>
    <s v="N"/>
    <s v="N"/>
    <n v="1408560"/>
    <s v="21-0092097"/>
    <m/>
    <s v="T005345908"/>
    <m/>
    <m/>
    <m/>
    <m/>
    <s v=" "/>
    <x v="0"/>
    <x v="1"/>
    <s v="N"/>
    <s v="N"/>
    <s v="N"/>
    <s v="Structure fire, not attributable to PG&amp;E assets. PG&amp;E pole caught fire as a result of the third party fire. This information is preliminary."/>
    <s v="Not PG&amp;E"/>
    <s v="Building"/>
    <m/>
    <m/>
    <m/>
    <s v="Structure-only"/>
    <m/>
    <m/>
    <m/>
    <m/>
    <m/>
    <s v="Other Fire: Non-PG&amp;E related"/>
    <m/>
    <m/>
    <m/>
    <s v="Overhead"/>
    <x v="1"/>
    <m/>
    <m/>
    <m/>
    <s v=" "/>
    <x v="0"/>
    <n v="36.990340000000003"/>
    <n v="-120.628709"/>
    <s v="Merced"/>
    <s v="DOS PALOS 1101"/>
    <n v="12000"/>
    <m/>
    <x v="0"/>
    <s v="Unknown"/>
    <s v="Urban"/>
    <m/>
    <m/>
    <s v="N"/>
    <m/>
    <m/>
    <m/>
    <m/>
    <s v="N"/>
    <s v="N"/>
    <m/>
    <m/>
    <s v="2021-07-20"/>
    <m/>
    <m/>
    <m/>
    <m/>
    <m/>
    <m/>
    <m/>
    <m/>
    <m/>
    <m/>
    <m/>
    <m/>
    <m/>
    <m/>
    <m/>
    <m/>
    <m/>
    <m/>
    <m/>
    <s v="  "/>
    <s v="YOSEMITE"/>
    <s v="LOS BANOS 02"/>
    <s v="00:23"/>
    <n v="44397"/>
    <n v="1408560"/>
    <s v="T005345908"/>
    <n v="1125"/>
    <s v="CALIFORNIA AVE"/>
    <s v="DOS PALOS"/>
    <n v="36.990840000000013"/>
    <n v="-120.6284"/>
    <s v="Y1TKMKS"/>
    <s v="KANE, KYLE"/>
    <n v="254041101"/>
    <s v="20210720 01:59"/>
    <n v="9002"/>
    <n v="1"/>
    <s v="structure fire caught pole on fire. Called for crew to replace pole."/>
    <s v="Y"/>
    <m/>
    <m/>
    <m/>
    <m/>
    <m/>
    <s v="shed in backyard of 1125 California ave"/>
    <s v="ken mancebo 209 392 2081"/>
    <m/>
    <s v="N"/>
    <s v="Y"/>
    <m/>
    <s v="Clear"/>
    <m/>
    <s v="PGE&amp;E-Owned Structure/Equipment"/>
    <s v="structure fire caught pole on fire"/>
    <s v="Calm"/>
    <m/>
    <s v="3rd Party"/>
    <s v="fire still under investigation, appers to have started in backyard "/>
    <s v="Structure Only"/>
    <m/>
    <s v="Fire Dept"/>
    <s v="merced county"/>
    <s v="Overhead"/>
    <m/>
    <s v="Y"/>
    <s v="photos"/>
    <s v="PG&amp;E Employee"/>
    <m/>
    <s v="FIRE, HOUSE OR BLDG"/>
    <s v="POLE-WOOD"/>
    <s v="N"/>
    <s v="  "/>
    <s v="Unplanned"/>
    <s v="Yosemite"/>
    <s v="Los Banos"/>
    <s v="254041101, DOS PALOS-1101"/>
    <s v="21-0092097"/>
    <s v="Unplanned"/>
    <s v="Clear;32-90F"/>
    <s v="7"/>
    <m/>
    <s v="YES"/>
    <s v="Force Out"/>
    <s v="Sustained"/>
    <s v="No"/>
    <s v="MTR#1009133067"/>
    <s v="OH"/>
    <s v="Transformer"/>
    <s v="1408560"/>
    <s v="Pole-Wood, Burned/flashed"/>
    <m/>
    <s v="07/20/21 01:07"/>
    <m/>
    <s v="1125 GOLDEN GATE AVE"/>
    <s v="KANE, KYLE / 209-509-6203: pole behind 1125 California ave"/>
    <m/>
    <m/>
    <m/>
    <s v="No"/>
    <s v="3rd Party, Fire, house or bldg."/>
    <m/>
    <s v="No"/>
    <m/>
    <m/>
    <m/>
    <m/>
    <m/>
    <m/>
    <m/>
    <m/>
    <m/>
    <m/>
    <m/>
    <m/>
    <m/>
    <m/>
    <m/>
    <m/>
    <m/>
  </r>
  <r>
    <n v="1093"/>
    <s v="AGFC"/>
    <s v="3 - QC Complete"/>
    <n v="44397"/>
    <n v="44617"/>
    <s v="Garage fire, not attributable to PG&amp;E assets. Troubleman disconnected service. This information is preliminary."/>
    <s v="\\fxshare-nas05\quotashare-fs01\ESA\5 - Ignition Tracking\2021_Ignition_QC_Folders\20210719_1408484_21-0092028_nan_T005345838"/>
    <s v=" "/>
    <m/>
    <m/>
    <m/>
    <m/>
    <m/>
    <s v="Not In Scope"/>
    <m/>
    <m/>
    <m/>
    <m/>
    <m/>
    <m/>
    <m/>
    <m/>
    <m/>
    <m/>
    <m/>
    <m/>
    <m/>
    <m/>
    <m/>
    <m/>
    <m/>
    <m/>
    <m/>
    <m/>
    <m/>
    <m/>
    <m/>
    <m/>
    <m/>
    <m/>
    <m/>
    <m/>
    <m/>
    <m/>
    <m/>
    <m/>
    <m/>
    <m/>
    <m/>
    <m/>
    <m/>
    <m/>
    <m/>
    <m/>
    <m/>
    <m/>
    <m/>
    <m/>
    <m/>
    <m/>
    <s v=" "/>
    <x v="159"/>
    <s v="21:01:00"/>
    <n v="44396"/>
    <s v="21:01:00"/>
    <s v="FAS"/>
    <s v="N"/>
    <s v="N"/>
    <n v="1408484"/>
    <s v="21-0092028"/>
    <m/>
    <s v="T005345838"/>
    <m/>
    <m/>
    <m/>
    <m/>
    <s v=" "/>
    <x v="0"/>
    <x v="1"/>
    <s v="N"/>
    <s v="N"/>
    <s v="N"/>
    <s v="Garage fire, not attributable to PG&amp;E assets. Troubleman disconnected service. This information is preliminary."/>
    <s v="Not PG&amp;E"/>
    <s v="Building"/>
    <m/>
    <m/>
    <m/>
    <s v="Structure-only"/>
    <m/>
    <m/>
    <m/>
    <m/>
    <m/>
    <s v="Other Fire: Non-PG&amp;E related"/>
    <m/>
    <m/>
    <m/>
    <s v="Underground"/>
    <x v="1"/>
    <m/>
    <m/>
    <m/>
    <s v=" "/>
    <x v="0"/>
    <n v="40.108069999999998"/>
    <n v="-120.90676000000001"/>
    <s v="Plumas"/>
    <s v="CRESCENT MILLS 2101"/>
    <n v="21000"/>
    <m/>
    <x v="0"/>
    <s v="Indian Valley FD"/>
    <s v="Herbaceous"/>
    <m/>
    <m/>
    <s v="Y"/>
    <s v="Hough Complex 2013"/>
    <m/>
    <m/>
    <m/>
    <s v="N"/>
    <s v="N"/>
    <m/>
    <m/>
    <s v="2021-07-20"/>
    <m/>
    <m/>
    <m/>
    <m/>
    <m/>
    <m/>
    <m/>
    <m/>
    <m/>
    <m/>
    <m/>
    <m/>
    <m/>
    <m/>
    <m/>
    <m/>
    <m/>
    <m/>
    <m/>
    <s v="  "/>
    <s v="NORTH VALLEY"/>
    <s v="QUINCY 01"/>
    <s v="21:01"/>
    <n v="44396"/>
    <n v="1408484"/>
    <s v="T005345838"/>
    <n v="5915"/>
    <s v="DIAMOND MOUNTAIN RD"/>
    <s v="GREENVILLE"/>
    <n v="40.108069999999998"/>
    <n v="-120.90676000000001"/>
    <s v="V6TCCM0"/>
    <s v="MCMILLAN, CALEB"/>
    <n v="103132101"/>
    <s v="20210720 00:25"/>
    <n v="9002"/>
    <m/>
    <s v="garage fire burned panel disconnected service from tx and reenergized tx"/>
    <s v="Y"/>
    <m/>
    <m/>
    <m/>
    <n v="40.108069999999998"/>
    <n v="-120.90676000000001"/>
    <s v="garage"/>
    <s v="indian valley fire"/>
    <m/>
    <s v="N"/>
    <s v="Y"/>
    <m/>
    <s v="Clear"/>
    <m/>
    <s v="Customer-Owned Structure/Equipment"/>
    <m/>
    <s v="Calm"/>
    <m/>
    <s v="Unknown"/>
    <m/>
    <s v="Structure Only"/>
    <m/>
    <s v="Fire Dept"/>
    <m/>
    <s v="Other (Comments)"/>
    <s v="underground service"/>
    <s v="N"/>
    <m/>
    <m/>
    <m/>
    <s v="FIRE, HOUSE OR BLDG"/>
    <s v="SERVICE CONDUCTOR"/>
    <s v="N"/>
    <s v="  "/>
    <s v="Unplanned"/>
    <s v="North Valley"/>
    <s v="Quincy"/>
    <s v="103132101, CRESCENT MILLS-2101"/>
    <s v="21-0092028"/>
    <s v="Unplanned"/>
    <s v="Clear;32-90F"/>
    <s v="215"/>
    <s v="22360"/>
    <s v="NO"/>
    <s v="Force Out"/>
    <s v="Sustained"/>
    <s v="No"/>
    <s v="2562"/>
    <s v="OH"/>
    <s v="Line Recloser"/>
    <s v="1408484"/>
    <s v="Conductor, Overhead, Normal"/>
    <s v="NONE"/>
    <m/>
    <m/>
    <s v="STAMPFLI LANE AT HWY 89"/>
    <s v="5915 DIAMOND MOUNTAIN RD"/>
    <m/>
    <m/>
    <m/>
    <s v="No"/>
    <s v="3rd Party, Fire, house or bldg."/>
    <m/>
    <s v="No"/>
    <m/>
    <m/>
    <m/>
    <m/>
    <m/>
    <m/>
    <m/>
    <m/>
    <m/>
    <m/>
    <m/>
    <m/>
    <m/>
    <m/>
    <m/>
    <m/>
    <m/>
  </r>
  <r>
    <n v="1092"/>
    <s v="CFMD"/>
    <s v="3 - QC Complete"/>
    <n v="44452"/>
    <n v="44617"/>
    <s v="Wire fell down from primary metering, resulting in a less than one meter fire. This information is preliminary."/>
    <s v="\\fxshare-nas05\quotashare-fs01\ESA\5 - Ignition Tracking\2021_Ignition_QC_Folders\20210719_1408463_nan_nan_T005345782"/>
    <s v=" "/>
    <s v="Y"/>
    <s v="CFMD"/>
    <s v="SAP Notification# /Equipment ID# added"/>
    <n v="44452"/>
    <m/>
    <s v="Not In Scope"/>
    <m/>
    <m/>
    <m/>
    <m/>
    <m/>
    <m/>
    <m/>
    <m/>
    <m/>
    <m/>
    <m/>
    <m/>
    <m/>
    <m/>
    <m/>
    <m/>
    <m/>
    <m/>
    <m/>
    <m/>
    <m/>
    <m/>
    <m/>
    <m/>
    <m/>
    <m/>
    <m/>
    <m/>
    <m/>
    <m/>
    <m/>
    <m/>
    <m/>
    <m/>
    <m/>
    <m/>
    <m/>
    <m/>
    <m/>
    <s v="Y"/>
    <n v="44452"/>
    <n v="44452"/>
    <m/>
    <m/>
    <m/>
    <m/>
    <s v=" "/>
    <x v="159"/>
    <s v="19:23:00"/>
    <n v="44396"/>
    <s v="19:23:00"/>
    <s v="FAS"/>
    <s v="N"/>
    <s v="N"/>
    <n v="1408463"/>
    <m/>
    <m/>
    <s v="T005345782, T005345783"/>
    <n v="121758758"/>
    <m/>
    <m/>
    <s v="No Photos"/>
    <s v=" "/>
    <x v="0"/>
    <x v="0"/>
    <s v="Y"/>
    <s v="N"/>
    <s v="N"/>
    <s v="On July 19th, 2021 at approximately 0720 hours, PG&amp;E was alerted of an outage on the El Cerrito G 1112 , 12kV distribution circuit on Cypress Ave in the City of Richmond in the East Bay Division. Initial analysis indicates a pole caught on fire, just burning the pole structure.  The pole fire had extinguished itself by the time the PG&amp;E troubleman had arrived on scene. The fire was limited to PG&amp;E assets. No structures were affected.  Priority A corrective tag #121793449 was created for this incident to replace the pole, crossarm and insulators.  Equipment ID#101438929 had a pre-existing tag for a pole replacement.  This cause of this incident is undetermined. This incident occurred  in a Non-HFTD with clear calm weather conditions. This information is preliminary"/>
    <s v="PG&amp;E"/>
    <s v="Other"/>
    <s v="Conductor, Pole"/>
    <s v="D"/>
    <s v="D"/>
    <s v="&lt;3 meters of linear travel"/>
    <m/>
    <m/>
    <m/>
    <m/>
    <m/>
    <s v="Equipment - PG&amp;E"/>
    <s v="All types of equipment / facility failure"/>
    <s v="Conductor failure-all"/>
    <m/>
    <s v="Overhead"/>
    <x v="0"/>
    <s v="Conductor - Primary"/>
    <s v="Conductor, Pole "/>
    <m/>
    <s v=" "/>
    <x v="0"/>
    <n v="37.916200699999997"/>
    <n v="-122.330224"/>
    <s v="Contra Costa"/>
    <s v="EL CERRITO G 1102 "/>
    <n v="12000"/>
    <m/>
    <x v="0"/>
    <s v="Richmond FD"/>
    <s v="Urban"/>
    <m/>
    <m/>
    <s v="N"/>
    <m/>
    <m/>
    <m/>
    <m/>
    <s v="N"/>
    <s v="N"/>
    <m/>
    <m/>
    <s v="2021-07-20"/>
    <m/>
    <m/>
    <m/>
    <m/>
    <m/>
    <m/>
    <m/>
    <m/>
    <m/>
    <m/>
    <m/>
    <m/>
    <m/>
    <m/>
    <m/>
    <m/>
    <m/>
    <m/>
    <m/>
    <s v="  "/>
    <s v="EAST BAY"/>
    <s v="RICHMOND 10"/>
    <s v="19:23"/>
    <n v="44396"/>
    <n v="1408463"/>
    <s v="T005345782"/>
    <n v="1301"/>
    <s v="S 46TH ST"/>
    <s v="RICHMOND"/>
    <n v="37.91375"/>
    <n v="-122.33629000000001"/>
    <s v="E2TJ7HE"/>
    <s v="HERRERA, JIMMY"/>
    <n v="12501102"/>
    <s v="20210719 20:19"/>
    <n v="9260"/>
    <m/>
    <s v="WIRE FELL DOWN FROM PRIMARY METERING, STARTED SMALL GRASS FIRE, WAS OUT UPON ARRIVAL"/>
    <s v="Y"/>
    <m/>
    <m/>
    <m/>
    <n v="37.916200699999997"/>
    <n v="-122.330224"/>
    <m/>
    <s v="RICHMOND FD"/>
    <m/>
    <s v="N"/>
    <s v="Y"/>
    <m/>
    <s v="Clear"/>
    <m/>
    <s v="Private Land"/>
    <m/>
    <s v="Calm"/>
    <m/>
    <s v="Vegetation"/>
    <m/>
    <s v="&lt; 1 meter"/>
    <m/>
    <s v="Fire Dept"/>
    <m/>
    <s v="Overhead"/>
    <m/>
    <s v="N"/>
    <m/>
    <m/>
    <m/>
    <s v="PATROL-FOUND NOTHING"/>
    <m/>
    <s v="N"/>
    <s v="  "/>
    <m/>
    <m/>
    <m/>
    <m/>
    <m/>
    <m/>
    <m/>
    <m/>
    <m/>
    <m/>
    <m/>
    <m/>
    <m/>
    <m/>
    <m/>
    <m/>
    <m/>
    <m/>
    <m/>
    <m/>
    <m/>
    <m/>
    <m/>
    <m/>
    <m/>
    <m/>
    <m/>
    <m/>
    <m/>
    <m/>
    <m/>
    <m/>
    <m/>
    <m/>
    <m/>
    <m/>
    <m/>
    <m/>
    <m/>
    <m/>
    <m/>
    <m/>
    <m/>
    <m/>
    <m/>
    <m/>
    <m/>
  </r>
  <r>
    <n v="1091"/>
    <s v="AGFC"/>
    <s v="3 - QC Complete"/>
    <n v="44396"/>
    <n v="44617"/>
    <s v="Other fire, not attributable to PG&amp;E assets. This information is preliminary."/>
    <s v="\\fxshare-nas05\quotashare-fs01\ESA\5 - Ignition Tracking\2021_Ignition_QC_Folders\20210719_nan_nan_nan_4298741113"/>
    <s v=" "/>
    <m/>
    <m/>
    <m/>
    <m/>
    <m/>
    <s v="Not In Scope"/>
    <m/>
    <m/>
    <m/>
    <m/>
    <m/>
    <m/>
    <m/>
    <m/>
    <m/>
    <m/>
    <m/>
    <m/>
    <m/>
    <m/>
    <m/>
    <m/>
    <m/>
    <m/>
    <m/>
    <m/>
    <m/>
    <m/>
    <m/>
    <m/>
    <m/>
    <m/>
    <m/>
    <m/>
    <m/>
    <m/>
    <m/>
    <m/>
    <m/>
    <m/>
    <m/>
    <m/>
    <m/>
    <m/>
    <m/>
    <m/>
    <m/>
    <m/>
    <m/>
    <m/>
    <m/>
    <m/>
    <s v=" "/>
    <x v="159"/>
    <s v="01:08:00"/>
    <m/>
    <m/>
    <s v="FAS"/>
    <s v="N"/>
    <s v="N"/>
    <m/>
    <m/>
    <m/>
    <n v="4298741113"/>
    <m/>
    <m/>
    <m/>
    <m/>
    <s v=" "/>
    <x v="0"/>
    <x v="1"/>
    <s v="N"/>
    <s v="N"/>
    <s v="N"/>
    <s v="Other fire, not attributable to PG&amp;E assets. This information is preliminary."/>
    <s v="Not PG&amp;E"/>
    <s v="Other"/>
    <m/>
    <m/>
    <m/>
    <s v="&lt;3 meters of linear travel"/>
    <m/>
    <m/>
    <m/>
    <m/>
    <m/>
    <s v="Other Fire: Non-PG&amp;E related"/>
    <m/>
    <m/>
    <m/>
    <s v="Overhead"/>
    <x v="1"/>
    <m/>
    <m/>
    <m/>
    <s v=" "/>
    <x v="0"/>
    <n v="38.16028"/>
    <n v="-121.6122567"/>
    <s v="Sacramento"/>
    <s v="GRAND ISLAND 2224 "/>
    <n v="21000"/>
    <m/>
    <x v="0"/>
    <s v="Isleton FD"/>
    <s v="Urban"/>
    <m/>
    <m/>
    <s v="N"/>
    <m/>
    <m/>
    <m/>
    <m/>
    <s v="N"/>
    <s v="N"/>
    <m/>
    <m/>
    <s v="2021-07-20"/>
    <m/>
    <m/>
    <m/>
    <m/>
    <m/>
    <m/>
    <m/>
    <m/>
    <m/>
    <m/>
    <m/>
    <m/>
    <m/>
    <m/>
    <m/>
    <m/>
    <m/>
    <m/>
    <m/>
    <s v="  "/>
    <s v="SACRAMENTO"/>
    <s v="VACAVILLE 05"/>
    <s v="01:08"/>
    <n v="44396"/>
    <m/>
    <n v="4298741113"/>
    <n v="99"/>
    <s v="JACKSON BLVD #B"/>
    <s v="ISLETON"/>
    <n v="38.160156999999998"/>
    <n v="-121.612934"/>
    <s v="S4TEBW2"/>
    <s v="WHITE, ERIC"/>
    <n v="62462224"/>
    <s v="20210719 02:20"/>
    <n v="1121"/>
    <m/>
    <s v="no damage to pge equipment. customer main brkrs shut off by fd. customer can turn on breakers if the city and electrician deems it to be safe."/>
    <s v="Y"/>
    <n v="3"/>
    <s v="\\fxshare-nas05\quotashare-fs01\ESA\5 - Ignition Tracking\Fire_Tab_Attachment_Files"/>
    <s v="38.1602800,-121.6122567,-4.600000,3D"/>
    <m/>
    <m/>
    <m/>
    <s v="ISLETON FD"/>
    <m/>
    <s v="N"/>
    <s v="Y"/>
    <s v="N"/>
    <s v="Clear"/>
    <m/>
    <s v="Private Land"/>
    <m/>
    <s v="Calm"/>
    <m/>
    <s v="3rd Party"/>
    <m/>
    <s v="1 meter - &lt; 3 meters"/>
    <m/>
    <s v="Fire Dept"/>
    <m/>
    <s v="Overhead"/>
    <m/>
    <s v="N"/>
    <m/>
    <m/>
    <m/>
    <m/>
    <m/>
    <m/>
    <s v="  "/>
    <m/>
    <m/>
    <m/>
    <m/>
    <m/>
    <m/>
    <m/>
    <m/>
    <m/>
    <m/>
    <m/>
    <m/>
    <m/>
    <m/>
    <m/>
    <m/>
    <m/>
    <m/>
    <m/>
    <m/>
    <m/>
    <m/>
    <m/>
    <m/>
    <m/>
    <m/>
    <m/>
    <m/>
    <m/>
    <m/>
    <m/>
    <m/>
    <m/>
    <m/>
    <m/>
    <m/>
    <m/>
    <m/>
    <m/>
    <m/>
    <m/>
    <m/>
    <m/>
    <m/>
    <m/>
    <m/>
    <m/>
  </r>
  <r>
    <n v="1090"/>
    <s v="TLAL"/>
    <s v="3 - QC Complete"/>
    <n v="44403"/>
    <n v="44617"/>
    <s v="A tree broke about 20 feet up from the base and laid over onto overhead circuit. The troubleman found 1 of 2 fuses blown at C/O 7837. This information is preliminary. OIS: 1407587; ILIS: 21-0091483; FOID: T005344793 (DJLU); Circuit ID: 152031103, SAP ID: 100076560, 100087964; Pre-Existing EC Tags: 116868962 (PM 35275170), 116875066 (PM 44141492)"/>
    <s v="\\fxshare-nas05\quotashare-fs01\ESA\5 - Ignition Tracking\2021_Ignition_QC_Folders\20210719_1407587_21-0091483_nan_T005344793"/>
    <s v=" "/>
    <s v="Y"/>
    <s v="TLAL"/>
    <s v="Removed &quot;Privileged &amp; Confidential&quot; notations as of 08/02/2021, per 8:15 AM meeting and confirmation of not P&amp;C via Law; Create Time, Outage Date &amp; Time, Fire Size, Fire Size - Troubleman Comments Updated"/>
    <n v="44410"/>
    <s v="M5FZ (Exponent)"/>
    <s v="Complete"/>
    <s v="Not Required"/>
    <m/>
    <s v="Not Required"/>
    <s v="Not Required"/>
    <m/>
    <m/>
    <m/>
    <m/>
    <m/>
    <m/>
    <m/>
    <s v="Complete"/>
    <s v="Branch (Decay, Defect, Cavity)"/>
    <n v="44336"/>
    <n v="44682"/>
    <m/>
    <m/>
    <s v="N"/>
    <m/>
    <m/>
    <m/>
    <s v="N"/>
    <m/>
    <s v="Fire Incident Report"/>
    <m/>
    <m/>
    <m/>
    <m/>
    <n v="44392"/>
    <n v="44419"/>
    <n v="44419"/>
    <n v="27"/>
    <m/>
    <m/>
    <m/>
    <m/>
    <m/>
    <m/>
    <m/>
    <m/>
    <m/>
    <m/>
    <s v="DJLU"/>
    <s v="Daniel Laffond, (530) 902-6529, DJLU@pge.com"/>
    <m/>
    <m/>
    <s v=" "/>
    <x v="159"/>
    <s v="00:40:00"/>
    <n v="44395"/>
    <s v="23:32:00"/>
    <s v="FAS"/>
    <s v="N"/>
    <s v="N"/>
    <n v="1407587"/>
    <s v="21-0091483"/>
    <m/>
    <s v="T005344793"/>
    <n v="121753027"/>
    <s v="116868962, 116875066"/>
    <m/>
    <s v="PG&amp;E_1090_Ignition_20210719_1.jpg"/>
    <s v=" "/>
    <x v="1"/>
    <x v="0"/>
    <s v="Y"/>
    <s v="Y"/>
    <s v="N"/>
    <s v="On July 19, 2021 at 0145 hours, a PG&amp;E Troubleman patrolled the Grass Valley 1103 12kV Distribution Circuit number 152031103, in the Tier 2 High fire threat district (HFTD) and State responsibility area (SRA) near Larkspur Lane, East of South Ponderosa Way in Grass Valley. He observed one of two 10OH type E fuses blown (#1) at the fuse cutout 7837, a tree stem lying on the arcing primary overhead two aluminum cable steel reinforced (ACSR) conductor, and a small vegetation fire in an oak woodland area. Initial analysis indicates the ignition was caused by a mature 75' tall 26&quot; DBH black oak tree that had a complete lineside stem failure 25 feet up the trunk, when the whole canopy fell down onto the primary overhead conductors and resulted in the approximately 1/8-acre fire in an open area below along homeowner's driveway. The two-stem black oak tree had a minor lean and was situated 30' from the primary overhead conductors. Upon the post-incident inspection, there were no visible signs of defect or decay at the point of breakage and above or below it. Our inspector also identified approximately 20' of damaged fence and two melted and leaking PVC water pipes coming up from the ground within the incident area. Cal Fire responded to and extinguished the fire. The 275-minute outage affected 21 customers. The line was returned to service on July 19, 2021. This information is preliminary."/>
    <s v="PG&amp;E"/>
    <s v="Vegetation"/>
    <s v="Conductor, Fuse Cutout"/>
    <s v="D"/>
    <s v="D"/>
    <s v="&lt;0.25"/>
    <s v="About 1/8 acre"/>
    <m/>
    <m/>
    <m/>
    <m/>
    <s v="Vegetation"/>
    <s v="Contact from object"/>
    <s v="Veg. contact"/>
    <s v="Y"/>
    <s v="Overhead"/>
    <x v="0"/>
    <s v="Conductor - Primary"/>
    <s v="Conductor, Fuse Cutout"/>
    <s v="100076560, 100087964"/>
    <s v=" "/>
    <x v="1"/>
    <n v="39.197353300000003"/>
    <n v="-121.1026583"/>
    <s v="Nevada"/>
    <s v="GRASS VALLEY 1103"/>
    <n v="12000"/>
    <m/>
    <x v="0"/>
    <s v="Cal Fire"/>
    <s v="Conifer Forest"/>
    <s v="Fire-resistive fuel bed"/>
    <m/>
    <s v="Y"/>
    <s v="Mccourtney 2017"/>
    <m/>
    <m/>
    <m/>
    <s v="N"/>
    <s v="Y"/>
    <s v="202107190000"/>
    <s v="202107190930"/>
    <s v="2021-07-20"/>
    <n v="39.197420000000001"/>
    <n v="-121.10285399999999"/>
    <n v="44397"/>
    <s v="TrunkFail"/>
    <s v="A mature, two stem black oak with minor lean situated 30 feet off conductors had a complete failure of lineside stem 25 feet up trunk causing whole canopy to come down on to power lines causing a fire of about 1/8 acre in an open area along homeowners driveway. No visible signs of defect or decay were found on the trunk below or above point of breakage and no decay was seen inside the point of break."/>
    <s v="OAKK"/>
    <n v="75"/>
    <n v="25"/>
    <n v="30"/>
    <s v="Slight"/>
    <s v="None"/>
    <s v="N"/>
    <n v="1"/>
    <m/>
    <s v="Plain"/>
    <s v="D"/>
    <s v="CrossArm"/>
    <s v="BareWire"/>
    <m/>
    <s v="  "/>
    <s v="SIERRA"/>
    <s v="NEVADA"/>
    <s v="00:41"/>
    <n v="44396"/>
    <n v="1407587"/>
    <s v="T005344793"/>
    <n v="13631"/>
    <s v="MARA SERENA LN"/>
    <s v="GRASS VALLEY"/>
    <n v="39.1967"/>
    <n v="-121.09499"/>
    <s v="T3TDJLU"/>
    <s v="LAFFOND, DAN"/>
    <n v="152031103"/>
    <s v="20210719 05:30"/>
    <n v="9190"/>
    <m/>
    <s v="1 OF 2 BLOWN AT C/O'S 7837. TREE BROKE ABOUT 20 FEET UP FROM BASE AND LAYED OVER INTO 2 ASCR LINE. STARTED SMALL VEG FIRE. "/>
    <s v="Y"/>
    <m/>
    <m/>
    <s v="39.1973533,-121.1026583,674.000000,3D"/>
    <m/>
    <m/>
    <m/>
    <s v="CAL FIRE NEVADA CITY"/>
    <m/>
    <s v="N"/>
    <s v="Y"/>
    <m/>
    <s v="Clear"/>
    <m/>
    <s v="Private Land"/>
    <m/>
    <s v="Calm"/>
    <m/>
    <s v="Vegetation"/>
    <m/>
    <s v="1 meter - &lt; 3 meters"/>
    <m/>
    <s v="Cal Fire"/>
    <m/>
    <s v="Overhead"/>
    <m/>
    <s v="N"/>
    <m/>
    <m/>
    <m/>
    <s v="TREE-FELL INTO LINE"/>
    <s v="CONDUCTOR, OVERHEAD"/>
    <s v="N"/>
    <s v="  "/>
    <s v="Unplanned"/>
    <s v="Sierra"/>
    <s v="Nevada"/>
    <s v="152031103, GRASS VALLEY-1103"/>
    <s v="21-0091483"/>
    <s v="Unplanned"/>
    <s v="Clear;32-90F"/>
    <s v="21"/>
    <s v="5796"/>
    <s v="NO"/>
    <s v="Force Out"/>
    <s v="Sustained"/>
    <s v="No"/>
    <s v="7837"/>
    <s v="OH"/>
    <s v="Fuse"/>
    <s v="1407587"/>
    <s v="Conductor, Overhead, Normal"/>
    <m/>
    <m/>
    <m/>
    <s v="1E/O 11945 LARKPUR LN"/>
    <s v="12209 LARKSPUR"/>
    <m/>
    <s v="Vegetation;Tree - grew into line"/>
    <m/>
    <s v="No"/>
    <s v="Vegetation, Tree - grew into line"/>
    <m/>
    <s v="No"/>
    <m/>
    <m/>
    <m/>
    <m/>
    <m/>
    <m/>
    <m/>
    <m/>
    <m/>
    <m/>
    <m/>
    <m/>
    <m/>
    <m/>
    <m/>
    <m/>
    <m/>
  </r>
  <r>
    <n v="1089"/>
    <s v="CFMD"/>
    <s v="3 - QC Complete"/>
    <n v="44446"/>
    <n v="44617"/>
    <s v="Other fire, does not look to be attributable to PG&amp;E assets. Troubleman marked the actual cause as &quot;Fire, House&quot;. This information is preliminary."/>
    <s v="\\fxshare-nas05\quotashare-fs01\ESA\5 - Ignition Tracking\2021_Ignition_QC_Folders\20210718_1407545_nan_nan_T005344757"/>
    <s v=" "/>
    <m/>
    <m/>
    <m/>
    <m/>
    <m/>
    <s v="Not In Scope"/>
    <m/>
    <m/>
    <m/>
    <m/>
    <m/>
    <m/>
    <m/>
    <m/>
    <m/>
    <m/>
    <m/>
    <m/>
    <m/>
    <m/>
    <m/>
    <m/>
    <m/>
    <m/>
    <m/>
    <m/>
    <m/>
    <m/>
    <m/>
    <m/>
    <m/>
    <m/>
    <m/>
    <m/>
    <m/>
    <m/>
    <m/>
    <m/>
    <m/>
    <m/>
    <m/>
    <m/>
    <m/>
    <m/>
    <m/>
    <s v="Y"/>
    <n v="44447"/>
    <n v="44452"/>
    <s v="CRSL"/>
    <m/>
    <m/>
    <m/>
    <s v=" "/>
    <x v="160"/>
    <s v="20:28:00"/>
    <n v="44395"/>
    <s v="20:28:00"/>
    <s v="FAS"/>
    <s v="N"/>
    <s v="N"/>
    <n v="1407545"/>
    <m/>
    <m/>
    <s v="T005344757"/>
    <m/>
    <m/>
    <m/>
    <m/>
    <s v=" "/>
    <x v="0"/>
    <x v="1"/>
    <s v="N"/>
    <s v="N"/>
    <s v="N"/>
    <s v="On July 18th, 2021 at approximately 2025 hours, a PG&amp;E troubleman was dispatched to the Redbud 1101, 12kV distribution circuit in the City of Clearlake Oaks for 911 fire call. The responding troubleman arrived on scene and observed about 12 homes on fire. CALFire and Lake County FD were on scene. The troubleman turned off power to the affected block until the fires were extinguished. Crews replaced the damaged cross arm, conductors and wire on A priority Electric Corrective 121752553 on 7/19/2021. This incident occurred in a Non-HFTD with clear, calm wind weather conditions. This information is preliminary."/>
    <s v="Not PG&amp;E"/>
    <s v="Building"/>
    <s v="Crossarm, Conductor"/>
    <m/>
    <m/>
    <s v="Structure-only"/>
    <m/>
    <m/>
    <m/>
    <m/>
    <m/>
    <s v="Other Fire: Non-PG&amp;E related"/>
    <m/>
    <m/>
    <m/>
    <s v="Overhead"/>
    <x v="1"/>
    <m/>
    <s v="Crossarm, Conductor"/>
    <m/>
    <s v=" "/>
    <x v="0"/>
    <n v="39.0249667"/>
    <n v="-122.66311829999999"/>
    <s v="Lake"/>
    <s v="REDBUD 1101"/>
    <n v="12000"/>
    <m/>
    <x v="0"/>
    <s v="Cal Fire"/>
    <s v="Urban"/>
    <m/>
    <m/>
    <s v="Y"/>
    <s v="Sulphur 2017"/>
    <m/>
    <m/>
    <m/>
    <s v="N"/>
    <s v="N"/>
    <m/>
    <m/>
    <s v="2021-07-20"/>
    <m/>
    <m/>
    <m/>
    <m/>
    <m/>
    <m/>
    <m/>
    <m/>
    <m/>
    <m/>
    <m/>
    <m/>
    <m/>
    <m/>
    <m/>
    <m/>
    <m/>
    <m/>
    <m/>
    <s v="  "/>
    <s v="NORTH COAST"/>
    <s v="LAKEPORT 02"/>
    <s v="20:28"/>
    <n v="44395"/>
    <n v="1407545"/>
    <s v="T005344757"/>
    <s v="DEV "/>
    <s v="UNKNOWN"/>
    <s v="CLEARLAKE OA"/>
    <n v="39.02608"/>
    <n v="-122.66341"/>
    <s v="W7TCRSL"/>
    <s v="SMITH, CODY"/>
    <n v="43191101"/>
    <s v="20210718 21:46"/>
    <n v="9002"/>
    <n v="1"/>
    <s v="BURNT XARM AND OPEN WIRE SECONDARY "/>
    <s v="Y"/>
    <m/>
    <m/>
    <s v="39.0249667,-122.6631183,404.400000,3D"/>
    <m/>
    <m/>
    <m/>
    <s v="IC CHIEF B807 AND 700"/>
    <m/>
    <s v="N"/>
    <s v="Y"/>
    <m/>
    <s v="Clear"/>
    <m/>
    <s v="Private Land"/>
    <m/>
    <s v="Calm"/>
    <m/>
    <s v="Other (Comments)"/>
    <s v="STRUCTURE FIRE MULTIPLE STRUCTURES"/>
    <s v="0.25 - 10 Acres"/>
    <m/>
    <s v="Cal Fire"/>
    <m/>
    <s v="Overhead"/>
    <m/>
    <s v="N"/>
    <m/>
    <m/>
    <m/>
    <s v="FIRE, HOUSE OR BLDG"/>
    <s v="CROSSARM, WOOD"/>
    <s v="N"/>
    <s v="  "/>
    <m/>
    <m/>
    <m/>
    <m/>
    <m/>
    <m/>
    <m/>
    <m/>
    <m/>
    <m/>
    <m/>
    <m/>
    <m/>
    <m/>
    <m/>
    <m/>
    <m/>
    <m/>
    <m/>
    <m/>
    <m/>
    <m/>
    <m/>
    <m/>
    <m/>
    <m/>
    <m/>
    <m/>
    <m/>
    <m/>
    <m/>
    <m/>
    <m/>
    <m/>
    <m/>
    <m/>
    <m/>
    <m/>
    <m/>
    <m/>
    <m/>
    <m/>
    <m/>
    <m/>
    <m/>
    <m/>
    <m/>
  </r>
  <r>
    <n v="1088"/>
    <s v="AGFC"/>
    <s v="3 - QC Complete"/>
    <n v="44396"/>
    <n v="44617"/>
    <s v="Third party vehicle fire, not attributable to PG&amp;E assets. The third party ignited fire burnt PG&amp;E pole. This information is preliminary."/>
    <s v="\\fxshare-nas05\quotashare-fs01\ESA\5 - Ignition Tracking\2021_Ignition_QC_Folders\20210718_nan_nan_nan_3402270"/>
    <s v=" "/>
    <m/>
    <m/>
    <m/>
    <m/>
    <m/>
    <s v="Not In Scope"/>
    <m/>
    <m/>
    <m/>
    <m/>
    <m/>
    <m/>
    <m/>
    <m/>
    <m/>
    <m/>
    <m/>
    <m/>
    <m/>
    <m/>
    <m/>
    <m/>
    <m/>
    <m/>
    <m/>
    <m/>
    <m/>
    <m/>
    <m/>
    <m/>
    <m/>
    <m/>
    <m/>
    <m/>
    <m/>
    <m/>
    <m/>
    <m/>
    <m/>
    <m/>
    <m/>
    <m/>
    <m/>
    <m/>
    <m/>
    <m/>
    <m/>
    <m/>
    <m/>
    <s v="Cody Smith/7072230140"/>
    <m/>
    <m/>
    <s v=" "/>
    <x v="160"/>
    <s v="18:56:00"/>
    <m/>
    <m/>
    <s v="FAS"/>
    <s v="N"/>
    <s v="N"/>
    <m/>
    <m/>
    <m/>
    <n v="3402270"/>
    <m/>
    <m/>
    <m/>
    <m/>
    <s v=" "/>
    <x v="0"/>
    <x v="1"/>
    <s v="N"/>
    <s v="N"/>
    <s v="N"/>
    <s v="Third party vehicle fire, not attributable to PG&amp;E assets. The third party ignited fire burnt PG&amp;E pole. This information is preliminary."/>
    <s v="Not PG&amp;E"/>
    <s v="Other"/>
    <m/>
    <m/>
    <m/>
    <s v="Structure-only"/>
    <s v="multipul structures/trailer and truck"/>
    <m/>
    <m/>
    <m/>
    <m/>
    <s v="Other Fire: Non-PG&amp;E related"/>
    <m/>
    <m/>
    <m/>
    <s v="Overhead"/>
    <x v="1"/>
    <m/>
    <m/>
    <m/>
    <s v=" "/>
    <x v="0"/>
    <n v="37.054374000000003"/>
    <n v="-120.716959"/>
    <s v="Merced"/>
    <s v="SANTA RITA 1102 "/>
    <n v="12000"/>
    <m/>
    <x v="0"/>
    <s v="Cal Fire"/>
    <s v="Urban"/>
    <m/>
    <m/>
    <s v="N"/>
    <m/>
    <m/>
    <m/>
    <m/>
    <s v="N"/>
    <s v="N"/>
    <m/>
    <m/>
    <s v="2021-07-20"/>
    <m/>
    <m/>
    <m/>
    <m/>
    <m/>
    <m/>
    <m/>
    <m/>
    <m/>
    <m/>
    <m/>
    <m/>
    <m/>
    <m/>
    <m/>
    <m/>
    <m/>
    <m/>
    <m/>
    <s v="  "/>
    <s v="YOSEMITE"/>
    <s v="LOS BANOS 02"/>
    <s v="18:56"/>
    <n v="44395"/>
    <m/>
    <n v="3402270"/>
    <s v="UNKNOWN"/>
    <s v="PREMISES DO NOT CHANGE"/>
    <s v="DOS PALOS"/>
    <n v="36.994399000000001"/>
    <n v="-120.626814"/>
    <s v="Y1TKMKS"/>
    <s v="KANE, KYLE"/>
    <m/>
    <s v="20210718 21:35"/>
    <n v="1121"/>
    <m/>
    <s v="vechicle fire caught structure on fire and transmission pole with underbuild. Pole is ok very minor damage. Forced transmission/distribution out at request of incident commander. Possible arson but still under investigation."/>
    <s v="Y"/>
    <m/>
    <m/>
    <m/>
    <m/>
    <m/>
    <s v="corner of branco rd and hwy 152 next to transmission pole 18/11"/>
    <s v="mike van laben sels 559 706 8800"/>
    <m/>
    <s v="N"/>
    <s v="Y"/>
    <s v="Y"/>
    <s v="Clear"/>
    <m/>
    <s v="Customer-Owned Structure/Equipment"/>
    <s v="structures truck and trailer. pole slightly burned no significant damage"/>
    <s v="Breezy"/>
    <s v="w at 10 mph"/>
    <s v="3rd Party"/>
    <s v="possible arson/ still under investigation"/>
    <s v="Structure Only"/>
    <s v="multipul structures/trailer and truck"/>
    <s v="Cal Fire"/>
    <s v="calfire/merced county and city of los banos"/>
    <s v="Overhead"/>
    <s v="transmission with underbuild"/>
    <s v="Y"/>
    <s v="photos"/>
    <s v="PG&amp;E Employee"/>
    <m/>
    <m/>
    <m/>
    <m/>
    <s v="  "/>
    <m/>
    <m/>
    <m/>
    <m/>
    <m/>
    <m/>
    <m/>
    <m/>
    <m/>
    <m/>
    <m/>
    <m/>
    <m/>
    <m/>
    <m/>
    <m/>
    <m/>
    <m/>
    <m/>
    <m/>
    <m/>
    <m/>
    <m/>
    <m/>
    <m/>
    <m/>
    <m/>
    <m/>
    <m/>
    <m/>
    <m/>
    <m/>
    <m/>
    <m/>
    <m/>
    <m/>
    <m/>
    <m/>
    <m/>
    <m/>
    <m/>
    <m/>
    <m/>
    <m/>
    <m/>
    <m/>
    <m/>
  </r>
  <r>
    <n v="1087"/>
    <s v="AGFC"/>
    <s v="3 - QC Complete"/>
    <n v="44396"/>
    <n v="44617"/>
    <s v="Structure fire, not attributable to PG&amp;E assets. Service disconnect. This information is preliminary."/>
    <s v="\\fxshare-nas05\quotashare-fs01\ESA\5 - Ignition Tracking\2021_Ignition_QC_Folders\20210718_nan_nan_nan_1665103443"/>
    <s v=" "/>
    <m/>
    <m/>
    <m/>
    <m/>
    <m/>
    <s v="Not In Scope"/>
    <m/>
    <m/>
    <m/>
    <m/>
    <m/>
    <m/>
    <m/>
    <m/>
    <m/>
    <m/>
    <m/>
    <m/>
    <m/>
    <m/>
    <m/>
    <m/>
    <m/>
    <m/>
    <m/>
    <m/>
    <m/>
    <m/>
    <m/>
    <m/>
    <m/>
    <m/>
    <m/>
    <m/>
    <m/>
    <m/>
    <m/>
    <m/>
    <m/>
    <m/>
    <m/>
    <m/>
    <m/>
    <m/>
    <m/>
    <m/>
    <m/>
    <m/>
    <m/>
    <m/>
    <m/>
    <m/>
    <s v=" "/>
    <x v="160"/>
    <s v="17:07:00"/>
    <m/>
    <m/>
    <s v="FAS"/>
    <s v="N"/>
    <s v="N"/>
    <m/>
    <m/>
    <m/>
    <n v="1665103443"/>
    <m/>
    <m/>
    <m/>
    <m/>
    <s v=" "/>
    <x v="0"/>
    <x v="1"/>
    <s v="N"/>
    <s v="N"/>
    <s v="N"/>
    <s v="Structure fire, not attributable to PG&amp;E assets. Service disconnect. This information is preliminary."/>
    <s v="Not PG&amp;E"/>
    <s v="Building"/>
    <m/>
    <m/>
    <m/>
    <s v="Structure-only"/>
    <m/>
    <m/>
    <m/>
    <m/>
    <m/>
    <s v="Other Fire: Non-PG&amp;E related"/>
    <m/>
    <m/>
    <m/>
    <s v="Overhead"/>
    <x v="1"/>
    <m/>
    <m/>
    <m/>
    <s v=" "/>
    <x v="0"/>
    <n v="37.960929999999998"/>
    <n v="-121.96011"/>
    <s v="Contra Costa"/>
    <s v="CLAYTON 1104 "/>
    <n v="12000"/>
    <m/>
    <x v="0"/>
    <s v="Cal Fire"/>
    <s v="Urban"/>
    <m/>
    <m/>
    <s v="N"/>
    <m/>
    <m/>
    <m/>
    <m/>
    <s v="N"/>
    <s v="N"/>
    <m/>
    <m/>
    <s v="2021-07-20"/>
    <m/>
    <m/>
    <m/>
    <m/>
    <m/>
    <m/>
    <m/>
    <m/>
    <m/>
    <m/>
    <m/>
    <m/>
    <m/>
    <m/>
    <m/>
    <m/>
    <m/>
    <m/>
    <m/>
    <s v="  "/>
    <s v="DIABLO"/>
    <s v="CONCORD 05"/>
    <s v="17:07"/>
    <n v="44395"/>
    <m/>
    <n v="1665103443"/>
    <n v="5218"/>
    <s v="FALLEN LEAF LN"/>
    <s v="CONCORD"/>
    <n v="37.960588999999999"/>
    <n v="-121.96061"/>
    <s v="D2TMJLQ"/>
    <s v="LUBOVISKI, MILTON"/>
    <n v="12021104"/>
    <s v="20210718 18:05"/>
    <n v="1120"/>
    <m/>
    <s v="pulled meter for fire"/>
    <s v="Y"/>
    <m/>
    <m/>
    <s v="37.9609300,-121.9601100,82.000000,3D"/>
    <m/>
    <m/>
    <m/>
    <s v="contat aosta fire"/>
    <m/>
    <s v="N"/>
    <s v="Y"/>
    <s v="N"/>
    <s v="Clear"/>
    <s v="report number #21076359"/>
    <s v="Customer-Owned Structure/Equipment"/>
    <m/>
    <s v="Calm"/>
    <m/>
    <s v="Unknown"/>
    <m/>
    <s v="Structure Only"/>
    <m/>
    <s v="Cal Fire"/>
    <m/>
    <s v="Overhead"/>
    <m/>
    <s v="N"/>
    <m/>
    <m/>
    <m/>
    <m/>
    <m/>
    <m/>
    <s v="  "/>
    <m/>
    <m/>
    <m/>
    <m/>
    <m/>
    <m/>
    <m/>
    <m/>
    <m/>
    <m/>
    <m/>
    <m/>
    <m/>
    <m/>
    <m/>
    <m/>
    <m/>
    <m/>
    <m/>
    <m/>
    <m/>
    <m/>
    <m/>
    <m/>
    <m/>
    <m/>
    <m/>
    <m/>
    <m/>
    <m/>
    <m/>
    <m/>
    <m/>
    <m/>
    <m/>
    <m/>
    <m/>
    <m/>
    <m/>
    <m/>
    <m/>
    <m/>
    <m/>
    <m/>
    <m/>
    <m/>
    <m/>
  </r>
  <r>
    <n v="1086"/>
    <s v="AGFC"/>
    <s v="3 - QC Complete"/>
    <n v="44396"/>
    <n v="44617"/>
    <s v="Other fire, not attributable to PG&amp;E assets. This information is preliminary."/>
    <s v="\\fxshare-nas05\quotashare-fs01\ESA\5 - Ignition Tracking\2021_Ignition_QC_Folders\20210718_1407433_21-0091406_nan_T005344647"/>
    <s v=" "/>
    <m/>
    <m/>
    <m/>
    <m/>
    <m/>
    <s v="Not In Scope"/>
    <m/>
    <m/>
    <m/>
    <m/>
    <m/>
    <m/>
    <m/>
    <m/>
    <m/>
    <m/>
    <m/>
    <m/>
    <m/>
    <m/>
    <m/>
    <m/>
    <m/>
    <m/>
    <m/>
    <m/>
    <m/>
    <m/>
    <m/>
    <m/>
    <m/>
    <m/>
    <m/>
    <m/>
    <m/>
    <m/>
    <m/>
    <m/>
    <m/>
    <m/>
    <m/>
    <m/>
    <m/>
    <m/>
    <m/>
    <m/>
    <m/>
    <m/>
    <m/>
    <m/>
    <m/>
    <m/>
    <s v=" "/>
    <x v="160"/>
    <s v="14:30:00"/>
    <n v="44395"/>
    <s v="14:30:00"/>
    <s v="FAS"/>
    <s v="N"/>
    <s v="N"/>
    <n v="1407433"/>
    <s v="21-0091406"/>
    <m/>
    <s v="T005344647"/>
    <n v="31546664"/>
    <m/>
    <m/>
    <m/>
    <s v=" "/>
    <x v="0"/>
    <x v="1"/>
    <s v="N"/>
    <s v="N"/>
    <s v="N"/>
    <s v="Other fire, not attributable to PG&amp;E assets. This information is preliminary."/>
    <s v="Not PG&amp;E"/>
    <s v="Other"/>
    <m/>
    <m/>
    <m/>
    <s v="0.26-9.99"/>
    <m/>
    <m/>
    <m/>
    <m/>
    <m/>
    <s v="Other Fire: Non-PG&amp;E related"/>
    <m/>
    <m/>
    <m/>
    <s v="Overhead"/>
    <x v="1"/>
    <m/>
    <m/>
    <m/>
    <s v=" "/>
    <x v="0"/>
    <n v="39.124133299999997"/>
    <n v="-122.87102830000001"/>
    <s v="Lake"/>
    <s v="LUCERNE 1103"/>
    <n v="12000"/>
    <m/>
    <x v="0"/>
    <s v="Cal Fire"/>
    <s v="Herbaceous"/>
    <m/>
    <m/>
    <s v="Y"/>
    <s v="Ranch 2018"/>
    <s v="Lakeshore Fire"/>
    <m/>
    <m/>
    <s v="N"/>
    <s v="N"/>
    <m/>
    <m/>
    <s v="2021-07-20"/>
    <m/>
    <m/>
    <m/>
    <m/>
    <m/>
    <m/>
    <m/>
    <m/>
    <m/>
    <m/>
    <m/>
    <m/>
    <m/>
    <m/>
    <m/>
    <m/>
    <m/>
    <m/>
    <m/>
    <s v="  "/>
    <s v="NORTH COAST"/>
    <s v="LAKEPORT 01"/>
    <s v="14:30"/>
    <n v="44395"/>
    <n v="1407433"/>
    <s v="T005344647"/>
    <m/>
    <s v="STOKES AVE"/>
    <s v="NICE"/>
    <n v="39.122890000000012"/>
    <n v="-122.87112999999999"/>
    <s v="W2TDMFF"/>
    <s v="FELICICH, DAVID"/>
    <n v="43351103"/>
    <s v="20210718 15:50"/>
    <n v="9002"/>
    <n v="1"/>
    <s v="grassland fire dammaged primary riser 5739 and burned pole ---looks like we will need to pull in a new primary run from riser 5739 to T-1883 and possibiy replace deadend pole"/>
    <s v="Y"/>
    <m/>
    <m/>
    <s v="39.1241333,-122.8710283,374.700000,3D"/>
    <m/>
    <m/>
    <m/>
    <s v="calfire"/>
    <m/>
    <s v="N"/>
    <s v="Y"/>
    <m/>
    <s v="Clear"/>
    <m/>
    <s v="PGE&amp;E-Owned Structure/Equipment"/>
    <m/>
    <s v="Calm"/>
    <m/>
    <s v="Vandalism"/>
    <s v="sheriff appreended a woman a witness saw at point of ignition"/>
    <s v="0.25 - 10 Acres"/>
    <m/>
    <s v="Cal Fire"/>
    <m/>
    <s v="Overhead"/>
    <m/>
    <s v="N"/>
    <m/>
    <m/>
    <m/>
    <s v="VANDALISM"/>
    <s v="POLE-WOOD"/>
    <s v="N"/>
    <s v="  "/>
    <s v="Unplanned"/>
    <s v="Humboldt"/>
    <s v="Ukiah"/>
    <s v="043351103, LUCERNE-1103"/>
    <s v="21-0091406"/>
    <s v="Unplanned"/>
    <s v="Clear;32-90F"/>
    <s v="1 1 of 3 Phases Open"/>
    <m/>
    <s v="YES"/>
    <s v="Line to Ground"/>
    <s v="Sustained"/>
    <s v="No"/>
    <s v="5739"/>
    <s v="OH"/>
    <s v="Fuse"/>
    <s v="1407433"/>
    <s v="Pothead(Riser Termination), Burned/flashed"/>
    <m/>
    <s v="07/18/21 15:00"/>
    <m/>
    <s v="INT. STOKES AVE. &amp; LAKESHORE BLVD."/>
    <s v="RISER 5739"/>
    <m/>
    <m/>
    <m/>
    <s v="No"/>
    <s v="Environmental/External, Fire, Forest/Grass"/>
    <m/>
    <s v="No"/>
    <m/>
    <m/>
    <m/>
    <m/>
    <m/>
    <m/>
    <m/>
    <m/>
    <m/>
    <m/>
    <m/>
    <m/>
    <m/>
    <m/>
    <m/>
    <m/>
    <m/>
  </r>
  <r>
    <n v="1085"/>
    <s v="CATX"/>
    <s v="3 - QC Complete"/>
    <n v="44435"/>
    <n v="44617"/>
    <s v="Crossarm fire due to tracking from insulator. Contacted the troubleman at 07:47 hours on 7/19/2021 and they confirmed the fire was limited to PG&amp;E assets and only crossarm needed to be replaced. This information is preliminary."/>
    <s v="\\fxshare-nas05\quotashare-fs01\ESA\5 - Ignition Tracking\2021_Ignition_QC_Folders\20210718_nan_nan_nan_T005344439"/>
    <s v=" "/>
    <s v="Y"/>
    <s v="CATX"/>
    <s v="Fire Lat/Long Updated to Pole, Circuit chaged to SF H 1111 from Bayshore 3402 and nominal voltage chaned to 12 kV from 21 kV"/>
    <n v="44435"/>
    <m/>
    <s v="Not In Scope"/>
    <m/>
    <m/>
    <m/>
    <m/>
    <m/>
    <m/>
    <m/>
    <m/>
    <m/>
    <m/>
    <m/>
    <m/>
    <m/>
    <m/>
    <m/>
    <m/>
    <m/>
    <m/>
    <m/>
    <m/>
    <m/>
    <m/>
    <m/>
    <m/>
    <m/>
    <m/>
    <m/>
    <m/>
    <m/>
    <m/>
    <m/>
    <m/>
    <s v="N"/>
    <m/>
    <m/>
    <m/>
    <m/>
    <m/>
    <m/>
    <s v="N"/>
    <m/>
    <m/>
    <m/>
    <m/>
    <m/>
    <m/>
    <s v=" "/>
    <x v="160"/>
    <s v="05:15:00"/>
    <m/>
    <m/>
    <s v="FAS"/>
    <s v="N"/>
    <s v="N"/>
    <s v="TR8087133"/>
    <m/>
    <m/>
    <s v="T005344439"/>
    <n v="121751687"/>
    <s v="118451334"/>
    <m/>
    <m/>
    <s v=" "/>
    <x v="0"/>
    <x v="0"/>
    <s v="N"/>
    <s v="N"/>
    <s v="N"/>
    <s v="On July 18, 2021 at 0515 hours, a PG&amp;E Troubleman was dispatched to the SF H 1111 12kV distribution circuit near Alabama Street and Montcalm Street in San Francisco in response to a pole on fire. Initial analysis indicates tracking due to contamination caused the ignition. The ensuing fire was contained to the pole and the fire was suppressed by the San Francisco Fire Department. PG&amp;E hired contract crew replaced a burnt 12kV crossarm and repaired the pole on July 18, 2021. On January 22, 2021, a priority E tag was created to replace the burned and deteriorated pole between the two primary crossarms and replace the primary crossarms."/>
    <s v="PG&amp;E"/>
    <s v="Other"/>
    <s v="PG&amp;E Pole"/>
    <s v="D"/>
    <s v="D"/>
    <s v="Structure-PG&amp;E only"/>
    <s v="SFFD PUT OUT FIRE-NONE FOUND WHEN GSR ON SITE. T-MAN ON SITE NOW"/>
    <m/>
    <m/>
    <m/>
    <m/>
    <s v="Contamination"/>
    <s v="Contamination"/>
    <s v="Tracking"/>
    <s v="Y"/>
    <s v="Overhead"/>
    <x v="0"/>
    <s v="Crossarm"/>
    <s v="Crossarm, Pole"/>
    <n v="101826374"/>
    <s v=" "/>
    <x v="0"/>
    <n v="37.745830989700003"/>
    <n v="-122.4106478384"/>
    <s v="San Francisco"/>
    <s v="SF H 1111"/>
    <n v="12000"/>
    <s v="SF H 1111CB"/>
    <x v="0"/>
    <s v="San Francisco FD"/>
    <s v="Urban"/>
    <s v="Fire-resistive fuel bed"/>
    <s v="Cement"/>
    <s v="Y"/>
    <s v="Crews 2020"/>
    <m/>
    <m/>
    <m/>
    <s v="N"/>
    <s v="N"/>
    <m/>
    <m/>
    <s v="2021-07-20"/>
    <m/>
    <m/>
    <m/>
    <m/>
    <m/>
    <m/>
    <m/>
    <m/>
    <m/>
    <m/>
    <m/>
    <m/>
    <m/>
    <m/>
    <m/>
    <m/>
    <m/>
    <m/>
    <m/>
    <s v="  "/>
    <s v="SAN FRANCISCO"/>
    <s v="SAN FRANCISCO 11"/>
    <s v="05:15"/>
    <n v="44395"/>
    <m/>
    <s v="T005344439"/>
    <s v="UNKNOWN"/>
    <s v="ALABAMA STREET"/>
    <s v="SAN FRANCISC"/>
    <m/>
    <m/>
    <s v="R1GDCF6"/>
    <s v="FONG, DAVID (2581)"/>
    <m/>
    <s v="20210718 05:58"/>
    <n v="9310"/>
    <m/>
    <s v="SFFD CAME AND GONE WHEN GSR ARRIVED ON SITE. NO FIRE FOUND, NO DOWN WIRES NOTICED. BLOCKED OFF AREA.  HAND OFF TO T-MAN AT 5:47 AM. CALLED THE ON CALL W. KO TO INFORMED"/>
    <s v="Y"/>
    <m/>
    <m/>
    <s v="37.7482583,-122.4099517,17.500000,3D"/>
    <m/>
    <m/>
    <m/>
    <m/>
    <m/>
    <s v="N"/>
    <s v="Y"/>
    <m/>
    <s v="Other (Comments)"/>
    <s v="FOGGY"/>
    <s v="Other (Comments)"/>
    <s v="UNSURE, T-MAN ON SITE"/>
    <s v="Light"/>
    <m/>
    <s v="PG&amp;E Equipment"/>
    <m/>
    <s v="Other (Comments)"/>
    <s v="SFFD PUT OUT FIRE-NONE FOUND WHEN GSR ON SITE. T-MAN ON SITE NOW"/>
    <s v="Fire Dept"/>
    <m/>
    <s v="Other (Comments)"/>
    <s v="CROSS BEAM ON ELECT POLE"/>
    <s v="N"/>
    <s v="HANDED  OVER TO T-MAN AT 5:47 AM"/>
    <s v="Other (Comments)"/>
    <s v="HANDED OVER TO T-MAN AT 5:47 AM"/>
    <m/>
    <m/>
    <s v="N"/>
    <s v="  "/>
    <m/>
    <m/>
    <m/>
    <m/>
    <m/>
    <m/>
    <m/>
    <m/>
    <m/>
    <m/>
    <m/>
    <m/>
    <m/>
    <m/>
    <m/>
    <m/>
    <m/>
    <m/>
    <m/>
    <m/>
    <m/>
    <m/>
    <m/>
    <m/>
    <m/>
    <m/>
    <m/>
    <m/>
    <m/>
    <m/>
    <m/>
    <m/>
    <m/>
    <m/>
    <m/>
    <m/>
    <m/>
    <m/>
    <m/>
    <m/>
    <m/>
    <m/>
    <m/>
    <m/>
    <m/>
    <m/>
    <m/>
  </r>
  <r>
    <n v="1084"/>
    <s v="MXX7"/>
    <s v="3 - QC Complete"/>
    <n v="44395"/>
    <n v="44617"/>
    <s v="Other fire, not attributable to PG&amp;E assets. Solar control panel caught fire. This information is preliminary. "/>
    <s v="\\fxshare-nas05\quotashare-fs01\ESA\5 - Ignition Tracking\2021_Ignition_QC_Folders\20210718_nan_nan_nan_7114791425"/>
    <s v=" "/>
    <m/>
    <m/>
    <m/>
    <m/>
    <m/>
    <s v="Not In Scope"/>
    <m/>
    <m/>
    <m/>
    <m/>
    <m/>
    <m/>
    <m/>
    <m/>
    <m/>
    <m/>
    <m/>
    <m/>
    <m/>
    <m/>
    <m/>
    <m/>
    <m/>
    <m/>
    <m/>
    <m/>
    <m/>
    <m/>
    <m/>
    <m/>
    <m/>
    <m/>
    <m/>
    <m/>
    <m/>
    <m/>
    <m/>
    <m/>
    <m/>
    <m/>
    <m/>
    <m/>
    <m/>
    <m/>
    <m/>
    <m/>
    <m/>
    <m/>
    <m/>
    <m/>
    <m/>
    <m/>
    <s v=" "/>
    <x v="160"/>
    <s v="01:30:00"/>
    <m/>
    <m/>
    <s v="FAS"/>
    <s v="N"/>
    <s v="N"/>
    <m/>
    <m/>
    <m/>
    <n v="7114791425"/>
    <m/>
    <m/>
    <m/>
    <m/>
    <s v=" "/>
    <x v="0"/>
    <x v="1"/>
    <s v="N"/>
    <s v="N"/>
    <s v="N"/>
    <s v="Other fire, not attributable to PG&amp;E assets. Solar control panel caught fire. This information is preliminary. "/>
    <s v="Not PG&amp;E"/>
    <s v="Other"/>
    <m/>
    <m/>
    <m/>
    <s v="Structure-only"/>
    <s v="PANEL FOR SOLAR SYSTEM"/>
    <m/>
    <m/>
    <m/>
    <m/>
    <s v="Other Fire: Non-PG&amp;E related"/>
    <m/>
    <m/>
    <m/>
    <s v="Underbuild"/>
    <x v="1"/>
    <m/>
    <m/>
    <m/>
    <s v=" "/>
    <x v="0"/>
    <n v="36.838050000000003"/>
    <n v="-119.87954999999999"/>
    <s v="Fresno"/>
    <s v="FIGARDEN 2113 "/>
    <n v="21000"/>
    <m/>
    <x v="0"/>
    <s v="Fresno County FD"/>
    <s v="Agriculture"/>
    <m/>
    <m/>
    <s v="N"/>
    <m/>
    <m/>
    <m/>
    <m/>
    <s v="N"/>
    <s v="N"/>
    <m/>
    <m/>
    <s v="2021-07-20"/>
    <m/>
    <m/>
    <m/>
    <m/>
    <m/>
    <m/>
    <m/>
    <m/>
    <m/>
    <m/>
    <m/>
    <m/>
    <m/>
    <m/>
    <m/>
    <m/>
    <m/>
    <m/>
    <m/>
    <s v="  "/>
    <s v="FRESNO"/>
    <s v="FRESNO 09"/>
    <s v="01:30"/>
    <n v="44395"/>
    <m/>
    <n v="7114791425"/>
    <n v="7567"/>
    <s v="N VISTA AVE"/>
    <s v="FRESNO"/>
    <n v="36.845936999999999"/>
    <n v="-119.896028"/>
    <s v="F6TJMRY"/>
    <s v="ROGERS, JAMES"/>
    <n v="254552107"/>
    <s v="20210718 02:07"/>
    <n v="1101"/>
    <m/>
    <s v="SOLAR CONTROL PANEL CAUGHT FIRE NO DAMAGE TO PGE PWR OK TRIPPED SOLAR PANEL BREAKER IN MAIN PANEL LEFT OFF FD SAID OK TO LEAVE SERVICE ENERGIZED"/>
    <s v="Y"/>
    <m/>
    <m/>
    <s v="36.8380500,-119.8795500,77.500000,3D"/>
    <m/>
    <m/>
    <m/>
    <s v="FRESNO FD"/>
    <m/>
    <s v="N"/>
    <s v="Y"/>
    <s v="N"/>
    <s v="Clear"/>
    <m/>
    <s v="Customer-Owned Structure/Equipment"/>
    <m/>
    <s v="Calm"/>
    <m/>
    <s v="Unknown"/>
    <m/>
    <s v="Other (Comments)"/>
    <s v="PANEL FOR SOLAR SYSTEM"/>
    <s v="Fire Dept"/>
    <m/>
    <s v="Underbuild"/>
    <m/>
    <s v="N"/>
    <m/>
    <m/>
    <m/>
    <m/>
    <m/>
    <m/>
    <s v="  "/>
    <m/>
    <m/>
    <m/>
    <m/>
    <m/>
    <m/>
    <m/>
    <m/>
    <m/>
    <m/>
    <m/>
    <m/>
    <m/>
    <m/>
    <m/>
    <m/>
    <m/>
    <m/>
    <m/>
    <m/>
    <m/>
    <m/>
    <m/>
    <m/>
    <m/>
    <m/>
    <m/>
    <m/>
    <m/>
    <m/>
    <m/>
    <m/>
    <m/>
    <m/>
    <m/>
    <m/>
    <m/>
    <m/>
    <m/>
    <m/>
    <m/>
    <m/>
    <m/>
    <m/>
    <m/>
    <m/>
    <m/>
  </r>
  <r>
    <n v="1083"/>
    <s v="MXX7"/>
    <s v="3 - QC Complete"/>
    <n v="44395"/>
    <n v="44617"/>
    <s v="Other fire, not attributable to PG&amp;E assets. Shed caught on fire and there was no damage to PG&amp;E assets. The ensuing fire was structure only in size. This information is preliminary."/>
    <s v="\\fxshare-nas05\quotashare-fs01\ESA\5 - Ignition Tracking\2021_Ignition_QC_Folders\20210717_nan_nan_nan_7241314905"/>
    <s v=" "/>
    <m/>
    <m/>
    <m/>
    <m/>
    <m/>
    <s v="Not In Scope"/>
    <m/>
    <m/>
    <m/>
    <m/>
    <m/>
    <m/>
    <m/>
    <m/>
    <m/>
    <m/>
    <m/>
    <m/>
    <m/>
    <m/>
    <m/>
    <m/>
    <m/>
    <m/>
    <m/>
    <m/>
    <m/>
    <m/>
    <m/>
    <m/>
    <m/>
    <m/>
    <m/>
    <m/>
    <m/>
    <m/>
    <m/>
    <m/>
    <m/>
    <m/>
    <m/>
    <m/>
    <m/>
    <m/>
    <m/>
    <m/>
    <m/>
    <m/>
    <m/>
    <m/>
    <m/>
    <m/>
    <s v=" "/>
    <x v="161"/>
    <s v="23:04:00"/>
    <m/>
    <m/>
    <s v="FAS"/>
    <s v="N"/>
    <s v="N"/>
    <m/>
    <m/>
    <m/>
    <n v="7241314905"/>
    <m/>
    <m/>
    <m/>
    <m/>
    <s v=" "/>
    <x v="0"/>
    <x v="1"/>
    <s v="N"/>
    <s v="N"/>
    <s v="N"/>
    <s v="Other fire, not attributable to PG&amp;E assets. Shed caught on fire and there was no damage to PG&amp;E assets. The ensuing fire was structure only in size. This information is preliminary."/>
    <s v="Not PG&amp;E"/>
    <s v="Building"/>
    <m/>
    <m/>
    <m/>
    <s v="Structure-only"/>
    <m/>
    <m/>
    <m/>
    <m/>
    <m/>
    <s v="Other Fire: Non-PG&amp;E related"/>
    <m/>
    <m/>
    <m/>
    <s v="Overhead"/>
    <x v="1"/>
    <m/>
    <m/>
    <m/>
    <s v=" "/>
    <x v="0"/>
    <n v="36.786684999999999"/>
    <n v="-119.82300170000001"/>
    <s v="Fresno"/>
    <s v="ASHLAN AVE 1102 "/>
    <n v="12000"/>
    <m/>
    <x v="0"/>
    <s v="Fresno County FD"/>
    <s v="Urban"/>
    <m/>
    <m/>
    <s v="N"/>
    <m/>
    <m/>
    <m/>
    <m/>
    <s v="N"/>
    <s v="N"/>
    <m/>
    <m/>
    <s v="2021-07-20"/>
    <m/>
    <m/>
    <m/>
    <m/>
    <m/>
    <m/>
    <m/>
    <m/>
    <m/>
    <m/>
    <m/>
    <m/>
    <m/>
    <m/>
    <m/>
    <m/>
    <m/>
    <m/>
    <m/>
    <s v="  "/>
    <s v="FRESNO"/>
    <s v="FRESNO 08"/>
    <s v="23:04"/>
    <n v="44394"/>
    <m/>
    <n v="7241314905"/>
    <n v="946"/>
    <s v="W DAKOTA AVE"/>
    <s v="FRESNO"/>
    <n v="36.786709999999999"/>
    <n v="-119.82250999999999"/>
    <s v="F6TJMRY"/>
    <s v="ROGERS, JAMES"/>
    <n v="252051102"/>
    <s v="20210718 00:06"/>
    <n v="1121"/>
    <m/>
    <s v="SHED CAUGHT FIRE NO DAMAGE TO PGE OK TO LEAVE SERVICE ON PER FD"/>
    <s v="Y"/>
    <m/>
    <m/>
    <s v="36.7866850,-119.8230017,77.400000,3D"/>
    <m/>
    <m/>
    <m/>
    <s v="FRESNO FIRE"/>
    <m/>
    <s v="N"/>
    <s v="Y"/>
    <s v="N"/>
    <s v="Clear"/>
    <m/>
    <s v="Customer-Owned Structure/Equipment"/>
    <m/>
    <s v="Calm"/>
    <m/>
    <s v="Unknown"/>
    <m/>
    <s v="Structure Only"/>
    <m/>
    <s v="Fire Dept"/>
    <m/>
    <s v="Overhead"/>
    <m/>
    <s v="N"/>
    <m/>
    <m/>
    <m/>
    <m/>
    <m/>
    <m/>
    <s v="  "/>
    <m/>
    <m/>
    <m/>
    <m/>
    <m/>
    <m/>
    <m/>
    <m/>
    <m/>
    <m/>
    <m/>
    <m/>
    <m/>
    <m/>
    <m/>
    <m/>
    <m/>
    <m/>
    <m/>
    <m/>
    <m/>
    <m/>
    <m/>
    <m/>
    <m/>
    <m/>
    <m/>
    <m/>
    <m/>
    <m/>
    <m/>
    <m/>
    <m/>
    <m/>
    <m/>
    <m/>
    <m/>
    <m/>
    <m/>
    <m/>
    <m/>
    <m/>
    <m/>
    <m/>
    <m/>
    <m/>
    <m/>
  </r>
  <r>
    <n v="1082"/>
    <s v="CFMD"/>
    <s v="3 - QC Complete"/>
    <n v="44395"/>
    <n v="44617"/>
    <s v="Duplicate of index 1081. Other fire, not attributable to PG&amp;E assets. This information is preliminary. "/>
    <s v="\\fxshare-nas05\quotashare-fs01\ESA\5 - Ignition Tracking\2021_Ignition_QC_Folders\20210717_1407122_21-0091307_nan_T005344382"/>
    <s v=" "/>
    <m/>
    <m/>
    <m/>
    <m/>
    <m/>
    <s v="Not In Scope"/>
    <m/>
    <m/>
    <m/>
    <m/>
    <m/>
    <m/>
    <m/>
    <m/>
    <m/>
    <m/>
    <m/>
    <m/>
    <m/>
    <m/>
    <m/>
    <m/>
    <m/>
    <m/>
    <m/>
    <m/>
    <m/>
    <m/>
    <m/>
    <m/>
    <m/>
    <m/>
    <m/>
    <m/>
    <m/>
    <m/>
    <m/>
    <m/>
    <m/>
    <m/>
    <m/>
    <m/>
    <m/>
    <m/>
    <m/>
    <m/>
    <m/>
    <m/>
    <m/>
    <m/>
    <m/>
    <m/>
    <s v=" "/>
    <x v="161"/>
    <s v="21:14:00"/>
    <n v="44394"/>
    <s v="21:14:00"/>
    <s v="FAS"/>
    <s v="N"/>
    <s v="Y"/>
    <n v="1407122"/>
    <s v="21-0091307"/>
    <m/>
    <s v="T005344382"/>
    <m/>
    <m/>
    <m/>
    <m/>
    <s v=" "/>
    <x v="0"/>
    <x v="1"/>
    <s v="N"/>
    <s v="N"/>
    <s v="N"/>
    <s v="Duplicate of index 1081. Other fire, not attributable to PG&amp;E assets. This information is preliminary. "/>
    <s v="Not PG&amp;E"/>
    <s v="Vegetation"/>
    <m/>
    <m/>
    <m/>
    <s v="10-99"/>
    <m/>
    <m/>
    <m/>
    <m/>
    <m/>
    <s v="Duplicate"/>
    <m/>
    <m/>
    <m/>
    <s v="Overhead"/>
    <x v="1"/>
    <m/>
    <m/>
    <m/>
    <s v=" "/>
    <x v="1"/>
    <n v="39.980535000000003"/>
    <n v="-122.5523233"/>
    <s v="Tehama"/>
    <s v="CORNING 1102"/>
    <n v="12000"/>
    <m/>
    <x v="1"/>
    <s v="Cal Fire"/>
    <s v="Herbaceous"/>
    <m/>
    <m/>
    <s v="N"/>
    <m/>
    <m/>
    <m/>
    <m/>
    <s v="N"/>
    <s v="N"/>
    <m/>
    <m/>
    <s v="2021-07-20"/>
    <m/>
    <m/>
    <m/>
    <m/>
    <m/>
    <m/>
    <m/>
    <m/>
    <m/>
    <m/>
    <m/>
    <m/>
    <m/>
    <m/>
    <m/>
    <m/>
    <m/>
    <m/>
    <m/>
    <s v="  "/>
    <s v="NORTH VALLEY"/>
    <s v="RED BLUFF 02"/>
    <s v="21:14"/>
    <n v="44394"/>
    <n v="1407122"/>
    <s v="T005344382"/>
    <s v="DEVOJ'S "/>
    <m/>
    <s v="RED BLUFF"/>
    <n v="39.993540000000003"/>
    <n v="-122.56194000000001"/>
    <s v="V7TLXMX"/>
    <s v="MASON, LAINE"/>
    <n v="103331102"/>
    <s v="20210717 22:51"/>
    <n v="9002"/>
    <n v="1"/>
    <s v="FIRE"/>
    <s v="Y"/>
    <m/>
    <m/>
    <s v="39.9805350,-122.5523233,329.000000,3D"/>
    <m/>
    <m/>
    <m/>
    <s v="200 2515"/>
    <m/>
    <s v="N"/>
    <s v="N"/>
    <m/>
    <s v="Clear"/>
    <m/>
    <s v="Private Land"/>
    <m/>
    <s v="Calm"/>
    <m/>
    <s v="Vegetation"/>
    <m/>
    <s v="10 - 100 Acres"/>
    <m/>
    <s v="Cal Fire"/>
    <m/>
    <s v="Overhead"/>
    <m/>
    <s v="N"/>
    <m/>
    <m/>
    <m/>
    <s v="FIRE, FOREST/GRASS"/>
    <s v="POLE-WOOD"/>
    <s v="N"/>
    <s v="  "/>
    <s v="Unplanned"/>
    <s v="North Valley"/>
    <s v="Red Bluff"/>
    <s v="103331102, CORNING-1102"/>
    <s v="21-0091307"/>
    <s v="Unplanned"/>
    <s v="Clear;32-90F"/>
    <s v="18"/>
    <m/>
    <s v="YES"/>
    <s v="Force Out"/>
    <s v="Sustained"/>
    <s v="No"/>
    <s v="OJ'S 1 POLE N/OF MTR# 1008571902"/>
    <s v="OH"/>
    <s v="Jumpers"/>
    <s v="1407122"/>
    <s v="Pole-Wood, Burned/flashed"/>
    <m/>
    <s v="07/17/21 21:25"/>
    <m/>
    <s v="OJ'S 1 POLE N/OF MTR# 1008571902"/>
    <s v="MTR# 1008571902"/>
    <m/>
    <m/>
    <m/>
    <s v="No"/>
    <s v="Environmental/External, Fire, Forest/Grass"/>
    <m/>
    <s v="No"/>
    <m/>
    <m/>
    <m/>
    <m/>
    <m/>
    <m/>
    <m/>
    <m/>
    <m/>
    <m/>
    <m/>
    <m/>
    <m/>
    <m/>
    <m/>
    <m/>
    <m/>
  </r>
  <r>
    <n v="1081"/>
    <s v="CFMD"/>
    <s v="3 - QC Complete"/>
    <n v="44395"/>
    <n v="44617"/>
    <s v="Other fire, not attributable to PG&amp;E assets. This information is preliminary."/>
    <s v="\\fxshare-nas05\quotashare-fs01\ESA\5 - Ignition Tracking\2021_Ignition_QC_Folders\20210717_nan_nan_nan_6561844"/>
    <s v=" "/>
    <m/>
    <m/>
    <m/>
    <m/>
    <m/>
    <s v="Not In Scope"/>
    <m/>
    <m/>
    <m/>
    <m/>
    <m/>
    <m/>
    <m/>
    <m/>
    <m/>
    <m/>
    <m/>
    <m/>
    <m/>
    <m/>
    <m/>
    <m/>
    <m/>
    <m/>
    <m/>
    <m/>
    <m/>
    <m/>
    <m/>
    <m/>
    <m/>
    <m/>
    <m/>
    <m/>
    <m/>
    <m/>
    <m/>
    <m/>
    <m/>
    <m/>
    <m/>
    <m/>
    <m/>
    <m/>
    <m/>
    <m/>
    <m/>
    <m/>
    <m/>
    <m/>
    <m/>
    <m/>
    <s v=" "/>
    <x v="161"/>
    <s v="18:27:00"/>
    <m/>
    <m/>
    <s v="FAS"/>
    <s v="N"/>
    <s v="N"/>
    <m/>
    <m/>
    <m/>
    <n v="6561844"/>
    <m/>
    <m/>
    <m/>
    <m/>
    <s v=" "/>
    <x v="0"/>
    <x v="1"/>
    <s v="N"/>
    <s v="N"/>
    <s v="N"/>
    <s v="Other fire, not attributable to PG&amp;E assets. This information is preliminary."/>
    <s v="Not PG&amp;E"/>
    <s v="Vegetation"/>
    <m/>
    <m/>
    <m/>
    <s v="10-99"/>
    <m/>
    <m/>
    <m/>
    <m/>
    <m/>
    <s v="Other Fire: Non-PG&amp;E related"/>
    <m/>
    <m/>
    <m/>
    <s v="Overhead"/>
    <x v="1"/>
    <m/>
    <m/>
    <m/>
    <s v=" "/>
    <x v="1"/>
    <n v="39.980528300000003"/>
    <n v="-122.55232169999999"/>
    <s v="Tehama"/>
    <s v="CORNING 1102 "/>
    <n v="12000"/>
    <m/>
    <x v="1"/>
    <s v="Cal Fire"/>
    <s v="Herbaceous"/>
    <m/>
    <m/>
    <s v="N"/>
    <m/>
    <m/>
    <m/>
    <m/>
    <s v="N"/>
    <s v="N"/>
    <m/>
    <m/>
    <s v="2021-07-20"/>
    <m/>
    <m/>
    <m/>
    <m/>
    <m/>
    <m/>
    <m/>
    <m/>
    <m/>
    <m/>
    <m/>
    <m/>
    <m/>
    <m/>
    <m/>
    <m/>
    <m/>
    <m/>
    <m/>
    <s v="  "/>
    <s v="NORTH VALLEY"/>
    <s v="RED BLUFF 01"/>
    <s v="18:27"/>
    <n v="44394"/>
    <m/>
    <n v="6561844"/>
    <s v="UNKNOWN"/>
    <s v="PREMISES DO NOT CHANGE"/>
    <s v="RED BLUFF"/>
    <n v="40.17436"/>
    <n v="-122.24627700000001"/>
    <s v="V7TLXMX"/>
    <s v="MASON, LAINE"/>
    <m/>
    <s v="20210717 21:20"/>
    <n v="1110"/>
    <n v="1"/>
    <s v="FIRE"/>
    <s v="Y"/>
    <n v="5"/>
    <s v="\\fxshare-nas05\quotashare-fs01\ESA\5 - Ignition Tracking\Fire_Tab_Attachment_Files"/>
    <s v="39.9805283,-122.5523217,330.700000,3D"/>
    <m/>
    <m/>
    <s v="HIGH FLAT AND SLEEPY VALLEY RD."/>
    <s v="MONTY SMITH 200-2515"/>
    <m/>
    <s v="N"/>
    <s v="N"/>
    <s v="Y"/>
    <s v="Clear"/>
    <m/>
    <s v="PGE&amp;E-Owned Structure/Equipment"/>
    <m/>
    <s v="Calm"/>
    <m/>
    <s v="Unknown"/>
    <m/>
    <s v="10 - 100 Acres"/>
    <m/>
    <s v="Cal Fire"/>
    <m/>
    <s v="Overhead"/>
    <m/>
    <s v="N"/>
    <m/>
    <m/>
    <m/>
    <m/>
    <m/>
    <m/>
    <s v="  "/>
    <m/>
    <m/>
    <m/>
    <m/>
    <m/>
    <m/>
    <m/>
    <m/>
    <m/>
    <m/>
    <m/>
    <m/>
    <m/>
    <m/>
    <m/>
    <m/>
    <m/>
    <m/>
    <m/>
    <m/>
    <m/>
    <m/>
    <m/>
    <m/>
    <m/>
    <m/>
    <m/>
    <m/>
    <m/>
    <m/>
    <m/>
    <m/>
    <m/>
    <m/>
    <m/>
    <m/>
    <m/>
    <m/>
    <m/>
    <m/>
    <m/>
    <m/>
    <m/>
    <m/>
    <m/>
    <m/>
    <m/>
  </r>
  <r>
    <n v="1080"/>
    <s v="CFMD"/>
    <s v="3 - QC Complete"/>
    <n v="44395"/>
    <n v="44617"/>
    <s v="Other fire, not attributable to PG&amp;E assets. Brush pile started vegetation fire. The ensuing fire was 50 feet by 300 feet. This information is preliminary."/>
    <s v="\\fxshare-nas05\quotashare-fs01\ESA\5 - Ignition Tracking\2021_Ignition_QC_Folders\20210717_nan_nan_nan_T005344277"/>
    <s v=" "/>
    <m/>
    <m/>
    <m/>
    <m/>
    <m/>
    <s v="Not In Scope"/>
    <m/>
    <m/>
    <m/>
    <m/>
    <m/>
    <m/>
    <m/>
    <m/>
    <m/>
    <m/>
    <m/>
    <m/>
    <m/>
    <m/>
    <m/>
    <m/>
    <m/>
    <m/>
    <m/>
    <m/>
    <m/>
    <m/>
    <m/>
    <m/>
    <m/>
    <m/>
    <m/>
    <m/>
    <m/>
    <m/>
    <m/>
    <m/>
    <m/>
    <m/>
    <m/>
    <m/>
    <m/>
    <m/>
    <m/>
    <m/>
    <m/>
    <m/>
    <m/>
    <m/>
    <m/>
    <m/>
    <s v=" "/>
    <x v="161"/>
    <s v="16:49:00"/>
    <m/>
    <m/>
    <s v="FAS"/>
    <s v="N"/>
    <s v="N"/>
    <m/>
    <m/>
    <m/>
    <s v="T005344277"/>
    <m/>
    <m/>
    <m/>
    <m/>
    <s v=" "/>
    <x v="0"/>
    <x v="1"/>
    <s v="N"/>
    <s v="N"/>
    <s v="N"/>
    <s v="Other fire, not attributable to PG&amp;E assets. Brush pile started vegetation fire. The ensuing fire was 50 feet by 300 feet. This information is preliminary."/>
    <s v="Not PG&amp;E"/>
    <s v="Vegetation"/>
    <m/>
    <m/>
    <m/>
    <s v="0.26-9.99"/>
    <s v="50 ft by 300ft"/>
    <m/>
    <m/>
    <m/>
    <m/>
    <s v="Other Fire: Non-PG&amp;E related"/>
    <m/>
    <m/>
    <m/>
    <s v="Overhead"/>
    <x v="1"/>
    <m/>
    <m/>
    <m/>
    <s v=" "/>
    <x v="0"/>
    <n v="37.745151700000001"/>
    <n v="-120.88826829999999"/>
    <s v="Stanislaus"/>
    <s v="RIVERBANK 1711 "/>
    <n v="17000"/>
    <m/>
    <x v="0"/>
    <s v="Other (Comments)-nan"/>
    <s v="Agriculture"/>
    <m/>
    <m/>
    <s v="N"/>
    <m/>
    <m/>
    <m/>
    <m/>
    <s v="N"/>
    <s v="N"/>
    <m/>
    <m/>
    <s v="2021-07-20"/>
    <m/>
    <m/>
    <m/>
    <m/>
    <m/>
    <m/>
    <m/>
    <m/>
    <m/>
    <m/>
    <m/>
    <m/>
    <m/>
    <m/>
    <m/>
    <m/>
    <m/>
    <m/>
    <m/>
    <s v="  "/>
    <s v="YOSEMITE"/>
    <s v="OAKDALE 01"/>
    <s v="16:49"/>
    <n v="44394"/>
    <m/>
    <s v="T005344277"/>
    <s v="UNKNOWN"/>
    <s v="CRAWFORD AVE"/>
    <s v="OAKDALE"/>
    <m/>
    <m/>
    <s v="Y7TSAWH"/>
    <s v="WHITNEY, SCOTT"/>
    <m/>
    <s v="20210717 20:23"/>
    <n v="9110"/>
    <m/>
    <s v="3rd party agg brush pile started veg fire "/>
    <s v="Y"/>
    <m/>
    <m/>
    <s v="37.7451517,-120.8882683,41.100000,3D"/>
    <m/>
    <m/>
    <s v="ag brush pile started fir acroo street"/>
    <m/>
    <m/>
    <s v="N"/>
    <s v="Y"/>
    <m/>
    <s v="Clear"/>
    <m/>
    <s v="Private Land"/>
    <m/>
    <s v="Gusty"/>
    <m/>
    <s v="3rd Party"/>
    <m/>
    <s v="Other (Comments)"/>
    <s v="50 ft by 300ft"/>
    <s v="Other (Comments)"/>
    <s v="stanislaus consolidated "/>
    <s v="Overhead"/>
    <m/>
    <s v="Y"/>
    <s v="IF21-435"/>
    <s v="Other (Comments)"/>
    <s v="fire investigator "/>
    <s v="OTHER"/>
    <s v="POLE-WOOD"/>
    <s v="N"/>
    <s v="  "/>
    <m/>
    <m/>
    <m/>
    <m/>
    <m/>
    <m/>
    <m/>
    <m/>
    <m/>
    <m/>
    <m/>
    <m/>
    <m/>
    <m/>
    <m/>
    <m/>
    <m/>
    <m/>
    <m/>
    <m/>
    <m/>
    <m/>
    <m/>
    <m/>
    <m/>
    <m/>
    <m/>
    <m/>
    <m/>
    <m/>
    <m/>
    <m/>
    <m/>
    <m/>
    <m/>
    <m/>
    <m/>
    <m/>
    <m/>
    <m/>
    <m/>
    <m/>
    <m/>
    <m/>
    <m/>
    <m/>
    <m/>
  </r>
  <r>
    <n v="1079"/>
    <s v="CFMD"/>
    <s v="3 - QC Complete"/>
    <n v="44394"/>
    <n v="44617"/>
    <s v="Other fire, not attributable to PG&amp;E assets. The fire was structure only in size. This information is preliminary. "/>
    <s v="\\fxshare-nas05\quotashare-fs01\ESA\5 - Ignition Tracking\2021_Ignition_QC_Folders\20210717_nan_nan_nan_7903021636"/>
    <s v=" "/>
    <m/>
    <m/>
    <m/>
    <m/>
    <m/>
    <s v="Not In Scope"/>
    <m/>
    <m/>
    <m/>
    <m/>
    <m/>
    <m/>
    <m/>
    <m/>
    <m/>
    <m/>
    <m/>
    <m/>
    <m/>
    <m/>
    <m/>
    <m/>
    <m/>
    <m/>
    <m/>
    <m/>
    <m/>
    <m/>
    <m/>
    <m/>
    <m/>
    <m/>
    <m/>
    <m/>
    <m/>
    <m/>
    <m/>
    <m/>
    <m/>
    <m/>
    <m/>
    <m/>
    <m/>
    <m/>
    <m/>
    <m/>
    <m/>
    <m/>
    <m/>
    <m/>
    <m/>
    <m/>
    <s v=" "/>
    <x v="161"/>
    <s v="12:58:00"/>
    <m/>
    <m/>
    <s v="FAS"/>
    <s v="N"/>
    <s v="N"/>
    <m/>
    <m/>
    <m/>
    <n v="7903021636"/>
    <m/>
    <m/>
    <m/>
    <m/>
    <s v=" "/>
    <x v="0"/>
    <x v="1"/>
    <s v="N"/>
    <s v="N"/>
    <s v="N"/>
    <s v="Other fire, not attributable to PG&amp;E assets. The fire was structure only in size. This information is preliminary. "/>
    <s v="Not PG&amp;E"/>
    <s v="Building"/>
    <m/>
    <m/>
    <m/>
    <s v="Structure-only"/>
    <m/>
    <m/>
    <m/>
    <m/>
    <m/>
    <s v="Other Fire: Non-PG&amp;E related"/>
    <m/>
    <m/>
    <m/>
    <s v="Overhead"/>
    <x v="1"/>
    <m/>
    <m/>
    <m/>
    <s v=" "/>
    <x v="1"/>
    <n v="37.7279233"/>
    <n v="-120.3201583"/>
    <s v="Mariposa"/>
    <s v="MERCED FALLS 1102 "/>
    <n v="12000"/>
    <m/>
    <x v="1"/>
    <s v="Cal Fire"/>
    <s v="Urban"/>
    <m/>
    <m/>
    <s v="N"/>
    <m/>
    <m/>
    <m/>
    <m/>
    <s v="N"/>
    <s v="N"/>
    <m/>
    <m/>
    <s v="2021-07-20"/>
    <m/>
    <m/>
    <m/>
    <m/>
    <m/>
    <m/>
    <m/>
    <m/>
    <m/>
    <m/>
    <m/>
    <m/>
    <m/>
    <m/>
    <m/>
    <m/>
    <m/>
    <m/>
    <m/>
    <s v="  "/>
    <s v="YOSEMITE"/>
    <s v="MERCED 02"/>
    <s v="12:58"/>
    <n v="44394"/>
    <m/>
    <n v="7903021636"/>
    <n v="14770"/>
    <s v="AZUCENA CT"/>
    <s v="COULTERVILLE"/>
    <n v="37.728009999999998"/>
    <n v="-120.320345"/>
    <s v="Y4TBAR9"/>
    <s v="REDDING, BLAKE"/>
    <n v="252811102"/>
    <s v="20210717 14:45"/>
    <n v="1103"/>
    <m/>
    <s v="structure fire TCU9121 disconn service 2 of 2 blown from service burning open in fire "/>
    <s v="Y"/>
    <n v="2"/>
    <s v="\\fxshare-nas05\quotashare-fs01\ESA\5 - Ignition Tracking\Fire_Tab_Attachment_Files"/>
    <s v="37.7279233,-120.3201583,426.700000,3D"/>
    <m/>
    <m/>
    <m/>
    <s v="TCU 9121"/>
    <m/>
    <s v="N"/>
    <s v="Y"/>
    <s v="N"/>
    <s v="Clear"/>
    <m/>
    <s v="Customer-Owned Structure/Equipment"/>
    <m/>
    <s v="Calm"/>
    <m/>
    <s v="Unknown"/>
    <m/>
    <s v="Structure Only"/>
    <m/>
    <s v="Cal Fire"/>
    <m/>
    <s v="Overhead"/>
    <m/>
    <s v="N"/>
    <m/>
    <m/>
    <m/>
    <m/>
    <m/>
    <m/>
    <s v="  "/>
    <m/>
    <m/>
    <m/>
    <m/>
    <m/>
    <m/>
    <m/>
    <m/>
    <m/>
    <m/>
    <m/>
    <m/>
    <m/>
    <m/>
    <m/>
    <m/>
    <m/>
    <m/>
    <m/>
    <m/>
    <m/>
    <m/>
    <m/>
    <m/>
    <m/>
    <m/>
    <m/>
    <m/>
    <m/>
    <m/>
    <m/>
    <m/>
    <m/>
    <m/>
    <m/>
    <m/>
    <m/>
    <m/>
    <m/>
    <m/>
    <m/>
    <m/>
    <m/>
    <m/>
    <m/>
    <m/>
    <m/>
  </r>
  <r>
    <n v="1078"/>
    <s v="MXX7"/>
    <s v="3 - QC Complete"/>
    <n v="44394"/>
    <n v="44617"/>
    <s v="Duplicate of index 1077. Other fire, not attributable to PG&amp;E assets. The fire was structure only in size. This information is preliminary. "/>
    <s v="\\fxshare-nas05\quotashare-fs01\ESA\5 - Ignition Tracking\2021_Ignition_QC_Folders\20210717_nan_nan_nan_6802021105"/>
    <s v=" "/>
    <m/>
    <m/>
    <m/>
    <m/>
    <m/>
    <s v="Not In Scope"/>
    <m/>
    <m/>
    <m/>
    <m/>
    <m/>
    <m/>
    <m/>
    <m/>
    <m/>
    <m/>
    <m/>
    <m/>
    <m/>
    <m/>
    <m/>
    <m/>
    <m/>
    <m/>
    <m/>
    <m/>
    <m/>
    <m/>
    <m/>
    <m/>
    <m/>
    <m/>
    <m/>
    <m/>
    <m/>
    <m/>
    <m/>
    <m/>
    <m/>
    <m/>
    <m/>
    <m/>
    <m/>
    <m/>
    <m/>
    <m/>
    <m/>
    <m/>
    <m/>
    <m/>
    <m/>
    <m/>
    <s v=" "/>
    <x v="161"/>
    <s v="11:09:00"/>
    <m/>
    <m/>
    <s v="FAS"/>
    <s v="N"/>
    <s v="Y"/>
    <m/>
    <m/>
    <m/>
    <n v="6802021105"/>
    <m/>
    <m/>
    <m/>
    <m/>
    <s v=" "/>
    <x v="0"/>
    <x v="1"/>
    <s v="N"/>
    <s v="N"/>
    <s v="N"/>
    <s v="Duplicate of index 1077. Other fire, not attributable to PG&amp;E assets. The fire was structure only in size. This information is preliminary. "/>
    <s v="Not PG&amp;E"/>
    <s v="Building"/>
    <m/>
    <m/>
    <m/>
    <s v="Structure-only"/>
    <m/>
    <m/>
    <m/>
    <m/>
    <m/>
    <s v="Duplicate"/>
    <m/>
    <m/>
    <m/>
    <s v="Pad mount"/>
    <x v="1"/>
    <m/>
    <m/>
    <m/>
    <s v=" "/>
    <x v="0"/>
    <n v="35.292701700000002"/>
    <n v="-119.03928329999999"/>
    <s v="Kern"/>
    <s v="STOCKDALE 2109 "/>
    <n v="21000"/>
    <m/>
    <x v="0"/>
    <s v="Fire Dept"/>
    <s v="Urban"/>
    <m/>
    <m/>
    <s v="N"/>
    <m/>
    <m/>
    <m/>
    <m/>
    <s v="N"/>
    <s v="N"/>
    <m/>
    <m/>
    <s v="2021-07-20"/>
    <m/>
    <m/>
    <m/>
    <m/>
    <m/>
    <m/>
    <m/>
    <m/>
    <m/>
    <m/>
    <m/>
    <m/>
    <m/>
    <m/>
    <m/>
    <m/>
    <m/>
    <m/>
    <m/>
    <s v="  "/>
    <s v="KERN"/>
    <s v="BAKERSFIELD 13"/>
    <s v="11:09"/>
    <n v="44394"/>
    <m/>
    <n v="6802021105"/>
    <n v="6851"/>
    <s v="WIBLE RD"/>
    <s v="BAKERSFIELD"/>
    <n v="35.292420999999997"/>
    <n v="-119.039106"/>
    <s v="K1ID7GW"/>
    <s v="GOODEN, DERRICK"/>
    <n v="254072109"/>
    <s v="20210717 11:58"/>
    <n v="2640"/>
    <n v="1"/>
    <s v="PER T MAN IF THE UNDERGRUND WIRE LOOKED GOOD AND THE MAINE BREAKER WAS OFF IT WAS OK TO PIE PLATE SOCKET."/>
    <s v="Y"/>
    <m/>
    <m/>
    <s v="35.2927017,-119.0392833,103.600000,2D"/>
    <m/>
    <m/>
    <m/>
    <s v="FIRE DEP. 911"/>
    <m/>
    <s v="N"/>
    <s v="Y"/>
    <s v="Y"/>
    <s v="Clear"/>
    <m/>
    <s v="Customer-Owned Structure/Equipment"/>
    <m/>
    <s v="Calm"/>
    <m/>
    <s v="3rd Party"/>
    <m/>
    <s v="Structure Only"/>
    <m/>
    <s v="Fire Dept"/>
    <m/>
    <s v="Pad mount"/>
    <m/>
    <s v="N"/>
    <m/>
    <m/>
    <m/>
    <m/>
    <m/>
    <m/>
    <s v="  "/>
    <m/>
    <m/>
    <m/>
    <m/>
    <m/>
    <m/>
    <m/>
    <m/>
    <m/>
    <m/>
    <m/>
    <m/>
    <m/>
    <m/>
    <m/>
    <m/>
    <m/>
    <m/>
    <m/>
    <m/>
    <m/>
    <m/>
    <m/>
    <m/>
    <m/>
    <m/>
    <m/>
    <m/>
    <m/>
    <m/>
    <m/>
    <m/>
    <m/>
    <m/>
    <m/>
    <m/>
    <m/>
    <m/>
    <m/>
    <m/>
    <m/>
    <m/>
    <m/>
    <m/>
    <m/>
    <m/>
    <m/>
  </r>
  <r>
    <n v="1077"/>
    <s v="MXX7"/>
    <s v="3 - QC Complete"/>
    <n v="44394"/>
    <n v="44617"/>
    <s v="Other fire, not attributable to PG&amp;E assets. The fire was structure only in size. This information is preliminary. "/>
    <s v="\\fxshare-nas05\quotashare-fs01\ESA\5 - Ignition Tracking\2021_Ignition_QC_Folders\20210717_nan_nan_nan_X316158980"/>
    <s v=" "/>
    <m/>
    <m/>
    <m/>
    <m/>
    <m/>
    <s v="Not In Scope"/>
    <m/>
    <m/>
    <m/>
    <m/>
    <m/>
    <m/>
    <m/>
    <m/>
    <m/>
    <m/>
    <m/>
    <m/>
    <m/>
    <m/>
    <m/>
    <m/>
    <m/>
    <m/>
    <m/>
    <m/>
    <m/>
    <m/>
    <m/>
    <m/>
    <m/>
    <m/>
    <m/>
    <m/>
    <m/>
    <m/>
    <m/>
    <m/>
    <m/>
    <m/>
    <m/>
    <m/>
    <m/>
    <m/>
    <m/>
    <m/>
    <m/>
    <m/>
    <m/>
    <m/>
    <m/>
    <m/>
    <s v=" "/>
    <x v="161"/>
    <s v="04:45:00"/>
    <m/>
    <m/>
    <s v="FAS"/>
    <s v="N"/>
    <s v="N"/>
    <m/>
    <m/>
    <m/>
    <s v="X316158980"/>
    <m/>
    <m/>
    <m/>
    <m/>
    <s v=" "/>
    <x v="0"/>
    <x v="1"/>
    <s v="N"/>
    <s v="N"/>
    <s v="N"/>
    <s v="Other fire, not attributable to PG&amp;E assets. The fire was structure only in size. This information is preliminary. "/>
    <s v="Not PG&amp;E"/>
    <s v="Building"/>
    <m/>
    <m/>
    <m/>
    <s v="Structure-only"/>
    <m/>
    <m/>
    <m/>
    <m/>
    <m/>
    <s v="Other Fire: Non-PG&amp;E related"/>
    <m/>
    <m/>
    <m/>
    <s v="Pad mount"/>
    <x v="1"/>
    <m/>
    <m/>
    <m/>
    <s v=" "/>
    <x v="0"/>
    <n v="35.292706699999997"/>
    <n v="-119.03923330000001"/>
    <s v="Kern"/>
    <s v="STOCKDALE 2109 "/>
    <n v="21000"/>
    <m/>
    <x v="0"/>
    <s v="Fire Dept"/>
    <s v="Urban"/>
    <m/>
    <m/>
    <s v="N"/>
    <m/>
    <m/>
    <m/>
    <m/>
    <s v="N"/>
    <s v="N"/>
    <m/>
    <m/>
    <s v="2021-07-20"/>
    <m/>
    <m/>
    <m/>
    <m/>
    <m/>
    <m/>
    <m/>
    <m/>
    <m/>
    <m/>
    <m/>
    <m/>
    <m/>
    <m/>
    <m/>
    <m/>
    <m/>
    <m/>
    <m/>
    <s v="  "/>
    <s v="KERN"/>
    <s v="BAKERSFIELD 13"/>
    <s v="04:45"/>
    <n v="44394"/>
    <m/>
    <s v="X316158980"/>
    <n v="6851"/>
    <s v="WIBLE RD"/>
    <s v="BAKERSFIELD"/>
    <n v="35.292420999999997"/>
    <n v="-119.039106"/>
    <s v="K1ID7GW"/>
    <s v="GOODEN, DERRICK"/>
    <n v="254072109"/>
    <s v="20210717 11:19"/>
    <n v="1120"/>
    <m/>
    <s v="RESPONED TO HOUSE FIRE. WAITED ON STANDBY TO MAKE SURE THE PUBLIC WAS SAFE UNTIL T MAN ARRIVED. T MAN GOT STUCK ON ANOTHER 911. T MAN EXPLAIED TO ME WHAT TO DO UNTIL HE GOT HERE"/>
    <s v="Y"/>
    <m/>
    <m/>
    <s v="35.2927067,-119.0392333,114.100000,3D"/>
    <m/>
    <m/>
    <m/>
    <n v="911"/>
    <m/>
    <s v="N"/>
    <s v="Y"/>
    <s v="Y"/>
    <s v="Clear"/>
    <m/>
    <s v="Customer-Owned Structure/Equipment"/>
    <m/>
    <s v="Calm"/>
    <m/>
    <s v="3rd Party"/>
    <m/>
    <s v="Structure Only"/>
    <m/>
    <s v="Fire Dept"/>
    <m/>
    <s v="Pad mount"/>
    <m/>
    <s v="N"/>
    <m/>
    <m/>
    <m/>
    <m/>
    <m/>
    <m/>
    <s v="  "/>
    <m/>
    <m/>
    <m/>
    <m/>
    <m/>
    <m/>
    <m/>
    <m/>
    <m/>
    <m/>
    <m/>
    <m/>
    <m/>
    <m/>
    <m/>
    <m/>
    <m/>
    <m/>
    <m/>
    <m/>
    <m/>
    <m/>
    <m/>
    <m/>
    <m/>
    <m/>
    <m/>
    <m/>
    <m/>
    <m/>
    <m/>
    <m/>
    <m/>
    <m/>
    <m/>
    <m/>
    <m/>
    <m/>
    <m/>
    <m/>
    <m/>
    <m/>
    <m/>
    <m/>
    <m/>
    <m/>
    <m/>
  </r>
  <r>
    <n v="1076"/>
    <s v="TLAL"/>
    <s v="3 - QC Complete"/>
    <n v="44411"/>
    <n v="44617"/>
    <s v="No Fire; Tree fell into line. This information is preliminary. OIS: 1406494; ILIS: 21-0091143; FOID: T005343756 (PEB9); EC: 121747869; PM: 31546586; Circuit ID: 163761703, SAP Pole ID: 101051657; Division: Yosemite; County: Tuolumne"/>
    <s v="\\fxshare-nas05\quotashare-fs01\ESA\5 - Ignition Tracking\2021_Ignition_QC_Folders\20210716_1406494_21-0091143_nan_T005343756"/>
    <s v=" "/>
    <s v="Y"/>
    <s v="TLAL"/>
    <s v="Outage Time, Suspected Initiating Event, Failure Sub-Driver, EC Tag Updated"/>
    <n v="44411"/>
    <m/>
    <s v="Not In Scope"/>
    <m/>
    <m/>
    <m/>
    <m/>
    <m/>
    <m/>
    <m/>
    <m/>
    <m/>
    <m/>
    <m/>
    <m/>
    <m/>
    <m/>
    <m/>
    <m/>
    <m/>
    <m/>
    <m/>
    <m/>
    <m/>
    <m/>
    <m/>
    <m/>
    <m/>
    <m/>
    <m/>
    <m/>
    <m/>
    <m/>
    <m/>
    <m/>
    <m/>
    <m/>
    <m/>
    <m/>
    <m/>
    <m/>
    <m/>
    <s v="Y"/>
    <n v="44411"/>
    <n v="44411"/>
    <s v="PEB9"/>
    <s v="Paris Breaux (209) 768-3522"/>
    <s v="Incident Details (See Phone Interview file in Reports sub-folder)"/>
    <m/>
    <s v=" "/>
    <x v="162"/>
    <s v="21:01:00"/>
    <n v="44393"/>
    <s v="20:32:00"/>
    <s v="FAS"/>
    <s v="N"/>
    <s v="N"/>
    <n v="1406494"/>
    <s v="21-0091143"/>
    <m/>
    <s v="T005343756"/>
    <n v="121747869"/>
    <s v="117128012"/>
    <m/>
    <m/>
    <s v=" "/>
    <x v="0"/>
    <x v="1"/>
    <s v="N"/>
    <s v="N"/>
    <s v="N"/>
    <s v="No Ignition. On July 16, 2021 at 2114 hours, a PG&amp;E Troubleman patrolled the Racetrack 1703 Distribution Circuit number 163761703, near 20450 Sunny Ridge Lane in Sonora. He observed a fallen tree through 600' one span and three phases (200' per phase) of broken 4 aluminum cable steel reinforced (ACSR) primary overhead conductor down on the ground from OD bank to SAP Pole 101051657, two of three blown (# 2 and 3) at the fuse cutout 2657 (SSD S719), and a couple charred leaves were found from the back-feed but no ignition. The tree that fell into the line, impacted the equipment so much that it caused the old style part 23H fuse to hit the ground and break at the fuse L319 (SSD 2657). The 476-minute outage affected 25 customers. The line was returned to service on July 17, 2021. This information is preliminary."/>
    <s v="Not PG&amp;E"/>
    <s v="Other"/>
    <m/>
    <m/>
    <m/>
    <s v="No Fire"/>
    <m/>
    <m/>
    <m/>
    <m/>
    <m/>
    <s v="No Fire"/>
    <m/>
    <m/>
    <m/>
    <s v="Overhead"/>
    <x v="1"/>
    <m/>
    <m/>
    <m/>
    <s v=" "/>
    <x v="1"/>
    <n v="37.993867191500001"/>
    <n v="-120.41634379520001"/>
    <s v="Tuolumne"/>
    <s v="RACETRACK 1703"/>
    <n v="12000"/>
    <m/>
    <x v="0"/>
    <s v="Cal Fire"/>
    <s v="Hardwood Woodland"/>
    <m/>
    <m/>
    <s v="N"/>
    <m/>
    <m/>
    <m/>
    <m/>
    <s v="N"/>
    <s v="N"/>
    <m/>
    <m/>
    <s v="2021-07-20"/>
    <n v="37.993935"/>
    <n v="-120.41671100000001"/>
    <n v="44394"/>
    <s v="RootsFail"/>
    <s v="GREEN HEALTHY BLACK OAK XSTEM APPROXIMATELY 50FT TALL AND 50FT FROM LINES FAILED AT ROOTS. ONE STEM FAILED AWAY FROM LINE, THE OTHER TOWARD. LINE SIDE STEM DIDNT STRIKE LINES BUT STRUCK A SMALLER GREEN AND HEALTHY XSTEM BLACK OAK CAUSING ONE OF THOSE STEMS TO FAIL THROUGH THE OVERHEAD DISTRIBUTION LINE RESULTING IN ALL 3 PHASES ON GROUND. TREE THAT CAUSED DOMINO AFFECT WAS UNABLE TO STRIKE, TREE THAT WAS FORCED THROUGH LINES DID NOT SHOW ANY NOTABLE DEFECT. UNFORESEEN."/>
    <s v="OAKK"/>
    <n v="50"/>
    <n v="50"/>
    <n v="50"/>
    <s v="Slight"/>
    <s v="None"/>
    <s v="N"/>
    <n v="1"/>
    <m/>
    <s v="Hillside"/>
    <s v="A"/>
    <s v="Vertical"/>
    <s v="BareWire"/>
    <m/>
    <s v="  "/>
    <s v="YOSEMITE"/>
    <s v="SONORA 01"/>
    <s v="21:01"/>
    <n v="44393"/>
    <n v="1406494"/>
    <s v="T005343756"/>
    <n v="10497"/>
    <s v="SUNSHINE HILL RD"/>
    <s v="SONORA"/>
    <n v="37.99127"/>
    <n v="-120.41345"/>
    <s v="Y9TPEB9"/>
    <s v="BREAUX, PARIS"/>
    <n v="163761703"/>
    <s v="20210717 00:01"/>
    <n v="9002"/>
    <m/>
    <s v="tree fell thru 3 phs 4 acsr @ SAP 101051657- fnd 2 of 3 blwn FUCO 2657 @ 2114- open remainder @ 2120 tag MOL sw log 21-91143 -EC tag for crew to repair/repace"/>
    <s v="Y"/>
    <m/>
    <m/>
    <m/>
    <n v="37.993867191500001"/>
    <n v="-120.41634379520001"/>
    <m/>
    <s v="Cal Fire Ic Eric Schlarb 209-770-6481"/>
    <m/>
    <s v="N"/>
    <s v="Y"/>
    <m/>
    <s v="Clear"/>
    <m/>
    <s v="Private Land"/>
    <m/>
    <s v="Calm"/>
    <m/>
    <s v="PG&amp;E Equipment"/>
    <m/>
    <s v="&lt; 1 meter"/>
    <s v="no real ignition- a couple charred leaves where primary wire was touching"/>
    <s v="Cal Fire"/>
    <m/>
    <s v="Overhead"/>
    <m/>
    <s v="N"/>
    <m/>
    <m/>
    <m/>
    <s v="TREE-FELL INTO LINE"/>
    <s v="CONDUCTOR, OVERHEAD"/>
    <s v="N"/>
    <s v="  "/>
    <s v="Unplanned"/>
    <s v="Yosemite"/>
    <s v="Sonora"/>
    <s v="163761703, RACETRACK-1703"/>
    <s v="21-0091143"/>
    <s v="Unplanned"/>
    <s v="Clear;32-90F"/>
    <s v="25"/>
    <s v="11875"/>
    <s v="NO"/>
    <s v="Line to Line"/>
    <s v="Sustained"/>
    <s v="No"/>
    <s v="2657"/>
    <s v="OH"/>
    <s v="Fuse"/>
    <s v="1406494"/>
    <s v="Conductor, Overhead, Broken, wire on ground"/>
    <m/>
    <s v="07/16/21 21:41"/>
    <m/>
    <s v="W/O SPRINGFIELD, SW/O RACETRACK"/>
    <s v="BREAUX, PARIS // 4062: 20450 Sunny Ridge Ln"/>
    <m/>
    <m/>
    <m/>
    <s v="No"/>
    <s v="Vegetation, Tree - fell into line"/>
    <m/>
    <s v="No"/>
    <m/>
    <m/>
    <m/>
    <m/>
    <m/>
    <m/>
    <m/>
    <m/>
    <m/>
    <m/>
    <m/>
    <m/>
    <m/>
    <m/>
    <m/>
    <m/>
    <m/>
  </r>
  <r>
    <n v="1075"/>
    <s v="AGFC"/>
    <s v="3 - QC Complete"/>
    <n v="44396"/>
    <n v="44617"/>
    <s v="Other fire, not attributable to PG&amp;E assets. Completion code on CC&amp;B record shows &quot;E Fire-Other-Non Comp Equip&quot;. Vegetation fire. PG&amp;E assets were impacted. The ensuing fire was 0.25 - 10 acres in size. This information is preliminary. "/>
    <s v="\\fxshare-nas05\quotashare-fs01\ESA\5 - Ignition Tracking\2021_Ignition_QC_Folders\20210716_nan_nan_nan_995137595"/>
    <s v=" "/>
    <m/>
    <m/>
    <m/>
    <m/>
    <m/>
    <s v="Not In Scope"/>
    <m/>
    <m/>
    <m/>
    <m/>
    <m/>
    <m/>
    <m/>
    <m/>
    <m/>
    <m/>
    <m/>
    <m/>
    <m/>
    <m/>
    <m/>
    <m/>
    <m/>
    <m/>
    <m/>
    <m/>
    <m/>
    <m/>
    <m/>
    <m/>
    <m/>
    <m/>
    <m/>
    <m/>
    <m/>
    <m/>
    <m/>
    <m/>
    <m/>
    <m/>
    <m/>
    <m/>
    <m/>
    <m/>
    <m/>
    <m/>
    <m/>
    <m/>
    <m/>
    <m/>
    <m/>
    <m/>
    <s v=" "/>
    <x v="162"/>
    <s v="20:40:00"/>
    <m/>
    <m/>
    <s v="FAS"/>
    <s v="N"/>
    <s v="N"/>
    <m/>
    <m/>
    <m/>
    <n v="995137595"/>
    <m/>
    <m/>
    <m/>
    <m/>
    <s v=" "/>
    <x v="0"/>
    <x v="1"/>
    <s v="N"/>
    <s v="N"/>
    <s v="N"/>
    <s v="Other fire, not attributable to PG&amp;E assets. Completion code on CC&amp;B record shows &quot;E Fire-Other-Non Comp Equip&quot;. Vegetation fire. PG&amp;E assets were impacted. The ensuing fire was 0.25 - 10 acres in size. This information is preliminary. "/>
    <s v="Not PG&amp;E"/>
    <s v="Vegetation"/>
    <m/>
    <m/>
    <m/>
    <s v="0.26-9.99"/>
    <m/>
    <m/>
    <m/>
    <m/>
    <m/>
    <s v="Other Fire: Non-PG&amp;E related"/>
    <m/>
    <m/>
    <m/>
    <s v="Overhead"/>
    <x v="1"/>
    <m/>
    <m/>
    <m/>
    <s v=" "/>
    <x v="2"/>
    <n v="40.723275000000001"/>
    <n v="-122.0219333"/>
    <s v="Shasta"/>
    <s v="DESCHUTES 1101"/>
    <n v="12000"/>
    <m/>
    <x v="0"/>
    <s v="Cal Fire"/>
    <s v="Hardwood Forest"/>
    <m/>
    <m/>
    <s v="N"/>
    <m/>
    <m/>
    <m/>
    <m/>
    <s v="N"/>
    <s v="N"/>
    <m/>
    <m/>
    <s v="2021-07-20"/>
    <m/>
    <m/>
    <m/>
    <m/>
    <m/>
    <m/>
    <m/>
    <m/>
    <m/>
    <m/>
    <m/>
    <m/>
    <m/>
    <m/>
    <m/>
    <m/>
    <m/>
    <m/>
    <m/>
    <s v="  "/>
    <s v="NORTH VALLEY"/>
    <s v="REDDING 02"/>
    <s v="20:40"/>
    <n v="44393"/>
    <m/>
    <n v="995137595"/>
    <n v="27679"/>
    <s v="BULLSKIN RIDGE RD"/>
    <s v="OAK RUN"/>
    <n v="40.722101000000002"/>
    <n v="-122.01984299999999"/>
    <s v="V8TSLAB"/>
    <s v="ANDRADE, SHAWN"/>
    <n v="103351101"/>
    <s v="20210716 22:28"/>
    <n v="1101"/>
    <n v="1"/>
    <s v="veg fire, burned around a couple poles, melted high signs and guy gaurds, 1 year E tag to replace, CALL FOR VEG INSPECTOR TO LOOK AT TREES ALONG PRIMARY, 3 OR 4 BOILING HOT IN GROUND AT BUTT WHEN CAL FIRE MOPPING UP"/>
    <s v="Y"/>
    <n v="7"/>
    <s v="\\fxshare-nas05\quotashare-fs01\ESA\5 - Ignition Tracking\Fire_Tab_Attachment_Files"/>
    <s v="40.7232750,-122.0219333,309.600000,3D"/>
    <m/>
    <m/>
    <s v="veg fire, guy markers/high signs at sap id 101478989 &amp; 101478990"/>
    <s v="CAL FIRE TIM WHITHURST"/>
    <m/>
    <s v="N"/>
    <s v="Y"/>
    <s v="N"/>
    <s v="Clear"/>
    <m/>
    <s v="Other (Comments)"/>
    <s v="wildland(unkn if private/public), pge guy markers &amp; high signs"/>
    <s v="Calm"/>
    <m/>
    <s v="Unknown"/>
    <s v="under investigation"/>
    <s v="0.25 - 10 Acres"/>
    <m/>
    <s v="Cal Fire"/>
    <m/>
    <s v="Overhead"/>
    <m/>
    <s v="N"/>
    <m/>
    <m/>
    <m/>
    <m/>
    <m/>
    <m/>
    <s v="  "/>
    <m/>
    <m/>
    <m/>
    <m/>
    <m/>
    <m/>
    <m/>
    <m/>
    <m/>
    <m/>
    <m/>
    <m/>
    <m/>
    <m/>
    <m/>
    <m/>
    <m/>
    <m/>
    <m/>
    <m/>
    <m/>
    <m/>
    <m/>
    <m/>
    <m/>
    <m/>
    <m/>
    <m/>
    <m/>
    <m/>
    <m/>
    <m/>
    <m/>
    <m/>
    <m/>
    <m/>
    <m/>
    <m/>
    <m/>
    <m/>
    <m/>
    <m/>
    <m/>
    <m/>
    <m/>
    <m/>
    <m/>
  </r>
  <r>
    <n v="1074"/>
    <s v="MXX7"/>
    <s v="3 - QC Complete"/>
    <n v="44413"/>
    <n v="44617"/>
    <s v="Open wire started a fire. The ensuing fire was 1 meter - &lt; 3 meters in size. This information is preliminary. "/>
    <s v="\\fxshare-nas05\quotashare-fs01\ESA\5 - Ignition Tracking\2021_Ignition_QC_Folders\20210716_1406376_nan_nan_T005343701"/>
    <s v=" "/>
    <s v="Y"/>
    <s v="MXX7"/>
    <s v="Changed Outage Time to Outage Start in FAS."/>
    <n v="44411"/>
    <m/>
    <s v="Not In Scope"/>
    <m/>
    <m/>
    <m/>
    <m/>
    <m/>
    <m/>
    <m/>
    <m/>
    <m/>
    <m/>
    <m/>
    <m/>
    <m/>
    <m/>
    <m/>
    <m/>
    <m/>
    <m/>
    <m/>
    <m/>
    <m/>
    <m/>
    <m/>
    <m/>
    <m/>
    <m/>
    <m/>
    <m/>
    <m/>
    <m/>
    <m/>
    <m/>
    <m/>
    <m/>
    <m/>
    <m/>
    <m/>
    <m/>
    <m/>
    <m/>
    <m/>
    <m/>
    <m/>
    <m/>
    <m/>
    <m/>
    <s v=" "/>
    <x v="162"/>
    <s v="18:12:00"/>
    <n v="44393"/>
    <s v="20:04:00"/>
    <s v="FAS"/>
    <s v="N"/>
    <s v="N"/>
    <n v="1406376"/>
    <m/>
    <m/>
    <s v="T005343701"/>
    <n v="121747798"/>
    <m/>
    <m/>
    <s v="PG&amp;E_1074_Ignition_20210716_1.jpg"/>
    <s v=" "/>
    <x v="1"/>
    <x v="0"/>
    <s v="Y"/>
    <s v="Y"/>
    <s v="N"/>
    <s v="On July 16th, 2021 at 1812 hours, a PG&amp;E Troubleman was dispatched to the CARLOTTA 1121 12KV Distribution Circuit near Highway 36 in Humboldt County in response to a fire. Initial analysis indicates a bird caused the ignition. Birds landed on the wire and caused arcing. Conductor and cutout were broken/damaged. The ensuing fire was 1 meter - &lt; 3 meters in size and was suppressed by Customer.  PG&amp;E crew replaced conductor and cutout on July 17th, 2021. This information is preliminary. "/>
    <s v="PG&amp;E"/>
    <s v="Other"/>
    <s v="Bird"/>
    <s v="D"/>
    <s v="D"/>
    <s v="&lt;3 meters of linear travel"/>
    <m/>
    <m/>
    <m/>
    <m/>
    <m/>
    <s v="Contact - Animal - Bird"/>
    <s v="Contact from object"/>
    <s v="Animal contact"/>
    <s v="Y"/>
    <s v="Overhead"/>
    <x v="0"/>
    <s v="Conductor - Primary"/>
    <s v="Conductor, Cutout"/>
    <n v="100994506"/>
    <s v=" "/>
    <x v="0"/>
    <n v="40.548026700000001"/>
    <n v="-124.08601"/>
    <s v="Humboldt"/>
    <s v="CARLOTTA 1121 "/>
    <n v="12000"/>
    <s v="CARLOTTA 1121CB"/>
    <x v="0"/>
    <s v="Customer"/>
    <s v="Herbaceous"/>
    <s v="Grass Fuel Model"/>
    <m/>
    <s v="N"/>
    <m/>
    <m/>
    <m/>
    <m/>
    <s v="N"/>
    <s v="N"/>
    <m/>
    <m/>
    <s v="2021-07-20"/>
    <m/>
    <m/>
    <m/>
    <m/>
    <m/>
    <m/>
    <m/>
    <m/>
    <m/>
    <m/>
    <m/>
    <m/>
    <m/>
    <m/>
    <m/>
    <m/>
    <m/>
    <m/>
    <m/>
    <s v="  "/>
    <s v="NORTH COAST"/>
    <s v="FORTUNA"/>
    <s v="18:12"/>
    <n v="44393"/>
    <n v="1406376"/>
    <s v="T005343701"/>
    <n v="3987"/>
    <s v="HWY 36"/>
    <s v="HYDESVILLE"/>
    <n v="40.547989999999999"/>
    <n v="-124.08593"/>
    <s v="W3TDTC9"/>
    <s v="CAHOON, DEREK"/>
    <n v="192291121"/>
    <s v="20210716 20:19"/>
    <n v="9002"/>
    <m/>
    <s v="open wire started fire replace with awac"/>
    <s v="Y"/>
    <m/>
    <m/>
    <s v="40.5480267,-124.0860100,109.100000,3D"/>
    <m/>
    <m/>
    <m/>
    <m/>
    <m/>
    <s v="N"/>
    <s v="Y"/>
    <m/>
    <s v="Clear"/>
    <m/>
    <s v="Private Land"/>
    <m/>
    <s v="Calm"/>
    <m/>
    <s v="Animal"/>
    <m/>
    <s v="1 meter - &lt; 3 meters"/>
    <m/>
    <s v="Other Party"/>
    <s v="customer contained fire"/>
    <s v="Overhead"/>
    <m/>
    <s v="N"/>
    <m/>
    <m/>
    <m/>
    <s v="OVERHEAD"/>
    <s v="CONDUCTOR, OVERHEAD"/>
    <s v="N"/>
    <s v="  "/>
    <m/>
    <m/>
    <m/>
    <m/>
    <m/>
    <m/>
    <m/>
    <m/>
    <m/>
    <m/>
    <m/>
    <m/>
    <m/>
    <m/>
    <m/>
    <m/>
    <m/>
    <m/>
    <m/>
    <m/>
    <m/>
    <m/>
    <m/>
    <m/>
    <m/>
    <m/>
    <m/>
    <m/>
    <m/>
    <m/>
    <m/>
    <m/>
    <m/>
    <m/>
    <m/>
    <m/>
    <m/>
    <m/>
    <m/>
    <m/>
    <m/>
    <m/>
    <m/>
    <m/>
    <m/>
    <m/>
    <m/>
  </r>
  <r>
    <n v="1073"/>
    <s v="AGFC"/>
    <s v="3 - QC Complete"/>
    <n v="44396"/>
    <n v="44617"/>
    <s v="Ponderosa fire, this ignition event does not appear to be attributable to PG&amp;E assets. See EII/HAWC preliminary on call spreadsheet for additional details. AGFC 7/19/2021 1109 hours: I'm chaging this incident from attributable to Not attributable and not CPUC reportable and there is no indication that the ignition was due to PG&amp;E assets. Fuses were blown when fire retardent spray was dropped on the fuses. The ensuing fire was 0.25 - 10 acres in size. This information is preliminary."/>
    <s v="\\fxshare-nas05\quotashare-fs01\ESA\5 - Ignition Tracking\2021_Ignition_QC_Folders\20210716_1406423_21-0091105_nan_T005343700"/>
    <s v=" "/>
    <m/>
    <m/>
    <m/>
    <m/>
    <m/>
    <s v="Not In Scope"/>
    <m/>
    <m/>
    <m/>
    <m/>
    <m/>
    <m/>
    <m/>
    <m/>
    <m/>
    <m/>
    <m/>
    <m/>
    <m/>
    <m/>
    <m/>
    <m/>
    <m/>
    <m/>
    <m/>
    <m/>
    <m/>
    <m/>
    <m/>
    <m/>
    <m/>
    <m/>
    <m/>
    <m/>
    <m/>
    <m/>
    <m/>
    <m/>
    <m/>
    <m/>
    <m/>
    <m/>
    <m/>
    <m/>
    <m/>
    <m/>
    <m/>
    <m/>
    <m/>
    <m/>
    <m/>
    <m/>
    <s v=" "/>
    <x v="162"/>
    <s v="18:09:00"/>
    <n v="44393"/>
    <s v="18:09:00"/>
    <s v="FAS"/>
    <s v="N"/>
    <s v="N"/>
    <n v="1406423"/>
    <s v="21-0091105"/>
    <m/>
    <s v="T005343700"/>
    <n v="31546580"/>
    <m/>
    <m/>
    <m/>
    <s v=" "/>
    <x v="0"/>
    <x v="1"/>
    <s v="N"/>
    <s v="N"/>
    <s v="N"/>
    <m/>
    <s v="Not PG&amp;E"/>
    <s v="Other"/>
    <m/>
    <m/>
    <m/>
    <s v="0.26-9.99"/>
    <m/>
    <m/>
    <m/>
    <m/>
    <m/>
    <s v="Other Fire: Non-PG&amp;E related"/>
    <m/>
    <m/>
    <m/>
    <s v="Overhead"/>
    <x v="1"/>
    <m/>
    <m/>
    <m/>
    <s v=" "/>
    <x v="1"/>
    <n v="39.042908300000001"/>
    <n v="-120.97342329999999"/>
    <s v="Placer"/>
    <s v="WEIMAR 1101"/>
    <n v="12000"/>
    <m/>
    <x v="1"/>
    <s v="Cal Fire"/>
    <s v="Urban"/>
    <m/>
    <m/>
    <s v="Y"/>
    <s v="Applegate 2014"/>
    <s v="Ponderosa Fire"/>
    <m/>
    <m/>
    <s v="N"/>
    <s v="N"/>
    <m/>
    <m/>
    <s v="2021-07-20"/>
    <m/>
    <m/>
    <m/>
    <m/>
    <m/>
    <m/>
    <m/>
    <m/>
    <m/>
    <m/>
    <m/>
    <m/>
    <m/>
    <m/>
    <m/>
    <m/>
    <m/>
    <m/>
    <m/>
    <s v="  "/>
    <s v="SIERRA"/>
    <s v="AUBURN 03"/>
    <s v="18:09"/>
    <n v="44393"/>
    <n v="1406423"/>
    <s v="T005343700"/>
    <n v="20790"/>
    <s v="SUNSET WY"/>
    <s v="COLFAX"/>
    <n v="39.042230000000004"/>
    <n v="-120.96866"/>
    <s v="T1TMJPG"/>
    <s v="PASQUA, MARK"/>
    <n v="152491101"/>
    <s v="20210716 20:56"/>
    <n v="9002"/>
    <n v="1"/>
    <s v="t1tmjpg,need to replace brkn pt.63 c/o's@33905 &amp;clean 2 locations with fire redardant all over tx's&amp;insulators"/>
    <s v="Y"/>
    <m/>
    <m/>
    <s v="39.0429083,-120.9734233,684.800000,3D"/>
    <m/>
    <m/>
    <m/>
    <s v="cal fire"/>
    <m/>
    <s v="N"/>
    <s v="Y"/>
    <m/>
    <s v="Clear"/>
    <m/>
    <s v="Customer-Owned Structure/Equipment"/>
    <m/>
    <s v="Calm"/>
    <m/>
    <s v="Unknown"/>
    <m/>
    <s v="0.25 - 10 Acres"/>
    <m/>
    <s v="Cal Fire"/>
    <m/>
    <s v="Overhead"/>
    <m/>
    <s v="N"/>
    <m/>
    <m/>
    <m/>
    <s v="OVERHEAD"/>
    <s v="CUTOUT, FUSE HOLDER"/>
    <s v="N"/>
    <s v="  "/>
    <s v="Unplanned"/>
    <s v="Sierra"/>
    <s v="Placer"/>
    <s v="152491101, WEIMAR-1101"/>
    <s v="21-0091105"/>
    <s v="Unplanned"/>
    <s v="Clear;32-90F"/>
    <s v="13"/>
    <s v="4888"/>
    <s v="NO"/>
    <s v="Line to Line"/>
    <s v="Sustained"/>
    <s v="No"/>
    <s v="33905"/>
    <s v="OH"/>
    <s v="Fuse"/>
    <s v="1406423"/>
    <s v="Cutout, fuse holder, Broken"/>
    <m/>
    <s v="07/16/21 22:31"/>
    <m/>
    <s v="E. WEIMAR CROSS RD"/>
    <s v="PASQUA,MARK 559 567-1146: SSD33905"/>
    <m/>
    <s v="PASQUA RPTS CUSTOMER STATE THAT FUSES BLOWN WHEN FIRE RETARDENT SPRAY WAS DROPED ON FUSES. NO OTHER CAUSE FOUND"/>
    <m/>
    <s v="No"/>
    <s v="Unknown Cause, Patrol - found nothing"/>
    <m/>
    <s v="No"/>
    <m/>
    <m/>
    <m/>
    <m/>
    <m/>
    <m/>
    <m/>
    <m/>
    <m/>
    <m/>
    <m/>
    <m/>
    <m/>
    <m/>
    <m/>
    <m/>
    <m/>
  </r>
  <r>
    <n v="1072"/>
    <s v="MXX7"/>
    <s v="3 - QC Complete"/>
    <n v="44413"/>
    <n v="44617"/>
    <s v="Multiple spans of wire were down. The ensuing fire was 1 meter - &lt; 3 meters in size. This information is preliminary. "/>
    <s v="\\fxshare-nas05\quotashare-fs01\ESA\5 - Ignition Tracking\2021_Ignition_QC_Folders\20210716_1406359_21-0091052_nan_T005343638"/>
    <s v=" "/>
    <s v="Y"/>
    <s v="MXX7"/>
    <s v="Changed Outage Time to Outage Start in FAS."/>
    <n v="44411"/>
    <m/>
    <s v="Not In Scope"/>
    <m/>
    <m/>
    <m/>
    <m/>
    <m/>
    <m/>
    <m/>
    <m/>
    <m/>
    <m/>
    <m/>
    <m/>
    <m/>
    <m/>
    <m/>
    <m/>
    <m/>
    <m/>
    <m/>
    <m/>
    <m/>
    <m/>
    <m/>
    <m/>
    <m/>
    <m/>
    <m/>
    <m/>
    <m/>
    <m/>
    <m/>
    <m/>
    <m/>
    <m/>
    <m/>
    <m/>
    <m/>
    <m/>
    <m/>
    <m/>
    <m/>
    <m/>
    <m/>
    <m/>
    <m/>
    <m/>
    <s v=" "/>
    <x v="162"/>
    <s v="15:59:00"/>
    <n v="44393"/>
    <s v="15:54:00"/>
    <s v="FAS"/>
    <s v="N"/>
    <s v="N"/>
    <n v="1406359"/>
    <s v="21-0091052"/>
    <m/>
    <s v="T005343638"/>
    <s v="121747352, 121747403"/>
    <m/>
    <m/>
    <s v="PG&amp;E_1072_Ignition_20210716_2.png"/>
    <s v=" "/>
    <x v="1"/>
    <x v="0"/>
    <s v="Y"/>
    <s v="Y"/>
    <s v="N"/>
    <s v="On July 16th, 2021 at 1559 hours, a PG&amp;E Troubleman was dispatched to the EL CERRITO G 1109 12KV Distribution Circuit on Virginia Street Ext in Alameda County in response to a fire. Initial analysis indicates a conductor caused the ignition. Multiple spans of wire were down. Conductor was broken/damaged (SAP # 101451354). Another conductor was also broken/damaged (SAP # 101451363).  The ensuing fire was 1 meter - &lt; 3 meters in size and was suppressed by Cal Fire.  PG&amp;E crew repaired conductor on July 17th, 2021. This information is preliminary. "/>
    <s v="PG&amp;E"/>
    <s v="Vegetation"/>
    <s v="Conductor"/>
    <s v="D"/>
    <s v="D"/>
    <s v="&lt;3 meters of linear travel"/>
    <m/>
    <m/>
    <m/>
    <m/>
    <m/>
    <s v="Equipment - PG&amp;E"/>
    <s v="All types of equipment / facility failure"/>
    <s v="Conductor failure-all"/>
    <s v="Y"/>
    <s v="Overhead"/>
    <x v="0"/>
    <s v="Conductor - Primary"/>
    <s v="Conductor"/>
    <s v="101451354, 101451363"/>
    <s v=" "/>
    <x v="0"/>
    <n v="37.869448300000002"/>
    <n v="-122.31359500000001"/>
    <s v="Alameda"/>
    <s v="EL CERRITO G 1109 "/>
    <n v="12000"/>
    <s v="EL CERRITO G 1109BR122"/>
    <x v="0"/>
    <s v="Cal Fire"/>
    <s v="Urban"/>
    <s v="Grass Fuel Model"/>
    <m/>
    <s v="N"/>
    <m/>
    <m/>
    <m/>
    <m/>
    <s v="N"/>
    <s v="N"/>
    <m/>
    <m/>
    <s v="2021-07-20"/>
    <m/>
    <m/>
    <m/>
    <m/>
    <m/>
    <m/>
    <m/>
    <m/>
    <m/>
    <m/>
    <m/>
    <m/>
    <m/>
    <m/>
    <m/>
    <m/>
    <m/>
    <m/>
    <m/>
    <s v="  "/>
    <s v="EAST BAY"/>
    <s v="RICHMOND 06"/>
    <s v="15:59"/>
    <n v="44393"/>
    <n v="1406359"/>
    <s v="T005343638"/>
    <n v="1790"/>
    <s v="4TH ST"/>
    <s v="BERKELEY"/>
    <n v="37.872669999999999"/>
    <n v="-122.29763"/>
    <s v="E2TGXWS"/>
    <s v="WEST, GREG"/>
    <n v="12501103"/>
    <s v="20210716 18:03"/>
    <n v="9002"/>
    <m/>
    <s v="multiple spans of wire down needs crew"/>
    <s v="Y"/>
    <m/>
    <m/>
    <s v="37.8694483,-122.3135950,-2.200000,3D"/>
    <m/>
    <m/>
    <m/>
    <s v="berkley"/>
    <m/>
    <s v="N"/>
    <s v="Y"/>
    <m/>
    <s v="Clear"/>
    <m/>
    <s v="County Land"/>
    <m/>
    <s v="Calm"/>
    <m/>
    <s v="PG&amp;E Equipment"/>
    <m/>
    <s v="1 meter - &lt; 3 meters"/>
    <m/>
    <s v="Cal Fire"/>
    <m/>
    <s v="Overhead"/>
    <m/>
    <s v="N"/>
    <m/>
    <s v="PG&amp;E Employee"/>
    <m/>
    <s v="OVERHEAD"/>
    <s v="CONDUCTOR, OVERHEAD"/>
    <s v="N"/>
    <s v="  "/>
    <s v="Unplanned"/>
    <s v="East Bay"/>
    <s v="Bay"/>
    <s v="012501105, EL CERRITO G-1105"/>
    <s v="21-0091052"/>
    <s v="Unplanned"/>
    <s v="Clear;32-90F"/>
    <s v="901"/>
    <s v="58844"/>
    <s v="NO"/>
    <s v="Line to Ground"/>
    <s v="Sustained"/>
    <s v="No"/>
    <s v="BR124"/>
    <s v="OH"/>
    <s v="Line Recloser"/>
    <s v="1406359"/>
    <s v="Conductor, Overhead, Broken, wire on ground"/>
    <s v="C PHASE GROUND TARGET "/>
    <s v="07/16/21 18:27"/>
    <m/>
    <s v="NE CRNR VIRGINIA ST/7TH ST/1PE"/>
    <s v="VIRGINIA ST EXIT AND MARINA BLVD "/>
    <s v="SW R7556 CLOSE|SW 743045 OPEN|743045 RISER OPEN|CUT TO CORRECT OPEN"/>
    <m/>
    <m/>
    <s v="No"/>
    <s v="Equipment Failure/Involved, Overhead"/>
    <m/>
    <s v="Yes"/>
    <s v="3"/>
    <s v="123"/>
    <m/>
    <m/>
    <m/>
    <m/>
    <m/>
    <m/>
    <m/>
    <m/>
    <m/>
    <m/>
    <m/>
    <m/>
    <m/>
    <m/>
    <m/>
  </r>
  <r>
    <n v="1071"/>
    <s v="TLAL"/>
    <s v="3 - QC Complete"/>
    <n v="44411"/>
    <n v="44617"/>
    <s v="Oak tree limb fell into service wire at pole and crushed secondary wires, causing sparks and flames. The pole was burnt on top and some burning debris fell onto the ground causing a 2 ft diameter burn area on the ground. This information is preliminary. OIS: 1406328; FOID: T005343619 (JKRB), T005343596, T005343589; Circuit ID: 153132105, SAP Pole ID: 100013478, 100013479; Division: Sierra; County: Nevada"/>
    <s v="\\fxshare-nas05\quotashare-fs01\ESA\5 - Ignition Tracking\2021_Ignition_QC_Folders\20210716_1406328_nan_nan_T005343619"/>
    <s v=" "/>
    <s v="Y"/>
    <s v="TLAL"/>
    <s v="Create &amp; Outage Time Updated; Additional FOIDs Added"/>
    <n v="44411"/>
    <m/>
    <s v="Not In Scope"/>
    <m/>
    <m/>
    <m/>
    <m/>
    <m/>
    <m/>
    <m/>
    <m/>
    <m/>
    <m/>
    <m/>
    <m/>
    <m/>
    <m/>
    <m/>
    <m/>
    <m/>
    <m/>
    <m/>
    <m/>
    <m/>
    <m/>
    <m/>
    <m/>
    <m/>
    <m/>
    <m/>
    <m/>
    <m/>
    <m/>
    <m/>
    <m/>
    <m/>
    <m/>
    <m/>
    <m/>
    <m/>
    <m/>
    <m/>
    <s v="Y"/>
    <n v="44411"/>
    <n v="44411"/>
    <s v="JKRB"/>
    <s v="James Raggio, (707) 291-3799"/>
    <s v="Incident Details (See Interview Details in the Reports sub-folder)"/>
    <m/>
    <s v=" "/>
    <x v="162"/>
    <s v="14:57:00"/>
    <n v="44393"/>
    <s v="14:56:00"/>
    <s v="FAS"/>
    <s v="N"/>
    <s v="N"/>
    <n v="1406328"/>
    <m/>
    <m/>
    <s v="T005343619, T005343596, T005343589"/>
    <m/>
    <n v="119616706"/>
    <m/>
    <s v="PG&amp;E_1071_Ignition_20210716_3.jpg"/>
    <s v=" "/>
    <x v="0"/>
    <x v="0"/>
    <s v="Y"/>
    <s v="N"/>
    <s v="N"/>
    <s v="On July 16, 2021 at 1713 hours, a PG&amp;E Troubleman patrolled the Narrows 2105 21kV Distribution Circuit number 153132105, in the Tier 2 High fire threat district (HFTD) and State responsibility area (SRA) near 15715 Orange Blossom in Penn Valley. He observed a fallen tree limb, a burnt pole top, and a small freshly extinguished fire on the ground below. Initial analysis indicates the ignition was caused by an oak tree limb that fell into the service conductor at the pole and crushed it into the secondary, which resulted in arcs, sparks, a fire on the pole top and on the ground below. The customer extinguished the fire. The troubleman repaired and secondary at the riser and trimmed the oak tree off the lines. The 205-minute outage affected one customer. The line was returned to service on July 16, 2021. There is an open pre-existing EC tag 119616706 that was submitted on August 14, 2020, with notes describing the need to tighten up the D Clevis, trim the trees around the AWAC, and correct it's sag. This information is preliminary."/>
    <s v="PG&amp;E"/>
    <s v="Vegetation"/>
    <s v="Conductors"/>
    <s v="D"/>
    <s v="D"/>
    <s v="&lt;3 meters of linear travel"/>
    <s v="2' x 2'"/>
    <m/>
    <m/>
    <m/>
    <m/>
    <s v="Vegetation"/>
    <s v="Contact from object"/>
    <s v="Veg. contact"/>
    <s v="Y"/>
    <s v="Overhead"/>
    <x v="3"/>
    <s v="Service Drop"/>
    <s v="Conductors"/>
    <s v="100013478, 100013479"/>
    <s v=" "/>
    <x v="1"/>
    <n v="39.157213300000002"/>
    <n v="-121.16642830000001"/>
    <s v="Nevada"/>
    <s v="NARROWS 2105 "/>
    <n v="21000"/>
    <m/>
    <x v="1"/>
    <s v="Customer"/>
    <s v="Urban"/>
    <m/>
    <m/>
    <s v="N"/>
    <m/>
    <m/>
    <m/>
    <m/>
    <s v="N"/>
    <s v="N"/>
    <m/>
    <m/>
    <s v="2021-07-20"/>
    <m/>
    <m/>
    <m/>
    <m/>
    <m/>
    <m/>
    <m/>
    <m/>
    <m/>
    <m/>
    <m/>
    <m/>
    <m/>
    <m/>
    <m/>
    <m/>
    <m/>
    <m/>
    <m/>
    <s v=" "/>
    <s v="SIERRA"/>
    <s v="GRASS VALLEY 01"/>
    <s v="15:40"/>
    <s v="07/16/2021"/>
    <n v="1406328"/>
    <s v="T005343619"/>
    <n v="15715"/>
    <s v="ORANGE BLOSSOM CT (TEM"/>
    <s v="PENN VALLEY"/>
    <n v="39.157260000000001"/>
    <n v="-121.16649"/>
    <s v="T2TJKRB"/>
    <s v="RAGGIO, JAMES"/>
    <n v="153132105"/>
    <s v="20210716 18:27"/>
    <n v="9002"/>
    <m/>
    <s v="oak tree limb fell into service wire at pole and crushed secondary wires cuasing sparks and flames. burnt pole top and some burning debris fell onto ground cuasing 2ft diameter burn area on the ground. customer extinghshied with water and wire burnt itself in the clear.  made repaires and energized customer"/>
    <s v="Y"/>
    <m/>
    <m/>
    <s v="39.1572133,-121.1664283,521.600000,3D"/>
    <m/>
    <m/>
    <m/>
    <m/>
    <m/>
    <s v="N"/>
    <s v="Y"/>
    <m/>
    <s v="Clear"/>
    <m/>
    <s v="Private Land"/>
    <m/>
    <s v="Calm"/>
    <m/>
    <s v="Vegetation"/>
    <m/>
    <s v="&lt; 1 meter"/>
    <m/>
    <s v="Other (Comments)"/>
    <s v="customer put it out"/>
    <s v="Overhead"/>
    <m/>
    <s v="Y"/>
    <s v="photos"/>
    <s v="PG&amp;E Employee"/>
    <m/>
    <s v="TREE-FELL INTO LINE"/>
    <s v="CONDUCTOR, OVERHEAD"/>
    <s v="N"/>
    <s v=" "/>
    <m/>
    <m/>
    <m/>
    <m/>
    <m/>
    <m/>
    <m/>
    <m/>
    <m/>
    <m/>
    <m/>
    <m/>
    <m/>
    <m/>
    <m/>
    <m/>
    <m/>
    <m/>
    <m/>
    <m/>
    <m/>
    <m/>
    <m/>
    <m/>
    <m/>
    <m/>
    <m/>
    <m/>
    <m/>
    <m/>
    <m/>
    <m/>
    <m/>
    <m/>
    <m/>
    <m/>
    <m/>
    <m/>
    <m/>
    <m/>
    <m/>
    <m/>
    <m/>
    <m/>
    <m/>
    <m/>
    <m/>
  </r>
  <r>
    <n v="1070"/>
    <s v="CFMD"/>
    <s v="3 - QC Complete"/>
    <n v="44452"/>
    <n v="44617"/>
    <s v="Pole top caught fire, cause is unknown at this time but the troubleman did create an EC tag for pole the pole and transformer to be replaced. The ensuing fire was limited to PG&amp;E assets. This information is preliminary."/>
    <s v="\\fxshare-nas05\quotashare-fs01\ESA\5 - Ignition Tracking\2021_Ignition_QC_Folders\20210716_nan_nan_nan_T005343334"/>
    <s v=" "/>
    <m/>
    <m/>
    <m/>
    <m/>
    <m/>
    <s v="Not In Scope"/>
    <m/>
    <m/>
    <m/>
    <m/>
    <m/>
    <m/>
    <m/>
    <m/>
    <m/>
    <m/>
    <m/>
    <m/>
    <m/>
    <m/>
    <m/>
    <m/>
    <m/>
    <m/>
    <m/>
    <m/>
    <m/>
    <m/>
    <m/>
    <m/>
    <m/>
    <m/>
    <m/>
    <m/>
    <m/>
    <m/>
    <m/>
    <m/>
    <m/>
    <m/>
    <m/>
    <m/>
    <m/>
    <m/>
    <m/>
    <s v="Y"/>
    <n v="44452"/>
    <n v="44452"/>
    <m/>
    <m/>
    <m/>
    <m/>
    <s v=" "/>
    <x v="162"/>
    <s v="10:24:00"/>
    <m/>
    <m/>
    <s v="FAS"/>
    <s v="N"/>
    <s v="N"/>
    <m/>
    <m/>
    <m/>
    <s v="T005343334"/>
    <m/>
    <m/>
    <m/>
    <m/>
    <s v=" "/>
    <x v="0"/>
    <x v="0"/>
    <s v="N"/>
    <s v="N"/>
    <s v="N"/>
    <s v="On July 16th, 2021 at approximately 1024 hours , a PG&amp;E was dispatched to a 911 stand by on the Knights Landing 1102, 12kV distribution circuit on County Road in the City of Zamora in the Sacramento Division. Initial analysis indicates a dead end pole with a three phase transformer caught fire on the pole top. The pole was smoldering upon arrival of the troubleman. Zamora Fire Department suppressed the smoldering pole after receiving the ok clearance from PG&amp;E troubleman. The cause of this ignition is undetermined. Priority A corrective tag #121815774 was created for this incident to replace the pole and the transformer. This incident occurred in Tier 1 HFTD with calm wind and clear weather conditions in a non-corrosion area in a raptor zone. This information is preliminary."/>
    <s v="PG&amp;E"/>
    <s v="Other"/>
    <s v="Pole, Transformer"/>
    <s v="D"/>
    <m/>
    <s v="Structure-PG&amp;E only"/>
    <m/>
    <m/>
    <m/>
    <m/>
    <m/>
    <s v="Equipment - PG&amp;E"/>
    <s v="All types of equipment / facility failure"/>
    <s v="Pole failure"/>
    <m/>
    <s v="Overhead"/>
    <x v="0"/>
    <s v="Conductor - Primary"/>
    <s v="Pole, Transformer "/>
    <n v="103855758"/>
    <s v=" "/>
    <x v="0"/>
    <n v="38.843763299999999"/>
    <n v="-121.876835"/>
    <s v="Yolo"/>
    <s v="KNIGHTS LANDING 1102"/>
    <n v="12000"/>
    <m/>
    <x v="0"/>
    <s v="Zamora FD"/>
    <s v="Hardwood Woodland"/>
    <m/>
    <m/>
    <s v="N"/>
    <m/>
    <m/>
    <m/>
    <m/>
    <s v="N"/>
    <s v="N"/>
    <m/>
    <m/>
    <s v="2021-07-16"/>
    <m/>
    <m/>
    <m/>
    <m/>
    <m/>
    <m/>
    <m/>
    <m/>
    <m/>
    <m/>
    <m/>
    <m/>
    <m/>
    <m/>
    <m/>
    <m/>
    <m/>
    <m/>
    <m/>
    <s v="  "/>
    <s v="SACRAMENTO"/>
    <s v="WOODLAND 01"/>
    <s v="10:24"/>
    <n v="44393"/>
    <m/>
    <s v="T005343334"/>
    <s v="UNKNOWN"/>
    <s v="CO RD 10"/>
    <s v="ZAMORA"/>
    <m/>
    <m/>
    <s v="S2TNRH7"/>
    <s v="HESTEAD, NICK"/>
    <m/>
    <s v="20210716 12:19"/>
    <n v="9002"/>
    <m/>
    <s v="CREW TO REPLACED BURNT POLE."/>
    <s v="Y"/>
    <m/>
    <m/>
    <s v="38.8437633,-121.8768350,9.400000,2D"/>
    <m/>
    <m/>
    <m/>
    <s v="ZAMORA FIRE DEPT."/>
    <m/>
    <s v="N"/>
    <s v="Y"/>
    <m/>
    <s v="Clear"/>
    <m/>
    <s v="PGE&amp;E-Owned Structure/Equipment"/>
    <m/>
    <s v="Calm"/>
    <m/>
    <s v="Unknown"/>
    <m/>
    <s v="Structure Only"/>
    <m/>
    <s v="Fire Dept"/>
    <m/>
    <s v="Overhead"/>
    <m/>
    <s v="N"/>
    <m/>
    <m/>
    <m/>
    <s v="PATROL-FOUND NOTHING"/>
    <m/>
    <s v="N"/>
    <s v="  "/>
    <m/>
    <m/>
    <m/>
    <m/>
    <m/>
    <m/>
    <m/>
    <m/>
    <m/>
    <m/>
    <m/>
    <m/>
    <m/>
    <m/>
    <m/>
    <m/>
    <m/>
    <m/>
    <m/>
    <m/>
    <m/>
    <m/>
    <m/>
    <m/>
    <m/>
    <m/>
    <m/>
    <m/>
    <m/>
    <m/>
    <m/>
    <m/>
    <m/>
    <m/>
    <m/>
    <m/>
    <m/>
    <m/>
    <m/>
    <m/>
    <m/>
    <m/>
    <m/>
    <m/>
    <m/>
    <m/>
    <m/>
  </r>
  <r>
    <n v="1069"/>
    <s v="MXX7"/>
    <s v="3 - QC Complete"/>
    <n v="44411"/>
    <n v="44617"/>
    <s v="Bushing burned up starting fire in customer's front yard.  The ensuing fire was 1 meter - &lt; 3 meters in size. This information is preliminary. "/>
    <s v="\\fxshare-nas05\quotashare-fs01\ESA\5 - Ignition Tracking\2021_Ignition_QC_Folders\20210716_nan_nan_nan_T005343186"/>
    <s v=" "/>
    <s v="Y"/>
    <s v="MXX7"/>
    <s v="Outage Date and Time added from FAS. Changed fire lat/long to where the recloser is. "/>
    <n v="44407"/>
    <m/>
    <s v="Not In Scope"/>
    <m/>
    <m/>
    <m/>
    <m/>
    <m/>
    <m/>
    <m/>
    <m/>
    <m/>
    <m/>
    <m/>
    <m/>
    <m/>
    <m/>
    <m/>
    <m/>
    <m/>
    <m/>
    <m/>
    <m/>
    <m/>
    <m/>
    <m/>
    <m/>
    <m/>
    <m/>
    <m/>
    <m/>
    <m/>
    <m/>
    <m/>
    <m/>
    <m/>
    <m/>
    <m/>
    <m/>
    <m/>
    <m/>
    <m/>
    <m/>
    <m/>
    <m/>
    <m/>
    <m/>
    <m/>
    <m/>
    <s v=" "/>
    <x v="162"/>
    <s v="08:54:00"/>
    <n v="44393"/>
    <s v="08:51:00"/>
    <s v="FAS"/>
    <s v="N"/>
    <s v="N"/>
    <s v="TR8077316"/>
    <m/>
    <m/>
    <s v="T005343186"/>
    <n v="121742670"/>
    <m/>
    <m/>
    <s v="PG&amp;E_1069_Ignition_20210716_1.jpg"/>
    <s v=" "/>
    <x v="1"/>
    <x v="0"/>
    <s v="Y"/>
    <s v="Y"/>
    <s v="N"/>
    <s v="On July 16th, 2021 at approximately 1024 hours ,a PG&amp;E was dispatched to a 911 stand by on the Knights Landing 1102, 12kV distribution circuit on County Road in the City of Zamora in the Sacramento Division. Initial analysis indicates a dead end pole with a three phase transformer caught fire on the pole top. The pole was smoldering upon arrival of the troubleman. Zamora Fire Department suppressed the smoldering pole after receiving the ok clearance from PG&amp;E troubleman. The cause of this ignition is undetermined. Priority A corrective tag #121815774 was created for this incident to replace the pole and the transformer. This incident occurred in Tier 1 HFTD with calm wind and clear weather conditions in a non-corrosion area in a raptor zone. This information is preliminary."/>
    <s v="PG&amp;E"/>
    <s v="Other"/>
    <s v="Transformer"/>
    <s v="D"/>
    <m/>
    <s v="&lt;3 meters of linear travel"/>
    <m/>
    <m/>
    <m/>
    <m/>
    <m/>
    <s v="Equipment - PG&amp;E"/>
    <s v="All types of equipment / facility failure"/>
    <s v="Recloser failure"/>
    <s v="N"/>
    <s v="Overhead"/>
    <x v="0"/>
    <s v="Recloser"/>
    <s v="Recloser"/>
    <n v="103310664"/>
    <s v=" "/>
    <x v="0"/>
    <n v="35.116499320899997"/>
    <n v="-120.6217782096"/>
    <s v="San Luis Obispo"/>
    <s v="OCEANO 1106"/>
    <n v="12000"/>
    <s v="OCEANO 1106V32"/>
    <x v="0"/>
    <s v="5 Cities FD"/>
    <s v="Urban"/>
    <s v="Grass Fuel Model"/>
    <m/>
    <s v="N"/>
    <m/>
    <m/>
    <m/>
    <m/>
    <s v="N"/>
    <s v="N"/>
    <m/>
    <m/>
    <s v="2021-07-16"/>
    <m/>
    <m/>
    <m/>
    <m/>
    <m/>
    <m/>
    <m/>
    <m/>
    <m/>
    <m/>
    <m/>
    <m/>
    <m/>
    <m/>
    <m/>
    <m/>
    <m/>
    <m/>
    <m/>
    <s v="  "/>
    <s v="LOS PADRES"/>
    <s v="SAN LUIS OBISPO 02"/>
    <s v="08:54"/>
    <n v="44393"/>
    <m/>
    <s v="T005343186"/>
    <s v="UNKNOWN"/>
    <s v="TROUVILLE AVE"/>
    <s v="GROVER BEACH"/>
    <m/>
    <m/>
    <s v="L1TJ5SC"/>
    <s v="SIGHTS, JUSTIN"/>
    <m/>
    <s v="20210716 10:56"/>
    <n v="9320"/>
    <m/>
    <s v="No outage, Q02 s/s bushing burned up starting small fire on customer front yard.  Bypassed and created pin#308408 on LR."/>
    <s v="Y"/>
    <m/>
    <m/>
    <m/>
    <n v="35.116"/>
    <n v="-120.62179999999999"/>
    <s v="Q02"/>
    <s v="5 Cities FD"/>
    <m/>
    <s v="N"/>
    <s v="Y"/>
    <m/>
    <s v="Other (Comments)"/>
    <s v="light overcast"/>
    <s v="Private Land"/>
    <m/>
    <s v="Calm"/>
    <m/>
    <s v="PG&amp;E Equipment"/>
    <m/>
    <s v="1 meter - &lt; 3 meters"/>
    <m/>
    <s v="Fire Dept"/>
    <m/>
    <s v="Overhead"/>
    <m/>
    <s v="N"/>
    <m/>
    <m/>
    <m/>
    <m/>
    <m/>
    <s v="N"/>
    <s v="  "/>
    <m/>
    <m/>
    <m/>
    <m/>
    <m/>
    <m/>
    <m/>
    <m/>
    <m/>
    <m/>
    <m/>
    <m/>
    <m/>
    <m/>
    <m/>
    <m/>
    <m/>
    <m/>
    <m/>
    <m/>
    <m/>
    <m/>
    <m/>
    <m/>
    <m/>
    <m/>
    <m/>
    <m/>
    <m/>
    <m/>
    <m/>
    <m/>
    <m/>
    <m/>
    <m/>
    <m/>
    <m/>
    <m/>
    <m/>
    <m/>
    <m/>
    <m/>
    <m/>
    <m/>
    <m/>
    <m/>
    <m/>
  </r>
  <r>
    <n v="1066"/>
    <s v="AGFC"/>
    <s v="3 - QC Complete"/>
    <n v="44393"/>
    <n v="44617"/>
    <s v="Other fire, not attributable to PG&amp;E assets. Third party mowing lawn resulting in an ignition. This information if preliminary."/>
    <s v="\\fxshare-nas05\quotashare-fs01\ESA\5 - Ignition Tracking\2021_Ignition_QC_Folders\20210715_nan_nan_nan_961123567"/>
    <s v=" "/>
    <m/>
    <m/>
    <m/>
    <m/>
    <m/>
    <s v="Not In Scope"/>
    <m/>
    <m/>
    <m/>
    <m/>
    <m/>
    <m/>
    <m/>
    <m/>
    <m/>
    <m/>
    <m/>
    <m/>
    <m/>
    <m/>
    <m/>
    <m/>
    <m/>
    <m/>
    <m/>
    <m/>
    <m/>
    <m/>
    <m/>
    <m/>
    <m/>
    <m/>
    <m/>
    <m/>
    <m/>
    <m/>
    <m/>
    <m/>
    <m/>
    <m/>
    <m/>
    <m/>
    <m/>
    <m/>
    <m/>
    <m/>
    <m/>
    <m/>
    <m/>
    <m/>
    <m/>
    <m/>
    <s v=" "/>
    <x v="163"/>
    <s v="20:08:00"/>
    <m/>
    <m/>
    <s v="FAS"/>
    <s v="N"/>
    <s v="N"/>
    <m/>
    <m/>
    <m/>
    <n v="961123567"/>
    <m/>
    <m/>
    <m/>
    <m/>
    <s v=" "/>
    <x v="0"/>
    <x v="1"/>
    <s v="N"/>
    <s v="N"/>
    <s v="N"/>
    <s v="Other fire, not attributable to PG&amp;E assets. Third party mowing lawn resulting in an ignition. This information if preliminary."/>
    <s v="Not PG&amp;E"/>
    <s v="Vegetation"/>
    <m/>
    <m/>
    <m/>
    <s v="&lt;3 meters of linear travel"/>
    <m/>
    <m/>
    <m/>
    <m/>
    <m/>
    <s v="Other Fire: Non-PG&amp;E related"/>
    <m/>
    <m/>
    <m/>
    <s v="Overhead"/>
    <x v="1"/>
    <m/>
    <m/>
    <m/>
    <s v=" "/>
    <x v="1"/>
    <n v="40.562788300000001"/>
    <n v="-122.2872417"/>
    <s v="Shasta"/>
    <s v="OREGON TRAIL 1104 "/>
    <n v="12000"/>
    <m/>
    <x v="0"/>
    <s v="Unknown"/>
    <s v="Urban"/>
    <m/>
    <m/>
    <s v="N"/>
    <m/>
    <m/>
    <m/>
    <m/>
    <s v="N"/>
    <s v="N"/>
    <m/>
    <m/>
    <s v="2021-07-16"/>
    <m/>
    <m/>
    <m/>
    <m/>
    <m/>
    <m/>
    <m/>
    <m/>
    <m/>
    <m/>
    <m/>
    <m/>
    <m/>
    <m/>
    <m/>
    <m/>
    <m/>
    <m/>
    <m/>
    <s v="  "/>
    <s v="NORTH VALLEY"/>
    <s v="REDDING 02"/>
    <s v="20:08"/>
    <n v="44392"/>
    <m/>
    <n v="961123567"/>
    <n v="20697"/>
    <s v="OLD 44 DR"/>
    <s v="REDDING"/>
    <n v="40.561520000000002"/>
    <n v="-122.280216"/>
    <s v="V8TKAW8"/>
    <s v="WALLER, KENNETH"/>
    <n v="103521104"/>
    <s v="20210715 21:02"/>
    <n v="1100"/>
    <m/>
    <s v="CUSTOMER AT 20766 MOWING WEEDS STARTED SMALL VEG FIRE IMPACTING COM LINES AND PRIVATE LAND. PG&amp;E FACILITIES NOT AFFECTED"/>
    <s v="Y"/>
    <m/>
    <m/>
    <s v="40.5627883,-122.2872417,161.600000,3D"/>
    <m/>
    <m/>
    <s v="THICK VINES AND A COUPLE OF TREES"/>
    <s v="UNKNOWN AT THIS TIME"/>
    <m/>
    <s v="N"/>
    <s v="Y"/>
    <s v="N"/>
    <s v="Clear"/>
    <m/>
    <s v="Private Land"/>
    <s v="PRIVATE LAND AND COMM LINES "/>
    <s v="Calm"/>
    <m/>
    <s v="3rd Party"/>
    <m/>
    <s v="1 meter - &lt; 3 meters"/>
    <m/>
    <s v="Cal Fire"/>
    <m/>
    <s v="Overhead"/>
    <m/>
    <s v="Y"/>
    <s v="PHOTOS TAKEN"/>
    <s v="PG&amp;E Employee"/>
    <s v="KEN WALLER- KAW8"/>
    <m/>
    <m/>
    <m/>
    <s v="  "/>
    <m/>
    <m/>
    <m/>
    <m/>
    <m/>
    <m/>
    <m/>
    <m/>
    <m/>
    <m/>
    <m/>
    <m/>
    <m/>
    <m/>
    <m/>
    <m/>
    <m/>
    <m/>
    <m/>
    <m/>
    <m/>
    <m/>
    <m/>
    <m/>
    <m/>
    <m/>
    <m/>
    <m/>
    <m/>
    <m/>
    <m/>
    <m/>
    <m/>
    <m/>
    <m/>
    <m/>
    <m/>
    <m/>
    <m/>
    <m/>
    <m/>
    <m/>
    <m/>
    <m/>
    <m/>
    <m/>
    <m/>
  </r>
  <r>
    <n v="1065"/>
    <s v="AGFC"/>
    <s v="3 - QC Complete"/>
    <n v="44393"/>
    <n v="44617"/>
    <s v="Other fire, not attributable to PG&amp;E assets. Third party trash fire burnt base of distrobution pole. This information is preliminary."/>
    <s v="\\fxshare-nas05\quotashare-fs01\ESA\5 - Ignition Tracking\2021_Ignition_QC_Folders\20210715_1405617_nan_nan_T005342856"/>
    <s v=" "/>
    <m/>
    <m/>
    <m/>
    <m/>
    <m/>
    <s v="Not In Scope"/>
    <m/>
    <m/>
    <m/>
    <m/>
    <m/>
    <m/>
    <m/>
    <m/>
    <m/>
    <m/>
    <m/>
    <m/>
    <m/>
    <m/>
    <m/>
    <m/>
    <m/>
    <m/>
    <m/>
    <m/>
    <m/>
    <m/>
    <m/>
    <m/>
    <m/>
    <m/>
    <m/>
    <m/>
    <m/>
    <m/>
    <m/>
    <m/>
    <m/>
    <m/>
    <m/>
    <m/>
    <m/>
    <m/>
    <m/>
    <m/>
    <m/>
    <m/>
    <m/>
    <m/>
    <m/>
    <m/>
    <s v=" "/>
    <x v="163"/>
    <s v="17:02:00"/>
    <n v="44392"/>
    <s v="17:02:00"/>
    <s v="FAS"/>
    <s v="N"/>
    <s v="N"/>
    <n v="1405617"/>
    <m/>
    <m/>
    <s v="T005342856"/>
    <m/>
    <m/>
    <m/>
    <m/>
    <s v=" "/>
    <x v="0"/>
    <x v="1"/>
    <s v="N"/>
    <s v="N"/>
    <s v="N"/>
    <s v="Other fire, not attributable to PG&amp;E assets. Third party trash fire burnt base of distrobution pole. This information is preliminary."/>
    <s v="Not PG&amp;E"/>
    <s v="Other"/>
    <m/>
    <m/>
    <m/>
    <s v="&lt;3 meters of linear travel"/>
    <m/>
    <m/>
    <m/>
    <m/>
    <m/>
    <s v="Other Fire: Non-PG&amp;E related"/>
    <m/>
    <m/>
    <m/>
    <s v="Overhead"/>
    <x v="1"/>
    <m/>
    <m/>
    <m/>
    <s v=" "/>
    <x v="0"/>
    <n v="36.749524999999998"/>
    <n v="-119.791282"/>
    <s v="Fresno"/>
    <s v="WEST FRESNO 1109 "/>
    <n v="12000"/>
    <m/>
    <x v="0"/>
    <s v="Unknown"/>
    <s v="Urban"/>
    <m/>
    <m/>
    <s v="N"/>
    <m/>
    <m/>
    <m/>
    <m/>
    <s v="N"/>
    <s v="N"/>
    <m/>
    <m/>
    <s v="2021-07-16"/>
    <m/>
    <m/>
    <m/>
    <m/>
    <m/>
    <m/>
    <m/>
    <m/>
    <m/>
    <m/>
    <m/>
    <m/>
    <m/>
    <m/>
    <m/>
    <m/>
    <m/>
    <m/>
    <m/>
    <s v="  "/>
    <s v="FRESNO"/>
    <s v="FRESNO 06"/>
    <s v="17:02"/>
    <n v="44392"/>
    <n v="1405617"/>
    <s v="T005342856"/>
    <n v="459"/>
    <s v="N BLACKSTONE AVE"/>
    <s v="FRESNO"/>
    <n v="36.749959999999987"/>
    <n v="-119.79121000000001"/>
    <s v="F4TL1F9"/>
    <s v="FULL, LARAMIE"/>
    <n v="253731109"/>
    <s v="20210715 17:51"/>
    <n v="9002"/>
    <m/>
    <s v="found damaged pole ground sent in A tag for crew to repair"/>
    <s v="Y"/>
    <m/>
    <m/>
    <m/>
    <n v="36.749524999999998"/>
    <n v="-119.791282"/>
    <m/>
    <m/>
    <m/>
    <s v="N"/>
    <s v="Y"/>
    <m/>
    <s v="Other (Comments)"/>
    <s v="unknown when fire happened"/>
    <s v="PGE&amp;E-Owned Structure/Equipment"/>
    <s v="trashed caught fire and charred pole"/>
    <s v="Other (Comments)"/>
    <s v="unknown when fire happened"/>
    <s v="Unknown"/>
    <m/>
    <s v="&lt; 1 meter"/>
    <m/>
    <s v="Other (Comments)"/>
    <s v="unknown when fire happened"/>
    <s v="Overhead"/>
    <m/>
    <s v="N"/>
    <m/>
    <m/>
    <m/>
    <s v="OTHER"/>
    <s v="OTHER"/>
    <s v="N"/>
    <s v="  "/>
    <m/>
    <m/>
    <m/>
    <m/>
    <m/>
    <m/>
    <m/>
    <m/>
    <m/>
    <m/>
    <m/>
    <m/>
    <m/>
    <m/>
    <m/>
    <m/>
    <m/>
    <m/>
    <m/>
    <m/>
    <m/>
    <m/>
    <m/>
    <m/>
    <m/>
    <m/>
    <m/>
    <m/>
    <m/>
    <m/>
    <m/>
    <m/>
    <m/>
    <m/>
    <m/>
    <m/>
    <m/>
    <m/>
    <m/>
    <m/>
    <m/>
    <m/>
    <m/>
    <m/>
    <m/>
    <m/>
    <m/>
  </r>
  <r>
    <n v="1064"/>
    <s v="P4K5"/>
    <s v="3 - QC Complete"/>
    <n v="44392"/>
    <n v="44617"/>
    <s v="Other fire, not attributable to PG&amp;E. A/C unit in ceiling in bathroom shorted out. The fire affected the structure only. This information is preliminary."/>
    <s v="\\fxshare-nas05\quotashare-fs01\ESA\5 - Ignition Tracking\2021_Ignition_QC_Folders\20210715_nan_nan_nan_9199531079"/>
    <s v=" "/>
    <m/>
    <m/>
    <m/>
    <m/>
    <m/>
    <s v="Not In Scope"/>
    <m/>
    <m/>
    <m/>
    <m/>
    <m/>
    <m/>
    <m/>
    <m/>
    <m/>
    <m/>
    <m/>
    <m/>
    <m/>
    <m/>
    <m/>
    <m/>
    <m/>
    <m/>
    <m/>
    <m/>
    <m/>
    <m/>
    <m/>
    <m/>
    <m/>
    <m/>
    <m/>
    <m/>
    <m/>
    <m/>
    <m/>
    <m/>
    <m/>
    <m/>
    <m/>
    <m/>
    <m/>
    <m/>
    <m/>
    <m/>
    <m/>
    <m/>
    <m/>
    <m/>
    <m/>
    <m/>
    <s v=" "/>
    <x v="163"/>
    <s v="14:55:00"/>
    <m/>
    <m/>
    <s v="FAS"/>
    <s v="N"/>
    <s v="N"/>
    <m/>
    <m/>
    <m/>
    <n v="9199531079"/>
    <m/>
    <m/>
    <m/>
    <m/>
    <s v=" "/>
    <x v="0"/>
    <x v="1"/>
    <s v="N"/>
    <s v="N"/>
    <s v="N"/>
    <s v="Other fire, not attributable to PG&amp;E. A/C unit in ceiling in bathroom shorted out. The fire affected the structure only. This information is preliminary."/>
    <s v="Not PG&amp;E"/>
    <s v="Building"/>
    <m/>
    <m/>
    <m/>
    <s v="Structure-only"/>
    <s v="contained to a/c unit and overhead vents"/>
    <m/>
    <m/>
    <m/>
    <m/>
    <s v="Other Fire: Non-PG&amp;E related"/>
    <m/>
    <m/>
    <m/>
    <s v="Subsurface"/>
    <x v="1"/>
    <m/>
    <m/>
    <m/>
    <s v=" "/>
    <x v="0"/>
    <n v="37.389305"/>
    <n v="-121.992835"/>
    <s v="Santa Clara"/>
    <s v="LAWRENCE 1111 "/>
    <n v="12000"/>
    <m/>
    <x v="0"/>
    <s v="Sunnyvalt FD"/>
    <s v="Urban"/>
    <m/>
    <m/>
    <s v="N"/>
    <m/>
    <m/>
    <m/>
    <m/>
    <s v="N"/>
    <s v="N"/>
    <m/>
    <m/>
    <s v="2021-07-16"/>
    <m/>
    <m/>
    <m/>
    <m/>
    <m/>
    <m/>
    <m/>
    <m/>
    <m/>
    <m/>
    <m/>
    <m/>
    <m/>
    <m/>
    <m/>
    <m/>
    <m/>
    <m/>
    <m/>
    <s v="  "/>
    <s v="DEANZA"/>
    <s v="CUPERTINO 03"/>
    <s v="14:55"/>
    <n v="44392"/>
    <m/>
    <n v="9199531079"/>
    <n v="1250"/>
    <s v="LAKESIDE DR UNIT 220"/>
    <s v="SUNNYVALE"/>
    <n v="37.388688000000002"/>
    <n v="-121.99204899999999"/>
    <s v="G1TZRJ2"/>
    <s v="JAMES, ZACK"/>
    <n v="83421111"/>
    <s v="20210715 16:08"/>
    <n v="1121"/>
    <m/>
    <s v="sunnyvale fire dept on site...fire dept turned off main breaker...a/c unit in ceiling in bathroom shorted out...localized for building maintianence to make repairs...no strucyual damage...only smoke damage in vents"/>
    <s v="Y"/>
    <n v="4"/>
    <s v="\\fxshare-nas05\quotashare-fs01\ESA\5 - Ignition Tracking\Fire_Tab_Attachment_Files"/>
    <s v="37.3893050,-121.9928350,72.400000,3D"/>
    <m/>
    <m/>
    <m/>
    <s v="303-779-2040"/>
    <m/>
    <s v="N"/>
    <s v="Y"/>
    <s v="N"/>
    <s v="Clear"/>
    <m/>
    <s v="Customer-Owned Structure/Equipment"/>
    <s v="apt 200 in multi-unit building"/>
    <s v="Calm"/>
    <m/>
    <s v="3rd Party"/>
    <s v="a/c unit"/>
    <s v="Structure Only"/>
    <s v="contained to a/c unit and overhead vents"/>
    <s v="Fire Dept"/>
    <s v="sunnyvalt fire dept"/>
    <s v="Subsurface"/>
    <m/>
    <s v="N"/>
    <m/>
    <s v="Other (Comments)"/>
    <s v="no evidence collected /faultya/c  unit in vacant apartment"/>
    <m/>
    <m/>
    <m/>
    <s v="  "/>
    <m/>
    <m/>
    <m/>
    <m/>
    <m/>
    <m/>
    <m/>
    <m/>
    <m/>
    <m/>
    <m/>
    <m/>
    <m/>
    <m/>
    <m/>
    <m/>
    <m/>
    <m/>
    <m/>
    <m/>
    <m/>
    <m/>
    <m/>
    <m/>
    <m/>
    <m/>
    <m/>
    <m/>
    <m/>
    <m/>
    <m/>
    <m/>
    <m/>
    <m/>
    <m/>
    <m/>
    <m/>
    <m/>
    <m/>
    <m/>
    <m/>
    <m/>
    <m/>
    <m/>
    <m/>
    <m/>
    <m/>
  </r>
  <r>
    <n v="1063"/>
    <s v="P4K5"/>
    <s v="3 - QC Complete"/>
    <n v="44392"/>
    <n v="44617"/>
    <s v="Other fire, Not attributable to PGRE. Troubleman noted that no pge facilities were involved or impacted by fire. The fire was 0.26 - 9.99 acres. This information is preliminary."/>
    <s v="\\fxshare-nas05\quotashare-fs01\ESA\5 - Ignition Tracking\2021_Ignition_QC_Folders\20210715_nan_nan_nan_1346836367"/>
    <s v=" "/>
    <m/>
    <m/>
    <m/>
    <m/>
    <m/>
    <s v="Not In Scope"/>
    <m/>
    <m/>
    <m/>
    <m/>
    <m/>
    <m/>
    <m/>
    <m/>
    <m/>
    <m/>
    <m/>
    <m/>
    <m/>
    <m/>
    <m/>
    <m/>
    <m/>
    <m/>
    <m/>
    <m/>
    <m/>
    <m/>
    <m/>
    <m/>
    <m/>
    <m/>
    <m/>
    <m/>
    <m/>
    <m/>
    <m/>
    <m/>
    <m/>
    <m/>
    <m/>
    <m/>
    <m/>
    <m/>
    <m/>
    <m/>
    <m/>
    <m/>
    <m/>
    <m/>
    <m/>
    <m/>
    <s v=" "/>
    <x v="163"/>
    <s v="14:53:00"/>
    <m/>
    <m/>
    <s v="FAS"/>
    <s v="N"/>
    <s v="N"/>
    <m/>
    <m/>
    <m/>
    <n v="1346836367"/>
    <m/>
    <m/>
    <m/>
    <m/>
    <s v=" "/>
    <x v="0"/>
    <x v="1"/>
    <s v="N"/>
    <s v="N"/>
    <s v="N"/>
    <s v="Other fire, Not attributable to PGRE. Troubleman noted that no pge facilities were involved or impacted by fire. The fire was 0.26 - 9.99 acres. This information is preliminary."/>
    <s v="Not PG&amp;E"/>
    <s v="Other"/>
    <m/>
    <m/>
    <m/>
    <s v="0.26-9.99"/>
    <m/>
    <m/>
    <m/>
    <m/>
    <m/>
    <s v="Other Fire: Non-PG&amp;E related"/>
    <m/>
    <m/>
    <m/>
    <s v="Overhead"/>
    <x v="1"/>
    <m/>
    <m/>
    <m/>
    <s v=" "/>
    <x v="2"/>
    <n v="38.592126999999998"/>
    <n v="-120.99094700000001"/>
    <s v="El Dorado"/>
    <s v="SHINGLE SPRINGS 1104"/>
    <n v="12000"/>
    <m/>
    <x v="0"/>
    <s v="Cal Fire"/>
    <s v="Hardwood Woodland"/>
    <m/>
    <m/>
    <s v="N"/>
    <m/>
    <m/>
    <m/>
    <m/>
    <s v="N"/>
    <s v="N"/>
    <m/>
    <m/>
    <s v="2021-07-16"/>
    <m/>
    <m/>
    <m/>
    <m/>
    <m/>
    <m/>
    <m/>
    <m/>
    <m/>
    <m/>
    <m/>
    <m/>
    <m/>
    <m/>
    <m/>
    <m/>
    <m/>
    <m/>
    <m/>
    <s v="  "/>
    <s v="SIERRA"/>
    <s v="PLACERVILLE 01"/>
    <s v="14:53"/>
    <n v="44392"/>
    <m/>
    <n v="1346836367"/>
    <n v="4201"/>
    <s v="COTHRIN RANCH RD"/>
    <s v="SHINGLE SPRI"/>
    <n v="38.592126999999998"/>
    <n v="-120.99094700000001"/>
    <s v="T4TTLHJ"/>
    <s v="HYLAND, TRAVIS"/>
    <n v="153651104"/>
    <s v="20210715 15:39"/>
    <n v="1100"/>
    <m/>
    <s v="no pge facilities involved or impacted by fire"/>
    <s v="Y"/>
    <m/>
    <m/>
    <m/>
    <n v="38.592126999999998"/>
    <n v="-120.99094700000001"/>
    <m/>
    <s v="cal fire"/>
    <m/>
    <s v="N"/>
    <s v="Y"/>
    <s v="N"/>
    <s v="Clear"/>
    <m/>
    <s v="Private Land"/>
    <m/>
    <s v="Calm"/>
    <m/>
    <s v="3rd Party"/>
    <m/>
    <s v="0.25 - 10 Acres"/>
    <m/>
    <s v="Cal Fire"/>
    <m/>
    <s v="Overhead"/>
    <m/>
    <s v="N"/>
    <m/>
    <m/>
    <m/>
    <m/>
    <m/>
    <m/>
    <s v="  "/>
    <m/>
    <m/>
    <m/>
    <m/>
    <m/>
    <m/>
    <m/>
    <m/>
    <m/>
    <m/>
    <m/>
    <m/>
    <m/>
    <m/>
    <m/>
    <m/>
    <m/>
    <m/>
    <m/>
    <m/>
    <m/>
    <m/>
    <m/>
    <m/>
    <m/>
    <m/>
    <m/>
    <m/>
    <m/>
    <m/>
    <m/>
    <m/>
    <m/>
    <m/>
    <m/>
    <m/>
    <m/>
    <m/>
    <m/>
    <m/>
    <m/>
    <m/>
    <m/>
    <m/>
    <m/>
    <m/>
    <m/>
  </r>
  <r>
    <n v="1062"/>
    <s v="AGFC"/>
    <s v="3 - QC Complete"/>
    <n v="44392"/>
    <n v="44617"/>
    <s v="Other fire, not attributable to PG&amp;E assets. Troubleman said the fire was cuased by fire works. This information is preliminary."/>
    <s v="\\fxshare-nas05\quotashare-fs01\ESA\5 - Ignition Tracking\2021_Ignition_QC_Folders\20210714_nan_nan_nan_T005342113"/>
    <s v=" "/>
    <m/>
    <m/>
    <m/>
    <m/>
    <m/>
    <s v="Not In Scope"/>
    <m/>
    <m/>
    <m/>
    <m/>
    <m/>
    <m/>
    <m/>
    <m/>
    <m/>
    <m/>
    <m/>
    <m/>
    <m/>
    <m/>
    <m/>
    <m/>
    <m/>
    <m/>
    <m/>
    <m/>
    <m/>
    <m/>
    <m/>
    <m/>
    <m/>
    <m/>
    <m/>
    <m/>
    <m/>
    <m/>
    <m/>
    <m/>
    <m/>
    <m/>
    <m/>
    <m/>
    <m/>
    <m/>
    <m/>
    <m/>
    <m/>
    <m/>
    <m/>
    <m/>
    <m/>
    <m/>
    <s v=" "/>
    <x v="164"/>
    <s v="21:40:00"/>
    <m/>
    <m/>
    <s v="FAS"/>
    <s v="N"/>
    <s v="N"/>
    <m/>
    <m/>
    <m/>
    <s v="T005342113"/>
    <m/>
    <m/>
    <m/>
    <m/>
    <s v=" "/>
    <x v="0"/>
    <x v="1"/>
    <s v="N"/>
    <s v="N"/>
    <s v="N"/>
    <s v="Other fire, not attributable to PG&amp;E assets. Troubleman said the fire was cuased by fire works. This information is preliminary."/>
    <s v="Not PG&amp;E"/>
    <s v="Other"/>
    <m/>
    <m/>
    <m/>
    <s v="&lt;0.25"/>
    <m/>
    <m/>
    <m/>
    <m/>
    <m/>
    <s v="Other Fire: Non-PG&amp;E related"/>
    <m/>
    <m/>
    <m/>
    <s v="Overhead"/>
    <x v="1"/>
    <m/>
    <m/>
    <m/>
    <s v=" "/>
    <x v="0"/>
    <n v="37.813814999999998"/>
    <n v="-122.300735"/>
    <s v="Alameda"/>
    <s v="OAKLAND C 1108 "/>
    <n v="12000"/>
    <m/>
    <x v="0"/>
    <s v="Oakland FD"/>
    <s v="Urban"/>
    <m/>
    <m/>
    <s v="N"/>
    <m/>
    <m/>
    <m/>
    <m/>
    <s v="N"/>
    <s v="N"/>
    <m/>
    <m/>
    <s v="2021-07-16"/>
    <m/>
    <m/>
    <m/>
    <m/>
    <m/>
    <m/>
    <m/>
    <m/>
    <m/>
    <m/>
    <m/>
    <m/>
    <m/>
    <m/>
    <m/>
    <m/>
    <m/>
    <m/>
    <m/>
    <s v="  "/>
    <s v="EAST BAY"/>
    <s v="OAKLAND 08"/>
    <s v="21:40"/>
    <n v="44391"/>
    <m/>
    <s v="T005342113"/>
    <s v="UNKNOWN"/>
    <s v="FRONTAGE RD AND WEST G"/>
    <s v="OAKLAND"/>
    <m/>
    <m/>
    <s v="E1TAXOC"/>
    <s v="OSTI, RANDY"/>
    <m/>
    <s v="20210714 22:29"/>
    <n v="9110"/>
    <m/>
    <s v="BRUSH FIRE ON HWY 880 CAUSED BY FIREWORKS; DAMAGE TO POLE, CUTOUT XARM, TRANSFORMER, ANTENNA EQUIPMENT; CREATED EC TAG TO REMOVE AND REPALCE ALL DAMAGED EQUIPMENT"/>
    <s v="Y"/>
    <m/>
    <m/>
    <s v="37.8138150,-122.3007350,4.000000,3D"/>
    <m/>
    <m/>
    <m/>
    <s v="JIM REEVES 5107608166"/>
    <m/>
    <s v="N"/>
    <s v="Y"/>
    <m/>
    <s v="Clear"/>
    <m/>
    <s v="PGE&amp;E-Owned Structure/Equipment"/>
    <m/>
    <s v="Calm"/>
    <m/>
    <s v="Vegetation"/>
    <s v="BRUSH FIRE CAUSED BY FIREWORKS"/>
    <s v="3 meters - 0.25 Acres"/>
    <m/>
    <s v="Fire Dept"/>
    <s v="OFD"/>
    <s v="Overhead"/>
    <m/>
    <s v="Y"/>
    <s v="PICTURES"/>
    <s v="PG&amp;E Employee"/>
    <s v="RANDY OSTI"/>
    <s v="VANDALISM"/>
    <s v="TRANSFORMER (OH)"/>
    <s v="N"/>
    <s v="  "/>
    <m/>
    <m/>
    <m/>
    <m/>
    <m/>
    <m/>
    <m/>
    <m/>
    <m/>
    <m/>
    <m/>
    <m/>
    <m/>
    <m/>
    <m/>
    <m/>
    <m/>
    <m/>
    <m/>
    <m/>
    <m/>
    <m/>
    <m/>
    <m/>
    <m/>
    <m/>
    <m/>
    <m/>
    <m/>
    <m/>
    <m/>
    <m/>
    <m/>
    <m/>
    <m/>
    <m/>
    <m/>
    <m/>
    <m/>
    <m/>
    <m/>
    <m/>
    <m/>
    <m/>
    <m/>
    <m/>
    <m/>
  </r>
  <r>
    <n v="1061"/>
    <s v="S7RM"/>
    <s v="3 - QC Complete"/>
    <n v="44428"/>
    <n v="44617"/>
    <s v="Privileged and confidential.  Approximate 72 foot 2X stem Black Oak tree broke at the base and one stem fell into the overhead primary circuit, resulting in an outage and one phase of conductor fell to the  ground igniting an approximate 3 meter - 0.25 acre fire. One  phase remained up.  Trobuleman reports that the tree was in the burn scar area of the 2018 camp fire and the tree base had blue markings on it.  7/26/2021-CAL Fire incident report is under a 14 day extension as this fire is still under investigation by CAL fire. "/>
    <s v="\\fxshare-nas05\quotashare-fs01\ESA\5 - Ignition Tracking\2021_Ignition_QC_Folders\20210714_1404752_21-0089718_nan_T005341867"/>
    <s v=" "/>
    <s v="Y"/>
    <s v="JN1F"/>
    <s v="Outage and create time incorrect, added fire name Bader "/>
    <m/>
    <s v="S7RM"/>
    <s v="Complete"/>
    <s v="Not Required"/>
    <m/>
    <s v="Not Required"/>
    <s v="Not Required"/>
    <m/>
    <m/>
    <m/>
    <m/>
    <m/>
    <m/>
    <m/>
    <s v="In Progress - Privileged &amp; Confidential"/>
    <s v="Trunk (Decay, Defect, Cavity)"/>
    <m/>
    <m/>
    <m/>
    <m/>
    <m/>
    <m/>
    <m/>
    <m/>
    <m/>
    <m/>
    <m/>
    <m/>
    <m/>
    <m/>
    <m/>
    <m/>
    <n v="44407"/>
    <n v="44407"/>
    <m/>
    <s v="Y"/>
    <n v="44392"/>
    <m/>
    <s v="Cal Fire"/>
    <s v="On line portal"/>
    <s v="Fire cause and size determination"/>
    <m/>
    <s v="Y"/>
    <n v="44392"/>
    <n v="44392"/>
    <s v="AST2"/>
    <s v="AST2@pge.com"/>
    <s v="More details on fire size, observations"/>
    <m/>
    <s v=" "/>
    <x v="164"/>
    <s v="14:48:00"/>
    <n v="44391"/>
    <s v="14:48:00"/>
    <s v="FAS"/>
    <s v="N"/>
    <s v="N"/>
    <n v="1404752"/>
    <s v="21-0089718"/>
    <m/>
    <s v="T005341867"/>
    <n v="121731405"/>
    <m/>
    <m/>
    <s v="PG&amp;E_1061_Ignition_20210714_1.jpg"/>
    <s v=" "/>
    <x v="1"/>
    <x v="0"/>
    <s v="Y"/>
    <s v="Y"/>
    <s v="N"/>
    <s v="Privileged and Confidential. July 14th, 2021 at 1451 hrs. a PG&amp;E troubleman was dispatched to the Paradise 1105 12KV distribution circuit near Bader Mine Road in the community of Paradise, Butte County in response to a report of a wire down, an outage and a small fire.  Upon his arrival in the area, the troubleman conducted a patrol and noted what appeared to be an Oak tree on a two-phase section of the line.  One phase had snapped and the tree was leaning on the other phase.  The associated outage impacted 7 customers.   The fault location was 3 spans source side of CGC 221167477962 and there was an ensuing vegetation fire which was extinguished upon his arrival, was approximately 1/4 acre in size and was suppressed by Cal Fire Engine 933.  This incident occurred in a Tier 3 HFTD (High Fire Threat District) during what the troubleman described as a calm and clear weather condition.  This incident also occurred in the &quot;Burn Scar&quot; area of the 2018 Paradise Camp fire.  Initial analysis by the electric incident investigator indicates that one stem of an approximately 72 foot tall Black Oak tree failed and fell into the conductor causing one phase of the conductor to fall to the ground igniting the fuels below. Another phase remained hanging. The vegetation managment team conducted an analysis of the tree on 7/27/2021 and they determined that the Green 2X stem Black Oak tree with some previous fire damage at the base had an estimated 12 &quot; DBH X 72 foot stem fail into the powerlines causing a wire down, outage and an ignition.  According to OES post ignition, the tree was alive and green after the failure with some signs of bark coming off at the base. There were no signs of rot or internal decay noted at the tree base. The tree to conductor clearance was noted at approximately 60 feet.  The troubleman created one emergency priority &quot;A&quot; corrective tag (Notification #121731405) because of this incident and noted &quot;replace the overhead connector which was burnt and replace the damaged ACSR conductor.&quot;  On July 14th, 2021 a PG&amp;E repair crew installed a new span of conductor, removed the automatic bump and cleaned the fire-retardant debris off of the glass insulator.   According to PG&amp;E counsel, this Bader fire is being investigated by Butte County and all work on this incident will be managed as part of the July 13th, 2021 Dixie Fire Investigation.  A full extent of condition patrol was not performed as CAL OES tree crews were on-site performing tree removal operations.  Due to safety concerns, a quick review of the ignition span one span North and South of the ignition span was performed to identify immediate threats and compliance issues.  None were identified.  The location will be fully inspected on August 15th, 2021 as the Paradise 1105 circuit is currently being patrolled by a defined scope/routine vegetation program.  This information is preliminary. "/>
    <s v="PG&amp;E"/>
    <s v="Vegetation"/>
    <s v="Conductor, connector,bump sleeve"/>
    <s v="D"/>
    <s v="D"/>
    <s v="&lt;0.25"/>
    <s v="&quot;about a 1/5&quot; of an acre."/>
    <m/>
    <m/>
    <m/>
    <m/>
    <s v="Vegetation"/>
    <s v="Contact from object"/>
    <s v="Veg. contact"/>
    <s v="Y"/>
    <s v="Overhead"/>
    <x v="0"/>
    <s v="Conductor - Primary"/>
    <s v="Conductor, connector,bump sleeve"/>
    <n v="100400403"/>
    <s v=" "/>
    <x v="2"/>
    <n v="39.804417800000003"/>
    <n v="-121.586209"/>
    <s v="Butte"/>
    <s v="PARADISE 1105"/>
    <n v="12000"/>
    <s v="PARADISE 11052214"/>
    <x v="0"/>
    <s v="Cal Fire"/>
    <s v="Hardwood Woodland"/>
    <s v="Brush fuel model"/>
    <m/>
    <s v="Y"/>
    <s v="Camp 2018"/>
    <s v="Bader"/>
    <n v="280"/>
    <s v="R4"/>
    <s v="N"/>
    <s v="N"/>
    <s v="No"/>
    <s v="No"/>
    <s v="2021-07-16"/>
    <m/>
    <m/>
    <m/>
    <m/>
    <m/>
    <m/>
    <m/>
    <m/>
    <m/>
    <m/>
    <m/>
    <m/>
    <m/>
    <m/>
    <m/>
    <m/>
    <m/>
    <m/>
    <m/>
    <s v="  "/>
    <s v="NORTH VALLEY"/>
    <s v="PARADISE"/>
    <s v="14:51"/>
    <n v="44391"/>
    <n v="1404752"/>
    <s v="T005341867"/>
    <n v="13525"/>
    <s v="BADER MINE RD"/>
    <s v="PARADISE"/>
    <n v="39.799729999999997"/>
    <n v="-121.58492"/>
    <s v="V2TAST2"/>
    <s v="THORNE III, ALLAN"/>
    <n v="102831105"/>
    <s v="20210714 17:10"/>
    <n v="9002"/>
    <m/>
    <s v="WIRE DOWN, OAK TREE, CREW TO RPR WIRE DOWN"/>
    <s v="Y"/>
    <m/>
    <m/>
    <m/>
    <n v="39.804751000000003"/>
    <n v="-121.586195"/>
    <s v="IGNITION"/>
    <s v="CAL FIRE ENGINE #933"/>
    <m/>
    <s v="N"/>
    <s v="Y"/>
    <m/>
    <s v="Clear"/>
    <m/>
    <s v="Private Land"/>
    <m/>
    <s v="Calm"/>
    <m/>
    <s v="Vegetation"/>
    <m/>
    <s v="3 meters - 0.25 Acres"/>
    <m/>
    <s v="Cal Fire"/>
    <m/>
    <s v="Overhead"/>
    <m/>
    <s v="Y"/>
    <s v="PICTURES"/>
    <s v="PG&amp;E Employee"/>
    <m/>
    <s v="TREE-FELL INTO LINE"/>
    <s v="CONDUCTOR, OVERHEAD"/>
    <s v="N"/>
    <s v="  "/>
    <s v="Unplanned"/>
    <s v="North Valley"/>
    <s v="Paradise"/>
    <s v="102831105, PARADISE-1105"/>
    <s v="21-0089718"/>
    <s v="Unplanned"/>
    <s v="Clear;32-90 F"/>
    <s v="7"/>
    <s v="1539"/>
    <s v="NO"/>
    <s v="Line to Ground"/>
    <s v="Sustained"/>
    <s v="No"/>
    <s v="1291"/>
    <s v="OH"/>
    <s v="Fuse"/>
    <s v="1404752"/>
    <s v="Conductor, Overhead, Broken, wire on ground"/>
    <m/>
    <s v="07/14/21 17:00"/>
    <m/>
    <s v="630' NE/O BADER MINE RD; 340' NW/O SKYWAY"/>
    <s v="3 SPANS SS/OF CGC 221167477962"/>
    <m/>
    <m/>
    <m/>
    <s v="No"/>
    <s v="Vegetation, Tree - fell into line"/>
    <m/>
    <s v="No"/>
    <m/>
    <m/>
    <m/>
    <m/>
    <m/>
    <m/>
    <m/>
    <m/>
    <m/>
    <m/>
    <m/>
    <m/>
    <m/>
    <m/>
    <m/>
    <m/>
    <m/>
  </r>
  <r>
    <n v="1060"/>
    <s v="TLAL"/>
    <s v="3 - QC Complete"/>
    <n v="44413"/>
    <n v="44617"/>
    <s v="Service burnt open at secondary buss on transformer, resulting in a less than one meter fire. EC notification 121726968 created to have Transformer, Cutout, Conductor replaced. This information is preliminary. OIS: 1404064; ILIS: 21-0089389; FOID: T005341341 (RWTG); EC: 121726968, 121831583; PM: 35271315; Circuit ID: 152491102, SAP Pole ID: 100020116, 103825513; Division: Sierra; County: Placer; OLD Transformer 15kva McGraw Edison S/N: 80VL040080; NEW Transformer 25kva Power Partner S/N: 20A492118"/>
    <s v="\\fxshare-nas05\quotashare-fs01\ESA\5 - Ignition Tracking\2021_Ignition_QC_Folders\20210714_1404064_21-0089389_nan_T005341341"/>
    <s v=" "/>
    <s v="Y"/>
    <s v="TLAL"/>
    <s v="Outage Time, Suspected Initiating Event Updated"/>
    <n v="44413"/>
    <m/>
    <s v="Not In Scope"/>
    <m/>
    <m/>
    <m/>
    <m/>
    <m/>
    <m/>
    <m/>
    <m/>
    <m/>
    <m/>
    <m/>
    <m/>
    <m/>
    <n v="44237"/>
    <n v="44423"/>
    <m/>
    <m/>
    <s v="N"/>
    <m/>
    <m/>
    <m/>
    <s v="N"/>
    <m/>
    <s v="Extent of Condition "/>
    <m/>
    <m/>
    <m/>
    <m/>
    <m/>
    <m/>
    <m/>
    <m/>
    <m/>
    <m/>
    <m/>
    <m/>
    <m/>
    <m/>
    <m/>
    <s v="Y"/>
    <n v="44413"/>
    <m/>
    <s v="RWTG"/>
    <s v="RJ Turney, (530) 205-6563, RWTG@pge.com"/>
    <s v="Emailed RJ picture request"/>
    <m/>
    <s v=" "/>
    <x v="164"/>
    <s v="08:25:00"/>
    <n v="44391"/>
    <s v="08:17:00"/>
    <s v="FAS"/>
    <s v="N"/>
    <s v="N"/>
    <n v="1404064"/>
    <s v="21-0089389"/>
    <m/>
    <s v="T005341341"/>
    <s v="121726968, 121831583"/>
    <n v="120082765"/>
    <m/>
    <s v="No Photo"/>
    <s v=" "/>
    <x v="0"/>
    <x v="0"/>
    <s v="Y"/>
    <s v="N"/>
    <s v="N"/>
    <s v="On July 14, 2021 at 0901 hours, a PG&amp;E Troubleman patrolled the Weimar 1102 12kV Distribution Circuit number 152491102, in the Tier 2 High fire threat district (HFTD) and State responsibility area (SRA) near 1420 Sage Road in Colfax. He observed an overhead service burnt open at the secondary buss on transformer, an overloaded 15kva McGraw Edison transformer (CGC 222826050080), two sets of damaged 73B cutouts, 160' of damaged overhead 1/0 aluminum triplex conductor to 1420 Sage Road and 90' to 1480 Sage Road, and a small fire. Initial analysis indicates the ignition was caused by overhead equipment failure and electrical overload. The Placer County Fire Department responded to and extinguished the fire. The 303-minute outage affected two customers. The line was returned to service on July 14, 2021. This information is preliminary."/>
    <s v="PG&amp;E"/>
    <s v="Other"/>
    <s v="Transformer"/>
    <s v="D"/>
    <s v="D"/>
    <s v="&lt;3 meters of linear travel"/>
    <m/>
    <m/>
    <m/>
    <m/>
    <m/>
    <s v="Equipment - Overloaded"/>
    <s v="All types of equipment / facility failure"/>
    <s v="Splice/Clamp/Connector"/>
    <s v="Y"/>
    <s v="Overhead"/>
    <x v="3"/>
    <s v="Splice/Clamp/Connector"/>
    <s v="Connector, Transformer, Cutouts, Conductor"/>
    <s v="100020116, 103825513"/>
    <s v=" "/>
    <x v="1"/>
    <n v="39.046711999999999"/>
    <n v="-121.00644"/>
    <s v="Placer"/>
    <s v="WEIMAR 1102"/>
    <n v="12000"/>
    <m/>
    <x v="0"/>
    <s v="Placer County"/>
    <s v="Hardwood Forest"/>
    <m/>
    <m/>
    <s v="Y"/>
    <s v="Applegate 2014"/>
    <m/>
    <m/>
    <m/>
    <s v="N"/>
    <s v="N"/>
    <m/>
    <m/>
    <s v="2021-07-16"/>
    <m/>
    <m/>
    <m/>
    <m/>
    <m/>
    <m/>
    <m/>
    <m/>
    <m/>
    <m/>
    <m/>
    <m/>
    <m/>
    <m/>
    <m/>
    <m/>
    <m/>
    <m/>
    <m/>
    <s v="  "/>
    <s v="SIERRA"/>
    <s v="AUBURN 03"/>
    <s v="08:25"/>
    <n v="44391"/>
    <n v="1404064"/>
    <s v="T005341341"/>
    <n v="1420"/>
    <s v="SAGE RD"/>
    <s v="COLFAX"/>
    <n v="39.046750000000003"/>
    <n v="-121.00646999999999"/>
    <s v="T1TRWTG"/>
    <s v="TURNEY, RJ"/>
    <n v="152491102"/>
    <s v="20210714 09:47"/>
    <n v="9002"/>
    <m/>
    <s v="Tx at front of driveway, svc's burnt open at secondary buss.  Need to lower tx and install new c/o arm and new c/o's. Replace secondary buss, run new svc wire to both meters, make up new connestions at tx."/>
    <s v="Y"/>
    <m/>
    <m/>
    <m/>
    <n v="39.046711999999999"/>
    <n v="-121.00644"/>
    <m/>
    <s v="Placer County Fire"/>
    <m/>
    <s v="N"/>
    <s v="Y"/>
    <m/>
    <s v="Clear"/>
    <m/>
    <s v="Private Land"/>
    <m/>
    <s v="Calm"/>
    <m/>
    <s v="PG&amp;E Equipment"/>
    <m/>
    <s v="&lt; 1 meter"/>
    <m/>
    <s v="Fire Dept"/>
    <m/>
    <s v="Overhead"/>
    <m/>
    <s v="Y"/>
    <s v="PG&amp;E svc wire"/>
    <s v="PG&amp;E Employee"/>
    <m/>
    <s v="OVERHEAD"/>
    <s v="CONNECTOR OR SPLICE OH"/>
    <s v="N"/>
    <s v="  "/>
    <s v="Unplanned"/>
    <s v="Sierra"/>
    <s v="Placer"/>
    <s v="152491102, WEIMAR-1102"/>
    <s v="21-0089389"/>
    <s v="Unplanned"/>
    <s v="Clear;32-90 F"/>
    <s v="2"/>
    <s v="594"/>
    <s v="NO"/>
    <s v="Line to Ground"/>
    <s v="Sustained"/>
    <s v="No"/>
    <s v="MTR#1009907230"/>
    <s v="OH"/>
    <s v="Transformer"/>
    <s v="1404064"/>
    <s v="Transformer, Burned Open"/>
    <m/>
    <s v="07/14/21 09:18"/>
    <m/>
    <s v="1420 SAGE RDCOLFAX95713"/>
    <s v="TURNEY, RJ 530-205-6563: 1420 Sage Rd"/>
    <m/>
    <s v="over loaded"/>
    <m/>
    <s v="No"/>
    <s v="Equipment Failure/Involved, Overhead"/>
    <m/>
    <s v="No"/>
    <m/>
    <m/>
    <m/>
    <m/>
    <m/>
    <m/>
    <m/>
    <m/>
    <m/>
    <m/>
    <m/>
    <m/>
    <m/>
    <m/>
    <m/>
    <m/>
    <m/>
  </r>
  <r>
    <n v="1059"/>
    <s v="CFMD"/>
    <s v="3 - QC Complete"/>
    <n v="44434"/>
    <n v="44617"/>
    <s v="A tree fell causing a wire down 3 spans loadside of Cutout 405 - one phase in dirt and one phase pinned at phone level by tree. The fire is less than 0.25 acres in size. This information is preliminary."/>
    <s v="\\fxshare-nas05\quotashare-fs01\ESA\5 - Ignition Tracking\2021_Ignition_QC_Folders\20210713_1402528_21-0088576_nan_T005340119"/>
    <s v=" "/>
    <s v="Y"/>
    <s v="CFMD"/>
    <s v="SAP Notification, Order#, Equipment ID"/>
    <n v="44434"/>
    <m/>
    <s v="Not Assigned"/>
    <s v="Not Required"/>
    <m/>
    <s v="Not Required"/>
    <s v="Not Required"/>
    <m/>
    <m/>
    <m/>
    <m/>
    <m/>
    <m/>
    <m/>
    <s v="Complete"/>
    <s v="Branch (Decay, Defect, Cavity)"/>
    <n v="44341"/>
    <n v="44682"/>
    <m/>
    <s v="No history of work done"/>
    <s v="N"/>
    <m/>
    <m/>
    <m/>
    <s v="Y"/>
    <s v="Grey pine 2 spans down with similar issue"/>
    <s v="Extent of condition"/>
    <m/>
    <m/>
    <m/>
    <m/>
    <m/>
    <m/>
    <m/>
    <m/>
    <m/>
    <m/>
    <m/>
    <m/>
    <m/>
    <m/>
    <m/>
    <s v="Y"/>
    <n v="44433"/>
    <n v="44433"/>
    <m/>
    <m/>
    <m/>
    <m/>
    <s v=" "/>
    <x v="165"/>
    <s v="02:09:00"/>
    <n v="44390"/>
    <s v="02:09:00"/>
    <s v="FAS"/>
    <s v="N"/>
    <s v="N"/>
    <n v="1402528"/>
    <s v="21-0088576"/>
    <m/>
    <s v="T005340119"/>
    <n v="31546064"/>
    <m/>
    <m/>
    <s v="No Photos"/>
    <s v=" "/>
    <x v="1"/>
    <x v="0"/>
    <s v="Y"/>
    <s v="Y"/>
    <s v="N"/>
    <s v="On July 13th, 2021 at approximately 02:09 hours, a PG&amp;E troubleman was dispatched to the Lucerne 1106, 12kV distribution circuit in the City of Glen Haven for a single customer, transformer outage, then upgraded to a fire. The responding troubleman arrived on scene and observed a tree fell causing a wire down, 3 spans load side of Cutout 405 - one phase was in dirt and one phase was pinned at phone level by a tree.  CAL Fire was on scene and had the fire mostly contained. Initial analysis indicates a large Gray Pine limb sagged and twisted into 12kv lines due to extremely high weather temperatures. The limb made contact with 12kv conductors and brought them down to the ground near a small dirt driveway. As a result, a small grass fire broke out which covered approximately a .25 acre patch of grassy hillside. No structures, outbuildings, or fences where damaged by this event.  Crews repaired the broken conductor on A priority Electric Corrective tag #121718725 on 7/13/2021. This incident occurred in a Tier 2, HFTD with calm, clear weather conditions. This information is preliminary"/>
    <s v="PG&amp;E"/>
    <s v="Vegetation"/>
    <s v="Conductor,"/>
    <s v="D"/>
    <m/>
    <s v="&lt;0.25"/>
    <m/>
    <m/>
    <m/>
    <m/>
    <m/>
    <s v="Vegetation"/>
    <s v="Contact from object"/>
    <s v="Veg. contact"/>
    <s v="Y"/>
    <s v="Overhead"/>
    <x v="0"/>
    <s v="Conductor - Primary"/>
    <s v="Conductor"/>
    <n v="1006276468"/>
    <s v=" "/>
    <x v="1"/>
    <n v="39.037709999999997"/>
    <n v="-122.74302"/>
    <s v="Lake"/>
    <s v="LUCERNE 1106"/>
    <n v="12000"/>
    <m/>
    <x v="0"/>
    <s v="Cal Fire"/>
    <s v="Hardwood Woodland"/>
    <s v="Brush fuel model"/>
    <m/>
    <s v="Y"/>
    <s v="Ranch 2018"/>
    <m/>
    <m/>
    <m/>
    <s v="N"/>
    <s v="N"/>
    <m/>
    <m/>
    <s v="2021-07-13"/>
    <n v="39.037709999999997"/>
    <n v="-122.74302"/>
    <n v="44391"/>
    <s v="BranchFail"/>
    <s v="A large Gray Pine limb sagged and twisted into 12kv lines due to extremely high weather temperatures. The limb made contact with 12kv conductors and brought them down to the ground near a small dirt driveway. As a result, a small grass fire broke out which covered approximately a .25 acre patch of grassy hillside. No structures, outbuildings, or fences where damaged by this event."/>
    <s v="PING"/>
    <n v="50"/>
    <n v="24"/>
    <n v="14"/>
    <s v="Slight"/>
    <s v="None"/>
    <s v="N"/>
    <n v="1"/>
    <m/>
    <s v="Hillside"/>
    <s v="B"/>
    <s v="CrossArm"/>
    <s v="BareWire"/>
    <n v="3"/>
    <s v="  "/>
    <s v="NORTH COAST"/>
    <s v="LAKEPORT 02"/>
    <s v="02:09"/>
    <n v="44390"/>
    <n v="1402528"/>
    <s v="T005340119"/>
    <n v="9514"/>
    <s v="GLENHAVEN DR"/>
    <s v="GLENHAVEN"/>
    <n v="39.037709999999997"/>
    <n v="-122.74302"/>
    <s v="W2TDMFF"/>
    <s v="FELICICH, DAVID"/>
    <n v="43351106"/>
    <s v="20210713 05:51"/>
    <n v="9002"/>
    <n v="1"/>
    <s v="4 acsr wire down 3 spans loadside of co405-one phase in dirt and one phase pinned at phone level by treebring 300 ft of 4 acsr"/>
    <s v="Y"/>
    <m/>
    <m/>
    <m/>
    <n v="39.037709999999997"/>
    <n v="-122.74302"/>
    <m/>
    <s v="cal fire"/>
    <m/>
    <s v="N"/>
    <s v="Y"/>
    <m/>
    <s v="Clear"/>
    <m/>
    <s v="PGE&amp;E-Owned Structure/Equipment"/>
    <m/>
    <s v="Calm"/>
    <m/>
    <s v="Vegetation"/>
    <m/>
    <s v="3 meters - 0.25 Acres"/>
    <m/>
    <s v="Cal Fire"/>
    <m/>
    <s v="Overhead"/>
    <m/>
    <s v="N"/>
    <m/>
    <m/>
    <m/>
    <s v="TREE-FELL INTO LINE"/>
    <s v="CONDUCTOR, OVERHEAD"/>
    <s v="N"/>
    <s v="  "/>
    <s v="Unplanned"/>
    <s v="Humboldt"/>
    <s v="Ukiah"/>
    <s v="043351106, LUCERNE-1106"/>
    <s v="21-0088576"/>
    <s v="Unplanned"/>
    <s v="Clear;32-90F"/>
    <s v="9"/>
    <s v="5900"/>
    <s v="NO"/>
    <s v="Line to Ground"/>
    <s v="Sustained"/>
    <s v="No"/>
    <s v="WIRE DOWN "/>
    <s v="OH"/>
    <s v="Jumpers"/>
    <s v="1402528"/>
    <s v="Conductor, Overhead, Broken, wire on ground"/>
    <m/>
    <s v="07/13/21 07:07"/>
    <m/>
    <s v="WIRE DOWN "/>
    <s v="3 SPANS LD SIDE OF FUCO 405"/>
    <m/>
    <m/>
    <m/>
    <s v="Yes"/>
    <s v="Vegetation, Tree - fell into line"/>
    <m/>
    <s v="No"/>
    <m/>
    <m/>
    <m/>
    <m/>
    <m/>
    <m/>
    <m/>
    <m/>
    <m/>
    <m/>
    <m/>
    <m/>
    <m/>
    <m/>
    <m/>
    <m/>
    <m/>
  </r>
  <r>
    <n v="1058"/>
    <s v="DLY6"/>
    <s v="4 - QC Follow-Up Required - EII Active Investigation"/>
    <m/>
    <n v="44617"/>
    <s v="Privileged &amp; Confidential - Dixie Fire - Initial EIR: EI210713A - Cresta - Media - Summary: On July 13, 2021 at approximately 0700 hours, PG&amp;E?s outage system indicated that Cresta Dam off of Highway 70 in the Feather River Canyon lost power. The responding PG&amp;E troubleman observed from a distance what he thought was a blown fuse on the PG&amp;E Bucks Creek 1101 12kV Overhead Distribution Circuit uphill from his location. Due to the challenging terrain and road work resulting in a bridge closure, he was not able to reach the pole with the fuse until approximately 1640 hours. There he observed two of three fuses blown and what appeared to him to be a healthy green tree leaning into the Bucks Creek 1101 12 kV conductor, which was still intact and suspended on the poles. He also observed a fire on the ground near the base of the tree. The troubleman manually removed the third fuse and reported the fire, his supervisor called 9-1-1, and the 9-1-1 operator replied they were aware of the fire and responding. CAL FIRE air support arrived on scene by approximately 1730 hours and began dropping fire retardant and water. In response to a CAL FIRE request, PG&amp;E de-energized another section of the Bucks Creek 1101 12 kV line. In a 2045 hours status report, the CAL FIRE website stated the fire was approximately 1-2 acres; later that evening CAL FIRE reported the fire had grown to 10-15 acres and ground resources had problems accessing the area. According to the CAL FIRE website as of July 18, 2021 at 2007 hours, the Dixie Fire has burned approximately 19,000 acres and is 15 percent contained. The fire has generally burned in remote wildlands, and CAL FIRE has reported no property damage and one injury (according to a news report, CAL FIRE stated a firefighter suffered minor injuries and was able to walk away). On July 18, 2021, CAL FIRE investigators collected the following PG&amp;E equipment: portions of the Bucks Creek 1101 12 kV line, including conductor, jumpers, insulators, and fuse cutouts, as well as portions of the tree. PG&amp;E submits this report in an abundance of caution given CAL FIRE?s collection of PG&amp;E facilities in connection with its investigation. PG&amp;E is cooperating with CAL FIRE?s investigation and is reporting this to the CPUC under the media criterion. This information is preliminary.  Troubleman found tree that fell into overhead primary circuit with 2 fuses blown and one still energized. The ensuing fire was 0.25 - 10 acres in size. This information is preliminary."/>
    <s v="\\fxshare-nas05\quotashare-fs01\ESA\5 - Ignition Tracking\2021_Ignition_QC_Folders\20210713_nan_nan_nan_9119619"/>
    <s v=" "/>
    <s v="Y"/>
    <s v="TLAL"/>
    <s v="Added EIR, Fire Name, Changed Review Status, FO ID "/>
    <n v="44502"/>
    <s v="R7D2 (Exponent)"/>
    <s v="Complete"/>
    <s v="Not Required"/>
    <m/>
    <s v="Not Required"/>
    <s v="Not Required"/>
    <m/>
    <m/>
    <m/>
    <m/>
    <m/>
    <m/>
    <m/>
    <s v="In Progress - Privileged &amp; Confidential"/>
    <s v="Trunk (Decay, Defect, Cavity)"/>
    <m/>
    <m/>
    <m/>
    <m/>
    <m/>
    <m/>
    <m/>
    <m/>
    <m/>
    <m/>
    <m/>
    <m/>
    <m/>
    <m/>
    <m/>
    <m/>
    <n v="44403"/>
    <n v="44403"/>
    <m/>
    <s v="N"/>
    <m/>
    <m/>
    <m/>
    <m/>
    <m/>
    <m/>
    <s v="N"/>
    <m/>
    <m/>
    <m/>
    <m/>
    <m/>
    <m/>
    <s v=" "/>
    <x v="165"/>
    <s v="09:36:00"/>
    <n v="44390"/>
    <s v="16:40:00"/>
    <s v="FAS"/>
    <s v="N"/>
    <s v="N"/>
    <s v="1403761, 1404951, 1407367"/>
    <s v="21-0089207, 21-0091389"/>
    <s v="T21-013153, T21-013152, T21-009302, T21-010765, T21-009704, T21-011029, T21-010399"/>
    <s v="9119619, T005344558"/>
    <m/>
    <m/>
    <s v="EI210713A"/>
    <s v="No Photos"/>
    <s v=" "/>
    <x v="1"/>
    <x v="0"/>
    <s v="Y"/>
    <s v="Y"/>
    <s v="Y"/>
    <s v="On July 13, 2021 at 06:48 hours, PG&amp;E became aware that there was a loss of station power at PG&amp;E’s Cresta Dam, located on Highway 70 in the Feather River Canyon. The station power to Cresta Dam is provided by Bucks Creek 1101, a 12kV Distribution Circuit which was receiving  Supervisory Control and Data Acquisition (SCADA) alarms.  The line recloser at 1101/2 located at PG&amp;E's Buck Creek Substation was recording momentary level outages on two of the three phases. In response to the outage alarms, a PG&amp;E Roving Operator was called in to assist with the outage.   This PG&amp;E Roving Operator reported onsite at 07:21 and reported back to PG&amp;E Northern Distribution Control Center (DCC) confirming there was a power outage at Cresta Dam and the outage was also impacting the tunnel adjacent to the dam.   Upon investigating the outage further, the PG&amp;E Roving Operator drove along Highway 70 to inspect if any work was going on elsewhere in the area, but he was not able to locate any other ongoing work.  The PG&amp;E Roving Operator did confirm the power was still on at Bucks Creek Powerhouse which was also served by Bucks Creek 1101.  Therefore, in his conclusion the power was out between the Bucks Creek Substation and Cresta Dam.  _x000a_ _x000a_The outage was called in for further investigation by a Troubleman.  The responding troubleman arrived to Cresta Dam at 12:30.  He was informed to check fuse 805, and fuse 17733 by the DCC Operator.   In his observation Fuse 805 the Troubleman confirmed that it had not opened.   Fuse 17733 had access issues requiring the Troubleman to drive to the location through an unpaved access road.  Upon his travels, he ran into a Butte County road crew performing maintenance work on a bridge that prohibited the Troubleman from crossing.   As he inquired with the Butte County road crew they advised it would be a two hour time frame for him to cross the bridge.  Returning to the bridge at 16:30, he confirmed at 16:40 that two of the three fuse cut outs were open and the third was closed.   While ascending from the bucket located on the crew truck he observed a fire downhill from his location which was in line with the pole supporting Fuse 17733.   The fire was observed being 600-800 square feet in an oval shape.  The Troubleman also observed a tree, leaning against the span.  The Troubleman did not see any breaks to the conductor or damage to any other PG&amp;E equipment. _x000a_ _x000a_The Troubleman tried to suppress the fire by utilizing a fire extinguisher in his truck, and then called his supervisor via radio to call 911 for further assistance.   After using the radio to call for additional resources the Troubleman used his pressurized water extinguisher and McLeod Tool to continue to suppress the fire.  At this time, he estimated the fire had grown to 1,200 square feet.   As Cal Fire arrived they were not able to cross the bridge that was under repair by the county earlier in the day, therefore  the Troubleman assisted the Cal Fire crew across the bridge.  Upon the Cal Fire investigator arriving the scene, the Troubleman was informed that his support was no longer needed and he left the scene at 20:00 hours. _x000a_ _x000a_PG&amp;E has not re-energized Bucks Creek 1101, which services four customers.   Alternate means of supplying these four customers was completed on August 7, 2021. _x000a_ _x000a_This incident was reported to the CPUC on July 18, 2021 under the media criterion. The information is preliminary, further investigation being performed by Electric Incident Investigations. Reference EI210713A._x000a_"/>
    <s v="PG&amp;E"/>
    <s v="Vegetation"/>
    <s v="Conductor "/>
    <s v="D"/>
    <s v="D"/>
    <s v="&gt;5,000"/>
    <s v="fire in outage area"/>
    <n v="963309"/>
    <n v="1329"/>
    <n v="3"/>
    <n v="1"/>
    <s v="Vegetation"/>
    <s v="Contact from object"/>
    <s v="Veg. contact"/>
    <s v="Y"/>
    <s v="Overhead"/>
    <x v="0"/>
    <s v="Conductor - Primary"/>
    <s v="Various Electric Equipment "/>
    <s v="Various, 100403909"/>
    <s v=" "/>
    <x v="1"/>
    <n v="39.874738999999998"/>
    <n v="-121.37818799999999"/>
    <s v="Plumas"/>
    <s v="BUCKS CREEK 1101 "/>
    <n v="12000"/>
    <m/>
    <x v="0"/>
    <s v="Cal Fire"/>
    <s v="Hardwood Forest"/>
    <s v="Timber fuel model"/>
    <s v="heavy tree vegetation"/>
    <s v="Y"/>
    <s v="Camp 2018, Claremont-Bear 2020"/>
    <s v="Dixie"/>
    <n v="248"/>
    <s v="R4"/>
    <s v="N"/>
    <s v="N"/>
    <m/>
    <m/>
    <s v="2021-07-16"/>
    <m/>
    <m/>
    <m/>
    <m/>
    <m/>
    <m/>
    <m/>
    <m/>
    <m/>
    <m/>
    <m/>
    <m/>
    <m/>
    <m/>
    <m/>
    <m/>
    <m/>
    <m/>
    <m/>
    <s v="  "/>
    <s v="NORTH VALLEY"/>
    <s v="QUINCY 01"/>
    <s v="09:37"/>
    <n v="44390"/>
    <m/>
    <n v="9119619"/>
    <s v="UNKNOWN"/>
    <s v="PREMISES DO NOT CHANGE"/>
    <s v="STORRIE"/>
    <s v="39.933943"/>
    <n v="-121.31567"/>
    <s v="V2TSLCQ"/>
    <s v="CAMPBELL, SCOTT"/>
    <m/>
    <s v="20210713 23:02"/>
    <n v="1190"/>
    <n v="1"/>
    <s v="Found tree on line with 2 fuses blown and 1 still energized. open remaining. Called for 911"/>
    <s v="Y"/>
    <n v="1"/>
    <s v="\\fxshare-nas05\quotashare-fs01\ESA\5 - Ignition Tracking\Fire_Tab_Attachment_Files"/>
    <m/>
    <n v="39.874738999999998"/>
    <n v="-121.37818799999999"/>
    <m/>
    <s v="Cal Fire"/>
    <m/>
    <s v="N"/>
    <s v="N"/>
    <s v="Y"/>
    <s v="Clear"/>
    <m/>
    <s v="National Forest"/>
    <m/>
    <s v="Calm"/>
    <m/>
    <s v="Vegetation"/>
    <m/>
    <s v="0.25 - 10 Acres"/>
    <m/>
    <s v="Cal Fire"/>
    <m/>
    <s v="Overhead"/>
    <m/>
    <s v="N"/>
    <m/>
    <m/>
    <m/>
    <m/>
    <m/>
    <m/>
    <s v="  "/>
    <m/>
    <m/>
    <m/>
    <m/>
    <m/>
    <m/>
    <m/>
    <m/>
    <m/>
    <m/>
    <m/>
    <m/>
    <m/>
    <m/>
    <m/>
    <m/>
    <m/>
    <m/>
    <m/>
    <m/>
    <m/>
    <m/>
    <m/>
    <m/>
    <m/>
    <m/>
    <m/>
    <m/>
    <m/>
    <m/>
    <m/>
    <m/>
    <m/>
    <m/>
    <m/>
    <m/>
    <m/>
    <m/>
    <m/>
    <m/>
    <m/>
    <m/>
    <m/>
    <m/>
    <m/>
    <m/>
    <m/>
  </r>
  <r>
    <n v="1057"/>
    <s v="S71C"/>
    <s v="3 - QC Complete"/>
    <n v="44473"/>
    <n v="44617"/>
    <s v="Tree limb fell into line starting a fire. The fire was &lt;0.25 acres in size. This information is preliminary."/>
    <s v="\\fxshare-nas05\quotashare-fs01\ESA\5 - Ignition Tracking\2021_Ignition_QC_Folders\20210713_1402547_21-0088625_nan_T005340155"/>
    <s v=" "/>
    <s v="Y"/>
    <s v="S71C"/>
    <s v="Create Time to 5:55_x000a_Outage Time to 5:33"/>
    <n v="44470"/>
    <m/>
    <s v="Not In Scope"/>
    <m/>
    <m/>
    <m/>
    <m/>
    <m/>
    <m/>
    <m/>
    <m/>
    <m/>
    <m/>
    <m/>
    <m/>
    <m/>
    <m/>
    <m/>
    <m/>
    <m/>
    <m/>
    <m/>
    <m/>
    <m/>
    <m/>
    <m/>
    <m/>
    <m/>
    <m/>
    <m/>
    <m/>
    <m/>
    <m/>
    <m/>
    <m/>
    <m/>
    <m/>
    <m/>
    <m/>
    <m/>
    <m/>
    <m/>
    <m/>
    <m/>
    <m/>
    <m/>
    <m/>
    <m/>
    <m/>
    <s v=" "/>
    <x v="165"/>
    <s v="05:55:00"/>
    <n v="44390"/>
    <s v="05:33:00"/>
    <s v="FAS"/>
    <s v="N"/>
    <s v="N"/>
    <n v="1402547"/>
    <s v="21-0088625"/>
    <m/>
    <s v="T005340155"/>
    <n v="121719238"/>
    <m/>
    <m/>
    <s v="PG&amp;E_1057_Ignition_20210713_4.jpg"/>
    <s v=" "/>
    <x v="1"/>
    <x v="0"/>
    <s v="Y"/>
    <s v="Y"/>
    <s v="N"/>
    <s v="On July 13, 2021 at 5:55 hours, a PG&amp;E Troubleman was dispatched to the Kingsburg 1111 12kV Distribution Circuit near the vicinty of Road 32, Kingsburg in response to wire down and a fire at a customer's home. Initial analysis indicates a healthy Aleppo Pine tree shed a large limb that struck the lines resulting in an ignition. The subject tree was approximately 75' in height and approximately 12' feet from the conductor. The subject tree was last inspected on July 1, 2021. The ensuing fire was between 3 meters and 0.25 acres in size and was self extinguished. PG&amp;E Crew replaced both the conductor and connector on July 13, 2021. Multiple trees are listed to be trimmed for compliance clearance by July 30, 2021. This information is preliminary."/>
    <s v="PG&amp;E"/>
    <s v="Vegetation"/>
    <s v="Conductor, Connector"/>
    <s v="D"/>
    <s v="D"/>
    <s v="&lt;0.25"/>
    <m/>
    <m/>
    <m/>
    <m/>
    <m/>
    <s v="Vegetation"/>
    <s v="Contact from object"/>
    <s v="Veg. contact"/>
    <s v="N"/>
    <s v="Overhead"/>
    <x v="0"/>
    <s v="Conductor - Primary"/>
    <s v="Conductor, Connector"/>
    <n v="100892409"/>
    <s v=" "/>
    <x v="0"/>
    <n v="36.534991699999999"/>
    <n v="-119.4993683"/>
    <s v="Tulare"/>
    <s v="KINGSBURG 1111"/>
    <n v="12000"/>
    <s v="KINGSBURG 11116960"/>
    <x v="0"/>
    <s v="Self Extinguished"/>
    <s v="Agriculture"/>
    <s v="Brush fuel model"/>
    <s v="grass and brush"/>
    <s v="N"/>
    <m/>
    <m/>
    <m/>
    <m/>
    <s v="N"/>
    <s v="N"/>
    <m/>
    <m/>
    <s v="2021-07-13"/>
    <m/>
    <m/>
    <n v="44391"/>
    <m/>
    <s v="Healthy Aleppo Pine shed a large limb in upper canopy and struck lines bring them to the ground and igniting a 50 X 200ft grass fire. Tree showed no outer signs of defects during last inspection."/>
    <s v="PINA"/>
    <m/>
    <m/>
    <m/>
    <m/>
    <m/>
    <m/>
    <m/>
    <m/>
    <m/>
    <m/>
    <m/>
    <m/>
    <n v="1"/>
    <s v="  "/>
    <s v="FRESNO"/>
    <s v="SELMA  01"/>
    <s v="05:56"/>
    <n v="44390"/>
    <n v="1402547"/>
    <s v="T005340155"/>
    <n v="40952"/>
    <s v="ROAD 32"/>
    <s v="KINGSBURG"/>
    <n v="36.534759999999999"/>
    <n v="-119.50322"/>
    <s v="F3TAXBR"/>
    <s v="BENEGAR, AL"/>
    <n v="252241111"/>
    <s v="20210713 07:58"/>
    <n v="9002"/>
    <m/>
    <s v="F3TAXBR TREE LIMB FELL INTO LINE PHASE DOWN STARTING FIRE"/>
    <s v="Y"/>
    <m/>
    <m/>
    <s v="36.5349917,-119.4993683,141.200000,3D"/>
    <m/>
    <m/>
    <m/>
    <m/>
    <m/>
    <s v="N"/>
    <s v="N"/>
    <m/>
    <s v="Clear"/>
    <m/>
    <s v="Private Land"/>
    <m/>
    <s v="Calm"/>
    <m/>
    <s v="Vegetation"/>
    <s v="TREE LIMB FELL INTO LINE"/>
    <s v="3 meters - 0.25 Acres"/>
    <m/>
    <s v="Other (Comments)"/>
    <s v="SELF/ NONE"/>
    <s v="Overhead"/>
    <m/>
    <s v="Y"/>
    <s v="PHOTO'S ONLY"/>
    <s v="Other (Comments)"/>
    <s v="Al Benegar"/>
    <s v="TREE-BRANCH FELL INTO LINE"/>
    <s v="CONDUCTOR, OVERHEAD"/>
    <s v="N"/>
    <s v="  "/>
    <s v="Unplanned"/>
    <s v="Fresno"/>
    <s v="Selma"/>
    <s v="252241111, KINGSBURG-1111"/>
    <s v="21-0088625"/>
    <s v="Unplanned"/>
    <s v="Clear;32-90F"/>
    <s v="3"/>
    <s v="744"/>
    <s v="YES"/>
    <s v="Line to Line"/>
    <s v="Sustained"/>
    <s v="No"/>
    <s v="6343F"/>
    <s v="OH"/>
    <s v="Fuse"/>
    <s v="1402547"/>
    <s v="Conductor, Overhead, Broken, wire on ground"/>
    <m/>
    <m/>
    <m/>
    <s v="RD 32 (SMITH) - 870' N/O KAMM (AVE 408)"/>
    <s v="S/S OF TX CGC# 418536943772"/>
    <m/>
    <m/>
    <m/>
    <s v="No"/>
    <s v="Vegetation, Tree - branch fell on line"/>
    <m/>
    <s v="No"/>
    <m/>
    <m/>
    <m/>
    <m/>
    <m/>
    <m/>
    <m/>
    <m/>
    <m/>
    <m/>
    <m/>
    <m/>
    <m/>
    <m/>
    <m/>
    <m/>
    <m/>
  </r>
  <r>
    <n v="1055"/>
    <s v="AGFC"/>
    <s v="3 - QC Complete"/>
    <n v="44391"/>
    <n v="44617"/>
    <s v="Duplicate of index 1059. A tree fell and pinned energized wires down that resulted in a 3 meter - 0.25 acre grass fire. Cutout 405 was opened by the responding troubleman at 0320 hours and made safe for fire crew. This information is preliminary."/>
    <s v="\\fxshare-nas05\quotashare-fs01\ESA\5 - Ignition Tracking\2021_Ignition_QC_Folders\20210713_nan_nan_nan_5210245"/>
    <s v=" "/>
    <m/>
    <m/>
    <m/>
    <m/>
    <m/>
    <s v="Not In Scope"/>
    <m/>
    <m/>
    <m/>
    <m/>
    <m/>
    <m/>
    <m/>
    <m/>
    <m/>
    <m/>
    <m/>
    <s v="Duplicate"/>
    <m/>
    <n v="44210"/>
    <n v="44378"/>
    <m/>
    <s v="Constrained by Dixie Fire footprint"/>
    <s v="N"/>
    <m/>
    <m/>
    <m/>
    <s v="N"/>
    <m/>
    <s v="Fire Incident Report"/>
    <m/>
    <m/>
    <m/>
    <m/>
    <m/>
    <m/>
    <m/>
    <m/>
    <m/>
    <m/>
    <m/>
    <m/>
    <m/>
    <m/>
    <m/>
    <m/>
    <m/>
    <m/>
    <m/>
    <m/>
    <m/>
    <m/>
    <s v=" "/>
    <x v="165"/>
    <s v="02:11:00"/>
    <m/>
    <m/>
    <s v="FAS"/>
    <s v="N"/>
    <s v="Y"/>
    <m/>
    <m/>
    <m/>
    <n v="5210245"/>
    <m/>
    <m/>
    <m/>
    <m/>
    <s v=" "/>
    <x v="0"/>
    <x v="1"/>
    <s v="N"/>
    <s v="N"/>
    <s v="N"/>
    <s v="Duplicate of index 1059. A tree fell and pinned energized wires down that resulted in a 3 meter - 0.25 acre grass fire. Cutout 405 was opened by the responding troubleman at 0320 hours and made safe for fire crew. This information is preliminary."/>
    <s v="Not PG&amp;E"/>
    <s v="Vegetation"/>
    <m/>
    <m/>
    <m/>
    <s v="&lt;0.25"/>
    <m/>
    <m/>
    <m/>
    <m/>
    <m/>
    <s v="Duplicate"/>
    <m/>
    <m/>
    <m/>
    <s v="Overhead"/>
    <x v="1"/>
    <m/>
    <m/>
    <m/>
    <s v=" "/>
    <x v="1"/>
    <n v="39.072130000000001"/>
    <n v="-122.780948"/>
    <s v="Lake"/>
    <s v="LUCERNE 1106"/>
    <n v="12000"/>
    <m/>
    <x v="0"/>
    <s v="Cal Fire"/>
    <s v="Hardwood Woodland"/>
    <m/>
    <m/>
    <s v="Y"/>
    <s v="Ranch 2018"/>
    <m/>
    <m/>
    <m/>
    <s v="N"/>
    <s v="N"/>
    <m/>
    <m/>
    <s v="2021-07-13"/>
    <m/>
    <m/>
    <m/>
    <m/>
    <m/>
    <m/>
    <m/>
    <m/>
    <m/>
    <m/>
    <m/>
    <m/>
    <m/>
    <m/>
    <m/>
    <m/>
    <m/>
    <m/>
    <m/>
    <s v="  "/>
    <s v="NORTH COAST"/>
    <s v="LAKEPORT 01"/>
    <s v="02:11"/>
    <n v="44390"/>
    <m/>
    <n v="5210245"/>
    <s v="UNKNOWN"/>
    <s v="PREMISES DO NOT CHANGE"/>
    <s v="LUCERNE"/>
    <n v="39.072130000000001"/>
    <n v="-122.780948"/>
    <s v="W2TDMFF"/>
    <s v="FELICICH, DAVID"/>
    <m/>
    <s v="20210713 05:32"/>
    <n v="1103"/>
    <m/>
    <s v="found CO 405 closed and energized with one phase down and the other phase pinned by tree 3 spans loadside-opened CO 405 @0320 and made safe for fire crew to put out the fire---fire less than an acre"/>
    <s v="Y"/>
    <n v="1"/>
    <s v="\\fxshare-nas05\quotashare-fs01\ESA\5 - Ignition Tracking\Fire_Tab_Attachment_Files"/>
    <m/>
    <n v="39.072130000000001"/>
    <n v="-122.780948"/>
    <s v="between pole SAPID #102143883and SAPID#102144009"/>
    <s v="cal fire"/>
    <s v="SAP ID #102143883"/>
    <s v="N"/>
    <s v="Y"/>
    <s v="Y"/>
    <s v="Clear"/>
    <s v="cutouts  405 did not blow found energized wire down in contact with ground and "/>
    <s v="PGE&amp;E-Owned Structure/Equipment"/>
    <s v="found other phase pined by tree- 3 spans loadside cutouts 405--opened cutouts  "/>
    <s v="Calm"/>
    <s v="405 de energizing tap at 0320"/>
    <s v="Vegetation"/>
    <m/>
    <s v="3 meters - 0.25 Acres"/>
    <m/>
    <s v="Cal Fire"/>
    <m/>
    <s v="Overhead"/>
    <m/>
    <s v="N"/>
    <m/>
    <m/>
    <m/>
    <m/>
    <m/>
    <m/>
    <s v="  "/>
    <m/>
    <m/>
    <m/>
    <m/>
    <m/>
    <m/>
    <m/>
    <m/>
    <m/>
    <m/>
    <m/>
    <m/>
    <m/>
    <m/>
    <m/>
    <m/>
    <m/>
    <m/>
    <m/>
    <m/>
    <m/>
    <m/>
    <m/>
    <m/>
    <m/>
    <m/>
    <m/>
    <m/>
    <m/>
    <m/>
    <m/>
    <m/>
    <m/>
    <m/>
    <m/>
    <m/>
    <m/>
    <m/>
    <m/>
    <m/>
    <m/>
    <m/>
    <m/>
    <m/>
    <m/>
    <m/>
    <m/>
  </r>
  <r>
    <n v="1056"/>
    <s v="MXX7"/>
    <s v="3 - QC Complete"/>
    <n v="44405"/>
    <n v="44617"/>
    <s v="Overhead conductor failed and resulted in a 1 meter - &lt; 3 meter grass fire. The ILIS 21-0088390 mentions the conductor failure might have been caused by third party tractor making contact with equipment but the FAS tag and EC tag have no mention of vehicle contact. This information is preliminary."/>
    <s v="\\fxshare-nas05\quotashare-fs01\ESA\5 - Ignition Tracking\2021_Ignition_QC_Folders\20210712_1402206_21-0088390_nan_T005339729"/>
    <s v=" "/>
    <m/>
    <m/>
    <m/>
    <m/>
    <s v="A5HR (Exponent)"/>
    <s v="Complete"/>
    <s v="Complete"/>
    <s v="AIM8"/>
    <s v="Not Required"/>
    <s v="Material not collected"/>
    <n v="44343"/>
    <s v="Unknown"/>
    <s v="Conductor"/>
    <m/>
    <m/>
    <m/>
    <m/>
    <s v="Not Required"/>
    <m/>
    <m/>
    <m/>
    <m/>
    <m/>
    <m/>
    <m/>
    <m/>
    <m/>
    <m/>
    <m/>
    <m/>
    <m/>
    <m/>
    <m/>
    <m/>
    <m/>
    <n v="44462"/>
    <n v="44462"/>
    <m/>
    <m/>
    <m/>
    <m/>
    <m/>
    <m/>
    <m/>
    <m/>
    <s v="Y"/>
    <n v="44398"/>
    <n v="44398"/>
    <s v="RHD5"/>
    <s v="Ryan Dorris, rhd5@pge.com, 209-256-7513"/>
    <s v="Emailed Ryan Dorris for more information about the cause of the ignition. Ryan emailed me back and wrote: The ignition was due to our wire separating for an unknown reason. There was an excavator working in that area around that time but there was no way to confirm the operator had anything to do with this situation. It separated  mid span with no bumps or connectors near the location. The fire was only about a 6ft by 6ft area. I tried to enter the fire information in my Getac to complete the report but it would not let me complete it due to the Getac not having GPS reception. I completed the IR form and sent that in I also reported it to Cynthia Atilano the CPUC report person. "/>
    <m/>
    <s v=" "/>
    <x v="166"/>
    <s v="15:59:00"/>
    <n v="44389"/>
    <s v="15:58:00"/>
    <s v="FAS"/>
    <s v="Y"/>
    <s v="N"/>
    <n v="1402206"/>
    <s v="21-0088390"/>
    <m/>
    <s v="T005339729"/>
    <s v="44905839, 121717620"/>
    <m/>
    <m/>
    <s v="PG&amp;E_1056_Ignition_20210712_3.JPG"/>
    <s v=" "/>
    <x v="1"/>
    <x v="0"/>
    <s v="Y"/>
    <s v="Y"/>
    <s v="N"/>
    <s v="On July 12th, 2021 at 1559 hours, a PG&amp;E Troubleman was dispatched to the WEST POINT 1101 12KV Distribution Circuit on Columbia Drive in Amador County in response to a fire. Initial analysis indicates a conductor caused the ignition. The conductor (SAP # 101264889) was broken/damaged. I emailed the troubleman and he said that there was an excavator in the area but there was no way to prove that the excavator made contact with the conductor and caused it to fail. The troubleman wasn't sure what caused the conductor to fail mid span and no splice/connectors were on the conductor. The ensuing fire was 1 meter - &lt; 3 meters in size and the fire was suppressed by Cal Fire. PG&amp;E Crew repaired conductor on July 12th, 2021. This information is preliminary. "/>
    <s v="PG&amp;E"/>
    <s v="Vegetation"/>
    <s v="Conductor"/>
    <s v="D"/>
    <s v="D"/>
    <s v="&lt;3 meters of linear travel"/>
    <m/>
    <m/>
    <m/>
    <m/>
    <m/>
    <s v="Equipment - PG&amp;E"/>
    <s v="All types of equipment / facility failure"/>
    <s v="Conductor failure-all"/>
    <s v="N"/>
    <s v="Overhead"/>
    <x v="0"/>
    <s v="Conductor - Primary"/>
    <s v="Conductor"/>
    <n v="101264889"/>
    <s v=" "/>
    <x v="2"/>
    <n v="38.459940000000003"/>
    <n v="-120.519729"/>
    <s v="Amador"/>
    <s v="WEST POINT 1101"/>
    <n v="12000"/>
    <s v="WEST POINT 110112256"/>
    <x v="1"/>
    <s v="Cal Fire"/>
    <s v="Conifer Forest"/>
    <s v="Grass Fuel Model"/>
    <m/>
    <s v="N"/>
    <m/>
    <m/>
    <n v="340"/>
    <s v="R4"/>
    <s v="N"/>
    <s v="N"/>
    <m/>
    <m/>
    <s v="2021-07-13"/>
    <m/>
    <m/>
    <m/>
    <m/>
    <m/>
    <m/>
    <m/>
    <m/>
    <m/>
    <m/>
    <m/>
    <m/>
    <m/>
    <m/>
    <m/>
    <m/>
    <m/>
    <m/>
    <m/>
    <s v="  "/>
    <s v="STOCKTON"/>
    <s v="JACKSON"/>
    <s v="15:59"/>
    <n v="44389"/>
    <n v="1402206"/>
    <s v="T005339729"/>
    <n v="25925"/>
    <s v="SUGAR PINE DR"/>
    <m/>
    <n v="38.443680000000001"/>
    <n v="-120.50883"/>
    <s v="Q2TRHD5"/>
    <m/>
    <n v="163201101"/>
    <s v="2021/07/12 19:26:34"/>
    <n v="9002"/>
    <m/>
    <s v="IVR,MTR UNK ON,NO DOG,NO LOCKED GATE"/>
    <s v="N"/>
    <m/>
    <m/>
    <m/>
    <m/>
    <m/>
    <m/>
    <s v="cal fire, Josh Duport, 707-321-9629"/>
    <m/>
    <m/>
    <m/>
    <s v="Y"/>
    <m/>
    <m/>
    <m/>
    <m/>
    <m/>
    <m/>
    <s v="PG&amp;E Equipment"/>
    <s v="REPAIR WIRE DOWN  PICTURES ATTACHED"/>
    <m/>
    <m/>
    <s v="Cal Fire"/>
    <m/>
    <s v="Overhead"/>
    <m/>
    <m/>
    <m/>
    <m/>
    <m/>
    <s v="OVERHEAD"/>
    <s v="CONDUCTOR, OVERHEAD"/>
    <m/>
    <s v="  "/>
    <s v="Unplanned"/>
    <s v="Stockton"/>
    <s v="Jackson"/>
    <s v="163201101, WEST POINT-1101"/>
    <s v="21-0088390"/>
    <s v="Unplanned"/>
    <s v="Clear;32-90 F"/>
    <s v="1779"/>
    <s v="317974"/>
    <s v="NO"/>
    <s v="Force Out"/>
    <s v="Sustained"/>
    <s v="No"/>
    <s v="12256"/>
    <s v="OH"/>
    <s v="Line Recloser"/>
    <s v="1402206"/>
    <s v="Conductor, Overhead, Broken, wire on ground"/>
    <s v="NA "/>
    <s v="07/12/21 18:17"/>
    <m/>
    <s v="TIGER CRK RD S/O MCKENZIE RD - PIONEER"/>
    <s v="2 SPAN SW/OF 90421"/>
    <s v="JPRS 2 N/OF CGC 224136530425 OPEN|SW 829939 CLOSE"/>
    <s v="TRACTOR EXCAVATING HIT POLE "/>
    <m/>
    <s v="No"/>
    <s v="3rd Party, Vehicle"/>
    <m/>
    <s v="No"/>
    <s v="1"/>
    <s v="142"/>
    <m/>
    <m/>
    <m/>
    <m/>
    <m/>
    <m/>
    <m/>
    <m/>
    <m/>
    <m/>
    <m/>
    <m/>
    <m/>
    <m/>
    <m/>
  </r>
  <r>
    <n v="1054"/>
    <s v="AGFC"/>
    <s v="3 - QC Complete"/>
    <n v="44389"/>
    <n v="44617"/>
    <s v="Other fire, not attributable to PG&amp;E assets. This information is preliminary."/>
    <s v="\\fxshare-nas05\quotashare-fs01\ESA\5 - Ignition Tracking\2021_Ignition_QC_Folders\20210712_nan_nan_nan_T005339811"/>
    <s v=" "/>
    <m/>
    <m/>
    <m/>
    <m/>
    <m/>
    <s v="Not In Scope"/>
    <m/>
    <m/>
    <m/>
    <m/>
    <m/>
    <m/>
    <m/>
    <m/>
    <m/>
    <m/>
    <m/>
    <m/>
    <m/>
    <m/>
    <m/>
    <m/>
    <m/>
    <m/>
    <m/>
    <m/>
    <m/>
    <m/>
    <m/>
    <m/>
    <m/>
    <m/>
    <m/>
    <m/>
    <m/>
    <m/>
    <m/>
    <m/>
    <m/>
    <m/>
    <m/>
    <m/>
    <m/>
    <m/>
    <m/>
    <m/>
    <m/>
    <m/>
    <m/>
    <m/>
    <m/>
    <m/>
    <s v=" "/>
    <x v="166"/>
    <s v="17:24:00"/>
    <m/>
    <m/>
    <s v="FAS"/>
    <s v="N"/>
    <s v="N"/>
    <m/>
    <m/>
    <m/>
    <s v="T005339811"/>
    <m/>
    <m/>
    <m/>
    <m/>
    <s v=" "/>
    <x v="0"/>
    <x v="1"/>
    <s v="N"/>
    <s v="N"/>
    <s v="N"/>
    <s v="Other fire, not attributable to PG&amp;E assets. This information is preliminary."/>
    <s v="Not PG&amp;E"/>
    <s v="Vegetation"/>
    <m/>
    <m/>
    <m/>
    <s v="0.26-9.99"/>
    <m/>
    <m/>
    <m/>
    <m/>
    <m/>
    <s v="Other Fire: Non-PG&amp;E related"/>
    <m/>
    <m/>
    <m/>
    <s v="Overhead"/>
    <x v="1"/>
    <m/>
    <m/>
    <m/>
    <s v=" "/>
    <x v="1"/>
    <n v="40.891653300000002"/>
    <n v="-121.65228500000001"/>
    <s v="Shasta"/>
    <s v="BURNEY 1102 "/>
    <n v="12000"/>
    <m/>
    <x v="0"/>
    <s v="Burney FD"/>
    <s v="Urban"/>
    <m/>
    <m/>
    <s v="N"/>
    <m/>
    <m/>
    <m/>
    <m/>
    <s v="N"/>
    <s v="N"/>
    <m/>
    <m/>
    <s v="2021-07-13"/>
    <m/>
    <m/>
    <m/>
    <m/>
    <m/>
    <m/>
    <m/>
    <m/>
    <m/>
    <m/>
    <m/>
    <m/>
    <m/>
    <m/>
    <m/>
    <m/>
    <m/>
    <m/>
    <m/>
    <s v="  "/>
    <s v="NORTH VALLEY"/>
    <s v="BURNEY"/>
    <s v="17:24"/>
    <n v="44389"/>
    <m/>
    <s v="T005339811"/>
    <s v="UNKNOWN"/>
    <s v="CORNAZ DR"/>
    <s v="BURNEY"/>
    <m/>
    <m/>
    <s v="V1TGXKI"/>
    <s v="KNAUP, GEORGE"/>
    <m/>
    <s v="20210712 18:35"/>
    <n v="9002"/>
    <m/>
    <s v="vegitation or structure fire burnt pole up and service down"/>
    <s v="Y"/>
    <m/>
    <m/>
    <s v="40.8916533,-121.6522850,951.400000,3D"/>
    <m/>
    <m/>
    <m/>
    <s v="Burney Fire Dept"/>
    <m/>
    <s v="N"/>
    <s v="Y"/>
    <m/>
    <s v="Clear"/>
    <m/>
    <s v="Private Land"/>
    <m/>
    <s v="Light"/>
    <m/>
    <s v="3rd Party"/>
    <m/>
    <s v="0.25 - 10 Acres"/>
    <m/>
    <s v="Cal Fire"/>
    <m/>
    <s v="Overhead"/>
    <m/>
    <s v="Y"/>
    <s v="pictures and service wire"/>
    <s v="PG&amp;E Employee"/>
    <m/>
    <s v="FIRE, FOREST/GRASS"/>
    <s v="POLE-WOOD"/>
    <s v="N"/>
    <s v="  "/>
    <m/>
    <m/>
    <m/>
    <m/>
    <m/>
    <m/>
    <m/>
    <m/>
    <m/>
    <m/>
    <m/>
    <m/>
    <m/>
    <m/>
    <m/>
    <m/>
    <m/>
    <m/>
    <m/>
    <m/>
    <m/>
    <m/>
    <m/>
    <m/>
    <m/>
    <m/>
    <m/>
    <m/>
    <m/>
    <m/>
    <m/>
    <m/>
    <m/>
    <m/>
    <m/>
    <m/>
    <m/>
    <m/>
    <m/>
    <m/>
    <m/>
    <m/>
    <m/>
    <m/>
    <m/>
    <m/>
    <m/>
  </r>
  <r>
    <n v="1053"/>
    <s v="AGFC"/>
    <s v="3 - QC Complete"/>
    <n v="44396"/>
    <n v="44617"/>
    <s v="Other fire, not attributable to PG&amp;E asssets. AGFC notes: I was able to get a hold of the Fire Investigator for Placerville FD and they confirmed that they don't believe this fire was caused by PG&amp;E assets. Half acre grass fire due to unknown cause. Troubleman responded to a pole fire with reports of wires down. When they arrived on scene they observed the distribution pole on fire but no wires down and extinguished the fire. Troubleman does not believe the fire was due to PG&amp;E assets, but did create an EC tag for a broken crossarm and also reported the communication lines were damaged.  This information is preliminary."/>
    <s v="\\fxshare-nas05\quotashare-fs01\ESA\5 - Ignition Tracking\2021_Ignition_QC_Folders\20210712_1402274_21-0088434_nan_T005339777"/>
    <s v=" "/>
    <m/>
    <m/>
    <m/>
    <m/>
    <m/>
    <s v="Not In Scope"/>
    <m/>
    <m/>
    <m/>
    <m/>
    <n v="44292"/>
    <s v="Tracking"/>
    <s v="Crossarm"/>
    <m/>
    <m/>
    <m/>
    <m/>
    <m/>
    <m/>
    <m/>
    <m/>
    <m/>
    <m/>
    <m/>
    <m/>
    <m/>
    <m/>
    <m/>
    <m/>
    <m/>
    <m/>
    <m/>
    <m/>
    <m/>
    <m/>
    <m/>
    <m/>
    <m/>
    <m/>
    <m/>
    <m/>
    <m/>
    <m/>
    <m/>
    <m/>
    <m/>
    <m/>
    <m/>
    <m/>
    <m/>
    <m/>
    <m/>
    <s v=" "/>
    <x v="166"/>
    <s v="16:54:00"/>
    <n v="44389"/>
    <s v="16:54:00"/>
    <s v="FAS"/>
    <s v="N"/>
    <s v="N"/>
    <n v="1402274"/>
    <s v="21-0088434"/>
    <m/>
    <s v="T005339777"/>
    <m/>
    <m/>
    <m/>
    <m/>
    <s v=" "/>
    <x v="0"/>
    <x v="1"/>
    <s v="N"/>
    <s v="N"/>
    <s v="N"/>
    <s v="Other fire, not attributable to PG&amp;E asssets. AGFC notes: I was able to get a hold of the Fire Investigator for Placerville FD and they confirmed that they don't believe this fire was caused by PG&amp;E assets. Half acre grass fire due to unknown cause. Troubleman responded to a pole fire with reports of wires down. When they arrived on scene they observed the distribution pole on fire but no wires down and extinguished the fire. Troubleman does not believe the fire was due to PG&amp;E assets, but did create an EC tag for a broken crossarm and also reported the communication lines were damaged.  This information is preliminary."/>
    <s v="Not PG&amp;E"/>
    <s v="Vegetation"/>
    <m/>
    <m/>
    <m/>
    <s v="0.26-9.99"/>
    <m/>
    <m/>
    <m/>
    <m/>
    <m/>
    <s v="Other Fire: Non-PG&amp;E related"/>
    <m/>
    <m/>
    <m/>
    <s v="Overhead"/>
    <x v="1"/>
    <m/>
    <m/>
    <m/>
    <s v=" "/>
    <x v="1"/>
    <n v="38.724469999999997"/>
    <n v="-120.80204000000001"/>
    <s v="El Dorado"/>
    <s v="PLACERVILLE 1111"/>
    <n v="12000"/>
    <m/>
    <x v="0"/>
    <s v="Unknown"/>
    <s v="Urban"/>
    <m/>
    <m/>
    <s v="N"/>
    <m/>
    <s v="BRW"/>
    <m/>
    <m/>
    <s v="N"/>
    <s v="N"/>
    <m/>
    <m/>
    <s v="2021-07-13"/>
    <m/>
    <m/>
    <m/>
    <m/>
    <m/>
    <m/>
    <m/>
    <m/>
    <m/>
    <m/>
    <m/>
    <m/>
    <m/>
    <m/>
    <m/>
    <m/>
    <m/>
    <m/>
    <m/>
    <s v="  "/>
    <s v="SIERRA"/>
    <s v="PLACERVILLE 03"/>
    <s v="16:54"/>
    <n v="44389"/>
    <n v="1402274"/>
    <s v="T005339777"/>
    <s v="UNKNOWN"/>
    <s v="FORNI RD"/>
    <s v="PLACERVILLE"/>
    <n v="38.724469999999997"/>
    <n v="-120.80204000000001"/>
    <s v="T4TWXDN"/>
    <s v="DEQUNIE, WES"/>
    <n v="153081111"/>
    <s v="20210712 19:05"/>
    <n v="9002"/>
    <m/>
    <s v="FIRE IN AREA.NEED NEW XARM. CREW NOTIFIED"/>
    <s v="Y"/>
    <m/>
    <m/>
    <m/>
    <n v="38.724469999999997"/>
    <n v="-120.80204000000001"/>
    <m/>
    <s v="TRENT WILLIAMS/ 530-919-7702"/>
    <n v="120153556"/>
    <s v="N"/>
    <s v="Y"/>
    <m/>
    <s v="Clear"/>
    <m/>
    <s v="County Land"/>
    <m/>
    <s v="Calm"/>
    <m/>
    <s v="Vegetation"/>
    <m/>
    <s v="0.25 - 10 Acres"/>
    <m/>
    <s v="Fire Dept"/>
    <m/>
    <s v="Overhead"/>
    <m/>
    <s v="N"/>
    <m/>
    <m/>
    <m/>
    <s v="PATROL-FOUND NOTHING"/>
    <m/>
    <s v="N"/>
    <s v="  "/>
    <s v="Unplanned"/>
    <s v="Sierra"/>
    <s v="El Dorado"/>
    <s v="153081111, PLACERVILLE-1111"/>
    <s v="21-0088434"/>
    <s v="Unplanned"/>
    <s v="Clear;32-90 F"/>
    <s v="378"/>
    <s v="26838"/>
    <s v="YES"/>
    <s v="Force Out"/>
    <s v="Sustained"/>
    <s v="No"/>
    <s v="8582"/>
    <s v="OH"/>
    <s v="Line Recloser"/>
    <s v="1402274"/>
    <s v="Pole-Wood, Burned/flashed"/>
    <s v="NONE"/>
    <s v="07/12/21 17:49"/>
    <m/>
    <s v="FISKE &amp; BENHAM ST"/>
    <s v="I414"/>
    <s v="SW 5995 OPEN|SW 6093 OPEN"/>
    <m/>
    <m/>
    <s v="No"/>
    <s v="Equipment Failure/Involved, Overhead"/>
    <m/>
    <s v="No"/>
    <s v="1"/>
    <s v="31"/>
    <m/>
    <m/>
    <m/>
    <m/>
    <m/>
    <m/>
    <m/>
    <m/>
    <m/>
    <m/>
    <m/>
    <m/>
    <m/>
    <m/>
    <m/>
  </r>
  <r>
    <n v="1052"/>
    <s v="AGFC"/>
    <s v="3 - QC Complete"/>
    <n v="44389"/>
    <n v="44617"/>
    <s v="Duplicate of index 1051. Structure fire, not attributable to PG&amp;E assets. This information is preliminary."/>
    <s v="\\fxshare-nas05\quotashare-fs01\ESA\5 - Ignition Tracking\2021_Ignition_QC_Folders\20210712_nan_nan_nan_895788558"/>
    <s v=" "/>
    <m/>
    <m/>
    <m/>
    <m/>
    <m/>
    <s v="Not In Scope"/>
    <m/>
    <m/>
    <m/>
    <m/>
    <m/>
    <m/>
    <m/>
    <m/>
    <m/>
    <m/>
    <m/>
    <m/>
    <m/>
    <m/>
    <m/>
    <m/>
    <m/>
    <m/>
    <m/>
    <m/>
    <m/>
    <m/>
    <m/>
    <m/>
    <m/>
    <m/>
    <m/>
    <m/>
    <m/>
    <m/>
    <m/>
    <m/>
    <m/>
    <m/>
    <m/>
    <m/>
    <m/>
    <m/>
    <m/>
    <m/>
    <m/>
    <m/>
    <m/>
    <m/>
    <m/>
    <m/>
    <s v=" "/>
    <x v="166"/>
    <s v="14:13:00"/>
    <m/>
    <m/>
    <s v="FAS"/>
    <s v="N"/>
    <s v="Y"/>
    <m/>
    <m/>
    <m/>
    <n v="895788558"/>
    <m/>
    <m/>
    <m/>
    <m/>
    <s v=" "/>
    <x v="0"/>
    <x v="1"/>
    <s v="N"/>
    <s v="N"/>
    <s v="N"/>
    <s v="Duplicate of index 1051. Structure fire, not attributable to PG&amp;E assets. This information is preliminary."/>
    <s v="Not PG&amp;E"/>
    <s v="Building"/>
    <m/>
    <m/>
    <m/>
    <s v="10-99"/>
    <m/>
    <m/>
    <m/>
    <m/>
    <m/>
    <s v="Other Fire: Non-PG&amp;E related"/>
    <m/>
    <m/>
    <m/>
    <s v="Overhead"/>
    <x v="1"/>
    <m/>
    <m/>
    <m/>
    <s v=" "/>
    <x v="1"/>
    <n v="40.380146000000003"/>
    <n v="-122.45624100000001"/>
    <s v="Shasta"/>
    <s v="COTTONWOOD 1102"/>
    <n v="12000"/>
    <m/>
    <x v="0"/>
    <s v="Cal Fire"/>
    <s v="Hardwood Woodland"/>
    <m/>
    <m/>
    <s v="N"/>
    <m/>
    <s v="Creekside"/>
    <m/>
    <m/>
    <s v="N"/>
    <s v="N"/>
    <m/>
    <m/>
    <s v="2021-07-13"/>
    <m/>
    <m/>
    <m/>
    <m/>
    <m/>
    <m/>
    <m/>
    <m/>
    <m/>
    <m/>
    <m/>
    <m/>
    <m/>
    <m/>
    <m/>
    <m/>
    <m/>
    <m/>
    <m/>
    <s v="  "/>
    <s v="NORTH VALLEY"/>
    <s v="REDDING 03"/>
    <s v="14:13"/>
    <n v="44389"/>
    <m/>
    <n v="895788558"/>
    <n v="16203"/>
    <s v="CREEKSIDE DR"/>
    <s v="COTTONWOOD"/>
    <n v="40.380808000000002"/>
    <n v="-122.460148"/>
    <s v="V8TCWC9"/>
    <s v="COLGATE, CALEM"/>
    <n v="102931102"/>
    <s v="20210712 17:21"/>
    <n v="1122"/>
    <m/>
    <s v="STRUCT FIRE VEG FIRE"/>
    <s v="Y"/>
    <n v="3"/>
    <s v="\\fxshare-nas05\quotashare-fs01\ESA\5 - Ignition Tracking\Fire_Tab_Attachment_Files"/>
    <m/>
    <n v="40.380146000000003"/>
    <n v="-122.45624100000001"/>
    <m/>
    <s v="TIM SHIFFER/530-448-2418"/>
    <m/>
    <s v="Y"/>
    <s v="N"/>
    <s v="Y"/>
    <s v="Clear"/>
    <m/>
    <s v="Private Land"/>
    <m/>
    <s v="Light"/>
    <m/>
    <s v="Unknown"/>
    <m/>
    <s v="10 - 100 Acres"/>
    <m/>
    <s v="Cal Fire"/>
    <m/>
    <s v="Overhead"/>
    <m/>
    <s v="N"/>
    <m/>
    <m/>
    <m/>
    <m/>
    <m/>
    <m/>
    <s v="  "/>
    <m/>
    <m/>
    <m/>
    <m/>
    <m/>
    <m/>
    <m/>
    <m/>
    <m/>
    <m/>
    <m/>
    <m/>
    <m/>
    <m/>
    <m/>
    <m/>
    <m/>
    <m/>
    <m/>
    <m/>
    <m/>
    <m/>
    <m/>
    <m/>
    <m/>
    <m/>
    <m/>
    <m/>
    <m/>
    <m/>
    <m/>
    <m/>
    <m/>
    <m/>
    <m/>
    <m/>
    <m/>
    <m/>
    <m/>
    <m/>
    <m/>
    <m/>
    <m/>
    <m/>
    <m/>
    <m/>
    <m/>
  </r>
  <r>
    <n v="1051"/>
    <s v="AGFC"/>
    <s v="3 - QC Complete"/>
    <n v="44389"/>
    <n v="44617"/>
    <s v="Structure fire, not attributable to PG&amp;E assets. This information is preliminary."/>
    <s v="\\fxshare-nas05\quotashare-fs01\ESA\5 - Ignition Tracking\2021_Ignition_QC_Folders\20210712_1402113_21-0088330_nan_T005339615"/>
    <s v=" "/>
    <m/>
    <m/>
    <m/>
    <m/>
    <m/>
    <s v="Not In Scope"/>
    <m/>
    <m/>
    <m/>
    <m/>
    <m/>
    <m/>
    <m/>
    <m/>
    <m/>
    <m/>
    <m/>
    <m/>
    <m/>
    <m/>
    <m/>
    <m/>
    <m/>
    <m/>
    <m/>
    <m/>
    <m/>
    <m/>
    <m/>
    <m/>
    <m/>
    <m/>
    <m/>
    <m/>
    <m/>
    <m/>
    <m/>
    <m/>
    <m/>
    <m/>
    <m/>
    <m/>
    <m/>
    <m/>
    <m/>
    <m/>
    <m/>
    <m/>
    <m/>
    <m/>
    <m/>
    <m/>
    <s v=" "/>
    <x v="166"/>
    <s v="14:03:00"/>
    <n v="44389"/>
    <s v="14:03:00"/>
    <s v="FAS"/>
    <s v="N"/>
    <s v="N"/>
    <n v="1402113"/>
    <s v="21-0088330"/>
    <m/>
    <s v="T005339615"/>
    <m/>
    <m/>
    <m/>
    <m/>
    <s v=" "/>
    <x v="0"/>
    <x v="1"/>
    <s v="N"/>
    <s v="N"/>
    <s v="N"/>
    <s v="Structure fire, not attributable to PG&amp;E assets. This information is preliminary."/>
    <s v="Not PG&amp;E"/>
    <s v="Building"/>
    <m/>
    <m/>
    <m/>
    <s v="10-99"/>
    <m/>
    <m/>
    <m/>
    <m/>
    <m/>
    <s v="Other Fire: Non-PG&amp;E related"/>
    <m/>
    <m/>
    <m/>
    <s v="Overhead"/>
    <x v="1"/>
    <m/>
    <m/>
    <m/>
    <s v=" "/>
    <x v="1"/>
    <n v="40.380146000000003"/>
    <n v="-122.45624100000001"/>
    <s v="Shasta"/>
    <s v="COTTONWOOD 1102"/>
    <n v="12000"/>
    <m/>
    <x v="0"/>
    <s v="Cal Fire"/>
    <s v="Hardwood Woodland"/>
    <m/>
    <m/>
    <s v="N"/>
    <m/>
    <s v="Creekside"/>
    <m/>
    <m/>
    <s v="N"/>
    <s v="N"/>
    <m/>
    <m/>
    <s v="2021-07-13"/>
    <m/>
    <m/>
    <m/>
    <m/>
    <m/>
    <m/>
    <m/>
    <m/>
    <m/>
    <m/>
    <m/>
    <m/>
    <m/>
    <m/>
    <m/>
    <m/>
    <m/>
    <m/>
    <m/>
    <s v="  "/>
    <s v="NORTH VALLEY"/>
    <s v="REDDING 03"/>
    <s v="14:03"/>
    <n v="44389"/>
    <n v="1402113"/>
    <s v="T005339615"/>
    <s v="DEV5997"/>
    <s v="SS/O GAS POINT RD @ WE"/>
    <s v="COTTONWOOD"/>
    <n v="40.388069999999999"/>
    <n v="-122.45896"/>
    <s v="V8TCWC9"/>
    <s v="COLGATE, CALEM"/>
    <n v="102931102"/>
    <s v="20210712 17:44"/>
    <n v="9002"/>
    <n v="1"/>
    <s v="CREW TO REPLACE BELLS AND TX FUSES"/>
    <s v="Y"/>
    <m/>
    <m/>
    <m/>
    <n v="40.380146000000003"/>
    <n v="-122.45624100000001"/>
    <m/>
    <s v="Unknown"/>
    <m/>
    <s v="Y"/>
    <s v="N"/>
    <m/>
    <s v="Clear"/>
    <m/>
    <s v="Private Land"/>
    <m/>
    <s v="Light"/>
    <m/>
    <s v="Unknown"/>
    <m/>
    <s v="10 - 100 Acres"/>
    <m/>
    <s v="Cal Fire"/>
    <m/>
    <s v="Overhead"/>
    <m/>
    <s v="N"/>
    <m/>
    <m/>
    <m/>
    <s v="PATROL-FOUND NOTHING"/>
    <m/>
    <s v="N"/>
    <s v="  "/>
    <s v="Unplanned"/>
    <s v="North Valley"/>
    <s v="Shasta"/>
    <s v="102931102, COTTONWOOD-1102"/>
    <s v="21-0088330"/>
    <s v="Unplanned"/>
    <s v="Clear;32-90F"/>
    <s v="32"/>
    <s v="4192"/>
    <s v="YES"/>
    <s v="Force Out"/>
    <s v="Sustained"/>
    <s v="No"/>
    <s v="5997"/>
    <s v="OH"/>
    <s v="Fuse"/>
    <s v="1402113"/>
    <s v="Transformer (OH), Burned/flashed"/>
    <m/>
    <s v="07/12/21 17:21"/>
    <m/>
    <s v="SS/O GAS POINT RD @ WEST HO TRAIL   W/O COTTONWOOD"/>
    <s v="FUCO 5997"/>
    <m/>
    <m/>
    <m/>
    <s v="No"/>
    <s v="3rd Party, Fire, house or bldg."/>
    <m/>
    <s v="No"/>
    <m/>
    <m/>
    <m/>
    <m/>
    <m/>
    <m/>
    <m/>
    <m/>
    <m/>
    <m/>
    <m/>
    <m/>
    <m/>
    <m/>
    <m/>
    <m/>
    <m/>
  </r>
  <r>
    <n v="1050"/>
    <s v="AGFC"/>
    <s v="3 - QC Complete"/>
    <n v="44389"/>
    <n v="44617"/>
    <s v="Duplicate of index 1049. Leaning tree limb made contact with overhead primary circuit, resulting in a 1 meter - &lt; 3 meter grass fire. This information is preliminary."/>
    <s v="\\fxshare-nas05\quotashare-fs01\ESA\5 - Ignition Tracking\2021_Ignition_QC_Folders\20210712_1401883_21-0088136_nan_T005339497"/>
    <s v=" "/>
    <m/>
    <m/>
    <m/>
    <m/>
    <m/>
    <s v="Not In Scope"/>
    <m/>
    <m/>
    <m/>
    <m/>
    <m/>
    <m/>
    <m/>
    <m/>
    <m/>
    <m/>
    <m/>
    <m/>
    <m/>
    <m/>
    <m/>
    <m/>
    <m/>
    <m/>
    <m/>
    <m/>
    <m/>
    <m/>
    <m/>
    <m/>
    <m/>
    <m/>
    <m/>
    <m/>
    <m/>
    <m/>
    <m/>
    <m/>
    <m/>
    <m/>
    <m/>
    <m/>
    <m/>
    <m/>
    <m/>
    <m/>
    <m/>
    <m/>
    <m/>
    <m/>
    <m/>
    <m/>
    <s v=" "/>
    <x v="166"/>
    <s v="12:16:00"/>
    <n v="44389"/>
    <s v="12:16:00"/>
    <s v="FAS"/>
    <s v="N"/>
    <s v="Y"/>
    <n v="1401883"/>
    <s v="21-0088136"/>
    <m/>
    <s v="T005339497"/>
    <n v="31546153"/>
    <m/>
    <m/>
    <m/>
    <s v=" "/>
    <x v="0"/>
    <x v="1"/>
    <s v="N"/>
    <s v="N"/>
    <s v="N"/>
    <s v="Duplicate of index 1049. Leaning tree limb made contact with overhead primary circuit, resulting in a 1 meter - &lt; 3 meter grass fire. This information is preliminary."/>
    <s v="Not PG&amp;E"/>
    <s v="Vegetation"/>
    <m/>
    <m/>
    <m/>
    <s v="&lt;3 meters of linear travel"/>
    <m/>
    <m/>
    <m/>
    <m/>
    <m/>
    <s v="Other Fire: Non-PG&amp;E related"/>
    <m/>
    <m/>
    <m/>
    <s v="Overhead"/>
    <x v="1"/>
    <m/>
    <m/>
    <m/>
    <s v=" "/>
    <x v="0"/>
    <n v="40.119356699999997"/>
    <n v="-123.7518433"/>
    <s v="Humboldt"/>
    <s v="GARBERVILLE 1101"/>
    <n v="12000"/>
    <s v="GARBERVILLE 11011604"/>
    <x v="0"/>
    <s v="Cal Fire"/>
    <s v="Hardwood Forest"/>
    <m/>
    <m/>
    <s v="N"/>
    <m/>
    <m/>
    <m/>
    <m/>
    <s v="N"/>
    <s v="N"/>
    <m/>
    <m/>
    <s v="2021-07-13"/>
    <n v="40.119799999999998"/>
    <n v="-123.75190000000001"/>
    <n v="44391"/>
    <s v="BranchFail"/>
    <s v="AN OAK BEHIND THE OAK THAT CAUSED THE OUTAGE HAD A SPAR BRAKE OUT DUE TO HEAT AND LEANING WEIGHT OF THE TOP. THE SPAR FAILED INTO THE TREE IN FRONT OF IT CAUSING THAT TOP TO BREAK OUT AND FAIL INTO LINES BREAKING A CROSS ARM. THE WIRES LANDED ON AN OLD FIR STUMP THAT WAS DIRECTLY UNDER LINES RESULTING IN A SMALL FIRE."/>
    <s v="OAKK"/>
    <n v="45"/>
    <n v="13"/>
    <n v="20"/>
    <s v="Moderate"/>
    <s v="None"/>
    <s v="N"/>
    <n v="1"/>
    <m/>
    <s v="Hillside"/>
    <s v="A"/>
    <s v="CrossArm"/>
    <s v="BareWire"/>
    <n v="2"/>
    <s v="  "/>
    <s v="NORTH COAST"/>
    <s v="GARBERVILLE"/>
    <s v="12:16"/>
    <n v="44389"/>
    <n v="1401883"/>
    <s v="T005339497"/>
    <n v="3450"/>
    <s v="SAWMILL RD"/>
    <s v="GARBERVILLE"/>
    <n v="40.115070000000003"/>
    <n v="-123.75605"/>
    <s v="W4TD3A6"/>
    <s v="ALLEN, DERRICK"/>
    <n v="192221101"/>
    <s v="20210712 13:12"/>
    <n v="9002"/>
    <n v="1"/>
    <s v="Tree branch leaning on line started fire. De-energized c/o's 5531. Crew needs to ground line for tree crew and replace c/o's 5531 to load break style c/o's. D3A6"/>
    <s v="Y"/>
    <m/>
    <m/>
    <s v="40.1193567,-123.7518433,490.500000,3D"/>
    <m/>
    <m/>
    <m/>
    <s v="Cal fire"/>
    <m/>
    <s v="N"/>
    <s v="Y"/>
    <m/>
    <s v="Clear"/>
    <m/>
    <s v="Private Land"/>
    <m/>
    <s v="Calm"/>
    <m/>
    <s v="Vegetation"/>
    <m/>
    <s v="1 meter - &lt; 3 meters"/>
    <m/>
    <s v="Cal Fire"/>
    <m/>
    <s v="Overhead"/>
    <m/>
    <s v="N"/>
    <m/>
    <m/>
    <m/>
    <s v="TREE-BRANCH FELL INTO LINE"/>
    <s v="CONDUCTOR, OVERHEAD"/>
    <s v="N"/>
    <s v="  "/>
    <s v="Unplanned"/>
    <s v="Humboldt"/>
    <s v="Garberville"/>
    <s v="192221101, GARBERVILLE-1101"/>
    <s v="21-0088136"/>
    <s v="Unplanned"/>
    <s v="Clear;32-90F"/>
    <s v="15"/>
    <s v="4185"/>
    <s v="YES"/>
    <s v="Force Out"/>
    <s v="Sustained"/>
    <s v="No"/>
    <s v="5531"/>
    <s v="OH"/>
    <s v="Fuse"/>
    <s v="1401883"/>
    <s v="Conductor, Overhead, Arcing"/>
    <m/>
    <s v="07/12/21 13:28"/>
    <m/>
    <s v="ALDERPOINT &amp; MAIN DR."/>
    <s v="CGC# 115104429131"/>
    <m/>
    <s v="SMALL FIRE UNDER TREE ON LINE FIRE OUT "/>
    <m/>
    <s v="No"/>
    <s v="Vegetation, Tree - fell into line"/>
    <m/>
    <s v="No"/>
    <m/>
    <m/>
    <m/>
    <m/>
    <m/>
    <m/>
    <m/>
    <m/>
    <m/>
    <m/>
    <m/>
    <m/>
    <m/>
    <m/>
    <m/>
    <m/>
    <m/>
  </r>
  <r>
    <n v="1049"/>
    <s v="S71C"/>
    <s v="3 - QC Complete"/>
    <n v="44473"/>
    <n v="44617"/>
    <s v="Leaning tree limb made contact with overhead primary circuit, resulting in a 1 meter - &lt; 3 meter grass fire. This information is preliminary."/>
    <s v="\\fxshare-nas05\quotashare-fs01\ESA\5 - Ignition Tracking\2021_Ignition_QC_Folders\20210712_nan_nan_nan_3120411"/>
    <s v=" "/>
    <s v="Y"/>
    <s v="S71C"/>
    <s v="Create Time to 12:16_x000a_Unable to edit Circuit Protection Zone to GARBERVILLE 11011604_x000a_Index 1050 is a duplicate and has the ability to edit"/>
    <m/>
    <m/>
    <s v="Not In Scope"/>
    <m/>
    <m/>
    <m/>
    <m/>
    <m/>
    <m/>
    <m/>
    <m/>
    <m/>
    <m/>
    <m/>
    <m/>
    <m/>
    <m/>
    <m/>
    <m/>
    <m/>
    <m/>
    <m/>
    <m/>
    <m/>
    <m/>
    <m/>
    <m/>
    <m/>
    <m/>
    <m/>
    <m/>
    <m/>
    <m/>
    <m/>
    <m/>
    <m/>
    <m/>
    <m/>
    <m/>
    <m/>
    <m/>
    <m/>
    <m/>
    <m/>
    <m/>
    <m/>
    <m/>
    <m/>
    <m/>
    <s v=" "/>
    <x v="166"/>
    <s v="12:16:00"/>
    <n v="44389"/>
    <s v="12:05:00"/>
    <s v="FAS"/>
    <s v="N"/>
    <s v="N"/>
    <n v="1401883"/>
    <s v="21-0088136"/>
    <m/>
    <s v="0003120411, T005339497"/>
    <n v="121714889"/>
    <m/>
    <m/>
    <s v="PG&amp;E_1049_Ignition_20210712_3.JPG"/>
    <s v=" "/>
    <x v="1"/>
    <x v="0"/>
    <s v="Y"/>
    <s v="Y"/>
    <s v="N"/>
    <s v="On July 12, 2021 at 12:16 hours, a PG&amp;E Troubleman was dispatched to the Garberville 1101 12kV Distribution Circuit near the vicinity of Sawmill Road, Garberville in response to wire down. Initial analysis indicates vegetation contact caused the ignition. An over extended limb attached to an Oregon White Oak, growing approximately 35' from confuctors failed that resulted in contact with both phases. The subject limb was approximately 12&quot; in diameter at the point of attachment. The ensuing fire was 0.25 acres in size and the fire was suppressed by Cal Fire. PG&amp;E Crew replaced the primary conductor and crossarm on July 12, 2021."/>
    <s v="PG&amp;E"/>
    <s v="Vegetation"/>
    <s v="Crossarm, Conductor - Primary"/>
    <s v="D"/>
    <s v="D"/>
    <s v="&lt;0.25"/>
    <m/>
    <m/>
    <m/>
    <m/>
    <m/>
    <s v="Vegetation"/>
    <s v="Contact from object"/>
    <s v="Veg. contact"/>
    <s v="N"/>
    <s v="Overhead"/>
    <x v="0"/>
    <s v="Conductor - Primary"/>
    <s v="Crossarm, Conductor - Primary"/>
    <n v="100986618"/>
    <s v=" "/>
    <x v="0"/>
    <n v="40.119343299999997"/>
    <n v="-123.7518883"/>
    <s v="Humboldt"/>
    <s v="GARBERVILLE 1101 "/>
    <n v="12000"/>
    <s v="GARBERVILLE 11011604"/>
    <x v="0"/>
    <s v="Cal Fire"/>
    <s v="Hardwood Forest"/>
    <s v="Brush fuel model"/>
    <s v="grass and brush"/>
    <s v="N"/>
    <m/>
    <m/>
    <n v="105"/>
    <s v="R2"/>
    <s v="N"/>
    <s v="N"/>
    <m/>
    <m/>
    <s v="2021-07-13"/>
    <n v="40.119799999999998"/>
    <n v="-123.75190000000001"/>
    <n v="44391"/>
    <s v="BranchFail"/>
    <s v="AN OAK BEHIND THE OAK THAT CAUSED THE OUTAGE HAD A SPAR BRAKE OUT DUE TO HEAT AND LEANING WEIGHT OF THE TOP. THE SPAR FAILED INTO THE TREE IN FRONT OF IT CAUSING THAT TOP TO BREAK OUT AND FAIL INTO LINES BREAKING A CROSS ARM. THE WIRES LANDED ON AN OLD FIR STUMP THAT WAS DIRECTLY UNDER LINES RESULTING IN A SMALL FIRE."/>
    <s v="OAKK"/>
    <n v="45"/>
    <n v="13"/>
    <n v="20"/>
    <s v="Moderate"/>
    <s v="None"/>
    <s v="N"/>
    <n v="1"/>
    <m/>
    <s v="Hillside"/>
    <s v="A"/>
    <s v="CrossArm"/>
    <s v="BareWire"/>
    <n v="2"/>
    <s v="  "/>
    <s v="NORTH COAST"/>
    <s v="GARBERVILLE"/>
    <s v="11:45"/>
    <n v="44389"/>
    <m/>
    <n v="3120411"/>
    <s v="UNKNOWN"/>
    <s v="PREMISES DO NOT CHANGE"/>
    <s v="GARBERVILLE"/>
    <n v="40.098426000000003"/>
    <n v="-123.797409"/>
    <s v="W4TD3A6"/>
    <s v="ALLEN, DERRICK"/>
    <m/>
    <s v="20210712 12:54"/>
    <n v="1100"/>
    <m/>
    <s v="Tree limb leaning on line started veg fire"/>
    <s v="Y"/>
    <n v="1"/>
    <s v="\\fxshare-nas05\quotashare-fs01\ESA\5 - Ignition Tracking\Fire_Tab_Attachment_Files"/>
    <s v="40.1193433,-123.7518883,487.500000,3D"/>
    <m/>
    <m/>
    <s v="3567 Sawmill Rd"/>
    <s v="Cal Fire"/>
    <m/>
    <s v="N"/>
    <s v="Y"/>
    <s v="Y"/>
    <s v="Other (Comments)"/>
    <s v="dry"/>
    <s v="Private Land"/>
    <m/>
    <s v="Calm"/>
    <m/>
    <s v="Vegetation"/>
    <m/>
    <s v="1 meter - &lt; 3 meters"/>
    <m/>
    <s v="Cal Fire"/>
    <m/>
    <s v="Overhead"/>
    <m/>
    <s v="N"/>
    <m/>
    <m/>
    <m/>
    <m/>
    <m/>
    <m/>
    <s v="  "/>
    <m/>
    <m/>
    <m/>
    <m/>
    <m/>
    <m/>
    <m/>
    <m/>
    <m/>
    <m/>
    <m/>
    <m/>
    <m/>
    <m/>
    <m/>
    <m/>
    <m/>
    <m/>
    <m/>
    <m/>
    <m/>
    <m/>
    <m/>
    <m/>
    <m/>
    <m/>
    <m/>
    <m/>
    <m/>
    <m/>
    <m/>
    <m/>
    <m/>
    <m/>
    <m/>
    <m/>
    <m/>
    <m/>
    <m/>
    <m/>
    <m/>
    <m/>
    <m/>
    <m/>
    <m/>
    <m/>
    <m/>
  </r>
  <r>
    <n v="1048"/>
    <s v="P4K5"/>
    <s v="3 - QC Complete"/>
    <n v="44399"/>
    <n v="44617"/>
    <s v="Third party bulldozer knocked over a tree, causing conductor and pole top to fall to ground igniting fire. Troubleman says the press sleeve pulled out at deadend tap. The ensuing fire was 0.25 - 10 acres in size. This information is preliminary."/>
    <s v="\\fxshare-nas05\quotashare-fs01\ESA\5 - Ignition Tracking\2021_Ignition_QC_Folders\20210712_1401188_21-0087994_nan_T005339379"/>
    <s v=" "/>
    <s v="Y"/>
    <s v="P4K5"/>
    <s v="Adjusted the outage time to reflect the ILIS record and the Fire Lat and Long"/>
    <m/>
    <s v="P6MO (Exponent)"/>
    <s v="Complete"/>
    <s v="Not Required"/>
    <m/>
    <s v="Not Required"/>
    <s v="Not Required"/>
    <m/>
    <m/>
    <m/>
    <m/>
    <m/>
    <m/>
    <m/>
    <s v="Not Required"/>
    <m/>
    <m/>
    <m/>
    <m/>
    <m/>
    <m/>
    <m/>
    <m/>
    <m/>
    <m/>
    <m/>
    <m/>
    <m/>
    <m/>
    <m/>
    <m/>
    <n v="44447"/>
    <n v="44481"/>
    <n v="44490"/>
    <m/>
    <m/>
    <m/>
    <m/>
    <m/>
    <m/>
    <m/>
    <m/>
    <m/>
    <m/>
    <m/>
    <m/>
    <m/>
    <m/>
    <m/>
    <s v=" "/>
    <x v="166"/>
    <s v="10:36:00"/>
    <n v="44389"/>
    <s v="10:26:00"/>
    <s v="FAS"/>
    <s v="N"/>
    <s v="N"/>
    <n v="1401188"/>
    <s v="21-0087994"/>
    <m/>
    <s v="T005339379, T005339397"/>
    <n v="121714948"/>
    <m/>
    <m/>
    <s v="PG&amp;E_1048_ignition_20210712_3.jpg"/>
    <s v=" "/>
    <x v="1"/>
    <x v="0"/>
    <s v="Y"/>
    <s v="Y"/>
    <s v="N"/>
    <s v="On July 12th, 2020 at 1036 hours, a PG&amp;E Troubleman was dispatched to the Columbia Hill 1101 12kV Distribution Circuit near Pleasant Valley Road, West of Highway 49, North San Juan in response to a fire. Initial analysis indicates a third-party bulldozer knocked over a tree causing the conductor and pole top to fall to ground starting an ignition. The ensuing fire was 0.26 – 9.99 acres in size and the fire was suppressed by Cal Fire. PG&amp;E Crew replaced the pole, transformer, crossarm, cutout, lighting arrester, connector and conductor. This is preliminary. "/>
    <s v="PG&amp;E"/>
    <s v="Vegetation"/>
    <s v="Pole, Transformer, Crossarm, Cutout, Lighting Arrester, Connector, Conductor"/>
    <s v="D"/>
    <s v="D"/>
    <s v="0.26-9.99"/>
    <m/>
    <m/>
    <m/>
    <m/>
    <m/>
    <s v="Contact - 3rd Party"/>
    <s v="Contact from object"/>
    <s v="Veg. contact"/>
    <s v="Y"/>
    <s v="Overhead"/>
    <x v="0"/>
    <s v="Conductor - Primary"/>
    <s v="Pole, Transformer, Crossarm, Cutout, Lighting Arrester, Connector, Conductor"/>
    <n v="100107480"/>
    <s v=" "/>
    <x v="1"/>
    <n v="39.3363494078"/>
    <n v="-121.1393397378"/>
    <s v="Nevada"/>
    <s v="COLUMBIA HILL 1101"/>
    <n v="12000"/>
    <s v="COLUMBIA HILL 110190730"/>
    <x v="1"/>
    <s v="Cal Fire"/>
    <s v="Hardwood Forest"/>
    <s v="Brush fuel model"/>
    <m/>
    <s v="N"/>
    <m/>
    <s v="Pleasant"/>
    <n v="330"/>
    <s v="R4"/>
    <s v="N"/>
    <s v="N"/>
    <m/>
    <m/>
    <s v="2021-07-13"/>
    <m/>
    <m/>
    <m/>
    <m/>
    <m/>
    <m/>
    <m/>
    <m/>
    <m/>
    <m/>
    <m/>
    <m/>
    <m/>
    <m/>
    <m/>
    <m/>
    <m/>
    <m/>
    <m/>
    <s v="  "/>
    <s v="SIERRA"/>
    <s v="GRASS VALLEY 03"/>
    <s v="10:36"/>
    <n v="44389"/>
    <n v="1401188"/>
    <s v="T005339379"/>
    <n v="11815"/>
    <s v="VICKI DR"/>
    <s v="NORTH SAN JU"/>
    <n v="39.342660000000002"/>
    <n v="-121.12246"/>
    <s v="T2TRARO"/>
    <s v="RYAN, RUSSELL"/>
    <n v="152471101"/>
    <s v="20210712 13:30"/>
    <n v="9260"/>
    <m/>
    <s v="BULLDOZER KNOCKED OVER TREE BROKE WIRE POLE TOP DE POLE"/>
    <s v="Y"/>
    <m/>
    <m/>
    <m/>
    <n v="39.335337000000003"/>
    <n v="-121.138712"/>
    <m/>
    <s v="DAN COLLINS CAL FIRE"/>
    <m/>
    <s v="N"/>
    <s v="Y"/>
    <m/>
    <s v="Clear"/>
    <m/>
    <s v="Private Land"/>
    <m/>
    <s v="Breezy"/>
    <m/>
    <s v="3rd Party"/>
    <m/>
    <s v="0.25 - 10 Acres"/>
    <m/>
    <s v="Cal Fire"/>
    <m/>
    <s v="Overhead"/>
    <m/>
    <s v="Y"/>
    <s v="PRESS SLEEVE PULLED OUT AT DE TAP"/>
    <s v="PG&amp;E Employee"/>
    <s v="RUSSELL RYAN"/>
    <s v="OTHER"/>
    <s v="POLE-WOOD"/>
    <s v="N"/>
    <s v="  "/>
    <s v="Unplanned"/>
    <s v="Sierra"/>
    <s v="Nevada"/>
    <s v="152471101, COLUMBIA HILL-1101"/>
    <s v="21-0087994"/>
    <s v="Unplanned"/>
    <s v="Clear;32-90 F"/>
    <s v="93"/>
    <s v="12369"/>
    <s v="YES"/>
    <s v="Line to Ground"/>
    <s v="Sustained"/>
    <s v="No"/>
    <s v="90730"/>
    <s v="OH"/>
    <s v="Line Recloser"/>
    <s v="1401188"/>
    <s v="Pole-Wood, Broken, wire on ground"/>
    <s v="A &amp; GRD"/>
    <s v="07/12/21 14:26"/>
    <m/>
    <s v="Pleasant Valley Road, W/O Highway 49, North San Juan"/>
    <s v="CGC 222435060910"/>
    <m/>
    <m/>
    <m/>
    <s v="No"/>
    <s v="3rd Party, Vehicle"/>
    <m/>
    <s v="No"/>
    <s v="1"/>
    <s v="26"/>
    <m/>
    <m/>
    <m/>
    <m/>
    <m/>
    <m/>
    <m/>
    <m/>
    <m/>
    <m/>
    <m/>
    <m/>
    <m/>
    <m/>
    <m/>
  </r>
  <r>
    <n v="1047"/>
    <s v="AGFC"/>
    <s v="3 - QC Complete"/>
    <n v="44389"/>
    <n v="44617"/>
    <s v="Other fire, not attributable to PG&amp;E assets. This information is preliminary."/>
    <s v="\\fxshare-nas05\quotashare-fs01\ESA\5 - Ignition Tracking\2021_Ignition_QC_Folders\20210712_1399846_21-0087792_nan_T005339029"/>
    <s v=" "/>
    <m/>
    <m/>
    <m/>
    <m/>
    <m/>
    <s v="Not In Scope"/>
    <m/>
    <m/>
    <m/>
    <m/>
    <m/>
    <m/>
    <m/>
    <m/>
    <m/>
    <m/>
    <m/>
    <m/>
    <m/>
    <m/>
    <m/>
    <m/>
    <m/>
    <m/>
    <m/>
    <m/>
    <m/>
    <m/>
    <m/>
    <m/>
    <m/>
    <m/>
    <m/>
    <m/>
    <m/>
    <m/>
    <m/>
    <m/>
    <m/>
    <m/>
    <m/>
    <m/>
    <m/>
    <m/>
    <m/>
    <m/>
    <m/>
    <m/>
    <m/>
    <m/>
    <m/>
    <m/>
    <s v=" "/>
    <x v="166"/>
    <s v="07:34:00"/>
    <n v="44389"/>
    <s v="07:34:00"/>
    <s v="FAS"/>
    <s v="N"/>
    <s v="N"/>
    <n v="1399846"/>
    <s v="21-0087792"/>
    <m/>
    <s v="T005339029"/>
    <m/>
    <m/>
    <m/>
    <m/>
    <s v=" "/>
    <x v="0"/>
    <x v="1"/>
    <s v="N"/>
    <s v="N"/>
    <s v="N"/>
    <s v="Other fire, not attributable to PG&amp;E assets. This information is preliminary."/>
    <s v="Not PG&amp;E"/>
    <s v="Vegetation"/>
    <m/>
    <m/>
    <m/>
    <s v="&lt;0.25"/>
    <m/>
    <m/>
    <m/>
    <m/>
    <m/>
    <s v="Other Fire: Non-PG&amp;E related"/>
    <m/>
    <m/>
    <m/>
    <s v="Overhead"/>
    <x v="1"/>
    <m/>
    <m/>
    <m/>
    <s v=" "/>
    <x v="0"/>
    <n v="38.778060000000004"/>
    <n v="-121.74691"/>
    <s v="Yolo"/>
    <s v="KNIGHTS LANDING 1101"/>
    <n v="12000"/>
    <m/>
    <x v="0"/>
    <s v="Yolo FD"/>
    <s v="Agriculture"/>
    <m/>
    <m/>
    <s v="N"/>
    <m/>
    <m/>
    <m/>
    <m/>
    <s v="N"/>
    <s v="N"/>
    <m/>
    <m/>
    <s v="2021-07-13"/>
    <m/>
    <m/>
    <m/>
    <m/>
    <m/>
    <m/>
    <m/>
    <m/>
    <m/>
    <m/>
    <m/>
    <m/>
    <m/>
    <m/>
    <m/>
    <m/>
    <m/>
    <m/>
    <m/>
    <s v="  "/>
    <s v="SACRAMENTO"/>
    <s v="WOODLAND 02"/>
    <s v="07:34"/>
    <n v="44389"/>
    <n v="1399846"/>
    <s v="T005339029"/>
    <m/>
    <s v="E/S CO RD 101, 1/4 MI "/>
    <s v="WOODLAND"/>
    <n v="38.778060000000004"/>
    <n v="-121.74691"/>
    <s v="S2TAMRI"/>
    <s v="RAPADAS, ANTHONY"/>
    <n v="62721101"/>
    <s v="20210712 12:21"/>
    <n v="9320"/>
    <n v="1"/>
    <s v="FIRE DAMAGED POLE... TAG CREATED FOR CREW TO REPLACE"/>
    <s v="Y"/>
    <m/>
    <m/>
    <m/>
    <m/>
    <m/>
    <m/>
    <s v="YOLO FIRE DEPT"/>
    <m/>
    <s v="N"/>
    <s v="N"/>
    <m/>
    <s v="Clear"/>
    <m/>
    <s v="Private Land"/>
    <m/>
    <s v="Calm"/>
    <m/>
    <s v="Other (Comments)"/>
    <s v="HAY STACKS"/>
    <s v="3 meters - 0.25 Acres"/>
    <m/>
    <s v="Fire Dept"/>
    <m/>
    <s v="Overhead"/>
    <m/>
    <s v="Y"/>
    <s v="PHOTOS"/>
    <s v="PG&amp;E Employee"/>
    <m/>
    <m/>
    <m/>
    <s v="N"/>
    <s v="  "/>
    <s v="Unplanned"/>
    <s v="Sacramento"/>
    <s v="Yolo"/>
    <s v="062721101, KNIGHTS LANDING-1101"/>
    <s v="21-0087792"/>
    <s v="Unplanned"/>
    <s v="Clear;32-90 F"/>
    <s v="2"/>
    <s v="1706"/>
    <s v="NO"/>
    <s v="Force Out"/>
    <s v="Sustained"/>
    <s v="No"/>
    <s v="22359"/>
    <s v="OH"/>
    <s v="Fuse"/>
    <s v="1399846"/>
    <s v="Pole-Wood, Burned/flashed"/>
    <m/>
    <m/>
    <m/>
    <s v="E/S CO RD 101, 1/P/S/O CO RD 14"/>
    <s v="1 POLE N/OF CGC 220727240346"/>
    <m/>
    <m/>
    <m/>
    <s v="No"/>
    <s v="Environmental/External, Fire, Forest/Grass"/>
    <m/>
    <s v="No"/>
    <m/>
    <m/>
    <m/>
    <m/>
    <m/>
    <m/>
    <m/>
    <m/>
    <m/>
    <m/>
    <m/>
    <m/>
    <m/>
    <m/>
    <m/>
    <m/>
    <m/>
  </r>
  <r>
    <n v="1046"/>
    <s v="TLAL"/>
    <s v="3 - QC Complete"/>
    <n v="44403"/>
    <n v="44617"/>
    <s v="Bird made contact with overhead circuit, resulting in an ignition. The responding troubleman created an EC tag to replace flashed 4' steel dead-end single phase arm. The ensuing fire was 0.25 - 10 acres in size. This information is preliminary.  OIS: 1399978; ILIS: 21-0087864; FOID: T005338936 (JJD9), T005338937 (MRSV); EC: 121711649; PM: 35270606; Circuit ID: 163781705, SAP ID: 101034858 (Class 5 Wood Pole); Meter: 1 pole s/e of meter 1004902436; Device: 10580; SSD: 387261; County: Tuolumne; Division: Yosemite; District: Stanislaus; Newly Installed Pole #: 121190706 (Wood Douglas Fir 45' CL 4)"/>
    <s v="\\fxshare-nas05\quotashare-fs01\ESA\5 - Ignition Tracking\2021_Ignition_QC_Folders\20210712_1399978_21-0087864_nan_T005338936"/>
    <s v=" "/>
    <s v="Y"/>
    <s v="TLAL"/>
    <s v="Additional FOID Added; Outage Time, Fire Lat/Long, Circuit Updated"/>
    <m/>
    <s v="s71c"/>
    <s v="In Progress"/>
    <s v="Not Required"/>
    <m/>
    <s v="Not Required"/>
    <s v="Not Required"/>
    <m/>
    <m/>
    <m/>
    <m/>
    <m/>
    <m/>
    <m/>
    <s v="Not Required"/>
    <m/>
    <m/>
    <m/>
    <m/>
    <m/>
    <m/>
    <m/>
    <m/>
    <m/>
    <m/>
    <m/>
    <m/>
    <m/>
    <m/>
    <m/>
    <m/>
    <n v="44617"/>
    <n v="44637"/>
    <m/>
    <m/>
    <m/>
    <m/>
    <m/>
    <m/>
    <m/>
    <m/>
    <m/>
    <s v="Y"/>
    <n v="44398"/>
    <n v="44398"/>
    <s v="MRSV"/>
    <s v="(209) 768-6054"/>
    <s v="See Interview Details in Reports Sub-folder"/>
    <m/>
    <s v=" "/>
    <x v="166"/>
    <s v="05:49:00"/>
    <n v="44389"/>
    <s v="05:45:00"/>
    <s v="FAS"/>
    <s v="N"/>
    <s v="N"/>
    <n v="1399978"/>
    <s v="21-0087864"/>
    <m/>
    <s v="T005338936, T005338937"/>
    <n v="121711649"/>
    <m/>
    <m/>
    <s v="PG&amp;E_1046_Ignition_20210712_2.jpg"/>
    <s v=" "/>
    <x v="1"/>
    <x v="0"/>
    <s v="Y"/>
    <s v="Y"/>
    <s v="N"/>
    <s v="On July 12, 2021 at 0557 hours, PG&amp;E Troublemen patrolled the Peoria 1705 17kV Distribution Circuit number 163781705, in the Tier 2 High fire threat district (HFTD) and State responsibility area (SRA) near Harvard Mine and Highway 49 in Sonora (Jamestown). They observed the line recloser 10580 open, switch L473 open, an open jumper, a flashed 4' steel dead-end single phase LS crossarm, four sets of flashed DE bell 580 insulators, two sets of flashed primary PT 8 insulators, a woodpecker damaged wood pole, a dead bird stuck to the jumper wire behind the insulator, and a fire. Initial analysis indicates the ignition was caused by a small bird (pigeon or dove) that made direct contact with PG&amp;E's live electric facilities, which resulted in a flashover, an aviary death by electrocution, and the sparks that ignited the ground below. The incident is within a Raptor concentration zone (RCZ) and is within a proposed Multi Region Habitat conservation plan (HCP) area. It also is somewhat bordered by a freshwater pond (NWI Code: PUBFx) to the right and a freshwater emergent wetland (NWI Code: PEM1C) to the left. The area is also known to inhabit the pallit bat, which is a presumed extant naturally occurring species. Cal Fire responded to and extinguished this fire. The 198-minute outage affected 352 customers. The line was returned to service on July 12, 2021. This information is preliminary."/>
    <s v="PG&amp;E"/>
    <s v="Other"/>
    <s v="Animal"/>
    <s v="D"/>
    <s v="D"/>
    <s v="0.26-9.99"/>
    <m/>
    <m/>
    <m/>
    <m/>
    <m/>
    <s v="Contact - Animal - Bird"/>
    <s v="Contact from object"/>
    <s v="Animal contact"/>
    <s v="Y"/>
    <s v="Overhead"/>
    <x v="0"/>
    <s v="Insulator"/>
    <s v="Recloser, Switch, Jumper, crossarm, Insulators, Pole"/>
    <n v="101034858"/>
    <s v=" "/>
    <x v="1"/>
    <n v="37.940295716400001"/>
    <n v="-120.43624279140001"/>
    <s v="Tuolumne"/>
    <s v="PEORIA 1705"/>
    <n v="17000"/>
    <m/>
    <x v="0"/>
    <s v="Cal Fire"/>
    <s v="Herbaceous"/>
    <s v="Grass Fuel Model"/>
    <m/>
    <s v="N"/>
    <m/>
    <m/>
    <m/>
    <m/>
    <s v="N"/>
    <s v="N"/>
    <m/>
    <m/>
    <s v="2021-07-13"/>
    <m/>
    <m/>
    <m/>
    <m/>
    <m/>
    <m/>
    <m/>
    <m/>
    <m/>
    <m/>
    <m/>
    <m/>
    <m/>
    <m/>
    <m/>
    <m/>
    <m/>
    <m/>
    <m/>
    <s v="  "/>
    <s v="YOSEMITE"/>
    <s v="STANISLAUS"/>
    <s v="05:49"/>
    <n v="44389"/>
    <n v="1399978"/>
    <s v="T005338936"/>
    <s v="DEV10580"/>
    <s v="HARVARD MINE RD W/O HW"/>
    <s v="JAMESTOWN"/>
    <n v="37.94894"/>
    <n v="-120.4255"/>
    <s v="Y9TJJD9"/>
    <s v="DANIELS, JAY"/>
    <n v="163781705"/>
    <s v="20210712 12:38"/>
    <n v="9002"/>
    <n v="1"/>
    <s v="Crew to replace pole.  "/>
    <s v="Y"/>
    <m/>
    <m/>
    <s v="37.9399850,-120.4352400,418.000000,3D"/>
    <m/>
    <m/>
    <m/>
    <s v="Cal Fire"/>
    <m/>
    <s v="N"/>
    <s v="Y"/>
    <m/>
    <s v="Clear"/>
    <m/>
    <s v="Private Land"/>
    <m/>
    <s v="Calm"/>
    <m/>
    <s v="Unknown"/>
    <m/>
    <s v="0.25 - 10 Acres"/>
    <m/>
    <s v="Cal Fire"/>
    <m/>
    <s v="Overhead"/>
    <m/>
    <s v="N"/>
    <m/>
    <m/>
    <m/>
    <s v="BIRD-FOUND"/>
    <s v="JUMPER"/>
    <s v="N"/>
    <s v="  "/>
    <s v="Unplanned"/>
    <s v="Yosemite"/>
    <s v="Sonora"/>
    <s v="163781705, PEORIA FLAT-1705"/>
    <s v="21-0087864"/>
    <s v="Unplanned"/>
    <s v="Clear;32-90F"/>
    <s v="352"/>
    <s v="69637"/>
    <s v="NO"/>
    <s v="Line to Line"/>
    <s v="Sustained"/>
    <s v="No"/>
    <s v="10580"/>
    <s v="OH"/>
    <s v="Line Recloser"/>
    <s v="1399978"/>
    <s v="Insulator, Burned/flashed"/>
    <s v="A, B"/>
    <m/>
    <m/>
    <s v="HARVARD MINE RD W/O HWY 108"/>
    <s v="1 POLE S/E OF MTR #1004902436"/>
    <m/>
    <m/>
    <m/>
    <s v="No"/>
    <s v="Animal, Bird found"/>
    <m/>
    <s v="No"/>
    <s v="1"/>
    <s v="6"/>
    <m/>
    <m/>
    <m/>
    <m/>
    <m/>
    <m/>
    <m/>
    <m/>
    <m/>
    <m/>
    <m/>
    <m/>
    <m/>
    <m/>
    <m/>
  </r>
  <r>
    <n v="1045"/>
    <s v="AGFC"/>
    <s v="3 - QC Complete"/>
    <n v="44389"/>
    <n v="44617"/>
    <s v="Other fire, not attributable to PG&amp;E assets. This information is preliminary."/>
    <s v="\\fxshare-nas05\quotashare-fs01\ESA\5 - Ignition Tracking\2021_Ignition_QC_Folders\20210711_1399909_nan_nan_T005338851"/>
    <s v=" "/>
    <m/>
    <m/>
    <m/>
    <m/>
    <m/>
    <s v="Not In Scope"/>
    <m/>
    <m/>
    <m/>
    <m/>
    <m/>
    <m/>
    <m/>
    <m/>
    <m/>
    <m/>
    <m/>
    <m/>
    <m/>
    <m/>
    <m/>
    <m/>
    <m/>
    <m/>
    <m/>
    <m/>
    <m/>
    <m/>
    <m/>
    <m/>
    <m/>
    <m/>
    <m/>
    <m/>
    <m/>
    <m/>
    <m/>
    <m/>
    <m/>
    <m/>
    <m/>
    <m/>
    <m/>
    <m/>
    <m/>
    <m/>
    <m/>
    <m/>
    <m/>
    <m/>
    <m/>
    <m/>
    <s v=" "/>
    <x v="167"/>
    <s v="23:33:00"/>
    <n v="44388"/>
    <s v="23:33:00"/>
    <s v="FAS"/>
    <s v="N"/>
    <s v="N"/>
    <n v="1399909"/>
    <m/>
    <m/>
    <s v="T005338851"/>
    <m/>
    <m/>
    <m/>
    <m/>
    <s v=" "/>
    <x v="0"/>
    <x v="1"/>
    <s v="N"/>
    <s v="N"/>
    <s v="N"/>
    <s v="Other fire, not attributable to PG&amp;E assets. This information is preliminary."/>
    <s v="Not PG&amp;E"/>
    <s v="Other"/>
    <m/>
    <m/>
    <m/>
    <s v="&lt;0.25"/>
    <m/>
    <m/>
    <m/>
    <m/>
    <m/>
    <s v="Other Fire: Non-PG&amp;E related"/>
    <m/>
    <m/>
    <m/>
    <s v="Overhead"/>
    <x v="1"/>
    <m/>
    <m/>
    <m/>
    <s v=" "/>
    <x v="0"/>
    <n v="38.809258300000003"/>
    <n v="-121.4974433"/>
    <s v="Sutter"/>
    <s v="CATLETT 1102"/>
    <n v="12000"/>
    <m/>
    <x v="0"/>
    <s v="Pleasant Grove FD"/>
    <s v="Agriculture"/>
    <m/>
    <m/>
    <s v="N"/>
    <m/>
    <m/>
    <m/>
    <m/>
    <s v="N"/>
    <s v="N"/>
    <m/>
    <m/>
    <s v="2021-07-13"/>
    <m/>
    <m/>
    <m/>
    <m/>
    <m/>
    <m/>
    <m/>
    <m/>
    <m/>
    <m/>
    <m/>
    <m/>
    <m/>
    <m/>
    <m/>
    <m/>
    <m/>
    <m/>
    <m/>
    <s v="  "/>
    <s v="SIERRA"/>
    <s v="MARYSVILLE 04"/>
    <s v="23:33"/>
    <n v="44388"/>
    <n v="1399909"/>
    <s v="T005338851"/>
    <n v="3205"/>
    <s v="FIFIELD RD"/>
    <s v="PLEASANT GRO"/>
    <n v="38.809089999999998"/>
    <n v="-121.49917000000001"/>
    <s v="T3TADF0"/>
    <s v="FINLEY, ALAN"/>
    <n v="153761102"/>
    <s v="20210712 00:32"/>
    <n v="9320"/>
    <m/>
    <s v="arrived at midnight to find fire basically out- talked with PG FIRE GUY stated pole was on fire &amp; he put it out. inspected pole &amp; pole seems sound-- shell charr...took pictures-- someone started a vehicle on fire which turned into a grass fire &amp; then hit our pole--"/>
    <s v="Y"/>
    <m/>
    <m/>
    <s v="38.8092583,-121.4974433,2.600000,3D"/>
    <m/>
    <m/>
    <m/>
    <s v="pleasant grove fire dept"/>
    <m/>
    <s v="N"/>
    <s v="Y"/>
    <m/>
    <s v="Clear"/>
    <m/>
    <s v="County Land"/>
    <m/>
    <s v="Calm"/>
    <m/>
    <s v="Vegetation"/>
    <m/>
    <s v="3 meters - 0.25 Acres"/>
    <m/>
    <s v="Fire Dept"/>
    <m/>
    <s v="Overhead"/>
    <m/>
    <s v="N"/>
    <m/>
    <m/>
    <m/>
    <m/>
    <m/>
    <s v="N"/>
    <s v="  "/>
    <m/>
    <m/>
    <m/>
    <m/>
    <m/>
    <m/>
    <m/>
    <m/>
    <m/>
    <m/>
    <m/>
    <m/>
    <m/>
    <m/>
    <m/>
    <m/>
    <m/>
    <m/>
    <m/>
    <m/>
    <m/>
    <m/>
    <m/>
    <m/>
    <m/>
    <m/>
    <m/>
    <m/>
    <m/>
    <m/>
    <m/>
    <m/>
    <m/>
    <m/>
    <m/>
    <m/>
    <m/>
    <m/>
    <m/>
    <m/>
    <m/>
    <m/>
    <m/>
    <m/>
    <m/>
    <m/>
    <m/>
  </r>
  <r>
    <n v="1044"/>
    <s v="AGFC"/>
    <s v="3 - QC Complete"/>
    <n v="44389"/>
    <n v="44617"/>
    <s v="Other fire, not attributable to PG&amp;E assets. This information is preliminary."/>
    <s v="\\fxshare-nas05\quotashare-fs01\ESA\5 - Ignition Tracking\2021_Ignition_QC_Folders\20210711_1399772_21-0087774_nan_T005338774"/>
    <s v=" "/>
    <m/>
    <m/>
    <m/>
    <m/>
    <m/>
    <s v="Not In Scope"/>
    <m/>
    <m/>
    <m/>
    <m/>
    <m/>
    <m/>
    <m/>
    <m/>
    <m/>
    <m/>
    <m/>
    <m/>
    <m/>
    <m/>
    <m/>
    <m/>
    <m/>
    <m/>
    <m/>
    <m/>
    <m/>
    <m/>
    <m/>
    <m/>
    <m/>
    <m/>
    <m/>
    <m/>
    <m/>
    <m/>
    <m/>
    <m/>
    <m/>
    <m/>
    <m/>
    <m/>
    <m/>
    <m/>
    <m/>
    <m/>
    <m/>
    <m/>
    <m/>
    <m/>
    <m/>
    <m/>
    <s v=" "/>
    <x v="167"/>
    <s v="20:58:00"/>
    <n v="44388"/>
    <s v="20:58:00"/>
    <s v="FAS"/>
    <s v="N"/>
    <s v="N"/>
    <n v="1399772"/>
    <s v="21-0087774"/>
    <m/>
    <s v="T005338774"/>
    <m/>
    <m/>
    <m/>
    <m/>
    <s v=" "/>
    <x v="0"/>
    <x v="1"/>
    <s v="N"/>
    <s v="N"/>
    <s v="N"/>
    <s v="Other fire, not attributable to PG&amp;E assets. This information is preliminary."/>
    <s v="Not PG&amp;E"/>
    <s v="Vegetation"/>
    <m/>
    <m/>
    <m/>
    <s v="0.26-9.99"/>
    <s v=" 5 TO 7 ACRES"/>
    <m/>
    <m/>
    <m/>
    <m/>
    <s v="Other Fire: Non-PG&amp;E related"/>
    <m/>
    <m/>
    <m/>
    <s v="Overhead"/>
    <x v="1"/>
    <m/>
    <m/>
    <m/>
    <s v=" "/>
    <x v="1"/>
    <n v="40.6079267"/>
    <n v="-122.3776967"/>
    <s v="Shasta"/>
    <s v="OREGON TRAIL 1103"/>
    <n v="12000"/>
    <m/>
    <x v="0"/>
    <s v="Cal Fire"/>
    <s v="Urban"/>
    <m/>
    <m/>
    <s v="Y"/>
    <s v="Carr 2018"/>
    <s v="Lake"/>
    <m/>
    <m/>
    <s v="N"/>
    <s v="N"/>
    <m/>
    <m/>
    <s v="2021-07-13"/>
    <m/>
    <m/>
    <m/>
    <m/>
    <m/>
    <m/>
    <m/>
    <m/>
    <m/>
    <m/>
    <m/>
    <m/>
    <m/>
    <m/>
    <m/>
    <m/>
    <m/>
    <m/>
    <m/>
    <s v="  "/>
    <s v="NORTH VALLEY"/>
    <s v="REDDING 01"/>
    <s v="20:58"/>
    <n v="44388"/>
    <n v="1399772"/>
    <s v="T005338774"/>
    <n v="11383"/>
    <s v="BALBOA DR"/>
    <s v="REDDING"/>
    <n v="40.608370000000001"/>
    <n v="-122.37636999999999"/>
    <s v="V8TKAW8"/>
    <s v="WALLER, KENNETH"/>
    <n v="103521103"/>
    <s v="20210712 00:12"/>
    <n v="9002"/>
    <n v="1"/>
    <s v="LARGE HOMELESS ENCAMPMENT AREA. SECOND FIRE STARTED ACCROSS LAKE BLVD AFTER FIRST FIRE WAS SUPPRESSED. IC BELIEVES FIRE WAS HUMAN CAUSED. NO OUTAGES UNTIL I DE-ENERGIZED LINES FOR SAFETY"/>
    <s v="Y"/>
    <m/>
    <m/>
    <s v="40.6079267,-122.3776967,221.600000,3D"/>
    <m/>
    <m/>
    <m/>
    <s v="MIKE SAWYER 530-225-4463"/>
    <s v="101473367 /101473366"/>
    <s v="Y"/>
    <s v="N"/>
    <m/>
    <s v="Clear"/>
    <s v="HIGH TEMPS"/>
    <s v="PGE&amp;E-Owned Structure/Equipment"/>
    <s v=" AND REU OVERHEAD FACILITIES"/>
    <s v="Calm"/>
    <m/>
    <s v="3rd Party"/>
    <s v="UNKNOWN "/>
    <s v="0.25 - 10 Acres"/>
    <s v=" 5 TO 7 ACRES"/>
    <s v="Cal Fire"/>
    <m/>
    <s v="Overhead"/>
    <m/>
    <s v="Y"/>
    <s v="PHOTOTS"/>
    <s v="PG&amp;E Employee"/>
    <m/>
    <s v="OTHER"/>
    <s v="POLE-WOOD"/>
    <s v="N"/>
    <s v="  "/>
    <s v="Unplanned"/>
    <s v="North Valley"/>
    <s v="Shasta"/>
    <s v="103521103, OREGON TRAIL-1103"/>
    <s v="21-0087774"/>
    <s v="Unplanned"/>
    <s v="Clear;32-90F"/>
    <s v="630"/>
    <s v="244370"/>
    <s v="YES"/>
    <s v="Force Out"/>
    <s v="Sustained"/>
    <s v="No"/>
    <s v="3199"/>
    <s v="OH"/>
    <s v="Switch"/>
    <s v="1399772"/>
    <s v="Pole-Wood, Burned/flashed"/>
    <m/>
    <s v="07/11/21 20:34"/>
    <m/>
    <s v="WS/O HILLTOP DR 800' SW/O E. LAKE BLVD    REDDING"/>
    <s v="4 &amp; 5 POLES LD SIDE OF 3199"/>
    <s v="OJ'S 4 POLES SS OF EOL TRANSF OPEN"/>
    <m/>
    <m/>
    <s v="No"/>
    <s v="Environmental/External, Fire, Forest/Grass"/>
    <m/>
    <s v="No"/>
    <m/>
    <m/>
    <m/>
    <m/>
    <m/>
    <m/>
    <m/>
    <m/>
    <m/>
    <m/>
    <m/>
    <m/>
    <m/>
    <m/>
    <m/>
    <m/>
    <m/>
  </r>
  <r>
    <n v="1043"/>
    <s v="P4K5"/>
    <s v="3 - QC Complete"/>
    <n v="44405"/>
    <n v="44617"/>
    <s v="3 phase service conductor failed and resulted in an ignition. The ensuing fire was limited to PG&amp;E assets. This information is preliminary."/>
    <s v="\\fxshare-nas05\quotashare-fs01\ESA\5 - Ignition Tracking\2021_Ignition_QC_Folders\20210711_nan_nan_nan_T005338768"/>
    <s v=" "/>
    <s v="Y"/>
    <s v="P4K5"/>
    <s v="Adjusted the fire lat and long"/>
    <m/>
    <m/>
    <s v="Not In Scope"/>
    <m/>
    <m/>
    <m/>
    <m/>
    <m/>
    <m/>
    <m/>
    <m/>
    <m/>
    <m/>
    <m/>
    <m/>
    <m/>
    <m/>
    <m/>
    <m/>
    <m/>
    <m/>
    <m/>
    <m/>
    <m/>
    <m/>
    <m/>
    <m/>
    <m/>
    <m/>
    <m/>
    <m/>
    <m/>
    <m/>
    <m/>
    <m/>
    <m/>
    <m/>
    <m/>
    <m/>
    <m/>
    <m/>
    <m/>
    <m/>
    <m/>
    <m/>
    <m/>
    <m/>
    <m/>
    <m/>
    <s v=" "/>
    <x v="167"/>
    <s v="20:50:00"/>
    <m/>
    <m/>
    <s v="FAS"/>
    <s v="N"/>
    <s v="N"/>
    <s v="TR8048733"/>
    <m/>
    <m/>
    <s v="T005338768"/>
    <n v="121711391"/>
    <m/>
    <m/>
    <s v="No Photos"/>
    <s v=" "/>
    <x v="0"/>
    <x v="0"/>
    <s v="N"/>
    <s v="N"/>
    <s v="N"/>
    <s v="On July 11th, 2021 at 2050 hours, a PG&amp;E Troubleman was dispatched to the Oakland C 1115 12kV Distribution Circuit on 2nd street in response to a fire. Initial analysis indicates conductor failure caused the ignition. The ensuing fire burnt the structure only and the fire was suppressed by Oakland fire department. PG&amp;E Troubleman replaced the conductor. This is preliminary."/>
    <s v="PG&amp;E"/>
    <s v="Other"/>
    <s v="Conductor"/>
    <s v="D"/>
    <s v="D"/>
    <s v="Structure-only"/>
    <s v="only service conductor"/>
    <m/>
    <m/>
    <m/>
    <m/>
    <s v="Equipment - Overloaded"/>
    <s v="All types of equipment / facility failure"/>
    <s v="Conductor failure-all"/>
    <s v="Y"/>
    <s v="Overhead"/>
    <x v="3"/>
    <s v="Service Drop"/>
    <s v="Conductor"/>
    <n v="102344211"/>
    <s v=" "/>
    <x v="0"/>
    <n v="37.796774012999997"/>
    <n v="-122.27787147319999"/>
    <s v="Alameda"/>
    <s v="OAKLAND C 1115"/>
    <n v="12000"/>
    <s v="OAKLAND C 1115CB"/>
    <x v="0"/>
    <s v="Oakland FD"/>
    <s v="Urban"/>
    <s v="Fire-resistive fuel bed"/>
    <m/>
    <s v="N"/>
    <m/>
    <m/>
    <m/>
    <m/>
    <s v="N"/>
    <s v="N"/>
    <m/>
    <m/>
    <s v="2021-07-13"/>
    <m/>
    <m/>
    <m/>
    <m/>
    <m/>
    <m/>
    <m/>
    <m/>
    <m/>
    <m/>
    <m/>
    <m/>
    <m/>
    <m/>
    <m/>
    <m/>
    <m/>
    <m/>
    <m/>
    <s v="  "/>
    <s v="EAST BAY"/>
    <s v="OAKLAND 08"/>
    <s v="20:50"/>
    <n v="44388"/>
    <m/>
    <s v="T005338768"/>
    <s v="UNKNOWN"/>
    <s v="2ND ST "/>
    <s v="OAKLAND"/>
    <m/>
    <m/>
    <s v="E1TACBS"/>
    <s v="BELCSAK, ALEX"/>
    <m/>
    <s v="20210711 21:56"/>
    <n v="9111"/>
    <m/>
    <s v="crews to replace 4/0 3 phase service conductor.  Customer will need to verify rotation prior to energizing."/>
    <s v="Y"/>
    <m/>
    <m/>
    <s v="37.7968200,-122.2783533,4.900000,2D"/>
    <m/>
    <m/>
    <m/>
    <s v="O.F.D. 510-444-3322"/>
    <m/>
    <s v="N"/>
    <s v="Y"/>
    <m/>
    <s v="Clear"/>
    <m/>
    <s v="PGE&amp;E-Owned Structure/Equipment"/>
    <m/>
    <s v="Calm"/>
    <m/>
    <s v="Unknown"/>
    <m/>
    <s v="Structure Only"/>
    <s v="only service conductor"/>
    <s v="Fire Dept"/>
    <m/>
    <s v="Overhead"/>
    <m/>
    <s v="N"/>
    <m/>
    <m/>
    <m/>
    <s v="ELECTRICAL OVERLOAD"/>
    <s v="SERVICE CONDUCTOR"/>
    <s v="N"/>
    <s v="  "/>
    <m/>
    <m/>
    <m/>
    <m/>
    <m/>
    <m/>
    <m/>
    <m/>
    <m/>
    <m/>
    <m/>
    <m/>
    <m/>
    <m/>
    <m/>
    <m/>
    <m/>
    <m/>
    <m/>
    <m/>
    <m/>
    <m/>
    <m/>
    <m/>
    <m/>
    <m/>
    <m/>
    <m/>
    <m/>
    <m/>
    <m/>
    <m/>
    <m/>
    <m/>
    <m/>
    <m/>
    <m/>
    <m/>
    <m/>
    <m/>
    <m/>
    <m/>
    <m/>
    <m/>
    <m/>
    <m/>
    <m/>
  </r>
  <r>
    <n v="1041"/>
    <s v="P4K5"/>
    <s v="3 - QC Complete"/>
    <n v="44404"/>
    <n v="44617"/>
    <s v="Overhead connector rubbed into neutral, resulting in a roughly 60' x 20' grass fire at the base of distribution pole. This information is preliminary."/>
    <s v="\\fxshare-nas05\quotashare-fs01\ESA\5 - Ignition Tracking\2021_Ignition_QC_Folders\20210711_1399593_nan_nan_T005338614"/>
    <s v=" "/>
    <s v="Y"/>
    <s v="P4K5"/>
    <s v="Adjusted the create time and outage time to reflect the records and Fire lat, long to the position of the pole"/>
    <m/>
    <m/>
    <s v="Not In Scope"/>
    <m/>
    <m/>
    <m/>
    <m/>
    <m/>
    <m/>
    <m/>
    <m/>
    <m/>
    <m/>
    <m/>
    <m/>
    <m/>
    <m/>
    <m/>
    <m/>
    <m/>
    <m/>
    <m/>
    <m/>
    <m/>
    <m/>
    <m/>
    <m/>
    <m/>
    <m/>
    <m/>
    <m/>
    <m/>
    <m/>
    <m/>
    <m/>
    <m/>
    <m/>
    <m/>
    <m/>
    <m/>
    <m/>
    <m/>
    <m/>
    <m/>
    <m/>
    <m/>
    <m/>
    <m/>
    <m/>
    <s v=" "/>
    <x v="167"/>
    <s v="18:10:00"/>
    <n v="44388"/>
    <s v="17:59:00"/>
    <s v="FAS"/>
    <s v="N"/>
    <s v="N"/>
    <n v="1399593"/>
    <m/>
    <m/>
    <s v="T005338613, T005338614"/>
    <m/>
    <m/>
    <m/>
    <s v="No Photos"/>
    <s v=" "/>
    <x v="1"/>
    <x v="0"/>
    <s v="Y"/>
    <s v="Y"/>
    <s v="N"/>
    <s v="On July 11th, 2021 at 1810 hours, a PG&amp;E Troubleman was dispatched to the Reedley 1110 12kV Distribution Circuit near South Crawford Avenue and East Park Way in response to a small grass fire. Initial analysis indicates equipment failure caused the ignition; the overhead connector rubbed into neutral. The ensuing fire was &lt; 0.25 acres in size and the fire was suppressed by a fire department (no agency on scene). PG&amp;E Troubleman replaced the connector. This is preliminary. "/>
    <s v="PG&amp;E"/>
    <s v="Vegetation"/>
    <s v="Connector"/>
    <s v="D"/>
    <s v="D"/>
    <s v="&lt;0.25"/>
    <m/>
    <m/>
    <m/>
    <m/>
    <m/>
    <s v="Equipment - PG&amp;E"/>
    <s v="All types of equipment / facility failure"/>
    <s v="Splice/Clamp/Connector"/>
    <s v="Y"/>
    <s v="Overhead"/>
    <x v="0"/>
    <s v="Splice/Clamp/Connector"/>
    <s v="Connector"/>
    <n v="100878713"/>
    <s v=" "/>
    <x v="0"/>
    <n v="36.543524960399999"/>
    <n v="-119.3767247103"/>
    <s v="Tulare"/>
    <s v="REEDLEY 1110"/>
    <n v="12000"/>
    <s v="REEDLEY 111053586"/>
    <x v="0"/>
    <s v="Unknown"/>
    <s v="Urban"/>
    <s v="Fire-resistive fuel bed"/>
    <m/>
    <s v="N"/>
    <m/>
    <m/>
    <m/>
    <m/>
    <s v="N"/>
    <s v="N"/>
    <m/>
    <m/>
    <s v="2021-07-13"/>
    <m/>
    <m/>
    <m/>
    <m/>
    <m/>
    <m/>
    <m/>
    <m/>
    <m/>
    <m/>
    <m/>
    <m/>
    <m/>
    <m/>
    <m/>
    <m/>
    <m/>
    <m/>
    <m/>
    <s v="  "/>
    <s v="FRESNO"/>
    <s v="DINUBA 01"/>
    <s v="18:11"/>
    <n v="44388"/>
    <n v="1399593"/>
    <s v="T005338614"/>
    <n v="306"/>
    <s v="S CRAWFORD AVE APT 104"/>
    <s v="DINUBA"/>
    <n v="36.543529999999997"/>
    <n v="-119.37675"/>
    <s v="F5TTJRX"/>
    <s v="RYAN, TYLER"/>
    <n v="252341110"/>
    <s v="20210711 20:09"/>
    <n v="9002"/>
    <n v="1"/>
    <s v="phase connector rubbed into neutral caused small grass fire. replaced connector. checked voltage good"/>
    <s v="Y"/>
    <m/>
    <m/>
    <s v="36.5436617,-119.3768233,106.100000,3D"/>
    <m/>
    <m/>
    <s v="base of pole about 60 feet long 20 feet wide"/>
    <s v="no agency on scene"/>
    <m/>
    <s v="N"/>
    <s v="Y"/>
    <m/>
    <s v="Clear"/>
    <m/>
    <s v="Private Land"/>
    <m/>
    <s v="Calm"/>
    <m/>
    <s v="PG&amp;E Equipment"/>
    <m/>
    <s v="&lt; 1 meter"/>
    <m/>
    <s v="Fire Dept"/>
    <m/>
    <s v="Overhead"/>
    <m/>
    <s v="N"/>
    <m/>
    <m/>
    <m/>
    <s v="OVERHEAD"/>
    <s v="CONNECTOR OR SPLICE OH"/>
    <s v="N"/>
    <s v="  "/>
    <m/>
    <m/>
    <m/>
    <m/>
    <m/>
    <m/>
    <m/>
    <m/>
    <m/>
    <m/>
    <m/>
    <m/>
    <m/>
    <m/>
    <m/>
    <m/>
    <m/>
    <m/>
    <m/>
    <m/>
    <m/>
    <m/>
    <m/>
    <m/>
    <m/>
    <m/>
    <m/>
    <m/>
    <m/>
    <m/>
    <m/>
    <m/>
    <m/>
    <m/>
    <m/>
    <m/>
    <m/>
    <m/>
    <m/>
    <m/>
    <m/>
    <m/>
    <m/>
    <m/>
    <m/>
    <m/>
    <m/>
  </r>
  <r>
    <n v="1040"/>
    <s v="AGFC"/>
    <s v="3 - QC Complete"/>
    <n v="44388"/>
    <n v="44617"/>
    <s v="Other fire, not attributable to PG&amp;E assets. This information is preliminary."/>
    <s v="\\fxshare-nas05\quotashare-fs01\ESA\5 - Ignition Tracking\2021_Ignition_QC_Folders\20210711_nan_nan_nan_818813210"/>
    <s v=" "/>
    <m/>
    <m/>
    <m/>
    <m/>
    <s v="E2DL (Exponent)"/>
    <s v="Not In Scope"/>
    <m/>
    <m/>
    <m/>
    <m/>
    <m/>
    <m/>
    <m/>
    <m/>
    <m/>
    <m/>
    <m/>
    <m/>
    <m/>
    <m/>
    <m/>
    <m/>
    <m/>
    <m/>
    <m/>
    <m/>
    <m/>
    <m/>
    <m/>
    <m/>
    <m/>
    <m/>
    <m/>
    <m/>
    <m/>
    <m/>
    <m/>
    <m/>
    <m/>
    <m/>
    <m/>
    <m/>
    <m/>
    <m/>
    <m/>
    <m/>
    <m/>
    <m/>
    <m/>
    <m/>
    <m/>
    <m/>
    <s v=" "/>
    <x v="167"/>
    <s v="18:46:00"/>
    <m/>
    <m/>
    <s v="FAS"/>
    <s v="N"/>
    <s v="N"/>
    <m/>
    <m/>
    <m/>
    <n v="818813210"/>
    <m/>
    <m/>
    <m/>
    <m/>
    <s v=" "/>
    <x v="0"/>
    <x v="1"/>
    <s v="N"/>
    <s v="N"/>
    <s v="N"/>
    <s v="Other fire, not attributable to PG&amp;E assets. This information is preliminary."/>
    <s v="Not PG&amp;E"/>
    <s v="Other"/>
    <m/>
    <m/>
    <m/>
    <s v="0.26-9.99"/>
    <m/>
    <m/>
    <m/>
    <m/>
    <m/>
    <s v="Other Fire: Non-PG&amp;E related"/>
    <m/>
    <m/>
    <m/>
    <s v="Underground"/>
    <x v="1"/>
    <m/>
    <m/>
    <m/>
    <s v=" "/>
    <x v="0"/>
    <n v="37.315824999999997"/>
    <n v="-121.8532433"/>
    <s v="Santa Clara"/>
    <s v="EVERGREEN 2102 "/>
    <n v="21000"/>
    <m/>
    <x v="0"/>
    <s v="San Jose FD"/>
    <s v="Hardwood Woodland"/>
    <m/>
    <m/>
    <s v="N"/>
    <m/>
    <m/>
    <m/>
    <m/>
    <s v="N"/>
    <s v="N"/>
    <m/>
    <m/>
    <s v="2021-07-13"/>
    <m/>
    <m/>
    <m/>
    <m/>
    <m/>
    <m/>
    <m/>
    <m/>
    <m/>
    <m/>
    <m/>
    <m/>
    <m/>
    <m/>
    <m/>
    <m/>
    <m/>
    <m/>
    <m/>
    <s v="  "/>
    <s v="SAN JOSE"/>
    <s v="SAN JOSE 08"/>
    <s v="18:46"/>
    <n v="44388"/>
    <m/>
    <n v="818813210"/>
    <n v="620"/>
    <s v="WOOD CREEK DR ME 1"/>
    <s v="SAN JOSE"/>
    <n v="37.315237000000003"/>
    <n v="-121.853095"/>
    <s v="J2TNXP9"/>
    <s v="PATTERSON, NORRELL"/>
    <n v="82012102"/>
    <s v="20210711 19:11"/>
    <n v="1101"/>
    <n v="1"/>
    <s v="found conduit on loadside of pedestal was tapped into for power. disconnected loadside buss in pedestal. sent pix to revenue protection"/>
    <s v="Y"/>
    <m/>
    <m/>
    <s v="37.3158250,-121.8532433,60.600000,2D"/>
    <m/>
    <m/>
    <m/>
    <s v="sj fire"/>
    <m/>
    <s v="N"/>
    <s v="Y"/>
    <s v="N"/>
    <s v="Clear"/>
    <m/>
    <s v="County Land"/>
    <m/>
    <s v="Calm"/>
    <m/>
    <s v="3rd Party"/>
    <m/>
    <s v="0.25 - 10 Acres"/>
    <m/>
    <s v="Fire Dept"/>
    <m/>
    <s v="Other (Comments)"/>
    <s v="field of overgrown weeds/vegetation"/>
    <s v="N"/>
    <m/>
    <s v="Other (Comments)"/>
    <s v="none"/>
    <m/>
    <m/>
    <m/>
    <s v="  "/>
    <m/>
    <m/>
    <m/>
    <m/>
    <m/>
    <m/>
    <m/>
    <m/>
    <m/>
    <m/>
    <m/>
    <m/>
    <m/>
    <m/>
    <m/>
    <m/>
    <m/>
    <m/>
    <m/>
    <m/>
    <m/>
    <m/>
    <m/>
    <m/>
    <m/>
    <m/>
    <m/>
    <m/>
    <m/>
    <m/>
    <m/>
    <m/>
    <m/>
    <m/>
    <m/>
    <m/>
    <m/>
    <m/>
    <m/>
    <m/>
    <m/>
    <m/>
    <m/>
    <m/>
    <m/>
    <m/>
    <m/>
  </r>
  <r>
    <n v="1039"/>
    <s v="AHH7"/>
    <s v="3 - QC Complete"/>
    <n v="44453"/>
    <n v="44617"/>
    <s v="Transformer and secondary overloaded, resulting in a less than one meter fire. Troubleman called for new transformer and secondary to be repaired. This information is preliminary. IN-PROGRESS - contacting tman to verify fire size "/>
    <s v="\\fxshare-nas05\quotashare-fs01\ESA\5 - Ignition Tracking\2021_Ignition_QC_Folders\20210711_1399493_nan_nan_T005338510"/>
    <s v=" "/>
    <s v="Y"/>
    <s v="ahh7"/>
    <s v="Outage start time updated. Updated coordinates on spreadsheet as well to align with FAS tag. "/>
    <n v="44435"/>
    <m/>
    <s v="Not In Scope"/>
    <m/>
    <m/>
    <m/>
    <m/>
    <m/>
    <m/>
    <m/>
    <m/>
    <m/>
    <m/>
    <m/>
    <m/>
    <m/>
    <m/>
    <m/>
    <m/>
    <m/>
    <m/>
    <m/>
    <m/>
    <m/>
    <m/>
    <m/>
    <m/>
    <m/>
    <m/>
    <m/>
    <m/>
    <m/>
    <m/>
    <m/>
    <m/>
    <m/>
    <m/>
    <m/>
    <m/>
    <m/>
    <m/>
    <m/>
    <m/>
    <m/>
    <m/>
    <m/>
    <m/>
    <m/>
    <m/>
    <s v=" "/>
    <x v="167"/>
    <s v="15:18:00"/>
    <n v="44388"/>
    <s v="15:16:00"/>
    <s v="FAS"/>
    <s v="N"/>
    <s v="N"/>
    <n v="1399493"/>
    <m/>
    <m/>
    <s v="T005338510"/>
    <n v="121710392"/>
    <m/>
    <m/>
    <s v="No Photos "/>
    <s v=" "/>
    <x v="1"/>
    <x v="0"/>
    <s v="Y"/>
    <s v="Y"/>
    <s v="N"/>
    <s v="On July 11th, 2021 at 15:18 hours, a PG&amp;E Troubleman was working on another FOID 0732330633, 5 minutes away from ignition location when he was dispatched to the Corning 1104 Distribution 4.16kV Circuit in the alley between Herbert &amp; Houghton Avenue in Corning in response to a hi/low voltage complaint and reports of a fire. Initial analysis indicates an overloaded transformer caused the ignition.  The ensuing fire was greater than a meter in size, burning a transformer as well as the fence below it.  The fire was suppressed by Corning Fire Department. PG&amp;E Crew replaced the transformer and cutouts on July 11th, 2021."/>
    <s v="PG&amp;E"/>
    <s v="Vegetation"/>
    <s v="Transformer"/>
    <s v="D"/>
    <s v="D"/>
    <s v="&lt;3 meters of linear travel"/>
    <s v="&lt;1 meter"/>
    <m/>
    <m/>
    <m/>
    <m/>
    <s v="Equipment - PG&amp;E"/>
    <s v="All types of equipment / facility failure"/>
    <s v="Transformer failure"/>
    <s v="Y"/>
    <s v="Overhead"/>
    <x v="2"/>
    <s v="Transformer"/>
    <s v="Transformer"/>
    <n v="101533405"/>
    <s v=" "/>
    <x v="0"/>
    <n v="39.922901748999998"/>
    <n v="-122.1875668328"/>
    <s v="Tehama"/>
    <s v="CORNING 1104"/>
    <s v="0-750"/>
    <s v="CORNING 1104905234"/>
    <x v="0"/>
    <s v="Corning FD"/>
    <s v="Urban"/>
    <s v="Brush fuel model"/>
    <s v="Large bush, dry grass &amp; fencing. "/>
    <s v="N"/>
    <m/>
    <m/>
    <s v="N/A "/>
    <m/>
    <s v="N"/>
    <s v="N"/>
    <m/>
    <m/>
    <s v="2021-07-13"/>
    <m/>
    <m/>
    <m/>
    <m/>
    <m/>
    <m/>
    <m/>
    <m/>
    <m/>
    <m/>
    <m/>
    <m/>
    <m/>
    <m/>
    <m/>
    <m/>
    <m/>
    <m/>
    <m/>
    <s v="  "/>
    <s v="NORTH VALLEY"/>
    <s v="RED BLUFF 02"/>
    <s v="15:18"/>
    <n v="44388"/>
    <n v="1399493"/>
    <s v="T005338510"/>
    <n v="1661"/>
    <s v="HERBERT AVE"/>
    <s v="CORNING"/>
    <n v="39.922890000000002"/>
    <n v="-122.18756999999999"/>
    <s v="V7TJ1P8"/>
    <s v="PARKS, JAMES"/>
    <n v="103331104"/>
    <s v="20210711 16:19"/>
    <n v="9320"/>
    <n v="1"/>
    <s v="tranformer and secondary overloaded called for a new transformer and secondary to be repaired"/>
    <s v="Y"/>
    <m/>
    <m/>
    <s v="40.0343233,-122.1001267,67.800000,3D"/>
    <m/>
    <m/>
    <m/>
    <s v="corning fire"/>
    <m/>
    <s v="N"/>
    <s v="Y"/>
    <m/>
    <s v="Clear"/>
    <m/>
    <s v="Private Land"/>
    <m/>
    <s v="Calm"/>
    <m/>
    <s v="Unknown"/>
    <m/>
    <s v="&lt; 1 meter"/>
    <m/>
    <s v="Fire Dept"/>
    <m/>
    <s v="Overhead"/>
    <m/>
    <s v="N"/>
    <m/>
    <m/>
    <m/>
    <m/>
    <m/>
    <s v="N"/>
    <s v="  "/>
    <m/>
    <m/>
    <m/>
    <m/>
    <m/>
    <m/>
    <m/>
    <m/>
    <m/>
    <m/>
    <m/>
    <m/>
    <m/>
    <m/>
    <m/>
    <m/>
    <m/>
    <m/>
    <m/>
    <m/>
    <m/>
    <m/>
    <m/>
    <m/>
    <m/>
    <m/>
    <m/>
    <m/>
    <m/>
    <m/>
    <m/>
    <m/>
    <m/>
    <m/>
    <m/>
    <m/>
    <m/>
    <m/>
    <m/>
    <m/>
    <m/>
    <m/>
    <m/>
    <m/>
    <m/>
    <m/>
    <m/>
  </r>
  <r>
    <n v="1038"/>
    <s v="TLAL"/>
    <s v="3 - QC Complete"/>
    <n v="44397"/>
    <n v="44617"/>
    <s v="Pine tree broke and fell into overhead circuit, resulting in a 0.25 - 10 acre grass fire. EOC preliminary notes: Call from HAWC Eric Sutphin 415-746-0410 re 5 acre veg at/near Meath Dr &amp; Quartz Mtn Rd E., Sutter Creek in Amador Cnty. seen on Mt. Zion 1. Fire not contained. 911 Stanby called in by fire agency. Called s/w Tman Ryan Dorris incident add: 13801 Quartz Mtn Rd. Fire still active but almost under control. Multi fire agencies attacking fire by air &amp; ground: Cal Fire, Lockwood FD, Amador FD, CAMP Crew, supervised inmates. PG&amp;E to send helicopter from Sacramento to effectuate airial patrol once fire is out to check assets/reenergize. Anticipates about 2 hours to energize customers and 5 hrs for full asset repair. OIS: 1399414. ILIS: 21-87702. Still active fire so they can't get close enough for EC tag# yet. About 664 customers impacted on Martel-1101 Distribution Circuit at SSD L3161 to LR. NO Prop Dmg other than grass/veg NO Injury reported &amp; NO media. Cause: Large 80' Pine tree snapped off mid span and hit single phase primary line and brought down tap line off the main line. Sent email to Tman RHD5 rqst'd photos, video and retain evidence. This information is preliminary."/>
    <s v="\\fxshare-nas05\quotashare-fs01\ESA\5 - Ignition Tracking\2021_Ignition_QC_Folders\20210711_1399414_21-0087702_nan_T005338388"/>
    <s v=" "/>
    <s v="Y"/>
    <s v="S71C"/>
    <s v="Updated Circuit Protection Zone"/>
    <n v="44553"/>
    <s v="s71c"/>
    <s v="Complete"/>
    <s v="Not Required"/>
    <m/>
    <s v="Not Required"/>
    <s v="Not Required"/>
    <m/>
    <m/>
    <m/>
    <m/>
    <m/>
    <m/>
    <m/>
    <s v="Complete"/>
    <s v="Codominant Top/Stem"/>
    <m/>
    <m/>
    <m/>
    <m/>
    <m/>
    <m/>
    <m/>
    <m/>
    <m/>
    <m/>
    <m/>
    <m/>
    <m/>
    <m/>
    <m/>
    <n v="44505"/>
    <m/>
    <n v="44552"/>
    <m/>
    <s v="Y"/>
    <n v="44505"/>
    <n v="44518"/>
    <s v="Cal Fire"/>
    <s v="Online"/>
    <s v="# R002518-110521"/>
    <m/>
    <s v="Y"/>
    <n v="44516"/>
    <n v="44516"/>
    <s v="RHD5"/>
    <s v="Ryan Dorris"/>
    <s v="Email"/>
    <m/>
    <s v=" "/>
    <x v="167"/>
    <s v="11:22:00"/>
    <n v="44388"/>
    <s v="11:17:00"/>
    <s v="FAS"/>
    <s v="N"/>
    <s v="N"/>
    <n v="1399414"/>
    <s v="21-0087702"/>
    <m/>
    <s v="T005338388, T005338394, T005338401, T005338408"/>
    <n v="121710040"/>
    <s v="116958799"/>
    <m/>
    <s v="PG&amp;E_1038_Ignition_20210711_1.jpg"/>
    <s v=" "/>
    <x v="1"/>
    <x v="0"/>
    <s v="Y"/>
    <s v="Y"/>
    <s v="N"/>
    <s v="On July 11, 2021 at 1155 hours, PG&amp;E Troublemen patrolled the Martell 1101 12kV Distribution Circuit number 163011101, in the Tier 2 High fire threat district near (HFTD) State responsibility area (SRA) near 13914 Quartz Mountain Road East in Sutter Creek. They observed line reclosers 11244 and 91216 open, switches 8783, 610681, L5479, and 96293 open, 800' of broken 4 ACSR primary overhead conductor down on the ground one span west of SAP # 101260462, a damaged transformer, a damaged plastic water tank, and a small fire. Initial analysis indicates the ignition was caused by a 93' tall 27&quot; DBH green living Ponderosa Pine tree that completely failed at the trunk at 34' and fell onto and through a single phase of primary conductors midspan, which resulted in a line down and the ignition that ensued. Cal Fire, the Lockwood and Amador Fire Departments, the CAMP Crew, and supervised inmates responded to and extinguished the approximately three acre fire. The 304-minute outage affected 664 customers. The line was returned to service on July 11, 2021. This information is preliminary."/>
    <s v="PG&amp;E"/>
    <s v="Vegetation"/>
    <s v="Conductor, Transformer, Reclosers, Switches"/>
    <s v="D"/>
    <s v="D"/>
    <s v="0.26-9.99"/>
    <s v="Approximately 3 acres"/>
    <m/>
    <m/>
    <m/>
    <m/>
    <s v="Vegetation"/>
    <s v="Contact from object"/>
    <s v="Veg. contact"/>
    <s v="Y"/>
    <s v="Overhead"/>
    <x v="0"/>
    <s v="Conductor - Primary"/>
    <s v="Conductor, Transformer, Reclosers, Switches"/>
    <n v="101260462"/>
    <s v=" "/>
    <x v="1"/>
    <n v="38.456229999999998"/>
    <n v="-120.7702"/>
    <s v="Amador"/>
    <s v="MARTELL 1101"/>
    <n v="12000"/>
    <s v="MARTELL 110191216"/>
    <x v="0"/>
    <s v="Cal Fire"/>
    <s v="Hardwood Forest"/>
    <s v="Timber fuel model"/>
    <m/>
    <s v="N"/>
    <m/>
    <m/>
    <n v="340"/>
    <s v="R4"/>
    <s v="N"/>
    <s v="N"/>
    <m/>
    <m/>
    <s v="2021-07-13"/>
    <n v="38.272199999999998"/>
    <n v="-120.4615"/>
    <n v="44389"/>
    <s v="TrunkFail"/>
    <s v="Green Ponderosa Pine failed at 34,due to extreme heat and weight of foliage and co-dominate tops in upper 1/3rd of canopy, it failed at the trunk under co-dominate tops. Tree fell into 12KV tearing line down and starting approx. 3 acre fire"/>
    <s v="PINP"/>
    <n v="93"/>
    <n v="23"/>
    <n v="52"/>
    <s v="Slight"/>
    <s v="None"/>
    <s v="N"/>
    <n v="1"/>
    <m/>
    <s v="Valley"/>
    <s v="A"/>
    <s v="CrossArm"/>
    <s v="BareWire"/>
    <n v="4"/>
    <s v="  "/>
    <s v="STOCKTON"/>
    <s v="JACKSON 01"/>
    <s v="11:22"/>
    <s v="07/11/2021"/>
    <n v="1399414"/>
    <s v="T005338388"/>
    <n v="18922"/>
    <s v="SHAKE RIDGE RD"/>
    <s v="SUTTER CREEK"/>
    <n v="38.391019999999997"/>
    <n v="-120.76924"/>
    <s v="Q2TRHD5"/>
    <s v="DORRIS, RYAN"/>
    <n v="163011101"/>
    <s v="20210711 15:01"/>
    <n v="9002"/>
    <m/>
    <s v="PINE TREE BROKE AND TOOK DOWN SINGLE PHASE PRIMARY LINE"/>
    <s v="Y"/>
    <m/>
    <m/>
    <s v="38.4444167,-120.7565850,664.900000,2D"/>
    <m/>
    <m/>
    <m/>
    <s v="CAL FIRE / TIM RICHTER / 530-708-2714"/>
    <m/>
    <s v="N"/>
    <s v="Y"/>
    <m/>
    <s v="Clear"/>
    <s v="107 DEGREES"/>
    <s v="Private Land"/>
    <m/>
    <s v="Calm"/>
    <m/>
    <s v="Vegetation"/>
    <m/>
    <s v="0.25 - 10 Acres"/>
    <m/>
    <s v="Cal Fire"/>
    <s v="AND OTHER FIRE DEPARTMENTS"/>
    <s v="Overhead"/>
    <m/>
    <s v="Y"/>
    <s v="PICTURES"/>
    <s v="PG&amp;E Employee"/>
    <m/>
    <s v="TREE-FELL INTO LINE"/>
    <s v="CONDUCTOR, OVERHEAD"/>
    <s v="N"/>
    <s v="  "/>
    <s v="Unplanned"/>
    <s v="Stockton"/>
    <s v="Jackson"/>
    <s v="163011101, MARTELL-1101"/>
    <s v="21-0087702"/>
    <s v="Unplanned"/>
    <s v="Clear;32-90F"/>
    <s v="664"/>
    <s v="202037"/>
    <s v="NO"/>
    <s v="Line to Ground"/>
    <s v="Sustained"/>
    <s v="No"/>
    <s v="11244"/>
    <s v="OH"/>
    <s v="Line Recloser"/>
    <s v="1399414"/>
    <s v="Conductor, Overhead, Broken, wire on ground"/>
    <s v="SGF"/>
    <s v="07/11/21 12:58"/>
    <m/>
    <m/>
    <s v="1 W/OF MTR# 1006494732"/>
    <m/>
    <m/>
    <m/>
    <s v="No"/>
    <s v="Vegetation, Tree - fell into line"/>
    <m/>
    <s v="No"/>
    <s v="1"/>
    <s v="50"/>
    <m/>
    <m/>
    <m/>
    <m/>
    <m/>
    <m/>
    <m/>
    <m/>
    <m/>
    <m/>
    <m/>
    <m/>
    <m/>
    <m/>
    <m/>
  </r>
  <r>
    <n v="1037"/>
    <s v="P4K5"/>
    <s v="3 - QC Complete"/>
    <n v="44388"/>
    <n v="44617"/>
    <s v="Other fire, not attributable to PG&amp;E. Small fire in house, fire department had PG&amp;E cut the power for safety reasons. The fire was &lt; 3 meters in size. This information is preliminary."/>
    <s v="\\fxshare-nas05\quotashare-fs01\ESA\5 - Ignition Tracking\2021_Ignition_QC_Folders\20210711_nan_nan_nan_7845175843"/>
    <s v=" "/>
    <m/>
    <m/>
    <m/>
    <m/>
    <m/>
    <s v="Not In Scope"/>
    <m/>
    <m/>
    <m/>
    <m/>
    <m/>
    <m/>
    <m/>
    <m/>
    <m/>
    <m/>
    <m/>
    <m/>
    <m/>
    <m/>
    <m/>
    <m/>
    <m/>
    <m/>
    <m/>
    <m/>
    <m/>
    <m/>
    <m/>
    <m/>
    <m/>
    <m/>
    <m/>
    <m/>
    <m/>
    <m/>
    <m/>
    <m/>
    <m/>
    <m/>
    <m/>
    <m/>
    <m/>
    <m/>
    <m/>
    <m/>
    <m/>
    <m/>
    <m/>
    <m/>
    <m/>
    <m/>
    <s v=" "/>
    <x v="167"/>
    <s v="08:22:00"/>
    <m/>
    <m/>
    <s v="FAS"/>
    <s v="N"/>
    <s v="N"/>
    <m/>
    <m/>
    <m/>
    <n v="7845175843"/>
    <m/>
    <m/>
    <m/>
    <m/>
    <s v=" "/>
    <x v="0"/>
    <x v="1"/>
    <s v="N"/>
    <s v="N"/>
    <s v="N"/>
    <s v="Other fire, not attributable to PG&amp;E. Small fire in house, fire department had PG&amp;E cut the power for safety reasons. The fire was &lt; 3 meters in size. This information is preliminary."/>
    <s v="Not PG&amp;E"/>
    <s v="Other"/>
    <m/>
    <m/>
    <m/>
    <s v="&lt;3 meters of linear travel"/>
    <m/>
    <m/>
    <m/>
    <m/>
    <m/>
    <s v="Other Fire: Non-PG&amp;E related"/>
    <m/>
    <m/>
    <m/>
    <s v="Overhead"/>
    <x v="1"/>
    <m/>
    <m/>
    <m/>
    <s v=" "/>
    <x v="0"/>
    <n v="37.353430000000003"/>
    <n v="-120.60585829999999"/>
    <s v="Merced"/>
    <s v="ATWATER 1106"/>
    <n v="12000"/>
    <m/>
    <x v="0"/>
    <s v="Atwater City Fire"/>
    <s v="Urban"/>
    <m/>
    <m/>
    <s v="N"/>
    <m/>
    <m/>
    <m/>
    <m/>
    <s v="N"/>
    <s v="N"/>
    <m/>
    <m/>
    <s v="2021-07-13"/>
    <m/>
    <m/>
    <m/>
    <m/>
    <m/>
    <m/>
    <m/>
    <m/>
    <m/>
    <m/>
    <m/>
    <m/>
    <m/>
    <m/>
    <m/>
    <m/>
    <m/>
    <m/>
    <m/>
    <s v="  "/>
    <s v="YOSEMITE"/>
    <s v="MERCED 04"/>
    <s v="08:22"/>
    <n v="44388"/>
    <m/>
    <n v="7845175843"/>
    <n v="1237"/>
    <s v="JUNIPER AVE"/>
    <s v="ATWATER"/>
    <n v="37.353580999999998"/>
    <n v="-120.605611"/>
    <s v="Y4TRFK5"/>
    <s v="KITCHELL, ROBERT "/>
    <n v="253611106"/>
    <s v="20210711 09:32"/>
    <n v="2640"/>
    <m/>
    <s v="small fire in house. FD had pge cut the pwr due to unsafe. report#14686"/>
    <s v="Y"/>
    <n v="1"/>
    <s v="\\fxshare-nas05\quotashare-fs01\ESA\5 - Ignition Tracking\Fire_Tab_Attachment_Files"/>
    <s v="37.3534300,-120.6058583,47.100000,3D"/>
    <m/>
    <m/>
    <m/>
    <s v="atwater city fire"/>
    <m/>
    <s v="N"/>
    <s v="Y"/>
    <s v="N"/>
    <s v="Clear"/>
    <m/>
    <s v="Customer-Owned Structure/Equipment"/>
    <m/>
    <s v="Light"/>
    <m/>
    <s v="Other (Comments)"/>
    <s v="possiable electric in wall in house"/>
    <s v="1 meter - &lt; 3 meters"/>
    <m/>
    <s v="Fire Dept"/>
    <s v="atwater"/>
    <s v="Overhead"/>
    <m/>
    <s v="Y"/>
    <s v="fire report #14686"/>
    <s v="PG&amp;E Employee"/>
    <m/>
    <m/>
    <m/>
    <m/>
    <s v="  "/>
    <m/>
    <m/>
    <m/>
    <m/>
    <m/>
    <m/>
    <m/>
    <m/>
    <m/>
    <m/>
    <m/>
    <m/>
    <m/>
    <m/>
    <m/>
    <m/>
    <m/>
    <m/>
    <m/>
    <m/>
    <m/>
    <m/>
    <m/>
    <m/>
    <m/>
    <m/>
    <m/>
    <m/>
    <m/>
    <m/>
    <m/>
    <m/>
    <m/>
    <m/>
    <m/>
    <m/>
    <m/>
    <m/>
    <m/>
    <m/>
    <m/>
    <m/>
    <m/>
    <m/>
    <m/>
    <m/>
    <m/>
  </r>
  <r>
    <n v="1036"/>
    <s v="P4K5"/>
    <s v="3 - QC Complete"/>
    <n v="44388"/>
    <n v="44617"/>
    <s v="Structure fire, not attributable to PG&amp;E. Apartment fire caught on to pole and burnt it. The fire was limited to the structure only. This information is preliminary."/>
    <s v="\\fxshare-nas05\quotashare-fs01\ESA\5 - Ignition Tracking\2021_Ignition_QC_Folders\20210711_1399075_21-0087659_nan_T005338196"/>
    <s v=" "/>
    <m/>
    <m/>
    <m/>
    <m/>
    <m/>
    <s v="Not In Scope"/>
    <m/>
    <m/>
    <m/>
    <m/>
    <m/>
    <m/>
    <m/>
    <m/>
    <m/>
    <m/>
    <m/>
    <m/>
    <m/>
    <m/>
    <m/>
    <m/>
    <m/>
    <m/>
    <m/>
    <m/>
    <m/>
    <m/>
    <m/>
    <m/>
    <m/>
    <m/>
    <m/>
    <m/>
    <m/>
    <m/>
    <m/>
    <m/>
    <m/>
    <m/>
    <m/>
    <m/>
    <m/>
    <m/>
    <m/>
    <m/>
    <m/>
    <m/>
    <m/>
    <m/>
    <m/>
    <m/>
    <s v=" "/>
    <x v="167"/>
    <s v="06:50:00"/>
    <n v="44388"/>
    <s v="06:50:00"/>
    <s v="FAS"/>
    <s v="N"/>
    <s v="N"/>
    <n v="1399075"/>
    <s v="21-0087659"/>
    <m/>
    <s v="T005338196"/>
    <m/>
    <m/>
    <m/>
    <m/>
    <s v=" "/>
    <x v="0"/>
    <x v="1"/>
    <s v="N"/>
    <s v="N"/>
    <s v="N"/>
    <s v="Structure fire, not attributable to PG&amp;E. Apartment fire caught on to pole and burnt it. The fire was limited to the structure only. This information is preliminary."/>
    <s v="Not PG&amp;E"/>
    <s v="Building"/>
    <m/>
    <m/>
    <m/>
    <s v="Structure-only"/>
    <m/>
    <m/>
    <m/>
    <m/>
    <m/>
    <s v="Other Fire: Non-PG&amp;E related"/>
    <m/>
    <m/>
    <m/>
    <s v="Overhead"/>
    <x v="1"/>
    <m/>
    <m/>
    <m/>
    <s v=" "/>
    <x v="0"/>
    <n v="36.779586700000003"/>
    <n v="-119.83992499999999"/>
    <s v="Fresno"/>
    <s v="ASHLAN AVE 1106"/>
    <n v="12000"/>
    <m/>
    <x v="0"/>
    <s v="Fresno FD"/>
    <s v="Urban"/>
    <m/>
    <m/>
    <s v="N"/>
    <m/>
    <m/>
    <m/>
    <m/>
    <s v="N"/>
    <s v="N"/>
    <m/>
    <m/>
    <s v="2021-07-13"/>
    <m/>
    <m/>
    <m/>
    <m/>
    <m/>
    <m/>
    <m/>
    <m/>
    <m/>
    <m/>
    <m/>
    <m/>
    <m/>
    <m/>
    <m/>
    <m/>
    <m/>
    <m/>
    <m/>
    <s v="  "/>
    <s v="FRESNO"/>
    <s v="FRESNO 08"/>
    <s v="06:50"/>
    <n v="44388"/>
    <n v="1399075"/>
    <s v="T005338196"/>
    <n v="2611"/>
    <s v="W ANDREWS AVE"/>
    <s v="FRESNO"/>
    <n v="36.779769999999999"/>
    <n v="-119.83978999999999"/>
    <s v="F4TJWPI"/>
    <s v="POLSGROVE, JUSTIN"/>
    <n v="252051106"/>
    <s v="20210711 08:27"/>
    <n v="9110"/>
    <n v="1"/>
    <s v="apt fire caught pole burnt made ec tag called M Fraiser"/>
    <s v="Y"/>
    <m/>
    <m/>
    <s v="36.7795867,-119.8399250,87.900000,3D"/>
    <m/>
    <m/>
    <m/>
    <s v="fresno"/>
    <m/>
    <s v="Y"/>
    <s v="Y"/>
    <m/>
    <s v="Clear"/>
    <m/>
    <s v="Private Land"/>
    <m/>
    <s v="Calm"/>
    <m/>
    <s v="Unknown"/>
    <m/>
    <s v="Structure Only"/>
    <m/>
    <s v="Fire Dept"/>
    <m/>
    <s v="Overhead"/>
    <m/>
    <s v="Y"/>
    <s v="photos"/>
    <s v="Fire Dept"/>
    <m/>
    <s v="FIRE, POLE"/>
    <s v="POLE-WOOD"/>
    <s v="N"/>
    <s v="  "/>
    <s v="Unplanned"/>
    <s v="Fresno"/>
    <s v="Fresno"/>
    <s v="252051106, ASHLAN AVE-1106"/>
    <s v="21-0087659"/>
    <s v="Unplanned"/>
    <s v="Clear;32-90F"/>
    <s v="51"/>
    <m/>
    <s v="YES"/>
    <s v="Force Out"/>
    <s v="Sustained"/>
    <s v="No"/>
    <s v="D13476"/>
    <s v="OH"/>
    <s v="Fuse"/>
    <s v="1399075"/>
    <s v="Pole-Wood, Burned/flashed"/>
    <m/>
    <s v="07/11/21 08:25"/>
    <m/>
    <s v="E/S PLEASANT AVE S/OF ANDREWS AVE, Fresno"/>
    <s v="2 POLES W/OF D13476"/>
    <m/>
    <m/>
    <m/>
    <s v="No"/>
    <s v="3rd Party, Fire, house or bldg."/>
    <m/>
    <s v="No"/>
    <m/>
    <m/>
    <m/>
    <m/>
    <m/>
    <m/>
    <m/>
    <m/>
    <m/>
    <m/>
    <m/>
    <m/>
    <m/>
    <m/>
    <m/>
    <m/>
    <m/>
  </r>
  <r>
    <n v="1035"/>
    <s v="AGFC"/>
    <s v="3 - QC Complete"/>
    <n v="44388"/>
    <n v="44617"/>
    <s v="Other fire, not attributable to PG&amp;E assets. Fox 40 news reports the cause of the fire might have been due to fireworks. No mention of PG&amp;E being attributable. This information is preliminary."/>
    <s v="\\fxshare-nas05\quotashare-fs01\ESA\5 - Ignition Tracking\2021_Ignition_QC_Folders\20210711_nan_nan_nan_1898158"/>
    <s v=" "/>
    <m/>
    <m/>
    <m/>
    <m/>
    <m/>
    <s v="Not In Scope"/>
    <m/>
    <m/>
    <m/>
    <m/>
    <m/>
    <m/>
    <m/>
    <m/>
    <m/>
    <m/>
    <m/>
    <m/>
    <m/>
    <m/>
    <m/>
    <m/>
    <m/>
    <m/>
    <m/>
    <m/>
    <m/>
    <m/>
    <m/>
    <m/>
    <m/>
    <m/>
    <m/>
    <m/>
    <m/>
    <m/>
    <m/>
    <m/>
    <m/>
    <m/>
    <m/>
    <m/>
    <m/>
    <m/>
    <m/>
    <m/>
    <m/>
    <m/>
    <m/>
    <m/>
    <m/>
    <m/>
    <s v=" "/>
    <x v="167"/>
    <s v="03:55:00"/>
    <m/>
    <m/>
    <s v="FAS"/>
    <s v="N"/>
    <s v="N"/>
    <m/>
    <m/>
    <m/>
    <n v="1898158"/>
    <m/>
    <m/>
    <m/>
    <m/>
    <s v=" "/>
    <x v="0"/>
    <x v="1"/>
    <s v="N"/>
    <s v="N"/>
    <s v="N"/>
    <s v="Other fire, not attributable to PG&amp;E assets. Fox 40 news reports the cause of the fire might have been due to fireworks. No mention of PG&amp;E being attributable. This information is preliminary."/>
    <s v="Not PG&amp;E"/>
    <s v="Other"/>
    <m/>
    <m/>
    <m/>
    <s v="0.26-9.99"/>
    <m/>
    <m/>
    <m/>
    <m/>
    <m/>
    <s v="Other Fire: Non-PG&amp;E related"/>
    <m/>
    <m/>
    <m/>
    <s v="Overhead"/>
    <x v="1"/>
    <m/>
    <m/>
    <m/>
    <s v=" "/>
    <x v="0"/>
    <n v="38.083182000000001"/>
    <n v="-121.710427"/>
    <s v="Sacramento"/>
    <s v="GRAND ISLAND 2225 "/>
    <n v="21000"/>
    <m/>
    <x v="0"/>
    <s v="Rio Vista FD"/>
    <s v="Hardwood Woodland"/>
    <m/>
    <m/>
    <s v="N"/>
    <m/>
    <m/>
    <m/>
    <m/>
    <s v="N"/>
    <s v="N"/>
    <m/>
    <m/>
    <s v="2021-07-13"/>
    <m/>
    <m/>
    <m/>
    <m/>
    <m/>
    <m/>
    <m/>
    <m/>
    <m/>
    <m/>
    <m/>
    <m/>
    <m/>
    <m/>
    <m/>
    <m/>
    <m/>
    <m/>
    <m/>
    <s v="  "/>
    <s v="SACRAMENTO"/>
    <s v="VACAVILLE 05"/>
    <s v="03:55"/>
    <n v="44388"/>
    <m/>
    <n v="1898158"/>
    <s v="UNKNOWN"/>
    <s v="PREMISES DO NOT CHANGE"/>
    <s v="RIO VISTA"/>
    <n v="38.177152"/>
    <n v="-121.706118"/>
    <s v="S4TEBW2"/>
    <s v="WHITE, ERIC"/>
    <m/>
    <s v="20210711 06:26"/>
    <n v="1110"/>
    <m/>
    <s v="FIRE BURNT UP TWO POLES CAUSE OF FIRE UNKNOW."/>
    <s v="Y"/>
    <m/>
    <m/>
    <m/>
    <n v="38.083182000000001"/>
    <n v="-121.710427"/>
    <m/>
    <s v="RIO VISTA FD"/>
    <m/>
    <s v="N"/>
    <s v="Y"/>
    <s v="N"/>
    <s v="Clear"/>
    <m/>
    <s v="Private Land"/>
    <m/>
    <s v="Light"/>
    <m/>
    <s v="Unknown"/>
    <m/>
    <s v="0.25 - 10 Acres"/>
    <m/>
    <s v="Fire Dept"/>
    <m/>
    <s v="Overhead"/>
    <m/>
    <s v="N"/>
    <m/>
    <m/>
    <m/>
    <m/>
    <m/>
    <m/>
    <s v="  "/>
    <m/>
    <m/>
    <m/>
    <m/>
    <m/>
    <m/>
    <m/>
    <m/>
    <m/>
    <m/>
    <m/>
    <m/>
    <m/>
    <m/>
    <m/>
    <m/>
    <m/>
    <m/>
    <m/>
    <m/>
    <m/>
    <m/>
    <m/>
    <m/>
    <m/>
    <m/>
    <m/>
    <m/>
    <m/>
    <m/>
    <m/>
    <m/>
    <m/>
    <m/>
    <m/>
    <m/>
    <m/>
    <m/>
    <m/>
    <m/>
    <m/>
    <m/>
    <m/>
    <m/>
    <m/>
    <m/>
    <m/>
  </r>
  <r>
    <n v="1034"/>
    <s v="P4K5"/>
    <s v="3 - QC Complete"/>
    <n v="44388"/>
    <n v="44617"/>
    <s v="Structure fire, not attributable to PG&amp;E. Structure alone was inpacted by the fire. This information is preliminary."/>
    <s v="\\fxshare-nas05\quotashare-fs01\ESA\5 - Ignition Tracking\2021_Ignition_QC_Folders\20210711_nan_nan_nan_7064875754"/>
    <s v=" "/>
    <m/>
    <m/>
    <m/>
    <m/>
    <m/>
    <s v="Not In Scope"/>
    <m/>
    <m/>
    <m/>
    <m/>
    <m/>
    <m/>
    <m/>
    <m/>
    <m/>
    <m/>
    <m/>
    <m/>
    <m/>
    <m/>
    <m/>
    <m/>
    <m/>
    <m/>
    <m/>
    <m/>
    <m/>
    <m/>
    <m/>
    <m/>
    <m/>
    <m/>
    <m/>
    <m/>
    <m/>
    <m/>
    <m/>
    <m/>
    <m/>
    <m/>
    <m/>
    <m/>
    <m/>
    <m/>
    <m/>
    <m/>
    <m/>
    <m/>
    <m/>
    <m/>
    <m/>
    <m/>
    <s v=" "/>
    <x v="167"/>
    <s v="01:56:00"/>
    <m/>
    <m/>
    <s v="FAS"/>
    <s v="N"/>
    <s v="N"/>
    <m/>
    <m/>
    <m/>
    <n v="7064875754"/>
    <m/>
    <m/>
    <m/>
    <m/>
    <s v=" "/>
    <x v="0"/>
    <x v="1"/>
    <s v="N"/>
    <s v="N"/>
    <s v="N"/>
    <s v="Structure fire, not attributable to PG&amp;E. Structure alone was inpacted by the fire. This information is preliminary."/>
    <s v="Not PG&amp;E"/>
    <s v="Building"/>
    <m/>
    <m/>
    <m/>
    <s v="Structure-only"/>
    <m/>
    <m/>
    <m/>
    <m/>
    <m/>
    <s v="Other Fire: Non-PG&amp;E related"/>
    <m/>
    <m/>
    <m/>
    <s v="Overhead"/>
    <x v="1"/>
    <m/>
    <m/>
    <m/>
    <s v=" "/>
    <x v="0"/>
    <n v="36.743904999999998"/>
    <n v="-119.79130000000001"/>
    <s v="Fresno"/>
    <s v="WEST FRESNO 1105 "/>
    <n v="12000"/>
    <m/>
    <x v="0"/>
    <s v="Fire Dept"/>
    <s v="Urban"/>
    <m/>
    <m/>
    <s v="N"/>
    <m/>
    <m/>
    <m/>
    <m/>
    <s v="N"/>
    <s v="N"/>
    <m/>
    <m/>
    <s v="2021-07-13"/>
    <m/>
    <m/>
    <m/>
    <m/>
    <m/>
    <m/>
    <m/>
    <m/>
    <m/>
    <m/>
    <m/>
    <m/>
    <m/>
    <m/>
    <m/>
    <m/>
    <m/>
    <m/>
    <m/>
    <s v="  "/>
    <s v="FRESNO"/>
    <s v="FRESNO 06"/>
    <s v="01:56"/>
    <n v="44388"/>
    <m/>
    <n v="7064875754"/>
    <n v="41"/>
    <s v="N CALAVERAS ST"/>
    <s v="FRESNO"/>
    <n v="36.743675000000003"/>
    <n v="-119.792044"/>
    <s v="F4GJFCH"/>
    <s v="CHAIDEZ, JOSE (W-5071)"/>
    <n v="253731105"/>
    <s v="20210711 03:16"/>
    <n v="2402"/>
    <m/>
    <s v="PULLED METER PER FFD. TOOK READS, OK. "/>
    <s v="Y"/>
    <m/>
    <m/>
    <s v="36.7439050,-119.7913000,98.400000,3D"/>
    <m/>
    <m/>
    <m/>
    <s v="."/>
    <m/>
    <s v="N"/>
    <s v="Y"/>
    <s v="N"/>
    <s v="Clear"/>
    <m/>
    <s v="Customer-Owned Structure/Equipment"/>
    <m/>
    <s v="Calm"/>
    <m/>
    <s v="3rd Party"/>
    <m/>
    <s v="Structure Only"/>
    <m/>
    <s v="Fire Dept"/>
    <m/>
    <s v="Overhead"/>
    <m/>
    <s v="N"/>
    <m/>
    <m/>
    <m/>
    <m/>
    <m/>
    <m/>
    <s v="  "/>
    <m/>
    <m/>
    <m/>
    <m/>
    <m/>
    <m/>
    <m/>
    <m/>
    <m/>
    <m/>
    <m/>
    <m/>
    <m/>
    <m/>
    <m/>
    <m/>
    <m/>
    <m/>
    <m/>
    <m/>
    <m/>
    <m/>
    <m/>
    <m/>
    <m/>
    <m/>
    <m/>
    <m/>
    <m/>
    <m/>
    <m/>
    <m/>
    <m/>
    <m/>
    <m/>
    <m/>
    <m/>
    <m/>
    <m/>
    <m/>
    <m/>
    <m/>
    <m/>
    <m/>
    <m/>
    <m/>
    <m/>
  </r>
  <r>
    <n v="1033"/>
    <s v="P4K5"/>
    <s v="3 - QC Complete"/>
    <n v="44388"/>
    <n v="44617"/>
    <s v="Structure fire, not attributable to PG&amp;E. Structure alone was inpacted by the fire. This information is preliminary."/>
    <s v="\\fxshare-nas05\quotashare-fs01\ESA\5 - Ignition Tracking\2021_Ignition_QC_Folders\20210711_nan_nan_nan_7802052042"/>
    <s v=" "/>
    <m/>
    <m/>
    <m/>
    <m/>
    <m/>
    <s v="Not In Scope"/>
    <m/>
    <m/>
    <m/>
    <m/>
    <m/>
    <m/>
    <m/>
    <m/>
    <m/>
    <m/>
    <m/>
    <m/>
    <m/>
    <n v="44273"/>
    <n v="44422"/>
    <m/>
    <m/>
    <s v="N"/>
    <m/>
    <m/>
    <m/>
    <s v="N"/>
    <m/>
    <s v="Extent of condition"/>
    <m/>
    <m/>
    <m/>
    <m/>
    <m/>
    <m/>
    <m/>
    <m/>
    <m/>
    <m/>
    <m/>
    <m/>
    <m/>
    <m/>
    <m/>
    <m/>
    <m/>
    <m/>
    <m/>
    <m/>
    <m/>
    <m/>
    <s v=" "/>
    <x v="167"/>
    <s v="00:16:00"/>
    <m/>
    <m/>
    <s v="FAS"/>
    <s v="N"/>
    <s v="N"/>
    <m/>
    <m/>
    <m/>
    <n v="7802052042"/>
    <m/>
    <m/>
    <m/>
    <m/>
    <s v=" "/>
    <x v="0"/>
    <x v="1"/>
    <s v="N"/>
    <s v="N"/>
    <s v="N"/>
    <s v="Structure fire, not attributable to PG&amp;E. Structure alone was inpacted by the fire. This information is preliminary."/>
    <s v="Not PG&amp;E"/>
    <s v="Building"/>
    <m/>
    <m/>
    <m/>
    <s v="Structure-only"/>
    <m/>
    <m/>
    <m/>
    <m/>
    <m/>
    <s v="Other Fire: Non-PG&amp;E related"/>
    <m/>
    <m/>
    <m/>
    <s v="Overhead"/>
    <x v="1"/>
    <m/>
    <m/>
    <m/>
    <s v=" "/>
    <x v="0"/>
    <n v="37.315638"/>
    <n v="-120.459986"/>
    <s v="Merced"/>
    <s v="MERCED 2101"/>
    <n v="21000"/>
    <m/>
    <x v="0"/>
    <s v="Merced county FD"/>
    <s v="Urban"/>
    <m/>
    <m/>
    <s v="N"/>
    <m/>
    <m/>
    <m/>
    <m/>
    <s v="N"/>
    <s v="N"/>
    <m/>
    <m/>
    <s v="2021-07-13"/>
    <m/>
    <m/>
    <m/>
    <m/>
    <m/>
    <m/>
    <m/>
    <m/>
    <m/>
    <m/>
    <m/>
    <m/>
    <m/>
    <m/>
    <m/>
    <m/>
    <m/>
    <m/>
    <m/>
    <s v="  "/>
    <s v="YOSEMITE"/>
    <s v="MERCED 02"/>
    <s v="00:16"/>
    <n v="44388"/>
    <m/>
    <s v="7802052042"/>
    <n v="934"/>
    <s v="E ALEXANDER AVE"/>
    <s v="MERCED"/>
    <n v="37.315638"/>
    <n v="-120.45996700000001"/>
    <s v="Y4TRFK5"/>
    <s v="KITCHELL, ROBERT "/>
    <n v="252802101"/>
    <s v="20210711 01:19"/>
    <n v="2640"/>
    <n v="1"/>
    <s v="discnnct at mtr. due to structure fire cust owned wire feeds to back house. "/>
    <s v="Y"/>
    <n v="3"/>
    <s v="\\fxshare-nas05\quotashare-fs01\ESA\5 - Ignition Tracking\Fire_Tab_Attachment_Files"/>
    <m/>
    <n v="37.315638"/>
    <n v="-120.459986"/>
    <m/>
    <s v="merced county"/>
    <m/>
    <s v="N"/>
    <s v="Y"/>
    <s v="N"/>
    <s v="Clear"/>
    <m/>
    <s v="Customer-Owned Structure/Equipment"/>
    <m/>
    <s v="Calm"/>
    <m/>
    <s v="Unknown"/>
    <m/>
    <s v="Structure Only"/>
    <m/>
    <s v="Fire Dept"/>
    <m/>
    <s v="Overhead"/>
    <m/>
    <s v="Y"/>
    <s v="photos, ck pwr 240v at mtr  FD repot #21-146559"/>
    <s v="PG&amp;E Employee"/>
    <m/>
    <m/>
    <m/>
    <m/>
    <s v="  "/>
    <m/>
    <m/>
    <m/>
    <m/>
    <m/>
    <m/>
    <m/>
    <m/>
    <m/>
    <m/>
    <m/>
    <m/>
    <m/>
    <m/>
    <m/>
    <m/>
    <m/>
    <m/>
    <m/>
    <m/>
    <m/>
    <m/>
    <m/>
    <m/>
    <m/>
    <m/>
    <m/>
    <m/>
    <m/>
    <m/>
    <m/>
    <m/>
    <m/>
    <m/>
    <m/>
    <m/>
    <m/>
    <m/>
    <m/>
    <m/>
    <m/>
    <m/>
    <m/>
    <m/>
    <m/>
    <m/>
    <m/>
  </r>
  <r>
    <n v="1110"/>
    <s v="TLAL"/>
    <s v="3 - QC Complete"/>
    <n v="44406"/>
    <n v="44617"/>
    <s v="Live oak valley tree fell through overhead circuit  causing primary conductors to fall to ground an resulting in a small dry grass fire. The ensuing fire was approximately 5'x8' in size. Cal fire extinguished the fire. Subject tree had outer signs of conks present on root crown. Rotting funji present inside root crown. This information is preliminary; ILIS: 21-0087472; OIS: 1398001; FOID: T005337497; EC Tag: 121707398; PM Order #: 35270629;  Circuit: 254601103, SAP Pole ID: 100704914; County &amp; Division: Fresno; Fire Suppressing Agency: Cal Fire; Fire Size: 5ft x 8ft spot fire; Eqp: Conductor, Crossarm, Pole, Cutouts, Lightning arrestors, Insulators, Cutout Brackets, Ground Assemblies"/>
    <s v="\\fxshare-nas05\quotashare-fs01\ESA\5 - Ignition Tracking\2021_Ignition_QC_Folders\20210710_1398001_21-0087472_nan_T005337497"/>
    <s v=" "/>
    <s v="Y"/>
    <s v="TLAL"/>
    <s v="Outage Time Updated; Pre-Existing EC Notification Added"/>
    <n v="44410"/>
    <s v="AHH7"/>
    <s v="Complete"/>
    <s v="Not Required"/>
    <m/>
    <s v="Not Required"/>
    <s v="Not Required"/>
    <m/>
    <m/>
    <m/>
    <m/>
    <m/>
    <m/>
    <m/>
    <s v="Complete"/>
    <s v="Trunk (Decay, Defect, Cavity)"/>
    <n v="44362"/>
    <n v="44409"/>
    <m/>
    <s v="N/A Tree sets off of line"/>
    <s v="N"/>
    <m/>
    <m/>
    <m/>
    <s v="N"/>
    <m/>
    <s v="Fire Incident Report"/>
    <m/>
    <m/>
    <m/>
    <m/>
    <n v="44522"/>
    <m/>
    <n v="44550"/>
    <m/>
    <s v="Y"/>
    <n v="44522"/>
    <m/>
    <s v="Cal Fire"/>
    <m/>
    <m/>
    <m/>
    <s v="Y"/>
    <n v="44523"/>
    <n v="44524"/>
    <s v="AXBR"/>
    <s v="Al Benegar, (559) 908-7191, AXBR@pge.com"/>
    <m/>
    <m/>
    <s v=" "/>
    <x v="168"/>
    <s v="12:24:00"/>
    <n v="44387"/>
    <s v="12:21:00"/>
    <s v="FAS"/>
    <s v="Y"/>
    <s v="N"/>
    <n v="1398001"/>
    <s v="21-0087472"/>
    <m/>
    <s v="T005337497"/>
    <n v="121707398"/>
    <n v="121535816"/>
    <m/>
    <s v="PG&amp;E_1110_Ignition_20210710_3.jpg"/>
    <s v=" "/>
    <x v="1"/>
    <x v="0"/>
    <s v="Y"/>
    <s v="Y"/>
    <s v="N"/>
    <s v="On July 10, 2021 at 1331 hours, a PG&amp;E Troubleman patrolled the Sand Creek 1103 12kV Distribution Circuit number 254601103, in the Tier 2 High fire threat district (HFTD) State responsibility area (SRA) near Chuckwagon Road, South of Butternut Lane in Squaw Valley. He observed a fallen tree, overhead primary conductors down on the ground, a rotten woodpecker-hole filled 45' class 5 dead-end wood pole, a damaged 8' LS crossarm, a damaged typical pole bolt 1PH overhead transformer (CGC 419664149373, SSD 7844F), two damaged sets of 44H w/ARC snuffer cutouts, two damaged sets of 15kV distribution lightning arrestors, two flashed DE non ceramic 12kV insulators, one damaged cutout bracket, two damaged ground assembly kits, and a fire. Initial analysis indicates the ignition was caused by a 60' tall 35&quot; DBH Valley Oak tree that fell into and through the lines, which resulted in wires down and an ignition in the dry grass. Upon the post-incident inspection, conk was discovered on the outside and rotting funji was present on the inside of root crown. Cal Fire responded to and extinguished the 5' x 8' spot fire. An EC tag 121707398 was submitted for this incident's repairs, but there was also a still open pre-existing EC tag. The 81-minute outage affected 522 customers. The incident area borders a riverine (NWI Code: R4SBC) and is within an active San Joaquin Valley Habitat conservation plan (HCP) as well as part of a potential Valley Elderberry Longhorn Beetle (VELB) habitat. The line was returned to service on July 10, 2021. This information is preliminary."/>
    <s v="PG&amp;E"/>
    <s v="Vegetation"/>
    <s v="Conductor, Crossarm, Pole, Cutouts, Lightning arrestors, Insulators, Cutout Brackets, Ground Assemblies"/>
    <s v="D"/>
    <s v="D"/>
    <s v="&lt;3 meters of linear travel"/>
    <s v=" 5' x 8'"/>
    <m/>
    <m/>
    <m/>
    <m/>
    <s v="Vegetation"/>
    <s v="Contact from object"/>
    <s v="Animal contact"/>
    <s v="Y"/>
    <s v="Overhead"/>
    <x v="0"/>
    <s v="Conductor - Primary"/>
    <s v="Conductor, Crossarm, Pole, Cutouts, Lightning arrestors, Insulators, Cutout Brackets, Ground Assemblies"/>
    <n v="100704914"/>
    <s v=" "/>
    <x v="1"/>
    <n v="36.688358091799998"/>
    <n v="-119.11538781519999"/>
    <s v="Fresno"/>
    <s v="SAND CREEK 1103"/>
    <n v="12000"/>
    <s v="SAND CREEK 1103818064"/>
    <x v="1"/>
    <s v="Cal Fire"/>
    <s v="Hardwood Woodland"/>
    <s v="Grass Fuel Model"/>
    <m/>
    <s v="N"/>
    <m/>
    <m/>
    <n v="430"/>
    <s v="R5"/>
    <s v="N"/>
    <s v="N"/>
    <m/>
    <m/>
    <s v="2021-07-30"/>
    <m/>
    <m/>
    <n v="44389"/>
    <m/>
    <s v="Valley Oak fell over and struck primary facilities. Slight sign of conk (fruiting bodies) near root crown present on bark and signed of decay on the interior of the tree."/>
    <s v="OAKV"/>
    <m/>
    <m/>
    <m/>
    <m/>
    <m/>
    <m/>
    <m/>
    <m/>
    <m/>
    <m/>
    <m/>
    <m/>
    <m/>
    <s v=" "/>
    <s v="FRESNO"/>
    <s v="DINUBA"/>
    <s v="12:24"/>
    <s v="2021/07/10 00:00:00"/>
    <n v="1398001"/>
    <s v="T005337497"/>
    <n v="50971"/>
    <s v="ROSEMARY LN"/>
    <m/>
    <n v="36.692070000000001"/>
    <n v="-119.15396"/>
    <s v="F3TAXBR"/>
    <m/>
    <n v="254601103"/>
    <s v="2021/07/10 14:39:16"/>
    <n v="9002"/>
    <m/>
    <s v="SMART MTR AUTO-GENERATED TAG"/>
    <s v="N"/>
    <m/>
    <m/>
    <m/>
    <m/>
    <m/>
    <m/>
    <m/>
    <m/>
    <m/>
    <m/>
    <s v="Y"/>
    <m/>
    <m/>
    <m/>
    <m/>
    <m/>
    <m/>
    <m/>
    <s v="Dead End pole w/ tx"/>
    <m/>
    <m/>
    <m/>
    <m/>
    <s v="Overhead"/>
    <m/>
    <m/>
    <m/>
    <m/>
    <m/>
    <s v="TREE-FELL INTO LINE"/>
    <s v="CONDUCTOR, OVERHEAD"/>
    <m/>
    <s v=" "/>
    <s v="Unplanned"/>
    <s v="Fresno"/>
    <s v="Dinuba"/>
    <s v="254601103, SAND CREEK-1103"/>
    <s v="21-0087472"/>
    <s v="Unplanned"/>
    <s v="Clear;32-90F"/>
    <s v="522"/>
    <s v="42460"/>
    <s v="NO"/>
    <s v="None"/>
    <s v="Sustained"/>
    <s v="No"/>
    <s v="45190"/>
    <s v="OH"/>
    <s v="Line Recloser"/>
    <s v="1398001"/>
    <s v="Conductor, Overhead, Normal"/>
    <s v="NONE"/>
    <s v="07/10/21 13:35"/>
    <m/>
    <m/>
    <s v="CGC # 419664149373"/>
    <m/>
    <m/>
    <m/>
    <m/>
    <m/>
    <m/>
    <m/>
    <m/>
    <m/>
    <m/>
    <m/>
    <m/>
    <m/>
    <m/>
    <m/>
    <m/>
    <m/>
    <m/>
    <m/>
    <m/>
    <m/>
    <m/>
    <m/>
    <m/>
  </r>
  <r>
    <n v="1042"/>
    <s v="CFMD"/>
    <s v="3 - QC Complete"/>
    <n v="44428"/>
    <n v="44617"/>
    <s v="Bird contact with Moss landing - Del Monte #2 115kV transmission circuit, resulted in a 3 meter - 0.25 acre grass fire. CAP 121708580 shows photos of bird that was found by first responders. This information is preliminary. On 10/5/2021 AGFC changed the asset family cause from D to T based on the Circuit this incident occured on being transmission."/>
    <s v="\\fxshare-nas05\quotashare-fs01\ESA\5 - Ignition Tracking\2021_Ignition_QC_Folders\20210710_1397705_21-0087453_nan_T005337444"/>
    <s v=" "/>
    <s v="Y"/>
    <s v="CFMD"/>
    <s v="Added SAP Notification#"/>
    <m/>
    <s v="AHH7"/>
    <s v="In Progress"/>
    <s v="Not Required"/>
    <m/>
    <s v="Not Required"/>
    <s v="Not Required"/>
    <m/>
    <m/>
    <m/>
    <m/>
    <m/>
    <m/>
    <m/>
    <s v="Not Required"/>
    <m/>
    <m/>
    <m/>
    <m/>
    <m/>
    <m/>
    <m/>
    <m/>
    <m/>
    <m/>
    <m/>
    <m/>
    <m/>
    <m/>
    <m/>
    <m/>
    <n v="44595"/>
    <m/>
    <m/>
    <m/>
    <s v="Y"/>
    <n v="44424"/>
    <m/>
    <s v="Cal Fire"/>
    <s v="Cal Fire Portal"/>
    <m/>
    <m/>
    <s v="Y"/>
    <s v="8/12/2021 8/13/2021, 8/17/2021"/>
    <m/>
    <s v="JRAH/KDD8/VAA2"/>
    <s v="Per Kris: Vince Agbalog M&amp;C was first responder"/>
    <s v="Interview Details in Reports Sub-folder"/>
    <m/>
    <s v=" "/>
    <x v="168"/>
    <s v="11:12:00"/>
    <n v="44387"/>
    <s v="11:12:00"/>
    <s v="TOTL"/>
    <s v="Y"/>
    <s v="N"/>
    <n v="1397705"/>
    <s v="21-0087453"/>
    <s v="INT-14959"/>
    <s v="T005337444"/>
    <n v="121708497"/>
    <m/>
    <m/>
    <s v="PG&amp;E_1042_Ignition_20210710_1.png"/>
    <s v=" "/>
    <x v="1"/>
    <x v="0"/>
    <s v="Y"/>
    <s v="Y"/>
    <s v="N"/>
    <s v="On July 10, 2021 at approximately 1112 hours, a PG&amp;E Troublemen was dispatched to the Moss Landing - Del Monte #2 115kV Distribution Circuit, in the Central Coast Division,  for a line relay that did not test due to reclosers being disabled for wildfire mitigation near Rodgers Road, on the Fort Ord Monument in Marina. The troubleman found a burnt bird carcass in the ground at structure 14/81. The troubleman also reported that he found other decomposed birds on the ground that had also possibly made contact on the jumper of the 115KV Line.  Initial analysis indicates the ignition was caused by a bird making contact with PG&amp;E equipment. Flash marks were found on the bottom and middle phase arms and broken strands were found on the jumpers top and middle phase conductors. Corrective tags #121708497 and #121708531 were created for this incident for repairs and animal guard installation to be done in September 2021.  Monterey County Fire Department along with CAL Fire responded to and extinguished the fire.  Approximately 50' x 150' area surrounding the tower was burned. The 14-minute outage affected approximately 3,593 customers. The broken jumper wire was repaired on July 12, 2021. This incident occurred on private land in a Tier 2-HFTD with clear, calm weather conditions. This information is preliminary."/>
    <s v="PG&amp;E"/>
    <s v="Other"/>
    <s v="Bird"/>
    <s v="T"/>
    <s v="T"/>
    <s v="&lt;0.25"/>
    <m/>
    <m/>
    <m/>
    <m/>
    <m/>
    <s v="Contact - Animal - Bird"/>
    <s v="Contact from object"/>
    <s v="Animal contact"/>
    <s v="N"/>
    <s v="Overhead"/>
    <x v="4"/>
    <s v="Conductor - Transmission"/>
    <s v="jumper wire"/>
    <s v="40609283, 40584946"/>
    <s v=" "/>
    <x v="1"/>
    <n v="36.648400000000002"/>
    <n v="-121.730997"/>
    <s v="Monterey"/>
    <s v="MOSS LANDING - DEL MONTE #2 115kV"/>
    <n v="115000"/>
    <m/>
    <x v="0"/>
    <s v="Unknown"/>
    <s v="Hardwood Woodland"/>
    <s v="Brush fuel model"/>
    <m/>
    <s v="N"/>
    <m/>
    <s v="Garrison Fire"/>
    <m/>
    <m/>
    <s v="N"/>
    <s v="N"/>
    <m/>
    <m/>
    <s v="2021-07-13"/>
    <m/>
    <m/>
    <m/>
    <m/>
    <m/>
    <m/>
    <m/>
    <m/>
    <m/>
    <m/>
    <m/>
    <m/>
    <m/>
    <m/>
    <m/>
    <m/>
    <m/>
    <m/>
    <m/>
    <s v="  "/>
    <s v="CENTRAL COAST"/>
    <s v="SALINAS"/>
    <s v="11:12"/>
    <n v="44387"/>
    <n v="1397705"/>
    <s v="T005337444"/>
    <m/>
    <m/>
    <m/>
    <m/>
    <m/>
    <s v="C4TJRAH"/>
    <m/>
    <n v="18235"/>
    <s v="2021/07/10 11:44:13"/>
    <n v="9320"/>
    <n v="1"/>
    <s v="SMART MTR AUTO-GENERATED TAG"/>
    <s v="N"/>
    <m/>
    <m/>
    <m/>
    <m/>
    <m/>
    <m/>
    <m/>
    <m/>
    <m/>
    <m/>
    <s v="Y"/>
    <m/>
    <m/>
    <m/>
    <m/>
    <m/>
    <m/>
    <m/>
    <m/>
    <m/>
    <m/>
    <m/>
    <m/>
    <m/>
    <m/>
    <m/>
    <m/>
    <m/>
    <m/>
    <m/>
    <m/>
    <m/>
    <s v="  "/>
    <s v="Unplanned"/>
    <s v="Central Coast"/>
    <s v="Salinas"/>
    <s v="18235, CASTROVILLE SUB"/>
    <s v="21-0087453"/>
    <s v="Unplanned"/>
    <s v="Clear;32-90F"/>
    <s v="3593"/>
    <s v="50302"/>
    <s v="NO"/>
    <s v="None"/>
    <s v="Sustained"/>
    <s v="No"/>
    <s v="CASTROVILLE"/>
    <s v="OH"/>
    <s v="Substation"/>
    <s v="1397705"/>
    <s v="Conductor, Overhead, Normal"/>
    <m/>
    <m/>
    <m/>
    <s v="SUBSTATION"/>
    <m/>
    <s v="SW 41915 CLOSE|LR 80794 OPEN|SW 21009 OPEN|23327 NG &amp; WIRE ON GRD LD SIDE OPEN|SW 54035 OPEN|SW 3027 CLOSE"/>
    <s v="TRANSMISSION OUTAGE- 115KV MOSS LANDING/ DEL MONTE #2 LINE, CAP 121708580"/>
    <m/>
    <s v="No"/>
    <s v="Animal, Bird found"/>
    <m/>
    <s v="No"/>
    <m/>
    <m/>
    <m/>
    <m/>
    <m/>
    <m/>
    <m/>
    <m/>
    <m/>
    <m/>
    <m/>
    <m/>
    <m/>
    <m/>
    <m/>
    <m/>
    <m/>
  </r>
  <r>
    <n v="1032"/>
    <s v="KRJ7"/>
    <s v="3 - QC Complete"/>
    <n v="44473"/>
    <n v="44617"/>
    <s v="Initial EIR: EI210710A - Vacaville - Property Damage - Summary: CPUC Electrical Incident - EI210710A - Property Damage: On July 10, 2021 at approximately 2210 hours an underground transformer blew and caught fire at Fruitvale Road and Dobbins Street in Vacaville resulting in a sustained outage to 959 customers on the Vacaville-1111 12 kV Distribution Circuit. The responding troubleman observed two nearby vehicles caught fire and two additional vehicles sustained transformer oil spatter. The total combined damages are expected to exceed $50K. This information is preliminary. Underground transformer failure resulted in an ignition &lt; 3 meters in size. This information is preliminary."/>
    <s v="\\fxshare-nas05\quotashare-fs01\ESA\5 - Ignition Tracking\2021_Ignition_QC_Folders\20210710_1398864_21-0087644_nan_T005337985"/>
    <s v=" "/>
    <s v="Y"/>
    <s v="KRJ7"/>
    <s v="Added Additional OIS, FOID, ILIS, and EC Tags; Updated the Circuit ID; coordinates, fire size based on photos"/>
    <n v="44473"/>
    <m/>
    <s v="Not In Scope"/>
    <m/>
    <m/>
    <m/>
    <m/>
    <m/>
    <m/>
    <m/>
    <m/>
    <m/>
    <m/>
    <m/>
    <m/>
    <m/>
    <m/>
    <m/>
    <m/>
    <m/>
    <m/>
    <m/>
    <m/>
    <m/>
    <m/>
    <m/>
    <m/>
    <m/>
    <m/>
    <m/>
    <m/>
    <m/>
    <m/>
    <m/>
    <m/>
    <m/>
    <m/>
    <m/>
    <m/>
    <m/>
    <m/>
    <m/>
    <m/>
    <m/>
    <m/>
    <m/>
    <m/>
    <m/>
    <m/>
    <s v=" "/>
    <x v="168"/>
    <s v="21:11:00"/>
    <n v="44387"/>
    <s v="21:08:00"/>
    <s v="FAS"/>
    <s v="N"/>
    <s v="N"/>
    <s v="1398933, 1398864"/>
    <s v="21-0087616, 21-0087644"/>
    <m/>
    <s v="T005338047, T005338048, T005338049, T005337985, T005338045, T005338046, T005338426"/>
    <n v="121708614"/>
    <m/>
    <s v="EI210710A"/>
    <s v="PG&amp;E_1032_Ignition_20210710_1.jpg"/>
    <s v=" "/>
    <x v="1"/>
    <x v="0"/>
    <s v="Y"/>
    <s v="Y"/>
    <s v="N"/>
    <s v="On July 10, 2021 at 2111 hours, a PG&amp;E Troubleman was dispatched to the Vacaville 1111 12kV Distribution Circuit on Kirbyson Court near Evergreen Drive in Vacaville in response to an outage. Initial analysis indicates PG&amp;E equipment failure caused the ignition. Upon arrival at 2140 hours, the troubleman observed a failed underground transformer, causing an outage to 13 customers. The troubleman proceeded to reset the transformer as an attempt to temporarily restore the affected customers before the transformer replacement. The attempt was unsuccessful, and 13 customers remained de-energized. The troubleman began to hear an unusual clicking noise coming from the underground transformer vault. At 2205 hours, the underground transformer catastrophically failed, igniting a fire around the vault. The transformer failure caused an outage to 960 customers. The ensuing fire was less than 0.25 acres in size, including one vehicle fully engulfed, and the fire was suppressed by Vacaville Fire Department. The outage was isolated at 2315 hours on July 10, 2021, and 943 customers were restored. At 2345 hours, an additional 16 customers were restored. On July 11, 2021 at 2110 hours, the 13 customers who originally lost power were restored using temporary generation. On July 11, 2021, a PG&amp;E Hired Contract Crew cleaned up the incident location. On July 12, 2021, a PG&amp;E Hired Contract Crew began the work to replace the failed transformer, underground secondary box, underground primary and secondary wire, splices and elbows. On July 15, 2021, the work was complete and returned the circuit to normal to restore all customers.  replaced/repaired (damaged equipment) on MMDD, 2020. This incident was reported to the CPUC on July 11, 2021 under the property damage criterion. The information is preliminary, further investigation being performed by Electric Incident Investigations. Reference EI210710A."/>
    <s v="PG&amp;E"/>
    <s v="Other"/>
    <s v="Transformer"/>
    <s v="D"/>
    <s v="D"/>
    <s v="&lt;0.25"/>
    <m/>
    <m/>
    <m/>
    <m/>
    <m/>
    <s v="Equipment - PG&amp;E"/>
    <s v="All types of equipment / facility failure"/>
    <s v="Transformer failure"/>
    <s v="N"/>
    <s v="Underground"/>
    <x v="0"/>
    <s v="Transformer"/>
    <s v="Transformer, Secondary Box, Conductor - Primary, Conductor - Secondary, Splices, Elbows"/>
    <s v="220004025656 "/>
    <s v=" "/>
    <x v="0"/>
    <n v="38.371140420000003"/>
    <n v="-121.99973193"/>
    <s v="Solano"/>
    <s v="VACAVILLE 1111"/>
    <n v="12000"/>
    <s v="VACAVILLE 111112342"/>
    <x v="0"/>
    <s v="Vacaville FD"/>
    <s v="Urban"/>
    <s v="Fire-resistive fuel bed"/>
    <m/>
    <s v="Y"/>
    <s v="Hennessey 2020"/>
    <m/>
    <s v="N/A "/>
    <m/>
    <s v="N"/>
    <s v="N"/>
    <m/>
    <m/>
    <s v="2021-07-13"/>
    <m/>
    <m/>
    <m/>
    <m/>
    <m/>
    <m/>
    <m/>
    <m/>
    <m/>
    <m/>
    <m/>
    <m/>
    <m/>
    <m/>
    <m/>
    <m/>
    <m/>
    <m/>
    <m/>
    <s v="  "/>
    <s v="SACRAMENTO"/>
    <s v="VACAVILLE 01"/>
    <s v="21:11"/>
    <n v="44387"/>
    <n v="1398864"/>
    <s v="T005337985"/>
    <n v="330"/>
    <s v="KIRBYSON CT"/>
    <s v="VACAVILLE"/>
    <n v="38.371139999999997"/>
    <n v="-121.99973"/>
    <s v="S4TVXP5"/>
    <s v="PAGAN, VICTOR"/>
    <n v="63601111"/>
    <s v="20210711 01:42"/>
    <n v="9002"/>
    <n v="1"/>
    <s v="TX FAIKED CATASTROPHICALLY. TX &amp; CABLE TO BE REPL"/>
    <s v="Y"/>
    <m/>
    <m/>
    <s v="38.3864600,-121.9820733,47.500000,2D"/>
    <m/>
    <m/>
    <m/>
    <s v="VACAVILLE FD"/>
    <m/>
    <s v="N"/>
    <s v="Y"/>
    <m/>
    <s v="Clear"/>
    <m/>
    <s v="Vehicle"/>
    <m/>
    <s v="Calm"/>
    <m/>
    <s v="PG&amp;E Equipment"/>
    <m/>
    <s v="1 meter - &lt; 3 meters"/>
    <m/>
    <s v="Fire Dept"/>
    <m/>
    <s v="Subsurface"/>
    <m/>
    <s v="Y"/>
    <s v="PICS SENT TO CLAIMS"/>
    <s v="PG&amp;E Employee"/>
    <m/>
    <s v="UNDERGROUND"/>
    <s v="TRANSFORMER (UG)"/>
    <s v="N"/>
    <s v="  "/>
    <s v="Unplanned"/>
    <s v="Sacramento"/>
    <s v="Solano"/>
    <s v="063601111, VACAVILLE-1111"/>
    <s v="21-0087644"/>
    <s v="Unplanned"/>
    <s v="Clear;32-90 F"/>
    <s v="13"/>
    <m/>
    <s v="YES"/>
    <s v="Line to Ground"/>
    <s v="Sustained"/>
    <s v="No"/>
    <s v="MTR#1008792052"/>
    <s v="OH"/>
    <s v="Transformer"/>
    <s v="1398864"/>
    <m/>
    <m/>
    <m/>
    <m/>
    <s v="354 KIRBYSON CT"/>
    <m/>
    <m/>
    <m/>
    <m/>
    <s v="No"/>
    <m/>
    <m/>
    <s v="No"/>
    <m/>
    <m/>
    <m/>
    <m/>
    <m/>
    <m/>
    <m/>
    <m/>
    <m/>
    <m/>
    <m/>
    <m/>
    <m/>
    <m/>
    <m/>
    <m/>
    <m/>
  </r>
  <r>
    <n v="1031"/>
    <s v="P4K5"/>
    <s v="3 - QC Complete"/>
    <n v="44388"/>
    <n v="44617"/>
    <s v="Duplicate of index 1029"/>
    <s v="\\fxshare-nas05\quotashare-fs01\ESA\5 - Ignition Tracking\2021_Ignition_QC_Folders\20210710_nan_nan_nan_1194168733"/>
    <s v=" "/>
    <m/>
    <m/>
    <m/>
    <m/>
    <m/>
    <s v="Not In Scope"/>
    <m/>
    <m/>
    <m/>
    <m/>
    <m/>
    <m/>
    <m/>
    <m/>
    <m/>
    <m/>
    <m/>
    <m/>
    <m/>
    <m/>
    <m/>
    <m/>
    <m/>
    <m/>
    <m/>
    <m/>
    <m/>
    <m/>
    <m/>
    <m/>
    <m/>
    <m/>
    <m/>
    <m/>
    <m/>
    <m/>
    <m/>
    <m/>
    <m/>
    <m/>
    <m/>
    <m/>
    <m/>
    <m/>
    <m/>
    <m/>
    <m/>
    <m/>
    <m/>
    <m/>
    <m/>
    <m/>
    <s v=" "/>
    <x v="168"/>
    <s v="17:20:00"/>
    <m/>
    <m/>
    <s v="FAS"/>
    <s v="N"/>
    <s v="Y"/>
    <m/>
    <m/>
    <m/>
    <n v="1194168733"/>
    <m/>
    <m/>
    <m/>
    <m/>
    <s v=" "/>
    <x v="0"/>
    <x v="1"/>
    <s v="N"/>
    <s v="N"/>
    <s v="N"/>
    <s v="Duplicate of index 1029"/>
    <s v="Not PG&amp;E"/>
    <s v="Building"/>
    <m/>
    <m/>
    <m/>
    <s v="&lt;0.25"/>
    <m/>
    <m/>
    <m/>
    <m/>
    <m/>
    <s v="Other Fire: Non-PG&amp;E related"/>
    <m/>
    <m/>
    <m/>
    <s v="Overhead"/>
    <x v="1"/>
    <m/>
    <m/>
    <m/>
    <s v=" "/>
    <x v="2"/>
    <n v="38.881273299999997"/>
    <n v="-120.83414"/>
    <s v="El Dorado"/>
    <s v="PLACERVILLE 2106"/>
    <n v="21000"/>
    <m/>
    <x v="1"/>
    <s v="Cal Fire"/>
    <s v="Urban"/>
    <m/>
    <m/>
    <s v="N"/>
    <m/>
    <m/>
    <m/>
    <m/>
    <s v="N"/>
    <s v="N"/>
    <m/>
    <m/>
    <s v="2021-07-13"/>
    <m/>
    <m/>
    <m/>
    <m/>
    <m/>
    <m/>
    <m/>
    <m/>
    <m/>
    <m/>
    <m/>
    <m/>
    <m/>
    <m/>
    <m/>
    <m/>
    <m/>
    <m/>
    <m/>
    <s v="  "/>
    <s v="SIERRA"/>
    <s v="AUBURN 02"/>
    <s v="17:20"/>
    <n v="44387"/>
    <m/>
    <s v="1194168733"/>
    <s v="W/S"/>
    <s v="HWY 193 1/4 S/BEAR CRE"/>
    <s v="GEORGETOWN"/>
    <n v="38.880220999999999"/>
    <n v="-120.832937"/>
    <s v="T1TMJPG"/>
    <s v="PASQUA, MARK"/>
    <n v="153082106"/>
    <s v="20210710 18:40"/>
    <n v="2641"/>
    <n v="1"/>
    <s v="t1tmjpg,per cal fire fire was started by a generator removed mtr will need inspection by a elect.before svc.can be restored"/>
    <s v="Y"/>
    <m/>
    <m/>
    <s v="38.8812733,-120.8341400,781.200000,3D"/>
    <m/>
    <m/>
    <m/>
    <s v="cal fire"/>
    <m/>
    <s v="N"/>
    <s v="Y"/>
    <s v="N"/>
    <s v="Clear"/>
    <m/>
    <s v="Customer-Owned Structure/Equipment"/>
    <m/>
    <s v="Calm"/>
    <m/>
    <s v="3rd Party"/>
    <m/>
    <s v="3 meters - 0.25 Acres"/>
    <m/>
    <s v="Cal Fire"/>
    <m/>
    <s v="Overhead"/>
    <m/>
    <s v="N"/>
    <m/>
    <m/>
    <m/>
    <m/>
    <m/>
    <m/>
    <s v="  "/>
    <m/>
    <m/>
    <m/>
    <m/>
    <m/>
    <m/>
    <m/>
    <m/>
    <m/>
    <m/>
    <m/>
    <m/>
    <m/>
    <m/>
    <m/>
    <m/>
    <m/>
    <m/>
    <m/>
    <m/>
    <m/>
    <m/>
    <m/>
    <m/>
    <m/>
    <m/>
    <m/>
    <m/>
    <m/>
    <m/>
    <m/>
    <m/>
    <m/>
    <m/>
    <m/>
    <m/>
    <m/>
    <m/>
    <m/>
    <m/>
    <m/>
    <m/>
    <m/>
    <m/>
    <m/>
    <m/>
    <m/>
  </r>
  <r>
    <n v="1030"/>
    <s v="TLAL"/>
    <s v="3 - QC Complete"/>
    <n v="44389"/>
    <n v="44617"/>
    <s v="Secondary riser burnt resulting in a fire &lt; 3 meters  in size. This information is preliminary. OIS: 1398442; FOID: T005337668 (M1CI); EC-UGE: 121708107 (Listed Cause: Equipment Failure); PM: 31546093; Pre-Existing EC: 117124765, 117540980; Meter #: 1009479731; Circuit ID: 083242105; SAP Pole ID: 100619118; County: Santa Clara; Division: San Jose; Cal Fire Report # R001493-071221 (Rqtd on 07/12/21). Removed PIIR LAN ID, was not assigned out for PIIR -Jn1f. "/>
    <s v="\\fxshare-nas05\quotashare-fs01\ESA\5 - Ignition Tracking\2021_Ignition_QC_Folders\20210710_1398442_nan_nan_T005337668"/>
    <s v=" "/>
    <s v="Y"/>
    <s v="TLAL"/>
    <s v="Create &amp; Outage Time Updated"/>
    <m/>
    <m/>
    <s v="Not In Scope"/>
    <m/>
    <m/>
    <m/>
    <s v="Not Required"/>
    <m/>
    <m/>
    <m/>
    <m/>
    <m/>
    <m/>
    <m/>
    <m/>
    <m/>
    <m/>
    <m/>
    <m/>
    <m/>
    <m/>
    <m/>
    <m/>
    <m/>
    <m/>
    <m/>
    <m/>
    <m/>
    <m/>
    <m/>
    <m/>
    <m/>
    <m/>
    <m/>
    <m/>
    <s v="Y"/>
    <n v="44389"/>
    <m/>
    <s v="Cal Fire"/>
    <s v="Online"/>
    <s v="# R001493-071221"/>
    <m/>
    <s v="Y"/>
    <n v="44389"/>
    <m/>
    <s v="M1CI"/>
    <s v="Michael Cameron, 408-205-8498, M1CI@pge.com"/>
    <s v="07/12/21 TLAL OB Call: Left vm; 07/12/21 TLAL Emailed (See Pictures &amp; Eqp Sub-folder)"/>
    <m/>
    <s v=" "/>
    <x v="168"/>
    <s v="15:38:00"/>
    <n v="44387"/>
    <s v="15:36:00"/>
    <s v="FAS"/>
    <s v="N"/>
    <s v="N"/>
    <n v="1398442"/>
    <m/>
    <m/>
    <s v="T005337668"/>
    <n v="121708107"/>
    <s v="117124765, 117540980"/>
    <m/>
    <s v="Emailed Req"/>
    <s v=" "/>
    <x v="0"/>
    <x v="0"/>
    <s v="N"/>
    <s v="N"/>
    <s v="N"/>
    <s v="On July 10, 2021 at 1605 hours, a PG&amp;E Troubleman patrolled the Morgan Hill 2105 21kV Distribution Circuit number 083242105, in the Tier 2 high fire-threat district (HFTD) State responsibility area (SRA) near 12895 Uvas Road in Morgan Hill (At the 100KVA transformer next to riser RCO 28317). He observed 60' of burnt 350 AL Triplex secondary riser underground conductor. Initial analysis indicates the ignition was caused by equipment failure. A very similar incident happened on September 5, 2020 and was marked as repairs complete on September 6, 2020, per the EC-UGE tag 119720602. A new EC-UGE tag 121708107 was submitted for this incident. Cal Fire Morgan Hill responded to and extinguished the fire. This information is preliminary."/>
    <s v="PG&amp;E"/>
    <s v="Other"/>
    <s v="Conductor"/>
    <s v="D"/>
    <s v="D"/>
    <s v="&lt;3 meters of linear travel"/>
    <m/>
    <m/>
    <m/>
    <m/>
    <m/>
    <s v="Equipment - PG&amp;E"/>
    <s v="All types of equipment / facility failure"/>
    <s v="Riser Failure"/>
    <s v="Y"/>
    <s v="Underground"/>
    <x v="2"/>
    <s v="Riser"/>
    <s v="Conductor"/>
    <m/>
    <s v=" "/>
    <x v="1"/>
    <n v="37.056534999999997"/>
    <n v="-121.66660330000001"/>
    <s v="Santa Clara"/>
    <s v="MORGAN HILL 2105"/>
    <n v="21000"/>
    <m/>
    <x v="1"/>
    <s v="Cal Fire Morgan Hill"/>
    <s v="Barren/Other"/>
    <m/>
    <m/>
    <s v="N"/>
    <m/>
    <m/>
    <m/>
    <m/>
    <s v="N"/>
    <s v="N"/>
    <m/>
    <m/>
    <s v="2021-07-13"/>
    <m/>
    <m/>
    <m/>
    <m/>
    <m/>
    <m/>
    <m/>
    <m/>
    <m/>
    <m/>
    <m/>
    <m/>
    <m/>
    <m/>
    <m/>
    <m/>
    <m/>
    <m/>
    <m/>
    <s v="  "/>
    <s v="SAN JOSE"/>
    <s v="GILROY 02"/>
    <s v="15:39"/>
    <n v="44387"/>
    <n v="1398442"/>
    <s v="T005337668"/>
    <n v="12895"/>
    <s v="UVAS RD"/>
    <s v="MORGAN HILL"/>
    <n v="37.055509999999998"/>
    <n v="-121.66589"/>
    <s v="J2TM1CI"/>
    <s v="CAMERON, MIKE"/>
    <n v="83242105"/>
    <s v="20210710 17:27"/>
    <n v="9111"/>
    <m/>
    <s v="secondary riser burnt,  need crew to repair"/>
    <s v="Y"/>
    <m/>
    <m/>
    <s v="37.0565350,-121.6666033,112.600000,3D"/>
    <m/>
    <m/>
    <m/>
    <s v="cal fire"/>
    <m/>
    <s v="N"/>
    <s v="Y"/>
    <m/>
    <s v="Clear"/>
    <m/>
    <s v="PGE&amp;E-Owned Structure/Equipment"/>
    <m/>
    <s v="Calm"/>
    <m/>
    <s v="Unknown"/>
    <m/>
    <s v="1 meter - &lt; 3 meters"/>
    <m/>
    <s v="Cal Fire"/>
    <m/>
    <s v="Underbuild"/>
    <m/>
    <s v="N"/>
    <m/>
    <m/>
    <m/>
    <s v="PATROL-FOUND NOTHING"/>
    <m/>
    <s v="N"/>
    <s v="  "/>
    <m/>
    <m/>
    <m/>
    <m/>
    <m/>
    <m/>
    <m/>
    <m/>
    <m/>
    <m/>
    <m/>
    <m/>
    <m/>
    <m/>
    <m/>
    <m/>
    <m/>
    <m/>
    <m/>
    <m/>
    <m/>
    <m/>
    <m/>
    <m/>
    <m/>
    <m/>
    <m/>
    <m/>
    <m/>
    <m/>
    <m/>
    <m/>
    <m/>
    <m/>
    <m/>
    <m/>
    <m/>
    <m/>
    <m/>
    <m/>
    <m/>
    <m/>
    <m/>
    <m/>
    <m/>
    <m/>
    <m/>
  </r>
  <r>
    <n v="1029"/>
    <s v="P4K5"/>
    <s v="3 - QC Complete"/>
    <n v="44388"/>
    <n v="44617"/>
    <s v="Structure fire, not attributable to PG&amp;E. The fire started from a generator on the customer property. The fire was &lt; 0.25 acres in size. This information is preliminary."/>
    <s v="\\fxshare-nas05\quotashare-fs01\ESA\5 - Ignition Tracking\2021_Ignition_QC_Folders\20210710_1397710_21-0079730_nan_T005337468"/>
    <s v=" "/>
    <m/>
    <m/>
    <m/>
    <m/>
    <m/>
    <s v="Not In Scope"/>
    <m/>
    <m/>
    <m/>
    <m/>
    <m/>
    <m/>
    <m/>
    <m/>
    <m/>
    <m/>
    <m/>
    <m/>
    <m/>
    <m/>
    <m/>
    <m/>
    <m/>
    <m/>
    <m/>
    <m/>
    <m/>
    <m/>
    <m/>
    <m/>
    <m/>
    <m/>
    <m/>
    <m/>
    <m/>
    <m/>
    <m/>
    <m/>
    <m/>
    <m/>
    <m/>
    <m/>
    <m/>
    <m/>
    <m/>
    <m/>
    <m/>
    <m/>
    <m/>
    <m/>
    <m/>
    <m/>
    <s v=" "/>
    <x v="168"/>
    <s v="11:33:00"/>
    <n v="44387"/>
    <s v="11:33:00"/>
    <s v="FAS"/>
    <s v="N"/>
    <s v="N"/>
    <n v="1397710"/>
    <s v="21-0079730"/>
    <m/>
    <s v="T005337468"/>
    <n v="35137432"/>
    <m/>
    <m/>
    <m/>
    <s v=" "/>
    <x v="0"/>
    <x v="1"/>
    <s v="N"/>
    <s v="N"/>
    <s v="N"/>
    <s v="Structure fire, not attributable to PG&amp;E. The fire started from a generator on the customer property. The fire was &lt; 0.25 acres in size. This information is preliminary."/>
    <s v="Not PG&amp;E"/>
    <s v="Building"/>
    <m/>
    <m/>
    <m/>
    <s v="&lt;0.25"/>
    <m/>
    <m/>
    <m/>
    <m/>
    <m/>
    <s v="Other Fire: Non-PG&amp;E related"/>
    <m/>
    <m/>
    <m/>
    <s v="Overhead"/>
    <x v="1"/>
    <m/>
    <m/>
    <m/>
    <s v=" "/>
    <x v="2"/>
    <n v="38.881284999999998"/>
    <n v="-120.83414500000001"/>
    <s v="El Dorado"/>
    <s v="PLACERVILLE 2106"/>
    <n v="21000"/>
    <m/>
    <x v="1"/>
    <s v="Cal Fire"/>
    <s v="Urban"/>
    <m/>
    <m/>
    <s v="N"/>
    <m/>
    <m/>
    <m/>
    <m/>
    <s v="N"/>
    <s v="N"/>
    <m/>
    <m/>
    <s v="2021-07-13"/>
    <m/>
    <m/>
    <m/>
    <m/>
    <m/>
    <m/>
    <m/>
    <m/>
    <m/>
    <m/>
    <m/>
    <m/>
    <m/>
    <m/>
    <m/>
    <m/>
    <m/>
    <m/>
    <m/>
    <s v="  "/>
    <s v="SIERRA"/>
    <s v="PLACERVILLE 03"/>
    <s v="11:33"/>
    <n v="44387"/>
    <n v="1397710"/>
    <s v="T005337468"/>
    <s v="5851"/>
    <s v="MCKINLEY DR"/>
    <s v="GARDEN VALLE"/>
    <n v="38.771630000000002"/>
    <n v="-120.81484"/>
    <s v="T1TMJPG"/>
    <s v="PASQUA, MARK"/>
    <n v="153082106"/>
    <s v="20210710 18:36"/>
    <n v="9002"/>
    <n v="1"/>
    <s v="t1tmjpg,assist tag for tman devlin,structure fire@5010 hope mountain, per cal fire it started from a generator"/>
    <s v="Y"/>
    <m/>
    <m/>
    <s v="38.8812850,-120.8341450,782.900000,3D"/>
    <m/>
    <m/>
    <m/>
    <s v="cal fire"/>
    <m/>
    <s v="N"/>
    <s v="Y"/>
    <m/>
    <s v="Clear"/>
    <m/>
    <s v="Customer-Owned Structure/Equipment"/>
    <m/>
    <s v="Calm"/>
    <m/>
    <s v="3rd Party"/>
    <m/>
    <s v="3 meters - 0.25 Acres"/>
    <m/>
    <s v="Cal Fire"/>
    <m/>
    <s v="Other (Comments)"/>
    <s v="cust owned U.G. service"/>
    <s v="N"/>
    <m/>
    <m/>
    <m/>
    <s v="OVERHEAD"/>
    <s v="INSULATOR"/>
    <s v="N"/>
    <s v="  "/>
    <s v="Unplanned"/>
    <s v="Sierra"/>
    <s v="El Dorado"/>
    <s v="153082106, PLACERVILLE-2106"/>
    <s v="21-0079730"/>
    <s v="Unplanned"/>
    <s v="Clear;32-90 F"/>
    <s v="3004"/>
    <s v="806175"/>
    <s v="NO"/>
    <s v="Line to Line"/>
    <s v="Sustained"/>
    <s v="No"/>
    <s v="11132"/>
    <s v="OH"/>
    <s v="Line Recloser"/>
    <s v="1397710"/>
    <s v="Insulator, Broken"/>
    <s v="B &amp; C"/>
    <m/>
    <m/>
    <s v="GEOTWN RD S/RK CRK;CHILI"/>
    <s v="1/SP/WEST OF 22681"/>
    <s v="SU GEORGETOWN PIH OPEN|OJ @ MTR# 1008999945 OPEN|FUS 22681 OPEN (DMS# 1397320)"/>
    <m/>
    <m/>
    <s v="No"/>
    <s v="Company Initiated, Construction Activity/equip, company"/>
    <m/>
    <s v="No"/>
    <s v="1"/>
    <s v="20"/>
    <m/>
    <m/>
    <m/>
    <m/>
    <m/>
    <m/>
    <m/>
    <m/>
    <m/>
    <m/>
    <m/>
    <m/>
    <m/>
    <m/>
    <m/>
  </r>
  <r>
    <n v="1028"/>
    <s v="P4K5"/>
    <s v="3 - QC Complete"/>
    <n v="44407"/>
    <n v="44617"/>
    <s v="Overhead wire fell to ground starting an outage. The fire was &lt;0.25 acres in size. This infomration is preliminary."/>
    <s v="\\fxshare-nas05\quotashare-fs01\ESA\5 - Ignition Tracking\2021_Ignition_QC_Folders\20210710_1398192_21-0087485_nan_T005337553"/>
    <s v=" "/>
    <s v="Y"/>
    <s v="P4K5"/>
    <s v="Adjusted the create and outage time, fire lat and long"/>
    <n v="44407"/>
    <m/>
    <s v="Not In Scope"/>
    <m/>
    <m/>
    <m/>
    <m/>
    <m/>
    <m/>
    <m/>
    <m/>
    <m/>
    <m/>
    <m/>
    <m/>
    <m/>
    <m/>
    <m/>
    <m/>
    <m/>
    <m/>
    <m/>
    <m/>
    <m/>
    <m/>
    <m/>
    <m/>
    <m/>
    <m/>
    <m/>
    <m/>
    <m/>
    <m/>
    <m/>
    <m/>
    <m/>
    <m/>
    <m/>
    <m/>
    <m/>
    <m/>
    <m/>
    <m/>
    <m/>
    <m/>
    <m/>
    <m/>
    <m/>
    <m/>
    <s v=" "/>
    <x v="168"/>
    <s v="13:37:00"/>
    <n v="44387"/>
    <s v="13:34:00"/>
    <s v="FAS"/>
    <s v="N"/>
    <s v="N"/>
    <n v="1398192"/>
    <s v="21-0087485"/>
    <m/>
    <s v="T005337553"/>
    <n v="121707237"/>
    <s v="115322544"/>
    <m/>
    <s v="No Photos"/>
    <s v=" "/>
    <x v="1"/>
    <x v="0"/>
    <s v="Y"/>
    <s v="Y"/>
    <s v="N"/>
    <s v="On July 10th, 2021 at 1337 hours, a PG&amp;E Troubleman was dispatched to the Wilson 1101 12kV Distribution Circuit near Almond Avenue and Central Yosemite Highway (HWY 140) in Merced,  in response to a fire. Initial analysis indicates equipment failure caused the ignition; overhead wire fell to ground starting an outage. The ensuing fire was &lt; 0.25 acres in size and the fire was suppressed by Merced Fire Department. PG&amp;E Crew replace the conductor. This is preliminary. "/>
    <s v="PG&amp;E"/>
    <s v="Vegetation"/>
    <s v="Conductor"/>
    <s v="D"/>
    <s v="D"/>
    <s v="&lt;0.25"/>
    <m/>
    <m/>
    <m/>
    <m/>
    <m/>
    <s v="Equipment - PG&amp;E"/>
    <s v="All types of equipment / facility failure"/>
    <s v="Conductor failure-all"/>
    <s v="Y"/>
    <s v="Overhead"/>
    <x v="2"/>
    <s v="Conductor - Insulated Secondary"/>
    <s v="Conductor"/>
    <n v="101157565"/>
    <s v=" "/>
    <x v="0"/>
    <n v="37.2943901318"/>
    <n v="-120.4610628642"/>
    <s v="Merced"/>
    <s v="WILSON 1101"/>
    <s v="0-750"/>
    <s v="WILSON 110111120"/>
    <x v="0"/>
    <s v="Merced FD"/>
    <s v="Urban"/>
    <s v="Grass Fuel Model"/>
    <m/>
    <s v="N"/>
    <m/>
    <m/>
    <m/>
    <m/>
    <s v="N"/>
    <s v="N"/>
    <m/>
    <m/>
    <s v="2021-07-13"/>
    <m/>
    <m/>
    <m/>
    <m/>
    <m/>
    <m/>
    <m/>
    <m/>
    <m/>
    <m/>
    <m/>
    <m/>
    <m/>
    <m/>
    <m/>
    <m/>
    <m/>
    <m/>
    <m/>
    <s v="  "/>
    <s v="YOSEMITE"/>
    <s v="MERCED 01"/>
    <s v="13:38"/>
    <n v="44387"/>
    <n v="1398192"/>
    <s v="T005337553"/>
    <n v="1730"/>
    <s v="ALMOND AVE"/>
    <s v="MERCED"/>
    <n v="37.294409999999999"/>
    <n v="-120.46104"/>
    <s v="Y4TRFK5"/>
    <s v="KITCHELL, ROBERT "/>
    <n v="254301101"/>
    <s v="20210710 14:40"/>
    <n v="9260"/>
    <n v="1"/>
    <s v="called for crew to repair open wire down in backyard.  "/>
    <s v="Y"/>
    <m/>
    <m/>
    <s v="37.2943333,-120.4606367,51.000000,3D"/>
    <m/>
    <m/>
    <m/>
    <s v="merced fire dept"/>
    <m/>
    <s v="N"/>
    <s v="Y"/>
    <m/>
    <s v="Clear"/>
    <m/>
    <s v="Customer-Owned Structure/Equipment"/>
    <m/>
    <s v="Light"/>
    <m/>
    <s v="PG&amp;E Equipment"/>
    <m/>
    <s v="3 meters - 0.25 Acres"/>
    <m/>
    <s v="Fire Dept"/>
    <m/>
    <s v="Overhead"/>
    <m/>
    <s v="Y"/>
    <s v="photos and FD report # camer 21-5808"/>
    <s v="PG&amp;E Employee"/>
    <m/>
    <s v="OVERHEAD"/>
    <s v="CONDUCTOR, OVERHEAD"/>
    <s v="N"/>
    <s v="  "/>
    <s v="Unplanned"/>
    <s v="Yosemite"/>
    <s v="Merced"/>
    <s v="254301101, WILSON-1101"/>
    <s v="21-0087485"/>
    <s v="Unplanned"/>
    <s v="Clear;32-90F"/>
    <s v="17"/>
    <m/>
    <s v="YES"/>
    <s v="Line to Ground"/>
    <s v="Sustained"/>
    <s v="No"/>
    <s v="MTR#1005352499"/>
    <s v="OH"/>
    <s v="Transformer"/>
    <s v="1398192"/>
    <m/>
    <m/>
    <s v="07/10/21 14:02"/>
    <m/>
    <s v="1751 ROSE AVEMERCED95341"/>
    <m/>
    <m/>
    <m/>
    <m/>
    <s v="No"/>
    <m/>
    <m/>
    <s v="No"/>
    <m/>
    <m/>
    <m/>
    <m/>
    <m/>
    <m/>
    <m/>
    <m/>
    <m/>
    <m/>
    <m/>
    <m/>
    <m/>
    <m/>
    <m/>
    <m/>
    <m/>
  </r>
  <r>
    <n v="1027"/>
    <s v="P4K5"/>
    <s v="3 - QC Complete"/>
    <n v="44387"/>
    <n v="44617"/>
    <s v="Other fire, not attributable to PG&amp;E. Grass fire burned around pole. This information is preliminary."/>
    <s v="\\fxshare-nas05\quotashare-fs01\ESA\5 - Ignition Tracking\2021_Ignition_QC_Folders\20210710_nan_nan_nan_687510308"/>
    <s v=" "/>
    <m/>
    <m/>
    <m/>
    <m/>
    <m/>
    <s v="Not In Scope"/>
    <m/>
    <m/>
    <m/>
    <m/>
    <m/>
    <m/>
    <m/>
    <m/>
    <m/>
    <m/>
    <m/>
    <m/>
    <m/>
    <m/>
    <m/>
    <m/>
    <m/>
    <m/>
    <m/>
    <m/>
    <m/>
    <m/>
    <m/>
    <m/>
    <m/>
    <m/>
    <m/>
    <m/>
    <m/>
    <m/>
    <m/>
    <m/>
    <m/>
    <m/>
    <m/>
    <m/>
    <m/>
    <m/>
    <m/>
    <m/>
    <m/>
    <m/>
    <m/>
    <m/>
    <m/>
    <m/>
    <s v=" "/>
    <x v="168"/>
    <s v="10:27:00"/>
    <m/>
    <m/>
    <s v="FAS"/>
    <s v="N"/>
    <s v="N"/>
    <m/>
    <m/>
    <m/>
    <n v="687510308"/>
    <m/>
    <m/>
    <m/>
    <m/>
    <s v=" "/>
    <x v="0"/>
    <x v="1"/>
    <s v="N"/>
    <s v="N"/>
    <s v="N"/>
    <s v="Other fire, not attributable to PG&amp;E. Grass fire burned around pole. This information is preliminary."/>
    <s v="Not PG&amp;E"/>
    <s v="Vegetation"/>
    <m/>
    <m/>
    <m/>
    <s v="&lt;3 meters of linear travel"/>
    <m/>
    <m/>
    <m/>
    <m/>
    <m/>
    <s v="Other Fire: Non-PG&amp;E related"/>
    <m/>
    <m/>
    <m/>
    <s v="Overhead"/>
    <x v="1"/>
    <m/>
    <m/>
    <m/>
    <s v=" "/>
    <x v="0"/>
    <n v="40.1131733"/>
    <n v="-122.0944367"/>
    <s v="Tehama"/>
    <s v="LOS MOLINOS 1101 "/>
    <n v="12000"/>
    <m/>
    <x v="0"/>
    <s v="Cal Fire"/>
    <s v="Agriculture"/>
    <m/>
    <m/>
    <s v="N"/>
    <m/>
    <m/>
    <m/>
    <m/>
    <s v="N"/>
    <s v="N"/>
    <m/>
    <m/>
    <s v="2021-07-13"/>
    <m/>
    <m/>
    <m/>
    <m/>
    <m/>
    <m/>
    <m/>
    <m/>
    <m/>
    <m/>
    <m/>
    <m/>
    <m/>
    <m/>
    <m/>
    <m/>
    <m/>
    <m/>
    <m/>
    <s v="  "/>
    <s v="NORTH VALLEY"/>
    <s v="RED BLUFF 02"/>
    <s v="10:27"/>
    <n v="44387"/>
    <m/>
    <n v="687510308"/>
    <n v="19021"/>
    <s v="APPLE RD"/>
    <s v="CORNING"/>
    <n v="39.952931999999997"/>
    <n v="-122.331174"/>
    <s v="V7TJ1P8"/>
    <s v="PARKS, JAMES"/>
    <n v="103331101"/>
    <s v="20210710 11:47"/>
    <n v="1100"/>
    <n v="1"/>
    <s v="grass fire burned around pole no damage"/>
    <s v="Y"/>
    <m/>
    <m/>
    <s v="40.1131733,-122.0944367,70.200000,3D"/>
    <m/>
    <m/>
    <m/>
    <s v="cal fire"/>
    <m/>
    <s v="N"/>
    <s v="Y"/>
    <s v="N"/>
    <s v="Clear"/>
    <m/>
    <s v="County Land"/>
    <m/>
    <s v="Calm"/>
    <m/>
    <s v="3rd Party"/>
    <m/>
    <s v="&lt; 1 meter"/>
    <m/>
    <s v="Cal Fire"/>
    <m/>
    <s v="Overhead"/>
    <m/>
    <s v="N"/>
    <m/>
    <m/>
    <m/>
    <m/>
    <m/>
    <m/>
    <s v="  "/>
    <m/>
    <m/>
    <m/>
    <m/>
    <m/>
    <m/>
    <m/>
    <m/>
    <m/>
    <m/>
    <m/>
    <m/>
    <m/>
    <m/>
    <m/>
    <m/>
    <m/>
    <m/>
    <m/>
    <m/>
    <m/>
    <m/>
    <m/>
    <m/>
    <m/>
    <m/>
    <m/>
    <m/>
    <m/>
    <m/>
    <m/>
    <m/>
    <m/>
    <m/>
    <m/>
    <m/>
    <m/>
    <m/>
    <m/>
    <m/>
    <m/>
    <m/>
    <m/>
    <m/>
    <m/>
    <m/>
    <m/>
  </r>
  <r>
    <n v="1026"/>
    <s v="P4K5"/>
    <s v="3 - QC Complete"/>
    <n v="44387"/>
    <n v="44617"/>
    <s v="Structure fire, not attributable to PG&amp;E. Fire inside apartment kitchen, burnt down 4 apartments . This information is preliminary."/>
    <s v="\\fxshare-nas05\quotashare-fs01\ESA\5 - Ignition Tracking\2021_Ignition_QC_Folders\20210710_nan_nan_nan_5384889293"/>
    <s v=" "/>
    <m/>
    <m/>
    <m/>
    <m/>
    <m/>
    <s v="Not In Scope"/>
    <m/>
    <m/>
    <m/>
    <m/>
    <m/>
    <m/>
    <m/>
    <m/>
    <m/>
    <m/>
    <m/>
    <m/>
    <m/>
    <m/>
    <m/>
    <m/>
    <m/>
    <m/>
    <m/>
    <m/>
    <m/>
    <m/>
    <m/>
    <m/>
    <m/>
    <m/>
    <m/>
    <m/>
    <m/>
    <m/>
    <m/>
    <m/>
    <m/>
    <m/>
    <m/>
    <m/>
    <m/>
    <m/>
    <m/>
    <m/>
    <m/>
    <m/>
    <m/>
    <m/>
    <m/>
    <m/>
    <s v=" "/>
    <x v="168"/>
    <s v="05:42:00"/>
    <m/>
    <m/>
    <s v="FAS"/>
    <s v="N"/>
    <s v="N"/>
    <m/>
    <m/>
    <m/>
    <n v="5384889293"/>
    <m/>
    <m/>
    <m/>
    <m/>
    <s v=" "/>
    <x v="0"/>
    <x v="1"/>
    <s v="N"/>
    <s v="N"/>
    <s v="N"/>
    <s v="Structure fire, not attributable to PG&amp;E. Fire inside apartment kitchen, burnt down 4 apartments . This information is preliminary."/>
    <s v="Not PG&amp;E"/>
    <s v="Building"/>
    <m/>
    <m/>
    <m/>
    <s v="Structure-only"/>
    <m/>
    <m/>
    <m/>
    <m/>
    <m/>
    <s v="Other Fire: Non-PG&amp;E related"/>
    <m/>
    <m/>
    <m/>
    <s v="Subsurface"/>
    <x v="1"/>
    <m/>
    <m/>
    <m/>
    <s v=" "/>
    <x v="0"/>
    <n v="38.561653300000003"/>
    <n v="-121.74482"/>
    <s v="Yolo"/>
    <s v="DAVIS 1103"/>
    <n v="12000"/>
    <m/>
    <x v="0"/>
    <s v="Davis FD, West Sacramento FD"/>
    <s v="Urban"/>
    <m/>
    <m/>
    <s v="N"/>
    <m/>
    <m/>
    <m/>
    <m/>
    <s v="N"/>
    <s v="N"/>
    <m/>
    <m/>
    <s v="2021-07-13"/>
    <m/>
    <m/>
    <m/>
    <m/>
    <m/>
    <m/>
    <m/>
    <m/>
    <m/>
    <m/>
    <m/>
    <m/>
    <m/>
    <m/>
    <m/>
    <m/>
    <m/>
    <m/>
    <m/>
    <s v="  "/>
    <s v="SACRAMENTO"/>
    <s v="WOODLAND 01"/>
    <s v="05:42"/>
    <n v="44387"/>
    <m/>
    <n v="5384889293"/>
    <n v="2033"/>
    <s v="F ST APT 117"/>
    <s v="DAVIS"/>
    <n v="38.562192000000003"/>
    <n v="-121.744675"/>
    <s v="S2TTLSP"/>
    <s v="STOCKING, THOM"/>
    <n v="62041103"/>
    <s v="20210710 07:28"/>
    <n v="1122"/>
    <m/>
    <s v="FIRE INSIDE APT KITCHEN BURNED DOWN 4 APTS TOTAL. DAVIS FD STATED IT WAS NOT PGE IGNITION. TMAN REMOVED 5 METERS FROM 4 APTS 1 HOUSE METER TO BURNT STRUCTURE COMPLEX"/>
    <s v="Y"/>
    <m/>
    <m/>
    <s v="38.5616533,-121.7448200,12.600000,3D"/>
    <m/>
    <m/>
    <m/>
    <s v="DAVIS FD, W SAC FD"/>
    <m/>
    <s v="N"/>
    <s v="Y"/>
    <s v="N"/>
    <s v="Clear"/>
    <m/>
    <s v="Private Land"/>
    <m/>
    <s v="Calm"/>
    <m/>
    <s v="3rd Party"/>
    <m/>
    <s v="Structure Only"/>
    <m/>
    <s v="Fire Dept"/>
    <m/>
    <s v="Subsurface"/>
    <m/>
    <s v="N"/>
    <m/>
    <m/>
    <m/>
    <m/>
    <m/>
    <m/>
    <s v="  "/>
    <m/>
    <m/>
    <m/>
    <m/>
    <m/>
    <m/>
    <m/>
    <m/>
    <m/>
    <m/>
    <m/>
    <m/>
    <m/>
    <m/>
    <m/>
    <m/>
    <m/>
    <m/>
    <m/>
    <m/>
    <m/>
    <m/>
    <m/>
    <m/>
    <m/>
    <m/>
    <m/>
    <m/>
    <m/>
    <m/>
    <m/>
    <m/>
    <m/>
    <m/>
    <m/>
    <m/>
    <m/>
    <m/>
    <m/>
    <m/>
    <m/>
    <m/>
    <m/>
    <m/>
    <m/>
    <m/>
    <m/>
  </r>
  <r>
    <n v="1257"/>
    <s v="AGFC"/>
    <s v="3 - QC Complete"/>
    <n v="44424"/>
    <n v="44617"/>
    <s v="Other fire, not attributable to PG&amp;E assets. Pole fire due to homeless in the area, reported by Police. This information is preliminary."/>
    <s v="\\fxshare-nas05\quotashare-fs01\ESA\5 - Ignition Tracking\2021_Ignition_QC_Folders\20210709_1395388_21-0086972_nan_T005336291"/>
    <s v=" "/>
    <m/>
    <m/>
    <m/>
    <m/>
    <m/>
    <s v="Not In Scope"/>
    <m/>
    <m/>
    <m/>
    <m/>
    <m/>
    <m/>
    <m/>
    <m/>
    <m/>
    <m/>
    <m/>
    <m/>
    <m/>
    <m/>
    <m/>
    <m/>
    <m/>
    <m/>
    <m/>
    <m/>
    <m/>
    <m/>
    <m/>
    <m/>
    <m/>
    <m/>
    <m/>
    <m/>
    <m/>
    <m/>
    <m/>
    <m/>
    <m/>
    <m/>
    <m/>
    <m/>
    <m/>
    <m/>
    <m/>
    <m/>
    <m/>
    <m/>
    <m/>
    <m/>
    <m/>
    <m/>
    <s v=" "/>
    <x v="169"/>
    <s v="09:15:00"/>
    <n v="44386"/>
    <s v="09:15:00"/>
    <s v="FAS"/>
    <s v="Y"/>
    <s v="N"/>
    <n v="1395388"/>
    <s v="21-0086972"/>
    <m/>
    <s v="T005336291, T005336325"/>
    <n v="121689359"/>
    <m/>
    <m/>
    <m/>
    <s v=" "/>
    <x v="0"/>
    <x v="1"/>
    <s v="N"/>
    <s v="N"/>
    <s v="N"/>
    <s v="On July 9, 2021 at 1022 hours, PG&amp;E Troublemen patrolled the Weber 1114 Distribution Circuit number 163481114, near 1718 East Mariposa Road in Stockton. They observed a burned wood pole (SAP Eqp ID 103966413) located on Pock Lane with a burnt primary LS wood crossarm. Initial analysis indicates the pole fire was caused by a third-party transient activity as reported by the police and not attributable to PG&amp;E assets. An EC tag 121689359 was submitted for remedy. The 138-minute outage affected 1,743 customers. The line was returned to service on July 9, 2021. This information is preliminary."/>
    <s v="Not PG&amp;E"/>
    <s v="Other"/>
    <m/>
    <m/>
    <m/>
    <s v="&lt;0.25"/>
    <m/>
    <m/>
    <m/>
    <m/>
    <m/>
    <s v="Other Fire: Non-PG&amp;E related"/>
    <m/>
    <m/>
    <m/>
    <s v="Overhead"/>
    <x v="0"/>
    <m/>
    <s v="Pole, Crossarm"/>
    <n v="103966413"/>
    <s v=" "/>
    <x v="0"/>
    <n v="37.926952727"/>
    <n v="-121.243928103"/>
    <s v="San Joaquin"/>
    <s v="WEBER 1114"/>
    <n v="12000"/>
    <m/>
    <x v="0"/>
    <s v="Unknown"/>
    <s v="Agriculture"/>
    <m/>
    <m/>
    <s v="N"/>
    <m/>
    <m/>
    <m/>
    <m/>
    <s v="N"/>
    <s v="N"/>
    <m/>
    <m/>
    <s v="2021-08-17"/>
    <m/>
    <m/>
    <m/>
    <m/>
    <m/>
    <m/>
    <m/>
    <m/>
    <m/>
    <m/>
    <m/>
    <m/>
    <m/>
    <m/>
    <m/>
    <m/>
    <m/>
    <m/>
    <m/>
    <s v="  "/>
    <m/>
    <s v="STOCKTON"/>
    <s v="09:15"/>
    <n v="44386"/>
    <n v="1395388"/>
    <s v="T005336291"/>
    <n v="1718"/>
    <s v="E MARIPOSA RD"/>
    <m/>
    <n v="37.919809999999998"/>
    <n v="-121.24051"/>
    <s v="Q4TWLE2"/>
    <m/>
    <s v="16348-2"/>
    <s v="2021/07/09 12:18:23"/>
    <n v="9111"/>
    <m/>
    <s v="SMART MTR AUTO-GENERATED TAG"/>
    <s v="N"/>
    <m/>
    <m/>
    <m/>
    <m/>
    <m/>
    <m/>
    <m/>
    <m/>
    <m/>
    <m/>
    <s v="Y"/>
    <m/>
    <m/>
    <m/>
    <m/>
    <m/>
    <m/>
    <m/>
    <s v="burned x-arm  tangent 3 phase   .397 aluminum"/>
    <m/>
    <m/>
    <m/>
    <m/>
    <s v="Overhead"/>
    <m/>
    <m/>
    <m/>
    <m/>
    <m/>
    <s v="FIRE, HOUSE OR BLDG"/>
    <s v="POLE-WOOD"/>
    <m/>
    <s v="  "/>
    <s v="Unplanned"/>
    <s v="Stockton"/>
    <s v="Stockton"/>
    <s v="163481114, WEBER-1114"/>
    <s v="21-0086972"/>
    <s v="Unplanned"/>
    <s v="Clear;32-90F"/>
    <s v="1743"/>
    <s v="240534"/>
    <s v="NO"/>
    <s v="Force Out"/>
    <s v="Sustained"/>
    <s v="No"/>
    <s v="1114/2"/>
    <s v="OH"/>
    <s v="Circuit Breaker"/>
    <s v="1395388"/>
    <s v="Pole-Wood, Burned/flashed"/>
    <m/>
    <s v="07/09/21 11:00"/>
    <m/>
    <s v="WEBER-2 SUB"/>
    <s v="1 P N/OF 91808"/>
    <m/>
    <s v="POLE FIRE EVANS, BILL(09-JUL-21 12:18)_x000a_pole fire   caused by transient  "/>
    <m/>
    <m/>
    <m/>
    <m/>
    <m/>
    <m/>
    <m/>
    <m/>
    <m/>
    <m/>
    <m/>
    <m/>
    <m/>
    <m/>
    <m/>
    <m/>
    <m/>
    <m/>
    <m/>
    <m/>
    <m/>
    <m/>
  </r>
  <r>
    <n v="1025"/>
    <s v="P4K5"/>
    <s v="3 - QC Complete"/>
    <n v="44414"/>
    <n v="44617"/>
    <s v="Secondary bushing wire melted causing an ignition. The fire was &lt; 0.25 acres in size. Pole top and crossarms were damaged. This information is preliminary."/>
    <s v="\\fxshare-nas05\quotashare-fs01\ESA\5 - Ignition Tracking\2021_Ignition_QC_Folders\20210709_1396681_21-0087348_nan_T005337071"/>
    <s v=" "/>
    <s v="Y"/>
    <s v="P4K5"/>
    <s v="Adjusted the outage time and the fire lat and long "/>
    <n v="44407"/>
    <m/>
    <s v="Not In Scope"/>
    <m/>
    <m/>
    <m/>
    <m/>
    <m/>
    <m/>
    <m/>
    <m/>
    <m/>
    <m/>
    <m/>
    <m/>
    <m/>
    <m/>
    <m/>
    <m/>
    <m/>
    <m/>
    <m/>
    <m/>
    <m/>
    <m/>
    <m/>
    <m/>
    <m/>
    <m/>
    <m/>
    <m/>
    <m/>
    <m/>
    <m/>
    <m/>
    <m/>
    <m/>
    <m/>
    <m/>
    <m/>
    <m/>
    <m/>
    <m/>
    <m/>
    <m/>
    <m/>
    <m/>
    <m/>
    <m/>
    <s v=" "/>
    <x v="169"/>
    <s v="22:11:00"/>
    <n v="44386"/>
    <s v="22:09:00"/>
    <s v="FAS"/>
    <s v="N"/>
    <s v="N"/>
    <n v="1396681"/>
    <s v="21-0087348"/>
    <m/>
    <s v="T005337071"/>
    <n v="121695113"/>
    <m/>
    <m/>
    <s v="No Photos"/>
    <s v=" "/>
    <x v="1"/>
    <x v="0"/>
    <s v="Y"/>
    <s v="Y"/>
    <s v="N"/>
    <s v="On July 7th, 2021 at 2211 hours, a PG&amp;E Troubleman was dispatched to the Penryn 1106 12kV Distribution Circuit in the vicinity of Citrus Colony Road and Humphrey Road in Loomis response to a veg fire. Initial analysis indicates equipment failure caused the ignition. Secondary bushing wire melted causing an ignition; pole top and crossarms were damaged. The ensuing fire was &lt; 0.25 acres in size and the fire was suppressed by Cal Fire. PG&amp;E Crew replaced the crossarm, insulator, guy and transformer and repaired the pole. This is preliminary. "/>
    <s v="PG&amp;E"/>
    <s v="Other"/>
    <s v="Bushing Wire"/>
    <s v="D"/>
    <s v="D"/>
    <s v="&lt;0.25"/>
    <m/>
    <m/>
    <m/>
    <m/>
    <m/>
    <s v="Equipment - PG&amp;E"/>
    <s v="All types of equipment / facility failure"/>
    <s v="Transformer failure"/>
    <s v="Y"/>
    <s v="Overhead"/>
    <x v="0"/>
    <s v="Transformer Bushing"/>
    <s v="Pole, Crossarm, Insulator, Guy, Transformer"/>
    <n v="100051344"/>
    <s v=" "/>
    <x v="0"/>
    <n v="38.839590189799999"/>
    <n v="-121.2019940613"/>
    <s v="Placer"/>
    <s v="PENRYN 1106"/>
    <n v="12000"/>
    <s v="PENRYN 110651674"/>
    <x v="0"/>
    <s v="Cal Fire"/>
    <s v="Urban"/>
    <s v="Grass Fuel Model"/>
    <m/>
    <s v="N"/>
    <m/>
    <m/>
    <m/>
    <m/>
    <s v="N"/>
    <s v="N"/>
    <m/>
    <m/>
    <s v="2021-07-13"/>
    <m/>
    <m/>
    <m/>
    <m/>
    <m/>
    <m/>
    <m/>
    <m/>
    <m/>
    <m/>
    <m/>
    <m/>
    <m/>
    <m/>
    <m/>
    <m/>
    <m/>
    <m/>
    <m/>
    <s v="  "/>
    <s v="SIERRA"/>
    <s v="AUBURN 01"/>
    <s v="22:11"/>
    <n v="44386"/>
    <n v="1396681"/>
    <s v="T005337071"/>
    <n v="5579"/>
    <s v="CITRUS COLONY RD"/>
    <s v="LOOMIS"/>
    <n v="38.839570000000002"/>
    <n v="-121.20199"/>
    <s v="T1TMLTH"/>
    <s v="TOMASI, MICHAEL"/>
    <n v="152561106"/>
    <s v="20210709 23:36"/>
    <n v="9002"/>
    <m/>
    <s v="EC TAG CREATED, ON CALL SUPERVISOR NOTIFIED. "/>
    <s v="Y"/>
    <m/>
    <m/>
    <s v="38.8394467,-121.2020467,112.300000,3D"/>
    <m/>
    <m/>
    <m/>
    <s v="ERIC GORDON 9166633389"/>
    <m/>
    <s v="N"/>
    <s v="Y"/>
    <m/>
    <s v="Clear"/>
    <m/>
    <s v="Private Land"/>
    <m/>
    <s v="Calm"/>
    <m/>
    <s v="PG&amp;E Equipment"/>
    <m/>
    <s v="3 meters - 0.25 Acres"/>
    <m/>
    <s v="Cal Fire"/>
    <m/>
    <s v="Overhead"/>
    <m/>
    <s v="N"/>
    <m/>
    <m/>
    <m/>
    <s v="OVERHEAD"/>
    <s v="CONDUCTOR, OVERHEAD"/>
    <s v="N"/>
    <s v="  "/>
    <s v="Unplanned"/>
    <s v="Sierra"/>
    <s v="Placer"/>
    <s v="152561106, PENRYN-1106"/>
    <s v="21-0087348"/>
    <s v="Unplanned"/>
    <s v="Clear;32-90F"/>
    <s v="4"/>
    <s v="1456"/>
    <s v="YES"/>
    <s v="Line to Ground"/>
    <s v="Sustained"/>
    <s v="No"/>
    <s v="MTR#1004245651"/>
    <s v="OH"/>
    <s v="Transformer"/>
    <s v="1396681"/>
    <m/>
    <m/>
    <s v="07/10/21 02:39"/>
    <m/>
    <s v="5544 CITRUS COLONY RD., LOOMIS"/>
    <m/>
    <m/>
    <m/>
    <m/>
    <s v="No"/>
    <m/>
    <m/>
    <s v="No"/>
    <m/>
    <m/>
    <m/>
    <m/>
    <m/>
    <m/>
    <m/>
    <m/>
    <m/>
    <m/>
    <m/>
    <m/>
    <m/>
    <m/>
    <m/>
    <m/>
    <m/>
  </r>
  <r>
    <n v="1024"/>
    <s v="P4K5"/>
    <s v="3 - QC Complete"/>
    <n v="44387"/>
    <n v="44617"/>
    <s v="Other fire, not attributable to PG&amp;E. Caused due to possible overloading. The fire was &lt; 1 meter in size. This information is preliminary."/>
    <s v="\\fxshare-nas05\quotashare-fs01\ESA\5 - Ignition Tracking\2021_Ignition_QC_Folders\20210709_1396635_nan_nan_T005337020"/>
    <s v=" "/>
    <m/>
    <m/>
    <m/>
    <m/>
    <m/>
    <s v="Not In Scope"/>
    <m/>
    <m/>
    <m/>
    <m/>
    <m/>
    <m/>
    <m/>
    <m/>
    <m/>
    <m/>
    <m/>
    <s v="Not Required"/>
    <m/>
    <m/>
    <m/>
    <m/>
    <m/>
    <m/>
    <m/>
    <m/>
    <m/>
    <m/>
    <m/>
    <m/>
    <m/>
    <m/>
    <m/>
    <m/>
    <m/>
    <m/>
    <m/>
    <m/>
    <m/>
    <m/>
    <m/>
    <m/>
    <m/>
    <m/>
    <m/>
    <m/>
    <m/>
    <m/>
    <m/>
    <m/>
    <m/>
    <m/>
    <s v=" "/>
    <x v="169"/>
    <s v="21:01:00"/>
    <n v="44386"/>
    <s v="21:01:00"/>
    <s v="FAS"/>
    <s v="N"/>
    <s v="N"/>
    <n v="1396635"/>
    <m/>
    <m/>
    <s v="T005337020"/>
    <m/>
    <m/>
    <m/>
    <m/>
    <s v=" "/>
    <x v="0"/>
    <x v="1"/>
    <s v="N"/>
    <s v="N"/>
    <s v="N"/>
    <s v="Other fire, not attributable to PG&amp;E. Caused due to possible overloading. The fire was &lt; 1 meter in size. This information is preliminary."/>
    <s v="Not PG&amp;E"/>
    <s v="Other"/>
    <m/>
    <m/>
    <m/>
    <s v="&lt;3 meters of linear travel"/>
    <m/>
    <m/>
    <m/>
    <m/>
    <m/>
    <s v="Other Fire: Non-PG&amp;E related"/>
    <m/>
    <m/>
    <m/>
    <s v="Overhead"/>
    <x v="1"/>
    <m/>
    <m/>
    <m/>
    <s v=" "/>
    <x v="0"/>
    <n v="35.347110000000001"/>
    <n v="-118.98631"/>
    <s v="Kern"/>
    <s v="MAGUNDEN 2108 "/>
    <n v="21000"/>
    <m/>
    <x v="0"/>
    <s v="City/County Fire Agency"/>
    <s v="Urban"/>
    <m/>
    <m/>
    <s v="N"/>
    <m/>
    <m/>
    <m/>
    <m/>
    <s v="N"/>
    <s v="N"/>
    <m/>
    <m/>
    <s v="2021-07-13"/>
    <m/>
    <m/>
    <m/>
    <m/>
    <m/>
    <m/>
    <m/>
    <m/>
    <m/>
    <m/>
    <m/>
    <m/>
    <m/>
    <m/>
    <m/>
    <m/>
    <m/>
    <m/>
    <m/>
    <s v="  "/>
    <s v="KERN"/>
    <s v="BAKERSFIELD 06"/>
    <s v="21:01"/>
    <n v="44386"/>
    <n v="1396635"/>
    <s v="T005337020"/>
    <n v="1219"/>
    <s v="SMITH ST"/>
    <s v="BAKERSFIELD"/>
    <n v="35.347110000000001"/>
    <n v="-118.98631"/>
    <s v="K1TCAE2"/>
    <s v="EDWARDS, COY"/>
    <n v="252772108"/>
    <s v="20210709 23:21"/>
    <n v="9260"/>
    <m/>
    <s v="FOUND SERVICE DOWN DUE TO POSSIBLE OVERLOADING FOR GROW HOUSE, REPAIRED/EXTENDED SERVICE LFT CUT @ POLE AND W.H. LFT AREA SAFE."/>
    <s v="Y"/>
    <m/>
    <m/>
    <m/>
    <n v="35.347110000000001"/>
    <n v="-118.98631"/>
    <m/>
    <s v="CITY FIRE "/>
    <m/>
    <s v="N"/>
    <s v="Y"/>
    <m/>
    <s v="Clear"/>
    <m/>
    <s v="Customer-Owned Structure/Equipment"/>
    <s v="GRASS APPROX. 1' RADIUS"/>
    <s v="Calm"/>
    <m/>
    <s v="3rd Party"/>
    <s v="POSSIBLY OVER LOADING SERVICE"/>
    <s v="&lt; 1 meter"/>
    <m/>
    <s v="Fire Dept"/>
    <s v="CITY"/>
    <s v="Other (Comments)"/>
    <s v="SERVICE CONDUCTOR, FOUND BYPASS @ METER"/>
    <s v="N"/>
    <m/>
    <m/>
    <m/>
    <s v="PATROL-NOT CONDUCTED"/>
    <m/>
    <s v="N"/>
    <s v="  "/>
    <m/>
    <m/>
    <m/>
    <m/>
    <m/>
    <m/>
    <m/>
    <m/>
    <m/>
    <m/>
    <m/>
    <m/>
    <m/>
    <m/>
    <m/>
    <m/>
    <m/>
    <m/>
    <m/>
    <m/>
    <m/>
    <m/>
    <m/>
    <m/>
    <m/>
    <m/>
    <m/>
    <m/>
    <m/>
    <m/>
    <m/>
    <m/>
    <m/>
    <m/>
    <m/>
    <m/>
    <m/>
    <m/>
    <m/>
    <m/>
    <m/>
    <m/>
    <m/>
    <m/>
    <m/>
    <m/>
    <m/>
  </r>
  <r>
    <n v="1023"/>
    <s v="P4K5"/>
    <s v="3 - QC Complete"/>
    <n v="44400"/>
    <n v="44617"/>
    <s v="Mid span splices failed started small fire in the front yard of a customer. The fire was &lt; 3 meters in size. This information is preliminary,"/>
    <s v="\\fxshare-nas05\quotashare-fs01\ESA\5 - Ignition Tracking\2021_Ignition_QC_Folders\20210709_1396415_nan_nan_T005336773"/>
    <s v=" "/>
    <m/>
    <s v="P4K5"/>
    <s v="Ajusted the create and outage time, Changed the Firelat and long based on FAS records"/>
    <m/>
    <m/>
    <s v="Not In Scope"/>
    <m/>
    <m/>
    <m/>
    <m/>
    <m/>
    <m/>
    <m/>
    <m/>
    <m/>
    <m/>
    <m/>
    <m/>
    <m/>
    <m/>
    <m/>
    <m/>
    <m/>
    <m/>
    <m/>
    <m/>
    <m/>
    <m/>
    <m/>
    <m/>
    <m/>
    <m/>
    <m/>
    <m/>
    <m/>
    <m/>
    <m/>
    <m/>
    <m/>
    <m/>
    <m/>
    <m/>
    <m/>
    <m/>
    <m/>
    <m/>
    <m/>
    <m/>
    <m/>
    <m/>
    <m/>
    <m/>
    <s v=" "/>
    <x v="169"/>
    <s v="16:48:00"/>
    <n v="44386"/>
    <s v="16:46:00"/>
    <s v="FAS"/>
    <s v="N"/>
    <s v="N"/>
    <n v="1396415"/>
    <m/>
    <m/>
    <s v="T005336773"/>
    <m/>
    <m/>
    <m/>
    <s v="No Photos"/>
    <s v=" "/>
    <x v="1"/>
    <x v="0"/>
    <s v="Y"/>
    <s v="Y"/>
    <s v="N"/>
    <s v="On July 9th, 2021 at 1648 hours, a PG&amp;E Troubleman was dispatched to the Lincoln 1102 12kV Distribution Circuit near the intersection of M street and 5th street, Lincoln in response to a fire. Initial analysis indicates mid span splice failure caused the ignition. The ensuing fire was &lt; 3 meters in size and the fire was suppressed by the customer. PG&amp;E Troubleman replaced the splice. This is preliminary. "/>
    <s v="PG&amp;E"/>
    <s v="Vegetation"/>
    <s v="Splice"/>
    <s v="D"/>
    <s v="D"/>
    <s v="&lt;3 meters of linear travel"/>
    <m/>
    <m/>
    <m/>
    <m/>
    <m/>
    <s v="Equipment - PG&amp;E"/>
    <s v="All types of equipment / facility failure"/>
    <s v="Splice/Clamp/Connector"/>
    <s v="Y"/>
    <s v="Overhead"/>
    <x v="0"/>
    <s v="Splice/Clamp/Connector"/>
    <s v="Splice"/>
    <n v="100043366"/>
    <s v=" "/>
    <x v="0"/>
    <n v="38.89188"/>
    <n v="-121.30024"/>
    <s v="Placer"/>
    <s v="LINCOLN 1102"/>
    <n v="12000"/>
    <s v="LINCOLN 1102CB"/>
    <x v="0"/>
    <s v="Customer"/>
    <s v="Urban"/>
    <s v="Grass Fuel Model"/>
    <m/>
    <s v="N"/>
    <m/>
    <m/>
    <m/>
    <m/>
    <s v="N"/>
    <s v="N"/>
    <m/>
    <m/>
    <s v="2021-07-13"/>
    <m/>
    <m/>
    <m/>
    <m/>
    <m/>
    <m/>
    <m/>
    <m/>
    <m/>
    <m/>
    <m/>
    <m/>
    <m/>
    <m/>
    <m/>
    <m/>
    <m/>
    <m/>
    <m/>
    <s v="  "/>
    <s v="SIERRA"/>
    <s v="LINCOLN"/>
    <s v="16:49"/>
    <n v="44386"/>
    <n v="1396415"/>
    <s v="T005336773"/>
    <n v="512"/>
    <s v="M ST"/>
    <s v="LINCOLN"/>
    <n v="38.89188"/>
    <n v="-121.30024"/>
    <s v="T1TMJPG"/>
    <s v="PASQUA, MARK"/>
    <n v="153701102"/>
    <s v="20210709 18:42"/>
    <n v="9002"/>
    <n v="1"/>
    <s v="t1tmjpg,replaced svc. mid span splices failed started small fire in fron yard cust.put it out himself"/>
    <s v="Y"/>
    <m/>
    <m/>
    <s v="38.8919083,-121.3006733,39.700000,3D"/>
    <m/>
    <m/>
    <m/>
    <m/>
    <m/>
    <s v="N"/>
    <s v="Y"/>
    <m/>
    <s v="Clear"/>
    <m/>
    <s v="Private Land"/>
    <m/>
    <s v="Calm"/>
    <m/>
    <s v="PG&amp;E Equipment"/>
    <m/>
    <s v="1 meter - &lt; 3 meters"/>
    <m/>
    <s v="Other (Comments)"/>
    <s v="home owner"/>
    <s v="Overhead"/>
    <m/>
    <s v="N"/>
    <m/>
    <m/>
    <m/>
    <s v="OVERHEAD"/>
    <s v="CONNECTOR OR SPLICE OH"/>
    <s v="N"/>
    <s v="  "/>
    <m/>
    <m/>
    <m/>
    <m/>
    <m/>
    <m/>
    <m/>
    <m/>
    <m/>
    <m/>
    <m/>
    <m/>
    <m/>
    <m/>
    <m/>
    <m/>
    <m/>
    <m/>
    <m/>
    <m/>
    <m/>
    <m/>
    <m/>
    <m/>
    <m/>
    <m/>
    <m/>
    <m/>
    <m/>
    <m/>
    <m/>
    <m/>
    <m/>
    <m/>
    <m/>
    <m/>
    <m/>
    <m/>
    <m/>
    <m/>
    <m/>
    <m/>
    <m/>
    <m/>
    <m/>
    <m/>
    <m/>
  </r>
  <r>
    <n v="1022"/>
    <s v="P4K5"/>
    <s v="3 - QC Complete"/>
    <n v="44400"/>
    <n v="44617"/>
    <s v="Semi truck struck a pole, causing the fuse to blow resulting in a small fire. The fire is &lt; 3 meters in size. This information is preliminary."/>
    <s v="\\fxshare-nas05\quotashare-fs01\ESA\5 - Ignition Tracking\2021_Ignition_QC_Folders\20210709_1395347_21-0087074_nan_T005336294"/>
    <s v=" "/>
    <s v="Y"/>
    <s v="P4K5"/>
    <s v="Adjusted the outage time to reflect the records"/>
    <m/>
    <m/>
    <s v="Not In Scope"/>
    <m/>
    <m/>
    <m/>
    <m/>
    <m/>
    <m/>
    <m/>
    <m/>
    <m/>
    <m/>
    <m/>
    <m/>
    <m/>
    <m/>
    <m/>
    <m/>
    <m/>
    <m/>
    <m/>
    <m/>
    <m/>
    <m/>
    <m/>
    <m/>
    <m/>
    <m/>
    <m/>
    <m/>
    <m/>
    <m/>
    <m/>
    <m/>
    <m/>
    <m/>
    <m/>
    <m/>
    <m/>
    <m/>
    <m/>
    <m/>
    <m/>
    <m/>
    <m/>
    <m/>
    <m/>
    <m/>
    <s v=" "/>
    <x v="169"/>
    <s v="09:18:00"/>
    <n v="44386"/>
    <s v="09:05:00"/>
    <s v="FAS"/>
    <s v="N"/>
    <s v="N"/>
    <n v="1395347"/>
    <s v="21-0087074"/>
    <m/>
    <s v="T005336294, T005336295"/>
    <n v="121688965"/>
    <m/>
    <m/>
    <s v="PG&amp;E_1022_Ignition_20210709_1.jpg"/>
    <s v=" "/>
    <x v="1"/>
    <x v="0"/>
    <s v="Y"/>
    <s v="Y"/>
    <s v="N"/>
    <s v="On July 9th, 2021 at 0918 hours, a PG&amp;E Troubleman was dispatched to the Butte 1103 12kV Distribution Circuit on Neal Road, East of Highway 99 and observed a fallen pole hanging by the wire. Initial analysis indicates a semi-truck struck the pole resulting in a pole hanging by the wire which caused the ignition. The ensuing fire was &lt; 3 meters in size and the fire was suppressed by Cal Fire. PG&amp;E Crew replaced the pole and crossarm. This is preliminary. "/>
    <s v="PG&amp;E"/>
    <s v="Vegetation"/>
    <s v="Pole, Crossarm"/>
    <s v="D"/>
    <s v="D"/>
    <s v="&lt;3 meters of linear travel"/>
    <m/>
    <m/>
    <m/>
    <m/>
    <m/>
    <s v="Contact - 3rd Party"/>
    <s v="Contact from object"/>
    <s v="Vehicle contact"/>
    <s v="Y"/>
    <s v="Overhead"/>
    <x v="0"/>
    <s v="Pole"/>
    <s v="Pole, Crossarm"/>
    <n v="100435185"/>
    <s v=" "/>
    <x v="0"/>
    <n v="39.668284999999997"/>
    <n v="-121.730509"/>
    <s v="Butte"/>
    <s v="BUTTE 1103"/>
    <n v="12000"/>
    <s v="BUTTE 11032422"/>
    <x v="0"/>
    <s v="Cal Fire"/>
    <s v="Herbaceous"/>
    <s v="Brush fuel model"/>
    <m/>
    <s v="Y"/>
    <s v="Camp 2018"/>
    <m/>
    <m/>
    <m/>
    <s v="N"/>
    <s v="N"/>
    <m/>
    <m/>
    <s v="2021-07-09"/>
    <m/>
    <m/>
    <m/>
    <m/>
    <m/>
    <m/>
    <m/>
    <m/>
    <m/>
    <m/>
    <m/>
    <m/>
    <m/>
    <m/>
    <m/>
    <m/>
    <m/>
    <m/>
    <m/>
    <s v="  "/>
    <s v="NORTH VALLEY"/>
    <s v="PARADISE"/>
    <s v="09:18"/>
    <n v="44386"/>
    <n v="1395347"/>
    <s v="T005336294"/>
    <s v="UNKNOWN"/>
    <s v="NEAL RD"/>
    <s v="DURHAM"/>
    <n v="39.666809999999998"/>
    <n v="-121.73549"/>
    <s v="V2TMJAJ"/>
    <s v="ANGEL, MICHAEL"/>
    <n v="103081103"/>
    <s v="20210709 10:14"/>
    <n v="9002"/>
    <m/>
    <s v="omc to make repairs"/>
    <s v="Y"/>
    <m/>
    <m/>
    <m/>
    <n v="39.668284999999997"/>
    <n v="-121.730509"/>
    <m/>
    <s v="530-433-6538"/>
    <m/>
    <s v="N"/>
    <s v="Y"/>
    <m/>
    <s v="Clear"/>
    <m/>
    <s v="County Land"/>
    <m/>
    <s v="Calm"/>
    <m/>
    <s v="3rd Party"/>
    <s v="Semi trruck hooked phone and broke pole caused phase to phase fuses blown"/>
    <s v="1 meter - &lt; 3 meters"/>
    <m/>
    <s v="Cal Fire"/>
    <m/>
    <s v="Overhead"/>
    <m/>
    <s v="N"/>
    <m/>
    <s v="Other (Comments)"/>
    <s v="3x10 edge of rd. wire still connected to structure"/>
    <s v="VEHICLE"/>
    <s v="POLE-WOOD"/>
    <s v="N"/>
    <s v="  "/>
    <s v="Unplanned"/>
    <s v="North Valley"/>
    <s v="Chico"/>
    <s v="103081103, BUTTE-1103"/>
    <s v="21-0087074"/>
    <s v="Unplanned"/>
    <s v="Clear;32-90F"/>
    <s v="6"/>
    <s v="1650"/>
    <s v="NO"/>
    <s v="Three Phase Fault"/>
    <s v="Sustained"/>
    <s v="No"/>
    <s v="2073"/>
    <s v="OH"/>
    <s v="Fuse"/>
    <s v="1395347"/>
    <s v="Pole-Wood, Broken"/>
    <m/>
    <m/>
    <m/>
    <s v="N/S NEAL RD E/O HWY 99"/>
    <s v="1023 NEAL RD "/>
    <m/>
    <s v="TRUCK VS POLE "/>
    <m/>
    <s v="No"/>
    <s v="3rd Party, Vehicle"/>
    <m/>
    <s v="No"/>
    <m/>
    <m/>
    <m/>
    <m/>
    <m/>
    <m/>
    <m/>
    <m/>
    <m/>
    <m/>
    <m/>
    <m/>
    <m/>
    <m/>
    <m/>
    <m/>
    <m/>
  </r>
  <r>
    <n v="1021"/>
    <s v="MXX7"/>
    <s v="3 - QC Complete"/>
    <n v="44405"/>
    <n v="44617"/>
    <s v="Reports of a damaged pole top with wires down that resulted in an ignition that was marked less than one meter in size by the troubleman. The ilis has the cause listed as &quot;tree fell into line&quot;. The EOC on-call notes say an eearthquake in the area caused the top of the pole to snap off and the energized conductor to fall to ground, igniting a roughly 20'x20' grass fire. The EC tag has the cause listed as unknown but does have notes about the earthquake and damaged pole. No photos of the burn area to confirm the size, but the on call employee confirmed with the troubleman over the phone of 150' damaged fence. EOC preliminary on call notes: -Call from Ashely Roberts – 925-915-6623_x000a_At 145 Auburn Rd, Grass Valley in Nevada County reporting less than 1 acre vegetation fire about 20x20 area. The fire is fully contained and is out. There is an outage in the immediate area on the Wise 1102  impacting 842 customers. _x000a_-I spoke to Ashely at to confirm the details. S7RM-update 7/16/2021 @ 13:40hrs.  Gary Vlign (GTV1) Materials handler at PG&amp;E delievered the pole top involved in this incident to ATS for failure analysis testing.  _x000a_-I called t-man at 1942 all but 100 customers are w/o pwr. 3rd party dmg include 150LF of wood fence. Says the area experienced an earthquake causing top of pole to snap off &amp; the energized lines hit the ground igniting a small fire. CAL FIRE responded. PG&amp;E asset dmg includes: pole; insulator; and conductor. No other 3rd party prop dmg or injuries or media. OIS: 1394869 EC Tag: 121685762. This information is preliminary."/>
    <s v="\\fxshare-nas05\quotashare-fs01\ESA\5 - Ignition Tracking\2021_Ignition_QC_Folders\20210708_1394869_21-0086743_nan_T005335855"/>
    <s v=" "/>
    <s v="Y"/>
    <s v="MXX7"/>
    <s v="Outage Time adjusted to Outage Start in FAS. Changed Failure Sub-Driver and Equipment Type Associated to Ignition. "/>
    <m/>
    <s v="A5HR (Exponent)"/>
    <s v="Complete"/>
    <s v="Complete"/>
    <s v="E3GD"/>
    <s v="In Progress"/>
    <s v="Physical Inspection Complete"/>
    <n v="43534"/>
    <s v="Wood Fracture"/>
    <s v="Pole"/>
    <n v="121685902"/>
    <m/>
    <m/>
    <m/>
    <s v="Not Required"/>
    <m/>
    <m/>
    <m/>
    <m/>
    <m/>
    <s v="N"/>
    <m/>
    <m/>
    <m/>
    <s v="N"/>
    <m/>
    <s v="Fire Incident Report"/>
    <m/>
    <m/>
    <m/>
    <m/>
    <m/>
    <n v="44432"/>
    <n v="44432"/>
    <m/>
    <m/>
    <m/>
    <m/>
    <m/>
    <m/>
    <m/>
    <m/>
    <m/>
    <m/>
    <m/>
    <m/>
    <m/>
    <m/>
    <m/>
    <s v=" "/>
    <x v="170"/>
    <s v="17:24:00"/>
    <n v="44385"/>
    <s v="17:18:00"/>
    <s v="FAS"/>
    <s v="N"/>
    <s v="N"/>
    <n v="1394869"/>
    <s v="21-0086743"/>
    <m/>
    <s v="T005335855"/>
    <s v="44896698, 121685763, 121685762"/>
    <m/>
    <m/>
    <s v="PG&amp;E_1021_Ignition_20210708_2.JPG"/>
    <s v=" "/>
    <x v="1"/>
    <x v="0"/>
    <s v="Y"/>
    <s v="Y"/>
    <s v="N"/>
    <s v="On July 8th, 2021 at 1724 hours, a PG&amp;E Troubleman was dispatched to the GRASS VALLEY 1103 12KV Distribution Circuit on Auburn Road in Nevada County in response to a fire. Initial analysis indicates a pole caused the ignition. An earthquake in the area caused the top of the pole to snap off and the energized conductor to fall to the ground. The ensuing fire was roughly 20' x 20' in size and the fire was suppressed by Cal Fire. The pole, crossarm, conductor, and insulator were broken/damaged and connector was burnt (SAP # 100103186). Insulator and conductor were also broken/damaged (SAP # 100103178). Electric crew foreman replaced pole, crossarm, conductor, insulator, and connector on July 9th, 2021 (SAP # 100103186). Electric crew foreman also replaced insulator and repaired conductor on July 9th, 2021 (SAP # 100103178). This information is preliminary. "/>
    <s v="PG&amp;E"/>
    <s v="Vegetation"/>
    <s v="Pole, Crossarm, Conductor, Insulator, Connector"/>
    <s v="D"/>
    <s v="D"/>
    <s v="&lt;0.25"/>
    <m/>
    <m/>
    <m/>
    <m/>
    <m/>
    <s v="Equipment - PG&amp;E"/>
    <s v="All types of equipment / facility failure"/>
    <s v="Pole failure"/>
    <s v="Y"/>
    <s v="Overhead"/>
    <x v="0"/>
    <s v="Pole"/>
    <s v="Pole, Crossarm, Conductor, Insulator, Connector"/>
    <n v="100103178"/>
    <s v=" "/>
    <x v="1"/>
    <n v="39.160226700000003"/>
    <n v="-121.07984500000001"/>
    <s v="Nevada"/>
    <s v="GRASS VALLEY 1103"/>
    <n v="12000"/>
    <s v="GRASS VALLEY 11032110"/>
    <x v="0"/>
    <s v="Cal Fire"/>
    <s v="Urban"/>
    <s v="Grass Fuel Model"/>
    <m/>
    <s v="Y"/>
    <s v="Mccourtney 2017"/>
    <m/>
    <n v="330"/>
    <s v="R4"/>
    <s v="N"/>
    <s v="N"/>
    <m/>
    <m/>
    <s v="2021-07-09"/>
    <m/>
    <m/>
    <n v="44386"/>
    <s v="Unverified"/>
    <s v="Outage was due pole breaking around area where bracket holding insulator was attached causing conductor to come loose and float in between poles on either side coming into contact with multiple objects and vegetation."/>
    <m/>
    <m/>
    <m/>
    <m/>
    <m/>
    <m/>
    <m/>
    <m/>
    <m/>
    <m/>
    <m/>
    <m/>
    <m/>
    <m/>
    <s v="  "/>
    <s v="SIERRA"/>
    <s v="GRASS VALLEY 03"/>
    <s v="17:24"/>
    <n v="44385"/>
    <n v="1394869"/>
    <s v="T005335855"/>
    <n v="15775"/>
    <s v="HARLEY CT"/>
    <s v="GRASS VALLEY"/>
    <n v="39.201659999999997"/>
    <n v="-121.07837000000001"/>
    <s v="T2TMKC0"/>
    <s v="CROOKS, MICHAEL"/>
    <n v="152031103"/>
    <s v="20210708 19:55"/>
    <n v="9260"/>
    <m/>
    <s v="POLETOP DAMAGED AND WIRE DOWN"/>
    <s v="Y"/>
    <m/>
    <m/>
    <s v="39.1602267,-121.0798450,612.200000,3D"/>
    <m/>
    <m/>
    <m/>
    <s v="CAL FIRE"/>
    <m/>
    <s v="N"/>
    <s v="Y"/>
    <m/>
    <s v="Clear"/>
    <m/>
    <s v="Private Land"/>
    <m/>
    <s v="Calm"/>
    <m/>
    <s v="Unknown"/>
    <m/>
    <s v="&lt; 1 meter"/>
    <m/>
    <s v="Cal Fire"/>
    <m/>
    <s v="Overhead"/>
    <m/>
    <s v="N"/>
    <m/>
    <m/>
    <m/>
    <s v="OVERHEAD"/>
    <s v="POLE-WOOD"/>
    <s v="N"/>
    <s v="  "/>
    <s v="Unplanned"/>
    <s v="Sierra"/>
    <s v="Nevada"/>
    <s v="152031103, GRASS VALLEY-1103"/>
    <s v="21-0086743"/>
    <s v="Unplanned"/>
    <s v="Clear;32-90 F"/>
    <s v="842"/>
    <s v="134943"/>
    <s v="NO"/>
    <s v="Three Phase Fault"/>
    <s v="Sustained"/>
    <s v="No"/>
    <s v="2110"/>
    <s v="OH"/>
    <s v="Line Recloser"/>
    <s v="1394869"/>
    <s v="Conductor, Overhead, Broken, wire on ground"/>
    <s v="A,B,C"/>
    <s v="07/08/21 17:59"/>
    <m/>
    <s v="OLD AUBURN RD. S/O MC COURTNEY RD."/>
    <s v="41249 ON MAINLINE "/>
    <m/>
    <m/>
    <m/>
    <s v="No"/>
    <s v="Vegetation, Tree - fell into line"/>
    <m/>
    <s v="No"/>
    <s v="1"/>
    <s v="30"/>
    <m/>
    <m/>
    <m/>
    <m/>
    <m/>
    <m/>
    <m/>
    <m/>
    <m/>
    <m/>
    <m/>
    <m/>
    <m/>
    <m/>
    <m/>
  </r>
  <r>
    <n v="1020"/>
    <s v="TLAL"/>
    <s v="3 - QC Complete"/>
    <n v="44393"/>
    <n v="44617"/>
    <s v="Tree branch fell on the secondary open wire causing the ignition. The fire was 0.26 - 9.99 acres in size. Tman said fire was 2 acre grass fire. Per Tman @ 1110 Blossom Trail at the rear of this property a large tree branch fell &amp; hit open wire secondary that caused arcing igniting 2 acre grass fire. CAL FIRE &amp; Placer County FD responded. Transformer pole blew fuse; used bucket truck to access and refuse. Pole has charring at the base no repair needed. This information is preliminary. OIS: 1394830; ILIS: 21-0086760; FOID: T005335815 (EMH5); Circuit ID: 152271102, SAP Pole ID: 100049863. _x000a__x000a_8/10/21 JN1F: Action Item 1020-1: Follow up with trouble man and ask where was the fire and what caused it, was it a spark? Understand the chain of events."/>
    <s v="\\fxshare-nas05\quotashare-fs01\ESA\5 - Ignition Tracking\2021_Ignition_QC_Folders\20210708_1394830_21-0086760_nan_T005335815"/>
    <s v=" "/>
    <s v="Y"/>
    <s v="TLAL"/>
    <s v="Create &amp; Outage Time Updated; Added Wildfire Acreage Burned"/>
    <m/>
    <s v="S7RM"/>
    <s v="Complete"/>
    <s v="Not Required"/>
    <m/>
    <s v="Not Required"/>
    <s v="Not Required"/>
    <m/>
    <m/>
    <m/>
    <m/>
    <m/>
    <m/>
    <m/>
    <s v="Complete"/>
    <s v="Overhang"/>
    <m/>
    <m/>
    <m/>
    <m/>
    <m/>
    <m/>
    <m/>
    <m/>
    <m/>
    <m/>
    <m/>
    <m/>
    <m/>
    <m/>
    <m/>
    <m/>
    <n v="44446"/>
    <n v="44449"/>
    <m/>
    <s v="Y"/>
    <n v="44439"/>
    <m/>
    <s v="Cal Fire"/>
    <s v="On-Line portal"/>
    <s v="Seeking their cause determination and area of origin if possible. "/>
    <m/>
    <s v="Y"/>
    <n v="44435"/>
    <n v="44441"/>
    <s v="EMH5"/>
    <s v="(530) 906-2031"/>
    <s v="T-man advised that fire was caused by tree limb failure onto an open secondary line. He made safe and then removed the limb from the line."/>
    <m/>
    <s v=" "/>
    <x v="170"/>
    <s v="16:41:00"/>
    <n v="44385"/>
    <s v="16:39:00"/>
    <s v="FAS"/>
    <s v="N"/>
    <s v="N"/>
    <n v="1394830"/>
    <s v="21-0086760"/>
    <m/>
    <s v="T005335815"/>
    <m/>
    <s v="111989072, 111942352"/>
    <m/>
    <s v="PG&amp;E_1020_Ignition_20210708_11.jpg"/>
    <s v=" "/>
    <x v="1"/>
    <x v="0"/>
    <s v="Y"/>
    <s v="Y"/>
    <s v="N"/>
    <s v="On July 8, 2021 at 1704 hours, a PG&amp;E Troubleman patrolled the Wise 1102 12kV Distribution Circuit number 152271102, in the Tier 2 high fire threat district (HFTD) State responsibility area (SRA) near  Blossom Trail and Chili Hill Road in Newcastle. He observed a blown fuse at the transformer pole, a fallen branch on the vertical stack open wire secondary, arcing conductor, cosmetic charring at the base of the pole, and an approximately 2-acre fire that damaged a fence, boards, and a pipe. Initial analysis indicates the ignition was caused by a living 61' tall 32&quot; DBH Cottonwood tree that partially failed when a 4&quot; DBH limb broke off and fell into the open-wire secondary line, which resulted in arcing, sparks, and the dry grass fire that ensued. Upon post-incident inspection, no visible defects inside or outside the limb were present. CAL FIRE and the Placer County Fire Department responded to and extinguished the fire. There were two cancelled tags from 2016 (S9 111989072 and EC 111942352) part of the cancelled requests were to increase the pole (100049863) height by 5' and replace the secondary conductors. The 111-minute outage affected two customers. The line was returned to service on July 8, 2021. This information is preliminary."/>
    <s v="PG&amp;E"/>
    <s v="Vegetation"/>
    <s v="Conductor, Fuse, Pole"/>
    <s v="D"/>
    <s v="D"/>
    <s v="0.26-9.99"/>
    <s v="2 acres"/>
    <m/>
    <m/>
    <m/>
    <m/>
    <s v="Vegetation"/>
    <s v="Contact from object"/>
    <s v="Veg. contact"/>
    <s v="Y"/>
    <s v="Overhead"/>
    <x v="2"/>
    <s v="Conductor - Open Wire Secondary"/>
    <s v="Conductor, Fuse, Pole"/>
    <n v="100049863"/>
    <s v=" "/>
    <x v="1"/>
    <n v="38.910536700000002"/>
    <n v="-121.16634000000001"/>
    <s v="Placer"/>
    <s v="WISE 1102"/>
    <s v="0-750"/>
    <s v="WISE 1102CB"/>
    <x v="0"/>
    <s v="Cal Fire"/>
    <s v="Urban"/>
    <s v="Grass Fuel Model"/>
    <s v="Dry grass &amp; fencing. "/>
    <s v="N"/>
    <m/>
    <s v="Blossom"/>
    <n v="300"/>
    <s v="R4"/>
    <s v="N"/>
    <s v="N"/>
    <s v="N"/>
    <m/>
    <s v="2021-07-09"/>
    <n v="38.910884000000003"/>
    <n v="-121.166386"/>
    <n v="44389"/>
    <s v="BranchFail"/>
    <s v="Green Liq amber Tree had a upper canopy branch fail and land on open wire secondary. no defects found inside or out of the branch."/>
    <s v="LIQ"/>
    <n v="32"/>
    <n v="61"/>
    <n v="13"/>
    <s v="None"/>
    <s v="None"/>
    <s v="N"/>
    <n v="1"/>
    <m/>
    <s v="Plain"/>
    <s v="A"/>
    <s v="Vertical"/>
    <s v="BareWire"/>
    <m/>
    <s v="  "/>
    <s v="SIERRA"/>
    <s v="AUBURN 01"/>
    <s v="16:42"/>
    <n v="44385"/>
    <n v="1394830"/>
    <s v="T005335815"/>
    <n v="1100"/>
    <s v="BLOSSOM TRL"/>
    <s v="NEWCASTLE"/>
    <n v="38.910269999999997"/>
    <n v="-121.1678"/>
    <s v="T1TEMH5"/>
    <s v="HART, EMMETT"/>
    <n v="152271102"/>
    <s v="20210708 18:46"/>
    <n v="9190"/>
    <m/>
    <s v="Removed limb from secondary, refused transformer ok, checked pwr ok"/>
    <s v="Y"/>
    <m/>
    <m/>
    <s v="38.9105367,-121.1663400,188.500000,3D"/>
    <m/>
    <m/>
    <m/>
    <s v="cal-fire"/>
    <m/>
    <s v="N"/>
    <s v="Y"/>
    <m/>
    <s v="Clear"/>
    <m/>
    <s v="Private Land"/>
    <m/>
    <s v="Light"/>
    <m/>
    <s v="Vegetation"/>
    <s v="Cotton wood tree"/>
    <s v="0.25 - 10 Acres"/>
    <m/>
    <s v="Cal Fire"/>
    <m/>
    <s v="Overhead"/>
    <s v="open wire secondary"/>
    <s v="N"/>
    <m/>
    <m/>
    <m/>
    <s v="TREE-BRANCH FELL INTO LINE"/>
    <s v="SECONDARY"/>
    <s v="N"/>
    <s v="  "/>
    <s v="Unplanned"/>
    <s v="Sierra"/>
    <s v="Placer"/>
    <s v="152271102, WISE-1102"/>
    <s v="21-0086760"/>
    <s v="Unplanned"/>
    <s v="Clear;32-90 F"/>
    <s v="2"/>
    <s v="222"/>
    <s v="YES"/>
    <s v="Line to Ground"/>
    <s v="Sustained"/>
    <s v="No"/>
    <s v="MTR#1004193127"/>
    <s v="OH"/>
    <s v="Transformer"/>
    <s v="1394830"/>
    <m/>
    <m/>
    <m/>
    <m/>
    <s v="1110 BLOSSOM TR."/>
    <m/>
    <m/>
    <m/>
    <m/>
    <s v="No"/>
    <m/>
    <m/>
    <s v="No"/>
    <m/>
    <m/>
    <m/>
    <m/>
    <m/>
    <m/>
    <m/>
    <m/>
    <m/>
    <m/>
    <m/>
    <m/>
    <m/>
    <m/>
    <m/>
    <m/>
    <m/>
  </r>
  <r>
    <n v="1019"/>
    <s v="P4K5"/>
    <s v="3 - QC Complete"/>
    <n v="44385"/>
    <n v="44617"/>
    <s v="Duplicate of index 1018. Other fire, not attributable to PG&amp;E assets. Overloaded 1/0 quad secondary. This information is preliminary."/>
    <s v="\\fxshare-nas05\quotashare-fs01\ESA\5 - Ignition Tracking\2021_Ignition_QC_Folders\20210708_nan_nan_nan_6928706508"/>
    <s v=" "/>
    <m/>
    <m/>
    <m/>
    <m/>
    <m/>
    <s v="Not In Scope"/>
    <m/>
    <m/>
    <m/>
    <m/>
    <m/>
    <m/>
    <m/>
    <m/>
    <m/>
    <m/>
    <m/>
    <m/>
    <m/>
    <m/>
    <m/>
    <m/>
    <m/>
    <m/>
    <m/>
    <m/>
    <m/>
    <m/>
    <m/>
    <m/>
    <m/>
    <m/>
    <m/>
    <m/>
    <m/>
    <m/>
    <m/>
    <m/>
    <m/>
    <m/>
    <m/>
    <m/>
    <m/>
    <m/>
    <m/>
    <m/>
    <m/>
    <m/>
    <m/>
    <m/>
    <m/>
    <m/>
    <s v=" "/>
    <x v="170"/>
    <s v="13:15:00"/>
    <m/>
    <m/>
    <s v="FAS"/>
    <s v="N"/>
    <s v="Y"/>
    <m/>
    <m/>
    <m/>
    <n v="6928706508"/>
    <m/>
    <m/>
    <m/>
    <m/>
    <s v=" "/>
    <x v="0"/>
    <x v="1"/>
    <s v="N"/>
    <s v="N"/>
    <s v="N"/>
    <s v="Duplicate of index 1018. Other fire, not attributable to PG&amp;E assets. Overloaded 1/0 quad secondary. This information is preliminary."/>
    <s v="Not PG&amp;E"/>
    <s v="Other"/>
    <m/>
    <m/>
    <m/>
    <s v="&lt;0.25"/>
    <m/>
    <m/>
    <m/>
    <m/>
    <m/>
    <s v="Other Fire: Non-PG&amp;E related"/>
    <m/>
    <m/>
    <m/>
    <s v="Overhead"/>
    <x v="1"/>
    <m/>
    <m/>
    <m/>
    <s v=" "/>
    <x v="0"/>
    <n v="36.690638499999999"/>
    <n v="-119.844819"/>
    <s v="Fresno"/>
    <s v="KEARNEY 1104 "/>
    <n v="12000"/>
    <m/>
    <x v="0"/>
    <s v="Fresno FD"/>
    <s v="Agriculture"/>
    <m/>
    <m/>
    <s v="N"/>
    <m/>
    <m/>
    <m/>
    <m/>
    <s v="N"/>
    <s v="N"/>
    <m/>
    <m/>
    <s v="2021-07-09"/>
    <m/>
    <m/>
    <m/>
    <m/>
    <m/>
    <m/>
    <m/>
    <m/>
    <m/>
    <m/>
    <m/>
    <m/>
    <m/>
    <m/>
    <m/>
    <m/>
    <m/>
    <m/>
    <m/>
    <s v="  "/>
    <s v="FRESNO"/>
    <s v="FRESNO 01"/>
    <s v="13:15"/>
    <n v="44385"/>
    <m/>
    <n v="6928706508"/>
    <n v="3061"/>
    <s v="S MARKS AVE"/>
    <s v="FRESNO"/>
    <n v="36.690775000000002"/>
    <n v="-119.84466399999999"/>
    <s v="F4TMKBG"/>
    <s v="BISSELL, MIKE"/>
    <n v="252701104"/>
    <s v="20210708 13:37"/>
    <n v="2640"/>
    <n v="1"/>
    <s v="found overloaded 1/0 quad secondary down and burning a fence, city of fresno fire on scene, made safe, customer tampering/ pot grow, contacted rev assurance, made ec tag to restore power to 3 phase pump on neighboring property, and replace services to both buildings on site. Crew to leave both services at 3601S Marks ave cut at pole after replacing."/>
    <s v="Y"/>
    <n v="5"/>
    <s v="\\fxshare-nas05\quotashare-fs01\ESA\5 - Ignition Tracking\Fire_Tab_Attachment_Files"/>
    <m/>
    <n v="36.690638499999999"/>
    <n v="-119.844819"/>
    <m/>
    <s v="fresno FD"/>
    <m/>
    <s v="N"/>
    <s v="Y"/>
    <s v="Y"/>
    <s v="Clear"/>
    <m/>
    <s v="PGE&amp;E-Owned Structure/Equipment"/>
    <m/>
    <s v="Calm"/>
    <m/>
    <s v="3rd Party"/>
    <m/>
    <s v="3 meters - 0.25 Acres"/>
    <m/>
    <s v="Fire Dept"/>
    <m/>
    <s v="Overhead"/>
    <m/>
    <s v="Y"/>
    <s v="photos"/>
    <s v="PG&amp;E Employee"/>
    <m/>
    <m/>
    <m/>
    <m/>
    <s v="  "/>
    <m/>
    <m/>
    <m/>
    <m/>
    <m/>
    <m/>
    <m/>
    <m/>
    <m/>
    <m/>
    <m/>
    <m/>
    <m/>
    <m/>
    <m/>
    <m/>
    <m/>
    <m/>
    <m/>
    <m/>
    <m/>
    <m/>
    <m/>
    <m/>
    <m/>
    <m/>
    <m/>
    <m/>
    <m/>
    <m/>
    <m/>
    <m/>
    <m/>
    <m/>
    <m/>
    <m/>
    <m/>
    <m/>
    <m/>
    <m/>
    <m/>
    <m/>
    <m/>
    <m/>
    <m/>
    <m/>
    <m/>
  </r>
  <r>
    <n v="1018"/>
    <s v="P4K5"/>
    <s v="3 - QC Complete"/>
    <n v="44385"/>
    <n v="44617"/>
    <s v="Other fire, not attributable to PG&amp;E assets. Overloaded 1/0 quad secondary. This information is preliminary."/>
    <s v="\\fxshare-nas05\quotashare-fs01\ESA\5 - Ignition Tracking\2021_Ignition_QC_Folders\20210708_nan_nan_nan_8459475254"/>
    <s v=" "/>
    <m/>
    <m/>
    <m/>
    <m/>
    <m/>
    <s v="Not In Scope"/>
    <m/>
    <m/>
    <m/>
    <m/>
    <m/>
    <m/>
    <m/>
    <m/>
    <m/>
    <m/>
    <m/>
    <m/>
    <m/>
    <m/>
    <m/>
    <m/>
    <m/>
    <m/>
    <m/>
    <m/>
    <m/>
    <m/>
    <m/>
    <m/>
    <m/>
    <m/>
    <m/>
    <m/>
    <m/>
    <m/>
    <m/>
    <m/>
    <m/>
    <m/>
    <m/>
    <m/>
    <m/>
    <m/>
    <m/>
    <m/>
    <m/>
    <m/>
    <m/>
    <m/>
    <m/>
    <m/>
    <s v=" "/>
    <x v="170"/>
    <s v="13:14:00"/>
    <m/>
    <m/>
    <s v="FAS"/>
    <s v="N"/>
    <s v="N"/>
    <m/>
    <m/>
    <m/>
    <n v="8459475254"/>
    <m/>
    <m/>
    <m/>
    <m/>
    <s v=" "/>
    <x v="0"/>
    <x v="1"/>
    <s v="N"/>
    <s v="N"/>
    <s v="N"/>
    <s v="Other fire, not attributable to PG&amp;E assets. Overloaded 1/0 quad secondary. This information is preliminary."/>
    <s v="Not PG&amp;E"/>
    <s v="Other"/>
    <m/>
    <m/>
    <m/>
    <s v="&lt;0.25"/>
    <m/>
    <m/>
    <m/>
    <m/>
    <m/>
    <s v="Other Fire: Non-PG&amp;E related"/>
    <m/>
    <m/>
    <m/>
    <s v="Overhead"/>
    <x v="1"/>
    <m/>
    <m/>
    <m/>
    <s v=" "/>
    <x v="0"/>
    <n v="36.690638499999999"/>
    <n v="-119.844819"/>
    <s v="Fresno"/>
    <s v="KEARNEY 1104 "/>
    <n v="12000"/>
    <m/>
    <x v="0"/>
    <s v="Fresno FD"/>
    <s v="Agriculture"/>
    <m/>
    <m/>
    <s v="N"/>
    <m/>
    <m/>
    <m/>
    <m/>
    <s v="N"/>
    <s v="N"/>
    <m/>
    <m/>
    <s v="2021-07-09"/>
    <m/>
    <m/>
    <m/>
    <m/>
    <m/>
    <m/>
    <m/>
    <m/>
    <m/>
    <m/>
    <m/>
    <m/>
    <m/>
    <m/>
    <m/>
    <m/>
    <m/>
    <m/>
    <m/>
    <s v="  "/>
    <s v="FRESNO"/>
    <s v="FRESNO 01"/>
    <s v="13:14"/>
    <n v="44385"/>
    <m/>
    <n v="8459475254"/>
    <n v="3061"/>
    <s v="S MARKS AVE"/>
    <s v="FRESNO"/>
    <n v="36.690775000000002"/>
    <n v="-119.84466399999999"/>
    <s v="F4TMKBG"/>
    <s v="BISSELL, MIKE"/>
    <n v="252701104"/>
    <s v="20210708 13:40"/>
    <n v="2641"/>
    <n v="1"/>
    <s v="found overloaded 1/0 quad secondary down and burning a fence, city of fresno fire on scene, made safe, customer tampering/ pot grow, contacted rev assurance, made ec tag to restore power to 3 phase pump on neighboring property, and replace services to both buildings on site. Crew to leave both services at 3601S Marks ave cut at pole after replacing."/>
    <s v="Y"/>
    <m/>
    <m/>
    <m/>
    <n v="36.690638499999999"/>
    <n v="-119.844819"/>
    <m/>
    <s v="fresno FD"/>
    <m/>
    <s v="N"/>
    <s v="Y"/>
    <s v="Y"/>
    <s v="Clear"/>
    <m/>
    <s v="PGE&amp;E-Owned Structure/Equipment"/>
    <m/>
    <s v="Calm"/>
    <m/>
    <s v="3rd Party"/>
    <m/>
    <s v="3 meters - 0.25 Acres"/>
    <m/>
    <s v="Fire Dept"/>
    <m/>
    <s v="Overhead"/>
    <m/>
    <s v="Y"/>
    <s v="photos"/>
    <s v="PG&amp;E Employee"/>
    <m/>
    <m/>
    <m/>
    <m/>
    <s v="  "/>
    <m/>
    <m/>
    <m/>
    <m/>
    <m/>
    <m/>
    <m/>
    <m/>
    <m/>
    <m/>
    <m/>
    <m/>
    <m/>
    <m/>
    <m/>
    <m/>
    <m/>
    <m/>
    <m/>
    <m/>
    <m/>
    <m/>
    <m/>
    <m/>
    <m/>
    <m/>
    <m/>
    <m/>
    <m/>
    <m/>
    <m/>
    <m/>
    <m/>
    <m/>
    <m/>
    <m/>
    <m/>
    <m/>
    <m/>
    <m/>
    <m/>
    <m/>
    <m/>
    <m/>
    <m/>
    <m/>
    <m/>
  </r>
  <r>
    <n v="1017"/>
    <s v="MXX7"/>
    <s v="3 - QC Complete"/>
    <n v="44400"/>
    <n v="44617"/>
    <s v="Connection at transformer pole caused arching started small fire. The fire was &lt; 0.25 acres in size. This information is preliminary"/>
    <s v="\\fxshare-nas05\quotashare-fs01\ESA\5 - Ignition Tracking\2021_Ignition_QC_Folders\20210708_1394541_nan_nan_T005335457"/>
    <s v=" "/>
    <s v="Y"/>
    <s v="MXX7"/>
    <s v="Outage Time adjusted to match Outage Start in FAS. "/>
    <m/>
    <s v="S2FV (Exponent)"/>
    <s v="In Progress"/>
    <s v="Draft"/>
    <s v="AIM8"/>
    <s v="In Progress"/>
    <s v="Physical Inspection Complete"/>
    <n v="44287"/>
    <s v="Vegetation Contact"/>
    <s v="Connector"/>
    <m/>
    <m/>
    <m/>
    <m/>
    <s v="Not Required"/>
    <m/>
    <m/>
    <m/>
    <m/>
    <m/>
    <m/>
    <m/>
    <m/>
    <m/>
    <m/>
    <m/>
    <m/>
    <m/>
    <m/>
    <m/>
    <m/>
    <m/>
    <m/>
    <m/>
    <m/>
    <m/>
    <m/>
    <m/>
    <m/>
    <m/>
    <m/>
    <m/>
    <s v="Y"/>
    <n v="44397"/>
    <n v="44398"/>
    <s v="MMD8"/>
    <s v="Michael Devlin, mmd8@pge.com, 530-919-0454"/>
    <s v="Emailed Michael Devlin on July 20th, 2021 for pictures. He emailed back pictures on July 21st, 2021. "/>
    <m/>
    <s v=" "/>
    <x v="170"/>
    <s v="11:01:00"/>
    <n v="44385"/>
    <s v="11:00:00"/>
    <s v="FAS"/>
    <s v="N"/>
    <s v="N"/>
    <n v="1394541"/>
    <m/>
    <m/>
    <s v="T005335457"/>
    <m/>
    <m/>
    <m/>
    <s v="PG&amp;E_1017_Ignition_20210708_4.jpg"/>
    <s v=" "/>
    <x v="1"/>
    <x v="0"/>
    <s v="Y"/>
    <s v="Y"/>
    <s v="N"/>
    <s v="On July 8th, 2021 at 1101 hours, a PG&amp;E Troubleman was dispatched to the SHINGLE SPRINGS 2105 21KV Distribution Circuit on Calderwood Road in El Dorado County in response to a fire. Initial analysis indicates a connector caused the ignition. Connector at transformer pole (SAP # 101384670) caused arching, which started a small fire that was  3 meters to 0.25 acre in size. The fire was suppressed by Cal Fire. Connector was repaired. This information is preliminary. "/>
    <s v="PG&amp;E"/>
    <s v="Other"/>
    <s v="Connector"/>
    <s v="D"/>
    <s v="D"/>
    <s v="&lt;0.25"/>
    <s v="100' x 100'"/>
    <m/>
    <m/>
    <m/>
    <m/>
    <s v="Equipment - PG&amp;E"/>
    <s v="All types of equipment / facility failure"/>
    <s v="Splice/Clamp/Connector"/>
    <s v="Y"/>
    <s v="Overhead"/>
    <x v="0"/>
    <s v="Splice/Clamp/Connector"/>
    <s v="Connector"/>
    <n v="101384670"/>
    <s v=" "/>
    <x v="2"/>
    <n v="38.666820000000001"/>
    <n v="-120.95265000000001"/>
    <s v="El Dorado"/>
    <s v="SHINGLE SPRINGS 2105 "/>
    <n v="21000"/>
    <s v="SHINGLE SPRINGS 2105CB"/>
    <x v="0"/>
    <s v="Cal Fire"/>
    <s v="Urban"/>
    <s v="Brush fuel model"/>
    <m/>
    <s v="N"/>
    <m/>
    <m/>
    <n v="305"/>
    <s v="R4"/>
    <s v="N"/>
    <s v="N"/>
    <m/>
    <m/>
    <s v="2021-07-09"/>
    <m/>
    <m/>
    <m/>
    <m/>
    <m/>
    <m/>
    <m/>
    <m/>
    <m/>
    <m/>
    <m/>
    <m/>
    <m/>
    <m/>
    <m/>
    <m/>
    <m/>
    <m/>
    <m/>
    <s v="  "/>
    <s v="SIERRA"/>
    <s v="PLACERVILLE 01"/>
    <s v="11:01"/>
    <n v="44385"/>
    <n v="1394541"/>
    <s v="T005335457"/>
    <n v="3780"/>
    <s v="CALDERWOOD RD"/>
    <s v="SHINGLE SPRI"/>
    <n v="38.666820000000001"/>
    <n v="-120.95265000000001"/>
    <s v="T4TMMD8"/>
    <s v="DEVLIN, MICHAEL"/>
    <n v="153652105"/>
    <s v="20210708 14:16"/>
    <n v="9320"/>
    <m/>
    <s v="connection at transformer pole caused arching started small fire 100' X 100' damaged customer above ground pool. made reapaires power ok"/>
    <s v="Y"/>
    <m/>
    <m/>
    <m/>
    <n v="38.666820000000001"/>
    <n v="-120.95265000000001"/>
    <m/>
    <s v="cal fire"/>
    <m/>
    <s v="N"/>
    <s v="Y"/>
    <m/>
    <s v="Clear"/>
    <s v="hot day"/>
    <s v="Private Land"/>
    <s v="customers yard and above ground pool"/>
    <s v="Calm"/>
    <m/>
    <s v="PG&amp;E Equipment"/>
    <s v="secondary connection at transfomer"/>
    <s v="3 meters - 0.25 Acres"/>
    <m/>
    <s v="Cal Fire"/>
    <m/>
    <s v="Overhead"/>
    <m/>
    <s v="Y"/>
    <s v="6 of secondary wire that sparked the fire&quot;"/>
    <s v="PG&amp;E Employee"/>
    <s v="tagged and put in sup office"/>
    <m/>
    <m/>
    <s v="N"/>
    <s v="  "/>
    <m/>
    <m/>
    <m/>
    <m/>
    <m/>
    <m/>
    <m/>
    <m/>
    <m/>
    <m/>
    <m/>
    <m/>
    <m/>
    <m/>
    <m/>
    <m/>
    <m/>
    <m/>
    <m/>
    <m/>
    <m/>
    <m/>
    <m/>
    <m/>
    <m/>
    <m/>
    <m/>
    <m/>
    <m/>
    <m/>
    <m/>
    <m/>
    <m/>
    <m/>
    <m/>
    <m/>
    <m/>
    <m/>
    <m/>
    <m/>
    <m/>
    <m/>
    <m/>
    <m/>
    <m/>
    <m/>
    <m/>
  </r>
  <r>
    <n v="1016"/>
    <s v="CFMD"/>
    <s v="3 - QC Complete"/>
    <n v="44412"/>
    <n v="44617"/>
    <s v="Cross arm failure due to tracking. The fire is 0.26 - 9.99 acres in size. This information is preliminary."/>
    <s v="\\fxshare-nas05\quotashare-fs01\ESA\5 - Ignition Tracking\2021_Ignition_QC_Folders\20210708_1394615_21-0086454_nan_T005335235"/>
    <s v=" "/>
    <m/>
    <m/>
    <m/>
    <m/>
    <s v="E2DL (Exponent)"/>
    <s v="Complete"/>
    <s v="Draft"/>
    <s v="r7d2 (exponent)"/>
    <s v="In Progress"/>
    <s v="Material not collected"/>
    <n v="44319"/>
    <s v="Tracking"/>
    <s v="Crossarm"/>
    <n v="117395358"/>
    <n v="44319"/>
    <m/>
    <m/>
    <s v="Not Required"/>
    <m/>
    <m/>
    <m/>
    <m/>
    <m/>
    <m/>
    <m/>
    <m/>
    <m/>
    <m/>
    <m/>
    <m/>
    <m/>
    <m/>
    <m/>
    <m/>
    <m/>
    <n v="44495"/>
    <n v="44495"/>
    <m/>
    <s v="Y"/>
    <n v="44391"/>
    <n v="44396"/>
    <s v="Cal Fire"/>
    <s v="Cal Fire Portal"/>
    <m/>
    <m/>
    <s v="Y"/>
    <n v="44391"/>
    <n v="44398"/>
    <s v="JXVE"/>
    <s v="831-682-1682, JAIME VALENZUELA"/>
    <s v="Tman gave details, mentione he gave details and sent photos to NXBY 2 days after incident"/>
    <m/>
    <s v=" "/>
    <x v="170"/>
    <s v="08:23:00"/>
    <n v="44385"/>
    <s v="08:21:00"/>
    <s v="FAS"/>
    <s v="N"/>
    <s v="N"/>
    <n v="1394615"/>
    <s v="21-0086454"/>
    <m/>
    <s v="T005335235"/>
    <n v="31545965"/>
    <s v="117395358"/>
    <m/>
    <s v="PG&amp;E_1016_Ignition_20210708_1.jpg"/>
    <s v=" "/>
    <x v="1"/>
    <x v="0"/>
    <s v="Y"/>
    <s v="Y"/>
    <s v="N"/>
    <s v="On July 8th, 2021 at approximately 08:23 hours, a PG&amp;E troubleman was dispatched to a wire down/possible fire on the Otter 1102, 12kV distribution circuit on Highway 1 in the City of Big Sur in the Central Coast Division. Initial analysis indicates the end of the wooden cross arm burned, a piece was missing and a piece of wood (about 8 inches) was seen on the ground.  CAL Fire was on scene and had extinguished the fire.  Priority A corrective tag #121682834 was created for this incident.  The damaged conductor and cross arm were replaced on 7/9/2021.  This incident was the result of cross arm failure due to tracking.  This incident occurred on private land in a Non-HFTD with clear, calm weather conditions. This information is preliminary."/>
    <s v="PG&amp;E"/>
    <s v="Other"/>
    <s v="Crossarm"/>
    <s v="D"/>
    <s v="D"/>
    <s v="0.26-9.99"/>
    <s v="1.1 ACRES"/>
    <m/>
    <m/>
    <m/>
    <m/>
    <s v="Contamination"/>
    <s v="Contamination"/>
    <s v="Tracking"/>
    <s v="N"/>
    <s v="Overhead"/>
    <x v="0"/>
    <s v="Crossarm"/>
    <s v="cross arm, conductor"/>
    <n v="101672290"/>
    <s v=" "/>
    <x v="1"/>
    <n v="36.314910853199997"/>
    <n v="-121.8669575232"/>
    <s v="Monterey"/>
    <s v="OTTER 1102"/>
    <n v="12000"/>
    <m/>
    <x v="1"/>
    <s v="Cal Fire"/>
    <s v="Herbaceous"/>
    <s v="Brush fuel model"/>
    <m/>
    <s v="Y"/>
    <s v="Soberanes 2016"/>
    <m/>
    <m/>
    <m/>
    <s v="N"/>
    <s v="N"/>
    <m/>
    <m/>
    <s v="2021-07-09"/>
    <m/>
    <m/>
    <m/>
    <m/>
    <m/>
    <m/>
    <m/>
    <m/>
    <m/>
    <m/>
    <m/>
    <m/>
    <m/>
    <m/>
    <m/>
    <m/>
    <m/>
    <m/>
    <m/>
    <s v="  "/>
    <s v="CENTRAL COAST"/>
    <s v="MONTEREY 05"/>
    <s v="08:23"/>
    <n v="44385"/>
    <n v="1394615"/>
    <s v="T005335235"/>
    <s v="UNKNOWN"/>
    <s v="45001 HWY 1"/>
    <s v="BIG SUR"/>
    <n v="36.303980000000003"/>
    <n v="-121.87621"/>
    <s v="C3TJXVE"/>
    <s v="VALENZUELA, JAIME"/>
    <n v="182941102"/>
    <s v="20210708 12:43"/>
    <n v="9002"/>
    <m/>
    <s v="BROKEN X ARM AND WIRE DOWN.  CALL FOR CREW TO REPLACE BROKEN X ARM AND REPAIR/REPLACE WIRE DOWN."/>
    <s v="Y"/>
    <m/>
    <m/>
    <s v="36.5382067,-121.9100567,2.600000,3D"/>
    <m/>
    <m/>
    <m/>
    <s v="CHIEF BLOXHAM (831)333-2600"/>
    <m/>
    <s v="N"/>
    <s v="Y"/>
    <m/>
    <s v="Clear"/>
    <m/>
    <s v="Private Land"/>
    <m/>
    <s v="Calm"/>
    <m/>
    <s v="PG&amp;E Equipment"/>
    <m/>
    <s v="0.25 - 10 Acres"/>
    <s v="1.1 ACRES"/>
    <s v="Cal Fire"/>
    <m/>
    <s v="Overhead"/>
    <m/>
    <s v="Y"/>
    <s v="PHOTOS"/>
    <s v="Other (Comments)"/>
    <s v="JAIME VALENZUELA"/>
    <s v="OVERHEAD"/>
    <s v="CROSSARM, WOOD"/>
    <s v="N"/>
    <s v="  "/>
    <s v="Unplanned"/>
    <s v="Central Coast"/>
    <s v="Monterey"/>
    <s v="182941102, OTTER-1102"/>
    <s v="21-0086454"/>
    <s v="Unplanned"/>
    <s v="Clear;32-90F"/>
    <s v="2"/>
    <m/>
    <s v="YES"/>
    <s v="Line to Ground"/>
    <s v="Sustained"/>
    <s v="No"/>
    <s v="465"/>
    <s v="OH"/>
    <s v="Fuse"/>
    <s v="1394615"/>
    <s v="Conductor, Overhead, Broken, wire on ground"/>
    <m/>
    <s v="07/08/21 13:13"/>
    <m/>
    <s v="S/O PT SUR, HWY 1, BIG SUR"/>
    <s v="2 S/ OF CGC 411568237089"/>
    <m/>
    <s v="VEG FIRE CAUSED CROSSARM TO BURN   WIRE DOWN"/>
    <m/>
    <s v="No"/>
    <s v="Environmental/External, Fire, Forest/Grass"/>
    <m/>
    <s v="No"/>
    <m/>
    <m/>
    <m/>
    <m/>
    <m/>
    <m/>
    <m/>
    <m/>
    <m/>
    <m/>
    <m/>
    <m/>
    <m/>
    <m/>
    <m/>
    <m/>
    <m/>
  </r>
  <r>
    <n v="1015"/>
    <s v="P4K5"/>
    <s v="3 - QC Complete"/>
    <n v="44401"/>
    <n v="44617"/>
    <s v="Connector burned open on a SVC resulting in a small less than one meter fire. The ensuing fire was less than one linear meter. This information is preliminary."/>
    <s v="\\fxshare-nas05\quotashare-fs01\ESA\5 - Ignition Tracking\2021_Ignition_QC_Folders\20210708_1394528_nan_nan_T005335451"/>
    <s v=" "/>
    <s v="Y"/>
    <s v="P4K5"/>
    <s v="Adjusted the outage time and the fire lat and long "/>
    <m/>
    <m/>
    <s v="Not In Scope"/>
    <m/>
    <m/>
    <m/>
    <m/>
    <m/>
    <m/>
    <m/>
    <m/>
    <m/>
    <m/>
    <m/>
    <m/>
    <m/>
    <m/>
    <m/>
    <m/>
    <m/>
    <m/>
    <m/>
    <m/>
    <m/>
    <m/>
    <m/>
    <m/>
    <m/>
    <m/>
    <m/>
    <m/>
    <m/>
    <m/>
    <m/>
    <m/>
    <m/>
    <m/>
    <m/>
    <m/>
    <m/>
    <m/>
    <m/>
    <m/>
    <m/>
    <m/>
    <m/>
    <m/>
    <m/>
    <m/>
    <s v=" "/>
    <x v="170"/>
    <s v="10:52:00"/>
    <n v="44385"/>
    <s v="10:45:00"/>
    <s v="FAS"/>
    <s v="N"/>
    <s v="N"/>
    <n v="1394528"/>
    <m/>
    <m/>
    <s v="T005335451"/>
    <n v="121683781"/>
    <m/>
    <m/>
    <s v="No Photos"/>
    <s v=" "/>
    <x v="0"/>
    <x v="0"/>
    <s v="Y"/>
    <s v="N"/>
    <s v="N"/>
    <s v="On July 8th, 2021 1052 hours, a PG&amp;E Troubleman was dispatched to the Devils Den 1101 12kV Distribution Circuit 3 miles south of Highway 41 and Highway 33 intersection, Kettleman City in response to a fire. Initial analysis indicates connector burned open and caused the ignition. The ensuing fire was less than a meter in size and the fire was self-extinguished. PG&amp;E Crew replaced the burnt conductor. This is preliminary. "/>
    <s v="PG&amp;E"/>
    <s v="Other"/>
    <s v="Conductor"/>
    <s v="D"/>
    <s v="D"/>
    <s v="&lt;3 meters of linear travel"/>
    <s v="&lt; 1 meter"/>
    <m/>
    <m/>
    <m/>
    <m/>
    <s v="Equipment - PG&amp;E"/>
    <s v="All types of equipment / facility failure"/>
    <s v="Splice/Clamp/Connector"/>
    <s v="Y"/>
    <s v="Overhead"/>
    <x v="3"/>
    <s v="Splice/Clamp/Connector"/>
    <s v="Conductor"/>
    <n v="100661898"/>
    <s v=" "/>
    <x v="0"/>
    <n v="35.862111882599997"/>
    <n v="-119.9865722024"/>
    <s v="Kings"/>
    <s v="DEVILS DEN 1101 "/>
    <n v="12000"/>
    <s v="DEVILS DEN 1101CB"/>
    <x v="0"/>
    <s v="Self Extinguished"/>
    <s v="Herbaceous"/>
    <s v="Grass Fuel Model"/>
    <m/>
    <s v="N"/>
    <m/>
    <m/>
    <m/>
    <m/>
    <s v="N"/>
    <s v="N"/>
    <m/>
    <m/>
    <s v="2021-07-09"/>
    <m/>
    <m/>
    <m/>
    <m/>
    <m/>
    <m/>
    <m/>
    <m/>
    <m/>
    <m/>
    <m/>
    <m/>
    <m/>
    <m/>
    <m/>
    <m/>
    <m/>
    <m/>
    <m/>
    <s v="  "/>
    <s v="FRESNO"/>
    <s v="COALINGA 01"/>
    <s v="10:52"/>
    <n v="44385"/>
    <n v="1394528"/>
    <s v="T005335451"/>
    <m/>
    <s v="NE NE SEC 11 24 18 #4"/>
    <s v="KETTLEMAN CI"/>
    <n v="35.862099999999998"/>
    <n v="-119.98657"/>
    <s v="F1TDECO"/>
    <s v="CROSSWY, DARRELL"/>
    <n v="253451101"/>
    <s v="20210708 14:49"/>
    <n v="9002"/>
    <m/>
    <s v="CONNECTOR BURNED OPEN ON A 397 SVC. EC TAG MADE FOR CREW. STARTED A SMALL FIRE"/>
    <s v="Y"/>
    <m/>
    <m/>
    <s v="35.8617100,-119.9865083,138.600000,3D"/>
    <m/>
    <m/>
    <m/>
    <m/>
    <m/>
    <s v="N"/>
    <s v="Y"/>
    <m/>
    <s v="Clear"/>
    <m/>
    <s v="Private Land"/>
    <m/>
    <s v="Calm"/>
    <m/>
    <s v="PG&amp;E Equipment"/>
    <m/>
    <s v="&lt; 1 meter"/>
    <m/>
    <s v="Self Extinguished"/>
    <m/>
    <s v="Overhead"/>
    <m/>
    <s v="Y"/>
    <s v="CONNECTOR"/>
    <s v="PG&amp;E Employee"/>
    <m/>
    <s v="OVERHEAD"/>
    <s v="CONNECTOR OR SPLICE OH"/>
    <s v="N"/>
    <s v="  "/>
    <m/>
    <m/>
    <m/>
    <m/>
    <m/>
    <m/>
    <m/>
    <m/>
    <m/>
    <m/>
    <m/>
    <m/>
    <m/>
    <m/>
    <m/>
    <m/>
    <m/>
    <m/>
    <m/>
    <m/>
    <m/>
    <m/>
    <m/>
    <m/>
    <m/>
    <m/>
    <m/>
    <m/>
    <m/>
    <m/>
    <m/>
    <m/>
    <m/>
    <m/>
    <m/>
    <m/>
    <m/>
    <m/>
    <m/>
    <m/>
    <m/>
    <m/>
    <m/>
    <m/>
    <m/>
    <m/>
    <m/>
  </r>
  <r>
    <n v="1014"/>
    <s v="AGFC"/>
    <s v="3 - QC Complete"/>
    <n v="44385"/>
    <n v="44617"/>
    <s v="Structure fire, not attributable to PG&amp;E assets. This information is preliminary."/>
    <s v="\\fxshare-nas05\quotashare-fs01\ESA\5 - Ignition Tracking\2021_Ignition_QC_Folders\20210708_nan_nan_nan_855325799"/>
    <s v=" "/>
    <m/>
    <m/>
    <m/>
    <m/>
    <m/>
    <s v="Not In Scope"/>
    <m/>
    <m/>
    <m/>
    <m/>
    <m/>
    <m/>
    <m/>
    <m/>
    <m/>
    <m/>
    <m/>
    <m/>
    <m/>
    <m/>
    <m/>
    <m/>
    <m/>
    <m/>
    <m/>
    <m/>
    <m/>
    <m/>
    <m/>
    <m/>
    <m/>
    <m/>
    <m/>
    <m/>
    <m/>
    <m/>
    <m/>
    <m/>
    <m/>
    <m/>
    <m/>
    <m/>
    <m/>
    <m/>
    <m/>
    <m/>
    <m/>
    <m/>
    <m/>
    <m/>
    <m/>
    <m/>
    <s v=" "/>
    <x v="170"/>
    <s v="00:32:00"/>
    <m/>
    <m/>
    <s v="FAS"/>
    <s v="N"/>
    <s v="N"/>
    <m/>
    <m/>
    <m/>
    <n v="855325799"/>
    <m/>
    <m/>
    <m/>
    <m/>
    <s v=" "/>
    <x v="0"/>
    <x v="1"/>
    <s v="N"/>
    <s v="N"/>
    <s v="N"/>
    <m/>
    <s v="Not PG&amp;E"/>
    <s v="Building"/>
    <m/>
    <m/>
    <m/>
    <s v="Structure-only"/>
    <m/>
    <m/>
    <m/>
    <m/>
    <m/>
    <s v="Other Fire: Non-PG&amp;E related"/>
    <m/>
    <m/>
    <m/>
    <s v="Overhead"/>
    <x v="1"/>
    <m/>
    <m/>
    <m/>
    <s v=" "/>
    <x v="0"/>
    <n v="39.508744999999998"/>
    <n v="-121.56592329999999"/>
    <s v="Butte"/>
    <s v="OROVILLE 0403 "/>
    <n v="4000"/>
    <m/>
    <x v="0"/>
    <s v="Oroville FD"/>
    <s v="Urban"/>
    <m/>
    <m/>
    <s v="Y"/>
    <s v="Cherokee 2017"/>
    <m/>
    <m/>
    <m/>
    <s v="N"/>
    <s v="N"/>
    <m/>
    <m/>
    <s v="2021-07-09"/>
    <m/>
    <m/>
    <m/>
    <m/>
    <m/>
    <m/>
    <m/>
    <m/>
    <m/>
    <m/>
    <m/>
    <m/>
    <m/>
    <m/>
    <m/>
    <m/>
    <m/>
    <m/>
    <m/>
    <s v="  "/>
    <s v="NORTH VALLEY"/>
    <s v="OROVILLE 01"/>
    <s v="00:32"/>
    <n v="44385"/>
    <m/>
    <n v="855325799"/>
    <n v="961"/>
    <s v="ROBINSON ST"/>
    <s v="OROVILLE"/>
    <n v="39.508629999999997"/>
    <n v="-121.56519400000001"/>
    <s v="V4TKDMB"/>
    <s v="MENZEL, KILE"/>
    <n v="102521102"/>
    <s v="20210708 01:39"/>
    <n v="1120"/>
    <m/>
    <s v="structure fire cut at weatherhead"/>
    <s v="Y"/>
    <m/>
    <m/>
    <s v="39.5087450,-121.5659233,49.900000,3D"/>
    <m/>
    <m/>
    <m/>
    <s v="Oroville fire dept"/>
    <m/>
    <s v="N"/>
    <s v="Y"/>
    <s v="N"/>
    <s v="Clear"/>
    <m/>
    <s v="Customer-Owned Structure/Equipment"/>
    <m/>
    <s v="Calm"/>
    <m/>
    <s v="Other (Comments)"/>
    <s v="electrical inside"/>
    <s v="Structure Only"/>
    <m/>
    <s v="Fire Dept"/>
    <s v="oroville"/>
    <s v="Overhead"/>
    <m/>
    <s v="N"/>
    <m/>
    <m/>
    <m/>
    <m/>
    <m/>
    <m/>
    <s v="  "/>
    <m/>
    <m/>
    <m/>
    <m/>
    <m/>
    <m/>
    <m/>
    <m/>
    <m/>
    <m/>
    <m/>
    <m/>
    <m/>
    <m/>
    <m/>
    <m/>
    <m/>
    <m/>
    <m/>
    <m/>
    <m/>
    <m/>
    <m/>
    <m/>
    <m/>
    <m/>
    <m/>
    <m/>
    <m/>
    <m/>
    <m/>
    <m/>
    <m/>
    <m/>
    <m/>
    <m/>
    <m/>
    <m/>
    <m/>
    <m/>
    <m/>
    <m/>
    <m/>
    <m/>
    <m/>
    <m/>
    <m/>
  </r>
  <r>
    <n v="1013"/>
    <s v="G3BA"/>
    <s v="3 - QC Complete"/>
    <n v="44403"/>
    <n v="44617"/>
    <s v="Initial EIR: EI210707A - Grass Valley - Property Damage - Summary: CPUC PG&amp;E Electric Incident ? EI210707A ? On December 22, 2021, PG&amp;E received a claim for property damage in the amount of $76,000. The claim states PG&amp;E equipment failed and attributed to a vegetation fire that occurred on July 7, 2021 at approximately 1800 hours, causing damage to a property located in the vicinity of Brewer Rd and Iron Horse Dr, Grass Valley of Nevada County. This area is served by the Higgins 1103 kV Overhead Distribution Circuit. This information is being reported under the Property Damage criterion. This information is preliminary. [EIR EI210707A - Grass Valley - Property Damage] Burnt jumper due to unknown cause. The ensuing fire was 0.25 - 10 acres in size. This information is preliminary. Other companies - communication on pole; Unable to locate any OIS or Outage reports;"/>
    <s v="\\fxshare-nas05\quotashare-fs01\ESA\5 - Ignition Tracking\2021_Ignition_QC_Folders\20210707_nan_nan_nan_4125021"/>
    <s v=" "/>
    <s v="Y"/>
    <s v="G3BA"/>
    <s v="Updated SAP Notification number; added &quot;other companies&quot;; Asset number associated with ignition added; updated ILIS and OIS; updated outage time to FNL. EIR data added on 12/27/2021.  1/26/2022: updated create time "/>
    <n v="44557"/>
    <s v="E2DL (Exponent)"/>
    <s v="Complete - Action Items Established"/>
    <s v="Complete"/>
    <s v="E2DL"/>
    <s v="In Progress"/>
    <s v="Material not collected"/>
    <n v="43551"/>
    <s v="Switch Damage"/>
    <s v="Jumper"/>
    <s v="116854528, 119998009"/>
    <s v="3/12/2021, 3/30/2021"/>
    <n v="119998009"/>
    <m/>
    <s v="Not Required"/>
    <m/>
    <m/>
    <m/>
    <m/>
    <m/>
    <m/>
    <m/>
    <m/>
    <m/>
    <m/>
    <m/>
    <m/>
    <m/>
    <m/>
    <m/>
    <m/>
    <m/>
    <n v="44411"/>
    <n v="44411"/>
    <m/>
    <s v="Y"/>
    <s v="unk"/>
    <n v="44553"/>
    <s v="Cal Fire"/>
    <s v="Cal Fire"/>
    <s v="Cal Fire Came through with EIR - in folder"/>
    <m/>
    <s v="N"/>
    <m/>
    <m/>
    <m/>
    <m/>
    <m/>
    <m/>
    <s v=" "/>
    <x v="171"/>
    <s v="19:12:00"/>
    <n v="44385"/>
    <s v="01:34:00"/>
    <s v="FAS"/>
    <s v="N"/>
    <s v="N"/>
    <n v="1394224"/>
    <s v="21-0086235"/>
    <m/>
    <s v="4125021"/>
    <s v="121681165, 121679946"/>
    <s v="119998009, 116854528"/>
    <s v="EI210707A"/>
    <s v="PG&amp;E_1013_Ignition_20210708_1.png"/>
    <s v=" "/>
    <x v="1"/>
    <x v="0"/>
    <s v="Y"/>
    <s v="Y"/>
    <s v="N"/>
    <s v="On July 7, 2021 at 19:14 hours, a PG&amp;E Troubleman was dispatched to the Higgins 1103, a 12kV Distribution Circuit on Iron Horse Drive, South of Brewer Road in Grass Valley in response to assist with a call in for a fire. Initial analysis indicates equipment failure caused the ignition.  A paddle jumper was glowing red on the pole and the switch was hot.  An inspection was completed in November of 2020 for the replacement of this switch, however the tag was subsequently canceled on March 12, 2021 after a visual safety reassessment. The fire ensuing fire was approximately 5.5 acres in size and was extinguished by CalFire.  On July 7, 2021, a PG&amp;E Crew made temporary repairs to bypass the switch.  A PG&amp;E Crew went back to the location on July 13, 2021 to change out the damaged pole and switch."/>
    <s v="PG&amp;E"/>
    <s v="Other"/>
    <s v="Jumper"/>
    <s v="D"/>
    <s v="D"/>
    <s v="0.26-9.99"/>
    <s v="THERE IS A FIRE"/>
    <n v="5.5"/>
    <m/>
    <m/>
    <m/>
    <s v="Equipment - PG&amp;E"/>
    <s v="All types of equipment / facility failure"/>
    <s v="Switch failure"/>
    <s v="Y"/>
    <s v="Overhead"/>
    <x v="0"/>
    <s v="Jumper"/>
    <s v="Pole, Switch"/>
    <s v="100018477, switch: 40203682"/>
    <s v=" "/>
    <x v="1"/>
    <n v="39.058068142899998"/>
    <n v="-121.0878207483"/>
    <s v="Nevada"/>
    <s v="HIGGINS 1103"/>
    <n v="12000"/>
    <s v="HIGGINS 1103789714"/>
    <x v="0"/>
    <s v="Cal Fire"/>
    <s v="Urban"/>
    <s v="Brush fuel model"/>
    <s v="dry land, trees nearby"/>
    <s v="N"/>
    <m/>
    <m/>
    <n v="300"/>
    <s v="R4"/>
    <s v="N"/>
    <s v="N"/>
    <m/>
    <m/>
    <s v="2021-07-09"/>
    <m/>
    <m/>
    <m/>
    <m/>
    <m/>
    <m/>
    <m/>
    <m/>
    <m/>
    <m/>
    <m/>
    <m/>
    <m/>
    <m/>
    <m/>
    <m/>
    <m/>
    <m/>
    <m/>
    <s v="  "/>
    <s v="SIERRA"/>
    <s v="GRASS VALLEY 02"/>
    <s v="19:13:00"/>
    <n v="44384"/>
    <m/>
    <s v="4125021"/>
    <s v="UNKNOWN"/>
    <s v="PREMISES DO NOT CHANGE"/>
    <s v="GRASS VALLEY"/>
    <s v="39.215468"/>
    <s v="-121.015194"/>
    <s v="T2TBLSE"/>
    <s v="SHADE, BRIAN"/>
    <m/>
    <s v="20210707 21:42"/>
    <n v="1103"/>
    <m/>
    <s v="repair burnt jumper, crew needed"/>
    <s v="Y"/>
    <m/>
    <m/>
    <m/>
    <s v="39.215468"/>
    <s v="-121.015194"/>
    <m/>
    <s v="cal fire"/>
    <m/>
    <s v="N"/>
    <s v="Y"/>
    <s v="N"/>
    <s v="Clear"/>
    <m/>
    <s v="Private Land"/>
    <m/>
    <s v="Calm"/>
    <m/>
    <s v="PG&amp;E Equipment"/>
    <m/>
    <s v="0.25 - 10 Acres"/>
    <m/>
    <s v="Cal Fire"/>
    <m/>
    <s v="Overhead"/>
    <m/>
    <s v="Y"/>
    <s v="pictures"/>
    <s v="Other (Comments)"/>
    <s v="blse troubleman"/>
    <m/>
    <m/>
    <m/>
    <s v="  "/>
    <m/>
    <m/>
    <m/>
    <m/>
    <m/>
    <m/>
    <m/>
    <m/>
    <m/>
    <m/>
    <m/>
    <m/>
    <m/>
    <m/>
    <m/>
    <m/>
    <m/>
    <m/>
    <m/>
    <m/>
    <m/>
    <m/>
    <m/>
    <m/>
    <m/>
    <m/>
    <m/>
    <m/>
    <m/>
    <m/>
    <m/>
    <m/>
    <m/>
    <m/>
    <m/>
    <m/>
    <m/>
    <m/>
    <m/>
    <m/>
    <m/>
    <m/>
    <m/>
    <m/>
    <m/>
    <m/>
    <m/>
  </r>
  <r>
    <n v="1012"/>
    <s v="TLAL"/>
    <s v="3 - QC Complete"/>
    <n v="44589"/>
    <n v="44617"/>
    <s v="Large tree limb fell through service at tree attachment causing the conductor to fall onto customer fence. This information is preliminary. OIS: TR8010480; FOID: T005334853, T005334854; EC: 121678677; PM: 35268379; Division: North Valley; County: Shasta; Circuit: DESCHUTES 1104"/>
    <s v="\\fxshare-nas05\quotashare-fs01\ESA\5 - Ignition Tracking\2021_Ignition_QC_Folders\20210707_nan_nan_nan_T005334854"/>
    <s v=" "/>
    <s v="Y"/>
    <s v="TLAL"/>
    <s v="OIS, EC Tag Added; Create Time Updated"/>
    <n v="44224"/>
    <m/>
    <s v="Not In Scope"/>
    <m/>
    <m/>
    <m/>
    <m/>
    <m/>
    <m/>
    <m/>
    <m/>
    <m/>
    <m/>
    <m/>
    <m/>
    <m/>
    <m/>
    <m/>
    <m/>
    <m/>
    <m/>
    <m/>
    <m/>
    <m/>
    <m/>
    <m/>
    <m/>
    <m/>
    <m/>
    <m/>
    <m/>
    <m/>
    <m/>
    <m/>
    <m/>
    <s v="N"/>
    <m/>
    <m/>
    <m/>
    <m/>
    <m/>
    <m/>
    <s v="N"/>
    <m/>
    <m/>
    <s v="KAW8"/>
    <m/>
    <m/>
    <m/>
    <s v=" "/>
    <x v="171"/>
    <s v="15:25:00"/>
    <m/>
    <m/>
    <s v="FAS"/>
    <s v="N"/>
    <s v="N"/>
    <s v="TR8010480"/>
    <m/>
    <m/>
    <s v="T005334854, T005334853"/>
    <n v="121678677"/>
    <n v="120924730"/>
    <m/>
    <s v="NON HFTD"/>
    <s v=" "/>
    <x v="0"/>
    <x v="0"/>
    <s v="Y"/>
    <s v="N"/>
    <s v="N"/>
    <s v="On July 7, 2021 at 1533 hours, PG&amp;E Troublemen patrolled the Deschutes 1104 12kV Distribution Circuit number 103351104, in the State Responsibility Area (&quot;SRA&quot;) near 10876 Deschutes Rd, Palo Cedro, CA 96073. They observed a broken service conductor on the ground near the 40' class-5 Douglas Fir wood pole (SAP Eqp ID 101469889, Koppers Co., Mfr. Year 1968, Cellon Gas Wood Preservative). Initial analysis indicates the ignition was caused by a 117' tall 48&quot; DBH living Gray Pine tree that partially failed when a large overhanging tree branch lead fell off and into a tree-connected 220V service conductor, to which it made contact with, arced off the underneath fence, sparked, and inevitably ignited a small 5’ x 5’ brush fire. Cal Fire and the Palo Cedro Fire Department responded to and extinguished the fire. The major lead on the Gray Pine tree failed due to rot and included bark at the stem union. Bark inclusion or &quot;ingrown&quot; bark tissues often develop when two bifurcating limbs grow too close together in a V-shape formation. The formation causes no room for the tree to grow and expand and some will result in limbs grown together. As trees age, they add a new layer of xylem to their cambium layer every year, making the tree grow in diameter. Areas where included bark are found are thus weaker, as any pressure put on either branch is in danger of splitting. When bark inclusion occurs, the tree tries to heal itself by growing bark around the area. Bark doesn’t have the strength that wood does, so this area becomes fragile and compromised. The incident tree was last inspected on May 25, 2021 and it had never been pruned via our Routine, Catastrophic Event Memorandum Account (&quot;CEMA&quot;), or Enhanced Vegetation Management (&quot;EVM&quot;) programs. The troubleman replaced the service drop and an EC A-Tag 121678677 was submitted for remediation, including the installation of a secondary service clearance pole (SAP Eqp ID 104053977, Bar Code 120817288). There was a pre-existing EC E-Tag 120924730 from May 3, 2021, that was intended to install a service clearance pole, due to the service tree connect. The Vegetation Management completed a tree assessment on June 7, 2021 (30 days prior to ignition incident) and indicated the tree connect was green and healthy.  This information is preliminary."/>
    <s v="PG&amp;E"/>
    <s v="Vegetation"/>
    <m/>
    <s v="D"/>
    <s v="D"/>
    <s v="&lt;3 meters of linear travel"/>
    <s v="5' x 5'"/>
    <m/>
    <m/>
    <m/>
    <m/>
    <s v="Vegetation"/>
    <s v="Contact from object"/>
    <s v="Splice/Clamp/Connector"/>
    <s v="N"/>
    <s v="Overhead"/>
    <x v="3"/>
    <s v="Service Drop"/>
    <s v="Service Drop"/>
    <n v="104053977"/>
    <s v=" "/>
    <x v="0"/>
    <n v="40.603841699999997"/>
    <n v="-122.2359167"/>
    <s v="Shasta"/>
    <s v="DESCHUTES 1104 "/>
    <n v="12000"/>
    <m/>
    <x v="0"/>
    <s v="Cal Fire, Palo Cedro FD"/>
    <s v="Agriculture"/>
    <s v="Grass Fuel Model"/>
    <m/>
    <s v="N"/>
    <m/>
    <m/>
    <m/>
    <m/>
    <s v="N"/>
    <s v="N"/>
    <m/>
    <m/>
    <s v="2021-07-09"/>
    <m/>
    <m/>
    <m/>
    <m/>
    <m/>
    <m/>
    <m/>
    <m/>
    <m/>
    <m/>
    <m/>
    <m/>
    <m/>
    <m/>
    <m/>
    <m/>
    <m/>
    <m/>
    <m/>
    <s v="  "/>
    <s v="NORTH VALLEY"/>
    <s v="REDDING 01"/>
    <s v="15:26"/>
    <n v="44384"/>
    <m/>
    <s v="T005334854"/>
    <s v="UNKNOWN"/>
    <s v="DESCHUTES RD"/>
    <s v="PALO CEDRO"/>
    <m/>
    <m/>
    <s v="V8TKAW8"/>
    <s v="WALLER, KENNETH"/>
    <m/>
    <s v="20210707 17:20"/>
    <n v="9002"/>
    <m/>
    <s v="LARGE LIMB THROGH SERVICE AT TREE ATTACHMENT REPLACED SERVICE AND CALLED FOR CREW TO INSTALL CLEARANCE POLE"/>
    <s v="Y"/>
    <m/>
    <m/>
    <s v="40.6038417,-122.2359167,161.700000,3D"/>
    <m/>
    <m/>
    <m/>
    <s v="PALO CEDRO FIRE DEPT"/>
    <s v="TREE"/>
    <s v="N"/>
    <s v="Y"/>
    <m/>
    <s v="Clear"/>
    <m/>
    <s v="Private Land"/>
    <m/>
    <s v="Calm"/>
    <m/>
    <s v="Vegetation"/>
    <s v="LARGE LIMB FELL THROUGH SERVICE WHICH CONTACTED FENCE"/>
    <s v="&lt; 1 meter"/>
    <m/>
    <s v="Cal Fire"/>
    <m/>
    <s v="Overhead"/>
    <s v="SERVICE ON TREE ATTACNMENT"/>
    <s v="Y"/>
    <s v="PHOTOS TAKEN"/>
    <s v="PG&amp;E Employee"/>
    <s v="KEN WALLER -  KAW8"/>
    <s v="TREE-BRANCH FELL INTO LINE"/>
    <s v="SERVICE CONDUCTOR"/>
    <s v="N"/>
    <s v="  "/>
    <m/>
    <m/>
    <m/>
    <m/>
    <m/>
    <m/>
    <m/>
    <m/>
    <m/>
    <m/>
    <m/>
    <m/>
    <m/>
    <m/>
    <m/>
    <m/>
    <m/>
    <m/>
    <m/>
    <m/>
    <m/>
    <m/>
    <m/>
    <m/>
    <m/>
    <m/>
    <m/>
    <m/>
    <m/>
    <m/>
    <m/>
    <m/>
    <m/>
    <m/>
    <m/>
    <m/>
    <m/>
    <m/>
    <m/>
    <m/>
    <m/>
    <m/>
    <m/>
    <m/>
    <m/>
    <m/>
    <m/>
  </r>
  <r>
    <n v="1011"/>
    <s v="AGFC"/>
    <s v="3 - QC Complete"/>
    <n v="44385"/>
    <n v="44617"/>
    <s v="Other fire, not attributable to PG&amp;E assets. Two distribution poles burnt due to fire. EOC preliminary notes: Chris called me back at 17:36 There is another house and a pole that are destroyed.  However, as far as he can see our lines are up and it does not look like our equipment was the source of ignition.  He needed to speak to the firemen, and I called him back at 18:00.  No one is alleging that this is attributable to PG&amp;E.  This is not reportable.  This information is preliminary."/>
    <s v="\\fxshare-nas05\quotashare-fs01\ESA\5 - Ignition Tracking\2021_Ignition_QC_Folders\20210707_1393971_21-0086117.1(5 outages)_nan_T005334848"/>
    <s v=" "/>
    <m/>
    <m/>
    <m/>
    <m/>
    <m/>
    <s v="Not In Scope"/>
    <m/>
    <m/>
    <m/>
    <m/>
    <m/>
    <m/>
    <m/>
    <m/>
    <m/>
    <m/>
    <m/>
    <m/>
    <m/>
    <m/>
    <m/>
    <m/>
    <m/>
    <m/>
    <m/>
    <m/>
    <m/>
    <m/>
    <m/>
    <m/>
    <m/>
    <m/>
    <m/>
    <m/>
    <m/>
    <m/>
    <m/>
    <m/>
    <m/>
    <m/>
    <m/>
    <m/>
    <m/>
    <m/>
    <m/>
    <m/>
    <m/>
    <m/>
    <m/>
    <m/>
    <m/>
    <m/>
    <s v=" "/>
    <x v="171"/>
    <s v="15:17:00"/>
    <n v="44384"/>
    <s v="15:17:00"/>
    <s v="FAS"/>
    <s v="N"/>
    <s v="N"/>
    <n v="1393971"/>
    <s v="21-0086117.1(5 outages)"/>
    <m/>
    <s v="T005334848"/>
    <m/>
    <m/>
    <m/>
    <m/>
    <s v=" "/>
    <x v="0"/>
    <x v="1"/>
    <s v="N"/>
    <s v="N"/>
    <s v="N"/>
    <s v="Other fire, not attributable to PG&amp;E assets. Two distribution poles burnt due to fire. This information is preliminary."/>
    <s v="Not PG&amp;E"/>
    <s v="Vegetation"/>
    <m/>
    <m/>
    <m/>
    <s v="10-99"/>
    <m/>
    <m/>
    <m/>
    <m/>
    <m/>
    <s v="Other Fire: Non-PG&amp;E related"/>
    <m/>
    <m/>
    <m/>
    <s v="Overhead"/>
    <x v="1"/>
    <m/>
    <m/>
    <m/>
    <s v=" "/>
    <x v="0"/>
    <n v="39.259574000000001"/>
    <n v="-123.23343300000001"/>
    <s v="Mendocino"/>
    <s v="CALPELLA 1101"/>
    <n v="12000"/>
    <m/>
    <x v="0"/>
    <s v="Cal Fire"/>
    <s v="Herbaceous"/>
    <m/>
    <m/>
    <s v="Y"/>
    <s v="Redwood-Potter 2017"/>
    <s v="Broiler Fire"/>
    <m/>
    <m/>
    <s v="N"/>
    <s v="N"/>
    <m/>
    <m/>
    <s v="2021-07-09"/>
    <m/>
    <m/>
    <m/>
    <m/>
    <m/>
    <m/>
    <m/>
    <m/>
    <m/>
    <m/>
    <m/>
    <m/>
    <m/>
    <m/>
    <m/>
    <m/>
    <m/>
    <m/>
    <m/>
    <s v="  "/>
    <s v="NORTH COAST"/>
    <s v="UKIAH"/>
    <s v="15:17"/>
    <n v="44384"/>
    <n v="1393971"/>
    <s v="T005334848"/>
    <n v="60"/>
    <s v="COYOTE VALLEY BLVD"/>
    <s v="REDWOOD VALL"/>
    <n v="39.247990000000001"/>
    <n v="-123.20883000000001"/>
    <s v="WBTCEE6"/>
    <s v="ESPINOLA, CHRIS"/>
    <n v="43411101"/>
    <s v="20210707 20:55"/>
    <n v="9002"/>
    <n v="1"/>
    <s v="wildland fire burnt 2 poles and 2 structures. crew to make repairs"/>
    <s v="Y"/>
    <m/>
    <m/>
    <m/>
    <n v="39.259574000000001"/>
    <n v="-123.23343300000001"/>
    <m/>
    <s v="cal Fire "/>
    <m/>
    <s v="Y"/>
    <s v="Y"/>
    <m/>
    <s v="Clear"/>
    <m/>
    <s v="Private Land"/>
    <m/>
    <s v="Breezy"/>
    <m/>
    <s v="Other (Comments)"/>
    <s v="possible 3rd party mowing incident"/>
    <s v="10 - 100 Acres"/>
    <m/>
    <s v="Cal Fire"/>
    <m/>
    <s v="Other (Comments)"/>
    <s v="2 transmission circuits and 1 distribution circuit"/>
    <s v="N"/>
    <m/>
    <m/>
    <m/>
    <s v="OTHER"/>
    <s v="POLE-WOOD"/>
    <s v="N"/>
    <s v="  "/>
    <s v="Unplanned"/>
    <s v="Humboldt"/>
    <s v="Ukiah"/>
    <s v="043411101, CALPELLA-1101"/>
    <s v="21-0086117.1(5 outages)"/>
    <s v="Unplanned"/>
    <s v="Clear;32-90F"/>
    <s v="787"/>
    <s v="199873"/>
    <s v="NO"/>
    <s v="Force Out"/>
    <s v="Sustained"/>
    <s v="No"/>
    <s v="1204"/>
    <s v="OH"/>
    <s v="Line Recloser"/>
    <s v="1393971"/>
    <s v="Conductor, Overhead, Normal"/>
    <m/>
    <m/>
    <m/>
    <s v="E/S 60KV POLE 0/9 @ HWY 101 &amp; UVA DRIVE JUNCTION, UKIAH"/>
    <s v="INTERSECTION OF BEL ARBRES DR &amp; UVA DR"/>
    <s v="SW 225449 OPEN|OJs 5 P SSO 5725 TWD 216501558275 OPEN (DMS# 1393891)|FUS 7507 OPEN (DMS# 1394023)|OJ 5 SPANS SS OF C76231 OPEN (DMS# 1394084)|IDLE TAP OPEN|FUS 7507 OPEN MO (DMS# 1394023)"/>
    <s v="VEG FIRE FORCE OUT"/>
    <m/>
    <s v="No"/>
    <s v="Environmental/External, Fire, Forest/Grass"/>
    <m/>
    <s v="No"/>
    <s v="1"/>
    <s v="50"/>
    <s v="JI2I"/>
    <m/>
    <m/>
    <m/>
    <m/>
    <m/>
    <m/>
    <m/>
    <m/>
    <m/>
    <m/>
    <m/>
    <m/>
    <m/>
    <m/>
  </r>
  <r>
    <n v="1010"/>
    <s v="AGFC"/>
    <s v="3 - QC Complete"/>
    <n v="44384"/>
    <n v="44617"/>
    <s v="Other fire, not attributable to PG&amp;E assets. Law Enforcement requested service disconnect. This information is preliminary."/>
    <s v="\\fxshare-nas05\quotashare-fs01\ESA\5 - Ignition Tracking\2021_Ignition_QC_Folders\20210706_nan_nan_nan_943065470"/>
    <s v=" "/>
    <m/>
    <m/>
    <m/>
    <m/>
    <m/>
    <s v="Not In Scope"/>
    <m/>
    <m/>
    <m/>
    <m/>
    <m/>
    <m/>
    <m/>
    <m/>
    <m/>
    <m/>
    <m/>
    <m/>
    <m/>
    <m/>
    <m/>
    <m/>
    <m/>
    <m/>
    <m/>
    <m/>
    <m/>
    <m/>
    <m/>
    <m/>
    <m/>
    <m/>
    <m/>
    <m/>
    <m/>
    <m/>
    <m/>
    <m/>
    <m/>
    <m/>
    <m/>
    <m/>
    <m/>
    <m/>
    <m/>
    <m/>
    <m/>
    <m/>
    <m/>
    <m/>
    <m/>
    <m/>
    <s v=" "/>
    <x v="172"/>
    <s v="21:45:00"/>
    <m/>
    <m/>
    <s v="FAS"/>
    <s v="N"/>
    <s v="N"/>
    <m/>
    <m/>
    <m/>
    <n v="943065470"/>
    <m/>
    <m/>
    <m/>
    <m/>
    <s v=" "/>
    <x v="0"/>
    <x v="1"/>
    <s v="N"/>
    <s v="N"/>
    <s v="N"/>
    <s v="Other fire, not attributable to PG&amp;E assets. Law Enforcement requested service disconnect. This information is preliminary."/>
    <s v="Not PG&amp;E"/>
    <s v="Other"/>
    <m/>
    <m/>
    <m/>
    <s v="0.26-9.99"/>
    <s v="2.9 ACRES"/>
    <m/>
    <m/>
    <m/>
    <m/>
    <s v="Other Fire: Non-PG&amp;E related"/>
    <m/>
    <m/>
    <m/>
    <s v="Overhead"/>
    <x v="1"/>
    <m/>
    <m/>
    <m/>
    <s v=" "/>
    <x v="0"/>
    <n v="40.447668299999997"/>
    <n v="-122.4404433"/>
    <s v="Shasta"/>
    <s v="JESSUP 1102"/>
    <n v="12000"/>
    <m/>
    <x v="1"/>
    <s v="Cal Fire"/>
    <s v="Agriculture"/>
    <m/>
    <m/>
    <s v="Y"/>
    <s v="Clover 2013"/>
    <m/>
    <m/>
    <m/>
    <s v="N"/>
    <s v="N"/>
    <m/>
    <m/>
    <s v="2021-07-09"/>
    <m/>
    <m/>
    <m/>
    <m/>
    <m/>
    <m/>
    <m/>
    <m/>
    <m/>
    <m/>
    <m/>
    <m/>
    <m/>
    <m/>
    <m/>
    <m/>
    <m/>
    <m/>
    <m/>
    <s v="  "/>
    <s v="NORTH VALLEY"/>
    <s v="REDDING 03"/>
    <s v="21:45"/>
    <n v="44383"/>
    <m/>
    <n v="943065470"/>
    <n v="5694"/>
    <s v="DOLLY LN"/>
    <s v="ANDERSON"/>
    <n v="40.448920000000001"/>
    <n v="-122.440449"/>
    <s v="V8TSLAB"/>
    <s v="ANDRADE, SHAWN"/>
    <n v="103441102"/>
    <s v="20210706 22:31"/>
    <n v="2640"/>
    <n v="1"/>
    <s v="FIRE STARTED BY GATE, INVESTIGATOR SAID ELECTRIC WASNT A FACTOR, 2.9 ACRES, GRASS AND OLIVE TREES, WAS AN ILLEGAL GROW CAL FIRE LAW ENFORCEMENT REQUESTED SERVICE DISCONNECTED, OPENED FUSES ON TRANSFORMER"/>
    <s v="Y"/>
    <n v="3"/>
    <s v="\\fxshare-nas05\quotashare-fs01\ESA\5 - Ignition Tracking\Fire_Tab_Attachment_Files"/>
    <s v="40.4476683,-122.4404433,248.200000,3D"/>
    <m/>
    <m/>
    <s v="GRASS &amp; OLIVE TREES, ASID WAS 2.9 ACRES"/>
    <s v="STEVE CHAPMAN 530448-2428"/>
    <m/>
    <s v="N"/>
    <s v="N"/>
    <s v="N"/>
    <s v="Clear"/>
    <m/>
    <s v="Private Land"/>
    <s v="GRASS &amp; OLIVE TREE"/>
    <s v="Calm"/>
    <m/>
    <s v="3rd Party"/>
    <s v="PER INVESTIGATOR ELECTRIC NOT A FACTOR,SAID ORGIN BY 1ST GATE ON DRIVEWY"/>
    <s v="0.25 - 10 Acres"/>
    <s v="2.9 ACRES"/>
    <s v="Cal Fire"/>
    <m/>
    <s v="Overhead"/>
    <m/>
    <s v="N"/>
    <m/>
    <m/>
    <m/>
    <m/>
    <m/>
    <m/>
    <s v="  "/>
    <m/>
    <m/>
    <m/>
    <m/>
    <m/>
    <m/>
    <m/>
    <m/>
    <m/>
    <m/>
    <m/>
    <m/>
    <m/>
    <m/>
    <m/>
    <m/>
    <m/>
    <m/>
    <m/>
    <m/>
    <m/>
    <m/>
    <m/>
    <m/>
    <m/>
    <m/>
    <m/>
    <m/>
    <m/>
    <m/>
    <m/>
    <m/>
    <m/>
    <m/>
    <m/>
    <m/>
    <m/>
    <m/>
    <m/>
    <m/>
    <m/>
    <m/>
    <m/>
    <m/>
    <m/>
    <m/>
    <m/>
  </r>
  <r>
    <n v="1009"/>
    <s v="AGFC"/>
    <s v="3 - QC Complete"/>
    <n v="44384"/>
    <n v="44617"/>
    <s v="Structure fire, not attributable to PG&amp;E assets. This information is preliminary."/>
    <s v="\\fxshare-nas05\quotashare-fs01\ESA\5 - Ignition Tracking\2021_Ignition_QC_Folders\20210706_nan_nan_nan_9116567198"/>
    <s v=" "/>
    <m/>
    <m/>
    <m/>
    <m/>
    <m/>
    <s v="Not In Scope"/>
    <m/>
    <m/>
    <m/>
    <m/>
    <m/>
    <m/>
    <m/>
    <m/>
    <m/>
    <m/>
    <m/>
    <m/>
    <m/>
    <m/>
    <m/>
    <m/>
    <m/>
    <m/>
    <m/>
    <m/>
    <m/>
    <m/>
    <m/>
    <m/>
    <m/>
    <m/>
    <m/>
    <m/>
    <m/>
    <m/>
    <m/>
    <m/>
    <m/>
    <m/>
    <m/>
    <m/>
    <m/>
    <m/>
    <m/>
    <m/>
    <m/>
    <m/>
    <m/>
    <m/>
    <m/>
    <m/>
    <s v=" "/>
    <x v="172"/>
    <s v="21:04:00"/>
    <m/>
    <m/>
    <s v="FAS"/>
    <s v="N"/>
    <s v="N"/>
    <m/>
    <m/>
    <m/>
    <n v="9116567198"/>
    <m/>
    <m/>
    <m/>
    <m/>
    <s v=" "/>
    <x v="0"/>
    <x v="1"/>
    <s v="N"/>
    <s v="N"/>
    <s v="N"/>
    <m/>
    <s v="Not PG&amp;E"/>
    <s v="Building"/>
    <m/>
    <m/>
    <m/>
    <s v="Structure-only"/>
    <m/>
    <m/>
    <m/>
    <m/>
    <m/>
    <s v="Other Fire: Non-PG&amp;E related"/>
    <m/>
    <m/>
    <m/>
    <s v="Underground"/>
    <x v="1"/>
    <m/>
    <m/>
    <m/>
    <s v=" "/>
    <x v="0"/>
    <n v="37.335450000000002"/>
    <n v="-122.02160170000001"/>
    <s v="Santa Clara"/>
    <s v="WOLFE 1110"/>
    <n v="12000"/>
    <m/>
    <x v="0"/>
    <s v="Sunnyvale FD"/>
    <s v="Urban"/>
    <m/>
    <m/>
    <s v="N"/>
    <m/>
    <m/>
    <m/>
    <m/>
    <s v="N"/>
    <s v="N"/>
    <m/>
    <m/>
    <s v="2021-07-09"/>
    <m/>
    <m/>
    <m/>
    <m/>
    <m/>
    <m/>
    <m/>
    <m/>
    <m/>
    <m/>
    <m/>
    <m/>
    <m/>
    <m/>
    <m/>
    <m/>
    <m/>
    <m/>
    <m/>
    <s v="  "/>
    <s v="DEANZA"/>
    <s v="CUPERTINO 03"/>
    <s v="21:04"/>
    <n v="44383"/>
    <m/>
    <n v="9116567198"/>
    <n v="1006"/>
    <s v="AZALEA DR"/>
    <s v="SUNNYVALE"/>
    <n v="37.369247999999999"/>
    <n v="-122.006562"/>
    <s v="G1TR5SQ"/>
    <s v="STEVENS, ROBERT "/>
    <n v="83611107"/>
    <s v="20210706 22:08"/>
    <n v="1121"/>
    <m/>
    <s v="CUST EQUIPT ONLY PGE &amp; PWR OK BOOTED MTR PER SUNYVLE FD"/>
    <s v="Y"/>
    <m/>
    <m/>
    <s v="37.3354500,-122.0216017,42.000000,3D"/>
    <m/>
    <m/>
    <m/>
    <s v="SUNNYVALE FIRE DEPT"/>
    <m/>
    <s v="N"/>
    <s v="Y"/>
    <s v="N"/>
    <s v="Clear"/>
    <m/>
    <s v="Customer-Owned Structure/Equipment"/>
    <m/>
    <s v="Light"/>
    <m/>
    <s v="Other (Comments)"/>
    <s v="CUST EQUIPT"/>
    <s v="Structure Only"/>
    <m/>
    <s v="Fire Dept"/>
    <m/>
    <s v="Other (Comments)"/>
    <s v="UG "/>
    <s v="N"/>
    <m/>
    <m/>
    <m/>
    <m/>
    <m/>
    <m/>
    <s v="  "/>
    <m/>
    <m/>
    <m/>
    <m/>
    <m/>
    <m/>
    <m/>
    <m/>
    <m/>
    <m/>
    <m/>
    <m/>
    <m/>
    <m/>
    <m/>
    <m/>
    <m/>
    <m/>
    <m/>
    <m/>
    <m/>
    <m/>
    <m/>
    <m/>
    <m/>
    <m/>
    <m/>
    <m/>
    <m/>
    <m/>
    <m/>
    <m/>
    <m/>
    <m/>
    <m/>
    <m/>
    <m/>
    <m/>
    <m/>
    <m/>
    <m/>
    <m/>
    <m/>
    <m/>
    <m/>
    <m/>
    <m/>
  </r>
  <r>
    <n v="1008"/>
    <s v="AGFC"/>
    <s v="3 - QC Complete"/>
    <n v="44384"/>
    <n v="44617"/>
    <s v="Other fire, not attributable to PG&amp;E assets. EOC preliminary notes: On Tuesday July 6th at 18:38 the hotline received a call from John Bruckbauer regarding a 20 acre vegetation fire. Fire continues to burn towards the marsh area. There is an outage impacting 237 customers on OIS 1393191. This outage is due to the request of the fire agency for firefighter safety. This fire is in Benicia of Solano County in North Bay Division at Goodyear Rd &amp; Morrow Lane on the Bahia-1102.  We deenergized at approximately 18:25  _x000a_At 18:44 I called T-man on site Frank Griffith.  Frank asked me to call him back in 30 minutes as he was busy switching._x000a_At 19:20 I called Frank again and he informed me that he was not yet at the fire location and asked me to call back in an hour.   _x000a_At 20:00 Frank let me know that we did not start the fire.  There is a homeless camp out here and the fire started when someone drove away.  The fire started on the other side of the road from the line.  Frank had to take a call from the night supervisor and said he would call me back.  I was not able to find out if any CPUC criteria were met – but as this is not an electrical event it is not reportable. This information is preliminary."/>
    <s v="\\fxshare-nas05\quotashare-fs01\ESA\5 - Ignition Tracking\2021_Ignition_QC_Folders\20210706_1393191_21-0085613_nan_T005334142"/>
    <s v=" "/>
    <m/>
    <m/>
    <m/>
    <m/>
    <m/>
    <s v="Not In Scope"/>
    <m/>
    <m/>
    <m/>
    <m/>
    <m/>
    <m/>
    <m/>
    <m/>
    <m/>
    <m/>
    <m/>
    <m/>
    <m/>
    <m/>
    <m/>
    <m/>
    <m/>
    <m/>
    <m/>
    <m/>
    <m/>
    <m/>
    <m/>
    <m/>
    <m/>
    <m/>
    <m/>
    <m/>
    <m/>
    <m/>
    <m/>
    <m/>
    <m/>
    <m/>
    <m/>
    <m/>
    <m/>
    <m/>
    <m/>
    <m/>
    <m/>
    <m/>
    <m/>
    <m/>
    <m/>
    <m/>
    <s v=" "/>
    <x v="172"/>
    <s v="18:40:00"/>
    <n v="44383"/>
    <s v="18:40:00"/>
    <s v="FAS"/>
    <s v="N"/>
    <s v="N"/>
    <n v="1393191"/>
    <s v="21-0085613"/>
    <m/>
    <s v="T005334142"/>
    <n v="44893681"/>
    <m/>
    <m/>
    <m/>
    <s v=" "/>
    <x v="0"/>
    <x v="1"/>
    <s v="N"/>
    <s v="N"/>
    <s v="N"/>
    <s v="Other fire, not attributable to PG&amp;E assets. This information is preliminary."/>
    <s v="Not PG&amp;E"/>
    <s v="Vegetation"/>
    <m/>
    <m/>
    <m/>
    <s v="0.26-9.99"/>
    <m/>
    <m/>
    <m/>
    <m/>
    <m/>
    <s v="Other Fire: Non-PG&amp;E related"/>
    <m/>
    <m/>
    <m/>
    <s v="Overhead"/>
    <x v="1"/>
    <m/>
    <m/>
    <m/>
    <s v=" "/>
    <x v="0"/>
    <n v="38.106465999999998"/>
    <n v="-122.102604"/>
    <s v="Solano"/>
    <s v="BAHIA 1102"/>
    <n v="12000"/>
    <m/>
    <x v="0"/>
    <s v="Cal Fire/Vallejo FD"/>
    <s v="Hardwood Woodland"/>
    <m/>
    <m/>
    <s v="N"/>
    <m/>
    <m/>
    <m/>
    <m/>
    <s v="N"/>
    <s v="N"/>
    <m/>
    <m/>
    <s v="2021-07-09"/>
    <m/>
    <m/>
    <m/>
    <m/>
    <m/>
    <m/>
    <m/>
    <m/>
    <m/>
    <m/>
    <m/>
    <m/>
    <m/>
    <m/>
    <m/>
    <m/>
    <m/>
    <m/>
    <m/>
    <s v="  "/>
    <s v="NORTH BAY"/>
    <s v="VALLEJO 01"/>
    <s v="18:40"/>
    <n v="44383"/>
    <n v="1393191"/>
    <s v="T005334142"/>
    <n v="1379"/>
    <s v="LOPES RD"/>
    <s v="BENICIA"/>
    <n v="38.083350000000003"/>
    <n v="-122.11503"/>
    <s v="N3TFBG4"/>
    <s v="GRIFFITH, FRANK"/>
    <n v="43251102"/>
    <s v="20210706 23:09"/>
    <n v="9190"/>
    <m/>
    <s v="crew standing by, tree crew also standing by"/>
    <s v="Y"/>
    <m/>
    <m/>
    <m/>
    <n v="38.106465999999998"/>
    <n v="-122.102604"/>
    <s v="both sides of goodyear road, no reason to think it was any electric involved"/>
    <s v="707-648-4488, Vallejo"/>
    <m/>
    <s v="N"/>
    <s v="N"/>
    <m/>
    <s v="Storm Wind"/>
    <s v="very windy, gusts over 60mph"/>
    <s v="Private Land"/>
    <s v="eucalyptus trees burning, endangering line across st"/>
    <s v="Strong"/>
    <m/>
    <s v="Unknown"/>
    <m/>
    <s v="0.25 - 10 Acres"/>
    <m/>
    <s v="Cal Fire"/>
    <m/>
    <s v="Overhead"/>
    <m/>
    <s v="N"/>
    <m/>
    <m/>
    <m/>
    <s v="CONSTRUCTION ACTIVITY/EQUIP CO"/>
    <s v="CONDUCTOR, OVERHEAD"/>
    <s v="N"/>
    <s v="  "/>
    <s v="Unplanned"/>
    <s v="North Bay"/>
    <s v="Silverado"/>
    <s v="043251102, BAHIA-1102"/>
    <s v="21-0085613"/>
    <s v="Unplanned"/>
    <s v="Clear;32-90F"/>
    <s v="237"/>
    <s v="26998"/>
    <s v="YES"/>
    <s v="Force Out"/>
    <s v="Sustained"/>
    <s v="No"/>
    <s v="946"/>
    <s v="OH"/>
    <s v="Line Recloser"/>
    <s v="1393191"/>
    <s v="Conductor, Overhead, Normal"/>
    <s v="NONE"/>
    <m/>
    <m/>
    <s v="E 2ND ST. @ HWY. 680 BENICIA"/>
    <s v="5 SP/N OF 6757"/>
    <m/>
    <s v="FIRE 5 SP/N OF 6757, FIRE DEPT REQUEST LINE DE-ENERGIZED FOR SAFETY "/>
    <m/>
    <s v="No"/>
    <s v="Environmental/External, Fire, Forest/Grass"/>
    <m/>
    <s v="No"/>
    <s v="1"/>
    <s v="32"/>
    <s v="SJMI"/>
    <m/>
    <m/>
    <m/>
    <m/>
    <m/>
    <m/>
    <m/>
    <m/>
    <m/>
    <m/>
    <m/>
    <m/>
    <m/>
    <m/>
  </r>
  <r>
    <n v="1007"/>
    <s v="CFMD"/>
    <s v="3 - QC Complete"/>
    <n v="44419"/>
    <n v="44617"/>
    <s v="Bird made contact with overhead circuit, resulting in a small less than one meter fire. This information is preliminary."/>
    <s v="\\fxshare-nas05\quotashare-fs01\ESA\5 - Ignition Tracking\2021_Ignition_QC_Folders\20210706_1393148_21-0085577_nan_T005334092"/>
    <s v=" "/>
    <s v="Y"/>
    <s v="CFMD"/>
    <s v="Added SAP#s, Damaged Equiip"/>
    <n v="44420"/>
    <m/>
    <s v="Not In Scope"/>
    <m/>
    <m/>
    <m/>
    <m/>
    <m/>
    <m/>
    <m/>
    <m/>
    <m/>
    <m/>
    <m/>
    <m/>
    <m/>
    <m/>
    <m/>
    <m/>
    <m/>
    <m/>
    <m/>
    <m/>
    <m/>
    <m/>
    <m/>
    <m/>
    <m/>
    <m/>
    <m/>
    <m/>
    <m/>
    <m/>
    <m/>
    <m/>
    <m/>
    <m/>
    <m/>
    <m/>
    <m/>
    <m/>
    <m/>
    <s v="Y"/>
    <n v="44418"/>
    <n v="44418"/>
    <s v="JRWX"/>
    <s v="JAMES WOOLSEY, (805)540-9945"/>
    <m/>
    <s v="incident details"/>
    <s v=" "/>
    <x v="172"/>
    <s v="17:27:00"/>
    <n v="44383"/>
    <s v="17:27:00"/>
    <s v="FAS"/>
    <s v="N"/>
    <s v="N"/>
    <n v="1393148"/>
    <s v="21-0085577"/>
    <m/>
    <s v="T005334092"/>
    <s v="121672283, 121672565 - Order# 31545827"/>
    <m/>
    <m/>
    <m/>
    <s v=" "/>
    <x v="0"/>
    <x v="0"/>
    <s v="Y"/>
    <s v="N"/>
    <s v="N"/>
    <s v="On July 6th, 2021 at approximately 17:27 hours, PG&amp;E troublemen were dispatched to a wire down/possible fire on the Cabrillo 1103, 12kV distribution circuit on Santa Rosa Road in the City of Lompoc, Los Padres Division. Initial analysis indicates a bird made contact with overhead circuit, resulting in a small less than one meter fire. The fire was extinguished by the customer. Priority A corrective tags #121672283 and #121672565 were created for this incident.  The damaged conductor and cross arm were replaced on 7/6/2021. The outage affected 277 customers. This incident occurred on private land in a Non-HFTD with clear, calm weather conditions. This information is preliminary."/>
    <s v="PG&amp;E"/>
    <s v="Vegetation"/>
    <s v="Conductor, Cross Arm"/>
    <s v="D"/>
    <s v="D"/>
    <s v="&lt;3 meters of linear travel"/>
    <m/>
    <m/>
    <m/>
    <m/>
    <m/>
    <s v="Contact - Animal - Bird"/>
    <s v="Contact from object"/>
    <s v="Animal contact"/>
    <m/>
    <s v="Overhead"/>
    <x v="0"/>
    <s v="Conductor - Primary"/>
    <s v="Conductor, Cross Arm"/>
    <n v="1008395044"/>
    <s v=" "/>
    <x v="0"/>
    <n v="34.605948300000001"/>
    <n v="-120.355615"/>
    <s v="Santa Barbara"/>
    <s v="CABRILLO 1103"/>
    <n v="12000"/>
    <m/>
    <x v="0"/>
    <s v="Customer"/>
    <s v="Agriculture"/>
    <m/>
    <m/>
    <s v="N"/>
    <m/>
    <m/>
    <m/>
    <m/>
    <s v="N"/>
    <s v="N"/>
    <m/>
    <m/>
    <s v="2021-07-09"/>
    <m/>
    <m/>
    <m/>
    <m/>
    <m/>
    <m/>
    <m/>
    <m/>
    <m/>
    <m/>
    <m/>
    <m/>
    <m/>
    <m/>
    <m/>
    <m/>
    <m/>
    <m/>
    <m/>
    <s v="  "/>
    <s v="LOS PADRES"/>
    <s v="SANTA MARIA 03"/>
    <s v="17:27"/>
    <n v="44383"/>
    <n v="1393148"/>
    <s v="T005334092"/>
    <n v="4455"/>
    <s v="SANTA ROSA RD"/>
    <s v="LOMPOC"/>
    <n v="34.644759999999998"/>
    <n v="-120.42901000000001"/>
    <s v="L2TJRWX"/>
    <s v="WOOLSEY, JAMES"/>
    <n v="183101103"/>
    <s v="20210706 21:49"/>
    <n v="9260"/>
    <m/>
    <s v="crew to repair or replace 300' of 2 cu, and 100' of #4acsr"/>
    <s v="Y"/>
    <m/>
    <m/>
    <s v="34.6059483,-120.3556150,159.900000,3D"/>
    <m/>
    <m/>
    <m/>
    <m/>
    <m/>
    <s v="N"/>
    <s v="Y"/>
    <m/>
    <s v="Clear"/>
    <m/>
    <s v="Private Land"/>
    <m/>
    <s v="Calm"/>
    <m/>
    <s v="Animal"/>
    <m/>
    <s v="&lt; 1 meter"/>
    <m/>
    <s v="Other (Comments)"/>
    <s v="customer put small fire out"/>
    <s v="Overhead"/>
    <m/>
    <s v="N"/>
    <m/>
    <m/>
    <m/>
    <s v="BIRD-FOUND"/>
    <s v="CONDUCTOR, OVERHEAD"/>
    <s v="N"/>
    <s v="  "/>
    <s v="Unplanned"/>
    <s v="Los Padres"/>
    <s v="Santa Maria"/>
    <s v="183101103, CABRILLO-1103"/>
    <s v="21-0085577"/>
    <s v="Unplanned"/>
    <s v="Clear;32-90 F"/>
    <s v="277"/>
    <s v="55368"/>
    <s v="NO"/>
    <s v="Line to Ground"/>
    <s v="Sustained"/>
    <s v="No"/>
    <s v="Y46"/>
    <s v="OH"/>
    <s v="Line Recloser"/>
    <s v="1393148"/>
    <s v="Connector or Splice (OH), Broken, wire on ground"/>
    <s v="A, SGF"/>
    <s v="07/06/21 20:42"/>
    <m/>
    <s v="HWY 246 &amp; SWEENY RD, LOMPOC"/>
    <s v="6 P LD SIDE OF 20441"/>
    <m/>
    <m/>
    <m/>
    <s v="No"/>
    <s v="Equipment Failure/Involved, Overhead"/>
    <m/>
    <s v="No"/>
    <s v="1"/>
    <s v="33"/>
    <s v="J4WS"/>
    <m/>
    <m/>
    <m/>
    <m/>
    <m/>
    <m/>
    <m/>
    <m/>
    <m/>
    <m/>
    <m/>
    <m/>
    <m/>
    <m/>
  </r>
  <r>
    <n v="1005"/>
    <s v="AGFC"/>
    <s v="3 - QC Complete"/>
    <n v="44383"/>
    <n v="44617"/>
    <s v="Other fire, not attributable to PG&amp;E assets. Third party fire burnt underground cable. This information is preliminary."/>
    <s v="\\fxshare-nas05\quotashare-fs01\ESA\5 - Ignition Tracking\2021_Ignition_QC_Folders\20210706_nan_nan_nan_T005334128"/>
    <s v=" "/>
    <m/>
    <m/>
    <m/>
    <m/>
    <m/>
    <s v="Not In Scope"/>
    <m/>
    <m/>
    <m/>
    <m/>
    <m/>
    <m/>
    <m/>
    <m/>
    <m/>
    <m/>
    <m/>
    <m/>
    <m/>
    <m/>
    <m/>
    <m/>
    <m/>
    <m/>
    <m/>
    <m/>
    <m/>
    <m/>
    <m/>
    <m/>
    <m/>
    <m/>
    <m/>
    <m/>
    <m/>
    <m/>
    <m/>
    <m/>
    <m/>
    <m/>
    <m/>
    <m/>
    <m/>
    <m/>
    <m/>
    <m/>
    <m/>
    <m/>
    <m/>
    <m/>
    <m/>
    <m/>
    <s v=" "/>
    <x v="172"/>
    <s v="18:15:00"/>
    <m/>
    <m/>
    <s v="FAS"/>
    <s v="N"/>
    <s v="N"/>
    <m/>
    <m/>
    <m/>
    <s v="T005334128"/>
    <m/>
    <m/>
    <m/>
    <m/>
    <s v=" "/>
    <x v="0"/>
    <x v="1"/>
    <s v="N"/>
    <s v="N"/>
    <s v="N"/>
    <s v="Other fire, not attributable to PG&amp;E assets. Third party fire burnt underground cable. This information is preliminary."/>
    <s v="Not PG&amp;E"/>
    <s v="Vegetation"/>
    <m/>
    <m/>
    <m/>
    <s v="0.26-9.99"/>
    <m/>
    <m/>
    <m/>
    <m/>
    <m/>
    <s v="Other Fire: Non-PG&amp;E related"/>
    <m/>
    <m/>
    <m/>
    <s v="Overhead"/>
    <x v="1"/>
    <m/>
    <m/>
    <m/>
    <s v=" "/>
    <x v="0"/>
    <n v="37.893248"/>
    <n v="-121.27925399999999"/>
    <s v="San Joaquin"/>
    <s v="WEBER 1101"/>
    <n v="12000"/>
    <m/>
    <x v="0"/>
    <s v="French Camp FD"/>
    <s v="Urban"/>
    <m/>
    <m/>
    <s v="N"/>
    <m/>
    <m/>
    <m/>
    <m/>
    <s v="N"/>
    <s v="N"/>
    <m/>
    <m/>
    <s v="2021-07-06"/>
    <m/>
    <m/>
    <m/>
    <m/>
    <m/>
    <m/>
    <m/>
    <m/>
    <m/>
    <m/>
    <m/>
    <m/>
    <m/>
    <m/>
    <m/>
    <m/>
    <m/>
    <m/>
    <m/>
    <s v="  "/>
    <s v="STOCKTON"/>
    <s v="STOCKTON 03"/>
    <s v="18:15"/>
    <n v="44383"/>
    <m/>
    <s v="T005334128"/>
    <s v="UNKNOWN"/>
    <s v="S FRENCH CAMP RD , FRA"/>
    <s v="STOCKTON"/>
    <m/>
    <m/>
    <s v="Q4TJ2R1"/>
    <s v="RATTO, JUSTIN"/>
    <m/>
    <s v="20210706 20:09"/>
    <n v="9002"/>
    <m/>
    <s v="grass fire burned ug cable, filled out a tag to replace"/>
    <s v="Y"/>
    <m/>
    <m/>
    <m/>
    <m/>
    <m/>
    <m/>
    <s v="fench camp fire"/>
    <m/>
    <s v="N"/>
    <s v="Y"/>
    <m/>
    <s v="Clear"/>
    <m/>
    <s v="Private Land"/>
    <m/>
    <s v="Calm"/>
    <m/>
    <s v="Unknown"/>
    <m/>
    <s v="0.25 - 10 Acres"/>
    <m/>
    <s v="Fire Dept"/>
    <m/>
    <s v="Overhead"/>
    <m/>
    <s v="N"/>
    <m/>
    <m/>
    <m/>
    <s v="FIRE, FOREST/GRASS"/>
    <s v="CONDUCTOR, UNDERGROUND"/>
    <s v="N"/>
    <s v="  "/>
    <m/>
    <m/>
    <m/>
    <m/>
    <m/>
    <m/>
    <m/>
    <m/>
    <m/>
    <m/>
    <m/>
    <m/>
    <m/>
    <m/>
    <m/>
    <m/>
    <m/>
    <m/>
    <m/>
    <m/>
    <m/>
    <m/>
    <m/>
    <m/>
    <m/>
    <m/>
    <m/>
    <m/>
    <m/>
    <m/>
    <m/>
    <m/>
    <m/>
    <m/>
    <m/>
    <m/>
    <m/>
    <m/>
    <m/>
    <m/>
    <m/>
    <m/>
    <m/>
    <m/>
    <m/>
    <m/>
    <m/>
  </r>
  <r>
    <n v="1004"/>
    <s v="MXX7"/>
    <s v="3 - QC Complete"/>
    <n v="44382"/>
    <n v="44617"/>
    <s v="Duplicate of index 967. Other fire, not attributable to PG&amp;E assets. This information is preliminary. "/>
    <s v="\\fxshare-nas05\quotashare-fs01\ESA\5 - Ignition Tracking\2021_Ignition_QC_Folders\20210706_nan_nan_nan_T005333872"/>
    <s v=" "/>
    <m/>
    <m/>
    <m/>
    <m/>
    <m/>
    <s v="Not In Scope"/>
    <m/>
    <m/>
    <m/>
    <m/>
    <m/>
    <m/>
    <m/>
    <m/>
    <m/>
    <m/>
    <m/>
    <m/>
    <m/>
    <m/>
    <m/>
    <m/>
    <m/>
    <m/>
    <m/>
    <m/>
    <m/>
    <m/>
    <m/>
    <m/>
    <m/>
    <m/>
    <m/>
    <m/>
    <m/>
    <m/>
    <m/>
    <m/>
    <m/>
    <m/>
    <m/>
    <m/>
    <m/>
    <m/>
    <m/>
    <m/>
    <m/>
    <m/>
    <m/>
    <m/>
    <m/>
    <m/>
    <s v=" "/>
    <x v="172"/>
    <s v="13:36:00"/>
    <m/>
    <m/>
    <s v="FAS"/>
    <s v="N"/>
    <s v="Y"/>
    <m/>
    <m/>
    <m/>
    <s v="T005333872"/>
    <m/>
    <m/>
    <m/>
    <m/>
    <s v=" "/>
    <x v="0"/>
    <x v="1"/>
    <s v="N"/>
    <s v="N"/>
    <s v="N"/>
    <s v="Duplicate of index 967. Other fire, not attributable to PG&amp;E assets. This information is preliminary. "/>
    <s v="Not PG&amp;E"/>
    <s v="Vegetation"/>
    <m/>
    <m/>
    <m/>
    <s v="&gt;5,000"/>
    <m/>
    <m/>
    <m/>
    <m/>
    <m/>
    <s v="Duplicate"/>
    <m/>
    <m/>
    <m/>
    <s v="Underbuild"/>
    <x v="1"/>
    <m/>
    <m/>
    <m/>
    <s v=" "/>
    <x v="1"/>
    <n v="40.552466699999997"/>
    <n v="-122.1850467"/>
    <s v="Shasta"/>
    <s v="DESCHUTES 1101"/>
    <n v="12000"/>
    <m/>
    <x v="0"/>
    <s v="Cal Fire"/>
    <s v="Urban"/>
    <m/>
    <m/>
    <s v="N"/>
    <m/>
    <s v="Salt"/>
    <m/>
    <m/>
    <s v="N"/>
    <s v="N"/>
    <m/>
    <m/>
    <s v="2021-07-06"/>
    <m/>
    <m/>
    <m/>
    <m/>
    <m/>
    <m/>
    <m/>
    <m/>
    <m/>
    <m/>
    <m/>
    <m/>
    <m/>
    <m/>
    <m/>
    <m/>
    <m/>
    <m/>
    <m/>
    <s v="  "/>
    <s v="NORTH VALLEY"/>
    <s v="REDDING 01"/>
    <s v="13:36"/>
    <n v="44383"/>
    <m/>
    <s v="T005333872"/>
    <s v="UNKNOWN"/>
    <s v="YUROK DR"/>
    <s v="LAKEHEAD"/>
    <m/>
    <m/>
    <s v="V8TSTO2"/>
    <s v="O'HAIRE, SEAN"/>
    <m/>
    <s v="20210706 14:27"/>
    <n v="9002"/>
    <n v="1"/>
    <s v="called crew to replace pad mount splice box   primary"/>
    <s v="Y"/>
    <m/>
    <m/>
    <s v="40.5524667,-122.1850467,149.700000,3D"/>
    <m/>
    <m/>
    <m/>
    <s v="cal fire"/>
    <m/>
    <s v="Y"/>
    <s v="N"/>
    <m/>
    <s v="Clear"/>
    <m/>
    <s v="Private Land"/>
    <s v="state and fedral land"/>
    <s v="Calm"/>
    <m/>
    <s v="3rd Party"/>
    <m/>
    <s v="100+ Acres"/>
    <m/>
    <s v="Cal Fire"/>
    <m/>
    <s v="Underbuild"/>
    <m/>
    <s v="Y"/>
    <s v="photos"/>
    <s v="PG&amp;E Employee"/>
    <m/>
    <s v="VEHICLE"/>
    <s v="OTHER"/>
    <s v="N"/>
    <s v="  "/>
    <m/>
    <m/>
    <m/>
    <m/>
    <m/>
    <m/>
    <m/>
    <m/>
    <m/>
    <m/>
    <m/>
    <m/>
    <m/>
    <m/>
    <m/>
    <m/>
    <m/>
    <m/>
    <m/>
    <m/>
    <m/>
    <m/>
    <m/>
    <m/>
    <m/>
    <m/>
    <m/>
    <m/>
    <m/>
    <m/>
    <m/>
    <m/>
    <m/>
    <m/>
    <m/>
    <m/>
    <m/>
    <m/>
    <m/>
    <m/>
    <m/>
    <m/>
    <m/>
    <m/>
    <m/>
    <m/>
    <m/>
  </r>
  <r>
    <n v="1003"/>
    <s v="AGFC"/>
    <s v="3 - QC Complete"/>
    <n v="44382"/>
    <n v="44617"/>
    <s v="Duplicate of index 1001. Structure fire, not attributable to PG&amp;E assets. This information is preliminary."/>
    <s v="\\fxshare-nas05\quotashare-fs01\ESA\5 - Ignition Tracking\2021_Ignition_QC_Folders\20210706_1392511_nan_nan_T005333319"/>
    <s v=" "/>
    <m/>
    <m/>
    <m/>
    <m/>
    <m/>
    <s v="Not In Scope"/>
    <m/>
    <m/>
    <m/>
    <m/>
    <m/>
    <m/>
    <m/>
    <m/>
    <m/>
    <m/>
    <m/>
    <m/>
    <m/>
    <m/>
    <m/>
    <m/>
    <m/>
    <m/>
    <m/>
    <m/>
    <m/>
    <m/>
    <m/>
    <m/>
    <m/>
    <m/>
    <m/>
    <m/>
    <m/>
    <m/>
    <m/>
    <m/>
    <m/>
    <m/>
    <m/>
    <m/>
    <m/>
    <m/>
    <m/>
    <m/>
    <m/>
    <m/>
    <m/>
    <m/>
    <m/>
    <m/>
    <s v=" "/>
    <x v="172"/>
    <s v="03:40:00"/>
    <n v="44383"/>
    <s v="03:40:00"/>
    <s v="FAS"/>
    <s v="N"/>
    <s v="Y"/>
    <n v="1392511"/>
    <m/>
    <m/>
    <s v="T005333319"/>
    <m/>
    <m/>
    <m/>
    <m/>
    <s v=" "/>
    <x v="0"/>
    <x v="1"/>
    <s v="N"/>
    <s v="N"/>
    <s v="N"/>
    <s v="Duplicate of index 1001. Structure fire, not attributable to PG&amp;E assets. This information is preliminary."/>
    <s v="Not PG&amp;E"/>
    <s v="Building"/>
    <m/>
    <m/>
    <m/>
    <s v="Structure-only"/>
    <m/>
    <m/>
    <m/>
    <m/>
    <m/>
    <s v="Duplicate"/>
    <m/>
    <m/>
    <m/>
    <s v="Overhead"/>
    <x v="1"/>
    <m/>
    <m/>
    <m/>
    <s v=" "/>
    <x v="0"/>
    <n v="37.015311700000012"/>
    <n v="-121.5806183"/>
    <s v="Santa Clara"/>
    <s v="LLAGAS 2102"/>
    <n v="21000"/>
    <m/>
    <x v="0"/>
    <s v="Gilroy FD"/>
    <s v="Urban"/>
    <m/>
    <m/>
    <s v="N"/>
    <m/>
    <m/>
    <m/>
    <m/>
    <s v="N"/>
    <s v="N"/>
    <m/>
    <m/>
    <s v="2021-07-06"/>
    <m/>
    <m/>
    <m/>
    <m/>
    <m/>
    <m/>
    <m/>
    <m/>
    <m/>
    <m/>
    <m/>
    <m/>
    <m/>
    <m/>
    <m/>
    <m/>
    <m/>
    <m/>
    <m/>
    <s v="  "/>
    <s v="SAN JOSE"/>
    <s v="GILROY 02"/>
    <s v="03:40"/>
    <n v="44383"/>
    <n v="1392511"/>
    <s v="T005333319"/>
    <n v="8080"/>
    <s v="CARMEL ST"/>
    <s v="GILROY"/>
    <n v="37.014969999999998"/>
    <n v="-121.57987"/>
    <s v="J2TM1CI"/>
    <s v="CAMERON, MIKE"/>
    <n v="83182102"/>
    <s v="20210706 04:12"/>
    <n v="9002"/>
    <n v="1"/>
    <s v="cut serv. per fire dept.,  need new serv. installed,   1st a.m. ok"/>
    <s v="Y"/>
    <m/>
    <m/>
    <s v="37.0153117,-121.5806183,59.800000,3D"/>
    <m/>
    <m/>
    <m/>
    <s v="gilroy fire dept."/>
    <m/>
    <s v="N"/>
    <s v="Y"/>
    <m/>
    <s v="Clear"/>
    <m/>
    <s v="Customer-Owned Structure/Equipment"/>
    <m/>
    <s v="Calm"/>
    <m/>
    <s v="Unknown"/>
    <m/>
    <s v="Structure Only"/>
    <m/>
    <s v="Fire Dept"/>
    <m/>
    <s v="Overhead"/>
    <m/>
    <s v="N"/>
    <m/>
    <m/>
    <m/>
    <s v="PATROL-FOUND NOTHING"/>
    <s v="CONDUCTOR, OVERHEAD"/>
    <s v="N"/>
    <s v="  "/>
    <m/>
    <m/>
    <m/>
    <m/>
    <m/>
    <m/>
    <m/>
    <m/>
    <m/>
    <m/>
    <m/>
    <m/>
    <m/>
    <m/>
    <m/>
    <m/>
    <m/>
    <m/>
    <m/>
    <m/>
    <m/>
    <m/>
    <m/>
    <m/>
    <m/>
    <m/>
    <m/>
    <m/>
    <m/>
    <m/>
    <m/>
    <m/>
    <m/>
    <m/>
    <m/>
    <m/>
    <m/>
    <m/>
    <m/>
    <m/>
    <m/>
    <m/>
    <m/>
    <m/>
    <m/>
    <m/>
    <m/>
  </r>
  <r>
    <n v="1002"/>
    <s v="AGFC"/>
    <s v="3 - QC Complete"/>
    <n v="44382"/>
    <n v="44617"/>
    <s v="Duplicate of index 1001. Structure fire, not attributable to PG&amp;E assets. This information is preliminary."/>
    <s v="\\fxshare-nas05\quotashare-fs01\ESA\5 - Ignition Tracking\2021_Ignition_QC_Folders\20210706_nan_nan_nan_7913888781"/>
    <s v=" "/>
    <m/>
    <m/>
    <m/>
    <m/>
    <m/>
    <s v="Not In Scope"/>
    <m/>
    <m/>
    <m/>
    <m/>
    <m/>
    <m/>
    <m/>
    <m/>
    <m/>
    <m/>
    <m/>
    <m/>
    <m/>
    <m/>
    <m/>
    <m/>
    <m/>
    <m/>
    <m/>
    <m/>
    <m/>
    <m/>
    <m/>
    <m/>
    <m/>
    <m/>
    <m/>
    <m/>
    <m/>
    <m/>
    <m/>
    <m/>
    <m/>
    <m/>
    <m/>
    <m/>
    <m/>
    <m/>
    <m/>
    <m/>
    <m/>
    <m/>
    <m/>
    <m/>
    <m/>
    <m/>
    <s v=" "/>
    <x v="172"/>
    <s v="02:51:00"/>
    <m/>
    <m/>
    <s v="FAS"/>
    <s v="N"/>
    <s v="Y"/>
    <m/>
    <m/>
    <m/>
    <n v="7913888781"/>
    <m/>
    <m/>
    <m/>
    <m/>
    <s v=" "/>
    <x v="0"/>
    <x v="1"/>
    <s v="N"/>
    <s v="N"/>
    <s v="N"/>
    <s v="Duplicate of index 1001. Structure fire, not attributable to PG&amp;E assets. This information is preliminary."/>
    <s v="Not PG&amp;E"/>
    <s v="Building"/>
    <m/>
    <m/>
    <m/>
    <s v="Structure-only"/>
    <m/>
    <m/>
    <m/>
    <m/>
    <m/>
    <s v="Duplicate"/>
    <m/>
    <m/>
    <m/>
    <s v="Overhead"/>
    <x v="1"/>
    <m/>
    <m/>
    <m/>
    <s v=" "/>
    <x v="0"/>
    <n v="37.015315000000001"/>
    <n v="-121.58060829999999"/>
    <s v="Santa Clara"/>
    <s v="LLAGAS 2102"/>
    <n v="21000"/>
    <m/>
    <x v="0"/>
    <s v="Gilroy FD"/>
    <s v="Urban"/>
    <m/>
    <m/>
    <s v="N"/>
    <m/>
    <m/>
    <m/>
    <m/>
    <s v="N"/>
    <s v="N"/>
    <m/>
    <m/>
    <s v="2021-07-06"/>
    <m/>
    <m/>
    <m/>
    <m/>
    <m/>
    <m/>
    <m/>
    <m/>
    <m/>
    <m/>
    <m/>
    <m/>
    <m/>
    <m/>
    <m/>
    <m/>
    <m/>
    <m/>
    <m/>
    <s v="  "/>
    <s v="SAN JOSE"/>
    <s v="GILROY 02"/>
    <s v="02:51"/>
    <n v="44383"/>
    <m/>
    <n v="7913888781"/>
    <n v="8060"/>
    <s v="CARMEL ST"/>
    <s v="GILROY"/>
    <n v="37.014621000000012"/>
    <n v="-121.58019299999999"/>
    <s v="J2TM1CI"/>
    <s v="CAMERON, MIKE"/>
    <n v="83182102"/>
    <s v="20210706 04:04"/>
    <n v="2002"/>
    <n v="1"/>
    <s v="replaced melted mtr."/>
    <s v="Y"/>
    <m/>
    <m/>
    <s v="37.0153150,-121.5806083,59.400000,3D"/>
    <m/>
    <m/>
    <m/>
    <s v="gilroy fire dept."/>
    <m/>
    <s v="N"/>
    <s v="Y"/>
    <s v="Y"/>
    <s v="Clear"/>
    <m/>
    <s v="Customer-Owned Structure/Equipment"/>
    <m/>
    <s v="Calm"/>
    <m/>
    <s v="Unknown"/>
    <m/>
    <s v="Structure Only"/>
    <m/>
    <s v="Fire Dept"/>
    <m/>
    <s v="Overhead"/>
    <m/>
    <s v="N"/>
    <m/>
    <m/>
    <m/>
    <m/>
    <m/>
    <m/>
    <s v="  "/>
    <m/>
    <m/>
    <m/>
    <m/>
    <m/>
    <m/>
    <m/>
    <m/>
    <m/>
    <m/>
    <m/>
    <m/>
    <m/>
    <m/>
    <m/>
    <m/>
    <m/>
    <m/>
    <m/>
    <m/>
    <m/>
    <m/>
    <m/>
    <m/>
    <m/>
    <m/>
    <m/>
    <m/>
    <m/>
    <m/>
    <m/>
    <m/>
    <m/>
    <m/>
    <m/>
    <m/>
    <m/>
    <m/>
    <m/>
    <m/>
    <m/>
    <m/>
    <m/>
    <m/>
    <m/>
    <m/>
    <m/>
  </r>
  <r>
    <n v="1001"/>
    <s v="AGFC"/>
    <s v="3 - QC Complete"/>
    <n v="44382"/>
    <n v="44617"/>
    <s v="Structure fire, not attributable to PG&amp;E assets. This information is preliminary."/>
    <s v="\\fxshare-nas05\quotashare-fs01\ESA\5 - Ignition Tracking\2021_Ignition_QC_Folders\20210706_nan_nan_nan_7926886112"/>
    <s v=" "/>
    <m/>
    <m/>
    <m/>
    <m/>
    <m/>
    <s v="Not In Scope"/>
    <m/>
    <m/>
    <m/>
    <m/>
    <m/>
    <m/>
    <m/>
    <m/>
    <m/>
    <m/>
    <m/>
    <m/>
    <m/>
    <m/>
    <m/>
    <m/>
    <m/>
    <m/>
    <m/>
    <m/>
    <m/>
    <m/>
    <m/>
    <m/>
    <m/>
    <m/>
    <m/>
    <m/>
    <m/>
    <m/>
    <m/>
    <m/>
    <m/>
    <m/>
    <m/>
    <m/>
    <m/>
    <m/>
    <m/>
    <m/>
    <m/>
    <m/>
    <m/>
    <m/>
    <m/>
    <m/>
    <s v=" "/>
    <x v="172"/>
    <s v="01:30:00"/>
    <m/>
    <m/>
    <s v="FAS"/>
    <s v="N"/>
    <s v="N"/>
    <m/>
    <m/>
    <m/>
    <n v="7926886112"/>
    <m/>
    <m/>
    <m/>
    <m/>
    <s v=" "/>
    <x v="0"/>
    <x v="1"/>
    <s v="N"/>
    <s v="N"/>
    <s v="N"/>
    <s v="Structure fire, not attributable to PG&amp;E assets. This information is preliminary."/>
    <s v="Not PG&amp;E"/>
    <s v="Building"/>
    <m/>
    <m/>
    <m/>
    <s v="Structure-only"/>
    <m/>
    <m/>
    <m/>
    <m/>
    <m/>
    <s v="Other Fire: Non-PG&amp;E related"/>
    <m/>
    <m/>
    <m/>
    <s v="Overhead"/>
    <x v="1"/>
    <m/>
    <m/>
    <m/>
    <s v=" "/>
    <x v="0"/>
    <n v="37.015413299999999"/>
    <n v="-121.5805283"/>
    <s v="Santa Clara"/>
    <s v="LLAGAS 2102"/>
    <n v="21000"/>
    <m/>
    <x v="0"/>
    <s v="Gilroy FD"/>
    <s v="Urban"/>
    <m/>
    <m/>
    <s v="N"/>
    <m/>
    <m/>
    <m/>
    <m/>
    <s v="N"/>
    <s v="N"/>
    <m/>
    <m/>
    <s v="2021-07-06"/>
    <m/>
    <m/>
    <m/>
    <m/>
    <m/>
    <m/>
    <m/>
    <m/>
    <m/>
    <m/>
    <m/>
    <m/>
    <m/>
    <m/>
    <m/>
    <m/>
    <m/>
    <m/>
    <m/>
    <s v="  "/>
    <s v="SAN JOSE"/>
    <s v="GILROY 02"/>
    <s v="01:30"/>
    <n v="44383"/>
    <m/>
    <n v="7926886112"/>
    <n v="8061"/>
    <s v="CARMEL ST # A"/>
    <s v="GILROY"/>
    <n v="37.014679999999998"/>
    <n v="-121.580524"/>
    <s v="J2TM1CI"/>
    <s v="CAMERON, MIKE"/>
    <n v="83182102"/>
    <s v="20210706 02:51"/>
    <n v="980"/>
    <m/>
    <s v="dupl. order"/>
    <s v="Y"/>
    <m/>
    <m/>
    <s v="37.0154133,-121.5805283,64.100000,3D"/>
    <m/>
    <m/>
    <m/>
    <s v="gilroy fire dept."/>
    <m/>
    <s v="N"/>
    <s v="Y"/>
    <s v="N"/>
    <s v="Clear"/>
    <m/>
    <s v="Customer-Owned Structure/Equipment"/>
    <m/>
    <s v="Calm"/>
    <m/>
    <s v="Unknown"/>
    <m/>
    <s v="Structure Only"/>
    <m/>
    <s v="Fire Dept"/>
    <m/>
    <s v="Overhead"/>
    <m/>
    <s v="N"/>
    <m/>
    <m/>
    <m/>
    <m/>
    <m/>
    <m/>
    <s v="  "/>
    <m/>
    <m/>
    <m/>
    <m/>
    <m/>
    <m/>
    <m/>
    <m/>
    <m/>
    <m/>
    <m/>
    <m/>
    <m/>
    <m/>
    <m/>
    <m/>
    <m/>
    <m/>
    <m/>
    <m/>
    <m/>
    <m/>
    <m/>
    <m/>
    <m/>
    <m/>
    <m/>
    <m/>
    <m/>
    <m/>
    <m/>
    <m/>
    <m/>
    <m/>
    <m/>
    <m/>
    <m/>
    <m/>
    <m/>
    <m/>
    <m/>
    <m/>
    <m/>
    <m/>
    <m/>
    <m/>
    <m/>
  </r>
  <r>
    <n v="1000"/>
    <s v="AGFC"/>
    <s v="3 - QC Complete"/>
    <n v="44382"/>
    <n v="44617"/>
    <s v="Other fire, not attributable to PG&amp;E assets. Ground vegetation burnt PG&amp;E facilities. This information is preliminary."/>
    <s v="\\fxshare-nas05\quotashare-fs01\ESA\5 - Ignition Tracking\2021_Ignition_QC_Folders\20210705_1392431_21-0085003_nan_T005333278"/>
    <s v=" "/>
    <m/>
    <m/>
    <m/>
    <m/>
    <m/>
    <s v="Not In Scope"/>
    <m/>
    <m/>
    <m/>
    <m/>
    <m/>
    <m/>
    <m/>
    <m/>
    <m/>
    <m/>
    <m/>
    <m/>
    <m/>
    <m/>
    <m/>
    <m/>
    <m/>
    <m/>
    <m/>
    <m/>
    <m/>
    <m/>
    <m/>
    <m/>
    <m/>
    <m/>
    <m/>
    <m/>
    <m/>
    <m/>
    <m/>
    <m/>
    <m/>
    <m/>
    <m/>
    <m/>
    <m/>
    <m/>
    <m/>
    <m/>
    <m/>
    <m/>
    <m/>
    <m/>
    <m/>
    <m/>
    <s v=" "/>
    <x v="173"/>
    <s v="21:33:00"/>
    <n v="44382"/>
    <s v="21:33:00"/>
    <s v="FAS"/>
    <s v="N"/>
    <s v="N"/>
    <n v="1392431"/>
    <s v="21-0085003"/>
    <m/>
    <s v="T005333278"/>
    <m/>
    <m/>
    <m/>
    <m/>
    <s v=" "/>
    <x v="0"/>
    <x v="1"/>
    <s v="N"/>
    <s v="N"/>
    <s v="N"/>
    <s v="Other fire, not attributable to PG&amp;E assets. Ground vegetation burnt PG&amp;E facilities. This information is preliminary."/>
    <s v="Not PG&amp;E"/>
    <s v="Vegetation"/>
    <m/>
    <m/>
    <m/>
    <s v="0.26-9.99"/>
    <m/>
    <m/>
    <m/>
    <m/>
    <m/>
    <s v="Other Fire: Non-PG&amp;E related"/>
    <m/>
    <m/>
    <m/>
    <s v="Overhead"/>
    <x v="1"/>
    <m/>
    <m/>
    <m/>
    <s v=" "/>
    <x v="0"/>
    <n v="39.223354999999998"/>
    <n v="-122.01614669999999"/>
    <s v="Colusa"/>
    <s v="COLUSA 1101"/>
    <n v="12000"/>
    <m/>
    <x v="0"/>
    <s v="Colusa FD &amp; Maxwell FD"/>
    <s v="Agriculture"/>
    <m/>
    <m/>
    <s v="N"/>
    <m/>
    <m/>
    <m/>
    <m/>
    <s v="N"/>
    <s v="N"/>
    <m/>
    <m/>
    <s v="2021-07-06"/>
    <m/>
    <m/>
    <m/>
    <m/>
    <m/>
    <m/>
    <m/>
    <m/>
    <m/>
    <m/>
    <m/>
    <m/>
    <m/>
    <m/>
    <m/>
    <m/>
    <m/>
    <m/>
    <m/>
    <s v="  "/>
    <s v="SACRAMENTO"/>
    <s v="COLUSA"/>
    <s v="21:33"/>
    <n v="44382"/>
    <n v="1392431"/>
    <s v="T005333278"/>
    <n v="255"/>
    <s v="HIGHWAY 45"/>
    <s v="COLUSA"/>
    <n v="39.218209999999999"/>
    <n v="-122.01715"/>
    <s v="T3TADF0"/>
    <s v="FINLEY, ALAN"/>
    <n v="62021101"/>
    <s v="20210706 00:46"/>
    <n v="9111"/>
    <m/>
    <s v="on scene to find fire down roberts road which is the levee road in colusa- saw fire &amp; opened ssd 3629 due to fire under line. talked with fire chief&amp; wanted it off untill he said so. found one damaged pole- ground runs melted-- heated up line &amp; repaired ground runs on pole--"/>
    <s v="Y"/>
    <m/>
    <m/>
    <s v="39.2233550,-122.0161467,6.000000,3D"/>
    <m/>
    <m/>
    <m/>
    <s v="colusa &amp; maxwell fd"/>
    <m/>
    <s v="N"/>
    <s v="Y"/>
    <m/>
    <s v="Clear"/>
    <m/>
    <s v="County Land"/>
    <m/>
    <s v="Light"/>
    <m/>
    <s v="Vegetation"/>
    <m/>
    <s v="0.25 - 10 Acres"/>
    <m/>
    <s v="Fire Dept"/>
    <m/>
    <s v="Overhead"/>
    <m/>
    <s v="N"/>
    <m/>
    <m/>
    <m/>
    <s v="OTHER GROUND VEGETATION"/>
    <s v="OTHER"/>
    <s v="N"/>
    <s v="  "/>
    <s v="Unplanned"/>
    <s v="Sacramento"/>
    <s v="Colusa"/>
    <s v="062021104, COLUSA-1104"/>
    <s v="21-0085003"/>
    <s v="Unplanned"/>
    <s v="Clear;32-90F"/>
    <s v="11"/>
    <s v="1452"/>
    <s v="NO"/>
    <s v="Force Out"/>
    <s v="Sustained"/>
    <s v="No"/>
    <s v="3629"/>
    <s v="OH"/>
    <s v="Fuse"/>
    <n v="1392431"/>
    <s v="Fuse, Normal"/>
    <m/>
    <m/>
    <m/>
    <s v="20 12TH ST"/>
    <s v="JUST LD SIDE OF 3629"/>
    <m/>
    <s v="SMALL VEGETATION FIRE LD SIDE OF FUSES 3629 "/>
    <m/>
    <s v="No"/>
    <s v="3rd Party, Other"/>
    <m/>
    <s v="No"/>
    <m/>
    <m/>
    <s v="SLBZ"/>
    <m/>
    <m/>
    <m/>
    <m/>
    <m/>
    <m/>
    <m/>
    <m/>
    <m/>
    <m/>
    <m/>
    <m/>
    <m/>
    <m/>
  </r>
  <r>
    <n v="999"/>
    <s v="AGFC"/>
    <s v="3 - QC Complete"/>
    <n v="44382"/>
    <n v="44617"/>
    <s v="Other fire, not attributable to PG&amp;E assets. Fire damaged PG&amp;E assets, but does not require repair. This information is preliminary."/>
    <s v="\\fxshare-nas05\quotashare-fs01\ESA\5 - Ignition Tracking\2021_Ignition_QC_Folders\20210705_nan_nan_nan_7629304638"/>
    <s v=" "/>
    <m/>
    <m/>
    <m/>
    <m/>
    <m/>
    <s v="Not In Scope"/>
    <m/>
    <m/>
    <m/>
    <m/>
    <m/>
    <m/>
    <m/>
    <m/>
    <m/>
    <m/>
    <m/>
    <m/>
    <m/>
    <m/>
    <m/>
    <m/>
    <m/>
    <m/>
    <m/>
    <m/>
    <m/>
    <m/>
    <m/>
    <m/>
    <m/>
    <m/>
    <m/>
    <m/>
    <m/>
    <m/>
    <m/>
    <m/>
    <m/>
    <m/>
    <m/>
    <m/>
    <m/>
    <m/>
    <m/>
    <m/>
    <m/>
    <m/>
    <m/>
    <m/>
    <m/>
    <m/>
    <s v=" "/>
    <x v="173"/>
    <s v="14:10:00"/>
    <m/>
    <m/>
    <s v="FAS"/>
    <s v="N"/>
    <s v="N"/>
    <m/>
    <m/>
    <m/>
    <n v="7629304638"/>
    <m/>
    <m/>
    <m/>
    <m/>
    <s v=" "/>
    <x v="0"/>
    <x v="1"/>
    <s v="N"/>
    <s v="N"/>
    <s v="N"/>
    <s v="Other fire, not attributable to PG&amp;E assets. Fire damaged PG&amp;E assets, but does not require repair. This information is preliminary."/>
    <s v="Not PG&amp;E"/>
    <s v="Vegetation"/>
    <m/>
    <m/>
    <m/>
    <s v="10-99"/>
    <m/>
    <m/>
    <m/>
    <m/>
    <m/>
    <s v="Other Fire: Non-PG&amp;E related"/>
    <m/>
    <m/>
    <m/>
    <s v="Overhead"/>
    <x v="1"/>
    <m/>
    <m/>
    <m/>
    <s v=" "/>
    <x v="0"/>
    <n v="36.870257000000002"/>
    <n v="-119.67635300000001"/>
    <s v="Fresno"/>
    <s v="COPPERMINE 1106 "/>
    <n v="12000"/>
    <m/>
    <x v="0"/>
    <s v="Cal Fire"/>
    <s v="Agriculture"/>
    <m/>
    <m/>
    <s v="N"/>
    <m/>
    <s v="Perrin Fire"/>
    <m/>
    <m/>
    <s v="N"/>
    <s v="N"/>
    <m/>
    <m/>
    <s v="2021-07-06"/>
    <m/>
    <m/>
    <m/>
    <m/>
    <m/>
    <m/>
    <m/>
    <m/>
    <m/>
    <m/>
    <m/>
    <m/>
    <m/>
    <m/>
    <m/>
    <m/>
    <m/>
    <m/>
    <m/>
    <s v="  "/>
    <s v="FRESNO"/>
    <s v="FRESNO 12"/>
    <s v="14:10"/>
    <n v="44382"/>
    <m/>
    <n v="7629304638"/>
    <n v="9286"/>
    <s v="N BURGAN AVE"/>
    <s v="CLOVIS"/>
    <n v="36.868125999999997"/>
    <n v="-119.679293"/>
    <s v="F4TMKBG"/>
    <s v="BISSELL, MIKE"/>
    <n v="252411106"/>
    <s v="20210705 15:11"/>
    <n v="1101"/>
    <n v="1"/>
    <s v="grass fire burned pass our line load side of D9688, superficial charring on one pole but nothing needing repair, fire is out now"/>
    <s v="Y"/>
    <m/>
    <m/>
    <m/>
    <n v="36.870257000000002"/>
    <n v="-119.67635300000001"/>
    <m/>
    <s v="cal fire"/>
    <m/>
    <s v="Y"/>
    <s v="Y"/>
    <s v="N"/>
    <s v="Clear"/>
    <m/>
    <s v="Private Land"/>
    <m/>
    <s v="Calm"/>
    <m/>
    <s v="3rd Party"/>
    <m/>
    <s v="10 - 100 Acres"/>
    <m/>
    <s v="Cal Fire"/>
    <m/>
    <s v="Overhead"/>
    <m/>
    <s v="N"/>
    <m/>
    <m/>
    <m/>
    <m/>
    <m/>
    <m/>
    <s v="  "/>
    <m/>
    <m/>
    <m/>
    <m/>
    <m/>
    <m/>
    <m/>
    <m/>
    <m/>
    <m/>
    <m/>
    <m/>
    <m/>
    <m/>
    <m/>
    <m/>
    <m/>
    <m/>
    <m/>
    <m/>
    <m/>
    <m/>
    <m/>
    <m/>
    <m/>
    <m/>
    <m/>
    <m/>
    <m/>
    <m/>
    <m/>
    <m/>
    <m/>
    <m/>
    <m/>
    <m/>
    <m/>
    <m/>
    <m/>
    <m/>
    <m/>
    <m/>
    <m/>
    <m/>
    <m/>
    <m/>
    <m/>
  </r>
  <r>
    <n v="998"/>
    <s v="AGFC"/>
    <s v="3 - QC Complete"/>
    <n v="44382"/>
    <n v="44617"/>
    <s v="Other fire, not attributable to PG&amp;E assets. Debris/vegetation fire caused damage to PG&amp;E assets. This information is preliminary."/>
    <s v="\\fxshare-nas05\quotashare-fs01\ESA\5 - Ignition Tracking\2021_Ignition_QC_Folders\20210705_1392215_nan_nan_T005333016"/>
    <s v=" "/>
    <m/>
    <m/>
    <m/>
    <m/>
    <m/>
    <s v="Not In Scope"/>
    <m/>
    <m/>
    <m/>
    <m/>
    <m/>
    <m/>
    <m/>
    <m/>
    <m/>
    <m/>
    <m/>
    <m/>
    <m/>
    <m/>
    <m/>
    <m/>
    <m/>
    <m/>
    <m/>
    <m/>
    <m/>
    <m/>
    <m/>
    <m/>
    <m/>
    <m/>
    <m/>
    <m/>
    <m/>
    <m/>
    <m/>
    <m/>
    <m/>
    <m/>
    <m/>
    <m/>
    <m/>
    <m/>
    <m/>
    <m/>
    <m/>
    <m/>
    <m/>
    <m/>
    <m/>
    <m/>
    <s v=" "/>
    <x v="173"/>
    <s v="09:18:00"/>
    <n v="44382"/>
    <s v="09:18:00"/>
    <s v="FAS"/>
    <s v="N"/>
    <s v="N"/>
    <n v="1392215"/>
    <m/>
    <m/>
    <s v="T005333016"/>
    <m/>
    <m/>
    <m/>
    <m/>
    <s v=" "/>
    <x v="0"/>
    <x v="1"/>
    <s v="N"/>
    <s v="N"/>
    <s v="N"/>
    <s v="Other fire, not attributable to PG&amp;E assets. Debris/vegetation fire caused damage to PG&amp;E assets. This information is preliminary."/>
    <s v="Not PG&amp;E"/>
    <s v="Other"/>
    <m/>
    <m/>
    <m/>
    <s v="&lt;3 meters of linear travel"/>
    <m/>
    <m/>
    <m/>
    <m/>
    <m/>
    <s v="Other Fire: Non-PG&amp;E related"/>
    <m/>
    <m/>
    <m/>
    <s v="Pad mount"/>
    <x v="1"/>
    <m/>
    <m/>
    <m/>
    <s v=" "/>
    <x v="0"/>
    <n v="37.924651700000013"/>
    <n v="-122.3642767"/>
    <s v="Contra Costa"/>
    <s v="RICHMOND R 1118"/>
    <n v="12000"/>
    <m/>
    <x v="0"/>
    <s v="Richmond FD"/>
    <s v="Urban"/>
    <m/>
    <m/>
    <s v="N"/>
    <m/>
    <m/>
    <m/>
    <m/>
    <s v="N"/>
    <s v="N"/>
    <m/>
    <m/>
    <s v="2021-07-06"/>
    <m/>
    <m/>
    <m/>
    <m/>
    <m/>
    <m/>
    <m/>
    <m/>
    <m/>
    <m/>
    <m/>
    <m/>
    <m/>
    <m/>
    <m/>
    <m/>
    <m/>
    <m/>
    <m/>
    <s v="  "/>
    <s v="EAST BAY"/>
    <s v="RICHMOND 10"/>
    <s v="09:18"/>
    <n v="44382"/>
    <n v="1392215"/>
    <s v="T005333016"/>
    <n v="550"/>
    <s v="CUTTING BLVD"/>
    <s v="RICHMOND"/>
    <n v="37.92474"/>
    <n v="-122.36436999999999"/>
    <s v="E1TACBS"/>
    <s v="BELCSAK, ALEX"/>
    <n v="13471118"/>
    <s v="20210705 09:58"/>
    <n v="9320"/>
    <m/>
    <s v="Debris pile/vegetation fire caused cosmetic damage to padmount TX.  unkown ignition.  PGE OK"/>
    <s v="Y"/>
    <m/>
    <m/>
    <s v="37.9246517,-122.3642767,-3.000000,3D"/>
    <m/>
    <m/>
    <m/>
    <s v="RIchmond Fire Dept. 510-307-8031"/>
    <m/>
    <s v="N"/>
    <s v="Y"/>
    <m/>
    <s v="Clear"/>
    <m/>
    <s v="Private Land"/>
    <m/>
    <s v="Calm"/>
    <m/>
    <s v="Vegetation"/>
    <m/>
    <s v="1 meter - &lt; 3 meters"/>
    <m/>
    <s v="Fire Dept"/>
    <m/>
    <s v="Pad mount"/>
    <m/>
    <s v="N"/>
    <m/>
    <m/>
    <m/>
    <m/>
    <m/>
    <s v="N"/>
    <s v="  "/>
    <m/>
    <m/>
    <m/>
    <m/>
    <m/>
    <m/>
    <m/>
    <m/>
    <m/>
    <m/>
    <m/>
    <m/>
    <m/>
    <m/>
    <m/>
    <m/>
    <m/>
    <m/>
    <m/>
    <m/>
    <m/>
    <m/>
    <m/>
    <m/>
    <m/>
    <m/>
    <m/>
    <m/>
    <m/>
    <m/>
    <m/>
    <m/>
    <m/>
    <m/>
    <m/>
    <m/>
    <m/>
    <m/>
    <m/>
    <m/>
    <m/>
    <m/>
    <m/>
    <m/>
    <m/>
    <m/>
    <m/>
  </r>
  <r>
    <n v="997"/>
    <s v="AGFC"/>
    <s v="3 - QC Complete"/>
    <n v="44382"/>
    <n v="44617"/>
    <s v="Structure fire, not attributable to PG&amp;E assets. This information is preliminary."/>
    <s v="\\fxshare-nas05\quotashare-fs01\ESA\5 - Ignition Tracking\2021_Ignition_QC_Folders\20210705_nan_nan_nan_153514562"/>
    <s v=" "/>
    <m/>
    <m/>
    <m/>
    <m/>
    <m/>
    <s v="Not In Scope"/>
    <m/>
    <m/>
    <m/>
    <m/>
    <m/>
    <m/>
    <m/>
    <m/>
    <m/>
    <m/>
    <m/>
    <m/>
    <m/>
    <m/>
    <m/>
    <m/>
    <m/>
    <m/>
    <m/>
    <m/>
    <m/>
    <m/>
    <m/>
    <m/>
    <m/>
    <m/>
    <m/>
    <m/>
    <m/>
    <m/>
    <m/>
    <m/>
    <m/>
    <m/>
    <m/>
    <m/>
    <m/>
    <m/>
    <m/>
    <m/>
    <m/>
    <m/>
    <m/>
    <m/>
    <m/>
    <m/>
    <s v=" "/>
    <x v="173"/>
    <s v="08:47:00"/>
    <m/>
    <m/>
    <s v="FAS"/>
    <s v="N"/>
    <s v="N"/>
    <m/>
    <m/>
    <m/>
    <n v="153514562"/>
    <m/>
    <m/>
    <m/>
    <m/>
    <s v=" "/>
    <x v="0"/>
    <x v="1"/>
    <s v="N"/>
    <s v="N"/>
    <s v="N"/>
    <s v="Structure fire, not attributable to PG&amp;E assets. This information is preliminary."/>
    <s v="Not PG&amp;E"/>
    <s v="Building"/>
    <m/>
    <m/>
    <m/>
    <s v="Structure-only"/>
    <m/>
    <m/>
    <m/>
    <m/>
    <m/>
    <s v="Other Fire: Non-PG&amp;E related"/>
    <m/>
    <m/>
    <m/>
    <s v="Overhead"/>
    <x v="1"/>
    <m/>
    <m/>
    <m/>
    <s v=" "/>
    <x v="0"/>
    <n v="39.932029999999997"/>
    <n v="-122.134615"/>
    <s v="Tehama"/>
    <s v="CORNING 1104"/>
    <n v="12000"/>
    <m/>
    <x v="0"/>
    <s v="Cal Fire"/>
    <s v="Herbaceous"/>
    <m/>
    <m/>
    <s v="N"/>
    <m/>
    <m/>
    <m/>
    <m/>
    <s v="N"/>
    <s v="N"/>
    <m/>
    <m/>
    <s v="2021-07-06"/>
    <m/>
    <m/>
    <m/>
    <m/>
    <m/>
    <m/>
    <m/>
    <m/>
    <m/>
    <m/>
    <m/>
    <m/>
    <m/>
    <m/>
    <m/>
    <m/>
    <m/>
    <m/>
    <m/>
    <s v="  "/>
    <s v="NORTH VALLEY"/>
    <s v="RED BLUFF 02"/>
    <s v="08:47"/>
    <n v="44382"/>
    <m/>
    <n v="153514562"/>
    <n v="24160"/>
    <s v="MCLANE AVE"/>
    <s v="CORNING"/>
    <n v="39.931511"/>
    <n v="-122.15278499999999"/>
    <s v="V7TLXMX"/>
    <s v="MASON, LAINE"/>
    <n v="103331104"/>
    <s v="20210705 09:44"/>
    <n v="1121"/>
    <m/>
    <s v="no pge assetts involved"/>
    <s v="Y"/>
    <m/>
    <m/>
    <s v="39.9320300,-122.1346150,70.700000,3D"/>
    <m/>
    <m/>
    <m/>
    <s v="?"/>
    <m/>
    <s v="N"/>
    <s v="Y"/>
    <s v="N"/>
    <s v="Clear"/>
    <m/>
    <s v="Private Land"/>
    <m/>
    <s v="Calm"/>
    <m/>
    <s v="3rd Party"/>
    <m/>
    <s v="Structure Only"/>
    <m/>
    <s v="Cal Fire"/>
    <m/>
    <s v="Overhead"/>
    <m/>
    <s v="N"/>
    <m/>
    <m/>
    <m/>
    <m/>
    <m/>
    <m/>
    <s v="  "/>
    <m/>
    <m/>
    <m/>
    <m/>
    <m/>
    <m/>
    <m/>
    <m/>
    <m/>
    <m/>
    <m/>
    <m/>
    <m/>
    <m/>
    <m/>
    <m/>
    <m/>
    <m/>
    <m/>
    <m/>
    <m/>
    <m/>
    <m/>
    <m/>
    <m/>
    <m/>
    <m/>
    <m/>
    <m/>
    <m/>
    <m/>
    <m/>
    <m/>
    <m/>
    <m/>
    <m/>
    <m/>
    <m/>
    <m/>
    <m/>
    <m/>
    <m/>
    <m/>
    <m/>
    <m/>
    <m/>
    <m/>
  </r>
  <r>
    <n v="996"/>
    <s v="AGFC"/>
    <s v="3 - QC Complete"/>
    <n v="44382"/>
    <n v="44617"/>
    <s v="Structure fire, not attributable to PG&amp;E assets. This information is preliminary."/>
    <s v="\\fxshare-nas05\quotashare-fs01\ESA\5 - Ignition Tracking\2021_Ignition_QC_Folders\20210705_nan_nan_nan_1942012435"/>
    <s v=" "/>
    <m/>
    <m/>
    <m/>
    <m/>
    <m/>
    <s v="Not In Scope"/>
    <m/>
    <m/>
    <m/>
    <m/>
    <m/>
    <m/>
    <m/>
    <m/>
    <m/>
    <m/>
    <m/>
    <m/>
    <m/>
    <m/>
    <m/>
    <m/>
    <m/>
    <m/>
    <m/>
    <m/>
    <m/>
    <m/>
    <m/>
    <m/>
    <m/>
    <m/>
    <m/>
    <m/>
    <m/>
    <m/>
    <m/>
    <m/>
    <m/>
    <m/>
    <m/>
    <m/>
    <m/>
    <m/>
    <m/>
    <m/>
    <m/>
    <m/>
    <m/>
    <m/>
    <m/>
    <m/>
    <s v=" "/>
    <x v="173"/>
    <s v="07:31:00"/>
    <m/>
    <m/>
    <s v="FAS"/>
    <s v="N"/>
    <s v="N"/>
    <m/>
    <m/>
    <m/>
    <n v="1942012435"/>
    <m/>
    <m/>
    <m/>
    <m/>
    <s v=" "/>
    <x v="0"/>
    <x v="1"/>
    <s v="N"/>
    <s v="N"/>
    <s v="N"/>
    <s v="Structure fire, not attributable to PG&amp;E assets. This information is preliminary."/>
    <s v="Not PG&amp;E"/>
    <s v="Building"/>
    <m/>
    <m/>
    <m/>
    <s v="Structure-only"/>
    <m/>
    <m/>
    <m/>
    <m/>
    <m/>
    <s v="Other Fire: Non-PG&amp;E related"/>
    <m/>
    <m/>
    <m/>
    <s v="Overhead"/>
    <x v="1"/>
    <m/>
    <m/>
    <m/>
    <s v=" "/>
    <x v="0"/>
    <n v="37.395005100000013"/>
    <n v="-122.0151005"/>
    <s v="Santa Clara"/>
    <s v="LAWRENCE 1112 "/>
    <n v="12000"/>
    <m/>
    <x v="0"/>
    <s v="Sunnyvale FD"/>
    <s v="Urban"/>
    <m/>
    <m/>
    <s v="N"/>
    <m/>
    <m/>
    <m/>
    <m/>
    <s v="N"/>
    <s v="N"/>
    <m/>
    <m/>
    <s v="2021-07-06"/>
    <m/>
    <m/>
    <m/>
    <m/>
    <m/>
    <m/>
    <m/>
    <m/>
    <m/>
    <m/>
    <m/>
    <m/>
    <m/>
    <m/>
    <m/>
    <m/>
    <m/>
    <m/>
    <m/>
    <s v="  "/>
    <s v="DEANZA"/>
    <s v="CUPERTINO 03"/>
    <s v="07:31"/>
    <n v="44382"/>
    <m/>
    <n v="1942012435"/>
    <n v="580"/>
    <s v="AHWANEE AVE"/>
    <s v="SUNNYVALE"/>
    <n v="37.394534"/>
    <n v="-122.01407500000001"/>
    <s v="G1THXZ2"/>
    <s v="ZANDATE JR., BOBBY"/>
    <n v="83421112"/>
    <s v="20210705 08:30"/>
    <n v="1121"/>
    <m/>
    <s v="Responded to structure fire. Cust owned equipment. Sunnyvale FD, cleared PGE"/>
    <s v="Y"/>
    <m/>
    <m/>
    <m/>
    <n v="37.395005100000013"/>
    <n v="-122.0151005"/>
    <m/>
    <s v="Sunnyvale FD"/>
    <m/>
    <s v="N"/>
    <s v="Y"/>
    <s v="N"/>
    <s v="Clear"/>
    <m/>
    <s v="Customer-Owned Structure/Equipment"/>
    <m/>
    <s v="Calm"/>
    <m/>
    <s v="3rd Party"/>
    <s v="Cust owned"/>
    <s v="Structure Only"/>
    <m/>
    <s v="Fire Dept"/>
    <s v="Sunnyvale FD"/>
    <s v="Other (Comments)"/>
    <s v="No PGE facilities involved, Cust owned equipment, structure"/>
    <s v="N"/>
    <m/>
    <m/>
    <m/>
    <m/>
    <m/>
    <m/>
    <s v="  "/>
    <m/>
    <m/>
    <m/>
    <m/>
    <m/>
    <m/>
    <m/>
    <m/>
    <m/>
    <m/>
    <m/>
    <m/>
    <m/>
    <m/>
    <m/>
    <m/>
    <m/>
    <m/>
    <m/>
    <m/>
    <m/>
    <m/>
    <m/>
    <m/>
    <m/>
    <m/>
    <m/>
    <m/>
    <m/>
    <m/>
    <m/>
    <m/>
    <m/>
    <m/>
    <m/>
    <m/>
    <m/>
    <m/>
    <m/>
    <m/>
    <m/>
    <m/>
    <m/>
    <m/>
    <m/>
    <m/>
    <m/>
  </r>
  <r>
    <n v="995"/>
    <s v="AGFC"/>
    <s v="3 - QC Complete"/>
    <n v="44382"/>
    <n v="44617"/>
    <s v="Structure fire, not attributable to PG&amp;E assets. This information is preliminary."/>
    <s v="\\fxshare-nas05\quotashare-fs01\ESA\5 - Ignition Tracking\2021_Ignition_QC_Folders\20210705_nan_nan_nan_X316124670"/>
    <s v=" "/>
    <m/>
    <m/>
    <m/>
    <m/>
    <m/>
    <s v="Not In Scope"/>
    <m/>
    <m/>
    <m/>
    <m/>
    <m/>
    <m/>
    <m/>
    <m/>
    <m/>
    <m/>
    <m/>
    <m/>
    <m/>
    <m/>
    <m/>
    <m/>
    <m/>
    <m/>
    <m/>
    <m/>
    <m/>
    <m/>
    <m/>
    <m/>
    <m/>
    <m/>
    <m/>
    <m/>
    <m/>
    <m/>
    <m/>
    <m/>
    <m/>
    <m/>
    <m/>
    <m/>
    <m/>
    <m/>
    <m/>
    <m/>
    <m/>
    <m/>
    <m/>
    <m/>
    <m/>
    <m/>
    <s v=" "/>
    <x v="173"/>
    <s v="05:21:00"/>
    <m/>
    <m/>
    <s v="FAS"/>
    <s v="N"/>
    <s v="N"/>
    <m/>
    <m/>
    <m/>
    <s v="X316124670"/>
    <m/>
    <m/>
    <m/>
    <m/>
    <s v=" "/>
    <x v="0"/>
    <x v="1"/>
    <s v="N"/>
    <s v="N"/>
    <s v="N"/>
    <s v="Structure fire, not attributable to PG&amp;E assets. This information is preliminary."/>
    <s v="Not PG&amp;E"/>
    <s v="Other"/>
    <m/>
    <m/>
    <m/>
    <s v="Structure-only"/>
    <m/>
    <m/>
    <m/>
    <m/>
    <m/>
    <s v="Other Fire: Non-PG&amp;E related"/>
    <m/>
    <m/>
    <m/>
    <s v="Overhead"/>
    <x v="1"/>
    <m/>
    <m/>
    <m/>
    <s v=" "/>
    <x v="0"/>
    <n v="35.0367417"/>
    <n v="-120.5181067"/>
    <s v="San Luis Obispo"/>
    <s v="MESA 1103 "/>
    <n v="12000"/>
    <m/>
    <x v="0"/>
    <s v="Santa Maria FD"/>
    <s v="Barren/Other"/>
    <m/>
    <m/>
    <s v="N"/>
    <m/>
    <m/>
    <m/>
    <m/>
    <s v="N"/>
    <s v="N"/>
    <m/>
    <m/>
    <s v="2021-07-06"/>
    <m/>
    <m/>
    <m/>
    <m/>
    <m/>
    <m/>
    <m/>
    <m/>
    <m/>
    <m/>
    <m/>
    <m/>
    <m/>
    <m/>
    <m/>
    <m/>
    <m/>
    <m/>
    <m/>
    <s v="  "/>
    <s v="LOS PADRES"/>
    <s v="SANTA MARIA 01"/>
    <s v="05:21"/>
    <n v="44382"/>
    <m/>
    <s v="X316124670"/>
    <s v="UNKNOWN"/>
    <s v="PREMISES DO NOT CHANGE"/>
    <s v="SANTA MARIA"/>
    <n v="34.952869"/>
    <n v="-120.411389"/>
    <s v="L2TDGBA"/>
    <s v="BIRD, DARREN "/>
    <m/>
    <s v="20210705 08:06"/>
    <n v="1163"/>
    <m/>
    <s v="cut low oh service in tight alley way"/>
    <s v="Y"/>
    <m/>
    <m/>
    <s v="35.0367417,-120.5181067,92.700000,3D"/>
    <m/>
    <m/>
    <m/>
    <s v="Santa Maria FD"/>
    <m/>
    <s v="N"/>
    <s v="Y"/>
    <s v="N"/>
    <s v="Clear"/>
    <m/>
    <s v="Private Land"/>
    <m/>
    <s v="Calm"/>
    <m/>
    <s v="3rd Party"/>
    <m/>
    <s v="Structure Only"/>
    <m/>
    <s v="Fire Dept"/>
    <m/>
    <s v="Overhead"/>
    <m/>
    <s v="N"/>
    <m/>
    <m/>
    <m/>
    <m/>
    <m/>
    <m/>
    <s v="  "/>
    <m/>
    <m/>
    <m/>
    <m/>
    <m/>
    <m/>
    <m/>
    <m/>
    <m/>
    <m/>
    <m/>
    <m/>
    <m/>
    <m/>
    <m/>
    <m/>
    <m/>
    <m/>
    <m/>
    <m/>
    <m/>
    <m/>
    <m/>
    <m/>
    <m/>
    <m/>
    <m/>
    <m/>
    <m/>
    <m/>
    <m/>
    <m/>
    <m/>
    <m/>
    <m/>
    <m/>
    <m/>
    <m/>
    <m/>
    <m/>
    <m/>
    <m/>
    <m/>
    <m/>
    <m/>
    <m/>
    <m/>
  </r>
  <r>
    <n v="994"/>
    <s v="AGFC"/>
    <s v="3 - QC Complete"/>
    <n v="44382"/>
    <n v="44617"/>
    <s v="Structure fire, not attributable to PG&amp;E assets. This information is preliminary."/>
    <s v="\\fxshare-nas05\quotashare-fs01\ESA\5 - Ignition Tracking\2021_Ignition_QC_Folders\20210705_nan_nan_nan_8827215"/>
    <s v=" "/>
    <m/>
    <m/>
    <m/>
    <m/>
    <m/>
    <s v="Not In Scope"/>
    <m/>
    <m/>
    <m/>
    <m/>
    <m/>
    <m/>
    <m/>
    <m/>
    <m/>
    <m/>
    <m/>
    <m/>
    <m/>
    <m/>
    <m/>
    <m/>
    <m/>
    <m/>
    <m/>
    <m/>
    <m/>
    <m/>
    <m/>
    <m/>
    <m/>
    <m/>
    <m/>
    <m/>
    <m/>
    <m/>
    <m/>
    <m/>
    <m/>
    <m/>
    <m/>
    <m/>
    <m/>
    <m/>
    <m/>
    <m/>
    <m/>
    <m/>
    <m/>
    <m/>
    <m/>
    <m/>
    <s v=" "/>
    <x v="173"/>
    <s v="04:15:00"/>
    <m/>
    <m/>
    <s v="FAS"/>
    <s v="N"/>
    <s v="N"/>
    <m/>
    <m/>
    <m/>
    <n v="8827215"/>
    <m/>
    <m/>
    <m/>
    <m/>
    <s v=" "/>
    <x v="0"/>
    <x v="1"/>
    <s v="N"/>
    <s v="N"/>
    <s v="N"/>
    <s v="Structure fire, not attributable to PG&amp;E assets. This information is preliminary."/>
    <s v="Not PG&amp;E"/>
    <s v="Building"/>
    <m/>
    <m/>
    <m/>
    <s v="Structure-only"/>
    <m/>
    <m/>
    <m/>
    <m/>
    <m/>
    <s v="Other Fire: Non-PG&amp;E related"/>
    <m/>
    <m/>
    <m/>
    <s v="Overhead"/>
    <x v="1"/>
    <m/>
    <m/>
    <m/>
    <s v=" "/>
    <x v="0"/>
    <n v="34.957290999999998"/>
    <n v="-120.44749400000001"/>
    <s v="Santa Barbara"/>
    <s v="SANTA MARIA 1106"/>
    <n v="12000"/>
    <m/>
    <x v="0"/>
    <s v="Santa Maria FD"/>
    <s v="Urban"/>
    <m/>
    <m/>
    <s v="N"/>
    <m/>
    <m/>
    <m/>
    <m/>
    <s v="N"/>
    <s v="N"/>
    <m/>
    <m/>
    <s v="2021-07-06"/>
    <m/>
    <m/>
    <m/>
    <m/>
    <m/>
    <m/>
    <m/>
    <m/>
    <m/>
    <m/>
    <m/>
    <m/>
    <m/>
    <m/>
    <m/>
    <m/>
    <m/>
    <m/>
    <m/>
    <s v="  "/>
    <s v="LOS PADRES"/>
    <s v="SANTA MARIA 01"/>
    <s v="04:15"/>
    <n v="44382"/>
    <m/>
    <n v="8827215"/>
    <s v="UNKNOWN"/>
    <s v="PREMISES DO NOT CHANGE"/>
    <s v="SANTA MARIA"/>
    <n v="34.952869"/>
    <n v="-120.411389"/>
    <s v="L2TDRMD"/>
    <s v="MITCHELL, DAN"/>
    <m/>
    <s v="20210705 07:52"/>
    <n v="1123"/>
    <m/>
    <s v="STURCTURE DAMAGE TO OVERHEAD SERVICE.  NON PGE ISSUES"/>
    <s v="Y"/>
    <m/>
    <m/>
    <m/>
    <n v="34.957290999999998"/>
    <n v="-120.44749400000001"/>
    <s v="STURCTURE DAMAGE TO OVERHEAD SERVICE.  NON PGE ISSUES"/>
    <s v="805 928 3781"/>
    <m/>
    <s v="N"/>
    <s v="Y"/>
    <s v="Y"/>
    <s v="Clear"/>
    <m/>
    <s v="Customer-Owned Structure/Equipment"/>
    <m/>
    <s v="Calm"/>
    <m/>
    <s v="3rd Party"/>
    <m/>
    <s v="Structure Only"/>
    <m/>
    <s v="Fire Dept"/>
    <m/>
    <s v="Overhead"/>
    <m/>
    <s v="N"/>
    <m/>
    <m/>
    <m/>
    <m/>
    <m/>
    <m/>
    <s v="  "/>
    <m/>
    <m/>
    <m/>
    <m/>
    <m/>
    <m/>
    <m/>
    <m/>
    <m/>
    <m/>
    <m/>
    <m/>
    <m/>
    <m/>
    <m/>
    <m/>
    <m/>
    <m/>
    <m/>
    <m/>
    <m/>
    <m/>
    <m/>
    <m/>
    <m/>
    <m/>
    <m/>
    <m/>
    <m/>
    <m/>
    <m/>
    <m/>
    <m/>
    <m/>
    <m/>
    <m/>
    <m/>
    <m/>
    <m/>
    <m/>
    <m/>
    <m/>
    <m/>
    <m/>
    <m/>
    <m/>
    <m/>
  </r>
  <r>
    <n v="993"/>
    <s v="AGFC"/>
    <s v="3 - QC Complete"/>
    <n v="44382"/>
    <n v="44617"/>
    <s v="Duplicate of index 960. Other fire, not attributable to PG&amp;E assets. EOC preliminary notes: Received call from Neil (510) 306-5139 w/HAWC @ 1805. Neil is reporting an incident in Shaver Lake at Big Creek Rd and Root Saddle (Name: Blue Fire).  De-energization of Auberry 1101 was requested for firefighter safety, which is affecting 500 customers._x000a_Phoned TMan 6/29/21 @ 1820. TMan was still an hour out from arrival on scene. TMan contact me back @ 1955 noting the IC said there will be no investigation until tomorrow 06/30/21 and there is currently no size or containment information. I will continue to monitor events. Per PSS E432 has tied in with IC. Fire has impacted an unknown number of poles on the Auberry 1101  , (poles not accessible due to fire)  TMan estimates 8 spans. Fire is currently burning away from assets. _x000a_06/29/21 @ 2102 75 acres, Fire burning in SE direction away from assets "/>
    <s v="\\fxshare-nas05\quotashare-fs01\ESA\5 - Ignition Tracking\2021_Ignition_QC_Folders\20210705_1388358_21-0081712_nan_T005332921"/>
    <s v=" "/>
    <m/>
    <m/>
    <m/>
    <m/>
    <m/>
    <s v="Not In Scope"/>
    <m/>
    <m/>
    <m/>
    <m/>
    <m/>
    <m/>
    <m/>
    <m/>
    <m/>
    <m/>
    <m/>
    <m/>
    <m/>
    <m/>
    <m/>
    <m/>
    <m/>
    <m/>
    <m/>
    <m/>
    <m/>
    <m/>
    <m/>
    <m/>
    <m/>
    <m/>
    <m/>
    <m/>
    <m/>
    <m/>
    <m/>
    <m/>
    <m/>
    <m/>
    <m/>
    <m/>
    <m/>
    <m/>
    <m/>
    <m/>
    <m/>
    <m/>
    <m/>
    <m/>
    <m/>
    <m/>
    <s v=" "/>
    <x v="173"/>
    <s v="03:21:00"/>
    <n v="44382"/>
    <s v="03:21:00"/>
    <s v="FAS"/>
    <s v="N"/>
    <s v="Y"/>
    <n v="1388358"/>
    <s v="21-0081712"/>
    <m/>
    <s v="T005332921"/>
    <n v="31545429"/>
    <m/>
    <s v="EI210629A"/>
    <m/>
    <s v=" "/>
    <x v="0"/>
    <x v="1"/>
    <s v="N"/>
    <s v="N"/>
    <s v="N"/>
    <s v="Duplicate of index 960. Other fire, not attributable to PG&amp;E assets. EOC preliminary notes: Received call from Neil (510) 306-5139 w/HAWC @ 1805. Neil is reporting an incident in Shaver Lake at Big Creek Rd and Root Saddle (Name: Blue Fire).  De-energization of Auberry 1101 was requested for firefighter safety, which is affecting 500 customers._x000a_Phoned TMan 6/29/21 @ 1820. TMan was still an hour out from arrival on scene. TMan contact me back @ 1955 noting the IC said there will be no investigation until tomorrow 06/30/21 and there is currently no size or containment information. I will continue to monitor events. Per PSS E432 has tied in with IC. Fire has impacted an unknown number of poles on the Auberry 1101  , (poles not accessible due to fire)  TMan estimates 8 spans. Fire is currently burning away from assets. _x000a_06/29/21 @ 2102 75 acres, Fire burning in SE direction away from assets "/>
    <s v="Not PG&amp;E"/>
    <s v="Vegetation"/>
    <m/>
    <m/>
    <m/>
    <s v="300-999"/>
    <m/>
    <m/>
    <m/>
    <m/>
    <m/>
    <s v="Duplicate"/>
    <m/>
    <m/>
    <m/>
    <s v="Overhead"/>
    <x v="1"/>
    <m/>
    <m/>
    <m/>
    <s v=" "/>
    <x v="1"/>
    <n v="37.035905999999997"/>
    <n v="-119.25681299999999"/>
    <s v="Fresno"/>
    <s v="AUBERRY 1101"/>
    <n v="12000"/>
    <m/>
    <x v="1"/>
    <s v="Cal Fire"/>
    <s v="Conifer Forest"/>
    <m/>
    <m/>
    <s v="Y"/>
    <s v="Creek 2020"/>
    <s v="Blue Fire"/>
    <m/>
    <m/>
    <s v="N"/>
    <s v="N"/>
    <m/>
    <m/>
    <s v="2021-07-06"/>
    <m/>
    <m/>
    <m/>
    <m/>
    <m/>
    <m/>
    <m/>
    <m/>
    <m/>
    <m/>
    <m/>
    <m/>
    <m/>
    <m/>
    <m/>
    <m/>
    <m/>
    <m/>
    <m/>
    <s v="  "/>
    <s v="FRESNO"/>
    <s v="FRESNO 15 AUBERRY"/>
    <s v="03:21"/>
    <n v="44382"/>
    <n v="1388358"/>
    <s v="T005332921"/>
    <s v="DEV37536"/>
    <m/>
    <s v="SHAVER LAKE"/>
    <n v="37.05932"/>
    <n v="-119.38812"/>
    <s v="F4TDXKG"/>
    <s v="KRUPENS, DOUG"/>
    <n v="254151101"/>
    <s v="20210705 13:20"/>
    <n v="9002"/>
    <n v="1"/>
    <s v="pole &amp; wires down due to fire, made tags called for crew"/>
    <s v="Y"/>
    <m/>
    <m/>
    <m/>
    <n v="37.035905999999997"/>
    <n v="-119.25681299999999"/>
    <m/>
    <s v="victor lefur   559-765-5169"/>
    <n v="100794125"/>
    <s v="N"/>
    <s v="Y"/>
    <m/>
    <s v="Clear"/>
    <m/>
    <s v="National Forest"/>
    <m/>
    <s v="Breezy"/>
    <m/>
    <s v="Vegetation"/>
    <m/>
    <s v="100+ Acres"/>
    <m/>
    <s v="Other (Comments)"/>
    <s v="us forest service"/>
    <s v="Overhead"/>
    <m/>
    <s v="Y"/>
    <s v="crossarms, wire, piece of pole"/>
    <s v="Other (Comments)"/>
    <s v="forest service investigator  Cooper Fouch  559-862-7498"/>
    <s v="TREE-FELL INTO LINE"/>
    <s v="CONDUCTOR, OVERHEAD"/>
    <s v="N"/>
    <s v="  "/>
    <s v="Unplanned"/>
    <s v="Fresno"/>
    <s v="Fresno"/>
    <s v="254151101, AUBERRY-1101"/>
    <s v="21-0081712"/>
    <s v="Unplanned"/>
    <s v="Clear;32-90 F"/>
    <s v="568"/>
    <s v="147226"/>
    <s v="YES"/>
    <s v="Force Out"/>
    <s v="Sustained"/>
    <s v="No"/>
    <s v="37536"/>
    <s v="OH"/>
    <s v="Switch"/>
    <n v="1388358"/>
    <s v="Conductor, Overhead, Normal"/>
    <m/>
    <m/>
    <m/>
    <m/>
    <s v="565377"/>
    <s v="SW 91696 OPEN|FUS D8357 OPEN|FUS 59643 OPEN|FUS 92035 OPEN|FUS 998813 OPEN"/>
    <m/>
    <m/>
    <s v="No"/>
    <s v="Environmental/External, Fire, Forest/Grass"/>
    <s v="Available"/>
    <s v="No"/>
    <m/>
    <m/>
    <s v="TMR8"/>
    <m/>
    <m/>
    <m/>
    <m/>
    <m/>
    <m/>
    <m/>
    <m/>
    <m/>
    <m/>
    <m/>
    <m/>
    <m/>
    <m/>
  </r>
  <r>
    <n v="992"/>
    <s v="AGFC"/>
    <s v="3 - QC Complete"/>
    <n v="44382"/>
    <n v="44617"/>
    <s v="Structure fire, not attributable to PG&amp;E assets. This information is preliminary."/>
    <s v="\\fxshare-nas05\quotashare-fs01\ESA\5 - Ignition Tracking\2021_Ignition_QC_Folders\20210705_nan_nan_nan_9726028919"/>
    <s v=" "/>
    <m/>
    <m/>
    <m/>
    <m/>
    <m/>
    <s v="Not In Scope"/>
    <m/>
    <m/>
    <m/>
    <m/>
    <m/>
    <m/>
    <m/>
    <m/>
    <m/>
    <m/>
    <m/>
    <m/>
    <m/>
    <m/>
    <m/>
    <m/>
    <m/>
    <m/>
    <m/>
    <m/>
    <m/>
    <m/>
    <m/>
    <m/>
    <m/>
    <m/>
    <m/>
    <m/>
    <m/>
    <m/>
    <m/>
    <m/>
    <m/>
    <m/>
    <m/>
    <m/>
    <m/>
    <m/>
    <m/>
    <m/>
    <m/>
    <m/>
    <m/>
    <m/>
    <m/>
    <m/>
    <s v=" "/>
    <x v="173"/>
    <s v="03:15:00"/>
    <m/>
    <m/>
    <s v="FAS"/>
    <s v="N"/>
    <s v="N"/>
    <m/>
    <m/>
    <m/>
    <n v="9726028919"/>
    <m/>
    <m/>
    <m/>
    <m/>
    <s v=" "/>
    <x v="0"/>
    <x v="1"/>
    <s v="N"/>
    <s v="N"/>
    <s v="N"/>
    <s v="Structure fire, not attributable to PG&amp;E assets. This information is preliminary."/>
    <s v="Not PG&amp;E"/>
    <s v="Building"/>
    <m/>
    <m/>
    <m/>
    <s v="Structure-only"/>
    <m/>
    <m/>
    <m/>
    <m/>
    <m/>
    <s v="Other Fire: Non-PG&amp;E related"/>
    <m/>
    <m/>
    <m/>
    <s v="Padmounted"/>
    <x v="1"/>
    <m/>
    <m/>
    <m/>
    <s v=" "/>
    <x v="0"/>
    <n v="37.990626700000007"/>
    <n v="-121.2853683"/>
    <s v="San Joaquin"/>
    <s v="WEST LANE 1103 "/>
    <n v="12000"/>
    <m/>
    <x v="0"/>
    <s v="Stockton FD"/>
    <s v="Urban"/>
    <m/>
    <m/>
    <s v="N"/>
    <m/>
    <m/>
    <m/>
    <m/>
    <s v="N"/>
    <s v="N"/>
    <m/>
    <m/>
    <s v="2021-07-06"/>
    <m/>
    <m/>
    <m/>
    <m/>
    <m/>
    <m/>
    <m/>
    <m/>
    <m/>
    <m/>
    <m/>
    <m/>
    <m/>
    <m/>
    <m/>
    <m/>
    <m/>
    <m/>
    <m/>
    <s v="  "/>
    <s v="STOCKTON"/>
    <s v="STOCKTON 04"/>
    <s v="03:15"/>
    <n v="44382"/>
    <m/>
    <n v="9726028919"/>
    <n v="4747"/>
    <s v="PACIFIC AVE"/>
    <s v="STOCKTON"/>
    <n v="37.992443000000002"/>
    <n v="-121.313264"/>
    <s v="Q3TRXAE"/>
    <s v="ARREOLA, RAY"/>
    <n v="162421106"/>
    <s v="20210705 05:50"/>
    <n v="1121"/>
    <m/>
    <s v="LOCKED OPEN MAIN BKR IN ELECTRICAL ROOM ,PER FIRE DEPT , INDOOR DAMAGE , INSPECT REQUIRED PRIOR TO RECONNECT"/>
    <s v="Y"/>
    <m/>
    <m/>
    <s v="37.9906267,-121.2853683,3.200000,3D"/>
    <m/>
    <m/>
    <m/>
    <s v="STOCKTO FD"/>
    <m/>
    <s v="N"/>
    <s v="Y"/>
    <s v="N"/>
    <s v="Clear"/>
    <m/>
    <s v="Customer-Owned Structure/Equipment"/>
    <m/>
    <s v="Calm"/>
    <m/>
    <s v="Unknown"/>
    <m/>
    <s v="Structure Only"/>
    <m/>
    <s v="Fire Dept"/>
    <m/>
    <s v="Pad mount"/>
    <m/>
    <s v="N"/>
    <m/>
    <m/>
    <m/>
    <m/>
    <m/>
    <m/>
    <s v="  "/>
    <m/>
    <m/>
    <m/>
    <m/>
    <m/>
    <m/>
    <m/>
    <m/>
    <m/>
    <m/>
    <m/>
    <m/>
    <m/>
    <m/>
    <m/>
    <m/>
    <m/>
    <m/>
    <m/>
    <m/>
    <m/>
    <m/>
    <m/>
    <m/>
    <m/>
    <m/>
    <m/>
    <m/>
    <m/>
    <m/>
    <m/>
    <m/>
    <m/>
    <m/>
    <m/>
    <m/>
    <m/>
    <m/>
    <m/>
    <m/>
    <m/>
    <m/>
    <m/>
    <m/>
    <m/>
    <m/>
    <m/>
  </r>
  <r>
    <n v="991"/>
    <s v="AGFC"/>
    <s v="3 - QC Complete"/>
    <n v="44382"/>
    <n v="44617"/>
    <s v="Structure fire, not attributable to PG&amp;E assets. This information is preliminary."/>
    <s v="\\fxshare-nas05\quotashare-fs01\ESA\5 - Ignition Tracking\2021_Ignition_QC_Folders\20210705_nan_nan_nan_857802325"/>
    <s v=" "/>
    <m/>
    <m/>
    <m/>
    <m/>
    <m/>
    <s v="Not In Scope"/>
    <m/>
    <m/>
    <m/>
    <m/>
    <m/>
    <m/>
    <m/>
    <m/>
    <m/>
    <m/>
    <m/>
    <m/>
    <m/>
    <m/>
    <m/>
    <m/>
    <m/>
    <m/>
    <m/>
    <m/>
    <m/>
    <m/>
    <m/>
    <m/>
    <m/>
    <m/>
    <m/>
    <m/>
    <m/>
    <m/>
    <m/>
    <m/>
    <m/>
    <m/>
    <m/>
    <m/>
    <m/>
    <m/>
    <m/>
    <m/>
    <m/>
    <m/>
    <m/>
    <m/>
    <m/>
    <m/>
    <s v=" "/>
    <x v="173"/>
    <s v="02:50:00"/>
    <m/>
    <m/>
    <s v="FAS"/>
    <s v="N"/>
    <s v="N"/>
    <m/>
    <m/>
    <m/>
    <n v="857802325"/>
    <m/>
    <m/>
    <m/>
    <m/>
    <s v=" "/>
    <x v="0"/>
    <x v="1"/>
    <s v="N"/>
    <s v="N"/>
    <s v="N"/>
    <s v="Structure fire, not attributable to PG&amp;E assets. This information is preliminary."/>
    <s v="Not PG&amp;E"/>
    <s v="Building"/>
    <m/>
    <m/>
    <m/>
    <s v="Structure-only"/>
    <m/>
    <m/>
    <m/>
    <m/>
    <m/>
    <s v="Other Fire: Non-PG&amp;E related"/>
    <m/>
    <m/>
    <m/>
    <s v="Overhead"/>
    <x v="1"/>
    <m/>
    <m/>
    <m/>
    <s v=" "/>
    <x v="0"/>
    <n v="40.172535000000003"/>
    <n v="-122.2511667"/>
    <s v="Tehama"/>
    <s v="RED BLUFF 1103 "/>
    <n v="12000"/>
    <m/>
    <x v="0"/>
    <s v="Red Bluff FD"/>
    <s v="Urban"/>
    <m/>
    <m/>
    <s v="N"/>
    <m/>
    <m/>
    <m/>
    <m/>
    <s v="N"/>
    <s v="N"/>
    <m/>
    <m/>
    <s v="2021-07-06"/>
    <m/>
    <m/>
    <m/>
    <m/>
    <m/>
    <m/>
    <m/>
    <m/>
    <m/>
    <m/>
    <m/>
    <m/>
    <m/>
    <m/>
    <m/>
    <m/>
    <m/>
    <m/>
    <m/>
    <s v="  "/>
    <s v="NORTH VALLEY"/>
    <s v="RED BLUFF 01"/>
    <s v="02:50"/>
    <n v="44382"/>
    <m/>
    <n v="857802325"/>
    <n v="1045"/>
    <s v="DUMOSA DR"/>
    <s v="RED BLUFF"/>
    <n v="40.172873000000003"/>
    <n v="-122.251668"/>
    <s v="V7TR1CS"/>
    <s v="CERRO, RICHARD"/>
    <n v="103541103"/>
    <s v="20210705 04:15"/>
    <n v="1120"/>
    <m/>
    <s v="DISCONNECT SERVICE FOR STRUCTURE FIRE"/>
    <s v="Y"/>
    <m/>
    <m/>
    <s v="40.1725350,-122.2511667,91.200000,3D"/>
    <m/>
    <m/>
    <m/>
    <s v="RED BLUFF FIRE DEP"/>
    <m/>
    <s v="N"/>
    <s v="Y"/>
    <s v="N"/>
    <s v="Clear"/>
    <s v="STRUCTURE FIRE NOT PGE RELATED"/>
    <s v="Customer-Owned Structure/Equipment"/>
    <m/>
    <s v="Calm"/>
    <m/>
    <s v="Unknown"/>
    <m/>
    <s v="Structure Only"/>
    <m/>
    <s v="Fire Dept"/>
    <m/>
    <s v="Overhead"/>
    <m/>
    <s v="N"/>
    <m/>
    <m/>
    <m/>
    <m/>
    <m/>
    <m/>
    <s v="  "/>
    <m/>
    <m/>
    <m/>
    <m/>
    <m/>
    <m/>
    <m/>
    <m/>
    <m/>
    <m/>
    <m/>
    <m/>
    <m/>
    <m/>
    <m/>
    <m/>
    <m/>
    <m/>
    <m/>
    <m/>
    <m/>
    <m/>
    <m/>
    <m/>
    <m/>
    <m/>
    <m/>
    <m/>
    <m/>
    <m/>
    <m/>
    <m/>
    <m/>
    <m/>
    <m/>
    <m/>
    <m/>
    <m/>
    <m/>
    <m/>
    <m/>
    <m/>
    <m/>
    <m/>
    <m/>
    <m/>
    <m/>
  </r>
  <r>
    <n v="990"/>
    <s v="AGFC"/>
    <s v="3 - QC Complete"/>
    <n v="44382"/>
    <n v="44617"/>
    <s v="Structure fire, not attributable to PG&amp;E assets. This information is preliminary."/>
    <s v="\\fxshare-nas05\quotashare-fs01\ESA\5 - Ignition Tracking\2021_Ignition_QC_Folders\20210705_nan_nan_nan_8273660117"/>
    <s v=" "/>
    <m/>
    <m/>
    <m/>
    <m/>
    <m/>
    <s v="Not In Scope"/>
    <m/>
    <m/>
    <m/>
    <m/>
    <m/>
    <m/>
    <m/>
    <m/>
    <m/>
    <m/>
    <m/>
    <m/>
    <m/>
    <m/>
    <m/>
    <m/>
    <m/>
    <m/>
    <m/>
    <m/>
    <m/>
    <m/>
    <m/>
    <m/>
    <m/>
    <m/>
    <m/>
    <m/>
    <m/>
    <m/>
    <m/>
    <m/>
    <m/>
    <m/>
    <m/>
    <m/>
    <m/>
    <m/>
    <m/>
    <m/>
    <m/>
    <m/>
    <m/>
    <m/>
    <m/>
    <m/>
    <s v=" "/>
    <x v="173"/>
    <s v="02:14:00"/>
    <m/>
    <m/>
    <s v="FAS"/>
    <s v="N"/>
    <s v="N"/>
    <m/>
    <m/>
    <m/>
    <n v="8273660117"/>
    <m/>
    <m/>
    <m/>
    <m/>
    <s v=" "/>
    <x v="0"/>
    <x v="1"/>
    <s v="N"/>
    <s v="N"/>
    <s v="N"/>
    <s v="Structure fire, not attributable to PG&amp;E assets. This information is preliminary."/>
    <s v="Not PG&amp;E"/>
    <s v="Building"/>
    <m/>
    <m/>
    <m/>
    <s v="Structure-only"/>
    <m/>
    <m/>
    <m/>
    <m/>
    <m/>
    <s v="Other Fire: Non-PG&amp;E related"/>
    <m/>
    <m/>
    <m/>
    <s v="Underground"/>
    <x v="1"/>
    <m/>
    <m/>
    <m/>
    <s v=" "/>
    <x v="0"/>
    <n v="37.294408300000001"/>
    <n v="-121.9466067"/>
    <s v="Santa Clara"/>
    <s v="EL PATIO 1116"/>
    <n v="12000"/>
    <m/>
    <x v="0"/>
    <s v="Campbell FD"/>
    <s v="Urban"/>
    <m/>
    <m/>
    <s v="N"/>
    <m/>
    <m/>
    <m/>
    <m/>
    <s v="N"/>
    <s v="N"/>
    <m/>
    <m/>
    <s v="2021-07-06"/>
    <m/>
    <m/>
    <m/>
    <m/>
    <m/>
    <m/>
    <m/>
    <m/>
    <m/>
    <m/>
    <m/>
    <m/>
    <m/>
    <m/>
    <m/>
    <m/>
    <m/>
    <m/>
    <m/>
    <s v="  "/>
    <s v="SAN JOSE"/>
    <s v="SAN JOSE 14"/>
    <s v="02:14"/>
    <n v="44382"/>
    <m/>
    <n v="8273660117"/>
    <n v="393"/>
    <s v="E HAMILTON AVE"/>
    <s v="CAMPBELL"/>
    <n v="37.294455999999997"/>
    <n v="-121.942886"/>
    <s v="J2TM1CI"/>
    <s v="CAMERON, MIKE"/>
    <n v="82921109"/>
    <s v="20210705 03:35"/>
    <n v="1120"/>
    <m/>
    <s v="tagged main breakers for fire dept."/>
    <s v="Y"/>
    <m/>
    <m/>
    <s v="37.2944083,-121.9466067,49.300000,3D"/>
    <m/>
    <m/>
    <m/>
    <s v="campbell fire dept."/>
    <m/>
    <s v="N"/>
    <s v="Y"/>
    <s v="N"/>
    <s v="Clear"/>
    <m/>
    <s v="Customer-Owned Structure/Equipment"/>
    <m/>
    <s v="Calm"/>
    <m/>
    <s v="Unknown"/>
    <m/>
    <s v="Structure Only"/>
    <m/>
    <s v="Fire Dept"/>
    <m/>
    <s v="Underbuild"/>
    <m/>
    <s v="N"/>
    <m/>
    <m/>
    <m/>
    <m/>
    <m/>
    <m/>
    <s v="  "/>
    <m/>
    <m/>
    <m/>
    <m/>
    <m/>
    <m/>
    <m/>
    <m/>
    <m/>
    <m/>
    <m/>
    <m/>
    <m/>
    <m/>
    <m/>
    <m/>
    <m/>
    <m/>
    <m/>
    <m/>
    <m/>
    <m/>
    <m/>
    <m/>
    <m/>
    <m/>
    <m/>
    <m/>
    <m/>
    <m/>
    <m/>
    <m/>
    <m/>
    <m/>
    <m/>
    <m/>
    <m/>
    <m/>
    <m/>
    <m/>
    <m/>
    <m/>
    <m/>
    <m/>
    <m/>
    <m/>
    <m/>
  </r>
  <r>
    <n v="989"/>
    <s v="AGFC"/>
    <s v="3 - QC Complete"/>
    <n v="44382"/>
    <n v="44617"/>
    <s v="Structure fire, not attributable to PG&amp;E assets. This information is preliminary."/>
    <s v="\\fxshare-nas05\quotashare-fs01\ESA\5 - Ignition Tracking\2021_Ignition_QC_Folders\20210705_nan_nan_nan_7671663001"/>
    <s v=" "/>
    <m/>
    <m/>
    <m/>
    <m/>
    <m/>
    <s v="Not In Scope"/>
    <m/>
    <m/>
    <m/>
    <m/>
    <m/>
    <m/>
    <m/>
    <m/>
    <m/>
    <m/>
    <m/>
    <m/>
    <m/>
    <m/>
    <m/>
    <m/>
    <m/>
    <m/>
    <m/>
    <m/>
    <m/>
    <m/>
    <m/>
    <m/>
    <m/>
    <m/>
    <m/>
    <m/>
    <m/>
    <m/>
    <m/>
    <m/>
    <m/>
    <m/>
    <m/>
    <m/>
    <m/>
    <m/>
    <m/>
    <m/>
    <m/>
    <m/>
    <m/>
    <m/>
    <m/>
    <m/>
    <s v=" "/>
    <x v="173"/>
    <s v="01:07:00"/>
    <m/>
    <m/>
    <s v="FAS"/>
    <s v="N"/>
    <s v="N"/>
    <m/>
    <m/>
    <m/>
    <n v="7671663001"/>
    <m/>
    <m/>
    <m/>
    <m/>
    <s v=" "/>
    <x v="0"/>
    <x v="1"/>
    <s v="N"/>
    <s v="N"/>
    <s v="N"/>
    <s v="Structure fire, not attributable to PG&amp;E assets. This information is preliminary."/>
    <s v="Not PG&amp;E"/>
    <s v="Building"/>
    <m/>
    <m/>
    <m/>
    <s v="Structure-only"/>
    <m/>
    <m/>
    <m/>
    <m/>
    <m/>
    <s v="Other Fire: Non-PG&amp;E related"/>
    <m/>
    <m/>
    <m/>
    <s v="Underground"/>
    <x v="1"/>
    <m/>
    <m/>
    <m/>
    <s v=" "/>
    <x v="0"/>
    <n v="37.327114999999999"/>
    <n v="-120.45564"/>
    <s v="Merced"/>
    <s v="EL CAPITAN 2110 "/>
    <n v="21000"/>
    <m/>
    <x v="0"/>
    <s v="Merced City FD"/>
    <s v="Urban"/>
    <m/>
    <m/>
    <s v="N"/>
    <m/>
    <m/>
    <m/>
    <m/>
    <s v="N"/>
    <s v="N"/>
    <m/>
    <m/>
    <s v="2021-07-06"/>
    <m/>
    <m/>
    <m/>
    <m/>
    <m/>
    <m/>
    <m/>
    <m/>
    <m/>
    <m/>
    <m/>
    <m/>
    <m/>
    <m/>
    <m/>
    <m/>
    <m/>
    <m/>
    <m/>
    <s v="  "/>
    <s v="YOSEMITE"/>
    <s v="MERCED 02"/>
    <s v="01:07"/>
    <n v="44382"/>
    <m/>
    <n v="7671663001"/>
    <n v="3458"/>
    <s v="JOERG AVE"/>
    <s v="MERCED"/>
    <n v="37.327195000000003"/>
    <n v="-120.455759"/>
    <s v="Y4TAWG2"/>
    <s v="GIBSON, ADAM"/>
    <n v="253882110"/>
    <s v="20210705 01:57"/>
    <n v="2640"/>
    <m/>
    <s v="attic fire chk pge pwr 120/240  good meter booted"/>
    <s v="Y"/>
    <m/>
    <m/>
    <m/>
    <n v="37.327114999999999"/>
    <n v="-120.45564"/>
    <m/>
    <s v="Merced City INC# 2021-5595"/>
    <m/>
    <s v="N"/>
    <s v="Y"/>
    <s v="N"/>
    <s v="Clear"/>
    <m/>
    <s v="Customer-Owned Structure/Equipment"/>
    <m/>
    <s v="Calm"/>
    <m/>
    <s v="Unknown"/>
    <m/>
    <s v="Structure Only"/>
    <m/>
    <s v="Fire Dept"/>
    <m/>
    <s v="Subsurface"/>
    <m/>
    <s v="N"/>
    <m/>
    <m/>
    <m/>
    <m/>
    <m/>
    <m/>
    <s v="  "/>
    <m/>
    <m/>
    <m/>
    <m/>
    <m/>
    <m/>
    <m/>
    <m/>
    <m/>
    <m/>
    <m/>
    <m/>
    <m/>
    <m/>
    <m/>
    <m/>
    <m/>
    <m/>
    <m/>
    <m/>
    <m/>
    <m/>
    <m/>
    <m/>
    <m/>
    <m/>
    <m/>
    <m/>
    <m/>
    <m/>
    <m/>
    <m/>
    <m/>
    <m/>
    <m/>
    <m/>
    <m/>
    <m/>
    <m/>
    <m/>
    <m/>
    <m/>
    <m/>
    <m/>
    <m/>
    <m/>
    <m/>
  </r>
  <r>
    <n v="979"/>
    <s v="TLAL"/>
    <s v="3 - QC Complete"/>
    <n v="44393"/>
    <n v="44620"/>
    <s v="Squirrel: Line Recloser R2839 failed due to animal contact. A squirrel was found on the failed line recloser. The ensuing fire was 0.25 acre - 10 acres in size. This information is preliminary. OIS: 1391624; ILIS: 21-0084786; FOID: T005332729 (DXKG), T005332730 (HFP4-Cxl), T005332745 (JBCX-Assist); COE 121663512; Pin #: 308290; PM: 35268305; Pre-Existing: 104769451, 121436118, 121436119, 121436089; Circuit ID: 254151101, SAP ID: 40368919, 100676228; Division/District/County: Fresno"/>
    <s v="\\fxshare-nas05\quotashare-fs01\ESA\5 - Ignition Tracking\2021_Ignition_QC_Folders\20210704_1391624_21-0084786_nan_T005332729"/>
    <s v=" "/>
    <s v="Y"/>
    <s v="TLAL"/>
    <s v="Additional FOID's Added; Outage Time Updated; SAP Tag, Pre-Existing Tags, Land Use Added"/>
    <n v="44470"/>
    <s v="S7RM"/>
    <s v="Complete"/>
    <s v="Not Required"/>
    <m/>
    <m/>
    <s v="Not Required"/>
    <m/>
    <m/>
    <m/>
    <m/>
    <m/>
    <m/>
    <m/>
    <s v="Not Required"/>
    <m/>
    <m/>
    <m/>
    <m/>
    <m/>
    <m/>
    <m/>
    <m/>
    <m/>
    <m/>
    <m/>
    <m/>
    <m/>
    <s v="Y"/>
    <s v="J2T4"/>
    <s v="N"/>
    <n v="44599"/>
    <m/>
    <n v="44620"/>
    <n v="16"/>
    <m/>
    <m/>
    <m/>
    <m/>
    <m/>
    <m/>
    <m/>
    <s v="Y"/>
    <n v="44393"/>
    <n v="44393"/>
    <s v="DXKG"/>
    <s v="Doug Krupens, (559) 908-8529, DXKG@pge.com"/>
    <s v="Pic Rqt"/>
    <m/>
    <s v=" "/>
    <x v="174"/>
    <s v="13:57:00"/>
    <n v="44381"/>
    <s v="13:44:00"/>
    <s v="FAS"/>
    <s v="N"/>
    <s v="N"/>
    <n v="1391624"/>
    <s v="21-0084786"/>
    <m/>
    <s v="T005332729"/>
    <n v="121663512"/>
    <s v="104769451, 121436118, 121436119, 121436089"/>
    <m/>
    <s v="PG&amp;E_979_Ignition_20210704_10.jpg"/>
    <s v=" "/>
    <x v="1"/>
    <x v="0"/>
    <s v="Y"/>
    <s v="Y"/>
    <s v="N"/>
    <s v="On July 4, 2021 at 1446 hours, PG&amp;E Troublemen patrolled the Auberry 1101 12kV Distribution Circuit number 254151101, in the Tier 2 High fire threat district (HFTD) and State responsibility area (SRA) near Lodge Road and south of Sierra High School in Tollhouse. They observed the circuit breaker 1101/2 opened, a burned up oil-filled line recloser R2839 (Serial # 1128508) with Form 6 controls in an open position, and a fire. They bypassed, cut the line recloser in the clear, and submitted the COE Tag 121663512. Initial analysis indicates the ignition was caused by a squirrel that cross-phased at line recloser R2839, which flashed and inevitably resulted in a fire. Cal Fire responded to and extinguished the fire. The 251-minute outage affected 3,193 customers. The line was returned to service on July 4, 2021. There is a still open pre-existing ER Tag 104769451 submitted ten years ago (July 27, 2010) to add Scada to the line recloser as part of fire risk management. This incident is within an area marked as possibly containing a natural occurring presumed extant sensitive plant species known as an Oval-leaved Viburnum (Viburnum ellipticum) and is listed with special California Department of Fish and Game (CDFG) status, as described in the Natural Diversity Data Base. This information is preliminary."/>
    <s v="PG&amp;E"/>
    <s v="Other"/>
    <s v="Recloser"/>
    <s v="D"/>
    <s v="D"/>
    <s v="0.26-9.99"/>
    <m/>
    <m/>
    <m/>
    <m/>
    <m/>
    <s v="Contact - Animal - Other"/>
    <s v="Contact from object"/>
    <s v="Animal contact"/>
    <s v="Y"/>
    <s v="Overhead"/>
    <x v="0"/>
    <s v="Recloser"/>
    <s v="Line Recloser"/>
    <s v="40368919, 100676228"/>
    <s v=" "/>
    <x v="1"/>
    <n v="37.036236000000002"/>
    <n v="-119.452134"/>
    <s v="Fresno"/>
    <s v="AUBERRY 1101"/>
    <n v="12000"/>
    <s v="AUBERRY 1101R2839"/>
    <x v="1"/>
    <s v="Cal Fire"/>
    <s v="Barren/Other"/>
    <s v="Grass Fuel Model"/>
    <m/>
    <s v="Y"/>
    <s v="Goose 2016"/>
    <s v="Lodge"/>
    <n v="424"/>
    <s v="R4"/>
    <s v="N"/>
    <s v="N"/>
    <m/>
    <m/>
    <s v="2021-07-06"/>
    <m/>
    <m/>
    <m/>
    <m/>
    <m/>
    <m/>
    <m/>
    <m/>
    <m/>
    <m/>
    <m/>
    <m/>
    <m/>
    <m/>
    <m/>
    <m/>
    <m/>
    <m/>
    <m/>
    <s v="  "/>
    <s v="FRESNO"/>
    <s v="FRESNO 15 AUBERRY"/>
    <s v="13:57"/>
    <n v="44381"/>
    <n v="1391624"/>
    <s v="T005332729"/>
    <n v="45828"/>
    <s v="AUBERRY RD"/>
    <s v="AUBERRY"/>
    <n v="37.068190000000001"/>
    <n v="-119.49617000000001"/>
    <s v="F4TDXKG"/>
    <s v="KRUPENS, DOUG"/>
    <n v="25415"/>
    <s v="20210704 18:25"/>
    <n v="9002"/>
    <m/>
    <s v="lr 2839 ng coe# 308290"/>
    <s v="Y"/>
    <m/>
    <m/>
    <m/>
    <n v="37.036236000000002"/>
    <n v="-119.452134"/>
    <m/>
    <s v="m. scoville  951-940-6900"/>
    <n v="100676228"/>
    <s v="N"/>
    <s v="Y"/>
    <m/>
    <s v="Clear"/>
    <m/>
    <s v="Private Land"/>
    <m/>
    <s v="Light"/>
    <m/>
    <s v="Animal"/>
    <s v="rodent on top of recloser"/>
    <s v="0.25 - 10 Acres"/>
    <m/>
    <s v="Cal Fire"/>
    <m/>
    <s v="Overhead"/>
    <m/>
    <s v="N"/>
    <m/>
    <m/>
    <m/>
    <s v="ANIMAL-SQUIRREL"/>
    <s v="RECLOSER"/>
    <s v="N"/>
    <s v="  "/>
    <s v="Unplanned"/>
    <s v="Fresno"/>
    <s v="Fresno"/>
    <s v="254151101, AUBERRY-1101"/>
    <s v="21-0084786"/>
    <s v="Unplanned"/>
    <s v="Clear;32-90F"/>
    <s v="3193"/>
    <s v="798250"/>
    <s v="NO"/>
    <s v="Line to Line"/>
    <s v="Sustained"/>
    <s v="No"/>
    <s v="1101/2"/>
    <s v="OH"/>
    <s v="Circuit Breaker"/>
    <s v="1391624"/>
    <m/>
    <s v="ABC"/>
    <m/>
    <m/>
    <s v="AUBERRY SUB"/>
    <m/>
    <s v="FUS 96513 OPEN|SW 91696 OPEN|FUS D8625 OPEN|FUS D8357 OPEN|FUS D3816 OPEN|FUS 59643 OPEN|FUS 92035 OPEN|FUS 998813 OPEN"/>
    <m/>
    <m/>
    <s v="No"/>
    <s v="Unknown Cause, Patrol - not conducted"/>
    <m/>
    <s v="No"/>
    <s v="1"/>
    <s v="38"/>
    <s v="TMR8"/>
    <m/>
    <m/>
    <m/>
    <m/>
    <m/>
    <m/>
    <m/>
    <m/>
    <m/>
    <m/>
    <m/>
    <m/>
    <m/>
    <m/>
  </r>
  <r>
    <n v="988"/>
    <s v="AGFC"/>
    <s v="3 - QC Complete"/>
    <n v="44382"/>
    <n v="44617"/>
    <s v="Other fire, not attributable to PG&amp;E assets. Fireworks started fire and burnt PG&amp;E service. This information is preliminary."/>
    <s v="\\fxshare-nas05\quotashare-fs01\ESA\5 - Ignition Tracking\2021_Ignition_QC_Folders\20210704_1392116_nan_nan_T005332879"/>
    <s v=" "/>
    <m/>
    <m/>
    <m/>
    <m/>
    <m/>
    <s v="Not In Scope"/>
    <m/>
    <m/>
    <m/>
    <m/>
    <m/>
    <m/>
    <m/>
    <m/>
    <m/>
    <m/>
    <m/>
    <m/>
    <m/>
    <m/>
    <m/>
    <m/>
    <m/>
    <m/>
    <m/>
    <m/>
    <m/>
    <m/>
    <m/>
    <m/>
    <m/>
    <m/>
    <m/>
    <m/>
    <m/>
    <m/>
    <m/>
    <m/>
    <m/>
    <m/>
    <m/>
    <m/>
    <m/>
    <m/>
    <m/>
    <m/>
    <m/>
    <m/>
    <m/>
    <m/>
    <m/>
    <m/>
    <s v=" "/>
    <x v="174"/>
    <s v="23:01:00"/>
    <n v="44381"/>
    <s v="23:01:00"/>
    <s v="FAS"/>
    <s v="N"/>
    <s v="N"/>
    <n v="1392116"/>
    <m/>
    <m/>
    <s v="T005332879"/>
    <m/>
    <m/>
    <m/>
    <m/>
    <s v=" "/>
    <x v="0"/>
    <x v="1"/>
    <s v="N"/>
    <s v="N"/>
    <s v="N"/>
    <s v="Other fire, not attributable to PG&amp;E assets. Fireworks started fire and burnt PG&amp;E service. This information is preliminary."/>
    <s v="Not PG&amp;E"/>
    <s v="Vegetation"/>
    <m/>
    <m/>
    <m/>
    <s v="&lt;3 meters of linear travel"/>
    <m/>
    <m/>
    <m/>
    <m/>
    <m/>
    <s v="Other Fire: Non-PG&amp;E related"/>
    <m/>
    <m/>
    <m/>
    <s v="Overhead"/>
    <x v="1"/>
    <m/>
    <m/>
    <m/>
    <s v=" "/>
    <x v="0"/>
    <n v="39.138621700000002"/>
    <n v="-121.6227267"/>
    <s v="Sutter"/>
    <s v="HARTER 1107"/>
    <n v="12000"/>
    <m/>
    <x v="0"/>
    <s v="Yuba City FD"/>
    <s v="Urban"/>
    <m/>
    <m/>
    <s v="N"/>
    <m/>
    <m/>
    <m/>
    <m/>
    <s v="N"/>
    <s v="N"/>
    <m/>
    <m/>
    <s v="2021-07-06"/>
    <m/>
    <m/>
    <m/>
    <m/>
    <m/>
    <m/>
    <m/>
    <m/>
    <m/>
    <m/>
    <m/>
    <m/>
    <m/>
    <m/>
    <m/>
    <m/>
    <m/>
    <m/>
    <m/>
    <s v="  "/>
    <s v="SIERRA"/>
    <s v="MARYSVILLE 03"/>
    <s v="23:01"/>
    <n v="44381"/>
    <n v="1392116"/>
    <s v="T005332879"/>
    <n v="826"/>
    <s v="ORANGE ST"/>
    <s v="YUBA CITY"/>
    <n v="39.138840000000002"/>
    <n v="-121.62248"/>
    <s v="T3TADF0"/>
    <s v="FINLEY, ALAN"/>
    <n v="152851107"/>
    <s v="20210705 00:15"/>
    <n v="9260"/>
    <m/>
    <s v="on scen to find the ground shrubs burned up- appears to be a firework which caused fire-- replaced 65 ft of overhead triplex-- all good "/>
    <s v="Y"/>
    <m/>
    <m/>
    <s v="39.1386217,-121.6227267,11.300000,3D"/>
    <m/>
    <m/>
    <m/>
    <s v="yuba city fd"/>
    <m/>
    <s v="N"/>
    <s v="Y"/>
    <m/>
    <s v="Clear"/>
    <m/>
    <s v="Private Land"/>
    <m/>
    <s v="Calm"/>
    <m/>
    <s v="Vegetation"/>
    <m/>
    <s v="1 meter - &lt; 3 meters"/>
    <m/>
    <s v="Fire Dept"/>
    <m/>
    <s v="Overhead"/>
    <m/>
    <s v="N"/>
    <m/>
    <m/>
    <m/>
    <s v="OTHER GROUND VEGETATION"/>
    <s v="SERVICE CONDUCTOR"/>
    <s v="N"/>
    <s v="  "/>
    <m/>
    <m/>
    <m/>
    <m/>
    <m/>
    <m/>
    <m/>
    <m/>
    <m/>
    <m/>
    <m/>
    <m/>
    <m/>
    <m/>
    <m/>
    <m/>
    <m/>
    <m/>
    <m/>
    <m/>
    <m/>
    <m/>
    <m/>
    <m/>
    <m/>
    <m/>
    <m/>
    <m/>
    <m/>
    <m/>
    <m/>
    <m/>
    <m/>
    <m/>
    <m/>
    <m/>
    <m/>
    <m/>
    <m/>
    <m/>
    <m/>
    <m/>
    <m/>
    <m/>
    <m/>
    <m/>
    <m/>
  </r>
  <r>
    <n v="987"/>
    <s v="AGFC"/>
    <s v="3 - QC Complete"/>
    <n v="44382"/>
    <n v="44617"/>
    <s v="Structure fire, not attributable to PG&amp;E assets. This information is preliminary."/>
    <s v="\\fxshare-nas05\quotashare-fs01\ESA\5 - Ignition Tracking\2021_Ignition_QC_Folders\20210704_nan_nan_nan_X316124651"/>
    <s v=" "/>
    <m/>
    <m/>
    <m/>
    <m/>
    <m/>
    <s v="Not In Scope"/>
    <m/>
    <m/>
    <m/>
    <m/>
    <m/>
    <m/>
    <m/>
    <m/>
    <m/>
    <m/>
    <m/>
    <m/>
    <m/>
    <m/>
    <m/>
    <m/>
    <m/>
    <m/>
    <m/>
    <m/>
    <m/>
    <m/>
    <m/>
    <m/>
    <m/>
    <m/>
    <m/>
    <m/>
    <m/>
    <m/>
    <m/>
    <m/>
    <m/>
    <m/>
    <m/>
    <m/>
    <m/>
    <m/>
    <m/>
    <m/>
    <m/>
    <m/>
    <m/>
    <m/>
    <m/>
    <m/>
    <s v=" "/>
    <x v="174"/>
    <s v="22:54:00"/>
    <m/>
    <m/>
    <s v="FAS"/>
    <s v="N"/>
    <s v="N"/>
    <m/>
    <m/>
    <m/>
    <s v="X316124651"/>
    <m/>
    <m/>
    <m/>
    <m/>
    <s v=" "/>
    <x v="0"/>
    <x v="1"/>
    <s v="N"/>
    <s v="N"/>
    <s v="N"/>
    <s v="Structure fire, not attributable to PG&amp;E assets. This information is preliminary."/>
    <s v="Not PG&amp;E"/>
    <s v="Building"/>
    <m/>
    <m/>
    <m/>
    <s v="&lt;0.25"/>
    <m/>
    <m/>
    <m/>
    <m/>
    <m/>
    <s v="Other Fire: Non-PG&amp;E related"/>
    <m/>
    <m/>
    <m/>
    <s v="Overhead"/>
    <x v="1"/>
    <m/>
    <m/>
    <m/>
    <s v=" "/>
    <x v="0"/>
    <n v="38.446241700000002"/>
    <n v="-121.8275367"/>
    <s v="Solano"/>
    <s v="DIXON 1105"/>
    <n v="12000"/>
    <m/>
    <x v="0"/>
    <s v="Dixon FD"/>
    <s v="Urban"/>
    <m/>
    <m/>
    <s v="N"/>
    <m/>
    <m/>
    <m/>
    <m/>
    <s v="N"/>
    <s v="N"/>
    <m/>
    <m/>
    <s v="2021-07-06"/>
    <m/>
    <m/>
    <m/>
    <m/>
    <m/>
    <m/>
    <m/>
    <m/>
    <m/>
    <m/>
    <m/>
    <m/>
    <m/>
    <m/>
    <m/>
    <m/>
    <m/>
    <m/>
    <m/>
    <s v="  "/>
    <s v="SACRAMENTO"/>
    <s v="VACAVILLE 04"/>
    <s v="22:54"/>
    <n v="44381"/>
    <m/>
    <s v="X316124651"/>
    <n v="275"/>
    <s v="N WASHINGTON ST APT 1"/>
    <s v="DIXON"/>
    <n v="38.447265999999999"/>
    <n v="-121.827635"/>
    <s v="S4TEBW2"/>
    <s v="WHITE, ERIC"/>
    <n v="62061105"/>
    <s v="20210704 23:50"/>
    <n v="1122"/>
    <m/>
    <s v="STUCTURE FIRE TWO SERVICES WERE DAMAGED. HAD TO LEAVE TX OFF LINE FOR SAFETY REASONS, WILL BE BACK IN THE AM TO RESTORE POWER TO THE CUSTOMERS I CAN."/>
    <s v="Y"/>
    <n v="3"/>
    <s v="\\fxshare-nas05\quotashare-fs01\ESA\5 - Ignition Tracking\Fire_Tab_Attachment_Files"/>
    <s v="38.4462417,-121.8275367,13.100000,3D"/>
    <m/>
    <m/>
    <m/>
    <s v="DIXION FD"/>
    <m/>
    <s v="N"/>
    <s v="N"/>
    <s v="Y"/>
    <s v="Clear"/>
    <m/>
    <s v="Private Land"/>
    <m/>
    <s v="Calm"/>
    <m/>
    <s v="3rd Party"/>
    <m/>
    <s v="3 meters - 0.25 Acres"/>
    <m/>
    <s v="Fire Dept"/>
    <m/>
    <s v="Overhead"/>
    <m/>
    <s v="N"/>
    <m/>
    <m/>
    <m/>
    <m/>
    <m/>
    <m/>
    <s v="  "/>
    <m/>
    <m/>
    <m/>
    <m/>
    <m/>
    <m/>
    <m/>
    <m/>
    <m/>
    <m/>
    <m/>
    <m/>
    <m/>
    <m/>
    <m/>
    <m/>
    <m/>
    <m/>
    <m/>
    <m/>
    <m/>
    <m/>
    <m/>
    <m/>
    <m/>
    <m/>
    <m/>
    <m/>
    <m/>
    <m/>
    <m/>
    <m/>
    <m/>
    <m/>
    <m/>
    <m/>
    <m/>
    <m/>
    <m/>
    <m/>
    <m/>
    <m/>
    <m/>
    <m/>
    <m/>
    <m/>
    <m/>
  </r>
  <r>
    <n v="986"/>
    <s v="AGFC"/>
    <s v="3 - QC Complete"/>
    <n v="44382"/>
    <n v="44617"/>
    <s v="Duplicate of index 985. Structure fire, not attributable to PG&amp;E assets. This information is preliminary."/>
    <s v="\\fxshare-nas05\quotashare-fs01\ESA\5 - Ignition Tracking\2021_Ignition_QC_Folders\20210704_nan_nan_nan_7685409119"/>
    <s v=" "/>
    <m/>
    <m/>
    <m/>
    <m/>
    <m/>
    <s v="Not In Scope"/>
    <m/>
    <m/>
    <m/>
    <m/>
    <m/>
    <m/>
    <m/>
    <m/>
    <m/>
    <m/>
    <m/>
    <m/>
    <m/>
    <m/>
    <m/>
    <m/>
    <m/>
    <m/>
    <m/>
    <m/>
    <m/>
    <m/>
    <m/>
    <m/>
    <m/>
    <m/>
    <m/>
    <m/>
    <m/>
    <m/>
    <m/>
    <m/>
    <m/>
    <m/>
    <m/>
    <m/>
    <m/>
    <m/>
    <m/>
    <m/>
    <m/>
    <m/>
    <m/>
    <m/>
    <m/>
    <m/>
    <s v=" "/>
    <x v="174"/>
    <s v="21:57:00"/>
    <m/>
    <m/>
    <s v="FAS"/>
    <s v="N"/>
    <s v="Y"/>
    <m/>
    <m/>
    <m/>
    <n v="7685409119"/>
    <m/>
    <m/>
    <m/>
    <m/>
    <s v=" "/>
    <x v="0"/>
    <x v="1"/>
    <s v="N"/>
    <s v="N"/>
    <s v="N"/>
    <s v="Duplicate of index 985. Structure fire, not attributable to PG&amp;E assets. This information is preliminary."/>
    <s v="Not PG&amp;E"/>
    <s v="Building"/>
    <m/>
    <m/>
    <m/>
    <s v="Structure-only"/>
    <m/>
    <m/>
    <m/>
    <m/>
    <m/>
    <s v="Duplicate"/>
    <m/>
    <m/>
    <m/>
    <s v="Underground"/>
    <x v="1"/>
    <m/>
    <m/>
    <m/>
    <s v=" "/>
    <x v="0"/>
    <n v="36.607965"/>
    <n v="-119.5388767"/>
    <s v="Fresno"/>
    <s v="PARLIER 1104"/>
    <n v="12000"/>
    <m/>
    <x v="0"/>
    <s v="Parlier FD"/>
    <s v="Agriculture"/>
    <m/>
    <m/>
    <s v="N"/>
    <m/>
    <m/>
    <m/>
    <m/>
    <s v="N"/>
    <s v="N"/>
    <m/>
    <m/>
    <s v="2021-07-06"/>
    <m/>
    <m/>
    <m/>
    <m/>
    <m/>
    <m/>
    <m/>
    <m/>
    <m/>
    <m/>
    <m/>
    <m/>
    <m/>
    <m/>
    <m/>
    <m/>
    <m/>
    <m/>
    <m/>
    <s v="  "/>
    <s v="FRESNO"/>
    <s v="SELMA  01"/>
    <s v="21:57"/>
    <n v="44381"/>
    <m/>
    <n v="7685409119"/>
    <n v="200"/>
    <s v="KELLY AVE"/>
    <s v="PARLIER"/>
    <n v="36.607512999999997"/>
    <n v="-119.53803600000001"/>
    <s v="F6TJMRY"/>
    <s v="ROGERS, JAMES"/>
    <n v="252291104"/>
    <s v="20210704 22:50"/>
    <n v="1121"/>
    <m/>
    <s v="STRUCTURE FIRE IN GARAGE FD SAID OK TO LEAVE PWR ON CUSTOMER WILL GET ELECTRICIAN TO LOOK OVER TO SEE IF ANY WIRING NEEDS REPAIRS "/>
    <s v="Y"/>
    <m/>
    <m/>
    <s v="36.6079650,-119.5388767,88.000000,3D"/>
    <m/>
    <m/>
    <m/>
    <s v="PARLIER FD"/>
    <m/>
    <s v="N"/>
    <s v="Y"/>
    <s v="N"/>
    <s v="Clear"/>
    <m/>
    <s v="Customer-Owned Structure/Equipment"/>
    <m/>
    <s v="Calm"/>
    <m/>
    <s v="Other (Comments)"/>
    <s v="STRUCTURE"/>
    <s v="Structure Only"/>
    <m/>
    <s v="Fire Dept"/>
    <m/>
    <s v="Subsurface"/>
    <m/>
    <s v="N"/>
    <m/>
    <m/>
    <m/>
    <m/>
    <m/>
    <m/>
    <s v="  "/>
    <m/>
    <m/>
    <m/>
    <m/>
    <m/>
    <m/>
    <m/>
    <m/>
    <m/>
    <m/>
    <m/>
    <m/>
    <m/>
    <m/>
    <m/>
    <m/>
    <m/>
    <m/>
    <m/>
    <m/>
    <m/>
    <m/>
    <m/>
    <m/>
    <m/>
    <m/>
    <m/>
    <m/>
    <m/>
    <m/>
    <m/>
    <m/>
    <m/>
    <m/>
    <m/>
    <m/>
    <m/>
    <m/>
    <m/>
    <m/>
    <m/>
    <m/>
    <m/>
    <m/>
    <m/>
    <m/>
    <m/>
  </r>
  <r>
    <n v="985"/>
    <s v="AGFC"/>
    <s v="3 - QC Complete"/>
    <n v="44382"/>
    <n v="44617"/>
    <s v="Structure fire, not attributable to PG&amp;E assets. This information is preliminary."/>
    <s v="\\fxshare-nas05\quotashare-fs01\ESA\5 - Ignition Tracking\2021_Ignition_QC_Folders\20210704_nan_nan_nan_7685409119"/>
    <s v=" "/>
    <m/>
    <m/>
    <m/>
    <m/>
    <m/>
    <s v="Not In Scope"/>
    <m/>
    <m/>
    <m/>
    <m/>
    <m/>
    <m/>
    <m/>
    <m/>
    <m/>
    <m/>
    <m/>
    <m/>
    <m/>
    <m/>
    <m/>
    <m/>
    <m/>
    <m/>
    <m/>
    <m/>
    <m/>
    <m/>
    <m/>
    <m/>
    <m/>
    <m/>
    <m/>
    <m/>
    <m/>
    <m/>
    <m/>
    <m/>
    <m/>
    <m/>
    <m/>
    <m/>
    <m/>
    <m/>
    <m/>
    <m/>
    <m/>
    <m/>
    <m/>
    <m/>
    <m/>
    <m/>
    <s v=" "/>
    <x v="174"/>
    <s v="21:57:00"/>
    <m/>
    <m/>
    <s v="FAS"/>
    <s v="N"/>
    <s v="N"/>
    <m/>
    <m/>
    <m/>
    <n v="7685409119"/>
    <m/>
    <m/>
    <m/>
    <m/>
    <s v=" "/>
    <x v="0"/>
    <x v="1"/>
    <s v="N"/>
    <s v="N"/>
    <s v="N"/>
    <s v="Structure fire, not attributable to PG&amp;E assets. This information is preliminary."/>
    <s v="Not PG&amp;E"/>
    <s v="Building"/>
    <m/>
    <m/>
    <m/>
    <s v="Structure-only"/>
    <m/>
    <m/>
    <m/>
    <m/>
    <m/>
    <s v="Other Fire: Non-PG&amp;E related"/>
    <m/>
    <m/>
    <m/>
    <s v="Underground"/>
    <x v="1"/>
    <m/>
    <m/>
    <m/>
    <s v=" "/>
    <x v="0"/>
    <n v="36.607965"/>
    <n v="-119.5388767"/>
    <s v="Fresno"/>
    <s v="PARLIER 1104"/>
    <n v="12000"/>
    <m/>
    <x v="0"/>
    <s v="Parlier FD"/>
    <s v="Agriculture"/>
    <m/>
    <m/>
    <s v="N"/>
    <m/>
    <m/>
    <m/>
    <m/>
    <s v="N"/>
    <s v="N"/>
    <m/>
    <m/>
    <s v="2021-07-06"/>
    <m/>
    <m/>
    <m/>
    <m/>
    <m/>
    <m/>
    <m/>
    <m/>
    <m/>
    <m/>
    <m/>
    <m/>
    <m/>
    <m/>
    <m/>
    <m/>
    <m/>
    <m/>
    <m/>
    <s v="  "/>
    <s v="FRESNO"/>
    <s v="SELMA  01"/>
    <s v="21:57"/>
    <n v="44381"/>
    <m/>
    <s v="7685409119"/>
    <s v="200"/>
    <s v="KELLY AVE"/>
    <s v="PARLIER"/>
    <m/>
    <m/>
    <m/>
    <s v="ROGERS, JAMES"/>
    <n v="252291104"/>
    <m/>
    <n v="1121"/>
    <m/>
    <s v="STRUCTURE FIRE IN GARAGE FD SAID OK TO LEAVE PWR ON CUSTOMER WILL GET ELECTRICIAN TO LOOK OVER TO SEE IF ANY WIRING NEEDS REPAIRS "/>
    <s v="Y"/>
    <m/>
    <m/>
    <m/>
    <n v="36.607965"/>
    <n v="-119.5388767"/>
    <m/>
    <m/>
    <m/>
    <m/>
    <s v="Y"/>
    <m/>
    <m/>
    <m/>
    <s v="Customer-Owned Structure/Equipment"/>
    <m/>
    <m/>
    <m/>
    <s v="Other (Comments)"/>
    <s v="STRUCTURE"/>
    <s v="Structure Only"/>
    <m/>
    <m/>
    <m/>
    <m/>
    <m/>
    <m/>
    <m/>
    <m/>
    <m/>
    <m/>
    <m/>
    <m/>
    <s v="  "/>
    <m/>
    <m/>
    <m/>
    <m/>
    <m/>
    <m/>
    <m/>
    <m/>
    <m/>
    <m/>
    <m/>
    <m/>
    <m/>
    <m/>
    <m/>
    <m/>
    <m/>
    <m/>
    <m/>
    <m/>
    <m/>
    <m/>
    <m/>
    <m/>
    <m/>
    <m/>
    <m/>
    <m/>
    <m/>
    <m/>
    <m/>
    <m/>
    <m/>
    <m/>
    <m/>
    <m/>
    <m/>
    <m/>
    <m/>
    <m/>
    <m/>
    <m/>
    <m/>
    <m/>
    <m/>
    <m/>
    <m/>
  </r>
  <r>
    <n v="984"/>
    <s v="AGFC"/>
    <s v="3 - QC Complete"/>
    <n v="44382"/>
    <n v="44617"/>
    <s v="Duplicate of index 983. Other fire, not attributable to PG&amp;E assets. Brush fire that burnt lid to transformer. This information is preliminary."/>
    <s v="\\fxshare-nas05\quotashare-fs01\ESA\5 - Ignition Tracking\2021_Ignition_QC_Folders\20210704_nan_nan_nan_5226038586"/>
    <s v=" "/>
    <m/>
    <m/>
    <m/>
    <m/>
    <m/>
    <s v="Not In Scope"/>
    <m/>
    <m/>
    <m/>
    <m/>
    <m/>
    <m/>
    <m/>
    <m/>
    <m/>
    <m/>
    <m/>
    <m/>
    <m/>
    <m/>
    <m/>
    <m/>
    <m/>
    <m/>
    <m/>
    <m/>
    <m/>
    <m/>
    <m/>
    <m/>
    <m/>
    <m/>
    <m/>
    <m/>
    <m/>
    <m/>
    <m/>
    <m/>
    <m/>
    <m/>
    <m/>
    <m/>
    <m/>
    <m/>
    <m/>
    <m/>
    <m/>
    <m/>
    <m/>
    <m/>
    <m/>
    <m/>
    <s v=" "/>
    <x v="174"/>
    <s v="21:44:00"/>
    <m/>
    <m/>
    <s v="FAS"/>
    <s v="N"/>
    <s v="Y"/>
    <m/>
    <m/>
    <m/>
    <n v="5226038586"/>
    <m/>
    <m/>
    <m/>
    <m/>
    <s v=" "/>
    <x v="0"/>
    <x v="1"/>
    <s v="N"/>
    <s v="N"/>
    <s v="N"/>
    <s v="Duplicate of index 983. Other fire, not attributable to PG&amp;E assets. Brush fire that burnt lid to transformer. This information is preliminary."/>
    <s v="Not PG&amp;E"/>
    <s v="Vegetation"/>
    <m/>
    <m/>
    <m/>
    <s v="&lt;3 meters of linear travel"/>
    <m/>
    <m/>
    <m/>
    <m/>
    <m/>
    <s v="Duplicate"/>
    <m/>
    <m/>
    <m/>
    <s v="Underground"/>
    <x v="1"/>
    <m/>
    <m/>
    <m/>
    <s v=" "/>
    <x v="0"/>
    <n v="38.5472617"/>
    <n v="-121.708125"/>
    <s v="Yolo"/>
    <s v="DAVIS 1108"/>
    <n v="12000"/>
    <m/>
    <x v="0"/>
    <s v="Davis FD"/>
    <s v="Urban"/>
    <m/>
    <m/>
    <s v="N"/>
    <m/>
    <m/>
    <m/>
    <m/>
    <s v="N"/>
    <s v="N"/>
    <m/>
    <m/>
    <s v="2021-07-06"/>
    <m/>
    <m/>
    <m/>
    <m/>
    <m/>
    <m/>
    <m/>
    <m/>
    <m/>
    <m/>
    <m/>
    <m/>
    <m/>
    <m/>
    <m/>
    <m/>
    <m/>
    <m/>
    <m/>
    <s v="  "/>
    <s v="SACRAMENTO"/>
    <s v="WOODLAND 01"/>
    <s v="21:44"/>
    <n v="44381"/>
    <m/>
    <n v="5226038586"/>
    <n v="3527"/>
    <s v="KOSO ST"/>
    <s v="DAVIS"/>
    <n v="38.547246000000001"/>
    <n v="-121.709883"/>
    <s v="S4TEBW2"/>
    <s v="WHITE, ERIC"/>
    <n v="62041108"/>
    <s v="20210704 22:54"/>
    <n v="1102"/>
    <m/>
    <s v="BUSHES AROUND T20286 CAUGHT FIRE. CAUSE OF FIRE UNKNOWN. DAMAGE TO THE LID ONLY. NO DAMAGE TO THE TX OR WIRES THAT I COULD SEE. WROTE B TAG TO HAVE THE LID REPLACED."/>
    <s v="Y"/>
    <n v="2"/>
    <s v="\\fxshare-nas05\quotashare-fs01\ESA\5 - Ignition Tracking\Fire_Tab_Attachment_Files"/>
    <s v="38.5472617,-121.7081250,15.700000,3D"/>
    <m/>
    <m/>
    <m/>
    <s v="DIXON FD"/>
    <m/>
    <s v="N"/>
    <s v="Y"/>
    <s v="N"/>
    <s v="Clear"/>
    <m/>
    <s v="PGE&amp;E-Owned Structure/Equipment"/>
    <m/>
    <s v="Calm"/>
    <m/>
    <s v="Unknown"/>
    <m/>
    <s v="1 meter - &lt; 3 meters"/>
    <m/>
    <s v="Fire Dept"/>
    <m/>
    <s v="Underbuild"/>
    <m/>
    <s v="N"/>
    <m/>
    <m/>
    <m/>
    <m/>
    <m/>
    <m/>
    <s v="  "/>
    <m/>
    <m/>
    <m/>
    <m/>
    <m/>
    <m/>
    <m/>
    <m/>
    <m/>
    <m/>
    <m/>
    <m/>
    <m/>
    <m/>
    <m/>
    <m/>
    <m/>
    <m/>
    <m/>
    <m/>
    <m/>
    <m/>
    <m/>
    <m/>
    <m/>
    <m/>
    <m/>
    <m/>
    <m/>
    <m/>
    <m/>
    <m/>
    <m/>
    <m/>
    <m/>
    <m/>
    <m/>
    <m/>
    <m/>
    <m/>
    <m/>
    <m/>
    <m/>
    <m/>
    <m/>
    <m/>
    <m/>
  </r>
  <r>
    <n v="983"/>
    <s v="AGFC"/>
    <s v="3 - QC Complete"/>
    <n v="44382"/>
    <n v="44617"/>
    <s v="Other fire, not attributable to PG&amp;E assets. Brush fire that burnt lid to transformer. This information is preliminary."/>
    <s v="\\fxshare-nas05\quotashare-fs01\ESA\5 - Ignition Tracking\2021_Ignition_QC_Folders\20210704_nan_nan_nan_5226038586"/>
    <s v=" "/>
    <m/>
    <m/>
    <m/>
    <m/>
    <m/>
    <s v="Not In Scope"/>
    <m/>
    <m/>
    <m/>
    <m/>
    <m/>
    <m/>
    <m/>
    <m/>
    <m/>
    <m/>
    <m/>
    <m/>
    <m/>
    <m/>
    <m/>
    <m/>
    <m/>
    <m/>
    <m/>
    <m/>
    <m/>
    <m/>
    <m/>
    <m/>
    <m/>
    <m/>
    <m/>
    <m/>
    <m/>
    <m/>
    <m/>
    <m/>
    <m/>
    <m/>
    <m/>
    <m/>
    <m/>
    <m/>
    <m/>
    <m/>
    <m/>
    <m/>
    <m/>
    <m/>
    <m/>
    <m/>
    <s v=" "/>
    <x v="174"/>
    <s v="21:44:00"/>
    <m/>
    <m/>
    <s v="FAS"/>
    <s v="N"/>
    <s v="N"/>
    <m/>
    <m/>
    <m/>
    <n v="5226038586"/>
    <m/>
    <m/>
    <m/>
    <m/>
    <s v=" "/>
    <x v="0"/>
    <x v="1"/>
    <s v="N"/>
    <s v="N"/>
    <s v="N"/>
    <s v="Other fire, not attributable to PG&amp;E assets. Brush fire that burnt lid to transformer. This information is preliminary."/>
    <s v="Not PG&amp;E"/>
    <s v="Vegetation"/>
    <m/>
    <m/>
    <m/>
    <s v="&lt;3 meters of linear travel"/>
    <m/>
    <m/>
    <m/>
    <m/>
    <m/>
    <s v="Other Fire: Non-PG&amp;E related"/>
    <m/>
    <m/>
    <m/>
    <s v="Underground"/>
    <x v="1"/>
    <m/>
    <m/>
    <m/>
    <s v=" "/>
    <x v="0"/>
    <n v="38.5472617"/>
    <n v="-121.708125"/>
    <s v="Yolo"/>
    <s v="DAVIS 1108"/>
    <n v="12000"/>
    <m/>
    <x v="0"/>
    <s v="Davis FD"/>
    <s v="Urban"/>
    <m/>
    <m/>
    <s v="N"/>
    <m/>
    <m/>
    <m/>
    <m/>
    <s v="N"/>
    <s v="N"/>
    <m/>
    <m/>
    <s v="2021-07-06"/>
    <m/>
    <m/>
    <m/>
    <m/>
    <m/>
    <m/>
    <m/>
    <m/>
    <m/>
    <m/>
    <m/>
    <m/>
    <m/>
    <m/>
    <m/>
    <m/>
    <m/>
    <m/>
    <m/>
    <s v="  "/>
    <s v="SACRAMENTO"/>
    <s v="WOODLAND 01"/>
    <s v="21:44"/>
    <n v="44381"/>
    <m/>
    <s v="5226038586"/>
    <s v="3527"/>
    <s v="KOSO ST"/>
    <s v="DAVIS"/>
    <m/>
    <m/>
    <m/>
    <s v="WHITE, ERIC"/>
    <n v="62041108"/>
    <m/>
    <n v="1102"/>
    <m/>
    <s v="BUSHES AROUND T20286 CAUGHT FIRE. CAUSE OF FIRE UNKNOWN. DAMAGE TO THE LID ONLY. NO DAMAGE TO THE TX OR WIRES THAT I COULD SEE. WROTE B TAG TO HAVE THE LID REPLACED."/>
    <s v="Y"/>
    <m/>
    <m/>
    <m/>
    <n v="38.5472617"/>
    <n v="-121.708125"/>
    <m/>
    <m/>
    <m/>
    <m/>
    <s v="Y"/>
    <m/>
    <m/>
    <m/>
    <s v="PGE&amp;E-Owned Structure/Equipment"/>
    <m/>
    <m/>
    <m/>
    <s v="Unknown"/>
    <m/>
    <s v="1 meter - &lt; 3 meters"/>
    <m/>
    <m/>
    <m/>
    <m/>
    <m/>
    <m/>
    <m/>
    <m/>
    <m/>
    <m/>
    <m/>
    <m/>
    <s v="  "/>
    <m/>
    <m/>
    <m/>
    <m/>
    <m/>
    <m/>
    <m/>
    <m/>
    <m/>
    <m/>
    <m/>
    <m/>
    <m/>
    <m/>
    <m/>
    <m/>
    <m/>
    <m/>
    <m/>
    <m/>
    <m/>
    <m/>
    <m/>
    <m/>
    <m/>
    <m/>
    <m/>
    <m/>
    <m/>
    <m/>
    <m/>
    <m/>
    <m/>
    <m/>
    <m/>
    <m/>
    <m/>
    <m/>
    <m/>
    <m/>
    <m/>
    <m/>
    <m/>
    <m/>
    <m/>
    <m/>
    <m/>
  </r>
  <r>
    <n v="982"/>
    <s v="AGFC"/>
    <s v="3 - QC Complete"/>
    <n v="44382"/>
    <n v="44617"/>
    <s v="Other fire, not attributable to PG&amp;E assets. Fireworks. This information is preliminary."/>
    <s v="\\fxshare-nas05\quotashare-fs01\ESA\5 - Ignition Tracking\2021_Ignition_QC_Folders\20210704_1392060_nan_nan_T005332852"/>
    <s v=" "/>
    <m/>
    <m/>
    <m/>
    <m/>
    <m/>
    <s v="Not In Scope"/>
    <m/>
    <m/>
    <m/>
    <m/>
    <m/>
    <m/>
    <m/>
    <m/>
    <m/>
    <m/>
    <m/>
    <m/>
    <m/>
    <m/>
    <m/>
    <m/>
    <m/>
    <m/>
    <m/>
    <m/>
    <m/>
    <m/>
    <m/>
    <m/>
    <m/>
    <m/>
    <m/>
    <m/>
    <m/>
    <m/>
    <m/>
    <m/>
    <m/>
    <m/>
    <m/>
    <m/>
    <m/>
    <m/>
    <m/>
    <m/>
    <m/>
    <m/>
    <m/>
    <m/>
    <m/>
    <m/>
    <s v=" "/>
    <x v="174"/>
    <s v="21:26:00"/>
    <n v="44381"/>
    <s v="21:26:00"/>
    <s v="FAS"/>
    <s v="N"/>
    <s v="N"/>
    <n v="1392060"/>
    <m/>
    <m/>
    <s v="T005332852"/>
    <m/>
    <m/>
    <m/>
    <m/>
    <s v=" "/>
    <x v="0"/>
    <x v="1"/>
    <s v="N"/>
    <s v="N"/>
    <s v="N"/>
    <s v="Other fire, not attributable to PG&amp;E assets. Fireworks. This information is preliminary."/>
    <s v="Not PG&amp;E"/>
    <s v="Other"/>
    <m/>
    <m/>
    <m/>
    <s v="&lt;3 meters of linear travel"/>
    <m/>
    <m/>
    <m/>
    <m/>
    <m/>
    <s v="Other Fire: Non-PG&amp;E related"/>
    <m/>
    <m/>
    <m/>
    <s v="Overhead"/>
    <x v="1"/>
    <m/>
    <m/>
    <m/>
    <s v=" "/>
    <x v="0"/>
    <n v="39.135815000000001"/>
    <n v="-121.6074283"/>
    <s v="Sutter"/>
    <s v="BOGUE 1107 "/>
    <n v="12000"/>
    <m/>
    <x v="0"/>
    <s v="Yuba City FD"/>
    <s v="Urban"/>
    <m/>
    <m/>
    <s v="N"/>
    <m/>
    <m/>
    <m/>
    <m/>
    <s v="N"/>
    <s v="N"/>
    <m/>
    <m/>
    <s v="2021-07-06"/>
    <m/>
    <m/>
    <m/>
    <m/>
    <m/>
    <m/>
    <m/>
    <m/>
    <m/>
    <m/>
    <m/>
    <m/>
    <m/>
    <m/>
    <m/>
    <m/>
    <m/>
    <m/>
    <m/>
    <s v="  "/>
    <s v="SIERRA"/>
    <s v="MARYSVILLE 03"/>
    <s v="21:26"/>
    <n v="44381"/>
    <n v="1392060"/>
    <s v="T005332852"/>
    <n v="230"/>
    <s v="B ST"/>
    <s v="YUBA CITY"/>
    <n v="39.135680000000001"/>
    <n v="-121.60766"/>
    <s v="T3TADF0"/>
    <s v="FINLEY, ALAN"/>
    <n v="153781107"/>
    <s v="20210704 21:59"/>
    <n v="9111"/>
    <m/>
    <s v="arrived on scene to find fire dept here- fire was out-- neighbor said there was a kid with a ground rose &amp; it spun into bushes &amp; caught bushes on fire-- fire climbed up to secondary level before fire dept put it out-- no one talking &amp; kid not found-- chalked it up to a loss-- just minor damage to outer moulding on pole"/>
    <s v="Y"/>
    <m/>
    <m/>
    <s v="39.1358150,-121.6074283,11.500000,3D"/>
    <m/>
    <m/>
    <m/>
    <s v="yuba city fire"/>
    <m/>
    <s v="N"/>
    <s v="Y"/>
    <m/>
    <s v="Clear"/>
    <m/>
    <s v="PGE&amp;E-Owned Structure/Equipment"/>
    <m/>
    <s v="Calm"/>
    <m/>
    <s v="3rd Party"/>
    <m/>
    <s v="1 meter - &lt; 3 meters"/>
    <m/>
    <s v="Fire Dept"/>
    <m/>
    <s v="Overhead"/>
    <m/>
    <s v="N"/>
    <m/>
    <m/>
    <m/>
    <s v="PATROL-FOUND NOTHING"/>
    <m/>
    <s v="N"/>
    <s v="  "/>
    <m/>
    <m/>
    <m/>
    <m/>
    <m/>
    <m/>
    <m/>
    <m/>
    <m/>
    <m/>
    <m/>
    <m/>
    <m/>
    <m/>
    <m/>
    <m/>
    <m/>
    <m/>
    <m/>
    <m/>
    <m/>
    <m/>
    <m/>
    <m/>
    <m/>
    <m/>
    <m/>
    <m/>
    <m/>
    <m/>
    <m/>
    <m/>
    <m/>
    <m/>
    <m/>
    <m/>
    <m/>
    <m/>
    <m/>
    <m/>
    <m/>
    <m/>
    <m/>
    <m/>
    <m/>
    <m/>
    <m/>
  </r>
  <r>
    <n v="981"/>
    <s v="AGFC"/>
    <s v="3 - QC Complete"/>
    <n v="44382"/>
    <n v="44617"/>
    <s v="Other fire, not attributable to PG&amp;E assets. This information is preliminary."/>
    <s v="\\fxshare-nas05\quotashare-fs01\ESA\5 - Ignition Tracking\2021_Ignition_QC_Folders\20210704_nan_nan_nan_T005332832"/>
    <s v=" "/>
    <m/>
    <m/>
    <m/>
    <m/>
    <m/>
    <s v="Not In Scope"/>
    <m/>
    <m/>
    <m/>
    <m/>
    <m/>
    <m/>
    <m/>
    <m/>
    <m/>
    <m/>
    <m/>
    <m/>
    <m/>
    <m/>
    <m/>
    <m/>
    <m/>
    <m/>
    <m/>
    <m/>
    <m/>
    <m/>
    <m/>
    <m/>
    <m/>
    <m/>
    <m/>
    <m/>
    <m/>
    <m/>
    <m/>
    <m/>
    <m/>
    <m/>
    <m/>
    <m/>
    <m/>
    <m/>
    <m/>
    <m/>
    <m/>
    <m/>
    <m/>
    <m/>
    <m/>
    <m/>
    <s v=" "/>
    <x v="174"/>
    <s v="19:50:00"/>
    <m/>
    <m/>
    <s v="FAS"/>
    <s v="N"/>
    <s v="N"/>
    <m/>
    <m/>
    <m/>
    <s v="T005332832"/>
    <m/>
    <m/>
    <m/>
    <m/>
    <s v=" "/>
    <x v="0"/>
    <x v="1"/>
    <s v="N"/>
    <s v="N"/>
    <s v="N"/>
    <s v="Other fire, not attributable to PG&amp;E assets. This information is preliminary."/>
    <s v="Not PG&amp;E"/>
    <s v="Other"/>
    <m/>
    <m/>
    <m/>
    <s v="&lt;3 meters of linear travel"/>
    <m/>
    <m/>
    <m/>
    <m/>
    <m/>
    <s v="Other Fire: Non-PG&amp;E related"/>
    <m/>
    <m/>
    <m/>
    <s v="Overhead"/>
    <x v="1"/>
    <m/>
    <m/>
    <m/>
    <s v=" "/>
    <x v="0"/>
    <n v="37.746985000000002"/>
    <n v="-121.4173333"/>
    <s v="San Joaquin"/>
    <s v="TRACY 0402"/>
    <n v="4000"/>
    <m/>
    <x v="0"/>
    <s v="Tracy FD"/>
    <s v="Urban"/>
    <m/>
    <m/>
    <s v="N"/>
    <m/>
    <m/>
    <m/>
    <m/>
    <s v="N"/>
    <s v="N"/>
    <m/>
    <m/>
    <s v="2021-07-06"/>
    <m/>
    <m/>
    <m/>
    <m/>
    <m/>
    <m/>
    <m/>
    <m/>
    <m/>
    <m/>
    <m/>
    <m/>
    <m/>
    <m/>
    <m/>
    <m/>
    <m/>
    <m/>
    <m/>
    <s v="  "/>
    <s v="STOCKTON"/>
    <s v="TRACY"/>
    <s v="19:50"/>
    <n v="44381"/>
    <m/>
    <s v="T005332832"/>
    <s v="UNKNOWN"/>
    <s v="FRANKLIN AVE "/>
    <s v="TRACY"/>
    <m/>
    <m/>
    <s v="Q3TRXAE"/>
    <s v="ARREOLA, RAY"/>
    <m/>
    <s v="20210704 20:46"/>
    <n v="9320"/>
    <m/>
    <s v="SMALL VEG FIRE CAUSED SURFACE BURN TO POLE , CHARRED ONLY POLE OK"/>
    <s v="Y"/>
    <m/>
    <m/>
    <s v="37.7469850,-121.4173333,3.000000,3D"/>
    <m/>
    <m/>
    <s v="S/W CORNER REAR OF TRACY SC 1 POLE ACROSS DITCH"/>
    <s v="TRACY FD"/>
    <m/>
    <s v="N"/>
    <s v="Y"/>
    <m/>
    <s v="Clear"/>
    <m/>
    <s v="Private Land"/>
    <m/>
    <s v="Calm"/>
    <m/>
    <s v="Unknown"/>
    <m/>
    <s v="1 meter - &lt; 3 meters"/>
    <m/>
    <s v="Fire Dept"/>
    <m/>
    <s v="Overhead"/>
    <m/>
    <s v="N"/>
    <m/>
    <m/>
    <m/>
    <m/>
    <m/>
    <s v="N"/>
    <s v="  "/>
    <m/>
    <m/>
    <m/>
    <m/>
    <m/>
    <m/>
    <m/>
    <m/>
    <m/>
    <m/>
    <m/>
    <m/>
    <m/>
    <m/>
    <m/>
    <m/>
    <m/>
    <m/>
    <m/>
    <m/>
    <m/>
    <m/>
    <m/>
    <m/>
    <m/>
    <m/>
    <m/>
    <m/>
    <m/>
    <m/>
    <m/>
    <m/>
    <m/>
    <m/>
    <m/>
    <m/>
    <m/>
    <m/>
    <m/>
    <m/>
    <m/>
    <m/>
    <m/>
    <m/>
    <m/>
    <m/>
    <m/>
  </r>
  <r>
    <n v="980"/>
    <s v="TLAL"/>
    <s v="3 - QC Complete"/>
    <n v="44470"/>
    <n v="44617"/>
    <s v="Troubleman found 3 of 3 fuses blown due to bird contact. The ensuing fire was 0.25 - 10 acres in size. This information is preliminary. OIS: 1392022; ILIS: 21-0084813; FOID: T005332817 (CAE2-Main), T005332815 (D3PJ-Cxl); EC A-Tag: 121663592 (T2TW), 121663631 (Cxl), 121663593 (Cxl); PM: 35264582, 31545424; Circuit ID: 252931102, SAP Eqp ID: 100194622; County: Kern; Division: Kern; Bird Incident Report #:  4TC0704211805"/>
    <s v="\\fxshare-nas05\quotashare-fs01\ESA\5 - Ignition Tracking\2021_Ignition_QC_Folders\20210704_1392022_21-0084813_nan_T005332817"/>
    <s v=" "/>
    <s v="Y"/>
    <s v="TLAL"/>
    <s v="Additional FOID Added; Create &amp; Outage Time, Fire Lat &amp; Long Updated, EC Tags Added"/>
    <n v="44470"/>
    <m/>
    <s v="Not In Scope"/>
    <m/>
    <m/>
    <m/>
    <m/>
    <m/>
    <m/>
    <m/>
    <m/>
    <m/>
    <m/>
    <m/>
    <m/>
    <m/>
    <m/>
    <m/>
    <m/>
    <m/>
    <m/>
    <m/>
    <m/>
    <m/>
    <m/>
    <m/>
    <m/>
    <m/>
    <m/>
    <m/>
    <m/>
    <m/>
    <m/>
    <m/>
    <m/>
    <m/>
    <m/>
    <m/>
    <m/>
    <m/>
    <m/>
    <m/>
    <m/>
    <m/>
    <m/>
    <s v="CAE2"/>
    <m/>
    <m/>
    <m/>
    <s v=" "/>
    <x v="174"/>
    <s v="19:06:00"/>
    <n v="44381"/>
    <s v="19:05:00"/>
    <s v="FAS"/>
    <s v="N"/>
    <s v="N"/>
    <n v="1392022"/>
    <s v="21-0084813"/>
    <m/>
    <s v="T005332817, T005332815"/>
    <s v="121663592, 121663631, 121663593"/>
    <m/>
    <m/>
    <s v="PG&amp;E_980_Ignition_20210704_3.jpg"/>
    <s v=" "/>
    <x v="1"/>
    <x v="0"/>
    <s v="Y"/>
    <s v="Y"/>
    <s v="N"/>
    <s v="On July 4, 2021 at 1945 hours, a PG&amp;E Troubleman patrolled the Tejon 1102 12kV Distribution Circuit number 252931102, in the Local Responsibility Area (LRA) near B St, Wheeler Ridge (Bakersfield), CA 93307. He observed all three of the phases blown at the overhead fuse 14744 (Part 63, Link E, 65A, 12kV, Installed 1988) and at the overhead fuse 9374 (Part 43, Link T, 100A, 12kV, Installed 1980), as well as a burned 40' class-5 Western Red Cedar wood pole (SAP Eqp ID 100194622, Bar Code 120397733, Carney Co., Mfr. Year 1980), a damaged 5'4&quot; Load-side crossarm, a damaged 44H cutout, a dead bird, and a grass fire. Initial analysis indicates the ignition was caused by an American crow (Corvus brachyrhynchos) that made direct contact with PG&amp;E's live electric facilities at the fused cutout 9374, which resulted in a flashover, death of the crow by electrocution, and the pole and grass fire that inevitably ensued. The Kern County Fire Department responded to and extinguished the fire. The 1,060-minute outage affected two customers. The EC A-tag 121663592 was submitted for remediation, including the installation of a new pole (Bar Code 120822349). The line was returned to service on July 6, 2021. The incident area is within a Raptor Concentration Zone (RCZ) and within the active San Joaquin Valley Habitat Conservation Plan (HCP). This information is preliminary."/>
    <s v="PG&amp;E"/>
    <s v="Other"/>
    <s v="Bird"/>
    <s v="D"/>
    <s v="D"/>
    <s v="0.26-9.99"/>
    <m/>
    <m/>
    <m/>
    <m/>
    <m/>
    <s v="Contact - Animal - Bird"/>
    <s v="Contact from object"/>
    <s v="Animal contact"/>
    <s v="Y"/>
    <s v="Overhead"/>
    <x v="0"/>
    <s v="Fuse"/>
    <s v="Fuse, Pole, Crossarm, Cutout"/>
    <n v="100194622"/>
    <s v=" "/>
    <x v="0"/>
    <n v="35.003705058800001"/>
    <n v="-118.9480146496"/>
    <s v="Kern"/>
    <s v="TEJON 1102"/>
    <n v="12000"/>
    <m/>
    <x v="1"/>
    <s v="Kern County FD"/>
    <s v="Agriculture"/>
    <s v="Grass Fuel Model"/>
    <m/>
    <s v="N"/>
    <m/>
    <m/>
    <m/>
    <m/>
    <s v="N"/>
    <s v="N"/>
    <m/>
    <m/>
    <s v="2021-07-06"/>
    <m/>
    <m/>
    <m/>
    <m/>
    <m/>
    <m/>
    <m/>
    <m/>
    <m/>
    <m/>
    <m/>
    <m/>
    <m/>
    <m/>
    <m/>
    <m/>
    <m/>
    <m/>
    <m/>
    <s v="  "/>
    <s v="KERN"/>
    <s v="BAKERSFIELD 12"/>
    <s v="19:12"/>
    <n v="44381"/>
    <n v="1392022"/>
    <s v="T005332817"/>
    <n v="5060"/>
    <s v="B ST"/>
    <s v="BAKERSFIELD"/>
    <n v="35.003729999999997"/>
    <n v="-118.94794"/>
    <s v="K1TCAE2"/>
    <s v="EDWARDS, COY"/>
    <n v="252931102"/>
    <s v="20210704 23:12"/>
    <n v="9110"/>
    <m/>
    <s v="FOUND # 3 OF 3 BLOWN @ 14744 AND 33 OF 3 BLOWN @ 9374 DUE TO BIRD. ISOLATED FOR CREW"/>
    <s v="Y"/>
    <m/>
    <m/>
    <s v="35.0070400,-118.9439117,275.700000,3D"/>
    <m/>
    <m/>
    <m/>
    <s v="KERN COUNTY FIRE"/>
    <m/>
    <s v="N"/>
    <s v="Y"/>
    <m/>
    <s v="Clear"/>
    <m/>
    <s v="Private Land"/>
    <m/>
    <s v="Light"/>
    <m/>
    <s v="Bird Contact"/>
    <m/>
    <s v="0.25 - 10 Acres"/>
    <m/>
    <s v="Fire Dept"/>
    <m/>
    <s v="Overhead"/>
    <m/>
    <s v="N"/>
    <m/>
    <m/>
    <m/>
    <s v="BIRD-FOUND"/>
    <s v="POLE-WOOD"/>
    <s v="N"/>
    <s v="  "/>
    <s v="Unplanned"/>
    <s v="Kern"/>
    <s v="Kern"/>
    <s v="252931102, TEJON-1102"/>
    <s v="21-0084813"/>
    <s v="Unplanned"/>
    <s v="Clear;32-90F"/>
    <s v="2"/>
    <m/>
    <s v="YES"/>
    <s v="Line to Ground"/>
    <s v="Sustained"/>
    <s v="No"/>
    <s v="14744"/>
    <s v="OH"/>
    <s v="Fuse"/>
    <s v="1392022"/>
    <s v="Pole-Wood, Burned/flashed"/>
    <m/>
    <s v="07/05/21 12:27"/>
    <m/>
    <s v="8/10MI S/O SW 2104 TEJON SUB"/>
    <s v="9374 EDWARDS, COY 661-342-0811: .4 MI S/O FIRST ST .2MI W/O WHEELER RIDGE"/>
    <m/>
    <s v="CROW INTO CUTOUT @ 9374 CAUSED FLASH OVER, POLE FIRE AND SMALL GRASS FIRE"/>
    <m/>
    <s v="No"/>
    <s v="Animal, Bird found"/>
    <m/>
    <s v="No"/>
    <m/>
    <m/>
    <s v="L2LS"/>
    <m/>
    <m/>
    <m/>
    <m/>
    <m/>
    <m/>
    <m/>
    <m/>
    <m/>
    <m/>
    <m/>
    <m/>
    <m/>
    <m/>
  </r>
  <r>
    <n v="978"/>
    <s v="AGFC"/>
    <s v="3 - QC Complete"/>
    <n v="44382"/>
    <n v="44617"/>
    <s v="Duplicate of index 977. Structure fire, not attributable to PG&amp;E. This information is preliminary. "/>
    <s v="\\fxshare-nas05\quotashare-fs01\ESA\5 - Ignition Tracking\2021_Ignition_QC_Folders\20210704_nan_nan_nan_8640336666"/>
    <s v=" "/>
    <m/>
    <m/>
    <m/>
    <m/>
    <m/>
    <s v="Not In Scope"/>
    <m/>
    <m/>
    <m/>
    <m/>
    <m/>
    <m/>
    <m/>
    <m/>
    <m/>
    <m/>
    <m/>
    <m/>
    <m/>
    <m/>
    <m/>
    <m/>
    <m/>
    <m/>
    <m/>
    <m/>
    <m/>
    <m/>
    <m/>
    <m/>
    <m/>
    <m/>
    <m/>
    <m/>
    <m/>
    <m/>
    <m/>
    <m/>
    <m/>
    <m/>
    <m/>
    <m/>
    <m/>
    <m/>
    <m/>
    <m/>
    <m/>
    <m/>
    <m/>
    <m/>
    <m/>
    <m/>
    <s v=" "/>
    <x v="174"/>
    <s v="12:01:00"/>
    <m/>
    <m/>
    <s v="FAS"/>
    <s v="N"/>
    <s v="Y"/>
    <m/>
    <m/>
    <m/>
    <n v="8640336666"/>
    <m/>
    <m/>
    <m/>
    <m/>
    <s v=" "/>
    <x v="0"/>
    <x v="1"/>
    <s v="N"/>
    <s v="N"/>
    <s v="N"/>
    <s v="Duplicate of index 977. Structure fire, not attributable to PG&amp;E. This information is preliminary. "/>
    <s v="Not PG&amp;E"/>
    <s v="Building"/>
    <m/>
    <m/>
    <m/>
    <s v="Structure-only"/>
    <m/>
    <m/>
    <m/>
    <m/>
    <m/>
    <s v="Duplicate"/>
    <m/>
    <m/>
    <m/>
    <s v="Overhead"/>
    <x v="1"/>
    <m/>
    <m/>
    <m/>
    <s v=" "/>
    <x v="0"/>
    <n v="37.3541533"/>
    <n v="-121.8392233"/>
    <s v="Santa Clara"/>
    <s v="MC KEE 1106"/>
    <n v="12000"/>
    <m/>
    <x v="0"/>
    <s v="San Jose FD"/>
    <s v="Urban"/>
    <m/>
    <m/>
    <s v="N"/>
    <m/>
    <m/>
    <m/>
    <m/>
    <s v="N"/>
    <s v="N"/>
    <m/>
    <m/>
    <s v="2021-07-06"/>
    <m/>
    <m/>
    <m/>
    <m/>
    <m/>
    <m/>
    <m/>
    <m/>
    <m/>
    <m/>
    <m/>
    <m/>
    <m/>
    <m/>
    <m/>
    <m/>
    <m/>
    <m/>
    <m/>
    <s v="  "/>
    <s v="SAN JOSE"/>
    <s v="SAN JOSE 04"/>
    <s v="12:01"/>
    <n v="44381"/>
    <m/>
    <n v="8640336666"/>
    <n v="241"/>
    <s v="S JACKSON AVE"/>
    <s v="SAN JOSE"/>
    <n v="37.354703999999998"/>
    <n v="-121.839902"/>
    <s v="J2TFWB3"/>
    <s v="BRANDT, FRED"/>
    <n v="83531106"/>
    <s v="20210704 13:03"/>
    <n v="1120"/>
    <m/>
    <s v="Three trailers burnt. Their Park meters are on one panel for 25 meters, only three burnt, no known cause.Units 11 24 and 25"/>
    <s v="Y"/>
    <m/>
    <m/>
    <s v="37.3541533,-121.8392233,18.700000,3D"/>
    <m/>
    <m/>
    <m/>
    <s v="San Jose F D"/>
    <m/>
    <s v="Y"/>
    <s v="Y"/>
    <s v="Y"/>
    <s v="Clear"/>
    <m/>
    <s v="Customer-Owned Structure/Equipment"/>
    <m/>
    <s v="Calm"/>
    <m/>
    <s v="Other Utility"/>
    <s v="cust owned wire and meters"/>
    <s v="Structure Only"/>
    <m/>
    <s v="Fire Dept"/>
    <m/>
    <s v="Overhead"/>
    <s v="PG&amp;E is overhead to pge sec riser to cust owned UG wire."/>
    <s v="N"/>
    <m/>
    <s v="Other (Comments)"/>
    <s v="No evidencee"/>
    <m/>
    <m/>
    <m/>
    <s v="  "/>
    <m/>
    <m/>
    <m/>
    <m/>
    <m/>
    <m/>
    <m/>
    <m/>
    <m/>
    <m/>
    <m/>
    <m/>
    <m/>
    <m/>
    <m/>
    <m/>
    <m/>
    <m/>
    <m/>
    <m/>
    <m/>
    <m/>
    <m/>
    <m/>
    <m/>
    <m/>
    <m/>
    <m/>
    <m/>
    <m/>
    <m/>
    <m/>
    <m/>
    <m/>
    <m/>
    <m/>
    <m/>
    <m/>
    <m/>
    <m/>
    <m/>
    <m/>
    <m/>
    <m/>
    <m/>
    <m/>
    <m/>
  </r>
  <r>
    <n v="977"/>
    <s v="MXX7"/>
    <s v="3 - QC Complete"/>
    <n v="44381"/>
    <n v="44617"/>
    <s v="Structure fire, not attributable to PG&amp;E. This information is preliminary. "/>
    <s v="\\fxshare-nas05\quotashare-fs01\ESA\5 - Ignition Tracking\2021_Ignition_QC_Folders\20210704_nan_nan_nan_8640336666"/>
    <s v=" "/>
    <m/>
    <m/>
    <m/>
    <m/>
    <m/>
    <s v="Not In Scope"/>
    <m/>
    <m/>
    <m/>
    <m/>
    <m/>
    <m/>
    <m/>
    <m/>
    <m/>
    <m/>
    <m/>
    <m/>
    <m/>
    <m/>
    <m/>
    <m/>
    <m/>
    <m/>
    <m/>
    <m/>
    <m/>
    <m/>
    <m/>
    <m/>
    <m/>
    <m/>
    <m/>
    <m/>
    <m/>
    <m/>
    <m/>
    <m/>
    <m/>
    <m/>
    <m/>
    <m/>
    <m/>
    <m/>
    <m/>
    <m/>
    <m/>
    <m/>
    <m/>
    <m/>
    <m/>
    <m/>
    <s v=" "/>
    <x v="174"/>
    <s v="12:01:00"/>
    <m/>
    <m/>
    <s v="FAS"/>
    <s v="N"/>
    <s v="N"/>
    <m/>
    <m/>
    <m/>
    <n v="8640336666"/>
    <m/>
    <m/>
    <m/>
    <m/>
    <s v=" "/>
    <x v="0"/>
    <x v="1"/>
    <s v="N"/>
    <s v="N"/>
    <s v="N"/>
    <s v="Structure fire, not attributable to PG&amp;E. This information is preliminary. "/>
    <s v="Not PG&amp;E"/>
    <s v="Building"/>
    <m/>
    <m/>
    <m/>
    <s v="Structure-only"/>
    <m/>
    <m/>
    <m/>
    <m/>
    <m/>
    <s v="Other Fire: Non-PG&amp;E related"/>
    <m/>
    <m/>
    <m/>
    <s v="Overhead"/>
    <x v="1"/>
    <m/>
    <m/>
    <m/>
    <s v=" "/>
    <x v="0"/>
    <n v="37.3541533"/>
    <n v="-121.8392233"/>
    <s v="Santa Clara"/>
    <s v="MC KEE 1106"/>
    <n v="12000"/>
    <m/>
    <x v="0"/>
    <s v="San Jose FD"/>
    <s v="Urban"/>
    <m/>
    <m/>
    <s v="N"/>
    <m/>
    <m/>
    <m/>
    <m/>
    <s v="N"/>
    <s v="N"/>
    <m/>
    <m/>
    <s v="2021-07-06"/>
    <m/>
    <m/>
    <m/>
    <m/>
    <m/>
    <m/>
    <m/>
    <m/>
    <m/>
    <m/>
    <m/>
    <m/>
    <m/>
    <m/>
    <m/>
    <m/>
    <m/>
    <m/>
    <m/>
    <s v="  "/>
    <s v="SAN JOSE"/>
    <s v="SAN JOSE 04"/>
    <s v="12:01"/>
    <n v="44381"/>
    <m/>
    <n v="8640336666"/>
    <n v="241"/>
    <s v="S JACKSON AVE"/>
    <s v="SAN JOSE"/>
    <n v="37.354703999999998"/>
    <n v="-121.839902"/>
    <s v="J2TFWB3"/>
    <s v="BRANDT, FRED"/>
    <n v="83531106"/>
    <s v="20210704 13:03"/>
    <n v="1120"/>
    <m/>
    <s v="Three trailers burnt. Their Park meters are on one panel for 25 meters, only three burnt, no known cause.Units 11 24 and 25"/>
    <s v="Y"/>
    <m/>
    <m/>
    <s v="37.3541533,-121.8392233,18.700000,3D"/>
    <m/>
    <m/>
    <m/>
    <s v="San Jose F D"/>
    <m/>
    <s v="Y"/>
    <s v="Y"/>
    <s v="Y"/>
    <s v="Clear"/>
    <m/>
    <s v="Customer-Owned Structure/Equipment"/>
    <m/>
    <s v="Calm"/>
    <m/>
    <s v="Other Utility"/>
    <s v="cust owned wire and meters"/>
    <s v="Structure Only"/>
    <m/>
    <s v="Fire Dept"/>
    <m/>
    <s v="Overhead"/>
    <s v="PG&amp;E is overhead to pge sec riser to cust owned UG wire."/>
    <s v="N"/>
    <m/>
    <s v="Other (Comments)"/>
    <s v="No evidencee"/>
    <m/>
    <m/>
    <m/>
    <s v="  "/>
    <m/>
    <m/>
    <m/>
    <m/>
    <m/>
    <m/>
    <m/>
    <m/>
    <m/>
    <m/>
    <m/>
    <m/>
    <m/>
    <m/>
    <m/>
    <m/>
    <m/>
    <m/>
    <m/>
    <m/>
    <m/>
    <m/>
    <m/>
    <m/>
    <m/>
    <m/>
    <m/>
    <m/>
    <m/>
    <m/>
    <m/>
    <m/>
    <m/>
    <m/>
    <m/>
    <m/>
    <m/>
    <m/>
    <m/>
    <m/>
    <m/>
    <m/>
    <m/>
    <m/>
    <m/>
    <m/>
    <m/>
  </r>
  <r>
    <n v="976"/>
    <s v="CFMD"/>
    <s v="3 - QC Complete"/>
    <n v="44417"/>
    <n v="44617"/>
    <s v="The wire burned down due to a squirrel. The ensuing fire was 1 meter to 3 meters in size. This information is preliminary. "/>
    <s v="\\fxshare-nas05\quotashare-fs01\ESA\5 - Ignition Tracking\2021_Ignition_QC_Folders\20210703_1391459_21-0084703.1(2 outages)_nan_T005332553"/>
    <s v=" "/>
    <m/>
    <m/>
    <m/>
    <m/>
    <m/>
    <s v="Not Assigned"/>
    <s v="Not Required"/>
    <m/>
    <m/>
    <s v="Not Required"/>
    <m/>
    <m/>
    <m/>
    <m/>
    <m/>
    <m/>
    <m/>
    <s v="Not Required"/>
    <m/>
    <m/>
    <m/>
    <m/>
    <m/>
    <m/>
    <m/>
    <m/>
    <m/>
    <m/>
    <m/>
    <m/>
    <m/>
    <m/>
    <m/>
    <m/>
    <m/>
    <m/>
    <m/>
    <m/>
    <m/>
    <m/>
    <m/>
    <m/>
    <m/>
    <m/>
    <m/>
    <s v="Y"/>
    <n v="44400"/>
    <n v="44417"/>
    <s v="RCWL"/>
    <s v="707-338-1362"/>
    <s v="details/one pic"/>
    <m/>
    <s v=" "/>
    <x v="175"/>
    <s v="18:51:00"/>
    <n v="44380"/>
    <s v="18:51:00"/>
    <s v="FAS"/>
    <s v="N"/>
    <s v="N"/>
    <n v="1391459"/>
    <s v="21-0084703.1(2 outages)"/>
    <m/>
    <s v="T005332553"/>
    <n v="121663012"/>
    <m/>
    <m/>
    <s v="PG&amp;E_976_Ignition_20210703_1.jpg"/>
    <s v=" "/>
    <x v="1"/>
    <x v="0"/>
    <s v="Y"/>
    <s v="Y"/>
    <s v="N"/>
    <s v="On July 3rd, 2021 at approximately 18:51 hours, a PG&amp;E troubleman was dispatched to a wire down outage on the Santa Rosa A 1107, 12kV distribution circuit on Farmers Lane in the City of Santa Rosa in the North Coast Division. Initial analysis indicates the wire burned down due to squirrel contact to the service drop. The ensuing fire was 1 meter to 3 meters in size. This information is preliminary. This incident occurred in the Tier 3 HFTD with clear, calm wind weather conditions.  Priority A corrective tag #121569394 was created for this incident.  A crew replaced the damaged connector on 7/3/2021.  This information is preliminary."/>
    <s v="PG&amp;E"/>
    <s v="Vegetation"/>
    <m/>
    <s v="D"/>
    <s v="D"/>
    <s v="&lt;3 meters of linear travel"/>
    <m/>
    <m/>
    <m/>
    <m/>
    <m/>
    <s v="Contact - Animal - Other"/>
    <s v="Contact from object"/>
    <s v="Animal contact"/>
    <s v="Y"/>
    <s v="Overhead"/>
    <x v="3"/>
    <s v="Service Drop"/>
    <s v="Conductor"/>
    <n v="103617529"/>
    <s v=" "/>
    <x v="2"/>
    <n v="38.454403300000003"/>
    <n v="-122.6846717"/>
    <s v="Sonoma"/>
    <s v="SANTA ROSA A 1107"/>
    <s v="0-750"/>
    <m/>
    <x v="0"/>
    <s v="Unknown"/>
    <s v="Hardwood Forest"/>
    <s v="Brush fuel model"/>
    <m/>
    <s v="Y"/>
    <s v="Nuns 2017"/>
    <m/>
    <m/>
    <m/>
    <s v="N"/>
    <s v="N"/>
    <m/>
    <m/>
    <s v="2021-07-06"/>
    <m/>
    <m/>
    <m/>
    <m/>
    <m/>
    <m/>
    <m/>
    <m/>
    <m/>
    <m/>
    <m/>
    <m/>
    <m/>
    <m/>
    <m/>
    <m/>
    <m/>
    <m/>
    <m/>
    <s v="  "/>
    <s v="NORTH COAST"/>
    <s v="SANTA ROSA 04"/>
    <s v="18:51"/>
    <n v="44380"/>
    <n v="1391459"/>
    <s v="T005332553"/>
    <n v="170"/>
    <s v="FARMERS LN STE 3"/>
    <s v="SANTA ROSA"/>
    <n v="38.437429999999999"/>
    <n v="-122.71272"/>
    <s v="W9TRCWL"/>
    <s v="WATTS, CHAD"/>
    <n v="4215"/>
    <s v="20210703 22:51"/>
    <n v="9260"/>
    <n v="1"/>
    <s v="Squirel found cause the wire to burn down"/>
    <s v="Y"/>
    <m/>
    <m/>
    <s v="38.4544033,-122.6846717,111.800000,3D"/>
    <m/>
    <m/>
    <m/>
    <s v="not received"/>
    <m/>
    <s v="N"/>
    <s v="Y"/>
    <m/>
    <s v="Clear"/>
    <m/>
    <s v="Private Land"/>
    <m/>
    <s v="Calm"/>
    <m/>
    <s v="Animal"/>
    <m/>
    <s v="1 meter - &lt; 3 meters"/>
    <m/>
    <s v="Fire Dept"/>
    <m/>
    <s v="Overhead"/>
    <m/>
    <s v="N"/>
    <m/>
    <m/>
    <m/>
    <s v="ANIMAL-SQUIRREL"/>
    <s v="CONDUCTOR, OVERHEAD"/>
    <s v="N"/>
    <s v="  "/>
    <s v="Unplanned"/>
    <s v="Sonoma"/>
    <s v="Santa Rosa"/>
    <s v="042151107, SANTA ROSA A-1107"/>
    <s v="21-0084703.1(2 outages)"/>
    <s v="Unplanned"/>
    <s v="Clear;32-90F"/>
    <s v="1307"/>
    <s v="75406"/>
    <s v="NO"/>
    <s v="Line to Ground"/>
    <s v="Sustained"/>
    <s v="No"/>
    <s v="1107/2"/>
    <s v="OH"/>
    <s v="Circuit Breaker"/>
    <s v="1391459"/>
    <s v="Conductor, Overhead, Broken, wire on ground"/>
    <s v="GRD TIME TARGET "/>
    <s v="07/03/21 20:34"/>
    <m/>
    <s v="SANTA ROSA A SUB"/>
    <s v="MAINLINE BETWEEN 163947 &amp; 9001"/>
    <m/>
    <m/>
    <m/>
    <s v="No"/>
    <s v="Animal, Squirrel"/>
    <m/>
    <s v="No"/>
    <s v="2"/>
    <s v="999"/>
    <s v="MSMI"/>
    <m/>
    <m/>
    <m/>
    <m/>
    <m/>
    <m/>
    <m/>
    <m/>
    <m/>
    <m/>
    <m/>
    <m/>
    <m/>
    <m/>
  </r>
  <r>
    <n v="975"/>
    <s v="MXX7"/>
    <s v="3 - QC Complete"/>
    <n v="44381"/>
    <n v="44617"/>
    <s v="Structure fire, not attributable to PG&amp;E. This information is preliminary. "/>
    <s v="\\fxshare-nas05\quotashare-fs01\ESA\5 - Ignition Tracking\2021_Ignition_QC_Folders\20210703_nan_nan_nan_739273362"/>
    <s v=" "/>
    <m/>
    <m/>
    <m/>
    <m/>
    <m/>
    <s v="Not In Scope"/>
    <m/>
    <m/>
    <m/>
    <m/>
    <m/>
    <m/>
    <m/>
    <m/>
    <m/>
    <m/>
    <m/>
    <m/>
    <m/>
    <m/>
    <m/>
    <m/>
    <m/>
    <m/>
    <m/>
    <m/>
    <m/>
    <m/>
    <m/>
    <m/>
    <m/>
    <m/>
    <m/>
    <m/>
    <m/>
    <m/>
    <m/>
    <m/>
    <m/>
    <m/>
    <m/>
    <m/>
    <m/>
    <m/>
    <m/>
    <m/>
    <m/>
    <m/>
    <m/>
    <m/>
    <m/>
    <m/>
    <s v=" "/>
    <x v="175"/>
    <s v="18:03:00"/>
    <m/>
    <m/>
    <s v="FAS"/>
    <s v="N"/>
    <s v="N"/>
    <m/>
    <m/>
    <m/>
    <n v="739273362"/>
    <m/>
    <m/>
    <m/>
    <m/>
    <s v=" "/>
    <x v="0"/>
    <x v="1"/>
    <s v="N"/>
    <s v="N"/>
    <s v="N"/>
    <s v="Structure fire, not attributable to PG&amp;E. This information is preliminary. "/>
    <s v="Not PG&amp;E"/>
    <s v="Building"/>
    <m/>
    <m/>
    <m/>
    <s v="Structure-only"/>
    <m/>
    <m/>
    <m/>
    <m/>
    <m/>
    <s v="Other Fire: Non-PG&amp;E related"/>
    <m/>
    <m/>
    <m/>
    <s v="Overhead"/>
    <x v="1"/>
    <m/>
    <m/>
    <m/>
    <s v=" "/>
    <x v="0"/>
    <n v="39.718501699999997"/>
    <n v="-121.8254367"/>
    <s v="Butte"/>
    <s v="CHICO A 0401"/>
    <n v="4000"/>
    <m/>
    <x v="0"/>
    <s v="Chico City Fire Department "/>
    <s v="Urban"/>
    <m/>
    <m/>
    <s v="Y"/>
    <s v="Camp 2018"/>
    <m/>
    <m/>
    <m/>
    <s v="N"/>
    <s v="N"/>
    <m/>
    <m/>
    <s v="2021-07-06"/>
    <m/>
    <m/>
    <m/>
    <m/>
    <m/>
    <m/>
    <m/>
    <m/>
    <m/>
    <m/>
    <m/>
    <m/>
    <m/>
    <m/>
    <m/>
    <m/>
    <m/>
    <m/>
    <m/>
    <s v="  "/>
    <s v="NORTH VALLEY"/>
    <s v="CHICO 02"/>
    <s v="18:03"/>
    <n v="44380"/>
    <m/>
    <n v="739273362"/>
    <n v="125"/>
    <s v="W 19TH ST"/>
    <s v="CHICO"/>
    <n v="39.719268"/>
    <n v="-121.82446"/>
    <s v="V2TAST2"/>
    <s v="THORNE III, ALLAN"/>
    <n v="102051102"/>
    <s v="20210703 19:11"/>
    <n v="2402"/>
    <m/>
    <s v="STR FIRE, POSS SUB MTR BLDG, PULLED PGE MTR PER INC COMMANDER, GLASSED, VOLTAGE AT MTR 121,121V, FND JUMPERED SOCKET AT PNL AT BACK BURNED STRUCTURE AND SUB MTR AT FRONT HSE, PICS TAKEN"/>
    <s v="Y"/>
    <n v="3"/>
    <s v="\\fxshare-nas05\quotashare-fs01\ESA\5 - Ignition Tracking\Fire_Tab_Attachment_Files"/>
    <s v="39.7185017,-121.8254367,50.900000,3D"/>
    <m/>
    <m/>
    <s v="REAR STRUCTURE"/>
    <s v="CITY CHICO FIRE DEPT"/>
    <m/>
    <s v="Y"/>
    <s v="Y"/>
    <s v="Y"/>
    <s v="Clear"/>
    <m/>
    <s v="Customer-Owned Structure/Equipment"/>
    <m/>
    <s v="Calm"/>
    <m/>
    <s v="3rd Party"/>
    <m/>
    <s v="Structure Only"/>
    <m/>
    <s v="Fire Dept"/>
    <m/>
    <s v="Overhead"/>
    <m/>
    <s v="Y"/>
    <s v="PHOTOS"/>
    <s v="PG&amp;E Employee"/>
    <m/>
    <m/>
    <m/>
    <m/>
    <s v="  "/>
    <m/>
    <m/>
    <m/>
    <m/>
    <m/>
    <m/>
    <m/>
    <m/>
    <m/>
    <m/>
    <m/>
    <m/>
    <m/>
    <m/>
    <m/>
    <m/>
    <m/>
    <m/>
    <m/>
    <m/>
    <m/>
    <m/>
    <m/>
    <m/>
    <m/>
    <m/>
    <m/>
    <m/>
    <m/>
    <m/>
    <m/>
    <m/>
    <m/>
    <m/>
    <m/>
    <m/>
    <m/>
    <m/>
    <m/>
    <m/>
    <m/>
    <m/>
    <m/>
    <m/>
    <m/>
    <m/>
    <m/>
  </r>
  <r>
    <n v="974"/>
    <s v="P4K5"/>
    <s v="3 - QC Complete"/>
    <n v="44405"/>
    <n v="44617"/>
    <s v="Pole fire. The ensuing fire was 0.25-10 acres in size. This information is preliminary. "/>
    <s v="\\fxshare-nas05\quotashare-fs01\ESA\5 - Ignition Tracking\2021_Ignition_QC_Folders\20210703_1391333_21-0084690_nan_T005332447"/>
    <s v=" "/>
    <s v="Y"/>
    <s v="P4K5"/>
    <s v="Adjusted the outage time and the fire lat and long "/>
    <m/>
    <m/>
    <s v="Not In Scope"/>
    <m/>
    <m/>
    <m/>
    <m/>
    <m/>
    <m/>
    <m/>
    <m/>
    <m/>
    <m/>
    <m/>
    <m/>
    <m/>
    <m/>
    <m/>
    <m/>
    <m/>
    <m/>
    <m/>
    <m/>
    <m/>
    <m/>
    <m/>
    <m/>
    <m/>
    <m/>
    <m/>
    <m/>
    <m/>
    <m/>
    <m/>
    <m/>
    <m/>
    <m/>
    <m/>
    <m/>
    <m/>
    <m/>
    <m/>
    <m/>
    <m/>
    <m/>
    <m/>
    <m/>
    <m/>
    <m/>
    <s v=" "/>
    <x v="175"/>
    <s v="14:55:00"/>
    <n v="44380"/>
    <s v="14:51:00"/>
    <s v="FAS"/>
    <s v="N"/>
    <s v="N"/>
    <n v="1391333"/>
    <s v="21-0084690"/>
    <m/>
    <s v="T005332447, T005332655, T005332683"/>
    <n v="121663340"/>
    <s v="120131191"/>
    <m/>
    <s v="No Photos"/>
    <s v=" "/>
    <x v="1"/>
    <x v="0"/>
    <s v="Y"/>
    <s v="Y"/>
    <s v="N"/>
    <s v="On July 3rd, 2021 at 1455 hours, a PG&amp;E Troubleman was dispatched to the Cassidy 2108 21kV Distribution Circuit near the Thomas MacMichael Sr. Loop trail west of North Friant road (2 poles south of CGC 417700456391) in response to a fire. Initial analysis indicates equipment failure (pole) caused the ignition. The ensuing fire was 0.26 – 9.99 acres in size and the fire was suppressed by an unknown fire department. PG&amp;E Crew replaced the pole and crossarm. This is preliminary."/>
    <s v="PG&amp;E"/>
    <s v="Other"/>
    <s v="Pole"/>
    <s v="D"/>
    <s v="D"/>
    <s v="0.26-9.99"/>
    <m/>
    <m/>
    <m/>
    <m/>
    <m/>
    <s v="Equipment - PG&amp;E"/>
    <s v="All types of equipment / facility failure"/>
    <s v="Pole failure"/>
    <s v="N"/>
    <s v="Overhead"/>
    <x v="0"/>
    <s v="Pole"/>
    <s v="Pole, Crossarm"/>
    <n v="103818324"/>
    <s v=" "/>
    <x v="0"/>
    <n v="36.877333040800004"/>
    <n v="-119.78502588089999"/>
    <s v="Fresno"/>
    <s v="CASSIDY 2108"/>
    <n v="21000"/>
    <s v="CASSIDY 21086060"/>
    <x v="0"/>
    <s v="Fire Department"/>
    <s v="Herbaceous"/>
    <s v="Grass Fuel Model"/>
    <m/>
    <s v="N"/>
    <m/>
    <m/>
    <m/>
    <m/>
    <s v="N"/>
    <s v="N"/>
    <m/>
    <m/>
    <s v="2021-07-06"/>
    <m/>
    <m/>
    <m/>
    <m/>
    <m/>
    <m/>
    <m/>
    <m/>
    <m/>
    <m/>
    <m/>
    <m/>
    <m/>
    <m/>
    <m/>
    <m/>
    <m/>
    <m/>
    <m/>
    <s v="  "/>
    <s v="FRESNO"/>
    <s v="FRESNO 10"/>
    <s v="14:55"/>
    <n v="44380"/>
    <n v="1391333"/>
    <s v="T005332447"/>
    <m/>
    <s v="E/S PERRIN BET"/>
    <s v="FRESNO"/>
    <n v="36.874540000000003"/>
    <n v="-119.78966"/>
    <s v="F4TJEAN"/>
    <s v="ARRANTS, JEFF"/>
    <n v="254272108"/>
    <s v="20210703 17:20"/>
    <n v="9002"/>
    <m/>
    <s v="fire in field beyond d1681 opened fuses for ffd ffd will be workingl on fire for about 24 hrs and want line deenergized til work is finished. an am patrol will need to be conducted to assess damages due to the fact that currently a patrol cannot be conducted  ffd said theyll let there dispatch contact pge when there finished with there work and fire is extinguished call both reed and on call supervisor with this information "/>
    <s v="Y"/>
    <m/>
    <m/>
    <m/>
    <n v="36.877228000000002"/>
    <n v="-119.778424"/>
    <m/>
    <s v="621 4404"/>
    <m/>
    <s v="Y"/>
    <s v="N"/>
    <m/>
    <s v="Clear"/>
    <m/>
    <s v="Private Land"/>
    <m/>
    <s v="Calm"/>
    <m/>
    <s v="Unknown"/>
    <m/>
    <s v="0.25 - 10 Acres"/>
    <m/>
    <s v="Fire Dept"/>
    <m/>
    <s v="Other (Comments)"/>
    <s v="vegitation fire"/>
    <s v="N"/>
    <m/>
    <m/>
    <m/>
    <s v="FIRE, POLE"/>
    <s v="POLE-WOOD"/>
    <s v="N"/>
    <s v="  "/>
    <s v="Unplanned"/>
    <s v="Fresno"/>
    <s v="Fresno"/>
    <s v="254272108, CASSIDY-2108"/>
    <s v="21-0084690"/>
    <s v="Unplanned"/>
    <s v="Clear;32-90 F"/>
    <s v="3 1 of 3 Phases Open"/>
    <m/>
    <s v="YES"/>
    <s v="Line to Ground"/>
    <s v="Sustained"/>
    <s v="Yes"/>
    <s v="D1681"/>
    <s v="OH"/>
    <s v="Fuse"/>
    <s v="1391333"/>
    <s v="Fuse, Burned Open"/>
    <m/>
    <m/>
    <m/>
    <s v="9360 BLACKSTONE (CHAMPAGNE AND CABERNET), FRESNO"/>
    <s v="D1681"/>
    <m/>
    <m/>
    <s v="IC FFD BATT#4 ¿ TONY ESCOBEDO;  559-621-4404 REQUESTED LINE DE-ENERGZED FOR APPROXIMATELY 24HRS UNTIL WORK IS FINISHED. WILL NEED PATROL TO ASSESS DAMAGE. FFD TO CONTACT SP&amp;M ON-CALL WHEN FIRE OUT AND WORK COMPLETE."/>
    <s v="No"/>
    <s v="Environmental/External, Fire, Forest/Grass"/>
    <s v="Fire Activity"/>
    <s v="No"/>
    <m/>
    <m/>
    <s v="TMR8"/>
    <m/>
    <m/>
    <m/>
    <m/>
    <m/>
    <m/>
    <m/>
    <m/>
    <m/>
    <m/>
    <m/>
    <m/>
    <m/>
    <m/>
  </r>
  <r>
    <n v="973"/>
    <s v="S71C"/>
    <s v="3 - QC Complete"/>
    <n v="44468"/>
    <n v="44617"/>
    <s v="Bird nest caused transformer to fail. The ensuing fire was 3 meters to 0.25 acre in size. This information is preliminary. "/>
    <s v="\\fxshare-nas05\quotashare-fs01\ESA\5 - Ignition Tracking\2021_Ignition_QC_Folders\20210703_1391341_21-0084692_nan_T005332434"/>
    <s v=" "/>
    <s v="Y"/>
    <s v="S71C"/>
    <s v="Create Time to 14:10_x000a_Outage Time to 15:52_x000a_Materials at Origin to Vegetation_x000a_Equipment Type Associated to Ignition to Transformer_x000a_Coordinates to match SAP Equipment ID 101585773"/>
    <n v="44466"/>
    <m/>
    <s v="Not In Scope"/>
    <m/>
    <m/>
    <m/>
    <m/>
    <m/>
    <m/>
    <m/>
    <m/>
    <m/>
    <m/>
    <m/>
    <m/>
    <m/>
    <m/>
    <m/>
    <m/>
    <m/>
    <m/>
    <m/>
    <m/>
    <m/>
    <m/>
    <m/>
    <m/>
    <m/>
    <m/>
    <m/>
    <m/>
    <m/>
    <m/>
    <m/>
    <m/>
    <m/>
    <m/>
    <m/>
    <m/>
    <m/>
    <m/>
    <m/>
    <m/>
    <m/>
    <m/>
    <m/>
    <m/>
    <m/>
    <m/>
    <s v=" "/>
    <x v="175"/>
    <s v="14:10:00"/>
    <n v="44380"/>
    <s v="15:52:00"/>
    <s v="FAS"/>
    <s v="N"/>
    <s v="N"/>
    <n v="1391341"/>
    <s v="21-0084692"/>
    <m/>
    <s v="T005332434"/>
    <n v="121662495"/>
    <s v="117419600"/>
    <m/>
    <s v="No Photos"/>
    <s v=" "/>
    <x v="1"/>
    <x v="0"/>
    <s v="Y"/>
    <s v="Y"/>
    <s v="N"/>
    <s v="On July 3, 2021 at 14:10 hours, a PG&amp;E Troubleman was dispatched to the Grand Island 2223 21kV Distribution Circuit near the vicinity of State Highway 220, Walnut Grove in response to a sparking transformer and a vegetation fire. Initial analysis indicates bird contact caused the ignition. A bird crossed the bushings on the transformer resulting in the failure. The ensuing fire was less than 0.25 acres in size and the fire was suppressed by Sacramento Fire Department. On July 3, 2021, a PG&amp;E Crew cleaned the oil spill and removed the idle SP transformer and hardware associated with the transformer since it was not feeding anything."/>
    <s v="PG&amp;E"/>
    <s v="Vegetation"/>
    <s v="Transformer"/>
    <s v="D"/>
    <s v="D"/>
    <s v="&lt;0.25"/>
    <s v="GRASS ONLY"/>
    <m/>
    <m/>
    <m/>
    <m/>
    <s v="Contact - Animal - Bird"/>
    <s v="Contact from object"/>
    <s v="Animal contact"/>
    <s v="Y"/>
    <s v="Overhead"/>
    <x v="0"/>
    <s v="Transformer"/>
    <s v="Transformer"/>
    <n v="101585773"/>
    <s v=" "/>
    <x v="0"/>
    <n v="38.235114731800003"/>
    <n v="-121.58239671210001"/>
    <s v="Sacramento"/>
    <s v="GRAND ISLAND 2223"/>
    <n v="21000"/>
    <s v="GRAND ISLAND 2223CB"/>
    <x v="0"/>
    <s v="Sacramento Fire Department"/>
    <s v="Agriculture"/>
    <s v="Brush fuel model"/>
    <s v="Grass and Brush"/>
    <s v="N"/>
    <m/>
    <m/>
    <m/>
    <m/>
    <s v="N"/>
    <s v="N"/>
    <m/>
    <m/>
    <s v="2021-07-06"/>
    <m/>
    <m/>
    <m/>
    <m/>
    <m/>
    <m/>
    <m/>
    <m/>
    <m/>
    <m/>
    <m/>
    <m/>
    <m/>
    <m/>
    <m/>
    <m/>
    <m/>
    <m/>
    <m/>
    <s v="  "/>
    <s v="SACRAMENTO"/>
    <s v="VACAVILLE 05"/>
    <s v="14:11"/>
    <n v="44380"/>
    <n v="1391341"/>
    <s v="T005332434"/>
    <s v="UNKNOWN"/>
    <s v="491 HWY 220   GRAND IS"/>
    <s v="WALNUT GROVE"/>
    <n v="38.231499999999997"/>
    <n v="-121.59061"/>
    <s v="S4TVXP5"/>
    <s v="PAGAN, VICTOR"/>
    <n v="6246"/>
    <s v="20210703 17:57"/>
    <n v="9002"/>
    <m/>
    <s v="BIRD ACROSS BUSHINGS CAUSED TX TO FAIL"/>
    <s v="Y"/>
    <m/>
    <m/>
    <s v="38.3866083,-121.9819183,62.000000,3D"/>
    <m/>
    <m/>
    <s v="GRASS ONLY"/>
    <s v="SAC FIRE"/>
    <m/>
    <s v="N"/>
    <s v="Y"/>
    <m/>
    <s v="Clear"/>
    <m/>
    <s v="Private Land"/>
    <m/>
    <s v="Light"/>
    <m/>
    <s v="Bird Contact"/>
    <m/>
    <s v="3 meters - 0.25 Acres"/>
    <m/>
    <s v="Fire Dept"/>
    <m/>
    <s v="Overhead"/>
    <m/>
    <s v="N"/>
    <m/>
    <m/>
    <m/>
    <s v="BIRD-FOUND"/>
    <s v="TRANSFORMER (OH)"/>
    <s v="N"/>
    <s v="  "/>
    <s v="Unplanned"/>
    <s v="Sacramento"/>
    <s v="Solano"/>
    <s v="062462223, GRAND ISLAND-2223"/>
    <s v="21-0084692"/>
    <s v="Unplanned"/>
    <s v="Clear;32-90F"/>
    <s v="1394"/>
    <s v="2788"/>
    <s v="YES"/>
    <s v="Force Out"/>
    <s v="Sustained"/>
    <s v="No"/>
    <s v="2223/2"/>
    <s v="OH"/>
    <s v="Circuit Breaker"/>
    <s v="1391341"/>
    <s v="Bushing, Burned/flashed"/>
    <m/>
    <m/>
    <m/>
    <s v="GRAND ISLAND SUB"/>
    <s v="CGC 221205820752"/>
    <s v="OJ'S 10 S/OF 221269721910 OPEN|SW 47947 CLOSE|LR 47924 OPEN|COIS @ T3627 TWD 10557 OPEN|SW 48001 OPEN"/>
    <s v="TX LEAKING OIL"/>
    <m/>
    <s v="No"/>
    <s v="Animal, Bird found"/>
    <m/>
    <s v="No"/>
    <s v="1"/>
    <s v="187"/>
    <s v="AAPF"/>
    <m/>
    <m/>
    <m/>
    <m/>
    <m/>
    <m/>
    <m/>
    <m/>
    <m/>
    <m/>
    <m/>
    <m/>
    <m/>
    <m/>
  </r>
  <r>
    <n v="972"/>
    <s v="P4K5"/>
    <s v="3 - QC Complete"/>
    <n v="44404"/>
    <n v="44617"/>
    <s v="Pole fire. The jumper was found burned open. The ensuing fire was 3 meters to 0.25 acre in size. This information is preliminary."/>
    <s v="\\fxshare-nas05\quotashare-fs01\ESA\5 - Ignition Tracking\2021_Ignition_QC_Folders\20210703_nan_nan_nan_T005332344"/>
    <s v=" "/>
    <s v="Y"/>
    <s v="P4K5"/>
    <s v="Adjusted the fire lat and long, changed asset family cause fromT -&gt; D"/>
    <m/>
    <m/>
    <s v="Not In Scope"/>
    <m/>
    <m/>
    <m/>
    <m/>
    <m/>
    <m/>
    <m/>
    <m/>
    <m/>
    <m/>
    <m/>
    <m/>
    <m/>
    <m/>
    <m/>
    <m/>
    <m/>
    <m/>
    <m/>
    <m/>
    <m/>
    <m/>
    <m/>
    <m/>
    <m/>
    <m/>
    <m/>
    <m/>
    <m/>
    <m/>
    <m/>
    <m/>
    <m/>
    <m/>
    <m/>
    <m/>
    <m/>
    <m/>
    <m/>
    <m/>
    <m/>
    <m/>
    <m/>
    <m/>
    <m/>
    <m/>
    <s v=" "/>
    <x v="175"/>
    <s v="10:15:00"/>
    <m/>
    <m/>
    <s v="FAS"/>
    <s v="N"/>
    <s v="N"/>
    <s v="TR7989361"/>
    <m/>
    <m/>
    <s v="T005332344"/>
    <n v="121661531"/>
    <m/>
    <m/>
    <s v="No Photos"/>
    <s v=" "/>
    <x v="1"/>
    <x v="0"/>
    <s v="Y"/>
    <s v="Y"/>
    <s v="N"/>
    <s v="On July 3rd, 2021 at 1015 hours, a PG&amp;E Troubleman was dispatched to the Jocinto 1101 12kV Distribution Circuit on County Road 32 East of Highway 45 near the Capacitor C292 to a vegetation fire. Initial analysis indicates arcing lines caused the ignition; the jumper was found burned open. The ensuing fire was &lt; 0.25 acres in size and the fire was suppressed by Glenn County Fire Department. PG&amp;E Crew replaced the jumper and ground and repaired the capacitor. This is preliminary. "/>
    <s v="PG&amp;E"/>
    <s v="Other"/>
    <s v="Jumper"/>
    <s v="D"/>
    <s v="D"/>
    <s v="&lt;0.25"/>
    <m/>
    <m/>
    <m/>
    <m/>
    <m/>
    <s v="Equipment - PG&amp;E"/>
    <s v="All types of equipment / facility failure"/>
    <s v="Splice/Clamp/Connector"/>
    <s v="N"/>
    <s v="Overhead"/>
    <x v="0"/>
    <s v="Jumper"/>
    <s v="Jumper, Ground"/>
    <n v="103781066"/>
    <s v=" "/>
    <x v="0"/>
    <n v="39.630535531699998"/>
    <n v="-121.9992061048"/>
    <s v="Glenn"/>
    <s v="JACINTO 1101"/>
    <n v="12000"/>
    <s v="JACINTO 11012062"/>
    <x v="0"/>
    <s v="Glenn FD"/>
    <s v="Agriculture"/>
    <s v="Grass Fuel Model"/>
    <m/>
    <s v="N"/>
    <m/>
    <m/>
    <m/>
    <m/>
    <s v="N"/>
    <s v="N"/>
    <m/>
    <m/>
    <s v="2021-07-06"/>
    <m/>
    <m/>
    <m/>
    <m/>
    <m/>
    <m/>
    <m/>
    <m/>
    <m/>
    <m/>
    <m/>
    <m/>
    <m/>
    <m/>
    <m/>
    <m/>
    <m/>
    <m/>
    <m/>
    <s v="  "/>
    <s v="NORTH VALLEY"/>
    <s v="ORLAND"/>
    <s v="10:15"/>
    <n v="44380"/>
    <m/>
    <s v="T005332344"/>
    <s v="UNKNOWN"/>
    <s v="ROAD 20"/>
    <s v="ORD BEND"/>
    <m/>
    <m/>
    <s v="V3TGJGE"/>
    <s v="GARRETSON, GREG"/>
    <m/>
    <s v="20210703 11:28"/>
    <n v="9111"/>
    <m/>
    <s v="JUMPER BURNED OPEN AT ONE OF THE KILES ON C292"/>
    <s v="Y"/>
    <m/>
    <m/>
    <s v="39.6306400,-121.9998983,33.400000,3D"/>
    <m/>
    <m/>
    <m/>
    <s v="GLENN FD"/>
    <m/>
    <s v="N"/>
    <s v="Y"/>
    <m/>
    <s v="Clear"/>
    <m/>
    <s v="County Land"/>
    <m/>
    <s v="Calm"/>
    <m/>
    <s v="PG&amp;E Equipment"/>
    <m/>
    <s v="3 meters - 0.25 Acres"/>
    <m/>
    <s v="Fire Dept"/>
    <m/>
    <s v="Overhead"/>
    <m/>
    <s v="N"/>
    <m/>
    <m/>
    <m/>
    <s v="OVERHEAD"/>
    <s v="JUMPER"/>
    <s v="N"/>
    <s v="  "/>
    <m/>
    <m/>
    <m/>
    <m/>
    <m/>
    <m/>
    <m/>
    <m/>
    <m/>
    <m/>
    <m/>
    <m/>
    <m/>
    <m/>
    <m/>
    <m/>
    <m/>
    <m/>
    <m/>
    <m/>
    <m/>
    <m/>
    <m/>
    <m/>
    <m/>
    <m/>
    <m/>
    <m/>
    <m/>
    <m/>
    <m/>
    <m/>
    <m/>
    <m/>
    <m/>
    <m/>
    <m/>
    <m/>
    <m/>
    <m/>
    <m/>
    <m/>
    <m/>
    <m/>
    <m/>
    <m/>
    <m/>
  </r>
  <r>
    <n v="971"/>
    <s v="CFMD"/>
    <s v="3 - QC Complete"/>
    <n v="44400"/>
    <n v="44617"/>
    <s v="Pole fire. The troubleman observed that there were open jumpers. The ensuing fire was structure only in size. This information is preliminary."/>
    <s v="\\fxshare-nas05\quotashare-fs01\ESA\5 - Ignition Tracking\2021_Ignition_QC_Folders\20210703_1391195_21-0084664_nan_T005332319"/>
    <s v=" "/>
    <s v="Y"/>
    <s v="CFMD"/>
    <s v="Added SAP Notif#"/>
    <m/>
    <m/>
    <s v="Not In Scope"/>
    <m/>
    <m/>
    <m/>
    <m/>
    <m/>
    <m/>
    <m/>
    <m/>
    <m/>
    <m/>
    <m/>
    <m/>
    <m/>
    <m/>
    <m/>
    <m/>
    <m/>
    <m/>
    <m/>
    <m/>
    <m/>
    <m/>
    <m/>
    <m/>
    <m/>
    <m/>
    <m/>
    <m/>
    <m/>
    <m/>
    <m/>
    <m/>
    <m/>
    <m/>
    <m/>
    <m/>
    <m/>
    <m/>
    <m/>
    <s v="Y"/>
    <n v="44400"/>
    <n v="44400"/>
    <s v="RXRI"/>
    <s v="831-682-1816"/>
    <s v="details, will send photos Monday"/>
    <m/>
    <s v=" "/>
    <x v="175"/>
    <s v="09:27:00"/>
    <n v="44380"/>
    <s v="09:27:00"/>
    <s v="FAS"/>
    <s v="N"/>
    <s v="N"/>
    <n v="1391195"/>
    <s v="21-0084664"/>
    <m/>
    <s v="T005332319"/>
    <n v="121661721"/>
    <m/>
    <m/>
    <m/>
    <s v=" "/>
    <x v="0"/>
    <x v="0"/>
    <s v="N"/>
    <s v="N"/>
    <s v="N"/>
    <s v="On July 3rd, 2021 at approximately 09:27 hours, a PG&amp;E troubleman was dispatched to a pole fire on the Green Valley 2101, 21kV distribution circuit on East Lake Ave in the City of Watsonville in the Central Coast Division. Initial analysis indicates a pole fire was in progress and open jumpers were observed. The pole fire was suppressed by the troubleman.  The fire was attributable to PG&amp;E assets .This incident occurred in a Non-HFTD with clear, calm weather conditions.  Priority A corrective tag #121661721 was created for this incident.  The damaged pole on was replaced on 7/6/2021.  This information is preliminary."/>
    <s v="PG&amp;E"/>
    <s v="Other"/>
    <s v="Pole, Crossarm"/>
    <s v="D"/>
    <s v="D"/>
    <s v="Structure-only"/>
    <m/>
    <m/>
    <m/>
    <m/>
    <m/>
    <s v="Equipment - PG&amp;E"/>
    <s v="All types of equipment / facility failure"/>
    <s v="Pole failure"/>
    <m/>
    <s v="Overhead"/>
    <x v="0"/>
    <s v="Pole"/>
    <s v="Pole, Crossarm"/>
    <m/>
    <s v=" "/>
    <x v="0"/>
    <n v="36.950760000000002"/>
    <n v="-121.73742"/>
    <s v="Santa Cruz"/>
    <s v="GREEN VALLEY 2101"/>
    <n v="21000"/>
    <m/>
    <x v="1"/>
    <s v="Other (Comments)-Parson"/>
    <s v="Urban"/>
    <m/>
    <m/>
    <s v="N"/>
    <m/>
    <m/>
    <m/>
    <m/>
    <s v="N"/>
    <s v="N"/>
    <m/>
    <m/>
    <s v="2021-07-06"/>
    <m/>
    <m/>
    <m/>
    <m/>
    <m/>
    <m/>
    <m/>
    <m/>
    <m/>
    <m/>
    <m/>
    <m/>
    <m/>
    <m/>
    <m/>
    <m/>
    <m/>
    <m/>
    <m/>
    <s v="  "/>
    <s v="CENTRAL COAST"/>
    <s v="SANTA CRUZ 01"/>
    <s v="09:27"/>
    <n v="44380"/>
    <n v="1391195"/>
    <s v="T005332319"/>
    <n v="2601"/>
    <s v="E LAKE AVE # D"/>
    <s v="WATSONVILLE"/>
    <n v="36.948099999999997"/>
    <n v="-121.73514"/>
    <s v="C5TRXRI"/>
    <s v="RANGEL, RUFINO"/>
    <n v="83192101"/>
    <s v="20210703 12:42"/>
    <n v="9110"/>
    <m/>
    <s v="Open jumpers 1 span  from pole fire"/>
    <s v="Y"/>
    <m/>
    <m/>
    <s v="36.9507600,-121.7374200,31.600000,3D"/>
    <m/>
    <m/>
    <s v="Pajaro Fire dep."/>
    <s v="Parson"/>
    <m/>
    <s v="N"/>
    <s v="Y"/>
    <m/>
    <s v="Other (Comments)"/>
    <s v="Foggy"/>
    <s v="County Land"/>
    <m/>
    <s v="Calm"/>
    <m/>
    <s v="PG&amp;E Equipment"/>
    <m/>
    <s v="Structure Only"/>
    <m/>
    <s v="Other (Comments)"/>
    <s v="PG&amp;E"/>
    <s v="Overhead"/>
    <m/>
    <s v="Y"/>
    <s v="photos"/>
    <s v="Fire Dept"/>
    <m/>
    <s v="FIRE, POLE"/>
    <s v="POLE-WOOD"/>
    <s v="N"/>
    <s v="  "/>
    <s v="Unplanned"/>
    <s v="Central Coast"/>
    <s v="Coast"/>
    <s v="083192101, GREEN VALLEY-2101"/>
    <s v="21-0084664"/>
    <s v="Unplanned"/>
    <s v="Clear;32-90F"/>
    <s v="9"/>
    <s v="945"/>
    <s v="NO"/>
    <s v="Force Out"/>
    <s v="Sustained"/>
    <s v="No"/>
    <s v="5735"/>
    <s v="OH"/>
    <s v="Fuse"/>
    <s v="1391195"/>
    <s v="Pole-Wood, Burned/flashed"/>
    <m/>
    <m/>
    <m/>
    <s v="East Lake Ave, 11P S/O Delaney"/>
    <s v="2P SOUTH-WEST OF 11629 "/>
    <m/>
    <m/>
    <m/>
    <s v="No"/>
    <s v="Equipment Failure/Involved, Fire, pole"/>
    <m/>
    <s v="No"/>
    <m/>
    <m/>
    <s v="CJDR"/>
    <m/>
    <m/>
    <m/>
    <m/>
    <m/>
    <m/>
    <m/>
    <m/>
    <m/>
    <m/>
    <m/>
    <m/>
    <m/>
    <m/>
  </r>
  <r>
    <n v="970"/>
    <s v="MXX7"/>
    <s v="3 - QC Complete"/>
    <n v="44380"/>
    <n v="44617"/>
    <s v="Structure fire, not attributable to PG&amp;E assets. This information is preliminary. "/>
    <s v="\\fxshare-nas05\quotashare-fs01\ESA\5 - Ignition Tracking\2021_Ignition_QC_Folders\20210703_nan_nan_nan_4202624766"/>
    <s v=" "/>
    <m/>
    <m/>
    <m/>
    <m/>
    <m/>
    <s v="Not In Scope"/>
    <m/>
    <m/>
    <m/>
    <m/>
    <m/>
    <m/>
    <m/>
    <m/>
    <m/>
    <m/>
    <m/>
    <m/>
    <m/>
    <m/>
    <m/>
    <m/>
    <m/>
    <m/>
    <m/>
    <m/>
    <m/>
    <m/>
    <m/>
    <m/>
    <m/>
    <m/>
    <m/>
    <m/>
    <m/>
    <m/>
    <m/>
    <m/>
    <m/>
    <m/>
    <m/>
    <m/>
    <m/>
    <m/>
    <m/>
    <m/>
    <m/>
    <m/>
    <m/>
    <m/>
    <m/>
    <m/>
    <s v=" "/>
    <x v="175"/>
    <s v="04:11:00"/>
    <m/>
    <m/>
    <s v="FAS"/>
    <s v="N"/>
    <s v="N"/>
    <m/>
    <m/>
    <m/>
    <n v="4202624766"/>
    <m/>
    <m/>
    <m/>
    <m/>
    <s v=" "/>
    <x v="0"/>
    <x v="1"/>
    <s v="N"/>
    <s v="N"/>
    <s v="N"/>
    <s v="Structure fire, not attributable to PG&amp;E assets. This is preliminary. "/>
    <s v="Not PG&amp;E"/>
    <s v="Building"/>
    <m/>
    <m/>
    <m/>
    <s v="Structure-only"/>
    <m/>
    <m/>
    <m/>
    <m/>
    <m/>
    <s v="Other Fire: Non-PG&amp;E related"/>
    <m/>
    <m/>
    <m/>
    <s v="Pad mount"/>
    <x v="1"/>
    <m/>
    <m/>
    <m/>
    <s v=" "/>
    <x v="0"/>
    <n v="38.778266700000003"/>
    <n v="-121.2207533"/>
    <s v="Placer"/>
    <s v="ROCKLIN 1101"/>
    <n v="12000"/>
    <m/>
    <x v="0"/>
    <s v="Fire Dept-City of Rocklin"/>
    <s v="Urban"/>
    <m/>
    <m/>
    <s v="N"/>
    <m/>
    <m/>
    <m/>
    <m/>
    <s v="N"/>
    <s v="N"/>
    <m/>
    <m/>
    <s v="2021-07-06"/>
    <m/>
    <m/>
    <m/>
    <m/>
    <m/>
    <m/>
    <m/>
    <m/>
    <m/>
    <m/>
    <m/>
    <m/>
    <m/>
    <m/>
    <m/>
    <m/>
    <m/>
    <m/>
    <m/>
    <s v="  "/>
    <s v="SIERRA"/>
    <s v="ROSEVILLE 01"/>
    <s v="04:11"/>
    <n v="44380"/>
    <m/>
    <n v="4202624766"/>
    <n v="6281"/>
    <s v="BROOKSHIRE DR"/>
    <s v="ROCKLIN"/>
    <n v="38.779936999999997"/>
    <n v="-121.221084"/>
    <s v="T1TMJPG"/>
    <s v="PASQUA, MARK"/>
    <n v="152061101"/>
    <s v="20210703 06:46"/>
    <n v="2402"/>
    <m/>
    <s v="t1tmjpg,structure fire possible cause propane tank on BBQ per fire chief,disc.@tx, fire burnt mtr&amp;outside of house&amp;into the roof . will need to have elect. to check electrical in house before svc.can be restored"/>
    <s v="Y"/>
    <m/>
    <m/>
    <s v="38.7782667,-121.2207533,99.000000,3D"/>
    <m/>
    <m/>
    <m/>
    <s v="city of Rocklin"/>
    <m/>
    <s v="N"/>
    <s v="Y"/>
    <s v="N"/>
    <s v="Clear"/>
    <m/>
    <s v="Customer-Owned Structure/Equipment"/>
    <m/>
    <s v="Calm"/>
    <m/>
    <s v="3rd Party"/>
    <m/>
    <s v="Structure Only"/>
    <m/>
    <s v="Fire Dept"/>
    <m/>
    <s v="Pad mount"/>
    <m/>
    <s v="N"/>
    <m/>
    <m/>
    <m/>
    <m/>
    <m/>
    <m/>
    <s v="  "/>
    <m/>
    <m/>
    <m/>
    <m/>
    <m/>
    <m/>
    <m/>
    <m/>
    <m/>
    <m/>
    <m/>
    <m/>
    <m/>
    <m/>
    <m/>
    <m/>
    <m/>
    <m/>
    <m/>
    <m/>
    <m/>
    <m/>
    <m/>
    <m/>
    <m/>
    <m/>
    <m/>
    <m/>
    <m/>
    <m/>
    <m/>
    <m/>
    <m/>
    <m/>
    <m/>
    <m/>
    <m/>
    <m/>
    <m/>
    <m/>
    <m/>
    <m/>
    <m/>
    <m/>
    <m/>
    <m/>
    <m/>
  </r>
  <r>
    <n v="969"/>
    <s v="P4K5"/>
    <s v="3 - QC Complete"/>
    <n v="44404"/>
    <n v="44617"/>
    <s v="A vehicle backed into/ran over/knocked over a panel and ripped the weatherhead off of the service pole and riser. The ensuing fire was 3 meters to 0.25 acre in size.  This information is preliminary."/>
    <s v="\\fxshare-nas05\quotashare-fs01\ESA\5 - Ignition Tracking\2021_Ignition_QC_Folders\20210702_nan_nan_nan_1231878"/>
    <s v=" "/>
    <s v="Y"/>
    <s v="P4K5"/>
    <s v="Adjusted the create time"/>
    <m/>
    <m/>
    <s v="Not In Scope"/>
    <m/>
    <m/>
    <m/>
    <m/>
    <m/>
    <m/>
    <m/>
    <m/>
    <m/>
    <m/>
    <m/>
    <m/>
    <m/>
    <m/>
    <m/>
    <m/>
    <m/>
    <m/>
    <m/>
    <m/>
    <m/>
    <m/>
    <m/>
    <m/>
    <m/>
    <m/>
    <m/>
    <m/>
    <m/>
    <m/>
    <m/>
    <m/>
    <m/>
    <m/>
    <m/>
    <m/>
    <m/>
    <m/>
    <m/>
    <m/>
    <m/>
    <m/>
    <m/>
    <m/>
    <m/>
    <m/>
    <s v=" "/>
    <x v="176"/>
    <s v="16:48:00"/>
    <m/>
    <m/>
    <s v="FAS"/>
    <s v="N"/>
    <s v="N"/>
    <m/>
    <m/>
    <m/>
    <n v="1231878"/>
    <m/>
    <m/>
    <m/>
    <s v="PG&amp;E_969_Ignition_20210702_1.jpg"/>
    <s v=" "/>
    <x v="1"/>
    <x v="0"/>
    <s v="Y"/>
    <s v="Y"/>
    <s v="N"/>
    <s v="On July 2nd, 2021 at 1648 hours, a PG&amp;E Troubleman was dispatched to the Guernsey 1102 12kV Distribution Circuit in the northwest corner of Highway 43 and Kansas in response to fire. Initial analysis indicates a vehicle backed into/ran over/knocked over a panel and ripped the weather-head off the service pole and riser which caused the ignition. The ensuing fire was &lt; 0.25 acres in size and the fire was suppressed by Hanford FD. Customer will have to replace panel before re-energizing the circuit. This is preliminary. "/>
    <s v="PG&amp;E"/>
    <s v="Vegetation"/>
    <s v="Weatherhead, riser"/>
    <s v="D"/>
    <s v="D"/>
    <s v="&lt;0.25"/>
    <m/>
    <m/>
    <m/>
    <m/>
    <m/>
    <s v="Contact - 3rd Party"/>
    <s v="Contact from object"/>
    <s v="Vehicle contact"/>
    <s v="Y"/>
    <s v="Overhead"/>
    <x v="3"/>
    <s v="Pole"/>
    <s v="Weatherhead, riser"/>
    <n v="100770354"/>
    <s v=" "/>
    <x v="0"/>
    <n v="36.215980000000002"/>
    <n v="-119.60644000000001"/>
    <s v="Kings"/>
    <s v="GUERNSEY 1102 "/>
    <s v="0-750"/>
    <s v="GUERNSEY 110255746"/>
    <x v="0"/>
    <s v="Hanford FD"/>
    <s v="Agriculture"/>
    <s v="Grass Fuel Model"/>
    <m/>
    <s v="N"/>
    <m/>
    <m/>
    <m/>
    <m/>
    <s v="N"/>
    <s v="N"/>
    <m/>
    <m/>
    <s v="2021-07-06"/>
    <m/>
    <m/>
    <m/>
    <m/>
    <m/>
    <m/>
    <m/>
    <m/>
    <m/>
    <m/>
    <m/>
    <m/>
    <m/>
    <m/>
    <m/>
    <m/>
    <m/>
    <m/>
    <m/>
    <s v="  "/>
    <s v="FRESNO"/>
    <s v="SELMA  01"/>
    <s v="16:40"/>
    <n v="44379"/>
    <m/>
    <s v="1231878"/>
    <s v="UNKNOWN"/>
    <s v="PREMISES DO NOT CHANGE"/>
    <s v="HANFORD"/>
    <n v="36.330885000000002"/>
    <n v="-119.644347"/>
    <s v="F5TTJRX"/>
    <s v="RYAN, TYLER"/>
    <m/>
    <s v="20210702 17:45"/>
    <n v="1121"/>
    <m/>
    <s v="panel has been backed into/ run over/ knocked over. ripped weatherhead off of service pole and riser. started grass fire. customer will have to replace panel before we re energize"/>
    <s v="Y"/>
    <n v="2"/>
    <s v="\\fxshare-nas05\quotashare-fs01\ESA\5 - Ignition Tracking\Fire_Tab_Attachment_Files"/>
    <m/>
    <n v="36.215980000000002"/>
    <n v="-119.60644000000001"/>
    <m/>
    <s v="hanford fire 5595849276"/>
    <m/>
    <s v="N"/>
    <s v="Y"/>
    <s v="N"/>
    <s v="Clear"/>
    <m/>
    <s v="Other (Comments)"/>
    <s v="quad service damaged. customer panel run over."/>
    <s v="Light"/>
    <m/>
    <s v="Vegetation"/>
    <m/>
    <s v="3 meters - 0.25 Acres"/>
    <m/>
    <s v="Fire Dept"/>
    <m/>
    <s v="Overhead"/>
    <m/>
    <s v="N"/>
    <m/>
    <m/>
    <m/>
    <m/>
    <m/>
    <m/>
    <s v="  "/>
    <m/>
    <m/>
    <m/>
    <m/>
    <m/>
    <m/>
    <m/>
    <m/>
    <m/>
    <m/>
    <m/>
    <m/>
    <m/>
    <m/>
    <m/>
    <m/>
    <m/>
    <m/>
    <m/>
    <m/>
    <m/>
    <m/>
    <m/>
    <m/>
    <m/>
    <m/>
    <m/>
    <m/>
    <m/>
    <m/>
    <m/>
    <m/>
    <m/>
    <m/>
    <m/>
    <m/>
    <m/>
    <m/>
    <m/>
    <m/>
    <m/>
    <m/>
    <m/>
    <m/>
    <m/>
    <m/>
    <m/>
  </r>
  <r>
    <n v="968"/>
    <s v="MXX7"/>
    <s v="3 - QC Complete"/>
    <n v="44380"/>
    <n v="44617"/>
    <s v="Other fire, not attributable to PG&amp;E assets. This information is preliminary."/>
    <s v="\\fxshare-nas05\quotashare-fs01\ESA\5 - Ignition Tracking\2021_Ignition_QC_Folders\20210702_nan_nan_nan_7704120092"/>
    <s v=" "/>
    <m/>
    <m/>
    <m/>
    <m/>
    <m/>
    <s v="Not In Scope"/>
    <m/>
    <m/>
    <m/>
    <m/>
    <m/>
    <m/>
    <m/>
    <m/>
    <m/>
    <m/>
    <m/>
    <m/>
    <m/>
    <m/>
    <m/>
    <m/>
    <m/>
    <m/>
    <m/>
    <m/>
    <m/>
    <m/>
    <m/>
    <m/>
    <m/>
    <m/>
    <m/>
    <m/>
    <m/>
    <m/>
    <m/>
    <m/>
    <m/>
    <m/>
    <m/>
    <m/>
    <m/>
    <m/>
    <m/>
    <m/>
    <m/>
    <m/>
    <m/>
    <m/>
    <m/>
    <m/>
    <s v=" "/>
    <x v="176"/>
    <s v="15:25:00"/>
    <m/>
    <m/>
    <s v="FAS"/>
    <s v="N"/>
    <s v="N"/>
    <m/>
    <m/>
    <m/>
    <n v="7704120092"/>
    <m/>
    <m/>
    <m/>
    <m/>
    <s v=" "/>
    <x v="0"/>
    <x v="1"/>
    <s v="N"/>
    <s v="N"/>
    <s v="N"/>
    <s v="Other fire, not attributable to PG&amp;E assets. This information is preliminary."/>
    <s v="Not PG&amp;E"/>
    <s v="Other"/>
    <m/>
    <m/>
    <m/>
    <s v="0.26-9.99"/>
    <m/>
    <m/>
    <m/>
    <m/>
    <m/>
    <s v="Other Fire: Non-PG&amp;E related"/>
    <m/>
    <m/>
    <m/>
    <s v="Overhead"/>
    <x v="1"/>
    <m/>
    <m/>
    <m/>
    <s v=" "/>
    <x v="1"/>
    <n v="37.709885"/>
    <n v="-120.112818"/>
    <s v="Mariposa"/>
    <s v="BEAR VALLEY 2105 "/>
    <n v="21000"/>
    <m/>
    <x v="1"/>
    <s v="Cal Fire"/>
    <s v="Conifer Forest"/>
    <m/>
    <m/>
    <s v="Y"/>
    <s v="Detwiler 2017"/>
    <m/>
    <m/>
    <m/>
    <s v="N"/>
    <s v="N"/>
    <m/>
    <m/>
    <s v="2021-07-06"/>
    <m/>
    <m/>
    <m/>
    <m/>
    <m/>
    <m/>
    <m/>
    <m/>
    <m/>
    <m/>
    <m/>
    <m/>
    <m/>
    <m/>
    <m/>
    <m/>
    <m/>
    <m/>
    <m/>
    <s v="  "/>
    <s v="YOSEMITE"/>
    <s v="MARIPOSA 01"/>
    <s v="15:25"/>
    <n v="44379"/>
    <m/>
    <n v="7704120092"/>
    <n v="9720"/>
    <s v="ERNST RD"/>
    <s v="COULTERVILLE"/>
    <n v="37.711103999999999"/>
    <n v="-120.10348500000001"/>
    <s v="Y3TBXMP"/>
    <s v="MARTIN, BLAIR"/>
    <n v="252192105"/>
    <s v="20210702 18:07"/>
    <n v="1320"/>
    <m/>
    <s v="FIRE. PGE FACILITIES OK. DISCONNECTED SERVICE PER CALFIRE TO UNTIL PANEL IS MADE SAFE."/>
    <s v="Y"/>
    <m/>
    <m/>
    <m/>
    <n v="37.709885"/>
    <n v="-120.112818"/>
    <s v="FIRE STARTED NEAR TRAVEL TRAILER, PGE FACILITIES OK, DISCONNECTED SERVICE"/>
    <s v="CALFIRE/ DEOCARIZA/559 706-8811"/>
    <m/>
    <s v="N"/>
    <s v="Y"/>
    <s v="N"/>
    <s v="Clear"/>
    <m/>
    <s v="Private Land"/>
    <m/>
    <s v="Calm"/>
    <m/>
    <s v="3rd Party"/>
    <m/>
    <s v="0.25 - 10 Acres"/>
    <m/>
    <s v="Cal Fire"/>
    <m/>
    <s v="Overhead"/>
    <m/>
    <s v="N"/>
    <m/>
    <m/>
    <m/>
    <m/>
    <m/>
    <m/>
    <s v="  "/>
    <m/>
    <m/>
    <m/>
    <m/>
    <m/>
    <m/>
    <m/>
    <m/>
    <m/>
    <m/>
    <m/>
    <m/>
    <m/>
    <m/>
    <m/>
    <m/>
    <m/>
    <m/>
    <m/>
    <m/>
    <m/>
    <m/>
    <m/>
    <m/>
    <m/>
    <m/>
    <m/>
    <m/>
    <m/>
    <m/>
    <m/>
    <m/>
    <m/>
    <m/>
    <m/>
    <m/>
    <m/>
    <m/>
    <m/>
    <m/>
    <m/>
    <m/>
    <m/>
    <m/>
    <m/>
    <m/>
    <m/>
  </r>
  <r>
    <n v="967"/>
    <s v="MXX7"/>
    <s v="3 - QC Complete"/>
    <n v="44380"/>
    <n v="44617"/>
    <s v="Other fire, not attributable to PG&amp;E assets. This information is preliminary."/>
    <s v="\\fxshare-nas05\quotashare-fs01\ESA\5 - Ignition Tracking\2021_Ignition_QC_Folders\20210702_1389089_21-0082691.1(5 outages)_nan_T005331453"/>
    <s v=" "/>
    <m/>
    <m/>
    <m/>
    <m/>
    <m/>
    <s v="Not In Scope"/>
    <m/>
    <m/>
    <m/>
    <m/>
    <m/>
    <m/>
    <m/>
    <m/>
    <m/>
    <m/>
    <m/>
    <m/>
    <m/>
    <m/>
    <m/>
    <m/>
    <m/>
    <m/>
    <m/>
    <m/>
    <m/>
    <m/>
    <m/>
    <m/>
    <m/>
    <m/>
    <m/>
    <m/>
    <m/>
    <m/>
    <m/>
    <m/>
    <m/>
    <m/>
    <m/>
    <m/>
    <m/>
    <m/>
    <m/>
    <m/>
    <m/>
    <m/>
    <m/>
    <m/>
    <m/>
    <m/>
    <s v=" "/>
    <x v="176"/>
    <s v="06:12:00"/>
    <n v="44379"/>
    <s v="06:12:00"/>
    <s v="FAS"/>
    <s v="N"/>
    <s v="N"/>
    <n v="1389089"/>
    <s v="21-0082691.1(5 outages)"/>
    <m/>
    <s v="T005331453"/>
    <m/>
    <m/>
    <m/>
    <m/>
    <s v=" "/>
    <x v="0"/>
    <x v="1"/>
    <s v="N"/>
    <s v="N"/>
    <s v="N"/>
    <s v="Other fire, not attributable to PG&amp;E assets. This information is preliminary."/>
    <s v="Not PG&amp;E"/>
    <s v="Vegetation"/>
    <m/>
    <m/>
    <m/>
    <s v="100-299"/>
    <s v="24 HOMES, 14 OUT BUILDINGS"/>
    <m/>
    <m/>
    <m/>
    <m/>
    <s v="Other Fire: Non-PG&amp;E related"/>
    <m/>
    <m/>
    <m/>
    <s v="Overhead"/>
    <x v="1"/>
    <m/>
    <m/>
    <m/>
    <s v=" "/>
    <x v="2"/>
    <n v="40.863821999999999"/>
    <n v="-122.35719"/>
    <s v="Shasta"/>
    <s v="ANTLER 1101"/>
    <n v="12000"/>
    <m/>
    <x v="1"/>
    <s v="Cal Fire"/>
    <s v="Urban"/>
    <m/>
    <m/>
    <s v="Y"/>
    <s v="Salt Creek 2012"/>
    <s v="Salt"/>
    <m/>
    <m/>
    <s v="N"/>
    <s v="N"/>
    <m/>
    <m/>
    <s v="2021-07-06"/>
    <m/>
    <m/>
    <m/>
    <m/>
    <m/>
    <m/>
    <m/>
    <m/>
    <m/>
    <m/>
    <m/>
    <m/>
    <m/>
    <m/>
    <m/>
    <m/>
    <m/>
    <m/>
    <m/>
    <s v="  "/>
    <s v="NORTH VALLEY"/>
    <s v="REDDING 01"/>
    <s v="06:12"/>
    <n v="44379"/>
    <n v="1389089"/>
    <s v="T005331453"/>
    <s v="UNKNOWN"/>
    <s v="EAST SIDE OF I-5; NORT"/>
    <s v="LAKEHEAD"/>
    <n v="40.895060000000001"/>
    <n v="-122.38057999999999"/>
    <s v="V8TSLAB"/>
    <s v="ANDRADE, SHAWN"/>
    <n v="10327"/>
    <s v="20210702 20:38"/>
    <n v="9110"/>
    <m/>
    <s v="large wildland fire, cause under investigation, suspect cause off of I-5 freeway, burned around 50 pole, distro &amp; transmission"/>
    <s v="Y"/>
    <m/>
    <m/>
    <m/>
    <n v="40.863821999999999"/>
    <n v="-122.35719"/>
    <s v="WILDLAND, GPS IS CLOSE TO TAPED OFF ORGIN, WAS MAKESAFE FIREFIGHTER SAFETY"/>
    <s v="JOHN GOSS 559-908-6526"/>
    <m/>
    <s v="Y"/>
    <s v="N"/>
    <m/>
    <s v="Clear"/>
    <m/>
    <s v="Other (Comments)"/>
    <s v="ALL"/>
    <s v="Breezy"/>
    <m/>
    <s v="Other (Comments)"/>
    <s v="UNDER INVESTIGATION"/>
    <s v="100+ Acres"/>
    <s v="24 HOMES, 14 OUT BUILDINGS"/>
    <s v="Cal Fire"/>
    <s v="FOREST SERVICE"/>
    <s v="Overhead"/>
    <s v="UNDERBUILD,TRANSMISION &amp; DISTRO"/>
    <s v="N"/>
    <m/>
    <m/>
    <m/>
    <s v="FIRE, FOREST/GRASS"/>
    <s v="POLE-WOOD"/>
    <s v="N"/>
    <s v="  "/>
    <s v="Unplanned"/>
    <s v="North Valley"/>
    <s v="Shasta"/>
    <s v="10327, ANTLER SUB"/>
    <s v="21-0082691.1(5 outages)"/>
    <s v="Unplanned"/>
    <s v="Clear;32-90 F"/>
    <s v="904"/>
    <s v="1429996"/>
    <s v="NO"/>
    <s v="Force Out"/>
    <s v="Sustained"/>
    <s v="No"/>
    <s v="ANTLER"/>
    <s v="OH"/>
    <s v="Substation"/>
    <s v="1389089"/>
    <s v="Pole-Wood, Burned/flashed"/>
    <s v="NONE"/>
    <m/>
    <m/>
    <s v="SUBSTATION"/>
    <s v="NEAR STATTON RD &amp; I-5 NORTH "/>
    <s v="OJ ON IDLE LINE TO CGC 119174453941  OPEN|FUS 2283 OPEN (DMS# 1390943)|FUS 6825 OPEN (DMS# 1390631)|FUS 6759 OPEN MO (DMS# 1390632)|FUS 6825 OPEN MO (DMS# 1390631)|FUS 2283 OPEN MO (DMS# 1390943)|FUS 8285 OPEN MO (DMS# 1390629)|FUS 8285 OPEN (DMS# 1390629)"/>
    <s v="SALT FIRE"/>
    <m/>
    <s v="No"/>
    <s v="Environmental/External, Fire, Forest/Grass"/>
    <m/>
    <s v="No"/>
    <s v="1"/>
    <s v="999"/>
    <s v="MSMI"/>
    <m/>
    <m/>
    <m/>
    <m/>
    <m/>
    <m/>
    <m/>
    <m/>
    <m/>
    <m/>
    <m/>
    <m/>
    <m/>
    <m/>
  </r>
  <r>
    <n v="966"/>
    <s v="MXX7"/>
    <s v="3 - QC Complete"/>
    <n v="44412"/>
    <n v="44617"/>
    <s v="Passing truck hit low phone line, the phone line flipped up into the overhead conductor causing an ignition. The ensuing fire was 0.25 acres in size. This information is preliminary."/>
    <s v="\\fxshare-nas05\quotashare-fs01\ESA\5 - Ignition Tracking\2021_Ignition_QC_Folders\20210702_1390690_21-0084320_nan_T005331792"/>
    <s v=" "/>
    <s v="Y"/>
    <s v="MXX7"/>
    <s v="Changed Outage Time to Outage Start in FAS. Changed fire lat/long to two spans west of fuse 20511. "/>
    <n v="44412"/>
    <s v="Exponent - Fault Analysis"/>
    <s v="Fault Tree"/>
    <s v="Not Required"/>
    <m/>
    <m/>
    <s v="Not Required"/>
    <m/>
    <m/>
    <m/>
    <m/>
    <m/>
    <m/>
    <m/>
    <s v="Not Required"/>
    <m/>
    <m/>
    <m/>
    <m/>
    <m/>
    <m/>
    <m/>
    <m/>
    <m/>
    <m/>
    <m/>
    <m/>
    <m/>
    <m/>
    <m/>
    <m/>
    <m/>
    <m/>
    <m/>
    <m/>
    <m/>
    <m/>
    <m/>
    <m/>
    <m/>
    <m/>
    <m/>
    <s v="Y"/>
    <n v="44406"/>
    <n v="44412"/>
    <s v="MMD8"/>
    <s v="Michael Devlin, mmd8@pge.com, 530-919-0454"/>
    <s v="Emailed Michael Devlin for pictures. Michael emailed back pictures. "/>
    <m/>
    <s v=" "/>
    <x v="176"/>
    <s v="12:30:00"/>
    <n v="44379"/>
    <s v="12:28:00"/>
    <s v="FAS"/>
    <s v="N"/>
    <s v="N"/>
    <n v="1390690"/>
    <s v="21-0084320"/>
    <m/>
    <s v="T005331792"/>
    <m/>
    <m/>
    <m/>
    <s v="PG&amp;E_966_Ignition_20210702_2.jpg"/>
    <s v=" "/>
    <x v="1"/>
    <x v="0"/>
    <s v="Y"/>
    <s v="Y"/>
    <s v="N"/>
    <s v="On July 2nd, 2021 at 1230 hours, a PG&amp;E Troubleman was dispatched to the APPLE HILL 2102 21KV Distribution Circuit on Sly Park Road in El Dorado County in response to a fire. Initial analysis indicates a vehicle caused the ignition. A passing truck hit a low phone line and the phone line flipped up into the overhead conductor. Fuse 20511 blew and a fire started 2 spans west of fuse 20511. The ensuing fire was 3 meters to 0.25 acre in size and the fire was suppressed by Cal Fire. No PG&amp;E equipment was damaged. This information is preliminary. "/>
    <s v="PG&amp;E"/>
    <s v="Vegetation"/>
    <s v="None"/>
    <s v="D"/>
    <s v="D"/>
    <s v="&lt;0.25"/>
    <m/>
    <m/>
    <m/>
    <m/>
    <m/>
    <s v="Contact - 3rd Party"/>
    <s v="Contact from object"/>
    <s v="Vehicle contact"/>
    <s v="Y"/>
    <s v="Overhead"/>
    <x v="0"/>
    <s v="Fuse"/>
    <s v="None"/>
    <n v="101421233"/>
    <s v=" "/>
    <x v="1"/>
    <n v="38.683304226700002"/>
    <n v="-120.65977828680001"/>
    <s v="El Dorado"/>
    <s v="APPLE HILL 2102"/>
    <n v="21000"/>
    <s v="APPLE HILL 21027502"/>
    <x v="1"/>
    <s v="Cal Fire"/>
    <s v="Conifer Forest"/>
    <s v="Grass Fuel Model"/>
    <m/>
    <s v="N"/>
    <m/>
    <m/>
    <n v="335"/>
    <s v="R2"/>
    <s v="N"/>
    <s v="N"/>
    <m/>
    <m/>
    <s v="2021-07-02"/>
    <m/>
    <m/>
    <m/>
    <m/>
    <m/>
    <m/>
    <m/>
    <m/>
    <m/>
    <m/>
    <m/>
    <m/>
    <m/>
    <m/>
    <m/>
    <m/>
    <m/>
    <m/>
    <m/>
    <s v="  "/>
    <s v="SIERRA"/>
    <s v="PLACERVILLE 04"/>
    <s v="12:30"/>
    <n v="44379"/>
    <n v="1390690"/>
    <s v="T005331792"/>
    <n v="7701"/>
    <s v="SLY PARK RD"/>
    <s v="PLACERVILLE"/>
    <n v="38.682780000000001"/>
    <n v="-120.65759"/>
    <s v="T4TMMD8"/>
    <s v="DEVLIN, MICHAEL"/>
    <n v="153662102"/>
    <s v="20210702 15:09"/>
    <n v="9002"/>
    <m/>
    <s v="passing truck hit low phone drop whiped it into above pri blew fuse 20511 and 2 spans do the west burned down phone line causeing a 1/4 acre fire no damage to stucture or pge equipment"/>
    <s v="Y"/>
    <m/>
    <m/>
    <m/>
    <n v="38.684134"/>
    <n v="-120.657335"/>
    <s v="7701 sly park rd"/>
    <s v="cal fire"/>
    <m/>
    <s v="N"/>
    <s v="Y"/>
    <m/>
    <s v="Clear"/>
    <m/>
    <s v="Cable/Phone/Another Utility Company"/>
    <m/>
    <s v="Calm"/>
    <m/>
    <s v="Vehicle Accident"/>
    <s v="passing truck hit low phone drop whiped into pri burnig phone line down 2 pole W"/>
    <s v="3 meters - 0.25 Acres"/>
    <m/>
    <s v="Cal Fire"/>
    <m/>
    <s v="Overhead"/>
    <m/>
    <s v="N"/>
    <m/>
    <m/>
    <m/>
    <s v="VEHICLE"/>
    <s v="CONDUCTOR, OVERHEAD"/>
    <s v="N"/>
    <s v="  "/>
    <s v="Unplanned"/>
    <s v="Sierra"/>
    <s v="El Dorado"/>
    <s v="153662102, APPLE HILL-2102"/>
    <s v="21-0084320"/>
    <s v="Unplanned"/>
    <s v="Clear;32-90 F"/>
    <s v="3"/>
    <s v="237"/>
    <s v="NO"/>
    <s v="Line to Ground"/>
    <s v="Sustained"/>
    <s v="No"/>
    <s v="20511"/>
    <s v="OH"/>
    <s v="Fuse"/>
    <s v="1390690"/>
    <s v="Conductor, Overhead, Normal"/>
    <m/>
    <m/>
    <m/>
    <s v="SLY PARK RD 1000' E/E16"/>
    <s v="2 SP W/OF FUCO 20511"/>
    <m/>
    <m/>
    <m/>
    <s v="No"/>
    <s v="3rd Party, Other"/>
    <m/>
    <s v="No"/>
    <m/>
    <m/>
    <s v="J7SC"/>
    <m/>
    <m/>
    <m/>
    <m/>
    <m/>
    <m/>
    <m/>
    <m/>
    <m/>
    <m/>
    <m/>
    <m/>
    <m/>
    <m/>
  </r>
  <r>
    <n v="965"/>
    <s v="AGFC"/>
    <s v="3 - QC Complete"/>
    <n v="44379"/>
    <n v="44617"/>
    <s v="Structure fire, not attributable to PG&amp;E assets. Overhead service looks to have melted due to heat. This information is preliminary."/>
    <s v="\\fxshare-nas05\quotashare-fs01\ESA\5 - Ignition Tracking\2021_Ignition_QC_Folders\20210702_nan_nan_nan_7902328662"/>
    <s v=" "/>
    <m/>
    <m/>
    <m/>
    <m/>
    <m/>
    <s v="Not In Scope"/>
    <m/>
    <m/>
    <m/>
    <m/>
    <m/>
    <m/>
    <m/>
    <m/>
    <m/>
    <m/>
    <m/>
    <m/>
    <m/>
    <m/>
    <m/>
    <m/>
    <m/>
    <m/>
    <m/>
    <m/>
    <m/>
    <m/>
    <m/>
    <m/>
    <m/>
    <m/>
    <m/>
    <m/>
    <m/>
    <m/>
    <m/>
    <m/>
    <m/>
    <m/>
    <m/>
    <m/>
    <m/>
    <m/>
    <m/>
    <m/>
    <m/>
    <m/>
    <m/>
    <m/>
    <m/>
    <m/>
    <s v=" "/>
    <x v="176"/>
    <s v="00:23:00"/>
    <m/>
    <m/>
    <s v="FAS"/>
    <s v="N"/>
    <s v="N"/>
    <m/>
    <m/>
    <m/>
    <n v="7902328662"/>
    <m/>
    <m/>
    <m/>
    <m/>
    <s v=" "/>
    <x v="0"/>
    <x v="1"/>
    <s v="N"/>
    <s v="N"/>
    <s v="N"/>
    <s v="Structure fire, not attributable to PG&amp;E assets. Overhead service looks to have melted due to heat. This information is preliminary."/>
    <s v="Not PG&amp;E"/>
    <s v="Building"/>
    <m/>
    <m/>
    <m/>
    <s v="Structure-only"/>
    <m/>
    <m/>
    <m/>
    <m/>
    <m/>
    <s v="Other Fire: Non-PG&amp;E related"/>
    <m/>
    <m/>
    <m/>
    <s v="Overhead"/>
    <x v="1"/>
    <m/>
    <m/>
    <m/>
    <s v=" "/>
    <x v="0"/>
    <n v="35.445676359732303"/>
    <n v="-119.407963585763"/>
    <s v="Kern"/>
    <s v="MIDWAY 1101"/>
    <n v="12000"/>
    <m/>
    <x v="0"/>
    <s v="Kern County FD"/>
    <s v="Agriculture"/>
    <m/>
    <m/>
    <s v="N"/>
    <m/>
    <m/>
    <m/>
    <m/>
    <s v="N"/>
    <s v="N"/>
    <m/>
    <m/>
    <s v="2021-07-02"/>
    <m/>
    <m/>
    <m/>
    <m/>
    <m/>
    <m/>
    <m/>
    <m/>
    <m/>
    <m/>
    <m/>
    <m/>
    <m/>
    <m/>
    <m/>
    <m/>
    <m/>
    <m/>
    <m/>
    <s v="  "/>
    <s v="KERN"/>
    <s v="WASCO 01"/>
    <s v="00:23"/>
    <n v="44379"/>
    <m/>
    <n v="7902328662"/>
    <n v="27564"/>
    <s v="7TH STANDARD RD"/>
    <s v="BUTTONWILLOW"/>
    <n v="35.442261999999999"/>
    <n v="-119.406836"/>
    <s v="K1TM3MV"/>
    <s v="MONSIBAIS, MANUEL"/>
    <n v="252611101"/>
    <s v="20210702 02:29"/>
    <n v="1102"/>
    <m/>
    <s v="fire crew was leaving when i arrived found burnt up service on top of shed. replaced service and chk good voltage. service went over aluminum car port. looks like it melted insulation from heat. moved service up on service pole to create some distance from shed to service. also left main open and advise cust to get electrician on service report left at pole. no answer when i called voice mail box full on cust side. "/>
    <s v="Y"/>
    <m/>
    <m/>
    <s v="35.445676359732325,-119.40796358576331,85.80718062826496,"/>
    <m/>
    <m/>
    <m/>
    <s v="Kcfd"/>
    <m/>
    <s v="N"/>
    <s v="Y"/>
    <s v="Y"/>
    <s v="Other (Comments)"/>
    <s v="Heat"/>
    <s v="Customer-Owned Structure/Equipment"/>
    <m/>
    <s v="Calm"/>
    <m/>
    <s v="PG&amp;E Equipment"/>
    <m/>
    <s v="Structure Only"/>
    <m/>
    <s v="Fire Dept"/>
    <m/>
    <s v="Overhead"/>
    <m/>
    <s v="Y"/>
    <s v="Photos and service"/>
    <s v="PG&amp;E Employee"/>
    <m/>
    <m/>
    <m/>
    <m/>
    <s v="  "/>
    <m/>
    <m/>
    <m/>
    <m/>
    <m/>
    <m/>
    <m/>
    <m/>
    <m/>
    <m/>
    <m/>
    <m/>
    <m/>
    <m/>
    <m/>
    <m/>
    <m/>
    <m/>
    <m/>
    <m/>
    <m/>
    <m/>
    <m/>
    <m/>
    <m/>
    <m/>
    <m/>
    <m/>
    <m/>
    <m/>
    <m/>
    <m/>
    <m/>
    <m/>
    <m/>
    <m/>
    <m/>
    <m/>
    <m/>
    <m/>
    <m/>
    <m/>
    <m/>
    <m/>
    <m/>
    <m/>
    <m/>
  </r>
  <r>
    <n v="1006"/>
    <s v="P4K5"/>
    <s v="3 - QC Complete"/>
    <n v="44418"/>
    <n v="44617"/>
    <s v="A ditch caught on fire due to a primary arm pin (an old wood one) broke and one phase rolled into another casing a spark 50 feel long fire. EOC preliminary notes: Ashely Roberts – 925-915-6623_x000a_At 21:02 Ashely called about an ignition on County Road 88 and Highway 16 in Madison in Yolo County.  Fire resources are on-scene of a small vegetation fire in the creek bottom. Fire is contained with no reported acreage. There is a reported outage in the area with an OIS #: 1390246 impacting 4 customers on the MADISON 1103 circuit. _x000a_I spoke to Ashely at 21:19 to confirm the details. _x000a_I called the t-man at 21:21_x000a_Spencer reported:_x000a_A ditch caught on fire due to a primary arm pin (an old wood one) broke and one phase rolled into another casing a spark 50 feel long fire.  The fire is out.  Fire department was on scene.  The damage was limited to the ditch and did not exceed $50K.  There is no media on site.  There are no reported injuries or fatalities. This information is preliminary. On 10/5/2021 AGFC added &quot;D&quot; to asset family cause."/>
    <s v="\\fxshare-nas05\quotashare-fs01\ESA\5 - Ignition Tracking\2021_Ignition_QC_Folders\20210701_1390246_21-0083835_nan_T005331334"/>
    <s v=" "/>
    <s v="Y"/>
    <s v="P4K5"/>
    <s v="Adjusted outage time to reflect records"/>
    <n v="44414"/>
    <m/>
    <s v="Not In Scope"/>
    <m/>
    <m/>
    <m/>
    <m/>
    <m/>
    <m/>
    <m/>
    <m/>
    <m/>
    <m/>
    <m/>
    <m/>
    <m/>
    <m/>
    <m/>
    <m/>
    <m/>
    <m/>
    <m/>
    <m/>
    <m/>
    <m/>
    <m/>
    <m/>
    <m/>
    <m/>
    <m/>
    <m/>
    <m/>
    <m/>
    <m/>
    <m/>
    <m/>
    <m/>
    <m/>
    <m/>
    <m/>
    <m/>
    <m/>
    <m/>
    <m/>
    <m/>
    <m/>
    <m/>
    <m/>
    <m/>
    <s v=" "/>
    <x v="177"/>
    <s v="20:01:00"/>
    <n v="44378"/>
    <s v="19:59:00"/>
    <s v="FAS"/>
    <s v="Y"/>
    <s v="N"/>
    <n v="1390246"/>
    <s v="21-0083835"/>
    <m/>
    <s v="T005331334, T005331335"/>
    <n v="121649386"/>
    <m/>
    <s v="NR210701E"/>
    <s v="No Photos"/>
    <s v=" "/>
    <x v="1"/>
    <x v="0"/>
    <s v="Y"/>
    <s v="Y"/>
    <s v="N"/>
    <s v="On July 1st, 2021 at 2001 hours, a PG&amp;E Troubleman was dispatched to the Madison 1103 12kV Distribution Circuit on country road 88B in response to a ditch fire. Initial analysis indicates crossarm failure caused the ignition. A ditch caught on fire due to a primary arm pin (an old wood one) broke and one phase rolled into another casing a spark 50 feet long fire. EOC preliminary notes: Ashely Roberts – 925-915-6623. At 21:02 Ashely called about an ignition on County Road 88 and Highway 16 in Madison in Yolo County. The ensuing fire was &lt; 0.25 acres in size and the fire was suppressed by an unknown agency. PG&amp;E Crew replaced the insulator. This is preliminary. "/>
    <s v="PG&amp;E"/>
    <s v="Other"/>
    <s v="Crossarm"/>
    <s v="D"/>
    <s v="D"/>
    <s v="&lt;0.25"/>
    <m/>
    <m/>
    <m/>
    <m/>
    <m/>
    <s v="Equipment - PG&amp;E"/>
    <s v="All types of equipment / facility failure"/>
    <s v="Equipment failure - Other"/>
    <s v="Y"/>
    <s v="Overhead"/>
    <x v="0"/>
    <s v="Conductor - Primary"/>
    <s v="Insulator"/>
    <n v="101619449"/>
    <s v=" "/>
    <x v="0"/>
    <n v="38.696793312600001"/>
    <n v="-121.9749922514"/>
    <s v="Yolo"/>
    <s v="MADISON 1103"/>
    <n v="12000"/>
    <s v="MADISON 1103CB"/>
    <x v="0"/>
    <s v="Unknown"/>
    <s v="Agriculture"/>
    <s v="Grass Fuel Model"/>
    <m/>
    <s v="N"/>
    <m/>
    <m/>
    <m/>
    <m/>
    <s v="N"/>
    <s v="N"/>
    <m/>
    <m/>
    <s v="2021-07-06"/>
    <m/>
    <m/>
    <m/>
    <m/>
    <m/>
    <m/>
    <m/>
    <m/>
    <m/>
    <m/>
    <m/>
    <m/>
    <m/>
    <m/>
    <m/>
    <m/>
    <m/>
    <m/>
    <m/>
    <s v="  "/>
    <s v="SACRAMENTO"/>
    <s v="WOODLAND"/>
    <s v="20:01"/>
    <n v="44378"/>
    <n v="1390246"/>
    <s v="T005331334"/>
    <s v="UNKNOWN"/>
    <s v="COUNTY ROAD 88B"/>
    <m/>
    <n v="38.683759999999999"/>
    <n v="-121.97812"/>
    <s v="S2TSZSP"/>
    <m/>
    <n v="63171103"/>
    <s v="2021/07/01 21:18:18"/>
    <n v="9002"/>
    <m/>
    <s v="AXS-OK FD ONS REQ ETA SMALL FIRE CAUSED BY WIRE DOWN, NOW FIRE IS OUT, NO ARCING,PWR OUTAGE NEARBY RESIDENT"/>
    <s v="N"/>
    <m/>
    <m/>
    <m/>
    <m/>
    <m/>
    <m/>
    <m/>
    <m/>
    <m/>
    <m/>
    <s v="Y"/>
    <m/>
    <m/>
    <m/>
    <m/>
    <m/>
    <m/>
    <m/>
    <s v="replace broken wood pin/ insulator on arm... 4acsr... fco 1915 open/ tag mol"/>
    <m/>
    <m/>
    <m/>
    <m/>
    <s v="Overhead"/>
    <m/>
    <m/>
    <m/>
    <m/>
    <m/>
    <s v="OVERHEAD"/>
    <s v="WOOD PIN"/>
    <m/>
    <s v="  "/>
    <s v="Unplanned"/>
    <s v="Sacramento"/>
    <s v="Yolo"/>
    <s v="063171103, MADISON-1103"/>
    <s v="21-0083835"/>
    <s v="Unplanned"/>
    <s v="Clear;32-90 F"/>
    <s v="4"/>
    <s v="1468"/>
    <s v="NO"/>
    <s v="Line to Line"/>
    <s v="Sustained"/>
    <s v="No"/>
    <s v="1915"/>
    <s v="OH"/>
    <s v="Fuse"/>
    <s v="1390246"/>
    <s v="Insulator, Broken"/>
    <m/>
    <m/>
    <m/>
    <s v="HWY 16, 6/P/W/O TUTT ST, MADISON"/>
    <s v="CGC#220076637553"/>
    <m/>
    <s v="BRONEKN INSULATOR PIN"/>
    <m/>
    <s v="No"/>
    <s v="Equipment Failure/Involved, Overhead"/>
    <m/>
    <s v="No"/>
    <m/>
    <m/>
    <s v="SLBZ"/>
    <m/>
    <m/>
    <m/>
    <m/>
    <m/>
    <m/>
    <m/>
    <m/>
    <m/>
    <m/>
    <m/>
    <m/>
    <m/>
    <m/>
  </r>
  <r>
    <n v="964"/>
    <s v="MXX7"/>
    <s v="3 - QC Complete"/>
    <n v="44406"/>
    <n v="44617"/>
    <s v="Third party vehicle made contact with switch pole resulting in a wires down incident and an ignition. The ensuing fire was 1 meter - &lt; 3 meters in size. This information is preliminary."/>
    <s v="\\fxshare-nas05\quotashare-fs01\ESA\5 - Ignition Tracking\2021_Ignition_QC_Folders\20210701_1390188_21-0083674_nan_T005331264"/>
    <s v=" "/>
    <s v="Y"/>
    <s v="MXX7"/>
    <s v="Create Time and Outage Time adjusted to FAS. "/>
    <m/>
    <m/>
    <s v="Not In Scope"/>
    <m/>
    <m/>
    <m/>
    <m/>
    <m/>
    <m/>
    <m/>
    <m/>
    <m/>
    <m/>
    <m/>
    <m/>
    <m/>
    <m/>
    <m/>
    <m/>
    <m/>
    <m/>
    <m/>
    <m/>
    <m/>
    <m/>
    <m/>
    <m/>
    <m/>
    <m/>
    <m/>
    <m/>
    <m/>
    <m/>
    <m/>
    <m/>
    <m/>
    <m/>
    <m/>
    <m/>
    <m/>
    <m/>
    <m/>
    <m/>
    <m/>
    <m/>
    <m/>
    <m/>
    <m/>
    <m/>
    <s v=" "/>
    <x v="177"/>
    <s v="17:33:00"/>
    <n v="44378"/>
    <s v="17:27:00"/>
    <s v="FAS"/>
    <s v="N"/>
    <s v="N"/>
    <n v="1390188"/>
    <s v="21-0083674"/>
    <m/>
    <s v="T005331264"/>
    <n v="121649132"/>
    <m/>
    <m/>
    <s v="PG&amp;E_964_Ignition_20210701_3.jpg"/>
    <s v=" "/>
    <x v="1"/>
    <x v="0"/>
    <s v="Y"/>
    <s v="Y"/>
    <s v="N"/>
    <s v="On July 1st, 2021 at 1733 hours, a PG&amp;E Troubleman was dispatched to the OLD RIVER 1104 12KV Distribution Circuit near Taft Highway in Kern County in response to a fire. Initial analysis indicates a vehicle caused the ignition. Third party vehicle made contact with switch pole resulting in a wires down incident and an ignition. Pole and switch were broken/damaged. Conductor was burnt. The ensuing fire was 1 meter - &lt; 3 meters in size and the fire was suppressed by Kern County FD. PG&amp;E crew replaced pole, switch, and conductor on July 2nd, 2021. This information is preliminary. "/>
    <s v="PG&amp;E"/>
    <s v="Other"/>
    <s v="Pole"/>
    <s v="D"/>
    <s v="D"/>
    <s v="&lt;3 meters of linear travel"/>
    <m/>
    <m/>
    <m/>
    <m/>
    <m/>
    <s v="Contact - 3rd Party"/>
    <s v="Contact from object"/>
    <s v="Vehicle contact"/>
    <s v="Y"/>
    <s v="Overhead"/>
    <x v="0"/>
    <s v="Conductor - Primary"/>
    <s v="Pole, Switch, Conductor"/>
    <n v="100233836"/>
    <s v=" "/>
    <x v="0"/>
    <n v="35.267088300669798"/>
    <n v="-119.1062757095"/>
    <s v="Kern"/>
    <s v="OLD RIVER 1104"/>
    <n v="12000"/>
    <s v="OLD RIVER 11044169"/>
    <x v="0"/>
    <s v="Kern County FD"/>
    <s v="Agriculture"/>
    <s v="Other"/>
    <s v="Dirt"/>
    <s v="N"/>
    <m/>
    <m/>
    <m/>
    <m/>
    <s v="N"/>
    <s v="N"/>
    <m/>
    <m/>
    <s v="2021-07-02"/>
    <m/>
    <m/>
    <m/>
    <m/>
    <m/>
    <m/>
    <m/>
    <m/>
    <m/>
    <m/>
    <m/>
    <m/>
    <m/>
    <m/>
    <m/>
    <m/>
    <m/>
    <m/>
    <m/>
    <s v="  "/>
    <s v="KERN"/>
    <s v="BAKERSFIELD 02"/>
    <s v="17:34"/>
    <n v="44378"/>
    <n v="1390188"/>
    <s v="T005331264"/>
    <s v="UNKNOWN"/>
    <s v="200 YARDS EAST OF OLD "/>
    <s v="BAKERSFIELD"/>
    <n v="35.237540000000003"/>
    <n v="-119.10083"/>
    <s v="K1TSANA"/>
    <s v="NAKAMURA, SCOTT"/>
    <n v="252821104"/>
    <s v="20210701 21:12"/>
    <n v="9260"/>
    <n v="1"/>
    <s v="Upon arrival CHP had Taft hwy closed. Car hit SW pole, wire down in both directions and car burning. Wire had been energized on ground for a period of time-burn marks in dirt/asphalt. Contacted DO and report location/situation. Cut wire down from both sides. Opened Flying Bells up to the East and corner up at next pole to the West. Old river circuit no customer out. Oncall on scene called for crew immediately. Created A tag with pictures. Waiting onsite until oncall can standby pole holding wire-falling hazard-next to busy rd."/>
    <s v="Y"/>
    <m/>
    <m/>
    <s v="35.267088300669805,-119.10627570950065,105.38055713953572,"/>
    <m/>
    <m/>
    <s v="Car found under SW pole was still burning when I arrived. FD unable to extinguish until I made safe. Still unsure if car caught fire from the accident or from contact from energized lines"/>
    <s v="Kern County 911"/>
    <m/>
    <s v="N"/>
    <s v="Y"/>
    <m/>
    <s v="Clear"/>
    <m/>
    <s v="Private Land"/>
    <m/>
    <s v="Calm"/>
    <m/>
    <s v="3rd Party"/>
    <m/>
    <s v="1 meter - &lt; 3 meters"/>
    <m/>
    <s v="Fire Dept"/>
    <m/>
    <s v="Overhead"/>
    <m/>
    <s v="N"/>
    <m/>
    <m/>
    <m/>
    <s v="VEHICLE"/>
    <s v="POLE-WOOD"/>
    <s v="N"/>
    <s v="  "/>
    <s v="Unplanned"/>
    <s v="Kern"/>
    <s v="Kern"/>
    <s v="252821104, OLD RIVER-1104"/>
    <s v="21-0083674"/>
    <s v="Unplanned"/>
    <s v="Clear;32-90 F"/>
    <s v="193"/>
    <s v="14668"/>
    <s v="NO"/>
    <s v="Multi-Fault"/>
    <s v="Sustained"/>
    <s v="No"/>
    <s v="4169"/>
    <s v="OH"/>
    <s v="Line Recloser"/>
    <s v="1390188"/>
    <s v="Pole-Wood, Broken"/>
    <s v="AB&amp;GRD"/>
    <s v="07/01/21 18:08"/>
    <m/>
    <s v="RR ROW S/O HOUGHTON W/O GOSFORD"/>
    <s v="2409"/>
    <m/>
    <m/>
    <m/>
    <s v="No"/>
    <s v="3rd Party, Vehicle"/>
    <m/>
    <s v="No"/>
    <s v="2"/>
    <s v="35"/>
    <s v="WJO5"/>
    <m/>
    <m/>
    <m/>
    <m/>
    <m/>
    <m/>
    <m/>
    <m/>
    <m/>
    <m/>
    <m/>
    <m/>
    <m/>
    <m/>
  </r>
  <r>
    <n v="963"/>
    <s v="AGFC"/>
    <s v="3 - QC Complete"/>
    <n v="44378"/>
    <n v="44617"/>
    <s v="Structure fire, not attributable to PG&amp;E assets. This information is preliminary."/>
    <s v="\\fxshare-nas05\quotashare-fs01\ESA\5 - Ignition Tracking\2021_Ignition_QC_Folders\20210701_nan_nan_nan_9154216146"/>
    <s v=" "/>
    <m/>
    <m/>
    <m/>
    <m/>
    <m/>
    <s v="Not In Scope"/>
    <m/>
    <m/>
    <m/>
    <m/>
    <m/>
    <m/>
    <m/>
    <m/>
    <m/>
    <m/>
    <m/>
    <m/>
    <m/>
    <m/>
    <m/>
    <m/>
    <m/>
    <m/>
    <m/>
    <m/>
    <m/>
    <m/>
    <m/>
    <m/>
    <m/>
    <m/>
    <m/>
    <m/>
    <m/>
    <m/>
    <m/>
    <m/>
    <m/>
    <m/>
    <m/>
    <m/>
    <m/>
    <m/>
    <m/>
    <m/>
    <m/>
    <m/>
    <m/>
    <m/>
    <m/>
    <m/>
    <s v=" "/>
    <x v="177"/>
    <s v="14:19:00"/>
    <m/>
    <m/>
    <s v="FAS"/>
    <s v="N"/>
    <s v="N"/>
    <m/>
    <m/>
    <m/>
    <n v="9154216146"/>
    <m/>
    <m/>
    <m/>
    <m/>
    <s v=" "/>
    <x v="0"/>
    <x v="1"/>
    <s v="N"/>
    <s v="N"/>
    <s v="N"/>
    <s v="Structure fire, not attributable to PG&amp;E assets. This information is preliminary."/>
    <s v="Not PG&amp;E"/>
    <s v="Building"/>
    <m/>
    <m/>
    <m/>
    <s v="Structure-only"/>
    <m/>
    <m/>
    <m/>
    <m/>
    <m/>
    <s v="Other Fire: Non-PG&amp;E related"/>
    <m/>
    <m/>
    <m/>
    <s v="Overhead"/>
    <x v="1"/>
    <m/>
    <m/>
    <m/>
    <s v=" "/>
    <x v="0"/>
    <n v="37.804355999999999"/>
    <n v="-121.233518"/>
    <s v="San Joaquin"/>
    <s v="MANTECA 1708 "/>
    <n v="17000"/>
    <m/>
    <x v="0"/>
    <s v="Manteca FD"/>
    <s v="Urban"/>
    <m/>
    <m/>
    <s v="N"/>
    <m/>
    <m/>
    <m/>
    <m/>
    <s v="N"/>
    <s v="N"/>
    <m/>
    <m/>
    <s v="2021-07-02"/>
    <m/>
    <m/>
    <m/>
    <m/>
    <m/>
    <m/>
    <m/>
    <m/>
    <m/>
    <m/>
    <m/>
    <m/>
    <m/>
    <m/>
    <m/>
    <m/>
    <m/>
    <m/>
    <m/>
    <s v="  "/>
    <s v="STOCKTON"/>
    <s v="MANTECA"/>
    <s v="14:19"/>
    <n v="44378"/>
    <m/>
    <n v="9154216146"/>
    <n v="455"/>
    <s v="CHERRY LN APT A"/>
    <s v="MANTECA"/>
    <n v="37.804355999999999"/>
    <n v="-121.233518"/>
    <s v="Q3TAMSR"/>
    <s v="SHAFFER, AARON"/>
    <n v="162611708"/>
    <s v="20210701 16:12"/>
    <n v="1121"/>
    <m/>
    <s v="STRUCTURE FIRE NO PGE ISSUES "/>
    <s v="Y"/>
    <m/>
    <m/>
    <m/>
    <n v="37.804355999999999"/>
    <n v="-121.233518"/>
    <m/>
    <s v="MANTECA FD"/>
    <m/>
    <s v="N"/>
    <s v="Y"/>
    <s v="Y"/>
    <s v="Clear"/>
    <m/>
    <s v="Customer-Owned Structure/Equipment"/>
    <m/>
    <s v="Calm"/>
    <m/>
    <s v="3rd Party"/>
    <m/>
    <s v="Structure Only"/>
    <m/>
    <s v="Fire Dept"/>
    <m/>
    <s v="Overhead"/>
    <m/>
    <s v="N"/>
    <m/>
    <m/>
    <m/>
    <m/>
    <m/>
    <m/>
    <s v="  "/>
    <m/>
    <m/>
    <m/>
    <m/>
    <m/>
    <m/>
    <m/>
    <m/>
    <m/>
    <m/>
    <m/>
    <m/>
    <m/>
    <m/>
    <m/>
    <m/>
    <m/>
    <m/>
    <m/>
    <m/>
    <m/>
    <m/>
    <m/>
    <m/>
    <m/>
    <m/>
    <m/>
    <m/>
    <m/>
    <m/>
    <m/>
    <m/>
    <m/>
    <m/>
    <m/>
    <m/>
    <m/>
    <m/>
    <m/>
    <m/>
    <m/>
    <m/>
    <m/>
    <m/>
    <m/>
    <m/>
    <m/>
  </r>
  <r>
    <n v="1487"/>
    <s v="TLAL"/>
    <s v="3 - QC Complete"/>
    <n v="44461"/>
    <n v="44617"/>
    <s v="[124 Fir Avenue, South San Francisco, CA 94080] Wire down two spans south of 80394 both fuses blown, resulting in a pole fire. Fire department on scene, fire was limited to the pole. This information is preliminary. OIS: 1388759; ILIS: 21-0082212; FOID: T005329785 (RXWK); EC A-Tag: 121637839 (Repaired by: T9MN); PM: 35263768E, 44886348; Circuit: 022571105, SAP Pole ID: 100284345; County: San Mateo; Division: Peninsula"/>
    <s v="\\fxshare-nas05\quotashare-fs01\ESA\5 - Ignition Tracking\2021_Ignition_QC_Folders\20210630_1388759_21-0082212_nan_T005329785"/>
    <s v=" "/>
    <m/>
    <s v="TLAL"/>
    <s v="Outage Time, Suspected Initiating Event, Failure Driver, Failure Sub-Driver, and Fire Lat/Long Updated"/>
    <n v="44461"/>
    <m/>
    <s v="Not In Scope"/>
    <m/>
    <m/>
    <m/>
    <m/>
    <m/>
    <m/>
    <m/>
    <m/>
    <m/>
    <m/>
    <m/>
    <m/>
    <m/>
    <m/>
    <m/>
    <m/>
    <m/>
    <m/>
    <m/>
    <m/>
    <m/>
    <m/>
    <m/>
    <m/>
    <m/>
    <m/>
    <m/>
    <m/>
    <m/>
    <m/>
    <m/>
    <m/>
    <m/>
    <m/>
    <m/>
    <m/>
    <m/>
    <m/>
    <m/>
    <s v="Y"/>
    <n v="44461"/>
    <n v="44461"/>
    <s v="RXWK"/>
    <s v="Ryan Weaver, (650) 796-1514, RXWK@pge.com"/>
    <s v="See Phone Interview Details in the 'Reports' sub-folder"/>
    <s v="Ryan Hayes (RXH5)"/>
    <s v=" "/>
    <x v="178"/>
    <s v="09:45:00"/>
    <n v="44377"/>
    <s v="09:39:00"/>
    <s v="FAS"/>
    <s v="Y"/>
    <s v="N"/>
    <n v="1388759"/>
    <s v="21-0082212"/>
    <m/>
    <s v="T005329785"/>
    <n v="121637839"/>
    <m/>
    <m/>
    <s v="PG&amp;E_1487_Ignition_20210630_1.jpg"/>
    <s v=" "/>
    <x v="0"/>
    <x v="0"/>
    <s v="N"/>
    <s v="N"/>
    <s v="N"/>
    <s v="On June 30, 2021 at 1022 hours, a PG&amp;E Troubleman patrolled the East Grand 1105 Distribution Circuit number 022571105, in the Local Responsibility Area (LRA) near 124 Fir Avenue in South San Francisco. He observed a broken 45' class-4 Western Red Cedar wood pole (SAP Eqp ID: 100284345, Bar Code 110061851, Mfg. Year 1950) on fire with the top burnt off, one span 162' of single phase #4 aluminum cable steel reinforced (ACSR) primary overhead conductor and one span single phase 111' of #6 solid copper conductor both down on the ground but, but the secondary conductor was still standing. Initial analysis indicates the fire was caused by pole equipment failure, as a result of tracking. The South San Francisco Fire Department responded to and extinguished the fire. The EC A-Tag 121637839 was submitted for remediation and the installation of a new 45' class-2 pole (New pole serial #: 120856560, Species: DF). The 617-minute outage affected 94 customers. The line was returned to service on June 30, 2021. This incident area is within a Raptor Concentration Zone (RCZ), a designated AA Insulation District, and rated as a moderate corrosion area. This information is preliminary."/>
    <s v="PG&amp;E"/>
    <s v="Other"/>
    <s v="Pole"/>
    <s v="D"/>
    <s v="D"/>
    <s v="Structure-PG&amp;E only"/>
    <m/>
    <m/>
    <m/>
    <m/>
    <m/>
    <s v="Contamination"/>
    <s v="Contamination"/>
    <s v="Tracking"/>
    <s v="Y"/>
    <s v="Overhead"/>
    <x v="0"/>
    <s v="Pole"/>
    <s v="Pole, Conductors"/>
    <n v="100284345"/>
    <s v=" "/>
    <x v="0"/>
    <n v="37.649708926999999"/>
    <n v="-122.42056533740001"/>
    <s v="San Mateo"/>
    <s v="EAST GRAND 1105"/>
    <n v="12000"/>
    <s v="EAST GRAND 1105CB"/>
    <x v="0"/>
    <s v="South San Francisco FD"/>
    <s v="Urban"/>
    <m/>
    <m/>
    <s v="N"/>
    <m/>
    <m/>
    <m/>
    <m/>
    <s v="N"/>
    <s v="N"/>
    <m/>
    <m/>
    <s v="2021-09-17"/>
    <m/>
    <m/>
    <m/>
    <m/>
    <m/>
    <m/>
    <m/>
    <m/>
    <m/>
    <m/>
    <m/>
    <m/>
    <m/>
    <m/>
    <m/>
    <m/>
    <m/>
    <m/>
    <m/>
    <s v="  "/>
    <m/>
    <s v="COLMA"/>
    <s v="09:45"/>
    <n v="44377"/>
    <s v="1388759"/>
    <s v="T005329785"/>
    <n v="124"/>
    <s v="FIR AVE"/>
    <s v="REDWOOD AVE"/>
    <n v="37.65137"/>
    <n v="-122.41992"/>
    <s v="P1TRXWK"/>
    <m/>
    <n v="22571105"/>
    <s v="2021/06/30 11:24:27"/>
    <n v="9002"/>
    <m/>
    <s v="A:NO ACCESS ISSUES;X:MURTLE/SPRUCE;R:BROKEN POLE- SMOKING- FIRE DEPARTMENT ON SITE- IN FRONT OF 124 FIR AVE., PWR-I"/>
    <s v="N"/>
    <m/>
    <m/>
    <m/>
    <m/>
    <m/>
    <m/>
    <m/>
    <m/>
    <m/>
    <m/>
    <s v="Y"/>
    <m/>
    <m/>
    <m/>
    <m/>
    <m/>
    <m/>
    <m/>
    <s v="TOP OF POLE BURNT OFF, REPLACE OR SCAB POLE"/>
    <m/>
    <m/>
    <m/>
    <m/>
    <s v="Overhead"/>
    <m/>
    <m/>
    <m/>
    <m/>
    <m/>
    <s v="FIRE, POLE"/>
    <s v="POLE-WOOD"/>
    <m/>
    <s v="  "/>
    <s v="Unplanned"/>
    <s v="Peninsula"/>
    <s v="Colma"/>
    <s v="022571105, EAST GRAND-1105"/>
    <s v="21-0082212"/>
    <s v="Unplanned"/>
    <s v="Clear;32-90 F"/>
    <s v="94"/>
    <s v="57998"/>
    <s v="NO"/>
    <s v="Line to Ground"/>
    <s v="Sustained"/>
    <s v="No"/>
    <s v="80394"/>
    <s v="OH"/>
    <s v="Fuse"/>
    <s v="1388759"/>
    <s v="Pole-Wood, Broken, wire on ground"/>
    <m/>
    <s v="06/30/21 11:45"/>
    <m/>
    <s v="IFO 538 MAYFAIR AVENUE, AT FIRST AVENUE, SOUTH SAN FRANCISCO, CA"/>
    <s v="124 FIR AVE"/>
    <m/>
    <s v="POLE TOP BURNED OFF"/>
    <m/>
    <s v="No"/>
    <m/>
    <m/>
    <m/>
    <m/>
    <m/>
    <m/>
    <m/>
    <m/>
    <m/>
    <m/>
    <m/>
    <m/>
    <m/>
    <m/>
    <m/>
    <m/>
    <m/>
    <m/>
    <m/>
    <m/>
  </r>
  <r>
    <n v="962"/>
    <s v="AGFC"/>
    <s v="3 - QC Complete"/>
    <n v="44378"/>
    <n v="44617"/>
    <s v="Third party vehicle fire, not attributable to PG&amp;E assets. EOC preliminary notes: The fire grew to about  9 acres, and was out by 2230. A semi-trucks breaks caught on fire, the driver pulled under PG&amp;E equipment causing 3 phases to burn in half.  This information is preliminary."/>
    <s v="\\fxshare-nas05\quotashare-fs01\ESA\5 - Ignition Tracking\2021_Ignition_QC_Folders\20210630_1389327_21-0082850_nan_T005330369"/>
    <s v=" "/>
    <m/>
    <m/>
    <m/>
    <m/>
    <m/>
    <s v="Not In Scope"/>
    <m/>
    <m/>
    <m/>
    <m/>
    <m/>
    <m/>
    <m/>
    <m/>
    <m/>
    <m/>
    <m/>
    <m/>
    <m/>
    <m/>
    <m/>
    <m/>
    <m/>
    <m/>
    <m/>
    <m/>
    <m/>
    <m/>
    <m/>
    <m/>
    <m/>
    <m/>
    <m/>
    <m/>
    <m/>
    <m/>
    <m/>
    <m/>
    <m/>
    <m/>
    <m/>
    <m/>
    <m/>
    <m/>
    <m/>
    <m/>
    <m/>
    <m/>
    <m/>
    <m/>
    <m/>
    <m/>
    <s v=" "/>
    <x v="178"/>
    <s v="20:37:00"/>
    <n v="44377"/>
    <s v="20:37:00"/>
    <s v="FAS"/>
    <s v="Y"/>
    <s v="N"/>
    <n v="1389327"/>
    <s v="21-0082850"/>
    <m/>
    <s v="T005330369"/>
    <n v="121642608"/>
    <m/>
    <m/>
    <m/>
    <s v=" "/>
    <x v="0"/>
    <x v="1"/>
    <s v="N"/>
    <s v="N"/>
    <s v="N"/>
    <s v="Third party vehicle fire, not attributable to PG&amp;E assets. EOC preliminary notes: The fire grew to about  9 acres, and was out by 2230. A semi-trucks breaks caught on fire, the driver pulled under PG&amp;E equipment causing 3 phases to burn in half.  This information is preliminary."/>
    <s v="Not PG&amp;E"/>
    <s v="Other"/>
    <m/>
    <m/>
    <m/>
    <s v="0.26-9.99"/>
    <m/>
    <m/>
    <m/>
    <m/>
    <m/>
    <s v="Other Fire: Non-PG&amp;E related"/>
    <m/>
    <m/>
    <m/>
    <s v="Overhead"/>
    <x v="1"/>
    <m/>
    <m/>
    <m/>
    <s v=" "/>
    <x v="0"/>
    <n v="34.9525180642"/>
    <n v="-118.93421640210001"/>
    <s v="Kern"/>
    <s v="TEJON 1102"/>
    <n v="12000"/>
    <m/>
    <x v="1"/>
    <s v="Unknown"/>
    <s v="Urban"/>
    <m/>
    <m/>
    <s v="N"/>
    <m/>
    <s v="Edmonston"/>
    <m/>
    <m/>
    <s v="N"/>
    <s v="N"/>
    <m/>
    <m/>
    <s v="2021-07-02"/>
    <m/>
    <m/>
    <m/>
    <m/>
    <m/>
    <m/>
    <m/>
    <m/>
    <m/>
    <m/>
    <m/>
    <m/>
    <m/>
    <m/>
    <m/>
    <m/>
    <m/>
    <m/>
    <m/>
    <s v="  "/>
    <m/>
    <s v="BKRSFLD"/>
    <s v="20:37"/>
    <n v="44377"/>
    <n v="1389327"/>
    <s v="T005330369"/>
    <n v="5500"/>
    <s v="DIGIER RD"/>
    <m/>
    <n v="35.019799999999996"/>
    <n v="-118.95482"/>
    <s v="K1TD3PJ"/>
    <m/>
    <n v="25293"/>
    <s v="2021/06/30 23:22:52"/>
    <n v="9310"/>
    <m/>
    <s v="SMART MTR AUTO-GENERATED TAG"/>
    <s v="N"/>
    <m/>
    <m/>
    <m/>
    <m/>
    <m/>
    <m/>
    <m/>
    <m/>
    <m/>
    <m/>
    <s v="Y"/>
    <m/>
    <m/>
    <m/>
    <m/>
    <m/>
    <m/>
    <m/>
    <s v="Semi truck fire caused all 3 phase to burn to ground between pole 005/0095 and 0"/>
    <m/>
    <m/>
    <m/>
    <m/>
    <s v="Overhead"/>
    <m/>
    <m/>
    <m/>
    <m/>
    <m/>
    <m/>
    <m/>
    <m/>
    <s v="  "/>
    <s v="Unplanned"/>
    <s v="Kern"/>
    <s v="Kern"/>
    <s v="252931102, TEJON-1102"/>
    <s v="21-0082850"/>
    <s v="Unplanned"/>
    <s v="Clear;32-90 F"/>
    <s v="853"/>
    <s v="304555"/>
    <s v="NO"/>
    <s v="Line to Ground"/>
    <s v="Sustained"/>
    <s v="No"/>
    <s v="1102/2"/>
    <s v="OH"/>
    <s v="Circuit Breaker"/>
    <s v="1389327"/>
    <s v="Conductor, Overhead, Burned/flashed"/>
    <s v="A, PH OC TIME, GRD, SET A"/>
    <s v="06/30/21 23:08"/>
    <m/>
    <s v="TEJON SUB"/>
    <s v="TLINE POLE 005/001(005/095)BAKER, BRYCE 209-617-0944: SAP 103235425"/>
    <m/>
    <m/>
    <m/>
    <s v="No"/>
    <s v="3rd Party, Vehicle"/>
    <m/>
    <s v="No"/>
    <s v="3"/>
    <s v="312"/>
    <s v="L2LS"/>
    <m/>
    <m/>
    <m/>
    <m/>
    <m/>
    <m/>
    <m/>
    <m/>
    <m/>
    <m/>
    <m/>
    <m/>
    <m/>
    <m/>
  </r>
  <r>
    <n v="961"/>
    <s v="DLY6"/>
    <s v="3 - QC Complete"/>
    <n v="44595"/>
    <n v="44617"/>
    <s v="Reports from Richmond Fire Department that a bird made contact with overhead circuit, resulting in an ignition. The ensuing fire was &lt; 0.25 in size. This information is preliminary.  There was no fire at this fault location.  No evidence that transformer blew and caused ignition. We may need to obtain Fire Report to confirm fire cause and location."/>
    <s v="\\fxshare-nas05\quotashare-fs01\ESA\5 - Ignition Tracking\2021_Ignition_QC_Folders\20210630_1388483_21-0081922.1(2 outages)_nan_T005329432"/>
    <s v=" "/>
    <s v="Y"/>
    <s v="G3BA/DLY6"/>
    <s v="Updated Outage Time to FNL; added Troubleman contact info and LAN; Asset number associated updated; Executive Summary; Updated CPUC Reportable, added FO ID,updated create time, ADDED SAP NOTIF "/>
    <n v="44594"/>
    <m/>
    <s v="Not In Scope"/>
    <m/>
    <m/>
    <m/>
    <m/>
    <m/>
    <m/>
    <m/>
    <m/>
    <m/>
    <m/>
    <m/>
    <m/>
    <m/>
    <m/>
    <m/>
    <m/>
    <m/>
    <m/>
    <m/>
    <m/>
    <m/>
    <m/>
    <m/>
    <m/>
    <m/>
    <m/>
    <m/>
    <m/>
    <m/>
    <m/>
    <m/>
    <m/>
    <s v="Y"/>
    <s v="12/30/2021, 2/2/21"/>
    <m/>
    <s v="Richmond Fire Dept "/>
    <m/>
    <s v="2/2/21 dly6 sent email with pdf requesting report "/>
    <m/>
    <s v="N"/>
    <m/>
    <m/>
    <s v="ALMk"/>
    <s v="Anthony Miles: 5103855887"/>
    <m/>
    <m/>
    <s v=" "/>
    <x v="178"/>
    <s v="02:35:00"/>
    <n v="44377"/>
    <s v="02:22:00"/>
    <s v="FAS"/>
    <s v="Y"/>
    <s v="N"/>
    <n v="1388483"/>
    <s v="21-0081922.1(2 outages)"/>
    <m/>
    <s v="T005329432, T005329431"/>
    <s v="121635819"/>
    <m/>
    <m/>
    <m/>
    <s v=" "/>
    <x v="0"/>
    <x v="1"/>
    <s v="N"/>
    <s v="N"/>
    <s v="N"/>
    <s v="On June 30, 2021 at 02:35 hours, a PG&amp;E Troubleman was dispatched to the Richmond R 1128, a 12kV Distribution Circuit on East Richmond Ave near Montana Street in Richmond  in response to an area outage.  Initial analysis indicates equipment failure caused the ignition.  Investigating the cause of the outage, the Troubleman located the conductor detached northwest of the switch as a result of a bad connection.  The ensuing fire size is unknown at this time*,  and  the fire was suppressed by The Richmond Fire Department.  A PG&amp;E Crew repaired the conductor and jumper to the adjacent pole on June 30, 2021.   (2/2/22 requested fire report from Richmond Fire Department)"/>
    <s v="PG&amp;E"/>
    <s v="Other"/>
    <s v="Conductor"/>
    <s v="D"/>
    <s v="D"/>
    <s v="&lt;0.25"/>
    <s v="None "/>
    <m/>
    <m/>
    <m/>
    <m/>
    <s v="Equipment - PG&amp;E"/>
    <s v="All types of equipment / facility failure"/>
    <s v="Conductor failure-all"/>
    <s v="Y"/>
    <s v="Overhead"/>
    <x v="0"/>
    <s v="Conductor - Primary"/>
    <s v="Conductor "/>
    <n v="101442098"/>
    <s v=" "/>
    <x v="0"/>
    <n v="37.923228353699997"/>
    <n v="-122.3798541394"/>
    <s v="Contra Costa"/>
    <s v="RICHMOND R 1122"/>
    <n v="12000"/>
    <s v="RICHMOND R 1122CB"/>
    <x v="0"/>
    <s v="Richmond FD"/>
    <s v="Urban"/>
    <s v="Grass Fuel Model"/>
    <s v="Grass in Franchise strip "/>
    <s v="N"/>
    <m/>
    <m/>
    <m/>
    <m/>
    <s v="N"/>
    <s v="N"/>
    <m/>
    <m/>
    <s v="2021-07-02"/>
    <m/>
    <m/>
    <m/>
    <m/>
    <m/>
    <m/>
    <m/>
    <m/>
    <m/>
    <m/>
    <m/>
    <m/>
    <m/>
    <m/>
    <m/>
    <m/>
    <m/>
    <m/>
    <m/>
    <s v="  "/>
    <m/>
    <m/>
    <s v="03:02"/>
    <n v="44377"/>
    <n v="1388483"/>
    <s v="T005329432"/>
    <m/>
    <m/>
    <m/>
    <m/>
    <m/>
    <s v="E2TALMK"/>
    <m/>
    <n v="1347"/>
    <s v="2021/06/30 06:47:38"/>
    <n v="9002"/>
    <m/>
    <s v="SMART MTR AUTO-GENERATED TAG"/>
    <s v="N"/>
    <m/>
    <m/>
    <m/>
    <m/>
    <m/>
    <m/>
    <m/>
    <m/>
    <m/>
    <m/>
    <s v="Y"/>
    <m/>
    <m/>
    <m/>
    <m/>
    <m/>
    <m/>
    <m/>
    <m/>
    <m/>
    <m/>
    <m/>
    <m/>
    <m/>
    <m/>
    <m/>
    <m/>
    <m/>
    <m/>
    <s v="PATROL-NOT CONDUCTED"/>
    <m/>
    <m/>
    <s v="  "/>
    <s v="Unplanned"/>
    <s v="East Bay"/>
    <s v="Bay"/>
    <s v="013471122, RICHMOND R-1122"/>
    <s v="21-0081922.1(2 outages)"/>
    <s v="Unplanned"/>
    <s v="Clear;32-90 F"/>
    <s v="1043"/>
    <s v="228756"/>
    <s v="NO"/>
    <s v="Line to Ground"/>
    <s v="Sustained"/>
    <s v="Yes"/>
    <s v="1122/12"/>
    <s v="OH"/>
    <s v="Circuit Breaker"/>
    <s v="1388483"/>
    <s v="Conductor, Overhead, Broken"/>
    <s v="A phase GRD"/>
    <m/>
    <m/>
    <s v="RICHMOND R SUB"/>
    <s v="NW/of R7039"/>
    <s v="SW BR117 (ERR 306022 since 2/15/21) CLOSE|SW 5005 OPEN|COIS @ T-2061 TWD T-7523 OPEN|O/J SOURCE SIDE BR02 OPEN|SW 5890 CLOSE|SW R6576 OPEN|SW R4432 CLOSE"/>
    <m/>
    <s v="Issued ERR for BR117 (308247) &amp; BR115 (308248) both had communication failures"/>
    <s v="No"/>
    <s v="Equipment Failure/Involved, Overhead"/>
    <m/>
    <s v="No"/>
    <s v="3"/>
    <s v="3"/>
    <s v="MST1"/>
    <m/>
    <m/>
    <m/>
    <m/>
    <m/>
    <m/>
    <m/>
    <m/>
    <m/>
    <m/>
    <m/>
    <m/>
    <m/>
    <m/>
  </r>
  <r>
    <n v="933"/>
    <s v="AGFC"/>
    <s v="3 - QC Complete"/>
    <n v="44377"/>
    <n v="44617"/>
    <s v="Structure fire, not attributable to PG&amp;E assets. Completion code is for (1120 - E Fire Struc No Prob Found. This information is preliminary."/>
    <s v="\\fxshare-nas05\quotashare-fs01\ESA\5 - Ignition Tracking\2021_Ignition_QC_Folders\20210630_nan_nan_nan_X316116635"/>
    <s v=" "/>
    <m/>
    <m/>
    <m/>
    <m/>
    <m/>
    <s v="Not In Scope"/>
    <m/>
    <m/>
    <m/>
    <m/>
    <m/>
    <m/>
    <m/>
    <m/>
    <m/>
    <m/>
    <m/>
    <m/>
    <m/>
    <m/>
    <m/>
    <m/>
    <m/>
    <m/>
    <m/>
    <m/>
    <m/>
    <m/>
    <m/>
    <m/>
    <m/>
    <m/>
    <m/>
    <m/>
    <m/>
    <m/>
    <m/>
    <m/>
    <m/>
    <m/>
    <m/>
    <m/>
    <m/>
    <m/>
    <m/>
    <m/>
    <m/>
    <m/>
    <m/>
    <m/>
    <m/>
    <m/>
    <s v=" "/>
    <x v="178"/>
    <s v="18:12:00"/>
    <m/>
    <m/>
    <s v="FAS"/>
    <s v="N"/>
    <s v="N"/>
    <m/>
    <m/>
    <m/>
    <s v="X316116635"/>
    <m/>
    <m/>
    <m/>
    <m/>
    <s v=" "/>
    <x v="0"/>
    <x v="1"/>
    <s v="N"/>
    <s v="N"/>
    <s v="N"/>
    <s v="Structure fire, not attributable to PG&amp;E assets. Completion code is for (1120 - E Fire Struc No Prob Found. This information is preliminary."/>
    <s v="Not PG&amp;E"/>
    <s v="Building"/>
    <m/>
    <m/>
    <m/>
    <s v="10-99"/>
    <m/>
    <m/>
    <m/>
    <m/>
    <m/>
    <s v="Other Fire: Non-PG&amp;E related"/>
    <m/>
    <m/>
    <m/>
    <s v="Overhead"/>
    <x v="1"/>
    <m/>
    <m/>
    <m/>
    <s v=" "/>
    <x v="1"/>
    <n v="40.718516999999999"/>
    <n v="-122.33077900000001"/>
    <s v="Shasta"/>
    <s v="STILLWATER 1101 "/>
    <n v="12000"/>
    <m/>
    <x v="0"/>
    <s v="Cal Fire"/>
    <s v="Herbaceous"/>
    <m/>
    <m/>
    <s v="N"/>
    <m/>
    <m/>
    <m/>
    <m/>
    <s v="N"/>
    <s v="N"/>
    <m/>
    <m/>
    <s v="2021-07-02"/>
    <m/>
    <m/>
    <m/>
    <m/>
    <m/>
    <m/>
    <m/>
    <m/>
    <m/>
    <m/>
    <m/>
    <m/>
    <m/>
    <m/>
    <m/>
    <m/>
    <m/>
    <m/>
    <m/>
    <s v="  "/>
    <s v="NORTH VALLEY"/>
    <s v="REDDING 01"/>
    <s v="18:12"/>
    <n v="44377"/>
    <m/>
    <s v="X316116635"/>
    <n v="14746"/>
    <s v="WONDERLAND BLVD"/>
    <s v="REDDING"/>
    <n v="40.708728000000001"/>
    <n v="-122.336082"/>
    <s v="V8TKAW8"/>
    <s v="WALLER, KENNETH"/>
    <n v="103561101"/>
    <s v="20210630 21:17"/>
    <n v="1120"/>
    <m/>
    <s v="FIRE  APPEARS TO HAVE STARTED AT THIS ADDRESS. I DE-ENERGIZED TRANSFORMER AND CUT SERVICE IN THE CLEAR "/>
    <s v="Y"/>
    <n v="6"/>
    <s v="\\fxshare-nas05\quotashare-fs01\ESA\5 - Ignition Tracking\Fire_Tab_Attachment_Files"/>
    <m/>
    <n v="40.718516999999999"/>
    <n v="-122.33077900000001"/>
    <m/>
    <s v="MERRICK FIELDS/ 530-448-2414"/>
    <m/>
    <s v="Y"/>
    <s v="N"/>
    <s v="N"/>
    <s v="Clear"/>
    <m/>
    <s v="Customer-Owned Structure/Equipment"/>
    <s v="+ OTHER PRIVATE LAND"/>
    <s v="Light"/>
    <m/>
    <s v="Unknown"/>
    <s v="UNKNOWN TO ME AT THIS TIME"/>
    <s v="10 - 100 Acres"/>
    <m/>
    <s v="Cal Fire"/>
    <m/>
    <s v="Overhead"/>
    <m/>
    <s v="Y"/>
    <s v="PHOTOS TAKEN"/>
    <s v="PG&amp;E Employee"/>
    <s v="KEN WALLER KAW8"/>
    <m/>
    <m/>
    <m/>
    <s v="  "/>
    <m/>
    <m/>
    <m/>
    <m/>
    <m/>
    <m/>
    <m/>
    <m/>
    <m/>
    <m/>
    <m/>
    <m/>
    <m/>
    <m/>
    <m/>
    <m/>
    <m/>
    <m/>
    <m/>
    <m/>
    <m/>
    <m/>
    <m/>
    <m/>
    <m/>
    <m/>
    <m/>
    <m/>
    <m/>
    <m/>
    <m/>
    <m/>
    <m/>
    <m/>
    <m/>
    <m/>
    <m/>
    <m/>
    <m/>
    <m/>
    <m/>
    <m/>
    <m/>
    <m/>
    <m/>
    <m/>
    <m/>
  </r>
  <r>
    <n v="932"/>
    <s v="G3BA"/>
    <s v="3 - QC Complete"/>
    <n v="44385"/>
    <n v="44617"/>
    <s v="Secondary crossarm failed, casuing two phase, twp span #2 copper secondary to burn into guy and telephone wires. Overhead 25kva transformer  leaked oil onto two homes, and 2 vehicles. The ensuing fire was 1 meter - &lt; 3 meters in size. This information is preliminary.  Fuel Bed Description: Fire was burning oil that had fallen onto a customer cement driveway."/>
    <s v="\\fxshare-nas05\quotashare-fs01\ESA\5 - Ignition Tracking\2021_Ignition_QC_Folders\20210630_1389198_21-0082824_nan_T005330222"/>
    <s v=" "/>
    <s v="Y"/>
    <s v="G3BA"/>
    <s v="Updated SAP EC/LC#; Added Asset Number Associated with ignition; Updated Fuel Bed model to Other;Added WSD Photo"/>
    <n v="44385"/>
    <m/>
    <s v="Not In Scope"/>
    <m/>
    <m/>
    <m/>
    <m/>
    <m/>
    <m/>
    <m/>
    <m/>
    <m/>
    <m/>
    <m/>
    <m/>
    <m/>
    <m/>
    <m/>
    <m/>
    <m/>
    <m/>
    <m/>
    <m/>
    <m/>
    <m/>
    <m/>
    <m/>
    <m/>
    <m/>
    <m/>
    <m/>
    <m/>
    <m/>
    <m/>
    <m/>
    <m/>
    <m/>
    <m/>
    <m/>
    <m/>
    <m/>
    <m/>
    <s v="N"/>
    <m/>
    <m/>
    <s v="M5WH"/>
    <s v="Mark Wilson: (510) 673-7913"/>
    <m/>
    <m/>
    <s v=" "/>
    <x v="178"/>
    <s v="16:17:00"/>
    <n v="44377"/>
    <s v="16:17:00"/>
    <s v="FAS"/>
    <s v="N"/>
    <s v="N"/>
    <n v="1389198"/>
    <s v="21-0082824"/>
    <m/>
    <s v="T005330222"/>
    <n v="121641689"/>
    <m/>
    <m/>
    <s v="PG&amp;E_932_Ignition_20210630_1.jpg"/>
    <s v=" "/>
    <x v="1"/>
    <x v="0"/>
    <s v="Y"/>
    <s v="Y"/>
    <s v="N"/>
    <s v="On June 30, 2021 at 16:18 hours a PG&amp;E Troubleman was dispatched to an outage at near Jane Avenue near Virginia Street in Hayward.  The secondary arm had broken, 2 spans, 2 phase. The secondary burnt into the thirdparty wires on the pole catching the telephone wire on fire. There was also an oil leak from the attached transformer which had dripped onto the property below. The fire was extnigushed by Hayward Fire."/>
    <s v="PG&amp;E"/>
    <s v="Other"/>
    <s v="Telephone Cable"/>
    <s v="D"/>
    <s v="D"/>
    <s v="&lt;3 meters of linear travel"/>
    <m/>
    <m/>
    <m/>
    <m/>
    <m/>
    <s v="Equipment - PG&amp;E"/>
    <s v="All types of equipment / facility failure"/>
    <s v="Crossarm failure"/>
    <s v="Y"/>
    <s v="Overhead"/>
    <x v="2"/>
    <s v="Conductor - Insulated Secondary"/>
    <m/>
    <n v="100931477"/>
    <s v=" "/>
    <x v="0"/>
    <n v="37.6475583"/>
    <n v="-122.0706483"/>
    <s v="Alameda"/>
    <s v="MT EDEN 1108"/>
    <s v="0-750"/>
    <m/>
    <x v="0"/>
    <s v="Hayward FD"/>
    <s v="Urban"/>
    <s v="Other"/>
    <s v="Concrete"/>
    <s v="N"/>
    <m/>
    <m/>
    <m/>
    <m/>
    <s v="N"/>
    <s v="N"/>
    <m/>
    <m/>
    <s v="2021-07-02"/>
    <m/>
    <m/>
    <m/>
    <m/>
    <s v="00:00:00"/>
    <m/>
    <m/>
    <m/>
    <m/>
    <m/>
    <m/>
    <m/>
    <m/>
    <m/>
    <m/>
    <m/>
    <m/>
    <m/>
    <m/>
    <s v="  "/>
    <s v="MISSION"/>
    <s v="HAYWARD 06"/>
    <s v="16:17:00"/>
    <n v="44377"/>
    <n v="1389198"/>
    <s v="T005330222"/>
    <s v="UNKNOWN"/>
    <s v="VIRGINIA ST"/>
    <s v="HAYWARD"/>
    <n v="37.647689999999997"/>
    <n v="-122.07062000000001"/>
    <s v="M1TM5WH"/>
    <s v="WILSON, MARK"/>
    <n v="13761108"/>
    <s v="20210630 17:57"/>
    <n v="9002"/>
    <m/>
    <s v="secondary arm broke, 2 spans 2 phase #2 copper secondry burnt into guy and telephone conductors catching telepne on fire causeing fire hayward to extinguise, 25 kva oil leak blue sticker onto house26124 and 26132 jane street, oil on driveways 2 cars 2 , houses 2 , roofs 2, garbage cans , ect may be damage to  5 other vehicals plus possible secondary voltage on telephone cable, m5wh has phots"/>
    <s v="Y"/>
    <m/>
    <m/>
    <s v="37.6475583,-122.0706483,10.900000,3D"/>
    <s v="telephon condutor and secodary insulation for two spans"/>
    <s v="hayward fire and PD"/>
    <s v="N"/>
    <s v="Y"/>
    <m/>
    <s v="Clear"/>
    <m/>
    <s v="Cable/Phone/Another Utility Company"/>
    <s v="Light"/>
    <m/>
    <s v="PG&amp;E Equipment"/>
    <s v="1 meter - &lt; 3 meters"/>
    <s v="Fire Dept"/>
    <m/>
    <s v="Overhead"/>
    <s v="N"/>
    <m/>
    <s v="Other (Comments)"/>
    <s v="phots m5wh secondary arm broke wire burnt down in tree"/>
    <s v="OVERHEAD"/>
    <s v="CROSSARM, WOOD"/>
    <s v="N"/>
    <m/>
    <m/>
    <m/>
    <m/>
    <m/>
    <m/>
    <m/>
    <s v="  "/>
    <s v="Unplanned"/>
    <s v="Mission"/>
    <s v="Hayward"/>
    <s v="013761108, MT EDEN-1108"/>
    <s v="21-0082824"/>
    <s v="Unplanned"/>
    <s v="Clear;32-90 F"/>
    <n v="7"/>
    <m/>
    <s v="YES"/>
    <s v="Line to Ground"/>
    <s v="Sustained"/>
    <s v="No"/>
    <s v="MTR#1010956109"/>
    <s v="OH"/>
    <s v="Transformer"/>
    <n v="1389198"/>
    <m/>
    <m/>
    <n v="44377.775694444441"/>
    <m/>
    <s v="26124 JANE AVE."/>
    <m/>
    <m/>
    <m/>
    <m/>
    <s v="No"/>
    <m/>
    <m/>
    <s v="No"/>
    <m/>
    <m/>
    <s v="M1TM5WH"/>
    <m/>
    <m/>
    <m/>
    <m/>
    <m/>
    <m/>
    <m/>
    <m/>
    <m/>
    <m/>
    <m/>
    <m/>
    <m/>
    <m/>
  </r>
  <r>
    <n v="931"/>
    <s v="MXX7"/>
    <s v="3 - QC Complete"/>
    <n v="44377"/>
    <n v="44617"/>
    <s v="Brush fire, not attributable to PG&amp;E. This investigation is preliminary."/>
    <s v="\\fxshare-nas05\quotashare-fs01\ESA\5 - Ignition Tracking\2021_Ignition_QC_Folders\20210630_nan_nan_nan_T005329991"/>
    <s v=" "/>
    <m/>
    <m/>
    <m/>
    <m/>
    <m/>
    <s v="Not In Scope"/>
    <m/>
    <m/>
    <m/>
    <m/>
    <m/>
    <m/>
    <m/>
    <m/>
    <m/>
    <m/>
    <m/>
    <m/>
    <m/>
    <m/>
    <m/>
    <m/>
    <m/>
    <m/>
    <m/>
    <m/>
    <m/>
    <m/>
    <m/>
    <m/>
    <m/>
    <m/>
    <m/>
    <m/>
    <m/>
    <m/>
    <m/>
    <m/>
    <m/>
    <m/>
    <m/>
    <m/>
    <m/>
    <m/>
    <m/>
    <m/>
    <m/>
    <m/>
    <m/>
    <m/>
    <m/>
    <m/>
    <s v=" "/>
    <x v="178"/>
    <s v="12:40:00"/>
    <m/>
    <m/>
    <s v="FAS"/>
    <s v="N"/>
    <s v="N"/>
    <m/>
    <m/>
    <m/>
    <s v="T005329991"/>
    <m/>
    <m/>
    <m/>
    <m/>
    <s v=" "/>
    <x v="0"/>
    <x v="1"/>
    <s v="N"/>
    <s v="N"/>
    <s v="N"/>
    <s v="Brush fire, not attributable to PG&amp;E. This investigation is preliminary."/>
    <s v="Not PG&amp;E"/>
    <s v="Vegetation"/>
    <m/>
    <m/>
    <m/>
    <s v="0.26-9.99"/>
    <m/>
    <m/>
    <m/>
    <m/>
    <m/>
    <s v="Other Fire: Non-PG&amp;E related"/>
    <m/>
    <m/>
    <m/>
    <s v="Overhead"/>
    <x v="1"/>
    <m/>
    <m/>
    <m/>
    <s v=" "/>
    <x v="0"/>
    <n v="38.951243300000002"/>
    <n v="-121.0863633"/>
    <s v="Placer"/>
    <s v="BELL 1109"/>
    <n v="12000"/>
    <m/>
    <x v="0"/>
    <s v="Cal Fire"/>
    <s v="Urban"/>
    <m/>
    <m/>
    <s v="N"/>
    <m/>
    <m/>
    <m/>
    <m/>
    <s v="N"/>
    <s v="N"/>
    <m/>
    <m/>
    <s v="2021-07-02"/>
    <m/>
    <m/>
    <m/>
    <m/>
    <m/>
    <m/>
    <m/>
    <m/>
    <m/>
    <m/>
    <m/>
    <m/>
    <m/>
    <m/>
    <m/>
    <m/>
    <m/>
    <m/>
    <m/>
    <s v="  "/>
    <s v="SIERRA"/>
    <s v="AUBURN 01"/>
    <s v="12:40"/>
    <n v="44377"/>
    <m/>
    <s v="T005329991"/>
    <s v="UNKNOWN"/>
    <s v="AUBURN FOLSOM RD"/>
    <s v="AUBURN"/>
    <m/>
    <m/>
    <s v="T1TTCF5"/>
    <s v="FATOR, TRAVIS"/>
    <m/>
    <s v="20210630 14:37"/>
    <n v="9320"/>
    <m/>
    <s v="Brush fire, no damage to PG&amp;E facilities."/>
    <s v="Y"/>
    <m/>
    <m/>
    <s v="38.9512433,-121.0863633,459.800000,3D"/>
    <m/>
    <m/>
    <m/>
    <s v="Cal Fire"/>
    <m/>
    <s v="Y"/>
    <s v="N"/>
    <m/>
    <s v="Clear"/>
    <m/>
    <s v="Private Land"/>
    <m/>
    <s v="Calm"/>
    <m/>
    <s v="Vegetation"/>
    <m/>
    <s v="0.25 - 10 Acres"/>
    <m/>
    <s v="Cal Fire"/>
    <m/>
    <s v="Other (Comments)"/>
    <s v="Overhead, underground, and transmission."/>
    <s v="Y"/>
    <s v="Photos"/>
    <s v="PG&amp;E Employee"/>
    <m/>
    <m/>
    <m/>
    <s v="N"/>
    <s v="  "/>
    <m/>
    <m/>
    <m/>
    <m/>
    <m/>
    <m/>
    <m/>
    <m/>
    <m/>
    <m/>
    <m/>
    <m/>
    <m/>
    <m/>
    <m/>
    <m/>
    <m/>
    <m/>
    <m/>
    <m/>
    <m/>
    <m/>
    <m/>
    <m/>
    <m/>
    <m/>
    <m/>
    <m/>
    <m/>
    <m/>
    <m/>
    <m/>
    <m/>
    <m/>
    <m/>
    <m/>
    <m/>
    <m/>
    <m/>
    <m/>
    <m/>
    <m/>
    <m/>
    <m/>
    <m/>
    <m/>
    <m/>
  </r>
  <r>
    <n v="930"/>
    <s v="P4K5"/>
    <s v="3 - QC Complete"/>
    <n v="44385"/>
    <n v="44617"/>
    <s v="Customer vehicle snagged primary riser, burnt pole and underground wire, and broke bushing in pmi. Customer called for crew to replace. The ensuing fire was limited to PG&amp;E assets. This investigation is preliminary. "/>
    <s v="\\fxshare-nas05\quotashare-fs01\ESA\5 - Ignition Tracking\2021_Ignition_QC_Folders\20210630_1388861_21-0082307.1(2 outages)_nan_T005329885"/>
    <s v=" "/>
    <s v="Y"/>
    <s v="P4K5"/>
    <s v="Updated the outage time"/>
    <n v="44385"/>
    <m/>
    <s v="Not In Scope"/>
    <m/>
    <m/>
    <m/>
    <m/>
    <m/>
    <m/>
    <m/>
    <m/>
    <m/>
    <m/>
    <m/>
    <m/>
    <m/>
    <m/>
    <m/>
    <m/>
    <m/>
    <m/>
    <m/>
    <m/>
    <m/>
    <m/>
    <m/>
    <m/>
    <m/>
    <m/>
    <m/>
    <m/>
    <m/>
    <m/>
    <m/>
    <m/>
    <m/>
    <m/>
    <m/>
    <m/>
    <m/>
    <m/>
    <m/>
    <m/>
    <m/>
    <m/>
    <m/>
    <m/>
    <m/>
    <m/>
    <s v=" "/>
    <x v="178"/>
    <s v="10:59:00"/>
    <n v="44377"/>
    <s v="10:50:00"/>
    <s v="FAS"/>
    <s v="N"/>
    <s v="N"/>
    <n v="1388861"/>
    <s v="21-0082307.1(2 outages)"/>
    <m/>
    <s v="T005329885"/>
    <s v="121639149, 121639083"/>
    <m/>
    <m/>
    <s v="No photos"/>
    <s v=" "/>
    <x v="0"/>
    <x v="0"/>
    <s v="N"/>
    <s v="N"/>
    <s v="N"/>
    <s v="On June 30th, 2021 at 1059 hours, a PG&amp;E Troubleman was dispatched to the Panoche 1103 12kV Distribution Circuit near 0.33 miles east of Interstate 5 &amp; 0.6 miles north of Panoche road in response to a fire. Initial analysis indicates contact of vehicle with a pole caused the ignition. The vehicle snagged primary riser, burnt pole and underground wire, and broke bushing in pmi. The ensuing fire was limited to PG&amp;E assets and the fire was suppressed by Fresno county fire department and the troubleman on the scene. Pole, Crossarm, Hardware/Framing, Cutout and Insulators were replaced. This is preliminary."/>
    <s v="PG&amp;E"/>
    <s v="Other"/>
    <s v="Pole, Crossarm, Hardware/Framing, Cutout, Insulators"/>
    <s v="D"/>
    <s v="D"/>
    <s v="Structure-PG&amp;E only"/>
    <s v="JUST POLE AND PRIMARY U G CABLE"/>
    <m/>
    <m/>
    <m/>
    <m/>
    <s v="Contact - 3rd Party"/>
    <s v="Contact from object"/>
    <s v="Vehicle contact"/>
    <s v="N"/>
    <s v="Overhead"/>
    <x v="0"/>
    <s v="Riser"/>
    <s v="Pole, Crossarm, Hardware/Framing, Cutout, Insulators"/>
    <n v="103999437"/>
    <s v=" "/>
    <x v="0"/>
    <n v="36.648136122499999"/>
    <n v="-120.63034972459999"/>
    <s v="Fresno"/>
    <s v="PANOCHE 1103"/>
    <n v="12000"/>
    <s v="PANOCHE 1103724590"/>
    <x v="1"/>
    <s v="Fresno County FD/ Employee"/>
    <s v="Agriculture"/>
    <m/>
    <m/>
    <s v="N"/>
    <m/>
    <m/>
    <m/>
    <m/>
    <s v="N"/>
    <s v="N"/>
    <m/>
    <m/>
    <s v="2021-07-02"/>
    <m/>
    <m/>
    <m/>
    <m/>
    <m/>
    <m/>
    <m/>
    <m/>
    <m/>
    <m/>
    <m/>
    <m/>
    <m/>
    <m/>
    <m/>
    <m/>
    <m/>
    <m/>
    <m/>
    <s v="  "/>
    <s v="YOSEMITE"/>
    <s v="LOS BANOS 02"/>
    <s v="10:59"/>
    <n v="44377"/>
    <n v="1388861"/>
    <s v="T005329885"/>
    <m/>
    <s v="SW SE NW 15 15 12"/>
    <s v="MENDOTA"/>
    <n v="36.648150000000001"/>
    <n v="-120.62300999999999"/>
    <s v="Y1TKMKS"/>
    <s v="KANE, KYLE"/>
    <n v="253671103"/>
    <s v="20210630 13:45"/>
    <n v="9002"/>
    <n v="1"/>
    <s v="cust snagged primary riser, burnt pole and UG wire, and broke bushing in pmi. called for crew to replace."/>
    <s v="Y"/>
    <m/>
    <m/>
    <m/>
    <m/>
    <m/>
    <s v="RISER 137299_x000d__x000a_.33 MI E/O INTERSTATE  5 &amp; .6 MI N/O PANOCHE RD(RISER 137299)"/>
    <s v="LEFT BEFORE I COULD GET INFO"/>
    <m/>
    <s v="N"/>
    <s v="Y"/>
    <m/>
    <s v="Clear"/>
    <s v="95 DEGREES"/>
    <s v="PGE&amp;E-Owned Structure/Equipment"/>
    <s v="POLE AMD PMI"/>
    <s v="Calm"/>
    <s v="NNW 4 MPH"/>
    <s v="3rd Party"/>
    <s v="EQUIPMENT SNAGGED PRIMARY RISER CATCHING POLE ON FIRE"/>
    <s v="Other (Comments)"/>
    <s v="JUST POLE AND PRIMARY U G CABLE"/>
    <s v="Fire Dept"/>
    <s v="FRESNO COUNTY AND ME (TROUBLEMAN)"/>
    <s v="Overhead"/>
    <s v="WOOD POLE WITH PRI RISER"/>
    <s v="Y"/>
    <s v="PHOTOS, ATTACHED TO INCIDENT REPORT"/>
    <s v="PG&amp;E Employee"/>
    <s v="KYLE KANE"/>
    <s v="VEHICLE"/>
    <s v="POLE-WOOD"/>
    <s v="N"/>
    <s v="  "/>
    <s v="Unplanned"/>
    <s v="Yosemite"/>
    <s v="Los Banos"/>
    <s v="253671103, PANOCHE-1103"/>
    <s v="21-0082307.1(2 outages)"/>
    <s v="Unplanned"/>
    <s v="Clear;32-90 F"/>
    <s v="52"/>
    <s v="19684"/>
    <s v="YES"/>
    <s v="Multi-Fault"/>
    <s v="Sustained"/>
    <s v="No"/>
    <s v="724590"/>
    <s v="UG"/>
    <s v="Line Recloser"/>
    <s v="1388861"/>
    <s v="Conductor, Underground, Broken"/>
    <s v="BC GRD"/>
    <m/>
    <m/>
    <s v=".33 MI E/O INTERSTATE  5 &amp; .6 MI N/O PANOCHE RD"/>
    <s v="CABLE BET 153178 &amp; 137299"/>
    <m/>
    <s v="RISER POLE, PRIMARY CROSSARM &amp; RISER BURNED, CABLE DAMAGED &amp; INTERRUPTER DAMAGED "/>
    <m/>
    <s v="No"/>
    <m/>
    <m/>
    <m/>
    <m/>
    <m/>
    <m/>
    <m/>
    <m/>
    <m/>
    <m/>
    <m/>
    <m/>
    <m/>
    <m/>
    <m/>
    <m/>
    <m/>
    <m/>
    <m/>
    <m/>
  </r>
  <r>
    <n v="960"/>
    <s v="KRJ7"/>
    <s v="3 - QC Complete"/>
    <n v="44412"/>
    <n v="44617"/>
    <s v="PRIVILEGED &amp; CONFIDENTIAL_Initial EIR: EI210629A - Shaver lake - Media - Summary: The Blue Fire started on June 29, 2021 in the Sierra National Forest, northeast of Fresno, in a Tier 2 High Fire Threat District area. The United States Forest Service (USFS) is the ?authority having jurisdiction? over the fire response. The USFS reported the fire was 85% contained at 400 acres as of July 2, 2021 with the fire fully surrounded by hand lines, bulldozer lines, and roads. On July 1, 2021, the USFS asked PG&amp;E for assistance collecting some PG&amp;E facilities in the area of the fire. Per the USFS?s request, on July 5, 2021, PG&amp;E personnel arrived at a span of PG&amp;E conductor on the Auberry 1101 12kV Circuit near Big Creek Road and Soaproot Saddle Road south of Shaver Lake in Fresno County. The PG&amp;E crews assisted the USFS, which collected and retained PG&amp;E equipment including conductor and crossarms. At the location, PG&amp;E observed that a tree that was approximately 100 feet tall and approximately 20 feet from PG&amp;E lines had apparently fallen into the lines and tumbled downhill of the lines. PG&amp;E is reporting this incident due to significant media coverage on the Blue Fire and USFS investigation and collection of PG&amp;E assets in the area of the fire. PG&amp;E is not aware of any fatalities, injuries, or property damage caused by the Blue Fire. This information is preliminary."/>
    <s v="\\fxshare-nas05\quotashare-fs01\ESA\5 - Ignition Tracking\2021_Ignition_QC_Folders\20210629_1388358_21-0081712_nan_T005329278"/>
    <s v=" "/>
    <m/>
    <m/>
    <m/>
    <m/>
    <s v="KRJ7"/>
    <s v="Complete"/>
    <s v="Not Required"/>
    <m/>
    <m/>
    <s v="Not Required"/>
    <m/>
    <m/>
    <m/>
    <m/>
    <m/>
    <m/>
    <m/>
    <s v="In Progress - Privileged &amp; Confidential"/>
    <s v="Pending analysis"/>
    <m/>
    <m/>
    <m/>
    <m/>
    <m/>
    <m/>
    <m/>
    <m/>
    <m/>
    <m/>
    <m/>
    <m/>
    <m/>
    <m/>
    <m/>
    <m/>
    <m/>
    <n v="44412"/>
    <m/>
    <m/>
    <m/>
    <m/>
    <m/>
    <m/>
    <m/>
    <m/>
    <m/>
    <m/>
    <m/>
    <m/>
    <m/>
    <m/>
    <m/>
    <s v=" "/>
    <x v="179"/>
    <s v="17:50:00"/>
    <n v="44376"/>
    <s v="17:46:00"/>
    <s v="FAS"/>
    <s v="Y"/>
    <s v="N"/>
    <n v="1388358"/>
    <s v="21-0081712"/>
    <m/>
    <s v="T005329278"/>
    <s v="121664554, 121664811, 121664499"/>
    <m/>
    <s v="EI210629A"/>
    <s v="No Photo "/>
    <s v=" "/>
    <x v="1"/>
    <x v="0"/>
    <s v="Y"/>
    <s v="Y"/>
    <s v="N"/>
    <s v="On June 29, 2021 at 1750 hours, a PG&amp;E Troubleman was dispatched to the Auberry 1101 12kV Distribution Circuit north of Big Creek Road and Soaproot Saddle Road in Shaver Lake in response to a vegetation fire called in by the Sierra National Forest Dispatch Center. An approximately 140-foot tall Ponderosa Pine (“Subject Tree”) appeared to be uprooted from the base and fallen into the Auberry 1101 circuit taking down all three 1/0 AR conductors across 2 spans. On July 5, 2021 a PG&amp;E Electric Incident Investigations (EII) Investigator visited the site and observed the Subject Tree was lying in a small ravine about 60 feet from where it likely had been rooted. The tree appeared healthy. A PG&amp;E Vegetation Management (“VM”) Supervisor also visited the site on July 5, 2021 and observed that the Subject Tree root ball was relatively shallow with evidence of large, flat rocks tangled within the root system.  He also observed that there was no clearly identifiable tap root and that lateral roots showed signs of girdling and were very dry. Additionally, he observed that there were no signs of infestation, deterioration or hollowing on the trunk or in the core of the tree. The VM Supervisor observed that the Subject Tree had been cut, apparently by a saw, in several places allowing inspection of the core partway up the tree. Upon inspection of the area around the Subject Tree, the VM Supervisor saw what appeared to be remnants of a previous burn in the area.  The base of the tree was rooted approximately 18.8 feet from the nearest conductor with a slight lean toward the conductor. The tree was last inspected on March 25, 2021. PG&amp;E VM records show that the Subject Tree was never identified for work. On July 5, 2021, the USFS collected into evidence two spans of the three conductors, three crossarms and the associated insulators and equipment. On July 5, 2021, PG&amp;E collected the fuse and fuse holders from fuse cutout D3816. On July 6, 2021, PG&amp;E collected into evidence 5 smart meters and on July 22, 2021 PG&amp;E collected 1 smart meter. The United States Forest Service (USFS), with the support of Cal Fire, suppressed the fire. The fire was 277 acres in size. Three Priority A tags were created replace the damaged conductor, pole, and crossarms. PG&amp;E crew completed restoration work on July 22, 2021 and power was restored to call customers. PG&amp;E reported this incident to the CPUC on July 5, 2021 under the media criterion after observing the USFS collect evidence alleging attribution of cause to PG&amp;E. The information is preliminary, further investigation being performed by Electric Incident Investigations. Reference EI210629A. "/>
    <s v="PG&amp;E"/>
    <s v="Vegetation"/>
    <s v="Pole, Crossarms, Conductor - Primary"/>
    <s v="D"/>
    <s v="D"/>
    <s v="100-299"/>
    <m/>
    <m/>
    <m/>
    <m/>
    <m/>
    <s v="Vegetation"/>
    <s v="Contact from object"/>
    <s v="Contact - Vegetation"/>
    <s v="N"/>
    <s v="Overhead"/>
    <x v="0"/>
    <s v="Conductor - Primary"/>
    <s v="Pole, Crossarms, Conductor - Primary"/>
    <s v="100794125, 100794126 "/>
    <s v=" "/>
    <x v="1"/>
    <n v="37.032159999999998"/>
    <n v="-119.24939999999999"/>
    <s v="Fresno"/>
    <s v="AUBERRY 1101"/>
    <n v="12000"/>
    <s v="AUBERRY 1101R324"/>
    <x v="1"/>
    <s v="U.S. Forest Service, Cal Fire assisting"/>
    <s v="Conifer Forest"/>
    <s v="Timber fuel model"/>
    <m/>
    <s v="Y"/>
    <s v="Creek 2020"/>
    <s v="Blue Fire"/>
    <n v="428"/>
    <s v="R3"/>
    <s v="Y"/>
    <s v="Y"/>
    <s v="202106282100"/>
    <s v="202106300300"/>
    <s v="2021-07-02"/>
    <m/>
    <m/>
    <m/>
    <m/>
    <m/>
    <m/>
    <m/>
    <m/>
    <m/>
    <m/>
    <m/>
    <m/>
    <m/>
    <m/>
    <m/>
    <m/>
    <m/>
    <m/>
    <m/>
    <s v="  "/>
    <m/>
    <m/>
    <s v="17:50"/>
    <n v="44376"/>
    <n v="1388358"/>
    <s v="T005329278"/>
    <m/>
    <m/>
    <m/>
    <m/>
    <m/>
    <s v="F4TDXKG"/>
    <m/>
    <n v="254151101"/>
    <s v="2021/06/29 23:42:50"/>
    <n v="9002"/>
    <n v="1"/>
    <s v="SMART MTR AUTO-GENERATED TAG"/>
    <s v="N"/>
    <m/>
    <m/>
    <m/>
    <m/>
    <m/>
    <m/>
    <m/>
    <m/>
    <m/>
    <m/>
    <s v="Y"/>
    <m/>
    <m/>
    <m/>
    <m/>
    <m/>
    <m/>
    <m/>
    <m/>
    <m/>
    <m/>
    <m/>
    <m/>
    <m/>
    <m/>
    <m/>
    <m/>
    <m/>
    <m/>
    <s v="PATROL-NOT CONDUCTED"/>
    <s v="CONDUCTOR, OVERHEAD"/>
    <m/>
    <s v="  "/>
    <s v="Unplanned"/>
    <s v="Fresno"/>
    <s v="Fresno"/>
    <s v="254151101, AUBERRY-1101"/>
    <s v="21-0081712"/>
    <s v="Unplanned"/>
    <s v="Clear;32-90 F"/>
    <s v="568"/>
    <s v="131410"/>
    <s v="YES"/>
    <s v="Force Out"/>
    <s v="Sustained"/>
    <s v="No"/>
    <s v="37536"/>
    <s v="OH"/>
    <s v="Switch"/>
    <s v="1388358"/>
    <s v="Conductor, Overhead, Normal"/>
    <m/>
    <m/>
    <m/>
    <m/>
    <s v="565377"/>
    <s v="SW 91696 OPEN|FUS D8357 OPEN|FUS 59643 OPEN|FUS 92035 OPEN|FUS 998813 OPEN"/>
    <m/>
    <m/>
    <s v="No"/>
    <s v="Environmental/External, Fire, Forest/Grass"/>
    <s v="Available"/>
    <s v="No"/>
    <m/>
    <m/>
    <s v="TMR8"/>
    <m/>
    <m/>
    <m/>
    <m/>
    <m/>
    <m/>
    <m/>
    <m/>
    <m/>
    <m/>
    <m/>
    <m/>
    <m/>
    <m/>
  </r>
  <r>
    <n v="928"/>
    <s v="TLAL"/>
    <s v="3 - QC Complete"/>
    <n v="44433"/>
    <n v="44617"/>
    <s v="Overhead Equipment Failure: Conductor/Pole/Crossarm; OIS: 1388263,  1388500; ILIS: 21-0081647; FOID: T005329307 DAJL, T005329139, T005329160; EC: 121633364; PM: 35263889; Pre-Existing EC: 120140263; Circuit ID: 253711101, SAP ID: 100850964; County: Kings; Division: Fresno"/>
    <s v="\\fxshare-nas05\quotashare-fs01\ESA\5 - Ignition Tracking\2021_Ignition_QC_Folders\20210629_1388263_21-0081647_nan_T005329307"/>
    <s v=" "/>
    <s v="Y"/>
    <s v="TLAL"/>
    <s v="Additional FOID's &amp; OIS Added; Create &amp; Outage Time, Fire Lat &amp; Long, Suspected Initiating Event, Failure Driver, Failure Sub-Driver Updated"/>
    <n v="44433"/>
    <m/>
    <s v="Not In Scope"/>
    <m/>
    <m/>
    <m/>
    <m/>
    <m/>
    <m/>
    <m/>
    <m/>
    <m/>
    <m/>
    <m/>
    <m/>
    <m/>
    <m/>
    <m/>
    <m/>
    <m/>
    <m/>
    <m/>
    <m/>
    <m/>
    <m/>
    <m/>
    <m/>
    <m/>
    <m/>
    <m/>
    <m/>
    <m/>
    <m/>
    <m/>
    <m/>
    <m/>
    <m/>
    <m/>
    <m/>
    <m/>
    <m/>
    <m/>
    <m/>
    <m/>
    <m/>
    <s v="DAJL"/>
    <s v="Dean Johnson Jr, (559) 423-3051, DAJL@pge.com"/>
    <m/>
    <s v="AXV3"/>
    <s v=" "/>
    <x v="179"/>
    <s v="14:35:00"/>
    <n v="44376"/>
    <s v="14:33:00"/>
    <s v="FAS"/>
    <s v="N"/>
    <s v="N"/>
    <s v="1388263, 1388500"/>
    <s v="21-0081647"/>
    <m/>
    <s v="T005329307, T005329139, T005329160"/>
    <n v="121633364"/>
    <n v="120140263"/>
    <m/>
    <s v="PG&amp;E_928_Ignition_20210629_3.jpg"/>
    <s v=" "/>
    <x v="0"/>
    <x v="0"/>
    <s v="Y"/>
    <s v="N"/>
    <s v="N"/>
    <s v="On June 29, 2021 at 1539 hours, PG&amp;E Troublemen patrolled the Hardwick 1101 12kV Distribution Circuit number 253711101, in the Local responsibility area (LRA) at a walnut orchard near 17063 Elder Avenue #6 South in Lemoore. They observed two spans 300' of #6 solid CU old primary distribution conductors down and burnt in tree, a completely rotten JH Baxter Co 40' class 6  Douglas Fir wood buck pole manufactured and installed in 1986, a broken overhead conductor, two damaged 8' HS crossarms, and a self-extinguished fire in the tree crown. Initial analysis indicates the ignition was caused by an overhead equipment failure, when a conductor broke and fell into the tree top of a 32' tall 7&quot; DBH fruit tree and ignited a small fire. Upon the post-incident inspection, three splices were found in the span. The fire self-extinguished after the line was de-energized. The 26-minute outage affected 489 customers. The line was returned to service on June 30, 2021. There is a still an open pre-existing EC &quot;E&quot; Tag for the pole (SAP Equipment ID 100850964) with notes from December 8, 2020, indicating that the double dead-end pole with tap was decayed at the ground level and already had a steel truss. This information is preliminary."/>
    <s v="PG&amp;E"/>
    <s v="Vegetation"/>
    <s v="Conductor, Pole, Crossarm"/>
    <s v="D"/>
    <s v="D"/>
    <s v="&lt;3 meters of linear travel"/>
    <m/>
    <m/>
    <m/>
    <m/>
    <m/>
    <s v="Equipment - PG&amp;E"/>
    <s v="Contact from object"/>
    <s v="Conductor failure-all"/>
    <s v="N"/>
    <s v="Overhead"/>
    <x v="0"/>
    <s v="Conductor - Primary"/>
    <s v="Conductor, Pole, Crossarm"/>
    <n v="100850964"/>
    <s v=" "/>
    <x v="0"/>
    <n v="36.382886776299998"/>
    <n v="-119.76507856320001"/>
    <s v="Kings"/>
    <s v="HARDWICK 1101"/>
    <n v="12000"/>
    <m/>
    <x v="0"/>
    <s v="Self Extinguished"/>
    <s v="Agriculture"/>
    <m/>
    <m/>
    <s v="N"/>
    <m/>
    <m/>
    <m/>
    <m/>
    <s v="N"/>
    <s v="N"/>
    <m/>
    <m/>
    <s v="2021-07-02"/>
    <n v="36.382758000000003"/>
    <n v="-119.76373700000001"/>
    <n v="44378"/>
    <s v="TreeGrew"/>
    <s v="TREE WAS IN OVERALL GOOD HEALTH. NO DEFECTS OR ROT PRESENT. THERE WAS SIGNS OF FIRE. KCBJ DID SEE BURN MARKS ON TREE. TREE MAINTAINED A SMALL PORTION OF CANOPY. FIRE WAS ISOLATED TO 1 TREE IN ORCHARD. Confirm by restoration, the wire broke and fell into the tree top. this is not a VM related outage."/>
    <s v="FRUI"/>
    <n v="32"/>
    <n v="7"/>
    <m/>
    <m/>
    <m/>
    <m/>
    <m/>
    <m/>
    <m/>
    <m/>
    <s v="CrossArm"/>
    <s v="BareWire"/>
    <n v="3"/>
    <s v="  "/>
    <s v="FRESNO"/>
    <s v="SELMA  02"/>
    <s v="18:52"/>
    <n v="44376"/>
    <n v="1388263"/>
    <s v="T005329307"/>
    <n v="17061"/>
    <s v="ELDER AVE"/>
    <s v="LEMOORE"/>
    <n v="36.401290000000003"/>
    <n v="-119.70587999999999"/>
    <s v="F5TDAJL"/>
    <s v="JOHNSON, DEAN"/>
    <n v="253711101"/>
    <s v="20210629 21:32"/>
    <n v="9002"/>
    <m/>
    <s v="crew to replace #6 olid primary span and rotten pole in walnut orchard crew on site"/>
    <s v="Y"/>
    <m/>
    <m/>
    <m/>
    <n v="36.383333"/>
    <n v="-119.763228"/>
    <s v="fire in live walnut trees self extinguished after line de-energized"/>
    <m/>
    <m/>
    <s v="N"/>
    <s v="Y"/>
    <m/>
    <s v="Clear"/>
    <m/>
    <s v="Private Land"/>
    <m/>
    <s v="Calm"/>
    <m/>
    <s v="Vegetation"/>
    <m/>
    <s v="&lt; 1 meter"/>
    <m/>
    <s v="Self Extinguished"/>
    <m/>
    <s v="Overhead"/>
    <m/>
    <s v="N"/>
    <m/>
    <m/>
    <m/>
    <s v="OVERHEAD"/>
    <s v="CONDUCTOR, OVERHEAD"/>
    <s v="N"/>
    <s v="  "/>
    <s v="Unplanned"/>
    <s v="Fresno"/>
    <s v="Selma"/>
    <s v="253711101, HARDWICK-1101"/>
    <s v="21-0081647"/>
    <s v="Unplanned"/>
    <s v="Clear;32-90 F"/>
    <s v="10 1 of 3 Phases Open"/>
    <s v="12525"/>
    <s v="NO"/>
    <s v="Line to Ground"/>
    <s v="Sustained"/>
    <s v="No"/>
    <s v="WIRE DOWN 6SP W/OF 417768438305"/>
    <s v="OH"/>
    <s v="Cable"/>
    <s v="1388263"/>
    <s v="Conductor, Overhead, Broken, wire on ground"/>
    <m/>
    <s v="06/29/21 17:06"/>
    <m/>
    <s v="EXCELSIOR E/O 14TH"/>
    <s v="5 SP W/OF CGC 417768438305"/>
    <m/>
    <s v="TREE GREW INTO LINE, FAULTED, FAULT CAUSED LINE TO GO DOWN ON GRD; "/>
    <m/>
    <s v="No"/>
    <m/>
    <m/>
    <m/>
    <m/>
    <m/>
    <m/>
    <m/>
    <m/>
    <m/>
    <m/>
    <m/>
    <m/>
    <m/>
    <m/>
    <m/>
    <m/>
    <m/>
    <m/>
    <m/>
    <m/>
  </r>
  <r>
    <n v="927"/>
    <s v="P4K5"/>
    <s v="3 - QC Complete"/>
    <n v="44376"/>
    <n v="44617"/>
    <s v="Fire started at the cable box outside the house. The fire affected the struture only. Super-Beast D shows a small deflection (approx 6v) which could indicate a potential bad neutral. This investigation is preliminary."/>
    <s v="\\fxshare-nas05\quotashare-fs01\ESA\5 - Ignition Tracking\2021_Ignition_QC_Folders\20210629_nan_nan_nan_6832598011"/>
    <s v=" "/>
    <m/>
    <m/>
    <m/>
    <m/>
    <m/>
    <s v="Not In Scope"/>
    <m/>
    <m/>
    <m/>
    <m/>
    <m/>
    <m/>
    <m/>
    <m/>
    <m/>
    <m/>
    <m/>
    <m/>
    <m/>
    <m/>
    <m/>
    <m/>
    <m/>
    <m/>
    <m/>
    <m/>
    <m/>
    <m/>
    <m/>
    <m/>
    <m/>
    <m/>
    <m/>
    <m/>
    <m/>
    <m/>
    <m/>
    <m/>
    <m/>
    <m/>
    <m/>
    <m/>
    <m/>
    <m/>
    <m/>
    <m/>
    <m/>
    <m/>
    <m/>
    <m/>
    <m/>
    <m/>
    <s v=" "/>
    <x v="179"/>
    <s v="14:01:00"/>
    <m/>
    <m/>
    <s v="FAS"/>
    <s v="N"/>
    <s v="N"/>
    <m/>
    <m/>
    <m/>
    <n v="6832598011"/>
    <m/>
    <m/>
    <m/>
    <m/>
    <s v=" "/>
    <x v="0"/>
    <x v="1"/>
    <s v="N"/>
    <s v="N"/>
    <s v="N"/>
    <s v="Fire started at the cable box outside the house. The fire affected the struture only. Super-Beast D shows a small deflection (approx 6v) which could indicate a potential bad neutral. This investigation is preliminary."/>
    <s v="Not PG&amp;E"/>
    <s v="Building"/>
    <m/>
    <m/>
    <m/>
    <s v="Structure-only"/>
    <m/>
    <m/>
    <m/>
    <m/>
    <m/>
    <s v="Other Fire: Non-PG&amp;E related"/>
    <m/>
    <m/>
    <m/>
    <s v="Overhead"/>
    <x v="1"/>
    <m/>
    <m/>
    <m/>
    <s v=" "/>
    <x v="0"/>
    <n v="36.085506700000003"/>
    <n v="-119.56861670000001"/>
    <s v="Kings"/>
    <s v="CORCORAN 1108 "/>
    <n v="12000"/>
    <m/>
    <x v="0"/>
    <s v="Kings County FD"/>
    <s v="Urban"/>
    <m/>
    <m/>
    <s v="N"/>
    <m/>
    <m/>
    <m/>
    <m/>
    <s v="N"/>
    <s v="N"/>
    <m/>
    <m/>
    <s v="2021-06-29"/>
    <m/>
    <m/>
    <m/>
    <m/>
    <m/>
    <m/>
    <m/>
    <m/>
    <m/>
    <m/>
    <m/>
    <m/>
    <m/>
    <m/>
    <m/>
    <m/>
    <m/>
    <m/>
    <m/>
    <s v="  "/>
    <s v="FRESNO"/>
    <s v="CORCORAN"/>
    <s v="14:01"/>
    <n v="44376"/>
    <m/>
    <n v="6832598011"/>
    <n v="1702"/>
    <s v="OSAGE AVE"/>
    <s v="CORCORAN"/>
    <n v="36.085445"/>
    <n v="-119.568713"/>
    <s v="F5TIRP1"/>
    <s v="PIERSON, IAN"/>
    <n v="252171108"/>
    <s v="20210629 15:11"/>
    <n v="2640"/>
    <m/>
    <s v="Disconnected on request of city code enforcement after structure fire. According to customer. fire started at cable box. cable box was bonded to meter panel. after removing meter, i applied the beast and saw a small deflection(approx 6v) which could indicate a potential bad neutral."/>
    <s v="Y"/>
    <n v="6"/>
    <s v="\\fxshare-nas05\quotashare-fs01\ESA\5 - Ignition Tracking\Fire_Tab_Attachment_Files"/>
    <s v="36.0855067,-119.5686167,57.700000,3D"/>
    <m/>
    <m/>
    <s v="front left of 1702 Osage ave Corcoran"/>
    <s v="Kings County"/>
    <m/>
    <s v="N"/>
    <s v="Y"/>
    <s v="N"/>
    <s v="Clear"/>
    <m/>
    <s v="Cable/Phone/Another Utility Company"/>
    <s v="Xfinity cable box"/>
    <s v="Calm"/>
    <m/>
    <s v="3rd Party"/>
    <m/>
    <s v="Structure Only"/>
    <m/>
    <s v="Fire Dept"/>
    <s v="Kings County FD"/>
    <s v="Overhead"/>
    <m/>
    <s v="Y"/>
    <s v="Photos"/>
    <s v="PG&amp;E Employee"/>
    <s v="IRP1 Ian pierson"/>
    <m/>
    <m/>
    <m/>
    <s v="  "/>
    <m/>
    <m/>
    <m/>
    <m/>
    <m/>
    <m/>
    <m/>
    <m/>
    <m/>
    <m/>
    <m/>
    <m/>
    <m/>
    <m/>
    <m/>
    <m/>
    <m/>
    <m/>
    <m/>
    <m/>
    <m/>
    <m/>
    <m/>
    <m/>
    <m/>
    <m/>
    <m/>
    <m/>
    <m/>
    <m/>
    <m/>
    <m/>
    <m/>
    <m/>
    <m/>
    <m/>
    <m/>
    <m/>
    <m/>
    <m/>
    <m/>
    <m/>
    <m/>
    <m/>
    <m/>
    <m/>
    <m/>
  </r>
  <r>
    <n v="925"/>
    <s v="BRV6"/>
    <s v="3 - QC Complete"/>
    <n v="44529"/>
    <n v="44617"/>
    <s v="Hit and run incident on Mankas Corner Road, Fairfield-CA. The ensuing fire was &lt; 1 meter in size. The exact location of the incident is unknown. This information is preliminary."/>
    <s v="\\fxshare-nas05\quotashare-fs01\ESA\5 - Ignition Tracking\2021_Ignition_QC_Folders\20210629_nan_nan_nan_T005328946"/>
    <s v=" "/>
    <s v="Y"/>
    <s v="BRV6"/>
    <s v="Added OIS TR7966475. Changed Lat/Long from 38.2766666666666, -122.093888888888 to 38.2722162063, -122.0924178371. Changed Circuit from Jameson 1105 to Cordelia 1112. Updated Circuit Protection Zone to include Cordelia 1112 circuit and LR 8832. Changed Fire Greater Than 1 Linear Meter from N to Y , which also changed CPUC Reportable Ignition to Y based on the notes in the Incident Report stating the fire was 10x10. Changed Fire Size from &lt; 3 meters to &lt;.25 . Changed Equipment Type associated to Ignition from Pole to Guy Wire."/>
    <n v="44522"/>
    <m/>
    <s v="Not In Scope"/>
    <m/>
    <m/>
    <m/>
    <m/>
    <m/>
    <m/>
    <m/>
    <m/>
    <m/>
    <m/>
    <m/>
    <m/>
    <m/>
    <m/>
    <m/>
    <m/>
    <m/>
    <m/>
    <m/>
    <m/>
    <m/>
    <m/>
    <m/>
    <m/>
    <m/>
    <m/>
    <m/>
    <m/>
    <m/>
    <m/>
    <m/>
    <m/>
    <s v="N"/>
    <m/>
    <m/>
    <m/>
    <m/>
    <m/>
    <m/>
    <s v="N"/>
    <m/>
    <m/>
    <m/>
    <m/>
    <m/>
    <m/>
    <s v=" "/>
    <x v="179"/>
    <s v="11:13:00"/>
    <m/>
    <m/>
    <s v="FAS"/>
    <s v="N"/>
    <s v="N"/>
    <s v="TR7966475"/>
    <m/>
    <m/>
    <s v="T005328946"/>
    <n v="121630471"/>
    <m/>
    <m/>
    <s v="PG&amp;E_925_Ignition_20210629_1.jpg"/>
    <s v=" "/>
    <x v="1"/>
    <x v="0"/>
    <s v="Y"/>
    <s v="Y"/>
    <s v="N"/>
    <s v="On June 29, 2021 at approximately 1115 hours, a PG&amp;E Troubleman was dispatched to the Cordelia 1112 12kV Distribution Circuit on Mankas Rd and Abernathy Rd, Fairfield in response to a report of carpole with wire down. Initial analysis indicates third-party contact caused the ignition. The down guy was damaged by a hit and run that resulted in contact to the center and field phase of primary conductor that started a grass fire. The fire was less than &lt;.25 acre in size and was extinguished by the Solano County Fire Department. PG&amp;E crew made repairs to the down guy on June 29, 2021."/>
    <s v="PG&amp;E"/>
    <s v="Vegetation"/>
    <s v="Guy/Span wire"/>
    <s v="D"/>
    <s v="D"/>
    <s v="&lt;0.25"/>
    <m/>
    <m/>
    <m/>
    <m/>
    <m/>
    <s v="Contact - 3rd Party"/>
    <s v="Contact from object"/>
    <s v="Vehicle contact"/>
    <s v="Y"/>
    <s v="Overhead"/>
    <x v="0"/>
    <s v="Guy/Span Wire"/>
    <s v="Guy/Span wire"/>
    <n v="101562904"/>
    <s v=" "/>
    <x v="0"/>
    <n v="38.272216206300001"/>
    <n v="-122.0924178371"/>
    <s v="Solano"/>
    <s v="CORDELIA 1112"/>
    <n v="12000"/>
    <s v="CORDELIA 11128832"/>
    <x v="0"/>
    <s v="Solano County FD"/>
    <s v="Agriculture"/>
    <s v="Grass Fuel Model"/>
    <m/>
    <s v="Y"/>
    <s v="Atlas 2017, Hennessey 2020"/>
    <m/>
    <m/>
    <m/>
    <s v="N"/>
    <s v="N"/>
    <m/>
    <m/>
    <s v="2021-06-29"/>
    <m/>
    <m/>
    <m/>
    <m/>
    <m/>
    <m/>
    <m/>
    <m/>
    <m/>
    <m/>
    <m/>
    <m/>
    <m/>
    <m/>
    <m/>
    <m/>
    <m/>
    <m/>
    <m/>
    <s v=" "/>
    <s v="SACRAMENTO"/>
    <s v="VACAVILLE 02"/>
    <s v="11:13"/>
    <s v="06/29/2021"/>
    <m/>
    <s v="T005328946"/>
    <s v="UNKNOWN"/>
    <s v="MANKAS CORNER RD"/>
    <s v="FAIRFIELD"/>
    <m/>
    <m/>
    <s v="S4TFTG1"/>
    <s v="GUMATAOTAO, FRANK"/>
    <m/>
    <s v="20210629 12:20"/>
    <n v="9320"/>
    <m/>
    <s v="hit &amp; run   down guy broken"/>
    <s v="Y"/>
    <m/>
    <m/>
    <m/>
    <m/>
    <m/>
    <m/>
    <s v="fire dept"/>
    <m/>
    <s v="N"/>
    <s v="Y"/>
    <m/>
    <s v="Clear"/>
    <m/>
    <s v="Vehicle"/>
    <s v="hit/run"/>
    <s v="Calm"/>
    <m/>
    <s v="3rd Party"/>
    <m/>
    <s v="&lt; 1 meter"/>
    <m/>
    <s v="Fire Dept"/>
    <m/>
    <s v="Overhead"/>
    <m/>
    <s v="N"/>
    <m/>
    <s v="PG&amp;E Employee"/>
    <m/>
    <m/>
    <m/>
    <s v="N"/>
    <s v=" "/>
    <m/>
    <m/>
    <m/>
    <m/>
    <m/>
    <m/>
    <m/>
    <m/>
    <m/>
    <m/>
    <m/>
    <m/>
    <m/>
    <m/>
    <m/>
    <m/>
    <m/>
    <m/>
    <m/>
    <m/>
    <m/>
    <m/>
    <m/>
    <m/>
    <m/>
    <m/>
    <m/>
    <m/>
    <m/>
    <m/>
    <m/>
    <m/>
    <m/>
    <m/>
    <m/>
    <m/>
    <m/>
    <m/>
    <m/>
    <m/>
    <m/>
    <m/>
    <m/>
    <m/>
    <m/>
    <m/>
    <m/>
  </r>
  <r>
    <n v="924"/>
    <s v="MXX7"/>
    <s v="3 - QC Complete"/>
    <n v="44385"/>
    <n v="44617"/>
    <s v="Car pole incident resulted in an ignition. The ensuing fire was &lt; 0.25 acres in size. Incident resulted in a damaged pole. This information is preliminary."/>
    <s v="\\fxshare-nas05\quotashare-fs01\ESA\5 - Ignition Tracking\2021_Ignition_QC_Folders\20210629_1387608_21-0081201_nan_T005328529"/>
    <s v=" "/>
    <s v="Y"/>
    <s v="MXX7"/>
    <s v="Adjusted Outage Time to Outage Start in FAS. Changed fire latitude and longitude to pole's latitude and longitude. "/>
    <n v="44385"/>
    <m/>
    <s v="Not In Scope"/>
    <m/>
    <m/>
    <m/>
    <m/>
    <m/>
    <m/>
    <m/>
    <m/>
    <m/>
    <m/>
    <m/>
    <m/>
    <m/>
    <n v="44260"/>
    <n v="44515"/>
    <m/>
    <m/>
    <s v="N"/>
    <m/>
    <s v="Y"/>
    <m/>
    <s v="Y"/>
    <s v="12 Cedars, one Oak comprimised from previous burn. "/>
    <s v="Extent of Condition "/>
    <m/>
    <m/>
    <m/>
    <m/>
    <m/>
    <m/>
    <m/>
    <m/>
    <m/>
    <m/>
    <m/>
    <m/>
    <m/>
    <m/>
    <m/>
    <m/>
    <m/>
    <m/>
    <m/>
    <m/>
    <m/>
    <m/>
    <s v=" "/>
    <x v="179"/>
    <s v="04:14:00"/>
    <n v="44376"/>
    <s v="04:02:00"/>
    <s v="FAS"/>
    <s v="N"/>
    <s v="N"/>
    <n v="1387608"/>
    <s v="21-0081201"/>
    <m/>
    <s v="T005328529"/>
    <n v="121627035"/>
    <m/>
    <m/>
    <s v="PG&amp;E_924_Ignition_20210629_3.jpg"/>
    <s v=" "/>
    <x v="1"/>
    <x v="0"/>
    <s v="Y"/>
    <s v="Y"/>
    <s v="N"/>
    <s v="On June 29th, 2021 at 414 hours, a PG&amp;E Troubleman was dispatched to the LERDO 1114 12kV Distribution Circuit near Lucadia Avenue in Kern County in response to a fire. Initial analysis indicates a vehicle caused the ignition. A car crashed into a pole (SAP # 100115097) and the pole broke. The ensuing fire was 3 meters - 0.25 acre in size and the fire was suppressed by Kern County FD. PG&amp;E Crew replaced pole on June 29th, 2021. This information is preliminary. "/>
    <s v="PG&amp;E"/>
    <s v="Vegetation"/>
    <s v="Pole"/>
    <s v="D"/>
    <s v="D"/>
    <s v="&lt;0.25"/>
    <m/>
    <m/>
    <m/>
    <m/>
    <m/>
    <s v="Contact - 3rd Party"/>
    <s v="Contact from object"/>
    <s v="Vehicle contact"/>
    <s v="N"/>
    <s v="Overhead"/>
    <x v="0"/>
    <s v="Pole"/>
    <s v="Pole"/>
    <n v="100115097"/>
    <s v=" "/>
    <x v="0"/>
    <n v="35.479153799099997"/>
    <n v="-119.082787911"/>
    <s v="Kern"/>
    <s v="LERDO 1114"/>
    <n v="12000"/>
    <s v="LERDO 11141718"/>
    <x v="0"/>
    <s v="Kern County FD"/>
    <s v="Herbaceous"/>
    <s v="Grass Fuel Model"/>
    <m/>
    <s v="N"/>
    <m/>
    <m/>
    <m/>
    <m/>
    <s v="N"/>
    <s v="N"/>
    <m/>
    <m/>
    <s v="2021-06-29"/>
    <m/>
    <m/>
    <m/>
    <m/>
    <m/>
    <m/>
    <m/>
    <m/>
    <m/>
    <m/>
    <m/>
    <m/>
    <m/>
    <m/>
    <m/>
    <m/>
    <m/>
    <m/>
    <m/>
    <s v="  "/>
    <s v="KERN"/>
    <s v="BAKERSFIELD 02"/>
    <s v="04:14"/>
    <n v="44376"/>
    <n v="1387608"/>
    <s v="T005328529"/>
    <m/>
    <s v="NW NW SE 17-28-27"/>
    <s v="SHAFTER"/>
    <n v="35.477679999999999"/>
    <n v="-119.09947"/>
    <s v="K1TM3MV"/>
    <s v="MONSIBAIS, MANUEL"/>
    <n v="253491114"/>
    <s v="20210629 08:37"/>
    <n v="9002"/>
    <n v="1"/>
    <s v="car pole. started a little grass fire. call chp and fire department to release fire from us. "/>
    <s v="Y"/>
    <m/>
    <m/>
    <s v="35.47905718939338,-119.08255261087693,188.33102221677376,"/>
    <m/>
    <m/>
    <m/>
    <s v="Kern county fire department"/>
    <m/>
    <s v="N"/>
    <s v="Y"/>
    <m/>
    <s v="Clear"/>
    <m/>
    <s v="Private Land"/>
    <m/>
    <s v="Calm"/>
    <m/>
    <s v="3rd Party"/>
    <m/>
    <s v="3 meters - 0.25 Acres"/>
    <m/>
    <s v="Fire Dept"/>
    <m/>
    <s v="Overhead"/>
    <m/>
    <s v="Y"/>
    <s v="Pictures"/>
    <s v="PG&amp;E Employee"/>
    <m/>
    <s v="VEHICLE"/>
    <s v="POLE-WOOD"/>
    <s v="N"/>
    <s v="  "/>
    <s v="Unplanned"/>
    <s v="Kern"/>
    <s v="Kern"/>
    <s v="253491114, LERDO-1114"/>
    <s v="21-0081201"/>
    <s v="Unplanned"/>
    <s v="Clear;32-90 F"/>
    <s v="52"/>
    <s v="11772"/>
    <s v="YES"/>
    <s v="Line to Line"/>
    <s v="Sustained"/>
    <s v="No"/>
    <s v="1718"/>
    <s v="OH"/>
    <s v="Line Recloser"/>
    <s v="1387608"/>
    <s v="Pole-Wood, Broken"/>
    <s v="A,B"/>
    <s v="06/29/21 06:48"/>
    <m/>
    <s v="E/O W COR SEC 20-28/27"/>
    <s v="2 SPANS N OF 7348"/>
    <m/>
    <m/>
    <m/>
    <s v="No"/>
    <m/>
    <m/>
    <m/>
    <m/>
    <m/>
    <m/>
    <m/>
    <m/>
    <m/>
    <m/>
    <m/>
    <m/>
    <m/>
    <m/>
    <m/>
    <m/>
    <m/>
    <m/>
    <m/>
    <m/>
  </r>
  <r>
    <n v="926"/>
    <s v="MXX7"/>
    <s v="3 - QC Complete"/>
    <n v="44385"/>
    <n v="44617"/>
    <s v="Overhead primary wire down resulting in a fire roughly one acre in size. EOC preliminary notes: Received call from Eric Sutphin (415) 746-0410 w/ HAWC. Reporting a wire down outage located at Ave 424 and RD-66 in Reedley CA (Tulare County). Sutphin reported that the fire was about one-acre in size but is now extinguished (fire name is unknow). SIPT Engine 431 is on scene and the outage continues affecting 4 customers. Per the PSF one pole will require replacing, however this is not due to the event in question, it is simply being replaced because they are there. No indication of widespread damage, fatality, injury, or media attention.  _x000a_Called TMan Al Benegar (AxBr) (6/28/21 @ 1345 hours) who advised that wire 2 and 3 were separated midway from Pole # 103825344 South-East to Pole # 100891734. TMan noted there is no apparent cause to why wires were down. TMan confirmed there is no indication of widespread damage, fatality, injury, or media attention.  This information is preliminary."/>
    <s v="\\fxshare-nas05\quotashare-fs01\ESA\5 - Ignition Tracking\2021_Ignition_QC_Folders\20210628_1387127_21-0080936_nan_T005327920"/>
    <s v=" "/>
    <s v="Y"/>
    <s v="MXX7"/>
    <s v="Adjusted Outage Time to Outage Start in FAS. Added 2 Notification numbers for SAP EC/LC Notification Number. "/>
    <n v="44385"/>
    <m/>
    <s v="Not In Scope"/>
    <m/>
    <m/>
    <m/>
    <m/>
    <m/>
    <m/>
    <m/>
    <m/>
    <m/>
    <m/>
    <m/>
    <m/>
    <m/>
    <m/>
    <m/>
    <m/>
    <m/>
    <m/>
    <m/>
    <m/>
    <m/>
    <m/>
    <m/>
    <m/>
    <m/>
    <m/>
    <m/>
    <m/>
    <m/>
    <m/>
    <m/>
    <m/>
    <m/>
    <m/>
    <m/>
    <m/>
    <m/>
    <m/>
    <m/>
    <m/>
    <m/>
    <m/>
    <m/>
    <m/>
    <m/>
    <m/>
    <s v=" "/>
    <x v="180"/>
    <s v="11:36:00"/>
    <n v="44375"/>
    <s v="11:35:00"/>
    <s v="FAS"/>
    <s v="N"/>
    <s v="N"/>
    <n v="1387127"/>
    <s v="21-0080936"/>
    <m/>
    <s v="T005327920"/>
    <s v="44882923, 121623297, 121623350"/>
    <m/>
    <m/>
    <s v="PG&amp;E_926_Ignition_20210628_2.PNG"/>
    <s v=" "/>
    <x v="1"/>
    <x v="0"/>
    <s v="Y"/>
    <s v="Y"/>
    <s v="N"/>
    <s v="On June 28th, 2021 at 1136 hours, a PG&amp;E Troubleman was dispatched to the WAHTOKE 1107 12kV Distribution Circuit near Travers Creek in Tulare County in response to a fire. Initial analysis indicates a conductor caused the ignition.  The overhead primary wire was down. The ensuing fire was roughly 1 acre in size and the fire was suppressed by Cal Fire. PG&amp;E Crew replaced conductor (SAP # 100891734) on June 28th, 2021 . PG&amp;E crew also replaced pole (SAP # 100891734), crossarm, insulator, and guy and installed guy on June 28th, 2021. However, this is unrelated to the ignition. This information is preliminary. "/>
    <s v="PG&amp;E"/>
    <s v="Vegetation"/>
    <s v="Conductor"/>
    <s v="D"/>
    <s v="D"/>
    <s v="0.26-9.99"/>
    <m/>
    <m/>
    <m/>
    <m/>
    <m/>
    <s v="Equipment - PG&amp;E"/>
    <s v="All types of equipment / facility failure"/>
    <s v="Conductor failure-all"/>
    <s v="N"/>
    <s v="Overhead"/>
    <x v="0"/>
    <s v="Conductor - Primary"/>
    <s v="Conductor"/>
    <n v="100891734"/>
    <s v=" "/>
    <x v="0"/>
    <n v="36.562921699999997"/>
    <n v="-119.4263667"/>
    <s v="Tulare"/>
    <s v="WAHTOKE 1107"/>
    <n v="12000"/>
    <s v="WAHTOKE 1107788302"/>
    <x v="0"/>
    <s v="Cal Fire"/>
    <s v="Agriculture"/>
    <s v="Grass Fuel Model"/>
    <m/>
    <s v="N"/>
    <m/>
    <m/>
    <m/>
    <m/>
    <s v="N"/>
    <s v="N"/>
    <m/>
    <m/>
    <s v="2021-06-29"/>
    <m/>
    <m/>
    <m/>
    <m/>
    <m/>
    <m/>
    <m/>
    <m/>
    <m/>
    <m/>
    <m/>
    <m/>
    <m/>
    <m/>
    <m/>
    <m/>
    <m/>
    <m/>
    <m/>
    <s v="  "/>
    <s v="FRESNO"/>
    <s v="DINUBA"/>
    <s v="11:36"/>
    <n v="44375"/>
    <n v="1387127"/>
    <s v="T005327920"/>
    <m/>
    <s v="NW SW SE SW 1 16 23"/>
    <m/>
    <n v="36.564369999999997"/>
    <n v="-119.4282"/>
    <s v="F3TAXBR"/>
    <m/>
    <n v="254531107"/>
    <s v="2021/06/28 13:33:09"/>
    <n v="9002"/>
    <m/>
    <s v="SMART MTR AUTO-GENERATED TAG"/>
    <s v="N"/>
    <m/>
    <m/>
    <s v="36.5629217,-119.4263667,83.700000,3D"/>
    <m/>
    <m/>
    <m/>
    <s v="CAL -FIRE"/>
    <m/>
    <m/>
    <m/>
    <s v="Y"/>
    <m/>
    <m/>
    <m/>
    <m/>
    <m/>
    <m/>
    <s v="PG&amp;E Equipment"/>
    <s v="REPLACE BURNED CONDUCTOR"/>
    <m/>
    <m/>
    <s v="Cal Fire"/>
    <m/>
    <s v="Overhead"/>
    <m/>
    <m/>
    <m/>
    <m/>
    <m/>
    <s v="OVERHEAD"/>
    <s v="CONDUCTOR, OVERHEAD"/>
    <m/>
    <s v="  "/>
    <s v="Unplanned"/>
    <s v="Fresno"/>
    <s v="Dinuba"/>
    <s v="254531107, WAHTOKE-1107"/>
    <s v="21-0080936"/>
    <s v="Unplanned"/>
    <s v="Clear;32-90 F"/>
    <s v="4"/>
    <s v="908"/>
    <s v="NO"/>
    <s v="Line to Line"/>
    <s v="Sustained"/>
    <s v="No"/>
    <s v="492973"/>
    <s v="OH"/>
    <s v="Fuse"/>
    <s v="1387127"/>
    <s v="Pole-Wood, Burned/flashed"/>
    <m/>
    <s v="06/28/21 15:14"/>
    <m/>
    <s v="625' E/OF INTERSECTION RD 64/AVE 426"/>
    <s v="492973"/>
    <m/>
    <m/>
    <m/>
    <s v="No"/>
    <m/>
    <m/>
    <m/>
    <m/>
    <m/>
    <m/>
    <m/>
    <m/>
    <m/>
    <m/>
    <m/>
    <m/>
    <m/>
    <m/>
    <m/>
    <m/>
    <m/>
    <m/>
    <m/>
    <m/>
  </r>
  <r>
    <n v="923"/>
    <s v="P4K5"/>
    <s v="3 - QC Complete"/>
    <n v="44385"/>
    <n v="44617"/>
    <s v="Service connector between transformer and buss wire burnt open and ignited a small vegetation fire. The ensuing fire was 3 meters - 0.25 acre in size. This information is preliminary."/>
    <s v="\\fxshare-nas05\quotashare-fs01\ESA\5 - Ignition Tracking\2021_Ignition_QC_Folders\20210629_1387566_nan_nan_T005328521"/>
    <s v=" "/>
    <s v="Y"/>
    <s v="P4K5"/>
    <s v="Adjusted create time, create date, outage time and outage date to reflect records."/>
    <n v="44384"/>
    <m/>
    <s v="Not In Scope"/>
    <m/>
    <m/>
    <m/>
    <m/>
    <m/>
    <m/>
    <m/>
    <m/>
    <m/>
    <m/>
    <m/>
    <m/>
    <m/>
    <m/>
    <m/>
    <m/>
    <m/>
    <m/>
    <m/>
    <m/>
    <m/>
    <m/>
    <m/>
    <m/>
    <m/>
    <m/>
    <m/>
    <m/>
    <m/>
    <m/>
    <m/>
    <m/>
    <m/>
    <m/>
    <m/>
    <m/>
    <m/>
    <m/>
    <m/>
    <s v="Y"/>
    <n v="44385"/>
    <m/>
    <s v="GXKI"/>
    <s v="GXKI@pge.com"/>
    <m/>
    <m/>
    <s v=" "/>
    <x v="180"/>
    <s v="23:18:00"/>
    <n v="44375"/>
    <s v="23:03:00"/>
    <s v="FAS"/>
    <s v="N"/>
    <s v="N"/>
    <n v="1387566"/>
    <m/>
    <m/>
    <s v="T005328494, T005328521"/>
    <m/>
    <m/>
    <m/>
    <s v="No Photos"/>
    <s v=" "/>
    <x v="1"/>
    <x v="0"/>
    <s v="Y"/>
    <s v="Y"/>
    <s v="N"/>
    <s v="On June 28th, 2021 at 2318 hours, a PG&amp;E Troubleman was dispatched to the Pit No 1 1101 12kV Distribution Circuit on McArthur Road, Fall River Mills, Shasta county in response to a small vegetation fire. Initial analysis indicates service connector between transformer and buss wire caused the ignition. The ensuing fire was &lt;0.25 acres in size and the fire was suppressed by Cal Fire. This is preliminary. "/>
    <s v="PG&amp;E"/>
    <s v="Other"/>
    <s v="Service Connector"/>
    <s v="D"/>
    <s v="D"/>
    <s v="&lt;0.25"/>
    <m/>
    <m/>
    <m/>
    <m/>
    <m/>
    <s v="Equipment - PG&amp;E"/>
    <s v="All types of equipment / facility failure"/>
    <s v="Splice/Clamp/Connector"/>
    <s v="Y"/>
    <s v="Overhead"/>
    <x v="3"/>
    <s v="Splice/Clamp/Connector"/>
    <s v="Service Connector"/>
    <n v="101515001"/>
    <s v=" "/>
    <x v="0"/>
    <n v="41.07987"/>
    <n v="-121.504165"/>
    <s v="Shasta"/>
    <s v="PIT NO 1 1101"/>
    <s v="0-750"/>
    <s v="PIT NO 1 1101CB"/>
    <x v="0"/>
    <s v="Cal Fire"/>
    <s v="Agriculture"/>
    <s v="Grass Fuel Model"/>
    <m/>
    <s v="N"/>
    <m/>
    <m/>
    <n v="249"/>
    <s v="R4"/>
    <s v="N"/>
    <s v="N"/>
    <m/>
    <m/>
    <s v="2021-06-29"/>
    <m/>
    <m/>
    <m/>
    <m/>
    <m/>
    <m/>
    <m/>
    <m/>
    <m/>
    <m/>
    <m/>
    <m/>
    <m/>
    <m/>
    <m/>
    <m/>
    <m/>
    <m/>
    <m/>
    <s v="  "/>
    <s v="NORTH VALLEY"/>
    <s v="BURNEY"/>
    <s v="02:44"/>
    <n v="44376"/>
    <n v="1387566"/>
    <s v="T005328521"/>
    <n v="41566"/>
    <s v="MCARTHUR RD"/>
    <s v="FALL RIVER M"/>
    <n v="41.079799999999999"/>
    <n v="-121.50454000000001"/>
    <s v="V1TGXKI"/>
    <s v="KNAUP, GEORGE"/>
    <n v="103721101"/>
    <s v="20210629 03:21"/>
    <n v="9250"/>
    <m/>
    <s v="service connectors between transformer buss wire and service wire burnt open and apart and started vegitation fire  for pictures contact g knaup at 530 215 9809"/>
    <s v="Y"/>
    <m/>
    <m/>
    <s v="41.0798700,-121.5041650,1010.200000,3D"/>
    <m/>
    <m/>
    <s v="Borrow pit, front yard, and roadway ditch"/>
    <s v="Morgan Zimmermann  Cal Fire  Burney"/>
    <s v="sap# 101515001"/>
    <s v="N"/>
    <s v="Y"/>
    <m/>
    <s v="Clear"/>
    <m/>
    <s v="Private Land"/>
    <m/>
    <s v="Calm"/>
    <m/>
    <s v="Vegetation"/>
    <m/>
    <s v="3 meters - 0.25 Acres"/>
    <m/>
    <s v="Cal Fire"/>
    <m/>
    <s v="Overhead"/>
    <m/>
    <s v="Y"/>
    <s v="pictures"/>
    <s v="Cal Fire"/>
    <m/>
    <s v="OVERHEAD"/>
    <s v="CONNECTOR OR SPLICE OH"/>
    <s v="N"/>
    <s v="  "/>
    <m/>
    <m/>
    <m/>
    <m/>
    <m/>
    <m/>
    <m/>
    <m/>
    <m/>
    <m/>
    <m/>
    <m/>
    <m/>
    <m/>
    <m/>
    <m/>
    <m/>
    <m/>
    <m/>
    <m/>
    <m/>
    <m/>
    <m/>
    <m/>
    <m/>
    <m/>
    <m/>
    <m/>
    <m/>
    <m/>
    <m/>
    <m/>
    <m/>
    <m/>
    <m/>
    <m/>
    <m/>
    <m/>
    <m/>
    <m/>
    <m/>
    <m/>
    <m/>
    <m/>
    <m/>
    <m/>
    <m/>
  </r>
  <r>
    <n v="922"/>
    <s v="AGFC"/>
    <s v="3 - QC Complete"/>
    <n v="44376"/>
    <n v="44617"/>
    <s v="Duplicate of index 919."/>
    <s v="\\fxshare-nas05\quotashare-fs01\ESA\5 - Ignition Tracking\2021_Ignition_QC_Folders\20210628_1387189_nan_nan_T005328033"/>
    <s v=" "/>
    <m/>
    <m/>
    <m/>
    <m/>
    <m/>
    <s v="Not In Scope"/>
    <m/>
    <m/>
    <m/>
    <m/>
    <m/>
    <m/>
    <m/>
    <m/>
    <m/>
    <m/>
    <m/>
    <m/>
    <m/>
    <m/>
    <m/>
    <m/>
    <m/>
    <m/>
    <m/>
    <m/>
    <m/>
    <m/>
    <m/>
    <m/>
    <m/>
    <m/>
    <m/>
    <m/>
    <m/>
    <m/>
    <m/>
    <m/>
    <m/>
    <m/>
    <m/>
    <m/>
    <m/>
    <m/>
    <m/>
    <m/>
    <m/>
    <m/>
    <m/>
    <m/>
    <m/>
    <m/>
    <s v=" "/>
    <x v="180"/>
    <s v="12:59:00"/>
    <n v="44375"/>
    <s v="12:59:00"/>
    <s v="FAS"/>
    <s v="N"/>
    <s v="Y"/>
    <n v="1387189"/>
    <m/>
    <m/>
    <s v="T005328033"/>
    <m/>
    <m/>
    <m/>
    <m/>
    <s v=" "/>
    <x v="0"/>
    <x v="1"/>
    <s v="N"/>
    <s v="N"/>
    <s v="N"/>
    <s v="Duplicate of index 919."/>
    <s v="Not PG&amp;E"/>
    <s v="Other"/>
    <m/>
    <m/>
    <m/>
    <s v="&lt;3 meters of linear travel"/>
    <m/>
    <m/>
    <m/>
    <m/>
    <m/>
    <s v="Duplicate"/>
    <m/>
    <m/>
    <m/>
    <s v="Overhead"/>
    <x v="1"/>
    <m/>
    <m/>
    <m/>
    <s v=" "/>
    <x v="1"/>
    <n v="40.147607000000001"/>
    <n v="-120.89413"/>
    <s v="Plumas"/>
    <s v="BIG MEADOWS 2101 "/>
    <n v="21000"/>
    <m/>
    <x v="0"/>
    <s v="Indian Valley FD"/>
    <s v="Conifer Forest"/>
    <m/>
    <m/>
    <s v="N"/>
    <m/>
    <m/>
    <m/>
    <m/>
    <s v="N"/>
    <s v="N"/>
    <m/>
    <m/>
    <s v="2021-06-29"/>
    <m/>
    <m/>
    <m/>
    <m/>
    <m/>
    <m/>
    <m/>
    <m/>
    <m/>
    <m/>
    <m/>
    <m/>
    <m/>
    <m/>
    <m/>
    <m/>
    <m/>
    <m/>
    <m/>
    <s v="  "/>
    <s v="NORTH VALLEY"/>
    <s v="QUINCY 02"/>
    <s v="12:59"/>
    <n v="44375"/>
    <n v="1387189"/>
    <s v="T005328033"/>
    <n v="3661"/>
    <s v="GREENVILLE RESERVATION"/>
    <s v="GREENVILLE"/>
    <n v="40.147080000000003"/>
    <n v="-120.89426"/>
    <s v="V6TCAGW"/>
    <s v="GWALTNEY, CODY"/>
    <n v="102812101"/>
    <s v="20210628 15:17"/>
    <n v="9002"/>
    <n v="1"/>
    <s v="customer attachment point failed causing wires to get together at weatherhead due to no insulating jacket on customer wire"/>
    <s v="Y"/>
    <m/>
    <m/>
    <m/>
    <n v="40.147607000000001"/>
    <n v="-120.89413"/>
    <m/>
    <s v="indian valley fire dept  911"/>
    <m/>
    <s v="N"/>
    <s v="Y"/>
    <m/>
    <s v="Clear"/>
    <m/>
    <s v="Customer-Owned Structure/Equipment"/>
    <m/>
    <s v="Calm"/>
    <m/>
    <s v="Other (Comments)"/>
    <s v="customer attachment point"/>
    <s v="1 meter - &lt; 3 meters"/>
    <m/>
    <s v="Fire Dept"/>
    <s v="indian valley fire dept"/>
    <s v="Overhead"/>
    <m/>
    <s v="N"/>
    <m/>
    <m/>
    <m/>
    <s v="OVERHEAD"/>
    <s v="OTHER"/>
    <s v="N"/>
    <s v="  "/>
    <m/>
    <m/>
    <m/>
    <m/>
    <m/>
    <m/>
    <m/>
    <m/>
    <m/>
    <m/>
    <m/>
    <m/>
    <m/>
    <m/>
    <m/>
    <m/>
    <m/>
    <m/>
    <m/>
    <m/>
    <m/>
    <m/>
    <m/>
    <m/>
    <m/>
    <m/>
    <m/>
    <m/>
    <m/>
    <m/>
    <m/>
    <m/>
    <m/>
    <m/>
    <m/>
    <m/>
    <m/>
    <m/>
    <m/>
    <m/>
    <m/>
    <m/>
    <m/>
    <m/>
    <m/>
    <m/>
    <m/>
  </r>
  <r>
    <n v="921"/>
    <s v="AGFC"/>
    <s v="3 - QC Complete"/>
    <n v="44376"/>
    <n v="44617"/>
    <s v="Troubleman comments in FAS tag state multiple times that there was no fire was occurred with this incident and they were just testing out their ipad. I will email the troubleman to confirm this later today. "/>
    <s v="\\fxshare-nas05\quotashare-fs01\ESA\5 - Ignition Tracking\2021_Ignition_QC_Folders\20210628_1386993_21-0080887_nan_T005327882"/>
    <s v=" "/>
    <m/>
    <m/>
    <m/>
    <m/>
    <m/>
    <s v="Not In Scope"/>
    <m/>
    <m/>
    <m/>
    <m/>
    <m/>
    <m/>
    <m/>
    <m/>
    <m/>
    <m/>
    <m/>
    <m/>
    <m/>
    <m/>
    <m/>
    <m/>
    <m/>
    <m/>
    <m/>
    <m/>
    <m/>
    <m/>
    <m/>
    <m/>
    <m/>
    <m/>
    <m/>
    <m/>
    <m/>
    <m/>
    <m/>
    <m/>
    <m/>
    <m/>
    <m/>
    <m/>
    <m/>
    <m/>
    <m/>
    <m/>
    <m/>
    <m/>
    <m/>
    <m/>
    <m/>
    <m/>
    <s v=" "/>
    <x v="180"/>
    <s v="10:59:00"/>
    <n v="44375"/>
    <s v="10:59:00"/>
    <s v="FAS"/>
    <s v="N"/>
    <s v="N"/>
    <n v="1386993"/>
    <s v="21-0080887"/>
    <m/>
    <s v="T005327882"/>
    <m/>
    <m/>
    <m/>
    <m/>
    <s v=" "/>
    <x v="0"/>
    <x v="1"/>
    <s v="N"/>
    <s v="N"/>
    <s v="N"/>
    <s v="Troubleman comments in FAS tag state multiple times that there was no fire was occurred with this incident and they were just testing out their ipad. I will email the troubleman to confirm this later today. "/>
    <s v="Not PG&amp;E"/>
    <m/>
    <m/>
    <m/>
    <m/>
    <s v="No Fire"/>
    <s v="Test"/>
    <m/>
    <m/>
    <m/>
    <m/>
    <s v="No Fire"/>
    <m/>
    <m/>
    <m/>
    <s v="Overhead"/>
    <x v="1"/>
    <m/>
    <m/>
    <m/>
    <s v=" "/>
    <x v="0"/>
    <n v="35.360631428374703"/>
    <n v="-118.967600007279"/>
    <s v="Kern"/>
    <s v="MAGUNDEN 2109"/>
    <n v="21000"/>
    <m/>
    <x v="0"/>
    <s v="Other"/>
    <s v="Urban"/>
    <m/>
    <m/>
    <s v="N"/>
    <m/>
    <m/>
    <m/>
    <m/>
    <s v="N"/>
    <s v="N"/>
    <m/>
    <m/>
    <s v="2021-06-29"/>
    <m/>
    <m/>
    <m/>
    <m/>
    <m/>
    <m/>
    <m/>
    <m/>
    <m/>
    <m/>
    <m/>
    <m/>
    <m/>
    <m/>
    <m/>
    <m/>
    <m/>
    <m/>
    <m/>
    <s v="  "/>
    <s v="KERN"/>
    <s v="BAKERSFIELD 06"/>
    <s v="10:59"/>
    <n v="44375"/>
    <n v="1386993"/>
    <s v="T005327882"/>
    <n v="414"/>
    <s v="MOUNT VERNON AVE"/>
    <s v="BAKERSFIELD"/>
    <n v="35.360819999999997"/>
    <n v="-118.96766"/>
    <s v="K1TGJWA"/>
    <s v="WATERS, GREGORY "/>
    <n v="252772109"/>
    <s v="20210628 12:08"/>
    <n v="9140"/>
    <n v="1"/>
    <s v="Ng Bushing on 10 Kva transformer causing dead leg on service. "/>
    <s v="Y"/>
    <m/>
    <m/>
    <s v="35.36063142837476,-118.96760000727927,121.04294764641189,"/>
    <m/>
    <m/>
    <s v="test for iPad?not actual fire"/>
    <m/>
    <m/>
    <s v="N"/>
    <s v="Y"/>
    <m/>
    <s v="Clear"/>
    <m/>
    <s v="Other (Comments)"/>
    <s v="Test"/>
    <s v="Calm"/>
    <m/>
    <s v="Other (Comments)"/>
    <s v="Test"/>
    <s v="Other (Comments)"/>
    <s v="Test"/>
    <s v="Other (Comments)"/>
    <s v="Test"/>
    <s v="Other (Comments)"/>
    <s v="Test"/>
    <s v="N"/>
    <s v="Test"/>
    <m/>
    <s v="Test"/>
    <s v="OVERHEAD"/>
    <s v="TRANSFORMER (OH)"/>
    <s v="N"/>
    <s v="  "/>
    <s v="Unplanned"/>
    <s v="Kern"/>
    <s v="Kern"/>
    <s v="252772109, MAGUNDEN-2109"/>
    <s v="21-0080887"/>
    <s v="Unplanned"/>
    <s v="Clear;32-90 F"/>
    <s v="1"/>
    <s v="353"/>
    <s v="NO"/>
    <s v="Line to Ground"/>
    <s v="Sustained"/>
    <s v="No"/>
    <s v="MTR#1009610117"/>
    <s v="OH"/>
    <s v="Transformer"/>
    <s v="1386993"/>
    <s v="Transformer (OH), Deteriorated"/>
    <m/>
    <s v="06/28/21 12:22"/>
    <m/>
    <s v="414 MOUNT VERNON AVEBAKERSFIELD93307"/>
    <s v="WATERS, GREGG 661-809-8744: 414 Mt Vernon Ave"/>
    <m/>
    <m/>
    <m/>
    <s v="No"/>
    <m/>
    <m/>
    <m/>
    <m/>
    <m/>
    <m/>
    <m/>
    <m/>
    <m/>
    <m/>
    <m/>
    <m/>
    <m/>
    <m/>
    <m/>
    <m/>
    <m/>
    <m/>
    <m/>
    <m/>
  </r>
  <r>
    <n v="920"/>
    <s v="AGFC"/>
    <s v="3 - QC Complete"/>
    <n v="44376"/>
    <n v="44617"/>
    <s v="Other fire, not attributable to PG&amp;E assets. This information is preliminary."/>
    <s v="\\fxshare-nas05\quotashare-fs01\ESA\5 - Ignition Tracking\2021_Ignition_QC_Folders\20210628_nan_nan_nan_T005327838"/>
    <s v=" "/>
    <m/>
    <m/>
    <m/>
    <m/>
    <m/>
    <s v="Not In Scope"/>
    <m/>
    <m/>
    <m/>
    <m/>
    <m/>
    <m/>
    <m/>
    <m/>
    <m/>
    <m/>
    <m/>
    <m/>
    <m/>
    <m/>
    <m/>
    <m/>
    <m/>
    <m/>
    <m/>
    <m/>
    <m/>
    <m/>
    <m/>
    <m/>
    <m/>
    <m/>
    <m/>
    <m/>
    <m/>
    <m/>
    <m/>
    <m/>
    <m/>
    <m/>
    <m/>
    <m/>
    <m/>
    <m/>
    <m/>
    <m/>
    <m/>
    <m/>
    <m/>
    <m/>
    <m/>
    <m/>
    <s v=" "/>
    <x v="180"/>
    <s v="10:29:00"/>
    <m/>
    <m/>
    <s v="FAS"/>
    <s v="N"/>
    <s v="N"/>
    <m/>
    <m/>
    <m/>
    <s v="T005327838"/>
    <m/>
    <m/>
    <m/>
    <m/>
    <s v=" "/>
    <x v="0"/>
    <x v="1"/>
    <s v="N"/>
    <s v="N"/>
    <s v="N"/>
    <s v="Other fire, not attributable to PG&amp;E assets. This information is preliminary."/>
    <s v="Not PG&amp;E"/>
    <s v="Vegetation"/>
    <m/>
    <m/>
    <m/>
    <s v="100-299"/>
    <m/>
    <m/>
    <m/>
    <m/>
    <m/>
    <s v="Other Fire: Non-PG&amp;E related"/>
    <m/>
    <m/>
    <m/>
    <s v="Overhead"/>
    <x v="1"/>
    <m/>
    <m/>
    <m/>
    <s v=" "/>
    <x v="0"/>
    <n v="34.915444277983099"/>
    <n v="-118.92347725304199"/>
    <s v="Kern"/>
    <s v="TEJON 1102"/>
    <n v="12000"/>
    <m/>
    <x v="1"/>
    <s v="Kern County FD"/>
    <s v="Shrub"/>
    <m/>
    <m/>
    <s v="N"/>
    <m/>
    <m/>
    <m/>
    <m/>
    <s v="N"/>
    <s v="N"/>
    <m/>
    <m/>
    <s v="2021-06-29"/>
    <m/>
    <m/>
    <m/>
    <m/>
    <m/>
    <m/>
    <m/>
    <m/>
    <m/>
    <m/>
    <m/>
    <m/>
    <m/>
    <m/>
    <m/>
    <m/>
    <m/>
    <m/>
    <m/>
    <s v="  "/>
    <s v="KERN"/>
    <s v="BAKERSFIELD 02"/>
    <s v="10:29"/>
    <n v="44375"/>
    <m/>
    <s v="T005327838"/>
    <s v="UNKNOWN"/>
    <s v="I5 AND "/>
    <s v="LEBEC"/>
    <m/>
    <m/>
    <s v="K1TM3MV"/>
    <s v="MONSIBAIS, MANUEL"/>
    <m/>
    <s v="20210628 17:55"/>
    <n v="9111"/>
    <m/>
    <s v="crew to replace burnt and annead wire from GCC to eol. crew onsite and in process of making repairs."/>
    <s v="Y"/>
    <m/>
    <m/>
    <s v="34.91544427798313,-118.92347725304295,645.3618755981549,"/>
    <m/>
    <m/>
    <m/>
    <s v="Joe Appleton kcfd   661 330 0450"/>
    <m/>
    <s v="N"/>
    <s v="Y"/>
    <m/>
    <s v="Clear"/>
    <m/>
    <s v="County Land"/>
    <m/>
    <s v="Light"/>
    <m/>
    <s v="Vegetation"/>
    <m/>
    <s v="100+ Acres"/>
    <m/>
    <s v="Fire Dept"/>
    <m/>
    <s v="Overbuild"/>
    <m/>
    <s v="N"/>
    <m/>
    <m/>
    <m/>
    <s v="FIRE, FOREST/GRASS"/>
    <s v="CONDUCTOR, OVERHEAD"/>
    <s v="N"/>
    <s v="  "/>
    <m/>
    <m/>
    <m/>
    <m/>
    <m/>
    <m/>
    <m/>
    <m/>
    <m/>
    <m/>
    <m/>
    <m/>
    <m/>
    <m/>
    <m/>
    <m/>
    <m/>
    <m/>
    <m/>
    <m/>
    <m/>
    <m/>
    <m/>
    <m/>
    <m/>
    <m/>
    <m/>
    <m/>
    <m/>
    <m/>
    <m/>
    <m/>
    <m/>
    <m/>
    <m/>
    <m/>
    <m/>
    <m/>
    <m/>
    <m/>
    <m/>
    <m/>
    <m/>
    <m/>
    <m/>
    <m/>
    <m/>
  </r>
  <r>
    <n v="919"/>
    <s v="P4K5"/>
    <s v="3 - QC Complete"/>
    <n v="44377"/>
    <n v="44617"/>
    <s v="The troubleman field notes say there was no insulating jacket on the customer wire at weatherhead. A chunk of the customer's owned pole broke off and caused the neutral to come together with rotten weather wire, which ignited a grass fire under the pole. The ensuing fire was 1 meter - &lt; 3 meters in size. No corrective tags were created since the damaged pole, weatherhead and panel is customer owned and will be customer's responsibility. This information is preliminary."/>
    <s v="\\fxshare-nas05\quotashare-fs01\ESA\5 - Ignition Tracking\2021_Ignition_QC_Folders\20210628_nan_nan_nan_X316106393"/>
    <s v=" "/>
    <s v="Y"/>
    <s v="S71C"/>
    <s v="corrected the nominal voltage of the circult from 21Kv to 4kV, corrected the Suspected Ignitiating Event  to Equipment PG&amp;E, Failure Driver to Contact from Object, Failure Sub Driver to Contact from Object - Other, Primary/Secondary to Service, Equipment Type Associated to Ignition to Service Drop, Create Time to 0754 hours, removing outage time, Latitude and Longitude to match location of fire, changing  Asset Number Associated to Ignition to 100383063 as it is closer to the fire. Updated Reviewer Notes to include comments regarding customer's responsibility. Updated Executive Summary to include comments regarding customer's responsibility. Changed CPUC Reportable Ignition to No. Changed Attributable to PG&amp;E Assets to No."/>
    <n v="44505"/>
    <s v="s71c"/>
    <s v="Complete"/>
    <s v="Not Required"/>
    <m/>
    <s v="Not Required"/>
    <s v="Not Required"/>
    <m/>
    <m/>
    <m/>
    <m/>
    <m/>
    <m/>
    <m/>
    <s v="Not Required"/>
    <m/>
    <m/>
    <m/>
    <m/>
    <m/>
    <m/>
    <m/>
    <m/>
    <m/>
    <m/>
    <m/>
    <m/>
    <m/>
    <m/>
    <m/>
    <m/>
    <n v="44487"/>
    <m/>
    <n v="44504"/>
    <m/>
    <s v="N"/>
    <m/>
    <m/>
    <m/>
    <m/>
    <m/>
    <m/>
    <s v="Y"/>
    <n v="44489"/>
    <n v="44489"/>
    <s v="CAGW"/>
    <s v="CAGW@pge.com"/>
    <m/>
    <m/>
    <s v=" "/>
    <x v="180"/>
    <s v="07:54:00"/>
    <n v="44375"/>
    <m/>
    <s v="FAS"/>
    <s v="N"/>
    <s v="N"/>
    <n v="1387189"/>
    <m/>
    <m/>
    <s v="X316106393, T005328033"/>
    <m/>
    <m/>
    <m/>
    <s v="PG&amp;E_919_Ignition_20210628_1.jpg"/>
    <s v=" "/>
    <x v="0"/>
    <x v="1"/>
    <s v="Y"/>
    <s v="Y"/>
    <s v="N"/>
    <s v="On 06/28/2021 at 0811 hours, a PG&amp;E Troubleman was dispatched to the Big Meadows 2101 4.16kV Distribution Circuit near the vicinity of Greenville reservation road, Greenville, Plumas in response to a grass fire caused by a service drop. Initial analysis indicates there was no insulating jacket on the customer wire at weatherhead, a chunk of the customer's owned pole broke off and caused the neutral to come together with rotten weather wire, which ignited a grass fire under the pole. The ensuing fire was 1 meter - &lt; 3 meters in size and the fire was suppressed by Indian Valley fire department.  No corrective tags were created since the damaged pole, weatherhead and panel is customer owned and will be customer's responsibility."/>
    <s v="PG&amp;E"/>
    <s v="Other"/>
    <s v="Service Drop"/>
    <s v="D"/>
    <s v="D"/>
    <s v="&lt;3 meters of linear travel"/>
    <m/>
    <m/>
    <m/>
    <m/>
    <m/>
    <s v="Equipment - PG&amp;E"/>
    <s v="Contact from object"/>
    <s v="Contact from Object - Other"/>
    <s v="Y"/>
    <s v="Overhead"/>
    <x v="3"/>
    <s v="Service Drop"/>
    <s v="Service Drop"/>
    <n v="100383063"/>
    <s v=" "/>
    <x v="1"/>
    <n v="40.147079990000002"/>
    <n v="-120.89426"/>
    <s v="Plumas"/>
    <s v="BIG MEADOWS 2101 "/>
    <n v="4000"/>
    <s v="BIG MEADOWS 21012586"/>
    <x v="0"/>
    <s v="Indian Valley FD"/>
    <s v="Conifer Forest"/>
    <s v="Grass Fuel Model"/>
    <m/>
    <s v="N"/>
    <m/>
    <m/>
    <n v="285"/>
    <s v="R4"/>
    <s v="N"/>
    <s v="N"/>
    <m/>
    <m/>
    <s v="2021-06-29"/>
    <m/>
    <m/>
    <m/>
    <m/>
    <m/>
    <m/>
    <m/>
    <m/>
    <m/>
    <m/>
    <m/>
    <m/>
    <m/>
    <m/>
    <m/>
    <m/>
    <m/>
    <m/>
    <m/>
    <s v="  "/>
    <s v="NORTH VALLEY"/>
    <s v="QUINCY 02"/>
    <s v="08:11"/>
    <s v="06/28/2021"/>
    <m/>
    <s v="X316106393"/>
    <n v="3658"/>
    <s v="GREENVILLE RESERVATION"/>
    <s v="GREENVILLE"/>
    <n v="40.147078"/>
    <n v="-120.893041"/>
    <s v="V6TCAGW"/>
    <s v="GWALTNEY, CODY"/>
    <n v="102812101"/>
    <s v="20210628 15:22"/>
    <n v="1121"/>
    <m/>
    <s v="meter number 1010501906    customer attachment point for service above weatherhead was rotten and pulled chunk of pole off and neutral got into rotten weather wire and created grass fire under pole  customer needs to replace rotten pole and replace wetherhead and panel"/>
    <s v="Y"/>
    <n v="1"/>
    <s v="\\fxshare-nas05\quotashare-fs01\ESA\5 - Ignition Tracking\Fire_Tab_Attachment_Files"/>
    <m/>
    <n v="40.147067"/>
    <n v="-120.89413"/>
    <s v="na"/>
    <s v="indian valley fire dept   911"/>
    <m/>
    <s v="N"/>
    <s v="Y"/>
    <s v="Y"/>
    <s v="Clear"/>
    <m/>
    <s v="Customer-Owned Structure/Equipment"/>
    <m/>
    <s v="Calm"/>
    <m/>
    <s v="Other (Comments)"/>
    <s v="customer attachment broken"/>
    <s v="1 meter - &lt; 3 meters"/>
    <m/>
    <s v="Fire Dept"/>
    <m/>
    <s v="Overhead"/>
    <m/>
    <s v="Y"/>
    <s v="pictures"/>
    <s v="PG&amp;E Employee"/>
    <m/>
    <m/>
    <m/>
    <m/>
    <s v="  "/>
    <m/>
    <m/>
    <m/>
    <m/>
    <m/>
    <m/>
    <m/>
    <m/>
    <m/>
    <m/>
    <m/>
    <m/>
    <m/>
    <m/>
    <m/>
    <m/>
    <m/>
    <m/>
    <m/>
    <m/>
    <m/>
    <m/>
    <m/>
    <m/>
    <m/>
    <m/>
    <m/>
    <m/>
    <m/>
    <m/>
    <m/>
    <m/>
    <m/>
    <m/>
    <m/>
    <m/>
    <m/>
    <m/>
    <m/>
    <m/>
    <m/>
    <m/>
    <m/>
    <m/>
    <m/>
    <m/>
    <m/>
  </r>
  <r>
    <n v="917"/>
    <s v="P4K5"/>
    <s v="3 - QC Complete"/>
    <n v="44374"/>
    <n v="44617"/>
    <s v="Scruture fire, not attributable to PG&amp;E. This information is preliminary."/>
    <s v="\\fxshare-nas05\quotashare-fs01\ESA\5 - Ignition Tracking\2021_Ignition_QC_Folders\20210627_nan_nan_nan_736399892"/>
    <s v=" "/>
    <m/>
    <m/>
    <m/>
    <m/>
    <m/>
    <s v="Not In Scope"/>
    <m/>
    <m/>
    <m/>
    <m/>
    <m/>
    <m/>
    <m/>
    <m/>
    <m/>
    <m/>
    <m/>
    <m/>
    <m/>
    <m/>
    <m/>
    <m/>
    <m/>
    <m/>
    <m/>
    <m/>
    <m/>
    <m/>
    <m/>
    <m/>
    <m/>
    <m/>
    <m/>
    <m/>
    <m/>
    <m/>
    <m/>
    <m/>
    <m/>
    <m/>
    <m/>
    <m/>
    <m/>
    <m/>
    <m/>
    <m/>
    <m/>
    <m/>
    <m/>
    <m/>
    <m/>
    <m/>
    <s v=" "/>
    <x v="181"/>
    <s v="02:47:00"/>
    <m/>
    <m/>
    <s v="FAS"/>
    <s v="N"/>
    <s v="N"/>
    <m/>
    <m/>
    <m/>
    <n v="736399892"/>
    <m/>
    <m/>
    <m/>
    <m/>
    <s v=" "/>
    <x v="0"/>
    <x v="1"/>
    <s v="N"/>
    <s v="N"/>
    <s v="N"/>
    <s v="Scruture fire, not attributable to PG&amp;E. This information is preliminary."/>
    <s v="Not PG&amp;E"/>
    <s v="Building"/>
    <m/>
    <m/>
    <m/>
    <s v="Structure-only"/>
    <m/>
    <m/>
    <m/>
    <m/>
    <m/>
    <s v="Other Fire: Non-PG&amp;E related"/>
    <m/>
    <m/>
    <m/>
    <s v="Overhead"/>
    <x v="1"/>
    <m/>
    <m/>
    <m/>
    <s v=" "/>
    <x v="0"/>
    <n v="40.005753300000002"/>
    <n v="-122.17122500000001"/>
    <s v="Tehama"/>
    <s v="CORNING 1102"/>
    <n v="12000"/>
    <m/>
    <x v="1"/>
    <s v="Corning FD"/>
    <s v="Agriculture"/>
    <m/>
    <m/>
    <s v="N"/>
    <m/>
    <m/>
    <m/>
    <m/>
    <s v="N"/>
    <s v="N"/>
    <m/>
    <m/>
    <s v="2021-06-29"/>
    <m/>
    <m/>
    <m/>
    <m/>
    <m/>
    <m/>
    <m/>
    <m/>
    <m/>
    <m/>
    <m/>
    <m/>
    <m/>
    <m/>
    <m/>
    <m/>
    <m/>
    <m/>
    <m/>
    <s v="  "/>
    <s v="NORTH VALLEY"/>
    <s v="RED BLUFF 02"/>
    <s v="02:47"/>
    <n v="44374"/>
    <m/>
    <n v="736399892"/>
    <n v="1306"/>
    <s v="BUTTE ST"/>
    <s v="CORNING"/>
    <n v="39.929755999999998"/>
    <n v="-122.18192500000001"/>
    <s v="V7TJ1P8"/>
    <s v="PARKS, JAMES"/>
    <n v="103331104"/>
    <s v="20210627 04:03"/>
    <n v="1121"/>
    <m/>
    <s v="disconnected service to damaged structure at pole"/>
    <s v="Y"/>
    <m/>
    <m/>
    <s v="40.0057533,-122.1712250,77.300000,3D"/>
    <m/>
    <m/>
    <m/>
    <s v="corning fire"/>
    <m/>
    <s v="N"/>
    <s v="N"/>
    <s v="N"/>
    <s v="Clear"/>
    <m/>
    <s v="Customer-Owned Structure/Equipment"/>
    <m/>
    <s v="Calm"/>
    <m/>
    <s v="Other (Comments)"/>
    <s v="house fire"/>
    <s v="Structure Only"/>
    <m/>
    <s v="Fire Dept"/>
    <m/>
    <s v="Overhead"/>
    <m/>
    <s v="N"/>
    <m/>
    <m/>
    <m/>
    <m/>
    <m/>
    <m/>
    <s v="  "/>
    <m/>
    <m/>
    <m/>
    <m/>
    <m/>
    <m/>
    <m/>
    <m/>
    <m/>
    <m/>
    <m/>
    <m/>
    <m/>
    <m/>
    <m/>
    <m/>
    <m/>
    <m/>
    <m/>
    <m/>
    <m/>
    <m/>
    <m/>
    <m/>
    <m/>
    <m/>
    <m/>
    <m/>
    <m/>
    <m/>
    <m/>
    <m/>
    <m/>
    <m/>
    <m/>
    <m/>
    <m/>
    <m/>
    <m/>
    <m/>
    <m/>
    <m/>
    <m/>
    <m/>
    <m/>
    <m/>
    <m/>
  </r>
  <r>
    <n v="959"/>
    <s v="TLAL"/>
    <s v="3 - QC Complete"/>
    <n v="44454"/>
    <n v="44617"/>
    <s v="Pole fire limited to PG&amp;E assets. Cap 121622760 submitted. This information is preliminary. OIS: 1385686; ILIS: 21-0080291; FOID: T005326620 (D1C3); EC: 121608196; PM: 35263349; Premise ID: 0000008802; Circuit ID: 022571102, SAP Eqp ID: 100312134; County: San Mateo; Division: Peninsula; Corrosion Area: Yes; Insulation District: Yes (AA); Arrestor District: 3; Voltage Area: 2"/>
    <s v="\\fxshare-nas05\quotashare-fs01\ESA\5 - Ignition Tracking\2021_Ignition_QC_Folders\20210626_1385686_21-0080291_nan_T005326620"/>
    <s v=" "/>
    <m/>
    <s v="TLAL"/>
    <s v="Suspected Initiating Event, Failure Driver, Failure Sub-Driver, Fire Suppressing Agency Updated."/>
    <n v="44454"/>
    <m/>
    <s v="Not In Scope"/>
    <m/>
    <m/>
    <m/>
    <m/>
    <m/>
    <m/>
    <m/>
    <m/>
    <m/>
    <m/>
    <m/>
    <m/>
    <m/>
    <m/>
    <m/>
    <m/>
    <m/>
    <m/>
    <m/>
    <m/>
    <m/>
    <m/>
    <m/>
    <m/>
    <m/>
    <m/>
    <m/>
    <m/>
    <m/>
    <m/>
    <m/>
    <m/>
    <m/>
    <m/>
    <m/>
    <m/>
    <m/>
    <m/>
    <m/>
    <s v="Y"/>
    <n v="44454"/>
    <n v="44454"/>
    <s v="D1C3"/>
    <m/>
    <s v="Emailed - See MPR sub-folder"/>
    <m/>
    <s v=" "/>
    <x v="182"/>
    <s v="12:07:00"/>
    <n v="44373"/>
    <s v="11:57:00"/>
    <s v="FAS"/>
    <s v="Y"/>
    <s v="N"/>
    <n v="1385686"/>
    <s v="21-0080291"/>
    <m/>
    <s v="T005326620"/>
    <n v="121608196"/>
    <m/>
    <m/>
    <s v="PG&amp;E_959_Ignition_20210626_2.jpg"/>
    <s v=" "/>
    <x v="0"/>
    <x v="0"/>
    <s v="N"/>
    <s v="N"/>
    <s v="N"/>
    <s v="On June 26, 2021 at 1409 hours, a PG&amp;E Troubleman patrolled the East Grand 1102 12kV Distribution Circuit number 022571102, in the Local Responsibility Area (LRA) near 472 Eccles Avenue, South San Francisco, California, 94080. He observed the circuit breaker 1102/12 open, a 50' Class 2 double dead-end Western Red Cedar wood McFarland Cascade Co (MCC) pole (SAP Eqp ID: 100312134, Bar Code: 110014146, Mfg. Year: 1996) on fire with buck arm and a burnt 715 AAC conductor. Initial analysis indicates the pole fire was caused by equipment failure, due to flashed insulators via tracking. The causal area is within an AA Insulation Distribution District, as it is considered to be one of the most severely contaminated areas because of its proximity to the coast. Reports indicate the minimum temperature was 57.9 degrees Fahrenheit, mean dew point was 53.6 degrees Fahrenheit, mean sea level pressure was 29.95&quot;, and maximum sustained wind speed was 24.17 MPH on the incident date and area. The South San Francisco Fire Department responded was on-scene. The EC A-Tag 121608196 was submitted for remediation, including the installation of a new 50' Class 1 pole (Bar Code # 121029156) and the sleeved 715 AAC conductor. The 272-minute outage affected 89 customers. The line was returned to service on June 27, 2021. The pole (SAP Eqp ID 100286741) to the south with the transformer CGC 314522342733 is reportedly loading at 210%, well above its seasonal capability. This information is preliminary."/>
    <s v="PG&amp;E"/>
    <s v="Other"/>
    <s v="Pole"/>
    <s v="D"/>
    <s v="D"/>
    <s v="Structure-PG&amp;E only"/>
    <m/>
    <m/>
    <m/>
    <m/>
    <m/>
    <s v="Contamination"/>
    <s v="Contamination"/>
    <s v="Tracking"/>
    <s v="Y"/>
    <s v="Overhead"/>
    <x v="0"/>
    <s v="Pole"/>
    <s v="Pole, Conductor"/>
    <n v="100312134"/>
    <s v=" "/>
    <x v="0"/>
    <n v="37.658430000000003"/>
    <n v="-122.393092"/>
    <s v="San Mateo"/>
    <s v="EAST GRAND 1102"/>
    <n v="12000"/>
    <m/>
    <x v="0"/>
    <s v="South San Francisco FD"/>
    <s v="Urban"/>
    <m/>
    <m/>
    <s v="N"/>
    <m/>
    <m/>
    <m/>
    <m/>
    <s v="N"/>
    <s v="N"/>
    <m/>
    <m/>
    <s v="2021-07-02"/>
    <m/>
    <m/>
    <m/>
    <m/>
    <m/>
    <m/>
    <m/>
    <m/>
    <m/>
    <m/>
    <m/>
    <m/>
    <m/>
    <m/>
    <m/>
    <m/>
    <m/>
    <m/>
    <m/>
    <s v="  "/>
    <m/>
    <s v="COLMA"/>
    <s v="12:07"/>
    <n v="44373"/>
    <n v="1385686"/>
    <s v="T005326620"/>
    <s v="UNKNOWN"/>
    <s v="ECCLES ST"/>
    <m/>
    <n v="37.653970000000001"/>
    <n v="-122.40438"/>
    <s v="P1TD1C3"/>
    <m/>
    <n v="2257"/>
    <s v="2021/06/26 15:26:43"/>
    <n v="9110"/>
    <m/>
    <s v="AXS-OK POLE FIRE; CUSTOMER RELAYING INFO FROM 3RD PARTY."/>
    <s v="N"/>
    <m/>
    <m/>
    <m/>
    <m/>
    <m/>
    <m/>
    <m/>
    <m/>
    <m/>
    <m/>
    <s v="Y"/>
    <m/>
    <m/>
    <m/>
    <m/>
    <m/>
    <m/>
    <m/>
    <s v="POLE NEEDS REPLACING."/>
    <m/>
    <m/>
    <m/>
    <m/>
    <s v="Overhead"/>
    <m/>
    <m/>
    <m/>
    <m/>
    <m/>
    <s v="FIRE, POLE"/>
    <s v="POLE-WOOD"/>
    <m/>
    <s v="  "/>
    <s v="Unplanned"/>
    <s v="Peninsula"/>
    <s v="Colma"/>
    <s v="022571102, EAST GRAND-1102"/>
    <s v="21-0080291"/>
    <s v="Unplanned"/>
    <s v="Clear;32-90 F"/>
    <s v="89"/>
    <s v="24219"/>
    <s v="NO"/>
    <s v="Open Circuit"/>
    <s v="Sustained"/>
    <s v="No"/>
    <s v="1102/12"/>
    <s v="OH"/>
    <s v="Circuit Breaker"/>
    <s v="1385686"/>
    <s v="Pole-Wood, Burned/flashed"/>
    <s v="A, B Ø, INST OC"/>
    <s v="06/26/21 13:11"/>
    <m/>
    <s v="EAST GRAND SUB"/>
    <s v="NEAR 475 ECCLES AVE"/>
    <s v="SW 15088 OPEN"/>
    <m/>
    <m/>
    <s v="No"/>
    <s v="Equipment Failure/Involved, Fire, pole"/>
    <m/>
    <s v="No"/>
    <s v="2"/>
    <s v="999"/>
    <s v="T3MA"/>
    <m/>
    <m/>
    <m/>
    <m/>
    <m/>
    <m/>
    <m/>
    <m/>
    <m/>
    <m/>
    <m/>
    <m/>
    <m/>
    <m/>
  </r>
  <r>
    <n v="916"/>
    <s v="P4K5"/>
    <s v="3 - QC Complete"/>
    <n v="44374"/>
    <n v="44617"/>
    <s v="Warehouse fire, not attributable to PG&amp;E. The fire was 0.26 - 9.99 acres in size. This investigation is preliminary."/>
    <s v="\\fxshare-nas05\quotashare-fs01\ESA\5 - Ignition Tracking\2021_Ignition_QC_Folders\20210626_1385872_21-0080350_nan_T005326830"/>
    <s v=" "/>
    <m/>
    <m/>
    <m/>
    <m/>
    <m/>
    <s v="Not In Scope"/>
    <m/>
    <m/>
    <m/>
    <m/>
    <m/>
    <m/>
    <m/>
    <m/>
    <m/>
    <m/>
    <m/>
    <m/>
    <m/>
    <m/>
    <m/>
    <m/>
    <m/>
    <m/>
    <m/>
    <m/>
    <m/>
    <m/>
    <m/>
    <m/>
    <m/>
    <m/>
    <m/>
    <m/>
    <m/>
    <m/>
    <m/>
    <m/>
    <m/>
    <m/>
    <m/>
    <m/>
    <m/>
    <m/>
    <m/>
    <m/>
    <m/>
    <m/>
    <m/>
    <m/>
    <m/>
    <m/>
    <s v=" "/>
    <x v="182"/>
    <s v="19:07:00"/>
    <n v="44373"/>
    <s v="19:07:00"/>
    <s v="FAS"/>
    <s v="N"/>
    <s v="N"/>
    <n v="1385872"/>
    <s v="21-0080350"/>
    <m/>
    <s v="T005326830"/>
    <m/>
    <m/>
    <m/>
    <m/>
    <s v=" "/>
    <x v="0"/>
    <x v="1"/>
    <s v="N"/>
    <s v="N"/>
    <s v="N"/>
    <s v="Warehouse fire, not attributable to PG&amp;E. The fire was 0.26 - 9.99 acres in size. This investigation is preliminary."/>
    <s v="Not PG&amp;E"/>
    <s v="Other"/>
    <m/>
    <m/>
    <m/>
    <s v="0.26-9.99"/>
    <m/>
    <m/>
    <m/>
    <m/>
    <m/>
    <s v="Other Fire: Non-PG&amp;E related"/>
    <m/>
    <m/>
    <m/>
    <s v="Overhead"/>
    <x v="1"/>
    <m/>
    <m/>
    <m/>
    <s v=" "/>
    <x v="0"/>
    <n v="36.745350000000002"/>
    <n v="-119.81306499999999"/>
    <s v="Fresno"/>
    <s v="ASHLAN AVE 1108"/>
    <n v="12000"/>
    <m/>
    <x v="0"/>
    <s v="Fire Department"/>
    <s v="Urban"/>
    <m/>
    <m/>
    <s v="N"/>
    <m/>
    <m/>
    <m/>
    <m/>
    <s v="N"/>
    <s v="N"/>
    <m/>
    <m/>
    <s v="2021-06-29"/>
    <m/>
    <m/>
    <m/>
    <m/>
    <m/>
    <m/>
    <m/>
    <m/>
    <m/>
    <m/>
    <m/>
    <m/>
    <m/>
    <m/>
    <m/>
    <m/>
    <m/>
    <m/>
    <m/>
    <s v="  "/>
    <s v="FRESNO"/>
    <s v="FRESNO 06"/>
    <s v="19:07"/>
    <n v="44373"/>
    <n v="1385872"/>
    <s v="T005326830"/>
    <n v="190"/>
    <s v="N THORNE AVE"/>
    <s v="FRESNO"/>
    <n v="36.744889999999998"/>
    <n v="-119.81283999999999"/>
    <s v="F4TDXKG"/>
    <s v="KRUPENS, DOUG"/>
    <n v="252051108"/>
    <s v="20210626 22:36"/>
    <n v="9002"/>
    <n v="1"/>
    <s v="warehouse fire, burnt poles and wire down"/>
    <s v="Y"/>
    <m/>
    <m/>
    <s v="36.7453500,-119.8130650,12.900000,3D"/>
    <m/>
    <m/>
    <m/>
    <s v="b. van tassel"/>
    <n v="100896110"/>
    <s v="Y"/>
    <s v="N"/>
    <m/>
    <s v="Clear"/>
    <m/>
    <s v="Customer-Owned Structure/Equipment"/>
    <m/>
    <s v="Calm"/>
    <m/>
    <s v="3rd Party"/>
    <s v="warehouse fire"/>
    <s v="0.25 - 10 Acres"/>
    <m/>
    <s v="Fire Dept"/>
    <m/>
    <s v="Overhead"/>
    <m/>
    <s v="N"/>
    <m/>
    <m/>
    <m/>
    <s v="FIRE, HOUSE OR BLDG"/>
    <s v="POLE-WOOD"/>
    <s v="N"/>
    <s v="  "/>
    <s v="Unplanned"/>
    <s v="Fresno"/>
    <s v="Fresno"/>
    <s v="252051108, ASHLAN AVE-1108"/>
    <s v="21-0080350"/>
    <s v="Unplanned"/>
    <s v="Clear;32-90 F"/>
    <s v="6"/>
    <m/>
    <s v="YES"/>
    <s v="Line to Ground"/>
    <s v="Sustained"/>
    <s v="No"/>
    <s v="694133"/>
    <s v="OH"/>
    <s v="Fuse"/>
    <s v="1385872"/>
    <s v="Pole-Wood, Broken, wire on ground"/>
    <m/>
    <s v="06/26/21 21:36"/>
    <m/>
    <s v="210 N. THORNE AVE."/>
    <s v="FIRE LD SIDE OF 694133"/>
    <m/>
    <m/>
    <m/>
    <s v="No"/>
    <m/>
    <m/>
    <m/>
    <m/>
    <m/>
    <m/>
    <m/>
    <m/>
    <m/>
    <m/>
    <m/>
    <m/>
    <m/>
    <m/>
    <m/>
    <m/>
    <m/>
    <m/>
    <m/>
    <m/>
  </r>
  <r>
    <n v="915"/>
    <s v="P4K5"/>
    <s v="3 - QC Complete"/>
    <n v="44374"/>
    <n v="44617"/>
    <s v="Forest/Grass fire not atrributable to PE&amp;G caused an ignition of size 10 - 99 acres, caused damage to a transformer. This investigation is priliminary."/>
    <s v="\\fxshare-nas05\quotashare-fs01\ESA\5 - Ignition Tracking\2021_Ignition_QC_Folders\20210626_1385812_21-0080340_nan_T005326761"/>
    <s v=" "/>
    <m/>
    <m/>
    <m/>
    <m/>
    <m/>
    <s v="Not In Scope"/>
    <m/>
    <m/>
    <m/>
    <m/>
    <m/>
    <m/>
    <m/>
    <m/>
    <m/>
    <m/>
    <m/>
    <m/>
    <m/>
    <m/>
    <m/>
    <m/>
    <m/>
    <m/>
    <m/>
    <m/>
    <m/>
    <m/>
    <m/>
    <m/>
    <m/>
    <m/>
    <m/>
    <m/>
    <m/>
    <m/>
    <m/>
    <m/>
    <m/>
    <m/>
    <m/>
    <m/>
    <m/>
    <m/>
    <m/>
    <m/>
    <m/>
    <m/>
    <m/>
    <m/>
    <m/>
    <m/>
    <s v=" "/>
    <x v="182"/>
    <s v="16:34:00"/>
    <n v="44373"/>
    <s v="16:34:00"/>
    <s v="FAS"/>
    <s v="N"/>
    <s v="N"/>
    <n v="1385812"/>
    <s v="21-0080340"/>
    <m/>
    <s v="T005326761"/>
    <m/>
    <m/>
    <m/>
    <m/>
    <s v=" "/>
    <x v="0"/>
    <x v="1"/>
    <s v="N"/>
    <s v="N"/>
    <s v="N"/>
    <s v="Forest/Grass fire not atrributable to PE&amp;G caused an ignition of size 10 - 99 acres, caused damage to a transformer. This investigation is priliminary."/>
    <s v="Not PG&amp;E"/>
    <s v="Vegetation"/>
    <m/>
    <m/>
    <m/>
    <s v="10-99"/>
    <m/>
    <m/>
    <m/>
    <m/>
    <m/>
    <s v="Other Fire: Non-PG&amp;E related"/>
    <m/>
    <m/>
    <m/>
    <s v="Overhead"/>
    <x v="1"/>
    <m/>
    <m/>
    <m/>
    <s v=" "/>
    <x v="2"/>
    <n v="38.669906699999999"/>
    <n v="-120.873885"/>
    <s v="El Dorado"/>
    <s v="DIAMOND SPRINGS 1105"/>
    <n v="12000"/>
    <m/>
    <x v="0"/>
    <s v="Cal Fire"/>
    <s v="Hardwood Forest"/>
    <m/>
    <m/>
    <s v="N"/>
    <m/>
    <m/>
    <m/>
    <m/>
    <s v="N"/>
    <s v="N"/>
    <m/>
    <m/>
    <s v="2021-06-29"/>
    <m/>
    <m/>
    <m/>
    <m/>
    <m/>
    <m/>
    <m/>
    <m/>
    <m/>
    <m/>
    <m/>
    <m/>
    <m/>
    <m/>
    <m/>
    <m/>
    <m/>
    <m/>
    <m/>
    <s v="  "/>
    <s v="SIERRA"/>
    <s v="PLACERVILLE 01"/>
    <s v="16:34"/>
    <n v="44373"/>
    <n v="1385812"/>
    <s v="T005326761"/>
    <n v="5981"/>
    <s v="WILDCREST RD"/>
    <s v="EL DORADO"/>
    <n v="38.660409999999999"/>
    <n v="-120.87416"/>
    <s v="T4TTLHJ"/>
    <s v="HYLAND, TRAVIS"/>
    <n v="152261105"/>
    <s v="20210626 17:56"/>
    <n v="9002"/>
    <n v="1"/>
    <s v="will need crew to replace burned wood pole replace tx xarm and cutouts"/>
    <s v="Y"/>
    <m/>
    <m/>
    <s v="38.6699067,-120.8738850,427.400000,2D"/>
    <m/>
    <m/>
    <m/>
    <s v="cal fire"/>
    <m/>
    <s v="N"/>
    <s v="Y"/>
    <m/>
    <s v="Clear"/>
    <m/>
    <s v="Private Land"/>
    <m/>
    <s v="Calm"/>
    <m/>
    <s v="Unknown"/>
    <m/>
    <s v="10 - 100 Acres"/>
    <m/>
    <s v="Cal Fire"/>
    <m/>
    <s v="Overhead"/>
    <m/>
    <s v="Y"/>
    <s v="photo of burned pge facility"/>
    <s v="PG&amp;E Employee"/>
    <m/>
    <s v="FIRE, FOREST/GRASS"/>
    <s v="POLE-WOOD"/>
    <s v="N"/>
    <s v="  "/>
    <s v="Unplanned"/>
    <s v="Sierra"/>
    <s v="El Dorado"/>
    <s v="152261105, DIAMOND SPRINGS-1105"/>
    <s v="21-0080340"/>
    <s v="Unplanned"/>
    <s v="Clear;32-90 F"/>
    <m/>
    <m/>
    <s v="YES"/>
    <s v="Line to Ground"/>
    <s v="Sustained"/>
    <s v="No"/>
    <s v="MTR#1007391323"/>
    <s v="OH"/>
    <s v="Transformer"/>
    <s v="1385812"/>
    <m/>
    <m/>
    <m/>
    <m/>
    <s v="5981 WILDCREST RD"/>
    <m/>
    <m/>
    <m/>
    <m/>
    <s v="No"/>
    <m/>
    <m/>
    <m/>
    <m/>
    <m/>
    <m/>
    <m/>
    <m/>
    <m/>
    <m/>
    <m/>
    <m/>
    <m/>
    <m/>
    <m/>
    <m/>
    <m/>
    <m/>
    <m/>
    <m/>
  </r>
  <r>
    <n v="914"/>
    <s v="P4K5"/>
    <s v="3 - QC Complete"/>
    <n v="44376"/>
    <n v="44617"/>
    <s v="Tree branch fell on line and ignited a fire 0.26 - 9.99 acres in size. EOC preliminary on call notes: Received call from John (415) 319-1186 w/ HAWC.  Small veg fire approx. 2 acres.  Fire is already out.  TMan is not on scene at this time.  Per HAWC, 911 called PG&amp;E for TMan due to wires down.  Will call TMan once he is on scene and provide further update. EJTA (6/26/21 @ 1740 hours) Called TMan to get update on ETA.  Left VM. EJTA (6/26/21 @1816 hours) Received call back from TMan.  TMan advised he arrived on scene and a small veg fire was burning.  A tree branch fell and took out one phase.  Line was de-energized by LR from DO.  TMan and another PG&amp;E employee put the conductor back up.  Very small fire ~2 acres.  Fire was extinguished by the time TMan left.  No property damage, injuries, or media. This information is preliminary.  "/>
    <s v="\\fxshare-nas05\quotashare-fs01\ESA\5 - Ignition Tracking\2021_Ignition_QC_Folders\20210626_1385798_21-0080332_nan_T005326742"/>
    <s v=" "/>
    <s v="Y"/>
    <s v="P4K5"/>
    <s v="Adjusted the outage time to reflect FAS record, Changed the equipment type associated with ignition from transformer to conductor, Adjusted the lat and long for the fire based on FAS and ILIS records"/>
    <m/>
    <s v="CFMD"/>
    <s v="In Progress"/>
    <s v="Not Required"/>
    <m/>
    <m/>
    <s v="Not Required"/>
    <m/>
    <m/>
    <m/>
    <m/>
    <m/>
    <m/>
    <m/>
    <s v="Complete"/>
    <s v="Overhang"/>
    <m/>
    <m/>
    <m/>
    <m/>
    <m/>
    <m/>
    <m/>
    <m/>
    <m/>
    <m/>
    <m/>
    <m/>
    <m/>
    <m/>
    <m/>
    <m/>
    <m/>
    <m/>
    <m/>
    <m/>
    <m/>
    <m/>
    <m/>
    <m/>
    <m/>
    <m/>
    <m/>
    <m/>
    <m/>
    <m/>
    <m/>
    <m/>
    <m/>
    <s v=" "/>
    <x v="182"/>
    <s v="15:43:00"/>
    <n v="44373"/>
    <s v="15:50:00"/>
    <s v="FAS"/>
    <s v="N"/>
    <s v="N"/>
    <n v="1385798"/>
    <s v="21-0080332"/>
    <m/>
    <s v="T005326742"/>
    <n v="121609244"/>
    <m/>
    <m/>
    <s v="No photos"/>
    <s v=" "/>
    <x v="1"/>
    <x v="0"/>
    <s v="Y"/>
    <s v="Y"/>
    <s v="N"/>
    <s v="On 06/29/2021 at 1543 hours, a PG&amp;E Troubleman was dispatched to the Point Arena 1101 12kV Distribution Circuit on Ten Mile cut off road near pole SAP ID: 102187523, Point Arena, Mendocina county in response to a wire down call. Initial analysis indicates a tree branch falling on the overhead lines caused the ignition. The incident took out one phase, Distribution Operator de-energized the line by the Line Recloser. The ensuing fire was under .25 acres in size and the fire was suppressed by Cal Fire. PG&amp;E Troubleman and another PG&amp;E employee replaced and put the conductor back up. This is preliminary. "/>
    <s v="PG&amp;E"/>
    <s v="Vegetation"/>
    <s v="Conductor"/>
    <s v="D"/>
    <s v="D"/>
    <s v="&lt;0.25"/>
    <s v="10 feet by 15 feet"/>
    <m/>
    <m/>
    <m/>
    <m/>
    <s v="Contact - 3rd Party"/>
    <s v="Contact from object"/>
    <s v="Veg. contact"/>
    <s v="Y"/>
    <s v="Overhead"/>
    <x v="0"/>
    <s v="Conductor - Primary"/>
    <s v="Conductor"/>
    <n v="102187523"/>
    <s v=" "/>
    <x v="1"/>
    <n v="38.8926689854"/>
    <n v="-123.6218962981"/>
    <s v="Mendocino"/>
    <s v="POINT ARENA 1101"/>
    <n v="12000"/>
    <s v="POINT ARENA 110147952"/>
    <x v="0"/>
    <s v="Cal Fire"/>
    <s v="Herbaceous"/>
    <s v="Grass Fuel Model"/>
    <m/>
    <s v="N"/>
    <m/>
    <m/>
    <n v="140"/>
    <s v="R1"/>
    <s v="N"/>
    <s v="N"/>
    <m/>
    <m/>
    <s v="2021-06-29"/>
    <n v="38.891852999999998"/>
    <n v="-123.62106900000001"/>
    <n v="44376"/>
    <s v="BranchFail"/>
    <s v="LARGE SPAR OF BISHOP PINE FAILED 6FT FROM COLLAR DUE TO INTERNAL DECAY"/>
    <s v="PINB"/>
    <n v="50"/>
    <n v="24"/>
    <n v="10"/>
    <s v="None"/>
    <s v="None"/>
    <s v="N"/>
    <n v="1"/>
    <m/>
    <s v="Plain"/>
    <s v="D"/>
    <s v="CrossArm"/>
    <s v="BareWire"/>
    <n v="2"/>
    <s v="  "/>
    <s v="NORTH COAST"/>
    <s v="FORT BRAGG 02"/>
    <s v="15:43"/>
    <n v="44373"/>
    <n v="1385798"/>
    <s v="T005326742"/>
    <n v="43690"/>
    <s v="FOREST FERN CRT"/>
    <s v="POINT ARENA"/>
    <n v="38.914470000000001"/>
    <n v="-123.63915"/>
    <s v="W2TMJJ8"/>
    <s v="JONES, MICHAEL"/>
    <n v="43381101"/>
    <s v="20210626 18:29"/>
    <n v="9002"/>
    <m/>
    <s v="myself and a foreman put wire back up"/>
    <s v="Y"/>
    <m/>
    <m/>
    <m/>
    <n v="38.914470000000001"/>
    <n v="-123.63915"/>
    <m/>
    <n v="911"/>
    <m/>
    <s v="N"/>
    <s v="Y"/>
    <m/>
    <s v="Clear"/>
    <m/>
    <s v="County Land"/>
    <m/>
    <s v="Calm"/>
    <m/>
    <s v="Vegetation"/>
    <m/>
    <s v="1 meter - &lt; 3 meters"/>
    <m/>
    <s v="Cal Fire"/>
    <m/>
    <s v="Overhead"/>
    <m/>
    <s v="N"/>
    <m/>
    <m/>
    <m/>
    <s v="TREE-BRANCH FELL INTO LINE"/>
    <s v="CONDUCTOR, OVERHEAD"/>
    <s v="N"/>
    <s v="  "/>
    <s v="Unplanned"/>
    <s v="Humboldt"/>
    <s v="Ukiah"/>
    <s v="043381101, POINT ARENA-1101"/>
    <s v="21-0080332"/>
    <s v="Unplanned"/>
    <s v="Clear;32-90 F"/>
    <s v="111"/>
    <s v="9972"/>
    <s v="NO"/>
    <s v="Force Out"/>
    <s v="Sustained"/>
    <s v="No"/>
    <s v="47952"/>
    <s v="OH"/>
    <s v="Line Recloser"/>
    <s v="1385798"/>
    <s v="Conductor, Overhead, Broken, wire on ground"/>
    <m/>
    <m/>
    <m/>
    <s v="20' E/o Ten Mile Rd 220' S/E of Eureka Hill  Intersection, POINT ARENA"/>
    <s v="1 SPAN SOURCE SIDE OF FUCO 8201"/>
    <m/>
    <m/>
    <m/>
    <s v="No"/>
    <m/>
    <m/>
    <m/>
    <m/>
    <m/>
    <m/>
    <m/>
    <m/>
    <m/>
    <m/>
    <m/>
    <m/>
    <m/>
    <m/>
    <m/>
    <m/>
    <m/>
    <m/>
    <m/>
    <m/>
  </r>
  <r>
    <n v="913"/>
    <s v="P4K5"/>
    <s v="3 - QC Complete"/>
    <n v="44374"/>
    <n v="44617"/>
    <s v="Structure fire, not attributabel to PG&amp;E. This investigation is preliminary."/>
    <s v="\\fxshare-nas05\quotashare-fs01\ESA\5 - Ignition Tracking\2021_Ignition_QC_Folders\20210626_nan_nan_nan_8218127265"/>
    <s v=" "/>
    <m/>
    <m/>
    <m/>
    <m/>
    <m/>
    <s v="Not In Scope"/>
    <m/>
    <m/>
    <m/>
    <m/>
    <m/>
    <m/>
    <m/>
    <m/>
    <m/>
    <m/>
    <m/>
    <m/>
    <m/>
    <m/>
    <m/>
    <m/>
    <m/>
    <m/>
    <m/>
    <m/>
    <m/>
    <m/>
    <m/>
    <m/>
    <m/>
    <m/>
    <m/>
    <m/>
    <m/>
    <m/>
    <m/>
    <m/>
    <m/>
    <m/>
    <m/>
    <m/>
    <m/>
    <m/>
    <m/>
    <m/>
    <m/>
    <m/>
    <m/>
    <m/>
    <m/>
    <m/>
    <s v=" "/>
    <x v="182"/>
    <s v="15:41:00"/>
    <m/>
    <m/>
    <s v="FAS"/>
    <s v="N"/>
    <s v="N"/>
    <m/>
    <m/>
    <m/>
    <n v="8218127265"/>
    <m/>
    <m/>
    <m/>
    <m/>
    <s v=" "/>
    <x v="0"/>
    <x v="1"/>
    <s v="N"/>
    <s v="N"/>
    <s v="N"/>
    <s v="Structure fire, not attributabel to PG&amp;E. This investigation is preliminary."/>
    <s v="Not PG&amp;E"/>
    <s v="Building"/>
    <m/>
    <m/>
    <m/>
    <s v="Structure-only"/>
    <m/>
    <m/>
    <m/>
    <m/>
    <m/>
    <s v="Other Fire: Non-PG&amp;E related"/>
    <m/>
    <m/>
    <m/>
    <s v="Overhead"/>
    <x v="1"/>
    <m/>
    <m/>
    <m/>
    <s v=" "/>
    <x v="0"/>
    <n v="37.251698300000001"/>
    <n v="-121.8541067"/>
    <s v="Santa Clara"/>
    <s v="EDENVALE 2106 "/>
    <n v="21000"/>
    <m/>
    <x v="0"/>
    <s v="San Jose FD"/>
    <s v="Urban"/>
    <m/>
    <m/>
    <s v="N"/>
    <m/>
    <m/>
    <m/>
    <m/>
    <s v="N"/>
    <s v="N"/>
    <m/>
    <m/>
    <s v="2021-06-29"/>
    <m/>
    <m/>
    <m/>
    <m/>
    <m/>
    <m/>
    <m/>
    <m/>
    <m/>
    <m/>
    <m/>
    <m/>
    <m/>
    <m/>
    <m/>
    <m/>
    <m/>
    <m/>
    <m/>
    <s v="  "/>
    <s v="SAN JOSE"/>
    <s v="SAN JOSE 12"/>
    <s v="15:41"/>
    <n v="44373"/>
    <m/>
    <n v="8218127265"/>
    <n v="5524"/>
    <s v="STARCREST DR"/>
    <s v="SAN JOSE"/>
    <n v="37.252450000000003"/>
    <n v="-121.854328"/>
    <s v="J2TM1CI"/>
    <s v="CAMERON, MIKE"/>
    <n v="82952106"/>
    <s v="20210626 17:01"/>
    <n v="1120"/>
    <m/>
    <s v="assisted fire dept."/>
    <s v="Y"/>
    <m/>
    <m/>
    <s v="37.2516983,-121.8541067,58.200000,3D"/>
    <m/>
    <m/>
    <m/>
    <s v="san jose fire dept."/>
    <m/>
    <s v="N"/>
    <s v="Y"/>
    <s v="N"/>
    <s v="Clear"/>
    <m/>
    <s v="Structures"/>
    <m/>
    <s v="Calm"/>
    <m/>
    <s v="Unknown"/>
    <m/>
    <s v="Structure Only"/>
    <m/>
    <s v="Fire Dept"/>
    <m/>
    <s v="Overhead"/>
    <m/>
    <s v="N"/>
    <m/>
    <m/>
    <m/>
    <m/>
    <m/>
    <m/>
    <s v="  "/>
    <m/>
    <m/>
    <m/>
    <m/>
    <m/>
    <m/>
    <m/>
    <m/>
    <m/>
    <m/>
    <m/>
    <m/>
    <m/>
    <m/>
    <m/>
    <m/>
    <m/>
    <m/>
    <m/>
    <m/>
    <m/>
    <m/>
    <m/>
    <m/>
    <m/>
    <m/>
    <m/>
    <m/>
    <m/>
    <m/>
    <m/>
    <m/>
    <m/>
    <m/>
    <m/>
    <m/>
    <m/>
    <m/>
    <m/>
    <m/>
    <m/>
    <m/>
    <m/>
    <m/>
    <m/>
    <m/>
    <m/>
  </r>
  <r>
    <n v="912"/>
    <s v="P4K5"/>
    <s v="3 - QC Complete"/>
    <n v="44374"/>
    <n v="44617"/>
    <s v="Structure fire, not attributabel to PG&amp;E, 0.26 - 9.99 acres in size. This investigation is preliminary."/>
    <s v="\\fxshare-nas05\quotashare-fs01\ESA\5 - Ignition Tracking\2021_Ignition_QC_Folders\20210626_nan_nan_nan_6992703"/>
    <s v=" "/>
    <m/>
    <m/>
    <m/>
    <m/>
    <m/>
    <s v="Not In Scope"/>
    <m/>
    <m/>
    <m/>
    <m/>
    <m/>
    <m/>
    <m/>
    <m/>
    <m/>
    <m/>
    <m/>
    <m/>
    <m/>
    <m/>
    <m/>
    <m/>
    <m/>
    <m/>
    <m/>
    <m/>
    <m/>
    <m/>
    <m/>
    <m/>
    <m/>
    <m/>
    <m/>
    <m/>
    <m/>
    <m/>
    <m/>
    <m/>
    <m/>
    <m/>
    <m/>
    <m/>
    <m/>
    <m/>
    <m/>
    <m/>
    <m/>
    <m/>
    <m/>
    <m/>
    <m/>
    <m/>
    <s v=" "/>
    <x v="182"/>
    <s v="15:09:00"/>
    <m/>
    <m/>
    <s v="FAS"/>
    <s v="N"/>
    <s v="N"/>
    <m/>
    <m/>
    <m/>
    <n v="6992703"/>
    <m/>
    <m/>
    <m/>
    <m/>
    <s v=" "/>
    <x v="0"/>
    <x v="1"/>
    <s v="N"/>
    <s v="N"/>
    <s v="N"/>
    <s v="Structure fire, not attributabel to PG&amp;E, 0.26 - 9.99 acres in size. This investigation is preliminary."/>
    <s v="Not PG&amp;E"/>
    <s v="Building"/>
    <m/>
    <m/>
    <m/>
    <s v="0.26-9.99"/>
    <m/>
    <m/>
    <m/>
    <m/>
    <m/>
    <s v="Other Fire: Non-PG&amp;E related"/>
    <m/>
    <m/>
    <m/>
    <s v="Overhead"/>
    <x v="1"/>
    <m/>
    <m/>
    <m/>
    <s v=" "/>
    <x v="0"/>
    <n v="38.977604999999997"/>
    <n v="-122.83768670000001"/>
    <s v="Lake"/>
    <s v="CLEAR LAKE 1101 "/>
    <n v="12000"/>
    <m/>
    <x v="0"/>
    <s v="Kelseyville FD"/>
    <s v="Urban"/>
    <m/>
    <m/>
    <s v="N"/>
    <m/>
    <m/>
    <m/>
    <m/>
    <s v="N"/>
    <s v="N"/>
    <m/>
    <m/>
    <s v="2021-06-29"/>
    <m/>
    <m/>
    <m/>
    <m/>
    <m/>
    <m/>
    <m/>
    <m/>
    <m/>
    <m/>
    <m/>
    <m/>
    <m/>
    <m/>
    <m/>
    <m/>
    <m/>
    <m/>
    <m/>
    <s v="  "/>
    <s v="NORTH COAST"/>
    <s v="LAKEPORT 01"/>
    <s v="15:09"/>
    <n v="44373"/>
    <m/>
    <n v="6992703"/>
    <s v="UNKNOWN"/>
    <s v="PREMISES DO NOT CHANGE"/>
    <s v="KELSEYVILLE"/>
    <n v="38.964910000000003"/>
    <n v="-122.79277500000001"/>
    <s v="W7TEST7"/>
    <s v="THORNTON, ELLIS"/>
    <m/>
    <s v="20210626 17:41"/>
    <n v="1101"/>
    <m/>
    <s v="fire damaged home that was cut in the clear and tx has been idle for some time. cut service in the clear and opened some primary jumpers to de energize were fire dpt was working. no customers out of power"/>
    <s v="Y"/>
    <m/>
    <m/>
    <s v="38.9776050,-122.8376867,431.900000,3D"/>
    <m/>
    <m/>
    <s v="church incident"/>
    <s v="kelseyville fire dept"/>
    <m/>
    <s v="N"/>
    <s v="Y"/>
    <s v="N"/>
    <s v="Clear"/>
    <m/>
    <s v="Private Land"/>
    <m/>
    <s v="Breezy"/>
    <m/>
    <s v="Unknown"/>
    <m/>
    <s v="0.25 - 10 Acres"/>
    <m/>
    <s v="Fire Dept"/>
    <m/>
    <s v="Overhead"/>
    <m/>
    <s v="N"/>
    <m/>
    <m/>
    <m/>
    <m/>
    <m/>
    <m/>
    <s v="  "/>
    <m/>
    <m/>
    <m/>
    <m/>
    <m/>
    <m/>
    <m/>
    <m/>
    <m/>
    <m/>
    <m/>
    <m/>
    <m/>
    <m/>
    <m/>
    <m/>
    <m/>
    <m/>
    <m/>
    <m/>
    <m/>
    <m/>
    <m/>
    <m/>
    <m/>
    <m/>
    <m/>
    <m/>
    <m/>
    <m/>
    <m/>
    <m/>
    <m/>
    <m/>
    <m/>
    <m/>
    <m/>
    <m/>
    <m/>
    <m/>
    <m/>
    <m/>
    <m/>
    <m/>
    <m/>
    <m/>
    <m/>
  </r>
  <r>
    <n v="911"/>
    <s v="TLAL"/>
    <s v="3 - QC Complete"/>
    <n v="44377"/>
    <n v="44617"/>
    <s v="Tree cut by third party fell onto electric service line. The fire was &lt;.25 acres in size. This information is preliminary; OIS: 1385748, 1387986; ILIS: 21-0080338; FOID: T005326698, T005328897; EC: 121609177, 121629554; PM: 35263676; Circuit ID: 103561102; SAP ID: 101478020, 103150028; County: Shasta; Division: North Valley"/>
    <s v="\\fxshare-nas05\quotashare-fs01\ESA\5 - Ignition Tracking\2021_Ignition_QC_Folders\20210626_1385748_21-0080338_nan_T005326698"/>
    <s v=" "/>
    <s v="Y"/>
    <s v="TLAL"/>
    <s v="Outage Time Updated; Additional OIS &amp; FOID Added; EC Tags Added"/>
    <m/>
    <s v="MT1Y (Exponent)"/>
    <s v="Complete - Action Items Established"/>
    <s v="Not Required"/>
    <m/>
    <m/>
    <s v="Not Required"/>
    <m/>
    <m/>
    <m/>
    <m/>
    <m/>
    <m/>
    <m/>
    <s v="Not Required"/>
    <m/>
    <m/>
    <m/>
    <m/>
    <m/>
    <m/>
    <m/>
    <m/>
    <m/>
    <m/>
    <m/>
    <m/>
    <m/>
    <m/>
    <m/>
    <m/>
    <m/>
    <n v="44407"/>
    <n v="44407"/>
    <m/>
    <m/>
    <m/>
    <m/>
    <m/>
    <m/>
    <m/>
    <m/>
    <m/>
    <m/>
    <m/>
    <s v="JMLT"/>
    <s v="John Lytle, (530) 949-6554, JMLT@pge.com"/>
    <m/>
    <m/>
    <s v=" "/>
    <x v="182"/>
    <s v="14:30:00"/>
    <n v="44373"/>
    <s v="14:27:00"/>
    <s v="FAS"/>
    <s v="N"/>
    <s v="N"/>
    <s v="1385748, 1387986"/>
    <s v="21-0080338"/>
    <m/>
    <s v="T005326698, T005328897"/>
    <s v="121609177, 121629554"/>
    <m/>
    <m/>
    <s v="PG&amp;E_911_Ignition_20210626_3.jpg"/>
    <s v=" "/>
    <x v="1"/>
    <x v="0"/>
    <s v="Y"/>
    <s v="Y"/>
    <s v="N"/>
    <s v="On June 26, 2021 at 1529 hours, a PG&amp;E Troubleman patrolled the Stillwater 1102 12kV Distribution Circuit number 103561102, in the Tier 2 high fire-threat district (HFTD) State responsibility area (SRA) Southwest of Vernita Lane in Redding. He observed two spans 95' of broken 1/0AL overhead triplex service conductor on the ground, a damaged 25KVA conv 120/240V typical pole bolt 1PH overhead transformer, and a small vegetation fire. Initial analysis indicates the ignition was caused by a third party, when the customer fell a tree into the electric service drop which resulted in an ignition. Cal Fire Redding responded to and extinguished the fire. The 346-minute outage affected one customer. The line was returned to service on June 26, 2021. This information is preliminary."/>
    <s v="PG&amp;E"/>
    <s v="Vegetation"/>
    <s v="Conductor, Transformer"/>
    <s v="D"/>
    <s v="D"/>
    <s v="&lt;0.25"/>
    <m/>
    <m/>
    <m/>
    <m/>
    <m/>
    <s v="Contact - 3rd Party"/>
    <s v="Contact from object"/>
    <s v="Veg. contact"/>
    <s v="Y"/>
    <s v="Overhead"/>
    <x v="3"/>
    <s v="Service Drop"/>
    <s v="Conductor, Transformer"/>
    <s v="101478020, 103150028"/>
    <s v=" "/>
    <x v="1"/>
    <n v="40.674002999999999"/>
    <n v="-122.31692099999999"/>
    <s v="Shasta"/>
    <s v="STILLWATER 1102"/>
    <s v="0-750"/>
    <m/>
    <x v="0"/>
    <s v="Cal Fire"/>
    <s v="Hardwood Woodland"/>
    <m/>
    <m/>
    <s v="Y"/>
    <s v="Mountain 2019"/>
    <m/>
    <m/>
    <m/>
    <s v="N"/>
    <s v="N"/>
    <m/>
    <m/>
    <s v="2021-06-29"/>
    <m/>
    <m/>
    <m/>
    <m/>
    <m/>
    <m/>
    <m/>
    <m/>
    <m/>
    <m/>
    <m/>
    <m/>
    <m/>
    <m/>
    <m/>
    <m/>
    <m/>
    <m/>
    <m/>
    <s v="  "/>
    <s v="NORTH VALLEY"/>
    <s v="REDDING 01"/>
    <s v="14:30"/>
    <n v="44373"/>
    <n v="1385748"/>
    <s v="T005326698"/>
    <n v="13279"/>
    <s v="FIVE GS LN"/>
    <s v="REDDING"/>
    <n v="40.674010000000003"/>
    <n v="-122.31690999999999"/>
    <s v="V8TJMLT"/>
    <s v="LYTLE, JOHN"/>
    <n v="103561102"/>
    <s v="20210626 18:22"/>
    <n v="9002"/>
    <m/>
    <s v="x"/>
    <s v="Y"/>
    <n v="4"/>
    <s v="\\fxshare-nas05\quotashare-fs01\ESA\5 - Ignition Tracking\Fire_Tab_Attachment_Files"/>
    <m/>
    <n v="40.674002999999999"/>
    <n v="-122.31692099999999"/>
    <s v="13279 FIVE GS LN REDDING VEGITATION. CUSTOMER FELL TREE INTO ELECT SVC"/>
    <s v="Matt Alexander"/>
    <m/>
    <s v="N"/>
    <s v="Y"/>
    <m/>
    <s v="Clear"/>
    <m/>
    <s v="Private Land"/>
    <m/>
    <s v="Calm"/>
    <m/>
    <s v="Vegetation"/>
    <m/>
    <s v="3 meters - 0.25 Acres"/>
    <m/>
    <s v="Cal Fire"/>
    <m/>
    <s v="Overhead"/>
    <m/>
    <s v="Y"/>
    <s v="pictures"/>
    <s v="PG&amp;E Employee"/>
    <s v="John Lytle JMLt 530-949-6554"/>
    <s v="CUSTOMER EQUIPMENT"/>
    <s v="CONDUCTOR, OVERHEAD"/>
    <s v="N"/>
    <s v="  "/>
    <s v="Unplanned"/>
    <s v="North Valley"/>
    <s v="Shasta"/>
    <s v="103561102, STILLWATER-1102"/>
    <s v="21-0080338"/>
    <s v="Unplanned"/>
    <s v="Clear;32-90 F"/>
    <s v="1"/>
    <s v="346"/>
    <s v="NO"/>
    <s v="Line to Ground"/>
    <s v="Sustained"/>
    <s v="No"/>
    <s v="MTR#1003918844"/>
    <s v="OH"/>
    <s v="Transformer"/>
    <s v="1385748"/>
    <s v="Transformer, Broken, wire on ground"/>
    <m/>
    <m/>
    <m/>
    <s v="13279 FIVE GS LNREDDING96003"/>
    <s v="LYTLE/1785: 13279 IVE GS LN REDDING"/>
    <m/>
    <s v="per sup murphy tman made b tag, can close out"/>
    <m/>
    <s v="No"/>
    <m/>
    <m/>
    <m/>
    <m/>
    <m/>
    <m/>
    <m/>
    <m/>
    <m/>
    <m/>
    <m/>
    <m/>
    <m/>
    <m/>
    <m/>
    <m/>
    <m/>
    <m/>
    <m/>
    <m/>
  </r>
  <r>
    <n v="910"/>
    <s v="G3BA"/>
    <s v="3 - QC Complete"/>
    <n v="44378"/>
    <n v="44617"/>
    <s v="Overheard primary conductor failed 5 spans LD side of Fuco 74753, igniting grass and starting a fire &lt;0.25 acres in size. Caused due to a failed connector. This investigation is preliminary."/>
    <s v="\\fxshare-nas05\quotashare-fs01\ESA\5 - Ignition Tracking\2021_Ignition_QC_Folders\20210626_1385421_21-0080221_nan_T005326331"/>
    <s v=" "/>
    <s v="Y"/>
    <s v="G3BA"/>
    <s v="Updated SAP/EC LC #; Added the Asset Number Associated; Changed outage time from 0300 to 0248 hours;"/>
    <m/>
    <s v="M5FZ (Exponent)"/>
    <s v="Complete"/>
    <s v="Complete"/>
    <s v="M5Fz"/>
    <s v="In Progress"/>
    <s v="Physical Inspection Complete"/>
    <n v="44067"/>
    <s v="Workmanship"/>
    <s v="Compression Splice"/>
    <m/>
    <m/>
    <m/>
    <m/>
    <s v="Not Required"/>
    <m/>
    <n v="43850"/>
    <n v="44438"/>
    <n v="43931"/>
    <s v="Routine TT"/>
    <s v="N"/>
    <s v="XDNC1001060"/>
    <s v="Y"/>
    <n v="44406"/>
    <s v="Y"/>
    <s v="One dead/dying tree"/>
    <s v="Extent of condition"/>
    <m/>
    <m/>
    <m/>
    <m/>
    <m/>
    <n v="44405"/>
    <n v="44405"/>
    <m/>
    <m/>
    <m/>
    <m/>
    <m/>
    <m/>
    <m/>
    <m/>
    <s v="N"/>
    <m/>
    <m/>
    <s v="AKL7"/>
    <s v="Phone: 5309417476"/>
    <m/>
    <m/>
    <s v=" "/>
    <x v="182"/>
    <s v="03:00:00"/>
    <n v="44373"/>
    <s v="02:48:00"/>
    <s v="FAS"/>
    <s v="N"/>
    <s v="N"/>
    <n v="1385421"/>
    <s v="21-0080221"/>
    <m/>
    <s v="T005326331"/>
    <n v="31544744"/>
    <m/>
    <m/>
    <s v="PG&amp;E_910_Ignition_20210626_1.jpg"/>
    <s v=" "/>
    <x v="1"/>
    <x v="0"/>
    <s v="Y"/>
    <s v="Y"/>
    <s v="N"/>
    <s v="On June 26, 2021 at 0300 hours a PG&amp;E Troubleman was dispatched to an outage/wire down, near  Goose Valley Rd in Burney, CA 96013.  The fault was caused by the conductor pulling out of a press sleeve. The conductor then contacted the ground and ignited a small fire estimated at 15 sq. meters in size. Cal Fire responded and distinguished the fire."/>
    <s v="PG&amp;E"/>
    <s v="Vegetation"/>
    <m/>
    <s v="D"/>
    <s v="D"/>
    <s v="&lt;0.25"/>
    <s v="12 - 3 Meters"/>
    <m/>
    <m/>
    <m/>
    <m/>
    <s v="Equipment - PG&amp;E"/>
    <s v="All types of equipment / facility failure"/>
    <s v="Splice/Clamp/Connector"/>
    <s v="N"/>
    <s v="Overhead"/>
    <x v="0"/>
    <s v="Splice/Clamp/Connector"/>
    <m/>
    <n v="101515287"/>
    <s v=" "/>
    <x v="1"/>
    <n v="40.933920000000001"/>
    <n v="-121.72614900000001"/>
    <s v="Shasta"/>
    <s v="BURNEY 1101"/>
    <n v="12000"/>
    <m/>
    <x v="0"/>
    <s v="Cal Fire"/>
    <s v="Herbaceous"/>
    <s v="Grass Fuel Model"/>
    <m/>
    <s v="N"/>
    <m/>
    <m/>
    <m/>
    <m/>
    <s v="N"/>
    <s v="N"/>
    <m/>
    <m/>
    <s v="2021-06-29"/>
    <m/>
    <m/>
    <m/>
    <m/>
    <m/>
    <m/>
    <m/>
    <m/>
    <m/>
    <m/>
    <m/>
    <m/>
    <m/>
    <m/>
    <m/>
    <m/>
    <m/>
    <m/>
    <m/>
    <s v="  "/>
    <s v="NORTH VALLEY"/>
    <s v="BURNEY"/>
    <s v="03:00"/>
    <n v="44373"/>
    <n v="1385421"/>
    <s v="T005326331"/>
    <n v="21595"/>
    <s v="GOOSE VALLEY RD"/>
    <s v="BURNEY"/>
    <n v="40.913209999999999"/>
    <n v="-121.64689"/>
    <s v="V1TAKL7"/>
    <s v="LOMMEN, ANTHONY"/>
    <n v="103311101"/>
    <s v="20210626 10:05"/>
    <n v="9002"/>
    <m/>
    <s v="Condutor pulled out of press sleeve 2ACSR"/>
    <s v="Y"/>
    <n v="7"/>
    <s v="\\fxshare-nas05\quotashare-fs01\ESA\5 - Ignition Tracking\Fire_Tab_Attachment_Files"/>
    <m/>
    <n v="40.933920000000001"/>
    <n v="-121.72614900000001"/>
    <s v="5 poles north of c/os 74753 "/>
    <s v="E2451 Guermo Gaona CalFire"/>
    <m/>
    <s v="N"/>
    <s v="Y"/>
    <m/>
    <s v="Clear"/>
    <m/>
    <s v="Private Land"/>
    <m/>
    <s v="Calm"/>
    <m/>
    <s v="PG&amp;E Equipment"/>
    <m/>
    <s v="3 meters - 0.25 Acres"/>
    <m/>
    <s v="Cal Fire"/>
    <m/>
    <s v="Overhead"/>
    <m/>
    <s v="Y"/>
    <s v="200' 2acsr"/>
    <s v="PG&amp;E Employee"/>
    <m/>
    <s v="OVERHEAD"/>
    <s v="CONNECTOR OR SPLICE OH"/>
    <s v="N"/>
    <s v="  "/>
    <s v="Unplanned"/>
    <s v="North Valley"/>
    <s v="Shasta"/>
    <s v="103311101, BURNEY-1101"/>
    <s v="21-0080221"/>
    <s v="Unplanned"/>
    <s v="Clear;32-90 F"/>
    <s v="67"/>
    <s v="20631"/>
    <s v="NO"/>
    <s v="Line to Ground"/>
    <s v="Sustained"/>
    <s v="No"/>
    <s v="1322"/>
    <s v="OH"/>
    <s v="Line Recloser"/>
    <s v="1385421"/>
    <s v="Connector or Splice (OH), Deteriorated"/>
    <s v="SENS GRD"/>
    <s v="06/26/21 07:17"/>
    <m/>
    <s v="BLACK RNCH RD. 250' N/O POLE 6/19 ON LINE 105 60KV    N /O BURNEY"/>
    <s v="5 SPANS LD SIDE OF FUCO 74753"/>
    <m/>
    <s v="PRES SLEEVE BROKE MID SPAN "/>
    <m/>
    <s v="No"/>
    <m/>
    <m/>
    <m/>
    <m/>
    <m/>
    <m/>
    <m/>
    <m/>
    <m/>
    <m/>
    <m/>
    <m/>
    <m/>
    <m/>
    <m/>
    <m/>
    <m/>
    <m/>
    <m/>
    <m/>
  </r>
  <r>
    <n v="918"/>
    <s v="G3BA"/>
    <s v="3 - QC Complete"/>
    <n v="44385"/>
    <n v="44617"/>
    <s v="Third party farming tractor made contact with Transmission tower causing the tower to fail and fall to ground. EOC preliminary on call notes: Received call from Eric w/ HAWC to report fire in Garden Grove.  1300 customers are out of power.  Power lines are down and laying across train tracks.  I called TMan Daniel Laffond (530-902-6529).  TMan indicates a third-party drove a tractor into a transmission tower and brought it down.  This also damaged 4-6 distribution poles in the area.  Transmission tower will need to be replaced.  Unclear of the extent of damage to the distribution poles. TMan said he would be busy for a few hours.  Advised I will call back for status update. I am treating this as a carpole incident and have determined it is not reportable at this time. No injuries, PD (other than transmission towers/distribution poles), and no media on site.  EJTA (6/25/21 @ 1902 hours) - Placed call to second TMan Chris Stockton for an update.  Confirmed a total of four fires from this incident of various sizes (1st - 50-60 yards x 20 yards. 2nd - 1200 ft x 15 ft. 3rd - 100 yards x 50-60 yards. 4th - 100 yards x 50-60 yards).  All fires are extingushed.  TMan will text me photos of Transmission tower down.  TMan creating EC Tag to get repair crew out to fix the damage).  Confirmed no injuries, property damage, or media. EJTA (6/25/21 @ 1950 hours) - Called PG&amp;E Media team to see if any inquiries about this incident.  Left VM as there was no answer. This information is preliminary. AGFC notes 6/28/2021 - CAP 121619699"/>
    <s v="\\fxshare-nas05\quotashare-fs01\ESA\5 - Ignition Tracking\2021_Ignition_QC_Folders\20210625_nan_nan_INT-14934_nan"/>
    <s v=" "/>
    <s v="Y"/>
    <s v="G3BA"/>
    <s v="Updated SAP EC/LC#; changed failure subdriver to vehicle contact; Added Asset Number; Changed Fire Supressing agency from unknown to Cal Fire; Added WSD photo"/>
    <n v="44385"/>
    <m/>
    <s v="Not In Scope"/>
    <m/>
    <m/>
    <m/>
    <m/>
    <m/>
    <m/>
    <m/>
    <m/>
    <m/>
    <m/>
    <m/>
    <m/>
    <m/>
    <m/>
    <m/>
    <m/>
    <m/>
    <m/>
    <m/>
    <m/>
    <m/>
    <m/>
    <m/>
    <m/>
    <m/>
    <m/>
    <m/>
    <m/>
    <m/>
    <m/>
    <m/>
    <m/>
    <m/>
    <m/>
    <m/>
    <m/>
    <m/>
    <m/>
    <m/>
    <s v="N"/>
    <m/>
    <m/>
    <s v="C1Sp"/>
    <s v="Chris Stockton: 916-223-5041"/>
    <m/>
    <m/>
    <s v=" "/>
    <x v="183"/>
    <s v="16:45:00"/>
    <n v="44372"/>
    <s v="17:11:00"/>
    <s v="TOTL"/>
    <s v="N"/>
    <s v="N"/>
    <s v="1385202, 1385207"/>
    <s v="21-0080076, 21-0080093"/>
    <s v="INT-14934"/>
    <s v="T005326161, T005326309"/>
    <s v="101297369, 121604613"/>
    <m/>
    <m/>
    <s v="PG&amp;E_918_Ignition_20210625_1.jpg"/>
    <s v=" "/>
    <x v="1"/>
    <x v="0"/>
    <s v="Y"/>
    <s v="Y"/>
    <s v="N"/>
    <s v="On June 25, 2021, a PG&amp;E Troubleman was notified of an outage in Pleasant Grove, CA North of Catlett Rd.  At the scene, a tractor had struck a Transmission tower and caused it to fall across the near by railroad track. Union Pacific Railroad was contacted concerning wire down on tracks. The tower that had fallen started a fire in the area. Cal Fire responded and extinguished the fire. Due to the Transmission tower falling, it caused a recloser to open on distribution system causing an additional outage.  All customers have been restored."/>
    <s v="PG&amp;E"/>
    <s v="Vegetation"/>
    <m/>
    <s v="T"/>
    <s v="D"/>
    <s v="0.26-9.99"/>
    <m/>
    <m/>
    <m/>
    <m/>
    <m/>
    <s v="Contact - 3rd Party"/>
    <s v="Contact from object"/>
    <s v="Vehicle contact"/>
    <s v="N"/>
    <s v="Overhead"/>
    <x v="4"/>
    <s v="Pole"/>
    <m/>
    <n v="40911029"/>
    <s v=" "/>
    <x v="0"/>
    <n v="38.847712999999999"/>
    <n v="-121.510989"/>
    <s v="Sutter"/>
    <s v="NICOLAUS-CATLETT JCT-60kV"/>
    <n v="60000"/>
    <m/>
    <x v="0"/>
    <s v="Cal Fire"/>
    <s v="Agriculture"/>
    <s v="Grass Fuel Model"/>
    <m/>
    <s v="N"/>
    <m/>
    <m/>
    <m/>
    <m/>
    <s v="N"/>
    <s v="N"/>
    <m/>
    <m/>
    <s v="2021-06-29"/>
    <m/>
    <m/>
    <m/>
    <m/>
    <m/>
    <m/>
    <m/>
    <m/>
    <m/>
    <m/>
    <m/>
    <m/>
    <m/>
    <m/>
    <m/>
    <m/>
    <m/>
    <m/>
    <m/>
    <s v="  "/>
    <s v="SIERRA"/>
    <s v="MARYSVILLE"/>
    <m/>
    <m/>
    <m/>
    <m/>
    <m/>
    <m/>
    <m/>
    <m/>
    <m/>
    <m/>
    <m/>
    <m/>
    <m/>
    <m/>
    <m/>
    <m/>
    <m/>
    <m/>
    <m/>
    <m/>
    <m/>
    <m/>
    <m/>
    <m/>
    <m/>
    <m/>
    <m/>
    <m/>
    <m/>
    <m/>
    <m/>
    <m/>
    <m/>
    <m/>
    <m/>
    <m/>
    <m/>
    <m/>
    <m/>
    <m/>
    <m/>
    <m/>
    <m/>
    <m/>
    <m/>
    <m/>
    <m/>
    <m/>
    <m/>
    <s v="  "/>
    <m/>
    <m/>
    <m/>
    <m/>
    <m/>
    <m/>
    <m/>
    <m/>
    <m/>
    <m/>
    <m/>
    <m/>
    <m/>
    <m/>
    <m/>
    <m/>
    <m/>
    <m/>
    <m/>
    <m/>
    <m/>
    <m/>
    <m/>
    <m/>
    <m/>
    <m/>
    <m/>
    <m/>
    <m/>
    <m/>
    <m/>
    <m/>
    <m/>
    <m/>
    <m/>
    <m/>
    <m/>
    <m/>
    <m/>
    <m/>
    <m/>
    <m/>
    <m/>
    <m/>
    <m/>
    <m/>
    <m/>
  </r>
  <r>
    <n v="909"/>
    <s v="CFMD"/>
    <s v="3 - QC Complete"/>
    <n v="44376"/>
    <n v="44617"/>
    <s v="Bird contact with overhead conductor, resulting in a fire 0.26 - 9.99 acres. This investigation is preliminary. 6/29/2021 - Waiting for fire report from CAL Fire"/>
    <s v="\\fxshare-nas05\quotashare-fs01\ESA\5 - Ignition Tracking\2021_Ignition_QC_Folders\20210625_1385167_21-0080074_nan_T005326118"/>
    <s v=" "/>
    <s v="Y"/>
    <s v="CFMD"/>
    <s v="Adjusted outage time to FNL"/>
    <n v="44376"/>
    <m/>
    <s v="Not In Scope"/>
    <m/>
    <m/>
    <m/>
    <m/>
    <m/>
    <m/>
    <m/>
    <m/>
    <m/>
    <m/>
    <m/>
    <m/>
    <m/>
    <m/>
    <m/>
    <m/>
    <m/>
    <m/>
    <m/>
    <m/>
    <m/>
    <m/>
    <m/>
    <m/>
    <m/>
    <m/>
    <m/>
    <m/>
    <m/>
    <m/>
    <m/>
    <m/>
    <s v="Y"/>
    <n v="44376"/>
    <m/>
    <s v="CAL Fire PRA"/>
    <s v="online portal"/>
    <m/>
    <m/>
    <s v="Y"/>
    <n v="44376"/>
    <n v="44376"/>
    <s v="JOS5"/>
    <s v="831-682-1766"/>
    <m/>
    <m/>
    <s v=" "/>
    <x v="183"/>
    <s v="16:30:00"/>
    <n v="44372"/>
    <s v="16:29:00"/>
    <s v="FAS"/>
    <s v="N"/>
    <s v="N"/>
    <n v="1385167"/>
    <s v="21-0080074"/>
    <m/>
    <s v="T005326118"/>
    <m/>
    <m/>
    <m/>
    <s v="PG&amp;E_909_Ignition_20210625_1.jpg"/>
    <s v=" "/>
    <x v="1"/>
    <x v="0"/>
    <s v="Y"/>
    <s v="Y"/>
    <s v="N"/>
    <s v="On June 25, 2021 at 16:30 hours at T-man was dispatched to the Hollister 2103 21kV Distribution Circuit on Murphy Blvd in Paicines, Central Coast Division,  in response to OIS Outage #1385167 which affected 14 customers. Initial analysis indicates one of the three cut outs blown at the scene. The troubleman opened the remaining two cut outs to investigate further. The area was then patrolled and discovery of the fire area and a burned bird carcass  was on the ground. No lines were down.  Further analysis indicates that a bird flew into the service lines pushing the lines together, mid span, resulting in a fire at least 1 acre in size. (Ref'd SAP Equipment#101768350 to determine outage location) Bird incident#3BG0625211630.  The fire was extinguished by the Cal Fire.  This ignition was found to be attributable to PG&amp;E assets. This information is preliminary."/>
    <s v="PG&amp;E"/>
    <s v="Vegetation"/>
    <m/>
    <s v="D"/>
    <s v="D"/>
    <s v="0.26-9.99"/>
    <m/>
    <m/>
    <m/>
    <m/>
    <m/>
    <s v="Contact - Animal - Bird"/>
    <s v="Contact from object"/>
    <s v="Animal contact"/>
    <s v="N"/>
    <s v="Overhead"/>
    <x v="0"/>
    <s v="Fuse"/>
    <m/>
    <s v="413005356256 "/>
    <s v=" "/>
    <x v="0"/>
    <n v="36.85454"/>
    <n v="-121.39141499999999"/>
    <s v="San Benito"/>
    <s v="HOLLISTER 2103"/>
    <n v="21000"/>
    <m/>
    <x v="0"/>
    <s v="Unknown"/>
    <s v="Urban"/>
    <m/>
    <m/>
    <s v="N"/>
    <m/>
    <m/>
    <m/>
    <m/>
    <s v="N"/>
    <s v="N"/>
    <m/>
    <m/>
    <s v="2021-06-29"/>
    <m/>
    <m/>
    <m/>
    <m/>
    <m/>
    <m/>
    <m/>
    <m/>
    <m/>
    <m/>
    <m/>
    <m/>
    <m/>
    <m/>
    <m/>
    <m/>
    <m/>
    <m/>
    <m/>
    <s v="  "/>
    <s v="CENTRAL COAST"/>
    <s v="HOLLISTER"/>
    <s v="16:30"/>
    <n v="44372"/>
    <n v="1385167"/>
    <s v="T005326118"/>
    <n v="1568"/>
    <s v="MURPHY RD"/>
    <s v="PAICINES"/>
    <n v="36.738819999999997"/>
    <n v="-121.27873"/>
    <s v="C1TJOS5"/>
    <s v="SCHLEGEL, JOHN"/>
    <n v="182492105"/>
    <s v="20210625 19:27"/>
    <n v="9002"/>
    <n v="1"/>
    <s v="fnd 1of 3 fuses bln fnd bird refused cka .9/.3/.7 did bird report"/>
    <s v="Y"/>
    <n v="3"/>
    <s v="\\fxshare-nas05\quotashare-fs01\ESA\5 - Ignition Tracking\Fire_Tab_Attachment_Files"/>
    <s v="36.8545400,-121.3914150,79.800000,3D"/>
    <m/>
    <m/>
    <m/>
    <m/>
    <m/>
    <s v="N"/>
    <s v="Y"/>
    <m/>
    <s v="Clear"/>
    <m/>
    <s v="Private Land"/>
    <m/>
    <s v="Light"/>
    <m/>
    <s v="Bird Contact"/>
    <m/>
    <s v="0.25 - 10 Acres"/>
    <m/>
    <s v="Other (Comments)"/>
    <s v="dont know was out before I got there"/>
    <s v="Overhead"/>
    <m/>
    <s v="Y"/>
    <s v="pictures"/>
    <s v="PG&amp;E Employee"/>
    <s v="me jos5"/>
    <s v="BIRD-FOUND"/>
    <s v="CONDUCTOR, OVERHEAD"/>
    <s v="N"/>
    <s v="  "/>
    <s v="Unplanned"/>
    <s v="Central Coast"/>
    <s v="Hollister"/>
    <s v="182492105, HOLLISTER-2105"/>
    <s v="21-0080074"/>
    <s v="Unplanned"/>
    <s v="Clear;32-90 F"/>
    <s v="14 1 of 3 Phases Open"/>
    <s v="1050"/>
    <s v="NO"/>
    <s v="Line to Ground"/>
    <s v="Sustained"/>
    <s v="No"/>
    <s v="4633"/>
    <s v="OH"/>
    <s v="Fuse"/>
    <s v="1385167"/>
    <s v="Conductor, Overhead, Normal"/>
    <m/>
    <m/>
    <m/>
    <s v="W/O MURPHY RD,S/E HWY 25"/>
    <s v="W/OF CGC 413373551920"/>
    <m/>
    <m/>
    <m/>
    <s v="No"/>
    <m/>
    <m/>
    <m/>
    <m/>
    <m/>
    <m/>
    <m/>
    <m/>
    <m/>
    <m/>
    <m/>
    <m/>
    <m/>
    <m/>
    <m/>
    <m/>
    <m/>
    <m/>
    <m/>
    <m/>
  </r>
  <r>
    <n v="908"/>
    <s v="P4K5"/>
    <s v="3 - QC Complete"/>
    <n v="44373"/>
    <n v="44617"/>
    <s v="Third party fire, not attributable to PG&amp;E. This information is preliminary."/>
    <s v="\\fxshare-nas05\quotashare-fs01\ESA\5 - Ignition Tracking\2021_Ignition_QC_Folders\20210625_nan_nan_nan_753700165"/>
    <s v=" "/>
    <m/>
    <m/>
    <m/>
    <m/>
    <m/>
    <s v="Not In Scope"/>
    <m/>
    <m/>
    <m/>
    <m/>
    <m/>
    <m/>
    <m/>
    <m/>
    <m/>
    <m/>
    <m/>
    <m/>
    <m/>
    <m/>
    <m/>
    <m/>
    <m/>
    <m/>
    <m/>
    <m/>
    <m/>
    <m/>
    <m/>
    <m/>
    <m/>
    <m/>
    <m/>
    <m/>
    <m/>
    <m/>
    <m/>
    <m/>
    <m/>
    <m/>
    <m/>
    <m/>
    <m/>
    <m/>
    <m/>
    <m/>
    <m/>
    <m/>
    <m/>
    <m/>
    <m/>
    <m/>
    <s v=" "/>
    <x v="183"/>
    <s v="14:24:00"/>
    <m/>
    <m/>
    <s v="FAS"/>
    <s v="N"/>
    <s v="N"/>
    <m/>
    <m/>
    <m/>
    <n v="753700165"/>
    <m/>
    <m/>
    <m/>
    <m/>
    <s v=" "/>
    <x v="0"/>
    <x v="1"/>
    <s v="N"/>
    <s v="N"/>
    <s v="N"/>
    <s v="Third party fire, not attributable to PG&amp;E. This information is preliminary."/>
    <s v="Not PG&amp;E"/>
    <s v="Other"/>
    <m/>
    <m/>
    <m/>
    <s v="Structure-only"/>
    <m/>
    <m/>
    <m/>
    <m/>
    <m/>
    <s v="Other Fire: Non-PG&amp;E related"/>
    <m/>
    <m/>
    <m/>
    <s v="Overhead"/>
    <x v="1"/>
    <m/>
    <m/>
    <m/>
    <s v=" "/>
    <x v="0"/>
    <n v="39.924824999999998"/>
    <n v="-122.1800817"/>
    <s v="Tehama"/>
    <s v="CORNING 1103"/>
    <n v="12000"/>
    <m/>
    <x v="0"/>
    <s v="Cal Fire"/>
    <s v="Urban"/>
    <m/>
    <m/>
    <s v="N"/>
    <m/>
    <m/>
    <m/>
    <m/>
    <s v="N"/>
    <s v="N"/>
    <m/>
    <m/>
    <s v="2021-06-29"/>
    <m/>
    <m/>
    <m/>
    <m/>
    <m/>
    <m/>
    <m/>
    <m/>
    <m/>
    <m/>
    <m/>
    <m/>
    <m/>
    <m/>
    <m/>
    <m/>
    <m/>
    <m/>
    <m/>
    <s v="  "/>
    <s v="NORTH VALLEY"/>
    <s v="RED BLUFF 02"/>
    <s v="14:24"/>
    <n v="44372"/>
    <m/>
    <n v="753700165"/>
    <n v="22319"/>
    <s v="O AVE"/>
    <s v="CORNING"/>
    <n v="39.931702000000001"/>
    <n v="-122.209277"/>
    <s v="V7TLXMX"/>
    <s v="MASON, LAINE"/>
    <n v="103331101"/>
    <s v="20210625 15:52"/>
    <n v="1120"/>
    <m/>
    <n v="1"/>
    <s v="Y"/>
    <m/>
    <m/>
    <s v="39.9248250,-122.1800817,84.300000,3D"/>
    <m/>
    <m/>
    <m/>
    <s v="?"/>
    <m/>
    <s v="N"/>
    <s v="Y"/>
    <s v="N"/>
    <s v="Clear"/>
    <m/>
    <s v="Private Land"/>
    <m/>
    <s v="Calm"/>
    <m/>
    <s v="3rd Party"/>
    <m/>
    <s v="Structure Only"/>
    <m/>
    <s v="Cal Fire"/>
    <m/>
    <s v="Overhead"/>
    <m/>
    <s v="N"/>
    <m/>
    <m/>
    <m/>
    <m/>
    <m/>
    <m/>
    <s v="  "/>
    <m/>
    <m/>
    <m/>
    <m/>
    <m/>
    <m/>
    <m/>
    <m/>
    <m/>
    <m/>
    <m/>
    <m/>
    <m/>
    <m/>
    <m/>
    <m/>
    <m/>
    <m/>
    <m/>
    <m/>
    <m/>
    <m/>
    <m/>
    <m/>
    <m/>
    <m/>
    <m/>
    <m/>
    <m/>
    <m/>
    <m/>
    <m/>
    <m/>
    <m/>
    <m/>
    <m/>
    <m/>
    <m/>
    <m/>
    <m/>
    <m/>
    <m/>
    <m/>
    <m/>
    <m/>
    <m/>
    <m/>
  </r>
  <r>
    <n v="907"/>
    <s v="P4K5"/>
    <s v="3 - QC Complete"/>
    <n v="44373"/>
    <n v="44617"/>
    <s v="Third party fire, not attributable to PG&amp;E. Fire started due to mowing tall grass on private property. This information is preliminary."/>
    <s v="\\fxshare-nas05\quotashare-fs01\ESA\5 - Ignition Tracking\2021_Ignition_QC_Folders\20210625_nan_nan_nan_T005326038"/>
    <s v=" "/>
    <m/>
    <m/>
    <m/>
    <m/>
    <m/>
    <s v="Not In Scope"/>
    <m/>
    <m/>
    <m/>
    <m/>
    <m/>
    <m/>
    <m/>
    <m/>
    <m/>
    <m/>
    <m/>
    <m/>
    <m/>
    <m/>
    <m/>
    <m/>
    <m/>
    <m/>
    <m/>
    <m/>
    <m/>
    <m/>
    <m/>
    <m/>
    <m/>
    <m/>
    <m/>
    <m/>
    <m/>
    <m/>
    <m/>
    <m/>
    <m/>
    <m/>
    <m/>
    <m/>
    <m/>
    <m/>
    <m/>
    <m/>
    <m/>
    <m/>
    <m/>
    <m/>
    <m/>
    <m/>
    <s v=" "/>
    <x v="183"/>
    <s v="14:21:00"/>
    <m/>
    <m/>
    <s v="FAS"/>
    <s v="N"/>
    <s v="N"/>
    <m/>
    <m/>
    <m/>
    <s v="T005326038"/>
    <m/>
    <m/>
    <m/>
    <m/>
    <s v=" "/>
    <x v="0"/>
    <x v="1"/>
    <s v="N"/>
    <s v="N"/>
    <s v="N"/>
    <s v="Third party fire, not attributable to PG&amp;E. Fire started due to mowing tall grass on private property. This information is preliminary."/>
    <s v="Not PG&amp;E"/>
    <s v="Vegetation"/>
    <m/>
    <m/>
    <m/>
    <s v="&lt;0.25"/>
    <m/>
    <m/>
    <m/>
    <m/>
    <m/>
    <s v="Other Fire: Non-PG&amp;E related"/>
    <m/>
    <m/>
    <m/>
    <s v="Overhead"/>
    <x v="1"/>
    <m/>
    <m/>
    <m/>
    <s v=" "/>
    <x v="0"/>
    <n v="38.756172999999997"/>
    <n v="-122.63069"/>
    <s v="Lake"/>
    <s v="MIDDLETOWN 1101 "/>
    <n v="12000"/>
    <m/>
    <x v="0"/>
    <s v="Cal Fire"/>
    <s v="Agriculture"/>
    <m/>
    <m/>
    <s v="Y"/>
    <s v="Valley 2015"/>
    <m/>
    <m/>
    <m/>
    <s v="N"/>
    <s v="N"/>
    <m/>
    <m/>
    <s v="2021-06-29"/>
    <m/>
    <m/>
    <m/>
    <m/>
    <m/>
    <m/>
    <m/>
    <m/>
    <m/>
    <m/>
    <m/>
    <m/>
    <m/>
    <m/>
    <m/>
    <m/>
    <m/>
    <m/>
    <m/>
    <s v="  "/>
    <s v="NORTH COAST"/>
    <s v="LAKEPORT 01"/>
    <s v="14:21"/>
    <n v="44372"/>
    <m/>
    <s v="T005326038"/>
    <s v="UNKNOWN"/>
    <s v="HWY 175 AND NAPA AVE"/>
    <s v="MIDDLETOWN"/>
    <m/>
    <m/>
    <s v="W7TCRSL"/>
    <s v="SMITH, CODY"/>
    <m/>
    <s v="20210625 14:56"/>
    <n v="9320"/>
    <m/>
    <s v="SIDE OF ROAD FIRE"/>
    <s v="Y"/>
    <m/>
    <m/>
    <m/>
    <n v="38.756172999999997"/>
    <n v="-122.63069"/>
    <s v="FIRE STARTED FROM A GUY MOWING TALL GRASS "/>
    <s v="CAL FIRE 1417"/>
    <m/>
    <s v="N"/>
    <s v="Y"/>
    <m/>
    <s v="Clear"/>
    <m/>
    <s v="Private Land"/>
    <m/>
    <s v="Breezy"/>
    <m/>
    <s v="3rd Party"/>
    <m/>
    <s v="3 meters - 0.25 Acres"/>
    <m/>
    <s v="Cal Fire"/>
    <m/>
    <s v="Overhead"/>
    <m/>
    <s v="N"/>
    <m/>
    <m/>
    <m/>
    <m/>
    <m/>
    <s v="N"/>
    <s v="  "/>
    <m/>
    <m/>
    <m/>
    <m/>
    <m/>
    <m/>
    <m/>
    <m/>
    <m/>
    <m/>
    <m/>
    <m/>
    <m/>
    <m/>
    <m/>
    <m/>
    <m/>
    <m/>
    <m/>
    <m/>
    <m/>
    <m/>
    <m/>
    <m/>
    <m/>
    <m/>
    <m/>
    <m/>
    <m/>
    <m/>
    <m/>
    <m/>
    <m/>
    <m/>
    <m/>
    <m/>
    <m/>
    <m/>
    <m/>
    <m/>
    <m/>
    <m/>
    <m/>
    <m/>
    <m/>
    <m/>
    <m/>
  </r>
  <r>
    <n v="906"/>
    <s v="G3BA"/>
    <s v="3 - QC Complete"/>
    <n v="44384"/>
    <n v="44617"/>
    <s v="Overheard primary conductor failed at 3rd pole s/o Conejo, igniting grass and starting a fire &lt;0.25 acres in size. Caused due to a failed conductor. This investigation is preliminary."/>
    <s v="\\fxshare-nas05\quotashare-fs01\ESA\5 - Ignition Tracking\2021_Ignition_QC_Folders\20210625_1384562_21-0079717_nan_T005325440"/>
    <s v=" "/>
    <s v="Y"/>
    <s v="G3BA"/>
    <s v="Updated Outage time to FNL: 4:53 hours; Added existing EC/LC notification number; Added Asset number assigned; changed lat/long to location of the ignition"/>
    <m/>
    <m/>
    <s v="Not In Scope"/>
    <m/>
    <m/>
    <m/>
    <m/>
    <m/>
    <m/>
    <m/>
    <m/>
    <m/>
    <m/>
    <m/>
    <m/>
    <m/>
    <m/>
    <m/>
    <m/>
    <m/>
    <m/>
    <m/>
    <m/>
    <m/>
    <m/>
    <m/>
    <m/>
    <m/>
    <m/>
    <m/>
    <m/>
    <m/>
    <m/>
    <m/>
    <m/>
    <m/>
    <m/>
    <m/>
    <m/>
    <m/>
    <m/>
    <m/>
    <s v="N"/>
    <m/>
    <m/>
    <s v="AxBr"/>
    <s v="Al Benegar: 559-908-7191"/>
    <m/>
    <m/>
    <s v=" "/>
    <x v="183"/>
    <s v="05:08:00"/>
    <n v="44372"/>
    <s v="04:53:00"/>
    <s v="FAS"/>
    <s v="N"/>
    <s v="N"/>
    <n v="1384562"/>
    <s v="21-0079717"/>
    <m/>
    <s v="T005325440"/>
    <m/>
    <n v="115756495"/>
    <m/>
    <s v="No Photo"/>
    <s v=" "/>
    <x v="1"/>
    <x v="0"/>
    <s v="Y"/>
    <s v="Y"/>
    <s v="N"/>
    <s v="On June 25, 2021 at 05:05, a PG&amp;E Troubleman was disbatched to an outage near Road 80 and Avenue 392 in Dinuba.  The Troubleman was onscene at 7:08 hours and Tulare County Fire was already there supressing a small grass fire. The Troubleman dertermined that the conductor had failed at the connecter and caused the fault and the ignition."/>
    <s v="PG&amp;E"/>
    <s v="Vegetation"/>
    <m/>
    <s v="D"/>
    <s v="D"/>
    <s v="&lt;0.25"/>
    <m/>
    <m/>
    <m/>
    <m/>
    <m/>
    <s v="Equipment - PG&amp;E"/>
    <s v="All types of equipment / facility failure"/>
    <s v="Splice/Clamp/Connector"/>
    <s v="Y"/>
    <s v="Overhead"/>
    <x v="0"/>
    <s v="Splice/Clamp/Connector"/>
    <m/>
    <n v="100885722"/>
    <s v=" "/>
    <x v="0"/>
    <n v="36.515431599999999"/>
    <n v="-119.4217574"/>
    <s v="Tulare"/>
    <s v="DINUBA 1104"/>
    <n v="12000"/>
    <m/>
    <x v="0"/>
    <s v="Tulare County FD"/>
    <s v="Agriculture"/>
    <s v="Grass Fuel Model"/>
    <m/>
    <s v="N"/>
    <m/>
    <m/>
    <m/>
    <m/>
    <s v="N"/>
    <s v="N"/>
    <m/>
    <m/>
    <s v="2021-06-25"/>
    <m/>
    <m/>
    <m/>
    <m/>
    <m/>
    <m/>
    <m/>
    <m/>
    <m/>
    <m/>
    <m/>
    <m/>
    <m/>
    <m/>
    <m/>
    <m/>
    <m/>
    <m/>
    <m/>
    <s v="  "/>
    <s v="FRESNO"/>
    <s v="DINUBA 01"/>
    <s v="05:08:00"/>
    <n v="44372"/>
    <n v="1384562"/>
    <s v="T005325440"/>
    <m/>
    <s v="NW NW 32-16-24"/>
    <s v="DINUBA"/>
    <n v="36.509610000000002"/>
    <n v="-119.39461"/>
    <s v="F3TAXBR"/>
    <s v="BENEGAR, AL"/>
    <n v="254091104"/>
    <s v="20210625 07:38"/>
    <n v="9002"/>
    <n v="1"/>
    <s v="F3TAXBR LINE DOWN SMALL GRASS FIRE MAKE SAFE. TULARE CO FIRE ON SIGHT ASSIST WITH FIRE SUPRESSION CLEAR FOR CREW FAILED AT CONNECTOR"/>
    <s v="Y"/>
    <m/>
    <m/>
    <s v="36.5027367,-119.3947983,73.000000,3D"/>
    <m/>
    <m/>
    <m/>
    <s v="tulare Co Fire"/>
    <m/>
    <s v="N"/>
    <s v="Y"/>
    <m/>
    <s v="Clear"/>
    <m/>
    <s v="Private Land"/>
    <m/>
    <s v="Calm"/>
    <m/>
    <s v="PG&amp;E Equipment"/>
    <s v="Failed at connector"/>
    <s v="3 meters - 0.25 Acres"/>
    <m/>
    <s v="Fire Dept"/>
    <m/>
    <s v="Overhead"/>
    <s v="Line and Buck Pole"/>
    <s v="Y"/>
    <s v="Photo's only"/>
    <s v="PG&amp;E Employee"/>
    <s v="Al Benegar"/>
    <s v="OVERHEAD"/>
    <s v="CONNECTOR OR SPLICE OH"/>
    <s v="N"/>
    <s v="  "/>
    <s v="Unplanned"/>
    <s v="Fresno"/>
    <s v="Dinuba"/>
    <s v="254091104, DINUBA-1104"/>
    <s v="21-0079717"/>
    <s v="Unplanned"/>
    <s v="Clear;32-90 F"/>
    <n v="597"/>
    <n v="68054"/>
    <s v="NO"/>
    <s v="Force Out"/>
    <s v="Sustained"/>
    <s v="No"/>
    <n v="7300"/>
    <s v="OH"/>
    <s v="Line Recloser"/>
    <n v="1384562"/>
    <s v="Conductor, Overhead, Broken, wire on ground"/>
    <s v="NONE"/>
    <n v="44372.320833333331"/>
    <m/>
    <s v="RD. 68 3 POLES S/O CONEJO"/>
    <s v="S/OF AVE 400 &amp; RD 80"/>
    <m/>
    <m/>
    <m/>
    <s v="No"/>
    <m/>
    <m/>
    <m/>
    <m/>
    <m/>
    <m/>
    <m/>
    <m/>
    <m/>
    <m/>
    <m/>
    <m/>
    <m/>
    <m/>
    <m/>
    <m/>
    <m/>
    <m/>
    <m/>
    <m/>
  </r>
  <r>
    <n v="905"/>
    <s v="P4K5"/>
    <s v="3 - QC Complete"/>
    <n v="44377"/>
    <n v="44617"/>
    <s v="Overhead primary conductor failed at bump sleeve, resulting in a small grass fire. The ensuing fire was 1 meter - &lt; 3 meters in size. Evidence collected columns shows that the conductor was collected. This information is preliminary. AGFC notes 6/28/2021 - I've made contact with the responding troubleman and they confirmed they still have the wire and bump sleeve involved with this incident. I've requested them to ship the failed assets over to ATS."/>
    <s v="\\fxshare-nas05\quotashare-fs01\ESA\5 - Ignition Tracking\2021_Ignition_QC_Folders\20210624_1384441_21-0079618_nan_T005325389"/>
    <s v=" "/>
    <m/>
    <s v="P4K5"/>
    <s v="Adjusted outage time to FNL, changed the failure sub_driver and equipment type associated to ignition from splice/clamp/connector to conductor "/>
    <m/>
    <s v="S2FV (Exponent)"/>
    <s v="Complete - Action Items Established"/>
    <s v="Complete"/>
    <s v="E2DL"/>
    <m/>
    <s v="Physical Inspection Complete"/>
    <n v="43580"/>
    <s v="Corrosion"/>
    <s v="Auto Splice"/>
    <m/>
    <m/>
    <m/>
    <m/>
    <s v="Not Required"/>
    <m/>
    <m/>
    <m/>
    <m/>
    <m/>
    <m/>
    <m/>
    <m/>
    <m/>
    <m/>
    <m/>
    <m/>
    <m/>
    <m/>
    <m/>
    <m/>
    <n v="44405"/>
    <n v="44414"/>
    <n v="44414"/>
    <n v="9"/>
    <m/>
    <m/>
    <m/>
    <m/>
    <m/>
    <m/>
    <m/>
    <m/>
    <m/>
    <m/>
    <m/>
    <m/>
    <m/>
    <m/>
    <s v=" "/>
    <x v="184"/>
    <s v="22:21:00"/>
    <n v="44371"/>
    <s v="22:08:00"/>
    <s v="FAS"/>
    <s v="N"/>
    <s v="N"/>
    <n v="1384441"/>
    <s v="21-0079618"/>
    <m/>
    <s v="T005325389, T003585440"/>
    <n v="121597506"/>
    <m/>
    <m/>
    <s v="PG&amp;E_905_Ignition_20210624_2.jpg"/>
    <s v=" "/>
    <x v="1"/>
    <x v="0"/>
    <s v="Y"/>
    <s v="Y"/>
    <s v="N"/>
    <s v="On June 24, 2021 at 2221 hours, a PG&amp;E Troubleman was dispatched to the Cottonwood 1101 12kV Distribution Circuit on Bowman road, 3 miles west of Highway 36, Red Bluff, Tehama in response to a small grass fire. Initial analysis indicates conductor failure caused the ignition. Tman notes that the new poles being installed in the area were taller than the existing ones causing tension in the wires leading them to fail. The ensuing fire was &lt; 3 meters in size and the fire was suppressed by Cal Fire. PG&amp;E Crew replaced the conductor. This is preliminary. "/>
    <s v="PG&amp;E"/>
    <s v="Vegetation"/>
    <s v="Conductor, Bump sleeve"/>
    <s v="D"/>
    <s v="D"/>
    <s v="&lt;3 meters of linear travel"/>
    <m/>
    <m/>
    <m/>
    <m/>
    <m/>
    <s v="Equipment - PG&amp;E"/>
    <s v="All types of equipment / facility failure"/>
    <s v="Splice/Clamp/Connector"/>
    <s v="Y"/>
    <s v="Overhead"/>
    <x v="0"/>
    <s v="Conductor - Primary"/>
    <s v="Conductor, Bump sleeve"/>
    <n v="101526444"/>
    <s v=" "/>
    <x v="1"/>
    <n v="40.279335226800001"/>
    <n v="-122.491337746"/>
    <s v="Tehama"/>
    <s v="COTTONWOOD 1101"/>
    <n v="12000"/>
    <s v="COTTONWOOD 11011610"/>
    <x v="0"/>
    <s v="Cal Fire"/>
    <s v="Herbaceous"/>
    <s v="Grass Fuel Model"/>
    <m/>
    <s v="N"/>
    <m/>
    <m/>
    <n v="246"/>
    <s v="R3"/>
    <s v="N"/>
    <s v="N"/>
    <m/>
    <m/>
    <s v="2021-06-25"/>
    <m/>
    <m/>
    <m/>
    <m/>
    <m/>
    <m/>
    <m/>
    <m/>
    <m/>
    <m/>
    <m/>
    <m/>
    <m/>
    <m/>
    <m/>
    <m/>
    <m/>
    <m/>
    <m/>
    <s v="  "/>
    <s v="NORTH VALLEY"/>
    <s v="REDDING 03"/>
    <s v="22:21"/>
    <n v="44371"/>
    <n v="1384441"/>
    <s v="T005325389"/>
    <m/>
    <s v="HWY 36 W 3MI W/BOWMAN"/>
    <s v="RED BLUFF"/>
    <n v="40.326189999999997"/>
    <n v="-122.42531"/>
    <s v="V8TCWC9"/>
    <s v="COLGATE, CALEM"/>
    <n v="102931101"/>
    <s v="20210625 03:47"/>
    <n v="9002"/>
    <m/>
    <s v="WIRE BROKE AT BUMP AND STARTED A SMALL GRASS FIRE"/>
    <s v="Y"/>
    <n v="3"/>
    <s v="\\fxshare-nas05\quotashare-fs01\ESA\5 - Ignition Tracking\Fire_Tab_Attachment_Files"/>
    <m/>
    <n v="40.908499999999997"/>
    <n v="-122.49100300000001"/>
    <m/>
    <s v="UNK"/>
    <m/>
    <s v="N"/>
    <s v="Y"/>
    <m/>
    <s v="Clear"/>
    <m/>
    <s v="Private Land"/>
    <m/>
    <s v="Calm"/>
    <m/>
    <s v="PG&amp;E Equipment"/>
    <m/>
    <s v="1 meter - &lt; 3 meters"/>
    <m/>
    <s v="Cal Fire"/>
    <m/>
    <s v="Overhead"/>
    <m/>
    <s v="Y"/>
    <s v="THE WIRE"/>
    <s v="PG&amp;E Employee"/>
    <m/>
    <s v="OVERHEAD"/>
    <s v="CONNECTOR OR SPLICE OH"/>
    <s v="N"/>
    <s v="  "/>
    <s v="Unplanned"/>
    <s v="North Valley"/>
    <s v="Red Bluff"/>
    <s v="102931101, COTTONWOOD-1101"/>
    <s v="21-0079618"/>
    <s v="Unplanned"/>
    <s v="Clear;32-90 F"/>
    <s v="10"/>
    <s v="17350"/>
    <s v="NO"/>
    <s v="Open Circuit"/>
    <s v="Sustained"/>
    <s v="No"/>
    <s v="WIRE DOWN 20 SPANS LD SIDE 5879"/>
    <s v="OH"/>
    <s v="Other"/>
    <s v="1384441"/>
    <s v="Conductor, Overhead, Broken, wire on ground"/>
    <m/>
    <m/>
    <m/>
    <s v="WS/O BOWMAN RD S/O FARQUHAR RD"/>
    <s v="2ND SPAN SS OF MTR 1008864147"/>
    <m/>
    <s v="WIRE DOWN"/>
    <m/>
    <s v="Yes"/>
    <m/>
    <m/>
    <m/>
    <m/>
    <m/>
    <m/>
    <m/>
    <m/>
    <m/>
    <m/>
    <m/>
    <m/>
    <m/>
    <m/>
    <m/>
    <m/>
    <m/>
    <m/>
    <m/>
    <m/>
  </r>
  <r>
    <n v="904"/>
    <s v="G3BA"/>
    <s v="3 - QC Complete"/>
    <n v="44383"/>
    <n v="44617"/>
    <s v="Secondary PG connector melted and ignited fire at base of distribution pole. The troubleman reports all  connections will need to be replaced. The ensuing fire was 1 meter - &lt; 3 meters. This information is preliminary. AGFC Notes 6/28/2021 - I've made contact with the repair crew and they will be shipping the PG connectors to ATS. The Fuel Bed Description is other, fence and pole ingnition."/>
    <s v="\\fxshare-nas05\quotashare-fs01\ESA\5 - Ignition Tracking\2021_Ignition_QC_Folders\20210624_1384347_nan_nan_T005325293"/>
    <s v=" "/>
    <s v="Y"/>
    <s v="G3BA"/>
    <s v="Updated Asset Number Assigned; troubleman contact info updated"/>
    <m/>
    <m/>
    <s v="Not In Scope"/>
    <m/>
    <m/>
    <m/>
    <m/>
    <m/>
    <m/>
    <m/>
    <m/>
    <m/>
    <m/>
    <m/>
    <m/>
    <m/>
    <m/>
    <m/>
    <m/>
    <m/>
    <m/>
    <m/>
    <m/>
    <m/>
    <m/>
    <m/>
    <m/>
    <m/>
    <m/>
    <m/>
    <m/>
    <m/>
    <m/>
    <m/>
    <m/>
    <m/>
    <m/>
    <m/>
    <m/>
    <m/>
    <m/>
    <m/>
    <s v="N"/>
    <m/>
    <m/>
    <s v="CRGK"/>
    <s v="Curtis Grimes; 209-617-5264"/>
    <m/>
    <m/>
    <s v=" "/>
    <x v="184"/>
    <s v="18:26:00"/>
    <n v="44371"/>
    <s v="18:26:00"/>
    <s v="FAS"/>
    <s v="N"/>
    <s v="N"/>
    <n v="1384347"/>
    <m/>
    <m/>
    <s v="T005325293"/>
    <m/>
    <m/>
    <m/>
    <s v="No Photo"/>
    <s v=" "/>
    <x v="1"/>
    <x v="0"/>
    <s v="Y"/>
    <s v="Y"/>
    <s v="N"/>
    <s v="On June 23, 2021 at 18:26 hours, a PG&amp;E troubleman responded to an outage. Upon arrival, the troubleman found melted PG connector that started a fire at the base of the pole and damaged a customer fence and personal items of the customer residence.  The troubleman called for a crew to make all needed repairs and replace all connectors on that pole. Merced County Fire Department extinguished the fire."/>
    <s v="PG&amp;E"/>
    <s v="Other"/>
    <s v="Fence"/>
    <s v="D"/>
    <s v="D"/>
    <s v="&lt;3 meters of linear travel"/>
    <m/>
    <m/>
    <m/>
    <m/>
    <m/>
    <s v="Equipment - PG&amp;E"/>
    <s v="All types of equipment / facility failure"/>
    <s v="Splice/Clamp/Connector"/>
    <s v="Y"/>
    <s v="Overhead"/>
    <x v="2"/>
    <s v="Splice/Clamp/Connector"/>
    <m/>
    <n v="101167362"/>
    <s v=" "/>
    <x v="0"/>
    <n v="37.321192000000003"/>
    <n v="-120.44499999999999"/>
    <s v="Merced"/>
    <s v="EL CAPITAN 2110 "/>
    <s v="0-750"/>
    <m/>
    <x v="0"/>
    <s v="Merced County FD"/>
    <s v="Urban"/>
    <s v="Other"/>
    <s v="Dirt"/>
    <s v="N"/>
    <m/>
    <m/>
    <m/>
    <m/>
    <s v="N"/>
    <s v="N"/>
    <m/>
    <m/>
    <s v="2021-06-25"/>
    <m/>
    <m/>
    <m/>
    <m/>
    <m/>
    <m/>
    <m/>
    <m/>
    <m/>
    <m/>
    <m/>
    <m/>
    <m/>
    <m/>
    <m/>
    <m/>
    <m/>
    <m/>
    <m/>
    <s v="  "/>
    <s v="YOSEMITE"/>
    <s v="MERCED 02"/>
    <s v="18:26"/>
    <n v="44371"/>
    <n v="1384347"/>
    <s v="T005325293"/>
    <n v="2159"/>
    <s v="TEAK AVE"/>
    <s v="MERCED"/>
    <n v="37.320900000000002"/>
    <n v="-120.44429"/>
    <s v="Y4TCRGK"/>
    <s v="GRIMES, CURTIS"/>
    <n v="253882110"/>
    <s v="20210624 20:15"/>
    <n v="9002"/>
    <m/>
    <s v="found melted PG connector that stared fire at base of pole and damaged a fence and personal items at residence. called for crew to make all needed repairs and replace all connectors on that pole. "/>
    <s v="Y"/>
    <m/>
    <m/>
    <m/>
    <n v="37.321192000000003"/>
    <n v="-120.44499999999999"/>
    <s v="IRO 3214 Laura Ave. most of damage IRO 2159 Teak Ave"/>
    <s v="Merced County FD 209-723-4510"/>
    <m/>
    <s v="N"/>
    <s v="Y"/>
    <m/>
    <s v="Clear"/>
    <s v="warm Approx 89"/>
    <s v="Private Land"/>
    <s v="Fence and other person belongings"/>
    <s v="Calm"/>
    <m/>
    <s v="PG&amp;E Equipment"/>
    <s v="Connector from TX or OW Sec"/>
    <s v="1 meter - &lt; 3 meters"/>
    <m/>
    <s v="Fire Dept"/>
    <s v="Merced Co FD. Barret Anzar 209-723-4510"/>
    <s v="Overhead"/>
    <m/>
    <s v="Y"/>
    <s v="photos"/>
    <s v="PG&amp;E Employee"/>
    <m/>
    <s v="OVERHEAD"/>
    <s v="CONNECTOR OR SPLICE OH"/>
    <s v="N"/>
    <s v="  "/>
    <m/>
    <m/>
    <m/>
    <m/>
    <m/>
    <m/>
    <m/>
    <m/>
    <m/>
    <m/>
    <m/>
    <m/>
    <m/>
    <m/>
    <m/>
    <m/>
    <m/>
    <m/>
    <m/>
    <m/>
    <m/>
    <m/>
    <m/>
    <m/>
    <m/>
    <m/>
    <m/>
    <m/>
    <m/>
    <m/>
    <m/>
    <m/>
    <m/>
    <m/>
    <m/>
    <m/>
    <m/>
    <m/>
    <m/>
    <m/>
    <m/>
    <m/>
    <m/>
    <m/>
    <m/>
    <m/>
    <m/>
  </r>
  <r>
    <n v="903"/>
    <s v="TLAL"/>
    <s v="3 - QC Complete"/>
    <n v="44377"/>
    <n v="44617"/>
    <s v="Tree cut by third party fell onto a secondary causing the primary conductors to splash, resulting in an ignition. The ensuing fire was 1 meter - &lt; 3 meters in size. This information is preliminary. OIS: 1384133; ILIS: 21-0079272; FOID: T005325078; EC: 121595204; PM: 31544608; Pre-Existing: 120031672, 118593011, 117109031; Circuit ID: 043071101, SAP ID: 101992991, 102035119; Division &amp; County: Sonoma; Damage Claim CD Notification: 121595205"/>
    <s v="\\fxshare-nas05\quotashare-fs01\ESA\5 - Ignition Tracking\2021_Ignition_QC_Folders\20210624_1384133_21-0079272_nan_T005325078"/>
    <s v=" "/>
    <s v="Y"/>
    <s v="TLAL"/>
    <s v="Outage Time, Suspected Initiating Event, Fire Size Updated; Wildfire Acreage Burned - Final Added"/>
    <m/>
    <s v="Exponent - Fault Analysis"/>
    <s v="Fault Tree"/>
    <s v="Not Required"/>
    <m/>
    <m/>
    <s v="Not Required"/>
    <m/>
    <m/>
    <m/>
    <m/>
    <m/>
    <m/>
    <m/>
    <s v="Not Required"/>
    <m/>
    <m/>
    <m/>
    <m/>
    <m/>
    <m/>
    <m/>
    <m/>
    <m/>
    <m/>
    <m/>
    <m/>
    <m/>
    <m/>
    <m/>
    <m/>
    <m/>
    <m/>
    <m/>
    <m/>
    <m/>
    <m/>
    <m/>
    <m/>
    <m/>
    <m/>
    <m/>
    <m/>
    <m/>
    <m/>
    <s v="R5PB"/>
    <s v="Ryley Pederson, (707) 494-1396, R5PB@pge.com"/>
    <m/>
    <m/>
    <s v=" "/>
    <x v="184"/>
    <s v="13:04:00"/>
    <n v="44371"/>
    <s v="12:57:00"/>
    <s v="FAS"/>
    <s v="N"/>
    <s v="N"/>
    <n v="1384133"/>
    <s v="21-0079272"/>
    <m/>
    <s v="T005325078"/>
    <n v="121595204"/>
    <s v="120031672, 118593011, 117109031"/>
    <m/>
    <s v="PG&amp;E_903_Ignition_20210624_1.jpg"/>
    <s v=" "/>
    <x v="1"/>
    <x v="0"/>
    <s v="Y"/>
    <s v="Y"/>
    <s v="N"/>
    <s v="On June 24, 2021 at 1349 hours, a PG&amp;E Troubleman patrolled the Dunbar 1101 12kV Distribution Circuit number 043071101, in the Tier 2 high fire-threat district (HFTD) State responsibility area (SRA) near 1337 and 1349 Dawn Hill Road, Kenwood, CA 95409. He observed 2 of 2 blown at fuse 8065, a fallen tree, damaged conductors together, a damaged 8' LS secondary crossarm, three full sets of damaged secondary insulators and pins, and small grass fire near the pole. Initial analysis indicates the ignition was caused by a third party tree crew (KDF Forestry, Inc - CA. 557481) that fell a bark beetle infested 65' tall 24&quot; DBH pine tree via PG&amp;E work request (XGNC1001740) and a branch from the removal operation struck the secondary conductor, which caused it to slap together with the primary overhead conductor that resulted in an ignition. The customer extinguished the approximately 200 square foot fire. The 93-minute outage affected 40 customers. The line was returned to service on June 24, 2021. This information is preliminary."/>
    <s v="PG&amp;E"/>
    <s v="Vegetation"/>
    <s v="Conductors, Fuses, Crossarm, Insulators"/>
    <s v="D"/>
    <s v="D"/>
    <s v="&lt;0.25"/>
    <s v="approximately 200 sq ft"/>
    <m/>
    <m/>
    <m/>
    <m/>
    <s v="Contact - 3rd Party"/>
    <s v="Contact from object"/>
    <s v="Veg. contact"/>
    <s v="Y"/>
    <s v="Overhead"/>
    <x v="2"/>
    <s v="Conductor - Insulated Secondary"/>
    <s v="Conductors, Fuses, Crossarm, Insulators"/>
    <s v="101992991, 102035119"/>
    <s v=" "/>
    <x v="1"/>
    <n v="38.398353"/>
    <n v="-122.554838"/>
    <s v="Sonoma"/>
    <s v="DUNBAR 1101"/>
    <s v="0-750"/>
    <m/>
    <x v="0"/>
    <s v="Customer"/>
    <s v="Herbaceous"/>
    <m/>
    <m/>
    <s v="Y"/>
    <s v="Nuns 2017"/>
    <m/>
    <m/>
    <m/>
    <s v="N"/>
    <s v="N"/>
    <m/>
    <m/>
    <s v="2021-06-25"/>
    <m/>
    <m/>
    <n v="44372"/>
    <m/>
    <s v="Tree crew removing a beetle infested pine dropped branch on secondary lines at said address causing primary lines to swing and make contact. Said tree location is down first driveway behind stone wall next to neighboring east property. &quot;Reason Of Shutdown&quot; is PG&amp;E Contractor, not &quot;Emergency.&quot;"/>
    <s v="PINE"/>
    <m/>
    <m/>
    <m/>
    <m/>
    <m/>
    <m/>
    <m/>
    <m/>
    <m/>
    <m/>
    <m/>
    <m/>
    <m/>
    <s v="  "/>
    <s v="SONOMA"/>
    <s v="SANTA ROSA"/>
    <s v="13:04"/>
    <n v="44371"/>
    <n v="1384133"/>
    <s v="T005325078"/>
    <n v="1337"/>
    <s v="DAWN HILL RD"/>
    <s v="KENWOOD"/>
    <n v="38.396160000000002"/>
    <n v="-122.55112"/>
    <s v="W9TR5PB"/>
    <s v="PEDERSON, RYLEY"/>
    <n v="43071101"/>
    <s v="20210624 15:01"/>
    <n v="9002"/>
    <m/>
    <s v="Tree crew fell tree onto secondary causing primary to splash."/>
    <s v="Y"/>
    <m/>
    <m/>
    <m/>
    <n v="38.398353"/>
    <n v="-122.554838"/>
    <s v="Homeowner said he extinguised fire caused by tree trimming incident"/>
    <m/>
    <m/>
    <s v="N"/>
    <s v="Y"/>
    <m/>
    <s v="Clear"/>
    <m/>
    <s v="Private Land"/>
    <m/>
    <s v="Light"/>
    <m/>
    <s v="Vegetation"/>
    <m/>
    <s v="1 meter - &lt; 3 meters"/>
    <m/>
    <s v="Other Party"/>
    <s v="Homeowner"/>
    <s v="Overhead"/>
    <m/>
    <s v="N"/>
    <s v="Photos taken"/>
    <m/>
    <m/>
    <s v="TREE-CUTTING 3RD PARTY"/>
    <s v="CONDUCTOR, OVERHEAD"/>
    <s v="N"/>
    <s v="  "/>
    <s v="Unplanned"/>
    <s v="Sonoma"/>
    <s v="Santa Rosa"/>
    <s v="043071101, DUNBAR-1101"/>
    <s v="21-0079272"/>
    <s v="Unplanned"/>
    <s v="Clear;32-90 F"/>
    <s v="40"/>
    <s v="3680"/>
    <s v="NO"/>
    <s v="Line to Line"/>
    <s v="Sustained"/>
    <s v="No"/>
    <s v="8065"/>
    <s v="OH"/>
    <s v="Fuse"/>
    <s v="1384133"/>
    <s v="Conductor, Overhead, Normal"/>
    <m/>
    <m/>
    <m/>
    <s v="1599 WARM SPRINGS RD"/>
    <s v="1337 DAWN HILL RD "/>
    <m/>
    <s v="TREE CREW FELL TREE INTO SECONDARY SLAPPING OH LINE TOGETHER "/>
    <m/>
    <s v="No"/>
    <m/>
    <m/>
    <m/>
    <m/>
    <m/>
    <m/>
    <m/>
    <m/>
    <m/>
    <m/>
    <m/>
    <m/>
    <m/>
    <m/>
    <m/>
    <m/>
    <m/>
    <m/>
    <m/>
    <m/>
  </r>
  <r>
    <n v="902"/>
    <s v="G3BA"/>
    <s v="3 - QC Complete"/>
    <n v="44383"/>
    <n v="44617"/>
    <s v="Troubleman reports no good regulator 105S burned/flashed, resulting in a 1 meter -  3 meter fire that damaged the base of distribution pole and surrounding grass area. This information is preliminary."/>
    <s v="\\fxshare-nas05\quotashare-fs01\ESA\5 - Ignition Tracking\2021_Ignition_QC_Folders\20210624_1383711_21-0079006_nan_T005324965"/>
    <s v=" "/>
    <s v="Y"/>
    <s v="G3BA"/>
    <s v="Updated Outage Time to 11:09 hours; updated grass fuel model;  DLY6 UDATED SECOND FO ID "/>
    <n v="44383"/>
    <m/>
    <s v="Not In Scope"/>
    <m/>
    <m/>
    <m/>
    <m/>
    <m/>
    <m/>
    <m/>
    <m/>
    <m/>
    <m/>
    <m/>
    <m/>
    <m/>
    <m/>
    <m/>
    <m/>
    <m/>
    <m/>
    <m/>
    <m/>
    <m/>
    <m/>
    <m/>
    <m/>
    <m/>
    <m/>
    <m/>
    <m/>
    <m/>
    <m/>
    <m/>
    <m/>
    <m/>
    <m/>
    <m/>
    <m/>
    <m/>
    <m/>
    <m/>
    <s v="N"/>
    <m/>
    <m/>
    <s v="DXKg"/>
    <n v="5599088529"/>
    <m/>
    <m/>
    <s v=" "/>
    <x v="184"/>
    <s v="07:16:00"/>
    <n v="44371"/>
    <s v="11:09:00"/>
    <s v="ILIS/OIS"/>
    <s v="N"/>
    <s v="N"/>
    <n v="1383711"/>
    <s v="21-0079006"/>
    <m/>
    <s v="T005324965, T005324860"/>
    <m/>
    <m/>
    <m/>
    <s v="PG&amp;E_902_Ignition_20210624_1.jpg"/>
    <s v=" "/>
    <x v="1"/>
    <x v="0"/>
    <s v="Y"/>
    <s v="Y"/>
    <s v="N"/>
    <s v="On June 26, 2021 at 11:09 hours a PG&amp;E Troubleman was dispatched to a fire and need to de-energize, near East American Ave, west of South Portola Avenue in  Del Rey.  There was high voltage at breaker reported by customer at 7:10 hours. Fresno County Fire extingushed the fire. Troubleman found the affected regulator, bypassed and corrected to restore power."/>
    <s v="PG&amp;E"/>
    <s v="Other"/>
    <s v="Pole"/>
    <s v="D"/>
    <s v="D"/>
    <s v="&lt;3 meters of linear travel"/>
    <m/>
    <m/>
    <m/>
    <m/>
    <m/>
    <s v="Equipment - PG&amp;E"/>
    <s v="All types of equipment / facility failure"/>
    <s v="Voltage Regulator failure"/>
    <s v="N"/>
    <s v="Overhead"/>
    <x v="0"/>
    <s v="Voltage Regulator"/>
    <m/>
    <s v="Reg # 105S, 100750786"/>
    <s v=" "/>
    <x v="0"/>
    <n v="36.663558299999998"/>
    <n v="-119.60116669999999"/>
    <s v="Fresno"/>
    <s v="SANGER 1110"/>
    <n v="12000"/>
    <m/>
    <x v="0"/>
    <s v="Fresno County FD"/>
    <s v="Agriculture"/>
    <s v="Grass Fuel Model"/>
    <m/>
    <s v="N"/>
    <m/>
    <m/>
    <m/>
    <m/>
    <s v="N"/>
    <s v="N"/>
    <m/>
    <m/>
    <s v="2021-06-25"/>
    <m/>
    <m/>
    <m/>
    <m/>
    <m/>
    <m/>
    <m/>
    <m/>
    <m/>
    <m/>
    <m/>
    <m/>
    <m/>
    <m/>
    <m/>
    <m/>
    <m/>
    <m/>
    <m/>
    <s v="  "/>
    <s v="FRESNO"/>
    <s v="FRESNO 14 SANGER"/>
    <s v="11:06"/>
    <n v="44371"/>
    <n v="1383711"/>
    <s v="T005324965"/>
    <n v="2590"/>
    <s v="NORTH AVE"/>
    <s v="SANGER"/>
    <n v="36.707740000000001"/>
    <n v="-119.61074000000001"/>
    <s v="F5TIRP1"/>
    <s v="PIERSON, IAN"/>
    <n v="25235"/>
    <s v="20210624 11:42"/>
    <n v="9002"/>
    <m/>
    <s v="Found NG regulator 105S. Bypassed and had DO create COE"/>
    <s v="Y"/>
    <n v="4"/>
    <s v="\\fxshare-nas05\quotashare-fs01\ESA\5 - Ignition Tracking\Fire_Tab_Attachment_Files"/>
    <s v="36.6635583,-119.6011667,29.000000,3D"/>
    <m/>
    <m/>
    <m/>
    <s v="Fresno County Fire"/>
    <m/>
    <s v="N"/>
    <s v="Y"/>
    <m/>
    <s v="Clear"/>
    <m/>
    <s v="County Land"/>
    <m/>
    <s v="Calm"/>
    <m/>
    <s v="PG&amp;E Equipment"/>
    <m/>
    <s v="1 meter - &lt; 3 meters"/>
    <m/>
    <s v="Fire Dept"/>
    <m/>
    <s v="Overhead"/>
    <m/>
    <s v="N"/>
    <s v="Photos taken"/>
    <m/>
    <m/>
    <s v="OVERHEAD"/>
    <s v="REGULATOR"/>
    <s v="N"/>
    <s v="  "/>
    <s v="Unplanned"/>
    <s v="Fresno"/>
    <s v="Fresno"/>
    <s v="252351110, SANGER-1110"/>
    <s v="21-0079006"/>
    <s v="Unplanned"/>
    <s v="Clear;32-90 F"/>
    <s v="993"/>
    <s v="16881"/>
    <s v="NO"/>
    <s v="Force Out"/>
    <s v="Sustained"/>
    <s v="No"/>
    <s v="1110/2"/>
    <s v="OH"/>
    <s v="Circuit Breaker"/>
    <s v="1383711"/>
    <s v="Regulator, Burned/flashed"/>
    <s v="NONE"/>
    <m/>
    <m/>
    <s v="SANGER SUB"/>
    <s v="105S"/>
    <m/>
    <m/>
    <m/>
    <s v="No"/>
    <m/>
    <m/>
    <m/>
    <m/>
    <m/>
    <m/>
    <m/>
    <m/>
    <m/>
    <m/>
    <m/>
    <m/>
    <m/>
    <m/>
    <m/>
    <m/>
    <m/>
    <m/>
    <m/>
    <m/>
  </r>
  <r>
    <n v="901"/>
    <s v="AGFC"/>
    <s v="3 - QC Complete"/>
    <n v="44372"/>
    <n v="44617"/>
    <s v="Structure fire, not attributable to PG&amp;E assets. This information is prleiminary."/>
    <s v="\\fxshare-nas05\quotashare-fs01\ESA\5 - Ignition Tracking\2021_Ignition_QC_Folders\20210624_nan_nan_nan_2083643612"/>
    <s v=" "/>
    <m/>
    <m/>
    <m/>
    <m/>
    <m/>
    <s v="Not In Scope"/>
    <m/>
    <m/>
    <m/>
    <m/>
    <m/>
    <m/>
    <m/>
    <m/>
    <m/>
    <m/>
    <m/>
    <m/>
    <m/>
    <m/>
    <m/>
    <m/>
    <m/>
    <m/>
    <m/>
    <m/>
    <m/>
    <m/>
    <m/>
    <m/>
    <m/>
    <m/>
    <m/>
    <m/>
    <m/>
    <m/>
    <m/>
    <m/>
    <m/>
    <m/>
    <m/>
    <m/>
    <m/>
    <m/>
    <m/>
    <m/>
    <m/>
    <m/>
    <m/>
    <m/>
    <m/>
    <m/>
    <s v=" "/>
    <x v="184"/>
    <s v="09:28:00"/>
    <m/>
    <m/>
    <s v="FAS"/>
    <s v="N"/>
    <s v="N"/>
    <m/>
    <m/>
    <m/>
    <n v="2083643612"/>
    <m/>
    <m/>
    <m/>
    <m/>
    <s v=" "/>
    <x v="0"/>
    <x v="1"/>
    <s v="N"/>
    <s v="N"/>
    <s v="N"/>
    <m/>
    <s v="Not PG&amp;E"/>
    <s v="Building"/>
    <m/>
    <m/>
    <m/>
    <s v="Structure-only"/>
    <m/>
    <m/>
    <m/>
    <m/>
    <m/>
    <s v="Other Fire: Non-PG&amp;E related"/>
    <m/>
    <m/>
    <m/>
    <s v="Overhead"/>
    <x v="1"/>
    <m/>
    <m/>
    <m/>
    <s v=" "/>
    <x v="0"/>
    <n v="36.4598917"/>
    <n v="-119.8691017"/>
    <s v="Fresno"/>
    <s v="CAMDEN 1104"/>
    <n v="12000"/>
    <m/>
    <x v="0"/>
    <s v="Fresno County FD"/>
    <s v="Agriculture"/>
    <m/>
    <m/>
    <s v="N"/>
    <m/>
    <m/>
    <m/>
    <m/>
    <s v="N"/>
    <s v="N"/>
    <m/>
    <m/>
    <s v="2021-06-25"/>
    <m/>
    <m/>
    <m/>
    <m/>
    <m/>
    <m/>
    <m/>
    <m/>
    <m/>
    <m/>
    <m/>
    <m/>
    <m/>
    <m/>
    <m/>
    <m/>
    <m/>
    <m/>
    <m/>
    <s v="  "/>
    <s v="FRESNO"/>
    <s v="LEMOORE"/>
    <s v="09:28"/>
    <n v="44371"/>
    <m/>
    <n v="2083643612"/>
    <n v="19010"/>
    <s v="S BRAWLEY AVE @ NW-NW-"/>
    <s v="RIVERDALE"/>
    <n v="36.456260999999998"/>
    <n v="-119.86465699999999"/>
    <s v="F5TTJRX"/>
    <s v="RYAN, TYLER"/>
    <n v="252301104"/>
    <s v="20210624 10:52"/>
    <n v="2640"/>
    <m/>
    <s v="house structure fire"/>
    <s v="Y"/>
    <n v="4"/>
    <s v="\\fxshare-nas05\quotashare-fs01\ESA\5 - Ignition Tracking\Fire_Tab_Attachment_Files"/>
    <s v="36.4598917,-119.8691017,63.600000,3D"/>
    <m/>
    <m/>
    <s v="19010 s brawley ave riverdale_x000d__x000a_incident number from fresno county fire 9542"/>
    <s v="fc georgeson fresno county fire 559-485-7500"/>
    <s v="cgc 4174484411119"/>
    <s v="N"/>
    <s v="Y"/>
    <s v="Y"/>
    <s v="Clear"/>
    <m/>
    <s v="Structures"/>
    <m/>
    <s v="Calm"/>
    <m/>
    <s v="3rd Party"/>
    <m/>
    <s v="Structure Only"/>
    <m/>
    <s v="Fire Dept"/>
    <m/>
    <s v="Overhead"/>
    <m/>
    <s v="N"/>
    <m/>
    <m/>
    <m/>
    <m/>
    <m/>
    <m/>
    <s v="  "/>
    <m/>
    <m/>
    <m/>
    <m/>
    <m/>
    <m/>
    <m/>
    <m/>
    <m/>
    <m/>
    <m/>
    <m/>
    <m/>
    <m/>
    <m/>
    <m/>
    <m/>
    <m/>
    <m/>
    <m/>
    <m/>
    <m/>
    <m/>
    <m/>
    <m/>
    <m/>
    <m/>
    <m/>
    <m/>
    <m/>
    <m/>
    <m/>
    <m/>
    <m/>
    <m/>
    <m/>
    <m/>
    <m/>
    <m/>
    <m/>
    <m/>
    <m/>
    <m/>
    <m/>
    <m/>
    <m/>
    <m/>
  </r>
  <r>
    <n v="900"/>
    <s v="AGFC"/>
    <s v="3 - QC Complete"/>
    <n v="44370"/>
    <n v="44617"/>
    <s v="Third party fire, not attributable to PG&amp;E assets. Fire works suspected to have ignited fire that burnt molding. This information is preliminary."/>
    <s v="\\fxshare-nas05\quotashare-fs01\ESA\5 - Ignition Tracking\2021_Ignition_QC_Folders\20210623_1383274_nan_nan_T005324411"/>
    <s v=" "/>
    <m/>
    <m/>
    <m/>
    <m/>
    <m/>
    <s v="Not In Scope"/>
    <m/>
    <m/>
    <m/>
    <m/>
    <m/>
    <m/>
    <m/>
    <m/>
    <m/>
    <m/>
    <m/>
    <m/>
    <m/>
    <m/>
    <m/>
    <m/>
    <m/>
    <m/>
    <m/>
    <m/>
    <m/>
    <m/>
    <m/>
    <m/>
    <m/>
    <m/>
    <m/>
    <m/>
    <m/>
    <m/>
    <m/>
    <m/>
    <m/>
    <m/>
    <m/>
    <m/>
    <m/>
    <m/>
    <m/>
    <m/>
    <m/>
    <m/>
    <m/>
    <m/>
    <m/>
    <m/>
    <s v=" "/>
    <x v="185"/>
    <s v="17:43:00"/>
    <n v="44370"/>
    <s v="17:43:00"/>
    <s v="FAS"/>
    <s v="N"/>
    <s v="N"/>
    <n v="1383274"/>
    <m/>
    <m/>
    <s v="T005324411"/>
    <m/>
    <m/>
    <m/>
    <m/>
    <s v=" "/>
    <x v="0"/>
    <x v="1"/>
    <s v="N"/>
    <s v="N"/>
    <s v="N"/>
    <s v="Third party fire, not attributable to PG&amp;E assets. Fire works suspected to have ignited fire that burnt molding. This information is preliminary."/>
    <s v="Not PG&amp;E"/>
    <s v="Other"/>
    <m/>
    <m/>
    <m/>
    <s v="0.26-9.99"/>
    <m/>
    <m/>
    <m/>
    <m/>
    <m/>
    <s v="Other Fire: Non-PG&amp;E related"/>
    <m/>
    <m/>
    <m/>
    <s v="Overhead"/>
    <x v="1"/>
    <m/>
    <m/>
    <m/>
    <s v=" "/>
    <x v="0"/>
    <n v="37.265751700000003"/>
    <n v="-120.36163329999999"/>
    <s v="Merced"/>
    <s v="MERCED 1116"/>
    <n v="12000"/>
    <m/>
    <x v="0"/>
    <s v="Cal Fire"/>
    <s v="Agriculture"/>
    <m/>
    <m/>
    <s v="N"/>
    <m/>
    <m/>
    <m/>
    <m/>
    <s v="N"/>
    <s v="N"/>
    <m/>
    <m/>
    <s v="2021-06-25"/>
    <m/>
    <m/>
    <m/>
    <m/>
    <m/>
    <m/>
    <m/>
    <m/>
    <m/>
    <m/>
    <m/>
    <m/>
    <m/>
    <m/>
    <m/>
    <m/>
    <m/>
    <m/>
    <m/>
    <s v="  "/>
    <s v="YOSEMITE"/>
    <s v="MERCED 01"/>
    <s v="17:43"/>
    <n v="44370"/>
    <n v="1383274"/>
    <s v="T005324411"/>
    <n v="1640"/>
    <s v="S ARBOLEDA DR"/>
    <s v="MERCED"/>
    <n v="37.263459999999988"/>
    <n v="-120.37817"/>
    <s v="Y4TDDM6"/>
    <s v="MAYO, DAN"/>
    <n v="254301103"/>
    <s v="20210623 21:01"/>
    <n v="9111"/>
    <m/>
    <s v="Replaced burnt U-shape molding, 10' section."/>
    <s v="Y"/>
    <n v="6"/>
    <s v="\\fxshare-nas05\quotashare-fs01\ESA\5 - Ignition Tracking\Fire_Tab_Attachment_Files"/>
    <s v="37.2657517,-120.3616333,60.100000,3D"/>
    <m/>
    <m/>
    <s v="Meter 1005462992"/>
    <s v="Cal Fire  209-966-3621"/>
    <s v="SAP Pole 101080508"/>
    <s v="N"/>
    <s v="Y"/>
    <m/>
    <s v="Clear"/>
    <m/>
    <s v="Private Land"/>
    <m/>
    <s v="Light"/>
    <m/>
    <s v="Unknown"/>
    <s v="Suspected pranksters with fireworks?"/>
    <s v="0.25 - 10 Acres"/>
    <m/>
    <s v="Cal Fire"/>
    <m/>
    <s v="Overhead"/>
    <m/>
    <s v="N"/>
    <m/>
    <m/>
    <m/>
    <s v="PATROL-FOUND NOTHING"/>
    <m/>
    <s v="N"/>
    <s v="  "/>
    <m/>
    <m/>
    <m/>
    <m/>
    <m/>
    <m/>
    <m/>
    <m/>
    <m/>
    <m/>
    <m/>
    <m/>
    <m/>
    <m/>
    <m/>
    <m/>
    <m/>
    <m/>
    <m/>
    <m/>
    <m/>
    <m/>
    <m/>
    <m/>
    <m/>
    <m/>
    <m/>
    <m/>
    <m/>
    <m/>
    <m/>
    <m/>
    <m/>
    <m/>
    <m/>
    <m/>
    <m/>
    <m/>
    <m/>
    <m/>
    <m/>
    <m/>
    <m/>
    <m/>
    <m/>
    <m/>
    <m/>
  </r>
  <r>
    <n v="899"/>
    <s v="AGFC"/>
    <s v="3 - QC Complete"/>
    <n v="44370"/>
    <n v="44617"/>
    <s v="Other fire, not attributable to PG&amp;E assets. Customer mowing dry grass, started fire. EOC preliminary notes: HAWC called about a 75 acre active, but diminishing fire. IRWIN picked up the incident at 1343. PG&amp;E de-energized per CAL FIRE request at 1428. ILIS says SWITCH 5343 OPEN, TMAN WALLER RPTS, WILDFIRE IN THE AREA PER MIKE WEAVER REQUEST FROM FIRE DEPT TO DE-ENER MAINLINE. I talked to tman Ken Walker - He states the preliminary reports are that someone was mowing weeds which caused the fire. He confirms that the outage is from the de-energization per the request of CAL FIRE. CAL FIRE confirms the cause is from mowing - https://twitter.com/CALFIRESHU?form=MY01SV&amp;OCID=MY01SVThis information is preliminary."/>
    <s v="\\fxshare-nas05\quotashare-fs01\ESA\5 - Ignition Tracking\2021_Ignition_QC_Folders\20210623_1383145_21-0078176_nan_T005324277"/>
    <s v=" "/>
    <m/>
    <m/>
    <m/>
    <m/>
    <m/>
    <s v="Not In Scope"/>
    <m/>
    <m/>
    <m/>
    <m/>
    <m/>
    <m/>
    <m/>
    <m/>
    <m/>
    <m/>
    <m/>
    <m/>
    <m/>
    <m/>
    <m/>
    <m/>
    <m/>
    <m/>
    <m/>
    <m/>
    <m/>
    <m/>
    <m/>
    <m/>
    <m/>
    <m/>
    <m/>
    <m/>
    <m/>
    <m/>
    <m/>
    <m/>
    <m/>
    <m/>
    <m/>
    <m/>
    <m/>
    <m/>
    <m/>
    <m/>
    <m/>
    <m/>
    <m/>
    <m/>
    <m/>
    <m/>
    <s v=" "/>
    <x v="185"/>
    <s v="14:41:00"/>
    <n v="44370"/>
    <s v="14:41:00"/>
    <s v="FAS"/>
    <s v="N"/>
    <s v="N"/>
    <n v="1383145"/>
    <s v="21-0078176"/>
    <m/>
    <s v="T005324277"/>
    <m/>
    <m/>
    <m/>
    <m/>
    <s v=" "/>
    <x v="0"/>
    <x v="1"/>
    <s v="N"/>
    <s v="N"/>
    <s v="N"/>
    <s v="Other fire, not attributable to PG&amp;E assets. Customer mowing dry grass, started fire. This information is preliminary."/>
    <s v="Not PG&amp;E"/>
    <s v="Other"/>
    <m/>
    <m/>
    <m/>
    <s v="100-299"/>
    <m/>
    <m/>
    <m/>
    <m/>
    <m/>
    <s v="Other Fire: Non-PG&amp;E related"/>
    <m/>
    <m/>
    <m/>
    <s v="Overhead"/>
    <x v="1"/>
    <m/>
    <m/>
    <m/>
    <s v=" "/>
    <x v="1"/>
    <n v="40.472295000000003"/>
    <n v="-122.47369999999999"/>
    <s v="Shasta"/>
    <s v="JESSUP 1101"/>
    <n v="12000"/>
    <m/>
    <x v="1"/>
    <s v="Cal Fire"/>
    <s v="Herbaceous"/>
    <m/>
    <m/>
    <s v="Y"/>
    <s v="Clover 2013"/>
    <m/>
    <m/>
    <m/>
    <s v="N"/>
    <s v="N"/>
    <m/>
    <m/>
    <s v="2021-06-25"/>
    <m/>
    <m/>
    <m/>
    <m/>
    <m/>
    <m/>
    <m/>
    <m/>
    <m/>
    <m/>
    <m/>
    <m/>
    <m/>
    <m/>
    <m/>
    <m/>
    <m/>
    <m/>
    <m/>
    <s v="  "/>
    <s v="NORTH VALLEY"/>
    <s v="REDDING 03"/>
    <s v="14:41"/>
    <n v="44370"/>
    <n v="1383145"/>
    <s v="T005324277"/>
    <n v="6558"/>
    <s v="MAGNUM DR"/>
    <s v="ANDERSON"/>
    <n v="40.474049999999998"/>
    <n v="-122.45771000000001"/>
    <s v="V8TKAW8"/>
    <s v="WALLER, KENNETH"/>
    <n v="103441101"/>
    <s v="20210623 17:30"/>
    <n v="9002"/>
    <n v="1"/>
    <s v="CUSTOMER MOWING DRY WEEDS STARTED FIRE, DAMAGING 2 POLES"/>
    <s v="Y"/>
    <n v="6"/>
    <s v="\\fxshare-nas05\quotashare-fs01\ESA\5 - Ignition Tracking\Fire_Tab_Attachment_Files"/>
    <s v="40.4722950,-122.4737000,267.300000,3D"/>
    <m/>
    <m/>
    <m/>
    <s v="BRIAN NOEL / 530-448-2413"/>
    <n v="101481264"/>
    <s v="Y"/>
    <s v="N"/>
    <m/>
    <s v="Clear"/>
    <m/>
    <s v="Private Land"/>
    <m/>
    <s v="Breezy"/>
    <m/>
    <s v="3rd Party"/>
    <s v="CUSTOMER MOWING DRY GRASS"/>
    <s v="100+ Acres"/>
    <m/>
    <s v="Cal Fire"/>
    <m/>
    <s v="Overhead"/>
    <m/>
    <s v="N"/>
    <m/>
    <m/>
    <m/>
    <s v="OTHER"/>
    <s v="POLE-WOOD"/>
    <s v="N"/>
    <s v="  "/>
    <s v="Unplanned"/>
    <s v="North Valley"/>
    <s v="Shasta"/>
    <s v="103441101, JESSUP-1101"/>
    <s v="21-0078176"/>
    <s v="Unplanned"/>
    <s v="Clear;32-90 F"/>
    <s v="249"/>
    <s v="32868"/>
    <s v="YES"/>
    <s v="Force Out"/>
    <s v="Sustained"/>
    <s v="No"/>
    <s v="5343"/>
    <s v="OH"/>
    <s v="Switch"/>
    <s v="1383145"/>
    <s v="Pole-Wood, Burned/flashed"/>
    <m/>
    <s v="06/23/21 15:35"/>
    <m/>
    <s v="CLOVERDALE RD W/O OAK AVE W/O OLINDA"/>
    <s v="3RD POLE LD SIDE OF FUCO 5937"/>
    <m/>
    <m/>
    <m/>
    <s v="No"/>
    <m/>
    <m/>
    <m/>
    <m/>
    <m/>
    <m/>
    <m/>
    <m/>
    <m/>
    <m/>
    <m/>
    <m/>
    <m/>
    <m/>
    <m/>
    <m/>
    <m/>
    <m/>
    <m/>
    <m/>
  </r>
  <r>
    <n v="898"/>
    <s v="AGFC"/>
    <s v="3 - QC Complete"/>
    <n v="44370"/>
    <n v="44617"/>
    <s v="Structure fire, not attributable to PG&amp;E assets. Troubleman disconnected service in splice box. This information is preliminary."/>
    <s v="\\fxshare-nas05\quotashare-fs01\ESA\5 - Ignition Tracking\2021_Ignition_QC_Folders\20210623_nan_nan_nan_2474668887"/>
    <s v=" "/>
    <m/>
    <m/>
    <m/>
    <m/>
    <m/>
    <s v="Not In Scope"/>
    <m/>
    <m/>
    <m/>
    <m/>
    <m/>
    <m/>
    <m/>
    <m/>
    <m/>
    <m/>
    <m/>
    <m/>
    <m/>
    <m/>
    <m/>
    <m/>
    <m/>
    <m/>
    <m/>
    <m/>
    <m/>
    <m/>
    <m/>
    <m/>
    <m/>
    <m/>
    <m/>
    <m/>
    <m/>
    <m/>
    <m/>
    <m/>
    <m/>
    <m/>
    <m/>
    <m/>
    <m/>
    <m/>
    <m/>
    <m/>
    <m/>
    <m/>
    <m/>
    <m/>
    <m/>
    <m/>
    <s v=" "/>
    <x v="185"/>
    <s v="10:27:00"/>
    <m/>
    <m/>
    <s v="FAS"/>
    <s v="N"/>
    <s v="N"/>
    <m/>
    <m/>
    <m/>
    <n v="2474668887"/>
    <m/>
    <m/>
    <m/>
    <m/>
    <s v=" "/>
    <x v="0"/>
    <x v="1"/>
    <s v="N"/>
    <s v="N"/>
    <s v="N"/>
    <s v="Structure fire, not attributable to PG&amp;E assets. Troubleman disconnected service in splice box. This information is preliminary."/>
    <s v="Not PG&amp;E"/>
    <s v="Building"/>
    <m/>
    <m/>
    <m/>
    <s v="Structure-only"/>
    <m/>
    <m/>
    <m/>
    <m/>
    <m/>
    <s v="Other Fire: Non-PG&amp;E related"/>
    <m/>
    <m/>
    <m/>
    <s v="Subsurface"/>
    <x v="1"/>
    <m/>
    <m/>
    <m/>
    <s v=" "/>
    <x v="0"/>
    <n v="37.7212891"/>
    <n v="-121.7298467"/>
    <s v="Alameda"/>
    <s v="CAYETANO 2109 "/>
    <n v="21000"/>
    <m/>
    <x v="0"/>
    <s v="LIVERMORE/PLEASANTON FD"/>
    <s v="Urban"/>
    <m/>
    <m/>
    <s v="N"/>
    <m/>
    <m/>
    <m/>
    <m/>
    <s v="N"/>
    <s v="N"/>
    <m/>
    <m/>
    <s v="2021-06-25"/>
    <m/>
    <m/>
    <m/>
    <m/>
    <m/>
    <m/>
    <m/>
    <m/>
    <m/>
    <m/>
    <m/>
    <m/>
    <m/>
    <m/>
    <m/>
    <m/>
    <m/>
    <m/>
    <m/>
    <s v="  "/>
    <s v="MISSION"/>
    <s v="LIVERMORE 03"/>
    <s v="10:27"/>
    <n v="44370"/>
    <m/>
    <n v="2474668887"/>
    <n v="5644"/>
    <s v="OAKMONT CIR"/>
    <s v="LIVERMORE"/>
    <n v="37.721257999999999"/>
    <n v="-121.730401"/>
    <s v="M3TNMN4"/>
    <s v="NORIEGA, NICHOLAS"/>
    <n v="14422109"/>
    <s v="20210623 11:08"/>
    <n v="2640"/>
    <m/>
    <s v="STRUCTURE FIRE INCIDENT # 687 LIVERMORE PLEASANTON FIRE DEPT. DISCONNECTED SERVICE IN SPLICE BOX. INSPECTION REQUIRED BEFORE RECONNECT. "/>
    <s v="Y"/>
    <m/>
    <m/>
    <m/>
    <n v="37.7212891"/>
    <n v="-121.7298467"/>
    <s v="HOUSE STRUCTURE FIRE. DISCONNECTED SERVICE IN SPLICE BOX. "/>
    <s v="LIVERMORE/PLEASANTON FIRE DEPT"/>
    <m/>
    <s v="N"/>
    <s v="Y"/>
    <s v="Y"/>
    <s v="Clear"/>
    <m/>
    <s v="Structures"/>
    <m/>
    <s v="Calm"/>
    <m/>
    <s v="Unknown"/>
    <s v="PERSONAL RESIDENCE"/>
    <s v="Structure Only"/>
    <m/>
    <s v="Fire Dept"/>
    <m/>
    <s v="Subsurface"/>
    <m/>
    <s v="N"/>
    <m/>
    <m/>
    <m/>
    <m/>
    <m/>
    <m/>
    <s v="  "/>
    <m/>
    <m/>
    <m/>
    <m/>
    <m/>
    <m/>
    <m/>
    <m/>
    <m/>
    <m/>
    <m/>
    <m/>
    <m/>
    <m/>
    <m/>
    <m/>
    <m/>
    <m/>
    <m/>
    <m/>
    <m/>
    <m/>
    <m/>
    <m/>
    <m/>
    <m/>
    <m/>
    <m/>
    <m/>
    <m/>
    <m/>
    <m/>
    <m/>
    <m/>
    <m/>
    <m/>
    <m/>
    <m/>
    <m/>
    <m/>
    <m/>
    <m/>
    <m/>
    <m/>
    <m/>
    <m/>
    <m/>
  </r>
  <r>
    <n v="897"/>
    <s v="AGFC"/>
    <s v="3 - QC Complete"/>
    <n v="44370"/>
    <n v="44617"/>
    <s v="Structure fire, not attributable to PG&amp;E assets. Fire ignited inside of customer owned panel. This information is preliminary."/>
    <s v="\\fxshare-nas05\quotashare-fs01\ESA\5 - Ignition Tracking\2021_Ignition_QC_Folders\20210623_nan_nan_nan_7507753"/>
    <s v=" "/>
    <m/>
    <m/>
    <m/>
    <m/>
    <m/>
    <s v="Not In Scope"/>
    <m/>
    <m/>
    <m/>
    <m/>
    <m/>
    <m/>
    <m/>
    <m/>
    <m/>
    <m/>
    <m/>
    <m/>
    <m/>
    <m/>
    <m/>
    <m/>
    <m/>
    <m/>
    <m/>
    <m/>
    <m/>
    <m/>
    <m/>
    <m/>
    <m/>
    <m/>
    <m/>
    <m/>
    <m/>
    <m/>
    <m/>
    <m/>
    <m/>
    <m/>
    <m/>
    <m/>
    <m/>
    <m/>
    <m/>
    <m/>
    <m/>
    <m/>
    <m/>
    <m/>
    <m/>
    <m/>
    <s v=" "/>
    <x v="185"/>
    <s v="09:59:00"/>
    <m/>
    <m/>
    <s v="FAS"/>
    <s v="N"/>
    <s v="N"/>
    <m/>
    <m/>
    <m/>
    <n v="7507753"/>
    <m/>
    <m/>
    <m/>
    <m/>
    <s v=" "/>
    <x v="0"/>
    <x v="1"/>
    <s v="N"/>
    <s v="N"/>
    <s v="N"/>
    <s v="Structure fire, not attributable to PG&amp;E assets. Fire ignited inside of customer owned panel. This information is preliminary."/>
    <s v="Not PG&amp;E"/>
    <s v="Other"/>
    <m/>
    <m/>
    <m/>
    <s v="&lt;3 meters of linear travel"/>
    <m/>
    <m/>
    <m/>
    <m/>
    <m/>
    <s v="Other Fire: Non-PG&amp;E related"/>
    <m/>
    <m/>
    <m/>
    <s v="Overhead"/>
    <x v="1"/>
    <m/>
    <m/>
    <m/>
    <s v=" "/>
    <x v="0"/>
    <n v="34.744771700000001"/>
    <n v="-120.2799833"/>
    <s v="Santa Barbara"/>
    <s v="PALMER 1101"/>
    <n v="12000"/>
    <m/>
    <x v="0"/>
    <s v="Los Alamos FD"/>
    <s v="Herbaceous"/>
    <m/>
    <m/>
    <s v="N"/>
    <m/>
    <m/>
    <m/>
    <m/>
    <s v="N"/>
    <s v="N"/>
    <m/>
    <m/>
    <s v="2021-06-25"/>
    <m/>
    <m/>
    <m/>
    <m/>
    <m/>
    <m/>
    <m/>
    <m/>
    <m/>
    <m/>
    <m/>
    <m/>
    <m/>
    <m/>
    <m/>
    <m/>
    <m/>
    <m/>
    <m/>
    <s v="  "/>
    <s v="LOS PADRES"/>
    <s v="SANTA MARIA 02"/>
    <s v="09:59"/>
    <n v="44370"/>
    <m/>
    <n v="7507753"/>
    <s v="UNKNOWN"/>
    <s v="PREMISES DO NOT CHANGE"/>
    <s v="LOS ALAMOS"/>
    <n v="34.864989000000001"/>
    <n v="-120.416567"/>
    <s v="L2TJRWX"/>
    <s v="WOOLSEY, JAMES"/>
    <m/>
    <s v="20210623 11:45"/>
    <n v="1121"/>
    <m/>
    <s v="customers buss bars in panel burned up, de energized at weatherhead, customer name is brian shannon, meter number 1010408539 , customer to contct when new panel is installed, to connect service and install new meter "/>
    <s v="Y"/>
    <n v="4"/>
    <s v="\\fxshare-nas05\quotashare-fs01\ESA\5 - Ignition Tracking\Fire_Tab_Attachment_Files"/>
    <s v="34.7447717,-120.2799833,178.700000,3D"/>
    <m/>
    <m/>
    <m/>
    <s v="fire dept station 24 los alamos"/>
    <m/>
    <s v="N"/>
    <s v="Y"/>
    <s v="Y"/>
    <s v="Clear"/>
    <m/>
    <s v="Other (Comments)"/>
    <s v="customer panel burned up"/>
    <s v="Calm"/>
    <m/>
    <s v="Other (Comments)"/>
    <s v="just fire at panel"/>
    <s v="&lt; 1 meter"/>
    <m/>
    <s v="Fire Dept"/>
    <m/>
    <s v="Other (Comments)"/>
    <s v="panel fire"/>
    <s v="Y"/>
    <s v="removed meter took with me"/>
    <s v="PG&amp;E Employee"/>
    <m/>
    <m/>
    <m/>
    <m/>
    <s v="  "/>
    <m/>
    <m/>
    <m/>
    <m/>
    <m/>
    <m/>
    <m/>
    <m/>
    <m/>
    <m/>
    <m/>
    <m/>
    <m/>
    <m/>
    <m/>
    <m/>
    <m/>
    <m/>
    <m/>
    <m/>
    <m/>
    <m/>
    <m/>
    <m/>
    <m/>
    <m/>
    <m/>
    <m/>
    <m/>
    <m/>
    <m/>
    <m/>
    <m/>
    <m/>
    <m/>
    <m/>
    <m/>
    <m/>
    <m/>
    <m/>
    <m/>
    <m/>
    <m/>
    <m/>
    <m/>
    <m/>
    <m/>
  </r>
  <r>
    <n v="929"/>
    <s v="MXX7"/>
    <s v="3 - QC Complete"/>
    <n v="44377"/>
    <n v="44617"/>
    <s v="Other fire, not attributable to PG&amp;E assets. Building burned up- fire, no meter, no ac power. This investigation is preliminary. "/>
    <s v="\\fxshare-nas05\quotashare-fs01\ESA\5 - Ignition Tracking\2021_Ignition_QC_Folders\20210622_nan_nan_nan_3386557652"/>
    <s v=" "/>
    <m/>
    <m/>
    <m/>
    <m/>
    <m/>
    <s v="Not In Scope"/>
    <m/>
    <m/>
    <m/>
    <m/>
    <m/>
    <m/>
    <m/>
    <m/>
    <m/>
    <m/>
    <m/>
    <m/>
    <m/>
    <m/>
    <m/>
    <m/>
    <m/>
    <m/>
    <m/>
    <m/>
    <m/>
    <m/>
    <m/>
    <m/>
    <m/>
    <m/>
    <m/>
    <m/>
    <m/>
    <m/>
    <m/>
    <m/>
    <m/>
    <m/>
    <m/>
    <m/>
    <m/>
    <m/>
    <m/>
    <m/>
    <m/>
    <m/>
    <m/>
    <m/>
    <m/>
    <m/>
    <s v=" "/>
    <x v="186"/>
    <s v="15:27:00"/>
    <m/>
    <m/>
    <s v="FAS"/>
    <s v="N"/>
    <s v="N"/>
    <m/>
    <m/>
    <m/>
    <n v="3386557652"/>
    <m/>
    <m/>
    <m/>
    <m/>
    <s v=" "/>
    <x v="0"/>
    <x v="1"/>
    <s v="N"/>
    <s v="N"/>
    <s v="N"/>
    <s v="Other fire, not attributable to PG&amp;E assets. Building burned up- fire, no meter, no ac power. This investigation is preliminary. "/>
    <s v="Not PG&amp;E"/>
    <s v="Building"/>
    <m/>
    <m/>
    <m/>
    <s v="Structure-only"/>
    <m/>
    <m/>
    <m/>
    <m/>
    <m/>
    <s v="Other Fire: Non-PG&amp;E related"/>
    <m/>
    <m/>
    <m/>
    <s v="Overhead"/>
    <x v="1"/>
    <m/>
    <m/>
    <m/>
    <s v=" "/>
    <x v="1"/>
    <n v="34.751708299999997"/>
    <n v="-120.1432983"/>
    <s v="Santa Barbara"/>
    <s v="ZACA 1101"/>
    <n v="12000"/>
    <m/>
    <x v="0"/>
    <s v="Cal Fire"/>
    <s v="Hardwood Woodland"/>
    <m/>
    <m/>
    <s v="N"/>
    <m/>
    <m/>
    <m/>
    <m/>
    <s v="N"/>
    <s v="N"/>
    <m/>
    <m/>
    <s v="2021-07-02"/>
    <m/>
    <m/>
    <m/>
    <m/>
    <m/>
    <m/>
    <m/>
    <m/>
    <m/>
    <m/>
    <m/>
    <m/>
    <m/>
    <m/>
    <m/>
    <m/>
    <m/>
    <m/>
    <m/>
    <s v="  "/>
    <s v="LOS PADRES"/>
    <s v="SANTA MARIA 03"/>
    <s v="15:27"/>
    <n v="44369"/>
    <m/>
    <n v="3386557652"/>
    <n v="6701"/>
    <s v="FOXEN CANYON RD"/>
    <s v="LOS OLIVOS"/>
    <n v="34.749158000000001"/>
    <n v="-120.116232"/>
    <s v="L1MAEP6"/>
    <s v="PAEZ, ALFRED"/>
    <n v="182681101"/>
    <s v="20210630 10:27"/>
    <n v="2230"/>
    <n v="1"/>
    <s v="Building burned up- fire, no meter, no ac power."/>
    <s v="Y"/>
    <m/>
    <m/>
    <s v="34.7517083,-120.1432983,369.700000,3D"/>
    <m/>
    <m/>
    <m/>
    <s v="Cal fire."/>
    <m/>
    <s v="N"/>
    <s v="Y"/>
    <s v="Y"/>
    <s v="Clear"/>
    <m/>
    <s v="Customer-Owned Structure/Equipment"/>
    <m/>
    <s v="Calm"/>
    <m/>
    <s v="3rd Party"/>
    <m/>
    <s v="Structure Only"/>
    <m/>
    <s v="Cal Fire"/>
    <m/>
    <s v="Overhead"/>
    <m/>
    <s v="N"/>
    <m/>
    <m/>
    <m/>
    <m/>
    <m/>
    <m/>
    <s v="  "/>
    <m/>
    <m/>
    <m/>
    <m/>
    <m/>
    <m/>
    <m/>
    <m/>
    <m/>
    <m/>
    <m/>
    <m/>
    <m/>
    <m/>
    <m/>
    <m/>
    <m/>
    <m/>
    <m/>
    <m/>
    <m/>
    <m/>
    <m/>
    <m/>
    <m/>
    <m/>
    <m/>
    <m/>
    <m/>
    <m/>
    <m/>
    <m/>
    <m/>
    <m/>
    <m/>
    <m/>
    <m/>
    <m/>
    <m/>
    <m/>
    <m/>
    <m/>
    <m/>
    <m/>
    <m/>
    <m/>
    <m/>
  </r>
  <r>
    <n v="896"/>
    <s v="CFMD"/>
    <s v="3 - QC Complete"/>
    <n v="44389"/>
    <n v="44617"/>
    <s v="Tree rubbed into service and caused sparks to fall to ground, igniting a 0.25 - 10 acre fire. This information is preliminary."/>
    <s v="\\fxshare-nas05\quotashare-fs01\ESA\5 - Ignition Tracking\2021_Ignition_QC_Folders\20210622_1382535_nan_nan_T005323634"/>
    <s v=" "/>
    <s v="Y"/>
    <s v="DLY6"/>
    <s v="UPDATED CREATE TIME, OUTAGE TIME AND ADDED OIS TAG, FO ID "/>
    <m/>
    <m/>
    <s v="Not In Scope"/>
    <m/>
    <m/>
    <m/>
    <m/>
    <m/>
    <m/>
    <m/>
    <m/>
    <m/>
    <m/>
    <m/>
    <m/>
    <m/>
    <m/>
    <m/>
    <m/>
    <m/>
    <m/>
    <m/>
    <m/>
    <m/>
    <m/>
    <m/>
    <m/>
    <m/>
    <m/>
    <m/>
    <m/>
    <m/>
    <m/>
    <m/>
    <m/>
    <s v="Y"/>
    <n v="44390"/>
    <m/>
    <s v="Hollister FD"/>
    <s v="831-636-4325/'Delia.ramon@hollister.ca.gov'"/>
    <m/>
    <m/>
    <s v="Y"/>
    <n v="44389"/>
    <n v="44389"/>
    <m/>
    <m/>
    <m/>
    <m/>
    <s v=" "/>
    <x v="186"/>
    <s v="21:54:00"/>
    <n v="44369"/>
    <s v="21:53:00"/>
    <s v="FAS"/>
    <s v="N"/>
    <s v="N"/>
    <s v="1382535"/>
    <m/>
    <m/>
    <s v="T005323634"/>
    <m/>
    <m/>
    <m/>
    <s v="PG&amp;E_896_Ignition_20210617_1.jpg"/>
    <s v=" "/>
    <x v="1"/>
    <x v="0"/>
    <s v="Y"/>
    <s v="Y"/>
    <s v="N"/>
    <s v="On June 22nd, 2021 at approximately 21:55 hours, a PG&amp;E troubleman was dispatched to the Hollister 2101, 21kV distribution circuit on Riverside Road in the City of Hollister. The responding troubleman arrived on scene and observed a vegetation fire being put out by fire department on the scene.  Initial analysis indicates that a tree rubbed into service and caused sparks to fall to the ground, igniting a 0.25 -10 acre fire. The fire was suppressed by the Hollister Fire Department.  This incident occurred in a Non-HFTD with clear, breezy wind weather conditions.  No corrective tags were created for this incident.  The troubleman repaired the service line and service on 6/22/2021.  This information is preliminary."/>
    <s v="PG&amp;E"/>
    <s v="Vegetation"/>
    <m/>
    <s v="D"/>
    <s v="D"/>
    <s v="0.26-9.99"/>
    <m/>
    <m/>
    <m/>
    <m/>
    <m/>
    <s v="Vegetation"/>
    <s v="Contact from object"/>
    <s v="Veg. contact"/>
    <s v="Y"/>
    <s v="Overhead"/>
    <x v="3"/>
    <s v="Service Drop"/>
    <m/>
    <n v="101752964"/>
    <s v=" "/>
    <x v="0"/>
    <n v="36.836500000000001"/>
    <n v="-121.42509099999999"/>
    <s v="San Benito"/>
    <s v="HOLLISTER 2101 "/>
    <s v="0-750"/>
    <m/>
    <x v="0"/>
    <s v="Hollister FD"/>
    <s v="Herbaceous"/>
    <m/>
    <m/>
    <s v="N"/>
    <m/>
    <m/>
    <m/>
    <m/>
    <s v="N"/>
    <s v="N"/>
    <m/>
    <m/>
    <s v="2021-06-25"/>
    <m/>
    <m/>
    <m/>
    <m/>
    <m/>
    <m/>
    <m/>
    <m/>
    <m/>
    <m/>
    <m/>
    <m/>
    <m/>
    <m/>
    <m/>
    <m/>
    <m/>
    <m/>
    <m/>
    <s v="  "/>
    <s v="CENTRAL COAST"/>
    <s v="HOLLISTER"/>
    <s v="21:55"/>
    <n v="44369"/>
    <n v="1382535"/>
    <s v="T005323634"/>
    <n v="761"/>
    <s v="RIVERSIDE RD"/>
    <s v="HOLLISTER"/>
    <n v="36.836489999999998"/>
    <n v="-121.42512000000001"/>
    <s v="C1TRCMS"/>
    <s v="MAY, RICK"/>
    <n v="182492101"/>
    <s v="20210622 22:40"/>
    <n v="9002"/>
    <n v="1"/>
    <s v="tree rubbed into service causing spark causing fire"/>
    <s v="Y"/>
    <m/>
    <m/>
    <m/>
    <n v="36.836500000000001"/>
    <n v="-121.42509099999999"/>
    <m/>
    <s v="local fd"/>
    <m/>
    <s v="N"/>
    <s v="N"/>
    <m/>
    <s v="Clear"/>
    <m/>
    <s v="Private Land"/>
    <m/>
    <s v="Breezy"/>
    <m/>
    <s v="Vegetation"/>
    <s v="tree rubbed into service causing cross phase causing sparks causing fire"/>
    <s v="0.25 - 10 Acres"/>
    <m/>
    <s v="Fire Dept"/>
    <m/>
    <s v="Overhead"/>
    <m/>
    <s v="N"/>
    <m/>
    <m/>
    <m/>
    <s v="OVERHEAD"/>
    <s v="SERVICE CONDUCTOR"/>
    <s v="N"/>
    <s v="  "/>
    <m/>
    <m/>
    <m/>
    <m/>
    <m/>
    <m/>
    <m/>
    <m/>
    <m/>
    <m/>
    <m/>
    <m/>
    <m/>
    <m/>
    <m/>
    <m/>
    <m/>
    <m/>
    <m/>
    <m/>
    <m/>
    <m/>
    <m/>
    <m/>
    <m/>
    <m/>
    <m/>
    <m/>
    <m/>
    <m/>
    <m/>
    <m/>
    <m/>
    <m/>
    <m/>
    <m/>
    <m/>
    <m/>
    <m/>
    <m/>
    <m/>
    <m/>
    <m/>
    <m/>
    <m/>
    <m/>
    <m/>
  </r>
  <r>
    <n v="895"/>
    <s v="AGFC"/>
    <s v="3 - QC Complete"/>
    <n v="44370"/>
    <n v="44617"/>
    <s v="Structure fire, not attributable to PG&amp;E assets. Service disconnect. This information is preliminary."/>
    <s v="\\fxshare-nas05\quotashare-fs01\ESA\5 - Ignition Tracking\2021_Ignition_QC_Folders\20210622_1382493_nan_nan_T005323578"/>
    <s v=" "/>
    <m/>
    <m/>
    <m/>
    <m/>
    <m/>
    <s v="Not In Scope"/>
    <m/>
    <m/>
    <m/>
    <m/>
    <m/>
    <m/>
    <m/>
    <m/>
    <m/>
    <m/>
    <m/>
    <m/>
    <m/>
    <m/>
    <m/>
    <m/>
    <m/>
    <m/>
    <m/>
    <m/>
    <m/>
    <m/>
    <m/>
    <m/>
    <m/>
    <m/>
    <m/>
    <m/>
    <m/>
    <m/>
    <m/>
    <m/>
    <m/>
    <m/>
    <m/>
    <m/>
    <m/>
    <m/>
    <m/>
    <m/>
    <m/>
    <m/>
    <m/>
    <m/>
    <m/>
    <m/>
    <s v=" "/>
    <x v="186"/>
    <s v="19:45:00"/>
    <n v="44369"/>
    <s v="19:45:00"/>
    <s v="FAS"/>
    <s v="N"/>
    <s v="N"/>
    <n v="1382493"/>
    <m/>
    <m/>
    <s v="T005323578"/>
    <m/>
    <m/>
    <m/>
    <m/>
    <s v=" "/>
    <x v="0"/>
    <x v="1"/>
    <s v="N"/>
    <s v="N"/>
    <s v="N"/>
    <s v="Structure fire, not attributable to PG&amp;E assets. Service disconnect. This information is preliminary."/>
    <s v="Not PG&amp;E"/>
    <s v="Building"/>
    <m/>
    <m/>
    <m/>
    <s v="Structure-only"/>
    <m/>
    <m/>
    <m/>
    <m/>
    <m/>
    <s v="Other Fire: Non-PG&amp;E related"/>
    <m/>
    <m/>
    <m/>
    <s v="Overhead"/>
    <x v="1"/>
    <m/>
    <m/>
    <m/>
    <s v=" "/>
    <x v="0"/>
    <n v="36.434359999999998"/>
    <n v="-119.6776533"/>
    <s v="Fresno"/>
    <s v="CAMDEN 1103"/>
    <n v="12000"/>
    <m/>
    <x v="0"/>
    <s v="Laton FD"/>
    <s v="Urban"/>
    <m/>
    <m/>
    <s v="N"/>
    <m/>
    <m/>
    <m/>
    <m/>
    <s v="N"/>
    <s v="N"/>
    <m/>
    <m/>
    <s v="2021-06-25"/>
    <m/>
    <m/>
    <m/>
    <m/>
    <m/>
    <m/>
    <m/>
    <m/>
    <m/>
    <m/>
    <m/>
    <m/>
    <m/>
    <m/>
    <m/>
    <m/>
    <m/>
    <m/>
    <m/>
    <s v="  "/>
    <s v="FRESNO"/>
    <s v="SELMA  02"/>
    <s v="19:45"/>
    <n v="44369"/>
    <n v="1382493"/>
    <s v="T005323578"/>
    <n v="6629"/>
    <s v="E LATONIA ST"/>
    <s v="LATON"/>
    <n v="36.434240000000003"/>
    <n v="-119.67908"/>
    <s v="F6TJMRY"/>
    <s v="ROGERS, JAMES"/>
    <n v="252301103"/>
    <s v="20210622 20:33"/>
    <n v="9002"/>
    <n v="1"/>
    <s v="PWR OK STRUCTURE FIRE DISPATCH SENDING DISCONNECT"/>
    <s v="Y"/>
    <m/>
    <m/>
    <s v="36.4343600,-119.6776533,64.500000,3D"/>
    <m/>
    <m/>
    <m/>
    <s v="LATON FD"/>
    <m/>
    <s v="N"/>
    <s v="Y"/>
    <m/>
    <s v="Clear"/>
    <m/>
    <s v="Structures"/>
    <m/>
    <s v="Calm"/>
    <m/>
    <s v="Unknown"/>
    <m/>
    <s v="Structure Only"/>
    <m/>
    <s v="Fire Dept"/>
    <m/>
    <s v="Overhead"/>
    <m/>
    <s v="N"/>
    <m/>
    <m/>
    <m/>
    <s v="PATROL-NOT CONDUCTED"/>
    <m/>
    <s v="N"/>
    <s v="  "/>
    <m/>
    <m/>
    <m/>
    <m/>
    <m/>
    <m/>
    <m/>
    <m/>
    <m/>
    <m/>
    <m/>
    <m/>
    <m/>
    <m/>
    <m/>
    <m/>
    <m/>
    <m/>
    <m/>
    <m/>
    <m/>
    <m/>
    <m/>
    <m/>
    <m/>
    <m/>
    <m/>
    <m/>
    <m/>
    <m/>
    <m/>
    <m/>
    <m/>
    <m/>
    <m/>
    <m/>
    <m/>
    <m/>
    <m/>
    <m/>
    <m/>
    <m/>
    <m/>
    <m/>
    <m/>
    <m/>
    <m/>
  </r>
  <r>
    <n v="894"/>
    <s v="TLAL"/>
    <s v="3 - QC Complete"/>
    <n v="44579"/>
    <n v="44617"/>
    <s v="Tree fell through service and damaged the weatherhead, resulting in a less than one meter fire that was extinguished by the customer. This information is preliminary. OIS: 1382460; ILIS: None; FOID: T005323536; Create Time: 18:09; Outage Time: 18:05; Circuit ID: 102521104, SAP ID: 100422475; Division: North Valley; Tman ID: KDMB"/>
    <s v="\\fxshare-nas05\quotashare-fs01\ESA\5 - Ignition Tracking\2021_Ignition_QC_Folders\20210622_1382460_nan_nan_T005323536"/>
    <s v=" "/>
    <s v="Y"/>
    <s v="TLAL"/>
    <s v="Outage &amp; Create Time, Fire Greater Than 1 Linear Meter, CPUC Reportable Ignition Updated"/>
    <n v="44579"/>
    <m/>
    <s v="Not In Scope"/>
    <m/>
    <m/>
    <m/>
    <m/>
    <m/>
    <m/>
    <m/>
    <m/>
    <m/>
    <m/>
    <m/>
    <m/>
    <m/>
    <m/>
    <m/>
    <m/>
    <m/>
    <m/>
    <m/>
    <m/>
    <m/>
    <m/>
    <m/>
    <m/>
    <m/>
    <m/>
    <m/>
    <m/>
    <m/>
    <m/>
    <m/>
    <m/>
    <m/>
    <m/>
    <m/>
    <m/>
    <m/>
    <m/>
    <m/>
    <s v="Y"/>
    <n v="44371"/>
    <n v="44372"/>
    <s v="KDMB"/>
    <s v="Kile Menzel, (530) 624-7774, KDMb@pge.com"/>
    <s v="Emailed Pic Request, VM WR, Fire Tab 5MM sent"/>
    <m/>
    <s v=" "/>
    <x v="186"/>
    <s v="18:09:00"/>
    <n v="44369"/>
    <s v="18:05:00"/>
    <s v="FAS"/>
    <s v="N"/>
    <s v="N"/>
    <n v="1382460"/>
    <m/>
    <m/>
    <s v="T005323536"/>
    <m/>
    <n v="119596109"/>
    <m/>
    <s v="NO PHOTO"/>
    <s v=" "/>
    <x v="1"/>
    <x v="0"/>
    <s v="Y"/>
    <s v="Y"/>
    <s v="N"/>
    <s v="On June 22, 2021 at 1828 hours, a PG&amp;E Troubleman patrolled the Oroville 1104 12kV Distribution Circuit number 102521104, in the Local Responsibility Area (&quot;LRA&quot;) near the backyard of 2525 Yard St, Oroville, CA 95966. He observed a fallen tree, a broken 1/0 service conductor down near the 40' class-5 Douglas Fir wood pole (SAP Eqp ID 100422475, Koppers Co, Mfr. Year 1965), a weatherhead ripped off, and a small spot fire. Initial analysis indicates the ignition was caused by a mature 45' tall 18&quot; DBH Silver Maple tree that partially failed when it broke out at 8' above ground, fell into and struck the service drop, which resulted in a damaged service drop and weatherhead, and the 10' x 8' fire that ensued. Upon a Vegetation Management post-incident inspection, the rotten tree showed signs of decline both on the inside and outside. The Vegetation Management Inspection procedure assesses impact of vegetation to primary and secondary lines, and considers service drop wires to be out of scope for Vegetation Management Inspections because Electric Tariff Rule 16, as approved by the CPUC, governs electric service lines. Rule 16 assigns responsibility to manage vegetation around the customer's Service drop wires to the customer. This rule provides that, as a condition of service, the customer must provide a clear path, free of obstructions, for the service line. The Oroville Fire Department responded to the customer-extinguished fire. The line was returned to service on June 22, 2021. A pre-existing EC priority E tag 119596109 was submitted on August 10, 2020 and is still in an open status, with notes indicating that the pole was overgrown with vegetation at that time and the transformer was marked for replacement due to corrosion. This information is preliminary."/>
    <s v="PG&amp;E"/>
    <s v="Vegetation"/>
    <s v="Service Drop"/>
    <s v="D"/>
    <s v="D"/>
    <s v="&lt;3 meters of linear travel"/>
    <m/>
    <m/>
    <m/>
    <m/>
    <m/>
    <s v="Vegetation"/>
    <s v="Contact from object"/>
    <s v="Veg. contact"/>
    <s v="Y"/>
    <s v="Overhead"/>
    <x v="3"/>
    <s v="Service Drop"/>
    <s v="Service Drop"/>
    <n v="100422475"/>
    <s v=" "/>
    <x v="0"/>
    <n v="39.512770000000003"/>
    <n v="-121.54872"/>
    <s v="Butte"/>
    <s v="OROVILLE 1104 "/>
    <s v="0-750"/>
    <m/>
    <x v="0"/>
    <s v="Oroville FD, Customer"/>
    <s v="Urban"/>
    <s v="Grass Fuel Model"/>
    <m/>
    <s v="N"/>
    <m/>
    <m/>
    <m/>
    <m/>
    <s v="N"/>
    <s v="N"/>
    <m/>
    <m/>
    <s v="2021-06-25"/>
    <m/>
    <m/>
    <m/>
    <m/>
    <m/>
    <m/>
    <m/>
    <m/>
    <m/>
    <m/>
    <m/>
    <m/>
    <m/>
    <m/>
    <m/>
    <m/>
    <m/>
    <m/>
    <m/>
    <s v="  "/>
    <s v="NORTH VALLEY"/>
    <s v="OROVILLE 01"/>
    <s v="18:10"/>
    <n v="44369"/>
    <n v="1382460"/>
    <s v="T005323536"/>
    <n v="2525"/>
    <s v="YARD ST"/>
    <s v="OROVILLE"/>
    <n v="39.512770000000003"/>
    <n v="-121.54872"/>
    <s v="V4TKDMB"/>
    <s v="MENZEL, KILE"/>
    <n v="102521104"/>
    <s v="20210622 20:50"/>
    <n v="9260"/>
    <m/>
    <s v="TREE BROKE OFF AND WENT THROUGH SERVICE AND RIPPED WEATHERHEAD OFF. RAN NEW 1/0 SERVICE AND ELECTRICIAN REPAIRED"/>
    <s v="Y"/>
    <m/>
    <m/>
    <m/>
    <n v="39.512770000000003"/>
    <n v="-121.54872"/>
    <s v="TREE FELL AND RIPPED DOWN SERVICE AND WEATHERHEAD. SMALL SPOT FIRE WAS PUT OUT"/>
    <m/>
    <m/>
    <s v="N"/>
    <s v="Y"/>
    <m/>
    <s v="Clear"/>
    <m/>
    <s v="Other (Comments)"/>
    <s v="PGE SERVICE, CABLE LINE"/>
    <s v="Calm"/>
    <m/>
    <s v="Vegetation"/>
    <s v="TREE FELL IN BACK YARD"/>
    <s v="&lt; 1 meter"/>
    <m/>
    <s v="Other (Comments)"/>
    <s v="CUSTOMER"/>
    <s v="Overhead"/>
    <m/>
    <s v="N"/>
    <m/>
    <m/>
    <m/>
    <s v="TREE-FELL INTO LINE"/>
    <s v="SERVICE CONDUCTOR"/>
    <s v="Y"/>
    <s v="  "/>
    <m/>
    <m/>
    <m/>
    <m/>
    <m/>
    <m/>
    <m/>
    <m/>
    <m/>
    <m/>
    <m/>
    <m/>
    <m/>
    <m/>
    <m/>
    <m/>
    <m/>
    <m/>
    <m/>
    <m/>
    <m/>
    <m/>
    <m/>
    <m/>
    <m/>
    <m/>
    <m/>
    <m/>
    <m/>
    <m/>
    <m/>
    <m/>
    <m/>
    <m/>
    <m/>
    <m/>
    <m/>
    <m/>
    <m/>
    <m/>
    <m/>
    <m/>
    <m/>
    <m/>
    <m/>
    <m/>
    <m/>
  </r>
  <r>
    <n v="893"/>
    <s v="MXX7"/>
    <s v="3 - QC Complete"/>
    <n v="44377"/>
    <n v="44617"/>
    <s v="Service drop burned and fell to ground due to customer tampering with electrical for grow house. The troubleman found non PG&amp;E connections at weatherhead, meter was missing seal as well. The ensuing fire was 3 meter - 0.25 acre in size. This information is preliminary."/>
    <s v="\\fxshare-nas05\quotashare-fs01\ESA\5 - Ignition Tracking\2021_Ignition_QC_Folders\20210622_1382417_nan_nan_T005323480"/>
    <s v=" "/>
    <s v="Y"/>
    <s v="MXX7"/>
    <s v="Create Time and Outage Time corrected to match Time Created and Outage Start on FAS. Changed Fire Latitude and Longitude to match the address on FAS. "/>
    <n v="44371"/>
    <m/>
    <s v="Not In Scope"/>
    <m/>
    <m/>
    <m/>
    <m/>
    <m/>
    <m/>
    <m/>
    <m/>
    <m/>
    <m/>
    <m/>
    <m/>
    <m/>
    <m/>
    <m/>
    <m/>
    <m/>
    <m/>
    <m/>
    <m/>
    <m/>
    <m/>
    <m/>
    <m/>
    <m/>
    <m/>
    <m/>
    <m/>
    <m/>
    <m/>
    <m/>
    <m/>
    <m/>
    <m/>
    <m/>
    <m/>
    <m/>
    <m/>
    <m/>
    <s v="Y"/>
    <n v="44372"/>
    <n v="44375"/>
    <s v="JCSN "/>
    <s v="John Sylvester, 559-903-3664, jcsn@pge.com"/>
    <s v="Emailed Pic Request"/>
    <m/>
    <s v=" "/>
    <x v="186"/>
    <s v="16:56:00"/>
    <n v="44369"/>
    <s v="16:55:00"/>
    <s v="FAS"/>
    <s v="N"/>
    <s v="N"/>
    <n v="1382417"/>
    <m/>
    <m/>
    <s v="T005323480"/>
    <m/>
    <m/>
    <m/>
    <s v="PG&amp;E_893_Ignition_20210622_1.jpg"/>
    <s v=" "/>
    <x v="1"/>
    <x v="0"/>
    <s v="Y"/>
    <s v="Y"/>
    <s v="N"/>
    <s v="On June 22nd, 2021 at 1656 hours, a PG&amp;E Troubleman was dispatched to the ASHLAN AVE 2105 21kV Distribution Circuit on N Bengston Ave in Fresno in response to a fire. Initial analysis indicates a service drop burned and fell to ground due to customer tampering with electrical for grow house (SAP #100654547). There were non-PG&amp;E connections on the weatherhead and a newer style panel. The meter seal and the inner meter seal were missing. When I contacted the troubleman for a photo, the troubleman also mentioned that &quot;it was found the customer had been stealing power for two years.&quot; The ensuing fire was 3 meters - 0.25 acre in size and the fire was suppressed by Other Party (Customer). Troubleman made repairs and reconnected service on June 22nd, 2021. Troubleman also set a new meter. This is preliminary. "/>
    <s v="PG&amp;E"/>
    <s v="Other"/>
    <s v="Unknown"/>
    <s v="D"/>
    <s v="D"/>
    <s v="&lt;0.25"/>
    <m/>
    <m/>
    <m/>
    <m/>
    <m/>
    <s v="Contact - 3rd Party"/>
    <s v="Vandalism"/>
    <s v="Vandalism"/>
    <s v="Y"/>
    <s v="Overhead"/>
    <x v="3"/>
    <s v="Service Drop"/>
    <s v="Service Drop"/>
    <n v="100654547"/>
    <s v=" "/>
    <x v="0"/>
    <n v="36.804740000000002"/>
    <n v="-119.82902"/>
    <s v="Fresno"/>
    <s v="ASHLAN AVE 2105 "/>
    <s v="0-750"/>
    <s v="ASHLAN AVE 2105CB"/>
    <x v="0"/>
    <s v="Customer"/>
    <s v="Urban"/>
    <m/>
    <m/>
    <s v="N"/>
    <m/>
    <m/>
    <m/>
    <m/>
    <s v="N"/>
    <s v="N"/>
    <m/>
    <m/>
    <s v="2021-06-25"/>
    <m/>
    <m/>
    <m/>
    <m/>
    <m/>
    <m/>
    <m/>
    <m/>
    <m/>
    <m/>
    <m/>
    <m/>
    <m/>
    <m/>
    <m/>
    <m/>
    <m/>
    <m/>
    <m/>
    <s v="  "/>
    <s v="FRESNO"/>
    <s v="FRESNO 08"/>
    <s v="16:58"/>
    <n v="44369"/>
    <n v="1382417"/>
    <s v="T005323480"/>
    <n v="4826"/>
    <s v="N BENGSTON AVE"/>
    <s v="FRESNO"/>
    <n v="36.804740000000002"/>
    <n v="-119.82902"/>
    <s v="F4TJCSN"/>
    <s v="SYLVESTER, JOHN"/>
    <n v="252052105"/>
    <s v="20210622 18:09"/>
    <n v="9002"/>
    <m/>
    <s v="Found service burned and on the ground. Arc started near end of preform tie. Found non PG&amp;E connections at weatherhead and a newer style panel. Customer confirmed this is a marijauna grow house but he uses LED's which use less energy. Found meter seal missing and the inner meter seal missing as well. No other signs of tampering. I made repairs and reconencted service. I set new el mtr. "/>
    <s v="Y"/>
    <m/>
    <m/>
    <s v="36.8051703,-119.8294323,87.500000,3D"/>
    <m/>
    <m/>
    <m/>
    <m/>
    <m/>
    <s v="N"/>
    <s v="Y"/>
    <m/>
    <s v="Clear"/>
    <m/>
    <s v="Private Land"/>
    <m/>
    <s v="Calm"/>
    <m/>
    <s v="PG&amp;E Equipment"/>
    <m/>
    <s v="3 meters - 0.25 Acres"/>
    <m/>
    <s v="Other Party"/>
    <m/>
    <s v="Overhead"/>
    <m/>
    <s v="Y"/>
    <s v="pictures"/>
    <s v="PG&amp;E Employee"/>
    <m/>
    <s v="OVERHEAD"/>
    <s v="SERVICE CONDUCTOR"/>
    <s v="N"/>
    <s v="  "/>
    <m/>
    <m/>
    <m/>
    <m/>
    <m/>
    <m/>
    <m/>
    <m/>
    <m/>
    <m/>
    <m/>
    <m/>
    <m/>
    <m/>
    <m/>
    <m/>
    <m/>
    <m/>
    <m/>
    <m/>
    <m/>
    <m/>
    <m/>
    <m/>
    <m/>
    <m/>
    <m/>
    <m/>
    <m/>
    <m/>
    <m/>
    <m/>
    <m/>
    <m/>
    <m/>
    <m/>
    <m/>
    <m/>
    <m/>
    <m/>
    <m/>
    <m/>
    <m/>
    <m/>
    <m/>
    <m/>
    <m/>
  </r>
  <r>
    <n v="892"/>
    <s v="P4K5"/>
    <s v="3 - QC Complete"/>
    <n v="44376"/>
    <n v="44617"/>
    <s v="Troubleman reports a no good surge arrestor that ignited a small 1 meter - &lt; 3 meter grass fire at the base of distribution pole. This information is preliminary."/>
    <s v="\\fxshare-nas05\quotashare-fs01\ESA\5 - Ignition Tracking\2021_Ignition_QC_Folders\20210622_nan_nan_nan_T005323312"/>
    <s v=" "/>
    <m/>
    <m/>
    <m/>
    <m/>
    <m/>
    <s v="Not In Scope"/>
    <m/>
    <m/>
    <m/>
    <m/>
    <m/>
    <m/>
    <m/>
    <m/>
    <m/>
    <m/>
    <m/>
    <m/>
    <m/>
    <m/>
    <m/>
    <m/>
    <m/>
    <m/>
    <m/>
    <m/>
    <m/>
    <m/>
    <m/>
    <m/>
    <m/>
    <m/>
    <m/>
    <m/>
    <m/>
    <m/>
    <m/>
    <m/>
    <m/>
    <m/>
    <m/>
    <m/>
    <m/>
    <m/>
    <m/>
    <m/>
    <m/>
    <m/>
    <m/>
    <m/>
    <m/>
    <m/>
    <s v=" "/>
    <x v="186"/>
    <s v="14:01:00"/>
    <n v="44369"/>
    <s v="13:59:00"/>
    <s v="FAS"/>
    <s v="N"/>
    <s v="N"/>
    <s v="TR7930190"/>
    <m/>
    <m/>
    <s v="T005323312"/>
    <n v="121581555"/>
    <m/>
    <m/>
    <s v="PG&amp;E_892_Ignition_20210622_3.jpg"/>
    <s v=" "/>
    <x v="1"/>
    <x v="0"/>
    <s v="Y"/>
    <s v="Y"/>
    <s v="N"/>
    <s v="On 06/22/2021 at 1401 hours, a PG&amp;E Troubleman was dispatched to the Sycamore creek 1102 12kV Distribution Circuit near the intersection of Ceres avenue and Manzanit in response to an explosion. Initial analysis indicates a capacitor bank failure as the cause of ignition. The ensuing fire was &lt; 3 meters in size and the fire was suppressed by the Chico Fire Department. PG&amp;E Troubleman repaired the flashed capacitor. This is preliminary."/>
    <s v="PG&amp;E"/>
    <s v="Vegetation"/>
    <s v="Capacitor"/>
    <s v="D"/>
    <s v="D"/>
    <s v="&lt;3 meters of linear travel"/>
    <m/>
    <m/>
    <m/>
    <m/>
    <m/>
    <s v="Equipment - PG&amp;E"/>
    <s v="All types of equipment / facility failure"/>
    <s v="Capacitor bank failure"/>
    <s v="Y"/>
    <s v="Overhead"/>
    <x v="0"/>
    <s v="Capacitor Bank"/>
    <s v="Capacitor"/>
    <n v="100344692"/>
    <s v=" "/>
    <x v="0"/>
    <n v="39.753174999999999"/>
    <n v="-121.83383000000001"/>
    <s v="Butte"/>
    <s v="SYCAMORE CREEK 1102 "/>
    <n v="12000"/>
    <s v="SYCAMORE CREEK 1102CB"/>
    <x v="0"/>
    <s v="Chico FD"/>
    <s v="Urban"/>
    <s v="Grass Fuel Model"/>
    <m/>
    <s v="N"/>
    <m/>
    <m/>
    <m/>
    <m/>
    <s v="N"/>
    <s v="N"/>
    <m/>
    <m/>
    <s v="2021-06-25"/>
    <m/>
    <m/>
    <m/>
    <m/>
    <m/>
    <m/>
    <m/>
    <m/>
    <m/>
    <m/>
    <m/>
    <m/>
    <m/>
    <m/>
    <m/>
    <m/>
    <m/>
    <m/>
    <m/>
    <s v="  "/>
    <s v="NORTH VALLEY"/>
    <s v="CHICO 02"/>
    <s v="14:02"/>
    <n v="44369"/>
    <m/>
    <s v="T005323312"/>
    <s v="UNKNOWN"/>
    <s v="CERES AVE AND MANZANIT"/>
    <s v="CHICO"/>
    <m/>
    <m/>
    <s v="V2TAST2"/>
    <s v="THORNE III, ALLAN"/>
    <m/>
    <s v="20210622 14:44"/>
    <n v="9002"/>
    <m/>
    <s v="NG SURGE ARRESTOR, LEFT KYLES AND FUSES OPEN, TAG CAUTION, PINNED W DO, COE TAG SENT"/>
    <s v="Y"/>
    <n v="3"/>
    <s v="\\fxshare-nas05\quotashare-fs01\ESA\5 - Ignition Tracking\Fire_Tab_Attachment_Files"/>
    <s v="39.7531750,-121.8338300,64.600000,3D"/>
    <m/>
    <m/>
    <s v="SMALL VEG FIRE AT BASE OF POLE"/>
    <s v="CITY CHICO FIRE DEPT"/>
    <m/>
    <s v="N"/>
    <s v="Y"/>
    <m/>
    <s v="Clear"/>
    <m/>
    <s v="Private Land"/>
    <m/>
    <s v="Calm"/>
    <m/>
    <s v="Vegetation"/>
    <m/>
    <s v="1 meter - &lt; 3 meters"/>
    <m/>
    <s v="Fire Dept"/>
    <m/>
    <s v="Overhead"/>
    <m/>
    <s v="Y"/>
    <s v="PHOTOS"/>
    <s v="PG&amp;E Employee"/>
    <m/>
    <s v="OVERHEAD"/>
    <s v="CAPACITOR"/>
    <s v="N"/>
    <s v="  "/>
    <m/>
    <m/>
    <m/>
    <m/>
    <m/>
    <m/>
    <m/>
    <m/>
    <m/>
    <m/>
    <m/>
    <m/>
    <m/>
    <m/>
    <m/>
    <m/>
    <m/>
    <m/>
    <m/>
    <m/>
    <m/>
    <m/>
    <m/>
    <m/>
    <m/>
    <m/>
    <m/>
    <m/>
    <m/>
    <m/>
    <m/>
    <m/>
    <m/>
    <m/>
    <m/>
    <m/>
    <m/>
    <m/>
    <m/>
    <m/>
    <m/>
    <m/>
    <m/>
    <m/>
    <m/>
    <m/>
    <m/>
  </r>
  <r>
    <n v="891"/>
    <s v="MXX7"/>
    <s v="3 - QC Complete"/>
    <n v="44371"/>
    <n v="44617"/>
    <s v="Bird nest on transformer caused an ignition. The ensuing fire was less than 1 linear meter and extinguished by customer. This information is preliminary."/>
    <s v="\\fxshare-nas05\quotashare-fs01\ESA\5 - Ignition Tracking\2021_Ignition_QC_Folders\20210622_1382294_21-0077627_nan_T005323293"/>
    <s v=" "/>
    <s v="Y"/>
    <s v="MXX7"/>
    <s v="Outage Time corrected to match Outage Start in FAS. Changed Fire Latitude and Longitude to the same latitude and longitude as the transformer. "/>
    <n v="44371"/>
    <m/>
    <s v="Not In Scope"/>
    <m/>
    <m/>
    <m/>
    <m/>
    <m/>
    <m/>
    <m/>
    <m/>
    <m/>
    <m/>
    <m/>
    <m/>
    <m/>
    <m/>
    <m/>
    <m/>
    <m/>
    <m/>
    <m/>
    <m/>
    <m/>
    <m/>
    <m/>
    <m/>
    <m/>
    <m/>
    <m/>
    <m/>
    <m/>
    <m/>
    <m/>
    <m/>
    <m/>
    <m/>
    <m/>
    <m/>
    <m/>
    <m/>
    <m/>
    <m/>
    <m/>
    <m/>
    <m/>
    <m/>
    <m/>
    <m/>
    <s v=" "/>
    <x v="186"/>
    <s v="13:44:00"/>
    <n v="44369"/>
    <s v="13:38:00"/>
    <s v="FAS"/>
    <s v="N"/>
    <s v="N"/>
    <n v="1382294"/>
    <s v="21-0077627"/>
    <m/>
    <s v="T005323293"/>
    <n v="121582126"/>
    <m/>
    <m/>
    <s v="No photo"/>
    <s v=" "/>
    <x v="0"/>
    <x v="0"/>
    <s v="Y"/>
    <s v="N"/>
    <s v="N"/>
    <s v="On June 22nd, 2021 at 1344 hours, a PG&amp;E Troubleman was dispatched to the CHOLAME 1101 12kV Distribution Circuit on Truesdale Road in San Luis Obispo in response to a fire. Initial analysis indicates a bird nest on transformer (CGC # 512994177452) caused the ignition. The transformer was flashed. The ensuing fire was less than 1 meter in size and the fire was suppressed by Other Party (Customer). Electric Crew Foreman replaced transformer on June 22nd, 2021. This is preliminary. "/>
    <s v="PG&amp;E"/>
    <s v="Other"/>
    <s v="Nest"/>
    <s v="D"/>
    <m/>
    <s v="&lt;3 meters of linear travel"/>
    <m/>
    <m/>
    <m/>
    <m/>
    <m/>
    <s v="Contact - Animal - Nest"/>
    <s v="Contact from object"/>
    <s v="Nest Contact"/>
    <s v="N"/>
    <s v="Overhead"/>
    <x v="0"/>
    <s v="Transformer Bushing"/>
    <s v="Transformer"/>
    <m/>
    <s v=" "/>
    <x v="0"/>
    <n v="35.605699999999999"/>
    <n v="-120.35749"/>
    <s v="San Luis Obispo"/>
    <s v="CHOLAME 1101"/>
    <n v="12000"/>
    <s v="CHOLAME 1101X12"/>
    <x v="0"/>
    <s v="Customer"/>
    <s v="Herbaceous"/>
    <m/>
    <m/>
    <s v="N"/>
    <m/>
    <m/>
    <m/>
    <m/>
    <s v="N"/>
    <s v="N"/>
    <m/>
    <m/>
    <s v="2021-06-25"/>
    <m/>
    <m/>
    <m/>
    <m/>
    <m/>
    <m/>
    <m/>
    <m/>
    <m/>
    <m/>
    <m/>
    <m/>
    <m/>
    <m/>
    <m/>
    <m/>
    <m/>
    <m/>
    <m/>
    <s v="  "/>
    <s v="LOS PADRES"/>
    <s v="TEMPLETON 03"/>
    <s v="13:44"/>
    <n v="44369"/>
    <n v="1382294"/>
    <s v="T005323293"/>
    <n v="3425"/>
    <s v="TRUESDALE RD"/>
    <s v="SHANDON"/>
    <n v="35.605699999999999"/>
    <n v="-120.35749"/>
    <s v="L3TR3S5"/>
    <s v="SPINOLA, RICHARD"/>
    <n v="182561101"/>
    <s v="20210622 15:38"/>
    <n v="9002"/>
    <n v="1"/>
    <s v="REPLACE BAD TRANSFORMER."/>
    <s v="Y"/>
    <m/>
    <m/>
    <s v="35.6607500,-120.4139383,309.900000,2D"/>
    <m/>
    <m/>
    <m/>
    <m/>
    <m/>
    <s v="N"/>
    <s v="Y"/>
    <m/>
    <s v="Clear"/>
    <m/>
    <s v="Private Land"/>
    <m/>
    <s v="Calm"/>
    <m/>
    <s v="Other Utility"/>
    <s v="BIRD NEST ON TRANSFORMER"/>
    <s v="&lt; 1 meter"/>
    <m/>
    <s v="Other Party"/>
    <s v="VINEYARD WORKERS"/>
    <s v="Overhead"/>
    <m/>
    <s v="N"/>
    <s v="PICTURES"/>
    <s v="PG&amp;E Employee"/>
    <s v="R3S5"/>
    <s v="OVERHEAD"/>
    <s v="TRANSFORMER (OH)"/>
    <s v="N"/>
    <s v="  "/>
    <s v="Unplanned"/>
    <s v="Los Padres"/>
    <s v="Templeton"/>
    <s v="182561101, CHOLAME-1101"/>
    <s v="21-0077627"/>
    <s v="Unplanned"/>
    <s v="Clear;32-90 F"/>
    <s v="1"/>
    <s v="337"/>
    <s v="NO"/>
    <s v="Line to Ground"/>
    <s v="Sustained"/>
    <s v="No"/>
    <s v="MTR#1009994106"/>
    <s v="OH"/>
    <s v="Transformer"/>
    <s v="1382294"/>
    <s v="Cutout, fuse holder, Broken"/>
    <m/>
    <s v="06/22/21 15:34"/>
    <m/>
    <s v=".25 Mi. N/O 3425 Truesdale Rd., Shandon"/>
    <s v="MTR#1009994106"/>
    <m/>
    <m/>
    <m/>
    <s v="No"/>
    <m/>
    <m/>
    <m/>
    <m/>
    <m/>
    <m/>
    <m/>
    <m/>
    <m/>
    <m/>
    <m/>
    <m/>
    <m/>
    <m/>
    <m/>
    <m/>
    <m/>
    <m/>
    <m/>
    <m/>
  </r>
  <r>
    <n v="890"/>
    <s v="AGFC"/>
    <s v="3 - QC Complete"/>
    <n v="44370"/>
    <n v="44617"/>
    <s v="Other fire, not attributable to PG&amp;E assets. Fire started inside customer garage. This information is preliminary."/>
    <s v="\\fxshare-nas05\quotashare-fs01\ESA\5 - Ignition Tracking\2021_Ignition_QC_Folders\20210622_nan_nan_nan_366278"/>
    <s v=" "/>
    <m/>
    <m/>
    <m/>
    <m/>
    <m/>
    <s v="Not In Scope"/>
    <m/>
    <m/>
    <m/>
    <m/>
    <m/>
    <m/>
    <m/>
    <m/>
    <m/>
    <m/>
    <m/>
    <m/>
    <m/>
    <m/>
    <m/>
    <m/>
    <m/>
    <m/>
    <m/>
    <m/>
    <m/>
    <m/>
    <m/>
    <m/>
    <m/>
    <m/>
    <m/>
    <m/>
    <m/>
    <m/>
    <m/>
    <m/>
    <m/>
    <m/>
    <m/>
    <m/>
    <m/>
    <m/>
    <m/>
    <m/>
    <m/>
    <m/>
    <m/>
    <m/>
    <m/>
    <m/>
    <s v=" "/>
    <x v="186"/>
    <s v="13:33:00"/>
    <m/>
    <m/>
    <s v="FAS"/>
    <s v="N"/>
    <s v="N"/>
    <m/>
    <m/>
    <m/>
    <n v="366278"/>
    <m/>
    <m/>
    <m/>
    <m/>
    <s v=" "/>
    <x v="0"/>
    <x v="1"/>
    <s v="N"/>
    <s v="N"/>
    <s v="N"/>
    <s v="Other fire, not attributable to PG&amp;E assets. Fire started inside customer garage. This information is preliminary."/>
    <s v="Not PG&amp;E"/>
    <s v="Building"/>
    <m/>
    <m/>
    <m/>
    <s v="0.26-9.99"/>
    <m/>
    <m/>
    <m/>
    <m/>
    <m/>
    <s v="Other Fire: Non-PG&amp;E related"/>
    <m/>
    <m/>
    <m/>
    <s v="Overhead"/>
    <x v="1"/>
    <m/>
    <m/>
    <m/>
    <s v=" "/>
    <x v="1"/>
    <n v="40.925778299999998"/>
    <n v="-123.6892017"/>
    <s v="Humboldt"/>
    <s v="WILLOW CREEK 1101 "/>
    <n v="12000"/>
    <m/>
    <x v="0"/>
    <s v="Fire Department"/>
    <s v="Hardwood Forest"/>
    <m/>
    <m/>
    <s v="N"/>
    <m/>
    <m/>
    <m/>
    <m/>
    <s v="N"/>
    <s v="N"/>
    <m/>
    <m/>
    <s v="2021-06-25"/>
    <m/>
    <m/>
    <m/>
    <m/>
    <m/>
    <m/>
    <m/>
    <m/>
    <m/>
    <m/>
    <m/>
    <m/>
    <m/>
    <m/>
    <m/>
    <m/>
    <m/>
    <m/>
    <m/>
    <s v="  "/>
    <s v="NORTH COAST"/>
    <s v="WILLOW CREEK"/>
    <s v="13:33"/>
    <n v="44369"/>
    <m/>
    <n v="366278"/>
    <s v="UNKNOWN"/>
    <s v="PREMISES DO NOT CHANGE"/>
    <s v="BURNT RANCH"/>
    <n v="40.789645"/>
    <n v="-123.407804"/>
    <s v="WCTWWH7"/>
    <s v="HIGHTOWER III, WALT"/>
    <m/>
    <s v="20210622 15:49"/>
    <n v="1100"/>
    <m/>
    <s v="inside customer garage. PGE ok  Closed FCO 2969 cked power ok"/>
    <s v="Y"/>
    <m/>
    <m/>
    <s v="40.9257783,-123.6892017,429.900000,3D"/>
    <m/>
    <m/>
    <m/>
    <m/>
    <m/>
    <s v="N"/>
    <s v="Y"/>
    <s v="Y"/>
    <s v="Clear"/>
    <m/>
    <s v="Private Land"/>
    <s v="brush under trees only"/>
    <s v="Light"/>
    <m/>
    <s v="3rd Party"/>
    <s v="started in customer garage"/>
    <s v="0.25 - 10 Acres"/>
    <m/>
    <s v="Fire Dept"/>
    <m/>
    <s v="Overhead"/>
    <m/>
    <s v="N"/>
    <s v="PGE OK"/>
    <m/>
    <m/>
    <m/>
    <m/>
    <m/>
    <s v="  "/>
    <m/>
    <m/>
    <m/>
    <m/>
    <m/>
    <m/>
    <m/>
    <m/>
    <m/>
    <m/>
    <m/>
    <m/>
    <m/>
    <m/>
    <m/>
    <m/>
    <m/>
    <m/>
    <m/>
    <m/>
    <m/>
    <m/>
    <m/>
    <m/>
    <m/>
    <m/>
    <m/>
    <m/>
    <m/>
    <m/>
    <m/>
    <m/>
    <m/>
    <m/>
    <m/>
    <m/>
    <m/>
    <m/>
    <m/>
    <m/>
    <m/>
    <m/>
    <m/>
    <m/>
    <m/>
    <m/>
    <m/>
  </r>
  <r>
    <n v="889"/>
    <s v="MXX7"/>
    <s v="3 - QC Complete"/>
    <n v="44384"/>
    <n v="44617"/>
    <s v="Third party vehicle snagged phone lines, resulting in two damaged poles and a 0.25 - 10 acre fire. This information is preliminary."/>
    <s v="\\fxshare-nas05\quotashare-fs01\ESA\5 - Ignition Tracking\2021_Ignition_QC_Folders\20210622_1382281_21-0077584_nan_T005323271"/>
    <s v=" "/>
    <s v="Y"/>
    <s v="MXX7"/>
    <s v="Create Time and Outage Time corrected to match Time Created and Outage Start on FAS. "/>
    <n v="44372"/>
    <m/>
    <s v="Not In Scope"/>
    <m/>
    <m/>
    <m/>
    <m/>
    <m/>
    <m/>
    <m/>
    <m/>
    <m/>
    <m/>
    <m/>
    <m/>
    <m/>
    <m/>
    <m/>
    <m/>
    <m/>
    <m/>
    <m/>
    <m/>
    <m/>
    <m/>
    <m/>
    <m/>
    <m/>
    <m/>
    <m/>
    <m/>
    <m/>
    <m/>
    <m/>
    <m/>
    <m/>
    <m/>
    <m/>
    <m/>
    <m/>
    <m/>
    <m/>
    <m/>
    <m/>
    <m/>
    <m/>
    <m/>
    <m/>
    <m/>
    <s v=" "/>
    <x v="186"/>
    <s v="13:31:00"/>
    <n v="44369"/>
    <s v="13:27:00"/>
    <s v="FAS"/>
    <s v="N"/>
    <s v="N"/>
    <n v="1382281"/>
    <s v="21-0077584"/>
    <m/>
    <s v="T005323271"/>
    <s v="121581977, 121581971"/>
    <m/>
    <m/>
    <s v="PG&amp;E_889_Ignition_20210622_1.JPG"/>
    <s v=" "/>
    <x v="1"/>
    <x v="0"/>
    <s v="Y"/>
    <s v="Y"/>
    <s v="N"/>
    <s v="On June 22nd, 2021 at 1331 hours, a PG&amp;E Troubleman was dispatched to the CLARKSVILLE 2104 21kV Distribution Circuit near Bass Lake Road in El Dorado County in response to a fire. Initial analysis indicates a vehicle caused the ignition. The third party vehicle snagged phone lines. Two poles were broken/damaged (SAP # 101380400, SAP # 103895864) as a result. The ensuing fire was 0.25-10 acres in size and the fire was suppressed by Cal Fire. Electric Crew Foreman replaced the two poles on June 23rd, 2021. This information is preliminary. "/>
    <s v="PG&amp;E"/>
    <s v="Vegetation"/>
    <s v="Pole"/>
    <s v="D"/>
    <m/>
    <s v="0.26-9.99"/>
    <m/>
    <m/>
    <m/>
    <m/>
    <m/>
    <s v="Contact - 3rd Party"/>
    <s v="Contact from object"/>
    <s v="Vehicle contact"/>
    <s v="Y"/>
    <s v="Overhead"/>
    <x v="0"/>
    <s v="Pole"/>
    <s v="Pole"/>
    <s v="101380400, 103895864"/>
    <s v=" "/>
    <x v="0"/>
    <n v="38.678379999999997"/>
    <n v="-121.0264433"/>
    <s v="El Dorado"/>
    <s v="CLARKSVILLE 2104"/>
    <n v="21000"/>
    <s v="CLARKSVILLE 2104CB"/>
    <x v="0"/>
    <s v="Cal Fire"/>
    <s v="Urban"/>
    <m/>
    <m/>
    <s v="N"/>
    <m/>
    <m/>
    <n v="305"/>
    <s v="R2"/>
    <s v="N"/>
    <s v="N"/>
    <m/>
    <m/>
    <s v="2021-06-25"/>
    <m/>
    <m/>
    <m/>
    <m/>
    <m/>
    <m/>
    <m/>
    <m/>
    <m/>
    <m/>
    <m/>
    <m/>
    <m/>
    <m/>
    <m/>
    <m/>
    <m/>
    <m/>
    <m/>
    <s v="  "/>
    <s v="SIERRA"/>
    <s v="PLACERVILLE 01"/>
    <s v="13:32"/>
    <n v="44369"/>
    <n v="1382281"/>
    <s v="T005323271"/>
    <n v="3280"/>
    <s v="BASS LAKE RD"/>
    <s v="RESCUE"/>
    <n v="38.67792"/>
    <n v="-121.02589999999999"/>
    <s v="T4TSGMJ"/>
    <s v="MYERS, STEVEN"/>
    <n v="153612104"/>
    <s v="20210622 17:09"/>
    <n v="9260"/>
    <m/>
    <s v="SEMI SNAGGED PHONE LINE CAUSING TWO POLES TO BREAK IN EITHER DIRECTION. TAG CREATED FOR CREWS TO REPLACE POLES."/>
    <s v="Y"/>
    <m/>
    <m/>
    <s v="38.6783800,-121.0264433,370.500000,3D"/>
    <m/>
    <m/>
    <s v="5541 SERRANO PKWY"/>
    <s v="CAL FIRE"/>
    <m/>
    <s v="N"/>
    <s v="Y"/>
    <m/>
    <s v="Clear"/>
    <m/>
    <s v="Private Land"/>
    <m/>
    <s v="Calm"/>
    <m/>
    <s v="3rd Party"/>
    <m/>
    <s v="0.25 - 10 Acres"/>
    <m/>
    <s v="Cal Fire"/>
    <m/>
    <s v="Overhead"/>
    <m/>
    <s v="N"/>
    <m/>
    <m/>
    <m/>
    <s v="VEHICLE"/>
    <s v="POLE-WOOD"/>
    <s v="N"/>
    <s v="  "/>
    <s v="Unplanned"/>
    <s v="Sierra"/>
    <s v="El Dorado"/>
    <s v="153612104, CLARKSVILLE-2104"/>
    <s v="21-0077584"/>
    <s v="Unplanned"/>
    <s v="Clear;32-90 F"/>
    <s v="4"/>
    <s v="3092"/>
    <s v="NO"/>
    <s v="Three Phase Fault"/>
    <s v="Sustained"/>
    <s v="No"/>
    <s v="23279"/>
    <s v="OH"/>
    <s v="Fuse"/>
    <s v="1382281"/>
    <s v="Pole-Wood, Broken, wire on ground"/>
    <m/>
    <s v="06/22/21 15:30"/>
    <m/>
    <s v="100' N/Bass Lake Rd., 1000' E/Serrano Pkwy., EDH     UG058"/>
    <s v="1/SP/E/OF 20779"/>
    <m/>
    <m/>
    <m/>
    <s v="No"/>
    <m/>
    <m/>
    <m/>
    <m/>
    <m/>
    <m/>
    <m/>
    <m/>
    <m/>
    <m/>
    <m/>
    <m/>
    <m/>
    <m/>
    <m/>
    <m/>
    <m/>
    <m/>
    <m/>
    <m/>
  </r>
  <r>
    <n v="888"/>
    <s v="MXX7"/>
    <s v="3 - QC Complete"/>
    <n v="44386"/>
    <n v="44617"/>
    <s v="Bird contact with overhead LR 385236 caused bushings to flashover and ignite a less than one acre fire. EOC preliminary notes: I got a call from the HAWC about this fire and outage. I went on the local FD facebook page since this is near my house and they posted about a veg fire and possible failed transformer. I went out to the fire area and talked to the troublemen. Two troublemen were on site, one left shortly after I arrived. The fire department had already left when I arrived and the less than 1 acre vegetation fire had been completely extinguished. The fire was caused by a bird strike and the dead bird was at the base of a pole that has LR 385236. There was no property damage or injury or media onsite when I was there. I am considering this non reportable.  This information is preliminary."/>
    <s v="\\fxshare-nas05\quotashare-fs01\ESA\5 - Ignition Tracking\2021_Ignition_QC_Folders\20210622_1381797_nan_nan_T005322800"/>
    <s v=" "/>
    <s v="Y"/>
    <s v="MXX7"/>
    <s v="Create Time and Outage Time corrected to match Time Created and Outage Start on FAS. Added another OIS number because the initial OIS number was merged with it. Added two FAS records that were found using the new OIS number. Fire latitude and longitude updated to pole's latitude and longitude. "/>
    <m/>
    <m/>
    <s v="Not In Scope"/>
    <m/>
    <m/>
    <m/>
    <m/>
    <m/>
    <m/>
    <m/>
    <m/>
    <m/>
    <m/>
    <m/>
    <m/>
    <m/>
    <m/>
    <m/>
    <m/>
    <m/>
    <m/>
    <m/>
    <m/>
    <m/>
    <m/>
    <m/>
    <m/>
    <m/>
    <m/>
    <m/>
    <m/>
    <m/>
    <m/>
    <m/>
    <m/>
    <m/>
    <m/>
    <m/>
    <m/>
    <m/>
    <m/>
    <m/>
    <s v="Y"/>
    <n v="44377"/>
    <m/>
    <s v="M2C0, ACMI"/>
    <s v="Mark Curtis: m2c0@pge.com, 916-694-8012; Adam Mello: acmi@pge.com, 530-401-5814"/>
    <s v="Emailed pic request and asked for more information on damaged equipment. On July 9th, 2021, I notified them that I no longer need pictures nor do I need more information because I found them in the SAP database. "/>
    <m/>
    <s v=" "/>
    <x v="186"/>
    <s v="07:00:00"/>
    <n v="44369"/>
    <s v="06:57:00"/>
    <s v="FAS"/>
    <s v="N"/>
    <s v="N"/>
    <s v="1381797, 1381805"/>
    <s v="21-0077306"/>
    <m/>
    <s v="T005322800, T005322802, T005322803"/>
    <n v="121578214"/>
    <m/>
    <m/>
    <s v="PG&amp;E_888_Ignition_20210622_3.JPG"/>
    <s v=" "/>
    <x v="1"/>
    <x v="0"/>
    <s v="Y"/>
    <s v="Y"/>
    <s v="N"/>
    <s v="On June 22nd, 2021 at 700 hours, a PG&amp;E Troubleman was dispatched to the CLARKSVILLE 2105 21kV Distribution Circuit on Town Center Boulevard in El Dorado County in response to a fire. Initial analysis indicates a bird caused the ignition. Bird contact with overhead LR 385236 caused bushings to flashover. The ensuing fire was 3 meters - 0.25 acre in size and the fire was suppressed by Cal Fire. Electric Crew replaced recloser on July 6th, 2021. This information is preliminary. "/>
    <s v="PG&amp;E"/>
    <s v="Vegetation"/>
    <s v="Recloser"/>
    <s v="D"/>
    <s v="D"/>
    <s v="&lt;0.25"/>
    <s v="0.25 acre grass fire"/>
    <m/>
    <m/>
    <m/>
    <m/>
    <s v="Contact - Animal - Bird"/>
    <s v="Contact from object"/>
    <s v="Animal contact"/>
    <s v="N"/>
    <s v="Overhead"/>
    <x v="0"/>
    <s v="Recloser"/>
    <s v="Recloser"/>
    <s v="103035315_x0009_"/>
    <s v=" "/>
    <x v="0"/>
    <n v="38.6481699546"/>
    <n v="-121.0726283991"/>
    <s v="El Dorado"/>
    <s v="CLARKSVILLE 2105 "/>
    <n v="21000"/>
    <s v="CLARKSVILLE 2105385236"/>
    <x v="0"/>
    <s v="Cal Fire"/>
    <s v="Herbaceous"/>
    <s v="Grass Fuel Model"/>
    <m/>
    <s v="N"/>
    <m/>
    <s v="Town"/>
    <m/>
    <m/>
    <s v="N"/>
    <s v="N"/>
    <m/>
    <m/>
    <s v="2021-06-22"/>
    <m/>
    <m/>
    <m/>
    <m/>
    <m/>
    <m/>
    <m/>
    <m/>
    <m/>
    <m/>
    <m/>
    <m/>
    <m/>
    <m/>
    <m/>
    <m/>
    <m/>
    <m/>
    <m/>
    <s v="  "/>
    <s v="SIERRA"/>
    <s v="PLACERVILLE 02"/>
    <s v="07:01"/>
    <n v="44369"/>
    <n v="1381797"/>
    <s v="T005322800"/>
    <n v="1715"/>
    <s v="SANTA MARIA WAY"/>
    <s v="EL DORADO HI"/>
    <n v="38.6586"/>
    <n v="-121.08547"/>
    <s v="T4TACMI"/>
    <s v="MELLO, ADAM"/>
    <n v="153612105"/>
    <s v="20210622 08:47"/>
    <n v="9002"/>
    <n v="1"/>
    <s v="bushings flashed at lr 385236 crew to repair"/>
    <s v="Y"/>
    <m/>
    <m/>
    <s v="38.6482950,-121.0724433,193.800000,3D"/>
    <m/>
    <m/>
    <m/>
    <s v="cal fire"/>
    <m/>
    <s v="N"/>
    <s v="Y"/>
    <m/>
    <s v="Clear"/>
    <m/>
    <s v="Private Land"/>
    <m/>
    <s v="Calm"/>
    <m/>
    <s v="Animal"/>
    <m/>
    <s v="3 meters - 0.25 Acres"/>
    <m/>
    <s v="Cal Fire"/>
    <m/>
    <s v="Overhead"/>
    <m/>
    <s v="N"/>
    <m/>
    <m/>
    <m/>
    <s v="BIRD-FOUND"/>
    <s v="BUSHING"/>
    <s v="N"/>
    <s v="  "/>
    <m/>
    <m/>
    <m/>
    <m/>
    <m/>
    <m/>
    <m/>
    <m/>
    <m/>
    <m/>
    <m/>
    <m/>
    <m/>
    <m/>
    <m/>
    <m/>
    <m/>
    <m/>
    <m/>
    <m/>
    <m/>
    <m/>
    <m/>
    <m/>
    <m/>
    <m/>
    <m/>
    <m/>
    <m/>
    <m/>
    <m/>
    <m/>
    <m/>
    <m/>
    <m/>
    <m/>
    <m/>
    <m/>
    <m/>
    <m/>
    <m/>
    <m/>
    <m/>
    <m/>
    <m/>
    <m/>
    <m/>
  </r>
  <r>
    <n v="887"/>
    <s v="AGFC"/>
    <s v="3 - QC Complete"/>
    <n v="44369"/>
    <n v="44617"/>
    <s v="Duplicate of index 885. Customer tree grew into overhead service drop, damaging the hotleg and neutral. Then ensuing fire was 3 meters - 0.25 acre in size. This information is preliminary."/>
    <s v="\\fxshare-nas05\quotashare-fs01\ESA\5 - Ignition Tracking\2021_Ignition_QC_Folders\20210622_nan_nan_nan_7962173559"/>
    <s v=" "/>
    <m/>
    <m/>
    <m/>
    <m/>
    <m/>
    <s v="Not In Scope"/>
    <m/>
    <m/>
    <m/>
    <m/>
    <m/>
    <m/>
    <m/>
    <m/>
    <m/>
    <m/>
    <m/>
    <m/>
    <m/>
    <m/>
    <m/>
    <m/>
    <m/>
    <m/>
    <m/>
    <m/>
    <m/>
    <m/>
    <m/>
    <m/>
    <m/>
    <m/>
    <m/>
    <m/>
    <m/>
    <m/>
    <m/>
    <m/>
    <m/>
    <m/>
    <m/>
    <m/>
    <m/>
    <m/>
    <m/>
    <m/>
    <m/>
    <m/>
    <m/>
    <m/>
    <m/>
    <m/>
    <s v=" "/>
    <x v="186"/>
    <s v="06:39:00"/>
    <m/>
    <m/>
    <s v="FAS"/>
    <s v="N"/>
    <s v="Y"/>
    <m/>
    <m/>
    <m/>
    <n v="7962173559"/>
    <m/>
    <m/>
    <m/>
    <m/>
    <s v=" "/>
    <x v="0"/>
    <x v="1"/>
    <s v="N"/>
    <s v="N"/>
    <s v="N"/>
    <s v="Duplicate of index 885. Customer tree grew into overhead service drop, damaging the hotleg and neutral. Then ensuing fire was 3 meters - 0.25 acre in size. This information is preliminary."/>
    <s v="Not PG&amp;E"/>
    <s v="Vegetation"/>
    <m/>
    <m/>
    <m/>
    <s v="&lt;0.25"/>
    <m/>
    <m/>
    <m/>
    <m/>
    <m/>
    <s v="Duplicate"/>
    <m/>
    <m/>
    <m/>
    <s v="Overhead"/>
    <x v="1"/>
    <m/>
    <m/>
    <m/>
    <s v=" "/>
    <x v="0"/>
    <n v="38.4121983"/>
    <n v="-121.52168"/>
    <s v="Yolo"/>
    <s v="GRAND ISLAND 2227 "/>
    <n v="21000"/>
    <m/>
    <x v="0"/>
    <s v="Clarksburg FD"/>
    <s v="Herbaceous"/>
    <m/>
    <m/>
    <s v="N"/>
    <m/>
    <m/>
    <m/>
    <m/>
    <s v="N"/>
    <s v="N"/>
    <m/>
    <m/>
    <s v="2021-06-22"/>
    <m/>
    <m/>
    <m/>
    <m/>
    <m/>
    <m/>
    <m/>
    <m/>
    <m/>
    <m/>
    <m/>
    <m/>
    <m/>
    <m/>
    <m/>
    <m/>
    <m/>
    <m/>
    <m/>
    <s v="  "/>
    <s v="SACRAMENTO"/>
    <s v="WOODLAND 03"/>
    <s v="06:39"/>
    <n v="44369"/>
    <m/>
    <n v="7962173559"/>
    <n v="36730"/>
    <s v="S RIVER RD"/>
    <s v="CLARKSBURG"/>
    <n v="38.411428999999998"/>
    <n v="-121.520904"/>
    <s v="S2TKMKO"/>
    <s v="KNORR, KEVIN"/>
    <n v="62462227"/>
    <s v="20210622 07:51"/>
    <n v="1057"/>
    <n v="1"/>
    <s v="Customer tree grew into ag secondary svc drop. Brkn nuetral and damaged hot leg on svc. Opnd fuses at transformer. Customer to call when ready for reconnect. Damaged weatherhead."/>
    <s v="Y"/>
    <m/>
    <m/>
    <s v="38.4121983,-121.5216800,-1.600000,3D"/>
    <m/>
    <m/>
    <m/>
    <s v="Clarksburg fire dept. Richard Bagby 916-712-6696"/>
    <m/>
    <s v="N"/>
    <s v="Y"/>
    <s v="Y"/>
    <s v="Clear"/>
    <m/>
    <s v="Private Land"/>
    <m/>
    <s v="Light"/>
    <m/>
    <s v="Vegetation"/>
    <m/>
    <s v="3 meters - 0.25 Acres"/>
    <m/>
    <s v="Fire Dept"/>
    <m/>
    <s v="Overhead"/>
    <m/>
    <s v="N"/>
    <s v="Photos"/>
    <m/>
    <m/>
    <m/>
    <m/>
    <m/>
    <s v="  "/>
    <m/>
    <m/>
    <m/>
    <m/>
    <m/>
    <m/>
    <m/>
    <m/>
    <m/>
    <m/>
    <m/>
    <m/>
    <m/>
    <m/>
    <m/>
    <m/>
    <m/>
    <m/>
    <m/>
    <m/>
    <m/>
    <m/>
    <m/>
    <m/>
    <m/>
    <m/>
    <m/>
    <m/>
    <m/>
    <m/>
    <m/>
    <m/>
    <m/>
    <m/>
    <m/>
    <m/>
    <m/>
    <m/>
    <m/>
    <m/>
    <m/>
    <m/>
    <m/>
    <m/>
    <m/>
    <m/>
    <m/>
  </r>
  <r>
    <n v="886"/>
    <s v="MXX7 "/>
    <s v="3 - QC Complete"/>
    <n v="44378"/>
    <n v="44617"/>
    <s v="Bird nest caught fire on top of transformer. The ensuing fire was less than one meter in size. This information is preliminary."/>
    <s v="\\fxshare-nas05\quotashare-fs01\ESA\5 - Ignition Tracking\2021_Ignition_QC_Folders\20210622_1381759_21-0077319_nan_T005322749"/>
    <s v=" "/>
    <s v="Y"/>
    <s v="MXX7"/>
    <s v="Create Time and Outage Time corrected to match Time Created and Outage Start on FAS. Fire latitude and longitude updated to pole's latitude and longitude."/>
    <n v="44372"/>
    <m/>
    <s v="Not In Scope"/>
    <m/>
    <m/>
    <m/>
    <m/>
    <m/>
    <m/>
    <m/>
    <m/>
    <m/>
    <m/>
    <m/>
    <m/>
    <m/>
    <m/>
    <m/>
    <m/>
    <m/>
    <m/>
    <m/>
    <m/>
    <m/>
    <m/>
    <m/>
    <m/>
    <m/>
    <m/>
    <m/>
    <m/>
    <m/>
    <m/>
    <m/>
    <m/>
    <m/>
    <m/>
    <m/>
    <m/>
    <m/>
    <m/>
    <m/>
    <m/>
    <m/>
    <m/>
    <m/>
    <m/>
    <m/>
    <m/>
    <s v=" "/>
    <x v="186"/>
    <s v="06:06:00"/>
    <n v="44369"/>
    <s v="05:48:00"/>
    <s v="FAS"/>
    <s v="N"/>
    <s v="N"/>
    <n v="1381759"/>
    <s v="21-0077319"/>
    <m/>
    <s v="T005322749"/>
    <n v="121578067"/>
    <m/>
    <m/>
    <s v="PG&amp;E_886_Ignition_20210622_1.jpg"/>
    <s v=" "/>
    <x v="0"/>
    <x v="0"/>
    <s v="Y"/>
    <s v="N"/>
    <s v="N"/>
    <s v="On June 22nd, 2021 at 606 hours, a PG&amp;E Troubleman was dispatched to the CARBONA 1104 12kV Distribution Circuit on S Chrisman Road in San Joaquin in response to a fire. Initial analysis indicates a bird nest caused the ignition. The bird nest caught fire on top of the transformer (CGC: 100000014047 ). The transformer was damaged/broken as a result and the ensuing fire was less than 3 meters of linear travel. The troubleman remarked that the fire was contained to the structure and it was self-extinguished. On June 23rd, 2021, PG&amp;E crew replaced the transformer. This is preliminary. "/>
    <s v="PG&amp;E"/>
    <s v="Other"/>
    <s v="Nest"/>
    <s v="D"/>
    <m/>
    <s v="&lt;3 meters of linear travel"/>
    <s v="Structure only"/>
    <m/>
    <m/>
    <m/>
    <m/>
    <s v="Contact - Animal - Nest"/>
    <s v="Contact from object"/>
    <s v="Nest Contact"/>
    <s v="N"/>
    <s v="Overhead"/>
    <x v="0"/>
    <s v="Transformer Bushing"/>
    <s v="Transformer"/>
    <n v="103848094"/>
    <s v=" "/>
    <x v="0"/>
    <n v="37.642325209399999"/>
    <n v="-121.3975580131"/>
    <s v="San Joaquin"/>
    <s v="CARBONA 1104"/>
    <n v="12000"/>
    <s v="CARBONA 110446431"/>
    <x v="0"/>
    <s v="Self Extinguished"/>
    <s v="Agriculture"/>
    <m/>
    <m/>
    <s v="N"/>
    <m/>
    <m/>
    <m/>
    <m/>
    <s v="N"/>
    <s v="N"/>
    <m/>
    <m/>
    <s v="2021-06-22"/>
    <m/>
    <m/>
    <m/>
    <m/>
    <m/>
    <m/>
    <m/>
    <m/>
    <m/>
    <m/>
    <m/>
    <m/>
    <m/>
    <m/>
    <m/>
    <m/>
    <m/>
    <m/>
    <m/>
    <s v="  "/>
    <s v="STOCKTON"/>
    <s v="TRACY"/>
    <s v="06:07"/>
    <n v="44369"/>
    <n v="1381759"/>
    <s v="T005322749"/>
    <s v="34243"/>
    <s v="S CHRISMAN RD"/>
    <s v="TRACY"/>
    <n v="37.640920000000001"/>
    <n v="-121.39753"/>
    <s v="Q4IMXOG"/>
    <s v="ORNELAS, MANUEL"/>
    <n v="163091104"/>
    <s v="20210622 07:28"/>
    <n v="9190"/>
    <m/>
    <s v="BIRD NEST CAUGHT ON FIRE ON TOP OF XFRMER. BREAKERS OPEN, POWER OUT TO AG PUMP. TMAN MADE SCENE SAFE. CALLED OUT LINE CREW TO REPLACE XFRMER."/>
    <s v="Y"/>
    <m/>
    <m/>
    <s v="37.6424317,-121.3978350,61.100000,3D"/>
    <m/>
    <m/>
    <m/>
    <m/>
    <m/>
    <s v="N"/>
    <s v="Y"/>
    <m/>
    <s v="Clear"/>
    <m/>
    <s v="PG&amp;E Only"/>
    <m/>
    <s v="Calm"/>
    <m/>
    <s v="Bird Contact"/>
    <m/>
    <s v="Structure Only"/>
    <m/>
    <s v="Self Extinguished"/>
    <m/>
    <s v="Overhead"/>
    <m/>
    <s v="N"/>
    <m/>
    <m/>
    <m/>
    <s v="BIRD-FOUND"/>
    <s v="OTHER"/>
    <s v="N"/>
    <s v="  "/>
    <s v="Unplanned"/>
    <s v="Stockton"/>
    <s v="Stockton"/>
    <s v="163091104, CARBONA-1104"/>
    <s v="21-0077319"/>
    <s v="Unplanned"/>
    <s v="Clear;32-90 F"/>
    <s v="2"/>
    <s v="210"/>
    <s v="NO"/>
    <s v="Line to Ground"/>
    <s v="Sustained"/>
    <s v="No"/>
    <s v="MTR#1007086833"/>
    <s v="OH"/>
    <s v="Transformer"/>
    <s v="1381759"/>
    <s v="Transformer, Failed/Faulted"/>
    <m/>
    <m/>
    <m/>
    <s v="34243 S CHRISMAN RD"/>
    <s v="34243 Chrisman"/>
    <m/>
    <m/>
    <m/>
    <s v="No"/>
    <s v="Animal, Other"/>
    <m/>
    <m/>
    <m/>
    <m/>
    <m/>
    <m/>
    <m/>
    <m/>
    <m/>
    <m/>
    <m/>
    <m/>
    <m/>
    <m/>
    <m/>
    <m/>
    <m/>
    <m/>
    <m/>
  </r>
  <r>
    <n v="885"/>
    <s v="TLAL"/>
    <s v="3 - QC Complete"/>
    <n v="44392"/>
    <n v="44617"/>
    <s v="Tree grew into overhead service drop, damaging the hot leg and neutral. Then ensuing fire was 3 meters - 0.25 acre in size. This information is preliminary. OIS: TR7926755; FOID: T005322728, 7962173559; S9 Tag: 121578203; EC: 121600400; Pre-Existing EC: 119943830; Circuit ID: 062462227, SAP Pole ID: 101579091; TMAN: KMKO; County: Yolo; Division: Sacramento"/>
    <s v="\\fxshare-nas05\quotashare-fs01\ESA\5 - Ignition Tracking\2021_Ignition_QC_Folders\20210622_nan_nan_nan_T005322728"/>
    <s v=" "/>
    <s v="Y"/>
    <s v="TLAL"/>
    <s v="Create Time, Nominal Voltage Updated; OIS, Fire Size Comments, Wildfire Acreage Added"/>
    <n v="44392"/>
    <m/>
    <s v="Not In Scope"/>
    <m/>
    <m/>
    <m/>
    <m/>
    <m/>
    <m/>
    <m/>
    <m/>
    <m/>
    <m/>
    <m/>
    <m/>
    <m/>
    <m/>
    <m/>
    <m/>
    <m/>
    <m/>
    <m/>
    <m/>
    <m/>
    <m/>
    <m/>
    <m/>
    <m/>
    <m/>
    <m/>
    <m/>
    <m/>
    <m/>
    <m/>
    <m/>
    <m/>
    <m/>
    <m/>
    <m/>
    <m/>
    <m/>
    <m/>
    <s v="N"/>
    <m/>
    <m/>
    <s v="KMKO"/>
    <m/>
    <m/>
    <m/>
    <s v=" "/>
    <x v="186"/>
    <s v="05:25:00"/>
    <n v="44369"/>
    <s v="05:23:00"/>
    <s v="FAS"/>
    <s v="N"/>
    <s v="N"/>
    <s v="TR7926755"/>
    <m/>
    <m/>
    <s v="T005322728"/>
    <s v="121578203, 121600400"/>
    <n v="119943830"/>
    <m/>
    <s v="PG&amp;E_885_Ignition_20210622_1.jpg"/>
    <s v=" "/>
    <x v="1"/>
    <x v="0"/>
    <s v="Y"/>
    <s v="Y"/>
    <s v="N"/>
    <s v="On June 22, 2021 at 0623 hours, a PG&amp;E Troublemen patrolled the Grand Island 2227 12kV Distribution Circuit number 062462227, in the Local Responsibility area near 36730 South River Rd in Clarksburg (Woodland). He observed a tree in the line, 150' of damaged 1/0 AL quad overhead ag secondary service conductor including a broken neutral and a damaged hot leg on service, as well as a damaged weatherhead and a small vegetation fire on the ground below. Initial analysis indicates the ignition was caused by a 48' tall 27&quot; DBH living and apparently health Valley Oak tree that grew into the line. The Clarksburg Fire Department responded to and extinguished the 150’ X 50’ fire. This incident borders a Riverine waterway (NWI Code: R1UBV) and is within a potential Valley Elderberry Longhorn Beetle (VELB) habitat. The line was returned to service on June 22, 2021. This information is preliminary."/>
    <s v="PG&amp;E"/>
    <s v="Vegetation"/>
    <s v="Conductor, Neutral, Hot Leg, Weatherhead"/>
    <s v="D"/>
    <s v="D"/>
    <s v="&lt;0.25"/>
    <s v="150’ X 50’"/>
    <m/>
    <m/>
    <m/>
    <m/>
    <s v="Vegetation"/>
    <s v="Contact from object"/>
    <s v="Veg. contact"/>
    <s v="Y"/>
    <s v="Overhead"/>
    <x v="3"/>
    <s v="Service Drop"/>
    <s v="Conductor, Neutral, Hot Leg, Weatherhead"/>
    <n v="101579091"/>
    <s v=" "/>
    <x v="0"/>
    <n v="38.412188299999997"/>
    <n v="-121.5216817"/>
    <s v="Yolo"/>
    <s v="GRAND ISLAND 2227"/>
    <s v="0-750"/>
    <m/>
    <x v="0"/>
    <s v="Clarksburg FD"/>
    <s v="Herbaceous"/>
    <m/>
    <m/>
    <s v="N"/>
    <m/>
    <m/>
    <m/>
    <m/>
    <s v="N"/>
    <s v="N"/>
    <m/>
    <m/>
    <s v="2021-06-22"/>
    <m/>
    <m/>
    <m/>
    <m/>
    <m/>
    <m/>
    <m/>
    <m/>
    <m/>
    <m/>
    <m/>
    <m/>
    <m/>
    <m/>
    <m/>
    <m/>
    <m/>
    <m/>
    <m/>
    <s v="  "/>
    <s v="SACRAMENTO"/>
    <s v="YOLO"/>
    <s v="05:26"/>
    <n v="44369"/>
    <m/>
    <s v="T005322728"/>
    <s v="UNKNOWN"/>
    <s v="36670IVERVIEW DR"/>
    <s v="CLARKSBURG"/>
    <m/>
    <m/>
    <s v="S2TKMKO"/>
    <s v="KNORR, KEVIN"/>
    <m/>
    <s v="20210622 07:38"/>
    <n v="9320"/>
    <m/>
    <s v="Customer tree grew into ag secondary svc drop. Brkn nuetral and damaged hot leg on svc. EC tag to follow to replace svc after cust repairs weatherhead. Opnd fuses at transformer."/>
    <s v="Y"/>
    <m/>
    <m/>
    <s v="38.4121883,-121.5216817,-0.900000,3D"/>
    <m/>
    <m/>
    <m/>
    <s v="Clarksburg fire dept. Richard Bagby 916-712-6696"/>
    <m/>
    <s v="N"/>
    <s v="Y"/>
    <m/>
    <s v="Clear"/>
    <s v="slightly windy"/>
    <s v="Private Land"/>
    <s v="grass bank next to road"/>
    <s v="Light"/>
    <m/>
    <s v="Vegetation"/>
    <s v="Cust tree"/>
    <s v="3 meters - 0.25 Acres"/>
    <m/>
    <s v="Fire Dept"/>
    <m/>
    <s v="Overhead"/>
    <m/>
    <s v="N"/>
    <s v="photos"/>
    <m/>
    <m/>
    <m/>
    <m/>
    <s v="N"/>
    <s v="  "/>
    <m/>
    <m/>
    <m/>
    <m/>
    <m/>
    <m/>
    <m/>
    <m/>
    <m/>
    <m/>
    <m/>
    <m/>
    <m/>
    <m/>
    <m/>
    <m/>
    <m/>
    <m/>
    <m/>
    <m/>
    <m/>
    <m/>
    <m/>
    <m/>
    <m/>
    <m/>
    <m/>
    <m/>
    <m/>
    <m/>
    <m/>
    <m/>
    <m/>
    <m/>
    <m/>
    <m/>
    <m/>
    <m/>
    <m/>
    <m/>
    <m/>
    <m/>
    <m/>
    <m/>
    <m/>
    <m/>
    <m/>
  </r>
  <r>
    <n v="884"/>
    <s v="AGFC"/>
    <s v="3 - QC Complete"/>
    <n v="44369"/>
    <n v="44617"/>
    <s v="Structure fire, not attributable to PG&amp;E assets. Troubleman booted meter. This information is preliminary."/>
    <s v="\\fxshare-nas05\quotashare-fs01\ESA\5 - Ignition Tracking\2021_Ignition_QC_Folders\20210621_nan_nan_nan_7733578434"/>
    <s v=" "/>
    <m/>
    <m/>
    <m/>
    <m/>
    <m/>
    <s v="Not In Scope"/>
    <m/>
    <m/>
    <m/>
    <m/>
    <m/>
    <m/>
    <m/>
    <m/>
    <m/>
    <m/>
    <m/>
    <m/>
    <m/>
    <m/>
    <m/>
    <m/>
    <m/>
    <m/>
    <m/>
    <m/>
    <m/>
    <m/>
    <m/>
    <m/>
    <m/>
    <m/>
    <m/>
    <m/>
    <m/>
    <m/>
    <m/>
    <m/>
    <m/>
    <m/>
    <m/>
    <m/>
    <m/>
    <m/>
    <m/>
    <m/>
    <m/>
    <m/>
    <m/>
    <m/>
    <m/>
    <m/>
    <s v=" "/>
    <x v="187"/>
    <s v="23:09:00"/>
    <m/>
    <m/>
    <s v="FAS"/>
    <s v="N"/>
    <s v="N"/>
    <m/>
    <m/>
    <m/>
    <n v="7733578434"/>
    <m/>
    <m/>
    <m/>
    <m/>
    <s v=" "/>
    <x v="0"/>
    <x v="1"/>
    <s v="N"/>
    <s v="N"/>
    <s v="N"/>
    <s v="Structure fire, not attributable to PG&amp;E assets. Troubleman booted meter. This information is preliminary."/>
    <s v="Not PG&amp;E"/>
    <s v="Building"/>
    <m/>
    <m/>
    <m/>
    <s v="Structure-only"/>
    <m/>
    <m/>
    <m/>
    <m/>
    <m/>
    <s v="Other Fire: Non-PG&amp;E related"/>
    <m/>
    <m/>
    <m/>
    <s v="Subsurface"/>
    <x v="1"/>
    <m/>
    <m/>
    <m/>
    <s v=" "/>
    <x v="0"/>
    <n v="37.485300000000002"/>
    <n v="-119.9656767"/>
    <s v="Mariposa"/>
    <s v="MARIPOSA 2102 "/>
    <n v="21000"/>
    <m/>
    <x v="0"/>
    <s v="Cal Fire"/>
    <s v="Urban"/>
    <m/>
    <m/>
    <s v="Y"/>
    <s v="Detwiler 2017"/>
    <m/>
    <m/>
    <m/>
    <s v="N"/>
    <s v="N"/>
    <m/>
    <m/>
    <s v="2021-06-22"/>
    <m/>
    <m/>
    <m/>
    <m/>
    <m/>
    <m/>
    <m/>
    <m/>
    <m/>
    <m/>
    <m/>
    <m/>
    <m/>
    <m/>
    <m/>
    <m/>
    <m/>
    <m/>
    <m/>
    <s v="  "/>
    <s v="YOSEMITE"/>
    <s v="MARIPOSA 01"/>
    <s v="23:09"/>
    <n v="44368"/>
    <m/>
    <n v="7733578434"/>
    <n v="5036"/>
    <s v="HIGHWAY 140 # 2"/>
    <s v="MARIPOSA"/>
    <n v="37.485494000000003"/>
    <n v="-119.96516099999999"/>
    <s v="Y4TDDM6"/>
    <s v="MAYO, DAN"/>
    <n v="254452102"/>
    <s v="20210622 02:09"/>
    <n v="2640"/>
    <m/>
    <s v="Booted meter, added security ring. Electrician is on site to verify safety of other units before turning them back on.  Unit #2 will stay off until it passes inspection."/>
    <s v="Y"/>
    <m/>
    <m/>
    <s v="37.4853000,-119.9656767,594.100000,3D"/>
    <m/>
    <m/>
    <m/>
    <s v="Cal Fire Mariposa"/>
    <m/>
    <s v="N"/>
    <s v="Y"/>
    <s v="N"/>
    <s v="Clear"/>
    <m/>
    <s v="Structures"/>
    <m/>
    <s v="Light"/>
    <m/>
    <s v="Unknown"/>
    <s v="Under investigation"/>
    <s v="Structure Only"/>
    <m/>
    <s v="Cal Fire"/>
    <m/>
    <s v="Subsurface"/>
    <m/>
    <s v="N"/>
    <m/>
    <m/>
    <m/>
    <m/>
    <m/>
    <m/>
    <s v="  "/>
    <m/>
    <m/>
    <m/>
    <m/>
    <m/>
    <m/>
    <m/>
    <m/>
    <m/>
    <m/>
    <m/>
    <m/>
    <m/>
    <m/>
    <m/>
    <m/>
    <m/>
    <m/>
    <m/>
    <m/>
    <m/>
    <m/>
    <m/>
    <m/>
    <m/>
    <m/>
    <m/>
    <m/>
    <m/>
    <m/>
    <m/>
    <m/>
    <m/>
    <m/>
    <m/>
    <m/>
    <m/>
    <m/>
    <m/>
    <m/>
    <m/>
    <m/>
    <m/>
    <m/>
    <m/>
    <m/>
    <m/>
  </r>
  <r>
    <n v="883"/>
    <s v="AGFC"/>
    <s v="3 - QC Complete"/>
    <n v="44369"/>
    <n v="44617"/>
    <s v="Other fire, not attributable to PG&amp;E assets. Third party vehicle ignited fire. EOC preliminary on call notes: I got a call from HAWC about a vehicle fire that forced an outage but might have wire down. I called the Tman Kyle and he said they have no idea whats going on and that he would call me back in an hour or so. I called PSS and he said they reported 15 acres - we had lines down and then also de-energized. HE talked to IC. Tman called me back. Kyle talked to the other guy (tman?) and he said it doesnt look like it was PG&amp;E and there was a vehicle fire. Kyle hasnt seen media. He states that structures on fire at least 2 or 3 house on fire. poles are damaged as well. I read multiple news articles stating that the fire reportedly started and spread from a vehicle fire. CALFIRE called PG&amp;E at 1717 for  wires down and a vegetation fire &quot;AXS-UNKNOWN FIRE DEPT ONSITE, LINES DOWN, VEGETATION FIRE, ETA&quot;. IRWIN detected the incident at 1706. DCC  This information is preliminary."/>
    <s v="\\fxshare-nas05\quotashare-fs01\ESA\5 - Ignition Tracking\2021_Ignition_QC_Folders\20210621_1381563_21-0077219_nan_T005322524"/>
    <s v=" "/>
    <m/>
    <m/>
    <m/>
    <m/>
    <m/>
    <s v="Not In Scope"/>
    <m/>
    <m/>
    <m/>
    <m/>
    <m/>
    <m/>
    <m/>
    <m/>
    <m/>
    <m/>
    <m/>
    <m/>
    <m/>
    <m/>
    <m/>
    <m/>
    <m/>
    <m/>
    <m/>
    <m/>
    <m/>
    <m/>
    <m/>
    <m/>
    <m/>
    <m/>
    <m/>
    <m/>
    <m/>
    <m/>
    <m/>
    <m/>
    <m/>
    <m/>
    <m/>
    <m/>
    <m/>
    <m/>
    <m/>
    <m/>
    <m/>
    <m/>
    <m/>
    <m/>
    <m/>
    <m/>
    <s v=" "/>
    <x v="187"/>
    <s v="17:20:00"/>
    <n v="44368"/>
    <s v="17:20:00"/>
    <s v="FAS"/>
    <s v="N"/>
    <s v="N"/>
    <n v="1381563"/>
    <s v="21-0077219"/>
    <m/>
    <s v="T005322524"/>
    <m/>
    <m/>
    <m/>
    <m/>
    <s v=" "/>
    <x v="0"/>
    <x v="1"/>
    <s v="N"/>
    <s v="N"/>
    <s v="N"/>
    <s v="Other fire, not attributable to PG&amp;E assets. Third party vehicle ignited fire. EOC preliminary on call notes: I got a call from HAWC about a vehicle fire that forced an outage but might have wire down. I called the Tman Kyle and he said they have no idea whats going on and that he would call me back in an hour or so. I called PSS and he said they reported 15 acres - we had lines down and then also de-energized. HE talked to IC. Tman called me back. Kyle talked to the other guy (tman?) and he said it doesnt look like it was PG&amp;E and there was a vehicle fire. Kyle hasnt seen media. He states that structures on fire at least 2 or 3 house on fire. poles are damaged as well. I read multiple news articles stating that the fire reportedly started and spread from a vehicle fire. CALFIRE called PG&amp;E at 1717 for  wires down and a vegetation fire &quot;AXS-UNKNOWN FIRE DEPT ONSITE, LINES DOWN, VEGETATION FIRE, ETA&quot;. IRWIN detected the incident at 1706. DCC  This information is preliminary."/>
    <s v="Not PG&amp;E"/>
    <s v="Other"/>
    <m/>
    <m/>
    <m/>
    <s v="10-99"/>
    <m/>
    <m/>
    <m/>
    <m/>
    <m/>
    <s v="Other Fire: Non-PG&amp;E related"/>
    <m/>
    <m/>
    <m/>
    <s v="Underbuild"/>
    <x v="1"/>
    <m/>
    <m/>
    <m/>
    <s v=" "/>
    <x v="1"/>
    <n v="38.925069999999998"/>
    <n v="-122.606478"/>
    <s v="Lake"/>
    <s v="HIGHLANDS 1103"/>
    <n v="12000"/>
    <m/>
    <x v="1"/>
    <s v="Cal Fire"/>
    <s v="Hardwood Woodland"/>
    <m/>
    <m/>
    <s v="Y"/>
    <s v="Rocky 2015"/>
    <s v="Wilkinson"/>
    <m/>
    <m/>
    <s v="N"/>
    <s v="N"/>
    <m/>
    <m/>
    <s v="2021-06-22"/>
    <m/>
    <m/>
    <m/>
    <m/>
    <m/>
    <m/>
    <m/>
    <m/>
    <m/>
    <m/>
    <m/>
    <m/>
    <m/>
    <m/>
    <m/>
    <m/>
    <m/>
    <m/>
    <m/>
    <s v="  "/>
    <s v="NORTH COAST"/>
    <s v="LAKEPORT 02"/>
    <s v="17:20"/>
    <n v="44368"/>
    <n v="1381563"/>
    <s v="T005322524"/>
    <n v="16390"/>
    <s v="DAM RD"/>
    <s v="CLEARLAKE"/>
    <n v="38.937060000000002"/>
    <n v="-122.6096"/>
    <s v="W7TCRSL"/>
    <s v="SMITH, CODY"/>
    <n v="4336"/>
    <s v="20210621 22:57"/>
    <n v="9250"/>
    <m/>
    <s v="rv fire went into vegitation had to de energize power per cal fire ic 700"/>
    <s v="Y"/>
    <m/>
    <m/>
    <m/>
    <n v="38.925069999999998"/>
    <n v="-122.606478"/>
    <s v="investigator said rv was the where the fire started nno down lines on fire"/>
    <s v="willie sipata c700"/>
    <m/>
    <s v="N"/>
    <s v="Y"/>
    <m/>
    <s v="Clear"/>
    <m/>
    <s v="Private Land"/>
    <m/>
    <s v="Light"/>
    <m/>
    <s v="3rd Party"/>
    <m/>
    <s v="100+ Acres"/>
    <m/>
    <s v="Cal Fire"/>
    <m/>
    <s v="Underbuild"/>
    <m/>
    <s v="N"/>
    <m/>
    <m/>
    <m/>
    <s v="FIRE, HOUSE OR BLDG"/>
    <s v="CONDUCTOR, OVERHEAD"/>
    <s v="N"/>
    <s v="  "/>
    <s v="Unplanned"/>
    <s v="Humboldt"/>
    <s v="Ukiah"/>
    <s v="043361103, HIGHLANDS-1103"/>
    <s v="21-0077219"/>
    <s v="Unplanned"/>
    <s v="Clear;32-90 F"/>
    <s v="2584"/>
    <s v="377264"/>
    <s v="YES"/>
    <s v="Force Out"/>
    <s v="Sustained"/>
    <s v="No"/>
    <s v="1103/2"/>
    <s v="OH"/>
    <s v="Circuit Breaker"/>
    <s v="1381563"/>
    <s v="Conductor, Overhead, Normal"/>
    <s v="NONE"/>
    <m/>
    <m/>
    <s v="HIGHLANDS SUB"/>
    <s v="6TH STREET AND WILKERSON "/>
    <s v="FUS 5695 OPEN|FUS 1023 OPEN|482 SS JUMPERS OPEN|SW 1023BP CLOSE|SW 5791 CLOSE"/>
    <s v="RV CAUGHT ON FIRE CAUSING VEG FIRE"/>
    <m/>
    <s v="No"/>
    <s v="3rd Party, Vehicle"/>
    <m/>
    <m/>
    <m/>
    <m/>
    <m/>
    <m/>
    <m/>
    <m/>
    <m/>
    <m/>
    <m/>
    <m/>
    <m/>
    <m/>
    <m/>
    <m/>
    <m/>
    <m/>
    <m/>
  </r>
  <r>
    <n v="882"/>
    <s v="MXX7"/>
    <s v="3 - QC Complete"/>
    <n v="44379"/>
    <n v="44617"/>
    <s v="Third party vehicle made contact with PG&amp;E assets, resulting in a damaged open delta banks. The ensuing fire was less than one meter in size. This information is preliminary."/>
    <s v="\\fxshare-nas05\quotashare-fs01\ESA\5 - Ignition Tracking\2021_Ignition_QC_Folders\20210621_1381560_21-0077223_nan_T005322552"/>
    <s v=" "/>
    <s v="Y"/>
    <s v="MXX7"/>
    <s v="Outage Time corrected to match Outage Start on FAS. Changed Circuit to match circuit on EDGIS. Changed fire latitude and longtitude to FAS fire latitude and longitude. "/>
    <n v="44379"/>
    <m/>
    <s v="Not In Scope"/>
    <m/>
    <m/>
    <m/>
    <m/>
    <m/>
    <m/>
    <m/>
    <m/>
    <m/>
    <m/>
    <m/>
    <m/>
    <m/>
    <m/>
    <m/>
    <m/>
    <m/>
    <m/>
    <m/>
    <m/>
    <m/>
    <m/>
    <m/>
    <m/>
    <m/>
    <m/>
    <m/>
    <m/>
    <m/>
    <m/>
    <m/>
    <m/>
    <m/>
    <m/>
    <m/>
    <m/>
    <m/>
    <m/>
    <m/>
    <m/>
    <m/>
    <m/>
    <m/>
    <m/>
    <m/>
    <m/>
    <s v=" "/>
    <x v="187"/>
    <s v="18:00:00"/>
    <n v="44368"/>
    <s v="17:56:00"/>
    <s v="FAS"/>
    <s v="N"/>
    <s v="N"/>
    <n v="1381560"/>
    <s v="21-0077223"/>
    <m/>
    <s v="T005322552"/>
    <n v="121576429"/>
    <m/>
    <m/>
    <s v="No photo"/>
    <s v=" "/>
    <x v="0"/>
    <x v="0"/>
    <s v="Y"/>
    <s v="N"/>
    <s v="N"/>
    <s v="On June 21st, 2021 at 1800 hours, a PG&amp;E Troubleman was dispatched to the BONITA 1103 12kV Distribution Circuit on Avenue 18 1/2 in Madera County in response to a fire. Initial analysis indicates a third party vehicle caused the ignition. The car caught on the service and shorted the panel and blew the top of the transformer causing the transformer to leak oil (SAP # 101134333). The ensuing fire was less than 1 meter in size. PG&amp;E crew replaced transformer on June 21st, 2021. This information is preliminary. "/>
    <s v="PG&amp;E"/>
    <s v="Other"/>
    <s v="Pole "/>
    <s v="D"/>
    <s v="D"/>
    <s v="&lt;3 meters of linear travel"/>
    <m/>
    <m/>
    <m/>
    <m/>
    <m/>
    <s v="Contact - 3rd Party"/>
    <s v="Contact from object"/>
    <s v="Vehicle contact"/>
    <s v="Y"/>
    <s v="Overhead"/>
    <x v="0"/>
    <s v="Pole"/>
    <s v="Transformer"/>
    <n v="101134333"/>
    <s v=" "/>
    <x v="0"/>
    <n v="37.018169989999997"/>
    <n v="-120.201849"/>
    <s v="Madera"/>
    <s v="BONITA 1103"/>
    <n v="12000"/>
    <s v="BONITA 11036020"/>
    <x v="0"/>
    <s v="Other (Comments)-nan"/>
    <s v="Agriculture"/>
    <m/>
    <m/>
    <s v="N"/>
    <m/>
    <m/>
    <m/>
    <m/>
    <s v="N"/>
    <s v="N"/>
    <m/>
    <m/>
    <s v="2021-06-22"/>
    <m/>
    <m/>
    <m/>
    <m/>
    <m/>
    <m/>
    <m/>
    <m/>
    <m/>
    <m/>
    <m/>
    <m/>
    <m/>
    <m/>
    <m/>
    <m/>
    <m/>
    <m/>
    <m/>
    <s v="  "/>
    <s v="YOSEMITE"/>
    <s v="MADERA 01"/>
    <s v="18:00"/>
    <n v="44368"/>
    <n v="1381560"/>
    <s v="T005322552"/>
    <n v="19125"/>
    <s v="AVENUE 18 1/2"/>
    <s v="MADERA"/>
    <n v="37.018169999999998"/>
    <n v="-120.20184999999999"/>
    <s v="Y2TR2BW"/>
    <s v="BEBOUT, ROB"/>
    <n v="255391103"/>
    <s v="20210621 18:53"/>
    <n v="9002"/>
    <m/>
    <s v="CREW TO REPLACE N/G OD BANK"/>
    <s v="Y"/>
    <m/>
    <m/>
    <m/>
    <n v="37.018365000000003"/>
    <n v="-120.20205799999999"/>
    <m/>
    <m/>
    <m/>
    <s v="N"/>
    <s v="Y"/>
    <m/>
    <s v="Clear"/>
    <m/>
    <s v="Private Land"/>
    <m/>
    <s v="Calm"/>
    <m/>
    <s v="3rd Party"/>
    <m/>
    <s v="&lt; 1 meter"/>
    <m/>
    <s v="Other (Comments)"/>
    <s v="PEDESTRAIN"/>
    <s v="Overhead"/>
    <m/>
    <s v="N"/>
    <s v="PHOTOS"/>
    <m/>
    <m/>
    <s v="OVERHEAD"/>
    <s v="TRANSFORMER (OH)"/>
    <s v="N"/>
    <s v="  "/>
    <s v="Unplanned"/>
    <s v="Yosemite"/>
    <s v="Yosemite"/>
    <s v="255391101, BONITA-1101"/>
    <s v="21-0077223"/>
    <s v="Unplanned"/>
    <s v="Clear;32-90 F"/>
    <s v="2"/>
    <m/>
    <s v="YES"/>
    <m/>
    <s v="Sustained"/>
    <s v="No"/>
    <s v="MTR#5000127445"/>
    <s v="OH"/>
    <s v="Transformer"/>
    <s v="1381560"/>
    <s v="Transformer (OH), Failed/Faulted"/>
    <m/>
    <s v="06/21/21 18:38"/>
    <m/>
    <s v="N/E CORNER OF RD 19 &amp; AVE 18-1/2 - MADERA"/>
    <s v="BEBOUT, ROB/1882/559-676-1325: AVE 18 1/2 @ ROAD 19"/>
    <m/>
    <s v="CAR CAUGHT ON THE SERVICE SHORTED THE PANEL &amp; BLEW THE TOP OF THE TX CAUSING TX TO LEAK OIL"/>
    <m/>
    <s v="No"/>
    <s v="3rd Party, Vehicle"/>
    <m/>
    <m/>
    <m/>
    <m/>
    <m/>
    <m/>
    <m/>
    <m/>
    <m/>
    <m/>
    <m/>
    <m/>
    <m/>
    <m/>
    <m/>
    <m/>
    <m/>
    <m/>
    <m/>
  </r>
  <r>
    <n v="881"/>
    <s v="AGFC"/>
    <s v="3 - QC Complete"/>
    <n v="44368"/>
    <n v="44617"/>
    <s v="Structure fire, not attributable to PG&amp;E assets. This information is preliminary."/>
    <s v="\\fxshare-nas05\quotashare-fs01\ESA\5 - Ignition Tracking\2021_Ignition_QC_Folders\20210621_nan_nan_nan_2045641322"/>
    <s v=" "/>
    <m/>
    <m/>
    <m/>
    <m/>
    <m/>
    <s v="Not In Scope"/>
    <m/>
    <m/>
    <m/>
    <m/>
    <m/>
    <m/>
    <m/>
    <m/>
    <m/>
    <m/>
    <m/>
    <m/>
    <m/>
    <m/>
    <m/>
    <m/>
    <m/>
    <m/>
    <m/>
    <m/>
    <m/>
    <m/>
    <m/>
    <m/>
    <m/>
    <m/>
    <m/>
    <m/>
    <m/>
    <m/>
    <m/>
    <m/>
    <m/>
    <m/>
    <m/>
    <m/>
    <m/>
    <m/>
    <m/>
    <m/>
    <m/>
    <m/>
    <m/>
    <m/>
    <m/>
    <m/>
    <s v=" "/>
    <x v="187"/>
    <s v="15:29:00"/>
    <m/>
    <m/>
    <s v="FAS"/>
    <s v="N"/>
    <s v="N"/>
    <m/>
    <m/>
    <m/>
    <n v="2045641322"/>
    <m/>
    <m/>
    <m/>
    <m/>
    <s v=" "/>
    <x v="0"/>
    <x v="1"/>
    <s v="N"/>
    <s v="N"/>
    <s v="N"/>
    <s v="Structure fire, not attributable to PG&amp;E assets. This information is preliminary."/>
    <s v="Not PG&amp;E"/>
    <s v="Building"/>
    <m/>
    <m/>
    <m/>
    <s v="&lt;0.25"/>
    <m/>
    <m/>
    <m/>
    <m/>
    <m/>
    <s v="Other Fire: Non-PG&amp;E related"/>
    <m/>
    <m/>
    <m/>
    <s v="Overhead"/>
    <x v="1"/>
    <m/>
    <m/>
    <m/>
    <s v=" "/>
    <x v="0"/>
    <n v="37.953870999999999"/>
    <n v="-122.058155"/>
    <s v="Contra Costa"/>
    <s v="MEADOW LANE 2108 "/>
    <n v="21000"/>
    <m/>
    <x v="0"/>
    <s v="Contra Costa FD"/>
    <s v="Urban"/>
    <m/>
    <m/>
    <s v="N"/>
    <m/>
    <m/>
    <m/>
    <m/>
    <s v="N"/>
    <s v="N"/>
    <m/>
    <m/>
    <s v="2021-06-22"/>
    <m/>
    <m/>
    <m/>
    <m/>
    <m/>
    <m/>
    <m/>
    <m/>
    <m/>
    <m/>
    <m/>
    <m/>
    <m/>
    <m/>
    <m/>
    <m/>
    <m/>
    <m/>
    <m/>
    <s v="  "/>
    <s v="DIABLO"/>
    <s v="CONCORD 03"/>
    <s v="15:29"/>
    <n v="44368"/>
    <m/>
    <n v="2045641322"/>
    <n v="106"/>
    <s v="LORENZO DR"/>
    <s v="PLEASANT HIL"/>
    <n v="37.953978999999997"/>
    <n v="-122.058154"/>
    <s v="D2TBLPC"/>
    <s v="PEYRUCAIN, BEN"/>
    <n v="14302108"/>
    <s v="20210621 17:17"/>
    <n v="1120"/>
    <m/>
    <s v="Cut what was left of the services to 106 &amp; 112 Lorenzo Dr. due to fire. Per Contra Costa Fire unkown what caused the fire. Incident # 21065351."/>
    <s v="Y"/>
    <m/>
    <m/>
    <m/>
    <n v="35.953885499999998"/>
    <n v="-122.058154"/>
    <m/>
    <s v="Kevin Platt"/>
    <s v="pole# 110267320"/>
    <s v="Y"/>
    <s v="Y"/>
    <s v="Y"/>
    <s v="Clear"/>
    <m/>
    <s v="Structures"/>
    <m/>
    <s v="Light"/>
    <m/>
    <s v="Unknown"/>
    <m/>
    <s v="3 meters - 0.25 Acres"/>
    <m/>
    <s v="Fire Dept"/>
    <s v="Contra Costa Fire"/>
    <s v="Overhead"/>
    <m/>
    <s v="N"/>
    <m/>
    <m/>
    <m/>
    <m/>
    <m/>
    <m/>
    <s v="  "/>
    <m/>
    <m/>
    <m/>
    <m/>
    <m/>
    <m/>
    <m/>
    <m/>
    <m/>
    <m/>
    <m/>
    <m/>
    <m/>
    <m/>
    <m/>
    <m/>
    <m/>
    <m/>
    <m/>
    <m/>
    <m/>
    <m/>
    <m/>
    <m/>
    <m/>
    <m/>
    <m/>
    <m/>
    <m/>
    <m/>
    <m/>
    <m/>
    <m/>
    <m/>
    <m/>
    <m/>
    <m/>
    <m/>
    <m/>
    <m/>
    <m/>
    <m/>
    <m/>
    <m/>
    <m/>
    <m/>
    <m/>
  </r>
  <r>
    <n v="880"/>
    <s v="G3BA"/>
    <s v="3 - QC Complete"/>
    <n v="44379"/>
    <n v="44617"/>
    <s v="Wires down due to unknown cause, resulted in a 1 meter - &lt; 3 meter grass fire. This information is preliminary."/>
    <s v="\\fxshare-nas05\quotashare-fs01\ESA\5 - Ignition Tracking\2021_Ignition_QC_Folders\20210621_1381124_21-0077047_nan_T005322059"/>
    <s v=" "/>
    <s v="Y"/>
    <s v="G3BA"/>
    <s v="Updated Troublman contact info;  Updated outage time to 10:55 hours; Added executive summary; Updated fuel bed type; Updated asset number associated"/>
    <n v="44379"/>
    <m/>
    <s v="Not In Scope"/>
    <m/>
    <m/>
    <m/>
    <m/>
    <m/>
    <m/>
    <m/>
    <m/>
    <m/>
    <m/>
    <m/>
    <m/>
    <m/>
    <m/>
    <m/>
    <m/>
    <m/>
    <m/>
    <m/>
    <m/>
    <m/>
    <m/>
    <m/>
    <m/>
    <m/>
    <m/>
    <m/>
    <m/>
    <m/>
    <m/>
    <m/>
    <m/>
    <s v="N"/>
    <m/>
    <m/>
    <m/>
    <m/>
    <m/>
    <m/>
    <s v="N"/>
    <m/>
    <m/>
    <s v="NRH7"/>
    <s v="Nick Hestead; 9257832711; "/>
    <m/>
    <m/>
    <s v=" "/>
    <x v="187"/>
    <s v="10:57:00"/>
    <n v="44368"/>
    <s v="10:55:00"/>
    <s v="FAS"/>
    <s v="N"/>
    <s v="N"/>
    <n v="1381124"/>
    <s v="21-0077047"/>
    <m/>
    <s v="T005322059"/>
    <n v="31544291"/>
    <m/>
    <m/>
    <s v="No Photo"/>
    <s v=" "/>
    <x v="1"/>
    <x v="0"/>
    <s v="Y"/>
    <s v="Y"/>
    <s v="N"/>
    <s v="On June 21, 2021 at 10:55 hours a PG&amp;E Troubleman was dispatched to an outage/wire down, on County Rd 16, near the cross street with Country Rd 96 in Woodland, CA 95695. The fault had occurred 4 poles west of the intersection with County Rd 96.  A customer stated that there were sparks and fire. The customer did not call 911 and extingushed the fire on their own.  The conducter had fallen and made contact with the ground causing the fire. It is unknown what caused the conductor to fall.  "/>
    <s v="PG&amp;E"/>
    <s v="Vegetation"/>
    <s v="Conductor"/>
    <s v="D"/>
    <s v="D"/>
    <s v="&lt;3 meters of linear travel"/>
    <s v="NONE "/>
    <m/>
    <m/>
    <m/>
    <m/>
    <s v="Equipment - PG&amp;E"/>
    <s v="All types of equipment / facility failure"/>
    <s v="Conductor failure-all"/>
    <s v="N"/>
    <s v="Overhead"/>
    <x v="0"/>
    <s v="Conductor - Primary"/>
    <s v="Conductor"/>
    <n v="101602738"/>
    <s v=" "/>
    <x v="0"/>
    <n v="38.709069"/>
    <n v="-121.854795"/>
    <s v="Yolo"/>
    <s v="ZAMORA 1107"/>
    <n v="12000"/>
    <m/>
    <x v="0"/>
    <s v="Customer"/>
    <s v="Agriculture"/>
    <s v="Grass Fuel Model"/>
    <m/>
    <s v="N"/>
    <m/>
    <m/>
    <m/>
    <m/>
    <s v="N"/>
    <s v="N"/>
    <m/>
    <m/>
    <s v="2021-06-22"/>
    <m/>
    <m/>
    <m/>
    <m/>
    <m/>
    <m/>
    <m/>
    <m/>
    <m/>
    <m/>
    <m/>
    <m/>
    <m/>
    <m/>
    <m/>
    <m/>
    <m/>
    <m/>
    <m/>
    <s v="  "/>
    <s v="SACRAMENTO"/>
    <s v="WOODLAND 02"/>
    <s v="10:57"/>
    <n v="44368"/>
    <n v="1381124"/>
    <s v="T005322059"/>
    <m/>
    <s v=".3 MI S/O COUNTY ROAD "/>
    <s v="WOODLAND"/>
    <n v="38.75009"/>
    <n v="-121.84293"/>
    <s v="S2TNRH7"/>
    <s v="HESTEAD, NICK"/>
    <n v="63191107"/>
    <s v="20210621 12:05"/>
    <n v="9002"/>
    <m/>
    <s v="CREW TO REPAIR WIRE DOWN"/>
    <s v="Y"/>
    <m/>
    <m/>
    <m/>
    <n v="38.709069"/>
    <n v="-121.854795"/>
    <m/>
    <m/>
    <m/>
    <s v="N"/>
    <s v="Y"/>
    <m/>
    <s v="Clear"/>
    <m/>
    <s v="Private Land"/>
    <m/>
    <s v="Calm"/>
    <m/>
    <s v="Vegetation"/>
    <m/>
    <s v="1 meter - &lt; 3 meters"/>
    <m/>
    <s v="Other Party"/>
    <m/>
    <s v="Overhead"/>
    <m/>
    <s v="N"/>
    <m/>
    <m/>
    <m/>
    <s v="OVERHEAD"/>
    <s v="CONDUCTOR, OVERHEAD"/>
    <s v="N"/>
    <s v="  "/>
    <s v="Unplanned"/>
    <s v="Sacramento"/>
    <s v="Yolo"/>
    <s v="063191107, ZAMORA-1107"/>
    <s v="21-0077047"/>
    <s v="Unplanned"/>
    <s v="Clear;32-90 F"/>
    <s v="81"/>
    <s v="3483"/>
    <s v="YES"/>
    <s v="Force Out"/>
    <s v="Sustained"/>
    <s v="No"/>
    <s v="23472"/>
    <s v="OH"/>
    <s v="Line Recloser"/>
    <s v="1381124"/>
    <s v="Conductor, Overhead, Broken, wire on ground"/>
    <m/>
    <s v="06/21/21 13:00"/>
    <m/>
    <s v="RD 16, 4/P/W/O RD 96, WOODLAND"/>
    <s v="1 W/OF CGC 220413837976"/>
    <s v="WIRE DOWN 1 W/OF CGC 220413837976 OPEN"/>
    <m/>
    <m/>
    <s v="Yes"/>
    <s v="Equipment Failure/Involved, Overhead"/>
    <m/>
    <m/>
    <m/>
    <m/>
    <m/>
    <m/>
    <m/>
    <m/>
    <m/>
    <m/>
    <m/>
    <m/>
    <m/>
    <m/>
    <m/>
    <m/>
    <m/>
    <m/>
    <m/>
  </r>
  <r>
    <n v="879"/>
    <s v="MXX7"/>
    <s v="3 - QC Complete"/>
    <n v="44378"/>
    <n v="44617"/>
    <s v="Wires down incident, possibly due to bird contact. Troubleman notes say thry found a bird. This resulted in a 1 meter - &lt; 3 meter fire. This information is preliminary."/>
    <s v="\\fxshare-nas05\quotashare-fs01\ESA\5 - Ignition Tracking\2021_Ignition_QC_Folders\20210621_1380727_21-0076873_nan_T005321631"/>
    <s v=" "/>
    <s v="Y"/>
    <s v="MXX7"/>
    <s v="Outage Time corrected to match Outage Start on FAS. Corrected SAP EC/LC Notification Number to match Notification Number in SAP. Fire latitude and longitude changed to match pole's latitude and longitude. "/>
    <n v="44378"/>
    <m/>
    <s v="Not In Scope"/>
    <m/>
    <m/>
    <m/>
    <m/>
    <m/>
    <m/>
    <m/>
    <m/>
    <m/>
    <m/>
    <m/>
    <m/>
    <m/>
    <m/>
    <m/>
    <m/>
    <m/>
    <m/>
    <m/>
    <m/>
    <m/>
    <m/>
    <m/>
    <m/>
    <m/>
    <m/>
    <m/>
    <m/>
    <m/>
    <m/>
    <m/>
    <m/>
    <m/>
    <m/>
    <m/>
    <m/>
    <m/>
    <m/>
    <m/>
    <m/>
    <m/>
    <m/>
    <m/>
    <m/>
    <m/>
    <m/>
    <s v=" "/>
    <x v="187"/>
    <s v="06:00:00"/>
    <n v="44368"/>
    <s v="05:21:00"/>
    <s v="FAS"/>
    <s v="N"/>
    <s v="N"/>
    <n v="1380727"/>
    <s v="21-0076873"/>
    <m/>
    <s v="T005321631"/>
    <n v="121573477"/>
    <m/>
    <m/>
    <s v="PG&amp;E_879_Ignition_20210621_2.jpg"/>
    <s v=" "/>
    <x v="1"/>
    <x v="0"/>
    <s v="Y"/>
    <s v="Y"/>
    <s v="N"/>
    <s v="On June 21st, 2021 at 600 hours, a PG&amp;E Troubleman was dispatched to the GRAND ISLAND 2224 21kV Distribution Circuit near Venice Is in San Joaquin in response to a fire. Initial analysis indicates a bird caused the ignition. The wire was found broken in half. The conductor was also broken/damaged (Circuit ID: 062462224). The ensuing fire was 1 meter - &lt; 3 meters in size, contained to the base of the pole (SAP # 103856115) and the fire was suppressed by Other Party. PG&amp;E crew replaced the conductor on June 21st, 2021. This information is preliminary. "/>
    <s v="PG&amp;E"/>
    <s v="Vegetation"/>
    <s v="Conductor"/>
    <s v="D"/>
    <m/>
    <s v="&lt;3 meters of linear travel"/>
    <s v="BASE OF POLE FIRE"/>
    <m/>
    <m/>
    <m/>
    <m/>
    <s v="Contact - Animal - Bird"/>
    <s v="Contact from object"/>
    <s v="Animal contact"/>
    <s v="N"/>
    <s v="Overhead"/>
    <x v="0"/>
    <s v="Conductor - Primary"/>
    <s v="Conductor"/>
    <n v="103856115"/>
    <s v=" "/>
    <x v="0"/>
    <n v="38.079090669999999"/>
    <n v="-121.54073611699999"/>
    <s v="San Joaquin"/>
    <s v="GRAND ISLAND 2224"/>
    <n v="21000"/>
    <s v="GRAND ISLAND 222418332"/>
    <x v="0"/>
    <s v="Unknown"/>
    <s v="Agriculture"/>
    <m/>
    <m/>
    <s v="N"/>
    <m/>
    <m/>
    <m/>
    <m/>
    <s v="N"/>
    <s v="N"/>
    <m/>
    <m/>
    <s v="2021-06-22"/>
    <m/>
    <m/>
    <m/>
    <m/>
    <m/>
    <m/>
    <m/>
    <m/>
    <m/>
    <m/>
    <m/>
    <m/>
    <m/>
    <m/>
    <m/>
    <m/>
    <m/>
    <m/>
    <m/>
    <s v="  "/>
    <s v="SACRAMENTO"/>
    <s v="VACAVILLE 05"/>
    <s v="06:00"/>
    <n v="44368"/>
    <n v="1380727"/>
    <s v="T005321631"/>
    <m/>
    <s v="VENICE ISLAND"/>
    <s v="STOCKTON"/>
    <n v="38.147970000000001"/>
    <n v="-121.61620000000001"/>
    <s v="S4TVLD4"/>
    <s v="DECKER, VALERIE"/>
    <n v="62462224"/>
    <s v="20210621 12:21"/>
    <n v="9002"/>
    <m/>
    <s v="WIRE DOWN. CREW CALLED TO REPAIR"/>
    <s v="Y"/>
    <m/>
    <m/>
    <m/>
    <n v="38.078981310000003"/>
    <n v="-121.54071415999999"/>
    <s v="BASE OF POLE FIRE"/>
    <m/>
    <m/>
    <s v="N"/>
    <s v="Y"/>
    <m/>
    <s v="Clear"/>
    <m/>
    <s v="Private Land"/>
    <m/>
    <s v="Calm"/>
    <m/>
    <s v="Vegetation"/>
    <m/>
    <s v="1 meter - &lt; 3 meters"/>
    <m/>
    <s v="Other Party"/>
    <m/>
    <s v="Overhead"/>
    <m/>
    <s v="N"/>
    <m/>
    <s v="Other (Comments)"/>
    <s v="JUST VEG "/>
    <s v="BIRD-FOUND"/>
    <s v="CONDUCTOR, OVERHEAD"/>
    <s v="N"/>
    <s v="  "/>
    <s v="Unplanned"/>
    <s v="Sacramento"/>
    <s v="Solano"/>
    <s v="062462224, GRAND ISLAND-2224"/>
    <s v="21-0076873"/>
    <s v="Unplanned"/>
    <s v="Clear;32-90 F"/>
    <s v="210"/>
    <s v="63210"/>
    <s v="YES"/>
    <s v="Line to Ground"/>
    <s v="Sustained"/>
    <s v="No"/>
    <s v="8882"/>
    <s v="OH"/>
    <s v="Line Recloser"/>
    <s v="1380727"/>
    <s v="Conductor, Overhead, Broken, wire on ground"/>
    <s v="A &amp; GRD"/>
    <m/>
    <m/>
    <s v="JACKSON SLOUGH RD. .5MI N/O HWY 12, 2 SPANS S/O TERMINOUS RD"/>
    <s v="CGC#221326515045"/>
    <s v="JUMPER-79007 OPEN|JUMPERS OPEN LD &amp; SOURCE SIDE OF LR &amp; DISC OPEN|OJ SOURCE SIDE OF 18331 OPEN|SW 3209 CLOSE"/>
    <m/>
    <m/>
    <s v="No"/>
    <s v="Animal, Bird found"/>
    <m/>
    <m/>
    <m/>
    <m/>
    <m/>
    <m/>
    <m/>
    <m/>
    <m/>
    <m/>
    <m/>
    <m/>
    <m/>
    <m/>
    <m/>
    <m/>
    <m/>
    <m/>
    <m/>
  </r>
  <r>
    <n v="877"/>
    <s v="AGFC"/>
    <s v="3 - QC Complete"/>
    <n v="44367"/>
    <n v="44617"/>
    <s v="Duplicate of index 875. Structure fire, not attributable to PG&amp;E assets. Service disconnected. This information is preliminary."/>
    <s v="\\fxshare-nas05\quotashare-fs01\ESA\5 - Ignition Tracking\2021_Ignition_QC_Folders\20210620_nan_nan_nan_9688957523"/>
    <s v=" "/>
    <m/>
    <m/>
    <m/>
    <m/>
    <m/>
    <s v="Not In Scope"/>
    <m/>
    <m/>
    <m/>
    <m/>
    <m/>
    <m/>
    <m/>
    <m/>
    <m/>
    <m/>
    <m/>
    <m/>
    <m/>
    <m/>
    <m/>
    <m/>
    <m/>
    <m/>
    <m/>
    <m/>
    <m/>
    <m/>
    <m/>
    <m/>
    <m/>
    <m/>
    <m/>
    <m/>
    <m/>
    <m/>
    <m/>
    <m/>
    <m/>
    <m/>
    <m/>
    <m/>
    <m/>
    <m/>
    <m/>
    <m/>
    <m/>
    <m/>
    <m/>
    <m/>
    <m/>
    <m/>
    <s v=" "/>
    <x v="188"/>
    <s v="22:51:00"/>
    <m/>
    <m/>
    <s v="FAS"/>
    <s v="N"/>
    <s v="N"/>
    <m/>
    <m/>
    <m/>
    <n v="9688957523"/>
    <m/>
    <m/>
    <m/>
    <m/>
    <s v=" "/>
    <x v="0"/>
    <x v="1"/>
    <s v="N"/>
    <s v="N"/>
    <s v="N"/>
    <s v="Duplicate of index 875. Structure fire, not attributable to PG&amp;E assets. Service disconnected. This information is preliminary."/>
    <s v="Not PG&amp;E"/>
    <s v="Building"/>
    <m/>
    <m/>
    <m/>
    <s v="Structure-only"/>
    <m/>
    <m/>
    <m/>
    <m/>
    <m/>
    <s v="Other Fire: Non-PG&amp;E related"/>
    <m/>
    <m/>
    <m/>
    <s v="Underbuild"/>
    <x v="1"/>
    <m/>
    <m/>
    <m/>
    <s v=" "/>
    <x v="1"/>
    <n v="37.85866"/>
    <n v="-120.21696"/>
    <s v="Tuolumne"/>
    <s v="PEORIA 1701"/>
    <n v="17000"/>
    <m/>
    <x v="0"/>
    <s v="Cal Fire"/>
    <s v="Conifer Forest"/>
    <m/>
    <m/>
    <s v="Y"/>
    <s v="Rim 2013"/>
    <m/>
    <m/>
    <m/>
    <s v="N"/>
    <s v="N"/>
    <m/>
    <m/>
    <s v="2021-06-22"/>
    <m/>
    <m/>
    <m/>
    <m/>
    <m/>
    <m/>
    <m/>
    <m/>
    <m/>
    <m/>
    <m/>
    <m/>
    <m/>
    <m/>
    <m/>
    <m/>
    <m/>
    <m/>
    <m/>
    <s v="  "/>
    <s v="YOSEMITE"/>
    <s v="SONORA 02"/>
    <s v="22:51"/>
    <n v="44367"/>
    <m/>
    <n v="9688957523"/>
    <n v="12933"/>
    <s v="MUELLER DR"/>
    <s v="GROVELAND"/>
    <n v="37.856426999999996"/>
    <n v="-120.21405799999999"/>
    <s v="Y9TMRSV"/>
    <s v="SIUDZINSKI, MARK"/>
    <n v="163781701"/>
    <s v="20210620 23:28"/>
    <n v="2640"/>
    <n v="1"/>
    <s v="Disconnected service wire due to structure fire complete loss. And removed mtr that was burned in fire. cst will need county permit and inspection prior to reco"/>
    <s v="Y"/>
    <m/>
    <m/>
    <m/>
    <n v="37.85866"/>
    <n v="-120.21696"/>
    <s v="CATCU 007751  IC Barteau"/>
    <s v="CAL FIRE 209-419-4410"/>
    <m/>
    <s v="N"/>
    <s v="Y"/>
    <s v="N"/>
    <s v="Clear"/>
    <m/>
    <s v="Structures"/>
    <m/>
    <s v="Calm"/>
    <m/>
    <s v="Unknown"/>
    <m/>
    <s v="Structure Only"/>
    <m/>
    <s v="Cal Fire"/>
    <m/>
    <s v="Underbuild"/>
    <m/>
    <s v="N"/>
    <m/>
    <m/>
    <m/>
    <m/>
    <m/>
    <m/>
    <s v="  "/>
    <m/>
    <m/>
    <m/>
    <m/>
    <m/>
    <m/>
    <m/>
    <m/>
    <m/>
    <m/>
    <m/>
    <m/>
    <m/>
    <m/>
    <m/>
    <m/>
    <m/>
    <m/>
    <m/>
    <m/>
    <m/>
    <m/>
    <m/>
    <m/>
    <m/>
    <m/>
    <m/>
    <m/>
    <m/>
    <m/>
    <m/>
    <m/>
    <m/>
    <m/>
    <m/>
    <m/>
    <m/>
    <m/>
    <m/>
    <m/>
    <m/>
    <m/>
    <m/>
    <m/>
    <m/>
    <m/>
    <m/>
  </r>
  <r>
    <n v="876"/>
    <s v="MXX7"/>
    <s v="3 - QC Complete"/>
    <n v="44391"/>
    <n v="44617"/>
    <s v="One phase, one span of #6CU conductor fell to ground, resulting in a 3 meter - 0.25 acre fire. The cause of the conductor failure is unknown."/>
    <s v="\\fxshare-nas05\quotashare-fs01\ESA\5 - Ignition Tracking\2021_Ignition_QC_Folders\20210620_1380643_21-0076845.2(3 outages)_nan_T005321521"/>
    <s v=" "/>
    <s v="Y"/>
    <s v="MXX7"/>
    <s v="Create Time and Outage Time corrected to FAS. Fire latitude and longitude updated to pole's latitude and longitude."/>
    <n v="44391"/>
    <m/>
    <s v="Not In Scope"/>
    <m/>
    <m/>
    <m/>
    <m/>
    <m/>
    <m/>
    <m/>
    <m/>
    <m/>
    <m/>
    <m/>
    <m/>
    <m/>
    <m/>
    <m/>
    <m/>
    <m/>
    <m/>
    <m/>
    <m/>
    <m/>
    <m/>
    <m/>
    <m/>
    <m/>
    <m/>
    <m/>
    <m/>
    <m/>
    <m/>
    <m/>
    <m/>
    <m/>
    <m/>
    <m/>
    <m/>
    <m/>
    <m/>
    <m/>
    <m/>
    <m/>
    <m/>
    <m/>
    <m/>
    <m/>
    <m/>
    <s v=" "/>
    <x v="188"/>
    <s v="21:12:00"/>
    <n v="44367"/>
    <s v="21:10:00"/>
    <s v="FAS"/>
    <s v="N"/>
    <s v="N"/>
    <n v="1380643"/>
    <s v="21-0076845.2(3 outages)"/>
    <m/>
    <s v="T005321521"/>
    <n v="121571632"/>
    <m/>
    <m/>
    <s v="PG&amp;E_876_Ignition_20210620_2.JPG"/>
    <s v=" "/>
    <x v="1"/>
    <x v="0"/>
    <s v="Y"/>
    <s v="Y"/>
    <s v="N"/>
    <s v="On June 20th, 2021 at 2112 hours, a PG&amp;E Troubleman was dispatched to the DIXON 1102 12kV Distribution Circuit on Porter Road in Solano County in response to a fire. Initial analysis indicates a conductor caused the ignition. One phase, one span of #6CU conductor fell to ground. The conductor was broken/damaged (SAP # 101662269). The ensuing fire was 3 meters - 0.25 acre in size and the fire was suppressed by Dixon FD. PG&amp;E crew replaced the conductor on June 21st, 2021. This information is preliminary. "/>
    <s v="PG&amp;E"/>
    <s v="Vegetation"/>
    <s v="Conductor"/>
    <s v="D"/>
    <s v="D"/>
    <s v="&lt;0.25"/>
    <m/>
    <m/>
    <m/>
    <m/>
    <m/>
    <s v="Equipment - PG&amp;E"/>
    <s v="All types of equipment / facility failure"/>
    <s v="Conductor failure-all"/>
    <s v="N"/>
    <s v="Overhead"/>
    <x v="0"/>
    <s v="Conductor - Primary"/>
    <s v="Conductor"/>
    <n v="101662269"/>
    <s v=" "/>
    <x v="0"/>
    <n v="38.432343191000001"/>
    <n v="-121.8372233433"/>
    <s v="Solano"/>
    <s v="DIXON 1102"/>
    <n v="12000"/>
    <s v="DIXON 110212352"/>
    <x v="0"/>
    <s v="Dixon FD"/>
    <s v="Agriculture"/>
    <m/>
    <m/>
    <s v="N"/>
    <m/>
    <m/>
    <m/>
    <m/>
    <s v="N"/>
    <s v="N"/>
    <m/>
    <m/>
    <s v="2021-06-22"/>
    <m/>
    <m/>
    <m/>
    <m/>
    <m/>
    <m/>
    <m/>
    <m/>
    <m/>
    <m/>
    <m/>
    <m/>
    <m/>
    <m/>
    <m/>
    <m/>
    <m/>
    <m/>
    <m/>
    <s v="  "/>
    <s v="SACRAMENTO"/>
    <s v="VACAVILLE 04"/>
    <s v="21:13"/>
    <n v="44367"/>
    <n v="1380643"/>
    <s v="T005321521"/>
    <n v="7445"/>
    <s v="PITT SCHOOL RD"/>
    <s v="DIXON"/>
    <n v="38.432810000000003"/>
    <n v="-121.83678"/>
    <s v="S4TEBW2"/>
    <s v="WHITE, ERIC"/>
    <n v="62061102"/>
    <s v="20210620 23:09"/>
    <n v="9002"/>
    <m/>
    <s v="CREW TO REPLACE ONE SPAN OF #6CU ONE OF THREE DOWN, MIDDLE PHASE. CAUSE OF THE WIRE FAILING UNKNOWN. PHASE HIT THE GROUND AND APPEARS TO HAVE STARTED A FIRE. PHASE BURNT ITSELF IN THE CLEAR AND THE RECLOSURE CLOSED IN AND HELD. WIRE WAS ENERGIZED WHEN I ARRIVED."/>
    <s v="Y"/>
    <n v="3"/>
    <s v="\\fxshare-nas05\quotashare-fs01\ESA\5 - Ignition Tracking\Fire_Tab_Attachment_Files"/>
    <m/>
    <n v="38.432810000000003"/>
    <n v="-121.83678"/>
    <m/>
    <s v="DIXION F.D."/>
    <m/>
    <s v="N"/>
    <s v="Y"/>
    <m/>
    <s v="Clear"/>
    <m/>
    <s v="Private Land"/>
    <m/>
    <s v="Calm"/>
    <m/>
    <s v="PG&amp;E Equipment"/>
    <m/>
    <s v="3 meters - 0.25 Acres"/>
    <m/>
    <s v="Fire Dept"/>
    <m/>
    <s v="Overhead"/>
    <m/>
    <s v="N"/>
    <m/>
    <m/>
    <m/>
    <s v="PATROL-NOT CONDUCTED"/>
    <m/>
    <s v="N"/>
    <s v="  "/>
    <s v="Unplanned"/>
    <s v="Sacramento"/>
    <s v="Solano"/>
    <s v="062061102, DIXON-1102"/>
    <s v="21-0076845.2(3 outages)"/>
    <s v="Unplanned"/>
    <s v="Clear;32-90 F"/>
    <s v="26"/>
    <s v="12090"/>
    <s v="YES"/>
    <s v="Open Circuit"/>
    <s v="Sustained"/>
    <s v="No"/>
    <s v="WIRE DOWN"/>
    <s v="OH"/>
    <s v="Jumpers"/>
    <s v="1380643"/>
    <m/>
    <m/>
    <s v="06/20/21 23:02"/>
    <m/>
    <s v="WIRE DOWN"/>
    <s v="WIRE DOWN 2 SPANS SOURCE SIDE OF CGC#220466027860"/>
    <m/>
    <m/>
    <m/>
    <s v="No"/>
    <s v="Unknown Cause, Patrol - not conducted"/>
    <m/>
    <m/>
    <m/>
    <m/>
    <m/>
    <m/>
    <m/>
    <m/>
    <m/>
    <m/>
    <m/>
    <m/>
    <m/>
    <m/>
    <m/>
    <m/>
    <m/>
    <m/>
    <m/>
  </r>
  <r>
    <n v="875"/>
    <s v="AGFC"/>
    <s v="3 - QC Complete"/>
    <n v="44367"/>
    <n v="44617"/>
    <s v="Structure fire, not attributable to PG&amp;E assets. Service disconnected. This information is preliminary."/>
    <s v="\\fxshare-nas05\quotashare-fs01\ESA\5 - Ignition Tracking\2021_Ignition_QC_Folders\20210620_nan_nan_nan_9689643559"/>
    <s v=" "/>
    <m/>
    <m/>
    <m/>
    <m/>
    <m/>
    <s v="Not In Scope"/>
    <m/>
    <m/>
    <m/>
    <m/>
    <m/>
    <m/>
    <m/>
    <m/>
    <m/>
    <m/>
    <m/>
    <m/>
    <m/>
    <m/>
    <m/>
    <m/>
    <m/>
    <m/>
    <m/>
    <m/>
    <m/>
    <m/>
    <m/>
    <m/>
    <m/>
    <m/>
    <m/>
    <m/>
    <m/>
    <m/>
    <m/>
    <m/>
    <m/>
    <m/>
    <m/>
    <m/>
    <m/>
    <m/>
    <m/>
    <m/>
    <m/>
    <m/>
    <m/>
    <m/>
    <m/>
    <m/>
    <s v=" "/>
    <x v="188"/>
    <s v="21:01:00"/>
    <m/>
    <m/>
    <s v="FAS"/>
    <s v="N"/>
    <s v="N"/>
    <m/>
    <m/>
    <m/>
    <n v="9689643559"/>
    <m/>
    <m/>
    <m/>
    <m/>
    <s v=" "/>
    <x v="0"/>
    <x v="1"/>
    <s v="N"/>
    <s v="N"/>
    <s v="N"/>
    <s v="Structure fire, not attributable to PG&amp;E assets. Service disconnected. This information is preliminary."/>
    <s v="Not PG&amp;E"/>
    <s v="Building"/>
    <m/>
    <m/>
    <m/>
    <s v="Structure-only"/>
    <m/>
    <m/>
    <m/>
    <m/>
    <m/>
    <s v="Other Fire: Non-PG&amp;E related"/>
    <m/>
    <m/>
    <m/>
    <s v="Underbuild"/>
    <x v="1"/>
    <m/>
    <m/>
    <m/>
    <s v=" "/>
    <x v="1"/>
    <n v="37.858663999999997"/>
    <n v="-120.216965"/>
    <s v="Tuolumne"/>
    <s v="PEORIA 1701 "/>
    <n v="17000"/>
    <m/>
    <x v="0"/>
    <s v="Cal Fire"/>
    <s v="Conifer Forest"/>
    <m/>
    <m/>
    <s v="Y"/>
    <s v="Rim 2013"/>
    <m/>
    <m/>
    <m/>
    <s v="N"/>
    <s v="N"/>
    <m/>
    <m/>
    <s v="2021-06-22"/>
    <m/>
    <m/>
    <m/>
    <m/>
    <m/>
    <m/>
    <m/>
    <m/>
    <m/>
    <m/>
    <m/>
    <m/>
    <m/>
    <m/>
    <m/>
    <m/>
    <m/>
    <m/>
    <m/>
    <s v="  "/>
    <s v="YOSEMITE"/>
    <s v="SONORA 02"/>
    <s v="21:01"/>
    <n v="44367"/>
    <m/>
    <n v="9689643559"/>
    <n v="12856"/>
    <s v="MUELLER DR"/>
    <s v="GROVELAND"/>
    <n v="37.855140000000013"/>
    <n v="-120.214778"/>
    <s v="Y9TMRSV"/>
    <s v="SIUDZINSKI, MARK"/>
    <n v="163781701"/>
    <s v="20210620 22:55"/>
    <n v="1120"/>
    <m/>
    <s v="structure fire @ 12933 MUELLER DR disco U.G. service."/>
    <s v="Y"/>
    <m/>
    <m/>
    <m/>
    <n v="37.858663999999997"/>
    <n v="-120.216965"/>
    <s v="CATCU007751"/>
    <s v="cal fire"/>
    <m/>
    <s v="N"/>
    <s v="Y"/>
    <s v="N"/>
    <s v="Clear"/>
    <m/>
    <s v="Structures"/>
    <m/>
    <s v="Calm"/>
    <m/>
    <s v="Unknown"/>
    <m/>
    <s v="Structure Only"/>
    <m/>
    <s v="Cal Fire"/>
    <m/>
    <s v="Underbuild"/>
    <m/>
    <s v="N"/>
    <m/>
    <m/>
    <m/>
    <m/>
    <m/>
    <m/>
    <s v="  "/>
    <m/>
    <m/>
    <m/>
    <m/>
    <m/>
    <m/>
    <m/>
    <m/>
    <m/>
    <m/>
    <m/>
    <m/>
    <m/>
    <m/>
    <m/>
    <m/>
    <m/>
    <m/>
    <m/>
    <m/>
    <m/>
    <m/>
    <m/>
    <m/>
    <m/>
    <m/>
    <m/>
    <m/>
    <m/>
    <m/>
    <m/>
    <m/>
    <m/>
    <m/>
    <m/>
    <m/>
    <m/>
    <m/>
    <m/>
    <m/>
    <m/>
    <m/>
    <m/>
    <m/>
    <m/>
    <m/>
    <m/>
  </r>
  <r>
    <n v="874"/>
    <s v="BRV6"/>
    <s v="3 - QC Complete"/>
    <n v="44536"/>
    <n v="44617"/>
    <s v="Underground switch SW-70907 failed, resulting in an ignition limited to PG&amp;E assets only. This information is preliminary."/>
    <s v="\\fxshare-nas05\quotashare-fs01\ESA\5 - Ignition Tracking\2021_Ignition_QC_Folders\20210620_1380355_21-0076827_nan_T005321454"/>
    <s v=" "/>
    <s v="Y"/>
    <s v="BRV6"/>
    <s v="Changed Outage Time from 1930 to 1837 to match ILIS FNL. Added OIS 1380601 which was included in the ILIS report. "/>
    <n v="44519"/>
    <m/>
    <s v="Not In Scope"/>
    <m/>
    <m/>
    <m/>
    <m/>
    <m/>
    <m/>
    <m/>
    <m/>
    <m/>
    <m/>
    <m/>
    <m/>
    <m/>
    <m/>
    <m/>
    <m/>
    <m/>
    <m/>
    <m/>
    <m/>
    <m/>
    <m/>
    <m/>
    <m/>
    <m/>
    <m/>
    <m/>
    <m/>
    <m/>
    <m/>
    <m/>
    <m/>
    <s v="N"/>
    <m/>
    <m/>
    <m/>
    <m/>
    <m/>
    <m/>
    <s v="N"/>
    <m/>
    <m/>
    <m/>
    <m/>
    <m/>
    <m/>
    <s v=" "/>
    <x v="188"/>
    <s v="19:30:00"/>
    <n v="44367"/>
    <s v="18:37:00"/>
    <s v="FAS"/>
    <s v="N"/>
    <s v="N"/>
    <s v="1380355, 1380601"/>
    <s v="21-0076827"/>
    <m/>
    <s v="T005321454, T005321442, T005321418, T005321491"/>
    <n v="121571631"/>
    <m/>
    <m/>
    <m/>
    <s v=" "/>
    <x v="0"/>
    <x v="0"/>
    <s v="N"/>
    <s v="N"/>
    <s v="N"/>
    <s v="On June 20, 2021 at 1930 hours, a PG&amp;E Troubleman was dispatched to the Vineyard 2107 21kV Distribution Circuit in the vicinity of Angela St and Angela Pl, Pleasanton in response to an outage. Initial analysis indicated PG&amp;E equipment failure caused the ignition. A primary underground switch is suspected to be the origin point of the fire and resulted in 3483 customers experienced an outage. The ensuing fire was contained to PG&amp;E assets and the fire was suppressed by PG&amp;E employee. PG&amp;E Crew replaced the damaged underground switch on June 21, 2021."/>
    <s v="PG&amp;E"/>
    <s v="Other"/>
    <s v="Switch"/>
    <s v="D"/>
    <s v="D"/>
    <s v="Structure-PG&amp;E only"/>
    <m/>
    <m/>
    <m/>
    <m/>
    <m/>
    <s v="Equipment - PG&amp;E"/>
    <s v="All types of equipment / facility failure"/>
    <s v="Switch failure"/>
    <s v="N"/>
    <s v="Subsurface"/>
    <x v="0"/>
    <s v="Switch"/>
    <s v="Switch, Elbow, Lid"/>
    <n v="43178552"/>
    <s v=" "/>
    <x v="0"/>
    <n v="37.653914999999998"/>
    <n v="-121.86256899999999"/>
    <s v="Alameda"/>
    <s v="VINEYARD 2107 "/>
    <n v="21000"/>
    <s v="Vineyard 2107CB"/>
    <x v="0"/>
    <s v="Employee"/>
    <s v="Urban"/>
    <s v="Brush fuel model"/>
    <s v="Brush, shrubs"/>
    <s v="N"/>
    <m/>
    <m/>
    <m/>
    <m/>
    <s v="N"/>
    <s v="N"/>
    <m/>
    <m/>
    <s v="2021-06-22"/>
    <m/>
    <m/>
    <m/>
    <m/>
    <m/>
    <m/>
    <m/>
    <m/>
    <m/>
    <m/>
    <m/>
    <m/>
    <m/>
    <m/>
    <m/>
    <m/>
    <m/>
    <m/>
    <m/>
    <s v=" "/>
    <s v="MISSION"/>
    <s v="LIVERMORE 02"/>
    <s v="19:30"/>
    <s v="06/20/2021"/>
    <n v="1380355"/>
    <s v="T005321454"/>
    <n v="4712"/>
    <s v="AMANDA PL"/>
    <s v="PLEASANTON"/>
    <n v="37.669699999999999"/>
    <n v="-121.85435"/>
    <s v="M3TNMN4"/>
    <s v="NORIEGA, NICHOLAS"/>
    <n v="1450"/>
    <s v="20210620 22:06"/>
    <n v="9002"/>
    <n v="1"/>
    <s v="FOUND N.G. SW-70907. CREW TO REPLACE SWITCH, ALL TERMINATIONS, AND 7 BOX LIDS (4 COMPOSITE LIDS TOTAL).  SWITCH WAS ON FIRE UPON ARRIVAL. LESS THAN 1 GALLON OIL IN BOTTOM OF ENCLOSURE. "/>
    <s v="Y"/>
    <n v="4"/>
    <s v="\\fxshare-nas05\quotashare-fs01\ESA\5 - Ignition Tracking\Fire_Tab_Attachment_Files"/>
    <m/>
    <n v="37.653914999999998"/>
    <n v="-121.86256899999999"/>
    <s v="SW 70907 WAS ON FIRE UPON ARRIVAL. FIRE CONTAINED ITSELF INSIDE ENCLOSURE. "/>
    <m/>
    <s v="SW70907"/>
    <s v="N"/>
    <s v="Y"/>
    <m/>
    <s v="Clear"/>
    <s v="HOT"/>
    <s v="PG&amp;E Only"/>
    <m/>
    <s v="Calm"/>
    <m/>
    <s v="PG&amp;E Equipment"/>
    <m/>
    <s v="Structure Only"/>
    <m/>
    <s v="Employee"/>
    <m/>
    <s v="Subsurface"/>
    <m/>
    <s v="Y"/>
    <s v="PHOTOS"/>
    <s v="PG&amp;E Employee"/>
    <m/>
    <s v="UNDERGROUND"/>
    <s v="SWITCH (UG)"/>
    <s v="N"/>
    <s v=" "/>
    <s v="Unplanned"/>
    <s v="Mission"/>
    <s v="Livermore"/>
    <s v="01450, VINEYARD SUB"/>
    <s v="21-0076827"/>
    <s v="Unplanned"/>
    <s v="Clear;"/>
    <s v="3481"/>
    <s v="364113"/>
    <s v="YES"/>
    <s v="Line to Ground"/>
    <s v="Sustained"/>
    <s v="No"/>
    <s v="2107/2"/>
    <s v="UG"/>
    <s v="Circuit Breaker"/>
    <s v="1380355"/>
    <s v="Switch (UG), Failed/Faulted"/>
    <s v="AB AND GRD TGT"/>
    <s v="06/20/21 22:48"/>
    <m/>
    <s v="VINEYARD SUB"/>
    <s v="70907"/>
    <s v="FLYING BELLS MIRADOR &amp; ANGELA OPEN (DMS# 1380286)"/>
    <m/>
    <m/>
    <s v="No"/>
    <s v="Equipment Failure/Involved, Underground"/>
    <m/>
    <m/>
    <m/>
    <m/>
    <m/>
    <m/>
    <m/>
    <m/>
    <m/>
    <m/>
    <m/>
    <m/>
    <m/>
    <m/>
    <m/>
    <m/>
    <m/>
    <m/>
    <m/>
  </r>
  <r>
    <n v="873"/>
    <s v="P4K5"/>
    <s v="3 - QC Complete"/>
    <n v="44385"/>
    <n v="44617"/>
    <s v="Service conductor burnt in two and ignited a less than one meter grass fire in customer backyard. This information is preliminary."/>
    <s v="\\fxshare-nas05\quotashare-fs01\ESA\5 - Ignition Tracking\2021_Ignition_QC_Folders\20210620_1380532_nan_nan_T005321441"/>
    <s v=" "/>
    <m/>
    <s v="P4K5"/>
    <s v="Adjusted the create and outage time to match the records"/>
    <n v="44385"/>
    <m/>
    <s v="Not In Scope"/>
    <m/>
    <m/>
    <m/>
    <m/>
    <m/>
    <m/>
    <m/>
    <m/>
    <m/>
    <m/>
    <m/>
    <m/>
    <m/>
    <m/>
    <m/>
    <m/>
    <m/>
    <m/>
    <m/>
    <m/>
    <m/>
    <m/>
    <m/>
    <m/>
    <m/>
    <m/>
    <m/>
    <m/>
    <m/>
    <m/>
    <m/>
    <m/>
    <m/>
    <m/>
    <m/>
    <m/>
    <m/>
    <m/>
    <m/>
    <m/>
    <m/>
    <m/>
    <m/>
    <m/>
    <m/>
    <m/>
    <s v=" "/>
    <x v="188"/>
    <s v="19:16:00"/>
    <n v="44367"/>
    <s v="19:16:00"/>
    <s v="FAS"/>
    <s v="N"/>
    <s v="N"/>
    <n v="1380532"/>
    <m/>
    <m/>
    <s v="T005321441"/>
    <m/>
    <m/>
    <m/>
    <s v="No photo"/>
    <s v=" "/>
    <x v="0"/>
    <x v="0"/>
    <s v="Y"/>
    <s v="N"/>
    <s v="N"/>
    <s v="On June 20th, 2021 at 1916 hours, a PG&amp;E Troubleman was dispatched to the Malaga 1110 12kV Distribution Circuit on E Inyo Street in response to a fire. Initial analysis indicates conductor failure caused the ignition. The service conductor durnt in two and ignited a small grass fire. The ensuing fire was &lt; 1 meter in size. This is preliminary."/>
    <s v="PG&amp;E"/>
    <s v="Other"/>
    <s v="Service conductor"/>
    <s v="D"/>
    <s v="D"/>
    <s v="&lt;3 meters of linear travel"/>
    <m/>
    <m/>
    <m/>
    <m/>
    <m/>
    <s v="Equipment - PG&amp;E"/>
    <s v="All types of equipment / facility failure"/>
    <s v="Conductor failure-all"/>
    <s v="Y"/>
    <s v="Overhead"/>
    <x v="3"/>
    <s v="Service Drop"/>
    <s v="Service conductor"/>
    <n v="100815257"/>
    <s v=" "/>
    <x v="0"/>
    <n v="36.737724999999998"/>
    <n v="-119.70126"/>
    <s v="Fresno"/>
    <s v="MALAGA 1110"/>
    <n v="12000"/>
    <s v="MALAGA 1110CB"/>
    <x v="0"/>
    <s v="Unknown"/>
    <s v="Urban"/>
    <s v="Grass Fuel Model"/>
    <m/>
    <s v="N"/>
    <m/>
    <m/>
    <m/>
    <m/>
    <s v="N"/>
    <s v="N"/>
    <m/>
    <m/>
    <s v="2021-06-22"/>
    <m/>
    <m/>
    <m/>
    <m/>
    <m/>
    <m/>
    <m/>
    <m/>
    <m/>
    <m/>
    <m/>
    <m/>
    <m/>
    <m/>
    <m/>
    <m/>
    <m/>
    <m/>
    <m/>
    <s v="  "/>
    <s v="FRESNO"/>
    <s v="FRESNO 03"/>
    <s v="19:18"/>
    <n v="44367"/>
    <n v="1380532"/>
    <s v="T005321441"/>
    <n v="5514"/>
    <s v="E INYO ST"/>
    <s v="FRESNO"/>
    <n v="36.736829999999998"/>
    <n v="-119.70412"/>
    <s v="F4TJEAN"/>
    <s v="ARRANTS, JEFF"/>
    <n v="254251110"/>
    <s v="20210620 20:51"/>
    <n v="9260"/>
    <m/>
    <s v="service burnt in two caused very small fire, ffd put fire out, respliced wire power ok 80 amps per leg may have grow??sent to ross tate "/>
    <s v="Y"/>
    <m/>
    <m/>
    <s v="36.7377250,-119.7012600,96.600000,3D"/>
    <m/>
    <m/>
    <m/>
    <m/>
    <m/>
    <s v="N"/>
    <s v="Y"/>
    <m/>
    <s v="Clear"/>
    <m/>
    <s v="Private Land"/>
    <m/>
    <s v="Calm"/>
    <m/>
    <s v="PG&amp;E Equipment"/>
    <m/>
    <s v="&lt; 1 meter"/>
    <m/>
    <s v="Fire Dept"/>
    <m/>
    <s v="Other (Comments)"/>
    <s v="grass in back yard"/>
    <s v="N"/>
    <m/>
    <m/>
    <m/>
    <s v="OVERHEAD"/>
    <s v="SERVICE CONDUCTOR"/>
    <s v="N"/>
    <s v="  "/>
    <m/>
    <m/>
    <m/>
    <m/>
    <m/>
    <m/>
    <m/>
    <m/>
    <m/>
    <m/>
    <m/>
    <m/>
    <m/>
    <m/>
    <m/>
    <m/>
    <m/>
    <m/>
    <m/>
    <m/>
    <m/>
    <m/>
    <m/>
    <m/>
    <m/>
    <m/>
    <m/>
    <m/>
    <m/>
    <m/>
    <m/>
    <m/>
    <m/>
    <m/>
    <m/>
    <m/>
    <m/>
    <m/>
    <m/>
    <m/>
    <m/>
    <m/>
    <m/>
    <m/>
    <m/>
    <m/>
    <m/>
  </r>
  <r>
    <n v="872"/>
    <s v="AGFC"/>
    <s v="3 - QC Complete"/>
    <n v="44367"/>
    <n v="44617"/>
    <s v="Other fire, not attributable to PG&amp;E assets. PG&amp;E de-energized lines per Fire Department request. Incident name is &quot;Cow Fire&quot; and reported at 450+ acres. This information is preliminary."/>
    <s v="\\fxshare-nas05\quotashare-fs01\ESA\5 - Ignition Tracking\2021_Ignition_QC_Folders\20210620_1380319_21-0076813.1(2 outages)_nan_T005321385"/>
    <s v=" "/>
    <m/>
    <m/>
    <m/>
    <m/>
    <m/>
    <s v="Not In Scope"/>
    <m/>
    <m/>
    <m/>
    <m/>
    <m/>
    <m/>
    <m/>
    <m/>
    <m/>
    <m/>
    <m/>
    <m/>
    <m/>
    <m/>
    <m/>
    <m/>
    <m/>
    <m/>
    <m/>
    <m/>
    <m/>
    <m/>
    <m/>
    <m/>
    <m/>
    <m/>
    <m/>
    <m/>
    <m/>
    <m/>
    <m/>
    <m/>
    <m/>
    <m/>
    <m/>
    <m/>
    <m/>
    <m/>
    <m/>
    <m/>
    <m/>
    <m/>
    <m/>
    <m/>
    <m/>
    <m/>
    <s v=" "/>
    <x v="188"/>
    <s v="16:41:00"/>
    <n v="44367"/>
    <s v="16:41:00"/>
    <s v="FAS"/>
    <s v="N"/>
    <s v="N"/>
    <n v="1380319"/>
    <s v="21-0076813.1(2 outages)"/>
    <m/>
    <s v="T005321385"/>
    <m/>
    <m/>
    <m/>
    <m/>
    <s v=" "/>
    <x v="0"/>
    <x v="1"/>
    <s v="N"/>
    <s v="N"/>
    <s v="N"/>
    <s v="Other fire, not attributable to PG&amp;E assets. PG&amp;E de-energized lines per Fire Department request. Incident name is &quot;Cow Fire&quot; and reported at 450+ acres. This information is preliminary."/>
    <s v="Not PG&amp;E"/>
    <s v="Other"/>
    <m/>
    <m/>
    <m/>
    <s v="300-999"/>
    <m/>
    <m/>
    <m/>
    <m/>
    <m/>
    <s v="Other Fire: Non-PG&amp;E related"/>
    <m/>
    <m/>
    <m/>
    <s v="Overhead"/>
    <x v="1"/>
    <m/>
    <m/>
    <m/>
    <s v=" "/>
    <x v="1"/>
    <n v="40.533036000000003"/>
    <n v="-122.126865"/>
    <s v="Shasta"/>
    <s v="DESCHUTES 1101"/>
    <n v="12000"/>
    <m/>
    <x v="0"/>
    <s v="Cal Fire"/>
    <s v="Herbaceous"/>
    <m/>
    <m/>
    <s v="N"/>
    <m/>
    <s v="Cow"/>
    <m/>
    <m/>
    <s v="N"/>
    <s v="N"/>
    <m/>
    <m/>
    <s v="2021-06-22"/>
    <m/>
    <m/>
    <m/>
    <m/>
    <m/>
    <m/>
    <m/>
    <m/>
    <m/>
    <m/>
    <m/>
    <m/>
    <m/>
    <m/>
    <m/>
    <m/>
    <m/>
    <m/>
    <m/>
    <s v="  "/>
    <s v="NORTH VALLEY"/>
    <s v="REDDING 02"/>
    <s v="16:41"/>
    <n v="44367"/>
    <n v="1380319"/>
    <s v="T005321385"/>
    <n v="2700"/>
    <s v="STEELHEAD TRL"/>
    <s v="SHINGLETOWN"/>
    <n v="40.533559999999987"/>
    <n v="-122.14368"/>
    <s v="V8TCWC9"/>
    <s v="COLGATE, CALEM"/>
    <n v="103351101"/>
    <s v="20210620 20:58"/>
    <n v="9002"/>
    <n v="1"/>
    <s v="COW FIRE.  POLE TO BE REPLACED ON A DIFFERENT OIS#"/>
    <s v="Y"/>
    <n v="3"/>
    <s v="\\fxshare-nas05\quotashare-fs01\ESA\5 - Ignition Tracking\Fire_Tab_Attachment_Files"/>
    <m/>
    <n v="40.533036000000003"/>
    <n v="-122.126865"/>
    <m/>
    <s v="UNK"/>
    <m/>
    <s v="Y"/>
    <s v="N"/>
    <m/>
    <s v="Clear"/>
    <m/>
    <s v="Private Land"/>
    <m/>
    <s v="Calm"/>
    <m/>
    <s v="Unknown"/>
    <m/>
    <s v="100+ Acres"/>
    <m/>
    <s v="Cal Fire"/>
    <m/>
    <s v="Overhead"/>
    <m/>
    <s v="N"/>
    <m/>
    <m/>
    <m/>
    <s v="FIRE, FOREST/GRASS"/>
    <s v="POLE-WOOD"/>
    <s v="N"/>
    <s v="  "/>
    <s v="Unplanned"/>
    <s v="North Valley"/>
    <s v="Shasta"/>
    <s v="103351101, DESCHUTES-1101"/>
    <s v="21-0076813.1(2 outages)"/>
    <s v="Unplanned"/>
    <s v="Clear;32-90 F"/>
    <s v="323"/>
    <s v="80427"/>
    <s v="NO"/>
    <s v="Force Out"/>
    <s v="Sustained"/>
    <s v="No"/>
    <s v="1652"/>
    <s v="OH"/>
    <s v="Line Recloser"/>
    <s v="1380319"/>
    <s v="Conductor, Overhead, Normal"/>
    <m/>
    <m/>
    <m/>
    <s v="332' S/O HWY 44E, 18' E/O BASCOM RD"/>
    <s v="CORNER OF HWY 44 AND S COW CREEK RD"/>
    <s v="FUS 10713 OPEN (DMS# 1380607)|FUS 11655 OPEN|FUS 10713 OPEN MO (DMS# 1380607)"/>
    <s v="COW FIRE FORCE OUT"/>
    <m/>
    <s v="No"/>
    <s v="Environmental/External, Fire, Forest/Grass"/>
    <m/>
    <m/>
    <m/>
    <m/>
    <m/>
    <m/>
    <m/>
    <m/>
    <m/>
    <m/>
    <m/>
    <m/>
    <m/>
    <m/>
    <m/>
    <m/>
    <m/>
    <m/>
    <m/>
  </r>
  <r>
    <n v="867"/>
    <s v="TLAL"/>
    <s v="3 - QC Complete"/>
    <n v="44406"/>
    <n v="44621"/>
    <s v="Tree fell through overhead circuit. This information is preliminary. OIS: 1380386, 7639086 (Per ILIS); ILIS: 21-0076834; FOID: T005321469 (TJGG, Tim Galletti, (707) 964-8219, TJGG@pge.com); EC: 121571398, 121571470 (Cxl); PM: 44874124; Circuit ID: 042661104, SAP ID: 102169319*Center, 102169317*Right, 102169321*Left ; County: Mendocino; Division: Humboldt"/>
    <s v="\\fxshare-nas05\quotashare-fs01\ESA\5 - Ignition Tracking\2021_Ignition_QC_Folders\20210620_1380386_21-0076834_nan_T005321469"/>
    <s v=" "/>
    <m/>
    <s v="TLAL"/>
    <s v="Outage Time, Fire Size, Fire Size - Troubleman Comments, Wildfire Acreage Burned,  Fire Greater Than 1 Linear Meter, CPUC Reportable Ignition Updated  "/>
    <m/>
    <s v="S7RM"/>
    <s v="In Progress"/>
    <s v="Not Required"/>
    <m/>
    <s v="Not Required"/>
    <s v="Not Required"/>
    <m/>
    <m/>
    <m/>
    <m/>
    <m/>
    <m/>
    <m/>
    <s v="Complete"/>
    <s v="Codominant Top/Stem"/>
    <m/>
    <m/>
    <m/>
    <m/>
    <m/>
    <m/>
    <m/>
    <m/>
    <m/>
    <m/>
    <m/>
    <m/>
    <m/>
    <m/>
    <m/>
    <n v="44620"/>
    <n v="44636"/>
    <m/>
    <m/>
    <m/>
    <m/>
    <m/>
    <m/>
    <m/>
    <m/>
    <m/>
    <m/>
    <m/>
    <m/>
    <s v="TJGG"/>
    <s v="Tim Galletti, (707) 964-8219, TJGG@pge.com"/>
    <m/>
    <m/>
    <s v=" "/>
    <x v="188"/>
    <s v="19:46:00"/>
    <n v="44367"/>
    <s v="18:35:00"/>
    <s v="FAS"/>
    <s v="N"/>
    <s v="N"/>
    <s v="1380386, 7639086"/>
    <s v="21-0076834"/>
    <m/>
    <s v="T005321469"/>
    <s v="121571470, 121571398"/>
    <m/>
    <m/>
    <s v="PG&amp;E_867_Ignition_20210620_7.jpg"/>
    <s v=" "/>
    <x v="1"/>
    <x v="0"/>
    <s v="Y"/>
    <s v="Y"/>
    <s v="N"/>
    <s v="On June 20, 2021 at 1947 hours, a PG&amp;E Troubleman patrolled the Willits 1104 12kV Distribution Circuit number 042661104, in the Tier 2 High fire threat district (HFTD) and Local responsibility area (LRA), near 20876 Baechtel Road, Willits, CA 95490. He observed one of two blown (#1) at the part 44 cutout type T 10 A overhead fuse 8827 (SSD 3987), a fallen tree near the area two poles on the load-side of the FCO 8827, one of two phases of broken #6 solid copper bare overhead conductor down on the ground to the east of the pole (SAP Eqp ID 102169319) and a second span to the west of it, and a small fire. Initial analysis indicates the ignition was caused by an 80' tall 18&quot; DBH living Black Oak tree whose major spar failed at the connection point and fell into and broke through the conductors, which resulted in wires down, and the grass and light tree debris fire that ensued. The causal tree appeared to be healthy upon the Vegetation Management post-incident inspection, however, there was a slightly noticeable indication in the bark at the connection point. The VM inspection team indicated that there were five conductor splices and the incident location is surrounded by lidar-detected trees that have potential to strike PG&amp;E equipment. According to the Ukiah Municipal Airport Weather Station, the maximum temperature in the area had increased to 109°F on the two days prior to the incident and the maximum wind speed on the incident day had increased to 25.32 MPH. The Little Lake Willits Fire Department responded to and extinguished the approximately 20' x 20' fire. The 461-minute outage affected six customers. The line was returned to service on June 21, 2021. The incident area is within a proposed multi-region Habitat Conservation Plan (HCP). This information is preliminary."/>
    <s v="PG&amp;E"/>
    <s v="Vegetation"/>
    <s v="Conductor"/>
    <s v="D"/>
    <s v="D"/>
    <s v="&lt;0.25"/>
    <s v="APPRX 20FT X 20FT (Per VM report)"/>
    <m/>
    <m/>
    <m/>
    <m/>
    <s v="Vegetation"/>
    <s v="Contact from object"/>
    <s v="Veg. contact"/>
    <s v="Y"/>
    <s v="Overhead"/>
    <x v="0"/>
    <s v="Conductor - Primary"/>
    <s v="Conductor"/>
    <s v="102169319, 102169317, 102169321"/>
    <s v=" "/>
    <x v="1"/>
    <n v="39.390729"/>
    <n v="-123.344568"/>
    <s v="Mendocino"/>
    <s v="WILLITS 1104"/>
    <n v="12000"/>
    <m/>
    <x v="0"/>
    <s v="Willits FD"/>
    <s v="Barren/Other"/>
    <m/>
    <m/>
    <s v="N"/>
    <m/>
    <m/>
    <m/>
    <m/>
    <s v="N"/>
    <s v="N"/>
    <m/>
    <m/>
    <s v="2021-06-22"/>
    <n v="39.390658000000002"/>
    <n v="-123.344663"/>
    <n v="44369"/>
    <s v="BranchFail"/>
    <s v="MAJOR SPAR OF HEALTHY BLACK OAK FAILED AT CONNECTION, FALLING THROUGH CONDUCTOR. ONLY SLIGHT INCLUDED BARK PRESENT AT CONNECTION. OUTAGE RESULTED IN SMALL FIRE"/>
    <s v="OAKK"/>
    <n v="80"/>
    <n v="18"/>
    <n v="25"/>
    <s v="Slight"/>
    <s v="None"/>
    <s v="N"/>
    <n v="1"/>
    <m/>
    <s v="Hillside"/>
    <s v="A"/>
    <s v="CrossArm"/>
    <s v="BareWire"/>
    <n v="5"/>
    <s v="  "/>
    <s v="NORTH COAST"/>
    <s v="UKIAH"/>
    <s v="19:46"/>
    <n v="44367"/>
    <n v="1380386"/>
    <s v="T005321469"/>
    <n v="1715"/>
    <s v="S HWY 101"/>
    <s v="WILLITS"/>
    <n v="39.390749999999997"/>
    <n v="-123.34350999999999"/>
    <s v="WBTTJGG"/>
    <s v="GALLETTI, TIM"/>
    <n v="42661104"/>
    <s v="20210620 19:56"/>
    <n v="9002"/>
    <n v="1"/>
    <s v="tree through line 2 poles ls of fco 8827.  #6 c/u down.   tags created on INSPECT.  notification # 121571470 &amp; 121571398"/>
    <s v="Y"/>
    <m/>
    <m/>
    <m/>
    <n v="39.390729"/>
    <n v="-123.344568"/>
    <m/>
    <s v="wiillits fire dept"/>
    <m/>
    <s v="N"/>
    <s v="Y"/>
    <m/>
    <s v="Clear"/>
    <m/>
    <s v="Private Land"/>
    <m/>
    <s v="Calm"/>
    <m/>
    <s v="Vegetation"/>
    <m/>
    <s v="&lt; 1 meter"/>
    <m/>
    <s v="Fire Dept"/>
    <m/>
    <s v="Overhead"/>
    <m/>
    <s v="N"/>
    <m/>
    <m/>
    <m/>
    <s v="TREE-FELL INTO LINE"/>
    <s v="CONDUCTOR, OVERHEAD"/>
    <s v="N"/>
    <s v="  "/>
    <s v="Unplanned"/>
    <s v="Humboldt"/>
    <s v="Ukiah"/>
    <s v="042661104, WILLITS-1104"/>
    <s v="21-0076834"/>
    <s v="Unplanned"/>
    <s v="Clear;32-90 F"/>
    <s v="6"/>
    <m/>
    <s v="YES"/>
    <s v="Line to Ground"/>
    <s v="Sustained"/>
    <s v="No"/>
    <s v="8827"/>
    <s v="OH"/>
    <s v="Fuse"/>
    <s v="1380386"/>
    <s v="Conductor, Overhead, Broken, wire on ground"/>
    <m/>
    <m/>
    <m/>
    <s v="1601 BEACHTEL RD"/>
    <s v="2ND POLE LD SIDE 8827"/>
    <m/>
    <s v="TREE INTO LINE"/>
    <m/>
    <s v="Yes"/>
    <s v="Vegetation, Tree - fell into line"/>
    <m/>
    <m/>
    <m/>
    <m/>
    <m/>
    <m/>
    <m/>
    <m/>
    <m/>
    <m/>
    <m/>
    <m/>
    <m/>
    <m/>
    <m/>
    <m/>
    <m/>
    <m/>
    <m/>
  </r>
  <r>
    <n v="866"/>
    <s v="AGFC"/>
    <s v="3 - QC Complete"/>
    <n v="44367"/>
    <n v="44617"/>
    <s v="Other fire, not attributable to PG&amp;E assets. Garage burnt pole. This information is preliminary."/>
    <s v="\\fxshare-nas05\quotashare-fs01\ESA\5 - Ignition Tracking\2021_Ignition_QC_Folders\20210620_1380276_21-0076807_nan_T005321338"/>
    <s v=" "/>
    <m/>
    <m/>
    <m/>
    <m/>
    <m/>
    <s v="Not In Scope"/>
    <m/>
    <m/>
    <m/>
    <m/>
    <m/>
    <m/>
    <m/>
    <m/>
    <m/>
    <m/>
    <m/>
    <m/>
    <m/>
    <m/>
    <m/>
    <m/>
    <m/>
    <m/>
    <m/>
    <m/>
    <m/>
    <m/>
    <m/>
    <m/>
    <m/>
    <m/>
    <m/>
    <m/>
    <m/>
    <m/>
    <m/>
    <m/>
    <m/>
    <m/>
    <m/>
    <m/>
    <m/>
    <m/>
    <m/>
    <m/>
    <m/>
    <m/>
    <m/>
    <m/>
    <m/>
    <m/>
    <s v=" "/>
    <x v="188"/>
    <s v="14:38:00"/>
    <n v="44367"/>
    <s v="14:38:00"/>
    <s v="FAS"/>
    <s v="N"/>
    <s v="N"/>
    <n v="1380276"/>
    <s v="21-0076807"/>
    <m/>
    <s v="T005321338"/>
    <n v="31544222"/>
    <m/>
    <m/>
    <m/>
    <s v=" "/>
    <x v="0"/>
    <x v="1"/>
    <s v="N"/>
    <s v="N"/>
    <s v="N"/>
    <s v="Other fire, not attributable to PG&amp;E assets. Garage burnt pole. This information is preliminary."/>
    <s v="Not PG&amp;E"/>
    <s v="Building"/>
    <m/>
    <m/>
    <m/>
    <s v="0.26-9.99"/>
    <m/>
    <m/>
    <m/>
    <m/>
    <m/>
    <s v="Other Fire: Non-PG&amp;E related"/>
    <m/>
    <m/>
    <m/>
    <s v="Overhead"/>
    <x v="1"/>
    <m/>
    <m/>
    <m/>
    <s v=" "/>
    <x v="0"/>
    <n v="38.278750000000002"/>
    <n v="-121.2851233"/>
    <s v="San Joaquin"/>
    <s v="STOCKTON A 1106"/>
    <n v="12000"/>
    <m/>
    <x v="0"/>
    <s v="Stockton FD"/>
    <s v="Urban"/>
    <m/>
    <m/>
    <s v="N"/>
    <m/>
    <m/>
    <m/>
    <m/>
    <s v="N"/>
    <s v="N"/>
    <m/>
    <m/>
    <s v="2021-06-22"/>
    <m/>
    <m/>
    <m/>
    <m/>
    <m/>
    <m/>
    <m/>
    <m/>
    <m/>
    <m/>
    <m/>
    <m/>
    <m/>
    <m/>
    <m/>
    <m/>
    <m/>
    <m/>
    <m/>
    <s v="  "/>
    <s v="STOCKTON"/>
    <s v="STOCKTON 08"/>
    <s v="14:38"/>
    <n v="44367"/>
    <n v="1380276"/>
    <s v="T005321338"/>
    <n v="1029"/>
    <s v="S CALIFORNIA ST"/>
    <s v="STOCKTON"/>
    <n v="37.942230000000002"/>
    <n v="-121.28158000000001"/>
    <s v="Q4TKWH0"/>
    <s v="HOOPER, KYLE"/>
    <n v="162371106"/>
    <s v="20210620 17:31"/>
    <n v="9110"/>
    <m/>
    <s v="garage caught pole on fire"/>
    <s v="Y"/>
    <m/>
    <m/>
    <s v="38.2787500,-121.2851233,14.300000,3D"/>
    <m/>
    <m/>
    <s v="in ro"/>
    <s v="stockton fd"/>
    <m/>
    <s v="N"/>
    <s v="Y"/>
    <m/>
    <s v="Clear"/>
    <m/>
    <s v="Private Land"/>
    <m/>
    <s v="Calm"/>
    <m/>
    <s v="3rd Party"/>
    <m/>
    <s v="0.25 - 10 Acres"/>
    <m/>
    <s v="Fire Dept"/>
    <m/>
    <s v="Overhead"/>
    <m/>
    <s v="Y"/>
    <s v="pictures"/>
    <s v="PG&amp;E Law Claim"/>
    <m/>
    <s v="OTHER"/>
    <s v="POLE-WOOD"/>
    <s v="N"/>
    <s v="  "/>
    <s v="Unplanned"/>
    <s v="Stockton"/>
    <s v="Stockton"/>
    <s v="162371106, STOCKTON A-1106"/>
    <s v="21-0076807"/>
    <s v="Unplanned"/>
    <s v="Clear;32-90 F"/>
    <s v="23"/>
    <m/>
    <s v="YES"/>
    <s v="Line to Ground"/>
    <s v="Sustained"/>
    <s v="No"/>
    <s v="MTR#1005788983"/>
    <s v="OH"/>
    <s v="Transformer"/>
    <s v="1380276"/>
    <s v="Pole-Wood, Burned/flashed"/>
    <m/>
    <s v="06/20/21 17:31"/>
    <m/>
    <s v="1139 S CALIFORNIA ST APT 12STOCKTON95206"/>
    <s v="HOOPER, KYLE // 2225: in ro 1033 s california"/>
    <m/>
    <m/>
    <m/>
    <s v="No"/>
    <s v="3rd Party, Other"/>
    <m/>
    <m/>
    <m/>
    <m/>
    <m/>
    <m/>
    <m/>
    <m/>
    <m/>
    <m/>
    <m/>
    <m/>
    <m/>
    <m/>
    <m/>
    <m/>
    <m/>
    <m/>
    <m/>
  </r>
  <r>
    <n v="865"/>
    <s v="P4K5"/>
    <s v="3 - QC Complete"/>
    <n v="44386"/>
    <n v="44617"/>
    <s v="Insulation melted on center phase of switch D544S, resulting in a small fire. The ensuing fire was 1 meter - &lt; 3 meters in size. AGFC preliminary notes: Troubleman marked this as less than one meter fire, but photos show larger than one meter burnt. I've corrected the fire size in the tracker. This information is preliminary."/>
    <s v="\\fxshare-nas05\quotashare-fs01\ESA\5 - Ignition Tracking\2021_Ignition_QC_Folders\20210620_nan_nan_nan_T005321316"/>
    <s v=" "/>
    <m/>
    <m/>
    <m/>
    <m/>
    <m/>
    <s v="Not In Scope"/>
    <m/>
    <m/>
    <m/>
    <m/>
    <m/>
    <m/>
    <m/>
    <m/>
    <m/>
    <m/>
    <m/>
    <m/>
    <m/>
    <m/>
    <m/>
    <m/>
    <m/>
    <m/>
    <m/>
    <m/>
    <m/>
    <m/>
    <m/>
    <m/>
    <m/>
    <m/>
    <m/>
    <m/>
    <m/>
    <m/>
    <m/>
    <m/>
    <m/>
    <m/>
    <m/>
    <m/>
    <m/>
    <m/>
    <m/>
    <m/>
    <m/>
    <m/>
    <m/>
    <m/>
    <m/>
    <m/>
    <s v=" "/>
    <x v="188"/>
    <s v="13:47:00"/>
    <n v="44367"/>
    <s v="13:46:00"/>
    <s v="FAS"/>
    <s v="N"/>
    <s v="N"/>
    <s v="TR7911373 "/>
    <m/>
    <m/>
    <s v="T005321316"/>
    <n v="121571243"/>
    <m/>
    <m/>
    <s v="PG&amp;E_865_Ignition_20210620_3.jpg"/>
    <s v=" "/>
    <x v="1"/>
    <x v="0"/>
    <s v="Y"/>
    <s v="Y"/>
    <s v="N"/>
    <s v="On June 20th, 2021 at 1347 hours, a PG&amp;E Troubleman was dispatched to the Research 2101 21kV Distribution Circuit near Fostoria Way, San Ramon in response to a small grass fire. Initial analysis indicates equipment failure caused the ignition. The insulation melted on the center phase of switch D544S, resulting in a small fire. The ensuing fire was &lt; 3 meters in size and the fire was suppressed by the troubleman at the scene. PG&amp;E Troubleman replaced the switch. This is preliminary. "/>
    <s v="PG&amp;E"/>
    <s v="Vegetation"/>
    <m/>
    <s v="D"/>
    <s v="D"/>
    <s v="&lt;3 meters of linear travel"/>
    <m/>
    <m/>
    <m/>
    <m/>
    <m/>
    <s v="Equipment - PG&amp;E"/>
    <s v="All types of equipment / facility failure"/>
    <s v="Switch failure"/>
    <s v="N"/>
    <s v="Overhead"/>
    <x v="0"/>
    <s v="Switch"/>
    <s v="Switch"/>
    <n v="103615344"/>
    <s v=" "/>
    <x v="0"/>
    <n v="37.782698000000003"/>
    <n v="-121.968356"/>
    <s v="Contra Costa"/>
    <s v="RESEARCH 2101"/>
    <n v="21000"/>
    <s v="RESEARCH 2101CB"/>
    <x v="0"/>
    <s v="Employee"/>
    <s v="Urban"/>
    <s v="Grass Fuel Model"/>
    <m/>
    <s v="N"/>
    <m/>
    <m/>
    <m/>
    <m/>
    <s v="N"/>
    <s v="N"/>
    <m/>
    <m/>
    <s v="2021-06-22"/>
    <m/>
    <m/>
    <m/>
    <m/>
    <m/>
    <m/>
    <m/>
    <m/>
    <m/>
    <m/>
    <m/>
    <m/>
    <m/>
    <m/>
    <m/>
    <m/>
    <m/>
    <m/>
    <m/>
    <s v="  "/>
    <s v="MISSION"/>
    <s v="LIVERMORE 03"/>
    <s v="13:47"/>
    <n v="44367"/>
    <m/>
    <s v="T005321316"/>
    <s v="UNKNOWN"/>
    <s v="IRON HORSE TRAIL"/>
    <s v="SAN RAMON"/>
    <m/>
    <m/>
    <s v="M3TNMN4"/>
    <s v="NORIEGA, NICHOLAS"/>
    <m/>
    <s v="20210620 17:12"/>
    <n v="9110"/>
    <m/>
    <s v="UPON ARRIVAL FOUND SMALL VEG FIRE AT BASE OF POLE  110353343. EXTINGUISHED FIRE USING DRY CHEM FIRE EXTINGUISHER. FOUND CENTER PHASE OF SCADA MATE SWITCH D544S INSULATION MELTED AND DRIPPING PLASTIC. D.O. PERFORMED SWITCHING ISOLATING SWITCH. "/>
    <s v="Y"/>
    <n v="4"/>
    <s v="\\fxshare-nas05\quotashare-fs01\ESA\5 - Ignition Tracking\Fire_Tab_Attachment_Files"/>
    <m/>
    <n v="37.782698000000003"/>
    <n v="-121.968356"/>
    <m/>
    <m/>
    <m/>
    <s v="N"/>
    <s v="Y"/>
    <m/>
    <s v="Clear"/>
    <s v="HOT"/>
    <s v="Other (Comments)"/>
    <s v="UNKNOWN"/>
    <s v="Calm"/>
    <m/>
    <s v="PG&amp;E Equipment"/>
    <m/>
    <s v="&lt; 1 meter"/>
    <m/>
    <s v="Employee"/>
    <m/>
    <s v="Overhead"/>
    <m/>
    <s v="Y"/>
    <s v="PHOTOS"/>
    <s v="PG&amp;E Employee"/>
    <m/>
    <s v="OVERHEAD"/>
    <s v="SWITCH (OH)"/>
    <s v="N"/>
    <s v="  "/>
    <m/>
    <m/>
    <m/>
    <m/>
    <m/>
    <m/>
    <m/>
    <m/>
    <m/>
    <m/>
    <m/>
    <m/>
    <m/>
    <m/>
    <m/>
    <m/>
    <m/>
    <m/>
    <m/>
    <m/>
    <m/>
    <m/>
    <m/>
    <m/>
    <m/>
    <m/>
    <m/>
    <m/>
    <m/>
    <m/>
    <m/>
    <m/>
    <m/>
    <m/>
    <m/>
    <m/>
    <m/>
    <m/>
    <m/>
    <m/>
    <m/>
    <m/>
    <m/>
    <m/>
    <m/>
    <m/>
    <m/>
  </r>
  <r>
    <n v="864"/>
    <s v="AGFC"/>
    <s v="3 - QC Complete"/>
    <n v="44367"/>
    <n v="44617"/>
    <s v="Duplicate of index 863. Other fire, not attributable to PG&amp;E assets. This information is preliminary."/>
    <s v="\\fxshare-nas05\quotashare-fs01\ESA\5 - Ignition Tracking\2021_Ignition_QC_Folders\20210620_nan_nan_nan_9492293848"/>
    <s v=" "/>
    <m/>
    <m/>
    <m/>
    <m/>
    <m/>
    <s v="Not In Scope"/>
    <m/>
    <m/>
    <m/>
    <m/>
    <m/>
    <m/>
    <m/>
    <m/>
    <m/>
    <m/>
    <m/>
    <m/>
    <m/>
    <m/>
    <m/>
    <m/>
    <m/>
    <m/>
    <m/>
    <m/>
    <m/>
    <m/>
    <m/>
    <m/>
    <m/>
    <m/>
    <m/>
    <m/>
    <m/>
    <m/>
    <m/>
    <m/>
    <m/>
    <m/>
    <m/>
    <m/>
    <m/>
    <m/>
    <m/>
    <m/>
    <m/>
    <m/>
    <m/>
    <m/>
    <m/>
    <m/>
    <s v=" "/>
    <x v="188"/>
    <s v="13:18:00"/>
    <m/>
    <m/>
    <s v="FAS"/>
    <s v="N"/>
    <s v="Y"/>
    <m/>
    <m/>
    <m/>
    <n v="9492293848"/>
    <m/>
    <m/>
    <m/>
    <m/>
    <s v=" "/>
    <x v="0"/>
    <x v="1"/>
    <s v="N"/>
    <s v="N"/>
    <s v="N"/>
    <s v="Duplicate of index 863. Other fire, not attributable to PG&amp;E assets. This information is preliminary."/>
    <s v="Not PG&amp;E"/>
    <s v="Other"/>
    <m/>
    <m/>
    <m/>
    <s v="0.26-9.99"/>
    <m/>
    <m/>
    <m/>
    <m/>
    <m/>
    <s v="Other Fire: Non-PG&amp;E related"/>
    <m/>
    <m/>
    <m/>
    <s v="Overhead"/>
    <x v="1"/>
    <m/>
    <m/>
    <m/>
    <s v=" "/>
    <x v="0"/>
    <n v="37.962654999999998"/>
    <n v="-120.32568999999999"/>
    <s v="Tuolumne"/>
    <s v="CURTIS 1705"/>
    <n v="17000"/>
    <m/>
    <x v="1"/>
    <s v="Cal Fire"/>
    <s v="Urban"/>
    <m/>
    <m/>
    <s v="N"/>
    <m/>
    <m/>
    <m/>
    <m/>
    <s v="N"/>
    <s v="N"/>
    <m/>
    <m/>
    <s v="2021-06-22"/>
    <m/>
    <m/>
    <m/>
    <m/>
    <m/>
    <m/>
    <m/>
    <m/>
    <m/>
    <m/>
    <m/>
    <m/>
    <m/>
    <m/>
    <m/>
    <m/>
    <m/>
    <m/>
    <m/>
    <s v="  "/>
    <s v="YOSEMITE"/>
    <s v="SONORA 02"/>
    <s v="13:18"/>
    <n v="44367"/>
    <m/>
    <n v="9492293848"/>
    <n v="9855"/>
    <s v="HIGHWAY 49"/>
    <s v="SONORA"/>
    <n v="37.990569000000001"/>
    <n v="-120.450934"/>
    <s v="Y9TMRSV"/>
    <s v="SIUDZINSKI, MARK"/>
    <n v="163761704"/>
    <s v="20210620 14:37"/>
    <n v="2640"/>
    <n v="1"/>
    <s v="fire burned down customer owned service pole. removed service wire and burned up E mtr. service crosses highway will need an electric crew and flaggers to reconnect need to stop traffic on highway. crew work not T man."/>
    <s v="Y"/>
    <m/>
    <m/>
    <s v="37.9626550,-120.3256900,687.600000,3D"/>
    <m/>
    <m/>
    <s v="INC#TCU7713 "/>
    <s v="cal fire JED SKROBECKY 209-736-2037"/>
    <m/>
    <s v="N"/>
    <s v="Y"/>
    <s v="N"/>
    <s v="Clear"/>
    <m/>
    <s v="Private Land"/>
    <m/>
    <s v="Calm"/>
    <m/>
    <s v="Unknown"/>
    <m/>
    <s v="0.25 - 10 Acres"/>
    <m/>
    <s v="Cal Fire"/>
    <m/>
    <s v="Overhead"/>
    <m/>
    <s v="N"/>
    <m/>
    <m/>
    <m/>
    <m/>
    <m/>
    <m/>
    <s v="  "/>
    <m/>
    <m/>
    <m/>
    <m/>
    <m/>
    <m/>
    <m/>
    <m/>
    <m/>
    <m/>
    <m/>
    <m/>
    <m/>
    <m/>
    <m/>
    <m/>
    <m/>
    <m/>
    <m/>
    <m/>
    <m/>
    <m/>
    <m/>
    <m/>
    <m/>
    <m/>
    <m/>
    <m/>
    <m/>
    <m/>
    <m/>
    <m/>
    <m/>
    <m/>
    <m/>
    <m/>
    <m/>
    <m/>
    <m/>
    <m/>
    <m/>
    <m/>
    <m/>
    <m/>
    <m/>
    <m/>
    <m/>
  </r>
  <r>
    <n v="863"/>
    <s v="AGFC"/>
    <s v="3 - QC Complete"/>
    <n v="44367"/>
    <n v="44617"/>
    <s v="Other fire, not attributable to PG&amp;E assets. Completion code is 1101: Fire other non company equipment. This information is preliminary."/>
    <s v="\\fxshare-nas05\quotashare-fs01\ESA\5 - Ignition Tracking\2021_Ignition_QC_Folders\20210620_nan_nan_nan_387188"/>
    <s v=" "/>
    <m/>
    <m/>
    <m/>
    <m/>
    <m/>
    <s v="Not In Scope"/>
    <m/>
    <m/>
    <m/>
    <m/>
    <m/>
    <m/>
    <m/>
    <m/>
    <m/>
    <m/>
    <m/>
    <m/>
    <m/>
    <m/>
    <m/>
    <m/>
    <m/>
    <m/>
    <m/>
    <m/>
    <m/>
    <m/>
    <m/>
    <m/>
    <m/>
    <m/>
    <m/>
    <m/>
    <m/>
    <m/>
    <m/>
    <m/>
    <m/>
    <m/>
    <m/>
    <m/>
    <m/>
    <m/>
    <m/>
    <m/>
    <m/>
    <m/>
    <m/>
    <m/>
    <m/>
    <m/>
    <s v=" "/>
    <x v="188"/>
    <s v="12:19:00"/>
    <m/>
    <m/>
    <s v="FAS"/>
    <s v="N"/>
    <s v="N"/>
    <m/>
    <m/>
    <m/>
    <n v="387188"/>
    <m/>
    <m/>
    <m/>
    <m/>
    <s v=" "/>
    <x v="0"/>
    <x v="1"/>
    <s v="N"/>
    <s v="N"/>
    <s v="N"/>
    <s v="Other fire, not attributable to PG&amp;E assets. Completion code is 1101: Fire other non company equipment. This information is preliminary."/>
    <s v="Not PG&amp;E"/>
    <s v="Other"/>
    <m/>
    <m/>
    <m/>
    <s v="0.26-9.99"/>
    <m/>
    <m/>
    <m/>
    <m/>
    <m/>
    <s v="Other Fire: Non-PG&amp;E related"/>
    <m/>
    <m/>
    <m/>
    <s v="Overhead"/>
    <x v="1"/>
    <m/>
    <m/>
    <m/>
    <s v=" "/>
    <x v="0"/>
    <n v="37.9625567"/>
    <n v="-120.325785"/>
    <s v="Tuolumne"/>
    <s v="CURTIS 1705"/>
    <n v="17000"/>
    <m/>
    <x v="1"/>
    <s v="Cal Fire"/>
    <s v="Urban"/>
    <m/>
    <m/>
    <s v="N"/>
    <m/>
    <m/>
    <m/>
    <m/>
    <s v="N"/>
    <s v="N"/>
    <m/>
    <m/>
    <s v="2021-06-22"/>
    <m/>
    <m/>
    <m/>
    <m/>
    <m/>
    <m/>
    <m/>
    <m/>
    <m/>
    <m/>
    <m/>
    <m/>
    <m/>
    <m/>
    <m/>
    <m/>
    <m/>
    <m/>
    <m/>
    <s v="  "/>
    <s v="YOSEMITE"/>
    <s v="SONORA 02"/>
    <s v="12:19"/>
    <n v="44367"/>
    <m/>
    <n v="387188"/>
    <s v="UNKNOWN"/>
    <s v="PREMISES DO NOT CHANGE"/>
    <s v="JAMESTOWN"/>
    <n v="37.944071999999998"/>
    <n v="-120.42985299999999"/>
    <s v="Y9TMRSV"/>
    <s v="SIUDZINSKI, MARK"/>
    <m/>
    <s v="20210620 13:45"/>
    <n v="1101"/>
    <m/>
    <s v="fire along side hwy 49 near rawhide rd"/>
    <s v="Y"/>
    <m/>
    <m/>
    <s v="37.9625567,-120.3257850,670.000000,3D"/>
    <m/>
    <m/>
    <s v="INC#TCU7713 "/>
    <s v="cal fire JED SKROBECKY"/>
    <m/>
    <s v="N"/>
    <s v="Y"/>
    <s v="N"/>
    <s v="Clear"/>
    <m/>
    <s v="Private Land"/>
    <m/>
    <s v="Calm"/>
    <m/>
    <s v="Unknown"/>
    <m/>
    <s v="0.25 - 10 Acres"/>
    <m/>
    <s v="Cal Fire"/>
    <m/>
    <s v="Overhead"/>
    <m/>
    <s v="N"/>
    <m/>
    <m/>
    <m/>
    <m/>
    <m/>
    <m/>
    <s v="  "/>
    <m/>
    <m/>
    <m/>
    <m/>
    <m/>
    <m/>
    <m/>
    <m/>
    <m/>
    <m/>
    <m/>
    <m/>
    <m/>
    <m/>
    <m/>
    <m/>
    <m/>
    <m/>
    <m/>
    <m/>
    <m/>
    <m/>
    <m/>
    <m/>
    <m/>
    <m/>
    <m/>
    <m/>
    <m/>
    <m/>
    <m/>
    <m/>
    <m/>
    <m/>
    <m/>
    <m/>
    <m/>
    <m/>
    <m/>
    <m/>
    <m/>
    <m/>
    <m/>
    <m/>
    <m/>
    <m/>
    <m/>
  </r>
  <r>
    <n v="862"/>
    <s v="AGFC"/>
    <s v="3 - QC Complete"/>
    <n v="44367"/>
    <n v="44617"/>
    <s v="Structure fire, not attributable to PG&amp;E assets. Fire started at BBQ restaurant. This information is preliminary."/>
    <s v="\\fxshare-nas05\quotashare-fs01\ESA\5 - Ignition Tracking\2021_Ignition_QC_Folders\20210620_nan_nan_nan_4573435924"/>
    <s v=" "/>
    <m/>
    <m/>
    <m/>
    <m/>
    <m/>
    <s v="Not In Scope"/>
    <m/>
    <m/>
    <m/>
    <m/>
    <m/>
    <m/>
    <m/>
    <m/>
    <m/>
    <m/>
    <m/>
    <m/>
    <m/>
    <m/>
    <m/>
    <m/>
    <m/>
    <m/>
    <m/>
    <m/>
    <m/>
    <m/>
    <m/>
    <m/>
    <m/>
    <m/>
    <m/>
    <m/>
    <m/>
    <m/>
    <m/>
    <m/>
    <m/>
    <m/>
    <m/>
    <m/>
    <m/>
    <m/>
    <m/>
    <m/>
    <m/>
    <m/>
    <m/>
    <m/>
    <m/>
    <m/>
    <s v=" "/>
    <x v="188"/>
    <s v="10:50:00"/>
    <m/>
    <m/>
    <s v="FAS"/>
    <s v="N"/>
    <s v="N"/>
    <m/>
    <m/>
    <m/>
    <n v="4573435924"/>
    <m/>
    <m/>
    <m/>
    <m/>
    <s v=" "/>
    <x v="0"/>
    <x v="1"/>
    <s v="N"/>
    <s v="N"/>
    <s v="N"/>
    <s v="Structure fire, not attributable to PG&amp;E assets. Fire started at BBQ restaurant. This information is preliminary."/>
    <s v="Not PG&amp;E"/>
    <s v="Building"/>
    <m/>
    <m/>
    <m/>
    <s v="Structure-only"/>
    <m/>
    <m/>
    <m/>
    <m/>
    <m/>
    <s v="Other Fire: Non-PG&amp;E related"/>
    <m/>
    <m/>
    <m/>
    <s v="Overhead"/>
    <x v="1"/>
    <m/>
    <m/>
    <m/>
    <s v=" "/>
    <x v="0"/>
    <n v="38.240121700000003"/>
    <n v="-122.04114"/>
    <s v="Solano"/>
    <s v="SUISUN 1101"/>
    <n v="12000"/>
    <m/>
    <x v="0"/>
    <s v="Suisun FD"/>
    <s v="Urban"/>
    <m/>
    <m/>
    <s v="N"/>
    <m/>
    <m/>
    <m/>
    <m/>
    <s v="N"/>
    <s v="N"/>
    <m/>
    <m/>
    <s v="2021-06-22"/>
    <m/>
    <m/>
    <m/>
    <m/>
    <m/>
    <m/>
    <m/>
    <m/>
    <m/>
    <m/>
    <m/>
    <m/>
    <m/>
    <m/>
    <m/>
    <m/>
    <m/>
    <m/>
    <m/>
    <s v="  "/>
    <s v="SACRAMENTO"/>
    <s v="VACAVILLE 03"/>
    <s v="10:50"/>
    <n v="44367"/>
    <m/>
    <n v="4573435924"/>
    <n v="501"/>
    <s v="MAIN ST APT A-B"/>
    <s v="SUISUN CITY"/>
    <n v="38.240116"/>
    <n v="-122.04074"/>
    <s v="S4TEBW2"/>
    <s v="WHITE, ERIC"/>
    <n v="62131101"/>
    <s v="20210620 12:20"/>
    <n v="1101"/>
    <m/>
    <s v="FIRE STARTED IN BBQ RESTAURANT. HELPED CUSTOMERS TURN ON BREAKERS NOT AFFECTED BY THE FIRE. NO DAMAGE TO PG&amp;E"/>
    <s v="Y"/>
    <m/>
    <m/>
    <s v="38.2401217,-122.0411400,0.800000,3D"/>
    <m/>
    <m/>
    <m/>
    <s v="SUISUN CITY F.D."/>
    <m/>
    <s v="Y"/>
    <s v="Y"/>
    <s v="N"/>
    <s v="Clear"/>
    <m/>
    <s v="Structures"/>
    <m/>
    <s v="Calm"/>
    <m/>
    <s v="3rd Party"/>
    <m/>
    <s v="Structure Only"/>
    <m/>
    <s v="Fire Dept"/>
    <m/>
    <s v="Overhead"/>
    <m/>
    <s v="N"/>
    <m/>
    <m/>
    <m/>
    <m/>
    <m/>
    <m/>
    <s v="  "/>
    <m/>
    <m/>
    <m/>
    <m/>
    <m/>
    <m/>
    <m/>
    <m/>
    <m/>
    <m/>
    <m/>
    <m/>
    <m/>
    <m/>
    <m/>
    <m/>
    <m/>
    <m/>
    <m/>
    <m/>
    <m/>
    <m/>
    <m/>
    <m/>
    <m/>
    <m/>
    <m/>
    <m/>
    <m/>
    <m/>
    <m/>
    <m/>
    <m/>
    <m/>
    <m/>
    <m/>
    <m/>
    <m/>
    <m/>
    <m/>
    <m/>
    <m/>
    <m/>
    <m/>
    <m/>
    <m/>
    <m/>
  </r>
  <r>
    <n v="861"/>
    <s v="AGFC"/>
    <s v="3 - QC Complete"/>
    <n v="44367"/>
    <n v="44617"/>
    <s v="Duplicate of index 860. Structure fire, not attributable to PG&amp;E assets. Troubleman pulled meter and say's no damage to PG&amp;E assets. This information is preliminary."/>
    <s v="\\fxshare-nas05\quotashare-fs01\ESA\5 - Ignition Tracking\2021_Ignition_QC_Folders\20210620_nan_nan_nan_4265317603"/>
    <s v=" "/>
    <m/>
    <m/>
    <m/>
    <m/>
    <m/>
    <s v="Not In Scope"/>
    <m/>
    <m/>
    <m/>
    <m/>
    <m/>
    <m/>
    <m/>
    <m/>
    <m/>
    <m/>
    <m/>
    <m/>
    <m/>
    <m/>
    <m/>
    <m/>
    <m/>
    <m/>
    <m/>
    <m/>
    <m/>
    <m/>
    <m/>
    <m/>
    <m/>
    <m/>
    <m/>
    <m/>
    <m/>
    <m/>
    <m/>
    <m/>
    <m/>
    <m/>
    <m/>
    <m/>
    <m/>
    <m/>
    <m/>
    <m/>
    <m/>
    <m/>
    <m/>
    <m/>
    <m/>
    <m/>
    <s v=" "/>
    <x v="188"/>
    <s v="07:45:00"/>
    <m/>
    <m/>
    <s v="FAS"/>
    <s v="N"/>
    <s v="Y"/>
    <m/>
    <m/>
    <m/>
    <n v="4265317603"/>
    <m/>
    <m/>
    <m/>
    <m/>
    <s v=" "/>
    <x v="0"/>
    <x v="1"/>
    <s v="N"/>
    <s v="N"/>
    <s v="N"/>
    <s v="Duplicate of index 860. Structure fire, not attributable to PG&amp;E assets. Troubleman pulled meter and say's no damage to PG&amp;E assets. This information is preliminary."/>
    <s v="Not PG&amp;E"/>
    <s v="Building"/>
    <m/>
    <m/>
    <m/>
    <s v="Structure-only"/>
    <m/>
    <m/>
    <m/>
    <m/>
    <m/>
    <s v="Other Fire: Non-PG&amp;E related"/>
    <m/>
    <m/>
    <m/>
    <s v="Underbuild"/>
    <x v="1"/>
    <m/>
    <m/>
    <m/>
    <s v=" "/>
    <x v="0"/>
    <n v="38.242668299999998"/>
    <n v="-122.06285"/>
    <s v="Solano"/>
    <s v="SUISUN 1112"/>
    <n v="12000"/>
    <m/>
    <x v="0"/>
    <s v="Fairfield FD"/>
    <s v="Urban"/>
    <m/>
    <m/>
    <s v="N"/>
    <m/>
    <m/>
    <m/>
    <m/>
    <s v="N"/>
    <s v="N"/>
    <m/>
    <m/>
    <s v="2021-06-22"/>
    <m/>
    <m/>
    <m/>
    <m/>
    <m/>
    <m/>
    <m/>
    <m/>
    <m/>
    <m/>
    <m/>
    <m/>
    <m/>
    <m/>
    <m/>
    <m/>
    <m/>
    <m/>
    <m/>
    <s v="  "/>
    <s v="SACRAMENTO"/>
    <s v="VACAVILLE 03"/>
    <s v="07:45"/>
    <n v="44367"/>
    <m/>
    <n v="4265317603"/>
    <n v="1637"/>
    <s v="ONTARIO ST"/>
    <s v="FAIRFIELD"/>
    <n v="38.242459999999987"/>
    <n v="-122.062916"/>
    <s v="S4TEBW2"/>
    <s v="WHITE, ERIC"/>
    <n v="62131112"/>
    <s v="20210620 07:48"/>
    <n v="2640"/>
    <n v="1"/>
    <s v="PULLED METER PER THE REQUEST OF THE F.D"/>
    <s v="Y"/>
    <m/>
    <m/>
    <s v="38.2426683,-122.0628500,2.500000,3D"/>
    <m/>
    <m/>
    <m/>
    <s v="FAIRFIELD F.D"/>
    <m/>
    <s v="N"/>
    <s v="Y"/>
    <s v="Y"/>
    <s v="Clear"/>
    <m/>
    <s v="Private Land"/>
    <m/>
    <s v="Calm"/>
    <m/>
    <s v="3rd Party"/>
    <m/>
    <s v="Structure Only"/>
    <m/>
    <s v="Fire Dept"/>
    <m/>
    <s v="Underbuild"/>
    <m/>
    <s v="N"/>
    <m/>
    <m/>
    <m/>
    <m/>
    <m/>
    <m/>
    <s v="  "/>
    <m/>
    <m/>
    <m/>
    <m/>
    <m/>
    <m/>
    <m/>
    <m/>
    <m/>
    <m/>
    <m/>
    <m/>
    <m/>
    <m/>
    <m/>
    <m/>
    <m/>
    <m/>
    <m/>
    <m/>
    <m/>
    <m/>
    <m/>
    <m/>
    <m/>
    <m/>
    <m/>
    <m/>
    <m/>
    <m/>
    <m/>
    <m/>
    <m/>
    <m/>
    <m/>
    <m/>
    <m/>
    <m/>
    <m/>
    <m/>
    <m/>
    <m/>
    <m/>
    <m/>
    <m/>
    <m/>
    <m/>
  </r>
  <r>
    <n v="860"/>
    <s v="AGFC"/>
    <s v="3 - QC Complete"/>
    <n v="44367"/>
    <n v="44617"/>
    <s v="Structure fire, not attributable to PG&amp;E assets. Troubleman pulled meter and say's no damage to PG&amp;E assets. This information is preliminary."/>
    <s v="\\fxshare-nas05\quotashare-fs01\ESA\5 - Ignition Tracking\2021_Ignition_QC_Folders\20210620_nan_nan_nan_4266818640"/>
    <s v=" "/>
    <m/>
    <m/>
    <m/>
    <m/>
    <m/>
    <s v="Not In Scope"/>
    <m/>
    <m/>
    <m/>
    <m/>
    <m/>
    <m/>
    <m/>
    <m/>
    <m/>
    <m/>
    <m/>
    <m/>
    <m/>
    <n v="44166"/>
    <n v="44450"/>
    <n v="44206"/>
    <s v="Work not listed"/>
    <s v="N"/>
    <s v="XSST1000159"/>
    <m/>
    <m/>
    <s v="N"/>
    <m/>
    <s v="Fire Incident Report "/>
    <m/>
    <m/>
    <m/>
    <m/>
    <m/>
    <m/>
    <m/>
    <m/>
    <m/>
    <m/>
    <m/>
    <m/>
    <m/>
    <m/>
    <m/>
    <m/>
    <m/>
    <m/>
    <m/>
    <m/>
    <m/>
    <m/>
    <s v=" "/>
    <x v="188"/>
    <s v="06:36:00"/>
    <m/>
    <m/>
    <s v="FAS"/>
    <s v="N"/>
    <s v="N"/>
    <m/>
    <m/>
    <m/>
    <n v="4266818640"/>
    <m/>
    <m/>
    <m/>
    <m/>
    <s v=" "/>
    <x v="0"/>
    <x v="1"/>
    <s v="N"/>
    <s v="N"/>
    <s v="N"/>
    <s v="Structure fire, not attributable to PG&amp;E assets. Troubleman pulled meter and say's no damage to PG&amp;E assets. This information is preliminary."/>
    <s v="Not PG&amp;E"/>
    <s v="Building"/>
    <m/>
    <m/>
    <m/>
    <s v="Structure-only"/>
    <m/>
    <m/>
    <m/>
    <m/>
    <m/>
    <s v="Other Fire: Non-PG&amp;E related"/>
    <m/>
    <m/>
    <m/>
    <s v="Underbuild"/>
    <x v="1"/>
    <m/>
    <m/>
    <m/>
    <s v=" "/>
    <x v="0"/>
    <n v="38.242668299999998"/>
    <n v="-122.06285"/>
    <s v="Solano"/>
    <s v="SUISUN 1112"/>
    <n v="12000"/>
    <m/>
    <x v="0"/>
    <s v="Fairfield FD"/>
    <s v="Urban"/>
    <m/>
    <m/>
    <s v="N"/>
    <m/>
    <m/>
    <m/>
    <m/>
    <s v="N"/>
    <s v="N"/>
    <m/>
    <m/>
    <s v="2021-06-22"/>
    <m/>
    <m/>
    <m/>
    <m/>
    <m/>
    <m/>
    <m/>
    <m/>
    <m/>
    <m/>
    <m/>
    <m/>
    <m/>
    <m/>
    <m/>
    <m/>
    <m/>
    <m/>
    <m/>
    <s v="  "/>
    <s v="SACRAMENTO"/>
    <s v="VACAVILLE 03"/>
    <s v="06:36"/>
    <n v="44367"/>
    <m/>
    <n v="4266818640"/>
    <n v="1637"/>
    <s v="ONTARIO ST"/>
    <s v="FAIRFIELD"/>
    <n v="38.242459999999987"/>
    <n v="-122.062916"/>
    <s v="S4TEBW2"/>
    <s v="WHITE, ERIC"/>
    <n v="62131112"/>
    <s v="20210620 07:44"/>
    <n v="1101"/>
    <m/>
    <s v="NO DAMAGE TO PG&amp;E. PULLED METER"/>
    <s v="Y"/>
    <m/>
    <m/>
    <s v="38.2426683,-122.0628500,2.000000,3D"/>
    <m/>
    <m/>
    <m/>
    <s v="FAIRFIELD F.D."/>
    <m/>
    <s v="N"/>
    <s v="Y"/>
    <s v="N"/>
    <s v="Clear"/>
    <m/>
    <s v="Private Land"/>
    <m/>
    <s v="Calm"/>
    <m/>
    <s v="3rd Party"/>
    <m/>
    <s v="Structure Only"/>
    <m/>
    <s v="Fire Dept"/>
    <m/>
    <s v="Underbuild"/>
    <m/>
    <s v="N"/>
    <m/>
    <m/>
    <m/>
    <m/>
    <m/>
    <m/>
    <s v="  "/>
    <m/>
    <m/>
    <m/>
    <m/>
    <m/>
    <m/>
    <m/>
    <m/>
    <m/>
    <m/>
    <m/>
    <m/>
    <m/>
    <m/>
    <m/>
    <m/>
    <m/>
    <m/>
    <m/>
    <m/>
    <m/>
    <m/>
    <m/>
    <m/>
    <m/>
    <m/>
    <m/>
    <m/>
    <m/>
    <m/>
    <m/>
    <m/>
    <m/>
    <m/>
    <m/>
    <m/>
    <m/>
    <m/>
    <m/>
    <m/>
    <m/>
    <m/>
    <m/>
    <m/>
    <m/>
    <m/>
    <m/>
  </r>
  <r>
    <n v="859"/>
    <s v="TLAL"/>
    <s v="3 - QC Complete"/>
    <n v="44376"/>
    <n v="44617"/>
    <s v="Black oak tree fell into overhead circuit, resulting in a 0.25 acre - 10 acres fire. EOC preliminary on call notes: I got a call from the HAWC about a fire with an associated outage. The trouble report reads a call was received at 0619 hours &quot;PER CALFIRE 530-647-5220 - POWERLINES DOWN / FIRE ; FIRE DEPT ONSITE AND RQST ETA, Pwr-Y&quot; ILIS says SB  switch 610681 was opened at 0721 and at 0725 ROBERTS RPTS WIREDOWN LD SIDE OF 610681. GIVEN OK TO OPEN 610681 UPON ARRIVAL TO MAKE SAFE FOR FD. HAWC reported that the fire is contained. I chekced one smart meter load side of SW 610681 and it started going on and off starting at 0250 hours on 6/20/21. I tried giving the tman a call but no answer so I left him a VM. I confirmed with the HAWC that I got their call. Tman called me back. He reports a Black Oak (not sure if total or partial failure) took down 1 span 1 phase located 3 spans loadside of SW 610681. FD is mopping up a green vegetation fire less than an acre. OIS: 1380092; ILIS: 21-0076748; FOID: T005321150; EC: 121578285, 121570484; PM: 31544220; Circuit ID: 163011101, SAP Pole ID: 101260473, 101260472; Eqp: Conductor, Connector, Cutouts; County: Amador; Division: Stockton"/>
    <s v="\\fxshare-nas05\quotashare-fs01\ESA\5 - Ignition Tracking\2021_Ignition_QC_Folders\20210620_1380092_21-0076748_nan_T005321150"/>
    <s v=" "/>
    <m/>
    <s v="TLAL"/>
    <s v="Outage Time, Fire Lat/Long Updated"/>
    <m/>
    <m/>
    <s v="Not Assigned"/>
    <s v="Not Required"/>
    <m/>
    <m/>
    <s v="Not Required"/>
    <m/>
    <m/>
    <m/>
    <m/>
    <m/>
    <m/>
    <m/>
    <s v="Complete"/>
    <s v="Trunk (Decay, Defect, Cavity)"/>
    <n v="43987"/>
    <n v="44287"/>
    <n v="43633"/>
    <s v="Overhang removal"/>
    <s v="N"/>
    <m/>
    <m/>
    <m/>
    <s v="N"/>
    <m/>
    <s v="Fire Incident Report "/>
    <m/>
    <m/>
    <m/>
    <m/>
    <m/>
    <m/>
    <m/>
    <m/>
    <m/>
    <m/>
    <m/>
    <m/>
    <m/>
    <m/>
    <m/>
    <m/>
    <m/>
    <m/>
    <s v="RBR9"/>
    <s v="Ronald Roberts, (209) 986-6628, RBR9@pge.com"/>
    <m/>
    <m/>
    <s v=" "/>
    <x v="188"/>
    <s v="06:28:00"/>
    <n v="44367"/>
    <s v="06:19:00"/>
    <s v="FAS"/>
    <s v="N"/>
    <s v="N"/>
    <n v="1380092"/>
    <s v="21-0076748"/>
    <m/>
    <s v="T005321150"/>
    <s v="121578285, 121570484"/>
    <n v="116957829"/>
    <m/>
    <s v="PG&amp;E_859_Ignition_20210620_1.jpg"/>
    <s v=" "/>
    <x v="1"/>
    <x v="0"/>
    <s v="Y"/>
    <s v="Y"/>
    <s v="N"/>
    <s v="On June 20, 2021 at 0657 hours, a PG&amp;E Troubleman patrolled the Martell 1101 12kV Distribution Circuit number 163011101, in the Tier 2 high fire-threat district (HFTD) State responsibility area (SRA) near 14055 Quartz Mountain Road East in Sutter Creek. He observed a fallen black oak tree, one span approximately 300' of broken 4 ACSR overhead conductors down on the ground on the load-side of switch 610681, and a small vegetation fire. Initial analysis indicates the ignition was caused by a 44' tall 11&quot; DBH living black oak tree that failed, broke off at 20' from the ground, and fell into and through the outside phase of the conductor and laid on the other at 13914 Quartz Mountain Road East, which ignited the fire that ensued. Cal Fire responded to and extinguished the fire. The 323-minute outage affected 47 customers. The line was returned to service on June 20, 2021. This information is preliminary."/>
    <s v="PG&amp;E"/>
    <s v="Vegetation"/>
    <m/>
    <s v="D"/>
    <s v="D"/>
    <s v="0.26-9.99"/>
    <m/>
    <m/>
    <m/>
    <m/>
    <m/>
    <s v="Vegetation"/>
    <s v="Contact from object"/>
    <s v="Veg. contact"/>
    <s v="Y"/>
    <s v="Overhead"/>
    <x v="0"/>
    <s v="Conductor - Primary"/>
    <s v="Conductor, Connector, Cutouts"/>
    <s v="101260473, 101260472"/>
    <s v=" "/>
    <x v="1"/>
    <n v="38.45496"/>
    <n v="-120.76714"/>
    <s v="Amador"/>
    <s v="MARTELL 1101"/>
    <n v="12000"/>
    <m/>
    <x v="0"/>
    <s v="Cal Fire"/>
    <s v="Hardwood Forest"/>
    <m/>
    <m/>
    <s v="N"/>
    <m/>
    <s v="Shakely 3"/>
    <m/>
    <m/>
    <s v="N"/>
    <s v="N"/>
    <m/>
    <m/>
    <s v="2021-06-22"/>
    <n v="38.44359"/>
    <n v="-120.7570917"/>
    <n v="44368"/>
    <s v="TrunkFail"/>
    <s v="Green Black Oak broke off 20above ground, breaking one phase of a single phase tap and laying on other phase of line. Small fire started approx. 1/3 acre and extinguished."/>
    <s v="OAKK"/>
    <n v="44"/>
    <n v="11"/>
    <n v="21"/>
    <m/>
    <s v="None"/>
    <s v="N"/>
    <n v="1"/>
    <m/>
    <s v="Hillside"/>
    <s v="B"/>
    <s v="CrossArm"/>
    <s v="BareWire"/>
    <n v="2"/>
    <s v="  "/>
    <s v="STOCKTON"/>
    <s v="JACKSON 01"/>
    <s v="06:28"/>
    <n v="44367"/>
    <n v="1380092"/>
    <s v="T005321150"/>
    <n v="13559"/>
    <s v="MEATH DR"/>
    <s v="SUTTER CREEK"/>
    <n v="38.454979999999999"/>
    <n v="-120.76678"/>
    <s v="Q2TRBR9"/>
    <s v="ROBERTS, RON"/>
    <n v="163011101"/>
    <s v="20210620 08:30"/>
    <n v="9002"/>
    <m/>
    <s v="tree fell 1 wire 1 span down started small veg fire less than 1 acre"/>
    <s v="Y"/>
    <m/>
    <m/>
    <s v="38.4435900,-120.7570917,529.900000,3D"/>
    <m/>
    <m/>
    <m/>
    <s v="cal fire"/>
    <s v="sap#101260473"/>
    <s v="N"/>
    <s v="Y"/>
    <m/>
    <s v="Clear"/>
    <s v="tree fell on line 1 span 1 wire down did not blow cut outs wire was hot"/>
    <s v="Private Land"/>
    <m/>
    <s v="Calm"/>
    <m/>
    <s v="Vegetation"/>
    <m/>
    <s v="0.25 - 10 Acres"/>
    <m/>
    <s v="Cal Fire"/>
    <m/>
    <s v="Overhead"/>
    <m/>
    <s v="N"/>
    <m/>
    <m/>
    <m/>
    <s v="TREE-FELL INTO LINE"/>
    <s v="CONDUCTOR, OVERHEAD"/>
    <s v="N"/>
    <s v="  "/>
    <s v="Unplanned"/>
    <s v="Stockton"/>
    <s v="Jackson"/>
    <s v="163011101, MARTELL-1101"/>
    <s v="21-0076748"/>
    <s v="Unplanned"/>
    <s v="Clear;32-90 F"/>
    <s v="47"/>
    <s v="15181"/>
    <s v="NO"/>
    <s v="Line to Ground"/>
    <s v="Sustained"/>
    <s v="No"/>
    <s v="610681"/>
    <s v="OH"/>
    <s v="Switch"/>
    <s v="1380092"/>
    <s v="Conductor, Overhead, Broken, wire on ground"/>
    <m/>
    <s v="06/20/21 08:52"/>
    <m/>
    <s v="1P NW/O 14206 QUARTZ MOUNTAIN RD"/>
    <s v="TAKE OUT POLE TO CGC# 223533028910"/>
    <m/>
    <m/>
    <m/>
    <s v="Yes"/>
    <s v="Vegetation, Tree - fell into line"/>
    <m/>
    <m/>
    <m/>
    <m/>
    <m/>
    <m/>
    <m/>
    <m/>
    <m/>
    <m/>
    <m/>
    <m/>
    <m/>
    <m/>
    <m/>
    <m/>
    <m/>
    <m/>
    <m/>
  </r>
  <r>
    <n v="871"/>
    <s v="TLAL"/>
    <s v="3 - QC Complete"/>
    <n v="44376"/>
    <n v="44617"/>
    <s v="Tree fell into overhead primary circuit, resulting in a wires down incident. The ensuing fire was 3 meter - 0.25 acre in size. EOC preliminary on call notes: I got a call about a spot fire from the HAWC with an associate outage. Tman says he hasn’t made it yet. I am going to connect with him once he is able to check out the situation. No ILIS report yet. Trouble Report shows multiple smart meters lost power at 1533. I talked to the tman after he got onsite. He stated that a tree fell into the line and brought one span down. Fire is out. FD was leaving when the tman pulled up. No injury or media. Only vegetation burned about 4 square yards. This information is preliminary. OIS: 1379172; ILIS: 21-0076653; FOID: T005320711; EC: 121569370, 121622582; PM:  44867714; Circuit ID: 042571102, SAP Pole ID: 101973987; Damaged Claim: 121622582"/>
    <s v="\\fxshare-nas05\quotashare-fs01\ESA\5 - Ignition Tracking\2021_Ignition_QC_Folders\20210619_1379172_21-0076653_nan_T005320711"/>
    <s v=" "/>
    <m/>
    <s v="TLAL"/>
    <s v="Outage Time Updated; Additional EC Tags Added; Pre-Existing Tags Added, Cal Fire report added"/>
    <m/>
    <s v="R6HJ"/>
    <s v="Complete"/>
    <s v="Not Required"/>
    <m/>
    <m/>
    <s v="Not Required"/>
    <m/>
    <m/>
    <m/>
    <m/>
    <m/>
    <m/>
    <m/>
    <s v="Complete"/>
    <s v="Codominant Top/Stem"/>
    <m/>
    <m/>
    <m/>
    <m/>
    <m/>
    <m/>
    <m/>
    <m/>
    <m/>
    <m/>
    <m/>
    <m/>
    <m/>
    <m/>
    <m/>
    <n v="44551"/>
    <m/>
    <n v="44579"/>
    <m/>
    <s v="Y"/>
    <n v="44558"/>
    <n v="44571"/>
    <s v="Cal Fire"/>
    <s v="Cal fire online portal"/>
    <m/>
    <m/>
    <s v="Y"/>
    <n v="44376"/>
    <n v="44376"/>
    <s v="R0R1"/>
    <s v="Robert Rege, (707) 321-6143, R0R1@pge.com"/>
    <s v="EC Tag Discrepancy - he advised he was having trouble submitting with his device."/>
    <m/>
    <s v=" "/>
    <x v="189"/>
    <s v="15:34:00"/>
    <n v="44366"/>
    <s v="15:33:00"/>
    <s v="FAS"/>
    <s v="Y"/>
    <s v="N"/>
    <n v="1379172"/>
    <s v="21-0076653"/>
    <m/>
    <s v="T005320711"/>
    <s v="121569370, 121622582"/>
    <s v="120932085, 119185127"/>
    <m/>
    <s v="PG&amp;E_871_Ignition_20210619_5.jpg"/>
    <s v=" "/>
    <x v="1"/>
    <x v="0"/>
    <s v="Y"/>
    <s v="Y"/>
    <s v="N"/>
    <s v="On June 19, 2021 at 1632 hours, a PG&amp;E Troubleman patrolled the Molino 1102 12kV Distribution Circuit number 042571102, in the Tier 3 high fire-threat district (HFTD) State responsibility area (SRA) near 3886 Deer Meadow Lane, Occidental, CA 95465. He observed one of two blown #1 position opened at fuse 12037, one span one wire broken 4 ACSR primary overhead conductor down on the source side of meter 1008920424, one phase on the next span pinned down by a fallen tree, and a small vegetation fire. Initial analysis indicates the ignition was caused by a 45' tall 24&quot; DBH codominant stem Italian Stone Pine (Pinus pinea) tree located 10' from the line, partially failed due to the high wind, and fell toward the conductors. The treetop passed through the conductors, which inevitably broke one span to the north, brought the conductors down to the ground, where an ignition ensued. The tree looked healthy, but had external defects including significant bark and codominant stems low in the tree. The leader that failed had a moderate lean towards the primary lines. Upon post-incident inspection of the failure point, insect galleries and a pitch response by the tree were found. Cal Fire responded to and extinguished the fire. The 810-minute outage affected 22 customers. The line was returned to service on June 20, 2021. This information is preliminary."/>
    <s v="PG&amp;E"/>
    <s v="Vegetation"/>
    <s v="Conductor"/>
    <s v="D"/>
    <s v="D"/>
    <s v="&lt;0.25"/>
    <m/>
    <m/>
    <m/>
    <m/>
    <m/>
    <s v="Vegetation"/>
    <s v="Contact from object"/>
    <s v="Weather - High Winds"/>
    <s v="Y"/>
    <s v="Overhead"/>
    <x v="0"/>
    <s v="Conductor - Primary"/>
    <s v="Conductor"/>
    <n v="101973987"/>
    <s v=" "/>
    <x v="2"/>
    <n v="38.397938000000003"/>
    <n v="-122.970472"/>
    <s v="Sonoma"/>
    <s v="MOLINO 1102"/>
    <n v="12000"/>
    <s v="MOLINO 1102318"/>
    <x v="1"/>
    <s v="Cal Fire"/>
    <s v="Conifer Forest"/>
    <s v="Grass Fuel Model"/>
    <m/>
    <s v="N"/>
    <m/>
    <s v="Deer"/>
    <n v="180"/>
    <s v="R3"/>
    <s v="N"/>
    <s v="N"/>
    <s v="N"/>
    <m/>
    <s v="2021-06-22"/>
    <n v="38.397938000000003"/>
    <n v="-122.970472"/>
    <n v="44370"/>
    <s v="TrunkFail"/>
    <s v="Multi-stemmed tree with substantial included bark, codom low in tree, stem with moderate lean toward line and failed in wind event and fell through the 12 kV conductors causing a line down and small non-significant fire."/>
    <s v="PINI"/>
    <n v="50"/>
    <n v="90"/>
    <n v="23"/>
    <s v="Slight"/>
    <s v="Slight"/>
    <s v="N"/>
    <n v="1"/>
    <m/>
    <s v="Hillside"/>
    <s v="A"/>
    <s v="CrossArm"/>
    <s v="BareWire"/>
    <n v="2"/>
    <s v="  "/>
    <s v="SONOMA"/>
    <s v="STROSA"/>
    <s v="15:34"/>
    <n v="44366"/>
    <n v="1379172"/>
    <s v="T005320711"/>
    <n v="3933"/>
    <s v="DEER MEADOW LN"/>
    <m/>
    <n v="38.3992"/>
    <n v="-122.97438"/>
    <s v="W9TR0R1"/>
    <m/>
    <n v="42571102"/>
    <s v="2021/06/19 17:53:29"/>
    <n v="9002"/>
    <m/>
    <s v="SMART MTR AUTO-GENERATED TAG"/>
    <s v="N"/>
    <m/>
    <m/>
    <m/>
    <m/>
    <m/>
    <m/>
    <s v="CAL FIRE"/>
    <m/>
    <m/>
    <m/>
    <s v="Y"/>
    <m/>
    <m/>
    <m/>
    <m/>
    <m/>
    <m/>
    <s v="Vegetation"/>
    <s v="ONE SPAN ONE WIRE DOWN TREE HAS ONE PHASE PINNED DOWN ON NEXT SPAN.  CROSSARM WI"/>
    <m/>
    <m/>
    <s v="Cal Fire"/>
    <m/>
    <s v="Overhead"/>
    <m/>
    <m/>
    <m/>
    <m/>
    <m/>
    <s v="TREE-FELL INTO LINE"/>
    <s v="CONDUCTOR, OVERHEAD"/>
    <s v="Y"/>
    <s v="  "/>
    <s v="Unplanned"/>
    <s v="Sonoma"/>
    <s v="Santa Rosa"/>
    <s v="042571102, MOLINO-1102"/>
    <s v="21-0076653"/>
    <s v="Unplanned"/>
    <s v="Clear;32-90 F"/>
    <s v="22"/>
    <s v="17820"/>
    <s v="NO"/>
    <s v="Line to Ground"/>
    <s v="Sustained"/>
    <s v="No"/>
    <s v="12037"/>
    <s v="OH"/>
    <s v="Fuse"/>
    <s v="1379172"/>
    <s v="Conductor, Overhead, Broken, wire on ground"/>
    <m/>
    <s v="06/19/21 19:40"/>
    <m/>
    <s v="WS/JOY RD 2500'N/BITTNER RD"/>
    <s v="1 SPAN SS OF MTR 1008920424"/>
    <m/>
    <s v="TREE"/>
    <m/>
    <s v="Yes"/>
    <s v="Vegetation, Tree - fell into line"/>
    <m/>
    <m/>
    <m/>
    <m/>
    <m/>
    <m/>
    <m/>
    <m/>
    <m/>
    <m/>
    <m/>
    <m/>
    <m/>
    <m/>
    <m/>
    <m/>
    <m/>
    <m/>
    <m/>
  </r>
  <r>
    <n v="858"/>
    <s v="AGFC"/>
    <s v="3 - QC Complete"/>
    <n v="44367"/>
    <n v="44617"/>
    <s v="Duplicate index 857. Automatic wire splice failed, resulting in 1 span of 397AAC conductor to fall to ground. The ensuing fire was 3 meters - &lt; 0.25 acre in size. AGFC preliminary notes: troubleman marked this as less than one meter fire but his fire size comments say it was two 15'x20' fire spots. I've changed corrected the fire size in the tracker. This information is preliminary."/>
    <s v="\\fxshare-nas05\quotashare-fs01\ESA\5 - Ignition Tracking\2021_Ignition_QC_Folders\20210619_1379986_nan_nan_T005321035"/>
    <s v=" "/>
    <m/>
    <m/>
    <m/>
    <m/>
    <m/>
    <s v="Not In Scope"/>
    <m/>
    <m/>
    <m/>
    <m/>
    <m/>
    <m/>
    <m/>
    <m/>
    <m/>
    <m/>
    <m/>
    <m/>
    <m/>
    <m/>
    <m/>
    <m/>
    <m/>
    <m/>
    <m/>
    <m/>
    <m/>
    <m/>
    <m/>
    <m/>
    <m/>
    <m/>
    <m/>
    <m/>
    <m/>
    <m/>
    <m/>
    <m/>
    <m/>
    <m/>
    <m/>
    <m/>
    <m/>
    <m/>
    <m/>
    <m/>
    <m/>
    <m/>
    <m/>
    <m/>
    <m/>
    <m/>
    <s v=" "/>
    <x v="189"/>
    <s v="21:39:00"/>
    <n v="44366"/>
    <s v="21:39:00"/>
    <s v="FAS"/>
    <s v="N"/>
    <s v="Y"/>
    <n v="1379986"/>
    <m/>
    <m/>
    <s v="T005321035"/>
    <m/>
    <m/>
    <m/>
    <m/>
    <s v=" "/>
    <x v="0"/>
    <x v="1"/>
    <s v="N"/>
    <s v="N"/>
    <s v="N"/>
    <s v="Duplicate index 857. Automatic wire splice failed, resulting in 1 span of 397AAC conductor to fall to ground. The ensuing fire was 3 meters - &lt; 0.25 acre in size. AGFC preliminary notes: troubleman marked this as less than one meter fire but his fire size comments say it was two 15'x20' fire spots. I've changed corrected the fire size in the tracker. This information is preliminary."/>
    <s v="Not PG&amp;E"/>
    <s v="Vegetation"/>
    <m/>
    <m/>
    <m/>
    <s v="&lt;0.25"/>
    <m/>
    <m/>
    <m/>
    <m/>
    <m/>
    <s v="Duplicate"/>
    <m/>
    <m/>
    <m/>
    <s v="Overhead"/>
    <x v="1"/>
    <m/>
    <m/>
    <m/>
    <s v=" "/>
    <x v="1"/>
    <n v="38.073671699999998"/>
    <n v="-122.56509"/>
    <s v="Marin"/>
    <s v="IGNACIO 1101 "/>
    <n v="12000"/>
    <m/>
    <x v="0"/>
    <s v="Novato FD"/>
    <s v="Urban"/>
    <m/>
    <m/>
    <s v="N"/>
    <m/>
    <m/>
    <m/>
    <m/>
    <s v="N"/>
    <s v="N"/>
    <m/>
    <m/>
    <s v="2021-06-22"/>
    <m/>
    <m/>
    <m/>
    <m/>
    <m/>
    <m/>
    <m/>
    <m/>
    <m/>
    <m/>
    <m/>
    <m/>
    <m/>
    <m/>
    <m/>
    <m/>
    <m/>
    <m/>
    <m/>
    <s v="  "/>
    <s v="NORTH BAY"/>
    <s v="SAN RAFAEL 06"/>
    <s v="21:39"/>
    <n v="44366"/>
    <n v="1379986"/>
    <s v="T005321035"/>
    <n v="1106"/>
    <s v="TURNER DR"/>
    <s v="NOVATO"/>
    <n v="38.075420000000001"/>
    <n v="-122.56356"/>
    <s v="N2GEKJ5"/>
    <s v="JACKSON, ERSKINE"/>
    <n v="42481101"/>
    <s v="20210619 22:36"/>
    <n v="9310"/>
    <m/>
    <s v="Completed Standby"/>
    <s v="Y"/>
    <m/>
    <m/>
    <s v="38.0736717,-122.5650900,35.700000,3D"/>
    <m/>
    <m/>
    <s v="Minor fire in field, no houses involved"/>
    <m/>
    <m/>
    <s v="N"/>
    <s v="Y"/>
    <m/>
    <s v="Clear"/>
    <m/>
    <s v="Private Land"/>
    <m/>
    <s v="Calm"/>
    <m/>
    <s v="PG&amp;E Equipment"/>
    <m/>
    <s v="1 meter - &lt; 3 meters"/>
    <m/>
    <s v="Fire Dept"/>
    <m/>
    <s v="Overhead"/>
    <m/>
    <s v="N"/>
    <m/>
    <s v="Other (Comments)"/>
    <s v="no evedence collected"/>
    <m/>
    <m/>
    <s v="N"/>
    <s v="  "/>
    <m/>
    <m/>
    <m/>
    <m/>
    <m/>
    <m/>
    <m/>
    <m/>
    <m/>
    <m/>
    <m/>
    <m/>
    <m/>
    <m/>
    <m/>
    <m/>
    <m/>
    <m/>
    <m/>
    <m/>
    <m/>
    <m/>
    <m/>
    <m/>
    <m/>
    <m/>
    <m/>
    <m/>
    <m/>
    <m/>
    <m/>
    <m/>
    <m/>
    <m/>
    <m/>
    <m/>
    <m/>
    <m/>
    <m/>
    <m/>
    <m/>
    <m/>
    <m/>
    <m/>
    <m/>
    <m/>
    <m/>
  </r>
  <r>
    <n v="857"/>
    <s v="CFMD"/>
    <s v="3 - QC Complete"/>
    <n v="44414"/>
    <n v="44617"/>
    <s v="Automatic wire splice failed, resulting in 1 span of 397AAC conductor to fall to ground. The ensuing fire was 3 meters - &lt; 0.25 acre in size. AGFC preliminary notes: troubleman marked this as less than one meter fire but his fire size comments say it was two 15'x20' fire spots. I've changed corrected the fire size in the tracker. This information is preliminary.  tman informed that he had given detailed information and photos to pedro"/>
    <s v="\\fxshare-nas05\quotashare-fs01\ESA\5 - Ignition Tracking\2021_Ignition_QC_Folders\20210619_1379986_nan_nan_T005321030"/>
    <s v=" "/>
    <m/>
    <s v="cfmd"/>
    <s v="updated outage time"/>
    <m/>
    <s v="P6MO (Exponent)"/>
    <s v="Complete - Action Items Established"/>
    <s v="Complete"/>
    <s v="P6MO (exponent)"/>
    <m/>
    <s v="Physical Inspection Complete"/>
    <n v="44281"/>
    <s v="Corrosion"/>
    <s v="Auto Splice"/>
    <m/>
    <m/>
    <m/>
    <m/>
    <s v="Not Required"/>
    <m/>
    <m/>
    <m/>
    <m/>
    <m/>
    <m/>
    <m/>
    <m/>
    <m/>
    <m/>
    <m/>
    <m/>
    <m/>
    <m/>
    <m/>
    <m/>
    <n v="44370"/>
    <n v="44384"/>
    <n v="44385"/>
    <n v="15"/>
    <m/>
    <m/>
    <m/>
    <m/>
    <m/>
    <m/>
    <m/>
    <s v="Y"/>
    <n v="44377"/>
    <n v="44377"/>
    <s v="KXAW"/>
    <s v=" 510-760-7276"/>
    <s v="Photos/details of the incident were given to Pedro"/>
    <m/>
    <s v=" "/>
    <x v="189"/>
    <s v="21:32:00"/>
    <n v="44366"/>
    <s v="21:29:00"/>
    <s v="FAS"/>
    <s v="N"/>
    <s v="N"/>
    <n v="1379986"/>
    <m/>
    <m/>
    <s v="T005321030"/>
    <n v="103976477"/>
    <m/>
    <m/>
    <s v="No Photo"/>
    <s v=" "/>
    <x v="1"/>
    <x v="0"/>
    <s v="Y"/>
    <s v="Y"/>
    <s v="N"/>
    <s v="On June 19, 2021 at 21:32 hours, a PG&amp;E Trouble man was dispatched to the Ignacio 1101, Underground Distribution Line, Circuit #042481101, on Turner Drive in Novato. A few minutes later the DO called to report that they had the circuit locked out and that there was one phase that had an unbalanced load. The troubleman then called the night supervisor to report that he could safely leave the previous incident safe and could go to the wire down incident. (ETA 54 min from where he was ) Upon arrival, the troubleman saw fire trucks and he could smell smoke.  The Troubleman got out and spoke with the fire department, there was no active fire while he was on sight.  He didn’t believe that the Novato FD had put any water on it at that time, they were worried that the wire was energized.  The wire was not energized, it fell away from the source. The sparks that they may have seen were most likely induction off of the transmission because it was an under build pole. The troubleman cut the wire on both ends so that there was no potential so responders could see that there was literally just a piece of wire laying on the ground. FD sprayed fire on the two little spot fires and reported that there was a fence post up the hill from where the wire came down.  Troubleman drove up the hill and had another fire personnel to report that the fence post was out, the extent of the damage there. The troubleman then worked on restoring the power. A contractor went out and made the repairs, next to the splice that apparently failed. There were two other automatic in line splices in the remaining conductors, and the troubleman requested that the contractors take them out of service and replace them with pressed sleeves. There was no brush or trees that would have bumped into it.  It was literally a straight span of fire going down a hill that failed.  This information is preliminary."/>
    <s v="PG&amp;E"/>
    <s v="Vegetation"/>
    <m/>
    <s v="D"/>
    <s v="D"/>
    <s v="&lt;0.25"/>
    <s v="2 15-20 FT ROUND FIRES "/>
    <m/>
    <m/>
    <m/>
    <m/>
    <s v="Equipment - PG&amp;E"/>
    <s v="All types of equipment / facility failure"/>
    <s v="Splice/Clamp/Connector"/>
    <s v="N"/>
    <s v="Overhead"/>
    <x v="0"/>
    <s v="Automatic Wire Splice"/>
    <s v="Conductor"/>
    <s v="103976477, 103137955"/>
    <s v=" "/>
    <x v="1"/>
    <n v="38.07535"/>
    <n v="-122.56246"/>
    <s v="Marin"/>
    <s v="IGNACIO 1101"/>
    <n v="12000"/>
    <m/>
    <x v="0"/>
    <s v="Novato FD"/>
    <s v="Hardwood Woodland"/>
    <m/>
    <m/>
    <s v="N"/>
    <m/>
    <m/>
    <m/>
    <m/>
    <s v="N"/>
    <s v="N"/>
    <m/>
    <m/>
    <s v="2021-06-22"/>
    <m/>
    <m/>
    <m/>
    <m/>
    <m/>
    <m/>
    <m/>
    <m/>
    <m/>
    <m/>
    <m/>
    <m/>
    <m/>
    <m/>
    <m/>
    <m/>
    <m/>
    <m/>
    <m/>
    <s v="  "/>
    <s v="NORTH BAY"/>
    <s v="SAN RAFAEL 06"/>
    <s v="21:32"/>
    <n v="44366"/>
    <n v="1379986"/>
    <s v="T005321030"/>
    <n v="1106"/>
    <s v="TURNER DR"/>
    <s v="NOVATO"/>
    <n v="38.07535"/>
    <n v="-122.56246"/>
    <s v="N2TKXAW"/>
    <s v="ANDREWS, KYLE"/>
    <n v="42481101"/>
    <s v="20210620 01:17"/>
    <n v="9002"/>
    <m/>
    <s v="AUTOMATIC BUMP SLEEVE APPEARS TO HAVE FAILED, DROPPING 1 SPAN 1 WIRE OF 397AAC TO THE GROUND. NEED APPROX 200FT TO MAKE REPAIRS"/>
    <s v="Y"/>
    <m/>
    <m/>
    <m/>
    <n v="38.07535"/>
    <n v="-122.56246"/>
    <m/>
    <s v="NOVATO FIRE "/>
    <m/>
    <s v="N"/>
    <s v="Y"/>
    <m/>
    <s v="Clear"/>
    <m/>
    <s v="County Land"/>
    <m/>
    <s v="Calm"/>
    <m/>
    <s v="PG&amp;E Equipment"/>
    <m/>
    <s v="&lt; 1 meter"/>
    <s v="2 15-20 FT ROUND FIRES "/>
    <s v="Fire Dept"/>
    <m/>
    <s v="Underbuild"/>
    <m/>
    <s v="Y"/>
    <s v="PICTURES "/>
    <s v="PG&amp;E Employee"/>
    <m/>
    <s v="OVERHEAD"/>
    <s v="CONNECTOR OR SPLICE OH"/>
    <s v="N"/>
    <s v="  "/>
    <m/>
    <m/>
    <m/>
    <m/>
    <m/>
    <m/>
    <m/>
    <m/>
    <m/>
    <m/>
    <m/>
    <m/>
    <m/>
    <m/>
    <m/>
    <m/>
    <m/>
    <m/>
    <m/>
    <m/>
    <m/>
    <m/>
    <m/>
    <m/>
    <m/>
    <m/>
    <m/>
    <m/>
    <m/>
    <m/>
    <m/>
    <m/>
    <m/>
    <m/>
    <m/>
    <m/>
    <m/>
    <m/>
    <m/>
    <m/>
    <m/>
    <m/>
    <m/>
    <m/>
    <m/>
    <m/>
    <m/>
  </r>
  <r>
    <n v="856"/>
    <s v="CFMD"/>
    <s v="3 - QC Complete"/>
    <n v="44400"/>
    <n v="44617"/>
    <s v="Pole fire due to 3 bolt brick melted connector failure. The ensuing fire was less than one meter in size. This information is preliminary."/>
    <s v="\\fxshare-nas05\quotashare-fs01\ESA\5 - Ignition Tracking\2021_Ignition_QC_Folders\20210619_1379597_21-0076670_nan_T005320879"/>
    <s v=" "/>
    <m/>
    <s v="CFMD"/>
    <s v="added sap notif#"/>
    <m/>
    <m/>
    <s v="Not In Scope"/>
    <m/>
    <m/>
    <m/>
    <m/>
    <m/>
    <m/>
    <m/>
    <m/>
    <m/>
    <m/>
    <m/>
    <m/>
    <m/>
    <m/>
    <m/>
    <m/>
    <m/>
    <m/>
    <m/>
    <m/>
    <m/>
    <m/>
    <m/>
    <m/>
    <m/>
    <m/>
    <m/>
    <m/>
    <m/>
    <m/>
    <m/>
    <m/>
    <m/>
    <m/>
    <m/>
    <m/>
    <m/>
    <m/>
    <m/>
    <s v="Y"/>
    <n v="44400"/>
    <n v="44400"/>
    <s v="M2L7 "/>
    <s v=" 415-238-4971"/>
    <s v="details/photos"/>
    <m/>
    <s v=" "/>
    <x v="189"/>
    <s v="18:33:00"/>
    <n v="44366"/>
    <s v="18:33:00"/>
    <s v="FAS"/>
    <s v="N"/>
    <s v="N"/>
    <n v="1379597"/>
    <s v="21-0076670"/>
    <m/>
    <s v="T005320879"/>
    <n v="121569394"/>
    <m/>
    <m/>
    <m/>
    <s v=" "/>
    <x v="0"/>
    <x v="0"/>
    <s v="Y"/>
    <s v="N"/>
    <s v="N"/>
    <s v="On June 19th, 2021 at approximately 18:33 hours, a PG&amp;E troubleman was dispatched to a pole fire on the Napa 1103, 12kV distribution circuit on Highway 29 &amp; Lincoln Ave in the City of Napa in the North Bay Division. Initial analysis indicates a 3 bolt brick in the connector on the high voltage. Further analysis indicates  melted aluminum dropped down into the dry grass and started a fire.  It was a 20x20 square. The small fire was suppressed itself.  The fire was attributable to PG&amp;E assets .This incident occurred in a Non-HFTD with clear, calm wind weather conditions.  Priority A corrective tag #121569394 was created for this incident.  A crew replaced the damaged connector on 6/19/2021.  This information is preliminary."/>
    <s v="PG&amp;E"/>
    <s v="Other"/>
    <s v="connector"/>
    <s v="D"/>
    <s v="D"/>
    <s v="&lt;3 meters of linear travel"/>
    <m/>
    <m/>
    <m/>
    <m/>
    <m/>
    <s v="Equipment - PG&amp;E"/>
    <s v="All types of equipment / facility failure"/>
    <s v="Splice/Clamp/Connector"/>
    <m/>
    <s v="Overhead"/>
    <x v="1"/>
    <s v="Splice/Clamp/Connector"/>
    <s v="connector"/>
    <n v="102269374"/>
    <s v=" "/>
    <x v="0"/>
    <n v="38.307343750592104"/>
    <n v="-122.302946760772"/>
    <s v="Napa"/>
    <s v="NAPA 1103"/>
    <n v="12000"/>
    <m/>
    <x v="0"/>
    <s v="Napa FD"/>
    <s v="Urban"/>
    <m/>
    <m/>
    <s v="Y"/>
    <s v="Nuns 2017"/>
    <m/>
    <m/>
    <m/>
    <s v="N"/>
    <s v="N"/>
    <m/>
    <m/>
    <s v="2021-06-22"/>
    <m/>
    <m/>
    <m/>
    <m/>
    <m/>
    <m/>
    <m/>
    <m/>
    <m/>
    <m/>
    <m/>
    <m/>
    <m/>
    <m/>
    <m/>
    <m/>
    <m/>
    <m/>
    <m/>
    <s v="  "/>
    <s v="NORTH BAY"/>
    <s v="NAPA 02"/>
    <s v="18:33"/>
    <n v="44366"/>
    <n v="1379597"/>
    <s v="T005320879"/>
    <m/>
    <s v="HWY 29@LINCOLN AVE"/>
    <s v="NAPA"/>
    <n v="38.307229999999997"/>
    <n v="-122.30338999999999"/>
    <s v="N1TM2L7"/>
    <s v="LABO, MIKE"/>
    <n v="42021103"/>
    <s v="20210619 18:56"/>
    <n v="9111"/>
    <n v="1"/>
    <s v="crew to replace 3 bolt bricks melted connectors "/>
    <s v="Y"/>
    <m/>
    <m/>
    <s v="38.30734375059214,-122.30294676077243,16.86818218231201,"/>
    <m/>
    <m/>
    <m/>
    <s v="Napa city fire "/>
    <m/>
    <s v="N"/>
    <s v="Y"/>
    <m/>
    <s v="Clear"/>
    <m/>
    <s v="County Land"/>
    <m/>
    <s v="Calm"/>
    <m/>
    <s v="PG&amp;E Equipment"/>
    <m/>
    <s v="&lt; 1 meter"/>
    <m/>
    <s v="Fire Dept"/>
    <m/>
    <s v="Overhead"/>
    <m/>
    <s v="N"/>
    <m/>
    <m/>
    <m/>
    <s v="OVERHEAD"/>
    <s v="CONNECTOR OR SPLICE OH"/>
    <s v="N"/>
    <s v="  "/>
    <s v="Unplanned"/>
    <s v="North Bay"/>
    <s v="Silverado"/>
    <s v="042021103, NAPA-1103"/>
    <s v="21-0076670"/>
    <s v="Unplanned"/>
    <s v="Clear,Clear;Above 90"/>
    <s v="2"/>
    <s v="476"/>
    <s v="NO"/>
    <s v="Line to Ground"/>
    <s v="Sustained"/>
    <s v="No"/>
    <s v="MTR#1006785089"/>
    <s v="OH"/>
    <s v="Transformer"/>
    <s v="1379597"/>
    <s v="Connector or Splice (OH), Burned/flashed"/>
    <m/>
    <s v="06/19/21 19:00"/>
    <m/>
    <s v="HWY 29@LINCOLN AVENAPA94558"/>
    <s v="LABO, Mike 415 238-4971: Hwy 29 &amp; Lincoln Ave "/>
    <m/>
    <m/>
    <m/>
    <s v="No"/>
    <s v="Equipment Failure/Involved, Overhead"/>
    <m/>
    <m/>
    <m/>
    <m/>
    <m/>
    <m/>
    <m/>
    <m/>
    <m/>
    <m/>
    <m/>
    <m/>
    <m/>
    <m/>
    <m/>
    <m/>
    <m/>
    <m/>
    <m/>
  </r>
  <r>
    <n v="855"/>
    <s v="AGFC"/>
    <s v="3 - QC Complete"/>
    <n v="44367"/>
    <n v="44617"/>
    <s v="Third party fire, not attributable to PG&amp;E assets. Customer equipment caused fire. This information is preliminary."/>
    <s v="\\fxshare-nas05\quotashare-fs01\ESA\5 - Ignition Tracking\2021_Ignition_QC_Folders\20210619_1379100_nan_nan_T005320628"/>
    <s v=" "/>
    <m/>
    <m/>
    <m/>
    <m/>
    <m/>
    <s v="Not In Scope"/>
    <m/>
    <m/>
    <m/>
    <m/>
    <m/>
    <m/>
    <m/>
    <m/>
    <m/>
    <m/>
    <m/>
    <m/>
    <m/>
    <m/>
    <m/>
    <m/>
    <m/>
    <m/>
    <m/>
    <m/>
    <m/>
    <m/>
    <m/>
    <m/>
    <m/>
    <m/>
    <m/>
    <m/>
    <m/>
    <m/>
    <m/>
    <m/>
    <m/>
    <m/>
    <m/>
    <m/>
    <m/>
    <m/>
    <m/>
    <m/>
    <m/>
    <m/>
    <m/>
    <m/>
    <m/>
    <m/>
    <s v=" "/>
    <x v="189"/>
    <s v="13:35:00"/>
    <n v="44366"/>
    <s v="13:35:00"/>
    <s v="FAS"/>
    <s v="N"/>
    <s v="N"/>
    <n v="1379100"/>
    <m/>
    <m/>
    <s v="T005320628"/>
    <m/>
    <m/>
    <m/>
    <m/>
    <s v=" "/>
    <x v="0"/>
    <x v="1"/>
    <s v="N"/>
    <s v="N"/>
    <s v="N"/>
    <s v="Third party fire, not attributable to PG&amp;E assets. Customer equipment caused fire. This information is preliminary."/>
    <s v="Not PG&amp;E"/>
    <s v="Other"/>
    <m/>
    <m/>
    <m/>
    <s v="&lt;3 meters of linear travel"/>
    <m/>
    <m/>
    <m/>
    <m/>
    <m/>
    <s v="Other Fire: Non-PG&amp;E related"/>
    <m/>
    <m/>
    <m/>
    <s v="Pad mount"/>
    <x v="1"/>
    <m/>
    <m/>
    <n v="101579093"/>
    <s v=" "/>
    <x v="0"/>
    <n v="37.794571699999999"/>
    <n v="-121.24331170000001"/>
    <s v="San Joaquin"/>
    <s v="VIERRA 1702"/>
    <n v="17000"/>
    <m/>
    <x v="0"/>
    <s v="Self Extinguished"/>
    <s v="Urban"/>
    <m/>
    <m/>
    <s v="N"/>
    <m/>
    <m/>
    <m/>
    <m/>
    <s v="N"/>
    <s v="N"/>
    <m/>
    <m/>
    <s v="2021-06-22"/>
    <m/>
    <m/>
    <m/>
    <m/>
    <m/>
    <m/>
    <m/>
    <m/>
    <m/>
    <m/>
    <m/>
    <m/>
    <m/>
    <m/>
    <m/>
    <m/>
    <m/>
    <m/>
    <m/>
    <s v="  "/>
    <s v="STOCKTON"/>
    <s v="MANTECA"/>
    <s v="13:35"/>
    <n v="44366"/>
    <n v="1379100"/>
    <s v="T005320628"/>
    <n v="392"/>
    <s v="ENRICO LN"/>
    <s v="MANTECA"/>
    <n v="37.794589999999999"/>
    <n v="-121.24327"/>
    <s v="Q3TBLG9"/>
    <s v="GONZALES, GONZO"/>
    <n v="162701702"/>
    <s v="20210619 14:16"/>
    <n v="9221"/>
    <m/>
    <s v="CUST HAS SMART A/C ACCOUNT.SMART A/C BOX MELTED/DAMAGED.CUST HAD ALREADY REMOVED A/C BREAKER.I OPENED BREAKER TO A/C AT MAIN PANEL.CUST HAS ELECTRICIAN ON SITE.I GAVE CUST CONTACT INFO FOR SMART A/C CONTRACTOR THAT PGE DISPATCH GAVE ME.866-908-4916"/>
    <s v="Y"/>
    <m/>
    <m/>
    <s v="37.7945717,-121.2433117,4.900000,3D"/>
    <m/>
    <m/>
    <m/>
    <m/>
    <m/>
    <s v="N"/>
    <s v="Y"/>
    <m/>
    <s v="Clear"/>
    <m/>
    <s v="Private Land"/>
    <m/>
    <s v="Calm"/>
    <m/>
    <s v="Other Utility"/>
    <m/>
    <s v="&lt; 1 meter"/>
    <m/>
    <s v="Self Extinguished"/>
    <m/>
    <s v="Pad mount"/>
    <m/>
    <s v="N"/>
    <m/>
    <m/>
    <m/>
    <m/>
    <m/>
    <s v="N"/>
    <s v="  "/>
    <m/>
    <m/>
    <m/>
    <m/>
    <m/>
    <m/>
    <m/>
    <m/>
    <m/>
    <m/>
    <m/>
    <m/>
    <m/>
    <m/>
    <m/>
    <m/>
    <m/>
    <m/>
    <m/>
    <m/>
    <m/>
    <m/>
    <m/>
    <m/>
    <m/>
    <m/>
    <m/>
    <m/>
    <m/>
    <m/>
    <m/>
    <m/>
    <m/>
    <m/>
    <m/>
    <m/>
    <m/>
    <m/>
    <m/>
    <m/>
    <m/>
    <m/>
    <m/>
    <m/>
    <m/>
    <m/>
    <m/>
  </r>
  <r>
    <n v="854"/>
    <s v="CFMD"/>
    <s v="3 - QC Complete"/>
    <n v="44392"/>
    <n v="44617"/>
    <s v="Homeless were stealing power off 3 phase panel and started fire inside of tent which caused damage to quad service drop and burnt vegetation. The ensuing fire was 3 meter - 0.25 acre in size. This information is preliminary."/>
    <s v="\\fxshare-nas05\quotashare-fs01\ESA\5 - Ignition Tracking\2021_Ignition_QC_Folders\20210619_1378920_21-0076617_nan_T005320447"/>
    <s v=" "/>
    <m/>
    <s v="cfmd"/>
    <s v="updated outage time"/>
    <m/>
    <m/>
    <s v="Not In Scope"/>
    <m/>
    <m/>
    <m/>
    <m/>
    <m/>
    <m/>
    <m/>
    <m/>
    <m/>
    <m/>
    <m/>
    <m/>
    <m/>
    <m/>
    <m/>
    <m/>
    <m/>
    <m/>
    <m/>
    <m/>
    <m/>
    <m/>
    <m/>
    <m/>
    <m/>
    <m/>
    <m/>
    <m/>
    <m/>
    <m/>
    <m/>
    <m/>
    <m/>
    <m/>
    <m/>
    <m/>
    <m/>
    <m/>
    <m/>
    <s v="Y"/>
    <n v="44386"/>
    <m/>
    <s v="THC5"/>
    <s v="831-235-3153"/>
    <s v="LWOT for details/photos"/>
    <m/>
    <s v=" "/>
    <x v="189"/>
    <s v="09:35:00"/>
    <n v="44366"/>
    <s v="09:35:00"/>
    <s v="FAS"/>
    <s v="N"/>
    <s v="N"/>
    <n v="1378920"/>
    <s v="21-0076617"/>
    <m/>
    <s v="T005320447"/>
    <m/>
    <m/>
    <m/>
    <s v="PG&amp;E_854_Ignition_20210619_1.jpj"/>
    <s v=" "/>
    <x v="1"/>
    <x v="0"/>
    <s v="Y"/>
    <s v="Y"/>
    <s v="N"/>
    <s v="On June 19th, 2021 at approximately 21:30 hours, a PG&amp;E troubleman was dispatched to the Salinas 1105, 12kV distribution circuit on Sherwood Drive in the City of Salinas in response to a momentary transformer outage.  The responding troubleman observed at the scene, homeless were stealing power off 3 phase panel and started fire inside of tent which caused damage to quad service drop and burnt vegetation.  The ensuing fire was between 3 Meters &gt; 0.25 Acres in size and was suppressed by the Cal Fire. This incident occurred in a Non-HFTD during a calm weather condition.   This information is preliminary."/>
    <s v="PG&amp;E"/>
    <s v="Other"/>
    <s v="Tent/Vegetation"/>
    <s v="D"/>
    <s v="D"/>
    <s v="&lt;0.25"/>
    <m/>
    <m/>
    <m/>
    <m/>
    <m/>
    <s v="Contact - 3rd Party"/>
    <s v="Vandalism"/>
    <s v="Vandalism"/>
    <s v="Y"/>
    <s v="Overhead"/>
    <x v="3"/>
    <s v="Service Drop"/>
    <s v="Service Drop"/>
    <n v="101716623"/>
    <s v=" "/>
    <x v="0"/>
    <n v="36.683059999999998"/>
    <n v="-121.64868"/>
    <s v="Monterey"/>
    <s v="SALINAS 1105"/>
    <s v="0-750"/>
    <m/>
    <x v="0"/>
    <s v="Cal Fire"/>
    <s v="Urban"/>
    <m/>
    <m/>
    <s v="N"/>
    <m/>
    <m/>
    <m/>
    <m/>
    <s v="N"/>
    <s v="N"/>
    <m/>
    <m/>
    <s v="2021-06-22"/>
    <m/>
    <m/>
    <m/>
    <m/>
    <m/>
    <m/>
    <m/>
    <m/>
    <m/>
    <m/>
    <m/>
    <m/>
    <m/>
    <m/>
    <m/>
    <m/>
    <m/>
    <m/>
    <m/>
    <s v="  "/>
    <s v="CENTRAL COAST"/>
    <s v="SALINAS 02"/>
    <s v="09:35"/>
    <n v="44366"/>
    <n v="1378920"/>
    <s v="T005320447"/>
    <n v="150"/>
    <s v="SHERWOOD DR"/>
    <s v="SALINAS"/>
    <n v="36.683059999999998"/>
    <n v="-121.64868"/>
    <s v="C4TTHC5"/>
    <s v="CHAVEZ, TOM"/>
    <n v="182011105"/>
    <s v="20210619 12:29"/>
    <n v="9002"/>
    <m/>
    <s v="LOOKS LIKE HOMELESS WERE STEALING POWER OFF 3 PHASE PANEL AND STARTED FIRE IN TENT WHICH BURNT QUAD SERV DROP DOWN SMALL VEG FIRE PUT OUT BY FD"/>
    <s v="Y"/>
    <n v="1"/>
    <s v="\\fxshare-nas05\quotashare-fs01\ESA\5 - Ignition Tracking\Fire_Tab_Attachment_Files"/>
    <m/>
    <n v="36.683059999999998"/>
    <n v="-121.64868"/>
    <m/>
    <s v="TOM CHAVEZ "/>
    <m/>
    <s v="Y"/>
    <s v="Y"/>
    <m/>
    <s v="Clear"/>
    <m/>
    <s v="Private Land"/>
    <m/>
    <s v="Calm"/>
    <m/>
    <s v="Vandalism"/>
    <m/>
    <s v="3 meters - 0.25 Acres"/>
    <m/>
    <s v="Cal Fire"/>
    <m/>
    <s v="Overhead"/>
    <m/>
    <s v="N"/>
    <m/>
    <s v="PG&amp;E Employee"/>
    <m/>
    <s v="PATROL-NOT CONDUCTED"/>
    <s v="SERVICE CONDUCTOR"/>
    <s v="N"/>
    <s v="  "/>
    <s v="Unplanned"/>
    <s v="Central Coast"/>
    <s v="Salinas"/>
    <s v="182011105, SALINAS-1105"/>
    <s v="21-0076617"/>
    <s v="Unplanned"/>
    <s v="Clear;32-90 F"/>
    <s v="1"/>
    <m/>
    <s v="NO"/>
    <s v="Line to Ground"/>
    <s v="Momentary"/>
    <s v="No"/>
    <s v="MTR#1006734805"/>
    <s v="OH"/>
    <s v="Transformer"/>
    <s v="1378920"/>
    <s v="Service conductor, Burned/flashed"/>
    <m/>
    <m/>
    <m/>
    <s v="150 SHERWOOD DR, SALINAS"/>
    <s v="METER # 1006734805"/>
    <m/>
    <s v="PER TMAN CHAVEZ: HOMELESS WERE STEALING POWER OFF 3 PHASE PANEL &amp; STARTED FIRE, DAMAGED SERVICE DROP"/>
    <m/>
    <s v="No"/>
    <s v="3rd Party, Vandalism"/>
    <m/>
    <m/>
    <m/>
    <m/>
    <m/>
    <m/>
    <m/>
    <m/>
    <m/>
    <m/>
    <m/>
    <m/>
    <m/>
    <m/>
    <m/>
    <m/>
    <m/>
    <m/>
    <m/>
  </r>
  <r>
    <n v="853"/>
    <s v="TLAL"/>
    <s v="3 - QC Complete"/>
    <n v="44427"/>
    <n v="44617"/>
    <s v="Rossmoor 1107 Fire: OIS: 1378849; FOID: T005320383 (JWAC), 2057877085 (JWAC); ILIS: 21-0076549; Circuit ID: 014161107, SAP Eqp ID: 103912939; PM: 35279133"/>
    <s v="\\fxshare-nas05\quotashare-fs01\ESA\5 - Ignition Tracking\2021_Ignition_QC_Folders\20210619_nan_nan_nan_2057877085"/>
    <s v=" "/>
    <m/>
    <s v="TLAL"/>
    <s v="Outage Date &amp; Time, OIS, and ILIS # Added; Additional FOID Added; Create Time, CPUC Reportable Ignition, Attributable to PG&amp;E Assets, Burned Material Other Than PG&amp;E Assets, Fire Greater Than 1 Linear Meter, Ignition Source, Suspected Initiating Event, Failure Driver, Failure Sub-Driver, Primary/Secondary Circuit Updated"/>
    <n v="44427"/>
    <m/>
    <s v="Not In Scope"/>
    <m/>
    <m/>
    <s v="Complete"/>
    <m/>
    <m/>
    <m/>
    <m/>
    <m/>
    <m/>
    <m/>
    <m/>
    <m/>
    <m/>
    <n v="44146"/>
    <n v="44378"/>
    <n v="43027"/>
    <s v="Work not listed"/>
    <s v="N"/>
    <s v="SRNC1013432"/>
    <s v="Y"/>
    <m/>
    <s v="N"/>
    <m/>
    <s v="Fire Incident Report "/>
    <m/>
    <m/>
    <m/>
    <m/>
    <m/>
    <m/>
    <m/>
    <m/>
    <m/>
    <m/>
    <m/>
    <m/>
    <m/>
    <m/>
    <m/>
    <m/>
    <m/>
    <m/>
    <s v="JWAC"/>
    <s v="Justin Adorni, (831) 235-8361, JWAC@pge.com"/>
    <m/>
    <m/>
    <s v=" "/>
    <x v="189"/>
    <s v="08:40:00"/>
    <n v="44366"/>
    <s v="08:22:00"/>
    <s v="FAS"/>
    <s v="N"/>
    <s v="N"/>
    <n v="1378849"/>
    <s v="21-0076549"/>
    <m/>
    <s v="2057877085, T005320383"/>
    <m/>
    <m/>
    <m/>
    <s v="PG&amp;E_853_Ignition_20210619_1.jpg"/>
    <s v=" "/>
    <x v="1"/>
    <x v="0"/>
    <s v="Y"/>
    <s v="Y"/>
    <s v="N"/>
    <s v="On June 19, 2021 at 0903 hours, a PG&amp;E Troubleman patrolled the Rossmoor 1107 12kV Distribution Circuit number 014161107, in the Local responsibility area (LRA) near 1411 Rockledge Lane in Walnut Creek. He observed circuit breaker 1107/2 open, a vegetation fire on a hillside mid-slope directly below the primary overhead distribution conductor and on the ground surrounding our lattice steel tower. The reporting party indicated hearing an explosion. The Rossmoor Bank 2 relay event data indicates that the disturbance started with one phase and evolved as 2 phase trouble. The disturbance lasted more than 102 milliseconds, before the fault was cleared by itself or by the feeder relays. Initial analysis indicates the ignition was caused by arc sparks from operating equipment. The fire report indicated that the exact cause unknown and there were no dead animals found in the immediate area. The Contra Costa County Fire Department and Cal Fire responded to and extinguished the approximately 1.1-acre annual grass fire. The line was returned to service on June 19, 2021. This incident is within an active Habitat conservation plan (HCP). A bird-strike mitigation project (PM 35279133) which encompasses the incident area, was created on July 9, 2021. This information is preliminary."/>
    <s v="PG&amp;E"/>
    <s v="Vegetation"/>
    <m/>
    <s v="D"/>
    <s v="D"/>
    <s v="0.26-9.99"/>
    <m/>
    <m/>
    <m/>
    <m/>
    <m/>
    <s v="Unknown"/>
    <m/>
    <m/>
    <s v="N"/>
    <s v="Overhead"/>
    <x v="0"/>
    <s v="Conductor - Primary"/>
    <m/>
    <n v="103912939"/>
    <s v=" "/>
    <x v="0"/>
    <n v="37.868773385899999"/>
    <n v="-122.0802343594"/>
    <s v="Contra Costa"/>
    <s v="ROSSMOOR 1107"/>
    <n v="12000"/>
    <m/>
    <x v="0"/>
    <s v="Contra Costa County FD/Cal Fire"/>
    <s v="Herbaceous"/>
    <m/>
    <m/>
    <s v="N"/>
    <m/>
    <m/>
    <m/>
    <m/>
    <s v="N"/>
    <s v="N"/>
    <m/>
    <m/>
    <s v="2021-06-22"/>
    <m/>
    <m/>
    <m/>
    <m/>
    <m/>
    <m/>
    <m/>
    <m/>
    <m/>
    <m/>
    <m/>
    <m/>
    <m/>
    <m/>
    <m/>
    <m/>
    <m/>
    <m/>
    <m/>
    <s v="  "/>
    <s v="DIABLO"/>
    <s v="CONCORD 07"/>
    <s v="08:40"/>
    <n v="44366"/>
    <m/>
    <n v="2057877085"/>
    <n v="1411"/>
    <s v="ROCKLEDGE LN APT 1"/>
    <s v="WALNUT CREEK"/>
    <n v="37.868540000000003"/>
    <n v="-122.078215"/>
    <s v="L1TJWAC"/>
    <s v="ADORNI, JUSTIN"/>
    <n v="14161103"/>
    <s v="20210619 09:25"/>
    <n v="1100"/>
    <m/>
    <s v=".25 acre fire. report of momentary on rossmoor 1107. no hazards or cause found. power ok"/>
    <s v="Y"/>
    <m/>
    <m/>
    <s v="37.8697317,-122.0790400,114.600000,3D"/>
    <m/>
    <m/>
    <m/>
    <s v="conta costa cal fire"/>
    <m/>
    <s v="N"/>
    <s v="Y"/>
    <s v="N"/>
    <s v="Clear"/>
    <m/>
    <s v="Other (Comments)"/>
    <s v="land only unkown owner"/>
    <s v="Calm"/>
    <m/>
    <s v="Other (Comments)"/>
    <s v="unknown"/>
    <s v="0.25 - 10 Acres"/>
    <m/>
    <s v="Cal Fire"/>
    <m/>
    <s v="Overhead"/>
    <m/>
    <s v="N"/>
    <m/>
    <m/>
    <m/>
    <m/>
    <m/>
    <m/>
    <s v="  "/>
    <m/>
    <m/>
    <m/>
    <m/>
    <m/>
    <m/>
    <m/>
    <m/>
    <m/>
    <m/>
    <m/>
    <m/>
    <m/>
    <m/>
    <m/>
    <m/>
    <m/>
    <m/>
    <m/>
    <m/>
    <m/>
    <m/>
    <m/>
    <m/>
    <m/>
    <m/>
    <m/>
    <m/>
    <m/>
    <m/>
    <m/>
    <m/>
    <m/>
    <m/>
    <m/>
    <m/>
    <m/>
    <m/>
    <m/>
    <m/>
    <m/>
    <m/>
    <m/>
    <m/>
    <m/>
    <m/>
    <m/>
  </r>
  <r>
    <n v="870"/>
    <s v="AGFC"/>
    <s v="3 - QC Complete"/>
    <n v="44367"/>
    <n v="44617"/>
    <s v="Other fire, not attributable to PG&amp;E assets. ILIS 21-0076488 cause - Environmental/External, Fire, Forest/Grass and EC notification 121568964 cause - Fire. EOC preliminary on call notes: I got a call about a 49 acre fire from the HAWC - who told me the outage was due to the tman de-energizing  for FD safetly. However, I called the tman and he found 2 of 3 fuses blown at fuse 14923. He opened the third at 2150. FD told him that they had (poles?) and wire down. FD said PG&amp;E will have access tomorrow morning - fire cause unknown for now. Structure damage unknown - doesn’t see media. RRHH will be tman on site tomorrow. I will give him a ring in the morning on 6/19/2021. UIQ says smartmeter loadside of fuse 14923 shows power loss at 1932 hours. Trouble report says 2 SMs lost power at 1932 and sent an autogenerated tag to dispatch a tman. HAWC detected the incident at 2005 hours. I called the PSS and she sees the fire is out from a camera. I called RRHH, he is actually standing in as supervisor and is going to send one of his guys sometime this morning (low resources). In Ben Almarios email, the first IRWIN time is 1835, which is an hour before the SMs lost power.  1913, HAWC confirmed resources on site full response to vegetation fire.  I confirmed with HAWC that IRWIN detection time was 1835. I am in communication with RRHH who has a tman going to the incident location this morning to check it out. I will report back after I hear an update. *update - The tman got access and talked to the IC. The IC thinks the fire cause might have been a bird strike on SCE transmission lines, and not PG&amp;E's facilities. PG&amp;E had a downed service pole and secondary wire, likely from fire damage. This information is preliminary."/>
    <s v="\\fxshare-nas05\quotashare-fs01\ESA\5 - Ignition Tracking\2021_Ignition_QC_Folders\20210618_1378538_21-0076488_nan_T005320068"/>
    <s v=" "/>
    <m/>
    <m/>
    <m/>
    <m/>
    <m/>
    <s v="Not In Scope"/>
    <m/>
    <m/>
    <m/>
    <m/>
    <m/>
    <m/>
    <m/>
    <m/>
    <m/>
    <m/>
    <m/>
    <m/>
    <m/>
    <n v="44293"/>
    <n v="44652"/>
    <n v="43249"/>
    <s v="Dead overhangs"/>
    <s v="N"/>
    <m/>
    <m/>
    <m/>
    <s v="N"/>
    <m/>
    <s v="Fire Incident Report "/>
    <m/>
    <m/>
    <m/>
    <m/>
    <m/>
    <m/>
    <m/>
    <m/>
    <m/>
    <m/>
    <m/>
    <m/>
    <m/>
    <m/>
    <m/>
    <m/>
    <m/>
    <m/>
    <m/>
    <m/>
    <m/>
    <m/>
    <s v=" "/>
    <x v="190"/>
    <s v="21:56:00"/>
    <n v="44365"/>
    <s v="21:56:00"/>
    <s v="FAS"/>
    <s v="Y"/>
    <s v="N"/>
    <n v="1378538"/>
    <s v="21-0076488"/>
    <m/>
    <s v="T005320068"/>
    <m/>
    <m/>
    <m/>
    <m/>
    <s v=" "/>
    <x v="0"/>
    <x v="1"/>
    <s v="N"/>
    <s v="N"/>
    <s v="N"/>
    <s v="Other fire, not attributable to PG&amp;E assets. ILIS 21-0076488 cause - Environmental/External, Fire, Forest/Grass and EC notification 121568964 cause - Fire. EOC preliminary on call notes: I got a call about a 49 acre fire from the HAWC - who told me the outage was due to the tman de-energizing  for FD safetly. However, I called the tman and he found 2 of 3 fuses blown at fuse 14923. He opened the third at 2150. FD told him that they had (poles?) and wire down. FD said PG&amp;E will have access tomorrow morning - fire cause unknown for now. Structure damage unknown - doesn’t see media. RRHH will be tman on site tomorrow. I will give him a ring in the morning on 6/19/2021. UIQ says smartmeter loadside of fuse 14923 shows power loss at 1932 hours. Trouble report says 2 SMs lost power at 1932 and sent an autogenerated tag to dispatch a tman. HAWC detected the incident at 2005 hours. I called the PSS and she sees the fire is out from a camera. I called RRHH, he is actually standing in as supervisor and is going to send one of his guys sometime this morning (low resources). In Ben Almarios email, the first IRWIN time is 1835, which is an hour before the SMs lost power.  1913, HAWC confirmed resources on site full response to vegetation fire.  I confirmed with HAWC that IRWIN detection time was 1835. I am in communication with RRHH who has a tman going to the incident location this morning to check it out. I will report back after I hear an update. *update - The tman got access and talked to the IC. The IC thinks the fire cause might have been a bird strike on SCE transmission lines, and not PG&amp;E's facilities. PG&amp;E had a downed service pole and secondary wire, likely from fire damage. This information is preliminary."/>
    <s v="Not PG&amp;E"/>
    <s v="Other"/>
    <m/>
    <m/>
    <m/>
    <s v="10-99"/>
    <m/>
    <m/>
    <m/>
    <m/>
    <m/>
    <s v="Other Fire: Non-PG&amp;E related"/>
    <m/>
    <m/>
    <m/>
    <s v="Overhead"/>
    <x v="1"/>
    <m/>
    <m/>
    <m/>
    <s v=" "/>
    <x v="1"/>
    <n v="34.834556999999997"/>
    <n v="-118.861756"/>
    <s v="Kern"/>
    <s v="TEJON 1102"/>
    <n v="12000"/>
    <m/>
    <x v="1"/>
    <s v="Unknown"/>
    <s v="Herbaceous"/>
    <m/>
    <m/>
    <s v="N"/>
    <m/>
    <s v="Crane"/>
    <m/>
    <m/>
    <s v="N"/>
    <s v="N"/>
    <m/>
    <m/>
    <s v="2021-06-22"/>
    <m/>
    <m/>
    <m/>
    <m/>
    <m/>
    <m/>
    <m/>
    <m/>
    <m/>
    <m/>
    <m/>
    <m/>
    <m/>
    <m/>
    <m/>
    <m/>
    <m/>
    <m/>
    <m/>
    <s v="  "/>
    <m/>
    <m/>
    <s v="21:56"/>
    <n v="44365"/>
    <n v="1378538"/>
    <s v="T005320068"/>
    <m/>
    <m/>
    <m/>
    <m/>
    <m/>
    <s v="K1TM3MV"/>
    <m/>
    <n v="252931102"/>
    <s v="2021/06/18 23:47:12"/>
    <n v="920"/>
    <n v="1"/>
    <s v="SMART MTR AUTO-GENERATED TAG"/>
    <m/>
    <m/>
    <m/>
    <m/>
    <m/>
    <m/>
    <m/>
    <m/>
    <m/>
    <m/>
    <m/>
    <s v="Y"/>
    <m/>
    <m/>
    <m/>
    <m/>
    <m/>
    <m/>
    <m/>
    <m/>
    <m/>
    <m/>
    <m/>
    <m/>
    <m/>
    <m/>
    <m/>
    <m/>
    <m/>
    <m/>
    <m/>
    <m/>
    <m/>
    <s v="  "/>
    <s v="Unplanned"/>
    <s v="Kern"/>
    <s v="Kern"/>
    <s v="252931102, TEJON-1102"/>
    <s v="21-0076488"/>
    <s v="Unplanned"/>
    <s v="Clear;32-90 F"/>
    <s v="6"/>
    <s v="7932"/>
    <s v="NO"/>
    <s v="Line to Line"/>
    <s v="Sustained"/>
    <s v="No"/>
    <s v="14923"/>
    <s v="OH"/>
    <s v="Fuse"/>
    <s v="1378538"/>
    <s v="Pole-Wood, Burned/flashed"/>
    <m/>
    <m/>
    <m/>
    <s v="E/S HWY99 7 SPANS BEHIND FUCOS 2460"/>
    <s v="WATERS, GREGG 661-809-8744: 34.832466,-118.855006"/>
    <m/>
    <m/>
    <m/>
    <s v="No"/>
    <s v="Environmental/External, Fire, Forest/Grass"/>
    <m/>
    <m/>
    <m/>
    <m/>
    <m/>
    <m/>
    <m/>
    <m/>
    <m/>
    <m/>
    <m/>
    <m/>
    <m/>
    <m/>
    <m/>
    <m/>
    <m/>
    <m/>
    <m/>
  </r>
  <r>
    <n v="869"/>
    <s v="AGFC"/>
    <s v="3 - QC Complete"/>
    <n v="44367"/>
    <n v="44617"/>
    <s v="Other fire, not attributable to PG&amp;E assets. EOC preliminary on call notes: I got a call from the HAWK about a fire where de-energization was requested. I called Dan back and he confirmed. I called Charlotte (PSS) she gave me the Tmans info. I called the Tman and he says he went out on a tag at 1833. There is a burnt pole and wires down - tman thinks the fire caused the wire down because the first responders heard a pop - probably when fuses 7552F opened from the wire down - they heard the pop after the fire had already started. I checked one of the meters downstream of Fuse 7552F and it lost power at 1839 - Goes detected fire at 1841. Talked to SIPT crew member Morgan Byde who stated he was on a job with a M&amp;C crew - when he noticed a fire around Mt. Cambell at 1755-1800 hours and began to notify 911 and PG&amp;E. I spot checked another meter load side of Fuse 7552F and it lost power at 1841. I checked one more and it lost power at 1839. at this point, there is no reason to beleive the fire was started by PG&amp;E equipment. This information is preliminary."/>
    <s v="\\fxshare-nas05\quotashare-fs01\ESA\5 - Ignition Tracking\2021_Ignition_QC_Folders\20210618_1377022_nan_nan_T005318586"/>
    <s v=" "/>
    <m/>
    <m/>
    <m/>
    <m/>
    <m/>
    <s v="Not In Scope"/>
    <m/>
    <m/>
    <m/>
    <m/>
    <m/>
    <m/>
    <m/>
    <m/>
    <m/>
    <m/>
    <m/>
    <m/>
    <m/>
    <m/>
    <m/>
    <m/>
    <m/>
    <m/>
    <m/>
    <m/>
    <m/>
    <m/>
    <m/>
    <m/>
    <m/>
    <m/>
    <m/>
    <m/>
    <m/>
    <m/>
    <m/>
    <m/>
    <m/>
    <m/>
    <m/>
    <m/>
    <m/>
    <m/>
    <m/>
    <m/>
    <m/>
    <m/>
    <m/>
    <m/>
    <m/>
    <m/>
    <s v=" "/>
    <x v="190"/>
    <s v="01:42:00"/>
    <n v="44365"/>
    <s v="01:42:00"/>
    <s v="FAS"/>
    <s v="Y"/>
    <s v="N"/>
    <s v="1376996, 1377022"/>
    <s v="21-0075933"/>
    <m/>
    <s v="T005318624, T005318586"/>
    <m/>
    <m/>
    <m/>
    <m/>
    <s v=" "/>
    <x v="0"/>
    <x v="1"/>
    <s v="N"/>
    <s v="N"/>
    <s v="N"/>
    <s v="Other fire, not attributable to PG&amp;E assets. EOC preliminary on call notes: I got a call from the HAWK about a fire where de-energization was requested. I called Dan back and he confirmed. I called Charlotte (PSS) she gave me the Tmans info. I called the Tman and he says he went out on a tag at 1833. There is a burnt pole and wires down - tman thinks the fire caused the wire down because the first responders heard a pop - probably when fuses 7552F opened from the wire down - they heard the pop after the fire had already started. I checked one of the meters downstream of Fuse 7552F and it lost power at 1839 - Goes detected fire at 1841. Talked to SIPT crew member Morgan Byde who stated he was on a job with a M&amp;C crew - when he noticed a fire around Mt. Cambell at 1755-1800 hours and began to notify 911 and PG&amp;E. I spot checked another meter load side of Fuse 7552F and it lost power at 1841. I checked one more and it lost power at 1839. at this point, there is no reason to beleive the fire was started by PG&amp;E equipment. This information is preliminary."/>
    <s v="Not PG&amp;E"/>
    <s v="Other"/>
    <m/>
    <m/>
    <m/>
    <s v="10-99"/>
    <m/>
    <m/>
    <m/>
    <m/>
    <m/>
    <s v="Other Fire: Non-PG&amp;E related"/>
    <m/>
    <m/>
    <m/>
    <s v="Overhead"/>
    <x v="1"/>
    <m/>
    <m/>
    <m/>
    <s v=" "/>
    <x v="0"/>
    <n v="36.693880999999998"/>
    <n v="-119.39600299999999"/>
    <s v="Fresno"/>
    <s v="REEDLEY 1106"/>
    <n v="12000"/>
    <m/>
    <x v="0"/>
    <s v="Unknown"/>
    <s v="Agriculture"/>
    <m/>
    <m/>
    <s v="N"/>
    <m/>
    <s v="Navalencia"/>
    <m/>
    <m/>
    <s v="N"/>
    <s v="N"/>
    <m/>
    <m/>
    <s v="2021-06-22"/>
    <m/>
    <m/>
    <m/>
    <m/>
    <m/>
    <m/>
    <m/>
    <m/>
    <m/>
    <m/>
    <m/>
    <m/>
    <m/>
    <m/>
    <m/>
    <m/>
    <m/>
    <m/>
    <m/>
    <s v="  "/>
    <m/>
    <m/>
    <s v="01:42"/>
    <n v="44365"/>
    <n v="1377022"/>
    <s v="T005318586"/>
    <m/>
    <m/>
    <m/>
    <m/>
    <m/>
    <s v="F3TAAO9"/>
    <m/>
    <n v="252341106"/>
    <s v="2021/06/18 03:30:27"/>
    <m/>
    <n v="1"/>
    <s v="SMART MTR AUTO-GENERATED TAG"/>
    <m/>
    <m/>
    <m/>
    <m/>
    <m/>
    <m/>
    <m/>
    <m/>
    <m/>
    <m/>
    <m/>
    <s v="Y"/>
    <m/>
    <m/>
    <m/>
    <m/>
    <m/>
    <m/>
    <m/>
    <m/>
    <m/>
    <m/>
    <m/>
    <m/>
    <m/>
    <m/>
    <m/>
    <m/>
    <m/>
    <m/>
    <m/>
    <m/>
    <m/>
    <s v="  "/>
    <m/>
    <m/>
    <m/>
    <m/>
    <m/>
    <m/>
    <m/>
    <m/>
    <m/>
    <m/>
    <m/>
    <m/>
    <m/>
    <m/>
    <m/>
    <m/>
    <m/>
    <m/>
    <m/>
    <m/>
    <m/>
    <m/>
    <m/>
    <m/>
    <m/>
    <m/>
    <m/>
    <m/>
    <m/>
    <m/>
    <m/>
    <m/>
    <m/>
    <m/>
    <m/>
    <m/>
    <m/>
    <m/>
    <m/>
    <m/>
    <m/>
    <m/>
    <m/>
    <m/>
    <m/>
    <m/>
    <m/>
  </r>
  <r>
    <n v="852"/>
    <s v="CFMD"/>
    <s v="3 - QC Complete"/>
    <n v="44393"/>
    <n v="44617"/>
    <s v="Fire due to unknown cause. The ensuing fire was 0.25 acre - 10 acres in size. Please see troubleman field notes: Fire was at hwy 20 &amp; timbuctoo road. arrived to find fire on side hill of hwy 20 under neath line on north side of hwy. 1 pole n/w of regs r840 was burning- had line dropped to put fire out &amp; clear out some trees which were damaged- called &amp; re-energized line. pole was damaged a lil but did not look to be needing replacement. at the time i left no determination of fire cause was made-- left around 03:15- called DO &amp; let him know also. This information is preliminary. AGFC 7/15/2021 - Review status changed back to in progress, due to cause of ignition still unknown at this time. Fire report is still pending. 7/16/21 - response from CAL FIre: CAL FIRE has reviewed your request and has determined that the records requested are exempt from disclosure under the CPRA for the following reasons:_x000a_This incident remains under investigation and reports are therefore subject to non-disclosure under California Government Code Section 6254c._x000a_Please resubmit your request at a later date._x000a_"/>
    <s v="\\fxshare-nas05\quotashare-fs01\ESA\5 - Ignition Tracking\2021_Ignition_QC_Folders\20210618_nan_nan_nan_T005320152"/>
    <s v=" "/>
    <m/>
    <s v="CFMD"/>
    <s v="Added, OIS"/>
    <m/>
    <s v="S2FV (Exponent)"/>
    <s v="Not In Scope"/>
    <m/>
    <m/>
    <m/>
    <m/>
    <m/>
    <m/>
    <m/>
    <m/>
    <m/>
    <m/>
    <m/>
    <m/>
    <m/>
    <m/>
    <m/>
    <m/>
    <m/>
    <m/>
    <m/>
    <m/>
    <m/>
    <m/>
    <m/>
    <m/>
    <m/>
    <m/>
    <m/>
    <m/>
    <n v="44370"/>
    <m/>
    <m/>
    <m/>
    <s v="Y"/>
    <n v="44371"/>
    <m/>
    <s v="Cal Fire"/>
    <s v="Cal Fire online "/>
    <n v="44378"/>
    <m/>
    <s v="Y"/>
    <n v="44370"/>
    <n v="44370"/>
    <s v="ADF0"/>
    <n v="5304343718"/>
    <s v="Added photos to folder"/>
    <m/>
    <s v=" "/>
    <x v="190"/>
    <s v="23:56:00"/>
    <m/>
    <m/>
    <s v="FAS"/>
    <s v="N"/>
    <s v="N"/>
    <s v="TR7894109"/>
    <m/>
    <m/>
    <s v="T005320152"/>
    <m/>
    <m/>
    <m/>
    <s v="PG&amp;E_852_Ignition_20210618_4.jpg"/>
    <s v=" "/>
    <x v="0"/>
    <x v="1"/>
    <s v="N"/>
    <s v="N"/>
    <s v="N"/>
    <s v="On June 18, 2021 at 23:56 hours, a PG&amp;E Troubleman was dispatched to the Narrows 2101, 12kV Distribution Circuit on State Route 20 @Timbuktoo Road in Marysville in response to a fire. Initial analysis indicates upon the troubleman's arrival at Regs R840 there was no indication of a fire.  The DO at 1227 to advise of the location change, because it was thought that the fire was down lower than it was and it was on a different circuit.  Troubleman then talked to the DO again after the situation was accessed.  The DO opened LR 1202 at 1239, de energizing the Narrows circuit, dropping 495 customers.  When the troubleman got there, he talked with the Incident Command, he was shown what was going on.  The line was hot upon arrival. There was one pole that had fire going up it, the fire department was working on it to keep it from burning.  At that pole he ran over to the pole, the wind was blowing towards the river. Cal Fire got a bigger hose line on it, but they needed to get higher up towards the wire.  The troubleman advised the DO to de energize the line.  After the line was de energized, Cal Fire soaked the pole, troubleman accessed it, he didn’t see a need to replace it.  The pole had some cracks burnt and accessed it was safe and sound.  Responders cleared some trees that were burnt that were going to be near the phone lines and they wanted to drop them, with the intent to not shake the line while it was hot. Fire Incident Command/Cal Fire inquired if there were any momentaries on the line.  The troubleman called the DO and the DO advised that LR 1202 was set in a cut out mode, basically one shot because it is in a fire zone.  The troubleman re-energized service at 0128.  The ensuing fire was approximately 2-3 acres in size and the fire extinguished by Cal Fire. The cause of the fire is undetermined. This information is preliminary"/>
    <s v="Unknown"/>
    <s v="Vegetation"/>
    <m/>
    <m/>
    <m/>
    <s v="0.26-9.99"/>
    <m/>
    <m/>
    <m/>
    <m/>
    <m/>
    <s v="Unknown"/>
    <m/>
    <m/>
    <m/>
    <s v="Overhead"/>
    <x v="1"/>
    <m/>
    <m/>
    <m/>
    <s v=" "/>
    <x v="1"/>
    <n v="39.216711699999998"/>
    <n v="-121.3309517"/>
    <s v="Yuba"/>
    <s v="NARROWS 2101 "/>
    <n v="21000"/>
    <m/>
    <x v="0"/>
    <s v="Smartsville FD/Cal Fire"/>
    <s v="Herbaceous"/>
    <m/>
    <m/>
    <s v="N"/>
    <m/>
    <m/>
    <m/>
    <m/>
    <s v="N"/>
    <s v="N"/>
    <m/>
    <m/>
    <s v="2021-06-22"/>
    <m/>
    <m/>
    <m/>
    <m/>
    <m/>
    <m/>
    <m/>
    <m/>
    <m/>
    <m/>
    <m/>
    <m/>
    <m/>
    <m/>
    <m/>
    <m/>
    <m/>
    <m/>
    <m/>
    <s v="  "/>
    <s v="SIERRA"/>
    <s v="MARYSVILLE 02"/>
    <s v="23:56"/>
    <n v="44365"/>
    <m/>
    <s v="T005320152"/>
    <s v="UNKNOWN"/>
    <s v="STATE RTE 20"/>
    <s v="MARYSVILLE"/>
    <m/>
    <m/>
    <s v="T3TADF0"/>
    <s v="FINLEY, ALAN"/>
    <m/>
    <s v="20210619 03:13"/>
    <n v="9310"/>
    <m/>
    <s v="first of all fire was at hwy 20 &amp; timbuctoo road. arrived to find fire on side hill of hwy 20 under neath line on north side of hwy. 1 pole n/w of regs r840 was burning- had line dropped to put fire out &amp; clear out some trees which were damaged- called &amp; re-energized line. pole was damaged a lil but did not look to be needing replacement. at the time i left no determination of fire cause was made-- left around 03:15- called DO &amp; let him know also"/>
    <s v="Y"/>
    <m/>
    <m/>
    <s v="39.2167117,-121.3309517,101.000000,3D"/>
    <m/>
    <m/>
    <m/>
    <s v="cal fire, msvle &amp; smartsville FD"/>
    <m/>
    <s v="N"/>
    <s v="Y"/>
    <m/>
    <s v="Clear"/>
    <s v="clear, approx 85 deg light breeze"/>
    <s v="Other (Comments)"/>
    <s v="state, private &amp; lil damage to pole"/>
    <s v="Light"/>
    <m/>
    <s v="Unknown"/>
    <s v="fire IC did not have a cause when he left"/>
    <s v="0.25 - 10 Acres"/>
    <m/>
    <s v="Cal Fire"/>
    <m/>
    <s v="Overhead"/>
    <m/>
    <s v="Y"/>
    <s v="photos only"/>
    <s v="PG&amp;E Employee"/>
    <s v="adf0"/>
    <m/>
    <m/>
    <s v="N"/>
    <s v="  "/>
    <m/>
    <m/>
    <m/>
    <m/>
    <m/>
    <m/>
    <m/>
    <m/>
    <m/>
    <m/>
    <m/>
    <m/>
    <m/>
    <m/>
    <m/>
    <m/>
    <m/>
    <m/>
    <m/>
    <m/>
    <m/>
    <m/>
    <m/>
    <m/>
    <m/>
    <m/>
    <m/>
    <m/>
    <m/>
    <m/>
    <m/>
    <m/>
    <m/>
    <m/>
    <m/>
    <m/>
    <m/>
    <m/>
    <m/>
    <m/>
    <m/>
    <m/>
    <m/>
    <m/>
    <m/>
    <m/>
    <m/>
  </r>
  <r>
    <n v="851"/>
    <s v="CFMD"/>
    <s v="3 - QC Complete"/>
    <n v="44372"/>
    <n v="44617"/>
    <s v="Underground transformer T2597 failed and caught fire inside of underground enclosure. The ensuing fire was limited to PG&amp;E assets. This information is preliminary.   7/16/2021 per CAL Fire, this fire is still under invetigation.  Please request a fire report at a later date."/>
    <s v="\\fxshare-nas05\quotashare-fs01\ESA\5 - Ignition Tracking\2021_Ignition_QC_Folders\20210618_1378298_21-0076432_nan_T005319801"/>
    <s v=" "/>
    <m/>
    <s v="cfmd"/>
    <s v="CN, updated Fire agency"/>
    <m/>
    <m/>
    <s v="Not In Scope"/>
    <m/>
    <m/>
    <m/>
    <s v="Not Required"/>
    <m/>
    <m/>
    <m/>
    <m/>
    <m/>
    <m/>
    <m/>
    <m/>
    <m/>
    <m/>
    <m/>
    <m/>
    <m/>
    <m/>
    <m/>
    <m/>
    <m/>
    <m/>
    <m/>
    <m/>
    <m/>
    <m/>
    <m/>
    <m/>
    <m/>
    <m/>
    <m/>
    <m/>
    <m/>
    <m/>
    <m/>
    <m/>
    <m/>
    <m/>
    <m/>
    <s v="Y"/>
    <n v="44371"/>
    <n v="44371"/>
    <s v="SxBg"/>
    <s v="661-342-4901"/>
    <s v="Tman to go to the yard and move to the evidence area in the am"/>
    <m/>
    <s v=" "/>
    <x v="190"/>
    <s v="18:55:00"/>
    <n v="44365"/>
    <s v="18:55:00"/>
    <s v="FAS"/>
    <s v="N"/>
    <s v="N"/>
    <n v="1378298"/>
    <s v="21-0076432"/>
    <m/>
    <s v="T005319801"/>
    <n v="121566306"/>
    <m/>
    <m/>
    <m/>
    <s v=" "/>
    <x v="0"/>
    <x v="0"/>
    <s v="N"/>
    <s v="N"/>
    <s v="N"/>
    <s v="On June 18, 2021 at 1855 hours, a PG&amp;E Troubleman was dispatched to the Sycamore Creek 1101, 12kV Distribution Circuit number 102971110, on Gold Autumn Drive in Chico. He observed 75 kVa transformer on fire upon arrival. Initial analysis indicates the pot was slammed and over loaded the transformer. (peak loading, 103 degrees, heatwave day 5 or 6)  Chico FD responded to and extinguished the fire. The outage affected 14 customers.  EC tag #121566306 was created  for the damaged assets. All the repairs were completed and the line was returned to service on June 19, 2020. This information is preliminary."/>
    <s v="PG&amp;E"/>
    <s v="Other"/>
    <s v="Pot destroyed cable in conduit, secondary wire, services damaged_x000a_severely in vault enclosure"/>
    <s v="D"/>
    <m/>
    <s v="Structure-PG&amp;E only"/>
    <s v="transformer and associated wires in vault enclosure, smoke but no flame above li"/>
    <m/>
    <m/>
    <m/>
    <m/>
    <s v="Equipment - PG&amp;E"/>
    <s v="All types of equipment / facility failure"/>
    <s v="Transformer failure"/>
    <m/>
    <s v="Subsurface"/>
    <x v="0"/>
    <s v="Transformer"/>
    <s v="Pot destroyed cable in conduit, secondary wire, services damaged_x000a_severely in vault enclosure"/>
    <n v="107937739"/>
    <s v=" "/>
    <x v="0"/>
    <n v="39.755226700000001"/>
    <n v="-121.86842830000001"/>
    <s v="Butte"/>
    <s v="SYCAMORE CREEK 1110"/>
    <n v="12000"/>
    <m/>
    <x v="0"/>
    <s v="Chico FD"/>
    <s v="Urban"/>
    <m/>
    <m/>
    <s v="N"/>
    <m/>
    <m/>
    <m/>
    <m/>
    <s v="N"/>
    <s v="N"/>
    <m/>
    <m/>
    <s v="2021-06-22"/>
    <m/>
    <m/>
    <m/>
    <m/>
    <m/>
    <m/>
    <m/>
    <m/>
    <m/>
    <m/>
    <m/>
    <m/>
    <m/>
    <m/>
    <m/>
    <m/>
    <m/>
    <m/>
    <m/>
    <s v="  "/>
    <s v="NORTH VALLEY"/>
    <s v="CHICO 01"/>
    <s v="18:55"/>
    <n v="44365"/>
    <n v="1378298"/>
    <s v="T005319801"/>
    <n v="315"/>
    <s v="AUTUMN GOLD DR"/>
    <s v="CHICO"/>
    <n v="39.757330000000003"/>
    <n v="-121.86794999999999"/>
    <s v="V2TSXBG"/>
    <s v="BRANCH, SCOTT"/>
    <n v="102971110"/>
    <s v="20210618 22:44"/>
    <n v="9002"/>
    <m/>
    <s v="transformer failed, caught fire in u/g enclosure"/>
    <s v="Y"/>
    <m/>
    <m/>
    <s v="39.7552267,-121.8684283,61.800000,3D"/>
    <m/>
    <m/>
    <s v="u/g transformer , and enclosure. did not spread to surrounding lawn.plants"/>
    <s v="none given"/>
    <s v="t2597"/>
    <s v="N"/>
    <s v="Y"/>
    <m/>
    <s v="Clear"/>
    <m/>
    <s v="PG&amp;E Only"/>
    <m/>
    <s v="Calm"/>
    <m/>
    <s v="PG&amp;E Equipment"/>
    <m/>
    <s v="Structure Only"/>
    <s v="transformer and associated wires in vault enclosure, smoke but no flame above li"/>
    <s v="Fire Dept"/>
    <s v="fire  was contained in box. used fire  dept water to dampen smoke, and cool tran"/>
    <s v="Subsurface"/>
    <m/>
    <s v="N"/>
    <m/>
    <m/>
    <m/>
    <s v="ELECTRICAL OVERLOAD"/>
    <s v="TRANSFORMER (UG)"/>
    <s v="N"/>
    <s v="  "/>
    <s v="Unplanned"/>
    <s v="North Valley"/>
    <s v="Chico"/>
    <s v="102971110, SYCAMORE CREEK-1110"/>
    <s v="21-0076432"/>
    <s v="Unplanned"/>
    <s v="Clear;32-90 F"/>
    <s v="76"/>
    <s v="22294"/>
    <s v="NO"/>
    <s v="Line to Ground"/>
    <s v="Sustained"/>
    <s v="No"/>
    <s v="9667"/>
    <s v="UG"/>
    <s v="Fuse"/>
    <s v="1378298"/>
    <s v="Transformer (UG), Burned/flashed"/>
    <m/>
    <s v="06/19/21 00:13"/>
    <m/>
    <s v="HENSHAW E/AUTUMN GOLD LN"/>
    <s v="T2597"/>
    <m/>
    <s v="NG T597"/>
    <m/>
    <s v="No"/>
    <s v="Equipment Failure/Involved, Underground"/>
    <m/>
    <m/>
    <m/>
    <m/>
    <m/>
    <m/>
    <m/>
    <m/>
    <m/>
    <m/>
    <m/>
    <m/>
    <m/>
    <m/>
    <m/>
    <m/>
    <m/>
    <m/>
    <m/>
  </r>
  <r>
    <n v="850"/>
    <s v="G3BA"/>
    <s v="3 - QC Complete"/>
    <n v="44391"/>
    <n v="44617"/>
    <s v="Deteriorated seconday flashed mid span, resulting in a 1 meter - &lt; 3 meter fire. Overhead transformer was also damaged. This information is preliminary.  Updates to CE, CD; Other companies on pole - CableTV;"/>
    <s v="\\fxshare-nas05\quotashare-fs01\ESA\5 - Ignition Tracking\2021_Ignition_QC_Folders\20210618_1378399_21-0076431_nan_T005319790"/>
    <s v=" "/>
    <m/>
    <s v="G3BA"/>
    <s v="Added Tman contact info; changed outage time to FNL; added other companies &quot;Y&quot;; added fuel bed description"/>
    <n v="44391"/>
    <m/>
    <s v="Not In Scope"/>
    <m/>
    <m/>
    <m/>
    <m/>
    <m/>
    <m/>
    <m/>
    <m/>
    <m/>
    <m/>
    <m/>
    <m/>
    <m/>
    <m/>
    <m/>
    <m/>
    <m/>
    <m/>
    <m/>
    <m/>
    <m/>
    <m/>
    <m/>
    <m/>
    <m/>
    <m/>
    <m/>
    <m/>
    <m/>
    <m/>
    <m/>
    <m/>
    <s v="N"/>
    <m/>
    <m/>
    <m/>
    <m/>
    <m/>
    <m/>
    <s v="N"/>
    <m/>
    <m/>
    <s v="DAJL"/>
    <s v="Dean Johnson: 559-423-3051"/>
    <m/>
    <m/>
    <s v=" "/>
    <x v="190"/>
    <s v="18:52:00"/>
    <n v="44365"/>
    <s v="18:49:00"/>
    <s v="FAS"/>
    <s v="N"/>
    <s v="N"/>
    <n v="1378399"/>
    <s v="21-0076431"/>
    <m/>
    <s v="T005319790"/>
    <n v="121566191"/>
    <m/>
    <m/>
    <s v="PG&amp;E_850_Ignition_20210618_1.jpg"/>
    <s v=" "/>
    <x v="1"/>
    <x v="0"/>
    <s v="Y"/>
    <s v="Y"/>
    <s v="N"/>
    <s v="On June 18, 2021, at 18:52 hours, a PG&amp;E Troubleman was dispatched to an outage at 2030 Garvey Ave, Corcoran CA.  8 customers lost power when the transformer at the location disconnected. Upon arrival, the troubleman found that Kings County Fire Department had already arrived and extinguished the fire. The troubleman found that there was a deteriorated secondary conductor that had flashed and caused the ignition.  "/>
    <s v="PG&amp;E"/>
    <s v="Vegetation"/>
    <m/>
    <s v="D"/>
    <s v="D"/>
    <s v="&lt;0.25"/>
    <m/>
    <m/>
    <m/>
    <m/>
    <m/>
    <s v="Equipment - PG&amp;E"/>
    <s v="All types of equipment / facility failure"/>
    <s v="Conductor failure-all"/>
    <s v="Y"/>
    <s v="Overhead"/>
    <x v="2"/>
    <s v="Conductor - Open Wire Secondary"/>
    <m/>
    <n v="100743694"/>
    <s v=" "/>
    <x v="0"/>
    <n v="36.103059000000002"/>
    <n v="-119.573954"/>
    <s v="Kings"/>
    <s v="CORCORAN 1112"/>
    <s v="0-750"/>
    <m/>
    <x v="0"/>
    <s v="Kings County FD"/>
    <s v="Urban"/>
    <s v="Grass Fuel Model"/>
    <m/>
    <s v="N"/>
    <m/>
    <m/>
    <m/>
    <m/>
    <s v="N"/>
    <s v="N"/>
    <m/>
    <m/>
    <s v="2021-06-22"/>
    <m/>
    <m/>
    <m/>
    <m/>
    <m/>
    <m/>
    <m/>
    <m/>
    <m/>
    <m/>
    <m/>
    <m/>
    <m/>
    <m/>
    <m/>
    <m/>
    <m/>
    <m/>
    <m/>
    <s v="  "/>
    <s v="FRESNO"/>
    <s v="CORCORAN"/>
    <s v="18:52:00"/>
    <n v="44365"/>
    <n v="1378399"/>
    <s v="T005319790"/>
    <n v="2030"/>
    <s v="GARVEY AVE"/>
    <s v="CORCORAN"/>
    <n v="36.103119999999997"/>
    <n v="-119.57397"/>
    <s v="F5TDAJL"/>
    <s v="JOHNSON, DEAN"/>
    <n v="252171112"/>
    <s v="20210618 20:50"/>
    <n v="9002"/>
    <m/>
    <s v="crew to replace secondary and transformer area notified"/>
    <s v="Y"/>
    <n v="2"/>
    <s v="\\fxshare-nas05\quotashare-fs01\ESA\5 - Ignition Tracking\Fire_Tab_Attachment_Files"/>
    <m/>
    <n v="36.103059000000002"/>
    <n v="-119.573954"/>
    <s v="fd cleared scene before arrival deteriorated seconday flashed mid span "/>
    <s v="kings co fd"/>
    <m/>
    <s v="N"/>
    <s v="Y"/>
    <m/>
    <s v="Clear"/>
    <m/>
    <s v="Private Land"/>
    <m/>
    <s v="Calm"/>
    <m/>
    <s v="PG&amp;E Equipment"/>
    <m/>
    <s v="1 meter - &lt; 3 meters"/>
    <m/>
    <s v="Fire Dept"/>
    <m/>
    <s v="Overhead"/>
    <m/>
    <s v="N"/>
    <m/>
    <m/>
    <m/>
    <s v="OVERHEAD"/>
    <s v="CONDUCTOR, OVERHEAD"/>
    <s v="N"/>
    <s v="  "/>
    <s v="Unplanned"/>
    <s v="Fresno"/>
    <s v="Corcoran"/>
    <s v="252171112, CORCORAN-1112"/>
    <s v="21-0076431"/>
    <s v="Unplanned"/>
    <s v="Strong Winds;"/>
    <n v="8"/>
    <n v="3048"/>
    <s v="NO"/>
    <s v="Line to Ground"/>
    <s v="Sustained"/>
    <s v="No"/>
    <s v="MTR#1006379530"/>
    <s v="OH"/>
    <s v="Transformer"/>
    <n v="1378399"/>
    <s v="Secondary, Broken"/>
    <m/>
    <n v="44365.868055555547"/>
    <m/>
    <s v="2200 GARVEY AVECORCORAN93212"/>
    <s v="JOHNSON, DEAN 559-423-3051: 2019 bell ave"/>
    <m/>
    <m/>
    <m/>
    <s v="No"/>
    <s v="Equipment Failure/Involved, Overhead"/>
    <m/>
    <m/>
    <m/>
    <m/>
    <m/>
    <m/>
    <m/>
    <m/>
    <m/>
    <m/>
    <m/>
    <m/>
    <m/>
    <m/>
    <m/>
    <m/>
    <m/>
    <m/>
    <m/>
  </r>
  <r>
    <n v="849"/>
    <s v="CFMD"/>
    <s v="3 - QC Complete"/>
    <n v="44392"/>
    <n v="44617"/>
    <s v="Transformer blew top off, burned pole, burned down 1 phase open wire secondary along with fence. The ensuing fire was 3 meter - 0.25 acre in size. This information is preliminary."/>
    <s v="\\fxshare-nas05\quotashare-fs01\ESA\5 - Ignition Tracking\2021_Ignition_QC_Folders\20210618_1378195_21-0076375_nan_T005319677"/>
    <s v=" "/>
    <m/>
    <s v="CFMD"/>
    <s v="added Asset#/SAP#"/>
    <m/>
    <m/>
    <s v="Not In Scope"/>
    <m/>
    <m/>
    <m/>
    <m/>
    <m/>
    <m/>
    <m/>
    <m/>
    <m/>
    <m/>
    <m/>
    <m/>
    <m/>
    <m/>
    <m/>
    <m/>
    <m/>
    <m/>
    <m/>
    <m/>
    <m/>
    <m/>
    <m/>
    <m/>
    <m/>
    <m/>
    <m/>
    <m/>
    <m/>
    <m/>
    <m/>
    <m/>
    <m/>
    <m/>
    <m/>
    <m/>
    <m/>
    <m/>
    <m/>
    <s v="Y"/>
    <n v="44392"/>
    <n v="44392"/>
    <s v="KJH8"/>
    <n v="5318"/>
    <s v="details"/>
    <m/>
    <s v=" "/>
    <x v="190"/>
    <s v="17:45:00"/>
    <n v="44365"/>
    <s v="17:45:00"/>
    <s v="FAS"/>
    <s v="N"/>
    <s v="N"/>
    <n v="1378195"/>
    <s v="21-0076375"/>
    <m/>
    <s v="T005319677"/>
    <n v="121566112"/>
    <m/>
    <m/>
    <s v="PG&amp;E_849_Ignition_20210618_1"/>
    <s v=" "/>
    <x v="1"/>
    <x v="0"/>
    <s v="Y"/>
    <s v="Y"/>
    <s v="N"/>
    <s v="On June 18th, 2021 at approximately 17:45 hours, a PG&amp;E troubleman was dispatched to a circuit breaker outage in the Yosemite Division on the Chowchilla 1101, 12kV distribution circuit in the City of Chowchilla. The responding troubleman arrived on scene and observed an active fire on Colusa Ave. Initial analysis indicates the hazard as arcing wires, the transformer top  blew off, burned thee pole, burned down 1 phase open wire secondary on OIS Outage# 1378195.  Further analysis indicates 10-15 customers with blown circuits inside the residences after the transformer put primary voltage through the lines. (blew lines off of water heaters,  blew sockets and outlets and meters off the panel) The troubleman decided that all panels and indoor wiring would have to be inspected prior to energizing. CAL Fire agency assisted in this incident.  PG&amp;E crews repaired  damaged connector, conductor and one wire span on A priority Electric Corrective  #121566112 on June 19th, 2021. This incident occurred in a Non-HFTD with clear, calm wind weather conditions. This information is preliminary"/>
    <s v="PG&amp;E"/>
    <s v="Other"/>
    <s v="Fence"/>
    <s v="D"/>
    <s v="D"/>
    <s v="&lt;0.25"/>
    <m/>
    <m/>
    <m/>
    <m/>
    <m/>
    <s v="Equipment - PG&amp;E"/>
    <s v="All types of equipment / facility failure"/>
    <s v="Transformer failure"/>
    <s v="Y"/>
    <s v="Overhead"/>
    <x v="0"/>
    <s v="Transformer"/>
    <s v="Transformer, pole"/>
    <n v="101130119"/>
    <s v=" "/>
    <x v="0"/>
    <n v="37.111130000000003"/>
    <n v="-120.26514"/>
    <s v="Madera"/>
    <s v="CHOWCHILLA 1101"/>
    <n v="12000"/>
    <m/>
    <x v="0"/>
    <s v="Cal Fire"/>
    <s v="Urban"/>
    <m/>
    <m/>
    <s v="N"/>
    <m/>
    <m/>
    <m/>
    <m/>
    <s v="N"/>
    <s v="N"/>
    <m/>
    <m/>
    <s v="2021-06-22"/>
    <m/>
    <m/>
    <m/>
    <m/>
    <m/>
    <m/>
    <m/>
    <m/>
    <m/>
    <m/>
    <m/>
    <m/>
    <m/>
    <m/>
    <m/>
    <m/>
    <m/>
    <m/>
    <m/>
    <s v="  "/>
    <s v="YOSEMITE"/>
    <s v="MADERA 01"/>
    <s v="17:45"/>
    <n v="44365"/>
    <n v="1378195"/>
    <s v="T005319677"/>
    <n v="1301"/>
    <s v="COLUSA AVE"/>
    <s v="CHOWCHILLA"/>
    <n v="37.120780000000003"/>
    <n v="-120.25060000000001"/>
    <s v="Y2TKJH8"/>
    <s v="HATFIELD, KYLE"/>
    <n v="25410"/>
    <s v="20210618 20:57"/>
    <n v="9002"/>
    <n v="1"/>
    <s v="Transformer blew top off, burned pole, burned down 1 phase open wire secondary, all panels and indoor wiring will have to be inspected prior to energizing"/>
    <s v="Y"/>
    <n v="1"/>
    <s v="\\fxshare-nas05\quotashare-fs01\ESA\5 - Ignition Tracking\Fire_Tab_Attachment_Files"/>
    <m/>
    <n v="37.111130000000003"/>
    <n v="-120.26514"/>
    <m/>
    <s v="Cal fire"/>
    <m/>
    <s v="N"/>
    <s v="Y"/>
    <m/>
    <s v="Clear"/>
    <s v="Transformer blew up started fire, burned some fence"/>
    <s v="Private Land"/>
    <m/>
    <s v="Calm"/>
    <m/>
    <s v="PG&amp;E Equipment"/>
    <m/>
    <s v="3 meters - 0.25 Acres"/>
    <m/>
    <s v="Cal Fire"/>
    <m/>
    <s v="Overhead"/>
    <m/>
    <s v="Y"/>
    <s v="Pictures were taken and attached"/>
    <s v="PG&amp;E Employee"/>
    <m/>
    <s v="OVERHEAD"/>
    <s v="TRANSFORMER (OH)"/>
    <s v="N"/>
    <s v="  "/>
    <s v="Unplanned"/>
    <s v="Yosemite"/>
    <s v="Madera"/>
    <s v="254101101, CHOWCHILLA-1101"/>
    <s v="21-0076375"/>
    <s v="Unplanned"/>
    <s v="Clear;32-90 F"/>
    <s v="2665"/>
    <s v="172519"/>
    <s v="NO"/>
    <s v="Line to Ground"/>
    <s v="Sustained"/>
    <s v="No"/>
    <s v="1101/2"/>
    <s v="OH"/>
    <s v="Circuit Breaker"/>
    <s v="1378195"/>
    <s v="Transformer (OH), Failed/Faulted"/>
    <s v="C GRD TIME"/>
    <s v="06/18/21 19:44"/>
    <m/>
    <s v="CHOWCHILLA SUB"/>
    <s v="HATFIELD, KYLE // 559-930-5318: CGC# 320689022255"/>
    <s v="COIS @ T2288 TWD 6482 OPEN"/>
    <m/>
    <m/>
    <s v="No"/>
    <s v="Equipment Failure/Involved, Overhead"/>
    <m/>
    <m/>
    <m/>
    <m/>
    <m/>
    <m/>
    <m/>
    <m/>
    <m/>
    <m/>
    <m/>
    <m/>
    <m/>
    <m/>
    <m/>
    <m/>
    <m/>
    <m/>
    <m/>
  </r>
  <r>
    <n v="848"/>
    <s v="AGFC"/>
    <s v="3 - QC Complete"/>
    <n v="44367"/>
    <n v="44617"/>
    <s v="Other fire, not attributable to PG&amp;E assets. Homeless camp caught fire and damaged PG&amp;E assets. This information is preliminary."/>
    <s v="\\fxshare-nas05\quotashare-fs01\ESA\5 - Ignition Tracking\2021_Ignition_QC_Folders\20210618_nan_nan_nan_9449102"/>
    <s v=" "/>
    <m/>
    <m/>
    <m/>
    <m/>
    <m/>
    <s v="Not In Scope"/>
    <m/>
    <m/>
    <m/>
    <m/>
    <m/>
    <m/>
    <m/>
    <m/>
    <m/>
    <m/>
    <m/>
    <m/>
    <m/>
    <m/>
    <m/>
    <m/>
    <m/>
    <m/>
    <m/>
    <m/>
    <m/>
    <m/>
    <m/>
    <m/>
    <m/>
    <m/>
    <m/>
    <m/>
    <m/>
    <m/>
    <m/>
    <m/>
    <m/>
    <m/>
    <m/>
    <m/>
    <m/>
    <m/>
    <m/>
    <m/>
    <m/>
    <m/>
    <m/>
    <m/>
    <m/>
    <m/>
    <s v=" "/>
    <x v="190"/>
    <s v="13:41:00"/>
    <m/>
    <m/>
    <s v="FAS"/>
    <s v="N"/>
    <s v="N"/>
    <m/>
    <m/>
    <m/>
    <n v="9449102"/>
    <m/>
    <m/>
    <m/>
    <m/>
    <s v=" "/>
    <x v="0"/>
    <x v="1"/>
    <s v="N"/>
    <s v="N"/>
    <s v="N"/>
    <s v="Other fire, not attributable to PG&amp;E assets. Homeless camp caught fire and damaged PG&amp;E assets. This information is preliminary."/>
    <s v="Not PG&amp;E"/>
    <s v="Other"/>
    <m/>
    <m/>
    <m/>
    <s v="&lt;0.25"/>
    <m/>
    <m/>
    <m/>
    <m/>
    <m/>
    <s v="Other Fire: Non-PG&amp;E related"/>
    <m/>
    <m/>
    <m/>
    <s v="Other (Comments)"/>
    <x v="1"/>
    <m/>
    <m/>
    <m/>
    <s v=" "/>
    <x v="0"/>
    <n v="37.300291700000002"/>
    <n v="-121.8227217"/>
    <s v="Santa Clara"/>
    <s v="EVERGREEN 2101 "/>
    <n v="21000"/>
    <m/>
    <x v="0"/>
    <s v="San Jose FD"/>
    <s v="Urban"/>
    <m/>
    <m/>
    <s v="N"/>
    <m/>
    <m/>
    <m/>
    <m/>
    <s v="N"/>
    <s v="N"/>
    <m/>
    <m/>
    <s v="2021-06-22"/>
    <m/>
    <m/>
    <m/>
    <m/>
    <m/>
    <m/>
    <m/>
    <m/>
    <m/>
    <m/>
    <m/>
    <m/>
    <m/>
    <m/>
    <m/>
    <m/>
    <m/>
    <m/>
    <m/>
    <s v="  "/>
    <s v="SAN JOSE"/>
    <s v="SAN JOSE 06"/>
    <s v="13:41"/>
    <n v="44365"/>
    <m/>
    <n v="9449102"/>
    <s v="UNKNOWN"/>
    <s v="PREMISES DO NOT CHANGE"/>
    <s v="SAN JOSE"/>
    <n v="37.343682000000001"/>
    <n v="-121.886898"/>
    <s v="J2TJ7KS"/>
    <s v="KREMENLIFF, JAKE"/>
    <m/>
    <s v="20210618 14:47"/>
    <n v="1320"/>
    <m/>
    <s v="HOMELESS CAMP CAUGHT FIRE, CHARRED BOTTOM OF RISER POLE, POLE OKAY, NO HAZARD PRESENT"/>
    <s v="Y"/>
    <m/>
    <m/>
    <s v="37.3002917,-121.8227217,52.100000,3D"/>
    <m/>
    <m/>
    <s v="HOMELESS CAMP FOREST"/>
    <s v="SAN JOSE/911"/>
    <m/>
    <s v="N"/>
    <s v="Y"/>
    <s v="N"/>
    <s v="Clear"/>
    <s v="HOT!!"/>
    <s v="County Land"/>
    <m/>
    <s v="Light"/>
    <m/>
    <s v="3rd Party"/>
    <s v="HOMELESS"/>
    <s v="3 meters - 0.25 Acres"/>
    <m/>
    <s v="Fire Dept"/>
    <m/>
    <s v="Other (Comments)"/>
    <s v="RISER POLE"/>
    <s v="N"/>
    <m/>
    <m/>
    <m/>
    <m/>
    <m/>
    <m/>
    <s v="  "/>
    <m/>
    <m/>
    <m/>
    <m/>
    <m/>
    <m/>
    <m/>
    <m/>
    <m/>
    <m/>
    <m/>
    <m/>
    <m/>
    <m/>
    <m/>
    <m/>
    <m/>
    <m/>
    <m/>
    <m/>
    <m/>
    <m/>
    <m/>
    <m/>
    <m/>
    <m/>
    <m/>
    <m/>
    <m/>
    <m/>
    <m/>
    <m/>
    <m/>
    <m/>
    <m/>
    <m/>
    <m/>
    <m/>
    <m/>
    <m/>
    <m/>
    <m/>
    <m/>
    <m/>
    <m/>
    <m/>
    <m/>
  </r>
  <r>
    <n v="847"/>
    <s v="AGFC"/>
    <s v="3 - QC Complete"/>
    <n v="44367"/>
    <n v="44617"/>
    <s v="Other fire, not attributable to PG&amp;E assets. PG&amp;E equipment damaged by fire. This information is preliminary."/>
    <s v="\\fxshare-nas05\quotashare-fs01\ESA\5 - Ignition Tracking\2021_Ignition_QC_Folders\20210618_nan_nan_nan_7089003903"/>
    <s v=" "/>
    <m/>
    <m/>
    <m/>
    <m/>
    <m/>
    <s v="Not In Scope"/>
    <m/>
    <m/>
    <m/>
    <m/>
    <m/>
    <m/>
    <m/>
    <m/>
    <m/>
    <m/>
    <m/>
    <m/>
    <m/>
    <m/>
    <m/>
    <m/>
    <m/>
    <m/>
    <m/>
    <m/>
    <m/>
    <m/>
    <m/>
    <m/>
    <m/>
    <m/>
    <m/>
    <m/>
    <m/>
    <m/>
    <m/>
    <m/>
    <m/>
    <m/>
    <m/>
    <m/>
    <m/>
    <m/>
    <m/>
    <m/>
    <m/>
    <m/>
    <m/>
    <m/>
    <m/>
    <m/>
    <s v=" "/>
    <x v="190"/>
    <s v="12:58:00"/>
    <m/>
    <m/>
    <s v="FAS"/>
    <s v="N"/>
    <s v="N"/>
    <m/>
    <m/>
    <m/>
    <n v="7089003903"/>
    <m/>
    <m/>
    <m/>
    <m/>
    <s v=" "/>
    <x v="0"/>
    <x v="1"/>
    <s v="N"/>
    <s v="N"/>
    <s v="N"/>
    <s v="Other fire, not attributable to PG&amp;E assets. PG&amp;E equipment damaged by fire. This information is preliminary."/>
    <s v="Not PG&amp;E"/>
    <s v="Vegetation"/>
    <m/>
    <m/>
    <m/>
    <s v="0.26-9.99"/>
    <m/>
    <m/>
    <m/>
    <m/>
    <m/>
    <s v="Other Fire: Non-PG&amp;E related"/>
    <m/>
    <m/>
    <m/>
    <s v="Overhead"/>
    <x v="1"/>
    <m/>
    <m/>
    <m/>
    <s v=" "/>
    <x v="1"/>
    <n v="40.347450000000002"/>
    <n v="-122.42335199999999"/>
    <s v="Tehama"/>
    <s v="COTTONWOOD 1101 "/>
    <n v="12000"/>
    <m/>
    <x v="0"/>
    <s v="Cal Fire"/>
    <s v="Hardwood Woodland"/>
    <m/>
    <m/>
    <s v="N"/>
    <m/>
    <m/>
    <m/>
    <m/>
    <s v="N"/>
    <s v="N"/>
    <m/>
    <m/>
    <s v="2021-06-22"/>
    <m/>
    <m/>
    <m/>
    <m/>
    <m/>
    <m/>
    <m/>
    <m/>
    <m/>
    <m/>
    <m/>
    <m/>
    <m/>
    <m/>
    <m/>
    <m/>
    <m/>
    <m/>
    <m/>
    <s v="  "/>
    <s v="NORTH VALLEY"/>
    <s v="REDDING 03"/>
    <s v="12:58"/>
    <n v="44365"/>
    <m/>
    <n v="7089003903"/>
    <n v="16585"/>
    <s v="PO BOY LN"/>
    <s v="COTTONWOOD"/>
    <n v="40.347324999999998"/>
    <n v="-122.421092"/>
    <s v="V8TCWC9"/>
    <s v="COLGATE, CALEM"/>
    <m/>
    <s v="20210618 15:12"/>
    <n v="1102"/>
    <m/>
    <s v="VEG FIRE. CREW TO REPLACE/CLEAN INSULATORS"/>
    <s v="Y"/>
    <n v="2"/>
    <s v="\\fxshare-nas05\quotashare-fs01\ESA\5 - Ignition Tracking\Fire_Tab_Attachment_Files"/>
    <m/>
    <n v="40.347450000000002"/>
    <n v="-122.42335199999999"/>
    <m/>
    <m/>
    <m/>
    <s v="N"/>
    <s v="Y"/>
    <s v="N"/>
    <s v="Clear"/>
    <m/>
    <s v="Private Land"/>
    <m/>
    <s v="Calm"/>
    <m/>
    <s v="Unknown"/>
    <m/>
    <s v="0.25 - 10 Acres"/>
    <m/>
    <s v="Cal Fire"/>
    <m/>
    <s v="Overhead"/>
    <m/>
    <s v="N"/>
    <m/>
    <m/>
    <m/>
    <m/>
    <m/>
    <m/>
    <s v="  "/>
    <m/>
    <m/>
    <m/>
    <m/>
    <m/>
    <m/>
    <m/>
    <m/>
    <m/>
    <m/>
    <m/>
    <m/>
    <m/>
    <m/>
    <m/>
    <m/>
    <m/>
    <m/>
    <m/>
    <m/>
    <m/>
    <m/>
    <m/>
    <m/>
    <m/>
    <m/>
    <m/>
    <m/>
    <m/>
    <m/>
    <m/>
    <m/>
    <m/>
    <m/>
    <m/>
    <m/>
    <m/>
    <m/>
    <m/>
    <m/>
    <m/>
    <m/>
    <m/>
    <m/>
    <m/>
    <m/>
    <m/>
  </r>
  <r>
    <n v="846"/>
    <s v="BRV6"/>
    <s v="3 - QC Complete"/>
    <n v="44536"/>
    <n v="44617"/>
    <s v="Capacitor bank failed and caused pole fire. The ensuing fire was limited to PG&amp;E assets. This information is preliminary."/>
    <s v="\\fxshare-nas05\quotashare-fs01\ESA\5 - Ignition Tracking\2021_Ignition_QC_Folders\20210618_nan_nan_nan_T005319219"/>
    <s v=" "/>
    <s v="Y"/>
    <s v="BRV6"/>
    <s v="Change create time from 1216 to 1215. Changed Lat/Long from 40.1597917, -122.2303183 to 40.0131949837, -122.0965586816. Changed Circuit from Tyler 1103 to Los Molinos 1102. "/>
    <n v="44519"/>
    <m/>
    <s v="Not In Scope"/>
    <m/>
    <m/>
    <m/>
    <m/>
    <m/>
    <m/>
    <m/>
    <m/>
    <m/>
    <m/>
    <m/>
    <m/>
    <m/>
    <m/>
    <m/>
    <m/>
    <m/>
    <m/>
    <m/>
    <m/>
    <m/>
    <m/>
    <m/>
    <m/>
    <m/>
    <m/>
    <m/>
    <m/>
    <m/>
    <m/>
    <m/>
    <m/>
    <s v="N"/>
    <m/>
    <m/>
    <m/>
    <m/>
    <m/>
    <m/>
    <s v="N"/>
    <m/>
    <m/>
    <m/>
    <m/>
    <m/>
    <m/>
    <s v=" "/>
    <x v="190"/>
    <s v="12:15:00"/>
    <m/>
    <m/>
    <s v="FAS"/>
    <s v="N"/>
    <s v="N"/>
    <s v="TR7882166"/>
    <m/>
    <m/>
    <s v="T005319219"/>
    <n v="121578496"/>
    <m/>
    <m/>
    <m/>
    <s v=" "/>
    <x v="0"/>
    <x v="0"/>
    <s v="Y"/>
    <s v="N"/>
    <s v="N"/>
    <s v="On June 18, 2021 at 1215 hours, a PG&amp;E Troubleman was dispatched to the Los Molinos 1102 12kV Distribution Circuit in the vicinity of Sherwood Blvd and Highway 99, Los Molinos in response to a pole fire. Initial analysis indicates PG&amp;E equipment failure caused the ignition. The capacitor bank failed that resulted in the bottom of the pole to catch fire. The ensuing fire was less than 1 meter in size and Cal Fire and PG&amp;E employee suppressed the fire. On August 3, 2021, PG&amp;E Crew replaced the pole and the tag stated the capacitor bank would not be reinstalled at this location. "/>
    <s v="PG&amp;E"/>
    <s v="Other"/>
    <s v="Pole"/>
    <s v="D"/>
    <s v="D"/>
    <s v="&lt;3 meters of linear travel"/>
    <s v="&lt;1 meter"/>
    <m/>
    <m/>
    <m/>
    <m/>
    <s v="Equipment - PG&amp;E"/>
    <s v="All types of equipment / facility failure"/>
    <s v="Capacitor bank failure"/>
    <s v="N"/>
    <s v="Overhead"/>
    <x v="0"/>
    <s v="Capacitor Bank"/>
    <s v="Capacitor Bank, Pole"/>
    <n v="104057566"/>
    <s v=" "/>
    <x v="0"/>
    <n v="40.013194983699996"/>
    <n v="-122.0965586816"/>
    <s v="Tehama"/>
    <s v="Los Molinos 1102"/>
    <n v="12000"/>
    <s v="Los Molinos 1102CB"/>
    <x v="0"/>
    <s v="Cal Fire/Employee"/>
    <s v="Agriculture"/>
    <s v="Fire-resistive fuel bed"/>
    <s v="Dirt"/>
    <s v="N"/>
    <m/>
    <m/>
    <m/>
    <m/>
    <s v="N"/>
    <s v="N"/>
    <m/>
    <m/>
    <s v="2021-06-22"/>
    <m/>
    <m/>
    <m/>
    <m/>
    <m/>
    <m/>
    <m/>
    <m/>
    <m/>
    <m/>
    <m/>
    <m/>
    <m/>
    <m/>
    <m/>
    <m/>
    <m/>
    <m/>
    <m/>
    <s v=" "/>
    <s v="NORTH VALLEY"/>
    <s v="RED BLUFF 02"/>
    <s v="12:16"/>
    <s v="06/18/2021"/>
    <m/>
    <s v="T005319219"/>
    <s v="UNKNOWN"/>
    <s v="SHERWOOD BLVD "/>
    <s v="LOS MOLINOS"/>
    <m/>
    <m/>
    <s v="V7TR1CS"/>
    <s v="CERRO, RICHARD"/>
    <m/>
    <s v="20210618 14:34"/>
    <n v="9110"/>
    <m/>
    <s v="CAP BANK FAILED CAUSING POLE FIRE"/>
    <s v="Y"/>
    <m/>
    <m/>
    <s v="40.1597917,-122.2303183,93.500000,3D"/>
    <m/>
    <m/>
    <m/>
    <s v="CAL FIRE"/>
    <m/>
    <s v="N"/>
    <s v="Y"/>
    <m/>
    <s v="Clear"/>
    <m/>
    <s v="PG&amp;E Only"/>
    <m/>
    <s v="Calm"/>
    <m/>
    <s v="PG&amp;E Equipment"/>
    <m/>
    <s v="Structure Only"/>
    <m/>
    <s v="Employee"/>
    <m/>
    <s v="Overhead"/>
    <m/>
    <s v="N"/>
    <m/>
    <m/>
    <m/>
    <s v="FIRE, POLE"/>
    <s v="CAPACITOR"/>
    <s v="N"/>
    <s v=" "/>
    <m/>
    <m/>
    <m/>
    <m/>
    <m/>
    <m/>
    <m/>
    <m/>
    <m/>
    <m/>
    <m/>
    <m/>
    <m/>
    <m/>
    <m/>
    <m/>
    <m/>
    <m/>
    <m/>
    <m/>
    <m/>
    <m/>
    <m/>
    <m/>
    <m/>
    <m/>
    <m/>
    <m/>
    <m/>
    <m/>
    <m/>
    <m/>
    <m/>
    <m/>
    <m/>
    <m/>
    <m/>
    <m/>
    <m/>
    <m/>
    <m/>
    <m/>
    <m/>
    <m/>
    <m/>
    <m/>
    <m/>
  </r>
  <r>
    <n v="845"/>
    <s v="AGFC"/>
    <s v="3 - QC Complete"/>
    <n v="44367"/>
    <n v="44617"/>
    <s v="Structure fire, not attributable to PG&amp;E assets. Troubleman disconnected service. This information is preliminary."/>
    <s v="\\fxshare-nas05\quotashare-fs01\ESA\5 - Ignition Tracking\2021_Ignition_QC_Folders\20210618_nan_nan_nan_2779634519"/>
    <s v=" "/>
    <m/>
    <m/>
    <m/>
    <m/>
    <m/>
    <s v="Not In Scope"/>
    <m/>
    <m/>
    <m/>
    <m/>
    <m/>
    <m/>
    <m/>
    <m/>
    <m/>
    <m/>
    <m/>
    <m/>
    <m/>
    <m/>
    <m/>
    <m/>
    <m/>
    <m/>
    <m/>
    <m/>
    <m/>
    <m/>
    <m/>
    <m/>
    <m/>
    <m/>
    <m/>
    <m/>
    <m/>
    <m/>
    <m/>
    <m/>
    <m/>
    <m/>
    <m/>
    <m/>
    <m/>
    <m/>
    <m/>
    <m/>
    <m/>
    <m/>
    <m/>
    <m/>
    <m/>
    <m/>
    <s v=" "/>
    <x v="190"/>
    <s v="12:10:00"/>
    <m/>
    <m/>
    <s v="FAS"/>
    <s v="N"/>
    <s v="N"/>
    <m/>
    <m/>
    <m/>
    <n v="2779634519"/>
    <m/>
    <m/>
    <m/>
    <m/>
    <s v=" "/>
    <x v="0"/>
    <x v="1"/>
    <s v="N"/>
    <s v="N"/>
    <s v="N"/>
    <s v="Structure fire, not attributable to PG&amp;E assets. Troubleman disconnected service. This information is preliminary."/>
    <s v="Not PG&amp;E"/>
    <s v="Building"/>
    <m/>
    <m/>
    <m/>
    <s v="Structure-only"/>
    <m/>
    <m/>
    <m/>
    <m/>
    <m/>
    <s v="Other Fire: Non-PG&amp;E related"/>
    <m/>
    <m/>
    <m/>
    <s v="Subsurface"/>
    <x v="1"/>
    <m/>
    <m/>
    <m/>
    <s v=" "/>
    <x v="0"/>
    <n v="37.687502000000002"/>
    <n v="-121.880785"/>
    <s v="Alameda"/>
    <s v="VINEYARD 2109"/>
    <n v="21000"/>
    <m/>
    <x v="0"/>
    <s v="ALCO FD"/>
    <s v="Urban"/>
    <m/>
    <m/>
    <s v="N"/>
    <m/>
    <m/>
    <m/>
    <m/>
    <s v="N"/>
    <s v="N"/>
    <m/>
    <m/>
    <s v="2021-06-22"/>
    <m/>
    <m/>
    <m/>
    <m/>
    <m/>
    <m/>
    <m/>
    <m/>
    <m/>
    <m/>
    <m/>
    <m/>
    <m/>
    <m/>
    <m/>
    <m/>
    <m/>
    <m/>
    <m/>
    <s v="  "/>
    <s v="MISSION"/>
    <s v="LIVERMORE 02"/>
    <s v="12:10"/>
    <n v="44365"/>
    <m/>
    <s v="2779634519"/>
    <n v="2684"/>
    <s v="LIN GATE CT"/>
    <s v="PLEASANTON"/>
    <n v="37.687514"/>
    <n v="-121.880932"/>
    <s v="M3TNMN4"/>
    <s v="NORIEGA, NICHOLAS"/>
    <n v="14502109"/>
    <s v="20210618 13:45"/>
    <n v="1101"/>
    <m/>
    <s v="ALCO FIRE WAS ONSITE UPON ARRIVAL. CAPT. REQUESTED SERVICE TO BE DISCONNECTED. DISCONNECTED SERVICE IN SPLICE BOX. CHECKED METER SOCKET DE-ENERGIZED. SUN POWER WAS PERFORMED WORK ON MAIN AND SUB PANEL. MAIN AND SUB PANEL FLASHED."/>
    <s v="Y"/>
    <n v="6"/>
    <s v="\\fxshare-nas05\quotashare-fs01\ESA\5 - Ignition Tracking\Fire_Tab_Attachment_Files"/>
    <m/>
    <n v="37.687502000000002"/>
    <n v="-121.880785"/>
    <m/>
    <s v="ALCO FIRE"/>
    <m/>
    <s v="N"/>
    <s v="Y"/>
    <s v="Y"/>
    <s v="Clear"/>
    <s v="SUNNY "/>
    <s v="Structures"/>
    <s v="PERSONAL RESIDANCE"/>
    <s v="Calm"/>
    <m/>
    <s v="3rd Party"/>
    <s v="SOLOR COMPANY"/>
    <s v="Structure Only"/>
    <m/>
    <s v="Fire Dept"/>
    <m/>
    <s v="Subsurface"/>
    <m/>
    <s v="Y"/>
    <s v="PHOTOS"/>
    <s v="PG&amp;E Employee"/>
    <s v="N.NORIEGA"/>
    <m/>
    <m/>
    <m/>
    <s v="  "/>
    <m/>
    <m/>
    <m/>
    <m/>
    <m/>
    <m/>
    <m/>
    <m/>
    <m/>
    <m/>
    <m/>
    <m/>
    <m/>
    <m/>
    <m/>
    <m/>
    <m/>
    <m/>
    <m/>
    <m/>
    <m/>
    <m/>
    <m/>
    <m/>
    <m/>
    <m/>
    <m/>
    <m/>
    <m/>
    <m/>
    <m/>
    <m/>
    <m/>
    <m/>
    <m/>
    <m/>
    <m/>
    <m/>
    <m/>
    <m/>
    <m/>
    <m/>
    <m/>
    <m/>
    <m/>
    <m/>
    <m/>
  </r>
  <r>
    <n v="844"/>
    <s v="BRV6"/>
    <s v="3 - QC Complete"/>
    <n v="44530"/>
    <n v="44617"/>
    <s v="Capacitor bank C435 failed and troubleman found jumpers burnt open. The ensuing fire was less than one meter in size. This information is preliminary."/>
    <s v="\\fxshare-nas05\quotashare-fs01\ESA\5 - Ignition Tracking\2021_Ignition_QC_Folders\20210618_nan_nan_nan_T005319170"/>
    <s v=" "/>
    <s v="Y"/>
    <s v="BRV6"/>
    <s v="Added OIS TR7882103. Added Notification number 121563241. Added pre-existing notification numbers 111323642 and 104592870. Changed Lat/Long from 40.5710717, -122.3252267 to 40.5710471, -122.3256119. Added Circuit Protection Zone Oregon Trail 11043310. Changed Burned Material Other than PG&amp;E Assets from “Y” to “N”. Changed Fire Size from &lt;3 meters to structure PG&amp;E only. "/>
    <n v="44530"/>
    <m/>
    <s v="Not In Scope"/>
    <m/>
    <m/>
    <m/>
    <m/>
    <m/>
    <m/>
    <m/>
    <m/>
    <m/>
    <m/>
    <m/>
    <m/>
    <m/>
    <m/>
    <m/>
    <m/>
    <m/>
    <m/>
    <m/>
    <m/>
    <m/>
    <m/>
    <m/>
    <m/>
    <m/>
    <m/>
    <m/>
    <m/>
    <m/>
    <m/>
    <m/>
    <m/>
    <s v="N"/>
    <m/>
    <m/>
    <m/>
    <m/>
    <m/>
    <m/>
    <s v="Y"/>
    <n v="44530"/>
    <n v="44530"/>
    <s v="STG3"/>
    <s v="Tman Supervisor Goldschmidt reports on 11/30/210 at 1202, Tman O'Haire which responded to this incident is on workers comp leave "/>
    <m/>
    <m/>
    <s v=" "/>
    <x v="190"/>
    <s v="11:36:00"/>
    <m/>
    <m/>
    <s v="FAS"/>
    <s v="N"/>
    <s v="N"/>
    <s v="TR7882103"/>
    <m/>
    <m/>
    <s v="T005319170"/>
    <n v="121563241"/>
    <s v="111323642"/>
    <m/>
    <m/>
    <s v=" "/>
    <x v="0"/>
    <x v="0"/>
    <s v="N"/>
    <s v="N"/>
    <s v="N"/>
    <s v="On June 18, 2021 at 1135 hours, a PG&amp;E Troubleman was dispatched to the Oregon Trail 1104 12kV Distribution Circuit in the vicinity of Goodwater Ave and Shasta View Dr, Redding in response to a pole fire. Initial analysis indicates a capacitor bank failure caused the ignition. A capacitor bank is suspected to be the origin point of the fire and did not result in any outage. The ensuing fire was contained to PG&amp;E assets and it is unknown who suppressed the fire. PG&amp;E Crew replaced the damaged capacitor bank on July 24, 2021._x000a_On June 18, 2021 at 1135 hours, a PG&amp;E Troubleman was dispatched to the Oregon Trail 1104 12kV Distribution Circuit in the vicinity of Goodwater Ave and Shasta View Dr, Redding in response to a pole fire. Initial analysis indicates a capacitor bank failure caused the ignition. A capacitor bank is suspected to be the origin point of the fire and did not result in any outage. The ensuing fire was contained to PG&amp;E assets and it is unknown who suppressed the fire. PG&amp;E Crew replaced the damaged capacitor bank on July 24, 2021._x000a_On June 18, 2021 at 1135 hours, a PG&amp;E Troubleman was dispatched to the Oregon Trail 1104 12kV Distribution Circuit in the vicinity of Goodwater Ave and Shasta View Dr, Redding in response to a pole fire. Initial analysis indicates a capacitor bank failure caused the ignition. A capacitor bank is suspected to be the origin point of the fire and did not result in any outage. The ensuing fire was contained to PG&amp;E assets and it is unknown who suppressed the fire. PG&amp;E Crew replaced the damaged capacitor bank on July 24, 2021."/>
    <s v="PG&amp;E"/>
    <s v="Other"/>
    <s v="Capacitor bank"/>
    <s v="D"/>
    <s v="D"/>
    <s v="Structure-PG&amp;E only"/>
    <m/>
    <m/>
    <m/>
    <m/>
    <m/>
    <s v="Equipment - PG&amp;E"/>
    <s v="All types of equipment / facility failure"/>
    <s v="Capacitor bank failure"/>
    <s v="Y"/>
    <s v="Overhead"/>
    <x v="0"/>
    <s v="Jumper"/>
    <s v="Capacitor Bank"/>
    <n v="1003640441"/>
    <s v=" "/>
    <x v="0"/>
    <n v="40.571047146200002"/>
    <n v="-122.3256118935"/>
    <s v="Shasta"/>
    <s v="OREGON TRAIL 1104 "/>
    <n v="12000"/>
    <s v="OREGON TRAIL 11043310"/>
    <x v="0"/>
    <s v="Unknown"/>
    <s v="Hardwood Woodland"/>
    <s v="Grass Fuel Model"/>
    <m/>
    <s v="N"/>
    <m/>
    <m/>
    <n v="246"/>
    <s v="R3"/>
    <s v="N"/>
    <s v="N"/>
    <m/>
    <m/>
    <s v="2021-06-22"/>
    <m/>
    <m/>
    <m/>
    <m/>
    <m/>
    <m/>
    <m/>
    <m/>
    <m/>
    <m/>
    <m/>
    <m/>
    <m/>
    <m/>
    <m/>
    <m/>
    <m/>
    <m/>
    <m/>
    <s v="  "/>
    <s v="NORTH VALLEY"/>
    <s v="REDDING 01"/>
    <s v="11:36"/>
    <n v="44365"/>
    <m/>
    <s v="T005319170"/>
    <s v="UNKNOWN"/>
    <s v="GOODWATER DR AT SHASTA"/>
    <s v="REDDING"/>
    <m/>
    <m/>
    <s v="V8TSTO2"/>
    <s v="O'HAIRE, SEAN"/>
    <m/>
    <s v="20210618 12:34"/>
    <n v="9320"/>
    <m/>
    <s v="c 435 unit failed  jumper burnt open"/>
    <s v="Y"/>
    <m/>
    <m/>
    <s v="40.5710717,-122.3252267,171.900000,3D"/>
    <m/>
    <m/>
    <m/>
    <s v="no one on site"/>
    <m/>
    <s v="N"/>
    <s v="Y"/>
    <m/>
    <s v="Clear"/>
    <m/>
    <s v="Private Land"/>
    <m/>
    <s v="Calm"/>
    <m/>
    <s v="PG&amp;E Equipment"/>
    <m/>
    <s v="&lt; 1 meter"/>
    <m/>
    <s v="Fire Dept"/>
    <m/>
    <s v="Overhead"/>
    <m/>
    <s v="N"/>
    <m/>
    <m/>
    <m/>
    <m/>
    <m/>
    <s v="N"/>
    <s v="  "/>
    <m/>
    <m/>
    <m/>
    <m/>
    <m/>
    <m/>
    <m/>
    <m/>
    <m/>
    <m/>
    <m/>
    <m/>
    <m/>
    <m/>
    <m/>
    <m/>
    <m/>
    <m/>
    <m/>
    <m/>
    <m/>
    <m/>
    <m/>
    <m/>
    <m/>
    <m/>
    <m/>
    <m/>
    <m/>
    <m/>
    <m/>
    <m/>
    <m/>
    <m/>
    <m/>
    <m/>
    <m/>
    <m/>
    <m/>
    <m/>
    <m/>
    <m/>
    <m/>
    <m/>
    <m/>
    <m/>
    <m/>
  </r>
  <r>
    <n v="843"/>
    <s v="MXX7"/>
    <s v="3 - QC Complete"/>
    <n v="44392"/>
    <n v="44617"/>
    <s v="Third party vehicle made contact with communication lines which caused secondary conductors to get together. This resulted in a 10' x 10' fire. EOC preliminary on call notes: HAWC called about a 5x5 spot fire with mentions of palm trees on fire. ILIS says the cause of the outage is a car-pole. I tried calling the Tman to confirm no electric related injuries but he did not answer. I will follow up. I talked to the Tman at 1415 hours and he confirmed there were no injuries. He said a semi snagged communication lines and drove off, which caused secondaries to make contact. The fire happened at the pole with LR 4094. Tman said it was more like 10x10."/>
    <s v="\\fxshare-nas05\quotashare-fs01\ESA\5 - Ignition Tracking\2021_Ignition_QC_Folders\20210618_1377534_21-0076142_nan_T005319114"/>
    <s v=" "/>
    <m/>
    <s v="MXX7"/>
    <s v="Changed Create Time and Outage Time to match FAS. "/>
    <n v="44392"/>
    <m/>
    <s v="Not In Scope"/>
    <m/>
    <m/>
    <m/>
    <m/>
    <m/>
    <m/>
    <m/>
    <m/>
    <m/>
    <m/>
    <m/>
    <m/>
    <m/>
    <m/>
    <m/>
    <m/>
    <m/>
    <m/>
    <m/>
    <m/>
    <m/>
    <m/>
    <m/>
    <m/>
    <m/>
    <m/>
    <m/>
    <m/>
    <m/>
    <m/>
    <m/>
    <m/>
    <m/>
    <m/>
    <m/>
    <m/>
    <m/>
    <m/>
    <m/>
    <m/>
    <m/>
    <m/>
    <m/>
    <m/>
    <m/>
    <m/>
    <s v=" "/>
    <x v="190"/>
    <s v="11:00:00"/>
    <n v="44365"/>
    <s v="10:58:00"/>
    <s v="FAS"/>
    <s v="N"/>
    <s v="N"/>
    <n v="1377534"/>
    <s v="21-0076142"/>
    <m/>
    <s v="T005319114"/>
    <n v="121564523"/>
    <m/>
    <m/>
    <s v="PG&amp;E_843_Ignition_20210618_3.JPG"/>
    <s v=" "/>
    <x v="1"/>
    <x v="0"/>
    <s v="Y"/>
    <s v="Y"/>
    <s v="N"/>
    <s v="On June 18th, 2021 at 1100 hours, a PG&amp;E Troubleman was dispatched to the LAMONT 1106 12kV Distribution Circuit near Weedpatch Highway in Kern County in response to a fire. Initial analysis indicates a vehicle caused the ignition. The third party vehicle made contact with communication lines which caused secondary conductors to get together.  Pole (SAP # 100231372), crossarm, and cutout were damaged. A recloser (LR 4094) also failed which then ignited a fire. The ensuing fire was 3 meters to 0.25 acre in size and was suppressed by a fire department. The pole and crossarm were replaced and cutout was repaired. This information is preliminary. "/>
    <s v="PG&amp;E"/>
    <s v="Vegetation"/>
    <m/>
    <s v="D"/>
    <s v="D"/>
    <s v="&lt;0.25"/>
    <m/>
    <m/>
    <m/>
    <m/>
    <m/>
    <s v="Contact - 3rd Party"/>
    <s v="Contact from object"/>
    <s v="Vehicle contact"/>
    <s v="Y"/>
    <s v="Overhead"/>
    <x v="0"/>
    <s v="Recloser"/>
    <s v="Pole, Crossarm, Cutout"/>
    <n v="100231372"/>
    <s v=" "/>
    <x v="0"/>
    <n v="35.29533"/>
    <n v="-118.9144"/>
    <s v="Kern"/>
    <s v="LAMONT 1106"/>
    <n v="12000"/>
    <s v="LAMONT 11064094"/>
    <x v="0"/>
    <s v="Fire Department"/>
    <s v="Urban"/>
    <m/>
    <m/>
    <s v="N"/>
    <m/>
    <m/>
    <m/>
    <m/>
    <s v="N"/>
    <s v="N"/>
    <m/>
    <m/>
    <s v="2021-06-22"/>
    <m/>
    <m/>
    <m/>
    <m/>
    <m/>
    <m/>
    <m/>
    <m/>
    <m/>
    <m/>
    <m/>
    <m/>
    <m/>
    <m/>
    <m/>
    <m/>
    <m/>
    <m/>
    <m/>
    <s v="  "/>
    <s v="KERN"/>
    <s v="BAKERSFIELD 06"/>
    <s v="11:01"/>
    <n v="44365"/>
    <n v="1377534"/>
    <s v="T005319114"/>
    <s v="UNKNOWN"/>
    <s v="WEED PATCH HWY OR STAT"/>
    <s v="LAMONT"/>
    <n v="35.29533"/>
    <n v="-118.9144"/>
    <s v="K1TCAE2"/>
    <s v="EDWARDS, COY"/>
    <n v="253911106"/>
    <s v="20210618 15:07"/>
    <n v="9002"/>
    <m/>
    <s v="FOUND 2 OF 2 FUSES BLOWN @ FCO 59571 DUE TO SEMI SNAGGING PHONE/CABLE SECONDARY. ALSO FOUND #2 &amp; #3 SS DISCONN BLOWN/DAMAGED. SENT COE TAG W/PICS"/>
    <s v="Y"/>
    <n v="4"/>
    <s v="\\fxshare-nas05\quotashare-fs01\ESA\5 - Ignition Tracking\Fire_Tab_Attachment_Files"/>
    <m/>
    <n v="35.29533"/>
    <n v="-118.9144"/>
    <m/>
    <s v="NONE"/>
    <m/>
    <s v="N"/>
    <s v="Y"/>
    <m/>
    <s v="Clear"/>
    <m/>
    <s v="Private Land"/>
    <m/>
    <s v="Calm"/>
    <m/>
    <s v="Vehicle Accident"/>
    <m/>
    <s v="3 meters - 0.25 Acres"/>
    <m/>
    <s v="Fire Dept"/>
    <m/>
    <s v="Overhead"/>
    <m/>
    <s v="N"/>
    <m/>
    <m/>
    <m/>
    <s v="VEHICLE"/>
    <s v="RECLOSER"/>
    <s v="N"/>
    <s v="  "/>
    <s v="Unplanned"/>
    <s v="Kern"/>
    <s v="Kern"/>
    <s v="253911106, LAMONT-1106"/>
    <s v="21-0076142"/>
    <s v="Unplanned"/>
    <s v="Clear;32-90 F"/>
    <s v="46"/>
    <s v="191898"/>
    <s v="NO"/>
    <s v="Line to Line"/>
    <s v="Sustained"/>
    <s v="No"/>
    <s v="59571"/>
    <s v="OH"/>
    <s v="Fuse"/>
    <s v="1377534"/>
    <s v="Conductor, Overhead, Together"/>
    <m/>
    <m/>
    <m/>
    <s v="N/S E PANAMA RD 110' W/O GILBERT ST, LAMONT"/>
    <s v="59571"/>
    <s v="CIS J115 TWD 6120 OPEN"/>
    <m/>
    <m/>
    <s v="No"/>
    <s v="3rd Party, Vehicle"/>
    <m/>
    <m/>
    <m/>
    <m/>
    <m/>
    <m/>
    <m/>
    <m/>
    <m/>
    <m/>
    <m/>
    <m/>
    <m/>
    <m/>
    <m/>
    <m/>
    <m/>
    <m/>
    <m/>
  </r>
  <r>
    <n v="842"/>
    <s v="AGFC"/>
    <s v="3 - QC Complete"/>
    <n v="44367"/>
    <n v="44617"/>
    <s v="Structure fire, not attributable to PG&amp;E assets. Troubleman removed meter per FD. This information is preliminary."/>
    <s v="\\fxshare-nas05\quotashare-fs01\ESA\5 - Ignition Tracking\2021_Ignition_QC_Folders\20210618_nan_nan_nan_9252588619"/>
    <s v=" "/>
    <m/>
    <m/>
    <m/>
    <m/>
    <m/>
    <s v="Not In Scope"/>
    <m/>
    <m/>
    <m/>
    <m/>
    <m/>
    <m/>
    <m/>
    <m/>
    <m/>
    <m/>
    <m/>
    <m/>
    <m/>
    <m/>
    <m/>
    <m/>
    <m/>
    <m/>
    <m/>
    <m/>
    <m/>
    <m/>
    <m/>
    <m/>
    <m/>
    <m/>
    <m/>
    <m/>
    <m/>
    <m/>
    <m/>
    <m/>
    <m/>
    <m/>
    <m/>
    <m/>
    <m/>
    <m/>
    <m/>
    <m/>
    <m/>
    <m/>
    <m/>
    <m/>
    <m/>
    <m/>
    <s v=" "/>
    <x v="190"/>
    <s v="10:57:00"/>
    <m/>
    <m/>
    <s v="FAS"/>
    <s v="N"/>
    <s v="N"/>
    <m/>
    <m/>
    <m/>
    <n v="9252588619"/>
    <m/>
    <m/>
    <m/>
    <m/>
    <s v=" "/>
    <x v="0"/>
    <x v="1"/>
    <s v="N"/>
    <s v="N"/>
    <s v="N"/>
    <s v="Structure fire, not attributable to PG&amp;E assets. Troubleman removed meter per FD. This information is preliminary."/>
    <s v="Not PG&amp;E"/>
    <s v="Building"/>
    <m/>
    <m/>
    <m/>
    <s v="Structure-only"/>
    <m/>
    <m/>
    <m/>
    <m/>
    <m/>
    <s v="Other Fire: Non-PG&amp;E related"/>
    <m/>
    <m/>
    <m/>
    <s v="Overhead"/>
    <x v="1"/>
    <m/>
    <m/>
    <m/>
    <s v=" "/>
    <x v="0"/>
    <n v="37.786776699999997"/>
    <n v="-121.2303083"/>
    <s v="San Joaquin"/>
    <s v="MANTECA 1706 "/>
    <n v="17000"/>
    <m/>
    <x v="0"/>
    <s v="Manteca FD"/>
    <s v="Urban"/>
    <m/>
    <m/>
    <s v="N"/>
    <m/>
    <m/>
    <m/>
    <m/>
    <s v="N"/>
    <s v="N"/>
    <m/>
    <m/>
    <s v="2021-06-22"/>
    <m/>
    <m/>
    <m/>
    <m/>
    <m/>
    <m/>
    <m/>
    <m/>
    <m/>
    <m/>
    <m/>
    <m/>
    <m/>
    <m/>
    <m/>
    <m/>
    <m/>
    <m/>
    <m/>
    <s v="  "/>
    <s v="STOCKTON"/>
    <s v="MANTECA"/>
    <s v="10:57"/>
    <n v="44365"/>
    <m/>
    <n v="9252588619"/>
    <n v="808"/>
    <s v="W YOSEMITE AVE"/>
    <s v="MANTECA"/>
    <n v="37.797321999999987"/>
    <n v="-121.22729"/>
    <s v="Q3TRXAE"/>
    <s v="ARREOLA, RAY"/>
    <n v="162611708"/>
    <s v="20210618 11:44"/>
    <n v="1121"/>
    <m/>
    <s v="REMOVED METER PER FIRE DEPT "/>
    <s v="Y"/>
    <m/>
    <m/>
    <s v="37.7867767,-121.2303083,9.100000,3D"/>
    <m/>
    <m/>
    <m/>
    <s v="MANTECA FD"/>
    <m/>
    <s v="N"/>
    <s v="Y"/>
    <s v="N"/>
    <s v="Clear"/>
    <m/>
    <s v="Structures"/>
    <m/>
    <s v="Calm"/>
    <m/>
    <s v="Unknown"/>
    <m/>
    <s v="Structure Only"/>
    <m/>
    <s v="Fire Dept"/>
    <m/>
    <s v="Overhead"/>
    <m/>
    <s v="N"/>
    <m/>
    <m/>
    <m/>
    <m/>
    <m/>
    <m/>
    <s v="  "/>
    <m/>
    <m/>
    <m/>
    <m/>
    <m/>
    <m/>
    <m/>
    <m/>
    <m/>
    <m/>
    <m/>
    <m/>
    <m/>
    <m/>
    <m/>
    <m/>
    <m/>
    <m/>
    <m/>
    <m/>
    <m/>
    <m/>
    <m/>
    <m/>
    <m/>
    <m/>
    <m/>
    <m/>
    <m/>
    <m/>
    <m/>
    <m/>
    <m/>
    <m/>
    <m/>
    <m/>
    <m/>
    <m/>
    <m/>
    <m/>
    <m/>
    <m/>
    <m/>
    <m/>
    <m/>
    <m/>
    <m/>
  </r>
  <r>
    <n v="841"/>
    <s v="AGFC"/>
    <s v="3 - QC Complete"/>
    <n v="44367"/>
    <n v="44617"/>
    <s v="Other fire, not attributable to PG&amp;E assets. AWAC burnt due to fire. EC 121562736 has cause listed as Fire. This information is preliminary."/>
    <s v="\\fxshare-nas05\quotashare-fs01\ESA\5 - Ignition Tracking\2021_Ignition_QC_Folders\20210618_1377270_nan_nan_T005318900"/>
    <s v=" "/>
    <m/>
    <m/>
    <m/>
    <m/>
    <m/>
    <s v="Not In Scope"/>
    <m/>
    <m/>
    <m/>
    <m/>
    <m/>
    <m/>
    <m/>
    <m/>
    <m/>
    <m/>
    <m/>
    <m/>
    <m/>
    <m/>
    <m/>
    <m/>
    <m/>
    <m/>
    <m/>
    <m/>
    <m/>
    <m/>
    <m/>
    <m/>
    <m/>
    <m/>
    <m/>
    <m/>
    <m/>
    <m/>
    <m/>
    <m/>
    <m/>
    <m/>
    <m/>
    <m/>
    <m/>
    <m/>
    <m/>
    <m/>
    <m/>
    <m/>
    <m/>
    <m/>
    <m/>
    <m/>
    <s v=" "/>
    <x v="190"/>
    <s v="08:48:00"/>
    <n v="44365"/>
    <s v="08:48:00"/>
    <s v="FAS"/>
    <s v="N"/>
    <s v="N"/>
    <n v="1377270"/>
    <m/>
    <m/>
    <s v="T005318900"/>
    <m/>
    <m/>
    <m/>
    <m/>
    <s v=" "/>
    <x v="0"/>
    <x v="1"/>
    <s v="N"/>
    <s v="N"/>
    <s v="N"/>
    <s v="Other fire, not attributable to PG&amp;E assets. AWAC burnt due to fire. EC 121562736 has cause listed as Fire. This information is preliminary."/>
    <s v="Not PG&amp;E"/>
    <s v="Other"/>
    <m/>
    <m/>
    <m/>
    <s v="10-99"/>
    <m/>
    <m/>
    <m/>
    <m/>
    <m/>
    <s v="Other Fire: Non-PG&amp;E related"/>
    <m/>
    <m/>
    <m/>
    <s v="Overhead"/>
    <x v="1"/>
    <m/>
    <m/>
    <m/>
    <s v=" "/>
    <x v="0"/>
    <n v="36.705246699999996"/>
    <n v="-119.39185000000001"/>
    <s v="Fresno"/>
    <s v="REEDLEY 1106"/>
    <n v="12000"/>
    <m/>
    <x v="0"/>
    <s v="Fresno County FD"/>
    <s v="Agriculture"/>
    <m/>
    <m/>
    <s v="N"/>
    <m/>
    <m/>
    <m/>
    <m/>
    <s v="N"/>
    <s v="N"/>
    <m/>
    <m/>
    <s v="2021-06-22"/>
    <m/>
    <m/>
    <m/>
    <m/>
    <m/>
    <m/>
    <m/>
    <m/>
    <m/>
    <m/>
    <m/>
    <m/>
    <m/>
    <m/>
    <m/>
    <m/>
    <m/>
    <m/>
    <m/>
    <s v="  "/>
    <s v="FRESNO"/>
    <s v="DINUBA 02"/>
    <s v="08:48"/>
    <n v="44365"/>
    <n v="1377270"/>
    <s v="T005318900"/>
    <n v="2685"/>
    <s v="S ALTA AVE"/>
    <s v="REEDLEY"/>
    <n v="36.696740000000013"/>
    <n v="-119.39416"/>
    <s v="F6TJKBX"/>
    <s v="BUCHANAN, JORDAN"/>
    <n v="252341106"/>
    <s v="20210618 11:28"/>
    <n v="9002"/>
    <n v="1"/>
    <s v="burnt awac from fire. crew working to replace."/>
    <s v="Y"/>
    <m/>
    <m/>
    <s v="36.7052467,-119.3918500,128.900000,3D"/>
    <m/>
    <m/>
    <m/>
    <s v="Fresno County Fire"/>
    <m/>
    <s v="N"/>
    <s v="N"/>
    <m/>
    <s v="Clear"/>
    <m/>
    <s v="Private Land"/>
    <m/>
    <s v="Calm"/>
    <m/>
    <s v="PG&amp;E Equipment"/>
    <m/>
    <s v="10 - 100 Acres"/>
    <m/>
    <s v="Fire Dept"/>
    <m/>
    <s v="Overhead"/>
    <m/>
    <s v="N"/>
    <m/>
    <m/>
    <m/>
    <s v="FIRE, FOREST/GRASS"/>
    <s v="CONDUCTOR, OVERHEAD"/>
    <s v="N"/>
    <s v="  "/>
    <m/>
    <m/>
    <m/>
    <m/>
    <m/>
    <m/>
    <m/>
    <m/>
    <m/>
    <m/>
    <m/>
    <m/>
    <m/>
    <m/>
    <m/>
    <m/>
    <m/>
    <m/>
    <m/>
    <m/>
    <m/>
    <m/>
    <m/>
    <m/>
    <m/>
    <m/>
    <m/>
    <m/>
    <m/>
    <m/>
    <m/>
    <m/>
    <m/>
    <m/>
    <m/>
    <m/>
    <m/>
    <m/>
    <m/>
    <m/>
    <m/>
    <m/>
    <m/>
    <m/>
    <m/>
    <m/>
    <m/>
  </r>
  <r>
    <n v="840"/>
    <s v="P4K5"/>
    <s v="3 - QC Complete"/>
    <n v="44387"/>
    <n v="44617"/>
    <s v="Overhead secondary connector failed at transformer, resulting in a 30 to 40 foot fire. This information is preliminary."/>
    <s v="\\fxshare-nas05\quotashare-fs01\ESA\5 - Ignition Tracking\2021_Ignition_QC_Folders\20210618_1377311_21-0076146_nan_T005318860"/>
    <s v=" "/>
    <m/>
    <s v="P4K5"/>
    <s v="Adjusted the create and outage time to match the records, Changed the fire lat and long coordinates to match FAS records"/>
    <n v="44387"/>
    <m/>
    <s v="Not In Scope"/>
    <m/>
    <m/>
    <m/>
    <m/>
    <m/>
    <m/>
    <m/>
    <m/>
    <m/>
    <m/>
    <m/>
    <m/>
    <m/>
    <m/>
    <m/>
    <m/>
    <m/>
    <m/>
    <m/>
    <m/>
    <m/>
    <m/>
    <m/>
    <m/>
    <m/>
    <m/>
    <m/>
    <m/>
    <m/>
    <m/>
    <m/>
    <m/>
    <m/>
    <m/>
    <m/>
    <m/>
    <m/>
    <m/>
    <m/>
    <m/>
    <m/>
    <m/>
    <m/>
    <m/>
    <m/>
    <m/>
    <s v=" "/>
    <x v="190"/>
    <s v="08:24:00"/>
    <n v="44365"/>
    <s v="08:22:00"/>
    <s v="FAS"/>
    <s v="N"/>
    <s v="N"/>
    <n v="1377311"/>
    <s v="21-0076146"/>
    <m/>
    <s v="T005318856, T005318860"/>
    <m/>
    <m/>
    <m/>
    <s v="No photos"/>
    <s v=" "/>
    <x v="1"/>
    <x v="0"/>
    <s v="Y"/>
    <s v="Y"/>
    <s v="N"/>
    <s v="On June 18th, 2021 at 0824 hours, a PG&amp;E Troubleman was dispatched to the Catlett 1102 12kV Distribution Circuit near the vicinity of Country Acres Lane and Baseline Road in response to a veg fire. Initial analysis indicates equipment failure caused the ignition. Secondary connector came loose, the ensuing fire was &lt; 0.25 acres in size and the fire was suppressed by Cal Fire. PG&amp;E Troubleman replaced the secondary connector. This is preliminary. "/>
    <s v="PG&amp;E"/>
    <s v="Vegetation"/>
    <m/>
    <s v="D"/>
    <s v="D"/>
    <s v="&lt;0.25"/>
    <m/>
    <m/>
    <m/>
    <m/>
    <m/>
    <s v="Equipment - PG&amp;E"/>
    <s v="All types of equipment / facility failure"/>
    <s v="Splice/Clamp/Connector"/>
    <s v="Y"/>
    <s v="Overhead"/>
    <x v="2"/>
    <s v="Splice/Clamp/Connector"/>
    <s v="Connector"/>
    <n v="102349547"/>
    <s v=" "/>
    <x v="0"/>
    <n v="38.772419999999997"/>
    <n v="-121.41522000000001"/>
    <s v="Placer"/>
    <s v="CATLETT 1102"/>
    <s v="0-750"/>
    <m/>
    <x v="0"/>
    <s v="Cal Fire"/>
    <s v="Agriculture"/>
    <s v="Brush fuel model"/>
    <m/>
    <s v="N"/>
    <m/>
    <m/>
    <m/>
    <m/>
    <s v="N"/>
    <s v="N"/>
    <m/>
    <m/>
    <s v="2021-06-22"/>
    <m/>
    <m/>
    <m/>
    <m/>
    <m/>
    <m/>
    <m/>
    <m/>
    <m/>
    <m/>
    <m/>
    <m/>
    <m/>
    <m/>
    <m/>
    <m/>
    <m/>
    <m/>
    <m/>
    <s v="  "/>
    <s v="SIERRA"/>
    <s v="LINCOLN"/>
    <s v="08:26"/>
    <n v="44365"/>
    <n v="1377311"/>
    <s v="T005318860"/>
    <s v="UNKNOWN"/>
    <s v="7101 PHILLIP RD"/>
    <s v="ROSEVILLE"/>
    <n v="38.772419999999997"/>
    <n v="-121.41522000000001"/>
    <s v="T1TMJJ4"/>
    <s v="JOHNSTON, MARTY"/>
    <n v="153761102"/>
    <s v="20210618 11:16"/>
    <n v="9002"/>
    <m/>
    <s v="bad sec  hot leg conn at  tx.replaced.pwr ok."/>
    <s v="Y"/>
    <m/>
    <m/>
    <s v="38.8017183,-121.3555450,28.600000,3D"/>
    <m/>
    <m/>
    <m/>
    <s v="cal fire"/>
    <m/>
    <s v="N"/>
    <s v="Y"/>
    <m/>
    <s v="Clear"/>
    <s v="30 by 40 fire"/>
    <s v="Private Land"/>
    <m/>
    <s v="Calm"/>
    <m/>
    <s v="PG&amp;E Equipment"/>
    <m/>
    <s v="3 meters - 0.25 Acres"/>
    <m/>
    <s v="Cal Fire"/>
    <m/>
    <s v="Overhead"/>
    <m/>
    <s v="N"/>
    <m/>
    <m/>
    <m/>
    <s v="OVERHEAD"/>
    <s v="CONNECTOR OR SPLICE OH"/>
    <s v="N"/>
    <s v="  "/>
    <s v="Unplanned"/>
    <s v="Sierra"/>
    <s v="Placer"/>
    <s v="153761102, CATLETT-1102"/>
    <s v="21-0076146"/>
    <s v="Unplanned"/>
    <s v="Clear;32-90 F"/>
    <s v="1"/>
    <s v="170"/>
    <s v="NO"/>
    <s v="Line to Ground"/>
    <s v="Sustained"/>
    <s v="No"/>
    <s v="MTR#1006474345"/>
    <s v="OH"/>
    <s v="Transformer"/>
    <s v="1377311"/>
    <s v="Secondary, Burned Open"/>
    <m/>
    <m/>
    <m/>
    <s v="7101 PHILLIPS RD., PLEASANT GROVE"/>
    <s v="7101 PHILLIPS RD"/>
    <m/>
    <s v="bad sec  hot leg conn at  tx.replaced.pwr ok"/>
    <m/>
    <s v="No"/>
    <s v="Equipment Failure/Involved, Overhead"/>
    <m/>
    <m/>
    <m/>
    <m/>
    <m/>
    <m/>
    <m/>
    <m/>
    <m/>
    <m/>
    <m/>
    <m/>
    <m/>
    <m/>
    <m/>
    <m/>
    <m/>
    <m/>
    <m/>
  </r>
  <r>
    <n v="839"/>
    <s v="TLAL"/>
    <s v="3 - QC Complete"/>
    <n v="44376"/>
    <n v="44617"/>
    <s v="Oak Tree fell through overhead circuit resulting in a wires down incident that ignited a 0.25 - 10 acre fire. EOC preliminary notes on call notes: I got a a call from the HAWC about an active vegetation fire near Nevada City. ILIS states &quot;RAGGIO RPTS CAL FIRE ON SITE DUE TO WIRE DOWN THAT STARTED FIRE. GIVEN OK TO OPEN REMAINING FU &amp; T/MOL. WILL INVESTIGATE DAMAGE ONCE REMAING FUSE IS OPEN &amp; RPT&quot; FNL 06/18/21 04:08. IRWIN picked up at 0437 hours.  I got a HAWC update saying that forward progress has stopped at 3 acres. PG&amp;E got a call from CALFIRE at 5:28 saying &quot;AXS-OK AXS-OK CALFIRE SAYS PWR LINES DWN/ VEGGIE FIRE STARTED/ONSITE &quot; A TMan was dispatched right after that. I called the Tman aat 0635 hours. He states that he has no access to the area since it is limited access down a single lane dirt road, which CALFIRE is using. He states structure damage is unknown because he does not have access. When he arrived, fuse 8165 were blown, there were 3 spans of wire down 8 spans load side of fuse 8165 and structural damage to the pole wiht the insulators ripped off of the pins, which he states is indicative of something falling through. Not aware of any media or injury/fatality. He saw CHP leave the scene. UIQ shows smart meter that is load side of the wires down lost power at 0354 hours. Tman called me at 1210 hours and reported an Oak tree fell through the wire causing a fire; No damage to structures or property, only vegetation burnt. 1-2 acre fire; OIS: 1377132; ILIS: 21-0075967; FOID: T005318669, T005318692, T005318667, T005318641; EC: 121563236, 121563330, 121563210; PM: 31543994; Circuit ID: 152471101; SAP Eqp ID: 100105270, 100105274, 100105268"/>
    <s v="\\fxshare-nas05\quotashare-fs01\ESA\5 - Ignition Tracking\2021_Ignition_QC_Folders\20210618_1377132_21-0075967_nan_T005318669"/>
    <s v=" "/>
    <m/>
    <s v="TLAL"/>
    <s v="Additional FOID's added; Create &amp; Outage Time Updated"/>
    <m/>
    <m/>
    <s v="Not Assigned"/>
    <s v="Not Required"/>
    <m/>
    <m/>
    <s v="Not Required"/>
    <m/>
    <m/>
    <m/>
    <m/>
    <m/>
    <m/>
    <m/>
    <s v="Complete"/>
    <s v="Trunk (Decay, Defect, Cavity)"/>
    <m/>
    <m/>
    <m/>
    <m/>
    <m/>
    <m/>
    <m/>
    <m/>
    <m/>
    <m/>
    <m/>
    <m/>
    <m/>
    <m/>
    <m/>
    <m/>
    <m/>
    <m/>
    <m/>
    <m/>
    <m/>
    <m/>
    <m/>
    <m/>
    <m/>
    <m/>
    <m/>
    <m/>
    <m/>
    <s v="JKRB"/>
    <s v="James Raggio, (707) 291-3799, JKRB@pge.com"/>
    <m/>
    <m/>
    <s v=" "/>
    <x v="190"/>
    <s v="04:13:00"/>
    <n v="44365"/>
    <s v="04:08:00"/>
    <s v="FAS"/>
    <s v="N"/>
    <s v="N"/>
    <n v="1377132"/>
    <s v="21-0075967"/>
    <m/>
    <s v="T005318669, T005318692, T005318667, T005318641"/>
    <s v="121563236, 121563330, 121563210"/>
    <s v="117771419"/>
    <m/>
    <s v="PG&amp;E_839_Ignition_20210618_1.jpg"/>
    <s v=" "/>
    <x v="1"/>
    <x v="0"/>
    <s v="Y"/>
    <s v="Y"/>
    <s v="N"/>
    <s v="On June 18, 2021 at 0618 hours, PG&amp;E Troublemen patrolled the Columbia Hill 1101 12kV Distribution Circuit number 152471101, in the Tier 3 high fire-threat district (HFTD) State responsibility area (SRA) near 13895 Whittlesey Lane in Nevada City. They observed fuse 8165 were blown, there were 3 spans of wire down 8 spans load side of fuse 8165 and structural damage to poles with the insulators ripped off of the pins, and a fire. Initial analysis indicates the ignition was caused by a mature living green 85' tall 26&quot; DBH black oak tree that partially failed when it snapped at approximately 40’ above ground level and fell diagonally downhill and toward the lines, resulting in the wire down and the ignition. The tree had a significant lean in a diagonal direction, downhill and toward the line of approximately 35 degrees. The tree did have missing bark and a vertical open wound about 8” high  X 1” wide,  just above the failure point, that was situated in an upward facing direction. There was also an old branch collar scar, that had partially callused over, but was an opening of approximately 5” in diameter at the lower end of the failure. There was one more noticeable defect which was a limb approximately 6” diameter and 4ft above the failure, that had noticeable decay in it. The incident tree was worked for a Facility Protect Overhang on April 18, 2021, to remove dead overhanging material. This location was last inspected by PI on April 7, 2021 and tree work in the area was completed on May 10, 2021. Cal Fire and the North San Juan Fire Department responded to and extinguished the Whittlesey fire. The 1,976-minute outage affected six customers. The line was returned to service on June 19, 2021. This information is preliminary."/>
    <s v="PG&amp;E"/>
    <s v="Vegetation"/>
    <m/>
    <s v="D"/>
    <s v="D"/>
    <s v="0.26-9.99"/>
    <m/>
    <m/>
    <m/>
    <m/>
    <m/>
    <s v="Vegetation"/>
    <s v="Contact from object"/>
    <s v="Veg. contact"/>
    <s v="Y"/>
    <s v="Overhead"/>
    <x v="0"/>
    <s v="Conductor - Primary"/>
    <s v="Conductors, Crossarms, Insulators, Cutouts, Lightning Arrestors"/>
    <n v="100105270"/>
    <s v=" "/>
    <x v="2"/>
    <n v="39.354025"/>
    <n v="-121.045372"/>
    <s v="Nevada"/>
    <s v="COLUMBIA HILL 1101"/>
    <n v="12000"/>
    <m/>
    <x v="1"/>
    <s v="Cal Fire"/>
    <s v="Conifer Forest"/>
    <m/>
    <m/>
    <s v="N"/>
    <m/>
    <s v="Whittlesey"/>
    <m/>
    <m/>
    <s v="N"/>
    <s v="N"/>
    <m/>
    <m/>
    <s v="2021-06-22"/>
    <n v="39.354289000000001"/>
    <n v="-121.045289"/>
    <n v="44368"/>
    <s v="TrunkFail"/>
    <s v="Mature, green black oak 26 DBH by 85’ high snapped at approximately 40’ above ground level “as agreed upon by Marshall Varrone and Tina Bailey” and fell into lines. No visible defects at point of failure during level 2 inspection seen from ground level. Tree appeared to be healthy with exception of a 1” x 8” wound on a tertiary branch above the point of break."/>
    <s v="OAKD"/>
    <n v="85"/>
    <n v="26"/>
    <n v="15"/>
    <s v="Severe"/>
    <s v="Slight"/>
    <s v="N"/>
    <n v="1"/>
    <m/>
    <s v="Hillside"/>
    <s v="A"/>
    <s v="CrossArm"/>
    <s v="BareWire"/>
    <n v="1"/>
    <s v="  "/>
    <s v="SIERRA"/>
    <s v="GRASS VALLEY 04"/>
    <s v="05:30"/>
    <n v="44365"/>
    <n v="1377132"/>
    <s v="T005318669"/>
    <n v="13895"/>
    <s v="WHITTLESEY LN"/>
    <s v="NEVADA CITY"/>
    <n v="39.361379999999997"/>
    <n v="-121.05112"/>
    <s v="T2TJKRB"/>
    <s v="RAGGIO, JAMES"/>
    <n v="152471101"/>
    <s v="20210618 13:50"/>
    <n v="9002"/>
    <m/>
    <s v="tree fell into line causing 1.59 acre  wire down at three locations and damage to one pole. "/>
    <s v="Y"/>
    <m/>
    <m/>
    <m/>
    <n v="39.354025"/>
    <n v="-121.045372"/>
    <m/>
    <s v="cal fire"/>
    <m/>
    <s v="N"/>
    <s v="Y"/>
    <m/>
    <s v="Clear"/>
    <m/>
    <s v="Private Land"/>
    <m/>
    <s v="Light"/>
    <m/>
    <s v="Vegetation"/>
    <m/>
    <s v="0.25 - 10 Acres"/>
    <m/>
    <s v="Cal Fire"/>
    <m/>
    <s v="Overhead"/>
    <m/>
    <s v="Y"/>
    <s v="photos"/>
    <s v="PG&amp;E Employee"/>
    <m/>
    <s v="TREE-FELL INTO LINE"/>
    <s v="CONDUCTOR, OVERHEAD"/>
    <s v="N"/>
    <s v="  "/>
    <s v="Unplanned"/>
    <s v="Sierra"/>
    <s v="Nevada"/>
    <s v="152471101, COLUMBIA HILL-1101"/>
    <s v="21-0075967"/>
    <s v="Unplanned"/>
    <s v="Clear;32-90 F"/>
    <s v="6"/>
    <s v="11856"/>
    <s v="NO"/>
    <s v="Line to Line"/>
    <s v="Sustained"/>
    <s v="No"/>
    <s v="8135"/>
    <s v="OH"/>
    <s v="Fuse"/>
    <s v="1377132"/>
    <s v="Conductor, Overhead, Broken, wire on ground"/>
    <m/>
    <s v="06/18/21 13:50"/>
    <m/>
    <s v="200' S/O TylerFooteRd .7mi S/W Cherokee Rd S/O Tyler Foote at  Quanset Hut"/>
    <s v="3 SPANS LD SIDE OF 33501"/>
    <m/>
    <s v="TREE FELL INTO LINE CAUSING VEG FIRE"/>
    <m/>
    <s v="No"/>
    <s v="Vegetation, Tree - fell into line"/>
    <m/>
    <m/>
    <m/>
    <m/>
    <m/>
    <m/>
    <m/>
    <m/>
    <m/>
    <m/>
    <m/>
    <m/>
    <m/>
    <m/>
    <m/>
    <m/>
    <m/>
    <m/>
    <m/>
  </r>
  <r>
    <n v="838"/>
    <s v="AGFC"/>
    <s v="3 - QC Complete"/>
    <n v="44367"/>
    <n v="44617"/>
    <s v="Structure fire, not attributable to PG&amp;E assets. This information is preliminary. "/>
    <s v="\\fxshare-nas05\quotashare-fs01\ESA\5 - Ignition Tracking\2021_Ignition_QC_Folders\20210618_nan_nan_nan_1685190292"/>
    <s v=" "/>
    <m/>
    <m/>
    <m/>
    <m/>
    <m/>
    <s v="Not In Scope"/>
    <m/>
    <m/>
    <m/>
    <m/>
    <m/>
    <m/>
    <m/>
    <m/>
    <m/>
    <m/>
    <m/>
    <m/>
    <m/>
    <m/>
    <m/>
    <m/>
    <m/>
    <m/>
    <m/>
    <m/>
    <m/>
    <m/>
    <m/>
    <m/>
    <m/>
    <m/>
    <m/>
    <m/>
    <m/>
    <m/>
    <m/>
    <m/>
    <m/>
    <m/>
    <m/>
    <m/>
    <m/>
    <m/>
    <m/>
    <m/>
    <m/>
    <m/>
    <m/>
    <m/>
    <m/>
    <m/>
    <s v=" "/>
    <x v="190"/>
    <s v="00:10:00"/>
    <m/>
    <m/>
    <s v="FAS"/>
    <s v="N"/>
    <s v="N"/>
    <m/>
    <m/>
    <m/>
    <n v="1685190292"/>
    <m/>
    <m/>
    <m/>
    <m/>
    <s v=" "/>
    <x v="0"/>
    <x v="1"/>
    <s v="N"/>
    <s v="N"/>
    <s v="N"/>
    <s v="Structure fire, not attributable to PG&amp;E assets. This information is preliminary. "/>
    <s v="Not PG&amp;E"/>
    <s v="Building"/>
    <m/>
    <m/>
    <m/>
    <s v="Structure-only"/>
    <m/>
    <m/>
    <m/>
    <m/>
    <m/>
    <s v="Other Fire: Non-PG&amp;E related"/>
    <m/>
    <m/>
    <m/>
    <s v="Overhead"/>
    <x v="1"/>
    <m/>
    <m/>
    <m/>
    <s v=" "/>
    <x v="0"/>
    <n v="37.9723167"/>
    <n v="-122.03525"/>
    <s v="Contra Costa"/>
    <s v="TIDEWATER 2108 "/>
    <n v="21000"/>
    <m/>
    <x v="0"/>
    <s v="Fire Department"/>
    <s v="Urban"/>
    <m/>
    <m/>
    <s v="N"/>
    <m/>
    <m/>
    <m/>
    <m/>
    <s v="N"/>
    <s v="N"/>
    <m/>
    <m/>
    <s v="2021-06-22"/>
    <m/>
    <m/>
    <m/>
    <m/>
    <m/>
    <m/>
    <m/>
    <m/>
    <m/>
    <m/>
    <m/>
    <m/>
    <m/>
    <m/>
    <m/>
    <m/>
    <m/>
    <m/>
    <m/>
    <s v="  "/>
    <s v="DIABLO"/>
    <s v="CONCORD 01"/>
    <s v="00:10"/>
    <n v="44365"/>
    <m/>
    <s v="1685190292"/>
    <s v="1650"/>
    <s v="ASHBURY DR"/>
    <s v="CONCORD"/>
    <n v="37.972072999999988"/>
    <n v="-122.035337"/>
    <s v="E1MDWRA"/>
    <s v="RABELLO, DAVID"/>
    <n v="14652108"/>
    <s v="20210618 14:59"/>
    <n v="2508"/>
    <n v="3"/>
    <s v="LKD OFF MAIN DUE TO FIRE"/>
    <s v="Y"/>
    <m/>
    <m/>
    <s v="37.9723167,-122.0352500,11.100000,3D"/>
    <m/>
    <m/>
    <m/>
    <m/>
    <m/>
    <s v="N"/>
    <s v="Y"/>
    <s v="N"/>
    <s v="Clear"/>
    <m/>
    <s v="Private Land"/>
    <m/>
    <s v="Calm"/>
    <m/>
    <s v="Unknown"/>
    <m/>
    <s v="Structure Only"/>
    <m/>
    <s v="Fire Dept"/>
    <m/>
    <s v="Overhead"/>
    <m/>
    <s v="N"/>
    <m/>
    <s v="Other (Comments)"/>
    <m/>
    <m/>
    <m/>
    <m/>
    <s v="  "/>
    <m/>
    <m/>
    <m/>
    <m/>
    <m/>
    <m/>
    <m/>
    <m/>
    <m/>
    <m/>
    <m/>
    <m/>
    <m/>
    <m/>
    <m/>
    <m/>
    <m/>
    <m/>
    <m/>
    <m/>
    <m/>
    <m/>
    <m/>
    <m/>
    <m/>
    <m/>
    <m/>
    <m/>
    <m/>
    <m/>
    <m/>
    <m/>
    <m/>
    <m/>
    <m/>
    <m/>
    <m/>
    <m/>
    <m/>
    <m/>
    <m/>
    <m/>
    <m/>
    <m/>
    <m/>
    <m/>
    <m/>
  </r>
  <r>
    <n v="837"/>
    <s v="AGFC"/>
    <s v="3 - QC Complete"/>
    <n v="44365"/>
    <n v="44617"/>
    <s v="Structure fire, not attributable to PG&amp;E assets. Trailer and shed not fed by PG&amp;E. This information is preliminary."/>
    <s v="\\fxshare-nas05\quotashare-fs01\ESA\5 - Ignition Tracking\2021_Ignition_QC_Folders\20210618_nan_nan_nan_7583796304"/>
    <s v=" "/>
    <m/>
    <m/>
    <m/>
    <m/>
    <m/>
    <s v="Not In Scope"/>
    <m/>
    <m/>
    <m/>
    <m/>
    <m/>
    <m/>
    <m/>
    <m/>
    <m/>
    <m/>
    <m/>
    <m/>
    <m/>
    <m/>
    <m/>
    <m/>
    <m/>
    <m/>
    <m/>
    <m/>
    <m/>
    <m/>
    <m/>
    <m/>
    <m/>
    <m/>
    <m/>
    <m/>
    <m/>
    <m/>
    <m/>
    <m/>
    <m/>
    <m/>
    <m/>
    <m/>
    <m/>
    <m/>
    <m/>
    <m/>
    <m/>
    <m/>
    <m/>
    <m/>
    <m/>
    <m/>
    <s v=" "/>
    <x v="190"/>
    <s v="09:22:00"/>
    <m/>
    <m/>
    <s v="FAS"/>
    <s v="N"/>
    <s v="N"/>
    <m/>
    <m/>
    <m/>
    <n v="7583796304"/>
    <m/>
    <m/>
    <m/>
    <m/>
    <s v=" "/>
    <x v="0"/>
    <x v="1"/>
    <s v="N"/>
    <s v="N"/>
    <s v="N"/>
    <s v="Structure fire, not attributable to PG&amp;E assets. Trailer and shed not fed by PG&amp;E. This information is preliminary."/>
    <s v="Not PG&amp;E"/>
    <s v="Building"/>
    <m/>
    <m/>
    <m/>
    <s v="Structure-only"/>
    <m/>
    <m/>
    <m/>
    <m/>
    <m/>
    <s v="Other Fire: Non-PG&amp;E related"/>
    <m/>
    <m/>
    <m/>
    <s v="Overhead"/>
    <x v="1"/>
    <m/>
    <m/>
    <m/>
    <s v=" "/>
    <x v="0"/>
    <n v="36.599784999999997"/>
    <n v="-119.5653367"/>
    <s v="Fresno"/>
    <s v="PARLIER 1104"/>
    <n v="12000"/>
    <m/>
    <x v="0"/>
    <s v="Cal Fire"/>
    <s v="Agriculture"/>
    <m/>
    <m/>
    <s v="N"/>
    <m/>
    <m/>
    <m/>
    <m/>
    <s v="N"/>
    <s v="N"/>
    <m/>
    <m/>
    <s v="2021-06-18"/>
    <m/>
    <m/>
    <m/>
    <m/>
    <m/>
    <m/>
    <m/>
    <m/>
    <m/>
    <m/>
    <m/>
    <m/>
    <m/>
    <m/>
    <m/>
    <m/>
    <m/>
    <m/>
    <m/>
    <s v="  "/>
    <s v="FRESNO"/>
    <s v="SELMA  01"/>
    <s v="09:22"/>
    <n v="44365"/>
    <m/>
    <n v="7583796304"/>
    <n v="9541"/>
    <s v="S ACADEMY AVE"/>
    <s v="SELMA"/>
    <n v="36.598004000000003"/>
    <n v="-119.556969"/>
    <s v="F6TJMRY"/>
    <s v="ROGERS, JAMES"/>
    <n v="252291104"/>
    <s v="20210618 10:16"/>
    <n v="1101"/>
    <m/>
    <s v="STRUCTURE FIRE TRAILER AND SHED NOT FEED BY PGE NO DAMAGE CAUSED BY PGE "/>
    <s v="Y"/>
    <m/>
    <m/>
    <s v="36.5997850,-119.5653367,81.000000,3D"/>
    <m/>
    <m/>
    <m/>
    <s v="CAL FIRE SELMA"/>
    <m/>
    <s v="N"/>
    <s v="Y"/>
    <s v="N"/>
    <s v="Clear"/>
    <m/>
    <s v="Structures"/>
    <m/>
    <s v="Calm"/>
    <m/>
    <s v="Unknown"/>
    <m/>
    <s v="Structure Only"/>
    <m/>
    <s v="Cal Fire"/>
    <m/>
    <s v="Overhead"/>
    <m/>
    <s v="N"/>
    <m/>
    <m/>
    <m/>
    <m/>
    <m/>
    <m/>
    <s v="  "/>
    <m/>
    <m/>
    <m/>
    <m/>
    <m/>
    <m/>
    <m/>
    <m/>
    <m/>
    <m/>
    <m/>
    <m/>
    <m/>
    <m/>
    <m/>
    <m/>
    <m/>
    <m/>
    <m/>
    <m/>
    <m/>
    <m/>
    <m/>
    <m/>
    <m/>
    <m/>
    <m/>
    <m/>
    <m/>
    <m/>
    <m/>
    <m/>
    <m/>
    <m/>
    <m/>
    <m/>
    <m/>
    <m/>
    <m/>
    <m/>
    <m/>
    <m/>
    <m/>
    <m/>
    <m/>
    <m/>
    <m/>
  </r>
  <r>
    <n v="868"/>
    <s v="AGFC"/>
    <s v="3 - QC Complete"/>
    <n v="44367"/>
    <n v="44617"/>
    <s v="Other fire, not attributable to PG&amp;E assets. Third party vehicle caused fire. EOC preliminary on call notes: Vegetation fire less than an acre with associated outage. I tried to call the tman but he did not pick up - OIS says he got on site at 1712. Trouble Report says REPORT OF POLE FIRE AND VEG FIRE PER CALFIRE MORGAN HILL SCU 4390 NEED ETA, Pwr-Y - 1800 spoke with the tman - Fire incident CA SCU 004393 CALFIRE report number - pole might be okay but a crew is going to look at it. opened a TX on a pole but put the customer back online. FD told him that it was a 3rd party vehicle dragging something that started 2 fires in the area. No property damage - fire was .5 acre. No media. No injury. This information is preliminary."/>
    <s v="\\fxshare-nas05\quotashare-fs01\ESA\5 - Ignition Tracking\2021_Ignition_QC_Folders\20210617_1376530_nan_nan_T005318083"/>
    <s v=" "/>
    <m/>
    <m/>
    <m/>
    <m/>
    <m/>
    <s v="Not In Scope"/>
    <m/>
    <m/>
    <m/>
    <m/>
    <m/>
    <m/>
    <m/>
    <m/>
    <m/>
    <m/>
    <m/>
    <m/>
    <m/>
    <m/>
    <m/>
    <m/>
    <m/>
    <m/>
    <m/>
    <m/>
    <m/>
    <m/>
    <m/>
    <m/>
    <m/>
    <m/>
    <m/>
    <m/>
    <m/>
    <m/>
    <m/>
    <m/>
    <m/>
    <m/>
    <m/>
    <m/>
    <m/>
    <m/>
    <m/>
    <m/>
    <m/>
    <m/>
    <m/>
    <m/>
    <m/>
    <m/>
    <s v=" "/>
    <x v="191"/>
    <s v="16:48:00"/>
    <n v="44364"/>
    <s v="16:48:00"/>
    <s v="FAS"/>
    <s v="Y"/>
    <s v="N"/>
    <n v="1376530"/>
    <m/>
    <m/>
    <s v="T005318083"/>
    <m/>
    <m/>
    <m/>
    <m/>
    <s v=" "/>
    <x v="0"/>
    <x v="1"/>
    <s v="N"/>
    <s v="N"/>
    <s v="N"/>
    <s v="Other fire, not attributable to PG&amp;E assets. Third party vehicle caused fire. EOC preliminary on call notes: Vegetation fire less than an acre with associated outage. I tried to call the tman but he did not pick up - OIS says he got on site at 1712. Trouble Report says REPORT OF POLE FIRE AND VEG FIRE PER CALFIRE MORGAN HILL SCU 4390 NEED ETA, Pwr-Y - 1800 spoke with the tman - Fire incident CA SCU 004393 CALFIRE report number - pole might be okay but a crew is going to look at it. opened a TX on a pole but put the customer back online. FD told him that it was a 3rd party vehicle dragging something that started 2 fires in the area. No property damage - fire was .5 acre. No media. No injury. This information is preliminary."/>
    <s v="Not PG&amp;E"/>
    <s v="Other"/>
    <m/>
    <m/>
    <m/>
    <s v="0.26-9.99"/>
    <m/>
    <m/>
    <m/>
    <m/>
    <m/>
    <s v="Other Fire: Non-PG&amp;E related"/>
    <m/>
    <m/>
    <m/>
    <s v="Overhead"/>
    <x v="1"/>
    <m/>
    <m/>
    <m/>
    <s v=" "/>
    <x v="0"/>
    <n v="37.167338999999998"/>
    <n v="-121.707264"/>
    <s v="Santa Clara"/>
    <s v="MORGAN HILL 2111 "/>
    <n v="21000"/>
    <m/>
    <x v="0"/>
    <s v="Cal Fire"/>
    <s v="Urban"/>
    <m/>
    <m/>
    <s v="N"/>
    <m/>
    <s v="Hale"/>
    <m/>
    <m/>
    <s v="N"/>
    <s v="N"/>
    <m/>
    <m/>
    <s v="2021-06-22"/>
    <m/>
    <m/>
    <m/>
    <m/>
    <m/>
    <m/>
    <m/>
    <m/>
    <m/>
    <m/>
    <m/>
    <m/>
    <m/>
    <m/>
    <m/>
    <m/>
    <m/>
    <m/>
    <m/>
    <s v="  "/>
    <m/>
    <m/>
    <s v="16:48"/>
    <n v="44364"/>
    <n v="1376530"/>
    <s v="T005318083"/>
    <m/>
    <m/>
    <m/>
    <m/>
    <m/>
    <s v="J2TEAK2"/>
    <m/>
    <n v="83242111"/>
    <s v="2021/06/17 18:08:08"/>
    <n v="9111"/>
    <m/>
    <s v="A:OK;X:KALANA;R:REPORT OF POLE FIRE AND VEG FIRE PER CALFIRE MORGAN HILL SCU 4390 NEED ETA, PWR-Y"/>
    <s v="N"/>
    <m/>
    <m/>
    <m/>
    <m/>
    <m/>
    <m/>
    <m/>
    <m/>
    <m/>
    <m/>
    <s v="Y"/>
    <m/>
    <m/>
    <m/>
    <m/>
    <m/>
    <m/>
    <m/>
    <m/>
    <m/>
    <m/>
    <m/>
    <m/>
    <m/>
    <m/>
    <m/>
    <m/>
    <m/>
    <m/>
    <s v="VEHICLE"/>
    <s v="OTHER"/>
    <m/>
    <s v="  "/>
    <m/>
    <m/>
    <m/>
    <m/>
    <m/>
    <m/>
    <m/>
    <m/>
    <m/>
    <m/>
    <m/>
    <m/>
    <m/>
    <m/>
    <m/>
    <m/>
    <m/>
    <m/>
    <m/>
    <m/>
    <m/>
    <m/>
    <m/>
    <m/>
    <m/>
    <m/>
    <m/>
    <m/>
    <m/>
    <m/>
    <m/>
    <m/>
    <m/>
    <m/>
    <m/>
    <m/>
    <m/>
    <m/>
    <m/>
    <m/>
    <m/>
    <m/>
    <m/>
    <m/>
    <m/>
    <m/>
    <m/>
  </r>
  <r>
    <n v="836"/>
    <s v="CFMD"/>
    <s v="3 - QC Complete"/>
    <n v="44396"/>
    <n v="44617"/>
    <s v="Service rubbed along roof and got hot legs together. The ensuing fire was limited to PG&amp;E assets. This information is preliminary."/>
    <s v="\\fxshare-nas05\quotashare-fs01\ESA\5 - Ignition Tracking\2021_Ignition_QC_Folders\20210617_1376915_nan_nan_T005318431"/>
    <s v=" "/>
    <m/>
    <m/>
    <m/>
    <m/>
    <m/>
    <s v="Not In Scope"/>
    <m/>
    <m/>
    <m/>
    <m/>
    <m/>
    <m/>
    <m/>
    <m/>
    <m/>
    <m/>
    <m/>
    <m/>
    <m/>
    <m/>
    <m/>
    <m/>
    <m/>
    <m/>
    <m/>
    <m/>
    <m/>
    <m/>
    <m/>
    <m/>
    <m/>
    <m/>
    <m/>
    <m/>
    <m/>
    <m/>
    <m/>
    <m/>
    <m/>
    <m/>
    <m/>
    <m/>
    <m/>
    <m/>
    <m/>
    <s v="Y"/>
    <n v="44396"/>
    <n v="44396"/>
    <s v="DBCG"/>
    <s v="510-385-5868"/>
    <s v="details of incident confirmed"/>
    <m/>
    <s v=" "/>
    <x v="191"/>
    <s v="21:10:00"/>
    <n v="44364"/>
    <s v="21:10:00"/>
    <s v="FAS"/>
    <s v="N"/>
    <s v="N"/>
    <n v="1376915"/>
    <m/>
    <m/>
    <s v="T005318431"/>
    <m/>
    <m/>
    <m/>
    <s v="No Photo "/>
    <s v=" "/>
    <x v="0"/>
    <x v="0"/>
    <s v="N"/>
    <s v="N"/>
    <s v="N"/>
    <s v="On June 17th, 2021 at approximately 21:10 hours, a PG&amp;E troubleman was dispatched for a customer call reporting arcing wires on the Oakland D 1132, 12kV distribution circuit on El Camino Road in the City of Berkeley in the East Bay Division. Initial analysis indicates that the service line rubbed along the roof, the hot legs got together and they rubbed bare spots on the  on each individual hot leg causing it to spark and then start the fire. The small fire was suppressed by the customer.  This incident occurred in a Non-HFTD with clear, calm wind weather conditions.  No corrective tags were created for this incident.  The troubleman repaired the short side service.  This information is preliminary."/>
    <s v="PG&amp;E"/>
    <s v="Other"/>
    <s v="Service, Service Drop"/>
    <s v="D"/>
    <m/>
    <s v="Structure-PG&amp;E only"/>
    <m/>
    <m/>
    <m/>
    <m/>
    <m/>
    <s v="Equipment - PG&amp;E"/>
    <s v="All types of equipment / facility failure"/>
    <s v="Conductor failure-all"/>
    <m/>
    <s v="Overhead"/>
    <x v="3"/>
    <s v="Service Drop"/>
    <s v="Service, Service Drop"/>
    <m/>
    <s v=" "/>
    <x v="0"/>
    <n v="37.830556700000002"/>
    <n v="-122.2848517"/>
    <s v="Alameda"/>
    <s v="OAKLAND D 1132 "/>
    <n v="12000"/>
    <m/>
    <x v="0"/>
    <s v="Self Extinguished"/>
    <s v="Urban"/>
    <m/>
    <m/>
    <s v="N"/>
    <m/>
    <m/>
    <m/>
    <m/>
    <s v="N"/>
    <s v="N"/>
    <m/>
    <m/>
    <s v="2021-06-18"/>
    <m/>
    <m/>
    <m/>
    <m/>
    <m/>
    <m/>
    <m/>
    <m/>
    <m/>
    <m/>
    <m/>
    <m/>
    <m/>
    <m/>
    <m/>
    <m/>
    <m/>
    <m/>
    <m/>
    <s v="  "/>
    <s v="EAST BAY"/>
    <s v="RICHMOND 09"/>
    <s v="21:10"/>
    <n v="44364"/>
    <n v="1376915"/>
    <s v="T005318431"/>
    <n v="36"/>
    <s v="EL CAMINO REAL"/>
    <s v="BERKELEY"/>
    <n v="37.855930000000001"/>
    <n v="-122.24221"/>
    <s v="E2TDBCG"/>
    <s v="CARTER, DAVID "/>
    <n v="12101101"/>
    <s v="20210617 23:52"/>
    <n v="9260"/>
    <m/>
    <s v="serice rubbed along roof and hot legs got together"/>
    <s v="Y"/>
    <m/>
    <m/>
    <s v="37.8305567,-122.2848517,6.900000,3D"/>
    <m/>
    <m/>
    <m/>
    <m/>
    <m/>
    <s v="N"/>
    <s v="N"/>
    <m/>
    <s v="Clear"/>
    <m/>
    <s v="PG&amp;E Only"/>
    <m/>
    <s v="Calm"/>
    <m/>
    <s v="PG&amp;E Equipment"/>
    <m/>
    <s v="Structure Only"/>
    <m/>
    <s v="Self Extinguished"/>
    <m/>
    <s v="Overhead"/>
    <m/>
    <s v="Y"/>
    <s v="i collected serv"/>
    <s v="PG&amp;E Employee"/>
    <m/>
    <s v="OVERHEAD"/>
    <s v="CONDUCTOR, OVERHEAD"/>
    <s v="N"/>
    <s v="  "/>
    <m/>
    <m/>
    <m/>
    <m/>
    <m/>
    <m/>
    <m/>
    <m/>
    <m/>
    <m/>
    <m/>
    <m/>
    <m/>
    <m/>
    <m/>
    <m/>
    <m/>
    <m/>
    <m/>
    <m/>
    <m/>
    <m/>
    <m/>
    <m/>
    <m/>
    <m/>
    <m/>
    <m/>
    <m/>
    <m/>
    <m/>
    <m/>
    <m/>
    <m/>
    <m/>
    <m/>
    <m/>
    <m/>
    <m/>
    <m/>
    <m/>
    <m/>
    <m/>
    <m/>
    <m/>
    <m/>
    <m/>
  </r>
  <r>
    <n v="835"/>
    <s v="G3BA"/>
    <s v="3 - QC Complete"/>
    <n v="44390"/>
    <n v="44617"/>
    <s v="Overhead secondary conductor burnt midspan due to overload and resulted in a small 3 meter - 0.25 grass fire. This information is preliminary. "/>
    <s v="\\fxshare-nas05\quotashare-fs01\ESA\5 - Ignition Tracking\2021_Ignition_QC_Folders\20210617_1376876_nan_nan_T005318398"/>
    <s v=" "/>
    <m/>
    <s v="G3BA"/>
    <s v="Updated WSD Ignition Photo; Updated Other Companies; Updated Asset Number Associated;"/>
    <n v="44390"/>
    <m/>
    <s v="Not In Scope"/>
    <m/>
    <m/>
    <m/>
    <m/>
    <m/>
    <m/>
    <m/>
    <m/>
    <m/>
    <m/>
    <m/>
    <m/>
    <m/>
    <m/>
    <m/>
    <m/>
    <m/>
    <m/>
    <m/>
    <m/>
    <m/>
    <m/>
    <m/>
    <m/>
    <m/>
    <m/>
    <m/>
    <m/>
    <m/>
    <m/>
    <m/>
    <m/>
    <s v="N"/>
    <m/>
    <m/>
    <m/>
    <m/>
    <m/>
    <m/>
    <s v="N"/>
    <m/>
    <m/>
    <s v="DDM6"/>
    <s v="Dan Mayo: 2096311388"/>
    <m/>
    <m/>
    <s v=" "/>
    <x v="191"/>
    <s v="20:42:00"/>
    <n v="44364"/>
    <s v="20:42:00"/>
    <s v="FAS"/>
    <s v="N"/>
    <s v="N"/>
    <n v="1376876"/>
    <m/>
    <m/>
    <s v="T005318398"/>
    <n v="121558484"/>
    <m/>
    <m/>
    <s v="No Photo"/>
    <s v=" "/>
    <x v="1"/>
    <x v="0"/>
    <s v="Y"/>
    <s v="Y"/>
    <s v="N"/>
    <s v="On June 17, 2021 a PG&amp;E Troubleman was dispatched to a pole fire at 1876 Healy Rd, Merced CA.  The Troubleman determined the overhead secondary conductor burnt the midspan due to an overload and resulted in a small grass fire.  The fire was extingushed by Cal Fire, Merced County. "/>
    <s v="PG&amp;E"/>
    <s v="Vegetation"/>
    <m/>
    <s v="D"/>
    <s v="D"/>
    <s v="&lt;0.25"/>
    <s v="Grass only, no structures."/>
    <m/>
    <m/>
    <m/>
    <m/>
    <s v="Equipment - Overloaded"/>
    <s v="All types of equipment / facility failure"/>
    <s v="Conductor failure-all"/>
    <s v="N"/>
    <s v="Overhead"/>
    <x v="2"/>
    <s v="Conductor - Open Wire Secondary"/>
    <m/>
    <n v="103793326"/>
    <s v=" "/>
    <x v="0"/>
    <n v="37.260666700000002"/>
    <n v="-120.4338767"/>
    <s v="Merced"/>
    <s v="MERCED 1116"/>
    <s v="0-750"/>
    <m/>
    <x v="0"/>
    <s v="Cal Fire Merced County"/>
    <s v="Agriculture"/>
    <s v="Grass Fuel Model"/>
    <m/>
    <s v="N"/>
    <m/>
    <m/>
    <m/>
    <m/>
    <s v="N"/>
    <s v="N"/>
    <m/>
    <m/>
    <s v="2021-06-18"/>
    <m/>
    <m/>
    <m/>
    <m/>
    <m/>
    <m/>
    <m/>
    <m/>
    <m/>
    <m/>
    <m/>
    <m/>
    <m/>
    <m/>
    <m/>
    <m/>
    <m/>
    <m/>
    <m/>
    <s v="  "/>
    <s v="YOSEMITE"/>
    <s v="MERCED 01"/>
    <s v="20:42:00"/>
    <n v="44364"/>
    <n v="1376876"/>
    <s v="T005318398"/>
    <n v="1876"/>
    <s v="HEALY RD"/>
    <s v="MERCED"/>
    <n v="37.25065"/>
    <n v="-120.42523"/>
    <s v="Y4TDDM6"/>
    <s v="MAYO, DAN"/>
    <n v="252801116"/>
    <s v="20210617 22:09"/>
    <n v="9002"/>
    <m/>
    <s v="Need crew to remove 1/0 QAC &amp; install 4/0 QAC."/>
    <s v="Y"/>
    <n v="6"/>
    <s v="\\fxshare-nas05\quotashare-fs01\ESA\5 - Ignition Tracking\Fire_Tab_Attachment_Files"/>
    <s v="37.2606667,-120.4338767,52.700000,3D"/>
    <m/>
    <m/>
    <m/>
    <s v="Cal Fire, Merced County"/>
    <m/>
    <s v="N"/>
    <s v="Y"/>
    <m/>
    <s v="Clear"/>
    <m/>
    <s v="Private Land"/>
    <m/>
    <s v="Light"/>
    <m/>
    <s v="PG&amp;E Equipment"/>
    <m/>
    <s v="3 meters - 0.25 Acres"/>
    <s v="Grass only, no structures."/>
    <s v="Cal Fire"/>
    <m/>
    <s v="Overhead"/>
    <m/>
    <s v="N"/>
    <m/>
    <m/>
    <m/>
    <s v="ELECTRICAL OVERLOAD"/>
    <s v="CONDUCTOR, OVERHEAD"/>
    <s v="N"/>
    <s v="  "/>
    <m/>
    <m/>
    <m/>
    <m/>
    <m/>
    <m/>
    <m/>
    <m/>
    <m/>
    <m/>
    <m/>
    <m/>
    <m/>
    <m/>
    <m/>
    <m/>
    <m/>
    <m/>
    <m/>
    <m/>
    <m/>
    <m/>
    <m/>
    <m/>
    <m/>
    <m/>
    <m/>
    <m/>
    <m/>
    <m/>
    <m/>
    <m/>
    <m/>
    <m/>
    <m/>
    <m/>
    <m/>
    <m/>
    <m/>
    <m/>
    <m/>
    <m/>
    <m/>
    <m/>
    <m/>
    <m/>
    <m/>
  </r>
  <r>
    <n v="834"/>
    <s v="AGFC"/>
    <s v="3 - QC Complete"/>
    <n v="44364"/>
    <n v="44617"/>
    <s v="Other fire, not attributable to PG&amp;E assets. Pole damaged by fire. This information is preliminary."/>
    <s v="\\fxshare-nas05\quotashare-fs01\ESA\5 - Ignition Tracking\2021_Ignition_QC_Folders\20210617_nan_nan_nan_X316083558"/>
    <s v=" "/>
    <m/>
    <m/>
    <m/>
    <m/>
    <m/>
    <s v="Not In Scope"/>
    <m/>
    <m/>
    <m/>
    <m/>
    <m/>
    <m/>
    <m/>
    <m/>
    <m/>
    <m/>
    <m/>
    <m/>
    <m/>
    <m/>
    <m/>
    <m/>
    <m/>
    <m/>
    <m/>
    <m/>
    <m/>
    <m/>
    <m/>
    <m/>
    <m/>
    <m/>
    <m/>
    <m/>
    <m/>
    <m/>
    <m/>
    <m/>
    <m/>
    <m/>
    <m/>
    <m/>
    <m/>
    <m/>
    <m/>
    <m/>
    <m/>
    <m/>
    <m/>
    <m/>
    <m/>
    <m/>
    <s v=" "/>
    <x v="191"/>
    <s v="17:48:00"/>
    <m/>
    <m/>
    <s v="FAS"/>
    <s v="N"/>
    <s v="N"/>
    <m/>
    <m/>
    <m/>
    <s v="X316083558"/>
    <m/>
    <m/>
    <m/>
    <m/>
    <s v=" "/>
    <x v="0"/>
    <x v="1"/>
    <s v="N"/>
    <s v="N"/>
    <s v="N"/>
    <s v="Other fire, not attributable to PG&amp;E assets. Pole damaged by fire. This information is preliminary."/>
    <s v="Not PG&amp;E"/>
    <s v="Vegetation"/>
    <m/>
    <m/>
    <m/>
    <s v="10-99"/>
    <s v="50 acres per cal fire"/>
    <m/>
    <m/>
    <m/>
    <m/>
    <s v="Other Fire: Non-PG&amp;E related"/>
    <m/>
    <m/>
    <m/>
    <s v="Overhead"/>
    <x v="1"/>
    <m/>
    <m/>
    <m/>
    <s v=" "/>
    <x v="0"/>
    <n v="39.134371999999999"/>
    <n v="-122.882468"/>
    <s v="Lake"/>
    <s v="LUCERNE 1103"/>
    <n v="12000"/>
    <m/>
    <x v="0"/>
    <s v="North Shore FD"/>
    <s v="Agriculture"/>
    <m/>
    <m/>
    <s v="Y"/>
    <s v="Ranch 2018"/>
    <s v="Pomo"/>
    <m/>
    <m/>
    <s v="N"/>
    <s v="N"/>
    <m/>
    <m/>
    <s v="2021-06-18"/>
    <m/>
    <m/>
    <m/>
    <m/>
    <m/>
    <m/>
    <m/>
    <m/>
    <m/>
    <m/>
    <m/>
    <m/>
    <m/>
    <m/>
    <m/>
    <m/>
    <m/>
    <m/>
    <m/>
    <s v="  "/>
    <s v="NORTH COAST"/>
    <s v="LAKEPORT 01"/>
    <s v="17:48"/>
    <n v="44364"/>
    <m/>
    <s v="X316083558"/>
    <s v="UNKNOWN"/>
    <s v="PREMISES DO NOT CHANGE"/>
    <s v="NICE"/>
    <n v="39.122880000000002"/>
    <n v="-122.849925"/>
    <s v="W7TEST7"/>
    <s v="THORNTON, ELLIS"/>
    <m/>
    <s v="20210617 20:41"/>
    <n v="1102"/>
    <m/>
    <s v="CREW TO REPLACE POLE DAMAGED IN FIRE "/>
    <s v="Y"/>
    <m/>
    <m/>
    <m/>
    <n v="39.134371999999999"/>
    <n v="-122.882468"/>
    <m/>
    <s v="NORTH SHORE FIRE DEPT 707-274-3100"/>
    <m/>
    <s v="N"/>
    <s v="Y"/>
    <s v="N"/>
    <s v="Clear"/>
    <m/>
    <s v="Private Land"/>
    <s v="POMO INCIDENT"/>
    <s v="Light"/>
    <m/>
    <s v="Unknown"/>
    <m/>
    <s v="100+ Acres"/>
    <m/>
    <s v="Fire Dept"/>
    <m/>
    <s v="Overhead"/>
    <m/>
    <s v="N"/>
    <m/>
    <m/>
    <m/>
    <m/>
    <m/>
    <m/>
    <s v="  "/>
    <m/>
    <m/>
    <m/>
    <m/>
    <m/>
    <m/>
    <m/>
    <m/>
    <m/>
    <m/>
    <m/>
    <m/>
    <m/>
    <m/>
    <m/>
    <m/>
    <m/>
    <m/>
    <m/>
    <m/>
    <m/>
    <m/>
    <m/>
    <m/>
    <m/>
    <m/>
    <m/>
    <m/>
    <m/>
    <m/>
    <m/>
    <m/>
    <m/>
    <m/>
    <m/>
    <m/>
    <m/>
    <m/>
    <m/>
    <m/>
    <m/>
    <m/>
    <m/>
    <m/>
    <m/>
    <m/>
    <m/>
  </r>
  <r>
    <n v="833"/>
    <s v="P4K5"/>
    <s v="3 - QC Complete"/>
    <n v="44379"/>
    <n v="44617"/>
    <s v="Balloon contact with overhead circuit caused switch load breaker hood to melt and ignite a small fire and damaging crossarm. The ensuing fire was less than one meter. This information is preliminary. "/>
    <s v="\\fxshare-nas05\quotashare-fs01\ESA\5 - Ignition Tracking\2021_Ignition_QC_Folders\20210617_1376654_21-0075797_nan_T005318128"/>
    <s v=" "/>
    <m/>
    <s v="P4K5"/>
    <s v="Outage time to adjusted to match FNL, the Fire Greater Than 1 Linear Meter column was changed to N as the fire was less that 1 meter."/>
    <n v="44379"/>
    <m/>
    <s v="Not In Scope"/>
    <m/>
    <m/>
    <m/>
    <m/>
    <m/>
    <m/>
    <m/>
    <m/>
    <m/>
    <m/>
    <m/>
    <m/>
    <m/>
    <m/>
    <m/>
    <m/>
    <m/>
    <m/>
    <m/>
    <m/>
    <m/>
    <m/>
    <m/>
    <m/>
    <m/>
    <m/>
    <m/>
    <m/>
    <m/>
    <m/>
    <m/>
    <m/>
    <m/>
    <m/>
    <m/>
    <m/>
    <m/>
    <m/>
    <m/>
    <m/>
    <m/>
    <m/>
    <m/>
    <m/>
    <m/>
    <m/>
    <s v=" "/>
    <x v="191"/>
    <s v="17:33:00"/>
    <n v="44364"/>
    <s v="18:07:00"/>
    <s v="FAS"/>
    <s v="N"/>
    <s v="N"/>
    <n v="1376654"/>
    <s v="21-0075797"/>
    <m/>
    <s v="T005318176, T005318128"/>
    <n v="121557233"/>
    <m/>
    <m/>
    <s v="No photos"/>
    <s v=" "/>
    <x v="0"/>
    <x v="0"/>
    <s v="Y"/>
    <s v="N"/>
    <s v="N"/>
    <s v="On June 17th, 2021 at 1733 hours, a PG&amp;E Troubleman was dispatched to the Tracy 1105 12kV Distribution Circuit near the intersection of W 6th street and C street, Tracy, San Joaquin in response to an overhead circuit fire. Initial analysis indicates a balloon contact with the overhead circuit caused the ignition. The ensuing fire was &lt; 1 meter in size and the fire was suppressed by Tracy fire department.  PG&amp;E Troubleman replaced the switch attachment. This is preliminary."/>
    <s v="PG&amp;E"/>
    <s v="Other"/>
    <s v="Switch"/>
    <s v="D"/>
    <s v="D"/>
    <s v="&lt;3 meters of linear travel"/>
    <m/>
    <m/>
    <m/>
    <m/>
    <m/>
    <s v="Contact - 3rd Party"/>
    <s v="Contact from object"/>
    <s v="Balloon contact"/>
    <s v="Y"/>
    <s v="Overhead"/>
    <x v="0"/>
    <s v="Switch"/>
    <s v="Switch"/>
    <n v="102125164"/>
    <s v=" "/>
    <x v="0"/>
    <n v="37.734696700000001"/>
    <n v="-121.4277367"/>
    <s v="San Joaquin"/>
    <s v="TRACY 1105"/>
    <n v="12000"/>
    <s v="TRACY 1105CB"/>
    <x v="0"/>
    <s v="Tracy FD"/>
    <s v="Urban"/>
    <s v="Grass Fuel Model"/>
    <m/>
    <s v="N"/>
    <m/>
    <m/>
    <m/>
    <m/>
    <s v="N"/>
    <s v="N"/>
    <m/>
    <m/>
    <s v="2021-06-18"/>
    <m/>
    <m/>
    <m/>
    <m/>
    <m/>
    <m/>
    <m/>
    <m/>
    <m/>
    <m/>
    <m/>
    <m/>
    <m/>
    <m/>
    <m/>
    <m/>
    <m/>
    <m/>
    <m/>
    <s v="  "/>
    <s v="STOCKTON"/>
    <s v="TRACY"/>
    <s v="17:33"/>
    <n v="44364"/>
    <n v="1376654"/>
    <s v="T005318128"/>
    <s v="47"/>
    <s v="REGINA DR"/>
    <s v="TRACY"/>
    <n v="37.748049999999999"/>
    <n v="-121.41618"/>
    <s v="Q3TAMSR"/>
    <s v="SHAFFER, AARON"/>
    <n v="16288"/>
    <s v="20210617 18:24"/>
    <n v="9002"/>
    <m/>
    <s v="BALLOON CAUSED SWITCK LD BRK HOOD TO MELT AND START SMALL FIRE "/>
    <s v="Y"/>
    <m/>
    <m/>
    <s v="37.7346967,-121.4277367,18.300000,3D"/>
    <m/>
    <m/>
    <m/>
    <s v="TRACY FD"/>
    <m/>
    <s v="N"/>
    <s v="Y"/>
    <m/>
    <s v="Clear"/>
    <m/>
    <s v="Private Land"/>
    <m/>
    <s v="Calm"/>
    <m/>
    <s v="Balloons"/>
    <m/>
    <s v="&lt; 1 meter"/>
    <m/>
    <s v="Fire Dept"/>
    <m/>
    <s v="Overhead"/>
    <m/>
    <s v="N"/>
    <m/>
    <m/>
    <m/>
    <s v="METALLIC BALLOON"/>
    <s v="CROSSARM, WOOD"/>
    <s v="N"/>
    <s v="  "/>
    <s v="Unplanned"/>
    <s v="Stockton"/>
    <s v="Stockton"/>
    <s v="162881105, TRACY-1105"/>
    <s v="21-0075797"/>
    <s v="Unplanned"/>
    <s v="Clear;32-90 F"/>
    <s v="2814"/>
    <s v="5628"/>
    <s v="NO"/>
    <s v="Force Out"/>
    <s v="Momentary"/>
    <s v="No"/>
    <s v="1105/2"/>
    <s v="OH"/>
    <s v="Circuit Breaker"/>
    <s v="1376654"/>
    <s v="Switch (OH), Burned/flashed"/>
    <m/>
    <m/>
    <m/>
    <s v="TRACY SUB"/>
    <s v="6285"/>
    <m/>
    <m/>
    <m/>
    <s v="No"/>
    <s v="3rd Party, Metallic Balloon"/>
    <m/>
    <m/>
    <m/>
    <m/>
    <m/>
    <m/>
    <m/>
    <m/>
    <m/>
    <m/>
    <m/>
    <m/>
    <m/>
    <m/>
    <m/>
    <m/>
    <m/>
    <m/>
    <m/>
  </r>
  <r>
    <n v="832"/>
    <s v="P4K5"/>
    <s v="3 - QC Complete"/>
    <n v="44384"/>
    <n v="44617"/>
    <s v="Secondary bussing burnt off below transformer bushing, transformer is okay, just needs new secondary leads and connectors. The ensuing fire was 3 meter - 0.25 acre in size. Troubleman marked this as less than one meter fire, but photo is larger than one meter. This information is preliminary."/>
    <s v="\\fxshare-nas05\quotashare-fs01\ESA\5 - Ignition Tracking\2021_Ignition_QC_Folders\20210617_nan_nan_nan_T005318115"/>
    <s v=" "/>
    <m/>
    <s v="AGFC"/>
    <s v="Fire size corrected."/>
    <n v="44364"/>
    <m/>
    <s v="Not In Scope"/>
    <m/>
    <m/>
    <m/>
    <m/>
    <m/>
    <m/>
    <m/>
    <m/>
    <m/>
    <m/>
    <m/>
    <m/>
    <m/>
    <m/>
    <m/>
    <m/>
    <m/>
    <m/>
    <m/>
    <m/>
    <m/>
    <m/>
    <m/>
    <m/>
    <m/>
    <m/>
    <m/>
    <m/>
    <m/>
    <m/>
    <m/>
    <m/>
    <m/>
    <m/>
    <m/>
    <m/>
    <m/>
    <m/>
    <m/>
    <m/>
    <m/>
    <m/>
    <m/>
    <m/>
    <m/>
    <m/>
    <s v=" "/>
    <x v="191"/>
    <s v="17:19:00"/>
    <n v="44364"/>
    <s v="17:17:00"/>
    <s v="FAS"/>
    <s v="N"/>
    <s v="N"/>
    <s v="TR7868048"/>
    <m/>
    <m/>
    <s v="T005318115"/>
    <n v="121557221"/>
    <m/>
    <m/>
    <s v="PG&amp;E_832_Ignition_20210617_1.jpg"/>
    <s v=" "/>
    <x v="1"/>
    <x v="0"/>
    <s v="Y"/>
    <s v="Y"/>
    <s v="N"/>
    <s v="On June 17th, 2021 at 1719 hours, a PG&amp;E Troubleman was dispatched to the Kern Oil 1109 12kV Distribution Circuit near 905 El Tejon Avenue in response to a fire. Initial analysis indicates Equipment failure caused the ignition. The ensuing fire was &lt; 0.25 acres in size and the fire was suppressed by Kern County Fire Department. PG&amp;E Troubleman replaced the secondary conductor. This is preliminary. "/>
    <s v="PG&amp;E"/>
    <s v="Vegetation"/>
    <m/>
    <s v="D"/>
    <s v="D"/>
    <s v="&lt;0.25"/>
    <m/>
    <m/>
    <m/>
    <m/>
    <m/>
    <s v="Equipment - PG&amp;E"/>
    <s v="All types of equipment / facility failure"/>
    <s v="Conductor failure-all"/>
    <s v="Y"/>
    <s v="Overhead"/>
    <x v="2"/>
    <s v="Conductor - Insulated Secondary"/>
    <s v="Conductor"/>
    <n v="100241990"/>
    <s v=" "/>
    <x v="0"/>
    <n v="35.417662999999997"/>
    <n v="-119.039843"/>
    <s v="Kern"/>
    <s v="KERN OIL 1109"/>
    <s v="0-750"/>
    <s v="KERN OIL 1109CB"/>
    <x v="0"/>
    <s v="Kern County FD"/>
    <s v="Urban"/>
    <s v="Grass Fuel Model"/>
    <m/>
    <s v="N"/>
    <m/>
    <m/>
    <m/>
    <m/>
    <s v="N"/>
    <s v="N"/>
    <m/>
    <m/>
    <s v="2021-06-18"/>
    <m/>
    <m/>
    <m/>
    <m/>
    <m/>
    <m/>
    <m/>
    <m/>
    <m/>
    <m/>
    <m/>
    <m/>
    <m/>
    <m/>
    <m/>
    <m/>
    <m/>
    <m/>
    <m/>
    <s v="  "/>
    <s v="KERN"/>
    <s v="BAKERSFIELD 02"/>
    <s v="17:20"/>
    <n v="44364"/>
    <m/>
    <s v="T005318115"/>
    <s v="UNKNOWN"/>
    <s v="905 EL TEJON AVE"/>
    <s v="BAKERSFIELD"/>
    <m/>
    <m/>
    <s v="K1TC0CH"/>
    <s v="CASTRO, CHRIS"/>
    <m/>
    <s v="20210617 18:16"/>
    <n v="9260"/>
    <m/>
    <s v="on call was on site and crew was on the way to start making repairs created an A tag and sent pics "/>
    <s v="Y"/>
    <n v="1"/>
    <s v="\\fxshare-nas05\quotashare-fs01\ESA\5 - Ignition Tracking\Fire_Tab_Attachment_Files"/>
    <m/>
    <n v="35.417662999999997"/>
    <n v="-119.039843"/>
    <m/>
    <s v="KCFD"/>
    <m/>
    <s v="N"/>
    <s v="Y"/>
    <m/>
    <s v="Clear"/>
    <m/>
    <s v="Private Land"/>
    <m/>
    <s v="Calm"/>
    <m/>
    <s v="PG&amp;E Equipment"/>
    <m/>
    <s v="&lt; 1 meter"/>
    <m/>
    <s v="Fire Dept"/>
    <m/>
    <s v="Overhead"/>
    <m/>
    <s v="N"/>
    <m/>
    <m/>
    <m/>
    <s v="OVERHEAD"/>
    <s v="SECONDARY"/>
    <s v="N"/>
    <s v="  "/>
    <m/>
    <m/>
    <m/>
    <m/>
    <m/>
    <m/>
    <m/>
    <m/>
    <m/>
    <m/>
    <m/>
    <m/>
    <m/>
    <m/>
    <m/>
    <m/>
    <m/>
    <m/>
    <m/>
    <m/>
    <m/>
    <m/>
    <m/>
    <m/>
    <m/>
    <m/>
    <m/>
    <m/>
    <m/>
    <m/>
    <m/>
    <m/>
    <m/>
    <m/>
    <m/>
    <m/>
    <m/>
    <m/>
    <m/>
    <m/>
    <m/>
    <m/>
    <m/>
    <m/>
    <m/>
    <m/>
    <m/>
  </r>
  <r>
    <n v="831"/>
    <s v="CFMD"/>
    <s v="3 - QC Complete"/>
    <n v="44391"/>
    <n v="44617"/>
    <s v="Secondary connector got hot and melted which ignited the surrounding vegetation around the base of service pole. The ensuing fire was 3 meter - 0.25 acre in size. Fire was marked as less than one meter but the troubleman comments say 6'x18'. This information is preliminary. "/>
    <s v="\\fxshare-nas05\quotashare-fs01\ESA\5 - Ignition Tracking\2021_Ignition_QC_Folders\20210617_1376448_nan_nan_T005317948"/>
    <s v=" "/>
    <m/>
    <s v="AGFC"/>
    <s v="Fire size corrected."/>
    <n v="44364"/>
    <m/>
    <s v="Not In Scope"/>
    <m/>
    <m/>
    <m/>
    <m/>
    <m/>
    <m/>
    <m/>
    <m/>
    <m/>
    <m/>
    <m/>
    <m/>
    <m/>
    <m/>
    <m/>
    <m/>
    <m/>
    <m/>
    <m/>
    <m/>
    <m/>
    <m/>
    <m/>
    <m/>
    <m/>
    <m/>
    <m/>
    <m/>
    <m/>
    <m/>
    <m/>
    <m/>
    <m/>
    <m/>
    <m/>
    <m/>
    <m/>
    <m/>
    <m/>
    <s v="Y"/>
    <n v="44391"/>
    <n v="44391"/>
    <s v="R3S5"/>
    <s v="805-459-1198"/>
    <s v="details of incident confirmed"/>
    <m/>
    <s v=" "/>
    <x v="191"/>
    <s v="14:51:00"/>
    <n v="44364"/>
    <s v="14:49:00"/>
    <s v="FAS"/>
    <s v="N"/>
    <s v="N"/>
    <n v="1376448"/>
    <m/>
    <m/>
    <s v="T005317948"/>
    <m/>
    <m/>
    <m/>
    <s v="PG&amp;E_831_Ignition_20210617_2.jpg"/>
    <s v=" "/>
    <x v="1"/>
    <x v="0"/>
    <s v="Y"/>
    <s v="Y"/>
    <s v="N"/>
    <s v="On June 17th, 2021 at approximately 14:51 hours, a PG&amp;E troubleman was dispatched for a customer high low voltage on the San Miguel 1104, 12kV distribution circuit on Estrella Road in the City of San Miguel in the Los Padres Division. Initial analysis indicates that a large well pump had a bad connection causing the connector to burn open, separate and cause sparking at the meter which was covered with a small cloth shaping that caught on fire. The small fire was suppressed by the customer.  This incident occurred in a Non-HFTD with clear, calm wind weather conditions.  No corrective tags were created for this incident.  The troubleman replaced the damaged connectors with pressed connectors.  This information is preliminary."/>
    <s v="PG&amp;E"/>
    <s v="Other"/>
    <s v="Material/Cloth"/>
    <s v="D"/>
    <s v="D"/>
    <s v="&lt;0.25"/>
    <s v="6' BY 18' AREA AT BASE OF POLE"/>
    <m/>
    <m/>
    <m/>
    <m/>
    <s v="Equipment - PG&amp;E"/>
    <s v="All types of equipment / facility failure"/>
    <s v="Splice/Clamp/Connector"/>
    <s v="N"/>
    <s v="Overhead"/>
    <x v="3"/>
    <s v="Splice/Clamp/Connector"/>
    <s v="Connector or Splice"/>
    <n v="103009107"/>
    <s v=" "/>
    <x v="0"/>
    <n v="35.736513299999999"/>
    <n v="-120.67228"/>
    <s v="San Luis Obispo"/>
    <s v="SAN MIGUEL 1104 "/>
    <s v="0-750"/>
    <m/>
    <x v="0"/>
    <s v="Customer"/>
    <s v="Herbaceous"/>
    <m/>
    <m/>
    <s v="N"/>
    <m/>
    <m/>
    <m/>
    <m/>
    <s v="N"/>
    <s v="N"/>
    <m/>
    <m/>
    <s v="2021-06-18"/>
    <m/>
    <m/>
    <m/>
    <m/>
    <m/>
    <m/>
    <m/>
    <m/>
    <m/>
    <m/>
    <m/>
    <m/>
    <m/>
    <m/>
    <m/>
    <m/>
    <m/>
    <m/>
    <m/>
    <s v="  "/>
    <s v="LOS PADRES"/>
    <s v="TEMPLETON 03"/>
    <s v="14:51"/>
    <n v="44364"/>
    <n v="1376448"/>
    <s v="T005317948"/>
    <n v="8555"/>
    <s v="ESTRELLA RD"/>
    <s v="SAN MIGUEL"/>
    <n v="35.736429999999999"/>
    <n v="-120.67212000000001"/>
    <s v="L3TR3S5"/>
    <s v="SPINOLA, RICHARD"/>
    <n v="182661104"/>
    <s v="20210617 16:41"/>
    <n v="9002"/>
    <m/>
    <s v="REPLACED SERVICE CONNECTORS. POWER OK."/>
    <s v="Y"/>
    <n v="3"/>
    <s v="\\fxshare-nas05\quotashare-fs01\ESA\5 - Ignition Tracking\Fire_Tab_Attachment_Files"/>
    <s v="35.7365133,-120.6722800,205.400000,3D"/>
    <m/>
    <m/>
    <s v="8555 ESTRELLA RD."/>
    <m/>
    <n v="110512128"/>
    <s v="N"/>
    <s v="Y"/>
    <m/>
    <s v="Clear"/>
    <m/>
    <s v="Private Land"/>
    <m/>
    <s v="Calm"/>
    <m/>
    <s v="PG&amp;E Equipment"/>
    <m/>
    <s v="&lt; 1 meter"/>
    <s v="6' BY 18' AREA AT BASE OF POLE"/>
    <s v="Other Party"/>
    <s v="CUSTOMER"/>
    <s v="Overhead"/>
    <s v="SERVICE POLE"/>
    <s v="N"/>
    <m/>
    <s v="Other (Comments)"/>
    <s v="CONNECTOR GOT HOT INSULATION MELTED STARTED FIRE"/>
    <s v="OVERHEAD"/>
    <s v="CONNECTOR OR SPLICE OH"/>
    <s v="N"/>
    <s v="  "/>
    <m/>
    <m/>
    <m/>
    <m/>
    <m/>
    <m/>
    <m/>
    <m/>
    <m/>
    <m/>
    <m/>
    <m/>
    <m/>
    <m/>
    <m/>
    <m/>
    <m/>
    <m/>
    <m/>
    <m/>
    <m/>
    <m/>
    <m/>
    <m/>
    <m/>
    <m/>
    <m/>
    <m/>
    <m/>
    <m/>
    <m/>
    <m/>
    <m/>
    <m/>
    <m/>
    <m/>
    <m/>
    <m/>
    <m/>
    <m/>
    <m/>
    <m/>
    <m/>
    <m/>
    <m/>
    <m/>
    <m/>
  </r>
  <r>
    <n v="830"/>
    <s v="MXX7"/>
    <s v="3 - QC Complete"/>
    <n v="44391"/>
    <n v="44617"/>
    <s v="Secondary overhead conductor failed and made contact with guy wire, resulting in a 30'x20' grass fire. EOC preliminary on call notes: Confirmed with Tman that a secondary contacted a messanger guy (pole to pole) wire, which caused a fire to burn a grass area about 20x30 feet. No structures burned or damaged. No media on site. No injury or fatality. This information is preliminary."/>
    <s v="\\fxshare-nas05\quotashare-fs01\ESA\5 - Ignition Tracking\2021_Ignition_QC_Folders\20210617_1376375_nan_nan_T005317972"/>
    <s v=" "/>
    <m/>
    <s v="MXX7"/>
    <s v="Outage Time adjusted to Outage Start in FAS. There was a second Notification associated to the OIS number but it was unrelated to the fire incident."/>
    <n v="44391"/>
    <m/>
    <s v="Not In Scope"/>
    <m/>
    <m/>
    <m/>
    <m/>
    <m/>
    <m/>
    <m/>
    <m/>
    <m/>
    <m/>
    <m/>
    <m/>
    <m/>
    <m/>
    <m/>
    <m/>
    <m/>
    <m/>
    <m/>
    <m/>
    <m/>
    <m/>
    <m/>
    <m/>
    <m/>
    <m/>
    <m/>
    <m/>
    <m/>
    <m/>
    <m/>
    <m/>
    <m/>
    <m/>
    <m/>
    <m/>
    <m/>
    <m/>
    <m/>
    <m/>
    <m/>
    <m/>
    <m/>
    <m/>
    <m/>
    <m/>
    <s v=" "/>
    <x v="191"/>
    <s v="15:07:00"/>
    <n v="44364"/>
    <s v="14:22:00"/>
    <s v="FAS"/>
    <s v="N"/>
    <s v="N"/>
    <n v="1376375"/>
    <m/>
    <m/>
    <s v="T005317972"/>
    <n v="121555916"/>
    <m/>
    <m/>
    <s v="PG&amp;E_830_Ignition_20210617_5.png"/>
    <s v=" "/>
    <x v="1"/>
    <x v="0"/>
    <s v="Y"/>
    <s v="Y"/>
    <s v="N"/>
    <s v="On June 17th, 2021 at 1507 hours, a PG&amp;E Troubleman was dispatched to the NEWARK 12KV 1106 Distribution Circuit on Argonaut Way in Alameda County in response to a fire. Initial analysis indicates a conductor caused the ignition. The secondary overhead conductor failed and made contact with guy wire (SAP # 100941617). The conductor was burnt and the guy was broken/damaged. The ensuing grass fire was 30'x20' in size and the fire was suppressed by Fremont FD. Contractor repaired conductor and guy on June 17th, 2021. This information is preliminary. "/>
    <s v="PG&amp;E"/>
    <s v="Vegetation"/>
    <m/>
    <s v="D"/>
    <s v="D"/>
    <s v="&lt;0.25"/>
    <s v="30' X 20'"/>
    <m/>
    <m/>
    <m/>
    <m/>
    <s v="Equipment - PG&amp;E"/>
    <s v="All types of equipment / facility failure"/>
    <s v="Conductor failure-all"/>
    <s v="Y"/>
    <s v="Overhead"/>
    <x v="2"/>
    <s v="Conductor - Open Wire Secondary"/>
    <s v="Conductor, Guy"/>
    <n v="100941617"/>
    <s v=" "/>
    <x v="0"/>
    <n v="37.54316"/>
    <n v="-121.987433"/>
    <s v="Alameda"/>
    <s v="NEWARK 12KV 1106 "/>
    <s v="0-750"/>
    <s v="NEWARK 1106MR118"/>
    <x v="0"/>
    <s v="Fremont FD"/>
    <s v="Urban"/>
    <s v="Grass Fuel Model"/>
    <m/>
    <s v="N"/>
    <m/>
    <m/>
    <m/>
    <m/>
    <s v="N"/>
    <s v="N"/>
    <m/>
    <m/>
    <s v="2021-06-18"/>
    <m/>
    <m/>
    <m/>
    <m/>
    <m/>
    <m/>
    <m/>
    <m/>
    <m/>
    <m/>
    <m/>
    <m/>
    <m/>
    <m/>
    <m/>
    <m/>
    <m/>
    <m/>
    <m/>
    <s v="  "/>
    <s v="MISSION"/>
    <s v="FREMONT 05"/>
    <s v="15:07"/>
    <n v="44364"/>
    <n v="1376375"/>
    <s v="T005317972"/>
    <s v="39356"/>
    <s v="MONTEREY WAY"/>
    <s v="FREMONT"/>
    <n v="37.54175"/>
    <n v="-121.9924"/>
    <s v="M1TH1MC"/>
    <s v="MARTY, HENRY"/>
    <n v="12221106"/>
    <s v="20210617 15:44"/>
    <n v="9002"/>
    <m/>
    <s v="NEED CREW TO REPAIR DAMAGED SECONDARY AND MESSENGER GUY"/>
    <s v="Y"/>
    <n v="4"/>
    <s v="\\fxshare-nas05\quotashare-fs01\ESA\5 - Ignition Tracking\Fire_Tab_Attachment_Files"/>
    <m/>
    <n v="37.54316"/>
    <n v="-121.987433"/>
    <s v="IRO 39331 ARGONAUT WAY"/>
    <s v="ZACK TRASK / 510-494-4200"/>
    <m/>
    <s v="N"/>
    <s v="Y"/>
    <m/>
    <s v="Clear"/>
    <s v="95 DEGREES"/>
    <s v="Private Land"/>
    <s v="DRY GRASS"/>
    <s v="Calm"/>
    <m/>
    <s v="PG&amp;E Equipment"/>
    <s v="SECONDARY CONTACTED MESSENGER GUY WIRE"/>
    <s v="3 meters - 0.25 Acres"/>
    <s v="30' X 20'"/>
    <s v="Fire Dept"/>
    <s v="FREMONT FIRE DEPT. FIRE ALREADY OUT WHEN THEY ARRIVED"/>
    <s v="Overhead"/>
    <m/>
    <s v="Y"/>
    <s v="PHOTOS"/>
    <s v="PG&amp;E Employee"/>
    <s v="HENRY MARTY   (H1MC)"/>
    <s v="OVERHEAD"/>
    <s v="CONDUCTOR, OVERHEAD"/>
    <s v="N"/>
    <s v="  "/>
    <m/>
    <m/>
    <m/>
    <m/>
    <m/>
    <m/>
    <m/>
    <m/>
    <m/>
    <m/>
    <m/>
    <m/>
    <m/>
    <m/>
    <m/>
    <m/>
    <m/>
    <m/>
    <m/>
    <m/>
    <m/>
    <m/>
    <m/>
    <m/>
    <m/>
    <m/>
    <m/>
    <m/>
    <m/>
    <m/>
    <m/>
    <m/>
    <m/>
    <m/>
    <m/>
    <m/>
    <m/>
    <m/>
    <m/>
    <m/>
    <m/>
    <m/>
    <m/>
    <m/>
    <m/>
    <m/>
    <m/>
  </r>
  <r>
    <n v="829"/>
    <s v="P4K5"/>
    <s v="3 - QC Complete"/>
    <n v="44390"/>
    <n v="44617"/>
    <s v="Wires down incident resulted in a 6'x10' grass fire. Customer panel needs to be replaced with new riser hub to seal out weather. This information is preliminary."/>
    <s v="\\fxshare-nas05\quotashare-fs01\ESA\5 - Ignition Tracking\2021_Ignition_QC_Folders\20210617_nan_nan_nan_0749605601"/>
    <s v=" "/>
    <m/>
    <s v="P4K5"/>
    <s v="Adjusted the fire lat and long "/>
    <n v="44390"/>
    <m/>
    <s v="Not In Scope"/>
    <m/>
    <m/>
    <m/>
    <m/>
    <m/>
    <m/>
    <m/>
    <m/>
    <m/>
    <m/>
    <m/>
    <m/>
    <m/>
    <m/>
    <m/>
    <m/>
    <m/>
    <m/>
    <m/>
    <m/>
    <m/>
    <m/>
    <m/>
    <m/>
    <m/>
    <m/>
    <m/>
    <m/>
    <m/>
    <m/>
    <m/>
    <m/>
    <m/>
    <m/>
    <m/>
    <m/>
    <m/>
    <m/>
    <m/>
    <m/>
    <m/>
    <m/>
    <m/>
    <m/>
    <m/>
    <m/>
    <s v=" "/>
    <x v="191"/>
    <s v="13:56:00"/>
    <m/>
    <m/>
    <s v="FAS"/>
    <s v="N"/>
    <s v="N"/>
    <m/>
    <m/>
    <m/>
    <n v="749605601"/>
    <n v="121555799"/>
    <m/>
    <m/>
    <s v="PG&amp;E_829_Ignition_20210617_1.jpg"/>
    <s v=" "/>
    <x v="1"/>
    <x v="0"/>
    <s v="Y"/>
    <s v="Y"/>
    <s v="N"/>
    <s v="On June 17th, 2021 at 13:56 hours, a PG&amp;E Troubleman was dispatched to the Smyrna 1105 12kV Distribution Circuit on Alpaugh Irrigation Canal road in response to a grass fire. Initial analysis indicates equipment failure caused the ignition. Arcing in the conductor resulted in a wire down situation. The ensuing fire was &lt; 3 meters in size and the fire was self-extinguished. PG&amp;E Crew replaced conductor and crossarm. This is preliminary. "/>
    <s v="PG&amp;E"/>
    <s v="Vegetation"/>
    <m/>
    <s v="D"/>
    <s v="D"/>
    <s v="&lt;3 meters of linear travel"/>
    <m/>
    <m/>
    <m/>
    <m/>
    <m/>
    <s v="Equipment - PG&amp;E"/>
    <s v="All types of equipment / facility failure"/>
    <s v="Conductor failure-all"/>
    <s v="Y"/>
    <s v="Overhead"/>
    <x v="0"/>
    <s v="Conductor - Primary"/>
    <s v="Conductor, Crossarm"/>
    <n v="100659038"/>
    <s v=" "/>
    <x v="0"/>
    <n v="35.818899999999999"/>
    <n v="-119.46559999999999"/>
    <s v="Tulare"/>
    <s v="SMYRNA 1105"/>
    <n v="12000"/>
    <s v="SMYRNA 11058778"/>
    <x v="0"/>
    <s v="Self Extinguished"/>
    <s v="Agriculture"/>
    <s v="Grass Fuel Model"/>
    <m/>
    <s v="N"/>
    <m/>
    <m/>
    <m/>
    <m/>
    <s v="N"/>
    <s v="N"/>
    <m/>
    <m/>
    <s v="2021-06-18"/>
    <m/>
    <m/>
    <m/>
    <m/>
    <m/>
    <m/>
    <m/>
    <m/>
    <m/>
    <m/>
    <m/>
    <m/>
    <m/>
    <m/>
    <m/>
    <m/>
    <m/>
    <m/>
    <m/>
    <s v="  "/>
    <s v="FRESNO"/>
    <s v="CORCORAN"/>
    <s v="13:56"/>
    <n v="44364"/>
    <m/>
    <s v="0749605601"/>
    <s v="SE"/>
    <s v="SE SE 22-24-23 COR AVE"/>
    <s v="ALPAUGH"/>
    <n v="35.819777000000002"/>
    <n v="-119.464522"/>
    <s v="F5TDAJL"/>
    <s v="JOHNSON, DEAN"/>
    <n v="253551105"/>
    <s v="20210617 15:55"/>
    <n v="2641"/>
    <m/>
    <s v="customer panel needs replaced with new riser hub to seal out weather"/>
    <s v="Y"/>
    <n v="1"/>
    <s v="\\fxshare-nas05\quotashare-fs01\ESA\5 - Ignition Tracking\Fire_Tab_Attachment_Files"/>
    <m/>
    <n v="35.819322999999997"/>
    <n v="-119.464268"/>
    <s v="6 x 10' dried grass patch burnt due to wire down self extinguished"/>
    <m/>
    <m/>
    <s v="N"/>
    <s v="Y"/>
    <s v="Y"/>
    <s v="Clear"/>
    <m/>
    <s v="County Land"/>
    <m/>
    <s v="Light"/>
    <m/>
    <s v="PG&amp;E Equipment"/>
    <m/>
    <s v="1 meter - &lt; 3 meters"/>
    <m/>
    <s v="Self Extinguished"/>
    <m/>
    <s v="Overhead"/>
    <m/>
    <s v="N"/>
    <m/>
    <m/>
    <m/>
    <m/>
    <m/>
    <m/>
    <s v="  "/>
    <m/>
    <m/>
    <m/>
    <m/>
    <m/>
    <m/>
    <m/>
    <m/>
    <m/>
    <m/>
    <m/>
    <m/>
    <m/>
    <m/>
    <m/>
    <m/>
    <m/>
    <m/>
    <m/>
    <m/>
    <m/>
    <m/>
    <m/>
    <m/>
    <m/>
    <m/>
    <m/>
    <m/>
    <m/>
    <m/>
    <m/>
    <m/>
    <m/>
    <m/>
    <m/>
    <m/>
    <m/>
    <m/>
    <m/>
    <m/>
    <m/>
    <m/>
    <m/>
    <m/>
    <m/>
    <m/>
    <m/>
  </r>
  <r>
    <n v="828"/>
    <s v="AGFC"/>
    <s v="3 - QC Complete"/>
    <n v="44364"/>
    <n v="44617"/>
    <s v="Structure fire, not attributable to PG&amp;E assets. This information is preliminary."/>
    <s v="\\fxshare-nas05\quotashare-fs01\ESA\5 - Ignition Tracking\2021_Ignition_QC_Folders\20210617_nan_nan_nan_1230639848"/>
    <s v=" "/>
    <m/>
    <m/>
    <m/>
    <m/>
    <m/>
    <s v="Not In Scope"/>
    <m/>
    <m/>
    <m/>
    <m/>
    <m/>
    <m/>
    <m/>
    <m/>
    <m/>
    <m/>
    <m/>
    <m/>
    <m/>
    <m/>
    <m/>
    <m/>
    <m/>
    <m/>
    <m/>
    <m/>
    <m/>
    <m/>
    <m/>
    <m/>
    <m/>
    <m/>
    <m/>
    <m/>
    <m/>
    <m/>
    <m/>
    <m/>
    <m/>
    <m/>
    <m/>
    <m/>
    <m/>
    <m/>
    <m/>
    <m/>
    <m/>
    <m/>
    <m/>
    <m/>
    <m/>
    <m/>
    <s v=" "/>
    <x v="191"/>
    <s v="13:36:00"/>
    <m/>
    <m/>
    <s v="FAS"/>
    <s v="N"/>
    <s v="N"/>
    <m/>
    <m/>
    <m/>
    <n v="1230639848"/>
    <m/>
    <m/>
    <m/>
    <m/>
    <s v=" "/>
    <x v="0"/>
    <x v="1"/>
    <s v="N"/>
    <s v="N"/>
    <s v="N"/>
    <m/>
    <s v="Not PG&amp;E"/>
    <s v="Building"/>
    <m/>
    <m/>
    <m/>
    <s v="Structure-only"/>
    <m/>
    <m/>
    <m/>
    <m/>
    <m/>
    <s v="Other Fire: Non-PG&amp;E related"/>
    <m/>
    <m/>
    <m/>
    <s v="Subsurface"/>
    <x v="1"/>
    <m/>
    <m/>
    <m/>
    <s v=" "/>
    <x v="1"/>
    <n v="37.991067999999999"/>
    <n v="-120.394516"/>
    <s v="Tuolumne"/>
    <s v="RACETRACK 1703 "/>
    <n v="17000"/>
    <m/>
    <x v="0"/>
    <s v="Cal Fire"/>
    <s v="Urban"/>
    <m/>
    <m/>
    <s v="N"/>
    <m/>
    <m/>
    <m/>
    <m/>
    <s v="N"/>
    <s v="N"/>
    <m/>
    <m/>
    <s v="2021-06-18"/>
    <m/>
    <m/>
    <m/>
    <m/>
    <m/>
    <m/>
    <m/>
    <m/>
    <m/>
    <m/>
    <m/>
    <m/>
    <m/>
    <m/>
    <m/>
    <m/>
    <m/>
    <m/>
    <m/>
    <s v="  "/>
    <s v="YOSEMITE"/>
    <s v="SONORA 01"/>
    <s v="13:36"/>
    <n v="44364"/>
    <m/>
    <n v="1230639848"/>
    <n v="565"/>
    <s v="DRAGOON CIR"/>
    <s v="SONORA"/>
    <n v="37.991067999999999"/>
    <n v="-120.394516"/>
    <s v="Y9TPEB9"/>
    <s v="BREAUX, PARIS"/>
    <n v="163761703"/>
    <s v="20210617 14:47"/>
    <n v="1121"/>
    <m/>
    <s v="structure only fire- remove meter from UG panel for safety- Cal Fire IC Amy New 209-484-8788 inc # CATCU 7574- chck volts good at meter socket @ 120.5/120.5/241 volts"/>
    <s v="Y"/>
    <m/>
    <m/>
    <m/>
    <n v="37.991067999999999"/>
    <n v="-120.394516"/>
    <s v="Cal Fire incident # CATCU 7573"/>
    <s v="Cal Fire IC Amy New 209-484-8788"/>
    <m/>
    <s v="Y"/>
    <s v="N"/>
    <s v="N"/>
    <s v="Clear"/>
    <m/>
    <s v="Structures"/>
    <m/>
    <s v="Calm"/>
    <m/>
    <s v="Unknown"/>
    <s v="under investigation"/>
    <s v="Structure Only"/>
    <m/>
    <s v="Cal Fire"/>
    <m/>
    <s v="Subsurface"/>
    <m/>
    <s v="N"/>
    <m/>
    <m/>
    <m/>
    <m/>
    <m/>
    <m/>
    <s v="  "/>
    <m/>
    <m/>
    <m/>
    <m/>
    <m/>
    <m/>
    <m/>
    <m/>
    <m/>
    <m/>
    <m/>
    <m/>
    <m/>
    <m/>
    <m/>
    <m/>
    <m/>
    <m/>
    <m/>
    <m/>
    <m/>
    <m/>
    <m/>
    <m/>
    <m/>
    <m/>
    <m/>
    <m/>
    <m/>
    <m/>
    <m/>
    <m/>
    <m/>
    <m/>
    <m/>
    <m/>
    <m/>
    <m/>
    <m/>
    <m/>
    <m/>
    <m/>
    <m/>
    <m/>
    <m/>
    <m/>
    <m/>
  </r>
  <r>
    <n v="827"/>
    <s v="MXX7"/>
    <s v="3 - QC Complete"/>
    <n v="44400"/>
    <n v="44617"/>
    <s v="Overhead connector/splice failed due to service overloaded and resulted in a small less than one meter fire. Tag created to have service replaced. This information is preliminary."/>
    <s v="\\fxshare-nas05\quotashare-fs01\ESA\5 - Ignition Tracking\2021_Ignition_QC_Folders\20210617_1376166_nan_nan_T005317674"/>
    <s v=" "/>
    <m/>
    <s v="MXX7"/>
    <s v="Outage Time adjusted to Outage Start in FAS. "/>
    <m/>
    <m/>
    <s v="Not In Scope"/>
    <m/>
    <m/>
    <m/>
    <m/>
    <m/>
    <m/>
    <m/>
    <m/>
    <m/>
    <m/>
    <m/>
    <m/>
    <m/>
    <m/>
    <m/>
    <m/>
    <m/>
    <m/>
    <m/>
    <m/>
    <m/>
    <m/>
    <m/>
    <m/>
    <m/>
    <m/>
    <m/>
    <m/>
    <m/>
    <m/>
    <m/>
    <m/>
    <m/>
    <m/>
    <m/>
    <m/>
    <m/>
    <m/>
    <m/>
    <m/>
    <m/>
    <m/>
    <m/>
    <m/>
    <m/>
    <m/>
    <s v=" "/>
    <x v="191"/>
    <s v="10:45:00"/>
    <n v="44364"/>
    <s v="10:41:00"/>
    <s v="FAS"/>
    <s v="N"/>
    <s v="N"/>
    <n v="1376166"/>
    <m/>
    <m/>
    <s v="T005317674"/>
    <n v="121555087"/>
    <m/>
    <m/>
    <s v="No photo"/>
    <s v=" "/>
    <x v="0"/>
    <x v="0"/>
    <s v="Y"/>
    <s v="N"/>
    <s v="N"/>
    <s v="On June 17th, 2021 at 1045 hours, a PG&amp;E Troubleman was dispatched to the MIWUK 1702 17KV Distribution Circuit on W Brookside Drive in Tuolumne County in response to a fire. Initial analysis indicates a failed overhead connector/splice caused the ignition. The conductor (SAP # 103153498) overloaded, which caused the overhead connector/splice to fail. The ensuing fire was less than one meter in size and the fire was self-extinguished. Electric crew foreman installed conductor on June 18th, 2021. This information is preliminary. "/>
    <s v="PG&amp;E"/>
    <s v="Other"/>
    <s v="Connector"/>
    <s v="D"/>
    <s v="D"/>
    <s v="&lt;3 meters of linear travel"/>
    <m/>
    <m/>
    <m/>
    <m/>
    <m/>
    <s v="Equipment - Overloaded"/>
    <s v="All types of equipment / facility failure"/>
    <s v="Splice/Clamp/Connector"/>
    <s v="Y"/>
    <s v="Overhead"/>
    <x v="3"/>
    <s v="Splice/Clamp/Connector"/>
    <s v="Conductor"/>
    <n v="103153498"/>
    <s v=" "/>
    <x v="2"/>
    <n v="38.068880999999998"/>
    <n v="-120.28683100000001"/>
    <s v="Tuolumne"/>
    <s v="MIWUK 1702"/>
    <n v="17000"/>
    <s v="MIWUK 1702823548"/>
    <x v="0"/>
    <s v="Self Extinguished"/>
    <s v="Hardwood Forest"/>
    <m/>
    <m/>
    <s v="N"/>
    <m/>
    <m/>
    <n v="348"/>
    <s v="R4"/>
    <s v="N"/>
    <s v="N"/>
    <m/>
    <m/>
    <s v="2021-06-18"/>
    <m/>
    <m/>
    <m/>
    <m/>
    <m/>
    <m/>
    <m/>
    <m/>
    <m/>
    <m/>
    <m/>
    <m/>
    <m/>
    <m/>
    <m/>
    <m/>
    <m/>
    <m/>
    <m/>
    <s v="  "/>
    <s v="YOSEMITE"/>
    <s v="SONORA 04"/>
    <s v="10:45"/>
    <n v="44364"/>
    <n v="1376166"/>
    <s v="T005317674"/>
    <n v="16128"/>
    <s v="W BROOKSIDE DR"/>
    <s v="SONORA"/>
    <n v="38.06832"/>
    <n v="-120.28551"/>
    <s v="Y9TMRSV"/>
    <s v="SIUDZINSKI, MARK"/>
    <n v="163661702"/>
    <s v="20210617 13:42"/>
    <n v="9002"/>
    <m/>
    <s v="service overloaded made repairs and turned in tag to have service replaced."/>
    <s v="Y"/>
    <m/>
    <m/>
    <m/>
    <n v="38.068880999999998"/>
    <n v="-120.28683100000001"/>
    <m/>
    <m/>
    <m/>
    <s v="N"/>
    <s v="Y"/>
    <m/>
    <s v="Clear"/>
    <m/>
    <s v="Private Land"/>
    <m/>
    <s v="Calm"/>
    <m/>
    <s v="PG&amp;E Equipment"/>
    <m/>
    <s v="&lt; 1 meter"/>
    <m/>
    <s v="Self Extinguished"/>
    <m/>
    <s v="Overhead"/>
    <m/>
    <s v="N"/>
    <m/>
    <m/>
    <m/>
    <s v="OVERHEAD"/>
    <s v="CONNECTOR OR SPLICE OH"/>
    <s v="N"/>
    <s v="  "/>
    <m/>
    <m/>
    <m/>
    <m/>
    <m/>
    <m/>
    <m/>
    <m/>
    <m/>
    <m/>
    <m/>
    <m/>
    <m/>
    <m/>
    <m/>
    <m/>
    <m/>
    <m/>
    <m/>
    <m/>
    <m/>
    <m/>
    <m/>
    <m/>
    <m/>
    <m/>
    <m/>
    <m/>
    <m/>
    <m/>
    <m/>
    <m/>
    <m/>
    <m/>
    <m/>
    <m/>
    <m/>
    <m/>
    <m/>
    <m/>
    <m/>
    <m/>
    <m/>
    <m/>
    <m/>
    <m/>
    <m/>
  </r>
  <r>
    <n v="826"/>
    <s v="TLAL"/>
    <s v="3 - QC Complete"/>
    <n v="44368"/>
    <n v="44617"/>
    <s v="Tree branch fell onto overhead circuit and caused conductors to slap together. One of two phases down on ground, resulting in an ignition. The ensuing fire was 1 meter - &lt; 3 meters in size. Troubleman comments say they has additional photos and they created EC notification for damaged assets. This information is preliminary."/>
    <s v="\\fxshare-nas05\quotashare-fs01\ESA\5 - Ignition Tracking\2021_Ignition_QC_Folders\20210617_1376145_nan_nan_T005317657"/>
    <s v=" "/>
    <m/>
    <s v="TLAL"/>
    <s v="Create &amp; Outage Time, Fire Size Updated; Additional OIS, FOID Added; ILIS, EC Tag Added"/>
    <n v="44368"/>
    <m/>
    <s v="Not In Scope"/>
    <m/>
    <m/>
    <m/>
    <m/>
    <m/>
    <m/>
    <m/>
    <m/>
    <m/>
    <m/>
    <m/>
    <s v="Complete"/>
    <m/>
    <m/>
    <m/>
    <m/>
    <m/>
    <m/>
    <m/>
    <m/>
    <m/>
    <m/>
    <m/>
    <m/>
    <m/>
    <m/>
    <m/>
    <m/>
    <m/>
    <m/>
    <m/>
    <m/>
    <m/>
    <m/>
    <m/>
    <m/>
    <m/>
    <m/>
    <m/>
    <m/>
    <m/>
    <m/>
    <m/>
    <m/>
    <m/>
    <m/>
    <s v=" "/>
    <x v="191"/>
    <s v="10:25:00"/>
    <n v="44364"/>
    <s v="10:22:00"/>
    <s v="FAS"/>
    <s v="N"/>
    <s v="N"/>
    <s v="1376145,  1376269"/>
    <s v=" 21-0075561"/>
    <m/>
    <s v="T005317657, T005317758, T005317641, T005317754"/>
    <n v="121553748"/>
    <s v="119887783, 119887733"/>
    <m/>
    <s v="PG&amp;E_826_Ignition_20210617_3.jpg"/>
    <s v=" "/>
    <x v="1"/>
    <x v="0"/>
    <s v="Y"/>
    <s v="Y"/>
    <s v="N"/>
    <s v="On June 17, 2021 at 1051 hours, PG&amp;E Troublemen patrolled the Green Valley 2101 21kV Distribution Circuit number 083192101, in the Local Responsibility area near 300 Thompson Road, Watsonville. They observed a fallen branch, one of two phases (30') of #6 solid copper overhead conductor broken at midspan and lying on the ground, a broken auto dead end at the fuses 6461 pole, and a small fire. Initial analysis indicates the ignition was caused by a 90' tall 32&quot; DBH co-dominant stem eucalyptus tree that partially failed 45' above ground when one of the stems failed and fell into the conductors, they then slapped together, broke and fell to the ground, and inevitably an ignition ensued in the ivy below. The causal tree is currently 45' from the conductor and is part of a stand of eucalyptus trees adjacent to the riparian area, amongst agricultural fields. The Watsonville Fire Department responded to and extinguished the 5' x 20' vegetation fire. The 262-minute outage affected four customers. The line was returned to service on June 17, 2021. This information is preliminary."/>
    <s v="PG&amp;E"/>
    <s v="Vegetation"/>
    <m/>
    <s v="D"/>
    <s v="D"/>
    <s v="&lt;0.25"/>
    <s v="5’x20’"/>
    <m/>
    <m/>
    <m/>
    <m/>
    <s v="Vegetation"/>
    <s v="Contact from object"/>
    <s v="Veg. contact"/>
    <s v="Y"/>
    <s v="Overhead"/>
    <x v="0"/>
    <s v="Conductor - Primary"/>
    <s v="Conductor, Auto Dead End"/>
    <n v="101791681"/>
    <s v=" "/>
    <x v="0"/>
    <n v="36.940513000000003"/>
    <n v="-121.706065"/>
    <s v="Santa Cruz"/>
    <s v="GREEN VALLEY 2101 "/>
    <n v="21000"/>
    <m/>
    <x v="0"/>
    <s v="Watsonville FD"/>
    <s v="Agriculture"/>
    <m/>
    <m/>
    <s v="N"/>
    <m/>
    <m/>
    <m/>
    <m/>
    <s v="N"/>
    <s v="N"/>
    <m/>
    <m/>
    <s v="2021-06-18"/>
    <m/>
    <m/>
    <m/>
    <m/>
    <m/>
    <m/>
    <m/>
    <m/>
    <m/>
    <m/>
    <m/>
    <m/>
    <m/>
    <m/>
    <m/>
    <m/>
    <m/>
    <m/>
    <m/>
    <s v="  "/>
    <s v="CENTRAL COAST"/>
    <s v="SANTA CRUZ 01"/>
    <s v="10:38"/>
    <n v="44364"/>
    <n v="1376145"/>
    <s v="T005317657"/>
    <s v="UNKNOWN"/>
    <s v="THOMPSON RD "/>
    <s v="WATSONVILLE"/>
    <n v="36.945369999999997"/>
    <n v="-121.70398"/>
    <s v="C5TRTCC"/>
    <s v="CLARK, ROBERT"/>
    <n v="83192101"/>
    <s v="20210617 11:47"/>
    <n v="9002"/>
    <m/>
    <s v="branch came down, slapped wire together, one of two phases laying on ground, cut in the clear, opened remaining fuses tagged MOL, EC tag created for crew to make repairs... More pictures taken than what I'm uploading"/>
    <s v="Y"/>
    <n v="4"/>
    <s v="\\fxshare-nas05\quotashare-fs01\ESA\5 - Ignition Tracking\Fire_Tab_Attachment_Files"/>
    <m/>
    <n v="36.940513000000003"/>
    <n v="-121.706065"/>
    <m/>
    <s v="Watsonville Fire Department "/>
    <m/>
    <s v="Y"/>
    <s v="Y"/>
    <m/>
    <s v="Clear"/>
    <m/>
    <s v="Private Land"/>
    <m/>
    <s v="Calm"/>
    <m/>
    <s v="Vegetation"/>
    <m/>
    <s v="1 meter - &lt; 3 meters"/>
    <m/>
    <s v="Fire Dept"/>
    <m/>
    <s v="Overhead"/>
    <m/>
    <s v="Y"/>
    <s v="Pictures taken"/>
    <s v="PG&amp;E Employee"/>
    <m/>
    <s v="TREE-BRANCH FELL INTO LINE"/>
    <s v="CONDUCTOR, OVERHEAD"/>
    <s v="N"/>
    <s v="  "/>
    <m/>
    <m/>
    <m/>
    <m/>
    <m/>
    <m/>
    <m/>
    <m/>
    <m/>
    <m/>
    <m/>
    <m/>
    <m/>
    <m/>
    <m/>
    <m/>
    <m/>
    <m/>
    <m/>
    <m/>
    <m/>
    <m/>
    <m/>
    <m/>
    <m/>
    <m/>
    <m/>
    <m/>
    <m/>
    <m/>
    <m/>
    <m/>
    <m/>
    <m/>
    <m/>
    <m/>
    <m/>
    <m/>
    <m/>
    <m/>
    <m/>
    <m/>
    <m/>
    <m/>
    <m/>
    <m/>
    <m/>
  </r>
  <r>
    <n v="825"/>
    <s v="P4K5"/>
    <s v="3 - QC Complete"/>
    <n v="44384"/>
    <n v="44617"/>
    <s v="Troubleman found road phase jumper, P.T., fuse burnt/damaged. They had D.O. de-energize CB1105/2, cleared all jumpers on the high side of Capacitor Bank C1538 and opened fuses. COE pin #308114 created for damaged assets. The ensuing fire was 1 meter - &lt; 3 meters in size. This information is preliminary."/>
    <s v="\\fxshare-nas05\quotashare-fs01\ESA\5 - Ignition Tracking\2021_Ignition_QC_Folders\20210617_1376202_21-0075517_nan_T005317638"/>
    <s v=" "/>
    <m/>
    <m/>
    <m/>
    <m/>
    <m/>
    <s v="Not In Scope"/>
    <m/>
    <m/>
    <m/>
    <m/>
    <m/>
    <m/>
    <m/>
    <m/>
    <m/>
    <m/>
    <m/>
    <m/>
    <m/>
    <m/>
    <m/>
    <m/>
    <m/>
    <m/>
    <m/>
    <m/>
    <m/>
    <m/>
    <m/>
    <m/>
    <m/>
    <m/>
    <m/>
    <m/>
    <m/>
    <m/>
    <m/>
    <m/>
    <m/>
    <m/>
    <m/>
    <m/>
    <m/>
    <m/>
    <m/>
    <s v="Y"/>
    <n v="44379"/>
    <n v="44384"/>
    <s v="BLG9"/>
    <s v="209-631-1462"/>
    <s v="Troubleman said he removed parts of the capacitor - current limiting fuse and vaccume switch (Kyle) "/>
    <m/>
    <s v=" "/>
    <x v="191"/>
    <s v="10:24:00"/>
    <n v="44364"/>
    <s v="10:59:00"/>
    <s v="FAS"/>
    <s v="N"/>
    <s v="N"/>
    <n v="1376202"/>
    <s v="21-0075517"/>
    <m/>
    <s v="T005317638, T005317649"/>
    <n v="121553498"/>
    <m/>
    <m/>
    <s v="No photo"/>
    <s v=" "/>
    <x v="1"/>
    <x v="0"/>
    <s v="Y"/>
    <s v="Y"/>
    <s v="N"/>
    <s v="On June 17th, 2021 at 1024 hours, a PG&amp;E Troubleman was dispatched to the Tracy 1105 12kV Distribution Circuit in the vicinity of Tracy Blvd and West 9th Street in response to a fire. Initial analysis indicates equipment failure caused the ignition. The ensuing fire was &lt; 3 meters in size and the fire was self-extinguished. PG&amp;E Crew replaced Current limiting fuse and Vacuum Switch (Kyle). This is preliminary. "/>
    <s v="PG&amp;E"/>
    <s v="Vegetation"/>
    <m/>
    <s v="D"/>
    <s v="D"/>
    <s v="&lt;3 meters of linear travel"/>
    <m/>
    <m/>
    <m/>
    <m/>
    <m/>
    <s v="Equipment - PG&amp;E"/>
    <s v="All types of equipment / facility failure"/>
    <s v="Splice/Clamp/Connector"/>
    <s v="Y"/>
    <s v="Overhead"/>
    <x v="0"/>
    <s v="Jumper"/>
    <s v="Jumper, Potential Transformer, Current limiting fuse, Vacuum Switch (Kyle)"/>
    <n v="102123364"/>
    <s v=" "/>
    <x v="0"/>
    <n v="37.738068300000002"/>
    <n v="-121.43667499999999"/>
    <s v="San Joaquin"/>
    <s v="TRACY 1105"/>
    <n v="12000"/>
    <s v="TRACY 1105CB"/>
    <x v="0"/>
    <s v="Self Extinguished"/>
    <s v="Urban"/>
    <s v="Grass Fuel Model"/>
    <m/>
    <s v="N"/>
    <m/>
    <m/>
    <m/>
    <m/>
    <s v="N"/>
    <s v="N"/>
    <m/>
    <m/>
    <s v="2021-06-18"/>
    <m/>
    <m/>
    <m/>
    <m/>
    <m/>
    <m/>
    <m/>
    <m/>
    <m/>
    <m/>
    <m/>
    <m/>
    <m/>
    <m/>
    <m/>
    <m/>
    <m/>
    <m/>
    <m/>
    <s v="  "/>
    <s v="STOCKTON"/>
    <s v="TRACY"/>
    <s v="10:24"/>
    <n v="44364"/>
    <n v="1376202"/>
    <s v="T005317638"/>
    <n v="1940"/>
    <s v="BRISTLECONE DR"/>
    <s v="TRACY"/>
    <n v="37.748049999999999"/>
    <n v="-121.41618"/>
    <s v="Q3TBLG9"/>
    <s v="GONZALES, GONZO"/>
    <n v="16288"/>
    <s v="20210617 11:44"/>
    <n v="9111"/>
    <m/>
    <s v="FND ROAD PHASE JUMPER,P.T,CURRENT LIMITING FUSE BURNT/DAMAGED.HAD D.O DE ENERGIZE 1105/2.WE CLEARED ALL JUMPERS ON HIGH SIDE OF C1538 &amp; OPENED 1 &amp; 2 FUSES.#1 HAD ALREADY BLEW.D.O REENERGIZED GOOD.MADE COE PIN #308114."/>
    <s v="Y"/>
    <m/>
    <m/>
    <s v="37.7380683,-121.4366750,8.900000,3D"/>
    <m/>
    <m/>
    <m/>
    <m/>
    <m/>
    <s v="N"/>
    <s v="Y"/>
    <m/>
    <s v="Clear"/>
    <m/>
    <s v="Private Land"/>
    <m/>
    <s v="Light"/>
    <m/>
    <s v="PG&amp;E Equipment"/>
    <m/>
    <s v="1 meter - &lt; 3 meters"/>
    <m/>
    <s v="Self Extinguished"/>
    <m/>
    <s v="Overhead"/>
    <m/>
    <s v="Y"/>
    <s v="PHOTOS"/>
    <s v="PG&amp;E Employee"/>
    <m/>
    <s v="OVERHEAD"/>
    <s v="CAPACITOR"/>
    <s v="N"/>
    <s v="  "/>
    <s v="Unplanned"/>
    <s v="Stockton"/>
    <s v="Stockton"/>
    <s v="162881105, TRACY-1105"/>
    <s v="21-0075517"/>
    <s v="Unplanned"/>
    <s v="Clear;32-90 F"/>
    <s v="2814"/>
    <s v="11256"/>
    <s v="NO"/>
    <s v="Force Out"/>
    <s v="Momentary"/>
    <s v="No"/>
    <s v="1105/2"/>
    <s v="OH"/>
    <s v="Circuit Breaker"/>
    <s v="1376202"/>
    <s v="Jumper, Arcing"/>
    <s v="FORCE OUT"/>
    <m/>
    <m/>
    <s v="TRACY SUB"/>
    <s v="C1538"/>
    <m/>
    <m/>
    <m/>
    <s v="No"/>
    <s v="Equipment Failure/Involved, Overhead"/>
    <m/>
    <m/>
    <m/>
    <m/>
    <m/>
    <m/>
    <m/>
    <m/>
    <m/>
    <m/>
    <m/>
    <m/>
    <m/>
    <m/>
    <m/>
    <m/>
    <m/>
    <m/>
    <m/>
  </r>
  <r>
    <n v="824"/>
    <s v="P4K5"/>
    <s v="3 - QC Complete"/>
    <n v="44378"/>
    <n v="44617"/>
    <s v="Third party vehicle contact resulted in a small less than one meter fire. This information is preliminary."/>
    <s v="\\fxshare-nas05\quotashare-fs01\ESA\5 - Ignition Tracking\2021_Ignition_QC_Folders\20210617_1375892_21-0075378_nan_T005317377"/>
    <s v=" "/>
    <m/>
    <s v="P4K5"/>
    <s v="Create and Outage time are adjusted to match the records. Fire lat and long are adjusted to match EC tag."/>
    <n v="44378"/>
    <m/>
    <s v="Not In Scope"/>
    <m/>
    <m/>
    <m/>
    <m/>
    <m/>
    <m/>
    <m/>
    <m/>
    <m/>
    <m/>
    <m/>
    <m/>
    <m/>
    <m/>
    <m/>
    <m/>
    <m/>
    <m/>
    <m/>
    <m/>
    <m/>
    <m/>
    <m/>
    <m/>
    <m/>
    <m/>
    <m/>
    <m/>
    <m/>
    <m/>
    <m/>
    <m/>
    <m/>
    <m/>
    <m/>
    <m/>
    <m/>
    <m/>
    <m/>
    <m/>
    <m/>
    <m/>
    <m/>
    <m/>
    <m/>
    <m/>
    <s v=" "/>
    <x v="191"/>
    <s v="06:53:00"/>
    <n v="44364"/>
    <s v="06:34:00"/>
    <s v="FAS"/>
    <s v="N"/>
    <s v="N"/>
    <n v="1375892"/>
    <s v="21-0075378"/>
    <m/>
    <s v="T005317377, T005317379, T005317385"/>
    <n v="121552481"/>
    <m/>
    <m/>
    <s v="No photo"/>
    <s v=" "/>
    <x v="0"/>
    <x v="0"/>
    <s v="Y"/>
    <s v="N"/>
    <s v="N"/>
    <s v="On June 17th, 2021 at 0653 hours, a PG&amp;E Troubleman was dispatched to the Apple Hill 2102 21kV Distribution Circuit on Puerta Del Sol and Snows Road, Camino in response to a car pole incident. Initial analysis indicates vehicle contact with pole caused the ignition. The ensuing fire was &lt; 1 meter in size and the fire was self-extinguished. PG&amp;E Crew replaced the pole, transformer, crossarm, cutout and repaired the down guy. This is preliminary. "/>
    <s v="PG&amp;E"/>
    <s v="Other"/>
    <s v="Transformer, Pole, Crossarm, Cutout, Down Guy"/>
    <s v="D"/>
    <s v="D"/>
    <s v="&lt;3 meters of linear travel"/>
    <m/>
    <m/>
    <m/>
    <m/>
    <m/>
    <s v="Contact - 3rd Party"/>
    <s v="Contact from object"/>
    <s v="Vehicle contact"/>
    <s v="Y"/>
    <s v="Overhead"/>
    <x v="0"/>
    <s v="Transformer"/>
    <s v="Transformer, Pole, Crossarm, Cutout, Down Guy"/>
    <n v="101408542"/>
    <s v=" "/>
    <x v="2"/>
    <n v="38.715057027199997"/>
    <n v="-120.667243117"/>
    <s v="El Dorado"/>
    <s v="APPLE HILL 2102"/>
    <n v="21000"/>
    <s v="APPLE HILL 2102CB"/>
    <x v="1"/>
    <s v="Self Extinguished"/>
    <s v="Conifer Forest"/>
    <s v="Brush fuel model"/>
    <m/>
    <s v="N"/>
    <m/>
    <m/>
    <n v="335"/>
    <s v="R3"/>
    <s v="N"/>
    <s v="N"/>
    <m/>
    <m/>
    <s v="2021-06-18"/>
    <m/>
    <m/>
    <m/>
    <m/>
    <m/>
    <m/>
    <m/>
    <m/>
    <m/>
    <m/>
    <m/>
    <m/>
    <m/>
    <m/>
    <m/>
    <m/>
    <m/>
    <m/>
    <m/>
    <s v="  "/>
    <s v="SIERRA"/>
    <s v="PLACERVILLE 04"/>
    <s v="06:54"/>
    <n v="44364"/>
    <n v="1375892"/>
    <s v="T005317377"/>
    <s v="UNKNOWN"/>
    <s v="PUERTA DEL SOL"/>
    <s v="CAMINO"/>
    <n v="38.714770000000001"/>
    <n v="-120.66759"/>
    <s v="T4TTLHJ"/>
    <s v="HYLAND, TRAVIS"/>
    <n v="153662102"/>
    <s v="20210617 09:20"/>
    <n v="9260"/>
    <m/>
    <s v="third party car pole made ec tag for pole replacement"/>
    <s v="Y"/>
    <m/>
    <m/>
    <s v="38.7142200,-120.6680900,749.300000,3D"/>
    <m/>
    <m/>
    <m/>
    <m/>
    <m/>
    <s v="N"/>
    <s v="Y"/>
    <m/>
    <s v="Clear"/>
    <m/>
    <s v="Private Land"/>
    <m/>
    <s v="Calm"/>
    <m/>
    <s v="3rd Party"/>
    <m/>
    <s v="&lt; 1 meter"/>
    <m/>
    <s v="Self Extinguished"/>
    <m/>
    <s v="Overhead"/>
    <m/>
    <s v="Y"/>
    <s v="photos taken"/>
    <s v="PG&amp;E Employee"/>
    <m/>
    <s v="VEHICLE"/>
    <s v="POLE-WOOD"/>
    <s v="N"/>
    <s v="  "/>
    <s v="Unplanned"/>
    <s v="Sierra"/>
    <s v="El Dorado"/>
    <s v="153662102, APPLE HILL-2102"/>
    <s v="21-0075378"/>
    <s v="Unplanned"/>
    <s v="Clear;32-90 F"/>
    <s v="146 1 of 3 Phases Open"/>
    <s v="52414"/>
    <s v="NO"/>
    <s v="Line to Ground"/>
    <s v="Sustained"/>
    <s v="No"/>
    <s v="9519"/>
    <s v="OH"/>
    <s v="Fuse"/>
    <s v="1375892"/>
    <s v="Pole-Wood, Broken, wire on ground"/>
    <m/>
    <s v="06/17/21 09:39"/>
    <m/>
    <s v="PUERTA DEL SOL &amp; SNOWS RD"/>
    <s v="1 SPAN LD SIDE OF 9519"/>
    <m/>
    <m/>
    <m/>
    <s v="No"/>
    <s v="3rd Party, Vehicle"/>
    <m/>
    <m/>
    <m/>
    <m/>
    <m/>
    <m/>
    <m/>
    <m/>
    <m/>
    <m/>
    <m/>
    <m/>
    <m/>
    <m/>
    <m/>
    <m/>
    <m/>
    <m/>
    <m/>
  </r>
  <r>
    <n v="822"/>
    <s v="P4K5"/>
    <s v="3 - QC Complete"/>
    <n v="44378"/>
    <n v="44617"/>
    <s v="Structure fire, not attributable to PG&amp;E assets. This information is preliminary."/>
    <s v="\\fxshare-nas05\quotashare-fs01\ESA\5 - Ignition Tracking\2021_Ignition_QC_Folders\20210617_1375837_21-0075350_nan_T005317309"/>
    <s v=" "/>
    <m/>
    <m/>
    <m/>
    <m/>
    <m/>
    <s v="Not In Scope"/>
    <m/>
    <m/>
    <m/>
    <m/>
    <m/>
    <m/>
    <m/>
    <m/>
    <m/>
    <m/>
    <m/>
    <m/>
    <m/>
    <m/>
    <m/>
    <m/>
    <m/>
    <m/>
    <m/>
    <m/>
    <m/>
    <m/>
    <m/>
    <m/>
    <m/>
    <m/>
    <m/>
    <m/>
    <m/>
    <m/>
    <m/>
    <m/>
    <m/>
    <m/>
    <m/>
    <m/>
    <m/>
    <m/>
    <m/>
    <m/>
    <m/>
    <m/>
    <m/>
    <m/>
    <m/>
    <m/>
    <s v=" "/>
    <x v="191"/>
    <s v="02:59:00"/>
    <n v="44364"/>
    <s v="02:59:00"/>
    <s v="FAS"/>
    <s v="N"/>
    <s v="N"/>
    <n v="1375837"/>
    <s v="21-0075350"/>
    <m/>
    <s v="T005317309"/>
    <n v="31543855"/>
    <m/>
    <m/>
    <m/>
    <s v=" "/>
    <x v="0"/>
    <x v="1"/>
    <s v="N"/>
    <s v="N"/>
    <s v="N"/>
    <s v="Structure fire, not attributable to PG&amp;E assets. This information is preliminary."/>
    <s v="Not PG&amp;E"/>
    <s v="Building"/>
    <m/>
    <m/>
    <m/>
    <s v="&lt;0.25"/>
    <m/>
    <m/>
    <m/>
    <m/>
    <m/>
    <s v="Other Fire: Non-PG&amp;E related"/>
    <m/>
    <m/>
    <m/>
    <s v="Overhead"/>
    <x v="1"/>
    <m/>
    <m/>
    <m/>
    <s v=" "/>
    <x v="0"/>
    <n v="36.773682999999998"/>
    <n v="-119.79597099999999"/>
    <s v="Fresno"/>
    <s v="MANCHESTER 1106"/>
    <n v="12000"/>
    <m/>
    <x v="0"/>
    <s v="Unknown"/>
    <s v="Urban"/>
    <m/>
    <m/>
    <s v="N"/>
    <m/>
    <m/>
    <m/>
    <m/>
    <s v="N"/>
    <s v="N"/>
    <m/>
    <m/>
    <s v="2021-06-18"/>
    <m/>
    <m/>
    <m/>
    <m/>
    <m/>
    <m/>
    <m/>
    <m/>
    <m/>
    <m/>
    <m/>
    <m/>
    <m/>
    <m/>
    <m/>
    <m/>
    <m/>
    <m/>
    <m/>
    <s v="  "/>
    <s v="FRESNO"/>
    <s v="FRESNO 06"/>
    <s v="02:59"/>
    <n v="44364"/>
    <n v="1375837"/>
    <s v="T005317309"/>
    <n v="1214"/>
    <s v="E HARVARD AVE"/>
    <s v="FRESNO"/>
    <n v="36.773600000000002"/>
    <n v="-119.79575"/>
    <s v="F4TDXKG"/>
    <s v="KRUPENS, DOUG"/>
    <n v="253921106"/>
    <s v="20210617 06:13"/>
    <n v="9002"/>
    <n v="1"/>
    <s v="bldg fire burnt srv &amp; awac called for crew to repair"/>
    <s v="Y"/>
    <m/>
    <m/>
    <m/>
    <n v="36.773682999999998"/>
    <n v="-119.79597099999999"/>
    <m/>
    <s v="c. tucker    621-4333"/>
    <n v="100858289"/>
    <s v="Y"/>
    <s v="Y"/>
    <m/>
    <s v="Clear"/>
    <m/>
    <s v="PG&amp;E Only"/>
    <m/>
    <s v="Calm"/>
    <m/>
    <s v="Other (Comments)"/>
    <s v="garage fire"/>
    <s v="3 meters - 0.25 Acres"/>
    <m/>
    <s v="Fire Dept"/>
    <m/>
    <s v="Overhead"/>
    <m/>
    <s v="N"/>
    <m/>
    <m/>
    <m/>
    <s v="FIRE, HOUSE OR BLDG"/>
    <s v="CONDUCTOR, OVERHEAD"/>
    <s v="N"/>
    <s v="  "/>
    <s v="Unplanned"/>
    <s v="Fresno"/>
    <s v="Fresno"/>
    <s v="253921106, MANCHESTER-1106"/>
    <s v="21-0075350"/>
    <s v="Unplanned"/>
    <s v="Strong Winds;"/>
    <s v="16"/>
    <m/>
    <s v="YES"/>
    <s v="Line to Ground"/>
    <s v="Sustained"/>
    <s v="No"/>
    <s v="MTR#1005166617"/>
    <s v="OH"/>
    <s v="Transformer"/>
    <s v="1375837"/>
    <s v="Conductor, Overhead, Burned/flashed"/>
    <m/>
    <m/>
    <m/>
    <s v="1216 E HARVARD AVE"/>
    <s v="Krupens, Doug: 1216 e harvard"/>
    <m/>
    <m/>
    <m/>
    <s v="No"/>
    <s v="3rd Party, Fire, house or bldg."/>
    <m/>
    <m/>
    <m/>
    <m/>
    <m/>
    <m/>
    <m/>
    <m/>
    <m/>
    <m/>
    <m/>
    <m/>
    <m/>
    <m/>
    <m/>
    <m/>
    <m/>
    <m/>
    <m/>
  </r>
  <r>
    <n v="821"/>
    <s v="AGFC"/>
    <s v="3 - QC Complete"/>
    <n v="44364"/>
    <n v="44617"/>
    <s v="Other fire, not attributable to PG&amp;E assets. Cal fire says this is not attributable to PG&amp;E assets. EOC preliminary notes: CalFire Oroville requested a troubleman to the site of a fire on Fire Camp Road in Oroville. A PG&amp;E pole had caught fire due to a slow-burning vegetation fire. The troubleman reports that the pole will need to be replaced and that PG&amp;E equipment is not suspected to have caused the fire. There is an outage affecting one customer related to this incident. There are no known injuries/fatalities, property damage over $50,000, or media outlets on site. The incident was determined non-EIR reportable. This information is preliminary. OIS: 1375833. This information is preliminary."/>
    <s v="\\fxshare-nas05\quotashare-fs01\ESA\5 - Ignition Tracking\2021_Ignition_QC_Folders\20210617_1375833_nan_nan_T005317307"/>
    <s v=" "/>
    <m/>
    <m/>
    <m/>
    <m/>
    <m/>
    <s v="Not In Scope"/>
    <m/>
    <m/>
    <m/>
    <m/>
    <m/>
    <m/>
    <m/>
    <m/>
    <m/>
    <m/>
    <m/>
    <m/>
    <m/>
    <m/>
    <m/>
    <m/>
    <m/>
    <m/>
    <m/>
    <m/>
    <m/>
    <m/>
    <m/>
    <m/>
    <m/>
    <m/>
    <m/>
    <m/>
    <m/>
    <m/>
    <m/>
    <m/>
    <m/>
    <m/>
    <m/>
    <m/>
    <m/>
    <m/>
    <m/>
    <m/>
    <m/>
    <m/>
    <m/>
    <m/>
    <m/>
    <m/>
    <s v=" "/>
    <x v="191"/>
    <s v="02:29:00"/>
    <n v="44364"/>
    <s v="02:29:00"/>
    <s v="FAS"/>
    <s v="N"/>
    <s v="N"/>
    <n v="1375833"/>
    <m/>
    <m/>
    <s v="T005317307"/>
    <m/>
    <m/>
    <m/>
    <m/>
    <s v=" "/>
    <x v="0"/>
    <x v="1"/>
    <s v="N"/>
    <s v="N"/>
    <s v="N"/>
    <s v="Other fire, not attributable to PG&amp;E assets. Cal fire says this is not attributable to PG&amp;E assets. EOC preliminary notes: CalFire Oroville requested a troubleman to the site of a fire on Fire Camp Road in Oroville. A PG&amp;E pole had caught fire due to a slow-burning vegetation fire. The troubleman reports that the pole will need to be replaced and that PG&amp;E equipment is not suspected to have caused the fire. There is an outage affecting one customer related to this incident. There are no known injuries/fatalities, property damage over $50,000, or media outlets on site. The incident was determined non-EIR reportable. This information is preliminary. OIS: 1375833. This information is preliminary."/>
    <s v="Not PG&amp;E"/>
    <s v="Vegetation"/>
    <m/>
    <m/>
    <m/>
    <s v="0.26-9.99"/>
    <m/>
    <m/>
    <m/>
    <m/>
    <m/>
    <s v="Other Fire: Non-PG&amp;E related"/>
    <m/>
    <m/>
    <m/>
    <s v="Overhead"/>
    <x v="1"/>
    <m/>
    <m/>
    <m/>
    <s v=" "/>
    <x v="2"/>
    <n v="39.468766000000002"/>
    <n v="-121.35724999999999"/>
    <s v="Butte"/>
    <s v="WYANDOTTE 1107 "/>
    <n v="12000"/>
    <m/>
    <x v="0"/>
    <s v="Cal Fire"/>
    <s v="Hardwood Woodland"/>
    <m/>
    <m/>
    <s v="Y"/>
    <s v="Swedes 2013"/>
    <s v="Rob"/>
    <m/>
    <m/>
    <s v="N"/>
    <s v="N"/>
    <m/>
    <m/>
    <s v="2021-06-18"/>
    <m/>
    <m/>
    <m/>
    <m/>
    <m/>
    <m/>
    <m/>
    <m/>
    <m/>
    <m/>
    <m/>
    <m/>
    <m/>
    <m/>
    <m/>
    <m/>
    <m/>
    <m/>
    <m/>
    <s v="  "/>
    <s v="NORTH VALLEY"/>
    <s v="OROVILLE 02"/>
    <s v="02:29"/>
    <n v="44364"/>
    <n v="1375833"/>
    <s v="T005317307"/>
    <n v="689"/>
    <s v="FIRE CAMP RD"/>
    <s v="OROVILLE"/>
    <n v="39.468910000000001"/>
    <n v="-121.35328"/>
    <s v="V4TMDWG"/>
    <s v="WOODMANSEE, MATTHEW"/>
    <n v="102911107"/>
    <s v="20210617 03:49"/>
    <n v="9110"/>
    <m/>
    <s v="really bad rd"/>
    <s v="Y"/>
    <m/>
    <m/>
    <m/>
    <n v="39.468766000000002"/>
    <n v="-121.35724999999999"/>
    <m/>
    <s v="calfire oroville"/>
    <m/>
    <s v="N"/>
    <s v="N"/>
    <m/>
    <s v="Clear"/>
    <m/>
    <s v="Private Land"/>
    <m/>
    <s v="Calm"/>
    <m/>
    <s v="Vegetation"/>
    <m/>
    <s v="0.25 - 10 Acres"/>
    <m/>
    <s v="Cal Fire"/>
    <m/>
    <s v="Overhead"/>
    <m/>
    <s v="Y"/>
    <s v="picture"/>
    <s v="PG&amp;E Employee"/>
    <m/>
    <s v="OTHER GROUND VEGETATION"/>
    <s v="POLE-WOOD"/>
    <s v="N"/>
    <s v="  "/>
    <m/>
    <m/>
    <m/>
    <m/>
    <m/>
    <m/>
    <m/>
    <m/>
    <m/>
    <m/>
    <m/>
    <m/>
    <m/>
    <m/>
    <m/>
    <m/>
    <m/>
    <m/>
    <m/>
    <m/>
    <m/>
    <m/>
    <m/>
    <m/>
    <m/>
    <m/>
    <m/>
    <m/>
    <m/>
    <m/>
    <m/>
    <m/>
    <m/>
    <m/>
    <m/>
    <m/>
    <m/>
    <m/>
    <m/>
    <m/>
    <m/>
    <m/>
    <m/>
    <m/>
    <m/>
    <m/>
    <m/>
  </r>
  <r>
    <n v="820"/>
    <s v="TLAL"/>
    <s v="3 - QC Complete"/>
    <n v="44375"/>
    <n v="44617"/>
    <s v="Oak tree fell through overhead circuit, resulting in a wires down incident and a small 3 meter - 0.25 acre fire. This information is preliminary. EOC preliminary review notes: An oak tree fell and brought down both phases on the Shingle Springs 2110 line in El Dorado County. Both fuses blew and there was a fire of no more than 50 square feet. Calfire had put out the fire by the time the troubleman arrived. Two outages are associated with this incident, one affecting seven customers and the other affecting one customer. There are no known injuries/fatalities, property damage over $50,000, or media outlets on site. The incident was determined non-EIR reportable. This information is preliminary. OIS: 1375830; 1375823; FOID: T005317297, T005317287, T005317298; ILIS: 21-0075348; TMAN: WXDN; EC Tag: 121555319, 121551329; PM: 44860256; Pre-Existing EC Tag: 11911587; Circuit ID: 153652110, SAP Pole ID: 101382666; County: El Dorado County; Division: Sierra"/>
    <s v="\\fxshare-nas05\quotashare-fs01\ESA\5 - Ignition Tracking\2021_Ignition_QC_Folders\20210617_1375830_nan_nan_T005317297"/>
    <s v=" "/>
    <m/>
    <s v="TLAL"/>
    <s v="Create &amp; Outage Time, Nominal Voltage Updated; Additional OIS &amp; FOIDs Added; ILIS, EC Tags, Pre-Existing EC Tags Added"/>
    <m/>
    <m/>
    <s v="Not Assigned"/>
    <s v="Not Required"/>
    <m/>
    <m/>
    <s v="Not Required"/>
    <m/>
    <m/>
    <m/>
    <m/>
    <m/>
    <m/>
    <m/>
    <s v="Complete"/>
    <s v="Trunk (Decay, Defect, Cavity)"/>
    <n v="44203"/>
    <n v="44384"/>
    <m/>
    <s v="Work not listed"/>
    <s v="N"/>
    <m/>
    <m/>
    <m/>
    <s v="N"/>
    <m/>
    <s v="Fire Incident Report "/>
    <m/>
    <m/>
    <m/>
    <m/>
    <m/>
    <m/>
    <m/>
    <m/>
    <m/>
    <m/>
    <m/>
    <m/>
    <m/>
    <m/>
    <m/>
    <m/>
    <m/>
    <m/>
    <s v="WXDN"/>
    <m/>
    <m/>
    <m/>
    <s v=" "/>
    <x v="191"/>
    <s v="01:17:00"/>
    <n v="44364"/>
    <s v="01:07:00"/>
    <s v="FAS"/>
    <s v="N"/>
    <s v="N"/>
    <s v="1375830; 1375823"/>
    <s v="21-0075348"/>
    <m/>
    <s v="T005317297, T005317287, T005317298"/>
    <s v="121555319, 121551329"/>
    <s v="11911587, 113255669"/>
    <m/>
    <s v="PG&amp;E_820_Ignition_20210617_4.jpg"/>
    <s v=" "/>
    <x v="1"/>
    <x v="0"/>
    <s v="Y"/>
    <s v="Y"/>
    <s v="N"/>
    <s v="On June 17, 2021 at 0227 hours, a PG&amp;E Troubleman patrolled the Shingle Springs 2110 Distribution Circuit number 153652110, in the Tier 3 high fire-threat district (HFTD) State responsibility area (SRA) one span northeast of the fused cutout 20207 one pole west of 4409 Holly Drive in Shingle Springs. He observed 200' and both phases of broken 4 ACSR overhead conductor down on the ground, blown 6T fuses, and a small brush fire at the base of the pole. Initial analysis indicates the ignition was caused by a living 60' tall 22&quot; DBH black oak tree that fell into and through the overhead conductors and brought down both phases. The mature tree with decay failed at the base and fell into a 14&quot; Blue Oak tree that broke off a 6&quot; diameter limb and a 10&quot; live oak that broke off at 12' above the ground. The domino trees fell through the overhead conductors and resulted in the wire down incident and the small fire. Cal Fire responded to and extinguished the fire. The line was returned to service on June 17, 2021. This information is preliminary."/>
    <s v="PG&amp;E"/>
    <s v="Vegetation"/>
    <m/>
    <s v="D"/>
    <s v="D"/>
    <s v="&lt;0.25"/>
    <m/>
    <m/>
    <m/>
    <m/>
    <m/>
    <s v="Vegetation"/>
    <s v="Contact from object"/>
    <s v="Veg. contact"/>
    <s v="Y"/>
    <s v="Overhead"/>
    <x v="0"/>
    <s v="Conductor - Primary"/>
    <s v="Conductor"/>
    <n v="101382666"/>
    <s v=" "/>
    <x v="2"/>
    <n v="38.652388299999998"/>
    <n v="-120.92525000000001"/>
    <s v="El Dorado"/>
    <s v="SHINGLE SPRINGS 2110 "/>
    <n v="12000"/>
    <m/>
    <x v="0"/>
    <s v="Cal Fire"/>
    <s v="Hardwood Woodland"/>
    <m/>
    <m/>
    <s v="N"/>
    <m/>
    <s v="Mac"/>
    <m/>
    <m/>
    <s v="N"/>
    <s v="N"/>
    <m/>
    <m/>
    <s v="2021-06-18"/>
    <n v="38.652628999999997"/>
    <n v="-120.924612"/>
    <n v="44365"/>
    <s v="TrunkFail"/>
    <s v="22in Black Oak tree failed at the base and fell into a 14in Blue Oak, breaking a 6in diameter limb off and a 10in Live Oak, breaking trunk off 12ft about the ground. Those trees fell through overhead conductors, resulting in a wire down incident and a small fire.  last inspection 1/7/2021, nest planned inspection 7/7/2021."/>
    <s v="OAKK"/>
    <n v="60"/>
    <n v="22"/>
    <n v="30"/>
    <s v="Slight"/>
    <s v="Slight"/>
    <s v="N"/>
    <n v="1"/>
    <m/>
    <s v="Plain"/>
    <s v="A"/>
    <s v="CrossArm"/>
    <s v="BareWire"/>
    <n v="2"/>
    <s v="  "/>
    <s v="SIERRA"/>
    <s v="PLACERVILLE 01"/>
    <s v="01:48"/>
    <n v="44364"/>
    <n v="1375830"/>
    <s v="T005317297"/>
    <n v="4296"/>
    <s v="MAC LN"/>
    <s v="SHINGLE SPRI"/>
    <n v="38.653089999999999"/>
    <n v="-120.9252"/>
    <s v="T4TWXDN"/>
    <s v="DEQUNIE, WES"/>
    <n v="153652110"/>
    <s v="20210617 04:36"/>
    <n v="9190"/>
    <m/>
    <s v="WIRE DOWN OUTAGE. CREW NOTIFIED"/>
    <s v="Y"/>
    <n v="4"/>
    <s v="\\fxshare-nas05\quotashare-fs01\ESA\5 - Ignition Tracking\Fire_Tab_Attachment_Files"/>
    <s v="38.6523883,-120.9252500,453.100000,3D"/>
    <m/>
    <m/>
    <s v="OAK TREE FELL THROUGH 4 ACSR. STARTED SMALL FIRE AT BASE OF POLE. BLEW 6T FUSES "/>
    <s v="CAL FIRE-530-622-3858"/>
    <m/>
    <s v="N"/>
    <s v="Y"/>
    <m/>
    <s v="Clear"/>
    <m/>
    <s v="Private Land"/>
    <m/>
    <s v="Calm"/>
    <m/>
    <s v="Vegetation"/>
    <s v="BIG OAK TREE. 60 FT FROM LINE"/>
    <s v="3 meters - 0.25 Acres"/>
    <m/>
    <s v="Cal Fire"/>
    <m/>
    <s v="Overhead"/>
    <s v="4 ACSR"/>
    <s v="N"/>
    <m/>
    <m/>
    <m/>
    <s v="TREE-FELL INTO LINE"/>
    <s v="CONDUCTOR, OVERHEAD"/>
    <s v="N"/>
    <s v="  "/>
    <m/>
    <m/>
    <m/>
    <m/>
    <m/>
    <m/>
    <m/>
    <m/>
    <m/>
    <m/>
    <m/>
    <m/>
    <m/>
    <m/>
    <m/>
    <m/>
    <m/>
    <m/>
    <m/>
    <m/>
    <m/>
    <m/>
    <m/>
    <m/>
    <m/>
    <m/>
    <m/>
    <m/>
    <m/>
    <m/>
    <m/>
    <m/>
    <m/>
    <m/>
    <m/>
    <m/>
    <m/>
    <m/>
    <m/>
    <m/>
    <m/>
    <m/>
    <m/>
    <m/>
    <m/>
    <m/>
    <m/>
  </r>
  <r>
    <n v="1068"/>
    <s v="TLAL"/>
    <s v="3 - QC Complete"/>
    <n v="44403"/>
    <n v="44617"/>
    <s v="Gray Pine failed six feet above line side attachment causing line side lead taking down secondary line and igniting 420 sq. ft fire. This information is preliminary. OIS: 1375490; ILIS: 21-0075328; FOID: T005317004 (STO2); EC: 121549944; PM: 35261362; Premise ID: 0886616978; Circuit ID: 103521102, SAP ID: 101465132; Division: North Valley; District: Shasta; County: Shasta; New Pole #: 120970500 (40' CL 3)"/>
    <s v="\\fxshare-nas05\quotashare-fs01\ESA\5 - Ignition Tracking\2021_Ignition_QC_Folders\20210616_1375490_21-0075328_nan_T005317004"/>
    <s v=" "/>
    <s v="Y"/>
    <s v="TLAL"/>
    <s v="Fire Lat/Long Updated; Outage Date &amp; Time Updated"/>
    <m/>
    <s v="CXX5 (Exponent)"/>
    <s v="Complete"/>
    <s v="Not Required"/>
    <m/>
    <s v="Not Required"/>
    <s v="Not Required"/>
    <m/>
    <m/>
    <m/>
    <m/>
    <m/>
    <m/>
    <m/>
    <s v="Complete"/>
    <s v="Trunk (Decay, Defect, Cavity)"/>
    <n v="44328"/>
    <n v="44422"/>
    <m/>
    <s v="Work not listed"/>
    <s v="N"/>
    <m/>
    <m/>
    <m/>
    <s v="N"/>
    <m/>
    <s v="Fire Incident Report "/>
    <m/>
    <m/>
    <m/>
    <m/>
    <n v="44466"/>
    <n v="44510"/>
    <n v="44539"/>
    <m/>
    <m/>
    <m/>
    <m/>
    <m/>
    <m/>
    <m/>
    <m/>
    <s v="Y"/>
    <n v="44400"/>
    <n v="44403"/>
    <s v="STO2"/>
    <s v="Sean O'Haire, (530) 215-5753, STO2@pge.com"/>
    <s v="Supervisor response received: Tman not at work &gt; Pictures received"/>
    <m/>
    <s v=" "/>
    <x v="192"/>
    <s v="15:44:00"/>
    <n v="44364"/>
    <s v="01:08:00"/>
    <s v="FAS"/>
    <s v="Y"/>
    <s v="N"/>
    <n v="1375490"/>
    <s v="21-0075328"/>
    <m/>
    <s v="T005317004"/>
    <n v="121549944"/>
    <m/>
    <m/>
    <s v="PG&amp;E_1068_Ignition_20210616_7.jpg"/>
    <s v=" "/>
    <x v="1"/>
    <x v="0"/>
    <s v="Y"/>
    <s v="Y"/>
    <s v="N"/>
    <s v="On June 16, 2021 at 1602 hours, a PG&amp;E Troubleman patrolled the Oregon Trail 1102 12kV Distribution Circuit number 103521102, in the Tier 2 High fire threat district (HFTD) and State responsibility area (SRA) near Lake Boulevard and Newton Road in Redding. He observed a fallen burnt tree, approximately 100' of broken 1/0 secondary overhead service conductor down on the ground, a burnt service pole, a burnt 4/0 riser, and a fire. Initial analysis indicates the ignition was caused by a 48' tall 16&quot; DBH living gray pine that partially failed 6' above the line side attachment, when the lead fell into and through the secondary conductor and the fire that ensued. There were no defects found within or outside of the log, upon the post-incident inspection. Cal Fire responded to and extinguished the fire. The 170-minute force-out outage affected one customer. A similarly located gray pine was removed in 2017 (EC tag 112519918), due to that tree's lean and the clearance impediment on the AWAC line and the service pole. The line was returned to service on June 17, 2021. This This information is preliminary."/>
    <s v="PG&amp;E"/>
    <s v="Vegetation"/>
    <s v="Conductor, Pole, Riser"/>
    <s v="D"/>
    <s v="D"/>
    <s v="&lt;0.25"/>
    <s v="420 sq ft"/>
    <m/>
    <m/>
    <m/>
    <m/>
    <s v="Vegetation"/>
    <s v="Contact from object"/>
    <s v="Veg. contact"/>
    <s v="Y"/>
    <s v="Overhead"/>
    <x v="2"/>
    <s v="Conductor - Open Wire Secondary"/>
    <s v="Conductor, Pole, Riser"/>
    <n v="101465132"/>
    <s v=" "/>
    <x v="1"/>
    <n v="40.654964800000002"/>
    <n v="-122.395742"/>
    <s v="Shasta"/>
    <s v="OREGON TRAIL 1102"/>
    <s v="0-750"/>
    <m/>
    <x v="0"/>
    <s v="Cal Fire"/>
    <s v="Hardwood Woodland"/>
    <m/>
    <m/>
    <s v="Y"/>
    <s v="Carr 2018"/>
    <m/>
    <m/>
    <m/>
    <s v="N"/>
    <s v="N"/>
    <m/>
    <m/>
    <s v="2021-07-16"/>
    <n v="40.654960000000003"/>
    <n v="-122.39574"/>
    <n v="44374"/>
    <s v="BranchFail"/>
    <s v="Gray Pine limb failed, and disconnected AWAC to service drop causing small fire burning approximately 420 sq ft. Fire investigation report has been completed, and submitted to VPM with attached photos."/>
    <s v="PING"/>
    <n v="50"/>
    <n v="16"/>
    <n v="15"/>
    <s v="Moderate"/>
    <s v="None"/>
    <s v="N"/>
    <n v="1"/>
    <m/>
    <s v="Valley"/>
    <s v="D"/>
    <s v="Other"/>
    <s v="BareWire"/>
    <m/>
    <s v="  "/>
    <s v="NORTH VALLEY"/>
    <s v="SHASTA"/>
    <s v="15:44"/>
    <n v="44363"/>
    <n v="1375490"/>
    <s v="T005317004"/>
    <m/>
    <m/>
    <m/>
    <m/>
    <m/>
    <s v="V8TSTO2"/>
    <m/>
    <n v="103521102"/>
    <s v="2021/06/16 17:50:34"/>
    <n v="9190"/>
    <m/>
    <s v="A:OK;X:NEWTOWN RD;R:POLE FIRE - FD ENROUTE, PWR-Y..FD UPDATE: LINES ARE DOWN.."/>
    <s v="N"/>
    <m/>
    <m/>
    <s v="40.6632467,-122.3968567,231.900000,3D"/>
    <m/>
    <m/>
    <m/>
    <s v="chadlyn trafton 530-228-7807"/>
    <m/>
    <m/>
    <m/>
    <s v="Y"/>
    <m/>
    <m/>
    <m/>
    <m/>
    <m/>
    <m/>
    <s v="Vegetation"/>
    <m/>
    <m/>
    <m/>
    <s v="Cal Fire"/>
    <m/>
    <m/>
    <m/>
    <m/>
    <m/>
    <m/>
    <m/>
    <s v="TREE-FELL INTO LINE"/>
    <s v="SERVICE CONDUCTOR"/>
    <m/>
    <s v="  "/>
    <s v="Unplanned"/>
    <s v="North Valley"/>
    <s v="Shasta"/>
    <s v="103521102, OREGON TRAIL-1102"/>
    <s v="21-0075328"/>
    <s v="Unplanned"/>
    <s v="Clear;32-90 F"/>
    <s v="1"/>
    <s v="170"/>
    <s v="NO"/>
    <s v="Force Out"/>
    <s v="Sustained"/>
    <s v="No"/>
    <s v="MTR#1006193038"/>
    <s v="OH"/>
    <s v="Transformer"/>
    <s v="1375490"/>
    <s v="Service conductor, Broken, wire on ground"/>
    <m/>
    <s v="06/16/21 17:05"/>
    <m/>
    <s v="12585 LAKE BLVDREDDING96003"/>
    <s v="MTR#1006193038 "/>
    <m/>
    <s v="TREE BROUGHT DOWN OH SERVICE, CREW DE-ENERGIZED TRANSF TO MAKE SAFE &amp; REPAIR "/>
    <m/>
    <s v="No"/>
    <s v="Vegetation, Tree - fell into line"/>
    <m/>
    <s v="No"/>
    <m/>
    <m/>
    <m/>
    <m/>
    <m/>
    <m/>
    <m/>
    <m/>
    <m/>
    <m/>
    <m/>
    <m/>
    <m/>
    <m/>
    <m/>
    <m/>
    <m/>
  </r>
  <r>
    <n v="878"/>
    <s v="TLAL"/>
    <s v="3 - QC Complete"/>
    <n v="44574"/>
    <n v="44617"/>
    <s v="Bad fuse and fault tamer door melted open. OIS: 1375716, 1375717; ILIS: 21-0075283, 21-0075284; FOID: T005317188 (BXMP); Circuit ID: 255292108; Division: Yosemite; County: Madera; Transformer CGC: 322237220875"/>
    <s v="\\fxshare-nas05\quotashare-fs01\ESA\5 - Ignition Tracking\2021_Ignition_QC_Folders\20210616_1375716_21-0075283_nan_T005317188"/>
    <s v=" "/>
    <s v="Y"/>
    <s v="TLAL"/>
    <s v="Fire Size, Suspected Initiating Event Updated; Additional OIS and FOID Added"/>
    <n v="44574"/>
    <m/>
    <s v="Not In Scope"/>
    <m/>
    <m/>
    <m/>
    <m/>
    <m/>
    <m/>
    <m/>
    <m/>
    <m/>
    <m/>
    <m/>
    <m/>
    <m/>
    <n v="44243"/>
    <n v="44455"/>
    <m/>
    <m/>
    <s v="N"/>
    <m/>
    <m/>
    <m/>
    <s v="N"/>
    <m/>
    <s v="Fire Incident Report"/>
    <m/>
    <m/>
    <m/>
    <m/>
    <m/>
    <m/>
    <m/>
    <m/>
    <s v="N"/>
    <m/>
    <m/>
    <m/>
    <m/>
    <m/>
    <m/>
    <s v="Y"/>
    <n v="44400"/>
    <n v="44400"/>
    <s v="BXMP"/>
    <s v="Blair Martin, (559) 474-5296"/>
    <s v="Blair Martin advised there was no fire; fuse door melted; There is a fault tamer MPR; Took fuse to Distribution Specialist (Mark Holmes - MWHA) and turned in for evidence and have added to existing; Issue apparently has something to do with the ribbon installed by S&amp;C plant. Burn marks all the way around the door; Landed in the dirt and no grass around. Cutouts installed a month prior…only in field for weeks before it failed. Other cutout not changed. Fuse door changed and re-energized. Called Mark and he responded via ematil with the MPR number 200000054241 and the the August 3, 2021 Utility Bulletin TD-015225-B010 that applies to this incident._x000a__x000a_O/B - Called Mark Hol"/>
    <m/>
    <s v=" "/>
    <x v="192"/>
    <s v="19:25:00"/>
    <n v="44363"/>
    <s v="19:23:00"/>
    <s v="FAS"/>
    <s v="N"/>
    <s v="N"/>
    <s v="1375716, 1375717"/>
    <s v="21-0075283, 21-0075284"/>
    <m/>
    <s v="T005317188, T005317189"/>
    <m/>
    <m/>
    <m/>
    <s v="NON HFTD"/>
    <s v=" "/>
    <x v="0"/>
    <x v="0"/>
    <s v="N"/>
    <s v="N"/>
    <s v="N"/>
    <s v="[No Fire] On June 16, 2021 at 2042 hours, a PG&amp;E Troubleman patrolled the Woodward 2108 Distribution Circuit number 255292108, near 46089 Road 208, Friant, CA 93626. He observed a recently installed fault tamer door failed, but there was no fire. Initial analysis indicates the incident was caused by a failed S&amp;C Fault Tamer fuse door that melted open at the ribbon installation point and was replaced under the MPR number 200000054241. The August 3, 2021 Utility Bulletin TD-015225-B010 refenced this incident. It was described as the third failure event involving a catastrophic failure of the Fault Tamer (FT) backup limiter while leaving the fuse element intact and explained that this (&quot;Woodward&quot;) incident occurred on June 2021, just 97 days after an overloaded transformer failure and replacement. The fault tamer was presumed to have been reused, as per the current process at the time of bulletin's release. The cutout door was replaced and re-energized, but the other cutout was not changed and left as is. This information is preliminary."/>
    <s v="PG&amp;E"/>
    <s v="Other"/>
    <s v="Fault Tamer"/>
    <s v="D"/>
    <s v="D"/>
    <s v="No Fire"/>
    <m/>
    <m/>
    <m/>
    <m/>
    <m/>
    <s v="No Fire"/>
    <m/>
    <m/>
    <m/>
    <s v="Overhead"/>
    <x v="0"/>
    <m/>
    <m/>
    <m/>
    <s v=" "/>
    <x v="0"/>
    <n v="37.070183"/>
    <n v="-119.734033"/>
    <s v="Madera"/>
    <s v="WOODWARD 2108"/>
    <n v="21000"/>
    <m/>
    <x v="0"/>
    <s v="Unknown"/>
    <s v="Herbaceous"/>
    <s v="Fire-resistive fuel bed"/>
    <m/>
    <s v="N"/>
    <m/>
    <m/>
    <m/>
    <m/>
    <s v="N"/>
    <s v="N"/>
    <m/>
    <m/>
    <s v="2021-06-22"/>
    <m/>
    <m/>
    <m/>
    <m/>
    <m/>
    <m/>
    <m/>
    <m/>
    <m/>
    <m/>
    <m/>
    <m/>
    <m/>
    <m/>
    <m/>
    <m/>
    <m/>
    <m/>
    <m/>
    <s v="  "/>
    <m/>
    <m/>
    <s v="19:24"/>
    <n v="44363"/>
    <n v="1375716"/>
    <s v="T005317188"/>
    <m/>
    <m/>
    <m/>
    <m/>
    <m/>
    <s v="Y3TBXMP"/>
    <m/>
    <n v="255292108"/>
    <s v="2021/06/16 21:02:42"/>
    <n v="9002"/>
    <n v="1"/>
    <s v="AXS-AXS OK XSTR-HWY41 AND HWY 211 PWR-Y COMPLETE OUT, METER POWER STATUS ON, CUSTOMER MENTIONED BLOWN FUSE"/>
    <s v="N"/>
    <m/>
    <m/>
    <m/>
    <m/>
    <m/>
    <m/>
    <m/>
    <m/>
    <m/>
    <m/>
    <s v="Y"/>
    <m/>
    <m/>
    <m/>
    <m/>
    <m/>
    <m/>
    <m/>
    <m/>
    <m/>
    <m/>
    <m/>
    <m/>
    <m/>
    <m/>
    <m/>
    <m/>
    <m/>
    <m/>
    <s v="OVERHEAD"/>
    <s v="FUSE"/>
    <m/>
    <s v="  "/>
    <s v="Unplanned"/>
    <s v="Yosemite"/>
    <s v="Oakhurst"/>
    <s v="255292108, WOODWARD-2108"/>
    <s v="21-0075283"/>
    <s v="Unplanned"/>
    <s v="Clear;32-90 F"/>
    <s v="3"/>
    <s v="735"/>
    <s v="NO"/>
    <s v="Line to Ground"/>
    <s v="Sustained"/>
    <s v="No"/>
    <s v="MTR#5000062583"/>
    <s v="OH"/>
    <s v="Transformer"/>
    <s v="1375716"/>
    <s v="Transformer, Burned Open"/>
    <m/>
    <m/>
    <m/>
    <s v="46089 RD 208, O NEALS"/>
    <s v="Bad fuse and fault tamer door melted"/>
    <m/>
    <s v="MARTIN, BLAIR // 559-474-5296(16-JUN-21 21:02) FAULT TAMER DOOR MELTED AND FAILED. FT DOOR PART OF MPR. REPLACED FUSE DOOR AND ENERGIZED"/>
    <m/>
    <s v="No"/>
    <s v="Equipment Failure/Involved, Underground"/>
    <m/>
    <m/>
    <m/>
    <m/>
    <m/>
    <m/>
    <m/>
    <m/>
    <m/>
    <m/>
    <m/>
    <m/>
    <m/>
    <m/>
    <m/>
    <m/>
    <m/>
    <m/>
    <m/>
  </r>
  <r>
    <n v="823"/>
    <s v="S7RM"/>
    <s v="3 - QC Complete"/>
    <n v="44376"/>
    <n v="44617"/>
    <s v="Tree fell into overhead circuit, resulting in a wires down incident and ignited a 3 meter - 0.25 acre grass fire. EOC preliminary review notes: A wire down on Porter Creek Road on the Rincon-1103 12kV line in Santa Rosa started a grass fire. The line down was spotted by a PG&amp;E Contract Construction Crew Foreman. As they were driving the crew spoted a tree in the road and an arcing downed primary line. They and another crew from the area stopped traffic and made the location safe, then helped to contain the fire until CalFire arrived. Fire is out and the crew is working to restore power to 12 affected customers. There are no known injuries/fatalities, property damage over $50,000, or media outlets on site and the incident was determined non-EIR reportable. This information is preliminary. OIS: 137273.  S7RM-on 6/28/2021, CAL Fire requested a 14 extension of time to deliver the fire incident report.  CAL Fire Fire Incident report received on 7/19/2021.  CAL Fire lists the cause as &quot; Electrical Power&quot; and the heat source as &quot;electrical arcing&quot; and mapped the fire at .50 (1/2 an acre.)"/>
    <s v="\\fxshare-nas05\quotashare-fs01\ESA\5 - Ignition Tracking\2021_Ignition_QC_Folders\20210616_1375273_21-0075009_nan_T005316781"/>
    <s v=" "/>
    <m/>
    <m/>
    <m/>
    <m/>
    <s v="S7RM"/>
    <s v="Complete"/>
    <s v="Not Required"/>
    <m/>
    <m/>
    <s v="Not Required"/>
    <m/>
    <m/>
    <m/>
    <m/>
    <m/>
    <m/>
    <m/>
    <s v="Complete"/>
    <s v="Trunk (Decay, Defect, Cavity)"/>
    <m/>
    <m/>
    <m/>
    <m/>
    <m/>
    <m/>
    <m/>
    <m/>
    <m/>
    <m/>
    <m/>
    <m/>
    <m/>
    <m/>
    <m/>
    <n v="44370"/>
    <n v="44372"/>
    <n v="44379"/>
    <m/>
    <s v="Y"/>
    <n v="44365"/>
    <n v="44396"/>
    <s v="Cal Fire"/>
    <s v="On-Line portal"/>
    <s v="Fire cause determination, accurate size and impact. S7RM-on 6/28/2021-CAL fire sent email requesting a 14 day extension of time to deliver fire incident report.  "/>
    <m/>
    <s v="Y"/>
    <n v="44368"/>
    <n v="44370"/>
    <s v="JGI1"/>
    <s v="JGI1@pge.com"/>
    <m/>
    <m/>
    <s v=" "/>
    <x v="192"/>
    <s v="11:06:00"/>
    <n v="44363"/>
    <s v="11:15:00"/>
    <s v="FAS"/>
    <s v="N"/>
    <s v="N"/>
    <n v="1375273"/>
    <s v="21-0075009"/>
    <m/>
    <s v="T005316781, T005316767"/>
    <n v="121547999"/>
    <s v="113799011"/>
    <m/>
    <s v="PG&amp;E_823_ignition_20210616_1.jpg"/>
    <s v=" "/>
    <x v="1"/>
    <x v="0"/>
    <s v="Y"/>
    <s v="Y"/>
    <s v="N"/>
    <s v="On June 16th, 2021 at 11:06 hrs.  A PG&amp;E contract construction crew foreman working for Rokstad Co. reported that as he and his crew were driving along Porter Creek Rd. in Santa Rosa in Sonoma County, they spotted a tree in the road and an arcing downed primary line which was starting a grass fire in the surrounding vegetation.  The crew stopped traffic in the area, &quot;made safe&quot; the line and proceeded to dump 8-10 fire extinguishers on the fire which they and the crew trailing them had in their trucks.  This incident occurred on the Rincon 1103 12 KV circuit in a Tier 3 HFTD during what the contractor described as a &quot;clear&quot; weather condition.  Initial analysis indicates that an Oak tree branch came down through the line at 4300 Porter Creek Rd. in the City of Santa Rosa in Sonoma County.  The wire came down to the ground contacting the brush and grassy fuels below and started a fire.  Initial reports were that the line sparked and started a fire while the line was being de-energized via the Line Recloser and that the fire was &quot;out of control.&quot;  The contract crew initiated fire suppression efforts prior to the arrival of both the troubleman and CAL Fire.  CAL Fire named the incident the &quot;Porter&quot; fire.  The fire was approximately 0.50 acres in size and ignited the hillside along Porter Creek Rd.  This incident occurred in the &quot;Burn Scar&quot; area of the 2017 Tubbs Fire.  On 06/22/2021 the vegetation management team conducted an incident report and found that 1 out of 2 stems of a 45 -foot tall, 25 foot DBH (Diameter at Breast Height) Valley Oak tree failed.  The stem failed at the base of the tree and struck the primary line running along Porter Creek Rd. resulting in a wire down.  As a result, a fire started approximately 35 feet from the fault location.  The veg. managment report analysis concluded that much of the canopy of the Valley Oak was green and that the tree was alive.  There were, however, clear signs of decay and rot near the base of the tree where the failure occurred.  The bark was peeling away and fruiting bodies were observed along the trunk.  An emergency EC notification tag was created because of this incident and on 6/16/2021 a PG&amp;E repair crew repaired one span (200 feet) of #6 SOL CU wire.  The CAL Fire incident report was received on 7/19/2021.  The CAL Fire report lists the cause as &quot;electrical power&quot; and the heat source as &quot;electrical arcing.&quot; "/>
    <s v="PG&amp;E"/>
    <s v="Vegetation"/>
    <m/>
    <s v="D"/>
    <s v="D"/>
    <s v="0.26-9.99"/>
    <s v="&quot;about 20 inches in brush under the line.&quot; "/>
    <m/>
    <m/>
    <m/>
    <m/>
    <s v="Vegetation"/>
    <s v="Contact from object"/>
    <s v="Veg. contact"/>
    <s v="Y"/>
    <s v="Overhead"/>
    <x v="0"/>
    <s v="Conductor - Primary"/>
    <s v="Conductor"/>
    <n v="102026681"/>
    <s v=" "/>
    <x v="2"/>
    <n v="38.5517209247"/>
    <n v="-122.66793106679999"/>
    <s v="Sonoma"/>
    <s v="RINCON 1103"/>
    <n v="12000"/>
    <s v="RINCON 11035152"/>
    <x v="0"/>
    <s v="Cal Fire"/>
    <s v="Conifer Forest"/>
    <s v="Brush fuel model"/>
    <m/>
    <s v="Y"/>
    <s v="Tubbs 2017"/>
    <s v="Porter"/>
    <n v="180"/>
    <s v="R3"/>
    <s v="N"/>
    <s v="N"/>
    <m/>
    <m/>
    <s v="2021-06-18"/>
    <n v="38.5547155"/>
    <n v="-122.6662467"/>
    <n v="44369"/>
    <s v="TrunkFail"/>
    <s v="1 out of 2 stems of a 45-foot-tall Valley Oak failed on 6/16/21 at approximately 11:15. The stem failed at the base of the tree and struck the primary lines running along Porter Creek Rd resulting in a wire down. As a result, fire started about 35 feet from the fault location."/>
    <s v="OAKV"/>
    <n v="45"/>
    <n v="25"/>
    <n v="30"/>
    <s v="Moderate"/>
    <s v="Severe"/>
    <s v="N"/>
    <n v="1"/>
    <m/>
    <s v="Hillside"/>
    <s v="C"/>
    <s v="CrossArm"/>
    <s v="BareWire"/>
    <n v="1"/>
    <s v="  "/>
    <s v="SONOMA"/>
    <s v="STROSA"/>
    <s v="11:27"/>
    <n v="44363"/>
    <n v="1375273"/>
    <s v="T005316781"/>
    <n v="4500"/>
    <s v="PORTER CREEK RD"/>
    <m/>
    <n v="38.549770000000002"/>
    <n v="-122.6679"/>
    <s v="W9TJGI1"/>
    <m/>
    <n v="43321103"/>
    <s v="2021/06/16 13:51:56"/>
    <n v="9002"/>
    <m/>
    <s v="SMART MTR AUTO-GENERATED TAG"/>
    <s v="N"/>
    <m/>
    <m/>
    <m/>
    <m/>
    <m/>
    <m/>
    <s v="KIRK VAN WORMER"/>
    <m/>
    <m/>
    <m/>
    <s v="Y"/>
    <m/>
    <m/>
    <m/>
    <m/>
    <m/>
    <m/>
    <s v="PG&amp;E Equipment"/>
    <s v="CREW TO REPLACE 1 SPAN 1 WIRE #6 SOL CU TAKEN DOWN BY TREE, 200' #6 WIRE"/>
    <m/>
    <m/>
    <s v="Cal Fire"/>
    <m/>
    <s v="Overhead"/>
    <m/>
    <m/>
    <m/>
    <m/>
    <m/>
    <s v="TREE-FELL INTO LINE"/>
    <s v="CONDUCTOR, OVERHEAD"/>
    <m/>
    <s v="  "/>
    <s v="Unplanned"/>
    <s v="Sonoma"/>
    <s v="Santa Rosa"/>
    <s v="043321103, RINCON-1103"/>
    <s v="21-0075009"/>
    <s v="Unplanned"/>
    <s v="Clear;32-90 F"/>
    <s v="12"/>
    <s v="3336"/>
    <s v="NO"/>
    <s v="Line to Ground"/>
    <s v="Sustained"/>
    <s v="No"/>
    <s v="5152"/>
    <s v="OH"/>
    <s v="Line Recloser"/>
    <s v="1375273"/>
    <s v="Conductor, Overhead, Broken, wire on ground"/>
    <s v="C GRD"/>
    <s v="06/16/21 15:06"/>
    <m/>
    <s v="S/S OF PORTER CREEK RD. +/- 150' EAST OF WILSON RANCH RD"/>
    <s v="4300 PORTER CREEK RD"/>
    <m/>
    <s v="VEG FIRE"/>
    <m/>
    <s v="No"/>
    <s v="Vegetation, Tree - fell into line"/>
    <m/>
    <m/>
    <m/>
    <m/>
    <m/>
    <m/>
    <m/>
    <m/>
    <m/>
    <m/>
    <m/>
    <m/>
    <m/>
    <m/>
    <m/>
    <m/>
    <m/>
    <m/>
    <m/>
  </r>
  <r>
    <n v="819"/>
    <s v="CFMD"/>
    <s v="3 - QC Complete"/>
    <n v="44389"/>
    <n v="44617"/>
    <s v="Blown 600amp underground splice box resulted in a 0.25 - 10 acres fire. This information is preliminary.  (6/18/21 cfmdJessie Jenner, restoration supv): Fire size, 200 feet long by 100 feet wide, about an acre perhaps"/>
    <s v="\\fxshare-nas05\quotashare-fs01\ESA\5 - Ignition Tracking\2021_Ignition_QC_Folders\20210616_1375768_21-0075281_nan_T005317222"/>
    <s v=" "/>
    <m/>
    <s v="CFMD"/>
    <s v="Added SAP Notif#"/>
    <m/>
    <m/>
    <s v="Not In Scope"/>
    <m/>
    <m/>
    <m/>
    <m/>
    <m/>
    <m/>
    <m/>
    <m/>
    <m/>
    <m/>
    <m/>
    <m/>
    <m/>
    <m/>
    <m/>
    <m/>
    <m/>
    <m/>
    <m/>
    <m/>
    <m/>
    <m/>
    <m/>
    <m/>
    <m/>
    <m/>
    <m/>
    <m/>
    <m/>
    <m/>
    <m/>
    <m/>
    <s v="Y"/>
    <n v="44386"/>
    <m/>
    <s v="Hollister FD"/>
    <s v="831-636-4325/'Delia.ramon@hollister.ca.gov'"/>
    <n v="15"/>
    <m/>
    <s v="Y"/>
    <n v="44386"/>
    <n v="44389"/>
    <s v="RCMS"/>
    <s v="831-801-6713"/>
    <m/>
    <m/>
    <s v=" "/>
    <x v="192"/>
    <s v="20:23:00"/>
    <n v="44363"/>
    <s v="20:23:00"/>
    <s v="FAS"/>
    <s v="N"/>
    <s v="N"/>
    <n v="1375768"/>
    <s v="21-0075281"/>
    <m/>
    <s v="T005317222"/>
    <n v="121551100"/>
    <s v="Order#31543907"/>
    <m/>
    <s v="No photos"/>
    <s v=" "/>
    <x v="1"/>
    <x v="0"/>
    <s v="Y"/>
    <s v="Y"/>
    <s v="N"/>
    <s v="On June 16th, 2021 at approximately 20:23 hours, a PG&amp;E troubleman was dispatched to the Hollister 2104, 21kV distribution circuit on San Felipe Road in the City of Hollister in response to an outage. The responding troubleman arrived on scene and observed a small vegetation fire being put out by fire department on the scene.  Initial analysis indicates that a  600 amp underground splice box had blown up, which started a fire along the side of the road. The small fire was suppressed by the Hollister Fire Department. No other facilities were impacted. This incident occurred in a Non-HFTD with clear, calm wind weather conditions.  EC tag #121551100 was created for this incident.  The damaged splices were replaced on 6/17/2021.  This information is preliminary."/>
    <s v="PG&amp;E"/>
    <s v="Other"/>
    <s v="Splice Box"/>
    <s v="D"/>
    <s v="D"/>
    <s v="0.26-9.99"/>
    <m/>
    <m/>
    <m/>
    <m/>
    <m/>
    <s v="Equipment - PG&amp;E"/>
    <s v="All types of equipment / facility failure"/>
    <s v="Underground Splice"/>
    <s v="N"/>
    <s v="Underground"/>
    <x v="0"/>
    <s v="Splice/Clamp/Connector"/>
    <s v="Conductor"/>
    <n v="107326575"/>
    <s v=" "/>
    <x v="0"/>
    <n v="36.887"/>
    <n v="-121.3998"/>
    <s v="San Benito"/>
    <s v="HOLLISTER 2104"/>
    <n v="21000"/>
    <m/>
    <x v="0"/>
    <s v="Hollister FD"/>
    <s v="Herbaceous"/>
    <m/>
    <m/>
    <s v="N"/>
    <m/>
    <m/>
    <m/>
    <m/>
    <s v="N"/>
    <s v="N"/>
    <m/>
    <m/>
    <s v="2021-06-18"/>
    <m/>
    <m/>
    <m/>
    <m/>
    <m/>
    <m/>
    <m/>
    <m/>
    <m/>
    <m/>
    <m/>
    <m/>
    <m/>
    <m/>
    <m/>
    <m/>
    <m/>
    <m/>
    <m/>
    <s v="  "/>
    <s v="CENTRAL COAST"/>
    <s v="HOLLISTER"/>
    <s v="20:23"/>
    <n v="44363"/>
    <n v="1375768"/>
    <s v="T005317222"/>
    <n v="5970"/>
    <s v="SAN FELIPE RD"/>
    <s v="HOLLISTER"/>
    <n v="36.862879999999997"/>
    <n v="-121.40603"/>
    <s v="C1TRCMS"/>
    <s v="MAY, RICK"/>
    <n v="18249"/>
    <s v="20210616 21:57"/>
    <n v="9002"/>
    <m/>
    <s v="burned up 600 amp t bodie in main line on ug dip"/>
    <s v="Y"/>
    <m/>
    <m/>
    <m/>
    <n v="36.887"/>
    <n v="-121.3998"/>
    <m/>
    <s v="hoolister fd"/>
    <m/>
    <s v="N"/>
    <s v="Y"/>
    <m/>
    <s v="Clear"/>
    <m/>
    <s v="County Land"/>
    <m/>
    <s v="Calm"/>
    <m/>
    <s v="PG&amp;E Equipment"/>
    <m/>
    <s v="0.25 - 10 Acres"/>
    <m/>
    <s v="Fire Dept"/>
    <m/>
    <s v="Subsurface"/>
    <m/>
    <s v="N"/>
    <m/>
    <m/>
    <m/>
    <s v="UNDERGROUND"/>
    <s v="CONNECTOR OR SPLICE UG"/>
    <s v="N"/>
    <s v="  "/>
    <s v="Unplanned"/>
    <s v="Central Coast"/>
    <s v="Hollister"/>
    <s v="182492104, HOLLISTER-2104"/>
    <s v="21-0075281"/>
    <s v="Unplanned"/>
    <s v="Clear;32-90 F"/>
    <s v="2118"/>
    <s v="193527"/>
    <s v="NO"/>
    <s v="Line to Ground"/>
    <s v="Sustained"/>
    <s v="No"/>
    <s v="2104/2"/>
    <s v="OH"/>
    <s v="Circuit Breaker"/>
    <s v="1375768"/>
    <s v="Connector or Splice (UG), Burned/flashed"/>
    <s v="GRD OC TIME"/>
    <s v="06/16/21 22:04"/>
    <m/>
    <s v="HOLLISTER SUB"/>
    <s v="BETWEEN 4676 &amp; 9283/ LR 221664"/>
    <m/>
    <s v="BLOWN 600A SPLICE BOX &amp; NG NORMAL OPEN 221664"/>
    <m/>
    <s v="No"/>
    <s v="Equipment Failure/Involved, Underground"/>
    <m/>
    <m/>
    <m/>
    <m/>
    <m/>
    <m/>
    <m/>
    <m/>
    <m/>
    <m/>
    <m/>
    <m/>
    <m/>
    <m/>
    <m/>
    <m/>
    <m/>
    <m/>
    <m/>
  </r>
  <r>
    <n v="818"/>
    <s v="TLAL"/>
    <s v="3 - QC Complete"/>
    <n v="44376"/>
    <n v="44617"/>
    <s v="Transformer &amp; Pole; Bird Wing Found - See Preliminary Executive Summary: OIS: 1375665; ILIS: 21-0075301; FOID: T005317155 (DXKG-Doug Krupens  &gt;&gt; His Sup: TWR3, Tony Reed), T005317154 (JWPI - Cxl); EC: 121551102; PM: 35261139; Circuit ID: 254151101, SAP Eqp ID: 103941948; Transformer Meter #1004956021; Division &amp; County: Fresno; M&amp;C Crew: DAN BRECKENRIDGE (DJBW) AND CREW &gt;&gt; SUP: CRFH, Craig Fleming; This information is preliminary. AGFC notes: 6/17/2021 - reports of a bird wing were found and might be related to this ignition event. S7RM- on 7/26/2021, CAL Fire indicated that they would need a 14 day extension of time to produce the report.  would be on or before 8/9/2021 until anything comes back.   s7RM-CAL Fire incident report received on 7/30/2021 added to shared file under &quot;fire report&quot; folder. "/>
    <s v="\\fxshare-nas05\quotashare-fs01\ESA\5 - Ignition Tracking\2021_Ignition_QC_Folders\20210616_1375665_21-0075301_nan_T005317155"/>
    <s v=" "/>
    <m/>
    <s v="TLAL"/>
    <s v="Create &amp; Outage Time, Failure Sub-Driver, Land Use, Suspected Initiating Event, Failure Driver, Failure Sub-Driver Updated; Additional FOID Added; EC Tag Added"/>
    <m/>
    <s v="MT1Y (Exponent)"/>
    <s v="Complete"/>
    <s v="Complete"/>
    <s v="AIM8"/>
    <s v="Not Required"/>
    <s v="Physical Inspection Complete"/>
    <n v="44007"/>
    <s v="Melted Bird Guard"/>
    <s v="Fault Tamer"/>
    <m/>
    <m/>
    <m/>
    <m/>
    <s v="Not Required"/>
    <m/>
    <m/>
    <m/>
    <m/>
    <m/>
    <m/>
    <m/>
    <m/>
    <m/>
    <m/>
    <m/>
    <m/>
    <m/>
    <m/>
    <m/>
    <m/>
    <m/>
    <n v="44404"/>
    <n v="44400"/>
    <m/>
    <s v="Y"/>
    <n v="44371"/>
    <n v="44407"/>
    <s v="Cal Fire"/>
    <s v="Cal Fire online "/>
    <s v="seeking cause determination and size.  S7RM_received an email on 7/26/2021 indicating CAL Fire needs a 14 day extension of time and would not have any information until 8/9/2021.  "/>
    <m/>
    <s v="Y"/>
    <n v="44364"/>
    <n v="44364"/>
    <s v="DXKG"/>
    <s v="559-908-8529"/>
    <s v="Req from NxBY to request for equipment/photos; 06/18/21 11:50 OB Call-Full VM; 06/18/21 12:33 Emailed Picture Request"/>
    <m/>
    <s v=" "/>
    <x v="192"/>
    <s v="18:38:00"/>
    <n v="44363"/>
    <s v="18:37:00"/>
    <s v="FAS"/>
    <s v="N"/>
    <s v="N"/>
    <n v="1375665"/>
    <s v="21-0075301"/>
    <m/>
    <s v="T005317155, T005317154"/>
    <n v="121551102"/>
    <m/>
    <m/>
    <s v="PG&amp;E_818_Ignition_20210616_2.jpg"/>
    <s v=" "/>
    <x v="1"/>
    <x v="0"/>
    <s v="Y"/>
    <s v="Y"/>
    <s v="N"/>
    <s v="On June 16, 2021 at 1942 hours, a PG&amp;E Troubleman patrolled the Auberry 1101 12kV Distribution Circuit number 254151101, in the Tier 2 State Responsibility area near 29437 Fallen Oak Road, Tollhouse, CA 93667. He observed a burnt 40' wood pole, a burnt typical pole bolt 1PH overhead transformer (Meter # 1004956021), two sets of damaged 44H cutouts, two sets of damaged 15KVA 120/240V distribution lightning arrestors, and a vegetation fire at the base of the pole and on the pole. Initial analysis indicates the ignition was allegedly caused by a bird interaction with our overhead equipment, as a bird wing was found in with the transformer. Cal Fire responded to and extinguished the vegetation fire that destroyed the customer's pump house shed. The 503-minute outage affected one customer. The line was returned to service on June 17, 2021. This information is preliminary."/>
    <s v="PG&amp;E"/>
    <s v="Vegetation"/>
    <m/>
    <s v="D"/>
    <s v="D"/>
    <s v="&lt;0.25"/>
    <m/>
    <m/>
    <n v="1"/>
    <m/>
    <m/>
    <s v="Contact - Animal - Bird"/>
    <s v="Contact from object"/>
    <s v="Animal contact"/>
    <s v="N"/>
    <s v="Overhead"/>
    <x v="0"/>
    <s v="Transformer"/>
    <s v="Transformer, Pole, Cutouts, Lightning Arrestors"/>
    <n v="103941948"/>
    <s v=" "/>
    <x v="1"/>
    <n v="36.958131000000002"/>
    <n v="-119.370457"/>
    <s v="Fresno"/>
    <s v="AUBERRY 1101"/>
    <n v="12000"/>
    <m/>
    <x v="1"/>
    <s v="Cal Fire"/>
    <s v="Hardwood Woodland"/>
    <m/>
    <m/>
    <s v="Y"/>
    <s v="Creek 2020"/>
    <m/>
    <m/>
    <m/>
    <s v="N"/>
    <s v="N"/>
    <m/>
    <m/>
    <s v="2021-06-18"/>
    <m/>
    <m/>
    <m/>
    <m/>
    <m/>
    <m/>
    <m/>
    <m/>
    <m/>
    <m/>
    <m/>
    <m/>
    <m/>
    <m/>
    <m/>
    <m/>
    <m/>
    <m/>
    <m/>
    <s v="  "/>
    <s v="FRESNO"/>
    <s v="FRESNO 15 AUBERRY"/>
    <s v="18:40"/>
    <n v="44363"/>
    <n v="1375665"/>
    <s v="T005317155"/>
    <n v="29437"/>
    <s v="FALLEN OAK RD"/>
    <s v="TOLLHOUSE"/>
    <n v="36.958100000000002"/>
    <n v="-119.37045999999999"/>
    <s v="F4TDXKG"/>
    <s v="KRUPENS, DOUG"/>
    <n v="254151101"/>
    <s v="20210616 22:16"/>
    <n v="9002"/>
    <m/>
    <s v="pole and tx burnt, called fr crew to replace"/>
    <s v="Y"/>
    <m/>
    <m/>
    <m/>
    <n v="36.958131000000002"/>
    <n v="-119.370457"/>
    <s v="at base of pole and on pole"/>
    <s v="Jessie Torres "/>
    <n v="103941948"/>
    <s v="N"/>
    <s v="Y"/>
    <m/>
    <s v="Clear"/>
    <m/>
    <s v="Other (Comments)"/>
    <s v="pole, tx, cust pole and meter panel, small shed"/>
    <s v="Calm"/>
    <m/>
    <s v="Unknown"/>
    <m/>
    <s v="1 meter - &lt; 3 meters"/>
    <m/>
    <s v="Cal Fire"/>
    <m/>
    <s v="Overhead"/>
    <m/>
    <s v="N"/>
    <m/>
    <m/>
    <m/>
    <s v="OVERHEAD"/>
    <s v="FUSE"/>
    <s v="N"/>
    <s v="  "/>
    <s v="Unplanned"/>
    <s v="Fresno"/>
    <s v="Fresno"/>
    <s v="254151101, AUBERRY-1101"/>
    <s v="21-0075301"/>
    <s v="Unplanned"/>
    <s v="Strong Winds;"/>
    <s v="1"/>
    <s v="503"/>
    <s v="NO"/>
    <s v="Line to Ground"/>
    <s v="Sustained"/>
    <s v="No"/>
    <s v="MTR#1004956021"/>
    <s v="OH"/>
    <s v="Transformer"/>
    <s v="1375665"/>
    <s v="Failed/Faulted"/>
    <m/>
    <s v="06/16/21 20:29"/>
    <m/>
    <s v="29437 BURROUGH VALLEY RD"/>
    <s v="Krupens, Doug: 29437 fallen oak"/>
    <m/>
    <m/>
    <m/>
    <s v="No"/>
    <s v="Equipment Failure/Involved, Overhead"/>
    <m/>
    <m/>
    <m/>
    <m/>
    <m/>
    <m/>
    <m/>
    <m/>
    <m/>
    <m/>
    <m/>
    <m/>
    <m/>
    <m/>
    <m/>
    <m/>
    <m/>
    <m/>
    <m/>
  </r>
  <r>
    <n v="817"/>
    <s v="AGFC"/>
    <s v="3 - QC Complete"/>
    <n v="44363"/>
    <n v="44617"/>
    <s v="Other fire, not attributable to PG&amp;E assets. EOC preliminary Review Notes: Response to a fire at a lumber mill in Auberry, Fresno County caused CalFire to request that the Auberry 1101 12kV circuit be deenergized. The troubleman on-scene reported that there was no damaged PG&amp;E equipment when they arrived and that the equipment in the burning yard appeared to be diesel-run. The outage on Auberry 1101 affected 3185 customers. No injuries were reported and CalFire stopped forward progress. At least three local media channels were reporting on the scene. At this time there is no indication that PG&amp;E equipment was involved in the ignition, and it has been determined non-EIR reportable. This information is preliminary. OIS: 1375410"/>
    <s v="\\fxshare-nas05\quotashare-fs01\ESA\5 - Ignition Tracking\2021_Ignition_QC_Folders\20210616_1375410_21-0075101_nan_T005316927"/>
    <s v=" "/>
    <m/>
    <m/>
    <m/>
    <m/>
    <m/>
    <s v="Not In Scope"/>
    <m/>
    <m/>
    <m/>
    <m/>
    <m/>
    <m/>
    <m/>
    <m/>
    <m/>
    <m/>
    <m/>
    <m/>
    <m/>
    <m/>
    <m/>
    <m/>
    <m/>
    <m/>
    <m/>
    <m/>
    <m/>
    <m/>
    <m/>
    <m/>
    <m/>
    <m/>
    <m/>
    <m/>
    <m/>
    <m/>
    <m/>
    <m/>
    <m/>
    <m/>
    <m/>
    <m/>
    <m/>
    <m/>
    <m/>
    <m/>
    <m/>
    <m/>
    <m/>
    <m/>
    <m/>
    <m/>
    <s v=" "/>
    <x v="192"/>
    <s v="13:54:00"/>
    <n v="44363"/>
    <s v="13:54:00"/>
    <s v="FAS"/>
    <s v="N"/>
    <s v="N"/>
    <n v="1375410"/>
    <s v="21-0075101"/>
    <m/>
    <s v="T005316927"/>
    <m/>
    <m/>
    <m/>
    <m/>
    <s v=" "/>
    <x v="0"/>
    <x v="1"/>
    <s v="N"/>
    <s v="N"/>
    <s v="N"/>
    <s v="Other fire, not attributable to PG&amp;E assets. EOC preliminary Review Notes: Response to a fire at a lumber mill in Auberry, Fresno County caused CalFire to request that the Auberry 1101 12kV circuit be deenergized. The troubleman on-scene reported that there was no damaged PG&amp;E equipment when they arrived and that the equipment in the burning yard appeared to be diesel-run. The outage on Auberry 1101 affected 3185 customers. No injuries were reported and CalFire stopped forward progress. At least three local media channels were reporting on the scene. At this time there is no indication that PG&amp;E equipment was involved in the ignition, and it has been determined non-EIR reportable. This information is preliminary. OIS: 1375410"/>
    <s v="Not PG&amp;E"/>
    <s v="Vegetation"/>
    <m/>
    <m/>
    <m/>
    <s v="0.26-9.99"/>
    <m/>
    <m/>
    <m/>
    <m/>
    <m/>
    <s v="Other Fire: Non-PG&amp;E related"/>
    <m/>
    <m/>
    <m/>
    <s v="Overhead"/>
    <x v="1"/>
    <m/>
    <m/>
    <m/>
    <s v=" "/>
    <x v="1"/>
    <n v="37.070601699999997"/>
    <n v="-119.4886467"/>
    <s v="Fresno"/>
    <s v="AUBERRY 1101"/>
    <n v="12000"/>
    <m/>
    <x v="1"/>
    <s v="Raines/Cal Fire"/>
    <s v="Herbaceous"/>
    <m/>
    <m/>
    <s v="Y"/>
    <s v="Creek 2020"/>
    <s v="Deck Fire"/>
    <m/>
    <m/>
    <s v="N"/>
    <s v="N"/>
    <m/>
    <m/>
    <s v="2021-06-18"/>
    <m/>
    <m/>
    <m/>
    <m/>
    <m/>
    <m/>
    <m/>
    <m/>
    <m/>
    <m/>
    <m/>
    <m/>
    <m/>
    <m/>
    <m/>
    <m/>
    <m/>
    <m/>
    <m/>
    <s v="  "/>
    <s v="FRESNO"/>
    <s v="FRESNO 15 AUBERRY"/>
    <s v="13:54"/>
    <n v="44363"/>
    <n v="1375410"/>
    <s v="T005316927"/>
    <n v="37032"/>
    <s v="RANCHERIA RD"/>
    <s v="AUBERRY"/>
    <n v="37.068190000000001"/>
    <n v="-119.49617000000001"/>
    <s v="F4TJWPI"/>
    <s v="POLSGROVE, JUSTIN"/>
    <n v="25415"/>
    <s v="20210616 20:51"/>
    <n v="9002"/>
    <n v="1"/>
    <s v="open sub for Cal Fire Log yard on fire "/>
    <s v="Y"/>
    <m/>
    <m/>
    <s v="37.0706017,-119.4886467,601.900000,2D"/>
    <m/>
    <m/>
    <m/>
    <s v="Raines"/>
    <m/>
    <s v="Y"/>
    <s v="N"/>
    <m/>
    <s v="Clear"/>
    <m/>
    <s v="Private Land"/>
    <m/>
    <s v="Calm"/>
    <m/>
    <s v="Other (Comments)"/>
    <s v="log yard Mill"/>
    <s v="0.25 - 10 Acres"/>
    <m/>
    <s v="Cal Fire"/>
    <m/>
    <s v="Overhead"/>
    <m/>
    <s v="N"/>
    <m/>
    <m/>
    <m/>
    <s v="FIRE, FOREST/GRASS"/>
    <s v="CONDUCTOR, OVERHEAD"/>
    <s v="N"/>
    <s v="  "/>
    <s v="Unplanned"/>
    <s v="Fresno"/>
    <s v="Fresno"/>
    <s v="254151101, AUBERRY-1101"/>
    <s v="21-0075101"/>
    <s v="Unplanned"/>
    <s v="Strong Winds;"/>
    <s v="3185"/>
    <s v="566257"/>
    <s v="NO"/>
    <s v="Force Out"/>
    <s v="Sustained"/>
    <s v="No"/>
    <s v="1101/2"/>
    <s v="OH"/>
    <s v="Circuit Breaker"/>
    <s v="1375410"/>
    <s v="Conductor, Overhead, Normal"/>
    <m/>
    <m/>
    <m/>
    <s v="AUBERRY SUB"/>
    <s v="N/E OF D12509"/>
    <s v="JMPRS 3P/S/O CGC# 418736965607 TO EOL OPEN (DMS# 1375370)|FUS 96513 OPEN|SW 91696 OPEN|FUS 13029 OPEN|FUS D8625 OPEN|FUS D8357 OPEN|FUS 59643 OPEN|FUS 92035 OPEN|FUS 998813 OPEN"/>
    <m/>
    <m/>
    <s v="No"/>
    <s v="Environmental/External, Fire, Forest/Grass"/>
    <m/>
    <m/>
    <m/>
    <m/>
    <m/>
    <m/>
    <m/>
    <m/>
    <m/>
    <m/>
    <m/>
    <m/>
    <m/>
    <m/>
    <m/>
    <m/>
    <m/>
    <m/>
    <m/>
  </r>
  <r>
    <n v="816"/>
    <s v="S7RM"/>
    <s v="3 - QC Complete"/>
    <n v="44372"/>
    <n v="44617"/>
    <s v="Rotten secondary crossarm failure resulted in an ignition. The ensuing fire was 3 meters - 0.25 acre in size. Evidence Collected column marked yes, Evidence Collected comments say Pictures. This information is preliminary. S7RM-CAL fire incident report received on 7/12/2021 and added to file.  Cal fire lists cause as &quot;electrical power.&quot; "/>
    <s v="\\fxshare-nas05\quotashare-fs01\ESA\5 - Ignition Tracking\2021_Ignition_QC_Folders\20210616_1375662_21-0075261_nan_T005317137"/>
    <s v=" "/>
    <s v="\\fxshare-nas05\quotashare-fs01\ESA\5 - Ignition Tracking\2021_Ignition_QC_Folders\20210616_1375662_21-0075261_nan_T005317137"/>
    <s v="S7RM"/>
    <s v="Outage time, create time"/>
    <m/>
    <s v="S7RM"/>
    <s v="Complete"/>
    <s v="Complete"/>
    <s v="R7D2"/>
    <s v="In Progress"/>
    <s v="Physical Inspection Complete"/>
    <n v="44360"/>
    <s v="Wood Decay"/>
    <s v="Crossarm"/>
    <n v="117777611"/>
    <n v="44355"/>
    <m/>
    <m/>
    <s v="Not Required"/>
    <m/>
    <m/>
    <m/>
    <m/>
    <m/>
    <m/>
    <m/>
    <m/>
    <m/>
    <m/>
    <m/>
    <m/>
    <m/>
    <m/>
    <m/>
    <m/>
    <m/>
    <n v="44375"/>
    <n v="44375"/>
    <m/>
    <s v="Y"/>
    <s v="6/22/201"/>
    <n v="44389"/>
    <s v="Cal Fire"/>
    <s v="On-Line portal"/>
    <s v="seeking cause determination and size. CAL Fire incident report obtained on 7/12/2021-They list the cause as &quot;Electrical Power.&quot; "/>
    <m/>
    <s v="Y"/>
    <n v="44364"/>
    <n v="44364"/>
    <s v="SKB6"/>
    <s v="831-331-6620/Scott Boynton"/>
    <s v="Tman will call the crew foreman to check where the damaged equipment is, if it is at the yard.  He will loop back.  Photos provided.  Added to folder"/>
    <m/>
    <s v=" "/>
    <x v="192"/>
    <s v="18:34:00"/>
    <n v="44363"/>
    <s v="18:08:00"/>
    <s v="FAS"/>
    <s v="N"/>
    <s v="N"/>
    <n v="1375662"/>
    <s v="21-0075261"/>
    <m/>
    <s v="T005317137"/>
    <n v="121550513"/>
    <s v="11777611"/>
    <m/>
    <s v="PG&amp;E_816_ignition_20210616_1.jpg"/>
    <s v=" "/>
    <x v="1"/>
    <x v="0"/>
    <s v="Y"/>
    <s v="Y"/>
    <s v="N"/>
    <s v="On June 16th, 2021 at 18:05 hrs. a PG&amp;E Trouble man was dispatched to the Camp Evers 2105 21 KV Distribution circuit near Clement  Street in the community of Ben Lomond in Santa Cruz County in response to a report of a broken, partially  hanging crossarm and a possible vegetation fire.  Upon his arrival in the area, the trouble man noted a decayed, broken secondary crossarm and what he described as an approximate 0.25 acre grass fire below the base of the pole.  This incident occurred in a Tier 3 HFTD during a clear and calm weather condition.  CAL Fire responded to and extinguished the fire at the base of the pole.  Initial analysis indicates that the secondary crossarm which was decayed and rotten failed and caused an ignition.  It should be noted that this same SAP # 101676591 had a previous, outstanding EC Notification tag identified in the field on 08/19/2019 with a required completion date of 02/19/2020 to replace the decayed/rotten crossarm, the broken molding and improper/ incorrectly installed  conductor connection. The previous EC tag noted &quot;expedite to complete before the 2021 fire season&quot; and &quot;pole is in the same condition as the previous inspection.&quot;  It appears that the previously recommended repairs/replacements were not yet completed  prior to the 6/16/2021 ignition.  After the incident on 6/16/2021, an EC tag was created to replace the rotten secondary crossarm and insulator and repair the conductor.  This EC tag remains in &quot;open&quot; status as of 6/22/201.  According to the trouble man, the crossarm ( physical material involved in this ignition) has been retained for analysis by ATS and is at the yard in Santa Cruz waiting to be picked up for failure analysis testing. It should also be noted that according to ED GIS information, the poles located on each side of the pole involved in this ignition are identified as needing to be replaced with a date identified in the field as on or about 04/02/2020."/>
    <s v="PG&amp;E"/>
    <s v="Vegetation"/>
    <m/>
    <s v="D"/>
    <s v="D"/>
    <s v="&lt;0.25"/>
    <s v=".025 ACRE"/>
    <m/>
    <m/>
    <m/>
    <m/>
    <s v="Equipment - PG&amp;E"/>
    <s v="All types of equipment / facility failure"/>
    <s v="Crossarm failure"/>
    <s v="Y"/>
    <s v="Overhead"/>
    <x v="2"/>
    <s v="Crossarm"/>
    <s v="Crossarm, Conductor, Insulator"/>
    <n v="101676591"/>
    <s v=" "/>
    <x v="2"/>
    <n v="37.07743"/>
    <n v="-122.07866"/>
    <s v="Santa Cruz"/>
    <s v="CAMP EVERS 2105"/>
    <s v="0-750"/>
    <s v="CAMP EVERS 210510728"/>
    <x v="1"/>
    <s v="Cal Fire"/>
    <s v="Urban"/>
    <s v="Grass Fuel Model"/>
    <m/>
    <s v="Y"/>
    <s v="CZU Lightning 2020"/>
    <s v="HIHN"/>
    <n v="520"/>
    <s v="R3"/>
    <s v="N"/>
    <s v="N"/>
    <m/>
    <m/>
    <s v="2021-06-18"/>
    <m/>
    <m/>
    <m/>
    <m/>
    <m/>
    <m/>
    <m/>
    <m/>
    <m/>
    <m/>
    <m/>
    <m/>
    <m/>
    <m/>
    <m/>
    <m/>
    <m/>
    <m/>
    <m/>
    <s v="  "/>
    <s v="CENTRAL COAST"/>
    <s v="SANTA CRUZ 05"/>
    <s v="18:05"/>
    <n v="44363"/>
    <n v="1375662"/>
    <s v="T005317137"/>
    <n v="8747"/>
    <s v="HIHN RD"/>
    <s v="BEN LOMOND"/>
    <n v="37.07743"/>
    <n v="-122.07866"/>
    <s v="C5TSKB6"/>
    <s v="BOYNTON, SCOTT"/>
    <n v="83622105"/>
    <s v="20210616 19:45"/>
    <n v="9002"/>
    <m/>
    <s v="EC TAG MADE TO REPLACE SEC X-ARM"/>
    <s v="Y"/>
    <m/>
    <m/>
    <s v="37.0897450,-122.0912700,93.300000,3D"/>
    <m/>
    <m/>
    <s v="CORRECT GPS LOC - N 37 03.030 / W 122 04.457 "/>
    <s v="CAL FIRE"/>
    <m/>
    <s v="N"/>
    <s v="Y"/>
    <m/>
    <s v="Clear"/>
    <m/>
    <s v="Private Land"/>
    <m/>
    <s v="Calm"/>
    <m/>
    <s v="PG&amp;E Equipment"/>
    <m/>
    <s v="3 meters - 0.25 Acres"/>
    <s v=".0126 ACRE"/>
    <s v="Cal Fire"/>
    <m/>
    <s v="Overhead"/>
    <m/>
    <s v="Y"/>
    <s v="PICS"/>
    <s v="PG&amp;E Employee"/>
    <m/>
    <s v="PATROL-NOT CONDUCTED"/>
    <s v="CROSSARM, WOOD"/>
    <s v="N"/>
    <s v="  "/>
    <s v="Unplanned"/>
    <s v="Central Coast"/>
    <s v="Coast"/>
    <s v="083622105, CAMP EVERS-2105"/>
    <s v="21-0075261"/>
    <s v="Unplanned"/>
    <s v="Clear;32-90 F"/>
    <s v="6"/>
    <m/>
    <s v="YES"/>
    <s v="Line to Ground"/>
    <s v="Sustained"/>
    <s v="No"/>
    <s v="MTR#1007188898"/>
    <s v="OH"/>
    <s v="Transformer"/>
    <s v="1375662"/>
    <m/>
    <m/>
    <s v="06/16/21 19:14"/>
    <m/>
    <s v="125 CLEMENT STBEN LOMOND95005"/>
    <m/>
    <m/>
    <m/>
    <m/>
    <s v="No"/>
    <s v="Unknown Cause, Patrol - not conducted"/>
    <m/>
    <m/>
    <m/>
    <m/>
    <m/>
    <m/>
    <m/>
    <m/>
    <m/>
    <m/>
    <m/>
    <m/>
    <m/>
    <m/>
    <m/>
    <m/>
    <m/>
    <m/>
    <m/>
  </r>
  <r>
    <n v="815"/>
    <s v="P4K5"/>
    <s v="3 - QC Complete"/>
    <n v="44373"/>
    <n v="44617"/>
    <s v="Third party vehicle contacted pole and caused a wires down incident that ignited a 0.25 acre - 10 acre fire. EOC preliminary review notes: A car hit a pole just west of Tracy, bringing the line down over the road and starting a small vegetation fire. 61 customers were affected on the Carbona-1101 12kV circuit. The fire burned beneath transmission lines, but there was no damage to the transmission equipment. The driver was able to walk away and CalFire has extinguished the fire. There are no known injuries/fatalities related to the wire down, property damage over $50,000, or media outlets on site. The incident was determined non-EIR reportable. This information is preliminary. "/>
    <s v="\\fxshare-nas05\quotashare-fs01\ESA\5 - Ignition Tracking\2021_Ignition_QC_Folders\20210616_1375531_21-0075235_nan_T005317067"/>
    <s v=" "/>
    <m/>
    <s v="AGFC, P4K5"/>
    <s v="Fire lat long was incorrect. ILIS shows 3 spans south of CGC 317192242433. I've updated the lat long. The create and outage time are adjusted to reflect the records."/>
    <m/>
    <m/>
    <s v="Not In Scope"/>
    <m/>
    <m/>
    <m/>
    <m/>
    <m/>
    <m/>
    <m/>
    <m/>
    <m/>
    <m/>
    <m/>
    <m/>
    <m/>
    <m/>
    <m/>
    <m/>
    <m/>
    <m/>
    <m/>
    <m/>
    <m/>
    <m/>
    <m/>
    <m/>
    <m/>
    <m/>
    <m/>
    <m/>
    <m/>
    <m/>
    <m/>
    <m/>
    <m/>
    <m/>
    <m/>
    <m/>
    <m/>
    <m/>
    <m/>
    <m/>
    <m/>
    <m/>
    <m/>
    <m/>
    <m/>
    <m/>
    <s v=" "/>
    <x v="192"/>
    <s v="16:35:00"/>
    <n v="44363"/>
    <s v="16:32:00"/>
    <s v="FAS"/>
    <s v="N"/>
    <s v="N"/>
    <n v="1375531"/>
    <s v="21-0075235"/>
    <m/>
    <s v="T005317063, T005317067, T005317101"/>
    <n v="121550296"/>
    <m/>
    <m/>
    <s v="PG&amp;E_815_Ignition_20210616_1.jpg"/>
    <s v=" "/>
    <x v="1"/>
    <x v="0"/>
    <s v="Y"/>
    <s v="Y"/>
    <s v="N"/>
    <s v="On June16th, 2021 at 1635 hours, a PG&amp;E Troubleman was dispatched to the Carbona 1101 12kV Distribution Circuit in the vicinity of Tesla Road, Livermore in response to a fire. Initial analysis indicates a vehicle crashing into a pole resulting in a primary conductor dropping to the ground as the cause of ignition. The ensuing fire was 0.26-9.99 acres in size and the fire was suppressed by Cal Fire. PG&amp;E Crew replaced the conductor, crossarm, down guy and pole. This is preliminary."/>
    <s v="PG&amp;E"/>
    <s v="Vegetation"/>
    <m/>
    <s v="D"/>
    <s v="D"/>
    <s v="0.26-9.99"/>
    <m/>
    <m/>
    <m/>
    <m/>
    <m/>
    <s v="Contact - 3rd Party"/>
    <s v="Contact from object"/>
    <s v="Vehicle contact"/>
    <s v="Y"/>
    <s v="Overhead"/>
    <x v="0"/>
    <s v="Conductor - Primary"/>
    <s v="Conductor, Pole, Crossarm, Down Guy"/>
    <n v="103571927"/>
    <s v=" "/>
    <x v="0"/>
    <n v="37.659205699499999"/>
    <n v="-121.4734653626"/>
    <s v="San Joaquin"/>
    <s v="CARBONA 1101"/>
    <n v="12000"/>
    <s v="CARBONA 1101CB"/>
    <x v="0"/>
    <s v="Cal Fire"/>
    <s v="Hardwood Woodland"/>
    <s v="Grass Fuel Model"/>
    <m/>
    <s v="N"/>
    <m/>
    <m/>
    <m/>
    <m/>
    <s v="N"/>
    <s v="N"/>
    <m/>
    <m/>
    <s v="2021-06-18"/>
    <m/>
    <m/>
    <m/>
    <m/>
    <m/>
    <m/>
    <m/>
    <m/>
    <m/>
    <m/>
    <m/>
    <m/>
    <m/>
    <m/>
    <m/>
    <m/>
    <m/>
    <m/>
    <m/>
    <s v="  "/>
    <s v="STOCKTON"/>
    <s v="TRACY"/>
    <s v="16:40"/>
    <n v="44363"/>
    <n v="1375531"/>
    <s v="T005317067"/>
    <n v="15751"/>
    <s v="TESLA RD"/>
    <s v="LIVERMORE"/>
    <n v="37.6646"/>
    <n v="-121.46585"/>
    <s v="Q3TSTF2"/>
    <s v="FORTUNE, STEVE"/>
    <n v="163091101"/>
    <s v="20210616 20:17"/>
    <n v="9002"/>
    <m/>
    <s v="vehicle struck pole dropping primary condustor on ground causing a fire"/>
    <s v="Y"/>
    <n v="2"/>
    <s v="\\fxshare-nas05\quotashare-fs01\ESA\5 - Ignition Tracking\Fire_Tab_Attachment_Files"/>
    <m/>
    <n v="37.39575"/>
    <n v="-121.28373000000001"/>
    <m/>
    <s v="cal fire"/>
    <m/>
    <s v="N"/>
    <s v="Y"/>
    <m/>
    <s v="Clear"/>
    <m/>
    <s v="Private Land"/>
    <m/>
    <s v="Light"/>
    <m/>
    <s v="Vegetation"/>
    <m/>
    <s v="0.25 - 10 Acres"/>
    <m/>
    <s v="Cal Fire"/>
    <m/>
    <s v="Overhead"/>
    <m/>
    <s v="Y"/>
    <s v="pictures"/>
    <s v="PG&amp;E Employee"/>
    <m/>
    <s v="VEHICLE"/>
    <s v="POLE-WOOD"/>
    <s v="N"/>
    <s v="  "/>
    <s v="Unplanned"/>
    <s v="Stockton"/>
    <s v="Stockton"/>
    <s v="163091101, CARBONA-1101"/>
    <s v="21-0075235"/>
    <s v="Unplanned"/>
    <s v="Clear;32-90 F"/>
    <s v="61"/>
    <m/>
    <s v="YES"/>
    <s v="Three Phase Fault"/>
    <s v="Sustained"/>
    <s v="No"/>
    <s v="14507"/>
    <s v="OH"/>
    <s v="Fuse"/>
    <s v="1375531"/>
    <s v="Pole-Wood, Broken, wire on ground"/>
    <m/>
    <s v="06/16/21 18:10"/>
    <m/>
    <s v="SS CORRAL HOLLOW .5M SW/HWY 580"/>
    <s v="3SP S/OF CGC #317192242433"/>
    <m/>
    <s v="FNL FROM LR 975330 AC ALARM"/>
    <m/>
    <s v="No"/>
    <s v="3rd Party, Vehicle"/>
    <m/>
    <m/>
    <m/>
    <m/>
    <m/>
    <m/>
    <m/>
    <m/>
    <m/>
    <m/>
    <m/>
    <m/>
    <m/>
    <m/>
    <m/>
    <m/>
    <m/>
    <m/>
    <m/>
  </r>
  <r>
    <n v="814"/>
    <s v="AGFC"/>
    <s v="3 - QC Complete"/>
    <n v="44363"/>
    <n v="44617"/>
    <s v="Other fire, not attributable to PG&amp;E assets. No PG&amp;E facilities affected. This information is preliminary."/>
    <s v="\\fxshare-nas05\quotashare-fs01\ESA\5 - Ignition Tracking\2021_Ignition_QC_Folders\20210616_nan_nan_nan_1663598018"/>
    <s v=" "/>
    <m/>
    <m/>
    <m/>
    <m/>
    <m/>
    <s v="Not In Scope"/>
    <m/>
    <m/>
    <m/>
    <m/>
    <m/>
    <m/>
    <m/>
    <m/>
    <m/>
    <m/>
    <m/>
    <m/>
    <m/>
    <m/>
    <m/>
    <m/>
    <m/>
    <m/>
    <m/>
    <m/>
    <m/>
    <m/>
    <m/>
    <m/>
    <m/>
    <m/>
    <m/>
    <m/>
    <m/>
    <m/>
    <m/>
    <m/>
    <m/>
    <m/>
    <m/>
    <m/>
    <m/>
    <m/>
    <m/>
    <m/>
    <m/>
    <m/>
    <m/>
    <m/>
    <m/>
    <m/>
    <s v=" "/>
    <x v="192"/>
    <s v="12:59:00"/>
    <m/>
    <m/>
    <s v="FAS"/>
    <s v="N"/>
    <s v="N"/>
    <m/>
    <m/>
    <m/>
    <n v="1663598018"/>
    <m/>
    <m/>
    <m/>
    <m/>
    <s v=" "/>
    <x v="0"/>
    <x v="1"/>
    <s v="N"/>
    <s v="N"/>
    <s v="N"/>
    <s v="Other fire, not attributable to PG&amp;E assets. No PG&amp;E facilities affected. This information is preliminary."/>
    <s v="Not PG&amp;E"/>
    <s v="Other"/>
    <m/>
    <m/>
    <m/>
    <s v="0.26-9.99"/>
    <m/>
    <m/>
    <m/>
    <m/>
    <m/>
    <s v="Other Fire: Non-PG&amp;E related"/>
    <m/>
    <m/>
    <m/>
    <s v="Overhead"/>
    <x v="1"/>
    <m/>
    <m/>
    <m/>
    <s v=" "/>
    <x v="1"/>
    <n v="38.796023300000002"/>
    <n v="-121.01684330000001"/>
    <s v="El Dorado"/>
    <s v="MOUNTAIN QUARRIES 2101 "/>
    <n v="21000"/>
    <m/>
    <x v="0"/>
    <s v="Cal Fire"/>
    <s v="Herbaceous"/>
    <m/>
    <m/>
    <s v="N"/>
    <m/>
    <m/>
    <m/>
    <m/>
    <s v="N"/>
    <s v="N"/>
    <m/>
    <m/>
    <s v="2021-06-18"/>
    <m/>
    <m/>
    <m/>
    <m/>
    <m/>
    <m/>
    <m/>
    <m/>
    <m/>
    <m/>
    <m/>
    <m/>
    <m/>
    <m/>
    <m/>
    <m/>
    <m/>
    <m/>
    <m/>
    <s v="  "/>
    <s v="SIERRA"/>
    <s v="AUBURN 02"/>
    <s v="12:59"/>
    <n v="44363"/>
    <m/>
    <n v="1663598018"/>
    <n v="2370"/>
    <s v="EQUESTRIAN WAY"/>
    <s v="PILOT HILL"/>
    <n v="38.784123000000001"/>
    <n v="-121.007901"/>
    <s v="T1TTCF5"/>
    <s v="FATOR, TRAVIS"/>
    <n v="152282101"/>
    <s v="20210616 13:57"/>
    <n v="1100"/>
    <m/>
    <s v="NO PG&amp;E facilities affected."/>
    <s v="Y"/>
    <m/>
    <m/>
    <s v="38.7960233,-121.0168433,353.300000,3D"/>
    <m/>
    <m/>
    <s v="End of Equestirian way."/>
    <s v="Cal fire."/>
    <m/>
    <s v="N"/>
    <s v="Y"/>
    <s v="N"/>
    <s v="Clear"/>
    <m/>
    <s v="Private Land"/>
    <m/>
    <s v="Calm"/>
    <m/>
    <s v="Vegetation"/>
    <m/>
    <s v="0.25 - 10 Acres"/>
    <m/>
    <s v="Cal Fire"/>
    <m/>
    <s v="Overhead"/>
    <m/>
    <s v="N"/>
    <m/>
    <m/>
    <m/>
    <m/>
    <m/>
    <m/>
    <s v="  "/>
    <m/>
    <m/>
    <m/>
    <m/>
    <m/>
    <m/>
    <m/>
    <m/>
    <m/>
    <m/>
    <m/>
    <m/>
    <m/>
    <m/>
    <m/>
    <m/>
    <m/>
    <m/>
    <m/>
    <m/>
    <m/>
    <m/>
    <m/>
    <m/>
    <m/>
    <m/>
    <m/>
    <m/>
    <m/>
    <m/>
    <m/>
    <m/>
    <m/>
    <m/>
    <m/>
    <m/>
    <m/>
    <m/>
    <m/>
    <m/>
    <m/>
    <m/>
    <m/>
    <m/>
    <m/>
    <m/>
    <m/>
  </r>
  <r>
    <n v="813"/>
    <s v="P4K5"/>
    <s v="3 - QC Complete"/>
    <n v="44379"/>
    <n v="44617"/>
    <s v="Third party fire, not attributable to PG&amp;E assets. Fire on side of customer house with reports of all PG&amp;E facilities okay. This information is preliminary."/>
    <s v="\\fxshare-nas05\quotashare-fs01\ESA\5 - Ignition Tracking\2021_Ignition_QC_Folders\20210615_1374576_nan_nan_T005316074"/>
    <s v=" "/>
    <m/>
    <m/>
    <m/>
    <m/>
    <m/>
    <s v="Not In Scope"/>
    <m/>
    <m/>
    <m/>
    <m/>
    <m/>
    <m/>
    <m/>
    <m/>
    <m/>
    <m/>
    <m/>
    <m/>
    <m/>
    <m/>
    <m/>
    <m/>
    <m/>
    <m/>
    <m/>
    <m/>
    <m/>
    <m/>
    <m/>
    <m/>
    <m/>
    <m/>
    <m/>
    <m/>
    <m/>
    <m/>
    <m/>
    <m/>
    <m/>
    <m/>
    <m/>
    <m/>
    <m/>
    <m/>
    <m/>
    <m/>
    <m/>
    <m/>
    <m/>
    <m/>
    <m/>
    <m/>
    <s v=" "/>
    <x v="193"/>
    <s v="15:05:00"/>
    <n v="44362"/>
    <s v="15:05:00"/>
    <s v="FAS"/>
    <s v="N"/>
    <s v="N"/>
    <n v="1374576"/>
    <m/>
    <m/>
    <s v="T005316074"/>
    <m/>
    <m/>
    <m/>
    <m/>
    <s v=" "/>
    <x v="0"/>
    <x v="1"/>
    <s v="N"/>
    <s v="N"/>
    <s v="N"/>
    <s v="Third party fire, not attributable to PG&amp;E assets. Fire on side of customer house with reports of all PG&amp;E facilities okay. This information is preliminary."/>
    <s v="Not PG&amp;E"/>
    <s v="Other"/>
    <m/>
    <m/>
    <m/>
    <s v="&lt;3 meters of linear travel"/>
    <m/>
    <m/>
    <m/>
    <m/>
    <m/>
    <s v="Other Fire: Non-PG&amp;E related"/>
    <m/>
    <m/>
    <m/>
    <s v="Overhead"/>
    <x v="1"/>
    <m/>
    <m/>
    <m/>
    <s v=" "/>
    <x v="0"/>
    <n v="36.634084999999999"/>
    <n v="-119.68271"/>
    <s v="Fresno"/>
    <s v="MC CALL 1103"/>
    <n v="12000"/>
    <m/>
    <x v="0"/>
    <s v="Customer"/>
    <s v="Urban"/>
    <m/>
    <m/>
    <s v="N"/>
    <m/>
    <m/>
    <m/>
    <m/>
    <s v="N"/>
    <s v="N"/>
    <m/>
    <m/>
    <s v="2021-06-15"/>
    <m/>
    <m/>
    <m/>
    <m/>
    <m/>
    <m/>
    <m/>
    <m/>
    <m/>
    <m/>
    <m/>
    <m/>
    <m/>
    <m/>
    <m/>
    <m/>
    <m/>
    <m/>
    <m/>
    <s v="  "/>
    <s v="FRESNO"/>
    <s v="SELMA  02"/>
    <s v="15:05"/>
    <n v="44362"/>
    <n v="1374576"/>
    <s v="T005316074"/>
    <n v="425"/>
    <s v="N 6TH ST"/>
    <s v="FOWLER"/>
    <n v="36.634050000000002"/>
    <n v="-119.68192000000001"/>
    <s v="F6TJKBX"/>
    <s v="BUCHANAN, JORDAN"/>
    <n v="254121103"/>
    <s v="20210615 15:38"/>
    <n v="9320"/>
    <m/>
    <s v="fire on side of house by meter. all pge facilites ok. some damage on customer conduit below panel. no damage found on or inside panel. recommened customer to contact electrician for repairs"/>
    <s v="Y"/>
    <m/>
    <m/>
    <s v="36.6340850,-119.6827100,93.200000,3D"/>
    <m/>
    <m/>
    <m/>
    <m/>
    <m/>
    <s v="N"/>
    <s v="Y"/>
    <m/>
    <s v="Clear"/>
    <m/>
    <s v="Private Land"/>
    <m/>
    <s v="Calm"/>
    <m/>
    <s v="Unknown"/>
    <m/>
    <s v="1 meter - &lt; 3 meters"/>
    <m/>
    <s v="Other Party"/>
    <s v="homeowner"/>
    <s v="Overhead"/>
    <m/>
    <s v="N"/>
    <m/>
    <m/>
    <m/>
    <m/>
    <m/>
    <s v="N"/>
    <s v="  "/>
    <m/>
    <m/>
    <m/>
    <m/>
    <m/>
    <m/>
    <m/>
    <m/>
    <m/>
    <m/>
    <m/>
    <m/>
    <m/>
    <m/>
    <m/>
    <m/>
    <m/>
    <m/>
    <m/>
    <m/>
    <m/>
    <m/>
    <m/>
    <m/>
    <m/>
    <m/>
    <m/>
    <m/>
    <m/>
    <m/>
    <m/>
    <m/>
    <m/>
    <m/>
    <m/>
    <m/>
    <m/>
    <m/>
    <m/>
    <m/>
    <m/>
    <m/>
    <m/>
    <m/>
    <m/>
    <m/>
    <m/>
  </r>
  <r>
    <n v="812"/>
    <s v="TLAL"/>
    <s v="3 - QC Complete"/>
    <n v="44392"/>
    <n v="44617"/>
    <s v="Open wire secondary conductors got together due to walnut tree growing into overhead circuit and causing a small ignition. The ensuing fire was 1 meter - &lt; 3 meters in size. This information is preliminary. OIS: 1374481; FOID: T005315960 J0HF, T005315961 JBL8-Assist; EC Tag: 121541305; Pre-Existing EC: 119340770; Circuit ID: 103211102, SAP Pole ID: 101287967, 101287969, 101287968; County: Yuba; Division: Sacramento"/>
    <s v="\\fxshare-nas05\quotashare-fs01\ESA\5 - Ignition Tracking\2021_Ignition_QC_Folders\20210615_1374481_nan_nan_T005315960"/>
    <s v=" "/>
    <m/>
    <s v="TLAL"/>
    <s v="Added Additional FOID; Create &amp; Outage Time Adjusted, Fire Size, Wildfire Acreage Updated"/>
    <n v="44392"/>
    <m/>
    <s v="Not In Scope"/>
    <m/>
    <m/>
    <m/>
    <m/>
    <m/>
    <m/>
    <m/>
    <m/>
    <m/>
    <m/>
    <m/>
    <m/>
    <m/>
    <m/>
    <m/>
    <m/>
    <m/>
    <m/>
    <m/>
    <m/>
    <m/>
    <m/>
    <m/>
    <m/>
    <m/>
    <m/>
    <m/>
    <m/>
    <m/>
    <m/>
    <m/>
    <m/>
    <m/>
    <m/>
    <m/>
    <m/>
    <m/>
    <m/>
    <m/>
    <m/>
    <m/>
    <m/>
    <s v="J0HF"/>
    <m/>
    <m/>
    <m/>
    <s v=" "/>
    <x v="193"/>
    <s v="13:15:00"/>
    <n v="44362"/>
    <s v="13:14:00"/>
    <s v="FAS"/>
    <s v="N"/>
    <s v="N"/>
    <n v="1374481"/>
    <m/>
    <m/>
    <s v="T005315960, T005315961"/>
    <n v="121541305"/>
    <n v="119340770"/>
    <m/>
    <s v="PG&amp;E_812_Ignition_20210615_2.jpg"/>
    <s v=" "/>
    <x v="1"/>
    <x v="0"/>
    <s v="Y"/>
    <s v="Y"/>
    <s v="N"/>
    <s v="On June 15, 2021 at 1332 hours, PG&amp;E Troublemen patrolled the Honcut 1102 12kV Distribution Circuit number 103211102, in the Local responsibility area (LRA) near Pacific Highway Orchards at 11907 Highway 70 in Marysville. They observed a broken open wire secondary overhead conductor on the ground, a clearance impacted service pole, and a small fire. Initial analysis indicates the ignition was caused by Walnut trees that grew into the wires, which caused the open-wire secondaries to get together near the riser pole, the wires burned down, and a 1,000 square foot fire ensued on the ground below the connecting primary pole 101287967 across Highway 70. The Marysville Fire Department responded to and extinguished the fire. A pre-existing but still open EC Tag 119340770 was submitted on July 9, 2020 for the center pole (101287968) of the three involved in this incident and the tag notes indicate the pole was leaning, which could've potentially lead to the secondary wire hanging low and making contact with the overgrown tree below and causing conductor tension to the pole across Highway 70 (101287967). A new EC Tag 121541305 was submitted for the new incident on 06/15/2021, which notes that we removed the open wire and installed 360' of 1/0 AWAC quad service wire instead, as well as the addition of a pole-top extension to the service riser pole. The 458-minute outage affected one customer. This incident is somewhat close to a freshwater forested shrub wetland (NWI Code: PSSA) and is within a potential Valley Elderberry Longhorn Beetle (VELB) habitat. The line was returned to service on June 15, 2021. This information is preliminary."/>
    <s v="PG&amp;E"/>
    <s v="Vegetation"/>
    <m/>
    <s v="D"/>
    <s v="D"/>
    <s v="&lt;0.25"/>
    <s v="1000 FT2"/>
    <m/>
    <m/>
    <m/>
    <m/>
    <s v="Vegetation"/>
    <s v="Contact from object"/>
    <s v="Veg. contact"/>
    <s v="Y"/>
    <s v="Overhead"/>
    <x v="2"/>
    <s v="Conductor - Open Wire Secondary"/>
    <s v="Conductor, Pole"/>
    <n v="101287967"/>
    <s v=" "/>
    <x v="0"/>
    <n v="39.3055217"/>
    <n v="-121.5951783"/>
    <s v="Yuba"/>
    <s v="HONCUT 1102 "/>
    <s v="0-750"/>
    <m/>
    <x v="0"/>
    <s v="Marysville FD"/>
    <s v="Agriculture"/>
    <m/>
    <m/>
    <s v="N"/>
    <m/>
    <m/>
    <m/>
    <m/>
    <s v="N"/>
    <s v="N"/>
    <m/>
    <m/>
    <s v="2021-06-15"/>
    <m/>
    <m/>
    <m/>
    <m/>
    <m/>
    <m/>
    <m/>
    <m/>
    <m/>
    <m/>
    <m/>
    <m/>
    <m/>
    <m/>
    <m/>
    <m/>
    <m/>
    <m/>
    <m/>
    <s v=" "/>
    <s v="SIERRA"/>
    <s v="MARYSVILLE 01"/>
    <s v="13:16"/>
    <s v="06/15/2021"/>
    <n v="1374481"/>
    <s v="T005315960"/>
    <m/>
    <s v="OLD STATE HWY ES"/>
    <s v="MARYSVILLE"/>
    <n v="39.305190000000003"/>
    <n v="-121.59518"/>
    <s v="T3TJ0HF"/>
    <s v="HOWARD, JIMMY"/>
    <n v="103211102"/>
    <s v="20210615 14:55"/>
    <n v="9002"/>
    <m/>
    <s v="Walnut trees grew into open wire sercondary causing wire to get together and burn down.  Very small grass fire at base of pole.  Turned in tag to remove open wire.  Supervisor notified"/>
    <s v="Y"/>
    <m/>
    <m/>
    <s v="39.3055217,-121.5951783,25.900000,3D"/>
    <m/>
    <m/>
    <m/>
    <s v="Marysville FD"/>
    <m/>
    <s v="N"/>
    <s v="Y"/>
    <m/>
    <s v="Clear"/>
    <m/>
    <s v="Private Land"/>
    <m/>
    <s v="Light"/>
    <m/>
    <s v="Vegetation"/>
    <m/>
    <s v="1 meter - &lt; 3 meters"/>
    <m/>
    <s v="Fire Dept"/>
    <m/>
    <s v="Overhead"/>
    <m/>
    <s v="N"/>
    <m/>
    <m/>
    <m/>
    <s v="TREE-GREW INTO LINE"/>
    <s v="CONDUCTOR, OVERHEAD"/>
    <s v="N"/>
    <s v=" "/>
    <m/>
    <m/>
    <m/>
    <m/>
    <m/>
    <m/>
    <m/>
    <m/>
    <m/>
    <m/>
    <m/>
    <m/>
    <m/>
    <m/>
    <m/>
    <m/>
    <m/>
    <m/>
    <m/>
    <m/>
    <m/>
    <m/>
    <m/>
    <m/>
    <m/>
    <m/>
    <m/>
    <m/>
    <m/>
    <m/>
    <m/>
    <m/>
    <m/>
    <m/>
    <m/>
    <m/>
    <m/>
    <m/>
    <m/>
    <m/>
    <m/>
    <m/>
    <m/>
    <m/>
    <m/>
    <m/>
    <m/>
  </r>
  <r>
    <n v="809"/>
    <s v="KRJ7"/>
    <s v="3 - QC Complete"/>
    <n v="44363"/>
    <n v="44617"/>
    <s v="EOC preliminary notes: A wire down on the Templeton-2113 OH distribution circuit in Santa Margarita, San Luis Obispo County, caused a pole fire. The fire was isolated to the pole. According to the troubleman a herd of Elk caused the trouble. The wire down caused an outage affecting 132 customers. No injuries. The event was determined to be non-EIR reportable. This information is preliminary."/>
    <s v="\\fxshare-nas05\quotashare-fs01\ESA\5 - Ignition Tracking\2021_Ignition_QC_Folders\20210614_1373512_21-0074238_nan_T005315298"/>
    <s v=" "/>
    <m/>
    <m/>
    <m/>
    <m/>
    <m/>
    <s v="Not In Scope"/>
    <m/>
    <m/>
    <m/>
    <m/>
    <m/>
    <m/>
    <m/>
    <m/>
    <m/>
    <m/>
    <m/>
    <m/>
    <m/>
    <m/>
    <m/>
    <m/>
    <m/>
    <m/>
    <m/>
    <m/>
    <m/>
    <m/>
    <m/>
    <m/>
    <m/>
    <m/>
    <m/>
    <m/>
    <m/>
    <m/>
    <m/>
    <m/>
    <m/>
    <m/>
    <m/>
    <m/>
    <m/>
    <m/>
    <m/>
    <s v="Y"/>
    <n v="44362"/>
    <n v="44362"/>
    <s v="JJL1"/>
    <m/>
    <s v="Cal fire responded, fire out by tman, Elk rubbing against - says neighbor/landwoner, Shake wire, Broke mid-span 30-40ft, Couldn’t see any splices, wire not collected by tman laid up agaisnt pole "/>
    <m/>
    <s v=" "/>
    <x v="194"/>
    <s v="18:17:00"/>
    <n v="44361"/>
    <s v="17:58:00"/>
    <s v="FAS"/>
    <s v="Y"/>
    <s v="N"/>
    <n v="1373512"/>
    <s v="21-0074238"/>
    <m/>
    <s v="T005315298"/>
    <n v="121536872"/>
    <m/>
    <m/>
    <m/>
    <s v=" "/>
    <x v="0"/>
    <x v="0"/>
    <s v="N"/>
    <s v="N"/>
    <s v="N"/>
    <s v="On June 14, 2021 at 1817 hours, a PG&amp;E Troubleman was dispatched to the Templeton 2113 12kV Distribution Circuit in the vicinity of Pozo Road and Parkhill Road, Santa Margarita in response to an outage. Initial analysis indicates animal contact caused the ignition, as the land owner observed a herd of elk rubbing against the pole. The pole showed signs of wear that is consistent with the land owner's observations. It is suspected that the excessive vibration caused the primary conductor to fail mid span. It was reported the conductor was laid up against the pole causing an ignition contained to PG&amp;E assets. The fire was suppressed by PG&amp;E Troubleman, although Cal Fire did arrive on scene. A priority A tag was created on June 14, 2021 to replace the broken pole and the 3 phase tangent #6CU conductor."/>
    <s v="PG&amp;E"/>
    <s v="Other"/>
    <s v="Pole"/>
    <s v="D"/>
    <s v="D"/>
    <s v="Structure-PG&amp;E only"/>
    <m/>
    <m/>
    <m/>
    <m/>
    <m/>
    <s v="Contact - Animal - Other"/>
    <s v="Contact from object"/>
    <s v="Animal contact"/>
    <s v="N"/>
    <s v="Overhead"/>
    <x v="0"/>
    <s v="Pole"/>
    <s v="Pole, Conductor - Primary"/>
    <n v="101881165"/>
    <s v=" "/>
    <x v="1"/>
    <n v="35.313296274800003"/>
    <n v="-120.34763131779999"/>
    <s v="San Luis Obispo"/>
    <s v="TEMPLETON 2113"/>
    <n v="12000"/>
    <s v="TEMPLETON 2113A12"/>
    <x v="1"/>
    <s v="PG&amp;E Troubleman"/>
    <s v="Herbaceous"/>
    <m/>
    <m/>
    <s v="N"/>
    <m/>
    <m/>
    <n v="582"/>
    <s v="R3"/>
    <s v="N"/>
    <s v="N"/>
    <m/>
    <m/>
    <s v="2021-06-15"/>
    <m/>
    <m/>
    <m/>
    <m/>
    <m/>
    <m/>
    <m/>
    <m/>
    <m/>
    <m/>
    <m/>
    <m/>
    <m/>
    <m/>
    <m/>
    <m/>
    <m/>
    <m/>
    <m/>
    <s v="  "/>
    <m/>
    <s v="TEMPLETN"/>
    <s v="18:17"/>
    <n v="44361"/>
    <n v="1373512"/>
    <s v="T005315298"/>
    <n v="3095"/>
    <s v="PARKHILL RD"/>
    <s v="W POZO RD"/>
    <n v="35.380569999999999"/>
    <n v="-120.44379000000001"/>
    <s v="L3TJJL1"/>
    <m/>
    <n v="183052113"/>
    <s v="2021/06/14 22:49:06"/>
    <n v="9002"/>
    <n v="1"/>
    <s v="SMART MTR AUTO-GENERATED TAG"/>
    <s v="N"/>
    <m/>
    <m/>
    <m/>
    <m/>
    <m/>
    <m/>
    <m/>
    <m/>
    <m/>
    <m/>
    <s v="Y"/>
    <m/>
    <m/>
    <m/>
    <m/>
    <m/>
    <m/>
    <m/>
    <s v="REPLACE 3PH TANGENT #6CU. FRAME RAPTOR."/>
    <m/>
    <m/>
    <m/>
    <m/>
    <s v="Overhead"/>
    <m/>
    <m/>
    <m/>
    <m/>
    <m/>
    <s v="ANIMAL-OTHER"/>
    <s v="CONDUCTOR, OVERHEAD"/>
    <m/>
    <s v="  "/>
    <s v="Unplanned"/>
    <s v="Los Padres"/>
    <s v="Templeton"/>
    <s v="183052113, TEMPLETON-2113"/>
    <s v="21-0074238"/>
    <s v="Unplanned"/>
    <s v="Clear;32-90 F"/>
    <s v="132"/>
    <s v="45105"/>
    <s v="NO"/>
    <s v="Line to Ground"/>
    <s v="Sustained"/>
    <s v="No"/>
    <s v="A12"/>
    <s v="OH"/>
    <s v="Line Recloser"/>
    <s v="1373512"/>
    <s v="Conductor, Overhead, Broken, wire on ground"/>
    <s v="b phase grd"/>
    <s v="06/14/21 22:48"/>
    <m/>
    <s v="PARKHILL RD 5 MI E/O HWY 58"/>
    <s v="2 SOURCE SIDE OF MTR# 1009465624"/>
    <m/>
    <s v="HERD OF ELK CAUSED A POLE FIRE &amp; WIRE DOWN 2 SPANS SOURCE SIDE OF MTR# 1009465624 ¿ NO VEGETATION FIRE"/>
    <m/>
    <s v="No"/>
    <s v="Animal, Other"/>
    <m/>
    <m/>
    <m/>
    <m/>
    <m/>
    <m/>
    <m/>
    <m/>
    <m/>
    <m/>
    <m/>
    <m/>
    <m/>
    <m/>
    <m/>
    <m/>
    <m/>
    <m/>
    <m/>
  </r>
  <r>
    <n v="808"/>
    <s v="P4K5"/>
    <s v="3 - QC Complete"/>
    <n v="44378"/>
    <n v="44617"/>
    <s v="Other fire, not attributable to PG&amp;E assets. Fairfield FD says brush fire that burnt control box. This information is preliminary."/>
    <s v="\\fxshare-nas05\quotashare-fs01\ESA\5 - Ignition Tracking\2021_Ignition_QC_Folders\20210614_nan_nan_nan_T005315348"/>
    <s v=" "/>
    <m/>
    <m/>
    <m/>
    <m/>
    <m/>
    <s v="Not In Scope"/>
    <m/>
    <m/>
    <m/>
    <m/>
    <m/>
    <m/>
    <m/>
    <m/>
    <m/>
    <m/>
    <m/>
    <m/>
    <m/>
    <m/>
    <m/>
    <m/>
    <m/>
    <m/>
    <m/>
    <m/>
    <m/>
    <m/>
    <m/>
    <m/>
    <m/>
    <m/>
    <m/>
    <m/>
    <m/>
    <m/>
    <m/>
    <m/>
    <m/>
    <m/>
    <m/>
    <m/>
    <m/>
    <m/>
    <m/>
    <m/>
    <m/>
    <m/>
    <m/>
    <m/>
    <m/>
    <m/>
    <s v=" "/>
    <x v="194"/>
    <s v="20:27:00"/>
    <m/>
    <m/>
    <s v="FAS"/>
    <s v="N"/>
    <s v="N"/>
    <m/>
    <m/>
    <m/>
    <s v="T005315348"/>
    <m/>
    <m/>
    <m/>
    <m/>
    <s v=" "/>
    <x v="0"/>
    <x v="1"/>
    <s v="N"/>
    <s v="N"/>
    <s v="N"/>
    <s v="Other fire, not attributable to PG&amp;E assets. Fairfield FD says brush fire that burnt control box. This information is preliminary."/>
    <s v="Not PG&amp;E"/>
    <s v="Vegetation"/>
    <m/>
    <m/>
    <m/>
    <s v="&lt;0.25"/>
    <m/>
    <m/>
    <m/>
    <m/>
    <m/>
    <s v="Other Fire: Non-PG&amp;E related"/>
    <m/>
    <m/>
    <m/>
    <s v="Overhead"/>
    <x v="1"/>
    <m/>
    <m/>
    <m/>
    <s v=" "/>
    <x v="0"/>
    <n v="38.252389999999998"/>
    <n v="-122.06661"/>
    <s v="Solano"/>
    <s v="CORDELIA 1110"/>
    <n v="12000"/>
    <m/>
    <x v="0"/>
    <s v="Fairfield FD"/>
    <s v="Urban"/>
    <m/>
    <m/>
    <s v="Y"/>
    <s v="Hennessey 2020"/>
    <m/>
    <m/>
    <m/>
    <s v="N"/>
    <s v="N"/>
    <m/>
    <m/>
    <s v="2021-06-15"/>
    <m/>
    <m/>
    <m/>
    <m/>
    <m/>
    <m/>
    <m/>
    <m/>
    <m/>
    <m/>
    <m/>
    <m/>
    <m/>
    <m/>
    <m/>
    <m/>
    <m/>
    <m/>
    <m/>
    <s v="  "/>
    <s v="SACRAMENTO"/>
    <s v="VACAVILLE 02"/>
    <s v="20:27"/>
    <n v="44361"/>
    <m/>
    <s v="T005315348"/>
    <s v="UNKNOWN"/>
    <s v="W TEXAS OFF RAMP"/>
    <s v="FAIRFIELD"/>
    <m/>
    <m/>
    <s v="S4TEBW2"/>
    <s v="WHITE, ERIC"/>
    <m/>
    <s v="20210614 21:37"/>
    <n v="9111"/>
    <m/>
    <s v="FROM THE FIARFIELD FD THE FIRE STARTED SOMEWHERE NEAR I80. BRUSH FIRE BURNT C1163 CONTROL BOX AND WIRING. SURFACE DAMAGE TO POLE. NO NEED TO REPLACE RIGHT AWAY. POLE WILL NEED TO BE REPLACED WHEN C1163 IS REPLACED. POLE IS STUBED AND NOW IS BURNT ON A FREEWAY CROSSING. DO NOT REPLACE CAP BANK WITHOUT REPLACEING POLE. COE PIN 308061"/>
    <s v="Y"/>
    <n v="3"/>
    <s v="\\fxshare-nas05\quotashare-fs01\ESA\5 - Ignition Tracking\Fire_Tab_Attachment_Files"/>
    <s v="38.2523900,-122.0666100,11.400000,3D"/>
    <m/>
    <m/>
    <m/>
    <s v="FAIRFIELD FD"/>
    <m/>
    <s v="N"/>
    <s v="Y"/>
    <m/>
    <s v="Clear"/>
    <m/>
    <s v="County Land"/>
    <m/>
    <s v="Calm"/>
    <m/>
    <s v="Unknown"/>
    <m/>
    <s v="3 meters - 0.25 Acres"/>
    <m/>
    <s v="Fire Dept"/>
    <m/>
    <s v="Overhead"/>
    <m/>
    <s v="N"/>
    <m/>
    <m/>
    <m/>
    <s v="PATROL-NOT CONDUCTED"/>
    <m/>
    <s v="N"/>
    <s v="  "/>
    <m/>
    <m/>
    <m/>
    <m/>
    <m/>
    <m/>
    <m/>
    <m/>
    <m/>
    <m/>
    <m/>
    <m/>
    <m/>
    <m/>
    <m/>
    <m/>
    <m/>
    <m/>
    <m/>
    <m/>
    <m/>
    <m/>
    <m/>
    <m/>
    <m/>
    <m/>
    <m/>
    <m/>
    <m/>
    <m/>
    <m/>
    <m/>
    <m/>
    <m/>
    <m/>
    <m/>
    <m/>
    <m/>
    <m/>
    <m/>
    <m/>
    <m/>
    <m/>
    <m/>
    <m/>
    <m/>
    <m/>
  </r>
  <r>
    <n v="807"/>
    <s v="AGFC"/>
    <s v="3 - QC Complete"/>
    <n v="44361"/>
    <n v="44617"/>
    <s v="Duplicate of index 806. Other fire, not attributable to PG&amp;E assets. Fire started by customer panel. This information is preliminary."/>
    <s v="\\fxshare-nas05\quotashare-fs01\ESA\5 - Ignition Tracking\2021_Ignition_QC_Folders\20210614_nan_nan_nan_7754480604"/>
    <s v=" "/>
    <m/>
    <m/>
    <m/>
    <m/>
    <m/>
    <s v="Not In Scope"/>
    <m/>
    <m/>
    <m/>
    <m/>
    <m/>
    <m/>
    <m/>
    <m/>
    <m/>
    <m/>
    <m/>
    <m/>
    <m/>
    <m/>
    <m/>
    <m/>
    <m/>
    <m/>
    <m/>
    <m/>
    <m/>
    <m/>
    <m/>
    <m/>
    <m/>
    <m/>
    <m/>
    <m/>
    <m/>
    <m/>
    <m/>
    <m/>
    <m/>
    <m/>
    <m/>
    <m/>
    <m/>
    <m/>
    <m/>
    <m/>
    <m/>
    <m/>
    <m/>
    <m/>
    <m/>
    <m/>
    <s v=" "/>
    <x v="194"/>
    <s v="18:26:00"/>
    <m/>
    <m/>
    <s v="FAS"/>
    <s v="N"/>
    <s v="Y"/>
    <m/>
    <m/>
    <m/>
    <n v="7754480604"/>
    <m/>
    <m/>
    <m/>
    <m/>
    <s v=" "/>
    <x v="0"/>
    <x v="1"/>
    <s v="N"/>
    <s v="N"/>
    <s v="N"/>
    <s v="Duplicate of index 806. Other fire, not attributable to PG&amp;E assets. Fire started by customer panel. This information is preliminary."/>
    <s v="Not PG&amp;E"/>
    <s v="Other"/>
    <m/>
    <m/>
    <m/>
    <s v="Structure-only"/>
    <m/>
    <m/>
    <m/>
    <m/>
    <m/>
    <s v="Other Fire: Non-PG&amp;E related"/>
    <m/>
    <m/>
    <m/>
    <s v="Overhead"/>
    <x v="1"/>
    <m/>
    <m/>
    <m/>
    <s v=" "/>
    <x v="0"/>
    <n v="36.589146700000001"/>
    <n v="-119.7625817"/>
    <s v="Fresno"/>
    <s v="BOWLES 1102"/>
    <n v="12000"/>
    <m/>
    <x v="0"/>
    <s v="Fresno County FD"/>
    <s v="Agriculture"/>
    <m/>
    <m/>
    <s v="N"/>
    <m/>
    <m/>
    <m/>
    <m/>
    <s v="N"/>
    <s v="N"/>
    <m/>
    <m/>
    <s v="2021-06-15"/>
    <m/>
    <m/>
    <m/>
    <m/>
    <m/>
    <m/>
    <m/>
    <m/>
    <m/>
    <m/>
    <m/>
    <m/>
    <m/>
    <m/>
    <m/>
    <m/>
    <m/>
    <m/>
    <m/>
    <s v="  "/>
    <s v="FRESNO"/>
    <s v="SELMA  02"/>
    <s v="18:26"/>
    <n v="44361"/>
    <m/>
    <n v="7754480604"/>
    <n v="10088"/>
    <s v="S ORANGE AVE"/>
    <s v="FRESNO"/>
    <n v="36.589052000000002"/>
    <n v="-119.763721"/>
    <s v="F6TJKBX"/>
    <s v="BUCHANAN, JORDAN"/>
    <n v="253531102"/>
    <s v="20210614 18:37"/>
    <n v="2640"/>
    <n v="1"/>
    <s v="panel fire. weatherhead pipe and junction box destroyed. feed 1 single phase and 1 3 phase meter. removed open wire service attached to weatherhead. when customer ready, tman/crew needs to bring 90' of 4/0 quad from pole to weatherhead."/>
    <s v="Y"/>
    <m/>
    <m/>
    <s v="36.5891467,-119.7625817,80.900000,3D"/>
    <m/>
    <m/>
    <m/>
    <s v="Fresno County Fire"/>
    <m/>
    <s v="N"/>
    <s v="Y"/>
    <s v="Y"/>
    <s v="Clear"/>
    <m/>
    <s v="Other (Comments)"/>
    <s v="customer panel"/>
    <s v="Calm"/>
    <m/>
    <s v="3rd Party"/>
    <m/>
    <s v="Structure Only"/>
    <m/>
    <s v="Fire Dept"/>
    <m/>
    <s v="Overhead"/>
    <m/>
    <s v="N"/>
    <m/>
    <m/>
    <m/>
    <m/>
    <m/>
    <m/>
    <s v="  "/>
    <m/>
    <m/>
    <m/>
    <m/>
    <m/>
    <m/>
    <m/>
    <m/>
    <m/>
    <m/>
    <m/>
    <m/>
    <m/>
    <m/>
    <m/>
    <m/>
    <m/>
    <m/>
    <m/>
    <m/>
    <m/>
    <m/>
    <m/>
    <m/>
    <m/>
    <m/>
    <m/>
    <m/>
    <m/>
    <m/>
    <m/>
    <m/>
    <m/>
    <m/>
    <m/>
    <m/>
    <m/>
    <m/>
    <m/>
    <m/>
    <m/>
    <m/>
    <m/>
    <m/>
    <m/>
    <m/>
    <m/>
  </r>
  <r>
    <n v="806"/>
    <s v="AGFC"/>
    <s v="3 - QC Complete"/>
    <n v="44361"/>
    <n v="44617"/>
    <s v="Other fire, not attributable to PG&amp;E assets. Fire started by customer panel. This information is preliminary."/>
    <s v="\\fxshare-nas05\quotashare-fs01\ESA\5 - Ignition Tracking\2021_Ignition_QC_Folders\20210614_nan_nan_nan_7752101356"/>
    <s v=" "/>
    <m/>
    <m/>
    <m/>
    <m/>
    <m/>
    <s v="Not In Scope"/>
    <m/>
    <m/>
    <m/>
    <m/>
    <m/>
    <m/>
    <m/>
    <m/>
    <m/>
    <m/>
    <m/>
    <m/>
    <m/>
    <m/>
    <m/>
    <m/>
    <m/>
    <m/>
    <m/>
    <m/>
    <m/>
    <m/>
    <m/>
    <m/>
    <m/>
    <m/>
    <m/>
    <m/>
    <m/>
    <m/>
    <m/>
    <m/>
    <m/>
    <m/>
    <m/>
    <m/>
    <m/>
    <m/>
    <m/>
    <m/>
    <m/>
    <m/>
    <m/>
    <m/>
    <m/>
    <m/>
    <s v=" "/>
    <x v="194"/>
    <s v="17:02:00"/>
    <m/>
    <m/>
    <s v="FAS"/>
    <s v="N"/>
    <s v="N"/>
    <m/>
    <m/>
    <m/>
    <n v="7752101356"/>
    <m/>
    <m/>
    <m/>
    <m/>
    <s v=" "/>
    <x v="0"/>
    <x v="1"/>
    <s v="N"/>
    <s v="N"/>
    <s v="N"/>
    <s v="Other fire, not attributable to PG&amp;E assets. Fire started by customer panel. This information is preliminary."/>
    <s v="Not PG&amp;E"/>
    <s v="Other"/>
    <m/>
    <m/>
    <m/>
    <s v="Structure-only"/>
    <m/>
    <m/>
    <m/>
    <m/>
    <m/>
    <s v="Other Fire: Non-PG&amp;E related"/>
    <m/>
    <m/>
    <m/>
    <s v="Overhead"/>
    <x v="1"/>
    <m/>
    <m/>
    <m/>
    <s v=" "/>
    <x v="0"/>
    <n v="36.589151700000002"/>
    <n v="-119.7625917"/>
    <s v="Fresno"/>
    <s v="BOWLES 1102"/>
    <n v="12000"/>
    <m/>
    <x v="0"/>
    <s v="Fresno County FD"/>
    <s v="Agriculture"/>
    <m/>
    <m/>
    <s v="N"/>
    <m/>
    <m/>
    <m/>
    <m/>
    <s v="N"/>
    <s v="N"/>
    <m/>
    <m/>
    <s v="2021-06-15"/>
    <m/>
    <m/>
    <m/>
    <m/>
    <m/>
    <m/>
    <m/>
    <m/>
    <m/>
    <m/>
    <m/>
    <m/>
    <m/>
    <m/>
    <m/>
    <m/>
    <m/>
    <m/>
    <m/>
    <s v="  "/>
    <s v="FRESNO"/>
    <s v="SELMA  02"/>
    <s v="17:02"/>
    <n v="44361"/>
    <m/>
    <n v="7752101356"/>
    <n v="10088"/>
    <s v="S ORANGE AVE"/>
    <s v="FRESNO"/>
    <n v="36.589052000000002"/>
    <n v="-119.763721"/>
    <s v="F6TJKBX"/>
    <s v="BUCHANAN, JORDAN"/>
    <n v="253531102"/>
    <s v="20210614 18:35"/>
    <n v="2640"/>
    <m/>
    <s v="panel fire. weatherhead pipe and junction box destroyed. feed 1 single phase and 1 3 phase meter. removed open wire service attached to weatherhead. when customer ready, tman/crew needs to bring 90' of 4/0 quad from pole to weatherhead."/>
    <s v="Y"/>
    <m/>
    <m/>
    <s v="36.5891517,-119.7625917,81.300000,3D"/>
    <m/>
    <m/>
    <m/>
    <s v="Fresno County Fire"/>
    <m/>
    <s v="N"/>
    <s v="Y"/>
    <s v="Y"/>
    <s v="Clear"/>
    <m/>
    <s v="Other (Comments)"/>
    <s v="Customer panel"/>
    <s v="Calm"/>
    <m/>
    <s v="Other (Comments)"/>
    <s v="customer panel"/>
    <s v="Structure Only"/>
    <m/>
    <s v="Fire Dept"/>
    <m/>
    <s v="Overhead"/>
    <m/>
    <s v="N"/>
    <m/>
    <m/>
    <m/>
    <m/>
    <m/>
    <m/>
    <s v="  "/>
    <m/>
    <m/>
    <m/>
    <m/>
    <m/>
    <m/>
    <m/>
    <m/>
    <m/>
    <m/>
    <m/>
    <m/>
    <m/>
    <m/>
    <m/>
    <m/>
    <m/>
    <m/>
    <m/>
    <m/>
    <m/>
    <m/>
    <m/>
    <m/>
    <m/>
    <m/>
    <m/>
    <m/>
    <m/>
    <m/>
    <m/>
    <m/>
    <m/>
    <m/>
    <m/>
    <m/>
    <m/>
    <m/>
    <m/>
    <m/>
    <m/>
    <m/>
    <m/>
    <m/>
    <m/>
    <m/>
    <m/>
  </r>
  <r>
    <n v="805"/>
    <s v="MXX7"/>
    <s v="3 - QC Complete"/>
    <n v="44384"/>
    <n v="44617"/>
    <s v="Balloon flew into overhead circuit and ignited a 0.25 acre - 10 acre fire.  Troubleman reports that a connector failed as a result of the balloon contact with equipment. This information is preliminary."/>
    <s v="\\fxshare-nas05\quotashare-fs01\ESA\5 - Ignition Tracking\2021_Ignition_QC_Folders\20210614_1372994_21-0074023_nan_T005315020"/>
    <s v=" "/>
    <m/>
    <s v="MXX7"/>
    <s v="Adjusted Outage Time to match with Outage Start in FAS. Changed SAP EC/LC Notification to both Notification numbers."/>
    <n v="44371"/>
    <m/>
    <s v="Not In Scope"/>
    <m/>
    <m/>
    <m/>
    <m/>
    <m/>
    <m/>
    <m/>
    <m/>
    <m/>
    <m/>
    <m/>
    <m/>
    <m/>
    <m/>
    <m/>
    <m/>
    <m/>
    <m/>
    <m/>
    <m/>
    <m/>
    <m/>
    <m/>
    <m/>
    <m/>
    <m/>
    <m/>
    <m/>
    <m/>
    <m/>
    <m/>
    <m/>
    <m/>
    <m/>
    <m/>
    <m/>
    <m/>
    <m/>
    <m/>
    <m/>
    <m/>
    <m/>
    <m/>
    <m/>
    <m/>
    <m/>
    <s v=" "/>
    <x v="194"/>
    <s v="12:49:00"/>
    <n v="44361"/>
    <s v="12:44:00"/>
    <s v="FAS"/>
    <s v="N"/>
    <s v="N"/>
    <n v="1372994"/>
    <s v="21-0074023"/>
    <m/>
    <s v="T005315020"/>
    <s v="121533958, 121534163"/>
    <m/>
    <m/>
    <s v="PG&amp;E_805_Ignition_20210614_4.jpg"/>
    <s v=" "/>
    <x v="1"/>
    <x v="0"/>
    <s v="Y"/>
    <s v="Y"/>
    <s v="N"/>
    <s v="On June 14th, 2021 at 1249 hours, a PG&amp;E Troubleman was dispatched to the CASTRO VALLEY 1102 12kV Distribution Circuit on Hayward Boulevard in Alameda County in response to a fire. Initial analysis indicates a metallic balloon caused the ignition. The balloon had flown into the overheard circuit (Circuit ID: 014091102), resulting in a failed connector.  A crossarm and a cutout were burnt (SAP # 100931811). Another crossarm and another cutout were damaged (SAP # 100930884). The ensuing fire was 0.25-10 acres in size and the fire was suppressed by Hayward FD. PG&amp;E Crew replaced crossarms and cutouts on June 14th, 2021 . This information is preliminary. "/>
    <s v="PG&amp;E"/>
    <s v="Other"/>
    <s v="Balloon"/>
    <s v="D"/>
    <s v="D"/>
    <s v="0.26-9.99"/>
    <m/>
    <m/>
    <m/>
    <m/>
    <m/>
    <s v="Contact - 3rd Party"/>
    <s v="Contact from object"/>
    <s v="Balloon contact"/>
    <s v="Y"/>
    <s v="Overhead"/>
    <x v="0"/>
    <s v="Splice/Clamp/Connector"/>
    <s v="Cutout, Crossarm"/>
    <s v="100931811, 100930884"/>
    <s v=" "/>
    <x v="0"/>
    <n v="37.656714999999998"/>
    <n v="-122.04888"/>
    <s v="Alameda"/>
    <s v="CASTRO VALLEY 1102"/>
    <n v="12000"/>
    <s v="CASTRO VALLEY 1102MR518"/>
    <x v="0"/>
    <s v="Hayward FD"/>
    <s v="Urban"/>
    <s v="Grass Fuel Model"/>
    <m/>
    <s v="N"/>
    <m/>
    <m/>
    <m/>
    <m/>
    <s v="N"/>
    <s v="N"/>
    <m/>
    <m/>
    <s v="2021-06-15"/>
    <m/>
    <m/>
    <m/>
    <m/>
    <m/>
    <m/>
    <m/>
    <m/>
    <m/>
    <m/>
    <m/>
    <m/>
    <m/>
    <m/>
    <m/>
    <m/>
    <m/>
    <m/>
    <m/>
    <s v="  "/>
    <s v="MISSION"/>
    <s v="HAYWARD 05"/>
    <s v="12:49"/>
    <n v="44361"/>
    <n v="1372994"/>
    <s v="T005315020"/>
    <n v="26937"/>
    <s v="HAYWARD BLVD APT 104"/>
    <s v="HAYWARD"/>
    <n v="37.66131"/>
    <n v="-122.05573"/>
    <s v="M2TPWW6"/>
    <s v="WASSON, PHILIP "/>
    <n v="14091102"/>
    <s v="20210614 14:50"/>
    <n v="9002"/>
    <m/>
    <s v="fire stared by connector fails after balloons got in to line load side of fire"/>
    <s v="Y"/>
    <n v="6"/>
    <s v="\\fxshare-nas05\quotashare-fs01\ESA\5 - Ignition Tracking\Fire_Tab_Attachment_Files"/>
    <s v="37.6567150,-122.0488800,177.200000,3D"/>
    <m/>
    <m/>
    <m/>
    <s v="hayward fire"/>
    <m/>
    <s v="N"/>
    <s v="Y"/>
    <m/>
    <s v="Clear"/>
    <m/>
    <s v="Private Land"/>
    <m/>
    <s v="Light"/>
    <m/>
    <s v="Balloons"/>
    <s v="and bad connector"/>
    <s v="0.25 - 10 Acres"/>
    <m/>
    <s v="Fire Dept"/>
    <m/>
    <s v="Overhead"/>
    <m/>
    <s v="Y"/>
    <s v="pictures"/>
    <s v="PG&amp;E Employee"/>
    <m/>
    <s v="METALLIC BALLOON"/>
    <s v="CUTOUT, FUSE HOLDER"/>
    <s v="N"/>
    <s v="  "/>
    <s v="Unplanned"/>
    <s v="Mission"/>
    <s v="Hayward"/>
    <s v="014091102, CASTRO VALLEY-1102"/>
    <s v="21-0074023"/>
    <s v="Unplanned"/>
    <s v="Clear;"/>
    <s v="3053"/>
    <s v="293641"/>
    <s v="YES"/>
    <s v="Multi-Fault"/>
    <s v="Sustained"/>
    <s v="No"/>
    <s v="MR204"/>
    <s v="OH"/>
    <s v="Line Recloser"/>
    <s v="1372994"/>
    <s v="Connector or Splice (OH), Burned/flashed"/>
    <s v="A, B, C "/>
    <m/>
    <m/>
    <s v="HIGHLAND BLVD 3P W/O MORSE AVE HAYWARD STATE "/>
    <s v="WASSON, PHILLIP: 26937 HAYWARD BLVD"/>
    <s v="SW 51332 OPEN|SW 50712 CLOSE"/>
    <s v="OH DISC FAILED"/>
    <m/>
    <s v="No"/>
    <s v="3rd Party, Metallic Balloon"/>
    <m/>
    <s v="No"/>
    <s v="1"/>
    <m/>
    <m/>
    <m/>
    <m/>
    <m/>
    <m/>
    <m/>
    <m/>
    <m/>
    <m/>
    <m/>
    <m/>
    <m/>
    <m/>
    <m/>
    <m/>
  </r>
  <r>
    <n v="804"/>
    <s v="MXX7"/>
    <s v="3 - QC Complete"/>
    <n v="44384"/>
    <n v="44617"/>
    <s v="A transformer lid blew off and resulted in an ignition at the base of the distribution pole. The ensuing fire was 3 meters - 0.25 acre in size. This information is preliminary."/>
    <s v="\\fxshare-nas05\quotashare-fs01\ESA\5 - Ignition Tracking\2021_Ignition_QC_Folders\20210614_1372907_21-0074097_nan_T005314975"/>
    <s v=" "/>
    <m/>
    <s v="MXX7"/>
    <s v="Adjusted Outage Time to match with Outage Start in FAS."/>
    <n v="44367"/>
    <m/>
    <s v="Not In Scope"/>
    <m/>
    <m/>
    <m/>
    <m/>
    <m/>
    <m/>
    <m/>
    <m/>
    <m/>
    <m/>
    <m/>
    <m/>
    <m/>
    <m/>
    <m/>
    <m/>
    <m/>
    <m/>
    <m/>
    <m/>
    <m/>
    <m/>
    <m/>
    <m/>
    <m/>
    <m/>
    <m/>
    <m/>
    <m/>
    <m/>
    <m/>
    <m/>
    <m/>
    <m/>
    <m/>
    <m/>
    <m/>
    <m/>
    <m/>
    <s v="Y"/>
    <n v="44384"/>
    <m/>
    <s v="CMMP"/>
    <s v="Chad McDonald, cmmp@pge.com, 707-249-3530"/>
    <s v="Emailed Chad McDonald on June 7th, 2021 at 1925 hours. Waiting to hear back from him back. "/>
    <m/>
    <s v=" "/>
    <x v="194"/>
    <s v="12:28:00"/>
    <n v="44361"/>
    <s v="12:07:00"/>
    <s v="FAS"/>
    <s v="N"/>
    <s v="N"/>
    <n v="1372907"/>
    <s v="21-0074097"/>
    <m/>
    <s v="T005314975"/>
    <n v="121533861"/>
    <m/>
    <m/>
    <s v="No photo"/>
    <s v=" "/>
    <x v="1"/>
    <x v="0"/>
    <s v="Y"/>
    <s v="Y"/>
    <s v="N"/>
    <s v="On June 14th, 2021 at 1228 hours, a PG&amp;E Troubleman was dispatched to the DAVIS 1101 12kV Distribution Circuit on County Road 106 in Yolo County in response to a fire. Initial analysis indicates a transformer lid blew off (CGC 221032531674). The ensuing fire was 3 meters - 0.25 acre in size and the fire was suppressed by Customer. Troubleman said that the fire was around the base of the pole. PG&amp;E Crew replaced transformer on June 14th, 2021 . This information is preliminary. "/>
    <s v="PG&amp;E"/>
    <s v="Vegetation"/>
    <m/>
    <s v="D"/>
    <s v="D"/>
    <s v="&lt;0.25"/>
    <s v="AROUND BASE OF POLE"/>
    <m/>
    <m/>
    <m/>
    <m/>
    <s v="Equipment - PG&amp;E"/>
    <s v="All types of equipment / facility failure"/>
    <s v="Transformer failure"/>
    <s v="N"/>
    <s v="Overhead"/>
    <x v="0"/>
    <s v="Transformer"/>
    <s v="Transformer"/>
    <n v="101593080"/>
    <s v=" "/>
    <x v="0"/>
    <n v="38.535844793300001"/>
    <n v="-121.64133368740001"/>
    <s v="Yolo"/>
    <s v="DAVIS 1101"/>
    <n v="12000"/>
    <s v="DAVIS 11016032"/>
    <x v="0"/>
    <s v="Customer"/>
    <s v="Agriculture"/>
    <m/>
    <m/>
    <s v="N"/>
    <m/>
    <m/>
    <m/>
    <m/>
    <s v="N"/>
    <s v="N"/>
    <m/>
    <m/>
    <s v="2021-06-15"/>
    <m/>
    <m/>
    <m/>
    <m/>
    <m/>
    <m/>
    <m/>
    <m/>
    <m/>
    <m/>
    <m/>
    <m/>
    <m/>
    <m/>
    <m/>
    <m/>
    <m/>
    <m/>
    <m/>
    <s v="  "/>
    <s v="SACRAMENTO"/>
    <s v="WOODLAND 01"/>
    <s v="12:28"/>
    <n v="44361"/>
    <n v="1372907"/>
    <s v="T005314975"/>
    <n v="30380"/>
    <s v="COUNTY RD 106"/>
    <s v="DAVIS"/>
    <n v="38.494579999999999"/>
    <n v="-121.65854"/>
    <s v="S2TCMMP"/>
    <s v="MCDONALD, CHAD"/>
    <n v="62041112"/>
    <s v="20210614 14:23"/>
    <n v="9002"/>
    <n v="1"/>
    <s v="TX BLEW LID OFF CREW TO REPLACE"/>
    <s v="Y"/>
    <m/>
    <m/>
    <s v="38.5363333,-121.6415200,-4.400000,3D"/>
    <m/>
    <m/>
    <m/>
    <m/>
    <m/>
    <s v="N"/>
    <s v="Y"/>
    <m/>
    <s v="Clear"/>
    <m/>
    <s v="Private Land"/>
    <m/>
    <s v="Light"/>
    <m/>
    <s v="PG&amp;E Equipment"/>
    <m/>
    <s v="3 meters - 0.25 Acres"/>
    <s v="AROUND BASE OF POLE"/>
    <s v="Other Party"/>
    <s v="FARMER SUPPRESSED FIRE "/>
    <s v="Overhead"/>
    <m/>
    <s v="N"/>
    <m/>
    <m/>
    <m/>
    <s v="OVERHEAD"/>
    <s v="TRANSFORMER (OH)"/>
    <s v="N"/>
    <s v="  "/>
    <s v="Unplanned"/>
    <s v="Sacramento"/>
    <s v="Yolo"/>
    <s v="062041112, DAVIS-1112"/>
    <s v="21-0074097"/>
    <s v="Unplanned"/>
    <s v="Clear;32-90 F"/>
    <s v="2"/>
    <m/>
    <s v="YES"/>
    <s v="Line to Ground"/>
    <s v="Sustained"/>
    <s v="No"/>
    <s v="MTR#1004541881"/>
    <s v="OH"/>
    <s v="Transformer"/>
    <s v="1372907"/>
    <m/>
    <m/>
    <m/>
    <m/>
    <s v="30380 COUNTY RD 106DAVIS95616"/>
    <m/>
    <m/>
    <m/>
    <m/>
    <s v="No"/>
    <m/>
    <m/>
    <s v="No"/>
    <m/>
    <m/>
    <m/>
    <m/>
    <m/>
    <m/>
    <m/>
    <m/>
    <m/>
    <m/>
    <m/>
    <m/>
    <m/>
    <m/>
    <m/>
    <m/>
    <m/>
  </r>
  <r>
    <n v="803"/>
    <s v="AGFC"/>
    <s v="3 - QC Complete"/>
    <n v="44480"/>
    <n v="44617"/>
    <s v="Initial EIR: EI210614A - San Jose - Media Summary: CPUC Electrical Incident EI210614A, Media. On June 14, 2021 at approximately 1130 am the Swift-Metcalf 115 kV line relayed momentarily. A responding troubleman observed Mylar balloons tangled near the top of tower 6/42 on the Swift-Metcalf 115kV line and observed firefighters suppressing a grass fire on the hills nearby. Tower 6/42 is located near Promenade Court and Piercy Ranch Rd in San Jose. CALFIRE reports on June 14, 2021 that the fire is 100% contained. This information is preliminary. EOC preliminary notes: A 30-acre grass fire in San Jose started as a result of a mylar balloon contacting a transmission tower. The fire was contained as of 13:15 and there are no reports of injury or property damage. This event does not meet the Media criterion and was determined to be non-EIR reportable. AGFC notes: photos taken by troubleman show the balloon was on tower 06/42 on the SWIFT-METCALF 115kV Transmission line. This information is preliminary. "/>
    <s v="\\fxshare-nas05\quotashare-fs01\ESA\5 - Ignition Tracking\2021_Ignition_QC_Folders\20210614_nan_nan_nan_T005314947"/>
    <s v=" "/>
    <m/>
    <m/>
    <m/>
    <m/>
    <m/>
    <s v="Not In Scope"/>
    <m/>
    <m/>
    <m/>
    <m/>
    <m/>
    <m/>
    <m/>
    <m/>
    <m/>
    <m/>
    <m/>
    <m/>
    <m/>
    <m/>
    <m/>
    <m/>
    <m/>
    <m/>
    <m/>
    <m/>
    <m/>
    <m/>
    <m/>
    <m/>
    <m/>
    <m/>
    <m/>
    <m/>
    <m/>
    <m/>
    <m/>
    <m/>
    <m/>
    <m/>
    <m/>
    <m/>
    <m/>
    <m/>
    <m/>
    <m/>
    <m/>
    <m/>
    <m/>
    <m/>
    <m/>
    <m/>
    <s v=" "/>
    <x v="194"/>
    <s v="12:05:00"/>
    <m/>
    <m/>
    <s v="TOTL"/>
    <s v="N"/>
    <s v="N"/>
    <m/>
    <m/>
    <s v="INT-14896"/>
    <s v="T005314947"/>
    <n v="121537320"/>
    <m/>
    <s v="EI210614A"/>
    <s v="PG&amp;E_803_Ignition_20210614_1.png"/>
    <s v=" "/>
    <x v="1"/>
    <x v="0"/>
    <s v="Y"/>
    <s v="Y"/>
    <s v="N"/>
    <s v="On June 14, 2021 at 1130 hours, PG&amp;E became aware of a momentary relay on the Swift-Metcalf 115kV Transmission circuit that opened-relayed and tested okay two additional times at two minute intervals, with an unknown cause. At 1200 hours, the GFF received a notification from personnel at the Metcalf Substation of a fire to the north, encroaching upon PG&amp;E assets. The GCC notified the PG&amp;E transmission line supervisor of the fire and the momentary relay on the Swift-Metcalf 115kV Transmission Circuit. At 1205 hours, PG&amp;E distribution and transmission personnel were dispatched and en-route. Initial analysis indicates thirs party balloons flew into the Swift-Metcalf 15kV line at structure 06/42 and resulted in the 10-99 acre grass fire. The San Jose Fire Department was on scene to extinguish the fire. For additional information regarding this incident, please refer to the completed 20 day EIR investigation. This information is preliminary."/>
    <s v="PG&amp;E"/>
    <s v="Other"/>
    <s v="Balloon"/>
    <s v="T"/>
    <s v="T"/>
    <s v="10-99"/>
    <m/>
    <m/>
    <m/>
    <m/>
    <m/>
    <s v="Contact - 3rd Party"/>
    <s v="Contact from object"/>
    <s v="Balloon contact"/>
    <s v="N"/>
    <s v="Overhead"/>
    <x v="4"/>
    <s v="Conductor - Transmission"/>
    <m/>
    <n v="40602547"/>
    <s v=" "/>
    <x v="0"/>
    <n v="37.249290999999999"/>
    <n v="-121.762175"/>
    <s v="Santa Clara"/>
    <s v="SWIFT-METCALF 115kV"/>
    <n v="115000"/>
    <m/>
    <x v="0"/>
    <s v="San Jose FD"/>
    <s v="Herbaceous"/>
    <s v="Grass Fuel Model"/>
    <m/>
    <s v="N"/>
    <m/>
    <m/>
    <m/>
    <m/>
    <s v="N"/>
    <s v="N"/>
    <m/>
    <m/>
    <s v="2021-06-15"/>
    <m/>
    <m/>
    <m/>
    <m/>
    <m/>
    <m/>
    <m/>
    <m/>
    <m/>
    <m/>
    <m/>
    <m/>
    <m/>
    <m/>
    <m/>
    <m/>
    <m/>
    <m/>
    <m/>
    <s v="  "/>
    <s v="SAN JOSE"/>
    <s v="SAN JOSE 08"/>
    <s v="12:05"/>
    <n v="44361"/>
    <m/>
    <s v="T005314947"/>
    <s v="UNKNOWN"/>
    <s v="SILICON VALLEY BLVD AN"/>
    <s v="SAN JOSE"/>
    <m/>
    <m/>
    <s v="J2TEAK2"/>
    <s v="KNAPP, EVERETT"/>
    <m/>
    <s v="20210614 14:05"/>
    <n v="9310"/>
    <m/>
    <s v="metalic balloons cross phased transmissin lines and started brush fire. stand by &amp; notified Vacaville transmission operations"/>
    <s v="Y"/>
    <m/>
    <m/>
    <s v="37.2392017,-121.7925967,61.500000,3D"/>
    <m/>
    <m/>
    <s v="East of Basking Ridge Dr, south of Silicn Valley Blvd"/>
    <s v="Gerry Laird 408-930-5502"/>
    <m/>
    <s v="Y"/>
    <s v="Y"/>
    <m/>
    <s v="Clear"/>
    <s v="metalic balloons x phased metcalf/ Swift 115 kv line igniting dry brush. "/>
    <s v="Private Land"/>
    <s v="fire was approx 35 acres"/>
    <s v="Light"/>
    <m/>
    <s v="3rd Party"/>
    <m/>
    <s v="10 - 100 Acres"/>
    <m/>
    <s v="Fire Dept"/>
    <m/>
    <s v="Overhead"/>
    <m/>
    <s v="N"/>
    <m/>
    <m/>
    <m/>
    <m/>
    <m/>
    <s v="N"/>
    <s v="  "/>
    <m/>
    <m/>
    <m/>
    <m/>
    <m/>
    <m/>
    <m/>
    <m/>
    <m/>
    <m/>
    <m/>
    <m/>
    <m/>
    <m/>
    <m/>
    <m/>
    <m/>
    <m/>
    <m/>
    <m/>
    <m/>
    <m/>
    <m/>
    <m/>
    <m/>
    <m/>
    <m/>
    <m/>
    <m/>
    <m/>
    <m/>
    <m/>
    <m/>
    <m/>
    <m/>
    <m/>
    <m/>
    <m/>
    <m/>
    <m/>
    <m/>
    <m/>
    <m/>
    <m/>
    <m/>
    <m/>
    <m/>
  </r>
  <r>
    <n v="802"/>
    <s v="P4K5"/>
    <s v="3 - QC Complete"/>
    <n v="44378"/>
    <n v="44617"/>
    <s v="Crossarm fire possibly due to tracker from list rain/foggy weather. The ensuing fire was limited to PG&amp;E assets. This information is preliminary."/>
    <s v="\\fxshare-nas05\quotashare-fs01\ESA\5 - Ignition Tracking\2021_Ignition_QC_Folders\20210614_1372342_21-0073682_nan_T005314499"/>
    <s v=" "/>
    <m/>
    <s v="P4K5"/>
    <s v="Outage &amp; Create Time Updated"/>
    <n v="44378"/>
    <m/>
    <s v="Not In Scope"/>
    <m/>
    <m/>
    <m/>
    <m/>
    <m/>
    <m/>
    <m/>
    <m/>
    <m/>
    <m/>
    <m/>
    <m/>
    <m/>
    <m/>
    <m/>
    <m/>
    <m/>
    <m/>
    <m/>
    <m/>
    <m/>
    <m/>
    <m/>
    <m/>
    <m/>
    <m/>
    <m/>
    <m/>
    <m/>
    <m/>
    <m/>
    <m/>
    <m/>
    <m/>
    <m/>
    <m/>
    <m/>
    <m/>
    <m/>
    <m/>
    <m/>
    <m/>
    <m/>
    <m/>
    <m/>
    <m/>
    <s v=" "/>
    <x v="194"/>
    <s v="02:23:00"/>
    <n v="44361"/>
    <s v="02:01:00"/>
    <s v="FAS"/>
    <s v="N"/>
    <s v="N"/>
    <n v="1372342"/>
    <s v="21-0073682"/>
    <m/>
    <s v="T005314387, T005314400, T005314479, T005314499"/>
    <n v="121531018"/>
    <m/>
    <m/>
    <s v="No photo"/>
    <s v=" "/>
    <x v="0"/>
    <x v="0"/>
    <s v="N"/>
    <s v="N"/>
    <s v="N"/>
    <s v="On June 14th, 2021 at 0223 hours, a PG&amp;E Troubleman was dispatched to the North Tower 1102 12kV Distribution Circuit on Romine Way at Maple Avenue, Vallejo in response to a crossarm fire. Initial analysis indicates contamination of equipment caused the ignition. The ensuing fire burned the structure alone and the fire was suppressed by Vallejo fire department. PG&amp;E Crew replaced the cutout and crossarm. This is preliminary. "/>
    <s v="PG&amp;E"/>
    <s v="Other"/>
    <s v="Cutout, Crossarm"/>
    <s v="D"/>
    <s v="D"/>
    <s v="Structure-PG&amp;E only"/>
    <m/>
    <m/>
    <m/>
    <m/>
    <m/>
    <s v="Contamination"/>
    <s v="Contamination"/>
    <s v="Tracking"/>
    <s v="Y"/>
    <s v="Overhead"/>
    <x v="0"/>
    <s v="Insulator"/>
    <s v="Cutout, Crossarm"/>
    <n v="102218084"/>
    <s v=" "/>
    <x v="0"/>
    <n v="38.094183999999998"/>
    <n v="-122.22031200000001"/>
    <s v="Solano"/>
    <s v="NORTH TOWER 1102"/>
    <n v="12000"/>
    <s v="NORTH TOWER 110291992"/>
    <x v="0"/>
    <s v="Vallejo FD"/>
    <s v="Urban"/>
    <s v="Brush fuel model"/>
    <m/>
    <s v="N"/>
    <m/>
    <m/>
    <m/>
    <m/>
    <s v="N"/>
    <s v="N"/>
    <m/>
    <m/>
    <s v="2021-06-15"/>
    <m/>
    <m/>
    <m/>
    <m/>
    <m/>
    <m/>
    <m/>
    <m/>
    <m/>
    <m/>
    <m/>
    <m/>
    <m/>
    <m/>
    <m/>
    <m/>
    <m/>
    <m/>
    <m/>
    <s v="  "/>
    <s v="NORTH BAY"/>
    <s v="VALLEJO 02"/>
    <s v="07:05"/>
    <n v="44361"/>
    <n v="1372342"/>
    <s v="T005314499"/>
    <n v="260"/>
    <s v="SCENIC DR"/>
    <s v="VALLEJO"/>
    <n v="38.09442"/>
    <n v="-122.22178"/>
    <s v="N3TD6HA"/>
    <s v="HANSELL, DAVE"/>
    <n v="42041102"/>
    <s v="20210614 08:29"/>
    <n v="9111"/>
    <m/>
    <s v="X-ARM FIRE. CREW REQUESTED TO REPLACE DAMAGED X-ARM AND CUTOUTS."/>
    <s v="Y"/>
    <m/>
    <m/>
    <m/>
    <n v="38.094184000000013"/>
    <n v="-122.22031200000001"/>
    <s v="X-ARM ON POLE"/>
    <s v="VALLEJO FD"/>
    <n v="102218084"/>
    <s v="N"/>
    <s v="Y"/>
    <m/>
    <s v="Other (Comments)"/>
    <s v="FOG"/>
    <s v="PG&amp;E Only"/>
    <m/>
    <s v="Calm"/>
    <m/>
    <s v="PG&amp;E Equipment"/>
    <m/>
    <s v="Structure Only"/>
    <m/>
    <s v="Fire Dept"/>
    <m/>
    <s v="Overhead"/>
    <m/>
    <s v="N"/>
    <m/>
    <m/>
    <m/>
    <s v="OVERHEAD"/>
    <s v="CROSSARM, WOOD"/>
    <s v="N"/>
    <s v="  "/>
    <s v="Unplanned"/>
    <s v="North Bay"/>
    <s v="Silverado"/>
    <s v="042041102, NORTH TOWER-1102"/>
    <s v="21-0073682"/>
    <s v="Unplanned"/>
    <s v="Strong Winds;32-90 F"/>
    <s v="84"/>
    <s v="23184"/>
    <s v="YES"/>
    <s v="Force Out"/>
    <s v="Sustained"/>
    <s v="No"/>
    <s v="873"/>
    <s v="OH"/>
    <s v="Fuse"/>
    <s v="1372342"/>
    <s v="Pole-Wood, Burned/flashed"/>
    <m/>
    <s v="06/14/21 11:16"/>
    <m/>
    <s v="ROMINE WY AT MAPLE AVE,VALLEJO"/>
    <s v="CGC # 219369715572"/>
    <m/>
    <s v="BURNED CROSSARM @ CGC 219369715572 "/>
    <m/>
    <s v="No"/>
    <s v="Equipment Failure/Involved, Fire, pole"/>
    <m/>
    <s v="No"/>
    <m/>
    <m/>
    <m/>
    <m/>
    <m/>
    <m/>
    <m/>
    <m/>
    <m/>
    <m/>
    <m/>
    <m/>
    <m/>
    <m/>
    <m/>
    <m/>
    <m/>
  </r>
  <r>
    <n v="801"/>
    <s v="P4K5"/>
    <s v="3 - QC Complete"/>
    <n v="44378"/>
    <n v="44617"/>
    <s v="Pole fire resulted in a small less than one meter fire that was limited to PG&amp;E assets. This information is preliminary."/>
    <s v="\\fxshare-nas05\quotashare-fs01\ESA\5 - Ignition Tracking\2021_Ignition_QC_Folders\20210614_1372445_21-0073695_nan_T005314430"/>
    <s v=" "/>
    <m/>
    <s v="P4K5"/>
    <s v="Adjusted outage time to reflect ILIS record, adjusted the lat and long of fire using data from EC tags"/>
    <n v="44378"/>
    <m/>
    <s v="Not In Scope"/>
    <m/>
    <m/>
    <m/>
    <m/>
    <m/>
    <m/>
    <m/>
    <m/>
    <m/>
    <m/>
    <m/>
    <m/>
    <m/>
    <m/>
    <m/>
    <m/>
    <m/>
    <m/>
    <m/>
    <m/>
    <m/>
    <m/>
    <m/>
    <m/>
    <m/>
    <m/>
    <m/>
    <m/>
    <m/>
    <m/>
    <m/>
    <m/>
    <m/>
    <m/>
    <m/>
    <m/>
    <m/>
    <m/>
    <m/>
    <m/>
    <m/>
    <m/>
    <m/>
    <m/>
    <m/>
    <m/>
    <s v=" "/>
    <x v="194"/>
    <s v="05:38:00"/>
    <n v="44361"/>
    <s v="04:35:00"/>
    <s v="FAS"/>
    <s v="N"/>
    <s v="N"/>
    <n v="1372445"/>
    <s v="21-0073695"/>
    <m/>
    <s v="T005314430, T005314432"/>
    <n v="121530719"/>
    <m/>
    <m/>
    <s v="PG&amp;E_801_Ignition_20210614_1.jpg"/>
    <s v=" "/>
    <x v="0"/>
    <x v="0"/>
    <s v="N"/>
    <s v="N"/>
    <s v="N"/>
    <s v="On June 14th, 2021 at 0538 hours, a PG&amp;E Troubleman was dispatched to the Edes 1114 12kV Distribution Circuit on Gould Street, Oakland in response to a pole fire. Initial analysis indicates equipment failure caused the ignition. The ensuing fire burnt the structure alone and the fire was suppressed by Alameda county fire department. PG&amp;E Crew replaced the burnt pole. This is preliminary. "/>
    <s v="PG&amp;E"/>
    <s v="Other"/>
    <s v="Pole"/>
    <s v="D"/>
    <s v="D"/>
    <s v="Structure-PG&amp;E only"/>
    <m/>
    <m/>
    <m/>
    <m/>
    <m/>
    <s v="Equipment - PG&amp;E"/>
    <s v="All types of equipment / facility failure"/>
    <s v="Pole failure"/>
    <s v="Y"/>
    <s v="Overhead"/>
    <x v="0"/>
    <s v="Pole"/>
    <s v="Pole"/>
    <n v="101343527"/>
    <s v=" "/>
    <x v="0"/>
    <n v="37.739668447200003"/>
    <n v="-122.1765923862"/>
    <s v="Alameda"/>
    <s v="EDES 1114"/>
    <n v="12000"/>
    <s v="EDES 1114CB"/>
    <x v="0"/>
    <s v="ALCO FD"/>
    <s v="Urban"/>
    <m/>
    <m/>
    <s v="N"/>
    <m/>
    <m/>
    <m/>
    <m/>
    <s v="N"/>
    <s v="N"/>
    <m/>
    <m/>
    <s v="2021-06-15"/>
    <m/>
    <m/>
    <m/>
    <m/>
    <m/>
    <m/>
    <m/>
    <m/>
    <m/>
    <m/>
    <m/>
    <m/>
    <m/>
    <m/>
    <m/>
    <m/>
    <m/>
    <m/>
    <m/>
    <s v="  "/>
    <s v="EAST BAY"/>
    <s v="OAKLAND 12"/>
    <s v="05:38"/>
    <n v="44361"/>
    <n v="1372445"/>
    <s v="T005314430"/>
    <n v="9301"/>
    <s v="E ST UPPR"/>
    <s v="OAKLAND"/>
    <n v="37.745449999999998"/>
    <n v="-122.17946999999999"/>
    <s v="E1GTMHK"/>
    <s v="HENNIGAN, THOMAS (1948)"/>
    <n v="13681114"/>
    <s v="20210614 07:07"/>
    <n v="9002"/>
    <m/>
    <s v="GSR STANDBY OFD ON SITE ASSTED T-MAN ADRESS OF POLE FIRE 9838 GOULD ST"/>
    <s v="Y"/>
    <n v="1"/>
    <s v="\\fxshare-nas05\quotashare-fs01\ESA\5 - Ignition Tracking\Fire_Tab_Attachment_Files"/>
    <s v="37.7400417,-122.1772450,10.200000,3D"/>
    <m/>
    <m/>
    <s v="POLE FIRE HIGH VOLTAGE WIRES"/>
    <s v="510-332-4954"/>
    <m/>
    <s v="N"/>
    <s v="Y"/>
    <m/>
    <s v="Rain"/>
    <m/>
    <s v="PG&amp;E Only"/>
    <m/>
    <s v="Calm"/>
    <m/>
    <s v="PG&amp;E Equipment"/>
    <m/>
    <s v="&lt; 1 meter"/>
    <m/>
    <s v="Fire Dept"/>
    <m/>
    <s v="Overhead"/>
    <m/>
    <s v="N"/>
    <m/>
    <m/>
    <m/>
    <s v="FIRE, POLE"/>
    <s v="OTHER"/>
    <s v="N"/>
    <s v="  "/>
    <s v="Unplanned"/>
    <s v="East Bay"/>
    <s v="Central"/>
    <s v="013681114, EDES-1114"/>
    <s v="21-0073695"/>
    <s v="Unplanned"/>
    <s v="Clear;32-90 F"/>
    <s v="183 1 of 3 Phases Open"/>
    <s v="27450"/>
    <s v="YES"/>
    <s v="Line to Ground"/>
    <s v="Sustained"/>
    <s v="No"/>
    <s v="6468"/>
    <s v="OH"/>
    <s v="Fuse"/>
    <s v="1372445"/>
    <s v="Crossarm, Wood, Burned/flashed"/>
    <m/>
    <s v="06/14/21 10:24"/>
    <m/>
    <s v="E/S 'E' St 50' S/of 92nd St"/>
    <s v="E1GTMHK: POLE FIRE"/>
    <m/>
    <m/>
    <m/>
    <s v="No"/>
    <s v="Environmental/External, Water"/>
    <m/>
    <s v="No"/>
    <m/>
    <m/>
    <m/>
    <m/>
    <m/>
    <m/>
    <m/>
    <m/>
    <m/>
    <m/>
    <m/>
    <m/>
    <m/>
    <m/>
    <m/>
    <m/>
    <m/>
  </r>
  <r>
    <n v="800"/>
    <s v="P4K5"/>
    <s v="3 - QC Complete"/>
    <n v="44391"/>
    <n v="44617"/>
    <s v="Crossarm resulted in a wires down incident that ignited a small fire and damage to third party vehicle. This information is preliminary."/>
    <s v="\\fxshare-nas05\quotashare-fs01\ESA\5 - Ignition Tracking\2021_Ignition_QC_Folders\20210614_1372406_21-0073679_nan_T005314397"/>
    <s v=" "/>
    <m/>
    <s v="P4K5"/>
    <s v="Create and Outage time are adjusted to match the records."/>
    <m/>
    <m/>
    <s v="Not In Scope"/>
    <m/>
    <m/>
    <m/>
    <m/>
    <m/>
    <m/>
    <m/>
    <m/>
    <m/>
    <m/>
    <m/>
    <m/>
    <m/>
    <m/>
    <m/>
    <m/>
    <m/>
    <m/>
    <m/>
    <m/>
    <m/>
    <m/>
    <m/>
    <m/>
    <m/>
    <m/>
    <m/>
    <m/>
    <m/>
    <m/>
    <m/>
    <m/>
    <m/>
    <m/>
    <m/>
    <m/>
    <m/>
    <m/>
    <m/>
    <s v="Y"/>
    <n v="44379"/>
    <m/>
    <s v="D6HA"/>
    <s v="D6HA@pge.com"/>
    <m/>
    <m/>
    <s v=" "/>
    <x v="194"/>
    <s v="03:19:00"/>
    <n v="44361"/>
    <s v="03:14:00"/>
    <s v="FAS"/>
    <s v="N"/>
    <s v="N"/>
    <n v="1372406"/>
    <s v="21-0073679"/>
    <m/>
    <s v="T005314397, T005314408, T005214413"/>
    <s v="121530590, 121530440"/>
    <m/>
    <m/>
    <s v="No photo"/>
    <s v=" "/>
    <x v="1"/>
    <x v="0"/>
    <s v="Y"/>
    <s v="Y"/>
    <s v="N"/>
    <s v="On June 14th, 2021 at 0319 hours, a PG&amp;E Troubleman was dispatched to the Highway 1106 12kV Distribution Circuit on Lofas PL, Vallejo in response to a fire caused by equipment failure. Initial analysis indicates crossarm failure caused a wire down incident resulting in a small fire and damage to third party vehicle. The ensuing fire was &lt; 3 meters in size and the fire was suppressed by Vallejo FD. PG&amp;E crew replaced crossarm and conductors on 06/14/2021. This is preliminary."/>
    <s v="PG&amp;E"/>
    <s v="Other"/>
    <s v="Crossarm"/>
    <s v="D"/>
    <s v="D"/>
    <s v="&lt;3 meters of linear travel"/>
    <m/>
    <m/>
    <m/>
    <m/>
    <m/>
    <s v="Equipment - PG&amp;E"/>
    <s v="All types of equipment / facility failure"/>
    <s v="Crossarm failure"/>
    <s v="Y"/>
    <s v="Overhead"/>
    <x v="0"/>
    <s v="Crossarm"/>
    <s v="Crossarm, Conductor - Primary"/>
    <n v="102244622"/>
    <s v=" "/>
    <x v="0"/>
    <n v="38.139561999999998"/>
    <n v="-122.250621"/>
    <s v="Solano"/>
    <s v="HIGHWAY 1106"/>
    <n v="12000"/>
    <s v="HIGHWAY 1106637132"/>
    <x v="0"/>
    <s v="Vallejo FD"/>
    <s v="Urban"/>
    <s v="Fire-resistive fuel bed"/>
    <m/>
    <s v="N"/>
    <m/>
    <m/>
    <m/>
    <m/>
    <s v="N"/>
    <s v="N"/>
    <m/>
    <m/>
    <s v="2021-06-15"/>
    <m/>
    <m/>
    <m/>
    <m/>
    <m/>
    <m/>
    <m/>
    <m/>
    <m/>
    <m/>
    <m/>
    <m/>
    <m/>
    <m/>
    <m/>
    <m/>
    <m/>
    <m/>
    <m/>
    <s v="  "/>
    <s v="NORTH BAY"/>
    <s v="VALLEJO 04"/>
    <s v="03:19:00"/>
    <n v="44361"/>
    <n v="1372406"/>
    <s v="T005314397, T005314408, T005314413"/>
    <n v="327"/>
    <s v="PEPPER DR"/>
    <s v="VALLEJO"/>
    <n v="38.166020000000003"/>
    <n v="-122.25384"/>
    <s v="N3TD6HA"/>
    <s v="HANSELL, DAVE"/>
    <n v="4265"/>
    <s v="20210614 07:07"/>
    <n v="9111"/>
    <m/>
    <s v="X-ARM FIRE. DROPPED ENERGIZED PRIMARY ONTO OH SERVICE. FIRE DAMAGE TO 324. REQUIRES ELECTRICIAN/CITY INSP.  DAMAGE TO VEHICLES IN STREET. "/>
    <s v="Y"/>
    <m/>
    <m/>
    <m/>
    <n v="38.139561999999998"/>
    <n v="-122.250621"/>
    <s v="SIDE OF HOUSE AT GAS METER "/>
    <s v="VALLEJO FD"/>
    <n v="102244622"/>
    <s v="N"/>
    <s v="Y"/>
    <m/>
    <s v="Other (Comments)"/>
    <s v="FOG"/>
    <s v="Structures"/>
    <m/>
    <s v="Calm"/>
    <m/>
    <s v="PG&amp;E Equipment"/>
    <m/>
    <s v="Structure Only"/>
    <m/>
    <s v="Fire Dept"/>
    <m/>
    <s v="Overhead"/>
    <m/>
    <s v="N"/>
    <m/>
    <m/>
    <m/>
    <s v="OVERHEAD"/>
    <s v="CROSSARM, WOOD"/>
    <s v="N"/>
    <s v="  "/>
    <s v="Unplanned"/>
    <s v="North Bay"/>
    <s v="Silverado"/>
    <s v="042651106, HIGHWAY-1106"/>
    <s v="21-0073679"/>
    <s v="Unplanned"/>
    <s v="Strong Winds;32-90 F"/>
    <s v="4228"/>
    <n v="449178"/>
    <s v="NO"/>
    <s v="Multi-Fault"/>
    <s v="Sustained"/>
    <s v="No"/>
    <s v="1106/2"/>
    <s v="OH"/>
    <s v="Circuit Breaker"/>
    <s v="1372406"/>
    <s v="Conductor, Overhead, Broken, wire on ground"/>
    <s v="A C Ø, TIME OC &amp; SET A RLY"/>
    <s v="06/14/21 08:05"/>
    <m/>
    <s v="HIGHWAY SUB"/>
    <s v="324 LOFAS PL &amp; LEWIS BROWN DR/BW WILLIAMS DR"/>
    <s v="SW 3867 CLOSE|SW 7104 CLOSE|CIS J0478 TWD 1114 OPEN|SW 1094 CLOSE|COIS @ T728 TWDS J553 OPEN|CIS T2346 TWD 6227 OPEN|SW 8660 CLOSE|CIS J86447 TWD 1118 OPEN|COIS @ T0601 TWD 1116 OPEN|CIS J553 TWD T0728 OPEN|SW 5080 CLOSE|SW 6801 OPEN|T-0469 CABLES DISCONNECTED TWD RISER 3715 OPEN"/>
    <s v="2 SP OF WIRE DOWN IFO HOUSE @324 LOFAS PL &amp; @ LEWIS DR/BW WILLIAMS DR "/>
    <m/>
    <s v="No"/>
    <s v="Equipment Failure/Involved, Overhead"/>
    <m/>
    <s v="Yes"/>
    <s v="3"/>
    <n v="999"/>
    <s v="ALV7"/>
    <s v="Distribution Circuit"/>
    <m/>
    <m/>
    <m/>
    <m/>
    <m/>
    <m/>
    <m/>
    <m/>
    <m/>
    <m/>
    <m/>
    <m/>
    <m/>
  </r>
  <r>
    <n v="799"/>
    <s v="AGFC"/>
    <s v="3 - QC Complete"/>
    <n v="44361"/>
    <n v="44617"/>
    <s v="Other fire, not attributable to PG&amp;E assets. Homeless started fire that burnt PG&amp;E assets. This information is preliminary."/>
    <s v="\\fxshare-nas05\quotashare-fs01\ESA\5 - Ignition Tracking\2021_Ignition_QC_Folders\20210614_nan_nan_nan_T005314393"/>
    <s v=" "/>
    <m/>
    <m/>
    <m/>
    <m/>
    <m/>
    <s v="Not In Scope"/>
    <m/>
    <m/>
    <m/>
    <m/>
    <m/>
    <m/>
    <m/>
    <m/>
    <m/>
    <m/>
    <m/>
    <m/>
    <m/>
    <m/>
    <m/>
    <m/>
    <m/>
    <m/>
    <m/>
    <m/>
    <m/>
    <m/>
    <m/>
    <m/>
    <m/>
    <m/>
    <m/>
    <m/>
    <m/>
    <m/>
    <m/>
    <m/>
    <m/>
    <m/>
    <m/>
    <m/>
    <m/>
    <m/>
    <m/>
    <m/>
    <m/>
    <m/>
    <m/>
    <m/>
    <m/>
    <m/>
    <s v=" "/>
    <x v="194"/>
    <s v="03:08:00"/>
    <m/>
    <m/>
    <s v="FAS"/>
    <s v="N"/>
    <s v="N"/>
    <m/>
    <m/>
    <m/>
    <s v="T005314393"/>
    <m/>
    <m/>
    <m/>
    <m/>
    <s v=" "/>
    <x v="0"/>
    <x v="1"/>
    <s v="N"/>
    <s v="N"/>
    <s v="N"/>
    <s v="Other fire, not attributable to PG&amp;E assets. Homeless started fire that burnt PG&amp;E assets. This information is preliminary."/>
    <s v="Not PG&amp;E"/>
    <s v="Building"/>
    <m/>
    <m/>
    <m/>
    <s v="0.26-9.99"/>
    <m/>
    <m/>
    <m/>
    <m/>
    <m/>
    <s v="Other Fire: Non-PG&amp;E related"/>
    <m/>
    <m/>
    <m/>
    <s v="Overhead"/>
    <x v="1"/>
    <m/>
    <m/>
    <m/>
    <s v=" "/>
    <x v="0"/>
    <n v="35.402133300000003"/>
    <n v="-119.038765"/>
    <s v="Kern"/>
    <s v="WESTPARK 1109 "/>
    <n v="12000"/>
    <m/>
    <x v="0"/>
    <s v="Kern/Bakersfield FD"/>
    <s v="Urban"/>
    <m/>
    <m/>
    <s v="N"/>
    <m/>
    <m/>
    <m/>
    <m/>
    <s v="N"/>
    <s v="N"/>
    <m/>
    <m/>
    <s v="2021-06-15"/>
    <m/>
    <m/>
    <m/>
    <m/>
    <m/>
    <m/>
    <m/>
    <m/>
    <m/>
    <m/>
    <m/>
    <m/>
    <m/>
    <m/>
    <m/>
    <m/>
    <m/>
    <m/>
    <m/>
    <s v="  "/>
    <s v="KERN"/>
    <s v="BAKERSFIELD 02"/>
    <s v="03:08"/>
    <n v="44361"/>
    <m/>
    <s v="T005314393"/>
    <s v="UNKNOWN"/>
    <s v="AIRPORT DRIVE"/>
    <s v="BAKERSFIELD"/>
    <m/>
    <m/>
    <s v="K1TTJBU"/>
    <s v="BRAUER, TRAVIS"/>
    <m/>
    <s v="20210614 04:36"/>
    <n v="9002"/>
    <m/>
    <s v="HOMELESS CAMP STARTED VEG FIRE CATCHING TREES AND ONE PGE POLE ON FIRE.60 CL 2. MOSTLY SURFACE DAMAGE TO POLE. FOUND A HOTSPOT ON POLE AND HAD FD HIT IT AGAIN. POLE IS OUT. 60' FOOT POLE WITH PRI ONLY SO DAMAGE TO ANY CONDUCTORS. PWR GOOD   "/>
    <s v="Y"/>
    <m/>
    <m/>
    <s v="35.4021333,-119.0387650,125.000000,3D"/>
    <m/>
    <m/>
    <m/>
    <s v="KERN AND BAKERSFIELD FD"/>
    <m/>
    <s v="N"/>
    <s v="Y"/>
    <m/>
    <s v="Clear"/>
    <m/>
    <s v="Private Land"/>
    <m/>
    <s v="Calm"/>
    <m/>
    <s v="Unknown"/>
    <m/>
    <s v="0.25 - 10 Acres"/>
    <m/>
    <s v="Fire Dept"/>
    <m/>
    <s v="Overhead"/>
    <m/>
    <s v="N"/>
    <m/>
    <m/>
    <m/>
    <s v="OTHER"/>
    <s v="POLE-WOOD"/>
    <s v="N"/>
    <s v="  "/>
    <m/>
    <m/>
    <m/>
    <m/>
    <m/>
    <m/>
    <m/>
    <m/>
    <m/>
    <m/>
    <m/>
    <m/>
    <m/>
    <m/>
    <m/>
    <m/>
    <m/>
    <m/>
    <m/>
    <m/>
    <m/>
    <m/>
    <m/>
    <m/>
    <m/>
    <m/>
    <m/>
    <m/>
    <m/>
    <m/>
    <m/>
    <m/>
    <m/>
    <m/>
    <m/>
    <m/>
    <m/>
    <m/>
    <m/>
    <m/>
    <m/>
    <m/>
    <m/>
    <m/>
    <m/>
    <m/>
    <m/>
  </r>
  <r>
    <n v="798"/>
    <s v="AGFC"/>
    <s v="3 - QC Complete"/>
    <n v="44361"/>
    <n v="44617"/>
    <s v="Structure fire, not attributable to PG&amp;E assets. Ignited by vagrents. This information is preliminary."/>
    <s v="\\fxshare-nas05\quotashare-fs01\ESA\5 - Ignition Tracking\2021_Ignition_QC_Folders\20210614_nan_nan_nan_4241296"/>
    <s v=" "/>
    <m/>
    <m/>
    <m/>
    <m/>
    <m/>
    <s v="Not In Scope"/>
    <m/>
    <m/>
    <m/>
    <m/>
    <m/>
    <m/>
    <m/>
    <m/>
    <m/>
    <m/>
    <m/>
    <m/>
    <m/>
    <m/>
    <m/>
    <m/>
    <m/>
    <m/>
    <m/>
    <m/>
    <m/>
    <m/>
    <m/>
    <m/>
    <m/>
    <m/>
    <m/>
    <m/>
    <m/>
    <m/>
    <m/>
    <m/>
    <m/>
    <m/>
    <m/>
    <m/>
    <m/>
    <m/>
    <m/>
    <m/>
    <m/>
    <m/>
    <m/>
    <m/>
    <m/>
    <m/>
    <s v=" "/>
    <x v="194"/>
    <s v="00:59:00"/>
    <m/>
    <m/>
    <s v="FAS"/>
    <s v="N"/>
    <s v="N"/>
    <m/>
    <m/>
    <m/>
    <n v="4241296"/>
    <m/>
    <m/>
    <m/>
    <m/>
    <s v=" "/>
    <x v="0"/>
    <x v="1"/>
    <s v="N"/>
    <s v="N"/>
    <s v="N"/>
    <s v="Structure fire, not attributable to PG&amp;E assets. Ignited by vagrents. This information is preliminary."/>
    <s v="Not PG&amp;E"/>
    <s v="Building"/>
    <m/>
    <m/>
    <m/>
    <s v="0.26-9.99"/>
    <s v="Vacant mobile home, outbuilding, service pole, fence, misc"/>
    <m/>
    <m/>
    <m/>
    <m/>
    <s v="Other Fire: Non-PG&amp;E related"/>
    <m/>
    <m/>
    <m/>
    <s v="Overhead"/>
    <x v="1"/>
    <m/>
    <m/>
    <m/>
    <s v=" "/>
    <x v="0"/>
    <n v="36.985453300000003"/>
    <n v="-120.08404"/>
    <s v="Madera"/>
    <s v="STOREY 1105"/>
    <n v="12000"/>
    <m/>
    <x v="0"/>
    <s v="Cal Fire"/>
    <s v="Herbaceous"/>
    <m/>
    <m/>
    <s v="N"/>
    <m/>
    <m/>
    <m/>
    <m/>
    <s v="N"/>
    <s v="N"/>
    <m/>
    <m/>
    <s v="2021-06-15"/>
    <m/>
    <m/>
    <m/>
    <m/>
    <m/>
    <m/>
    <m/>
    <m/>
    <m/>
    <m/>
    <m/>
    <m/>
    <m/>
    <m/>
    <m/>
    <m/>
    <m/>
    <m/>
    <m/>
    <s v="  "/>
    <s v="YOSEMITE"/>
    <s v="MADERA 02"/>
    <s v="00:59"/>
    <n v="44361"/>
    <m/>
    <n v="4241296"/>
    <s v="UNKNOWN"/>
    <s v="PREMISES DO NOT CHANGE"/>
    <s v="MADERA"/>
    <n v="37.331384"/>
    <n v="-119.636824"/>
    <s v="Y4TDDM6"/>
    <s v="MAYO, DAN"/>
    <m/>
    <s v="20210614 02:49"/>
    <n v="1123"/>
    <m/>
    <s v="Meters 1007268053 &amp; 1008948172 melted. Service damaged. Removed meters &amp; service (new FAS tags to be issued)."/>
    <s v="Y"/>
    <n v="5"/>
    <s v="\\fxshare-nas05\quotashare-fs01\ESA\5 - Ignition Tracking\Fire_Tab_Attachment_Files"/>
    <s v="36.9854533,-120.0840400,78.900000,3D"/>
    <m/>
    <m/>
    <m/>
    <s v="Cal Fire, Madera"/>
    <m/>
    <s v="N"/>
    <s v="Y"/>
    <s v="N"/>
    <s v="Clear"/>
    <m/>
    <s v="Private Land"/>
    <m/>
    <s v="Light"/>
    <m/>
    <s v="Unknown"/>
    <s v="Possibly started by vagrants"/>
    <s v="0.25 - 10 Acres"/>
    <s v="Vacant mobile home, outbuilding, service pole, fence, misc"/>
    <s v="Cal Fire"/>
    <s v="Fully engulfed on arrival&quot;&quot;"/>
    <s v="Overhead"/>
    <m/>
    <s v="N"/>
    <m/>
    <m/>
    <m/>
    <m/>
    <m/>
    <m/>
    <s v="  "/>
    <m/>
    <m/>
    <m/>
    <m/>
    <m/>
    <m/>
    <m/>
    <m/>
    <m/>
    <m/>
    <m/>
    <m/>
    <m/>
    <m/>
    <m/>
    <m/>
    <m/>
    <m/>
    <m/>
    <m/>
    <m/>
    <m/>
    <m/>
    <m/>
    <m/>
    <m/>
    <m/>
    <m/>
    <m/>
    <m/>
    <m/>
    <m/>
    <m/>
    <m/>
    <m/>
    <m/>
    <m/>
    <m/>
    <m/>
    <m/>
    <m/>
    <m/>
    <m/>
    <m/>
    <m/>
    <m/>
    <m/>
  </r>
  <r>
    <n v="797"/>
    <s v="AGFC"/>
    <s v="3 - QC Complete"/>
    <n v="44361"/>
    <n v="44617"/>
    <s v="Structure fire, not attributable to PG&amp;E assets. This information is preliminary."/>
    <s v="\\fxshare-nas05\quotashare-fs01\ESA\5 - Ignition Tracking\2021_Ignition_QC_Folders\20210613_nan_nan_nan_7806863219"/>
    <s v=" "/>
    <m/>
    <m/>
    <m/>
    <m/>
    <m/>
    <s v="Not In Scope"/>
    <m/>
    <m/>
    <m/>
    <m/>
    <m/>
    <m/>
    <m/>
    <m/>
    <m/>
    <m/>
    <m/>
    <m/>
    <m/>
    <m/>
    <m/>
    <m/>
    <m/>
    <m/>
    <m/>
    <m/>
    <m/>
    <m/>
    <m/>
    <m/>
    <m/>
    <m/>
    <m/>
    <m/>
    <m/>
    <m/>
    <m/>
    <m/>
    <m/>
    <m/>
    <m/>
    <m/>
    <m/>
    <m/>
    <m/>
    <m/>
    <m/>
    <m/>
    <m/>
    <m/>
    <m/>
    <m/>
    <s v=" "/>
    <x v="195"/>
    <s v="23:20:00"/>
    <m/>
    <m/>
    <s v="FAS"/>
    <s v="N"/>
    <s v="N"/>
    <m/>
    <m/>
    <m/>
    <n v="7806863219"/>
    <m/>
    <m/>
    <m/>
    <m/>
    <s v=" "/>
    <x v="0"/>
    <x v="1"/>
    <s v="N"/>
    <s v="N"/>
    <s v="N"/>
    <s v="Structure fire, not attributable to PG&amp;E assets. This information is preliminary."/>
    <s v="Not PG&amp;E"/>
    <s v="Building"/>
    <m/>
    <m/>
    <m/>
    <s v="Structure-only"/>
    <m/>
    <m/>
    <m/>
    <m/>
    <m/>
    <s v="Other Fire: Non-PG&amp;E related"/>
    <m/>
    <m/>
    <m/>
    <s v="Overhead"/>
    <x v="1"/>
    <m/>
    <m/>
    <m/>
    <s v=" "/>
    <x v="0"/>
    <n v="37.259436700000002"/>
    <n v="-121.94323"/>
    <s v="Santa Clara"/>
    <s v="HICKS 1109"/>
    <n v="12000"/>
    <m/>
    <x v="0"/>
    <s v="San Jose FD"/>
    <s v="Urban"/>
    <m/>
    <m/>
    <s v="N"/>
    <m/>
    <m/>
    <m/>
    <m/>
    <s v="N"/>
    <s v="N"/>
    <m/>
    <m/>
    <s v="2021-06-15"/>
    <m/>
    <m/>
    <m/>
    <m/>
    <m/>
    <m/>
    <m/>
    <m/>
    <m/>
    <m/>
    <m/>
    <m/>
    <m/>
    <m/>
    <m/>
    <m/>
    <m/>
    <m/>
    <m/>
    <s v="  "/>
    <s v="DEANZA"/>
    <s v="CUPERTINO 07"/>
    <s v="23:20"/>
    <n v="44360"/>
    <m/>
    <n v="7806863219"/>
    <n v="2305"/>
    <s v="STARBRIGHT DR"/>
    <s v="SAN JOSE"/>
    <n v="37.259431999999997"/>
    <n v="-121.943229"/>
    <s v="C5TAWR4"/>
    <s v="ROBERTSON, A.J."/>
    <n v="83431109"/>
    <s v="20210614 04:24"/>
    <n v="1204"/>
    <m/>
    <s v="Customer recently installed dimmer switch on bathroom lights &amp; fan. Fan caught fire &amp; melted due to low power from dimmer switch.  Removed switch and restored power to home, no power to bathroom lights"/>
    <s v="Y"/>
    <m/>
    <m/>
    <s v="37.2594367,-121.9432300,80.400000,3D"/>
    <m/>
    <m/>
    <s v="customers bathroom fan caught fire &amp; melted, hooked to dimmer switch"/>
    <s v="SJFD (408)277-8950"/>
    <m/>
    <s v="N"/>
    <s v="Y"/>
    <s v="N"/>
    <s v="Clear"/>
    <m/>
    <s v="Structures"/>
    <m/>
    <s v="Calm"/>
    <m/>
    <s v="3rd Party"/>
    <m/>
    <s v="Structure Only"/>
    <m/>
    <s v="Fire Dept"/>
    <m/>
    <s v="Overhead"/>
    <m/>
    <s v="N"/>
    <m/>
    <m/>
    <m/>
    <m/>
    <m/>
    <m/>
    <s v="  "/>
    <m/>
    <m/>
    <m/>
    <m/>
    <m/>
    <m/>
    <m/>
    <m/>
    <m/>
    <m/>
    <m/>
    <m/>
    <m/>
    <m/>
    <m/>
    <m/>
    <m/>
    <m/>
    <m/>
    <m/>
    <m/>
    <m/>
    <m/>
    <m/>
    <m/>
    <m/>
    <m/>
    <m/>
    <m/>
    <m/>
    <m/>
    <m/>
    <m/>
    <m/>
    <m/>
    <m/>
    <m/>
    <m/>
    <m/>
    <m/>
    <m/>
    <m/>
    <m/>
    <m/>
    <m/>
    <m/>
    <m/>
  </r>
  <r>
    <n v="796"/>
    <s v="AGFC"/>
    <s v="3 - QC Complete"/>
    <n v="44360"/>
    <n v="44617"/>
    <s v="Structure fire, not attributable to PG&amp;E assets. Customer pole burnt due to fire. This information is preliminary."/>
    <s v="\\fxshare-nas05\quotashare-fs01\ESA\5 - Ignition Tracking\2021_Ignition_QC_Folders\20210613_nan_nan_nan_971149750"/>
    <s v=" "/>
    <m/>
    <m/>
    <m/>
    <m/>
    <m/>
    <s v="Not In Scope"/>
    <m/>
    <m/>
    <m/>
    <m/>
    <m/>
    <m/>
    <m/>
    <m/>
    <m/>
    <m/>
    <m/>
    <m/>
    <m/>
    <m/>
    <m/>
    <m/>
    <m/>
    <m/>
    <m/>
    <m/>
    <m/>
    <m/>
    <m/>
    <m/>
    <m/>
    <m/>
    <m/>
    <m/>
    <m/>
    <m/>
    <m/>
    <m/>
    <m/>
    <m/>
    <m/>
    <m/>
    <m/>
    <m/>
    <m/>
    <m/>
    <m/>
    <m/>
    <m/>
    <m/>
    <m/>
    <m/>
    <s v=" "/>
    <x v="195"/>
    <s v="21:38:00"/>
    <m/>
    <m/>
    <s v="FAS"/>
    <s v="N"/>
    <s v="N"/>
    <m/>
    <m/>
    <m/>
    <n v="971149750"/>
    <m/>
    <m/>
    <m/>
    <m/>
    <s v=" "/>
    <x v="0"/>
    <x v="1"/>
    <s v="N"/>
    <s v="N"/>
    <s v="N"/>
    <s v="Structure fire, not attributable to PG&amp;E assets. Customer pole burnt due to fire. This information is preliminary."/>
    <s v="Not PG&amp;E"/>
    <s v="Building"/>
    <m/>
    <m/>
    <m/>
    <s v="0.26-9.99"/>
    <m/>
    <m/>
    <m/>
    <m/>
    <m/>
    <s v="Other Fire: Non-PG&amp;E related"/>
    <m/>
    <m/>
    <m/>
    <s v="Overhead"/>
    <x v="1"/>
    <m/>
    <m/>
    <m/>
    <s v=" "/>
    <x v="1"/>
    <n v="40.325052999999997"/>
    <n v="-122.335357"/>
    <s v="Tehama"/>
    <s v="COTTONWOOD 1103 "/>
    <n v="12000"/>
    <m/>
    <x v="0"/>
    <s v="Cal Fire"/>
    <s v="Hardwood Woodland"/>
    <m/>
    <m/>
    <s v="N"/>
    <m/>
    <m/>
    <m/>
    <m/>
    <s v="N"/>
    <s v="N"/>
    <m/>
    <m/>
    <s v="2021-06-15"/>
    <m/>
    <m/>
    <m/>
    <m/>
    <m/>
    <m/>
    <m/>
    <m/>
    <m/>
    <m/>
    <m/>
    <m/>
    <m/>
    <m/>
    <m/>
    <m/>
    <m/>
    <m/>
    <m/>
    <s v="  "/>
    <s v="NORTH VALLEY"/>
    <s v="REDDING 03"/>
    <s v="21:38"/>
    <n v="44360"/>
    <m/>
    <n v="971149750"/>
    <n v="18902"/>
    <s v="FAIR OAKS DR"/>
    <s v="COTTONWOOD"/>
    <n v="40.321047999999998"/>
    <n v="-122.339855"/>
    <s v="V8TJMLT"/>
    <s v="LYTLE, JOHN"/>
    <n v="102931103"/>
    <s v="20210613 22:06"/>
    <n v="1121"/>
    <n v="1"/>
    <s v="Customer pole and meter destroyed by fire"/>
    <s v="Y"/>
    <m/>
    <m/>
    <m/>
    <n v="40.325052999999997"/>
    <n v="-122.335357"/>
    <m/>
    <s v="CAL FIRE"/>
    <m/>
    <s v="N"/>
    <s v="Y"/>
    <s v="Y"/>
    <s v="Clear"/>
    <m/>
    <s v="Private Land"/>
    <m/>
    <s v="Calm"/>
    <m/>
    <s v="3rd Party"/>
    <s v="structure and surrounding vegitation"/>
    <s v="0.25 - 10 Acres"/>
    <m/>
    <s v="Cal Fire"/>
    <m/>
    <s v="Overhead"/>
    <m/>
    <s v="Y"/>
    <s v="Pictures, call for pictures"/>
    <s v="PG&amp;E Employee"/>
    <s v="John Lytle JMLt 530-949-6554 "/>
    <m/>
    <m/>
    <m/>
    <s v="  "/>
    <m/>
    <m/>
    <m/>
    <m/>
    <m/>
    <m/>
    <m/>
    <m/>
    <m/>
    <m/>
    <m/>
    <m/>
    <m/>
    <m/>
    <m/>
    <m/>
    <m/>
    <m/>
    <m/>
    <m/>
    <m/>
    <m/>
    <m/>
    <m/>
    <m/>
    <m/>
    <m/>
    <m/>
    <m/>
    <m/>
    <m/>
    <m/>
    <m/>
    <m/>
    <m/>
    <m/>
    <m/>
    <m/>
    <m/>
    <m/>
    <m/>
    <m/>
    <m/>
    <m/>
    <m/>
    <m/>
    <m/>
  </r>
  <r>
    <n v="795"/>
    <s v="AGFC"/>
    <s v="3 - QC Complete"/>
    <n v="44360"/>
    <n v="44617"/>
    <s v="Duplicate of index 793. Other fire, not attributable to PG&amp;E assets. Homeless started fire that burnt PG&amp;E poles. This information is preliminary."/>
    <s v="\\fxshare-nas05\quotashare-fs01\ESA\5 - Ignition Tracking\2021_Ignition_QC_Folders\20210613_nan_nan_nan_T005314252"/>
    <s v=" "/>
    <m/>
    <m/>
    <m/>
    <m/>
    <m/>
    <s v="Not In Scope"/>
    <m/>
    <m/>
    <m/>
    <m/>
    <m/>
    <m/>
    <m/>
    <m/>
    <m/>
    <m/>
    <m/>
    <m/>
    <m/>
    <m/>
    <m/>
    <m/>
    <m/>
    <m/>
    <m/>
    <m/>
    <m/>
    <m/>
    <m/>
    <m/>
    <m/>
    <m/>
    <m/>
    <m/>
    <m/>
    <m/>
    <m/>
    <m/>
    <m/>
    <m/>
    <m/>
    <m/>
    <m/>
    <m/>
    <m/>
    <m/>
    <m/>
    <m/>
    <m/>
    <m/>
    <m/>
    <m/>
    <s v=" "/>
    <x v="195"/>
    <s v="18:52:00"/>
    <m/>
    <m/>
    <s v="FAS"/>
    <s v="N"/>
    <s v="Y"/>
    <m/>
    <m/>
    <m/>
    <s v="T005314252"/>
    <m/>
    <m/>
    <m/>
    <m/>
    <s v=" "/>
    <x v="0"/>
    <x v="1"/>
    <s v="N"/>
    <s v="N"/>
    <s v="N"/>
    <s v="Duplicate of index 793. Other fire, not attributable to PG&amp;E assets. Homeless started fire that burnt PG&amp;E poles. This information is preliminary."/>
    <s v="Not PG&amp;E"/>
    <s v="Other"/>
    <m/>
    <m/>
    <m/>
    <s v="10-99"/>
    <m/>
    <m/>
    <m/>
    <m/>
    <m/>
    <s v="Duplicate"/>
    <m/>
    <m/>
    <m/>
    <s v="Overhead"/>
    <x v="1"/>
    <m/>
    <m/>
    <m/>
    <s v=" "/>
    <x v="0"/>
    <n v="39.377636000000003"/>
    <n v="-121.697175"/>
    <s v="Butte"/>
    <s v="PEACHTON 1101"/>
    <n v="12000"/>
    <m/>
    <x v="0"/>
    <s v="Cal Fire"/>
    <s v="Agriculture"/>
    <m/>
    <m/>
    <s v="N"/>
    <m/>
    <m/>
    <m/>
    <m/>
    <s v="N"/>
    <s v="N"/>
    <m/>
    <m/>
    <s v="2021-06-15"/>
    <m/>
    <m/>
    <m/>
    <m/>
    <m/>
    <m/>
    <m/>
    <m/>
    <m/>
    <m/>
    <m/>
    <m/>
    <m/>
    <m/>
    <m/>
    <m/>
    <m/>
    <m/>
    <m/>
    <s v="  "/>
    <s v="NORTH VALLEY"/>
    <s v="OROVILLE 01"/>
    <s v="18:52"/>
    <n v="44360"/>
    <m/>
    <s v="T005314252"/>
    <s v="UNKNOWN"/>
    <s v="HWY 99"/>
    <s v="GRIDLEY"/>
    <m/>
    <m/>
    <s v="V4TMDWG"/>
    <s v="WOODMANSEE, MATTHEW"/>
    <m/>
    <s v="20210613 20:48"/>
    <n v="9320"/>
    <m/>
    <s v="homeless camp started fire,damaged pole"/>
    <s v="Y"/>
    <m/>
    <m/>
    <m/>
    <n v="39.377636000000003"/>
    <n v="-121.697175"/>
    <m/>
    <s v="calfire oroville"/>
    <m/>
    <s v="Y"/>
    <s v="Y"/>
    <m/>
    <s v="Clear"/>
    <m/>
    <s v="Private Land"/>
    <m/>
    <s v="Gusty"/>
    <m/>
    <s v="3rd Party"/>
    <m/>
    <s v="10 - 100 Acres"/>
    <m/>
    <s v="Cal Fire"/>
    <m/>
    <s v="Overhead"/>
    <m/>
    <s v="Y"/>
    <s v="photos"/>
    <s v="PG&amp;E Employee"/>
    <m/>
    <m/>
    <m/>
    <s v="N"/>
    <s v="  "/>
    <m/>
    <m/>
    <m/>
    <m/>
    <m/>
    <m/>
    <m/>
    <m/>
    <m/>
    <m/>
    <m/>
    <m/>
    <m/>
    <m/>
    <m/>
    <m/>
    <m/>
    <m/>
    <m/>
    <m/>
    <m/>
    <m/>
    <m/>
    <m/>
    <m/>
    <m/>
    <m/>
    <m/>
    <m/>
    <m/>
    <m/>
    <m/>
    <m/>
    <m/>
    <m/>
    <m/>
    <m/>
    <m/>
    <m/>
    <m/>
    <m/>
    <m/>
    <m/>
    <m/>
    <m/>
    <m/>
    <m/>
  </r>
  <r>
    <n v="794"/>
    <s v="AGFC"/>
    <s v="3 - QC Complete"/>
    <n v="44360"/>
    <n v="44617"/>
    <s v="Duplicate of index 793. Other fire, not attributable to PG&amp;E assets. Homeless started fire that burnt PG&amp;E poles. This information is preliminary."/>
    <s v="\\fxshare-nas05\quotashare-fs01\ESA\5 - Ignition Tracking\2021_Ignition_QC_Folders\20210613_nan_nan_nan_T005314249"/>
    <s v=" "/>
    <m/>
    <m/>
    <m/>
    <m/>
    <m/>
    <s v="Not In Scope"/>
    <m/>
    <m/>
    <m/>
    <m/>
    <m/>
    <m/>
    <m/>
    <m/>
    <m/>
    <m/>
    <m/>
    <m/>
    <m/>
    <m/>
    <m/>
    <m/>
    <m/>
    <m/>
    <m/>
    <m/>
    <m/>
    <m/>
    <m/>
    <m/>
    <m/>
    <m/>
    <m/>
    <m/>
    <m/>
    <m/>
    <m/>
    <m/>
    <m/>
    <m/>
    <m/>
    <m/>
    <m/>
    <m/>
    <m/>
    <m/>
    <m/>
    <m/>
    <m/>
    <m/>
    <m/>
    <m/>
    <s v=" "/>
    <x v="195"/>
    <s v="18:51:00"/>
    <m/>
    <m/>
    <s v="FAS"/>
    <s v="N"/>
    <s v="Y"/>
    <m/>
    <m/>
    <m/>
    <s v="T005314249"/>
    <m/>
    <m/>
    <m/>
    <m/>
    <s v=" "/>
    <x v="0"/>
    <x v="1"/>
    <s v="N"/>
    <s v="N"/>
    <s v="N"/>
    <s v="Duplicate of index 793. Other fire, not attributable to PG&amp;E assets. Homeless started fire that burnt PG&amp;E poles. This information is preliminary."/>
    <s v="Not PG&amp;E"/>
    <s v="Other"/>
    <m/>
    <m/>
    <m/>
    <s v="10-99"/>
    <m/>
    <m/>
    <m/>
    <m/>
    <m/>
    <s v="Duplicate"/>
    <m/>
    <m/>
    <m/>
    <s v="Overhead"/>
    <x v="1"/>
    <m/>
    <m/>
    <m/>
    <s v=" "/>
    <x v="0"/>
    <n v="39.377521999999999"/>
    <n v="-121.69799999999999"/>
    <s v="Butte"/>
    <s v="PEACHTON 1101"/>
    <n v="12000"/>
    <m/>
    <x v="0"/>
    <s v="Cal Fire"/>
    <s v="Agriculture"/>
    <m/>
    <m/>
    <s v="N"/>
    <m/>
    <m/>
    <m/>
    <m/>
    <s v="N"/>
    <s v="N"/>
    <m/>
    <m/>
    <s v="2021-06-15"/>
    <m/>
    <m/>
    <m/>
    <m/>
    <m/>
    <m/>
    <m/>
    <m/>
    <m/>
    <m/>
    <m/>
    <m/>
    <m/>
    <m/>
    <m/>
    <m/>
    <m/>
    <m/>
    <m/>
    <s v="  "/>
    <s v="NORTH VALLEY"/>
    <s v="OROVILLE 01"/>
    <s v="18:51"/>
    <n v="44360"/>
    <m/>
    <s v="T005314249"/>
    <s v="UNKNOWN"/>
    <s v="HWY 99"/>
    <s v="GRIDLEY"/>
    <m/>
    <m/>
    <s v="V4TMDWG"/>
    <s v="WOODMANSEE, MATTHEW"/>
    <m/>
    <s v="20210613 20:58"/>
    <n v="9320"/>
    <m/>
    <s v="homeless started fire,damaged poles no outage"/>
    <s v="Y"/>
    <m/>
    <m/>
    <m/>
    <n v="39.377521999999999"/>
    <n v="-121.69799999999999"/>
    <m/>
    <s v="calfire oroville"/>
    <m/>
    <s v="Y"/>
    <s v="Y"/>
    <m/>
    <s v="Clear"/>
    <m/>
    <s v="Private Land"/>
    <m/>
    <s v="Breezy"/>
    <m/>
    <s v="3rd Party"/>
    <m/>
    <s v="10 - 100 Acres"/>
    <m/>
    <s v="Cal Fire"/>
    <m/>
    <s v="Overhead"/>
    <m/>
    <s v="Y"/>
    <s v="photos"/>
    <s v="PG&amp;E Employee"/>
    <m/>
    <m/>
    <m/>
    <s v="N"/>
    <s v="  "/>
    <m/>
    <m/>
    <m/>
    <m/>
    <m/>
    <m/>
    <m/>
    <m/>
    <m/>
    <m/>
    <m/>
    <m/>
    <m/>
    <m/>
    <m/>
    <m/>
    <m/>
    <m/>
    <m/>
    <m/>
    <m/>
    <m/>
    <m/>
    <m/>
    <m/>
    <m/>
    <m/>
    <m/>
    <m/>
    <m/>
    <m/>
    <m/>
    <m/>
    <m/>
    <m/>
    <m/>
    <m/>
    <m/>
    <m/>
    <m/>
    <m/>
    <m/>
    <m/>
    <m/>
    <m/>
    <m/>
    <m/>
  </r>
  <r>
    <n v="793"/>
    <s v="AGFC"/>
    <s v="3 - QC Complete"/>
    <n v="44360"/>
    <n v="44617"/>
    <s v="Other fire, not attributable to PG&amp;E assets. Homeless started fire that burnt PG&amp;E poles. This information is preliminary."/>
    <s v="\\fxshare-nas05\quotashare-fs01\ESA\5 - Ignition Tracking\2021_Ignition_QC_Folders\20210613_nan_nan_nan_T005314250"/>
    <s v=" "/>
    <m/>
    <m/>
    <m/>
    <m/>
    <m/>
    <s v="Not In Scope"/>
    <m/>
    <m/>
    <m/>
    <m/>
    <m/>
    <m/>
    <m/>
    <m/>
    <m/>
    <m/>
    <m/>
    <m/>
    <m/>
    <m/>
    <m/>
    <m/>
    <m/>
    <m/>
    <m/>
    <m/>
    <m/>
    <m/>
    <m/>
    <m/>
    <m/>
    <m/>
    <m/>
    <m/>
    <m/>
    <m/>
    <m/>
    <m/>
    <m/>
    <m/>
    <m/>
    <m/>
    <m/>
    <m/>
    <m/>
    <m/>
    <m/>
    <m/>
    <m/>
    <m/>
    <m/>
    <m/>
    <s v=" "/>
    <x v="195"/>
    <s v="18:51:00"/>
    <m/>
    <m/>
    <s v="FAS"/>
    <s v="N"/>
    <s v="N"/>
    <m/>
    <m/>
    <m/>
    <s v="T005314250"/>
    <m/>
    <m/>
    <m/>
    <m/>
    <s v=" "/>
    <x v="0"/>
    <x v="1"/>
    <s v="N"/>
    <s v="N"/>
    <s v="N"/>
    <s v="Other fire, not attributable to PG&amp;E assets. Homeless started fire that burnt PG&amp;E poles. This information is preliminary."/>
    <s v="Not PG&amp;E"/>
    <s v="Other"/>
    <m/>
    <m/>
    <m/>
    <s v="10-99"/>
    <m/>
    <m/>
    <m/>
    <m/>
    <m/>
    <s v="Other Fire: Non-PG&amp;E related"/>
    <m/>
    <m/>
    <m/>
    <s v="Overhead"/>
    <x v="1"/>
    <m/>
    <m/>
    <m/>
    <s v=" "/>
    <x v="0"/>
    <n v="39.377374000000003"/>
    <n v="-121.698898"/>
    <s v="Butte"/>
    <s v="PEACHTON 1101"/>
    <n v="12000"/>
    <m/>
    <x v="0"/>
    <s v="Cal Fire"/>
    <s v="Agriculture"/>
    <m/>
    <m/>
    <s v="N"/>
    <m/>
    <m/>
    <m/>
    <m/>
    <s v="N"/>
    <s v="N"/>
    <m/>
    <m/>
    <s v="2021-06-15"/>
    <m/>
    <m/>
    <m/>
    <m/>
    <m/>
    <m/>
    <m/>
    <m/>
    <m/>
    <m/>
    <m/>
    <m/>
    <m/>
    <m/>
    <m/>
    <m/>
    <m/>
    <m/>
    <m/>
    <s v="  "/>
    <s v="NORTH VALLEY"/>
    <s v="OROVILLE 01"/>
    <s v="18:51"/>
    <n v="44360"/>
    <m/>
    <s v="T005314250"/>
    <s v="UNKNOWN"/>
    <s v="HWY 99"/>
    <s v="GRIDLEY"/>
    <m/>
    <m/>
    <s v="V4TMDWG"/>
    <s v="WOODMANSEE, MATTHEW"/>
    <m/>
    <s v="20210613 21:05"/>
    <n v="9320"/>
    <m/>
    <s v="pole fire ,homeless camp,no outage,poles to be replaced"/>
    <s v="Y"/>
    <m/>
    <m/>
    <m/>
    <n v="39.377374000000003"/>
    <n v="-121.698898"/>
    <m/>
    <s v="calfire oroville"/>
    <m/>
    <s v="Y"/>
    <s v="Y"/>
    <m/>
    <s v="Clear"/>
    <m/>
    <s v="Private Land"/>
    <m/>
    <s v="Breezy"/>
    <m/>
    <s v="3rd Party"/>
    <m/>
    <s v="10 - 100 Acres"/>
    <m/>
    <s v="Cal Fire"/>
    <m/>
    <s v="Overhead"/>
    <m/>
    <s v="Y"/>
    <s v="photos"/>
    <s v="PG&amp;E Employee"/>
    <m/>
    <m/>
    <m/>
    <s v="N"/>
    <s v="  "/>
    <m/>
    <m/>
    <m/>
    <m/>
    <m/>
    <m/>
    <m/>
    <m/>
    <m/>
    <m/>
    <m/>
    <m/>
    <m/>
    <m/>
    <m/>
    <m/>
    <m/>
    <m/>
    <m/>
    <m/>
    <m/>
    <m/>
    <m/>
    <m/>
    <m/>
    <m/>
    <m/>
    <m/>
    <m/>
    <m/>
    <m/>
    <m/>
    <m/>
    <m/>
    <m/>
    <m/>
    <m/>
    <m/>
    <m/>
    <m/>
    <m/>
    <m/>
    <m/>
    <m/>
    <m/>
    <m/>
    <m/>
  </r>
  <r>
    <n v="792"/>
    <s v="AGFC"/>
    <s v="3 - QC Complete"/>
    <n v="44360"/>
    <n v="44617"/>
    <s v="Structure fire, not attributable to PG&amp;E assets. Troubleman cut service due to fire. This information is preliminary."/>
    <s v="\\fxshare-nas05\quotashare-fs01\ESA\5 - Ignition Tracking\2021_Ignition_QC_Folders\20210613_nan_nan_nan_0008147799"/>
    <s v=" "/>
    <m/>
    <m/>
    <m/>
    <m/>
    <m/>
    <s v="Not In Scope"/>
    <m/>
    <m/>
    <m/>
    <m/>
    <m/>
    <m/>
    <m/>
    <m/>
    <m/>
    <m/>
    <m/>
    <m/>
    <m/>
    <m/>
    <m/>
    <m/>
    <m/>
    <m/>
    <m/>
    <m/>
    <m/>
    <m/>
    <m/>
    <m/>
    <m/>
    <m/>
    <m/>
    <m/>
    <m/>
    <m/>
    <m/>
    <m/>
    <m/>
    <m/>
    <m/>
    <m/>
    <m/>
    <m/>
    <m/>
    <m/>
    <m/>
    <m/>
    <m/>
    <m/>
    <m/>
    <m/>
    <s v=" "/>
    <x v="195"/>
    <s v="18:37:00"/>
    <m/>
    <m/>
    <s v="FAS"/>
    <s v="N"/>
    <s v="N"/>
    <m/>
    <m/>
    <m/>
    <n v="8147799"/>
    <m/>
    <m/>
    <m/>
    <m/>
    <s v=" "/>
    <x v="0"/>
    <x v="1"/>
    <s v="N"/>
    <s v="N"/>
    <s v="N"/>
    <s v="Structure fire, not attributable to PG&amp;E assets. Troubleman cut service due to fire. This information is preliminary."/>
    <s v="Not PG&amp;E"/>
    <s v="Building"/>
    <m/>
    <m/>
    <m/>
    <s v="Structure-only"/>
    <m/>
    <m/>
    <m/>
    <m/>
    <m/>
    <s v="Other Fire: Non-PG&amp;E related"/>
    <m/>
    <m/>
    <m/>
    <s v="Overhead"/>
    <x v="1"/>
    <m/>
    <m/>
    <m/>
    <s v=" "/>
    <x v="0"/>
    <n v="37.447188300000001"/>
    <n v="-121.90018999999999"/>
    <s v="Santa Clara"/>
    <s v="MILPITAS 1105 "/>
    <n v="12000"/>
    <m/>
    <x v="0"/>
    <s v="Milpitas FD"/>
    <s v="Urban"/>
    <m/>
    <m/>
    <s v="N"/>
    <m/>
    <m/>
    <m/>
    <m/>
    <s v="N"/>
    <s v="N"/>
    <m/>
    <m/>
    <s v="2021-06-15"/>
    <m/>
    <m/>
    <m/>
    <m/>
    <m/>
    <m/>
    <m/>
    <m/>
    <m/>
    <m/>
    <m/>
    <m/>
    <m/>
    <m/>
    <m/>
    <m/>
    <m/>
    <m/>
    <m/>
    <s v="  "/>
    <s v="SAN JOSE"/>
    <s v="SAN JOSE 02"/>
    <s v="18:37"/>
    <n v="44360"/>
    <m/>
    <s v="0008147799"/>
    <s v="UNKNOWN"/>
    <s v="PREMISES DO NOT CHANGE"/>
    <s v="MILPITAS"/>
    <n v="37.436143000000001"/>
    <n v="-121.894317"/>
    <s v="J2TM1CI"/>
    <s v="CAMERON, MIKE"/>
    <m/>
    <s v="20210613 20:45"/>
    <n v="1122"/>
    <m/>
    <s v="cut 2 services in the clear due to fire"/>
    <s v="Y"/>
    <m/>
    <m/>
    <s v="37.4471883,-121.9001900,-1.500000,3D"/>
    <m/>
    <m/>
    <m/>
    <s v="Milpitas fire dept."/>
    <m/>
    <s v="N"/>
    <s v="Y"/>
    <s v="Y"/>
    <s v="Clear"/>
    <m/>
    <s v="Structures"/>
    <m/>
    <s v="Calm"/>
    <m/>
    <s v="Unknown"/>
    <m/>
    <s v="Structure Only"/>
    <m/>
    <s v="Fire Dept"/>
    <m/>
    <s v="Overhead"/>
    <m/>
    <s v="N"/>
    <m/>
    <m/>
    <m/>
    <m/>
    <m/>
    <m/>
    <s v="  "/>
    <m/>
    <m/>
    <m/>
    <m/>
    <m/>
    <m/>
    <m/>
    <m/>
    <m/>
    <m/>
    <m/>
    <m/>
    <m/>
    <m/>
    <m/>
    <m/>
    <m/>
    <m/>
    <m/>
    <m/>
    <m/>
    <m/>
    <m/>
    <m/>
    <m/>
    <m/>
    <m/>
    <m/>
    <m/>
    <m/>
    <m/>
    <m/>
    <m/>
    <m/>
    <m/>
    <m/>
    <m/>
    <m/>
    <m/>
    <m/>
    <m/>
    <m/>
    <m/>
    <m/>
    <m/>
    <m/>
    <m/>
  </r>
  <r>
    <n v="791"/>
    <s v="P4K5"/>
    <s v="3 - QC Complete"/>
    <n v="44378"/>
    <n v="44617"/>
    <s v="Other fire, not attributable to PG&amp;E assets. Distribution pole burnt due to fire. This information is preliminary."/>
    <s v="\\fxshare-nas05\quotashare-fs01\ESA\5 - Ignition Tracking\2021_Ignition_QC_Folders\20210613_nan_nan_nan_T005314241"/>
    <s v=" "/>
    <s v="Y"/>
    <s v="P4K5"/>
    <s v="Adjusted start time to reflect time on OIS record"/>
    <n v="44378"/>
    <m/>
    <s v="Not In Scope"/>
    <m/>
    <m/>
    <m/>
    <m/>
    <m/>
    <m/>
    <m/>
    <m/>
    <m/>
    <m/>
    <m/>
    <m/>
    <m/>
    <m/>
    <m/>
    <m/>
    <m/>
    <m/>
    <m/>
    <m/>
    <m/>
    <m/>
    <m/>
    <m/>
    <m/>
    <m/>
    <m/>
    <m/>
    <m/>
    <m/>
    <m/>
    <m/>
    <m/>
    <m/>
    <m/>
    <m/>
    <m/>
    <m/>
    <m/>
    <m/>
    <m/>
    <m/>
    <m/>
    <m/>
    <m/>
    <m/>
    <s v=" "/>
    <x v="195"/>
    <s v="18:35:00"/>
    <n v="44360"/>
    <s v="18:09:00"/>
    <s v="FAS"/>
    <s v="N"/>
    <s v="N"/>
    <s v="TR7840988"/>
    <m/>
    <m/>
    <s v="T005314241"/>
    <s v=", 121529961"/>
    <m/>
    <m/>
    <s v="No photo"/>
    <s v=" "/>
    <x v="0"/>
    <x v="1"/>
    <s v="N"/>
    <s v="N"/>
    <s v="N"/>
    <s v="Other fire, not attributable to PG&amp;E assets. Distribution pole burnt due to fire. This information is preliminary."/>
    <s v="Not PG&amp;E"/>
    <s v="Other"/>
    <m/>
    <m/>
    <m/>
    <s v="0.26-9.99"/>
    <m/>
    <m/>
    <m/>
    <m/>
    <m/>
    <s v="Other Fire: Non-PG&amp;E related"/>
    <m/>
    <m/>
    <m/>
    <s v="Overhead"/>
    <x v="1"/>
    <m/>
    <m/>
    <m/>
    <s v=" "/>
    <x v="0"/>
    <n v="37.991471699999998"/>
    <n v="-121.28471"/>
    <s v="San Joaquin"/>
    <s v="WEST LANE 1102 "/>
    <n v="12000"/>
    <m/>
    <x v="0"/>
    <s v="Other Party"/>
    <s v="Urban"/>
    <m/>
    <m/>
    <s v="N"/>
    <m/>
    <m/>
    <m/>
    <m/>
    <s v="N"/>
    <s v="N"/>
    <m/>
    <m/>
    <s v="2021-06-15"/>
    <m/>
    <m/>
    <m/>
    <m/>
    <m/>
    <m/>
    <m/>
    <m/>
    <m/>
    <m/>
    <m/>
    <m/>
    <m/>
    <m/>
    <m/>
    <m/>
    <m/>
    <m/>
    <m/>
    <s v="  "/>
    <s v="STOCKTON"/>
    <s v="STOCKTON 03"/>
    <s v="18:35"/>
    <n v="44360"/>
    <m/>
    <s v="T005314241"/>
    <s v="UNKNOWN"/>
    <s v="NEUGABAUER RD (EAST/WE"/>
    <s v="STOCKTON"/>
    <m/>
    <m/>
    <s v="Q4TKWH0"/>
    <s v="HOOPER, KYLE"/>
    <m/>
    <s v="20210613 21:24"/>
    <n v="9110"/>
    <m/>
    <s v="made b tags for poles burnt at but"/>
    <s v="Y"/>
    <m/>
    <m/>
    <s v="37.9914717,-121.2847100,24.700000,2D"/>
    <m/>
    <m/>
    <m/>
    <m/>
    <m/>
    <s v="N"/>
    <s v="Y"/>
    <m/>
    <s v="Clear"/>
    <m/>
    <s v="Private Land"/>
    <m/>
    <s v="Calm"/>
    <m/>
    <s v="3rd Party"/>
    <m/>
    <s v="0.25 - 10 Acres"/>
    <m/>
    <s v="Other Party"/>
    <m/>
    <s v="Overhead"/>
    <m/>
    <s v="Y"/>
    <s v="pictures"/>
    <s v="Other (Comments)"/>
    <s v="`kwh0"/>
    <s v="OTHER"/>
    <s v="POLE-WOOD"/>
    <s v="N"/>
    <s v="  "/>
    <m/>
    <m/>
    <m/>
    <m/>
    <m/>
    <m/>
    <m/>
    <m/>
    <m/>
    <m/>
    <m/>
    <m/>
    <m/>
    <m/>
    <m/>
    <m/>
    <m/>
    <m/>
    <m/>
    <m/>
    <m/>
    <m/>
    <m/>
    <m/>
    <m/>
    <m/>
    <m/>
    <m/>
    <m/>
    <m/>
    <m/>
    <m/>
    <m/>
    <m/>
    <m/>
    <m/>
    <m/>
    <m/>
    <m/>
    <m/>
    <m/>
    <m/>
    <m/>
    <m/>
    <m/>
    <m/>
    <m/>
  </r>
  <r>
    <n v="789"/>
    <s v="TLAL"/>
    <s v="3 - QC Complete"/>
    <n v="44574"/>
    <n v="44617"/>
    <s v="Tree branch fell into overhead circuit, resulting in a wires down incident and a small less than one meter fire. This information is preliminary. OIS: 1372215; ILIS: 21-0073651; FOID: T005314229 (R5SQ); EC: 121529737; PM: 44856451 (&quot;TAG WAS INITIALLY CAP PM 31543375 BUT CONVERTED TO EXPENSE 44856451 PER JULIE P.&quot;); Circuit ID: 083671113, SAP ID: 100531272; ILIS Correction Email sent on 06/15/2021; Division: De Anza; County: Santa Clara "/>
    <s v="\\fxshare-nas05\quotashare-fs01\ESA\5 - Ignition Tracking\2021_Ignition_QC_Folders\20210613_1372215_21-0073651_nan_T005314229"/>
    <s v=" "/>
    <s v="Y"/>
    <s v="TLAL"/>
    <s v="Outage Time, Fire Lat/Long Adjusted"/>
    <n v="44574"/>
    <m/>
    <s v="Not In Scope"/>
    <m/>
    <m/>
    <m/>
    <m/>
    <m/>
    <m/>
    <m/>
    <m/>
    <m/>
    <m/>
    <m/>
    <s v="Not Required"/>
    <m/>
    <m/>
    <m/>
    <m/>
    <m/>
    <m/>
    <m/>
    <m/>
    <m/>
    <m/>
    <m/>
    <m/>
    <m/>
    <m/>
    <m/>
    <m/>
    <m/>
    <m/>
    <m/>
    <m/>
    <s v="N"/>
    <m/>
    <m/>
    <m/>
    <m/>
    <m/>
    <m/>
    <s v="N"/>
    <m/>
    <m/>
    <s v="R5SQ"/>
    <m/>
    <m/>
    <m/>
    <s v=" "/>
    <x v="195"/>
    <s v="17:57:00"/>
    <n v="44360"/>
    <s v="18:24:00"/>
    <s v="FAS"/>
    <s v="N"/>
    <s v="N"/>
    <n v="1372215"/>
    <s v="21-0073651"/>
    <m/>
    <s v="T005314229"/>
    <n v="121529737"/>
    <m/>
    <m/>
    <s v="NON HFTD"/>
    <s v=" "/>
    <x v="0"/>
    <x v="0"/>
    <s v="Y"/>
    <s v="N"/>
    <s v="N"/>
    <s v="On June 13, 2021 at 1821 hours, a PG&amp;E Troubleman patrolled the Wolfe 1113 Distribution Circuit number 083671113, in the Local Responsibility area near the rear of 1156 and 1160 Sesame Drive in Sunnyvale. He observed 150' of damaged 1/0 AL tree wire secondary and 200' of damaged midspan service ST light #6U Duplex overhead conductors down on the ground with the burn-end midspan, 150' of broken 5/16&quot; span down guy, and a small fire. Initial analysis indicates the ignition was caused by a tree branch that fell into the line. The ILIS report indicates the overhead conductor was deteriorated as well, even though it was shown as replaced in 2019. The Sunnyvale Fire Department responded to and extinguished the fire. The 183-minute outage affected 72 customers. The line was returned to service on June 14, 2021. This ignition did not meet the reporting criteria, because the fire was not greater than one linear meter. This information is preliminary."/>
    <s v="PG&amp;E"/>
    <s v="Vegetation"/>
    <s v="Secondary, Service Drop, Down Span Guy"/>
    <s v="D"/>
    <s v="D"/>
    <s v="&lt;3 meters of linear travel"/>
    <m/>
    <m/>
    <m/>
    <m/>
    <m/>
    <s v="Vegetation"/>
    <s v="Contact from object"/>
    <s v="Veg. contact"/>
    <s v="Y"/>
    <s v="Overhead"/>
    <x v="2"/>
    <s v="Conductor - Insulated Secondary"/>
    <s v="Secondary, Service Drop, Down Span Guy"/>
    <n v="100531272"/>
    <s v=" "/>
    <x v="0"/>
    <n v="37.356169999999999"/>
    <n v="-122.03815"/>
    <s v="Santa Clara"/>
    <s v="WOLFE 1113"/>
    <n v="12000"/>
    <m/>
    <x v="0"/>
    <s v="Sunnyvale FD"/>
    <s v="Urban"/>
    <s v="Timber fuel model"/>
    <m/>
    <s v="N"/>
    <m/>
    <m/>
    <m/>
    <m/>
    <s v="N"/>
    <s v="N"/>
    <m/>
    <m/>
    <s v="2021-06-15"/>
    <n v="37.356028100000003"/>
    <n v="-122.0383078"/>
    <n v="44389"/>
    <s v="BranchFail"/>
    <s v="Evidence suggest that secondary lines were worn through by Redwood branches causing a line to break and come down when a branch broke."/>
    <s v="REDW"/>
    <n v="70"/>
    <n v="30"/>
    <m/>
    <s v="None"/>
    <s v="None"/>
    <s v="N"/>
    <n v="1"/>
    <m/>
    <s v="Plain"/>
    <s v="D"/>
    <s v="Vertical"/>
    <s v="TreeWire"/>
    <n v="3"/>
    <s v="  "/>
    <s v="DEANZA"/>
    <s v="CUPERTINO 04"/>
    <s v="17:57"/>
    <n v="44360"/>
    <n v="1372215"/>
    <s v="T005314229"/>
    <s v="1160"/>
    <s v="SESAME DR"/>
    <s v="SUNNYVALE"/>
    <n v="37.35557"/>
    <n v="-122.04134000000001"/>
    <s v="G1TR5SQ"/>
    <s v="STEVENS, ROBERT "/>
    <n v="83671113"/>
    <s v="20210613 19:08"/>
    <n v="9002"/>
    <m/>
    <s v="AWAITING CREW TO REPAIR 1/0 SEC DWN BURNEND MIDSPAN &amp; STREETLIGHT SP TX IRO 1160 SESAME DR OPND BRKR"/>
    <s v="Y"/>
    <m/>
    <m/>
    <s v="37.3559633,-122.0385383,73.400000,3D"/>
    <m/>
    <m/>
    <m/>
    <s v="SUNNYVAL FD"/>
    <m/>
    <s v="N"/>
    <s v="Y"/>
    <m/>
    <s v="Clear"/>
    <m/>
    <s v="Private Land"/>
    <m/>
    <s v="Light"/>
    <m/>
    <s v="Vegetation"/>
    <m/>
    <s v="&lt; 1 meter"/>
    <m/>
    <s v="Fire Dept"/>
    <m/>
    <s v="Overhead"/>
    <m/>
    <s v="N"/>
    <m/>
    <m/>
    <m/>
    <s v="TREE-BRANCH FELL INTO LINE"/>
    <s v="CONDUCTOR, OVERHEAD"/>
    <s v="N"/>
    <s v="  "/>
    <s v="Unplanned"/>
    <s v="DeAnza"/>
    <s v="De Anza"/>
    <s v="083671113, WOLFE-1113"/>
    <s v="21-0073651"/>
    <s v="Unplanned"/>
    <s v="Clear;32-90 F"/>
    <s v="72"/>
    <s v="3960"/>
    <s v="YES"/>
    <s v="Line to Ground"/>
    <s v="Sustained"/>
    <s v="No"/>
    <s v="22955"/>
    <s v="OH"/>
    <s v="Fuse"/>
    <s v="1372215"/>
    <s v="Conductor, Overhead, Deteriorated"/>
    <m/>
    <s v="06/13/21 19:36"/>
    <m/>
    <s v="SV: 180 HOLLENBECK RD 50' S/E TORRINGTON DR"/>
    <s v="R/O 1160 SESAME DR."/>
    <m/>
    <s v="SCONDARY WIRE NEEDS REPAIR "/>
    <m/>
    <s v="No"/>
    <s v="Equipment Failure/Involved, Overhead"/>
    <m/>
    <s v="No"/>
    <m/>
    <m/>
    <m/>
    <m/>
    <m/>
    <m/>
    <m/>
    <m/>
    <m/>
    <m/>
    <m/>
    <m/>
    <m/>
    <m/>
    <m/>
    <m/>
    <m/>
  </r>
  <r>
    <n v="788"/>
    <s v="P4K5"/>
    <s v="3 - QC Complete"/>
    <n v="44364"/>
    <n v="44617"/>
    <s v="Mylar balloon flew into overhead circuit resulting in an ignition. The ensuing fire was 3 meters - 0.25 acre fire. This information is preliminary."/>
    <s v="\\fxshare-nas05\quotashare-fs01\ESA\5 - Ignition Tracking\2021_Ignition_QC_Folders\20210613_nan_nan_nan_T005314220"/>
    <s v=" "/>
    <m/>
    <m/>
    <m/>
    <m/>
    <m/>
    <s v="Not In Scope"/>
    <m/>
    <m/>
    <m/>
    <m/>
    <m/>
    <m/>
    <m/>
    <m/>
    <m/>
    <m/>
    <m/>
    <m/>
    <m/>
    <m/>
    <m/>
    <m/>
    <m/>
    <m/>
    <m/>
    <m/>
    <m/>
    <m/>
    <m/>
    <m/>
    <m/>
    <m/>
    <m/>
    <m/>
    <m/>
    <m/>
    <m/>
    <m/>
    <m/>
    <m/>
    <m/>
    <m/>
    <m/>
    <m/>
    <m/>
    <m/>
    <m/>
    <m/>
    <m/>
    <m/>
    <m/>
    <m/>
    <s v=" "/>
    <x v="195"/>
    <s v="17:21:00"/>
    <n v="44360"/>
    <s v="17:20:00"/>
    <s v="FAS"/>
    <s v="N"/>
    <s v="N"/>
    <s v="TR7840927"/>
    <m/>
    <m/>
    <s v="T005314220"/>
    <m/>
    <m/>
    <m/>
    <s v="No photo"/>
    <s v=" "/>
    <x v="1"/>
    <x v="0"/>
    <s v="Y"/>
    <s v="Y"/>
    <s v="N"/>
    <s v="On June 13th, 2021 at 1720 hours, a PG&amp;E Troubleman was dispatched to the Morgan Hill 2110 21kV Distribution Circuit in the vicinity of 25 Lena Ave, San Martin in response to a mylar balloon flying into an overhead circuit resulting in an ignition. Initial analysis indicates the balloon caused the ignition. The ensuing fire was less than .25 acres in size and the fire was suppressed by Cal Fire. PG&amp;E Troubleman removed the balloon from the primary lines. This information is preliminary."/>
    <s v="PG&amp;E"/>
    <s v="Other"/>
    <s v="Balloon"/>
    <s v="D"/>
    <s v="D"/>
    <s v="&lt;0.25"/>
    <m/>
    <m/>
    <m/>
    <m/>
    <m/>
    <s v="Contact - 3rd Party"/>
    <s v="Contact from object"/>
    <s v="Balloon contact"/>
    <s v="Y"/>
    <s v="Overhead"/>
    <x v="0"/>
    <s v="Conductor - Primary"/>
    <m/>
    <n v="100623036"/>
    <s v=" "/>
    <x v="0"/>
    <n v="37.059891700000001"/>
    <n v="-121.59592670000001"/>
    <s v="Santa Clara"/>
    <s v="MORGAN HILL 2110 "/>
    <n v="21000"/>
    <s v="MORGAN HILL 2110XR326"/>
    <x v="0"/>
    <s v="Cal Fire"/>
    <s v="Urban"/>
    <m/>
    <m/>
    <s v="N"/>
    <m/>
    <m/>
    <m/>
    <m/>
    <s v="N"/>
    <s v="N"/>
    <m/>
    <m/>
    <s v="2021-06-15"/>
    <m/>
    <m/>
    <m/>
    <m/>
    <m/>
    <m/>
    <m/>
    <m/>
    <m/>
    <m/>
    <m/>
    <m/>
    <m/>
    <m/>
    <m/>
    <m/>
    <m/>
    <m/>
    <m/>
    <s v="  "/>
    <s v="SAN JOSE"/>
    <s v="GILROY 02"/>
    <s v="17:21"/>
    <n v="44360"/>
    <n v="7840927"/>
    <s v="T005314220"/>
    <s v="UNKNOWN"/>
    <s v="25 LENA AVE"/>
    <s v="SAN MARTIN"/>
    <n v="37.059891700000001"/>
    <n v="-121.59592670000001"/>
    <s v="J2TM1CI"/>
    <s v="CAMERON, MIKE"/>
    <m/>
    <s v="20210613 18:37"/>
    <n v="9190"/>
    <m/>
    <s v="removed mylar balloons from primary lines"/>
    <s v="Y"/>
    <m/>
    <m/>
    <s v="37.0598917,-121.5959267,75.200000,3D"/>
    <m/>
    <m/>
    <m/>
    <s v="Cal Fire"/>
    <m/>
    <s v="N"/>
    <s v="Y"/>
    <s v="Y"/>
    <s v="Clear"/>
    <m/>
    <s v="Private Land"/>
    <m/>
    <s v="Calm"/>
    <m/>
    <s v="Balloons"/>
    <m/>
    <s v="3 meters - 0.25 Acres"/>
    <m/>
    <s v="Cal Fire"/>
    <m/>
    <s v="Overhead"/>
    <m/>
    <s v="N"/>
    <m/>
    <m/>
    <m/>
    <s v="METALLIC BALLOON"/>
    <s v="CONDUCTOR, OVERHEAD"/>
    <s v="N"/>
    <s v="  "/>
    <m/>
    <m/>
    <m/>
    <m/>
    <m/>
    <m/>
    <m/>
    <m/>
    <m/>
    <m/>
    <m/>
    <m/>
    <m/>
    <m/>
    <m/>
    <m/>
    <m/>
    <m/>
    <m/>
    <m/>
    <m/>
    <m/>
    <m/>
    <m/>
    <m/>
    <m/>
    <m/>
    <m/>
    <m/>
    <m/>
    <m/>
    <m/>
    <m/>
    <m/>
    <m/>
    <m/>
    <m/>
    <m/>
    <m/>
    <m/>
    <m/>
    <m/>
    <m/>
    <m/>
    <m/>
    <m/>
    <m/>
  </r>
  <r>
    <n v="787"/>
    <s v="AGFC"/>
    <s v="3 - QC Complete"/>
    <n v="44360"/>
    <n v="44617"/>
    <s v="Other fire, not attributable to PG&amp;E assets. This information is preliminary."/>
    <s v="\\fxshare-nas05\quotashare-fs01\ESA\5 - Ignition Tracking\2021_Ignition_QC_Folders\20210613_nan_nan_nan_0003794350"/>
    <s v=" "/>
    <m/>
    <m/>
    <m/>
    <m/>
    <m/>
    <s v="Not In Scope"/>
    <m/>
    <m/>
    <m/>
    <m/>
    <m/>
    <m/>
    <m/>
    <m/>
    <m/>
    <m/>
    <m/>
    <m/>
    <m/>
    <m/>
    <m/>
    <m/>
    <m/>
    <m/>
    <m/>
    <m/>
    <m/>
    <m/>
    <m/>
    <m/>
    <m/>
    <m/>
    <m/>
    <m/>
    <m/>
    <m/>
    <m/>
    <m/>
    <m/>
    <m/>
    <m/>
    <m/>
    <m/>
    <m/>
    <m/>
    <m/>
    <m/>
    <m/>
    <m/>
    <m/>
    <m/>
    <m/>
    <s v=" "/>
    <x v="195"/>
    <s v="15:21:00"/>
    <m/>
    <m/>
    <s v="FAS"/>
    <s v="N"/>
    <s v="N"/>
    <m/>
    <m/>
    <m/>
    <n v="3794350"/>
    <m/>
    <m/>
    <m/>
    <m/>
    <s v=" "/>
    <x v="0"/>
    <x v="1"/>
    <s v="N"/>
    <s v="N"/>
    <s v="N"/>
    <s v="Other fire, not attributable to PG&amp;E assets. This information is preliminary."/>
    <s v="Not PG&amp;E"/>
    <s v="Vegetation"/>
    <m/>
    <m/>
    <m/>
    <s v="10-99"/>
    <m/>
    <m/>
    <m/>
    <m/>
    <m/>
    <s v="Other Fire: Non-PG&amp;E related"/>
    <m/>
    <m/>
    <m/>
    <s v="Overhead"/>
    <x v="1"/>
    <m/>
    <m/>
    <m/>
    <s v=" "/>
    <x v="1"/>
    <n v="38.293219000000001"/>
    <n v="-120.883256"/>
    <s v="Amador"/>
    <s v="CLAY 1103"/>
    <n v="12000"/>
    <m/>
    <x v="0"/>
    <s v="Cal Fire"/>
    <s v="Shrub"/>
    <m/>
    <m/>
    <s v="N"/>
    <m/>
    <s v="Goose"/>
    <m/>
    <m/>
    <s v="N"/>
    <s v="N"/>
    <m/>
    <m/>
    <s v="2021-06-15"/>
    <m/>
    <m/>
    <m/>
    <m/>
    <m/>
    <m/>
    <m/>
    <m/>
    <m/>
    <m/>
    <m/>
    <m/>
    <m/>
    <m/>
    <m/>
    <m/>
    <m/>
    <m/>
    <m/>
    <s v="  "/>
    <s v="YOSEMITE"/>
    <s v="OAKDALE 01"/>
    <s v="15:21"/>
    <n v="44360"/>
    <m/>
    <s v="0003794350"/>
    <s v="UNKNOWN"/>
    <s v="PREMISES DO NOT CHANGE"/>
    <s v="JACKSON"/>
    <n v="37.771557999999999"/>
    <n v="-120.842911"/>
    <s v="Q2TM3MM"/>
    <s v="MCCARTNEY, MARK"/>
    <m/>
    <s v="20210613 18:57"/>
    <n v="1100"/>
    <m/>
    <s v="VEG FIRE - NON PGE "/>
    <s v="Y"/>
    <m/>
    <m/>
    <m/>
    <n v="38.293219000000001"/>
    <n v="-120.883256"/>
    <m/>
    <s v="AMADOR CALFIRE "/>
    <m/>
    <s v="N"/>
    <s v="Y"/>
    <s v="N"/>
    <s v="Clear"/>
    <m/>
    <s v="Private Land"/>
    <m/>
    <s v="Light"/>
    <m/>
    <s v="Vegetation"/>
    <m/>
    <s v="10 - 100 Acres"/>
    <m/>
    <s v="Cal Fire"/>
    <m/>
    <s v="Overhead"/>
    <m/>
    <s v="N"/>
    <m/>
    <m/>
    <m/>
    <m/>
    <m/>
    <m/>
    <s v="  "/>
    <m/>
    <m/>
    <m/>
    <m/>
    <m/>
    <m/>
    <m/>
    <m/>
    <m/>
    <m/>
    <m/>
    <m/>
    <m/>
    <m/>
    <m/>
    <m/>
    <m/>
    <m/>
    <m/>
    <m/>
    <m/>
    <m/>
    <m/>
    <m/>
    <m/>
    <m/>
    <m/>
    <m/>
    <m/>
    <m/>
    <m/>
    <m/>
    <m/>
    <m/>
    <m/>
    <m/>
    <m/>
    <m/>
    <m/>
    <m/>
    <m/>
    <m/>
    <m/>
    <m/>
    <m/>
    <m/>
    <m/>
  </r>
  <r>
    <n v="786"/>
    <s v="AGFC"/>
    <s v="3 - QC Complete"/>
    <n v="44360"/>
    <n v="44617"/>
    <s v="Mobile homes fire, not attributable to PG&amp;E assets. Meter removed by troubleman. This information is preliminary."/>
    <s v="\\fxshare-nas05\quotashare-fs01\ESA\5 - Ignition Tracking\2021_Ignition_QC_Folders\20210613_nan_nan_nan_7530641254"/>
    <s v=" "/>
    <m/>
    <m/>
    <m/>
    <m/>
    <m/>
    <s v="Not In Scope"/>
    <m/>
    <m/>
    <m/>
    <m/>
    <m/>
    <m/>
    <m/>
    <m/>
    <m/>
    <m/>
    <m/>
    <m/>
    <m/>
    <m/>
    <m/>
    <m/>
    <m/>
    <m/>
    <m/>
    <m/>
    <m/>
    <m/>
    <m/>
    <m/>
    <m/>
    <m/>
    <m/>
    <m/>
    <m/>
    <m/>
    <m/>
    <m/>
    <m/>
    <m/>
    <m/>
    <m/>
    <m/>
    <m/>
    <m/>
    <m/>
    <m/>
    <m/>
    <m/>
    <m/>
    <m/>
    <m/>
    <s v=" "/>
    <x v="195"/>
    <s v="02:53:00"/>
    <m/>
    <m/>
    <s v="FAS"/>
    <s v="N"/>
    <s v="N"/>
    <m/>
    <m/>
    <m/>
    <n v="7530641254"/>
    <m/>
    <m/>
    <m/>
    <m/>
    <s v=" "/>
    <x v="0"/>
    <x v="1"/>
    <s v="N"/>
    <s v="N"/>
    <s v="N"/>
    <s v="Mobile homes fire, not attributable to PG&amp;E assets. Meter removed by troubleman. This information is preliminary."/>
    <s v="Not PG&amp;E"/>
    <s v="Building"/>
    <m/>
    <m/>
    <m/>
    <s v="Structure-only"/>
    <m/>
    <m/>
    <m/>
    <m/>
    <m/>
    <s v="Other Fire: Non-PG&amp;E related"/>
    <m/>
    <m/>
    <m/>
    <s v="Overhead"/>
    <x v="1"/>
    <m/>
    <m/>
    <m/>
    <s v=" "/>
    <x v="0"/>
    <n v="37.321233300000003"/>
    <n v="-120.8715567"/>
    <s v="Merced"/>
    <s v="LIVINGSTON 1105 "/>
    <n v="12000"/>
    <m/>
    <x v="0"/>
    <s v="Merced County FD/Cal Fire"/>
    <s v="Urban"/>
    <m/>
    <m/>
    <s v="N"/>
    <m/>
    <m/>
    <m/>
    <m/>
    <s v="N"/>
    <s v="N"/>
    <m/>
    <m/>
    <s v="2021-06-15"/>
    <m/>
    <m/>
    <m/>
    <m/>
    <m/>
    <m/>
    <m/>
    <m/>
    <m/>
    <m/>
    <m/>
    <m/>
    <m/>
    <m/>
    <m/>
    <m/>
    <m/>
    <m/>
    <m/>
    <s v="  "/>
    <s v="YOSEMITE"/>
    <s v="MERCED 04"/>
    <s v="02:53"/>
    <n v="44360"/>
    <m/>
    <n v="7530641254"/>
    <n v="21080"/>
    <s v="FOURTH AVE"/>
    <s v="STEVINSON"/>
    <n v="37.320579000000002"/>
    <n v="-120.871264"/>
    <s v="Y4TDDM6"/>
    <s v="MAYO, DAN"/>
    <n v="252261105"/>
    <s v="20210613 04:11"/>
    <n v="2402"/>
    <n v="1"/>
    <s v="Mobile home fire with major damage. Customer has no plans to repair.  Meter panel is badly deteriorated and will need to be replaced &amp; inspected if they wish to re-establish electric service. Based on customer comments, I removed the meter. Advised customer to get an electrician to reroute energized well wiring out of the panel to a new/separate junction box to eliminate a trap."/>
    <s v="Y"/>
    <m/>
    <m/>
    <s v="37.3212333,-120.8715567,19.500000,3D"/>
    <m/>
    <m/>
    <m/>
    <s v="Cal Fire/Merced County"/>
    <m/>
    <s v="N"/>
    <s v="Y"/>
    <s v="N"/>
    <s v="Clear"/>
    <m/>
    <s v="Structures"/>
    <m/>
    <s v="Light"/>
    <m/>
    <s v="Unknown"/>
    <m/>
    <s v="Structure Only"/>
    <m/>
    <s v="Cal Fire"/>
    <m/>
    <s v="Overhead"/>
    <m/>
    <s v="N"/>
    <m/>
    <m/>
    <m/>
    <m/>
    <m/>
    <m/>
    <s v="  "/>
    <m/>
    <m/>
    <m/>
    <m/>
    <m/>
    <m/>
    <m/>
    <m/>
    <m/>
    <m/>
    <m/>
    <m/>
    <m/>
    <m/>
    <m/>
    <m/>
    <m/>
    <m/>
    <m/>
    <m/>
    <m/>
    <m/>
    <m/>
    <m/>
    <m/>
    <m/>
    <m/>
    <m/>
    <m/>
    <m/>
    <m/>
    <m/>
    <m/>
    <m/>
    <m/>
    <m/>
    <m/>
    <m/>
    <m/>
    <m/>
    <m/>
    <m/>
    <m/>
    <m/>
    <m/>
    <m/>
    <m/>
  </r>
  <r>
    <n v="790"/>
    <s v="AGFC"/>
    <s v="3 - QC Complete"/>
    <n v="44360"/>
    <n v="44617"/>
    <s v="Structure fire, not attributable to PG&amp;E assets. EOC preliminary notes: Structure fire in Oakland at a recycling plant. Oakland FD is calling it a debris fire and there is no indication that PG&amp;E equipment was involved in the ignition. At the request of OFD a troubleman opened switch 1279, causing an outage that affected 530 customers.  The event was determined to be non-EIR reportable. This information is preliminary."/>
    <s v="\\fxshare-nas05\quotashare-fs01\ESA\5 - Ignition Tracking\2021_Ignition_QC_Folders\20210612_1371643_21-0073526_nan_T005313669"/>
    <s v=" "/>
    <m/>
    <m/>
    <m/>
    <m/>
    <m/>
    <s v="Not In Scope"/>
    <m/>
    <m/>
    <m/>
    <m/>
    <m/>
    <m/>
    <m/>
    <m/>
    <m/>
    <m/>
    <m/>
    <m/>
    <m/>
    <m/>
    <m/>
    <m/>
    <m/>
    <m/>
    <m/>
    <m/>
    <m/>
    <m/>
    <m/>
    <m/>
    <m/>
    <m/>
    <m/>
    <m/>
    <m/>
    <m/>
    <m/>
    <m/>
    <m/>
    <m/>
    <m/>
    <m/>
    <m/>
    <m/>
    <m/>
    <m/>
    <m/>
    <m/>
    <m/>
    <m/>
    <m/>
    <m/>
    <s v=" "/>
    <x v="196"/>
    <s v="15:26:00"/>
    <n v="44359"/>
    <s v="15:26:00"/>
    <s v="FAS"/>
    <s v="N"/>
    <s v="Y"/>
    <n v="1371643"/>
    <s v="21-0073526"/>
    <m/>
    <s v="T005313669"/>
    <m/>
    <m/>
    <m/>
    <m/>
    <s v=" "/>
    <x v="0"/>
    <x v="1"/>
    <s v="N"/>
    <s v="N"/>
    <s v="N"/>
    <s v="Structure fire, not attributable to PG&amp;E assets. EOC preliminary notes: Structure fire in Oakland at a recycling plant. Oakland FD is calling it a debris fire and there is no indication that PG&amp;E equipment was involved in the ignition. At the request of OFD a troubleman opened switch 1279, causing an outage that affected 530 customers.  The event was determined to be non-EIR reportable. This information is preliminary."/>
    <s v="Not PG&amp;E"/>
    <s v="Building"/>
    <m/>
    <m/>
    <m/>
    <s v="Structure-only"/>
    <m/>
    <m/>
    <m/>
    <m/>
    <m/>
    <s v="Other Fire: Non-PG&amp;E related"/>
    <m/>
    <m/>
    <m/>
    <s v="Overhead"/>
    <x v="1"/>
    <m/>
    <m/>
    <m/>
    <s v=" "/>
    <x v="0"/>
    <n v="37.810963999999998"/>
    <n v="-122.30146000000001"/>
    <s v="Alameda"/>
    <s v="OAKLAND C 1121"/>
    <n v="12000"/>
    <m/>
    <x v="0"/>
    <s v="Oakland FD"/>
    <s v="Urban"/>
    <m/>
    <m/>
    <s v="N"/>
    <m/>
    <m/>
    <m/>
    <m/>
    <s v="N"/>
    <s v="N"/>
    <m/>
    <m/>
    <s v="2021-06-15"/>
    <m/>
    <m/>
    <m/>
    <m/>
    <m/>
    <m/>
    <m/>
    <m/>
    <m/>
    <m/>
    <m/>
    <m/>
    <m/>
    <m/>
    <m/>
    <m/>
    <m/>
    <m/>
    <m/>
    <s v="  "/>
    <m/>
    <m/>
    <s v="15:26"/>
    <n v="44359"/>
    <n v="1371643"/>
    <s v="T005313669"/>
    <m/>
    <m/>
    <m/>
    <m/>
    <m/>
    <s v="E1TKMSR"/>
    <m/>
    <n v="12011121"/>
    <s v="2021/06/12 15:45:13"/>
    <n v="980"/>
    <n v="1"/>
    <s v="SMART MTR AUTO-GENERATED TAG"/>
    <m/>
    <m/>
    <m/>
    <m/>
    <m/>
    <m/>
    <m/>
    <m/>
    <m/>
    <m/>
    <m/>
    <s v="Y"/>
    <m/>
    <m/>
    <m/>
    <m/>
    <m/>
    <m/>
    <m/>
    <m/>
    <m/>
    <m/>
    <m/>
    <m/>
    <m/>
    <m/>
    <m/>
    <m/>
    <m/>
    <m/>
    <m/>
    <m/>
    <m/>
    <s v="  "/>
    <s v="Unplanned"/>
    <s v="East Bay"/>
    <s v="Central"/>
    <s v="012011121, OAKLAND C-1121"/>
    <s v="21-0073526"/>
    <s v="Unplanned"/>
    <s v="Clear;32-90 F"/>
    <s v="530"/>
    <s v="201400"/>
    <s v="NO"/>
    <s v="Force Out"/>
    <s v="Sustained"/>
    <s v="No"/>
    <s v="1279"/>
    <s v="OH"/>
    <s v="Switch"/>
    <s v="1371643"/>
    <s v="Other, Normal"/>
    <m/>
    <m/>
    <m/>
    <s v="10th St W/of Campbell"/>
    <s v="1006 PINE ST"/>
    <s v="364781 &amp; 829656 NOT INSTALLED OPEN|SW 930585 CLOSE"/>
    <m/>
    <m/>
    <s v="No"/>
    <s v="3rd Party, Fire, house or bldg."/>
    <m/>
    <s v="No"/>
    <m/>
    <m/>
    <m/>
    <m/>
    <m/>
    <m/>
    <m/>
    <m/>
    <m/>
    <m/>
    <m/>
    <m/>
    <m/>
    <m/>
    <m/>
    <m/>
    <m/>
  </r>
  <r>
    <n v="785"/>
    <s v="AGFC"/>
    <s v="3 - QC Complete"/>
    <n v="44360"/>
    <n v="44617"/>
    <s v="Other fire, not attributable to PG&amp;E assets. Someone burnt trash around distribution pole. This information is preliminary."/>
    <s v="\\fxshare-nas05\quotashare-fs01\ESA\5 - Ignition Tracking\2021_Ignition_QC_Folders\20210612_nan_nan_nan_T005313513"/>
    <s v=" "/>
    <m/>
    <m/>
    <m/>
    <m/>
    <m/>
    <s v="Not In Scope"/>
    <m/>
    <m/>
    <m/>
    <m/>
    <m/>
    <m/>
    <m/>
    <m/>
    <m/>
    <m/>
    <m/>
    <m/>
    <m/>
    <m/>
    <m/>
    <m/>
    <m/>
    <m/>
    <m/>
    <m/>
    <m/>
    <m/>
    <m/>
    <m/>
    <m/>
    <m/>
    <m/>
    <m/>
    <m/>
    <m/>
    <m/>
    <m/>
    <m/>
    <m/>
    <m/>
    <m/>
    <m/>
    <m/>
    <m/>
    <m/>
    <m/>
    <m/>
    <m/>
    <m/>
    <m/>
    <m/>
    <s v=" "/>
    <x v="196"/>
    <s v="10:23:00"/>
    <n v="44359"/>
    <s v="19:00:00"/>
    <s v="FAS"/>
    <s v="N"/>
    <s v="N"/>
    <s v="TR7833020"/>
    <s v="21-0073546"/>
    <m/>
    <s v="T005313513, T005313521"/>
    <s v="121524915, 121531534"/>
    <m/>
    <m/>
    <m/>
    <s v=" "/>
    <x v="0"/>
    <x v="1"/>
    <s v="N"/>
    <s v="N"/>
    <s v="N"/>
    <s v="Other fire, not attributable to PG&amp;E assets. Someone burnt trash around distribution pole. This information is preliminary."/>
    <s v="Not PG&amp;E"/>
    <s v="Other"/>
    <m/>
    <m/>
    <m/>
    <s v="&lt;0.25"/>
    <m/>
    <m/>
    <m/>
    <m/>
    <m/>
    <s v="Other Fire: Non-PG&amp;E related"/>
    <m/>
    <m/>
    <m/>
    <s v="Overhead"/>
    <x v="1"/>
    <m/>
    <m/>
    <n v="101098530"/>
    <s v=" "/>
    <x v="0"/>
    <n v="36.690652999999998"/>
    <n v="-120.356898"/>
    <s v="Fresno"/>
    <s v="MENDOTA 1102 "/>
    <n v="12000"/>
    <m/>
    <x v="0"/>
    <s v="Unknown"/>
    <s v="Agriculture"/>
    <m/>
    <m/>
    <s v="N"/>
    <m/>
    <m/>
    <m/>
    <m/>
    <s v="N"/>
    <s v="N"/>
    <m/>
    <m/>
    <s v="2021-06-15"/>
    <m/>
    <m/>
    <m/>
    <m/>
    <m/>
    <m/>
    <m/>
    <m/>
    <m/>
    <m/>
    <m/>
    <m/>
    <m/>
    <m/>
    <m/>
    <m/>
    <m/>
    <m/>
    <m/>
    <s v="  "/>
    <s v="YOSEMITE"/>
    <s v="LOS BANOS 01"/>
    <s v="10:23"/>
    <n v="44359"/>
    <m/>
    <s v="T005313513"/>
    <s v="UNKNOWN"/>
    <s v="36.6905, -120.3567 "/>
    <s v="MENDOTA"/>
    <m/>
    <m/>
    <s v="Y1TDAOI"/>
    <s v="OLGUIN, DOMINIC"/>
    <m/>
    <s v="20210612 12:56"/>
    <n v="9110"/>
    <m/>
    <s v="someone burned trash around our pole. "/>
    <s v="Y"/>
    <m/>
    <m/>
    <m/>
    <n v="36.690652999999998"/>
    <n v="-120.356898"/>
    <m/>
    <m/>
    <m/>
    <s v="N"/>
    <s v="Y"/>
    <m/>
    <s v="Clear"/>
    <m/>
    <s v="Private Land"/>
    <m/>
    <s v="Calm"/>
    <m/>
    <s v="3rd Party"/>
    <m/>
    <s v="3 meters - 0.25 Acres"/>
    <m/>
    <s v="Other (Comments)"/>
    <s v="firefighters were gone when i arrived. "/>
    <s v="Overhead"/>
    <m/>
    <s v="N"/>
    <m/>
    <s v="PG&amp;E Employee"/>
    <m/>
    <s v="OTHER"/>
    <s v="CROSSARM, WOOD"/>
    <s v="N"/>
    <s v="  "/>
    <m/>
    <m/>
    <m/>
    <m/>
    <m/>
    <m/>
    <m/>
    <m/>
    <m/>
    <m/>
    <m/>
    <m/>
    <m/>
    <m/>
    <m/>
    <m/>
    <m/>
    <m/>
    <m/>
    <m/>
    <m/>
    <m/>
    <m/>
    <m/>
    <m/>
    <m/>
    <m/>
    <m/>
    <m/>
    <m/>
    <m/>
    <m/>
    <m/>
    <m/>
    <m/>
    <m/>
    <m/>
    <m/>
    <m/>
    <m/>
    <m/>
    <m/>
    <m/>
    <m/>
    <m/>
    <m/>
    <m/>
  </r>
  <r>
    <n v="784"/>
    <s v="AGFC"/>
    <s v="3 - QC Complete"/>
    <n v="44360"/>
    <n v="44617"/>
    <s v="Structure fire, not attributable to PG&amp;E assets. Completion code is - Fire other non company equipment. This information is preliminary."/>
    <s v="\\fxshare-nas05\quotashare-fs01\ESA\5 - Ignition Tracking\2021_Ignition_QC_Folders\20210612_nan_nan_nan_1934050"/>
    <s v=" "/>
    <m/>
    <m/>
    <m/>
    <m/>
    <m/>
    <s v="Not In Scope"/>
    <m/>
    <m/>
    <m/>
    <m/>
    <m/>
    <m/>
    <m/>
    <m/>
    <m/>
    <m/>
    <m/>
    <m/>
    <m/>
    <m/>
    <m/>
    <m/>
    <m/>
    <m/>
    <m/>
    <m/>
    <m/>
    <m/>
    <m/>
    <m/>
    <m/>
    <m/>
    <m/>
    <m/>
    <m/>
    <m/>
    <m/>
    <m/>
    <m/>
    <m/>
    <m/>
    <m/>
    <m/>
    <m/>
    <m/>
    <m/>
    <m/>
    <m/>
    <m/>
    <m/>
    <m/>
    <m/>
    <s v=" "/>
    <x v="196"/>
    <s v="01:43:00"/>
    <m/>
    <m/>
    <s v="FAS"/>
    <s v="N"/>
    <s v="N"/>
    <m/>
    <m/>
    <m/>
    <n v="1934050"/>
    <m/>
    <m/>
    <m/>
    <m/>
    <s v=" "/>
    <x v="0"/>
    <x v="1"/>
    <s v="N"/>
    <s v="N"/>
    <s v="N"/>
    <s v="Structure fire, not attributable to PG&amp;E assets. Completion code is - Fire other non company equipment. This information is preliminary."/>
    <s v="Not PG&amp;E"/>
    <s v="Building"/>
    <m/>
    <m/>
    <m/>
    <s v="Structure-only"/>
    <s v="appartments and church"/>
    <m/>
    <m/>
    <m/>
    <m/>
    <s v="Other Fire: Non-PG&amp;E related"/>
    <m/>
    <m/>
    <m/>
    <s v="Overhead"/>
    <x v="1"/>
    <m/>
    <m/>
    <m/>
    <s v=" "/>
    <x v="0"/>
    <n v="40.108969999999999"/>
    <n v="-123.7959017"/>
    <s v="Humboldt"/>
    <s v="GARBERVILLE 1102"/>
    <n v="12000"/>
    <m/>
    <x v="0"/>
    <s v="Cal Fire"/>
    <s v="Conifer Forest"/>
    <m/>
    <m/>
    <s v="N"/>
    <m/>
    <m/>
    <m/>
    <m/>
    <s v="N"/>
    <s v="N"/>
    <m/>
    <m/>
    <s v="2021-06-15"/>
    <m/>
    <m/>
    <m/>
    <m/>
    <m/>
    <m/>
    <m/>
    <m/>
    <m/>
    <m/>
    <m/>
    <m/>
    <m/>
    <m/>
    <m/>
    <m/>
    <m/>
    <m/>
    <m/>
    <s v="  "/>
    <s v="NORTH COAST"/>
    <s v="GARBERVILLE"/>
    <s v="01:43"/>
    <n v="44359"/>
    <m/>
    <n v="1934050"/>
    <s v="UNKNOWN"/>
    <s v="PREMISES DO NOT CHANGE"/>
    <s v="GARBERVILLE"/>
    <n v="40.098426000000003"/>
    <n v="-123.797409"/>
    <s v="W4TR0CQ"/>
    <s v="CURNOW, RAY"/>
    <m/>
    <s v="20210612 05:30"/>
    <n v="1101"/>
    <m/>
    <s v="fire at appartments in rear cut power. rear of church burned as well cut outs to transformer at church both blown cut church in clear refused "/>
    <s v="Y"/>
    <m/>
    <m/>
    <s v="40.1089700,-123.7959017,100.700000,3D"/>
    <m/>
    <m/>
    <s v="apparrtments and church on maple street in garberville"/>
    <s v="brian anderson"/>
    <m/>
    <s v="N"/>
    <s v="Y"/>
    <s v="Y"/>
    <s v="Rain"/>
    <m/>
    <s v="Private Land"/>
    <m/>
    <s v="Calm"/>
    <m/>
    <s v="Other (Comments)"/>
    <s v="not sure of cause"/>
    <s v="Other (Comments)"/>
    <s v="appartments and church"/>
    <s v="Cal Fire"/>
    <m/>
    <s v="Overhead"/>
    <m/>
    <s v="N"/>
    <m/>
    <m/>
    <m/>
    <m/>
    <m/>
    <m/>
    <s v="  "/>
    <m/>
    <m/>
    <m/>
    <m/>
    <m/>
    <m/>
    <m/>
    <m/>
    <m/>
    <m/>
    <m/>
    <m/>
    <m/>
    <m/>
    <m/>
    <m/>
    <m/>
    <m/>
    <m/>
    <m/>
    <m/>
    <m/>
    <m/>
    <m/>
    <m/>
    <m/>
    <m/>
    <m/>
    <m/>
    <m/>
    <m/>
    <m/>
    <m/>
    <m/>
    <m/>
    <m/>
    <m/>
    <m/>
    <m/>
    <m/>
    <m/>
    <m/>
    <m/>
    <m/>
    <m/>
    <m/>
    <m/>
  </r>
  <r>
    <n v="783"/>
    <s v="AGFC"/>
    <s v="3 - QC Complete"/>
    <n v="44360"/>
    <n v="44617"/>
    <s v="Duplicate of index 781. Structure fire, not attributable to PG&amp;E assets. This information is preliminary."/>
    <s v="\\fxshare-nas05\quotashare-fs01\ESA\5 - Ignition Tracking\2021_Ignition_QC_Folders\20210612_nan_nan_nan_727042870"/>
    <s v=" "/>
    <m/>
    <m/>
    <m/>
    <m/>
    <m/>
    <s v="Not In Scope"/>
    <m/>
    <m/>
    <m/>
    <m/>
    <m/>
    <m/>
    <m/>
    <m/>
    <m/>
    <m/>
    <m/>
    <m/>
    <m/>
    <m/>
    <m/>
    <m/>
    <m/>
    <m/>
    <m/>
    <m/>
    <m/>
    <m/>
    <m/>
    <m/>
    <m/>
    <m/>
    <m/>
    <m/>
    <m/>
    <m/>
    <m/>
    <m/>
    <m/>
    <m/>
    <m/>
    <m/>
    <m/>
    <m/>
    <m/>
    <m/>
    <m/>
    <m/>
    <m/>
    <m/>
    <m/>
    <m/>
    <s v=" "/>
    <x v="196"/>
    <s v="00:36:00"/>
    <m/>
    <m/>
    <s v="FAS"/>
    <s v="N"/>
    <s v="Y"/>
    <m/>
    <m/>
    <m/>
    <n v="727042870"/>
    <m/>
    <m/>
    <m/>
    <m/>
    <s v=" "/>
    <x v="0"/>
    <x v="1"/>
    <s v="N"/>
    <s v="N"/>
    <s v="N"/>
    <s v="Duplicate of index 781. Structure fire, not attributable to PG&amp;E assets. This information is preliminary."/>
    <s v="Not PG&amp;E"/>
    <s v="Building"/>
    <m/>
    <m/>
    <m/>
    <s v="0.26-9.99"/>
    <m/>
    <m/>
    <m/>
    <m/>
    <m/>
    <s v="Other Fire: Non-PG&amp;E related"/>
    <m/>
    <m/>
    <m/>
    <s v="Overhead"/>
    <x v="1"/>
    <m/>
    <m/>
    <m/>
    <s v=" "/>
    <x v="0"/>
    <n v="40.013669999999998"/>
    <n v="-122.29885830000001"/>
    <s v="Tehama"/>
    <s v="CORNING 1102"/>
    <n v="12000"/>
    <m/>
    <x v="1"/>
    <s v="Cal Fire"/>
    <s v="Herbaceous"/>
    <m/>
    <m/>
    <s v="N"/>
    <m/>
    <m/>
    <m/>
    <m/>
    <s v="N"/>
    <s v="N"/>
    <m/>
    <m/>
    <s v="2021-06-15"/>
    <m/>
    <m/>
    <m/>
    <m/>
    <m/>
    <m/>
    <m/>
    <m/>
    <m/>
    <m/>
    <m/>
    <m/>
    <m/>
    <m/>
    <m/>
    <m/>
    <m/>
    <m/>
    <m/>
    <s v="  "/>
    <s v="NORTH VALLEY"/>
    <s v="RED BLUFF 02"/>
    <s v="00:36"/>
    <n v="44359"/>
    <m/>
    <n v="727042870"/>
    <s v="7090"/>
    <s v="WHITETAIL WY"/>
    <s v="CORNING"/>
    <n v="40.006884999999997"/>
    <n v="-122.39896299999999"/>
    <s v="V7TLXMX"/>
    <s v="MASON, LAINE"/>
    <n v="103331101"/>
    <s v="20210612 00:44"/>
    <n v="2640"/>
    <n v="1"/>
    <s v="1"/>
    <s v="Y"/>
    <m/>
    <m/>
    <s v="40.0136700,-122.2988583,126.600000,3D"/>
    <m/>
    <m/>
    <s v="fire at 7090 whitetail drive"/>
    <s v="?"/>
    <m/>
    <s v="N"/>
    <s v="Y"/>
    <s v="Y"/>
    <s v="Clear"/>
    <m/>
    <s v="Private Land"/>
    <m/>
    <s v="Calm"/>
    <m/>
    <s v="3rd Party"/>
    <m/>
    <s v="0.25 - 10 Acres"/>
    <m/>
    <s v="Cal Fire"/>
    <m/>
    <s v="Overhead"/>
    <m/>
    <s v="N"/>
    <m/>
    <m/>
    <m/>
    <m/>
    <m/>
    <m/>
    <s v="  "/>
    <m/>
    <m/>
    <m/>
    <m/>
    <m/>
    <m/>
    <m/>
    <m/>
    <m/>
    <m/>
    <m/>
    <m/>
    <m/>
    <m/>
    <m/>
    <m/>
    <m/>
    <m/>
    <m/>
    <m/>
    <m/>
    <m/>
    <m/>
    <m/>
    <m/>
    <m/>
    <m/>
    <m/>
    <m/>
    <m/>
    <m/>
    <m/>
    <m/>
    <m/>
    <m/>
    <m/>
    <m/>
    <m/>
    <m/>
    <m/>
    <m/>
    <m/>
    <m/>
    <m/>
    <m/>
    <m/>
    <m/>
  </r>
  <r>
    <n v="782"/>
    <s v="AGFC"/>
    <s v="3 - QC Complete"/>
    <n v="44360"/>
    <n v="44617"/>
    <s v="Structure fire, not attributable to PG&amp;E assets. Service disconnected. This information is preliminary."/>
    <s v="\\fxshare-nas05\quotashare-fs01\ESA\5 - Ignition Tracking\2021_Ignition_QC_Folders\20210611_nan_nan_nan_8820032"/>
    <s v=" "/>
    <m/>
    <m/>
    <m/>
    <m/>
    <m/>
    <s v="Not In Scope"/>
    <m/>
    <m/>
    <m/>
    <m/>
    <m/>
    <m/>
    <m/>
    <m/>
    <m/>
    <m/>
    <m/>
    <m/>
    <m/>
    <m/>
    <m/>
    <m/>
    <m/>
    <m/>
    <m/>
    <m/>
    <m/>
    <m/>
    <m/>
    <m/>
    <m/>
    <m/>
    <m/>
    <m/>
    <m/>
    <m/>
    <m/>
    <m/>
    <m/>
    <m/>
    <m/>
    <m/>
    <m/>
    <m/>
    <m/>
    <m/>
    <m/>
    <m/>
    <m/>
    <m/>
    <m/>
    <m/>
    <s v=" "/>
    <x v="197"/>
    <s v="23:09:00"/>
    <m/>
    <m/>
    <s v="FAS"/>
    <s v="N"/>
    <s v="N"/>
    <m/>
    <m/>
    <m/>
    <n v="8820032"/>
    <m/>
    <m/>
    <m/>
    <m/>
    <s v=" "/>
    <x v="0"/>
    <x v="1"/>
    <s v="N"/>
    <s v="N"/>
    <s v="N"/>
    <s v="Structure fire, not attributable to PG&amp;E assets. Service disconnected. This information is preliminary."/>
    <s v="Not PG&amp;E"/>
    <s v="Building"/>
    <m/>
    <m/>
    <m/>
    <s v="&lt;0.25"/>
    <m/>
    <m/>
    <m/>
    <m/>
    <m/>
    <s v="Other Fire: Non-PG&amp;E related"/>
    <m/>
    <m/>
    <m/>
    <s v="Overhead"/>
    <x v="1"/>
    <m/>
    <m/>
    <m/>
    <s v=" "/>
    <x v="0"/>
    <n v="36.496258300000001"/>
    <n v="-119.56683"/>
    <s v="Fresno"/>
    <s v="KINGSBURG 1112 "/>
    <n v="12000"/>
    <m/>
    <x v="0"/>
    <s v="Fresno County FD"/>
    <s v="Agriculture"/>
    <m/>
    <m/>
    <s v="N"/>
    <m/>
    <m/>
    <m/>
    <m/>
    <s v="N"/>
    <s v="N"/>
    <m/>
    <m/>
    <s v="2021-06-15"/>
    <m/>
    <m/>
    <m/>
    <m/>
    <m/>
    <m/>
    <m/>
    <m/>
    <m/>
    <m/>
    <m/>
    <m/>
    <m/>
    <m/>
    <m/>
    <m/>
    <m/>
    <m/>
    <m/>
    <s v="  "/>
    <s v="FRESNO"/>
    <s v="SELMA  01"/>
    <s v="23:09"/>
    <n v="44358"/>
    <m/>
    <n v="8820032"/>
    <s v="UNKNOWN"/>
    <s v="PREMISES DO NOT CHANGE"/>
    <s v="KINGSBURG"/>
    <n v="36.517893999999998"/>
    <n v="-119.543954"/>
    <s v="F6TJKBX"/>
    <s v="BUCHANAN, JORDAN"/>
    <m/>
    <s v="20210612 00:23"/>
    <n v="2640"/>
    <m/>
    <s v="disconnected service at tx pole per fd request. cut down service at rider pole twds house. unable to access meter. "/>
    <s v="Y"/>
    <m/>
    <m/>
    <s v="36.4962583,-119.5668300,83.300000,3D"/>
    <m/>
    <m/>
    <s v="12469 Swanson Ave_x000d__x000a_Kingsburg"/>
    <s v="Fresno County Fire"/>
    <m/>
    <s v="N"/>
    <s v="N"/>
    <s v="Y"/>
    <s v="Clear"/>
    <s v="Outage only to burning house. All others ok"/>
    <s v="Structures"/>
    <m/>
    <s v="Calm"/>
    <m/>
    <s v="Unknown"/>
    <m/>
    <s v="3 meters - 0.25 Acres"/>
    <m/>
    <s v="Fire Dept"/>
    <m/>
    <s v="Overhead"/>
    <m/>
    <s v="N"/>
    <m/>
    <m/>
    <m/>
    <m/>
    <m/>
    <m/>
    <s v="  "/>
    <m/>
    <m/>
    <m/>
    <m/>
    <m/>
    <m/>
    <m/>
    <m/>
    <m/>
    <m/>
    <m/>
    <m/>
    <m/>
    <m/>
    <m/>
    <m/>
    <m/>
    <m/>
    <m/>
    <m/>
    <m/>
    <m/>
    <m/>
    <m/>
    <m/>
    <m/>
    <m/>
    <m/>
    <m/>
    <m/>
    <m/>
    <m/>
    <m/>
    <m/>
    <m/>
    <m/>
    <m/>
    <m/>
    <m/>
    <m/>
    <m/>
    <m/>
    <m/>
    <m/>
    <m/>
    <m/>
    <m/>
  </r>
  <r>
    <n v="781"/>
    <s v="AGFC"/>
    <s v="3 - QC Complete"/>
    <n v="44360"/>
    <n v="44617"/>
    <s v="Structure fire, not attributable to PG&amp;E assets. This information is preliminary."/>
    <s v="\\fxshare-nas05\quotashare-fs01\ESA\5 - Ignition Tracking\2021_Ignition_QC_Folders\20210611_nan_nan_nan_7852518"/>
    <s v=" "/>
    <m/>
    <m/>
    <m/>
    <m/>
    <m/>
    <s v="Not In Scope"/>
    <m/>
    <m/>
    <m/>
    <m/>
    <m/>
    <m/>
    <m/>
    <m/>
    <m/>
    <m/>
    <m/>
    <m/>
    <m/>
    <m/>
    <m/>
    <m/>
    <m/>
    <m/>
    <m/>
    <m/>
    <m/>
    <m/>
    <m/>
    <m/>
    <m/>
    <m/>
    <m/>
    <m/>
    <m/>
    <m/>
    <m/>
    <m/>
    <m/>
    <m/>
    <m/>
    <m/>
    <m/>
    <m/>
    <m/>
    <m/>
    <m/>
    <m/>
    <m/>
    <m/>
    <m/>
    <m/>
    <s v=" "/>
    <x v="197"/>
    <s v="22:43:00"/>
    <m/>
    <m/>
    <s v="FAS"/>
    <s v="N"/>
    <s v="N"/>
    <m/>
    <m/>
    <m/>
    <n v="7852518"/>
    <m/>
    <m/>
    <m/>
    <m/>
    <s v=" "/>
    <x v="0"/>
    <x v="1"/>
    <s v="N"/>
    <s v="N"/>
    <s v="N"/>
    <s v="Structure fire, not attributable to PG&amp;E assets. This information is preliminary."/>
    <s v="Not PG&amp;E"/>
    <s v="Building"/>
    <m/>
    <m/>
    <m/>
    <s v="0.26-9.99"/>
    <m/>
    <m/>
    <m/>
    <m/>
    <m/>
    <s v="Other Fire: Non-PG&amp;E related"/>
    <m/>
    <m/>
    <m/>
    <s v="Overhead"/>
    <x v="1"/>
    <m/>
    <m/>
    <m/>
    <s v=" "/>
    <x v="0"/>
    <n v="40.013669999999998"/>
    <n v="-122.29887669999999"/>
    <s v="Tehama"/>
    <s v="CORNING 1102"/>
    <n v="12000"/>
    <m/>
    <x v="1"/>
    <s v="Cal Fire"/>
    <s v="Herbaceous"/>
    <m/>
    <m/>
    <s v="N"/>
    <m/>
    <m/>
    <m/>
    <m/>
    <s v="N"/>
    <s v="N"/>
    <m/>
    <m/>
    <s v="2021-06-15"/>
    <m/>
    <m/>
    <m/>
    <m/>
    <m/>
    <m/>
    <m/>
    <m/>
    <m/>
    <m/>
    <m/>
    <m/>
    <m/>
    <m/>
    <m/>
    <m/>
    <m/>
    <m/>
    <m/>
    <s v="  "/>
    <s v="NORTH VALLEY"/>
    <s v="RED BLUFF 02"/>
    <s v="22:43"/>
    <n v="44358"/>
    <m/>
    <n v="7852518"/>
    <s v="UNKNOWN"/>
    <s v="PREMISES DO NOT CHANGE"/>
    <s v="RANCHO TEHAM"/>
    <n v="39.922268000000003"/>
    <n v="-122.17809200000001"/>
    <s v="V7TLXMX"/>
    <s v="MASON, LAINE"/>
    <m/>
    <s v="20210612 00:40"/>
    <n v="1121"/>
    <m/>
    <s v="1"/>
    <s v="Y"/>
    <m/>
    <m/>
    <s v="40.0136700,-122.2988767,127.200000,3D"/>
    <m/>
    <m/>
    <s v="fire at 7090 whitetail rd."/>
    <s v="?"/>
    <m/>
    <s v="N"/>
    <s v="Y"/>
    <s v="Y"/>
    <s v="Clear"/>
    <m/>
    <s v="Private Land"/>
    <m/>
    <s v="Calm"/>
    <m/>
    <s v="3rd Party"/>
    <m/>
    <s v="0.25 - 10 Acres"/>
    <m/>
    <s v="Cal Fire"/>
    <m/>
    <s v="Overhead"/>
    <m/>
    <s v="N"/>
    <m/>
    <m/>
    <m/>
    <m/>
    <m/>
    <m/>
    <s v="  "/>
    <m/>
    <m/>
    <m/>
    <m/>
    <m/>
    <m/>
    <m/>
    <m/>
    <m/>
    <m/>
    <m/>
    <m/>
    <m/>
    <m/>
    <m/>
    <m/>
    <m/>
    <m/>
    <m/>
    <m/>
    <m/>
    <m/>
    <m/>
    <m/>
    <m/>
    <m/>
    <m/>
    <m/>
    <m/>
    <m/>
    <m/>
    <m/>
    <m/>
    <m/>
    <m/>
    <m/>
    <m/>
    <m/>
    <m/>
    <m/>
    <m/>
    <m/>
    <m/>
    <m/>
    <m/>
    <m/>
    <m/>
  </r>
  <r>
    <n v="780"/>
    <s v="AGFC"/>
    <s v="3 - QC Complete"/>
    <n v="44360"/>
    <n v="44617"/>
    <s v="Other fire, not attributable to PG&amp;E assets. Fire department said this fire was ignited by fire works and damaged bottom of riser. This information is preliminary."/>
    <s v="\\fxshare-nas05\quotashare-fs01\ESA\5 - Ignition Tracking\2021_Ignition_QC_Folders\20210611_1371300_21-0073401_nan_T005313305"/>
    <s v=" "/>
    <m/>
    <m/>
    <m/>
    <m/>
    <m/>
    <s v="Not In Scope"/>
    <m/>
    <m/>
    <m/>
    <m/>
    <m/>
    <m/>
    <m/>
    <m/>
    <m/>
    <m/>
    <m/>
    <m/>
    <m/>
    <m/>
    <m/>
    <m/>
    <m/>
    <m/>
    <m/>
    <m/>
    <m/>
    <m/>
    <m/>
    <m/>
    <m/>
    <m/>
    <m/>
    <m/>
    <m/>
    <m/>
    <m/>
    <m/>
    <m/>
    <m/>
    <m/>
    <m/>
    <m/>
    <m/>
    <m/>
    <m/>
    <m/>
    <m/>
    <m/>
    <m/>
    <m/>
    <m/>
    <s v=" "/>
    <x v="197"/>
    <s v="22:42:00"/>
    <n v="44358"/>
    <s v="22:42:00"/>
    <s v="FAS"/>
    <s v="N"/>
    <s v="N"/>
    <n v="1371300"/>
    <s v="21-0073401"/>
    <m/>
    <s v="T005313305"/>
    <n v="31543196"/>
    <m/>
    <m/>
    <m/>
    <s v=" "/>
    <x v="0"/>
    <x v="1"/>
    <s v="N"/>
    <s v="N"/>
    <s v="N"/>
    <s v="Other fire, not attributable to PG&amp;E assets. Fire department said this fire was ignited by fire works and damaged bottom of riser. This information is preliminary."/>
    <s v="Not PG&amp;E"/>
    <s v="Other"/>
    <m/>
    <m/>
    <m/>
    <s v="&lt;0.25"/>
    <m/>
    <m/>
    <m/>
    <m/>
    <m/>
    <s v="Other Fire: Non-PG&amp;E related"/>
    <m/>
    <m/>
    <m/>
    <s v="Overhead"/>
    <x v="1"/>
    <m/>
    <m/>
    <m/>
    <s v=" "/>
    <x v="0"/>
    <n v="36.837281699999998"/>
    <n v="-119.8857433"/>
    <s v="Fresno"/>
    <s v="FIGARDEN 2113"/>
    <n v="21000"/>
    <m/>
    <x v="0"/>
    <s v="Fresno FD"/>
    <s v="Urban"/>
    <m/>
    <m/>
    <s v="N"/>
    <m/>
    <m/>
    <m/>
    <m/>
    <s v="N"/>
    <s v="N"/>
    <m/>
    <m/>
    <s v="2021-06-15"/>
    <m/>
    <m/>
    <m/>
    <m/>
    <m/>
    <m/>
    <m/>
    <m/>
    <m/>
    <m/>
    <m/>
    <m/>
    <m/>
    <m/>
    <m/>
    <m/>
    <m/>
    <m/>
    <m/>
    <s v="  "/>
    <s v="FRESNO"/>
    <s v="FRESNO 09"/>
    <s v="22:42"/>
    <n v="44358"/>
    <n v="1371300"/>
    <s v="T005313305"/>
    <n v="6783"/>
    <s v="N MILBURN AVE"/>
    <s v="FRESNO"/>
    <n v="36.837060000000001"/>
    <n v="-119.88509999999999"/>
    <s v="F4TJWPI"/>
    <s v="POLSGROVE, JUSTIN"/>
    <n v="254552113"/>
    <s v="20210612 00:23"/>
    <n v="9002"/>
    <m/>
    <s v="Grass fire burnt bottom of riser FFD stated started by Illegal fireworks made ec tag contacted oncall "/>
    <s v="Y"/>
    <n v="2"/>
    <s v="\\fxshare-nas05\quotashare-fs01\ESA\5 - Ignition Tracking\Fire_Tab_Attachment_Files"/>
    <s v="36.8372817,-119.8857433,94.000000,3D"/>
    <m/>
    <m/>
    <s v="FFD stated started by Fireworks BSNF RR right of way"/>
    <s v="fresno fire dept"/>
    <m/>
    <s v="N"/>
    <s v="Y"/>
    <m/>
    <s v="Clear"/>
    <m/>
    <s v="Private Land"/>
    <m/>
    <s v="Light"/>
    <m/>
    <s v="Vegetation"/>
    <m/>
    <s v="3 meters - 0.25 Acres"/>
    <m/>
    <s v="Fire Dept"/>
    <m/>
    <s v="Other (Comments)"/>
    <s v="riser pole burnt bottom"/>
    <s v="N"/>
    <m/>
    <m/>
    <m/>
    <s v="FIRE, POLE"/>
    <s v="CONDUCTOR, UNDERGROUND"/>
    <s v="N"/>
    <s v="  "/>
    <s v="Unplanned"/>
    <s v="Fresno"/>
    <s v="Fresno"/>
    <s v="254552113, FIGARDEN-2113"/>
    <s v="21-0073401"/>
    <s v="Unplanned"/>
    <s v="Clear;32-90 F"/>
    <s v="7"/>
    <s v="4417"/>
    <s v="NO"/>
    <s v="Three Phase Fault"/>
    <s v="Sustained"/>
    <s v="No"/>
    <s v="77051"/>
    <s v="OH"/>
    <s v="Fuse"/>
    <s v="1371300"/>
    <s v="Pole-Wood, Burned/flashed"/>
    <m/>
    <s v="06/12/21 00:36"/>
    <m/>
    <s v="7P E/O Polk Ave, S/S Herndon (E/O RR tracks), FRESNO"/>
    <s v="AT 77051"/>
    <m/>
    <m/>
    <m/>
    <s v="No"/>
    <s v="Equipment Failure/Involved, Fire, pole"/>
    <m/>
    <s v="No"/>
    <m/>
    <m/>
    <m/>
    <m/>
    <m/>
    <m/>
    <m/>
    <m/>
    <m/>
    <m/>
    <m/>
    <m/>
    <m/>
    <m/>
    <m/>
    <m/>
    <m/>
  </r>
  <r>
    <n v="779"/>
    <s v="P4K5"/>
    <s v="3 - QC Complete"/>
    <n v="44373"/>
    <n v="44617"/>
    <s v="Wires down incident due to tree falling through overhead circuit and ignited a small fire. The ensuing fire was 3 meter - 0.25 acre in size. This information is preliminary."/>
    <s v="\\fxshare-nas05\quotashare-fs01\ESA\5 - Ignition Tracking\2021_Ignition_QC_Folders\20210611_1371225_21-0073391_nan_T005313271"/>
    <s v=" "/>
    <m/>
    <s v="P4K5"/>
    <s v="Adjusted the outage time to reflect the records"/>
    <n v="44373"/>
    <m/>
    <s v="Not In Scope"/>
    <m/>
    <m/>
    <m/>
    <m/>
    <m/>
    <m/>
    <m/>
    <m/>
    <m/>
    <m/>
    <m/>
    <m/>
    <m/>
    <m/>
    <m/>
    <m/>
    <m/>
    <m/>
    <m/>
    <m/>
    <m/>
    <m/>
    <m/>
    <m/>
    <m/>
    <m/>
    <m/>
    <m/>
    <m/>
    <m/>
    <m/>
    <m/>
    <m/>
    <m/>
    <m/>
    <m/>
    <m/>
    <m/>
    <m/>
    <m/>
    <m/>
    <m/>
    <m/>
    <m/>
    <m/>
    <m/>
    <s v=" "/>
    <x v="197"/>
    <s v="19:49:00"/>
    <n v="44358"/>
    <s v="19:36:00"/>
    <s v="FAS"/>
    <s v="N"/>
    <s v="N"/>
    <n v="1371225"/>
    <s v="21-0073391"/>
    <m/>
    <s v="T005313271"/>
    <n v="121523623"/>
    <m/>
    <m/>
    <s v="No photo"/>
    <s v=" "/>
    <x v="1"/>
    <x v="0"/>
    <s v="Y"/>
    <s v="Y"/>
    <s v="N"/>
    <s v="On June 11th, 2021 at 1936 hours, a PG&amp;E Troubleman was dispatched to the Eel River 1102 12kV Distribution Circuit in the vicinity of Loma Vista Road, Humboldt in response to a fire. Initial analysis indicates a tree branch fell on an overhead circuit and caused the ignition. The ensuing fire was &lt; 0.25 acres in size and the fire was suppressed by Cal Fire. PG&amp;E Troubleman replaced the overhead conductor."/>
    <s v="PG&amp;E"/>
    <s v="Vegetation"/>
    <m/>
    <s v="D"/>
    <s v="D"/>
    <s v="&lt;0.25"/>
    <m/>
    <m/>
    <m/>
    <m/>
    <m/>
    <s v="Vegetation"/>
    <s v="Contact from object"/>
    <s v="Veg. contact"/>
    <s v="Y"/>
    <s v="Overhead"/>
    <x v="0"/>
    <s v="Conductor - Primary"/>
    <s v="Conductor"/>
    <n v="101000593"/>
    <s v=" "/>
    <x v="0"/>
    <n v="40.618532000000002"/>
    <n v="-124.183308"/>
    <s v="Humboldt"/>
    <s v="EEL RIVER 1102"/>
    <n v="12000"/>
    <s v="EEL RIVER 11028416"/>
    <x v="0"/>
    <s v="Cal Fire"/>
    <s v="Herbaceous"/>
    <s v="Grass Fuel Model"/>
    <m/>
    <s v="N"/>
    <m/>
    <m/>
    <m/>
    <m/>
    <s v="N"/>
    <s v="N"/>
    <m/>
    <m/>
    <s v="2021-06-15"/>
    <n v="40.618692600000003"/>
    <n v="-124.1839586"/>
    <n v="44364"/>
    <s v="BranchFail"/>
    <s v="PI and VPM inspected the fault area to find that a limb failed on a healthy pine tree. The limb fell striking the 12KV conductors bring the conductors to the ground causing the outage and a small vegetation fire in a ravine. There was no structural or property damage."/>
    <s v="PINE"/>
    <n v="100"/>
    <n v="55"/>
    <n v="15"/>
    <s v="None"/>
    <s v="None"/>
    <s v="N"/>
    <n v="1"/>
    <m/>
    <s v="Hillside"/>
    <s v="A"/>
    <s v="CrossArm"/>
    <s v="BareWire"/>
    <n v="3"/>
    <s v="  "/>
    <s v="NORTH COAST"/>
    <s v="FORTUNA"/>
    <s v="19:49"/>
    <n v="44358"/>
    <n v="1371225"/>
    <s v="T005313271"/>
    <n v="778"/>
    <s v="TOMPKINS HILL RD"/>
    <s v="FORTUNA"/>
    <n v="40.61815"/>
    <n v="-124.1811"/>
    <s v="W3TDTC9"/>
    <s v="CAHOON, DEREK"/>
    <n v="192381102"/>
    <s v="20210611 21:06"/>
    <n v="9190"/>
    <n v="1"/>
    <s v="tree branch thru lines small fire crew to repair"/>
    <s v="Y"/>
    <m/>
    <m/>
    <m/>
    <n v="40.618532000000002"/>
    <n v="-124.183308"/>
    <m/>
    <s v="fortuna fire"/>
    <m/>
    <s v="N"/>
    <s v="Y"/>
    <m/>
    <s v="Rain"/>
    <m/>
    <s v="Private Land"/>
    <m/>
    <s v="Breezy"/>
    <m/>
    <s v="Vegetation"/>
    <m/>
    <s v="3 meters - 0.25 Acres"/>
    <m/>
    <s v="Cal Fire"/>
    <m/>
    <s v="Overhead"/>
    <m/>
    <s v="N"/>
    <m/>
    <m/>
    <m/>
    <s v="TREE-BRANCH FELL INTO LINE"/>
    <s v="CONDUCTOR, OVERHEAD"/>
    <s v="N"/>
    <s v="  "/>
    <s v="Unplanned"/>
    <s v="Humboldt"/>
    <s v="Fortuna"/>
    <s v="192381102, EEL RIVER-1102"/>
    <s v="21-0073391"/>
    <s v="Unplanned"/>
    <s v="Clear;32-90 F"/>
    <s v="2"/>
    <s v="1898"/>
    <s v="NO"/>
    <s v="Line to Line"/>
    <s v="Sustained"/>
    <s v="No"/>
    <s v="7891"/>
    <s v="OH"/>
    <s v="Fuse"/>
    <s v="1371225"/>
    <s v="Conductor, Overhead, Broken, wire on ground"/>
    <m/>
    <s v="06/11/21 21:06"/>
    <m/>
    <s v="LOMA VISTA RD"/>
    <s v="2 SPANS LD SIDE OF 7891"/>
    <m/>
    <s v="TREE BRANCH FELL INTO OH LINE CAUSING WIRE DOWN"/>
    <m/>
    <s v="No"/>
    <s v="Vegetation, Tree - branch fell on line"/>
    <m/>
    <s v="No"/>
    <m/>
    <m/>
    <m/>
    <m/>
    <m/>
    <m/>
    <m/>
    <m/>
    <m/>
    <m/>
    <m/>
    <m/>
    <m/>
    <m/>
    <m/>
    <m/>
    <m/>
  </r>
  <r>
    <n v="778"/>
    <s v="CFMD"/>
    <s v="3 - QC Complete"/>
    <n v="44385"/>
    <n v="44617"/>
    <s v="Initial EIR: EI210611A - Watsonville - Property Damage Summary: On June 11, 2021 at approximately 1620 hours PG&amp;E’s Electric Incident Reporting On-Call Team received a report of a vegetation fire in Watsonville. A customer on San Juan Road at Quail Hollow Lane reported hearing a pop and seeing sparks from a PG&amp;E overhead pole-mounted distribution transformer when the fire started. An outage affecting approximately 5 customers on the Green Valley 2101 Circuit occurred when the responding troubleman deenergized the transformer. The fire burned approximately one acre and was contained by CalFire. According to the CalFire Incident Commander the fire damaged approximately 500 ornamental eucalyptus trees with a value expected to exceed $50,000. No Injuries were reported. This information is preliminary. Troubleman field notes say that a customer reported turning on a breaker to test a fire pump and heard a loud bang then saw sparks coming down from an overhead transformer pole. The ensuing fire was 0.25 acre - 10 acres in size.  EOC Preliminary notes: Bush fire in Watsonville, approximately one acre. The fire is contained, expected to be out by 19:30 on 6/11/21. Customers reported hearing a pop and seeing sparks when they turned their breaker back on after monthly testing of their water system. Troubleman and Foreman believe a corroded transformer connection on the secondary conductor may be the source of the sparks. CalFire IC reported property damage to approx. 500 decorative eucalyptus trees valued at $300/ea. Confirmed with Veg Management that this estimate is within reason and that there appears to be an orchard near the incident location. Determined EIR reportable under the property damage criterion at 21:35. This information is preliminary. 7/8 cfmd: 20 Day due 7/12"/>
    <s v="\\fxshare-nas05\quotashare-fs01\ESA\5 - Ignition Tracking\2021_Ignition_QC_Folders\20210611_1371094_nan_nan_T005313171"/>
    <s v=" "/>
    <m/>
    <m/>
    <m/>
    <m/>
    <m/>
    <s v="Not In Scope"/>
    <m/>
    <m/>
    <m/>
    <m/>
    <m/>
    <m/>
    <m/>
    <m/>
    <m/>
    <m/>
    <m/>
    <m/>
    <m/>
    <m/>
    <m/>
    <m/>
    <m/>
    <m/>
    <m/>
    <m/>
    <m/>
    <m/>
    <m/>
    <m/>
    <m/>
    <m/>
    <m/>
    <m/>
    <m/>
    <m/>
    <m/>
    <m/>
    <m/>
    <m/>
    <m/>
    <m/>
    <m/>
    <m/>
    <m/>
    <m/>
    <m/>
    <m/>
    <m/>
    <m/>
    <m/>
    <m/>
    <s v=" "/>
    <x v="197"/>
    <s v="16:09:00"/>
    <n v="44358"/>
    <s v="16:09:00"/>
    <s v="FAS"/>
    <s v="N"/>
    <s v="N"/>
    <n v="1371094"/>
    <m/>
    <m/>
    <s v="T005313171"/>
    <m/>
    <m/>
    <s v="EI210611A"/>
    <s v="No Photo"/>
    <s v=" "/>
    <x v="1"/>
    <x v="0"/>
    <s v="Y"/>
    <s v="Y"/>
    <s v="N"/>
    <s v="On June 11, 2021 at approximately 1620 hours PG&amp;E’s Electric Incident Reporting On-Call Team received a report of a vegetation fire in Watsonville. A customer on San Juan Road at Quail Hollow Lane reported hearing a pop and seeing sparks from a PG&amp;E overhead pole-mounted distribution transformer when the fire started. An outage affecting approximately 5 customers on the Green Valley 2101 Circuit occurred when the responding troubleman deenergized the transformer. The fire burned approximately one acre and was contained by CalFire. According to the CalFire Incident Commander the fire damaged approximately 500 ornamental eucalyptus trees with a value expected to exceed $50,000. No Injuries were reported. This ignition is associated with EIR investigation EI210611A. Please see the completed 20-day report and Event Analysis Report for complete details."/>
    <s v="PG&amp;E"/>
    <s v="Vegetation"/>
    <m/>
    <s v="D"/>
    <s v="D"/>
    <s v="0.26-9.99"/>
    <m/>
    <m/>
    <m/>
    <m/>
    <m/>
    <s v="Equipment - PG&amp;E"/>
    <s v="All types of equipment / facility failure"/>
    <s v="Splice/Clamp/Connector"/>
    <s v="Y"/>
    <s v="Overhead"/>
    <x v="2"/>
    <s v="Splice/Clamp/Connector"/>
    <m/>
    <n v="101709327"/>
    <s v=" "/>
    <x v="0"/>
    <n v="36.863698300000003"/>
    <n v="-121.6745133"/>
    <s v="Santa Cruz"/>
    <s v="GREEN VALLEY 2101 "/>
    <s v="0-750"/>
    <m/>
    <x v="0"/>
    <s v="Cal Fire"/>
    <s v="Urban"/>
    <m/>
    <m/>
    <s v="N"/>
    <m/>
    <s v="Aromas"/>
    <m/>
    <m/>
    <s v="N"/>
    <s v="N"/>
    <m/>
    <m/>
    <s v="2021-06-15"/>
    <m/>
    <m/>
    <m/>
    <m/>
    <m/>
    <m/>
    <m/>
    <m/>
    <m/>
    <m/>
    <m/>
    <m/>
    <m/>
    <m/>
    <m/>
    <m/>
    <m/>
    <m/>
    <m/>
    <s v="  "/>
    <s v="CENTRAL COAST"/>
    <s v="SANTA CRUZ 01"/>
    <s v="16:09"/>
    <n v="44358"/>
    <n v="1371094"/>
    <s v="T005313171"/>
    <n v="2352"/>
    <s v="SAN JUAN RD"/>
    <s v="WATSONVILLE"/>
    <n v="36.865659999999998"/>
    <n v="-121.66912000000001"/>
    <s v="C5TB1M8"/>
    <s v="MOORE, BEN"/>
    <n v="83192101"/>
    <s v="20210611 17:21"/>
    <n v="9002"/>
    <m/>
    <s v="Crew to inspect transformers and all connections. Cust states they turned a breaker on to test fire pump equipment and heard loud bang then sparks coming down from transformer pole"/>
    <s v="Y"/>
    <m/>
    <m/>
    <s v="36.8636983,-121.6745133,37.000000,3D"/>
    <m/>
    <m/>
    <s v="Agricultural property"/>
    <s v="Cal Fire Nick Milton (831) 637-4474"/>
    <m/>
    <s v="Y"/>
    <s v="Y"/>
    <m/>
    <s v="Clear"/>
    <m/>
    <s v="Private Land"/>
    <m/>
    <s v="Calm"/>
    <m/>
    <s v="Vegetation"/>
    <m/>
    <s v="0.25 - 10 Acres"/>
    <m/>
    <s v="Cal Fire"/>
    <m/>
    <s v="Overhead"/>
    <m/>
    <s v="N"/>
    <m/>
    <m/>
    <m/>
    <s v="PATROL-FOUND NOTHING"/>
    <m/>
    <s v="N"/>
    <s v="  "/>
    <m/>
    <m/>
    <m/>
    <m/>
    <m/>
    <m/>
    <m/>
    <m/>
    <m/>
    <m/>
    <m/>
    <m/>
    <m/>
    <m/>
    <m/>
    <m/>
    <m/>
    <m/>
    <m/>
    <m/>
    <m/>
    <m/>
    <m/>
    <m/>
    <m/>
    <m/>
    <m/>
    <m/>
    <m/>
    <m/>
    <m/>
    <m/>
    <m/>
    <m/>
    <m/>
    <m/>
    <m/>
    <m/>
    <m/>
    <m/>
    <m/>
    <m/>
    <m/>
    <m/>
    <m/>
    <m/>
    <m/>
  </r>
  <r>
    <n v="777"/>
    <s v="AGFC"/>
    <s v="3 - QC Complete"/>
    <n v="44360"/>
    <n v="44617"/>
    <s v="Structure fire, not attributable to PG&amp;E assets. Service disconnected. This information is preliminary."/>
    <s v="\\fxshare-nas05\quotashare-fs01\ESA\5 - Ignition Tracking\2021_Ignition_QC_Folders\20210611_nan_nan_nan_1028855409"/>
    <s v=" "/>
    <m/>
    <m/>
    <m/>
    <m/>
    <m/>
    <s v="Not In Scope"/>
    <m/>
    <m/>
    <m/>
    <m/>
    <m/>
    <m/>
    <m/>
    <m/>
    <m/>
    <m/>
    <m/>
    <m/>
    <m/>
    <m/>
    <m/>
    <m/>
    <m/>
    <m/>
    <m/>
    <m/>
    <m/>
    <m/>
    <m/>
    <m/>
    <m/>
    <m/>
    <m/>
    <m/>
    <m/>
    <m/>
    <m/>
    <m/>
    <m/>
    <m/>
    <m/>
    <m/>
    <m/>
    <m/>
    <m/>
    <m/>
    <m/>
    <m/>
    <m/>
    <m/>
    <m/>
    <m/>
    <s v=" "/>
    <x v="197"/>
    <s v="15:59:00"/>
    <m/>
    <m/>
    <s v="FAS"/>
    <s v="N"/>
    <s v="N"/>
    <m/>
    <m/>
    <m/>
    <n v="1028855409"/>
    <m/>
    <m/>
    <m/>
    <m/>
    <s v=" "/>
    <x v="0"/>
    <x v="1"/>
    <s v="N"/>
    <s v="N"/>
    <s v="N"/>
    <s v="Structure fire, not attributable to PG&amp;E assets. Service disconnected. This information is preliminary."/>
    <s v="Not PG&amp;E"/>
    <s v="Building"/>
    <m/>
    <m/>
    <m/>
    <s v="0.26-9.99"/>
    <m/>
    <m/>
    <m/>
    <m/>
    <m/>
    <s v="Other Fire: Non-PG&amp;E related"/>
    <m/>
    <m/>
    <m/>
    <s v="Overhead"/>
    <x v="1"/>
    <m/>
    <m/>
    <m/>
    <s v=" "/>
    <x v="1"/>
    <n v="40.552030000000002"/>
    <n v="-122.18529169999999"/>
    <s v="Shasta"/>
    <s v="DESCHUTES 1101 "/>
    <n v="12000"/>
    <m/>
    <x v="0"/>
    <s v="Cal Fire"/>
    <s v="Hardwood Woodland"/>
    <m/>
    <m/>
    <s v="N"/>
    <m/>
    <m/>
    <m/>
    <m/>
    <s v="N"/>
    <s v="N"/>
    <m/>
    <m/>
    <s v="2021-06-15"/>
    <m/>
    <m/>
    <m/>
    <m/>
    <m/>
    <m/>
    <m/>
    <m/>
    <m/>
    <m/>
    <m/>
    <m/>
    <m/>
    <m/>
    <m/>
    <m/>
    <m/>
    <m/>
    <m/>
    <s v="  "/>
    <s v="NORTH VALLEY"/>
    <s v="REDDING 02"/>
    <s v="15:59"/>
    <n v="44358"/>
    <m/>
    <n v="1028855409"/>
    <n v="8557"/>
    <s v="MALLARD WAY"/>
    <s v="ANDERSON"/>
    <n v="40.510444"/>
    <n v="-122.20714"/>
    <s v="V8TSTO2"/>
    <s v="O'HAIRE, SEAN"/>
    <n v="103351104"/>
    <s v="20210611 16:31"/>
    <n v="2640"/>
    <m/>
    <s v="cut at pole no meter service off already structure fire"/>
    <s v="Y"/>
    <m/>
    <m/>
    <s v="40.5520300,-122.1852917,152.800000,3D"/>
    <m/>
    <m/>
    <m/>
    <s v="d stewart"/>
    <m/>
    <s v="Y"/>
    <s v="Y"/>
    <s v="N"/>
    <s v="Clear"/>
    <m/>
    <s v="Private Land"/>
    <m/>
    <s v="Breezy"/>
    <m/>
    <s v="3rd Party"/>
    <m/>
    <s v="0.25 - 10 Acres"/>
    <m/>
    <s v="Cal Fire"/>
    <m/>
    <s v="Overhead"/>
    <m/>
    <s v="N"/>
    <m/>
    <m/>
    <m/>
    <m/>
    <m/>
    <m/>
    <s v="  "/>
    <m/>
    <m/>
    <m/>
    <m/>
    <m/>
    <m/>
    <m/>
    <m/>
    <m/>
    <m/>
    <m/>
    <m/>
    <m/>
    <m/>
    <m/>
    <m/>
    <m/>
    <m/>
    <m/>
    <m/>
    <m/>
    <m/>
    <m/>
    <m/>
    <m/>
    <m/>
    <m/>
    <m/>
    <m/>
    <m/>
    <m/>
    <m/>
    <m/>
    <m/>
    <m/>
    <m/>
    <m/>
    <m/>
    <m/>
    <m/>
    <m/>
    <m/>
    <m/>
    <m/>
    <m/>
    <m/>
    <m/>
  </r>
  <r>
    <n v="776"/>
    <s v="AGFC"/>
    <s v="3 - QC Complete"/>
    <n v="44360"/>
    <n v="44617"/>
    <s v="Structure fire, not attributable to PG&amp;E assets. This information is preliminary."/>
    <s v="\\fxshare-nas05\quotashare-fs01\ESA\5 - Ignition Tracking\2021_Ignition_QC_Folders\20210611_nan_nan_nan_452145"/>
    <s v=" "/>
    <m/>
    <m/>
    <m/>
    <m/>
    <m/>
    <s v="Not In Scope"/>
    <m/>
    <m/>
    <m/>
    <m/>
    <m/>
    <m/>
    <m/>
    <m/>
    <m/>
    <m/>
    <m/>
    <m/>
    <m/>
    <m/>
    <m/>
    <m/>
    <m/>
    <m/>
    <m/>
    <m/>
    <m/>
    <m/>
    <m/>
    <m/>
    <m/>
    <m/>
    <m/>
    <m/>
    <m/>
    <m/>
    <m/>
    <m/>
    <m/>
    <m/>
    <m/>
    <m/>
    <m/>
    <m/>
    <m/>
    <m/>
    <m/>
    <m/>
    <m/>
    <m/>
    <m/>
    <m/>
    <s v=" "/>
    <x v="197"/>
    <s v="12:58:00"/>
    <m/>
    <m/>
    <s v="FAS"/>
    <s v="N"/>
    <s v="N"/>
    <m/>
    <m/>
    <m/>
    <n v="452145"/>
    <m/>
    <m/>
    <m/>
    <m/>
    <s v=" "/>
    <x v="0"/>
    <x v="1"/>
    <s v="N"/>
    <s v="N"/>
    <s v="N"/>
    <s v="Structure fire, not attributable to PG&amp;E assets. This information is preliminary."/>
    <s v="Not PG&amp;E"/>
    <s v="Building"/>
    <m/>
    <m/>
    <m/>
    <s v="0.26-9.99"/>
    <m/>
    <m/>
    <m/>
    <m/>
    <m/>
    <s v="Other Fire: Non-PG&amp;E related"/>
    <m/>
    <m/>
    <m/>
    <s v="Overhead"/>
    <x v="1"/>
    <m/>
    <m/>
    <m/>
    <s v=" "/>
    <x v="0"/>
    <n v="40.014481699999997"/>
    <n v="-122.1728183"/>
    <s v="Tehama"/>
    <s v="CORNING 1102"/>
    <n v="12000"/>
    <m/>
    <x v="1"/>
    <s v="Cal Fire"/>
    <s v="Agriculture"/>
    <m/>
    <m/>
    <s v="N"/>
    <m/>
    <m/>
    <m/>
    <m/>
    <s v="N"/>
    <s v="N"/>
    <m/>
    <m/>
    <s v="2021-06-15"/>
    <m/>
    <m/>
    <m/>
    <m/>
    <m/>
    <m/>
    <m/>
    <m/>
    <m/>
    <m/>
    <m/>
    <m/>
    <m/>
    <m/>
    <m/>
    <m/>
    <m/>
    <m/>
    <m/>
    <s v="  "/>
    <s v="NORTH VALLEY"/>
    <s v="RED BLUFF 02"/>
    <s v="12:58"/>
    <n v="44358"/>
    <m/>
    <n v="452145"/>
    <s v="UNKNOWN"/>
    <s v="PREMISES DO NOT CHANGE"/>
    <s v="GERBER"/>
    <n v="40.026125"/>
    <n v="-122.193685"/>
    <s v="V7TLXMX"/>
    <s v="MASON, LAINE"/>
    <m/>
    <s v="20210611 14:10"/>
    <n v="1121"/>
    <m/>
    <s v="burned vegitation and non occupied, deenergized mobil home"/>
    <s v="Y"/>
    <m/>
    <m/>
    <s v="40.0144817,-122.1728183,61.000000,3D"/>
    <m/>
    <m/>
    <s v="22875 hamilton ave , gerber"/>
    <s v=" ?"/>
    <m/>
    <s v="N"/>
    <s v="Y"/>
    <s v="N"/>
    <s v="Clear"/>
    <m/>
    <s v="Private Land"/>
    <m/>
    <s v="Light"/>
    <m/>
    <s v="3rd Party"/>
    <s v="burned vegitation and non occupied, deenergized mobil home"/>
    <s v="0.25 - 10 Acres"/>
    <m/>
    <s v="Cal Fire"/>
    <m/>
    <s v="Overhead"/>
    <m/>
    <s v="N"/>
    <m/>
    <m/>
    <m/>
    <m/>
    <m/>
    <m/>
    <s v="  "/>
    <m/>
    <m/>
    <m/>
    <m/>
    <m/>
    <m/>
    <m/>
    <m/>
    <m/>
    <m/>
    <m/>
    <m/>
    <m/>
    <m/>
    <m/>
    <m/>
    <m/>
    <m/>
    <m/>
    <m/>
    <m/>
    <m/>
    <m/>
    <m/>
    <m/>
    <m/>
    <m/>
    <m/>
    <m/>
    <m/>
    <m/>
    <m/>
    <m/>
    <m/>
    <m/>
    <m/>
    <m/>
    <m/>
    <m/>
    <m/>
    <m/>
    <m/>
    <m/>
    <m/>
    <m/>
    <m/>
    <m/>
  </r>
  <r>
    <n v="775"/>
    <s v="AGFC"/>
    <s v="3 - QC Complete"/>
    <n v="44360"/>
    <n v="44617"/>
    <s v="Other fire, not attributable to PG&amp;E assets. Two poles burnt due to vegetation fire. This information is preliminary."/>
    <s v="\\fxshare-nas05\quotashare-fs01\ESA\5 - Ignition Tracking\2021_Ignition_QC_Folders\20210611_nan_nan_nan_T005312667"/>
    <s v=" "/>
    <m/>
    <m/>
    <m/>
    <m/>
    <m/>
    <s v="Not In Scope"/>
    <m/>
    <m/>
    <m/>
    <m/>
    <m/>
    <m/>
    <m/>
    <m/>
    <m/>
    <m/>
    <m/>
    <m/>
    <m/>
    <m/>
    <m/>
    <m/>
    <m/>
    <m/>
    <m/>
    <m/>
    <m/>
    <m/>
    <m/>
    <m/>
    <m/>
    <m/>
    <m/>
    <m/>
    <m/>
    <m/>
    <m/>
    <m/>
    <m/>
    <m/>
    <m/>
    <m/>
    <m/>
    <m/>
    <m/>
    <m/>
    <m/>
    <m/>
    <m/>
    <m/>
    <m/>
    <m/>
    <s v=" "/>
    <x v="197"/>
    <s v="07:13:00"/>
    <m/>
    <m/>
    <s v="FAS"/>
    <s v="N"/>
    <s v="N"/>
    <m/>
    <m/>
    <m/>
    <s v="T005312667"/>
    <m/>
    <m/>
    <m/>
    <m/>
    <s v=" "/>
    <x v="0"/>
    <x v="1"/>
    <s v="N"/>
    <s v="N"/>
    <s v="N"/>
    <s v="Other fire, not attributable to PG&amp;E assets. Two poles burnt due to vegetation fire. This information is preliminary."/>
    <s v="Not PG&amp;E"/>
    <s v="Vegetation"/>
    <m/>
    <m/>
    <m/>
    <s v="100-299"/>
    <s v="250 ac grass fire"/>
    <m/>
    <m/>
    <m/>
    <m/>
    <s v="Other Fire: Non-PG&amp;E related"/>
    <m/>
    <m/>
    <m/>
    <s v="Overhead"/>
    <x v="1"/>
    <m/>
    <m/>
    <m/>
    <s v=" "/>
    <x v="0"/>
    <n v="35.920186999999999"/>
    <n v="-119.42604900000001"/>
    <s v="Tulare"/>
    <s v="ALPAUGH 1104"/>
    <n v="12000"/>
    <m/>
    <x v="0"/>
    <s v="Tulare County FD"/>
    <s v="Urban"/>
    <m/>
    <m/>
    <s v="N"/>
    <m/>
    <m/>
    <m/>
    <m/>
    <s v="N"/>
    <s v="N"/>
    <m/>
    <m/>
    <s v="2021-06-15"/>
    <m/>
    <m/>
    <m/>
    <m/>
    <m/>
    <m/>
    <m/>
    <m/>
    <m/>
    <m/>
    <m/>
    <m/>
    <m/>
    <m/>
    <m/>
    <m/>
    <m/>
    <m/>
    <m/>
    <s v="  "/>
    <s v="FRESNO"/>
    <s v="CORCORAN"/>
    <s v="07:13"/>
    <n v="44358"/>
    <m/>
    <s v="T005312667"/>
    <s v="UNKNOWN"/>
    <s v="HWY 43"/>
    <s v="ALPAUGH"/>
    <m/>
    <m/>
    <s v="F5TDAJL"/>
    <s v="JOHNSON, DEAN"/>
    <m/>
    <s v="20210611 09:28"/>
    <n v="9310"/>
    <m/>
    <s v="2 poles impacted during grass fire area notified to replace no outage"/>
    <s v="Y"/>
    <m/>
    <m/>
    <m/>
    <n v="35.920186999999999"/>
    <n v="-119.42604900000001"/>
    <s v="tulare co fd chief renteria batt 3 alpaugh ca 6/11/21 0100hrs "/>
    <n v="5597367677"/>
    <s v="sap# 100672057 "/>
    <s v="N"/>
    <s v="Y"/>
    <m/>
    <s v="Clear"/>
    <m/>
    <s v="Private Land"/>
    <m/>
    <s v="Light"/>
    <m/>
    <s v="Vegetation"/>
    <m/>
    <s v="100+ Acres"/>
    <s v="250 ac grass fire"/>
    <s v="Fire Dept"/>
    <m/>
    <s v="Overhead"/>
    <m/>
    <s v="N"/>
    <m/>
    <m/>
    <m/>
    <m/>
    <m/>
    <s v="N"/>
    <s v="  "/>
    <m/>
    <m/>
    <m/>
    <m/>
    <m/>
    <m/>
    <m/>
    <m/>
    <m/>
    <m/>
    <m/>
    <m/>
    <m/>
    <m/>
    <m/>
    <m/>
    <m/>
    <m/>
    <m/>
    <m/>
    <m/>
    <m/>
    <m/>
    <m/>
    <m/>
    <m/>
    <m/>
    <m/>
    <m/>
    <m/>
    <m/>
    <m/>
    <m/>
    <m/>
    <m/>
    <m/>
    <m/>
    <m/>
    <m/>
    <m/>
    <m/>
    <m/>
    <m/>
    <m/>
    <m/>
    <m/>
    <m/>
  </r>
  <r>
    <n v="774"/>
    <s v="AGFC"/>
    <s v="3 - QC Complete"/>
    <n v="44360"/>
    <n v="44617"/>
    <s v="Structure fire, not attributable to PG&amp;E assets. Removed meter per FD. This information is preliminary."/>
    <s v="\\fxshare-nas05\quotashare-fs01\ESA\5 - Ignition Tracking\2021_Ignition_QC_Folders\20210611_nan_nan_nan_9222528110"/>
    <s v=" "/>
    <m/>
    <m/>
    <m/>
    <m/>
    <m/>
    <s v="Not In Scope"/>
    <m/>
    <m/>
    <m/>
    <m/>
    <m/>
    <m/>
    <m/>
    <m/>
    <m/>
    <m/>
    <m/>
    <m/>
    <m/>
    <m/>
    <m/>
    <m/>
    <m/>
    <m/>
    <m/>
    <m/>
    <m/>
    <m/>
    <m/>
    <m/>
    <m/>
    <m/>
    <m/>
    <m/>
    <m/>
    <m/>
    <m/>
    <m/>
    <m/>
    <m/>
    <m/>
    <m/>
    <m/>
    <m/>
    <m/>
    <m/>
    <m/>
    <m/>
    <m/>
    <m/>
    <m/>
    <m/>
    <s v=" "/>
    <x v="197"/>
    <s v="05:24:00"/>
    <m/>
    <m/>
    <s v="FAS"/>
    <s v="N"/>
    <s v="N"/>
    <m/>
    <m/>
    <m/>
    <n v="9222528110"/>
    <m/>
    <m/>
    <m/>
    <m/>
    <s v=" "/>
    <x v="0"/>
    <x v="1"/>
    <s v="N"/>
    <s v="N"/>
    <s v="N"/>
    <s v="Structure fire, not attributable to PG&amp;E assets. Removed meter per FD. This information is preliminary."/>
    <s v="Not PG&amp;E"/>
    <s v="Building"/>
    <m/>
    <m/>
    <m/>
    <s v="Structure-only"/>
    <m/>
    <m/>
    <m/>
    <m/>
    <m/>
    <s v="Other Fire: Non-PG&amp;E related"/>
    <m/>
    <m/>
    <m/>
    <s v="Subsurface"/>
    <x v="1"/>
    <m/>
    <m/>
    <m/>
    <s v=" "/>
    <x v="0"/>
    <n v="37.814533300000001"/>
    <n v="-121.22122"/>
    <s v="San Joaquin"/>
    <s v="MANTECA 1705 "/>
    <n v="17000"/>
    <m/>
    <x v="0"/>
    <s v="Manteca FD"/>
    <s v="Urban"/>
    <m/>
    <m/>
    <s v="N"/>
    <m/>
    <m/>
    <m/>
    <m/>
    <s v="N"/>
    <s v="N"/>
    <m/>
    <m/>
    <s v="2021-06-15"/>
    <m/>
    <m/>
    <m/>
    <m/>
    <m/>
    <m/>
    <m/>
    <m/>
    <m/>
    <m/>
    <m/>
    <m/>
    <m/>
    <m/>
    <m/>
    <m/>
    <m/>
    <m/>
    <m/>
    <s v="  "/>
    <s v="STOCKTON"/>
    <s v="MANTECA"/>
    <s v="05:24"/>
    <n v="44358"/>
    <m/>
    <n v="9222528110"/>
    <n v="343"/>
    <s v="DANA CT"/>
    <s v="MANTECA"/>
    <n v="37.814545000000003"/>
    <n v="-121.220797"/>
    <s v="Q3TRXAE"/>
    <s v="ARREOLA, RAY"/>
    <n v="162611705"/>
    <s v="20210611 06:41"/>
    <n v="1121"/>
    <m/>
    <s v="REMOVED METER  PER FIRE DEPT NO DAMAGE ON PANEL; INSPECT NEEDED PRIOR TO RECONNECT"/>
    <s v="Y"/>
    <m/>
    <m/>
    <s v="37.8145333,-121.2212200,3.900000,3D"/>
    <m/>
    <m/>
    <m/>
    <s v="MANTECA FD"/>
    <m/>
    <s v="N"/>
    <s v="Y"/>
    <s v="N"/>
    <s v="Clear"/>
    <m/>
    <s v="Structures"/>
    <m/>
    <s v="Calm"/>
    <m/>
    <s v="Unknown"/>
    <m/>
    <s v="Structure Only"/>
    <m/>
    <s v="Fire Dept"/>
    <m/>
    <s v="Subsurface"/>
    <m/>
    <s v="N"/>
    <m/>
    <s v="Other (Comments)"/>
    <s v="REMOVE METER PER FD NO DAMAGE ON PANEL"/>
    <m/>
    <m/>
    <m/>
    <s v="  "/>
    <m/>
    <m/>
    <m/>
    <m/>
    <m/>
    <m/>
    <m/>
    <m/>
    <m/>
    <m/>
    <m/>
    <m/>
    <m/>
    <m/>
    <m/>
    <m/>
    <m/>
    <m/>
    <m/>
    <m/>
    <m/>
    <m/>
    <m/>
    <m/>
    <m/>
    <m/>
    <m/>
    <m/>
    <m/>
    <m/>
    <m/>
    <m/>
    <m/>
    <m/>
    <m/>
    <m/>
    <m/>
    <m/>
    <m/>
    <m/>
    <m/>
    <m/>
    <m/>
    <m/>
    <m/>
    <m/>
    <m/>
  </r>
  <r>
    <n v="772"/>
    <s v="AGFC"/>
    <s v="3 - QC Complete"/>
    <n v="44358"/>
    <n v="44617"/>
    <s v="Structure fire, not attributable to PG&amp;E assets. Troubleman removed meter per fire department. This information is preliminary."/>
    <s v="\\fxshare-nas05\quotashare-fs01\ESA\5 - Ignition Tracking\2021_Ignition_QC_Folders\20210611_nan_nan_nan_9222528110"/>
    <s v=" "/>
    <m/>
    <m/>
    <m/>
    <m/>
    <m/>
    <s v="Not In Scope"/>
    <m/>
    <m/>
    <m/>
    <m/>
    <m/>
    <m/>
    <m/>
    <m/>
    <m/>
    <m/>
    <m/>
    <m/>
    <m/>
    <m/>
    <m/>
    <m/>
    <m/>
    <m/>
    <m/>
    <m/>
    <m/>
    <m/>
    <m/>
    <m/>
    <m/>
    <m/>
    <m/>
    <m/>
    <m/>
    <m/>
    <m/>
    <m/>
    <m/>
    <m/>
    <m/>
    <m/>
    <m/>
    <m/>
    <m/>
    <m/>
    <m/>
    <m/>
    <m/>
    <m/>
    <m/>
    <m/>
    <s v=" "/>
    <x v="197"/>
    <s v="05:24:00"/>
    <m/>
    <m/>
    <s v="FAS"/>
    <s v="N"/>
    <s v="N"/>
    <m/>
    <m/>
    <m/>
    <n v="9222528110"/>
    <m/>
    <m/>
    <m/>
    <m/>
    <s v=" "/>
    <x v="0"/>
    <x v="1"/>
    <s v="N"/>
    <s v="N"/>
    <s v="N"/>
    <s v="Structure fire, not attributable to PG&amp;E assets. Troubleman removed meter per fire department. This information is preliminary."/>
    <s v="Not PG&amp;E"/>
    <s v="Building"/>
    <m/>
    <m/>
    <m/>
    <s v="Structure-only"/>
    <m/>
    <m/>
    <m/>
    <m/>
    <m/>
    <s v="Other Fire: Non-PG&amp;E related"/>
    <m/>
    <m/>
    <m/>
    <s v="Subsurface"/>
    <x v="1"/>
    <m/>
    <m/>
    <m/>
    <s v=" "/>
    <x v="0"/>
    <n v="37.814533300000001"/>
    <n v="-121.22122"/>
    <s v="San Joaquin"/>
    <s v="MANTECA 1705 "/>
    <n v="17000"/>
    <m/>
    <x v="0"/>
    <s v="Manteca FD"/>
    <s v="Urban"/>
    <m/>
    <m/>
    <s v="N"/>
    <m/>
    <m/>
    <m/>
    <m/>
    <s v="N"/>
    <s v="N"/>
    <m/>
    <m/>
    <s v="2021-06-11"/>
    <m/>
    <m/>
    <m/>
    <m/>
    <m/>
    <m/>
    <m/>
    <m/>
    <m/>
    <m/>
    <m/>
    <m/>
    <m/>
    <m/>
    <m/>
    <m/>
    <m/>
    <m/>
    <m/>
    <s v="  "/>
    <s v="STOCKTON"/>
    <s v="MANTECA"/>
    <s v="05:24"/>
    <n v="44358"/>
    <m/>
    <n v="9222528110"/>
    <n v="343"/>
    <s v="DANA CT"/>
    <s v="MANTECA"/>
    <n v="37.814545000000003"/>
    <n v="-121.220797"/>
    <s v="Q3TRXAE"/>
    <s v="ARREOLA, RAY"/>
    <n v="162611705"/>
    <s v="20210611 06:41"/>
    <n v="1121"/>
    <m/>
    <s v="REMOVED METER  PER FIRE DEPT NO DAMAGE ON PANEL; INSPECT NEEDED PRIOR TO RECONNECT"/>
    <s v="Y"/>
    <m/>
    <m/>
    <s v="37.8145333,-121.2212200,3.900000,3D"/>
    <m/>
    <m/>
    <m/>
    <s v="MANTECA FD"/>
    <m/>
    <s v="N"/>
    <s v="Y"/>
    <s v="N"/>
    <s v="Clear"/>
    <m/>
    <s v="Structures"/>
    <m/>
    <s v="Calm"/>
    <m/>
    <s v="Unknown"/>
    <m/>
    <s v="Structure Only"/>
    <m/>
    <s v="Fire Dept"/>
    <m/>
    <s v="Subsurface"/>
    <m/>
    <s v="N"/>
    <m/>
    <s v="Other (Comments)"/>
    <s v="REMOVE METER PER FD NO DAMAGE ON PANEL"/>
    <m/>
    <m/>
    <m/>
    <s v="  "/>
    <m/>
    <m/>
    <m/>
    <m/>
    <m/>
    <m/>
    <m/>
    <m/>
    <m/>
    <m/>
    <m/>
    <m/>
    <m/>
    <m/>
    <m/>
    <m/>
    <m/>
    <m/>
    <m/>
    <m/>
    <m/>
    <m/>
    <m/>
    <m/>
    <m/>
    <m/>
    <m/>
    <m/>
    <m/>
    <m/>
    <m/>
    <m/>
    <m/>
    <m/>
    <m/>
    <m/>
    <m/>
    <m/>
    <m/>
    <m/>
    <m/>
    <m/>
    <m/>
    <m/>
    <m/>
    <m/>
    <m/>
  </r>
  <r>
    <n v="773"/>
    <s v="CATX"/>
    <s v="3 - QC Complete"/>
    <n v="44487"/>
    <n v="44617"/>
    <s v="Other fire, not attributable to PG&amp;E assets. Fire likely started from homeless that ended up burning the base of a PG&amp;E pole. Pole did not need to be replaced. This information is preliminary."/>
    <s v="\\fxshare-nas05\quotashare-fs01\ESA\5 - Ignition Tracking\2021_Ignition_QC_Folders\20210610_1370492_nan_nan_T005312536"/>
    <s v=" "/>
    <m/>
    <s v="CATX"/>
    <s v="Updated outage time to start time on OIS report"/>
    <n v="44447"/>
    <m/>
    <s v="Not In Scope"/>
    <m/>
    <m/>
    <m/>
    <m/>
    <m/>
    <m/>
    <m/>
    <m/>
    <m/>
    <m/>
    <m/>
    <m/>
    <m/>
    <n v="44274"/>
    <n v="44819"/>
    <m/>
    <s v="Work not listed"/>
    <s v="N"/>
    <m/>
    <m/>
    <m/>
    <s v="N"/>
    <m/>
    <s v="Fire Incident Report "/>
    <m/>
    <m/>
    <m/>
    <m/>
    <m/>
    <m/>
    <m/>
    <m/>
    <s v="Y"/>
    <n v="44448"/>
    <m/>
    <s v="East Conta Costa Fire "/>
    <s v="(925) 634-3400"/>
    <s v="Unable to locate."/>
    <m/>
    <s v="N"/>
    <m/>
    <m/>
    <m/>
    <m/>
    <m/>
    <m/>
    <s v=" "/>
    <x v="198"/>
    <s v="19:10:00"/>
    <m/>
    <m/>
    <s v="FAS"/>
    <s v="N"/>
    <s v="N"/>
    <n v="1370492"/>
    <m/>
    <m/>
    <s v="T005312536"/>
    <m/>
    <m/>
    <m/>
    <m/>
    <s v=" "/>
    <x v="0"/>
    <x v="1"/>
    <s v="N"/>
    <s v="N"/>
    <s v="N"/>
    <s v="Other fire, no indication PG&amp;E assets were involved with an ignition. Troubleman reported no problem found."/>
    <s v="Not PG&amp;E"/>
    <s v="Other"/>
    <s v="None"/>
    <s v="D"/>
    <s v="D"/>
    <s v="&lt;0.25"/>
    <m/>
    <m/>
    <m/>
    <m/>
    <m/>
    <s v="Other Fire: Non-PG&amp;E related"/>
    <m/>
    <m/>
    <s v="N"/>
    <s v="Overhead"/>
    <x v="0"/>
    <m/>
    <s v="None "/>
    <m/>
    <s v=" "/>
    <x v="0"/>
    <n v="37.991140999999999"/>
    <n v="-121.752882"/>
    <s v="Contra Costa"/>
    <s v="CONTRA COSTA 2109 "/>
    <n v="21000"/>
    <m/>
    <x v="0"/>
    <s v="Unknown"/>
    <s v="Urban"/>
    <s v="Grass Fuel Model"/>
    <s v="WEEDS"/>
    <s v="N"/>
    <m/>
    <m/>
    <m/>
    <m/>
    <s v="N"/>
    <s v="N"/>
    <m/>
    <m/>
    <s v="2021-06-11"/>
    <m/>
    <m/>
    <m/>
    <m/>
    <m/>
    <m/>
    <m/>
    <m/>
    <m/>
    <m/>
    <m/>
    <m/>
    <m/>
    <m/>
    <m/>
    <m/>
    <m/>
    <m/>
    <m/>
    <s v="  "/>
    <m/>
    <m/>
    <s v="19:10"/>
    <n v="44357"/>
    <n v="1370492"/>
    <s v="T005312536"/>
    <m/>
    <m/>
    <m/>
    <m/>
    <m/>
    <s v="D1TGAPH"/>
    <m/>
    <n v="13652109"/>
    <s v="2021/06/10 20:31:05"/>
    <n v="9320"/>
    <m/>
    <s v="AXS-OK POLE BLOCKING RAILROAD PLEASE ACCESS ON NEUROLY BETWEEN FRANDORAS AND TORREAMAL FD IS AITING TO GUIDE T MAN"/>
    <s v="N"/>
    <m/>
    <m/>
    <m/>
    <m/>
    <m/>
    <m/>
    <m/>
    <m/>
    <m/>
    <m/>
    <s v="Y"/>
    <m/>
    <m/>
    <m/>
    <m/>
    <m/>
    <m/>
    <m/>
    <m/>
    <m/>
    <m/>
    <m/>
    <m/>
    <m/>
    <m/>
    <m/>
    <m/>
    <m/>
    <m/>
    <m/>
    <m/>
    <m/>
    <s v="  "/>
    <m/>
    <m/>
    <m/>
    <m/>
    <m/>
    <m/>
    <m/>
    <m/>
    <m/>
    <m/>
    <m/>
    <m/>
    <m/>
    <m/>
    <m/>
    <m/>
    <m/>
    <m/>
    <m/>
    <m/>
    <m/>
    <m/>
    <m/>
    <m/>
    <m/>
    <m/>
    <m/>
    <m/>
    <m/>
    <m/>
    <m/>
    <m/>
    <m/>
    <m/>
    <m/>
    <m/>
    <m/>
    <m/>
    <m/>
    <m/>
    <m/>
    <m/>
    <m/>
    <m/>
    <m/>
    <m/>
    <m/>
  </r>
  <r>
    <n v="771"/>
    <s v="G3BA"/>
    <s v="3 - QC Complete"/>
    <n v="44390"/>
    <n v="44617"/>
    <s v="Pole fire with photos showing wires down. The ensuing fire was 3 meters - 0.25 acres in size. This information is preliminary."/>
    <s v="\\fxshare-nas05\quotashare-fs01\ESA\5 - Ignition Tracking\2021_Ignition_QC_Folders\20210610_nan_nan_nan_T005312447"/>
    <s v=" "/>
    <m/>
    <s v="G3BA"/>
    <s v="Updated Outage Date; Updated Troubleman Contact Info; Added OIS Number from FAS Report; Added SAP Identification Number; Updated Equipment Type; Asset Number Associated added; Changed Fire Location Lat/Long; Updated Executive Summary"/>
    <n v="44390"/>
    <m/>
    <s v="Not In Scope"/>
    <m/>
    <m/>
    <m/>
    <m/>
    <m/>
    <m/>
    <m/>
    <m/>
    <m/>
    <m/>
    <m/>
    <m/>
    <m/>
    <m/>
    <m/>
    <m/>
    <m/>
    <m/>
    <m/>
    <m/>
    <m/>
    <m/>
    <m/>
    <m/>
    <m/>
    <m/>
    <m/>
    <m/>
    <m/>
    <m/>
    <m/>
    <m/>
    <s v="N"/>
    <m/>
    <m/>
    <m/>
    <m/>
    <m/>
    <m/>
    <s v="N"/>
    <m/>
    <m/>
    <s v="DAOI"/>
    <s v="Dominic Olguin: 2097997788"/>
    <m/>
    <m/>
    <s v=" "/>
    <x v="198"/>
    <s v="16:28:00"/>
    <n v="44357"/>
    <s v="16:26:00"/>
    <s v="FAS"/>
    <s v="N"/>
    <s v="N"/>
    <s v="TR7828062"/>
    <m/>
    <m/>
    <s v="T005312447"/>
    <n v="121516309"/>
    <m/>
    <m/>
    <s v="PG&amp;E_771_Ignition_20210610_1.jpg"/>
    <s v=" "/>
    <x v="1"/>
    <x v="0"/>
    <s v="Y"/>
    <s v="Y"/>
    <s v="N"/>
    <s v="On June 10, 2021 a PG&amp;E Troubleman was dispatched to a pole fire with wires down off W South Ave, West of S Ohio Ave in Fresno County.  When the Troubleman arrived, the Fire Department was already on scene and the fire had been extinguished. The pole was burnt in half near the bottom of the pole. The troubleman did an inspection and found nothing, created a tag for a pole replacement."/>
    <s v="PG&amp;E"/>
    <s v="Other"/>
    <s v="Pole"/>
    <s v="D"/>
    <s v="D"/>
    <s v="&lt;0.25"/>
    <m/>
    <m/>
    <m/>
    <m/>
    <m/>
    <s v="Equipment - PG&amp;E"/>
    <s v="All types of equipment / facility failure"/>
    <s v="Pole failure"/>
    <s v="N"/>
    <s v="Overhead"/>
    <x v="0"/>
    <s v="Pole"/>
    <s v="Pole"/>
    <n v="101102187"/>
    <s v=" "/>
    <x v="0"/>
    <n v="36.618071299999997"/>
    <n v="-120.41561710000001"/>
    <s v="Fresno"/>
    <s v="MENDOTA 1102 "/>
    <n v="12000"/>
    <m/>
    <x v="0"/>
    <s v="Self Extinguished"/>
    <s v="Agriculture"/>
    <s v="Grass Fuel Model"/>
    <m/>
    <s v="N"/>
    <m/>
    <m/>
    <m/>
    <m/>
    <s v="N"/>
    <s v="N"/>
    <m/>
    <m/>
    <s v="2021-07-13"/>
    <m/>
    <m/>
    <m/>
    <m/>
    <m/>
    <m/>
    <m/>
    <m/>
    <m/>
    <m/>
    <m/>
    <m/>
    <m/>
    <m/>
    <m/>
    <m/>
    <m/>
    <m/>
    <m/>
    <s v="  "/>
    <s v="YOSEMITE"/>
    <s v="LOS BANOS 01"/>
    <s v="16:28:00"/>
    <n v="44357"/>
    <m/>
    <s v="T005312447"/>
    <s v="UNKNOWN"/>
    <s v="LOS ANGELES AVE"/>
    <s v="MENDOTA"/>
    <m/>
    <m/>
    <s v="Y1TDAOI"/>
    <s v="OLGUIN, DOMINIC"/>
    <m/>
    <s v="20210610 22:59"/>
    <n v="9110"/>
    <m/>
    <s v="pole fire. burnt in half. "/>
    <s v="Y"/>
    <n v="3"/>
    <s v="\\fxshare-nas05\quotashare-fs01\ESA\5 - Ignition Tracking\Fire_Tab_Attachment_Files"/>
    <m/>
    <n v="36.618108999999997"/>
    <n v="-120.414948"/>
    <m/>
    <m/>
    <m/>
    <s v="N"/>
    <s v="Y"/>
    <m/>
    <s v="Clear"/>
    <m/>
    <s v="Private Land"/>
    <m/>
    <s v="Calm"/>
    <m/>
    <s v="Unknown"/>
    <m/>
    <s v="3 meters - 0.25 Acres"/>
    <m/>
    <s v="Self Extinguished"/>
    <m/>
    <s v="Overhead"/>
    <m/>
    <s v="Y"/>
    <s v="pictures. "/>
    <s v="PG&amp;E Employee"/>
    <m/>
    <s v="PATROL-FOUND NOTHING"/>
    <m/>
    <s v="N"/>
    <s v="  "/>
    <m/>
    <m/>
    <m/>
    <m/>
    <m/>
    <m/>
    <m/>
    <m/>
    <m/>
    <m/>
    <m/>
    <m/>
    <m/>
    <m/>
    <m/>
    <m/>
    <m/>
    <m/>
    <m/>
    <m/>
    <m/>
    <m/>
    <m/>
    <m/>
    <m/>
    <m/>
    <m/>
    <m/>
    <m/>
    <m/>
    <m/>
    <m/>
    <m/>
    <m/>
    <m/>
    <m/>
    <m/>
    <m/>
    <m/>
    <m/>
    <m/>
    <m/>
    <m/>
    <m/>
    <m/>
    <m/>
    <m/>
  </r>
  <r>
    <n v="769"/>
    <s v="CFMD"/>
    <s v="3 - QC Complete"/>
    <n v="44502"/>
    <n v="44617"/>
    <s v="Other fire, not attributable to PG&amp;E assets. Fire in field located behind church. Troubleman marked the cause and patrol-found nothing. This information is preliminary."/>
    <s v="\\fxshare-nas05\quotashare-fs01\ESA\5 - Ignition Tracking\2021_Ignition_QC_Folders\20210610_nan_nan_nan_T005312318"/>
    <s v=" "/>
    <m/>
    <m/>
    <m/>
    <m/>
    <m/>
    <s v="Not In Scope"/>
    <m/>
    <m/>
    <m/>
    <m/>
    <m/>
    <m/>
    <m/>
    <m/>
    <m/>
    <m/>
    <m/>
    <m/>
    <m/>
    <m/>
    <m/>
    <m/>
    <m/>
    <m/>
    <m/>
    <m/>
    <m/>
    <m/>
    <m/>
    <m/>
    <m/>
    <m/>
    <m/>
    <m/>
    <m/>
    <m/>
    <m/>
    <m/>
    <m/>
    <m/>
    <m/>
    <m/>
    <m/>
    <m/>
    <m/>
    <m/>
    <m/>
    <m/>
    <m/>
    <m/>
    <m/>
    <m/>
    <s v=" "/>
    <x v="198"/>
    <s v="13:31:00"/>
    <m/>
    <m/>
    <s v="FAS"/>
    <s v="N"/>
    <s v="N"/>
    <m/>
    <m/>
    <m/>
    <s v="T005312318"/>
    <m/>
    <m/>
    <m/>
    <m/>
    <s v=" "/>
    <x v="0"/>
    <x v="1"/>
    <s v="N"/>
    <s v="N"/>
    <s v="N"/>
    <s v="Other fire, not attributable to PG&amp;E assets. A small fire started in a field located behind a church. The cause of the fire is undetermined.  This information is preliminary"/>
    <s v="Not PG&amp;E"/>
    <s v="Vegetation"/>
    <m/>
    <m/>
    <m/>
    <s v="&lt;0.25"/>
    <m/>
    <m/>
    <m/>
    <m/>
    <m/>
    <s v="Other Fire: Non-PG&amp;E related"/>
    <m/>
    <m/>
    <m/>
    <s v="Underbuild"/>
    <x v="1"/>
    <m/>
    <m/>
    <m/>
    <s v=" "/>
    <x v="0"/>
    <n v="37.6553933"/>
    <n v="-121.8625583"/>
    <s v="Alameda"/>
    <s v="VINEYARD 2107 "/>
    <n v="21000"/>
    <m/>
    <x v="0"/>
    <s v="ALCO FD"/>
    <s v="Urban"/>
    <m/>
    <m/>
    <s v="N"/>
    <m/>
    <m/>
    <m/>
    <m/>
    <s v="N"/>
    <s v="N"/>
    <m/>
    <m/>
    <s v="2021-06-11"/>
    <m/>
    <m/>
    <m/>
    <m/>
    <m/>
    <m/>
    <m/>
    <m/>
    <m/>
    <m/>
    <m/>
    <m/>
    <m/>
    <m/>
    <m/>
    <m/>
    <m/>
    <m/>
    <m/>
    <s v="  "/>
    <s v="MISSION"/>
    <s v="LIVERMORE 03"/>
    <s v="13:31"/>
    <n v="44357"/>
    <m/>
    <s v="T005312318"/>
    <s v="UNKNOWN"/>
    <s v="BERNAL AVE"/>
    <s v="PLEASANTON"/>
    <m/>
    <m/>
    <s v="M3TBKP2"/>
    <s v="PHARRIS, BRAD"/>
    <m/>
    <s v="20210610 13:55"/>
    <n v="9002"/>
    <m/>
    <s v="no outage fire in field cust heard explosion no pge facilities involved pge pwr ok"/>
    <s v="Y"/>
    <m/>
    <m/>
    <s v="37.6553933,-121.8625583,127.500000,3D"/>
    <m/>
    <m/>
    <s v="fire in field behind church"/>
    <s v="925 447-4257 ALCO fire"/>
    <m/>
    <s v="N"/>
    <s v="Y"/>
    <m/>
    <s v="Clear"/>
    <m/>
    <s v="Private Land"/>
    <m/>
    <s v="Calm"/>
    <m/>
    <s v="Vegetation"/>
    <m/>
    <s v="3 meters - 0.25 Acres"/>
    <m/>
    <s v="Fire Dept"/>
    <s v="ALCO fire"/>
    <s v="Underbuild"/>
    <m/>
    <s v="N"/>
    <m/>
    <m/>
    <m/>
    <s v="PATROL-FOUND NOTHING"/>
    <s v="OTHER"/>
    <s v="N"/>
    <s v="  "/>
    <m/>
    <m/>
    <m/>
    <m/>
    <m/>
    <m/>
    <m/>
    <m/>
    <m/>
    <m/>
    <m/>
    <m/>
    <m/>
    <m/>
    <m/>
    <m/>
    <m/>
    <m/>
    <m/>
    <m/>
    <m/>
    <m/>
    <m/>
    <m/>
    <m/>
    <m/>
    <m/>
    <m/>
    <m/>
    <m/>
    <m/>
    <m/>
    <m/>
    <m/>
    <m/>
    <m/>
    <m/>
    <m/>
    <m/>
    <m/>
    <m/>
    <m/>
    <m/>
    <m/>
    <m/>
    <m/>
    <m/>
  </r>
  <r>
    <n v="768"/>
    <s v="TLAL"/>
    <s v="3 - QC Complete"/>
    <n v="44375"/>
    <n v="44617"/>
    <s v="Tree grew into overhead circuit resulting in a 10'x10' fire under tree. Ilis has cause listed as tree fell into line. Unable to find corrective tagged associated to OIS 1370257 and no photos attached. Originally this was marked as less than one meter fire but the troubleman notes also say it was 10'x10'. This information is preliminary. ILIS:  21-0072697 [FNL: 06/10/21 12:13]; OIS: 1370257; FOID: T005312249; Circuit ID: 042811111, SAP ID: 101955203; First Responder: Troubleman, Rafael Alvarez (RVA4), (707) 217-3745"/>
    <s v="\\fxshare-nas05\quotashare-fs01\ESA\5 - Ignition Tracking\2021_Ignition_QC_Folders\20210610_1370257_nan_nan_T005312249"/>
    <s v=" "/>
    <s v="Y"/>
    <s v="TLAL"/>
    <s v="Outage Time, Fire Size, Fire Size - Troubleman Comments, Wildfire Acreage Burned - Final Updated"/>
    <m/>
    <s v="E2DL (Exponent)"/>
    <s v="Complete"/>
    <s v="Not Required"/>
    <m/>
    <m/>
    <s v="Not Required"/>
    <m/>
    <m/>
    <m/>
    <m/>
    <m/>
    <m/>
    <m/>
    <s v="Complete"/>
    <s v="Branch (Decay, Defect, Cavity)"/>
    <m/>
    <m/>
    <m/>
    <m/>
    <m/>
    <m/>
    <m/>
    <m/>
    <m/>
    <m/>
    <m/>
    <m/>
    <m/>
    <m/>
    <m/>
    <m/>
    <n v="44379"/>
    <n v="44379"/>
    <m/>
    <m/>
    <m/>
    <m/>
    <m/>
    <m/>
    <m/>
    <m/>
    <s v="Y"/>
    <n v="44369"/>
    <n v="44369"/>
    <s v="RVA4"/>
    <s v="(707) 217-3745, RVA4@pge.com"/>
    <s v="Cause Inquiry"/>
    <m/>
    <s v=" "/>
    <x v="198"/>
    <s v="12:21:00"/>
    <n v="44357"/>
    <s v="12:13:00"/>
    <s v="FAS"/>
    <s v="N"/>
    <s v="N"/>
    <n v="1370257"/>
    <s v="21-0072697"/>
    <m/>
    <s v="T005312249"/>
    <m/>
    <s v="121395281, 110585093"/>
    <m/>
    <s v="PG&amp;E_768_Ignition_20210610_1.jpg"/>
    <s v=" "/>
    <x v="1"/>
    <x v="0"/>
    <s v="Y"/>
    <s v="Y"/>
    <s v="N"/>
    <s v="On June 10, 2021 at 1257 hours, a PG&amp;E Troubleman patrolled the Monte Rio 1111 12kV Distribution Circuit number 042811111, in the Tier 3 high fire-threat district (HFTD) State responsibility area (SRA) near the Casini Campgrounds at 22855 Moscow Road, Monte Rio (Duncan Mills). He observed a fallen tree on fire, fuse 13853 in an open status. Initial analysis indicates the ignition was caused by a Monterey pine tree that grew into the line from above and burnt in half, pinning the line down inside of the tree where it was trimmed in the past. When the branch was removed from the line, it lifted back up and made contact with the other side of branch that didn’t burn off. The subject tree is an overmature 65' tall 60&quot; DBH Monterey Pine with severe lean (greater than 25 degrees) away from lines. There was evidence of significant heart rot and sapwood rot at the base. There are multiple large limb failures throughout the tree. The bottom third of the canopy has died back. The tree has significant cone loading indicating severe stress, likely due to significant heart rot and sapwood rot. A tree crew was called by the responding troubleman to remove branches similar to the failed branch. The trimming removed the fail point and most of the debris was chipped before the vegetation management inspector arrived. The Monte Rio Fire Department responded to and extinguished the 50' x by 20' fire. The 142-minute outage affected eight customers. The line was returned to service on June 10, 2021. This information is preliminary."/>
    <s v="PG&amp;E"/>
    <s v="Vegetation"/>
    <m/>
    <s v="D"/>
    <s v="D"/>
    <s v="&lt;0.25"/>
    <s v="50-ft by 20-ft (Veg Fire Inspection Report)"/>
    <m/>
    <m/>
    <m/>
    <m/>
    <s v="Vegetation"/>
    <s v="Contact from object"/>
    <s v="Veg. contact"/>
    <s v="Y"/>
    <s v="Overhead"/>
    <x v="0"/>
    <s v="Conductor - Primary"/>
    <s v="Conductor"/>
    <n v="42811111"/>
    <s v=" "/>
    <x v="2"/>
    <n v="38.460236000000002"/>
    <n v="-123.048072"/>
    <s v="Sonoma"/>
    <s v="MONTE RIO 1111 "/>
    <n v="12000"/>
    <s v="MONTE RIO 1111292"/>
    <x v="0"/>
    <s v="Monte Rio FD"/>
    <s v="Herbaceous"/>
    <m/>
    <m/>
    <s v="N"/>
    <m/>
    <m/>
    <n v="140"/>
    <s v="R2"/>
    <s v="N"/>
    <s v="N"/>
    <m/>
    <m/>
    <s v="2021-06-11"/>
    <n v="38.460270000000001"/>
    <n v="-123.04810999999999"/>
    <n v="44361"/>
    <s v="BranchFail"/>
    <s v="Mature Pine with significant rot leaning away from facilities. Tree is standing with evidence of large branch breakages. Charred tree branch observed on ground next to tree in middle of small burn area. Last inspection was 1/13/2021 by CNU. Wind was observed as &quot;Strong Breeze&quot; on beaufort scale."/>
    <s v="PINE"/>
    <n v="55"/>
    <n v="60"/>
    <n v="5"/>
    <m/>
    <m/>
    <m/>
    <m/>
    <m/>
    <m/>
    <m/>
    <s v="Triangle"/>
    <s v="BareWire"/>
    <m/>
    <s v="  "/>
    <s v="NORTH COAST"/>
    <s v="GUERNEVILLE"/>
    <s v="12:21"/>
    <n v="44357"/>
    <n v="1370257"/>
    <s v="T005312249"/>
    <n v="22855"/>
    <s v="MOSCOW RD"/>
    <s v="MONTE RIO"/>
    <n v="38.459139999999998"/>
    <n v="-123.04812"/>
    <s v="W9TRVA4"/>
    <s v="ALVAREZ JR., RAFAEL"/>
    <n v="42811111"/>
    <s v="20210610 14:54"/>
    <n v="9190"/>
    <n v="1"/>
    <s v="OPEN C/O TO STOP TREE ON FIRE, TREE CREW TRIMMED ON EM TO GET CLEARANCE, CLOSED C/O, PWR OK"/>
    <s v="Y"/>
    <m/>
    <m/>
    <s v="38.4597117,-123.0472983,80.000000,3D"/>
    <m/>
    <m/>
    <m/>
    <s v="CHEIF BAXMAN, MONTE RIO"/>
    <m/>
    <s v="N"/>
    <s v="Y"/>
    <m/>
    <s v="Other (Comments)"/>
    <s v="HOT &amp; WINDY"/>
    <s v="Other (Comments)"/>
    <s v="10X10 UNDER TREE"/>
    <s v="Gusty"/>
    <m/>
    <s v="Vegetation"/>
    <m/>
    <s v="&lt; 1 meter"/>
    <m/>
    <s v="Fire Dept"/>
    <m/>
    <s v="Overhead"/>
    <m/>
    <s v="N"/>
    <s v="NO DAMAGE"/>
    <m/>
    <m/>
    <s v="TREE-GREW INTO LINE"/>
    <s v="CONDUCTOR, OVERHEAD"/>
    <s v="N"/>
    <s v="  "/>
    <m/>
    <m/>
    <m/>
    <m/>
    <m/>
    <m/>
    <m/>
    <m/>
    <m/>
    <m/>
    <m/>
    <m/>
    <m/>
    <m/>
    <m/>
    <m/>
    <m/>
    <m/>
    <m/>
    <m/>
    <m/>
    <m/>
    <m/>
    <m/>
    <m/>
    <m/>
    <m/>
    <m/>
    <m/>
    <m/>
    <m/>
    <m/>
    <m/>
    <m/>
    <m/>
    <m/>
    <m/>
    <m/>
    <m/>
    <m/>
    <m/>
    <m/>
    <m/>
    <m/>
    <m/>
    <m/>
    <m/>
  </r>
  <r>
    <n v="767"/>
    <s v="G3BA"/>
    <s v="3 - QC Complete"/>
    <n v="44403"/>
    <n v="44617"/>
    <s v="Pole fire due to unknown cause. The ensuing fire was 1 meter - &lt; 3 meters in size. This information is preliminary. Called Tman left message. Ordered Fire report-say response in 14 days.  FRESNO CA City Public Records Request::R004830-071421; Received fire report 7/26/21"/>
    <s v="\\fxshare-nas05\quotashare-fs01\ESA\5 - Ignition Tracking\2021_Ignition_QC_Folders\20210610_1370127_nan_nan_T005312116"/>
    <s v=" "/>
    <s v="Y"/>
    <s v="G3BA"/>
    <s v="Updated Outage Time to dispatch time for T-man; Added Tman Contact Info; Updated Other Companies; Called Tman, no answer, left message; ordered fire report; No SAP LC/EC tag created"/>
    <m/>
    <m/>
    <s v="Not In Scope"/>
    <m/>
    <m/>
    <m/>
    <m/>
    <m/>
    <m/>
    <m/>
    <m/>
    <m/>
    <m/>
    <m/>
    <m/>
    <m/>
    <m/>
    <m/>
    <m/>
    <m/>
    <m/>
    <m/>
    <m/>
    <m/>
    <m/>
    <m/>
    <m/>
    <m/>
    <m/>
    <m/>
    <m/>
    <m/>
    <m/>
    <m/>
    <m/>
    <s v="Y"/>
    <n v="44391"/>
    <n v="44403"/>
    <s v="Fresno FD"/>
    <m/>
    <m/>
    <m/>
    <s v="Y"/>
    <n v="44391"/>
    <m/>
    <s v="NDS5"/>
    <s v="Nic Starkey: 5599074286"/>
    <s v="No Answer"/>
    <m/>
    <s v=" "/>
    <x v="198"/>
    <s v="10:12:00"/>
    <n v="44357"/>
    <s v="09:57:00"/>
    <s v="FAS"/>
    <s v="N"/>
    <s v="N"/>
    <n v="1370127"/>
    <m/>
    <m/>
    <s v="T005312116"/>
    <m/>
    <m/>
    <m/>
    <m/>
    <m/>
    <x v="0"/>
    <x v="1"/>
    <s v="Y"/>
    <s v="Y"/>
    <s v="N"/>
    <s v="On June 10, 2021 a PG&amp;E troubleman was dispatached to a fire at 1948 W. Kearny Blvd, Fresno, CA.  The repair crew arrived first while 911 responders were still onsite. After the fire was extinguished by Fresno FD, they checked the lines in the effected area and found no problems with the pole in the fire location.  The Investigatior from the fire report also could not place a fire origin or cause of the ignition. No indication of PG&amp;E asset failure causing the ignition."/>
    <s v="Not PG&amp;E"/>
    <m/>
    <m/>
    <s v="D"/>
    <m/>
    <s v="&lt;3 meters of linear travel"/>
    <m/>
    <m/>
    <m/>
    <m/>
    <m/>
    <s v="Other Fire: Non-PG&amp;E related"/>
    <m/>
    <m/>
    <s v="Y"/>
    <s v="Overhead"/>
    <x v="0"/>
    <s v="Pole"/>
    <m/>
    <n v="100888510"/>
    <s v=" "/>
    <x v="0"/>
    <n v="36.7286833"/>
    <n v="-119.8340733"/>
    <s v="Fresno"/>
    <s v="WEST FRESNO 1112 "/>
    <n v="12000"/>
    <m/>
    <x v="0"/>
    <s v="Unknown"/>
    <s v="Urban"/>
    <s v="Grass Fuel Model"/>
    <m/>
    <s v="N"/>
    <m/>
    <m/>
    <m/>
    <m/>
    <s v="N"/>
    <s v="N"/>
    <m/>
    <m/>
    <s v="2021-06-11"/>
    <m/>
    <m/>
    <m/>
    <m/>
    <m/>
    <m/>
    <m/>
    <m/>
    <m/>
    <m/>
    <m/>
    <m/>
    <m/>
    <m/>
    <m/>
    <m/>
    <m/>
    <m/>
    <m/>
    <s v="  "/>
    <s v="FRESNO"/>
    <s v="FRESNO 01"/>
    <s v="10:12:00"/>
    <n v="44357"/>
    <n v="1370127"/>
    <s v="T005312116"/>
    <n v="1948"/>
    <s v="W KEARNEY BLVD"/>
    <s v="FRESNO"/>
    <n v="36.729410000000001"/>
    <n v="-119.83367"/>
    <s v="F4GJ0C4"/>
    <s v="CAVAZOS, RAY (W-5091)"/>
    <n v="253731112"/>
    <s v="20210610 10:43"/>
    <n v="9310"/>
    <m/>
    <s v="STANDBY WAIT FOR T-MAN"/>
    <s v="Y"/>
    <m/>
    <m/>
    <s v="36.7286833,-119.8340733,80.000000,3D"/>
    <m/>
    <m/>
    <m/>
    <s v="NONE"/>
    <m/>
    <s v="N"/>
    <s v="Y"/>
    <m/>
    <s v="Clear"/>
    <m/>
    <s v="Private Land"/>
    <m/>
    <s v="Calm"/>
    <m/>
    <s v="Vegetation"/>
    <m/>
    <s v="1 meter - &lt; 3 meters"/>
    <m/>
    <s v="Fire Dept"/>
    <m/>
    <s v="Overhead"/>
    <m/>
    <s v="N"/>
    <m/>
    <m/>
    <m/>
    <m/>
    <m/>
    <s v="N"/>
    <s v="  "/>
    <m/>
    <m/>
    <m/>
    <m/>
    <m/>
    <m/>
    <m/>
    <m/>
    <m/>
    <m/>
    <m/>
    <m/>
    <m/>
    <m/>
    <m/>
    <m/>
    <m/>
    <m/>
    <m/>
    <m/>
    <m/>
    <m/>
    <m/>
    <m/>
    <m/>
    <m/>
    <m/>
    <m/>
    <m/>
    <m/>
    <m/>
    <m/>
    <m/>
    <m/>
    <m/>
    <m/>
    <m/>
    <m/>
    <m/>
    <m/>
    <m/>
    <m/>
    <m/>
    <m/>
    <m/>
    <m/>
    <m/>
  </r>
  <r>
    <n v="766"/>
    <s v="TLAL"/>
    <s v="3 - QC Complete"/>
    <n v="44405"/>
    <n v="44620"/>
    <s v="Tree grew into overhead circuit resulting in a wires down incident that ignited a small fire. This information is preliminary. OIS: 1370126; FOID: T005312099 (ACMI), T005312133 (WXDN-Assist); Outage: 1 csr; Outage Started: 06/10/2021 09:55; Outage Ended: 06/10/2021 12:15 (Time: 140min); Circuit ID: 152261107, SAP Eqp ID: 101409281; Division: Sierra; District/County: El Dorado"/>
    <s v="\\fxshare-nas05\quotashare-fs01\ESA\5 - Ignition Tracking\2021_Ignition_QC_Folders\20210610_1370126_nan_nan_T005312099"/>
    <s v=" "/>
    <s v="Y"/>
    <s v="TLAL"/>
    <s v="Outage Time, Eqp Type Associated to Ignition, Failure Sub-Driver, Fire Greater Than 1 Linear Meter, CPUC Reportable Ignition, Fire Lat/Long Updated; Additional FOID Added; Pre-Existing EC Notification Added"/>
    <m/>
    <s v="s71c"/>
    <s v="In Progress"/>
    <s v="Not Required"/>
    <m/>
    <s v="Not Required"/>
    <s v="Not Required"/>
    <m/>
    <m/>
    <m/>
    <m/>
    <m/>
    <m/>
    <m/>
    <s v="Complete"/>
    <s v="Strain/Abrasion"/>
    <m/>
    <m/>
    <m/>
    <m/>
    <m/>
    <m/>
    <m/>
    <m/>
    <m/>
    <m/>
    <m/>
    <m/>
    <m/>
    <m/>
    <m/>
    <n v="44616"/>
    <n v="44636"/>
    <m/>
    <m/>
    <m/>
    <m/>
    <m/>
    <m/>
    <m/>
    <m/>
    <m/>
    <s v="Y"/>
    <n v="44405"/>
    <n v="44405"/>
    <s v="ACMI"/>
    <s v="Adam Mello, (530) 401-5814, ACMI@pge.com"/>
    <s v="Phone Interview Details in Sub-folder"/>
    <m/>
    <s v=" "/>
    <x v="198"/>
    <s v="09:58:00"/>
    <n v="44357"/>
    <s v="09:55:00"/>
    <s v="FAS"/>
    <s v="N"/>
    <s v="N"/>
    <n v="1370126"/>
    <m/>
    <m/>
    <s v="T005312099, T005312133"/>
    <m/>
    <n v="116810207"/>
    <m/>
    <s v="PG&amp;E_766_Ignition_20210610_1.jpg"/>
    <s v=" "/>
    <x v="1"/>
    <x v="0"/>
    <s v="Y"/>
    <s v="Y"/>
    <s v="N"/>
    <s v="On June 10, 2021 at 1018 hours, PG&amp;E Troublemen patrolled the Diamond Springs 1107 12kV Distribution Circuit number 152261107, in the Tier 3 High fire threat district (HFTD) State responsibility area (SRA) near 5379 Green Valley Road in Placerville. They observed a tree in the lines, a broken not hot overhead service conductor down on ground, while the hot side was still up, and the remains of a small fire. The tree service trimmed the oak trees and the service drop was replaced on the day of the incident. Initial analysis indicates the ignition was caused by a living 40' tall 8&quot; DBH Live Oak tree that grew into the lines in addition to overhead secondary service drop conductor failure. Our vegetation management team completed the post-incident inspection six days after the incident and following the completion of the preliminary tree work and replacement of the service drop. The vegetation management inspector noted in their report that the service drop failed at 20' from the transformer. This incident area has serpentine soil (asbestos). There is a still open pre-existing EC tag 116810207 that was submitted on March 22, 2019, for the replacement of the class five 45' cracked and bowed MKB Douglas Fir wood pole (SAP Eqp ID 101409281) that was installed in 1976. Cal Fire responded to the self-extinguished the 7' x 7' fire. The 140-minute outage affected 1 customer. The line was returned to service on June 10, 2021. The incident occurred in a proposed Habitat conservation plan (HCP) area. This information is preliminary."/>
    <s v="PG&amp;E"/>
    <s v="Vegetation"/>
    <m/>
    <s v="D"/>
    <s v="D"/>
    <s v="&lt;3 meters of linear travel"/>
    <s v="2x2, tiny fire; VM report shows 7' x 7'"/>
    <m/>
    <m/>
    <m/>
    <m/>
    <s v="Vegetation"/>
    <s v="Contact from object"/>
    <s v="Veg. contact"/>
    <s v="Y"/>
    <s v="Overhead"/>
    <x v="3"/>
    <s v="Service Drop"/>
    <s v="Conductor"/>
    <n v="101409281"/>
    <s v=" "/>
    <x v="2"/>
    <n v="38.714260000000003"/>
    <n v="-120.91292"/>
    <s v="El Dorado"/>
    <s v="DIAMOND SPRINGS 1107"/>
    <s v="0-750"/>
    <m/>
    <x v="0"/>
    <s v="Self Extinguished"/>
    <s v="Hardwood Woodland"/>
    <m/>
    <m/>
    <s v="N"/>
    <m/>
    <m/>
    <m/>
    <m/>
    <s v="N"/>
    <s v="N"/>
    <m/>
    <m/>
    <s v="2021-06-11"/>
    <m/>
    <m/>
    <m/>
    <m/>
    <m/>
    <m/>
    <m/>
    <m/>
    <m/>
    <m/>
    <m/>
    <m/>
    <m/>
    <m/>
    <m/>
    <m/>
    <m/>
    <m/>
    <m/>
    <s v="  "/>
    <s v="SIERRA"/>
    <s v="EL DORADO"/>
    <s v="09:58"/>
    <n v="44357"/>
    <n v="1370126"/>
    <s v="T005312099"/>
    <n v="5379"/>
    <s v="GREEN VALLEY RD"/>
    <s v="PLACERVILLE"/>
    <n v="38.714019999999998"/>
    <n v="-120.91278"/>
    <s v="T4TACMI"/>
    <s v="MELLO, ADAM"/>
    <n v="152261107"/>
    <s v="20210610 12:17"/>
    <n v="9260"/>
    <m/>
    <s v="wire down, not hot, hot side stayed up, tree service trimmed oaks and replaced svc. good power"/>
    <s v="Y"/>
    <m/>
    <m/>
    <s v="38.7141583,-120.9133650,348.700000,3D"/>
    <m/>
    <m/>
    <m/>
    <m/>
    <m/>
    <s v="N"/>
    <s v="Y"/>
    <m/>
    <s v="Clear"/>
    <m/>
    <s v="Private Land"/>
    <m/>
    <s v="Calm"/>
    <m/>
    <s v="Vegetation"/>
    <m/>
    <s v="Other (Comments)"/>
    <s v="2x2, tiny fire"/>
    <s v="Self Extinguished"/>
    <m/>
    <s v="Overhead"/>
    <m/>
    <s v="N"/>
    <m/>
    <m/>
    <m/>
    <s v="TREE-GREW INTO LINE"/>
    <s v="CONDUCTOR, OVERHEAD"/>
    <s v="N"/>
    <s v="  "/>
    <m/>
    <m/>
    <m/>
    <m/>
    <m/>
    <m/>
    <m/>
    <m/>
    <m/>
    <m/>
    <m/>
    <m/>
    <m/>
    <m/>
    <m/>
    <m/>
    <m/>
    <m/>
    <m/>
    <m/>
    <m/>
    <m/>
    <m/>
    <m/>
    <m/>
    <m/>
    <m/>
    <m/>
    <m/>
    <m/>
    <m/>
    <m/>
    <m/>
    <m/>
    <m/>
    <m/>
    <m/>
    <m/>
    <m/>
    <m/>
    <m/>
    <m/>
    <m/>
    <m/>
    <m/>
    <m/>
    <m/>
  </r>
  <r>
    <n v="765"/>
    <s v="AGFC"/>
    <s v="3 - QC Complete"/>
    <n v="44357"/>
    <n v="44617"/>
    <s v="Other fire, not attributable to PG&amp;E assets. Two poles burnt due to fire. This information is preliminary."/>
    <s v="\\fxshare-nas05\quotashare-fs01\ESA\5 - Ignition Tracking\2021_Ignition_QC_Folders\20210610_1369788_nan_nan_T005311860"/>
    <s v=" "/>
    <m/>
    <m/>
    <m/>
    <m/>
    <m/>
    <s v="Not In Scope"/>
    <m/>
    <m/>
    <m/>
    <m/>
    <m/>
    <m/>
    <m/>
    <m/>
    <m/>
    <m/>
    <m/>
    <m/>
    <m/>
    <m/>
    <m/>
    <m/>
    <m/>
    <m/>
    <m/>
    <m/>
    <m/>
    <m/>
    <m/>
    <m/>
    <m/>
    <m/>
    <m/>
    <m/>
    <m/>
    <m/>
    <m/>
    <m/>
    <m/>
    <m/>
    <m/>
    <m/>
    <m/>
    <m/>
    <m/>
    <m/>
    <m/>
    <m/>
    <m/>
    <m/>
    <m/>
    <m/>
    <s v=" "/>
    <x v="198"/>
    <s v="07:05:00"/>
    <n v="44357"/>
    <s v="07:05:00"/>
    <s v="FAS"/>
    <s v="N"/>
    <s v="N"/>
    <n v="1369788"/>
    <m/>
    <m/>
    <s v="T005311860"/>
    <m/>
    <m/>
    <m/>
    <m/>
    <s v=" "/>
    <x v="0"/>
    <x v="1"/>
    <s v="N"/>
    <s v="N"/>
    <s v="N"/>
    <s v="Other fire, not attributable to PG&amp;E assets. Two poles burnt due to fire. This information is preliminary."/>
    <s v="Not PG&amp;E"/>
    <s v="Other"/>
    <m/>
    <m/>
    <m/>
    <s v="10-99"/>
    <m/>
    <m/>
    <m/>
    <m/>
    <m/>
    <s v="Other Fire: Non-PG&amp;E related"/>
    <m/>
    <m/>
    <m/>
    <s v="Overhead"/>
    <x v="1"/>
    <m/>
    <m/>
    <m/>
    <s v=" "/>
    <x v="0"/>
    <n v="38.884768000000001"/>
    <n v="-122.23209900000001"/>
    <s v="Yolo"/>
    <s v="MADISON 2101"/>
    <n v="21000"/>
    <m/>
    <x v="0"/>
    <s v="Cal Fire"/>
    <s v="Shrub"/>
    <m/>
    <m/>
    <s v="Y"/>
    <s v="County 2018"/>
    <m/>
    <m/>
    <m/>
    <s v="N"/>
    <s v="N"/>
    <m/>
    <m/>
    <s v="2021-06-11"/>
    <m/>
    <m/>
    <m/>
    <m/>
    <m/>
    <m/>
    <m/>
    <m/>
    <m/>
    <m/>
    <m/>
    <m/>
    <m/>
    <m/>
    <m/>
    <m/>
    <m/>
    <m/>
    <m/>
    <s v="  "/>
    <s v="SACRAMENTO"/>
    <s v="WOODLAND 02"/>
    <s v="07:05"/>
    <n v="44357"/>
    <n v="1369788"/>
    <s v="T005311860"/>
    <s v="1/4"/>
    <s v="S/RD 41 .3M SW/RD 41A"/>
    <s v="RUMSEY"/>
    <n v="38.870780000000003"/>
    <n v="-122.22136"/>
    <s v="S2TJDHX"/>
    <s v="HODGES, JOHN"/>
    <n v="63172101"/>
    <s v="20210610 11:39"/>
    <n v="9002"/>
    <n v="1"/>
    <s v="2 POLES BURNED DOWN DUE TO FIRE. "/>
    <s v="Y"/>
    <m/>
    <m/>
    <m/>
    <n v="38.884768000000001"/>
    <n v="-122.23209900000001"/>
    <m/>
    <s v="CAL FIRE"/>
    <n v="101653485"/>
    <s v="N"/>
    <s v="Y"/>
    <m/>
    <s v="Clear"/>
    <m/>
    <s v="Private Land"/>
    <m/>
    <s v="Calm"/>
    <m/>
    <s v="Unknown"/>
    <m/>
    <s v="10 - 100 Acres"/>
    <m/>
    <s v="Cal Fire"/>
    <m/>
    <s v="Overhead"/>
    <m/>
    <s v="N"/>
    <m/>
    <s v="Cal Fire"/>
    <m/>
    <s v="FIRE, FOREST/GRASS"/>
    <s v="POLE-WOOD"/>
    <s v="N"/>
    <s v="  "/>
    <m/>
    <m/>
    <m/>
    <m/>
    <m/>
    <m/>
    <m/>
    <m/>
    <m/>
    <m/>
    <m/>
    <m/>
    <m/>
    <m/>
    <m/>
    <m/>
    <m/>
    <m/>
    <m/>
    <m/>
    <m/>
    <m/>
    <m/>
    <m/>
    <m/>
    <m/>
    <m/>
    <m/>
    <m/>
    <m/>
    <m/>
    <m/>
    <m/>
    <m/>
    <m/>
    <m/>
    <m/>
    <m/>
    <m/>
    <m/>
    <m/>
    <m/>
    <m/>
    <m/>
    <m/>
    <m/>
    <m/>
  </r>
  <r>
    <n v="764"/>
    <s v="AGFC"/>
    <s v="3 - QC Complete"/>
    <n v="44357"/>
    <n v="44617"/>
    <s v="Structure fire, not attributable to PG&amp;E assets. Appears 2 wires down 2 spans load side of 5597 with all three fuses blown. Wires down due to fire. EOC preliminary notes: Troubleman observed fire trucks and wire down on arrival. Unable to determine cause, but it seems like the structure caused the fire. Not aware of any injuries. House on fire, started grass fire, about 5 acres, maybe less. One media presence, unmarked car with a camera stand. Spoke with CalFire chief, name unknown. Two wires down, one span._x000a_Emailed media inquiry maiilbox. Media hotline experiencing sinilar issues to EIR hotline. When I call I get &quot;All lines are busy, please try your call again later.&quot;"/>
    <s v="\\fxshare-nas05\quotashare-fs01\ESA\5 - Ignition Tracking\2021_Ignition_QC_Folders\20210610_1369863_nan_nan_T005311808"/>
    <s v=" "/>
    <m/>
    <m/>
    <m/>
    <m/>
    <m/>
    <s v="Not In Scope"/>
    <m/>
    <m/>
    <m/>
    <m/>
    <m/>
    <m/>
    <m/>
    <m/>
    <m/>
    <m/>
    <m/>
    <m/>
    <m/>
    <m/>
    <m/>
    <m/>
    <m/>
    <m/>
    <m/>
    <m/>
    <m/>
    <m/>
    <m/>
    <m/>
    <m/>
    <m/>
    <m/>
    <m/>
    <m/>
    <m/>
    <m/>
    <m/>
    <m/>
    <m/>
    <m/>
    <m/>
    <m/>
    <m/>
    <m/>
    <m/>
    <m/>
    <m/>
    <m/>
    <m/>
    <m/>
    <m/>
    <s v=" "/>
    <x v="198"/>
    <s v="03:05:00"/>
    <n v="44357"/>
    <s v="03:05:00"/>
    <s v="FAS"/>
    <s v="N"/>
    <s v="N"/>
    <n v="1369863"/>
    <m/>
    <m/>
    <s v="T005311808"/>
    <m/>
    <m/>
    <m/>
    <m/>
    <s v=" "/>
    <x v="0"/>
    <x v="1"/>
    <s v="N"/>
    <s v="N"/>
    <s v="N"/>
    <m/>
    <s v="Not PG&amp;E"/>
    <s v="Building"/>
    <m/>
    <m/>
    <m/>
    <s v="0.26-9.99"/>
    <m/>
    <m/>
    <m/>
    <m/>
    <m/>
    <s v="Other Fire: Non-PG&amp;E related"/>
    <m/>
    <m/>
    <m/>
    <s v="Overhead"/>
    <x v="1"/>
    <m/>
    <m/>
    <m/>
    <s v=" "/>
    <x v="0"/>
    <n v="39.404918299999999"/>
    <n v="-121.60478670000001"/>
    <s v="Butte"/>
    <s v="WYANDOTTE 1106 "/>
    <n v="12000"/>
    <m/>
    <x v="0"/>
    <s v="Cal Fire"/>
    <s v="Urban"/>
    <m/>
    <m/>
    <s v="N"/>
    <m/>
    <s v="Barn"/>
    <m/>
    <m/>
    <s v="N"/>
    <s v="N"/>
    <m/>
    <m/>
    <s v="2021-06-11"/>
    <m/>
    <m/>
    <m/>
    <m/>
    <m/>
    <m/>
    <m/>
    <m/>
    <m/>
    <m/>
    <m/>
    <m/>
    <m/>
    <m/>
    <m/>
    <m/>
    <m/>
    <m/>
    <m/>
    <s v="  "/>
    <s v="NORTH VALLEY"/>
    <s v="OROVILLE 01"/>
    <s v="03:05"/>
    <n v="44357"/>
    <n v="1369863"/>
    <s v="T005311808"/>
    <n v="2723"/>
    <s v="HIGHWAY 70"/>
    <s v="OROVILLE"/>
    <n v="39.403889999999997"/>
    <n v="-121.60556"/>
    <s v="V4TKDMB"/>
    <s v="MENZEL, KILE"/>
    <n v="102911106"/>
    <s v="20210610 05:04"/>
    <n v="9002"/>
    <m/>
    <s v="appears wire went down due to structure fire. all 3 fuses blown at 5597 on arrival"/>
    <s v="Y"/>
    <m/>
    <m/>
    <s v="39.4049183,-121.6047867,31.700000,3D"/>
    <m/>
    <m/>
    <s v="2 wires down 2 spans load side 5597"/>
    <s v="cal fire"/>
    <m/>
    <s v="Y"/>
    <s v="N"/>
    <m/>
    <s v="Clear"/>
    <m/>
    <s v="Structures"/>
    <s v="1 structure and adjoining property grass fires"/>
    <s v="Calm"/>
    <m/>
    <s v="Unknown"/>
    <m/>
    <s v="0.25 - 10 Acres"/>
    <m/>
    <s v="Cal Fire"/>
    <m/>
    <s v="Overhead"/>
    <m/>
    <s v="N"/>
    <s v="unknown"/>
    <m/>
    <m/>
    <s v="PATROL-NOT CONDUCTED"/>
    <s v="CONDUCTOR, OVERHEAD"/>
    <s v="N"/>
    <s v="  "/>
    <m/>
    <m/>
    <m/>
    <m/>
    <m/>
    <m/>
    <m/>
    <m/>
    <m/>
    <m/>
    <m/>
    <m/>
    <m/>
    <m/>
    <m/>
    <m/>
    <m/>
    <m/>
    <m/>
    <m/>
    <m/>
    <m/>
    <m/>
    <m/>
    <m/>
    <m/>
    <m/>
    <m/>
    <m/>
    <m/>
    <m/>
    <m/>
    <m/>
    <m/>
    <m/>
    <m/>
    <m/>
    <m/>
    <m/>
    <m/>
    <m/>
    <m/>
    <m/>
    <m/>
    <m/>
    <m/>
    <m/>
  </r>
  <r>
    <n v="763"/>
    <s v="AHH7"/>
    <s v="3 - QC Complete"/>
    <n v="44435"/>
    <n v="44617"/>
    <s v="Pole fire due to 1/0 riser cable failed which ignited the pole on fire. The ensuing fire was limited to PG&amp;E assets. Troubleman created tag for damaged  riser cable. This information is preliminary. On June 6th, 2021 at 01:34 hours, a PG&amp;E Troubleman was dispatched to the Merced-2102 12kV Distribution Circuit on O Street in the vicinity of Merced in response to pole fire. Initial analysis indicates a riser failed.  The ensuing fire was less than 1 meter in size and the fire was suppressed by Merced Fire Department. PG&amp;E Crew  replaced the conductor, elbow, and connector on June 10th, 2021.  "/>
    <s v="\\fxshare-nas05\quotashare-fs01\ESA\5 - Ignition Tracking\2021_Ignition_QC_Folders\20210610_1369837_nan_nan_T005311798"/>
    <s v=" "/>
    <s v="Y"/>
    <s v="ahh7"/>
    <s v="Updated outage time. "/>
    <n v="44428"/>
    <m/>
    <s v="Not In Scope"/>
    <m/>
    <m/>
    <m/>
    <m/>
    <m/>
    <m/>
    <m/>
    <m/>
    <m/>
    <m/>
    <m/>
    <m/>
    <m/>
    <n v="44209"/>
    <n v="44562"/>
    <n v="43543"/>
    <s v="Work not listed"/>
    <s v="N"/>
    <s v="SRNC1017427"/>
    <m/>
    <m/>
    <s v="Y"/>
    <s v="3 adjacent trees listed for additional work"/>
    <s v="Fire Incident Report "/>
    <m/>
    <m/>
    <m/>
    <m/>
    <m/>
    <m/>
    <m/>
    <m/>
    <m/>
    <m/>
    <m/>
    <m/>
    <m/>
    <m/>
    <m/>
    <m/>
    <n v="44357"/>
    <n v="44357"/>
    <s v="AWG2 "/>
    <s v="Adam Gibson, AWG2, 209-617-8508"/>
    <m/>
    <m/>
    <s v=" "/>
    <x v="198"/>
    <s v="01:34:00"/>
    <n v="44357"/>
    <s v="01:24:00"/>
    <s v="FAS"/>
    <s v="N"/>
    <s v="N"/>
    <n v="1369837"/>
    <s v="21-0072380"/>
    <m/>
    <s v="T005311798"/>
    <n v="121500739"/>
    <m/>
    <m/>
    <m/>
    <s v=" "/>
    <x v="0"/>
    <x v="0"/>
    <s v="N"/>
    <s v="N"/>
    <s v="N"/>
    <s v="On June 6, 2021 at 0134 hours, a PG&amp;E Troubleman was dispatched to the Merced-2102 12kV Distribution Circuit on O Street, between Main and 18th, Merced in response to a pole fire. Initial analysis indicates PG&amp;E equipment failure caused the ignition. The 1/0 riser cable failed that resulted in the pole to catch fire. The ensuing fire was less than 1 meter in size and the fire was suppressed by Merced Fire Department. PG&amp;E Crew  replaced the conductor, elbow, and connector on June 10, 2021.  "/>
    <s v="PG&amp;E"/>
    <s v="Other"/>
    <s v="PG&amp;E Pole"/>
    <s v="D"/>
    <s v="D"/>
    <s v="Structure-PG&amp;E only"/>
    <s v="POLE AND CABLE POLE OK"/>
    <m/>
    <m/>
    <m/>
    <m/>
    <s v="Equipment - PG&amp;E"/>
    <s v="All types of equipment / facility failure"/>
    <s v="Riser Failure"/>
    <s v="Y"/>
    <s v="Overhead"/>
    <x v="0"/>
    <s v="Riser"/>
    <s v="Conductor, Elbow, Splice "/>
    <n v="104015477"/>
    <s v=" "/>
    <x v="0"/>
    <n v="37.304519999999997"/>
    <n v="-120.49015"/>
    <s v="Merced"/>
    <s v="MERCED 2102"/>
    <n v="21000"/>
    <s v="MERCED 210259150"/>
    <x v="0"/>
    <s v="Merced County FD"/>
    <s v="Urban"/>
    <s v="Fire-resistive fuel bed"/>
    <m/>
    <s v="N"/>
    <m/>
    <m/>
    <m/>
    <m/>
    <s v="N"/>
    <s v="N"/>
    <m/>
    <m/>
    <s v="2021-06-11"/>
    <m/>
    <m/>
    <m/>
    <m/>
    <m/>
    <m/>
    <m/>
    <m/>
    <m/>
    <m/>
    <m/>
    <m/>
    <m/>
    <m/>
    <m/>
    <m/>
    <m/>
    <m/>
    <m/>
    <s v="  "/>
    <s v="YOSEMITE"/>
    <s v="MERCED 03"/>
    <s v="01:34"/>
    <n v="44357"/>
    <n v="1369837"/>
    <s v="T005311798"/>
    <n v="901"/>
    <s v="W MAIN ST"/>
    <s v="MERCED"/>
    <n v="37.303429999999999"/>
    <n v="-120.48748000000001"/>
    <s v="Y4TAWG2"/>
    <s v="GIBSON, ADAM"/>
    <n v="252802102"/>
    <s v="20210610 03:32"/>
    <n v="9002"/>
    <n v="1"/>
    <s v="1/0 RISER CABLE FAILED CAUGHT POLE ON FIRE POLE OK CALLED FOR CREW TO MAKE REPAIRS TO RISER CABLE METER #1010761013 IS OUT NOT IN MAPPED"/>
    <s v="Y"/>
    <m/>
    <m/>
    <s v="37.3046917,-120.4913300,53.300000,2D"/>
    <m/>
    <m/>
    <m/>
    <s v="MERCED CITY LOG#2021-00004814"/>
    <m/>
    <s v="N"/>
    <s v="Y"/>
    <m/>
    <s v="Clear"/>
    <m/>
    <s v="PG&amp;E Only"/>
    <m/>
    <s v="Calm"/>
    <m/>
    <s v="PG&amp;E Equipment"/>
    <m/>
    <s v="Other (Comments)"/>
    <s v="POLE AND CABLE POLE OK"/>
    <s v="Fire Dept"/>
    <m/>
    <s v="Overhead"/>
    <m/>
    <s v="Y"/>
    <s v="PHOTOS"/>
    <s v="PG&amp;E Employee"/>
    <m/>
    <s v="OVERHEAD"/>
    <s v="CONDUCTOR, UNDERGROUND"/>
    <s v="N"/>
    <s v="  "/>
    <m/>
    <m/>
    <m/>
    <m/>
    <m/>
    <m/>
    <m/>
    <m/>
    <m/>
    <m/>
    <m/>
    <m/>
    <m/>
    <m/>
    <m/>
    <m/>
    <m/>
    <m/>
    <m/>
    <m/>
    <m/>
    <m/>
    <m/>
    <m/>
    <m/>
    <m/>
    <m/>
    <m/>
    <m/>
    <m/>
    <m/>
    <m/>
    <m/>
    <m/>
    <m/>
    <m/>
    <m/>
    <m/>
    <m/>
    <m/>
    <m/>
    <m/>
    <m/>
    <m/>
    <m/>
    <m/>
    <m/>
  </r>
  <r>
    <n v="762"/>
    <s v="DLY6"/>
    <s v="3 - QC Complete"/>
    <n v="44553"/>
    <n v="44617"/>
    <s v="Creek fire burning in Dunnigan load side of fuse 1985 on the madison 2101 distribution circuit on road 41 &amp; 41A. Approx size of the fire is 20 acre per cal fire website with no cause listed. Multipe poles burnt in area. No mention of PG&amp;E equipment as cause of the ignition. ILIS 21-0072348 has the cuase listed as 3rd party fire house or building. EOC preliminary notes: DCC manually opened the LR. Poles are down in the fire area. Waiting on response from the Troubleman._x000a_As of June 10, 2021 at 0530 hours, DCC reports from troubleman that it was a 40-50 acre fire, poles burned on 1985 load side. Tman opened 1985 with permission from fire department re-closed LR, restoring all but 2 customers at 2324 hours. Has not heard that any of PG&amp;E's equipment is suspected in starting the fire. EIR still waiting to hear from troubleman._x000a_Contacted M&amp;C supervisor Brad Cranston who was on site. CalFire was on site; fire caused due to a tennant dispute with a landlord, believes no PG&amp;E equipment was involved in the ignition. 2 poles burned. Yolo sheriff was on site. This information is preliminary."/>
    <s v="\\fxshare-nas05\quotashare-fs01\ESA\5 - Ignition Tracking\2021_Ignition_QC_Folders\20210609_1369788_nan_nan_T005311737"/>
    <s v=" "/>
    <s v="Y"/>
    <s v="DLY6"/>
    <s v="ADDED FO ID, UPDATED LAT/LONG SAP NOTIFS, UPDATED CREATE TIME AND OUTAGE TIME "/>
    <n v="44546"/>
    <m/>
    <s v="Not In Scope"/>
    <m/>
    <m/>
    <m/>
    <m/>
    <m/>
    <m/>
    <m/>
    <m/>
    <m/>
    <m/>
    <m/>
    <m/>
    <m/>
    <m/>
    <m/>
    <m/>
    <m/>
    <m/>
    <m/>
    <m/>
    <m/>
    <m/>
    <m/>
    <m/>
    <m/>
    <m/>
    <m/>
    <m/>
    <m/>
    <m/>
    <m/>
    <m/>
    <s v="Y"/>
    <n v="44538"/>
    <m/>
    <m/>
    <m/>
    <s v="ref #:_x0009_R002756-120821"/>
    <m/>
    <s v="N"/>
    <m/>
    <m/>
    <m/>
    <m/>
    <m/>
    <m/>
    <s v=" "/>
    <x v="199"/>
    <s v="21:00:00"/>
    <n v="44356"/>
    <s v="21:09:00"/>
    <s v="FAS"/>
    <s v="N"/>
    <s v="N"/>
    <n v="1369788"/>
    <m/>
    <m/>
    <s v="T005311737"/>
    <n v="121512036"/>
    <m/>
    <m/>
    <m/>
    <s v=" "/>
    <x v="0"/>
    <x v="1"/>
    <s v="N"/>
    <s v="N"/>
    <s v="N"/>
    <s v="On June 9, 2021 at 21:00 hours, a PG&amp;E Troubleman was dispatched to the Madison 2101, a 21kV Distribution Circuit in Rumsey (Yolo County), California.  Two locations are associated with this index, location number one is located off of County Road 41A, a half mile north from County Road 42.  Location number two is located off of County Road 41A, which is 0.5miles east of County Road 41.  This request was in response to wires down reported in the area.  Upon further investigation, it appears a non-related PG&amp;E fire was the source of ignition.   A fire, named Creek fire had started and spread approximately 20 acres per Cal Fire initial reports.  The Creek fire burned a path that reached  two power poles burning them.   The fire was suppressed by Cal Fire on June 10, 2021.   As a result of this incident, 148 customers experienced a power outage.  On June 10, 2021 a PG&amp;E Crew revisited location one and replaced the pole, transformer and conductor.   That same day they also revisited location number two and replaced the pole and two transformers. This is preliminary.  A Cal Fire report has been requested and awaiting receipt (request reference number, R002756-120821) **(Second location lat/long: 38.8928025639, -122.2358455834)"/>
    <s v="Not PG&amp;E"/>
    <s v="Vegetation"/>
    <s v="Pole, Tranformer, conductor"/>
    <s v="D"/>
    <s v="D"/>
    <s v="10-99"/>
    <s v="2 POLES BURNED DOWN DUE TO FIRE."/>
    <m/>
    <m/>
    <m/>
    <m/>
    <s v="Other Fire: Non-PG&amp;E related"/>
    <m/>
    <m/>
    <s v="N"/>
    <s v="Overhead"/>
    <x v="0"/>
    <s v="Pole"/>
    <s v="Pole, Tranformer, conductor"/>
    <s v="101653485, 101594384"/>
    <s v=" "/>
    <x v="0"/>
    <n v="38.885038299999998"/>
    <n v="-122.2315967"/>
    <s v="Yolo"/>
    <s v="MADISON 2101"/>
    <n v="21000"/>
    <s v="MADISON 2101351038"/>
    <x v="0"/>
    <s v="Cal Fire"/>
    <s v="Shrub"/>
    <s v="Timber fuel model"/>
    <s v="Trees, moderate veg"/>
    <s v="Yes"/>
    <s v="County 2018, Sand 2019, Hennessey 2020"/>
    <s v="Creek"/>
    <m/>
    <m/>
    <s v="N"/>
    <s v="N"/>
    <m/>
    <m/>
    <s v="2021-06-11"/>
    <m/>
    <m/>
    <m/>
    <m/>
    <m/>
    <m/>
    <m/>
    <m/>
    <m/>
    <m/>
    <m/>
    <m/>
    <m/>
    <m/>
    <m/>
    <m/>
    <m/>
    <m/>
    <m/>
    <s v="  "/>
    <s v="SACRAMENTO"/>
    <s v="WOODLAND 02"/>
    <s v="23:15"/>
    <n v="44356"/>
    <n v="1369788"/>
    <s v="T005311737"/>
    <s v="1/4"/>
    <s v="S/RD 41 .3M SW/RD 41A"/>
    <s v="RUMSEY"/>
    <n v="38.870780000000003"/>
    <n v="-122.22136"/>
    <s v="S2TSZSP"/>
    <s v="SHIELDS, SPENCER"/>
    <n v="63172101"/>
    <s v="20210610 00:33"/>
    <n v="9002"/>
    <m/>
    <s v="poles down in fire area L/S/O FCO 1985.. open tag MOL.. need daytime patrol to assess"/>
    <s v="Y"/>
    <m/>
    <m/>
    <m/>
    <n v="38"/>
    <n v="-121"/>
    <s v="fire load side of fco 1985 on madison 2101 circuit"/>
    <s v="cal fire"/>
    <m/>
    <s v="N"/>
    <s v="N"/>
    <m/>
    <s v="Clear"/>
    <m/>
    <s v="Private Land"/>
    <m/>
    <s v="Calm"/>
    <m/>
    <s v="Unknown"/>
    <m/>
    <s v="10 - 100 Acres"/>
    <m/>
    <s v="Cal Fire"/>
    <m/>
    <s v="Overhead"/>
    <m/>
    <s v="N"/>
    <m/>
    <s v="Other (Comments)"/>
    <s v="none collected"/>
    <s v="PATROL-FOUND NOTHING"/>
    <m/>
    <s v="N"/>
    <s v="  "/>
    <m/>
    <m/>
    <m/>
    <m/>
    <m/>
    <m/>
    <m/>
    <m/>
    <m/>
    <m/>
    <m/>
    <m/>
    <m/>
    <m/>
    <m/>
    <m/>
    <m/>
    <m/>
    <m/>
    <m/>
    <m/>
    <m/>
    <m/>
    <m/>
    <m/>
    <m/>
    <m/>
    <m/>
    <m/>
    <m/>
    <m/>
    <m/>
    <m/>
    <m/>
    <m/>
    <m/>
    <m/>
    <m/>
    <m/>
    <m/>
    <m/>
    <m/>
    <m/>
    <m/>
    <m/>
    <m/>
    <m/>
  </r>
  <r>
    <n v="761"/>
    <s v="TLAL"/>
    <s v="3 - QC Complete"/>
    <n v="44364"/>
    <n v="44617"/>
    <s v="Tree branch fell onto the messenger, carrying the mid span service causing the service to break mid span and weatherhead. The troubleman opened service up at the takeoff pole to make safe. A priority &quot;A&quot; tag was created and photos were attached. Troubleman states they will need tree crew to remove branch hanging on messenger and replace service from takeoff pole. The ensuing fire was 3 meter - &lt; 0.25 acre in size. OIS: 1369732; FOID: T005311664 (SANA); EC: 121500222; PM: 31542977; Circuit ID: 252721110, SAP ID: 100144790; Outage Start: 06/09/2021 18:46; Outage Stop: 06/10/2021 04:07; Total: 9hrs, 21min"/>
    <s v="\\fxshare-nas05\quotashare-fs01\ESA\5 - Ignition Tracking\2021_Ignition_QC_Folders\20210609_1369732_nan_nan_T005311664"/>
    <s v=" "/>
    <s v="Y"/>
    <s v="TLAL"/>
    <s v="Outage Time Updated; Additional FOID Added"/>
    <n v="44502"/>
    <m/>
    <s v="Not In Scope"/>
    <m/>
    <m/>
    <m/>
    <m/>
    <m/>
    <m/>
    <m/>
    <m/>
    <m/>
    <m/>
    <m/>
    <s v="Complete"/>
    <m/>
    <m/>
    <m/>
    <m/>
    <m/>
    <m/>
    <m/>
    <m/>
    <m/>
    <m/>
    <m/>
    <m/>
    <m/>
    <m/>
    <m/>
    <m/>
    <m/>
    <m/>
    <m/>
    <m/>
    <m/>
    <m/>
    <m/>
    <m/>
    <m/>
    <m/>
    <m/>
    <s v="Y"/>
    <n v="44364"/>
    <n v="44364"/>
    <s v="SANA"/>
    <s v="(661) 619-8772, SANA@pge.com"/>
    <s v="Confirmed Fire &amp; Details"/>
    <m/>
    <s v=" "/>
    <x v="199"/>
    <s v="18:47:00"/>
    <n v="44356"/>
    <s v="18:46:00"/>
    <s v="FAS"/>
    <s v="N"/>
    <s v="N"/>
    <n v="1369732"/>
    <m/>
    <m/>
    <s v="T005311664"/>
    <n v="121500222"/>
    <m/>
    <m/>
    <s v="PG&amp;E_761_Ignition_20210609_1.jpg"/>
    <s v=" "/>
    <x v="1"/>
    <x v="0"/>
    <s v="Y"/>
    <s v="Y"/>
    <s v="N"/>
    <s v="On June 9, 2021 at 1910 hours, a PG&amp;E Troubleman patrolled the Kern Oil 1110 12kV Distribution Circuit number 252721110, in the Local Responsibility area at the rear of 230 and 238 Ray Street, Bakersfield, CA 93308. He observed a broken #2 CU Triplex overhead service conductor, weatherhead, a tree branch hanging off the span guy, and a small dry grass fire in the rear of 230 Ray Street, under the transformer pole. The result was a broken service drop and tree branch hanging off the span guy. The tree appeared to be in the walking utility easement and to not to belong to anyone. He notified the on-call and the local VPM (Cody Lyles, C3LL) of the need for tree trimmers to remove the branch from the PG&amp;E span guy. Initial analysis indicates the ignition was caused by a large eucalyptus tree branch that fell and landed on a PG&amp;E span guy which supported the mid-span service, which caused the service to break mid-span and the weatherhead, and resulted in an ignition. There was an EC tag 117575541 completed on September 14, 2021, for a similar overgrown vegetation into the span guy incident. The Kern County Fire Department responded to and extinguished the fire. The 561-minute outage affected 1 customer. The line was returned to service on June 10, 2021. This information is preliminary."/>
    <s v="PG&amp;E"/>
    <s v="Vegetation"/>
    <m/>
    <s v="D"/>
    <s v="D"/>
    <s v="&lt;0.25"/>
    <m/>
    <m/>
    <m/>
    <m/>
    <m/>
    <s v="Vegetation"/>
    <s v="Contact from object"/>
    <s v="Veg. contact"/>
    <s v="Y"/>
    <s v="Overhead"/>
    <x v="3"/>
    <s v="Service Drop"/>
    <s v="Service Drop"/>
    <n v="100144790"/>
    <s v=" "/>
    <x v="0"/>
    <n v="35.422290705057499"/>
    <n v="-119.024745545957"/>
    <s v="Kern"/>
    <s v="KERN OIL 1110"/>
    <s v="0-750"/>
    <m/>
    <x v="0"/>
    <s v="Kern County FD"/>
    <s v="Urban"/>
    <m/>
    <m/>
    <s v="N"/>
    <m/>
    <m/>
    <m/>
    <m/>
    <s v="N"/>
    <s v="N"/>
    <m/>
    <m/>
    <s v="2021-06-11"/>
    <m/>
    <m/>
    <m/>
    <m/>
    <m/>
    <m/>
    <m/>
    <m/>
    <m/>
    <m/>
    <m/>
    <m/>
    <m/>
    <m/>
    <m/>
    <m/>
    <m/>
    <m/>
    <m/>
    <s v="  "/>
    <s v="KERN"/>
    <s v="BAKERSFIELD 02"/>
    <s v="18:47"/>
    <n v="44356"/>
    <n v="1369732"/>
    <s v="T005311664"/>
    <n v="238"/>
    <s v="RAY ST"/>
    <s v="BAKERSFIELD"/>
    <n v="35.422730000000001"/>
    <n v="-119.02487000000001"/>
    <s v="K1TSANA"/>
    <s v="NAKAMURA, SCOTT"/>
    <n v="252721110"/>
    <s v="20210609 20:26"/>
    <n v="9002"/>
    <m/>
    <s v="Upon arrival verified address/talked to FD. Tree branch fell onto messenger carrying mid span service. Service broke at mid span and weatherhead. Opened service up at take off pole to make safe. Notified oncall and created A tag with pictures. Will need tree crew to remove tree branch hanging on messenger. Need crew to replace service from take off pole , down messenger and to house."/>
    <s v="Y"/>
    <m/>
    <m/>
    <s v="35.422290705057556,-119.02474554595712,148.34615300251818,"/>
    <m/>
    <m/>
    <m/>
    <s v="Kern County FD/911"/>
    <m/>
    <s v="N"/>
    <s v="Y"/>
    <m/>
    <s v="Storm Wind"/>
    <m/>
    <s v="Private Land"/>
    <m/>
    <s v="Strong"/>
    <m/>
    <s v="Vegetation"/>
    <m/>
    <s v="3 meters - 0.25 Acres"/>
    <m/>
    <s v="Fire Dept"/>
    <m/>
    <s v="Overhead"/>
    <m/>
    <s v="N"/>
    <m/>
    <m/>
    <m/>
    <s v="TREE-BRANCH FELL INTO LINE"/>
    <s v="SERVICE CONDUCTOR"/>
    <s v="N"/>
    <s v="  "/>
    <m/>
    <m/>
    <m/>
    <m/>
    <m/>
    <m/>
    <m/>
    <m/>
    <m/>
    <m/>
    <m/>
    <m/>
    <m/>
    <m/>
    <m/>
    <m/>
    <m/>
    <m/>
    <m/>
    <m/>
    <m/>
    <m/>
    <m/>
    <m/>
    <m/>
    <m/>
    <m/>
    <m/>
    <m/>
    <m/>
    <m/>
    <m/>
    <m/>
    <m/>
    <m/>
    <m/>
    <m/>
    <m/>
    <m/>
    <m/>
    <m/>
    <m/>
    <m/>
    <m/>
    <m/>
    <m/>
    <m/>
  </r>
  <r>
    <n v="760"/>
    <s v="TLAL"/>
    <s v="3 - QC Complete"/>
    <n v="44574"/>
    <n v="44617"/>
    <s v="Tree contacting service at customers weatherhead caused arcing and ignited a small less than one meter dry brush fire. Tree removed and connector replaced. This information is preliminary. FOID: 4143363958; Circuit ID: 042631106; County: Sonoma; Division: Sonoma"/>
    <s v="\\fxshare-nas05\quotashare-fs01\ESA\5 - Ignition Tracking\2021_Ignition_QC_Folders\20210609_nan_nan_nan_4143363958"/>
    <s v=" "/>
    <s v="Y"/>
    <s v="TLAL"/>
    <s v="Create Time, Fire Suppressing Agency Updated; Added Pre-Existing EC Tag"/>
    <n v="44574"/>
    <m/>
    <s v="Not In Scope"/>
    <m/>
    <m/>
    <m/>
    <m/>
    <m/>
    <m/>
    <m/>
    <m/>
    <m/>
    <m/>
    <m/>
    <m/>
    <m/>
    <m/>
    <m/>
    <m/>
    <m/>
    <m/>
    <m/>
    <m/>
    <m/>
    <m/>
    <m/>
    <m/>
    <m/>
    <m/>
    <m/>
    <m/>
    <m/>
    <m/>
    <m/>
    <m/>
    <s v="N"/>
    <m/>
    <m/>
    <m/>
    <m/>
    <m/>
    <m/>
    <s v="N"/>
    <m/>
    <m/>
    <s v="R0R1"/>
    <m/>
    <m/>
    <m/>
    <s v=" "/>
    <x v="199"/>
    <s v="15:39:00"/>
    <m/>
    <m/>
    <s v="FAS"/>
    <s v="N"/>
    <s v="N"/>
    <m/>
    <m/>
    <m/>
    <n v="4143363958"/>
    <m/>
    <n v="112736997"/>
    <m/>
    <s v="NON HFTD"/>
    <s v=" "/>
    <x v="0"/>
    <x v="0"/>
    <s v="Y"/>
    <s v="N"/>
    <s v="N"/>
    <s v="On June 9, 2021 at 1621 hours, a PG&amp;E Troubleman patrolled the Petaluma C 1106 Distribution Circuit number 042631106, in the Local Responsibility Area (&quot;LRA&quot;) near the backyard of 1701 Annetta Dr, Petaluma, CA 94954. He observed a tree in contact with the customer's arcing weatherhead and service conductor. Initial analysis indicates the ignition was caused by an overgrown Cottonwood shrub that grew into the service conductor connector and made contact with the customer's weatherhead, which resulted in arcs, sparks, and the small ignition that ensued. The Kenwood Fire Protection District responded to and extinguished the fire. The shrub was cut back and the connectors were replaced. The line was returned to service on June 9, 2021. The Vegetation Management Inspection procedure assesses impact of vegetation to primary and secondary lines, and considers service drop wires to be out of scope for Vegetation Management Inspections because Electric Tariff Rule 16, as approved by the CPUC, governs electric service lines. Rule 16 assigns responsibility to manage vegetation around the customer's Service drop wires to the customer. This rule provides that, as a condition of service, the customer must provide a clear path, free of obstructions, for the service line. There is a still open pre-existing EC F-Tag 112736997 from April of 2017, for an exposed ground due to the rotten wood ground molding at the connecting 45’ class-5 Douglas Fir Cellon-Gas treated wood pole (SAP Eqp ID 102000684, Koppers Co, Mfr. Year 1966). This information is preliminary."/>
    <s v="PG&amp;E"/>
    <s v="Vegetation"/>
    <m/>
    <s v="D"/>
    <s v="D"/>
    <s v="&lt;3 meters of linear travel"/>
    <m/>
    <m/>
    <m/>
    <m/>
    <m/>
    <s v="Vegetation"/>
    <s v="Contact from object"/>
    <s v="Veg. contact"/>
    <s v="N"/>
    <s v="Overhead"/>
    <x v="3"/>
    <s v="Service Drop"/>
    <s v="Service Drop, Connector"/>
    <n v="102000684"/>
    <s v=" "/>
    <x v="0"/>
    <n v="38.250073299999997"/>
    <n v="-122.6124933"/>
    <s v="Sonoma"/>
    <s v="PETALUMA C 1106 "/>
    <s v="0 - 750"/>
    <m/>
    <x v="0"/>
    <s v="Kenwood FPD"/>
    <s v="Urban"/>
    <s v="Brush fuel model"/>
    <m/>
    <s v="N"/>
    <m/>
    <m/>
    <m/>
    <m/>
    <s v="N"/>
    <s v="N"/>
    <m/>
    <m/>
    <s v="2021-06-11"/>
    <m/>
    <m/>
    <m/>
    <m/>
    <m/>
    <m/>
    <m/>
    <m/>
    <m/>
    <m/>
    <m/>
    <m/>
    <m/>
    <m/>
    <m/>
    <m/>
    <m/>
    <m/>
    <m/>
    <s v="  "/>
    <s v="NORTH COAST"/>
    <s v="PETALUMA 02"/>
    <s v="15:40"/>
    <n v="44356"/>
    <m/>
    <n v="4143363958"/>
    <n v="1701"/>
    <s v="ANNETTA DR"/>
    <s v="PETALUMA"/>
    <n v="38.249918000000001"/>
    <n v="-122.61222100000001"/>
    <s v="W9TR0R1"/>
    <s v="REGE, ROBERT"/>
    <n v="42631106"/>
    <s v="20210609 17:22"/>
    <n v="1000"/>
    <m/>
    <s v="TREE CONTACTING AT  CUSTOMERS WEATHERHEAD CAUSED ARCING  TREE REMOVED CONNECTORS REPLACED  ( POWER OK )"/>
    <s v="Y"/>
    <m/>
    <m/>
    <s v="38.2500733,-122.6124933,24.700000,2D"/>
    <m/>
    <m/>
    <m/>
    <s v="PETALUMA FIRE"/>
    <m/>
    <s v="N"/>
    <s v="Y"/>
    <s v="N"/>
    <s v="Storm Wind"/>
    <m/>
    <s v="Other (Comments)"/>
    <s v="DRY BRUSH IN BACKYARD"/>
    <s v="Gusty"/>
    <m/>
    <s v="Vegetation"/>
    <m/>
    <s v="&lt; 1 meter"/>
    <m/>
    <s v="Fire Dept"/>
    <m/>
    <s v="Overhead"/>
    <m/>
    <s v="N"/>
    <m/>
    <m/>
    <m/>
    <m/>
    <m/>
    <m/>
    <s v="  "/>
    <m/>
    <m/>
    <m/>
    <m/>
    <m/>
    <m/>
    <m/>
    <m/>
    <m/>
    <m/>
    <m/>
    <m/>
    <m/>
    <m/>
    <m/>
    <m/>
    <m/>
    <m/>
    <m/>
    <m/>
    <m/>
    <m/>
    <m/>
    <m/>
    <m/>
    <m/>
    <m/>
    <m/>
    <m/>
    <m/>
    <m/>
    <m/>
    <m/>
    <m/>
    <m/>
    <m/>
    <m/>
    <m/>
    <m/>
    <m/>
    <m/>
    <m/>
    <m/>
    <m/>
    <m/>
    <m/>
    <m/>
  </r>
  <r>
    <n v="759"/>
    <s v="CFMD"/>
    <s v="3 - QC Complete"/>
    <n v="44385"/>
    <n v="44617"/>
    <s v="Mylar balloon flew into overhead circuit, resulting in an ignition. The ensuing fire was 0.25 - 10 acres in size. This information is preliminary."/>
    <s v="\\fxshare-nas05\quotashare-fs01\ESA\5 - Ignition Tracking\2021_Ignition_QC_Folders\20210609_1369554_nan_nan_T005311475"/>
    <s v=" "/>
    <m/>
    <m/>
    <m/>
    <m/>
    <m/>
    <s v="Not In Scope"/>
    <m/>
    <m/>
    <m/>
    <m/>
    <m/>
    <m/>
    <m/>
    <m/>
    <m/>
    <m/>
    <m/>
    <m/>
    <m/>
    <m/>
    <m/>
    <m/>
    <m/>
    <m/>
    <m/>
    <m/>
    <m/>
    <m/>
    <m/>
    <m/>
    <m/>
    <m/>
    <m/>
    <m/>
    <m/>
    <m/>
    <m/>
    <m/>
    <s v="Y"/>
    <n v="44385"/>
    <n v="44386"/>
    <s v="Greenville FD"/>
    <s v="831-674-5484"/>
    <s v="LWOT - Fire Chief Jim Ward, 4:35p report will be emailed in the am"/>
    <m/>
    <s v="Y"/>
    <n v="44385"/>
    <n v="44385"/>
    <s v="FLT6"/>
    <s v="831-682-1744"/>
    <s v="Confirmed details &amp; fire information.  Troublmen stated that he was contacted by Hal Smeltzer in the law department that he sent phtos to already. 7/8 sent Hal email to forward pictures"/>
    <m/>
    <s v=" "/>
    <x v="199"/>
    <s v="15:14:00"/>
    <n v="44356"/>
    <s v="15:13:00"/>
    <s v="FAS"/>
    <s v="N"/>
    <s v="N"/>
    <n v="1369554"/>
    <m/>
    <m/>
    <s v="T005311475"/>
    <m/>
    <m/>
    <m/>
    <s v="PG&amp;E_759_Ignition_20210609_3.JPG"/>
    <s v=" "/>
    <x v="1"/>
    <x v="0"/>
    <s v="Y"/>
    <s v="Y"/>
    <s v="N"/>
    <s v="On June 9th, 2021 at 15:14 hours, a PG&amp;E troubleman was dispatched to the LOS OSITOS 2103, 21kV Distribution circuit on Oak Avenue in the City of Greenfield in response to a report of a tree or object on the wire. The responding troubleman arrived on scene and observed a small vegetation fire being put out by fire department on the scene.  Initial analysis indicates that a mylar balloon got caught in the primary overhead line which caused arcing and the sparks started a vegetation fire. The small vegetation fire was suppressed by the Greenfield Fire Department.  This incident occurred in a Non-HFTD with  clear, gusty wind weather conditions.  There were no corrective tags created for this incident.  The mylar balloon was removed from the lines.  This information is preliminary."/>
    <s v="PG&amp;E"/>
    <s v="Vegetation"/>
    <m/>
    <s v="D"/>
    <s v="D"/>
    <s v="0.26-9.99"/>
    <m/>
    <m/>
    <m/>
    <m/>
    <m/>
    <s v="Contact - 3rd Party"/>
    <s v="Contact from object"/>
    <s v="Balloon contact"/>
    <s v="Y"/>
    <s v="Overhead"/>
    <x v="0"/>
    <s v="Conductor - Primary"/>
    <m/>
    <n v="101767246"/>
    <s v=" "/>
    <x v="0"/>
    <n v="36.327919999999999"/>
    <n v="-121.2305733"/>
    <s v="Monterey"/>
    <s v="LOS OSITOS 2103 "/>
    <n v="21000"/>
    <m/>
    <x v="0"/>
    <s v="Greenfield FD"/>
    <s v="Herbaceous"/>
    <m/>
    <m/>
    <s v="N"/>
    <m/>
    <m/>
    <m/>
    <m/>
    <s v="N"/>
    <s v="N"/>
    <m/>
    <m/>
    <s v="2021-06-11"/>
    <m/>
    <m/>
    <m/>
    <m/>
    <m/>
    <m/>
    <m/>
    <m/>
    <m/>
    <m/>
    <m/>
    <m/>
    <m/>
    <m/>
    <m/>
    <m/>
    <m/>
    <m/>
    <m/>
    <s v="  "/>
    <s v="CENTRAL COAST"/>
    <s v="KING CITY"/>
    <s v="15:14"/>
    <n v="44356"/>
    <n v="1369554"/>
    <s v="T005311475"/>
    <n v="244"/>
    <s v="OAK AVE"/>
    <s v="GREENFIELD"/>
    <n v="36.327730000000003"/>
    <n v="-121.23159"/>
    <s v="C2TFLT6"/>
    <s v="TUCKER, BUD"/>
    <n v="182082103"/>
    <s v="20210609 16:03"/>
    <n v="9190"/>
    <m/>
    <s v="mylar balloon in lines "/>
    <s v="Y"/>
    <m/>
    <m/>
    <s v="36.3279200,-121.2305733,76.200000,3D"/>
    <m/>
    <m/>
    <m/>
    <s v="greenfield fire dept 911"/>
    <m/>
    <s v="N"/>
    <s v="Y"/>
    <m/>
    <s v="Clear"/>
    <m/>
    <s v="Private Land"/>
    <m/>
    <s v="Gusty"/>
    <m/>
    <s v="Vegetation"/>
    <m/>
    <s v="0.25 - 10 Acres"/>
    <m/>
    <s v="Fire Dept"/>
    <m/>
    <s v="Overhead"/>
    <m/>
    <s v="Y"/>
    <s v="photos and balloon"/>
    <s v="PG&amp;E Employee"/>
    <m/>
    <s v="METALLIC BALLOON"/>
    <s v="CONDUCTOR, OVERHEAD"/>
    <s v="N"/>
    <s v="  "/>
    <m/>
    <m/>
    <m/>
    <m/>
    <m/>
    <m/>
    <m/>
    <m/>
    <m/>
    <m/>
    <m/>
    <m/>
    <m/>
    <m/>
    <m/>
    <m/>
    <m/>
    <m/>
    <m/>
    <m/>
    <m/>
    <m/>
    <m/>
    <m/>
    <m/>
    <m/>
    <m/>
    <m/>
    <m/>
    <m/>
    <m/>
    <m/>
    <m/>
    <m/>
    <m/>
    <m/>
    <m/>
    <m/>
    <m/>
    <m/>
    <m/>
    <m/>
    <m/>
    <m/>
    <m/>
    <m/>
    <m/>
  </r>
  <r>
    <n v="758"/>
    <s v="TLAL"/>
    <s v="3 - QC Complete"/>
    <n v="44574"/>
    <n v="44617"/>
    <s v="Tree grew into overhead secondary circuit, resulting in a small less than one meter fire. This information is preliminary. OIS: 1369441; FOID: T005311317; ILIS: 21-0072145; Circuit ID: 042651101; County: Solano; Division: North Bay"/>
    <s v="\\fxshare-nas05\quotashare-fs01\ESA\5 - Ignition Tracking\2021_Ignition_QC_Folders\20210609_1369441_nan_nan_T005311317"/>
    <s v=" "/>
    <s v="Y"/>
    <s v="TLAL"/>
    <s v="Outage Time, Failure Sub-Driver Updated; ILIS Added"/>
    <n v="44574"/>
    <m/>
    <s v="Not In Scope"/>
    <m/>
    <m/>
    <m/>
    <m/>
    <m/>
    <m/>
    <m/>
    <m/>
    <m/>
    <m/>
    <m/>
    <m/>
    <m/>
    <m/>
    <m/>
    <m/>
    <m/>
    <m/>
    <m/>
    <m/>
    <m/>
    <m/>
    <m/>
    <m/>
    <m/>
    <m/>
    <m/>
    <m/>
    <m/>
    <m/>
    <m/>
    <m/>
    <s v="N"/>
    <m/>
    <m/>
    <m/>
    <m/>
    <m/>
    <m/>
    <s v="N"/>
    <m/>
    <m/>
    <s v="FBG4"/>
    <m/>
    <m/>
    <m/>
    <s v=" "/>
    <x v="199"/>
    <s v="12:47:00"/>
    <n v="44356"/>
    <s v="13:29:00"/>
    <s v="FAS"/>
    <s v="N"/>
    <s v="N"/>
    <n v="1369441"/>
    <s v="21-0072145"/>
    <m/>
    <s v="T005311317"/>
    <m/>
    <m/>
    <m/>
    <s v="NON HFTD"/>
    <s v=" "/>
    <x v="0"/>
    <x v="0"/>
    <s v="Y"/>
    <s v="N"/>
    <s v="N"/>
    <s v="On June 9, 2021 at 1552 hours, a PG&amp;E Troubleman patrolled the Highway 1101 12kV Distribution Circuit number 042651101, in the Local Responsibility Area (&quot;LRA&quot;) in the backyard of 130 Cardinal Ln, Vallejo, CA 94589. He observed the trees in the backyard pushing the secondary overhead conductors together, arcing, and a small fire. He de-energized the SP transformer and then re-energized the line at 1638 hours, after the &quot;Core Tree&quot; tree crew fell the causal trees. Initial analysis indicates the ignition was caused by living 35' tall 10&quot; DBH pine and poplar trees that were overgrown and grew into the line and caused the secondary wires to make contact, which arced, sparked, and resulted in a small fire on the ground below. The incident area trees were inspected by the Vegetation Management team three months prior to this incident and last worked in March of 2018. The Vallejo Fire Department responded to and extinguished the small grass fire on the ground in the dirt, grassy brush area of the overgrown backyard. The 190-minute outage affected 12 customers. The line was returned to service on June 9, 2021. This information is preliminary."/>
    <s v="PG&amp;E"/>
    <s v="Vegetation"/>
    <m/>
    <s v="D"/>
    <s v="D"/>
    <s v="&lt;3 meters of linear travel"/>
    <s v="fire dept had out on first arrival, not called for root burning later"/>
    <m/>
    <m/>
    <m/>
    <m/>
    <s v="Vegetation"/>
    <s v="Contact from object"/>
    <s v="Wire-to-wire contact"/>
    <s v="Y"/>
    <s v="Overhead"/>
    <x v="2"/>
    <s v="Conductor - Insulated Secondary"/>
    <s v="Secondary Conductor"/>
    <n v="102243677"/>
    <s v=" "/>
    <x v="0"/>
    <n v="38.154651999999999"/>
    <n v="-122.24936700000001"/>
    <s v="Solano"/>
    <s v="HIGHWAY 1101"/>
    <n v="12000"/>
    <m/>
    <x v="0"/>
    <s v="Vallejo FD"/>
    <s v="Urban"/>
    <s v="Grass Fuel Model"/>
    <s v="Grass and Brush"/>
    <s v="N"/>
    <m/>
    <m/>
    <m/>
    <m/>
    <s v="N"/>
    <s v="N"/>
    <m/>
    <m/>
    <s v="2021-06-11"/>
    <n v="38.154682999999999"/>
    <n v="-122.249325"/>
    <n v="44357"/>
    <s v="Unverified"/>
    <s v="Upon inspection of the line, I was unable to determine which tree may have caused the significant strain on the secondary line. There is a density of vegetation within the rear of the address where the fault occurred. Do to the sensitivity of the location and lack of maintenance of the property, the vegetation was suspected to have  progressed to the point of pushing the secondary lines to close together and causing arcing. Larger clearances around secondary lines will be needed for property going forward."/>
    <m/>
    <m/>
    <m/>
    <m/>
    <m/>
    <m/>
    <m/>
    <m/>
    <m/>
    <m/>
    <m/>
    <m/>
    <m/>
    <m/>
    <s v="  "/>
    <s v="NORTH BAY"/>
    <s v="VALLEJO 04"/>
    <s v="12:47"/>
    <n v="44356"/>
    <n v="1369441"/>
    <s v="T005311317"/>
    <n v="136"/>
    <s v="CARDINAL LN"/>
    <s v="VALLEJO"/>
    <n v="38.154409999999999"/>
    <n v="-122.2495"/>
    <s v="N3TFBG4"/>
    <s v="GRIFFITH, FRANK"/>
    <n v="42651101"/>
    <s v="20210609 16:55"/>
    <n v="9190"/>
    <m/>
    <s v="turned SP transformer off at 1329, on again at 1638, after tree trimmers ''CORE'' cut down offending trees back yard at 130 Cardinal"/>
    <s v="Y"/>
    <m/>
    <m/>
    <m/>
    <n v="38.154651999999999"/>
    <n v="-122.24936700000001"/>
    <m/>
    <s v="707-648-4488"/>
    <m/>
    <s v="N"/>
    <s v="Y"/>
    <m/>
    <s v="Clear"/>
    <m/>
    <s v="Private Land"/>
    <m/>
    <s v="Gusty"/>
    <m/>
    <s v="Vegetation"/>
    <s v="Small grass fire, was burning a root at my return, we hosed with water"/>
    <s v="&lt; 1 meter"/>
    <s v="fire dept had out on first arrival, not called for root burning later"/>
    <s v="Fire Dept"/>
    <s v="Vallejo Fire Dept"/>
    <s v="Overhead"/>
    <m/>
    <s v="N"/>
    <m/>
    <m/>
    <m/>
    <s v="TREE-GREW INTO LINE"/>
    <s v="SECONDARY"/>
    <s v="N"/>
    <s v="  "/>
    <m/>
    <m/>
    <m/>
    <m/>
    <m/>
    <m/>
    <m/>
    <m/>
    <m/>
    <m/>
    <m/>
    <m/>
    <m/>
    <m/>
    <m/>
    <m/>
    <m/>
    <m/>
    <m/>
    <m/>
    <m/>
    <m/>
    <m/>
    <m/>
    <m/>
    <m/>
    <m/>
    <m/>
    <m/>
    <m/>
    <m/>
    <m/>
    <m/>
    <m/>
    <m/>
    <m/>
    <m/>
    <m/>
    <m/>
    <m/>
    <m/>
    <m/>
    <m/>
    <m/>
    <m/>
    <m/>
    <m/>
  </r>
  <r>
    <n v="757"/>
    <s v="AGFC"/>
    <s v="3 - QC Complete"/>
    <n v="44356"/>
    <n v="44617"/>
    <s v="Structure fire, not attributable to PG&amp;E assets. Third party was cause of ignition. This information is preliminary."/>
    <s v="\\fxshare-nas05\quotashare-fs01\ESA\5 - Ignition Tracking\2021_Ignition_QC_Folders\20210609_nan_nan_nan_8930740712"/>
    <s v=" "/>
    <m/>
    <m/>
    <m/>
    <m/>
    <m/>
    <s v="Not In Scope"/>
    <m/>
    <m/>
    <m/>
    <m/>
    <m/>
    <m/>
    <m/>
    <m/>
    <m/>
    <m/>
    <m/>
    <m/>
    <m/>
    <m/>
    <m/>
    <m/>
    <m/>
    <m/>
    <m/>
    <m/>
    <m/>
    <m/>
    <m/>
    <m/>
    <m/>
    <m/>
    <m/>
    <m/>
    <m/>
    <m/>
    <m/>
    <m/>
    <m/>
    <m/>
    <m/>
    <m/>
    <m/>
    <m/>
    <m/>
    <m/>
    <m/>
    <m/>
    <m/>
    <m/>
    <m/>
    <m/>
    <s v=" "/>
    <x v="199"/>
    <s v="03:26:00"/>
    <m/>
    <m/>
    <s v="FAS"/>
    <s v="N"/>
    <s v="N"/>
    <m/>
    <m/>
    <m/>
    <n v="8930740712"/>
    <m/>
    <m/>
    <m/>
    <m/>
    <s v=" "/>
    <x v="0"/>
    <x v="1"/>
    <s v="N"/>
    <s v="N"/>
    <s v="N"/>
    <m/>
    <s v="Not PG&amp;E"/>
    <s v="Building"/>
    <m/>
    <m/>
    <m/>
    <s v="Structure-only"/>
    <m/>
    <m/>
    <m/>
    <m/>
    <m/>
    <s v="Other Fire: Non-PG&amp;E related"/>
    <m/>
    <m/>
    <m/>
    <s v="Overhead"/>
    <x v="1"/>
    <m/>
    <m/>
    <m/>
    <s v=" "/>
    <x v="0"/>
    <n v="37.36938"/>
    <n v="-122.021113"/>
    <s v="Santa Clara"/>
    <s v="BRITTON 1106"/>
    <n v="12000"/>
    <m/>
    <x v="0"/>
    <s v="Sunnyvale FD"/>
    <s v="Urban"/>
    <m/>
    <m/>
    <s v="N"/>
    <m/>
    <m/>
    <m/>
    <m/>
    <s v="N"/>
    <s v="N"/>
    <m/>
    <m/>
    <s v="2021-06-11"/>
    <m/>
    <m/>
    <m/>
    <m/>
    <m/>
    <m/>
    <m/>
    <m/>
    <m/>
    <m/>
    <m/>
    <m/>
    <m/>
    <m/>
    <m/>
    <m/>
    <m/>
    <m/>
    <m/>
    <s v="  "/>
    <s v="DEANZA"/>
    <s v="CUPERTINO 03"/>
    <s v="03:26"/>
    <n v="44356"/>
    <m/>
    <n v="8930740712"/>
    <n v="641"/>
    <s v="E OLIVE AVE APT 4"/>
    <s v="SUNNYVALE"/>
    <n v="37.36938"/>
    <n v="-122.021113"/>
    <s v="G1TLXZ2"/>
    <s v="ZANDATE, LOUIE"/>
    <n v="83611106"/>
    <s v="20210609 05:01"/>
    <n v="1121"/>
    <m/>
    <s v="FIRE IN UNIT 4 REMOVED METER, CUST WILL CALL WHEN REPAIRS HAVE BEEN MADE TO INSTALL METER"/>
    <s v="Y"/>
    <m/>
    <m/>
    <m/>
    <n v="37.36938"/>
    <n v="-122.021113"/>
    <s v="SMOKE IN KITCHEN OUTLET. OWNER WILL HAVE ELECTRICIAN OUT TO CHECK ALL UNITS"/>
    <s v="SUNNYVALE FD"/>
    <m/>
    <s v="Y"/>
    <s v="Y"/>
    <s v="N"/>
    <s v="Clear"/>
    <m/>
    <s v="Structures"/>
    <m/>
    <s v="Calm"/>
    <m/>
    <s v="3rd Party"/>
    <m/>
    <s v="Structure Only"/>
    <m/>
    <s v="Fire Dept"/>
    <m/>
    <s v="Overhead"/>
    <m/>
    <s v="N"/>
    <m/>
    <m/>
    <m/>
    <m/>
    <m/>
    <m/>
    <s v="  "/>
    <m/>
    <m/>
    <m/>
    <m/>
    <m/>
    <m/>
    <m/>
    <m/>
    <m/>
    <m/>
    <m/>
    <m/>
    <m/>
    <m/>
    <m/>
    <m/>
    <m/>
    <m/>
    <m/>
    <m/>
    <m/>
    <m/>
    <m/>
    <m/>
    <m/>
    <m/>
    <m/>
    <m/>
    <m/>
    <m/>
    <m/>
    <m/>
    <m/>
    <m/>
    <m/>
    <m/>
    <m/>
    <m/>
    <m/>
    <m/>
    <m/>
    <m/>
    <m/>
    <m/>
    <m/>
    <m/>
    <m/>
  </r>
  <r>
    <n v="756"/>
    <s v="G3BA"/>
    <s v="3 - QC Complete"/>
    <n v="44389"/>
    <n v="44617"/>
    <s v="Mylar balloon flew into overhead circuit resulting in an ignition with 1 of 3 blown at fuse 1847. The ensuing fire was 0.25 - 10 acres in size. This information is preliminary."/>
    <s v="\\fxshare-nas05\quotashare-fs01\ESA\5 - Ignition Tracking\2021_Ignition_QC_Folders\20210608_1368891_nan_nan_T005310658"/>
    <s v=" "/>
    <s v="Y"/>
    <s v="G3BA"/>
    <s v="Updated Asset Number Assigned; troubleman contact info updated; Updated other companies; Updated Fuel Model"/>
    <n v="44389"/>
    <m/>
    <s v="Not In Scope"/>
    <m/>
    <m/>
    <m/>
    <m/>
    <m/>
    <m/>
    <m/>
    <m/>
    <m/>
    <m/>
    <m/>
    <m/>
    <m/>
    <m/>
    <m/>
    <m/>
    <m/>
    <m/>
    <m/>
    <m/>
    <m/>
    <m/>
    <m/>
    <m/>
    <m/>
    <m/>
    <m/>
    <m/>
    <m/>
    <m/>
    <m/>
    <m/>
    <m/>
    <m/>
    <m/>
    <m/>
    <m/>
    <m/>
    <m/>
    <s v="N"/>
    <m/>
    <m/>
    <s v="AMRi"/>
    <s v="Anthony Rapadas: 9252708787"/>
    <m/>
    <m/>
    <s v=" "/>
    <x v="200"/>
    <s v="18:24:00"/>
    <n v="44355"/>
    <s v="18:25:00"/>
    <s v="FAS"/>
    <s v="N"/>
    <s v="N"/>
    <n v="1368891"/>
    <s v="21-0071778"/>
    <m/>
    <s v="T005310658"/>
    <m/>
    <m/>
    <m/>
    <s v="No Photo"/>
    <s v=" "/>
    <x v="1"/>
    <x v="0"/>
    <s v="Y"/>
    <s v="Y"/>
    <s v="N"/>
    <s v="On June 8, 2021 at 18:24 hours, a PG&amp;E Troubleman was dispatched to an outage 1.3 Miles East of Babel Slough Rd at 1.2 miles North of Pump House Rd in Yolo County.  When the Troubleman arrived on scene he fould a mylar ballon had contacted primary conductor and caused fuse to arch and start a fire in the open field.   Fire was extingushed when Troubleman arrived."/>
    <s v="PG&amp;E"/>
    <s v="Other"/>
    <s v="Balloon"/>
    <s v="D"/>
    <s v="D"/>
    <s v="0.26-9.99"/>
    <m/>
    <m/>
    <m/>
    <m/>
    <m/>
    <s v="Contact - 3rd Party"/>
    <s v="Contact from object"/>
    <s v="Balloon contact"/>
    <s v="N"/>
    <s v="Overhead"/>
    <x v="0"/>
    <s v="Conductor - Primary"/>
    <m/>
    <n v="101580376"/>
    <s v=" "/>
    <x v="0"/>
    <n v="38.464433300000003"/>
    <n v="-121.55683670000001"/>
    <s v="Yolo"/>
    <s v="GRAND ISLAND 2227 "/>
    <n v="21000"/>
    <m/>
    <x v="0"/>
    <s v="Self Extinguished"/>
    <s v="Agriculture"/>
    <s v="Grass Fuel Model"/>
    <m/>
    <s v="N"/>
    <m/>
    <m/>
    <m/>
    <m/>
    <s v="N"/>
    <s v="N"/>
    <m/>
    <m/>
    <s v="2021-06-08"/>
    <m/>
    <m/>
    <m/>
    <m/>
    <m/>
    <m/>
    <m/>
    <m/>
    <m/>
    <m/>
    <m/>
    <m/>
    <m/>
    <m/>
    <m/>
    <m/>
    <m/>
    <m/>
    <m/>
    <s v="  "/>
    <s v="SACRAMENTO"/>
    <s v="WOODLAND 03"/>
    <s v="18:24:00"/>
    <n v="44355"/>
    <n v="1368891"/>
    <s v="T005310658"/>
    <n v="51700"/>
    <s v="PUMPHOUSE RD"/>
    <s v="CLARKSBURG"/>
    <n v="38.453229999999998"/>
    <n v="-121.5539"/>
    <s v="S2TAMRI"/>
    <s v="RAPADAS, ANTHONY"/>
    <n v="62462227"/>
    <s v="20210608 20:37"/>
    <n v="9190"/>
    <m/>
    <s v="OUTAGE RESOLVED"/>
    <s v="Y"/>
    <m/>
    <m/>
    <s v="38.4644333,-121.5568367,-8.100000,3D"/>
    <m/>
    <m/>
    <m/>
    <m/>
    <m/>
    <s v="N"/>
    <s v="Y"/>
    <m/>
    <s v="Clear"/>
    <m/>
    <s v="Private Land"/>
    <m/>
    <s v="Light"/>
    <m/>
    <s v="Balloons"/>
    <m/>
    <s v="0.25 - 10 Acres"/>
    <m/>
    <s v="Self Extinguished"/>
    <m/>
    <s v="Overhead"/>
    <m/>
    <s v="N"/>
    <m/>
    <m/>
    <m/>
    <s v="METALLIC BALLOON"/>
    <s v="CONDUCTOR, OVERHEAD"/>
    <s v="N"/>
    <s v="  "/>
    <m/>
    <m/>
    <m/>
    <m/>
    <m/>
    <m/>
    <m/>
    <m/>
    <m/>
    <m/>
    <m/>
    <m/>
    <m/>
    <m/>
    <m/>
    <m/>
    <m/>
    <m/>
    <m/>
    <m/>
    <m/>
    <m/>
    <m/>
    <m/>
    <m/>
    <m/>
    <m/>
    <m/>
    <m/>
    <m/>
    <m/>
    <m/>
    <m/>
    <m/>
    <m/>
    <m/>
    <m/>
    <m/>
    <m/>
    <m/>
    <m/>
    <m/>
    <m/>
    <m/>
    <m/>
    <m/>
    <m/>
  </r>
  <r>
    <n v="755"/>
    <s v="AGFC"/>
    <s v="3 - QC Complete"/>
    <n v="44355"/>
    <n v="44617"/>
    <s v="Intanko Fire, not attributable to PG&amp;E assets. ILIS reports states the cause as Environmental/External, Fire, Forest/Grass. EOC preliminary notes: On June 8, 2021 at 1555 hours, PG&amp;E’s Electric Incident Reporting On-Call Team received a voicemail from Eric Stuphin (E2Sw), Wildfire Safety Operations Center Supervisor with the HAWC Team, in regard to the Intanko fire in Wheatville, CA. It was reported that this incident was a 300 acre grass fire (eventuall grew to 500 acres). The responding troublemen were allowed access to PG&amp;E assets, CalFire did not prevent access for safety or evidence collection. 3 poles were damaged, but no wires down. At least one structure damaged by fire. There are no known injuries/fatalities. CalFire still investigating cause of fire. This information is preliminary. "/>
    <s v="\\fxshare-nas05\quotashare-fs01\ESA\5 - Ignition Tracking\2021_Ignition_QC_Folders\20210608_1368775_nan_nan_T005310412"/>
    <s v=" "/>
    <s v="Y"/>
    <s v="AGFC"/>
    <s v="Fire size corrected. Originally marked as 10-100 acres but EOC preliminary and HAWC ICR stats greater than 100 acres."/>
    <n v="44355"/>
    <m/>
    <s v="Not In Scope"/>
    <m/>
    <m/>
    <m/>
    <m/>
    <m/>
    <m/>
    <m/>
    <m/>
    <m/>
    <m/>
    <m/>
    <m/>
    <m/>
    <m/>
    <m/>
    <m/>
    <m/>
    <m/>
    <m/>
    <m/>
    <m/>
    <m/>
    <m/>
    <m/>
    <m/>
    <m/>
    <m/>
    <m/>
    <m/>
    <m/>
    <m/>
    <m/>
    <m/>
    <m/>
    <m/>
    <m/>
    <m/>
    <m/>
    <m/>
    <m/>
    <m/>
    <m/>
    <m/>
    <m/>
    <m/>
    <m/>
    <s v=" "/>
    <x v="200"/>
    <s v="14:33:00"/>
    <n v="44355"/>
    <s v="14:33:00"/>
    <s v="FAS"/>
    <s v="N"/>
    <s v="N"/>
    <n v="1368775"/>
    <s v="21-0071672"/>
    <m/>
    <s v="T005310412"/>
    <m/>
    <m/>
    <m/>
    <m/>
    <s v=" "/>
    <x v="0"/>
    <x v="1"/>
    <s v="N"/>
    <s v="N"/>
    <s v="N"/>
    <s v="Intanko Fire, not attributable to PG&amp;E assets. ILIS reports states the cause as Environmental/External, Fire, Forest/Grass. EOC preliminary notes: On June 8, 2021 at 1555 hours, PG&amp;E’s Electric Incident Reporting On-Call Team received a voicemail from Eric Stuphin (E2Sw), Wildfire Safety Operations Center Supervisor with the HAWC Team, in regard to the Intanko fire in Wheatville, CA. It was reported that this incident was a 300 acre grass fire (eventuall grew to 500 acres). The responding troublemen were allowed access to PG&amp;E assets, CalFire did not prevent access for safety or evidence collection. 3 poles were damaged, but no wires down. At least one structure damaged by fire. There are no known injuries/fatalities. CalFire still investigating cause of fire. This information is preliminary. "/>
    <s v="Not PG&amp;E"/>
    <s v="Vegetation"/>
    <m/>
    <m/>
    <m/>
    <s v="300-999"/>
    <s v="850 acres per HAWC IR"/>
    <m/>
    <m/>
    <m/>
    <m/>
    <s v="Other Fire: Non-PG&amp;E related"/>
    <m/>
    <m/>
    <m/>
    <s v="Overhead"/>
    <x v="1"/>
    <m/>
    <m/>
    <m/>
    <s v=" "/>
    <x v="0"/>
    <n v="39.074451699999997"/>
    <n v="-121.31983"/>
    <s v="Yuba"/>
    <s v="WHEATLAND 1105 "/>
    <n v="12000"/>
    <m/>
    <x v="0"/>
    <s v="Cal Fire"/>
    <s v="Herbaceous"/>
    <m/>
    <m/>
    <s v="N"/>
    <m/>
    <m/>
    <m/>
    <m/>
    <s v="N"/>
    <s v="N"/>
    <m/>
    <m/>
    <s v="2021-06-08"/>
    <m/>
    <m/>
    <m/>
    <m/>
    <m/>
    <m/>
    <m/>
    <m/>
    <m/>
    <m/>
    <m/>
    <m/>
    <m/>
    <m/>
    <m/>
    <m/>
    <m/>
    <m/>
    <m/>
    <s v="  "/>
    <s v="SIERRA"/>
    <s v="MARYSVILLE 04"/>
    <s v="14:33"/>
    <n v="44355"/>
    <n v="1368775"/>
    <s v="T005310412"/>
    <s v="UNKNOWN"/>
    <s v="INTANKO LN"/>
    <s v="WHEATLAND"/>
    <n v="39.067070000000001"/>
    <n v="-121.33798"/>
    <s v="T3TM2M2"/>
    <s v="MCBRIDE, MIKE"/>
    <n v="152811105"/>
    <s v="20210608 18:07"/>
    <n v="9002"/>
    <m/>
    <s v="ok"/>
    <s v="Y"/>
    <m/>
    <m/>
    <s v="39.0744517,-121.3198300,86.400000,3D"/>
    <m/>
    <m/>
    <m/>
    <s v="cal fire"/>
    <m/>
    <s v="N"/>
    <s v="Y"/>
    <m/>
    <s v="Clear"/>
    <m/>
    <s v="Private Land"/>
    <m/>
    <s v="Light"/>
    <m/>
    <s v="Vegetation"/>
    <m/>
    <s v="10 - 100 Acres"/>
    <m/>
    <s v="Cal Fire"/>
    <m/>
    <s v="Overhead"/>
    <m/>
    <s v="N"/>
    <m/>
    <m/>
    <m/>
    <s v="PATROL-FOUND NOTHING"/>
    <s v="POLE-WOOD"/>
    <s v="N"/>
    <s v="  "/>
    <m/>
    <m/>
    <m/>
    <m/>
    <m/>
    <m/>
    <m/>
    <m/>
    <m/>
    <m/>
    <m/>
    <m/>
    <m/>
    <m/>
    <m/>
    <m/>
    <m/>
    <m/>
    <m/>
    <m/>
    <m/>
    <m/>
    <m/>
    <m/>
    <m/>
    <m/>
    <m/>
    <m/>
    <m/>
    <m/>
    <m/>
    <m/>
    <m/>
    <m/>
    <m/>
    <m/>
    <m/>
    <m/>
    <m/>
    <m/>
    <m/>
    <m/>
    <m/>
    <m/>
    <m/>
    <m/>
    <m/>
  </r>
  <r>
    <n v="754"/>
    <s v="TLAL"/>
    <s v="3 - QC Complete"/>
    <n v="44391"/>
    <n v="44617"/>
    <s v="Tree fell into overhead circuit, resulting in a small ignition. The ensuing fire was 3 meter - &lt; 0.25 acre in size. This information is preliminary. OIS: 1368745; FOID: T005310470 (RPCE), T005310458 (SKB6 - Cxl); ILIS: 21-0071658; EC: 121492285; PM: 31542865 (Was: 44842965); Circuit ID: 083692104, SAP Eqp ID: 101693981; Division: Central Coast; County: Santa Cruz"/>
    <s v="\\fxshare-nas05\quotashare-fs01\ESA\5 - Ignition Tracking\2021_Ignition_QC_Folders\20210608_1368745_nan_nan_T005310470"/>
    <s v=" "/>
    <s v="Y"/>
    <s v="TLAL"/>
    <s v="Create &amp; Outage Time, Failure Sub-Driver Updated; Additional FOID Added, ILIS Added; EC Tag Added"/>
    <n v="44391"/>
    <m/>
    <s v="Not In Scope"/>
    <m/>
    <m/>
    <m/>
    <m/>
    <m/>
    <m/>
    <m/>
    <m/>
    <m/>
    <m/>
    <m/>
    <m/>
    <m/>
    <m/>
    <m/>
    <m/>
    <m/>
    <m/>
    <m/>
    <m/>
    <m/>
    <m/>
    <m/>
    <m/>
    <m/>
    <m/>
    <m/>
    <m/>
    <m/>
    <m/>
    <m/>
    <m/>
    <m/>
    <m/>
    <m/>
    <m/>
    <m/>
    <m/>
    <m/>
    <m/>
    <m/>
    <m/>
    <s v="RPCE"/>
    <m/>
    <m/>
    <m/>
    <s v=" "/>
    <x v="200"/>
    <s v="15:02:00"/>
    <n v="44355"/>
    <s v="14:56:00"/>
    <s v="FAS"/>
    <s v="N"/>
    <s v="N"/>
    <n v="1368745"/>
    <s v="21-0071658"/>
    <m/>
    <s v="T005310470, T005310458"/>
    <n v="121492285"/>
    <n v="119686190"/>
    <m/>
    <s v="PG&amp;E_754_Ignition_20210608_2.jpg"/>
    <s v=" "/>
    <x v="1"/>
    <x v="0"/>
    <s v="Y"/>
    <s v="Y"/>
    <s v="N"/>
    <s v="On June 8, 2021 at 1534 hours, a PG&amp;E Troubleman patrolled the Rob Roy 2104 21kV Distribution Circuit number 083692104, in the State responsibility area (SRA) at the cutout 7541 near 521 Larkin Valley Road in Watsonville. He observed a fallen tree along the driveway to 411 Larkin View, two damaged PT63H cutouts with blown 5E fuse 7541, a damaged fuse holder cutout door five line load-side, and a fire. Initial analysis indicates the ignition was caused by a 45' tall 26&quot; DBH living Coastal Live Oak tree that uprooted and completely failed when it fell into the line, which resulted in a blown liquid fuse 7541, a failed protective device, flashing across the main line, an outage, and the ignition that inevitably ensued. Cal Fire responded to and extinguished the 1/10-acre fire. The 81-minute outage affected 459 customers. The line was returned to service on June 9, 2021. This information is preliminary."/>
    <s v="PG&amp;E"/>
    <s v="Vegetation"/>
    <m/>
    <s v="D"/>
    <s v="D"/>
    <s v="&lt;0.25"/>
    <s v="1/10 Acre"/>
    <m/>
    <m/>
    <m/>
    <m/>
    <s v="Vegetation"/>
    <s v="Contact from object"/>
    <s v="Veg. contact"/>
    <s v="Y"/>
    <s v="Overhead"/>
    <x v="0"/>
    <s v="Fuse"/>
    <s v="Conductor, Fuse, Fuseholder Cutout"/>
    <n v="101693981"/>
    <s v=" "/>
    <x v="0"/>
    <n v="36.944930969532997"/>
    <n v="-121.818001102111"/>
    <s v="Santa Cruz"/>
    <s v="ROB ROY 2104"/>
    <n v="21000"/>
    <m/>
    <x v="1"/>
    <s v="Cal Fire"/>
    <s v="Agriculture"/>
    <m/>
    <m/>
    <s v="N"/>
    <m/>
    <m/>
    <m/>
    <m/>
    <s v="N"/>
    <s v="N"/>
    <m/>
    <m/>
    <s v="2021-06-08"/>
    <n v="36.842899000000003"/>
    <n v="-121.82051"/>
    <n v="44357"/>
    <s v="RootsFail"/>
    <s v="EVIDENCE OF UPROOTED OAK TREE OBSERVED"/>
    <s v="OAKC"/>
    <n v="45"/>
    <n v="26"/>
    <n v="15"/>
    <s v="None"/>
    <s v="None"/>
    <s v="N"/>
    <n v="1"/>
    <m/>
    <s v="Other"/>
    <s v="A"/>
    <s v="CrossArm"/>
    <s v="BareWire"/>
    <n v="2"/>
    <s v="  "/>
    <s v="CENTRAL COAST"/>
    <s v="COAST"/>
    <s v="15:07"/>
    <n v="44355"/>
    <n v="1368745"/>
    <s v="T005310470"/>
    <n v="411"/>
    <s v="LARKIN VW"/>
    <s v="WATSONVILLE"/>
    <n v="36.977890000000002"/>
    <n v="-121.86655"/>
    <s v="C5TRPCE"/>
    <s v="COOK, RYAN"/>
    <n v="83692104"/>
    <s v="20210608 16:34"/>
    <n v="9002"/>
    <m/>
    <s v="Larkin Valley/Larkin View"/>
    <s v="Y"/>
    <m/>
    <m/>
    <s v="36.94493096953307,-121.81800110211178,26.9957170721518,"/>
    <m/>
    <m/>
    <m/>
    <s v="Cal fire"/>
    <s v="Sap Id 101693981"/>
    <s v="N"/>
    <s v="Y"/>
    <m/>
    <s v="Other (Comments)"/>
    <s v="Windy"/>
    <s v="Other (Comments)"/>
    <s v="County land or private"/>
    <s v="Gusty"/>
    <m/>
    <s v="Vegetation"/>
    <m/>
    <s v="3 meters - 0.25 Acres"/>
    <m/>
    <s v="Cal Fire"/>
    <m/>
    <s v="Overhead"/>
    <m/>
    <s v="N"/>
    <m/>
    <m/>
    <m/>
    <s v="TREE-FELL INTO LINE"/>
    <s v="CUTOUT, FUSE HOLDER"/>
    <s v="N"/>
    <s v="  "/>
    <m/>
    <m/>
    <m/>
    <m/>
    <m/>
    <m/>
    <m/>
    <m/>
    <m/>
    <m/>
    <m/>
    <m/>
    <m/>
    <m/>
    <m/>
    <m/>
    <m/>
    <m/>
    <m/>
    <m/>
    <m/>
    <m/>
    <m/>
    <m/>
    <m/>
    <m/>
    <m/>
    <m/>
    <m/>
    <m/>
    <m/>
    <m/>
    <m/>
    <m/>
    <m/>
    <m/>
    <m/>
    <m/>
    <m/>
    <m/>
    <m/>
    <m/>
    <m/>
    <m/>
    <m/>
    <m/>
    <m/>
  </r>
  <r>
    <n v="753"/>
    <s v="AGFC"/>
    <s v="3 - QC Complete"/>
    <n v="44355"/>
    <n v="44617"/>
    <s v="Duplicate of index 752. Structure fire, not attributable to PG&amp;E assets. Customer BBQ caused ignition. This information is preliminary."/>
    <s v="\\fxshare-nas05\quotashare-fs01\ESA\5 - Ignition Tracking\2021_Ignition_QC_Folders\20210608_nan_nan_nan_9177927302"/>
    <s v=" "/>
    <m/>
    <m/>
    <m/>
    <m/>
    <m/>
    <s v="Not In Scope"/>
    <m/>
    <m/>
    <m/>
    <m/>
    <m/>
    <m/>
    <m/>
    <m/>
    <m/>
    <m/>
    <m/>
    <m/>
    <m/>
    <m/>
    <m/>
    <m/>
    <m/>
    <m/>
    <m/>
    <m/>
    <m/>
    <m/>
    <m/>
    <m/>
    <m/>
    <m/>
    <m/>
    <m/>
    <m/>
    <m/>
    <m/>
    <m/>
    <m/>
    <m/>
    <m/>
    <m/>
    <m/>
    <m/>
    <m/>
    <m/>
    <m/>
    <m/>
    <m/>
    <m/>
    <m/>
    <m/>
    <s v=" "/>
    <x v="200"/>
    <s v="12:19:00"/>
    <m/>
    <m/>
    <s v="FAS"/>
    <s v="N"/>
    <s v="Y"/>
    <m/>
    <m/>
    <m/>
    <n v="9177927302"/>
    <m/>
    <m/>
    <m/>
    <m/>
    <s v=" "/>
    <x v="0"/>
    <x v="1"/>
    <s v="N"/>
    <s v="N"/>
    <s v="N"/>
    <s v="Duplicate of index 752. Structure fire, not attributable to PG&amp;E assets. Customer BBQ caused ignition. This information is preliminary."/>
    <s v="Not PG&amp;E"/>
    <s v="Building"/>
    <m/>
    <m/>
    <m/>
    <s v="Structure-only"/>
    <m/>
    <m/>
    <m/>
    <m/>
    <m/>
    <s v="Duplicate"/>
    <m/>
    <m/>
    <m/>
    <s v="Overhead"/>
    <x v="1"/>
    <m/>
    <m/>
    <m/>
    <s v=" "/>
    <x v="1"/>
    <n v="40.37238"/>
    <n v="-122.20207670000001"/>
    <s v="Tehama"/>
    <s v="PANORAMA 1101"/>
    <n v="12000"/>
    <m/>
    <x v="0"/>
    <s v="Unknown"/>
    <s v="Hardwood Woodland"/>
    <m/>
    <m/>
    <s v="N"/>
    <m/>
    <m/>
    <m/>
    <m/>
    <s v="N"/>
    <s v="N"/>
    <m/>
    <m/>
    <s v="2021-06-08"/>
    <m/>
    <m/>
    <m/>
    <m/>
    <m/>
    <m/>
    <m/>
    <m/>
    <m/>
    <m/>
    <m/>
    <m/>
    <m/>
    <m/>
    <m/>
    <m/>
    <m/>
    <m/>
    <m/>
    <s v="  "/>
    <s v="NORTH VALLEY"/>
    <s v="REDDING 03"/>
    <s v="12:19"/>
    <n v="44355"/>
    <m/>
    <s v="9177927302"/>
    <n v="22396"/>
    <s v="PLUMAS PL"/>
    <s v="COTTONWOOD"/>
    <n v="40.372773000000002"/>
    <n v="-122.202286"/>
    <s v="V8TSLAB"/>
    <s v="ANDRADE, SHAWN"/>
    <n v="103461101"/>
    <s v="20210608 12:40"/>
    <n v="1121"/>
    <m/>
    <s v="cust says structure fire a few days ago, wants service stopped, dispatch doesnt show structure fire in acccount history, went onsite, service still energized, checked volts good 120v/240v, meter destroyed-melted, disconnected in panel and sec ped, taped ends of all 3 wires, will have disconnect created and structure fire tag to do fire report even though comments say was bbq that caused fire-exsploded"/>
    <s v="Y"/>
    <n v="7"/>
    <s v="\\fxshare-nas05\quotashare-fs01\ESA\5 - Ignition Tracking\Fire_Tab_Attachment_Files"/>
    <s v="40.3723800,-122.2020767,171.200000,3D"/>
    <m/>
    <m/>
    <s v="happened saturday,6/5/21,srvc still energized to melted meter,no calls for fire"/>
    <m/>
    <m/>
    <s v="N"/>
    <s v="Y"/>
    <s v="N"/>
    <s v="Other (Comments)"/>
    <s v="unkn"/>
    <s v="Structures"/>
    <s v="small veg &amp; home destroyed"/>
    <s v="Other (Comments)"/>
    <s v="unkn"/>
    <s v="3rd Party"/>
    <s v="cust bbq per comments on fas tag,22396 plumas pl"/>
    <s v="Other (Comments)"/>
    <s v="unkn"/>
    <s v="Other (Comments)"/>
    <s v="unkn"/>
    <s v="Other (Comments)"/>
    <s v="oh tx,sec riser,sec ped to ug service"/>
    <s v="N"/>
    <m/>
    <m/>
    <m/>
    <m/>
    <m/>
    <m/>
    <s v="  "/>
    <m/>
    <m/>
    <m/>
    <m/>
    <m/>
    <m/>
    <m/>
    <m/>
    <m/>
    <m/>
    <m/>
    <m/>
    <m/>
    <m/>
    <m/>
    <m/>
    <m/>
    <m/>
    <m/>
    <m/>
    <m/>
    <m/>
    <m/>
    <m/>
    <m/>
    <m/>
    <m/>
    <m/>
    <m/>
    <m/>
    <m/>
    <m/>
    <m/>
    <m/>
    <m/>
    <m/>
    <m/>
    <m/>
    <m/>
    <m/>
    <m/>
    <m/>
    <m/>
    <m/>
    <m/>
    <m/>
    <m/>
  </r>
  <r>
    <n v="752"/>
    <s v="AGFC"/>
    <s v="3 - QC Complete"/>
    <n v="44355"/>
    <n v="44617"/>
    <s v="Structure fire, not attributable to PG&amp;E assets. Customer BBQ caused ignition. This information is preliminary."/>
    <s v="\\fxshare-nas05\quotashare-fs01\ESA\5 - Ignition Tracking\2021_Ignition_QC_Folders\20210608_1368425_nan_nan_T005310125"/>
    <s v=" "/>
    <m/>
    <m/>
    <m/>
    <m/>
    <m/>
    <s v="Not In Scope"/>
    <m/>
    <m/>
    <m/>
    <m/>
    <m/>
    <m/>
    <m/>
    <m/>
    <m/>
    <m/>
    <m/>
    <m/>
    <m/>
    <m/>
    <m/>
    <m/>
    <m/>
    <m/>
    <m/>
    <m/>
    <m/>
    <m/>
    <m/>
    <m/>
    <m/>
    <m/>
    <m/>
    <m/>
    <m/>
    <m/>
    <m/>
    <m/>
    <m/>
    <m/>
    <m/>
    <m/>
    <m/>
    <m/>
    <m/>
    <m/>
    <m/>
    <m/>
    <m/>
    <m/>
    <m/>
    <m/>
    <s v=" "/>
    <x v="200"/>
    <s v="10:41:00"/>
    <n v="44355"/>
    <s v="10:41:00"/>
    <s v="FAS"/>
    <s v="N"/>
    <s v="N"/>
    <n v="1368425"/>
    <m/>
    <m/>
    <s v="T005310125"/>
    <m/>
    <m/>
    <m/>
    <m/>
    <s v=" "/>
    <x v="0"/>
    <x v="1"/>
    <s v="N"/>
    <s v="N"/>
    <s v="N"/>
    <s v="Structure fire, not attributable to PG&amp;E assets. Customer BBQ caused ignition. This information is preliminary."/>
    <s v="Not PG&amp;E"/>
    <s v="Building"/>
    <m/>
    <m/>
    <m/>
    <s v="Structure-only"/>
    <m/>
    <m/>
    <m/>
    <m/>
    <m/>
    <s v="Other Fire: Non-PG&amp;E related"/>
    <m/>
    <m/>
    <m/>
    <s v="Overhead"/>
    <x v="1"/>
    <m/>
    <m/>
    <m/>
    <s v=" "/>
    <x v="1"/>
    <n v="40.372381699999998"/>
    <n v="-122.2020567"/>
    <s v="Tehama"/>
    <s v="PANORAMA 1101"/>
    <n v="12000"/>
    <m/>
    <x v="0"/>
    <s v="Unknown"/>
    <s v="Hardwood Woodland"/>
    <m/>
    <m/>
    <s v="N"/>
    <m/>
    <m/>
    <m/>
    <m/>
    <s v="N"/>
    <s v="N"/>
    <m/>
    <m/>
    <s v="2021-06-08"/>
    <m/>
    <m/>
    <m/>
    <m/>
    <m/>
    <m/>
    <m/>
    <m/>
    <m/>
    <m/>
    <m/>
    <m/>
    <m/>
    <m/>
    <m/>
    <m/>
    <m/>
    <m/>
    <m/>
    <s v="  "/>
    <s v="NORTH VALLEY"/>
    <s v="REDDING 03"/>
    <s v="10:41"/>
    <n v="44355"/>
    <n v="1368425"/>
    <s v="T005310125"/>
    <n v="22396"/>
    <s v="PLUMAS PL"/>
    <s v="COTTONWOOD"/>
    <n v="40.372529999999998"/>
    <n v="-122.20228"/>
    <s v="V8TSLAB"/>
    <s v="ANDRADE, SHAWN"/>
    <n v="103461101"/>
    <s v="20210608 12:32"/>
    <n v="9320"/>
    <m/>
    <s v="cust says structure fire a few days ago, wants service stopped, dispatch doesnt show structure fire, went onsite, service still energized, checked volts good 120v/240v, meter destroyed-melted, disconnected in panel and sec ped, taped ends of all 3 wires, will have disconnect created and structure fire tag to do fire report even though comments say was bbq that caused fire-exsploded"/>
    <s v="Y"/>
    <m/>
    <m/>
    <s v="40.3723817,-122.2020567,173.600000,3D"/>
    <m/>
    <m/>
    <s v="unknown info, fire happened saturday 6/5/21, cust bbq cause per comments"/>
    <m/>
    <m/>
    <s v="N"/>
    <s v="Y"/>
    <m/>
    <s v="Other (Comments)"/>
    <s v="unkn"/>
    <s v="Structures"/>
    <s v="small veg &amp; home destroyed"/>
    <s v="Other (Comments)"/>
    <s v="unkn"/>
    <s v="Other (Comments)"/>
    <s v="unkn"/>
    <s v="Other (Comments)"/>
    <s v="unkn"/>
    <s v="Other (Comments)"/>
    <s v="unkn"/>
    <s v="Other (Comments)"/>
    <s v="oh primary, sec riser to sec ped to ug service"/>
    <s v="N"/>
    <m/>
    <m/>
    <m/>
    <m/>
    <m/>
    <s v="N"/>
    <s v="  "/>
    <m/>
    <m/>
    <m/>
    <m/>
    <m/>
    <m/>
    <m/>
    <m/>
    <m/>
    <m/>
    <m/>
    <m/>
    <m/>
    <m/>
    <m/>
    <m/>
    <m/>
    <m/>
    <m/>
    <m/>
    <m/>
    <m/>
    <m/>
    <m/>
    <m/>
    <m/>
    <m/>
    <m/>
    <m/>
    <m/>
    <m/>
    <m/>
    <m/>
    <m/>
    <m/>
    <m/>
    <m/>
    <m/>
    <m/>
    <m/>
    <m/>
    <m/>
    <m/>
    <m/>
    <m/>
    <m/>
    <m/>
  </r>
  <r>
    <n v="751"/>
    <s v="AGFC"/>
    <s v="3 - QC Complete"/>
    <n v="44391"/>
    <n v="44617"/>
    <s v="Wire down incident possibly due to high winds resulted in an ignition. The ensuing fire was roughly 3 acres of vegetation. EOC preliminary notes: On June 8, 2021 at 0958 hours, PG&amp;E’s Electric Incident Reporting On-Call Team received a voicemail from Neal Narayan (NAN6), Wildfire Safety Operations Center Supervisor with the HAWC Team, in regard to the Kelso fire in Byron, CA. It was reported that this incident was a 3 acre vegetation fire. The responding troublamn found that the fire department had contatined the fire, and a possible source of the wire down (Herdlyn 1102 12kV) was high winds conditions. There are no known injuries/fatalities, property damage over $50,000, or media outlets on site. This information is preliminary."/>
    <s v="\\fxshare-nas05\quotashare-fs01\ESA\5 - Ignition Tracking\2021_Ignition_QC_Folders\20210608_1368292_nan_nan_T005309865"/>
    <s v=" "/>
    <m/>
    <m/>
    <m/>
    <m/>
    <m/>
    <s v="Not In Scope"/>
    <m/>
    <m/>
    <m/>
    <m/>
    <m/>
    <m/>
    <m/>
    <m/>
    <m/>
    <m/>
    <m/>
    <m/>
    <m/>
    <m/>
    <m/>
    <m/>
    <m/>
    <m/>
    <m/>
    <m/>
    <m/>
    <m/>
    <m/>
    <m/>
    <m/>
    <m/>
    <m/>
    <m/>
    <m/>
    <m/>
    <m/>
    <m/>
    <m/>
    <m/>
    <m/>
    <m/>
    <m/>
    <m/>
    <m/>
    <m/>
    <m/>
    <m/>
    <m/>
    <m/>
    <m/>
    <m/>
    <s v=" "/>
    <x v="200"/>
    <s v="07:44:00"/>
    <n v="44355"/>
    <s v="07:43:00"/>
    <s v="FAS"/>
    <s v="N"/>
    <s v="N"/>
    <n v="1368292"/>
    <s v="21-0071303"/>
    <m/>
    <s v="T005309865"/>
    <n v="121488774"/>
    <m/>
    <m/>
    <s v="PG&amp;E_751_Ignition_20210608_4.jpg"/>
    <s v=" "/>
    <x v="1"/>
    <x v="0"/>
    <s v="Y"/>
    <s v="Y"/>
    <s v="N"/>
    <s v="On June 8, 2021 at 0744 hours, a PG&amp;E troubleman was dispatched to the Herdlyn 1102 distribution circuit on Kelso Road just outside the city of Tracy and observed a wire down incident. Initial analysis indicates PG&amp;E equipment failure caused an ignition. The troubleman found center phase overhead primary conductor down on ground due to failing at the bump sleeve possibly due to windy weather and igniting the surround grass vegetation. The ensuing fire was 0.26 - 9.99 acres in size and was extinguished by Cal Fire. A PG&amp;E crew repaired and replaced the damaged assets on June 8, 2021. This information is preliminary."/>
    <s v="PG&amp;E"/>
    <s v="Vegetation"/>
    <m/>
    <s v="D"/>
    <s v="D"/>
    <s v="0.26-9.99"/>
    <m/>
    <m/>
    <m/>
    <m/>
    <m/>
    <s v="Equipment - PG&amp;E"/>
    <s v="Weather"/>
    <s v="Splice/Clamp/Connector"/>
    <s v="Y"/>
    <s v="Overhead"/>
    <x v="0"/>
    <s v="Conductor - Primary"/>
    <s v="Conductor &amp; insulator"/>
    <n v="102051801"/>
    <s v=" "/>
    <x v="0"/>
    <n v="37.797294000000001"/>
    <n v="-121.62216100000001"/>
    <s v="San Joaquin"/>
    <s v="HERDLYN 1102"/>
    <n v="12000"/>
    <s v="HERDLYN 1102609338"/>
    <x v="0"/>
    <s v="Cal Fire"/>
    <s v="Herbaceous"/>
    <s v="Grass Fuel Model"/>
    <m/>
    <s v="N"/>
    <m/>
    <s v="Kelso"/>
    <m/>
    <m/>
    <s v="N"/>
    <s v="N"/>
    <m/>
    <m/>
    <s v="2021-06-08"/>
    <m/>
    <m/>
    <m/>
    <m/>
    <m/>
    <m/>
    <m/>
    <m/>
    <m/>
    <m/>
    <m/>
    <m/>
    <m/>
    <m/>
    <m/>
    <m/>
    <m/>
    <m/>
    <m/>
    <s v="  "/>
    <s v="STOCKTON"/>
    <s v="TRACY"/>
    <s v="07:44"/>
    <n v="44355"/>
    <n v="1368292"/>
    <s v="T005309865"/>
    <m/>
    <s v="W/END CHRISTENSEN RD"/>
    <s v="TRACY"/>
    <n v="37.788600000000002"/>
    <n v="-121.61863"/>
    <s v="Q3TDADO"/>
    <s v="DIEBNER, DAVID"/>
    <n v="163741102"/>
    <s v="20210608 10:15"/>
    <n v="9002"/>
    <m/>
    <s v="FOUND CENTER PHASE DOWN STILL HOT CAUSING 2.5 GRASS FIRE  OPENED 3893 TAGGED MOL CALLED FOR CREW"/>
    <s v="Y"/>
    <n v="4"/>
    <s v="\\fxshare-nas05\quotashare-fs01\ESA\5 - Ignition Tracking\Fire_Tab_Attachment_Files"/>
    <m/>
    <n v="37.478580000000001"/>
    <n v="-121"/>
    <m/>
    <s v="CAL FIRE"/>
    <m/>
    <s v="N"/>
    <s v="Y"/>
    <m/>
    <s v="Clear"/>
    <m/>
    <s v="Private Land"/>
    <m/>
    <s v="Strong"/>
    <m/>
    <s v="Vegetation"/>
    <m/>
    <s v="0.25 - 10 Acres"/>
    <m/>
    <s v="Cal Fire"/>
    <m/>
    <s v="Overhead"/>
    <m/>
    <s v="N"/>
    <m/>
    <m/>
    <m/>
    <s v="OVERHEAD"/>
    <s v="CONDUCTOR, OVERHEAD"/>
    <s v="N"/>
    <s v="  "/>
    <m/>
    <m/>
    <m/>
    <m/>
    <m/>
    <m/>
    <m/>
    <m/>
    <m/>
    <m/>
    <m/>
    <m/>
    <m/>
    <m/>
    <m/>
    <m/>
    <m/>
    <m/>
    <m/>
    <m/>
    <m/>
    <m/>
    <m/>
    <m/>
    <m/>
    <m/>
    <m/>
    <m/>
    <m/>
    <m/>
    <m/>
    <m/>
    <m/>
    <m/>
    <m/>
    <m/>
    <m/>
    <m/>
    <m/>
    <m/>
    <m/>
    <m/>
    <m/>
    <m/>
    <m/>
    <m/>
    <m/>
  </r>
  <r>
    <n v="750"/>
    <s v="G3BA"/>
    <s v="3 - QC Complete"/>
    <n v="44377"/>
    <n v="44617"/>
    <s v="A large tree fell into overhead circuit due to high winds and resulted in an ignition and damaged  PG&amp;E assets. The responding troubleman created a corrective tag for the damaged assets. EOC preliminary notes: On June 7, 2021 at 1829 hours, PG&amp;E’s Electric Incident Reporting On-Call Team received a voicemail from Neal Narayan (NAN6), Wildfire Safety Operations Center Supervisor with the HAWC Team, in regard to the Edgewood fire in Redwood City, CA. It was reported that this incident was a small vegetation fire. The responding troublamn found a large tree had fallen over in high wind conditions, and brought down a crossarm and 2 spans of overhead primary (Emerald Lake 0401 4.16kV). An outage to 8 customers began on June 7, 2021 at 1450 hours. There are no known injuries/fatalities, property damage over $50,000, or media outlets on site. This information is preliminary."/>
    <s v="\\fxshare-nas05\quotashare-fs01\ESA\5 - Ignition Tracking\2021_Ignition_QC_Folders\20210607_1367776_nan_nan_T005309322"/>
    <s v=" "/>
    <s v="Y"/>
    <s v="G3BA"/>
    <s v="Updated Outage Time to 14:32 hours; Corrected coordinate location; Fire size changed from Unknown to &lt;.25;"/>
    <n v="44377"/>
    <m/>
    <s v="Not In Scope"/>
    <m/>
    <m/>
    <m/>
    <m/>
    <m/>
    <m/>
    <m/>
    <m/>
    <m/>
    <m/>
    <m/>
    <m/>
    <m/>
    <n v="44320"/>
    <n v="44682"/>
    <n v="44320"/>
    <s v="Work not listed"/>
    <s v="N"/>
    <m/>
    <m/>
    <m/>
    <s v="N"/>
    <m/>
    <s v="Fire Incident Report "/>
    <m/>
    <m/>
    <m/>
    <m/>
    <m/>
    <m/>
    <m/>
    <m/>
    <s v="N"/>
    <m/>
    <m/>
    <m/>
    <m/>
    <m/>
    <m/>
    <s v="N"/>
    <m/>
    <m/>
    <s v="LAFN"/>
    <n v="5109092893"/>
    <m/>
    <m/>
    <s v=" "/>
    <x v="201"/>
    <s v="14:34:00"/>
    <n v="44354"/>
    <s v="14:32:00"/>
    <s v="FAS"/>
    <s v="Y"/>
    <s v="N"/>
    <n v="1367776"/>
    <s v="21-0071076"/>
    <m/>
    <s v="T005309322"/>
    <m/>
    <m/>
    <m/>
    <s v="No Photo"/>
    <s v=" "/>
    <x v="1"/>
    <x v="0"/>
    <s v="Y"/>
    <s v="Y"/>
    <s v="N"/>
    <s v="On June 7, 2021 at 1434 hours, a PG&amp;E Troubleman was dispatched to the Emerald Lake 0401 Distribution circuit in the vicinity of Old Canada Rd and Phleger Road, Redwood City in response to a wire down. Initial analysis indicates that a large tree had fallen over in high wind conditions, and brought down a crossarm and 2 spans of overhead primary. An outage to 8 customers began on June 7, 2021 at 1450 hours. The ensuing fire was roughly 25ft x 35ft in size and was suppressed by Cal Fire.  "/>
    <s v="PG&amp;E"/>
    <s v="Vegetation"/>
    <m/>
    <s v="D"/>
    <s v="D"/>
    <s v="&lt;0.25"/>
    <m/>
    <m/>
    <m/>
    <m/>
    <m/>
    <s v="Vegetation"/>
    <s v="Contact from object"/>
    <s v="Weather - High Winds"/>
    <s v="N"/>
    <s v="Overhead"/>
    <x v="0"/>
    <s v="Conductor - Primary"/>
    <s v="Conductor, Crossarm"/>
    <n v="100279034"/>
    <s v=" "/>
    <x v="0"/>
    <n v="37.463486000000003"/>
    <n v="-122.300549"/>
    <s v="San Mateo"/>
    <s v="EMERALD LAKE 0401 "/>
    <n v="4000"/>
    <s v="EMERALD LAKE 0401404624"/>
    <x v="0"/>
    <s v="Cal Fire"/>
    <s v="Shrub"/>
    <m/>
    <m/>
    <s v="N"/>
    <m/>
    <m/>
    <m/>
    <m/>
    <s v="N"/>
    <s v="N"/>
    <m/>
    <m/>
    <s v="2021-06-08"/>
    <n v="37.461367000000003"/>
    <n v="-122.303318"/>
    <n v="44355"/>
    <s v="TrunkFail"/>
    <s v="There were two downed trees here at this location when investigator arrived. Both trees failed on the trunk close to the base, one tree had signs of hypoxylon but green crown. There was a small burn scar approximately 25 by 35 feet under one of the fallen trees."/>
    <s v="OAK"/>
    <n v="55"/>
    <n v="28"/>
    <n v="99"/>
    <s v="Slight"/>
    <s v="Slight"/>
    <s v="N"/>
    <n v="1"/>
    <m/>
    <s v="Hillside"/>
    <s v="A"/>
    <s v="CrossArm"/>
    <s v="BareWire"/>
    <n v="2"/>
    <s v="  "/>
    <m/>
    <s v="SNCARLOS"/>
    <s v="14:34"/>
    <n v="44354"/>
    <n v="1367776"/>
    <s v="T005309322"/>
    <n v="102"/>
    <s v="CANADA RD"/>
    <m/>
    <n v="37.461469999999998"/>
    <n v="-122.2773"/>
    <s v="P2TLAFN"/>
    <m/>
    <n v="2408"/>
    <s v="2021/06/07 16:12:16"/>
    <n v="9002"/>
    <m/>
    <s v="IVR,MTR UNK ON,NO DOG,NO LOCKED GATE"/>
    <s v="N"/>
    <m/>
    <m/>
    <m/>
    <m/>
    <m/>
    <m/>
    <m/>
    <m/>
    <m/>
    <m/>
    <s v="Y"/>
    <m/>
    <m/>
    <m/>
    <m/>
    <m/>
    <m/>
    <m/>
    <s v="two spans 1/0 al  primary down,  one broken crossarm,  2nd location, broken insu"/>
    <m/>
    <m/>
    <m/>
    <m/>
    <s v="Overhead"/>
    <m/>
    <m/>
    <m/>
    <m/>
    <m/>
    <s v="TREE-BRANCH FELL INTO LINE"/>
    <s v="CONDUCTOR, OVERHEAD"/>
    <m/>
    <s v="  "/>
    <m/>
    <m/>
    <m/>
    <m/>
    <m/>
    <m/>
    <m/>
    <m/>
    <m/>
    <m/>
    <m/>
    <m/>
    <m/>
    <m/>
    <m/>
    <m/>
    <m/>
    <m/>
    <m/>
    <m/>
    <m/>
    <m/>
    <m/>
    <m/>
    <m/>
    <m/>
    <m/>
    <m/>
    <m/>
    <m/>
    <m/>
    <m/>
    <m/>
    <m/>
    <m/>
    <m/>
    <m/>
    <m/>
    <m/>
    <m/>
    <m/>
    <m/>
    <m/>
    <m/>
    <m/>
    <m/>
    <m/>
  </r>
  <r>
    <n v="749"/>
    <s v="TLAL"/>
    <s v="3 - QC Complete"/>
    <n v="44391"/>
    <n v="44617"/>
    <s v="Palm tree grew into circuit resulting in a 1 meter - &lt; 3 meter fire. Troubleman notes say this is the second instance that this tree had made contact with lines and there is already a veg tag to remove the palm tree. OIS: TR7812713; FOID: T005309617; Pre-Existing EC: 119623155 (Ref OIS 1012864); Circuit ID: 102851102, SAP Pole ID: 100366110; Division: North Valley; District: Glenn; County: Glenn"/>
    <s v="\\fxshare-nas05\quotashare-fs01\ESA\5 - Ignition Tracking\2021_Ignition_QC_Folders\20210607_nan_nan_nan_T005309617"/>
    <s v=" "/>
    <s v="Y"/>
    <s v="TLAL"/>
    <s v="OIS, Pre-Existing EC Tag Added; Circuit, Fire Lat/Long Updated"/>
    <n v="44391"/>
    <m/>
    <s v="Not In Scope"/>
    <m/>
    <m/>
    <m/>
    <m/>
    <m/>
    <m/>
    <m/>
    <m/>
    <m/>
    <m/>
    <m/>
    <m/>
    <m/>
    <m/>
    <m/>
    <m/>
    <m/>
    <m/>
    <m/>
    <m/>
    <m/>
    <m/>
    <m/>
    <m/>
    <m/>
    <m/>
    <m/>
    <m/>
    <m/>
    <m/>
    <m/>
    <m/>
    <m/>
    <m/>
    <m/>
    <m/>
    <m/>
    <m/>
    <m/>
    <m/>
    <m/>
    <m/>
    <s v="GJGE"/>
    <m/>
    <m/>
    <m/>
    <s v=" "/>
    <x v="201"/>
    <s v="19:26:00"/>
    <m/>
    <m/>
    <s v="FAS"/>
    <s v="N"/>
    <s v="N"/>
    <s v="TR7812713"/>
    <m/>
    <m/>
    <s v="T005309617"/>
    <m/>
    <s v="119623155"/>
    <m/>
    <s v="PG&amp;E_749_Ignition_20210607_5.jpg"/>
    <s v=" "/>
    <x v="1"/>
    <x v="0"/>
    <s v="Y"/>
    <s v="Y"/>
    <s v="N"/>
    <s v="On June 7, 2021 at 1959 hours, a PG&amp;E Troubleman patrolled the Jacinto 1102 12kV Distribution Circuit number 102851102, in the Local responsibility area (LRA) near 2184 County Road S in Willows. He observed a palm tree frond that grew into the line near the fuse 14429. Initial analysis indicates the ignition was caused by a palm tree frond that made contact with the lines, that resulted in the overhead conductor to flash and the 4' x 5' fire on the ground at the base of the tree. Upon the post-incident inspection, the palm tree had signs of external burns on the stem and some fronds. A similar incident involving a fire with the same tree and equipment happened on August 16, 2020 as well, and the EC Tag 119623155 for that event is still in an open status. The Glenn County Fire Department responded to and extinguished the fire. The line was returned to service on June 7, 2021. This information is preliminary."/>
    <s v="PG&amp;E"/>
    <s v="Vegetation"/>
    <m/>
    <s v="D"/>
    <s v="D"/>
    <s v="&lt;3 meters of linear travel"/>
    <s v="4' x 5'"/>
    <m/>
    <m/>
    <m/>
    <m/>
    <s v="Vegetation"/>
    <s v="Contact from object"/>
    <s v="Veg. contact"/>
    <s v="Y"/>
    <s v="Overhead"/>
    <x v="0"/>
    <s v="Conductor - Primary"/>
    <s v="Conductor"/>
    <n v="100366110"/>
    <s v=" "/>
    <x v="0"/>
    <n v="39.551440512399999"/>
    <n v="-122.1024564457"/>
    <s v="Glenn"/>
    <s v="JACINTO 1102"/>
    <n v="12000"/>
    <m/>
    <x v="0"/>
    <s v="Glenn FD"/>
    <s v="Agriculture"/>
    <m/>
    <m/>
    <s v="N"/>
    <m/>
    <m/>
    <m/>
    <m/>
    <s v="N"/>
    <s v="N"/>
    <m/>
    <m/>
    <s v="2021-06-08"/>
    <m/>
    <m/>
    <m/>
    <m/>
    <m/>
    <m/>
    <m/>
    <m/>
    <m/>
    <m/>
    <m/>
    <m/>
    <m/>
    <m/>
    <m/>
    <m/>
    <m/>
    <m/>
    <m/>
    <s v="  "/>
    <s v="NORTH VALLEY"/>
    <s v="ORLAND"/>
    <s v="19:26"/>
    <n v="44354"/>
    <m/>
    <s v="T005309617"/>
    <s v="UNKNOWN"/>
    <s v="COUNTY ROAD 45 1/2"/>
    <s v="BAYLISS"/>
    <m/>
    <m/>
    <s v="V3TGJGE"/>
    <s v="GARRETSON, GREG"/>
    <m/>
    <s v="20210607 21:34"/>
    <n v="9111"/>
    <m/>
    <s v="TREE GREW INTO LINE - 2ND INSTANCE THIS TREE HAS MADE CONTACT - ALREADY VEG TAG TO REMOVE PALM TREE"/>
    <s v="Y"/>
    <m/>
    <m/>
    <s v="39.5243750,-122.1937567,43.000000,3D"/>
    <m/>
    <m/>
    <m/>
    <s v="GLENN FD"/>
    <m/>
    <s v="N"/>
    <s v="Y"/>
    <m/>
    <s v="Clear"/>
    <m/>
    <s v="Private Land"/>
    <m/>
    <s v="Calm"/>
    <m/>
    <s v="Vegetation"/>
    <m/>
    <s v="1 meter - &lt; 3 meters"/>
    <m/>
    <s v="Fire Dept"/>
    <m/>
    <s v="Overhead"/>
    <m/>
    <s v="N"/>
    <m/>
    <m/>
    <m/>
    <s v="TREE-PALM FROND FELL INTO LINE"/>
    <s v="CONDUCTOR, OVERHEAD"/>
    <s v="N"/>
    <s v="  "/>
    <m/>
    <m/>
    <m/>
    <m/>
    <m/>
    <m/>
    <m/>
    <m/>
    <m/>
    <m/>
    <m/>
    <m/>
    <m/>
    <m/>
    <m/>
    <m/>
    <m/>
    <m/>
    <m/>
    <m/>
    <m/>
    <m/>
    <m/>
    <m/>
    <m/>
    <m/>
    <m/>
    <m/>
    <m/>
    <m/>
    <m/>
    <m/>
    <m/>
    <m/>
    <m/>
    <m/>
    <m/>
    <m/>
    <m/>
    <m/>
    <m/>
    <m/>
    <m/>
    <m/>
    <m/>
    <m/>
    <m/>
  </r>
  <r>
    <n v="748"/>
    <s v="TLAL"/>
    <s v="3 - QC Complete"/>
    <n v="44391"/>
    <n v="44617"/>
    <s v="A tree grew into overhead secondary line resulting in an ignition. The troubleman states a crew will need to replace the secondary span and a veg crew will top one tree and remove another. The fire was limited to the tree in customers front yard. This information is preliminary. OIS: 1367923; FOID: T005309597 (ACBS), T005309510 (ACBS); EC: 121485919; PM: 31542611; Circuit ID: 013681103; SAP Eqp: 101346243, 101346284; County: Alameda; Division: East Bay; District: Central"/>
    <s v="\\fxshare-nas05\quotashare-fs01\ESA\5 - Ignition Tracking\2021_Ignition_QC_Folders\20210607_1367923_nan_nan_T005309597"/>
    <s v=" "/>
    <s v="Y"/>
    <s v="TLAL"/>
    <s v="Create &amp; Outage Time, Failure Sub-Driver Updated; Additional FOID Added; Added EC Tag; Fire Lat/Long Updated"/>
    <n v="44391"/>
    <m/>
    <s v="Not In Scope"/>
    <m/>
    <m/>
    <m/>
    <m/>
    <m/>
    <m/>
    <m/>
    <m/>
    <m/>
    <m/>
    <m/>
    <m/>
    <m/>
    <m/>
    <m/>
    <m/>
    <m/>
    <m/>
    <m/>
    <m/>
    <m/>
    <m/>
    <m/>
    <m/>
    <m/>
    <m/>
    <m/>
    <m/>
    <m/>
    <m/>
    <m/>
    <m/>
    <m/>
    <m/>
    <m/>
    <m/>
    <m/>
    <m/>
    <m/>
    <m/>
    <m/>
    <m/>
    <s v="ACBS"/>
    <m/>
    <m/>
    <m/>
    <s v=" "/>
    <x v="201"/>
    <s v="17:23:00"/>
    <n v="44354"/>
    <s v="17:22:00"/>
    <s v="FAS"/>
    <s v="N"/>
    <s v="N"/>
    <n v="1367923"/>
    <m/>
    <m/>
    <s v="T005309597, T005309510"/>
    <n v="121485919"/>
    <m/>
    <m/>
    <s v="PG&amp;E_748_Ignition_20210607_1.jpg"/>
    <s v=" "/>
    <x v="1"/>
    <x v="0"/>
    <s v="Y"/>
    <s v="Y"/>
    <s v="N"/>
    <s v="On June 7, 2021 at 1848 hours, a PG&amp;E Troubleman patrolled the Edes 1103 12kV Distribution Circuit number 013681103, in the Local responsibility area (LRA) near 306 Catron Drive in Oakland. He observed one span 125' of a 4 Str copper open wire secondary conductor broken and on the ground between the poles with barcodes 110126710 and 110125709, a damaged spacer separating two secondary phases on the 3-phase open wire construction, a burned tree under the secondary conductors, and a small fire that ensued. Initial analysis indicates the ignition was caused by a 25' tall 22&quot; DBH Sycamore tree with branches that grew into the line, which resulted in wire strain arcing, and inevitably a small 5' X 5' patch of burned ground under the burned tree. The lineman reported to the VM patroller that the damage to the spacer allowed the branches on the secondaries to push together the two phases, which caused arcs to transpire. Upon post-incident inspection, the tree was found to be healthy and there were no recent signs of failure, but there were indications that the tree was previously pollarded. The Oakland Fire Department responded to and extinguished the fire. The 105-minute outage affected one customer. The line was returned to service on June 7, 2021. This information is preliminary."/>
    <s v="PG&amp;E"/>
    <s v="Vegetation"/>
    <m/>
    <s v="D"/>
    <s v="D"/>
    <s v="&lt;3 meters of linear travel"/>
    <s v="5' X 5'"/>
    <m/>
    <m/>
    <m/>
    <m/>
    <s v="Vegetation"/>
    <s v="Contact from object"/>
    <s v="Veg. contact"/>
    <s v="Y"/>
    <s v="Overhead"/>
    <x v="2"/>
    <s v="Conductor - Open Wire Secondary"/>
    <s v="Open Wire Secondary, Spacer"/>
    <s v="101346243, 101346284"/>
    <s v=" "/>
    <x v="0"/>
    <n v="37.726477881947098"/>
    <n v="-122.174741517866"/>
    <s v="Alameda"/>
    <s v="EDES 1103"/>
    <s v="0-750"/>
    <m/>
    <x v="0"/>
    <s v="Oakland FD"/>
    <s v="Urban"/>
    <m/>
    <m/>
    <s v="N"/>
    <m/>
    <m/>
    <m/>
    <m/>
    <s v="N"/>
    <s v="N"/>
    <m/>
    <m/>
    <s v="2021-06-08"/>
    <m/>
    <m/>
    <m/>
    <m/>
    <m/>
    <m/>
    <m/>
    <m/>
    <m/>
    <m/>
    <m/>
    <m/>
    <m/>
    <m/>
    <m/>
    <m/>
    <m/>
    <m/>
    <m/>
    <s v="  "/>
    <s v="EAST BAY"/>
    <s v="CENTRAL"/>
    <s v="19:01"/>
    <n v="44354"/>
    <n v="1367923"/>
    <s v="T005309597"/>
    <n v="312"/>
    <s v="CATRON DR"/>
    <s v="OAKLAND"/>
    <n v="37.727200000000003"/>
    <n v="-122.17424"/>
    <s v="E1TACBS"/>
    <s v="BELCSAK, ALEX"/>
    <n v="13681103"/>
    <s v="20210607 19:13"/>
    <n v="9002"/>
    <m/>
    <s v="One span, one wire of open wire secondary down, caused by tree.  Made safe and heated customers back up.  Crew to replace span of secondary.  Veg crew to top a tree, and remove another.  "/>
    <s v="Y"/>
    <m/>
    <m/>
    <m/>
    <n v="37.727200000000003"/>
    <n v="-122.17424"/>
    <m/>
    <s v="O.F.D 510-444-3322"/>
    <m/>
    <s v="N"/>
    <s v="Y"/>
    <m/>
    <s v="Clear"/>
    <m/>
    <s v="Private Land"/>
    <s v="Tree in customer's front yard"/>
    <s v="Breezy"/>
    <m/>
    <s v="Vegetation"/>
    <m/>
    <s v="Other (Comments)"/>
    <s v="Only burned tree"/>
    <s v="Fire Dept"/>
    <m/>
    <s v="Overhead"/>
    <m/>
    <s v="N"/>
    <m/>
    <m/>
    <m/>
    <s v="TREE-GREW INTO LINE"/>
    <s v="CONDUCTOR, OVERHEAD"/>
    <s v="Y"/>
    <s v="  "/>
    <m/>
    <m/>
    <m/>
    <m/>
    <m/>
    <m/>
    <m/>
    <m/>
    <m/>
    <m/>
    <m/>
    <m/>
    <m/>
    <m/>
    <m/>
    <m/>
    <m/>
    <m/>
    <m/>
    <m/>
    <m/>
    <m/>
    <m/>
    <m/>
    <m/>
    <m/>
    <m/>
    <m/>
    <m/>
    <m/>
    <m/>
    <m/>
    <m/>
    <m/>
    <m/>
    <m/>
    <m/>
    <m/>
    <m/>
    <m/>
    <m/>
    <m/>
    <m/>
    <m/>
    <m/>
    <m/>
    <m/>
  </r>
  <r>
    <n v="747"/>
    <s v="AGFC"/>
    <s v="3 - QC Complete"/>
    <n v="44354"/>
    <n v="44617"/>
    <s v="Duplicate of index 746. Troubleman found 1 burnt pole and another leaned over very badly and suspects it could be broken below ground level. Both pole will need to be replaced. The ensuing fire was 3 meters - 0.25 acre in size. This information is preliminary."/>
    <s v="\\fxshare-nas05\quotashare-fs01\ESA\5 - Ignition Tracking\2021_Ignition_QC_Folders\20210607_1367889_nan_nan_T005309441"/>
    <s v=" "/>
    <m/>
    <m/>
    <m/>
    <m/>
    <m/>
    <s v="Not In Scope"/>
    <m/>
    <m/>
    <m/>
    <m/>
    <m/>
    <m/>
    <m/>
    <m/>
    <m/>
    <m/>
    <m/>
    <m/>
    <m/>
    <m/>
    <m/>
    <m/>
    <m/>
    <m/>
    <m/>
    <m/>
    <m/>
    <m/>
    <m/>
    <m/>
    <m/>
    <m/>
    <m/>
    <m/>
    <m/>
    <m/>
    <m/>
    <m/>
    <m/>
    <m/>
    <m/>
    <m/>
    <m/>
    <m/>
    <m/>
    <m/>
    <m/>
    <m/>
    <m/>
    <m/>
    <m/>
    <m/>
    <s v=" "/>
    <x v="201"/>
    <s v="16:25:00"/>
    <n v="44354"/>
    <s v="16:25:00"/>
    <s v="FAS"/>
    <s v="N"/>
    <s v="Y"/>
    <n v="1367889"/>
    <m/>
    <m/>
    <s v="T005309441"/>
    <m/>
    <m/>
    <m/>
    <m/>
    <s v=" "/>
    <x v="0"/>
    <x v="1"/>
    <s v="N"/>
    <s v="N"/>
    <s v="N"/>
    <s v="Duplicate of index 746. Troubleman found 1 burnt pole and another leaned over very badly and suspects it could be broken below ground level. Both pole will need to be replaced. The ensuing fire was 3 meters - 0.25 acre in size. This information is preliminary."/>
    <s v="Not PG&amp;E"/>
    <s v="Other"/>
    <m/>
    <m/>
    <m/>
    <s v="&lt;0.25"/>
    <m/>
    <m/>
    <m/>
    <m/>
    <m/>
    <s v="Duplicate"/>
    <m/>
    <m/>
    <m/>
    <s v="Overhead"/>
    <x v="1"/>
    <m/>
    <m/>
    <m/>
    <s v=" "/>
    <x v="0"/>
    <n v="37.918286700000003"/>
    <n v="-121.35343829999999"/>
    <s v="San Joaquin"/>
    <s v="FRENCH CAMP 1102 "/>
    <n v="12000"/>
    <m/>
    <x v="0"/>
    <s v="Self Extinguished"/>
    <s v="Agriculture"/>
    <m/>
    <m/>
    <s v="N"/>
    <m/>
    <m/>
    <m/>
    <m/>
    <s v="N"/>
    <s v="N"/>
    <m/>
    <m/>
    <s v="2021-06-08"/>
    <m/>
    <m/>
    <m/>
    <m/>
    <m/>
    <m/>
    <m/>
    <m/>
    <m/>
    <m/>
    <m/>
    <m/>
    <m/>
    <m/>
    <m/>
    <m/>
    <m/>
    <m/>
    <m/>
    <s v="  "/>
    <s v="STOCKTON"/>
    <s v="STOCKTON 06"/>
    <s v="16:25"/>
    <n v="44354"/>
    <n v="1367889"/>
    <s v="T005309441"/>
    <m/>
    <s v="WILHOIT RD E/O .1 MI-S"/>
    <s v="STOCKTON"/>
    <n v="37.903950000000002"/>
    <n v="-121.36"/>
    <s v="Q4TDLDM"/>
    <s v="DAVIS, DAVID"/>
    <n v="163291102"/>
    <s v="20210607 18:07"/>
    <n v="9110"/>
    <m/>
    <s v="1 pole burnt and one pole leaned over really bad and possibly broken below ground.Need to change out both poles."/>
    <s v="Y"/>
    <m/>
    <m/>
    <s v="37.9182867,-121.3534383,2.800000,3D"/>
    <m/>
    <m/>
    <s v="DLDM has pictures if needed."/>
    <m/>
    <m/>
    <s v="N"/>
    <s v="Y"/>
    <m/>
    <s v="Storm Wind"/>
    <m/>
    <s v="County Land"/>
    <m/>
    <s v="Strong"/>
    <m/>
    <s v="PG&amp;E Equipment"/>
    <m/>
    <s v="3 meters - 0.25 Acres"/>
    <m/>
    <s v="Self Extinguished"/>
    <m/>
    <s v="Overhead"/>
    <m/>
    <s v="Y"/>
    <s v="pictures"/>
    <s v="PG&amp;E Employee"/>
    <m/>
    <s v="FIRE, POLE"/>
    <s v="POLE-WOOD"/>
    <s v="N"/>
    <s v="  "/>
    <m/>
    <m/>
    <m/>
    <m/>
    <m/>
    <m/>
    <m/>
    <m/>
    <m/>
    <m/>
    <m/>
    <m/>
    <m/>
    <m/>
    <m/>
    <m/>
    <m/>
    <m/>
    <m/>
    <m/>
    <m/>
    <m/>
    <m/>
    <m/>
    <m/>
    <m/>
    <m/>
    <m/>
    <m/>
    <m/>
    <m/>
    <m/>
    <m/>
    <m/>
    <m/>
    <m/>
    <m/>
    <m/>
    <m/>
    <m/>
    <m/>
    <m/>
    <m/>
    <m/>
    <m/>
    <m/>
    <m/>
  </r>
  <r>
    <n v="746"/>
    <s v="AGFC"/>
    <s v="3 - QC Complete"/>
    <n v="44391"/>
    <n v="44617"/>
    <s v="Troubleman found 1 burnt pole and another leaned over very badly and suspects it could be broken below ground level. Both pole will need to be replaced. The ensuing fire was 3 meters - 0.25 acre in size. This information is preliminary."/>
    <s v="\\fxshare-nas05\quotashare-fs01\ESA\5 - Ignition Tracking\2021_Ignition_QC_Folders\20210607_1367889_nan_nan_T005309442"/>
    <s v=" "/>
    <m/>
    <m/>
    <m/>
    <m/>
    <m/>
    <s v="Not In Scope"/>
    <m/>
    <m/>
    <m/>
    <m/>
    <m/>
    <m/>
    <m/>
    <m/>
    <m/>
    <m/>
    <m/>
    <m/>
    <m/>
    <m/>
    <m/>
    <m/>
    <m/>
    <m/>
    <m/>
    <m/>
    <m/>
    <m/>
    <m/>
    <m/>
    <m/>
    <m/>
    <m/>
    <m/>
    <m/>
    <m/>
    <m/>
    <m/>
    <m/>
    <m/>
    <m/>
    <m/>
    <m/>
    <m/>
    <m/>
    <m/>
    <m/>
    <m/>
    <m/>
    <m/>
    <m/>
    <m/>
    <s v=" "/>
    <x v="201"/>
    <s v="16:25:00"/>
    <n v="44354"/>
    <s v="16:51:00"/>
    <s v="FAS"/>
    <s v="N"/>
    <s v="N"/>
    <n v="1367889"/>
    <s v="21-0071136"/>
    <m/>
    <s v="T005309442"/>
    <n v="121485665"/>
    <m/>
    <m/>
    <s v="No photo"/>
    <s v=" "/>
    <x v="1"/>
    <x v="0"/>
    <s v="Y"/>
    <s v="Y"/>
    <s v="N"/>
    <s v="On June 7, 2021 at 1625 hours, a PG&amp;E troubleman was dispatched to the French Camp 1102 and observed a small grass fire. Initial analysis indicates PG&amp;E equipment failure caused an ignition. One distribution pole broke roughly 5 feet above ground causing overhead primary condcutor to float and contact eachother, resulting in an ignition. The ensuing fire was 3 meter - 0.25 acre in size and self extinguished. A PG&amp;E crew replaced the damaged assets on June 8, 2021. This information is preliminary."/>
    <s v="PG&amp;E"/>
    <s v="Vegetation"/>
    <m/>
    <s v="D"/>
    <s v="D"/>
    <s v="&lt;0.25"/>
    <m/>
    <m/>
    <m/>
    <m/>
    <m/>
    <s v="Equipment - PG&amp;E"/>
    <s v="All types of equipment / facility failure"/>
    <s v="Pole failure"/>
    <s v="N"/>
    <s v="Overhead"/>
    <x v="0"/>
    <s v="Pole"/>
    <s v="2 poles, crossarm &amp; insulator"/>
    <n v="102126674"/>
    <s v=" "/>
    <x v="0"/>
    <n v="37.918431699999999"/>
    <n v="-121.35343829999999"/>
    <s v="San Joaquin"/>
    <s v="FRENCH CAMP 1102 "/>
    <n v="12000"/>
    <s v="FRENCH CAMP 11028038"/>
    <x v="0"/>
    <s v="Self Extinguished"/>
    <s v="Agriculture"/>
    <s v="Grass Fuel Model"/>
    <m/>
    <s v="N"/>
    <m/>
    <m/>
    <m/>
    <m/>
    <s v="N"/>
    <s v="N"/>
    <m/>
    <m/>
    <s v="2021-06-08"/>
    <m/>
    <m/>
    <m/>
    <m/>
    <m/>
    <m/>
    <m/>
    <m/>
    <m/>
    <m/>
    <m/>
    <m/>
    <m/>
    <m/>
    <m/>
    <m/>
    <m/>
    <m/>
    <m/>
    <s v="  "/>
    <s v="STOCKTON"/>
    <s v="STOCKTON 06"/>
    <s v="16:25"/>
    <n v="44354"/>
    <n v="1367889"/>
    <s v="T005309442"/>
    <m/>
    <s v="WILHOIT RD E/O .1 MI-S"/>
    <s v="STOCKTON"/>
    <n v="37.903950000000002"/>
    <n v="-121.36"/>
    <s v="Q4TBMMQ"/>
    <s v="MCMAHON, BRANDON"/>
    <n v="163291102"/>
    <s v="20210607 18:14"/>
    <n v="9110"/>
    <m/>
    <s v="helped davis"/>
    <s v="Y"/>
    <m/>
    <m/>
    <s v="37.9184317,-121.3534383,0.100000,3D"/>
    <m/>
    <m/>
    <m/>
    <m/>
    <m/>
    <s v="N"/>
    <s v="Y"/>
    <m/>
    <s v="Storm Wind"/>
    <m/>
    <s v="County Land"/>
    <m/>
    <s v="Strong"/>
    <m/>
    <s v="PG&amp;E Equipment"/>
    <m/>
    <s v="3 meters - 0.25 Acres"/>
    <m/>
    <s v="Self Extinguished"/>
    <m/>
    <s v="Overhead"/>
    <m/>
    <s v="Y"/>
    <s v="picyure by dave davis"/>
    <s v="PG&amp;E Employee"/>
    <m/>
    <s v="OVERHEAD"/>
    <s v="CONDUCTOR, OVERHEAD"/>
    <s v="N"/>
    <s v="  "/>
    <m/>
    <m/>
    <m/>
    <m/>
    <m/>
    <m/>
    <m/>
    <m/>
    <m/>
    <m/>
    <m/>
    <m/>
    <m/>
    <m/>
    <m/>
    <m/>
    <m/>
    <m/>
    <m/>
    <m/>
    <m/>
    <m/>
    <m/>
    <m/>
    <m/>
    <m/>
    <m/>
    <m/>
    <m/>
    <m/>
    <m/>
    <m/>
    <m/>
    <m/>
    <m/>
    <m/>
    <m/>
    <m/>
    <m/>
    <m/>
    <m/>
    <m/>
    <m/>
    <m/>
    <m/>
    <m/>
    <m/>
  </r>
  <r>
    <n v="745"/>
    <s v="AGFC"/>
    <s v="3 - QC Complete"/>
    <n v="44354"/>
    <n v="44617"/>
    <s v="Duplicate of index 744. Other fire, not attributable to PG&amp;E assets. Completion code is for service disconnect. Multiple pole damaged due to veg fire. This information is preliminary."/>
    <s v="\\fxshare-nas05\quotashare-fs01\ESA\5 - Ignition Tracking\2021_Ignition_QC_Folders\20210607_1367765_nan_nan_T005309332"/>
    <s v=" "/>
    <m/>
    <m/>
    <m/>
    <m/>
    <m/>
    <s v="Not In Scope"/>
    <m/>
    <m/>
    <m/>
    <m/>
    <m/>
    <m/>
    <m/>
    <m/>
    <m/>
    <m/>
    <m/>
    <m/>
    <m/>
    <m/>
    <m/>
    <m/>
    <m/>
    <m/>
    <m/>
    <m/>
    <m/>
    <m/>
    <m/>
    <m/>
    <m/>
    <m/>
    <m/>
    <m/>
    <m/>
    <m/>
    <m/>
    <m/>
    <m/>
    <m/>
    <m/>
    <m/>
    <m/>
    <m/>
    <m/>
    <m/>
    <m/>
    <m/>
    <m/>
    <m/>
    <m/>
    <m/>
    <s v=" "/>
    <x v="201"/>
    <s v="14:40:00"/>
    <n v="44354"/>
    <s v="14:40:00"/>
    <s v="FAS"/>
    <s v="N"/>
    <s v="Y"/>
    <n v="1367765"/>
    <m/>
    <m/>
    <s v="T005309332"/>
    <m/>
    <m/>
    <m/>
    <m/>
    <s v=" "/>
    <x v="0"/>
    <x v="1"/>
    <s v="N"/>
    <s v="N"/>
    <s v="N"/>
    <s v="Duplicate of index 744. Other fire, not attributable to PG&amp;E assets. Completion code is for service disconnect. Multiple pole damaged due to veg fire. This information is preliminary."/>
    <s v="Not PG&amp;E"/>
    <s v="Vegetation"/>
    <m/>
    <m/>
    <m/>
    <s v="0.26-9.99"/>
    <m/>
    <m/>
    <m/>
    <m/>
    <m/>
    <s v="Duplicate"/>
    <m/>
    <m/>
    <m/>
    <s v="Overhead"/>
    <x v="1"/>
    <m/>
    <m/>
    <m/>
    <s v=" "/>
    <x v="1"/>
    <n v="40.595775000000003"/>
    <n v="-122.2547917"/>
    <s v="Shasta"/>
    <s v="DESCHUTES 1104 "/>
    <n v="12000"/>
    <m/>
    <x v="0"/>
    <s v="Cal Fire"/>
    <s v="Herbaceous"/>
    <m/>
    <m/>
    <s v="N"/>
    <m/>
    <m/>
    <m/>
    <m/>
    <s v="N"/>
    <s v="N"/>
    <m/>
    <m/>
    <s v="2021-06-08"/>
    <m/>
    <m/>
    <m/>
    <m/>
    <m/>
    <m/>
    <m/>
    <m/>
    <m/>
    <m/>
    <m/>
    <m/>
    <m/>
    <m/>
    <m/>
    <m/>
    <m/>
    <m/>
    <m/>
    <s v="  "/>
    <s v="NORTH VALLEY"/>
    <s v="REDDING 02"/>
    <s v="14:40"/>
    <n v="44354"/>
    <n v="1367765"/>
    <s v="T005309332"/>
    <n v="10604"/>
    <s v="NORTHGATE DR"/>
    <s v="PALO CEDRO"/>
    <n v="40.595359999999999"/>
    <n v="-122.25493"/>
    <s v="V8TSTO2"/>
    <s v="O'HAIRE, SEAN"/>
    <n v="103351104"/>
    <s v="20210607 15:54"/>
    <n v="9110"/>
    <m/>
    <s v="called crew to replace three pole  s do to veg fire"/>
    <s v="Y"/>
    <m/>
    <m/>
    <s v="40.5957750,-122.2547917,207.400000,3D"/>
    <m/>
    <m/>
    <m/>
    <s v="d stewart 530-2252421"/>
    <m/>
    <s v="N"/>
    <s v="Y"/>
    <m/>
    <s v="Clear"/>
    <m/>
    <s v="Private Land"/>
    <m/>
    <s v="Calm"/>
    <m/>
    <s v="Vegetation"/>
    <m/>
    <s v="0.25 - 10 Acres"/>
    <m/>
    <s v="Cal Fire"/>
    <m/>
    <s v="Overhead"/>
    <m/>
    <s v="N"/>
    <m/>
    <m/>
    <m/>
    <s v="OTHER GROUND VEGETATION"/>
    <s v="POLE-WOOD"/>
    <s v="N"/>
    <s v="  "/>
    <m/>
    <m/>
    <m/>
    <m/>
    <m/>
    <m/>
    <m/>
    <m/>
    <m/>
    <m/>
    <m/>
    <m/>
    <m/>
    <m/>
    <m/>
    <m/>
    <m/>
    <m/>
    <m/>
    <m/>
    <m/>
    <m/>
    <m/>
    <m/>
    <m/>
    <m/>
    <m/>
    <m/>
    <m/>
    <m/>
    <m/>
    <m/>
    <m/>
    <m/>
    <m/>
    <m/>
    <m/>
    <m/>
    <m/>
    <m/>
    <m/>
    <m/>
    <m/>
    <m/>
    <m/>
    <m/>
    <m/>
  </r>
  <r>
    <n v="744"/>
    <s v="AGFC"/>
    <s v="3 - QC Complete"/>
    <n v="44354"/>
    <n v="44617"/>
    <s v="Other fire, not attributable to PG&amp;E assets. Completion code is for service disconnect. This information is preliminary."/>
    <s v="\\fxshare-nas05\quotashare-fs01\ESA\5 - Ignition Tracking\2021_Ignition_QC_Folders\20210607_nan_nan_nan_0913503731"/>
    <s v=" "/>
    <m/>
    <m/>
    <m/>
    <m/>
    <m/>
    <s v="Not In Scope"/>
    <m/>
    <m/>
    <m/>
    <m/>
    <m/>
    <m/>
    <m/>
    <m/>
    <m/>
    <m/>
    <m/>
    <m/>
    <m/>
    <m/>
    <m/>
    <m/>
    <m/>
    <m/>
    <m/>
    <m/>
    <m/>
    <m/>
    <m/>
    <m/>
    <m/>
    <m/>
    <m/>
    <m/>
    <m/>
    <m/>
    <m/>
    <m/>
    <m/>
    <m/>
    <m/>
    <m/>
    <m/>
    <m/>
    <m/>
    <m/>
    <m/>
    <m/>
    <m/>
    <m/>
    <m/>
    <m/>
    <s v=" "/>
    <x v="201"/>
    <s v="14:40:00"/>
    <m/>
    <m/>
    <s v="FAS"/>
    <s v="N"/>
    <s v="N"/>
    <m/>
    <m/>
    <m/>
    <n v="913503731"/>
    <m/>
    <m/>
    <m/>
    <m/>
    <s v=" "/>
    <x v="0"/>
    <x v="1"/>
    <s v="N"/>
    <s v="N"/>
    <s v="N"/>
    <s v="Other fire, not attributable to PG&amp;E assets. Completion code is for service disconnect. This information is preliminary."/>
    <s v="Not PG&amp;E"/>
    <s v="Vegetation"/>
    <m/>
    <m/>
    <m/>
    <s v="0.26-9.99"/>
    <m/>
    <m/>
    <m/>
    <m/>
    <m/>
    <s v="Other Fire: Non-PG&amp;E related"/>
    <m/>
    <m/>
    <m/>
    <s v="Overhead"/>
    <x v="1"/>
    <m/>
    <m/>
    <m/>
    <s v=" "/>
    <x v="1"/>
    <n v="40.595738300000001"/>
    <n v="-122.25482"/>
    <s v="Shasta"/>
    <s v="DESCHUTES 1104 "/>
    <n v="12000"/>
    <m/>
    <x v="0"/>
    <s v="Cal Fire"/>
    <s v="Herbaceous"/>
    <m/>
    <m/>
    <s v="N"/>
    <m/>
    <m/>
    <m/>
    <m/>
    <s v="N"/>
    <s v="N"/>
    <m/>
    <m/>
    <s v="2021-06-08"/>
    <m/>
    <m/>
    <m/>
    <m/>
    <m/>
    <m/>
    <m/>
    <m/>
    <m/>
    <m/>
    <m/>
    <m/>
    <m/>
    <m/>
    <m/>
    <m/>
    <m/>
    <m/>
    <m/>
    <s v="  "/>
    <s v="NORTH VALLEY"/>
    <s v="REDDING 02"/>
    <s v="14:40"/>
    <n v="44354"/>
    <m/>
    <s v="0913503731"/>
    <n v="10604"/>
    <s v="NORTHGATE DR"/>
    <s v="PALO CEDRO"/>
    <n v="40.593069999999997"/>
    <n v="-122.25482700000001"/>
    <s v="V8TSTO2"/>
    <s v="O'HAIRE, SEAN"/>
    <n v="103351104"/>
    <s v="20210607 15:11"/>
    <n v="2640"/>
    <n v="1"/>
    <s v="disc per fire dept"/>
    <s v="Y"/>
    <m/>
    <m/>
    <s v="40.5957383,-122.2548200,196.900000,3D"/>
    <m/>
    <m/>
    <m/>
    <s v="d stewart5302252421"/>
    <m/>
    <s v="N"/>
    <s v="Y"/>
    <s v="N"/>
    <s v="Clear"/>
    <m/>
    <s v="Private Land"/>
    <m/>
    <s v="Calm"/>
    <m/>
    <s v="Vegetation"/>
    <m/>
    <s v="0.25 - 10 Acres"/>
    <m/>
    <s v="Cal Fire"/>
    <m/>
    <s v="Overhead"/>
    <m/>
    <s v="N"/>
    <m/>
    <m/>
    <m/>
    <m/>
    <m/>
    <m/>
    <s v="  "/>
    <m/>
    <m/>
    <m/>
    <m/>
    <m/>
    <m/>
    <m/>
    <m/>
    <m/>
    <m/>
    <m/>
    <m/>
    <m/>
    <m/>
    <m/>
    <m/>
    <m/>
    <m/>
    <m/>
    <m/>
    <m/>
    <m/>
    <m/>
    <m/>
    <m/>
    <m/>
    <m/>
    <m/>
    <m/>
    <m/>
    <m/>
    <m/>
    <m/>
    <m/>
    <m/>
    <m/>
    <m/>
    <m/>
    <m/>
    <m/>
    <m/>
    <m/>
    <m/>
    <m/>
    <m/>
    <m/>
    <m/>
  </r>
  <r>
    <n v="743"/>
    <s v="AGFC"/>
    <s v="3 - QC Complete"/>
    <n v="44391"/>
    <n v="44617"/>
    <s v="Distribution pole and wires down due to unknown cause. The ensuing fire was 0.25 acre to 10 acres in size. Responding troubleman created tag for damaged assets. This information is preliminary."/>
    <s v="\\fxshare-nas05\quotashare-fs01\ESA\5 - Ignition Tracking\2021_Ignition_QC_Folders\20210607_1367485_nan_nan_T005309003"/>
    <s v=" "/>
    <m/>
    <m/>
    <m/>
    <m/>
    <m/>
    <s v="Not In Scope"/>
    <m/>
    <m/>
    <m/>
    <m/>
    <m/>
    <m/>
    <m/>
    <m/>
    <m/>
    <m/>
    <m/>
    <m/>
    <m/>
    <m/>
    <m/>
    <m/>
    <m/>
    <m/>
    <m/>
    <m/>
    <m/>
    <m/>
    <m/>
    <m/>
    <m/>
    <m/>
    <m/>
    <m/>
    <m/>
    <m/>
    <m/>
    <m/>
    <m/>
    <m/>
    <m/>
    <m/>
    <m/>
    <m/>
    <m/>
    <m/>
    <m/>
    <m/>
    <m/>
    <m/>
    <m/>
    <m/>
    <s v=" "/>
    <x v="201"/>
    <s v="10:10:00"/>
    <n v="44354"/>
    <s v="10:43:00"/>
    <s v="FAS"/>
    <s v="N"/>
    <s v="N"/>
    <n v="1367485"/>
    <s v="21-0070833"/>
    <m/>
    <s v="T005309003"/>
    <n v="121483996"/>
    <m/>
    <m/>
    <s v="No Photo"/>
    <s v=" "/>
    <x v="1"/>
    <x v="0"/>
    <s v="Y"/>
    <s v="Y"/>
    <s v="N"/>
    <s v="On June 7, 2021 at 1010 hours, a PG&amp;E troubleman was dispatched to the Davis 1101 distribution circuit on Road 106A in the city of Davis and observed a wire down incident. Initial analysis indicates PG&amp;E equipment failure resulted in an ignition. The responding troubleman found overhead primary condcutor down on ground and burnt pole, with both needed replacement. The exact cause of the equipment failure is unknown. The ensuing fire was 0.26 -9.99 acres in size. The damaged conductor and pole were repalced by a PG&amp;E crew on June 8, 2021. This information is preliminary."/>
    <s v="PG&amp;E"/>
    <s v="Vegetation"/>
    <m/>
    <s v="D"/>
    <s v="D"/>
    <s v="0.26-9.99"/>
    <m/>
    <m/>
    <m/>
    <m/>
    <m/>
    <s v="Equipment - PG&amp;E"/>
    <s v="All types of equipment / facility failure"/>
    <s v="Conductor failure-all"/>
    <s v="Y"/>
    <s v="Overhead"/>
    <x v="0"/>
    <s v="Conductor - Primary"/>
    <s v="Conductor, Pole"/>
    <n v="101592797"/>
    <s v=" "/>
    <x v="0"/>
    <n v="38.515559546699997"/>
    <n v="-121.6432412859"/>
    <s v="Yolo"/>
    <s v="DAVIS 1101 "/>
    <n v="12000"/>
    <s v="DAVIS 11019702"/>
    <x v="0"/>
    <s v="Unknown"/>
    <s v="Agriculture"/>
    <s v="Grass Fuel Model"/>
    <m/>
    <s v="N"/>
    <m/>
    <m/>
    <m/>
    <m/>
    <s v="N"/>
    <s v="N"/>
    <m/>
    <m/>
    <s v="2021-06-08"/>
    <m/>
    <m/>
    <m/>
    <m/>
    <m/>
    <m/>
    <m/>
    <m/>
    <m/>
    <m/>
    <m/>
    <m/>
    <m/>
    <m/>
    <m/>
    <m/>
    <m/>
    <m/>
    <m/>
    <s v="  "/>
    <s v="SACRAMENTO"/>
    <s v="WOODLAND 01"/>
    <s v="10:10"/>
    <n v="44354"/>
    <n v="1367485"/>
    <s v="T005309003"/>
    <n v="47025"/>
    <s v="CO RD 34A .5MI W/CO RD"/>
    <s v="DAVIS"/>
    <n v="38.564909999999998"/>
    <n v="-121.63849999999999"/>
    <s v="S2TM1GI"/>
    <s v="GUTIERREZ, MIGUEL"/>
    <n v="62041101"/>
    <s v="20210607 15:22"/>
    <n v="9002"/>
    <m/>
    <s v="tag created for crew to replace pole and wire down"/>
    <s v="Y"/>
    <m/>
    <m/>
    <s v="38.5616183,-121.6381867,6.600000,3D"/>
    <m/>
    <m/>
    <m/>
    <s v="Daniel Wong 530-867-4986"/>
    <m/>
    <s v="N"/>
    <s v="Y"/>
    <m/>
    <s v="Clear"/>
    <m/>
    <s v="Private Land"/>
    <m/>
    <s v="Light"/>
    <m/>
    <s v="PG&amp;E Equipment"/>
    <m/>
    <s v="0.25 - 10 Acres"/>
    <m/>
    <s v="Fire Dept"/>
    <m/>
    <s v="Overhead"/>
    <m/>
    <s v="Y"/>
    <s v="pictures "/>
    <s v="PG&amp;E Employee"/>
    <m/>
    <s v="PATROL-NOT CONDUCTED"/>
    <m/>
    <s v="N"/>
    <s v="  "/>
    <m/>
    <m/>
    <m/>
    <m/>
    <m/>
    <m/>
    <m/>
    <m/>
    <m/>
    <m/>
    <m/>
    <m/>
    <m/>
    <m/>
    <m/>
    <m/>
    <m/>
    <m/>
    <m/>
    <m/>
    <m/>
    <m/>
    <m/>
    <m/>
    <m/>
    <m/>
    <m/>
    <m/>
    <m/>
    <m/>
    <m/>
    <m/>
    <m/>
    <m/>
    <m/>
    <m/>
    <m/>
    <m/>
    <m/>
    <m/>
    <m/>
    <m/>
    <m/>
    <m/>
    <m/>
    <m/>
    <m/>
  </r>
  <r>
    <n v="742"/>
    <s v="MXX7"/>
    <s v="3 - QC Complete"/>
    <n v="44379"/>
    <n v="44617"/>
    <s v="Car pole incident resulted in an ignition. The ensuing fire was 0.25 acre - 10 acres in size. This information is preliminary."/>
    <s v="\\fxshare-nas05\quotashare-fs01\ESA\5 - Ignition Tracking\2021_Ignition_QC_Folders\20210607_1367700_nan_nan_T005309240"/>
    <s v=" "/>
    <s v="Y"/>
    <s v="MXX7"/>
    <s v="Outage time adjusted to match the &quot;Outage Start&quot; field from the associated FAS Tag. Changed fire latitude and longitude to match area near pole. "/>
    <n v="44379"/>
    <m/>
    <s v="Not In Scope"/>
    <m/>
    <m/>
    <m/>
    <m/>
    <m/>
    <m/>
    <m/>
    <m/>
    <m/>
    <m/>
    <m/>
    <m/>
    <m/>
    <m/>
    <m/>
    <m/>
    <m/>
    <m/>
    <m/>
    <m/>
    <m/>
    <m/>
    <m/>
    <m/>
    <m/>
    <m/>
    <m/>
    <m/>
    <m/>
    <m/>
    <m/>
    <m/>
    <m/>
    <m/>
    <m/>
    <m/>
    <m/>
    <m/>
    <m/>
    <m/>
    <m/>
    <m/>
    <m/>
    <m/>
    <m/>
    <m/>
    <s v=" "/>
    <x v="201"/>
    <s v="13:23:00"/>
    <n v="44354"/>
    <s v="13:20:00"/>
    <s v="FAS"/>
    <s v="N"/>
    <s v="N"/>
    <n v="1367700"/>
    <s v=" 21-0070991 "/>
    <m/>
    <s v="T005309240"/>
    <n v="121484271"/>
    <m/>
    <m/>
    <s v="PG&amp;E_742_Ignition_20210607_2.jpg "/>
    <s v=" "/>
    <x v="1"/>
    <x v="0"/>
    <s v="Y"/>
    <s v="Y"/>
    <s v="N"/>
    <s v="On June 7th, 2021 at 1323 hours, a PG&amp;E Troubleman was dispatched to the ORLAND B 1103 12kV Distribution Circuit near County Road 25 in Glenn County in response to a fire. Initial analysis indicates a vehicle caused the ignition. Pole was broken and the wire was on the ground. Conductor (Circuit ID: 102701103), crossarm, and guy were also damaged. The ensuing fire was 0.25 - 10 acres in size and the fire was suppressed by Orland FD. PG&amp;E Hired Contract Crew replaced pole, conductor, crossarm, and guy on June 8th, 2021 . This information is preliminary. "/>
    <s v="PG&amp;E"/>
    <s v="Vegetation"/>
    <m/>
    <s v="D"/>
    <s v="D"/>
    <s v="0.26-9.99"/>
    <m/>
    <m/>
    <m/>
    <m/>
    <m/>
    <s v="Contact - 3rd Party"/>
    <s v="Contact from object"/>
    <s v="Vehicle contact"/>
    <s v="Y"/>
    <s v="Overhead"/>
    <x v="0"/>
    <s v="Pole"/>
    <s v="Pole, Conductor, Crossarm , Guy "/>
    <n v="100424286"/>
    <s v=" "/>
    <x v="0"/>
    <n v="39.695974"/>
    <n v="-122.103289"/>
    <s v="Glenn"/>
    <s v="ORLAND B 1103 "/>
    <n v="12000"/>
    <s v="ORLAND B 11032252"/>
    <x v="0"/>
    <s v="Orland FD"/>
    <s v="Agriculture"/>
    <s v="Grass Fuel Model"/>
    <m/>
    <s v="N"/>
    <m/>
    <m/>
    <m/>
    <m/>
    <s v="N"/>
    <s v="N"/>
    <m/>
    <m/>
    <s v="2021-06-08"/>
    <m/>
    <m/>
    <m/>
    <m/>
    <m/>
    <m/>
    <m/>
    <m/>
    <m/>
    <m/>
    <m/>
    <m/>
    <m/>
    <m/>
    <m/>
    <m/>
    <m/>
    <m/>
    <m/>
    <s v="  "/>
    <s v="NORTH VALLEY"/>
    <s v="ORLAND"/>
    <s v="13:23"/>
    <n v="44354"/>
    <n v="1367700"/>
    <s v="T005309240"/>
    <n v="7231"/>
    <s v="ROAD 25"/>
    <s v="ORLAND"/>
    <n v="39.708109999999998"/>
    <n v="-122.10406999999999"/>
    <s v="V3TGJGE"/>
    <s v="GARRETSON, GREG"/>
    <n v="102701103"/>
    <s v="20210607 14:33"/>
    <n v="9002"/>
    <m/>
    <m/>
    <s v="Y"/>
    <m/>
    <m/>
    <s v="39.6958983,-122.1016067,51.100000,3D"/>
    <m/>
    <m/>
    <m/>
    <s v="ORLAND FD DAVE KELLY"/>
    <m/>
    <s v="N"/>
    <s v="Y"/>
    <m/>
    <s v="Clear"/>
    <m/>
    <s v="Private Land"/>
    <m/>
    <s v="Calm"/>
    <m/>
    <s v="3rd Party"/>
    <m/>
    <s v="0.25 - 10 Acres"/>
    <m/>
    <s v="Fire Dept"/>
    <m/>
    <s v="Overhead"/>
    <m/>
    <s v="N"/>
    <m/>
    <m/>
    <m/>
    <s v="VEHICLE"/>
    <s v="POLE-WOOD"/>
    <s v="N"/>
    <s v="  "/>
    <m/>
    <m/>
    <m/>
    <m/>
    <m/>
    <m/>
    <m/>
    <m/>
    <m/>
    <m/>
    <m/>
    <m/>
    <m/>
    <m/>
    <m/>
    <m/>
    <m/>
    <m/>
    <m/>
    <m/>
    <m/>
    <m/>
    <m/>
    <m/>
    <m/>
    <m/>
    <m/>
    <m/>
    <m/>
    <m/>
    <m/>
    <m/>
    <m/>
    <m/>
    <m/>
    <m/>
    <m/>
    <m/>
    <m/>
    <m/>
    <m/>
    <m/>
    <m/>
    <m/>
    <m/>
    <m/>
    <m/>
  </r>
  <r>
    <n v="741"/>
    <s v="AGFC"/>
    <s v="3 - QC Complete"/>
    <n v="44354"/>
    <n v="44617"/>
    <s v="Structure fire, not attributable to PG&amp;E assets. This information is preliminary."/>
    <s v="\\fxshare-nas05\quotashare-fs01\ESA\5 - Ignition Tracking\2021_Ignition_QC_Folders\20210607_nan_nan_nan_0650944596"/>
    <s v=" "/>
    <m/>
    <m/>
    <m/>
    <m/>
    <m/>
    <s v="Not In Scope"/>
    <m/>
    <m/>
    <m/>
    <m/>
    <m/>
    <m/>
    <m/>
    <m/>
    <m/>
    <m/>
    <m/>
    <m/>
    <m/>
    <m/>
    <m/>
    <m/>
    <m/>
    <m/>
    <m/>
    <m/>
    <m/>
    <m/>
    <m/>
    <m/>
    <m/>
    <m/>
    <m/>
    <m/>
    <m/>
    <m/>
    <m/>
    <m/>
    <m/>
    <m/>
    <m/>
    <m/>
    <m/>
    <m/>
    <m/>
    <m/>
    <m/>
    <m/>
    <m/>
    <m/>
    <m/>
    <m/>
    <s v=" "/>
    <x v="201"/>
    <s v="12:26:00"/>
    <m/>
    <m/>
    <s v="FAS"/>
    <s v="N"/>
    <s v="N"/>
    <m/>
    <m/>
    <m/>
    <n v="650944596"/>
    <m/>
    <m/>
    <m/>
    <m/>
    <s v=" "/>
    <x v="0"/>
    <x v="1"/>
    <s v="N"/>
    <s v="N"/>
    <s v="N"/>
    <s v="Structure fire, not attributable to PG&amp;E assets. This information is preliminary."/>
    <s v="Not PG&amp;E"/>
    <s v="Building"/>
    <m/>
    <m/>
    <m/>
    <s v="0.26-9.99"/>
    <m/>
    <m/>
    <m/>
    <m/>
    <m/>
    <s v="Other Fire: Non-PG&amp;E related"/>
    <m/>
    <s v="Vehicle contact"/>
    <m/>
    <s v="Overhead"/>
    <x v="1"/>
    <m/>
    <m/>
    <m/>
    <s v=" "/>
    <x v="0"/>
    <n v="39.487589999999997"/>
    <n v="-122.12923670000001"/>
    <s v="Glenn"/>
    <s v="LOGAN CREEK 2101 "/>
    <n v="21000"/>
    <m/>
    <x v="0"/>
    <s v="Artois FD"/>
    <s v="Agriculture"/>
    <m/>
    <m/>
    <s v="N"/>
    <m/>
    <m/>
    <m/>
    <m/>
    <s v="N"/>
    <s v="N"/>
    <m/>
    <m/>
    <s v="2021-06-08"/>
    <m/>
    <m/>
    <m/>
    <m/>
    <m/>
    <m/>
    <m/>
    <m/>
    <m/>
    <m/>
    <m/>
    <m/>
    <m/>
    <m/>
    <m/>
    <m/>
    <m/>
    <m/>
    <m/>
    <s v="  "/>
    <s v="NORTH VALLEY"/>
    <s v="ORLAND"/>
    <s v="12:26"/>
    <n v="44354"/>
    <m/>
    <s v="0650944596"/>
    <n v="7076"/>
    <s v="ROAD 58"/>
    <s v="WILLOWS"/>
    <n v="39.487439999999999"/>
    <n v="-122.125259"/>
    <s v="V3TTRJ6"/>
    <s v="JONES, TYLER"/>
    <n v="103142101"/>
    <s v="20210607 13:22"/>
    <n v="1121"/>
    <m/>
    <s v="structure fire at barn"/>
    <s v="Y"/>
    <m/>
    <m/>
    <s v="39.4875900,-122.1292367,27.200000,3D"/>
    <m/>
    <m/>
    <m/>
    <s v="artois fire department"/>
    <m/>
    <s v="N"/>
    <s v="Y"/>
    <s v="Y"/>
    <s v="Clear"/>
    <m/>
    <s v="Structures"/>
    <m/>
    <s v="Calm"/>
    <m/>
    <s v="3rd Party"/>
    <m/>
    <s v="0.25 - 10 Acres"/>
    <m/>
    <s v="Fire Dept"/>
    <m/>
    <s v="Overhead"/>
    <m/>
    <s v="N"/>
    <m/>
    <m/>
    <m/>
    <m/>
    <m/>
    <m/>
    <s v="  "/>
    <m/>
    <m/>
    <m/>
    <m/>
    <m/>
    <m/>
    <m/>
    <m/>
    <m/>
    <m/>
    <m/>
    <m/>
    <m/>
    <m/>
    <m/>
    <m/>
    <m/>
    <m/>
    <m/>
    <m/>
    <m/>
    <m/>
    <m/>
    <m/>
    <m/>
    <m/>
    <m/>
    <m/>
    <m/>
    <m/>
    <m/>
    <m/>
    <m/>
    <m/>
    <m/>
    <m/>
    <m/>
    <m/>
    <m/>
    <m/>
    <m/>
    <m/>
    <m/>
    <m/>
    <m/>
    <m/>
    <m/>
  </r>
  <r>
    <n v="740"/>
    <s v="TLAL"/>
    <s v="3 - QC Complete"/>
    <n v="44372"/>
    <n v="44617"/>
    <s v="Tree branch made contact with overhead open wire secondary conductors that resulted in a less than one meter fire. The troubleman recommends having the open wires secondary replaced with triplex to help mitigate fire danger. This information is preliminary. OIS: 1367479; FOID: T005308995 (D3A6); Circuit ID: 192221102, SAP ID: 100986954, 100986956; VM Lat/Long:  40.268566, -124.240090"/>
    <s v="\\fxshare-nas05\quotashare-fs01\ESA\5 - Ignition Tracking\2021_Ignition_QC_Folders\20210607_1367479_nan_nan_T005308995"/>
    <s v=" "/>
    <s v="Y"/>
    <s v="TLAL"/>
    <s v="Outage Time, Fire Lat/Long, CPUC Reportable Ignition, Fire Greater Than 1 Linear Meter Updated; Fire Size - Troubleman Comments, Wildfire Acreage Burned - Final Updated"/>
    <m/>
    <s v="wma7"/>
    <s v="In Progress"/>
    <s v="Not Required"/>
    <m/>
    <m/>
    <s v="Not Required"/>
    <m/>
    <m/>
    <m/>
    <m/>
    <m/>
    <m/>
    <m/>
    <s v="Complete"/>
    <s v="Pending Veg and EII discussion (TBD Cause)"/>
    <m/>
    <m/>
    <m/>
    <m/>
    <m/>
    <m/>
    <m/>
    <m/>
    <m/>
    <m/>
    <m/>
    <m/>
    <m/>
    <m/>
    <m/>
    <n v="44599"/>
    <m/>
    <m/>
    <m/>
    <m/>
    <m/>
    <m/>
    <m/>
    <m/>
    <m/>
    <m/>
    <s v="Y"/>
    <n v="44372"/>
    <n v="44372"/>
    <s v="D3A6"/>
    <s v="Derrick Allen, (707) 273-7309, D3A6@pge.com"/>
    <s v="Emailed request for repair info"/>
    <m/>
    <s v=" "/>
    <x v="201"/>
    <s v="10:04:00"/>
    <n v="44354"/>
    <s v="10:03:00"/>
    <s v="FAS"/>
    <s v="N"/>
    <s v="N"/>
    <n v="1367479"/>
    <m/>
    <m/>
    <s v="T005308995"/>
    <m/>
    <m/>
    <m/>
    <s v="PG&amp;E_740_Ignition_20210607_1.jpg"/>
    <s v=" "/>
    <x v="1"/>
    <x v="0"/>
    <s v="Y"/>
    <s v="Y"/>
    <s v="N"/>
    <s v="On June 7, 2021 at 1236 hours, a PG&amp;E Troubleman patrolled the Garberville 1102 Distribution Circuit number 192221102, in the Tier 2 high fire-threat district (HFTD) near 544 Green Fir Road, Petrolia, CA 95558. He observed a tree branch in with the open wire secondary, and an approximately 1’x 4’ grass fire. Initial analysis indicates the ignition was caused by a tree branch that fell into the line, possibly due to the recent high winds. The maximum sustained wind speed on the incident date was 16.11 MPH, but the wind speed two days prior was elevated (06/06/21 26.35 MPH and 06/05/21 28.88 MPH). The small grass fire self-extinguished. The post-incident fire inspection report indicated the fire size as approximately 1' x 4', which exceeds one linear meter and deems it a reportable incident. The 155-minute outage affected one customer. The line was returned to service on June 7, 2021. This information is preliminary."/>
    <s v="PG&amp;E"/>
    <s v="Vegetation"/>
    <m/>
    <s v="D"/>
    <s v="D"/>
    <s v="&lt;3 meters of linear travel"/>
    <s v="Approximately 1’X4’"/>
    <m/>
    <m/>
    <m/>
    <m/>
    <s v="Vegetation"/>
    <s v="Contact from object"/>
    <s v="Weather - High Winds"/>
    <s v="Y"/>
    <s v="Overhead"/>
    <x v="2"/>
    <s v="Conductor - Open Wire Secondary"/>
    <s v="Conductor"/>
    <s v=" 100986954, 100986956"/>
    <s v=" "/>
    <x v="1"/>
    <n v="40.268566"/>
    <n v="-124.24009"/>
    <s v="Humboldt"/>
    <s v="GARBERVILLE 1102 "/>
    <s v="0-750"/>
    <m/>
    <x v="0"/>
    <s v="Self Extinguished"/>
    <s v="Conifer Forest"/>
    <m/>
    <m/>
    <s v="N"/>
    <m/>
    <m/>
    <m/>
    <m/>
    <s v="N"/>
    <s v="N"/>
    <m/>
    <m/>
    <s v="2021-06-08"/>
    <m/>
    <m/>
    <m/>
    <m/>
    <m/>
    <m/>
    <m/>
    <m/>
    <m/>
    <m/>
    <m/>
    <m/>
    <m/>
    <m/>
    <m/>
    <m/>
    <m/>
    <m/>
    <m/>
    <s v="  "/>
    <s v="NORTH COAST"/>
    <s v="GARBERVILLE"/>
    <s v="10:04"/>
    <n v="44354"/>
    <n v="1367479"/>
    <s v="T005308995"/>
    <n v="544"/>
    <s v="GREEN FIR RD"/>
    <s v="PETROLIA"/>
    <n v="40.269100000000002"/>
    <n v="-124.24097999999999"/>
    <s v="W4TD3A6"/>
    <s v="ALLEN, DERRICK"/>
    <n v="192221102"/>
    <s v="20210607 12:44"/>
    <n v="9190"/>
    <m/>
    <s v="Removed tree branch from open wire secondary. Open wire needs to be replaced w/triplex to midigate fire danger. D3A6"/>
    <s v="Y"/>
    <n v="1"/>
    <s v="\\fxshare-nas05\quotashare-fs01\ESA\5 - Ignition Tracking\Fire_Tab_Attachment_Files"/>
    <s v="40.2731800,-124.2418067,68.000000,3D"/>
    <m/>
    <m/>
    <s v="544 Green Fir rd. LAT/LONG incorrect use address"/>
    <m/>
    <m/>
    <s v="N"/>
    <s v="Y"/>
    <m/>
    <s v="Storm Wind"/>
    <s v="open wire in multiple location in area need to be changedout to midigate fire."/>
    <s v="Private Land"/>
    <m/>
    <s v="Gusty"/>
    <m/>
    <s v="Vegetation"/>
    <m/>
    <s v="&lt; 1 meter"/>
    <m/>
    <s v="Self Extinguished"/>
    <m/>
    <s v="Overhead"/>
    <m/>
    <s v="N"/>
    <m/>
    <m/>
    <m/>
    <s v="TREE-BRANCH FELL INTO LINE"/>
    <s v="CONDUCTOR, OVERHEAD"/>
    <s v="N"/>
    <s v="  "/>
    <m/>
    <m/>
    <m/>
    <m/>
    <m/>
    <m/>
    <m/>
    <m/>
    <m/>
    <m/>
    <m/>
    <m/>
    <m/>
    <m/>
    <m/>
    <m/>
    <m/>
    <m/>
    <m/>
    <m/>
    <m/>
    <m/>
    <m/>
    <m/>
    <m/>
    <m/>
    <m/>
    <m/>
    <m/>
    <m/>
    <m/>
    <m/>
    <m/>
    <m/>
    <m/>
    <m/>
    <m/>
    <m/>
    <m/>
    <m/>
    <m/>
    <m/>
    <m/>
    <m/>
    <m/>
    <m/>
    <m/>
  </r>
  <r>
    <n v="739"/>
    <s v="AGFC"/>
    <s v="3 - QC Complete"/>
    <n v="44391"/>
    <n v="44617"/>
    <s v="Third party excavator caused a tree limb to make contact with overhead circuit, resulting in a wires down outage and igniting a small fire 1 meter - &lt; 3 meter fire. This information is preliminary."/>
    <s v="\\fxshare-nas05\quotashare-fs01\ESA\5 - Ignition Tracking\2021_Ignition_QC_Folders\20210607_nan_nan_nan_T005308962"/>
    <s v=" "/>
    <s v="Y"/>
    <s v="AGFC"/>
    <s v="Fire lat/long adjusted to correct location."/>
    <n v="44391"/>
    <m/>
    <s v="Not In Scope"/>
    <m/>
    <m/>
    <m/>
    <m/>
    <m/>
    <m/>
    <m/>
    <m/>
    <m/>
    <m/>
    <m/>
    <m/>
    <m/>
    <m/>
    <m/>
    <m/>
    <m/>
    <m/>
    <m/>
    <m/>
    <m/>
    <m/>
    <m/>
    <m/>
    <m/>
    <m/>
    <m/>
    <m/>
    <m/>
    <m/>
    <m/>
    <m/>
    <m/>
    <m/>
    <m/>
    <m/>
    <m/>
    <m/>
    <m/>
    <m/>
    <m/>
    <m/>
    <m/>
    <m/>
    <m/>
    <m/>
    <s v=" "/>
    <x v="201"/>
    <s v="09:46:00"/>
    <n v="44354"/>
    <s v="09:42:00"/>
    <s v="FAS"/>
    <s v="N"/>
    <s v="N"/>
    <s v="TR7808904, 1367512, 1367513"/>
    <s v="21-0070822"/>
    <m/>
    <s v="T005308962"/>
    <n v="121482802"/>
    <s v="119831648"/>
    <m/>
    <s v="PG&amp;E_739_Ignition_20210607_3.jpg"/>
    <s v=" "/>
    <x v="1"/>
    <x v="0"/>
    <s v="Y"/>
    <s v="Y"/>
    <s v="N"/>
    <s v="On June 7, 2021 at 0946 hours, a PG&amp;E troubleman was dispached to the Hamilton A 1102 distribution circuit and observed a wire down incident. Initial analysis indicates third party contact caused an ignition. A third party tractor made contact with a tree and caused the tree to fall into overhead primary circuit, which resulted in a wire down on ground and ignited the surrounding vegetation. The ensuing fire was 1 meter - &lt; 3 meters in size and was extinguished by the Hamilton Fire Department. A PG&amp;E crew repaired the damaged conductor on June 7, 2021. This information is preliminary."/>
    <s v="PG&amp;E"/>
    <s v="Vegetation"/>
    <m/>
    <s v="D"/>
    <s v="D"/>
    <s v="&lt;3 meters of linear travel"/>
    <m/>
    <m/>
    <m/>
    <m/>
    <m/>
    <s v="Contact - 3rd Party"/>
    <s v="Contact from object"/>
    <s v="Veg. contact"/>
    <s v="Y"/>
    <s v="Overhead"/>
    <x v="0"/>
    <s v="Conductor - Primary"/>
    <s v="Conductor"/>
    <n v="100412800"/>
    <s v=" "/>
    <x v="0"/>
    <n v="39.732323999999998"/>
    <n v="-121.994979"/>
    <s v="Glenn"/>
    <s v="HAMILTON A 1102 "/>
    <n v="12000"/>
    <s v="HAMILTON A 11022210"/>
    <x v="0"/>
    <s v="Hamilton FD"/>
    <s v="Agriculture"/>
    <s v="Brush fuel model"/>
    <m/>
    <s v="N"/>
    <m/>
    <m/>
    <m/>
    <m/>
    <s v="N"/>
    <s v="N"/>
    <m/>
    <m/>
    <s v="2021-06-08"/>
    <m/>
    <m/>
    <m/>
    <m/>
    <m/>
    <m/>
    <m/>
    <m/>
    <m/>
    <m/>
    <m/>
    <m/>
    <m/>
    <m/>
    <m/>
    <m/>
    <m/>
    <m/>
    <m/>
    <s v="  "/>
    <s v="NORTH VALLEY"/>
    <s v="ORLAND"/>
    <s v="09:46"/>
    <n v="44354"/>
    <m/>
    <s v="T005308962"/>
    <s v="UNKNOWN"/>
    <s v="7371 HWY 32"/>
    <s v="HAMILTON CIT"/>
    <m/>
    <m/>
    <s v="V3TGJGE"/>
    <s v="GARRETSON, GREG"/>
    <m/>
    <s v="20210607 11:50"/>
    <n v="9002"/>
    <m/>
    <s v="EXCAVATOR CAUSED TREE LIMB TO CONTACT 6 SOL - CAUSING WIRE DOWN OUTAGE"/>
    <s v="Y"/>
    <m/>
    <m/>
    <s v="39.7348300,-121.9944283,41.400000,3D"/>
    <m/>
    <m/>
    <m/>
    <s v="HAMILTON CITY FD"/>
    <m/>
    <s v="N"/>
    <s v="Y"/>
    <m/>
    <s v="Clear"/>
    <m/>
    <s v="Private Land"/>
    <m/>
    <s v="Calm"/>
    <m/>
    <s v="3rd Party"/>
    <m/>
    <s v="1 meter - &lt; 3 meters"/>
    <m/>
    <s v="Fire Dept"/>
    <m/>
    <s v="Overhead"/>
    <m/>
    <s v="N"/>
    <m/>
    <m/>
    <m/>
    <s v="CONTACT W/ HIGH VOLTAGE"/>
    <s v="CONDUCTOR, OVERHEAD"/>
    <s v="N"/>
    <s v="  "/>
    <m/>
    <m/>
    <m/>
    <m/>
    <m/>
    <m/>
    <m/>
    <m/>
    <m/>
    <m/>
    <m/>
    <m/>
    <m/>
    <m/>
    <m/>
    <m/>
    <m/>
    <m/>
    <m/>
    <m/>
    <m/>
    <m/>
    <m/>
    <m/>
    <m/>
    <m/>
    <m/>
    <m/>
    <m/>
    <m/>
    <m/>
    <m/>
    <m/>
    <m/>
    <m/>
    <m/>
    <m/>
    <m/>
    <m/>
    <m/>
    <m/>
    <m/>
    <m/>
    <m/>
    <m/>
    <m/>
    <m/>
  </r>
  <r>
    <n v="738"/>
    <s v="AGFC"/>
    <s v="3 - QC Complete"/>
    <n v="44354"/>
    <n v="44617"/>
    <s v="Structure fire, not attributable to PG&amp;E assets. This information is preliminary."/>
    <s v="\\fxshare-nas05\quotashare-fs01\ESA\5 - Ignition Tracking\2021_Ignition_QC_Folders\20210607_nan_nan_nan_9450882875"/>
    <s v=" "/>
    <m/>
    <m/>
    <m/>
    <m/>
    <m/>
    <s v="Not In Scope"/>
    <m/>
    <m/>
    <m/>
    <m/>
    <m/>
    <m/>
    <m/>
    <m/>
    <m/>
    <m/>
    <m/>
    <m/>
    <m/>
    <m/>
    <m/>
    <m/>
    <m/>
    <m/>
    <m/>
    <m/>
    <m/>
    <m/>
    <m/>
    <m/>
    <m/>
    <m/>
    <m/>
    <m/>
    <m/>
    <m/>
    <m/>
    <m/>
    <m/>
    <m/>
    <m/>
    <m/>
    <m/>
    <m/>
    <m/>
    <m/>
    <m/>
    <m/>
    <m/>
    <m/>
    <m/>
    <m/>
    <s v=" "/>
    <x v="201"/>
    <s v="09:03:00"/>
    <m/>
    <m/>
    <s v="FAS"/>
    <s v="N"/>
    <s v="N"/>
    <m/>
    <m/>
    <m/>
    <n v="9450882875"/>
    <m/>
    <m/>
    <m/>
    <m/>
    <s v=" "/>
    <x v="0"/>
    <x v="1"/>
    <s v="N"/>
    <s v="N"/>
    <s v="N"/>
    <s v="Structure fire, not attributable to PG&amp;E assets. This information is preliminary."/>
    <s v="Not PG&amp;E"/>
    <s v="Building"/>
    <m/>
    <m/>
    <m/>
    <s v="Structure-only"/>
    <m/>
    <m/>
    <m/>
    <m/>
    <m/>
    <s v="Other Fire: Non-PG&amp;E related"/>
    <m/>
    <m/>
    <m/>
    <s v="Overbuild"/>
    <x v="1"/>
    <m/>
    <m/>
    <m/>
    <s v=" "/>
    <x v="1"/>
    <n v="37.999279000000001"/>
    <n v="-120.47703300000001"/>
    <s v="Tuolumne"/>
    <s v="RACETRACK 1704 "/>
    <n v="17000"/>
    <m/>
    <x v="0"/>
    <s v="Cal Fire"/>
    <s v="Hardwood Woodland"/>
    <m/>
    <m/>
    <s v="N"/>
    <m/>
    <m/>
    <m/>
    <m/>
    <s v="N"/>
    <s v="N"/>
    <m/>
    <m/>
    <s v="2021-06-08"/>
    <m/>
    <m/>
    <m/>
    <m/>
    <m/>
    <m/>
    <m/>
    <m/>
    <m/>
    <m/>
    <m/>
    <m/>
    <m/>
    <m/>
    <m/>
    <m/>
    <m/>
    <m/>
    <m/>
    <s v="  "/>
    <s v="YOSEMITE"/>
    <s v="SONORA 02"/>
    <s v="09:03"/>
    <n v="44354"/>
    <m/>
    <n v="9450882875"/>
    <n v="20700"/>
    <s v="JACKASS HILL RD"/>
    <s v="SONORA"/>
    <n v="37.999279000000001"/>
    <n v="-120.47703300000001"/>
    <s v="Y9TPEB9"/>
    <s v="BREAUX, PARIS"/>
    <n v="163761704"/>
    <s v="20210607 09:44"/>
    <n v="1121"/>
    <m/>
    <s v="Cal Fire IC Nick Shawkey 209-402-1645 Inc # CATCU 7176- says small detatched garage fire isolated from sub-breaker in main house sub panel. chck pwr ok at meter @ 120/240 volts"/>
    <s v="Y"/>
    <m/>
    <m/>
    <m/>
    <n v="37.999279000000001"/>
    <n v="-120.47703300000001"/>
    <s v="IC says small detatchd garage fire islted frm sub-breaker in main house sub panl"/>
    <s v="Cal Fire IC Nick Shawkey 209-402-1645"/>
    <m/>
    <s v="N"/>
    <s v="Y"/>
    <s v="N"/>
    <s v="Clear"/>
    <m/>
    <s v="Structures"/>
    <m/>
    <s v="Calm"/>
    <m/>
    <s v="Other (Comments)"/>
    <s v="customer equipment in detatched garage"/>
    <s v="Structure Only"/>
    <m/>
    <s v="Cal Fire"/>
    <s v="INC # CATCU-7176"/>
    <s v="Overbuild"/>
    <s v="chck pwr ok @ mtr pnl @ 120/240"/>
    <s v="N"/>
    <m/>
    <m/>
    <m/>
    <m/>
    <m/>
    <m/>
    <s v="  "/>
    <m/>
    <m/>
    <m/>
    <m/>
    <m/>
    <m/>
    <m/>
    <m/>
    <m/>
    <m/>
    <m/>
    <m/>
    <m/>
    <m/>
    <m/>
    <m/>
    <m/>
    <m/>
    <m/>
    <m/>
    <m/>
    <m/>
    <m/>
    <m/>
    <m/>
    <m/>
    <m/>
    <m/>
    <m/>
    <m/>
    <m/>
    <m/>
    <m/>
    <m/>
    <m/>
    <m/>
    <m/>
    <m/>
    <m/>
    <m/>
    <m/>
    <m/>
    <m/>
    <m/>
    <m/>
    <m/>
    <m/>
  </r>
  <r>
    <n v="737"/>
    <s v="AGFC"/>
    <s v="3 - QC Complete"/>
    <n v="44354"/>
    <n v="44617"/>
    <s v="Structure fire, not attributable to PG&amp;E assets. This information is preliminary."/>
    <s v="\\fxshare-nas05\quotashare-fs01\ESA\5 - Ignition Tracking\2021_Ignition_QC_Folders\20210606_nan_nan_nan_1374347"/>
    <s v=" "/>
    <m/>
    <m/>
    <m/>
    <m/>
    <m/>
    <s v="Not In Scope"/>
    <m/>
    <m/>
    <m/>
    <m/>
    <m/>
    <m/>
    <m/>
    <m/>
    <m/>
    <m/>
    <m/>
    <m/>
    <m/>
    <n v="44343"/>
    <n v="44501"/>
    <n v="42080"/>
    <s v="Work not listed"/>
    <s v="N"/>
    <s v="YOYO1182597"/>
    <m/>
    <m/>
    <s v="Y"/>
    <s v="13 trees flagged for fire damage"/>
    <s v="Extent of condition"/>
    <m/>
    <m/>
    <m/>
    <m/>
    <m/>
    <m/>
    <m/>
    <m/>
    <m/>
    <m/>
    <m/>
    <m/>
    <m/>
    <m/>
    <m/>
    <m/>
    <m/>
    <m/>
    <m/>
    <m/>
    <m/>
    <m/>
    <s v=" "/>
    <x v="202"/>
    <s v="20:01:00"/>
    <m/>
    <m/>
    <s v="FAS"/>
    <s v="N"/>
    <s v="N"/>
    <m/>
    <m/>
    <m/>
    <n v="1374347"/>
    <m/>
    <m/>
    <m/>
    <m/>
    <s v=" "/>
    <x v="0"/>
    <x v="1"/>
    <s v="N"/>
    <s v="N"/>
    <s v="N"/>
    <s v="Structure fire, not attributable to PG&amp;E assets. This information is preliminary."/>
    <s v="Not PG&amp;E"/>
    <s v="Building"/>
    <m/>
    <m/>
    <m/>
    <s v="Structure-only"/>
    <m/>
    <m/>
    <m/>
    <m/>
    <m/>
    <s v="Other Fire: Non-PG&amp;E related"/>
    <m/>
    <m/>
    <m/>
    <s v="Overbuild"/>
    <x v="1"/>
    <m/>
    <m/>
    <m/>
    <s v=" "/>
    <x v="1"/>
    <n v="38.41301"/>
    <n v="-120.76537"/>
    <s v="Amador"/>
    <s v="MARTELL 1101"/>
    <n v="12000"/>
    <m/>
    <x v="0"/>
    <s v="Cal Fire"/>
    <s v="Hardwood Woodland"/>
    <m/>
    <m/>
    <s v="N"/>
    <m/>
    <m/>
    <m/>
    <m/>
    <s v="N"/>
    <s v="N"/>
    <m/>
    <m/>
    <s v="2021-06-08"/>
    <m/>
    <m/>
    <m/>
    <m/>
    <m/>
    <m/>
    <m/>
    <m/>
    <m/>
    <m/>
    <m/>
    <m/>
    <m/>
    <m/>
    <m/>
    <m/>
    <m/>
    <m/>
    <m/>
    <s v="  "/>
    <s v="STOCKTON"/>
    <s v="JACKSON 01"/>
    <s v="20:01"/>
    <n v="44353"/>
    <m/>
    <n v="1374347"/>
    <s v="UNKNOWN"/>
    <s v="PREMISES DO NOT CHANGE"/>
    <s v="SUTTER CREEK"/>
    <n v="38.408225000000002"/>
    <n v="-120.75084200000001"/>
    <s v="Q2TM3MM"/>
    <s v="MCCARTNEY, MARK"/>
    <m/>
    <s v="20210606 21:59"/>
    <n v="1120"/>
    <m/>
    <s v="DETACHED BUILDING FIRE - NON PGE "/>
    <s v="Y"/>
    <m/>
    <m/>
    <m/>
    <n v="38.41301"/>
    <n v="-120.76537"/>
    <m/>
    <s v="530 647 5250 "/>
    <m/>
    <s v="N"/>
    <s v="N"/>
    <s v="N"/>
    <s v="Clear"/>
    <m/>
    <s v="Structures"/>
    <m/>
    <s v="Calm"/>
    <m/>
    <s v="Unknown"/>
    <m/>
    <s v="Structure Only"/>
    <m/>
    <s v="Cal Fire"/>
    <m/>
    <s v="Overbuild"/>
    <m/>
    <s v="N"/>
    <m/>
    <m/>
    <m/>
    <m/>
    <m/>
    <m/>
    <s v="  "/>
    <m/>
    <m/>
    <m/>
    <m/>
    <m/>
    <m/>
    <m/>
    <m/>
    <m/>
    <m/>
    <m/>
    <m/>
    <m/>
    <m/>
    <m/>
    <m/>
    <m/>
    <m/>
    <m/>
    <m/>
    <m/>
    <m/>
    <m/>
    <m/>
    <m/>
    <m/>
    <m/>
    <m/>
    <m/>
    <m/>
    <m/>
    <m/>
    <m/>
    <m/>
    <m/>
    <m/>
    <m/>
    <m/>
    <m/>
    <m/>
    <m/>
    <m/>
    <m/>
    <m/>
    <m/>
    <m/>
    <m/>
  </r>
  <r>
    <n v="734"/>
    <s v="TLAL"/>
    <s v="3 - QC Complete"/>
    <n v="44390"/>
    <n v="44617"/>
    <s v="Bird made contact with overhead transformer resulting in an ignition roughly 3 meters - 0.25 acre in size. This information is preliminary. OIS: TR7804727;  FOID: T005308465; Circuit ID: 253671103, SAP Pole ID: 101692493; EC: 121479513; PM: 35255443"/>
    <s v="\\fxshare-nas05\quotashare-fs01\ESA\5 - Ignition Tracking\2021_Ignition_QC_Folders\20210606_nan_nan_nan_T005308465"/>
    <s v=" "/>
    <s v="Y"/>
    <s v="TLAL"/>
    <s v="Added OIS #; Circuit, Nominal Voltage, Division, District, Fire Lat Long Updated"/>
    <n v="44390"/>
    <m/>
    <s v="Not In Scope"/>
    <m/>
    <m/>
    <m/>
    <m/>
    <m/>
    <m/>
    <m/>
    <m/>
    <m/>
    <m/>
    <m/>
    <m/>
    <m/>
    <m/>
    <m/>
    <m/>
    <m/>
    <m/>
    <m/>
    <m/>
    <m/>
    <m/>
    <m/>
    <m/>
    <m/>
    <m/>
    <m/>
    <m/>
    <m/>
    <m/>
    <m/>
    <m/>
    <m/>
    <m/>
    <m/>
    <m/>
    <m/>
    <m/>
    <m/>
    <s v="Y"/>
    <n v="44390"/>
    <m/>
    <s v="JOS5"/>
    <s v="John Schlegel, JOS5@pge.com"/>
    <s v="Emailed req for bird form and pictures"/>
    <m/>
    <s v=" "/>
    <x v="202"/>
    <s v="15:29:00"/>
    <m/>
    <m/>
    <s v="FAS"/>
    <s v="N"/>
    <s v="N"/>
    <s v="TR7804727"/>
    <m/>
    <m/>
    <s v="T005308465"/>
    <n v="121479513"/>
    <m/>
    <m/>
    <s v="PG&amp;E_734_Ignition_20210606_1.jpg"/>
    <s v=" "/>
    <x v="1"/>
    <x v="0"/>
    <s v="Y"/>
    <s v="Y"/>
    <s v="N"/>
    <s v="On June 6, 2021 at 1724 hours, a PG&amp;E Troubleman patrolled the Panoche 1103 12kV Distribution Circuit number 253671103, in the State responsibility area (SRA) near New Idria and Panoche Road in Paicines (Panoche Valley or Hollister). He observed a deceased crow on the damaged arcing 15KVA typical pole bolt 1PH overhead OD Banked transformer, three damaged sets of 44H cutouts with arc snuffers, and a fire. Initial analysis indicates the ignition was caused by aviary contact with the transformer, which resulted in arcing and inevitably a fire. This incident is within an active Raptor Concentration Zone (RCZ) and a proposed Multi-region Habitat Conservation Plan (HCP). Cal Fire Monterey responded to and extinguished the fire. This information is preliminary."/>
    <s v="PG&amp;E"/>
    <s v="Other"/>
    <s v="Transformer, Bird"/>
    <s v="D"/>
    <s v="D"/>
    <s v="&lt;0.25"/>
    <m/>
    <m/>
    <m/>
    <m/>
    <m/>
    <s v="Contact - Animal - Bird"/>
    <s v="Contact from object"/>
    <s v="Animal contact"/>
    <s v="Y"/>
    <s v="Overhead"/>
    <x v="0"/>
    <s v="Transformer"/>
    <s v="Transformers, Cutouts"/>
    <n v="101692493"/>
    <s v=" "/>
    <x v="0"/>
    <n v="36.589890904400001"/>
    <n v="-120.8197216514"/>
    <s v="San Benito"/>
    <s v="PANOCHE 1103"/>
    <n v="12000"/>
    <m/>
    <x v="1"/>
    <s v="Cal Fire"/>
    <s v="Herbaceous"/>
    <m/>
    <m/>
    <s v="N"/>
    <m/>
    <m/>
    <m/>
    <m/>
    <s v="N"/>
    <s v="N"/>
    <m/>
    <m/>
    <s v="2021-06-08"/>
    <m/>
    <m/>
    <m/>
    <m/>
    <m/>
    <m/>
    <m/>
    <m/>
    <m/>
    <m/>
    <m/>
    <m/>
    <m/>
    <m/>
    <m/>
    <m/>
    <m/>
    <m/>
    <m/>
    <s v="  "/>
    <s v="CENTRAL COAST"/>
    <s v="HOLLISTER"/>
    <s v="15:29"/>
    <n v="44353"/>
    <m/>
    <s v="T005308465"/>
    <s v="UNKNOWN"/>
    <s v="NEWIDRIA RD"/>
    <s v="HOLLISTER"/>
    <m/>
    <m/>
    <s v="C1TJOS5"/>
    <s v="SCHLEGEL, JOHN"/>
    <m/>
    <s v="20210606 19:54"/>
    <n v="9190"/>
    <m/>
    <s v="power still on crew to replace in AM"/>
    <s v="Y"/>
    <m/>
    <m/>
    <s v="36.8496083,-121.4005500,88.900000,3D"/>
    <m/>
    <m/>
    <m/>
    <s v="# on tag 831`-648-6223"/>
    <m/>
    <s v="N"/>
    <s v="Y"/>
    <m/>
    <s v="Clear"/>
    <m/>
    <s v="Private Land"/>
    <m/>
    <s v="Breezy"/>
    <m/>
    <s v="Bird Contact"/>
    <m/>
    <s v="3 meters - 0.25 Acres"/>
    <m/>
    <s v="Cal Fire"/>
    <s v="Monterey Cal Fire Inc 3498 Fire dept"/>
    <s v="Overhead"/>
    <m/>
    <s v="Y"/>
    <s v="pictures"/>
    <s v="PG&amp;E Employee"/>
    <s v="JOS5"/>
    <s v="BIRD-FOUND"/>
    <s v="TRANSFORMER (OH)"/>
    <s v="N"/>
    <s v="  "/>
    <m/>
    <m/>
    <m/>
    <m/>
    <m/>
    <m/>
    <m/>
    <m/>
    <m/>
    <m/>
    <m/>
    <m/>
    <m/>
    <m/>
    <m/>
    <m/>
    <m/>
    <m/>
    <m/>
    <m/>
    <m/>
    <m/>
    <m/>
    <m/>
    <m/>
    <m/>
    <m/>
    <m/>
    <m/>
    <m/>
    <m/>
    <m/>
    <m/>
    <m/>
    <m/>
    <m/>
    <m/>
    <m/>
    <m/>
    <m/>
    <m/>
    <m/>
    <m/>
    <m/>
    <m/>
    <m/>
    <m/>
  </r>
  <r>
    <n v="733"/>
    <s v="AGFC"/>
    <s v="3 - QC Complete"/>
    <n v="44371"/>
    <n v="44617"/>
    <s v="Wildfire due to unknown cause at this time but potentially due to tree into overhead conductor. Troubleman field notes state that he had no access to fire area and needed fiberglass deadend arm, 800' of 4 acsr conductor, 2 DE insulators and 2 dampers. The troubleman also marked tree fell into overhead lines. Cal Fire website has cause as under investigation with 59 acres burned. EOC preliminary notes: On June 6, 2021 at 1629 and 1858 hours, PG&amp;E’s Electric Incident Reporting On-Call Team received a voicemail from Dan Menry (DFMQ), Wildfire Safety Operations Center Expert with the HAWC Team and Ali Berrett (A7B7), System Operator with the Distribution Control Center, respectively in regard to the Buck fire in Raymond, CA. It was reported that this incident was a 25 acre vegitation fire. THe responding troublamn found a large branch in contact with 2 of 2 spans of  overhead primary (Oakhust 1101 12kV). An outage to 80 customers began on June 6, 2021 at 1512 hours. There are no known injuries/fatalities, property damage over $50,000, or media outlets on site. This information is preliminary."/>
    <s v="\\fxshare-nas05\quotashare-fs01\ESA\5 - Ignition Tracking\2021_Ignition_QC_Folders\20210606_1366985_nan_nan_T005308461"/>
    <s v=" "/>
    <s v="Y"/>
    <s v="AGFC"/>
    <s v="Fire Lat /long has been corrected to the tree location that was provided by the responding troubleman. Outage time adjusted to match the FNL from the associated ILIS record."/>
    <m/>
    <s v="AGFC"/>
    <s v="Complete"/>
    <s v="Not Required"/>
    <m/>
    <m/>
    <s v="Not Required"/>
    <m/>
    <m/>
    <m/>
    <m/>
    <m/>
    <m/>
    <m/>
    <s v="Complete"/>
    <s v="Codominant Top/Stem"/>
    <m/>
    <m/>
    <m/>
    <m/>
    <m/>
    <m/>
    <m/>
    <m/>
    <m/>
    <m/>
    <m/>
    <m/>
    <m/>
    <m/>
    <m/>
    <m/>
    <n v="44361"/>
    <n v="44365"/>
    <m/>
    <s v="Y"/>
    <n v="44354"/>
    <m/>
    <s v="Cal Fire Website"/>
    <s v="Cal Fire Website"/>
    <s v="Requested a copy of the fire report from the cal fire website on Monday 6/7/2021. Tuesday 6/8/2021 recived an email from Cal Fire stating that Cal Fire reviewed it's files and have determined there are no responsive documents to my request at this time. The specific  incident remainds under investigation and record are subject to non-disclosure and that I will need to resubmit a request at a later date allowing 30 to 90 days for the completion of investigation."/>
    <s v="no"/>
    <s v="Y"/>
    <n v="44355"/>
    <n v="44355"/>
    <s v="JRED"/>
    <s v="JRED, 559-760-1774"/>
    <s v="On Monday 6/7/2021 I sent an email to the responding troubleman Jon Elam (JRED) and asked if he would have time to speak on Tuesday in regards to the ignition he responded to on Sunday 6/6/2021 in Madera County on the Oakhurst 1101 Distribution Line on Grub Gulch Road. I also asked if he would be able to provide any photos he might have taken while on scene. On Tuesday 6/8/2021, he sent over all the photos he had taken. At roughly 12 noon I conducted a short interview with the troubleman."/>
    <m/>
    <s v=" "/>
    <x v="202"/>
    <s v="15:15:00"/>
    <n v="44353"/>
    <s v="15:12:00"/>
    <s v="FAS"/>
    <s v="N"/>
    <s v="N"/>
    <n v="1366985"/>
    <s v="21-0070609"/>
    <m/>
    <s v="T005308461"/>
    <n v="121479511"/>
    <m/>
    <m/>
    <s v="PG&amp;E_733_Ignition_20210606_3.png"/>
    <s v=" "/>
    <x v="1"/>
    <x v="0"/>
    <s v="Y"/>
    <s v="Y"/>
    <s v="N"/>
    <s v="On June 6, 2021 at 1515 hours, a PG&amp;E troubleman was dispatched to the Oakhurst 1101 12kV Distribution Circuit on Grub Gulch Road near the city of Raymond in Madera County for reports of a vegetation fire caused outage. Initial analysis indicates a large grey pine tree limb fell onto the overhead primary circuit which resulted in a wire down outage and ignited a 50-acre wildfire. The responding troubleman arrived at Fuse 5672 at 1548 hours and opened the Fuse 5672 at 1552 hours to de-energize the Oakhurst 1101 Distribution Circuit. Shortly after, the troubleman then arrived at the incident location at roughly 1600 hours and notified the fire agency on scene that he had opened the line and was made safe to work. Once the troubleman could access the incident location he observed the large grey pine limb had fallen mid span of the overhead conductors bringing both phases down and pinning them under the branch. As a result of this tree contact, the conductor hit the crossarm causing it to shatter. The troubleman opened a set of flying bells at 1825 hours and PG&amp;E repair crew was given okay to hold their own to end of line. At approximately 0206 hours on June 7, 2021 the PG&amp;E repair crew closed Fuse 5672, restoring power to all 80 customers. Vegetation management conducted an incident report and reported the 35” diameter at breast height (DBH) limb of the 71’ tall green healthy Grey Pine broke out at the branch collar and showed no signs of rot, decay, disease or decline except one small branch that could not strike lines was dead (branch was approx. 3-5” DBH). The Grey Pine tree is a codominant tree with signs of bark where the two spars met. The large tree limb that fell into the overhead line was 15’ up from the ground and approximately 14”-16” DBH with no signs of bark at the branch collar. No reports of structures damaged, and no injuries or fatalities associated to the incident. Cal Fire was the fire suppressing agency who suppressed the wildfire. An Electric Overhead Tag was created for the damaged PG&amp;E assets to be repaired and replaced. The corrective tag was completed on June 10, 2020 by a PG&amp;E crew."/>
    <s v="PG&amp;E"/>
    <s v="Vegetation"/>
    <m/>
    <s v="D"/>
    <s v="D"/>
    <s v="10-99"/>
    <n v="50"/>
    <m/>
    <s v="Cal Fire Report does not provide this information"/>
    <m/>
    <s v="Cal Fire Report does not provide this information"/>
    <s v="Vegetation"/>
    <s v="Contact from object"/>
    <s v="Veg. contact"/>
    <s v="Y"/>
    <s v="Overhead"/>
    <x v="0"/>
    <s v="Conductor - Primary"/>
    <s v="Crossarm, Primary Conductor, Insulator"/>
    <n v="101025038"/>
    <s v=" "/>
    <x v="1"/>
    <n v="37.296503999999999"/>
    <n v="-119.794208"/>
    <s v="Madera"/>
    <s v="OAKHURST 1101 "/>
    <n v="12000"/>
    <s v="OAKHURST 1101CB"/>
    <x v="0"/>
    <s v="Cal Fire/Madera-Mariposa-Merced Unit"/>
    <s v="Hardwood Woodland"/>
    <s v="Grass Fuel Model"/>
    <m/>
    <s v="N"/>
    <m/>
    <s v="Buck"/>
    <n v="424"/>
    <s v="R3"/>
    <s v="N"/>
    <s v="N"/>
    <m/>
    <m/>
    <s v="2021-06-08"/>
    <n v="37.296559000000002"/>
    <n v="-119.794397"/>
    <n v="44354"/>
    <s v="BranchFail"/>
    <s v="Green and Healthy gay pine limb split out due to wind."/>
    <s v="PING"/>
    <n v="71"/>
    <n v="35"/>
    <n v="33"/>
    <s v="None"/>
    <s v="None"/>
    <s v="N"/>
    <n v="1"/>
    <m/>
    <s v="Valley"/>
    <s v="A"/>
    <s v="CrossArm"/>
    <s v="BareWire"/>
    <n v="7"/>
    <s v="  "/>
    <s v="YOSEMITE"/>
    <s v="OAKHURST 02"/>
    <s v="15:15"/>
    <n v="44353"/>
    <n v="1366985"/>
    <s v="T005308461"/>
    <s v="41080"/>
    <s v="ROAD 612"/>
    <s v="RAYMOND"/>
    <n v="37.323709999999998"/>
    <n v="-119.77825"/>
    <s v="Y8TJRED"/>
    <s v="ELAM, JON "/>
    <n v="254421101"/>
    <s v="20210606 19:52"/>
    <n v="9002"/>
    <n v="1"/>
    <s v="NO ROAD ACCESS FIRE AREA  NEEDS FIBERGLASS DE ARM 800' #4 ACSR 2 DE INSULATORS 2 DAMPENERS"/>
    <s v="Y"/>
    <m/>
    <m/>
    <s v="37.2914683,-119.7934817,485.600000,2D"/>
    <n v="37.296503999999999"/>
    <n v="-119.794208"/>
    <m/>
    <s v="CAL FIRE SHAWN FAIRBANKS 559 706 8815"/>
    <m/>
    <s v="N"/>
    <s v="N"/>
    <m/>
    <s v="Clear"/>
    <m/>
    <s v="Private Land"/>
    <m/>
    <s v="Breezy"/>
    <m/>
    <s v="Vegetation"/>
    <m/>
    <s v="10 - 100 Acres"/>
    <m/>
    <s v="Cal Fire"/>
    <m/>
    <s v="Overhead"/>
    <m/>
    <s v="N"/>
    <m/>
    <m/>
    <m/>
    <s v="TREE-BRANCH FELL INTO LINE"/>
    <s v="CONDUCTOR, OVERHEAD"/>
    <s v="N"/>
    <s v="  "/>
    <m/>
    <m/>
    <m/>
    <m/>
    <m/>
    <m/>
    <m/>
    <m/>
    <m/>
    <m/>
    <m/>
    <m/>
    <m/>
    <m/>
    <m/>
    <m/>
    <m/>
    <m/>
    <m/>
    <m/>
    <m/>
    <m/>
    <m/>
    <m/>
    <m/>
    <m/>
    <m/>
    <m/>
    <m/>
    <m/>
    <m/>
    <m/>
    <m/>
    <m/>
    <m/>
    <m/>
    <m/>
    <m/>
    <m/>
    <m/>
    <m/>
    <m/>
    <m/>
    <m/>
    <m/>
    <m/>
    <m/>
  </r>
  <r>
    <n v="732"/>
    <s v="K3BP"/>
    <s v="3 - QC Complete"/>
    <n v="44461"/>
    <n v="44617"/>
    <s v="Initial EIR: EI210606A - Los Olivos - Property Damage - Summary: CPUC Electrical Incident - Property Damage - EI210606A - On June 22, 2021, PG&amp;E?s Law-Claims Department received a Notice of Communal Inspection for a fire incident that allegedly occurred on the 6700 block of Foxen Canyon Road in Los Olivos on June 6, 2021. The notice alleges that PG&amp;E equipment may be responsible for the cause of the fire. The property damage value is estimated to exceed $50,000. The address is served by the Zaca 1101 12kV Overhead Distribution Circuit. The portion of the circuit at the incident location did not appear to have any outages on the day of the incident. PG&amp;E retained the customer electric meter as evidence. PG&amp;E is reporting this incident under the Property Damage criteria. This information is preliminary. On 10/5/2021 AGFC cleared the PIIR columns due to this incident looking to no be attributable to PG&amp;E assets."/>
    <s v="\\fxshare-nas05\quotashare-fs01\ESA\5 - Ignition Tracking\2021_Ignition_QC_Folders\20210606_nan_nan_nan_3388062944"/>
    <s v=" "/>
    <m/>
    <m/>
    <m/>
    <m/>
    <s v="F2G4 (Exponent)"/>
    <s v="Complete"/>
    <m/>
    <m/>
    <m/>
    <m/>
    <m/>
    <m/>
    <m/>
    <m/>
    <m/>
    <m/>
    <m/>
    <m/>
    <m/>
    <m/>
    <m/>
    <m/>
    <m/>
    <m/>
    <m/>
    <m/>
    <m/>
    <m/>
    <m/>
    <m/>
    <m/>
    <m/>
    <m/>
    <m/>
    <n v="44414"/>
    <n v="44455"/>
    <n v="44455"/>
    <m/>
    <m/>
    <m/>
    <m/>
    <m/>
    <m/>
    <m/>
    <m/>
    <m/>
    <m/>
    <m/>
    <m/>
    <m/>
    <m/>
    <m/>
    <s v=" "/>
    <x v="202"/>
    <s v="16:54:00"/>
    <m/>
    <m/>
    <s v="FAS"/>
    <s v="N"/>
    <s v="N"/>
    <n v="1366957"/>
    <m/>
    <m/>
    <s v="T005308427, 3388062944"/>
    <m/>
    <m/>
    <s v="EI210606A"/>
    <m/>
    <s v=" "/>
    <x v="0"/>
    <x v="1"/>
    <s v="N"/>
    <s v="N"/>
    <s v="N"/>
    <s v="Structure fire, not attributable to PG&amp;E assets. This information is preliminary."/>
    <s v="Not PG&amp;E"/>
    <s v="Building"/>
    <m/>
    <m/>
    <m/>
    <s v="Structure-only"/>
    <m/>
    <m/>
    <m/>
    <m/>
    <m/>
    <s v="Other Fire: Non-PG&amp;E related"/>
    <m/>
    <m/>
    <m/>
    <s v="Overhead"/>
    <x v="1"/>
    <m/>
    <m/>
    <m/>
    <s v=" "/>
    <x v="1"/>
    <n v="34.752099999999999"/>
    <n v="-120.1444"/>
    <s v="Santa Barbara"/>
    <s v="ZACA 1101"/>
    <n v="12000"/>
    <m/>
    <x v="0"/>
    <s v="Cal Fire"/>
    <s v="Herbaceous"/>
    <m/>
    <m/>
    <s v="N"/>
    <m/>
    <m/>
    <m/>
    <m/>
    <s v="N"/>
    <s v="N"/>
    <m/>
    <m/>
    <s v="2021-06-08"/>
    <m/>
    <m/>
    <m/>
    <m/>
    <m/>
    <m/>
    <m/>
    <m/>
    <m/>
    <m/>
    <m/>
    <m/>
    <m/>
    <m/>
    <m/>
    <m/>
    <m/>
    <m/>
    <m/>
    <s v="  "/>
    <s v="LOS PADRES"/>
    <s v="SANTA MARIA 03"/>
    <s v="16:54"/>
    <n v="44353"/>
    <m/>
    <n v="3388062944"/>
    <n v="6701"/>
    <s v="FOXEN CANYON RD # C @"/>
    <s v="LOS OLIVOS"/>
    <n v="34.749158000000001"/>
    <n v="-120.116232"/>
    <s v="L2TJGE2"/>
    <s v="ELDER, JOHN"/>
    <n v="182681101"/>
    <s v="20210606 17:10"/>
    <n v="2640"/>
    <n v="1"/>
    <s v="PANEL BURNED"/>
    <s v="Y"/>
    <m/>
    <m/>
    <m/>
    <n v="34.752099999999999"/>
    <n v="-120.1444"/>
    <m/>
    <m/>
    <m/>
    <s v="N"/>
    <s v="Y"/>
    <s v="N"/>
    <s v="Clear"/>
    <m/>
    <s v="Other (Comments)"/>
    <s v="CUSTOMER BARN"/>
    <s v="Calm"/>
    <m/>
    <s v="3rd Party"/>
    <m/>
    <s v="Structure Only"/>
    <m/>
    <s v="Cal Fire"/>
    <m/>
    <s v="Overhead"/>
    <m/>
    <s v="N"/>
    <m/>
    <m/>
    <m/>
    <m/>
    <m/>
    <m/>
    <s v="  "/>
    <m/>
    <m/>
    <m/>
    <m/>
    <m/>
    <m/>
    <m/>
    <m/>
    <m/>
    <m/>
    <m/>
    <m/>
    <m/>
    <m/>
    <m/>
    <m/>
    <m/>
    <m/>
    <m/>
    <m/>
    <m/>
    <m/>
    <m/>
    <m/>
    <m/>
    <m/>
    <m/>
    <m/>
    <m/>
    <m/>
    <m/>
    <m/>
    <m/>
    <m/>
    <m/>
    <m/>
    <m/>
    <m/>
    <m/>
    <m/>
    <m/>
    <m/>
    <m/>
    <m/>
    <m/>
    <m/>
    <m/>
  </r>
  <r>
    <n v="731"/>
    <s v="AGFC"/>
    <s v="3 - QC Complete"/>
    <n v="44353"/>
    <n v="44617"/>
    <s v="Other fire, not attributable to PG&amp;E assets. Veg fire under PG&amp;E assets. No outage occurred and no damage, arc or scortch marks found to any PG&amp;E assets. This information is preliminary. "/>
    <s v="\\fxshare-nas05\quotashare-fs01\ESA\5 - Ignition Tracking\2021_Ignition_QC_Folders\20210606_nan_nan_nan_374041297"/>
    <s v=" "/>
    <m/>
    <m/>
    <m/>
    <m/>
    <m/>
    <s v="Not In Scope"/>
    <m/>
    <m/>
    <m/>
    <m/>
    <m/>
    <m/>
    <m/>
    <m/>
    <m/>
    <m/>
    <m/>
    <m/>
    <m/>
    <m/>
    <m/>
    <m/>
    <m/>
    <m/>
    <m/>
    <m/>
    <m/>
    <m/>
    <m/>
    <m/>
    <m/>
    <m/>
    <m/>
    <m/>
    <m/>
    <m/>
    <m/>
    <m/>
    <m/>
    <m/>
    <m/>
    <m/>
    <m/>
    <m/>
    <m/>
    <m/>
    <m/>
    <m/>
    <m/>
    <m/>
    <m/>
    <m/>
    <s v=" "/>
    <x v="202"/>
    <s v="12:55:00"/>
    <m/>
    <m/>
    <s v="FAS"/>
    <s v="N"/>
    <s v="N"/>
    <m/>
    <m/>
    <m/>
    <n v="374041297"/>
    <m/>
    <m/>
    <m/>
    <m/>
    <s v=" "/>
    <x v="0"/>
    <x v="1"/>
    <s v="N"/>
    <s v="N"/>
    <s v="N"/>
    <s v="Other fire, not attributable to PG&amp;E assets. Veg fire under PG&amp;E assets. No outage occurred and no damage, arc or scortch marks found to any PG&amp;E assets. This information is preliminary. "/>
    <s v="Not PG&amp;E"/>
    <s v="Vegetation"/>
    <m/>
    <m/>
    <m/>
    <s v="0.26-9.99"/>
    <m/>
    <m/>
    <m/>
    <m/>
    <m/>
    <s v="Other Fire: Non-PG&amp;E related"/>
    <m/>
    <m/>
    <m/>
    <s v="Overhead"/>
    <x v="1"/>
    <m/>
    <m/>
    <m/>
    <s v=" "/>
    <x v="1"/>
    <n v="36.560012999999998"/>
    <n v="-121.564758"/>
    <s v="Monterey"/>
    <s v="RESERVATION ROAD 1102 "/>
    <n v="12000"/>
    <m/>
    <x v="0"/>
    <s v="Cal Fire"/>
    <s v="Herbaceous"/>
    <m/>
    <m/>
    <s v="Y"/>
    <s v="River 2020"/>
    <m/>
    <m/>
    <m/>
    <s v="N"/>
    <s v="N"/>
    <m/>
    <m/>
    <s v="2021-06-08"/>
    <m/>
    <m/>
    <m/>
    <m/>
    <m/>
    <m/>
    <m/>
    <m/>
    <m/>
    <m/>
    <m/>
    <m/>
    <m/>
    <m/>
    <m/>
    <m/>
    <m/>
    <m/>
    <m/>
    <s v="  "/>
    <s v="CENTRAL COAST"/>
    <s v="SALINAS 03"/>
    <s v="12:55"/>
    <n v="44353"/>
    <m/>
    <n v="374041297"/>
    <n v="850"/>
    <s v="RIVER RD"/>
    <s v="SALINAS"/>
    <n v="36.576607000000003"/>
    <n v="-121.589088"/>
    <s v="C4TJRAH"/>
    <s v="ANDERSON, JARED"/>
    <n v="182731102"/>
    <s v="20210606 14:34"/>
    <n v="1100"/>
    <m/>
    <s v="VEG FIRE UNDER PGE POLE LINE.  NO DAMAGE TO ANY PGE.  PWR OK, NO OUTAGE INVOLVED.  WALKED LINE AND INSPECTED TX AND POLE TOP FROM BUCKET.  NO SCORCH OR BURN MARKS.  SPAN CLEAR OF ANY ARC MARKS. FIRE CHIEF RICHARD LOPEZ OF CAL FIRE ON SCENE INVESTIGATING.  INCIDENT # 21CABEU003380"/>
    <s v="Y"/>
    <m/>
    <m/>
    <m/>
    <n v="36.560012999999998"/>
    <n v="-121.564758"/>
    <m/>
    <s v="CAL FIRE 831-233-1940"/>
    <m/>
    <s v="N"/>
    <s v="Y"/>
    <s v="N"/>
    <s v="Clear"/>
    <m/>
    <s v="Private Land"/>
    <m/>
    <s v="Breezy"/>
    <m/>
    <s v="Unknown"/>
    <m/>
    <s v="0.25 - 10 Acres"/>
    <m/>
    <s v="Cal Fire"/>
    <m/>
    <s v="Overhead"/>
    <m/>
    <s v="N"/>
    <m/>
    <m/>
    <m/>
    <m/>
    <m/>
    <m/>
    <s v="  "/>
    <m/>
    <m/>
    <m/>
    <m/>
    <m/>
    <m/>
    <m/>
    <m/>
    <m/>
    <m/>
    <m/>
    <m/>
    <m/>
    <m/>
    <m/>
    <m/>
    <m/>
    <m/>
    <m/>
    <m/>
    <m/>
    <m/>
    <m/>
    <m/>
    <m/>
    <m/>
    <m/>
    <m/>
    <m/>
    <m/>
    <m/>
    <m/>
    <m/>
    <m/>
    <m/>
    <m/>
    <m/>
    <m/>
    <m/>
    <m/>
    <m/>
    <m/>
    <m/>
    <m/>
    <m/>
    <m/>
    <m/>
  </r>
  <r>
    <n v="730"/>
    <s v="AGFC"/>
    <s v="3 - QC Complete"/>
    <n v="44353"/>
    <n v="44617"/>
    <s v="Structure fire, not attributable to PG&amp;E assets. This information is preliminary."/>
    <s v="\\fxshare-nas05\quotashare-fs01\ESA\5 - Ignition Tracking\2021_Ignition_QC_Folders\20210606_nan_nan_nan_2112646979"/>
    <s v=" "/>
    <m/>
    <m/>
    <m/>
    <m/>
    <m/>
    <s v="Not In Scope"/>
    <m/>
    <m/>
    <m/>
    <m/>
    <m/>
    <m/>
    <m/>
    <m/>
    <m/>
    <m/>
    <m/>
    <m/>
    <m/>
    <m/>
    <m/>
    <m/>
    <m/>
    <m/>
    <m/>
    <m/>
    <m/>
    <m/>
    <m/>
    <m/>
    <m/>
    <m/>
    <m/>
    <m/>
    <m/>
    <m/>
    <m/>
    <m/>
    <m/>
    <m/>
    <m/>
    <m/>
    <m/>
    <m/>
    <m/>
    <m/>
    <m/>
    <m/>
    <m/>
    <m/>
    <m/>
    <m/>
    <s v=" "/>
    <x v="202"/>
    <s v="12:37:00"/>
    <m/>
    <m/>
    <s v="FAS"/>
    <s v="N"/>
    <s v="N"/>
    <m/>
    <m/>
    <m/>
    <n v="2112646979"/>
    <m/>
    <m/>
    <m/>
    <m/>
    <s v=" "/>
    <x v="0"/>
    <x v="1"/>
    <s v="N"/>
    <s v="N"/>
    <s v="N"/>
    <s v="Structure fire, not attributable to PG&amp;E assets. This information is preliminary."/>
    <s v="Not PG&amp;E"/>
    <s v="Building"/>
    <m/>
    <m/>
    <m/>
    <s v="Structure-only"/>
    <m/>
    <m/>
    <m/>
    <m/>
    <m/>
    <s v="Other Fire: Non-PG&amp;E related"/>
    <m/>
    <m/>
    <m/>
    <s v="Underground"/>
    <x v="1"/>
    <m/>
    <m/>
    <m/>
    <s v=" "/>
    <x v="0"/>
    <n v="39.525759999999998"/>
    <n v="-121.56283329999999"/>
    <s v="Butte"/>
    <s v="WYANDOTTE 1102 "/>
    <n v="12000"/>
    <m/>
    <x v="0"/>
    <s v="Oroville FD"/>
    <s v="Urban"/>
    <m/>
    <m/>
    <s v="Y"/>
    <s v="Cherokee 2017"/>
    <m/>
    <m/>
    <m/>
    <s v="N"/>
    <s v="N"/>
    <m/>
    <m/>
    <s v="2021-06-08"/>
    <m/>
    <m/>
    <m/>
    <m/>
    <m/>
    <m/>
    <m/>
    <m/>
    <m/>
    <m/>
    <m/>
    <m/>
    <m/>
    <m/>
    <m/>
    <m/>
    <m/>
    <m/>
    <m/>
    <s v="  "/>
    <s v="NORTH VALLEY"/>
    <s v="OROVILLE 01"/>
    <s v="12:37"/>
    <n v="44353"/>
    <m/>
    <n v="2112646979"/>
    <n v="25"/>
    <s v="MONO AVE UNIT 10"/>
    <s v="OROVILLE"/>
    <n v="39.525807999999998"/>
    <n v="-121.56300400000001"/>
    <s v="V4TKDMB"/>
    <s v="MENZEL, KILE"/>
    <n v="102911102"/>
    <s v="20210606 14:02"/>
    <n v="1121"/>
    <m/>
    <s v="found damage to meter socket and ring and seal were gone when arrived. Unit 10 apt. had major fire damage to inside. removed meter and sealed with pie plate."/>
    <s v="Y"/>
    <m/>
    <m/>
    <s v="39.5257600,-121.5628333,78.200000,3D"/>
    <m/>
    <m/>
    <m/>
    <s v="oroville fire dept"/>
    <m/>
    <s v="Y"/>
    <s v="Y"/>
    <s v="N"/>
    <s v="Clear"/>
    <m/>
    <s v="Structures"/>
    <s v="apt 10 only"/>
    <s v="Light"/>
    <m/>
    <s v="Unknown"/>
    <m/>
    <s v="Structure Only"/>
    <m/>
    <s v="Fire Dept"/>
    <m/>
    <s v="Underbuild"/>
    <m/>
    <s v="N"/>
    <m/>
    <m/>
    <m/>
    <m/>
    <m/>
    <m/>
    <s v="  "/>
    <m/>
    <m/>
    <m/>
    <m/>
    <m/>
    <m/>
    <m/>
    <m/>
    <m/>
    <m/>
    <m/>
    <m/>
    <m/>
    <m/>
    <m/>
    <m/>
    <m/>
    <m/>
    <m/>
    <m/>
    <m/>
    <m/>
    <m/>
    <m/>
    <m/>
    <m/>
    <m/>
    <m/>
    <m/>
    <m/>
    <m/>
    <m/>
    <m/>
    <m/>
    <m/>
    <m/>
    <m/>
    <m/>
    <m/>
    <m/>
    <m/>
    <m/>
    <m/>
    <m/>
    <m/>
    <m/>
    <m/>
  </r>
  <r>
    <n v="729"/>
    <s v="AGFC"/>
    <s v="3 - QC Complete"/>
    <n v="44353"/>
    <n v="44617"/>
    <s v="Structure fire, not attributable to PG&amp;E assets. Service disconnect. This information is preliminary."/>
    <s v="\\fxshare-nas05\quotashare-fs01\ESA\5 - Ignition Tracking\2021_Ignition_QC_Folders\20210606_nan_nan_nan_9051276877"/>
    <s v=" "/>
    <m/>
    <m/>
    <m/>
    <m/>
    <m/>
    <s v="Not In Scope"/>
    <m/>
    <m/>
    <m/>
    <m/>
    <m/>
    <m/>
    <m/>
    <m/>
    <m/>
    <m/>
    <m/>
    <m/>
    <m/>
    <m/>
    <m/>
    <m/>
    <m/>
    <m/>
    <m/>
    <m/>
    <m/>
    <m/>
    <m/>
    <m/>
    <m/>
    <m/>
    <m/>
    <m/>
    <m/>
    <m/>
    <m/>
    <m/>
    <m/>
    <m/>
    <m/>
    <m/>
    <m/>
    <m/>
    <m/>
    <m/>
    <m/>
    <m/>
    <m/>
    <m/>
    <m/>
    <m/>
    <s v=" "/>
    <x v="202"/>
    <s v="10:15:00"/>
    <m/>
    <m/>
    <s v="FAS"/>
    <s v="N"/>
    <s v="N"/>
    <m/>
    <m/>
    <m/>
    <n v="9051276877"/>
    <m/>
    <m/>
    <m/>
    <m/>
    <s v=" "/>
    <x v="0"/>
    <x v="1"/>
    <s v="N"/>
    <s v="N"/>
    <s v="N"/>
    <s v="Structure fire, not attributable to PG&amp;E assets. Service disconnect. This information is preliminary."/>
    <s v="Not PG&amp;E"/>
    <s v="Building"/>
    <m/>
    <m/>
    <m/>
    <s v="&lt;0.25"/>
    <m/>
    <m/>
    <m/>
    <m/>
    <m/>
    <s v="Other Fire: Non-PG&amp;E related"/>
    <m/>
    <m/>
    <m/>
    <s v="Overhead"/>
    <x v="1"/>
    <m/>
    <m/>
    <m/>
    <s v=" "/>
    <x v="0"/>
    <n v="37.373051699999998"/>
    <n v="-122.04816"/>
    <s v="Santa Clara"/>
    <s v="MOUNTAIN VIEW 1108 "/>
    <n v="12000"/>
    <m/>
    <x v="0"/>
    <s v="Sunnyvale FD"/>
    <s v="Urban"/>
    <m/>
    <m/>
    <s v="N"/>
    <m/>
    <m/>
    <m/>
    <m/>
    <s v="N"/>
    <s v="N"/>
    <m/>
    <m/>
    <s v="2021-06-08"/>
    <m/>
    <m/>
    <m/>
    <m/>
    <m/>
    <m/>
    <m/>
    <m/>
    <m/>
    <m/>
    <m/>
    <m/>
    <m/>
    <m/>
    <m/>
    <m/>
    <m/>
    <m/>
    <m/>
    <s v="  "/>
    <s v="DEANZA"/>
    <s v="CUPERTINO 03"/>
    <s v="10:15"/>
    <n v="44353"/>
    <m/>
    <n v="9051276877"/>
    <n v="1002"/>
    <s v="VALENCIA AVE"/>
    <s v="SUNNYVALE"/>
    <n v="37.373452"/>
    <n v="-122.048125"/>
    <s v="G1TZRJ2"/>
    <s v="JAMES, ZACK"/>
    <n v="82031108"/>
    <s v="20210606 11:14"/>
    <n v="1121"/>
    <m/>
    <s v="de-entergized servive to building---parking structure fire @ 1002 Valencia ave"/>
    <s v="Y"/>
    <n v="4"/>
    <s v="\\fxshare-nas05\quotashare-fs01\ESA\5 - Ignition Tracking\Fire_Tab_Attachment_Files"/>
    <s v="37.3730517,-122.0481600,37.900000,3D"/>
    <m/>
    <m/>
    <s v="corner of mary ave and valencia ave in parking structure"/>
    <s v="sunnyvale fire 408-730-7100"/>
    <n v="100536555"/>
    <s v="N"/>
    <s v="Y"/>
    <s v="Y"/>
    <s v="Clear"/>
    <s v="fire department and police on site on arrival, spoke with cheif fire man he ask "/>
    <s v="Structures"/>
    <s v="if i could de-energize, I cut service to building to the ground at 11:00 hrs"/>
    <s v="Calm"/>
    <s v="fire appears to be contained to the parking structure of the apartments"/>
    <s v="3rd Party"/>
    <m/>
    <s v="3 meters - 0.25 Acres"/>
    <m/>
    <s v="Fire Dept"/>
    <m/>
    <s v="Overhead"/>
    <m/>
    <s v="N"/>
    <m/>
    <m/>
    <m/>
    <m/>
    <m/>
    <m/>
    <s v="  "/>
    <m/>
    <m/>
    <m/>
    <m/>
    <m/>
    <m/>
    <m/>
    <m/>
    <m/>
    <m/>
    <m/>
    <m/>
    <m/>
    <m/>
    <m/>
    <m/>
    <m/>
    <m/>
    <m/>
    <m/>
    <m/>
    <m/>
    <m/>
    <m/>
    <m/>
    <m/>
    <m/>
    <m/>
    <m/>
    <m/>
    <m/>
    <m/>
    <m/>
    <m/>
    <m/>
    <m/>
    <m/>
    <m/>
    <m/>
    <m/>
    <m/>
    <m/>
    <m/>
    <m/>
    <m/>
    <m/>
    <m/>
  </r>
  <r>
    <n v="728"/>
    <s v="AGFC"/>
    <s v="3 - QC Complete"/>
    <n v="44353"/>
    <n v="44617"/>
    <s v="Structure fire, not attributable to PG&amp;E assets. Service disconnect. This information is preliminary."/>
    <s v="\\fxshare-nas05\quotashare-fs01\ESA\5 - Ignition Tracking\2021_Ignition_QC_Folders\20210606_nan_nan_nan_3891987106"/>
    <s v=" "/>
    <m/>
    <m/>
    <m/>
    <m/>
    <m/>
    <s v="Not In Scope"/>
    <m/>
    <m/>
    <m/>
    <m/>
    <m/>
    <m/>
    <m/>
    <m/>
    <m/>
    <m/>
    <m/>
    <m/>
    <m/>
    <m/>
    <m/>
    <m/>
    <m/>
    <m/>
    <m/>
    <m/>
    <m/>
    <m/>
    <m/>
    <m/>
    <m/>
    <m/>
    <m/>
    <m/>
    <m/>
    <m/>
    <m/>
    <m/>
    <m/>
    <m/>
    <m/>
    <m/>
    <m/>
    <m/>
    <m/>
    <m/>
    <m/>
    <m/>
    <m/>
    <m/>
    <m/>
    <m/>
    <s v=" "/>
    <x v="202"/>
    <s v="00:29:00"/>
    <m/>
    <m/>
    <s v="FAS"/>
    <s v="N"/>
    <s v="N"/>
    <m/>
    <m/>
    <m/>
    <n v="3891987106"/>
    <m/>
    <m/>
    <m/>
    <m/>
    <s v=" "/>
    <x v="0"/>
    <x v="1"/>
    <s v="N"/>
    <s v="N"/>
    <s v="N"/>
    <s v="Structure fire, not attributable to PG&amp;E assets. Service disconnect. This information is preliminary."/>
    <s v="Not PG&amp;E"/>
    <s v="Building"/>
    <m/>
    <m/>
    <m/>
    <s v="Structure-only"/>
    <m/>
    <m/>
    <m/>
    <m/>
    <m/>
    <s v="Other Fire: Non-PG&amp;E related"/>
    <m/>
    <m/>
    <m/>
    <s v="Overhead"/>
    <x v="1"/>
    <m/>
    <m/>
    <m/>
    <s v=" "/>
    <x v="2"/>
    <n v="37.911342700000013"/>
    <n v="-122.54783260000001"/>
    <s v="Marin"/>
    <s v="ALTO 1124"/>
    <n v="12000"/>
    <m/>
    <x v="1"/>
    <s v="Mill Valley FD"/>
    <s v="Hardwood Woodland"/>
    <m/>
    <m/>
    <s v="N"/>
    <m/>
    <m/>
    <m/>
    <m/>
    <s v="N"/>
    <s v="N"/>
    <m/>
    <m/>
    <s v="2021-06-08"/>
    <m/>
    <m/>
    <m/>
    <m/>
    <m/>
    <m/>
    <m/>
    <m/>
    <m/>
    <m/>
    <m/>
    <m/>
    <m/>
    <m/>
    <m/>
    <m/>
    <m/>
    <m/>
    <m/>
    <s v="  "/>
    <s v="NORTH BAY"/>
    <s v="SAN RAFAEL 02"/>
    <s v="00:29"/>
    <n v="44353"/>
    <m/>
    <n v="3891987106"/>
    <n v="17"/>
    <s v="CORONET AVE"/>
    <s v="MILL VALLEY"/>
    <n v="37.911082"/>
    <n v="-122.54769"/>
    <s v="N2TM2J7"/>
    <s v="JANCA, MARK"/>
    <n v="42031124"/>
    <s v="20210606 01:51"/>
    <n v="1121"/>
    <m/>
    <s v="Disconnect and drop service wire off pole, structure fire, service was laying on ground energized. meter melted"/>
    <s v="Y"/>
    <m/>
    <m/>
    <m/>
    <n v="37.911342700000013"/>
    <n v="-122.54783260000001"/>
    <m/>
    <s v="Mill Valley FD"/>
    <m/>
    <s v="N"/>
    <s v="N"/>
    <s v="Y"/>
    <s v="Clear"/>
    <m/>
    <s v="Structures"/>
    <m/>
    <s v="Calm"/>
    <m/>
    <s v="Unknown"/>
    <m/>
    <s v="Structure Only"/>
    <m/>
    <s v="Fire Dept"/>
    <m/>
    <s v="Overhead"/>
    <m/>
    <s v="N"/>
    <m/>
    <m/>
    <m/>
    <m/>
    <m/>
    <m/>
    <s v="  "/>
    <m/>
    <m/>
    <m/>
    <m/>
    <m/>
    <m/>
    <m/>
    <m/>
    <m/>
    <m/>
    <m/>
    <m/>
    <m/>
    <m/>
    <m/>
    <m/>
    <m/>
    <m/>
    <m/>
    <m/>
    <m/>
    <m/>
    <m/>
    <m/>
    <m/>
    <m/>
    <m/>
    <m/>
    <m/>
    <m/>
    <m/>
    <m/>
    <m/>
    <m/>
    <m/>
    <m/>
    <m/>
    <m/>
    <m/>
    <m/>
    <m/>
    <m/>
    <m/>
    <m/>
    <m/>
    <m/>
    <m/>
  </r>
  <r>
    <n v="1139"/>
    <s v="CFMD"/>
    <s v="3 - QC Complete"/>
    <n v="44476"/>
    <n v="44617"/>
    <s v="Initial EIR: EI210605A - Nipomo - Injury/Fatality - Summary: CPUC Electrical Incident -  E1210605A - Nipomo - Injury/Fatality -  On June 5th, 2021 at approximately 2050 hours, a third-party vehicle traveling on Highway 166, left the road and crashed into a PG&amp;E pole. The driver made physical contact with a primary overhead conductor and sustained injuries. The driver was taken by ambulance to a local hospital for treatment. The driver passed away 12 days after the incident. This information is preliminary."/>
    <s v="\\fxshare-nas05\quotashare-fs01\ESA\5 - Ignition Tracking\2021_Ignition_QC_Folders\20210605_1366709_21-0070531_nan_T005308200"/>
    <s v=" "/>
    <m/>
    <m/>
    <m/>
    <m/>
    <m/>
    <s v="Not In Scope"/>
    <m/>
    <m/>
    <m/>
    <m/>
    <m/>
    <m/>
    <m/>
    <m/>
    <m/>
    <m/>
    <m/>
    <m/>
    <m/>
    <m/>
    <m/>
    <m/>
    <m/>
    <m/>
    <m/>
    <m/>
    <m/>
    <m/>
    <m/>
    <m/>
    <m/>
    <m/>
    <m/>
    <m/>
    <m/>
    <m/>
    <m/>
    <m/>
    <m/>
    <m/>
    <m/>
    <m/>
    <m/>
    <m/>
    <m/>
    <m/>
    <m/>
    <m/>
    <m/>
    <m/>
    <m/>
    <m/>
    <s v=" "/>
    <x v="203"/>
    <s v="20:52:00"/>
    <n v="44352"/>
    <s v="20:52:00"/>
    <s v="FAS"/>
    <s v="Y"/>
    <s v="N"/>
    <n v="1366709"/>
    <s v="21-0070531"/>
    <m/>
    <s v="T005308200"/>
    <n v="121476926"/>
    <m/>
    <s v="EI210605A"/>
    <s v="No photo"/>
    <s v=" "/>
    <x v="1"/>
    <x v="0"/>
    <s v="Y"/>
    <s v="Y"/>
    <s v="N"/>
    <s v="On June 5, 2021 at 2050 hours,a PG&amp;E troubleman was dispatched to a car pole incident with conductors down on the Mesa 1101, 12kV Overhead Distribution Circuit on Highway 166 near Bull Canyon Road in the city of Nipomo in the Los Padres Division. The PG&amp;E troubleman arrived at the incident location and observed CAL FIRE and California Highway Patrol personnel were on scene. Initial analysis indicates a single vehicle collided into a wooden power pole. The collision impact broke the power pole causing the conductors attached to the pole to come down onto the vehicle and the ground, causing arcing and smoldering of the grass. All personnel on scene were notified by CAL FIRE of the downed conductor which continued to arc and cause smoldering. CAL FIRE extinguished the spots where arcing occurred to ensure no smoldering material would ignite.  A PG&amp;E contracted repair crew arrived at the incident location the next morning on June 6, 2021 and completed the necessary repairs including replacement of the pole, and crossarm and conductor. The repair crew completed repairs by 0750 hours, re-energizing all customers. This ignition is associated with Reportable EIR investigation EI210605A where further details can be obtained. This information is preliminary."/>
    <s v="PG&amp;E"/>
    <s v="Other"/>
    <s v="Conductor "/>
    <s v="D"/>
    <s v="D"/>
    <s v="&lt;0.25"/>
    <m/>
    <m/>
    <m/>
    <m/>
    <m/>
    <s v="Contact - 3rd Party"/>
    <s v="Contact from object"/>
    <s v="Vehicle contact"/>
    <s v="Y"/>
    <s v="Overhead"/>
    <x v="0"/>
    <s v="Conductor - Primary"/>
    <m/>
    <n v="104043740"/>
    <s v=" "/>
    <x v="0"/>
    <n v="34.999234999999999"/>
    <n v="-120.38822829999999"/>
    <s v="San Luis Obispo"/>
    <s v="MESA 1101"/>
    <n v="12000"/>
    <m/>
    <x v="0"/>
    <s v="Santa Maria FD"/>
    <s v="Herbaceous"/>
    <m/>
    <m/>
    <s v="Y"/>
    <s v="Alamo 2017"/>
    <m/>
    <m/>
    <m/>
    <s v="N"/>
    <s v="N"/>
    <m/>
    <m/>
    <s v="2021-07-30"/>
    <m/>
    <m/>
    <m/>
    <m/>
    <m/>
    <m/>
    <m/>
    <m/>
    <m/>
    <m/>
    <m/>
    <m/>
    <m/>
    <m/>
    <m/>
    <m/>
    <m/>
    <m/>
    <m/>
    <s v="  "/>
    <m/>
    <s v="STMARIA"/>
    <s v="20:52"/>
    <n v="44352"/>
    <n v="1366709"/>
    <s v="T005308200"/>
    <n v="395"/>
    <s v="WINEMAN RD"/>
    <m/>
    <n v="34.998759999999997"/>
    <n v="-120.43595999999999"/>
    <s v="L2TRWFB"/>
    <m/>
    <n v="182821101"/>
    <s v="2021/06/05 23:19:08"/>
    <n v="9260"/>
    <m/>
    <s v="SMART MTR AUTO-GENERATED TAG"/>
    <s v="N"/>
    <m/>
    <m/>
    <m/>
    <m/>
    <m/>
    <m/>
    <m/>
    <m/>
    <m/>
    <m/>
    <s v="Y"/>
    <m/>
    <m/>
    <m/>
    <m/>
    <m/>
    <m/>
    <m/>
    <s v="NEED CREW TO REPLACE POLE XARM AND DOWNGUY,  WIRE IS CUT ON BOTH SIDES OF POLE. "/>
    <m/>
    <m/>
    <m/>
    <m/>
    <s v="Overhead"/>
    <m/>
    <m/>
    <m/>
    <m/>
    <m/>
    <s v="VEHICLE"/>
    <s v="POLE-WOOD"/>
    <m/>
    <s v="  "/>
    <s v="Unplanned"/>
    <s v="Los Padres"/>
    <s v="Santa Maria"/>
    <s v="182821101, MESA-1101"/>
    <s v="21-0070531"/>
    <s v="Unplanned"/>
    <s v="Clear;32-90 F"/>
    <s v="12"/>
    <s v="7884"/>
    <s v="NO"/>
    <s v="Line to Ground"/>
    <s v="Sustained"/>
    <s v="No"/>
    <s v="6011"/>
    <s v="OH"/>
    <s v="Fuse"/>
    <s v="1366709"/>
    <s v="Pole-Wood, Broken, wire on ground"/>
    <m/>
    <s v="06/06/21 01:26"/>
    <m/>
    <s v="HWY 101; 1200' N/O HWY 166"/>
    <s v="9 SPANS NW/ OF 6049"/>
    <m/>
    <s v="CAR POLE"/>
    <m/>
    <m/>
    <m/>
    <m/>
    <m/>
    <m/>
    <m/>
    <m/>
    <m/>
    <m/>
    <m/>
    <m/>
    <m/>
    <m/>
    <m/>
    <m/>
    <m/>
    <m/>
    <m/>
    <m/>
    <m/>
    <m/>
  </r>
  <r>
    <n v="1067"/>
    <s v="TLAL"/>
    <s v="3 - QC Complete"/>
    <n v="44404"/>
    <n v="44617"/>
    <s v="No Fire; Turkey made contact with overhead circuit. The ensuing fire was 3 meter - 0.25 acre in size. This information is preliminary. OIS: 1366139; ILIS: 21-0070370; FOID: T005307697 (J1MV), T005307711 (MJLQ); Circuit ID:  014161107; Division/District: Diablo; County: Contra Costa"/>
    <s v="\\fxshare-nas05\quotashare-fs01\ESA\5 - Ignition Tracking\2021_Ignition_QC_Folders\20210605_1366139_21-0070370_nan_T005307697"/>
    <s v=" "/>
    <s v="Y"/>
    <s v="TLAL"/>
    <s v="Additional FOID Added; Outage Time, CPUC Reportable Ignition, Attributable to PG&amp;E Assets, Burned Material Other Than PG&amp;E Assets, Fire Greater Than 1 Linear Meter, STIP Reportable Ignition, Missed Ignition, Fire Size, Fire Suppressing Agency Updated"/>
    <m/>
    <m/>
    <s v="Not In Scope"/>
    <m/>
    <m/>
    <m/>
    <m/>
    <m/>
    <m/>
    <m/>
    <m/>
    <m/>
    <m/>
    <m/>
    <m/>
    <m/>
    <m/>
    <m/>
    <m/>
    <m/>
    <m/>
    <m/>
    <m/>
    <m/>
    <m/>
    <m/>
    <m/>
    <m/>
    <m/>
    <m/>
    <m/>
    <m/>
    <m/>
    <m/>
    <m/>
    <m/>
    <m/>
    <m/>
    <m/>
    <m/>
    <m/>
    <m/>
    <s v="Y"/>
    <n v="44403"/>
    <n v="44403"/>
    <s v="J1MV"/>
    <s v="James Meeker, (925) 525-4755, J1MV@pge.com_x000a_"/>
    <s v="James stated there was no fire; Bird Incident Form needs to be submitted."/>
    <m/>
    <s v=" "/>
    <x v="203"/>
    <s v="05:27:00"/>
    <n v="44352"/>
    <s v="04:54:00"/>
    <s v="FAS"/>
    <s v="N"/>
    <s v="N"/>
    <n v="1366139"/>
    <s v="21-0070370"/>
    <m/>
    <s v="T005307697, T005307711"/>
    <m/>
    <m/>
    <m/>
    <s v="No Photos"/>
    <s v=" "/>
    <x v="0"/>
    <x v="1"/>
    <s v="N"/>
    <s v="N"/>
    <s v="N"/>
    <s v="No Ignition. On June 5, 2021 at 0621 hours, PG&amp;E Troublemen patrolled the Rossmoor 1107 12kV Distribution Circuit number 014161107, next to switch 8350 in Walnut Creek. They observed a circuit out and a dead turkey across two phases, but there was no fire. The 131-minute outage affected 2,036 customers. The line was returned to service on June 5, 2021. This incident did not involve a fire. This information is preliminary."/>
    <s v="Not PG&amp;E"/>
    <s v="Other"/>
    <m/>
    <m/>
    <m/>
    <s v="No Fire"/>
    <m/>
    <m/>
    <m/>
    <m/>
    <m/>
    <s v="No Fire"/>
    <m/>
    <m/>
    <m/>
    <s v="Overhead"/>
    <x v="1"/>
    <m/>
    <m/>
    <m/>
    <s v=" "/>
    <x v="0"/>
    <n v="37.870902999999998"/>
    <n v="-122.082097"/>
    <s v="Contra Costa"/>
    <s v="ROSSMOOR 1107"/>
    <n v="12000"/>
    <m/>
    <x v="0"/>
    <m/>
    <s v="Hardwood Woodland"/>
    <m/>
    <m/>
    <s v="N"/>
    <m/>
    <m/>
    <m/>
    <m/>
    <s v="N"/>
    <s v="N"/>
    <m/>
    <m/>
    <s v="2021-07-16"/>
    <m/>
    <m/>
    <m/>
    <m/>
    <m/>
    <m/>
    <m/>
    <m/>
    <m/>
    <m/>
    <m/>
    <m/>
    <m/>
    <m/>
    <m/>
    <m/>
    <m/>
    <m/>
    <m/>
    <s v="  "/>
    <m/>
    <m/>
    <s v="05:27"/>
    <n v="44352"/>
    <n v="1366139"/>
    <s v="T005307697"/>
    <m/>
    <m/>
    <m/>
    <m/>
    <m/>
    <s v="D1TJ1MV"/>
    <m/>
    <n v="1416"/>
    <s v="2021/06/05 07:39:08"/>
    <n v="9002"/>
    <n v="1"/>
    <s v="SMART MTR AUTO-GENERATED TAG"/>
    <s v="N"/>
    <m/>
    <m/>
    <m/>
    <m/>
    <m/>
    <m/>
    <m/>
    <m/>
    <m/>
    <m/>
    <s v="Y"/>
    <m/>
    <m/>
    <m/>
    <m/>
    <m/>
    <m/>
    <m/>
    <m/>
    <m/>
    <m/>
    <m/>
    <m/>
    <m/>
    <m/>
    <m/>
    <m/>
    <m/>
    <m/>
    <s v="BIRD-FOUND"/>
    <s v="CONDUCTOR, OVERHEAD"/>
    <m/>
    <s v="  "/>
    <s v="Unplanned"/>
    <s v="Diablo"/>
    <s v="Concord"/>
    <s v="014161107, ROSSMOOR-1107"/>
    <s v="21-0070370"/>
    <s v="Unplanned"/>
    <s v="Clear;32-90 F"/>
    <s v="2036"/>
    <s v="267453"/>
    <s v="NO"/>
    <s v="Line to Line"/>
    <s v="Sustained"/>
    <s v="No"/>
    <s v="1107/2"/>
    <s v="OH"/>
    <s v="Circuit Breaker"/>
    <s v="1366139"/>
    <s v="Conductor, Overhead, Normal"/>
    <s v="PHASE OC"/>
    <m/>
    <m/>
    <s v="ROSSMOOR SUB"/>
    <s v="2/S OF SW-8350"/>
    <s v="SW T69-32 OPEN|SW 9867 CLOSE|SW 8309 CLOSE|SW T91-12 CLOSE|COIS @ T87 TWD T169 OPEN|SW T71-32 OPEN|LR W564R OPEN|COIS @ T-88 TWD T-97 OPEN|SW T84-32 OPEN|FUS 9848 OPEN|SW T86-32 CLOSE|SW 9864 OPEN|COIS @ T169 TWD T87 OPEN|CB 1105/2 OPEN|FUS 9834 OPEN|SW 8350 CLOSE|SW 42088 OPEN|SW T165-12 OPEN"/>
    <s v="TURKEY FOUND ACROSS 2 PHASES"/>
    <m/>
    <s v="No"/>
    <s v="Animal, Bird found"/>
    <m/>
    <s v="No"/>
    <s v="2"/>
    <s v="123"/>
    <m/>
    <m/>
    <m/>
    <m/>
    <m/>
    <m/>
    <m/>
    <m/>
    <m/>
    <m/>
    <m/>
    <m/>
    <m/>
    <m/>
    <m/>
  </r>
  <r>
    <n v="727"/>
    <s v="TLAL"/>
    <s v="3 - QC Complete"/>
    <n v="44390"/>
    <n v="44617"/>
    <s v="A large tree limb broke and fell into overhead primary 4 acsr conductor causing conductors to come together and resulting in #1 and # 2 of 3 fuses to blow at Fuse D2955 and igniting a fire. No damage found to conductors. The ensuing fire was 0.25 acre - 10 acres in size. This information is preliminary. OIS: 1366626; FOID: T005308101 (JCSN); ILIS: 21-0070500; Circuit ID: 252351108, SAP Pole ID: 100796451"/>
    <s v="\\fxshare-nas05\quotashare-fs01\ESA\5 - Ignition Tracking\2021_Ignition_QC_Folders\20210605_1366626_nan_nan_T005308101"/>
    <s v=" "/>
    <m/>
    <s v="TLAL"/>
    <s v="Added ILIS #; Failure Sub-Driver Updated."/>
    <n v="44390"/>
    <m/>
    <s v="Not In Scope"/>
    <m/>
    <m/>
    <m/>
    <m/>
    <m/>
    <m/>
    <m/>
    <m/>
    <m/>
    <m/>
    <m/>
    <m/>
    <m/>
    <m/>
    <m/>
    <m/>
    <m/>
    <m/>
    <m/>
    <m/>
    <m/>
    <m/>
    <m/>
    <m/>
    <m/>
    <m/>
    <m/>
    <m/>
    <m/>
    <m/>
    <m/>
    <m/>
    <m/>
    <m/>
    <m/>
    <m/>
    <m/>
    <m/>
    <m/>
    <m/>
    <m/>
    <m/>
    <s v="JCSN"/>
    <m/>
    <m/>
    <m/>
    <s v=" "/>
    <x v="203"/>
    <s v="16:06:00"/>
    <n v="44352"/>
    <s v="16:04:00"/>
    <s v="FAS"/>
    <s v="N"/>
    <s v="N"/>
    <n v="1366626"/>
    <s v="21-0070500"/>
    <m/>
    <s v="T005308101"/>
    <m/>
    <m/>
    <m/>
    <s v="PG&amp;E_727_Ignition_20210605_4.jpg"/>
    <s v=" "/>
    <x v="1"/>
    <x v="0"/>
    <s v="Y"/>
    <s v="Y"/>
    <s v="N"/>
    <s v="On June 5, 2021 at 1646 hours, a PG&amp;E Troubleman patrolled the Sanger 1108 12kV Distribution Circuit number 252351108, in the Local responsibility area (LRA) near 13428 East Shaw Avenue in Sanger. He observed a fallen tree branch, 4 ACSR primary overhead conductors together north of Shaw and west of Mendocino, two of three (#1 and #2) blown at the 40OH type fuse D2955, and a small fire. Initial analysis indicates the ignition was caused by a 65' tall 23&quot; DBH semi-mature living eucalyptus tree partially failed possibly due to increased wind load, when a poorly attached large limb broke off and fell across the primary overhead phases, which resulted in a cross phase and inevitably an ignition when the branch tips burned and fell to the ground. Upon the post-incident inspection, the tree was found to be fairly healthy but a structural defect was identified. The incident tree was part of a grove of trees, but many of the original trees were previously removed. Their removal left the remaining trees more exposed to the wind loads. The VM patroller concluded that   that the failure likely stemmed from the combination of an increased wind load on the defective tree part. The Fresno County Fire Department responded to and extinguished the approximately half acre fire, that consumed dry weeds, melted irrigation lines, and impacted small fruit trees on the adjacent property. The 88-minute outage affected 86 customers. The line was returned to service on June 5, 2021. The incident area is within a US Fish &amp; Wildlife Service Critical Habitat. This information is preliminary."/>
    <s v="PG&amp;E"/>
    <s v="Vegetation"/>
    <m/>
    <s v="D"/>
    <s v="D"/>
    <s v="0.26-9.99"/>
    <s v="Approx 0.5 Acres"/>
    <m/>
    <m/>
    <m/>
    <m/>
    <s v="Vegetation"/>
    <s v="Contact from object"/>
    <s v="Weather - High Winds"/>
    <s v="Y"/>
    <s v="Overhead"/>
    <x v="0"/>
    <s v="Conductor - Primary"/>
    <s v="Conductor"/>
    <n v="100796451"/>
    <s v=" "/>
    <x v="0"/>
    <n v="36.808103500000001"/>
    <n v="-119.5475138"/>
    <s v="Fresno"/>
    <s v="SANGER 1108"/>
    <n v="12000"/>
    <m/>
    <x v="0"/>
    <s v="Fresno County FD"/>
    <s v="Agriculture"/>
    <m/>
    <m/>
    <s v="N"/>
    <m/>
    <m/>
    <m/>
    <m/>
    <s v="N"/>
    <s v="N"/>
    <m/>
    <m/>
    <s v="2021-06-08"/>
    <n v="36.808309999999999"/>
    <n v="-119.54763800000001"/>
    <n v="44355"/>
    <s v="Unverified"/>
    <s v="Live semi-mature eucalyptus tree branch broke and fell across the phases, branch tips burned then fell to the ground igniting an ½ acre fire. No wires on ground"/>
    <s v="EUCA"/>
    <m/>
    <m/>
    <m/>
    <m/>
    <m/>
    <m/>
    <m/>
    <m/>
    <m/>
    <m/>
    <m/>
    <m/>
    <m/>
    <s v="  "/>
    <s v="FRESNO"/>
    <s v="FRESNO 14 SANGER"/>
    <s v="16:06"/>
    <n v="44352"/>
    <n v="1366626"/>
    <s v="T005308101"/>
    <n v="4499"/>
    <s v="N KITTYHAWK AVE"/>
    <s v="SANGER"/>
    <n v="36.793990000000001"/>
    <n v="-119.54628"/>
    <s v="F4TJCSN"/>
    <s v="SYLVESTER, JOHN"/>
    <n v="252351108"/>
    <s v="20210605 17:44"/>
    <n v="9002"/>
    <n v="1"/>
    <s v="large tree limb broke falling on #4acsr causing it to get together causing #1 and #2 of 3 to blow at D2955. No damage to wire. "/>
    <s v="Y"/>
    <m/>
    <m/>
    <s v="36.8081035,-119.5475138,134.000000,3D"/>
    <m/>
    <m/>
    <m/>
    <m/>
    <m/>
    <s v="N"/>
    <s v="Y"/>
    <m/>
    <s v="Clear"/>
    <m/>
    <s v="Private Land"/>
    <m/>
    <s v="Light"/>
    <m/>
    <s v="Vegetation"/>
    <m/>
    <s v="0.25 - 10 Acres"/>
    <m/>
    <s v="Fire Dept"/>
    <s v="Fresno County fire responded"/>
    <s v="Overhead"/>
    <s v="2 wire tap 4 ft steel arm on one side and 9 inch brackets on other"/>
    <s v="N"/>
    <m/>
    <m/>
    <m/>
    <s v="TREE-FELL INTO LINE"/>
    <s v="CONDUCTOR, OVERHEAD"/>
    <s v="N"/>
    <s v="  "/>
    <m/>
    <m/>
    <m/>
    <m/>
    <m/>
    <m/>
    <m/>
    <m/>
    <m/>
    <m/>
    <m/>
    <m/>
    <m/>
    <m/>
    <m/>
    <m/>
    <m/>
    <m/>
    <m/>
    <m/>
    <m/>
    <m/>
    <m/>
    <m/>
    <m/>
    <m/>
    <m/>
    <m/>
    <m/>
    <m/>
    <m/>
    <m/>
    <m/>
    <m/>
    <m/>
    <m/>
    <m/>
    <m/>
    <m/>
    <m/>
    <m/>
    <m/>
    <m/>
    <m/>
    <m/>
    <m/>
    <m/>
  </r>
  <r>
    <n v="726"/>
    <s v="AGFC"/>
    <s v="3 - QC Complete"/>
    <n v="44391"/>
    <n v="44617"/>
    <s v="Third party cutting tree caused the tree to fall through 1 span, 3 phase 4 acsr primary overhead conductor, resulting in a small ignition. The ensuing fire was 1 meter &lt; 3 meters in size. This information is preliminary."/>
    <s v="\\fxshare-nas05\quotashare-fs01\ESA\5 - Ignition Tracking\2021_Ignition_QC_Folders\20210605_1366492_nan_nan_T005307961"/>
    <s v=" "/>
    <m/>
    <s v="AGFC"/>
    <s v="Initiating event changed to 3rd party contact, create time was corrected to 1141 hours"/>
    <n v="44435"/>
    <m/>
    <s v="Not In Scope"/>
    <m/>
    <m/>
    <m/>
    <m/>
    <m/>
    <m/>
    <m/>
    <m/>
    <m/>
    <m/>
    <m/>
    <m/>
    <m/>
    <m/>
    <m/>
    <m/>
    <m/>
    <m/>
    <m/>
    <m/>
    <m/>
    <m/>
    <m/>
    <m/>
    <m/>
    <m/>
    <m/>
    <m/>
    <m/>
    <m/>
    <m/>
    <m/>
    <m/>
    <m/>
    <m/>
    <m/>
    <m/>
    <m/>
    <m/>
    <m/>
    <m/>
    <m/>
    <m/>
    <m/>
    <m/>
    <m/>
    <s v=" "/>
    <x v="203"/>
    <s v="11:41:00"/>
    <n v="44352"/>
    <s v="11:30:00"/>
    <s v="FAS"/>
    <s v="N"/>
    <s v="N"/>
    <n v="1366492"/>
    <s v="21-0070446"/>
    <m/>
    <s v="T005307961"/>
    <n v="121475264"/>
    <m/>
    <m/>
    <s v="PG&amp;E_726_Ignition_20210605_1.png"/>
    <s v=" "/>
    <x v="1"/>
    <x v="0"/>
    <s v="Y"/>
    <s v="Y"/>
    <s v="N"/>
    <s v="On June 5, 2021 at 1141 hours, a PG&amp;E troubleman was dispatched to the Honcut 1101 distribution circuit on Veront Street in the city of Gridley and observed a wires down incident. Initial analysis indicates Third party contact caused an ignition. A third party tree cutting crew was performing work, when one of the tree fell into an overhead primary circuit, resulting in a wires down ignition. The ensuing fire was 3 meters - 0.25 acre in size and was extinguished by Cal Fire. An EC notification was created for the damaged conductors to be repaired. This information is preliminary."/>
    <s v="PG&amp;E"/>
    <s v="Vegetation"/>
    <m/>
    <s v="D"/>
    <s v="D"/>
    <s v="&lt;0.25"/>
    <m/>
    <m/>
    <m/>
    <m/>
    <m/>
    <s v="Contact - 3rd Party"/>
    <s v="Contact from object"/>
    <s v="Veg. contact"/>
    <s v="Y"/>
    <s v="Overhead"/>
    <x v="0"/>
    <s v="Conductor - Primary"/>
    <s v="Conductor"/>
    <n v="100378584"/>
    <s v=" "/>
    <x v="0"/>
    <n v="39.355870000000003"/>
    <n v="-121.694525"/>
    <s v="Butte"/>
    <s v="HONCUT 1101"/>
    <n v="12000"/>
    <s v="HONCUT 11011006"/>
    <x v="0"/>
    <s v="Cal Fire"/>
    <s v="Agriculture"/>
    <s v="Grass Fuel Model"/>
    <m/>
    <s v="N"/>
    <m/>
    <m/>
    <m/>
    <m/>
    <s v="N"/>
    <s v="N"/>
    <m/>
    <m/>
    <s v="2021-06-08"/>
    <m/>
    <m/>
    <m/>
    <m/>
    <m/>
    <m/>
    <m/>
    <m/>
    <m/>
    <m/>
    <m/>
    <m/>
    <m/>
    <m/>
    <m/>
    <m/>
    <m/>
    <m/>
    <m/>
    <s v="  "/>
    <s v="NORTH VALLEY"/>
    <s v="OROVILLE 01"/>
    <s v="11:42"/>
    <n v="44352"/>
    <n v="1366492"/>
    <s v="T005307961"/>
    <s v="UNKNOWN"/>
    <s v="SOUTH OF 100 KENTUCKY "/>
    <s v="GRIDLEY"/>
    <n v="39.335760000000001"/>
    <n v="-121.68767"/>
    <s v="V4TKDMB"/>
    <s v="MENZEL, KILE"/>
    <n v="103211101"/>
    <s v="20210605 14:14"/>
    <n v="9260"/>
    <m/>
    <s v="third party cut tree through 1 span 3 phase 4acsr primary line to cause small grass fire and outage"/>
    <s v="Y"/>
    <m/>
    <m/>
    <s v="39.3576233,-121.6943067,27.500000,3D"/>
    <m/>
    <m/>
    <m/>
    <s v="Cal fire Tom Kalgu 530-521-8105"/>
    <m/>
    <s v="N"/>
    <s v="Y"/>
    <m/>
    <s v="Clear"/>
    <m/>
    <s v="Other (Comments)"/>
    <s v="wire down, chain link fence, less than acre fire"/>
    <s v="Calm"/>
    <m/>
    <s v="3rd Party"/>
    <m/>
    <s v="1 meter - &lt; 3 meters"/>
    <m/>
    <s v="Cal Fire"/>
    <m/>
    <s v="Overhead"/>
    <m/>
    <s v="N"/>
    <m/>
    <m/>
    <m/>
    <s v="TREE-CUTTING 3RD PARTY"/>
    <s v="CONDUCTOR, OVERHEAD"/>
    <s v="N"/>
    <s v="  "/>
    <m/>
    <m/>
    <m/>
    <m/>
    <m/>
    <m/>
    <m/>
    <m/>
    <m/>
    <m/>
    <m/>
    <m/>
    <m/>
    <m/>
    <m/>
    <m/>
    <m/>
    <m/>
    <m/>
    <m/>
    <m/>
    <m/>
    <m/>
    <m/>
    <m/>
    <m/>
    <m/>
    <m/>
    <m/>
    <m/>
    <m/>
    <m/>
    <m/>
    <m/>
    <m/>
    <m/>
    <m/>
    <m/>
    <m/>
    <m/>
    <m/>
    <m/>
    <m/>
    <m/>
    <m/>
    <m/>
    <m/>
  </r>
  <r>
    <n v="725"/>
    <s v="MXX7"/>
    <s v="3 - QC Complete"/>
    <n v="44383"/>
    <n v="44617"/>
    <s v="Overhead service conductor burnt in half and ignited a small fire on the ground. The ensuing fire was 1 meter - &lt; 3 meters in size. This information is preliminary."/>
    <s v="\\fxshare-nas05\quotashare-fs01\ESA\5 - Ignition Tracking\2021_Ignition_QC_Folders\20210605_1366468_nan_nan_T005307934"/>
    <s v=" "/>
    <m/>
    <s v="MXX7"/>
    <s v="Create Time corrected to FAS. Outage Time corrected to OIS.  "/>
    <n v="44383"/>
    <m/>
    <s v="Not In Scope"/>
    <m/>
    <m/>
    <m/>
    <m/>
    <m/>
    <m/>
    <m/>
    <m/>
    <m/>
    <m/>
    <m/>
    <m/>
    <m/>
    <m/>
    <m/>
    <m/>
    <m/>
    <m/>
    <m/>
    <m/>
    <m/>
    <m/>
    <m/>
    <m/>
    <m/>
    <m/>
    <m/>
    <m/>
    <m/>
    <m/>
    <m/>
    <m/>
    <m/>
    <m/>
    <m/>
    <m/>
    <m/>
    <m/>
    <m/>
    <s v="Y"/>
    <n v="44366"/>
    <n v="44366"/>
    <s v="JKBX"/>
    <s v="jkbx@pge.com,  650-730-9020"/>
    <s v="Sent an email to Jordan Buchanan on June 19, 2021 at 1405 hours. On June 19, 2021 at 1522 hours Jordan called and was able to provide photos taken from the ignition incident. He said that the photos were taken after the work was completed. When he had arrived at the scene, the old service was broken in half on the ground. He also stated that the customer had already put out the fire and that the fire department was not called."/>
    <m/>
    <s v=" "/>
    <x v="203"/>
    <s v="11:03:00"/>
    <n v="44352"/>
    <s v="11:02:00"/>
    <s v="FAS"/>
    <s v="N"/>
    <s v="N"/>
    <n v="1366468"/>
    <m/>
    <m/>
    <s v="T005307934"/>
    <m/>
    <m/>
    <m/>
    <s v="PG&amp;E_725_Ignition_20210605_1.jpg"/>
    <s v=" "/>
    <x v="1"/>
    <x v="0"/>
    <s v="Y"/>
    <s v="Y"/>
    <s v="N"/>
    <s v="On June 5th, 2021 at 1103 hours, a PG&amp;E Troubleman was dispatched to the SANGER 1110 12kV Distribution Circuit near E American Avenue in Fresno in response to a fire. Initial analysis indicates a service conductor caused the ignition. Service from pole to house was found burnt in half on the ground. The ensuing fire was 1 meter - &lt; 3 meters in size and the fire was suppressed by Other Party. Troubleman replaced service and reenergized service transformer on June 5th, 2021. This information is preliminary. "/>
    <s v="PG&amp;E"/>
    <s v="Vegetation"/>
    <m/>
    <s v="D"/>
    <s v="D"/>
    <s v="&lt;3 meters of linear travel"/>
    <m/>
    <m/>
    <m/>
    <m/>
    <m/>
    <s v="Equipment - PG&amp;E"/>
    <s v="All types of equipment / facility failure"/>
    <s v="Conductor failure-all"/>
    <s v="Y"/>
    <s v="Overhead"/>
    <x v="3"/>
    <s v="Service Drop"/>
    <s v="Service"/>
    <n v="100670457"/>
    <s v=" "/>
    <x v="0"/>
    <n v="36.662109999999998"/>
    <n v="-119.6060217"/>
    <s v="Fresno"/>
    <s v="SANGER 1110"/>
    <s v="0-750"/>
    <s v="SANGER 111044510"/>
    <x v="0"/>
    <s v="Unknown"/>
    <s v="Agriculture"/>
    <s v="Grass Fuel Model"/>
    <m/>
    <s v="N"/>
    <m/>
    <m/>
    <m/>
    <m/>
    <s v="N"/>
    <s v="N"/>
    <m/>
    <m/>
    <s v="2021-06-08"/>
    <m/>
    <m/>
    <m/>
    <m/>
    <m/>
    <m/>
    <m/>
    <m/>
    <m/>
    <m/>
    <m/>
    <m/>
    <m/>
    <m/>
    <m/>
    <m/>
    <m/>
    <m/>
    <m/>
    <s v="  "/>
    <s v="FRESNO"/>
    <s v="SELMA  01"/>
    <s v="11:04"/>
    <n v="44352"/>
    <n v="1366468"/>
    <s v="T005307934"/>
    <n v="10251"/>
    <s v="E AMERICAN AVE"/>
    <s v="DEL REY"/>
    <n v="36.662030000000001"/>
    <n v="-119.60614"/>
    <s v="F6TJKBX"/>
    <s v="BUCHANAN, JORDAN"/>
    <n v="252351110"/>
    <s v="20210605 12:37"/>
    <n v="9260"/>
    <m/>
    <s v="found service from pole to house burnt in half on ground and started very small grass fire. tx still energized. opened tx, replaced service and re-energized. pwr ok. "/>
    <s v="Y"/>
    <m/>
    <m/>
    <s v="36.6621100,-119.6060217,101.000000,3D"/>
    <m/>
    <m/>
    <s v="south west of house midspan under service"/>
    <m/>
    <m/>
    <s v="N"/>
    <s v="Y"/>
    <m/>
    <s v="Clear"/>
    <m/>
    <s v="Private Land"/>
    <m/>
    <s v="Calm"/>
    <m/>
    <s v="PG&amp;E Equipment"/>
    <m/>
    <s v="1 meter - &lt; 3 meters"/>
    <m/>
    <s v="Other Party"/>
    <m/>
    <s v="Overhead"/>
    <m/>
    <s v="N"/>
    <m/>
    <m/>
    <m/>
    <s v="OVERHEAD"/>
    <s v="SERVICE CONDUCTOR"/>
    <s v="Y"/>
    <s v="  "/>
    <m/>
    <m/>
    <m/>
    <m/>
    <m/>
    <m/>
    <m/>
    <m/>
    <m/>
    <m/>
    <m/>
    <m/>
    <m/>
    <m/>
    <m/>
    <m/>
    <m/>
    <m/>
    <m/>
    <m/>
    <m/>
    <m/>
    <m/>
    <m/>
    <m/>
    <m/>
    <m/>
    <m/>
    <m/>
    <m/>
    <m/>
    <m/>
    <m/>
    <m/>
    <m/>
    <m/>
    <m/>
    <m/>
    <m/>
    <m/>
    <m/>
    <m/>
    <m/>
    <m/>
    <m/>
    <m/>
    <m/>
  </r>
  <r>
    <n v="724"/>
    <s v="AGFC"/>
    <s v="3 - QC Complete"/>
    <n v="44353"/>
    <n v="44617"/>
    <s v="Duplicate of index 723. Other fire, not attributable to PG&amp;E assets. Third party vehicle crashed into house and ignited a fire that damaged PG&amp;E assets. This information is preliminary."/>
    <s v="\\fxshare-nas05\quotashare-fs01\ESA\5 - Ignition Tracking\2021_Ignition_QC_Folders\20210605_nan_nan_nan_6052904244"/>
    <s v=" "/>
    <m/>
    <m/>
    <m/>
    <m/>
    <m/>
    <s v="Not In Scope"/>
    <m/>
    <m/>
    <m/>
    <m/>
    <m/>
    <m/>
    <m/>
    <m/>
    <m/>
    <m/>
    <m/>
    <m/>
    <m/>
    <m/>
    <m/>
    <m/>
    <m/>
    <m/>
    <m/>
    <m/>
    <m/>
    <m/>
    <m/>
    <m/>
    <m/>
    <m/>
    <m/>
    <m/>
    <m/>
    <m/>
    <m/>
    <m/>
    <m/>
    <m/>
    <m/>
    <m/>
    <m/>
    <m/>
    <m/>
    <m/>
    <m/>
    <m/>
    <m/>
    <m/>
    <m/>
    <m/>
    <s v=" "/>
    <x v="203"/>
    <s v="03:00:00"/>
    <m/>
    <m/>
    <s v="FAS"/>
    <s v="N"/>
    <s v="Y"/>
    <m/>
    <m/>
    <m/>
    <n v="6052904244"/>
    <m/>
    <m/>
    <m/>
    <m/>
    <s v=" "/>
    <x v="0"/>
    <x v="1"/>
    <s v="N"/>
    <s v="N"/>
    <s v="N"/>
    <s v="Duplicate of index 723. Other fire, not attributable to PG&amp;E assets. Third party vehicle crashed into house and ignited a fire that damaged PG&amp;E assets. This information is preliminary."/>
    <s v="Not PG&amp;E"/>
    <s v="Other"/>
    <m/>
    <m/>
    <m/>
    <s v="Structure-only"/>
    <m/>
    <m/>
    <m/>
    <m/>
    <m/>
    <s v="Duplicate"/>
    <m/>
    <m/>
    <m/>
    <s v="Overhead"/>
    <x v="1"/>
    <m/>
    <m/>
    <m/>
    <s v=" "/>
    <x v="0"/>
    <n v="36.615466699999999"/>
    <n v="-121.932795"/>
    <s v="Monterey"/>
    <s v="VIEJO 2202"/>
    <n v="21000"/>
    <m/>
    <x v="0"/>
    <s v="Pacific Grove FD"/>
    <s v="Urban"/>
    <m/>
    <m/>
    <s v="N"/>
    <m/>
    <m/>
    <m/>
    <m/>
    <s v="N"/>
    <s v="N"/>
    <m/>
    <m/>
    <s v="2021-06-08"/>
    <m/>
    <m/>
    <m/>
    <m/>
    <m/>
    <m/>
    <m/>
    <m/>
    <m/>
    <m/>
    <m/>
    <m/>
    <m/>
    <m/>
    <m/>
    <m/>
    <m/>
    <m/>
    <m/>
    <s v=" "/>
    <s v="CENTRAL COAST"/>
    <s v="MONTEREY 03"/>
    <s v="03:00"/>
    <s v="06/05/2021"/>
    <m/>
    <n v="6052904244"/>
    <s v="SUNSET"/>
    <s v="DR"/>
    <s v="PACIFIC GROV"/>
    <n v="36.615929999999999"/>
    <n v="-121.932811"/>
    <s v="C5TAWR4"/>
    <s v="ROBERTSON, A.J."/>
    <n v="182852202"/>
    <s v="20210605 03:51"/>
    <n v="2408"/>
    <n v="1"/>
    <s v="Fire damaged building, cut service in clear and removed meters"/>
    <s v="Y"/>
    <m/>
    <m/>
    <s v="36.6154667,-121.9327950,31.400000,3D"/>
    <m/>
    <m/>
    <s v="3rd party crashed into building &amp; set on fire, service damaged, removed"/>
    <s v="Pacific Grove FD"/>
    <m/>
    <s v="N"/>
    <s v="Y"/>
    <s v="Y"/>
    <s v="Clear"/>
    <m/>
    <s v="Structures"/>
    <m/>
    <s v="Calm"/>
    <m/>
    <s v="3rd Party"/>
    <s v="deceased"/>
    <s v="Structure Only"/>
    <m/>
    <s v="Fire Dept"/>
    <m/>
    <s v="Overhead"/>
    <m/>
    <s v="N"/>
    <m/>
    <m/>
    <m/>
    <m/>
    <m/>
    <m/>
    <s v=" "/>
    <m/>
    <m/>
    <m/>
    <m/>
    <m/>
    <m/>
    <m/>
    <m/>
    <m/>
    <m/>
    <m/>
    <m/>
    <m/>
    <m/>
    <m/>
    <m/>
    <m/>
    <m/>
    <m/>
    <m/>
    <m/>
    <m/>
    <m/>
    <m/>
    <m/>
    <m/>
    <m/>
    <m/>
    <m/>
    <m/>
    <m/>
    <m/>
    <m/>
    <m/>
    <m/>
    <m/>
    <m/>
    <m/>
    <m/>
    <m/>
    <m/>
    <m/>
    <m/>
    <m/>
    <m/>
    <m/>
    <m/>
  </r>
  <r>
    <n v="723"/>
    <s v="AGFC"/>
    <s v="3 - QC Complete"/>
    <n v="44353"/>
    <n v="44617"/>
    <s v="Other fire, not attributable to PG&amp;E assets. Third party vehicle crashed into house and ignited a fire that damaged PG&amp;E assets. This information is preliminary."/>
    <s v="\\fxshare-nas05\quotashare-fs01\ESA\5 - Ignition Tracking\2021_Ignition_QC_Folders\20210605_nan_nan_nan_128812596"/>
    <s v=" "/>
    <m/>
    <m/>
    <m/>
    <m/>
    <m/>
    <s v="Not In Scope"/>
    <m/>
    <m/>
    <m/>
    <m/>
    <m/>
    <m/>
    <m/>
    <m/>
    <m/>
    <m/>
    <m/>
    <m/>
    <m/>
    <m/>
    <m/>
    <m/>
    <m/>
    <m/>
    <m/>
    <m/>
    <m/>
    <m/>
    <m/>
    <m/>
    <m/>
    <m/>
    <m/>
    <m/>
    <m/>
    <m/>
    <m/>
    <m/>
    <m/>
    <m/>
    <m/>
    <m/>
    <m/>
    <m/>
    <m/>
    <m/>
    <m/>
    <m/>
    <m/>
    <m/>
    <m/>
    <m/>
    <s v=" "/>
    <x v="203"/>
    <s v="01:21:00"/>
    <m/>
    <m/>
    <s v="FAS"/>
    <s v="N"/>
    <s v="N"/>
    <m/>
    <m/>
    <m/>
    <n v="128812596"/>
    <m/>
    <m/>
    <m/>
    <m/>
    <s v=" "/>
    <x v="0"/>
    <x v="1"/>
    <s v="N"/>
    <s v="N"/>
    <s v="N"/>
    <s v="Other fire, not attributable to PG&amp;E assets. Third party vehicle crashed into house and ignited a fire that damaged PG&amp;E assets. This information is preliminary."/>
    <s v="Not PG&amp;E"/>
    <s v="Other"/>
    <m/>
    <m/>
    <m/>
    <s v="Structure-only"/>
    <m/>
    <m/>
    <m/>
    <m/>
    <m/>
    <s v="Other Fire: Non-PG&amp;E related"/>
    <m/>
    <m/>
    <m/>
    <s v="Overhead"/>
    <x v="1"/>
    <m/>
    <m/>
    <m/>
    <s v=" "/>
    <x v="0"/>
    <n v="36.615466699999999"/>
    <n v="-121.932795"/>
    <s v="Monterey"/>
    <s v="VIEJO 2202"/>
    <n v="21000"/>
    <m/>
    <x v="0"/>
    <s v="Pacific Grove FD"/>
    <s v="Urban"/>
    <m/>
    <m/>
    <s v="N"/>
    <m/>
    <m/>
    <m/>
    <m/>
    <s v="N"/>
    <s v="N"/>
    <m/>
    <m/>
    <s v="2021-06-08"/>
    <m/>
    <m/>
    <m/>
    <m/>
    <m/>
    <m/>
    <m/>
    <m/>
    <m/>
    <m/>
    <m/>
    <m/>
    <m/>
    <m/>
    <m/>
    <m/>
    <m/>
    <m/>
    <m/>
    <s v="  "/>
    <s v="CENTRAL COAST"/>
    <s v="MONTEREY 03"/>
    <s v="01:21"/>
    <n v="44352"/>
    <m/>
    <n v="128812596"/>
    <s v="2100"/>
    <s v="SUNSET DR"/>
    <s v="PACIFIC GROV"/>
    <n v="36.615617"/>
    <n v="-121.933441"/>
    <s v="C5TAWR4"/>
    <s v="ROBERTSON, A.J."/>
    <n v="182852202"/>
    <s v="20210605 03:46"/>
    <n v="1400"/>
    <m/>
    <s v="Vehicle hit building and set on fire damaging OH 1/0a quad svc.  Had to cut in clear"/>
    <s v="Y"/>
    <m/>
    <m/>
    <s v="36.6154667,-121.9327950,31.200000,3D"/>
    <m/>
    <m/>
    <s v="Fatal accident set building on fire and damaged OH SVC. I cut in clear for safe"/>
    <s v="Pacific Grove FD"/>
    <m/>
    <s v="N"/>
    <s v="Y"/>
    <s v="Y"/>
    <s v="Clear"/>
    <m/>
    <s v="Structures"/>
    <m/>
    <s v="Calm"/>
    <m/>
    <s v="3rd Party"/>
    <s v="deceased"/>
    <s v="Structure Only"/>
    <m/>
    <s v="Fire Dept"/>
    <m/>
    <s v="Overhead"/>
    <m/>
    <s v="N"/>
    <m/>
    <m/>
    <m/>
    <m/>
    <m/>
    <m/>
    <s v="  "/>
    <m/>
    <m/>
    <m/>
    <m/>
    <m/>
    <m/>
    <m/>
    <m/>
    <m/>
    <m/>
    <m/>
    <m/>
    <m/>
    <m/>
    <m/>
    <m/>
    <m/>
    <m/>
    <m/>
    <m/>
    <m/>
    <m/>
    <m/>
    <m/>
    <m/>
    <m/>
    <m/>
    <m/>
    <m/>
    <m/>
    <m/>
    <m/>
    <m/>
    <m/>
    <m/>
    <m/>
    <m/>
    <m/>
    <m/>
    <m/>
    <m/>
    <m/>
    <m/>
    <m/>
    <m/>
    <m/>
    <m/>
  </r>
  <r>
    <n v="2205"/>
    <s v="BRV6"/>
    <s v="3 - QC Complete"/>
    <n v="44539"/>
    <n v="44617"/>
    <s v="Burnt Crossarm due to unknown cause. This ignition is not a duplicate of index 735, it was discovered that two separate ignitions occurred are realted to OIS 1365333. This information is preliminary."/>
    <s v="\\fxshare-nas05\quotashare-fs01\ESA\5 - Ignition Tracking\2021_Ignition_QC_Folders\20210604_1365333_21-0069844_nan_T005306881"/>
    <s v=" "/>
    <s v="Y"/>
    <s v="BRV6"/>
    <s v="Changed EC Notification from 31541975 to 121466033 and changed create time to 0600 and outage time to 0558"/>
    <n v="44539"/>
    <m/>
    <s v="Not In Scope"/>
    <m/>
    <m/>
    <m/>
    <m/>
    <m/>
    <m/>
    <m/>
    <m/>
    <m/>
    <m/>
    <m/>
    <m/>
    <m/>
    <m/>
    <m/>
    <m/>
    <m/>
    <m/>
    <m/>
    <m/>
    <m/>
    <m/>
    <m/>
    <m/>
    <m/>
    <m/>
    <m/>
    <m/>
    <m/>
    <m/>
    <m/>
    <m/>
    <s v="N"/>
    <m/>
    <m/>
    <m/>
    <m/>
    <m/>
    <m/>
    <s v="N"/>
    <m/>
    <m/>
    <m/>
    <m/>
    <m/>
    <m/>
    <s v=" "/>
    <x v="204"/>
    <s v="06:00:00"/>
    <n v="44351"/>
    <s v="05:58:00"/>
    <s v="FAS"/>
    <s v="Y"/>
    <s v="N"/>
    <s v="1365333"/>
    <s v="21-0069844"/>
    <m/>
    <s v="T005306881, T005306812"/>
    <n v="121466033"/>
    <m/>
    <m/>
    <m/>
    <s v=" "/>
    <x v="0"/>
    <x v="0"/>
    <s v="N"/>
    <s v="N"/>
    <s v="N"/>
    <s v="On June 4, 2021 at 0600 hours, a PG&amp;E Troubleman was dispatched to the Lawndale 0401 4kV Distribution Circuit in the vicinity of Miller Ave and Orange Ave, South San Francisco in response to a multi-customer outage. Initial analysis indicates two failed primary crossarms caused the ignition. Two primary crossarms on two separate poles are suspected to be the origin point of the fire and resulted in 945 customers experienced an outage. The ensuing fire was contained to PG&amp;E assets and it is unknown who suppressed the fire. PG&amp;E crew replaced the damaged crossarms on June 4, 2021."/>
    <s v="PG&amp;E"/>
    <s v="Other"/>
    <s v="Crossarm"/>
    <s v="D"/>
    <s v="D"/>
    <s v="Structure-PG&amp;E only"/>
    <m/>
    <m/>
    <m/>
    <m/>
    <m/>
    <s v="Equipment - PG&amp;E"/>
    <s v="All types of equipment / facility failure"/>
    <s v="Crossarm failure"/>
    <s v="Y"/>
    <s v="Overhead"/>
    <x v="0"/>
    <s v="Crossarm"/>
    <s v="Crossarm"/>
    <n v="100282774"/>
    <s v=" "/>
    <x v="0"/>
    <n v="37.6590151702"/>
    <n v="-122.4224566013"/>
    <s v="San Mateo"/>
    <s v="LAWNDALE 0401 "/>
    <n v="4000"/>
    <s v="LAWNDALE 0401CB"/>
    <x v="0"/>
    <s v="Unknown"/>
    <s v="Urban"/>
    <s v="Fire-resistive fuel bed"/>
    <s v="Sidewalk"/>
    <s v="N"/>
    <m/>
    <m/>
    <m/>
    <m/>
    <s v="Pending Data"/>
    <s v="Pending Data"/>
    <s v="Pending Data"/>
    <s v="Pending Data"/>
    <s v="2021-12-10"/>
    <m/>
    <m/>
    <m/>
    <m/>
    <m/>
    <m/>
    <m/>
    <m/>
    <m/>
    <m/>
    <m/>
    <m/>
    <m/>
    <m/>
    <m/>
    <m/>
    <m/>
    <m/>
    <m/>
    <s v=" "/>
    <m/>
    <m/>
    <s v="07:11"/>
    <s v="2021/06/04 00:00:00"/>
    <s v="1365333"/>
    <s v="T005306881"/>
    <m/>
    <m/>
    <m/>
    <m/>
    <m/>
    <s v="P1TJLTB"/>
    <m/>
    <s v="02244-2"/>
    <s v="2021/06/04 09:03:46"/>
    <n v="9002"/>
    <m/>
    <s v="SMART MTR AUTO-GENERATED TAG"/>
    <s v="N"/>
    <m/>
    <m/>
    <m/>
    <m/>
    <m/>
    <m/>
    <m/>
    <m/>
    <m/>
    <m/>
    <s v="Y"/>
    <m/>
    <m/>
    <m/>
    <m/>
    <m/>
    <m/>
    <m/>
    <m/>
    <m/>
    <m/>
    <m/>
    <m/>
    <m/>
    <m/>
    <m/>
    <m/>
    <m/>
    <m/>
    <s v="OVERHEAD"/>
    <s v="CROSSARM, WOOD"/>
    <m/>
    <s v=" "/>
    <s v="Unplanned"/>
    <s v="Peninsula"/>
    <s v="Colma"/>
    <s v="02244, LAWNDALE SUB"/>
    <s v="21-0069844"/>
    <s v="Unplanned"/>
    <s v="Clear;32-90 F"/>
    <s v="945"/>
    <s v="228592"/>
    <s v="NO"/>
    <s v="Line to Ground"/>
    <s v="Sustained"/>
    <s v="No"/>
    <s v="401/2"/>
    <s v="OH"/>
    <s v="Circuit Breaker"/>
    <s v="1365333"/>
    <s v="Crossarm, Wood, Burned/flashed"/>
    <s v="A INST"/>
    <s v="06/04/21 10:49"/>
    <s v=" "/>
    <s v="LAWNDALE-2 SUB"/>
    <s v="C/O ORANGE &amp; MILLER"/>
    <m/>
    <m/>
    <m/>
    <m/>
    <m/>
    <m/>
    <m/>
    <m/>
    <m/>
    <m/>
    <m/>
    <m/>
    <m/>
    <m/>
    <m/>
    <m/>
    <m/>
    <m/>
    <m/>
    <m/>
    <m/>
    <m/>
    <m/>
    <m/>
  </r>
  <r>
    <n v="2200"/>
    <s v="DLY6"/>
    <s v="3 - QC Complete"/>
    <n v="44550"/>
    <n v="44617"/>
    <s v="Splice connector failed and burnt open, ignited a fire. I was unable to locate photos of the incident to determine fire size. This information is preliminary."/>
    <s v="\\fxshare-nas05\quotashare-fs01\ESA\5 - Ignition Tracking\2021_Ignition_QC_Folders\20210604_1365935_nan_nan_T005307477"/>
    <s v=" "/>
    <s v="Y"/>
    <s v="DLY6"/>
    <s v="UDPATED OUTAGE TIME PER OIS HISTORY "/>
    <n v="44547"/>
    <m/>
    <s v="Not In Scope"/>
    <m/>
    <m/>
    <m/>
    <m/>
    <m/>
    <m/>
    <m/>
    <m/>
    <m/>
    <m/>
    <m/>
    <m/>
    <m/>
    <m/>
    <m/>
    <m/>
    <m/>
    <m/>
    <m/>
    <m/>
    <m/>
    <m/>
    <m/>
    <m/>
    <m/>
    <m/>
    <m/>
    <m/>
    <m/>
    <m/>
    <m/>
    <m/>
    <s v="N"/>
    <m/>
    <m/>
    <m/>
    <m/>
    <m/>
    <m/>
    <s v="N"/>
    <m/>
    <m/>
    <m/>
    <m/>
    <m/>
    <m/>
    <s v=" "/>
    <x v="204"/>
    <s v="15:58:00"/>
    <n v="44351"/>
    <s v="15:57:00"/>
    <s v="FAS"/>
    <s v="Y"/>
    <s v="N"/>
    <s v="1365935"/>
    <m/>
    <m/>
    <s v="T005307477"/>
    <n v="121471253"/>
    <n v="120912348"/>
    <m/>
    <m/>
    <s v=" "/>
    <x v="0"/>
    <x v="0"/>
    <s v="N"/>
    <s v="N"/>
    <s v="N"/>
    <s v="On June 4, 2021 at 15:58 hours, a PG&amp;E Troubleman was dispatched to the Calistoga 1101, a 12kV Distribution Circuit off of Tubbs Lane about a quarter mile South of Highway 29 in Calistoga in response to a pole fire. Initial analysis indicates equipment failure caused the ignition. This was a single customers outage reported.  Upon further investigation, it was identified that the connector failed and burnt.  The ensuing fire was contained to the equipment and it is unknown who suppressed the fire.  A PG&amp;E Crew repaired the transformer and spliced in 25 feet of new wire to make necessary repairs."/>
    <s v="PG&amp;E"/>
    <s v="Other"/>
    <s v="Connector "/>
    <s v="D"/>
    <s v="D"/>
    <s v="Structure-only"/>
    <s v="connector failed and burnt open "/>
    <m/>
    <m/>
    <m/>
    <m/>
    <s v="Equipment - PG&amp;E"/>
    <s v="All types of equipment / facility failure"/>
    <s v="Splice/Clamp/Connector"/>
    <s v="Y"/>
    <s v="Overhead"/>
    <x v="0"/>
    <s v="Splice/Clamp/Connector"/>
    <s v="Connector "/>
    <n v="102223277"/>
    <s v=" "/>
    <x v="0"/>
    <n v="38.60199532"/>
    <n v="-122.5983335329"/>
    <s v="Napa"/>
    <s v="CALISTOGA 1101"/>
    <n v="12000"/>
    <s v="CALISTOGA 1101959538"/>
    <x v="1"/>
    <s v="Unknown"/>
    <s v="Conifer Forest"/>
    <s v="Timber Fuel Model "/>
    <s v="Heavy Tree Veg"/>
    <s v="Y"/>
    <s v="Tubbs 2017 &amp; Glass 2020"/>
    <m/>
    <m/>
    <m/>
    <s v="Pending Data"/>
    <s v="Pending Data"/>
    <s v="Pending Data"/>
    <s v="Pending Data"/>
    <s v="2021-12-07"/>
    <m/>
    <m/>
    <m/>
    <m/>
    <m/>
    <m/>
    <m/>
    <m/>
    <m/>
    <m/>
    <m/>
    <m/>
    <m/>
    <m/>
    <m/>
    <m/>
    <m/>
    <m/>
    <m/>
    <s v=" "/>
    <s v="NORTH BAY"/>
    <s v="NAPA"/>
    <s v="15:58"/>
    <s v="2021/06/04 00:00:00"/>
    <s v="1365935"/>
    <s v="T005307477"/>
    <n v="1429"/>
    <s v="TUBBS LN"/>
    <m/>
    <n v="38.608289999999997"/>
    <n v="-122.60115999999999"/>
    <s v="N1TMHBK"/>
    <m/>
    <n v="42711101"/>
    <s v="2021/06/04 17:09:32"/>
    <n v="9002"/>
    <m/>
    <s v="A:OK;X:;R:FD ON SITE REQ CB W/ ETA @ 707-963-9636 REF #9196. REPORTING POLE FIRE. ENTER DELIVERY GATE MAKE A HARD LEFT TURN. NO  INJURIES/ACCESS ISSUES REPORTED., PWR-Y"/>
    <s v="N"/>
    <m/>
    <m/>
    <m/>
    <m/>
    <m/>
    <m/>
    <m/>
    <m/>
    <m/>
    <m/>
    <s v="Y"/>
    <m/>
    <m/>
    <m/>
    <m/>
    <m/>
    <m/>
    <m/>
    <s v="splice came apart and single phased customers needs to be fixed call burns with "/>
    <m/>
    <m/>
    <m/>
    <m/>
    <s v="Overhead"/>
    <m/>
    <m/>
    <m/>
    <m/>
    <m/>
    <s v="OVERHEAD"/>
    <s v="CONNECTOR OR SPLICE OH"/>
    <m/>
    <s v=" "/>
    <m/>
    <m/>
    <m/>
    <m/>
    <m/>
    <m/>
    <m/>
    <m/>
    <m/>
    <m/>
    <m/>
    <m/>
    <m/>
    <m/>
    <m/>
    <m/>
    <m/>
    <m/>
    <m/>
    <m/>
    <m/>
    <m/>
    <m/>
    <m/>
    <m/>
    <m/>
    <m/>
    <m/>
    <m/>
    <m/>
    <m/>
    <m/>
    <m/>
    <m/>
    <m/>
    <m/>
    <m/>
    <m/>
    <m/>
    <m/>
    <m/>
    <m/>
    <m/>
    <m/>
    <m/>
    <m/>
    <m/>
  </r>
  <r>
    <n v="736"/>
    <s v="DLY6"/>
    <s v="3 - QC Complete"/>
    <n v="44538"/>
    <n v="44617"/>
    <s v="Pole failure due to unknown cause. The ensuing fire was limited to PG&amp;E assets. Troubleman created corrective tag for the damaged pole top. This information is preliminary. 1443 Customer Meters – Equipment Failure (Circuit Breaker level) – Pole fire (East Grand Sub) @ Fault Location 80394 – Weather Clear, ILIS 21-0069906"/>
    <s v="\\fxshare-nas05\quotashare-fs01\ESA\5 - Ignition Tracking\2021_Ignition_QC_Folders\20210604_1365411_nan_nan_T005306921"/>
    <s v=" "/>
    <s v="Y"/>
    <s v="DLY6"/>
    <s v="UDPATED OUTAGE TIME, FO ID, Equipment number"/>
    <n v="44538"/>
    <m/>
    <s v="Not In Scope"/>
    <m/>
    <m/>
    <m/>
    <m/>
    <m/>
    <m/>
    <m/>
    <m/>
    <m/>
    <m/>
    <m/>
    <m/>
    <m/>
    <m/>
    <m/>
    <m/>
    <m/>
    <m/>
    <m/>
    <m/>
    <m/>
    <m/>
    <m/>
    <m/>
    <m/>
    <m/>
    <m/>
    <m/>
    <m/>
    <m/>
    <m/>
    <m/>
    <s v="N"/>
    <m/>
    <m/>
    <m/>
    <m/>
    <m/>
    <m/>
    <s v="N"/>
    <m/>
    <m/>
    <m/>
    <m/>
    <m/>
    <m/>
    <s v=" "/>
    <x v="204"/>
    <s v="07:43:00"/>
    <n v="44351"/>
    <s v="07:34:00"/>
    <s v="FAS"/>
    <s v="N"/>
    <s v="N"/>
    <n v="1365411"/>
    <s v="21-0069906"/>
    <m/>
    <s v="T005306921, T005306920"/>
    <n v="121467308"/>
    <m/>
    <m/>
    <m/>
    <s v=" "/>
    <x v="0"/>
    <x v="0"/>
    <s v="N"/>
    <s v="N"/>
    <s v="N"/>
    <s v="On June 4, 2021 at 07:43 hours, a PG&amp;E Troubleman was dispatched to the East Grand 1105, a 12kV Distribution Circuit on Mayfair Ave near Fir Avenue in South San Francisco in response to a pole fire. Initial analysis indicates equipment failure caused the ignition. As a result of this incident, 1443 customers experienced a power outage in the area.  The ensuing fire was contained to the top of the pole and it is unknown who suppressed the fire. A PG&amp;E Crew made temporary repairs to the pole top on June 4, 2021, and created a new work order to have the pole replaced."/>
    <s v="PG&amp;E"/>
    <s v="Other"/>
    <s v="Pole "/>
    <s v="D"/>
    <s v="D"/>
    <s v="Structure-PG&amp;E only"/>
    <s v="Pole Fire "/>
    <m/>
    <m/>
    <m/>
    <m/>
    <s v="Equipment - PG&amp;E"/>
    <s v="All types of equipment / facility failure"/>
    <s v="Equipment failure - Other"/>
    <s v="Y"/>
    <s v="Overhead"/>
    <x v="0"/>
    <s v="Pole"/>
    <s v="Pole Top"/>
    <n v="100284316"/>
    <s v=" "/>
    <x v="0"/>
    <n v="37.651429558399997"/>
    <n v="-122.4199027431"/>
    <s v="San Mateo"/>
    <s v="EAST GRAND 1105 "/>
    <n v="12000"/>
    <s v="EAST GRAND 1105CB"/>
    <x v="0"/>
    <s v="Unknown"/>
    <s v="Urban"/>
    <s v="Fire-resistive fuel bed"/>
    <s v="sidewalk/asphalt"/>
    <s v="N"/>
    <m/>
    <m/>
    <m/>
    <m/>
    <s v="N"/>
    <s v="N"/>
    <m/>
    <m/>
    <s v="2021-06-08"/>
    <m/>
    <m/>
    <m/>
    <m/>
    <m/>
    <m/>
    <m/>
    <m/>
    <m/>
    <m/>
    <m/>
    <m/>
    <m/>
    <m/>
    <m/>
    <m/>
    <m/>
    <m/>
    <m/>
    <s v="  "/>
    <m/>
    <s v="COLMA"/>
    <s v="07:43"/>
    <n v="44351"/>
    <n v="1365411"/>
    <s v="T005306921"/>
    <n v="455"/>
    <s v="ALIDA WAY APT 13"/>
    <m/>
    <n v="37.653889999999997"/>
    <n v="-122.40412000000001"/>
    <s v="P1TTCB6"/>
    <m/>
    <n v="2257"/>
    <s v="2021/06/04 10:53:50"/>
    <n v="9111"/>
    <n v="1"/>
    <s v="SMART MTR AUTO-GENERATED TAG"/>
    <s v="N"/>
    <m/>
    <m/>
    <m/>
    <m/>
    <m/>
    <m/>
    <m/>
    <m/>
    <m/>
    <m/>
    <s v="Y"/>
    <m/>
    <m/>
    <m/>
    <m/>
    <m/>
    <m/>
    <m/>
    <s v="CREW TO MAKE TEMP REPAIRS TO BURNED TOP TO WOOD POLE"/>
    <m/>
    <m/>
    <m/>
    <m/>
    <s v="Overhead"/>
    <m/>
    <m/>
    <m/>
    <m/>
    <m/>
    <s v="FIRE, POLE"/>
    <s v="POLE-WOOD"/>
    <m/>
    <s v="  "/>
    <m/>
    <m/>
    <m/>
    <m/>
    <m/>
    <m/>
    <m/>
    <m/>
    <m/>
    <m/>
    <m/>
    <m/>
    <m/>
    <m/>
    <m/>
    <m/>
    <m/>
    <m/>
    <m/>
    <m/>
    <m/>
    <m/>
    <m/>
    <m/>
    <m/>
    <m/>
    <m/>
    <m/>
    <m/>
    <m/>
    <m/>
    <m/>
    <m/>
    <m/>
    <m/>
    <m/>
    <m/>
    <m/>
    <m/>
    <m/>
    <m/>
    <m/>
    <m/>
    <m/>
    <m/>
    <m/>
    <m/>
  </r>
  <r>
    <n v="735"/>
    <s v="BRV6"/>
    <s v="3 - QC Complete"/>
    <n v="44539"/>
    <n v="44617"/>
    <s v="Crossarm failure due to unknown cause. The ensuing fire was limited to PG&amp;E assets. Troubleman made two separate tags for damaged crossarm. This information is preliminary."/>
    <s v="\\fxshare-nas05\quotashare-fs01\ESA\5 - Ignition Tracking\2021_Ignition_QC_Folders\20210604_1365333_nan_nan_T005306812"/>
    <s v=" "/>
    <s v="Y"/>
    <s v="BRV6"/>
    <s v="Added additional Field Order Number T005306881. Changed Outage Time from 0600 to 0558 to match ILIS FNL. Added ILIS 21-0069844. Added pre existing notification 115704694."/>
    <n v="44523"/>
    <m/>
    <s v="Not In Scope"/>
    <m/>
    <m/>
    <m/>
    <m/>
    <m/>
    <m/>
    <m/>
    <m/>
    <m/>
    <m/>
    <m/>
    <m/>
    <m/>
    <m/>
    <m/>
    <m/>
    <m/>
    <m/>
    <m/>
    <m/>
    <m/>
    <m/>
    <m/>
    <m/>
    <m/>
    <m/>
    <m/>
    <m/>
    <m/>
    <m/>
    <m/>
    <m/>
    <s v="N"/>
    <m/>
    <m/>
    <m/>
    <m/>
    <m/>
    <m/>
    <s v="N"/>
    <m/>
    <m/>
    <m/>
    <m/>
    <m/>
    <m/>
    <s v=" "/>
    <x v="204"/>
    <s v="06:00:00"/>
    <n v="44351"/>
    <s v="05:58:00"/>
    <s v="FAS"/>
    <s v="N"/>
    <s v="N"/>
    <n v="1365333"/>
    <s v="21-0069844"/>
    <m/>
    <s v="T005306812, T005306881"/>
    <n v="121466031"/>
    <s v="115704694"/>
    <m/>
    <m/>
    <s v=" "/>
    <x v="0"/>
    <x v="0"/>
    <s v="N"/>
    <s v="N"/>
    <s v="N"/>
    <s v="On June 4, 2021 at 0600 hours, a PG&amp;E Troubleman was dispatched to the Lawndale 0401 4kV Distribution Circuit in the vicinity of Miller Ave and Orange Ave, South San Francisco in response to a multi-customer outage. Initial analysis indicates two failed primary crossarms caused the ignition. Two primary crossarms on two separate poles are suspected to be the origin point of the fire and resulted in 945 customers experienced an outage. The ensuing fire was contained to PG&amp;E assets and it is unknown who suppressed the fire. PG&amp;E Crew replaced the damaged crossarm on June 4, 2021."/>
    <s v="PG&amp;E"/>
    <s v="Other"/>
    <s v="Crossarm"/>
    <s v="D"/>
    <s v="D"/>
    <s v="Structure-PG&amp;E only"/>
    <m/>
    <m/>
    <m/>
    <m/>
    <m/>
    <s v="Equipment - PG&amp;E"/>
    <s v="All types of equipment / facility failure"/>
    <s v="Crossarm failure"/>
    <s v="Y"/>
    <s v="Overhead"/>
    <x v="0"/>
    <s v="Crossarm"/>
    <s v="Crossarm"/>
    <n v="100282775"/>
    <s v=" "/>
    <x v="0"/>
    <n v="37.659088675900001"/>
    <n v="-122.42278976670001"/>
    <s v="San Mateo"/>
    <s v="LAWNDALE 0401 "/>
    <n v="4000"/>
    <s v="LAWNDALE 0401CB"/>
    <x v="0"/>
    <s v="Unknown"/>
    <s v="Urban"/>
    <s v="Fire-resistive fuel bed"/>
    <s v="Sidewalk"/>
    <s v="N"/>
    <m/>
    <m/>
    <m/>
    <m/>
    <s v="N"/>
    <s v="N"/>
    <m/>
    <m/>
    <s v="2021-06-08"/>
    <m/>
    <m/>
    <m/>
    <m/>
    <m/>
    <m/>
    <m/>
    <m/>
    <m/>
    <m/>
    <m/>
    <m/>
    <m/>
    <m/>
    <m/>
    <m/>
    <m/>
    <m/>
    <m/>
    <s v=" "/>
    <m/>
    <s v="COLMA"/>
    <s v="06:00"/>
    <s v="2021/06/04 00:00:00"/>
    <n v="1365333"/>
    <s v="T005306812"/>
    <n v="825"/>
    <s v="PARK WAY"/>
    <m/>
    <n v="37.662820000000004"/>
    <n v="-122.44306"/>
    <s v="P1TTCB6"/>
    <m/>
    <s v="02244-2"/>
    <s v="2021/06/04 09:51:01"/>
    <n v="9002"/>
    <m/>
    <s v="SMART MTR AUTO-GENERATED TAG"/>
    <s v="N"/>
    <m/>
    <m/>
    <m/>
    <m/>
    <m/>
    <m/>
    <m/>
    <m/>
    <m/>
    <m/>
    <s v="Y"/>
    <m/>
    <m/>
    <m/>
    <m/>
    <m/>
    <m/>
    <m/>
    <s v="CREW TO REPLACE BURNED PRIMARY WOOD CROSSARM"/>
    <m/>
    <m/>
    <m/>
    <m/>
    <s v="Overhead"/>
    <m/>
    <m/>
    <m/>
    <m/>
    <m/>
    <s v="FIRE, POLE"/>
    <s v="CROSSARM, WOOD"/>
    <m/>
    <s v=" "/>
    <m/>
    <m/>
    <m/>
    <m/>
    <m/>
    <m/>
    <m/>
    <m/>
    <m/>
    <m/>
    <m/>
    <m/>
    <m/>
    <m/>
    <m/>
    <m/>
    <m/>
    <m/>
    <m/>
    <m/>
    <m/>
    <m/>
    <m/>
    <m/>
    <m/>
    <m/>
    <m/>
    <m/>
    <m/>
    <m/>
    <m/>
    <m/>
    <m/>
    <m/>
    <m/>
    <m/>
    <m/>
    <m/>
    <m/>
    <m/>
    <m/>
    <m/>
    <m/>
    <m/>
    <m/>
    <m/>
    <m/>
  </r>
  <r>
    <n v="722"/>
    <s v="AGFC"/>
    <s v="3 - QC Complete"/>
    <n v="44353"/>
    <n v="44617"/>
    <s v="Structure fire, not attributable to PG&amp;E assets. This information is preliminary."/>
    <s v="\\fxshare-nas05\quotashare-fs01\ESA\5 - Ignition Tracking\2021_Ignition_QC_Folders\20210604_nan_nan_nan_221256566"/>
    <s v=" "/>
    <m/>
    <m/>
    <m/>
    <m/>
    <m/>
    <s v="Not In Scope"/>
    <m/>
    <m/>
    <m/>
    <m/>
    <m/>
    <m/>
    <m/>
    <m/>
    <m/>
    <m/>
    <m/>
    <m/>
    <m/>
    <m/>
    <m/>
    <m/>
    <m/>
    <m/>
    <m/>
    <m/>
    <m/>
    <m/>
    <m/>
    <m/>
    <m/>
    <m/>
    <m/>
    <m/>
    <m/>
    <m/>
    <m/>
    <m/>
    <m/>
    <m/>
    <m/>
    <m/>
    <m/>
    <m/>
    <m/>
    <m/>
    <m/>
    <m/>
    <m/>
    <m/>
    <m/>
    <m/>
    <s v=" "/>
    <x v="204"/>
    <s v="22:52:00"/>
    <m/>
    <m/>
    <s v="FAS"/>
    <s v="N"/>
    <s v="N"/>
    <m/>
    <m/>
    <m/>
    <n v="221256566"/>
    <m/>
    <m/>
    <m/>
    <m/>
    <s v=" "/>
    <x v="0"/>
    <x v="1"/>
    <s v="N"/>
    <s v="N"/>
    <s v="N"/>
    <s v="Structure fire, not attributable to PG&amp;E assets. This information is preliminary."/>
    <s v="Not PG&amp;E"/>
    <s v="Building"/>
    <m/>
    <m/>
    <m/>
    <s v="Structure-only"/>
    <m/>
    <m/>
    <m/>
    <m/>
    <m/>
    <s v="Other Fire: Non-PG&amp;E related"/>
    <m/>
    <m/>
    <m/>
    <s v="Underground"/>
    <x v="1"/>
    <m/>
    <m/>
    <m/>
    <s v=" "/>
    <x v="0"/>
    <n v="36.698549"/>
    <n v="-121.656623"/>
    <s v="Monterey"/>
    <s v="SALINAS 1103"/>
    <n v="12000"/>
    <m/>
    <x v="0"/>
    <s v="Salinas FD"/>
    <s v="Urban"/>
    <m/>
    <m/>
    <s v="N"/>
    <m/>
    <m/>
    <m/>
    <m/>
    <s v="N"/>
    <s v="N"/>
    <m/>
    <m/>
    <s v="2021-06-08"/>
    <m/>
    <m/>
    <m/>
    <m/>
    <m/>
    <m/>
    <m/>
    <m/>
    <m/>
    <m/>
    <m/>
    <m/>
    <m/>
    <m/>
    <m/>
    <m/>
    <m/>
    <m/>
    <m/>
    <s v="  "/>
    <s v="CENTRAL COAST"/>
    <s v="SALINAS 02"/>
    <s v="22:52"/>
    <n v="44351"/>
    <m/>
    <n v="221256566"/>
    <n v="333"/>
    <s v="W LAUREL DR APT 45"/>
    <s v="SALINAS"/>
    <n v="36.698549"/>
    <n v="-121.656623"/>
    <s v="C4TJRAH"/>
    <s v="ANDERSON, JARED"/>
    <n v="182011103"/>
    <s v="20210605 01:04"/>
    <n v="1121"/>
    <m/>
    <s v="FIRE IN 2 UNITS AT APARTMENT COMPLEX.  CUSTOMER SHUTOFF THIER MAIN BREAKER.  PGE OK AT PANEL"/>
    <s v="Y"/>
    <m/>
    <m/>
    <m/>
    <n v="36.698549"/>
    <n v="-121.656623"/>
    <m/>
    <s v="SALINAS FIRE DEPT"/>
    <m/>
    <s v="N"/>
    <s v="Y"/>
    <s v="N"/>
    <s v="Clear"/>
    <m/>
    <s v="Structures"/>
    <m/>
    <s v="Calm"/>
    <m/>
    <s v="Unknown"/>
    <m/>
    <s v="Structure Only"/>
    <m/>
    <s v="Fire Dept"/>
    <m/>
    <s v="Subsurface"/>
    <m/>
    <s v="N"/>
    <m/>
    <m/>
    <m/>
    <m/>
    <m/>
    <m/>
    <s v="  "/>
    <m/>
    <m/>
    <m/>
    <m/>
    <m/>
    <m/>
    <m/>
    <m/>
    <m/>
    <m/>
    <m/>
    <m/>
    <m/>
    <m/>
    <m/>
    <m/>
    <m/>
    <m/>
    <m/>
    <m/>
    <m/>
    <m/>
    <m/>
    <m/>
    <m/>
    <m/>
    <m/>
    <m/>
    <m/>
    <m/>
    <m/>
    <m/>
    <m/>
    <m/>
    <m/>
    <m/>
    <m/>
    <m/>
    <m/>
    <m/>
    <m/>
    <m/>
    <m/>
    <m/>
    <m/>
    <m/>
    <m/>
  </r>
  <r>
    <n v="721"/>
    <s v="MXX7"/>
    <s v="3 - QC Complete"/>
    <n v="44392"/>
    <n v="44617"/>
    <s v="Broken neutral resulted in a small corner of the structure to ignite. The ensuing fire was Structure Only in size. This information is preliminary."/>
    <s v="\\fxshare-nas05\quotashare-fs01\ESA\5 - Ignition Tracking\2021_Ignition_QC_Folders\20210604_1366073_nan_nan_T005307620"/>
    <s v=" "/>
    <m/>
    <s v="MXX7"/>
    <s v="Fire size changed to Structure Only. Changed Fire Suppressing Agency to match the fire department the Fire Captain is associated with on LinkedIn. Reviewer notes changed to fire size is Structure Only. Fire Greater Than 1 Linear Meter and CPUC Reportable Ignition changed to No. "/>
    <n v="44392"/>
    <m/>
    <s v="Not In Scope"/>
    <m/>
    <m/>
    <m/>
    <m/>
    <m/>
    <m/>
    <m/>
    <m/>
    <m/>
    <m/>
    <m/>
    <m/>
    <m/>
    <m/>
    <m/>
    <m/>
    <m/>
    <m/>
    <m/>
    <m/>
    <m/>
    <m/>
    <m/>
    <m/>
    <m/>
    <m/>
    <m/>
    <m/>
    <m/>
    <m/>
    <m/>
    <m/>
    <m/>
    <m/>
    <m/>
    <m/>
    <m/>
    <m/>
    <m/>
    <m/>
    <m/>
    <m/>
    <m/>
    <m/>
    <m/>
    <m/>
    <s v=" "/>
    <x v="204"/>
    <s v="20:12:00"/>
    <n v="44351"/>
    <s v="20:12:00"/>
    <s v="FAS"/>
    <s v="N"/>
    <s v="N"/>
    <n v="1366073"/>
    <m/>
    <m/>
    <s v="T005307620"/>
    <m/>
    <m/>
    <m/>
    <s v="PG&amp;E_721_Ignition_20210604_4.jpg"/>
    <s v=" "/>
    <x v="0"/>
    <x v="0"/>
    <s v="Y"/>
    <s v="N"/>
    <s v="N"/>
    <s v="On June 4th, 2021 at 2012 hours, a PG&amp;E Troubleman was dispatched to the LAS POSITAS 2109 21kV Distribution Circuit on Park Street in Alameda County in response to a fire. Initial analysis indicates a neutral caused the ignition. Broken neutral (SAP # 100957238) resulted in a small corner of the structure to ignite. The ensuing fire was Structure Only in size and the fire was suppressed by LIVERMORE/PLEASANTON FD. Troubleman repaired neutral on June 4th, 2021 . This information is preliminary. "/>
    <s v="PG&amp;E"/>
    <s v="Building"/>
    <s v="Neutral"/>
    <s v="D"/>
    <m/>
    <s v="Structure-only"/>
    <s v="SMALL CORNER OF HOME"/>
    <m/>
    <m/>
    <m/>
    <m/>
    <s v="Equipment - PG&amp;E"/>
    <s v="All types of equipment / facility failure"/>
    <s v="Equipment failure - Other"/>
    <s v="Y"/>
    <s v="Overhead"/>
    <x v="3"/>
    <s v="Other"/>
    <s v="Neutral"/>
    <n v="100957238"/>
    <s v=" "/>
    <x v="0"/>
    <n v="37.685866699999998"/>
    <n v="-121.77273"/>
    <s v="Alameda"/>
    <s v="LAS POSITAS 2109 "/>
    <n v="21000"/>
    <s v="LAS POSITAS 2109MR419"/>
    <x v="0"/>
    <s v="LIVERMORE/PLEASANTON FD"/>
    <s v="Urban"/>
    <m/>
    <m/>
    <s v="N"/>
    <m/>
    <m/>
    <m/>
    <m/>
    <s v="N"/>
    <s v="N"/>
    <m/>
    <m/>
    <s v="2021-06-08"/>
    <m/>
    <m/>
    <m/>
    <m/>
    <m/>
    <m/>
    <m/>
    <m/>
    <m/>
    <m/>
    <m/>
    <m/>
    <m/>
    <m/>
    <m/>
    <m/>
    <m/>
    <m/>
    <m/>
    <s v="  "/>
    <s v="MISSION"/>
    <s v="LIVERMORE 03"/>
    <s v="20:12"/>
    <n v="44351"/>
    <n v="1366073"/>
    <s v="T005307620"/>
    <n v="2062"/>
    <s v="PARK ST"/>
    <s v="LIVERMORE"/>
    <n v="37.68591"/>
    <n v="-121.77276999999999"/>
    <s v="M1TH1MC"/>
    <s v="MARTY, HENRY"/>
    <n v="14402109"/>
    <s v="20210604 22:31"/>
    <n v="9140"/>
    <m/>
    <s v="BROKEN NEUTRAL, REPAIRED NEUTRAL, LEFT POWER OFF AS PER FIRE DEPT. , INFORMED CUSTOMER TO CONTACT ELECTRICIAN AND TEST EQUIPMENT"/>
    <s v="Y"/>
    <n v="4"/>
    <s v="\\fxshare-nas05\quotashare-fs01\ESA\5 - Ignition Tracking\Fire_Tab_Attachment_Files"/>
    <s v="37.6858667,-121.7727300,136.300000,3D"/>
    <m/>
    <m/>
    <m/>
    <s v="CAPT. ERIN ANDERSEN/ 925-454-2361"/>
    <m/>
    <s v="N"/>
    <s v="Y"/>
    <m/>
    <s v="Clear"/>
    <m/>
    <s v="Structures"/>
    <m/>
    <s v="Calm"/>
    <m/>
    <s v="PG&amp;E Equipment"/>
    <m/>
    <s v="Structure Only"/>
    <s v="SMALL CORNER OF HOME"/>
    <s v="Fire Dept"/>
    <s v="LIVERMOR- PLEASANTON F.D"/>
    <s v="Overhead"/>
    <m/>
    <s v="Y"/>
    <s v="PHOTOS"/>
    <s v="PG&amp;E Employee"/>
    <s v="HENRY MARTY   H1MC"/>
    <s v="OVERHEAD"/>
    <s v="SERVICE CONDUCTOR"/>
    <s v="N"/>
    <s v="  "/>
    <m/>
    <m/>
    <m/>
    <m/>
    <m/>
    <m/>
    <m/>
    <m/>
    <m/>
    <m/>
    <m/>
    <m/>
    <m/>
    <m/>
    <m/>
    <m/>
    <m/>
    <m/>
    <m/>
    <m/>
    <m/>
    <m/>
    <m/>
    <m/>
    <m/>
    <m/>
    <m/>
    <m/>
    <m/>
    <m/>
    <m/>
    <m/>
    <m/>
    <m/>
    <m/>
    <m/>
    <m/>
    <m/>
    <m/>
    <m/>
    <m/>
    <m/>
    <m/>
    <m/>
    <m/>
    <m/>
    <m/>
  </r>
  <r>
    <n v="720"/>
    <s v="P4K5"/>
    <s v="3 - QC Complete"/>
    <n v="44362"/>
    <n v="44617"/>
    <s v="A birds nest on an overhead transformer resulted in an ignition. The ensuing fire was 3 meters - 0.25 acre in size. This information is preliminary."/>
    <s v="\\fxshare-nas05\quotashare-fs01\ESA\5 - Ignition Tracking\2021_Ignition_QC_Folders\20210604_1365362_21-0069924_nan_T005306874"/>
    <s v=" "/>
    <m/>
    <s v="P4K5"/>
    <s v="Create time and Outage time are corrected to reflect the records, Adjected the latitude and logitude from EDGIS"/>
    <n v="44362"/>
    <m/>
    <s v="Not In Scope"/>
    <m/>
    <m/>
    <m/>
    <m/>
    <m/>
    <m/>
    <m/>
    <m/>
    <m/>
    <m/>
    <m/>
    <m/>
    <m/>
    <m/>
    <m/>
    <m/>
    <m/>
    <m/>
    <m/>
    <m/>
    <m/>
    <m/>
    <m/>
    <m/>
    <m/>
    <m/>
    <m/>
    <m/>
    <m/>
    <m/>
    <m/>
    <m/>
    <m/>
    <m/>
    <m/>
    <m/>
    <m/>
    <m/>
    <m/>
    <s v="Y"/>
    <n v="44362"/>
    <n v="44365"/>
    <s v="JOS5"/>
    <s v="jos5@pge.com"/>
    <s v="Sent an email to John D Schlegel on June 14, 2021 at 0751 hours. On June 18, 2021 at 0802 hours John emailed back and was able to provide photos taken from the ignition incident. When he had arrived at the scene, the fire was burning and he took out his Mcleod rake and started putting it out. He restated that the a bird's nest on the two transformers was the cause of the fire."/>
    <m/>
    <s v=" "/>
    <x v="204"/>
    <s v="07:07:00"/>
    <n v="44351"/>
    <s v="07:02:00"/>
    <s v="FAS"/>
    <s v="N"/>
    <s v="N"/>
    <n v="1365362"/>
    <s v="21-0069924"/>
    <m/>
    <s v="T005306874"/>
    <n v="121466676"/>
    <m/>
    <m/>
    <s v="PG&amp;E_720_Ignition_20210602_3.jpg"/>
    <s v=" "/>
    <x v="1"/>
    <x v="0"/>
    <s v="Y"/>
    <s v="Y"/>
    <s v="N"/>
    <s v="On June 4, 2021 at 0707 hours, a PG&amp;E Troubleman was dispatched to the Tres Pinos 1111 12kV Distribution Circuit in the vicinity of 850 Cowden Road Unit A, Hollister in response to a fire caused by a bird's nest on an overhead transformer. Initial analysis indicates contact with the nest caused the ignition. The ensuing fire was 3 meters- 0.25 acres in size and the fire was self-extinguished. PG&amp;E Troubleman replaced the flashed transformer, cutout and hardware/framing. This information is preliminary."/>
    <s v="PG&amp;E"/>
    <s v="Other"/>
    <s v="Nest"/>
    <s v="D"/>
    <s v="D"/>
    <s v="&lt;0.25"/>
    <m/>
    <m/>
    <m/>
    <m/>
    <m/>
    <s v="Contact - Animal - Nest"/>
    <s v="Contact from object"/>
    <s v="Nest Contact"/>
    <s v="Y"/>
    <s v="Overhead"/>
    <x v="0"/>
    <s v="Transformer Bushing"/>
    <s v="Transformer, Cutout, Hardware/Framing"/>
    <n v="101705471"/>
    <s v=" "/>
    <x v="0"/>
    <n v="36.804564999999997"/>
    <n v="-121.387432"/>
    <s v="San Benito"/>
    <s v="TRES PINOS 1111"/>
    <n v="12000"/>
    <s v="TRES PINOS 11114032"/>
    <x v="0"/>
    <s v="Self Extinguished"/>
    <s v="Herbaceous"/>
    <s v="Grass Fuel Model"/>
    <m/>
    <s v="N"/>
    <m/>
    <m/>
    <m/>
    <m/>
    <s v="N"/>
    <s v="N"/>
    <m/>
    <m/>
    <s v="2021-06-04"/>
    <m/>
    <m/>
    <m/>
    <m/>
    <m/>
    <m/>
    <m/>
    <m/>
    <m/>
    <m/>
    <m/>
    <m/>
    <m/>
    <m/>
    <m/>
    <m/>
    <m/>
    <m/>
    <m/>
    <s v="  "/>
    <s v="CENTRAL COAST"/>
    <s v="HOLLISTER"/>
    <s v="07:07:00"/>
    <n v="44351"/>
    <n v="1365362"/>
    <s v="T005306874"/>
    <n v="850"/>
    <s v="COWDEN RD UNIT A"/>
    <s v="HOLLISTER"/>
    <n v="36.804564999999997"/>
    <n v="-121.387432"/>
    <s v="C1TJOS5"/>
    <s v="SCHLEGEL, JOHN"/>
    <n v="183221111"/>
    <s v="20210604 08:55"/>
    <n v="9002"/>
    <n v="1"/>
    <s v="crew to replace txs and maybe pole"/>
    <s v="Y"/>
    <m/>
    <m/>
    <s v="36.8052883,-121.3858933,103.600000,3D"/>
    <m/>
    <m/>
    <m/>
    <m/>
    <m/>
    <s v="N"/>
    <s v="Y"/>
    <s v="Y"/>
    <s v="Other (Comments)"/>
    <s v="foggy"/>
    <s v="Private Land"/>
    <m/>
    <s v="Calm"/>
    <m/>
    <s v="Other (Comments)"/>
    <s v="bird nest in transformers caused fire"/>
    <s v="3 meters - 0.25 Acres"/>
    <m/>
    <s v="Self Extinguished"/>
    <s v="and called PG&amp;E fire guys to lookat it after I put it ouy"/>
    <s v="Overhead"/>
    <m/>
    <s v="Y"/>
    <s v="pictures"/>
    <s v="PG&amp;E Employee"/>
    <s v="John D Schlegel  JOS5"/>
    <s v="BIRD-FOUND"/>
    <s v="TRANSFORMER (OH)"/>
    <s v="N"/>
    <s v="  "/>
    <s v="Unplanned"/>
    <s v="Central Coast"/>
    <s v="Hollister"/>
    <s v="183221111, TRES PINOS-1111"/>
    <s v="21-0069924"/>
    <s v="Unplanned"/>
    <s v="Clear;32-90 F"/>
    <s v="2"/>
    <s v="2262"/>
    <s v="NO"/>
    <s v="Line to Ground"/>
    <s v="Sustained"/>
    <s v="No"/>
    <s v="MTR#1009714560"/>
    <s v="OH"/>
    <s v="Transformer"/>
    <s v="1365362"/>
    <s v="Transformer (OH), Burned/flashed"/>
    <m/>
    <s v="06/04/21 09:17"/>
    <m/>
    <s v="SE/O COWDEN RD,HOLLISTER"/>
    <s v="Schlegel, John 831-682-1766: 850  cowden rd unit A"/>
    <m/>
    <m/>
    <m/>
    <s v="No"/>
    <s v="Animal, Bird found"/>
    <m/>
    <s v="No"/>
    <m/>
    <m/>
    <s v="C1TJOS5"/>
    <s v="Distribution Circuit"/>
    <m/>
    <m/>
    <m/>
    <m/>
    <m/>
    <m/>
    <m/>
    <m/>
    <m/>
    <m/>
    <m/>
    <m/>
    <m/>
  </r>
  <r>
    <n v="719"/>
    <s v="AGFC"/>
    <s v="3 - QC Complete"/>
    <n v="44351"/>
    <n v="44617"/>
    <s v="Other fire, not attributable to PG&amp;E assets. No PG&amp;E service to structure. EOC preliminary notes: On June 3, 2021 at 1430 hours, PG&amp;E’s Electric Incident Reporting On-Call Team received a voicemail from John Bruckbauer (J32Y), Wildfire Safety Operations Center Supervisor with the Hawk Team, in regard to the &quot;Old&quot; fire. It was reported that this incident was originally comprised of a vegetation fire altgether totaling approximately 1 acre. The PG&amp;E Troubleman found &quot;Grass fire and abandoned building burnt. No PGE Facilities going to building or across property. Line was removed prior to incident. Cleared to leave by FD IC&quot;. No PG&amp;E assets involved or threatened. No known ignition source from Cal Fire at this time. The outage began on June 3, 2021 at 1323 hours. There are no known injuries/fatalities, property damage over $50,000, or media outlets on site. This information is preliminary. OIS: 1364986. This information is preliminary."/>
    <s v="\\fxshare-nas05\quotashare-fs01\ESA\5 - Ignition Tracking\2021_Ignition_QC_Folders\20210603_1364986_nan_nan_T005306437"/>
    <s v=" "/>
    <m/>
    <m/>
    <m/>
    <m/>
    <m/>
    <s v="Not In Scope"/>
    <m/>
    <m/>
    <m/>
    <m/>
    <m/>
    <m/>
    <m/>
    <m/>
    <m/>
    <m/>
    <m/>
    <m/>
    <m/>
    <m/>
    <m/>
    <m/>
    <m/>
    <m/>
    <m/>
    <m/>
    <m/>
    <m/>
    <m/>
    <m/>
    <m/>
    <m/>
    <m/>
    <m/>
    <m/>
    <m/>
    <m/>
    <m/>
    <m/>
    <m/>
    <m/>
    <m/>
    <m/>
    <m/>
    <m/>
    <m/>
    <m/>
    <m/>
    <m/>
    <m/>
    <m/>
    <m/>
    <s v=" "/>
    <x v="205"/>
    <s v="13:33:00"/>
    <n v="44350"/>
    <s v="13:33:00"/>
    <s v="FAS"/>
    <s v="Y"/>
    <s v="N"/>
    <n v="1364986"/>
    <m/>
    <m/>
    <s v="T005306437, T005306437"/>
    <m/>
    <m/>
    <m/>
    <m/>
    <s v=" "/>
    <x v="0"/>
    <x v="1"/>
    <s v="N"/>
    <s v="N"/>
    <s v="N"/>
    <s v="Structure fire, not attributable to PG&amp;E assets. No PG&amp;E service to structure. This information is preliminary."/>
    <s v="Not PG&amp;E"/>
    <s v="Building"/>
    <m/>
    <m/>
    <m/>
    <s v="Structure-only"/>
    <m/>
    <m/>
    <m/>
    <m/>
    <m/>
    <s v="Other Fire: Non-PG&amp;E related"/>
    <m/>
    <m/>
    <m/>
    <s v="Overhead"/>
    <x v="1"/>
    <m/>
    <m/>
    <m/>
    <s v=" "/>
    <x v="1"/>
    <n v="36.700381999999998"/>
    <n v="-119.13697999999999"/>
    <s v="Fresno"/>
    <s v="SAND CREEK 1103 "/>
    <n v="12000"/>
    <m/>
    <x v="0"/>
    <s v="Cal Fire"/>
    <s v="Herbaceous"/>
    <m/>
    <m/>
    <s v="N"/>
    <m/>
    <s v="Old"/>
    <m/>
    <m/>
    <s v="N"/>
    <s v="N"/>
    <m/>
    <m/>
    <s v="2021-06-04"/>
    <m/>
    <m/>
    <m/>
    <m/>
    <m/>
    <m/>
    <m/>
    <m/>
    <m/>
    <m/>
    <m/>
    <m/>
    <m/>
    <m/>
    <m/>
    <m/>
    <m/>
    <m/>
    <m/>
    <s v="  "/>
    <m/>
    <m/>
    <s v="13:33"/>
    <n v="44350"/>
    <n v="1364986"/>
    <s v="T005306437"/>
    <m/>
    <m/>
    <m/>
    <m/>
    <m/>
    <s v="F3TJTV3"/>
    <m/>
    <n v="254601103"/>
    <s v="2021/06/03 14:10:12"/>
    <n v="9310"/>
    <m/>
    <s v="A:OK;X:LONGVIEW;R:CAL FIRE ONS - ADV VEG FIRE AS WELL, PWR-Y"/>
    <s v="N"/>
    <m/>
    <m/>
    <m/>
    <m/>
    <m/>
    <m/>
    <m/>
    <m/>
    <m/>
    <m/>
    <s v="Y"/>
    <m/>
    <m/>
    <m/>
    <m/>
    <m/>
    <m/>
    <m/>
    <m/>
    <m/>
    <m/>
    <m/>
    <m/>
    <m/>
    <m/>
    <m/>
    <m/>
    <m/>
    <m/>
    <m/>
    <m/>
    <m/>
    <s v="  "/>
    <m/>
    <m/>
    <m/>
    <m/>
    <m/>
    <m/>
    <m/>
    <m/>
    <m/>
    <m/>
    <m/>
    <m/>
    <m/>
    <m/>
    <m/>
    <m/>
    <m/>
    <m/>
    <m/>
    <m/>
    <m/>
    <m/>
    <m/>
    <m/>
    <m/>
    <m/>
    <m/>
    <m/>
    <m/>
    <m/>
    <m/>
    <m/>
    <m/>
    <m/>
    <m/>
    <m/>
    <m/>
    <m/>
    <m/>
    <m/>
    <m/>
    <m/>
    <m/>
    <m/>
    <m/>
    <m/>
    <m/>
  </r>
  <r>
    <n v="718"/>
    <s v="AGFC"/>
    <s v="3 - QC Complete"/>
    <n v="44350"/>
    <n v="44617"/>
    <s v="Third party fire due to welding from customer. A PG&amp;E pole received slight damage due to the fire. This information is preliminary."/>
    <s v="\\fxshare-nas05\quotashare-fs01\ESA\5 - Ignition Tracking\2021_Ignition_QC_Folders\20210603_1365076_nan_nan_T005306543"/>
    <s v=" "/>
    <m/>
    <m/>
    <m/>
    <m/>
    <m/>
    <s v="Not In Scope"/>
    <m/>
    <m/>
    <m/>
    <m/>
    <m/>
    <m/>
    <m/>
    <m/>
    <m/>
    <m/>
    <m/>
    <m/>
    <m/>
    <m/>
    <m/>
    <m/>
    <m/>
    <m/>
    <m/>
    <m/>
    <m/>
    <m/>
    <m/>
    <m/>
    <m/>
    <m/>
    <m/>
    <m/>
    <m/>
    <m/>
    <m/>
    <m/>
    <m/>
    <m/>
    <m/>
    <m/>
    <m/>
    <m/>
    <m/>
    <m/>
    <m/>
    <m/>
    <m/>
    <m/>
    <m/>
    <m/>
    <s v=" "/>
    <x v="205"/>
    <s v="15:19:00"/>
    <n v="44350"/>
    <s v="15:19:00"/>
    <s v="FAS"/>
    <s v="N"/>
    <s v="N"/>
    <n v="1365076"/>
    <m/>
    <m/>
    <s v="T005306543"/>
    <m/>
    <m/>
    <m/>
    <m/>
    <s v=" "/>
    <x v="0"/>
    <x v="1"/>
    <s v="N"/>
    <s v="N"/>
    <s v="N"/>
    <m/>
    <s v="Not PG&amp;E"/>
    <s v="Other"/>
    <m/>
    <m/>
    <m/>
    <s v="&lt;0.25"/>
    <m/>
    <m/>
    <m/>
    <m/>
    <m/>
    <s v="Other Fire: Non-PG&amp;E related"/>
    <m/>
    <m/>
    <m/>
    <s v="Overhead"/>
    <x v="1"/>
    <m/>
    <m/>
    <m/>
    <s v=" "/>
    <x v="0"/>
    <n v="35.131186700000001"/>
    <n v="-119.4591733"/>
    <s v="Kern"/>
    <s v="TAFT 1108"/>
    <n v="12000"/>
    <m/>
    <x v="0"/>
    <s v="Kern County FD"/>
    <s v="Urban"/>
    <m/>
    <m/>
    <s v="N"/>
    <m/>
    <m/>
    <m/>
    <m/>
    <s v="N"/>
    <s v="N"/>
    <m/>
    <m/>
    <s v="2021-06-04"/>
    <m/>
    <m/>
    <m/>
    <m/>
    <m/>
    <m/>
    <m/>
    <m/>
    <m/>
    <m/>
    <m/>
    <m/>
    <m/>
    <m/>
    <m/>
    <m/>
    <m/>
    <m/>
    <m/>
    <s v="  "/>
    <s v="KERN"/>
    <s v="TAFT 02"/>
    <s v="15:19"/>
    <n v="44350"/>
    <n v="1365076"/>
    <s v="T005306543"/>
    <n v="516"/>
    <s v="ASHER AVE"/>
    <s v="TAFT"/>
    <n v="35.131329999999998"/>
    <n v="-119.45922"/>
    <s v="K1TJPBP"/>
    <s v="BARNACHIA, J.P."/>
    <n v="252081108"/>
    <s v="20210603 15:55"/>
    <n v="9320"/>
    <m/>
    <s v="Fire started in alley. Kern County Fire reports, fire started while someone was welding. Minor surface damage to pole only."/>
    <s v="Y"/>
    <n v="4"/>
    <s v="\\fxshare-nas05\quotashare-fs01\ESA\5 - Ignition Tracking\Fire_Tab_Attachment_Files"/>
    <s v="35.1311867,-119.4591733,344.800000,3D"/>
    <m/>
    <m/>
    <s v="Fire started by welder per KC Fire. Fencing &amp; grass in alley burned"/>
    <s v="Kern County Fire station 21, Capt. David Gerstung, 661.765.2155"/>
    <m/>
    <s v="N"/>
    <s v="Y"/>
    <m/>
    <s v="Clear"/>
    <m/>
    <s v="Private Land"/>
    <s v="Grass/weeds &amp; fencing"/>
    <s v="Calm"/>
    <m/>
    <s v="3rd Party"/>
    <s v="Someone was welding "/>
    <s v="3 meters - 0.25 Acres"/>
    <m/>
    <s v="Fire Dept"/>
    <m/>
    <s v="Overhead"/>
    <m/>
    <s v="N"/>
    <m/>
    <m/>
    <m/>
    <m/>
    <m/>
    <s v="N"/>
    <s v="  "/>
    <m/>
    <m/>
    <m/>
    <m/>
    <m/>
    <m/>
    <m/>
    <m/>
    <m/>
    <m/>
    <m/>
    <m/>
    <m/>
    <m/>
    <m/>
    <m/>
    <m/>
    <m/>
    <m/>
    <m/>
    <m/>
    <m/>
    <m/>
    <m/>
    <m/>
    <m/>
    <m/>
    <m/>
    <m/>
    <m/>
    <m/>
    <m/>
    <m/>
    <m/>
    <m/>
    <m/>
    <m/>
    <m/>
    <m/>
    <m/>
    <m/>
    <m/>
    <m/>
    <m/>
    <m/>
    <m/>
    <m/>
  </r>
  <r>
    <n v="717"/>
    <s v="AGFC"/>
    <s v="3 - QC Complete"/>
    <n v="44350"/>
    <n v="44617"/>
    <s v="Third party fire ignited grass and burnt PG&amp;E pole. The ignition was not attributable to PG&amp;E assets. This information is preliminary."/>
    <s v="\\fxshare-nas05\quotashare-fs01\ESA\5 - Ignition Tracking\2021_Ignition_QC_Folders\20210603_1365046_nan_nan_T005306507"/>
    <s v=" "/>
    <m/>
    <m/>
    <m/>
    <m/>
    <m/>
    <s v="Not In Scope"/>
    <m/>
    <m/>
    <m/>
    <m/>
    <m/>
    <m/>
    <m/>
    <m/>
    <m/>
    <m/>
    <m/>
    <m/>
    <m/>
    <m/>
    <m/>
    <m/>
    <m/>
    <m/>
    <m/>
    <m/>
    <m/>
    <m/>
    <m/>
    <m/>
    <m/>
    <m/>
    <m/>
    <m/>
    <m/>
    <m/>
    <m/>
    <m/>
    <m/>
    <m/>
    <m/>
    <m/>
    <m/>
    <m/>
    <m/>
    <m/>
    <m/>
    <m/>
    <m/>
    <m/>
    <m/>
    <m/>
    <s v=" "/>
    <x v="205"/>
    <s v="14:35:00"/>
    <n v="44350"/>
    <s v="14:35:00"/>
    <s v="FAS"/>
    <s v="N"/>
    <s v="N"/>
    <n v="1365046"/>
    <m/>
    <m/>
    <s v="T005306507"/>
    <m/>
    <m/>
    <m/>
    <m/>
    <s v=" "/>
    <x v="0"/>
    <x v="1"/>
    <s v="N"/>
    <s v="N"/>
    <s v="N"/>
    <m/>
    <s v="Not PG&amp;E"/>
    <s v="Other"/>
    <m/>
    <m/>
    <m/>
    <s v="0.26-9.99"/>
    <m/>
    <m/>
    <m/>
    <m/>
    <m/>
    <s v="Other Fire: Non-PG&amp;E related"/>
    <m/>
    <m/>
    <m/>
    <s v="Overhead"/>
    <x v="1"/>
    <m/>
    <m/>
    <m/>
    <s v=" "/>
    <x v="1"/>
    <n v="39.950381700000001"/>
    <n v="-122.3679767"/>
    <s v="Tehama"/>
    <s v="CORNING 1101"/>
    <n v="12000"/>
    <m/>
    <x v="0"/>
    <s v="Cal Fire"/>
    <s v="Hardwood Woodland"/>
    <m/>
    <m/>
    <s v="N"/>
    <m/>
    <m/>
    <m/>
    <m/>
    <s v="N"/>
    <s v="N"/>
    <m/>
    <m/>
    <s v="2021-06-04"/>
    <m/>
    <m/>
    <m/>
    <m/>
    <m/>
    <m/>
    <m/>
    <m/>
    <m/>
    <m/>
    <m/>
    <m/>
    <m/>
    <m/>
    <m/>
    <m/>
    <m/>
    <m/>
    <m/>
    <s v="  "/>
    <s v="NORTH VALLEY"/>
    <s v="RED BLUFF 02"/>
    <s v="14:35"/>
    <n v="44350"/>
    <n v="1365046"/>
    <s v="T005306507"/>
    <s v="UNKNOWN"/>
    <s v="FLOURNOY"/>
    <s v="FLOURNOY"/>
    <n v="39.950740000000003"/>
    <n v="-122.36700999999999"/>
    <s v="V7TR1CS"/>
    <s v="CERRO, RICHARD"/>
    <n v="103331101"/>
    <s v="20210603 15:37"/>
    <n v="9320"/>
    <m/>
    <s v="POLE FIRE . CAUSED BY FLAT TIRE ON TRAILER CAUSED GRASS FIRE AND LIT POLE ON FIRE. MADE B TAG TO REPLACE POLE"/>
    <s v="Y"/>
    <m/>
    <m/>
    <s v="39.9503817,-122.3679767,139.800000,3D"/>
    <m/>
    <m/>
    <m/>
    <s v="SCOTT LOHSE / #21CATGU006483"/>
    <m/>
    <s v="N"/>
    <s v="Y"/>
    <m/>
    <s v="Clear"/>
    <m/>
    <s v="Private Land"/>
    <m/>
    <s v="Calm"/>
    <m/>
    <s v="3rd Party"/>
    <m/>
    <s v="0.25 - 10 Acres"/>
    <m/>
    <s v="Cal Fire"/>
    <m/>
    <s v="Overhead"/>
    <m/>
    <s v="Y"/>
    <s v="PHOTOS"/>
    <s v="PG&amp;E Employee"/>
    <m/>
    <s v="OTHER"/>
    <s v="POLE-WOOD"/>
    <s v="N"/>
    <s v="  "/>
    <m/>
    <m/>
    <m/>
    <m/>
    <m/>
    <m/>
    <m/>
    <m/>
    <m/>
    <m/>
    <m/>
    <m/>
    <m/>
    <m/>
    <m/>
    <m/>
    <m/>
    <m/>
    <m/>
    <m/>
    <m/>
    <m/>
    <m/>
    <m/>
    <m/>
    <m/>
    <m/>
    <m/>
    <m/>
    <m/>
    <m/>
    <m/>
    <m/>
    <m/>
    <m/>
    <m/>
    <m/>
    <m/>
    <m/>
    <m/>
    <m/>
    <m/>
    <m/>
    <m/>
    <m/>
    <m/>
    <m/>
  </r>
  <r>
    <n v="716"/>
    <s v="TLAL"/>
    <s v="3 - QC Complete"/>
    <n v="44372"/>
    <n v="44617"/>
    <s v="Redwood tree fell into overhead circuit, resulting in a wires down incident and a small ignition. The ensuing fire was less than one meter in size. This information is preliminary. OIS: 1365016; ILIS: 21-0069671; FOID: T005306473; EC: 121460751; PM: 44830902; Circuit ID: 042851121, SAP ID: 101950194; SSD: 4523; County &amp; Division: Sonoma; Pole Lat/Long: 38.5414336278, -123.1488761445; VM Lat/Long: 38.541632, -123.148979"/>
    <s v="\\fxshare-nas05\quotashare-fs01\ESA\5 - Ignition Tracking\2021_Ignition_QC_Folders\20210603_1365016_21-0069671_nan_T005306473"/>
    <s v=" "/>
    <m/>
    <s v="TLAL"/>
    <s v="Create &amp; Outage Time, Fire Lat/Long, Failure Sub-Driver, Fire Greater Than 1 Linear Meter, CPUC Reportable Ignition Updated"/>
    <m/>
    <m/>
    <s v="Not Assigned"/>
    <s v="Not Required"/>
    <m/>
    <m/>
    <s v="Not Required"/>
    <m/>
    <m/>
    <m/>
    <m/>
    <m/>
    <m/>
    <m/>
    <s v="Complete"/>
    <s v="Trunk (Decay, Defect, Cavity)"/>
    <m/>
    <m/>
    <m/>
    <m/>
    <m/>
    <m/>
    <m/>
    <m/>
    <m/>
    <m/>
    <m/>
    <m/>
    <m/>
    <m/>
    <m/>
    <m/>
    <m/>
    <m/>
    <m/>
    <m/>
    <m/>
    <m/>
    <m/>
    <m/>
    <m/>
    <m/>
    <s v="Y"/>
    <n v="44372"/>
    <m/>
    <s v="JGI1"/>
    <s v="John Ingram, (707) 331-6447, jgi1@gmail.com"/>
    <s v="Pic Rqt"/>
    <m/>
    <s v=" "/>
    <x v="205"/>
    <s v="13:56:00"/>
    <n v="44350"/>
    <s v="13:52:00"/>
    <s v="FAS"/>
    <s v="N"/>
    <s v="N"/>
    <n v="1365016"/>
    <s v="21-0069671"/>
    <m/>
    <s v="T005306473"/>
    <n v="121460751"/>
    <s v="119564514"/>
    <m/>
    <s v="No photo"/>
    <s v=" "/>
    <x v="1"/>
    <x v="0"/>
    <s v="Y"/>
    <s v="Y"/>
    <s v="N"/>
    <s v="On June 3, 2021 at 1429 hours, a PG&amp;E Troubleman patrolled the Fort Ross 1121 12kV Distribution Circuit number 042851121, in a Tier 3 high fire-threat district (HFTD) and state responsibility area (SRA) near 12 Blue Jay Ridge Road, Cazadero, CA 95421. He observed two of two blown at fuse 4523, one span 600' of one burnt 4 ACSR primary overhead conductor down on the ground, a fallen tree, and a small fire. Initial analysis indicates the ignition was caused by a 45' tall 8&quot; DBH living green ponderosa pine tree that fell into and through the line, due to high winds. The incident tree was 25' from the lines and broke 7' from the ground and then fell into the lines. The lines came down and inevitably rested on a 18' tall 16&quot; DBH previously topped redwood tree that was under the lines. The contact with the underlying tree, caused an ignition that was mostly contained to the redwood tree canopy. Cal Fire responded to and extinguished the 5' x 5' fire. The 733-minute outage affected 16 customers. The line was returned to service on June 4, 2021. This information is preliminary."/>
    <s v="PG&amp;E"/>
    <s v="Vegetation"/>
    <m/>
    <s v="D"/>
    <s v="D"/>
    <s v="&lt;0.25"/>
    <s v="5x5"/>
    <m/>
    <m/>
    <m/>
    <m/>
    <s v="Vegetation"/>
    <s v="Contact from object"/>
    <s v="Weather - High Winds"/>
    <s v="Y"/>
    <s v="Overhead"/>
    <x v="0"/>
    <s v="Conductor - Primary"/>
    <s v="Conductor"/>
    <n v="101950194"/>
    <s v=" "/>
    <x v="2"/>
    <n v="38.541433627799996"/>
    <n v="-123.14887614449999"/>
    <s v="Sonoma"/>
    <s v="FORT ROSS 1121"/>
    <n v="12000"/>
    <m/>
    <x v="1"/>
    <s v="Cal Fire"/>
    <s v="Hardwood Forest"/>
    <m/>
    <m/>
    <s v="N"/>
    <m/>
    <m/>
    <m/>
    <m/>
    <s v="N"/>
    <s v="N"/>
    <m/>
    <m/>
    <s v="2021-06-04"/>
    <n v="38.541632"/>
    <n v="-123.148979"/>
    <n v="44354"/>
    <s v="TrunkFail"/>
    <s v="TREE WAS A 45FT TALL 8DBH GREEN PONDO PINE. 25 FT FROM LINES, HIGH WINDS CAUSED SAID TREE TO BREAK 7FT FROM THE GROUND CAUSING TREE TO MAKE CONTACT WITH 12 KV LINES BREAKING ONE PHASE OF THE 12 KV LINES. LINE CAME TO REST IN 16DBH 18FT TALL PREVIOUS TOPPED REDWOOD UNDER LINES CAUSING THE RED WOOD TO INGITE ON TREE TOP. FIRE DEP CAME TO LOC AND PUT OUT THE REDWOOD TREE, FIRE WAS CONTAINED AND STAYED MAINLY ON THE TREE TOP."/>
    <s v="PINP"/>
    <n v="45"/>
    <n v="8"/>
    <n v="25"/>
    <s v="Slight"/>
    <s v="None"/>
    <s v="N"/>
    <n v="1"/>
    <m/>
    <s v="Other"/>
    <s v="A"/>
    <s v="Vertical"/>
    <s v="BareWire"/>
    <n v="2"/>
    <s v="  "/>
    <s v="NORTH COAST"/>
    <s v="GUERNEVILLE"/>
    <s v="13:57"/>
    <n v="44350"/>
    <n v="1365016"/>
    <s v="T005306473"/>
    <n v="12"/>
    <s v="BLUE JAY RIDGE"/>
    <s v="CAZADERO"/>
    <n v="38.536020000000001"/>
    <n v="-123.14026"/>
    <s v="W9TJGI1"/>
    <s v="INGRAM, JOHN"/>
    <n v="42851121"/>
    <s v="20210603 17:44"/>
    <n v="9002"/>
    <n v="1"/>
    <s v="1 SPAN 1  WIRE ON GROUND DUE TO TREE, WILL NOTIFY ON CALL, SENT EC"/>
    <s v="Y"/>
    <n v="6"/>
    <s v="\\fxshare-nas05\quotashare-fs01\ESA\5 - Ignition Tracking\Fire_Tab_Attachment_Files"/>
    <s v="38.5339350,-123.1396683,210.700000,3D"/>
    <m/>
    <m/>
    <m/>
    <s v="STEVE SHANE 707 847 3698"/>
    <m/>
    <s v="N"/>
    <s v="Y"/>
    <m/>
    <s v="Clear"/>
    <m/>
    <s v="Other (Comments)"/>
    <s v="REDWOOD TREE"/>
    <s v="Calm"/>
    <m/>
    <s v="Vegetation"/>
    <m/>
    <s v="&lt; 1 meter"/>
    <m/>
    <s v="Cal Fire"/>
    <s v="/ EMPLOYEE"/>
    <s v="Overhead"/>
    <m/>
    <s v="N"/>
    <m/>
    <m/>
    <m/>
    <s v="TREE-FELL INTO LINE"/>
    <s v="CONDUCTOR, OVERHEAD"/>
    <s v="N"/>
    <s v="  "/>
    <s v="Unplanned"/>
    <s v="Sonoma"/>
    <s v="Santa Rosa"/>
    <s v="042851121, FORT ROSS-1121"/>
    <s v="21-0069671"/>
    <s v="Unplanned"/>
    <s v="Clear;32-90 F"/>
    <s v="16"/>
    <m/>
    <s v="YES"/>
    <s v="Line to Ground"/>
    <s v="Sustained"/>
    <s v="No"/>
    <s v="4523"/>
    <s v="OH"/>
    <s v="Fuse"/>
    <s v="1365016"/>
    <s v="Conductor, Overhead, Broken, wire on ground"/>
    <m/>
    <s v="06/03/21 17:52"/>
    <m/>
    <s v="N/FT ROSS RD. 7 BLUE JAY RIDGE RD."/>
    <s v="12 BLUE JAY RIDGE RD"/>
    <m/>
    <m/>
    <m/>
    <s v="No"/>
    <s v="Vegetation, Tree - fell into line"/>
    <m/>
    <s v="No"/>
    <m/>
    <m/>
    <s v="ERCK"/>
    <m/>
    <m/>
    <m/>
    <m/>
    <m/>
    <m/>
    <m/>
    <m/>
    <m/>
    <m/>
    <m/>
    <m/>
    <m/>
    <m/>
  </r>
  <r>
    <n v="715"/>
    <s v="AGFC"/>
    <s v="3 - QC Complete"/>
    <n v="44350"/>
    <n v="44617"/>
    <s v="Structure fire, not attributable to PG&amp;E assets. This information is preliminary."/>
    <s v="\\fxshare-nas05\quotashare-fs01\ESA\5 - Ignition Tracking\2021_Ignition_QC_Folders\20210603_nan_nan_nan_6737371284"/>
    <s v=" "/>
    <m/>
    <m/>
    <m/>
    <m/>
    <m/>
    <s v="Not In Scope"/>
    <m/>
    <m/>
    <m/>
    <m/>
    <m/>
    <m/>
    <m/>
    <m/>
    <m/>
    <m/>
    <m/>
    <m/>
    <m/>
    <m/>
    <m/>
    <m/>
    <m/>
    <m/>
    <m/>
    <m/>
    <m/>
    <m/>
    <m/>
    <m/>
    <m/>
    <m/>
    <m/>
    <m/>
    <m/>
    <m/>
    <m/>
    <m/>
    <m/>
    <m/>
    <m/>
    <m/>
    <m/>
    <m/>
    <m/>
    <m/>
    <m/>
    <m/>
    <m/>
    <m/>
    <m/>
    <m/>
    <s v=" "/>
    <x v="205"/>
    <s v="12:52:00"/>
    <m/>
    <m/>
    <s v="FAS"/>
    <s v="N"/>
    <s v="N"/>
    <m/>
    <m/>
    <m/>
    <n v="6737371284"/>
    <m/>
    <m/>
    <m/>
    <m/>
    <s v=" "/>
    <x v="0"/>
    <x v="1"/>
    <s v="N"/>
    <s v="N"/>
    <s v="N"/>
    <s v="Structure fire, not attributable to PG&amp;E assets. This information is preliminary."/>
    <s v="Not PG&amp;E"/>
    <s v="Building"/>
    <m/>
    <m/>
    <m/>
    <s v="Structure-only"/>
    <m/>
    <m/>
    <m/>
    <m/>
    <m/>
    <s v="Other Fire: Non-PG&amp;E related"/>
    <m/>
    <m/>
    <m/>
    <s v="Overhead"/>
    <x v="1"/>
    <m/>
    <m/>
    <m/>
    <s v=" "/>
    <x v="0"/>
    <n v="35.389398300000003"/>
    <n v="-119.0232067"/>
    <s v="Kern"/>
    <s v="BAKERSFIELD 1110 "/>
    <n v="12000"/>
    <m/>
    <x v="0"/>
    <s v="Bakersfield FD"/>
    <s v="Urban"/>
    <m/>
    <m/>
    <s v="N"/>
    <m/>
    <m/>
    <m/>
    <m/>
    <s v="N"/>
    <s v="N"/>
    <m/>
    <m/>
    <s v="2021-06-04"/>
    <m/>
    <m/>
    <m/>
    <m/>
    <m/>
    <m/>
    <m/>
    <m/>
    <m/>
    <m/>
    <m/>
    <m/>
    <m/>
    <m/>
    <m/>
    <m/>
    <m/>
    <m/>
    <m/>
    <s v="  "/>
    <s v="KERN"/>
    <s v="BAKERSFIELD 04"/>
    <s v="12:52"/>
    <n v="44350"/>
    <m/>
    <n v="6737371284"/>
    <n v="2918"/>
    <s v="KAIBAB AVE"/>
    <s v="BAKERSFIELD"/>
    <n v="35.404305999999998"/>
    <n v="-118.96055800000001"/>
    <s v="K1TTJBU"/>
    <s v="BRAUER, TRAVIS"/>
    <n v="253951103"/>
    <s v="20210603 15:25"/>
    <n v="1122"/>
    <m/>
    <s v="HOUSE FIRE. ELECTRIC SRVC BURNT DOWN DUE TO FIRE, SRVC WAS ENERGIZED ON GROUND. CUT SRVC DOWN AT POLE. NEW SRVC NEEDED AFTER HOUSE IS REPAIRED AND PANEL INSPECTED."/>
    <s v="Y"/>
    <m/>
    <m/>
    <s v="35.3893983,-119.0232067,132.300000,3D"/>
    <m/>
    <m/>
    <m/>
    <s v="BAKERSFIELD FD"/>
    <m/>
    <s v="N"/>
    <s v="Y"/>
    <s v="N"/>
    <s v="Clear"/>
    <m/>
    <s v="Structures"/>
    <m/>
    <s v="Calm"/>
    <m/>
    <s v="3rd Party"/>
    <m/>
    <s v="Structure Only"/>
    <m/>
    <s v="Fire Dept"/>
    <m/>
    <s v="Overhead"/>
    <m/>
    <s v="N"/>
    <m/>
    <m/>
    <m/>
    <m/>
    <m/>
    <m/>
    <s v="  "/>
    <m/>
    <m/>
    <m/>
    <m/>
    <m/>
    <m/>
    <m/>
    <m/>
    <m/>
    <m/>
    <m/>
    <m/>
    <m/>
    <m/>
    <m/>
    <m/>
    <m/>
    <m/>
    <m/>
    <m/>
    <m/>
    <m/>
    <m/>
    <m/>
    <m/>
    <m/>
    <m/>
    <m/>
    <m/>
    <m/>
    <m/>
    <m/>
    <m/>
    <m/>
    <m/>
    <m/>
    <m/>
    <m/>
    <m/>
    <m/>
    <m/>
    <m/>
    <m/>
    <m/>
    <m/>
    <m/>
    <m/>
  </r>
  <r>
    <n v="713"/>
    <s v="CATX"/>
    <s v="3 - QC Complete"/>
    <n v="44428"/>
    <n v="44617"/>
    <s v="Pole fire with overhead conductor broken wire on ground resulting in a small ignition less than one meter in size. This information is preliminary."/>
    <s v="\\fxshare-nas05\quotashare-fs01\ESA\5 - Ignition Tracking\2021_Ignition_QC_Folders\20210603_1364495_21-0069197_nan_T005305907"/>
    <s v=" "/>
    <m/>
    <s v="CATX"/>
    <s v="Fire lat/long has been corrected to the pole location provided by the responding troubleman"/>
    <m/>
    <m/>
    <s v="Not In Scope"/>
    <m/>
    <m/>
    <m/>
    <m/>
    <m/>
    <m/>
    <m/>
    <m/>
    <m/>
    <m/>
    <m/>
    <m/>
    <m/>
    <n v="44020"/>
    <m/>
    <n v="44112"/>
    <s v="Work and planned inspection not listed"/>
    <s v="N"/>
    <m/>
    <m/>
    <m/>
    <s v="N"/>
    <m/>
    <s v="Fire Incident Report "/>
    <m/>
    <m/>
    <m/>
    <m/>
    <m/>
    <m/>
    <m/>
    <m/>
    <s v="N"/>
    <m/>
    <m/>
    <m/>
    <m/>
    <m/>
    <m/>
    <s v="N"/>
    <m/>
    <m/>
    <m/>
    <m/>
    <m/>
    <m/>
    <s v=" "/>
    <x v="205"/>
    <s v="03:39:00"/>
    <n v="44350"/>
    <s v="03:07:00"/>
    <s v="FAS"/>
    <s v="N"/>
    <s v="N"/>
    <n v="1364495"/>
    <s v="21-0069197"/>
    <m/>
    <s v="T005305907"/>
    <n v="121449908"/>
    <m/>
    <m/>
    <m/>
    <s v=" "/>
    <x v="0"/>
    <x v="0"/>
    <s v="N"/>
    <s v="N"/>
    <s v="N"/>
    <s v="On June 3, 2021 at 0339 hours, a PG&amp;E Troubleman was dispatched to the East Grand 1109 12kV near 806 Dubuque Ave, San Francisco, in response to a pole fire with wires down. Initial analysis indicates the contamination resulting in tracking causing the ignition.  The ensuing fire contained to the pole and the fire was suppressed by the South San Francisco Fire Department. PG&amp;E Crews replaced the pole, 2 spans of 4 ACSR conductor, and a tri kit on June 3, 2021 at 0458 hrs.   "/>
    <s v="PG&amp;E"/>
    <s v="Other"/>
    <s v="PG&amp;E Pole"/>
    <s v="D"/>
    <s v="D"/>
    <s v="Structure-PG&amp;E only"/>
    <m/>
    <m/>
    <m/>
    <m/>
    <m/>
    <s v="Contamination"/>
    <s v="Contamination"/>
    <s v="Tracking"/>
    <s v="Y"/>
    <s v="Overhead"/>
    <x v="0"/>
    <s v="Pole"/>
    <s v="Pole"/>
    <n v="120851033"/>
    <s v=" "/>
    <x v="0"/>
    <n v="37.660279000000003"/>
    <n v="-122.403657"/>
    <s v="San Mateo"/>
    <s v="EAST GRAND 1109"/>
    <n v="12000"/>
    <s v="EAST GRAND 1109CB"/>
    <x v="0"/>
    <s v="South San Francisco FD"/>
    <s v="Urban"/>
    <s v="Fire-resistive fuel bed"/>
    <s v="Gravel"/>
    <s v="N"/>
    <m/>
    <m/>
    <m/>
    <m/>
    <s v="N"/>
    <s v="N"/>
    <m/>
    <m/>
    <s v="2021-06-04"/>
    <m/>
    <m/>
    <m/>
    <m/>
    <m/>
    <m/>
    <m/>
    <m/>
    <m/>
    <m/>
    <m/>
    <m/>
    <m/>
    <m/>
    <m/>
    <m/>
    <m/>
    <m/>
    <m/>
    <s v="  "/>
    <s v="PENINSULA"/>
    <s v="COLMA 02"/>
    <s v="03:39"/>
    <n v="44350"/>
    <n v="1364495"/>
    <s v="T005305907"/>
    <n v="5000"/>
    <s v="MARINA BLVD"/>
    <s v="BRISBANE"/>
    <n v="37.653950000000002"/>
    <n v="-122.40434999999999"/>
    <s v="P1TD1C3"/>
    <s v="CAVANAUGH, DAVE"/>
    <n v="2257"/>
    <s v="20210603 05:03"/>
    <n v="9002"/>
    <n v="1"/>
    <s v="50' CL 3, MADE EC"/>
    <s v="Y"/>
    <m/>
    <m/>
    <s v="37.660279,-121.403657"/>
    <n v="37.660279000000003"/>
    <m/>
    <m/>
    <s v="SOUTH SAN FRANCISCO F.D."/>
    <m/>
    <s v="N"/>
    <s v="Y"/>
    <m/>
    <s v="Other (Comments)"/>
    <s v="NIGHT"/>
    <s v="PG&amp;E Only"/>
    <m/>
    <s v="Light"/>
    <m/>
    <s v="PG&amp;E Equipment"/>
    <m/>
    <s v="&lt; 1 meter"/>
    <m/>
    <s v="Fire Dept"/>
    <m/>
    <s v="Overhead"/>
    <m/>
    <s v="N"/>
    <s v="POLE FIRE"/>
    <m/>
    <m/>
    <s v="FIRE, POLE"/>
    <s v="POLE-WOOD"/>
    <s v="N"/>
    <s v="  "/>
    <s v="Unplanned"/>
    <s v="Peninsula"/>
    <s v="Colma"/>
    <s v="022571109, EAST GRAND-1109"/>
    <s v="21-0069197"/>
    <s v="Unplanned"/>
    <s v="Clear;32-90 F"/>
    <s v="528"/>
    <s v="44019"/>
    <s v="NO"/>
    <s v="Line to Line"/>
    <s v="Sustained"/>
    <s v="No"/>
    <s v="1109/22"/>
    <s v="OH"/>
    <s v="Circuit Breaker"/>
    <s v="1364495"/>
    <s v="Conductor, Overhead, Broken, wire on ground"/>
    <s v="A B C PH IOC"/>
    <m/>
    <m/>
    <s v="EAST GRAND SUB"/>
    <s v="806 DUBUQUE"/>
    <m/>
    <m/>
    <m/>
    <s v="No"/>
    <s v="Equipment Failure/Involved, Overhead"/>
    <m/>
    <s v="No"/>
    <s v="2"/>
    <s v="999"/>
    <s v="BWG7"/>
    <m/>
    <m/>
    <m/>
    <m/>
    <m/>
    <m/>
    <m/>
    <m/>
    <m/>
    <m/>
    <m/>
    <m/>
    <m/>
    <m/>
  </r>
  <r>
    <n v="2419"/>
    <s v="JZCY"/>
    <s v="3 - QC Complete"/>
    <n v="44494"/>
    <n v="44617"/>
    <s v="Pole fire at switch 953579 on the Peabody 2105 circuit in Sonoma. No indication of fire beyond PG&amp;E assets."/>
    <s v="\\fxshare-nas05\quotashare-fs01\ESA\5 - Ignition Tracking\Action Items, CAP Items, Missed Ignitions\Missed_Ignitions_Audit\003_SAP_Missed_Ignitions\20210602_41_1362102_121434828"/>
    <s v=" "/>
    <m/>
    <m/>
    <m/>
    <m/>
    <m/>
    <m/>
    <m/>
    <m/>
    <m/>
    <m/>
    <m/>
    <m/>
    <m/>
    <m/>
    <m/>
    <m/>
    <m/>
    <m/>
    <m/>
    <n v="44252"/>
    <n v="44593"/>
    <n v="39896"/>
    <s v="Work not listed"/>
    <s v="N"/>
    <s v="UKNC1023136"/>
    <m/>
    <m/>
    <s v="Y"/>
    <s v="3 trees listed for additional work"/>
    <s v="Extent of condition"/>
    <m/>
    <m/>
    <m/>
    <m/>
    <m/>
    <m/>
    <m/>
    <m/>
    <s v="No"/>
    <m/>
    <m/>
    <m/>
    <m/>
    <m/>
    <m/>
    <s v="No"/>
    <m/>
    <m/>
    <m/>
    <m/>
    <m/>
    <m/>
    <s v=" "/>
    <x v="206"/>
    <m/>
    <n v="44347"/>
    <s v="13:08:00"/>
    <s v="SAP"/>
    <s v="Y"/>
    <s v="N"/>
    <n v="1362102"/>
    <s v="21-0067965"/>
    <m/>
    <s v="T005303286"/>
    <n v="121434828"/>
    <m/>
    <m/>
    <m/>
    <s v=" "/>
    <x v="0"/>
    <x v="0"/>
    <s v="N"/>
    <s v="N"/>
    <s v="N"/>
    <s v="On 2021-06-02, PG&amp;E observed an outage on the PEABODY 2112  21KV circuit in Solano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Equipment - PG&amp;E"/>
    <s v="All types of equipment / facility failure"/>
    <s v="Switch failure"/>
    <s v="N"/>
    <s v="Underground"/>
    <x v="1"/>
    <s v="Switch"/>
    <m/>
    <n v="104038119"/>
    <s v=" "/>
    <x v="0"/>
    <n v="38.302289000000002"/>
    <n v="-121.949579"/>
    <s v="Solano"/>
    <s v="PEABODY 2112 "/>
    <n v="21000"/>
    <m/>
    <x v="0"/>
    <s v="Self Extinguished"/>
    <s v="Herbaceous"/>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941"/>
    <s v="FJGE"/>
    <s v="3 - QC Complete"/>
    <n v="44586"/>
    <n v="44617"/>
    <s v="485 28th St / 28th St and Castro St in San Francisco; fire at pole; burned 10'doubles, crossarm, and splint pole top; cause unknown"/>
    <s v="\\fxshare-nas05\quotashare-fs01\ESA\5 - Ignition Tracking\Action Items, CAP Items, Missed Ignitions\Missed_Ignitions_Audit\20210602_15125_nan_T005304880"/>
    <s v=" "/>
    <s v="Y"/>
    <s v="FJGE"/>
    <s v="Fire lat/long updated per SAP Equip ID # 101827639"/>
    <n v="44579"/>
    <m/>
    <s v="Not In Scope"/>
    <m/>
    <m/>
    <m/>
    <m/>
    <m/>
    <m/>
    <m/>
    <m/>
    <m/>
    <m/>
    <m/>
    <m/>
    <m/>
    <m/>
    <m/>
    <m/>
    <m/>
    <m/>
    <m/>
    <m/>
    <m/>
    <m/>
    <m/>
    <m/>
    <m/>
    <m/>
    <m/>
    <m/>
    <m/>
    <m/>
    <m/>
    <m/>
    <s v="N"/>
    <m/>
    <m/>
    <m/>
    <m/>
    <m/>
    <m/>
    <s v="Y"/>
    <n v="44586"/>
    <n v="44586"/>
    <s v="CMDQ"/>
    <s v="Christopher Dagenais: 415-481-1724"/>
    <s v="Pole fire contained to pole, fire due to tracking"/>
    <m/>
    <s v=" "/>
    <x v="206"/>
    <s v="01:42:00"/>
    <n v="44349"/>
    <s v="01:41:00"/>
    <s v="FAS"/>
    <s v="Y"/>
    <s v="N"/>
    <n v="7777550"/>
    <m/>
    <m/>
    <s v="T005304880"/>
    <n v="121442941"/>
    <m/>
    <m/>
    <m/>
    <s v=" "/>
    <x v="0"/>
    <x v="0"/>
    <s v="N"/>
    <s v="N"/>
    <s v="N"/>
    <s v="On June 2, 2021 at 0142 hours, a PG&amp;E Troubleman was dispatched to the San Francisco H 1109 12 kV distribution circuit in the vicinity of 28th Street and Castro Street, San Francisco, in response to a pole fire.  Initial analysis indicates tracking caused the ignition.  A crossarm is suspected to be the origin point of the fire.  The ensuing fire was contained to PG&amp;E assets and the fire self-extinguished.  A third-party contractor replaced a crossarm and a pole on June 2, 2021.  "/>
    <s v="PG&amp;E"/>
    <s v="Other"/>
    <s v="Pole,Crossarm"/>
    <s v="D"/>
    <s v="D"/>
    <s v="Structure-PG&amp;E only"/>
    <s v="Pole top and crossarm"/>
    <m/>
    <m/>
    <m/>
    <m/>
    <s v="Contamination"/>
    <s v="Contamination"/>
    <s v="Tracking"/>
    <s v="Y"/>
    <s v="Overhead"/>
    <x v="0"/>
    <s v="Pole"/>
    <s v="Pole, Crossarm"/>
    <n v="101827639"/>
    <s v=" "/>
    <x v="0"/>
    <n v="37.7448302317"/>
    <n v="-122.4332077998"/>
    <s v="San Francisco"/>
    <s v="SF H 1109"/>
    <n v="12000"/>
    <s v="SF H 110944832"/>
    <x v="0"/>
    <s v="San Francisco FD"/>
    <s v="Urban"/>
    <s v="Fire-resistive fuel bed"/>
    <s v="Sidewalk/Street"/>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714"/>
    <s v="AGFC"/>
    <s v="3 - QC Complete"/>
    <n v="44350"/>
    <n v="44617"/>
    <s v="Other fire, not attributable to PG&amp;E assets. Troubleman completion code was repaired service. Looks like it was from a previous fire at this property. This information is preliminary."/>
    <s v="\\fxshare-nas05\quotashare-fs01\ESA\5 - Ignition Tracking\2021_Ignition_QC_Folders\20210602_nan_nan_nan_903287722"/>
    <s v=" "/>
    <m/>
    <m/>
    <m/>
    <m/>
    <m/>
    <s v="Not In Scope"/>
    <m/>
    <m/>
    <m/>
    <m/>
    <m/>
    <m/>
    <m/>
    <m/>
    <m/>
    <m/>
    <m/>
    <m/>
    <m/>
    <m/>
    <m/>
    <m/>
    <m/>
    <m/>
    <m/>
    <m/>
    <m/>
    <m/>
    <m/>
    <m/>
    <m/>
    <m/>
    <m/>
    <m/>
    <m/>
    <m/>
    <m/>
    <m/>
    <m/>
    <m/>
    <m/>
    <m/>
    <m/>
    <m/>
    <m/>
    <m/>
    <m/>
    <m/>
    <m/>
    <m/>
    <m/>
    <m/>
    <s v=" "/>
    <x v="206"/>
    <s v="13:32:00"/>
    <m/>
    <m/>
    <s v="FAS"/>
    <s v="N"/>
    <s v="N"/>
    <m/>
    <m/>
    <m/>
    <n v="903287722"/>
    <m/>
    <m/>
    <m/>
    <m/>
    <s v=" "/>
    <x v="0"/>
    <x v="1"/>
    <s v="N"/>
    <s v="N"/>
    <s v="N"/>
    <s v="Other fire, not attributable to PG&amp;E assets. Troubleman completion code was repaired service. Looks like it was from a previous fire at this property. This information is preliminary."/>
    <s v="Not PG&amp;E"/>
    <s v="Building"/>
    <m/>
    <m/>
    <m/>
    <s v="&lt;3 meters of linear travel"/>
    <m/>
    <m/>
    <m/>
    <m/>
    <m/>
    <s v="Other Fire: Non-PG&amp;E related"/>
    <m/>
    <m/>
    <m/>
    <s v="Overhead"/>
    <x v="1"/>
    <m/>
    <m/>
    <m/>
    <s v=" "/>
    <x v="0"/>
    <n v="40.191991700000003"/>
    <n v="-122.18051"/>
    <s v="Tehama"/>
    <s v="RAWSON 1103"/>
    <n v="12000"/>
    <m/>
    <x v="0"/>
    <s v="Cal Fire"/>
    <s v="Agriculture"/>
    <m/>
    <m/>
    <s v="N"/>
    <m/>
    <m/>
    <m/>
    <m/>
    <s v="N"/>
    <s v="N"/>
    <m/>
    <m/>
    <s v="2021-06-04"/>
    <m/>
    <m/>
    <m/>
    <m/>
    <m/>
    <m/>
    <m/>
    <m/>
    <m/>
    <m/>
    <m/>
    <m/>
    <m/>
    <m/>
    <m/>
    <m/>
    <m/>
    <m/>
    <m/>
    <s v="  "/>
    <s v="NORTH VALLEY"/>
    <s v="RED BLUFF 01"/>
    <s v="13:32"/>
    <n v="44349"/>
    <m/>
    <n v="903287722"/>
    <n v="21691"/>
    <s v="GRAHAM RD"/>
    <s v="MANTON"/>
    <n v="40.425296000000003"/>
    <n v="-121.838219"/>
    <s v="V7TJ1P8"/>
    <s v="PARKS, JAMES"/>
    <n v="102541101"/>
    <s v="20210603 15:17"/>
    <n v="2220"/>
    <n v="2"/>
    <s v="installed new service and meter 75 feet 1/0"/>
    <s v="Y"/>
    <m/>
    <m/>
    <s v="40.1919917,-122.1805100,77.600000,3D"/>
    <m/>
    <m/>
    <m/>
    <s v="calfire"/>
    <m/>
    <s v="N"/>
    <s v="Y"/>
    <s v="N"/>
    <s v="Clear"/>
    <m/>
    <s v="Private Land"/>
    <m/>
    <s v="Light"/>
    <m/>
    <s v="3rd Party"/>
    <m/>
    <s v="&lt; 1 meter"/>
    <m/>
    <s v="Cal Fire"/>
    <m/>
    <s v="Overhead"/>
    <m/>
    <s v="N"/>
    <m/>
    <m/>
    <m/>
    <m/>
    <m/>
    <m/>
    <s v="  "/>
    <m/>
    <m/>
    <m/>
    <m/>
    <m/>
    <m/>
    <m/>
    <m/>
    <m/>
    <m/>
    <m/>
    <m/>
    <m/>
    <m/>
    <m/>
    <m/>
    <m/>
    <m/>
    <m/>
    <m/>
    <m/>
    <m/>
    <m/>
    <m/>
    <m/>
    <m/>
    <m/>
    <m/>
    <m/>
    <m/>
    <m/>
    <m/>
    <m/>
    <m/>
    <m/>
    <m/>
    <m/>
    <m/>
    <m/>
    <m/>
    <m/>
    <m/>
    <m/>
    <m/>
    <m/>
    <m/>
    <m/>
  </r>
  <r>
    <n v="712"/>
    <s v="P4K5"/>
    <s v="3 - QC Complete"/>
    <n v="44390"/>
    <n v="44617"/>
    <s v="Metallic balloon flew into overhead circuit, resulting in an ignition. The ensuing fire was 3 meters - 0.25 acre in size. This information is preliminary."/>
    <s v="\\fxshare-nas05\quotashare-fs01\ESA\5 - Ignition Tracking\2021_Ignition_QC_Folders\20210602_1364251_21-0069123_nan_T005305616"/>
    <s v=" "/>
    <m/>
    <s v="P4K5"/>
    <s v="Create time is corrected to reflect the records, Fire lat long was incorrect. ILIS shows 3 spans south of CGC 317192242433. I've updated the lat long."/>
    <n v="44362"/>
    <m/>
    <s v="Not In Scope"/>
    <m/>
    <m/>
    <m/>
    <m/>
    <m/>
    <m/>
    <m/>
    <m/>
    <m/>
    <m/>
    <m/>
    <m/>
    <m/>
    <m/>
    <m/>
    <m/>
    <m/>
    <m/>
    <m/>
    <m/>
    <m/>
    <m/>
    <m/>
    <m/>
    <m/>
    <m/>
    <m/>
    <m/>
    <m/>
    <m/>
    <m/>
    <m/>
    <m/>
    <m/>
    <m/>
    <m/>
    <m/>
    <m/>
    <m/>
    <s v="Y"/>
    <n v="44364"/>
    <m/>
    <s v="NXPF"/>
    <s v="nxpf@pge.com"/>
    <m/>
    <m/>
    <s v=" "/>
    <x v="206"/>
    <s v="16:32:00"/>
    <n v="44349"/>
    <s v="16:27:00"/>
    <s v="FAS"/>
    <s v="N"/>
    <s v="N"/>
    <n v="1364251"/>
    <s v="21-0069123"/>
    <m/>
    <s v="T005305616, T005305613"/>
    <m/>
    <m/>
    <m/>
    <s v="No photo"/>
    <s v=" "/>
    <x v="1"/>
    <x v="0"/>
    <s v="Y"/>
    <s v="Y"/>
    <s v="N"/>
    <s v="On June 2, 2021 1632 hours, a PG&amp;E Troubleman was dispatched to the Bellevue 1104 12kV Distribution Circuit n the vicinity of Primrose Ave S/Bellevue Ave, Santa Rosa in response to a mettalic balloon that flew into an overhead circuit. Initial analysis indicates that the balloon caused the ignition. The ensuing fire was less than .25 acres in size and the fire was suppressed by other party. PG&amp;E Troubleman closed the fuse. This information is preliminary."/>
    <s v="PG&amp;E"/>
    <s v="Vegetation"/>
    <m/>
    <s v="D"/>
    <s v="D"/>
    <s v="&lt;0.25"/>
    <m/>
    <m/>
    <m/>
    <m/>
    <m/>
    <s v="Contact - 3rd Party"/>
    <s v="Contact from object"/>
    <s v="Balloon contact"/>
    <s v="Y"/>
    <s v="Overhead"/>
    <x v="0"/>
    <s v="Conductor - Primary"/>
    <s v="Conductor"/>
    <n v="101969531"/>
    <s v=" "/>
    <x v="0"/>
    <n v="38.401986700000002"/>
    <n v="-122.7339417"/>
    <s v="Sonoma"/>
    <s v="BELLEVUE 1104"/>
    <n v="12000"/>
    <s v="BELLEVUE 1104564"/>
    <x v="0"/>
    <s v="Unknown - Other Party"/>
    <s v="Urban"/>
    <s v="Brush fuel model"/>
    <m/>
    <s v="N"/>
    <m/>
    <m/>
    <m/>
    <m/>
    <s v="N"/>
    <s v="N"/>
    <m/>
    <m/>
    <s v="2021-06-04"/>
    <m/>
    <m/>
    <m/>
    <m/>
    <m/>
    <m/>
    <m/>
    <m/>
    <m/>
    <m/>
    <m/>
    <m/>
    <m/>
    <m/>
    <m/>
    <m/>
    <m/>
    <m/>
    <m/>
    <s v="  "/>
    <s v="NORTH COAST"/>
    <s v="SANTA ROSA 02"/>
    <s v="16:32:00"/>
    <n v="44349"/>
    <n v="1364251"/>
    <s v="T005305616, T005305613"/>
    <s v="UNKNOWN"/>
    <s v="BELLVIEW ELEMENTRY "/>
    <s v="SANTA ROSA"/>
    <n v="38.40175"/>
    <n v="-122.73469"/>
    <s v="W9TNXPF"/>
    <s v="PEPPER, NICK"/>
    <n v="43181104"/>
    <s v="20210602 17:50"/>
    <n v="9002"/>
    <m/>
    <s v="removed mylar balloons  from line and closed on good test "/>
    <s v="Y"/>
    <m/>
    <m/>
    <s v="38.4019867,-122.7339417,49.400000,3D"/>
    <m/>
    <m/>
    <m/>
    <m/>
    <m/>
    <s v="N"/>
    <s v="Y"/>
    <s v="Y"/>
    <s v="Clear"/>
    <m/>
    <s v="County Land"/>
    <m/>
    <s v="Breezy"/>
    <m/>
    <s v="Balloons"/>
    <m/>
    <s v="3 meters - 0.25 Acres"/>
    <m/>
    <s v="Other Party"/>
    <m/>
    <s v="Overhead"/>
    <m/>
    <s v="Y"/>
    <s v="pictures"/>
    <s v="Other (Comments)"/>
    <s v="nxpf"/>
    <s v="METALLIC BALLOON"/>
    <s v="CONDUCTOR, OVERHEAD"/>
    <s v="N"/>
    <s v="  "/>
    <s v="Unplanned"/>
    <s v="Sonoma"/>
    <s v="Santa Rosa"/>
    <s v="043181104, BELLEVUE-1104"/>
    <s v="21-0069123"/>
    <s v="Unplanned"/>
    <s v="Clear;32-90 F"/>
    <s v="104"/>
    <n v="7280"/>
    <s v="NO"/>
    <s v="Line to Line"/>
    <s v="Sustained"/>
    <s v="No"/>
    <s v="3663"/>
    <s v="OH"/>
    <s v="Fuse"/>
    <s v="1364251"/>
    <s v="Conductor, Overhead, Normal"/>
    <m/>
    <m/>
    <m/>
    <s v="PRIMROSE AVE S/BELVUE AVE"/>
    <s v="3 SPANS N/E/OF 15497 ON HARD TAP"/>
    <m/>
    <s v="FOUND MYLAR BALLOONS FOR CAUSE "/>
    <m/>
    <s v="No"/>
    <s v="3rd Party, Metallic Balloon"/>
    <m/>
    <s v="No"/>
    <m/>
    <m/>
    <s v="KNKI"/>
    <m/>
    <m/>
    <n v="44349.685416666667"/>
    <m/>
    <m/>
    <m/>
    <m/>
    <m/>
    <m/>
    <m/>
    <m/>
    <m/>
    <m/>
    <m/>
  </r>
  <r>
    <n v="711"/>
    <s v="AHH7"/>
    <s v="3 - QC Complete"/>
    <n v="44435"/>
    <n v="44617"/>
    <s v="Riser failed and burnt at the kellum along with the jumper burning open, resulting in a pole fire that was limited to PG&amp;E assets. This information is preliminary. On June 2nd, 2021 at 22:14 hours, a PG&amp;E Troubleman was dispatched to the (# voltage)kV Distribution Circuit Oakland D on Adams in the vicinity of Oakland in response to a pole fire. Initial analysis indicates a failed riser caused the ignition. The ensuing fire was isolated to PG&amp;E equipment and less than 1 meter in size and the fire was suppressed by self-extinguish. PG&amp;E Crew replaced a damaged riser on 06/02, 2021. "/>
    <s v="\\fxshare-nas05\quotashare-fs01\ESA\5 - Ignition Tracking\2021_Ignition_QC_Folders\20210602_1364459_21-0069179_nan_T005305840"/>
    <s v=" "/>
    <m/>
    <m/>
    <m/>
    <m/>
    <m/>
    <s v="Not In Scope"/>
    <m/>
    <m/>
    <m/>
    <m/>
    <m/>
    <m/>
    <m/>
    <m/>
    <m/>
    <m/>
    <m/>
    <m/>
    <m/>
    <m/>
    <m/>
    <m/>
    <m/>
    <m/>
    <m/>
    <m/>
    <m/>
    <m/>
    <m/>
    <m/>
    <m/>
    <m/>
    <m/>
    <m/>
    <m/>
    <m/>
    <m/>
    <m/>
    <m/>
    <m/>
    <m/>
    <m/>
    <m/>
    <m/>
    <m/>
    <m/>
    <m/>
    <m/>
    <m/>
    <m/>
    <m/>
    <m/>
    <s v=" "/>
    <x v="206"/>
    <s v="22:14:00"/>
    <n v="44349"/>
    <s v="22:13:00"/>
    <s v="FAS"/>
    <s v="N"/>
    <s v="N"/>
    <n v="1364459"/>
    <s v="21-0069179"/>
    <m/>
    <s v="T005305840"/>
    <n v="121449736"/>
    <m/>
    <m/>
    <m/>
    <s v=" "/>
    <x v="0"/>
    <x v="0"/>
    <s v="N"/>
    <s v="N"/>
    <s v="N"/>
    <s v="On June 2nd, 2021 at 22:14 hours, a PG&amp;E Troubleman was dispatched to the 12kV Distribution Circuit Oakland D on Adams Street near Perkins Street in Oakland in response to a pole fire. Initial analysis indicates a failed riser caused the ignition. The ensuing fire was isolated to PG&amp;E equipment and the fire was self-extinguished. PG&amp;E Crew replaced a damaged riser on June 3, 2021. "/>
    <s v="PG&amp;E"/>
    <s v="Other"/>
    <s v="PG&amp;E Pole"/>
    <s v="D"/>
    <s v="D"/>
    <s v="Structure-PG&amp;E only"/>
    <s v="Riser failed &amp; burnt at the kellum. "/>
    <m/>
    <m/>
    <m/>
    <m/>
    <s v="Equipment - PG&amp;E"/>
    <s v="All types of equipment / facility failure"/>
    <s v="Riser Failure"/>
    <s v="Y"/>
    <s v="Overhead"/>
    <x v="0"/>
    <s v="Riser"/>
    <s v="Riser "/>
    <n v="103804595"/>
    <s v=" "/>
    <x v="0"/>
    <n v="37.8143083"/>
    <n v="-122.2561683"/>
    <s v="Alameda"/>
    <s v="OAKLAND D 1110"/>
    <n v="12000"/>
    <s v="OAKLAND D 1110CR152"/>
    <x v="0"/>
    <s v="Self Extinguished"/>
    <s v="Urban"/>
    <s v="Fire-resistive fuel bed"/>
    <m/>
    <s v="N"/>
    <m/>
    <m/>
    <m/>
    <m/>
    <s v="N"/>
    <s v="N"/>
    <m/>
    <m/>
    <s v="2021-06-04"/>
    <m/>
    <m/>
    <m/>
    <m/>
    <m/>
    <m/>
    <m/>
    <m/>
    <m/>
    <m/>
    <m/>
    <m/>
    <m/>
    <m/>
    <m/>
    <m/>
    <m/>
    <m/>
    <m/>
    <s v="  "/>
    <s v="EAST BAY"/>
    <s v="OAKLAND 02"/>
    <s v="22:14"/>
    <n v="44349"/>
    <n v="1364459"/>
    <s v="T005305840"/>
    <n v="330"/>
    <s v="ADAMS ST APT 303"/>
    <s v="OAKLAND"/>
    <n v="37.814279999999997"/>
    <n v="-122.25618"/>
    <s v="E1TACBS"/>
    <s v="BELCSAK, ALEX"/>
    <n v="12041110"/>
    <s v="20210602 23:09"/>
    <n v="9111"/>
    <m/>
    <s v="RIser failed and burned at the Kellum.  Crew to repair."/>
    <s v="Y"/>
    <m/>
    <m/>
    <s v="37.8143083,-122.2561683,36.600000,3D"/>
    <m/>
    <m/>
    <m/>
    <m/>
    <n v="110113333"/>
    <s v="N"/>
    <s v="Y"/>
    <m/>
    <s v="Other (Comments)"/>
    <s v="Fog"/>
    <s v="PG&amp;E Only"/>
    <m/>
    <s v="Calm"/>
    <m/>
    <s v="PG&amp;E Equipment"/>
    <m/>
    <s v="Structure Only"/>
    <m/>
    <s v="Self Extinguished"/>
    <m/>
    <s v="Overhead"/>
    <s v="Riser"/>
    <s v="N"/>
    <m/>
    <m/>
    <m/>
    <s v="OVERHEAD"/>
    <s v="POTHEAD (RISER TERMINATION)"/>
    <s v="N"/>
    <s v="  "/>
    <s v="Unplanned"/>
    <s v="East Bay"/>
    <s v="Central"/>
    <s v="012041110, OAKLAND D-1110"/>
    <s v="21-0069179"/>
    <s v="Unplanned"/>
    <s v="Clear;32-90 F"/>
    <s v="31"/>
    <s v="14291"/>
    <s v="NO"/>
    <s v="Line to Ground"/>
    <s v="Sustained"/>
    <s v="No"/>
    <s v="6738"/>
    <s v="OH"/>
    <s v="Fuse"/>
    <s v="1364459"/>
    <s v="Jumper, Burned Open"/>
    <m/>
    <s v="06/02/21 22:58"/>
    <m/>
    <s v="325 ADAMS ST"/>
    <s v="325 ADAMS ST"/>
    <m/>
    <m/>
    <m/>
    <s v="No"/>
    <s v="Equipment Failure/Involved, Overhead"/>
    <m/>
    <s v="No"/>
    <m/>
    <m/>
    <s v="KSA3"/>
    <m/>
    <m/>
    <m/>
    <m/>
    <m/>
    <m/>
    <m/>
    <m/>
    <m/>
    <m/>
    <m/>
    <m/>
    <m/>
    <m/>
  </r>
  <r>
    <n v="710"/>
    <s v="MXX7"/>
    <s v="3 - QC Complete"/>
    <n v="44392"/>
    <n v="44617"/>
    <s v="Customer overloaded service igniting a small grass fire below service in the back yard of the house due to melted/overloaded service. The ensuing fire was 1 meter - &lt; 3 meters in size. This information is preliminary."/>
    <s v="\\fxshare-nas05\quotashare-fs01\ESA\5 - Ignition Tracking\2021_Ignition_QC_Folders\20210602_1364190_nan_nan_T005305537"/>
    <s v=" "/>
    <m/>
    <s v="MXX7"/>
    <s v="Nominal Voltage corrected to the one on EDGIS. "/>
    <n v="44392"/>
    <m/>
    <s v="Not In Scope"/>
    <m/>
    <m/>
    <m/>
    <m/>
    <m/>
    <m/>
    <m/>
    <m/>
    <m/>
    <m/>
    <m/>
    <m/>
    <m/>
    <m/>
    <m/>
    <m/>
    <m/>
    <m/>
    <m/>
    <m/>
    <m/>
    <m/>
    <m/>
    <m/>
    <m/>
    <m/>
    <m/>
    <m/>
    <m/>
    <m/>
    <m/>
    <m/>
    <m/>
    <m/>
    <m/>
    <m/>
    <m/>
    <m/>
    <m/>
    <s v="Y"/>
    <n v="44364"/>
    <m/>
    <s v="SWL9"/>
    <s v="SWL9@pge.com, (209) 564-8317, (559) 675-2215"/>
    <s v="Sent an email to Shawn Lambert on June 17th, 2021 at 1146 hours. Sent another email to Shawn Lambert on July 7th, 2021 at 1932 hours.  Am currently waiting for his response. "/>
    <m/>
    <s v=" "/>
    <x v="206"/>
    <s v="14:58:00"/>
    <n v="44349"/>
    <s v="14:56:00"/>
    <s v="FAS"/>
    <s v="N"/>
    <s v="N"/>
    <n v="1364190"/>
    <m/>
    <m/>
    <s v="T005305537"/>
    <m/>
    <m/>
    <m/>
    <s v="No photo"/>
    <s v=" "/>
    <x v="1"/>
    <x v="0"/>
    <s v="Y"/>
    <s v="Y"/>
    <s v="N"/>
    <s v="On June 2nd, 2021 at 1458 hours, a PG&amp;E Troubleman was dispatched to the CASSIDY 2107 12kV Distribution Circuit on Avenue 12 in Madera County in response to a fire. Initial analysis indicates a melted/overloaded service caused the ignition. Customer overloaded service (SAP # 101124451), igniting a small grass fire below service in the backyard of the house. The ensuing fire was 1 meter - &lt; 3 meters in size. Other Party suppressed the fire. The service was replaced. This information is preliminary. "/>
    <s v="PG&amp;E"/>
    <s v="Vegetation"/>
    <m/>
    <s v="D"/>
    <s v="D"/>
    <s v="&lt;3 meters of linear travel"/>
    <m/>
    <m/>
    <m/>
    <m/>
    <m/>
    <s v="Equipment - Overloaded"/>
    <s v="All types of equipment / facility failure"/>
    <s v="Conductor failure-all"/>
    <s v="Y"/>
    <s v="Overhead"/>
    <x v="3"/>
    <s v="Service Drop"/>
    <s v="Service "/>
    <n v="101124451"/>
    <s v=" "/>
    <x v="0"/>
    <n v="36.92257"/>
    <n v="-119.87679"/>
    <s v="Madera"/>
    <s v="CASSIDY 2107"/>
    <s v="0-750"/>
    <s v="CASSIDY 21079500"/>
    <x v="0"/>
    <s v="Unknown - Other Party"/>
    <s v="Urban"/>
    <s v="Grass Fuel Model"/>
    <m/>
    <s v="N"/>
    <m/>
    <m/>
    <m/>
    <m/>
    <s v="N"/>
    <s v="N"/>
    <m/>
    <m/>
    <s v="2021-06-04"/>
    <m/>
    <m/>
    <m/>
    <m/>
    <m/>
    <m/>
    <m/>
    <m/>
    <m/>
    <m/>
    <m/>
    <m/>
    <m/>
    <m/>
    <m/>
    <m/>
    <m/>
    <m/>
    <m/>
    <s v="  "/>
    <s v="YOSEMITE"/>
    <s v="MADERA 03"/>
    <s v="14:58"/>
    <n v="44349"/>
    <n v="1364190"/>
    <s v="T005305537"/>
    <n v="36946"/>
    <s v="AVENUE 12"/>
    <s v="MADERA"/>
    <n v="36.92257"/>
    <n v="-119.87679"/>
    <s v="Y2TSWL9"/>
    <s v="LAMBERT, SHAWN"/>
    <n v="254272107"/>
    <s v="20210602 16:50"/>
    <n v="9221"/>
    <m/>
    <s v="CUST OVERLOAD DISCONNECTED SVC DO TO UNSAFE USAGE LAW DEP "/>
    <s v="Y"/>
    <m/>
    <m/>
    <m/>
    <n v="36.92257"/>
    <n v="-119.87679"/>
    <s v="SMALL FIRE BELOW SVC @ BACK OF HOUSE CAUSED BY MELTED/OVERLOADED SVC "/>
    <s v="UNKNOWEN"/>
    <m/>
    <s v="N"/>
    <s v="Y"/>
    <m/>
    <s v="Clear"/>
    <m/>
    <s v="Private Land"/>
    <m/>
    <s v="Calm"/>
    <m/>
    <s v="Unknown"/>
    <m/>
    <s v="1 meter - &lt; 3 meters"/>
    <m/>
    <s v="Other Party"/>
    <m/>
    <s v="Overhead"/>
    <m/>
    <s v="N"/>
    <m/>
    <s v="Police Agency"/>
    <m/>
    <m/>
    <m/>
    <s v="N"/>
    <s v="  "/>
    <m/>
    <m/>
    <m/>
    <m/>
    <m/>
    <m/>
    <m/>
    <m/>
    <m/>
    <m/>
    <m/>
    <m/>
    <m/>
    <m/>
    <m/>
    <m/>
    <m/>
    <m/>
    <m/>
    <m/>
    <m/>
    <m/>
    <m/>
    <m/>
    <m/>
    <m/>
    <m/>
    <m/>
    <m/>
    <m/>
    <m/>
    <m/>
    <m/>
    <m/>
    <m/>
    <m/>
    <m/>
    <m/>
    <m/>
    <m/>
    <m/>
    <m/>
    <m/>
    <m/>
    <m/>
    <m/>
    <m/>
  </r>
  <r>
    <n v="709"/>
    <s v="S7RM"/>
    <s v="3 - QC Complete"/>
    <n v="44372"/>
    <n v="44617"/>
    <s v="Oak tree fell and broke 4 acsr overhead conductor, resulting in an ignition. The ensuing fire was 0.25 acre - 10 acres in size. SAP ID 102196255. EOC preliminary notes: On June 2, 2021 at 2038 hours, PG&amp;E’s Electric Incident Reporting On-Call Team received a voicemail from Ashley Robertson (A6RD), Wildfire Safety Operations Center Supervisor with the Hawk Team, in regard to the &quot;Long&quot; fire. It was reported that this incident was originally comprised of three separate vegetation fires altogether totaling approximately 1.5 acre. The PG&amp;E Troubleman patrolled the Laytonville 1102 12kV Distribution Circuit number 042681102, in the Tier 2 area near North Highway 101 in Willits (Mendocino County). Initial analysis from the Cal Fire investigator indicates the ignition appeared to stem from an oak tree that failed and fell into and took down about 3 spans of conductor. Cal Fire responded to and extinguished the fire. The outage began on June 2, 2021 at 1956 hours. There are no known injuries/fatalities, property damage over $50,000, or media outlets on site. This information is preliminary. Pole SAP ID: 102196255; OIS: 1364373. This information is preliminary. S7RM-6/22/2021-Cal Fire emailed and notified that they would need a 14 day extension to complete the fire incident report request to determine if this request meets the public disclosure requirements. S7RM-7/12/2021 -CAL Fire incident report received on 7/12/2021 and it lists the cause as &quot; Electrical power&quot; electrical arcing.  The report also indicates that a large boulder split and rolled causing the tree to fall into power lines.  (see attached CAL Fire report.) "/>
    <s v="\\fxshare-nas05\quotashare-fs01\ESA\5 - Ignition Tracking\2021_Ignition_QC_Folders\20210602_1364373_21-0069186_nan_T005305792"/>
    <s v=" "/>
    <m/>
    <m/>
    <m/>
    <m/>
    <s v="S7RM"/>
    <s v="Complete"/>
    <s v="Not Required"/>
    <m/>
    <m/>
    <s v="Not Required"/>
    <m/>
    <m/>
    <m/>
    <m/>
    <m/>
    <m/>
    <m/>
    <s v="Complete"/>
    <s v="Trunk (Decay, Defect, Cavity)"/>
    <m/>
    <m/>
    <m/>
    <m/>
    <m/>
    <m/>
    <m/>
    <m/>
    <m/>
    <m/>
    <m/>
    <m/>
    <m/>
    <m/>
    <m/>
    <m/>
    <n v="44369"/>
    <n v="44384"/>
    <m/>
    <s v="Y"/>
    <n v="44361"/>
    <n v="44389"/>
    <s v="Cal Fire"/>
    <s v="On-Line portal"/>
    <s v="Accurate fire size determination and cause. CAL Fire emailed on 6/22/2021 notifying S7RM that they would need a 14 day extension of time to complete the fire incident report request. "/>
    <m/>
    <s v="Y"/>
    <n v="44361"/>
    <n v="44361"/>
    <s v="CEE6"/>
    <s v="CEE6@pge.com, (707) 489-4749"/>
    <s v="More details on the two separate listed EC tags and SAP #'s.  "/>
    <m/>
    <s v=" "/>
    <x v="206"/>
    <s v="19:56:00"/>
    <n v="44349"/>
    <s v="19:56:00"/>
    <s v="FAS"/>
    <s v="N"/>
    <s v="N"/>
    <n v="1364373"/>
    <s v="21-0069186"/>
    <m/>
    <s v="T005305792, T005305765"/>
    <s v="121450389, 121449830"/>
    <m/>
    <m/>
    <s v="PG&amp;E_709_ignition_20210602_1.jpg"/>
    <s v=" "/>
    <x v="1"/>
    <x v="0"/>
    <s v="Y"/>
    <s v="Y"/>
    <s v="N"/>
    <s v="On June 2nd, 2021 at 19:58 hrs. a PG&amp;E Trouble man was dispatched to the Laytonville 1102 12 KV Distribution circuit near Sherwood Road in the city of Willits in Mendocino County in response to a report of wires on the ground and a vegetation fire in the area.  Shortly thereafter at 20:38 hrs., PG&amp;E's Electric Incident reporting on-call team received notice from the HAWC (Hazard Awareness Warning Center) of the &quot;Long&quot; fire incident burning near Sherwood Rd. and Highway 101 in Mendocino County.  Initial reports were that an Oak tree fell bringing down lines and that 3 small fires were burning in the area.  The total acreage was approximately  2 acres in size and the fire was suppressed by CAL Fire.  This incident occurred in a Tier 2 HFTD during a clear weather condition and what the trouble man described as &quot;calm&quot; wind conditions.  Initial analysis indicates that a large shale boulder split and rolled into an approximate  50 foot tall, 25 inch DBH mature Oregon White Oak tree which caused the tree to fall from South to North resulting in the tree taking out 3 spans of overhead conductor load side of Fuse 2557.  The conductor then fell to the ground igniting the light, flashy fuels below.  The vegetation management team conducted an incident tree condition report on 6/03/2021 and reported that although the tree was alive, the Oak tree suffered a main stem failure from the root collar to 3 feet above and the interior wood was soft and brown indicating severe internal decay.  The vegetation management report listed the soil condition as &quot;good&quot; at the location of the tree and the slope of the incident location was approximately 10-15%.  The presence of large boulders in the Right of Way at this incident location combined with internal decay of the tree and the evidence of a rock strike at the approximate 3 foot height of the tree failure all appear to be contributing factors in this incident.  On 6/3/2021 the vegetation management team patrolled the ignition area and identified 14 additional trees needing work due to fire damage or for restoration purposes.  Two EC notification tags were created for the damaged PG&amp;E assets to be repaired and replaced and on 6/3/2021 a repair crew replaced 1,310 feet of conductor, the crossarm, insulator and reframed the pole. On 7/12/2021, the CAL Fire report was obtained and it lists the cause as &quot;Electrical power&quot; with &quot;electrical arcing&quot; as the heat source and also concludes that the probable explanation is that a large rock fissured and separated completely causing it to roll into an Oak tree, the tree broke and fell into the power lines causing the fire."/>
    <s v="PG&amp;E"/>
    <s v="Vegetation"/>
    <m/>
    <s v="D"/>
    <s v="D"/>
    <s v="0.26-9.99"/>
    <s v="&quot;about 2 acres&quot;"/>
    <m/>
    <m/>
    <m/>
    <m/>
    <s v="Vegetation"/>
    <s v="Contact from object"/>
    <s v="Veg. contact"/>
    <s v="Y"/>
    <s v="Overhead"/>
    <x v="0"/>
    <s v="Conductor - Primary"/>
    <s v="Conductor, crossarm, insulator, hardware"/>
    <s v="102196254, 102196255"/>
    <s v=" "/>
    <x v="1"/>
    <n v="39.590478300000001"/>
    <n v="-123.45806330000001"/>
    <s v="Mendocino"/>
    <s v="LAYTONVILLE 1102"/>
    <n v="12000"/>
    <s v="LAYTONVILLE 110237586"/>
    <x v="0"/>
    <s v="Cal Fire"/>
    <s v="Hardwood Forest"/>
    <s v="Brush fuel model"/>
    <m/>
    <s v="N"/>
    <m/>
    <s v="Long"/>
    <n v="150"/>
    <s v="R3"/>
    <s v="N"/>
    <s v="N"/>
    <m/>
    <m/>
    <s v="2021-06-04"/>
    <n v="39.590519"/>
    <n v="-123.456898"/>
    <n v="44350"/>
    <s v="TrunkFail"/>
    <s v="Trunk of Oregon White Oak failed 3ft from base due to severe internal decay resulting line to ground in 3 spans with small fires occurring in all three spans."/>
    <s v="OAKG"/>
    <n v="50"/>
    <n v="25"/>
    <n v="10"/>
    <s v="Slight"/>
    <s v="Slight"/>
    <s v="N"/>
    <n v="1"/>
    <m/>
    <s v="Hillside"/>
    <s v="B"/>
    <s v="CrossArm"/>
    <s v="BareWire"/>
    <m/>
    <s v="  "/>
    <s v="NORTH COAST"/>
    <s v="UKIAH"/>
    <s v="20:43"/>
    <n v="44349"/>
    <n v="1364373"/>
    <s v="T005305792"/>
    <n v="38100"/>
    <s v="SHERWOOD RD"/>
    <s v="WILLITS"/>
    <n v="39.592199999999998"/>
    <n v="-123.45180000000001"/>
    <s v="WBTCEE6"/>
    <s v="ESPINOLA, CHRIS"/>
    <n v="42681102"/>
    <s v="20210602 23:39"/>
    <n v="9260"/>
    <m/>
    <s v="oak tree fell and broke 4acsr. crew to make repairs"/>
    <s v="Y"/>
    <m/>
    <m/>
    <s v="39.5903633,-123.4580200,523.000000,3D"/>
    <m/>
    <m/>
    <m/>
    <s v="Andy Whitlock 707-391-6711"/>
    <s v="SAP ID 102196255, 102196254"/>
    <s v="N"/>
    <s v="Y"/>
    <m/>
    <s v="Clear"/>
    <m/>
    <s v="Other (Comments)"/>
    <s v="unsure"/>
    <s v="Calm"/>
    <m/>
    <s v="Vegetation"/>
    <m/>
    <s v="0.25 - 10 Acres"/>
    <m/>
    <s v="Cal Fire"/>
    <m/>
    <s v="Overhead"/>
    <m/>
    <s v="N"/>
    <m/>
    <m/>
    <m/>
    <s v="TREE-FELL INTO LINE"/>
    <s v="CONDUCTOR, OVERHEAD"/>
    <s v="N"/>
    <s v="  "/>
    <s v="Unplanned"/>
    <s v="Humboldt"/>
    <s v="Ukiah"/>
    <s v="042681102, LAYTONVILLE-1102"/>
    <s v="21-0069186"/>
    <s v="Unplanned"/>
    <s v="Clear;32-90 F"/>
    <s v="6"/>
    <m/>
    <s v="YES"/>
    <s v="Line to Line"/>
    <s v="Sustained"/>
    <s v="No"/>
    <s v="2557"/>
    <s v="OH"/>
    <s v="Fuse"/>
    <s v="1364373"/>
    <s v="Conductor, Overhead, Broken, wire on ground"/>
    <m/>
    <s v="06/03/21 06:33"/>
    <m/>
    <s v="TAP W/O HWY 101, N/O BEAUTY RIDGE LODGE"/>
    <s v="2-4 SPANS LD SIDE OF 2557"/>
    <m/>
    <s v="ROCK HIT TREE, TREE TOOK OUT OH CONDUCTOR"/>
    <m/>
    <s v="No"/>
    <s v="Vegetation, Tree - fell into line"/>
    <m/>
    <s v="No"/>
    <m/>
    <m/>
    <s v="MTHE"/>
    <m/>
    <m/>
    <m/>
    <m/>
    <m/>
    <m/>
    <m/>
    <m/>
    <m/>
    <m/>
    <m/>
    <m/>
    <m/>
    <m/>
  </r>
  <r>
    <n v="708"/>
    <s v="TLAL"/>
    <s v="3 - QC Complete"/>
    <n v="44546"/>
    <n v="44617"/>
    <s v="Initial EIR: EI210602A-McKinleyville-Property Damage: Summary: On June 2, 2021, PG&amp;E dispatched a troubleman to Sutter Road and Church Ave in McKinleyville after receiving a call from Cal Fire regarding a structure fire. This location is served by the Janes Creek 1101 12kV Overhead Distribution Circuit. Upon arrival the troubleman observed the service drop low and the service neutral compression sleeve was pulled apart. The Cal Fire investigator advised the troubleman that possibly a garbage or large box truck made contact with the overhead service. PG&amp;E is reporting this incident under the Property Damage criteria after determining that the damage is expected to exceed $50,000. This information is preliminary. AGFC original preliminary notes: Structure fire, possibly caused by third party garbage truck making contact with overhead service and pulling service neutral compression sleeve apart. Troubleman states the possible sequence of events is, 1. The customer left to work in the morning and the service was at proper height, then the truck turns around at 1200 and hits service and not knowing he hit it causing the service sleeve to pull apart and at 1230 fire starts. The ensuing fire was 3 meters - 0.25 acre in size. This information is preliminary; FOID: 0007298725; SAP Eqp ID: 100971586; Circuit ID: 192391101, JANES CREEK 1101; CGC: 114232759050; Division/County: Humboldt"/>
    <s v="\\fxshare-nas05\quotashare-fs01\ESA\5 - Ignition Tracking\2021_Ignition_QC_Folders\20210602_nan_nan_nan_7298725"/>
    <s v=" "/>
    <s v="Y"/>
    <s v="TLAL"/>
    <s v="Suspected Initiating Event, Failure Sub-Driver, Fire Lat/Long Updated"/>
    <n v="44546"/>
    <m/>
    <s v="Not In Scope"/>
    <m/>
    <m/>
    <m/>
    <m/>
    <m/>
    <m/>
    <m/>
    <m/>
    <m/>
    <m/>
    <m/>
    <m/>
    <m/>
    <m/>
    <m/>
    <m/>
    <m/>
    <m/>
    <m/>
    <m/>
    <m/>
    <m/>
    <m/>
    <m/>
    <m/>
    <m/>
    <m/>
    <m/>
    <m/>
    <m/>
    <m/>
    <m/>
    <s v="Y"/>
    <n v="44361"/>
    <n v="44361"/>
    <s v="Arcata FPD`"/>
    <m/>
    <s v="Rqtd by Abby Morgan: Received; See Reports Sub-folder"/>
    <m/>
    <s v="Y"/>
    <n v="44350"/>
    <n v="44350"/>
    <s v="RKR0"/>
    <s v="Robert Rapich (415) 654-4462"/>
    <s v="EIR on-call spoke with tman"/>
    <s v="N"/>
    <s v=" "/>
    <x v="206"/>
    <s v="12:28:00"/>
    <m/>
    <m/>
    <s v="FAS"/>
    <s v="N"/>
    <s v="N"/>
    <m/>
    <m/>
    <m/>
    <n v="7298725"/>
    <m/>
    <m/>
    <s v="EI210602A"/>
    <s v="PG&amp;E_708_Ignition_20210602_1.jpg"/>
    <s v=" "/>
    <x v="1"/>
    <x v="0"/>
    <s v="Y"/>
    <s v="Y"/>
    <s v="N"/>
    <s v="[20-Day Report Summary] On June 2, 2021 at 1225 hours, PG&amp;E’s Emergency Line received a call from CAL FIRE requesting support for a structure fire at 2148 Sutter Road in McKinleyville, which is served by the Janes Creek 1101 12 kV Overhead Distribution Circuit. At 1240 hours, a PG&amp;E troubleman was dispatched and found the fire to be at 1676 Childrens Avenue (“Incident Location”) at 1310 hours. CAL FIRE and Arcata Fire District were at the Incident Location extinguishing a structure fire when the troubleman arrived. The troubleman observed the service drop supplying the Incident Location was low and the neutral was detached at a splice near the pole (“Incident Pole”). The hotlegs on the service drop were still intact. The troubleman removed the SmartMeter at the Incident Location and placed a cover on it to make the scene safe. The troubleman stood by offsite to allow the fire departments to extinguish the fire then returned to the Incident Location at 1425 hours to repair the service drop with a new splice on the neutral. The homeowner reported to the troubleman that when they left for work in the morning on the day of the incident, the service drop was at its normal height. The homeowner stated the recycling truck hit the service drop in the past. The homeowner stated the recycling truck services the Incident Location at 1200 hours on the same day of the week that the incident occurred. The recycling truck was confirmed to have serviced the Incident Location on the day of the incident. The Incident Location is the last house on a dead-end road and the driveway is often used as a turn around. At 1440 hours, the troubleman departed the scene. On June 15, 2021 at 0900 hours, the Electric Incident Investigation team (EII) conducted a site visit with the responding troubleman, an additional troubleman, and the restoring supervisor. The restoration supervisor observed additional damage to the neutral (see Attachment 08 Figure 1 and Figure 2) on the side of the service drop that was closer to the weatherhead and 14’7” clearance (see Attachment 08 Figure 4) above the opposite side of the driveway. The distance from the Incident Pole to the weatherhead is 150’. PG&amp;E collected the splice into evidence on June 2, 2021, and the service drop and SmartMeter into evidence on June 15, 2021. PG&amp;E obtained the fire report from the Arcata Fire District. The report states that the fire started as a result of a vehicle striking the service drop to the Incident Location and causing the neutral wire to break that likely led to an uncontrolled power surge leading into the house. Some interior wiring was found to be installed in a manner that does not meet code. The area and point of origin of the fire were not determined. The Arcata Fire District alarm time is 1215 hours and were onsite at 1225 hours. PG&amp;E records indicate that on January 30, 2021, a PG&amp;E troubleman was dispatched to the Incident Location to repair a service drop hanging 8’ above the driveway. PG&amp;E reported the June 2, 2021 incident to the CPUC on June 3, 2021 under the Property Damage criterion due to fire damage sustained at the Incident Location. The property damage is expected to exceed $50,000. PG&amp;E is continuing its investigation into this incident. This information is preliminary, and all the times, customer numbers and measurements mentioned in this report are approximate. PG&amp;E is fully cooperating and communicating with external agencies as required."/>
    <s v="PG&amp;E"/>
    <s v="Building"/>
    <m/>
    <s v="D"/>
    <s v="D"/>
    <s v="Structure-only"/>
    <m/>
    <m/>
    <m/>
    <m/>
    <m/>
    <s v="Contact - 3rd Party"/>
    <s v="Contact from object"/>
    <s v="Vehicle contact"/>
    <s v="Y"/>
    <s v="Overhead"/>
    <x v="3"/>
    <s v="Service Drop"/>
    <s v="Service Drop"/>
    <n v="100971586"/>
    <s v=" "/>
    <x v="0"/>
    <n v="40.935980000000001"/>
    <n v="-124.08906"/>
    <s v="Humboldt"/>
    <s v="JANES CREEK 1101 "/>
    <s v="0-750"/>
    <m/>
    <x v="0"/>
    <s v="Cal Fire, Arcata FPD"/>
    <s v="Urban"/>
    <s v="Grass Fuel Model"/>
    <m/>
    <s v="N"/>
    <m/>
    <m/>
    <m/>
    <m/>
    <s v="N"/>
    <s v="N"/>
    <m/>
    <m/>
    <s v="2021-06-04"/>
    <m/>
    <m/>
    <m/>
    <m/>
    <m/>
    <m/>
    <m/>
    <m/>
    <m/>
    <m/>
    <m/>
    <m/>
    <m/>
    <m/>
    <m/>
    <m/>
    <m/>
    <m/>
    <m/>
    <s v="  "/>
    <s v="HUMBOLDT"/>
    <s v="EUREKA 02"/>
    <s v="12:28"/>
    <n v="44349"/>
    <m/>
    <n v="7298725"/>
    <s v="UNKNOWN"/>
    <s v="PREMISES DO NOT CHANGE"/>
    <s v="MCKINLEYVILL"/>
    <n v="40.874023999999999"/>
    <n v="-124.083831"/>
    <s v="W1TRKR0"/>
    <s v="RAPICH, ROB"/>
    <m/>
    <s v="20210602 14:41"/>
    <n v="1103"/>
    <m/>
    <s v="structure fire, possibly caused by garbage truck hitting service and pulling service neutral compression sleeve apart, see fire comments and pictures"/>
    <s v="Y"/>
    <n v="6"/>
    <s v="\\fxshare-nas05\quotashare-fs01\ESA\5 - Ignition Tracking\Fire_Tab_Attachment_Files"/>
    <s v="40.9343300,-124.0886683,39.200000,2D"/>
    <m/>
    <m/>
    <m/>
    <s v="calfire"/>
    <m/>
    <s v="N"/>
    <s v="Y"/>
    <s v="N"/>
    <s v="Clear"/>
    <s v="possible sequence of events. "/>
    <s v="Structures"/>
    <s v="1-cust leaves for work in the morning, service is at proper height,"/>
    <s v="Calm"/>
    <s v="2-garbage truck turns around at 1200 and hits service (possibly not "/>
    <s v="Unknown"/>
    <s v="knowing he hit it)"/>
    <s v="3 meters - 0.25 Acres"/>
    <s v="3-service neutral compression sleeve pulls apart"/>
    <s v="Cal Fire"/>
    <s v="4-1230 fire starts"/>
    <s v="Overhead"/>
    <m/>
    <s v="N"/>
    <m/>
    <m/>
    <m/>
    <m/>
    <m/>
    <m/>
    <s v="  "/>
    <m/>
    <m/>
    <m/>
    <m/>
    <m/>
    <m/>
    <m/>
    <m/>
    <m/>
    <m/>
    <m/>
    <m/>
    <m/>
    <m/>
    <m/>
    <m/>
    <m/>
    <m/>
    <m/>
    <m/>
    <m/>
    <m/>
    <m/>
    <m/>
    <m/>
    <m/>
    <m/>
    <m/>
    <m/>
    <m/>
    <m/>
    <m/>
    <m/>
    <m/>
    <m/>
    <m/>
    <m/>
    <m/>
    <m/>
    <m/>
    <m/>
    <m/>
    <m/>
    <m/>
    <m/>
    <m/>
    <m/>
  </r>
  <r>
    <n v="706"/>
    <s v="AGFC"/>
    <s v="3 - QC Complete"/>
    <n v="44572"/>
    <n v="44617"/>
    <s v="Troubleman found a burnt 12kv primary crossarm that self extinguished. The ensuing fire was limited to PG&amp;E assets. The weather was marked as fog, looks like tracking could have been the driver to the ignition. This information is preliminary. "/>
    <s v="\\fxshare-nas05\quotashare-fs01\ESA\5 - Ignition Tracking\2021_Ignition_QC_Folders\20210602_1363589_21-0068652_nan_T005304885"/>
    <s v=" "/>
    <s v="Y"/>
    <s v="AGFC"/>
    <s v="Outage and create time corrected per FAS T005304868, fire lat/long has been corected"/>
    <n v="44571"/>
    <m/>
    <s v="Not In Scope"/>
    <m/>
    <m/>
    <m/>
    <m/>
    <m/>
    <m/>
    <m/>
    <m/>
    <m/>
    <m/>
    <m/>
    <m/>
    <m/>
    <m/>
    <m/>
    <m/>
    <m/>
    <m/>
    <m/>
    <m/>
    <m/>
    <m/>
    <m/>
    <m/>
    <m/>
    <m/>
    <m/>
    <m/>
    <m/>
    <m/>
    <m/>
    <m/>
    <m/>
    <m/>
    <m/>
    <m/>
    <m/>
    <m/>
    <m/>
    <m/>
    <m/>
    <m/>
    <m/>
    <m/>
    <m/>
    <m/>
    <s v=" "/>
    <x v="206"/>
    <s v="00:54:00"/>
    <n v="44349"/>
    <s v="01:54:00"/>
    <s v="FAS"/>
    <s v="N"/>
    <s v="N"/>
    <n v="1363589"/>
    <s v="21-0068652"/>
    <m/>
    <s v="T005304885"/>
    <n v="121442757"/>
    <m/>
    <m/>
    <s v="PG&amp;E_706_ignition_20210602_1.jpg"/>
    <s v=" "/>
    <x v="0"/>
    <x v="0"/>
    <s v="N"/>
    <s v="N"/>
    <s v="N"/>
    <s v="On June 2, 2021 at 0054 hours, a PG&amp;E troubleman was dispatched to the SF H 1108 12kv Distribution Circuit on Tingley Street in the City of San Fransico for reports of a pole fire. Initial analysis indicates contamination caused the ignition. Upon arrival, the troubleman found a burnt 12 kV primary crossarm, likely due to tracking from contamination of morning fog. The ensuing fire was limited to PG&amp;E assets and was self extinguished. The damage asset was replaced on June 2, 2021. This information is preliminary."/>
    <s v="PG&amp;E"/>
    <s v="Other"/>
    <s v="Crossarm"/>
    <s v="D"/>
    <s v="D"/>
    <s v="Structure-PG&amp;E only"/>
    <m/>
    <m/>
    <m/>
    <m/>
    <m/>
    <s v="Contamination"/>
    <s v="Contamination"/>
    <s v="Tracking"/>
    <s v="Y"/>
    <s v="Overhead"/>
    <x v="0"/>
    <s v="Crossarm"/>
    <s v="crossarm"/>
    <n v="101820140"/>
    <s v=" "/>
    <x v="0"/>
    <n v="37.729259999999996"/>
    <n v="-122.43377700000001"/>
    <s v="San Francisco"/>
    <s v="SF H 1108"/>
    <n v="12000"/>
    <s v="SF H 110857238"/>
    <x v="0"/>
    <s v="Self Extinguished"/>
    <s v="Urban"/>
    <s v="Fire-resistive fuel bed"/>
    <m/>
    <s v="N"/>
    <m/>
    <m/>
    <m/>
    <m/>
    <s v="N"/>
    <s v="N"/>
    <m/>
    <m/>
    <s v="2021-06-04"/>
    <m/>
    <m/>
    <m/>
    <m/>
    <m/>
    <m/>
    <m/>
    <m/>
    <m/>
    <m/>
    <m/>
    <m/>
    <m/>
    <m/>
    <m/>
    <m/>
    <m/>
    <m/>
    <m/>
    <s v="  "/>
    <s v="SAN FRANCISCO"/>
    <s v="SAN FRANCISCO 10"/>
    <s v="02:14"/>
    <n v="44349"/>
    <n v="1363589"/>
    <s v="T005304885"/>
    <n v="80"/>
    <s v="SANTA ROSA AVE"/>
    <s v="SAN FRANCISC"/>
    <n v="37.73028"/>
    <n v="-122.43174999999999"/>
    <s v="R1TCDDB"/>
    <s v="DUNLAP, COREY"/>
    <n v="22101108"/>
    <s v="20210602 03:00"/>
    <n v="9002"/>
    <m/>
    <s v="NEED CREW TO REPLACE BURNT 12KV ALLEY ARM"/>
    <s v="Y"/>
    <m/>
    <m/>
    <s v="37.7291267,-122.4340017,36.200000,3D"/>
    <m/>
    <m/>
    <m/>
    <m/>
    <m/>
    <s v="N"/>
    <s v="Y"/>
    <m/>
    <s v="Other (Comments)"/>
    <s v="fog"/>
    <s v="PG&amp;E Only"/>
    <m/>
    <s v="Breezy"/>
    <m/>
    <s v="PG&amp;E Equipment"/>
    <m/>
    <s v="Structure Only"/>
    <m/>
    <s v="Self Extinguished"/>
    <m/>
    <s v="Overhead"/>
    <m/>
    <s v="N"/>
    <m/>
    <m/>
    <m/>
    <s v="FIRE, POLE"/>
    <s v="CROSSARM, WOOD"/>
    <s v="N"/>
    <s v="  "/>
    <s v="Unplanned"/>
    <s v="San Francisco"/>
    <s v="San Francisco"/>
    <s v="022101108, SF H MARTIN-1108"/>
    <s v="21-0068652"/>
    <s v="Unplanned"/>
    <s v="Clear;32-90 F"/>
    <s v="880"/>
    <s v="66452"/>
    <s v="YES"/>
    <s v="Force Out"/>
    <s v="Sustained"/>
    <s v="No"/>
    <s v="57238"/>
    <s v="OH"/>
    <s v="Line Recloser"/>
    <s v="1363589"/>
    <s v="Crossarm, Wood, Burned/flashed"/>
    <m/>
    <s v="06/02/21 06:22"/>
    <m/>
    <s v="1229 ALEMANY BLVD"/>
    <s v="DAGENAIS/ 1091: 1337 ALEMANY"/>
    <s v="SW 1905 OPEN"/>
    <m/>
    <m/>
    <s v="No"/>
    <s v="Equipment Failure/Involved, Overhead"/>
    <m/>
    <s v="No"/>
    <m/>
    <m/>
    <s v="EQV2"/>
    <s v="Distribution Circuit"/>
    <s v="NXJ7"/>
    <s v="06/02/21 00:51"/>
    <m/>
    <m/>
    <m/>
    <m/>
    <m/>
    <m/>
    <m/>
    <m/>
    <m/>
    <m/>
    <m/>
  </r>
  <r>
    <n v="705"/>
    <s v="CFMD"/>
    <s v="3 - QC Complete"/>
    <n v="44449"/>
    <n v="44617"/>
    <s v="Structure fire, not attributable to PG&amp;E assets. This information is preliminary."/>
    <s v="\\fxshare-nas05\quotashare-fs01\ESA\5 - Ignition Tracking\2021_Ignition_QC_Folders\20210602_nan_nan_nan_7782825608"/>
    <s v=" "/>
    <m/>
    <m/>
    <m/>
    <m/>
    <m/>
    <s v="Not In Scope"/>
    <m/>
    <m/>
    <m/>
    <m/>
    <m/>
    <m/>
    <m/>
    <m/>
    <m/>
    <m/>
    <m/>
    <m/>
    <m/>
    <m/>
    <m/>
    <m/>
    <m/>
    <m/>
    <m/>
    <m/>
    <m/>
    <m/>
    <m/>
    <m/>
    <m/>
    <m/>
    <m/>
    <m/>
    <m/>
    <m/>
    <m/>
    <m/>
    <m/>
    <m/>
    <m/>
    <m/>
    <m/>
    <m/>
    <m/>
    <m/>
    <m/>
    <m/>
    <m/>
    <m/>
    <m/>
    <m/>
    <s v=" "/>
    <x v="206"/>
    <s v="01:41:00"/>
    <m/>
    <m/>
    <s v="FAS"/>
    <s v="N"/>
    <s v="N"/>
    <m/>
    <m/>
    <m/>
    <n v="7782825608"/>
    <m/>
    <m/>
    <m/>
    <m/>
    <s v=" "/>
    <x v="0"/>
    <x v="1"/>
    <s v="N"/>
    <s v="N"/>
    <s v="N"/>
    <s v="Structure fire, not attributable to PG&amp;E assets. This information is preliminary."/>
    <s v="Not PG&amp;E"/>
    <s v="Building"/>
    <m/>
    <m/>
    <m/>
    <s v="Structure-only"/>
    <m/>
    <m/>
    <m/>
    <m/>
    <m/>
    <s v="Other Fire: Non-PG&amp;E related"/>
    <m/>
    <m/>
    <m/>
    <s v="Overhead"/>
    <x v="1"/>
    <m/>
    <m/>
    <m/>
    <s v=" "/>
    <x v="0"/>
    <n v="37.284959999999998"/>
    <n v="-121.911655"/>
    <s v="Santa Clara"/>
    <s v="EL PATIO 1119"/>
    <n v="12000"/>
    <m/>
    <x v="0"/>
    <s v="San Jose FD"/>
    <s v="Urban"/>
    <m/>
    <m/>
    <s v="N"/>
    <m/>
    <m/>
    <m/>
    <m/>
    <s v="N"/>
    <s v="N"/>
    <m/>
    <m/>
    <s v="2021-06-02"/>
    <m/>
    <m/>
    <m/>
    <m/>
    <m/>
    <m/>
    <m/>
    <m/>
    <m/>
    <m/>
    <m/>
    <m/>
    <m/>
    <m/>
    <m/>
    <m/>
    <m/>
    <m/>
    <m/>
    <s v="  "/>
    <s v="DEANZA"/>
    <s v="CUPERTINO 05"/>
    <s v="01:41"/>
    <n v="44349"/>
    <m/>
    <n v="7782825608"/>
    <n v="5052"/>
    <s v="TISDALE WAY"/>
    <s v="SAN JOSE"/>
    <n v="37.274681999999999"/>
    <n v="-121.989163"/>
    <s v="G1TR5SQ"/>
    <s v="STEVENS, ROBERT "/>
    <n v="83371109"/>
    <s v="20210602 02:41"/>
    <n v="1121"/>
    <m/>
    <s v="STRUCTURE FIRE BOOTED MTR PER SJFD PGE &amp; PWR OK"/>
    <s v="Y"/>
    <m/>
    <m/>
    <s v="37.2849600,-121.9116550,66.800000,2D"/>
    <m/>
    <m/>
    <m/>
    <s v="SAN JOSE FD"/>
    <m/>
    <s v="N"/>
    <s v="Y"/>
    <s v="N"/>
    <s v="Clear"/>
    <m/>
    <s v="Structures"/>
    <m/>
    <s v="Calm"/>
    <m/>
    <s v="Other (Comments)"/>
    <s v="STRUCTURE ONLY PGE OK"/>
    <s v="Structure Only"/>
    <m/>
    <s v="Fire Dept"/>
    <s v="SAN JOSE"/>
    <s v="Overhead"/>
    <m/>
    <s v="N"/>
    <m/>
    <m/>
    <m/>
    <m/>
    <m/>
    <m/>
    <s v="  "/>
    <m/>
    <m/>
    <m/>
    <m/>
    <m/>
    <m/>
    <m/>
    <m/>
    <m/>
    <m/>
    <m/>
    <m/>
    <m/>
    <m/>
    <m/>
    <m/>
    <m/>
    <m/>
    <m/>
    <m/>
    <m/>
    <m/>
    <m/>
    <m/>
    <m/>
    <m/>
    <m/>
    <m/>
    <m/>
    <m/>
    <m/>
    <m/>
    <m/>
    <m/>
    <m/>
    <m/>
    <m/>
    <m/>
    <m/>
    <m/>
    <m/>
    <m/>
    <m/>
    <m/>
    <m/>
    <m/>
    <m/>
  </r>
  <r>
    <n v="704"/>
    <s v="G3BA"/>
    <s v="3 - QC Complete"/>
    <n v="44386"/>
    <n v="44617"/>
    <s v="Overhead primary conductor failed due to unknown cause, resulting in a wires down incident that ignited a small grass fire. The ensuing fire was 3 meter - 0.25 acre in size. EOC preliminary notes: On June 1, 2021 at 2134 hours, PG&amp;E’s Electric Incident Reporting On-Call Team received a voicemail from Ashley Robertson (A6RD), Wildfire Safety Operations Center Supervisor with the Hawk Team, in regard to the Capacity fire. The PG&amp;E Troubleman patrolled the Tejon 1103 Distribution Circuit number 252931103, two miles south of Sebastian Road and west of Rancho Drive in Arvin (Kern County). They observed line recloser 984740 open, a conductor broken at midspan and down on the ground at the very last tap-line to the east, and an approximately 15' x 200' strip of a smoldering grass fire. Initial analysis indicates the ignition was caused by overhead equipment failure. The Kern County Fire Department responded to and extinguished the fire.  The outage began on June 1, 2021 at 2014 hours. There are no known injuries, property damage, or media outlets on site. This information is preliminary. OIS: 1363425; ILIS: 21-0068625. This information is preliminary."/>
    <s v="\\fxshare-nas05\quotashare-fs01\ESA\5 - Ignition Tracking\2021_Ignition_QC_Folders\20210601_1363425_21-0068625_nan_T005304749"/>
    <s v=" "/>
    <m/>
    <s v="G3BA"/>
    <s v="Changed Outage Time to FNL; Updated SAP EC/LC Notification Number; Updated Asset Number Associated with Ignition; changed fire lat/long; updated fuel bed descritption; updated troubleman contact info"/>
    <m/>
    <m/>
    <s v="Not In Scope"/>
    <m/>
    <m/>
    <m/>
    <m/>
    <m/>
    <m/>
    <m/>
    <m/>
    <m/>
    <m/>
    <m/>
    <m/>
    <m/>
    <m/>
    <m/>
    <m/>
    <m/>
    <m/>
    <m/>
    <m/>
    <m/>
    <m/>
    <m/>
    <m/>
    <m/>
    <m/>
    <m/>
    <m/>
    <m/>
    <m/>
    <m/>
    <m/>
    <m/>
    <m/>
    <m/>
    <m/>
    <m/>
    <m/>
    <m/>
    <s v="N"/>
    <m/>
    <m/>
    <s v="C0CH"/>
    <s v="Chistopher Castro: 925-329-0234"/>
    <m/>
    <m/>
    <s v=" "/>
    <x v="207"/>
    <s v="20:21:00"/>
    <n v="44348"/>
    <s v="20:12:00"/>
    <s v="FAS"/>
    <s v="N"/>
    <s v="N"/>
    <n v="1363425"/>
    <s v="21-0068625"/>
    <m/>
    <s v="T005304749"/>
    <n v="121440924"/>
    <m/>
    <m/>
    <s v="PG&amp;E_704_Ignition_20210601_1.jpg"/>
    <s v=" "/>
    <x v="1"/>
    <x v="0"/>
    <s v="Y"/>
    <s v="Y"/>
    <s v="N"/>
    <s v="On June 1, 2021 at 20:21 hours a PG&amp;E Troubleman was dispatched and began a patrol for a possible fire near Rancho Dr South of Legray Rd in Arvin, CA.  They observed line recloser 984740 open, a conductor broken at midspan and down on the ground at the very last tap-line to the east, and an approximately 15' x 200' strip of a smoldering grass fire.  The fire was extinguished by Kern County Fire Department. "/>
    <s v="PG&amp;E"/>
    <s v="Vegetation"/>
    <m/>
    <s v="D"/>
    <s v="D"/>
    <s v="&lt;0.25"/>
    <m/>
    <m/>
    <m/>
    <m/>
    <m/>
    <s v="Equipment - PG&amp;E"/>
    <s v="All types of equipment / facility failure"/>
    <s v="Conductor failure-all"/>
    <s v="N"/>
    <s v="Overhead"/>
    <x v="0"/>
    <s v="Conductor - Primary"/>
    <m/>
    <n v="100197971"/>
    <s v=" "/>
    <x v="0"/>
    <n v="35.018030000000003"/>
    <n v="-118.84674"/>
    <s v="Kern"/>
    <s v="SAN BERNARD 1101 "/>
    <n v="12000"/>
    <m/>
    <x v="0"/>
    <s v="Kern County FD"/>
    <s v="Agriculture"/>
    <s v="Grass Fuel Model"/>
    <m/>
    <s v="N"/>
    <m/>
    <m/>
    <m/>
    <m/>
    <s v="N"/>
    <s v="N"/>
    <m/>
    <m/>
    <s v="2021-06-02"/>
    <m/>
    <m/>
    <m/>
    <m/>
    <m/>
    <m/>
    <m/>
    <m/>
    <m/>
    <m/>
    <m/>
    <m/>
    <m/>
    <m/>
    <m/>
    <m/>
    <m/>
    <m/>
    <m/>
    <s v="  "/>
    <s v="KERN"/>
    <s v="BAKERSFIELD 12"/>
    <s v="20:21"/>
    <n v="44348"/>
    <n v="1363425"/>
    <s v="T005304749"/>
    <m/>
    <s v="NE NW 21 11 18"/>
    <s v="ARVIN"/>
    <n v="35.018030000000003"/>
    <n v="-118.84674"/>
    <s v="K1TC0CH"/>
    <s v="CASTRO, CHRIS"/>
    <n v="252931103"/>
    <s v="20210601 22:39"/>
    <n v="9260"/>
    <m/>
    <s v="wire down outage,wire broke mid span,no cause,opend SB 129553 and placed MOL tag on pole,pics sent,oncall contacted for crews to repair"/>
    <s v="Y"/>
    <n v="3"/>
    <s v="\\fxshare-nas05\quotashare-fs01\ESA\5 - Ignition Tracking\Fire_Tab_Attachment_Files"/>
    <m/>
    <n v="35.040241999999999"/>
    <n v="-118.802324"/>
    <m/>
    <s v="KCFD"/>
    <m/>
    <s v="N"/>
    <s v="Y"/>
    <m/>
    <s v="Clear"/>
    <m/>
    <s v="Private Land"/>
    <m/>
    <s v="Calm"/>
    <m/>
    <s v="Unknown"/>
    <m/>
    <s v="3 meters - 0.25 Acres"/>
    <m/>
    <s v="Fire Dept"/>
    <m/>
    <s v="Overhead"/>
    <m/>
    <s v="N"/>
    <m/>
    <m/>
    <m/>
    <s v="OVERHEAD"/>
    <s v="CONDUCTOR, OVERHEAD"/>
    <s v="N"/>
    <s v="  "/>
    <s v="Unplanned"/>
    <s v="Kern"/>
    <s v="Kern"/>
    <s v="252931103, TEJON-1103"/>
    <s v="21-0068625"/>
    <s v="Unplanned"/>
    <s v="Clear;32-90 F"/>
    <s v="35"/>
    <s v="6085"/>
    <s v="NO"/>
    <s v="Line to Ground"/>
    <s v="Sustained"/>
    <s v="No"/>
    <s v="984740"/>
    <s v="OH"/>
    <s v="Line Recloser"/>
    <s v="1363425"/>
    <s v="Conductor, Overhead, Broken, wire on ground"/>
    <s v="C GRD "/>
    <s v="06/01/21 22:39"/>
    <m/>
    <s v="2 MI S/O SEBASTIAN RD W/S RANCHO DR"/>
    <s v="3 S/OF C73291"/>
    <s v="LR 830398 OPEN / 984740 CLOSED"/>
    <m/>
    <m/>
    <s v="No"/>
    <s v="Equipment Failure/Involved, Overhead"/>
    <m/>
    <s v="No"/>
    <s v="2"/>
    <s v="96"/>
    <s v="J4WS"/>
    <s v="Distribution Circuit"/>
    <s v="J4WS"/>
    <s v="06/01/21 20:14"/>
    <s v="J4WS"/>
    <m/>
    <m/>
    <m/>
    <m/>
    <m/>
    <m/>
    <m/>
    <m/>
    <m/>
    <m/>
  </r>
  <r>
    <n v="703"/>
    <s v="DJPK"/>
    <s v="3 - QC Complete"/>
    <n v="44537"/>
    <n v="44617"/>
    <s v="Other fire, not attributable to PG&amp;E assets. Other grass fire burnt PG&amp;E poles. This information is preliminary."/>
    <s v="\\fxshare-nas05\quotashare-fs01\ESA\5 - Ignition Tracking\2021_Ignition_QC_Folders\20210601_nan_nan_nan_T005304711"/>
    <s v=" "/>
    <m/>
    <m/>
    <m/>
    <m/>
    <m/>
    <s v="Not In Scope"/>
    <m/>
    <m/>
    <m/>
    <m/>
    <m/>
    <m/>
    <m/>
    <m/>
    <m/>
    <m/>
    <m/>
    <m/>
    <m/>
    <m/>
    <m/>
    <m/>
    <m/>
    <m/>
    <m/>
    <m/>
    <m/>
    <m/>
    <m/>
    <m/>
    <m/>
    <m/>
    <m/>
    <m/>
    <m/>
    <m/>
    <m/>
    <m/>
    <m/>
    <m/>
    <m/>
    <m/>
    <m/>
    <m/>
    <m/>
    <s v="Y"/>
    <n v="44536"/>
    <n v="44536"/>
    <s v="JMRY"/>
    <s v="James Rogers, (559) 240-4392"/>
    <s v="Spoke to T-man, James Rogers.  He confirmed that damaged pole and service conductor were customer-owned.  No damage was sustained to PG&amp;E-owned electric facilities.  No outage resulted from the incident. He recalls fire department IC advising him that PG&amp;E's facilities were not suspected in causing the fire. "/>
    <m/>
    <s v=" "/>
    <x v="207"/>
    <s v="19:35:00"/>
    <m/>
    <m/>
    <s v="FAS"/>
    <s v="N"/>
    <s v="N"/>
    <m/>
    <m/>
    <m/>
    <s v="T005304711"/>
    <m/>
    <m/>
    <m/>
    <m/>
    <s v=" "/>
    <x v="0"/>
    <x v="1"/>
    <s v="N"/>
    <s v="N"/>
    <s v="N"/>
    <s v="On June 1,2021, at approximately 19:35 hours, a PG&amp;E Troubleman was dispatched to the area of Conejo Avenue and Del Ray Avenue, Kingsburg, in response to a call from the Fresno County Fire Department regarding a grass fire in the area that caused damaged to a utility pole and service drop cable.   Upon arrival at the scene the Troubleman confirmed fire damage was sustained to a customer-owned wood utility pole and a customer-owned service drop cable that was serving a nearby well pump.  The Troubleman confirmed that no damage was sustained to PG&amp;E electric facilities and that PG&amp;E’s electric facilities were not suspected in igniting the fire. "/>
    <s v="Not PG&amp;E"/>
    <s v="Vegetation"/>
    <m/>
    <m/>
    <m/>
    <s v="0.26-9.99"/>
    <m/>
    <m/>
    <m/>
    <m/>
    <m/>
    <s v="Other Fire: Non-PG&amp;E related"/>
    <m/>
    <m/>
    <m/>
    <s v="Overhead"/>
    <x v="1"/>
    <m/>
    <m/>
    <m/>
    <s v=" "/>
    <x v="0"/>
    <n v="36.491606699999998"/>
    <n v="-119.520045"/>
    <s v="Tulare"/>
    <s v="KINGSBURG 1111 "/>
    <n v="12000"/>
    <m/>
    <x v="0"/>
    <s v="Kingsburg FD"/>
    <s v="Agriculture"/>
    <m/>
    <m/>
    <s v="N"/>
    <m/>
    <m/>
    <m/>
    <m/>
    <s v="N"/>
    <s v="N"/>
    <m/>
    <m/>
    <s v="2021-06-02"/>
    <m/>
    <m/>
    <m/>
    <m/>
    <m/>
    <m/>
    <m/>
    <m/>
    <m/>
    <m/>
    <m/>
    <m/>
    <m/>
    <m/>
    <m/>
    <m/>
    <m/>
    <m/>
    <m/>
    <s v="  "/>
    <s v="FRESNO"/>
    <s v="SELMA  01"/>
    <s v="19:35"/>
    <n v="44348"/>
    <m/>
    <s v="T005304711"/>
    <s v="UNKNOWN"/>
    <s v="S DEL REY AVE"/>
    <s v="KINGSBURG"/>
    <m/>
    <m/>
    <s v="F6TJMRY"/>
    <s v="ROGERS, JAMES"/>
    <m/>
    <s v="20210601 20:38"/>
    <n v="9111"/>
    <m/>
    <s v="POLES OK GRASS FIRE PWR OK"/>
    <s v="Y"/>
    <m/>
    <m/>
    <s v="36.4916067,-119.5200450,76.900000,3D"/>
    <m/>
    <m/>
    <m/>
    <s v="KINGSBURG FD"/>
    <m/>
    <s v="N"/>
    <s v="Y"/>
    <m/>
    <s v="Clear"/>
    <m/>
    <s v="Private Land"/>
    <m/>
    <s v="Calm"/>
    <m/>
    <s v="Vegetation"/>
    <m/>
    <s v="0.25 - 10 Acres"/>
    <m/>
    <s v="Fire Dept"/>
    <s v="NOT A PGE ISSUE"/>
    <s v="Overhead"/>
    <m/>
    <s v="N"/>
    <m/>
    <m/>
    <m/>
    <s v="OTHER GROUND VEGETATION"/>
    <s v="POLE-WOOD"/>
    <s v="N"/>
    <s v="  "/>
    <m/>
    <m/>
    <m/>
    <m/>
    <m/>
    <m/>
    <m/>
    <m/>
    <m/>
    <m/>
    <m/>
    <m/>
    <m/>
    <m/>
    <m/>
    <m/>
    <m/>
    <m/>
    <m/>
    <m/>
    <m/>
    <m/>
    <m/>
    <m/>
    <m/>
    <m/>
    <m/>
    <m/>
    <m/>
    <m/>
    <m/>
    <m/>
    <m/>
    <m/>
    <m/>
    <m/>
    <m/>
    <m/>
    <m/>
    <m/>
    <m/>
    <m/>
    <m/>
    <m/>
    <m/>
    <m/>
    <m/>
  </r>
  <r>
    <n v="702"/>
    <s v="MXX7"/>
    <s v="3 - QC Complete"/>
    <n v="44383"/>
    <n v="44617"/>
    <s v="Transformer flashed over due to bird nest contact, resulting in a 1 acre grass fire. This information is preliminary."/>
    <s v="\\fxshare-nas05\quotashare-fs01\ESA\5 - Ignition Tracking\2021_Ignition_QC_Folders\20210601_1363274_21-0068594_nan_T005304558"/>
    <s v=" "/>
    <m/>
    <s v="MXX7"/>
    <s v="Outage time was updated per FAS outage time column."/>
    <n v="44363"/>
    <m/>
    <s v="Not In Scope"/>
    <m/>
    <m/>
    <m/>
    <m/>
    <m/>
    <m/>
    <m/>
    <m/>
    <m/>
    <m/>
    <m/>
    <m/>
    <m/>
    <m/>
    <m/>
    <m/>
    <m/>
    <m/>
    <m/>
    <m/>
    <m/>
    <m/>
    <m/>
    <m/>
    <m/>
    <m/>
    <m/>
    <m/>
    <m/>
    <m/>
    <m/>
    <m/>
    <m/>
    <m/>
    <m/>
    <m/>
    <m/>
    <m/>
    <m/>
    <m/>
    <m/>
    <m/>
    <m/>
    <m/>
    <m/>
    <m/>
    <s v=" "/>
    <x v="207"/>
    <s v="16:55:00"/>
    <n v="44348"/>
    <s v="16:53:00"/>
    <s v="FAS"/>
    <s v="N"/>
    <s v="N"/>
    <n v="1363274"/>
    <s v="21-0068594"/>
    <m/>
    <s v="T005304558"/>
    <n v="121439838"/>
    <m/>
    <m/>
    <s v="PG&amp;E_702_Ignition_20210601_3.jpg"/>
    <s v=" "/>
    <x v="1"/>
    <x v="0"/>
    <s v="Y"/>
    <s v="Y"/>
    <s v="N"/>
    <s v="On June 1st, 2021 at 1655 hours, a PG&amp;E Troubleman was dispatched to the TWISSELMAN 2105 21kV Distribution Circuit near Holloway Road in Kern County in response to a fire. Initial analysis indicates a bird's nest caused the ignition. Transformer (CGC #  514780578088) was flashed over and pole (SAP # 103265362) was burnt. The ensuing fire was 1 acre in size and the fire was suppressed by BLM Fire. PG&amp;E Hired Contract Crew replaced transformer and repaired pole on June 2nd, 2021. This information is preliminary. "/>
    <s v="PG&amp;E"/>
    <s v="Other"/>
    <s v="Transformer, Nest"/>
    <s v="D"/>
    <s v="D"/>
    <s v="0.26-9.99"/>
    <m/>
    <m/>
    <m/>
    <m/>
    <m/>
    <s v="Contact - Animal - Nest"/>
    <s v="Contact from object"/>
    <s v="Nest Contact"/>
    <s v="N"/>
    <s v="Overhead"/>
    <x v="0"/>
    <s v="Transformer Bushing"/>
    <s v="Transformer, Pole"/>
    <n v="103265362"/>
    <s v=" "/>
    <x v="0"/>
    <n v="35.633323772841997"/>
    <n v="-119.757521091413"/>
    <s v="Kern"/>
    <s v="TWISSELMAN 2105"/>
    <n v="21000"/>
    <s v="TWISSELMAN 21054320"/>
    <x v="0"/>
    <s v="BLM Fire"/>
    <s v="Herbaceous"/>
    <s v="Grass Fuel Model"/>
    <m/>
    <s v="N"/>
    <m/>
    <m/>
    <m/>
    <m/>
    <s v="N"/>
    <s v="N"/>
    <m/>
    <m/>
    <s v="2021-06-02"/>
    <m/>
    <m/>
    <m/>
    <m/>
    <m/>
    <m/>
    <m/>
    <m/>
    <m/>
    <m/>
    <m/>
    <m/>
    <m/>
    <m/>
    <m/>
    <m/>
    <m/>
    <m/>
    <m/>
    <s v="  "/>
    <s v="KERN"/>
    <s v="WASCO 01"/>
    <s v="16:55"/>
    <n v="44348"/>
    <n v="1363274"/>
    <s v="T005304558"/>
    <n v="14251"/>
    <s v="HOLLOWAY RD"/>
    <s v="LOST HILLS"/>
    <n v="35.633339999999997"/>
    <n v="-119.75738"/>
    <s v="K1TGJWA"/>
    <s v="WATERS, GREGORY "/>
    <n v="254402105"/>
    <s v="20210601 18:24"/>
    <n v="9110"/>
    <m/>
    <s v="flashed over transformer and burnt pole due to bird nest. started 1ac grassfire BLM fire responded. submitted pics for fire and ec tag for crew to replace pole and transformer."/>
    <s v="Y"/>
    <m/>
    <m/>
    <s v="35.63332377284205,-119.75752109141393,126.43315760105064,"/>
    <m/>
    <m/>
    <m/>
    <s v="BLM Fire"/>
    <m/>
    <s v="N"/>
    <s v="Y"/>
    <m/>
    <s v="Clear"/>
    <m/>
    <s v="Private Land"/>
    <m/>
    <s v="Calm"/>
    <m/>
    <s v="Other (Comments)"/>
    <s v="Bird nest"/>
    <s v="0.25 - 10 Acres"/>
    <m/>
    <s v="Fire Dept"/>
    <m/>
    <s v="Overhead"/>
    <m/>
    <s v="N"/>
    <m/>
    <m/>
    <m/>
    <s v="ANIMAL-OTHER"/>
    <s v="TRANSFORMER (OH)"/>
    <s v="N"/>
    <s v="  "/>
    <s v="Unplanned"/>
    <s v="Kern"/>
    <s v="Kern"/>
    <s v="254402105, TWISSELMAN-2105"/>
    <s v="21-0068594"/>
    <s v="Unplanned"/>
    <s v="Clear;32-90 F"/>
    <s v="1"/>
    <s v="607"/>
    <s v="NO"/>
    <s v="Line to Ground"/>
    <s v="Sustained"/>
    <s v="No"/>
    <s v="MTR#1010438919"/>
    <s v="OH"/>
    <s v="Transformer"/>
    <s v="1363274"/>
    <s v="Transformer (OH), Burned/flashed"/>
    <m/>
    <s v="06/01/21 20:56"/>
    <m/>
    <s v="NE SW SW 30-26/21 (14251 Holloway Rd.)"/>
    <s v="WATERS, GREGG 661-809-8744: Transformer"/>
    <m/>
    <m/>
    <m/>
    <s v="No"/>
    <s v="Animal, Other"/>
    <m/>
    <s v="No"/>
    <m/>
    <m/>
    <s v="K1TGJWA"/>
    <s v="Transformer only"/>
    <s v="J4WS"/>
    <s v="06/01/21 16:53"/>
    <s v="Not Required"/>
    <m/>
    <m/>
    <m/>
    <m/>
    <m/>
    <m/>
    <m/>
    <m/>
    <m/>
    <m/>
  </r>
  <r>
    <n v="701"/>
    <s v="P4K5"/>
    <s v="3 - QC Complete"/>
    <n v="44390"/>
    <n v="44617"/>
    <s v="Capacitor bank flashed over due to bird nest contact, resulting in a grass fire. The troubleman created 2 EC tags and COE tags for the damaged assets. The ensuing fire was 0.25 acre - 10 acres in size. This information is preliminary."/>
    <s v="\\fxshare-nas05\quotashare-fs01\ESA\5 - Ignition Tracking\2021_Ignition_QC_Folders\20210601_nan_nan_nan_T005304459"/>
    <s v=" "/>
    <m/>
    <m/>
    <m/>
    <m/>
    <m/>
    <s v="Not In Scope"/>
    <m/>
    <m/>
    <m/>
    <m/>
    <m/>
    <m/>
    <m/>
    <m/>
    <m/>
    <m/>
    <m/>
    <m/>
    <m/>
    <m/>
    <m/>
    <m/>
    <m/>
    <m/>
    <m/>
    <m/>
    <m/>
    <m/>
    <m/>
    <m/>
    <m/>
    <m/>
    <m/>
    <m/>
    <m/>
    <m/>
    <m/>
    <m/>
    <m/>
    <m/>
    <m/>
    <m/>
    <m/>
    <m/>
    <m/>
    <m/>
    <m/>
    <m/>
    <m/>
    <m/>
    <m/>
    <m/>
    <s v=" "/>
    <x v="207"/>
    <s v="15:07:00"/>
    <m/>
    <m/>
    <s v="FAS"/>
    <s v="N"/>
    <s v="N"/>
    <s v="TR7771811"/>
    <m/>
    <m/>
    <s v="T005304374, T005304382, T005304459"/>
    <s v="121439568, 121439631"/>
    <m/>
    <m/>
    <s v="No photo"/>
    <s v=" "/>
    <x v="1"/>
    <x v="0"/>
    <s v="Y"/>
    <s v="Y"/>
    <s v="N"/>
    <s v="On June 1st, 2021 at 1507 hours, a PG&amp;E Troubleman was dispatched to the Smyrna 1101 12kV Distribution Circuit on W Gartes Highway in response to an ignition. Initial analysis indicates capacitor flashed over due to nest contact which caused the ignition. The ensuing fire was 0.26 – 9.99 acres in size and the fire was suppressed by Kern County FD. PG&amp;E Crew replaced the capacitor bank and poles. This is preliminary."/>
    <s v="PG&amp;E"/>
    <s v="Other"/>
    <s v="Capacitor bank, Nest"/>
    <s v="D"/>
    <s v="D"/>
    <s v="0.26-9.99"/>
    <m/>
    <m/>
    <m/>
    <m/>
    <m/>
    <s v="Contact - Animal - Nest"/>
    <s v="Contact from object"/>
    <s v="Nest Contact"/>
    <s v="N"/>
    <s v="Overhead"/>
    <x v="0"/>
    <s v="Capacitor Bank"/>
    <s v="Capacitor bank, Poles"/>
    <n v="103768563"/>
    <s v=" "/>
    <x v="0"/>
    <n v="35.749351571564297"/>
    <n v="-119.477096242176"/>
    <s v="Kern"/>
    <s v="SMYRNA 1101 "/>
    <n v="12000"/>
    <s v="SMYRNA 1101CB"/>
    <x v="0"/>
    <s v="Kern County FD"/>
    <s v="Herbaceous"/>
    <s v="Brush fuel model"/>
    <m/>
    <s v="N"/>
    <m/>
    <m/>
    <m/>
    <m/>
    <s v="N"/>
    <s v="N"/>
    <m/>
    <m/>
    <s v="2021-06-02"/>
    <m/>
    <m/>
    <m/>
    <m/>
    <m/>
    <m/>
    <m/>
    <m/>
    <m/>
    <m/>
    <m/>
    <m/>
    <m/>
    <m/>
    <m/>
    <m/>
    <m/>
    <m/>
    <m/>
    <s v="  "/>
    <s v="KERN"/>
    <s v="WASCO 02"/>
    <s v="15:07"/>
    <n v="44348"/>
    <m/>
    <s v="T005304459"/>
    <s v="UNKNOWN"/>
    <s v="W GARTES HWY"/>
    <s v="WASCO"/>
    <m/>
    <m/>
    <s v="K1TGJWA"/>
    <s v="WATERS, GREGORY "/>
    <m/>
    <s v="20210601 17:05"/>
    <n v="9110"/>
    <m/>
    <s v="cap bank flashed over due to bird nest. started grassfire. unable to attach fire pics. email for info. sipt team and county fire responded. 2 ec tags and coe tag submitted for damaged facilities."/>
    <s v="Y"/>
    <m/>
    <m/>
    <s v="35.74935157156434,-119.4770962421767,65.84532300344394,"/>
    <m/>
    <m/>
    <m/>
    <s v="Kern County Fire Department "/>
    <m/>
    <s v="N"/>
    <s v="Y"/>
    <m/>
    <s v="Clear"/>
    <m/>
    <s v="Other (Comments)"/>
    <s v="Private land and Pg&amp;e facilities"/>
    <s v="Calm"/>
    <m/>
    <s v="Animal"/>
    <s v="Bird nest caused capacitor bank to flash over"/>
    <s v="0.25 - 10 Acres"/>
    <m/>
    <s v="Fire Dept"/>
    <m/>
    <s v="Overhead"/>
    <s v="capacitor bank"/>
    <s v="N"/>
    <m/>
    <m/>
    <m/>
    <s v="ANIMAL-OTHER"/>
    <s v="CAPACITOR"/>
    <s v="N"/>
    <s v="  "/>
    <m/>
    <m/>
    <m/>
    <m/>
    <m/>
    <m/>
    <m/>
    <m/>
    <m/>
    <m/>
    <m/>
    <m/>
    <m/>
    <m/>
    <m/>
    <m/>
    <m/>
    <m/>
    <m/>
    <m/>
    <m/>
    <m/>
    <m/>
    <m/>
    <m/>
    <m/>
    <m/>
    <m/>
    <m/>
    <m/>
    <m/>
    <m/>
    <m/>
    <m/>
    <m/>
    <m/>
    <m/>
    <m/>
    <m/>
    <m/>
    <m/>
    <m/>
    <m/>
    <m/>
    <m/>
    <m/>
    <m/>
  </r>
  <r>
    <n v="700"/>
    <s v="CFMD"/>
    <s v="3 - QC Complete"/>
    <n v="44391"/>
    <n v="44617"/>
    <s v="4 acsr overhead primary conductor failed due to unknown cause, resulting in an ignition. The ensuing fire was 3 meters - 0.25 acre in size. This information is preliminary. - cfmd - Shot gun wire shooting, not due to a failed splice.  Attributable to PG&amp;E assets"/>
    <s v="\\fxshare-nas05\quotashare-fs01\ESA\5 - Ignition Tracking\2021_Ignition_QC_Folders\20210601_1363059_nan_nan_T005304251"/>
    <s v=" "/>
    <m/>
    <m/>
    <m/>
    <m/>
    <m/>
    <s v="Not In Scope"/>
    <m/>
    <m/>
    <m/>
    <m/>
    <m/>
    <m/>
    <m/>
    <m/>
    <m/>
    <m/>
    <m/>
    <m/>
    <m/>
    <m/>
    <m/>
    <m/>
    <m/>
    <m/>
    <m/>
    <m/>
    <m/>
    <m/>
    <m/>
    <m/>
    <m/>
    <m/>
    <m/>
    <m/>
    <m/>
    <m/>
    <m/>
    <m/>
    <m/>
    <m/>
    <m/>
    <m/>
    <m/>
    <m/>
    <m/>
    <s v="Y"/>
    <n v="44391"/>
    <n v="44391"/>
    <s v="DAOI"/>
    <n v="2097997788"/>
    <s v="Obtained pics/details"/>
    <m/>
    <s v=" "/>
    <x v="207"/>
    <s v="12:08:00"/>
    <n v="44348"/>
    <s v="12:07:00"/>
    <s v="FAS"/>
    <s v="N"/>
    <s v="N"/>
    <n v="1363059"/>
    <m/>
    <m/>
    <s v="T005304251"/>
    <m/>
    <m/>
    <m/>
    <s v="PG&amp;E_700_Ignition_20210601_1"/>
    <s v=" "/>
    <x v="1"/>
    <x v="0"/>
    <s v="Y"/>
    <s v="Y"/>
    <s v="N"/>
    <s v="On June 1st, 2021 at approximately 12:08 hours, a PG&amp;E troubleman was working on the Newhall 1109, 12kV distribution circuit#254461109 on NE C/O AVE 7 / RD 13 2/E Road in the City of Firebaugh. The troubleman and crew were switching and a splice failed during the process. Initial analysis indicates a weak area in the line where it had been damaged by gun shots. During the switching, the weak area in the line was dead.  The troubleman heated up the circuit, closed the cut outs heating up and part of the switch log causing the wire to break and start a fire a 1/4 of a mile down the road. The fire was suppressed by the PG&amp;E crew on site. Madera FD arrived shortly after to provide any further assistance.  This incident occurred in a Non-HFTD with clear, calm wind weather conditions.  No corrective tags were created for this incident.  The troubleman repaired the service line and service on 6/1/2021.  This information is preliminary."/>
    <s v="PG&amp;E"/>
    <s v="Vegetation"/>
    <m/>
    <s v="D"/>
    <s v="D"/>
    <s v="&lt;0.25"/>
    <m/>
    <m/>
    <m/>
    <m/>
    <m/>
    <s v="Equipment - PG&amp;E"/>
    <s v="All types of equipment / facility failure"/>
    <s v="Conductor failure-all"/>
    <s v="N"/>
    <s v="Overhead"/>
    <x v="0"/>
    <s v="Conductor - Primary"/>
    <s v="Conductor, cutouts, fuses"/>
    <n v="101093547"/>
    <s v=" "/>
    <x v="0"/>
    <n v="36.850991999999998"/>
    <n v="-120.314273"/>
    <s v="Madera"/>
    <s v="NEWHALL 1109 "/>
    <n v="12000"/>
    <m/>
    <x v="0"/>
    <s v="Madera FD"/>
    <s v="Herbaceous"/>
    <m/>
    <m/>
    <s v="N"/>
    <m/>
    <m/>
    <m/>
    <m/>
    <s v="N"/>
    <s v="N"/>
    <m/>
    <m/>
    <s v="2021-06-01"/>
    <m/>
    <m/>
    <m/>
    <m/>
    <m/>
    <m/>
    <m/>
    <m/>
    <m/>
    <m/>
    <m/>
    <m/>
    <m/>
    <m/>
    <m/>
    <m/>
    <m/>
    <m/>
    <m/>
    <s v="  "/>
    <s v="YOSEMITE"/>
    <s v="MADERA 02"/>
    <s v="12:08"/>
    <n v="44348"/>
    <n v="1363059"/>
    <s v="T005304251"/>
    <m/>
    <s v="NW NE 34-12-15"/>
    <s v="FIREBAUGH"/>
    <n v="36.851019999999998"/>
    <n v="-120.31716"/>
    <s v="Y1TDAOI"/>
    <s v="OLGUIN, DOMINIC"/>
    <n v="254461109"/>
    <s v="20210601 12:54"/>
    <n v="9002"/>
    <n v="1"/>
    <s v="4 acsr down. needs to be replaced"/>
    <s v="Y"/>
    <n v="5"/>
    <s v="\\fxshare-nas05\quotashare-fs01\ESA\5 - Ignition Tracking\Fire_Tab_Attachment_Files"/>
    <m/>
    <n v="36.850991999999998"/>
    <n v="-120.314273"/>
    <m/>
    <s v="madera fire dept 559 906 1621"/>
    <m/>
    <s v="N"/>
    <s v="Y"/>
    <m/>
    <s v="Clear"/>
    <m/>
    <s v="Private Land"/>
    <m/>
    <s v="Calm"/>
    <m/>
    <s v="PG&amp;E Equipment"/>
    <m/>
    <s v="3 meters - 0.25 Acres"/>
    <m/>
    <s v="Fire Dept"/>
    <m/>
    <s v="Overhead"/>
    <m/>
    <s v="Y"/>
    <s v="pictures"/>
    <s v="PG&amp;E Employee"/>
    <m/>
    <s v="OVERHEAD"/>
    <s v="CONDUCTOR, OVERHEAD"/>
    <s v="N"/>
    <s v="  "/>
    <m/>
    <m/>
    <m/>
    <m/>
    <m/>
    <m/>
    <m/>
    <m/>
    <m/>
    <m/>
    <m/>
    <m/>
    <m/>
    <m/>
    <m/>
    <m/>
    <m/>
    <m/>
    <m/>
    <m/>
    <m/>
    <m/>
    <m/>
    <m/>
    <m/>
    <m/>
    <m/>
    <m/>
    <m/>
    <m/>
    <m/>
    <m/>
    <m/>
    <m/>
    <m/>
    <m/>
    <m/>
    <m/>
    <m/>
    <m/>
    <m/>
    <m/>
    <m/>
    <m/>
    <m/>
    <m/>
    <m/>
  </r>
  <r>
    <n v="699"/>
    <s v="S7RM"/>
    <s v="3 - QC Complete"/>
    <n v="44365"/>
    <n v="44617"/>
    <s v="Pole fire due likely due to tracking from fog. The ensuing fire was limited to PG&amp;E assets. This information is preliminary."/>
    <s v="\\fxshare-nas05\quotashare-fs01\ESA\5 - Ignition Tracking\2021_Ignition_QC_Folders\20210601_1362818_21-0068186_nan_T005303970"/>
    <s v=" "/>
    <m/>
    <m/>
    <m/>
    <m/>
    <m/>
    <s v="Not In Scope"/>
    <m/>
    <m/>
    <m/>
    <m/>
    <m/>
    <m/>
    <m/>
    <m/>
    <m/>
    <m/>
    <m/>
    <m/>
    <m/>
    <m/>
    <m/>
    <m/>
    <m/>
    <m/>
    <m/>
    <m/>
    <m/>
    <m/>
    <m/>
    <m/>
    <m/>
    <m/>
    <m/>
    <m/>
    <m/>
    <m/>
    <m/>
    <m/>
    <m/>
    <m/>
    <m/>
    <m/>
    <m/>
    <m/>
    <m/>
    <m/>
    <m/>
    <m/>
    <m/>
    <m/>
    <m/>
    <m/>
    <s v=" "/>
    <x v="207"/>
    <s v="08:57:00"/>
    <n v="44348"/>
    <s v="08:57:00"/>
    <s v="FAS"/>
    <s v="N"/>
    <s v="N"/>
    <n v="1362818"/>
    <s v="21-0068186"/>
    <m/>
    <s v="T005303970"/>
    <n v="121436297"/>
    <m/>
    <m/>
    <m/>
    <s v=" "/>
    <x v="0"/>
    <x v="0"/>
    <s v="N"/>
    <s v="N"/>
    <s v="N"/>
    <s v="On June 1st, 2021 at 09:01 hrs. a PG&amp;E Trouble man was dispatcheed to the El Cerrito G 1112 12 KV Distribution circuit near Bayo Vista Ave. in the City of Richmond in response to a report of a customer hearing a transformer &quot;explode&quot; and hit the ground with no wires down and a pole fire.  Upon his arrival in the area, the trouble man noted a pole top fire with no extension of fire beyond the pole.  The fire was suppressed by the responding trouble man however, the Contra Costa County Fire Protection District did respond to the incident.  This incident occurred in a Non HFTD during a foggy, light wind weather condition.  Initial analysis indicates that tracking due to the foggy condition was the cause of this ignition.  The trouble man created an EC tag to repair the equipment and on 6/1/2021 a PG&amp;E crew replaced the pole, the transformer and had a haz mat crew mitigate the oil spilled from the transformer.  "/>
    <s v="PG&amp;E"/>
    <s v="Other"/>
    <s v="Pole"/>
    <s v="D"/>
    <s v="D"/>
    <s v="Structure-PG&amp;E only"/>
    <s v="Confined to Pole. "/>
    <m/>
    <m/>
    <m/>
    <m/>
    <s v="Contamination"/>
    <s v="Contamination"/>
    <s v="Tracking"/>
    <s v="Y"/>
    <s v="Overhead"/>
    <x v="0"/>
    <s v="Pole"/>
    <s v="Pole, transformer"/>
    <n v="101435464"/>
    <s v=" "/>
    <x v="0"/>
    <n v="37.955689999999997"/>
    <n v="-122.32534"/>
    <s v="Contra Costa"/>
    <s v="EL CERRITO G 1112"/>
    <n v="12000"/>
    <m/>
    <x v="0"/>
    <s v="Employee/Contra Costa County FD"/>
    <s v="Urban"/>
    <m/>
    <m/>
    <s v="N"/>
    <m/>
    <m/>
    <m/>
    <m/>
    <s v="N"/>
    <s v="N"/>
    <m/>
    <m/>
    <s v="2021-06-01"/>
    <m/>
    <m/>
    <m/>
    <m/>
    <m/>
    <m/>
    <m/>
    <m/>
    <m/>
    <m/>
    <m/>
    <m/>
    <m/>
    <m/>
    <m/>
    <m/>
    <m/>
    <m/>
    <m/>
    <s v="  "/>
    <s v="EAST BAY"/>
    <s v="RICHMOND 05"/>
    <s v="09:01"/>
    <n v="44348"/>
    <n v="1362818"/>
    <s v="T005303970"/>
    <n v="1718"/>
    <s v="BAYO VISTA AVE"/>
    <s v="RICHMOND"/>
    <n v="37.955689999999997"/>
    <n v="-122.32534"/>
    <s v="E2TJ7HE"/>
    <s v="HERRERA, JIMMY"/>
    <n v="12501112"/>
    <s v="20210601 10:34"/>
    <n v="9110"/>
    <m/>
    <s v="POLE FIRE FROM FOG"/>
    <s v="Y"/>
    <m/>
    <m/>
    <m/>
    <n v="37.955689999999997"/>
    <n v="-122.32534"/>
    <m/>
    <s v="CONTRA COSTA"/>
    <m/>
    <s v="N"/>
    <s v="Y"/>
    <m/>
    <s v="Other (Comments)"/>
    <s v="FOGGY"/>
    <s v="PG&amp;E Only"/>
    <m/>
    <s v="Light"/>
    <m/>
    <s v="PG&amp;E Equipment"/>
    <m/>
    <s v="Structure Only"/>
    <m/>
    <s v="Employee"/>
    <m/>
    <s v="Overhead"/>
    <m/>
    <s v="N"/>
    <m/>
    <m/>
    <m/>
    <s v="PATROL-FOUND NOTHING"/>
    <m/>
    <s v="N"/>
    <s v="  "/>
    <s v="Unplanned"/>
    <s v="East Bay"/>
    <s v="Bay"/>
    <s v="012501112, EL CERRITO G-1112"/>
    <s v="21-0068186"/>
    <s v="Unplanned"/>
    <s v="Clear;32-90 F"/>
    <s v="53"/>
    <m/>
    <s v="YES"/>
    <s v="Line to Line"/>
    <s v="Sustained"/>
    <s v="No"/>
    <s v="R9407"/>
    <s v="OH"/>
    <s v="Fuse"/>
    <s v="1362818"/>
    <s v="Pole-Wood, Broken"/>
    <m/>
    <m/>
    <m/>
    <s v="BAYO VISTA 2 N/O ALPINE"/>
    <s v="1711 Bayo Vista Ave"/>
    <m/>
    <m/>
    <m/>
    <s v="No"/>
    <s v="Equipment Failure/Involved, Fire, pole"/>
    <m/>
    <s v="No"/>
    <m/>
    <m/>
    <s v="MST1"/>
    <s v="Distribution Circuit"/>
    <s v="MST1"/>
    <s v="06/01/21 08:57"/>
    <s v="Not Required"/>
    <m/>
    <m/>
    <m/>
    <m/>
    <m/>
    <m/>
    <m/>
    <m/>
    <m/>
    <m/>
  </r>
  <r>
    <n v="2405"/>
    <s v="MMY6"/>
    <s v="3 - QC Complete"/>
    <n v="44544"/>
    <n v="44617"/>
    <s v="Pole fire occurred leading to a broken pole replacement; Contacting Tman for details on cause of pole fire."/>
    <s v="\\fxshare-nas05\quotashare-fs01\ESA\5 - Ignition Tracking\Action Items, CAP Items, Missed Ignitions\Missed_Ignitions_Audit\003_SAP_Missed_Ignitions\20210531_59_1361240_121430916"/>
    <s v=" "/>
    <m/>
    <m/>
    <m/>
    <m/>
    <m/>
    <m/>
    <m/>
    <m/>
    <m/>
    <m/>
    <m/>
    <m/>
    <m/>
    <m/>
    <m/>
    <m/>
    <m/>
    <m/>
    <m/>
    <n v="44209"/>
    <n v="44423"/>
    <m/>
    <s v="No dates or work listed"/>
    <s v="N"/>
    <m/>
    <m/>
    <m/>
    <s v="N"/>
    <m/>
    <s v="Fire Incident Report "/>
    <m/>
    <m/>
    <m/>
    <m/>
    <m/>
    <m/>
    <m/>
    <m/>
    <s v="No"/>
    <m/>
    <m/>
    <m/>
    <m/>
    <m/>
    <m/>
    <s v="Yes"/>
    <n v="44377"/>
    <m/>
    <s v="R1D3"/>
    <s v="R1D3@pge.com"/>
    <s v="Requesting info on what caused pole fire."/>
    <m/>
    <s v=" "/>
    <x v="208"/>
    <m/>
    <n v="44345"/>
    <s v="11:40:00"/>
    <s v="SAP"/>
    <s v="Y"/>
    <s v="N"/>
    <n v="1361240"/>
    <s v="21-0067720"/>
    <m/>
    <s v="T005302446"/>
    <n v="121430916"/>
    <m/>
    <m/>
    <m/>
    <s v=" "/>
    <x v="0"/>
    <x v="0"/>
    <s v="N"/>
    <s v="N"/>
    <s v="N"/>
    <s v="On 2021-05-31, PG&amp;E observed an outage on the SALINAS 1104  12KV circuit in Monterey County in a non-HFTD. Information indicates there was a PG&amp;E structure only fire, which we understand was suppressed by City/County Fire Agency. There are no known property damage, injuries, or fatalities at this time. This information is preliminary."/>
    <s v="PG&amp;E"/>
    <m/>
    <m/>
    <s v="D"/>
    <m/>
    <s v="Structure-PG&amp;E only"/>
    <m/>
    <m/>
    <m/>
    <m/>
    <m/>
    <s v="Unknown"/>
    <m/>
    <m/>
    <s v="Y"/>
    <s v="Overhead"/>
    <x v="1"/>
    <s v="Pole"/>
    <m/>
    <n v="104039757"/>
    <s v=" "/>
    <x v="0"/>
    <n v="36.652630000000002"/>
    <n v="-121.68015"/>
    <s v="Monterey"/>
    <s v="SALINAS 1104 "/>
    <n v="12000"/>
    <m/>
    <x v="0"/>
    <s v="City/County Fire Agency"/>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698"/>
    <s v="MXX7"/>
    <s v="3 - QC Complete"/>
    <n v="44392"/>
    <n v="44617"/>
    <s v="Fire burnt two poles and grass vegetation. The cause of the ignition is unknown at this time. EOC preliminary notes: On May 31, 2021 at 1340 hours, PG&amp;E received an EIR Hotline voicemail from John Bruckbauer (J32Y), Wildfire Safety Operations Center Supervisor with the Hawk Team, in regard to a fire with 2 outages. The Peabody 2112 Distribution Circuit number 063642112 and the Peabody 2105 21kV Distribution Circuit number 063642105 were affected, in the area of Vanden Rd and Cannon Rd, Vacaville (Solano County). The Fairfield Fire Department responded to the approximately 5-acre fire, that is mostly out but there are still a few hot spots still remaining and in the process of being extinguished. There are no known reports of property damage expecting to exceed $50,000, significant public attention/media reports, or any injuries/fatalities. This information is preliminary. OIS: 1362102, 1362123; ILIS: 21-0067965, 21-0067968.1(2 outages); EC Tags: 121434828, 121434823, 121434851; PM Order: 31541746; SAP ID: 103962786, 101658744. This information is preliminary."/>
    <s v="\\fxshare-nas05\quotashare-fs01\ESA\5 - Ignition Tracking\2021_Ignition_QC_Folders\20210531_1362147_21-0067968.3(4 outages)_nan_T005303589"/>
    <s v=" "/>
    <m/>
    <s v="MXX7"/>
    <s v="Corrected Outage Time to Outage Start in FAS. Corrected Circuit and Nominal Voltage to match the circuit near the Fire latitude and longitude. "/>
    <n v="44385"/>
    <m/>
    <s v="Not In Scope"/>
    <m/>
    <m/>
    <m/>
    <m/>
    <m/>
    <m/>
    <m/>
    <m/>
    <m/>
    <m/>
    <m/>
    <m/>
    <m/>
    <m/>
    <m/>
    <m/>
    <m/>
    <m/>
    <m/>
    <m/>
    <m/>
    <m/>
    <m/>
    <m/>
    <m/>
    <m/>
    <m/>
    <m/>
    <m/>
    <m/>
    <m/>
    <m/>
    <m/>
    <m/>
    <m/>
    <m/>
    <m/>
    <m/>
    <m/>
    <m/>
    <m/>
    <m/>
    <m/>
    <m/>
    <m/>
    <m/>
    <s v=" "/>
    <x v="208"/>
    <s v="20:57:00"/>
    <n v="44347"/>
    <s v="13:10:00"/>
    <s v="FAS"/>
    <s v="N"/>
    <s v="N"/>
    <n v="1362147"/>
    <s v="21-0067968.3(4 outages)"/>
    <m/>
    <s v="T005303589"/>
    <m/>
    <m/>
    <m/>
    <m/>
    <s v=" "/>
    <x v="0"/>
    <x v="1"/>
    <s v="N"/>
    <s v="N"/>
    <s v="N"/>
    <s v="Other fire, not attributable to PG&amp;E assets. PG&amp;E assets were damaged as a result of the fire. This information is preliminary."/>
    <s v="Not PG&amp;E"/>
    <s v="Other"/>
    <m/>
    <m/>
    <m/>
    <s v="0.26-9.99"/>
    <m/>
    <m/>
    <m/>
    <m/>
    <m/>
    <s v="Other Fire: Non-PG&amp;E related"/>
    <m/>
    <m/>
    <m/>
    <s v="Overhead"/>
    <x v="1"/>
    <m/>
    <m/>
    <m/>
    <s v=" "/>
    <x v="0"/>
    <n v="38.302574999999997"/>
    <n v="-121.949139"/>
    <s v="Solano"/>
    <s v="PEABODY 2105"/>
    <n v="21000"/>
    <s v="PEABODY 2105CB"/>
    <x v="0"/>
    <s v="Fairfield FD"/>
    <s v="Herbaceous"/>
    <m/>
    <m/>
    <s v="N"/>
    <m/>
    <m/>
    <m/>
    <m/>
    <s v="N"/>
    <s v="N"/>
    <m/>
    <m/>
    <s v="2021-06-01"/>
    <m/>
    <m/>
    <m/>
    <m/>
    <m/>
    <m/>
    <m/>
    <m/>
    <m/>
    <m/>
    <m/>
    <m/>
    <m/>
    <m/>
    <m/>
    <m/>
    <m/>
    <m/>
    <m/>
    <s v="  "/>
    <s v="SACRAMENTO"/>
    <s v="VACAVILLE 02"/>
    <s v="20:57"/>
    <n v="44347"/>
    <n v="1362147"/>
    <s v="T005303589"/>
    <n v="5430"/>
    <s v="BOX R RANCH RD"/>
    <s v="VACAVILLE"/>
    <n v="38.285510000000002"/>
    <n v="-121.97168000000001"/>
    <s v="S4TEBW2"/>
    <s v="WHITE, ERIC"/>
    <n v="6364"/>
    <s v="20210531 21:07"/>
    <n v="9002"/>
    <n v="1"/>
    <s v="FIRE STARTED BURT TWO POLES. CAUSE OF FIRE IS UNKNOWN. ANOTHER POLE NEEDS TO BE RE FRAMED TO A DOUBLE CURCUIT POLE. CREW TO REPLACE THREE POLES AND PULL A NEW RUN OF 1100 A. POSIBLE REPAIRS NEEDS TO BE DONE TO THE CONDUIT."/>
    <s v="Y"/>
    <n v="4"/>
    <s v="\\fxshare-nas05\quotashare-fs01\ESA\5 - Ignition Tracking\Fire_Tab_Attachment_Files"/>
    <m/>
    <n v="38.302574999999997"/>
    <n v="-121.949139"/>
    <m/>
    <s v="FAIRFIELD FD"/>
    <m/>
    <s v="N"/>
    <s v="Y"/>
    <m/>
    <s v="Clear"/>
    <m/>
    <s v="Private Land"/>
    <m/>
    <s v="Calm"/>
    <m/>
    <s v="Unknown"/>
    <m/>
    <s v="0.25 - 10 Acres"/>
    <m/>
    <s v="Fire Dept"/>
    <m/>
    <s v="Overhead"/>
    <m/>
    <s v="N"/>
    <m/>
    <m/>
    <m/>
    <s v="PATROL-FOUND NOTHING"/>
    <m/>
    <s v="N"/>
    <s v="  "/>
    <s v="Unplanned"/>
    <s v="Sacramento"/>
    <s v="Solano"/>
    <s v="063601106, VACAVILLE-1106"/>
    <s v="21-0067968.3(4 outages)"/>
    <s v="Unplanned"/>
    <s v="Clear;32-90 F"/>
    <s v="1307"/>
    <s v="6535"/>
    <s v="NO"/>
    <s v="Force Out"/>
    <s v="Momentary"/>
    <s v="No"/>
    <s v="7717"/>
    <s v="OH"/>
    <s v="Switch"/>
    <s v="1362147"/>
    <s v="Switch (OH), Burned/flashed"/>
    <m/>
    <m/>
    <m/>
    <s v="ELMIRA RD E/O RALPH"/>
    <s v="953579"/>
    <s v="SW 2966 CLOSE|COIS @ T3042 TWD T3043 OPEN|SW 56992 OPEN|SC 40321 OPEN"/>
    <m/>
    <m/>
    <s v="No"/>
    <s v="Company Initiated, Return Circuit Normal"/>
    <m/>
    <s v="No"/>
    <m/>
    <m/>
    <s v="NPG3"/>
    <s v="Distribution Circuit"/>
    <s v="NPG3"/>
    <s v="06/01/21 05:56"/>
    <s v="Not Required"/>
    <s v="06/01/21 06:01"/>
    <m/>
    <m/>
    <m/>
    <m/>
    <m/>
    <m/>
    <m/>
    <m/>
    <m/>
  </r>
  <r>
    <n v="697"/>
    <s v="TLAL"/>
    <s v="3 - QC Complete"/>
    <n v="44533"/>
    <n v="44617"/>
    <s v="Initial EIR: EI210531A-Sanger-Media-Summary: CPUC Electrical Incident EI210531A, Significant Media Attention. - On June 1, 2021 at approximately 1424 hours, PG&amp;E?s Electric Incident Reporting On-Call Team was made aware of an incident that was subject to significant media coverage. The &quot;Slope&quot; fire incident began on May 31, 2021 at approximately 1843 hours, near Sunnyslope Road and Trimmer Springs Road in Sanger. This fire is listed in active status, at the time of this filing. The incident location is served by the Tivy Valley 1107 Overhead Distribution Circuit. PG&amp;E is reporting this under the Media criterion. This information is preliminary. Overhead secondary lines made contact possibly due to tree branches pushing lines together. The conductors arced and ignited a small fire. The ensuing fire was roughly 30 acres per Cal Fire. This information is preliminary."/>
    <s v="\\fxshare-nas05\quotashare-fs01\ESA\5 - Ignition Tracking\2021_Ignition_QC_Folders\20210531_1362335_nan_nan_T005303490"/>
    <s v=" "/>
    <s v="Y"/>
    <s v="KRJ7, TLAL"/>
    <s v="CPUC Reportable Ignition, Attributable to PG&amp;E Assets, Suspected Initiating Event, Failure Driver, Failure Sub-Driver UpdatedOutage time was updated per FAS outage time column, changed voltage to secondary voltage"/>
    <n v="44533"/>
    <s v="KRJ7"/>
    <s v="Complete - Action Items Established"/>
    <s v="Complete"/>
    <s v="AIM8"/>
    <s v="In Progress"/>
    <s v="Physical Inspection Complete"/>
    <n v="43545"/>
    <s v="Heat Damage"/>
    <s v="Conductor"/>
    <n v="116807973"/>
    <n v="44278"/>
    <m/>
    <m/>
    <s v="Complete"/>
    <s v="Strain/Abrasion"/>
    <m/>
    <m/>
    <m/>
    <m/>
    <m/>
    <m/>
    <m/>
    <m/>
    <m/>
    <m/>
    <m/>
    <m/>
    <m/>
    <m/>
    <m/>
    <m/>
    <n v="44368"/>
    <n v="44364"/>
    <m/>
    <s v="Y"/>
    <n v="44348"/>
    <m/>
    <s v="CALFIRE"/>
    <s v="online portal"/>
    <s v="Requested fire report"/>
    <m/>
    <s v="Y"/>
    <n v="44348"/>
    <n v="44348"/>
    <s v="L1F9"/>
    <s v="559-317-8357"/>
    <s v="Called on 6/1 and left vm."/>
    <m/>
    <s v=" "/>
    <x v="208"/>
    <s v="18:47:00"/>
    <n v="44347"/>
    <s v="18:43:00"/>
    <s v="FAS"/>
    <s v="N"/>
    <s v="N"/>
    <n v="1362335"/>
    <m/>
    <m/>
    <s v="T005303490"/>
    <n v="121434976"/>
    <n v="116807973"/>
    <s v="EI210531A"/>
    <s v="PG&amp;E_697_IGNITION_20210531_4.jpg"/>
    <s v=" "/>
    <x v="1"/>
    <x v="0"/>
    <s v="Y"/>
    <s v="Y"/>
    <s v="N"/>
    <s v="[20-Day Report Summary] On May 31, 2021 around 1600 hours, a PG&amp;E Troubleman responded to reports of a fire in the vicinity of Tivy Valley 1107 12kV Distribution Circuit  near Sunnyslope Road in Sanger. While the cause of the ignition is under investigation, it is suspected the ignition originated in the vicinity of open wire secondary in a 3-spool vertical rack construction starting from a transformer pole to a secondary pole that feeds a pump. There was no wire down event and no outage associated. The meter (Badge: 1005161869) that feeds the pump remained in power and the SP transformer did not trip. The ensuing fire was 25 acres in size and the fire was suppressed by Cal Fire. The Troubleman observed damage to one span of the open wire as it appeared one or two if the strands had unraveled and contacted another phase. It was reported that the wire was splattered and pitted, consistent with wire-to-wire contact. The conductor was collected by PG&amp;E as evidence. A healthy blue oak tree was growing mid-span near open wire secondary lines. Original reports from the PG&amp;E Troubleman and PG&amp;E Crew Foreman indicated that the tree contributed to the wire-to-wire contact. The tree is in compliance with G.O. 95 Rule 35 and PRC code 4293. The tree was inspected on January 13, 2021 and in 2020 this tree was identified as part of the Enhance Vegetation Management (EVM) patrol, however the work was refused by the property owner._x000a_The Troubleman observed pole (SAP ID: 100721539) had rot on the top and shrinkage which caused a gap between the pole and the 3-spool rack. The pole decay was identified on March 21, 2019 as requiring replacement. On April 20, 2020, a Safety Reassessment identified loosening of the top bolt on the 3-spool vertical rack. Another Safety Reassessment was performed on March 23, 2021 stating there has been no change and to address in the decaying pole within the next 12 months, suggesting March 24, 2022 as the new due date. It is suspected that the wires slapped with wind and/or vegetation contributing to the wire-to-wire contact; however, secondary conductor failure has not been rules out. A priority A tag was created to replace the 35’ secondary pole with a 40’ pole and the open wire conductor to be changed out with 1/0al AWAC. PG&amp;E requested an incident fire report was requested on June 1, 2021. This incident was reported to the CPUC on June 1, 2021 under the media criterion. The information is preliminary, further investigation being performed by Electric Incident Investigations. Reference EI210531A."/>
    <s v="PG&amp;E"/>
    <s v="Vegetation"/>
    <m/>
    <s v="D"/>
    <s v="D"/>
    <s v="10-99"/>
    <s v="appox 30 acres per calfire"/>
    <m/>
    <m/>
    <m/>
    <m/>
    <s v="Vegetation"/>
    <s v="Contact from object"/>
    <s v="Veg. contact"/>
    <s v="N"/>
    <s v="Overhead"/>
    <x v="2"/>
    <s v="Conductor - Racked Secondary"/>
    <s v="Conductor - Secondary, Pole"/>
    <n v="100721546"/>
    <s v=" "/>
    <x v="1"/>
    <n v="36.858688999999998"/>
    <n v="-119.33839999999999"/>
    <s v="Fresno"/>
    <s v="TIVY VALLEY 1107 "/>
    <s v="0-750"/>
    <s v="TIVY VALLEY 1107R1817"/>
    <x v="0"/>
    <s v="Cal Fire"/>
    <s v="Hardwood Woodland"/>
    <s v="Brush fuel model"/>
    <m/>
    <s v="N"/>
    <m/>
    <s v="Slope"/>
    <n v="424"/>
    <s v="R4"/>
    <s v="N"/>
    <s v="N"/>
    <m/>
    <m/>
    <s v="2021-06-01"/>
    <m/>
    <m/>
    <m/>
    <m/>
    <m/>
    <m/>
    <m/>
    <m/>
    <m/>
    <m/>
    <m/>
    <m/>
    <m/>
    <m/>
    <m/>
    <m/>
    <m/>
    <m/>
    <m/>
    <s v="  "/>
    <s v="FRESNO"/>
    <s v="FRESNO 14 SANGER"/>
    <s v="18:47"/>
    <n v="44347"/>
    <n v="1362335"/>
    <s v="T005303490"/>
    <n v="30427"/>
    <s v="SUNNYSLOPE RD"/>
    <s v="SANGER"/>
    <n v="36.858350000000002"/>
    <n v="-119.33843"/>
    <s v="F4TL1F9"/>
    <s v="FULL, LARAMIE"/>
    <n v="252941107"/>
    <s v="20210531 20:34"/>
    <n v="9190"/>
    <n v="1"/>
    <s v="found vertical secondary near a tree branch that appears to have damage on in called for crew to replace with awac or triplex and replace old rider pole cal fire investigator stated that he believes wire arced when wind was gusting "/>
    <s v="Y"/>
    <m/>
    <m/>
    <m/>
    <n v="36.858688999999998"/>
    <n v="-119.33839999999999"/>
    <m/>
    <s v="Jeremy Hill 559-281-4321"/>
    <m/>
    <s v="Y"/>
    <s v="N"/>
    <m/>
    <s v="Clear"/>
    <m/>
    <s v="Private Land"/>
    <s v="possibly some national forest service land"/>
    <s v="Gusty"/>
    <s v="per cal fire it was gusty when fire started"/>
    <s v="Vegetation"/>
    <s v="tree near vertical open wire"/>
    <s v="10 - 100 Acres"/>
    <s v="appox 30 acres per calfire"/>
    <s v="Cal Fire"/>
    <m/>
    <s v="Overhead"/>
    <s v="3 spool rack vertical secondary"/>
    <s v="N"/>
    <m/>
    <m/>
    <m/>
    <s v="TREE-GREW INTO LINE"/>
    <s v="SECONDARY"/>
    <s v="N"/>
    <s v="  "/>
    <m/>
    <m/>
    <m/>
    <m/>
    <m/>
    <m/>
    <m/>
    <m/>
    <m/>
    <m/>
    <m/>
    <m/>
    <m/>
    <m/>
    <m/>
    <m/>
    <m/>
    <m/>
    <m/>
    <m/>
    <m/>
    <m/>
    <m/>
    <m/>
    <m/>
    <m/>
    <m/>
    <m/>
    <m/>
    <m/>
    <m/>
    <m/>
    <m/>
    <m/>
    <m/>
    <m/>
    <m/>
    <m/>
    <m/>
    <m/>
    <m/>
    <m/>
    <m/>
    <m/>
    <m/>
    <m/>
    <m/>
  </r>
  <r>
    <n v="696"/>
    <s v="AGFC"/>
    <s v="3 - QC Complete"/>
    <n v="44347"/>
    <n v="44617"/>
    <s v="Other fire, not attributable to PG&amp;E assets. Grass fire not PG&amp;E fault. This information is preliminary."/>
    <s v="\\fxshare-nas05\quotashare-fs01\ESA\5 - Ignition Tracking\2021_Ignition_QC_Folders\20210531_nan_nan_nan_3592230"/>
    <s v=" "/>
    <m/>
    <m/>
    <m/>
    <m/>
    <m/>
    <s v="Not In Scope"/>
    <m/>
    <m/>
    <m/>
    <m/>
    <m/>
    <m/>
    <m/>
    <m/>
    <m/>
    <m/>
    <m/>
    <m/>
    <m/>
    <m/>
    <m/>
    <m/>
    <m/>
    <m/>
    <m/>
    <m/>
    <m/>
    <m/>
    <m/>
    <m/>
    <m/>
    <m/>
    <m/>
    <m/>
    <m/>
    <m/>
    <m/>
    <m/>
    <m/>
    <m/>
    <m/>
    <m/>
    <m/>
    <m/>
    <m/>
    <m/>
    <m/>
    <m/>
    <m/>
    <m/>
    <m/>
    <m/>
    <s v=" "/>
    <x v="208"/>
    <s v="18:23:00"/>
    <m/>
    <m/>
    <s v="FAS"/>
    <s v="N"/>
    <s v="N"/>
    <m/>
    <m/>
    <m/>
    <n v="3592230"/>
    <m/>
    <m/>
    <m/>
    <m/>
    <s v=" "/>
    <x v="0"/>
    <x v="1"/>
    <s v="N"/>
    <s v="N"/>
    <s v="N"/>
    <s v="Other fire, not attributable to PG&amp;E assets. Grass fire not PG&amp;E fault. This information is preliminary."/>
    <s v="Not PG&amp;E"/>
    <s v="Vegetation"/>
    <m/>
    <m/>
    <m/>
    <s v="0.26-9.99"/>
    <m/>
    <m/>
    <m/>
    <m/>
    <m/>
    <s v="Other Fire: Non-PG&amp;E related"/>
    <m/>
    <m/>
    <m/>
    <s v="Overhead"/>
    <x v="1"/>
    <m/>
    <m/>
    <m/>
    <s v=" "/>
    <x v="1"/>
    <n v="40.422578299999998"/>
    <n v="-122.2849317"/>
    <s v="Shasta"/>
    <s v="ANDERSON 1101 "/>
    <n v="12000"/>
    <m/>
    <x v="0"/>
    <s v="Cal Fire"/>
    <s v="Herbaceous"/>
    <m/>
    <m/>
    <s v="N"/>
    <m/>
    <m/>
    <m/>
    <m/>
    <s v="N"/>
    <s v="N"/>
    <m/>
    <m/>
    <s v="2021-06-01"/>
    <m/>
    <m/>
    <m/>
    <m/>
    <m/>
    <m/>
    <m/>
    <m/>
    <m/>
    <m/>
    <m/>
    <m/>
    <m/>
    <m/>
    <m/>
    <m/>
    <m/>
    <m/>
    <m/>
    <s v="  "/>
    <s v="NORTH VALLEY"/>
    <s v="REDDING 01"/>
    <s v="18:23"/>
    <n v="44347"/>
    <m/>
    <n v="3592230"/>
    <s v="UNKNOWN"/>
    <s v="PREMISES DO NOT CHANGE"/>
    <s v="REDDING"/>
    <n v="40.563426"/>
    <n v="-122.410573"/>
    <s v="V8TSBN3"/>
    <s v="NEILEY, STEVE"/>
    <m/>
    <s v="20210531 19:21"/>
    <n v="1110"/>
    <n v="1"/>
    <s v="GRASS FIRE NOT PGE FAULT HOWEVER CHARD POLE, CREATED B TAG TO GET REPLACED"/>
    <s v="Y"/>
    <n v="3"/>
    <s v="\\fxshare-nas05\quotashare-fs01\ESA\5 - Ignition Tracking\Fire_Tab_Attachment_Files"/>
    <s v="40.4225783,-122.2849317,185.400000,2D"/>
    <m/>
    <m/>
    <s v="HILLY BY FREEWAY GRASS FIRE, CHARD TANGENT POLE"/>
    <s v="BRIAN GIBILISCO/530-448-2417"/>
    <m/>
    <s v="N"/>
    <s v="N"/>
    <s v="Y"/>
    <s v="Clear"/>
    <m/>
    <s v="Private Land"/>
    <s v="4 ACRES OF GRASS"/>
    <s v="Light"/>
    <m/>
    <s v="Unknown"/>
    <m/>
    <s v="0.25 - 10 Acres"/>
    <m/>
    <s v="Cal Fire"/>
    <m/>
    <s v="Overhead"/>
    <m/>
    <s v="Y"/>
    <s v="PHOTOS"/>
    <s v="Other (Comments)"/>
    <s v="SBN3"/>
    <m/>
    <m/>
    <m/>
    <s v="  "/>
    <m/>
    <m/>
    <m/>
    <m/>
    <m/>
    <m/>
    <m/>
    <m/>
    <m/>
    <m/>
    <m/>
    <m/>
    <m/>
    <m/>
    <m/>
    <m/>
    <m/>
    <m/>
    <m/>
    <m/>
    <m/>
    <m/>
    <m/>
    <m/>
    <m/>
    <m/>
    <m/>
    <m/>
    <m/>
    <m/>
    <m/>
    <m/>
    <m/>
    <m/>
    <m/>
    <m/>
    <m/>
    <m/>
    <m/>
    <m/>
    <m/>
    <m/>
    <m/>
    <m/>
    <m/>
    <m/>
    <m/>
  </r>
  <r>
    <n v="693"/>
    <s v="AGFC"/>
    <s v="3 - QC Complete"/>
    <n v="44347"/>
    <n v="44617"/>
    <s v="Duplicate of index 692. Structure fire, not attributable to PG&amp;E assets. Fire ignited inside of house with no damage to PG&amp;E equipment. Meter disconnected for safety. This information is preliminary."/>
    <s v="\\fxshare-nas05\quotashare-fs01\ESA\5 - Ignition Tracking\2021_Ignition_QC_Folders\20210531_nan_nan_nan_X316039232"/>
    <s v=" "/>
    <m/>
    <m/>
    <m/>
    <m/>
    <m/>
    <s v="Not In Scope"/>
    <m/>
    <m/>
    <m/>
    <m/>
    <m/>
    <m/>
    <m/>
    <m/>
    <m/>
    <m/>
    <m/>
    <m/>
    <m/>
    <m/>
    <m/>
    <m/>
    <m/>
    <m/>
    <m/>
    <m/>
    <m/>
    <m/>
    <m/>
    <m/>
    <m/>
    <m/>
    <m/>
    <m/>
    <m/>
    <m/>
    <m/>
    <m/>
    <m/>
    <m/>
    <m/>
    <m/>
    <m/>
    <m/>
    <m/>
    <m/>
    <m/>
    <m/>
    <m/>
    <m/>
    <m/>
    <m/>
    <s v=" "/>
    <x v="208"/>
    <s v="10:41:00"/>
    <m/>
    <m/>
    <s v="FAS"/>
    <s v="N"/>
    <s v="Y"/>
    <m/>
    <m/>
    <m/>
    <s v="X316039232"/>
    <m/>
    <m/>
    <m/>
    <m/>
    <s v=" "/>
    <x v="0"/>
    <x v="1"/>
    <s v="N"/>
    <s v="N"/>
    <s v="N"/>
    <s v="Duplicate of index 692. Structure fire, not attributable to PG&amp;E assets. Fire ignited inside of house with no damage to PG&amp;E equipment. Meter disconnected for safety. This information is preliminary."/>
    <s v="Not PG&amp;E"/>
    <s v="Building"/>
    <m/>
    <m/>
    <m/>
    <s v="Structure-only"/>
    <m/>
    <m/>
    <m/>
    <m/>
    <m/>
    <s v="Duplicate"/>
    <m/>
    <m/>
    <m/>
    <s v="Underground"/>
    <x v="1"/>
    <m/>
    <m/>
    <m/>
    <s v=" "/>
    <x v="0"/>
    <n v="37.8003383"/>
    <n v="-121.89211"/>
    <s v="Contra Costa"/>
    <s v="TASSAJARA 2109 "/>
    <n v="21000"/>
    <m/>
    <x v="0"/>
    <s v="San Ramon FD"/>
    <s v="Urban"/>
    <m/>
    <m/>
    <s v="N"/>
    <m/>
    <m/>
    <m/>
    <m/>
    <s v="N"/>
    <s v="N"/>
    <m/>
    <m/>
    <s v="2021-05-31"/>
    <m/>
    <m/>
    <m/>
    <m/>
    <m/>
    <m/>
    <m/>
    <m/>
    <m/>
    <m/>
    <m/>
    <m/>
    <m/>
    <m/>
    <m/>
    <m/>
    <m/>
    <m/>
    <m/>
    <s v="  "/>
    <s v="DIABLO"/>
    <s v="CONCORD 09"/>
    <s v="10:41"/>
    <n v="44347"/>
    <m/>
    <s v="X316039232"/>
    <n v="4174"/>
    <s v="ROCKCREEK DR"/>
    <s v="DANVILLE"/>
    <n v="37.800201000000001"/>
    <n v="-121.89188900000001"/>
    <s v="D2TA1SI"/>
    <s v="SARTORIO, TONY"/>
    <n v="14662109"/>
    <s v="20210531 11:42"/>
    <n v="1120"/>
    <m/>
    <s v="fire in kitchen no damage to PGE equipment  pulled meter for saftey"/>
    <s v="Y"/>
    <m/>
    <m/>
    <s v="37.8003383,-121.8921100,209.500000,3D"/>
    <m/>
    <m/>
    <m/>
    <m/>
    <m/>
    <s v="N"/>
    <s v="Y"/>
    <s v="Y"/>
    <s v="Clear"/>
    <m/>
    <s v="Structures"/>
    <m/>
    <s v="Calm"/>
    <m/>
    <s v="Unknown"/>
    <m/>
    <s v="Structure Only"/>
    <m/>
    <s v="Other (Comments)"/>
    <s v="san ramon FD 211510"/>
    <s v="Subsurface"/>
    <m/>
    <s v="N"/>
    <m/>
    <m/>
    <m/>
    <m/>
    <m/>
    <m/>
    <s v="  "/>
    <m/>
    <m/>
    <m/>
    <m/>
    <m/>
    <m/>
    <m/>
    <m/>
    <m/>
    <m/>
    <m/>
    <m/>
    <m/>
    <m/>
    <m/>
    <m/>
    <m/>
    <m/>
    <m/>
    <m/>
    <m/>
    <m/>
    <m/>
    <m/>
    <m/>
    <m/>
    <m/>
    <m/>
    <m/>
    <m/>
    <m/>
    <m/>
    <m/>
    <m/>
    <m/>
    <m/>
    <m/>
    <m/>
    <m/>
    <m/>
    <m/>
    <m/>
    <m/>
    <m/>
    <m/>
    <m/>
    <m/>
  </r>
  <r>
    <n v="692"/>
    <s v="AGFC"/>
    <s v="3 - QC Complete"/>
    <n v="44347"/>
    <n v="44617"/>
    <s v="Structure fire, not attributable to PG&amp;E assets. Fire ignited inside of house with no damage to PG&amp;E equipment. Meter disconnected for safety. This information is preliminary."/>
    <s v="\\fxshare-nas05\quotashare-fs01\ESA\5 - Ignition Tracking\2021_Ignition_QC_Folders\20210531_nan_nan_nan_1991057973"/>
    <s v=" "/>
    <m/>
    <m/>
    <m/>
    <m/>
    <m/>
    <s v="Not In Scope"/>
    <m/>
    <m/>
    <m/>
    <m/>
    <m/>
    <m/>
    <m/>
    <m/>
    <m/>
    <m/>
    <m/>
    <m/>
    <m/>
    <m/>
    <m/>
    <m/>
    <m/>
    <m/>
    <m/>
    <m/>
    <m/>
    <m/>
    <m/>
    <m/>
    <m/>
    <m/>
    <m/>
    <m/>
    <m/>
    <m/>
    <m/>
    <m/>
    <m/>
    <m/>
    <m/>
    <m/>
    <m/>
    <m/>
    <m/>
    <m/>
    <m/>
    <m/>
    <m/>
    <m/>
    <m/>
    <m/>
    <s v=" "/>
    <x v="208"/>
    <s v="10:40:00"/>
    <m/>
    <m/>
    <s v="FAS"/>
    <s v="N"/>
    <s v="N"/>
    <m/>
    <m/>
    <m/>
    <n v="1991057973"/>
    <m/>
    <m/>
    <m/>
    <m/>
    <s v=" "/>
    <x v="0"/>
    <x v="1"/>
    <s v="N"/>
    <s v="N"/>
    <s v="N"/>
    <s v="Structure fire, not attributable to PG&amp;E assets. Fire ignited inside of house with no damage to PG&amp;E equipment. Meter disconnected for safety. This information is preliminary."/>
    <s v="Not PG&amp;E"/>
    <s v="Building"/>
    <m/>
    <m/>
    <m/>
    <s v="Structure-only"/>
    <m/>
    <m/>
    <m/>
    <m/>
    <m/>
    <s v="Other Fire: Non-PG&amp;E related"/>
    <m/>
    <m/>
    <m/>
    <s v="Underground"/>
    <x v="1"/>
    <m/>
    <m/>
    <m/>
    <s v=" "/>
    <x v="0"/>
    <n v="37.800339999999998"/>
    <n v="-121.8920933"/>
    <s v="Contra Costa"/>
    <s v="TASSAJARA 2109 "/>
    <n v="21000"/>
    <m/>
    <x v="0"/>
    <s v="San Ramon FD"/>
    <s v="Urban"/>
    <m/>
    <m/>
    <s v="N"/>
    <m/>
    <m/>
    <m/>
    <m/>
    <s v="N"/>
    <s v="N"/>
    <m/>
    <m/>
    <s v="2021-05-31"/>
    <m/>
    <m/>
    <m/>
    <m/>
    <m/>
    <m/>
    <m/>
    <m/>
    <m/>
    <m/>
    <m/>
    <m/>
    <m/>
    <m/>
    <m/>
    <m/>
    <m/>
    <m/>
    <m/>
    <s v="  "/>
    <s v="DIABLO"/>
    <s v="CONCORD 09"/>
    <s v="10:40"/>
    <n v="44347"/>
    <m/>
    <s v="1991057973"/>
    <n v="4174"/>
    <s v="ROCKCREEK DR"/>
    <s v="DANVILLE"/>
    <n v="37.800201000000001"/>
    <n v="-121.89188900000001"/>
    <s v="D2TMJLQ"/>
    <s v="LUBOVISKI, MILTON"/>
    <n v="14662109"/>
    <s v="20210531 11:42"/>
    <n v="1120"/>
    <m/>
    <s v="internal fire in the house no damage to pge equipment pulled meter for saftey"/>
    <s v="Y"/>
    <m/>
    <m/>
    <s v="37.8003400,-121.8920933,212.800000,3D"/>
    <m/>
    <m/>
    <m/>
    <m/>
    <m/>
    <s v="N"/>
    <s v="Y"/>
    <s v="Y"/>
    <s v="Clear"/>
    <m/>
    <s v="Structures"/>
    <m/>
    <s v="Calm"/>
    <m/>
    <s v="Unknown"/>
    <m/>
    <s v="Structure Only"/>
    <m/>
    <s v="Other (Comments)"/>
    <s v="san ramon fire report number 211510"/>
    <s v="Underbuild"/>
    <m/>
    <s v="N"/>
    <m/>
    <m/>
    <m/>
    <m/>
    <m/>
    <m/>
    <s v="  "/>
    <m/>
    <m/>
    <m/>
    <m/>
    <m/>
    <m/>
    <m/>
    <m/>
    <m/>
    <m/>
    <m/>
    <m/>
    <m/>
    <m/>
    <m/>
    <m/>
    <m/>
    <m/>
    <m/>
    <m/>
    <m/>
    <m/>
    <m/>
    <m/>
    <m/>
    <m/>
    <m/>
    <m/>
    <m/>
    <m/>
    <m/>
    <m/>
    <m/>
    <m/>
    <m/>
    <m/>
    <m/>
    <m/>
    <m/>
    <m/>
    <m/>
    <m/>
    <m/>
    <m/>
    <m/>
    <m/>
    <m/>
  </r>
  <r>
    <n v="2382"/>
    <s v="MMY6"/>
    <s v="3 - QC Complete"/>
    <n v="44494"/>
    <n v="44617"/>
    <s v="Cutout failed and caught on fire along with crosssarm. Fire did not spread to rest of pole or ground."/>
    <s v="\\fxshare-nas05\quotashare-fs01\ESA\5 - Ignition Tracking\Action Items, CAP Items, Missed Ignitions\Missed_Ignitions_Audit\003_SAP_Missed_Ignitions\20210530_68_1360863_121427755"/>
    <s v=" "/>
    <m/>
    <m/>
    <m/>
    <m/>
    <m/>
    <m/>
    <m/>
    <m/>
    <m/>
    <m/>
    <m/>
    <m/>
    <m/>
    <m/>
    <m/>
    <m/>
    <m/>
    <m/>
    <m/>
    <m/>
    <m/>
    <m/>
    <m/>
    <m/>
    <m/>
    <m/>
    <m/>
    <m/>
    <m/>
    <m/>
    <m/>
    <m/>
    <m/>
    <m/>
    <m/>
    <m/>
    <m/>
    <m/>
    <m/>
    <m/>
    <m/>
    <m/>
    <m/>
    <m/>
    <m/>
    <m/>
    <m/>
    <m/>
    <m/>
    <m/>
    <m/>
    <m/>
    <s v=" "/>
    <x v="209"/>
    <m/>
    <n v="44344"/>
    <s v="14:57:00"/>
    <s v="SAP"/>
    <s v="Y"/>
    <s v="N"/>
    <n v="1360863"/>
    <s v="21-0067576"/>
    <m/>
    <s v="T005302035"/>
    <n v="121427755"/>
    <m/>
    <m/>
    <m/>
    <s v=" "/>
    <x v="0"/>
    <x v="0"/>
    <s v="N"/>
    <s v="N"/>
    <s v="N"/>
    <s v="On 2021-05-30, PG&amp;E observed an outage on the CAMDEN 1103  12KV circuit in Kings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Equipment - PG&amp;E"/>
    <s v="All types of equipment / facility failure"/>
    <s v="Fuse failure - all"/>
    <s v="N"/>
    <s v="Overhead"/>
    <x v="1"/>
    <s v="Crossarm"/>
    <m/>
    <n v="104040368"/>
    <s v=" "/>
    <x v="0"/>
    <n v="36.36374"/>
    <n v="-119.812259"/>
    <s v="Kings"/>
    <s v="CAMDEN 1103 "/>
    <n v="12000"/>
    <m/>
    <x v="0"/>
    <s v="Self Extinguished"/>
    <s v="Agriculture"/>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371"/>
    <s v="L7SF"/>
    <s v="3 - QC Complete"/>
    <n v="44494"/>
    <n v="44617"/>
    <s v="3026 W Bullard Ave in Fresno; car hit pole; D4743; pics show burnt pole"/>
    <s v="\\fxshare-nas05\quotashare-fs01\ESA\5 - Ignition Tracking\Action Items, CAP Items, Missed Ignitions\Missed_Ignitions_Audit\003_SAP_Missed_Ignitions\20210530_66_1360318_121419841"/>
    <s v=" "/>
    <m/>
    <m/>
    <m/>
    <m/>
    <m/>
    <m/>
    <m/>
    <m/>
    <m/>
    <m/>
    <m/>
    <m/>
    <m/>
    <m/>
    <m/>
    <m/>
    <m/>
    <m/>
    <m/>
    <m/>
    <m/>
    <m/>
    <m/>
    <m/>
    <m/>
    <m/>
    <m/>
    <m/>
    <m/>
    <m/>
    <m/>
    <m/>
    <m/>
    <m/>
    <m/>
    <m/>
    <m/>
    <m/>
    <m/>
    <m/>
    <m/>
    <m/>
    <m/>
    <m/>
    <m/>
    <m/>
    <m/>
    <m/>
    <m/>
    <m/>
    <m/>
    <m/>
    <s v=" "/>
    <x v="209"/>
    <m/>
    <n v="44344"/>
    <s v="02:07:00"/>
    <s v="SAP"/>
    <s v="Y"/>
    <s v="N"/>
    <n v="1360318"/>
    <s v="21-0067103.1"/>
    <m/>
    <s v="T005301446"/>
    <n v="121419841"/>
    <m/>
    <m/>
    <m/>
    <s v=" "/>
    <x v="0"/>
    <x v="0"/>
    <s v="N"/>
    <s v="N"/>
    <s v="N"/>
    <s v="On 2021-05-30, PG&amp;E observed an outage on the FIGARDEN 2103 21KV circuit in Fresno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Contact - 3rd Party"/>
    <s v="Contact from object"/>
    <s v="Vehicle contact"/>
    <s v="Y"/>
    <s v="Overhead"/>
    <x v="1"/>
    <s v="Pole"/>
    <m/>
    <n v="100624945"/>
    <s v=" "/>
    <x v="0"/>
    <n v="36.822840882800001"/>
    <n v="-119.846526688"/>
    <s v="Fresno"/>
    <s v="FIGARDEN 2103"/>
    <n v="21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695"/>
    <s v="AGFC"/>
    <s v="3 - QC Complete"/>
    <n v="44347"/>
    <n v="44617"/>
    <s v="Other fire not attributable to PG&amp;E assets. Sargents fire with OIS#1361892 for safety. EOC preliminary notes: On May 30, 2021 at 2156 hours, PG&amp;E received an EIR Hotline voicemail from Ashley Robertson (A6RD), Wildfire Safety Operations Center Supervisor with the Hawk Team, in regard to the Sargents fire. Ashley advised the fire started at approximately 1600 Hours, the OIS-OMT reports the outage start time was 1929 Hours, and the Oilfields 1102 Distribution Circuit number 182391102 was affected. Cal Fire reports the fire location as Wunpost Rd and Sargent Canyon Rd, Northeast of Bradley [Lat/Long 35.9620527061822, -120.873273889138]. The Wildfire SOC indicates the incident location as Dead Mans Gulch Road [Lat/Long 36.013,-120.792]. ILIS shows the equipment address at Lynch Canyon Road (Private Line - Customer Equipment) beyond Fuse 9709. The CAL FIRE San Benito-Monterey Unit and the California Department of Forestry and Fire Protection / CABEU - CDF - San Benito-Monterey Units, responded to the brush and annual grass fire, that is still in progress at this time. As of May 30, 2021 at 2130 hours, the fire is at 250 acres and 10% contained. There are no known reports of property damage expecting to exceed $50,000, significant public attention/media reports, or any injuries/fatalities. This information is preliminary. OIS: 1361892, ILIS: 21-0067860. 5/31/2021 AGFC notes: HAWC ICR #3 says 850 acres, 6/1/2021 HAWC ICR #4 says 1100 acres.  with 60% contained with no threat to PG&amp;E assets at this time. This information is preliminary."/>
    <s v="\\fxshare-nas05\quotashare-fs01\ESA\5 - Ignition Tracking\2021_Ignition_QC_Folders\20210530_1361892_21-0067860_nan_T005303045"/>
    <s v=" "/>
    <m/>
    <m/>
    <m/>
    <m/>
    <m/>
    <s v="Not In Scope"/>
    <m/>
    <m/>
    <m/>
    <m/>
    <m/>
    <m/>
    <m/>
    <m/>
    <m/>
    <m/>
    <m/>
    <m/>
    <m/>
    <m/>
    <m/>
    <m/>
    <m/>
    <m/>
    <m/>
    <m/>
    <m/>
    <m/>
    <m/>
    <m/>
    <m/>
    <m/>
    <m/>
    <m/>
    <m/>
    <m/>
    <m/>
    <m/>
    <m/>
    <m/>
    <m/>
    <m/>
    <m/>
    <m/>
    <m/>
    <m/>
    <m/>
    <m/>
    <m/>
    <m/>
    <m/>
    <m/>
    <s v=" "/>
    <x v="209"/>
    <s v="19:34:00"/>
    <n v="44346"/>
    <s v="19:34:00"/>
    <s v="FAS"/>
    <s v="Y"/>
    <s v="N"/>
    <n v="1361892"/>
    <s v="21-0067860"/>
    <m/>
    <s v="T005303045, T005303046"/>
    <m/>
    <m/>
    <m/>
    <m/>
    <s v=" "/>
    <x v="0"/>
    <x v="1"/>
    <s v="N"/>
    <s v="N"/>
    <s v="N"/>
    <s v="Other fire not attributable to PG&amp;E assets. Sargents fire with OIS#1361892 for safety. EOC preliminary notes: On May 30, 2021 at 2156 hours, PG&amp;E received an EIR Hotline voicemail from Ashley Robertson (A6RD), Wildfire Safety Operations Center Supervisor with the Hawk Team, in regard to the Sargents fire. Ashley advised the fire started at approximately 1600 Hours, the OIS-OMT reports the outage start time was 1929 Hours, and the Oilfields 1102 Distribution Circuit number 182391102 was affected. Cal Fire reports the fire location as Wunpost Rd and Sargent Canyon Rd, Northeast of Bradley [Lat/Long 35.9620527061822, -120.873273889138]. The Wildfire SOC indicates the incident location as Dead Mans Gulch Road [Lat/Long 36.013,-120.792]. ILIS shows the equipment address at Lynch Canyon Road (Private Line - Customer Equipment) beyond Fuse 9709. The CAL FIRE San Benito-Monterey Unit and the California Department of Forestry and Fire Protection / CABEU - CDF - San Benito-Monterey Units, responded to the brush and annual grass fire, that is still in progress at this time. As of May 30, 2021 at 2130 hours, the fire is at 250 acres and 10% contained. There are no known reports of property damage expecting to exceed $50,000, significant public attention/media reports, or any injuries/fatalities. This information is preliminary. OIS: 1361892, ILIS: 21-0067860. 5/31/2021 AGFC notes: HAWC ICR #3 says 850 acres, 6/1/2021 HAWC ICR #4 says 1100 acres.  with 60% contained with no threat to PG&amp;E assets at this time. This information is preliminary."/>
    <s v="Not PG&amp;E"/>
    <s v="Vegetation"/>
    <m/>
    <m/>
    <m/>
    <s v="1,000-4,999"/>
    <m/>
    <m/>
    <m/>
    <m/>
    <m/>
    <s v="Other Fire: Non-PG&amp;E related"/>
    <m/>
    <m/>
    <m/>
    <s v="Overhead"/>
    <x v="1"/>
    <m/>
    <m/>
    <m/>
    <s v=" "/>
    <x v="0"/>
    <n v="36.013703999999997"/>
    <n v="-120.792528"/>
    <s v="Monterey"/>
    <s v="OILFIELDS 1102"/>
    <n v="12000"/>
    <m/>
    <x v="0"/>
    <s v="Cal Fire"/>
    <s v="Herbaceous"/>
    <m/>
    <m/>
    <s v="N"/>
    <m/>
    <s v="Sargents"/>
    <m/>
    <m/>
    <s v="N"/>
    <s v="N"/>
    <m/>
    <m/>
    <s v="2021-05-31"/>
    <m/>
    <m/>
    <m/>
    <m/>
    <m/>
    <m/>
    <m/>
    <m/>
    <m/>
    <m/>
    <m/>
    <m/>
    <m/>
    <m/>
    <m/>
    <m/>
    <m/>
    <m/>
    <m/>
    <s v="  "/>
    <s v="CENTRAL COAST"/>
    <s v="KING CITY"/>
    <s v="19:34"/>
    <n v="44346"/>
    <n v="1361892"/>
    <s v="T005303045"/>
    <m/>
    <m/>
    <m/>
    <m/>
    <m/>
    <s v="C2TM3S1"/>
    <m/>
    <n v="182391102"/>
    <n v="44346"/>
    <n v="9250"/>
    <n v="1"/>
    <m/>
    <s v="N"/>
    <m/>
    <m/>
    <m/>
    <m/>
    <m/>
    <m/>
    <m/>
    <m/>
    <m/>
    <m/>
    <s v="Y"/>
    <m/>
    <m/>
    <m/>
    <m/>
    <m/>
    <m/>
    <m/>
    <m/>
    <m/>
    <m/>
    <m/>
    <m/>
    <m/>
    <m/>
    <m/>
    <m/>
    <m/>
    <m/>
    <s v="PATROL-NOT CONDUCTED"/>
    <m/>
    <m/>
    <s v="  "/>
    <s v="Unplanned"/>
    <s v="Central Coast"/>
    <s v="King City"/>
    <s v="182391102, OILFIELDS-1102"/>
    <s v="21-0067860"/>
    <s v="Unplanned"/>
    <s v="Clear;32-90 F"/>
    <s v="2"/>
    <m/>
    <s v="YES"/>
    <s v="Line to Ground"/>
    <s v="Sustained"/>
    <s v="No"/>
    <s v="9709"/>
    <s v="OH"/>
    <s v="Fuse"/>
    <s v="1361892"/>
    <s v="Customer Equipment, Normal"/>
    <m/>
    <m/>
    <m/>
    <s v="LYNCH CANYON RD. (PVT LINE)"/>
    <s v="BEYOND 9709"/>
    <m/>
    <s v="CUSTOMER EQUIPMENT BEYOND 9709 BEING AFFECTED BY VEG FIRE. DE-ENER TO MAKE SAFE "/>
    <m/>
    <s v="No"/>
    <s v="Environmental/External, Fire, Forest/Grass"/>
    <s v="Fire Activity"/>
    <s v="No"/>
    <m/>
    <m/>
    <s v="WGB9"/>
    <s v="Distribution Circuit"/>
    <s v="WGB9"/>
    <s v="05/30/21 20:21"/>
    <s v="Not Required"/>
    <m/>
    <m/>
    <m/>
    <m/>
    <m/>
    <m/>
    <m/>
    <m/>
    <m/>
    <m/>
  </r>
  <r>
    <n v="691"/>
    <s v="AGFC"/>
    <s v="3 - QC Complete"/>
    <n v="44347"/>
    <n v="44617"/>
    <s v="Structure fire, not attributable to PG&amp;E assets. Service disconnected. This information is preliminary."/>
    <s v="\\fxshare-nas05\quotashare-fs01\ESA\5 - Ignition Tracking\2021_Ignition_QC_Folders\20210530_nan_nan_nan_1682047926"/>
    <s v=" "/>
    <m/>
    <m/>
    <m/>
    <m/>
    <m/>
    <s v="Not In Scope"/>
    <m/>
    <m/>
    <m/>
    <m/>
    <m/>
    <m/>
    <m/>
    <m/>
    <m/>
    <m/>
    <m/>
    <m/>
    <m/>
    <m/>
    <m/>
    <m/>
    <m/>
    <m/>
    <m/>
    <m/>
    <m/>
    <m/>
    <m/>
    <m/>
    <m/>
    <m/>
    <m/>
    <m/>
    <m/>
    <m/>
    <m/>
    <m/>
    <m/>
    <m/>
    <m/>
    <m/>
    <m/>
    <m/>
    <m/>
    <m/>
    <m/>
    <m/>
    <m/>
    <m/>
    <m/>
    <m/>
    <s v=" "/>
    <x v="209"/>
    <s v="21:26:00"/>
    <m/>
    <m/>
    <s v="FAS"/>
    <s v="N"/>
    <s v="N"/>
    <m/>
    <m/>
    <m/>
    <n v="1682047926"/>
    <m/>
    <m/>
    <m/>
    <m/>
    <s v=" "/>
    <x v="0"/>
    <x v="1"/>
    <s v="N"/>
    <s v="N"/>
    <s v="N"/>
    <s v="Structure fire, not attributable to PG&amp;E assets. Service disconnected. This information is preliminary."/>
    <s v="Not PG&amp;E"/>
    <s v="Building"/>
    <m/>
    <m/>
    <m/>
    <s v="Structure-only"/>
    <m/>
    <m/>
    <m/>
    <m/>
    <m/>
    <s v="Other Fire: Non-PG&amp;E related"/>
    <m/>
    <m/>
    <m/>
    <s v="Padmounted"/>
    <x v="1"/>
    <m/>
    <m/>
    <m/>
    <s v=" "/>
    <x v="1"/>
    <n v="38.995454000000002"/>
    <n v="-121.24702600000001"/>
    <s v="Placer"/>
    <s v="LINCOLN 1104"/>
    <n v="12000"/>
    <m/>
    <x v="0"/>
    <s v="Cal Fire"/>
    <s v="Herbaceous"/>
    <m/>
    <m/>
    <s v="N"/>
    <m/>
    <m/>
    <m/>
    <m/>
    <s v="N"/>
    <s v="N"/>
    <m/>
    <m/>
    <s v="2021-05-31"/>
    <m/>
    <m/>
    <m/>
    <m/>
    <m/>
    <m/>
    <m/>
    <m/>
    <m/>
    <m/>
    <m/>
    <m/>
    <m/>
    <m/>
    <m/>
    <m/>
    <m/>
    <m/>
    <m/>
    <s v="  "/>
    <s v="SIERRA"/>
    <s v="LINCOLN"/>
    <s v="21:26"/>
    <n v="44346"/>
    <m/>
    <n v="1682047926"/>
    <n v="2020"/>
    <s v="AUBURN RD"/>
    <s v="LINCOLN"/>
    <n v="38.996321000000002"/>
    <n v="-121.24728899999999"/>
    <s v="T1TTCF5"/>
    <s v="FATOR, TRAVIS"/>
    <n v="153701104"/>
    <s v="20210530 22:49"/>
    <n v="1121"/>
    <m/>
    <s v="Structure fire, disconnected at meter."/>
    <s v="Y"/>
    <n v="3"/>
    <s v="\\fxshare-nas05\quotashare-fs01\ESA\5 - Ignition Tracking\Fire_Tab_Attachment_Files"/>
    <m/>
    <n v="38.995454000000002"/>
    <n v="-121.24702600000001"/>
    <s v="Center of house. "/>
    <s v="Cal Fire"/>
    <m/>
    <s v="N"/>
    <s v="Y"/>
    <s v="N"/>
    <s v="Clear"/>
    <m/>
    <s v="Structures"/>
    <m/>
    <s v="Calm"/>
    <m/>
    <s v="3rd Party"/>
    <m/>
    <s v="Structure Only"/>
    <m/>
    <s v="Cal Fire"/>
    <m/>
    <s v="Pad mount"/>
    <m/>
    <s v="Y"/>
    <s v="Photos"/>
    <s v="PG&amp;E Employee"/>
    <s v="Travis Fator/tcf5"/>
    <m/>
    <m/>
    <m/>
    <s v="  "/>
    <m/>
    <m/>
    <m/>
    <m/>
    <m/>
    <m/>
    <m/>
    <m/>
    <m/>
    <m/>
    <m/>
    <m/>
    <m/>
    <m/>
    <m/>
    <m/>
    <m/>
    <m/>
    <m/>
    <m/>
    <m/>
    <m/>
    <m/>
    <m/>
    <m/>
    <m/>
    <m/>
    <m/>
    <m/>
    <m/>
    <m/>
    <m/>
    <m/>
    <m/>
    <m/>
    <m/>
    <m/>
    <m/>
    <m/>
    <m/>
    <m/>
    <m/>
    <m/>
    <m/>
    <m/>
    <m/>
    <m/>
  </r>
  <r>
    <n v="690"/>
    <s v="AGFC"/>
    <s v="3 - QC Complete"/>
    <n v="44347"/>
    <n v="44617"/>
    <s v="Duplicate of index 689. Structure fire, not attributable to PG&amp;E assets. Service disconnected. This information is preliminary."/>
    <s v="\\fxshare-nas05\quotashare-fs01\ESA\5 - Ignition Tracking\2021_Ignition_QC_Folders\20210530_nan_nan_nan_7484668648"/>
    <s v=" "/>
    <m/>
    <m/>
    <m/>
    <m/>
    <m/>
    <s v="Not In Scope"/>
    <m/>
    <m/>
    <m/>
    <m/>
    <m/>
    <m/>
    <m/>
    <m/>
    <m/>
    <m/>
    <m/>
    <m/>
    <m/>
    <m/>
    <m/>
    <m/>
    <m/>
    <m/>
    <m/>
    <m/>
    <m/>
    <m/>
    <m/>
    <m/>
    <m/>
    <m/>
    <m/>
    <m/>
    <m/>
    <m/>
    <m/>
    <m/>
    <m/>
    <m/>
    <m/>
    <m/>
    <m/>
    <m/>
    <m/>
    <m/>
    <m/>
    <m/>
    <m/>
    <m/>
    <m/>
    <m/>
    <s v=" "/>
    <x v="209"/>
    <s v="17:53:00"/>
    <m/>
    <m/>
    <s v="FAS"/>
    <s v="N"/>
    <s v="Y"/>
    <m/>
    <m/>
    <m/>
    <n v="7484668648"/>
    <m/>
    <m/>
    <m/>
    <m/>
    <s v=" "/>
    <x v="0"/>
    <x v="1"/>
    <s v="N"/>
    <s v="N"/>
    <s v="N"/>
    <s v="Duplicate of index 689. Structure fire, not attributable to PG&amp;E assets. Service disconnected. This information is preliminary."/>
    <s v="Not PG&amp;E"/>
    <s v="Building"/>
    <m/>
    <m/>
    <m/>
    <s v="Structure-only"/>
    <m/>
    <m/>
    <m/>
    <m/>
    <m/>
    <s v="Duplicate"/>
    <m/>
    <m/>
    <m/>
    <s v="Underground"/>
    <x v="1"/>
    <m/>
    <m/>
    <m/>
    <s v=" "/>
    <x v="0"/>
    <n v="37.365016699999998"/>
    <n v="-120.59130999999999"/>
    <s v="Merced"/>
    <s v="ATWATER 1104"/>
    <n v="12000"/>
    <m/>
    <x v="0"/>
    <s v="Merced County FD"/>
    <s v="Urban"/>
    <m/>
    <m/>
    <s v="N"/>
    <m/>
    <m/>
    <m/>
    <m/>
    <s v="N"/>
    <s v="N"/>
    <m/>
    <m/>
    <s v="2021-05-31"/>
    <m/>
    <m/>
    <m/>
    <m/>
    <m/>
    <m/>
    <m/>
    <m/>
    <m/>
    <m/>
    <m/>
    <m/>
    <m/>
    <m/>
    <m/>
    <m/>
    <m/>
    <m/>
    <m/>
    <s v="  "/>
    <s v="YOSEMITE"/>
    <s v="MERCED 04"/>
    <s v="17:53"/>
    <n v="44346"/>
    <m/>
    <n v="7484668648"/>
    <n v="3029"/>
    <s v="MERMAID DR"/>
    <s v="ATWATER"/>
    <n v="37.364921000000002"/>
    <n v="-120.591481"/>
    <s v="Y4TRFK5"/>
    <s v="KITCHELL, ROBERT "/>
    <n v="253611104"/>
    <s v="20210530 18:24"/>
    <n v="2640"/>
    <n v="1"/>
    <s v="discnnct at s/b. ck volts at s/b. 116,116. fd #21-11158. house started on fire due to next door house burning. 3025 mermaid dr"/>
    <s v="Y"/>
    <n v="2"/>
    <s v="\\fxshare-nas05\quotashare-fs01\ESA\5 - Ignition Tracking\Fire_Tab_Attachment_Files"/>
    <s v="37.3650167,-120.5913100,41.400000,3D"/>
    <m/>
    <m/>
    <m/>
    <s v="(209)357-6354"/>
    <m/>
    <s v="N"/>
    <s v="Y"/>
    <s v="N"/>
    <s v="Clear"/>
    <m/>
    <s v="Structures"/>
    <m/>
    <s v="Light"/>
    <m/>
    <s v="Unknown"/>
    <m/>
    <s v="Structure Only"/>
    <m/>
    <s v="Fire Dept"/>
    <s v="merced county"/>
    <s v="Subsurface"/>
    <m/>
    <s v="Y"/>
    <s v="photos, volts116,116, fd#11158"/>
    <s v="PG&amp;E Employee"/>
    <m/>
    <m/>
    <m/>
    <m/>
    <s v="  "/>
    <m/>
    <m/>
    <m/>
    <m/>
    <m/>
    <m/>
    <m/>
    <m/>
    <m/>
    <m/>
    <m/>
    <m/>
    <m/>
    <m/>
    <m/>
    <m/>
    <m/>
    <m/>
    <m/>
    <m/>
    <m/>
    <m/>
    <m/>
    <m/>
    <m/>
    <m/>
    <m/>
    <m/>
    <m/>
    <m/>
    <m/>
    <m/>
    <m/>
    <m/>
    <m/>
    <m/>
    <m/>
    <m/>
    <m/>
    <m/>
    <m/>
    <m/>
    <m/>
    <m/>
    <m/>
    <m/>
    <m/>
  </r>
  <r>
    <n v="689"/>
    <s v="AGFC"/>
    <s v="3 - QC Complete"/>
    <n v="44347"/>
    <n v="44617"/>
    <s v="Structure fire, not attributable to PG&amp;E assets. Service disconnected. This information is preliminary."/>
    <s v="\\fxshare-nas05\quotashare-fs01\ESA\5 - Ignition Tracking\2021_Ignition_QC_Folders\20210530_nan_nan_nan_7481048713"/>
    <s v=" "/>
    <m/>
    <m/>
    <m/>
    <m/>
    <m/>
    <s v="Not In Scope"/>
    <m/>
    <m/>
    <m/>
    <m/>
    <m/>
    <m/>
    <m/>
    <m/>
    <m/>
    <m/>
    <m/>
    <m/>
    <m/>
    <m/>
    <m/>
    <m/>
    <m/>
    <m/>
    <m/>
    <m/>
    <m/>
    <m/>
    <m/>
    <m/>
    <m/>
    <m/>
    <m/>
    <m/>
    <m/>
    <m/>
    <m/>
    <m/>
    <m/>
    <m/>
    <m/>
    <m/>
    <m/>
    <m/>
    <m/>
    <m/>
    <m/>
    <m/>
    <m/>
    <m/>
    <m/>
    <m/>
    <s v=" "/>
    <x v="209"/>
    <s v="16:53:00"/>
    <m/>
    <m/>
    <s v="FAS"/>
    <s v="N"/>
    <s v="N"/>
    <m/>
    <m/>
    <m/>
    <n v="7481048713"/>
    <m/>
    <m/>
    <m/>
    <m/>
    <s v=" "/>
    <x v="0"/>
    <x v="1"/>
    <s v="N"/>
    <s v="N"/>
    <s v="N"/>
    <s v="Structure fire, not attributable to PG&amp;E assets. Service disconnected. This information is preliminary."/>
    <s v="Not PG&amp;E"/>
    <s v="Building"/>
    <m/>
    <m/>
    <m/>
    <s v="Structure-only"/>
    <m/>
    <m/>
    <m/>
    <m/>
    <m/>
    <s v="Other Fire: Non-PG&amp;E related"/>
    <m/>
    <m/>
    <m/>
    <s v="Underground"/>
    <x v="1"/>
    <m/>
    <m/>
    <m/>
    <s v=" "/>
    <x v="0"/>
    <n v="37.364998300000003"/>
    <n v="-120.5913017"/>
    <s v="Merced"/>
    <s v="ATWATER 1104"/>
    <n v="12000"/>
    <m/>
    <x v="0"/>
    <s v="Merced County FD"/>
    <s v="Urban"/>
    <m/>
    <m/>
    <s v="N"/>
    <m/>
    <m/>
    <m/>
    <m/>
    <s v="N"/>
    <s v="N"/>
    <m/>
    <m/>
    <s v="2021-05-31"/>
    <m/>
    <m/>
    <m/>
    <m/>
    <m/>
    <m/>
    <m/>
    <m/>
    <m/>
    <m/>
    <m/>
    <m/>
    <m/>
    <m/>
    <m/>
    <m/>
    <m/>
    <m/>
    <m/>
    <s v="  "/>
    <s v="YOSEMITE"/>
    <s v="MERCED 04"/>
    <s v="16:53"/>
    <n v="44346"/>
    <m/>
    <n v="7481048713"/>
    <n v="3025"/>
    <s v="MERMAID DR"/>
    <s v="ATWATER"/>
    <n v="37.364884000000004"/>
    <n v="-120.591482"/>
    <s v="Y4TRFK5"/>
    <s v="KITCHELL, ROBERT "/>
    <n v="253611104"/>
    <s v="20210530 18:17"/>
    <n v="2640"/>
    <m/>
    <s v="discnnct at s/b. due to structure fire. volts 116,116.ck at s/b."/>
    <s v="Y"/>
    <n v="2"/>
    <s v="\\fxshare-nas05\quotashare-fs01\ESA\5 - Ignition Tracking\Fire_Tab_Attachment_Files"/>
    <s v="37.3649983,-120.5913017,50.300000,3D"/>
    <m/>
    <m/>
    <m/>
    <s v="city atwater-merced county"/>
    <m/>
    <s v="N"/>
    <s v="Y"/>
    <s v="N"/>
    <s v="Clear"/>
    <m/>
    <s v="Structures"/>
    <m/>
    <s v="Light"/>
    <m/>
    <s v="Unknown"/>
    <m/>
    <s v="Structure Only"/>
    <m/>
    <s v="Fire Dept"/>
    <m/>
    <s v="Underbuild"/>
    <m/>
    <s v="Y"/>
    <s v="photos, ck volts at s/b 116,116"/>
    <s v="PG&amp;E Employee"/>
    <m/>
    <m/>
    <m/>
    <m/>
    <s v="  "/>
    <m/>
    <m/>
    <m/>
    <m/>
    <m/>
    <m/>
    <m/>
    <m/>
    <m/>
    <m/>
    <m/>
    <m/>
    <m/>
    <m/>
    <m/>
    <m/>
    <m/>
    <m/>
    <m/>
    <m/>
    <m/>
    <m/>
    <m/>
    <m/>
    <m/>
    <m/>
    <m/>
    <m/>
    <m/>
    <m/>
    <m/>
    <m/>
    <m/>
    <m/>
    <m/>
    <m/>
    <m/>
    <m/>
    <m/>
    <m/>
    <m/>
    <m/>
    <m/>
    <m/>
    <m/>
    <m/>
    <m/>
  </r>
  <r>
    <n v="688"/>
    <s v="AGFC"/>
    <s v="3 - QC Complete"/>
    <n v="44347"/>
    <n v="44617"/>
    <s v="Duplicate of index 687. Structure fire, not attributable to PG&amp;E assets. Service disconnected. This information is preliminary."/>
    <s v="\\fxshare-nas05\quotashare-fs01\ESA\5 - Ignition Tracking\2021_Ignition_QC_Folders\20210530_nan_nan_nan_7787704654"/>
    <s v=" "/>
    <m/>
    <m/>
    <m/>
    <m/>
    <m/>
    <s v="Not In Scope"/>
    <m/>
    <m/>
    <m/>
    <m/>
    <m/>
    <m/>
    <m/>
    <m/>
    <m/>
    <m/>
    <m/>
    <m/>
    <m/>
    <m/>
    <m/>
    <m/>
    <m/>
    <m/>
    <m/>
    <m/>
    <m/>
    <m/>
    <m/>
    <m/>
    <m/>
    <m/>
    <m/>
    <m/>
    <m/>
    <m/>
    <m/>
    <m/>
    <m/>
    <m/>
    <m/>
    <m/>
    <m/>
    <m/>
    <m/>
    <m/>
    <m/>
    <m/>
    <m/>
    <m/>
    <m/>
    <m/>
    <s v=" "/>
    <x v="209"/>
    <s v="16:37:00"/>
    <m/>
    <m/>
    <s v="FAS"/>
    <s v="N"/>
    <s v="Y"/>
    <m/>
    <m/>
    <m/>
    <n v="7787704654"/>
    <m/>
    <m/>
    <m/>
    <m/>
    <s v=" "/>
    <x v="0"/>
    <x v="1"/>
    <s v="N"/>
    <s v="N"/>
    <s v="N"/>
    <s v="Duplicate of index 687. Structure fire, not attributable to PG&amp;E assets. Service disconnected. This information is preliminary."/>
    <s v="Not PG&amp;E"/>
    <s v="Building"/>
    <m/>
    <m/>
    <m/>
    <s v="Structure-only"/>
    <m/>
    <m/>
    <m/>
    <m/>
    <m/>
    <s v="Duplicate"/>
    <m/>
    <m/>
    <m/>
    <s v="Overhead"/>
    <x v="1"/>
    <m/>
    <m/>
    <m/>
    <s v=" "/>
    <x v="0"/>
    <n v="37.030749"/>
    <n v="-120.61769700000001"/>
    <s v="Merced"/>
    <s v="SANTA RITA 1105 "/>
    <n v="12000"/>
    <m/>
    <x v="0"/>
    <s v="Cal Fire"/>
    <s v="Agriculture"/>
    <m/>
    <m/>
    <s v="N"/>
    <m/>
    <m/>
    <m/>
    <m/>
    <s v="N"/>
    <s v="N"/>
    <m/>
    <m/>
    <s v="2021-05-31"/>
    <m/>
    <m/>
    <m/>
    <m/>
    <m/>
    <m/>
    <m/>
    <m/>
    <m/>
    <m/>
    <m/>
    <m/>
    <m/>
    <m/>
    <m/>
    <m/>
    <m/>
    <m/>
    <m/>
    <s v="  "/>
    <s v="YOSEMITE"/>
    <s v="LOS BANOS 02"/>
    <s v="16:37"/>
    <n v="44346"/>
    <m/>
    <n v="7787704654"/>
    <s v="SE"/>
    <s v="COR 26-10-12"/>
    <s v="DOS PALOS"/>
    <n v="37.030406999999997"/>
    <n v="-120.61739300000001"/>
    <s v="Y6TRKS8"/>
    <s v="STEWART, ROD"/>
    <n v="253541105"/>
    <s v="20210530 16:55"/>
    <n v="2640"/>
    <n v="1"/>
    <s v="back porch"/>
    <s v="Y"/>
    <m/>
    <m/>
    <m/>
    <n v="37.030749"/>
    <n v="-120.61769700000001"/>
    <m/>
    <s v="Jose Arana  559-301-6457"/>
    <m/>
    <s v="N"/>
    <s v="Y"/>
    <s v="N"/>
    <s v="Clear"/>
    <m/>
    <s v="Structures"/>
    <m/>
    <s v="Light"/>
    <m/>
    <s v="3rd Party"/>
    <m/>
    <s v="Structure Only"/>
    <m/>
    <s v="Cal Fire"/>
    <m/>
    <s v="Overhead"/>
    <m/>
    <s v="N"/>
    <m/>
    <m/>
    <m/>
    <m/>
    <m/>
    <m/>
    <s v="  "/>
    <m/>
    <m/>
    <m/>
    <m/>
    <m/>
    <m/>
    <m/>
    <m/>
    <m/>
    <m/>
    <m/>
    <m/>
    <m/>
    <m/>
    <m/>
    <m/>
    <m/>
    <m/>
    <m/>
    <m/>
    <m/>
    <m/>
    <m/>
    <m/>
    <m/>
    <m/>
    <m/>
    <m/>
    <m/>
    <m/>
    <m/>
    <m/>
    <m/>
    <m/>
    <m/>
    <m/>
    <m/>
    <m/>
    <m/>
    <m/>
    <m/>
    <m/>
    <m/>
    <m/>
    <m/>
    <m/>
    <m/>
  </r>
  <r>
    <n v="687"/>
    <s v="AGFC"/>
    <s v="3 - QC Complete"/>
    <n v="44347"/>
    <n v="44617"/>
    <s v="Structure fire, not attributable to PG&amp;E assets. Service disconnected. This information is preliminary."/>
    <s v="\\fxshare-nas05\quotashare-fs01\ESA\5 - Ignition Tracking\2021_Ignition_QC_Folders\20210530_nan_nan_nan_2489005"/>
    <s v=" "/>
    <m/>
    <m/>
    <m/>
    <m/>
    <m/>
    <s v="Not In Scope"/>
    <m/>
    <m/>
    <m/>
    <m/>
    <m/>
    <m/>
    <m/>
    <m/>
    <m/>
    <m/>
    <m/>
    <m/>
    <m/>
    <m/>
    <m/>
    <m/>
    <m/>
    <m/>
    <m/>
    <m/>
    <m/>
    <m/>
    <m/>
    <m/>
    <m/>
    <m/>
    <m/>
    <m/>
    <m/>
    <m/>
    <m/>
    <m/>
    <m/>
    <m/>
    <m/>
    <m/>
    <m/>
    <m/>
    <m/>
    <m/>
    <m/>
    <m/>
    <m/>
    <m/>
    <m/>
    <m/>
    <s v=" "/>
    <x v="209"/>
    <s v="15:43:00"/>
    <m/>
    <m/>
    <s v="FAS"/>
    <s v="N"/>
    <s v="N"/>
    <m/>
    <m/>
    <m/>
    <n v="2489005"/>
    <m/>
    <m/>
    <m/>
    <m/>
    <s v=" "/>
    <x v="0"/>
    <x v="1"/>
    <s v="N"/>
    <s v="N"/>
    <s v="N"/>
    <s v="Structure fire, not attributable to PG&amp;E assets. Service disconnected. This information is preliminary."/>
    <s v="Not PG&amp;E"/>
    <s v="Building"/>
    <m/>
    <m/>
    <m/>
    <s v="Structure-only"/>
    <m/>
    <m/>
    <m/>
    <m/>
    <m/>
    <s v="Other Fire: Non-PG&amp;E related"/>
    <m/>
    <m/>
    <m/>
    <s v="Overhead"/>
    <x v="1"/>
    <m/>
    <m/>
    <m/>
    <s v=" "/>
    <x v="0"/>
    <n v="37.030723999999999"/>
    <n v="-120.617653"/>
    <s v="Merced"/>
    <s v="SANTA RITA 1105 "/>
    <n v="12000"/>
    <m/>
    <x v="0"/>
    <s v="Cal Fire"/>
    <s v="Agriculture"/>
    <m/>
    <m/>
    <s v="N"/>
    <m/>
    <m/>
    <m/>
    <m/>
    <s v="N"/>
    <s v="N"/>
    <m/>
    <m/>
    <s v="2021-05-31"/>
    <m/>
    <m/>
    <m/>
    <m/>
    <m/>
    <m/>
    <m/>
    <m/>
    <m/>
    <m/>
    <m/>
    <m/>
    <m/>
    <m/>
    <m/>
    <m/>
    <m/>
    <m/>
    <m/>
    <s v="  "/>
    <s v="YOSEMITE"/>
    <s v="LOS BANOS 02"/>
    <s v="15:43"/>
    <n v="44346"/>
    <m/>
    <n v="2489005"/>
    <s v="UNKNOWN"/>
    <s v="PREMISES DO NOT CHANGE"/>
    <s v="DOS PALOS"/>
    <n v="36.994399000000001"/>
    <n v="-120.626814"/>
    <s v="Y6TRKS8"/>
    <s v="STEWART, ROD"/>
    <m/>
    <s v="20210530 16:50"/>
    <n v="1121"/>
    <m/>
    <s v="volta 243  fire off back porch turn off per fire chief   made temporary disconnect tag"/>
    <s v="Y"/>
    <m/>
    <m/>
    <m/>
    <n v="37.030723999999999"/>
    <n v="-120.617653"/>
    <m/>
    <s v="Jose Arana  559-301-6457"/>
    <m/>
    <s v="N"/>
    <s v="Y"/>
    <s v="N"/>
    <s v="Clear"/>
    <m/>
    <s v="Structures"/>
    <m/>
    <s v="Light"/>
    <m/>
    <s v="3rd Party"/>
    <m/>
    <s v="Structure Only"/>
    <m/>
    <s v="Cal Fire"/>
    <m/>
    <s v="Overhead"/>
    <m/>
    <s v="N"/>
    <m/>
    <m/>
    <m/>
    <m/>
    <m/>
    <m/>
    <s v="  "/>
    <m/>
    <m/>
    <m/>
    <m/>
    <m/>
    <m/>
    <m/>
    <m/>
    <m/>
    <m/>
    <m/>
    <m/>
    <m/>
    <m/>
    <m/>
    <m/>
    <m/>
    <m/>
    <m/>
    <m/>
    <m/>
    <m/>
    <m/>
    <m/>
    <m/>
    <m/>
    <m/>
    <m/>
    <m/>
    <m/>
    <m/>
    <m/>
    <m/>
    <m/>
    <m/>
    <m/>
    <m/>
    <m/>
    <m/>
    <m/>
    <m/>
    <m/>
    <m/>
    <m/>
    <m/>
    <m/>
    <m/>
  </r>
  <r>
    <n v="686"/>
    <s v="AGFC"/>
    <s v="3 - QC Complete"/>
    <n v="44347"/>
    <n v="44617"/>
    <s v="Structure fire, not attributable to PG&amp;E assets. Service burnt as a result of the house fire. This information is preliminary."/>
    <s v="\\fxshare-nas05\quotashare-fs01\ESA\5 - Ignition Tracking\2021_Ignition_QC_Folders\20210530_nan_nan_nan_9549083009"/>
    <s v=" "/>
    <m/>
    <m/>
    <m/>
    <m/>
    <m/>
    <s v="Not In Scope"/>
    <m/>
    <m/>
    <m/>
    <m/>
    <m/>
    <m/>
    <m/>
    <m/>
    <m/>
    <m/>
    <m/>
    <m/>
    <m/>
    <m/>
    <m/>
    <m/>
    <m/>
    <m/>
    <m/>
    <m/>
    <m/>
    <m/>
    <m/>
    <m/>
    <m/>
    <m/>
    <m/>
    <m/>
    <m/>
    <m/>
    <m/>
    <m/>
    <m/>
    <m/>
    <m/>
    <m/>
    <m/>
    <m/>
    <m/>
    <m/>
    <m/>
    <m/>
    <m/>
    <m/>
    <m/>
    <m/>
    <s v=" "/>
    <x v="209"/>
    <s v="13:32:00"/>
    <m/>
    <m/>
    <s v="FAS"/>
    <s v="N"/>
    <s v="N"/>
    <m/>
    <m/>
    <m/>
    <n v="9549083009"/>
    <m/>
    <m/>
    <m/>
    <m/>
    <s v=" "/>
    <x v="0"/>
    <x v="1"/>
    <s v="N"/>
    <s v="N"/>
    <s v="N"/>
    <s v="Structure fire, not attributable to PG&amp;E assets. Service burnt as a result of the house fire. This information is preliminary."/>
    <s v="PG&amp;E"/>
    <s v="Building"/>
    <m/>
    <m/>
    <m/>
    <s v="&lt;0.25"/>
    <m/>
    <m/>
    <m/>
    <m/>
    <m/>
    <s v="Other Fire: Non-PG&amp;E related"/>
    <m/>
    <m/>
    <m/>
    <s v="Overhead"/>
    <x v="1"/>
    <m/>
    <m/>
    <m/>
    <s v=" "/>
    <x v="1"/>
    <n v="37.995099000000003"/>
    <n v="-120.38222399999999"/>
    <s v="Tuolumne"/>
    <s v="TAR FLAT 0402"/>
    <n v="4000"/>
    <m/>
    <x v="0"/>
    <s v="Cal Fire"/>
    <s v="Conifer Forest"/>
    <m/>
    <m/>
    <s v="N"/>
    <m/>
    <m/>
    <m/>
    <m/>
    <s v="N"/>
    <s v="N"/>
    <m/>
    <m/>
    <s v="2021-05-31"/>
    <m/>
    <m/>
    <m/>
    <m/>
    <m/>
    <m/>
    <m/>
    <m/>
    <m/>
    <m/>
    <m/>
    <m/>
    <m/>
    <m/>
    <m/>
    <m/>
    <m/>
    <m/>
    <m/>
    <s v="  "/>
    <s v="YOSEMITE"/>
    <s v="SONORA 01"/>
    <s v="13:32"/>
    <n v="44346"/>
    <m/>
    <n v="9549083009"/>
    <n v="12001"/>
    <s v="DANE LN"/>
    <s v="SONORA"/>
    <n v="37.994771"/>
    <n v="-120.383233"/>
    <s v="Y9TMRSV"/>
    <s v="SIUDZINSKI, MARK"/>
    <n v="163240402"/>
    <s v="20210530 14:19"/>
    <n v="1123"/>
    <n v="1"/>
    <s v="structure fire burned service wire open called 4 crew to replace service wire."/>
    <s v="Y"/>
    <m/>
    <m/>
    <m/>
    <n v="37.995099000000003"/>
    <n v="-120.38222399999999"/>
    <s v="CA TCU 6761  mario torres"/>
    <s v="Cal Fire "/>
    <m/>
    <s v="N"/>
    <s v="Y"/>
    <s v="Y"/>
    <s v="Clear"/>
    <m/>
    <s v="Structures"/>
    <m/>
    <s v="Calm"/>
    <m/>
    <s v="3rd Party"/>
    <m/>
    <s v="3 meters - 0.25 Acres"/>
    <m/>
    <s v="Cal Fire"/>
    <m/>
    <s v="Overhead"/>
    <m/>
    <s v="N"/>
    <m/>
    <m/>
    <m/>
    <m/>
    <m/>
    <m/>
    <s v="  "/>
    <m/>
    <m/>
    <m/>
    <m/>
    <m/>
    <m/>
    <m/>
    <m/>
    <m/>
    <m/>
    <m/>
    <m/>
    <m/>
    <m/>
    <m/>
    <m/>
    <m/>
    <m/>
    <m/>
    <m/>
    <m/>
    <m/>
    <m/>
    <m/>
    <m/>
    <m/>
    <m/>
    <m/>
    <m/>
    <m/>
    <m/>
    <m/>
    <m/>
    <m/>
    <m/>
    <m/>
    <m/>
    <m/>
    <m/>
    <m/>
    <m/>
    <m/>
    <m/>
    <m/>
    <m/>
    <m/>
    <m/>
  </r>
  <r>
    <n v="685"/>
    <s v="P4K5"/>
    <s v="3 - QC Complete"/>
    <n v="44390"/>
    <n v="44617"/>
    <s v="Customer stealing power, overloaded cable resulting in an ignition. Troubleman states crew will need to install conduit and new UG cable and the customer will have to replace panel. This information is preliminary."/>
    <s v="\\fxshare-nas05\quotashare-fs01\ESA\5 - Ignition Tracking\2021_Ignition_QC_Folders\20210530_nan_nan_nan_6547324369"/>
    <s v=" "/>
    <m/>
    <m/>
    <m/>
    <m/>
    <m/>
    <s v="Not In Scope"/>
    <m/>
    <m/>
    <m/>
    <m/>
    <m/>
    <m/>
    <m/>
    <m/>
    <m/>
    <m/>
    <m/>
    <m/>
    <m/>
    <m/>
    <m/>
    <m/>
    <m/>
    <m/>
    <m/>
    <m/>
    <m/>
    <m/>
    <m/>
    <m/>
    <m/>
    <m/>
    <m/>
    <m/>
    <m/>
    <m/>
    <m/>
    <m/>
    <m/>
    <m/>
    <m/>
    <m/>
    <m/>
    <m/>
    <m/>
    <m/>
    <m/>
    <m/>
    <m/>
    <m/>
    <m/>
    <m/>
    <s v=" "/>
    <x v="209"/>
    <s v="12:13:00"/>
    <m/>
    <m/>
    <s v="FAS"/>
    <s v="N"/>
    <s v="N"/>
    <m/>
    <m/>
    <m/>
    <n v="6547324369"/>
    <m/>
    <m/>
    <m/>
    <s v="No Photo"/>
    <s v=" "/>
    <x v="1"/>
    <x v="0"/>
    <s v="Y"/>
    <s v="Y"/>
    <s v="N"/>
    <s v="On May 30th, 2021 at 1213 hours, a PG&amp;E Troubleman was dispatched to the Columbus 1103 12kV Distribution Circuit at 3912 Fairwood Street, Bakersfield in response to a structure fire. Initial analysis indicates that a customer overloaded the cable resulting in an ignition. The ensuing fire burnt the structure and the fire was suppressed by Bakersfield fire department. PG&amp;E troubleman installed a conduit and underground cable and the customer will have to replace the panel."/>
    <s v="PG&amp;E"/>
    <s v="Other"/>
    <s v="Conductor"/>
    <s v="D"/>
    <s v="D"/>
    <s v="Structure-only"/>
    <m/>
    <m/>
    <m/>
    <m/>
    <m/>
    <s v="Equipment - Overloaded"/>
    <s v="All types of equipment / facility failure"/>
    <s v="Conductor failure-all"/>
    <s v="N"/>
    <s v="Underground"/>
    <x v="3"/>
    <s v="Conductor - Underground Service"/>
    <s v="Conductor"/>
    <n v="40367895"/>
    <s v=" "/>
    <x v="0"/>
    <n v="35.409115"/>
    <n v="-118.944655"/>
    <s v="Kern"/>
    <s v="COLUMBUS 1103 "/>
    <s v="0-750"/>
    <s v="COLUMBUS 1103CB"/>
    <x v="0"/>
    <s v="Bakersfield FD"/>
    <s v="Urban"/>
    <m/>
    <m/>
    <s v="N"/>
    <m/>
    <m/>
    <m/>
    <m/>
    <s v="N"/>
    <s v="N"/>
    <m/>
    <m/>
    <s v="2021-05-31"/>
    <m/>
    <m/>
    <m/>
    <m/>
    <m/>
    <m/>
    <m/>
    <m/>
    <m/>
    <m/>
    <m/>
    <m/>
    <m/>
    <m/>
    <m/>
    <m/>
    <m/>
    <m/>
    <m/>
    <s v="  "/>
    <s v="KERN"/>
    <s v="BAKERSFIELD 04"/>
    <s v="12:13"/>
    <n v="44346"/>
    <m/>
    <n v="6547324369"/>
    <n v="3912"/>
    <s v="FAIRWOOD ST"/>
    <s v="BAKERSFIELD"/>
    <n v="35.409342000000002"/>
    <n v="-118.94457199999999"/>
    <s v="K1TJ8M6"/>
    <s v="MASON, JOSHUA"/>
    <n v="253951103"/>
    <s v="20210530 13:30"/>
    <n v="2130"/>
    <m/>
    <s v="CUSTOMER STEALING POWER OVERLOADED CABLE, CABLE FAULTED IN GROUND/DB, WILL NEED NEW BUSINESS JOB HERE FOR CREW TO INSTALL CONDUIT AND NEW UG CABLE. CUSTOMER MUST REPLACE PANEL, REV ASSURANCE TO GET INVOLVED- CUSTOMER WILL NEED CHARGES FOR SERVICE DAMAGES ECT. MUST BE CLEARED MUST HAVE INSPECTION IN, MUST HAVE JOB CREATED FOR CABLE INSTALLATION ECT. "/>
    <s v="Y"/>
    <m/>
    <m/>
    <m/>
    <n v="35.409115"/>
    <n v="-118.944655"/>
    <m/>
    <s v="BAKERSFIELD CITY"/>
    <m/>
    <s v="N"/>
    <s v="Y"/>
    <s v="N"/>
    <s v="Clear"/>
    <m/>
    <s v="Private Land"/>
    <m/>
    <s v="Calm"/>
    <m/>
    <s v="3rd Party"/>
    <m/>
    <s v="Structure Only"/>
    <m/>
    <s v="Fire Dept"/>
    <m/>
    <s v="Underbuild"/>
    <m/>
    <s v="Y"/>
    <s v="PHOTOS"/>
    <s v="PG&amp;E Employee"/>
    <m/>
    <m/>
    <m/>
    <m/>
    <s v="  "/>
    <m/>
    <m/>
    <m/>
    <m/>
    <m/>
    <m/>
    <m/>
    <m/>
    <m/>
    <m/>
    <m/>
    <m/>
    <m/>
    <m/>
    <m/>
    <m/>
    <m/>
    <m/>
    <m/>
    <m/>
    <m/>
    <m/>
    <m/>
    <m/>
    <m/>
    <m/>
    <m/>
    <m/>
    <m/>
    <m/>
    <m/>
    <m/>
    <m/>
    <m/>
    <m/>
    <m/>
    <m/>
    <m/>
    <m/>
    <m/>
    <m/>
    <m/>
    <m/>
    <m/>
    <m/>
    <m/>
    <m/>
  </r>
  <r>
    <n v="684"/>
    <s v="G3BA"/>
    <s v="3 - QC Complete"/>
    <n v="44386"/>
    <n v="44617"/>
    <s v="Troubleman made B Tag for hollow pole top, CN conn to vertical run was broken but no shiny spots and did not arc when pushed against the CN, fire was 6 ft X 10ft near base of pole, cust saw pole arc. This information is preliminary."/>
    <s v="\\fxshare-nas05\quotashare-fs01\ESA\5 - Ignition Tracking\2021_Ignition_QC_Folders\20210530_1361664_nan_nan_T005302886"/>
    <s v=" "/>
    <m/>
    <s v="G3BA"/>
    <s v="Changed Other Companies to Y: TV &amp; Communications; added asset number associated; Fire suppressing agency updated to Third Party-Unknown; Fuel Bed Description updated; SAP EC/LC Notification updated"/>
    <m/>
    <m/>
    <s v="Not In Scope"/>
    <m/>
    <m/>
    <m/>
    <m/>
    <m/>
    <m/>
    <m/>
    <m/>
    <m/>
    <m/>
    <m/>
    <m/>
    <m/>
    <m/>
    <m/>
    <m/>
    <m/>
    <m/>
    <m/>
    <m/>
    <m/>
    <m/>
    <m/>
    <m/>
    <m/>
    <m/>
    <m/>
    <m/>
    <m/>
    <m/>
    <m/>
    <m/>
    <m/>
    <m/>
    <m/>
    <m/>
    <m/>
    <m/>
    <m/>
    <m/>
    <m/>
    <m/>
    <m/>
    <m/>
    <m/>
    <m/>
    <s v=" "/>
    <x v="209"/>
    <s v="12:01:00"/>
    <n v="44346"/>
    <s v="11:59:00"/>
    <s v="FAS"/>
    <s v="N"/>
    <s v="N"/>
    <n v="1361664"/>
    <m/>
    <m/>
    <s v="T005302886"/>
    <s v="121432870"/>
    <m/>
    <m/>
    <s v="No Photo"/>
    <s v=" "/>
    <x v="1"/>
    <x v="0"/>
    <s v="Y"/>
    <s v="Y"/>
    <s v="N"/>
    <s v="On May 30, 2021 at 12:01 hours a PG&amp;E Troubleman was dispatched to 1565 Gilman Rd, Gilroy CA for a reported transformer explosion with wires down.  The Troubleman arrived and a small fire had already been extinguished at the base of the pole. The Troubleman did not find any evidence of arcing on the PG&amp;E assets. The CN connecter to the vertical run was broken but no signs of arcing. A tag was created for the pole for a hollow top repair due to woodpecker damage."/>
    <s v="PG&amp;E"/>
    <s v="Vegetation"/>
    <s v="Pole"/>
    <s v="D"/>
    <s v="D"/>
    <s v="&lt;0.25"/>
    <s v="6ft X 10Ft cust put fire out"/>
    <m/>
    <m/>
    <m/>
    <m/>
    <s v="Equipment - PG&amp;E"/>
    <s v="All types of equipment / facility failure"/>
    <s v="Splice/Clamp/Connector"/>
    <s v="Y"/>
    <s v="Overhead"/>
    <x v="0"/>
    <s v="Splice/Clamp/Connector"/>
    <s v="Pole"/>
    <n v="100610940"/>
    <s v=" "/>
    <x v="0"/>
    <n v="37.016476699999998"/>
    <n v="-121.54462669999999"/>
    <s v="Santa Clara"/>
    <s v="LLAGAS 2101 "/>
    <n v="21000"/>
    <m/>
    <x v="0"/>
    <s v="Customer"/>
    <s v="Herbaceous"/>
    <s v="Grass Fuel Model"/>
    <m/>
    <s v="Y"/>
    <s v="Crews 2020"/>
    <m/>
    <m/>
    <m/>
    <s v="N"/>
    <s v="N"/>
    <m/>
    <m/>
    <s v="2021-05-31"/>
    <m/>
    <m/>
    <m/>
    <m/>
    <m/>
    <m/>
    <m/>
    <m/>
    <m/>
    <m/>
    <m/>
    <m/>
    <m/>
    <m/>
    <m/>
    <m/>
    <m/>
    <m/>
    <m/>
    <s v="  "/>
    <s v="SAN JOSE"/>
    <s v="GILROY 02"/>
    <s v="12:01"/>
    <n v="44346"/>
    <n v="1361664"/>
    <s v="T005302886"/>
    <n v="1565"/>
    <s v="GILMAN RD"/>
    <s v="GILROY"/>
    <n v="37.016740000000013"/>
    <n v="-121.54382"/>
    <s v="J2TFWB3"/>
    <s v="BRANDT, FRED"/>
    <n v="83182101"/>
    <s v="20210530 14:34"/>
    <n v="9002"/>
    <m/>
    <s v="B Tag made for hollow pole top, CN conn to vertical run was broken but no shiny spots and did not arc when pushed against the CN, fire was 6 ft X 10ft near base of pole, cust saw pole arc!"/>
    <s v="Y"/>
    <m/>
    <m/>
    <s v="37.0164767,-121.5446267,50.300000,3D"/>
    <m/>
    <m/>
    <m/>
    <m/>
    <m/>
    <s v="N"/>
    <s v="Y"/>
    <m/>
    <s v="Clear"/>
    <m/>
    <s v="Private Land"/>
    <s v="agriculture"/>
    <s v="Light"/>
    <m/>
    <s v="PG&amp;E Equipment"/>
    <s v="cust saw arc at tran area"/>
    <s v="1 meter - &lt; 3 meters"/>
    <s v="6ft X 10Ft cust put fire out"/>
    <s v="Other Party"/>
    <s v="Fire soaked grass after fire was out"/>
    <s v="Overhead"/>
    <s v="center phase at pole top others on steel xarm"/>
    <s v="Y"/>
    <s v="fire took pics as did myself"/>
    <s v="Fire Dept"/>
    <m/>
    <s v="PATROL-FOUND NOTHING"/>
    <s v="CONDUCTOR, OVERHEAD"/>
    <s v="N"/>
    <s v="  "/>
    <m/>
    <m/>
    <m/>
    <m/>
    <m/>
    <m/>
    <m/>
    <m/>
    <m/>
    <m/>
    <m/>
    <m/>
    <m/>
    <m/>
    <m/>
    <m/>
    <m/>
    <m/>
    <m/>
    <m/>
    <m/>
    <m/>
    <m/>
    <m/>
    <m/>
    <m/>
    <m/>
    <m/>
    <m/>
    <m/>
    <m/>
    <m/>
    <m/>
    <m/>
    <m/>
    <m/>
    <m/>
    <m/>
    <m/>
    <m/>
    <m/>
    <m/>
    <m/>
    <m/>
    <m/>
    <m/>
    <m/>
  </r>
  <r>
    <n v="683"/>
    <s v="TLAL"/>
    <s v="3 - QC Complete"/>
    <n v="44390"/>
    <n v="44617"/>
    <s v="Tree fell into overhead primary circuit, resulting in a wires down incident. The ensuing fire was 0.25 acre - 10 acres in size. This information is preliminary. OIS: 1361517; ILIS: 21-0067785; FOID: T005302730; EC: 121432069; PM: 31541661; Circuit ID: 192401101, SAP Pole ID: 101011009; Division: Humboldt; County: Humboldt"/>
    <s v="\\fxshare-nas05\quotashare-fs01\ESA\5 - Ignition Tracking\2021_Ignition_QC_Folders\20210530_1361517_21-0067785_nan_T005302730"/>
    <s v=" "/>
    <m/>
    <s v="TLAL"/>
    <s v="Outage Time, Fire Size, Fire Size Comments, Wildfire Acreage Burned Updated"/>
    <n v="44390"/>
    <m/>
    <s v="Not In Scope"/>
    <m/>
    <m/>
    <m/>
    <m/>
    <m/>
    <m/>
    <m/>
    <m/>
    <m/>
    <m/>
    <m/>
    <m/>
    <m/>
    <m/>
    <m/>
    <m/>
    <m/>
    <m/>
    <m/>
    <m/>
    <m/>
    <m/>
    <m/>
    <m/>
    <m/>
    <m/>
    <m/>
    <m/>
    <m/>
    <m/>
    <m/>
    <m/>
    <m/>
    <m/>
    <m/>
    <m/>
    <m/>
    <m/>
    <m/>
    <m/>
    <m/>
    <m/>
    <s v="WWH7"/>
    <s v="William Hightower III, (408) 506-4136, WWH7@pge.com"/>
    <m/>
    <m/>
    <s v=" "/>
    <x v="209"/>
    <s v="01:27:00"/>
    <n v="44346"/>
    <s v="01:07:00"/>
    <s v="FAS"/>
    <s v="N"/>
    <s v="N"/>
    <n v="1361517"/>
    <s v="21-0067785"/>
    <m/>
    <s v="T005302730"/>
    <n v="121432069"/>
    <n v="121369555"/>
    <m/>
    <s v="PG&amp;E_683_Ignition_20210530_4.jpg"/>
    <s v=" "/>
    <x v="1"/>
    <x v="0"/>
    <s v="Y"/>
    <s v="Y"/>
    <s v="N"/>
    <s v="On May 30, 2021 at 0331 hours, a PG&amp;E Troubleman patrolled the Hoopa 1101 12kV Distribution Circuit number 192401101, in the Federal responsibility area (FRA) on Hoopa Valley Tribal Reservation Land near 2847 Pine Creek Road in Hoopa. He observed 1 of 2 blown (#1) at fuse 3073, a large fallen tree, 300' of broken 4 ACSR primary overhead conductor on the ground at the corner of Pine Creek Road and Moon Lane, a damaged 8' LS crossarm, two damaged sets of primary PT 2 insulators, and a small fire. Initial analysis indicates the ignition was caused by a 100' tall 45&quot; DBH living Black Oak tree that fell into and brought down one conductor, which inevitably ignited the approximately 7,900 square foot fire. The tree broke approximately 4.5 feet underground, where significant rot on the root bowl was identified upon the post-incident inspection. This incident occurred in a proposed Multi-Region Habitat conservation plan (HCP). The Fire Department responded to and extinguished the fire. The 613-minute outage affected 181 customers. The line was returned to service on May 30, 2021. This information is preliminary."/>
    <s v="PG&amp;E"/>
    <s v="Vegetation"/>
    <m/>
    <s v="D"/>
    <s v="D"/>
    <s v="&lt;0.25"/>
    <s v="Approximately 7,900 sq-ft"/>
    <m/>
    <m/>
    <m/>
    <m/>
    <s v="Vegetation"/>
    <s v="Contact from object"/>
    <s v="Veg. contact"/>
    <s v="Y"/>
    <s v="Overhead"/>
    <x v="0"/>
    <s v="Conductor - Primary"/>
    <s v="Conductor, Crossarm, Insulators"/>
    <n v="101011009"/>
    <s v=" "/>
    <x v="0"/>
    <n v="41.086655"/>
    <n v="-123.70838000000001"/>
    <s v="Humboldt"/>
    <s v="HOOPA 1101"/>
    <n v="12000"/>
    <m/>
    <x v="1"/>
    <s v="Fire Department"/>
    <s v="Hardwood Forest"/>
    <m/>
    <m/>
    <s v="Y"/>
    <s v="Mill Creek 1 2018"/>
    <m/>
    <m/>
    <m/>
    <s v="N"/>
    <s v="N"/>
    <m/>
    <m/>
    <s v="2021-05-31"/>
    <n v="41.086686999999998"/>
    <n v="-123.7086"/>
    <n v="44350"/>
    <s v="TrunkFail"/>
    <s v="PI found evidence of 12KV conductor on the ground. PI found evidence of brush fire near outage investigation. A large black oak with significant rot on the root bowl of the tree broke approximately 4.5 feet underground causing the tree to fail. The tree likely fell on to the 12KV conductors bringing at least one conductor to the ground leaving a burn mark. The conductor on the ground likely cause a brush fire"/>
    <s v="OAKK"/>
    <n v="100"/>
    <n v="45"/>
    <n v="90"/>
    <s v="Slight"/>
    <s v="Moderate"/>
    <s v="Y"/>
    <n v="1"/>
    <m/>
    <s v="Valley"/>
    <s v="D"/>
    <s v="CrossArm"/>
    <s v="BareWire"/>
    <n v="3"/>
    <s v="  "/>
    <s v="NORTH COAST"/>
    <s v="WILLOW CREEK"/>
    <s v="01:27"/>
    <n v="44346"/>
    <n v="1361517"/>
    <s v="T005302730"/>
    <m/>
    <s v="BALD HILL RD ES"/>
    <s v="HOOPA"/>
    <n v="41.062220000000003"/>
    <n v="-123.69409"/>
    <s v="WCTWWH7"/>
    <s v="HIGHTOWER III, WALT"/>
    <n v="192401101"/>
    <s v="20210530 04:57"/>
    <n v="9002"/>
    <m/>
    <s v="large tree fell  One wire on ground  small brush fire under controll"/>
    <s v="Y"/>
    <m/>
    <m/>
    <s v="40.9481400,-123.6389367,200.700000,3D"/>
    <m/>
    <m/>
    <s v="fire at pine creek and moon lane                             41.08660764        "/>
    <m/>
    <n v="101011052"/>
    <s v="N"/>
    <s v="Y"/>
    <m/>
    <s v="Clear"/>
    <m/>
    <s v="County Land"/>
    <m/>
    <s v="Calm"/>
    <m/>
    <s v="Vegetation"/>
    <m/>
    <s v="0.25 - 10 Acres"/>
    <m/>
    <s v="Fire Dept"/>
    <m/>
    <s v="Overhead"/>
    <m/>
    <s v="N"/>
    <m/>
    <m/>
    <m/>
    <s v="TREE-FELL INTO LINE"/>
    <s v="CONDUCTOR, OVERHEAD"/>
    <s v="N"/>
    <s v="  "/>
    <s v="Unplanned"/>
    <s v="Humboldt"/>
    <s v="Willow Creek"/>
    <s v="192401101, HOOPA-1101"/>
    <s v="21-0067785"/>
    <s v="Unplanned"/>
    <s v="Clear;32-90 F"/>
    <s v="181"/>
    <s v="110772"/>
    <s v="NO"/>
    <s v="Line to Ground"/>
    <s v="Sustained"/>
    <s v="No"/>
    <s v="3073"/>
    <s v="OH"/>
    <s v="Fuse"/>
    <s v="1361517"/>
    <s v="Conductor, Overhead, Broken, wire on ground"/>
    <m/>
    <s v="05/30/21 04:00"/>
    <m/>
    <s v="BALD HILL RD. NORTH END AGENCY FIELD, HOOPA"/>
    <s v="CORNER OF PINE CREEEK RD &amp; MOON LN"/>
    <m/>
    <s v="TREE VS OH LINE"/>
    <m/>
    <s v="No"/>
    <s v="Vegetation, Tree - fell into line"/>
    <m/>
    <s v="No"/>
    <m/>
    <m/>
    <s v="MTHE"/>
    <s v="Distribution Circuit"/>
    <s v="SKH0"/>
    <s v="05/30/21 01:08"/>
    <s v="SKH0"/>
    <s v="05/30/21 11:20"/>
    <s v="05/30/21 11:47"/>
    <m/>
    <m/>
    <m/>
    <m/>
    <m/>
    <m/>
    <m/>
    <m/>
  </r>
  <r>
    <n v="2383"/>
    <s v="MMY6"/>
    <s v="3 - QC Complete"/>
    <n v="44544"/>
    <n v="44617"/>
    <s v="Crossarm burned with no mention of cause; Contacting Tman for more details."/>
    <s v="\\fxshare-nas05\quotashare-fs01\ESA\5 - Ignition Tracking\Action Items, CAP Items, Missed Ignitions\Missed_Ignitions_Audit\003_SAP_Missed_Ignitions\20210529_80_1360120_121417290"/>
    <s v=" "/>
    <m/>
    <m/>
    <m/>
    <m/>
    <m/>
    <m/>
    <m/>
    <m/>
    <m/>
    <m/>
    <m/>
    <m/>
    <m/>
    <m/>
    <m/>
    <m/>
    <m/>
    <m/>
    <m/>
    <m/>
    <m/>
    <m/>
    <m/>
    <m/>
    <m/>
    <m/>
    <m/>
    <m/>
    <m/>
    <m/>
    <m/>
    <m/>
    <m/>
    <m/>
    <m/>
    <m/>
    <m/>
    <m/>
    <s v="No"/>
    <m/>
    <m/>
    <m/>
    <m/>
    <m/>
    <m/>
    <s v="Yes"/>
    <n v="44379"/>
    <m/>
    <s v="PWW6"/>
    <s v="PWW6@pge.com"/>
    <s v="Requesting info on what caused crossarm to burn."/>
    <m/>
    <s v=" "/>
    <x v="210"/>
    <m/>
    <n v="44343"/>
    <s v="15:25:00"/>
    <s v="SAP"/>
    <s v="Y"/>
    <s v="N"/>
    <n v="1360120"/>
    <s v="21-0066992"/>
    <m/>
    <s v="T005301207"/>
    <n v="121417290"/>
    <m/>
    <m/>
    <m/>
    <s v=" "/>
    <x v="0"/>
    <x v="0"/>
    <s v="N"/>
    <s v="N"/>
    <s v="N"/>
    <s v="On 2021-05-29, PG&amp;E observed an outage on the GRANT 1105  12KV circuit in Alameda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Unknown"/>
    <m/>
    <m/>
    <s v="Y"/>
    <s v="Overhead"/>
    <x v="1"/>
    <s v="Crossarm"/>
    <m/>
    <n v="100923220"/>
    <s v=" "/>
    <x v="0"/>
    <n v="37.682099989999998"/>
    <n v="-122.14976"/>
    <s v="Alameda"/>
    <s v="GRANT 1105 "/>
    <n v="12000"/>
    <m/>
    <x v="0"/>
    <s v="Self Extinguished"/>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694"/>
    <s v="AGFC"/>
    <s v="3 - QC Complete"/>
    <n v="44347"/>
    <n v="44617"/>
    <s v="Other fire, not attributable to PG&amp;E assets. Grass fire potentially caused by third party Tline cause the Tesla-Trust 115 kV line to relay due to the grass fire. Line is customer owned by NEXTERRA Energy. EOC preliminary notes: On May 29, 2021 at 1111 hours, PG&amp;E received an EIR Hotline voicemail from Dan Manry (DFMQ), Wildfire Safety Analyst with the Hawk Team, in regard to the Midway fire. The Tesla-Trust 115kV line relay action was caused by a fire that took 2 poles down near Patterson Pass and N. Midway Road (Adjacent to Tesla substation). The incident line in question is not owned by PG&amp;E, but instead it is owned by a third party. No pole numbers known as poles are not ours. The Alameda County Fire Department responded to an approximately 1/4-acre grassfire, that is extinguished. There are no reports of structures damaged, media reports, or any injuries. TOTL Work Card ID: T21-010517. This information is preliminary."/>
    <s v="\\fxshare-nas05\quotashare-fs01\ESA\5 - Ignition Tracking\2021_Ignition_QC_Folders\20210529_TR7751344_nan_T21-010517_T005302376"/>
    <s v=" "/>
    <m/>
    <m/>
    <m/>
    <m/>
    <m/>
    <s v="Not In Scope"/>
    <m/>
    <m/>
    <m/>
    <m/>
    <m/>
    <m/>
    <m/>
    <m/>
    <m/>
    <m/>
    <m/>
    <m/>
    <m/>
    <m/>
    <m/>
    <m/>
    <m/>
    <m/>
    <m/>
    <m/>
    <m/>
    <m/>
    <m/>
    <m/>
    <m/>
    <m/>
    <m/>
    <m/>
    <m/>
    <m/>
    <m/>
    <m/>
    <m/>
    <m/>
    <m/>
    <m/>
    <m/>
    <m/>
    <m/>
    <m/>
    <m/>
    <m/>
    <m/>
    <m/>
    <m/>
    <m/>
    <s v=" "/>
    <x v="210"/>
    <s v="09:38:00"/>
    <n v="44345"/>
    <s v="09:38:00"/>
    <s v="TOTL"/>
    <s v="N"/>
    <s v="N"/>
    <s v="TR7751344"/>
    <m/>
    <s v="T21-010517"/>
    <s v="T005302376"/>
    <m/>
    <m/>
    <m/>
    <m/>
    <s v=" "/>
    <x v="0"/>
    <x v="1"/>
    <s v="N"/>
    <s v="N"/>
    <s v="N"/>
    <s v="Other fire, not attributable to PG&amp;E assets. Grass fire potentially caused by third party Tline cause the Tesla-Trust 115 kV line to relay due to the grass fire. Line is customer owned by NEXTERRA Energy. EOC preliminary notes: On May 29, 2021 at 1111 hours, PG&amp;E received an EIR Hotline voicemail from Dan Manry (DFMQ), Wildfire Safety Analyst with the Hawk Team, in regard to the Midway fire. The Tesla-Trust 115kV line relay action was caused by a fire that took 2 poles down near Patterson Pass and N. Midway Road (Adjacent to Tesla substation). The incident line in question is not owned by PG&amp;E, but instead it is owned by a third party. No pole numbers known as poles are not ours. The Alameda County Fire Department responded to an approximately 1/4-acre grassfire, that is extinguished. There are no reports of structures damaged, media reports, or any injuries. TOTL Work Card ID: T21-010517. This information is preliminary."/>
    <s v="Not PG&amp;E"/>
    <s v="Other"/>
    <m/>
    <m/>
    <m/>
    <s v="&lt;0.25"/>
    <m/>
    <m/>
    <m/>
    <m/>
    <m/>
    <s v="Other Fire: Non-PG&amp;E related"/>
    <m/>
    <m/>
    <m/>
    <s v="Overhead"/>
    <x v="1"/>
    <m/>
    <m/>
    <m/>
    <s v=" "/>
    <x v="0"/>
    <n v="37.714875999999997"/>
    <n v="-121.558836"/>
    <s v="Alameda"/>
    <s v="Tesla-Trust 115kV"/>
    <n v="115000"/>
    <m/>
    <x v="0"/>
    <s v="Alameda County FD"/>
    <s v="Herbaceous"/>
    <m/>
    <m/>
    <s v="N"/>
    <m/>
    <s v="Midway"/>
    <m/>
    <m/>
    <s v="N"/>
    <s v="N"/>
    <m/>
    <m/>
    <s v="2021-06-01"/>
    <m/>
    <m/>
    <m/>
    <m/>
    <m/>
    <m/>
    <m/>
    <m/>
    <m/>
    <m/>
    <m/>
    <m/>
    <m/>
    <m/>
    <m/>
    <m/>
    <m/>
    <m/>
    <m/>
    <s v="  "/>
    <s v="STOCKTON"/>
    <s v="DELTA"/>
    <m/>
    <m/>
    <m/>
    <m/>
    <m/>
    <m/>
    <m/>
    <m/>
    <m/>
    <m/>
    <m/>
    <m/>
    <m/>
    <m/>
    <m/>
    <m/>
    <m/>
    <m/>
    <m/>
    <m/>
    <m/>
    <m/>
    <m/>
    <m/>
    <m/>
    <m/>
    <m/>
    <m/>
    <m/>
    <m/>
    <m/>
    <m/>
    <m/>
    <m/>
    <m/>
    <m/>
    <m/>
    <m/>
    <m/>
    <m/>
    <m/>
    <m/>
    <m/>
    <m/>
    <m/>
    <m/>
    <m/>
    <m/>
    <m/>
    <s v="  "/>
    <m/>
    <m/>
    <m/>
    <m/>
    <m/>
    <m/>
    <m/>
    <m/>
    <m/>
    <m/>
    <m/>
    <m/>
    <m/>
    <m/>
    <m/>
    <m/>
    <m/>
    <m/>
    <m/>
    <m/>
    <m/>
    <m/>
    <m/>
    <m/>
    <m/>
    <m/>
    <m/>
    <m/>
    <m/>
    <m/>
    <m/>
    <m/>
    <m/>
    <m/>
    <m/>
    <m/>
    <m/>
    <m/>
    <m/>
    <m/>
    <m/>
    <m/>
    <m/>
    <m/>
    <m/>
    <m/>
    <m/>
  </r>
  <r>
    <n v="682"/>
    <s v="AGFC"/>
    <s v="3 - QC Complete"/>
    <n v="44347"/>
    <n v="44617"/>
    <s v="Other fire, not attributable to PG&amp;E assets. Troubleman field notes: Customer had electrician working on his side of his panel and made contact to the buss bar with a wire and it thru a spark causing a small veg fire not related to company equipment. electrician put out the small fire. This information is preliminary."/>
    <s v="\\fxshare-nas05\quotashare-fs01\ESA\5 - Ignition Tracking\2021_Ignition_QC_Folders\20210529_1361416_nan_nan_T005302638"/>
    <s v=" "/>
    <m/>
    <m/>
    <m/>
    <m/>
    <m/>
    <s v="Not In Scope"/>
    <m/>
    <m/>
    <m/>
    <m/>
    <m/>
    <m/>
    <m/>
    <m/>
    <m/>
    <m/>
    <m/>
    <m/>
    <m/>
    <m/>
    <m/>
    <m/>
    <m/>
    <m/>
    <m/>
    <m/>
    <m/>
    <m/>
    <m/>
    <m/>
    <m/>
    <m/>
    <m/>
    <m/>
    <m/>
    <m/>
    <m/>
    <m/>
    <m/>
    <m/>
    <m/>
    <m/>
    <m/>
    <m/>
    <m/>
    <m/>
    <m/>
    <m/>
    <m/>
    <m/>
    <m/>
    <m/>
    <s v=" "/>
    <x v="210"/>
    <s v="18:53:00"/>
    <n v="44345"/>
    <s v="18:53:00"/>
    <s v="FAS"/>
    <s v="N"/>
    <s v="N"/>
    <n v="1361416"/>
    <m/>
    <m/>
    <s v="T005302638"/>
    <m/>
    <m/>
    <m/>
    <m/>
    <s v=" "/>
    <x v="0"/>
    <x v="1"/>
    <s v="N"/>
    <s v="N"/>
    <s v="N"/>
    <s v="Other fire, not attributable to PG&amp;E assets. Troubleman field notes: Customer had electrician working on his side of his panel and made contact to the buss bar with a wire and it thru a spark causing a small veg fire not related to company equipment. electrician put out the small fire. This information is preliminary."/>
    <s v="Not PG&amp;E"/>
    <s v="Other"/>
    <m/>
    <m/>
    <m/>
    <s v="&lt;3 meters of linear travel"/>
    <m/>
    <m/>
    <m/>
    <m/>
    <m/>
    <s v="Other Fire: Non-PG&amp;E related"/>
    <m/>
    <m/>
    <m/>
    <s v="Overhead"/>
    <x v="1"/>
    <m/>
    <m/>
    <m/>
    <s v=" "/>
    <x v="1"/>
    <n v="37.059756700000001"/>
    <n v="-119.495195"/>
    <s v="Fresno"/>
    <s v="AUBERRY 1102"/>
    <n v="12000"/>
    <m/>
    <x v="1"/>
    <s v="Third Party Electrician"/>
    <s v="Herbaceous"/>
    <m/>
    <m/>
    <s v="Y"/>
    <s v="Goose 2016"/>
    <m/>
    <m/>
    <m/>
    <s v="N"/>
    <s v="N"/>
    <m/>
    <m/>
    <s v="2021-05-31"/>
    <m/>
    <m/>
    <m/>
    <m/>
    <m/>
    <m/>
    <m/>
    <m/>
    <m/>
    <m/>
    <m/>
    <m/>
    <m/>
    <m/>
    <m/>
    <m/>
    <m/>
    <m/>
    <m/>
    <s v="  "/>
    <s v="FRESNO"/>
    <s v="FRESNO 15 AUBERRY"/>
    <s v="18:53"/>
    <n v="44345"/>
    <n v="1361416"/>
    <s v="T005302638"/>
    <n v="31750"/>
    <s v="AUBERRY RD"/>
    <s v="AUBERRY"/>
    <n v="37.058419999999998"/>
    <n v="-119.49439"/>
    <s v="F5TIRP1"/>
    <s v="PIERSON, IAN"/>
    <n v="254151102"/>
    <s v="20210529 20:41"/>
    <n v="9221"/>
    <m/>
    <s v="Customer had electrician working on his side of his panel and made contact to the buss bar with a wire and it thru a spark causing a small veg fire not related to company equipment. electrician put out the small fire."/>
    <s v="Y"/>
    <n v="2"/>
    <s v="\\fxshare-nas05\quotashare-fs01\ESA\5 - Ignition Tracking\Fire_Tab_Attachment_Files"/>
    <s v="37.0597567,-119.4951950,604.500000,3D"/>
    <m/>
    <m/>
    <m/>
    <m/>
    <m/>
    <s v="N"/>
    <s v="Y"/>
    <m/>
    <s v="Clear"/>
    <m/>
    <s v="Private Land"/>
    <m/>
    <s v="Light"/>
    <m/>
    <s v="3rd Party"/>
    <m/>
    <s v="1 meter - &lt; 3 meters"/>
    <m/>
    <s v="Other Party"/>
    <m/>
    <s v="Overhead"/>
    <m/>
    <s v="N"/>
    <m/>
    <m/>
    <m/>
    <m/>
    <m/>
    <s v="N"/>
    <s v="  "/>
    <m/>
    <m/>
    <m/>
    <m/>
    <m/>
    <m/>
    <m/>
    <m/>
    <m/>
    <m/>
    <m/>
    <m/>
    <m/>
    <m/>
    <m/>
    <m/>
    <m/>
    <m/>
    <m/>
    <m/>
    <m/>
    <m/>
    <m/>
    <m/>
    <m/>
    <m/>
    <m/>
    <m/>
    <m/>
    <m/>
    <m/>
    <m/>
    <m/>
    <m/>
    <m/>
    <m/>
    <m/>
    <m/>
    <m/>
    <m/>
    <m/>
    <m/>
    <m/>
    <m/>
    <m/>
    <m/>
    <m/>
  </r>
  <r>
    <n v="681"/>
    <s v="AGFC"/>
    <s v="3 - QC Complete"/>
    <n v="44347"/>
    <n v="44617"/>
    <s v="Other fire, not attributable to PG&amp;E assets. Grass fire did not affect any PG&amp;E facilities. This information is preliminary."/>
    <s v="\\fxshare-nas05\quotashare-fs01\ESA\5 - Ignition Tracking\2021_Ignition_QC_Folders\20210529_nan_nan_nan_X316038835"/>
    <s v=" "/>
    <m/>
    <m/>
    <m/>
    <m/>
    <m/>
    <s v="Not In Scope"/>
    <m/>
    <m/>
    <m/>
    <m/>
    <m/>
    <m/>
    <m/>
    <m/>
    <m/>
    <m/>
    <m/>
    <m/>
    <m/>
    <m/>
    <m/>
    <m/>
    <m/>
    <m/>
    <m/>
    <m/>
    <m/>
    <m/>
    <m/>
    <m/>
    <m/>
    <m/>
    <m/>
    <m/>
    <m/>
    <m/>
    <m/>
    <m/>
    <m/>
    <m/>
    <m/>
    <m/>
    <m/>
    <m/>
    <m/>
    <m/>
    <m/>
    <m/>
    <m/>
    <m/>
    <m/>
    <m/>
    <s v=" "/>
    <x v="210"/>
    <s v="18:07:00"/>
    <m/>
    <m/>
    <s v="FAS"/>
    <s v="N"/>
    <s v="N"/>
    <m/>
    <m/>
    <m/>
    <s v="X316038835"/>
    <m/>
    <m/>
    <m/>
    <m/>
    <s v=" "/>
    <x v="0"/>
    <x v="1"/>
    <s v="N"/>
    <s v="N"/>
    <s v="N"/>
    <s v="Other fire, not attributable to PG&amp;E assets. Grass fire did not affect any PG&amp;E facilities. This information is preliminary."/>
    <s v="Not PG&amp;E"/>
    <s v="Other"/>
    <m/>
    <m/>
    <m/>
    <s v="10-99"/>
    <m/>
    <m/>
    <m/>
    <m/>
    <m/>
    <s v="Other Fire: Non-PG&amp;E related"/>
    <m/>
    <m/>
    <m/>
    <s v="Overbuild"/>
    <x v="1"/>
    <m/>
    <m/>
    <m/>
    <s v=" "/>
    <x v="0"/>
    <n v="36.895619799999999"/>
    <n v="-119.7863284"/>
    <s v="Fresno"/>
    <s v="WOODWARD 2101"/>
    <n v="21000"/>
    <m/>
    <x v="0"/>
    <s v="Cal Fire"/>
    <s v="Herbaceous"/>
    <m/>
    <m/>
    <s v="N"/>
    <m/>
    <m/>
    <m/>
    <m/>
    <s v="N"/>
    <s v="N"/>
    <m/>
    <m/>
    <s v="2021-05-31"/>
    <m/>
    <m/>
    <m/>
    <m/>
    <m/>
    <m/>
    <m/>
    <m/>
    <m/>
    <m/>
    <m/>
    <m/>
    <m/>
    <m/>
    <m/>
    <m/>
    <m/>
    <m/>
    <m/>
    <s v="  "/>
    <s v="FRESNO"/>
    <s v="FRESNO 11"/>
    <s v="18:07"/>
    <n v="44345"/>
    <m/>
    <s v="X316038835"/>
    <n v="10553"/>
    <s v="N RICE RD"/>
    <s v="FRESNO"/>
    <n v="36.889685"/>
    <n v="-119.777946"/>
    <s v="F4TMKBG"/>
    <s v="BISSELL, MIKE"/>
    <n v="255292101"/>
    <s v="20210529 19:56"/>
    <n v="1101"/>
    <m/>
    <s v="grass fire no PG&amp;E equipment affected"/>
    <s v="Y"/>
    <m/>
    <m/>
    <m/>
    <n v="36.895619799999999"/>
    <n v="-119.7863284"/>
    <m/>
    <s v="cal fire"/>
    <m/>
    <s v="N"/>
    <s v="Y"/>
    <s v="N"/>
    <s v="Clear"/>
    <m/>
    <s v="Private Land"/>
    <m/>
    <s v="Light"/>
    <m/>
    <s v="Vegetation"/>
    <m/>
    <s v="10 - 100 Acres"/>
    <m/>
    <s v="Cal Fire"/>
    <m/>
    <s v="Overbuild"/>
    <m/>
    <s v="N"/>
    <m/>
    <m/>
    <m/>
    <m/>
    <m/>
    <m/>
    <s v="  "/>
    <m/>
    <m/>
    <m/>
    <m/>
    <m/>
    <m/>
    <m/>
    <m/>
    <m/>
    <m/>
    <m/>
    <m/>
    <m/>
    <m/>
    <m/>
    <m/>
    <m/>
    <m/>
    <m/>
    <m/>
    <m/>
    <m/>
    <m/>
    <m/>
    <m/>
    <m/>
    <m/>
    <m/>
    <m/>
    <m/>
    <m/>
    <m/>
    <m/>
    <m/>
    <m/>
    <m/>
    <m/>
    <m/>
    <m/>
    <m/>
    <m/>
    <m/>
    <m/>
    <m/>
    <m/>
    <m/>
    <m/>
  </r>
  <r>
    <n v="680"/>
    <s v="AGFC"/>
    <s v="3 - QC Complete"/>
    <n v="44347"/>
    <n v="44617"/>
    <s v="Duplicate of index 679. Pole fire and burned/flashed cap bank caused by crows nest. The ensuing fire was limited to PG&amp;E assets. This information is preliminary."/>
    <s v="\\fxshare-nas05\quotashare-fs01\ESA\5 - Ignition Tracking\2021_Ignition_QC_Folders\20210529_1361293_21-0067741_nan_T005302607"/>
    <s v=" "/>
    <m/>
    <m/>
    <m/>
    <m/>
    <m/>
    <s v="Not In Scope"/>
    <m/>
    <m/>
    <m/>
    <m/>
    <m/>
    <m/>
    <m/>
    <m/>
    <m/>
    <m/>
    <m/>
    <m/>
    <m/>
    <m/>
    <m/>
    <m/>
    <m/>
    <m/>
    <m/>
    <m/>
    <m/>
    <m/>
    <m/>
    <m/>
    <m/>
    <m/>
    <m/>
    <m/>
    <m/>
    <m/>
    <m/>
    <m/>
    <m/>
    <m/>
    <m/>
    <m/>
    <m/>
    <m/>
    <m/>
    <m/>
    <m/>
    <m/>
    <m/>
    <m/>
    <m/>
    <m/>
    <s v=" "/>
    <x v="210"/>
    <s v="17:28:00"/>
    <n v="44345"/>
    <s v="17:28:00"/>
    <s v="FAS"/>
    <s v="N"/>
    <s v="Y"/>
    <n v="1361293"/>
    <s v="21-0067741"/>
    <m/>
    <s v="T005302607"/>
    <m/>
    <m/>
    <m/>
    <m/>
    <s v=" "/>
    <x v="0"/>
    <x v="1"/>
    <s v="N"/>
    <s v="N"/>
    <s v="N"/>
    <s v="Duplicate of index 679. Pole fire and burned/flashed cap bank caused by crows nest. The ensuing fire was limited to PG&amp;E assets. This information is preliminary."/>
    <s v="Not PG&amp;E"/>
    <s v="Other"/>
    <m/>
    <m/>
    <m/>
    <s v="Structure-PG&amp;E only"/>
    <m/>
    <m/>
    <m/>
    <m/>
    <m/>
    <s v="Duplicate"/>
    <m/>
    <m/>
    <m/>
    <s v="Overhead"/>
    <x v="1"/>
    <m/>
    <m/>
    <m/>
    <s v=" "/>
    <x v="0"/>
    <n v="35.862606280000001"/>
    <n v="-119.91220937999999"/>
    <s v="Kings"/>
    <s v="TULARE LAKE 1108"/>
    <n v="12000"/>
    <m/>
    <x v="0"/>
    <s v="Employee"/>
    <s v="Herbaceous"/>
    <m/>
    <m/>
    <s v="N"/>
    <m/>
    <m/>
    <m/>
    <m/>
    <s v="N"/>
    <s v="N"/>
    <m/>
    <m/>
    <s v="2021-05-31"/>
    <m/>
    <m/>
    <m/>
    <m/>
    <m/>
    <m/>
    <m/>
    <m/>
    <m/>
    <m/>
    <m/>
    <m/>
    <m/>
    <m/>
    <m/>
    <m/>
    <m/>
    <m/>
    <m/>
    <s v="  "/>
    <s v="FRESNO"/>
    <s v="COALINGA 01"/>
    <s v="17:28"/>
    <n v="44345"/>
    <n v="1361293"/>
    <s v="T005302607"/>
    <m/>
    <s v="NW SE 12 24 19"/>
    <s v="KETTLEMAN CI"/>
    <n v="35.862650000000002"/>
    <n v="-119.91347"/>
    <s v="F5TTJRX"/>
    <s v="RYAN, TYLER"/>
    <n v="252951108"/>
    <s v="20210529 17:42"/>
    <n v="9110"/>
    <n v="1"/>
    <s v="crows nest caused pole fire. crew to replace"/>
    <s v="Y"/>
    <m/>
    <m/>
    <m/>
    <n v="35.862606280000001"/>
    <n v="-119.91220937999999"/>
    <m/>
    <m/>
    <m/>
    <s v="N"/>
    <s v="Y"/>
    <m/>
    <s v="Clear"/>
    <m/>
    <s v="PG&amp;E Only"/>
    <m/>
    <s v="Light"/>
    <m/>
    <s v="PG&amp;E Equipment"/>
    <m/>
    <s v="Structure Only"/>
    <m/>
    <s v="Employee"/>
    <m/>
    <s v="Overhead"/>
    <m/>
    <s v="N"/>
    <m/>
    <m/>
    <m/>
    <s v="BIRD-FOUND"/>
    <s v="CAPACITOR"/>
    <s v="N"/>
    <s v="  "/>
    <s v="Unplanned"/>
    <s v="Fresno"/>
    <s v="Corcoran"/>
    <s v="252951108, TULARE LAKE-1108"/>
    <s v="21-0067741"/>
    <s v="Unplanned"/>
    <s v="Clear;32-90 F"/>
    <s v="39"/>
    <s v="22542"/>
    <s v="NO"/>
    <s v="Line to Line"/>
    <s v="Sustained"/>
    <s v="No"/>
    <s v="8139"/>
    <s v="OH"/>
    <s v="Switch"/>
    <s v="1361293"/>
    <s v="Capacitor, Burned/flashed"/>
    <m/>
    <m/>
    <m/>
    <s v="Wells W/O Hwy 43"/>
    <s v="96c"/>
    <m/>
    <m/>
    <m/>
    <s v="No"/>
    <s v="Equipment Failure/Involved, Fire, pole"/>
    <m/>
    <s v="No"/>
    <m/>
    <m/>
    <s v="TMR8"/>
    <s v="Distribution Circuit"/>
    <s v="J421"/>
    <s v="05/29/21 14:17"/>
    <s v="Not Required"/>
    <s v="05/29/21 23:55"/>
    <m/>
    <m/>
    <m/>
    <m/>
    <m/>
    <m/>
    <m/>
    <m/>
    <m/>
  </r>
  <r>
    <n v="679"/>
    <s v="AHH7"/>
    <s v="3 - QC Complete"/>
    <n v="44435"/>
    <n v="44617"/>
    <s v="Pole fire and burned/flashed cap bank caused by crows nest. The ensuing fire was limited to PG&amp;E assets. On May 29th, 2021 at 14:20 hours, a PG&amp;E Troubleman was dispatched to the Tulare Lake 1108 12kV Distribution Circuit near Hwy 43 south of Kettleman City in response to an outage. Initial analysis indicates a crows nest caused the ignition. The ensuing fire was less than a meter in size and the fire was suppressed by PG&amp;E employee. PG&amp;E Troubleman replaced the capacitor on 05/29, 2021."/>
    <s v="\\fxshare-nas05\quotashare-fs01\ESA\5 - Ignition Tracking\2021_Ignition_QC_Folders\20210529_1361293_21-0067741_nan_T005302515"/>
    <s v=" "/>
    <m/>
    <m/>
    <m/>
    <m/>
    <m/>
    <s v="Not In Scope"/>
    <m/>
    <m/>
    <m/>
    <m/>
    <m/>
    <m/>
    <m/>
    <m/>
    <m/>
    <m/>
    <m/>
    <m/>
    <m/>
    <m/>
    <m/>
    <m/>
    <m/>
    <m/>
    <m/>
    <m/>
    <m/>
    <m/>
    <m/>
    <m/>
    <m/>
    <m/>
    <m/>
    <m/>
    <m/>
    <m/>
    <m/>
    <m/>
    <m/>
    <m/>
    <m/>
    <m/>
    <m/>
    <m/>
    <m/>
    <m/>
    <m/>
    <m/>
    <m/>
    <m/>
    <m/>
    <m/>
    <s v=" "/>
    <x v="210"/>
    <s v="14:20:00"/>
    <n v="44345"/>
    <s v="14:17:00"/>
    <s v="FAS"/>
    <s v="N"/>
    <s v="N"/>
    <n v="1361293"/>
    <s v="21-0067741"/>
    <m/>
    <s v="T005302515"/>
    <n v="121431628"/>
    <m/>
    <m/>
    <m/>
    <s v=" "/>
    <x v="0"/>
    <x v="0"/>
    <s v="Y"/>
    <s v="N"/>
    <s v="N"/>
    <s v="On May 29th, 2021 at 1420 hours, a PG&amp;E Troubleman was dispatched to the Tulare Lake 1108 12kV Distribution Circuit in the vicinty of 25th Avenue and Devils Den Road, south of Kettleman City in response to an outage. Initial analysis indicates nest contact caused the ignition. A crows nest on the capacitor bank resulted in a pole fire. The pole burned in half, causing the capacitor bank to fall to the ground. The ensuing fire was less than a meter in size and the fire was suppressed by PG&amp;E employee. On May 30, 2021, PG&amp;E crew replaced the pole and capacitor bank. "/>
    <s v="PG&amp;E"/>
    <s v="Other"/>
    <s v="PG&amp;E Pole"/>
    <s v="D"/>
    <s v="D"/>
    <s v="&lt;3 meters of linear travel"/>
    <s v="&gt;1 meter"/>
    <m/>
    <m/>
    <m/>
    <m/>
    <s v="Contact - Animal - Nest"/>
    <s v="Contact from object"/>
    <s v="Nest Contact"/>
    <s v="N"/>
    <s v="Overhead"/>
    <x v="0"/>
    <s v="Capacitor Bank"/>
    <s v="Pole, Capacitor bank"/>
    <n v="104041431"/>
    <s v=" "/>
    <x v="0"/>
    <n v="35.862606280000001"/>
    <n v="-119.91220937999999"/>
    <s v="Kings"/>
    <s v="TULARE LAKE 1108"/>
    <n v="21000"/>
    <s v="TULARE LAKE 110854074"/>
    <x v="0"/>
    <s v="Employee"/>
    <s v="Herbaceous"/>
    <s v="Fire-resistive fuel bed"/>
    <m/>
    <s v="N"/>
    <m/>
    <m/>
    <m/>
    <m/>
    <s v="N"/>
    <s v="N"/>
    <m/>
    <m/>
    <s v="2021-05-31"/>
    <m/>
    <m/>
    <m/>
    <m/>
    <m/>
    <m/>
    <m/>
    <m/>
    <m/>
    <m/>
    <m/>
    <m/>
    <m/>
    <m/>
    <m/>
    <m/>
    <m/>
    <m/>
    <m/>
    <s v="  "/>
    <s v="FRESNO"/>
    <s v="COALINGA 01"/>
    <s v="14:20"/>
    <n v="44345"/>
    <n v="1361293"/>
    <s v="T005302515"/>
    <m/>
    <s v="SW SW SE 14 24 19"/>
    <s v="CORCORAN"/>
    <n v="35.86524"/>
    <n v="-119.89592"/>
    <s v="F5TTJRX"/>
    <s v="RYAN, TYLER"/>
    <n v="252951108"/>
    <s v="20210529 17:07"/>
    <n v="9110"/>
    <n v="1"/>
    <s v="crows nest caused pole fire at 96c. replace pole and capacitor bank"/>
    <s v="Y"/>
    <m/>
    <m/>
    <m/>
    <n v="35.862606280000001"/>
    <n v="-119.91220937999999"/>
    <m/>
    <m/>
    <m/>
    <s v="N"/>
    <s v="Y"/>
    <m/>
    <s v="Clear"/>
    <m/>
    <s v="PG&amp;E Only"/>
    <m/>
    <s v="Light"/>
    <m/>
    <s v="PG&amp;E Equipment"/>
    <m/>
    <s v="Structure Only"/>
    <m/>
    <s v="Employee"/>
    <m/>
    <s v="Overhead"/>
    <m/>
    <s v="N"/>
    <m/>
    <m/>
    <m/>
    <s v="ANIMAL-OTHER"/>
    <s v="CAPACITOR"/>
    <s v="N"/>
    <s v="  "/>
    <s v="Unplanned"/>
    <s v="Fresno"/>
    <s v="Corcoran"/>
    <s v="252951108, TULARE LAKE-1108"/>
    <s v="21-0067741"/>
    <s v="Unplanned"/>
    <s v="Clear;32-90 F"/>
    <s v="39"/>
    <s v="22542"/>
    <s v="NO"/>
    <s v="Line to Line"/>
    <s v="Sustained"/>
    <s v="No"/>
    <s v="8139"/>
    <s v="OH"/>
    <s v="Switch"/>
    <s v="1361293"/>
    <s v="Capacitor, Burned/flashed"/>
    <m/>
    <m/>
    <m/>
    <s v="Wells W/O Hwy 43"/>
    <s v="96c"/>
    <m/>
    <m/>
    <m/>
    <s v="No"/>
    <s v="Equipment Failure/Involved, Fire, pole"/>
    <m/>
    <s v="No"/>
    <m/>
    <m/>
    <s v="TMR8"/>
    <s v="Distribution Circuit"/>
    <s v="J421"/>
    <s v="05/29/21 14:17"/>
    <s v="Not Required"/>
    <s v="05/29/21 23:55"/>
    <m/>
    <m/>
    <m/>
    <m/>
    <m/>
    <m/>
    <m/>
    <m/>
    <m/>
  </r>
  <r>
    <n v="678"/>
    <s v="AGFC"/>
    <s v="3 - QC Complete"/>
    <n v="44347"/>
    <n v="44617"/>
    <s v="Other fire, not attributable to PG&amp;E assets. Grass fire burned PG&amp;E pole. Troubleman states the pole is okay. This information is preliminary."/>
    <s v="\\fxshare-nas05\quotashare-fs01\ESA\5 - Ignition Tracking\2021_Ignition_QC_Folders\20210529_1361277_nan_nan_T005302500"/>
    <s v=" "/>
    <m/>
    <m/>
    <m/>
    <m/>
    <m/>
    <s v="Not In Scope"/>
    <m/>
    <m/>
    <m/>
    <m/>
    <m/>
    <m/>
    <m/>
    <m/>
    <m/>
    <m/>
    <m/>
    <m/>
    <m/>
    <m/>
    <m/>
    <m/>
    <m/>
    <m/>
    <m/>
    <m/>
    <m/>
    <m/>
    <m/>
    <m/>
    <m/>
    <m/>
    <m/>
    <m/>
    <m/>
    <m/>
    <m/>
    <m/>
    <m/>
    <m/>
    <m/>
    <m/>
    <m/>
    <m/>
    <m/>
    <m/>
    <m/>
    <m/>
    <m/>
    <m/>
    <m/>
    <m/>
    <s v=" "/>
    <x v="210"/>
    <s v="13:50:00"/>
    <n v="44345"/>
    <s v="13:50:00"/>
    <s v="FAS"/>
    <s v="N"/>
    <s v="N"/>
    <n v="1361277"/>
    <m/>
    <m/>
    <s v="T005302500"/>
    <m/>
    <m/>
    <m/>
    <m/>
    <s v=" "/>
    <x v="0"/>
    <x v="1"/>
    <s v="N"/>
    <s v="N"/>
    <s v="N"/>
    <s v="Other fire, not attributable to PG&amp;E assets. Grass fire burned PG&amp;E pole. Troubleman states the pole is okay. This information is preliminary."/>
    <s v="Not PG&amp;E"/>
    <s v="Other"/>
    <m/>
    <m/>
    <m/>
    <s v="0.26-9.99"/>
    <m/>
    <m/>
    <m/>
    <m/>
    <m/>
    <s v="Other Fire: Non-PG&amp;E related"/>
    <m/>
    <m/>
    <m/>
    <s v="Overhead"/>
    <x v="1"/>
    <m/>
    <m/>
    <m/>
    <s v=" "/>
    <x v="0"/>
    <n v="38.802563300000003"/>
    <n v="-121.4021683"/>
    <s v="Placer"/>
    <s v="PLEASANT GROVE 2110 "/>
    <n v="21000"/>
    <m/>
    <x v="0"/>
    <s v="Roseville FD"/>
    <s v="Hardwood Woodland"/>
    <m/>
    <m/>
    <s v="N"/>
    <m/>
    <m/>
    <m/>
    <m/>
    <s v="N"/>
    <s v="N"/>
    <m/>
    <m/>
    <s v="2021-05-31"/>
    <m/>
    <m/>
    <m/>
    <m/>
    <m/>
    <m/>
    <m/>
    <m/>
    <m/>
    <m/>
    <m/>
    <m/>
    <m/>
    <m/>
    <m/>
    <m/>
    <m/>
    <m/>
    <m/>
    <s v="  "/>
    <s v="SIERRA"/>
    <s v="LINCOLN"/>
    <s v="13:50"/>
    <n v="44345"/>
    <n v="1361277"/>
    <s v="T005302500"/>
    <n v="7101"/>
    <s v="PHILLIP RD PUMP 13"/>
    <s v="PLEASANT GRO"/>
    <n v="38.780239999999999"/>
    <n v="-121.41852"/>
    <s v="T1TMJJ4"/>
    <s v="JOHNSTON, MARTY"/>
    <n v="153761102"/>
    <s v="20210529 15:57"/>
    <n v="9320"/>
    <m/>
    <s v="fire caught pole on fire.safety checked.pole ok."/>
    <s v="Y"/>
    <m/>
    <m/>
    <s v="38.8025633,-121.4021683,19.500000,3D"/>
    <m/>
    <m/>
    <m/>
    <s v="roseville fire dept"/>
    <m/>
    <s v="N"/>
    <s v="Y"/>
    <m/>
    <s v="Clear"/>
    <m/>
    <s v="Private Land"/>
    <m/>
    <s v="Light"/>
    <m/>
    <s v="Unknown"/>
    <m/>
    <s v="0.25 - 10 Acres"/>
    <m/>
    <s v="Fire Dept"/>
    <m/>
    <s v="Overhead"/>
    <m/>
    <s v="N"/>
    <m/>
    <m/>
    <m/>
    <m/>
    <m/>
    <s v="N"/>
    <s v="  "/>
    <m/>
    <m/>
    <m/>
    <m/>
    <m/>
    <m/>
    <m/>
    <m/>
    <m/>
    <m/>
    <m/>
    <m/>
    <m/>
    <m/>
    <m/>
    <m/>
    <m/>
    <m/>
    <m/>
    <m/>
    <m/>
    <m/>
    <m/>
    <m/>
    <m/>
    <m/>
    <m/>
    <m/>
    <m/>
    <m/>
    <m/>
    <m/>
    <m/>
    <m/>
    <m/>
    <m/>
    <m/>
    <m/>
    <m/>
    <m/>
    <m/>
    <m/>
    <m/>
    <m/>
    <m/>
    <m/>
    <m/>
  </r>
  <r>
    <n v="677"/>
    <s v="S7RM"/>
    <s v="3 - QC Complete"/>
    <n v="44351"/>
    <n v="44617"/>
    <s v="Failed overhead splice/connector, resulted in an overhead conductor to fail and fall into tree igniting a small fire. The ensuing fire was 3 meter - 0.25 acre in size. This information is preliminary.S7RM- both the Troubleman and the foreman of the crew were contacted on 6/1/2021 as to whether or not they retained the equipment involved in this ignition or had photos of the actual burned equipment. Trouble-man responded on 6/2/2021 at 21:00 hrs. and provided photos of equipment involved in the ignition as well as information that the equipment is currently in his truck in Auburn and he will be leaving it in his Restoration Supervisor's  office tommorrow for safe-keeping until ATS can retrieve it. Restoration supervisor provided with details and form to send physical evidence to ATS to the assigned engineer.   CAL fire report requested.  CAL Fire incident report attached upon receipt date of 6/8/2021."/>
    <s v="\\fxshare-nas05\quotashare-fs01\ESA\5 - Ignition Tracking\2021_Ignition_QC_Folders\20210529_1361258_21-0067731_nan_T005302492"/>
    <s v=" "/>
    <m/>
    <s v="s7rm"/>
    <s v="ILIS had cause as equipment failure/electrical overloaded and equipment condition as conductor, overhead, broken, on graound.  2 requests were made to change ILIS to 1. cause as &quot;equipment failure&quot; (no signs of equipment overloaded. 2. from conductor broken overhead to conductor in tree.  "/>
    <m/>
    <s v="S7RM"/>
    <s v="Complete"/>
    <s v="Complete"/>
    <m/>
    <s v="Not Assigned"/>
    <s v="Physical Inspection Complete"/>
    <n v="44292"/>
    <s v="Tensile Overload"/>
    <s v="PG Clamp"/>
    <m/>
    <m/>
    <m/>
    <m/>
    <s v="Not Required"/>
    <m/>
    <m/>
    <m/>
    <m/>
    <m/>
    <m/>
    <m/>
    <m/>
    <m/>
    <m/>
    <m/>
    <m/>
    <m/>
    <m/>
    <m/>
    <m/>
    <m/>
    <n v="44354"/>
    <n v="44351"/>
    <m/>
    <s v="Y"/>
    <n v="44348"/>
    <m/>
    <s v="Cal Fire"/>
    <s v="On-Line portal"/>
    <s v="Cause/origin determination"/>
    <m/>
    <s v="Y"/>
    <n v="44348"/>
    <n v="44349"/>
    <s v="EMH5"/>
    <s v="EMH5@pge.com"/>
    <s v="inquired as to whether the involved equipment was retained and if he had a specific photo of the failed/burned splice/connector"/>
    <m/>
    <s v=" "/>
    <x v="210"/>
    <s v="12:28:00"/>
    <n v="44345"/>
    <s v="14:02:00"/>
    <s v="FAS"/>
    <s v="N"/>
    <s v="N"/>
    <n v="1361258"/>
    <s v="21-0067731"/>
    <m/>
    <s v="T005302492, T005302469"/>
    <n v="121431146"/>
    <m/>
    <m/>
    <s v="PG&amp;E_677_ignition_20210529_1.jpg"/>
    <s v=" "/>
    <x v="1"/>
    <x v="0"/>
    <s v="Y"/>
    <s v="Y"/>
    <s v="N"/>
    <s v="On May 29th, 2021 at 13:34 hrs. a PG &amp; E Troubleman was dispatched to the Halsey 1102 12 KV Distribution circuit near Flood and Oakhaven Road in the City of Auburn in response to a report of a wire down in a tree and a small grass fire.  Upon his arrival in the area the Troubleman noted 1 span of single phase line down in the trees. The wire down was 4 poles load side of FUCO 5613 and there was an ensuing  small vegetation fire which was less than 0.25 acres in size and was suppressed by CAL Fire.  This incident occurred in a Tier 2 HFTD during a &quot;light&quot; wind condition.  Initial analysis indicates that an overhead Splice/connector failed and the conductor fell into a tree igniting a few spots in the span within the trees and a small vegetation fire below the line.  Both the responding Trouble-man and the responding repair crew foreman indicated that the parrallel groove clamp (PG clamp) which failed was an older, aluminum model and that possibly due to corrosion and contact with the copper conductor, it caused a failure.  The PG clamp involved in this incident is being shipped to ATS for failure analysis.   The responding troubleman further indicated that in the past, there was a program to identify these types of aluminum PG connectors throughout the service territory and he is not sure if that program is still in existence.    The troubleman created an EC tag and on 5/29/2021, a PG&amp;E crew repaired 4 STR of the burnt copper with new conductor and new copper connectors.   "/>
    <s v="PG&amp;E"/>
    <s v="Other"/>
    <s v="Connector"/>
    <s v="D"/>
    <s v="D"/>
    <s v="&lt;0.25"/>
    <s v="Approximately 1/4 acre."/>
    <m/>
    <m/>
    <m/>
    <m/>
    <s v="Equipment - PG&amp;E"/>
    <s v="All types of equipment / facility failure"/>
    <s v="Splice/Clamp/Connector"/>
    <s v="Y"/>
    <s v="Overhead"/>
    <x v="0"/>
    <s v="Splice/Clamp/Connector"/>
    <s v="Conductor, connector"/>
    <n v="100040921"/>
    <s v=" "/>
    <x v="1"/>
    <n v="38.916718299999999"/>
    <n v="-121.053023"/>
    <s v="Placer"/>
    <s v="HALSEY 1102"/>
    <n v="12000"/>
    <s v="HALSEY 11022514"/>
    <x v="0"/>
    <s v="Cal Fire"/>
    <s v="Hardwood Forest"/>
    <s v="Grass Fuel Model"/>
    <m/>
    <s v="N"/>
    <m/>
    <m/>
    <n v="300"/>
    <s v="R2"/>
    <s v="N"/>
    <s v="N"/>
    <m/>
    <m/>
    <s v="2021-05-31"/>
    <m/>
    <m/>
    <m/>
    <m/>
    <m/>
    <m/>
    <m/>
    <m/>
    <m/>
    <m/>
    <m/>
    <m/>
    <m/>
    <m/>
    <m/>
    <m/>
    <m/>
    <m/>
    <m/>
    <s v="  "/>
    <s v="SIERRA"/>
    <s v="PLACER"/>
    <s v="13:34"/>
    <n v="44345"/>
    <n v="1361258"/>
    <s v="T005302492"/>
    <n v="195"/>
    <s v="RUSSELL RD"/>
    <s v="AUBURN"/>
    <n v="38.91807"/>
    <n v="-121.05367"/>
    <s v="T1TEMH5"/>
    <s v="HART, EMMETT"/>
    <n v="152241102"/>
    <s v="20210529 15:26"/>
    <n v="9260"/>
    <m/>
    <s v="1 span of single phase line down in trees, sent ec tag."/>
    <s v="Y"/>
    <n v="3"/>
    <s v="\\fxshare-nas05\quotashare-fs01\ESA\5 - Ignition Tracking\Fire_Tab_Attachment_Files"/>
    <s v="38.9166283,-121.0531133,452.700000,3D"/>
    <m/>
    <m/>
    <m/>
    <s v="Cal Fire"/>
    <m/>
    <s v="N"/>
    <s v="Y"/>
    <m/>
    <s v="Clear"/>
    <m/>
    <s v="Private Land"/>
    <m/>
    <s v="Light"/>
    <m/>
    <s v="PG&amp;E Equipment"/>
    <m/>
    <s v="3 meters - 0.25 Acres"/>
    <m/>
    <s v="Cal Fire"/>
    <m/>
    <s v="Overhead"/>
    <m/>
    <s v="Y"/>
    <s v="photos, connector"/>
    <s v="PG&amp;E Employee"/>
    <m/>
    <s v="OVERHEAD"/>
    <s v="CONNECTOR OR SPLICE OH"/>
    <s v="N"/>
    <s v="  "/>
    <s v="Unplanned"/>
    <s v="Sierra"/>
    <s v="Placer"/>
    <s v="152241102, HALSEY-1102"/>
    <s v="21-0067731"/>
    <s v="Unplanned"/>
    <s v="Clear;32-90 F"/>
    <s v="42"/>
    <n v="10962"/>
    <s v="NO"/>
    <s v="Force Out"/>
    <s v="Sustained"/>
    <s v="No"/>
    <s v="5613"/>
    <s v="OH"/>
    <s v="Fuse"/>
    <s v="1361258"/>
    <s v="Conductor, Overhead, Broken, wire on ground"/>
    <m/>
    <s v="05/29/21 15:09"/>
    <m/>
    <s v="FLOOD RD &amp; LAMBORN LN  AUB"/>
    <s v="4 POLES LD SIDE OF FUCO 5613"/>
    <m/>
    <m/>
    <m/>
    <s v="No"/>
    <s v="Equipment Failure/Involved "/>
    <m/>
    <s v="No"/>
    <m/>
    <m/>
    <s v="J7SC"/>
    <s v="Distribution Circuit"/>
    <s v="BV"/>
    <s v="05/29/21 14:02"/>
    <s v="Not Required"/>
    <s v="05/29/21 18:23"/>
    <m/>
    <m/>
    <m/>
    <m/>
    <m/>
    <m/>
    <m/>
    <m/>
    <m/>
  </r>
  <r>
    <n v="676"/>
    <s v="CFMD"/>
    <s v="3 - QC Complete"/>
    <n v="44512"/>
    <n v="44617"/>
    <s v="Fire at the base of a PG&amp;E pole but the troubleman field notes seem to point this incident not being attributable to PG&amp;E assets. They stated the transformer was idol and de-energized and the fire looks to have started from the ground and burnt up the pole. The wire on the ground is communication lines that were coiled up. This information is preliminary."/>
    <s v="\\fxshare-nas05\quotashare-fs01\ESA\5 - Ignition Tracking\2021_Ignition_QC_Folders\20210529_nan_nan_nan_T005302490"/>
    <s v=" "/>
    <m/>
    <m/>
    <m/>
    <m/>
    <m/>
    <s v="Not In Scope"/>
    <m/>
    <m/>
    <m/>
    <m/>
    <m/>
    <m/>
    <m/>
    <m/>
    <m/>
    <m/>
    <m/>
    <m/>
    <m/>
    <m/>
    <m/>
    <m/>
    <m/>
    <m/>
    <m/>
    <m/>
    <m/>
    <m/>
    <m/>
    <m/>
    <m/>
    <m/>
    <m/>
    <m/>
    <m/>
    <m/>
    <m/>
    <m/>
    <m/>
    <m/>
    <m/>
    <m/>
    <m/>
    <m/>
    <m/>
    <m/>
    <m/>
    <m/>
    <m/>
    <m/>
    <m/>
    <m/>
    <s v=" "/>
    <x v="210"/>
    <s v="13:32:00"/>
    <m/>
    <m/>
    <s v="FAS"/>
    <s v="N"/>
    <s v="N"/>
    <m/>
    <m/>
    <m/>
    <s v="T005302490"/>
    <m/>
    <m/>
    <m/>
    <m/>
    <s v=" "/>
    <x v="0"/>
    <x v="1"/>
    <s v="N"/>
    <s v="N"/>
    <s v="N"/>
    <s v="On May 29th, 2021 at approximately 1332 hours,  a PG&amp;E was dispatched to the West Fresno 1101, 12kV distribution circuit on North Ave in the City of Fresno in the Fresno Division. Initial analysis indicates a fire started at the base of a PG&amp;E pole. The transformer was idol and de-energized and the fire looks to have started from the ground and burnt up the pole. The wire on the ground was communication lines that were coiled up.  There was minor burn damage to the pole and no repairs were needed. There were no indications of our facilities causing the fire. This incident occurred  in a Non-HFTD with clear calm weather conditions. This information is preliminary"/>
    <s v="Not PG&amp;E"/>
    <s v="Other"/>
    <m/>
    <m/>
    <m/>
    <s v="0.26-9.99"/>
    <m/>
    <m/>
    <m/>
    <m/>
    <m/>
    <s v="Other Fire: Non-PG&amp;E related"/>
    <m/>
    <m/>
    <m/>
    <s v="Overhead"/>
    <x v="1"/>
    <m/>
    <m/>
    <m/>
    <s v=" "/>
    <x v="0"/>
    <n v="36.69218"/>
    <n v="-119.7880483"/>
    <s v="Fresno"/>
    <s v="WEST FRESNO 1101 "/>
    <n v="12000"/>
    <m/>
    <x v="0"/>
    <s v="Fresno FD"/>
    <s v="Urban"/>
    <m/>
    <m/>
    <s v="N"/>
    <m/>
    <m/>
    <m/>
    <m/>
    <s v="N"/>
    <s v="N"/>
    <m/>
    <m/>
    <s v="2021-05-31"/>
    <m/>
    <m/>
    <m/>
    <m/>
    <m/>
    <m/>
    <m/>
    <m/>
    <m/>
    <m/>
    <m/>
    <m/>
    <m/>
    <m/>
    <m/>
    <m/>
    <m/>
    <m/>
    <m/>
    <s v=" "/>
    <s v="FRESNO"/>
    <s v="FRESNO 01"/>
    <s v="13:32"/>
    <s v="05/29/2021"/>
    <m/>
    <s v="T005302490"/>
    <s v="UNKNOWN"/>
    <s v="3032 S ELM AVE, FRESNO"/>
    <s v="FRESNO"/>
    <m/>
    <m/>
    <s v="F4TDEV7"/>
    <s v="VIDAURRI, DANIEL"/>
    <m/>
    <s v="20210529 14:42"/>
    <n v="9320"/>
    <m/>
    <s v="fire possibly started near base of pge pole,,ffd asked if any indication of our facilities being the cause of fire at sap equip Id 100810085. no indication of our facilities causing fire.. transformer at pole and service is idol and not energized.. primary conductor is energized but does not have any flash marks. burning indicates from the ground up.. minor burn damage to pge pole,, no repairs necessary..photos attached,, wire on ground in photo is a communication line that had been coiled up."/>
    <s v="Y"/>
    <n v="4"/>
    <s v="\\fxshare-nas05\quotashare-fs01\ESA\5 - Ignition Tracking\Fire_Tab_Attachment_Files"/>
    <s v="36.6921800,-119.7880483,78.500000,3D"/>
    <m/>
    <m/>
    <s v="west edge of fire near base of pge pole,, light wind blowing east..grassy area"/>
    <s v="fresno fire department"/>
    <m/>
    <s v="N"/>
    <s v="N"/>
    <m/>
    <s v="Clear"/>
    <m/>
    <s v="Private Land"/>
    <m/>
    <s v="Light"/>
    <m/>
    <s v="Unknown"/>
    <m/>
    <s v="0.25 - 10 Acres"/>
    <m/>
    <s v="Fire Dept"/>
    <m/>
    <s v="Overhead"/>
    <s v="3 phase flat top construction,, w idol deergized tx"/>
    <s v="Y"/>
    <s v="photos ,, no other evidence to collect.."/>
    <s v="PG&amp;E Employee"/>
    <s v="vidaurri...dev7"/>
    <m/>
    <m/>
    <s v="N"/>
    <s v=" "/>
    <m/>
    <m/>
    <m/>
    <m/>
    <m/>
    <m/>
    <m/>
    <m/>
    <m/>
    <m/>
    <m/>
    <m/>
    <m/>
    <m/>
    <m/>
    <m/>
    <m/>
    <m/>
    <m/>
    <m/>
    <m/>
    <m/>
    <m/>
    <m/>
    <m/>
    <m/>
    <m/>
    <m/>
    <m/>
    <m/>
    <m/>
    <m/>
    <m/>
    <m/>
    <m/>
    <m/>
    <m/>
    <m/>
    <m/>
    <m/>
    <m/>
    <m/>
    <m/>
    <m/>
    <m/>
    <m/>
    <m/>
  </r>
  <r>
    <n v="675"/>
    <s v="CATX"/>
    <s v="3 - QC Complete"/>
    <n v="44455"/>
    <n v="44617"/>
    <s v="Pole top caught fire possibly due to transformer failure. ILIS record shows Transformer failed/faulted. The ensuing fire was limited to PG&amp;E assets. This information is preliminary."/>
    <s v="\\fxshare-nas05\quotashare-fs01\ESA\5 - Ignition Tracking\2021_Ignition_QC_Folders\20210529_1361182_21-0067697_nan_T005302381"/>
    <s v=" "/>
    <m/>
    <s v="CATX"/>
    <s v="Create Time and Outage Time changed to times listed in FAS report and ILIS report. Fire Lat/long changed to Pole (SAP# 101813499) lat/long, Materials at orgin changed from pole to transformer per ILIS report. "/>
    <m/>
    <m/>
    <s v="Not In Scope"/>
    <m/>
    <m/>
    <m/>
    <m/>
    <m/>
    <m/>
    <m/>
    <m/>
    <m/>
    <m/>
    <m/>
    <m/>
    <m/>
    <m/>
    <m/>
    <m/>
    <m/>
    <m/>
    <m/>
    <m/>
    <m/>
    <m/>
    <m/>
    <m/>
    <m/>
    <m/>
    <m/>
    <m/>
    <m/>
    <m/>
    <m/>
    <m/>
    <s v="N"/>
    <m/>
    <m/>
    <m/>
    <m/>
    <m/>
    <m/>
    <s v="N"/>
    <m/>
    <m/>
    <m/>
    <m/>
    <m/>
    <m/>
    <s v=" "/>
    <x v="210"/>
    <s v="10:20:00"/>
    <n v="44345"/>
    <s v="10:16:00"/>
    <s v="FAS"/>
    <s v="N"/>
    <s v="N"/>
    <n v="1361182"/>
    <s v="21-0067697"/>
    <m/>
    <s v="T005302381"/>
    <n v="121430567"/>
    <n v="101960736"/>
    <m/>
    <s v="No Photo"/>
    <s v=" "/>
    <x v="0"/>
    <x v="0"/>
    <s v="N"/>
    <s v="N"/>
    <s v="N"/>
    <s v="On May 29, 2021 at 1021 hours, a PG&amp;E Troubleman was dispatched to the SF H 1108 12kV distribution circuit near Tingley Street and Mission Street in San Francisco in response to overhead equipment failure (line recloser 57238 open). Initial analysis indicates a transformer failed causing the ignition. The ensuing fire was contained to the pole and was suppressed by the PG&amp;E Troubleman. A PG&amp;E hired contract crew repaired the pole and replaced the 50KVA transformer on May 29, 2021."/>
    <s v="PG&amp;E"/>
    <s v="Other"/>
    <s v="Transformer"/>
    <s v="D"/>
    <s v="D"/>
    <s v="Structure-PG&amp;E only"/>
    <m/>
    <m/>
    <m/>
    <m/>
    <m/>
    <s v="Equipment - PG&amp;E"/>
    <s v="All types of equipment / facility failure"/>
    <s v="Transformer failure"/>
    <s v="Y"/>
    <s v="Overhead"/>
    <x v="0"/>
    <s v="Transformer"/>
    <s v="Transformer, Pole"/>
    <n v="101813499"/>
    <s v=" "/>
    <x v="0"/>
    <n v="37.728677916199999"/>
    <n v="-122.4325496492"/>
    <s v="San Francisco"/>
    <s v="SF H 1108"/>
    <n v="12000"/>
    <s v="SF H 110857238"/>
    <x v="0"/>
    <s v="Employee"/>
    <s v="Urban"/>
    <s v="Fire-resistive fuel bed"/>
    <s v="Cement/Asphalt"/>
    <s v="N"/>
    <m/>
    <m/>
    <m/>
    <m/>
    <s v="N"/>
    <s v="N"/>
    <m/>
    <m/>
    <s v="2021-05-31"/>
    <m/>
    <m/>
    <m/>
    <m/>
    <m/>
    <m/>
    <m/>
    <m/>
    <m/>
    <m/>
    <m/>
    <m/>
    <m/>
    <m/>
    <m/>
    <m/>
    <m/>
    <m/>
    <m/>
    <s v="  "/>
    <s v="SAN FRANCISCO"/>
    <s v="SAN FRANCISCO 10"/>
    <s v="10:21"/>
    <n v="44345"/>
    <n v="1361182"/>
    <s v="T005302381"/>
    <n v="4352"/>
    <s v="MISSION ST"/>
    <s v="SAN FRANCISC"/>
    <n v="37.73028"/>
    <n v="-122.43174999999999"/>
    <s v="R1TCDDB"/>
    <s v="DUNLAP, COREY"/>
    <n v="22101108"/>
    <s v="20210529 11:30"/>
    <n v="9002"/>
    <m/>
    <s v="crew to make repairs to pole top fire"/>
    <s v="Y"/>
    <m/>
    <m/>
    <s v="37.7286483,-122.4325117,36.900000,3D"/>
    <m/>
    <m/>
    <m/>
    <m/>
    <m/>
    <s v="N"/>
    <s v="Y"/>
    <m/>
    <s v="Other (Comments)"/>
    <s v="fog"/>
    <s v="PG&amp;E Only"/>
    <m/>
    <s v="Light"/>
    <m/>
    <s v="PG&amp;E Equipment"/>
    <m/>
    <s v="Structure Only"/>
    <m/>
    <s v="Employee"/>
    <m/>
    <s v="Overhead"/>
    <m/>
    <s v="N"/>
    <m/>
    <m/>
    <m/>
    <s v="FIRE, POLE"/>
    <s v="POLE-WOOD"/>
    <s v="N"/>
    <s v="  "/>
    <s v="Unplanned"/>
    <s v="San Francisco"/>
    <s v="San Francisco"/>
    <s v="022101108, SF H MARTIN-1108"/>
    <s v="21-0067697"/>
    <s v="Unplanned"/>
    <s v="Clear;32-90 F"/>
    <s v="880"/>
    <s v="56256"/>
    <s v="NO"/>
    <s v="Line to Line"/>
    <s v="Sustained"/>
    <s v="No"/>
    <s v="57238"/>
    <s v="OH"/>
    <s v="Line Recloser"/>
    <s v="1361182"/>
    <s v="Transformer (OH), Failed/Faulted"/>
    <s v="C &amp; A"/>
    <m/>
    <m/>
    <s v="1229 ALEMANY BLVD"/>
    <s v="30 TINGLEY"/>
    <s v="SW 1905 OPEN"/>
    <m/>
    <m/>
    <s v="No"/>
    <s v="Equipment Failure/Involved, Overhead"/>
    <m/>
    <s v="No"/>
    <s v="3"/>
    <s v="4"/>
    <s v="J6A6"/>
    <s v="Distribution Circuit"/>
    <s v="SMBATCH_FO"/>
    <s v="05/29/21 10:16"/>
    <s v="T3MA"/>
    <s v="05/29/21 18:02"/>
    <s v="05/29/21 19:41"/>
    <m/>
    <m/>
    <m/>
    <m/>
    <m/>
    <m/>
    <m/>
    <m/>
  </r>
  <r>
    <n v="674"/>
    <s v="AGFC"/>
    <s v="3 - QC Complete"/>
    <n v="44347"/>
    <n v="44617"/>
    <s v="Structure fire, not attributable to PG&amp;E assets. De-energized Transformers for house fire. This information is preliminary."/>
    <s v="\\fxshare-nas05\quotashare-fs01\ESA\5 - Ignition Tracking\2021_Ignition_QC_Folders\20210529_nan_nan_nan_130445300"/>
    <s v=" "/>
    <m/>
    <m/>
    <m/>
    <m/>
    <m/>
    <s v="Not In Scope"/>
    <m/>
    <m/>
    <m/>
    <m/>
    <m/>
    <m/>
    <m/>
    <m/>
    <m/>
    <m/>
    <m/>
    <m/>
    <m/>
    <m/>
    <m/>
    <m/>
    <m/>
    <m/>
    <m/>
    <m/>
    <m/>
    <m/>
    <m/>
    <m/>
    <m/>
    <m/>
    <m/>
    <m/>
    <m/>
    <m/>
    <m/>
    <m/>
    <m/>
    <m/>
    <m/>
    <m/>
    <m/>
    <m/>
    <m/>
    <m/>
    <m/>
    <m/>
    <m/>
    <m/>
    <m/>
    <m/>
    <s v=" "/>
    <x v="210"/>
    <s v="06:39:00"/>
    <m/>
    <m/>
    <s v="FAS"/>
    <s v="N"/>
    <s v="N"/>
    <m/>
    <m/>
    <m/>
    <n v="130445300"/>
    <m/>
    <m/>
    <m/>
    <m/>
    <s v=" "/>
    <x v="0"/>
    <x v="1"/>
    <s v="N"/>
    <s v="N"/>
    <s v="N"/>
    <s v="Structure fire, not attributable to PG&amp;E assets. De-energized Transformers for house fire. This information is preliminary."/>
    <s v="Not PG&amp;E"/>
    <s v="Building"/>
    <m/>
    <m/>
    <m/>
    <s v="Structure-only"/>
    <m/>
    <m/>
    <m/>
    <m/>
    <m/>
    <s v="Other Fire: Non-PG&amp;E related"/>
    <m/>
    <m/>
    <m/>
    <s v="Overhead"/>
    <x v="1"/>
    <m/>
    <m/>
    <m/>
    <s v=" "/>
    <x v="0"/>
    <n v="36.680911999999999"/>
    <n v="-121.78453500000001"/>
    <s v="Monterey"/>
    <s v="FORT ORD 2107 "/>
    <n v="21000"/>
    <m/>
    <x v="0"/>
    <s v="Marina FD"/>
    <s v="Urban"/>
    <m/>
    <m/>
    <s v="N"/>
    <m/>
    <m/>
    <m/>
    <m/>
    <s v="N"/>
    <s v="N"/>
    <m/>
    <m/>
    <s v="2021-05-31"/>
    <m/>
    <m/>
    <m/>
    <m/>
    <m/>
    <m/>
    <m/>
    <m/>
    <m/>
    <m/>
    <m/>
    <m/>
    <m/>
    <m/>
    <m/>
    <m/>
    <m/>
    <m/>
    <m/>
    <s v="  "/>
    <s v="CENTRAL COAST"/>
    <s v="MONTEREY 01"/>
    <s v="06:39"/>
    <n v="44345"/>
    <m/>
    <n v="130445300"/>
    <n v="407"/>
    <s v="RESERVATION RD"/>
    <s v="MARINA"/>
    <n v="36.680360999999998"/>
    <n v="-121.78423600000001"/>
    <s v="C3TJXVE"/>
    <s v="VALENZUELA, JAIME"/>
    <n v="182402107"/>
    <s v="20210529 08:23"/>
    <n v="1120"/>
    <m/>
    <s v="OPEN CUT OUTS TO TRANSFORMERS (CGC 411840350246) TO DE-ERERGIZE STRUCTURE THAT WAS ON FIRE PER FIRE DEPARTMENT."/>
    <s v="Y"/>
    <m/>
    <m/>
    <m/>
    <n v="36.680911999999999"/>
    <n v="-121.78453500000001"/>
    <m/>
    <s v="SEAN HAGERTY / (8310 275-1700"/>
    <m/>
    <s v="N"/>
    <s v="Y"/>
    <s v="Y"/>
    <s v="Other (Comments)"/>
    <s v="OVERCAST AND MISTY"/>
    <s v="Structures"/>
    <s v="407 RESERVATION RD., MARINA , CA"/>
    <s v="Light"/>
    <m/>
    <s v="Unknown"/>
    <s v="AT THIS TIME FIREFIGHTERS STILL FIGHTING FIRE."/>
    <s v="Structure Only"/>
    <m/>
    <s v="Fire Dept"/>
    <s v="BATTALION 6103 CHIEF SEAN HAGERTY IN CHARGE"/>
    <s v="Overhead"/>
    <m/>
    <s v="N"/>
    <m/>
    <m/>
    <m/>
    <m/>
    <m/>
    <m/>
    <s v="  "/>
    <m/>
    <m/>
    <m/>
    <m/>
    <m/>
    <m/>
    <m/>
    <m/>
    <m/>
    <m/>
    <m/>
    <m/>
    <m/>
    <m/>
    <m/>
    <m/>
    <m/>
    <m/>
    <m/>
    <m/>
    <m/>
    <m/>
    <m/>
    <m/>
    <m/>
    <m/>
    <m/>
    <m/>
    <m/>
    <m/>
    <m/>
    <m/>
    <m/>
    <m/>
    <m/>
    <m/>
    <m/>
    <m/>
    <m/>
    <m/>
    <m/>
    <m/>
    <m/>
    <m/>
    <m/>
    <m/>
    <m/>
  </r>
  <r>
    <n v="673"/>
    <s v="AGFC"/>
    <s v="3 - QC Complete"/>
    <n v="44347"/>
    <n v="44617"/>
    <s v="Other fire, not attributable to PG&amp;E assets. This information is preliminary."/>
    <s v="\\fxshare-nas05\quotashare-fs01\ESA\5 - Ignition Tracking\2021_Ignition_QC_Folders\20210529_nan_nan_nan_1308381"/>
    <s v=" "/>
    <m/>
    <m/>
    <m/>
    <m/>
    <m/>
    <s v="Not In Scope"/>
    <m/>
    <m/>
    <m/>
    <m/>
    <m/>
    <m/>
    <m/>
    <m/>
    <m/>
    <m/>
    <m/>
    <m/>
    <m/>
    <m/>
    <m/>
    <m/>
    <m/>
    <m/>
    <m/>
    <m/>
    <m/>
    <m/>
    <m/>
    <m/>
    <m/>
    <m/>
    <m/>
    <m/>
    <m/>
    <m/>
    <m/>
    <m/>
    <m/>
    <m/>
    <m/>
    <m/>
    <m/>
    <m/>
    <m/>
    <m/>
    <m/>
    <m/>
    <m/>
    <m/>
    <m/>
    <m/>
    <s v=" "/>
    <x v="210"/>
    <s v="02:40:00"/>
    <m/>
    <m/>
    <s v="FAS"/>
    <s v="N"/>
    <s v="N"/>
    <m/>
    <m/>
    <m/>
    <n v="1308381"/>
    <m/>
    <m/>
    <m/>
    <m/>
    <s v=" "/>
    <x v="0"/>
    <x v="1"/>
    <s v="N"/>
    <s v="N"/>
    <s v="N"/>
    <s v="Other fire, not attributable to PG&amp;E assets. This information is preliminary."/>
    <s v="Not PG&amp;E"/>
    <s v="Vegetation"/>
    <m/>
    <m/>
    <m/>
    <s v="0.26-9.99"/>
    <m/>
    <m/>
    <m/>
    <m/>
    <m/>
    <s v="Other Fire: Non-PG&amp;E related"/>
    <m/>
    <m/>
    <m/>
    <s v="Overhead"/>
    <x v="1"/>
    <m/>
    <m/>
    <m/>
    <s v=" "/>
    <x v="0"/>
    <n v="37.758918299999998"/>
    <n v="-121.7353133"/>
    <s v="Alameda"/>
    <s v="CAYETANO 2109 "/>
    <n v="21000"/>
    <m/>
    <x v="0"/>
    <s v="Cal Fire"/>
    <s v="Herbaceous"/>
    <m/>
    <m/>
    <s v="N"/>
    <m/>
    <m/>
    <m/>
    <m/>
    <s v="N"/>
    <s v="N"/>
    <m/>
    <m/>
    <s v="2021-05-31"/>
    <m/>
    <m/>
    <m/>
    <m/>
    <m/>
    <m/>
    <m/>
    <m/>
    <m/>
    <m/>
    <m/>
    <m/>
    <m/>
    <m/>
    <m/>
    <m/>
    <m/>
    <m/>
    <m/>
    <s v="  "/>
    <s v="MISSION"/>
    <s v="LIVERMORE 03"/>
    <s v="02:40"/>
    <n v="44345"/>
    <m/>
    <n v="1308381"/>
    <s v="UNKNOWN"/>
    <s v="PREMISES DO NOT CHANGE"/>
    <s v="LIVERMORE"/>
    <n v="37.668209999999988"/>
    <n v="-121.718872"/>
    <s v="M3TBKP2"/>
    <s v="PHARRIS, BRAD"/>
    <m/>
    <s v="20210529 04:17"/>
    <n v="1055"/>
    <n v="1"/>
    <s v="veg fire unrelated to pge facilities cal fire onsite 3 seperate brush fires"/>
    <s v="Y"/>
    <m/>
    <m/>
    <s v="37.7589183,-121.7353133,294.100000,3D"/>
    <m/>
    <m/>
    <s v="cal fire"/>
    <s v="cayetano 2109 circuit area"/>
    <m/>
    <s v="N"/>
    <s v="Y"/>
    <s v="N"/>
    <s v="Clear"/>
    <s v="20mph wind"/>
    <s v="County Land"/>
    <m/>
    <s v="Breezy"/>
    <m/>
    <s v="Vegetation"/>
    <m/>
    <s v="0.25 - 10 Acres"/>
    <m/>
    <s v="Cal Fire"/>
    <m/>
    <s v="Overhead"/>
    <m/>
    <s v="N"/>
    <m/>
    <m/>
    <m/>
    <m/>
    <m/>
    <m/>
    <s v="  "/>
    <m/>
    <m/>
    <m/>
    <m/>
    <m/>
    <m/>
    <m/>
    <m/>
    <m/>
    <m/>
    <m/>
    <m/>
    <m/>
    <m/>
    <m/>
    <m/>
    <m/>
    <m/>
    <m/>
    <m/>
    <m/>
    <m/>
    <m/>
    <m/>
    <m/>
    <m/>
    <m/>
    <m/>
    <m/>
    <m/>
    <m/>
    <m/>
    <m/>
    <m/>
    <m/>
    <m/>
    <m/>
    <m/>
    <m/>
    <m/>
    <m/>
    <m/>
    <m/>
    <m/>
    <m/>
    <m/>
    <m/>
  </r>
  <r>
    <n v="2407"/>
    <s v="MMY6"/>
    <s v="3 - QC Complete"/>
    <n v="44494"/>
    <n v="44617"/>
    <s v="Pole fire and low hanging wires are mentioned in the FAS; No mention of cause; Going to contact Tman.; Tman replied &quot;Insulators failed. The crossarm caught on fire. Somebody called. Crew showed up to make repairs. De energized the line.&quot;"/>
    <s v="\\fxshare-nas05\quotashare-fs01\ESA\5 - Ignition Tracking\Action Items, CAP Items, Missed Ignitions\Missed_Ignitions_Audit\003_SAP_Missed_Ignitions\20210528_83_nan_121399823"/>
    <s v=" "/>
    <m/>
    <m/>
    <m/>
    <m/>
    <m/>
    <m/>
    <m/>
    <m/>
    <m/>
    <m/>
    <m/>
    <m/>
    <m/>
    <m/>
    <m/>
    <m/>
    <m/>
    <m/>
    <m/>
    <m/>
    <m/>
    <m/>
    <m/>
    <m/>
    <m/>
    <m/>
    <m/>
    <m/>
    <m/>
    <m/>
    <m/>
    <m/>
    <m/>
    <m/>
    <m/>
    <m/>
    <m/>
    <m/>
    <s v="No"/>
    <m/>
    <m/>
    <m/>
    <m/>
    <m/>
    <m/>
    <s v="Yes"/>
    <n v="44379"/>
    <n v="44389"/>
    <s v="R1D3"/>
    <s v="R1D3@pge.com"/>
    <s v="Requesting info on what caused pole fire. Tman replied &quot;Insulators failed. The crossarm caught on fire. Somebody called. Crew showed up to make repairs. De energized the line.&quot;"/>
    <m/>
    <s v=" "/>
    <x v="211"/>
    <m/>
    <n v="44342"/>
    <s v="08:34:00"/>
    <s v="SAP"/>
    <s v="Y"/>
    <s v="N"/>
    <m/>
    <m/>
    <m/>
    <n v="244547944"/>
    <n v="121399823"/>
    <m/>
    <m/>
    <m/>
    <s v=" "/>
    <x v="0"/>
    <x v="0"/>
    <s v="N"/>
    <s v="N"/>
    <s v="N"/>
    <s v="On 2021-05-28, PG&amp;E observed an outage on the SALINAS 1102  12KV circuit in Monterey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Equipment - PG&amp;E"/>
    <s v="All types of equipment / facility failure"/>
    <s v="Insulator failure"/>
    <s v="Y"/>
    <s v="Overhead"/>
    <x v="1"/>
    <s v="Pole"/>
    <m/>
    <n v="101723454"/>
    <s v=" "/>
    <x v="0"/>
    <n v="36.694010431000002"/>
    <n v="-121.6454524288"/>
    <s v="Monterey"/>
    <s v="SALINAS 1102 "/>
    <n v="12000"/>
    <m/>
    <x v="0"/>
    <s v="Self Extinguished"/>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672"/>
    <s v="AGFC"/>
    <s v="3 - QC Complete"/>
    <n v="44347"/>
    <n v="44617"/>
    <s v="Structure fire, not attributable to PG&amp;E assets. Service disconnected. This information is preliminary."/>
    <s v="\\fxshare-nas05\quotashare-fs01\ESA\5 - Ignition Tracking\2021_Ignition_QC_Folders\20210528_nan_nan_nan_3341262629"/>
    <s v=" "/>
    <m/>
    <m/>
    <m/>
    <m/>
    <m/>
    <s v="Not In Scope"/>
    <m/>
    <m/>
    <m/>
    <m/>
    <m/>
    <m/>
    <m/>
    <m/>
    <m/>
    <m/>
    <m/>
    <m/>
    <m/>
    <m/>
    <m/>
    <m/>
    <m/>
    <m/>
    <m/>
    <m/>
    <m/>
    <m/>
    <m/>
    <m/>
    <m/>
    <m/>
    <m/>
    <m/>
    <m/>
    <m/>
    <m/>
    <m/>
    <m/>
    <m/>
    <m/>
    <m/>
    <m/>
    <m/>
    <m/>
    <m/>
    <m/>
    <m/>
    <m/>
    <m/>
    <m/>
    <m/>
    <s v=" "/>
    <x v="211"/>
    <s v="20:22:00"/>
    <m/>
    <m/>
    <s v="FAS"/>
    <s v="N"/>
    <s v="N"/>
    <m/>
    <m/>
    <m/>
    <n v="3341262629"/>
    <m/>
    <m/>
    <m/>
    <m/>
    <s v=" "/>
    <x v="0"/>
    <x v="1"/>
    <s v="N"/>
    <s v="N"/>
    <s v="N"/>
    <s v="Structure fire, not attributable to PG&amp;E assets. Service disconnected. This information is preliminary."/>
    <s v="Not PG&amp;E"/>
    <s v="Building"/>
    <m/>
    <m/>
    <m/>
    <s v="Structure-only"/>
    <m/>
    <m/>
    <m/>
    <m/>
    <m/>
    <s v="Other Fire: Non-PG&amp;E related"/>
    <m/>
    <m/>
    <m/>
    <s v="Underbuild"/>
    <x v="1"/>
    <m/>
    <m/>
    <m/>
    <s v=" "/>
    <x v="0"/>
    <n v="40.578130000000002"/>
    <n v="-124.13433000000001"/>
    <s v="Humboldt"/>
    <s v="NEWBURG 1132"/>
    <n v="12000"/>
    <m/>
    <x v="0"/>
    <s v="Fortuna FD"/>
    <s v="Urban"/>
    <m/>
    <m/>
    <s v="N"/>
    <m/>
    <m/>
    <m/>
    <m/>
    <s v="N"/>
    <s v="N"/>
    <m/>
    <m/>
    <s v="2021-05-31"/>
    <m/>
    <m/>
    <m/>
    <m/>
    <m/>
    <m/>
    <m/>
    <m/>
    <m/>
    <m/>
    <m/>
    <m/>
    <m/>
    <m/>
    <m/>
    <m/>
    <m/>
    <m/>
    <m/>
    <s v="  "/>
    <s v="NORTH COAST"/>
    <s v="FORTUNA"/>
    <s v="20:22"/>
    <n v="44344"/>
    <m/>
    <n v="3341262629"/>
    <n v="1758"/>
    <s v="GREENFIELD PL"/>
    <s v="FORTUNA"/>
    <n v="40.577907000000003"/>
    <n v="-124.1343"/>
    <s v="W3TMATO"/>
    <s v="TRUMBO, MAURICE"/>
    <n v="192151132"/>
    <s v="20210528 21:56"/>
    <n v="2640"/>
    <n v="1"/>
    <s v="disco for structure fire"/>
    <s v="Y"/>
    <m/>
    <m/>
    <m/>
    <n v="40.578130000000002"/>
    <n v="-124.13433000000001"/>
    <m/>
    <s v="fortuna volunteer fire"/>
    <m/>
    <s v="N"/>
    <s v="Y"/>
    <s v="N"/>
    <s v="Clear"/>
    <m/>
    <s v="Structures"/>
    <m/>
    <s v="Calm"/>
    <m/>
    <s v="3rd Party"/>
    <m/>
    <s v="Structure Only"/>
    <m/>
    <s v="Fire Dept"/>
    <m/>
    <s v="Underbuild"/>
    <m/>
    <s v="Y"/>
    <s v="photos"/>
    <s v="PG&amp;E Employee"/>
    <m/>
    <m/>
    <m/>
    <m/>
    <s v="  "/>
    <m/>
    <m/>
    <m/>
    <m/>
    <m/>
    <m/>
    <m/>
    <m/>
    <m/>
    <m/>
    <m/>
    <m/>
    <m/>
    <m/>
    <m/>
    <m/>
    <m/>
    <m/>
    <m/>
    <m/>
    <m/>
    <m/>
    <m/>
    <m/>
    <m/>
    <m/>
    <m/>
    <m/>
    <m/>
    <m/>
    <m/>
    <m/>
    <m/>
    <m/>
    <m/>
    <m/>
    <m/>
    <m/>
    <m/>
    <m/>
    <m/>
    <m/>
    <m/>
    <m/>
    <m/>
    <m/>
    <m/>
  </r>
  <r>
    <n v="671"/>
    <s v="AGFC"/>
    <s v="3 - QC Complete"/>
    <n v="44347"/>
    <n v="44617"/>
    <s v="Structure fire, not attributable to PG&amp;E assets. Removed meter per FD. This information is preliminary."/>
    <s v="\\fxshare-nas05\quotashare-fs01\ESA\5 - Ignition Tracking\2021_Ignition_QC_Folders\20210528_nan_nan_nan_228580263"/>
    <s v=" "/>
    <m/>
    <m/>
    <m/>
    <m/>
    <m/>
    <s v="Not In Scope"/>
    <m/>
    <m/>
    <m/>
    <m/>
    <m/>
    <m/>
    <m/>
    <m/>
    <m/>
    <m/>
    <m/>
    <m/>
    <m/>
    <m/>
    <m/>
    <m/>
    <m/>
    <m/>
    <m/>
    <m/>
    <m/>
    <m/>
    <m/>
    <m/>
    <m/>
    <m/>
    <m/>
    <m/>
    <m/>
    <m/>
    <m/>
    <m/>
    <m/>
    <m/>
    <m/>
    <m/>
    <m/>
    <m/>
    <m/>
    <m/>
    <m/>
    <m/>
    <m/>
    <m/>
    <m/>
    <m/>
    <s v=" "/>
    <x v="211"/>
    <s v="18:28:00"/>
    <m/>
    <m/>
    <s v="FAS"/>
    <s v="N"/>
    <s v="N"/>
    <m/>
    <m/>
    <m/>
    <n v="228580263"/>
    <m/>
    <m/>
    <m/>
    <m/>
    <s v=" "/>
    <x v="0"/>
    <x v="1"/>
    <s v="N"/>
    <s v="N"/>
    <s v="N"/>
    <s v="Structure fire, not attributable to PG&amp;E assets. Removed meter per FD. This information is preliminary."/>
    <s v="Not PG&amp;E"/>
    <s v="Building"/>
    <m/>
    <m/>
    <m/>
    <s v="Structure-only"/>
    <m/>
    <m/>
    <m/>
    <m/>
    <m/>
    <s v="Other Fire: Non-PG&amp;E related"/>
    <m/>
    <m/>
    <m/>
    <s v="Pad mount"/>
    <x v="1"/>
    <m/>
    <m/>
    <m/>
    <s v=" "/>
    <x v="0"/>
    <n v="35.613391700000001"/>
    <n v="-120.6718233"/>
    <s v="San Luis Obispo"/>
    <s v="PASO ROBLES 1108"/>
    <n v="12000"/>
    <m/>
    <x v="0"/>
    <s v="Paso Robles FD"/>
    <s v="Urban"/>
    <m/>
    <m/>
    <s v="N"/>
    <m/>
    <m/>
    <m/>
    <m/>
    <s v="N"/>
    <s v="N"/>
    <m/>
    <m/>
    <s v="2021-05-31"/>
    <m/>
    <m/>
    <m/>
    <m/>
    <m/>
    <m/>
    <m/>
    <m/>
    <m/>
    <m/>
    <m/>
    <m/>
    <m/>
    <m/>
    <m/>
    <m/>
    <m/>
    <m/>
    <m/>
    <s v="  "/>
    <s v="LOS PADRES"/>
    <s v="TEMPLETON 03"/>
    <s v="18:28"/>
    <n v="44344"/>
    <m/>
    <n v="228580263"/>
    <n v="809"/>
    <s v="WADE DR"/>
    <s v="PASO ROBLES"/>
    <n v="35.613329999999998"/>
    <n v="-120.67181100000001"/>
    <s v="L3TBCA3"/>
    <s v="ANDERSON, BRYAN"/>
    <n v="182611108"/>
    <s v="20210528 20:09"/>
    <n v="2400"/>
    <m/>
    <s v="STRUCTURE FIRE REMOVED METER PER PASO ROBLES FIRE DEPARTMENT"/>
    <s v="Y"/>
    <n v="4"/>
    <s v="\\fxshare-nas05\quotashare-fs01\ESA\5 - Ignition Tracking\Fire_Tab_Attachment_Files"/>
    <s v="35.6133917,-120.6718233,242.500000,3D"/>
    <m/>
    <m/>
    <m/>
    <s v="CITY OF PASO ROBLES"/>
    <m/>
    <s v="N"/>
    <s v="Y"/>
    <s v="N"/>
    <s v="Clear"/>
    <m/>
    <s v="Structures"/>
    <m/>
    <s v="Light"/>
    <m/>
    <s v="Unknown"/>
    <m/>
    <s v="Structure Only"/>
    <m/>
    <s v="Fire Dept"/>
    <m/>
    <s v="Pad mount"/>
    <m/>
    <s v="N"/>
    <m/>
    <m/>
    <m/>
    <m/>
    <m/>
    <m/>
    <s v="  "/>
    <m/>
    <m/>
    <m/>
    <m/>
    <m/>
    <m/>
    <m/>
    <m/>
    <m/>
    <m/>
    <m/>
    <m/>
    <m/>
    <m/>
    <m/>
    <m/>
    <m/>
    <m/>
    <m/>
    <m/>
    <m/>
    <m/>
    <m/>
    <m/>
    <m/>
    <m/>
    <m/>
    <m/>
    <m/>
    <m/>
    <m/>
    <m/>
    <m/>
    <m/>
    <m/>
    <m/>
    <m/>
    <m/>
    <m/>
    <m/>
    <m/>
    <m/>
    <m/>
    <m/>
    <m/>
    <m/>
    <m/>
  </r>
  <r>
    <n v="670"/>
    <s v="AGFC"/>
    <s v="3 - QC Complete"/>
    <n v="44347"/>
    <n v="44617"/>
    <s v="Structure fire, not attributable to PG&amp;E assets. Service cut. This information is preliminary."/>
    <s v="\\fxshare-nas05\quotashare-fs01\ESA\5 - Ignition Tracking\2021_Ignition_QC_Folders\20210528_nan_nan_nan_3495281452"/>
    <s v=" "/>
    <m/>
    <m/>
    <m/>
    <m/>
    <m/>
    <s v="Not In Scope"/>
    <m/>
    <m/>
    <m/>
    <m/>
    <m/>
    <m/>
    <m/>
    <m/>
    <m/>
    <m/>
    <m/>
    <m/>
    <m/>
    <m/>
    <m/>
    <m/>
    <m/>
    <m/>
    <m/>
    <m/>
    <m/>
    <m/>
    <m/>
    <m/>
    <m/>
    <m/>
    <m/>
    <m/>
    <m/>
    <m/>
    <m/>
    <m/>
    <m/>
    <m/>
    <m/>
    <m/>
    <m/>
    <m/>
    <m/>
    <m/>
    <m/>
    <m/>
    <m/>
    <m/>
    <m/>
    <m/>
    <s v=" "/>
    <x v="211"/>
    <s v="10:38:00"/>
    <m/>
    <m/>
    <s v="FAS"/>
    <s v="N"/>
    <s v="N"/>
    <m/>
    <m/>
    <m/>
    <n v="3495281452"/>
    <m/>
    <m/>
    <m/>
    <m/>
    <s v=" "/>
    <x v="0"/>
    <x v="1"/>
    <s v="N"/>
    <s v="N"/>
    <s v="N"/>
    <s v="Structure fire, not attributable to PG&amp;E assets. Service cut. This information is preliminary."/>
    <s v="Not PG&amp;E"/>
    <s v="Building"/>
    <m/>
    <m/>
    <m/>
    <s v="Structure-only"/>
    <s v="customers house"/>
    <m/>
    <m/>
    <m/>
    <m/>
    <s v="Other Fire: Non-PG&amp;E related"/>
    <m/>
    <m/>
    <m/>
    <s v="Overhead"/>
    <x v="1"/>
    <m/>
    <m/>
    <m/>
    <s v=" "/>
    <x v="1"/>
    <n v="40.31118"/>
    <n v="-124.265277"/>
    <s v="Humboldt"/>
    <s v="GARBERVILLE 1102 "/>
    <n v="12000"/>
    <m/>
    <x v="0"/>
    <s v="Cal Fire"/>
    <s v="Hardwood Forest"/>
    <m/>
    <m/>
    <s v="N"/>
    <m/>
    <m/>
    <m/>
    <m/>
    <s v="N"/>
    <s v="N"/>
    <m/>
    <m/>
    <s v="2021-05-31"/>
    <m/>
    <m/>
    <m/>
    <m/>
    <m/>
    <m/>
    <m/>
    <m/>
    <m/>
    <m/>
    <m/>
    <m/>
    <m/>
    <m/>
    <m/>
    <m/>
    <m/>
    <m/>
    <m/>
    <s v="  "/>
    <s v="NORTH COAST"/>
    <s v="GARBERVILLE"/>
    <s v="10:38"/>
    <n v="44344"/>
    <m/>
    <n v="3495281452"/>
    <n v="33195"/>
    <s v="MATTOLE RD"/>
    <s v="PETROLIA"/>
    <n v="40.31118"/>
    <n v="-124.265277"/>
    <s v="W4TR0CQ"/>
    <s v="CURNOW, RAY"/>
    <n v="192221102"/>
    <s v="20210528 13:32"/>
    <n v="1121"/>
    <m/>
    <s v="fire structure cut service cut in clear tx change due to repeater"/>
    <s v="Y"/>
    <m/>
    <m/>
    <m/>
    <n v="40.31118"/>
    <n v="-124.265277"/>
    <m/>
    <s v="cal fire"/>
    <m/>
    <s v="N"/>
    <s v="Y"/>
    <s v="Y"/>
    <s v="Clear"/>
    <m/>
    <s v="Private Land"/>
    <m/>
    <s v="Calm"/>
    <m/>
    <s v="3rd Party"/>
    <m/>
    <s v="Other (Comments)"/>
    <s v="customers house"/>
    <s v="Cal Fire"/>
    <m/>
    <s v="Overhead"/>
    <m/>
    <s v="N"/>
    <m/>
    <m/>
    <m/>
    <m/>
    <m/>
    <m/>
    <s v="  "/>
    <m/>
    <m/>
    <m/>
    <m/>
    <m/>
    <m/>
    <m/>
    <m/>
    <m/>
    <m/>
    <m/>
    <m/>
    <m/>
    <m/>
    <m/>
    <m/>
    <m/>
    <m/>
    <m/>
    <m/>
    <m/>
    <m/>
    <m/>
    <m/>
    <m/>
    <m/>
    <m/>
    <m/>
    <m/>
    <m/>
    <m/>
    <m/>
    <m/>
    <m/>
    <m/>
    <m/>
    <m/>
    <m/>
    <m/>
    <m/>
    <m/>
    <m/>
    <m/>
    <m/>
    <m/>
    <m/>
    <m/>
  </r>
  <r>
    <n v="669"/>
    <s v="CFMD"/>
    <s v="3 - QC Complete"/>
    <n v="44391"/>
    <n v="44617"/>
    <s v="Overhead splice failed, resulting in a wires down incident and igniting a small grass fire. The ensuing fire was 1 meter - &lt; 3 meters in size. This information is preliminary."/>
    <s v="\\fxshare-nas05\quotashare-fs01\ESA\5 - Ignition Tracking\2021_Ignition_QC_Folders\20210528_nan_nan_nan_T005301662"/>
    <s v=" "/>
    <m/>
    <s v="CFMD"/>
    <s v="Added OIS#, FO ID#s"/>
    <n v="44391"/>
    <m/>
    <s v="Not In Scope"/>
    <m/>
    <m/>
    <m/>
    <m/>
    <m/>
    <m/>
    <m/>
    <m/>
    <m/>
    <m/>
    <m/>
    <m/>
    <m/>
    <m/>
    <m/>
    <m/>
    <m/>
    <m/>
    <m/>
    <m/>
    <m/>
    <m/>
    <m/>
    <m/>
    <m/>
    <m/>
    <m/>
    <m/>
    <m/>
    <m/>
    <m/>
    <m/>
    <m/>
    <m/>
    <m/>
    <m/>
    <m/>
    <m/>
    <m/>
    <s v="Y"/>
    <n v="44391"/>
    <n v="44391"/>
    <s v="DAOI"/>
    <n v="2097997788"/>
    <s v="Obtained photos/details"/>
    <m/>
    <s v=" "/>
    <x v="211"/>
    <s v="09:05:00"/>
    <m/>
    <m/>
    <s v="FAS"/>
    <s v="N"/>
    <s v="N"/>
    <n v="1360642"/>
    <m/>
    <m/>
    <s v="T005301662"/>
    <n v="121421705"/>
    <m/>
    <m/>
    <s v="PG&amp;E_669_Ignition_20210528_1.jpg"/>
    <s v=" "/>
    <x v="1"/>
    <x v="0"/>
    <s v="Y"/>
    <s v="Y"/>
    <s v="N"/>
    <s v="On May 28th, 2021 at approximately 09:05 hours, a PG&amp;E troubleman was dispatched to the Mendota 1102, 12kV distribution circuit#25231 in the City of Mendota. The responding troubleman arrived on scene and observed the fire was put out and a hot wire was laying on the ground. Initial analysis indicates the line was energized and the troubleman needed to immediately isolate the issue.  PG&amp;E crew had to kill the circuit breaker back at the substation and then dump at the circuit breaker due to a broken LR (line recloser).  Jumpers were cut and then the circuit was heated back up.  No other facilities were impacted and no fire agency assisted in this incident.  PG&amp;E crews repaired  damaged connector, conductor and one wire span on A priority Electric Corrective 121421705 on 5/28/2021. This incident occurred in a Non-HFTD with clear, calm wind weather conditions. This information is preliminary."/>
    <s v="PG&amp;E"/>
    <s v="Vegetation"/>
    <m/>
    <s v="D"/>
    <s v="D"/>
    <s v="&lt;3 meters of linear travel"/>
    <m/>
    <m/>
    <m/>
    <m/>
    <m/>
    <s v="Equipment - PG&amp;E"/>
    <s v="All types of equipment / facility failure"/>
    <s v="Splice/Clamp/Connector"/>
    <s v="N"/>
    <s v="Overhead"/>
    <x v="0"/>
    <s v="Splice/Clamp/Connector"/>
    <s v="Conductor"/>
    <n v="103211934"/>
    <s v=" "/>
    <x v="0"/>
    <n v="36.748752000000003"/>
    <n v="-120.369123"/>
    <s v="Fresno"/>
    <s v="MENDOTA 1102 "/>
    <n v="12000"/>
    <m/>
    <x v="0"/>
    <s v="Unknown"/>
    <s v="Agriculture"/>
    <m/>
    <m/>
    <s v="N"/>
    <m/>
    <m/>
    <m/>
    <m/>
    <s v="N"/>
    <s v="N"/>
    <m/>
    <m/>
    <s v="2021-05-28"/>
    <m/>
    <m/>
    <m/>
    <m/>
    <m/>
    <m/>
    <m/>
    <m/>
    <m/>
    <m/>
    <m/>
    <m/>
    <m/>
    <m/>
    <m/>
    <m/>
    <m/>
    <m/>
    <m/>
    <s v="  "/>
    <s v="YOSEMITE"/>
    <s v="LOS BANOS 01"/>
    <s v="09:05"/>
    <n v="44344"/>
    <m/>
    <s v="T005301662"/>
    <s v="UNKNOWN"/>
    <s v="GUILLEN PKWY- PER ADAM"/>
    <s v="MENDOTA"/>
    <m/>
    <m/>
    <s v="Y1TDAOI"/>
    <s v="OLGUIN, DOMINIC"/>
    <m/>
    <s v="20210528 10:58"/>
    <n v="9260"/>
    <m/>
    <s v="6 slolid sleeve failed. "/>
    <s v="Y"/>
    <n v="3"/>
    <s v="\\fxshare-nas05\quotashare-fs01\ESA\5 - Ignition Tracking\Fire_Tab_Attachment_Files"/>
    <m/>
    <n v="36.748752000000003"/>
    <n v="-120.369123"/>
    <m/>
    <m/>
    <m/>
    <s v="N"/>
    <s v="Y"/>
    <m/>
    <s v="Clear"/>
    <m/>
    <s v="County Land"/>
    <m/>
    <s v="Calm"/>
    <m/>
    <s v="Other (Comments)"/>
    <s v="failed splice"/>
    <s v="1 meter - &lt; 3 meters"/>
    <m/>
    <s v="Other (Comments)"/>
    <s v="no one was here when i showed up"/>
    <s v="Overhead"/>
    <m/>
    <s v="Y"/>
    <s v="pictures "/>
    <s v="PG&amp;E Employee"/>
    <s v="dominic olguin"/>
    <s v="OVERHEAD"/>
    <s v="CONDUCTOR, OVERHEAD"/>
    <s v="Y"/>
    <s v="  "/>
    <m/>
    <m/>
    <m/>
    <m/>
    <m/>
    <m/>
    <m/>
    <m/>
    <m/>
    <m/>
    <m/>
    <m/>
    <m/>
    <m/>
    <m/>
    <m/>
    <m/>
    <m/>
    <m/>
    <m/>
    <m/>
    <m/>
    <m/>
    <m/>
    <m/>
    <m/>
    <m/>
    <m/>
    <m/>
    <m/>
    <m/>
    <m/>
    <m/>
    <m/>
    <m/>
    <m/>
    <m/>
    <m/>
    <m/>
    <m/>
    <m/>
    <m/>
    <m/>
    <m/>
    <m/>
    <m/>
    <m/>
  </r>
  <r>
    <n v="668"/>
    <s v="S7RM"/>
    <s v="3 - QC Complete"/>
    <n v="44365"/>
    <n v="44617"/>
    <s v="Distribution pole burnt in half near the top insulators. The troubleman marked the weather as foggy conditions, so the initiating cause could be due to tracking. No wires down on ground. The ensuing fire was limited to PG&amp;E assets. This information is preliminary."/>
    <s v="\\fxshare-nas05\quotashare-fs01\ESA\5 - Ignition Tracking\2021_Ignition_QC_Folders\20210528_1360419_21-0067288_nan_T005301547"/>
    <s v=" "/>
    <m/>
    <s v="S7RM"/>
    <s v="Outage and create time incorrect"/>
    <n v="44365"/>
    <m/>
    <s v="Not In Scope"/>
    <m/>
    <m/>
    <m/>
    <m/>
    <m/>
    <m/>
    <m/>
    <m/>
    <m/>
    <m/>
    <m/>
    <m/>
    <m/>
    <m/>
    <m/>
    <m/>
    <m/>
    <m/>
    <m/>
    <m/>
    <m/>
    <m/>
    <m/>
    <m/>
    <m/>
    <m/>
    <m/>
    <m/>
    <m/>
    <m/>
    <m/>
    <m/>
    <m/>
    <m/>
    <m/>
    <m/>
    <m/>
    <m/>
    <m/>
    <m/>
    <m/>
    <m/>
    <m/>
    <m/>
    <m/>
    <m/>
    <s v=" "/>
    <x v="211"/>
    <s v="04:20:00"/>
    <n v="44344"/>
    <s v="04:14:00"/>
    <s v="FAS"/>
    <s v="N"/>
    <s v="N"/>
    <n v="1360419"/>
    <s v="21-0067288"/>
    <m/>
    <s v="T005301547"/>
    <n v="121421216"/>
    <m/>
    <m/>
    <m/>
    <s v=" "/>
    <x v="0"/>
    <x v="0"/>
    <s v="N"/>
    <s v="N"/>
    <s v="N"/>
    <s v="On May 28th, 2021 at 04:22 hrs. a PG&amp;E Trouble man was dispatched to the Spence 1105 12 KV Distribution circuit near Highway 101 in the City of Salinas in response to a report of a crossarm hanging down and a distribution pole burnt near the top.  Upon the arrival of the Trouble man he noted a pole top burnt and broken in 1/2 at the top of the pole with wire still up in the air and hanging by the brace.  The fire was confined to PG&amp;E assets, was less than 1 linear Meter and was suppressed by the responding trouble man.  This incident occurred in a Non-HFTD during a foggy and breezy weather condition.  Initial analysis indicates that tracking due to contaimination in a foggy weather condition caused the pole to flash and burn.  The responding trouble man created an EC tag to replace and reframe the pole and on 5/28/2021 a PG&amp;E crew installed a new pole, anchor, guy line and a crossarm.  "/>
    <s v="PG&amp;E"/>
    <s v="Other"/>
    <s v="Pole/Crossarm"/>
    <s v="D"/>
    <s v="D"/>
    <s v="Structure-PG&amp;E only"/>
    <m/>
    <m/>
    <m/>
    <m/>
    <m/>
    <s v="Contamination"/>
    <s v="Contamination"/>
    <s v="Tracking"/>
    <s v="Y"/>
    <s v="Overhead"/>
    <x v="0"/>
    <s v="Pole"/>
    <s v="Pole, anchor, guy, crossarm"/>
    <n v="101746567"/>
    <s v=" "/>
    <x v="0"/>
    <n v="36.620633000000012"/>
    <n v="-121.56819400000001"/>
    <s v="Monterey"/>
    <s v="SPENCE 1105"/>
    <n v="12000"/>
    <m/>
    <x v="0"/>
    <s v="Employee"/>
    <s v="Herbaceous"/>
    <m/>
    <m/>
    <s v="N"/>
    <m/>
    <m/>
    <m/>
    <m/>
    <s v="N"/>
    <s v="N"/>
    <m/>
    <m/>
    <s v="2021-05-28"/>
    <m/>
    <m/>
    <m/>
    <m/>
    <m/>
    <m/>
    <m/>
    <m/>
    <m/>
    <m/>
    <m/>
    <m/>
    <m/>
    <m/>
    <m/>
    <m/>
    <m/>
    <m/>
    <m/>
    <s v="  "/>
    <s v="CENTRAL COAST"/>
    <s v="SALINAS 03"/>
    <s v="07:28"/>
    <n v="44344"/>
    <n v="1360419"/>
    <s v="T005301547"/>
    <n v="461"/>
    <s v="EL CAMINO REAL S"/>
    <s v="SALINAS"/>
    <n v="36.617139999999999"/>
    <n v="-121.57258"/>
    <s v="C4TJRAH"/>
    <s v="ANDERSON, JARED"/>
    <n v="182201105"/>
    <s v="20210528 10:01"/>
    <n v="9002"/>
    <m/>
    <s v="CREW TO REPLACE POLE BURNED AND BROKEN IN HALF AT POLE TOP.  HANGING BY BRACE.  WIRE STILL UP IN AIR"/>
    <s v="Y"/>
    <n v="2"/>
    <s v="\\fxshare-nas05\quotashare-fs01\ESA\5 - Ignition Tracking\Fire_Tab_Attachment_Files"/>
    <m/>
    <n v="36.620633000000012"/>
    <n v="-121.56819400000001"/>
    <m/>
    <m/>
    <m/>
    <s v="N"/>
    <s v="Y"/>
    <m/>
    <s v="Other (Comments)"/>
    <s v="FOGGY"/>
    <s v="PG&amp;E Only"/>
    <m/>
    <s v="Breezy"/>
    <m/>
    <s v="PG&amp;E Equipment"/>
    <m/>
    <s v="Structure Only"/>
    <m/>
    <s v="Employee"/>
    <m/>
    <s v="Overhead"/>
    <m/>
    <s v="N"/>
    <m/>
    <m/>
    <m/>
    <s v="FIRE, POLE"/>
    <s v="POLE-WOOD"/>
    <s v="N"/>
    <s v="  "/>
    <s v="Unplanned"/>
    <s v="Central Coast"/>
    <s v="Salinas"/>
    <s v="182201105, SPENCE-1105"/>
    <s v="21-0067288"/>
    <s v="Unplanned"/>
    <s v="Clear;32-90 F"/>
    <s v="12"/>
    <m/>
    <s v="YES"/>
    <s v="Line to Line"/>
    <s v="Sustained"/>
    <s v="No"/>
    <s v="5657"/>
    <s v="OH"/>
    <s v="Fuse"/>
    <s v="1360419"/>
    <s v="Pole-Wood, Burned/flashed"/>
    <m/>
    <m/>
    <m/>
    <s v="HWY 101 N/O SPENCE RD"/>
    <s v="6 SPANS LD SIDE OF 5657"/>
    <m/>
    <m/>
    <m/>
    <s v="No"/>
    <s v="Equipment Failure/Involved, Fire, pole"/>
    <m/>
    <s v="No"/>
    <m/>
    <m/>
    <s v="GKT5"/>
    <s v="Distribution Circuit"/>
    <s v="GKT5"/>
    <s v="05/28/21 04:20"/>
    <s v="Not Required"/>
    <m/>
    <m/>
    <s v="No"/>
    <s v="1632906"/>
    <s v="21-0067288"/>
    <s v="5657"/>
    <s v="182201105"/>
    <m/>
    <m/>
    <m/>
  </r>
  <r>
    <n v="667"/>
    <s v="CFMD"/>
    <s v="3 - QC Complete"/>
    <n v="44572"/>
    <n v="44617"/>
    <s v="Transmission overhead with Distribution underbuild pole burnt in half at the distribution crossarm level. Multiple spans of distribution lines down on ground. On 5/30/2021 Dave Gregory sent over email that shows notes from CAP stating the ignition cause was possibly poor or missing bond on the distribution or guy hardware. The ensuing fire was limited to PG&amp;E assets. This information is preliminary."/>
    <s v="\\fxshare-nas05\quotashare-fs01\ESA\5 - Ignition Tracking\2021_Ignition_QC_Folders\20210528_1360450_21-0067164_nan_T005301524"/>
    <s v=" "/>
    <s v="Y"/>
    <s v="CFMD"/>
    <s v="Outage time`"/>
    <n v="44462"/>
    <m/>
    <s v="Not In Scope"/>
    <m/>
    <m/>
    <m/>
    <m/>
    <m/>
    <m/>
    <m/>
    <m/>
    <m/>
    <m/>
    <m/>
    <m/>
    <m/>
    <m/>
    <m/>
    <m/>
    <m/>
    <m/>
    <m/>
    <m/>
    <m/>
    <m/>
    <m/>
    <m/>
    <m/>
    <m/>
    <m/>
    <m/>
    <m/>
    <m/>
    <m/>
    <m/>
    <s v="N"/>
    <m/>
    <m/>
    <m/>
    <m/>
    <m/>
    <m/>
    <s v="Y"/>
    <n v="44452"/>
    <m/>
    <s v="JRAH"/>
    <n v="8316821761"/>
    <m/>
    <m/>
    <s v=" "/>
    <x v="211"/>
    <s v="06:56:00"/>
    <n v="44344"/>
    <s v="06:51:00"/>
    <s v="FAS"/>
    <s v="N"/>
    <s v="N"/>
    <n v="1360450"/>
    <s v="21-0067164"/>
    <m/>
    <s v="T005301524"/>
    <n v="121422349"/>
    <m/>
    <m/>
    <m/>
    <s v=" "/>
    <x v="0"/>
    <x v="0"/>
    <s v="N"/>
    <s v="N"/>
    <s v="N"/>
    <s v="On May 28th, 2021 at approximately 0656 hours, a PG&amp;E troubleman was dispatched to the Spence 1104, 12kV distribution circuit on Old Stage Road in the city of Chular for a pole fire. The responding troubleman arrived on scene and observed wires down and a transmission overhead with distribution underbuild pole was burned in half and broken right at the distribution crossarm level, near the span guy attachment.  There were multiple spans of distribution lines down on ground. The down wires were arcing from pole to pole. This ignition was possibly caused due to tracking distribution insulators and/or poor or missing bonding on the guy attachment or distribution hardware. The ensuing fire was limited to PG&amp;E assets. PG&amp;E crews replaced the pole and repaired the conductor on Priority A - EC tag #121422349 on May 28, 2021. CAP#121461015 was submitted on 6/3/2021. This incident occurred in a Non-HFTD with overcast, foggy and breezy wind weather conditions. This information is preliminary."/>
    <s v="PG&amp;E"/>
    <s v="Other"/>
    <s v="Pole, conductor"/>
    <s v="D"/>
    <s v="D"/>
    <s v="Structure-PG&amp;E only"/>
    <s v="assets only"/>
    <m/>
    <m/>
    <m/>
    <m/>
    <s v="Equipment - PG&amp;E"/>
    <s v="All types of equipment / facility failure"/>
    <s v="Equipment failure - Other"/>
    <s v="Y"/>
    <s v="Overhead"/>
    <x v="0"/>
    <s v="Pole"/>
    <s v="Conductor, Pole"/>
    <n v="101767782"/>
    <s v=" "/>
    <x v="0"/>
    <n v="36.576715"/>
    <n v="-121.50983600000001"/>
    <s v="Monterey"/>
    <s v="SPENCE 1104"/>
    <n v="12000"/>
    <m/>
    <x v="0"/>
    <s v="Employee"/>
    <s v="Urban"/>
    <s v="Other"/>
    <s v="Dirt"/>
    <s v="N"/>
    <m/>
    <m/>
    <m/>
    <m/>
    <s v="N"/>
    <s v="N"/>
    <m/>
    <m/>
    <s v="2021-05-28"/>
    <m/>
    <m/>
    <m/>
    <m/>
    <m/>
    <m/>
    <m/>
    <m/>
    <m/>
    <m/>
    <m/>
    <m/>
    <m/>
    <m/>
    <m/>
    <m/>
    <m/>
    <m/>
    <m/>
    <s v="  "/>
    <s v="CENTRAL COAST"/>
    <s v="SALINAS 04"/>
    <s v="06:56"/>
    <n v="44344"/>
    <n v="1360450"/>
    <s v="T005301524"/>
    <s v="UNKNOWN"/>
    <s v="23640 OLD STAGE RD "/>
    <s v="CHUALAR"/>
    <n v="36.613930000000003"/>
    <n v="-121.56663"/>
    <s v="C4TJRAH"/>
    <s v="ANDERSON, JARED"/>
    <n v="18220"/>
    <s v="20210528 09:12"/>
    <n v="9002"/>
    <m/>
    <s v="TRANSMISSION/ DISTRABUTION POLE BURNED IN HALF.  TRANSMISSION TMAN ON SITE HAS TAG AND WILL REQUEST CREW."/>
    <s v="Y"/>
    <n v="2"/>
    <s v="\\fxshare-nas05\quotashare-fs01\ESA\5 - Ignition Tracking\Fire_Tab_Attachment_Files"/>
    <m/>
    <n v="36.576715"/>
    <n v="-121.50983600000001"/>
    <m/>
    <m/>
    <m/>
    <s v="N"/>
    <s v="Y"/>
    <m/>
    <s v="Other (Comments)"/>
    <s v="OVERCAST, FOGGY"/>
    <s v="PG&amp;E Only"/>
    <m/>
    <s v="Breezy"/>
    <m/>
    <s v="PG&amp;E Equipment"/>
    <m/>
    <s v="Structure Only"/>
    <m/>
    <s v="Employee"/>
    <m/>
    <s v="Overhead"/>
    <m/>
    <s v="N"/>
    <m/>
    <m/>
    <m/>
    <s v="FIRE, POLE"/>
    <s v="POLE-WOOD"/>
    <s v="N"/>
    <s v="  "/>
    <s v="Unplanned"/>
    <s v="Central Coast"/>
    <s v="Salinas"/>
    <s v="182201104, SPENCE-1104"/>
    <s v="21-0067164"/>
    <s v="Unplanned"/>
    <s v="Clear;32-90 F"/>
    <s v="684"/>
    <s v="65196"/>
    <s v="YES"/>
    <s v="Three Phase Fault"/>
    <s v="Sustained"/>
    <s v="No"/>
    <s v="1104/2"/>
    <s v="OH"/>
    <s v="Circuit Breaker"/>
    <s v="1360450"/>
    <s v="Pole-Wood, Broken, wire on ground"/>
    <s v="ABC TIME"/>
    <s v="05/28/21 10:47"/>
    <m/>
    <s v="SPENCE SUB"/>
    <s v="ANDERSON, JARED / 831-682-1761: CHUALAR RD AT FUSES 680957"/>
    <s v="OJ COR OF SOUTH &amp; WASHINGTON OPEN|SW 63891 CLOSE"/>
    <m/>
    <m/>
    <s v="No"/>
    <s v="Unknown Cause, Patrol - not conducted"/>
    <m/>
    <s v="No"/>
    <s v="3"/>
    <s v="23"/>
    <s v="RFA8"/>
    <s v="Distribution Circuit"/>
    <s v="P1TN"/>
    <s v="05/28/21 06:51"/>
    <m/>
    <m/>
    <m/>
    <s v="No"/>
    <s v="1632811"/>
    <s v="21-0067164"/>
    <s v="1104/2"/>
    <s v="182201104"/>
    <m/>
    <m/>
    <m/>
  </r>
  <r>
    <n v="2374"/>
    <s v="MMY6"/>
    <s v="3 - QC Complete"/>
    <n v="44494"/>
    <n v="44617"/>
    <s v="660 CLIPPER ST, SAN FRANCISC; Transformer blew and lead to a pole fire; "/>
    <s v="\\fxshare-nas05\quotashare-fs01\ESA\5 - Ignition Tracking\Action Items, CAP Items, Missed Ignitions\Missed_Ignitions_Audit\003_SAP_Missed_Ignitions\20210527_92_1358004_121392824"/>
    <s v=" "/>
    <m/>
    <m/>
    <m/>
    <m/>
    <m/>
    <m/>
    <m/>
    <m/>
    <m/>
    <m/>
    <m/>
    <m/>
    <m/>
    <m/>
    <m/>
    <m/>
    <m/>
    <m/>
    <m/>
    <m/>
    <m/>
    <m/>
    <m/>
    <m/>
    <m/>
    <m/>
    <m/>
    <m/>
    <m/>
    <m/>
    <m/>
    <m/>
    <m/>
    <m/>
    <m/>
    <m/>
    <m/>
    <m/>
    <s v="No"/>
    <m/>
    <m/>
    <m/>
    <m/>
    <m/>
    <m/>
    <m/>
    <m/>
    <m/>
    <m/>
    <m/>
    <m/>
    <m/>
    <s v=" "/>
    <x v="212"/>
    <m/>
    <n v="44341"/>
    <s v="06:07:00"/>
    <s v="SAP"/>
    <s v="Y"/>
    <s v="N"/>
    <n v="1358004"/>
    <m/>
    <m/>
    <s v="T005298911"/>
    <n v="121392824"/>
    <m/>
    <m/>
    <m/>
    <s v=" "/>
    <x v="0"/>
    <x v="0"/>
    <s v="N"/>
    <s v="N"/>
    <s v="N"/>
    <s v="On 2021-05-27, PG&amp;E observed an outage on the SF E 1107 12KV circuit in San Francisco County in a non-HFTD. Information indicates there was a PG&amp;E structure only fire, which we understand was suppressed by City/County Fire Agency. There are no known property damage, injuries, or fatalities at this time. This information is preliminary."/>
    <s v="PG&amp;E"/>
    <m/>
    <m/>
    <s v="D"/>
    <m/>
    <s v="Structure-PG&amp;E only"/>
    <m/>
    <m/>
    <m/>
    <m/>
    <m/>
    <s v="Equipment - PG&amp;E"/>
    <s v="All types of equipment / facility failure"/>
    <s v="Transformer failure"/>
    <s v="Y"/>
    <s v="Overhead"/>
    <x v="1"/>
    <s v="Crossarm"/>
    <m/>
    <m/>
    <s v=" "/>
    <x v="0"/>
    <n v="37.748543577299998"/>
    <n v="-122.4389216989"/>
    <s v="San Francisco"/>
    <s v="SF E 1107"/>
    <n v="12000"/>
    <m/>
    <x v="0"/>
    <s v="City/County Fire Agency"/>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666"/>
    <s v="AGFC"/>
    <s v="3 - QC Complete"/>
    <n v="44343"/>
    <n v="44617"/>
    <s v="Duplicate of index 663. Other fire, not attributable to PG&amp;E assets. Vegetation fire damaged service meter panel. Found name and slightly different lat/long from HAWC Incidents - North channel. Time matches up and location is just slightly off from this incident, so I'm pretty confident this is the same ignition event.  This is the same ignition event as Index 666. The completion code from index 666 is 2640-Disconnect service 1P. This information is preliminary."/>
    <s v="\\fxshare-nas05\quotashare-fs01\ESA\5 - Ignition Tracking\2021_Ignition_QC_Folders\20210527_nan_nan_nan_908416695"/>
    <s v=" "/>
    <m/>
    <m/>
    <m/>
    <m/>
    <m/>
    <s v="Not In Scope"/>
    <m/>
    <m/>
    <m/>
    <m/>
    <m/>
    <m/>
    <m/>
    <m/>
    <m/>
    <m/>
    <m/>
    <m/>
    <m/>
    <m/>
    <m/>
    <m/>
    <m/>
    <m/>
    <m/>
    <m/>
    <m/>
    <m/>
    <m/>
    <m/>
    <m/>
    <m/>
    <m/>
    <m/>
    <m/>
    <m/>
    <m/>
    <m/>
    <m/>
    <m/>
    <m/>
    <m/>
    <m/>
    <m/>
    <m/>
    <m/>
    <m/>
    <m/>
    <m/>
    <m/>
    <m/>
    <m/>
    <s v=" "/>
    <x v="212"/>
    <s v="16:18:00"/>
    <m/>
    <m/>
    <s v="FAS"/>
    <s v="N"/>
    <s v="Y"/>
    <m/>
    <m/>
    <m/>
    <n v="908416695"/>
    <m/>
    <m/>
    <m/>
    <m/>
    <s v=" "/>
    <x v="0"/>
    <x v="1"/>
    <s v="N"/>
    <s v="N"/>
    <s v="N"/>
    <s v="Duplicate of index 663. Other fire, not attributable to PG&amp;E assets. Vegetation fire damaged service meter panel. Found name and slightly different lat/long from HAWC Incidents - North channel. Time matches up and location is just slightly off from this incident, so I'm pretty confident this is the same ignition event.  This is the same ignition event as Index 666. The completion code from index 666 is 2640-Disconnect service 1P. This information is preliminary."/>
    <s v="Not PG&amp;E"/>
    <s v="Vegetation"/>
    <m/>
    <m/>
    <m/>
    <s v="0.26-9.99"/>
    <m/>
    <m/>
    <m/>
    <m/>
    <m/>
    <s v="Other Fire: Non-PG&amp;E related"/>
    <m/>
    <m/>
    <m/>
    <s v="Overhead"/>
    <x v="1"/>
    <m/>
    <m/>
    <m/>
    <s v=" "/>
    <x v="1"/>
    <n v="40.427918300000002"/>
    <n v="-121.825755"/>
    <s v="Tehama"/>
    <s v="VOLTA 1101"/>
    <n v="12000"/>
    <m/>
    <x v="1"/>
    <s v="Cal Fire"/>
    <s v="Conifer Forest"/>
    <m/>
    <m/>
    <s v="Y"/>
    <s v="Ponderosa 2012"/>
    <m/>
    <m/>
    <m/>
    <s v="N"/>
    <s v="N"/>
    <m/>
    <m/>
    <s v="2021-05-27"/>
    <m/>
    <m/>
    <m/>
    <m/>
    <m/>
    <m/>
    <m/>
    <m/>
    <m/>
    <m/>
    <m/>
    <m/>
    <m/>
    <m/>
    <m/>
    <m/>
    <m/>
    <m/>
    <m/>
    <s v="  "/>
    <s v="NORTH VALLEY"/>
    <s v="RED BLUFF 01"/>
    <s v="16:18"/>
    <n v="44343"/>
    <m/>
    <n v="908416695"/>
    <s v="21665"/>
    <s v="GRAHAM RD"/>
    <s v="MANTON"/>
    <n v="40.425001000000002"/>
    <n v="-121.83853999999999"/>
    <s v="V7TAER7"/>
    <s v="REGINATO, AARON"/>
    <n v="102541101"/>
    <s v="20210527 17:05"/>
    <n v="2640"/>
    <n v="1"/>
    <s v="fire burned down meter panel"/>
    <s v="Y"/>
    <m/>
    <m/>
    <s v="40.4279183,-121.8257550,846.200000,3D"/>
    <m/>
    <m/>
    <m/>
    <s v="cal fire 911"/>
    <m/>
    <s v="N"/>
    <s v="Y"/>
    <s v="Y"/>
    <s v="Clear"/>
    <m/>
    <s v="Private Land"/>
    <m/>
    <s v="Calm"/>
    <m/>
    <s v="Vegetation"/>
    <m/>
    <s v="0.25 - 10 Acres"/>
    <m/>
    <s v="Cal Fire"/>
    <m/>
    <s v="Overhead"/>
    <m/>
    <s v="Y"/>
    <s v="service and pics"/>
    <s v="PG&amp;E Employee"/>
    <m/>
    <m/>
    <m/>
    <m/>
    <s v="  "/>
    <m/>
    <m/>
    <m/>
    <m/>
    <m/>
    <m/>
    <m/>
    <m/>
    <m/>
    <m/>
    <m/>
    <m/>
    <m/>
    <m/>
    <m/>
    <m/>
    <m/>
    <m/>
    <m/>
    <m/>
    <m/>
    <m/>
    <m/>
    <m/>
    <m/>
    <m/>
    <m/>
    <m/>
    <m/>
    <m/>
    <m/>
    <m/>
    <m/>
    <m/>
    <m/>
    <m/>
    <m/>
    <m/>
    <m/>
    <m/>
    <m/>
    <m/>
    <m/>
    <m/>
    <m/>
    <m/>
    <m/>
  </r>
  <r>
    <n v="665"/>
    <s v="AGFC"/>
    <s v="3 - QC Complete"/>
    <n v="44343"/>
    <n v="44617"/>
    <s v="Other fire, not attributable to PG&amp;E assets. Troubleman states in his notes that this was a grass fire with no PG&amp;E issues. This information is preliminary."/>
    <s v="\\fxshare-nas05\quotashare-fs01\ESA\5 - Ignition Tracking\2021_Ignition_QC_Folders\20210527_nan_nan_nan_9221889971"/>
    <s v=" "/>
    <m/>
    <m/>
    <m/>
    <m/>
    <m/>
    <s v="Not In Scope"/>
    <m/>
    <m/>
    <m/>
    <m/>
    <m/>
    <m/>
    <m/>
    <m/>
    <m/>
    <m/>
    <m/>
    <m/>
    <m/>
    <m/>
    <m/>
    <m/>
    <m/>
    <m/>
    <m/>
    <m/>
    <m/>
    <m/>
    <m/>
    <m/>
    <m/>
    <m/>
    <m/>
    <m/>
    <m/>
    <m/>
    <m/>
    <m/>
    <m/>
    <m/>
    <m/>
    <m/>
    <m/>
    <m/>
    <m/>
    <m/>
    <m/>
    <m/>
    <m/>
    <m/>
    <m/>
    <m/>
    <s v=" "/>
    <x v="212"/>
    <s v="15:29:00"/>
    <m/>
    <m/>
    <s v="FAS"/>
    <s v="N"/>
    <s v="N"/>
    <m/>
    <m/>
    <m/>
    <n v="9221889971"/>
    <m/>
    <m/>
    <m/>
    <m/>
    <s v=" "/>
    <x v="0"/>
    <x v="1"/>
    <s v="N"/>
    <s v="N"/>
    <s v="N"/>
    <s v="Other fire, not attributable to PG&amp;E assets. Troubleman states in his notes that this was a grass fire with no PG&amp;E issues. This information is preliminary."/>
    <s v="Not PG&amp;E"/>
    <s v="Vegetation"/>
    <m/>
    <m/>
    <m/>
    <s v="0.26-9.99"/>
    <m/>
    <m/>
    <m/>
    <m/>
    <m/>
    <s v="Other Fire: Non-PG&amp;E related"/>
    <m/>
    <m/>
    <m/>
    <s v="Underground"/>
    <x v="1"/>
    <m/>
    <m/>
    <m/>
    <s v=" "/>
    <x v="0"/>
    <n v="37.745714999999997"/>
    <n v="-121.122642"/>
    <s v="San Joaquin"/>
    <s v="RIPON 1702"/>
    <n v="17000"/>
    <m/>
    <x v="0"/>
    <s v="Ripon FD"/>
    <s v="Agriculture"/>
    <m/>
    <m/>
    <s v="N"/>
    <m/>
    <m/>
    <m/>
    <m/>
    <s v="N"/>
    <s v="N"/>
    <m/>
    <m/>
    <s v="2021-05-27"/>
    <m/>
    <m/>
    <m/>
    <m/>
    <m/>
    <m/>
    <m/>
    <m/>
    <m/>
    <m/>
    <m/>
    <m/>
    <m/>
    <m/>
    <m/>
    <m/>
    <m/>
    <m/>
    <m/>
    <s v="  "/>
    <s v="STOCKTON"/>
    <s v="MANTECA"/>
    <s v="15:29"/>
    <n v="44343"/>
    <m/>
    <n v="9221889971"/>
    <n v="164"/>
    <s v="FRANKLIN LN"/>
    <s v="RIPON"/>
    <n v="37.745714999999997"/>
    <n v="-121.122642"/>
    <s v="Q3TAMSR"/>
    <s v="SHAFFER, AARON"/>
    <n v="163801702"/>
    <s v="20210527 16:41"/>
    <n v="1121"/>
    <m/>
    <s v="GRASS FIRE NO PGE ISSUES"/>
    <s v="Y"/>
    <m/>
    <m/>
    <m/>
    <n v="37.745714999999997"/>
    <n v="-121.122642"/>
    <m/>
    <s v="RIPON FD"/>
    <m/>
    <s v="N"/>
    <s v="Y"/>
    <s v="N"/>
    <s v="Clear"/>
    <m/>
    <s v="Private Land"/>
    <m/>
    <s v="Calm"/>
    <m/>
    <s v="3rd Party"/>
    <m/>
    <s v="0.25 - 10 Acres"/>
    <m/>
    <s v="Fire Dept"/>
    <m/>
    <s v="Subsurface"/>
    <m/>
    <s v="N"/>
    <m/>
    <m/>
    <m/>
    <m/>
    <m/>
    <m/>
    <s v="  "/>
    <m/>
    <m/>
    <m/>
    <m/>
    <m/>
    <m/>
    <m/>
    <m/>
    <m/>
    <m/>
    <m/>
    <m/>
    <m/>
    <m/>
    <m/>
    <m/>
    <m/>
    <m/>
    <m/>
    <m/>
    <m/>
    <m/>
    <m/>
    <m/>
    <m/>
    <m/>
    <m/>
    <m/>
    <m/>
    <m/>
    <m/>
    <m/>
    <m/>
    <m/>
    <m/>
    <m/>
    <m/>
    <m/>
    <m/>
    <m/>
    <m/>
    <m/>
    <m/>
    <m/>
    <m/>
    <m/>
    <m/>
  </r>
  <r>
    <n v="664"/>
    <s v="TLAL"/>
    <s v="3 - QC Complete"/>
    <n v="44390"/>
    <n v="44617"/>
    <s v="Tree fell into overhead service drop, resulting in an ignition. The ensuing fire was 1 meter - &lt; 3 meters in size. This information is preliminary. OIS: 1360138; FOID: T005301222 (M2SK), T005301216 (M2SK-Cxl), T005301226 (KDMB-Cxl); Circuit ID: 102911110, SAP ID: 100373050; Division: North Valley; District: Oroville; County: Butte"/>
    <s v="\\fxshare-nas05\quotashare-fs01\ESA\5 - Ignition Tracking\2021_Ignition_QC_Folders\20210527_1360138_nan_nan_T005301222"/>
    <s v=" "/>
    <m/>
    <s v="TLAL"/>
    <s v="Additional FOID Added; Outage Time, Primary/Secondary, Equipment Type Associated to Ignition Updated"/>
    <n v="44390"/>
    <m/>
    <s v="Not In Scope"/>
    <m/>
    <m/>
    <m/>
    <m/>
    <m/>
    <m/>
    <m/>
    <m/>
    <m/>
    <m/>
    <m/>
    <m/>
    <m/>
    <m/>
    <m/>
    <m/>
    <m/>
    <m/>
    <m/>
    <m/>
    <m/>
    <m/>
    <m/>
    <m/>
    <m/>
    <m/>
    <m/>
    <m/>
    <m/>
    <m/>
    <m/>
    <m/>
    <m/>
    <m/>
    <m/>
    <m/>
    <m/>
    <m/>
    <m/>
    <m/>
    <m/>
    <m/>
    <s v="KDMB"/>
    <m/>
    <m/>
    <m/>
    <s v=" "/>
    <x v="212"/>
    <s v="15:20:00"/>
    <n v="44343"/>
    <s v="15:18:00"/>
    <s v="FAS"/>
    <s v="N"/>
    <s v="N"/>
    <n v="1360138"/>
    <m/>
    <m/>
    <s v="T005301222, T005301226,  T005301216"/>
    <m/>
    <m/>
    <m/>
    <s v="PG&amp;E_664_Ignition_20210527_5.jpg"/>
    <s v=" "/>
    <x v="1"/>
    <x v="0"/>
    <s v="Y"/>
    <s v="Y"/>
    <s v="N"/>
    <s v="On May 27, 2021 at 1540 hours, a PG&amp;E Troubleman patrolled the Wyandotte 1110 12kV Distribution Circuit number 102911110, in the Local responsibility area (LRA) near the rear of 2531 Foothill Boulevard in Oroville. He observed a burned open service conductor down and a small vegetation fire. Initial analysis indicates the ignition was caused by a 40' tall 18&quot; DBH living Black Locust tree that partially failed when an approximately 8&quot; DBH 30' long leader branch broke out at 5' above the grade and fell into and through the service drop, which resulted in the service drop being pulled off from the transformer and the ignition in the vegetation below. The tree had a little die-back in the canopy, but the majority of the tree appeared to be healthy upon post-incident inspection. The Oroville Fire Department responded to and extinguished the fire. The 150-minute outage affected three customers. The line was returned to service on May 27, 2021. This information is preliminary."/>
    <s v="PG&amp;E"/>
    <s v="Vegetation"/>
    <m/>
    <s v="D"/>
    <s v="D"/>
    <s v="&lt;3 meters of linear travel"/>
    <m/>
    <m/>
    <m/>
    <m/>
    <m/>
    <s v="Vegetation"/>
    <s v="Contact from object"/>
    <s v="Veg. contact"/>
    <s v="Y"/>
    <s v="Overhead"/>
    <x v="3"/>
    <s v="Service Drop"/>
    <s v="Service conductor"/>
    <n v="100373050"/>
    <s v=" "/>
    <x v="0"/>
    <n v="39.497929999999997"/>
    <n v="-121.5282433"/>
    <s v="Butte"/>
    <s v="WYANDOTTE 1110 "/>
    <s v="0-750"/>
    <m/>
    <x v="0"/>
    <s v="Oroville FD"/>
    <s v="Urban"/>
    <m/>
    <m/>
    <s v="N"/>
    <m/>
    <m/>
    <m/>
    <m/>
    <s v="N"/>
    <s v="N"/>
    <m/>
    <m/>
    <s v="2021-05-27"/>
    <m/>
    <m/>
    <m/>
    <m/>
    <m/>
    <m/>
    <m/>
    <m/>
    <m/>
    <m/>
    <m/>
    <m/>
    <m/>
    <m/>
    <m/>
    <m/>
    <m/>
    <m/>
    <m/>
    <s v="  "/>
    <s v="NORTH VALLEY"/>
    <s v="OROVILLE 01"/>
    <s v="15:20"/>
    <n v="44343"/>
    <n v="1360138"/>
    <s v="T005301222"/>
    <n v="2541"/>
    <s v="FOOTHILL BLVD"/>
    <s v="OROVILLE"/>
    <n v="39.498190000000001"/>
    <n v="-121.52804999999999"/>
    <s v="V4TM2SK"/>
    <s v="SPARKS, MARTY"/>
    <n v="102911110"/>
    <s v="20210527 17:54"/>
    <n v="9002"/>
    <m/>
    <s v="Repaired service drop, check power ok"/>
    <s v="Y"/>
    <n v="3"/>
    <s v="\\fxshare-nas05\quotashare-fs01\ESA\5 - Ignition Tracking\Fire_Tab_Attachment_Files"/>
    <s v="39.4979300,-121.5282433,91.000000,3D"/>
    <m/>
    <m/>
    <m/>
    <s v="city  fire Dept"/>
    <m/>
    <s v="N"/>
    <s v="Y"/>
    <m/>
    <s v="Clear"/>
    <m/>
    <s v="Private Land"/>
    <m/>
    <s v="Calm"/>
    <m/>
    <s v="Vegetation"/>
    <m/>
    <s v="1 meter - &lt; 3 meters"/>
    <m/>
    <s v="Fire Dept"/>
    <m/>
    <s v="Overhead"/>
    <m/>
    <s v="N"/>
    <m/>
    <m/>
    <m/>
    <s v="TREE-BRANCH FELL INTO LINE"/>
    <s v="SECONDARY"/>
    <s v="N"/>
    <s v="  "/>
    <m/>
    <m/>
    <m/>
    <m/>
    <m/>
    <m/>
    <m/>
    <m/>
    <m/>
    <m/>
    <m/>
    <m/>
    <m/>
    <m/>
    <m/>
    <m/>
    <m/>
    <m/>
    <m/>
    <m/>
    <m/>
    <m/>
    <m/>
    <m/>
    <m/>
    <m/>
    <m/>
    <m/>
    <m/>
    <m/>
    <m/>
    <m/>
    <m/>
    <m/>
    <m/>
    <m/>
    <m/>
    <m/>
    <m/>
    <m/>
    <m/>
    <m/>
    <m/>
    <m/>
    <m/>
    <m/>
    <m/>
  </r>
  <r>
    <n v="663"/>
    <s v="AGFC"/>
    <s v="3 - QC Complete"/>
    <n v="44343"/>
    <n v="44617"/>
    <s v="Other fire, not attributable to PG&amp;E assets. Vegetation fire damaged service meter panel. Found name and slightly different lat/long from HAWC Incidents - North channel. Time matches up and location is just slightly off from this incident, so I'm pretty confident this is the same ignition event.  This is the same ignition event as Index 666. The completion code from index 666 is 2640-Disconnect service 1P. This information is preliminary."/>
    <s v="\\fxshare-nas05\quotashare-fs01\ESA\5 - Ignition Tracking\2021_Ignition_QC_Folders\20210527_nan_nan_nan_9798810"/>
    <s v=" "/>
    <m/>
    <m/>
    <m/>
    <m/>
    <m/>
    <s v="Not In Scope"/>
    <m/>
    <m/>
    <m/>
    <m/>
    <m/>
    <m/>
    <m/>
    <m/>
    <m/>
    <m/>
    <m/>
    <m/>
    <m/>
    <m/>
    <m/>
    <m/>
    <m/>
    <m/>
    <m/>
    <m/>
    <m/>
    <m/>
    <m/>
    <m/>
    <m/>
    <m/>
    <m/>
    <m/>
    <m/>
    <m/>
    <m/>
    <m/>
    <m/>
    <m/>
    <m/>
    <m/>
    <m/>
    <m/>
    <m/>
    <m/>
    <m/>
    <m/>
    <m/>
    <m/>
    <m/>
    <m/>
    <s v=" "/>
    <x v="212"/>
    <s v="14:49:00"/>
    <m/>
    <m/>
    <s v="FAS"/>
    <s v="N"/>
    <s v="N"/>
    <m/>
    <m/>
    <m/>
    <n v="9798810"/>
    <m/>
    <m/>
    <m/>
    <m/>
    <s v=" "/>
    <x v="0"/>
    <x v="1"/>
    <s v="N"/>
    <s v="N"/>
    <s v="N"/>
    <s v="Other fire, not attributable to PG&amp;E assets. Vegetation fire damaged service meter panel. Found name and slightly different lat/long from HAWC Incidents - North channel. Time matches up and location is just slightly off from this incident, so I'm pretty confident this is the same ignition event.  This is the same ignition event as Index 666. The completion code from index 666 is 2640-Disconnect service 1P. This information is preliminary."/>
    <s v="Not PG&amp;E"/>
    <s v="Vegetation"/>
    <m/>
    <m/>
    <m/>
    <s v="0.26-9.99"/>
    <m/>
    <m/>
    <m/>
    <m/>
    <m/>
    <s v="Other Fire: Non-PG&amp;E related"/>
    <m/>
    <m/>
    <m/>
    <s v="Overhead"/>
    <x v="1"/>
    <m/>
    <m/>
    <m/>
    <s v=" "/>
    <x v="1"/>
    <n v="40.427965"/>
    <n v="-121.8256317"/>
    <s v="Tehama"/>
    <s v="VOLTA 1101"/>
    <n v="12000"/>
    <m/>
    <x v="1"/>
    <s v="Cal Fire"/>
    <s v="Conifer Forest"/>
    <m/>
    <m/>
    <s v="Y"/>
    <s v="Ponderosa 2012"/>
    <m/>
    <m/>
    <s v="Graham Fire"/>
    <s v="N"/>
    <s v="N"/>
    <m/>
    <m/>
    <s v="2021-05-27"/>
    <m/>
    <m/>
    <m/>
    <m/>
    <m/>
    <m/>
    <m/>
    <m/>
    <m/>
    <m/>
    <m/>
    <m/>
    <m/>
    <m/>
    <m/>
    <m/>
    <m/>
    <m/>
    <m/>
    <s v="  "/>
    <s v="NORTH VALLEY"/>
    <s v="RED BLUFF 01"/>
    <s v="14:49"/>
    <n v="44343"/>
    <m/>
    <n v="9798810"/>
    <s v="UNKNOWN"/>
    <s v="PREMISES DO NOT CHANGE"/>
    <s v="MANTON"/>
    <n v="40.431100000000001"/>
    <n v="-121.83834299999999"/>
    <s v="V7TAER7"/>
    <s v="REGINATO, AARON"/>
    <m/>
    <s v="20210527 17:01"/>
    <n v="1123"/>
    <m/>
    <s v="grass fire"/>
    <s v="Y"/>
    <m/>
    <m/>
    <s v="40.4279650,-121.8256317,875.100000,3D"/>
    <m/>
    <m/>
    <s v="21690 / 21665 Graham Rd. Manton"/>
    <s v="Jesse White I.C. "/>
    <m/>
    <s v="N"/>
    <s v="Y"/>
    <s v="Y"/>
    <s v="Clear"/>
    <m/>
    <s v="Private Land"/>
    <m/>
    <s v="Calm"/>
    <m/>
    <s v="Vegetation"/>
    <m/>
    <s v="0.25 - 10 Acres"/>
    <m/>
    <s v="Cal Fire"/>
    <m/>
    <s v="Overhead"/>
    <m/>
    <s v="Y"/>
    <s v="service wire, pictures sketch"/>
    <s v="PG&amp;E Employee"/>
    <m/>
    <m/>
    <m/>
    <m/>
    <s v="  "/>
    <m/>
    <m/>
    <m/>
    <m/>
    <m/>
    <m/>
    <m/>
    <m/>
    <m/>
    <m/>
    <m/>
    <m/>
    <m/>
    <m/>
    <m/>
    <m/>
    <m/>
    <m/>
    <m/>
    <m/>
    <m/>
    <m/>
    <m/>
    <m/>
    <m/>
    <m/>
    <m/>
    <m/>
    <m/>
    <m/>
    <m/>
    <m/>
    <m/>
    <m/>
    <m/>
    <m/>
    <m/>
    <m/>
    <m/>
    <m/>
    <m/>
    <m/>
    <m/>
    <m/>
    <m/>
    <m/>
    <m/>
  </r>
  <r>
    <n v="662"/>
    <s v="AGFC"/>
    <s v="3 - QC Complete"/>
    <n v="44343"/>
    <n v="44617"/>
    <s v="Duplicate of index 660. Structure fire, not attributable to PG&amp;E assets. Fire started in or around electrical panel. Job completion code is Structure fire - non comp equip. both duplicates have the job code as service disconnect. This information is preliminary."/>
    <s v="\\fxshare-nas05\quotashare-fs01\ESA\5 - Ignition Tracking\2021_Ignition_QC_Folders\20210527_nan_nan_nan_728097276"/>
    <s v=" "/>
    <m/>
    <m/>
    <m/>
    <m/>
    <m/>
    <s v="Not In Scope"/>
    <m/>
    <m/>
    <m/>
    <m/>
    <m/>
    <m/>
    <m/>
    <m/>
    <m/>
    <m/>
    <m/>
    <m/>
    <m/>
    <m/>
    <m/>
    <m/>
    <m/>
    <m/>
    <m/>
    <m/>
    <m/>
    <m/>
    <m/>
    <m/>
    <m/>
    <m/>
    <m/>
    <m/>
    <m/>
    <m/>
    <m/>
    <m/>
    <m/>
    <m/>
    <m/>
    <m/>
    <m/>
    <m/>
    <m/>
    <m/>
    <m/>
    <m/>
    <m/>
    <m/>
    <m/>
    <m/>
    <s v=" "/>
    <x v="212"/>
    <s v="13:35:00"/>
    <m/>
    <m/>
    <s v="FAS"/>
    <s v="N"/>
    <s v="Y"/>
    <m/>
    <m/>
    <m/>
    <n v="728097276"/>
    <m/>
    <m/>
    <m/>
    <m/>
    <s v=" "/>
    <x v="0"/>
    <x v="1"/>
    <s v="N"/>
    <s v="N"/>
    <s v="N"/>
    <s v="Duplicate of index 660. Structure fire, not attributable to PG&amp;E assets. Fire started in or around electrical panel. Job completion code is Structure fire - non comp equip. both duplicates have the job code as service disconnect. This information is preliminary."/>
    <s v="Not PG&amp;E"/>
    <s v="Building"/>
    <m/>
    <m/>
    <m/>
    <s v="Structure-only"/>
    <m/>
    <m/>
    <m/>
    <m/>
    <m/>
    <s v="Duplicate"/>
    <m/>
    <m/>
    <m/>
    <s v="Overhead"/>
    <x v="1"/>
    <m/>
    <m/>
    <m/>
    <s v=" "/>
    <x v="0"/>
    <n v="39.881055000000003"/>
    <n v="-122.17619000000001"/>
    <s v="Tehama"/>
    <s v="CORNING 1103"/>
    <n v="12000"/>
    <m/>
    <x v="0"/>
    <s v="Cal Fire"/>
    <s v="Agriculture"/>
    <m/>
    <m/>
    <s v="N"/>
    <m/>
    <m/>
    <m/>
    <m/>
    <s v="N"/>
    <s v="N"/>
    <m/>
    <m/>
    <s v="2021-05-27"/>
    <m/>
    <m/>
    <m/>
    <m/>
    <m/>
    <m/>
    <m/>
    <m/>
    <m/>
    <m/>
    <m/>
    <m/>
    <m/>
    <m/>
    <m/>
    <m/>
    <m/>
    <m/>
    <m/>
    <s v="  "/>
    <s v="NORTH VALLEY"/>
    <s v="RED BLUFF 02"/>
    <s v="13:35"/>
    <n v="44343"/>
    <m/>
    <n v="728097276"/>
    <n v="2776"/>
    <s v="KIRKWOOD RD"/>
    <s v="CORNING"/>
    <n v="39.886313999999999"/>
    <n v="-122.17802399999999"/>
    <s v="V7TLXMX"/>
    <s v="MASON, LAINE"/>
    <n v="103331103"/>
    <s v="20210527 13:54"/>
    <n v="2640"/>
    <n v="1"/>
    <s v="CDF SAID THEY THINK THE FIRE STARTED IN OR BEHIND THE ELECTRICAL PANELS"/>
    <s v="Y"/>
    <n v="5"/>
    <s v="\\fxshare-nas05\quotashare-fs01\ESA\5 - Ignition Tracking\Fire_Tab_Attachment_Files"/>
    <s v="39.8810550,-122.1761900,75.300000,3D"/>
    <m/>
    <m/>
    <m/>
    <s v="?"/>
    <m/>
    <s v="N"/>
    <s v="Y"/>
    <s v="N"/>
    <s v="Clear"/>
    <m/>
    <s v="Private Land"/>
    <m/>
    <s v="Calm"/>
    <m/>
    <s v="3rd Party"/>
    <m/>
    <s v="Structure Only"/>
    <m/>
    <s v="Cal Fire"/>
    <m/>
    <s v="Overhead"/>
    <m/>
    <s v="Y"/>
    <s v="PICTURES ATTATCHED"/>
    <s v="PG&amp;E Employee"/>
    <m/>
    <m/>
    <m/>
    <m/>
    <s v="  "/>
    <m/>
    <m/>
    <m/>
    <m/>
    <m/>
    <m/>
    <m/>
    <m/>
    <m/>
    <m/>
    <m/>
    <m/>
    <m/>
    <m/>
    <m/>
    <m/>
    <m/>
    <m/>
    <m/>
    <m/>
    <m/>
    <m/>
    <m/>
    <m/>
    <m/>
    <m/>
    <m/>
    <m/>
    <m/>
    <m/>
    <m/>
    <m/>
    <m/>
    <m/>
    <m/>
    <m/>
    <m/>
    <m/>
    <m/>
    <m/>
    <m/>
    <m/>
    <m/>
    <m/>
    <m/>
    <m/>
    <m/>
  </r>
  <r>
    <n v="661"/>
    <s v="AGFC"/>
    <s v="3 - QC Complete"/>
    <n v="44343"/>
    <n v="44617"/>
    <s v="Duplicate of index 660. Structure fire, not attributable to PG&amp;E assets. Fire started in or around electrical panel. Job completion code is Structure fire - non comp equip. both duplicates have the job code as service disconnect. This information is preliminary."/>
    <s v="\\fxshare-nas05\quotashare-fs01\ESA\5 - Ignition Tracking\2021_Ignition_QC_Folders\20210527_nan_nan_nan_726263290"/>
    <s v=" "/>
    <m/>
    <m/>
    <m/>
    <m/>
    <m/>
    <s v="Not In Scope"/>
    <m/>
    <m/>
    <m/>
    <m/>
    <m/>
    <m/>
    <m/>
    <m/>
    <m/>
    <m/>
    <m/>
    <m/>
    <m/>
    <m/>
    <m/>
    <m/>
    <m/>
    <m/>
    <m/>
    <m/>
    <m/>
    <m/>
    <m/>
    <m/>
    <m/>
    <m/>
    <m/>
    <m/>
    <m/>
    <m/>
    <m/>
    <m/>
    <m/>
    <m/>
    <m/>
    <m/>
    <m/>
    <m/>
    <m/>
    <m/>
    <m/>
    <m/>
    <m/>
    <m/>
    <m/>
    <m/>
    <s v=" "/>
    <x v="212"/>
    <s v="13:34:00"/>
    <m/>
    <m/>
    <s v="FAS"/>
    <s v="N"/>
    <s v="Y"/>
    <m/>
    <m/>
    <m/>
    <n v="726263290"/>
    <m/>
    <m/>
    <m/>
    <m/>
    <s v=" "/>
    <x v="0"/>
    <x v="1"/>
    <s v="N"/>
    <s v="N"/>
    <s v="N"/>
    <s v="Duplicate of index 660. Structure fire, not attributable to PG&amp;E assets. Fire started in or around electrical panel. Job completion code is Structure fire - non comp equip. both duplicates have the job code as service disconnect. This information is preliminary."/>
    <s v="Not PG&amp;E"/>
    <s v="Building"/>
    <m/>
    <m/>
    <m/>
    <s v="Structure-only"/>
    <m/>
    <m/>
    <m/>
    <m/>
    <m/>
    <s v="Duplicate"/>
    <m/>
    <m/>
    <m/>
    <s v="Overhead"/>
    <x v="1"/>
    <m/>
    <m/>
    <m/>
    <s v=" "/>
    <x v="0"/>
    <n v="39.881079999999997"/>
    <n v="-122.17615499999999"/>
    <s v="Tehama"/>
    <s v="CORNING 1103"/>
    <n v="12000"/>
    <m/>
    <x v="0"/>
    <s v="Cal Fire"/>
    <s v="Agriculture"/>
    <m/>
    <m/>
    <s v="N"/>
    <m/>
    <m/>
    <m/>
    <m/>
    <s v="N"/>
    <s v="N"/>
    <m/>
    <m/>
    <s v="2021-05-27"/>
    <m/>
    <m/>
    <m/>
    <m/>
    <m/>
    <m/>
    <m/>
    <m/>
    <m/>
    <m/>
    <m/>
    <m/>
    <m/>
    <m/>
    <m/>
    <m/>
    <m/>
    <m/>
    <m/>
    <s v="  "/>
    <s v="NORTH VALLEY"/>
    <s v="RED BLUFF 02"/>
    <s v="13:34"/>
    <n v="44343"/>
    <m/>
    <n v="726263290"/>
    <n v="2776"/>
    <s v="KIRKWOOD RD"/>
    <s v="CORNING"/>
    <n v="39.886313999999999"/>
    <n v="-122.17802399999999"/>
    <s v="V7TLXMX"/>
    <s v="MASON, LAINE"/>
    <n v="103331103"/>
    <s v="20210527 13:52"/>
    <n v="2640"/>
    <n v="1"/>
    <s v="CDF SAID THEY THINK THE FIRE STARTED IN OR BEHIND THE ELECTRICAL PANELS"/>
    <s v="Y"/>
    <n v="5"/>
    <s v="\\fxshare-nas05\quotashare-fs01\ESA\5 - Ignition Tracking\Fire_Tab_Attachment_Files"/>
    <s v="39.8810800,-122.1761550,75.300000,3D"/>
    <m/>
    <m/>
    <m/>
    <s v="?"/>
    <m/>
    <s v="N"/>
    <s v="Y"/>
    <s v="N"/>
    <s v="Clear"/>
    <m/>
    <s v="Private Land"/>
    <m/>
    <s v="Calm"/>
    <m/>
    <s v="3rd Party"/>
    <m/>
    <s v="Structure Only"/>
    <m/>
    <s v="Cal Fire"/>
    <m/>
    <s v="Overhead"/>
    <m/>
    <s v="Y"/>
    <s v="PHOTOS ATTATCHED"/>
    <s v="PG&amp;E Employee"/>
    <m/>
    <m/>
    <m/>
    <m/>
    <s v="  "/>
    <m/>
    <m/>
    <m/>
    <m/>
    <m/>
    <m/>
    <m/>
    <m/>
    <m/>
    <m/>
    <m/>
    <m/>
    <m/>
    <m/>
    <m/>
    <m/>
    <m/>
    <m/>
    <m/>
    <m/>
    <m/>
    <m/>
    <m/>
    <m/>
    <m/>
    <m/>
    <m/>
    <m/>
    <m/>
    <m/>
    <m/>
    <m/>
    <m/>
    <m/>
    <m/>
    <m/>
    <m/>
    <m/>
    <m/>
    <m/>
    <m/>
    <m/>
    <m/>
    <m/>
    <m/>
    <m/>
    <m/>
  </r>
  <r>
    <n v="660"/>
    <s v="AGFC"/>
    <s v="3 - QC Complete"/>
    <n v="44343"/>
    <n v="44617"/>
    <s v="Structure fire, not attributable to PG&amp;E assets. Fire started in or around electrical panel. Job completion code is Structure fire - non comp equip. both duplicates have the job code as service disconnect. This information is preliminary."/>
    <s v="\\fxshare-nas05\quotashare-fs01\ESA\5 - Ignition Tracking\2021_Ignition_QC_Folders\20210527_nan_nan_nan_726902895"/>
    <s v=" "/>
    <m/>
    <m/>
    <m/>
    <m/>
    <m/>
    <s v="Not In Scope"/>
    <m/>
    <m/>
    <m/>
    <m/>
    <m/>
    <m/>
    <m/>
    <m/>
    <m/>
    <m/>
    <m/>
    <m/>
    <m/>
    <m/>
    <m/>
    <m/>
    <m/>
    <m/>
    <m/>
    <m/>
    <m/>
    <m/>
    <m/>
    <m/>
    <m/>
    <m/>
    <m/>
    <m/>
    <m/>
    <m/>
    <m/>
    <m/>
    <m/>
    <m/>
    <m/>
    <m/>
    <m/>
    <m/>
    <m/>
    <m/>
    <m/>
    <m/>
    <m/>
    <m/>
    <m/>
    <m/>
    <s v=" "/>
    <x v="212"/>
    <s v="11:57:00"/>
    <m/>
    <m/>
    <s v="FAS"/>
    <s v="N"/>
    <s v="N"/>
    <m/>
    <m/>
    <m/>
    <n v="726902895"/>
    <m/>
    <m/>
    <m/>
    <m/>
    <s v=" "/>
    <x v="0"/>
    <x v="1"/>
    <s v="N"/>
    <s v="N"/>
    <s v="N"/>
    <s v="Structure fire, not attributable to PG&amp;E assets. Fire started in or around electrical panel. Job completion code is Structure fire - non comp equip. both duplicates have the job code as service disconnect. This information is preliminary."/>
    <s v="Not PG&amp;E"/>
    <s v="Building"/>
    <m/>
    <m/>
    <m/>
    <s v="Structure-only"/>
    <m/>
    <m/>
    <m/>
    <m/>
    <m/>
    <s v="Other Fire: Non-PG&amp;E related"/>
    <m/>
    <m/>
    <m/>
    <s v="Overhead"/>
    <x v="1"/>
    <m/>
    <m/>
    <m/>
    <s v=" "/>
    <x v="0"/>
    <n v="39.881075000000003"/>
    <n v="-122.17605829999999"/>
    <s v="Tehama"/>
    <s v="CORNING 1103"/>
    <n v="12000"/>
    <m/>
    <x v="0"/>
    <s v="Cal Fire"/>
    <s v="Agriculture"/>
    <m/>
    <m/>
    <s v="N"/>
    <m/>
    <m/>
    <m/>
    <m/>
    <s v="N"/>
    <s v="N"/>
    <m/>
    <m/>
    <s v="2021-05-27"/>
    <m/>
    <m/>
    <m/>
    <m/>
    <m/>
    <m/>
    <m/>
    <m/>
    <m/>
    <m/>
    <m/>
    <m/>
    <m/>
    <m/>
    <m/>
    <m/>
    <m/>
    <m/>
    <m/>
    <s v="  "/>
    <s v="NORTH VALLEY"/>
    <s v="RED BLUFF 02"/>
    <s v="11:57"/>
    <n v="44343"/>
    <m/>
    <n v="726902895"/>
    <n v="2776"/>
    <s v="KIRKWOOD RD"/>
    <s v="CORNING"/>
    <n v="39.886313999999999"/>
    <n v="-122.17802399999999"/>
    <s v="V7TLXMX"/>
    <s v="MASON, LAINE"/>
    <n v="103331103"/>
    <s v="20210527 13:48"/>
    <n v="1121"/>
    <m/>
    <s v="CDF BELIEVES FIRE STARTED IN OR AROUND THE ELECTRICAL PANEL"/>
    <s v="Y"/>
    <n v="5"/>
    <s v="\\fxshare-nas05\quotashare-fs01\ESA\5 - Ignition Tracking\Fire_Tab_Attachment_Files"/>
    <s v="39.8810750,-122.1760583,76.300000,3D"/>
    <m/>
    <m/>
    <s v="AT HOUSE ON SOUTH SIDE OF PROPERTY"/>
    <s v="?"/>
    <m/>
    <s v="N"/>
    <s v="Y"/>
    <s v="N"/>
    <s v="Clear"/>
    <m/>
    <s v="Structures"/>
    <m/>
    <s v="Calm"/>
    <m/>
    <s v="3rd Party"/>
    <m/>
    <s v="Structure Only"/>
    <m/>
    <s v="Cal Fire"/>
    <m/>
    <s v="Overhead"/>
    <m/>
    <s v="Y"/>
    <s v="PHOTOS ATTATCHED"/>
    <s v="PG&amp;E Employee"/>
    <m/>
    <m/>
    <m/>
    <m/>
    <s v="  "/>
    <m/>
    <m/>
    <m/>
    <m/>
    <m/>
    <m/>
    <m/>
    <m/>
    <m/>
    <m/>
    <m/>
    <m/>
    <m/>
    <m/>
    <m/>
    <m/>
    <m/>
    <m/>
    <m/>
    <m/>
    <m/>
    <m/>
    <m/>
    <m/>
    <m/>
    <m/>
    <m/>
    <m/>
    <m/>
    <m/>
    <m/>
    <m/>
    <m/>
    <m/>
    <m/>
    <m/>
    <m/>
    <m/>
    <m/>
    <m/>
    <m/>
    <m/>
    <m/>
    <m/>
    <m/>
    <m/>
    <m/>
  </r>
  <r>
    <n v="659"/>
    <s v="S7RM"/>
    <s v="3 - QC Complete"/>
    <n v="44365"/>
    <n v="44617"/>
    <s v="On May 27, 2021 at 1035 hours, PG&amp;E received a EIR Hotline voicemail from Paul Bedell (P2B5) with the Central DCC, in regard to a fire. The PG&amp;E Troubleman, Dave Hansel (D6HA), patrolled the Highway 110 Distribution Circuit number 042651105, near 4 Eucalyptus Drive in American Canyon. He observed a 25' x 50' brush and marshland fire four spans load-side of LR 8962 and 1-span of wire down five spans load-side of LR 8962. Initial analysis by the troubleman indicates that the ignition was caused by an overhead 4ACSR automatic splice failure mid-span. The American Canyon Fire Department responded to and extinguished the fire. The outage began on May 27, 2021 at 0931 is currently affecting three customers at this time. The EC tag # 121408393 was submitted for repairs. No known injuries and only known damage is brush and marshland. This information is preliminary."/>
    <s v="\\fxshare-nas05\quotashare-fs01\ESA\5 - Ignition Tracking\2021_Ignition_QC_Folders\20210527_1359830_21-0066786_nan_T005300906"/>
    <s v=" "/>
    <m/>
    <s v="S7RM"/>
    <s v="Outage and create time incorrect"/>
    <n v="44365"/>
    <m/>
    <s v="Not In Scope"/>
    <m/>
    <m/>
    <m/>
    <m/>
    <m/>
    <m/>
    <m/>
    <m/>
    <m/>
    <m/>
    <m/>
    <m/>
    <m/>
    <m/>
    <m/>
    <m/>
    <m/>
    <m/>
    <m/>
    <m/>
    <m/>
    <m/>
    <m/>
    <m/>
    <m/>
    <m/>
    <m/>
    <m/>
    <m/>
    <m/>
    <m/>
    <m/>
    <m/>
    <m/>
    <m/>
    <m/>
    <m/>
    <m/>
    <m/>
    <m/>
    <m/>
    <m/>
    <m/>
    <m/>
    <m/>
    <m/>
    <s v=" "/>
    <x v="212"/>
    <s v="09:31:00"/>
    <n v="44343"/>
    <s v="09:31:00"/>
    <s v="FAS"/>
    <s v="N"/>
    <s v="N"/>
    <n v="1359830"/>
    <s v="21-0066786"/>
    <m/>
    <s v="T005300906"/>
    <n v="121408393"/>
    <m/>
    <m/>
    <s v="PG&amp;E_659_ignition_20210527.1.jpg"/>
    <s v=" "/>
    <x v="1"/>
    <x v="0"/>
    <s v="Y"/>
    <s v="Y"/>
    <s v="N"/>
    <s v="On May 27th, 2021 at 09:39 hrs. a PG&amp;E Trouble man was dispatched to the &quot;Highway&quot; 1105 12 KV Distribution circuit near Eucalyptus Drive in the community of American Canyon in response to a report of wire on the ground and a small vegetation fire.  Around the same time, (at 10:35 hrs.)  the PG&amp;E EIR hotline received a voicemail regarding a fire burning in this same general area.  The PG&amp;E trouble man patrolled the area and noted an approximate 25 X 50 foot grass fire burning in brush and marshlands 4 spans load-side of LR 8962 and 1 span of wire down 5 spans load side of LR 8962.  The American Canyon Fire Department responded to and extinguished the fire.  This incident occurred in a Non-HFTD during a clear and calm weather condition.  Initial analysis indicates that an automatic splice failed mid-span causing the wire to come down and contact the ground and ignite the fuels below.  The trouble man made safe the line and requested a crew to make repairs to the overhead 4 ACSR conductor which was damaged.  On 5/27/2021 a PG&amp;E crew repaired 1 span of 1 phase 4 ACSR wire.  "/>
    <s v="PG&amp;E"/>
    <s v="Vegetation"/>
    <m/>
    <s v="D"/>
    <s v="D"/>
    <s v="&lt;0.25"/>
    <s v="25 X 50 feet in size"/>
    <m/>
    <m/>
    <m/>
    <m/>
    <s v="Equipment - PG&amp;E"/>
    <s v="All types of equipment / facility failure"/>
    <s v="Splice/Clamp/Connector"/>
    <s v="Y"/>
    <s v="Overhead"/>
    <x v="0"/>
    <s v="Automatic Wire Splice"/>
    <s v="Conductor"/>
    <n v="102272438"/>
    <s v=" "/>
    <x v="0"/>
    <n v="38.180549999999997"/>
    <n v="-122.27329"/>
    <s v="Napa"/>
    <s v="HIGHWAY 1105"/>
    <n v="12000"/>
    <m/>
    <x v="0"/>
    <s v="American Canyon FD"/>
    <s v="Herbaceous"/>
    <m/>
    <m/>
    <s v="N"/>
    <m/>
    <m/>
    <m/>
    <m/>
    <s v="N"/>
    <s v="N"/>
    <m/>
    <m/>
    <s v="2021-05-27"/>
    <m/>
    <m/>
    <m/>
    <m/>
    <m/>
    <m/>
    <m/>
    <m/>
    <m/>
    <m/>
    <m/>
    <m/>
    <m/>
    <m/>
    <m/>
    <m/>
    <m/>
    <m/>
    <m/>
    <s v="  "/>
    <s v="NORTH BAY"/>
    <s v="VALLEJO 04"/>
    <s v="09:46"/>
    <n v="44343"/>
    <n v="1359830"/>
    <s v="T005300906"/>
    <n v="4"/>
    <s v="EUCALYPTUS RD"/>
    <s v="AMERICAN CAN"/>
    <n v="38.180549999999997"/>
    <n v="-122.27329"/>
    <s v="N3TD6HA"/>
    <s v="HANSELL, DAVE"/>
    <n v="42651105"/>
    <s v="20210527 11:37"/>
    <n v="9002"/>
    <m/>
    <s v="AUTO SPLICE FAILED STARTED SMALL FIRE. CREW REQUESTED FOR REPAIR."/>
    <s v="Y"/>
    <n v="5"/>
    <s v="\\fxshare-nas05\quotashare-fs01\ESA\5 - Ignition Tracking\Fire_Tab_Attachment_Files"/>
    <s v="38.1808867,-122.2787817,6.800000,3D"/>
    <m/>
    <m/>
    <s v="IN MARSH/GRASSLAND MIDSPAN, 50' OFF ROAD"/>
    <s v="AMERICAN CANYON FIRE DEPT"/>
    <m/>
    <s v="N"/>
    <s v="Y"/>
    <m/>
    <s v="Clear"/>
    <m/>
    <s v="County Land"/>
    <m/>
    <s v="Calm"/>
    <m/>
    <s v="Vegetation"/>
    <m/>
    <s v="3 meters - 0.25 Acres"/>
    <m/>
    <s v="Fire Dept"/>
    <m/>
    <s v="Overhead"/>
    <m/>
    <s v="N"/>
    <m/>
    <m/>
    <m/>
    <s v="OVERHEAD"/>
    <s v="CONNECTOR OR SPLICE OH"/>
    <s v="N"/>
    <s v="  "/>
    <s v="Unplanned"/>
    <s v="North Bay"/>
    <s v="Silverado"/>
    <s v="042651105, HIGHWAY-1105"/>
    <s v="21-0066786"/>
    <s v="Unplanned"/>
    <s v="Clear;32-90 F"/>
    <s v="3"/>
    <s v="777"/>
    <s v="NO"/>
    <s v="Line to Ground"/>
    <s v="Sustained"/>
    <s v="No"/>
    <s v="8962"/>
    <s v="OH"/>
    <s v="Line Recloser"/>
    <s v="1359830"/>
    <s v="Connector or Splice (OH), Broken, wire on ground"/>
    <s v="A GRD"/>
    <s v="05/27/21 11:39"/>
    <m/>
    <s v="EUCALYPTUS DR., 3/P/W/O WETLANDS EDGE RD., VALLEJO"/>
    <s v="4 SPANS LD SIDE 8962"/>
    <m/>
    <m/>
    <m/>
    <s v="No"/>
    <s v="Equipment Failure/Involved, Overhead"/>
    <m/>
    <s v="No"/>
    <s v="3"/>
    <s v="5"/>
    <s v="P2B5"/>
    <s v="Distribution Circuit"/>
    <s v="P2B5"/>
    <s v="05/27/21 09:31"/>
    <s v="P2B5"/>
    <s v="05/27/21 13:50"/>
    <s v="05/27/21 14:37"/>
    <s v="No"/>
    <s v="1632618"/>
    <s v="21-0066786"/>
    <s v="8962"/>
    <s v="042651105"/>
    <m/>
    <m/>
    <m/>
  </r>
  <r>
    <n v="658"/>
    <s v="CATX"/>
    <s v="3 - QC Complete"/>
    <n v="44428"/>
    <n v="44617"/>
    <s v="Overhead secondary connector failed and ignited a small grass fire at the base of the pole. The responding troubleman opened the transformer and replaced connectors. The ensuing fire was less than one meter in size. This information is preliminary."/>
    <s v="\\fxshare-nas05\quotashare-fs01\ESA\5 - Ignition Tracking\2021_Ignition_QC_Folders\20210527_1359819_21-0066886_nan_T005300876"/>
    <s v=" "/>
    <m/>
    <s v="CATX"/>
    <s v="Fire lat/long has been corrected to the pole location"/>
    <m/>
    <m/>
    <s v="Not In Scope"/>
    <m/>
    <m/>
    <m/>
    <m/>
    <m/>
    <m/>
    <m/>
    <m/>
    <m/>
    <m/>
    <m/>
    <m/>
    <m/>
    <m/>
    <m/>
    <m/>
    <m/>
    <m/>
    <m/>
    <m/>
    <m/>
    <m/>
    <m/>
    <m/>
    <m/>
    <m/>
    <m/>
    <m/>
    <m/>
    <m/>
    <m/>
    <m/>
    <s v="N"/>
    <m/>
    <m/>
    <m/>
    <m/>
    <m/>
    <m/>
    <s v="N"/>
    <m/>
    <m/>
    <m/>
    <m/>
    <m/>
    <m/>
    <s v=" "/>
    <x v="212"/>
    <s v="09:27:00"/>
    <n v="44343"/>
    <s v="09:25:00"/>
    <s v="FAS"/>
    <s v="N"/>
    <s v="N"/>
    <n v="1359819"/>
    <s v="21-0066886"/>
    <m/>
    <s v="T005300876"/>
    <m/>
    <m/>
    <m/>
    <m/>
    <s v=" "/>
    <x v="0"/>
    <x v="0"/>
    <s v="Y"/>
    <s v="N"/>
    <s v="N"/>
    <s v="On May 27, 2021 at 0927 hours, a PG&amp;E troubleman was dispatched to the West Fresno 1111 12kV distribution circuit near W Nielson Avenue and N Marks Ave, Fresno in response to a small fire at the base of a PG&amp;E pole (SAP #100632026). Initial analysis indicates a broken overhead secondary connector caused the ignition. The ensuing fire was limited to the base of the pole (less than 1 meter) and the fire was suppressed by the reporting customer. The PG&amp;E troubleman replaced the bad connectors on May 27, 2021.  "/>
    <s v="PG&amp;E"/>
    <s v="Vegetation"/>
    <s v="Splice/Connector"/>
    <s v="D"/>
    <s v="D"/>
    <s v="&lt;3 meters of linear travel"/>
    <s v="cust called due to small fire at base of pole that she had already extiguished ,,found burnt connector/ secondary,, had caused small grass fire"/>
    <m/>
    <m/>
    <m/>
    <m/>
    <s v="Equipment - PG&amp;E"/>
    <s v="All types of equipment / facility failure"/>
    <s v="Splice/Clamp/Connector"/>
    <s v="N"/>
    <s v="Overhead"/>
    <x v="2"/>
    <s v="Splice/Clamp/Connector"/>
    <s v="Splice/Connector"/>
    <n v="100632026"/>
    <s v=" "/>
    <x v="0"/>
    <n v="36.744636664390001"/>
    <n v="-119.846480693"/>
    <s v="Fresno"/>
    <s v="WEST FRESNO 1111"/>
    <s v="0 - 750"/>
    <s v="WEST FRESNO 111172322"/>
    <x v="0"/>
    <s v="Customer"/>
    <s v="Urban"/>
    <s v="Grass Fuel Model"/>
    <s v="Weeds"/>
    <s v="N"/>
    <m/>
    <m/>
    <m/>
    <m/>
    <s v="N"/>
    <s v="N"/>
    <m/>
    <m/>
    <s v="2021-05-27"/>
    <m/>
    <m/>
    <m/>
    <m/>
    <m/>
    <m/>
    <m/>
    <m/>
    <m/>
    <m/>
    <m/>
    <m/>
    <m/>
    <m/>
    <m/>
    <m/>
    <m/>
    <m/>
    <m/>
    <s v="  "/>
    <s v="FRESNO"/>
    <s v="FRESNO 07"/>
    <s v="09:27"/>
    <n v="44343"/>
    <n v="1359819"/>
    <s v="T005300876"/>
    <n v="495"/>
    <s v="N MARKS AVE"/>
    <s v="FRESNO"/>
    <n v="36.74438"/>
    <n v="-119.84648"/>
    <s v="F4TDEV7"/>
    <s v="VIDAURRI, DANIEL"/>
    <n v="253731111"/>
    <s v="20210527 11:52"/>
    <n v="9140"/>
    <m/>
    <s v="cust called due to small fire at base of pole that she had already extiguished ,,found burnt connector/ secondary,, had caused small grass fire,, opened tx and replaced connectors...power ok"/>
    <s v="Y"/>
    <n v="4"/>
    <s v="\\fxshare-nas05\quotashare-fs01\ESA\5 - Ignition Tracking\Fire_Tab_Attachment_Files"/>
    <s v="36.7446817,-119.8452467,78.700000,3D"/>
    <m/>
    <m/>
    <m/>
    <m/>
    <m/>
    <s v="N"/>
    <s v="Y"/>
    <m/>
    <s v="Clear"/>
    <m/>
    <s v="Private Land"/>
    <m/>
    <s v="Light"/>
    <m/>
    <s v="PG&amp;E Equipment"/>
    <s v="secondary connector"/>
    <s v="&lt; 1 meter"/>
    <m/>
    <s v="Other Party"/>
    <s v="employee at address"/>
    <s v="Overhead"/>
    <m/>
    <s v="Y"/>
    <s v="connector and photos"/>
    <s v="PG&amp;E Employee"/>
    <s v="Vidaurri"/>
    <s v="OVERHEAD"/>
    <s v="CONNECTOR OR SPLICE OH"/>
    <s v="N"/>
    <s v="  "/>
    <s v="Unplanned"/>
    <s v="Fresno"/>
    <s v="Fresno"/>
    <s v="253731111, WEST FRESNO-1111"/>
    <s v="21-0066886"/>
    <s v="Unplanned"/>
    <s v="Clear;32-90 F"/>
    <s v="2"/>
    <s v="456"/>
    <s v="NO"/>
    <s v="Line to Ground"/>
    <s v="Sustained"/>
    <s v="No"/>
    <s v="MTR#1006911241"/>
    <s v="OH"/>
    <s v="Transformer"/>
    <s v="1359819"/>
    <s v="PGs, Kearneys, Arcing"/>
    <m/>
    <m/>
    <m/>
    <s v="495 N MARKS AVEFRESNO93706"/>
    <s v="495 N Marks, Fresno"/>
    <m/>
    <s v="Burned connector/Secondary had caused small grass fire. Opened tx and replaced connectors."/>
    <m/>
    <s v="No"/>
    <s v="Equipment Failure/Involved, Overhead"/>
    <m/>
    <s v="No"/>
    <m/>
    <m/>
    <s v="F4TDEV7"/>
    <s v="Transformer only"/>
    <s v="AXV3"/>
    <s v="05/27/21 09:25"/>
    <s v="Not Required"/>
    <s v="05/27/21 13:13"/>
    <m/>
    <s v="No"/>
    <s v="1632689"/>
    <s v="21-0066886"/>
    <s v="MTR#1006911241"/>
    <s v="253731111"/>
    <m/>
    <m/>
    <m/>
  </r>
  <r>
    <n v="2402"/>
    <s v="MMY6"/>
    <s v="3 - QC Complete"/>
    <n v="44494"/>
    <n v="44617"/>
    <s v="Bird nest caught on fire and flashed transformer;"/>
    <s v="\\fxshare-nas05\quotashare-fs01\ESA\5 - Ignition Tracking\Action Items, CAP Items, Missed Ignitions\Missed_Ignitions_Audit\003_SAP_Missed_Ignitions\20210526_104_1357144_121388130"/>
    <s v=" "/>
    <m/>
    <m/>
    <m/>
    <m/>
    <m/>
    <m/>
    <m/>
    <m/>
    <m/>
    <m/>
    <m/>
    <m/>
    <m/>
    <m/>
    <m/>
    <m/>
    <m/>
    <m/>
    <m/>
    <m/>
    <m/>
    <m/>
    <m/>
    <m/>
    <m/>
    <m/>
    <m/>
    <m/>
    <m/>
    <m/>
    <m/>
    <m/>
    <m/>
    <m/>
    <m/>
    <m/>
    <m/>
    <m/>
    <m/>
    <m/>
    <m/>
    <m/>
    <m/>
    <m/>
    <m/>
    <m/>
    <m/>
    <m/>
    <m/>
    <m/>
    <m/>
    <m/>
    <s v=" "/>
    <x v="213"/>
    <m/>
    <n v="44340"/>
    <s v="08:43:00"/>
    <s v="SAP"/>
    <s v="Y"/>
    <s v="N"/>
    <n v="1357144"/>
    <m/>
    <m/>
    <s v="T005298066"/>
    <n v="121388130"/>
    <m/>
    <m/>
    <m/>
    <s v=" "/>
    <x v="0"/>
    <x v="0"/>
    <s v="N"/>
    <s v="N"/>
    <s v="N"/>
    <s v="On 2021-05-26, PG&amp;E observed an outage on the MC MULLIN 1106  12KV circuit in Fresno County in a non-HFTD. Information indicates there was a PG&amp;E structure only fire, which we understand was suppressed by City/County Fire Agency. There are no known property damage, injuries, or fatalities at this time. This information is preliminary."/>
    <s v="PG&amp;E"/>
    <m/>
    <m/>
    <s v="D"/>
    <m/>
    <s v="Structure-PG&amp;E only"/>
    <m/>
    <m/>
    <m/>
    <m/>
    <m/>
    <s v="Contact - Animal - Nest"/>
    <s v="All types of equipment / facility failure"/>
    <s v="Transformer failure"/>
    <s v="N"/>
    <s v="Overhead"/>
    <x v="1"/>
    <s v="Crossarm"/>
    <m/>
    <n v="103950738"/>
    <s v=" "/>
    <x v="0"/>
    <n v="36.606699999999996"/>
    <n v="-119.8807"/>
    <s v="Fresno"/>
    <s v="MC MULLIN 1106 "/>
    <n v="12000"/>
    <m/>
    <x v="0"/>
    <s v="City/County Fire Agency"/>
    <s v="Agriculture"/>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656"/>
    <s v="AGFC"/>
    <s v="3 - QC Complete"/>
    <n v="44342"/>
    <n v="44617"/>
    <s v="Structure fire, not attributable to PG&amp;E assets. Fire inside of house. This information is preliminary.  At 0755 hours, the troubleman arrived at the 1300 block of 104th Avenue where the Oakland Fire Department (“OFD”) was on scene. The troubleman observed a crossarm on a PG&amp;E owned pole (“Incident Pole # 1”) on fire and hanging off the pole. One section of a single phase overhead conductor was laying across the roof of a home at 1316 104th Avenue (“Incident Location”). A second phase of the feeder side of the primary conductor was found on the bushes of a neighboring residence coming off a second pole (“Incident Pole # 2). The troubleman did not observe smoke or flames upon arrival though observed what appeared to be steam coming from the Incident Location. The troubleman checked in with the OFD who requested that the troubleman remove the downed conductors. PG&amp;E is not aware of any injuries resulting from this incident.   At 0800 hours, the troubleman confirmed with the DCC that the affected portion of the circuit was de-energized. At 0840 hours, the troubleman opened overhead jumpers at 104th &amp; Graffian St, restoring 1,655 customers. The troubleman then created an EC tag to have damages repaired and departed at 1100 hours._x000a_PG&amp;E did not retain any evidence as, at the time of the incident, PG&amp;E was not aware that damages exceeded $50,000._x000a_At 1110 hours, a PG&amp;E foreman and a three-member repair crew arrived at the Incident Location. The repair crew replaced the damaged crossarm, insulators, two spans of the #6 copper conductors as well as related hardware. The repair crew noted no damage to the service drop serving the Incident Location, yet removed it for safety purposes until the customers’ wiring is evaluated by an electrician and the City of Oakland authorizes reconnection._x000a_By 1355 hours, PG&amp;E completed repairs, restoring power to all remaining customers._x000a_The Incident Location is located in a coastal designated zone and a severe corrosion area._x000a_PG&amp;E currently believes that ‘electrical tracking’ on the crossarm and insulator was likely the cause of the event. Electrical tracking is an arc flash that can occur across porcelain insulators and wood crossarms due to contaminations such as industrial chemicals, sea salts, airborne pollution, or dust build up on insulating equipment as a result of a weather event. Light misting precipitation, for example, can combine with contaminants on the insulating hardware and potentially create a bond between the contaminants.  This information is preliminary."/>
    <s v="\\fxshare-nas05\quotashare-fs01\ESA\5 - Ignition Tracking\2021_Ignition_QC_Folders\20210526_nan_nan_nan_917406481"/>
    <s v=" "/>
    <m/>
    <m/>
    <m/>
    <m/>
    <m/>
    <s v="Not In Scope"/>
    <m/>
    <m/>
    <m/>
    <m/>
    <m/>
    <m/>
    <m/>
    <m/>
    <m/>
    <m/>
    <m/>
    <m/>
    <m/>
    <m/>
    <m/>
    <m/>
    <m/>
    <m/>
    <m/>
    <m/>
    <m/>
    <m/>
    <m/>
    <m/>
    <m/>
    <m/>
    <m/>
    <m/>
    <m/>
    <m/>
    <m/>
    <m/>
    <m/>
    <m/>
    <m/>
    <m/>
    <m/>
    <m/>
    <m/>
    <m/>
    <m/>
    <m/>
    <m/>
    <m/>
    <m/>
    <m/>
    <s v=" "/>
    <x v="213"/>
    <s v="12:07:00"/>
    <m/>
    <m/>
    <s v="FAS"/>
    <s v="N"/>
    <s v="N"/>
    <m/>
    <m/>
    <m/>
    <n v="917406481"/>
    <m/>
    <m/>
    <m/>
    <m/>
    <s v=" "/>
    <x v="0"/>
    <x v="1"/>
    <s v="N"/>
    <s v="N"/>
    <s v="N"/>
    <s v="Structure fire, not attributable to PG&amp;E assets. Fire inside of house. This information is preliminary."/>
    <s v="Not PG&amp;E"/>
    <s v="Building"/>
    <m/>
    <m/>
    <m/>
    <s v="Structure-only"/>
    <m/>
    <m/>
    <m/>
    <m/>
    <m/>
    <s v="Other Fire: Non-PG&amp;E related"/>
    <m/>
    <m/>
    <m/>
    <s v="Overhead"/>
    <x v="1"/>
    <m/>
    <m/>
    <m/>
    <s v=" "/>
    <x v="0"/>
    <n v="40.464678300000003"/>
    <n v="-122.30909"/>
    <s v="Shasta"/>
    <s v="ANDERSON 1103 "/>
    <n v="12000"/>
    <m/>
    <x v="0"/>
    <s v="Anderson FD"/>
    <s v="Urban"/>
    <m/>
    <m/>
    <s v="N"/>
    <m/>
    <m/>
    <m/>
    <m/>
    <s v="N"/>
    <s v="N"/>
    <m/>
    <m/>
    <s v="2021-05-26"/>
    <m/>
    <m/>
    <m/>
    <m/>
    <m/>
    <m/>
    <m/>
    <m/>
    <m/>
    <m/>
    <m/>
    <m/>
    <m/>
    <m/>
    <m/>
    <m/>
    <m/>
    <m/>
    <m/>
    <s v="  "/>
    <s v="NORTH VALLEY"/>
    <s v="REDDING 03"/>
    <s v="12:07"/>
    <n v="44342"/>
    <m/>
    <n v="917406481"/>
    <n v="2431"/>
    <s v="ALEXANDER AVE"/>
    <s v="ANDERSON"/>
    <n v="40.470379000000001"/>
    <n v="-122.304829"/>
    <s v="V8TSBN3"/>
    <s v="NEILEY, STEVE"/>
    <n v="103261103"/>
    <s v="20210526 13:21"/>
    <n v="2640"/>
    <n v="1"/>
    <s v="FIRE STARTED IN LAUNDRY ROOM THEN AS FIRE DEPARTMENT WAS DEALING WITH THAT AND ALL BREAKERS OFF ANOTHER FIRE STARTED IN REFRIGERATOR ON BACK PORCH"/>
    <s v="Y"/>
    <n v="3"/>
    <s v="\\fxshare-nas05\quotashare-fs01\ESA\5 - Ignition Tracking\Fire_Tab_Attachment_Files"/>
    <s v="40.4646783,-122.3090900,128.000000,3D"/>
    <m/>
    <m/>
    <s v="FIRE STARTED IN LAUNDRY ROOM 240 OUTLET AND IN REFRIGERATOR ON BACK PORCH"/>
    <s v="STEVE LOWE 530-378-6699"/>
    <m/>
    <s v="N"/>
    <s v="Y"/>
    <s v="N"/>
    <s v="Clear"/>
    <m/>
    <s v="Structures"/>
    <m/>
    <s v="Light"/>
    <m/>
    <s v="3rd Party"/>
    <m/>
    <s v="Structure Only"/>
    <m/>
    <s v="Fire Dept"/>
    <s v="ANDERSON FIRE DEPARTMENT"/>
    <s v="Overhead"/>
    <m/>
    <s v="Y"/>
    <s v="PHOTOS"/>
    <s v="Other (Comments)"/>
    <s v="SBN3"/>
    <m/>
    <m/>
    <m/>
    <s v="  "/>
    <m/>
    <m/>
    <m/>
    <m/>
    <m/>
    <m/>
    <m/>
    <m/>
    <m/>
    <m/>
    <m/>
    <m/>
    <m/>
    <m/>
    <m/>
    <m/>
    <m/>
    <m/>
    <m/>
    <m/>
    <m/>
    <m/>
    <m/>
    <m/>
    <m/>
    <m/>
    <m/>
    <m/>
    <m/>
    <m/>
    <m/>
    <m/>
    <m/>
    <m/>
    <m/>
    <m/>
    <m/>
    <m/>
    <m/>
    <m/>
    <m/>
    <m/>
    <m/>
    <m/>
    <m/>
    <m/>
    <m/>
  </r>
  <r>
    <n v="655"/>
    <s v="AGFC"/>
    <s v="3 - QC Complete"/>
    <n v="44342"/>
    <n v="44617"/>
    <s v="Other fire, not attributable to PG&amp;E assets. Third party started a fire that slightly burnt a PG&amp;E pole up to the communication lines. This information is preliminary."/>
    <s v="\\fxshare-nas05\quotashare-fs01\ESA\5 - Ignition Tracking\2021_Ignition_QC_Folders\20210526_nan_nan_nan_T005300236"/>
    <s v=" "/>
    <m/>
    <m/>
    <m/>
    <m/>
    <m/>
    <s v="Not In Scope"/>
    <m/>
    <m/>
    <m/>
    <m/>
    <m/>
    <m/>
    <m/>
    <m/>
    <m/>
    <m/>
    <m/>
    <m/>
    <m/>
    <m/>
    <m/>
    <m/>
    <m/>
    <m/>
    <m/>
    <m/>
    <m/>
    <m/>
    <m/>
    <m/>
    <m/>
    <m/>
    <m/>
    <m/>
    <m/>
    <m/>
    <m/>
    <m/>
    <m/>
    <m/>
    <m/>
    <m/>
    <m/>
    <m/>
    <m/>
    <m/>
    <m/>
    <m/>
    <m/>
    <m/>
    <m/>
    <m/>
    <s v=" "/>
    <x v="213"/>
    <s v="11:47:00"/>
    <m/>
    <m/>
    <s v="FAS"/>
    <s v="N"/>
    <s v="N"/>
    <m/>
    <m/>
    <m/>
    <s v="T005300236"/>
    <m/>
    <m/>
    <m/>
    <m/>
    <s v=" "/>
    <x v="0"/>
    <x v="1"/>
    <s v="N"/>
    <s v="N"/>
    <s v="N"/>
    <s v="Other fire, not attributable to PG&amp;E assets. Third party started a fire that slightly burnt a PG&amp;E pole up to the communication lines."/>
    <s v="Not PG&amp;E"/>
    <s v="Vegetation"/>
    <m/>
    <m/>
    <m/>
    <s v="&lt;3 meters of linear travel"/>
    <m/>
    <m/>
    <m/>
    <m/>
    <m/>
    <s v="Other Fire: Non-PG&amp;E related"/>
    <m/>
    <m/>
    <m/>
    <s v="Overhead"/>
    <x v="1"/>
    <m/>
    <m/>
    <m/>
    <s v=" "/>
    <x v="0"/>
    <n v="36.719765000000002"/>
    <n v="-119.76936329999999"/>
    <s v="Fresno"/>
    <s v="CALIFORNIA AVE 1112 "/>
    <n v="12000"/>
    <m/>
    <x v="0"/>
    <s v="Fresno FD"/>
    <s v="Urban"/>
    <m/>
    <m/>
    <s v="N"/>
    <m/>
    <m/>
    <m/>
    <m/>
    <s v="N"/>
    <s v="N"/>
    <m/>
    <m/>
    <s v="2021-05-26"/>
    <m/>
    <m/>
    <m/>
    <m/>
    <m/>
    <m/>
    <m/>
    <m/>
    <m/>
    <m/>
    <m/>
    <m/>
    <m/>
    <m/>
    <m/>
    <m/>
    <m/>
    <m/>
    <m/>
    <s v="  "/>
    <s v="FRESNO"/>
    <s v="FRESNO 01"/>
    <s v="11:47"/>
    <n v="44342"/>
    <m/>
    <s v="T005300236"/>
    <s v="UNKNOWN"/>
    <s v="CALIFORNIA ST XST 4TH "/>
    <s v="FRESNO"/>
    <m/>
    <m/>
    <s v="F4THFP4"/>
    <s v="PECK, HAROLD"/>
    <m/>
    <s v="20210526 12:10"/>
    <n v="9320"/>
    <m/>
    <s v="VEG FIRE AROUND POLE, SLIGHT CHAR ON POLE, PWR OK"/>
    <s v="Y"/>
    <m/>
    <m/>
    <s v="36.7197650,-119.7693633,84.500000,3D"/>
    <m/>
    <m/>
    <s v="CORNER OF E.CALIFORNIA  AND S. THIRD"/>
    <s v="FRESNO FIRE DEPT"/>
    <n v="120047010"/>
    <s v="N"/>
    <s v="Y"/>
    <m/>
    <s v="Clear"/>
    <s v="VEG FIRE AROUND POLE, SLIGHT CHAR ON POLE UP TO PHONE . F.F.D. INVESTIGATOR SAID"/>
    <s v="County Land"/>
    <s v="PASSERBY STARTED FIRE"/>
    <s v="Calm"/>
    <m/>
    <s v="3rd Party"/>
    <m/>
    <s v="1 meter - &lt; 3 meters"/>
    <m/>
    <s v="Fire Dept"/>
    <m/>
    <s v="Overhead"/>
    <m/>
    <s v="N"/>
    <m/>
    <m/>
    <m/>
    <m/>
    <m/>
    <s v="N"/>
    <s v="  "/>
    <m/>
    <m/>
    <m/>
    <m/>
    <m/>
    <m/>
    <m/>
    <m/>
    <m/>
    <m/>
    <m/>
    <m/>
    <m/>
    <m/>
    <m/>
    <m/>
    <m/>
    <m/>
    <m/>
    <m/>
    <m/>
    <m/>
    <m/>
    <m/>
    <m/>
    <m/>
    <m/>
    <m/>
    <m/>
    <m/>
    <m/>
    <m/>
    <m/>
    <m/>
    <m/>
    <m/>
    <m/>
    <m/>
    <m/>
    <m/>
    <m/>
    <m/>
    <m/>
    <m/>
    <m/>
    <m/>
    <m/>
  </r>
  <r>
    <n v="654"/>
    <s v="S7RM"/>
    <s v="3 - QC Complete"/>
    <n v="44351"/>
    <n v="44617"/>
    <s v="Third party vehicle possibly made contact with city street light. The responding troubleman found wires down on ground and reports a 1 meter - &lt; 3 meter grass fire that was self extinguished. This information is preliminary."/>
    <s v="\\fxshare-nas05\quotashare-fs01\ESA\5 - Ignition Tracking\2021_Ignition_QC_Folders\20210526_1358862_21-0066120_nan_T005299874"/>
    <s v=" "/>
    <m/>
    <m/>
    <m/>
    <m/>
    <m/>
    <s v="Not In Scope"/>
    <m/>
    <m/>
    <m/>
    <m/>
    <m/>
    <m/>
    <m/>
    <m/>
    <m/>
    <m/>
    <m/>
    <m/>
    <m/>
    <m/>
    <m/>
    <m/>
    <m/>
    <m/>
    <m/>
    <m/>
    <m/>
    <m/>
    <m/>
    <m/>
    <m/>
    <m/>
    <m/>
    <m/>
    <m/>
    <m/>
    <m/>
    <m/>
    <m/>
    <m/>
    <m/>
    <m/>
    <m/>
    <m/>
    <m/>
    <s v="Y"/>
    <n v="44351"/>
    <n v="44351"/>
    <s v="L1F9"/>
    <s v="L1F9@pge.com"/>
    <s v="Looking for photos and more details"/>
    <m/>
    <s v=" "/>
    <x v="213"/>
    <s v="07:10:00"/>
    <n v="44342"/>
    <s v="07:07:00"/>
    <s v="FAS"/>
    <s v="N"/>
    <s v="N"/>
    <n v="1358862"/>
    <s v="21-0066120"/>
    <m/>
    <s v="T005299874, T005299876"/>
    <n v="121399565"/>
    <m/>
    <m/>
    <s v="PG&amp;E_654_ignition_20210526_1.jpg"/>
    <s v=" "/>
    <x v="1"/>
    <x v="0"/>
    <s v="Y"/>
    <s v="Y"/>
    <s v="N"/>
    <s v="On May 26th, 2021 at 07:15 hrs. a PG&amp;E Troubleman was dispatched to the Ashlan Ave. 1109 12 KV Distribution circuit near Parkway drive in the City of Fresno in response to a report of a wire down and a small vegetation fire by the side of the road.  Upon the troubleman's arrival he noted a primary wire down and a pole that appeared to be &quot;rubbed&quot; by a third party vehicle.  According to the troubleman, the fire was approximately 5 X 10 feet in size and it  was extinguished by the Fresno Fire Department.  This incident  occurred in a Non-HFTD during a clear weather condition.  Initial analysis indicates that a third party vehicle made contact with the pole causing the overhead line to come down and a subsequent fire at the base of the pole.  The troubleman indicated that there was no vehicle remaining on scene prior to his arrival and it was unknown if there were any injuries as a result of the third party vehicle making contact with the pole.  An EC tag was created for this incident and on 5/26/2021, a PG&amp;E crew replaced a crossarm, insulator, conductor, connector and a guy line.  "/>
    <s v="PG&amp;E"/>
    <s v="Vegetation"/>
    <m/>
    <s v="D"/>
    <s v="D"/>
    <s v="&lt;0.25"/>
    <s v="about 5 X 10 feet along the road"/>
    <m/>
    <m/>
    <m/>
    <m/>
    <s v="Contact - 3rd Party"/>
    <s v="Contact from object"/>
    <s v="Vehicle contact"/>
    <s v="Y"/>
    <s v="Overhead"/>
    <x v="0"/>
    <s v="Conductor - Primary"/>
    <s v="crossarm, insulator, conductor, guy line"/>
    <n v="100638264"/>
    <s v=" "/>
    <x v="0"/>
    <n v="36.7928"/>
    <n v="-119.82726"/>
    <s v="Fresno"/>
    <s v="ASHLAN AVE 1109"/>
    <n v="12000"/>
    <m/>
    <x v="0"/>
    <s v="Fresno FD "/>
    <s v="Urban"/>
    <m/>
    <m/>
    <s v="N"/>
    <m/>
    <m/>
    <m/>
    <m/>
    <s v="N"/>
    <s v="N"/>
    <m/>
    <m/>
    <s v="2021-05-26"/>
    <m/>
    <m/>
    <m/>
    <m/>
    <m/>
    <m/>
    <m/>
    <m/>
    <m/>
    <m/>
    <m/>
    <m/>
    <m/>
    <m/>
    <m/>
    <m/>
    <m/>
    <m/>
    <m/>
    <s v="  "/>
    <s v="FRESNO"/>
    <s v="FRESNO 08"/>
    <s v="07:15"/>
    <n v="44342"/>
    <n v="1358862"/>
    <s v="T005299874"/>
    <s v="UNKNOWN"/>
    <s v="3110 W SHIELD AVE "/>
    <s v="FRESNO"/>
    <n v="36.7928"/>
    <n v="-119.82726"/>
    <s v="F4TL1F9"/>
    <s v="FULL, LARAMIE"/>
    <n v="25205"/>
    <s v="20210526 08:53"/>
    <n v="9002"/>
    <m/>
    <s v="found wire down and city street light pole that a car/truck appears to have rubbed ec tag sent and crew called to repair"/>
    <s v="Y"/>
    <m/>
    <m/>
    <m/>
    <n v="36.778108000000003"/>
    <n v="-119.846193"/>
    <m/>
    <m/>
    <m/>
    <s v="N"/>
    <s v="Y"/>
    <m/>
    <s v="Clear"/>
    <m/>
    <s v="Private Land"/>
    <s v="grass near pole "/>
    <s v="Calm"/>
    <m/>
    <s v="3rd Party"/>
    <s v="no responsible party"/>
    <s v="1 meter - &lt; 3 meters"/>
    <m/>
    <s v="Self Extinguished"/>
    <m/>
    <s v="Overhead"/>
    <m/>
    <s v="N"/>
    <m/>
    <m/>
    <m/>
    <s v="VEHICLE"/>
    <s v="CONDUCTOR, OVERHEAD"/>
    <s v="N"/>
    <s v="  "/>
    <s v="Unplanned"/>
    <s v="Fresno"/>
    <s v="Fresno"/>
    <s v="252051109, ASHLAN AVE-1109"/>
    <s v="21-0066120"/>
    <s v="Unplanned"/>
    <s v="Clear;32-90 F"/>
    <s v="3454"/>
    <s v="130718"/>
    <s v="NO"/>
    <s v="Line to Ground"/>
    <s v="Sustained"/>
    <s v="No"/>
    <s v="1109/2"/>
    <s v="OH"/>
    <s v="Circuit Breaker"/>
    <s v="1358862"/>
    <s v="Conductor, Overhead, Broken, wire on ground"/>
    <s v="A, B, PH OC TIME, SET A"/>
    <s v="05/26/21 09:16"/>
    <m/>
    <s v="ASHLAN AVE SUB"/>
    <s v="1P N/ OF D8770"/>
    <s v="LR R1650 OPEN|SW 551 CLOSE|SW 1650BP CLOSE|COIS @T1386 TWD T1385 OPEN"/>
    <m/>
    <m/>
    <s v="No"/>
    <s v="Equipment Failure/Involved, Overhead"/>
    <m/>
    <s v="No"/>
    <s v="3"/>
    <s v="346"/>
    <s v="L2LS"/>
    <s v="Distribution Circuit"/>
    <s v="L2LS"/>
    <s v="05/26/21 07:07"/>
    <s v="L2LS"/>
    <s v="05/26/21 12:09"/>
    <s v="05/26/21 13:18"/>
    <s v="No"/>
    <s v="1632186"/>
    <s v="21-0066120"/>
    <s v="1109/2"/>
    <s v="252051109"/>
    <m/>
    <m/>
    <m/>
  </r>
  <r>
    <n v="939"/>
    <s v="MXX7"/>
    <s v="3 - QC Complete"/>
    <n v="44428"/>
    <n v="44617"/>
    <s v="660 Clipper St in San Francisco; transformer blew starting pole fire; LOG 211450370; damaged crossarm"/>
    <s v="\\fxshare-nas05\quotashare-fs01\ESA\5 - Ignition Tracking\Action Items, CAP Items, Missed Ignitions\Missed_Ignitions_Audit\20210525_15118_1358004_T005298911"/>
    <s v=" "/>
    <m/>
    <m/>
    <m/>
    <m/>
    <m/>
    <s v="Not In Scope"/>
    <m/>
    <m/>
    <m/>
    <m/>
    <m/>
    <m/>
    <m/>
    <m/>
    <m/>
    <m/>
    <m/>
    <m/>
    <m/>
    <m/>
    <m/>
    <m/>
    <m/>
    <m/>
    <m/>
    <m/>
    <m/>
    <m/>
    <m/>
    <m/>
    <m/>
    <m/>
    <m/>
    <m/>
    <m/>
    <m/>
    <m/>
    <m/>
    <m/>
    <m/>
    <m/>
    <m/>
    <m/>
    <m/>
    <m/>
    <m/>
    <m/>
    <m/>
    <m/>
    <m/>
    <m/>
    <m/>
    <s v=" "/>
    <x v="214"/>
    <s v="06:09:00"/>
    <n v="44341"/>
    <s v="06:07:00"/>
    <s v="FAS"/>
    <s v="Y"/>
    <s v="N"/>
    <n v="1358004"/>
    <m/>
    <m/>
    <s v="T005298911"/>
    <n v="121392824"/>
    <m/>
    <m/>
    <s v="PG&amp;E_939_Ignition_20210525_1.PNG"/>
    <s v=" "/>
    <x v="0"/>
    <x v="0"/>
    <s v="N"/>
    <s v="N"/>
    <s v="N"/>
    <s v="On May 25th, 2021 at 609 hours, a PG&amp;E Troubleman was dispatched to the SF E 1107 12KV Distribution Circuit on Clipper Street in San Francisco County in response to a fire. Initial analysis indicates a transformer caused the ignition. Transformer blew starting a pole fire (SAP # 101838516). Crossarm was burnt and hardware/framing was broken/damaged. The ensuing fire was structure only in size and was suppressed by the city/county fire agency.  PG&amp;E crew replaced crossarm and hardware/framing on May 25th, 2021. This information is preliminary. "/>
    <s v="PG&amp;E"/>
    <s v="Other"/>
    <s v="PG&amp;E Pole"/>
    <s v="D"/>
    <s v="D"/>
    <s v="Structure-PG&amp;E only"/>
    <m/>
    <m/>
    <m/>
    <m/>
    <m/>
    <s v="Equipment - PG&amp;E"/>
    <s v="All types of equipment / facility failure"/>
    <s v="Transformer failure"/>
    <s v="Y"/>
    <s v="Overhead"/>
    <x v="0"/>
    <s v="Transformer"/>
    <s v="Crossarm, Hardware/Framing"/>
    <n v="101838516"/>
    <s v=" "/>
    <x v="0"/>
    <n v="37.748550000000002"/>
    <n v="-122.438919"/>
    <s v="San Francisco"/>
    <s v="SF E 1107"/>
    <n v="12000"/>
    <s v="SF E 1107CB"/>
    <x v="0"/>
    <s v="City/County Fire Agency"/>
    <s v="Urban"/>
    <m/>
    <m/>
    <s v="N"/>
    <m/>
    <m/>
    <m/>
    <m/>
    <s v="N"/>
    <s v="N"/>
    <m/>
    <m/>
    <s v="2021-06-25"/>
    <m/>
    <m/>
    <m/>
    <m/>
    <m/>
    <m/>
    <m/>
    <m/>
    <m/>
    <m/>
    <m/>
    <m/>
    <m/>
    <m/>
    <m/>
    <m/>
    <m/>
    <m/>
    <m/>
    <s v="  "/>
    <s v="SAN FRANCISCO"/>
    <s v="SAN FRANCISCO"/>
    <m/>
    <m/>
    <m/>
    <m/>
    <m/>
    <m/>
    <m/>
    <m/>
    <m/>
    <m/>
    <m/>
    <m/>
    <m/>
    <m/>
    <m/>
    <m/>
    <m/>
    <m/>
    <m/>
    <m/>
    <m/>
    <m/>
    <m/>
    <m/>
    <m/>
    <m/>
    <m/>
    <m/>
    <m/>
    <m/>
    <m/>
    <m/>
    <m/>
    <m/>
    <m/>
    <m/>
    <m/>
    <m/>
    <m/>
    <m/>
    <m/>
    <m/>
    <m/>
    <m/>
    <m/>
    <m/>
    <m/>
    <m/>
    <m/>
    <s v="  "/>
    <m/>
    <m/>
    <m/>
    <m/>
    <m/>
    <m/>
    <m/>
    <m/>
    <m/>
    <m/>
    <m/>
    <m/>
    <m/>
    <m/>
    <m/>
    <m/>
    <m/>
    <m/>
    <m/>
    <m/>
    <m/>
    <m/>
    <m/>
    <m/>
    <m/>
    <m/>
    <m/>
    <m/>
    <m/>
    <m/>
    <m/>
    <m/>
    <m/>
    <m/>
    <m/>
    <m/>
    <m/>
    <m/>
    <m/>
    <m/>
    <m/>
    <m/>
    <m/>
    <m/>
    <m/>
    <m/>
    <m/>
  </r>
  <r>
    <n v="653"/>
    <s v="AGFC"/>
    <s v="3 - QC Complete"/>
    <n v="44342"/>
    <n v="44617"/>
    <s v="Structure fire, not attributable to PG&amp;E assets. No damage to PG&amp;E facilities. This information is preliminary."/>
    <s v="\\fxshare-nas05\quotashare-fs01\ESA\5 - Ignition Tracking\2021_Ignition_QC_Folders\20210525_nan_nan_nan_7357059952"/>
    <s v=" "/>
    <m/>
    <m/>
    <m/>
    <m/>
    <m/>
    <s v="Not In Scope"/>
    <m/>
    <m/>
    <m/>
    <m/>
    <m/>
    <m/>
    <m/>
    <m/>
    <m/>
    <m/>
    <m/>
    <m/>
    <m/>
    <m/>
    <m/>
    <m/>
    <m/>
    <m/>
    <m/>
    <m/>
    <m/>
    <m/>
    <m/>
    <m/>
    <m/>
    <m/>
    <m/>
    <m/>
    <m/>
    <m/>
    <m/>
    <m/>
    <m/>
    <m/>
    <m/>
    <m/>
    <m/>
    <m/>
    <m/>
    <m/>
    <m/>
    <m/>
    <m/>
    <m/>
    <m/>
    <m/>
    <s v=" "/>
    <x v="214"/>
    <s v="18:36:00"/>
    <m/>
    <m/>
    <s v="FAS"/>
    <s v="N"/>
    <s v="N"/>
    <m/>
    <m/>
    <m/>
    <n v="7357059952"/>
    <m/>
    <m/>
    <m/>
    <m/>
    <s v=" "/>
    <x v="0"/>
    <x v="1"/>
    <s v="N"/>
    <s v="N"/>
    <s v="N"/>
    <s v="Structure fire, not attributable to PG&amp;E assets. No damage to PG&amp;E facilities. This information is preliminary."/>
    <s v="Not PG&amp;E"/>
    <s v="Building"/>
    <m/>
    <m/>
    <m/>
    <s v="Structure-only"/>
    <m/>
    <m/>
    <m/>
    <m/>
    <m/>
    <s v="Other Fire: Non-PG&amp;E related"/>
    <m/>
    <m/>
    <m/>
    <s v="Underground"/>
    <x v="1"/>
    <m/>
    <m/>
    <m/>
    <s v=" "/>
    <x v="0"/>
    <n v="37.082715"/>
    <n v="-120.831605"/>
    <s v="Merced"/>
    <s v="CANAL 1103"/>
    <n v="12000"/>
    <m/>
    <x v="0"/>
    <s v="Los Banos FD"/>
    <s v="Urban"/>
    <m/>
    <m/>
    <s v="N"/>
    <m/>
    <m/>
    <m/>
    <m/>
    <s v="N"/>
    <s v="N"/>
    <m/>
    <m/>
    <s v="2021-05-26"/>
    <m/>
    <m/>
    <m/>
    <m/>
    <m/>
    <m/>
    <m/>
    <m/>
    <m/>
    <m/>
    <m/>
    <m/>
    <m/>
    <m/>
    <m/>
    <m/>
    <m/>
    <m/>
    <m/>
    <s v="  "/>
    <s v="YOSEMITE"/>
    <s v="LOS BANOS 01"/>
    <s v="18:36"/>
    <n v="44341"/>
    <m/>
    <n v="7357059952"/>
    <n v="1353"/>
    <s v="DOVE ST"/>
    <s v="LOS BANOS"/>
    <n v="37.082624000000003"/>
    <n v="-120.832972"/>
    <s v="Y1TDAOI"/>
    <s v="OLGUIN, DOMINIC"/>
    <n v="252091103"/>
    <s v="20210526 01:58"/>
    <n v="1120"/>
    <m/>
    <s v="structure fire. no damage to pge facillities. chk voltage upon arrival. pwr chk ok. disconnected service per fire chief. "/>
    <s v="Y"/>
    <m/>
    <m/>
    <s v="37.0827150,-120.8316050,7.600000,3D"/>
    <m/>
    <m/>
    <m/>
    <s v="los banos fire dep "/>
    <m/>
    <s v="N"/>
    <s v="Y"/>
    <s v="Y"/>
    <s v="Clear"/>
    <m/>
    <s v="Structures"/>
    <m/>
    <s v="Calm"/>
    <m/>
    <s v="3rd Party"/>
    <m/>
    <s v="Structure Only"/>
    <m/>
    <s v="Fire Dept"/>
    <m/>
    <s v="Subsurface"/>
    <m/>
    <s v="N"/>
    <m/>
    <m/>
    <m/>
    <m/>
    <m/>
    <m/>
    <s v="  "/>
    <m/>
    <m/>
    <m/>
    <m/>
    <m/>
    <m/>
    <m/>
    <m/>
    <m/>
    <m/>
    <m/>
    <m/>
    <m/>
    <m/>
    <m/>
    <m/>
    <m/>
    <m/>
    <m/>
    <m/>
    <m/>
    <m/>
    <m/>
    <m/>
    <m/>
    <m/>
    <m/>
    <m/>
    <m/>
    <m/>
    <m/>
    <m/>
    <m/>
    <m/>
    <m/>
    <m/>
    <m/>
    <m/>
    <m/>
    <m/>
    <m/>
    <m/>
    <m/>
    <m/>
    <m/>
    <m/>
    <m/>
  </r>
  <r>
    <n v="652"/>
    <s v="TLAL"/>
    <s v="3 - QC Complete"/>
    <n v="44389"/>
    <n v="44617"/>
    <s v="Found dead bird on Line Recloser, found flashed lightning arrestor &amp; PT. Appears bird contact started small fire &amp; burnt pole (surface damage only). Fire also damaged the ground run, 4 pin voltage sensor cord, SCADA cord and device markings. Created COE 307842 to have repairs made. Completed fire information page &amp; bird report form. The ensuing fire was 3 meter - 0.25 acre in size. This information is preliminary. OIS: 1358322; FOID: T005299236 (JPBP); CE Tag: 121394655 - Pin: 307842;  Circuit ID: 253142101, SAP ID: 44510311, 103874683; Division/District: Kern; County: Santa Barbara; Bird Incident Report ID: 25259; Bird Incident #: 4TV0525211000"/>
    <s v="\\fxshare-nas05\quotashare-fs01\ESA\5 - Ignition Tracking\2021_Ignition_QC_Folders\20210525_1358322_nan_nan_T005299236"/>
    <s v=" "/>
    <m/>
    <s v="TLAL"/>
    <s v="Equipment Type Associated to Ignition, Outage Time Updated; CE Tag Added"/>
    <n v="44390"/>
    <m/>
    <s v="Not In Scope"/>
    <m/>
    <m/>
    <m/>
    <m/>
    <m/>
    <m/>
    <m/>
    <m/>
    <m/>
    <m/>
    <m/>
    <m/>
    <m/>
    <m/>
    <m/>
    <m/>
    <m/>
    <m/>
    <m/>
    <m/>
    <m/>
    <m/>
    <m/>
    <m/>
    <m/>
    <m/>
    <m/>
    <m/>
    <m/>
    <m/>
    <m/>
    <m/>
    <m/>
    <m/>
    <m/>
    <m/>
    <m/>
    <m/>
    <m/>
    <m/>
    <m/>
    <m/>
    <s v="JPBP"/>
    <m/>
    <m/>
    <m/>
    <s v=" "/>
    <x v="214"/>
    <s v="10:02:00"/>
    <n v="44341"/>
    <s v="10:24:00"/>
    <s v="FAS"/>
    <s v="N"/>
    <s v="N"/>
    <n v="1358322"/>
    <m/>
    <m/>
    <s v="T005299236"/>
    <n v="121394655"/>
    <m/>
    <m/>
    <s v="PG&amp;E_652_Ignition_20210525_1.jpg"/>
    <s v=" "/>
    <x v="1"/>
    <x v="0"/>
    <s v="Y"/>
    <s v="Y"/>
    <s v="N"/>
    <s v="On May 25, 2021 at 1054 hours, a PG&amp;E Troubleman patrolled the Cuyama 2101 21kV Distribution Circuit number 253142101, in the Local responsibility area (LRA) near Kirschenmann Road in Cuyama Valley (Maricopa). He observed a dead bird on the Nova vacuum line recloser (Serial # 571460951) with a Form 6 (F6) controller, a flashing lightning arrestor and PT, a cosmetically burnt pole, a damaged 4-pin voltage sensor cord, a damaged Scada antenna cord, damaged device markings, melted ground run insulation, a burnt pole, and a small fire. Initial analysis indicates the ignition was caused by a blackbird that made contact with the line recloser. The bird was found dead from electrocution and buried at site. This incident is located in a proposed Multi Region Habitat conservation plan (HCP) and a Raptor concentration zone (RCZ). The Santa Barbara County Fire Department responded to and extinguished the fire. The 107-minute outage affected one customers. The line was returned to service on May 25, 2021. This information is preliminary."/>
    <s v="PG&amp;E"/>
    <s v="Other"/>
    <s v="Bird"/>
    <s v="D"/>
    <s v="D"/>
    <s v="&lt;0.25"/>
    <m/>
    <m/>
    <m/>
    <m/>
    <m/>
    <s v="Contact - Animal - Bird"/>
    <s v="Contact from object"/>
    <s v="Animal contact"/>
    <s v="N"/>
    <s v="Overhead"/>
    <x v="0"/>
    <s v="Recloser"/>
    <s v="Recloser, Controller, Lightning Arrestor, PT, Pole, Ground Run, Voltage Sensor Cord, Scada Antenna Cord, Device Markings, Pole"/>
    <n v="103874683"/>
    <s v=" "/>
    <x v="0"/>
    <n v="34.927416000000001"/>
    <n v="-119.59510299999999"/>
    <s v="Santa Barbara"/>
    <s v="CUYAMA 2101 "/>
    <n v="21000"/>
    <m/>
    <x v="0"/>
    <s v="Santa Barbara FD"/>
    <s v="Shrub"/>
    <m/>
    <m/>
    <s v="N"/>
    <m/>
    <m/>
    <m/>
    <m/>
    <s v="N"/>
    <s v="N"/>
    <m/>
    <m/>
    <s v="2021-05-25"/>
    <m/>
    <m/>
    <m/>
    <m/>
    <m/>
    <m/>
    <m/>
    <m/>
    <m/>
    <m/>
    <m/>
    <m/>
    <m/>
    <m/>
    <m/>
    <m/>
    <m/>
    <m/>
    <m/>
    <s v="  "/>
    <s v="KERN"/>
    <s v="KERN"/>
    <s v="10:02"/>
    <n v="44341"/>
    <n v="1358322"/>
    <s v="T005299236"/>
    <s v="UNKNOWN"/>
    <s v="KIRSCHEMANN RD"/>
    <s v="CUYAMA VALLE"/>
    <n v="34.927790000000002"/>
    <n v="-119.59626"/>
    <s v="K1TJPBP"/>
    <s v="BARNACHIA, J.P."/>
    <n v="253142101"/>
    <s v="20210525 12:11"/>
    <n v="9320"/>
    <m/>
    <s v="Found dead bird on LR. Found flashed lightning arrestor &amp; PT. Appears bird contact started small fire &amp; burnt pole(surface damage only). Fire also damaged the ground run, 4 pin voltage sensor cord, SCADA cord and device markings. Created COE 307842 to have repairs made. Completed fire information page &amp; bird report form. "/>
    <s v="Y"/>
    <n v="6"/>
    <s v="\\fxshare-nas05\quotashare-fs01\ESA\5 - Ignition Tracking\Fire_Tab_Attachment_Files"/>
    <m/>
    <n v="34.927416000000001"/>
    <n v="-119.59510299999999"/>
    <m/>
    <s v="Santa Barbara County Station 27, George Georgas "/>
    <n v="103874683"/>
    <s v="N"/>
    <s v="Y"/>
    <m/>
    <s v="Clear"/>
    <m/>
    <s v="Private Land"/>
    <s v="PG&amp;E equipment &amp; private land"/>
    <s v="Calm"/>
    <m/>
    <s v="Bird Contact"/>
    <m/>
    <s v="3 meters - 0.25 Acres"/>
    <m/>
    <s v="Fire Dept"/>
    <m/>
    <s v="Overhead"/>
    <m/>
    <s v="N"/>
    <m/>
    <m/>
    <m/>
    <m/>
    <m/>
    <s v="N"/>
    <s v="  "/>
    <m/>
    <m/>
    <m/>
    <m/>
    <m/>
    <m/>
    <m/>
    <m/>
    <m/>
    <m/>
    <m/>
    <m/>
    <m/>
    <m/>
    <m/>
    <m/>
    <m/>
    <m/>
    <m/>
    <m/>
    <m/>
    <m/>
    <m/>
    <m/>
    <m/>
    <m/>
    <m/>
    <m/>
    <m/>
    <m/>
    <m/>
    <m/>
    <m/>
    <m/>
    <m/>
    <m/>
    <m/>
    <m/>
    <m/>
    <m/>
    <m/>
    <m/>
    <m/>
    <m/>
    <m/>
    <m/>
    <m/>
  </r>
  <r>
    <n v="651"/>
    <s v="P4K5"/>
    <s v="3 - QC Complete"/>
    <n v="44392"/>
    <n v="44617"/>
    <s v="Responding troubleman found burnt secondary riser molding with burnt surrounding vegetation. The ensuing fire was 1 meter - &lt; 3 meters in size. Troubleman created corrective tag for damaged assets. This information is preliminary."/>
    <s v="\\fxshare-nas05\quotashare-fs01\ESA\5 - Ignition Tracking\2021_Ignition_QC_Folders\20210525_nan_nan_nan_T005299230"/>
    <s v=" "/>
    <m/>
    <s v="P4K5"/>
    <s v="Adjusted the fire lat and long "/>
    <n v="44392"/>
    <m/>
    <s v="Not In Scope"/>
    <m/>
    <m/>
    <m/>
    <m/>
    <m/>
    <m/>
    <m/>
    <m/>
    <m/>
    <m/>
    <m/>
    <m/>
    <m/>
    <m/>
    <m/>
    <m/>
    <m/>
    <m/>
    <m/>
    <m/>
    <m/>
    <m/>
    <m/>
    <m/>
    <m/>
    <m/>
    <m/>
    <m/>
    <m/>
    <m/>
    <m/>
    <m/>
    <m/>
    <m/>
    <m/>
    <m/>
    <m/>
    <m/>
    <m/>
    <m/>
    <m/>
    <m/>
    <m/>
    <m/>
    <m/>
    <m/>
    <s v=" "/>
    <x v="214"/>
    <s v="09:58:00"/>
    <n v="44341"/>
    <s v="09:56:00"/>
    <s v="FAS"/>
    <s v="N"/>
    <s v="N"/>
    <s v="TR7731403"/>
    <m/>
    <m/>
    <s v="T005299230"/>
    <n v="121394243"/>
    <m/>
    <m/>
    <s v="PG&amp;E_651_Ignition_20210525_3.jpg"/>
    <s v=" "/>
    <x v="1"/>
    <x v="0"/>
    <s v="Y"/>
    <s v="Y"/>
    <s v="N"/>
    <s v="On May 25th, 2021 at 0958 hours, a PG&amp;E Troubleman was dispatched to the California Ave 1108 12kV Distribution Circuit on S Maple Avenue in response to a pole fire. Initial analysis indicates failed secondary riser caused the ignition. The ensuing fire was &lt; 3 meters in size and the fire was suppressed by fire department (unknown/ left before the troubleman arrived). PG&amp;E Crew replaced the molding. This is preliminary. "/>
    <s v="PG&amp;E"/>
    <s v="Other"/>
    <s v="Molding"/>
    <s v="D"/>
    <s v="D"/>
    <s v="&lt;3 meters of linear travel"/>
    <m/>
    <m/>
    <m/>
    <m/>
    <m/>
    <s v="Equipment - PG&amp;E"/>
    <s v="All types of equipment / facility failure"/>
    <s v="Riser Failure"/>
    <s v="Y"/>
    <s v="Overhead"/>
    <x v="2"/>
    <s v="Riser"/>
    <s v="Molding"/>
    <n v="100839321"/>
    <s v=" "/>
    <x v="0"/>
    <n v="36.729500000000002"/>
    <n v="-119.7457"/>
    <s v="Fresno"/>
    <s v="CALIFORNIA AVE 1108 "/>
    <s v="0-750"/>
    <s v="CALIFORNIA AVE 1108839702"/>
    <x v="0"/>
    <s v="Fire Department"/>
    <s v="Urban"/>
    <s v="Grass Fuel Model"/>
    <m/>
    <s v="N"/>
    <m/>
    <m/>
    <m/>
    <m/>
    <s v="N"/>
    <s v="N"/>
    <m/>
    <m/>
    <s v="2021-05-25"/>
    <m/>
    <m/>
    <m/>
    <m/>
    <m/>
    <m/>
    <m/>
    <m/>
    <m/>
    <m/>
    <m/>
    <m/>
    <m/>
    <m/>
    <m/>
    <m/>
    <m/>
    <m/>
    <m/>
    <s v="  "/>
    <s v="FRESNO"/>
    <s v="FRESNO 01"/>
    <s v="09:58"/>
    <n v="44341"/>
    <m/>
    <s v="T005299230"/>
    <s v="UNKNOWN"/>
    <s v="MAPLE AVE XST LIBERTY "/>
    <s v="FRESNO"/>
    <m/>
    <m/>
    <s v="F4THFP4"/>
    <s v="PECK, HAROLD"/>
    <m/>
    <s v="20210525 10:48"/>
    <n v="9320"/>
    <m/>
    <s v="VEG FIRE BURNT SVC RISER MOLDING, NO EXPOSED WIRES, MADE ''B'' TAG TO REPLACE BOTTOM 2 PIECES OF MOLDING"/>
    <s v="Y"/>
    <n v="4"/>
    <s v="\\fxshare-nas05\quotashare-fs01\ESA\5 - Ignition Tracking\Fire_Tab_Attachment_Files"/>
    <s v="36.7285217,-119.7451467,36.800000,3D"/>
    <m/>
    <m/>
    <m/>
    <s v="NOT ON SCENE"/>
    <m/>
    <s v="N"/>
    <s v="Y"/>
    <m/>
    <s v="Clear"/>
    <m/>
    <s v="County Land"/>
    <m/>
    <s v="Light"/>
    <m/>
    <s v="Unknown"/>
    <m/>
    <s v="1 meter - &lt; 3 meters"/>
    <m/>
    <s v="Fire Dept"/>
    <m/>
    <s v="Overhead"/>
    <m/>
    <s v="N"/>
    <m/>
    <m/>
    <m/>
    <m/>
    <m/>
    <s v="N"/>
    <s v="  "/>
    <m/>
    <m/>
    <m/>
    <m/>
    <m/>
    <m/>
    <m/>
    <m/>
    <m/>
    <m/>
    <m/>
    <m/>
    <m/>
    <m/>
    <m/>
    <m/>
    <m/>
    <m/>
    <m/>
    <m/>
    <m/>
    <m/>
    <m/>
    <m/>
    <m/>
    <m/>
    <m/>
    <m/>
    <m/>
    <m/>
    <m/>
    <m/>
    <m/>
    <m/>
    <m/>
    <m/>
    <m/>
    <m/>
    <m/>
    <m/>
    <m/>
    <m/>
    <m/>
    <m/>
    <m/>
    <m/>
    <m/>
  </r>
  <r>
    <n v="940"/>
    <s v="BRV6"/>
    <s v="3 - QC Complete"/>
    <n v="44587"/>
    <n v="44617"/>
    <s v="Manning Ave and S. Cornelia Ave in Raisin City; bird's nest made regulator/CT catch fire; pole fire; crossarm damaged"/>
    <s v="\\fxshare-nas05\quotashare-fs01\ESA\5 - Ignition Tracking\Action Items, CAP Items, Missed Ignitions\Missed_Ignitions_Audit\20210524_15094_1357144_T005298090"/>
    <s v=" "/>
    <s v="Y"/>
    <s v="BRV6"/>
    <s v="Changed Create time from 0901 to 0845 to match field order # T005298066. Outage time was blank, entered 5/24/2021 0838 to match ILIS FNL. No ILIS assigned, found ILIS # 21-0064963. Added field order T005298066. Added failure driver of contact from object. Changed Other companies from unknown to no. Changed Lat/Long from 36.6067000, -119.8807000 to 36.6116902042, -119.8806637235. CPZ was blank, entered MC MULLIN 11066770. Changed Fire suppressing agency from Fresno FD to unknown. Fresno County Fire was onsite but no notes of who suppressed the fire. "/>
    <n v="44587"/>
    <m/>
    <s v="Not In Scope"/>
    <m/>
    <m/>
    <m/>
    <m/>
    <m/>
    <m/>
    <m/>
    <m/>
    <m/>
    <m/>
    <m/>
    <m/>
    <m/>
    <m/>
    <m/>
    <m/>
    <m/>
    <m/>
    <m/>
    <m/>
    <m/>
    <m/>
    <m/>
    <m/>
    <m/>
    <m/>
    <m/>
    <m/>
    <m/>
    <m/>
    <m/>
    <m/>
    <s v="N"/>
    <m/>
    <m/>
    <m/>
    <m/>
    <m/>
    <m/>
    <s v="N"/>
    <m/>
    <m/>
    <m/>
    <m/>
    <m/>
    <m/>
    <s v=" "/>
    <x v="215"/>
    <s v="08:45:00"/>
    <n v="44340"/>
    <s v="08:38:00"/>
    <s v="FAS"/>
    <s v="Y"/>
    <s v="N"/>
    <n v="1357144"/>
    <s v="21-0064963"/>
    <m/>
    <s v="T005298090, T005298066"/>
    <n v="121388130"/>
    <m/>
    <m/>
    <s v="No photo"/>
    <s v=" "/>
    <x v="0"/>
    <x v="0"/>
    <s v="N"/>
    <s v="N"/>
    <s v="N"/>
    <s v="On May 24, 2021 at 0845 hours, a PG&amp;E Troubleman was dispatched to the Mc Mullin 1106 12kV Distribution Circuit in the vicinity of S. Cornelia Ave and Manning Ave, Raisin City in response to a pole fire. Initial analysis indicates a bird nest caused the ignition. A primary crossarm is suspected to be the origin point of the fire and resulted in 292 customers experienced an outage. The ensuing fire was contained to PG&amp;E assets and the bird nest, it is unknown who suppressed the fire. PG&amp;E Crew replaced the damaged crossarm, insulator and transformer on May 24, 2021."/>
    <s v="PG&amp;E"/>
    <s v="Other"/>
    <s v="Crossarm, Bird nest"/>
    <s v="D"/>
    <s v="D"/>
    <s v="Structure-PG&amp;E only"/>
    <m/>
    <m/>
    <m/>
    <m/>
    <m/>
    <s v="Contact - Animal - Nest"/>
    <s v="Contact from object"/>
    <s v="Nest Contact"/>
    <s v="N"/>
    <s v="Overhead"/>
    <x v="0"/>
    <s v="Voltage Regulator"/>
    <s v="Crossarm, insulator, tranformer"/>
    <n v="103950738"/>
    <s v=" "/>
    <x v="0"/>
    <n v="36.611690204200002"/>
    <n v="-119.88066372350001"/>
    <s v="Fresno"/>
    <s v="MC MULLIN 1106 "/>
    <n v="12000"/>
    <s v="MC MULLIN 11066770"/>
    <x v="0"/>
    <s v="Unknown"/>
    <s v="Agriculture"/>
    <s v="Fire-resistive fuel bed"/>
    <s v="Dirt"/>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649"/>
    <s v="AGFC"/>
    <s v="3 - QC Complete"/>
    <n v="44341"/>
    <n v="44617"/>
    <s v="Structure fire, not attributable to PG&amp;E This information is preliminary."/>
    <s v="\\fxshare-nas05\quotashare-fs01\ESA\5 - Ignition Tracking\2021_Ignition_QC_Folders\20210524_nan_nan_nan_5813266218"/>
    <s v=" "/>
    <m/>
    <m/>
    <m/>
    <m/>
    <m/>
    <s v="Not In Scope"/>
    <m/>
    <m/>
    <m/>
    <m/>
    <m/>
    <m/>
    <m/>
    <m/>
    <m/>
    <m/>
    <m/>
    <m/>
    <m/>
    <m/>
    <m/>
    <m/>
    <m/>
    <m/>
    <m/>
    <m/>
    <m/>
    <m/>
    <m/>
    <m/>
    <m/>
    <m/>
    <m/>
    <m/>
    <m/>
    <m/>
    <m/>
    <m/>
    <m/>
    <m/>
    <m/>
    <m/>
    <m/>
    <m/>
    <m/>
    <m/>
    <m/>
    <m/>
    <m/>
    <m/>
    <m/>
    <m/>
    <s v=" "/>
    <x v="215"/>
    <s v="22:28:00"/>
    <m/>
    <m/>
    <s v="FAS"/>
    <s v="N"/>
    <s v="N"/>
    <m/>
    <m/>
    <m/>
    <n v="5813266218"/>
    <m/>
    <m/>
    <m/>
    <m/>
    <s v=" "/>
    <x v="0"/>
    <x v="1"/>
    <s v="N"/>
    <s v="N"/>
    <s v="N"/>
    <s v="Structure fire, not attributable to PG&amp;E This information is preliminary."/>
    <s v="Not PG&amp;E"/>
    <s v="Building"/>
    <m/>
    <m/>
    <m/>
    <s v="Structure-only"/>
    <m/>
    <m/>
    <m/>
    <m/>
    <m/>
    <s v="Other Fire: Non-PG&amp;E related"/>
    <m/>
    <m/>
    <m/>
    <s v="Underground"/>
    <x v="1"/>
    <m/>
    <m/>
    <m/>
    <s v=" "/>
    <x v="0"/>
    <n v="37.327554999999997"/>
    <n v="-121.8845817"/>
    <s v="Santa Clara"/>
    <s v="STONE 1104"/>
    <n v="12000"/>
    <m/>
    <x v="0"/>
    <s v="San Jose FD"/>
    <s v="Urban"/>
    <m/>
    <m/>
    <s v="N"/>
    <m/>
    <m/>
    <m/>
    <m/>
    <s v="N"/>
    <s v="N"/>
    <m/>
    <m/>
    <s v="2021-05-25"/>
    <m/>
    <m/>
    <m/>
    <m/>
    <m/>
    <m/>
    <m/>
    <m/>
    <m/>
    <m/>
    <m/>
    <m/>
    <m/>
    <m/>
    <m/>
    <m/>
    <m/>
    <m/>
    <m/>
    <s v="  "/>
    <s v="SAN JOSE"/>
    <s v="SAN JOSE 08"/>
    <s v="22:28"/>
    <n v="44340"/>
    <m/>
    <n v="5813266218"/>
    <n v="2"/>
    <s v="PIERCE AVE APT 722"/>
    <s v="SAN JOSE"/>
    <n v="37.327449999999999"/>
    <n v="-121.884601"/>
    <s v="J2TM1CI"/>
    <s v="CAMERON, MIKE"/>
    <n v="83701104"/>
    <s v="20210525 00:08"/>
    <n v="1120"/>
    <m/>
    <s v="locked off main brkrs and tagged per fire dept. apts 322,422,522,622,&amp; 722"/>
    <s v="Y"/>
    <m/>
    <m/>
    <s v="37.3275550,-121.8845817,42.400000,3D"/>
    <m/>
    <m/>
    <m/>
    <s v="San Jose Fire Dept."/>
    <m/>
    <s v="Y"/>
    <s v="Y"/>
    <s v="Y"/>
    <s v="Clear"/>
    <m/>
    <s v="Structures"/>
    <m/>
    <s v="Calm"/>
    <m/>
    <s v="Unknown"/>
    <m/>
    <s v="Structure Only"/>
    <m/>
    <s v="Fire Dept"/>
    <m/>
    <s v="Underbuild"/>
    <m/>
    <s v="N"/>
    <m/>
    <m/>
    <m/>
    <m/>
    <m/>
    <m/>
    <s v="  "/>
    <m/>
    <m/>
    <m/>
    <m/>
    <m/>
    <m/>
    <m/>
    <m/>
    <m/>
    <m/>
    <m/>
    <m/>
    <m/>
    <m/>
    <m/>
    <m/>
    <m/>
    <m/>
    <m/>
    <m/>
    <m/>
    <m/>
    <m/>
    <m/>
    <m/>
    <m/>
    <m/>
    <m/>
    <m/>
    <m/>
    <m/>
    <m/>
    <m/>
    <m/>
    <m/>
    <m/>
    <m/>
    <m/>
    <m/>
    <m/>
    <m/>
    <m/>
    <m/>
    <m/>
    <m/>
    <m/>
    <m/>
  </r>
  <r>
    <n v="648"/>
    <s v="S7RM"/>
    <s v="3 - QC Complete"/>
    <n v="44351"/>
    <n v="44617"/>
    <s v="Mylar balloon flew into overhead lines resulting in an ignition. The ensuing fire was less than one meter in size. This information is preliminary."/>
    <s v="\\fxshare-nas05\quotashare-fs01\ESA\5 - Ignition Tracking\2021_Ignition_QC_Folders\20210524_1357898_21-0065450.2(2 outages)_nan_T005298815"/>
    <s v=" "/>
    <m/>
    <m/>
    <m/>
    <m/>
    <m/>
    <s v="Not In Scope"/>
    <m/>
    <m/>
    <m/>
    <m/>
    <m/>
    <m/>
    <m/>
    <m/>
    <m/>
    <m/>
    <m/>
    <m/>
    <m/>
    <m/>
    <m/>
    <m/>
    <m/>
    <m/>
    <m/>
    <m/>
    <m/>
    <m/>
    <m/>
    <m/>
    <m/>
    <m/>
    <m/>
    <m/>
    <m/>
    <m/>
    <m/>
    <m/>
    <m/>
    <m/>
    <m/>
    <m/>
    <m/>
    <m/>
    <m/>
    <m/>
    <m/>
    <m/>
    <m/>
    <m/>
    <m/>
    <m/>
    <s v=" "/>
    <x v="215"/>
    <s v="22:11:00"/>
    <n v="44340"/>
    <s v="22:06:00"/>
    <s v="FAS"/>
    <s v="N"/>
    <s v="N"/>
    <n v="1357898"/>
    <s v="21-0065450.2(2 outages)"/>
    <m/>
    <s v="T005298815, T005298814"/>
    <n v="121392450"/>
    <m/>
    <m/>
    <m/>
    <s v=" "/>
    <x v="0"/>
    <x v="0"/>
    <s v="Y"/>
    <s v="N"/>
    <s v="N"/>
    <s v="On May 24th, 2021 at 22:11 hrs.  a PG&amp;E Troubleman was dispatched to the Oakland &quot;D&quot; 1112 12 KV Distribution circuit near Tremont and Essex streets in the City of Berkeley in response to a report of balloon which had been caught in the lines,  an explosion heard, a line down and blackening of the pole.  The responding trouble-man arrived on scene and noted 1 phase 1 span 4 ACSR of primary wire down with a blown transformer and damaged secondary crossarm. There was an ensuing fire which was confined to PG&amp;E assets only and was suppressed by the Berkeley Fire Department.   This incident occurred on a Non-HFTD during a clear weather condition.  Initial analysis indicates that a Mylar balloon got caught in a Primary overhead line which caused a transformer to blow and blacken the pole as well as the secondary crossarm.  An EC notification tag was created and on 5/24/2021, a PG&amp;E crew replaced the transformer, installed cutouts and replaced the secondary crossarm.  "/>
    <s v="PG&amp;E"/>
    <s v="Other"/>
    <s v="Conductor"/>
    <s v="D"/>
    <s v="D"/>
    <s v="Structure-only"/>
    <m/>
    <m/>
    <m/>
    <m/>
    <m/>
    <s v="Contact - 3rd Party"/>
    <s v="Contact from object"/>
    <s v="Balloon contact"/>
    <s v="Y"/>
    <s v="Overhead"/>
    <x v="0"/>
    <s v="Transformer"/>
    <s v="transformer, crossarm, cutouts, secondary crossarm"/>
    <n v="101453916"/>
    <s v=" "/>
    <x v="0"/>
    <n v="37.853729000000001"/>
    <n v="-122.268477"/>
    <s v="Alameda"/>
    <s v="OAKLAND D 1112"/>
    <n v="12000"/>
    <m/>
    <x v="0"/>
    <s v="Berkeley FD"/>
    <s v="Urban"/>
    <m/>
    <m/>
    <s v="N"/>
    <m/>
    <m/>
    <m/>
    <m/>
    <s v="N"/>
    <s v="N"/>
    <m/>
    <m/>
    <s v="2021-05-25"/>
    <m/>
    <m/>
    <m/>
    <m/>
    <m/>
    <m/>
    <m/>
    <m/>
    <m/>
    <m/>
    <m/>
    <m/>
    <m/>
    <m/>
    <m/>
    <m/>
    <m/>
    <m/>
    <m/>
    <s v="  "/>
    <s v="EAST BAY"/>
    <s v="OAKLAND 02"/>
    <s v="22:11"/>
    <n v="44340"/>
    <n v="1357898"/>
    <s v="T005298815"/>
    <n v="3034"/>
    <s v="TREMONT ST LFT"/>
    <s v="BERKELEY"/>
    <n v="37.852260000000001"/>
    <n v="-122.25582"/>
    <s v="E1TACBS"/>
    <s v="BELCSAK, ALEX"/>
    <n v="12041112"/>
    <s v="20210524 23:57"/>
    <n v="9111"/>
    <m/>
    <s v="Fire due to Mylar balloons.  Blackened pole, damaged secondary crossarm and transformer"/>
    <s v="Y"/>
    <m/>
    <m/>
    <s v="34.8082133,-120.1630883,17.700000,2D"/>
    <m/>
    <m/>
    <m/>
    <s v="Berkeley Fire Department 510-981-3473"/>
    <m/>
    <s v="N"/>
    <s v="Y"/>
    <m/>
    <s v="Clear"/>
    <m/>
    <s v="PG&amp;E Only"/>
    <m/>
    <s v="Calm"/>
    <m/>
    <s v="Balloons"/>
    <m/>
    <s v="Structure Only"/>
    <m/>
    <s v="Fire Dept"/>
    <m/>
    <s v="Overhead"/>
    <m/>
    <s v="N"/>
    <m/>
    <m/>
    <m/>
    <s v="METALLIC BALLOON"/>
    <s v="TRANSFORMER (OH)"/>
    <s v="N"/>
    <s v="  "/>
    <s v="Unplanned"/>
    <s v="East Bay"/>
    <s v="Central"/>
    <s v="012041112, OAKLAND D-1112"/>
    <s v="21-0065450.2(2 outages)"/>
    <s v="Unplanned"/>
    <s v="Clear;32-90 F"/>
    <s v="791"/>
    <s v="145415"/>
    <s v="NO"/>
    <s v="Force Out"/>
    <s v="Sustained"/>
    <s v="No"/>
    <s v="CR166"/>
    <s v="OH"/>
    <s v="Line Recloser"/>
    <s v="1357898"/>
    <s v="Conductor, Overhead, Broken"/>
    <s v="NONE"/>
    <s v="05/24/21 22:58"/>
    <m/>
    <s v="REGENT ST, 4/N/O ALCATRAZ"/>
    <s v="TREMONT ST &amp; ESSEX ST"/>
    <s v="SW R114 CLOSE|SW R113 OPEN|SW R6608 OPEN"/>
    <m/>
    <m/>
    <s v="No"/>
    <s v="3rd Party, Metallic Balloon"/>
    <m/>
    <s v="No"/>
    <s v="1"/>
    <s v="23"/>
    <s v="WSO2"/>
    <s v="Distribution Circuit"/>
    <s v="WSO2"/>
    <s v="05/24/21 22:07"/>
    <s v="WSO2"/>
    <s v="05/25/21 03:50"/>
    <s v="05/25/21 03:58"/>
    <s v="No"/>
    <s v="1631787"/>
    <s v="21-0065450"/>
    <s v="CR166"/>
    <s v="012041112"/>
    <m/>
    <m/>
    <m/>
  </r>
  <r>
    <n v="646"/>
    <s v="S7RM"/>
    <s v="3 - QC Complete"/>
    <n v="44348"/>
    <n v="44617"/>
    <s v="Third party vehicle made contact with overhead communication lines causing the pole to brake and overhead lines on ground. The ensuing fire was 0.25 acre - 10 acres in size. This information is preliminary."/>
    <s v="\\fxshare-nas05\quotashare-fs01\ESA\5 - Ignition Tracking\2021_Ignition_QC_Folders\20210524_1357307_21-0065048_nan_T005298222"/>
    <s v=" "/>
    <m/>
    <m/>
    <m/>
    <m/>
    <m/>
    <s v="Not In Scope"/>
    <m/>
    <m/>
    <m/>
    <m/>
    <m/>
    <m/>
    <m/>
    <m/>
    <m/>
    <m/>
    <m/>
    <m/>
    <m/>
    <m/>
    <m/>
    <m/>
    <m/>
    <m/>
    <m/>
    <m/>
    <m/>
    <m/>
    <m/>
    <m/>
    <m/>
    <m/>
    <m/>
    <m/>
    <m/>
    <m/>
    <m/>
    <m/>
    <m/>
    <m/>
    <m/>
    <m/>
    <m/>
    <m/>
    <m/>
    <m/>
    <m/>
    <m/>
    <m/>
    <m/>
    <m/>
    <m/>
    <s v=" "/>
    <x v="215"/>
    <s v="10:12:00"/>
    <n v="44340"/>
    <s v="10:03:00"/>
    <s v="FAS"/>
    <s v="N"/>
    <s v="N"/>
    <n v="1357307"/>
    <s v="21-0065048"/>
    <m/>
    <s v="T005298222, T005298231"/>
    <s v="121388906, 121388903"/>
    <m/>
    <m/>
    <s v="PG&amp;E_646_ignition_20210524_1.jpg"/>
    <s v=" "/>
    <x v="1"/>
    <x v="0"/>
    <s v="Y"/>
    <s v="Y"/>
    <s v="N"/>
    <s v="On May 24th, 2021 at 10:21 hrs, a PG&amp;E Troubleman was dispatched to the Davis 1106 12 KV Distribution circuit near County Rd. in the City of Davis in response to a report of a dump truck which had contacted telephone lines, bringing down multiple poles and starting a grass fire.  Upon his arrival in the area, the troubleman noted a dump truck with a primary line laying on top of it, broken poles  and an approximate 1/2 &gt; 1 Acre size vegetation fire which was suppressed by the City of Davis Fire Department.  This incident occured in a Non-HFTD during a clear weather condition.  Initial analysis indicates that a dump truck was driving with it's bed raised when it contacted a telephone line, pulling down poles and a primary line to the ground starting an ignition.  The surrounding vegetation fire was suppressed by Davis FD and there were no reported injuries to the truck driver.  Two EC notification tags were created as a result of this incident and on 5/25/2021,  a PG&amp;E crew replaced poles, conductor, cutouts, crossarms and transferred over all hardware.  "/>
    <s v="PG&amp;E"/>
    <s v="Vegetation"/>
    <m/>
    <s v="D"/>
    <s v="D"/>
    <s v="0.26-9.99"/>
    <s v="Between  1/2 acre and 1 acre if I had to estimate&quot;"/>
    <m/>
    <m/>
    <m/>
    <m/>
    <s v="Contact - 3rd Party"/>
    <s v="Contact from object"/>
    <s v="Vehicle contact"/>
    <s v="Y"/>
    <s v="Overhead"/>
    <x v="0"/>
    <s v="Conductor - Primary"/>
    <s v="Poles, conductor, crossarms"/>
    <s v="101588132, 101642354"/>
    <s v=" "/>
    <x v="0"/>
    <n v="38.691104084856399"/>
    <n v="-121.78328628594601"/>
    <s v="Yolo"/>
    <s v="Davis 1106"/>
    <n v="12000"/>
    <m/>
    <x v="0"/>
    <s v="Davis FD"/>
    <s v="Urban"/>
    <m/>
    <m/>
    <s v="N"/>
    <m/>
    <m/>
    <m/>
    <m/>
    <s v="N"/>
    <s v="N"/>
    <m/>
    <m/>
    <s v="2021-05-24"/>
    <m/>
    <m/>
    <m/>
    <m/>
    <m/>
    <m/>
    <m/>
    <m/>
    <m/>
    <m/>
    <m/>
    <m/>
    <m/>
    <m/>
    <m/>
    <m/>
    <m/>
    <m/>
    <m/>
    <s v="  "/>
    <s v="SACRAMENTO"/>
    <s v="WOODLAND 01"/>
    <s v="10:12"/>
    <n v="44340"/>
    <n v="1357307"/>
    <s v="T005298222"/>
    <n v="24662"/>
    <s v="COUNTY ROAD 102"/>
    <s v="DAVIS"/>
    <n v="38.545299999999997"/>
    <n v="-121.73399999999999"/>
    <s v="S2TM1GI"/>
    <s v="GUTIERREZ, MIGUEL"/>
    <n v="6204"/>
    <s v="20210524 12:53"/>
    <n v="9260"/>
    <m/>
    <s v="dump truck caught phone and broke pole. wire down and broken pole"/>
    <s v="Y"/>
    <m/>
    <m/>
    <s v="38.69110408485644,-121.78328628594602,20.059220959566083,"/>
    <m/>
    <m/>
    <m/>
    <s v="Davis FD"/>
    <m/>
    <s v="N"/>
    <s v="Y"/>
    <m/>
    <s v="Clear"/>
    <m/>
    <s v="County Land"/>
    <m/>
    <s v="Calm"/>
    <m/>
    <s v="Vegetation"/>
    <m/>
    <s v="0.25 - 10 Acres"/>
    <m/>
    <s v="Fire Dept"/>
    <m/>
    <s v="Overhead"/>
    <m/>
    <s v="Y"/>
    <s v="Pictures "/>
    <s v="PG&amp;E Employee"/>
    <m/>
    <s v="VEHICLE"/>
    <s v="POLE-WOOD"/>
    <s v="N"/>
    <s v="  "/>
    <s v="Unplanned"/>
    <s v="Sacramento"/>
    <s v="Yolo"/>
    <s v="062041106, DAVIS-1106"/>
    <s v="21-0065048"/>
    <s v="Unplanned"/>
    <s v="Clear;32-90 F"/>
    <s v="2908"/>
    <s v="168664"/>
    <s v="YES"/>
    <s v="Force Out"/>
    <s v="Sustained"/>
    <s v="No"/>
    <s v="1106/2"/>
    <s v="OH"/>
    <s v="Circuit Breaker"/>
    <s v="1357307"/>
    <s v="Pole-Wood, Broken, wire on ground"/>
    <s v="NONE"/>
    <s v="05/24/21 13:53"/>
    <m/>
    <s v="DAVIS SUB"/>
    <s v="3P/W/O 17665 &amp; 4P/W/O 17665"/>
    <s v="COIS @ J279 TWD 1247 OPEN|COIS @ T1077 TWD J157 OPEN|FUS 1247 OPEN|SW 2730 CLOSE|COIS @ T2713 TWD T2712 OPEN|SW 1476 CLOSE|SW 4388 CLOSE|SW 7363 OPEN"/>
    <s v="DUMP TRUCK CAUGHT COMM WIRE "/>
    <m/>
    <s v="No"/>
    <s v="3rd Party, Vehicle"/>
    <m/>
    <s v="Yes"/>
    <s v="1"/>
    <s v="30"/>
    <s v="THN3"/>
    <s v="Distribution Circuit"/>
    <s v="ZXR8"/>
    <s v="05/24/21 10:03"/>
    <m/>
    <m/>
    <m/>
    <s v="No"/>
    <s v="1631612"/>
    <s v="21-0065048"/>
    <s v="1106/2"/>
    <s v="062041106"/>
    <m/>
    <m/>
    <m/>
  </r>
  <r>
    <n v="645"/>
    <s v="TLAL"/>
    <s v="3 - QC Complete"/>
    <n v="44369"/>
    <n v="44617"/>
    <s v="Tree fell onto overhead conductor, resulting in one phase to fall to ground and igniting a small fire. The ensuing fire was 1 meter - &lt; 3 meters in size. OIS: 1356964; ILIS: 21-0064923.2(2 outages); FOID: T005297848, T005297881; EC: 121386592; PM: 35251887; Circuit ID: 102911107, SAP ID: 100426419"/>
    <s v="\\fxshare-nas05\quotashare-fs01\ESA\5 - Ignition Tracking\2021_Ignition_QC_Folders\20210524_1356964_21-0064923.2(2 outages)_nan_T005297848"/>
    <s v=" "/>
    <m/>
    <m/>
    <m/>
    <m/>
    <m/>
    <s v="Not Assigned"/>
    <s v="Not Required"/>
    <m/>
    <m/>
    <s v="Not Required"/>
    <m/>
    <m/>
    <m/>
    <m/>
    <m/>
    <m/>
    <m/>
    <s v="Complete"/>
    <s v="Trunk (Decay, Defect, Cavity)"/>
    <m/>
    <m/>
    <m/>
    <s v="No dates or work listed"/>
    <s v="N"/>
    <m/>
    <m/>
    <m/>
    <s v="N"/>
    <m/>
    <s v="Fire Incident Report "/>
    <m/>
    <m/>
    <m/>
    <m/>
    <m/>
    <m/>
    <m/>
    <m/>
    <m/>
    <m/>
    <m/>
    <m/>
    <m/>
    <m/>
    <m/>
    <m/>
    <m/>
    <m/>
    <m/>
    <m/>
    <m/>
    <m/>
    <s v=" "/>
    <x v="215"/>
    <s v="06:05:00"/>
    <n v="44340"/>
    <s v="05:45:00"/>
    <s v="FAS"/>
    <s v="N"/>
    <s v="N"/>
    <n v="1356964"/>
    <s v="21-0064923.2(2 outages)"/>
    <m/>
    <s v="T005297848, T005297881"/>
    <n v="121386592"/>
    <m/>
    <m/>
    <s v="PG&amp;E_645_Ignition_20210524_2.jpg"/>
    <s v=" "/>
    <x v="1"/>
    <x v="0"/>
    <s v="Y"/>
    <s v="Y"/>
    <s v="N"/>
    <s v="On May 24, 2021 at 0646 hours, PG&amp;E Troublemen patrolled the Wyandotte 1107 12kV Distribution Circuit number 102911107, in the Tier 2 State Responsibility area near 4626 Foothill Blvd in Bangor (Oroville). They observed a fallen tree, one phase of broken 4 ACSR overhead service conductor and 1/0 triplex down on the ground, a damaged 10kVA overhead transformer, and a small fire. Initial analysis indicates the ignition was caused by a living 45' tall 21&quot; DBH live oak tree that completely failed, broke out at the base, fell into and through the service drop which inevitably brought down one span of primary overhead conductors down across the street. The tree appeared healthy, green, and with no external evidence of decay, but it was found to be rotten at the base upon post-incident inspection. Cal Fire responded to and extinguished the fire. The 69-minute outage affected 470 customers. The line was returned to service on May 24, 2021. This information is preliminary."/>
    <s v="PG&amp;E"/>
    <s v="Vegetation"/>
    <m/>
    <s v="D"/>
    <s v="D"/>
    <s v="&lt;3 meters of linear travel"/>
    <m/>
    <m/>
    <m/>
    <m/>
    <m/>
    <s v="Vegetation"/>
    <s v="Contact from object"/>
    <s v="Veg. contact"/>
    <s v="Y"/>
    <s v="Overhead"/>
    <x v="0"/>
    <s v="Conductor - Primary"/>
    <s v="Primary Conductor, Transformer, Service Drop"/>
    <n v="100426419"/>
    <s v=" "/>
    <x v="1"/>
    <n v="39.45825"/>
    <n v="-121.4708633"/>
    <s v="Butte"/>
    <s v="WYANDOTTE 1107"/>
    <n v="12000"/>
    <m/>
    <x v="1"/>
    <s v="Cal Fire"/>
    <s v="Hardwood Woodland"/>
    <m/>
    <m/>
    <s v="Y"/>
    <s v="Swedes 2013"/>
    <m/>
    <n v="280"/>
    <m/>
    <s v="N"/>
    <s v="N"/>
    <m/>
    <m/>
    <s v="2021-05-24"/>
    <n v="39.45825"/>
    <n v="-121.4708633"/>
    <n v="44341"/>
    <m/>
    <s v="HEALTHY GREEN APPEARANCE ON LIVE OAK ROTTEN ON INSIDE OF BASE,BROKE OUT AT BASE AND WENT THROUGH THE SERVICE DROP LINE BY THE HOUSE, WHICH PULLED DOWN 1 SPAN OF 12KV PRIMARY, CAUSING THE OUTAGE AND LINES TO COME DOWN ACROSS THE STREET, NO EXTERNAL SIGNS OR EVIDENCE OF INTERNAL TREE DECAY"/>
    <s v="OAKL"/>
    <m/>
    <m/>
    <m/>
    <m/>
    <m/>
    <m/>
    <m/>
    <m/>
    <m/>
    <m/>
    <m/>
    <m/>
    <m/>
    <s v="  "/>
    <s v="NORTH VALLEY"/>
    <s v="OROVILLE 01"/>
    <s v="06:05"/>
    <n v="44340"/>
    <n v="1356964"/>
    <s v="T005297848"/>
    <n v="52"/>
    <s v="PLEASANT VIEW LN"/>
    <s v="BANGOR"/>
    <n v="39.482370000000003"/>
    <n v="-121.50360000000001"/>
    <s v="V4TM2SK"/>
    <s v="SPARKS, MARTY"/>
    <n v="102911107"/>
    <s v="20210524 08:13"/>
    <n v="9260"/>
    <m/>
    <s v="Need flagging, BTA, tree fell and broke service and brought down 1 phase of 4acsr "/>
    <s v="Y"/>
    <n v="2"/>
    <s v="\\fxshare-nas05\quotashare-fs01\ESA\5 - Ignition Tracking\Fire_Tab_Attachment_Files"/>
    <s v="39.4582500,-121.4708633,201.600000,3D"/>
    <m/>
    <m/>
    <m/>
    <s v="Cal fire"/>
    <m/>
    <s v="N"/>
    <s v="Y"/>
    <m/>
    <s v="Clear"/>
    <m/>
    <s v="County Land"/>
    <m/>
    <s v="Calm"/>
    <m/>
    <s v="Vegetation"/>
    <m/>
    <s v="1 meter - &lt; 3 meters"/>
    <m/>
    <s v="Cal Fire"/>
    <m/>
    <s v="Overhead"/>
    <m/>
    <s v="Y"/>
    <s v="Pictures"/>
    <s v="PG&amp;E Employee"/>
    <m/>
    <s v="TREE-FELL INTO LINE"/>
    <s v="CONDUCTOR, OVERHEAD"/>
    <s v="N"/>
    <s v="  "/>
    <s v="Unplanned"/>
    <s v="North Valley"/>
    <s v="Oroville"/>
    <s v="102911107, WYANDOTTE-1107"/>
    <s v="21-0064923.2(2 outages)"/>
    <s v="Unplanned"/>
    <s v="Clear;32-90 F"/>
    <s v="469"/>
    <s v="32515"/>
    <s v="NO"/>
    <s v="Force Out"/>
    <s v="Sustained"/>
    <s v="No"/>
    <s v="37472"/>
    <s v="OH"/>
    <s v="Line Recloser"/>
    <s v="1356964"/>
    <s v="Insulator, Broken"/>
    <s v="NONE"/>
    <s v="05/24/21 13:23"/>
    <m/>
    <s v="W/S FOOTHILL BLVD, 300' SW/O ORO BANGOR HWY, OROVILLE"/>
    <s v="1 E/OF CAP BANK 345 ON HARDTAP AT SECONDARY SIDE"/>
    <m/>
    <s v="FORCED OUT DUE TO HIGH GROUND AMPS; FIELD RPTS WAS SERVICE CONDUCTOR AND EQUIPMENT THAT TREE CAME IN CONTACT WITH; NO MAINLINE EQUIPMENT INVOLVED"/>
    <m/>
    <s v="No"/>
    <s v="Vegetation, Tree - branch fell on line"/>
    <m/>
    <s v="No"/>
    <s v="1"/>
    <s v="61"/>
    <s v="ERCK"/>
    <s v="Distribution Circuit"/>
    <s v="MTHE"/>
    <s v="05/24/21 05:49"/>
    <m/>
    <s v="05/24/21 17:20"/>
    <m/>
    <s v="No"/>
    <s v="1631398"/>
    <s v="21-0064923"/>
    <s v="37472"/>
    <s v="102911107"/>
    <m/>
    <m/>
    <m/>
  </r>
  <r>
    <n v="644"/>
    <s v="AGFC"/>
    <s v="3 - QC Complete"/>
    <n v="44340"/>
    <n v="44617"/>
    <s v="Structure fire, not attributable to PG&amp;E assets. Grow house per Cal Fire. This information is preliminary."/>
    <s v="\\fxshare-nas05\quotashare-fs01\ESA\5 - Ignition Tracking\2021_Ignition_QC_Folders\20210523_nan_nan_nan_T005297805"/>
    <s v=" "/>
    <m/>
    <m/>
    <m/>
    <m/>
    <m/>
    <s v="Not In Scope"/>
    <m/>
    <m/>
    <m/>
    <m/>
    <m/>
    <m/>
    <m/>
    <m/>
    <m/>
    <m/>
    <m/>
    <m/>
    <m/>
    <m/>
    <m/>
    <m/>
    <m/>
    <m/>
    <m/>
    <m/>
    <m/>
    <m/>
    <m/>
    <m/>
    <m/>
    <m/>
    <m/>
    <m/>
    <m/>
    <m/>
    <m/>
    <m/>
    <m/>
    <m/>
    <m/>
    <m/>
    <m/>
    <m/>
    <m/>
    <m/>
    <m/>
    <m/>
    <m/>
    <m/>
    <m/>
    <m/>
    <s v=" "/>
    <x v="216"/>
    <s v="23:26:00"/>
    <m/>
    <m/>
    <s v="FAS"/>
    <s v="N"/>
    <s v="N"/>
    <m/>
    <m/>
    <m/>
    <s v="T005297805"/>
    <m/>
    <m/>
    <m/>
    <m/>
    <s v=" "/>
    <x v="0"/>
    <x v="1"/>
    <s v="N"/>
    <s v="N"/>
    <s v="N"/>
    <s v="Structure fire, not attributable to PG&amp;E assets. Grow house per Cal Fire. This information is preliminary."/>
    <s v="Not PG&amp;E"/>
    <s v="Building"/>
    <m/>
    <m/>
    <m/>
    <s v="0.26-9.99"/>
    <m/>
    <m/>
    <m/>
    <m/>
    <m/>
    <s v="Other Fire: Non-PG&amp;E related"/>
    <m/>
    <m/>
    <m/>
    <s v="Overhead"/>
    <x v="1"/>
    <m/>
    <m/>
    <m/>
    <s v=" "/>
    <x v="1"/>
    <n v="37.640773299999999"/>
    <n v="-120.30262500000001"/>
    <s v="Mariposa"/>
    <s v="MERCED FALLS 1102 "/>
    <n v="12000"/>
    <m/>
    <x v="0"/>
    <s v="Cal Fire"/>
    <s v="Hardwood Woodland"/>
    <m/>
    <m/>
    <s v="Y"/>
    <s v="Detwiler 2017"/>
    <m/>
    <n v="400"/>
    <m/>
    <s v="N"/>
    <s v="N"/>
    <m/>
    <m/>
    <s v="2021-05-24"/>
    <m/>
    <m/>
    <m/>
    <m/>
    <m/>
    <m/>
    <m/>
    <m/>
    <m/>
    <m/>
    <m/>
    <m/>
    <m/>
    <m/>
    <m/>
    <m/>
    <m/>
    <m/>
    <m/>
    <s v="  "/>
    <s v="YOSEMITE"/>
    <s v="MERCED 01"/>
    <s v="23:26"/>
    <n v="44339"/>
    <m/>
    <s v="T005297805"/>
    <s v="UNKNOWN"/>
    <s v="2900 BARRETT COVE"/>
    <s v="LA GRANGE"/>
    <m/>
    <m/>
    <s v="Y4TBAR9"/>
    <s v="REDDING, BLAKE"/>
    <m/>
    <s v="20210524 01:04"/>
    <n v="9221"/>
    <m/>
    <s v="struc fire /grow house per Cal Fire"/>
    <s v="Y"/>
    <n v="2"/>
    <s v="\\fxshare-nas05\quotashare-fs01\ESA\5 - Ignition Tracking\Fire_Tab_Attachment_Files"/>
    <s v="37.6407733,-120.3026250,377.700000,3D"/>
    <m/>
    <m/>
    <m/>
    <s v="cal fire Jake Ruhl 21-CAMMU010643"/>
    <m/>
    <s v="N"/>
    <s v="Y"/>
    <m/>
    <s v="Clear"/>
    <m/>
    <s v="Private Land"/>
    <m/>
    <s v="Calm"/>
    <m/>
    <s v="Unknown"/>
    <m/>
    <s v="0.25 - 10 Acres"/>
    <m/>
    <s v="Cal Fire"/>
    <m/>
    <s v="Overhead"/>
    <m/>
    <s v="N"/>
    <m/>
    <m/>
    <m/>
    <s v="PATROL-FOUND NOTHING"/>
    <m/>
    <s v="N"/>
    <s v="  "/>
    <m/>
    <m/>
    <m/>
    <m/>
    <m/>
    <m/>
    <m/>
    <m/>
    <m/>
    <m/>
    <m/>
    <m/>
    <m/>
    <m/>
    <m/>
    <m/>
    <m/>
    <m/>
    <m/>
    <m/>
    <m/>
    <m/>
    <m/>
    <m/>
    <m/>
    <m/>
    <m/>
    <m/>
    <m/>
    <m/>
    <m/>
    <m/>
    <m/>
    <m/>
    <m/>
    <m/>
    <m/>
    <m/>
    <m/>
    <m/>
    <m/>
    <m/>
    <m/>
    <m/>
    <m/>
    <m/>
    <m/>
  </r>
  <r>
    <n v="643"/>
    <s v="AGFC"/>
    <s v="3 - QC Complete"/>
    <n v="44339"/>
    <n v="44617"/>
    <s v="Structure fire, not attributable to PG&amp;E assets. This information is preliminary."/>
    <s v="\\fxshare-nas05\quotashare-fs01\ESA\5 - Ignition Tracking\2021_Ignition_QC_Folders\20210522_nan_nan_nan_1667851982"/>
    <s v=" "/>
    <m/>
    <m/>
    <m/>
    <m/>
    <m/>
    <s v="Not In Scope"/>
    <m/>
    <m/>
    <m/>
    <m/>
    <m/>
    <m/>
    <m/>
    <m/>
    <m/>
    <m/>
    <m/>
    <m/>
    <m/>
    <m/>
    <m/>
    <m/>
    <m/>
    <m/>
    <m/>
    <m/>
    <m/>
    <m/>
    <m/>
    <m/>
    <m/>
    <m/>
    <m/>
    <m/>
    <m/>
    <m/>
    <m/>
    <m/>
    <m/>
    <m/>
    <m/>
    <m/>
    <m/>
    <m/>
    <m/>
    <m/>
    <m/>
    <m/>
    <m/>
    <m/>
    <m/>
    <m/>
    <s v=" "/>
    <x v="217"/>
    <s v="19:38:00"/>
    <m/>
    <m/>
    <s v="FAS"/>
    <s v="N"/>
    <s v="N"/>
    <m/>
    <m/>
    <m/>
    <n v="1667851982"/>
    <m/>
    <m/>
    <m/>
    <m/>
    <s v=" "/>
    <x v="0"/>
    <x v="1"/>
    <s v="N"/>
    <s v="N"/>
    <s v="N"/>
    <s v="Structure fire, not attributable to PG&amp;E assets. This information is preliminary."/>
    <s v="Not PG&amp;E"/>
    <s v="Building"/>
    <m/>
    <m/>
    <m/>
    <s v="&lt;3 meters of linear travel"/>
    <m/>
    <m/>
    <m/>
    <m/>
    <m/>
    <s v="Other Fire: Non-PG&amp;E related"/>
    <m/>
    <m/>
    <m/>
    <s v="Underbuild"/>
    <x v="1"/>
    <m/>
    <m/>
    <m/>
    <s v=" "/>
    <x v="1"/>
    <n v="37.911776699999997"/>
    <n v="-122.1692283"/>
    <s v="Contra Costa"/>
    <s v="SOBRANTE 1102 "/>
    <n v="12000"/>
    <m/>
    <x v="0"/>
    <s v="Moraga FD"/>
    <s v="Urban"/>
    <m/>
    <m/>
    <s v="N"/>
    <m/>
    <m/>
    <n v="530"/>
    <m/>
    <s v="N"/>
    <s v="N"/>
    <m/>
    <m/>
    <s v="2021-05-23"/>
    <m/>
    <m/>
    <m/>
    <m/>
    <m/>
    <m/>
    <m/>
    <m/>
    <m/>
    <m/>
    <m/>
    <m/>
    <m/>
    <m/>
    <m/>
    <m/>
    <m/>
    <m/>
    <m/>
    <s v="  "/>
    <s v="DIABLO"/>
    <s v="CONCORD 06"/>
    <s v="19:38"/>
    <n v="44338"/>
    <m/>
    <n v="1667851982"/>
    <n v="368"/>
    <s v="DALEWOOD DR"/>
    <s v="ORINDA"/>
    <n v="37.911640000000013"/>
    <n v="-122.169614"/>
    <s v="D2TMJLQ"/>
    <s v="LUBOVISKI, MILTON"/>
    <n v="14671102"/>
    <s v="20210522 20:34"/>
    <n v="1120"/>
    <m/>
    <s v="house will need inspection before we re energize"/>
    <s v="Y"/>
    <m/>
    <m/>
    <s v="37.9117767,-122.1692283,222.600000,3D"/>
    <m/>
    <m/>
    <m/>
    <m/>
    <m/>
    <s v="N"/>
    <s v="Y"/>
    <s v="N"/>
    <s v="Clear"/>
    <m/>
    <s v="Structures"/>
    <m/>
    <s v="Calm"/>
    <m/>
    <s v="Unknown"/>
    <m/>
    <s v="Structure Only"/>
    <m/>
    <s v="Other (Comments)"/>
    <s v="moraga/orinda report#21053270"/>
    <s v="Underbuild"/>
    <m/>
    <s v="N"/>
    <m/>
    <m/>
    <m/>
    <m/>
    <m/>
    <m/>
    <s v="  "/>
    <m/>
    <m/>
    <m/>
    <m/>
    <m/>
    <m/>
    <m/>
    <m/>
    <m/>
    <m/>
    <m/>
    <m/>
    <m/>
    <m/>
    <m/>
    <m/>
    <m/>
    <m/>
    <m/>
    <m/>
    <m/>
    <m/>
    <m/>
    <m/>
    <m/>
    <m/>
    <m/>
    <m/>
    <m/>
    <m/>
    <m/>
    <m/>
    <m/>
    <m/>
    <m/>
    <m/>
    <m/>
    <m/>
    <m/>
    <m/>
    <m/>
    <m/>
    <m/>
    <m/>
    <m/>
    <m/>
    <m/>
  </r>
  <r>
    <n v="642"/>
    <s v="AGFC"/>
    <s v="3 - QC Complete"/>
    <n v="44338"/>
    <n v="44617"/>
    <s v="Other fire, not attributable to PG&amp;E assets. Grass fire in customer back yard ignited by customer. This information is preliminary."/>
    <s v="\\fxshare-nas05\quotashare-fs01\ESA\5 - Ignition Tracking\2021_Ignition_QC_Folders\20210522_nan_nan_nan_7942191101"/>
    <s v=" "/>
    <m/>
    <m/>
    <m/>
    <m/>
    <m/>
    <s v="Not In Scope"/>
    <m/>
    <m/>
    <m/>
    <m/>
    <m/>
    <m/>
    <m/>
    <m/>
    <m/>
    <m/>
    <m/>
    <m/>
    <m/>
    <m/>
    <m/>
    <m/>
    <m/>
    <m/>
    <m/>
    <m/>
    <m/>
    <m/>
    <m/>
    <m/>
    <m/>
    <m/>
    <m/>
    <m/>
    <m/>
    <m/>
    <m/>
    <m/>
    <m/>
    <m/>
    <m/>
    <m/>
    <m/>
    <m/>
    <m/>
    <m/>
    <m/>
    <m/>
    <m/>
    <m/>
    <m/>
    <m/>
    <s v=" "/>
    <x v="217"/>
    <s v="17:37:00"/>
    <m/>
    <m/>
    <s v="FAS"/>
    <s v="N"/>
    <s v="N"/>
    <m/>
    <m/>
    <m/>
    <n v="7942191101"/>
    <m/>
    <m/>
    <m/>
    <m/>
    <s v=" "/>
    <x v="0"/>
    <x v="1"/>
    <s v="N"/>
    <s v="N"/>
    <s v="N"/>
    <s v="Other fire, not attributable to PG&amp;E assets. Grass fire in customer back yard ignited by customer. This information is preliminary."/>
    <s v="Not PG&amp;E"/>
    <s v="Vegetation"/>
    <m/>
    <m/>
    <m/>
    <s v="0.26-9.99"/>
    <m/>
    <m/>
    <m/>
    <m/>
    <m/>
    <s v="Other Fire: Non-PG&amp;E related"/>
    <m/>
    <m/>
    <m/>
    <s v="Overhead"/>
    <x v="1"/>
    <m/>
    <m/>
    <m/>
    <s v=" "/>
    <x v="0"/>
    <n v="36.5667683"/>
    <n v="-119.6165633"/>
    <s v="Fresno"/>
    <s v="MC CALL 1105 "/>
    <n v="12000"/>
    <m/>
    <x v="0"/>
    <s v="Selma FD"/>
    <s v="Urban"/>
    <m/>
    <m/>
    <s v="N"/>
    <m/>
    <m/>
    <m/>
    <m/>
    <s v="N"/>
    <s v="N"/>
    <m/>
    <m/>
    <s v="2021-05-22"/>
    <m/>
    <m/>
    <m/>
    <m/>
    <m/>
    <m/>
    <m/>
    <m/>
    <m/>
    <m/>
    <m/>
    <m/>
    <m/>
    <m/>
    <m/>
    <m/>
    <m/>
    <m/>
    <m/>
    <s v="  "/>
    <s v="FRESNO"/>
    <s v="SELMA  01"/>
    <s v="17:37"/>
    <n v="44338"/>
    <m/>
    <n v="7942191101"/>
    <n v="2050"/>
    <s v="YOUNG ST"/>
    <s v="SELMA"/>
    <n v="36.566434000000001"/>
    <n v="-119.61666099999999"/>
    <s v="F6TJMRY"/>
    <s v="ROGERS, JAMES"/>
    <n v="254121105"/>
    <s v="20210522 17:47"/>
    <n v="2640"/>
    <n v="1"/>
    <s v="SELMA FD DEEMED HOUSE IS UNINHABITABLE ASKED FOR ELECTRIC AND GAS TO BE TURNED OFF"/>
    <s v="Y"/>
    <m/>
    <m/>
    <s v="36.5667683,-119.6165633,95.600000,3D"/>
    <m/>
    <m/>
    <m/>
    <s v="SELMA FD"/>
    <m/>
    <s v="N"/>
    <s v="Y"/>
    <s v="Y"/>
    <s v="Clear"/>
    <m/>
    <s v="Private Land"/>
    <s v="GRASS FIRE IN BACKYARD SELMA FD SAID RESIDENCE STARTED FIRE"/>
    <s v="Light"/>
    <m/>
    <s v="Unknown"/>
    <m/>
    <s v="&lt; 1 meter"/>
    <m/>
    <s v="Fire Dept"/>
    <m/>
    <s v="Overhead"/>
    <m/>
    <s v="N"/>
    <m/>
    <m/>
    <m/>
    <m/>
    <m/>
    <m/>
    <s v="  "/>
    <m/>
    <m/>
    <m/>
    <m/>
    <m/>
    <m/>
    <m/>
    <m/>
    <m/>
    <m/>
    <m/>
    <m/>
    <m/>
    <m/>
    <m/>
    <m/>
    <m/>
    <m/>
    <m/>
    <m/>
    <m/>
    <m/>
    <m/>
    <m/>
    <m/>
    <m/>
    <m/>
    <m/>
    <m/>
    <m/>
    <m/>
    <m/>
    <m/>
    <m/>
    <m/>
    <m/>
    <m/>
    <m/>
    <m/>
    <m/>
    <m/>
    <m/>
    <m/>
    <m/>
    <m/>
    <m/>
    <m/>
  </r>
  <r>
    <n v="641"/>
    <s v="CFMD"/>
    <s v="3 - QC Complete"/>
    <n v="44390"/>
    <n v="44617"/>
    <s v="Grass fire by deadend transformer pole with 2 of 3 blown fuses. The ensuing fire was marked as less than one meter but the photos show this was actaully 3 meters - 0.25 acre in size. This information is preliminary."/>
    <s v="\\fxshare-nas05\quotashare-fs01\ESA\5 - Ignition Tracking\2021_Ignition_QC_Folders\20210522_1356501_21-0064768_nan_T005297350"/>
    <s v=" "/>
    <m/>
    <m/>
    <m/>
    <m/>
    <m/>
    <s v="Not In Scope"/>
    <m/>
    <m/>
    <m/>
    <m/>
    <m/>
    <m/>
    <m/>
    <m/>
    <m/>
    <m/>
    <m/>
    <m/>
    <m/>
    <m/>
    <m/>
    <m/>
    <m/>
    <m/>
    <m/>
    <m/>
    <m/>
    <m/>
    <m/>
    <m/>
    <m/>
    <m/>
    <m/>
    <m/>
    <m/>
    <m/>
    <m/>
    <m/>
    <m/>
    <m/>
    <m/>
    <m/>
    <m/>
    <m/>
    <m/>
    <s v="Y"/>
    <n v="44390"/>
    <n v="44390"/>
    <s v="BAR9"/>
    <s v="209-658-4153"/>
    <m/>
    <m/>
    <s v=" "/>
    <x v="217"/>
    <s v="16:39:00"/>
    <n v="44338"/>
    <s v="15:30:00"/>
    <s v="FAS"/>
    <s v="N"/>
    <s v="N"/>
    <n v="1356501"/>
    <s v="21-0064768"/>
    <m/>
    <s v="T005297350, T005297353"/>
    <m/>
    <m/>
    <m/>
    <s v="PG&amp;E_641_Ignition_20210522_3.JPG"/>
    <s v=" "/>
    <x v="1"/>
    <x v="0"/>
    <s v="Y"/>
    <s v="Y"/>
    <s v="N"/>
    <s v="On May 22nd, 2021 at approximately 16:39 hours, a PG&amp;E troubleman was dispatched to the Cressey 2104, 21kV distribution circuit on East Ave in the City of Winton in response to an outage. The responding troubleman arrived on scene and observed a small vegetation fire had been extinguished by the local fire department.  Initial analysis indicates fuses that were blown, the primary fuses at the source side device which were a mile or two from the actual fire.  The troubleman refused the fuses and patrolled  the area and found no cause.  The line was reenergized it and everything was ok.  No corrective tags were created for this incident.  The troubleman refused the source side cut outs.  The fire size was less than one acre.  The fire was suppressed by CAL  Fire. No other facilities were impacted.  This incident occurred in a Non-HFTD with storm, gusty wind weather conditions.  This information is preliminary."/>
    <s v="PG&amp;E"/>
    <s v="Vegetation"/>
    <m/>
    <s v="D"/>
    <s v="D"/>
    <s v="0.26-9.99"/>
    <m/>
    <m/>
    <m/>
    <m/>
    <m/>
    <s v="Unknown"/>
    <m/>
    <m/>
    <s v="N"/>
    <s v="Overhead"/>
    <x v="0"/>
    <s v="Fuse"/>
    <m/>
    <n v="103173875"/>
    <s v=" "/>
    <x v="0"/>
    <n v="37.491612951999997"/>
    <n v="-120.6060490736"/>
    <s v="Merced"/>
    <s v="CRESSEY 2104"/>
    <n v="21000"/>
    <m/>
    <x v="0"/>
    <s v="Cal Fire"/>
    <s v="Agriculture"/>
    <m/>
    <m/>
    <s v="N"/>
    <m/>
    <m/>
    <m/>
    <m/>
    <s v="N"/>
    <s v="N"/>
    <m/>
    <m/>
    <s v="2021-05-22"/>
    <m/>
    <m/>
    <m/>
    <m/>
    <m/>
    <m/>
    <m/>
    <m/>
    <m/>
    <m/>
    <m/>
    <m/>
    <m/>
    <m/>
    <m/>
    <m/>
    <m/>
    <m/>
    <m/>
    <s v="  "/>
    <s v="YOSEMITE"/>
    <s v="MERCED 04"/>
    <s v="16:39"/>
    <n v="44338"/>
    <n v="1356501"/>
    <s v="T005297350"/>
    <m/>
    <s v="EAST AVE E/O LOONEY TO"/>
    <s v="WINTON"/>
    <n v="37.49127"/>
    <n v="-120.62902"/>
    <s v="Y4TBAR9"/>
    <s v="REDDING, BLAKE"/>
    <n v="254702104"/>
    <s v="20210522 18:37"/>
    <n v="9002"/>
    <n v="1"/>
    <s v="grass fire by DE TX pole SSD fuses 2 of 3 blown"/>
    <s v="Y"/>
    <n v="3"/>
    <s v="\\fxshare-nas05\quotashare-fs01\ESA\5 - Ignition Tracking\Fire_Tab_Attachment_Files"/>
    <s v="37.4899883,-120.6126383,194.900000,3D"/>
    <m/>
    <m/>
    <s v="grass fire base of DE TX pole and customer owned mtr pole"/>
    <s v="cal fire Grimes 21-0010550"/>
    <m/>
    <s v="N"/>
    <s v="Y"/>
    <m/>
    <s v="Storm Wind"/>
    <m/>
    <s v="Private Land"/>
    <m/>
    <s v="Gusty"/>
    <m/>
    <s v="Unknown"/>
    <m/>
    <s v="&lt; 1 meter"/>
    <m/>
    <s v="Cal Fire"/>
    <m/>
    <s v="Overhead"/>
    <m/>
    <s v="N"/>
    <m/>
    <m/>
    <m/>
    <s v="PATROL-FOUND NOTHING"/>
    <m/>
    <s v="N"/>
    <s v="  "/>
    <s v="Unplanned"/>
    <s v="Yosemite"/>
    <s v="Merced"/>
    <s v="254702104, CRESSEY-2104"/>
    <s v="21-0064768"/>
    <s v="Unplanned"/>
    <s v="Clear;32-90 F"/>
    <s v="14"/>
    <s v="2324"/>
    <s v="NO"/>
    <s v="Line to Line"/>
    <s v="Sustained"/>
    <s v="No"/>
    <s v="7309"/>
    <s v="OH"/>
    <s v="Fuse"/>
    <s v="1356501"/>
    <m/>
    <m/>
    <m/>
    <m/>
    <s v="EAST AVE 1 POLE E/O LOONEY - SNELLING"/>
    <m/>
    <m/>
    <m/>
    <m/>
    <s v="No"/>
    <s v="Unknown Cause, Patrol - found nothing"/>
    <m/>
    <s v="No"/>
    <m/>
    <m/>
    <s v="BSD9"/>
    <s v="Distribution Circuit"/>
    <s v="BSD9"/>
    <s v="05/22/21 15:30"/>
    <s v="Not Required"/>
    <s v="05/22/21 18:16"/>
    <m/>
    <s v="No"/>
    <s v="1631260"/>
    <s v="21-0064768"/>
    <s v="7309"/>
    <s v="254702104"/>
    <s v="05/22/21 15:30"/>
    <m/>
    <s v="No"/>
  </r>
  <r>
    <n v="640"/>
    <s v="TLAL"/>
    <s v="3 - QC Complete"/>
    <n v="44546"/>
    <n v="44617"/>
    <s v="Initial EIR: EI210522A - Healdsburg - Property Damage - Summary: On May 24, 2021 at approximately 1420 hours PG&amp;E responded to a 911 report of a structure fire on the 11000 block of Old Redwood Highway in Healdsburg. The location is served by the Fitch Mountain-1111 12kV Distribution Circuit. Upon arrival the PG&amp;E troubleman was asked by a CalFire Firefighter if the abandoned house on fire, was energized. The troubleman was able to find the service drop disconnected, coiled up on a nearby pole and determined the building was not energized. The CalFire Firefighter believing the fire started in the house, released him from the scene and he departed. Approximately a half hour later the troubleman was called by the CalFire Firefighter and asked to return to the scene. The troubleman was directed by the CalFire Firefighter to nearby downed secondary wires. CalFire took the downed secondary wires into evidence. PG&amp;E is reporting this incident under the Property Damage reporting criteria estimating the potential damage to be greater than $50K. AGFC original preliminary review notes: Structure fire, not attributable to PG&amp;E assets. This information is preliminary. _x000a_OIS: 1356455; FOID: 3487045020, T005297274; ILIS: 21-0064740; EC: 121381601; PM: 35251741; SAP: 101958736, 102032542, 103386498"/>
    <s v="\\fxshare-nas05\quotashare-fs01\ESA\5 - Ignition Tracking\2021_Ignition_QC_Folders\20210522_nan_nan_nan_3487045020"/>
    <s v=" "/>
    <s v="Y"/>
    <s v="TLAL"/>
    <s v="Incident Name Added; Create Time Updated, CPUC Reportable Ignition, Outage Date &amp; Time Added; Attributable to PG&amp;E Assets, Ignition Source, Fire Size, Primary/Secondary, Fire Suppressing Agency, Fire Lat/Long Updated"/>
    <n v="44546"/>
    <m/>
    <s v="Not In Scope"/>
    <m/>
    <m/>
    <m/>
    <m/>
    <m/>
    <m/>
    <m/>
    <m/>
    <m/>
    <m/>
    <m/>
    <m/>
    <m/>
    <m/>
    <m/>
    <m/>
    <m/>
    <m/>
    <m/>
    <m/>
    <m/>
    <m/>
    <m/>
    <m/>
    <m/>
    <m/>
    <m/>
    <m/>
    <m/>
    <m/>
    <m/>
    <m/>
    <s v="Y"/>
    <n v="44349"/>
    <m/>
    <s v="Cal Fire"/>
    <s v="Online"/>
    <s v="Rqtd by Debbie Whisenhunt (Ref # R001202-060221)"/>
    <m/>
    <m/>
    <m/>
    <m/>
    <m/>
    <m/>
    <m/>
    <m/>
    <s v=" "/>
    <x v="217"/>
    <s v="13:56:00"/>
    <n v="44338"/>
    <s v="14:21:00"/>
    <s v="FAS"/>
    <s v="N"/>
    <s v="N"/>
    <n v="1356455"/>
    <s v="21-0064740"/>
    <m/>
    <s v="3487045020, T005297274"/>
    <n v="121381601"/>
    <m/>
    <s v="EI210522A"/>
    <s v="PG&amp;E_640_Ignition_20210524_2.jpg"/>
    <s v=" "/>
    <x v="0"/>
    <x v="1"/>
    <s v="N"/>
    <s v="N"/>
    <s v="N"/>
    <s v="[20-Day Report Summary] On May 22, 2021 at 1355 hours, PG&amp;E’s Emergency Line received a call from Sonoma County Redcom, reporting a structure fire at 11920 Old Redwood Highway in Healdsburg (“Incident Location”). This location is served by the Fitch Mountain-1111 12kV Overhead Distribution Circuit. At 1400 hours, PG&amp;E dispatched a troubleman to the Incident Location. A PG&amp;E Distribution Supervisor also began travelling to the Incident Location. The Supervisor arrived at 1415 hours and the troubleman arrived shortly after. They observed CAL FIRE extinguishing a structure fire on the east side of 11812 Old Redwood Highway North of the structure fire was a span of downed open-wire secondary conductor running between a pole (“Pole #1”) to the west and a pole (“Pole #2”) to the east. The open-wire secondary was being fed by a transformer on a pole (“Pole #3”) further west of Pole #1. The open-wire secondary service that tapped off the open-wire secondary span near Pole #2 was coiled up at Pole #2. Due to the active fire, the troubleman and supervisor could not gain access to Pole #2 or the broken conductor to examine them in detail. A CAL FIRE officer asked the supervisor if the abandoned structure engaged in the fire was energized. The supervisor did not see a service to the structure and told the officer that the structure was not energized. The troubleman and supervisor believed that the structure had previously been served by the triplex secondary service that was coiled up at Pole #2. Though the structure was not energized, the troubleman took steps to make the wire down location safe. At 1420 hours, the troubleman opened Fuse 5317 source side of the wire down location. Opening the fuse resulted in an outage to nine customers. He then cut the secondary conductors and jumpers at Pole #1, source side of the wire down location. The troubleman then went to Pole #3 to examine the transformer serving the secondary conductors but could not gain bucket truck access due to emergency vehicles parked around the pole. However, from the ground he believed that the bushing mounted liquid fuses on the transformer had blown. At 1525 hours, the troubleman closed fuse 5317 restoring service to other customers on the line. The troubleman then created EC Notification 121381601 to replace bushing mounted liquid fuses on the transformer. The troubleman then left the site at 1600 hours. It was later found that the fuses on the transformer did not need to be replaced and PG&amp;E cancelled EC Notification 121381601. CAL FIRE called the troubleman later to advise they had taken secondary conductors. During a site visit on June 9, 2021, PG&amp;E collected secondary conductor from the Incident Location that had not been collected by CAL FIRE. A weather station 0.7 miles from the northeast of the Incident Location reported dry and breezy conditions with temperatures between 74-76 and relative humidity between 22-23%. Winds were out of the south-southwest with gusts between 14-17 mph and the strongest gust being 17.5 mph. PG&amp;E reported this incident to the CPUC on May 24, 2021 under the Property Damage criterion due to fire damage sustained at the Incident Location possibly exceeding $50,000 and CAL FIRE collecting secondary conductor. PG&amp;E is continuing its investigation into this incident. This information is preliminary, and all the times, customer numbers and measurements mentioned in this report are approximate. PG&amp;E is fully cooperating and communicating with external agencies as required."/>
    <s v="Not PG&amp;E"/>
    <s v="Building"/>
    <s v="Secondary Conductor"/>
    <s v="D"/>
    <s v="D"/>
    <s v="0.26-9.99"/>
    <m/>
    <m/>
    <m/>
    <m/>
    <m/>
    <s v="Other Fire: Non-PG&amp;E related"/>
    <m/>
    <m/>
    <s v="Y"/>
    <s v="Overhead"/>
    <x v="2"/>
    <m/>
    <s v="Secondary Conductor"/>
    <s v="101958736, 102032542, 103386498"/>
    <s v=" "/>
    <x v="0"/>
    <n v="38.577449999999999"/>
    <n v="-122.84206"/>
    <s v="Sonoma"/>
    <s v="FITCH MOUNTAIN 1111 "/>
    <n v="12000"/>
    <m/>
    <x v="0"/>
    <s v="Cal Fire"/>
    <s v="Herbaceous"/>
    <s v="Grass Fuel Model"/>
    <m/>
    <s v="Y"/>
    <s v="Kincade 2019"/>
    <s v="Milk"/>
    <m/>
    <m/>
    <s v="N"/>
    <s v="N"/>
    <m/>
    <m/>
    <s v="2021-05-22"/>
    <m/>
    <m/>
    <m/>
    <m/>
    <m/>
    <m/>
    <m/>
    <m/>
    <m/>
    <m/>
    <m/>
    <m/>
    <m/>
    <m/>
    <m/>
    <m/>
    <m/>
    <m/>
    <m/>
    <s v="  "/>
    <s v="NORTH COAST"/>
    <s v="GEYSERVILLE"/>
    <s v="13:57"/>
    <n v="44338"/>
    <m/>
    <n v="3487045020"/>
    <n v="11920"/>
    <s v="OLD REDWOOD HWY"/>
    <s v="HEALDSBURG"/>
    <n v="38.578527000000001"/>
    <n v="-122.843502"/>
    <s v="W9TJ5C5"/>
    <s v="CLARK, JEREMY"/>
    <n v="42751111"/>
    <s v="20210522 15:49"/>
    <n v="1121"/>
    <m/>
    <s v="STRUCTURE FIRE"/>
    <s v="Y"/>
    <m/>
    <m/>
    <s v="38.5771450,-122.8430067,39.400000,3D"/>
    <m/>
    <m/>
    <m/>
    <s v="CAPT. STORNETTA 707-481-5209"/>
    <m/>
    <s v="N"/>
    <s v="Y"/>
    <s v="Y"/>
    <s v="Clear"/>
    <s v="LIGHT WITH OCCASIONAL GUSTS"/>
    <s v="Structures"/>
    <m/>
    <s v="Light"/>
    <m/>
    <s v="3rd Party"/>
    <m/>
    <s v="0.25 - 10 Acres"/>
    <m/>
    <s v="Fire Dept"/>
    <m/>
    <s v="Overhead"/>
    <m/>
    <s v="N"/>
    <m/>
    <m/>
    <m/>
    <m/>
    <m/>
    <m/>
    <s v="  "/>
    <m/>
    <m/>
    <m/>
    <m/>
    <m/>
    <m/>
    <m/>
    <m/>
    <m/>
    <m/>
    <m/>
    <m/>
    <m/>
    <m/>
    <m/>
    <m/>
    <m/>
    <m/>
    <m/>
    <m/>
    <m/>
    <m/>
    <m/>
    <m/>
    <m/>
    <m/>
    <m/>
    <m/>
    <m/>
    <m/>
    <m/>
    <m/>
    <m/>
    <m/>
    <m/>
    <m/>
    <m/>
    <m/>
    <m/>
    <m/>
    <m/>
    <m/>
    <m/>
    <m/>
    <m/>
    <m/>
    <m/>
  </r>
  <r>
    <n v="639"/>
    <s v="AGFC"/>
    <s v="3 - QC Complete"/>
    <n v="44338"/>
    <n v="44617"/>
    <s v="Duplicate of index 638. Other fire, not attributable to PG&amp;E assets. Customer burning debris got away from them. This information is preliminary."/>
    <s v="\\fxshare-nas05\quotashare-fs01\ESA\5 - Ignition Tracking\2021_Ignition_QC_Folders\20210522_nan_nan_nan_7641669627"/>
    <s v=" "/>
    <m/>
    <m/>
    <m/>
    <m/>
    <m/>
    <s v="Not In Scope"/>
    <m/>
    <m/>
    <m/>
    <m/>
    <m/>
    <m/>
    <m/>
    <m/>
    <m/>
    <m/>
    <m/>
    <m/>
    <m/>
    <m/>
    <m/>
    <m/>
    <m/>
    <m/>
    <m/>
    <m/>
    <m/>
    <m/>
    <m/>
    <m/>
    <m/>
    <m/>
    <m/>
    <m/>
    <m/>
    <m/>
    <m/>
    <m/>
    <m/>
    <m/>
    <m/>
    <m/>
    <m/>
    <m/>
    <m/>
    <m/>
    <m/>
    <m/>
    <m/>
    <m/>
    <m/>
    <m/>
    <s v=" "/>
    <x v="217"/>
    <s v="12:04:00"/>
    <m/>
    <m/>
    <s v="FAS"/>
    <s v="N"/>
    <s v="N"/>
    <m/>
    <m/>
    <m/>
    <n v="7641669627"/>
    <m/>
    <m/>
    <m/>
    <m/>
    <s v=" "/>
    <x v="0"/>
    <x v="1"/>
    <s v="N"/>
    <s v="N"/>
    <s v="N"/>
    <s v="Duplicate of index 638. Other fire, not attributable to PG&amp;E assets. Customer burning debris got away from them. This information is preliminary."/>
    <s v="Not PG&amp;E"/>
    <s v="Vegetation"/>
    <m/>
    <m/>
    <m/>
    <s v="&lt;3 meters of linear travel"/>
    <m/>
    <m/>
    <m/>
    <m/>
    <m/>
    <s v="Other Fire: Non-PG&amp;E related"/>
    <m/>
    <m/>
    <m/>
    <s v="Overhead"/>
    <x v="1"/>
    <m/>
    <m/>
    <m/>
    <s v=" "/>
    <x v="0"/>
    <n v="36.567861700000002"/>
    <n v="-119.6177283"/>
    <s v="Fresno"/>
    <s v="MC CALL 1105 "/>
    <n v="12000"/>
    <m/>
    <x v="0"/>
    <s v="Selma FD"/>
    <s v="Urban"/>
    <m/>
    <m/>
    <s v="N"/>
    <m/>
    <m/>
    <m/>
    <m/>
    <s v="N"/>
    <s v="N"/>
    <m/>
    <m/>
    <s v="2021-05-22"/>
    <m/>
    <m/>
    <m/>
    <m/>
    <m/>
    <m/>
    <m/>
    <m/>
    <m/>
    <m/>
    <m/>
    <m/>
    <m/>
    <m/>
    <m/>
    <m/>
    <m/>
    <m/>
    <m/>
    <s v="  "/>
    <s v="FRESNO"/>
    <s v="SELMA  02"/>
    <s v="12:04"/>
    <n v="44338"/>
    <m/>
    <n v="7641669627"/>
    <n v="10293"/>
    <s v="S DE WOLF AVE"/>
    <s v="SELMA"/>
    <n v="36.593349000000003"/>
    <n v="-119.646503"/>
    <s v="F6TJMRY"/>
    <s v="ROGERS, JAMES"/>
    <n v="254121106"/>
    <s v="20210522 12:13"/>
    <n v="2641"/>
    <n v="1"/>
    <s v="GRASS FIRE CAUSED BY OWNER BURING DEBRIS DAMAGING PANEL CUSTOMER WILL CONTACT PGE WOULD LIKE TO HAVE SERVICE MOVED CLOSER TO THE ROAD"/>
    <s v="Y"/>
    <m/>
    <m/>
    <s v="36.5678617,-119.6177283,89.500000,3D"/>
    <m/>
    <m/>
    <m/>
    <s v="SELMA FD"/>
    <m/>
    <s v="N"/>
    <s v="Y"/>
    <s v="Y"/>
    <s v="Clear"/>
    <m/>
    <s v="Private Land"/>
    <m/>
    <s v="Breezy"/>
    <m/>
    <s v="3rd Party"/>
    <s v="OWNER BURNING PILES OF DEBRIS FIRE GOT AWAY "/>
    <s v="3 meters - 0.25 Acres"/>
    <m/>
    <s v="Fire Dept"/>
    <m/>
    <s v="Overhead"/>
    <m/>
    <s v="N"/>
    <m/>
    <m/>
    <m/>
    <m/>
    <m/>
    <m/>
    <s v="  "/>
    <m/>
    <m/>
    <m/>
    <m/>
    <m/>
    <m/>
    <m/>
    <m/>
    <m/>
    <m/>
    <m/>
    <m/>
    <m/>
    <m/>
    <m/>
    <m/>
    <m/>
    <m/>
    <m/>
    <m/>
    <m/>
    <m/>
    <m/>
    <m/>
    <m/>
    <m/>
    <m/>
    <m/>
    <m/>
    <m/>
    <m/>
    <m/>
    <m/>
    <m/>
    <m/>
    <m/>
    <m/>
    <m/>
    <m/>
    <m/>
    <m/>
    <m/>
    <m/>
    <m/>
    <m/>
    <m/>
    <m/>
  </r>
  <r>
    <n v="638"/>
    <s v="AGFC"/>
    <s v="3 - QC Complete"/>
    <n v="44338"/>
    <n v="44617"/>
    <s v="Other fire, not attributable to PG&amp;E assets. Customer burning debris got away from them. This information is preliminary."/>
    <s v="\\fxshare-nas05\quotashare-fs01\ESA\5 - Ignition Tracking\2021_Ignition_QC_Folders\20210522_1356314_nan_nan_T005297160"/>
    <s v=" "/>
    <m/>
    <m/>
    <m/>
    <m/>
    <m/>
    <s v="Not In Scope"/>
    <m/>
    <m/>
    <m/>
    <m/>
    <m/>
    <m/>
    <m/>
    <m/>
    <m/>
    <m/>
    <m/>
    <m/>
    <m/>
    <m/>
    <m/>
    <m/>
    <m/>
    <m/>
    <m/>
    <m/>
    <m/>
    <m/>
    <m/>
    <m/>
    <m/>
    <m/>
    <m/>
    <m/>
    <m/>
    <m/>
    <m/>
    <m/>
    <m/>
    <m/>
    <m/>
    <m/>
    <m/>
    <m/>
    <m/>
    <m/>
    <m/>
    <m/>
    <m/>
    <m/>
    <m/>
    <m/>
    <s v=" "/>
    <x v="217"/>
    <s v="10:55:00"/>
    <n v="44338"/>
    <s v="10:55:00"/>
    <s v="FAS"/>
    <s v="N"/>
    <s v="N"/>
    <n v="1356314"/>
    <m/>
    <m/>
    <s v="T005297160"/>
    <m/>
    <m/>
    <m/>
    <m/>
    <s v=" "/>
    <x v="0"/>
    <x v="1"/>
    <s v="N"/>
    <s v="N"/>
    <s v="N"/>
    <s v="Other fire, not attributable to PG&amp;E assets. Customer burning debris got away from them. This information is preliminary."/>
    <s v="Not PG&amp;E"/>
    <s v="Vegetation"/>
    <m/>
    <m/>
    <m/>
    <s v="0.26-9.99"/>
    <m/>
    <m/>
    <m/>
    <m/>
    <m/>
    <s v="Other Fire: Non-PG&amp;E related"/>
    <m/>
    <m/>
    <m/>
    <s v="Overhead"/>
    <x v="1"/>
    <m/>
    <m/>
    <m/>
    <s v=" "/>
    <x v="0"/>
    <n v="36.567808300000003"/>
    <n v="-119.61773169999999"/>
    <s v="Fresno"/>
    <s v="MC CALL 1105 "/>
    <n v="12000"/>
    <m/>
    <x v="0"/>
    <s v="Selma FD"/>
    <s v="Urban"/>
    <m/>
    <m/>
    <s v="N"/>
    <m/>
    <m/>
    <m/>
    <m/>
    <s v="N"/>
    <s v="N"/>
    <m/>
    <m/>
    <s v="2021-05-22"/>
    <m/>
    <m/>
    <m/>
    <m/>
    <m/>
    <m/>
    <m/>
    <m/>
    <m/>
    <m/>
    <m/>
    <m/>
    <m/>
    <m/>
    <m/>
    <m/>
    <m/>
    <m/>
    <m/>
    <s v="  "/>
    <s v="FRESNO"/>
    <s v="SELMA  02"/>
    <s v="10:55"/>
    <n v="44338"/>
    <n v="1356314"/>
    <s v="T005297160"/>
    <n v="10293"/>
    <s v="S DE WOLF AVE"/>
    <s v="SELMA"/>
    <n v="36.586260000000003"/>
    <n v="-119.64655"/>
    <s v="F6TJMRY"/>
    <s v="ROGERS, JAMES"/>
    <n v="254121106"/>
    <s v="20210522 12:08"/>
    <n v="9221"/>
    <m/>
    <s v="OWNER OF PROPERTY BURNING DEBRIS CAUGHT GRASS ON FIRE DID DAMAGE TO PANEL "/>
    <s v="Y"/>
    <m/>
    <m/>
    <s v="36.5678083,-119.6177317,81.600000,3D"/>
    <m/>
    <m/>
    <m/>
    <s v="SELMA FD"/>
    <m/>
    <s v="N"/>
    <s v="Y"/>
    <m/>
    <s v="Clear"/>
    <m/>
    <s v="Private Land"/>
    <m/>
    <s v="Breezy"/>
    <m/>
    <s v="3rd Party"/>
    <s v="OWNER OF PROPERTY SET BURN PILES FIRE GOT AWAY "/>
    <s v="3 meters - 0.25 Acres"/>
    <m/>
    <s v="Fire Dept"/>
    <m/>
    <s v="Overhead"/>
    <m/>
    <s v="N"/>
    <m/>
    <m/>
    <m/>
    <s v="PATROL-NOT CONDUCTED"/>
    <s v="CUSTOMER EQUIPMENT"/>
    <s v="N"/>
    <s v="  "/>
    <m/>
    <m/>
    <m/>
    <m/>
    <m/>
    <m/>
    <m/>
    <m/>
    <m/>
    <m/>
    <m/>
    <m/>
    <m/>
    <m/>
    <m/>
    <m/>
    <m/>
    <m/>
    <m/>
    <m/>
    <m/>
    <m/>
    <m/>
    <m/>
    <m/>
    <m/>
    <m/>
    <m/>
    <m/>
    <m/>
    <m/>
    <m/>
    <m/>
    <m/>
    <m/>
    <m/>
    <m/>
    <m/>
    <m/>
    <m/>
    <m/>
    <m/>
    <m/>
    <m/>
    <m/>
    <m/>
    <m/>
  </r>
  <r>
    <n v="637"/>
    <s v="S7RM"/>
    <s v="3 - QC Complete"/>
    <n v="44342"/>
    <n v="44617"/>
    <s v="Overhead connector burned out, resulting in a small ignition. The fire was originally marked as 1 meter - &lt; 3 meters, but the photos show 3 meters - 0.25 acre. S7RM- no EC tag or ILIS information found related to this incident.  "/>
    <s v="\\fxshare-nas05\quotashare-fs01\ESA\5 - Ignition Tracking\2021_Ignition_QC_Folders\20210522_1356241_nan_nan_T005297086"/>
    <s v=" "/>
    <m/>
    <m/>
    <m/>
    <m/>
    <m/>
    <s v="Not In Scope"/>
    <m/>
    <m/>
    <m/>
    <m/>
    <m/>
    <m/>
    <m/>
    <m/>
    <m/>
    <m/>
    <m/>
    <m/>
    <m/>
    <m/>
    <m/>
    <m/>
    <m/>
    <m/>
    <m/>
    <m/>
    <m/>
    <m/>
    <m/>
    <m/>
    <m/>
    <m/>
    <m/>
    <m/>
    <m/>
    <m/>
    <m/>
    <m/>
    <m/>
    <m/>
    <m/>
    <m/>
    <m/>
    <m/>
    <m/>
    <m/>
    <m/>
    <m/>
    <m/>
    <m/>
    <m/>
    <m/>
    <s v=" "/>
    <x v="217"/>
    <s v="08:53:00"/>
    <m/>
    <m/>
    <s v="FAS"/>
    <s v="N"/>
    <s v="N"/>
    <n v="1356241"/>
    <m/>
    <m/>
    <s v="T005297086"/>
    <m/>
    <m/>
    <m/>
    <s v="PG&amp;E_637_ignition_20210522_1.jpg"/>
    <s v=" "/>
    <x v="1"/>
    <x v="0"/>
    <s v="Y"/>
    <s v="Y"/>
    <s v="N"/>
    <s v="On May 22nd, 2021 at 08:56 hrs. a PG &amp; E Troubleman was dispatched to the Borden 1101 12 KV Distribution Circuit near Highway 99 and Avenue 11 in the community of Madera in response to a report of wires sparking and a small grass fire.  Upon his arrival in the area, the troubleman noted an approximate  6 foot X 50 foot grass fire which had burnt alongside the road and had been extinguished by a customer.  The troubleman also noted a burned out connector and an outage in the area.   This incident occurred in a Non-HFTD during a clear weather condition.  Initial analysis indicates that the connector burned out causing sparking which ignited the vegetation along the roadside.  The troubleman was able to make repairs to the connector in the field and no EC tag was identified related to this incident.  There was also no ILIS information found related to this ignition.  "/>
    <s v="PG&amp;E"/>
    <s v="Vegetation"/>
    <m/>
    <s v="D"/>
    <s v="D"/>
    <s v="&lt;0.25"/>
    <s v="6 feet X 50 feet along the road."/>
    <m/>
    <m/>
    <m/>
    <m/>
    <s v="Equipment - PG&amp;E"/>
    <s v="All types of equipment / facility failure"/>
    <s v="Splice/Clamp/Connector"/>
    <s v="Y"/>
    <s v="Overhead"/>
    <x v="2"/>
    <s v="Splice/Clamp/Connector"/>
    <s v="Connector"/>
    <n v="101221759"/>
    <s v=" "/>
    <x v="0"/>
    <n v="36.90943"/>
    <n v="-119.96453"/>
    <s v="Madera"/>
    <s v="BORDEN 1101"/>
    <s v="0-750"/>
    <m/>
    <x v="0"/>
    <s v="Customer"/>
    <s v="Agriculture"/>
    <m/>
    <m/>
    <s v="N"/>
    <m/>
    <m/>
    <m/>
    <m/>
    <s v="N"/>
    <s v="N"/>
    <m/>
    <m/>
    <s v="2021-05-22"/>
    <m/>
    <m/>
    <m/>
    <m/>
    <m/>
    <m/>
    <m/>
    <m/>
    <m/>
    <m/>
    <m/>
    <m/>
    <m/>
    <m/>
    <m/>
    <m/>
    <m/>
    <m/>
    <m/>
    <s v="  "/>
    <s v="YOSEMITE"/>
    <s v="MADERA 03"/>
    <s v="08:56"/>
    <n v="44338"/>
    <n v="1356241"/>
    <s v="T005297086"/>
    <n v="32111"/>
    <s v="AVENUE 11"/>
    <s v="MADERA"/>
    <n v="36.90943"/>
    <n v="-119.96453"/>
    <s v="Y2TKJH8"/>
    <s v="HATFIELD, KYLE"/>
    <n v="255121101"/>
    <s v="20210522 10:33"/>
    <n v="9002"/>
    <m/>
    <s v="Connector burned out started small fire, causing outage"/>
    <s v="Y"/>
    <n v="1"/>
    <s v="\\fxshare-nas05\quotashare-fs01\ESA\5 - Ignition Tracking\Fire_Tab_Attachment_Files"/>
    <m/>
    <n v="36.909464"/>
    <n v="-119.96455400000001"/>
    <s v="along road aprox 6' by 50'"/>
    <m/>
    <m/>
    <s v="N"/>
    <s v="Y"/>
    <m/>
    <s v="Clear"/>
    <m/>
    <s v="Private Land"/>
    <m/>
    <s v="Calm"/>
    <m/>
    <s v="Vegetation"/>
    <m/>
    <s v="1 meter - &lt; 3 meters"/>
    <m/>
    <s v="Other (Comments)"/>
    <s v="resident"/>
    <s v="Overhead"/>
    <m/>
    <s v="N"/>
    <m/>
    <m/>
    <m/>
    <s v="OVERHEAD"/>
    <s v="CONNECTOR OR SPLICE OH"/>
    <s v="N"/>
    <s v="  "/>
    <m/>
    <m/>
    <m/>
    <m/>
    <m/>
    <m/>
    <m/>
    <m/>
    <m/>
    <m/>
    <m/>
    <m/>
    <m/>
    <m/>
    <m/>
    <m/>
    <m/>
    <m/>
    <m/>
    <m/>
    <m/>
    <m/>
    <m/>
    <m/>
    <m/>
    <m/>
    <m/>
    <m/>
    <m/>
    <m/>
    <m/>
    <m/>
    <m/>
    <m/>
    <m/>
    <m/>
    <m/>
    <m/>
    <m/>
    <m/>
    <m/>
    <m/>
    <m/>
    <m/>
    <m/>
    <m/>
    <m/>
  </r>
  <r>
    <n v="636"/>
    <s v="AGFC"/>
    <s v="3 - QC Complete"/>
    <n v="44338"/>
    <n v="44617"/>
    <s v="Duplicate of index 635. Transformer fire due to unknown cause. The ensuing fire was limited to PG&amp;E assets. This information is preliminary."/>
    <s v="\\fxshare-nas05\quotashare-fs01\ESA\5 - Ignition Tracking\2021_Ignition_QC_Folders\20210522_1356156_21-0064688_nan_T005296991"/>
    <s v=" "/>
    <m/>
    <m/>
    <m/>
    <m/>
    <m/>
    <s v="Not In Scope"/>
    <m/>
    <m/>
    <m/>
    <m/>
    <m/>
    <m/>
    <m/>
    <m/>
    <m/>
    <m/>
    <m/>
    <m/>
    <m/>
    <m/>
    <m/>
    <m/>
    <m/>
    <m/>
    <m/>
    <m/>
    <m/>
    <m/>
    <m/>
    <m/>
    <m/>
    <m/>
    <m/>
    <m/>
    <m/>
    <m/>
    <m/>
    <m/>
    <m/>
    <m/>
    <m/>
    <m/>
    <m/>
    <m/>
    <m/>
    <m/>
    <m/>
    <m/>
    <m/>
    <m/>
    <m/>
    <m/>
    <s v=" "/>
    <x v="217"/>
    <s v="06:37:00"/>
    <n v="44338"/>
    <s v="06:37:00"/>
    <s v="FAS"/>
    <s v="N"/>
    <s v="Y"/>
    <n v="1356156"/>
    <s v="21-0064688"/>
    <m/>
    <s v="T005296991"/>
    <m/>
    <m/>
    <m/>
    <m/>
    <s v=" "/>
    <x v="0"/>
    <x v="1"/>
    <s v="N"/>
    <s v="N"/>
    <s v="N"/>
    <s v="Duplicate of index 635. Transformer fire due to unknown cause. The ensuing fire was limited to PG&amp;E assets. This information is preliminary."/>
    <s v="Not PG&amp;E"/>
    <s v="Other"/>
    <m/>
    <m/>
    <m/>
    <s v="&lt;0.25"/>
    <m/>
    <m/>
    <m/>
    <m/>
    <m/>
    <s v="Duplicate"/>
    <m/>
    <m/>
    <m/>
    <s v="Overhead"/>
    <x v="1"/>
    <m/>
    <m/>
    <m/>
    <s v=" "/>
    <x v="0"/>
    <n v="38.159011999999997"/>
    <n v="-122.93818899999999"/>
    <s v="Marin"/>
    <s v="OLEMA 1101"/>
    <n v="12000"/>
    <m/>
    <x v="0"/>
    <s v="Self Extinguished"/>
    <s v="Barren/Other"/>
    <m/>
    <m/>
    <s v="N"/>
    <m/>
    <m/>
    <m/>
    <m/>
    <s v="N"/>
    <s v="N"/>
    <m/>
    <m/>
    <s v="2021-05-22"/>
    <m/>
    <m/>
    <m/>
    <m/>
    <m/>
    <m/>
    <m/>
    <m/>
    <m/>
    <m/>
    <m/>
    <m/>
    <m/>
    <m/>
    <m/>
    <m/>
    <m/>
    <m/>
    <m/>
    <s v="  "/>
    <s v="NORTH BAY"/>
    <s v="SAN RAFAEL 04"/>
    <s v="06:37"/>
    <n v="44338"/>
    <n v="1356156"/>
    <s v="T005296991"/>
    <s v="DEV "/>
    <s v="6150 PIERCE PT. RD.,IN"/>
    <s v="INVERNESS"/>
    <n v="38.158999999999999"/>
    <n v="-122.93819999999999"/>
    <s v="N3TD6HA"/>
    <s v="HANSELL, DAVE"/>
    <n v="42291101"/>
    <s v="20210522 06:55"/>
    <n v="9002"/>
    <n v="1"/>
    <s v=" TX FIRE. CREW REQUESTED"/>
    <s v="Y"/>
    <n v="1"/>
    <s v="\\fxshare-nas05\quotashare-fs01\ESA\5 - Ignition Tracking\Fire_Tab_Attachment_Files"/>
    <m/>
    <n v="38.159011999999997"/>
    <n v="-122.93818899999999"/>
    <m/>
    <m/>
    <m/>
    <s v="N"/>
    <s v="Y"/>
    <m/>
    <s v="Clear"/>
    <m/>
    <s v="PG&amp;E Only"/>
    <m/>
    <s v="Calm"/>
    <m/>
    <s v="PG&amp;E Equipment"/>
    <m/>
    <s v="Structure Only"/>
    <m/>
    <s v="Self Extinguished"/>
    <m/>
    <s v="Overhead"/>
    <m/>
    <s v="N"/>
    <m/>
    <m/>
    <m/>
    <s v="OVERHEAD"/>
    <s v="TRANSFORMER (OH)"/>
    <s v="N"/>
    <s v="  "/>
    <s v="Unplanned"/>
    <s v="North Bay"/>
    <s v="North Bay"/>
    <s v="042291101, OLEMA-1101"/>
    <s v="21-0064688"/>
    <s v="Unplanned"/>
    <s v="Clear;32-90 F"/>
    <s v="1"/>
    <m/>
    <s v="YES"/>
    <s v="Line to Line"/>
    <s v="Sustained"/>
    <s v="No"/>
    <s v="MTR#1008019058"/>
    <s v="OH"/>
    <s v="Transformer"/>
    <s v="1356156"/>
    <s v="Transformer (OH), Burned/flashed"/>
    <m/>
    <s v="05/22/21 11:36"/>
    <m/>
    <s v="6150 PIERCE PT. RD.,INVERNESS"/>
    <s v="CGC #31299561320"/>
    <m/>
    <m/>
    <m/>
    <s v="No"/>
    <s v="Equipment Failure/Involved, Overhead"/>
    <m/>
    <s v="No"/>
    <m/>
    <m/>
    <s v="D1LV"/>
    <s v="Transformer only"/>
    <s v="M2L7"/>
    <s v="05/22/21 05:15"/>
    <s v="Not Required"/>
    <m/>
    <m/>
    <s v="No"/>
    <s v="1631155"/>
    <s v="21-0064688"/>
    <s v="MTR#1008019058"/>
    <s v="042291101"/>
    <s v="05/22/21 05:15"/>
    <m/>
    <s v="No"/>
  </r>
  <r>
    <n v="635"/>
    <s v="S7RM"/>
    <s v="3 - QC Complete"/>
    <n v="44365"/>
    <n v="44617"/>
    <s v="Transformer fire due to unknown cause. The ensuing fire was limited to PG&amp;E assets. This information is preliminary."/>
    <s v="\\fxshare-nas05\quotashare-fs01\ESA\5 - Ignition Tracking\2021_Ignition_QC_Folders\20210522_1356107_21-0064682_nan_T005296951"/>
    <s v=" "/>
    <m/>
    <s v="S7RM"/>
    <s v="create time and outage time. "/>
    <n v="44365"/>
    <m/>
    <s v="Not In Scope"/>
    <m/>
    <m/>
    <m/>
    <m/>
    <m/>
    <m/>
    <m/>
    <m/>
    <m/>
    <m/>
    <m/>
    <m/>
    <m/>
    <m/>
    <m/>
    <m/>
    <m/>
    <m/>
    <m/>
    <m/>
    <m/>
    <m/>
    <m/>
    <m/>
    <m/>
    <m/>
    <m/>
    <m/>
    <m/>
    <m/>
    <m/>
    <m/>
    <m/>
    <m/>
    <m/>
    <m/>
    <m/>
    <m/>
    <m/>
    <m/>
    <m/>
    <m/>
    <m/>
    <m/>
    <m/>
    <m/>
    <s v=" "/>
    <x v="217"/>
    <s v="03:11:00"/>
    <n v="44338"/>
    <s v="03:11:00"/>
    <s v="FAS"/>
    <s v="N"/>
    <s v="N"/>
    <n v="1356107"/>
    <s v="21-0064682"/>
    <m/>
    <s v="T005296951"/>
    <n v="121379486"/>
    <m/>
    <m/>
    <m/>
    <s v=" "/>
    <x v="0"/>
    <x v="0"/>
    <s v="N"/>
    <s v="N"/>
    <s v="N"/>
    <s v="On May 22nd 2021 at 04:05 hrs. a PG&amp;E Trouble man was dispatched to the Olema 1101 12 KV Distribution circuit near Pierce Point Rd. in the community of Inverness in response to a report of a blown transformer and a possible fire.  Upon arrival in the area, the Trouble man noted a fire which was confined to PG&amp;E assets only, was  &lt; 3 M in size and was self extinguished.  This incident occured in a Non-HFTD during a clear, calm weather condition.   Initial analysis indicates that the insulator tracked causing a transformer fire at the bushings.  The trouble man created an EC notification tag to have a crew replace the transformer and re-insulate the pole.  On 5/22/2021, a PG&amp;E crew replaced the Transformer, cutouts and insulator.  "/>
    <s v="PG&amp;E"/>
    <s v="Other"/>
    <s v="Transformer"/>
    <s v="D"/>
    <s v="D"/>
    <s v="&lt;3 meters of linear travel"/>
    <s v="Confined to Pole. "/>
    <m/>
    <m/>
    <m/>
    <m/>
    <s v="Contamination"/>
    <s v="Contamination"/>
    <s v="Tracking"/>
    <s v="Y"/>
    <s v="Overhead"/>
    <x v="0"/>
    <s v="Insulator"/>
    <s v="Transformer, cutout, insulator"/>
    <n v="102293645"/>
    <s v=" "/>
    <x v="0"/>
    <n v="38.15954"/>
    <n v="-122.93688"/>
    <s v="Marin"/>
    <s v="OLEMA 1101"/>
    <n v="12000"/>
    <m/>
    <x v="0"/>
    <s v="Self Extinguished"/>
    <s v="Barren/Other"/>
    <m/>
    <m/>
    <s v="N"/>
    <m/>
    <m/>
    <m/>
    <m/>
    <s v="N"/>
    <s v="N"/>
    <m/>
    <m/>
    <s v="2021-05-22"/>
    <m/>
    <m/>
    <m/>
    <m/>
    <m/>
    <m/>
    <m/>
    <m/>
    <m/>
    <m/>
    <m/>
    <m/>
    <m/>
    <m/>
    <m/>
    <m/>
    <m/>
    <m/>
    <m/>
    <s v="  "/>
    <s v="NORTH BAY"/>
    <s v="SAN RAFAEL 04"/>
    <s v="04:05"/>
    <n v="44338"/>
    <n v="1356107"/>
    <s v="T005296951"/>
    <n v="6150"/>
    <s v="PIERCE POINT RD"/>
    <s v="INVERNESS"/>
    <n v="38.15954"/>
    <n v="-122.93688"/>
    <s v="N3TD6HA"/>
    <s v="HANSELL, DAVE"/>
    <n v="42291101"/>
    <s v="20210522 06:18"/>
    <n v="9002"/>
    <m/>
    <s v="TX FIRE. CREW REQUESTED TO REPLACE TX AND RE-INSULATE POLE"/>
    <s v="Y"/>
    <n v="1"/>
    <s v="\\fxshare-nas05\quotashare-fs01\ESA\5 - Ignition Tracking\Fire_Tab_Attachment_Files"/>
    <m/>
    <n v="38.159016999999999"/>
    <n v="-122.938186"/>
    <m/>
    <m/>
    <m/>
    <s v="N"/>
    <s v="Y"/>
    <m/>
    <s v="Clear"/>
    <m/>
    <s v="PG&amp;E Only"/>
    <m/>
    <s v="Calm"/>
    <m/>
    <s v="PG&amp;E Equipment"/>
    <m/>
    <s v="Structure Only"/>
    <m/>
    <s v="Self Extinguished"/>
    <m/>
    <s v="Overhead"/>
    <m/>
    <s v="N"/>
    <m/>
    <m/>
    <m/>
    <s v="OVERHEAD"/>
    <s v="TRANSFORMER (OH)"/>
    <s v="N"/>
    <s v="  "/>
    <s v="Unplanned"/>
    <s v="North Bay"/>
    <s v="North Bay"/>
    <s v="042291101, OLEMA-1101"/>
    <s v="21-0064682"/>
    <s v="Unplanned"/>
    <s v="Clear;32-90 F"/>
    <s v="1"/>
    <s v="207"/>
    <s v="NO"/>
    <s v="Line to Ground"/>
    <s v="Sustained"/>
    <s v="No"/>
    <s v="MTR#1010129328"/>
    <s v="OH"/>
    <s v="Transformer"/>
    <s v="1356107"/>
    <s v="Transformer (OH), Failed/Faulted"/>
    <m/>
    <m/>
    <m/>
    <s v="6150 PIERCE POINT RD., INVERNESS"/>
    <s v="HANSELL, DAVE 707 328-8596: 6150 pierce point rd inverness"/>
    <m/>
    <m/>
    <m/>
    <s v="No"/>
    <s v="Equipment Failure/Involved, Overhead"/>
    <m/>
    <s v="No"/>
    <m/>
    <m/>
    <s v="N3TD6HA"/>
    <s v="Transformer only"/>
    <s v="D1LV"/>
    <s v="05/22/21 03:11"/>
    <s v="Not Required"/>
    <s v="05/22/21 06:38"/>
    <m/>
    <s v="No"/>
    <s v="1631150"/>
    <s v="21-0064682"/>
    <s v="MTR#1010129328"/>
    <s v="042291101"/>
    <s v="05/22/21 03:11"/>
    <m/>
    <s v="No"/>
  </r>
  <r>
    <n v="634"/>
    <s v="AGFC"/>
    <s v="3 - QC Complete"/>
    <n v="44338"/>
    <n v="44617"/>
    <s v="Structure fire, not attributable to PG&amp;E assets. House fire burnt PG&amp;E owned pole. This information is preliminary."/>
    <s v="\\fxshare-nas05\quotashare-fs01\ESA\5 - Ignition Tracking\2021_Ignition_QC_Folders\20210521_1356006_21-0064626_nan_T005296798"/>
    <s v=" "/>
    <m/>
    <m/>
    <m/>
    <m/>
    <m/>
    <s v="Not In Scope"/>
    <m/>
    <m/>
    <m/>
    <m/>
    <m/>
    <m/>
    <m/>
    <m/>
    <m/>
    <m/>
    <m/>
    <m/>
    <m/>
    <m/>
    <m/>
    <m/>
    <m/>
    <m/>
    <m/>
    <m/>
    <m/>
    <m/>
    <m/>
    <m/>
    <m/>
    <m/>
    <m/>
    <m/>
    <m/>
    <m/>
    <m/>
    <m/>
    <m/>
    <m/>
    <m/>
    <m/>
    <m/>
    <m/>
    <m/>
    <m/>
    <m/>
    <m/>
    <m/>
    <m/>
    <m/>
    <m/>
    <s v=" "/>
    <x v="218"/>
    <s v="17:30:00"/>
    <n v="44337"/>
    <s v="17:30:00"/>
    <s v="FAS"/>
    <s v="N"/>
    <s v="N"/>
    <n v="1356006"/>
    <s v="21-0064626"/>
    <m/>
    <s v="T005296798"/>
    <m/>
    <m/>
    <m/>
    <m/>
    <s v=" "/>
    <x v="0"/>
    <x v="1"/>
    <s v="N"/>
    <s v="N"/>
    <s v="N"/>
    <s v="Structure fire, not attributable to PG&amp;E assets. House fire burnt PG&amp;E owned pole. This information is preliminary."/>
    <s v="Not PG&amp;E"/>
    <s v="Building"/>
    <m/>
    <m/>
    <m/>
    <s v="Structure-only"/>
    <m/>
    <m/>
    <m/>
    <m/>
    <m/>
    <s v="Other Fire: Non-PG&amp;E related"/>
    <m/>
    <m/>
    <m/>
    <s v="Overhead"/>
    <x v="1"/>
    <m/>
    <m/>
    <m/>
    <s v=" "/>
    <x v="0"/>
    <n v="37.240385000000003"/>
    <n v="-120.3713417"/>
    <s v="Merced"/>
    <s v="MERCED 1116"/>
    <n v="12000"/>
    <m/>
    <x v="0"/>
    <s v="Cal Fire"/>
    <s v="Agriculture"/>
    <m/>
    <m/>
    <s v="N"/>
    <m/>
    <m/>
    <m/>
    <m/>
    <s v="N"/>
    <s v="N"/>
    <m/>
    <m/>
    <s v="2021-05-22"/>
    <m/>
    <m/>
    <m/>
    <m/>
    <m/>
    <m/>
    <m/>
    <m/>
    <m/>
    <m/>
    <m/>
    <m/>
    <m/>
    <m/>
    <m/>
    <m/>
    <m/>
    <m/>
    <m/>
    <s v="  "/>
    <s v="YOSEMITE"/>
    <s v="MERCED 01"/>
    <s v="17:30"/>
    <n v="44337"/>
    <n v="1356006"/>
    <s v="T005296798"/>
    <n v="3240"/>
    <s v="S ARBOLEDA DR"/>
    <s v="MERCED"/>
    <n v="37.241040000000012"/>
    <n v="-120.37038"/>
    <s v="Y4TAWG2"/>
    <s v="GIBSON, ADAM"/>
    <n v="252801116"/>
    <s v="20210521 19:39"/>
    <n v="9110"/>
    <n v="1"/>
    <s v="STRUCTURE FIRE BURNED POLE DOWN OIL SPILL CALLED FOR CREW"/>
    <s v="Y"/>
    <m/>
    <m/>
    <s v="37.2403850,-120.3713417,48.900000,3D"/>
    <m/>
    <m/>
    <m/>
    <s v="MERCED CAL FIRE INC#CAMMU010484"/>
    <m/>
    <s v="N"/>
    <s v="Y"/>
    <m/>
    <s v="Clear"/>
    <m/>
    <s v="Structures"/>
    <m/>
    <s v="Breezy"/>
    <m/>
    <s v="Unknown"/>
    <m/>
    <s v="3 meters - 0.25 Acres"/>
    <m/>
    <s v="Cal Fire"/>
    <m/>
    <s v="Overhead"/>
    <m/>
    <s v="Y"/>
    <s v="PHOTOS "/>
    <s v="PG&amp;E Employee"/>
    <m/>
    <s v="FIRE, HOUSE OR BLDG"/>
    <s v="POLE-WOOD"/>
    <s v="N"/>
    <s v="  "/>
    <s v="Unplanned"/>
    <s v="Yosemite"/>
    <s v="Merced"/>
    <s v="252801116, MERCED-1116"/>
    <s v="21-0064626"/>
    <s v="Unplanned"/>
    <s v="Clear;32-90 F"/>
    <s v="2"/>
    <s v="1995"/>
    <s v="NO"/>
    <s v="Force Out"/>
    <s v="Sustained"/>
    <s v="No"/>
    <s v="OJ 2 E/OF MTR #1006737202"/>
    <s v="OH"/>
    <s v="Jumpers"/>
    <s v="1356006"/>
    <s v="Pole-Wood, Broken"/>
    <m/>
    <s v="05/21/21 18:35"/>
    <m/>
    <s v="OJ 2 E/OF MTR #1006737202"/>
    <s v="AT MTR #1006737202"/>
    <m/>
    <m/>
    <m/>
    <s v="No"/>
    <s v="Equipment Failure/Involved, Fire, pole"/>
    <m/>
    <s v="No"/>
    <m/>
    <m/>
    <s v="BSD9"/>
    <s v="Distribution Circuit"/>
    <s v="A7B7"/>
    <s v="05/21/21 17:25"/>
    <s v="Not Required"/>
    <s v="05/22/21 07:25"/>
    <m/>
    <s v="No"/>
    <s v="1631108"/>
    <s v="21-0064626"/>
    <s v="OJ 2 E/OF MTR #1006737202"/>
    <s v="252801116"/>
    <s v="05/21/21 17:25"/>
    <m/>
    <s v="No"/>
  </r>
  <r>
    <n v="633"/>
    <s v="S7RM"/>
    <s v="3 - QC Complete"/>
    <n v="44341"/>
    <n v="44617"/>
    <s v="Third party canopy made contact with overhead open wire secondary conductors. The ensuing fire was originally marked 1 meter - &lt; 3 meters in size, but it looks more like 3 meter - 0.25 acre. This information is preliminary. "/>
    <s v="\\fxshare-nas05\quotashare-fs01\ESA\5 - Ignition Tracking\2021_Ignition_QC_Folders\20210521_1355714_21-0064537_nan_T005296562"/>
    <s v=" "/>
    <m/>
    <m/>
    <m/>
    <m/>
    <m/>
    <s v="Not In Scope"/>
    <m/>
    <m/>
    <m/>
    <m/>
    <m/>
    <m/>
    <m/>
    <m/>
    <m/>
    <m/>
    <m/>
    <m/>
    <m/>
    <m/>
    <m/>
    <m/>
    <m/>
    <m/>
    <m/>
    <m/>
    <m/>
    <m/>
    <m/>
    <m/>
    <m/>
    <m/>
    <m/>
    <m/>
    <m/>
    <m/>
    <m/>
    <m/>
    <m/>
    <m/>
    <m/>
    <m/>
    <m/>
    <m/>
    <m/>
    <m/>
    <m/>
    <m/>
    <m/>
    <m/>
    <m/>
    <m/>
    <s v=" "/>
    <x v="218"/>
    <s v="13:54:00"/>
    <n v="44337"/>
    <s v="14:35:00"/>
    <s v="FAS"/>
    <s v="N"/>
    <s v="N"/>
    <n v="1355714"/>
    <s v="21-0064537"/>
    <m/>
    <s v="T005296562"/>
    <n v="121377590"/>
    <m/>
    <m/>
    <s v="PG&amp;E_633_ignition_20210521_1.jpg"/>
    <s v=" "/>
    <x v="1"/>
    <x v="0"/>
    <s v="Y"/>
    <s v="Y"/>
    <s v="N"/>
    <s v="On May 21st, 2021 at 13:57 hrs. a PG &amp; E Troubleman was dispatched to the Parlier 1104 12 KV  Distribution circuit near Cypress Ave. in the City of Parlier in response to a report of a large shade canopy which made contact with an overhead line resulting in a wire down and an ignition.  Upon his arrival in the area, the troubleman noted an open wire secondary which was down on the ground and an approximate 15 X 30 foot vegetation fire which was suppressed by the Fresno County Fire Department.  This incident occurred in a Non-HFTD during a Gusty wind condition.  Initial analysis indicates that when the 3rd party went to deploy their large shade canopy during a gusty wind condition, the canopy made contact with a secondary conductor causing sparks and an ignition which extended into the surrounding vegetation.  The T-man &quot;made safe&quot; the line and created an EC tag to have the conductor repaired and the burnt connector replaced.  All information is preliminary. "/>
    <s v="PG&amp;E"/>
    <s v="Vegetation"/>
    <m/>
    <s v="D"/>
    <s v="D"/>
    <s v="&lt;0.25"/>
    <s v="15'X30'"/>
    <m/>
    <m/>
    <m/>
    <m/>
    <s v="Contact - 3rd Party"/>
    <s v="Contact from object"/>
    <s v="Contact from Object - Other"/>
    <s v="Y"/>
    <s v="Overhead"/>
    <x v="2"/>
    <s v="Conductor - Open Wire Secondary"/>
    <s v="Conductor, connector"/>
    <n v="100886300"/>
    <s v=" "/>
    <x v="0"/>
    <n v="36.607930000000003"/>
    <n v="-119.54767"/>
    <s v="Fresno"/>
    <s v="PARLIER 1104"/>
    <s v="0-750"/>
    <m/>
    <x v="0"/>
    <s v="Fresno County FD"/>
    <s v="Urban"/>
    <m/>
    <m/>
    <s v="N"/>
    <m/>
    <m/>
    <m/>
    <m/>
    <s v="N"/>
    <s v="N"/>
    <m/>
    <m/>
    <s v="2021-05-22"/>
    <m/>
    <m/>
    <m/>
    <m/>
    <m/>
    <m/>
    <m/>
    <m/>
    <m/>
    <m/>
    <m/>
    <m/>
    <m/>
    <m/>
    <m/>
    <m/>
    <m/>
    <m/>
    <m/>
    <s v="  "/>
    <s v="FRESNO"/>
    <s v="SELMA  01"/>
    <s v="13:58"/>
    <n v="44337"/>
    <n v="1355714"/>
    <s v="T005296562"/>
    <n v="13573"/>
    <s v="E CYPRESS AVE"/>
    <s v="PARLIER"/>
    <n v="36.607930000000003"/>
    <n v="-119.54767"/>
    <s v="F6TMQSO"/>
    <s v="SCOTTI, MICHEAL"/>
    <n v="252291104"/>
    <s v="20210521 15:44"/>
    <n v="9002"/>
    <m/>
    <s v="FOUND OPEN WIRE SECONDARY WIRE DOWN IN R/O DUE TO LARGE CANOPY MAKING CONTACT WITH WIRE, MADE SAFE, GENERATED EC TAG, CALL SUP FOR CREW "/>
    <s v="Y"/>
    <n v="5"/>
    <s v="\\fxshare-nas05\quotashare-fs01\ESA\5 - Ignition Tracking\Fire_Tab_Attachment_Files"/>
    <s v="36.6083450,-119.5461900,99.300000,2D"/>
    <m/>
    <m/>
    <s v="R/O 13563 E CYPRESS AVE, PARLIER"/>
    <s v="CAPT. RICK ONTIVEROS "/>
    <m/>
    <s v="N"/>
    <s v="Y"/>
    <m/>
    <s v="Clear"/>
    <m/>
    <s v="Private Land"/>
    <m/>
    <s v="Gusty"/>
    <m/>
    <s v="3rd Party"/>
    <s v="LARGE CANOPY "/>
    <s v="1 meter - &lt; 3 meters"/>
    <m/>
    <s v="Fire Dept"/>
    <s v="FRESNO COUNTY FIRE DEPT "/>
    <s v="Overhead"/>
    <s v="OPEN WIRE SECONDARY "/>
    <s v="Y"/>
    <s v="PHOTOS "/>
    <s v="PG&amp;E Employee"/>
    <m/>
    <s v="OTHER"/>
    <s v="CONDUCTOR, OVERHEAD"/>
    <s v="N"/>
    <s v="  "/>
    <s v="Unplanned"/>
    <s v="Fresno"/>
    <s v="Selma"/>
    <s v="252291104, PARLIER-1104"/>
    <s v="21-0064537"/>
    <s v="Unplanned"/>
    <s v="Clear;32-90 F"/>
    <s v="12"/>
    <s v="1632"/>
    <s v="NO"/>
    <s v="Force Out"/>
    <s v="Sustained"/>
    <s v="No"/>
    <s v="96033"/>
    <s v="OH"/>
    <s v="Fuse"/>
    <s v="1355714"/>
    <s v="Secondary, Broken, wire on ground"/>
    <m/>
    <s v="05/21/21 15:10"/>
    <m/>
    <m/>
    <s v="13563 E CYPRESS AVE "/>
    <m/>
    <m/>
    <m/>
    <s v="No"/>
    <s v="Equipment Failure/Involved, Overhead"/>
    <m/>
    <s v="No"/>
    <m/>
    <m/>
    <s v="R1OD"/>
    <s v="Distribution Circuit"/>
    <s v="R1OD"/>
    <s v="05/21/21 13:54"/>
    <s v="Not Required"/>
    <s v="05/21/21 16:10"/>
    <m/>
    <s v="No"/>
    <s v="1631062"/>
    <s v="21-0064537"/>
    <s v="96033"/>
    <s v="252291104"/>
    <s v="05/21/21 13:54"/>
    <s v="44813716"/>
    <s v="No"/>
  </r>
  <r>
    <n v="632"/>
    <s v="S7RM"/>
    <s v="3 - QC Complete"/>
    <n v="44362"/>
    <n v="44617"/>
    <s v="Overloaded transformer resulting in a small ignitionat the base of the pole. Troubleman notes say the ignition might have been caused by melted service connector. The ensuing fire was 1 meter - &lt; 3 meters in size. This information is preliminary."/>
    <s v="\\fxshare-nas05\quotashare-fs01\ESA\5 - Ignition Tracking\2021_Ignition_QC_Folders\20210521_1355609_nan_nan_T005296439"/>
    <s v=" "/>
    <m/>
    <m/>
    <m/>
    <m/>
    <s v="S2FV (Exponent)"/>
    <s v="Complete - Action Items Established"/>
    <s v="Complete"/>
    <m/>
    <s v="In Progress"/>
    <s v="Not Required"/>
    <n v="43598"/>
    <s v="Overloaded"/>
    <s v="Transformer"/>
    <m/>
    <m/>
    <m/>
    <m/>
    <s v="Not Required"/>
    <m/>
    <m/>
    <m/>
    <m/>
    <m/>
    <m/>
    <m/>
    <m/>
    <m/>
    <m/>
    <m/>
    <m/>
    <m/>
    <m/>
    <m/>
    <m/>
    <m/>
    <n v="44365"/>
    <n v="44372"/>
    <m/>
    <m/>
    <m/>
    <m/>
    <m/>
    <m/>
    <m/>
    <m/>
    <s v="Y"/>
    <n v="44351"/>
    <n v="44351"/>
    <s v="GXKI"/>
    <s v="(530) 215-9809"/>
    <s v="photos and additional details? "/>
    <m/>
    <s v=" "/>
    <x v="218"/>
    <s v="11:59:00"/>
    <n v="44337"/>
    <s v="11:59:00"/>
    <s v="FAS"/>
    <s v="N"/>
    <s v="N"/>
    <n v="1355609"/>
    <m/>
    <m/>
    <s v="T005296439"/>
    <m/>
    <m/>
    <m/>
    <s v="PG&amp;E_632_ignition_20210521_1.jpg"/>
    <s v=" "/>
    <x v="1"/>
    <x v="0"/>
    <s v="Y"/>
    <s v="Y"/>
    <s v="N"/>
    <s v="On May 21st, 2021 at 12:01 a PG&amp;E Troubleman was dispatched to the Cedar Creek 1101 12 KV Distribution circuit near Petersen Hill  Lane in the community of Montgomery Creek in response to a report of a small arc seen and a fire at the base of a pole.  Upon his arrival in the area, the troubleman noted an overloaded transformer and what he described as an approximate 25 foot radius  grass fire which had burnt around the base of the pole. The responding trouble man indicated that the customer suppressed the fire.  This incident occurred in a Tier 2 HFTD during a clear weather condition.  Initial analysis indicates that the transformer was overloaded and burned open.  The troubleman also indicated that this ignition occured at a &quot;grow house&quot; wherein the customer had a service planning and design card to estimate a job to upgrade the facilites and increase the load prior to this ignition.  The troubleman noted a melted service connector which may have been the cause of the ignition and he indicated that he created an EC notification tag as a result of this incident.  A search of SAP turned up no completed or postponed EC notification tags associated with this incident however a search of CC&amp;B found that the customer contacted the customer service center and has a pending work request with the Building Renovation Service Center to upgrade the facilities and increase the load at this address.  The work described requires a permit from the City and as of 06/15/2021, there is no indication that any further repairs have been completed at this address.  All information is preliminary.  "/>
    <s v="PG&amp;E"/>
    <s v="Vegetation"/>
    <m/>
    <s v="D"/>
    <s v="D"/>
    <s v="&lt;0.25"/>
    <s v="about a 25 foot radius around the base of the pole. "/>
    <m/>
    <m/>
    <m/>
    <m/>
    <s v="Equipment - Overloaded"/>
    <s v="All types of equipment / facility failure"/>
    <s v="Transformer failure"/>
    <s v="N"/>
    <s v="Overhead"/>
    <x v="3"/>
    <s v="Splice/Clamp/Connector"/>
    <s v="Transformer"/>
    <n v="103903624"/>
    <s v=" "/>
    <x v="1"/>
    <n v="40.848790000000001"/>
    <n v="-121.90767"/>
    <s v="Shasta"/>
    <s v="CEDAR CREEK 1101"/>
    <s v="0-750"/>
    <m/>
    <x v="0"/>
    <s v="Customer"/>
    <s v="Shrub"/>
    <s v="Brush fuel model"/>
    <m/>
    <s v="N"/>
    <m/>
    <m/>
    <n v="244"/>
    <m/>
    <s v="N"/>
    <s v="N"/>
    <m/>
    <m/>
    <s v="2021-05-22"/>
    <m/>
    <m/>
    <m/>
    <m/>
    <m/>
    <m/>
    <m/>
    <m/>
    <m/>
    <m/>
    <m/>
    <m/>
    <m/>
    <m/>
    <m/>
    <m/>
    <m/>
    <m/>
    <m/>
    <s v="  "/>
    <s v="NORTH VALLEY"/>
    <s v="BURNEY"/>
    <s v="12:01"/>
    <n v="44337"/>
    <n v="1355609"/>
    <s v="T005296439"/>
    <n v="19364"/>
    <s v="CATONS WY"/>
    <s v="MONTGOMERY C"/>
    <n v="40.848790000000001"/>
    <n v="-121.90767"/>
    <s v="V1TGXKI"/>
    <s v="KNAUP, GEORGE"/>
    <n v="103321101"/>
    <s v="20210521 19:00"/>
    <n v="9002"/>
    <m/>
    <s v="overloaded tx,  customer has service planning and design card to estimate job for upgraded facilities and load increases.  small ignition at base of pole,  posibly caused by melted service connector,  "/>
    <s v="Y"/>
    <m/>
    <m/>
    <m/>
    <n v="40.848790000000001"/>
    <n v="-121.90767"/>
    <s v="small ignition below tx pole, sap#103903624  pictures taken by gxki 530 215 9809"/>
    <m/>
    <s v="sap # 103903624"/>
    <s v="N"/>
    <s v="Y"/>
    <m/>
    <s v="Clear"/>
    <m/>
    <s v="Private Land"/>
    <m/>
    <s v="Calm"/>
    <m/>
    <s v="Vegetation"/>
    <m/>
    <s v="1 meter - &lt; 3 meters"/>
    <m/>
    <s v="Other (Comments)"/>
    <s v="customer "/>
    <s v="Overhead"/>
    <m/>
    <s v="Y"/>
    <s v="pictures"/>
    <s v="PG&amp;E Employee"/>
    <m/>
    <s v="ELECTRICAL OVERLOAD"/>
    <s v="TRANSFORMER (OH)"/>
    <s v="N"/>
    <s v="  "/>
    <m/>
    <m/>
    <m/>
    <m/>
    <m/>
    <m/>
    <m/>
    <m/>
    <m/>
    <m/>
    <m/>
    <m/>
    <m/>
    <m/>
    <m/>
    <m/>
    <m/>
    <m/>
    <m/>
    <m/>
    <m/>
    <m/>
    <m/>
    <m/>
    <m/>
    <m/>
    <m/>
    <m/>
    <m/>
    <m/>
    <m/>
    <m/>
    <m/>
    <m/>
    <m/>
    <m/>
    <m/>
    <m/>
    <m/>
    <m/>
    <m/>
    <m/>
    <m/>
    <m/>
    <m/>
    <m/>
    <m/>
  </r>
  <r>
    <n v="631"/>
    <s v="AGFC"/>
    <s v="3 - QC Complete"/>
    <n v="44337"/>
    <n v="44617"/>
    <s v="Other fire, not attributable to PG&amp;E assets. Third party ignited fire that spread to PG&amp;E pole. The pole is still sound. This information is preliminary."/>
    <s v="\\fxshare-nas05\quotashare-fs01\ESA\5 - Ignition Tracking\2021_Ignition_QC_Folders\20210521_nan_nan_nan_T005296503"/>
    <s v=" "/>
    <m/>
    <m/>
    <m/>
    <m/>
    <m/>
    <s v="Not In Scope"/>
    <m/>
    <m/>
    <m/>
    <m/>
    <m/>
    <m/>
    <m/>
    <m/>
    <m/>
    <m/>
    <m/>
    <m/>
    <m/>
    <m/>
    <m/>
    <m/>
    <m/>
    <m/>
    <m/>
    <m/>
    <m/>
    <m/>
    <m/>
    <m/>
    <m/>
    <m/>
    <m/>
    <m/>
    <m/>
    <m/>
    <m/>
    <m/>
    <m/>
    <m/>
    <m/>
    <m/>
    <m/>
    <m/>
    <m/>
    <m/>
    <m/>
    <m/>
    <m/>
    <m/>
    <m/>
    <m/>
    <s v=" "/>
    <x v="218"/>
    <s v="13:00:00"/>
    <m/>
    <m/>
    <s v="FAS"/>
    <s v="N"/>
    <s v="N"/>
    <m/>
    <m/>
    <m/>
    <s v="T005296503"/>
    <m/>
    <m/>
    <m/>
    <m/>
    <s v=" "/>
    <x v="0"/>
    <x v="1"/>
    <s v="N"/>
    <s v="N"/>
    <s v="N"/>
    <s v="Other fire, not attributable to PG&amp;E assets. Third party ignited fire that spread to PG&amp;E pole. The pole is still sound. This information is preliminary."/>
    <s v="Not PG&amp;E"/>
    <s v="Other"/>
    <m/>
    <m/>
    <m/>
    <s v="&lt;0.25"/>
    <m/>
    <m/>
    <m/>
    <m/>
    <m/>
    <s v="Other Fire: Non-PG&amp;E related"/>
    <m/>
    <m/>
    <m/>
    <s v="Overhead"/>
    <x v="1"/>
    <m/>
    <m/>
    <m/>
    <s v=" "/>
    <x v="0"/>
    <n v="36.725891699999998"/>
    <n v="-119.7917717"/>
    <s v="Fresno"/>
    <s v="WEST FRESNO 1104 "/>
    <n v="12000"/>
    <m/>
    <x v="0"/>
    <s v="Fresno FD"/>
    <s v="Urban"/>
    <m/>
    <m/>
    <s v="N"/>
    <m/>
    <m/>
    <m/>
    <m/>
    <s v="N"/>
    <s v="N"/>
    <m/>
    <m/>
    <s v="2021-05-21"/>
    <m/>
    <m/>
    <m/>
    <m/>
    <m/>
    <m/>
    <m/>
    <m/>
    <m/>
    <m/>
    <m/>
    <m/>
    <m/>
    <m/>
    <m/>
    <m/>
    <m/>
    <m/>
    <m/>
    <s v="  "/>
    <s v="FRESNO"/>
    <s v="FRESNO 01"/>
    <s v="13:00"/>
    <n v="44337"/>
    <m/>
    <s v="T005296503"/>
    <s v="UNKNOWN"/>
    <s v="VENTURA"/>
    <s v="FRESNO"/>
    <m/>
    <m/>
    <s v="F6TJMRY"/>
    <s v="ROGERS, JAMES"/>
    <m/>
    <s v="20210521 13:29"/>
    <n v="9320"/>
    <m/>
    <s v="GRASS FIRE NEAR POLE POLE SLIGHTLY CHARED STILL SOUND HOBOS STARTED GRASS FIRE"/>
    <s v="Y"/>
    <m/>
    <m/>
    <s v="36.7258917,-119.7917717,78.100000,3D"/>
    <m/>
    <m/>
    <m/>
    <s v="FRESNO FD"/>
    <m/>
    <s v="N"/>
    <s v="Y"/>
    <m/>
    <s v="Clear"/>
    <m/>
    <s v="County Land"/>
    <m/>
    <s v="Light"/>
    <m/>
    <s v="Other (Comments)"/>
    <s v="HOBOS COOKING STARTED GRASS FIRE"/>
    <s v="1 meter - &lt; 3 meters"/>
    <m/>
    <s v="Fire Dept"/>
    <m/>
    <s v="Overhead"/>
    <m/>
    <s v="N"/>
    <s v="FD STATED FIRE STARTED BY HOMELESS"/>
    <m/>
    <m/>
    <s v="OTHER"/>
    <s v="POLE-WOOD"/>
    <s v="N"/>
    <s v="  "/>
    <m/>
    <m/>
    <m/>
    <m/>
    <m/>
    <m/>
    <m/>
    <m/>
    <m/>
    <m/>
    <m/>
    <m/>
    <m/>
    <m/>
    <m/>
    <m/>
    <m/>
    <m/>
    <m/>
    <m/>
    <m/>
    <m/>
    <m/>
    <m/>
    <m/>
    <m/>
    <m/>
    <m/>
    <m/>
    <m/>
    <m/>
    <m/>
    <m/>
    <m/>
    <m/>
    <m/>
    <m/>
    <m/>
    <m/>
    <m/>
    <m/>
    <m/>
    <m/>
    <m/>
    <m/>
    <m/>
    <m/>
  </r>
  <r>
    <n v="630"/>
    <s v="AGFC"/>
    <s v="3 - QC Complete"/>
    <n v="44337"/>
    <n v="44617"/>
    <s v="Other fire, not attributable to PG&amp;E assets. Fire started and burnt up PG&amp;E underground facilities. This information is preliminary."/>
    <s v="\\fxshare-nas05\quotashare-fs01\ESA\5 - Ignition Tracking\2021_Ignition_QC_Folders\20210521_nan_nan_nan_1902938"/>
    <s v=" "/>
    <m/>
    <m/>
    <m/>
    <m/>
    <m/>
    <s v="Not In Scope"/>
    <m/>
    <m/>
    <m/>
    <m/>
    <m/>
    <m/>
    <m/>
    <m/>
    <m/>
    <m/>
    <m/>
    <m/>
    <m/>
    <m/>
    <m/>
    <m/>
    <m/>
    <m/>
    <m/>
    <m/>
    <m/>
    <m/>
    <m/>
    <m/>
    <m/>
    <m/>
    <m/>
    <m/>
    <m/>
    <m/>
    <m/>
    <m/>
    <m/>
    <m/>
    <m/>
    <m/>
    <m/>
    <m/>
    <m/>
    <m/>
    <m/>
    <m/>
    <m/>
    <m/>
    <m/>
    <m/>
    <s v=" "/>
    <x v="218"/>
    <s v="12:27:00"/>
    <m/>
    <m/>
    <s v="FAS"/>
    <s v="N"/>
    <s v="N"/>
    <m/>
    <m/>
    <m/>
    <n v="1902938"/>
    <m/>
    <m/>
    <m/>
    <m/>
    <s v=" "/>
    <x v="0"/>
    <x v="1"/>
    <s v="N"/>
    <s v="N"/>
    <s v="N"/>
    <s v="Other fire, not attributable to PG&amp;E assets. Fire started and burnt up PG&amp;E underground facilities. This information is preliminary."/>
    <s v="Not PG&amp;E"/>
    <s v="Vegetation"/>
    <m/>
    <m/>
    <m/>
    <s v="&lt;3 meters of linear travel"/>
    <m/>
    <m/>
    <m/>
    <m/>
    <m/>
    <s v="Other Fire: Non-PG&amp;E related"/>
    <m/>
    <m/>
    <m/>
    <s v="Underground"/>
    <x v="1"/>
    <m/>
    <m/>
    <m/>
    <s v=" "/>
    <x v="0"/>
    <n v="39.498161160000002"/>
    <n v="-121.46719958"/>
    <s v="Butte"/>
    <s v="WYANDOTTE 1103 "/>
    <n v="12000"/>
    <m/>
    <x v="0"/>
    <s v="Cal Fire"/>
    <s v="Hardwood Woodland"/>
    <m/>
    <m/>
    <s v="Y"/>
    <s v="Swedes 2013"/>
    <m/>
    <n v="280"/>
    <m/>
    <s v="N"/>
    <s v="N"/>
    <m/>
    <m/>
    <s v="2021-05-21"/>
    <m/>
    <m/>
    <m/>
    <m/>
    <m/>
    <m/>
    <m/>
    <m/>
    <m/>
    <m/>
    <m/>
    <m/>
    <m/>
    <m/>
    <m/>
    <m/>
    <m/>
    <m/>
    <m/>
    <s v="  "/>
    <s v="NORTH VALLEY"/>
    <s v="OROVILLE 01"/>
    <s v="12:27"/>
    <n v="44337"/>
    <m/>
    <n v="1902938"/>
    <s v="UNKNOWN"/>
    <s v="PREMISES DO NOT CHANGE"/>
    <s v="OROVILLE"/>
    <n v="39.515411"/>
    <n v="-121.60038"/>
    <s v="V4TSWM8"/>
    <s v="MAYS, SEAN"/>
    <m/>
    <s v="20210521 13:06"/>
    <n v="1000"/>
    <m/>
    <s v="fire started and burned up underground pedistal and sweet heart connectors. de-energized cable at tx"/>
    <s v="Y"/>
    <n v="4"/>
    <s v="\\fxshare-nas05\quotashare-fs01\ESA\5 - Ignition Tracking\Fire_Tab_Attachment_Files"/>
    <m/>
    <n v="39.498161160000002"/>
    <n v="-121.46719958"/>
    <m/>
    <s v="cal fire"/>
    <m/>
    <s v="N"/>
    <s v="Y"/>
    <s v="Y"/>
    <s v="Clear"/>
    <m/>
    <s v="Private Land"/>
    <m/>
    <s v="Breezy"/>
    <m/>
    <s v="Vegetation"/>
    <m/>
    <s v="0.25 - 10 Acres"/>
    <m/>
    <s v="Cal Fire"/>
    <m/>
    <s v="Other (Comments)"/>
    <s v="under ground pedistal"/>
    <s v="N"/>
    <m/>
    <m/>
    <m/>
    <m/>
    <m/>
    <m/>
    <s v="  "/>
    <m/>
    <m/>
    <m/>
    <m/>
    <m/>
    <m/>
    <m/>
    <m/>
    <m/>
    <m/>
    <m/>
    <m/>
    <m/>
    <m/>
    <m/>
    <m/>
    <m/>
    <m/>
    <m/>
    <m/>
    <m/>
    <m/>
    <m/>
    <m/>
    <m/>
    <m/>
    <m/>
    <m/>
    <m/>
    <m/>
    <m/>
    <m/>
    <m/>
    <m/>
    <m/>
    <m/>
    <m/>
    <m/>
    <m/>
    <m/>
    <m/>
    <m/>
    <m/>
    <m/>
    <m/>
    <m/>
    <m/>
  </r>
  <r>
    <n v="629"/>
    <s v="S7RM"/>
    <s v="3 - QC Complete"/>
    <n v="44340"/>
    <n v="44617"/>
    <s v="Two spans, three phases of overhead primary conductors failed, resulting in a wires down incident that ignited a small fire. The ensuing fire was 3 meters - 0.25 acre in size. This information is preliminary."/>
    <s v="\\fxshare-nas05\quotashare-fs01\ESA\5 - Ignition Tracking\2021_Ignition_QC_Folders\20210521_1355243_21-0064199_nan_T005296081"/>
    <s v=" "/>
    <m/>
    <m/>
    <m/>
    <m/>
    <m/>
    <s v="Not In Scope"/>
    <m/>
    <m/>
    <m/>
    <m/>
    <m/>
    <m/>
    <m/>
    <m/>
    <m/>
    <m/>
    <m/>
    <m/>
    <m/>
    <m/>
    <m/>
    <m/>
    <m/>
    <m/>
    <m/>
    <m/>
    <m/>
    <m/>
    <m/>
    <m/>
    <m/>
    <m/>
    <m/>
    <m/>
    <m/>
    <m/>
    <m/>
    <m/>
    <m/>
    <m/>
    <m/>
    <m/>
    <m/>
    <m/>
    <m/>
    <s v="Y"/>
    <n v="44340"/>
    <n v="44340"/>
    <s v="M2J7"/>
    <s v="M2J7@pge.com, (831) 333-6009"/>
    <s v="Photo?"/>
    <m/>
    <s v=" "/>
    <x v="218"/>
    <s v="07:40:00"/>
    <n v="44337"/>
    <s v="07:37:00"/>
    <s v="FAS"/>
    <s v="N"/>
    <s v="N"/>
    <n v="1355243"/>
    <s v="21-0064199"/>
    <m/>
    <s v="T005296081, T005296082"/>
    <n v="121373831"/>
    <m/>
    <m/>
    <s v="PG&amp;E_629_ignition_20210521_1.jpg"/>
    <s v=" "/>
    <x v="1"/>
    <x v="0"/>
    <s v="Y"/>
    <s v="Y"/>
    <s v="N"/>
    <s v="On May 21st, 2021 at 07:44 hrs. a PG &amp; E Troubleman was dispatched to the Las Gallinas 1107 12 KV Distribution circuit near Highway 101 and Marin Center Dr. in the City of San Rafael in response to a report of wires down and a small  fire.  Upon arrival at the scene, the Troubleman noted a Primary wire down and 2 spans of overhead with 1 of 3 fuses blown load side of the wire down at 3647 and a fire which was 3 Meters &gt; 0.25 Acres in size and was suppressed by the San Rafael Fire Department.  This ignition occurred in a Non-HFTD during a clear weather condition.  Initial analysis indicates that the conductor failed for an unknown reason.  An EC tag was created as a result of this incident and on 5/21/2021 a PG &amp; E crew repaired the Primary wire and tested the cable. "/>
    <s v="PG&amp;E"/>
    <s v="Vegetation"/>
    <m/>
    <s v="D"/>
    <s v="D"/>
    <s v="&lt;3 meters of linear travel"/>
    <m/>
    <m/>
    <m/>
    <m/>
    <m/>
    <s v="Equipment - PG&amp;E"/>
    <s v="All types of equipment / facility failure"/>
    <s v="Conductor failure-all"/>
    <s v="N"/>
    <s v="Overhead"/>
    <x v="0"/>
    <s v="Conductor - Primary"/>
    <s v="Conductor"/>
    <n v="102247814"/>
    <s v=" "/>
    <x v="0"/>
    <n v="38.008501000000003"/>
    <n v="-122.541296"/>
    <s v="Marin"/>
    <s v="LAS GALLINAS A 1107"/>
    <n v="12000"/>
    <m/>
    <x v="0"/>
    <s v="San Rafael FD"/>
    <s v="Urban"/>
    <m/>
    <m/>
    <s v="N"/>
    <m/>
    <m/>
    <m/>
    <m/>
    <s v="N"/>
    <s v="N"/>
    <m/>
    <m/>
    <s v="2021-05-21"/>
    <m/>
    <m/>
    <m/>
    <m/>
    <m/>
    <m/>
    <m/>
    <m/>
    <m/>
    <m/>
    <m/>
    <m/>
    <m/>
    <m/>
    <m/>
    <m/>
    <m/>
    <m/>
    <m/>
    <s v="  "/>
    <s v="NORTH BAY"/>
    <s v="SAN RAFAEL 05"/>
    <s v="07:44"/>
    <n v="44337"/>
    <n v="1355243"/>
    <s v="T005296081"/>
    <n v="100"/>
    <s v="MARIN CENTER DR APT 49"/>
    <s v="SAN RAFAEL"/>
    <n v="38.022539999999999"/>
    <n v="-122.53814"/>
    <s v="N2TM2J7"/>
    <s v="JANCA, MARK"/>
    <n v="4299"/>
    <s v="20210521 09:49"/>
    <n v="9002"/>
    <m/>
    <s v="Primary wire down, 2 spans, 3 wires, 1 of 3 blown load side of wire down at 3647. Crew to test cable from T4188 to 2899 and repair wire down"/>
    <s v="Y"/>
    <m/>
    <m/>
    <s v="38.0084600,-122.5414067,10.500000,3D"/>
    <m/>
    <m/>
    <m/>
    <s v="San Rafael FD"/>
    <m/>
    <s v="N"/>
    <s v="Y"/>
    <m/>
    <s v="Clear"/>
    <m/>
    <s v="County Land"/>
    <m/>
    <s v="Calm"/>
    <m/>
    <s v="Vegetation"/>
    <m/>
    <s v="3 meters - 0.25 Acres"/>
    <m/>
    <s v="Fire Dept"/>
    <m/>
    <s v="Overhead"/>
    <m/>
    <s v="N"/>
    <m/>
    <m/>
    <m/>
    <s v="UNDERGROUND"/>
    <s v="CONDUCTOR, UNDERGROUND"/>
    <s v="N"/>
    <s v="  "/>
    <s v="Unplanned"/>
    <s v="North Bay"/>
    <s v="North Bay"/>
    <s v="042991107, LAS GALLINAS A-1107"/>
    <s v="21-0064199"/>
    <s v="Unplanned"/>
    <s v="Clear;32-90 F"/>
    <s v="2172"/>
    <s v="112944"/>
    <s v="YES"/>
    <s v="Line to Line"/>
    <s v="Sustained"/>
    <s v="No"/>
    <s v="1107/2"/>
    <s v="OH"/>
    <s v="Circuit Breaker"/>
    <s v="1355243"/>
    <s v="Conductor, Overhead, Broken, wire on ground"/>
    <s v="A,B, C Ø"/>
    <s v="05/21/21 10:27"/>
    <m/>
    <s v="LAS GALLINAS A SUB"/>
    <s v="WIRE DOWN @REDWOOD HWY &amp; MARIN CENTER DR"/>
    <s v="JUMPER-160403 OPEN|PM 31451480 FUCO 6215 REMOVED OPEN|SW 993717 OPEN|COIS @ T4021 TWD T4027 OPEN|JUMPER-160409 OPEN|CIS J58668 TWD EOL CLOSE|PM 31451480 OPEN|JUMPER-160406 OPEN|FUCO 4711 REMOVED PM 31451480 OPEN"/>
    <m/>
    <m/>
    <s v="No"/>
    <s v="Equipment Failure/Involved, Overhead"/>
    <m/>
    <s v="No"/>
    <s v="1"/>
    <s v="999"/>
    <s v="ALV7"/>
    <s v="Distribution Circuit"/>
    <s v="ALV7"/>
    <s v="05/21/21 07:37"/>
    <m/>
    <m/>
    <m/>
    <s v="No"/>
    <s v="1630792"/>
    <s v="21-0064199"/>
    <s v="1107/2"/>
    <s v="042991107"/>
    <s v="05/21/21 07:37"/>
    <s v="31541004"/>
    <s v="No"/>
  </r>
  <r>
    <n v="628"/>
    <s v="AGFC"/>
    <s v="3 - QC Complete"/>
    <n v="44337"/>
    <n v="44617"/>
    <s v="Duplicate of index 626. Damaged pole from 3rd party fire. Structure fire, not attributable to PG&amp;E assets. 3rd party structure fire escaped the building and started a 60 + acre brush fire. The ensuing fire was 10 acre - 100 acres. This information is preliminary."/>
    <s v="\\fxshare-nas05\quotashare-fs01\ESA\5 - Ignition Tracking\2021_Ignition_QC_Folders\20210521_1354945_21-0064097_nan_T005296056"/>
    <s v=" "/>
    <m/>
    <m/>
    <m/>
    <m/>
    <m/>
    <s v="Not In Scope"/>
    <m/>
    <m/>
    <m/>
    <m/>
    <m/>
    <m/>
    <m/>
    <m/>
    <m/>
    <m/>
    <m/>
    <m/>
    <m/>
    <m/>
    <m/>
    <m/>
    <m/>
    <m/>
    <m/>
    <m/>
    <m/>
    <m/>
    <m/>
    <m/>
    <m/>
    <m/>
    <m/>
    <m/>
    <m/>
    <m/>
    <m/>
    <m/>
    <m/>
    <m/>
    <m/>
    <m/>
    <m/>
    <m/>
    <m/>
    <m/>
    <m/>
    <m/>
    <m/>
    <m/>
    <m/>
    <m/>
    <s v=" "/>
    <x v="218"/>
    <s v="07:21:00"/>
    <n v="44337"/>
    <s v="07:21:00"/>
    <s v="FAS"/>
    <s v="N"/>
    <s v="Y"/>
    <n v="1354945"/>
    <s v="21-0064097"/>
    <m/>
    <s v="T005296056"/>
    <m/>
    <m/>
    <m/>
    <m/>
    <s v=" "/>
    <x v="0"/>
    <x v="1"/>
    <s v="N"/>
    <s v="N"/>
    <s v="N"/>
    <s v="Duplicate of index 626. Damaged pole from 3rd party fire. Structure fire, not attributable to PG&amp;E assets. 3rd party structure fire escaped the building and started a 60 + acre brush fire. The ensuing fire was 10 acre - 100 acres. This information is preliminary."/>
    <s v="Not PG&amp;E"/>
    <s v="Building"/>
    <m/>
    <m/>
    <m/>
    <s v="0.26-9.99"/>
    <m/>
    <m/>
    <m/>
    <m/>
    <m/>
    <s v="Duplicate"/>
    <m/>
    <m/>
    <m/>
    <s v="Overhead"/>
    <x v="1"/>
    <m/>
    <m/>
    <m/>
    <s v=" "/>
    <x v="0"/>
    <n v="36.885323"/>
    <n v="-119.77857299999999"/>
    <s v="Fresno"/>
    <s v="WOODWARD 2101"/>
    <n v="21000"/>
    <m/>
    <x v="0"/>
    <s v="Fresno FD"/>
    <s v="Agriculture"/>
    <m/>
    <m/>
    <s v="N"/>
    <m/>
    <m/>
    <m/>
    <m/>
    <s v="N"/>
    <s v="N"/>
    <m/>
    <m/>
    <s v="2021-05-21"/>
    <m/>
    <m/>
    <m/>
    <m/>
    <m/>
    <m/>
    <m/>
    <m/>
    <m/>
    <m/>
    <m/>
    <m/>
    <m/>
    <m/>
    <m/>
    <m/>
    <m/>
    <m/>
    <m/>
    <s v="  "/>
    <s v="FRESNO"/>
    <s v="FRESNO 11"/>
    <s v="07:21"/>
    <n v="44337"/>
    <n v="1354945"/>
    <s v="T005296056"/>
    <n v="10351"/>
    <s v="N RICE RD"/>
    <s v="FRESNO"/>
    <m/>
    <m/>
    <s v="F4TL1F9"/>
    <s v="FULL, LARAMIE"/>
    <n v="255292101"/>
    <s v="20210521 08:31"/>
    <n v="9002"/>
    <m/>
    <s v="found burnt pole from grass fire last night ec tag created for crew to replace"/>
    <s v="Y"/>
    <m/>
    <m/>
    <m/>
    <n v="36.885323"/>
    <n v="-119.77857299999999"/>
    <m/>
    <s v="fresno fd"/>
    <m/>
    <s v="N"/>
    <s v="Y"/>
    <m/>
    <s v="Storm Wind"/>
    <s v="windy yesterday during fire"/>
    <s v="Private Land"/>
    <m/>
    <s v="Gusty"/>
    <m/>
    <s v="3rd Party"/>
    <s v="started at dump per fd"/>
    <s v="10 - 100 Acres"/>
    <m/>
    <s v="Fire Dept"/>
    <s v="fresno fd"/>
    <s v="Overhead"/>
    <m/>
    <s v="N"/>
    <m/>
    <m/>
    <m/>
    <s v="FIRE, FOREST/GRASS"/>
    <s v="POLE-WOOD"/>
    <s v="N"/>
    <s v="  "/>
    <s v="Unplanned"/>
    <s v="Fresno"/>
    <s v="Fresno"/>
    <s v="255292101, WOODWARD-2101"/>
    <s v="21-0064097"/>
    <s v="Unplanned"/>
    <s v="Clear;32-90 F"/>
    <s v="19"/>
    <s v="1691"/>
    <s v="YES"/>
    <s v="Force Out"/>
    <s v="Sustained"/>
    <s v="No"/>
    <s v="D3154"/>
    <s v="OH"/>
    <s v="Fuse"/>
    <s v="1354945"/>
    <s v="Pole-Wood, Burned/flashed"/>
    <m/>
    <s v="05/21/21 09:17"/>
    <m/>
    <s v="S/O Copper E/O River"/>
    <s v="N LANE &amp; N RICE RD "/>
    <m/>
    <m/>
    <m/>
    <s v="No"/>
    <s v="Environmental/External, Fire, Forest/Grass"/>
    <m/>
    <s v="No"/>
    <m/>
    <m/>
    <s v="R1OD"/>
    <s v="Distribution Circuit"/>
    <s v="BXET"/>
    <s v="05/20/21 17:51"/>
    <s v="Not Required"/>
    <m/>
    <m/>
    <s v="No"/>
    <s v="1630696"/>
    <s v="21-0064097"/>
    <s v="D3154"/>
    <s v="255292101"/>
    <s v="05/20/21 17:51"/>
    <m/>
    <s v="No"/>
  </r>
  <r>
    <n v="627"/>
    <s v="AGFC"/>
    <s v="3 - QC Complete"/>
    <n v="44337"/>
    <n v="44617"/>
    <s v="Structure fire, not attributable to PG&amp;E assets. This information is preliminary."/>
    <s v="\\fxshare-nas05\quotashare-fs01\ESA\5 - Ignition Tracking\2021_Ignition_QC_Folders\20210521_nan_nan_nan_2834763470"/>
    <s v=" "/>
    <m/>
    <m/>
    <m/>
    <m/>
    <m/>
    <s v="Not In Scope"/>
    <m/>
    <m/>
    <m/>
    <m/>
    <m/>
    <m/>
    <m/>
    <m/>
    <m/>
    <m/>
    <m/>
    <m/>
    <m/>
    <m/>
    <m/>
    <m/>
    <m/>
    <m/>
    <m/>
    <m/>
    <m/>
    <m/>
    <m/>
    <m/>
    <m/>
    <m/>
    <m/>
    <m/>
    <m/>
    <m/>
    <m/>
    <m/>
    <m/>
    <m/>
    <m/>
    <m/>
    <m/>
    <m/>
    <m/>
    <m/>
    <m/>
    <m/>
    <m/>
    <m/>
    <m/>
    <m/>
    <s v=" "/>
    <x v="218"/>
    <s v="05:18:00"/>
    <m/>
    <m/>
    <s v="FAS"/>
    <s v="N"/>
    <s v="N"/>
    <m/>
    <m/>
    <m/>
    <n v="2834763470"/>
    <m/>
    <m/>
    <m/>
    <m/>
    <s v=" "/>
    <x v="0"/>
    <x v="1"/>
    <s v="N"/>
    <s v="N"/>
    <s v="N"/>
    <s v="Structure fire, not attributable to PG&amp;E assets. This information is preliminary."/>
    <s v="Not PG&amp;E"/>
    <s v="Building"/>
    <m/>
    <m/>
    <m/>
    <s v="&lt;0.25"/>
    <m/>
    <m/>
    <m/>
    <m/>
    <m/>
    <s v="Other Fire: Non-PG&amp;E related"/>
    <m/>
    <m/>
    <m/>
    <s v="Underbuild"/>
    <x v="1"/>
    <m/>
    <m/>
    <m/>
    <s v=" "/>
    <x v="0"/>
    <n v="37.694161700000002"/>
    <n v="-121.7704267"/>
    <s v="Alameda"/>
    <s v="CAYETANO 2111 "/>
    <n v="21000"/>
    <m/>
    <x v="0"/>
    <s v="ALCO FD"/>
    <s v="Urban"/>
    <m/>
    <m/>
    <s v="N"/>
    <m/>
    <m/>
    <m/>
    <m/>
    <s v="N"/>
    <s v="N"/>
    <m/>
    <m/>
    <s v="2021-05-21"/>
    <m/>
    <m/>
    <m/>
    <m/>
    <m/>
    <m/>
    <m/>
    <m/>
    <m/>
    <m/>
    <m/>
    <m/>
    <m/>
    <m/>
    <m/>
    <m/>
    <m/>
    <m/>
    <m/>
    <s v="  "/>
    <s v="MISSION"/>
    <s v="LIVERMORE 03"/>
    <s v="05:18"/>
    <n v="44337"/>
    <m/>
    <n v="2834763470"/>
    <n v="2489"/>
    <s v="WESTMINSTER WAY"/>
    <s v="LIVERMORE"/>
    <n v="37.694063"/>
    <n v="-121.77018099999999"/>
    <s v="M3TBKP2"/>
    <s v="PHARRIS, BRAD"/>
    <n v="14422111"/>
    <s v="20210521 07:01"/>
    <n v="1121"/>
    <m/>
    <s v="structure fire non pge equipment arson fire pge mtr burned took photos disconnected at splice box"/>
    <s v="Y"/>
    <m/>
    <m/>
    <s v="37.6941617,-121.7704267,151.000000,3D"/>
    <m/>
    <m/>
    <s v="ALCO FIRE ONS. ETA CB 925-447-425"/>
    <s v="ALCO FIRE ONS. ETA CB 925-447-425"/>
    <m/>
    <s v="N"/>
    <s v="N"/>
    <s v="N"/>
    <s v="Clear"/>
    <m/>
    <s v="Structures"/>
    <m/>
    <s v="Calm"/>
    <m/>
    <s v="Vandalism"/>
    <s v="arson fire"/>
    <s v="Structure Only"/>
    <m/>
    <s v="Fire Dept"/>
    <m/>
    <s v="Underbuild"/>
    <m/>
    <s v="Y"/>
    <s v="photos"/>
    <s v="Other (Comments)"/>
    <s v="brad photos"/>
    <m/>
    <m/>
    <m/>
    <s v="  "/>
    <m/>
    <m/>
    <m/>
    <m/>
    <m/>
    <m/>
    <m/>
    <m/>
    <m/>
    <m/>
    <m/>
    <m/>
    <m/>
    <m/>
    <m/>
    <m/>
    <m/>
    <m/>
    <m/>
    <m/>
    <m/>
    <m/>
    <m/>
    <m/>
    <m/>
    <m/>
    <m/>
    <m/>
    <m/>
    <m/>
    <m/>
    <m/>
    <m/>
    <m/>
    <m/>
    <m/>
    <m/>
    <m/>
    <m/>
    <m/>
    <m/>
    <m/>
    <m/>
    <m/>
    <m/>
    <m/>
    <m/>
  </r>
  <r>
    <n v="811"/>
    <s v="TLAL"/>
    <s v="3 - QC Complete"/>
    <n v="44363"/>
    <n v="44617"/>
    <s v="Tree limbs grew into vertical rack secondary lines pushing them together coupled with breezy winds causing one of the lines to burn down igniting a 20 X 140 ft fire. This information is preliminary. OIS: 1354789; ILIS: 21-0064106; FOID: T005295590 (NDS5), T005295513 (NDS5); Circuit ID: 252051113, SAP Eqp ID: 104016291"/>
    <s v="\\fxshare-nas05\quotashare-fs01\ESA\5 - Ignition Tracking\2021_Ignition_QC_Folders\20210520_1354789_21-0064106_nan_T005295590"/>
    <s v=" "/>
    <m/>
    <s v="TLAL"/>
    <s v="Create &amp; Outage Time, Fire Suppressing Agency, Fire Size, Fire Size - Troubleman Comments,  Wildfire Acreage Burned - Final, Equipment Type Associated to Ignition Updated; Added additional FOID"/>
    <n v="44363"/>
    <m/>
    <s v="Not In Scope"/>
    <m/>
    <m/>
    <m/>
    <m/>
    <m/>
    <m/>
    <m/>
    <m/>
    <m/>
    <m/>
    <m/>
    <s v="Complete"/>
    <m/>
    <m/>
    <m/>
    <m/>
    <m/>
    <m/>
    <m/>
    <m/>
    <m/>
    <m/>
    <m/>
    <m/>
    <m/>
    <m/>
    <m/>
    <m/>
    <m/>
    <m/>
    <m/>
    <m/>
    <m/>
    <m/>
    <m/>
    <m/>
    <m/>
    <m/>
    <m/>
    <m/>
    <m/>
    <m/>
    <m/>
    <m/>
    <m/>
    <m/>
    <s v=" "/>
    <x v="219"/>
    <s v="15:42:00"/>
    <n v="44336"/>
    <s v="15:22:00"/>
    <s v="FAS"/>
    <s v="Y"/>
    <s v="N"/>
    <n v="1354789"/>
    <s v="21-0064106"/>
    <m/>
    <s v="T005295590, T005295513"/>
    <m/>
    <n v="120923566"/>
    <m/>
    <s v="PG&amp;E_811_Ignition_20210520_3.jpg"/>
    <s v=" "/>
    <x v="1"/>
    <x v="0"/>
    <s v="Y"/>
    <s v="Y"/>
    <s v="N"/>
    <s v="On May 20, 2021 at 1553 hours, a PG&amp;E Troubleman patrolled the Ashlan Ave 1113 12kV Distribution Circuit number 252051113 in the Local Responsibility area near the end of line open-wire secondary pole at 3333 North Milburn Avenue, Fresno, CA 93722, in response to reports of arcing wires. He observed the overhead secondary conductors pushed together. He de-energized the transformer and then re-energized the line, after the tree crew cleared the causal tree. Initial analysis indicates the ignition was caused by a young living 38' tall 26&quot; DBH eucalyptus tree underneath the secondary lines and with limbs that grew into the vertical rack open-wire secondary lines and pushed them together coupled with breezy winds, altogether this resulted in arcing and a 20 X 140 ft fire that ignited. The maximum sustained wind speed on the incident date was 23.02 MPH, which was an increased speed from the days prior (05/19/21 17.26 MPH and 05/18/21 12.77 MPH). A pre-existing EC tag 120923566 was submitted on May 3, 2021, and is still in open status. The Fresno Fire Department responded to and extinguished the fire. The 192-minute outage affected four customers. The line was returned to service on May 20, 2021. This information is preliminary."/>
    <s v="PG&amp;E"/>
    <s v="Vegetation"/>
    <m/>
    <s v="D"/>
    <s v="D"/>
    <s v="0.26-9.99"/>
    <s v="20 X 140 ft"/>
    <m/>
    <m/>
    <m/>
    <m/>
    <s v="Vegetation"/>
    <s v="Weather"/>
    <s v="Veg. contact"/>
    <s v="Y"/>
    <s v="Overhead"/>
    <x v="2"/>
    <s v="Conductor - Open Wire Secondary"/>
    <s v="Conductor"/>
    <n v="104016291"/>
    <s v=" "/>
    <x v="0"/>
    <n v="36.784484999999997"/>
    <n v="-119.87624599999999"/>
    <s v="Fresno"/>
    <s v="ASHLAN AVE 1113"/>
    <s v="0-750"/>
    <m/>
    <x v="0"/>
    <s v="Fresno FD"/>
    <s v="Urban"/>
    <s v="Grass Fuel Model"/>
    <m/>
    <s v="N"/>
    <m/>
    <m/>
    <m/>
    <m/>
    <s v="N"/>
    <s v="N"/>
    <m/>
    <m/>
    <s v="2021-06-15"/>
    <n v="36.784612000000003"/>
    <n v="-119.87634799999999"/>
    <n v="44341"/>
    <s v="TreeGrew"/>
    <s v="Tree was overall in good health. Green canopy w/ no defects. Outage caused by tree forcing Sec. Ln together. Customer states Sec Ln was down. Large fire on site caused by Outage."/>
    <s v="EUCA"/>
    <n v="16"/>
    <n v="16"/>
    <n v="10"/>
    <m/>
    <m/>
    <m/>
    <m/>
    <m/>
    <m/>
    <m/>
    <s v="Vertical"/>
    <s v="BareWire"/>
    <m/>
    <s v="  "/>
    <s v="FRESNO"/>
    <s v="FRESNO"/>
    <s v="16:34"/>
    <n v="44336"/>
    <n v="1354789"/>
    <s v="T005295590"/>
    <m/>
    <m/>
    <m/>
    <m/>
    <m/>
    <s v="F4TNDS5"/>
    <m/>
    <n v="252051113"/>
    <s v="2021/05/20 18:42:31"/>
    <n v="9002"/>
    <m/>
    <s v="SMART MTR AUTO-GENERATED TAG"/>
    <s v="N"/>
    <m/>
    <m/>
    <m/>
    <m/>
    <m/>
    <m/>
    <m/>
    <m/>
    <m/>
    <m/>
    <s v="Y"/>
    <m/>
    <m/>
    <m/>
    <m/>
    <m/>
    <m/>
    <m/>
    <m/>
    <m/>
    <m/>
    <m/>
    <m/>
    <m/>
    <m/>
    <m/>
    <m/>
    <m/>
    <m/>
    <s v="TREE-GREW INTO LINE"/>
    <s v="CONDUCTOR, OVERHEAD"/>
    <m/>
    <s v="  "/>
    <s v="Unplanned"/>
    <s v="Fresno"/>
    <s v="Fresno"/>
    <s v="252051113, ASHLAN AVE-1113"/>
    <s v="21-0064106"/>
    <s v="Unplanned"/>
    <s v="Clear;32-90 F"/>
    <s v="4"/>
    <s v="768"/>
    <s v="NO"/>
    <s v="Line to Ground"/>
    <s v="Sustained"/>
    <s v="No"/>
    <s v="MTR#1004119499"/>
    <s v="OH"/>
    <s v="Transformer"/>
    <s v="1354789"/>
    <s v="Transformer (OH), Normal"/>
    <m/>
    <m/>
    <m/>
    <s v="3333 N MILBURN AVE, FRESNO"/>
    <s v="3333 N MILBURN AVE, FRESNO"/>
    <m/>
    <s v="tree and wind pushed open wire together"/>
    <m/>
    <s v="No"/>
    <s v="Vegetation, Tree - grew into line"/>
    <m/>
    <m/>
    <m/>
    <m/>
    <m/>
    <m/>
    <m/>
    <m/>
    <m/>
    <m/>
    <m/>
    <m/>
    <m/>
    <m/>
    <m/>
    <m/>
    <m/>
    <m/>
    <m/>
  </r>
  <r>
    <n v="707"/>
    <s v="DLY6"/>
    <s v="3 - QC Complete"/>
    <n v="44529"/>
    <n v="44617"/>
    <s v="Initial EIR: EI210520A-Fresno-Property Damage-Summary: CPUC Electrical Incident EI210520A - Damage to third party exceeding $50K. On June 1, 2021 at approximately 1544 hours, PG&amp;E?s Electric Incident Reporting On-Call Team was made aware of a submitted property damage claim in excess of $50,000 from a customer located near North Wilson Avenue and East Pine Avenue in Fresno. The claim alleges that PG&amp;E equipment caused a structure fire on May 20, 2021 at approximately 0530 hours. The claim states the neighboring property was damaged. The properties are served by the Manchester 1108 Overhead Distribution Circuit. PG&amp;E is reporting this under the Property Damage criterion. This information is preliminary."/>
    <s v="\\fxshare-nas05\quotashare-fs01\ESA\5 - Ignition Tracking\2021_Ignition_QC_Folders\20210520_nan_nan_nan_7383075355"/>
    <s v=" "/>
    <s v="Y"/>
    <s v="DLY6"/>
    <s v="ADDED FO ID, UPDATED CREATE TIME "/>
    <n v="44529"/>
    <m/>
    <s v="Not In Scope"/>
    <m/>
    <m/>
    <m/>
    <m/>
    <m/>
    <m/>
    <m/>
    <m/>
    <m/>
    <m/>
    <m/>
    <m/>
    <m/>
    <m/>
    <m/>
    <m/>
    <m/>
    <m/>
    <m/>
    <m/>
    <m/>
    <m/>
    <m/>
    <m/>
    <m/>
    <m/>
    <m/>
    <m/>
    <m/>
    <m/>
    <m/>
    <m/>
    <s v="N"/>
    <m/>
    <m/>
    <m/>
    <m/>
    <m/>
    <m/>
    <s v="N"/>
    <m/>
    <m/>
    <m/>
    <m/>
    <m/>
    <m/>
    <s v=" "/>
    <x v="219"/>
    <s v="05:40:00"/>
    <m/>
    <m/>
    <s v="EIR"/>
    <s v="Y"/>
    <s v="N"/>
    <m/>
    <m/>
    <m/>
    <s v="7383075355, 7382152161"/>
    <n v="121365270"/>
    <m/>
    <s v="EI210520A"/>
    <m/>
    <s v=" "/>
    <x v="0"/>
    <x v="1"/>
    <s v="Y"/>
    <s v="Y"/>
    <s v="N"/>
    <s v="Structure fire, not attributable to PG&amp;E assets. This incident was reported to the CPUC on June 1, 2021 under the property damage criterion. Further investigation being performed by Electric Incident Investigations. It was determined that PG&amp;E was not attributable to the ignition. It is suspected that fire started in the attic and the Cause and Origin expert retained by the insurance company ruled out PG&amp;Es facilities as a suspected cause. Reference EI210520A."/>
    <s v="Not PG&amp;E"/>
    <s v="Building"/>
    <m/>
    <m/>
    <m/>
    <s v="Structure-only"/>
    <s v="house fire, FD believe it originated in attic "/>
    <m/>
    <m/>
    <m/>
    <m/>
    <s v="Other Fire: Non-PG&amp;E related"/>
    <m/>
    <m/>
    <m/>
    <m/>
    <x v="1"/>
    <m/>
    <m/>
    <s v=" "/>
    <m/>
    <x v="0"/>
    <n v="36.761085000000001"/>
    <n v="-119.806495"/>
    <s v="Fresno"/>
    <s v="MANCHESTER 1108 "/>
    <n v="12000"/>
    <m/>
    <x v="0"/>
    <s v="Fresno Fire Department "/>
    <s v="Urban"/>
    <m/>
    <m/>
    <s v="N"/>
    <m/>
    <m/>
    <m/>
    <s v="N"/>
    <s v="N"/>
    <m/>
    <m/>
    <n v="44351"/>
    <s v="2021-06-04"/>
    <m/>
    <m/>
    <m/>
    <m/>
    <m/>
    <m/>
    <m/>
    <m/>
    <m/>
    <m/>
    <m/>
    <m/>
    <m/>
    <m/>
    <m/>
    <m/>
    <m/>
    <m/>
    <m/>
    <s v="  "/>
    <m/>
    <m/>
    <m/>
    <m/>
    <m/>
    <m/>
    <m/>
    <m/>
    <m/>
    <m/>
    <m/>
    <m/>
    <m/>
    <m/>
    <m/>
    <m/>
    <m/>
    <m/>
    <m/>
    <m/>
    <m/>
    <m/>
    <m/>
    <m/>
    <m/>
    <m/>
    <m/>
    <m/>
    <m/>
    <m/>
    <m/>
    <m/>
    <m/>
    <m/>
    <m/>
    <m/>
    <m/>
    <m/>
    <m/>
    <m/>
    <m/>
    <m/>
    <m/>
    <m/>
    <m/>
    <m/>
    <m/>
    <m/>
    <m/>
    <m/>
    <m/>
    <s v="  "/>
    <m/>
    <m/>
    <m/>
    <m/>
    <m/>
    <m/>
    <m/>
    <m/>
    <m/>
    <m/>
    <m/>
    <m/>
    <m/>
    <m/>
    <m/>
    <m/>
    <m/>
    <m/>
    <m/>
    <m/>
    <m/>
    <m/>
    <m/>
    <m/>
    <m/>
    <m/>
    <m/>
    <m/>
    <m/>
    <m/>
    <m/>
    <m/>
    <m/>
    <m/>
    <m/>
    <m/>
    <m/>
    <m/>
    <m/>
    <m/>
    <m/>
    <m/>
    <m/>
    <m/>
    <m/>
    <m/>
    <m/>
  </r>
  <r>
    <n v="650"/>
    <s v="CFMD"/>
    <s v="3 - QC Complete"/>
    <n v="44448"/>
    <n v="44617"/>
    <s v="Other fire, not attributable to PG&amp;E assets. Panel fire due to unknown cause. Troubleman states the fire was limited to only the panel. This information is preliminary."/>
    <s v="\\fxshare-nas05\quotashare-fs01\ESA\5 - Ignition Tracking\2021_Ignition_QC_Folders\20210520_nan_nan_nan_508501453"/>
    <s v=" "/>
    <m/>
    <m/>
    <m/>
    <m/>
    <m/>
    <s v="Not In Scope"/>
    <m/>
    <m/>
    <m/>
    <m/>
    <m/>
    <m/>
    <m/>
    <m/>
    <m/>
    <m/>
    <m/>
    <m/>
    <m/>
    <m/>
    <m/>
    <m/>
    <m/>
    <m/>
    <m/>
    <m/>
    <m/>
    <m/>
    <m/>
    <m/>
    <m/>
    <m/>
    <m/>
    <m/>
    <m/>
    <m/>
    <m/>
    <m/>
    <m/>
    <m/>
    <m/>
    <m/>
    <m/>
    <m/>
    <m/>
    <m/>
    <m/>
    <m/>
    <m/>
    <m/>
    <m/>
    <m/>
    <s v=" "/>
    <x v="219"/>
    <s v="07:45:00"/>
    <m/>
    <m/>
    <s v="FAS"/>
    <s v="N"/>
    <s v="N"/>
    <m/>
    <m/>
    <m/>
    <n v="508501453"/>
    <m/>
    <m/>
    <m/>
    <m/>
    <s v=" "/>
    <x v="0"/>
    <x v="1"/>
    <s v="N"/>
    <s v="N"/>
    <s v="N"/>
    <s v="Other fire, not attributable to PG&amp;E assets. Panel fire due to unknown cause. Troubleman states the fire was limited to only the panel. This information is preliminary."/>
    <s v="Not PG&amp;E"/>
    <s v="Other"/>
    <m/>
    <m/>
    <m/>
    <s v="10-99"/>
    <s v="panel only"/>
    <m/>
    <m/>
    <m/>
    <m/>
    <s v="Other Fire: Non-PG&amp;E related"/>
    <m/>
    <m/>
    <m/>
    <s v="Pad mount"/>
    <x v="1"/>
    <m/>
    <m/>
    <m/>
    <s v=" "/>
    <x v="0"/>
    <n v="34.650228300000002"/>
    <n v="-120.0802133"/>
    <s v="Santa Barbara"/>
    <s v="ZACA 1102"/>
    <n v="12000"/>
    <m/>
    <x v="1"/>
    <s v="Other Party"/>
    <s v="Agriculture"/>
    <m/>
    <m/>
    <s v="N"/>
    <m/>
    <m/>
    <m/>
    <m/>
    <s v="N"/>
    <s v="N"/>
    <m/>
    <m/>
    <s v="2021-05-25"/>
    <m/>
    <m/>
    <m/>
    <m/>
    <m/>
    <m/>
    <m/>
    <m/>
    <m/>
    <m/>
    <m/>
    <m/>
    <m/>
    <m/>
    <m/>
    <m/>
    <m/>
    <m/>
    <m/>
    <s v="  "/>
    <s v="LOS PADRES"/>
    <s v="SANTA MARIA 03"/>
    <s v="07:45"/>
    <n v="44336"/>
    <m/>
    <n v="508501453"/>
    <n v="3555"/>
    <s v="ROBLAR AVE"/>
    <s v="SANTA YNEZ"/>
    <n v="34.650213000000001"/>
    <n v="-120.082748"/>
    <s v="L2TJRWX"/>
    <s v="WOOLSEY, JAMES"/>
    <n v="182681102"/>
    <s v="20210525 10:03"/>
    <n v="2220"/>
    <n v="2"/>
    <s v="new panel has inspection tag but there is two 2''open holes on top of new panel that need to be sealed up, also existing meter is a burned up 5 jaw meter, new panel has a 7 jaw receptacle installed tried to contact jason- listed as contact no answerleft message with chase woodyard explaining"/>
    <s v="Y"/>
    <m/>
    <m/>
    <s v="34.6502283,-120.0802133,252.200000,3D"/>
    <m/>
    <m/>
    <s v="panel burned up"/>
    <m/>
    <m/>
    <s v="N"/>
    <s v="Y"/>
    <s v="Y"/>
    <s v="Clear"/>
    <s v="tag to reconnect burned up panel, meter is damaged, unable to reconnect becausea"/>
    <s v="Private Land"/>
    <m/>
    <s v="Calm"/>
    <m/>
    <s v="PG&amp;E Equipment"/>
    <m/>
    <s v="Other (Comments)"/>
    <s v="panel only"/>
    <s v="Other Party"/>
    <m/>
    <s v="Pad mount"/>
    <m/>
    <s v="N"/>
    <m/>
    <m/>
    <m/>
    <m/>
    <m/>
    <m/>
    <s v="  "/>
    <m/>
    <m/>
    <m/>
    <m/>
    <m/>
    <m/>
    <m/>
    <m/>
    <m/>
    <m/>
    <m/>
    <m/>
    <m/>
    <m/>
    <m/>
    <m/>
    <m/>
    <m/>
    <m/>
    <m/>
    <m/>
    <m/>
    <m/>
    <m/>
    <m/>
    <m/>
    <m/>
    <m/>
    <m/>
    <m/>
    <m/>
    <m/>
    <m/>
    <m/>
    <m/>
    <m/>
    <m/>
    <m/>
    <m/>
    <m/>
    <m/>
    <m/>
    <m/>
    <m/>
    <m/>
    <m/>
    <m/>
  </r>
  <r>
    <n v="647"/>
    <s v="TLAL"/>
    <s v="3 - QC Complete"/>
    <n v="44372"/>
    <n v="44617"/>
    <s v="Third party tree crew fell a tree that landed on and fell through the overhead circuit. PG&amp;E pole broke as a result of the tree contact and ignited a small fire. The ensuing fire was 3 meter - 0.25 acre in size. This information is preliminary. OIS: 1354637; ILIS: 21-0063965; FOID: T005295372 (AXJD), T005295383 (GSR3-Assist); EC: 121369516, 121369596; PM: 35251159; Circuit ID: 042891101, SAP Pole ID: 101957271, 103905843; County: Sonoma; Division: Sonoma; CD: 121369517; Newly Installed Pole #'s: 110005063 (45' Class 1 Wood Pole), 121014416 (50' Class 3 Wood Pole)"/>
    <s v="\\fxshare-nas05\quotashare-fs01\ESA\5 - Ignition Tracking\2021_Ignition_QC_Folders\20210520_1354637_21-0063965_nan_T005295372"/>
    <s v=" "/>
    <s v="Y"/>
    <s v="TLAL"/>
    <s v="Additional FOID &amp; EC Tag Added; Suspected Initiating Event Updated"/>
    <n v="44502"/>
    <s v="Exponent - Fault Analysis"/>
    <s v="Fault Tree"/>
    <s v="Not Required"/>
    <m/>
    <m/>
    <s v="Not Required"/>
    <m/>
    <m/>
    <m/>
    <m/>
    <m/>
    <m/>
    <m/>
    <s v="Complete"/>
    <s v="Trunk (Decay, Defect, Cavity)"/>
    <m/>
    <m/>
    <m/>
    <m/>
    <m/>
    <m/>
    <m/>
    <m/>
    <m/>
    <m/>
    <m/>
    <m/>
    <m/>
    <m/>
    <m/>
    <m/>
    <m/>
    <m/>
    <m/>
    <m/>
    <m/>
    <m/>
    <m/>
    <m/>
    <m/>
    <m/>
    <m/>
    <m/>
    <m/>
    <s v="AXJD"/>
    <m/>
    <m/>
    <m/>
    <s v=" "/>
    <x v="219"/>
    <s v="14:04:00"/>
    <n v="44336"/>
    <s v="13:54:00"/>
    <s v="FAS"/>
    <s v="Y"/>
    <s v="N"/>
    <n v="1354637"/>
    <s v="21-0063965"/>
    <m/>
    <s v="T005295372, T00529538"/>
    <s v="121369516, 121369596"/>
    <n v="113076375"/>
    <m/>
    <s v="PG&amp;E_647_Ignition_20210520_3.jpg"/>
    <s v=" "/>
    <x v="1"/>
    <x v="0"/>
    <s v="Y"/>
    <s v="Y"/>
    <s v="N"/>
    <s v="On May 20, 2021 at 1433 hours, a PG&amp;E Troubleman patrolled the Geyserville 1101 12kV Distribution Circuit number 042891101, in the Tier 2 high fire-threat district (HFTD)  State Responsibility area (SRA) near 849 Canyon Road in Geyserville. He observed a fallen tree, a broken line / buck mainline pole, a broken single phase tangent on tap pole (Pole # 120251592) with two spans of 4 ACSR primary overhead conductor down, and a fire. Initial analysis indicates the ignition was caused by a third party tree crew (A&amp;E Arborists Tree Care) that fell a dead eucalyptus tree through the line at 755 Canyon Road, which inevitably broke two poles, caused two spans of wire down, and the ignition that ensued. The third party tree crew initially cut the face notch and moved onto the back side. There was a rope in the tree with tension on it. As they were making the cut, the tree failed and fell into the line. The entire center of the tree was rotted to the point that the wood inside crumbled in the post-incident vegetation management inspector's hand. When the tree hit the line, it broke the pole down after ripping the pole’s guy wire out of the ground. The tree then knocked down the line and the line made contact with the metal fence below. The fence conducted and started a small fire about 600 yards away in the dry grass that was touching the fence. The tree crew noticed the fire, contacted 911, and was able to put the fire out before CalFire arrived. The 213-minute outage affected 927 customers. The line was returned to service on May 21, 2021. This information is preliminary."/>
    <s v="PG&amp;E"/>
    <s v="Vegetation"/>
    <m/>
    <s v="D"/>
    <s v="D"/>
    <s v="&lt;0.25"/>
    <s v="30 sq ft"/>
    <m/>
    <m/>
    <m/>
    <m/>
    <s v="Contact - 3rd Party"/>
    <s v="Contact from object"/>
    <s v="Veg. contact"/>
    <s v="Y"/>
    <s v="Overhead"/>
    <x v="0"/>
    <s v="Conductor - Primary"/>
    <s v="Conductor, Poles"/>
    <s v=" 101957271, 103905843"/>
    <s v=" "/>
    <x v="1"/>
    <n v="38.708129"/>
    <n v="-122.926113"/>
    <s v="Sonoma"/>
    <s v="GEYSERVILLE 1101"/>
    <n v="12000"/>
    <m/>
    <x v="1"/>
    <s v="Cal Fire"/>
    <s v="Agriculture"/>
    <m/>
    <m/>
    <s v="Y"/>
    <s v="Pocket 2017"/>
    <m/>
    <n v="154"/>
    <m/>
    <s v="N"/>
    <s v="N"/>
    <m/>
    <m/>
    <s v="2021-05-24"/>
    <n v="38.707948600000002"/>
    <n v="-122.92596709999999"/>
    <n v="44337"/>
    <s v="3rdParty"/>
    <s v="Tree crew was cutting down eucalyptus. They had cut the face notch and moved onto the back side.  While making the cut, the tree failed and fell into the line. When the tree hit the line, it broke the pole immediately in front of it and the next pole down after ripping the second poles guy wire out of the ground. Line hit a metal fence and electrified it. Dry grass touching the fence ignited."/>
    <s v="EUCA"/>
    <n v="68"/>
    <n v="19"/>
    <n v="25"/>
    <m/>
    <m/>
    <m/>
    <m/>
    <m/>
    <m/>
    <m/>
    <s v="Flat"/>
    <s v="BareWire"/>
    <m/>
    <s v="  "/>
    <m/>
    <s v="GYSRVLLE"/>
    <s v="14:04"/>
    <n v="44336"/>
    <n v="1354637"/>
    <s v="T005295372"/>
    <n v="8500"/>
    <s v="DRY CREEK RD"/>
    <m/>
    <n v="38.716209999999997"/>
    <n v="-122.92058"/>
    <s v="W9TAXJD"/>
    <m/>
    <n v="42891101"/>
    <n v="44336"/>
    <n v="9190"/>
    <n v="1"/>
    <s v=", PWR-I"/>
    <s v="N"/>
    <m/>
    <m/>
    <m/>
    <m/>
    <m/>
    <m/>
    <m/>
    <m/>
    <m/>
    <m/>
    <s v="Y"/>
    <m/>
    <m/>
    <m/>
    <m/>
    <m/>
    <m/>
    <m/>
    <s v="TREE CREW FELL TREE THROUGH LINE AND BROKE 2 POLES-1 LINE/BUCK MAINLINE POLE AND"/>
    <m/>
    <m/>
    <m/>
    <m/>
    <s v="Overhead"/>
    <m/>
    <m/>
    <m/>
    <m/>
    <m/>
    <s v="TREE-CUTTING 3RD PARTY"/>
    <s v="POLE-WOOD"/>
    <m/>
    <s v="  "/>
    <s v="Unplanned"/>
    <s v="Sonoma"/>
    <s v="Santa Rosa"/>
    <s v="042891101, GEYSERVILLE-1101"/>
    <s v="21-0063965"/>
    <s v="Unplanned"/>
    <s v="Clear;32-90 F"/>
    <s v="927"/>
    <s v="197404"/>
    <s v="NO"/>
    <s v="Line to Ground"/>
    <s v="Sustained"/>
    <s v="No"/>
    <s v="166"/>
    <s v="OH"/>
    <s v="Line Recloser"/>
    <s v="1354637"/>
    <s v="Conductor, Overhead, Broken, wire on ground"/>
    <s v="C &amp; GRD"/>
    <s v="05/20/21 15:37"/>
    <m/>
    <s v="GEYSERVILLE AV/ 1050' N/ CANYON RD"/>
    <s v="3 SPANS LD SIDE OF FUCO 3261 ON MAINLINE"/>
    <s v="OJ'S TWDS CGC# 217174739207 OPEN"/>
    <m/>
    <m/>
    <s v="No"/>
    <s v="3rd Party, Tree - cutting, 3rd party"/>
    <m/>
    <s v="No"/>
    <s v="1"/>
    <s v="18"/>
    <s v="R51L"/>
    <s v="Distribution Circuit"/>
    <s v="SMBATCH_FO"/>
    <s v="05/20/21 13:54"/>
    <s v="ERCK"/>
    <s v="05/21/21 02:46"/>
    <s v="05/21/21 03:30"/>
    <s v="No"/>
    <s v="1630642"/>
    <s v="21-0063965"/>
    <s v="166"/>
    <s v="042891101"/>
    <m/>
    <m/>
    <m/>
  </r>
  <r>
    <n v="626"/>
    <s v="AGFC"/>
    <s v="3 - QC Complete"/>
    <n v="44337"/>
    <n v="44617"/>
    <s v="Structure fire, not attributable to PG&amp;E assets. 3rd party structure fire escaped the building and started a 60 + acre brush fire. The ensuing fire was 10 acre - 100 acres. This information is preliminary."/>
    <s v="\\fxshare-nas05\quotashare-fs01\ESA\5 - Ignition Tracking\2021_Ignition_QC_Folders\20210520_nan_nan_nan_7190226843"/>
    <s v=" "/>
    <m/>
    <m/>
    <m/>
    <m/>
    <m/>
    <s v="Not In Scope"/>
    <m/>
    <m/>
    <m/>
    <m/>
    <m/>
    <m/>
    <m/>
    <m/>
    <m/>
    <m/>
    <m/>
    <m/>
    <m/>
    <m/>
    <m/>
    <m/>
    <m/>
    <m/>
    <m/>
    <m/>
    <m/>
    <m/>
    <m/>
    <m/>
    <m/>
    <m/>
    <m/>
    <m/>
    <m/>
    <m/>
    <m/>
    <m/>
    <m/>
    <m/>
    <m/>
    <m/>
    <m/>
    <m/>
    <m/>
    <m/>
    <m/>
    <m/>
    <m/>
    <m/>
    <m/>
    <m/>
    <s v=" "/>
    <x v="219"/>
    <s v="16:42:00"/>
    <m/>
    <m/>
    <s v="FAS"/>
    <s v="N"/>
    <s v="N"/>
    <m/>
    <m/>
    <m/>
    <n v="7190226843"/>
    <m/>
    <m/>
    <m/>
    <m/>
    <s v=" "/>
    <x v="0"/>
    <x v="1"/>
    <s v="N"/>
    <s v="N"/>
    <s v="N"/>
    <s v="Structure fire, not attributable to PG&amp;E assets. 3rd party structure fire escaped the building and started a 60 + acre brush fire. The ensuing fire was 10 acre - 100 acres. This information is preliminary."/>
    <s v="Not PG&amp;E"/>
    <s v="Building"/>
    <m/>
    <m/>
    <m/>
    <s v="10-99"/>
    <m/>
    <m/>
    <m/>
    <m/>
    <m/>
    <s v="Other Fire: Non-PG&amp;E related"/>
    <m/>
    <m/>
    <m/>
    <s v="Overhead"/>
    <x v="1"/>
    <m/>
    <m/>
    <m/>
    <s v=" "/>
    <x v="0"/>
    <n v="36.888539999999999"/>
    <n v="-119.7795974"/>
    <s v="Fresno"/>
    <s v="WOODWARD 2101 "/>
    <n v="21000"/>
    <m/>
    <x v="0"/>
    <s v="Cal Fire"/>
    <s v="Urban"/>
    <m/>
    <m/>
    <s v="N"/>
    <m/>
    <m/>
    <m/>
    <m/>
    <s v="N"/>
    <s v="N"/>
    <m/>
    <m/>
    <s v="2021-05-21"/>
    <m/>
    <m/>
    <m/>
    <m/>
    <m/>
    <m/>
    <m/>
    <m/>
    <m/>
    <m/>
    <m/>
    <m/>
    <m/>
    <m/>
    <m/>
    <m/>
    <m/>
    <m/>
    <m/>
    <s v="  "/>
    <s v="FRESNO"/>
    <s v="FRESNO 11"/>
    <s v="16:42"/>
    <n v="44336"/>
    <m/>
    <n v="7190226843"/>
    <n v="10463"/>
    <s v="N RICE RD"/>
    <s v="FRESNO"/>
    <n v="36.888464999999997"/>
    <n v="-119.778454"/>
    <s v="F4TMKBG"/>
    <s v="BISSELL, MIKE"/>
    <n v="255292101"/>
    <s v="20210520 23:06"/>
    <n v="1122"/>
    <m/>
    <s v="structure fire started grass land fire, burned pole at cgc#417722556603, opened D3154 at 1751, cut jumpers feeding south at N Rice rd and n Lanes rd, found 2 of 3 blown at D2795, opened remaining and closed D3154 at 1920"/>
    <s v="Y"/>
    <m/>
    <m/>
    <m/>
    <n v="36.888539999999999"/>
    <n v="-119.7795974"/>
    <m/>
    <s v="cal fire"/>
    <m/>
    <s v="Y"/>
    <s v="Y"/>
    <s v="Y"/>
    <s v="Storm Wind"/>
    <m/>
    <s v="Other (Comments)"/>
    <s v="county, city and PG&amp;E "/>
    <s v="Gusty"/>
    <m/>
    <s v="3rd Party"/>
    <m/>
    <s v="10 - 100 Acres"/>
    <m/>
    <s v="Cal Fire"/>
    <m/>
    <s v="Other (Comments)"/>
    <s v="overhead and underground cable and xfmr "/>
    <s v="N"/>
    <m/>
    <m/>
    <m/>
    <m/>
    <m/>
    <m/>
    <s v="  "/>
    <m/>
    <m/>
    <m/>
    <m/>
    <m/>
    <m/>
    <m/>
    <m/>
    <m/>
    <m/>
    <m/>
    <m/>
    <m/>
    <m/>
    <m/>
    <m/>
    <m/>
    <m/>
    <m/>
    <m/>
    <m/>
    <m/>
    <m/>
    <m/>
    <m/>
    <m/>
    <m/>
    <m/>
    <m/>
    <m/>
    <m/>
    <m/>
    <m/>
    <m/>
    <m/>
    <m/>
    <m/>
    <m/>
    <m/>
    <m/>
    <m/>
    <m/>
    <m/>
    <m/>
    <m/>
    <m/>
    <m/>
  </r>
  <r>
    <n v="625"/>
    <s v="P4K5"/>
    <s v="3 - QC Complete"/>
    <n v="44392"/>
    <n v="44617"/>
    <s v="Unknown cause of the ignition. Troubleman field notes say transformer was open and service was idle. Fire department will need to be contacted to obtain a fire report. The ensuing fire was 1 meter - &lt; 3 meters in size. This information is preliminary."/>
    <s v="\\fxshare-nas05\quotashare-fs01\ESA\5 - Ignition Tracking\2021_Ignition_QC_Folders\20210520_1354959_nan_nan_T005295717"/>
    <s v=" "/>
    <m/>
    <s v="P4K5"/>
    <s v="Adjusted the creat and outage time, Adjusted the fire lat and long "/>
    <n v="44392"/>
    <m/>
    <s v="Not In Scope"/>
    <m/>
    <m/>
    <m/>
    <m/>
    <m/>
    <m/>
    <m/>
    <m/>
    <m/>
    <m/>
    <m/>
    <m/>
    <m/>
    <m/>
    <m/>
    <m/>
    <m/>
    <m/>
    <m/>
    <m/>
    <m/>
    <m/>
    <m/>
    <m/>
    <m/>
    <m/>
    <m/>
    <m/>
    <m/>
    <m/>
    <m/>
    <m/>
    <m/>
    <m/>
    <m/>
    <m/>
    <m/>
    <m/>
    <m/>
    <m/>
    <m/>
    <m/>
    <m/>
    <m/>
    <m/>
    <m/>
    <s v=" "/>
    <x v="219"/>
    <s v="18:09:00"/>
    <n v="44336"/>
    <s v="18:08:00"/>
    <s v="FAS"/>
    <s v="N"/>
    <s v="N"/>
    <n v="1354959"/>
    <m/>
    <m/>
    <s v="T005295717"/>
    <m/>
    <m/>
    <m/>
    <s v="No photo"/>
    <s v=" "/>
    <x v="0"/>
    <x v="1"/>
    <s v="N"/>
    <s v="N"/>
    <s v="N"/>
    <s v="Other fire, not attributable to PG&amp;E.  Troubleman field notes say transformer was open and service was idle. The ensuing fire was 1 meter - &lt; 3 meters in size. This information is preliminary."/>
    <s v="Not PG&amp;E"/>
    <s v="Other"/>
    <m/>
    <m/>
    <m/>
    <s v="&lt;3 meters of linear travel"/>
    <m/>
    <m/>
    <m/>
    <m/>
    <m/>
    <s v="Other Fire: Non-PG&amp;E related"/>
    <m/>
    <m/>
    <m/>
    <s v="Overhead"/>
    <x v="1"/>
    <m/>
    <m/>
    <m/>
    <s v=" "/>
    <x v="0"/>
    <n v="36.578650000000003"/>
    <n v="-119.62600999999999"/>
    <s v="Fresno"/>
    <s v="MC CALL 1105"/>
    <n v="12000"/>
    <m/>
    <x v="0"/>
    <s v="Selma FD"/>
    <s v="Urban"/>
    <m/>
    <m/>
    <s v="N"/>
    <m/>
    <m/>
    <m/>
    <m/>
    <s v="N"/>
    <s v="N"/>
    <m/>
    <m/>
    <s v="2021-05-20"/>
    <m/>
    <m/>
    <m/>
    <m/>
    <m/>
    <m/>
    <m/>
    <m/>
    <m/>
    <m/>
    <m/>
    <m/>
    <m/>
    <m/>
    <m/>
    <m/>
    <m/>
    <m/>
    <m/>
    <s v="  "/>
    <s v="FRESNO"/>
    <s v="SELMA  01"/>
    <s v="18:10"/>
    <n v="44336"/>
    <n v="1354959"/>
    <s v="T005295717"/>
    <n v="2980"/>
    <s v="WHITSON ST"/>
    <s v="SELMA"/>
    <n v="36.578650000000003"/>
    <n v="-119.62600999999999"/>
    <s v="F6TJMRY"/>
    <s v="ROGERS, JAMES"/>
    <n v="254121105"/>
    <s v="20210520 19:32"/>
    <n v="9002"/>
    <m/>
    <s v="UNKNOWN ADDRESS TX WAS OPENED IDLE SERVICE "/>
    <s v="Y"/>
    <m/>
    <m/>
    <s v="36.6068733,-119.6595050,83.500000,3D"/>
    <m/>
    <m/>
    <m/>
    <s v="SELMA FD"/>
    <m/>
    <s v="Y"/>
    <s v="N"/>
    <m/>
    <s v="Clear"/>
    <m/>
    <s v="Private Land"/>
    <m/>
    <s v="Breezy"/>
    <m/>
    <s v="Vegetation"/>
    <m/>
    <s v="1 meter - &lt; 3 meters"/>
    <m/>
    <s v="Fire Dept"/>
    <m/>
    <s v="Overhead"/>
    <m/>
    <s v="N"/>
    <m/>
    <m/>
    <m/>
    <s v="PATROL-NOT CONDUCTED"/>
    <m/>
    <s v="N"/>
    <s v="  "/>
    <m/>
    <m/>
    <m/>
    <m/>
    <m/>
    <m/>
    <m/>
    <m/>
    <m/>
    <m/>
    <m/>
    <m/>
    <m/>
    <m/>
    <m/>
    <m/>
    <m/>
    <m/>
    <m/>
    <m/>
    <m/>
    <m/>
    <m/>
    <m/>
    <m/>
    <m/>
    <m/>
    <m/>
    <m/>
    <m/>
    <m/>
    <m/>
    <m/>
    <m/>
    <m/>
    <m/>
    <m/>
    <m/>
    <m/>
    <m/>
    <m/>
    <m/>
    <m/>
    <m/>
    <m/>
    <m/>
    <m/>
  </r>
  <r>
    <n v="624"/>
    <s v="AGFC"/>
    <s v="3 - QC Complete"/>
    <n v="44336"/>
    <n v="44617"/>
    <s v="Structure fire, not attributable to PG&amp;E assets. The house did not have PG&amp;E service prior to the ignition. This information is preliminary."/>
    <s v="\\fxshare-nas05\quotashare-fs01\ESA\5 - Ignition Tracking\2021_Ignition_QC_Folders\20210520_nan_nan_nan_1997819053"/>
    <s v=" "/>
    <m/>
    <m/>
    <m/>
    <m/>
    <m/>
    <s v="Not In Scope"/>
    <m/>
    <m/>
    <m/>
    <m/>
    <m/>
    <m/>
    <m/>
    <m/>
    <m/>
    <m/>
    <m/>
    <m/>
    <m/>
    <m/>
    <m/>
    <m/>
    <m/>
    <m/>
    <m/>
    <m/>
    <m/>
    <m/>
    <m/>
    <m/>
    <m/>
    <m/>
    <m/>
    <m/>
    <m/>
    <m/>
    <m/>
    <m/>
    <m/>
    <m/>
    <m/>
    <m/>
    <m/>
    <m/>
    <m/>
    <m/>
    <m/>
    <m/>
    <m/>
    <m/>
    <m/>
    <m/>
    <s v=" "/>
    <x v="219"/>
    <s v="15:48:00"/>
    <m/>
    <m/>
    <s v="FAS"/>
    <s v="N"/>
    <s v="N"/>
    <m/>
    <m/>
    <m/>
    <n v="1997819053"/>
    <m/>
    <m/>
    <m/>
    <m/>
    <s v=" "/>
    <x v="0"/>
    <x v="1"/>
    <s v="N"/>
    <s v="N"/>
    <s v="N"/>
    <s v="Structure fire, not attributable to PG&amp;E assets. The house did not have PG&amp;E service prior to the ignition. This information is preliminary."/>
    <s v="Not PG&amp;E"/>
    <s v="Building"/>
    <m/>
    <m/>
    <m/>
    <s v="&lt;0.25"/>
    <m/>
    <m/>
    <m/>
    <m/>
    <m/>
    <s v="Other Fire: Non-PG&amp;E related"/>
    <m/>
    <m/>
    <m/>
    <s v="Underground"/>
    <x v="1"/>
    <m/>
    <m/>
    <m/>
    <s v=" "/>
    <x v="0"/>
    <n v="37.937271000000003"/>
    <n v="-122.03448899999999"/>
    <s v="Contra Costa"/>
    <s v="MEADOW LANE 2103 "/>
    <n v="21000"/>
    <m/>
    <x v="0"/>
    <s v="Contra Costa County FD"/>
    <s v="Urban"/>
    <m/>
    <m/>
    <s v="N"/>
    <m/>
    <m/>
    <m/>
    <m/>
    <s v="N"/>
    <s v="N"/>
    <m/>
    <m/>
    <s v="2021-05-20"/>
    <m/>
    <m/>
    <m/>
    <m/>
    <m/>
    <m/>
    <m/>
    <m/>
    <m/>
    <m/>
    <m/>
    <m/>
    <m/>
    <m/>
    <m/>
    <m/>
    <m/>
    <m/>
    <m/>
    <s v="  "/>
    <s v="DIABLO"/>
    <s v="CONCORD 04"/>
    <s v="15:48"/>
    <n v="44336"/>
    <m/>
    <n v="1997819053"/>
    <n v="1835"/>
    <s v="WEAVER LN"/>
    <s v="WALNUT CREEK"/>
    <n v="37.937303999999997"/>
    <n v="-122.034211"/>
    <s v="D2TC2LK"/>
    <s v="LACY, CHRIS"/>
    <n v="14302103"/>
    <s v="20210520 16:45"/>
    <n v="1121"/>
    <m/>
    <s v="HOUSE FIRE, NO PG&amp;E SERVICE TO HOUSE PRIOR TO FIRE, REMOVED METER CHECKED NO POWER"/>
    <s v="Y"/>
    <m/>
    <m/>
    <m/>
    <n v="37.937271000000003"/>
    <n v="-122.03448899999999"/>
    <m/>
    <s v="CONTRA COSTA COUNTY FD"/>
    <m/>
    <s v="N"/>
    <s v="N"/>
    <s v="N"/>
    <s v="Clear"/>
    <m/>
    <s v="Structures"/>
    <s v="HOUSE "/>
    <s v="Light"/>
    <m/>
    <s v="Unknown"/>
    <m/>
    <s v="3 meters - 0.25 Acres"/>
    <m/>
    <s v="Fire Dept"/>
    <m/>
    <s v="Subsurface"/>
    <m/>
    <s v="N"/>
    <m/>
    <m/>
    <m/>
    <m/>
    <m/>
    <m/>
    <s v="  "/>
    <m/>
    <m/>
    <m/>
    <m/>
    <m/>
    <m/>
    <m/>
    <m/>
    <m/>
    <m/>
    <m/>
    <m/>
    <m/>
    <m/>
    <m/>
    <m/>
    <m/>
    <m/>
    <m/>
    <m/>
    <m/>
    <m/>
    <m/>
    <m/>
    <m/>
    <m/>
    <m/>
    <m/>
    <m/>
    <m/>
    <m/>
    <m/>
    <m/>
    <m/>
    <m/>
    <m/>
    <m/>
    <m/>
    <m/>
    <m/>
    <m/>
    <m/>
    <m/>
    <m/>
    <m/>
    <m/>
    <m/>
  </r>
  <r>
    <n v="623"/>
    <s v="S7RM"/>
    <s v="3 - QC Complete"/>
    <n v="44351"/>
    <n v="44617"/>
    <s v="Burnt pole possibly due to another fire. FAS did not have much information but the ILIS record has the cause listed as Environmental/external, fire, forest/grass. Would be best to contact the troubleman and fire department to confirm if this indeed was not attributable to PG&amp;E assets. The ensuing fire was 0.25 acre - 10 acres in size. This information is preliminary. S7RM- both the troubleman and the Newman fire department were contacted and confirmed that this incident was not caused by PG&amp;E assets but rather from a fire burning North of the pole which eventually caught fire.  "/>
    <s v="\\fxshare-nas05\quotashare-fs01\ESA\5 - Ignition Tracking\2021_Ignition_QC_Folders\20210520_1354705_21-0063979_nan_T005295456"/>
    <s v=" "/>
    <m/>
    <m/>
    <m/>
    <m/>
    <m/>
    <s v="Not In Scope"/>
    <m/>
    <m/>
    <m/>
    <m/>
    <m/>
    <m/>
    <m/>
    <m/>
    <m/>
    <m/>
    <m/>
    <m/>
    <m/>
    <m/>
    <m/>
    <m/>
    <m/>
    <m/>
    <m/>
    <m/>
    <m/>
    <m/>
    <m/>
    <m/>
    <m/>
    <m/>
    <m/>
    <m/>
    <m/>
    <m/>
    <m/>
    <m/>
    <s v="Y"/>
    <n v="44336"/>
    <m/>
    <s v="Newman/Stanislaus FD"/>
    <s v="Kenneth Bowen "/>
    <s v="Details on fire size, fire burning in area?"/>
    <m/>
    <s v="Y"/>
    <n v="44336"/>
    <n v="44336"/>
    <s v="RKS8"/>
    <s v="(209) 675-0335"/>
    <s v="Indicated that he didn't take any pictures"/>
    <m/>
    <s v=" "/>
    <x v="219"/>
    <s v="14:27:00"/>
    <n v="44336"/>
    <s v="14:27:00"/>
    <s v="FAS"/>
    <s v="N"/>
    <s v="N"/>
    <n v="1354705"/>
    <s v="21-0063979"/>
    <m/>
    <s v="T005295456"/>
    <n v="121369889"/>
    <m/>
    <m/>
    <m/>
    <s v=" "/>
    <x v="0"/>
    <x v="1"/>
    <s v="N"/>
    <s v="N"/>
    <s v="N"/>
    <s v="On May 20th, 2021 at 15:01 hrs. a PG&amp;E troubleman was dispatched to the Newman 1106 12 KV Distribution circuit near River Rd. in the City of Newman in response to a report of pole fire burning in the area of River road.  Upon his arrival in the area, the Troubleman noted an approximate 10 acre grass fire burning in the area.  The troubleman &quot;made safe&quot; the line and met with representatives from the Newman/Stanislaus fire department who were working to extinguish the fire. The troubleman described the fire size as &quot;about 10 acres.&quot;   This incident occurred in a Non-HFTD during a strong wind condition.  Initial analysis indicates that there was a fire burning North of PG&amp;E powerlines which eventually contacted and ignited a pole on fire.  Both the troubleman and the Newman/Stanislaus FD representative on scene indicated that this incident was not attributable to PG&amp;E assets.  An EC tag was created as a result of this incident and on 5/21/2021, a PG&amp;E crew replaced the pole, crossarm, insulator and transferred over the new hardware and framing.  "/>
    <s v="Not PG&amp;E"/>
    <s v="Vegetation"/>
    <s v="Pole, crossarm, insulator, connector, Guy, Conductor, fuses"/>
    <m/>
    <m/>
    <s v="0.26-9.99"/>
    <s v="&quot;about 10 acres&quot;"/>
    <m/>
    <m/>
    <m/>
    <m/>
    <s v="Other Fire: Non-PG&amp;E related"/>
    <m/>
    <m/>
    <s v="Y"/>
    <s v="Overhead"/>
    <x v="0"/>
    <s v="Other"/>
    <s v="Pole, crossarm, insulator, connector, Guy, Conductor, fuses"/>
    <n v="101231506"/>
    <s v=" "/>
    <x v="0"/>
    <n v="37.353839999999998"/>
    <n v="-120.98263"/>
    <s v="Stanislaus"/>
    <s v="NEWMAN 1106"/>
    <n v="12000"/>
    <m/>
    <x v="0"/>
    <s v="Cal Fire"/>
    <s v="Urban"/>
    <m/>
    <m/>
    <s v="N"/>
    <m/>
    <m/>
    <m/>
    <m/>
    <s v="N"/>
    <s v="N"/>
    <m/>
    <m/>
    <s v="2021-05-20"/>
    <m/>
    <m/>
    <m/>
    <m/>
    <m/>
    <m/>
    <m/>
    <m/>
    <m/>
    <m/>
    <m/>
    <m/>
    <m/>
    <m/>
    <m/>
    <m/>
    <m/>
    <m/>
    <m/>
    <s v="  "/>
    <s v="YOSEMITE"/>
    <s v="NEWMAN"/>
    <s v="15:01"/>
    <n v="44336"/>
    <n v="1354705"/>
    <s v="T005295456"/>
    <n v="26748"/>
    <s v="RIVER RD"/>
    <s v="NEWMAN"/>
    <n v="37.353840000000012"/>
    <n v="-120.98263"/>
    <s v="Y6TRKS8"/>
    <s v="STEWART, ROD"/>
    <n v="162741106"/>
    <s v="20210520 18:04"/>
    <n v="9110"/>
    <n v="1"/>
    <s v="burnt pole"/>
    <s v="Y"/>
    <m/>
    <m/>
    <m/>
    <n v="37.353490999999998"/>
    <n v="-120.979562"/>
    <m/>
    <s v="Keith Bowen  -2098621716"/>
    <m/>
    <s v="Y"/>
    <s v="Y"/>
    <m/>
    <s v="Clear"/>
    <m/>
    <s v="Private Land"/>
    <m/>
    <s v="Strong"/>
    <m/>
    <s v="Unknown"/>
    <m/>
    <s v="0.25 - 10 Acres"/>
    <m/>
    <s v="Cal Fire"/>
    <m/>
    <s v="Overhead"/>
    <m/>
    <s v="N"/>
    <m/>
    <m/>
    <m/>
    <s v="PATROL-FOUND NOTHING"/>
    <s v="POLE-WOOD"/>
    <s v="N"/>
    <s v="  "/>
    <s v="Unplanned"/>
    <s v="Yosemite"/>
    <s v="Newman"/>
    <s v="162741106, NEWMAN-1106"/>
    <s v="21-0063979"/>
    <s v="Unplanned"/>
    <s v="Clear;32-90 F"/>
    <s v="15"/>
    <s v="2445"/>
    <s v="YES"/>
    <s v="Force Out"/>
    <m/>
    <m/>
    <m/>
    <m/>
    <m/>
    <m/>
    <m/>
    <m/>
    <m/>
    <m/>
    <m/>
    <m/>
    <m/>
    <m/>
    <m/>
    <m/>
    <m/>
    <m/>
    <m/>
    <m/>
    <m/>
    <m/>
    <m/>
    <m/>
    <m/>
    <m/>
    <m/>
    <m/>
    <m/>
    <m/>
    <m/>
    <m/>
    <m/>
    <m/>
    <m/>
    <m/>
  </r>
  <r>
    <n v="622"/>
    <s v="AGFC"/>
    <s v="3 - QC Complete"/>
    <n v="44336"/>
    <n v="44617"/>
    <s v="Duplicate of index 620. Oak tree limb broke off and fell into overhead primary circuit, resulting in an igntion. The ensuing fire was 1 meter - &lt; 3 meters in size. This information is preliminary."/>
    <s v="\\fxshare-nas05\quotashare-fs01\ESA\5 - Ignition Tracking\2021_Ignition_QC_Folders\20210520_1354723_21-0064054_nan_T005295441"/>
    <s v=" "/>
    <m/>
    <m/>
    <m/>
    <m/>
    <m/>
    <s v="Not In Scope"/>
    <m/>
    <m/>
    <m/>
    <m/>
    <m/>
    <m/>
    <m/>
    <m/>
    <m/>
    <m/>
    <m/>
    <m/>
    <m/>
    <m/>
    <m/>
    <m/>
    <m/>
    <m/>
    <m/>
    <m/>
    <m/>
    <m/>
    <m/>
    <m/>
    <m/>
    <m/>
    <m/>
    <m/>
    <m/>
    <m/>
    <m/>
    <m/>
    <m/>
    <m/>
    <m/>
    <m/>
    <m/>
    <m/>
    <m/>
    <m/>
    <m/>
    <m/>
    <m/>
    <m/>
    <m/>
    <m/>
    <s v=" "/>
    <x v="219"/>
    <s v="14:49:00"/>
    <n v="44336"/>
    <s v="14:49:00"/>
    <s v="FAS"/>
    <s v="N"/>
    <s v="Y"/>
    <n v="1354723"/>
    <s v="21-0064054"/>
    <m/>
    <s v="T005295441"/>
    <m/>
    <m/>
    <m/>
    <m/>
    <s v=" "/>
    <x v="0"/>
    <x v="1"/>
    <s v="N"/>
    <s v="N"/>
    <s v="N"/>
    <s v="Duplicate of index 620. Oak tree limb broke off and fell into overhead primary circuit, resulting in an igntion. The ensuing fire was 1 meter - &lt; 3 meters in size. This information is preliminary."/>
    <s v="Not PG&amp;E"/>
    <s v="Vegetation"/>
    <m/>
    <m/>
    <m/>
    <s v="&lt;0.25"/>
    <m/>
    <m/>
    <m/>
    <m/>
    <m/>
    <s v="Duplicate"/>
    <m/>
    <m/>
    <m/>
    <s v="Overhead"/>
    <x v="1"/>
    <m/>
    <m/>
    <m/>
    <s v=" "/>
    <x v="1"/>
    <n v="40.223608300000002"/>
    <n v="-122.40942"/>
    <s v="Tehama"/>
    <s v="RED BLUFF 1101"/>
    <n v="12000"/>
    <m/>
    <x v="0"/>
    <s v="Cal Fire"/>
    <s v="Hardwood Woodland"/>
    <m/>
    <m/>
    <s v="N"/>
    <m/>
    <m/>
    <n v="246"/>
    <m/>
    <s v="N"/>
    <s v="N"/>
    <m/>
    <m/>
    <s v="2021-05-20"/>
    <n v="40.223477000000003"/>
    <n v="-122.709271"/>
    <n v="44337"/>
    <s v="BranchFail"/>
    <s v="Stem from green interior live oak failed and fell across 12 kv conductors."/>
    <s v="OAKI"/>
    <n v="40"/>
    <n v="23"/>
    <n v="10"/>
    <s v="Slight"/>
    <s v="Severe"/>
    <s v="N"/>
    <n v="1"/>
    <m/>
    <s v="Valley"/>
    <s v="D"/>
    <s v="CrossArm"/>
    <s v="BareWire"/>
    <m/>
    <s v="  "/>
    <s v="NORTH VALLEY"/>
    <s v="RED BLUFF 01"/>
    <s v="14:49"/>
    <n v="44336"/>
    <n v="1354723"/>
    <s v="T005295441"/>
    <n v="16450"/>
    <s v="HIGHWAY 36 W"/>
    <s v="RED BLUFF"/>
    <n v="40.220759999999999"/>
    <n v="-122.37994999999999"/>
    <s v="V7TAER7"/>
    <s v="REGINATO, AARON"/>
    <n v="103541101"/>
    <s v="20210520 17:02"/>
    <n v="9190"/>
    <m/>
    <s v="tree branch broke and fell into line,  i am not the primary tech. contact R1LQ"/>
    <s v="Y"/>
    <m/>
    <m/>
    <s v="40.2047300,-122.2431567,125.400000,3D"/>
    <m/>
    <m/>
    <m/>
    <s v="calfire"/>
    <m/>
    <s v="N"/>
    <s v="Y"/>
    <m/>
    <s v="Clear"/>
    <m/>
    <s v="Private Land"/>
    <m/>
    <s v="Breezy"/>
    <m/>
    <s v="Vegetation"/>
    <m/>
    <s v="3 meters - 0.25 Acres"/>
    <m/>
    <s v="Cal Fire"/>
    <m/>
    <s v="Overhead"/>
    <m/>
    <s v="Y"/>
    <s v="citation"/>
    <s v="Cal Fire"/>
    <m/>
    <s v="TREE-BRANCH FELL INTO LINE"/>
    <s v="CONDUCTOR, OVERHEAD"/>
    <s v="N"/>
    <s v="  "/>
    <s v="Unplanned"/>
    <s v="North Valley"/>
    <s v="Red Bluff"/>
    <s v="103541101, RED BLUFF-1101"/>
    <s v="21-0064054"/>
    <s v="Unplanned"/>
    <s v="Clear;32-90 F"/>
    <s v="9"/>
    <s v="675"/>
    <s v="NO"/>
    <s v="Force Out"/>
    <m/>
    <m/>
    <m/>
    <m/>
    <m/>
    <m/>
    <m/>
    <m/>
    <m/>
    <m/>
    <m/>
    <m/>
    <m/>
    <m/>
    <m/>
    <m/>
    <m/>
    <m/>
    <m/>
    <m/>
    <m/>
    <m/>
    <m/>
    <m/>
    <m/>
    <m/>
    <m/>
    <m/>
    <m/>
    <m/>
    <m/>
    <m/>
    <m/>
    <m/>
    <m/>
    <m/>
  </r>
  <r>
    <n v="621"/>
    <s v="AGFC"/>
    <s v="3 - QC Complete"/>
    <n v="44336"/>
    <n v="44617"/>
    <s v="Duplicate of index 620. Oak tree limb broke off and fell into overhead primary circuit, resulting in an igntion. The ensuing fire was 1 meter - &lt; 3 meters in size. This information is preliminary."/>
    <s v="\\fxshare-nas05\quotashare-fs01\ESA\5 - Ignition Tracking\2021_Ignition_QC_Folders\20210520_1354723_21-0064054_nan_T005295440"/>
    <s v=" "/>
    <m/>
    <m/>
    <m/>
    <m/>
    <m/>
    <s v="Not In Scope"/>
    <m/>
    <m/>
    <m/>
    <m/>
    <m/>
    <m/>
    <m/>
    <m/>
    <m/>
    <m/>
    <m/>
    <m/>
    <m/>
    <m/>
    <m/>
    <m/>
    <m/>
    <m/>
    <m/>
    <m/>
    <m/>
    <m/>
    <m/>
    <m/>
    <m/>
    <m/>
    <m/>
    <m/>
    <m/>
    <m/>
    <m/>
    <m/>
    <m/>
    <m/>
    <m/>
    <m/>
    <m/>
    <m/>
    <m/>
    <m/>
    <m/>
    <m/>
    <m/>
    <m/>
    <m/>
    <m/>
    <s v=" "/>
    <x v="219"/>
    <s v="14:49:00"/>
    <n v="44336"/>
    <s v="14:49:00"/>
    <s v="FAS"/>
    <s v="N"/>
    <s v="Y"/>
    <n v="1354723"/>
    <s v="21-0064054"/>
    <m/>
    <s v="T005295440"/>
    <m/>
    <m/>
    <m/>
    <m/>
    <s v=" "/>
    <x v="0"/>
    <x v="1"/>
    <s v="N"/>
    <s v="N"/>
    <s v="N"/>
    <s v="Duplicate of index 620. Oak tree limb broke off and fell into overhead primary circuit, resulting in an igntion. The ensuing fire was 1 meter - &lt; 3 meters in size. This information is preliminary."/>
    <s v="Not PG&amp;E"/>
    <s v="Vegetation"/>
    <m/>
    <m/>
    <m/>
    <s v="&lt;3 meters of linear travel"/>
    <m/>
    <m/>
    <m/>
    <m/>
    <m/>
    <s v="Duplicate"/>
    <m/>
    <m/>
    <m/>
    <s v="Overhead"/>
    <x v="1"/>
    <m/>
    <m/>
    <m/>
    <s v=" "/>
    <x v="1"/>
    <n v="40.223608300000002"/>
    <n v="-122.40942"/>
    <s v="Tehama"/>
    <s v="RED BLUFF 1101"/>
    <n v="12000"/>
    <m/>
    <x v="0"/>
    <s v="Cal Fire"/>
    <s v="Hardwood Woodland"/>
    <m/>
    <m/>
    <s v="N"/>
    <m/>
    <m/>
    <n v="246"/>
    <m/>
    <s v="N"/>
    <s v="N"/>
    <m/>
    <m/>
    <s v="2021-05-20"/>
    <n v="40.223477000000003"/>
    <n v="-122.709271"/>
    <n v="44337"/>
    <s v="BranchFail"/>
    <s v="Stem from green interior live oak failed and fell across 12 kv conductors."/>
    <s v="OAKI"/>
    <n v="40"/>
    <n v="23"/>
    <n v="10"/>
    <s v="Slight"/>
    <s v="Severe"/>
    <s v="N"/>
    <n v="1"/>
    <m/>
    <s v="Valley"/>
    <s v="D"/>
    <s v="CrossArm"/>
    <s v="BareWire"/>
    <m/>
    <s v="  "/>
    <s v="NORTH VALLEY"/>
    <s v="RED BLUFF 01"/>
    <s v="14:49"/>
    <n v="44336"/>
    <n v="1354723"/>
    <s v="T005295440"/>
    <n v="16450"/>
    <s v="HIGHWAY 36 W"/>
    <s v="RED BLUFF"/>
    <n v="40.220759999999999"/>
    <n v="-122.37994999999999"/>
    <s v="V7TR1LQ"/>
    <s v="LAUGHLIN, RON"/>
    <n v="103541101"/>
    <s v="20210520 17:20"/>
    <n v="9190"/>
    <m/>
    <s v="OAK TREE BRANCH BROKE FELL INTO PRIMARY LINES, OPENED 85811 AT 1520 TAG MOL, AER7 CLEARED LIMB &amp; REFUSED CLSD. 1635 PWR OK"/>
    <s v="Y"/>
    <n v="7"/>
    <s v="\\fxshare-nas05\quotashare-fs01\ESA\5 - Ignition Tracking\Fire_Tab_Attachment_Files"/>
    <s v="40.2236083,-122.4094200,181.600000,3D"/>
    <m/>
    <m/>
    <s v="1/2 WEST OF 17525 HWY 36W"/>
    <s v="SCOTT LOSHE 530-528-5199"/>
    <m/>
    <s v="N"/>
    <s v="Y"/>
    <m/>
    <s v="Storm Wind"/>
    <m/>
    <s v="County Land"/>
    <m/>
    <s v="Gusty"/>
    <m/>
    <s v="Vegetation"/>
    <m/>
    <s v="1 meter - &lt; 3 meters"/>
    <m/>
    <s v="Cal Fire"/>
    <m/>
    <s v="Overhead"/>
    <m/>
    <s v="Y"/>
    <s v="PICS"/>
    <s v="PG&amp;E Employee"/>
    <s v="R1LQ, 530-215-9672"/>
    <s v="TREE-BRANCH FELL INTO LINE"/>
    <s v="CONDUCTOR, OVERHEAD"/>
    <s v="N"/>
    <s v="  "/>
    <s v="Unplanned"/>
    <s v="North Valley"/>
    <s v="Red Bluff"/>
    <s v="103541101, RED BLUFF-1101"/>
    <s v="21-0064054"/>
    <s v="Unplanned"/>
    <s v="Clear;32-90 F"/>
    <s v="9"/>
    <s v="675"/>
    <s v="NO"/>
    <s v="Force Out"/>
    <m/>
    <m/>
    <m/>
    <m/>
    <m/>
    <m/>
    <m/>
    <m/>
    <m/>
    <m/>
    <m/>
    <m/>
    <m/>
    <m/>
    <m/>
    <m/>
    <m/>
    <m/>
    <m/>
    <m/>
    <m/>
    <m/>
    <m/>
    <m/>
    <m/>
    <m/>
    <m/>
    <m/>
    <m/>
    <m/>
    <m/>
    <m/>
    <m/>
    <m/>
    <m/>
    <m/>
  </r>
  <r>
    <n v="620"/>
    <s v="TLAL"/>
    <s v="3 - QC Complete"/>
    <n v="44369"/>
    <n v="44617"/>
    <s v="Oak tree limb broke off and fell into overhead primary circuit, resulting in an ignition. The ensuing fire was 1 meter - &lt; 3 meters in size. This information is preliminary. OIS: 1354723; ILIS: 21-0064054; FOID: T005295440, 0966926718, T005295441; Circuit ID: 103541101, SAP ID: 101526947, 101526946; County: Tehama; Division: North Valley"/>
    <s v="\\fxshare-nas05\quotashare-fs01\ESA\5 - Ignition Tracking\2021_Ignition_QC_Folders\20210520_nan_nan_nan_0966926718"/>
    <s v=" "/>
    <m/>
    <s v="TLAL"/>
    <s v="Outage Date &amp; Time Added; Fire Lat/Long, Fire Size, Fire Size - Troubleman Comments, Wildfire Acreage Burned - Final Updated"/>
    <m/>
    <m/>
    <s v="Not Assigned"/>
    <s v="Not Required"/>
    <m/>
    <m/>
    <s v="Not Required"/>
    <m/>
    <m/>
    <m/>
    <m/>
    <m/>
    <m/>
    <m/>
    <s v="Complete"/>
    <s v="Branch (Decay, Defect, Cavity)"/>
    <m/>
    <m/>
    <m/>
    <m/>
    <m/>
    <m/>
    <m/>
    <m/>
    <m/>
    <m/>
    <m/>
    <m/>
    <m/>
    <m/>
    <m/>
    <m/>
    <m/>
    <m/>
    <m/>
    <m/>
    <m/>
    <m/>
    <m/>
    <m/>
    <m/>
    <m/>
    <m/>
    <m/>
    <m/>
    <m/>
    <m/>
    <m/>
    <m/>
    <s v=" "/>
    <x v="219"/>
    <s v="14:41:00"/>
    <n v="44336"/>
    <s v="15:20:00"/>
    <s v="FAS"/>
    <s v="N"/>
    <s v="N"/>
    <n v="1354723"/>
    <s v="21-0064054"/>
    <m/>
    <s v="966926718, T005295440, T005295441"/>
    <m/>
    <n v="117088851"/>
    <m/>
    <s v="PG&amp;E_620_Ignition_20210520_2.jpg"/>
    <s v=" "/>
    <x v="1"/>
    <x v="0"/>
    <s v="Y"/>
    <s v="Y"/>
    <s v="N"/>
    <s v="On May 20, 2021 at 1612 hours, PG&amp;E Troublemen patrolled the Red Bluff 1101 12kV Distribution Circuit number 103541101, in the Tier 2 State Responsibility area 1/2-mile west of 17525 Highway 36W Beegum Road in Red Bluff. They observed an oak tree branch that fell into the primary overhead conductors and a small fire. Initial analysis indicates the ignition was caused by a living green 40' tall 23&quot; DBH interior live oak tree that partially failed when a 10&quot; diameter tree limb broke out, fell on, and made contact with the primary overhead conductors, and resulted in an ignition in the groundcover below. The remaining tree is green, but the vegetation management inspector identified peeling bark along with other priority two type issues. Cal Fire responded to and extinguished the 20' x 30' fire. The 74-minute outage affected nine customers. The line was returned to service on May 20, 2021. This information is preliminary."/>
    <s v="PG&amp;E"/>
    <s v="Vegetation"/>
    <m/>
    <s v="D"/>
    <s v="D"/>
    <s v="&lt;0.25"/>
    <s v="20'X30'"/>
    <m/>
    <m/>
    <m/>
    <m/>
    <s v="Vegetation"/>
    <s v="Contact from object"/>
    <s v="Veg. contact"/>
    <s v="Y"/>
    <s v="Overhead"/>
    <x v="0"/>
    <s v="Conductor - Primary"/>
    <s v="Conductor"/>
    <s v="101526947, 101526946"/>
    <s v=" "/>
    <x v="1"/>
    <n v="40.223486000000001"/>
    <n v="-122.40938800000001"/>
    <s v="Tehama"/>
    <s v="RED BLUFF 1101 "/>
    <n v="12000"/>
    <m/>
    <x v="0"/>
    <s v="Cal Fire"/>
    <s v="Hardwood Woodland"/>
    <m/>
    <m/>
    <s v="N"/>
    <m/>
    <m/>
    <n v="246"/>
    <m/>
    <s v="N"/>
    <s v="N"/>
    <m/>
    <m/>
    <s v="2021-05-20"/>
    <n v="40.223477000000003"/>
    <n v="-122.709271"/>
    <n v="44337"/>
    <s v="BranchFail"/>
    <s v="Stem from green interior live oak failed and fell across 12 kv conductors."/>
    <s v="OAKI"/>
    <n v="40"/>
    <n v="23"/>
    <n v="10"/>
    <s v="Slight"/>
    <s v="Severe"/>
    <s v="N"/>
    <n v="1"/>
    <m/>
    <s v="Valley"/>
    <s v="D"/>
    <s v="CrossArm"/>
    <s v="BareWire"/>
    <m/>
    <s v="  "/>
    <s v="NORTH VALLEY"/>
    <s v="RED BLUFF 01"/>
    <s v="14:41"/>
    <n v="44336"/>
    <m/>
    <s v="0966926718"/>
    <n v="17525"/>
    <s v="HIGHWAY 36 W"/>
    <s v="RED BLUFF"/>
    <n v="40.225934000000002"/>
    <n v="-122.42246799999999"/>
    <s v="V7TR1LQ"/>
    <s v="LAUGHLIN, RON"/>
    <n v="103541101"/>
    <s v="20210520 17:02"/>
    <n v="1190"/>
    <m/>
    <s v="oak tree limb broke fell into primary, opened fuse 85811 at 1520 tag mol, aer7 cleared tree limb and refused and clsd 85811 at 1635,pwr ok"/>
    <s v="Y"/>
    <n v="6"/>
    <s v="\\fxshare-nas05\quotashare-fs01\ESA\5 - Ignition Tracking\Fire_Tab_Attachment_Files"/>
    <s v="40.2237050,-122.4093483,166.400000,3D"/>
    <m/>
    <m/>
    <s v="TREE LIMB ON PRIMARY, HWY 36W,1/2 MILE WEST OF DIBBLE CRK RD"/>
    <s v="SCOTT LOHSE 530-200-2520"/>
    <m/>
    <s v="N"/>
    <s v="Y"/>
    <s v="Y"/>
    <s v="Storm Wind"/>
    <m/>
    <s v="County Land"/>
    <m/>
    <s v="Gusty"/>
    <m/>
    <s v="PG&amp;E Equipment"/>
    <m/>
    <s v="1 meter - &lt; 3 meters"/>
    <m/>
    <s v="Cal Fire"/>
    <m/>
    <s v="Overhead"/>
    <m/>
    <s v="Y"/>
    <s v="PICS"/>
    <s v="PG&amp;E Employee"/>
    <s v="R1LQ"/>
    <m/>
    <m/>
    <m/>
    <s v="  "/>
    <m/>
    <m/>
    <m/>
    <m/>
    <m/>
    <m/>
    <m/>
    <m/>
    <m/>
    <m/>
    <m/>
    <m/>
    <m/>
    <m/>
    <m/>
    <m/>
    <m/>
    <m/>
    <m/>
    <m/>
    <m/>
    <m/>
    <m/>
    <m/>
    <m/>
    <m/>
    <m/>
    <m/>
    <m/>
    <m/>
    <m/>
    <m/>
    <m/>
    <m/>
    <m/>
    <m/>
    <m/>
    <m/>
    <m/>
    <m/>
    <m/>
    <m/>
    <m/>
    <m/>
    <m/>
    <m/>
    <m/>
  </r>
  <r>
    <n v="619"/>
    <s v="S7RM"/>
    <s v="3 - QC Complete"/>
    <n v="44342"/>
    <n v="44617"/>
    <s v="Customer canopy blew into overhead primary circuit, resulting in a wires down ignition. The ensuing fire was 1 meter - &lt; 3 meters in size. This information is preliminary."/>
    <s v="\\fxshare-nas05\quotashare-fs01\ESA\5 - Ignition Tracking\2021_Ignition_QC_Folders\20210520_1354382_21-0063747.1(2 outages)_nan_T005295030"/>
    <s v=" "/>
    <m/>
    <m/>
    <m/>
    <m/>
    <m/>
    <s v="Not In Scope"/>
    <m/>
    <m/>
    <m/>
    <m/>
    <m/>
    <m/>
    <m/>
    <m/>
    <m/>
    <m/>
    <m/>
    <m/>
    <m/>
    <n v="44067"/>
    <n v="44409"/>
    <n v="44155"/>
    <s v="Not listed"/>
    <s v="N"/>
    <s v="SHNV1030513"/>
    <s v="Y"/>
    <m/>
    <s v="N"/>
    <m/>
    <s v="Fire Incident Report "/>
    <m/>
    <m/>
    <m/>
    <m/>
    <m/>
    <m/>
    <m/>
    <m/>
    <m/>
    <m/>
    <m/>
    <m/>
    <m/>
    <m/>
    <m/>
    <m/>
    <m/>
    <m/>
    <m/>
    <m/>
    <m/>
    <m/>
    <s v=" "/>
    <x v="219"/>
    <s v="10:06:00"/>
    <n v="44336"/>
    <s v="10:01:00"/>
    <s v="FAS"/>
    <s v="N"/>
    <s v="N"/>
    <s v="1354382, 1354450, 1354441"/>
    <s v="21-0063747.1(2 outages)"/>
    <m/>
    <s v="T005295030, T005295031"/>
    <n v="121367391"/>
    <m/>
    <m/>
    <s v="PG&amp;E_619_ignition_20210520_1.jpg"/>
    <s v=" "/>
    <x v="1"/>
    <x v="0"/>
    <s v="Y"/>
    <s v="Y"/>
    <s v="N"/>
    <s v="On May 20th, 2021 at 10:10 hrs. a PG &amp; E Troubleman was dispatched to the Taft 1101 12KV Distribution circuit near Center St. in the community of Taft in response to a report of a shade canopy which had blown away and become caught in a Primary line and a subsequent grass fire below.  Upon his arrival at the scene, the Troubleman was met by the Kern County Fire Department who advised him that a shade canopy from 331 Lierly Ave. blew into a primary conductor midspan.  The trouble man removed the canopy, isolated the wire down and made safe.  This incident occurred in a Non-HFTD during a clear weather condition.  Initial analysis indicates that a 3rd party canopy was blown into the primary conductor, midspan East of Pole SAP ID #  100221325 and this caused arcing and an ensuing fire which was 1 Meter &gt; 3 Meters in size, which ignited a patch of vegetation and part of a fabric fence netting and was suppressed by the Kern County Fire Department.  The trouble man made an EC tag to replace the downed conductor and possibly a repair sleeve.  The repairs were completed on 5/20/2021"/>
    <s v="PG&amp;E"/>
    <s v="Other"/>
    <s v="Canopy Fabric"/>
    <s v="D"/>
    <s v="D"/>
    <s v="&lt;3 meters of linear travel"/>
    <m/>
    <m/>
    <m/>
    <m/>
    <m/>
    <s v="Contact - 3rd Party"/>
    <s v="Contact from object"/>
    <s v="Contact from Object - Other"/>
    <s v="Y"/>
    <s v="Overhead"/>
    <x v="0"/>
    <s v="Conductor - Primary"/>
    <s v="Conductor"/>
    <n v="100221325"/>
    <s v=" "/>
    <x v="0"/>
    <n v="35.133212999999998"/>
    <n v="-119.462822"/>
    <s v="Kern"/>
    <s v="TAFT 1101"/>
    <n v="12000"/>
    <m/>
    <x v="0"/>
    <s v="Kern County FD"/>
    <s v="Urban"/>
    <m/>
    <m/>
    <s v="N"/>
    <m/>
    <m/>
    <n v="246"/>
    <m/>
    <s v="Y"/>
    <s v="N"/>
    <m/>
    <m/>
    <s v="2021-05-20"/>
    <m/>
    <m/>
    <m/>
    <m/>
    <m/>
    <m/>
    <m/>
    <m/>
    <m/>
    <m/>
    <m/>
    <m/>
    <m/>
    <m/>
    <m/>
    <m/>
    <m/>
    <m/>
    <m/>
    <s v="  "/>
    <s v="KERN"/>
    <s v="TAFT 02"/>
    <s v="10:10"/>
    <n v="44336"/>
    <n v="1354382"/>
    <s v="T005295030"/>
    <n v="506"/>
    <s v="CENTER ST"/>
    <s v="TAFT"/>
    <n v="35.136299999999999"/>
    <n v="-119.48220000000001"/>
    <s v="K1TJPBP"/>
    <s v="BARNACHIA, J.P."/>
    <n v="25208"/>
    <s v="20210520 12:53"/>
    <n v="9002"/>
    <n v="1"/>
    <s v="Fire department reported canopy from 331 Lierly Ave blew into primary conductor, midspan east of pole SAP ID 100221325. Canopy burnt down 1 phase of Taft 1101/2 circuit. Removed canopy, isolated wire down &amp; made safe. SDCC energized OK. Completed EC tag to have repairs made &amp; IR form. "/>
    <s v="Y"/>
    <n v="6"/>
    <s v="\\fxshare-nas05\quotashare-fs01\ESA\5 - Ignition Tracking\Fire_Tab_Attachment_Files"/>
    <m/>
    <n v="35.133322999999997"/>
    <n v="-119.462699"/>
    <m/>
    <s v="Kern County Fire"/>
    <m/>
    <s v="N"/>
    <s v="Y"/>
    <m/>
    <s v="Clear"/>
    <m/>
    <s v="Other (Comments)"/>
    <s v="Fencing at 331 Lierly Ave"/>
    <s v="Breezy"/>
    <m/>
    <s v="Other (Comments)"/>
    <s v="Canopy from 331 Lierly Ave blew into primary conductor, Roberto Lopez"/>
    <s v="&lt; 1 meter"/>
    <m/>
    <s v="Fire Dept"/>
    <m/>
    <s v="Overhead"/>
    <m/>
    <s v="N"/>
    <m/>
    <m/>
    <m/>
    <s v="OTHER"/>
    <s v="CONDUCTOR, OVERHEAD"/>
    <s v="N"/>
    <s v="  "/>
    <s v="Unplanned"/>
    <s v="Kern"/>
    <s v="Kern"/>
    <s v="252081101, TAFT-1101"/>
    <s v="21-0063747.1(2 outages)"/>
    <s v="Unplanned"/>
    <s v="Clear;32-90 F"/>
    <s v="985"/>
    <s v="117337"/>
    <s v="NO"/>
    <s v="Multi-Fault"/>
    <m/>
    <m/>
    <m/>
    <m/>
    <m/>
    <m/>
    <m/>
    <m/>
    <m/>
    <m/>
    <m/>
    <m/>
    <m/>
    <m/>
    <m/>
    <m/>
    <m/>
    <m/>
    <m/>
    <m/>
    <m/>
    <m/>
    <m/>
    <m/>
    <m/>
    <m/>
    <m/>
    <m/>
    <m/>
    <m/>
    <m/>
    <m/>
    <m/>
    <m/>
    <m/>
    <m/>
  </r>
  <r>
    <n v="618"/>
    <s v="AGFC"/>
    <s v="3 - QC Complete"/>
    <n v="44336"/>
    <n v="44617"/>
    <s v="Other fire, not attributable to PG&amp;E assets. Troubleman reports that it was 3rd party ignited and moved towards PG&amp;E assets. This information is preliminary."/>
    <s v="\\fxshare-nas05\quotashare-fs01\ESA\5 - Ignition Tracking\2021_Ignition_QC_Folders\20210520_nan_nan_nan_1163448"/>
    <s v=" "/>
    <m/>
    <s v="AGFC"/>
    <s v="Fire lat/long and circuit corrected because I found out this was associted to OIS 1354440. HAWC incident report inside the folder url."/>
    <n v="44337"/>
    <m/>
    <s v="Not In Scope"/>
    <m/>
    <m/>
    <m/>
    <m/>
    <m/>
    <m/>
    <m/>
    <m/>
    <m/>
    <m/>
    <m/>
    <m/>
    <m/>
    <m/>
    <m/>
    <m/>
    <s v="No dates or work listed"/>
    <s v="N"/>
    <m/>
    <m/>
    <m/>
    <s v="N"/>
    <m/>
    <s v="Fire Incident Report "/>
    <m/>
    <m/>
    <m/>
    <m/>
    <m/>
    <m/>
    <m/>
    <m/>
    <m/>
    <m/>
    <m/>
    <m/>
    <m/>
    <m/>
    <m/>
    <m/>
    <m/>
    <m/>
    <m/>
    <m/>
    <m/>
    <m/>
    <s v=" "/>
    <x v="219"/>
    <s v="09:40:00"/>
    <m/>
    <m/>
    <s v="FAS"/>
    <s v="N"/>
    <s v="N"/>
    <n v="1354440"/>
    <s v="21-0063784"/>
    <m/>
    <s v="1163448, T005295127"/>
    <m/>
    <m/>
    <m/>
    <m/>
    <s v=" "/>
    <x v="0"/>
    <x v="1"/>
    <s v="N"/>
    <s v="N"/>
    <s v="N"/>
    <s v="Other fire, not attributable to PG&amp;E assets. Troubleman reports that it was 3rd party ignited and moved towards PG&amp;E assets. This information is preliminary."/>
    <s v="Not PG&amp;E"/>
    <s v="Vegetation"/>
    <m/>
    <m/>
    <m/>
    <s v="10-99"/>
    <m/>
    <m/>
    <m/>
    <m/>
    <m/>
    <s v="Other Fire: Non-PG&amp;E related"/>
    <m/>
    <m/>
    <m/>
    <s v="Overhead"/>
    <x v="1"/>
    <m/>
    <m/>
    <m/>
    <s v=" "/>
    <x v="0"/>
    <n v="38.744669000000002"/>
    <n v="-121.65446799999999"/>
    <s v="Yolo"/>
    <s v="WOODLAND 1106"/>
    <n v="12000"/>
    <m/>
    <x v="0"/>
    <s v="Cal Fire"/>
    <s v="Herbaceous"/>
    <m/>
    <m/>
    <s v="N"/>
    <m/>
    <s v="Fremont (Formerly the Gry fire)"/>
    <m/>
    <m/>
    <s v="N"/>
    <s v="N"/>
    <m/>
    <m/>
    <s v="2021-05-20"/>
    <m/>
    <m/>
    <m/>
    <m/>
    <m/>
    <m/>
    <m/>
    <m/>
    <m/>
    <m/>
    <m/>
    <m/>
    <m/>
    <m/>
    <m/>
    <m/>
    <m/>
    <m/>
    <m/>
    <s v="  "/>
    <s v="SACRAMENTO"/>
    <s v="WOODLAND 02"/>
    <s v="09:40"/>
    <n v="44336"/>
    <m/>
    <n v="1163448"/>
    <s v="UNKNOWN"/>
    <s v="PREMISES DO NOT CHANGE"/>
    <s v="WOODLAND"/>
    <n v="38.674354999999998"/>
    <n v="-121.79334299999999"/>
    <s v="S2TTLSP"/>
    <s v="STOCKING, THOM"/>
    <m/>
    <s v="20210520 12:01"/>
    <n v="1110"/>
    <n v="1"/>
    <s v="SUPPOSEDLY VAGRANTS LIVING IN BYPASS STARTED GRASS FIRE LAST NIGHT. BURNING TOWARDS DISTRIBUTION LINE SO TMAN OPENED FUSES 3921 FOR SAFETY OF FD CREWS"/>
    <s v="Y"/>
    <m/>
    <m/>
    <s v="38.6913850,-121.7817650,7.500000,3D"/>
    <m/>
    <m/>
    <m/>
    <s v="CAL FIRE"/>
    <m/>
    <s v="N"/>
    <s v="N"/>
    <s v="Y"/>
    <s v="Storm Wind"/>
    <m/>
    <s v="Private Land"/>
    <m/>
    <s v="Strong"/>
    <m/>
    <s v="3rd Party"/>
    <m/>
    <s v="10 - 100 Acres"/>
    <m/>
    <s v="Cal Fire"/>
    <s v="MANY LOCA FD DEPTS ONSITE TOO"/>
    <s v="Overhead"/>
    <m/>
    <s v="N"/>
    <m/>
    <m/>
    <m/>
    <m/>
    <m/>
    <m/>
    <s v="  "/>
    <m/>
    <m/>
    <m/>
    <m/>
    <m/>
    <m/>
    <m/>
    <m/>
    <m/>
    <m/>
    <m/>
    <m/>
    <m/>
    <m/>
    <m/>
    <m/>
    <m/>
    <m/>
    <m/>
    <m/>
    <m/>
    <m/>
    <m/>
    <m/>
    <m/>
    <m/>
    <m/>
    <m/>
    <m/>
    <m/>
    <m/>
    <m/>
    <m/>
    <m/>
    <m/>
    <m/>
    <m/>
    <m/>
    <m/>
    <m/>
    <m/>
    <m/>
    <m/>
    <m/>
    <m/>
    <m/>
    <m/>
  </r>
  <r>
    <n v="2379"/>
    <s v="L7SF"/>
    <s v="3 - QC Complete"/>
    <n v="44517"/>
    <n v="44617"/>
    <s v="1133 Hedgeside Ave in Napa; cause of equipment failure in SAP says &quot;fire&quot;"/>
    <s v="\\fxshare-nas05\quotashare-fs01\ESA\5 - Ignition Tracking\Action Items, CAP Items, Missed Ignitions\Missed_Ignitions_Audit\003_SAP_Missed_Ignitions\20210519_180_nan_121345491"/>
    <s v=" "/>
    <m/>
    <m/>
    <m/>
    <m/>
    <m/>
    <m/>
    <m/>
    <m/>
    <m/>
    <m/>
    <m/>
    <m/>
    <m/>
    <m/>
    <m/>
    <m/>
    <m/>
    <m/>
    <m/>
    <m/>
    <m/>
    <m/>
    <m/>
    <m/>
    <m/>
    <m/>
    <m/>
    <m/>
    <m/>
    <m/>
    <m/>
    <m/>
    <m/>
    <m/>
    <m/>
    <m/>
    <m/>
    <m/>
    <m/>
    <m/>
    <m/>
    <m/>
    <m/>
    <m/>
    <m/>
    <m/>
    <m/>
    <m/>
    <m/>
    <m/>
    <m/>
    <m/>
    <s v=" "/>
    <x v="220"/>
    <m/>
    <n v="44333"/>
    <m/>
    <s v="SAP"/>
    <s v="Y"/>
    <s v="N"/>
    <m/>
    <m/>
    <m/>
    <s v="Unknown"/>
    <n v="121345491"/>
    <m/>
    <m/>
    <m/>
    <s v=" "/>
    <x v="0"/>
    <x v="0"/>
    <s v="N"/>
    <s v="N"/>
    <s v="N"/>
    <s v="On 2021-05-19, PG&amp;E observed an outage on the PUEBLO 1104  12KV circuit in Napa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Vegetation"/>
    <s v="Contact from object"/>
    <s v="Veg. contact"/>
    <s v="N"/>
    <s v="Overhead"/>
    <x v="1"/>
    <s v="Conductor - Primary"/>
    <m/>
    <n v="102283755"/>
    <s v=" "/>
    <x v="0"/>
    <n v="38.338379999517002"/>
    <n v="-122.269787810438"/>
    <s v="Napa"/>
    <s v="PUEBLO 1104 "/>
    <n v="12000"/>
    <m/>
    <x v="1"/>
    <s v="Self Extinguished"/>
    <s v="Hardwood Forest"/>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617"/>
    <s v="AGFC"/>
    <s v="3 - QC Complete"/>
    <n v="44336"/>
    <n v="44617"/>
    <s v="Structure fire, not attributable to PG&amp;E assets. The structure fire resulted in a grass fire that slightly damaged the base of Transmission pole on the Pittsburg Martinez #1&amp;2 Transmission line. This information is preliminary."/>
    <s v="\\fxshare-nas05\quotashare-fs01\ESA\5 - Ignition Tracking\2021_Ignition_QC_Folders\20210519_nan_nan_INT-14832_nan"/>
    <s v=" "/>
    <m/>
    <m/>
    <m/>
    <m/>
    <m/>
    <s v="Not In Scope"/>
    <m/>
    <m/>
    <m/>
    <m/>
    <m/>
    <m/>
    <m/>
    <m/>
    <m/>
    <m/>
    <m/>
    <m/>
    <m/>
    <m/>
    <m/>
    <m/>
    <m/>
    <m/>
    <m/>
    <m/>
    <m/>
    <m/>
    <m/>
    <m/>
    <m/>
    <m/>
    <m/>
    <m/>
    <m/>
    <m/>
    <m/>
    <m/>
    <m/>
    <m/>
    <m/>
    <m/>
    <m/>
    <m/>
    <m/>
    <m/>
    <m/>
    <m/>
    <m/>
    <m/>
    <m/>
    <m/>
    <s v=" "/>
    <x v="220"/>
    <s v="14:19:00"/>
    <n v="44335"/>
    <s v="14:19:00"/>
    <s v="Trans-Sub Email"/>
    <s v="N"/>
    <s v="N"/>
    <n v="1353645"/>
    <s v="21-0063483"/>
    <s v="INT-14832"/>
    <m/>
    <m/>
    <m/>
    <m/>
    <m/>
    <s v=" "/>
    <x v="0"/>
    <x v="1"/>
    <s v="N"/>
    <s v="N"/>
    <s v="N"/>
    <s v="Structure fire, not attributable to PG&amp;E assets. The structure fire resulted in a grass fire that slightly damaged the base of Transmission pole on the Pittsburg Martinez #1&amp;2 Transmission line. This information is preliminary."/>
    <s v="Not PG&amp;E"/>
    <s v="Building"/>
    <m/>
    <m/>
    <m/>
    <s v="Structure-only"/>
    <m/>
    <m/>
    <m/>
    <m/>
    <m/>
    <s v="Other Fire: Non-PG&amp;E related"/>
    <m/>
    <m/>
    <m/>
    <s v="Overhead"/>
    <x v="1"/>
    <m/>
    <m/>
    <m/>
    <s v=" "/>
    <x v="0"/>
    <n v="38.015726000000001"/>
    <n v="-122.08864699999999"/>
    <s v="Contra Costa"/>
    <s v="PITTSBURG-MARTINEZ 115kV"/>
    <n v="115000"/>
    <m/>
    <x v="0"/>
    <s v="Contra Costa County FD"/>
    <s v="Urban"/>
    <m/>
    <m/>
    <s v="N"/>
    <m/>
    <m/>
    <m/>
    <m/>
    <s v="N"/>
    <s v="N"/>
    <m/>
    <m/>
    <s v="2021-05-21"/>
    <m/>
    <m/>
    <m/>
    <m/>
    <m/>
    <m/>
    <m/>
    <m/>
    <m/>
    <m/>
    <m/>
    <m/>
    <m/>
    <m/>
    <m/>
    <m/>
    <m/>
    <m/>
    <m/>
    <s v="  "/>
    <m/>
    <m/>
    <m/>
    <m/>
    <m/>
    <m/>
    <m/>
    <m/>
    <m/>
    <m/>
    <m/>
    <m/>
    <m/>
    <m/>
    <m/>
    <m/>
    <m/>
    <m/>
    <m/>
    <m/>
    <m/>
    <m/>
    <m/>
    <m/>
    <m/>
    <m/>
    <m/>
    <m/>
    <m/>
    <m/>
    <m/>
    <m/>
    <m/>
    <m/>
    <m/>
    <m/>
    <m/>
    <m/>
    <m/>
    <m/>
    <m/>
    <m/>
    <m/>
    <m/>
    <m/>
    <m/>
    <m/>
    <m/>
    <m/>
    <m/>
    <m/>
    <s v="  "/>
    <m/>
    <m/>
    <m/>
    <m/>
    <m/>
    <m/>
    <m/>
    <m/>
    <m/>
    <m/>
    <m/>
    <m/>
    <m/>
    <m/>
    <m/>
    <m/>
    <m/>
    <m/>
    <m/>
    <m/>
    <m/>
    <m/>
    <m/>
    <m/>
    <m/>
    <m/>
    <m/>
    <m/>
    <m/>
    <m/>
    <m/>
    <m/>
    <m/>
    <m/>
    <m/>
    <m/>
    <m/>
    <m/>
    <m/>
    <m/>
    <m/>
    <m/>
    <m/>
    <m/>
    <m/>
    <m/>
    <m/>
  </r>
  <r>
    <n v="616"/>
    <s v="TLAL"/>
    <s v="3 - QC Complete"/>
    <n v="44377"/>
    <n v="44617"/>
    <s v="Tree branch fell into overhead conductor resulting in a wires down ignition. The ensuing fire was less than one meter in size. This information is preliminary. OIS: 1354098; ILIS: 21-0063611.2(2 outages); FOID: T005294632, T005294627, T005294633; EC: 121364576, 121364575 (Cxl); PM Order: 44811083; Circuit ID: 103081103, SAP ID: 100346334, 103081103"/>
    <s v="\\fxshare-nas05\quotashare-fs01\ESA\5 - Ignition Tracking\2021_Ignition_QC_Folders\20210519_1354098_21-0063611.2(2 outages)_nan_T005294632"/>
    <s v=" "/>
    <m/>
    <s v="TLAL"/>
    <s v="Create &amp; Outage Time, Fire Lat/Long, CPUC Reportable Ignition, Fire Greater Than 1 Meter Updated; Additional FOIDs Added"/>
    <n v="44377"/>
    <m/>
    <s v="Not In Scope"/>
    <m/>
    <m/>
    <m/>
    <m/>
    <m/>
    <m/>
    <m/>
    <m/>
    <m/>
    <m/>
    <m/>
    <m/>
    <m/>
    <m/>
    <m/>
    <m/>
    <m/>
    <m/>
    <m/>
    <m/>
    <m/>
    <m/>
    <m/>
    <m/>
    <m/>
    <m/>
    <m/>
    <m/>
    <m/>
    <m/>
    <m/>
    <m/>
    <m/>
    <m/>
    <m/>
    <m/>
    <m/>
    <m/>
    <m/>
    <m/>
    <m/>
    <m/>
    <s v="WWP3"/>
    <s v="Wesley Palade III, (530) 990-4585, WWP3@pge.com"/>
    <m/>
    <m/>
    <s v=" "/>
    <x v="220"/>
    <s v="22:50:00"/>
    <n v="44335"/>
    <s v="23:10:00"/>
    <s v="FAS"/>
    <s v="N"/>
    <s v="N"/>
    <n v="1354098"/>
    <s v="21-0063611.2(2 outages)"/>
    <m/>
    <s v="T005294632, T005294627, T005294633"/>
    <s v="121364575, 121364576"/>
    <m/>
    <m/>
    <s v="PG&amp;E_616_Ignition_20210520_7.jpg"/>
    <s v=" "/>
    <x v="1"/>
    <x v="0"/>
    <s v="Y"/>
    <s v="Y"/>
    <s v="N"/>
    <s v="On May 20, 2021 at 0140 hours, a PG&amp;E Troubleman patrolled the Butte 1103 12kV Distribution Circuit number 103081103, in the Local Responsibility area near 1476 Durham-Dayton Highway in Durham. He observed two sections, three spans, 750' of broken #6 SOL CU primary overhead conductor down on the ground, one broken typical pole bolt 1PH overhead transformers, charred branches, and a fire. Initial analysis indicates the ignition was caused by a living valley oak tree that partially failed when a 5' x 1&quot; branch broke off and fell into the line, which caused the line to break and fall onto the surface fuels of 1-2' tall dry green grasses and weeds between the edge of the pavement and the roadside ditch. Cal Fire responded to and extinguished the 10' x 2' fire. The 82-minute outage affected 606 customers. The line was returned to service on May 20, 2021. This information is preliminary."/>
    <s v="PG&amp;E"/>
    <s v="Vegetation"/>
    <m/>
    <s v="D"/>
    <s v="D"/>
    <s v="&lt;0.25"/>
    <s v="10' x 2'"/>
    <m/>
    <m/>
    <m/>
    <m/>
    <s v="Vegetation"/>
    <s v="Contact from object"/>
    <s v="Veg. contact"/>
    <s v="Y"/>
    <s v="Overhead"/>
    <x v="0"/>
    <s v="Conductor - Primary"/>
    <s v="Conductor, Transformer"/>
    <n v="100346334"/>
    <s v=" "/>
    <x v="0"/>
    <n v="39.646400047500002"/>
    <n v="-121.75927255000001"/>
    <s v="Butte"/>
    <s v="BUTTE 1103"/>
    <n v="12000"/>
    <m/>
    <x v="0"/>
    <s v="Cal Fire"/>
    <s v="Hardwood Woodland"/>
    <m/>
    <m/>
    <s v="Y"/>
    <s v="Camp 2018"/>
    <m/>
    <m/>
    <m/>
    <s v="N"/>
    <s v="N"/>
    <m/>
    <m/>
    <s v="2021-05-20"/>
    <n v="39.646572999999997"/>
    <n v="-121.75932299999999"/>
    <n v="44337"/>
    <m/>
    <s v="COULD NOT DETERMINE WHICH VALLLEY OAK CAUSED OUTAGE-LOTS OF SMALL/1 INCH DIA BRANCHES ON GROUND IN VICINITY OF OUTAGE"/>
    <m/>
    <m/>
    <m/>
    <m/>
    <m/>
    <m/>
    <m/>
    <m/>
    <m/>
    <m/>
    <m/>
    <m/>
    <m/>
    <m/>
    <s v="  "/>
    <s v="NORTH VALLEY"/>
    <s v="CHICO 02"/>
    <s v="22:55"/>
    <n v="44335"/>
    <n v="1354098"/>
    <s v="T005294632"/>
    <n v="1476"/>
    <s v="DURHAM DAYTON HWY"/>
    <s v="DURHAM"/>
    <n v="39.673160000000003"/>
    <n v="-121.77378"/>
    <s v="V2TWWP3"/>
    <s v="PALADE, WESLEY"/>
    <n v="103081103"/>
    <s v="20210520 02:45"/>
    <n v="9002"/>
    <m/>
    <s v="tree branch made contact with 6 sol conductor one phase laying on ground one span "/>
    <s v="Y"/>
    <n v="4"/>
    <s v="\\fxshare-nas05\quotashare-fs01\ESA\5 - Ignition Tracking\Fire_Tab_Attachment_Files"/>
    <m/>
    <n v="39.673160000000003"/>
    <n v="-121.77378"/>
    <m/>
    <s v="cal fire "/>
    <n v="100346334"/>
    <s v="N"/>
    <s v="Y"/>
    <m/>
    <s v="Other (Comments)"/>
    <s v="partly cloudy and strong wind "/>
    <s v="County Land"/>
    <m/>
    <s v="Strong"/>
    <m/>
    <s v="Vegetation"/>
    <m/>
    <s v="&lt; 1 meter"/>
    <m/>
    <s v="Cal Fire"/>
    <m/>
    <s v="Overhead"/>
    <m/>
    <s v="Y"/>
    <s v="pictures taken "/>
    <s v="PG&amp;E Employee"/>
    <m/>
    <s v="TREE-BRANCH FELL INTO LINE"/>
    <s v="CONDUCTOR, OVERHEAD"/>
    <s v="N"/>
    <s v="  "/>
    <s v="Unplanned"/>
    <s v="North Valley"/>
    <s v="Chico"/>
    <s v="103081103, BUTTE-1103"/>
    <s v="21-0063611.2(2 outages)"/>
    <s v="Unplanned"/>
    <s v="Clear;32-90 F"/>
    <s v="69 1 of 3 Phases Open"/>
    <s v="54859"/>
    <s v="NO"/>
    <s v="Force Out"/>
    <m/>
    <m/>
    <m/>
    <m/>
    <m/>
    <m/>
    <m/>
    <m/>
    <m/>
    <m/>
    <m/>
    <m/>
    <m/>
    <m/>
    <m/>
    <m/>
    <m/>
    <m/>
    <m/>
    <m/>
    <m/>
    <m/>
    <m/>
    <m/>
    <m/>
    <m/>
    <m/>
    <m/>
    <m/>
    <m/>
    <m/>
    <m/>
    <m/>
    <m/>
    <m/>
    <m/>
  </r>
  <r>
    <n v="615"/>
    <s v="D1WR"/>
    <s v="3 - QC Complete"/>
    <n v="44342"/>
    <n v="44617"/>
    <s v="Mylar balloon flew into center phase overhead conductor, resulting in an ignition. The ensuing fire was 0.25 acre to 10 acres in size. This information is preliminary."/>
    <s v="\\fxshare-nas05\quotashare-fs01\ESA\5 - Ignition Tracking\2021_Ignition_QC_Folders\20210519_1354037_nan_nan_T005294569"/>
    <s v=" "/>
    <m/>
    <m/>
    <m/>
    <m/>
    <m/>
    <s v="Not In Scope"/>
    <m/>
    <m/>
    <m/>
    <m/>
    <m/>
    <m/>
    <m/>
    <m/>
    <m/>
    <m/>
    <m/>
    <m/>
    <m/>
    <m/>
    <m/>
    <m/>
    <m/>
    <m/>
    <m/>
    <m/>
    <m/>
    <m/>
    <m/>
    <m/>
    <m/>
    <m/>
    <m/>
    <m/>
    <m/>
    <m/>
    <m/>
    <m/>
    <s v="Y"/>
    <n v="44340"/>
    <n v="44340"/>
    <s v="Dixon FD"/>
    <s v="ahorigan@cityofdixon.us"/>
    <m/>
    <m/>
    <s v="Y"/>
    <n v="44342"/>
    <n v="44342"/>
    <s v="TLSP"/>
    <s v="TLSP@pge.com (503) 681-2530 "/>
    <s v="TLSP was out of office until 5/26/21 - answered call and provided all information regarding incident. On 5/19/21, he was dispatched at 20:57, and arrived at 7722 Tremont as Dixon FD was knocking down a 2 acre fire caused by mylar balloon hitting center phase of conductor on the Davis 1107. This instiagated crossphasing of the conductor mid-span. No wires came down. Tman scraped remainder of balloon off conductor - no damage to asset. No EC tag written - no customers out of power.   "/>
    <m/>
    <s v=" "/>
    <x v="220"/>
    <s v="20:57:00"/>
    <n v="44335"/>
    <s v="08:55:00"/>
    <s v="FAS"/>
    <s v="N"/>
    <s v="N"/>
    <n v="1354037"/>
    <m/>
    <m/>
    <s v="T005294569"/>
    <m/>
    <m/>
    <m/>
    <s v="No photo"/>
    <s v=" "/>
    <x v="1"/>
    <x v="0"/>
    <s v="Y"/>
    <s v="Y"/>
    <s v="N"/>
    <s v="On May 19, 2021 at 20:57 hours, a PG&amp;E Troubleman was dispatched to the Davis 1107 12kV Distribution circuit near 7722 Tremont Rd, Dixon in response to a vegetation fire. Upon arrival, he observed Dixon FD had extinguished the 2 acre fire, which had been instigated by a mylar balloon drifting into the center phase of hard tap meter 1009484626, causing a cross phase mid-span. The tman scraped the remnants of balloon material from the conductor and there was no damage to any PG&amp;E assets. No customers were impacted. This information is preliminary.  "/>
    <s v="PG&amp;E"/>
    <s v="Other"/>
    <s v="Balloon"/>
    <s v="D"/>
    <s v="D"/>
    <s v="0.26-9.99"/>
    <s v="ABOUT 1 ACRE TOTAL "/>
    <m/>
    <m/>
    <m/>
    <m/>
    <s v="Contact - 3rd Party"/>
    <s v="Contact from object"/>
    <s v="Balloon contact"/>
    <s v="Y"/>
    <s v="Overhead"/>
    <x v="0"/>
    <s v="Conductor - Primary"/>
    <m/>
    <n v="101647176"/>
    <s v=" "/>
    <x v="0"/>
    <n v="38.495399999999997"/>
    <n v="-121.74327"/>
    <s v="Solano"/>
    <s v="DAVIS 1107"/>
    <n v="12000"/>
    <m/>
    <x v="0"/>
    <s v="Dixon FD"/>
    <s v="Agriculture"/>
    <m/>
    <m/>
    <s v="N"/>
    <m/>
    <m/>
    <m/>
    <m/>
    <s v="N"/>
    <s v="N"/>
    <m/>
    <m/>
    <s v="2021-05-20"/>
    <m/>
    <m/>
    <m/>
    <m/>
    <m/>
    <m/>
    <m/>
    <m/>
    <m/>
    <m/>
    <m/>
    <m/>
    <m/>
    <m/>
    <m/>
    <m/>
    <m/>
    <m/>
    <m/>
    <s v="  "/>
    <s v="SACRAMENTO"/>
    <s v="WOODLAND 01"/>
    <s v="20:57"/>
    <n v="44335"/>
    <n v="1354037"/>
    <s v="T005294569"/>
    <n v="7722"/>
    <s v="TREMONT"/>
    <s v="DIXON"/>
    <n v="38.495399999999997"/>
    <n v="-121.74327"/>
    <s v="S2TTLSP"/>
    <s v="STOCKING, THOM"/>
    <n v="62041107"/>
    <s v="20210519 22:00"/>
    <n v="9190"/>
    <m/>
    <s v="MYLAR BALLOON CAUGHT ON CENTER PHASE TO HARD TAP METER 1009484626. STARTED ABOUT 1 ACRE GRASS FIRE. NO DAMAGE TO ANY EQUIPMENT OR STRUCTURES OR FENCE."/>
    <s v="Y"/>
    <m/>
    <m/>
    <s v="38.4944150,-121.7410283,3.200000,3D"/>
    <m/>
    <m/>
    <m/>
    <s v="DIXON FD ALEXANDER APAKA 707-678-7060"/>
    <m/>
    <s v="N"/>
    <s v="Y"/>
    <m/>
    <s v="Storm Wind"/>
    <m/>
    <s v="Private Land"/>
    <m/>
    <s v="Gusty"/>
    <m/>
    <s v="Balloons"/>
    <m/>
    <s v="0.25 - 10 Acres"/>
    <s v="ABOUT 1 ACRE TOTAL "/>
    <s v="Fire Dept"/>
    <s v="DIXON FD (ALEXANDER APAKA 707-678-7060 FIRE CAPTAIN)"/>
    <s v="Overhead"/>
    <m/>
    <s v="N"/>
    <m/>
    <m/>
    <m/>
    <s v="METALLIC BALLOON"/>
    <s v="CONDUCTOR, OVERHEAD"/>
    <s v="N"/>
    <s v="  "/>
    <m/>
    <m/>
    <m/>
    <m/>
    <m/>
    <m/>
    <m/>
    <m/>
    <m/>
    <m/>
    <m/>
    <m/>
    <m/>
    <m/>
    <m/>
    <m/>
    <m/>
    <m/>
    <m/>
    <m/>
    <m/>
    <m/>
    <m/>
    <m/>
    <m/>
    <m/>
    <m/>
    <m/>
    <m/>
    <m/>
    <m/>
    <m/>
    <m/>
    <m/>
    <m/>
    <m/>
    <m/>
    <m/>
    <m/>
    <m/>
    <m/>
    <m/>
    <m/>
    <m/>
    <m/>
    <m/>
    <m/>
  </r>
  <r>
    <n v="614"/>
    <s v="S7RM"/>
    <s v="3 - QC Complete"/>
    <n v="44337"/>
    <n v="44620"/>
    <s v="Open wire secondary overhead conductors making contact with eachother resulted in sparks to fall to ground and igniting a small fire. The ensuing fire was 1 meter - 3 meters in size. This information is preliminary."/>
    <s v="\\fxshare-nas05\quotashare-fs01\ESA\5 - Ignition Tracking\2021_Ignition_QC_Folders\20210519_1353993_21-0063593_nan_T005294507"/>
    <s v=" "/>
    <m/>
    <m/>
    <m/>
    <m/>
    <m/>
    <s v="Not In Scope"/>
    <m/>
    <m/>
    <m/>
    <m/>
    <m/>
    <m/>
    <m/>
    <m/>
    <m/>
    <m/>
    <m/>
    <m/>
    <m/>
    <m/>
    <m/>
    <m/>
    <m/>
    <m/>
    <m/>
    <m/>
    <m/>
    <m/>
    <m/>
    <m/>
    <m/>
    <m/>
    <m/>
    <m/>
    <m/>
    <m/>
    <m/>
    <m/>
    <m/>
    <m/>
    <m/>
    <m/>
    <m/>
    <m/>
    <m/>
    <s v="Y"/>
    <n v="44337"/>
    <n v="44337"/>
    <s v="R5PB"/>
    <s v="R5PB@pge.com"/>
    <s v="Weather vs. vegetation ? FAS says strong winds"/>
    <m/>
    <s v=" "/>
    <x v="220"/>
    <s v="19:20:00"/>
    <n v="44335"/>
    <s v="19:20:00"/>
    <s v="FAS"/>
    <s v="N"/>
    <s v="N"/>
    <n v="1353993"/>
    <s v="21-0063593"/>
    <m/>
    <s v="T005294507"/>
    <n v="121364032"/>
    <m/>
    <m/>
    <s v="PG&amp;E_614_ignition_20210519_1.jpg"/>
    <s v=" "/>
    <x v="1"/>
    <x v="0"/>
    <s v="Y"/>
    <s v="Y"/>
    <s v="N"/>
    <s v="On May 19th, 2021 at 19:20 hrs. a PG &amp; E Troubleman was dispatched to the Monroe 2107 21 KV Distribution circuit near Sycamore Ave. in the City of Santa Rosa in response to a report of sparking wires and a small grass fire.  Upon arrival of the troubleman, he noted an Oak tree touching wires and wires sparking with a small grass fire located in tan bark near Sycamore street.  The ensuing  fire was 1  meter &lt; 3 meters in size and was suppressed by &quot;Jeff&quot; from the local fire department.  This incident occured in a Non-HFTD during a gusty, windy,  weather condition.   Initial analysis indicates that the wind caused the open wire secondary overhead conductors to make contact with one another resulting in sparks and a subsequent fire below.  An EC tag was made to install spreaders, upgrade the conductor to AWAC or some other coated wire and trim the trees which were close to the lines.    According to the troubleman, there was no outage which actually happened due to this incident.  "/>
    <s v="PG&amp;E"/>
    <s v="Vegetation"/>
    <m/>
    <s v="D"/>
    <s v="D"/>
    <s v="&lt;3 meters of linear travel"/>
    <m/>
    <m/>
    <m/>
    <m/>
    <m/>
    <s v="Equipment - PG&amp;E"/>
    <s v="Weather"/>
    <s v="Wire-to-wire contact"/>
    <s v="Y"/>
    <s v="Overhead"/>
    <x v="2"/>
    <s v="Conductor - Open Wire Secondary"/>
    <s v="Conductor"/>
    <n v="102015824"/>
    <s v=" "/>
    <x v="0"/>
    <n v="38.465499999999999"/>
    <n v="-122.71373"/>
    <s v="Sonoma"/>
    <s v="MONROE 2107"/>
    <s v="0-750"/>
    <m/>
    <x v="0"/>
    <s v="Local FD"/>
    <s v="Hardwood Forest"/>
    <m/>
    <m/>
    <s v="Y"/>
    <s v="Tubbs 2017"/>
    <m/>
    <m/>
    <m/>
    <s v="N"/>
    <s v="N"/>
    <m/>
    <m/>
    <s v="2021-05-20"/>
    <m/>
    <m/>
    <m/>
    <m/>
    <m/>
    <m/>
    <m/>
    <m/>
    <m/>
    <m/>
    <m/>
    <m/>
    <m/>
    <m/>
    <m/>
    <m/>
    <m/>
    <m/>
    <m/>
    <s v="  "/>
    <s v="NORTH COAST"/>
    <s v="SANTA ROSA 04"/>
    <s v="19:24"/>
    <n v="44335"/>
    <n v="1353993"/>
    <s v="T005294507"/>
    <n v="2215"/>
    <s v="SYCAMORE AVE"/>
    <s v="SANTA ROSA"/>
    <n v="38.465499999999999"/>
    <n v="-122.71373"/>
    <s v="W9TR5PB"/>
    <s v="PEDERSON, RYLEY"/>
    <n v="43302107"/>
    <s v="20210519 20:39"/>
    <n v="9320"/>
    <m/>
    <s v="Secondarying touching together creating sparks. Spreaders added and trees cut. EC tag to upgrade from open secondary."/>
    <s v="Y"/>
    <n v="3"/>
    <s v="\\fxshare-nas05\quotashare-fs01\ESA\5 - Ignition Tracking\Fire_Tab_Attachment_Files"/>
    <m/>
    <n v="38.463546999999998"/>
    <n v="-122.71142"/>
    <m/>
    <s v="Jeff from local FD"/>
    <m/>
    <s v="N"/>
    <s v="Y"/>
    <m/>
    <s v="Storm Wind"/>
    <m/>
    <s v="Private Land"/>
    <m/>
    <s v="Gusty"/>
    <m/>
    <s v="PG&amp;E Equipment"/>
    <m/>
    <s v="1 meter - &lt; 3 meters"/>
    <m/>
    <s v="Fire Dept"/>
    <m/>
    <s v="Overhead"/>
    <s v="Secondary"/>
    <s v="N"/>
    <m/>
    <m/>
    <m/>
    <m/>
    <m/>
    <s v="N"/>
    <s v="  "/>
    <s v="Unplanned"/>
    <s v="Sonoma"/>
    <s v="Santa Rosa"/>
    <s v="043302107, MONROE-2107"/>
    <s v="21-0063593"/>
    <s v="Unplanned"/>
    <s v="Clear;32-90 F"/>
    <s v="97"/>
    <s v="3880"/>
    <s v="NO"/>
    <s v="None"/>
    <m/>
    <m/>
    <m/>
    <m/>
    <m/>
    <m/>
    <m/>
    <m/>
    <m/>
    <m/>
    <m/>
    <m/>
    <m/>
    <m/>
    <m/>
    <m/>
    <m/>
    <m/>
    <m/>
    <m/>
    <m/>
    <m/>
    <m/>
    <m/>
    <m/>
    <m/>
    <m/>
    <m/>
    <m/>
    <m/>
    <m/>
    <m/>
    <m/>
    <m/>
    <m/>
    <m/>
  </r>
  <r>
    <n v="613"/>
    <s v="AGFC"/>
    <s v="3 - QC Complete"/>
    <n v="44336"/>
    <n v="44617"/>
    <s v="Other fire, not attributable to PG&amp;E assets resulted in the base of a PG&amp;E pole to be burnt through. This information is preliminary."/>
    <s v="\\fxshare-nas05\quotashare-fs01\ESA\5 - Ignition Tracking\2021_Ignition_QC_Folders\20210519_nan_nan_nan_T005294457"/>
    <s v=" "/>
    <m/>
    <m/>
    <m/>
    <m/>
    <m/>
    <s v="Not In Scope"/>
    <m/>
    <m/>
    <m/>
    <m/>
    <m/>
    <m/>
    <m/>
    <m/>
    <m/>
    <m/>
    <m/>
    <m/>
    <m/>
    <m/>
    <m/>
    <m/>
    <m/>
    <m/>
    <m/>
    <m/>
    <m/>
    <m/>
    <m/>
    <m/>
    <m/>
    <m/>
    <m/>
    <m/>
    <m/>
    <m/>
    <m/>
    <m/>
    <m/>
    <m/>
    <m/>
    <m/>
    <m/>
    <m/>
    <m/>
    <m/>
    <m/>
    <m/>
    <m/>
    <m/>
    <m/>
    <m/>
    <s v=" "/>
    <x v="220"/>
    <s v="18:35:00"/>
    <m/>
    <m/>
    <s v="FAS"/>
    <s v="N"/>
    <s v="N"/>
    <m/>
    <m/>
    <m/>
    <s v="T005294457"/>
    <m/>
    <m/>
    <m/>
    <m/>
    <s v=" "/>
    <x v="0"/>
    <x v="1"/>
    <s v="N"/>
    <s v="N"/>
    <s v="N"/>
    <m/>
    <s v="Not PG&amp;E"/>
    <s v="Vegetation"/>
    <m/>
    <m/>
    <m/>
    <s v="0.26-9.99"/>
    <m/>
    <m/>
    <m/>
    <m/>
    <m/>
    <s v="Other Fire: Non-PG&amp;E related"/>
    <m/>
    <m/>
    <m/>
    <s v="Overhead"/>
    <x v="1"/>
    <m/>
    <m/>
    <m/>
    <s v=" "/>
    <x v="0"/>
    <n v="39.083261700000001"/>
    <n v="-121.53111"/>
    <s v="Yuba"/>
    <s v="OLIVEHURST 1105 "/>
    <n v="12000"/>
    <m/>
    <x v="0"/>
    <s v="Cal Fire"/>
    <s v="Urban"/>
    <m/>
    <m/>
    <s v="N"/>
    <m/>
    <m/>
    <m/>
    <m/>
    <s v="N"/>
    <s v="N"/>
    <m/>
    <m/>
    <s v="2021-05-20"/>
    <m/>
    <m/>
    <m/>
    <m/>
    <m/>
    <m/>
    <m/>
    <m/>
    <m/>
    <m/>
    <m/>
    <m/>
    <m/>
    <m/>
    <m/>
    <m/>
    <m/>
    <m/>
    <m/>
    <s v="  "/>
    <s v="SIERRA"/>
    <s v="MARYSVILLE 02"/>
    <s v="18:35"/>
    <n v="44335"/>
    <m/>
    <s v="T005294457"/>
    <s v="UNKNOWN"/>
    <s v="HIGHWAY 65"/>
    <s v="OLIVEHURST"/>
    <m/>
    <m/>
    <s v="T3TTRM8"/>
    <s v="MARINO, TONY"/>
    <m/>
    <s v="20210519 19:39"/>
    <n v="9002"/>
    <m/>
    <s v="need crew to replace burned wood pole from veg fire.  line truck is holding pole now marked for USA"/>
    <s v="Y"/>
    <n v="4"/>
    <s v="\\fxshare-nas05\quotashare-fs01\ESA\5 - Ignition Tracking\Fire_Tab_Attachment_Files"/>
    <s v="39.0832617,-121.5311100,14.600000,3D"/>
    <m/>
    <m/>
    <s v="veg fire burned out the base of the pole"/>
    <n v="911"/>
    <m/>
    <s v="N"/>
    <s v="Y"/>
    <m/>
    <s v="Clear"/>
    <m/>
    <s v="Private Land"/>
    <m/>
    <s v="Light"/>
    <m/>
    <s v="Vegetation"/>
    <m/>
    <s v="0.25 - 10 Acres"/>
    <m/>
    <s v="Cal Fire"/>
    <m/>
    <s v="Overhead"/>
    <m/>
    <s v="N"/>
    <m/>
    <m/>
    <m/>
    <s v="FIRE, HOUSE OR BLDG"/>
    <s v="POLE-WOOD"/>
    <s v="N"/>
    <s v="  "/>
    <m/>
    <m/>
    <m/>
    <m/>
    <m/>
    <m/>
    <m/>
    <m/>
    <m/>
    <m/>
    <m/>
    <m/>
    <m/>
    <m/>
    <m/>
    <m/>
    <m/>
    <m/>
    <m/>
    <m/>
    <m/>
    <m/>
    <m/>
    <m/>
    <m/>
    <m/>
    <m/>
    <m/>
    <m/>
    <m/>
    <m/>
    <m/>
    <m/>
    <m/>
    <m/>
    <m/>
    <m/>
    <m/>
    <m/>
    <m/>
    <m/>
    <m/>
    <m/>
    <m/>
    <m/>
    <m/>
    <m/>
  </r>
  <r>
    <n v="612"/>
    <s v="DLY6"/>
    <s v="3 - QC Complete"/>
    <n v="44581"/>
    <n v="44617"/>
    <s v="Initial EIR: EI210519A - Cloverdale Property Damage On May 19, 2021 at approximately 1745 hours, PG&amp;E became aware of a vegetation fire on the 23000 block of Dutcher Creek Road in Cloverdale. This location is served by the Geyserville 1101 12kV Distribution Circuit. A troubleman was dispatched to the incident location and observed an active fire. In the area of the fire, a Eucalyptus branch had fallen into primary conductors, resulting in wire down. At the time of the initial dispatch, the troubleman did not observe damage exceeding $50,000. On May 21, 2021, during a subsequent visit to the incident location, PG&amp;E observed damage to structures caused by the fire possibly exceeding $50,000. PG&amp;E is reporting this incident under the Property Damage reporting criteria. This information is preliminary. Tree fell through overhead primary circuit, resulting in an ignition. The ensuing fire was 0.25 acre - 10 acres in size. This information is preliminary."/>
    <s v="\\fxshare-nas05\quotashare-fs01\ESA\5 - Ignition Tracking\2021_Ignition_QC_Folders\20210519_1353927_21-0063580_nan_T005294390"/>
    <s v=" "/>
    <s v="N"/>
    <m/>
    <m/>
    <m/>
    <s v="MT1Y (Exponent)"/>
    <s v="Complete"/>
    <s v="Not Required"/>
    <m/>
    <m/>
    <s v="Not Required"/>
    <m/>
    <m/>
    <m/>
    <m/>
    <m/>
    <m/>
    <m/>
    <s v="Complete"/>
    <s v="Branch (Decay, Defect, Cavity)"/>
    <m/>
    <m/>
    <m/>
    <m/>
    <m/>
    <m/>
    <m/>
    <m/>
    <m/>
    <m/>
    <m/>
    <m/>
    <m/>
    <m/>
    <m/>
    <m/>
    <n v="44480"/>
    <n v="44480"/>
    <m/>
    <s v="N"/>
    <m/>
    <m/>
    <m/>
    <m/>
    <m/>
    <m/>
    <s v="N"/>
    <m/>
    <m/>
    <m/>
    <m/>
    <m/>
    <m/>
    <s v=" "/>
    <x v="220"/>
    <s v="17:47:00"/>
    <n v="44335"/>
    <s v="17:44:00"/>
    <s v="FAS"/>
    <s v="N"/>
    <s v="N"/>
    <n v="1353927"/>
    <s v="21-0063580"/>
    <m/>
    <s v="T005294390"/>
    <n v="121364031"/>
    <m/>
    <s v="EI2105191A"/>
    <s v="PG&amp;E_612_Ignition_20210519_1.jpg"/>
    <s v=" "/>
    <x v="1"/>
    <x v="0"/>
    <s v="Y"/>
    <s v="Y"/>
    <s v="N"/>
    <s v="On May 19, 2021 at 18:47 hours, a PG&amp;E Troubleman patrolled the Geyserville 1101 12kV Distribution Circuit number 042891101, in the Tier 2 State Responsibility area near 24965 Dutcher Creek Rd in Cloverdale. He observed a tree which had fell through the primary.  The impact of the fallen tree left two spans of broken #6 SOL CU primary,  overhead conductor down on the ground between two poles, one burnt 45' class 4 wood pole, one damaged typical pole bolt 1PH overhead transformer,  one 8' LS tangent crossarm,  two sets of flashed cutouts, two sets of damaged primary PT 2 insulators, and a fire.  Initial analysis indicates the ignition was caused by vegetation contact.  Cal Fire responded to the incident and extinguished the fire which was under ten acres. The 338-minute outage affected 53 customers. The line was returned to service on May 20, 2021 after a PG&amp;E Hired Contractor replaced the pole, transformer, crossarm, cutout, insulator, conductor and anchor.  This incident was reported to the CPUC on May 25, 2021 under the property damage criterion. The information is preliminary, further investigation being performed by Electric Incident Investigations. Reference EI210519A."/>
    <s v="PG&amp;E"/>
    <s v="Vegetation"/>
    <m/>
    <s v="D"/>
    <s v="D"/>
    <s v="0.26-9.99"/>
    <s v="TREE THRU PRIMARY STARTED FIRE"/>
    <m/>
    <m/>
    <m/>
    <m/>
    <s v="Vegetation"/>
    <s v="Contact from object"/>
    <s v="Veg. contact"/>
    <s v="N"/>
    <s v="Overhead"/>
    <x v="0"/>
    <s v="Conductor - Primary"/>
    <s v="Conductor, Pole, Transformer, Crossarm, Cutouts, Insulators"/>
    <n v="104039873"/>
    <s v=" "/>
    <x v="1"/>
    <n v="38.741186399999997"/>
    <n v="-122.98940603"/>
    <s v="Sonoma"/>
    <s v="GEYSERVILLE 1101"/>
    <n v="12000"/>
    <s v="GEYSERVILLE 110137454"/>
    <x v="1"/>
    <s v="Cal Fire"/>
    <s v="Hardwood Woodland"/>
    <s v="Timber fuel model"/>
    <s v="heavy tree vegetation"/>
    <s v="Y"/>
    <s v="Pocket 2017, Wallbridge 2020"/>
    <s v="Dutcher Creek"/>
    <n v="154"/>
    <s v="R2"/>
    <s v="N"/>
    <s v="N"/>
    <m/>
    <m/>
    <s v="2021-05-20"/>
    <n v="38.741370160000002"/>
    <n v="-122.98948775"/>
    <n v="44350"/>
    <s v="TrunkFail"/>
    <s v="Eucalyptus 3-Stem was growing 30 feet from lines, on top of a 35 degree slope. Middle stem failed down hill and fell into high voltage lines unexpectedly, igniting a fire behind residence at address 24965 Dutcher Creek Rd. Cloverdale, CA. At base of failed stem was observed a coil of rusty barb wire, around 8 loops, imbedded within the fallen tree. Trunk reveals evidence of wire at failure point as well. Extensive fire damage. For pictures; Samuel@KDFforestry.com S9RW@PGE.COM (707)228-8669"/>
    <s v="EUCA"/>
    <n v="75"/>
    <n v="72"/>
    <n v="30"/>
    <s v="Slight"/>
    <s v="None"/>
    <s v="N"/>
    <n v="1"/>
    <m/>
    <s v="Hillside"/>
    <s v="B"/>
    <s v="Other"/>
    <s v="BareWire"/>
    <m/>
    <s v="  "/>
    <s v="NORTH COAST"/>
    <s v="GEYSERVILLE"/>
    <s v="17:47"/>
    <n v="44335"/>
    <n v="1353927"/>
    <s v="T005294390"/>
    <n v="24691"/>
    <s v="DUTCHER CREEK RD"/>
    <s v="CLOVERDALE"/>
    <n v="38.713380000000001"/>
    <n v="-122.97624999999999"/>
    <s v="W9TEXHI"/>
    <s v="HESSONG, RYAN"/>
    <n v="42891101"/>
    <s v="20210519 21:19"/>
    <n v="9260"/>
    <m/>
    <s v="TREE THRU PRIMARY STARTED FIRE.  1 NG POLE W/TX, 1NG TANGENT ARM, 2SPANS WIRE DOWN.  NOTIFIED D.O'S &amp; SUPERVISOR"/>
    <s v="Y"/>
    <m/>
    <m/>
    <s v="38.7386350,-122.9859100,121.300000,3D"/>
    <m/>
    <m/>
    <m/>
    <s v="MARSHALL TURBEVILLE 707 529-2523"/>
    <m/>
    <s v="N"/>
    <s v="Y"/>
    <m/>
    <s v="Storm Wind/Rain/Snow"/>
    <m/>
    <s v="Structures"/>
    <m/>
    <s v="Strong"/>
    <m/>
    <s v="Vegetation"/>
    <m/>
    <s v="0.25 - 10 Acres"/>
    <m/>
    <s v="Cal Fire"/>
    <m/>
    <s v="Overbuild"/>
    <m/>
    <s v="Y"/>
    <s v="PICTURES"/>
    <s v="PG&amp;E Employee"/>
    <s v="HESSONG  EXHI"/>
    <s v="TREE-FELL INTO LINE"/>
    <s v="CONDUCTOR, OVERHEAD"/>
    <s v="N"/>
    <s v="  "/>
    <s v="Unplanned"/>
    <s v="Sonoma"/>
    <s v="Santa Rosa"/>
    <s v="042891101, GEYSERVILLE-1101"/>
    <s v="21-0063580"/>
    <s v="Unplanned"/>
    <s v="Clear;32-90 F"/>
    <s v="53"/>
    <m/>
    <s v="YES"/>
    <s v="Line to Ground"/>
    <m/>
    <m/>
    <m/>
    <m/>
    <m/>
    <m/>
    <m/>
    <m/>
    <m/>
    <m/>
    <m/>
    <m/>
    <m/>
    <m/>
    <m/>
    <m/>
    <m/>
    <m/>
    <m/>
    <m/>
    <m/>
    <m/>
    <m/>
    <m/>
    <m/>
    <m/>
    <m/>
    <m/>
    <m/>
    <m/>
    <m/>
    <m/>
    <m/>
    <m/>
    <m/>
    <m/>
  </r>
  <r>
    <n v="611"/>
    <s v="S7RM"/>
    <s v="3 - QC Complete"/>
    <n v="44340"/>
    <n v="44617"/>
    <s v="Troubleman found burnt distribution conductor on a transmission overhead with distribution underbuild pole. The conductor looks to have burnt under the bird guard. The ensuing fire was 0.25 acre - 10 acres in size. This information is preliminary."/>
    <s v="\\fxshare-nas05\quotashare-fs01\ESA\5 - Ignition Tracking\2021_Ignition_QC_Folders\20210519_1353918_nan_nan_T005294378"/>
    <s v=" "/>
    <m/>
    <m/>
    <m/>
    <m/>
    <m/>
    <s v="Not In Scope"/>
    <m/>
    <m/>
    <m/>
    <m/>
    <m/>
    <m/>
    <m/>
    <m/>
    <m/>
    <m/>
    <m/>
    <m/>
    <m/>
    <n v="44020"/>
    <n v="44500"/>
    <n v="43121"/>
    <s v="Overhang FOA"/>
    <s v="N"/>
    <s v="SRNC1013632 Tree 39"/>
    <s v="Y"/>
    <m/>
    <s v="N"/>
    <m/>
    <s v="Fire Incident Report "/>
    <m/>
    <m/>
    <m/>
    <m/>
    <m/>
    <m/>
    <m/>
    <m/>
    <m/>
    <m/>
    <m/>
    <m/>
    <m/>
    <m/>
    <m/>
    <m/>
    <m/>
    <m/>
    <m/>
    <m/>
    <m/>
    <m/>
    <s v=" "/>
    <x v="220"/>
    <s v="17:37:00"/>
    <n v="44335"/>
    <s v="17:37:00"/>
    <s v="FAS"/>
    <s v="N"/>
    <s v="N"/>
    <n v="1353918"/>
    <m/>
    <m/>
    <s v="T005294378"/>
    <n v="121363756"/>
    <m/>
    <m/>
    <s v="PG&amp;E_611_ignition_20210519_1.jpg"/>
    <s v=" "/>
    <x v="1"/>
    <x v="0"/>
    <s v="Y"/>
    <s v="Y"/>
    <s v="N"/>
    <s v="On May 19th, 2021 at 17:38 hrs. a PG &amp; E troubleman was dispatched to the Wheatland 1104 Transmission overhead with Distribution underbuilt 12 KV circuit near N. Dowd Rd. in the City of Lincoln in response to a report of a wire down and a small vegetation fire.  Upon his arrival at the scene, the troubleman was flagged down by CAL Fire personnel who were already on scene extinguishing the vegetation fire.  The fire was 0.25 &gt; 10 Acres in size and was extinguished by CAL Fire personnel.  The responding troubleman found damaged and burnt conductor under the bird guard.  He cleared the line for safety, created an EC tag and collected the fire information.  This ignition occurred in a Non-HFTD during a clear weather condition.  Initial analysis indicates that the cause of this ignition was the conductor which burnt under the bird guard.  An EC tag was generated to repair the conductor 3 spans West of SW 2381 and to replace the insulator.  On 5/19/2021 a PG &amp; E crew replaced 10 feet of 4 ACSR,  replaced the insulator and checked the other insulators for overtightening.  There was no ILIS information associated with this index.  "/>
    <s v="PG&amp;E"/>
    <s v="Vegetation"/>
    <m/>
    <s v="D"/>
    <s v="D"/>
    <s v="0.26-9.99"/>
    <m/>
    <m/>
    <m/>
    <m/>
    <m/>
    <s v="Equipment - PG&amp;E"/>
    <s v="All types of equipment / facility failure"/>
    <s v="Conductor failure-all"/>
    <s v="Y"/>
    <s v="Overhead"/>
    <x v="0"/>
    <s v="Conductor - Primary"/>
    <s v="Conductor, insulator"/>
    <n v="100034683"/>
    <s v=" "/>
    <x v="0"/>
    <n v="38.92557"/>
    <n v="-121.37706"/>
    <s v="Placer"/>
    <s v="WHEATLAND 1104 "/>
    <n v="12000"/>
    <m/>
    <x v="0"/>
    <s v="Cal Fire"/>
    <s v="Urban"/>
    <m/>
    <m/>
    <s v="N"/>
    <m/>
    <m/>
    <m/>
    <m/>
    <s v="N"/>
    <s v="N"/>
    <m/>
    <m/>
    <s v="2021-05-20"/>
    <m/>
    <m/>
    <m/>
    <m/>
    <m/>
    <m/>
    <m/>
    <m/>
    <m/>
    <m/>
    <m/>
    <m/>
    <m/>
    <m/>
    <m/>
    <m/>
    <m/>
    <m/>
    <m/>
    <s v="  "/>
    <s v="SIERRA"/>
    <s v="LINCOLN"/>
    <s v="17:38"/>
    <n v="44335"/>
    <n v="1353918"/>
    <s v="T005294378"/>
    <n v="1950"/>
    <s v="N DOWD RD"/>
    <s v="LINCOLN"/>
    <n v="38.92557"/>
    <n v="-121.37706"/>
    <s v="T1TTCF5"/>
    <s v="FATOR, TRAVIS"/>
    <n v="152811104"/>
    <s v="20210519 19:04"/>
    <n v="9002"/>
    <m/>
    <s v="Fire personel flagged me down and made me aware of the situation. Found damaged d/burnt conductor under bird gaurd, cleared line for safety, created EC tag for crew and collected fire info."/>
    <s v="Y"/>
    <n v="5"/>
    <s v="\\fxshare-nas05\quotashare-fs01\ESA\5 - Ignition Tracking\Fire_Tab_Attachment_Files"/>
    <s v="38.9263900,-121.3811950,29.300000,3D"/>
    <m/>
    <m/>
    <s v="3 spans West of SW 2381 W Wise Rd West of N Dowd Rd"/>
    <s v="Cal Fire"/>
    <m/>
    <s v="N"/>
    <s v="Y"/>
    <m/>
    <s v="Clear"/>
    <m/>
    <s v="Private Land"/>
    <m/>
    <s v="Calm"/>
    <m/>
    <s v="Vegetation"/>
    <m/>
    <s v="0.25 - 10 Acres"/>
    <m/>
    <s v="Cal Fire"/>
    <m/>
    <s v="Underbuild"/>
    <m/>
    <s v="Y"/>
    <s v="Photos, crew will gather physical evidence."/>
    <s v="PG&amp;E Employee"/>
    <s v="Travis Fator/TCF5"/>
    <s v="FIRE, POLE"/>
    <s v="CONDUCTOR, OVERHEAD"/>
    <s v="N"/>
    <s v="  "/>
    <m/>
    <m/>
    <m/>
    <m/>
    <m/>
    <m/>
    <m/>
    <m/>
    <m/>
    <m/>
    <m/>
    <m/>
    <m/>
    <m/>
    <m/>
    <m/>
    <m/>
    <m/>
    <m/>
    <m/>
    <m/>
    <m/>
    <m/>
    <m/>
    <m/>
    <m/>
    <m/>
    <m/>
    <m/>
    <m/>
    <m/>
    <m/>
    <m/>
    <m/>
    <m/>
    <m/>
    <m/>
    <m/>
    <m/>
    <m/>
    <m/>
    <m/>
    <m/>
    <m/>
    <m/>
    <m/>
    <m/>
  </r>
  <r>
    <n v="2394"/>
    <s v="L7SF"/>
    <s v="3 - QC Complete"/>
    <n v="44494"/>
    <n v="44617"/>
    <s v="19 / 21 La Cuesta Dr in Greenbrae; tree fire from wires down; secondary wires wraped IRO"/>
    <s v="\\fxshare-nas05\quotashare-fs01\ESA\5 - Ignition Tracking\Action Items, CAP Items, Missed Ignitions\Missed_Ignitions_Audit\003_SAP_Missed_Ignitions\20210518_192_1350907_121341656"/>
    <s v=" "/>
    <m/>
    <m/>
    <m/>
    <m/>
    <m/>
    <m/>
    <m/>
    <m/>
    <m/>
    <m/>
    <m/>
    <m/>
    <m/>
    <m/>
    <m/>
    <m/>
    <m/>
    <m/>
    <m/>
    <m/>
    <m/>
    <m/>
    <m/>
    <m/>
    <m/>
    <m/>
    <m/>
    <m/>
    <m/>
    <m/>
    <m/>
    <m/>
    <m/>
    <m/>
    <m/>
    <m/>
    <m/>
    <m/>
    <m/>
    <m/>
    <m/>
    <m/>
    <m/>
    <m/>
    <m/>
    <m/>
    <m/>
    <m/>
    <m/>
    <m/>
    <m/>
    <m/>
    <s v=" "/>
    <x v="221"/>
    <m/>
    <n v="44332"/>
    <s v="13:50:00"/>
    <s v="SAP"/>
    <s v="Y"/>
    <s v="N"/>
    <n v="1350907"/>
    <m/>
    <m/>
    <s v="T005291312"/>
    <n v="121341656"/>
    <m/>
    <m/>
    <m/>
    <s v=" "/>
    <x v="0"/>
    <x v="0"/>
    <s v="N"/>
    <s v="N"/>
    <s v="N"/>
    <s v="On 2021-05-18, PG&amp;E observed an outage on the GREENBRAE 1102  12KV circuit in Marin County in a Tier 3. Information indicates there was a PG&amp;E structure only fire, which we understand was suppressed by Unknown. There are no known property damage, injuries, or fatalities at this time. This information is preliminary."/>
    <s v="PG&amp;E"/>
    <m/>
    <m/>
    <s v="D"/>
    <m/>
    <s v="Structure-PG&amp;E only"/>
    <m/>
    <m/>
    <m/>
    <m/>
    <m/>
    <s v="Vegetation"/>
    <s v="Contact from object"/>
    <s v="Conductor failure-all"/>
    <s v="Y"/>
    <s v="Overhead"/>
    <x v="1"/>
    <s v="Conductor - Open Wire Secondary"/>
    <m/>
    <n v="102231653"/>
    <s v=" "/>
    <x v="2"/>
    <n v="37.9504570832"/>
    <n v="-122.524746877"/>
    <s v="Marin"/>
    <s v="GREENBRAE 1102 "/>
    <n v="12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810"/>
    <s v="TLAL"/>
    <s v="3 - QC Complete"/>
    <n v="44364"/>
    <n v="44617"/>
    <s v="Veg Management Notes: Evidence of Non-Utility vegetation management operations at the site of the outage involving the removal of Eucalyptus trees with heavy equipment. According to a witness on 5/19/2021, the outage occurred due to a section of a Eucalyptus tree failing into the conductors by a 3rd party contractor. The section of a Eucalyptus tree adjacent to the conductors was struck by a tree that was removed at the base and being transferred by a feller buncher to a landing zone. The removed/cut Eucalyptus tree was in the grapple of the feller buncher when it hit the upper canopy of a Eucalyptus tree nearby and caused a section of it to fail into two of three phases on the adjacent electrical facilities. The contact from the force of the tree branch on the two phases caused sparks that ignited dry-dead grass below the conductors. The fire was extinguished by employees working in the area without a call or response from the local fire department. This information is preliminary. OIS: 1352489; ILIS: 21-0062840; FOID: T005293030; Circuit ID: 182821103"/>
    <s v="\\fxshare-nas05\quotashare-fs01\ESA\5 - Ignition Tracking\2021_Ignition_QC_Folders\20210518_1352489_21-0062840_nan_T005293030"/>
    <s v=" "/>
    <m/>
    <s v="TLAL"/>
    <s v="Outage &amp; Create Time Updated"/>
    <n v="44364"/>
    <m/>
    <s v="Not In Scope"/>
    <m/>
    <m/>
    <m/>
    <m/>
    <m/>
    <m/>
    <m/>
    <m/>
    <m/>
    <m/>
    <m/>
    <s v="Complete"/>
    <m/>
    <m/>
    <m/>
    <m/>
    <m/>
    <m/>
    <m/>
    <m/>
    <m/>
    <m/>
    <m/>
    <m/>
    <m/>
    <m/>
    <m/>
    <m/>
    <m/>
    <m/>
    <m/>
    <m/>
    <m/>
    <m/>
    <m/>
    <m/>
    <m/>
    <m/>
    <m/>
    <m/>
    <m/>
    <m/>
    <m/>
    <m/>
    <m/>
    <m/>
    <s v=" "/>
    <x v="221"/>
    <s v="13:04:00"/>
    <n v="44334"/>
    <s v="12:55:00"/>
    <s v="FAS"/>
    <s v="Y"/>
    <s v="N"/>
    <n v="1352489"/>
    <s v="21-0062840"/>
    <m/>
    <s v="T005293030"/>
    <m/>
    <m/>
    <m/>
    <s v="PG&amp;E_810_Ignition_20210518_3.jpg"/>
    <s v=" "/>
    <x v="1"/>
    <x v="0"/>
    <s v="Y"/>
    <s v="Y"/>
    <s v="N"/>
    <s v="On May 18, 2021 at 1335 hours, a PG&amp;E Troubleman patrolled the Mesa 1103 12kV Distribution Circuit number 182821103, in the State Responsibility area near 1480 and 1526 Dawn Rd in Arroyo Grande. He observed a tree limb that fell on the ground and hit all three phases on the way down at 1 pole east of fuse 46123. Initial analysis indicates the ignition was caused by a tree branch that fell into the line, allegedly due to a third party crew. Upon post-incident investigation by PG&amp;E's Vegetation Management team,  evidence was found indicating that a Non-Utility vegetation management operations team (Justin's Tree Service) was at the site of the outage and involved in the removal of Eucalyptus trees with heavy equipment. According to a witness on May 19, 2021, the outage occurred due to a section of a Eucalyptus tree failing into the primary overhead conductors by a third party contractor. The section of a Eucalyptus tree adjacent to the conductors was struck by a tree that was removed at the base and being transferred by a feller buncher to a landing zone. The removed cut Eucalyptus tree was in the grapple of the feller buncher when it hit the upper canopy of a Eucalyptus tree nearby and caused a section of it to fail into two of three phases on the adjacent electrical facilities. The contact from the force of the tree branch on the phases caused sparks that ignited the dry dead grass below the conductors. The fire was extinguished by employees working in the area, without a call or response from the local fire department. The 21-minute outage affected 2,858 customers. The line was returned to service on May 18, 2021. This information is preliminary."/>
    <s v="PG&amp;E"/>
    <s v="Vegetation"/>
    <m/>
    <s v="D"/>
    <s v="D"/>
    <s v="&lt;0.25"/>
    <s v="10ft by 7ft"/>
    <m/>
    <m/>
    <m/>
    <m/>
    <s v="Contact - 3rd Party"/>
    <s v="Contact from object"/>
    <s v="Veg. contact"/>
    <s v="Y"/>
    <s v="Overhead"/>
    <x v="0"/>
    <s v="Conductor - Primary"/>
    <s v="Conductor"/>
    <n v="182821103"/>
    <s v=" "/>
    <x v="0"/>
    <n v="35.040070476499999"/>
    <n v="-120.5466141831"/>
    <s v="San Luis Obispo"/>
    <s v="MESA 1103"/>
    <n v="12000"/>
    <m/>
    <x v="0"/>
    <s v="Employees"/>
    <s v="Agriculture"/>
    <m/>
    <m/>
    <s v="N"/>
    <m/>
    <m/>
    <m/>
    <m/>
    <s v="N"/>
    <s v="N"/>
    <m/>
    <m/>
    <s v="2021-06-15"/>
    <n v="34.040166999999997"/>
    <n v="-120.546851"/>
    <n v="44335"/>
    <s v="Unverified"/>
    <s v="Evidence of 3rd party caused outage. Witness stated on 5/19/21 that one of the equipment operators was cutting a eucalyptus tree and while moving the tree it contacted another tree causing a branch to break off and cross phase the lines. Sparks from the conductors contacting each other caused a small grass fire that was put out by other members of the same crew from Justins Tree Service (JTS). PG&amp;E will pursue vegetation work on the property and SSD to reduce the risk of additional outages in this area.  "/>
    <s v="EUCA"/>
    <m/>
    <m/>
    <m/>
    <s v="None"/>
    <s v="None"/>
    <s v="N"/>
    <n v="1"/>
    <m/>
    <s v="Valley"/>
    <s v="D"/>
    <m/>
    <m/>
    <m/>
    <s v="  "/>
    <s v="LOS PADRES"/>
    <s v="SANTA MARIA"/>
    <s v="13:04"/>
    <n v="44334"/>
    <n v="1352489"/>
    <s v="T005293030"/>
    <m/>
    <m/>
    <m/>
    <m/>
    <m/>
    <s v="L2TMML6"/>
    <m/>
    <n v="182821103"/>
    <s v="2021/05/18 13:57:35"/>
    <n v="9002"/>
    <n v="1"/>
    <s v="SMART MTR AUTO-GENERATED TAG"/>
    <s v="N"/>
    <m/>
    <m/>
    <m/>
    <m/>
    <m/>
    <m/>
    <m/>
    <m/>
    <m/>
    <m/>
    <s v="Y"/>
    <m/>
    <m/>
    <m/>
    <m/>
    <m/>
    <m/>
    <m/>
    <m/>
    <m/>
    <m/>
    <m/>
    <m/>
    <m/>
    <m/>
    <m/>
    <m/>
    <m/>
    <m/>
    <s v="TREE-BRANCH FELL INTO LINE"/>
    <s v="CONDUCTOR, OVERHEAD"/>
    <m/>
    <s v="  "/>
    <s v="Unplanned"/>
    <s v="Los Padres"/>
    <s v="Santa Maria"/>
    <s v="182821103, MESA-1103"/>
    <s v="21-0062840"/>
    <s v="Unplanned"/>
    <s v="Clear;32-90 F"/>
    <s v="2858"/>
    <s v="58704"/>
    <s v="NO"/>
    <s v="Three Phase Fault"/>
    <s v="Sustained"/>
    <s v="No"/>
    <s v="M72"/>
    <s v="OH"/>
    <s v="Line Recloser"/>
    <s v="1352489"/>
    <s v="Conductor, Overhead, Normal"/>
    <s v="ABC"/>
    <m/>
    <m/>
    <s v="Pomery W/O Waypoint, Nipomo"/>
    <s v="1P E OF 46123"/>
    <s v="CIS T417546 TWD EOL OPEN|JUMPER-109855 OPEN|OPEN OPEN"/>
    <s v="M72 RCL RLY WAS C/OUT FROM THE NON RECLOSE FIA SCADA SCRIPT BUT LR M72'S PROTECTIVE ZONE DOES NOT FEED A HIGH FIRE RISK AREA OR TIER 2/3."/>
    <m/>
    <s v="No"/>
    <s v="Vegetation, Tree - branch fell on line"/>
    <m/>
    <m/>
    <m/>
    <m/>
    <m/>
    <m/>
    <m/>
    <m/>
    <m/>
    <m/>
    <m/>
    <m/>
    <m/>
    <m/>
    <m/>
    <m/>
    <m/>
    <m/>
    <m/>
  </r>
  <r>
    <n v="610"/>
    <s v="S7RM"/>
    <s v="3 - QC Complete"/>
    <n v="44351"/>
    <n v="44617"/>
    <s v="Blown Jumper on the Fulton-Hopland 60 kV  Transmission line, resulted in an ignition.  Also, trouble on the Windsor-Fitch mountain 60 KV line.  The ensuing fire was 3 meter - 0.25 acre in size. This information is preliminary. S7RM- a CAP (#121366183) was created as a result of this incident.  It has been suggested to get the jumper to ATS for failure analysis however there is no identifing information on who was the T-man who responded to this incident.  Photo added on 6/8/2021-s7rm. "/>
    <s v="\\fxshare-nas05\quotashare-fs01\ESA\5 - Ignition Tracking\2021_Ignition_QC_Folders\20210518_nan_nan_T21-005837_nan"/>
    <s v=" "/>
    <m/>
    <m/>
    <m/>
    <m/>
    <m/>
    <s v="Not In Scope"/>
    <m/>
    <m/>
    <m/>
    <m/>
    <m/>
    <m/>
    <m/>
    <m/>
    <m/>
    <m/>
    <m/>
    <m/>
    <m/>
    <m/>
    <m/>
    <m/>
    <m/>
    <m/>
    <m/>
    <m/>
    <m/>
    <m/>
    <m/>
    <m/>
    <m/>
    <m/>
    <m/>
    <m/>
    <m/>
    <m/>
    <m/>
    <m/>
    <m/>
    <m/>
    <m/>
    <m/>
    <m/>
    <m/>
    <m/>
    <m/>
    <m/>
    <m/>
    <m/>
    <m/>
    <m/>
    <m/>
    <s v=" "/>
    <x v="221"/>
    <s v="05:29:00"/>
    <n v="44334"/>
    <s v="05:00:00"/>
    <s v="Trans-Sub Email"/>
    <s v="N"/>
    <s v="N"/>
    <m/>
    <m/>
    <s v="T21-005837"/>
    <m/>
    <m/>
    <m/>
    <m/>
    <s v="PG&amp;E_610_ignition_20210518_1.jpg"/>
    <s v=" "/>
    <x v="1"/>
    <x v="0"/>
    <s v="Y"/>
    <s v="Y"/>
    <s v="N"/>
    <s v="On May 18th, 2021 at 05:00 hrs. PG&amp;E became aware that the Windsor-Fitch Mountain 60 KV Transmission line sustained a forced outage due to line equipment trouble.  Initial reports were that the Windsor-Fitch mountain 60 KV line relayed and did not test due to auto reclosers disabled for wildfire mitigation.    A PG&amp;E Trouble man was dispatched to the scene near Herron Dr. in the City of Healdsburg to investigate.  Initial analysis indicates and according to the Operations Supervisor for the North Division, after the days work was complete and they closed at Fulton, then closed the parallel source at Fitch Mountain, the normally open Healdsburg SW 57 was closed via SCADA to &quot;re-set lockouts&quot; as part of normal switching.  Then approximately 4 minutes later, SCADA SW 57 was opened (a normal evolution)  that is when the jumper failed and blew and the Windsor-Fitch Mountain 60 KV line relayed at Equipment ID-40656940 ,Single Wood  pole # 0/2 which resulted in a 50 square foot vegetation fire which was immediately suppressed by responding PG&amp;E personnel.  System voltage was determined to be within acceptable limits.  Another work card (T21-009978 ) was created for the Windsor-Fitch Mountain portion of this incident/outage. It is still unknown why &quot;routine switching&quot; on the Fulton-Hopland 60 KV line would cause a jumper to fail. A CAP (# 121366183) was submitted as a result of this incident.   There was no T-man identifing information to ascertain if the jumper involved in this ignition was retained to be sent to ATS for cause-evaluation testing however, the T-man maintenance supervisor for Lakeville indicated that a PG&amp;E crew is scheduled to replace all connectors and manually test the switch.  "/>
    <s v="PG&amp;E"/>
    <s v="Other"/>
    <s v="Jumper"/>
    <s v="T"/>
    <s v="T"/>
    <s v="&lt;0.25"/>
    <s v="50 square foot"/>
    <m/>
    <m/>
    <m/>
    <m/>
    <s v="Equipment - PG&amp;E"/>
    <s v="All types of equipment / facility failure"/>
    <s v="Splice/Clamp/Connector"/>
    <s v="N"/>
    <s v="Overhead"/>
    <x v="4"/>
    <s v="Jumper"/>
    <s v="Jumper"/>
    <n v="45002112"/>
    <s v=" "/>
    <x v="0"/>
    <n v="38.496724999999998"/>
    <n v="-122.76151900000001"/>
    <s v="Sonoma"/>
    <s v="Fulton-Hopland 60kV"/>
    <n v="60000"/>
    <m/>
    <x v="0"/>
    <s v="Employee"/>
    <s v="Urban"/>
    <m/>
    <m/>
    <s v="Y"/>
    <s v="Tubbs 2017"/>
    <m/>
    <m/>
    <m/>
    <s v="N"/>
    <s v="N"/>
    <m/>
    <m/>
    <s v="2021-05-21"/>
    <m/>
    <m/>
    <m/>
    <m/>
    <m/>
    <m/>
    <m/>
    <m/>
    <m/>
    <m/>
    <m/>
    <m/>
    <m/>
    <m/>
    <m/>
    <m/>
    <m/>
    <m/>
    <m/>
    <s v="  "/>
    <s v="SONOMA"/>
    <m/>
    <m/>
    <m/>
    <m/>
    <m/>
    <m/>
    <m/>
    <m/>
    <m/>
    <m/>
    <m/>
    <m/>
    <m/>
    <m/>
    <m/>
    <m/>
    <m/>
    <m/>
    <m/>
    <m/>
    <m/>
    <m/>
    <m/>
    <m/>
    <m/>
    <m/>
    <m/>
    <m/>
    <m/>
    <m/>
    <m/>
    <m/>
    <m/>
    <m/>
    <m/>
    <m/>
    <m/>
    <m/>
    <m/>
    <m/>
    <m/>
    <m/>
    <m/>
    <m/>
    <m/>
    <m/>
    <m/>
    <m/>
    <m/>
    <m/>
    <s v="  "/>
    <m/>
    <m/>
    <m/>
    <m/>
    <m/>
    <m/>
    <m/>
    <m/>
    <m/>
    <m/>
    <m/>
    <m/>
    <m/>
    <m/>
    <m/>
    <m/>
    <m/>
    <m/>
    <m/>
    <m/>
    <m/>
    <m/>
    <m/>
    <m/>
    <m/>
    <m/>
    <m/>
    <m/>
    <m/>
    <m/>
    <m/>
    <m/>
    <m/>
    <m/>
    <m/>
    <m/>
    <m/>
    <m/>
    <m/>
    <m/>
    <m/>
    <m/>
    <m/>
    <m/>
    <m/>
    <m/>
    <m/>
  </r>
  <r>
    <n v="609"/>
    <s v="AGFC"/>
    <s v="3 - QC Complete"/>
    <n v="44335"/>
    <n v="44617"/>
    <s v="Other fire, not attributable to PG&amp;E assets. Service burnt down due to fire. This information is preliminary."/>
    <s v="\\fxshare-nas05\quotashare-fs01\ESA\5 - Ignition Tracking\2021_Ignition_QC_Folders\20210518_1352881_nan_nan_T005293354"/>
    <s v=" "/>
    <m/>
    <m/>
    <m/>
    <m/>
    <m/>
    <s v="Not In Scope"/>
    <m/>
    <m/>
    <m/>
    <m/>
    <m/>
    <m/>
    <m/>
    <m/>
    <m/>
    <m/>
    <m/>
    <m/>
    <m/>
    <m/>
    <m/>
    <m/>
    <m/>
    <m/>
    <m/>
    <m/>
    <m/>
    <m/>
    <m/>
    <m/>
    <m/>
    <m/>
    <m/>
    <m/>
    <m/>
    <m/>
    <m/>
    <m/>
    <m/>
    <m/>
    <m/>
    <m/>
    <m/>
    <m/>
    <m/>
    <m/>
    <m/>
    <m/>
    <m/>
    <m/>
    <m/>
    <m/>
    <s v=" "/>
    <x v="221"/>
    <s v="19:01:00"/>
    <n v="44334"/>
    <s v="19:01:00"/>
    <s v="FAS"/>
    <s v="N"/>
    <s v="N"/>
    <n v="1352881"/>
    <m/>
    <m/>
    <s v="T005293354"/>
    <m/>
    <m/>
    <m/>
    <m/>
    <s v=" "/>
    <x v="0"/>
    <x v="1"/>
    <s v="N"/>
    <s v="N"/>
    <s v="N"/>
    <s v="Other fire, not attributable to PG&amp;E assets. Service burnt down due to fire. This information is preliminary."/>
    <s v="Not PG&amp;E"/>
    <s v="Vegetation"/>
    <m/>
    <m/>
    <m/>
    <s v="&lt;0.25"/>
    <m/>
    <m/>
    <m/>
    <m/>
    <m/>
    <s v="Other Fire: Non-PG&amp;E related"/>
    <m/>
    <m/>
    <m/>
    <s v="Overhead"/>
    <x v="1"/>
    <m/>
    <m/>
    <m/>
    <s v=" "/>
    <x v="2"/>
    <n v="39.214199999999998"/>
    <n v="-120.80923"/>
    <s v="Placer"/>
    <s v="BONNIE NOOK 1102 "/>
    <n v="12000"/>
    <m/>
    <x v="0"/>
    <s v="Cal Fire"/>
    <s v="Conifer Forest"/>
    <m/>
    <m/>
    <s v="Y"/>
    <s v="Lowell 2015"/>
    <m/>
    <n v="330"/>
    <m/>
    <s v="N"/>
    <s v="N"/>
    <m/>
    <m/>
    <s v="2021-05-19"/>
    <m/>
    <m/>
    <m/>
    <m/>
    <m/>
    <m/>
    <m/>
    <m/>
    <m/>
    <m/>
    <m/>
    <m/>
    <m/>
    <m/>
    <m/>
    <m/>
    <m/>
    <m/>
    <m/>
    <s v="  "/>
    <s v="SIERRA"/>
    <s v="AUBURN 03"/>
    <s v="19:01"/>
    <n v="44334"/>
    <n v="1352881"/>
    <s v="T005293354"/>
    <n v="960"/>
    <s v="MEADOW RD"/>
    <s v="ALTA"/>
    <n v="39.21725"/>
    <n v="-120.80965999999999"/>
    <s v="T1TMJJ4"/>
    <s v="JOHNSTON, MARTY"/>
    <n v="152301102"/>
    <s v="20210518 20:53"/>
    <n v="9320"/>
    <m/>
    <s v="service burnt down due to fire.cust will call when area is safe to reconnect."/>
    <s v="Y"/>
    <m/>
    <m/>
    <s v="39.2142000,-120.8092300,1116.200000,3D"/>
    <m/>
    <m/>
    <m/>
    <s v="cal fire"/>
    <m/>
    <s v="N"/>
    <s v="Y"/>
    <m/>
    <s v="Clear"/>
    <m/>
    <s v="Private Land"/>
    <m/>
    <s v="Light"/>
    <m/>
    <s v="3rd Party"/>
    <m/>
    <s v="3 meters - 0.25 Acres"/>
    <m/>
    <s v="Cal Fire"/>
    <m/>
    <s v="Overhead"/>
    <m/>
    <s v="N"/>
    <m/>
    <m/>
    <m/>
    <m/>
    <m/>
    <s v="N"/>
    <s v="  "/>
    <m/>
    <m/>
    <m/>
    <m/>
    <m/>
    <m/>
    <m/>
    <m/>
    <m/>
    <m/>
    <m/>
    <m/>
    <m/>
    <m/>
    <m/>
    <m/>
    <m/>
    <m/>
    <m/>
    <m/>
    <m/>
    <m/>
    <m/>
    <m/>
    <m/>
    <m/>
    <m/>
    <m/>
    <m/>
    <m/>
    <m/>
    <m/>
    <m/>
    <m/>
    <m/>
    <m/>
    <m/>
    <m/>
    <m/>
    <m/>
    <m/>
    <m/>
    <m/>
    <m/>
    <m/>
    <m/>
    <m/>
  </r>
  <r>
    <n v="607"/>
    <s v="CFMD"/>
    <s v="3 - QC Complete"/>
    <n v="44438"/>
    <n v="44617"/>
    <s v="Initial EIR: EI210518A - Oakland - Property Damage - Summary: CPUC Electrical Incident - Property Damage - EI210518A - On June 22, 2021, PG&amp;E Law-Claims received a claim for property damage resulting from a fire that allegedly occurred near the intersection of Dowling Street and 83rd Avenue in Oakland on May 18, 2021. The claim alleges that PG&amp;E equipment may have caused the fire. The property damage value is estimated to exceed $50,000. The area is served by the Oakland J 1106 12kV Overhead Distribution Circuit. The portion of the circuit at the incident location did not appear to have any outages on the day of the incident. PG&amp;E is reporting this incident under the Property Damage criteria. This information is preliminary."/>
    <s v="\\fxshare-nas05\quotashare-fs01\ESA\5 - Ignition Tracking\2021_Ignition_QC_Folders\20210518_nan_nan_nan_2611471138"/>
    <s v=" "/>
    <m/>
    <m/>
    <m/>
    <m/>
    <m/>
    <s v="Not In Scope"/>
    <m/>
    <m/>
    <m/>
    <m/>
    <m/>
    <m/>
    <m/>
    <m/>
    <m/>
    <m/>
    <m/>
    <m/>
    <m/>
    <m/>
    <m/>
    <m/>
    <m/>
    <m/>
    <m/>
    <m/>
    <m/>
    <m/>
    <m/>
    <m/>
    <m/>
    <m/>
    <m/>
    <m/>
    <m/>
    <m/>
    <m/>
    <m/>
    <m/>
    <m/>
    <m/>
    <m/>
    <m/>
    <m/>
    <m/>
    <m/>
    <m/>
    <m/>
    <m/>
    <m/>
    <m/>
    <m/>
    <s v=" "/>
    <x v="221"/>
    <s v="11:32:00"/>
    <m/>
    <m/>
    <s v="FAS"/>
    <s v="N"/>
    <s v="N"/>
    <m/>
    <m/>
    <m/>
    <n v="2611471138"/>
    <m/>
    <m/>
    <s v="EI210518A"/>
    <m/>
    <s v=" "/>
    <x v="0"/>
    <x v="1"/>
    <s v="Y"/>
    <s v="Y"/>
    <s v="N"/>
    <s v="On May 18, 2021 ], PG&amp;E Law-Claims received a claim for property damage resulting from a fire that allegedly occurred near the intersection of Dowling Street and 83rd Avenue in Oakland. The claim alleges that PG&amp;E equipment may have caused the fire. The property damage value is estimated to exceed $50,000. The area is served by the Oakland J 1106 12kV Overhead Distribution Circuit. The portion of the circuit at the incident location did not appear to have any outages on the day of the incident.  This ignition is associated with EIR investigation EI210518A. Please see the completed 20-day report for complete details. This information is preliminary."/>
    <s v="Unknown"/>
    <s v="Building"/>
    <m/>
    <m/>
    <m/>
    <s v="&lt;0.25"/>
    <m/>
    <m/>
    <m/>
    <m/>
    <m/>
    <s v="Under Investigation"/>
    <m/>
    <m/>
    <m/>
    <s v="Overhead"/>
    <x v="1"/>
    <m/>
    <m/>
    <m/>
    <s v=" "/>
    <x v="0"/>
    <n v="37.774538300000003"/>
    <n v="-122.23426329999999"/>
    <s v="Alameda"/>
    <s v="OAKLAND J 1112 "/>
    <n v="12000"/>
    <m/>
    <x v="0"/>
    <s v="Oakland FD"/>
    <s v="Urban"/>
    <m/>
    <m/>
    <s v="N"/>
    <m/>
    <m/>
    <m/>
    <m/>
    <s v="N"/>
    <s v="N"/>
    <m/>
    <m/>
    <s v="2021-05-18"/>
    <m/>
    <m/>
    <m/>
    <m/>
    <m/>
    <m/>
    <m/>
    <m/>
    <m/>
    <m/>
    <m/>
    <m/>
    <m/>
    <m/>
    <m/>
    <m/>
    <m/>
    <m/>
    <m/>
    <s v="  "/>
    <s v="EAST BAY"/>
    <s v="OAKLAND 07"/>
    <s v="11:32"/>
    <n v="44334"/>
    <m/>
    <n v="2611471138"/>
    <n v="2800"/>
    <s v="E 7TH ST # WAREHSE"/>
    <s v="OAKLAND"/>
    <n v="37.775151999999999"/>
    <n v="-122.234808"/>
    <s v="E1TACBS"/>
    <s v="BELCSAK, ALEX"/>
    <n v="12091112"/>
    <s v="20210518 13:37"/>
    <n v="1122"/>
    <m/>
    <s v="Warehouse fire."/>
    <s v="Y"/>
    <m/>
    <m/>
    <s v="37.7745383,-122.2342633,7.500000,3D"/>
    <m/>
    <m/>
    <m/>
    <s v="O.F.D 510-444-3322"/>
    <m/>
    <s v="N"/>
    <s v="Y"/>
    <s v="Y"/>
    <s v="Clear"/>
    <m/>
    <s v="Structures"/>
    <m/>
    <s v="Calm"/>
    <m/>
    <s v="3rd Party"/>
    <s v="Per O.F.D investigator: Panel overloaded by unpermitted cannabis cultivation"/>
    <s v="Structure Only"/>
    <m/>
    <s v="Fire Dept"/>
    <m/>
    <s v="Overhead"/>
    <m/>
    <s v="N"/>
    <m/>
    <m/>
    <m/>
    <m/>
    <m/>
    <m/>
    <s v="  "/>
    <m/>
    <m/>
    <m/>
    <m/>
    <m/>
    <m/>
    <m/>
    <m/>
    <m/>
    <m/>
    <m/>
    <m/>
    <m/>
    <m/>
    <m/>
    <m/>
    <m/>
    <m/>
    <m/>
    <m/>
    <m/>
    <m/>
    <m/>
    <m/>
    <m/>
    <m/>
    <m/>
    <m/>
    <m/>
    <m/>
    <m/>
    <m/>
    <m/>
    <m/>
    <m/>
    <m/>
    <m/>
    <m/>
    <m/>
    <m/>
    <m/>
    <m/>
    <m/>
    <m/>
    <m/>
    <m/>
    <m/>
  </r>
  <r>
    <n v="606"/>
    <s v="CFMD"/>
    <s v="3 - QC Complete"/>
    <n v="44390"/>
    <n v="44617"/>
    <s v="Primary wires down incident due to bird contact, resulted in an ignition The ensuing fire was 3 meters - 0.25 acre in size. AGFC notes: Looks like this might have affected Transmission lines as well as Distribution. I've added in the email I came across in the trans sub emails along with the Interuption and Work Card Reports to the folder URL. This information is preliminary."/>
    <s v="\\fxshare-nas05\quotashare-fs01\ESA\5 - Ignition Tracking\2021_Ignition_QC_Folders\20210518_1351988_21-0062523.1(4 outages)_nan_T005292553"/>
    <s v=" "/>
    <m/>
    <s v="CFMD"/>
    <s v="FNL 0629"/>
    <n v="44390"/>
    <m/>
    <s v="Not In Scope"/>
    <m/>
    <m/>
    <m/>
    <m/>
    <m/>
    <m/>
    <m/>
    <m/>
    <m/>
    <m/>
    <m/>
    <m/>
    <m/>
    <m/>
    <m/>
    <m/>
    <m/>
    <m/>
    <m/>
    <m/>
    <m/>
    <m/>
    <m/>
    <m/>
    <m/>
    <m/>
    <m/>
    <m/>
    <m/>
    <m/>
    <m/>
    <m/>
    <m/>
    <m/>
    <m/>
    <m/>
    <m/>
    <m/>
    <m/>
    <s v="Y"/>
    <n v="44390"/>
    <n v="44390"/>
    <s v="BLG9"/>
    <s v="209-631-1462"/>
    <m/>
    <m/>
    <s v=" "/>
    <x v="221"/>
    <s v="06:33:00"/>
    <n v="44334"/>
    <s v="06:29:00"/>
    <s v="FAS"/>
    <s v="N"/>
    <s v="N"/>
    <n v="1351988"/>
    <s v="21-0062523.1(4 outages)"/>
    <m/>
    <s v="T005292553"/>
    <n v="102068756"/>
    <m/>
    <m/>
    <s v="PG&amp;E_606_Ignition_20210518_3.jpg"/>
    <s v=" "/>
    <x v="1"/>
    <x v="0"/>
    <s v="Y"/>
    <s v="Y"/>
    <s v="N"/>
    <s v="On May 18th, 2021 at approximately 06:30 hours, a PG&amp;E troubleman was dispatched to the Banta 1101, 12kV distribution circuit on W 11th Street in the City of Tracy in response to an outage with a vegetation fire. The responding troubleman arrived on scene and observed the fire had burned around the pole and up the side of the road.  The local  fire department had already cleared the scene when troubleman arrived.  Initial analysis indicates that a bird got across the high side of a single phase transformer, made it across the jumper going up and burned the center phase down. One or two spans were down and 3-4 spans of wire were down. A burned bird carcass was found.  No bird guards were on the equipment prior. The small vegetation fire was approximately 150 square feet of burnt weeds and grass, suppressed by the Tracy Fire Department. No other facilities were impacted.   (Equipment Id #102068756)  The transformer and primary wire were repaired by crew on 5/18/2021. This incident occurred in a Non-HFTD with clear, calm wind weather conditions. This information is preliminary."/>
    <s v="PG&amp;E"/>
    <s v="Other"/>
    <s v="Bird"/>
    <s v="D"/>
    <s v="D"/>
    <s v="&lt;0.25"/>
    <m/>
    <m/>
    <m/>
    <m/>
    <m/>
    <s v="Contact - Animal - Bird"/>
    <s v="Contact from object"/>
    <s v="Animal contact"/>
    <s v="N"/>
    <s v="Overhead"/>
    <x v="0"/>
    <s v="Conductor - Primary"/>
    <s v="Conductor - Primary, Transformer"/>
    <n v="102068756"/>
    <s v=" "/>
    <x v="0"/>
    <n v="37.756686700000003"/>
    <n v="-121.34623999999999"/>
    <s v="San Joaquin"/>
    <s v="BANTA 1101"/>
    <n v="12000"/>
    <m/>
    <x v="0"/>
    <s v="Tracy FD"/>
    <s v="Agriculture"/>
    <m/>
    <m/>
    <s v="N"/>
    <m/>
    <m/>
    <m/>
    <m/>
    <s v="N"/>
    <s v="N"/>
    <m/>
    <m/>
    <s v="2021-05-18"/>
    <m/>
    <m/>
    <m/>
    <m/>
    <m/>
    <m/>
    <m/>
    <m/>
    <m/>
    <m/>
    <m/>
    <m/>
    <m/>
    <m/>
    <m/>
    <m/>
    <m/>
    <m/>
    <m/>
    <s v="  "/>
    <s v="STOCKTON"/>
    <s v="TRACY"/>
    <s v="06:33"/>
    <n v="44334"/>
    <n v="1351988"/>
    <s v="T005292553"/>
    <n v="5225"/>
    <s v="W 11TH ST"/>
    <s v="TRACY"/>
    <n v="37.752929999999999"/>
    <n v="-121.34969"/>
    <s v="Q3TBLG9"/>
    <s v="GONZALES, GONZO"/>
    <n v="16247"/>
    <s v="20210518 08:29"/>
    <n v="9002"/>
    <n v="1"/>
    <s v="fnd 1 phase,5 spans primary #4 str copper down.fnd dead bird at base of pole at mtr#1009720663,possible hawk.fnd 150 sq ft burnt weeds/grass,damaged tx &amp; primary wire burned open.called crew to repair/replace wire down &amp; n.g tx"/>
    <s v="Y"/>
    <m/>
    <m/>
    <s v="37.7566867,-121.3462400,8.100000,3D"/>
    <m/>
    <m/>
    <m/>
    <s v="unknown"/>
    <m/>
    <s v="N"/>
    <s v="Y"/>
    <m/>
    <s v="Clear"/>
    <m/>
    <s v="Private Land"/>
    <m/>
    <s v="Calm"/>
    <m/>
    <s v="Bird Contact"/>
    <m/>
    <s v="3 meters - 0.25 Acres"/>
    <m/>
    <s v="Fire Dept"/>
    <m/>
    <s v="Overhead"/>
    <m/>
    <s v="Y"/>
    <s v="photos/data sheet"/>
    <s v="PG&amp;E Employee"/>
    <m/>
    <s v="BIRD-FOUND"/>
    <s v="CONDUCTOR, OVERHEAD"/>
    <s v="N"/>
    <s v="  "/>
    <s v="Unplanned"/>
    <s v="Stockton"/>
    <s v="Stockton"/>
    <s v="16247, BANTA SUB"/>
    <s v="21-0062523.1(4 outages)"/>
    <s v="Unplanned"/>
    <s v="Clear;32-90 F"/>
    <m/>
    <m/>
    <s v="NO"/>
    <s v="Line to Ground"/>
    <m/>
    <m/>
    <m/>
    <m/>
    <m/>
    <m/>
    <m/>
    <m/>
    <m/>
    <m/>
    <m/>
    <m/>
    <m/>
    <m/>
    <m/>
    <m/>
    <m/>
    <m/>
    <m/>
    <m/>
    <m/>
    <m/>
    <m/>
    <m/>
    <m/>
    <m/>
    <m/>
    <m/>
    <m/>
    <m/>
    <m/>
    <m/>
    <m/>
    <m/>
    <m/>
    <m/>
  </r>
  <r>
    <n v="605"/>
    <s v="AGFC"/>
    <s v="3 - QC Complete"/>
    <n v="44334"/>
    <n v="44617"/>
    <s v="Structure fire, not attributable to PG&amp;E. This information is preliminary."/>
    <s v="\\fxshare-nas05\quotashare-fs01\ESA\5 - Ignition Tracking\2021_Ignition_QC_Folders\20210518_nan_nan_nan_7493454991"/>
    <s v=" "/>
    <m/>
    <m/>
    <m/>
    <m/>
    <m/>
    <s v="Not In Scope"/>
    <m/>
    <m/>
    <m/>
    <m/>
    <m/>
    <m/>
    <m/>
    <m/>
    <m/>
    <m/>
    <m/>
    <m/>
    <m/>
    <m/>
    <m/>
    <m/>
    <m/>
    <m/>
    <m/>
    <m/>
    <m/>
    <m/>
    <m/>
    <m/>
    <m/>
    <m/>
    <m/>
    <m/>
    <m/>
    <m/>
    <m/>
    <m/>
    <m/>
    <m/>
    <m/>
    <m/>
    <m/>
    <m/>
    <m/>
    <m/>
    <m/>
    <m/>
    <m/>
    <m/>
    <m/>
    <m/>
    <s v=" "/>
    <x v="221"/>
    <s v="02:00:00"/>
    <m/>
    <m/>
    <s v="FAS"/>
    <s v="N"/>
    <s v="N"/>
    <m/>
    <m/>
    <m/>
    <n v="7493454991"/>
    <m/>
    <m/>
    <m/>
    <m/>
    <s v=" "/>
    <x v="0"/>
    <x v="1"/>
    <s v="N"/>
    <s v="N"/>
    <s v="N"/>
    <s v="Structure fire, not attributable to PG&amp;E. This information is preliminary."/>
    <s v="Not PG&amp;E"/>
    <s v="Building"/>
    <m/>
    <m/>
    <m/>
    <s v="&lt;0.25"/>
    <m/>
    <m/>
    <m/>
    <m/>
    <m/>
    <s v="Other Fire: Non-PG&amp;E related"/>
    <m/>
    <m/>
    <m/>
    <s v="Overhead"/>
    <x v="1"/>
    <m/>
    <m/>
    <m/>
    <s v=" "/>
    <x v="0"/>
    <n v="36.446075"/>
    <n v="-119.878315"/>
    <s v="Fresno"/>
    <s v="CAMDEN 1104"/>
    <n v="12000"/>
    <m/>
    <x v="0"/>
    <s v="Fresno County FD"/>
    <s v="Agriculture"/>
    <m/>
    <m/>
    <s v="N"/>
    <m/>
    <m/>
    <m/>
    <m/>
    <s v="N"/>
    <s v="N"/>
    <m/>
    <m/>
    <s v="2021-05-18"/>
    <m/>
    <m/>
    <m/>
    <m/>
    <m/>
    <m/>
    <m/>
    <m/>
    <m/>
    <m/>
    <m/>
    <m/>
    <m/>
    <m/>
    <m/>
    <m/>
    <m/>
    <m/>
    <m/>
    <s v="  "/>
    <s v="FRESNO"/>
    <s v="LEMOORE"/>
    <s v="02:00"/>
    <n v="44334"/>
    <m/>
    <n v="7493454991"/>
    <n v="4536"/>
    <s v="W HARLAN AVE"/>
    <s v="RIVERDALE"/>
    <n v="36.445360000000001"/>
    <n v="-119.879538"/>
    <s v="F5TDAJL"/>
    <s v="JOHNSON, DEAN"/>
    <n v="252301104"/>
    <s v="20210518 04:30"/>
    <n v="2230"/>
    <m/>
    <s v="complete structure loss due to fire"/>
    <s v="Y"/>
    <n v="2"/>
    <s v="\\fxshare-nas05\quotashare-fs01\ESA\5 - Ignition Tracking\Fire_Tab_Attachment_Files"/>
    <s v="36.4460750,-119.8783150,51.100000,2D"/>
    <m/>
    <m/>
    <s v="rural home and mobile home"/>
    <s v="bt chief whittwer (559)2814318"/>
    <m/>
    <s v="N"/>
    <s v="N"/>
    <s v="Y"/>
    <s v="Clear"/>
    <m/>
    <s v="Structures"/>
    <m/>
    <s v="Light"/>
    <m/>
    <s v="Unknown"/>
    <m/>
    <s v="Structure Only"/>
    <m/>
    <s v="Fire Dept"/>
    <s v="fresno county FD incident #7315"/>
    <s v="Overhead"/>
    <m/>
    <s v="N"/>
    <m/>
    <m/>
    <m/>
    <m/>
    <m/>
    <m/>
    <s v="  "/>
    <m/>
    <m/>
    <m/>
    <m/>
    <m/>
    <m/>
    <m/>
    <m/>
    <m/>
    <m/>
    <m/>
    <m/>
    <m/>
    <m/>
    <m/>
    <m/>
    <m/>
    <m/>
    <m/>
    <m/>
    <m/>
    <m/>
    <m/>
    <m/>
    <m/>
    <m/>
    <m/>
    <m/>
    <m/>
    <m/>
    <m/>
    <m/>
    <m/>
    <m/>
    <m/>
    <m/>
    <m/>
    <m/>
    <m/>
    <m/>
    <m/>
    <m/>
    <m/>
    <m/>
    <m/>
    <m/>
    <m/>
  </r>
  <r>
    <n v="2415"/>
    <s v="MMY6"/>
    <s v="3 - QC Complete"/>
    <n v="44544"/>
    <n v="44617"/>
    <s v="Broken pole and pole fire; No cause mentioned going to contact Tman"/>
    <s v="\\fxshare-nas05\quotashare-fs01\ESA\5 - Ignition Tracking\Action Items, CAP Items, Missed Ignitions\Missed_Ignitions_Audit\003_SAP_Missed_Ignitions\20210517_203_7670356_121338843"/>
    <s v=" "/>
    <m/>
    <m/>
    <m/>
    <m/>
    <m/>
    <m/>
    <m/>
    <m/>
    <m/>
    <m/>
    <m/>
    <m/>
    <m/>
    <m/>
    <m/>
    <m/>
    <m/>
    <m/>
    <m/>
    <m/>
    <m/>
    <m/>
    <m/>
    <m/>
    <m/>
    <m/>
    <m/>
    <m/>
    <m/>
    <m/>
    <m/>
    <m/>
    <m/>
    <m/>
    <m/>
    <m/>
    <m/>
    <m/>
    <m/>
    <m/>
    <m/>
    <m/>
    <m/>
    <m/>
    <m/>
    <s v="Yes"/>
    <n v="44396"/>
    <m/>
    <s v="LAFN"/>
    <s v="LAFN@pge.com"/>
    <s v="Requesting info on what started pole fire."/>
    <m/>
    <s v=" "/>
    <x v="222"/>
    <m/>
    <n v="44331"/>
    <s v="07:18:00"/>
    <s v="SAP"/>
    <s v="Y"/>
    <s v="N"/>
    <n v="7670356"/>
    <m/>
    <m/>
    <m/>
    <n v="121338843"/>
    <m/>
    <m/>
    <m/>
    <s v=" "/>
    <x v="0"/>
    <x v="0"/>
    <s v="N"/>
    <s v="N"/>
    <s v="N"/>
    <s v="On 2021-05-17, PG&amp;E observed an outage on the MILLBRAE 1108  12KV circuit in San Mateo County in a non-HFTD. Information indicates there was a PG&amp;E structure only fire, which we understand was suppressed by City/County Fire Agency. There are no known property damage, injuries, or fatalities at this time. This information is preliminary."/>
    <s v="PG&amp;E"/>
    <m/>
    <m/>
    <s v="D"/>
    <m/>
    <s v="Structure-PG&amp;E only"/>
    <m/>
    <m/>
    <m/>
    <m/>
    <m/>
    <s v="Unknown"/>
    <m/>
    <m/>
    <s v="Y"/>
    <s v="Overhead"/>
    <x v="1"/>
    <s v="Pole"/>
    <m/>
    <n v="100292299"/>
    <s v=" "/>
    <x v="0"/>
    <n v="37.614960000000004"/>
    <n v="-122.40797000000001"/>
    <s v="San Mateo"/>
    <s v="MILLBRAE 1108 "/>
    <n v="12000"/>
    <m/>
    <x v="0"/>
    <s v="City/County Fire Agency"/>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412"/>
    <s v="L7SF"/>
    <s v="3 - QC Complete"/>
    <n v="44494"/>
    <n v="44617"/>
    <s v="West St and Hesperian Blvd in Hayward; pole fire; lower set of crossarm on buck pole; burnt off #2 phase; fuse 14505 open"/>
    <s v="\\fxshare-nas05\quotashare-fs01\ESA\5 - Ignition Tracking\Action Items, CAP Items, Missed Ignitions\Missed_Ignitions_Audit\003_SAP_Missed_Ignitions\20210517_198_1349680_121337920"/>
    <s v=" "/>
    <m/>
    <m/>
    <m/>
    <m/>
    <m/>
    <m/>
    <m/>
    <m/>
    <m/>
    <m/>
    <m/>
    <m/>
    <m/>
    <m/>
    <m/>
    <m/>
    <m/>
    <m/>
    <m/>
    <m/>
    <m/>
    <m/>
    <m/>
    <m/>
    <m/>
    <m/>
    <m/>
    <m/>
    <m/>
    <m/>
    <m/>
    <m/>
    <m/>
    <m/>
    <m/>
    <m/>
    <m/>
    <m/>
    <m/>
    <m/>
    <m/>
    <m/>
    <m/>
    <m/>
    <m/>
    <m/>
    <m/>
    <m/>
    <m/>
    <m/>
    <m/>
    <m/>
    <s v=" "/>
    <x v="222"/>
    <m/>
    <n v="44331"/>
    <s v="03:19:00"/>
    <s v="SAP"/>
    <s v="Y"/>
    <s v="N"/>
    <n v="1349680"/>
    <s v="21-0061743"/>
    <m/>
    <s v="T005290138"/>
    <n v="121337920"/>
    <m/>
    <m/>
    <m/>
    <s v=" "/>
    <x v="0"/>
    <x v="0"/>
    <s v="N"/>
    <s v="N"/>
    <s v="N"/>
    <s v="On 2021-05-17, PG&amp;E observed an outage on the MT EDEN 1105  12KV circuit in Alameda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Equipment - PG&amp;E"/>
    <s v="All types of equipment / facility failure"/>
    <s v="Fuse failure - all"/>
    <s v="Y"/>
    <s v="Overhead"/>
    <x v="1"/>
    <s v="Crossarm"/>
    <m/>
    <n v="100932973"/>
    <s v=" "/>
    <x v="0"/>
    <n v="37.648050596799997"/>
    <n v="-122.1074198269"/>
    <s v="Alameda"/>
    <s v="MT EDEN 1105 "/>
    <n v="12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406"/>
    <s v="L7SF"/>
    <s v="3 - QC Complete"/>
    <n v="44494"/>
    <n v="44617"/>
    <s v="414 W Harder Rd / Evergreen 2P S/O Eldridge / 724 Blaine Way in Hayward; crossarm on fire; dropped load at 14101; insulator failure"/>
    <s v="\\fxshare-nas05\quotashare-fs01\ESA\5 - Ignition Tracking\Action Items, CAP Items, Missed Ignitions\Missed_Ignitions_Audit\003_SAP_Missed_Ignitions\20210517_195_1349736_121337923"/>
    <s v=" "/>
    <m/>
    <m/>
    <m/>
    <m/>
    <m/>
    <m/>
    <m/>
    <m/>
    <m/>
    <m/>
    <m/>
    <m/>
    <m/>
    <m/>
    <m/>
    <m/>
    <m/>
    <m/>
    <m/>
    <m/>
    <m/>
    <m/>
    <m/>
    <m/>
    <m/>
    <m/>
    <m/>
    <m/>
    <m/>
    <m/>
    <m/>
    <m/>
    <m/>
    <m/>
    <m/>
    <m/>
    <m/>
    <m/>
    <m/>
    <m/>
    <m/>
    <m/>
    <m/>
    <m/>
    <m/>
    <m/>
    <m/>
    <m/>
    <m/>
    <m/>
    <m/>
    <m/>
    <s v=" "/>
    <x v="222"/>
    <m/>
    <n v="44331"/>
    <s v="04:57:00"/>
    <s v="SAP"/>
    <s v="Y"/>
    <s v="N"/>
    <n v="1349736"/>
    <s v="21-0061747"/>
    <m/>
    <s v="T005290158"/>
    <n v="121337923"/>
    <m/>
    <m/>
    <m/>
    <s v=" "/>
    <x v="0"/>
    <x v="0"/>
    <s v="N"/>
    <s v="N"/>
    <s v="N"/>
    <s v="On 2021-05-17, PG&amp;E observed an outage on the MT EDEN 1103  12KV circuit in Alameda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Equipment - PG&amp;E"/>
    <s v="All types of equipment / facility failure"/>
    <s v="Insulator failure"/>
    <s v="Y"/>
    <s v="Overhead"/>
    <x v="1"/>
    <s v="Crossarm"/>
    <m/>
    <n v="100950373"/>
    <s v=" "/>
    <x v="0"/>
    <n v="37.6466931784"/>
    <n v="-122.0896419055"/>
    <s v="Alameda"/>
    <s v="MT EDEN 1103 "/>
    <n v="12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398"/>
    <s v="L7SF"/>
    <s v="3 - QC Complete"/>
    <n v="44494"/>
    <n v="44617"/>
    <s v="1356 Balboa St in San Luis Obispo; cust adv wire on fire; wire down and flaring; needs replacement primary connections"/>
    <s v="\\fxshare-nas05\quotashare-fs01\ESA\5 - Ignition Tracking\Action Items, CAP Items, Missed Ignitions\Missed_Ignitions_Audit\003_SAP_Missed_Ignitions\20210517_225_1350604_121340966"/>
    <s v=" "/>
    <m/>
    <m/>
    <m/>
    <m/>
    <m/>
    <m/>
    <m/>
    <m/>
    <m/>
    <m/>
    <m/>
    <m/>
    <m/>
    <m/>
    <m/>
    <m/>
    <m/>
    <m/>
    <m/>
    <m/>
    <m/>
    <m/>
    <m/>
    <m/>
    <m/>
    <m/>
    <m/>
    <m/>
    <m/>
    <m/>
    <m/>
    <m/>
    <m/>
    <m/>
    <m/>
    <m/>
    <m/>
    <m/>
    <m/>
    <m/>
    <m/>
    <m/>
    <m/>
    <m/>
    <m/>
    <m/>
    <m/>
    <m/>
    <m/>
    <m/>
    <m/>
    <m/>
    <s v=" "/>
    <x v="222"/>
    <m/>
    <n v="44331"/>
    <s v="20:55:00"/>
    <s v="SAP"/>
    <s v="Y"/>
    <s v="N"/>
    <n v="1350604"/>
    <s v="21-0061944"/>
    <m/>
    <s v="T005291015"/>
    <n v="121340966"/>
    <m/>
    <m/>
    <m/>
    <s v=" "/>
    <x v="0"/>
    <x v="0"/>
    <s v="N"/>
    <s v="N"/>
    <s v="N"/>
    <s v="On 2021-05-17, PG&amp;E observed an outage on the FOOTHILL 1102  12KV circuit in San Luis Obispo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Equipment - PG&amp;E"/>
    <s v="All types of equipment / facility failure"/>
    <s v="Splice/Clamp/Connector"/>
    <s v="Y"/>
    <s v="Overhead"/>
    <x v="1"/>
    <s v="Conductor - Primary"/>
    <m/>
    <n v="101929096"/>
    <s v=" "/>
    <x v="0"/>
    <n v="35.263261911199997"/>
    <n v="-120.6891944489"/>
    <s v="San Luis Obispo"/>
    <s v="FOOTHILL 1102 "/>
    <n v="12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372"/>
    <s v="MMY6"/>
    <s v="3 - QC Complete"/>
    <n v="44544"/>
    <n v="44617"/>
    <s v="Cross arm burnt off due to pole fire; No cause listed going to contact Tman;"/>
    <s v="\\fxshare-nas05\quotashare-fs01\ESA\5 - Ignition Tracking\Action Items, CAP Items, Missed Ignitions\Missed_Ignitions_Audit\003_SAP_Missed_Ignitions\20210517_197_1349677_121337734"/>
    <s v=" "/>
    <m/>
    <m/>
    <m/>
    <m/>
    <m/>
    <m/>
    <m/>
    <m/>
    <m/>
    <m/>
    <m/>
    <m/>
    <m/>
    <m/>
    <m/>
    <m/>
    <m/>
    <m/>
    <m/>
    <m/>
    <m/>
    <m/>
    <m/>
    <m/>
    <m/>
    <m/>
    <m/>
    <m/>
    <m/>
    <m/>
    <m/>
    <m/>
    <m/>
    <m/>
    <m/>
    <m/>
    <m/>
    <m/>
    <m/>
    <m/>
    <m/>
    <m/>
    <m/>
    <m/>
    <m/>
    <s v="Yes"/>
    <n v="44396"/>
    <m/>
    <s v="M5WH"/>
    <s v="M5WH@pge.com"/>
    <s v="Requesting info on what started pole fire."/>
    <m/>
    <s v=" "/>
    <x v="222"/>
    <m/>
    <n v="44331"/>
    <s v="03:27:00"/>
    <s v="SAP"/>
    <s v="Y"/>
    <s v="N"/>
    <n v="1349677"/>
    <s v="21-0061738"/>
    <m/>
    <m/>
    <n v="121337734"/>
    <m/>
    <m/>
    <m/>
    <s v=" "/>
    <x v="0"/>
    <x v="0"/>
    <s v="N"/>
    <s v="N"/>
    <s v="N"/>
    <s v="On 2021-05-17, PG&amp;E observed an outage on the MT EDEN 1108  12KV circuit in Alameda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Unknown"/>
    <m/>
    <m/>
    <s v="Y"/>
    <s v="Overhead"/>
    <x v="1"/>
    <s v="Crossarm"/>
    <m/>
    <n v="100952255"/>
    <s v=" "/>
    <x v="0"/>
    <n v="37.638929927054001"/>
    <n v="-122.085364012529"/>
    <s v="Alameda"/>
    <s v="MT EDEN 1108 "/>
    <n v="12000"/>
    <m/>
    <x v="0"/>
    <s v="Self Extinguished"/>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604"/>
    <s v="AGFC"/>
    <s v="3 - QC Complete"/>
    <n v="44334"/>
    <n v="44617"/>
    <s v="Other fire, not attributable to PG&amp;E. This information is preliminary."/>
    <s v="\\fxshare-nas05\quotashare-fs01\ESA\5 - Ignition Tracking\2021_Ignition_QC_Folders\20210517_nan_nan_nan_7843817283"/>
    <s v=" "/>
    <m/>
    <m/>
    <m/>
    <m/>
    <m/>
    <s v="Not In Scope"/>
    <m/>
    <m/>
    <m/>
    <m/>
    <m/>
    <m/>
    <m/>
    <m/>
    <m/>
    <m/>
    <m/>
    <m/>
    <m/>
    <m/>
    <m/>
    <m/>
    <m/>
    <m/>
    <m/>
    <m/>
    <m/>
    <m/>
    <m/>
    <m/>
    <m/>
    <m/>
    <m/>
    <m/>
    <m/>
    <m/>
    <m/>
    <m/>
    <m/>
    <m/>
    <m/>
    <m/>
    <m/>
    <m/>
    <m/>
    <m/>
    <m/>
    <m/>
    <m/>
    <m/>
    <m/>
    <m/>
    <s v=" "/>
    <x v="222"/>
    <s v="21:37:00"/>
    <m/>
    <m/>
    <s v="FAS"/>
    <s v="N"/>
    <s v="N"/>
    <m/>
    <m/>
    <m/>
    <n v="7843817283"/>
    <m/>
    <m/>
    <m/>
    <m/>
    <s v=" "/>
    <x v="0"/>
    <x v="1"/>
    <s v="N"/>
    <s v="N"/>
    <s v="N"/>
    <s v="Other fire, not attributable to PG&amp;E. This information is preliminary."/>
    <s v="Not PG&amp;E"/>
    <s v="Other"/>
    <m/>
    <m/>
    <m/>
    <s v="Structure-only"/>
    <m/>
    <m/>
    <m/>
    <m/>
    <m/>
    <s v="Other Fire: Non-PG&amp;E related"/>
    <m/>
    <m/>
    <m/>
    <s v="Overhead"/>
    <x v="1"/>
    <m/>
    <m/>
    <m/>
    <s v=" "/>
    <x v="0"/>
    <n v="36.600841699999997"/>
    <n v="-119.9170817"/>
    <s v="Fresno"/>
    <s v="MC MULLIN 1106"/>
    <n v="12000"/>
    <m/>
    <x v="0"/>
    <s v="Cal Fire"/>
    <s v="Agriculture"/>
    <m/>
    <m/>
    <s v="N"/>
    <m/>
    <m/>
    <m/>
    <m/>
    <s v="N"/>
    <s v="N"/>
    <m/>
    <m/>
    <s v="2021-05-18"/>
    <m/>
    <m/>
    <m/>
    <m/>
    <m/>
    <m/>
    <m/>
    <m/>
    <m/>
    <m/>
    <m/>
    <m/>
    <m/>
    <m/>
    <m/>
    <m/>
    <m/>
    <m/>
    <m/>
    <s v="  "/>
    <s v="FRESNO"/>
    <s v="SELMA  02"/>
    <s v="21:37"/>
    <n v="44333"/>
    <m/>
    <n v="7843817283"/>
    <n v="7220"/>
    <s v="W SPRINGFIELD AVE"/>
    <s v="RAISIN CITY"/>
    <n v="36.597484999999999"/>
    <n v="-119.92109499999999"/>
    <s v="F6TJMRY"/>
    <s v="ROGERS, JAMES"/>
    <n v="254411106"/>
    <s v="20210517 23:39"/>
    <n v="1101"/>
    <m/>
    <s v="FIRE WOOD COMPANY NO STRUCTURES OR PGE ISSUES"/>
    <s v="Y"/>
    <m/>
    <m/>
    <s v="36.6008417,-119.9170817,133.800000,3D"/>
    <m/>
    <m/>
    <m/>
    <s v="CAL FIRE"/>
    <m/>
    <s v="Y"/>
    <s v="N"/>
    <s v="N"/>
    <s v="Clear"/>
    <m/>
    <s v="Private Land"/>
    <m/>
    <s v="Calm"/>
    <m/>
    <s v="Unknown"/>
    <m/>
    <s v="0.25 - 10 Acres"/>
    <m/>
    <s v="Fire Dept"/>
    <m/>
    <s v="Overhead"/>
    <m/>
    <s v="N"/>
    <m/>
    <m/>
    <m/>
    <m/>
    <m/>
    <m/>
    <s v="  "/>
    <m/>
    <m/>
    <m/>
    <m/>
    <m/>
    <m/>
    <m/>
    <m/>
    <m/>
    <m/>
    <m/>
    <m/>
    <m/>
    <m/>
    <m/>
    <m/>
    <m/>
    <m/>
    <m/>
    <m/>
    <m/>
    <m/>
    <m/>
    <m/>
    <m/>
    <m/>
    <m/>
    <m/>
    <m/>
    <m/>
    <m/>
    <m/>
    <m/>
    <m/>
    <m/>
    <m/>
    <m/>
    <m/>
    <m/>
    <m/>
    <m/>
    <m/>
    <m/>
    <m/>
    <m/>
    <m/>
    <m/>
  </r>
  <r>
    <n v="603"/>
    <s v="S7RM"/>
    <s v="3 - QC Complete"/>
    <n v="44340"/>
    <n v="44617"/>
    <s v="Wires down incident due to metallic balloon contact with lines. The wires down incident resulted in an ignition 3 meters - 0.25 acre in size. This information is preliminary. S7RM-5/20/2021 spoke to Troubleman Dave, looking for photos-he didn't have any.  checking with other T-man that responded to the incident.  EC tag is showing as &quot;open&quot; still. "/>
    <s v="\\fxshare-nas05\quotashare-fs01\ESA\5 - Ignition Tracking\2021_Ignition_QC_Folders\20210517_1351787_21-0062423_nan_T005292309"/>
    <s v=" "/>
    <m/>
    <m/>
    <m/>
    <m/>
    <m/>
    <s v="Not In Scope"/>
    <m/>
    <m/>
    <m/>
    <m/>
    <m/>
    <m/>
    <m/>
    <m/>
    <m/>
    <m/>
    <m/>
    <m/>
    <m/>
    <m/>
    <m/>
    <m/>
    <m/>
    <m/>
    <m/>
    <m/>
    <m/>
    <m/>
    <m/>
    <m/>
    <m/>
    <m/>
    <m/>
    <m/>
    <m/>
    <m/>
    <m/>
    <m/>
    <m/>
    <m/>
    <m/>
    <m/>
    <m/>
    <m/>
    <m/>
    <s v="Y"/>
    <n v="44333"/>
    <n v="44333"/>
    <s v="D1C3"/>
    <s v="(650) 796-1372"/>
    <s v="Looking for photos-Dave didn't take any.  Checking with AJ another T-man who responded to see if he took any."/>
    <m/>
    <s v=" "/>
    <x v="222"/>
    <s v="16:15:00"/>
    <n v="44333"/>
    <s v="16:12:00"/>
    <s v="FAS"/>
    <s v="N"/>
    <s v="N"/>
    <s v="1351787, 1351908"/>
    <s v="21-0062423"/>
    <m/>
    <s v="T005292309"/>
    <n v="121348475"/>
    <m/>
    <m/>
    <s v="No photo"/>
    <s v=" "/>
    <x v="1"/>
    <x v="0"/>
    <s v="Y"/>
    <s v="Y"/>
    <s v="N"/>
    <s v="On May 17th, 2021 at 16:16 hrs. a PG &amp; E Troubleman was dispatched to the East Grand 1101 12 KV Distribution Circuit near Haven Ave.  in the City of South San Francisco in response to a report of a wire down and a small grass fire.  Upon his arrival, the responding troubleman noted a Metallic balloon in an overhead primary circuit, a wire down and an approximate 1/4 Acre grass fire which he described as being in between structures and in a Right of Way area.  The grass fire was suppressed by the South San Francisco Fire Department.  This ignition occurred in a Non-HFTD during a breezy weather condition.  Initial analysis indicates that a Metallic balloon got caught in an overhead Primary line causing an ignition and a subsequent grass fire below the wires.  According to the responding troubleman, this caused the mainline to fault.  He made safe the line, removed the balloons and hard tapped the mainline.  On May 18th, 2021 a PG &amp; E crew replaced the conductor, installed a new 8 foot crossarm and new cutouts.  "/>
    <s v="PG&amp;E"/>
    <s v="Other"/>
    <s v="Balloon"/>
    <s v="D"/>
    <s v="D"/>
    <s v="0.26-9.99"/>
    <s v="About a 1/4 Acre in the right of way. "/>
    <m/>
    <m/>
    <m/>
    <m/>
    <s v="Contact - 3rd Party"/>
    <s v="Contact from object"/>
    <s v="Balloon contact"/>
    <s v="Y"/>
    <s v="Overhead"/>
    <x v="0"/>
    <s v="Conductor - Primary"/>
    <s v="Conductor, cutouts"/>
    <n v="100284226"/>
    <s v=" "/>
    <x v="0"/>
    <n v="37.656359999999999"/>
    <n v="-122.42005"/>
    <s v="San Mateo"/>
    <s v="EAST GRAND 1101"/>
    <n v="12000"/>
    <m/>
    <x v="0"/>
    <s v="South San Francisco FD"/>
    <s v="Urban"/>
    <m/>
    <m/>
    <s v="N"/>
    <m/>
    <m/>
    <m/>
    <m/>
    <s v="N"/>
    <s v="N"/>
    <m/>
    <m/>
    <s v="2021-05-17"/>
    <m/>
    <m/>
    <m/>
    <m/>
    <m/>
    <m/>
    <m/>
    <m/>
    <m/>
    <m/>
    <m/>
    <m/>
    <m/>
    <m/>
    <m/>
    <m/>
    <m/>
    <m/>
    <m/>
    <s v="  "/>
    <s v="PENINSULA"/>
    <s v="COLMA 02"/>
    <s v="16:16"/>
    <n v="44333"/>
    <n v="1351787"/>
    <s v="T005292309"/>
    <n v="1050"/>
    <s v="MISSION RD"/>
    <s v="SOUTH SAN FR"/>
    <n v="37.656359999999999"/>
    <n v="-122.42005"/>
    <s v="P1TD1C3"/>
    <s v="CAVANAUGH, DAVE"/>
    <n v="22571101"/>
    <s v="20210517 17:59"/>
    <n v="9002"/>
    <n v="1"/>
    <s v="BALLOONS AT 141 KNOWLES CIR, WIRE DOWN AT SW # 3845"/>
    <s v="Y"/>
    <m/>
    <m/>
    <s v="37.6522000,-122.4331467,84.000000,3D"/>
    <m/>
    <m/>
    <m/>
    <s v="DO N'T KNOW."/>
    <m/>
    <s v="N"/>
    <s v="Y"/>
    <m/>
    <s v="Clear"/>
    <m/>
    <s v="Other (Comments)"/>
    <s v="WATER AND NATURAL GAS RIGHT OF WAY."/>
    <s v="Breezy"/>
    <m/>
    <s v="Vegetation"/>
    <m/>
    <s v="3 meters - 0.25 Acres"/>
    <m/>
    <s v="Fire Dept"/>
    <m/>
    <s v="Overhead"/>
    <m/>
    <s v="N"/>
    <m/>
    <s v="Other (Comments)"/>
    <s v="WIRE DOWN CAUSED BY METALLIC BALLOONS, THIRD PARTY."/>
    <s v="METALLIC BALLOON"/>
    <s v="CONDUCTOR, OVERHEAD"/>
    <s v="N"/>
    <s v="  "/>
    <s v="Unplanned"/>
    <s v="Peninsula"/>
    <s v="Colma"/>
    <s v="022571101, EAST GRAND-1101"/>
    <s v="21-0062423"/>
    <s v="Unplanned"/>
    <s v="Clear;32-90 F"/>
    <s v="2449"/>
    <s v="62787"/>
    <s v="YES"/>
    <s v="Line to Ground"/>
    <m/>
    <m/>
    <m/>
    <m/>
    <m/>
    <m/>
    <m/>
    <m/>
    <m/>
    <m/>
    <m/>
    <m/>
    <m/>
    <m/>
    <m/>
    <m/>
    <m/>
    <m/>
    <m/>
    <m/>
    <m/>
    <m/>
    <m/>
    <m/>
    <m/>
    <m/>
    <m/>
    <m/>
    <m/>
    <m/>
    <m/>
    <m/>
    <m/>
    <m/>
    <m/>
    <m/>
  </r>
  <r>
    <n v="602"/>
    <s v="TLAL"/>
    <s v="3 - QC Complete"/>
    <n v="44389"/>
    <n v="44617"/>
    <s v="Squirrel: Line recloser failed due to animal contact, resulting in an ignition approximately 1 acre in size. This information is preliminary. OIS: 1351700, 1351797 (Per ILIS); ILIS: 21-0062350.1(2 outages); FOID: T005292155 (FBG4), T005292157 (GACU-Assist), T005292158 (FBG4-Cxl); EC: 121348097; PM: 35250672; Circuit ID: 043251101, SAP Pole ID: 102287876; Division: North Bay; County: Solano"/>
    <s v="\\fxshare-nas05\quotashare-fs01\ESA\5 - Ignition Tracking\2021_Ignition_QC_Folders\20210517_1351700_21-0062350_nan_T005292155"/>
    <s v=" "/>
    <m/>
    <s v="TLAL"/>
    <s v="Create &amp; Outage Time, Fire Suppressing Agency Updated; Additional FOID, ILIS added; Added Land Use"/>
    <n v="44389"/>
    <m/>
    <s v="Not In Scope"/>
    <m/>
    <m/>
    <m/>
    <m/>
    <m/>
    <m/>
    <m/>
    <m/>
    <m/>
    <m/>
    <m/>
    <m/>
    <m/>
    <m/>
    <m/>
    <m/>
    <m/>
    <m/>
    <m/>
    <m/>
    <m/>
    <m/>
    <m/>
    <m/>
    <m/>
    <m/>
    <m/>
    <m/>
    <m/>
    <m/>
    <m/>
    <m/>
    <m/>
    <m/>
    <m/>
    <m/>
    <m/>
    <m/>
    <m/>
    <s v="Y"/>
    <n v="44389"/>
    <n v="44390"/>
    <s v="FBG4"/>
    <s v="Frank Griffith, (707) 291-6283, FBG4@pge.com"/>
    <s v="No Bird Form Reqd"/>
    <m/>
    <s v=" "/>
    <x v="222"/>
    <s v="14:00:00"/>
    <n v="44333"/>
    <s v="13:55:00"/>
    <s v="FAS"/>
    <s v="N"/>
    <s v="N"/>
    <s v="1351700, 1351797"/>
    <s v="21-0062350"/>
    <m/>
    <s v="T005292155, T005292157, T005292158"/>
    <n v="121348097"/>
    <m/>
    <m/>
    <s v="PG&amp;E_602_Ignition_20210517_4.jpg"/>
    <s v=" "/>
    <x v="1"/>
    <x v="0"/>
    <s v="Y"/>
    <s v="Y"/>
    <s v="N"/>
    <s v="On May 17, 2021 at 1416 hours, a PG&amp;E Troublemen patrolled the Bahia 1101 12kV Distribution Circuit number 043251101, in the Local responsibility area (LRA) 200' north of 198 Carlisle Way in Benicia. They observed circuit breaker 1101/2 open, a flashed oil-filled line recloser 648 with Form 6 controls in an open position, broken insulators, damaged squirrel, as well as an approximately 1-acre fire around the pole and toward the east. Initial analysis indicates the ignition was caused by a squirrel that faulted the line recloser 648's bushings, which resulted in faults, a flash that damaged squirrel, and inevitably an approximately 3/4 to 1-acre fire on the ground below. The Benicia Fire Department responded to and extinguished the fire. This incident area is located within an active Bay Area Habitat conservation plan (HCP). The line was returned to service on May 17, 2021. This information is preliminary."/>
    <s v="PG&amp;E"/>
    <s v="Other"/>
    <s v="Squirrel"/>
    <s v="D"/>
    <s v="D"/>
    <s v="0.26-9.99"/>
    <s v="Approx 3/4 - 1 acre"/>
    <m/>
    <m/>
    <m/>
    <m/>
    <s v="Contact - Animal - Other"/>
    <s v="Contact from object"/>
    <s v="Animal contact"/>
    <s v="Y"/>
    <s v="Overhead"/>
    <x v="0"/>
    <s v="Recloser"/>
    <s v="Recloser, Insulators, Pole"/>
    <n v="102287876"/>
    <s v=" "/>
    <x v="0"/>
    <n v="38.074584999999999"/>
    <n v="-122.15663000000001"/>
    <s v="Solano"/>
    <s v="BAHIA 1101"/>
    <n v="12000"/>
    <m/>
    <x v="0"/>
    <s v="Benicia FD"/>
    <s v="Urban"/>
    <s v="Grass Fuel Model"/>
    <m/>
    <s v="N"/>
    <m/>
    <m/>
    <m/>
    <m/>
    <s v="N"/>
    <s v="N"/>
    <m/>
    <m/>
    <s v="2021-05-17"/>
    <m/>
    <m/>
    <m/>
    <m/>
    <m/>
    <m/>
    <m/>
    <m/>
    <m/>
    <m/>
    <m/>
    <m/>
    <m/>
    <m/>
    <m/>
    <m/>
    <m/>
    <m/>
    <m/>
    <s v="  "/>
    <s v="NORTH BAY"/>
    <s v="Vallejo-Napa"/>
    <s v="14:00"/>
    <n v="44333"/>
    <n v="1351700"/>
    <s v="T005292155"/>
    <n v="198"/>
    <s v="CARLISLE WAY"/>
    <s v="BENICIA"/>
    <n v="38.081069999999997"/>
    <n v="-122.13748"/>
    <s v="N3TFBG4"/>
    <s v="GRIFFITH, FRANK"/>
    <n v="4325"/>
    <s v="20210517 16:46"/>
    <n v="9190"/>
    <n v="1"/>
    <s v="LR damaged(broken insulators) needs replacing"/>
    <s v="Y"/>
    <n v="4"/>
    <s v="\\fxshare-nas05\quotashare-fs01\ESA\5 - Ignition Tracking\Fire_Tab_Attachment_Files"/>
    <m/>
    <n v="38.074584999999999"/>
    <n v="-122.15663000000001"/>
    <s v="around pole LR 648 and more to east, approx 1 acre total"/>
    <s v="707-745-2424"/>
    <m/>
    <s v="N"/>
    <s v="Y"/>
    <m/>
    <s v="Clear"/>
    <m/>
    <s v="County Land"/>
    <m/>
    <s v="Breezy"/>
    <m/>
    <s v="Animal"/>
    <m/>
    <s v="0.25 - 10 Acres"/>
    <s v="Approx 3/4 to 1 acre"/>
    <s v="Fire Dept"/>
    <m/>
    <s v="Overhead"/>
    <m/>
    <s v="N"/>
    <m/>
    <m/>
    <m/>
    <s v="ANIMAL-SQUIRREL"/>
    <s v="RECLOSER"/>
    <s v="N"/>
    <s v="  "/>
    <s v="Unplanned"/>
    <s v="North Bay"/>
    <s v="Silverado"/>
    <s v="043251101, BAHIA-1101"/>
    <s v="21-0062350"/>
    <s v="Unplanned"/>
    <s v="Clear;32-90 F"/>
    <s v="4362"/>
    <s v="86348"/>
    <s v="NO"/>
    <s v="Three Phase Fault"/>
    <m/>
    <m/>
    <m/>
    <m/>
    <m/>
    <m/>
    <m/>
    <m/>
    <m/>
    <m/>
    <m/>
    <m/>
    <m/>
    <m/>
    <m/>
    <m/>
    <m/>
    <m/>
    <m/>
    <m/>
    <m/>
    <m/>
    <m/>
    <m/>
    <m/>
    <m/>
    <m/>
    <m/>
    <m/>
    <m/>
    <m/>
    <m/>
    <m/>
    <m/>
    <m/>
    <m/>
  </r>
  <r>
    <n v="601"/>
    <s v="AGFC"/>
    <s v="3 - QC Complete"/>
    <n v="44334"/>
    <n v="44617"/>
    <s v="Structure fire, not attributable to PG&amp;E assets. Customer panel fire. This information is preliminary."/>
    <s v="\\fxshare-nas05\quotashare-fs01\ESA\5 - Ignition Tracking\2021_Ignition_QC_Folders\20210517_nan_nan_nan_X316006988"/>
    <s v=" "/>
    <m/>
    <m/>
    <m/>
    <m/>
    <m/>
    <s v="Not In Scope"/>
    <m/>
    <m/>
    <m/>
    <m/>
    <m/>
    <m/>
    <m/>
    <m/>
    <m/>
    <m/>
    <m/>
    <m/>
    <m/>
    <m/>
    <m/>
    <m/>
    <m/>
    <m/>
    <m/>
    <m/>
    <m/>
    <m/>
    <m/>
    <m/>
    <m/>
    <m/>
    <m/>
    <m/>
    <m/>
    <m/>
    <m/>
    <m/>
    <m/>
    <m/>
    <m/>
    <m/>
    <m/>
    <m/>
    <m/>
    <m/>
    <m/>
    <m/>
    <m/>
    <m/>
    <m/>
    <m/>
    <s v=" "/>
    <x v="222"/>
    <s v="11:31:00"/>
    <m/>
    <m/>
    <s v="FAS"/>
    <s v="N"/>
    <s v="N"/>
    <m/>
    <m/>
    <m/>
    <s v="X316006988"/>
    <m/>
    <m/>
    <m/>
    <m/>
    <s v=" "/>
    <x v="0"/>
    <x v="1"/>
    <s v="N"/>
    <s v="N"/>
    <s v="N"/>
    <m/>
    <s v="Not PG&amp;E"/>
    <s v="Building"/>
    <m/>
    <m/>
    <m/>
    <s v="0.26-9.99"/>
    <m/>
    <m/>
    <m/>
    <m/>
    <m/>
    <s v="Other Fire: Non-PG&amp;E related"/>
    <m/>
    <m/>
    <m/>
    <s v="Overhead"/>
    <x v="1"/>
    <m/>
    <m/>
    <m/>
    <s v=" "/>
    <x v="0"/>
    <n v="36.1670333"/>
    <n v="-120.15662330000001"/>
    <s v="Fresno"/>
    <s v="GATES 1105"/>
    <n v="12000"/>
    <m/>
    <x v="0"/>
    <s v="Fresno County FD"/>
    <s v="Agriculture"/>
    <m/>
    <m/>
    <s v="N"/>
    <m/>
    <m/>
    <m/>
    <m/>
    <s v="N"/>
    <s v="N"/>
    <m/>
    <m/>
    <s v="2021-05-17"/>
    <m/>
    <m/>
    <m/>
    <m/>
    <m/>
    <m/>
    <m/>
    <m/>
    <m/>
    <m/>
    <m/>
    <m/>
    <m/>
    <m/>
    <m/>
    <m/>
    <m/>
    <m/>
    <m/>
    <s v="  "/>
    <s v="FRESNO"/>
    <s v="COALINGA 02"/>
    <s v="11:31"/>
    <n v="44333"/>
    <m/>
    <s v="X316006988"/>
    <s v="UNKNOWN"/>
    <s v="PREMISES DO NOT CHANGE"/>
    <s v="COALINGA"/>
    <n v="36.147288000000003"/>
    <n v="-120.363388"/>
    <s v="F5TTJRX"/>
    <s v="RYAN, TYLER"/>
    <m/>
    <s v="20210517 12:34"/>
    <n v="1000"/>
    <m/>
    <s v="responded to panel flashed and burnt fire dept was on scene de energized for customer repairs"/>
    <s v="Y"/>
    <n v="2"/>
    <s v="\\fxshare-nas05\quotashare-fs01\ESA\5 - Ignition Tracking\Fire_Tab_Attachment_Files"/>
    <s v="36.1670333,-120.1566233,125.700000,3D"/>
    <m/>
    <m/>
    <s v="fresno county fire dept huron 559-935-0756_x000d__x000a_capt. medina/engineer sanchez. eng93"/>
    <m/>
    <m/>
    <s v="N"/>
    <s v="Y"/>
    <s v="Y"/>
    <s v="Clear"/>
    <m/>
    <s v="Other (Comments)"/>
    <s v="customer meter panel and pg&amp;e smart meter"/>
    <s v="Calm"/>
    <m/>
    <s v="3rd Party"/>
    <m/>
    <s v="Structure Only"/>
    <m/>
    <s v="Other Party"/>
    <m/>
    <s v="Other (Comments)"/>
    <s v="meter panel "/>
    <s v="N"/>
    <s v="see photos incident number 7264 fresno county fire dept huron 559-935-0756"/>
    <s v="PG&amp;E Employee"/>
    <m/>
    <m/>
    <m/>
    <m/>
    <s v="  "/>
    <m/>
    <m/>
    <m/>
    <m/>
    <m/>
    <m/>
    <m/>
    <m/>
    <m/>
    <m/>
    <m/>
    <m/>
    <m/>
    <m/>
    <m/>
    <m/>
    <m/>
    <m/>
    <m/>
    <m/>
    <m/>
    <m/>
    <m/>
    <m/>
    <m/>
    <m/>
    <m/>
    <m/>
    <m/>
    <m/>
    <m/>
    <m/>
    <m/>
    <m/>
    <m/>
    <m/>
    <m/>
    <m/>
    <m/>
    <m/>
    <m/>
    <m/>
    <m/>
    <m/>
    <m/>
    <m/>
    <m/>
  </r>
  <r>
    <n v="600"/>
    <s v="CFMD"/>
    <s v="3 - QC Complete"/>
    <n v="44375"/>
    <n v="44621"/>
    <s v="Grass fire due to unknown cause, but might be attributable to PG&amp;E. Troubleman field remarks: small fire near pole at same time the line tripped. Cause of ignition is still under investigation. EOC Preliminary Notes: 12:45 pm received page from Hawc.  Per vm -  small fire with no significant property damage and no injuries or fatalities.    2:38-  Called Tman - Blair Martin.  no answer l/m. 2:52 Spoke with Blair -   small grass fire, no property damage, no injuries, no media.   Does not know what started fire.  It did coincide with a large outage.    They were unable to locate a bird, squirrel etc.  no hot connectors. Determined not EIR reportable 1555 hours. This information is preliminary.  -- _x000a_9/17 11:20a LWOT  for Blaire Martin to ask about tag and photos _x000a_9/17 11:20a LWOT  for Blaire Martin to ask about tag and photos_x000a_9/17 _x000a__x000a_There was a momentary outage,(7th street in Mariposa was affected) the line kicked and when the recloser retested, it held.  Then when it held, everything was fine.  Then there was a small fire at the exact same time.  The whole line kicked all the way back to the substation.  When it went back to the substation, it dumped the whole Mariposa 2102, which 7th street is on that circuit.  Then LR gave the test, the line was fine.  We also got a report of a small grass fire on Martin Street.  When I showed up there, there were several fire trucks putting out the small fire.  It wasn’t very big, it was less than a quarter of an acre probably.  It was near the pole, the pole was not in the black, but it was near the pole. There was an investigator there, we were looking at it.  I couldn’t find anything wrong with our equipment, there were no visible signs of flashing or anything that would have made me think that our line caused it.  (suspects maybe a bird, could not find anything)_x000a_There were no corrective tags created for this incident.  I believe the pole was changed out or will be changed as part of a reconductor system hardening job.  _x000a_When I got there it was an unknown cause, it was still under investigation.  We walked around there, the supervisor, Bret Dahlem was there, fire crew was there._x000a_No damaged equipment._x000a_It locked out about 2,000 customers and then they all got restored.  Momentary outage happened about the same time as the fire._x000a__x000a_We left it unknown, don’t know if the cause was ever determined._x000a_CALFire was the fire department on the scene._x000a_Bird could have been up there thinking of building a nest up there, or put a stick up there._x000a__x000a_No corrective tag.  Photos were sent in with the incident report._x000a_9/17 _x000a__x000a_There was a momentary outage,(7th street in Mariposa was affected) the line kicked and when the recloser retested, it held.  Then when it held, everything was fine.  Then there was a small fire at the exact same time.  The whole line kicked all the way back to the substation.  When it went back to the substation, it dumped the whole Mariposa 2102, which 7th street is on that circuit.  Then LR gave the test, the line was fine.  We also got a report of a small grass fire on Martin Street.  When I showed up there, there were several fire trucks putting out the small fire.  It wasn’t very big, it was less than a quarter of an acre probably.  It was near the pole, the pole was not in the black, but it was near the pole. There was an investigator there, we were looking at it.  I couldn’t find anything wrong with our equipment, there were no visible signs of flashing or anything that would have made me think that our line caused it.  (suspects maybe a bird, could not find anything)_x000a_There were no corrective tags created for this incident.  I believe the pole was changed out or will be changed as part of a reconductor system hardening job.  _x000a_When I got there it was an unknown cause, it was still under investigation.  We walked around there, the supervisor, Bret Dahlem was there, fire crew was there._x000a_No damaged equipment._x000a_It locked out about 2,000 customers and then they all got restored.  Momentary outage happened about the same time as the fire._x000a__x000a_We left it unknown, don’t know if the cause was ever determined._x000a_CALFire was the fire department on the scene._x000a_Bird could have been up there thinking of building a nest up there, or put a stick up there._x000a__x000a_No corrective tag.  Photos were sent in with the incident report."/>
    <s v="\\fxshare-nas05\quotashare-fs01\ESA\5 - Ignition Tracking\2021_Ignition_QC_Folders\20210517_1351508_nan_nan_T005291932"/>
    <s v=" "/>
    <s v="Y"/>
    <s v="CFMD"/>
    <s v="Updated Outage time, added ILIS, added fire name"/>
    <n v="44454"/>
    <s v="MT1Y (Exponent)"/>
    <s v="Complete - Action Items Established"/>
    <s v="Not Required"/>
    <m/>
    <m/>
    <s v="Not Required"/>
    <m/>
    <m/>
    <m/>
    <m/>
    <m/>
    <m/>
    <m/>
    <s v="Not Required"/>
    <m/>
    <m/>
    <m/>
    <m/>
    <m/>
    <m/>
    <m/>
    <m/>
    <m/>
    <m/>
    <m/>
    <m/>
    <m/>
    <m/>
    <m/>
    <m/>
    <n v="44370"/>
    <n v="44384"/>
    <n v="44392"/>
    <n v="22"/>
    <m/>
    <m/>
    <m/>
    <m/>
    <m/>
    <m/>
    <m/>
    <s v="Y"/>
    <n v="44456"/>
    <n v="44456"/>
    <s v="BxMp"/>
    <s v="559 474-5296"/>
    <m/>
    <m/>
    <s v=" "/>
    <x v="222"/>
    <s v="10:49:00"/>
    <n v="44333"/>
    <s v="10:34:00"/>
    <s v="FAS"/>
    <s v="N"/>
    <s v="N"/>
    <s v="1351508, 1351484, "/>
    <s v="21-0062202"/>
    <m/>
    <s v="T005291932"/>
    <m/>
    <m/>
    <s v="NR210517A"/>
    <s v="PG&amp;E_600_Ignition_20210517_1.jpg"/>
    <s v=" "/>
    <x v="2"/>
    <x v="2"/>
    <s v="Y"/>
    <s v="Y"/>
    <s v="N"/>
    <s v="On May 17, 2021 at  approximately 1049 hours, a PG&amp;E troubleman was dispatched to the Mariposa 2102 12kV Distribution Circuit on Martin Road in the City of Mariposa in the Yosemite Division for reports of a grass fire due to unknown cause, possibly attributable to PG&amp;E. Initial analysis indicates a_x000a_momentary outage occurred causing the line to kick to the substation.  A small fire started around the same time of outage. Fire investigators &amp; the troubleman were unable to determine a cause of the outage at the scene.  The momentary outage affected approximately 2,000 customers.  The size of the fire was approximately .25 acre and was suppressed by CALFire. This incident occurred in a Tier 2 HFTD with clear calm weather conditions. The cause of this ignition is undetermined and is associated with Non-Reportable EIR investigation NR210517A where further details can be obtained. This information is preliminary._x000a_"/>
    <s v="PG&amp;E"/>
    <s v="Vegetation"/>
    <m/>
    <s v="D"/>
    <s v="D"/>
    <s v="&lt;0.25"/>
    <m/>
    <m/>
    <m/>
    <m/>
    <m/>
    <s v="Unknown"/>
    <m/>
    <m/>
    <m/>
    <s v="Overhead"/>
    <x v="0"/>
    <m/>
    <s v="No damaged equipment"/>
    <m/>
    <s v=" "/>
    <x v="1"/>
    <n v="37.481045000000002"/>
    <n v="-119.97375099999999"/>
    <s v="Mariposa"/>
    <s v="MARIPOSA 2102 "/>
    <n v="21000"/>
    <m/>
    <x v="0"/>
    <s v="Cal Fire"/>
    <s v="Urban"/>
    <m/>
    <m/>
    <s v="Y"/>
    <s v="Detwiler 2017"/>
    <s v="Martin"/>
    <n v="420"/>
    <m/>
    <s v="N"/>
    <s v="N"/>
    <m/>
    <m/>
    <s v="2021-05-17"/>
    <m/>
    <m/>
    <m/>
    <m/>
    <m/>
    <m/>
    <m/>
    <m/>
    <m/>
    <m/>
    <m/>
    <m/>
    <m/>
    <m/>
    <m/>
    <m/>
    <m/>
    <m/>
    <m/>
    <s v="  "/>
    <s v="YOSEMITE"/>
    <s v="MARIPOSA 01"/>
    <s v="10:49"/>
    <n v="44333"/>
    <n v="1351508"/>
    <s v="T005291932"/>
    <n v="5060"/>
    <s v="MARTIN RD"/>
    <s v="MARIPOSA"/>
    <n v="37.482190000000003"/>
    <n v="-119.97386"/>
    <s v="Y3TBXMP"/>
    <s v="MARTIN, BLAIR"/>
    <n v="254452102"/>
    <s v="20210517 12:56"/>
    <n v="9320"/>
    <m/>
    <s v="SMALL FIRE NEAR POLE AT SAME TIME AS LINE TRIPPED. CAUSE OF FIRE STILL UNDER INVESTIGATION."/>
    <s v="Y"/>
    <m/>
    <m/>
    <m/>
    <n v="37.481045000000002"/>
    <n v="-119.97375099999999"/>
    <s v="Small fire near pole. Cause unknown. Line tripped at same time as start of fire."/>
    <s v="McCulley/ 209 966-3622"/>
    <n v="101087711"/>
    <s v="N"/>
    <s v="Y"/>
    <m/>
    <s v="Clear"/>
    <m/>
    <s v="Private Land"/>
    <m/>
    <s v="Light"/>
    <m/>
    <s v="Unknown"/>
    <m/>
    <s v="3 meters - 0.25 Acres"/>
    <m/>
    <s v="Cal Fire"/>
    <m/>
    <s v="Overhead"/>
    <m/>
    <s v="N"/>
    <m/>
    <m/>
    <m/>
    <m/>
    <m/>
    <s v="N"/>
    <s v="  "/>
    <m/>
    <m/>
    <m/>
    <m/>
    <m/>
    <m/>
    <m/>
    <m/>
    <m/>
    <m/>
    <m/>
    <m/>
    <m/>
    <m/>
    <m/>
    <m/>
    <m/>
    <m/>
    <m/>
    <m/>
    <m/>
    <m/>
    <m/>
    <m/>
    <m/>
    <m/>
    <m/>
    <m/>
    <m/>
    <m/>
    <m/>
    <m/>
    <m/>
    <m/>
    <m/>
    <m/>
    <m/>
    <m/>
    <m/>
    <m/>
    <m/>
    <m/>
    <m/>
    <m/>
    <m/>
    <m/>
    <m/>
  </r>
  <r>
    <n v="598"/>
    <s v="AGFC"/>
    <s v="3 - QC Complete"/>
    <n v="44333"/>
    <n v="44617"/>
    <s v="Duplicate of index 96. Structure fire, not attributable to PG&amp;E. Fire burnt down service. This information is preliminary."/>
    <s v="\\fxshare-nas05\quotashare-fs01\ESA\5 - Ignition Tracking\2021_Ignition_QC_Folders\20210517_nan_nan_nan_3327882334"/>
    <s v=" "/>
    <m/>
    <m/>
    <m/>
    <m/>
    <m/>
    <s v="Not In Scope"/>
    <m/>
    <m/>
    <m/>
    <m/>
    <m/>
    <m/>
    <m/>
    <m/>
    <m/>
    <m/>
    <m/>
    <m/>
    <m/>
    <m/>
    <m/>
    <m/>
    <m/>
    <m/>
    <m/>
    <m/>
    <m/>
    <m/>
    <m/>
    <m/>
    <m/>
    <m/>
    <m/>
    <m/>
    <m/>
    <m/>
    <m/>
    <m/>
    <m/>
    <m/>
    <m/>
    <m/>
    <m/>
    <m/>
    <m/>
    <m/>
    <m/>
    <m/>
    <m/>
    <m/>
    <m/>
    <m/>
    <s v=" "/>
    <x v="222"/>
    <s v="03:21:00"/>
    <m/>
    <m/>
    <s v="FAS"/>
    <s v="N"/>
    <s v="Y"/>
    <m/>
    <m/>
    <m/>
    <n v="3327882334"/>
    <m/>
    <m/>
    <m/>
    <m/>
    <s v=" "/>
    <x v="0"/>
    <x v="1"/>
    <s v="N"/>
    <s v="N"/>
    <s v="N"/>
    <s v="Duplicate of index 96. Structure fire, not attributable to PG&amp;E. Fire burnt down service. This information is preliminary."/>
    <s v="Not PG&amp;E"/>
    <s v="Building"/>
    <m/>
    <m/>
    <m/>
    <s v="&lt;3 meters of linear travel"/>
    <s v="plus house"/>
    <m/>
    <m/>
    <m/>
    <m/>
    <s v="Other Fire: Non-PG&amp;E related"/>
    <m/>
    <m/>
    <m/>
    <s v="Overhead"/>
    <x v="1"/>
    <m/>
    <m/>
    <m/>
    <s v=" "/>
    <x v="1"/>
    <n v="40.922587"/>
    <n v="-123.619117"/>
    <s v="Humboldt"/>
    <s v="WILLOW CREEK 1103"/>
    <n v="12000"/>
    <m/>
    <x v="1"/>
    <s v="Willow Creek FD"/>
    <s v="Hardwood Forest"/>
    <m/>
    <m/>
    <s v="N"/>
    <m/>
    <m/>
    <n v="115"/>
    <m/>
    <s v="N"/>
    <s v="N"/>
    <m/>
    <m/>
    <s v="2021-05-17"/>
    <m/>
    <m/>
    <m/>
    <m/>
    <m/>
    <m/>
    <m/>
    <m/>
    <m/>
    <m/>
    <m/>
    <m/>
    <m/>
    <m/>
    <m/>
    <m/>
    <m/>
    <m/>
    <m/>
    <s v="  "/>
    <s v="NORTH COAST"/>
    <s v="WILLOW CREEK"/>
    <s v="03:21"/>
    <n v="44333"/>
    <m/>
    <n v="3327882334"/>
    <n v="107"/>
    <s v="MOUNTAIN VIEW LN"/>
    <s v="WILLOW CREEK"/>
    <n v="40.922317"/>
    <n v="-123.619584"/>
    <s v="WCTM2AU"/>
    <s v="AMBROSE, MARK"/>
    <n v="192171103"/>
    <s v="20210517 03:28"/>
    <n v="2640"/>
    <n v="1"/>
    <s v="house fire burnt service down disconnected at transformer house comeplete loss"/>
    <s v="Y"/>
    <m/>
    <m/>
    <m/>
    <n v="40.922587"/>
    <n v="-123.619117"/>
    <m/>
    <s v="willow creek fire capt corey hicks 5306292229"/>
    <m/>
    <s v="N"/>
    <s v="N"/>
    <s v="Y"/>
    <s v="Clear"/>
    <m/>
    <s v="Structures"/>
    <s v="plus minimal land"/>
    <s v="Calm"/>
    <m/>
    <s v="Unknown"/>
    <s v="fire inspector unsure at this time"/>
    <s v="3 meters - 0.25 Acres"/>
    <s v="plus house"/>
    <s v="Fire Dept"/>
    <m/>
    <s v="Overhead"/>
    <m/>
    <s v="Y"/>
    <s v="pics"/>
    <s v="PG&amp;E Employee"/>
    <s v="m2au"/>
    <m/>
    <m/>
    <m/>
    <s v="  "/>
    <m/>
    <m/>
    <m/>
    <m/>
    <m/>
    <m/>
    <m/>
    <m/>
    <m/>
    <m/>
    <m/>
    <m/>
    <m/>
    <m/>
    <m/>
    <m/>
    <m/>
    <m/>
    <m/>
    <m/>
    <m/>
    <m/>
    <m/>
    <m/>
    <m/>
    <m/>
    <m/>
    <m/>
    <m/>
    <m/>
    <m/>
    <m/>
    <m/>
    <m/>
    <m/>
    <m/>
    <m/>
    <m/>
    <m/>
    <m/>
    <m/>
    <m/>
    <m/>
    <m/>
    <m/>
    <m/>
    <m/>
  </r>
  <r>
    <n v="597"/>
    <s v="AGFC"/>
    <s v="3 - QC Complete"/>
    <n v="44333"/>
    <n v="44617"/>
    <s v="Duplicate of index 96. Structure fire, not attributable to PG&amp;E. Fire burnt down service. This information is preliminary."/>
    <s v="\\fxshare-nas05\quotashare-fs01\ESA\5 - Ignition Tracking\2021_Ignition_QC_Folders\20210517_1351059_21-0062079_nan_T005291488"/>
    <s v=" "/>
    <m/>
    <m/>
    <m/>
    <m/>
    <m/>
    <s v="Not In Scope"/>
    <m/>
    <m/>
    <m/>
    <m/>
    <m/>
    <m/>
    <m/>
    <m/>
    <m/>
    <m/>
    <m/>
    <m/>
    <m/>
    <m/>
    <m/>
    <m/>
    <m/>
    <m/>
    <m/>
    <m/>
    <m/>
    <m/>
    <m/>
    <m/>
    <m/>
    <m/>
    <m/>
    <m/>
    <m/>
    <m/>
    <m/>
    <m/>
    <m/>
    <m/>
    <m/>
    <m/>
    <m/>
    <m/>
    <m/>
    <m/>
    <m/>
    <m/>
    <m/>
    <m/>
    <m/>
    <m/>
    <s v=" "/>
    <x v="222"/>
    <s v="02:15:00"/>
    <n v="44333"/>
    <s v="02:15:00"/>
    <s v="FAS"/>
    <s v="N"/>
    <s v="Y"/>
    <n v="1351059"/>
    <s v="21-0062079"/>
    <m/>
    <s v="T005291488"/>
    <m/>
    <m/>
    <m/>
    <m/>
    <s v=" "/>
    <x v="0"/>
    <x v="1"/>
    <s v="N"/>
    <s v="N"/>
    <s v="N"/>
    <s v="Duplicate of index 96. Structure fire, not attributable to PG&amp;E. Fire burnt down service. This information is preliminary."/>
    <s v="Not PG&amp;E"/>
    <s v="Building"/>
    <m/>
    <m/>
    <m/>
    <s v="&lt;0.25"/>
    <s v="pluse house"/>
    <m/>
    <m/>
    <m/>
    <m/>
    <s v="Other Fire: Non-PG&amp;E related"/>
    <m/>
    <m/>
    <m/>
    <s v="Overhead"/>
    <x v="1"/>
    <m/>
    <m/>
    <m/>
    <s v=" "/>
    <x v="1"/>
    <n v="40.922587"/>
    <n v="-123.619117"/>
    <s v="Humboldt"/>
    <s v="WILLOW CREEK 1103"/>
    <n v="12000"/>
    <m/>
    <x v="1"/>
    <s v="Willow Creek FD"/>
    <s v="Hardwood Forest"/>
    <m/>
    <m/>
    <s v="N"/>
    <m/>
    <m/>
    <n v="115"/>
    <m/>
    <s v="N"/>
    <s v="N"/>
    <m/>
    <m/>
    <s v="2021-05-17"/>
    <m/>
    <m/>
    <m/>
    <m/>
    <m/>
    <m/>
    <m/>
    <m/>
    <m/>
    <m/>
    <m/>
    <m/>
    <m/>
    <m/>
    <m/>
    <m/>
    <m/>
    <m/>
    <m/>
    <s v="  "/>
    <s v="NORTH COAST"/>
    <s v="WILLOW CREEK"/>
    <s v="02:15"/>
    <n v="44333"/>
    <n v="1351059"/>
    <s v="T005291488"/>
    <m/>
    <s v="GEORGE LN"/>
    <s v="WILLOW CREEK"/>
    <n v="40.921810000000001"/>
    <n v="-123.62305000000001"/>
    <s v="WCTM2AU"/>
    <s v="AMBROSE, MARK"/>
    <n v="192171103"/>
    <s v="20210517 03:18"/>
    <n v="9002"/>
    <n v="1"/>
    <s v="house fire burnt service down opened c/o 2917 due to flames close to primary that was above house"/>
    <s v="Y"/>
    <m/>
    <m/>
    <m/>
    <n v="40.922587"/>
    <n v="-123.619117"/>
    <m/>
    <s v="willow creek fire capt corey hicks 5306292229"/>
    <m/>
    <s v="N"/>
    <s v="Y"/>
    <m/>
    <s v="Clear"/>
    <m/>
    <s v="Structures"/>
    <s v="plus minimal land"/>
    <s v="Calm"/>
    <m/>
    <s v="Unknown"/>
    <s v="fire inspector unsure at this time"/>
    <s v="3 meters - 0.25 Acres"/>
    <s v="pluse house"/>
    <s v="Fire Dept"/>
    <m/>
    <s v="Overhead"/>
    <m/>
    <s v="Y"/>
    <s v="pics"/>
    <s v="PG&amp;E Employee"/>
    <s v="m2au"/>
    <s v="FIRE, HOUSE OR BLDG"/>
    <s v="CONDUCTOR, OVERHEAD"/>
    <s v="N"/>
    <s v="  "/>
    <s v="Unplanned"/>
    <s v="Humboldt"/>
    <s v="Willow Creek"/>
    <s v="192171103, WILLOW CREEK-1103"/>
    <s v="21-0062079"/>
    <s v="Unplanned"/>
    <s v="Lightning,Clear;32-90 F"/>
    <s v="50"/>
    <s v="8350"/>
    <s v="NO"/>
    <s v="Force Out"/>
    <m/>
    <m/>
    <m/>
    <m/>
    <m/>
    <m/>
    <m/>
    <m/>
    <m/>
    <m/>
    <m/>
    <m/>
    <m/>
    <m/>
    <m/>
    <m/>
    <m/>
    <m/>
    <m/>
    <m/>
    <m/>
    <m/>
    <m/>
    <m/>
    <m/>
    <m/>
    <m/>
    <m/>
    <m/>
    <m/>
    <m/>
    <m/>
    <m/>
    <m/>
    <m/>
    <m/>
  </r>
  <r>
    <n v="2386"/>
    <s v="MMY6"/>
    <s v="3 - QC Complete"/>
    <n v="44494"/>
    <n v="44617"/>
    <s v="Fuse failure lead to broken conductor and crossarm/pole fire."/>
    <s v="\\fxshare-nas05\quotashare-fs01\ESA\5 - Ignition Tracking\Action Items, CAP Items, Missed Ignitions\Missed_Ignitions_Audit\003_SAP_Missed_Ignitions\20210516_230_1349004_121332734"/>
    <s v=" "/>
    <m/>
    <m/>
    <m/>
    <m/>
    <m/>
    <m/>
    <m/>
    <m/>
    <m/>
    <m/>
    <m/>
    <m/>
    <m/>
    <m/>
    <m/>
    <m/>
    <m/>
    <m/>
    <m/>
    <m/>
    <m/>
    <m/>
    <m/>
    <m/>
    <m/>
    <m/>
    <m/>
    <m/>
    <m/>
    <m/>
    <m/>
    <m/>
    <m/>
    <m/>
    <m/>
    <m/>
    <m/>
    <m/>
    <m/>
    <m/>
    <m/>
    <m/>
    <m/>
    <m/>
    <m/>
    <m/>
    <m/>
    <m/>
    <m/>
    <m/>
    <m/>
    <m/>
    <s v=" "/>
    <x v="223"/>
    <m/>
    <n v="44330"/>
    <s v="09:07:00"/>
    <s v="SAP"/>
    <s v="Y"/>
    <s v="N"/>
    <n v="1349004"/>
    <s v="21-0061425"/>
    <m/>
    <s v="T005289370"/>
    <n v="121332734"/>
    <m/>
    <m/>
    <m/>
    <s v=" "/>
    <x v="0"/>
    <x v="0"/>
    <s v="N"/>
    <s v="N"/>
    <s v="N"/>
    <s v="On 2021-05-16, PG&amp;E observed an outage on the SALINAS 1102  12KV circuit in Monterey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Equipment - PG&amp;E"/>
    <s v="All types of equipment / facility failure"/>
    <s v="Fuse failure - all"/>
    <s v="Y"/>
    <s v="Overhead"/>
    <x v="1"/>
    <s v="Crossarm"/>
    <m/>
    <n v="101785136"/>
    <s v=" "/>
    <x v="0"/>
    <n v="36.696849989999997"/>
    <n v="-121.6399"/>
    <s v="Monterey"/>
    <s v="SALINAS 1102 "/>
    <n v="12000"/>
    <m/>
    <x v="0"/>
    <s v="Self Extinguished"/>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596"/>
    <s v="AGFC"/>
    <s v="3 - QC Complete"/>
    <n v="44333"/>
    <n v="44617"/>
    <s v="Structure fire, not attributable to PG&amp;E. Fire burnt down service. This information is preliminary."/>
    <s v="\\fxshare-nas05\quotashare-fs01\ESA\5 - Ignition Tracking\2021_Ignition_QC_Folders\20210516_nan_nan_nan_3326987216"/>
    <s v=" "/>
    <m/>
    <m/>
    <m/>
    <m/>
    <m/>
    <s v="Not In Scope"/>
    <m/>
    <m/>
    <m/>
    <m/>
    <m/>
    <m/>
    <m/>
    <m/>
    <m/>
    <m/>
    <m/>
    <m/>
    <m/>
    <m/>
    <m/>
    <m/>
    <m/>
    <m/>
    <m/>
    <m/>
    <m/>
    <m/>
    <m/>
    <m/>
    <m/>
    <m/>
    <m/>
    <m/>
    <m/>
    <m/>
    <m/>
    <m/>
    <m/>
    <m/>
    <m/>
    <m/>
    <m/>
    <m/>
    <m/>
    <m/>
    <m/>
    <m/>
    <m/>
    <m/>
    <m/>
    <m/>
    <s v=" "/>
    <x v="223"/>
    <s v="23:23:00"/>
    <m/>
    <m/>
    <s v="FAS"/>
    <s v="N"/>
    <s v="N"/>
    <m/>
    <m/>
    <m/>
    <n v="3326987216"/>
    <m/>
    <m/>
    <m/>
    <m/>
    <s v=" "/>
    <x v="0"/>
    <x v="1"/>
    <s v="N"/>
    <s v="N"/>
    <s v="N"/>
    <s v="Structure fire, not attributable to PG&amp;E. Fire burnt down service. This information is preliminary."/>
    <s v="Not PG&amp;E"/>
    <s v="Building"/>
    <m/>
    <m/>
    <m/>
    <s v="&lt;0.25"/>
    <s v="plus structure"/>
    <m/>
    <m/>
    <m/>
    <m/>
    <s v="Other Fire: Non-PG&amp;E related"/>
    <m/>
    <m/>
    <m/>
    <s v="Overhead"/>
    <x v="1"/>
    <m/>
    <m/>
    <m/>
    <s v=" "/>
    <x v="1"/>
    <n v="40.922587"/>
    <n v="-123.619117"/>
    <s v="Humboldt"/>
    <s v="WILLOW CREEK 1103 "/>
    <n v="12000"/>
    <m/>
    <x v="0"/>
    <s v="Willow Creek FD"/>
    <s v="Hardwood Forest"/>
    <m/>
    <m/>
    <s v="N"/>
    <m/>
    <m/>
    <n v="115"/>
    <m/>
    <s v="N"/>
    <s v="N"/>
    <m/>
    <m/>
    <s v="2021-05-17"/>
    <m/>
    <m/>
    <m/>
    <m/>
    <m/>
    <m/>
    <m/>
    <m/>
    <m/>
    <m/>
    <m/>
    <m/>
    <m/>
    <m/>
    <m/>
    <m/>
    <m/>
    <m/>
    <m/>
    <s v="  "/>
    <s v="NORTH COAST"/>
    <s v="WILLOW CREEK"/>
    <s v="23:23"/>
    <n v="44332"/>
    <m/>
    <n v="3326987216"/>
    <n v="107"/>
    <s v="MOUNTAIN VIEW LN"/>
    <s v="WILLOW CREEK"/>
    <n v="40.922317"/>
    <n v="-123.619584"/>
    <s v="WCTM2AU"/>
    <s v="AMBROSE, MARK"/>
    <n v="192171103"/>
    <s v="20210517 03:07"/>
    <n v="1122"/>
    <m/>
    <s v="house fire minimal ground fire"/>
    <s v="Y"/>
    <m/>
    <m/>
    <m/>
    <n v="40.922587"/>
    <n v="-123.619117"/>
    <m/>
    <s v="willow creek fire capt corey hicks 5306292229"/>
    <m/>
    <s v="N"/>
    <s v="Y"/>
    <s v="Y"/>
    <s v="Clear"/>
    <m/>
    <s v="Structures"/>
    <s v="plus minimal ground fire"/>
    <s v="Calm"/>
    <m/>
    <s v="Unknown"/>
    <s v="fire inspector says unknown at this time"/>
    <s v="3 meters - 0.25 Acres"/>
    <s v="plus structure"/>
    <s v="Fire Dept"/>
    <m/>
    <s v="Overhead"/>
    <m/>
    <s v="Y"/>
    <s v="pics"/>
    <s v="PG&amp;E Employee"/>
    <s v="m2au"/>
    <m/>
    <m/>
    <m/>
    <s v="  "/>
    <m/>
    <m/>
    <m/>
    <m/>
    <m/>
    <m/>
    <m/>
    <m/>
    <m/>
    <m/>
    <m/>
    <m/>
    <m/>
    <m/>
    <m/>
    <m/>
    <m/>
    <m/>
    <m/>
    <m/>
    <m/>
    <m/>
    <m/>
    <m/>
    <m/>
    <m/>
    <m/>
    <m/>
    <m/>
    <m/>
    <m/>
    <m/>
    <m/>
    <m/>
    <m/>
    <m/>
    <m/>
    <m/>
    <m/>
    <m/>
    <m/>
    <m/>
    <m/>
    <m/>
    <m/>
    <m/>
    <m/>
  </r>
  <r>
    <n v="595"/>
    <s v="AGFC"/>
    <s v="3 - QC Complete"/>
    <n v="44332"/>
    <n v="44617"/>
    <s v="Duplicate of index 594. Bird made contact with line recolser bushings, resulting in an ignition. The ensuing fire was 3 meter - 0.25 acre in size. This information is preliminary."/>
    <s v="\\fxshare-nas05\quotashare-fs01\ESA\5 - Ignition Tracking\2021_Ignition_QC_Folders\20210516_1350934_21-0062049.1(2 outages)_nan_T005291365"/>
    <s v=" "/>
    <m/>
    <m/>
    <m/>
    <m/>
    <m/>
    <s v="Not In Scope"/>
    <m/>
    <m/>
    <m/>
    <m/>
    <m/>
    <m/>
    <m/>
    <m/>
    <m/>
    <m/>
    <m/>
    <m/>
    <m/>
    <m/>
    <m/>
    <m/>
    <m/>
    <m/>
    <m/>
    <m/>
    <m/>
    <m/>
    <m/>
    <m/>
    <m/>
    <m/>
    <m/>
    <m/>
    <m/>
    <m/>
    <m/>
    <m/>
    <m/>
    <m/>
    <m/>
    <m/>
    <m/>
    <m/>
    <m/>
    <m/>
    <m/>
    <m/>
    <m/>
    <m/>
    <m/>
    <m/>
    <s v=" "/>
    <x v="223"/>
    <s v="15:53:00"/>
    <n v="44332"/>
    <s v="15:53:00"/>
    <s v="FAS"/>
    <s v="N"/>
    <s v="Y"/>
    <n v="1350934"/>
    <s v="21-0062049.1(2 outages)"/>
    <m/>
    <s v="T005291365"/>
    <m/>
    <m/>
    <m/>
    <m/>
    <s v=" "/>
    <x v="0"/>
    <x v="1"/>
    <s v="N"/>
    <s v="N"/>
    <s v="N"/>
    <m/>
    <s v="Not PG&amp;E"/>
    <s v="Other"/>
    <m/>
    <m/>
    <m/>
    <s v="&lt;0.25"/>
    <m/>
    <m/>
    <m/>
    <m/>
    <m/>
    <s v="Duplicate"/>
    <m/>
    <m/>
    <m/>
    <s v="Overhead"/>
    <x v="1"/>
    <m/>
    <m/>
    <m/>
    <s v=" "/>
    <x v="1"/>
    <n v="37.739986700000003"/>
    <n v="-121.7470733"/>
    <s v="Alameda"/>
    <s v="CAYETANO 2109"/>
    <n v="21000"/>
    <m/>
    <x v="0"/>
    <s v="Cal Fire"/>
    <s v="Urban"/>
    <m/>
    <m/>
    <s v="N"/>
    <m/>
    <m/>
    <m/>
    <m/>
    <s v="N"/>
    <s v="N"/>
    <m/>
    <m/>
    <s v="2021-05-16"/>
    <m/>
    <m/>
    <m/>
    <m/>
    <m/>
    <m/>
    <m/>
    <m/>
    <m/>
    <m/>
    <m/>
    <m/>
    <m/>
    <m/>
    <m/>
    <m/>
    <m/>
    <m/>
    <m/>
    <s v="  "/>
    <s v="MISSION"/>
    <s v="LIVERMORE 03"/>
    <s v="15:53"/>
    <n v="44332"/>
    <n v="1350934"/>
    <s v="T005291365"/>
    <n v="842"/>
    <s v="HERMAN AVE APT 103"/>
    <s v="LIVERMORE"/>
    <n v="37.738300000000002"/>
    <n v="-121.77063"/>
    <s v="M3TNMN4"/>
    <s v="NORIEGA, NICHOLAS"/>
    <n v="1442"/>
    <s v="20210516 17:14"/>
    <n v="9002"/>
    <n v="1"/>
    <s v="FOUND BIRDS AND BIRD NEST ON TOP OF MR 572. MR572 FLASHED AND BLEW OPEN SOURCE SIDE JUMPER. CREATED A-TAG FOR CREW TO REPLACE MR572"/>
    <s v="Y"/>
    <n v="3"/>
    <s v="\\fxshare-nas05\quotashare-fs01\ESA\5 - Ignition Tracking\Fire_Tab_Attachment_Files"/>
    <m/>
    <n v="37.740037000000001"/>
    <n v="-121.74668200000001"/>
    <s v="FIRE 25' EAST OF MR 572. APPROX SIZE OF FIRE QUARTER ACRE. CAL FIRE RESPONDED"/>
    <s v="MATTHEW/ MAY INCIDENT #3537"/>
    <m/>
    <s v="N"/>
    <s v="Y"/>
    <m/>
    <s v="Clear"/>
    <m/>
    <s v="Private Land"/>
    <m/>
    <s v="Calm"/>
    <m/>
    <s v="Animal"/>
    <m/>
    <s v="&lt; 1 meter"/>
    <m/>
    <s v="Cal Fire"/>
    <m/>
    <s v="Overhead"/>
    <m/>
    <s v="Y"/>
    <s v="PHOTOS "/>
    <s v="PG&amp;E Employee"/>
    <m/>
    <s v="BIRD-FOUND"/>
    <s v="RECLOSER"/>
    <s v="N"/>
    <s v="  "/>
    <s v="Unplanned"/>
    <s v="Mission"/>
    <s v="Livermore"/>
    <s v="014422109, CAYETANO-2109"/>
    <s v="21-0062049.1(2 outages)"/>
    <s v="Unplanned"/>
    <s v="Fog,Drizzle;"/>
    <s v="3146"/>
    <s v="28314"/>
    <s v="NO"/>
    <s v="Line to Ground"/>
    <m/>
    <m/>
    <m/>
    <m/>
    <m/>
    <m/>
    <m/>
    <m/>
    <m/>
    <m/>
    <m/>
    <m/>
    <m/>
    <m/>
    <m/>
    <m/>
    <m/>
    <m/>
    <m/>
    <m/>
    <m/>
    <m/>
    <m/>
    <m/>
    <m/>
    <m/>
    <m/>
    <m/>
    <m/>
    <m/>
    <m/>
    <m/>
    <m/>
    <m/>
    <m/>
    <m/>
  </r>
  <r>
    <n v="594"/>
    <s v="TLAL"/>
    <s v="3 - QC Complete"/>
    <n v="44372"/>
    <n v="44617"/>
    <s v="Bird made contact with line recloser bushings, resulting in an ignition. The ensuing fire was 3 meter - 0.25 acre in size. This information is preliminary. OIS: 1350934; ILIS: 21-0062049.1, 21-0062049.2; FOID: T005291349 (JJSX-John), T005291365 (NMN4-Nicholas), T005291346 (NMN4-Nicholas); EC: 121341780; PM: 35250540; County: Alameda; Division: Mission; Circuit ID: 014422109; SAP Pole ID: 103522965; Bird Incident # 3537."/>
    <s v="\\fxshare-nas05\quotashare-fs01\ESA\5 - Ignition Tracking\2021_Ignition_QC_Folders\20210516_1350934_21-0062049.1(2 outages)_nan_T005291349"/>
    <s v=" "/>
    <m/>
    <s v="TLAL"/>
    <s v="Create &amp; Outage Time, HFTD Updated; Additional ILIS &amp; FOIDs Added. 6/3/2021 AGFC changed HFTD to Tier 2 due evidence from photos and google earth images showing the igniton occurred on the side of the road that is Tier 2 HFTD. Fire lat long was also adjusted."/>
    <m/>
    <s v="F2G4 (Exponent)"/>
    <s v="Complete"/>
    <s v="Not Required"/>
    <m/>
    <m/>
    <s v="Not Required"/>
    <m/>
    <m/>
    <m/>
    <m/>
    <m/>
    <m/>
    <m/>
    <s v="Not Required"/>
    <m/>
    <m/>
    <m/>
    <m/>
    <m/>
    <m/>
    <m/>
    <m/>
    <m/>
    <m/>
    <m/>
    <m/>
    <m/>
    <m/>
    <m/>
    <m/>
    <m/>
    <n v="44384"/>
    <n v="44414"/>
    <m/>
    <m/>
    <m/>
    <m/>
    <m/>
    <m/>
    <m/>
    <m/>
    <s v="Y"/>
    <n v="44334"/>
    <m/>
    <s v="JJSX, NMN4"/>
    <s v="JJSX@pge.com, NMN4@pge.com"/>
    <s v="Bird Incident Form Rqtd via email to the 2 Tmen &amp; their Sup"/>
    <m/>
    <s v=" "/>
    <x v="223"/>
    <s v="15:02:00"/>
    <n v="44332"/>
    <s v="14:54:00"/>
    <s v="FAS"/>
    <s v="N"/>
    <s v="N"/>
    <n v="1350934"/>
    <s v="21-0062049.1, 21-0062049.2"/>
    <m/>
    <s v="T005291349, T005291365, T005291346"/>
    <n v="121341780"/>
    <n v="118147727"/>
    <m/>
    <s v="PG&amp;E_594_Ignition_20210516_2.jpg"/>
    <s v=" "/>
    <x v="1"/>
    <x v="0"/>
    <s v="Y"/>
    <s v="Y"/>
    <s v="N"/>
    <s v="On May 16, 2021 at 1543 hours, a PG&amp;E Troubleman patrolled the Cayetano 2109 21kV Distribution Circuit number 014422109, in the State Responsibility area near Dagnino Road and four poles north of May School Road in Livermore. They observed birds and a bird nest on top of MR 572, the line recloser flashed and burnt open one source side jumper, and a quarter-acre fire 25' east of MR 572. Initial analysis indicates the ignition was caused by a crow that got in between the Nova line recloser bushings and both the birds and their nest flashed across the MR. The line recloser was replaced in 2019 as well, due to birds. The crows were found dead and burned, from suspected electrocution. Cal Fire responded to and extinguished the fire. The line was returned to service on May 16, 2021. This information is preliminary."/>
    <s v="PG&amp;E"/>
    <s v="Other"/>
    <s v="Bird"/>
    <s v="D"/>
    <s v="D"/>
    <s v="&lt;0.25"/>
    <m/>
    <m/>
    <m/>
    <m/>
    <m/>
    <s v="Contact - Animal - Bird"/>
    <s v="Contact from object"/>
    <s v="Animal contact"/>
    <s v="Y"/>
    <s v="Overhead"/>
    <x v="0"/>
    <s v="Recloser"/>
    <s v="Line Recloser"/>
    <n v="103522965"/>
    <s v=" "/>
    <x v="1"/>
    <n v="37.739986999999999"/>
    <n v="-121.746695"/>
    <s v="Alameda"/>
    <s v="CAYETANO 2109"/>
    <n v="21000"/>
    <m/>
    <x v="0"/>
    <s v="Cal Fire"/>
    <s v="Herbaceous"/>
    <m/>
    <m/>
    <s v="N"/>
    <m/>
    <s v="May"/>
    <m/>
    <m/>
    <s v="N"/>
    <s v="N"/>
    <m/>
    <m/>
    <s v="2021-05-16"/>
    <m/>
    <m/>
    <m/>
    <m/>
    <m/>
    <m/>
    <m/>
    <m/>
    <m/>
    <m/>
    <m/>
    <m/>
    <m/>
    <m/>
    <m/>
    <m/>
    <m/>
    <m/>
    <m/>
    <s v="  "/>
    <s v="MISSION"/>
    <s v="LIVERMORE 03"/>
    <s v="15:18"/>
    <n v="44332"/>
    <n v="1350934"/>
    <s v="T005291349"/>
    <n v="842"/>
    <s v="HERMAN AVE APT 103"/>
    <s v="LIVERMORE"/>
    <n v="37.738300000000002"/>
    <n v="-121.77063"/>
    <s v="M3TJJSX"/>
    <s v="STEWART, JOHN"/>
    <n v="1442"/>
    <s v="20210516 16:59"/>
    <n v="9002"/>
    <n v="1"/>
    <s v="Bird got in between bushings on MR572.  LR is NG and crew will replace."/>
    <s v="Y"/>
    <m/>
    <m/>
    <s v="37.7399867,-121.7470733,154.200000,3D"/>
    <m/>
    <m/>
    <s v="May Incident #3537"/>
    <s v="Cal Fire"/>
    <m/>
    <s v="N"/>
    <s v="Y"/>
    <m/>
    <s v="Clear"/>
    <m/>
    <s v="County Land"/>
    <m/>
    <s v="Gusty"/>
    <m/>
    <s v="Vegetation"/>
    <m/>
    <s v="3 meters - 0.25 Acres"/>
    <m/>
    <s v="Cal Fire"/>
    <m/>
    <s v="Overhead"/>
    <m/>
    <s v="N"/>
    <m/>
    <m/>
    <m/>
    <s v="BIRD-FOUND"/>
    <s v="RECLOSER"/>
    <s v="N"/>
    <s v="  "/>
    <s v="Unplanned"/>
    <s v="Mission"/>
    <s v="Livermore"/>
    <s v="014422109, CAYETANO-2109"/>
    <s v="21-0062049.1(2 outages)"/>
    <s v="Unplanned"/>
    <s v="Fog,Drizzle;"/>
    <s v="3146"/>
    <s v="28314"/>
    <s v="NO"/>
    <s v="Line to Ground"/>
    <m/>
    <m/>
    <m/>
    <m/>
    <m/>
    <m/>
    <m/>
    <m/>
    <m/>
    <m/>
    <m/>
    <m/>
    <m/>
    <m/>
    <m/>
    <m/>
    <m/>
    <m/>
    <m/>
    <m/>
    <m/>
    <m/>
    <m/>
    <m/>
    <m/>
    <m/>
    <m/>
    <m/>
    <m/>
    <m/>
    <m/>
    <m/>
    <m/>
    <m/>
    <m/>
    <m/>
  </r>
  <r>
    <n v="593"/>
    <s v="P4K5"/>
    <s v="3 - QC Complete"/>
    <n v="44392"/>
    <n v="44617"/>
    <s v="Vegetation fire unknown if attributable to PG&amp;E assets. Not much information on incident provided by the troubleman field notes. The responding troubleman will need to be contacted for additional details. This information is preliminary."/>
    <s v="\\fxshare-nas05\quotashare-fs01\ESA\5 - Ignition Tracking\2021_Ignition_QC_Folders\20210516_1350905_nan_nan_T005291311"/>
    <s v=" "/>
    <m/>
    <s v="P4K5"/>
    <s v="Adjusted Outage Time"/>
    <m/>
    <m/>
    <s v="Not In Scope"/>
    <m/>
    <m/>
    <m/>
    <m/>
    <m/>
    <m/>
    <m/>
    <m/>
    <m/>
    <m/>
    <m/>
    <m/>
    <m/>
    <m/>
    <m/>
    <m/>
    <m/>
    <m/>
    <m/>
    <m/>
    <m/>
    <m/>
    <m/>
    <m/>
    <m/>
    <m/>
    <m/>
    <m/>
    <m/>
    <m/>
    <m/>
    <m/>
    <m/>
    <m/>
    <m/>
    <m/>
    <m/>
    <m/>
    <m/>
    <m/>
    <m/>
    <m/>
    <m/>
    <m/>
    <m/>
    <m/>
    <s v=" "/>
    <x v="223"/>
    <s v="13:49:00"/>
    <n v="44332"/>
    <s v="13:41:00"/>
    <s v="FAS"/>
    <s v="N"/>
    <s v="N"/>
    <n v="1350905"/>
    <m/>
    <m/>
    <s v="T005291307, T005291309, T005291311"/>
    <m/>
    <m/>
    <m/>
    <s v="No photo"/>
    <s v=" "/>
    <x v="0"/>
    <x v="1"/>
    <s v="N"/>
    <s v="N"/>
    <s v="N"/>
    <s v="Vegetaion fire, Not attributable to PG&amp;E.  The fire started from the grass around the base of the pole and burnt some of the molding from the riser pole. The ensuing fire was &lt; 0.25 acres in size, suppressed by Davis FD. This information is preliminary."/>
    <s v="Not PG&amp;E"/>
    <s v="Vegetation"/>
    <m/>
    <m/>
    <m/>
    <s v="&lt;0.25"/>
    <m/>
    <m/>
    <m/>
    <m/>
    <m/>
    <s v="Other Fire: Non-PG&amp;E related"/>
    <m/>
    <m/>
    <m/>
    <s v="Overbuild"/>
    <x v="1"/>
    <m/>
    <m/>
    <m/>
    <s v=" "/>
    <x v="0"/>
    <n v="38.538310000000003"/>
    <n v="-121.72779"/>
    <s v="Yolo"/>
    <s v="DAVIS 1112"/>
    <n v="12000"/>
    <m/>
    <x v="0"/>
    <s v="Davis FD"/>
    <s v="Urban"/>
    <m/>
    <m/>
    <s v="N"/>
    <m/>
    <m/>
    <m/>
    <m/>
    <s v="N"/>
    <s v="N"/>
    <m/>
    <m/>
    <s v="2021-05-16"/>
    <m/>
    <m/>
    <m/>
    <m/>
    <m/>
    <m/>
    <m/>
    <m/>
    <m/>
    <m/>
    <m/>
    <m/>
    <m/>
    <m/>
    <m/>
    <m/>
    <m/>
    <m/>
    <m/>
    <s v="  "/>
    <s v="SACRAMENTO"/>
    <s v="WOODLAND 01"/>
    <s v="13:49"/>
    <n v="44332"/>
    <n v="1350905"/>
    <s v="T005291311"/>
    <n v="1659"/>
    <s v="DREW CIR"/>
    <s v="DAVIS"/>
    <n v="38.538310000000003"/>
    <n v="-121.72779"/>
    <s v="S2GMRG1"/>
    <s v="GREEN, MIKE (1713)"/>
    <n v="62041112"/>
    <s v="20210516 16:12"/>
    <n v="9320"/>
    <m/>
    <s v="assisted tman AMRI"/>
    <s v="Y"/>
    <m/>
    <m/>
    <s v="38.5362417,-121.7283100,-11.200000,3D"/>
    <m/>
    <m/>
    <m/>
    <s v="davis fire dept"/>
    <m/>
    <s v="N"/>
    <s v="Y"/>
    <m/>
    <s v="Clear"/>
    <m/>
    <s v="Private Land"/>
    <m/>
    <s v="Calm"/>
    <m/>
    <s v="Vegetation"/>
    <m/>
    <s v="3 meters - 0.25 Acres"/>
    <m/>
    <s v="Fire Dept"/>
    <m/>
    <s v="Overbuild"/>
    <m/>
    <s v="N"/>
    <m/>
    <m/>
    <m/>
    <m/>
    <m/>
    <s v="N"/>
    <s v="  "/>
    <m/>
    <m/>
    <m/>
    <m/>
    <m/>
    <m/>
    <m/>
    <m/>
    <m/>
    <m/>
    <m/>
    <m/>
    <m/>
    <m/>
    <m/>
    <m/>
    <m/>
    <m/>
    <m/>
    <m/>
    <m/>
    <m/>
    <m/>
    <m/>
    <m/>
    <m/>
    <m/>
    <m/>
    <m/>
    <m/>
    <m/>
    <m/>
    <m/>
    <m/>
    <m/>
    <m/>
    <m/>
    <m/>
    <m/>
    <m/>
    <m/>
    <m/>
    <m/>
    <m/>
    <m/>
    <m/>
    <m/>
  </r>
  <r>
    <n v="592"/>
    <s v="MXX7"/>
    <s v="3 - QC Complete"/>
    <n v="44392"/>
    <n v="44617"/>
    <s v="Capacitor bank failure resulted in a small brush fire at base of pole. The ensuing fire was 1 meter - &lt; 3 meters in size. This information is preliminary."/>
    <s v="\\fxshare-nas05\quotashare-fs01\ESA\5 - Ignition Tracking\2021_Ignition_QC_Folders\20210516_nan_nan_nan_T005291270"/>
    <s v=" "/>
    <m/>
    <s v="MXX7"/>
    <s v="Changed fire latitude and longitude to match capacitor latitude and longitude. "/>
    <n v="44392"/>
    <m/>
    <s v="Not In Scope"/>
    <m/>
    <m/>
    <m/>
    <m/>
    <m/>
    <m/>
    <m/>
    <m/>
    <m/>
    <m/>
    <m/>
    <m/>
    <m/>
    <m/>
    <m/>
    <m/>
    <m/>
    <m/>
    <m/>
    <m/>
    <m/>
    <m/>
    <m/>
    <m/>
    <m/>
    <m/>
    <m/>
    <m/>
    <m/>
    <m/>
    <m/>
    <m/>
    <m/>
    <m/>
    <m/>
    <m/>
    <m/>
    <m/>
    <m/>
    <s v="Y"/>
    <n v="44392"/>
    <m/>
    <s v="CMMP"/>
    <s v="Chad McDonald, cmmp@pge.com, 707-249-3530"/>
    <s v="Emailed Chad McDonald for pictures on July 15th, 2021. "/>
    <m/>
    <s v=" "/>
    <x v="223"/>
    <s v="12:06:00"/>
    <m/>
    <m/>
    <s v="FAS"/>
    <s v="N"/>
    <s v="N"/>
    <s v="TR7678632"/>
    <m/>
    <m/>
    <s v="T005291270"/>
    <n v="121341312"/>
    <m/>
    <m/>
    <s v="No photo "/>
    <s v=" "/>
    <x v="1"/>
    <x v="0"/>
    <s v="Y"/>
    <s v="Y"/>
    <s v="N"/>
    <s v="On May 16th, 2021 at 1206 hours, a PG&amp;E Troubleman was dispatched to the MADISON 2101 21kV Distribution Circuit on County Road 85B in Yolo County in response to a fire. Initial analysis indicates a capacitor bank caused the ignition. Capicator bank was broken. The ensuing brush fire was 1 meter - &lt; 3 meters in size and the fire was suppressed by Yolo County FD. PG&amp;E crew replaced capacitor. This information is preliminary. "/>
    <s v="PG&amp;E"/>
    <s v="Vegetation"/>
    <m/>
    <s v="D"/>
    <s v="D"/>
    <s v="&lt;3 meters of linear travel"/>
    <s v="SMALL BRUSH FIRE AT BASE OF POLE CAUSED BY FAILED CAP BANK"/>
    <m/>
    <m/>
    <m/>
    <m/>
    <s v="Equipment - PG&amp;E"/>
    <s v="All types of equipment / facility failure"/>
    <s v="Capacitor bank failure"/>
    <s v="N"/>
    <s v="Overhead"/>
    <x v="0"/>
    <s v="Capacitor Bank"/>
    <s v="Capacitor Bank"/>
    <n v="103814405"/>
    <s v=" "/>
    <x v="0"/>
    <n v="38.698749919800001"/>
    <n v="-122.0376972995"/>
    <s v="Yolo"/>
    <s v="MADISON 2101"/>
    <n v="21000"/>
    <s v="MADISON 2101CB"/>
    <x v="0"/>
    <s v="Yolo County FD"/>
    <s v="Agriculture"/>
    <s v="Brush fuel model"/>
    <m/>
    <s v="Y"/>
    <s v="County 2018"/>
    <m/>
    <m/>
    <m/>
    <s v="N"/>
    <s v="N"/>
    <m/>
    <m/>
    <s v="2021-05-16"/>
    <m/>
    <m/>
    <m/>
    <m/>
    <m/>
    <m/>
    <m/>
    <m/>
    <m/>
    <m/>
    <m/>
    <m/>
    <m/>
    <m/>
    <m/>
    <m/>
    <m/>
    <m/>
    <m/>
    <s v="  "/>
    <s v="SACRAMENTO"/>
    <s v="WOODLAND 01"/>
    <s v="12:06"/>
    <n v="44332"/>
    <m/>
    <s v="T005291270"/>
    <s v="UNKNOWN"/>
    <s v="COUNTY RD 85B"/>
    <s v="ESPARTO"/>
    <m/>
    <m/>
    <s v="S2TCMMP"/>
    <s v="MCDONALD, CHAD"/>
    <m/>
    <s v="20210516 12:50"/>
    <n v="9002"/>
    <m/>
    <s v="CAP BANK FAILED CAUSED SMALL FIRE AT BASE OF POLE UNIT OFFLINE  COE PIN CREATED"/>
    <s v="Y"/>
    <m/>
    <m/>
    <s v="38.6965667,-122.0377933,65.800000,3D"/>
    <m/>
    <m/>
    <s v="SMALL BRUSH FIRE AT BASE OF POLE CAUSED BY FAILED CAP BANK"/>
    <s v="YOLO FIRE DEPT"/>
    <m/>
    <s v="N"/>
    <s v="Y"/>
    <m/>
    <s v="Clear"/>
    <m/>
    <s v="PG&amp;E Only"/>
    <m/>
    <s v="Light"/>
    <m/>
    <s v="PG&amp;E Equipment"/>
    <m/>
    <s v="1 meter - &lt; 3 meters"/>
    <m/>
    <s v="Fire Dept"/>
    <m/>
    <s v="Overhead"/>
    <m/>
    <s v="N"/>
    <m/>
    <m/>
    <m/>
    <s v="OVERHEAD"/>
    <s v="CAPACITOR"/>
    <s v="N"/>
    <s v="  "/>
    <m/>
    <m/>
    <m/>
    <m/>
    <m/>
    <m/>
    <m/>
    <m/>
    <m/>
    <m/>
    <m/>
    <m/>
    <m/>
    <m/>
    <m/>
    <m/>
    <m/>
    <m/>
    <m/>
    <m/>
    <m/>
    <m/>
    <m/>
    <m/>
    <m/>
    <m/>
    <m/>
    <m/>
    <m/>
    <m/>
    <m/>
    <m/>
    <m/>
    <m/>
    <m/>
    <m/>
    <m/>
    <m/>
    <m/>
    <m/>
    <m/>
    <m/>
    <m/>
    <m/>
    <m/>
    <m/>
    <m/>
  </r>
  <r>
    <n v="591"/>
    <s v="AGFC"/>
    <s v="3 - QC Complete"/>
    <n v="44332"/>
    <n v="44617"/>
    <s v="Duplicate of index 590. Car pole incident resulted in an ignition. The ensuing fire was 0.25 acre - 10 acres in size. This information is preliminary."/>
    <s v="\\fxshare-nas05\quotashare-fs01\ESA\5 - Ignition Tracking\2021_Ignition_QC_Folders\20210516_1350839_21-0061999.1(2 outages)_nan_T005291258"/>
    <s v=" "/>
    <m/>
    <m/>
    <m/>
    <m/>
    <m/>
    <s v="Not In Scope"/>
    <m/>
    <m/>
    <m/>
    <m/>
    <m/>
    <m/>
    <m/>
    <m/>
    <m/>
    <m/>
    <m/>
    <m/>
    <m/>
    <m/>
    <m/>
    <m/>
    <m/>
    <m/>
    <m/>
    <m/>
    <m/>
    <m/>
    <m/>
    <m/>
    <m/>
    <m/>
    <m/>
    <m/>
    <m/>
    <m/>
    <m/>
    <m/>
    <m/>
    <m/>
    <m/>
    <m/>
    <m/>
    <m/>
    <m/>
    <m/>
    <m/>
    <m/>
    <m/>
    <m/>
    <m/>
    <m/>
    <s v=" "/>
    <x v="223"/>
    <s v="11:14:00"/>
    <n v="44332"/>
    <s v="11:14:00"/>
    <s v="FAS"/>
    <s v="N"/>
    <s v="Y"/>
    <n v="1350839"/>
    <s v="21-0061999.1(2 outages)"/>
    <m/>
    <s v="T005291258"/>
    <n v="31540665"/>
    <m/>
    <m/>
    <m/>
    <s v=" "/>
    <x v="0"/>
    <x v="1"/>
    <s v="N"/>
    <s v="N"/>
    <s v="N"/>
    <s v="Duplicate of index 590. Car pole incident resulted in an ignition. The ensuing fire was 0.25 acre - 10 acres in size. This information is preliminary."/>
    <s v="Not PG&amp;E"/>
    <s v="Other"/>
    <m/>
    <m/>
    <m/>
    <s v="&lt;3 meters of linear travel"/>
    <m/>
    <m/>
    <m/>
    <m/>
    <m/>
    <s v="Duplicate"/>
    <m/>
    <m/>
    <m/>
    <s v="Overhead"/>
    <x v="1"/>
    <m/>
    <m/>
    <m/>
    <s v=" "/>
    <x v="0"/>
    <n v="36.820928299999999"/>
    <n v="-119.6459"/>
    <s v="Fresno"/>
    <s v="Clovis-1102"/>
    <n v="12000"/>
    <m/>
    <x v="0"/>
    <s v="Cal Fire"/>
    <s v="Agriculture"/>
    <m/>
    <m/>
    <s v="N"/>
    <m/>
    <m/>
    <m/>
    <m/>
    <s v="N"/>
    <s v="N"/>
    <m/>
    <m/>
    <s v="2021-05-16"/>
    <m/>
    <m/>
    <m/>
    <m/>
    <m/>
    <m/>
    <m/>
    <m/>
    <m/>
    <m/>
    <m/>
    <m/>
    <m/>
    <m/>
    <m/>
    <m/>
    <m/>
    <m/>
    <m/>
    <s v=" "/>
    <s v="FRESNO"/>
    <s v="FRESNO 12"/>
    <s v="11:14"/>
    <s v="05/16/2021"/>
    <n v="1350839"/>
    <s v="T005291258"/>
    <m/>
    <s v="SW BULLARD &amp; DE WOLF"/>
    <s v="CLOVIS"/>
    <n v="36.826270000000001"/>
    <n v="-119.68104"/>
    <s v="F4TJWPI"/>
    <s v="POLSGROVE, JUSTIN"/>
    <n v="25408"/>
    <s v="20210516 13:36"/>
    <n v="9002"/>
    <m/>
    <s v="made ec tag called for crew Supervisor onsite"/>
    <s v="Y"/>
    <n v="3"/>
    <s v="\\fxshare-nas05\quotashare-fs01\ESA\5 - Ignition Tracking\Fire_Tab_Attachment_Files"/>
    <s v="36.8209283,-119.6459000,124.000000,3D"/>
    <m/>
    <m/>
    <m/>
    <s v="na"/>
    <m/>
    <s v="Y"/>
    <s v="Y"/>
    <m/>
    <s v="Clear"/>
    <m/>
    <s v="Private Land"/>
    <m/>
    <s v="Light"/>
    <m/>
    <s v="3rd Party"/>
    <m/>
    <s v="0.25 - 10 Acres"/>
    <m/>
    <s v="Cal Fire"/>
    <m/>
    <s v="Overhead"/>
    <m/>
    <s v="Y"/>
    <s v="photos"/>
    <s v="Police Agency"/>
    <m/>
    <s v="VEHICLE"/>
    <s v="POLE-WOOD"/>
    <s v="N"/>
    <s v=" "/>
    <s v="Unplanned"/>
    <s v="Fresno"/>
    <s v="Fresno"/>
    <s v="254081102, CLOVIS-1102"/>
    <s v="21-0061999.1(2 outages)"/>
    <s v="Unplanned"/>
    <s v="Clear;32-90 F"/>
    <s v="1496"/>
    <s v="57625"/>
    <s v="YES"/>
    <s v="Line to Ground"/>
    <m/>
    <m/>
    <m/>
    <m/>
    <m/>
    <m/>
    <m/>
    <m/>
    <m/>
    <m/>
    <m/>
    <m/>
    <m/>
    <m/>
    <m/>
    <m/>
    <m/>
    <m/>
    <m/>
    <m/>
    <m/>
    <m/>
    <m/>
    <m/>
    <m/>
    <m/>
    <m/>
    <m/>
    <m/>
    <m/>
    <m/>
    <m/>
    <m/>
    <m/>
    <m/>
    <m/>
  </r>
  <r>
    <n v="590"/>
    <s v="S7RM"/>
    <s v="3 - QC Complete"/>
    <n v="44335"/>
    <n v="44617"/>
    <s v="Car pole incident resulted in an ignition. The ensuing fire was 0.25 acre - 10 acres in size. This information is preliminary."/>
    <s v="\\fxshare-nas05\quotashare-fs01\ESA\5 - Ignition Tracking\2021_Ignition_QC_Folders\20210516_1350838_nan_nan_T005291238"/>
    <s v=" "/>
    <m/>
    <m/>
    <m/>
    <m/>
    <m/>
    <s v="Not In Scope"/>
    <m/>
    <m/>
    <m/>
    <m/>
    <m/>
    <m/>
    <m/>
    <m/>
    <m/>
    <m/>
    <m/>
    <m/>
    <m/>
    <m/>
    <m/>
    <m/>
    <m/>
    <m/>
    <m/>
    <m/>
    <m/>
    <m/>
    <m/>
    <m/>
    <m/>
    <m/>
    <m/>
    <m/>
    <m/>
    <m/>
    <m/>
    <m/>
    <m/>
    <m/>
    <m/>
    <m/>
    <m/>
    <m/>
    <m/>
    <s v="Y"/>
    <n v="44334"/>
    <n v="44335"/>
    <s v="JWPI"/>
    <s v="JWPI@pge.com, (559) 240-3568"/>
    <s v="Looking for photos?"/>
    <m/>
    <s v=" "/>
    <x v="223"/>
    <s v="10:58:00"/>
    <n v="44332"/>
    <s v="10:55:00"/>
    <s v="FAS"/>
    <s v="N"/>
    <s v="N"/>
    <s v="1350838, 1350881, 1350839"/>
    <s v="21-0061999"/>
    <m/>
    <s v="T005291238, T005291239"/>
    <s v="121341412, 121341415, 121341416, 121341268"/>
    <m/>
    <m/>
    <s v="PG&amp;E_ignition_20210516_1.jpg"/>
    <s v=" "/>
    <x v="1"/>
    <x v="0"/>
    <s v="Y"/>
    <s v="Y"/>
    <s v="N"/>
    <s v="On May 16th, 2021 at 11:00 am, a PG&amp;E Troubleman was dispatched to the Clovis 1102 12 KV Distribution circuit near DeWolf Ave. in the City of Clovis in response to a report of 3rd Party vehicle which hit a pole causing part of the pole to fall to the ground and cause an ignition.  Upon the arrival of the troubleman, he noted a portion of a pole on the ground, a vegetation fire alongside the road and overhead lines on the ground.  The ensuing grass fire was between 0.25&gt; 10 Acres in size and was suppressed by CAL Fire.  This ignition occurred in a Non-HFTD during a calm weather condition.  Initial analysis indicates that when the compact sized passenger vehicle struck the pole, it caused a portion of pole and energized lines to fall to the ground causing an ignition.  There were 3 outages associated with this incident and 4 EC tags were created as a result of this ignition.  On May 17th, 2021 PG&amp;E crews replaced the pole, Crossarm, Transformer, conductor, recloser, hardware and molding."/>
    <s v="PG&amp;E"/>
    <s v="Vegetation"/>
    <m/>
    <s v="D"/>
    <s v="D"/>
    <s v="0.26-9.99"/>
    <m/>
    <m/>
    <m/>
    <m/>
    <m/>
    <s v="Contact - 3rd Party"/>
    <s v="Contact from object"/>
    <s v="Vehicle contact"/>
    <s v="Y"/>
    <s v="Overhead"/>
    <x v="0"/>
    <s v="Pole"/>
    <s v="Pole, Crossarm, Transformer, Conductor, Molding, Recloser, Hardware"/>
    <n v="100771330"/>
    <s v=" "/>
    <x v="0"/>
    <n v="38.8215450326"/>
    <n v="-119.6459873755"/>
    <s v="Fresno"/>
    <s v="Clovis-1102"/>
    <n v="12000"/>
    <m/>
    <x v="0"/>
    <s v="Cal Fire"/>
    <s v="Conifer Woodland"/>
    <m/>
    <m/>
    <s v="N"/>
    <m/>
    <m/>
    <m/>
    <m/>
    <s v="N"/>
    <s v="N"/>
    <m/>
    <m/>
    <s v="2021-05-16"/>
    <m/>
    <m/>
    <m/>
    <m/>
    <m/>
    <m/>
    <m/>
    <m/>
    <m/>
    <m/>
    <m/>
    <m/>
    <m/>
    <m/>
    <m/>
    <m/>
    <m/>
    <m/>
    <m/>
    <s v="  "/>
    <s v="FRESNO"/>
    <s v="FRESNO 04"/>
    <s v="11:00"/>
    <n v="44332"/>
    <n v="1350838"/>
    <s v="T005291238"/>
    <n v="5788"/>
    <s v="N DE WOLF AVE"/>
    <s v="CLOVIS"/>
    <n v="36.778129999999997"/>
    <n v="-119.67409000000001"/>
    <s v="F4TJWPI"/>
    <s v="POLSGROVE, JUSTIN"/>
    <n v="25204"/>
    <s v="20210516 13:27"/>
    <n v="9002"/>
    <n v="1"/>
    <s v="car pole supervisor onsite made ec tags for poles, riser, LR, and tx pole "/>
    <s v="Y"/>
    <m/>
    <m/>
    <s v="36.8207900,-119.6459033,121.800000,3D"/>
    <m/>
    <m/>
    <m/>
    <s v="na"/>
    <m/>
    <s v="Y"/>
    <s v="Y"/>
    <m/>
    <s v="Clear"/>
    <m/>
    <s v="Private Land"/>
    <m/>
    <s v="Light"/>
    <m/>
    <s v="3rd Party"/>
    <m/>
    <s v="0.25 - 10 Acres"/>
    <m/>
    <s v="Cal Fire"/>
    <m/>
    <s v="Overhead"/>
    <m/>
    <s v="Y"/>
    <s v="photos"/>
    <s v="Police Agency"/>
    <s v="CPD Case # 21-30501"/>
    <s v="VEHICLE"/>
    <s v="POLE-WOOD"/>
    <s v="N"/>
    <s v="  "/>
    <m/>
    <m/>
    <m/>
    <m/>
    <m/>
    <m/>
    <m/>
    <m/>
    <m/>
    <m/>
    <m/>
    <m/>
    <m/>
    <m/>
    <m/>
    <m/>
    <m/>
    <m/>
    <m/>
    <m/>
    <m/>
    <m/>
    <m/>
    <m/>
    <m/>
    <m/>
    <m/>
    <m/>
    <m/>
    <m/>
    <m/>
    <m/>
    <m/>
    <m/>
    <m/>
    <m/>
    <m/>
    <m/>
    <m/>
    <m/>
    <m/>
    <m/>
    <m/>
    <m/>
    <m/>
    <m/>
    <m/>
  </r>
  <r>
    <n v="589"/>
    <s v="AGFC"/>
    <s v="3 - QC Complete"/>
    <n v="44332"/>
    <n v="44617"/>
    <s v="Structure fire, not attributable to PG&amp;E assets. Ignition is due to thrid party. This information is preliminary."/>
    <s v="\\fxshare-nas05\quotashare-fs01\ESA\5 - Ignition Tracking\2021_Ignition_QC_Folders\20210516_nan_nan_nan_549270746"/>
    <s v=" "/>
    <m/>
    <m/>
    <m/>
    <m/>
    <m/>
    <s v="Not In Scope"/>
    <m/>
    <m/>
    <m/>
    <m/>
    <m/>
    <m/>
    <m/>
    <m/>
    <m/>
    <m/>
    <m/>
    <m/>
    <m/>
    <m/>
    <m/>
    <m/>
    <m/>
    <m/>
    <m/>
    <m/>
    <m/>
    <m/>
    <m/>
    <m/>
    <m/>
    <m/>
    <m/>
    <m/>
    <m/>
    <m/>
    <m/>
    <m/>
    <m/>
    <m/>
    <m/>
    <m/>
    <m/>
    <m/>
    <m/>
    <m/>
    <m/>
    <m/>
    <m/>
    <m/>
    <m/>
    <m/>
    <s v=" "/>
    <x v="223"/>
    <s v="08:28:00"/>
    <m/>
    <m/>
    <s v="FAS"/>
    <s v="N"/>
    <s v="N"/>
    <m/>
    <m/>
    <m/>
    <n v="549270746"/>
    <m/>
    <m/>
    <m/>
    <m/>
    <s v=" "/>
    <x v="0"/>
    <x v="1"/>
    <s v="N"/>
    <s v="N"/>
    <s v="N"/>
    <s v="Structure fire, not attributable to PG&amp;E assets. Ignition is due to thrid party. This information is preliminary."/>
    <s v="Not PG&amp;E"/>
    <s v="Building"/>
    <m/>
    <m/>
    <m/>
    <s v="0.26-9.99"/>
    <m/>
    <m/>
    <m/>
    <m/>
    <m/>
    <s v="Other Fire: Non-PG&amp;E related"/>
    <m/>
    <m/>
    <m/>
    <s v="Underground"/>
    <x v="1"/>
    <m/>
    <m/>
    <m/>
    <s v=" "/>
    <x v="0"/>
    <n v="35.022644999999997"/>
    <n v="-120.4880117"/>
    <s v="San Luis Obispo"/>
    <s v="MESA 1103"/>
    <n v="12000"/>
    <m/>
    <x v="0"/>
    <s v="Unknown"/>
    <s v="Urban"/>
    <m/>
    <m/>
    <s v="N"/>
    <m/>
    <m/>
    <m/>
    <m/>
    <s v="N"/>
    <s v="N"/>
    <m/>
    <m/>
    <s v="2021-05-16"/>
    <m/>
    <m/>
    <m/>
    <m/>
    <m/>
    <m/>
    <m/>
    <m/>
    <m/>
    <m/>
    <m/>
    <m/>
    <m/>
    <m/>
    <m/>
    <m/>
    <m/>
    <m/>
    <m/>
    <s v="  "/>
    <s v="LOS PADRES"/>
    <s v="SANTA MARIA 01"/>
    <s v="08:28"/>
    <n v="44332"/>
    <m/>
    <n v="549270746"/>
    <n v="724"/>
    <s v="JANUARY ST"/>
    <s v="NIPOMO"/>
    <n v="35.027900000000002"/>
    <n v="-120.484561"/>
    <s v="L2TDGBA"/>
    <s v="BIRD, DARREN "/>
    <n v="182821103"/>
    <s v="20210516 10:10"/>
    <n v="1000"/>
    <n v="1"/>
    <s v="electric outlet in garrage started fire    no pge facilities involved"/>
    <s v="Y"/>
    <m/>
    <m/>
    <s v="35.0226450,-120.4880117,107.900000,3D"/>
    <m/>
    <m/>
    <m/>
    <s v="unavailable"/>
    <m/>
    <s v="N"/>
    <s v="Y"/>
    <s v="N"/>
    <s v="Clear"/>
    <m/>
    <s v="Structures"/>
    <m/>
    <s v="Calm"/>
    <m/>
    <s v="Other (Comments)"/>
    <s v="cust equiptment"/>
    <s v="Structure Only"/>
    <m/>
    <s v="Fire Dept"/>
    <m/>
    <s v="Pad mount"/>
    <m/>
    <s v="N"/>
    <m/>
    <m/>
    <m/>
    <m/>
    <m/>
    <m/>
    <s v="  "/>
    <m/>
    <m/>
    <m/>
    <m/>
    <m/>
    <m/>
    <m/>
    <m/>
    <m/>
    <m/>
    <m/>
    <m/>
    <m/>
    <m/>
    <m/>
    <m/>
    <m/>
    <m/>
    <m/>
    <m/>
    <m/>
    <m/>
    <m/>
    <m/>
    <m/>
    <m/>
    <m/>
    <m/>
    <m/>
    <m/>
    <m/>
    <m/>
    <m/>
    <m/>
    <m/>
    <m/>
    <m/>
    <m/>
    <m/>
    <m/>
    <m/>
    <m/>
    <m/>
    <m/>
    <m/>
    <m/>
    <m/>
  </r>
  <r>
    <n v="2239"/>
    <s v="KRJ7"/>
    <s v="3 - QC Complete"/>
    <n v="44547"/>
    <n v="44617"/>
    <s v="This ignition was added as a missed ignition and is not a duplicate of index 770. On May 15, 2021 at 05:09 hours, a PG&amp;E Troubleman was dispatched to the Millbrae 1101, a 12kV Distribution Circuit on Rollins Road near Guittard Road in Burlingame in response to arcing wires. Initial analysis indicates tracking caused the ignition. This incident caused debris from the pole to fall onto the ground. As a result there were 338 customers who experienced a power outage.   The ensuing fire was contained to the equipment on the pole and the fire was self-extinguished. On May 15, 2021 a PG&amp;E Contract Crew completed the replacement of the pole, transformers, and 130' of 1/0 AL riser cable. This incident was reported to the CPUC on June 10, 2021 under the property damage criterion along with a second pole fire (index 770). The information is preliminary, further investigation being performed by Electric Incident Investigations. Reference EI210515A. "/>
    <s v="\\fxshare-nas05\quotashare-fs01\ESA\5 - Ignition Tracking\2021_Ignition_QC_Folders\20210515_1349934_nan_nan_T005290469"/>
    <s v=" "/>
    <m/>
    <m/>
    <m/>
    <m/>
    <m/>
    <s v="Not In Scope"/>
    <m/>
    <m/>
    <m/>
    <m/>
    <m/>
    <m/>
    <m/>
    <m/>
    <m/>
    <m/>
    <m/>
    <m/>
    <m/>
    <m/>
    <m/>
    <m/>
    <m/>
    <m/>
    <m/>
    <m/>
    <m/>
    <m/>
    <m/>
    <m/>
    <m/>
    <m/>
    <m/>
    <m/>
    <m/>
    <m/>
    <m/>
    <m/>
    <m/>
    <m/>
    <m/>
    <m/>
    <m/>
    <m/>
    <m/>
    <m/>
    <m/>
    <m/>
    <m/>
    <m/>
    <m/>
    <m/>
    <s v=" "/>
    <x v="224"/>
    <s v="09:40:00"/>
    <n v="44331"/>
    <s v="05:08:00"/>
    <s v="FAS"/>
    <s v="Y"/>
    <s v="N"/>
    <s v="1349729, 1350661, 1349934"/>
    <s v="21-0061751"/>
    <m/>
    <s v="T005290469"/>
    <n v="121340365"/>
    <m/>
    <s v="EI210515A"/>
    <m/>
    <s v=" "/>
    <x v="0"/>
    <x v="0"/>
    <s v="N"/>
    <s v="N"/>
    <s v="N"/>
    <s v="On May 15, 2021 at 05:09 hours, a PG&amp;E Troubleman was dispatched to the Millbrae 1101, a 12kV Distribution Circuit on Rollins Road near Guittard Road in Burlingame in response to arcing wires. Initial analysis indicates tracking caused the ignition. This incident caused debris from the pole to fall onto the ground. As a result there were 338 customers who experienced a power outage.   The ensuing fire was contained to the equipment on the pole and the fire was self-extinguished. On May 15, 2021 a PG&amp;E Contract Crew completed the replacement of the pole, transformers, and 130' of 1/0 AL riser cable. This incident was reported to the CPUC on June 10, 2021 under the property damage criterion along with a second pole fire (index 770). The information is preliminary, further investigation being performed by Electric Incident Investigations. Reference EI210515A."/>
    <s v="PG&amp;E"/>
    <s v="Other"/>
    <s v="Pole"/>
    <s v="D"/>
    <s v="D"/>
    <s v="Structure-PG&amp;E only"/>
    <m/>
    <m/>
    <m/>
    <m/>
    <m/>
    <s v="Contamination"/>
    <s v="Contamination"/>
    <s v="Tracking"/>
    <s v="Y"/>
    <s v="Overhead"/>
    <x v="0"/>
    <s v="Pole"/>
    <s v="Pole, Transformer, Riser"/>
    <n v="104038788"/>
    <s v=" "/>
    <x v="0"/>
    <n v="37.597900961800001"/>
    <n v="-122.3783062827"/>
    <s v="San Mateo"/>
    <s v="MILLBRAE 1101"/>
    <n v="12000"/>
    <s v="MILLBRAE 1101135416"/>
    <x v="0"/>
    <s v="Self Extinguished"/>
    <s v="Urban"/>
    <s v="Brush fuel model"/>
    <m/>
    <s v="N"/>
    <m/>
    <m/>
    <m/>
    <m/>
    <s v="Pending Data"/>
    <s v="Pending Data"/>
    <s v="Pending Data"/>
    <s v="Pending Data"/>
    <s v="2021-12-17"/>
    <m/>
    <m/>
    <m/>
    <m/>
    <m/>
    <m/>
    <m/>
    <m/>
    <m/>
    <m/>
    <m/>
    <m/>
    <m/>
    <m/>
    <m/>
    <m/>
    <m/>
    <m/>
    <m/>
    <s v=" "/>
    <s v="PENINSULA"/>
    <s v="SNCARLOS"/>
    <s v="09:40"/>
    <s v="2021/05/15 00:00:00"/>
    <s v="1349934"/>
    <s v="T005290469"/>
    <n v="613"/>
    <s v="SAN MATEO AVE"/>
    <m/>
    <n v="37.626339999999999"/>
    <n v="-122.41166"/>
    <s v="P1TD1C3"/>
    <m/>
    <n v="22571107"/>
    <s v="2021/05/15 13:08:01"/>
    <n v="980"/>
    <n v="1"/>
    <s v="IVR,MTR UNK ON,NO DOG,NO LOCKED GATE"/>
    <m/>
    <m/>
    <m/>
    <m/>
    <m/>
    <m/>
    <m/>
    <m/>
    <m/>
    <m/>
    <m/>
    <s v="Y"/>
    <m/>
    <m/>
    <m/>
    <m/>
    <m/>
    <m/>
    <m/>
    <s v="NEED POLETOP EXTENSION AND INSULATORS."/>
    <m/>
    <m/>
    <m/>
    <m/>
    <s v="Overhead"/>
    <m/>
    <m/>
    <m/>
    <m/>
    <m/>
    <m/>
    <m/>
    <m/>
    <s v=" "/>
    <m/>
    <m/>
    <m/>
    <m/>
    <m/>
    <m/>
    <m/>
    <m/>
    <m/>
    <m/>
    <m/>
    <m/>
    <m/>
    <m/>
    <m/>
    <m/>
    <m/>
    <m/>
    <m/>
    <m/>
    <m/>
    <m/>
    <m/>
    <m/>
    <m/>
    <m/>
    <m/>
    <m/>
    <m/>
    <m/>
    <m/>
    <m/>
    <m/>
    <m/>
    <m/>
    <m/>
    <m/>
    <m/>
    <m/>
    <m/>
    <m/>
    <m/>
    <m/>
    <m/>
    <m/>
    <m/>
    <m/>
  </r>
  <r>
    <n v="770"/>
    <s v="DLY6"/>
    <s v="3 - QC Complete"/>
    <n v="44547"/>
    <n v="44617"/>
    <s v="Initial EIR: EI210515A - Burlingame - Property Damage Summary: CPUC Electrical Incident, EI210515A - Property Damage: On May 15, 2021 at approximately 0500 hours a pole fire near Rollins Road at Guittard Road in Burlingame resulted in a sustained outage to 340 customers on the Milbrae-11021 12 kV distribution circuit. The responding troubleman observed a burnt pole and a fallen transformer. PG&amp;E received a claim on May 19, 2021 related to damage from the fallen transformer. On June 10, 2021 at approximately 1120 hours PG&amp;E's Electric Incident Reporting On-Call Team received a report of an additional claim that would bring the value of the total to greater than $50K. This information is preliminary. "/>
    <s v="\\fxshare-nas05\quotashare-fs01\ESA\5 - Ignition Tracking\2021_Ignition_QC_Folders\20210515_1349729_nan_nan_T005290438"/>
    <s v=" "/>
    <s v="Y"/>
    <s v="DLY6"/>
    <s v="ADDED OIS NUMBER, UPDATED FO ID'S"/>
    <n v="44529"/>
    <m/>
    <s v="Not In Scope"/>
    <m/>
    <m/>
    <m/>
    <m/>
    <m/>
    <m/>
    <m/>
    <m/>
    <m/>
    <m/>
    <m/>
    <m/>
    <m/>
    <m/>
    <m/>
    <m/>
    <m/>
    <m/>
    <m/>
    <m/>
    <m/>
    <m/>
    <m/>
    <m/>
    <m/>
    <m/>
    <m/>
    <m/>
    <m/>
    <m/>
    <m/>
    <m/>
    <s v="N"/>
    <m/>
    <m/>
    <m/>
    <m/>
    <m/>
    <m/>
    <s v="N"/>
    <m/>
    <m/>
    <m/>
    <m/>
    <m/>
    <m/>
    <s v=" "/>
    <x v="224"/>
    <s v="09:15:00"/>
    <n v="44331"/>
    <s v="05:08:00"/>
    <s v="FAS"/>
    <s v="Y"/>
    <s v="N"/>
    <s v="1349729, 1350661"/>
    <s v="21-0061751"/>
    <m/>
    <s v="T005290438, T005290436, T005290401, T005290166, T005291000"/>
    <n v="12340054"/>
    <m/>
    <s v="EI210515A"/>
    <m/>
    <s v=" "/>
    <x v="0"/>
    <x v="0"/>
    <s v="N"/>
    <s v="N"/>
    <s v="N"/>
    <s v="On May 15, 2021 at  09:16 hours, a PG&amp;E Troubleman was dispatched to the Millbrae 1101, a 12kV Distribution Circuit on Stanton Road near Gilbreth Road in Burlingame in response to an outage in the area. Initial analysis indicates tracking caused the ignition. The point of origin is suspected to be the location of where the hardware attaches the crossarm. The crossarm failed and the transformer fell onto a shipping container which caused an oil spill. An order was created to clean up the oil spill and contain the area. As a result of this incident, 530 customers experienced a power failure.  The ensuing fire was contained to the pole and suppressed by PG&amp;E with a fire extinguisher.  A PG&amp;E Hired Contract Crew completed the replacement of the pole, crossarm, transformer and cut outs on May 16, 2021. This incident was reported to the CPUC on June 10, 2021 under the property damage criterion along with a second pole fire (index 2239). The information is preliminary, further investigation being performed by Electric Incident Investigations. Reference EI210515A."/>
    <s v="PG&amp;E"/>
    <s v="Other"/>
    <s v="Crossarm"/>
    <s v="D"/>
    <s v="D"/>
    <s v="Structure-PG&amp;E only"/>
    <s v="HIGH LINE TRACKING "/>
    <m/>
    <m/>
    <m/>
    <m/>
    <s v="Contamination"/>
    <s v="Contamination"/>
    <s v="Tracking"/>
    <s v="Y"/>
    <s v="Overhead"/>
    <x v="0"/>
    <s v="Crossarm"/>
    <s v="Pole, Crossarm, Transformer"/>
    <n v="104038895"/>
    <s v=" "/>
    <x v="0"/>
    <n v="37.598718390499997"/>
    <n v="-122.3700284176"/>
    <s v="San Mateo"/>
    <s v="MILLBRAE 1101 "/>
    <n v="12000"/>
    <s v="MILLBRAE 11018944"/>
    <x v="0"/>
    <s v="PG&amp;E Troubleman, Central County FD"/>
    <s v="Urban"/>
    <s v="Fire-resistive fuel bed"/>
    <m/>
    <s v="N"/>
    <m/>
    <m/>
    <m/>
    <m/>
    <s v="N"/>
    <s v="N"/>
    <m/>
    <m/>
    <s v="2021-06-11"/>
    <m/>
    <m/>
    <m/>
    <m/>
    <m/>
    <m/>
    <m/>
    <m/>
    <m/>
    <m/>
    <m/>
    <m/>
    <m/>
    <m/>
    <m/>
    <m/>
    <m/>
    <m/>
    <m/>
    <s v=" "/>
    <m/>
    <s v="SNCARLOS"/>
    <s v="09:16:00"/>
    <n v="44331"/>
    <n v="1349729"/>
    <s v="T005290438"/>
    <n v="1356"/>
    <s v="MARSTEN RD"/>
    <m/>
    <n v="37.605379999999997"/>
    <n v="-122.39211"/>
    <s v="P2TLAFN"/>
    <m/>
    <s v="02269-1"/>
    <n v="44331.559189814812"/>
    <n v="9002"/>
    <m/>
    <s v="SMART MTR AUTO-GENERATED TAG"/>
    <s v="N"/>
    <m/>
    <m/>
    <m/>
    <m/>
    <m/>
    <m/>
    <m/>
    <m/>
    <m/>
    <m/>
    <s v="Y"/>
    <m/>
    <m/>
    <m/>
    <m/>
    <m/>
    <m/>
    <m/>
    <s v="ACCESSIBLE,  REPLACE 45/4 POLE AND 25/10 TX,  OIL SPILL, MASSIVE CLEAN UP,"/>
    <m/>
    <m/>
    <m/>
    <m/>
    <s v="Overhead"/>
    <m/>
    <m/>
    <m/>
    <m/>
    <m/>
    <s v="FIRE, POLE"/>
    <s v="POLE-WOOD"/>
    <m/>
    <s v=" "/>
    <m/>
    <m/>
    <m/>
    <m/>
    <m/>
    <m/>
    <m/>
    <m/>
    <m/>
    <m/>
    <m/>
    <m/>
    <m/>
    <m/>
    <m/>
    <m/>
    <m/>
    <m/>
    <m/>
    <m/>
    <m/>
    <m/>
    <m/>
    <m/>
    <m/>
    <m/>
    <m/>
    <m/>
    <m/>
    <m/>
    <m/>
    <m/>
    <m/>
    <m/>
    <m/>
    <m/>
    <m/>
    <m/>
    <m/>
    <m/>
    <m/>
    <m/>
    <m/>
    <m/>
    <m/>
    <m/>
    <m/>
  </r>
  <r>
    <n v="657"/>
    <s v="CFMD"/>
    <s v="3 - QC Complete"/>
    <n v="44384"/>
    <n v="44617"/>
    <s v="Initial EIR: EI210515B-Oakland-Property Damage - Summary: On May 25, 2021 PG&amp;E received a property damage claim from a customer alleging a downed PG&amp;E conductor on May 15, 2021 caused a roof fire, resulting in approximately $75K in damages. The incident occurred on the 1300 block of 104th Street in Oakland served by the EDES-1103 12kV Distribution Circuit. PG&amp;E is reporting this under the Property Damage criteria. This information is preliminary.  _ NOTES: On May 15, 2021 at 0655 hours, PG&amp;E’s Distribution Control Center (“DCC”) received SCADA alarm notifications from the Fault Location Isolation and Service Restoration (FLISR) controlled Line Recloser CR136 (“CR136”) indicating an outage affecting 1,760 customers in Oakland served by the Edes1103 12kV Overhead Distribution Circuit. By 0700 hours, CR136 locked out after it automatically operated, tested and locked out again as programmed de-energizing 1,760 customers. Also, at 0700 hours, a DCC operator immediately disabled FLISR on the circuit via SCADA. At 0710 hours, a PG&amp;E troubleman was dispatched to the fault location, near the 1300 block of 104th Avenue in Oakland.    At 0755 hours, the troubleman arrived at the 1300 block of 104th Avenue where the Oakland Fire Department (“OFD”) was on scene. The troubleman observed a crossarm on a PG&amp;E owned pole (“Incident Pole # 1”) on fire and hanging off the pole. One section of a single phase overhead conductor was laying across the roof of a home at 1316 104th Avenue (“Incident Location”). A second phase of the feeder side of the primary conductor was found on the bushes of a neighboring residence coming off a second pole (“Incident Pole # 2). The troubleman did not observe smoke or flames upon arrival though observed what appeared to be steam coming from the Incident Location. The troubleman checked in with the OFD who requested that the troubleman remove the downed conductors. PG&amp;E is not aware of any injuries resulting from this incident._x000a_At 0800 hours, the troubleman confirmed with the DCC that the affected portion of the circuit was de-energized. At 0840 hours, the troubleman opened overhead jumpers at 104th &amp; Graffian St, restoring 1,655 customers. The troubleman then created an EC tag to have damages repaired and departed at 1100 hours._x000a_PG&amp;E did not retain any evidence as, at the time of the incident, PG&amp;E was not aware that damages exceeded $50,000._x000a_At 1110 hours, a PG&amp;E foreman and a three-member repair crew arrived at the Incident Location. The repair crew replaced the damaged crossarm, insulators, two spans of the #6 copper conductors as well as related hardware. The repair crew noted no damage to the service drop serving the Incident Location, yet removed it for safety purposes until the customers’ wiring is evaluated by an electrician and the City of Oakland authorizes reconnection._x000a_By 1355 hours, PG&amp;E completed repairs, restoring power to all remaining customers.  The Incident Location is located in a coastal designated zone and a severe corrosion area._x000a_PG&amp;E currently believes that ‘electrical tracking’ on the crossarm and insulator was likely the cause of the event. Electrical tracking is an arc flash that can occur across porcelain insulators and wood crossarms due to contaminations such as industrial chemicals, sea salts, airborne pollution, or dust build up on insulating equipment as a result of a weather event. Light misting precipitation, for example, can combine with contaminants on the insulating hardware and potentially create a bond between the contaminants. AGFC 7/15/2021 - The status and remainder of this ignition investigation has now been completed after reviewing the completed 20 day report. This was changed from Unknown to Yes reportable. "/>
    <s v="\\fxshare-nas05\quotashare-fs01\ESA\5 - Ignition Tracking\2021_Ignition_QC_Folders\20210515_1349797_21-0061757_nan_T005290272"/>
    <s v=" "/>
    <m/>
    <s v="CFMD"/>
    <s v="Update to Division/District/Tman Name/Address"/>
    <m/>
    <m/>
    <s v="Not In Scope"/>
    <m/>
    <m/>
    <m/>
    <m/>
    <m/>
    <m/>
    <m/>
    <m/>
    <m/>
    <m/>
    <m/>
    <m/>
    <m/>
    <m/>
    <m/>
    <m/>
    <m/>
    <m/>
    <m/>
    <m/>
    <m/>
    <m/>
    <m/>
    <m/>
    <m/>
    <m/>
    <m/>
    <m/>
    <m/>
    <m/>
    <m/>
    <m/>
    <m/>
    <m/>
    <m/>
    <m/>
    <m/>
    <m/>
    <m/>
    <m/>
    <m/>
    <m/>
    <m/>
    <m/>
    <m/>
    <m/>
    <s v=" "/>
    <x v="224"/>
    <s v="07:11:00"/>
    <n v="44331"/>
    <s v="07:11:00"/>
    <s v="FAS"/>
    <s v="N"/>
    <s v="N"/>
    <n v="1349797"/>
    <s v="21-0061757"/>
    <m/>
    <s v="T005290272"/>
    <m/>
    <m/>
    <s v="EI210515B"/>
    <s v="PG&amp;E_657_Ignition_20210515_1.jpeg"/>
    <s v=" "/>
    <x v="1"/>
    <x v="0"/>
    <s v="Y"/>
    <s v="Y"/>
    <s v="N"/>
    <s v="On May 15, 2021 at 0711 hours, PG&amp;E was made aware of an interruption on the EDES 1103-12kV Overhead Distribution Circuit in Alameda County. Initial analysis indicates a crossarm on a PG&amp;E owned pole on fire and hanging off the pole. One section of a single phase overhead conductor was laying across the roof of a home on 104th Avenue.  A second phase of the feeder side of the primary conductor was found on the bushes of a neighboring residence coming off a second pole. The troubleman did not observe smoke or flames upon arrival though observed what appeared to be steam coming from the Incident Location. The troubleman checked in with the Oakland Fire Department who requested that the troubleman remove the downed conductors. PG&amp;E is not aware of any injuries resulting from this incident. LC notification tags were issued for the damaged assets to be repaired. PG&amp;E completed repairs, restoring power to all remaining customers.  The incident location is located in a coastal designated zone and a severe corrosion area. PG&amp;E currently believes that ‘electrical tracking’ on the crossarm and insulator was likely the cause of the event. Electrical tracking is an arc flash that can occur across porcelain insulators and wood crossarms due to contaminations such as industrial chemicals, sea salts, airborne pollution, or dust build up on insulating equipment as a result of a weather event. This ignition is associated with EIR investigation EI210118A. Please see the completed 20-day report and Event Analysis Report for complete details"/>
    <s v="PG&amp;E"/>
    <s v="Other"/>
    <s v="Crossarm"/>
    <s v="D"/>
    <s v="D"/>
    <s v="&lt;0.25"/>
    <m/>
    <m/>
    <m/>
    <m/>
    <m/>
    <s v="Contamination"/>
    <s v="Contamination"/>
    <s v="Tracking"/>
    <s v="Y"/>
    <s v="Overhead"/>
    <x v="0"/>
    <s v="Conductor - Primary"/>
    <s v="Crossarm"/>
    <n v="101345862"/>
    <s v=" "/>
    <x v="0"/>
    <n v="37.738762000000001"/>
    <n v="-122.168667"/>
    <s v="Alameda"/>
    <s v="EDES 1103"/>
    <n v="12000"/>
    <s v="EDES 1103CR136"/>
    <x v="0"/>
    <s v="Oakland FD"/>
    <s v="Urban"/>
    <s v="Other"/>
    <s v="Concrete"/>
    <s v="N"/>
    <m/>
    <m/>
    <m/>
    <m/>
    <s v="N"/>
    <s v="N"/>
    <m/>
    <m/>
    <s v="2021-05-26"/>
    <m/>
    <m/>
    <m/>
    <m/>
    <m/>
    <m/>
    <m/>
    <m/>
    <m/>
    <m/>
    <m/>
    <m/>
    <m/>
    <m/>
    <m/>
    <m/>
    <m/>
    <m/>
    <m/>
    <s v="  "/>
    <s v="East Bay "/>
    <s v="Central"/>
    <s v="07:11"/>
    <n v="44331"/>
    <n v="1349797"/>
    <s v="T005290272"/>
    <n v="1317"/>
    <s v="104th Avenue"/>
    <s v="Oakland"/>
    <m/>
    <m/>
    <s v="E2TRMBT"/>
    <m/>
    <n v="13681103"/>
    <n v="44331"/>
    <n v="9002"/>
    <m/>
    <s v="A:AREA;X:;R:"/>
    <s v="N"/>
    <m/>
    <m/>
    <m/>
    <m/>
    <m/>
    <m/>
    <s v="OAKLAND FIRE"/>
    <m/>
    <m/>
    <m/>
    <s v="Y"/>
    <m/>
    <m/>
    <m/>
    <m/>
    <m/>
    <m/>
    <s v="PG&amp;E Equipment"/>
    <m/>
    <m/>
    <m/>
    <s v="Fire Dept"/>
    <m/>
    <m/>
    <m/>
    <m/>
    <m/>
    <m/>
    <m/>
    <s v="FIRE, POLE"/>
    <s v="CROSSARM, WOOD"/>
    <m/>
    <s v="  "/>
    <s v="Unplanned"/>
    <s v="East Bay"/>
    <s v="Central"/>
    <s v="013681103, EDES-1103"/>
    <s v="21-0061757"/>
    <s v="Unplanned"/>
    <s v="Clear;32-90 F"/>
    <s v="1758"/>
    <s v="214647"/>
    <s v="NO"/>
    <s v="Line to Ground"/>
    <s v="Sustained"/>
    <s v="No"/>
    <s v="CR136"/>
    <s v="OH"/>
    <s v="Line Recloser"/>
    <s v="1349797"/>
    <s v="Pole-Wood, Broken, wire on ground"/>
    <s v="C GRD"/>
    <s v="05/15/21 11:09"/>
    <m/>
    <s v="W/S Graffian St 1/N/O 105th Ave"/>
    <s v="E1IKCG9: 1317 104th Ave"/>
    <m/>
    <m/>
    <m/>
    <s v="No"/>
    <s v="Equipment Failure/Involved, Fire, pole"/>
    <m/>
    <s v="No"/>
    <s v="2"/>
    <s v="6"/>
    <s v="WSO2"/>
    <s v="Distribution Circuit"/>
    <s v="SMBATCH_FO"/>
    <s v="05/15/21 06:54"/>
    <s v="WSO2"/>
    <s v="05/15/21 13:53"/>
    <s v="05/15/21 14:09"/>
    <s v="No"/>
    <s v="1628894"/>
    <s v="21-0061757"/>
    <s v="CR136"/>
    <s v="013681103"/>
    <m/>
    <m/>
    <m/>
  </r>
  <r>
    <n v="599"/>
    <s v="CFMD"/>
    <s v="3 - QC Complete"/>
    <n v="44431"/>
    <n v="44617"/>
    <s v="Arcing wires due to unknown cause, resulted in an ignition. The ensuing fire was 1 meter - 3 meters in size. This information is preliminary."/>
    <s v="\\fxshare-nas05\quotashare-fs01\ESA\5 - Ignition Tracking\2021_Ignition_QC_Folders\20210517_nan_nan_nan_1034993394"/>
    <s v=" "/>
    <m/>
    <m/>
    <m/>
    <m/>
    <s v="S7RM"/>
    <s v="Complete"/>
    <s v="Complete"/>
    <m/>
    <s v="In Progress"/>
    <s v="Not Required"/>
    <m/>
    <m/>
    <m/>
    <m/>
    <m/>
    <m/>
    <m/>
    <s v="Not Required"/>
    <m/>
    <m/>
    <m/>
    <m/>
    <m/>
    <m/>
    <m/>
    <m/>
    <m/>
    <m/>
    <m/>
    <m/>
    <m/>
    <m/>
    <m/>
    <m/>
    <n v="44410"/>
    <n v="44417"/>
    <n v="44418"/>
    <n v="8"/>
    <s v="Y"/>
    <n v="44376"/>
    <n v="44399"/>
    <s v="Cal Fire"/>
    <s v="online portal"/>
    <s v="CAL Fire indicating a 14 day extension needed due to request for photos which are referred to in CAL Fire's incident report. "/>
    <m/>
    <s v="Y"/>
    <n v="44376"/>
    <n v="44378"/>
    <s v="STO2"/>
    <s v="530-215-5753"/>
    <s v="Whats the status of the failed service wire?  Was it retained-S7RM- according to the t-man, he did not keep the service wire. "/>
    <m/>
    <s v=" "/>
    <x v="224"/>
    <s v="09:12:00"/>
    <m/>
    <m/>
    <s v="FAS"/>
    <s v="N"/>
    <s v="N"/>
    <m/>
    <m/>
    <m/>
    <n v="1034993394"/>
    <m/>
    <m/>
    <m/>
    <s v="PG&amp;E_599_ignition_20210517_1.jpg"/>
    <s v=" "/>
    <x v="1"/>
    <x v="0"/>
    <s v="Y"/>
    <s v="Y"/>
    <s v="N"/>
    <s v="On May 17, 2021 at 08:07 hours a Troubleman was dispatched to the Deschutes 1104 12kV Distribution Circuit on Robledo Road in Palo Cedro, North Valley Division,  in response to a customer call reporting an arching wires incident. Initial analysis indicates that a fire happened at the incident over the weekend, one to two days prior. (according to the CAL Fire incident report which was obtained later, the fire occurred on May 15th at 19:12 hrs. ) This incident occurred in a tier 2 HFTD during a &quot;fire weather watch&quot; where there was possible thunderstorm activity.   The responding troubleman indicated that one of the hot legs had rubbed through onto the neutral possibly during a thunder storm. After inspecting the pole, further analysis by the troubleman indicates the possibility of the equipment exposure to moisture and it may have shorted out the service. There was no outage associated with this incident.  The CAL Fire report described the fire as being  a 10 foot by 10 foot fire at the base of the pole and it was extinguished by a bystander prior to the arrival of CAL Fire.  The CAL Fire incident report listed the probable cause as &quot; electrical power&quot; and the heat source as &quot;electrical arcing&quot; the report also lists possible animal activity in the insulators.  There was no EC corrective tag associated with this incident and the troubleman made the repairs in the field including:  repairing the dead spot on the service, taping, insulating and separating the wires. "/>
    <s v="PG&amp;E"/>
    <s v="Other"/>
    <s v="Service Drop"/>
    <s v="D"/>
    <s v="D"/>
    <s v="&lt;0.25"/>
    <s v="10 ft X 10 ft"/>
    <m/>
    <m/>
    <m/>
    <m/>
    <s v="Unknown"/>
    <m/>
    <m/>
    <s v="Y"/>
    <s v="Overhead"/>
    <x v="3"/>
    <s v="Service Drop"/>
    <s v="Service"/>
    <n v="101472370"/>
    <s v=" "/>
    <x v="1"/>
    <n v="40.578651700000002"/>
    <n v="-122.24706329999999"/>
    <s v="Shasta"/>
    <s v="DESCHUTES 1104 "/>
    <s v="0-750"/>
    <s v="DESCHUTES 11041370"/>
    <x v="0"/>
    <s v="Cal Fire"/>
    <s v="Hardwood Woodland"/>
    <s v="Grass Fuel Model"/>
    <s v="grass"/>
    <s v="N"/>
    <m/>
    <s v="Robledo"/>
    <n v="246"/>
    <s v="R3"/>
    <s v="N"/>
    <s v="N"/>
    <m/>
    <m/>
    <s v="2021-05-17"/>
    <m/>
    <m/>
    <m/>
    <m/>
    <m/>
    <m/>
    <m/>
    <m/>
    <m/>
    <m/>
    <m/>
    <m/>
    <m/>
    <m/>
    <m/>
    <m/>
    <m/>
    <m/>
    <m/>
    <s v="  "/>
    <s v="NORTH VALLEY"/>
    <s v="REDDING 02"/>
    <s v="08:07"/>
    <n v="44333"/>
    <m/>
    <n v="1034993394"/>
    <n v="21801"/>
    <s v="ROBLEDO RD"/>
    <s v="PALO CEDRO"/>
    <n v="40.579915"/>
    <n v="-122.23910600000001"/>
    <s v="V8TSTO2"/>
    <s v="O'HAIRE, SEAN"/>
    <n v="103351104"/>
    <s v="20210517 11:50"/>
    <n v="1000"/>
    <n v="1"/>
    <s v="repaird service"/>
    <s v="Y"/>
    <m/>
    <m/>
    <s v="40.5786517,-122.2470633,159.800000,3D"/>
    <m/>
    <m/>
    <m/>
    <s v="ruth bailey 530-547-2432"/>
    <m/>
    <s v="N"/>
    <s v="Y"/>
    <s v="N"/>
    <s v="Lightning"/>
    <m/>
    <s v="Private Land"/>
    <m/>
    <s v="Gusty"/>
    <m/>
    <s v="PG&amp;E Equipment"/>
    <m/>
    <s v="1 meter - &lt; 3 meters"/>
    <m/>
    <s v="Cal Fire"/>
    <m/>
    <s v="Overhead"/>
    <m/>
    <s v="Y"/>
    <s v="photos"/>
    <s v="PG&amp;E Employee"/>
    <m/>
    <m/>
    <m/>
    <m/>
    <s v="  "/>
    <m/>
    <m/>
    <m/>
    <m/>
    <m/>
    <m/>
    <m/>
    <m/>
    <m/>
    <m/>
    <m/>
    <m/>
    <m/>
    <m/>
    <m/>
    <m/>
    <m/>
    <m/>
    <m/>
    <m/>
    <m/>
    <m/>
    <m/>
    <m/>
    <m/>
    <m/>
    <m/>
    <m/>
    <m/>
    <m/>
    <m/>
    <m/>
    <m/>
    <m/>
    <m/>
    <m/>
    <m/>
    <m/>
    <m/>
    <m/>
    <m/>
    <m/>
    <m/>
    <m/>
    <m/>
    <m/>
    <m/>
  </r>
  <r>
    <n v="588"/>
    <s v="AGFC"/>
    <s v="3 - QC Complete"/>
    <n v="44332"/>
    <n v="44617"/>
    <s v="Duplicate of index 586. Structure fire not attributable to PG&amp;E assets. Fire due to third party. This information is preliminary."/>
    <s v="\\fxshare-nas05\quotashare-fs01\ESA\5 - Ignition Tracking\2021_Ignition_QC_Folders\20210515_nan_nan_nan_742158386"/>
    <s v=" "/>
    <m/>
    <m/>
    <m/>
    <m/>
    <m/>
    <s v="Not In Scope"/>
    <m/>
    <m/>
    <m/>
    <m/>
    <m/>
    <m/>
    <m/>
    <m/>
    <m/>
    <m/>
    <m/>
    <m/>
    <m/>
    <m/>
    <m/>
    <m/>
    <m/>
    <m/>
    <m/>
    <m/>
    <m/>
    <m/>
    <m/>
    <m/>
    <m/>
    <m/>
    <m/>
    <m/>
    <m/>
    <m/>
    <m/>
    <m/>
    <m/>
    <m/>
    <m/>
    <m/>
    <m/>
    <m/>
    <m/>
    <m/>
    <m/>
    <m/>
    <m/>
    <m/>
    <m/>
    <m/>
    <s v=" "/>
    <x v="224"/>
    <s v="21:36:00"/>
    <m/>
    <m/>
    <s v="FAS"/>
    <s v="N"/>
    <s v="Y"/>
    <m/>
    <m/>
    <m/>
    <n v="742158386"/>
    <m/>
    <m/>
    <m/>
    <m/>
    <s v=" "/>
    <x v="0"/>
    <x v="1"/>
    <s v="N"/>
    <s v="N"/>
    <s v="N"/>
    <s v="Duplicate of index 586. Structure fire not attributable to PG&amp;E assets. Fire due to third party. This information is preliminary."/>
    <s v="Not PG&amp;E"/>
    <s v="Building"/>
    <m/>
    <m/>
    <m/>
    <s v="Structure-only"/>
    <m/>
    <m/>
    <m/>
    <m/>
    <m/>
    <s v="Duplicate"/>
    <m/>
    <m/>
    <m/>
    <s v="Overhead"/>
    <x v="1"/>
    <m/>
    <m/>
    <m/>
    <s v=" "/>
    <x v="1"/>
    <n v="40.343494"/>
    <n v="-121.785183"/>
    <s v="Tehama"/>
    <s v="VOLTA 1101"/>
    <n v="12000"/>
    <m/>
    <x v="1"/>
    <s v="Cal Fire"/>
    <s v="Urban"/>
    <m/>
    <m/>
    <s v="Y"/>
    <s v="Ponderosa 2012"/>
    <m/>
    <n v="244"/>
    <m/>
    <s v="N"/>
    <s v="N"/>
    <m/>
    <m/>
    <s v="2021-05-16"/>
    <m/>
    <m/>
    <m/>
    <m/>
    <m/>
    <m/>
    <m/>
    <m/>
    <m/>
    <m/>
    <m/>
    <m/>
    <m/>
    <m/>
    <m/>
    <m/>
    <m/>
    <m/>
    <m/>
    <s v="  "/>
    <s v="NORTH VALLEY"/>
    <s v="RED BLUFF 01"/>
    <s v="21:36"/>
    <n v="44331"/>
    <m/>
    <n v="742158386"/>
    <n v="18930"/>
    <s v="EXPLORER RD"/>
    <s v="PAYNES CREEK"/>
    <n v="40.342695999999997"/>
    <n v="-121.78534000000001"/>
    <s v="V7TR1LQ"/>
    <s v="LAUGHLIN, RON"/>
    <n v="102541101"/>
    <s v="20210516 09:03"/>
    <n v="2640"/>
    <n v="1"/>
    <s v="COMPLETED ON 5/15/21. FIRE STARTED AT NEIGHBORS HOUSE 18936 EXPLORER AND SPREAD TO THIS HOUSE."/>
    <s v="Y"/>
    <n v="5"/>
    <s v="\\fxshare-nas05\quotashare-fs01\ESA\5 - Ignition Tracking\Fire_Tab_Attachment_Files"/>
    <m/>
    <n v="40.343494"/>
    <n v="-121.785183"/>
    <s v="STRUCTURE, TRANSFORMER OUTAGE DUE TO ELECT. SERV. BEING BURNT DOWN FROM STRUCTUR"/>
    <s v="SCOTT LOHSE 530-200-2512"/>
    <m/>
    <s v="N"/>
    <s v="Y"/>
    <s v="Y"/>
    <s v="Clear"/>
    <m/>
    <s v="Structures"/>
    <m/>
    <s v="Calm"/>
    <m/>
    <s v="Other (Comments)"/>
    <s v="SUSPECTED BBQ AT 18936 EXPLORER"/>
    <s v="Structure Only"/>
    <m/>
    <s v="Cal Fire"/>
    <m/>
    <s v="Overhead"/>
    <m/>
    <s v="Y"/>
    <s v="PICS"/>
    <s v="PG&amp;E Employee"/>
    <s v="R1LQ"/>
    <m/>
    <m/>
    <m/>
    <s v="  "/>
    <m/>
    <m/>
    <m/>
    <m/>
    <m/>
    <m/>
    <m/>
    <m/>
    <m/>
    <m/>
    <m/>
    <m/>
    <m/>
    <m/>
    <m/>
    <m/>
    <m/>
    <m/>
    <m/>
    <m/>
    <m/>
    <m/>
    <m/>
    <m/>
    <m/>
    <m/>
    <m/>
    <m/>
    <m/>
    <m/>
    <m/>
    <m/>
    <m/>
    <m/>
    <m/>
    <m/>
    <m/>
    <m/>
    <m/>
    <m/>
    <m/>
    <m/>
    <m/>
    <m/>
    <m/>
    <m/>
    <m/>
  </r>
  <r>
    <n v="587"/>
    <s v="AGFC"/>
    <s v="3 - QC Complete"/>
    <n v="44332"/>
    <n v="44617"/>
    <s v="Duplicate of index 586. Structure fire not attributable to PG&amp;E assets. Fire due to third party. This information is preliminary."/>
    <s v="\\fxshare-nas05\quotashare-fs01\ESA\5 - Ignition Tracking\2021_Ignition_QC_Folders\20210515_nan_nan_nan_625524687"/>
    <s v=" "/>
    <m/>
    <m/>
    <m/>
    <m/>
    <m/>
    <s v="Not In Scope"/>
    <m/>
    <m/>
    <m/>
    <m/>
    <m/>
    <m/>
    <m/>
    <m/>
    <m/>
    <m/>
    <m/>
    <m/>
    <m/>
    <m/>
    <m/>
    <m/>
    <m/>
    <m/>
    <m/>
    <m/>
    <m/>
    <m/>
    <m/>
    <m/>
    <m/>
    <m/>
    <m/>
    <m/>
    <m/>
    <m/>
    <m/>
    <m/>
    <m/>
    <m/>
    <m/>
    <m/>
    <m/>
    <m/>
    <m/>
    <m/>
    <m/>
    <m/>
    <m/>
    <m/>
    <m/>
    <m/>
    <s v=" "/>
    <x v="224"/>
    <s v="21:35:00"/>
    <m/>
    <m/>
    <s v="FAS"/>
    <s v="N"/>
    <s v="Y"/>
    <m/>
    <m/>
    <m/>
    <n v="625524687"/>
    <m/>
    <m/>
    <m/>
    <m/>
    <s v=" "/>
    <x v="0"/>
    <x v="1"/>
    <s v="N"/>
    <s v="N"/>
    <s v="N"/>
    <s v="Duplicate of index 586. Structure fire not attributable to PG&amp;E assets. Fire due to third party. This information is preliminary."/>
    <s v="Not PG&amp;E"/>
    <s v="Building"/>
    <m/>
    <m/>
    <m/>
    <s v="Structure-only"/>
    <m/>
    <m/>
    <m/>
    <m/>
    <m/>
    <s v="Duplicate"/>
    <m/>
    <m/>
    <m/>
    <s v="Overhead"/>
    <x v="1"/>
    <m/>
    <m/>
    <m/>
    <s v=" "/>
    <x v="1"/>
    <n v="40.343591000000004"/>
    <n v="-121.785183"/>
    <s v="Tehama"/>
    <s v="VOLTA 1101"/>
    <n v="12000"/>
    <m/>
    <x v="1"/>
    <s v="Cal Fire"/>
    <s v="Urban"/>
    <m/>
    <m/>
    <s v="Y"/>
    <s v="Ponderosa 2012"/>
    <m/>
    <n v="244"/>
    <m/>
    <s v="N"/>
    <s v="N"/>
    <m/>
    <m/>
    <s v="2021-05-16"/>
    <m/>
    <m/>
    <m/>
    <m/>
    <m/>
    <m/>
    <m/>
    <m/>
    <m/>
    <m/>
    <m/>
    <m/>
    <m/>
    <m/>
    <m/>
    <m/>
    <m/>
    <m/>
    <m/>
    <s v="  "/>
    <s v="NORTH VALLEY"/>
    <s v="RED BLUFF 01"/>
    <s v="21:35"/>
    <n v="44331"/>
    <m/>
    <n v="625524687"/>
    <n v="18936"/>
    <s v="EXPLORER RD"/>
    <s v="PAYNES CREEK"/>
    <n v="40.342798999999999"/>
    <n v="-121.785336"/>
    <s v="V7TR1LQ"/>
    <s v="LAUGHLIN, RON"/>
    <n v="102541101"/>
    <s v="20210516 08:51"/>
    <n v="2640"/>
    <n v="1"/>
    <s v="COMPLETED ON 5/15/21, STRUCTURE FIRE, SUSPECTED START BY BBQ"/>
    <s v="Y"/>
    <n v="5"/>
    <s v="\\fxshare-nas05\quotashare-fs01\ESA\5 - Ignition Tracking\Fire_Tab_Attachment_Files"/>
    <m/>
    <n v="40.343591000000004"/>
    <n v="-121.785183"/>
    <s v="structure"/>
    <s v="SCOTT LOHSE 530-200-2512"/>
    <m/>
    <s v="N"/>
    <s v="Y"/>
    <s v="Y"/>
    <s v="Clear"/>
    <m/>
    <s v="Structures"/>
    <m/>
    <s v="Calm"/>
    <m/>
    <s v="Other (Comments)"/>
    <s v="SUSPECTED BBQ"/>
    <s v="Structure Only"/>
    <m/>
    <s v="Cal Fire"/>
    <m/>
    <s v="Overhead"/>
    <m/>
    <s v="Y"/>
    <s v="PICS"/>
    <s v="PG&amp;E Employee"/>
    <s v="R1LQ"/>
    <m/>
    <m/>
    <m/>
    <s v="  "/>
    <m/>
    <m/>
    <m/>
    <m/>
    <m/>
    <m/>
    <m/>
    <m/>
    <m/>
    <m/>
    <m/>
    <m/>
    <m/>
    <m/>
    <m/>
    <m/>
    <m/>
    <m/>
    <m/>
    <m/>
    <m/>
    <m/>
    <m/>
    <m/>
    <m/>
    <m/>
    <m/>
    <m/>
    <m/>
    <m/>
    <m/>
    <m/>
    <m/>
    <m/>
    <m/>
    <m/>
    <m/>
    <m/>
    <m/>
    <m/>
    <m/>
    <m/>
    <m/>
    <m/>
    <m/>
    <m/>
    <m/>
  </r>
  <r>
    <n v="586"/>
    <s v="AGFC"/>
    <s v="3 - QC Complete"/>
    <n v="44332"/>
    <n v="44617"/>
    <s v="Structure fire not attributable to PG&amp;E assets. Fire due to third party. This information is preliminary."/>
    <s v="\\fxshare-nas05\quotashare-fs01\ESA\5 - Ignition Tracking\2021_Ignition_QC_Folders\20210515_nan_nan_nan_3559457926"/>
    <s v=" "/>
    <m/>
    <m/>
    <m/>
    <m/>
    <m/>
    <s v="Not In Scope"/>
    <m/>
    <m/>
    <m/>
    <m/>
    <m/>
    <m/>
    <m/>
    <m/>
    <m/>
    <m/>
    <m/>
    <m/>
    <m/>
    <m/>
    <m/>
    <m/>
    <m/>
    <m/>
    <m/>
    <m/>
    <m/>
    <m/>
    <m/>
    <m/>
    <m/>
    <m/>
    <m/>
    <m/>
    <m/>
    <m/>
    <m/>
    <m/>
    <m/>
    <m/>
    <m/>
    <m/>
    <m/>
    <m/>
    <m/>
    <m/>
    <m/>
    <m/>
    <m/>
    <m/>
    <m/>
    <m/>
    <s v=" "/>
    <x v="224"/>
    <s v="21:33:00"/>
    <m/>
    <m/>
    <s v="FAS"/>
    <s v="N"/>
    <s v="N"/>
    <m/>
    <m/>
    <m/>
    <n v="3559457926"/>
    <m/>
    <m/>
    <m/>
    <m/>
    <s v=" "/>
    <x v="0"/>
    <x v="1"/>
    <s v="N"/>
    <s v="N"/>
    <s v="N"/>
    <s v="Structure fire not attributable to PG&amp;E assets. Fire due to third party. This information is preliminary."/>
    <s v="Not PG&amp;E"/>
    <s v="Building"/>
    <m/>
    <m/>
    <m/>
    <s v="Structure-only"/>
    <m/>
    <m/>
    <m/>
    <m/>
    <m/>
    <s v="Other Fire: Non-PG&amp;E related"/>
    <m/>
    <m/>
    <m/>
    <s v="Overhead"/>
    <x v="1"/>
    <m/>
    <m/>
    <m/>
    <s v=" "/>
    <x v="1"/>
    <n v="40.343693999999999"/>
    <n v="-121.78518800000001"/>
    <s v="Tehama"/>
    <s v="VOLTA 1101"/>
    <n v="12000"/>
    <m/>
    <x v="1"/>
    <s v="Cal Fire"/>
    <s v="Urban"/>
    <m/>
    <m/>
    <s v="Y"/>
    <s v="Ponderosa 2012"/>
    <m/>
    <n v="244"/>
    <m/>
    <s v="N"/>
    <s v="N"/>
    <m/>
    <m/>
    <s v="2021-05-16"/>
    <m/>
    <m/>
    <m/>
    <m/>
    <m/>
    <m/>
    <m/>
    <m/>
    <m/>
    <m/>
    <m/>
    <m/>
    <m/>
    <m/>
    <m/>
    <m/>
    <m/>
    <m/>
    <m/>
    <s v="  "/>
    <s v="NORTH VALLEY"/>
    <s v="RED BLUFF 01"/>
    <s v="21:33"/>
    <n v="44331"/>
    <m/>
    <n v="3559457926"/>
    <n v="18942"/>
    <s v="EXPLORER RD"/>
    <s v="PAYNES CREEK"/>
    <n v="40.342905000000002"/>
    <n v="-121.785335"/>
    <s v="V7TR1LQ"/>
    <s v="LAUGHLIN, RON"/>
    <n v="102541101"/>
    <s v="20210516 08:10"/>
    <n v="2640"/>
    <n v="1"/>
    <s v="STRUCTURE FIRE, FIRE STARTED AT NIEGHBORS HOUSE 18936 EXPLORER AND SPREAD TO THIS ADDRESS. THE DISC. WAS COMPLETED 5/15/21,UNABLE TO RECEIVE TAG"/>
    <s v="Y"/>
    <n v="2"/>
    <s v="\\fxshare-nas05\quotashare-fs01\ESA\5 - Ignition Tracking\Fire_Tab_Attachment_Files"/>
    <m/>
    <n v="40.343693999999999"/>
    <n v="-121.78518800000001"/>
    <m/>
    <s v="SCOTT LOHSE 530-200-2512"/>
    <m/>
    <s v="N"/>
    <s v="Y"/>
    <s v="Y"/>
    <s v="Clear"/>
    <m/>
    <s v="Structures"/>
    <m/>
    <s v="Calm"/>
    <m/>
    <s v="Other (Comments)"/>
    <s v="FIRE STARTED AT NEIGHBORS HOUSE AND SPREAD TO THIS HOUSE"/>
    <s v="Structure Only"/>
    <m/>
    <s v="Cal Fire"/>
    <m/>
    <s v="Overhead"/>
    <m/>
    <s v="Y"/>
    <s v="PICS"/>
    <s v="PG&amp;E Employee"/>
    <s v="R1LQ"/>
    <m/>
    <m/>
    <m/>
    <s v="  "/>
    <m/>
    <m/>
    <m/>
    <m/>
    <m/>
    <m/>
    <m/>
    <m/>
    <m/>
    <m/>
    <m/>
    <m/>
    <m/>
    <m/>
    <m/>
    <m/>
    <m/>
    <m/>
    <m/>
    <m/>
    <m/>
    <m/>
    <m/>
    <m/>
    <m/>
    <m/>
    <m/>
    <m/>
    <m/>
    <m/>
    <m/>
    <m/>
    <m/>
    <m/>
    <m/>
    <m/>
    <m/>
    <m/>
    <m/>
    <m/>
    <m/>
    <m/>
    <m/>
    <m/>
    <m/>
    <m/>
    <m/>
  </r>
  <r>
    <n v="585"/>
    <s v="BRV6"/>
    <s v="3 - QC Complete"/>
    <n v="44533"/>
    <n v="44617"/>
    <s v="Primary crossarm burnt at insulator pin. The ensuing fire was limited to PG&amp;E assets. This information is preliminary."/>
    <s v="\\fxshare-nas05\quotashare-fs01\ESA\5 - Ignition Tracking\2021_Ignition_QC_Folders\20210515_nan_nan_nan_T005290729"/>
    <s v=" "/>
    <s v="Y"/>
    <s v="BRV6"/>
    <s v="Added OIS TR7669188.Added Field Order T005290164 (2 Field Order Numbers for same OIS). Changed Lat/Long from 37.662827, -122.1136340. Added Pre-Existing Notification 119356137. Added Circuit Protection Zone Grant 1106 MR664"/>
    <n v="44523"/>
    <m/>
    <s v="Not In Scope"/>
    <m/>
    <m/>
    <m/>
    <m/>
    <m/>
    <m/>
    <m/>
    <m/>
    <m/>
    <m/>
    <m/>
    <m/>
    <m/>
    <m/>
    <m/>
    <m/>
    <m/>
    <m/>
    <m/>
    <m/>
    <m/>
    <m/>
    <m/>
    <m/>
    <m/>
    <m/>
    <m/>
    <m/>
    <m/>
    <m/>
    <m/>
    <m/>
    <s v="N"/>
    <m/>
    <m/>
    <m/>
    <m/>
    <m/>
    <m/>
    <s v="N"/>
    <m/>
    <m/>
    <m/>
    <m/>
    <m/>
    <m/>
    <s v=" "/>
    <x v="224"/>
    <s v="14:47:00"/>
    <m/>
    <m/>
    <s v="FAS"/>
    <s v="N"/>
    <s v="N"/>
    <s v="TR7669188"/>
    <m/>
    <m/>
    <s v="T005290729, T005290164"/>
    <n v="121340451"/>
    <s v="119356137"/>
    <m/>
    <m/>
    <s v=" "/>
    <x v="0"/>
    <x v="0"/>
    <s v="N"/>
    <s v="N"/>
    <s v="N"/>
    <s v="On May 15, 2021 at 1450 hours, a PG&amp;E Troubleman was dispatched to the Grant 1106 12kV Distribution Circuit in the vicinity of Sueirro St and Lucia St, Hayward in response to a pole fire.  The insulator pin on the primary crossarm is suspected to be the origin point of the fire. On July 10, 2020, a Priority E tag was created to tighen pins and insulators on primary crossarm that was not completed prior to ignition. The ensuing fire was contained to PG&amp;E assets and was self extinguished. PG&amp;E Crew replaced the damaged crossarm on May 15, 2021."/>
    <s v="PG&amp;E"/>
    <s v="Other"/>
    <s v="Crossarm"/>
    <s v="D"/>
    <s v="D"/>
    <s v="Structure-PG&amp;E only"/>
    <m/>
    <m/>
    <m/>
    <m/>
    <m/>
    <s v="Equipment - PG&amp;E"/>
    <s v="All types of equipment / facility failure"/>
    <s v="Crossarm failure"/>
    <s v="Y"/>
    <s v="Overhead"/>
    <x v="0"/>
    <s v="Crossarm"/>
    <s v="Crossarm, Insulator"/>
    <n v="100950206"/>
    <s v=" "/>
    <x v="0"/>
    <n v="37.662605200000002"/>
    <n v="-122.11368109999999"/>
    <s v="Alameda"/>
    <s v="GRANT 1106"/>
    <n v="12000"/>
    <s v="GRANT 1106MR664"/>
    <x v="0"/>
    <s v="Self Extinguished"/>
    <s v="Urban"/>
    <s v="Fire-resistive fuel bed"/>
    <s v="Sidewalk"/>
    <s v="N"/>
    <m/>
    <m/>
    <m/>
    <m/>
    <s v="N"/>
    <s v="N"/>
    <m/>
    <m/>
    <s v="2021-05-16"/>
    <m/>
    <m/>
    <m/>
    <m/>
    <m/>
    <m/>
    <m/>
    <m/>
    <m/>
    <m/>
    <m/>
    <m/>
    <m/>
    <m/>
    <m/>
    <m/>
    <m/>
    <m/>
    <m/>
    <s v=" "/>
    <s v="MISSION"/>
    <s v="HAYWARD 04"/>
    <s v="14:47"/>
    <s v="05/15/2021"/>
    <m/>
    <s v="T005290729"/>
    <s v="UNKNOWN"/>
    <s v="880 SUEIRRO"/>
    <s v="HAYWARD"/>
    <m/>
    <m/>
    <s v="M2TIXA2"/>
    <s v="ARAQUISTAIN, IGNACIO"/>
    <m/>
    <s v="20210515 15:19"/>
    <n v="9111"/>
    <m/>
    <s v="NEED CREW TO REPLACE BURNED UP PRIMARY XARM"/>
    <s v="Y"/>
    <n v="4"/>
    <s v="\\fxshare-nas05\quotashare-fs01\ESA\5 - Ignition Tracking\Fire_Tab_Attachment_Files"/>
    <m/>
    <n v="37.662827"/>
    <n v="-122.113634"/>
    <s v="PRIMARY XARM BURNT AT INSULATOR PIN"/>
    <m/>
    <m/>
    <s v="N"/>
    <s v="Y"/>
    <m/>
    <s v="Clear"/>
    <m/>
    <s v="PG&amp;E Only"/>
    <m/>
    <s v="Calm"/>
    <m/>
    <s v="PG&amp;E Equipment"/>
    <m/>
    <s v="&lt; 1 meter"/>
    <m/>
    <s v="Self Extinguished"/>
    <m/>
    <s v="Overhead"/>
    <m/>
    <s v="N"/>
    <m/>
    <m/>
    <m/>
    <s v="FIRE, POLE"/>
    <s v="CROSSARM, WOOD"/>
    <s v="N"/>
    <s v=" "/>
    <m/>
    <m/>
    <m/>
    <m/>
    <m/>
    <m/>
    <m/>
    <m/>
    <m/>
    <m/>
    <m/>
    <m/>
    <m/>
    <m/>
    <m/>
    <m/>
    <m/>
    <m/>
    <m/>
    <m/>
    <m/>
    <m/>
    <m/>
    <m/>
    <m/>
    <m/>
    <m/>
    <m/>
    <m/>
    <m/>
    <m/>
    <m/>
    <m/>
    <m/>
    <m/>
    <m/>
    <m/>
    <m/>
    <m/>
    <m/>
    <m/>
    <m/>
    <m/>
    <m/>
    <m/>
    <m/>
    <m/>
  </r>
  <r>
    <n v="584"/>
    <s v="TLAL"/>
    <s v="3 - QC Complete"/>
    <n v="44386"/>
    <n v="44617"/>
    <s v="Duplicate of 583. Bird contact resulted in a wires down incident and an ignition. The ensuing fire was 3 meter - 0.25 acre in size. This information is preliminary."/>
    <s v="\\fxshare-nas05\quotashare-fs01\ESA\5 - Ignition Tracking\2021_Ignition_QC_Folders\20210515_1350000_nan_nan_T005290559"/>
    <s v=" "/>
    <m/>
    <m/>
    <m/>
    <m/>
    <m/>
    <s v="Not In Scope"/>
    <m/>
    <m/>
    <m/>
    <m/>
    <m/>
    <m/>
    <m/>
    <m/>
    <m/>
    <m/>
    <m/>
    <m/>
    <m/>
    <m/>
    <m/>
    <m/>
    <m/>
    <m/>
    <m/>
    <m/>
    <m/>
    <m/>
    <m/>
    <m/>
    <m/>
    <m/>
    <m/>
    <m/>
    <m/>
    <m/>
    <m/>
    <m/>
    <m/>
    <m/>
    <m/>
    <m/>
    <m/>
    <m/>
    <m/>
    <m/>
    <m/>
    <m/>
    <m/>
    <m/>
    <m/>
    <m/>
    <s v=" "/>
    <x v="224"/>
    <s v="11:15:00"/>
    <n v="44331"/>
    <s v="11:15:00"/>
    <s v="FAS"/>
    <s v="N"/>
    <s v="Y"/>
    <n v="1350000"/>
    <m/>
    <m/>
    <s v="T005290559"/>
    <m/>
    <m/>
    <m/>
    <m/>
    <s v=" "/>
    <x v="0"/>
    <x v="1"/>
    <s v="N"/>
    <s v="N"/>
    <s v="N"/>
    <s v="Duplicate of 583."/>
    <s v="Not PG&amp;E"/>
    <s v="Other"/>
    <m/>
    <m/>
    <m/>
    <s v="Structure-only"/>
    <m/>
    <m/>
    <m/>
    <m/>
    <m/>
    <s v="Duplicate"/>
    <m/>
    <m/>
    <m/>
    <s v="Overhead"/>
    <x v="1"/>
    <m/>
    <m/>
    <m/>
    <s v=" "/>
    <x v="0"/>
    <n v="39.022141699999999"/>
    <n v="-121.403825"/>
    <s v="Yuba"/>
    <s v="WHEATLAND 1105"/>
    <n v="12000"/>
    <m/>
    <x v="0"/>
    <s v="Wheatland FD"/>
    <s v="Urban"/>
    <m/>
    <m/>
    <s v="N"/>
    <m/>
    <m/>
    <m/>
    <m/>
    <s v="N"/>
    <s v="N"/>
    <m/>
    <m/>
    <s v="2021-05-16"/>
    <m/>
    <m/>
    <m/>
    <m/>
    <m/>
    <m/>
    <m/>
    <m/>
    <m/>
    <m/>
    <m/>
    <m/>
    <m/>
    <m/>
    <m/>
    <m/>
    <m/>
    <m/>
    <m/>
    <s v="  "/>
    <s v="SIERRA"/>
    <s v="MARYSVILLE 04"/>
    <s v="11:15"/>
    <n v="44331"/>
    <n v="1350000"/>
    <s v="T005290559"/>
    <n v="2756"/>
    <s v="SPENCEVILLE RD"/>
    <s v="WHEATLAND"/>
    <n v="39.042900000000003"/>
    <n v="-121.38535"/>
    <s v="T3TDJLU"/>
    <s v="LAFFOND, DAN"/>
    <n v="152811105"/>
    <s v="20210515 14:01"/>
    <n v="9002"/>
    <m/>
    <s v="crew to repaire 1 span 1 wire down do to bird strike "/>
    <s v="Y"/>
    <m/>
    <m/>
    <s v="39.0221417,-121.4038250,28.500000,3D"/>
    <m/>
    <m/>
    <m/>
    <s v="WHEATLAND FIRE DEPT."/>
    <m/>
    <s v="N"/>
    <s v="Y"/>
    <m/>
    <s v="Clear"/>
    <m/>
    <s v="Private Land"/>
    <m/>
    <s v="Light"/>
    <m/>
    <s v="Bird Contact"/>
    <m/>
    <s v="1 meter - &lt; 3 meters"/>
    <m/>
    <s v="Fire Dept"/>
    <m/>
    <s v="Overhead"/>
    <m/>
    <s v="N"/>
    <m/>
    <m/>
    <m/>
    <s v="BIRD-FOUND"/>
    <s v="CONDUCTOR, OVERHEAD"/>
    <s v="N"/>
    <s v="  "/>
    <m/>
    <m/>
    <m/>
    <m/>
    <m/>
    <m/>
    <m/>
    <m/>
    <m/>
    <m/>
    <m/>
    <m/>
    <m/>
    <m/>
    <m/>
    <m/>
    <m/>
    <m/>
    <m/>
    <m/>
    <m/>
    <m/>
    <m/>
    <m/>
    <m/>
    <m/>
    <m/>
    <m/>
    <m/>
    <m/>
    <m/>
    <m/>
    <m/>
    <m/>
    <m/>
    <m/>
    <m/>
    <m/>
    <m/>
    <m/>
    <m/>
    <m/>
    <m/>
    <m/>
    <m/>
    <m/>
    <m/>
  </r>
  <r>
    <n v="583"/>
    <s v="TLAL"/>
    <s v="3 - QC Complete"/>
    <n v="44386"/>
    <n v="44617"/>
    <s v="Bird contact resulted in a wires down incident and an ignition. The ensuing fire was 3 meter - 0.25 acre in size. This information is preliminary. OIS: 1350000; FOID: T005290519 (TRM8), T005290559 (DJLU), T005290542 (JBL8), T005290548 (J3TT), T005290549 (DSD0); EC: 121340053; PM: 44809058 (New), 31540508 (Previous); Circuit ID: 152811105, SAP Eqp ID: 101303670; Division: Sierra; District: Marysville; County: Yuba"/>
    <s v="\\fxshare-nas05\quotashare-fs01\ESA\5 - Ignition Tracking\2021_Ignition_QC_Folders\20210515_1350000_nan_nan_T005290519"/>
    <s v=" "/>
    <m/>
    <s v="TLAL"/>
    <s v="Additional FOID Added; Create &amp; Outage Time, Land Use, Fire Lat/Long Updated; Added EC Tag"/>
    <n v="44386"/>
    <m/>
    <s v="Not In Scope"/>
    <m/>
    <m/>
    <m/>
    <m/>
    <m/>
    <m/>
    <m/>
    <m/>
    <m/>
    <m/>
    <m/>
    <m/>
    <m/>
    <m/>
    <m/>
    <m/>
    <m/>
    <m/>
    <m/>
    <m/>
    <m/>
    <m/>
    <m/>
    <m/>
    <m/>
    <m/>
    <m/>
    <m/>
    <m/>
    <m/>
    <m/>
    <m/>
    <m/>
    <m/>
    <m/>
    <m/>
    <m/>
    <m/>
    <m/>
    <s v="Y"/>
    <n v="44386"/>
    <m/>
    <s v="TRM8"/>
    <s v="TRM8@pge.com"/>
    <s v="Bird Form ?"/>
    <m/>
    <s v=" "/>
    <x v="224"/>
    <s v="10:36:00"/>
    <n v="44331"/>
    <s v="10:35:00"/>
    <s v="FAS"/>
    <s v="N"/>
    <s v="N"/>
    <n v="1350000"/>
    <m/>
    <m/>
    <s v="T005290519, T005290559, T005290542, T005290548, T005290549"/>
    <n v="121340053"/>
    <m/>
    <m/>
    <s v="PG&amp;E_583_Ignition_20210515_1.jpg"/>
    <s v=" "/>
    <x v="1"/>
    <x v="0"/>
    <s v="Y"/>
    <s v="Y"/>
    <s v="N"/>
    <s v="On May 15, 2021 at 1133 hours, PG&amp;E Troublemen patrolled the Wheatland 1105 12kV Distribution Circuit number 152811105, in the Local responsibility area (LRA) near Spenceville Road about 8800' northeast of Jasper Lane and six spans load-side from fuse cutouts 15419 in Wheatland. They observed one span (300') of one broken 4 ACSR overhead conductor burnt down to the ground and sparking, fuses 15419 open, a bird, and a small fire. Initial analysis indicates the ignition was caused by a bird struck the line and the line inevitably burned down. This incident is within a Raptor Concentration Zone. The Wheatland Fire Department responded to and extinguished the fire. This information is preliminary."/>
    <s v="PG&amp;E"/>
    <s v="Vegetation"/>
    <m/>
    <s v="D"/>
    <s v="D"/>
    <s v="&lt;0.25"/>
    <m/>
    <m/>
    <m/>
    <m/>
    <m/>
    <s v="Contact - Animal - Bird"/>
    <s v="Contact from object"/>
    <s v="Animal contact"/>
    <s v="Y"/>
    <s v="Overhead"/>
    <x v="0"/>
    <s v="Conductor - Primary"/>
    <s v="Conductor"/>
    <n v="101303670"/>
    <s v=" "/>
    <x v="0"/>
    <n v="39.050379999999997"/>
    <n v="-121.40823"/>
    <s v="Yuba"/>
    <s v="WHEATLAND 1105 "/>
    <n v="12000"/>
    <m/>
    <x v="0"/>
    <s v="Wheatland FD"/>
    <s v="Agriculture"/>
    <m/>
    <m/>
    <s v="N"/>
    <m/>
    <m/>
    <m/>
    <m/>
    <s v="N"/>
    <s v="N"/>
    <m/>
    <m/>
    <s v="2021-05-16"/>
    <m/>
    <m/>
    <m/>
    <m/>
    <m/>
    <m/>
    <m/>
    <m/>
    <m/>
    <m/>
    <m/>
    <m/>
    <m/>
    <m/>
    <m/>
    <m/>
    <m/>
    <m/>
    <m/>
    <s v="  "/>
    <s v="SIERRA"/>
    <s v="MARYSVILLE 04"/>
    <s v="10:37"/>
    <n v="44331"/>
    <n v="1350000"/>
    <s v="T005290519"/>
    <n v="2756"/>
    <s v="SPENCEVILLE RD"/>
    <s v="WHEATLAND"/>
    <n v="39.042900000000003"/>
    <n v="-121.38535"/>
    <s v="T3TTRM8"/>
    <s v="MARINO, TONY"/>
    <n v="152811105"/>
    <s v="20210515 13:23"/>
    <n v="9002"/>
    <m/>
    <s v="need crew to repair wire down fuses 15419 are open and tag MOL"/>
    <s v="Y"/>
    <n v="5"/>
    <s v="\\fxshare-nas05\quotashare-fs01\ESA\5 - Ignition Tracking\Fire_Tab_Attachment_Files"/>
    <s v="39.0476700,-121.3885917,24.200000,3D"/>
    <m/>
    <m/>
    <m/>
    <n v="911"/>
    <m/>
    <s v="N"/>
    <s v="Y"/>
    <m/>
    <s v="Storm Wind"/>
    <m/>
    <s v="Private Land"/>
    <m/>
    <s v="Light"/>
    <m/>
    <s v="Bird Contact"/>
    <m/>
    <s v="3 meters - 0.25 Acres"/>
    <m/>
    <s v="Fire Dept"/>
    <m/>
    <s v="Overhead"/>
    <m/>
    <s v="N"/>
    <m/>
    <m/>
    <m/>
    <s v="BIRD-FOUND"/>
    <s v="CONDUCTOR, OVERHEAD"/>
    <s v="N"/>
    <s v="  "/>
    <m/>
    <m/>
    <m/>
    <m/>
    <m/>
    <m/>
    <m/>
    <m/>
    <m/>
    <m/>
    <m/>
    <m/>
    <m/>
    <m/>
    <m/>
    <m/>
    <m/>
    <m/>
    <m/>
    <m/>
    <m/>
    <m/>
    <m/>
    <m/>
    <m/>
    <m/>
    <m/>
    <m/>
    <m/>
    <m/>
    <m/>
    <m/>
    <m/>
    <m/>
    <m/>
    <m/>
    <m/>
    <m/>
    <m/>
    <m/>
    <m/>
    <m/>
    <m/>
    <m/>
    <m/>
    <m/>
    <m/>
  </r>
  <r>
    <n v="582"/>
    <s v="S7RM"/>
    <s v="3 - QC Complete"/>
    <n v="44340"/>
    <n v="44617"/>
    <s v="Crossarm fire, possibly due to tracking from rain. The ensuing fire was limited to PG&amp;E assets. AGFC notes: Multiple pole and crossarm fires in Alameda County with the weather catergorized as rain or heavy mist. Ignition Investigator will need to contact troubleman to confirm ignition is tracking related. This information is preliminary."/>
    <s v="\\fxshare-nas05\quotashare-fs01\ESA\5 - Ignition Tracking\2021_Ignition_QC_Folders\20210515_1349706_21-0061791_nan_T005290463"/>
    <s v=" "/>
    <m/>
    <m/>
    <m/>
    <m/>
    <m/>
    <s v="Not In Scope"/>
    <m/>
    <m/>
    <m/>
    <m/>
    <m/>
    <m/>
    <m/>
    <m/>
    <m/>
    <m/>
    <m/>
    <m/>
    <m/>
    <m/>
    <m/>
    <m/>
    <m/>
    <m/>
    <m/>
    <m/>
    <m/>
    <m/>
    <m/>
    <m/>
    <m/>
    <m/>
    <m/>
    <m/>
    <m/>
    <m/>
    <m/>
    <m/>
    <m/>
    <m/>
    <m/>
    <m/>
    <m/>
    <m/>
    <m/>
    <m/>
    <m/>
    <m/>
    <m/>
    <m/>
    <m/>
    <m/>
    <s v=" "/>
    <x v="224"/>
    <s v="04:33:00"/>
    <n v="44331"/>
    <s v="04:33:00"/>
    <s v="FAS"/>
    <s v="N"/>
    <s v="N"/>
    <n v="1349706"/>
    <s v="21-0061791"/>
    <m/>
    <s v="T005290463, T005290440"/>
    <n v="121338948"/>
    <m/>
    <m/>
    <m/>
    <s v=" "/>
    <x v="0"/>
    <x v="0"/>
    <s v="N"/>
    <s v="N"/>
    <s v="N"/>
    <s v="On May 15th, 2021 at 09:17 hrs. a PG &amp; E Troubleman was dispatched to the Grant 1104 12 KV Distribution circuit near Via Teresa in San Lorenzo in response to a report of a pole fire.  The troubelman arrived in the area to find a pole fire burning at the Primary crossarm.  The fire was confined to PG &amp; E assets and was suppressed by the responding troubleman.  This incident occurred in a Non-HFTD during a drizzly, rainy condition.  Initial analysis indicates that tracking after the light rain was the cause of this ignition.  According to the troubleman, there were multiple pole fires on this date (5/15/2021) on the Grant 1104, 1106 &amp; 1108 circuits all with a suspected cause of tracking after the light rain.  On 5/15/2021 a PG &amp; E crew replaced the Primary crossarm and the insulator.  "/>
    <s v="PG&amp;E"/>
    <s v="Other"/>
    <s v="Crossarm"/>
    <s v="D"/>
    <s v="D"/>
    <s v="&lt;0.25"/>
    <m/>
    <m/>
    <m/>
    <m/>
    <m/>
    <s v="Contamination"/>
    <s v="Contamination"/>
    <s v="Tracking"/>
    <s v="Y"/>
    <s v="Overhead"/>
    <x v="0"/>
    <s v="Crossarm"/>
    <s v="Crossarm, insulator"/>
    <n v="100918636"/>
    <s v=" "/>
    <x v="0"/>
    <n v="37.677636"/>
    <n v="-122.14564799999999"/>
    <s v="Alameda"/>
    <s v="GRANT 1104"/>
    <n v="12000"/>
    <m/>
    <x v="0"/>
    <s v="Employee"/>
    <s v="Urban"/>
    <m/>
    <m/>
    <s v="N"/>
    <m/>
    <m/>
    <m/>
    <m/>
    <s v="N"/>
    <s v="N"/>
    <m/>
    <m/>
    <s v="2021-05-16"/>
    <m/>
    <m/>
    <m/>
    <m/>
    <m/>
    <m/>
    <m/>
    <m/>
    <m/>
    <m/>
    <m/>
    <m/>
    <m/>
    <m/>
    <m/>
    <m/>
    <m/>
    <m/>
    <m/>
    <s v="  "/>
    <s v="MISSION"/>
    <s v="HAYWARD 04"/>
    <s v="09:31"/>
    <n v="44331"/>
    <n v="1349706"/>
    <s v="T005290463"/>
    <n v="15756"/>
    <s v="VIA TERESA"/>
    <s v="SAN LORENZO"/>
    <n v="37.676909999999999"/>
    <n v="-122.14381"/>
    <s v="M2TIXA2"/>
    <s v="ARAQUISTAIN, IGNACIO"/>
    <n v="14381104"/>
    <s v="20210515 10:11"/>
    <n v="9111"/>
    <m/>
    <s v="NEED CREW TO REPLACE BURNT OFF PRIMARY XARM. REFUSE C/O'S 8293"/>
    <s v="Y"/>
    <n v="3"/>
    <s v="\\fxshare-nas05\quotashare-fs01\ESA\5 - Ignition Tracking\Fire_Tab_Attachment_Files"/>
    <m/>
    <n v="37.676909999999999"/>
    <n v="-122.14381"/>
    <s v="POLE FIRE @ PRIMARY XARM"/>
    <m/>
    <m/>
    <s v="N"/>
    <s v="N"/>
    <m/>
    <s v="Rain"/>
    <m/>
    <s v="PG&amp;E Only"/>
    <m/>
    <s v="Light"/>
    <m/>
    <s v="PG&amp;E Equipment"/>
    <m/>
    <s v="&lt; 1 meter"/>
    <m/>
    <s v="Employee"/>
    <m/>
    <s v="Overhead"/>
    <m/>
    <s v="N"/>
    <m/>
    <m/>
    <m/>
    <s v="FIRE, POLE"/>
    <s v="CROSSARM, WOOD"/>
    <s v="N"/>
    <s v="  "/>
    <s v="Unplanned"/>
    <s v="Mission"/>
    <s v="Hayward"/>
    <s v="013111107, SAN LEANDRO-1107"/>
    <s v="21-0061791"/>
    <s v="Unplanned"/>
    <s v="Fog,Drizzle;"/>
    <s v="165"/>
    <s v="118800"/>
    <s v="NO"/>
    <s v="Multi-Fault"/>
    <m/>
    <m/>
    <m/>
    <m/>
    <m/>
    <m/>
    <m/>
    <m/>
    <m/>
    <m/>
    <m/>
    <m/>
    <m/>
    <m/>
    <m/>
    <m/>
    <m/>
    <m/>
    <m/>
    <m/>
    <m/>
    <m/>
    <m/>
    <m/>
    <m/>
    <m/>
    <m/>
    <m/>
    <m/>
    <m/>
    <m/>
    <m/>
    <m/>
    <m/>
    <m/>
    <m/>
  </r>
  <r>
    <n v="581"/>
    <s v="S7RM"/>
    <s v="3 - QC Complete"/>
    <n v="44336"/>
    <n v="44617"/>
    <s v="Crossarm fire, possibly due to tracking from rain. The ensuing fire was limited to PG&amp;E assets. AGFC notes: Multiple pole and crossarm fires in Alameda County with the weather catergorized as rain or heavy mist. Ignition Investigator will need to contact troubleman to confirm ignition is tracking related. This information is preliminary."/>
    <s v="\\fxshare-nas05\quotashare-fs01\ESA\5 - Ignition Tracking\2021_Ignition_QC_Folders\20210515_1349827_21-0061796_nan_T005290449"/>
    <s v=" "/>
    <m/>
    <m/>
    <m/>
    <m/>
    <m/>
    <s v="Not In Scope"/>
    <m/>
    <m/>
    <m/>
    <m/>
    <m/>
    <m/>
    <m/>
    <m/>
    <m/>
    <m/>
    <m/>
    <m/>
    <m/>
    <m/>
    <m/>
    <m/>
    <m/>
    <m/>
    <m/>
    <m/>
    <m/>
    <m/>
    <m/>
    <m/>
    <m/>
    <m/>
    <m/>
    <m/>
    <m/>
    <m/>
    <m/>
    <m/>
    <m/>
    <m/>
    <m/>
    <m/>
    <m/>
    <m/>
    <m/>
    <m/>
    <m/>
    <m/>
    <m/>
    <m/>
    <m/>
    <m/>
    <s v=" "/>
    <x v="224"/>
    <s v="07:20:00"/>
    <n v="44331"/>
    <s v="07:20:00"/>
    <s v="FAS"/>
    <s v="N"/>
    <s v="N"/>
    <n v="1349827"/>
    <s v="21-0061796"/>
    <m/>
    <s v="T005290449, T005290516"/>
    <n v="121339162"/>
    <m/>
    <m/>
    <m/>
    <s v=" "/>
    <x v="0"/>
    <x v="0"/>
    <s v="N"/>
    <s v="N"/>
    <s v="N"/>
    <s v="On May 15th, 2021 at 07:33 hrs. a PG &amp; E Troubleman was dispatched to the Edes 1102 12 KV Distribution circuit near Orinda Vista Drive in the City of Oakland in response to a reported pole fire with a burning crossarm.  Upon his arrival in the area, the Troubleman noted a Primary crossarm that had burned and then self-extinguished. The fire was confined to PG &amp; E assets and the troubleman also reported 1/2 blown fuses ( # 6783.)  He opened the remaining fuses and made safe.   This incident occurred in a Tier 2 HFTD during a light rain weather condition.  Initial analysis indicates that the cause of this ignition was due to tracking after a light rain.  On May 15th, 2021 a PG &amp; E crew replaced the burned crossarm with a new 8 foot crossarm."/>
    <s v="PG&amp;E"/>
    <s v="Other"/>
    <s v="Crossarm"/>
    <s v="D"/>
    <s v="D"/>
    <s v="Structure-PG&amp;E only"/>
    <m/>
    <m/>
    <m/>
    <m/>
    <m/>
    <s v="Contamination"/>
    <s v="Contamination"/>
    <s v="Tracking"/>
    <s v="Y"/>
    <s v="Overhead"/>
    <x v="0"/>
    <s v="Crossarm"/>
    <s v="Crossarm"/>
    <n v="101373262"/>
    <s v=" "/>
    <x v="1"/>
    <n v="37.758761700000001"/>
    <n v="-122.13596"/>
    <s v="Alameda"/>
    <s v="EDES 1112"/>
    <n v="12000"/>
    <m/>
    <x v="0"/>
    <s v="Self Extinguished"/>
    <s v="Hardwood Woodland"/>
    <m/>
    <m/>
    <s v="N"/>
    <m/>
    <m/>
    <n v="530"/>
    <m/>
    <s v="N"/>
    <s v="N"/>
    <m/>
    <m/>
    <s v="2021-05-16"/>
    <m/>
    <m/>
    <m/>
    <m/>
    <m/>
    <m/>
    <m/>
    <m/>
    <m/>
    <m/>
    <m/>
    <m/>
    <m/>
    <m/>
    <m/>
    <m/>
    <m/>
    <m/>
    <m/>
    <s v="  "/>
    <s v="EAST BAY"/>
    <s v="OAKLAND 11"/>
    <s v="09:20"/>
    <n v="44331"/>
    <n v="1349827"/>
    <s v="T005290449"/>
    <n v="10288"/>
    <s v="ROYAL OAK RD"/>
    <s v="OAKLAND"/>
    <n v="37.75911"/>
    <n v="-122.13799"/>
    <s v="E1TACBS"/>
    <s v="BELCSAK, ALEX"/>
    <n v="13681112"/>
    <s v="20210515 10:35"/>
    <n v="9111"/>
    <n v="1"/>
    <s v="Broken/burned primary crossarm."/>
    <s v="Y"/>
    <m/>
    <m/>
    <s v="37.7587617,-122.1360083,142.300000,3D"/>
    <m/>
    <m/>
    <m/>
    <m/>
    <m/>
    <s v="N"/>
    <s v="Y"/>
    <m/>
    <s v="Rain"/>
    <m/>
    <s v="PG&amp;E Only"/>
    <m/>
    <s v="Calm"/>
    <m/>
    <s v="PG&amp;E Equipment"/>
    <m/>
    <s v="Structure Only"/>
    <m/>
    <s v="Self Extinguished"/>
    <m/>
    <s v="Overhead"/>
    <m/>
    <s v="N"/>
    <m/>
    <m/>
    <m/>
    <s v="FIRE, POLE"/>
    <s v="CROSSARM, WOOD"/>
    <s v="N"/>
    <s v="  "/>
    <s v="Unplanned"/>
    <s v="East Bay"/>
    <s v="Central"/>
    <s v="013681112, EDES-1112"/>
    <s v="21-0061796"/>
    <s v="Unplanned"/>
    <s v="Clear;32-90 F"/>
    <s v="45"/>
    <s v="32265"/>
    <s v="NO"/>
    <s v="Line to Ground"/>
    <m/>
    <m/>
    <m/>
    <m/>
    <m/>
    <m/>
    <m/>
    <m/>
    <m/>
    <m/>
    <m/>
    <m/>
    <m/>
    <m/>
    <m/>
    <m/>
    <m/>
    <m/>
    <m/>
    <m/>
    <m/>
    <m/>
    <m/>
    <m/>
    <m/>
    <m/>
    <m/>
    <m/>
    <m/>
    <m/>
    <m/>
    <m/>
    <m/>
    <m/>
    <m/>
    <m/>
  </r>
  <r>
    <n v="580"/>
    <s v="S7RM"/>
    <s v="3 - QC Complete"/>
    <n v="44335"/>
    <n v="44617"/>
    <s v="Pole fire, possibly due to tracking from rain. Troubleman found top of pole hanging only by overhead conductors. The ensuing fire was limited to PG&amp;E assets. AGFC notes: Multiple pole and crossarm fires in Alameda County with the weather catergorized as rain or heavy mist. Ignition Investigator will need to contact troubleman to confirm ignition is tracking related. This information is preliminary. S7RM- spoke to Troubleman Gary on 5/19/2021 he confirmed that this and most other pole fires from that night were due to same issue-tracking which occurred due to the misty, moist conditions on this day.  "/>
    <s v="\\fxshare-nas05\quotashare-fs01\ESA\5 - Ignition Tracking\2021_Ignition_QC_Folders\20210515_1349763_21-0061920_nan_T005290362"/>
    <s v=" "/>
    <m/>
    <m/>
    <m/>
    <m/>
    <m/>
    <s v="Not In Scope"/>
    <m/>
    <m/>
    <m/>
    <m/>
    <m/>
    <m/>
    <m/>
    <m/>
    <m/>
    <m/>
    <m/>
    <m/>
    <m/>
    <m/>
    <m/>
    <m/>
    <m/>
    <m/>
    <m/>
    <m/>
    <m/>
    <m/>
    <m/>
    <m/>
    <m/>
    <m/>
    <m/>
    <m/>
    <m/>
    <m/>
    <m/>
    <m/>
    <m/>
    <m/>
    <m/>
    <m/>
    <m/>
    <m/>
    <m/>
    <s v="Y"/>
    <n v="44335"/>
    <n v="44335"/>
    <s v="GFME"/>
    <s v="(650) 333-5114, GFME@pge.com"/>
    <s v="Confirmed that this and most other pole fires this date were caused due to tracking from the misty, moist rain that night. "/>
    <m/>
    <s v=" "/>
    <x v="224"/>
    <s v="06:20:00"/>
    <n v="44331"/>
    <s v="06:20:00"/>
    <s v="FAS"/>
    <s v="N"/>
    <s v="N"/>
    <n v="1349763"/>
    <s v="21-0061920"/>
    <m/>
    <s v="T005290362, T005290350, T005290315"/>
    <n v="121338868"/>
    <m/>
    <m/>
    <m/>
    <s v=" "/>
    <x v="0"/>
    <x v="0"/>
    <s v="N"/>
    <s v="N"/>
    <s v="N"/>
    <s v="On May 15th, 2021 at 07:42 hrs. a PG &amp; E Troubleman was dispatched to the Castro Valley 1105 12 KV Distribution Circuit near Arcadian Dr. in the City of Castro Valley in response to a report of a pole fire with a portion of the pole hanging down.  Upon the arrival of the troubleman he noted the top portion of a pole was damaged and supported only by the utility wires.  The pole was on fire and the ensuing fire was confined to PG &amp; E assets only and was suppressed by the Alameda County Fire Department. This ignition occurred in a Non-HFTD during a drizzly rain weather condition.    Initial analysis indicates that contamination due to tracking was the cause of this ignition.  On 5/15/2021 a PG &amp; E crew replaced the 45 foot pole with a new 50 foot pole, replaced the crossarm and transferred all hardware over to the new pole.  "/>
    <s v="PG&amp;E"/>
    <s v="Other"/>
    <s v="Pole"/>
    <s v="D"/>
    <s v="D"/>
    <s v="Structure-PG&amp;E only"/>
    <s v="Top of pole only."/>
    <m/>
    <m/>
    <m/>
    <m/>
    <s v="Contamination"/>
    <s v="Contamination"/>
    <s v="Tracking"/>
    <s v="Y"/>
    <s v="Overhead"/>
    <x v="0"/>
    <s v="Pole"/>
    <s v="Pole, Crossarm"/>
    <n v="100916921"/>
    <s v=" "/>
    <x v="0"/>
    <n v="37.715826"/>
    <n v="-122.09594"/>
    <s v="Alameda"/>
    <s v="CASTRO VALLEY 1105"/>
    <n v="12000"/>
    <m/>
    <x v="0"/>
    <s v="ALCO FD"/>
    <s v="Urban"/>
    <m/>
    <m/>
    <s v="N"/>
    <m/>
    <m/>
    <m/>
    <m/>
    <s v="N"/>
    <s v="N"/>
    <m/>
    <m/>
    <s v="2021-05-16"/>
    <m/>
    <m/>
    <m/>
    <m/>
    <m/>
    <m/>
    <m/>
    <m/>
    <m/>
    <m/>
    <m/>
    <m/>
    <m/>
    <m/>
    <m/>
    <m/>
    <m/>
    <m/>
    <m/>
    <s v="  "/>
    <s v="MISSION"/>
    <s v="HAYWARD 03"/>
    <s v="08:20"/>
    <n v="44331"/>
    <n v="1349763"/>
    <s v="T005290362"/>
    <s v="UNKNOWN"/>
    <s v="ARCADIAN AND PETERSEN"/>
    <s v="CASTRO VALLE"/>
    <n v="37.714100000000002"/>
    <n v="-122.09728"/>
    <s v="M2GR5W3"/>
    <s v="WILSON, RANDY, JR. (1503)"/>
    <n v="14091105"/>
    <s v="20210515 09:28"/>
    <n v="9002"/>
    <m/>
    <s v="RESPONDED TO ELECTRIC POLE FIRE. UPON ARRIVAL THE TOP PORTION OF THE ELETRIC POLE WAS DAMAGED AND SUPPORTED BY ONLY UTILITY WIRES. ALSO, THE POLE WAS ON FIRE WHERE THE BRAKE IN THE POLE IS LOCATED. FD PUT THE FIRE OUT. ELETRIC CREW ARRIVED SHORTLY AFTER.(HELPED OLD LADY GET HER GENERATOR STARTED)"/>
    <s v="Y"/>
    <m/>
    <m/>
    <s v="37.7150750,-122.0963800,106.100000,3D"/>
    <m/>
    <m/>
    <m/>
    <m/>
    <m/>
    <s v="N"/>
    <s v="Y"/>
    <m/>
    <s v="Rain"/>
    <m/>
    <s v="Other Utility"/>
    <m/>
    <s v="Light"/>
    <m/>
    <s v="PG&amp;E Equipment"/>
    <m/>
    <s v="Structure Only"/>
    <m/>
    <s v="Fire Dept"/>
    <m/>
    <s v="Overhead"/>
    <m/>
    <s v="N"/>
    <m/>
    <s v="PG&amp;E Employee"/>
    <m/>
    <s v="PATROL-NOT CONDUCTED"/>
    <m/>
    <s v="N"/>
    <s v="  "/>
    <s v="Unplanned"/>
    <s v="Mission"/>
    <s v="Hayward"/>
    <s v="014091105, CASTRO VALLEY-1105"/>
    <s v="21-0061920"/>
    <s v="Unplanned"/>
    <s v="Fog,Drizzle;"/>
    <s v="152"/>
    <s v="211432"/>
    <s v="NO"/>
    <s v="Line to Line"/>
    <m/>
    <m/>
    <m/>
    <m/>
    <m/>
    <m/>
    <m/>
    <m/>
    <m/>
    <m/>
    <m/>
    <m/>
    <m/>
    <m/>
    <m/>
    <m/>
    <m/>
    <m/>
    <m/>
    <m/>
    <m/>
    <m/>
    <m/>
    <m/>
    <m/>
    <m/>
    <m/>
    <m/>
    <m/>
    <m/>
    <m/>
    <m/>
    <m/>
    <m/>
    <m/>
    <m/>
  </r>
  <r>
    <n v="579"/>
    <s v="CFMD"/>
    <s v="3 - QC Complete"/>
    <n v="44410"/>
    <n v="44617"/>
    <s v="Pole fire, possibly due to tracking from rain. The ensuing fire was limited to PG&amp;E assets. AGFC notes: Multiple pole and crossarm fires in Alameda County with the weather catergorized as rain or heavy mist. Ignition Investigator will need to contact troubleman to confirm ignition is tracking related. This information is preliminary."/>
    <s v="\\fxshare-nas05\quotashare-fs01\ESA\5 - Ignition Tracking\2021_Ignition_QC_Folders\20210515_1349853_21-0061780_nan_T005290345"/>
    <s v=" "/>
    <m/>
    <s v="cfmd"/>
    <s v="added Asset#/SAP#"/>
    <m/>
    <m/>
    <s v="Not In Scope"/>
    <m/>
    <m/>
    <m/>
    <m/>
    <m/>
    <m/>
    <m/>
    <m/>
    <m/>
    <m/>
    <m/>
    <m/>
    <m/>
    <m/>
    <m/>
    <m/>
    <m/>
    <m/>
    <m/>
    <m/>
    <m/>
    <m/>
    <m/>
    <m/>
    <m/>
    <m/>
    <m/>
    <m/>
    <m/>
    <m/>
    <m/>
    <m/>
    <m/>
    <m/>
    <m/>
    <m/>
    <m/>
    <m/>
    <m/>
    <s v="Y"/>
    <n v="44396"/>
    <n v="44410"/>
    <s v="ACBS"/>
    <s v="510 619 5120"/>
    <m/>
    <m/>
    <s v=" "/>
    <x v="224"/>
    <s v="08:11:00"/>
    <n v="44331"/>
    <s v="08:11:00"/>
    <s v="FAS"/>
    <s v="N"/>
    <s v="N"/>
    <n v="1349853"/>
    <s v="21-0061780"/>
    <m/>
    <s v="T005290345"/>
    <n v="121338733"/>
    <m/>
    <m/>
    <m/>
    <s v=" "/>
    <x v="0"/>
    <x v="0"/>
    <s v="N"/>
    <s v="N"/>
    <s v="N"/>
    <s v="On May 15th, 2021 at approximately 08:11 hours, a PG&amp;E troubleman was dispatched to the San Leandro U 1109, 12kV distribution circuit in the City of Oakland for a pole fire/911 stand by. The responding troubleman arrived on scene and observed the primary cross arm burned and the wire down and started burning the secondary due to tracking from rain. The ensuing fire was limited to PG&amp;E assets. PG&amp;E crews repaired  overhead primary and replaced the pole at secondary level on A priority Electric Corrective tag #121338733 on 5/15/2021. This incident occurred in a Tier 2, HFTD with calm, dense fog weather conditions. This information is preliminary."/>
    <s v="PG&amp;E"/>
    <s v="Other"/>
    <s v="Mylar Balloon"/>
    <s v="D"/>
    <s v="D"/>
    <s v="Structure-PG&amp;E only"/>
    <m/>
    <m/>
    <m/>
    <m/>
    <m/>
    <s v="Contamination"/>
    <s v="Contamination"/>
    <s v="Tracking"/>
    <m/>
    <s v="Overhead"/>
    <x v="0"/>
    <s v="Pole"/>
    <s v="Pole"/>
    <n v="101346924"/>
    <s v=" "/>
    <x v="1"/>
    <n v="37.750576700000003"/>
    <n v="-122.132745"/>
    <s v="Alameda"/>
    <s v="SAN LEANDRO U 1109 "/>
    <n v="12000"/>
    <m/>
    <x v="0"/>
    <s v="Oakland FD"/>
    <s v="Urban"/>
    <m/>
    <m/>
    <s v="N"/>
    <m/>
    <m/>
    <n v="530"/>
    <m/>
    <s v="N"/>
    <s v="N"/>
    <m/>
    <m/>
    <s v="2021-05-16"/>
    <m/>
    <m/>
    <m/>
    <m/>
    <m/>
    <m/>
    <m/>
    <m/>
    <m/>
    <m/>
    <m/>
    <m/>
    <m/>
    <m/>
    <m/>
    <m/>
    <m/>
    <m/>
    <m/>
    <s v="  "/>
    <s v="EAST BAY"/>
    <s v="OAKLAND 11"/>
    <s v="08:11"/>
    <n v="44331"/>
    <n v="1349853"/>
    <s v="T005290345"/>
    <n v="10841"/>
    <s v="CAMERON AVE"/>
    <s v="OAKLAND"/>
    <n v="37.751370000000001"/>
    <n v="-122.13248"/>
    <s v="E1TACBS"/>
    <s v="BELCSAK, ALEX"/>
    <n v="13111109"/>
    <s v="20210515 09:09"/>
    <n v="9110"/>
    <m/>
    <s v="Replace burned pole.  "/>
    <s v="Y"/>
    <m/>
    <m/>
    <s v="37.7505767,-122.1327450,195.800000,3D"/>
    <m/>
    <m/>
    <m/>
    <s v="OFD 510-444-3322"/>
    <m/>
    <s v="N"/>
    <s v="Y"/>
    <m/>
    <s v="Other (Comments)"/>
    <s v="Heavy mist"/>
    <s v="PG&amp;E Only"/>
    <m/>
    <s v="Calm"/>
    <m/>
    <s v="PG&amp;E Equipment"/>
    <m/>
    <s v="Structure Only"/>
    <m/>
    <s v="Fire Dept"/>
    <m/>
    <s v="Overhead"/>
    <m/>
    <s v="N"/>
    <m/>
    <m/>
    <m/>
    <s v="FIRE, POLE"/>
    <s v="POLE-WOOD"/>
    <s v="N"/>
    <s v="  "/>
    <s v="Unplanned"/>
    <s v="East Bay"/>
    <s v="Central"/>
    <s v="013111109, SAN LEANDRO-1109"/>
    <s v="21-0061780"/>
    <s v="Unplanned"/>
    <s v="Clear;32-90 F"/>
    <s v="58"/>
    <s v="45124"/>
    <s v="NO"/>
    <s v="Force Out"/>
    <m/>
    <m/>
    <m/>
    <m/>
    <m/>
    <m/>
    <m/>
    <m/>
    <m/>
    <m/>
    <m/>
    <m/>
    <m/>
    <m/>
    <m/>
    <m/>
    <m/>
    <m/>
    <m/>
    <m/>
    <m/>
    <m/>
    <m/>
    <m/>
    <m/>
    <m/>
    <m/>
    <m/>
    <m/>
    <m/>
    <m/>
    <m/>
    <m/>
    <m/>
    <m/>
    <m/>
  </r>
  <r>
    <n v="578"/>
    <s v="D1WR"/>
    <s v="3 - QC Complete"/>
    <n v="44383"/>
    <n v="44617"/>
    <s v="Pole fire, possibly due to tracking from heavy mist reported by the troubleman. The ensuing fire was limited to PG&amp;E assets. This information is preliminary."/>
    <s v="\\fxshare-nas05\quotashaare-fs01\ESA\5 - Ignition Tracking\2021_Ignition_QC_Folders\20210515_1349838_21-0061773_nan_T005290325"/>
    <s v=" "/>
    <m/>
    <m/>
    <m/>
    <m/>
    <m/>
    <s v="Not In Scope"/>
    <m/>
    <m/>
    <m/>
    <m/>
    <m/>
    <m/>
    <m/>
    <m/>
    <m/>
    <m/>
    <m/>
    <m/>
    <m/>
    <m/>
    <m/>
    <m/>
    <m/>
    <m/>
    <m/>
    <m/>
    <m/>
    <m/>
    <m/>
    <m/>
    <m/>
    <m/>
    <m/>
    <m/>
    <m/>
    <m/>
    <m/>
    <m/>
    <m/>
    <m/>
    <m/>
    <m/>
    <m/>
    <m/>
    <m/>
    <s v="Y"/>
    <n v="44344"/>
    <n v="44344"/>
    <s v="ACBS"/>
    <s v="510 619 5120"/>
    <s v="Confirmed tracking and pole fire solely; no structures involved"/>
    <m/>
    <s v=" "/>
    <x v="224"/>
    <s v="07:49:00"/>
    <n v="44331"/>
    <s v="07:49:00"/>
    <s v="FAS"/>
    <s v="N"/>
    <s v="N"/>
    <n v="1349838"/>
    <s v="21-0061773"/>
    <m/>
    <s v="T005290325"/>
    <n v="121338497"/>
    <m/>
    <m/>
    <m/>
    <s v=" "/>
    <x v="0"/>
    <x v="0"/>
    <s v="N"/>
    <s v="N"/>
    <s v="N"/>
    <s v="On May 15, 2021 at 0749 hours a PG&amp;E Troubleman was dispatched to the Oakland J-1106 12 KV Distribution Circuit near 79th Avenue and Hillside Street in the City of Oakland in response to a pole fire with wire down. Upon arrival, the Troubleman noted a primary crossarm and secondary insulator had burned. The fire was confined to PG&amp;E assets and had been contained by Oakland Fire. The Troubleman reported 1/2 blown fuse (#9943). He opened the remaining fuses and made the area safe. The incident occurred in a Non-HFTD during a light mist weather condition. Initial analysis indicates that the cause of this ignition was due to tracking after a light rain.  On May 15th, 2021 a PG &amp; E crew replaced the crossarm and insulator."/>
    <s v="PG&amp;E"/>
    <s v="Other"/>
    <s v="Crossarm"/>
    <s v="D"/>
    <m/>
    <s v="Structure-PG&amp;E only"/>
    <m/>
    <m/>
    <m/>
    <m/>
    <m/>
    <s v="Contamination"/>
    <s v="Contamination"/>
    <s v="Tracking"/>
    <s v="Y"/>
    <s v="Overhead"/>
    <x v="0"/>
    <s v="Crossarm"/>
    <s v="Crossarm, insulator"/>
    <n v="110135320"/>
    <s v=" "/>
    <x v="0"/>
    <n v="37.7649233"/>
    <n v="-122.1681833"/>
    <s v="Alameda"/>
    <s v="OAKLAND J 1106"/>
    <n v="12000"/>
    <m/>
    <x v="0"/>
    <s v="Oakland FD"/>
    <s v="Urban"/>
    <m/>
    <m/>
    <s v="N"/>
    <m/>
    <m/>
    <n v="530"/>
    <m/>
    <s v="N"/>
    <s v="N"/>
    <m/>
    <m/>
    <s v="2021-05-16"/>
    <m/>
    <m/>
    <m/>
    <m/>
    <m/>
    <m/>
    <m/>
    <m/>
    <m/>
    <m/>
    <m/>
    <m/>
    <m/>
    <m/>
    <m/>
    <m/>
    <m/>
    <m/>
    <m/>
    <s v="  "/>
    <s v="EAST BAY"/>
    <s v="OAKLAND 12"/>
    <s v="07:49"/>
    <n v="44331"/>
    <n v="1349838"/>
    <s v="T005290325"/>
    <n v="2771"/>
    <s v="79TH AVE"/>
    <s v="OAKLAND"/>
    <n v="37.764200000000002"/>
    <n v="-122.16943000000001"/>
    <s v="E1TACBS"/>
    <s v="BELCSAK, ALEX"/>
    <n v="12091106"/>
    <s v="20210515 08:26"/>
    <n v="9111"/>
    <m/>
    <s v="Replace primary tangent single phase crossarm, and secondary insulatur.  "/>
    <s v="Y"/>
    <m/>
    <m/>
    <s v="37.7649233,-122.1681833,23.600000,3D"/>
    <m/>
    <m/>
    <m/>
    <s v="OFD 510-444-3322"/>
    <m/>
    <s v="N"/>
    <s v="Y"/>
    <m/>
    <s v="Other (Comments)"/>
    <s v="Heavy mist"/>
    <s v="PG&amp;E Only"/>
    <m/>
    <s v="Calm"/>
    <m/>
    <s v="PG&amp;E Equipment"/>
    <m/>
    <s v="Structure Only"/>
    <m/>
    <s v="Fire Dept"/>
    <m/>
    <s v="Overhead"/>
    <m/>
    <s v="N"/>
    <m/>
    <m/>
    <m/>
    <s v="FIRE, POLE"/>
    <s v="POLE-WOOD"/>
    <s v="N"/>
    <s v="  "/>
    <s v="Unplanned"/>
    <s v="East Bay"/>
    <s v="Central"/>
    <s v="012091106, OAKLAND J-1106"/>
    <s v="21-0061773"/>
    <s v="Unplanned"/>
    <s v="Clear;32-90 F"/>
    <s v="47"/>
    <s v="24346"/>
    <s v="NO"/>
    <s v="Line to Ground"/>
    <m/>
    <m/>
    <m/>
    <m/>
    <m/>
    <m/>
    <m/>
    <m/>
    <m/>
    <m/>
    <m/>
    <m/>
    <m/>
    <m/>
    <m/>
    <m/>
    <m/>
    <m/>
    <m/>
    <m/>
    <m/>
    <m/>
    <m/>
    <m/>
    <m/>
    <m/>
    <m/>
    <m/>
    <m/>
    <m/>
    <m/>
    <m/>
    <m/>
    <m/>
    <m/>
    <m/>
  </r>
  <r>
    <n v="577"/>
    <s v="S7RM"/>
    <s v="3 - QC Complete"/>
    <n v="44334"/>
    <n v="44617"/>
    <s v="Crossarm and pole caught fire, possibly due to tracking that occurred form rain. The ensuing fire was limited to PG&amp;E assets. This information is preliminary."/>
    <s v="\\fxshare-nas05\quotashare-fs01\ESA\5 - Ignition Tracking\2021_Ignition_QC_Folders\20210515_1349692_21-0061737_nan_T005290293"/>
    <s v=" "/>
    <m/>
    <m/>
    <m/>
    <m/>
    <m/>
    <s v="Not In Scope"/>
    <m/>
    <m/>
    <m/>
    <m/>
    <m/>
    <m/>
    <m/>
    <m/>
    <m/>
    <m/>
    <m/>
    <m/>
    <m/>
    <m/>
    <m/>
    <m/>
    <m/>
    <m/>
    <m/>
    <m/>
    <m/>
    <m/>
    <m/>
    <m/>
    <m/>
    <m/>
    <m/>
    <m/>
    <m/>
    <m/>
    <m/>
    <m/>
    <m/>
    <m/>
    <m/>
    <m/>
    <m/>
    <m/>
    <m/>
    <m/>
    <m/>
    <m/>
    <m/>
    <m/>
    <m/>
    <m/>
    <s v=" "/>
    <x v="224"/>
    <s v="03:12:00"/>
    <n v="44331"/>
    <s v="03:12:00"/>
    <s v="FAS"/>
    <s v="N"/>
    <s v="N"/>
    <n v="1349692"/>
    <s v="21-0061737"/>
    <m/>
    <s v="T005290293, T005290157, T005290145"/>
    <n v="121337739"/>
    <m/>
    <m/>
    <m/>
    <s v=" "/>
    <x v="0"/>
    <x v="0"/>
    <s v="N"/>
    <s v="N"/>
    <s v="N"/>
    <s v="On May 15th, 2021 at 03:22 hrs. a PG &amp; E Troubleman was dispatched to the Grant 1106 12 KV Distribution circuit near Via La Jolla Ave. in the community of San Lorenzo in response to reports of a pole fire.  Upon arrival in the area, the Troubleman noted a burnt off Primary crossarm and a fire which was contained to the PG &amp; E pole and was suppressed by the responding troubleman.  This ignition occurred in a Non-HFTD during a light rain weather condition.   Initial analysis indicates that contamination due to tracking after a light rain was the cause of this ignition which involved the crossarm and a portion of the pole.  The fire was contained to PG &amp; E assets and on May 15th, 2021 a PG &amp; E crew replaced the cross arm and remade the jumpers.  The pole was still in operable condition after this ignition.  "/>
    <s v="PG&amp;E"/>
    <s v="Other"/>
    <s v="Pole/Crossarm"/>
    <s v="D"/>
    <s v="D"/>
    <s v="Structure-PG&amp;E only"/>
    <m/>
    <m/>
    <m/>
    <m/>
    <m/>
    <s v="Contamination"/>
    <s v="Contamination"/>
    <s v="Tracking"/>
    <s v="Y"/>
    <s v="Overhead"/>
    <x v="0"/>
    <s v="Crossarm"/>
    <s v="Crossarm, jumpers"/>
    <n v="102344774"/>
    <s v=" "/>
    <x v="0"/>
    <n v="37.669890000000002"/>
    <n v="-122.13575"/>
    <s v="Alameda"/>
    <s v="GRANT 1106"/>
    <n v="12000"/>
    <m/>
    <x v="0"/>
    <s v="Employee"/>
    <s v="Urban"/>
    <m/>
    <m/>
    <s v="N"/>
    <m/>
    <m/>
    <m/>
    <m/>
    <s v="N"/>
    <s v="N"/>
    <m/>
    <m/>
    <s v="2021-05-16"/>
    <m/>
    <m/>
    <m/>
    <m/>
    <m/>
    <m/>
    <m/>
    <m/>
    <m/>
    <m/>
    <m/>
    <m/>
    <m/>
    <m/>
    <m/>
    <m/>
    <m/>
    <m/>
    <m/>
    <s v="  "/>
    <s v="MISSION"/>
    <s v="HAYWARD 04"/>
    <s v="07:26"/>
    <n v="44331"/>
    <n v="1349692"/>
    <s v="T005290293"/>
    <n v="1563"/>
    <s v="VIA MESA"/>
    <s v="SAN LORENZO"/>
    <n v="37.669890000000002"/>
    <n v="-122.13575"/>
    <s v="M2TIXA2"/>
    <s v="ARAQUISTAIN, IGNACIO"/>
    <n v="14381106"/>
    <s v="20210515 09:03"/>
    <n v="9111"/>
    <m/>
    <s v="BURNT OFF PRIMARY XARM NEEDS TO BE REPLACED. REMAKE JUMPERS 3/P/E OF WORK LOCATION"/>
    <s v="Y"/>
    <n v="3"/>
    <s v="\\fxshare-nas05\quotashare-fs01\ESA\5 - Ignition Tracking\Fire_Tab_Attachment_Files"/>
    <m/>
    <n v="37.669890000000002"/>
    <n v="-122"/>
    <s v="POLE FIRE. BURNT OFF PRIMARY XARM"/>
    <m/>
    <m/>
    <s v="N"/>
    <s v="Y"/>
    <m/>
    <s v="Rain"/>
    <m/>
    <s v="PG&amp;E Only"/>
    <m/>
    <s v="Light"/>
    <m/>
    <s v="PG&amp;E Equipment"/>
    <m/>
    <s v="&lt; 1 meter"/>
    <m/>
    <s v="Employee"/>
    <m/>
    <s v="Overhead"/>
    <m/>
    <s v="N"/>
    <m/>
    <m/>
    <m/>
    <s v="FIRE, POLE"/>
    <s v="CROSSARM, WOOD"/>
    <s v="N"/>
    <s v="  "/>
    <s v="Unplanned"/>
    <s v="Mission"/>
    <s v="Hayward"/>
    <s v="014381106, GRANT-1106"/>
    <s v="21-0061737"/>
    <s v="Unplanned"/>
    <s v="Strong Winds,Combination;32-90 F"/>
    <s v="226"/>
    <s v="59578"/>
    <s v="NO"/>
    <s v="Line to Ground"/>
    <m/>
    <m/>
    <m/>
    <m/>
    <m/>
    <m/>
    <m/>
    <m/>
    <m/>
    <m/>
    <m/>
    <m/>
    <m/>
    <m/>
    <m/>
    <m/>
    <m/>
    <m/>
    <m/>
    <m/>
    <m/>
    <m/>
    <m/>
    <m/>
    <m/>
    <m/>
    <m/>
    <m/>
    <m/>
    <m/>
    <m/>
    <m/>
    <m/>
    <m/>
    <m/>
    <m/>
  </r>
  <r>
    <n v="576"/>
    <s v="D1WR"/>
    <s v="3 - QC Complete"/>
    <n v="44383"/>
    <n v="44617"/>
    <s v="Pole fire occurred due to unknown cause. The ensuing fire was limited to PG&amp;E assets. This information is preliminary."/>
    <s v="\\fxshare-nas05\quotashare-fs01\ESA\5 - Ignition Tracking\2021_Ignition_QC_Folders\20210515_1349796_21-0061762_nan_T005290255"/>
    <s v=" "/>
    <m/>
    <m/>
    <m/>
    <m/>
    <m/>
    <s v="Not In Scope"/>
    <m/>
    <m/>
    <m/>
    <m/>
    <m/>
    <m/>
    <m/>
    <m/>
    <m/>
    <m/>
    <m/>
    <m/>
    <m/>
    <m/>
    <m/>
    <m/>
    <m/>
    <m/>
    <m/>
    <m/>
    <m/>
    <m/>
    <m/>
    <m/>
    <m/>
    <m/>
    <m/>
    <m/>
    <m/>
    <m/>
    <m/>
    <m/>
    <m/>
    <m/>
    <m/>
    <m/>
    <m/>
    <m/>
    <m/>
    <s v="Y"/>
    <n v="44344"/>
    <n v="44344"/>
    <s v="ACBS"/>
    <s v="510 619 5120"/>
    <s v="Confirmed tracking and pole fire solely; no structures involved"/>
    <m/>
    <s v=" "/>
    <x v="224"/>
    <s v="06:59:00"/>
    <n v="44331"/>
    <s v="06:59:00"/>
    <s v="FAS"/>
    <s v="N"/>
    <s v="N"/>
    <n v="1349796"/>
    <s v="21-0061762"/>
    <m/>
    <s v="T005290255"/>
    <n v="121338365"/>
    <m/>
    <m/>
    <m/>
    <s v=" "/>
    <x v="0"/>
    <x v="0"/>
    <s v="N"/>
    <s v="N"/>
    <s v="N"/>
    <s v="On May 15, 2021 at 0659 hours a PG&amp;E Troubleman was dispatched to the Oakland X-1106 12 KV Distribution Circuit near Bacon Road and Skyline Boulevard in the City of Oakland in response to a pole fire. Upon arrival in the area, the Troubleman noted a burning crossarm being addressed by Oakland Fire. The fire was confined to PG&amp;E assets and the Troubleman reported 1/2 blown fuse (#9539) and opened remaining fuses to make safe. The pole fire was quickly suppressed by Oakland Fire Department. The incident occurred in a Tier 2 HFTD during a light mist weather condition. Initial analysis indicates that the cause of the ignition was due to tracking after a light rain. On May 15th, 2021 a PG&amp;E crew replaced line and buck crossarms.  "/>
    <s v="PG&amp;E"/>
    <s v="Other"/>
    <s v="Crossarm"/>
    <s v="D"/>
    <m/>
    <s v="Structure-PG&amp;E only"/>
    <m/>
    <m/>
    <m/>
    <m/>
    <m/>
    <s v="Contamination"/>
    <s v="Contamination"/>
    <s v="Tracking"/>
    <s v="Y"/>
    <s v="Overhead"/>
    <x v="0"/>
    <s v="Pole"/>
    <s v="Crossarms "/>
    <s v="012541106, 110143772"/>
    <s v=" "/>
    <x v="1"/>
    <n v="37.792895000000001"/>
    <n v="-122.164075"/>
    <s v="Alameda"/>
    <s v="OAKLAND X 1106"/>
    <n v="12000"/>
    <m/>
    <x v="0"/>
    <s v="Oakland FD"/>
    <s v="Urban"/>
    <m/>
    <m/>
    <s v="N"/>
    <m/>
    <m/>
    <m/>
    <m/>
    <s v="N"/>
    <s v="N"/>
    <m/>
    <m/>
    <s v="2021-05-16"/>
    <m/>
    <m/>
    <m/>
    <m/>
    <m/>
    <m/>
    <m/>
    <m/>
    <m/>
    <m/>
    <m/>
    <m/>
    <m/>
    <m/>
    <m/>
    <m/>
    <m/>
    <m/>
    <m/>
    <s v="  "/>
    <s v="EAST BAY"/>
    <s v="OAKLAND 11"/>
    <s v="06:59"/>
    <n v="44331"/>
    <n v="1349796"/>
    <s v="T005290255"/>
    <n v="5455"/>
    <s v="BACON RD"/>
    <s v="OAKLAND"/>
    <n v="37.795470000000002"/>
    <n v="-122.1614"/>
    <s v="E1TACBS"/>
    <s v="BELCSAK, ALEX"/>
    <n v="12541106"/>
    <s v="20210515 07:55"/>
    <n v="9111"/>
    <m/>
    <s v="Crew en route to replace line and buck arms"/>
    <s v="Y"/>
    <m/>
    <m/>
    <s v="37.7928950,-122.1640750,286.100000,3D"/>
    <m/>
    <m/>
    <m/>
    <s v="OFD 510-444-3322"/>
    <m/>
    <s v="N"/>
    <s v="Y"/>
    <m/>
    <s v="Other (Comments)"/>
    <s v="Heavy mist"/>
    <s v="PG&amp;E Only"/>
    <m/>
    <s v="Calm"/>
    <m/>
    <s v="PG&amp;E Equipment"/>
    <m/>
    <s v="Structure Only"/>
    <m/>
    <s v="Fire Dept"/>
    <m/>
    <s v="Overhead"/>
    <m/>
    <s v="N"/>
    <m/>
    <m/>
    <m/>
    <s v="OVERHEAD"/>
    <s v="POLE-WOOD"/>
    <s v="N"/>
    <s v="  "/>
    <s v="Unplanned"/>
    <s v="East Bay"/>
    <s v="Central"/>
    <s v="012541106, OAKLAND X-1106"/>
    <s v="21-0061762"/>
    <s v="Unplanned"/>
    <s v="Clear;32-90 F"/>
    <s v="19"/>
    <s v="3572"/>
    <s v="NO"/>
    <s v="Line to Ground"/>
    <m/>
    <m/>
    <m/>
    <m/>
    <m/>
    <m/>
    <m/>
    <m/>
    <m/>
    <m/>
    <m/>
    <m/>
    <m/>
    <m/>
    <m/>
    <m/>
    <m/>
    <m/>
    <m/>
    <m/>
    <m/>
    <m/>
    <m/>
    <m/>
    <m/>
    <m/>
    <m/>
    <m/>
    <m/>
    <m/>
    <m/>
    <m/>
    <m/>
    <m/>
    <m/>
    <m/>
  </r>
  <r>
    <n v="575"/>
    <s v="S7RM"/>
    <s v="3 - QC Complete"/>
    <n v="44335"/>
    <n v="44617"/>
    <s v="Crossarm and pole caught fire, possibly due to tracking that occurred form rain. The ensuing fire was limited to PG&amp;E assets. This information is preliminary."/>
    <s v="\\fxshare-nas05\quotashare-fs01\ESA\5 - Ignition Tracking\2021_Ignition_QC_Folders\20210515_1349663_21-0061734_nan_T005290218"/>
    <s v=" "/>
    <m/>
    <m/>
    <m/>
    <m/>
    <m/>
    <s v="Not In Scope"/>
    <m/>
    <m/>
    <m/>
    <m/>
    <m/>
    <m/>
    <m/>
    <m/>
    <m/>
    <m/>
    <m/>
    <m/>
    <m/>
    <m/>
    <m/>
    <m/>
    <m/>
    <m/>
    <m/>
    <m/>
    <m/>
    <m/>
    <m/>
    <m/>
    <m/>
    <m/>
    <m/>
    <m/>
    <m/>
    <m/>
    <m/>
    <m/>
    <m/>
    <m/>
    <m/>
    <m/>
    <m/>
    <m/>
    <m/>
    <s v="Y"/>
    <n v="44335"/>
    <n v="44335"/>
    <s v="IXA2"/>
    <s v="IXA2@pge.com"/>
    <s v="Tracking?"/>
    <m/>
    <s v=" "/>
    <x v="224"/>
    <s v="01:25:00"/>
    <n v="44331"/>
    <s v="01:25:00"/>
    <s v="FAS"/>
    <s v="N"/>
    <s v="N"/>
    <n v="1349663"/>
    <s v="21-0061734"/>
    <m/>
    <s v="T005290218, T005290321 "/>
    <n v="121338177"/>
    <m/>
    <m/>
    <m/>
    <s v=" "/>
    <x v="0"/>
    <x v="0"/>
    <s v="N"/>
    <s v="N"/>
    <s v="N"/>
    <s v="On May 15th, 2021 at 06:36 hrs. a PG &amp;E Troubleman was dispatched to the Grant 1108 12 KV Distribution Circuit near Via Escondido Drive in the community of San Lorenzo in response to a reported pole fire.  Upon the arrival of the troubleman he noted a Primary crossarm burnt off with the fire contained to PG &amp; E assets only.  The fire was suppressed by the troubleman.  This ignition occurred in a Non-HFTD during a misty, rainy weather condition.  Initial analysis indicates that this ignition was caused by tracking due to the rain condition.  There were several pole fires in this general area on this date, all with a suspected cause of tracking due to the weather.  On May 15th, 2021 a PG &amp; E crew replaced the crossarm with a new  8 foot composite one the pole remained in operable condition. "/>
    <s v="PG&amp;E"/>
    <s v="Other"/>
    <s v="Pole/Crossarm"/>
    <s v="D"/>
    <s v="D"/>
    <s v="Structure-PG&amp;E only"/>
    <m/>
    <m/>
    <m/>
    <m/>
    <m/>
    <s v="Contamination"/>
    <s v="Contamination"/>
    <s v="Tracking"/>
    <s v="Y"/>
    <s v="Overhead"/>
    <x v="0"/>
    <s v="Crossarm"/>
    <s v="Crossarm"/>
    <n v="100918256"/>
    <s v=" "/>
    <x v="0"/>
    <n v="37.674931700000002"/>
    <n v="-122.1419233"/>
    <s v="Alameda"/>
    <s v="GRANT 1108"/>
    <n v="12000"/>
    <m/>
    <x v="0"/>
    <s v="Employee"/>
    <s v="Urban"/>
    <m/>
    <m/>
    <s v="N"/>
    <m/>
    <m/>
    <m/>
    <m/>
    <s v="N"/>
    <s v="N"/>
    <m/>
    <m/>
    <s v="2021-05-16"/>
    <m/>
    <m/>
    <m/>
    <m/>
    <m/>
    <m/>
    <m/>
    <m/>
    <m/>
    <m/>
    <m/>
    <m/>
    <m/>
    <m/>
    <m/>
    <m/>
    <m/>
    <m/>
    <m/>
    <s v="  "/>
    <s v="MISSION"/>
    <s v="HAYWARD 04"/>
    <s v="06:36"/>
    <n v="44331"/>
    <n v="1349663"/>
    <s v="T005290218"/>
    <n v="1513"/>
    <s v="VIA ESCONDIDO"/>
    <s v="SAN LORENZO"/>
    <n v="37.675049999999999"/>
    <n v="-122.14164"/>
    <s v="M2TIXA2"/>
    <s v="ARAQUISTAIN, IGNACIO"/>
    <n v="14381108"/>
    <s v="20210515 07:43"/>
    <n v="9111"/>
    <m/>
    <s v="BURNT OFF PRIMARY XARM. NEED CREW TO REPLACE"/>
    <s v="Y"/>
    <n v="2"/>
    <s v="\\fxshare-nas05\quotashare-fs01\ESA\5 - Ignition Tracking\Fire_Tab_Attachment_Files"/>
    <s v="37.6748933,-122.1425217,4.000000,2D"/>
    <m/>
    <m/>
    <m/>
    <m/>
    <m/>
    <s v="N"/>
    <s v="Y"/>
    <m/>
    <s v="Rain"/>
    <m/>
    <s v="PG&amp;E Only"/>
    <m/>
    <s v="Light"/>
    <m/>
    <s v="PG&amp;E Equipment"/>
    <m/>
    <s v="&lt; 1 meter"/>
    <m/>
    <s v="Employee"/>
    <m/>
    <s v="Overhead"/>
    <m/>
    <s v="N"/>
    <m/>
    <m/>
    <m/>
    <s v="FIRE, POLE"/>
    <s v="CROSSARM, WOOD"/>
    <s v="N"/>
    <s v="  "/>
    <s v="Unplanned"/>
    <s v="Mission"/>
    <s v="Hayward"/>
    <s v="014381108, GRANT-1108"/>
    <s v="21-0061734"/>
    <s v="Unplanned"/>
    <s v="Strong Winds,Combination;32-90 F"/>
    <s v="160"/>
    <s v="131840"/>
    <s v="NO"/>
    <s v="Force Out"/>
    <m/>
    <m/>
    <m/>
    <m/>
    <m/>
    <m/>
    <m/>
    <m/>
    <m/>
    <m/>
    <m/>
    <m/>
    <m/>
    <m/>
    <m/>
    <m/>
    <m/>
    <m/>
    <m/>
    <m/>
    <m/>
    <m/>
    <m/>
    <m/>
    <m/>
    <m/>
    <m/>
    <m/>
    <m/>
    <m/>
    <m/>
    <m/>
    <m/>
    <m/>
    <m/>
    <m/>
  </r>
  <r>
    <n v="574"/>
    <s v="S7RM"/>
    <s v="3 - QC Complete"/>
    <n v="44336"/>
    <n v="44617"/>
    <s v="Primary crossarm and pole caught fire, possibly due to tracking from rain. The ensuing fire was limited to PG&amp;E assets. Spoke to responding troubleman on 5/19/2021 and 5/20/2021.  He indicated that all the pole fires from 5/15/2021 in the San Lorenzo/San Leandro area (Index #'s 571, 572, 574, 575) on the Grant 1106, 1105 &amp; 1108 were all due to tracking after a light rain in the area. "/>
    <s v="\\fxshare-nas05\quotashare-fs01\ESA\5 - Ignition Tracking\2021_Ignition_QC_Folders\20210515_1349661_nan_nan_T005290216"/>
    <s v=" "/>
    <m/>
    <m/>
    <m/>
    <m/>
    <m/>
    <s v="Not In Scope"/>
    <m/>
    <m/>
    <m/>
    <m/>
    <m/>
    <m/>
    <m/>
    <m/>
    <m/>
    <m/>
    <m/>
    <m/>
    <m/>
    <m/>
    <m/>
    <m/>
    <m/>
    <m/>
    <m/>
    <m/>
    <m/>
    <m/>
    <m/>
    <m/>
    <m/>
    <m/>
    <m/>
    <m/>
    <m/>
    <m/>
    <m/>
    <m/>
    <m/>
    <m/>
    <m/>
    <m/>
    <m/>
    <m/>
    <m/>
    <s v="Y"/>
    <n v="44336"/>
    <n v="44336"/>
    <s v="IXA2"/>
    <s v="(510) 385-7382"/>
    <s v="Tracking?"/>
    <m/>
    <s v=" "/>
    <x v="224"/>
    <s v="01:22:00"/>
    <n v="44331"/>
    <s v="01:50:00"/>
    <s v="FAS"/>
    <s v="N"/>
    <s v="N"/>
    <s v="1349661, 1349669, 1350294"/>
    <s v="21-0061728"/>
    <m/>
    <s v="T005290216"/>
    <s v="121`338432, 121338528"/>
    <m/>
    <m/>
    <m/>
    <s v=" "/>
    <x v="0"/>
    <x v="0"/>
    <s v="N"/>
    <s v="N"/>
    <s v="N"/>
    <s v="On May 15th, 2021 at 01:40 hrs. a PG &amp; E Troubleman was dispatched to the Grant 1105 12 KV  Distribution Circuit near Sayre Street in the City of  San Leandro in response to reports of arcing wires and a pole fire.  Upon arrival in the area, the Troubleman noted a small fire on a Primary crossarm and 2 spans of # 6 SOL wire down.  The fire was confined to PG &amp; E assets and was suppressed by the responding troubleman.  This ignition occurred in a Non-HFTD during a rainy, windy weather condition.  Initial analysis indicates that this ignition was caused due to tracking after the rain event.  The responding troubleman indicated that there were at least 4 pole fires in the San Lorenzo/San Leandro area (Mission Division) after the rain event on this date, all with the same cause of tracking.  on May 15th, 2021 a PG &amp; E crew replaced 2 spans of # 6 SOL Wire and replaced the 8 foot crossarm with a new composite one.  "/>
    <s v="PG&amp;E"/>
    <s v="Other"/>
    <s v="Pole/Crossarm"/>
    <s v="D"/>
    <s v="D"/>
    <s v="Structure-PG&amp;E only"/>
    <m/>
    <m/>
    <m/>
    <m/>
    <m/>
    <s v="Contamination"/>
    <s v="Contamination"/>
    <s v="Tracking"/>
    <s v="Y"/>
    <s v="Overhead"/>
    <x v="0"/>
    <s v="Crossarm"/>
    <s v="Crossarm, conductor"/>
    <n v="100921633"/>
    <s v=" "/>
    <x v="0"/>
    <n v="37.679098000000003"/>
    <n v="-122.14946"/>
    <s v="Alameda"/>
    <s v="GRANT 1105"/>
    <n v="12000"/>
    <m/>
    <x v="0"/>
    <s v="Employee"/>
    <s v="Urban"/>
    <m/>
    <m/>
    <s v="N"/>
    <m/>
    <m/>
    <m/>
    <m/>
    <s v="N"/>
    <s v="N"/>
    <m/>
    <m/>
    <s v="2021-05-16"/>
    <m/>
    <m/>
    <m/>
    <m/>
    <m/>
    <m/>
    <m/>
    <m/>
    <m/>
    <m/>
    <m/>
    <m/>
    <m/>
    <m/>
    <m/>
    <m/>
    <m/>
    <m/>
    <m/>
    <s v="  "/>
    <s v="MISSION"/>
    <s v="HAYWARD 01"/>
    <s v="06:32"/>
    <n v="44331"/>
    <n v="1349661"/>
    <s v="T005290216"/>
    <n v="1489"/>
    <s v="SAYRE ST"/>
    <s v="SAN LEANDRO"/>
    <n v="37.681049999999999"/>
    <n v="-122.15009000000001"/>
    <s v="M2TIXA2"/>
    <s v="ARAQUISTAIN, IGNACIO"/>
    <n v="14381105"/>
    <s v="20210515 08:30"/>
    <n v="9111"/>
    <m/>
    <s v="BURNT PRIMARY XARM AND 2 SPANS OF # 6 SOL CU DOWN. NEED CREW TO MAKE REPAIRS"/>
    <s v="Y"/>
    <n v="5"/>
    <s v="\\fxshare-nas05\quotashare-fs01\ESA\5 - Ignition Tracking\Fire_Tab_Attachment_Files"/>
    <m/>
    <n v="37.678871999999998"/>
    <n v="-122.149325"/>
    <s v="POLE FIRE ON PRIMARY XARM"/>
    <s v="ALCO COUNTY FIRE"/>
    <m/>
    <s v="N"/>
    <s v="Y"/>
    <m/>
    <s v="Rain"/>
    <m/>
    <s v="PG&amp;E Only"/>
    <m/>
    <s v="Light"/>
    <m/>
    <s v="PG&amp;E Equipment"/>
    <m/>
    <s v="&lt; 1 meter"/>
    <m/>
    <s v="Employee"/>
    <m/>
    <s v="Overhead"/>
    <m/>
    <s v="N"/>
    <m/>
    <m/>
    <m/>
    <s v="FIRE, POLE"/>
    <s v="CROSSARM, WOOD"/>
    <s v="N"/>
    <s v="  "/>
    <m/>
    <m/>
    <m/>
    <m/>
    <m/>
    <m/>
    <m/>
    <m/>
    <m/>
    <m/>
    <m/>
    <m/>
    <m/>
    <m/>
    <m/>
    <m/>
    <m/>
    <m/>
    <m/>
    <m/>
    <m/>
    <m/>
    <m/>
    <m/>
    <m/>
    <m/>
    <m/>
    <m/>
    <m/>
    <m/>
    <m/>
    <m/>
    <m/>
    <m/>
    <m/>
    <m/>
    <m/>
    <m/>
    <m/>
    <m/>
    <m/>
    <m/>
    <m/>
    <m/>
    <m/>
    <m/>
    <m/>
  </r>
  <r>
    <n v="573"/>
    <s v="AGFC"/>
    <s v="3 - QC Complete"/>
    <n v="44332"/>
    <n v="44617"/>
    <s v="Structure fire, not attributable to PG&amp;E assets. This information is preliminary."/>
    <s v="\\fxshare-nas05\quotashare-fs01\ESA\5 - Ignition Tracking\2021_Ignition_QC_Folders\20210515_1349716_21-0061766_nan_T005290160"/>
    <s v=" "/>
    <m/>
    <m/>
    <m/>
    <m/>
    <m/>
    <s v="Not In Scope"/>
    <m/>
    <m/>
    <m/>
    <m/>
    <m/>
    <m/>
    <m/>
    <m/>
    <m/>
    <m/>
    <m/>
    <m/>
    <m/>
    <m/>
    <m/>
    <m/>
    <m/>
    <m/>
    <m/>
    <m/>
    <m/>
    <m/>
    <m/>
    <m/>
    <m/>
    <m/>
    <m/>
    <m/>
    <m/>
    <m/>
    <m/>
    <m/>
    <m/>
    <m/>
    <m/>
    <m/>
    <m/>
    <m/>
    <m/>
    <m/>
    <m/>
    <m/>
    <m/>
    <m/>
    <m/>
    <m/>
    <s v=" "/>
    <x v="224"/>
    <s v="04:59:00"/>
    <n v="44331"/>
    <s v="04:59:00"/>
    <s v="FAS"/>
    <s v="N"/>
    <s v="N"/>
    <n v="1349716"/>
    <s v="21-0061766"/>
    <m/>
    <s v="T005290160"/>
    <m/>
    <m/>
    <m/>
    <m/>
    <s v=" "/>
    <x v="0"/>
    <x v="1"/>
    <s v="N"/>
    <s v="N"/>
    <s v="N"/>
    <s v="Structure fire, not attributable to PG&amp;E assets. This information is preliminary."/>
    <s v="Not PG&amp;E"/>
    <s v="Building"/>
    <m/>
    <m/>
    <m/>
    <s v="Structure-PG&amp;E only"/>
    <m/>
    <m/>
    <m/>
    <m/>
    <m/>
    <s v="Other Fire: Non-PG&amp;E related"/>
    <m/>
    <m/>
    <m/>
    <s v="Overhead"/>
    <x v="1"/>
    <m/>
    <m/>
    <m/>
    <s v=" "/>
    <x v="1"/>
    <n v="40.343556700000001"/>
    <n v="-121.78551330000001"/>
    <s v="Tehama"/>
    <s v="VOLTA 1101"/>
    <n v="12000"/>
    <m/>
    <x v="1"/>
    <s v="Cal Fire"/>
    <s v="Urban"/>
    <m/>
    <m/>
    <s v="Y"/>
    <s v="Ponderosa 2012"/>
    <m/>
    <n v="244"/>
    <m/>
    <s v="N"/>
    <s v="N"/>
    <m/>
    <m/>
    <s v="2021-05-16"/>
    <m/>
    <m/>
    <m/>
    <m/>
    <m/>
    <m/>
    <m/>
    <m/>
    <m/>
    <m/>
    <m/>
    <m/>
    <m/>
    <m/>
    <m/>
    <m/>
    <m/>
    <m/>
    <m/>
    <s v="  "/>
    <s v="NORTH VALLEY"/>
    <s v="RED BLUFF 01"/>
    <s v="04:59"/>
    <n v="44331"/>
    <n v="1349716"/>
    <s v="T005290160"/>
    <n v="18942"/>
    <s v="EXPLORER RD"/>
    <s v="PAYNES CREEK"/>
    <n v="40.343620000000001"/>
    <n v="-121.78541"/>
    <s v="V7TR1LQ"/>
    <s v="LAUGHLIN, RON"/>
    <n v="102541101"/>
    <s v="20210515 07:20"/>
    <n v="9002"/>
    <n v="1"/>
    <s v="STRUCTURE FIRES AT 18936,18930 AND 18824, CLEARED NG SERVICES, REFUSED TX CHKD PWR OK,CALLED FOR DISC. TAGS"/>
    <s v="Y"/>
    <n v="7"/>
    <s v="\\fxshare-nas05\quotashare-fs01\ESA\5 - Ignition Tracking\Fire_Tab_Attachment_Files"/>
    <s v="40.3435567,-121.7855133,980.600000,3D"/>
    <m/>
    <m/>
    <s v="FIRE STARTED AT 18936 EXPLORER AND SPREAD TO 18942 &amp; 18930 EXPLORER"/>
    <s v="SCOTT LOHSE 530-200-2512"/>
    <m/>
    <s v="N"/>
    <s v="Y"/>
    <m/>
    <s v="Clear"/>
    <m/>
    <s v="Structures"/>
    <m/>
    <s v="Calm"/>
    <m/>
    <s v="3rd Party"/>
    <s v="POSSIBLE BBQ"/>
    <s v="Structure Only"/>
    <m/>
    <s v="Cal Fire"/>
    <m/>
    <s v="Overhead"/>
    <m/>
    <s v="Y"/>
    <s v="PICS"/>
    <s v="PG&amp;E Employee"/>
    <s v="R1LQ"/>
    <s v="FIRE, FOREST/GRASS"/>
    <s v="SERVICE CONDUCTOR"/>
    <s v="N"/>
    <s v="  "/>
    <s v="Unplanned"/>
    <s v="North Valley"/>
    <s v="Red Bluff"/>
    <s v="102541101, VOLTA-1101"/>
    <s v="21-0061766"/>
    <s v="Unplanned"/>
    <s v="Strong Winds;32-90 F"/>
    <s v="5"/>
    <s v="465"/>
    <s v="NO"/>
    <s v="Line to Ground"/>
    <m/>
    <m/>
    <m/>
    <m/>
    <m/>
    <m/>
    <m/>
    <m/>
    <m/>
    <m/>
    <m/>
    <m/>
    <m/>
    <m/>
    <m/>
    <m/>
    <m/>
    <m/>
    <m/>
    <m/>
    <m/>
    <m/>
    <m/>
    <m/>
    <m/>
    <m/>
    <m/>
    <m/>
    <m/>
    <m/>
    <m/>
    <m/>
    <m/>
    <m/>
    <m/>
    <m/>
  </r>
  <r>
    <n v="572"/>
    <s v="S7RM"/>
    <s v="3 - QC Complete"/>
    <n v="44335"/>
    <n v="44617"/>
    <s v="Crossarm failure resulted in an ignition limited to PG&amp;E assets. The cause of the ignition might be related to tracking from rain in the area. This information is preliminary."/>
    <s v="\\fxshare-nas05\quotashare-fs01\ESA\5 - Ignition Tracking\2021_Ignition_QC_Folders\20210515_1349674_21-0061732_nan_T005290116"/>
    <s v=" "/>
    <m/>
    <m/>
    <m/>
    <m/>
    <m/>
    <s v="Not In Scope"/>
    <m/>
    <m/>
    <m/>
    <m/>
    <m/>
    <m/>
    <m/>
    <m/>
    <m/>
    <m/>
    <m/>
    <m/>
    <m/>
    <m/>
    <m/>
    <m/>
    <m/>
    <m/>
    <m/>
    <m/>
    <m/>
    <m/>
    <m/>
    <m/>
    <m/>
    <m/>
    <m/>
    <m/>
    <m/>
    <m/>
    <m/>
    <m/>
    <m/>
    <m/>
    <m/>
    <m/>
    <m/>
    <m/>
    <m/>
    <s v="Y"/>
    <n v="44335"/>
    <n v="44335"/>
    <s v="IXA2"/>
    <s v="IXA2@pge.com"/>
    <s v="Asking if he put the fire out"/>
    <m/>
    <s v=" "/>
    <x v="224"/>
    <s v="01:57:00"/>
    <n v="44331"/>
    <s v="01:57:00"/>
    <s v="FAS"/>
    <s v="N"/>
    <s v="N"/>
    <n v="1349674"/>
    <s v="21-0061732"/>
    <m/>
    <s v="T005290116, T005290120, T005290121"/>
    <n v="121337738"/>
    <m/>
    <m/>
    <m/>
    <s v=" "/>
    <x v="0"/>
    <x v="0"/>
    <s v="N"/>
    <s v="N"/>
    <s v="N"/>
    <s v="On May 15th, 2021 at 02:12 hrs. a PG &amp;E Troubleman was dispatched to the Grant 1106 12 KV circuit near Bandoni Ave. in the community of San Lorenzo in response to a reported pole fire wih a burnt off crossarm.  Upon his arrival, the responding troubleman noted a burnt off Primary crossarm above the 50 KVA transformer and a pole fire which was confined to PG &amp; E assets only.  The fire was suppressed by the responding troubleman however the Alameda County Fire Department did respond to this incident as well. This ignition occurred in a Tier 1 HFTD during a strong wind and rain weather condition.    Initial analysis indicates that this ignition was caused due to tracking after the rain event.  There were many other pole fires this date in this general area with a suspected cause of tracking due to the rain.  On May 15th, 2021 a PG &amp;E crew replaced the Primary crossarm, the transformer, the insulators and the cutouts.  "/>
    <s v="PG&amp;E"/>
    <s v="Other"/>
    <s v="Crossarm"/>
    <s v="D"/>
    <s v="D"/>
    <s v="Structure-only"/>
    <m/>
    <m/>
    <m/>
    <m/>
    <m/>
    <s v="Contamination"/>
    <s v="Contamination"/>
    <s v="Tracking"/>
    <s v="Y"/>
    <s v="Overhead"/>
    <x v="0"/>
    <s v="Crossarm"/>
    <s v="Crossarm, transformer, cutouts"/>
    <n v="100930376"/>
    <s v=" "/>
    <x v="0"/>
    <n v="37.666905"/>
    <n v="-122.144428"/>
    <s v="Alameda"/>
    <s v="GRANT 1106"/>
    <n v="12000"/>
    <m/>
    <x v="0"/>
    <s v="Employee"/>
    <s v="Urban"/>
    <m/>
    <m/>
    <s v="N"/>
    <m/>
    <m/>
    <m/>
    <m/>
    <s v="N"/>
    <s v="N"/>
    <m/>
    <m/>
    <s v="2021-05-16"/>
    <m/>
    <m/>
    <m/>
    <m/>
    <m/>
    <m/>
    <m/>
    <m/>
    <m/>
    <m/>
    <m/>
    <m/>
    <m/>
    <m/>
    <m/>
    <m/>
    <m/>
    <m/>
    <m/>
    <s v="  "/>
    <s v="MISSION"/>
    <s v="HAYWARD 04"/>
    <s v="02:13"/>
    <n v="44331"/>
    <n v="1349674"/>
    <s v="T005290116"/>
    <n v="1984"/>
    <s v="BANDONI AVE"/>
    <s v="SAN LORENZO"/>
    <n v="37.669040000000003"/>
    <n v="-122.13967"/>
    <s v="M2TIXA2"/>
    <s v="ARAQUISTAIN, IGNACIO"/>
    <n v="14381106"/>
    <s v="20210515 07:13"/>
    <n v="9111"/>
    <m/>
    <s v="BURNT OFF PRIMARY XARM ABOVE 50 KVA TX. NEED CREW TO REPLACE XARM, 50 KVA TX, C/O'S &amp; INSULATORS"/>
    <s v="Y"/>
    <n v="3"/>
    <s v="\\fxshare-nas05\quotashare-fs01\ESA\5 - Ignition Tracking\Fire_Tab_Attachment_Files"/>
    <s v="37.6665083,-122.1443567,3.200000,3D"/>
    <m/>
    <m/>
    <s v="BURNED OFF PRIMARY XARM"/>
    <m/>
    <m/>
    <s v="N"/>
    <s v="Y"/>
    <m/>
    <s v="Rain"/>
    <m/>
    <s v="PG&amp;E Only"/>
    <m/>
    <s v="Light"/>
    <m/>
    <s v="PG&amp;E Equipment"/>
    <m/>
    <s v="&lt; 1 meter"/>
    <m/>
    <s v="Employee"/>
    <m/>
    <s v="Overhead"/>
    <m/>
    <s v="N"/>
    <m/>
    <m/>
    <m/>
    <s v="FIRE, POLE"/>
    <s v="CROSSARM, WOOD"/>
    <s v="N"/>
    <s v="  "/>
    <s v="Unplanned"/>
    <s v="Mission"/>
    <s v="Hayward"/>
    <s v="014381106, GRANT-1106"/>
    <s v="21-0061732"/>
    <s v="Unplanned"/>
    <s v="Strong Winds,Combination;32-90 F"/>
    <s v="82"/>
    <s v="54366"/>
    <s v="NO"/>
    <s v="Line to Ground"/>
    <m/>
    <m/>
    <m/>
    <m/>
    <m/>
    <m/>
    <m/>
    <m/>
    <m/>
    <m/>
    <m/>
    <m/>
    <m/>
    <m/>
    <m/>
    <m/>
    <m/>
    <m/>
    <m/>
    <m/>
    <m/>
    <m/>
    <m/>
    <m/>
    <m/>
    <m/>
    <m/>
    <m/>
    <m/>
    <m/>
    <m/>
    <m/>
    <m/>
    <m/>
    <m/>
    <m/>
  </r>
  <r>
    <n v="571"/>
    <s v="S7RM"/>
    <s v="3 - QC Complete"/>
    <n v="44334"/>
    <n v="44617"/>
    <s v="Tracking from blown  insulator due to light rain, resulted in a burnt crossarm and small less than one meter ignition. This information is preliminary."/>
    <s v="\\fxshare-nas05\quotashare-fs01\ESA\5 - Ignition Tracking\2021_Ignition_QC_Folders\20210515_1349658_21-0061725_nan_T005290087"/>
    <s v=" "/>
    <m/>
    <m/>
    <m/>
    <m/>
    <m/>
    <s v="Not In Scope"/>
    <m/>
    <m/>
    <m/>
    <m/>
    <m/>
    <m/>
    <m/>
    <m/>
    <m/>
    <m/>
    <m/>
    <m/>
    <m/>
    <m/>
    <m/>
    <m/>
    <m/>
    <m/>
    <m/>
    <m/>
    <m/>
    <m/>
    <m/>
    <m/>
    <m/>
    <m/>
    <m/>
    <m/>
    <m/>
    <m/>
    <m/>
    <m/>
    <m/>
    <m/>
    <m/>
    <m/>
    <m/>
    <m/>
    <m/>
    <m/>
    <m/>
    <m/>
    <m/>
    <m/>
    <m/>
    <m/>
    <s v=" "/>
    <x v="224"/>
    <s v="01:11:00"/>
    <n v="44331"/>
    <s v="01:09:00"/>
    <s v="FAS"/>
    <s v="N"/>
    <s v="N"/>
    <s v="1349658, 1349691, 1350202"/>
    <s v="21-0061725"/>
    <m/>
    <s v="T005290494, T005290238, T005290142, T00529008"/>
    <n v="121338170"/>
    <m/>
    <m/>
    <m/>
    <s v=" "/>
    <x v="0"/>
    <x v="0"/>
    <s v="N"/>
    <s v="N"/>
    <s v="N"/>
    <s v="On May 15th, 2021 at 01:13 hrs. a PG &amp; E troubleman was dispatched to the Grant 1104 12KV Distribution circuit near Bockman and Grant Rd. in the community of San Lorenzo in response to a report of a an explosion heard and a wire on the ground.  The responding troubleman arrived in the area to find a Primary cross arm burnt off and multiple outages in the area of Grant rd.  The ensing fire was limited to PG &amp; E assets, was less than 1 Meter in size and was suppressed by the Alameda County Fire Department.  This ignition occurred in a Non-HFTD during a light rain condition.  Initial analysis indicates that Tracking from a blown insulator due to a light rain resulted in a burnt Cross arm and small fire.  On May 15th, 2021, a PG &amp; E crew replaced the Cross arm and insulators.  "/>
    <s v="PG&amp;E"/>
    <s v="Other"/>
    <s v="Crossarm"/>
    <s v="D"/>
    <s v="D"/>
    <s v="Structure-PG&amp;E only"/>
    <m/>
    <m/>
    <m/>
    <m/>
    <m/>
    <s v="Contamination"/>
    <s v="Contamination"/>
    <s v="Tracking"/>
    <s v="Y"/>
    <s v="Overhead"/>
    <x v="0"/>
    <s v="Insulator"/>
    <s v="Cross-arm, insulator"/>
    <n v="100918649"/>
    <s v=" "/>
    <x v="0"/>
    <n v="37.671770000000002"/>
    <n v="-122.15961"/>
    <s v="Alameda"/>
    <s v="GRANT 1104"/>
    <n v="12000"/>
    <m/>
    <x v="0"/>
    <s v="ALCO FD"/>
    <s v="Urban"/>
    <m/>
    <m/>
    <s v="N"/>
    <m/>
    <m/>
    <m/>
    <m/>
    <s v="N"/>
    <s v="N"/>
    <m/>
    <m/>
    <s v="2021-05-16"/>
    <m/>
    <m/>
    <m/>
    <m/>
    <m/>
    <m/>
    <m/>
    <m/>
    <m/>
    <m/>
    <m/>
    <m/>
    <m/>
    <m/>
    <m/>
    <m/>
    <m/>
    <m/>
    <m/>
    <s v="  "/>
    <s v="MISSION"/>
    <s v="HAYWARD 01"/>
    <s v="01:13"/>
    <n v="44331"/>
    <n v="1349658"/>
    <s v="T005290087"/>
    <n v="1784"/>
    <s v="VIA LACQUA"/>
    <s v="SAN LORENZO"/>
    <n v="37.671770000000002"/>
    <n v="-122.15961"/>
    <s v="M2TIXA2"/>
    <s v="ARAQUISTAIN, IGNACIO"/>
    <n v="1438"/>
    <s v="20210515 06:50"/>
    <n v="9111"/>
    <m/>
    <s v="OPENED JUMPERS @ BOCKMAN &amp; VIA RANCHO"/>
    <s v="Y"/>
    <n v="1"/>
    <s v="\\fxshare-nas05\quotashare-fs01\ESA\5 - Ignition Tracking\Fire_Tab_Attachment_Files"/>
    <m/>
    <n v="37.673121000000002"/>
    <n v="-122.150486"/>
    <s v="PRIMARY CROSS ARM BURNT OFF DUE TO LIGHT RAIN &amp; TRACKING OF BROWN INSULATORS"/>
    <s v="ALCO COUNTY FIRE"/>
    <m/>
    <s v="N"/>
    <s v="Y"/>
    <m/>
    <s v="Rain"/>
    <m/>
    <s v="PG&amp;E Only"/>
    <m/>
    <s v="Light"/>
    <m/>
    <s v="PG&amp;E Equipment"/>
    <m/>
    <s v="&lt; 1 meter"/>
    <m/>
    <s v="Fire Dept"/>
    <m/>
    <s v="Overhead"/>
    <m/>
    <s v="N"/>
    <m/>
    <m/>
    <m/>
    <s v="FIRE, POLE"/>
    <s v="CROSSARM, WOOD"/>
    <s v="N"/>
    <s v="  "/>
    <s v="Unplanned"/>
    <s v="Mission"/>
    <s v="Mission"/>
    <s v="01438, GRANT SUB"/>
    <s v="21-0061725"/>
    <s v="Unplanned"/>
    <s v="Strong Winds,Combination;32-90 F"/>
    <s v="5794"/>
    <s v="1174701"/>
    <s v="YES"/>
    <s v="Line to Ground"/>
    <m/>
    <m/>
    <m/>
    <m/>
    <m/>
    <m/>
    <m/>
    <m/>
    <m/>
    <m/>
    <m/>
    <m/>
    <m/>
    <m/>
    <m/>
    <m/>
    <m/>
    <m/>
    <m/>
    <m/>
    <m/>
    <m/>
    <m/>
    <m/>
    <m/>
    <m/>
    <m/>
    <m/>
    <m/>
    <m/>
    <m/>
    <m/>
    <m/>
    <m/>
    <m/>
    <m/>
  </r>
  <r>
    <n v="2388"/>
    <s v="MMY6"/>
    <s v="3 - QC Complete"/>
    <n v="44544"/>
    <n v="44617"/>
    <s v="Tx found arcing and had previously caught on fire."/>
    <s v="\\fxshare-nas05\quotashare-fs01\ESA\5 - Ignition Tracking\Action Items, CAP Items, Missed Ignitions\Missed_Ignitions_Audit\003_SAP_Missed_Ignitions\20210514_242_7647658_121319977"/>
    <s v=" "/>
    <m/>
    <m/>
    <m/>
    <m/>
    <m/>
    <m/>
    <m/>
    <m/>
    <m/>
    <m/>
    <m/>
    <m/>
    <m/>
    <m/>
    <m/>
    <m/>
    <m/>
    <m/>
    <m/>
    <m/>
    <m/>
    <m/>
    <m/>
    <m/>
    <m/>
    <m/>
    <m/>
    <m/>
    <m/>
    <m/>
    <m/>
    <m/>
    <m/>
    <m/>
    <m/>
    <m/>
    <m/>
    <m/>
    <m/>
    <m/>
    <m/>
    <m/>
    <m/>
    <m/>
    <m/>
    <s v="Yes"/>
    <n v="44398"/>
    <m/>
    <s v="TRCS"/>
    <s v="TRCS@pge.com"/>
    <s v="Requesting info on whether or not a fire occurred during this incident."/>
    <m/>
    <s v=" "/>
    <x v="225"/>
    <m/>
    <m/>
    <m/>
    <s v="SAP"/>
    <s v="Y"/>
    <s v="N"/>
    <n v="7647658"/>
    <m/>
    <m/>
    <s v="T005287641"/>
    <n v="121319977"/>
    <m/>
    <m/>
    <m/>
    <s v=" "/>
    <x v="0"/>
    <x v="0"/>
    <s v="N"/>
    <s v="N"/>
    <s v="N"/>
    <s v="On 2021-05-14, PG&amp;E observed an outage on the TAFT 1104  12KV circuit in Kern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Equipment - PG&amp;E"/>
    <s v="All types of equipment / facility failure"/>
    <s v="Transformer failure"/>
    <s v="Y"/>
    <s v="Overhead"/>
    <x v="1"/>
    <s v="Transformer"/>
    <m/>
    <n v="103583615"/>
    <s v=" "/>
    <x v="0"/>
    <n v="35.139818199799997"/>
    <n v="-119.4629392618"/>
    <s v="Kern"/>
    <s v="TAFT 1104 "/>
    <n v="12000"/>
    <m/>
    <x v="0"/>
    <s v="Self Extinguished"/>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570"/>
    <s v="AGFC"/>
    <s v="3 - QC Complete"/>
    <n v="44332"/>
    <n v="44617"/>
    <s v="Structure fire, not attributable to PG&amp;E. This information is preliminary."/>
    <s v="\\fxshare-nas05\quotashare-fs01\ESA\5 - Ignition Tracking\2021_Ignition_QC_Folders\20210514_nan_nan_nan_1209745234"/>
    <s v=" "/>
    <m/>
    <m/>
    <m/>
    <m/>
    <m/>
    <s v="Not In Scope"/>
    <m/>
    <m/>
    <m/>
    <m/>
    <m/>
    <m/>
    <m/>
    <m/>
    <m/>
    <m/>
    <m/>
    <m/>
    <m/>
    <m/>
    <m/>
    <m/>
    <m/>
    <m/>
    <m/>
    <m/>
    <m/>
    <m/>
    <m/>
    <m/>
    <m/>
    <m/>
    <m/>
    <m/>
    <m/>
    <m/>
    <m/>
    <m/>
    <m/>
    <m/>
    <m/>
    <m/>
    <m/>
    <m/>
    <m/>
    <m/>
    <m/>
    <m/>
    <m/>
    <m/>
    <m/>
    <m/>
    <s v=" "/>
    <x v="225"/>
    <s v="18:17:00"/>
    <m/>
    <m/>
    <s v="FAS"/>
    <s v="N"/>
    <s v="N"/>
    <m/>
    <m/>
    <m/>
    <n v="1209745234"/>
    <m/>
    <m/>
    <m/>
    <m/>
    <s v=" "/>
    <x v="0"/>
    <x v="1"/>
    <s v="N"/>
    <s v="N"/>
    <s v="N"/>
    <s v="Structure fire, not attributable to PG&amp;E. This information is preliminary."/>
    <s v="Not PG&amp;E"/>
    <s v="Building"/>
    <m/>
    <m/>
    <m/>
    <s v="Structure-PG&amp;E only"/>
    <m/>
    <m/>
    <m/>
    <m/>
    <m/>
    <s v="Other Fire: Non-PG&amp;E related"/>
    <m/>
    <m/>
    <m/>
    <s v="Overhead"/>
    <x v="1"/>
    <m/>
    <m/>
    <m/>
    <s v=" "/>
    <x v="0"/>
    <n v="39.151278300000001"/>
    <n v="-121.5796933"/>
    <s v="Yuba"/>
    <s v="EAST MARYSVILLE 1108"/>
    <n v="12000"/>
    <m/>
    <x v="0"/>
    <s v="Marysville FD"/>
    <s v="Urban"/>
    <m/>
    <m/>
    <s v="N"/>
    <m/>
    <m/>
    <m/>
    <m/>
    <s v="N"/>
    <s v="N"/>
    <m/>
    <m/>
    <s v="2021-05-16"/>
    <m/>
    <m/>
    <m/>
    <m/>
    <m/>
    <m/>
    <m/>
    <m/>
    <m/>
    <m/>
    <m/>
    <m/>
    <m/>
    <m/>
    <m/>
    <m/>
    <m/>
    <m/>
    <m/>
    <s v="  "/>
    <s v="SIERRA"/>
    <s v="MARYSVILLE 01"/>
    <s v="18:17"/>
    <n v="44330"/>
    <m/>
    <n v="1209745234"/>
    <n v="1308"/>
    <s v="DIVVER ST"/>
    <s v="MARYSVILLE"/>
    <n v="39.150222999999997"/>
    <n v="-121.580675"/>
    <s v="T3TADF0"/>
    <s v="FINLEY, ALAN"/>
    <n v="152331108"/>
    <s v="20210514 18:30"/>
    <n v="1120"/>
    <m/>
    <s v="called for disconnect tag- "/>
    <s v="Y"/>
    <m/>
    <m/>
    <s v="39.1512783,-121.5796933,25.100000,3D"/>
    <m/>
    <m/>
    <m/>
    <s v="marysville fire dept"/>
    <m/>
    <s v="N"/>
    <s v="N"/>
    <s v="N"/>
    <s v="Clear"/>
    <m/>
    <s v="Structures"/>
    <m/>
    <s v="Calm"/>
    <m/>
    <s v="Unknown"/>
    <m/>
    <s v="Structure Only"/>
    <m/>
    <s v="Cal Fire"/>
    <m/>
    <s v="Overhead"/>
    <m/>
    <s v="N"/>
    <m/>
    <m/>
    <m/>
    <m/>
    <m/>
    <m/>
    <s v="  "/>
    <m/>
    <m/>
    <m/>
    <m/>
    <m/>
    <m/>
    <m/>
    <m/>
    <m/>
    <m/>
    <m/>
    <m/>
    <m/>
    <m/>
    <m/>
    <m/>
    <m/>
    <m/>
    <m/>
    <m/>
    <m/>
    <m/>
    <m/>
    <m/>
    <m/>
    <m/>
    <m/>
    <m/>
    <m/>
    <m/>
    <m/>
    <m/>
    <m/>
    <m/>
    <m/>
    <m/>
    <m/>
    <m/>
    <m/>
    <m/>
    <m/>
    <m/>
    <m/>
    <m/>
    <m/>
    <m/>
    <m/>
  </r>
  <r>
    <n v="568"/>
    <s v="AGFC"/>
    <s v="3 - QC Complete"/>
    <n v="44330"/>
    <n v="44617"/>
    <s v="Duplicate of index 567. Line recloser failed due and ignited a birds nest that was found ontop along with a small patch of grass on the customers property. The ensuing fire was 3 meters - 0.25 acre in size. This information is preliminary."/>
    <s v="\\fxshare-nas05\quotashare-fs01\ESA\5 - Ignition Tracking\2021_Ignition_QC_Folders\20210514_1349216_21-0061514_nan_T005289701"/>
    <s v=" "/>
    <m/>
    <m/>
    <m/>
    <m/>
    <m/>
    <s v="Not In Scope"/>
    <m/>
    <m/>
    <m/>
    <m/>
    <m/>
    <m/>
    <m/>
    <m/>
    <m/>
    <m/>
    <m/>
    <m/>
    <m/>
    <m/>
    <m/>
    <m/>
    <m/>
    <m/>
    <m/>
    <m/>
    <m/>
    <m/>
    <m/>
    <m/>
    <m/>
    <m/>
    <m/>
    <m/>
    <m/>
    <m/>
    <m/>
    <m/>
    <m/>
    <m/>
    <m/>
    <m/>
    <m/>
    <m/>
    <m/>
    <m/>
    <m/>
    <m/>
    <m/>
    <m/>
    <m/>
    <m/>
    <s v=" "/>
    <x v="225"/>
    <s v="13:30:00"/>
    <n v="44330"/>
    <s v="13:30:00"/>
    <s v="FAS"/>
    <s v="N"/>
    <s v="Y"/>
    <n v="1349216"/>
    <s v="21-0061514"/>
    <m/>
    <s v="T005289701"/>
    <m/>
    <m/>
    <m/>
    <m/>
    <s v=" "/>
    <x v="0"/>
    <x v="1"/>
    <s v="N"/>
    <s v="N"/>
    <s v="N"/>
    <s v="Duplicate of index 567. Line recloser failed due and ignited a birds nest that was found ontop along with a small patch of grass on the customers property. The ensuing fire was 3 meters - 0.25 acre in size. This information is preliminary."/>
    <s v="Not PG&amp;E"/>
    <s v="Other"/>
    <m/>
    <m/>
    <m/>
    <s v="Structure-only"/>
    <m/>
    <m/>
    <m/>
    <m/>
    <m/>
    <s v="Duplicate"/>
    <m/>
    <m/>
    <m/>
    <s v="Overhead"/>
    <x v="1"/>
    <m/>
    <m/>
    <m/>
    <s v=" "/>
    <x v="0"/>
    <n v="37.186228"/>
    <n v="-120.677516"/>
    <s v="Merced"/>
    <s v="EL NIDO 1104"/>
    <n v="12000"/>
    <m/>
    <x v="0"/>
    <s v="Merced County FD"/>
    <s v="Herbaceous"/>
    <m/>
    <m/>
    <s v="N"/>
    <m/>
    <m/>
    <m/>
    <m/>
    <s v="N"/>
    <s v="N"/>
    <m/>
    <m/>
    <s v="2021-05-14"/>
    <m/>
    <m/>
    <m/>
    <m/>
    <m/>
    <m/>
    <m/>
    <m/>
    <m/>
    <m/>
    <m/>
    <m/>
    <m/>
    <m/>
    <m/>
    <m/>
    <m/>
    <m/>
    <m/>
    <s v="  "/>
    <s v="YOSEMITE"/>
    <s v="MERCED 03"/>
    <s v="13:30"/>
    <n v="44330"/>
    <n v="1349216"/>
    <s v="T005289701"/>
    <m/>
    <s v="SW NW 6 9 12"/>
    <s v="DOS PALOS"/>
    <n v="37.185859999999998"/>
    <n v="-120.57495"/>
    <s v="Y4TAWG2"/>
    <s v="GIBSON, ADAM"/>
    <n v="252451104"/>
    <s v="20210514 15:04"/>
    <n v="9002"/>
    <n v="1"/>
    <s v="LR 4470 had a nest on it caught fire all cust restored created tag for crew to make repairs"/>
    <s v="Y"/>
    <m/>
    <m/>
    <m/>
    <n v="37.186228"/>
    <n v="-120.677516"/>
    <m/>
    <s v="merced county"/>
    <m/>
    <s v="N"/>
    <s v="Y"/>
    <m/>
    <s v="Clear"/>
    <m/>
    <s v="PG&amp;E Only"/>
    <s v="small grass fire on cust property"/>
    <s v="Calm"/>
    <m/>
    <s v="Other (Comments)"/>
    <s v="bird nest"/>
    <s v="3 meters - 0.25 Acres"/>
    <m/>
    <s v="Fire Dept"/>
    <m/>
    <s v="Overhead"/>
    <m/>
    <s v="Y"/>
    <s v="photos"/>
    <s v="PG&amp;E Employee"/>
    <m/>
    <s v="OVERHEAD"/>
    <s v="RECLOSER"/>
    <s v="N"/>
    <s v="  "/>
    <s v="Unplanned"/>
    <s v="Yosemite"/>
    <s v="Merced"/>
    <s v="252451104, EL NIDO-1104"/>
    <s v="21-0061514"/>
    <s v="Unplanned"/>
    <s v="Clear;32-90 F"/>
    <s v="191"/>
    <s v="16742"/>
    <s v="NO"/>
    <s v="Line to Line"/>
    <m/>
    <m/>
    <m/>
    <m/>
    <m/>
    <m/>
    <m/>
    <m/>
    <m/>
    <m/>
    <m/>
    <m/>
    <m/>
    <m/>
    <m/>
    <m/>
    <m/>
    <m/>
    <m/>
    <m/>
    <m/>
    <m/>
    <m/>
    <m/>
    <m/>
    <m/>
    <m/>
    <m/>
    <m/>
    <m/>
    <m/>
    <m/>
    <m/>
    <m/>
    <m/>
    <m/>
  </r>
  <r>
    <n v="567"/>
    <s v="TLAL"/>
    <s v="3 - QC Complete"/>
    <n v="44386"/>
    <n v="44617"/>
    <s v="Line recloser failed due and ignited a birds nest that was found on top along with a small patch of grass on the customers property. This information is preliminary. OIS: 1349216; ILIS: 21-0061514; FOID: T005289600 (KMKS), T005289701 (AWG2), T005289603 (AWG2), T005289607 (KMKS-Cxl); EC: 121335566; PM: 35250289; Circuit ID: 252451104, SAP Pole ID: 103989440; Division: Yosemite; County: Merced; SSD: 81029"/>
    <s v="\\fxshare-nas05\quotashare-fs01\ESA\5 - Ignition Tracking\2021_Ignition_QC_Folders\20210514_1349216_21-0061514_nan_T005289600"/>
    <s v=" "/>
    <m/>
    <s v="TLAL"/>
    <s v="Additional FOIDs Added; Outage Time, Land Use, and Fire Suppressing Agency Updated; EC Tag Added"/>
    <n v="44386"/>
    <m/>
    <s v="Not In Scope"/>
    <m/>
    <m/>
    <m/>
    <m/>
    <m/>
    <m/>
    <m/>
    <m/>
    <m/>
    <m/>
    <m/>
    <m/>
    <m/>
    <m/>
    <m/>
    <m/>
    <m/>
    <m/>
    <m/>
    <m/>
    <m/>
    <m/>
    <m/>
    <m/>
    <m/>
    <m/>
    <m/>
    <m/>
    <m/>
    <m/>
    <m/>
    <m/>
    <m/>
    <m/>
    <m/>
    <m/>
    <m/>
    <m/>
    <m/>
    <s v="Y"/>
    <n v="44386"/>
    <n v="44386"/>
    <s v="AWG2, KMKS"/>
    <s v="AWG2@pge.com"/>
    <s v="Pictures received"/>
    <m/>
    <s v=" "/>
    <x v="225"/>
    <s v="12:04:00"/>
    <n v="44330"/>
    <s v="11:59:00"/>
    <s v="FAS"/>
    <s v="N"/>
    <s v="N"/>
    <n v="1349216"/>
    <s v="21-0061514"/>
    <m/>
    <s v="T005289600, T005289701, T005289603, T005289607"/>
    <n v="121335566"/>
    <n v="118981841"/>
    <m/>
    <s v="PG&amp;E_567_Ignition_20210514_1.jpg"/>
    <s v=" "/>
    <x v="1"/>
    <x v="0"/>
    <s v="Y"/>
    <s v="Y"/>
    <s v="N"/>
    <s v="On May 14, 2021 at 1228 hours, PG&amp;E Troublemen patrolled the El Nido 1104 12kV Distribution Circuit number 252451104, in the Local responsibility area (LRA) at the line recloser 4470 located near West Sandy Mush Road, El Nido (Merced), CA 95317. They observed a burnt nest on top of the burnt and completely melted interior line recloser 4470 unit, damaged switching equipment, and a small dry grass fire. Initial analysis indicates the ignition was caused by bird nest materials that made contact with the line recloser (Cooper Mfg 01/18, Serial # CP571-462195), which caused it to flash, melt, and resulted in a 100' by 30' fire that ensued. This incident is within a Raptor Concentration Zone and is considered to be a medium density vernal pool area. Cal Fire and the Merced County Fire Department responded to and extinguished the fire. The 88-minute outage affected 191 customers. The line was returned to service on May 14, 2021. This information is preliminary."/>
    <s v="PG&amp;E"/>
    <s v="Other"/>
    <s v="Bird Nest"/>
    <s v="D"/>
    <s v="D"/>
    <s v="&lt;0.25"/>
    <s v="estimated at 100ft by 30ft"/>
    <m/>
    <m/>
    <m/>
    <m/>
    <s v="Contact - Animal - Nest"/>
    <s v="Contact from object"/>
    <s v="Nest Contact"/>
    <s v="N"/>
    <s v="Overhead"/>
    <x v="0"/>
    <s v="Recloser"/>
    <s v="Line Recloser, Switching Equipment"/>
    <n v="103989440"/>
    <s v=" "/>
    <x v="0"/>
    <n v="37.186228"/>
    <n v="-120.677516"/>
    <s v="Merced"/>
    <s v="EL NIDO 1104"/>
    <n v="12000"/>
    <m/>
    <x v="0"/>
    <s v="Merced County FD, Cal Fire"/>
    <s v="Herbaceous"/>
    <m/>
    <m/>
    <s v="N"/>
    <m/>
    <m/>
    <m/>
    <m/>
    <s v="N"/>
    <s v="N"/>
    <m/>
    <m/>
    <s v="2021-05-14"/>
    <m/>
    <m/>
    <m/>
    <m/>
    <m/>
    <m/>
    <m/>
    <m/>
    <m/>
    <m/>
    <m/>
    <m/>
    <m/>
    <m/>
    <m/>
    <m/>
    <m/>
    <m/>
    <m/>
    <s v="  "/>
    <s v="YOSEMITE"/>
    <s v="MERCED 03"/>
    <s v="12:04"/>
    <n v="44330"/>
    <n v="1349216"/>
    <s v="T005289600"/>
    <m/>
    <s v="SW NW 6 9 12"/>
    <s v="DOS PALOS"/>
    <n v="37.185859999999998"/>
    <n v="-120.57495"/>
    <s v="Y1TKMKS"/>
    <s v="KANE, KYLE"/>
    <n v="252451104"/>
    <s v="20210514 14:56"/>
    <n v="9002"/>
    <n v="1"/>
    <s v="fnd Lr- 4470 completely melted. Bypassed Lr. All customers now restored. Crew to replace Lr."/>
    <s v="Y"/>
    <m/>
    <m/>
    <m/>
    <m/>
    <m/>
    <s v="Fire Dept left before i was able to get the contact information"/>
    <s v="unknown"/>
    <m/>
    <s v="N"/>
    <s v="Y"/>
    <m/>
    <s v="Clear"/>
    <m/>
    <s v="Private Land"/>
    <s v="weeds"/>
    <s v="Light"/>
    <m/>
    <s v="Animal"/>
    <s v="bird nest topside of Lr 4470"/>
    <s v="3 meters - 0.25 Acres"/>
    <s v="estimated at 100ft by 30ft"/>
    <s v="Cal Fire"/>
    <s v="merced county contracts with cal fire"/>
    <s v="Overhead"/>
    <m/>
    <s v="N"/>
    <m/>
    <m/>
    <m/>
    <s v="BIRD-FOUND"/>
    <s v="RECLOSER"/>
    <s v="N"/>
    <s v="  "/>
    <s v="Unplanned"/>
    <s v="Yosemite"/>
    <s v="Merced"/>
    <s v="252451104, EL NIDO-1104"/>
    <s v="21-0061514"/>
    <s v="Unplanned"/>
    <s v="Clear;32-90 F"/>
    <s v="191"/>
    <s v="16742"/>
    <s v="NO"/>
    <s v="Line to Line"/>
    <m/>
    <m/>
    <m/>
    <m/>
    <m/>
    <m/>
    <m/>
    <m/>
    <m/>
    <m/>
    <m/>
    <m/>
    <m/>
    <m/>
    <m/>
    <m/>
    <m/>
    <m/>
    <m/>
    <m/>
    <m/>
    <m/>
    <m/>
    <m/>
    <m/>
    <m/>
    <m/>
    <m/>
    <m/>
    <m/>
    <m/>
    <m/>
    <m/>
    <m/>
    <m/>
    <m/>
  </r>
  <r>
    <n v="566"/>
    <s v="AGFC"/>
    <s v="3 - QC Complete"/>
    <n v="44330"/>
    <n v="44617"/>
    <s v="Structure fire, not attributable to PG&amp;E. No problem found by responding troubleman. This information is preliminary."/>
    <s v="\\fxshare-nas05\quotashare-fs01\ESA\5 - Ignition Tracking\2021_Ignition_QC_Folders\20210513_nan_nan_nan_6929470421"/>
    <s v=" "/>
    <m/>
    <m/>
    <m/>
    <m/>
    <m/>
    <s v="Not In Scope"/>
    <m/>
    <m/>
    <m/>
    <m/>
    <m/>
    <m/>
    <m/>
    <m/>
    <m/>
    <m/>
    <m/>
    <m/>
    <m/>
    <m/>
    <m/>
    <m/>
    <m/>
    <m/>
    <m/>
    <m/>
    <m/>
    <m/>
    <m/>
    <m/>
    <m/>
    <m/>
    <m/>
    <m/>
    <m/>
    <m/>
    <m/>
    <m/>
    <m/>
    <m/>
    <m/>
    <m/>
    <m/>
    <m/>
    <m/>
    <m/>
    <m/>
    <m/>
    <m/>
    <m/>
    <m/>
    <m/>
    <s v=" "/>
    <x v="226"/>
    <s v="21:33:00"/>
    <m/>
    <m/>
    <s v="FAS"/>
    <s v="N"/>
    <s v="N"/>
    <m/>
    <m/>
    <m/>
    <n v="6929470421"/>
    <m/>
    <m/>
    <m/>
    <m/>
    <s v=" "/>
    <x v="0"/>
    <x v="1"/>
    <s v="N"/>
    <s v="N"/>
    <s v="N"/>
    <s v="Structure fire, not attributable to PG&amp;E. No problem found by responding troubleman. This information is preliminary."/>
    <s v="Not PG&amp;E"/>
    <s v="Building"/>
    <m/>
    <m/>
    <m/>
    <s v="&lt;0.25"/>
    <m/>
    <m/>
    <m/>
    <m/>
    <m/>
    <s v="Other Fire: Non-PG&amp;E related"/>
    <m/>
    <m/>
    <m/>
    <s v="Overhead"/>
    <x v="1"/>
    <m/>
    <m/>
    <m/>
    <s v=" "/>
    <x v="0"/>
    <n v="36.004473300000001"/>
    <n v="-120.127785"/>
    <s v="Kings"/>
    <s v="KETTLEMAN HILLS 2104 "/>
    <n v="21000"/>
    <m/>
    <x v="0"/>
    <s v="Unknown"/>
    <s v="Urban"/>
    <m/>
    <m/>
    <s v="N"/>
    <m/>
    <m/>
    <m/>
    <m/>
    <s v="N"/>
    <s v="N"/>
    <m/>
    <m/>
    <s v="2021-05-14"/>
    <m/>
    <m/>
    <m/>
    <m/>
    <m/>
    <m/>
    <m/>
    <m/>
    <m/>
    <m/>
    <m/>
    <m/>
    <m/>
    <m/>
    <m/>
    <m/>
    <m/>
    <m/>
    <m/>
    <s v="  "/>
    <s v="FRESNO"/>
    <s v="COALINGA 01"/>
    <s v="21:33"/>
    <n v="44329"/>
    <m/>
    <n v="6929470421"/>
    <n v="709"/>
    <s v="E DOME ST"/>
    <s v="AVENAL"/>
    <n v="36.00385"/>
    <n v="-120.12806999999999"/>
    <s v="F6TJMRY"/>
    <s v="ROGERS, JAMES"/>
    <n v="252732104"/>
    <s v="20210513 23:57"/>
    <n v="1120"/>
    <m/>
    <s v="NO DAMAGE TO PANEL OR SERVICE PWR WAS ON AT 707 DOME ST AT 709 PANEL ON OTHER SIDE OF HOME AWAY FROM FIRE NO DAMAGE THERE EITHER FD DID NOT CONDEM HOMES RESIDENCE STILL ONSITE FD NOT ON SITE"/>
    <s v="Y"/>
    <m/>
    <m/>
    <s v="36.0044733,-120.1277850,239.900000,3D"/>
    <m/>
    <m/>
    <m/>
    <s v="UNKNOWN NOT ON SITE"/>
    <m/>
    <s v="N"/>
    <s v="Y"/>
    <s v="N"/>
    <s v="Clear"/>
    <m/>
    <s v="Structures"/>
    <m/>
    <s v="Calm"/>
    <m/>
    <s v="Unknown"/>
    <m/>
    <s v="Structure Only"/>
    <m/>
    <s v="Fire Dept"/>
    <m/>
    <s v="Overhead"/>
    <m/>
    <s v="N"/>
    <m/>
    <m/>
    <m/>
    <m/>
    <m/>
    <m/>
    <s v="  "/>
    <m/>
    <m/>
    <m/>
    <m/>
    <m/>
    <m/>
    <m/>
    <m/>
    <m/>
    <m/>
    <m/>
    <m/>
    <m/>
    <m/>
    <m/>
    <m/>
    <m/>
    <m/>
    <m/>
    <m/>
    <m/>
    <m/>
    <m/>
    <m/>
    <m/>
    <m/>
    <m/>
    <m/>
    <m/>
    <m/>
    <m/>
    <m/>
    <m/>
    <m/>
    <m/>
    <m/>
    <m/>
    <m/>
    <m/>
    <m/>
    <m/>
    <m/>
    <m/>
    <m/>
    <m/>
    <m/>
    <m/>
  </r>
  <r>
    <n v="565"/>
    <s v="TLAL"/>
    <s v="3 - QC Complete"/>
    <n v="44349"/>
    <n v="44617"/>
    <s v="Tree fell into overhead circuit, causing minor burns/flames on the tree. The conductor arced until it separated and fell to ground. The ensuing fire was less than one meter in size. This information is preliminary. OIS: 1348545; ILIS: 21-0061243; FOID: T005288882 (JKRB), T005288897 (MKC0); EC: 121329582; PM: 31540379; Pre-Existing EC: 117321624; Circuit ID: 153132105, SAP ID: 100088451; Eqp: Conductors, Connectors, Sleeves, Insulator"/>
    <s v="\\fxshare-nas05\quotashare-fs01\ESA\5 - Ignition Tracking\2021_Ignition_QC_Folders\20210513_1348545_21-0061243_nan_T005288882"/>
    <s v=" "/>
    <m/>
    <s v="TLAL"/>
    <s v="Outage Time Updated; Additional FOID Added"/>
    <n v="44349"/>
    <m/>
    <s v="Not In Scope"/>
    <m/>
    <m/>
    <m/>
    <m/>
    <m/>
    <m/>
    <m/>
    <m/>
    <m/>
    <m/>
    <m/>
    <m/>
    <m/>
    <m/>
    <m/>
    <m/>
    <m/>
    <m/>
    <m/>
    <m/>
    <m/>
    <m/>
    <m/>
    <m/>
    <m/>
    <m/>
    <m/>
    <m/>
    <m/>
    <m/>
    <m/>
    <m/>
    <m/>
    <m/>
    <m/>
    <m/>
    <m/>
    <m/>
    <m/>
    <s v="Y"/>
    <n v="44349"/>
    <n v="44350"/>
    <s v="JKRB, MKCO"/>
    <s v="Raggio, James (JKRB@pge.com); Crooks, Michael (MKC0@pge.com)"/>
    <s v="Pictures received"/>
    <m/>
    <s v=" "/>
    <x v="226"/>
    <s v="18:03:00"/>
    <n v="44329"/>
    <s v="17:55:00"/>
    <s v="FAS"/>
    <s v="N"/>
    <s v="N"/>
    <n v="1348545"/>
    <s v="21-0061243"/>
    <m/>
    <s v="T005288882, T005288897"/>
    <n v="121329582"/>
    <n v="117321624"/>
    <m/>
    <s v="PG&amp;E_565_Ignition_20210513_6.jpg"/>
    <s v=" "/>
    <x v="0"/>
    <x v="0"/>
    <s v="Y"/>
    <s v="N"/>
    <s v="N"/>
    <s v="On May 13, 2021 at 1838 hours, PG&amp;E Troublemen patrolled the Narrows 2105 21kV Distribution Circuit number 153132105, near 10870 Willowbrook Lane in Penn Valley. They observed 1 of 1 blown at fuse 7639, a fallen tree, 200' of both phases in same span of broken 4 ACSR overhead conductors down on the ground, two burnt De Auto Clevis type overhead connectors, two full sets of damaged 21kV poly insulators, and minor burns and fire flames in the tree. Initial analysis indicates the ignition was caused by a 55' tall 50&quot; DBH live oak tree that failed and fell into the conductors, which arced until it separated and then fell to ground. The large multi-stem live oak was situated on a slight bank, split at the base. The 301-minute outage affected 29 customers. Cal Fire responded to the self-extinguished the fire. The line was returned to service on May 13, 2021. This ignition did not meet the reporting criteria, because the fire was not greater than one linear meter. This information is preliminary."/>
    <s v="PG&amp;E"/>
    <s v="Vegetation"/>
    <s v="Conductors, Connectors, Sleeves, Insulators"/>
    <s v="D"/>
    <s v="D"/>
    <s v="&lt;3 meters of linear travel"/>
    <m/>
    <m/>
    <m/>
    <m/>
    <m/>
    <s v="Vegetation"/>
    <s v="Contact from object"/>
    <s v="Veg. contact"/>
    <s v="Y"/>
    <s v="Overhead"/>
    <x v="0"/>
    <s v="Conductor - Primary"/>
    <s v="Conductors, Connectors, Sleeves, Insulators"/>
    <n v="100088451"/>
    <s v=" "/>
    <x v="0"/>
    <n v="39.194198299999996"/>
    <n v="-121.171755"/>
    <s v="Nevada"/>
    <s v="NARROWS 2105"/>
    <n v="21000"/>
    <m/>
    <x v="1"/>
    <s v="Self Extinguished, Cal Fire"/>
    <s v="Urban"/>
    <m/>
    <m/>
    <s v="Y"/>
    <s v="Lobo 2017"/>
    <m/>
    <m/>
    <m/>
    <s v="N"/>
    <s v="N"/>
    <m/>
    <m/>
    <s v="2021-05-14"/>
    <n v="39.196950000000001"/>
    <n v="-121.17331"/>
    <n v="44337"/>
    <s v="RootsFail"/>
    <s v="Large multistem live oak situated on slight bank came split at base and failed onto conductors causing an outage."/>
    <s v="OAKL"/>
    <n v="55"/>
    <n v="50"/>
    <n v="30"/>
    <s v="Slight"/>
    <s v="None"/>
    <s v="N"/>
    <n v="1"/>
    <m/>
    <s v="Plain"/>
    <s v="A"/>
    <s v="CrossArm"/>
    <s v="BareWire"/>
    <m/>
    <s v="  "/>
    <s v="SIERRA"/>
    <s v="GRASS VALLEY 03"/>
    <s v="18:03"/>
    <n v="44329"/>
    <n v="1348545"/>
    <s v="T005288882"/>
    <n v="10870"/>
    <s v="WILLOWBROOK LN"/>
    <s v="PENN VALLEY"/>
    <n v="39.196950000000001"/>
    <n v="-121.17331"/>
    <s v="T2TJKRB"/>
    <s v="RAGGIO, JAMES"/>
    <n v="153132105"/>
    <s v="20210513 19:54"/>
    <n v="9002"/>
    <m/>
    <s v="tree fell into 4acsr cuasing minor burns/flames in tree. wire arc till it seperated and fell to ground"/>
    <s v="Y"/>
    <m/>
    <m/>
    <s v="39.1941983,-121.1717550,456.300000,3D"/>
    <m/>
    <m/>
    <m/>
    <m/>
    <m/>
    <s v="N"/>
    <s v="Y"/>
    <m/>
    <s v="Clear"/>
    <m/>
    <s v="Private Land"/>
    <m/>
    <s v="Calm"/>
    <m/>
    <s v="Vegetation"/>
    <m/>
    <s v="&lt; 1 meter"/>
    <m/>
    <s v="Self Extinguished"/>
    <m/>
    <s v="Overhead"/>
    <m/>
    <s v="Y"/>
    <s v="pictures"/>
    <s v="PG&amp;E Employee"/>
    <s v="james raggio"/>
    <s v="TREE-FELL INTO LINE"/>
    <s v="CONDUCTOR, OVERHEAD"/>
    <s v="N"/>
    <s v="  "/>
    <s v="Unplanned"/>
    <s v="Sierra"/>
    <s v="Nevada"/>
    <s v="153132105, NARROWS-2105"/>
    <s v="21-0061243"/>
    <s v="Unplanned"/>
    <s v="Clear;32-90 F"/>
    <s v="29"/>
    <s v="8758"/>
    <s v="NO"/>
    <s v="Line to Ground"/>
    <s v="Sustained"/>
    <s v="No"/>
    <s v="7639"/>
    <s v="OH"/>
    <s v="Fuse"/>
    <s v="1348545"/>
    <s v="Connector or Splice (OH), Broken, wire on ground"/>
    <m/>
    <s v="05/13/21 20:17"/>
    <m/>
    <s v="WillowbrkLn off PennVlyDr .1mi"/>
    <s v="@ 10870 WILLOW BROOK"/>
    <m/>
    <s v="@ 10870 WILLOW BROOK"/>
    <m/>
    <s v="No"/>
    <s v="Vegetation, Tree - fell into line"/>
    <m/>
    <s v="No"/>
    <m/>
    <m/>
    <m/>
    <m/>
    <m/>
    <m/>
    <m/>
    <m/>
    <m/>
    <m/>
    <m/>
    <m/>
    <m/>
    <m/>
    <m/>
    <m/>
    <m/>
  </r>
  <r>
    <n v="564"/>
    <s v="AGFC"/>
    <s v="3 - QC Complete"/>
    <n v="44330"/>
    <n v="44617"/>
    <s v="Structure fire, not attributable to PG&amp;E. Troubleman marked completion code as &quot;Fire-Struc-Non Comp Equip&quot; this information is preliminary."/>
    <s v="\\fxshare-nas05\quotashare-fs01\ESA\5 - Ignition Tracking\2021_Ignition_QC_Folders\20210513_nan_nan_nan_8510089378"/>
    <s v=" "/>
    <m/>
    <m/>
    <m/>
    <m/>
    <m/>
    <s v="Not In Scope"/>
    <m/>
    <m/>
    <m/>
    <m/>
    <m/>
    <m/>
    <m/>
    <m/>
    <m/>
    <m/>
    <m/>
    <m/>
    <m/>
    <m/>
    <m/>
    <m/>
    <m/>
    <m/>
    <m/>
    <m/>
    <m/>
    <m/>
    <m/>
    <m/>
    <m/>
    <m/>
    <m/>
    <m/>
    <m/>
    <m/>
    <m/>
    <m/>
    <m/>
    <m/>
    <m/>
    <m/>
    <m/>
    <m/>
    <m/>
    <m/>
    <m/>
    <m/>
    <m/>
    <m/>
    <m/>
    <m/>
    <s v=" "/>
    <x v="226"/>
    <s v="15:45:00"/>
    <m/>
    <m/>
    <s v="FAS"/>
    <s v="N"/>
    <s v="N"/>
    <m/>
    <m/>
    <m/>
    <n v="8510089378"/>
    <m/>
    <m/>
    <m/>
    <m/>
    <s v=" "/>
    <x v="0"/>
    <x v="1"/>
    <s v="N"/>
    <s v="N"/>
    <s v="N"/>
    <s v="Structure fire, not attributable to PG&amp;E. Troubleman marked completion code as &quot;Fire-Struc-Non Comp Equip&quot; this information is preliminary."/>
    <s v="Not PG&amp;E"/>
    <s v="Building"/>
    <m/>
    <m/>
    <m/>
    <s v="Structure-only"/>
    <m/>
    <m/>
    <m/>
    <m/>
    <m/>
    <s v="Other Fire: Non-PG&amp;E related"/>
    <m/>
    <m/>
    <m/>
    <s v="Overhead"/>
    <x v="1"/>
    <m/>
    <m/>
    <m/>
    <s v=" "/>
    <x v="0"/>
    <n v="37.311898300000003"/>
    <n v="-121.87452"/>
    <s v="Santa Clara"/>
    <s v="STONE 1108 "/>
    <n v="12000"/>
    <m/>
    <x v="0"/>
    <s v="Unknown"/>
    <s v="Urban"/>
    <m/>
    <m/>
    <s v="N"/>
    <m/>
    <m/>
    <m/>
    <m/>
    <s v="N"/>
    <s v="N"/>
    <m/>
    <m/>
    <s v="2021-05-14"/>
    <m/>
    <m/>
    <m/>
    <m/>
    <m/>
    <m/>
    <m/>
    <m/>
    <m/>
    <m/>
    <m/>
    <m/>
    <m/>
    <m/>
    <m/>
    <m/>
    <m/>
    <m/>
    <m/>
    <s v="  "/>
    <s v="SAN JOSE"/>
    <s v="SAN JOSE 08"/>
    <s v="15:45"/>
    <n v="44329"/>
    <m/>
    <n v="8510089378"/>
    <n v="1517"/>
    <s v="POMONA AVE # A"/>
    <s v="SAN JOSE"/>
    <n v="37.312228999999988"/>
    <n v="-121.875102"/>
    <s v="J2TNXP9"/>
    <s v="PATTERSON, NORRELL"/>
    <n v="83701108"/>
    <s v="20210513 16:47"/>
    <n v="1121"/>
    <m/>
    <s v="SEALED  P/BATTALION CHIEF"/>
    <s v="Y"/>
    <m/>
    <m/>
    <s v="37.3118983,-121.8745200,35.600000,3D"/>
    <m/>
    <m/>
    <m/>
    <s v="UNKNOWN"/>
    <m/>
    <s v="N"/>
    <s v="Y"/>
    <s v="N"/>
    <s v="Clear"/>
    <m/>
    <s v="Structures"/>
    <m/>
    <s v="Calm"/>
    <m/>
    <s v="3rd Party"/>
    <m/>
    <s v="Structure Only"/>
    <m/>
    <s v="Fire Dept"/>
    <m/>
    <s v="Overhead"/>
    <m/>
    <s v="N"/>
    <m/>
    <s v="Police Agency"/>
    <m/>
    <m/>
    <m/>
    <m/>
    <s v="  "/>
    <m/>
    <m/>
    <m/>
    <m/>
    <m/>
    <m/>
    <m/>
    <m/>
    <m/>
    <m/>
    <m/>
    <m/>
    <m/>
    <m/>
    <m/>
    <m/>
    <m/>
    <m/>
    <m/>
    <m/>
    <m/>
    <m/>
    <m/>
    <m/>
    <m/>
    <m/>
    <m/>
    <m/>
    <m/>
    <m/>
    <m/>
    <m/>
    <m/>
    <m/>
    <m/>
    <m/>
    <m/>
    <m/>
    <m/>
    <m/>
    <m/>
    <m/>
    <m/>
    <m/>
    <m/>
    <m/>
    <m/>
  </r>
  <r>
    <n v="563"/>
    <s v="S7RM"/>
    <s v="3 - QC Complete"/>
    <n v="44334"/>
    <n v="44617"/>
    <s v="Top of distribution pole burnt off and fell to ground and the responding troubleman extinguished the fire himself. The ensuing fire was limited to PG&amp;E assets. AGFC notes: Troubleman marked foggy for the weather condition during this incident, so I would be curious to see if the troubleman think this ignition was attributable to tracking. This information is preliminary. "/>
    <s v="\\fxshare-nas05\quotashare-fs01\ESA\5 - Ignition Tracking\2021_Ignition_QC_Folders\20210513_1347671_21-0060792_nan_T005288129"/>
    <s v=" "/>
    <m/>
    <m/>
    <m/>
    <m/>
    <m/>
    <s v="Not In Scope"/>
    <m/>
    <m/>
    <m/>
    <m/>
    <m/>
    <m/>
    <m/>
    <m/>
    <m/>
    <m/>
    <m/>
    <m/>
    <m/>
    <m/>
    <m/>
    <m/>
    <m/>
    <m/>
    <m/>
    <m/>
    <m/>
    <m/>
    <m/>
    <m/>
    <m/>
    <m/>
    <m/>
    <m/>
    <m/>
    <m/>
    <m/>
    <m/>
    <m/>
    <m/>
    <m/>
    <m/>
    <m/>
    <m/>
    <m/>
    <s v="Y"/>
    <n v="44334"/>
    <m/>
    <s v="CAVF"/>
    <s v="CAVF@pge.com"/>
    <s v="Tracking?"/>
    <m/>
    <s v=" "/>
    <x v="226"/>
    <s v="07:08:00"/>
    <n v="44329"/>
    <s v="07:08:00"/>
    <s v="FAS"/>
    <s v="N"/>
    <s v="N"/>
    <n v="1347671"/>
    <s v="21-0060792"/>
    <m/>
    <s v="T005288129"/>
    <n v="121325023"/>
    <m/>
    <m/>
    <m/>
    <s v=" "/>
    <x v="0"/>
    <x v="0"/>
    <s v="N"/>
    <s v="N"/>
    <s v="N"/>
    <s v="On May 13th, 2021 at 07:13 hrs. a PG &amp; E Troubleman was dispatched to the Hollister 2102 21 KV Distribution circuit near Pacheco Pass Rd. in the City of Hollister in response to a reported pole top fire.  This ignition occurred in a Tier 2 HFTD during a foggy weather condition.  The responding troubleman noted the top of a Distribution level pole burnt off and part of the pole was on the ground.  The fire was limited to PG &amp; E assets, was less than 1 Meter in size and was extinguished by the troubleman.  Initial analysis indates that the ignition occurred due to tracking after a foggy, moist weather condition.  On May 13, 2021 a PG &amp; E crew replaced the pole, crossarm, insulator and Guy line."/>
    <s v="PG&amp;E"/>
    <s v="Other"/>
    <s v="Pole"/>
    <s v="D"/>
    <s v="D"/>
    <s v="&lt;3 meters of linear travel"/>
    <s v="Top of pole only less than 1 Meter"/>
    <m/>
    <m/>
    <m/>
    <m/>
    <s v="Contamination"/>
    <s v="Contamination"/>
    <s v="Tracking"/>
    <s v="N"/>
    <s v="Overhead"/>
    <x v="0"/>
    <s v="Pole"/>
    <s v="Pole, crossarm,insulator, Guy line"/>
    <n v="103832579"/>
    <s v=" "/>
    <x v="1"/>
    <n v="37.064340000000001"/>
    <n v="-121.21147999999999"/>
    <s v="Santa Clara"/>
    <s v="HOLLISTER 2102"/>
    <n v="21000"/>
    <m/>
    <x v="0"/>
    <s v="Employee"/>
    <s v="Herbaceous"/>
    <m/>
    <m/>
    <s v="N"/>
    <m/>
    <m/>
    <n v="490"/>
    <m/>
    <s v="N"/>
    <s v="N"/>
    <m/>
    <m/>
    <s v="2021-05-13"/>
    <m/>
    <m/>
    <m/>
    <m/>
    <m/>
    <m/>
    <m/>
    <m/>
    <m/>
    <m/>
    <m/>
    <m/>
    <m/>
    <m/>
    <m/>
    <m/>
    <m/>
    <m/>
    <m/>
    <s v="  "/>
    <s v="SAN JOSE"/>
    <s v="GILROY 02"/>
    <s v="07:24"/>
    <n v="44329"/>
    <n v="1347671"/>
    <s v="T005288129"/>
    <n v="38760"/>
    <s v="DINOSAUR POINT RD"/>
    <s v="HOLLISTER"/>
    <n v="37.067770000000003"/>
    <n v="-121.21774000000001"/>
    <s v="C1TCAV7"/>
    <s v="VALLEJO, CRAIG "/>
    <n v="182492102"/>
    <s v="20210513 10:20"/>
    <n v="9002"/>
    <n v="1"/>
    <s v="Top pole burnt off, crew to replace pole"/>
    <s v="Y"/>
    <m/>
    <m/>
    <m/>
    <n v="37.064340000000001"/>
    <n v="-121.21147999999999"/>
    <s v="Top of pole burning and part of pole on ground.  I put it out myself"/>
    <m/>
    <m/>
    <s v="N"/>
    <s v="Y"/>
    <m/>
    <s v="Other (Comments)"/>
    <s v="Foggy"/>
    <s v="PG&amp;E Only"/>
    <m/>
    <s v="Breezy"/>
    <m/>
    <s v="PG&amp;E Equipment"/>
    <m/>
    <s v="Structure Only"/>
    <m/>
    <s v="Employee"/>
    <m/>
    <s v="Overhead"/>
    <m/>
    <s v="Y"/>
    <s v="Photos"/>
    <s v="PG&amp;E Employee"/>
    <s v="just photo's"/>
    <s v="OVERHEAD"/>
    <s v="POLE-WOOD"/>
    <s v="N"/>
    <s v="  "/>
    <s v="Unplanned"/>
    <s v="Central Coast"/>
    <s v="Hollister"/>
    <s v="182492102, HOLLISTER-2102"/>
    <s v="21-0060792"/>
    <s v="Unplanned"/>
    <s v="Clear;32-90 F"/>
    <s v="19"/>
    <s v="10127"/>
    <s v="NO"/>
    <s v="Line to Line"/>
    <s v="Sustained"/>
    <s v="No"/>
    <s v="9765"/>
    <s v="OH"/>
    <s v="Fuse"/>
    <s v="1347671"/>
    <s v="Pole-Wood, Broken, wire on ground"/>
    <m/>
    <s v="05/13/21 12:19"/>
    <m/>
    <s v="2000 PACHECO PASS"/>
    <s v="1 POLE LD SIDE OF MTR#1009290960"/>
    <m/>
    <m/>
    <m/>
    <s v="No"/>
    <s v="Equipment Failure/Involved, Overhead"/>
    <m/>
    <s v="No"/>
    <m/>
    <m/>
    <m/>
    <m/>
    <m/>
    <m/>
    <m/>
    <m/>
    <m/>
    <m/>
    <m/>
    <m/>
    <m/>
    <m/>
    <m/>
    <m/>
    <m/>
  </r>
  <r>
    <n v="562"/>
    <s v="TLAL"/>
    <s v="3 - QC Complete"/>
    <n v="44347"/>
    <n v="44617"/>
    <s v="Tree fell through overhead circuit, resulting in an ignition. The ensuing fire was limited to PG&amp;E assets. This information is preliminary. OIS: 1347613; FOID: 0218955549, T005288044; ILIS: 21-0060739; EC: 121323593, 121324135; PM: 35249745, 35249853; Circuit ID: 102701103; SAP Eqp ID: 100361642"/>
    <s v="\\fxshare-nas05\quotashare-fs01\ESA\5 - Ignition Tracking\2021_Ignition_QC_Folders\20210513_nan_nan_nan_218955549"/>
    <s v=" "/>
    <m/>
    <s v="TLAL"/>
    <s v="Outage Date &amp; Time Added; Additional FOID Added; CPUC Reportable Ignition, Burned Material Other Than PG&amp;E Assets, Fire Greater Than 1 Linear Meter, Fire Size, Fire Size - Troubleman Comments, Wildfire Acreage Burned - Final Updated"/>
    <n v="44347"/>
    <m/>
    <s v="Not In Scope"/>
    <m/>
    <m/>
    <m/>
    <m/>
    <m/>
    <m/>
    <m/>
    <m/>
    <m/>
    <m/>
    <m/>
    <m/>
    <m/>
    <m/>
    <m/>
    <m/>
    <m/>
    <m/>
    <m/>
    <m/>
    <m/>
    <m/>
    <m/>
    <m/>
    <m/>
    <m/>
    <m/>
    <m/>
    <m/>
    <m/>
    <m/>
    <m/>
    <m/>
    <m/>
    <m/>
    <m/>
    <m/>
    <m/>
    <m/>
    <m/>
    <m/>
    <m/>
    <m/>
    <m/>
    <m/>
    <m/>
    <s v=" "/>
    <x v="226"/>
    <s v="00:10:00"/>
    <n v="44329"/>
    <s v="00:14:00"/>
    <s v="FAS"/>
    <s v="N"/>
    <s v="N"/>
    <n v="1347613"/>
    <s v="21-0060739"/>
    <m/>
    <s v="0218955549, T005288044"/>
    <s v="121323593, 121324135"/>
    <m/>
    <m/>
    <s v="PG&amp;E_562_Ignition_20210513_1.jpg"/>
    <s v=" "/>
    <x v="1"/>
    <x v="0"/>
    <s v="Y"/>
    <s v="Y"/>
    <s v="N"/>
    <s v="On May 13, 2021 at 0117 hours, PG&amp;E Troubleman patrolled the Orland B 1103 Distribution Circuit number 102701103, in the Local Responsibility area near 3477 County Rd M, Artois (Orland). They observed a fallen tree, an energized primary overhead conductor broken down on the ground, a damaged 40' class 3 wood pole, a damaged transformer, and a fire. Initial analysis indicates the ignition was caused by a living 120' tall eucalyptus tree that partially failed and fell through the primary overhead conductor, which resulted in the wire falling down onto the customer's tool shed, and a fire ensued. The 28&quot; diameter x 55' long limb tore out of eucalyptus tree 15' from the branch connection. The causal tree was a green, healthy, over-mature eucalyptus with no external or internal signs of defect, but the failed limb had severe lean towards the line. There were multiple other mature to over-mature eucalyptus trees at location had severe lean as well. While lines were on the ground, two eucalyptus trees were removed due to fire damage and six were pruned to remove all overhang and limbs with severe lean towards the lines. The Orland Fire Department responded to and extinguished the 100' x 50' fire. The 108-minute outage affected 171 customers. The EC tag 121323593 was completed and the EC tag 121324135 is still open. The line was returned to service on May 13, 2021. This information is preliminary."/>
    <s v="PG&amp;E"/>
    <s v="Building"/>
    <m/>
    <s v="D"/>
    <s v="D"/>
    <s v="&lt;0.25"/>
    <s v="100FT BY 50FT"/>
    <m/>
    <m/>
    <m/>
    <m/>
    <s v="Vegetation"/>
    <s v="Contact from object"/>
    <s v="Veg. contact"/>
    <s v="Y"/>
    <s v="Overhead"/>
    <x v="0"/>
    <s v="Conductor - Primary"/>
    <s v="Conductor, Transformer"/>
    <n v="100361642"/>
    <s v=" "/>
    <x v="0"/>
    <n v="39.665795000000003"/>
    <n v="-122.18495830000001"/>
    <s v="Glenn"/>
    <s v="ORLAND B 1103 "/>
    <n v="12000"/>
    <m/>
    <x v="0"/>
    <s v="Orland FD"/>
    <s v="Agriculture"/>
    <m/>
    <m/>
    <s v="N"/>
    <m/>
    <m/>
    <n v="490"/>
    <m/>
    <s v="N"/>
    <s v="N"/>
    <m/>
    <m/>
    <s v="2021-05-13"/>
    <n v="39.6657443"/>
    <n v="-121.1850886"/>
    <n v="44330"/>
    <s v="BranchFail"/>
    <s v="Green, healthy, mature to over-mature, 120x124&quot;DBH, eucalyptus had a 28&quot;diameter x 55 long limb tear out 15 from connection causing wire down and fire that burned down a storage shed. No visible signs of defect, but the limb did have a severe lean towards the lines. Multiple remaining over-mature eucalyptus at the location. While lines were on the ground, tree crews removed 2 eucalyptus and prune 6 others to clear all overhang and limbs with severe lean towards lines."/>
    <s v="EUCA"/>
    <n v="120"/>
    <n v="99"/>
    <n v="35"/>
    <s v="Severe"/>
    <s v="None"/>
    <s v="N"/>
    <n v="1"/>
    <m/>
    <s v="Plain"/>
    <s v="D"/>
    <s v="CrossArm"/>
    <s v="BareWire"/>
    <m/>
    <s v="  "/>
    <s v="NORTH VALLEY"/>
    <s v="ORLAND"/>
    <s v="00:10"/>
    <n v="44329"/>
    <m/>
    <n v="218955549"/>
    <n v="3477"/>
    <s v="ROAD M"/>
    <s v="ARTOIS"/>
    <n v="39.664000000000001"/>
    <n v="-122.1835"/>
    <s v="V3TBDAB"/>
    <s v="AGEE, BOBBY"/>
    <n v="102701103"/>
    <s v="20210513 03:11"/>
    <n v="1110"/>
    <m/>
    <s v="TREE THROUGH LINE"/>
    <s v="Y"/>
    <m/>
    <m/>
    <s v="39.6657950,-122.1849583,58.300000,3D"/>
    <m/>
    <m/>
    <m/>
    <s v="ARTOIS"/>
    <m/>
    <s v="N"/>
    <s v="Y"/>
    <s v="Y"/>
    <s v="Clear"/>
    <m/>
    <s v="Private Land"/>
    <m/>
    <s v="Light"/>
    <m/>
    <s v="Vegetation"/>
    <m/>
    <s v="Structure Only"/>
    <m/>
    <s v="Fire Dept"/>
    <m/>
    <s v="Overhead"/>
    <m/>
    <s v="N"/>
    <m/>
    <m/>
    <m/>
    <m/>
    <m/>
    <m/>
    <s v="  "/>
    <m/>
    <m/>
    <m/>
    <m/>
    <m/>
    <m/>
    <m/>
    <m/>
    <m/>
    <m/>
    <m/>
    <m/>
    <m/>
    <m/>
    <m/>
    <m/>
    <m/>
    <m/>
    <m/>
    <m/>
    <m/>
    <m/>
    <m/>
    <m/>
    <m/>
    <m/>
    <m/>
    <m/>
    <m/>
    <m/>
    <m/>
    <m/>
    <m/>
    <m/>
    <m/>
    <m/>
    <m/>
    <m/>
    <m/>
    <m/>
    <m/>
    <m/>
    <m/>
    <m/>
    <m/>
    <m/>
    <m/>
  </r>
  <r>
    <n v="561"/>
    <s v="AGFC"/>
    <s v="3 - QC Complete"/>
    <n v="44328"/>
    <n v="44617"/>
    <s v="Structure fire, not attributable to PG&amp;E assets. Service disconnected per FD. This information is preliminary."/>
    <s v="\\fxshare-nas05\quotashare-fs01\ESA\5 - Ignition Tracking\2021_Ignition_QC_Folders\20210512_nan_nan_nan_6974687149"/>
    <s v=" "/>
    <m/>
    <m/>
    <m/>
    <m/>
    <m/>
    <s v="Not In Scope"/>
    <m/>
    <m/>
    <m/>
    <m/>
    <m/>
    <m/>
    <m/>
    <m/>
    <m/>
    <m/>
    <m/>
    <m/>
    <m/>
    <m/>
    <m/>
    <m/>
    <m/>
    <m/>
    <m/>
    <m/>
    <m/>
    <m/>
    <m/>
    <m/>
    <m/>
    <m/>
    <m/>
    <m/>
    <m/>
    <m/>
    <m/>
    <m/>
    <m/>
    <m/>
    <m/>
    <m/>
    <m/>
    <m/>
    <m/>
    <m/>
    <m/>
    <m/>
    <m/>
    <m/>
    <m/>
    <m/>
    <s v=" "/>
    <x v="227"/>
    <s v="16:45:00"/>
    <m/>
    <m/>
    <s v="FAS"/>
    <s v="N"/>
    <s v="N"/>
    <m/>
    <m/>
    <m/>
    <n v="6974687149"/>
    <m/>
    <m/>
    <m/>
    <m/>
    <s v=" "/>
    <x v="0"/>
    <x v="1"/>
    <s v="N"/>
    <s v="N"/>
    <s v="N"/>
    <s v="Structure fire, not attributable to PG&amp;E assets. Service disconnected per FD. This information is preliminary."/>
    <s v="Not PG&amp;E"/>
    <s v="Building"/>
    <m/>
    <m/>
    <m/>
    <s v="Structure-PG&amp;E only"/>
    <m/>
    <m/>
    <m/>
    <m/>
    <m/>
    <s v="Other Fire: Non-PG&amp;E related"/>
    <m/>
    <m/>
    <m/>
    <s v="Overhead"/>
    <x v="1"/>
    <m/>
    <m/>
    <m/>
    <s v=" "/>
    <x v="0"/>
    <n v="36.105693299999999"/>
    <n v="-119.58122"/>
    <s v="Kings"/>
    <s v="CORCORAN 1112 "/>
    <n v="12000"/>
    <m/>
    <x v="0"/>
    <s v="Corcoran FD"/>
    <s v="Urban"/>
    <m/>
    <m/>
    <s v="N"/>
    <m/>
    <m/>
    <m/>
    <m/>
    <s v="N"/>
    <s v="N"/>
    <m/>
    <m/>
    <s v="2021-05-12"/>
    <m/>
    <m/>
    <m/>
    <m/>
    <m/>
    <m/>
    <m/>
    <m/>
    <m/>
    <m/>
    <m/>
    <m/>
    <m/>
    <m/>
    <m/>
    <m/>
    <m/>
    <m/>
    <m/>
    <s v="  "/>
    <s v="FRESNO"/>
    <s v="CORCORAN"/>
    <s v="16:45"/>
    <n v="44328"/>
    <m/>
    <n v="6974687149"/>
    <n v="2029"/>
    <s v="NORTH AVE"/>
    <s v="CORCORAN"/>
    <n v="36.105227999999997"/>
    <n v="-119.572562"/>
    <s v="F5TJBG3"/>
    <s v="GORDON, JIM"/>
    <n v="252171112"/>
    <s v="20210512 17:49"/>
    <n v="1101"/>
    <m/>
    <s v="Disconnect power per Corcoran Fire Dept. Structure Fire, No PGE damaged"/>
    <s v="Y"/>
    <n v="5"/>
    <s v="\\fxshare-nas05\quotashare-fs01\ESA\5 - Ignition Tracking\Fire_Tab_Attachment_Files"/>
    <s v="36.1056933,-119.5812200,53.300000,3D"/>
    <m/>
    <m/>
    <s v="2029 North Ave. Corcoran Calif."/>
    <s v="Corcoran FD 559-992-2156"/>
    <m/>
    <s v="N"/>
    <s v="Y"/>
    <s v="N"/>
    <s v="Clear"/>
    <m/>
    <s v="Structures"/>
    <s v="Customer Res."/>
    <s v="Calm"/>
    <m/>
    <s v="3rd Party"/>
    <m/>
    <s v="Structure Only"/>
    <m/>
    <s v="Fire Dept"/>
    <m/>
    <s v="Other (Comments)"/>
    <s v="Customer equipment"/>
    <s v="N"/>
    <m/>
    <s v="Fire Dept"/>
    <s v="Capt. Stephen Luis 559-992-2156"/>
    <m/>
    <m/>
    <m/>
    <s v="  "/>
    <m/>
    <m/>
    <m/>
    <m/>
    <m/>
    <m/>
    <m/>
    <m/>
    <m/>
    <m/>
    <m/>
    <m/>
    <m/>
    <m/>
    <m/>
    <m/>
    <m/>
    <m/>
    <m/>
    <m/>
    <m/>
    <m/>
    <m/>
    <m/>
    <m/>
    <m/>
    <m/>
    <m/>
    <m/>
    <m/>
    <m/>
    <m/>
    <m/>
    <m/>
    <m/>
    <m/>
    <m/>
    <m/>
    <m/>
    <m/>
    <m/>
    <m/>
    <m/>
    <m/>
    <m/>
    <m/>
    <m/>
  </r>
  <r>
    <n v="560"/>
    <s v="TLAL"/>
    <s v="3 - QC Complete"/>
    <n v="44369"/>
    <n v="44617"/>
    <s v="Overhead service arced due to vines growing into the line. The arc ignited a 0.25 acre to 10 acre fire that was extinguished by Cal Fire. FOID: 4265572280, 4260860572, 4266935588; EC: 121322935; Circuit ID: 043371102, SAP ID: 101997189; Idle Facility Investigation #: 121496384"/>
    <s v="\\fxshare-nas05\quotashare-fs01\ESA\5 - Ignition Tracking\2021_Ignition_QC_Folders\20210512_nan_nan_nan_4265572280"/>
    <s v=" "/>
    <m/>
    <s v="TLAL"/>
    <s v="Additional FOID's Added;  Fire Size - Troubleman Comments, Wildfire Acreage Burned - Final, Fire Lat/Long Updated"/>
    <n v="44369"/>
    <m/>
    <s v="Not In Scope"/>
    <m/>
    <m/>
    <m/>
    <m/>
    <m/>
    <m/>
    <m/>
    <m/>
    <m/>
    <m/>
    <m/>
    <s v="Complete"/>
    <m/>
    <m/>
    <m/>
    <m/>
    <m/>
    <m/>
    <m/>
    <m/>
    <m/>
    <m/>
    <m/>
    <m/>
    <m/>
    <m/>
    <m/>
    <m/>
    <m/>
    <m/>
    <m/>
    <m/>
    <m/>
    <m/>
    <m/>
    <m/>
    <m/>
    <m/>
    <m/>
    <m/>
    <m/>
    <m/>
    <m/>
    <m/>
    <m/>
    <m/>
    <s v=" "/>
    <x v="227"/>
    <s v="15:32:00"/>
    <m/>
    <m/>
    <s v="FAS"/>
    <s v="N"/>
    <s v="N"/>
    <m/>
    <m/>
    <m/>
    <s v="4265572280, 4260860572, 4266935588"/>
    <s v="121322935, 121496384"/>
    <n v="113131063"/>
    <m/>
    <s v="PG&amp;E_560_Ignition_20210512_2.jpg"/>
    <s v=" "/>
    <x v="1"/>
    <x v="0"/>
    <s v="Y"/>
    <s v="Y"/>
    <s v="N"/>
    <s v="On May 12, 2021 at 1625 hours, PG&amp;E Troublemen patrolled the Lakeville 1102 12kV Distribution Circuit number 043371102, near 4640 Old Adobe Road in Petaluma. They observed an idle service conductor arcing across Old Adobe Road and a fire. Initial analysis indicates the ignition was caused by a living 10' tall grape vine that grew onto the communication line and the 2 str triplex service conductor going to an abandoned house, which weighed the lines down and inevitably resulted in arcing and the fire that ignited. An S9 ECOHN tag (121322935) and an Idle Facility Investigation (121496384) were submitted to remove the idle overhead facilities. Cal Fire responded to and extinguished the approximately 4500 sq ft dry weeds and grass fire. This information is preliminary."/>
    <s v="PG&amp;E"/>
    <s v="Vegetation"/>
    <m/>
    <s v="D"/>
    <s v="D"/>
    <s v="&lt;0.25"/>
    <s v="approx 4500 sq ft"/>
    <m/>
    <m/>
    <m/>
    <m/>
    <s v="Vegetation"/>
    <s v="Contact from object"/>
    <s v="Veg. contact"/>
    <s v="Y"/>
    <s v="Overhead"/>
    <x v="3"/>
    <s v="Service Drop"/>
    <s v="Conductor"/>
    <n v="101997189"/>
    <s v=" "/>
    <x v="0"/>
    <n v="38.244199999999999"/>
    <n v="-122.5412"/>
    <s v="Sonoma"/>
    <s v="LAKEVILLE 1102 "/>
    <s v="0-750"/>
    <m/>
    <x v="0"/>
    <s v="Cal Fire"/>
    <s v="Herbaceous"/>
    <m/>
    <m/>
    <s v="N"/>
    <m/>
    <m/>
    <m/>
    <m/>
    <s v="N"/>
    <s v="N"/>
    <m/>
    <m/>
    <s v="2021-05-12"/>
    <m/>
    <m/>
    <m/>
    <m/>
    <m/>
    <m/>
    <m/>
    <m/>
    <m/>
    <m/>
    <m/>
    <m/>
    <m/>
    <m/>
    <m/>
    <m/>
    <m/>
    <m/>
    <m/>
    <s v="  "/>
    <s v="NORTH COAST"/>
    <s v="PETALUMA 02"/>
    <s v="15:32"/>
    <n v="44328"/>
    <m/>
    <n v="4265572280"/>
    <n v="4270"/>
    <s v="OLD ADOBE RD"/>
    <s v="PETALUMA"/>
    <n v="38.285627000000012"/>
    <n v="-122.638566"/>
    <s v="W9TR0R1"/>
    <s v="REGE, ROBERT"/>
    <n v="43371102"/>
    <s v="20210512 18:34"/>
    <n v="1103"/>
    <n v="1"/>
    <s v="Idle service conductor arching .  Vines had grown onto 2 str triplex service conductor causing arching.  20 ft of service conductor from pole to weatherhead removed"/>
    <s v="Y"/>
    <m/>
    <m/>
    <s v="38.2441267,-122.5407100,23.300000,2D"/>
    <m/>
    <m/>
    <m/>
    <s v="Cal Fire"/>
    <m/>
    <s v="N"/>
    <s v="Y"/>
    <s v="N"/>
    <s v="Clear"/>
    <m/>
    <s v="Private Land"/>
    <m/>
    <s v="Breezy"/>
    <m/>
    <s v="PG&amp;E Equipment"/>
    <m/>
    <s v="0.25 - 10 Acres"/>
    <m/>
    <s v="Cal Fire"/>
    <m/>
    <s v="Overhead"/>
    <s v="service conductor"/>
    <s v="Y"/>
    <s v="service conductor"/>
    <s v="PG&amp;E Employee"/>
    <m/>
    <m/>
    <m/>
    <m/>
    <s v="  "/>
    <m/>
    <m/>
    <m/>
    <m/>
    <m/>
    <m/>
    <m/>
    <m/>
    <m/>
    <m/>
    <m/>
    <m/>
    <m/>
    <m/>
    <m/>
    <m/>
    <m/>
    <m/>
    <m/>
    <m/>
    <m/>
    <m/>
    <m/>
    <m/>
    <m/>
    <m/>
    <m/>
    <m/>
    <m/>
    <m/>
    <m/>
    <m/>
    <m/>
    <m/>
    <m/>
    <m/>
    <m/>
    <m/>
    <m/>
    <m/>
    <m/>
    <m/>
    <m/>
    <m/>
    <m/>
    <m/>
    <m/>
  </r>
  <r>
    <n v="559"/>
    <s v="TLAL"/>
    <s v="3 - QC Complete"/>
    <n v="44343"/>
    <n v="44617"/>
    <s v="Tree fell into overhead circuit, resulting in a wire down incident and igniting the surrounding vegetation. The ensuing fire was 3 meters - 0.25 acre in size. OIS: 1347080; ILIS: 21-0060573; FOID: T005287575 (A7M1); EC: 121319975; PM: 35249760; CALFIRE INCIDENT #: CACZU002982; Circuit ID: 082841101, SAP ID: 103828577"/>
    <s v="\\fxshare-nas05\quotashare-fs01\ESA\5 - Ignition Tracking\2021_Ignition_QC_Folders\20210512_1347080_nan_nan_T005287575"/>
    <s v=" "/>
    <m/>
    <s v="TLAL"/>
    <s v="Create &amp; Outage Times Adjusted; ILIS and Pre-Existing EC Notification Added"/>
    <m/>
    <s v="M5FZ (Exponent)"/>
    <s v="Complete - Action Items Established"/>
    <s v="Not Required"/>
    <m/>
    <m/>
    <s v="Not Required"/>
    <m/>
    <m/>
    <m/>
    <m/>
    <m/>
    <m/>
    <m/>
    <s v="Complete"/>
    <s v="Trunk (Decay, Defect, Cavity)"/>
    <m/>
    <m/>
    <m/>
    <m/>
    <m/>
    <m/>
    <m/>
    <m/>
    <m/>
    <m/>
    <m/>
    <m/>
    <m/>
    <m/>
    <m/>
    <m/>
    <n v="44379"/>
    <n v="44406"/>
    <m/>
    <m/>
    <m/>
    <m/>
    <m/>
    <m/>
    <m/>
    <m/>
    <m/>
    <m/>
    <m/>
    <m/>
    <m/>
    <m/>
    <m/>
    <s v=" "/>
    <x v="227"/>
    <s v="12:04:00"/>
    <n v="44328"/>
    <s v="11:52:00"/>
    <s v="FAS"/>
    <s v="N"/>
    <s v="N"/>
    <n v="1347080"/>
    <s v="21-0060573"/>
    <m/>
    <s v="T005287575"/>
    <n v="121319975"/>
    <m/>
    <m/>
    <s v="PG&amp;E_559_Ignition_20210512_3.jpg"/>
    <s v=" "/>
    <x v="1"/>
    <x v="0"/>
    <s v="Y"/>
    <s v="Y"/>
    <s v="N"/>
    <s v="On May 12, 2021 at 1235 hours, a PG&amp;E Troubleman patrolled the Big Basin 1101 Distribution Circuit number 082841101, in the Tier 3 State Responsibility area on the hillside above near 1220 Hopkins Gulch Road, Boulder Creek, CA 95006. He observed a fallen tree, approximately 100' of 1/0 Triplex service wire down on the ground, a broken typical pole bolt 1PH 15kVA overhead transformer, and a fire. Initial analysis indicates the ignition was caused by a green 30' tall (15&quot; DBH) coastal live oak tree that had a complete trunk failure and fell into the triplex service drop. Cal Fire responded to and extinguished the 1/6-acre fire. The 393-minute outage affected one customer. The line was returned to service on May 12, 2021. This information is preliminary."/>
    <s v="PG&amp;E"/>
    <s v="Vegetation"/>
    <m/>
    <s v="D"/>
    <s v="D"/>
    <s v="&lt;0.25"/>
    <m/>
    <m/>
    <m/>
    <m/>
    <m/>
    <s v="Vegetation"/>
    <s v="Contact from object"/>
    <s v="Veg. contact"/>
    <s v="Y"/>
    <s v="Overhead"/>
    <x v="3"/>
    <s v="Service Drop"/>
    <s v="Conductor, Transformer"/>
    <n v="103828577"/>
    <s v=" "/>
    <x v="2"/>
    <n v="37.153390000000002"/>
    <n v="-122.10592"/>
    <s v="Santa Cruz"/>
    <s v="BIG BASIN 1101 "/>
    <s v="0-750"/>
    <m/>
    <x v="0"/>
    <s v="Cal Fire"/>
    <s v="Hardwood Woodland"/>
    <m/>
    <m/>
    <s v="Y"/>
    <s v="Bear 2017"/>
    <s v="Hopkins"/>
    <m/>
    <m/>
    <s v="N"/>
    <s v="N"/>
    <m/>
    <m/>
    <s v="2021-05-12"/>
    <n v="37.153495999999997"/>
    <n v="-122.1057972"/>
    <n v="44334"/>
    <s v="TrunkFail"/>
    <s v="EVIDENCE OF COAST LIVE OAK WITH TRUNK FAILURE OBSERVED"/>
    <s v="OAKC"/>
    <n v="30"/>
    <n v="15"/>
    <n v="20"/>
    <s v="None"/>
    <s v="None"/>
    <s v="N"/>
    <n v="1"/>
    <m/>
    <s v="Hillside"/>
    <s v="B"/>
    <s v="Other"/>
    <s v="BareWire"/>
    <m/>
    <s v="  "/>
    <s v="CENTRAL COAST"/>
    <s v="SANTA CRUZ 05"/>
    <s v="12:05"/>
    <n v="44328"/>
    <n v="1347080"/>
    <s v="T005287575"/>
    <n v="1220"/>
    <s v="HOPKINS GULCH RD"/>
    <s v="BOULDER CREE"/>
    <n v="37.153390000000002"/>
    <n v="-122.10592"/>
    <s v="C5TA7M1"/>
    <s v="MANFREDA, TONY"/>
    <n v="82841101"/>
    <s v="20210512 13:30"/>
    <n v="9260"/>
    <m/>
    <s v="C5TA7M1 REPLACE 15KVA XFMR AND INSTALL APPROX 140' 1/0 TRIPLEX, FIRE INCIDENT # CACZU002982 TREE FELL AND KNOCKED DOWN 1/0 TRIPLEX SERVICE WIRE"/>
    <s v="Y"/>
    <n v="3"/>
    <s v="\\fxshare-nas05\quotashare-fs01\ESA\5 - Ignition Tracking\Fire_Tab_Attachment_Files"/>
    <m/>
    <n v="37.153390000000002"/>
    <n v="-122.10592"/>
    <m/>
    <m/>
    <m/>
    <s v="N"/>
    <s v="Y"/>
    <m/>
    <s v="Clear"/>
    <s v="SUNNY NO WIND"/>
    <s v="County Land"/>
    <s v="ONLY BRUSH FIRE"/>
    <s v="Calm"/>
    <m/>
    <s v="Vegetation"/>
    <s v="TREE FELL ON 1/0 TRIPLEX SERVICE WIRE"/>
    <s v="3 meters - 0.25 Acres"/>
    <m/>
    <s v="Cal Fire"/>
    <s v="CACZU002982"/>
    <s v="Overhead"/>
    <m/>
    <s v="Y"/>
    <s v="PICS, INCIDENT #"/>
    <s v="PG&amp;E Employee"/>
    <s v="ANTHONY MANFREDA"/>
    <s v="TREE-FELL INTO LINE"/>
    <s v="SERVICE CONDUCTOR"/>
    <s v="N"/>
    <s v="  "/>
    <m/>
    <m/>
    <m/>
    <m/>
    <m/>
    <m/>
    <m/>
    <m/>
    <m/>
    <m/>
    <m/>
    <m/>
    <m/>
    <m/>
    <m/>
    <m/>
    <m/>
    <m/>
    <m/>
    <m/>
    <m/>
    <m/>
    <m/>
    <m/>
    <m/>
    <m/>
    <m/>
    <m/>
    <m/>
    <m/>
    <m/>
    <m/>
    <m/>
    <m/>
    <m/>
    <m/>
    <m/>
    <m/>
    <m/>
    <m/>
    <m/>
    <m/>
    <m/>
    <m/>
    <m/>
    <m/>
    <m/>
  </r>
  <r>
    <n v="558"/>
    <s v="AGFC"/>
    <s v="3 - QC Complete"/>
    <n v="44328"/>
    <n v="44617"/>
    <s v="Other fire, not attributable to PG&amp;E assets. Ignition occurred on customer owned property and customer owned utiliity. This information is preliminary."/>
    <s v="\\fxshare-nas05\quotashare-fs01\ESA\5 - Ignition Tracking\2021_Ignition_QC_Folders\20210512_nan_nan_nan_T005287478"/>
    <s v=" "/>
    <m/>
    <m/>
    <m/>
    <m/>
    <m/>
    <s v="Not In Scope"/>
    <m/>
    <m/>
    <m/>
    <m/>
    <m/>
    <m/>
    <m/>
    <m/>
    <m/>
    <m/>
    <m/>
    <m/>
    <m/>
    <m/>
    <m/>
    <m/>
    <m/>
    <m/>
    <m/>
    <m/>
    <m/>
    <m/>
    <m/>
    <m/>
    <m/>
    <m/>
    <m/>
    <m/>
    <m/>
    <m/>
    <m/>
    <m/>
    <m/>
    <m/>
    <m/>
    <m/>
    <m/>
    <m/>
    <m/>
    <m/>
    <m/>
    <m/>
    <m/>
    <m/>
    <m/>
    <m/>
    <s v=" "/>
    <x v="227"/>
    <s v="10:35:00"/>
    <m/>
    <m/>
    <s v="FAS"/>
    <s v="N"/>
    <s v="N"/>
    <m/>
    <m/>
    <m/>
    <s v="T005287478"/>
    <m/>
    <m/>
    <m/>
    <m/>
    <s v=" "/>
    <x v="0"/>
    <x v="1"/>
    <s v="N"/>
    <s v="N"/>
    <s v="N"/>
    <s v="Other fire, not attributable to PG&amp;E assets. Ignition occurred on customer owned property and customer owned utiliity. This information is preliminary."/>
    <s v="Not PG&amp;E"/>
    <s v="Other"/>
    <m/>
    <s v="D"/>
    <m/>
    <s v="0.26-9.99"/>
    <m/>
    <m/>
    <m/>
    <m/>
    <m/>
    <s v="Other Fire: Non-PG&amp;E related"/>
    <m/>
    <m/>
    <m/>
    <s v="Overhead"/>
    <x v="1"/>
    <m/>
    <m/>
    <m/>
    <s v=" "/>
    <x v="0"/>
    <n v="34.873100000000001"/>
    <n v="-120.3156067"/>
    <s v="Santa Barbara"/>
    <s v="SISQUOC 1101"/>
    <n v="12000"/>
    <m/>
    <x v="0"/>
    <s v="Fire Department Douglas Maccready"/>
    <s v="Herbaceous"/>
    <m/>
    <m/>
    <s v="Y"/>
    <s v="Alamo 2017"/>
    <m/>
    <m/>
    <m/>
    <s v="N"/>
    <s v="N"/>
    <m/>
    <m/>
    <s v="2021-05-12"/>
    <m/>
    <m/>
    <m/>
    <m/>
    <m/>
    <m/>
    <m/>
    <m/>
    <m/>
    <m/>
    <m/>
    <m/>
    <m/>
    <m/>
    <m/>
    <m/>
    <m/>
    <m/>
    <m/>
    <s v="  "/>
    <s v="LOS PADRES"/>
    <s v="SANTA MARIA 02"/>
    <s v="10:35"/>
    <n v="44328"/>
    <m/>
    <s v="T005287478"/>
    <s v="UNKNOWN"/>
    <s v="ORCUTT GAREY  RD"/>
    <s v="SANTA MARIA"/>
    <m/>
    <m/>
    <s v="L2TRWFB"/>
    <s v="FRY, ROBERT"/>
    <m/>
    <s v="20210512 12:39"/>
    <n v="9221"/>
    <m/>
    <s v="the fire was on customer property under customer owned facilities.  At the time of the incident SBFD did not have a cause to the fire.  refer to following incident report forr further information"/>
    <s v="Y"/>
    <n v="3"/>
    <s v="\\fxshare-nas05\quotashare-fs01\ESA\5 - Ignition Tracking\Fire_Tab_Attachment_Files"/>
    <s v="34.8731000,-120.3156067,165.000000,3D"/>
    <m/>
    <m/>
    <s v="feild near customer owned lines"/>
    <s v="Douglas Maccready/805-686-5074"/>
    <s v="na customer owned "/>
    <s v="N"/>
    <s v="Y"/>
    <m/>
    <s v="Clear"/>
    <m/>
    <s v="Private Land"/>
    <m/>
    <s v="Light"/>
    <m/>
    <s v="3rd Party"/>
    <m/>
    <s v="3 meters - 0.25 Acres"/>
    <m/>
    <s v="Fire Dept"/>
    <s v="Santa Barbara County Fire"/>
    <s v="Overhead"/>
    <m/>
    <s v="N"/>
    <m/>
    <m/>
    <m/>
    <s v="PATROL-NOT CONDUCTED"/>
    <m/>
    <s v="N"/>
    <s v="  "/>
    <m/>
    <m/>
    <m/>
    <m/>
    <m/>
    <m/>
    <m/>
    <m/>
    <m/>
    <m/>
    <m/>
    <m/>
    <m/>
    <m/>
    <m/>
    <m/>
    <m/>
    <m/>
    <m/>
    <m/>
    <m/>
    <m/>
    <m/>
    <m/>
    <m/>
    <m/>
    <m/>
    <m/>
    <m/>
    <m/>
    <m/>
    <m/>
    <m/>
    <m/>
    <m/>
    <m/>
    <m/>
    <m/>
    <m/>
    <m/>
    <m/>
    <m/>
    <m/>
    <m/>
    <m/>
    <m/>
    <m/>
  </r>
  <r>
    <n v="557"/>
    <s v="G3BA"/>
    <s v="3 - QC Complete"/>
    <n v="44389"/>
    <n v="44617"/>
    <s v="Unknown what occurred during this incident. The troubleman field remarks only say &quot;safe&quot; and &quot;patrol not conducted&quot;. I attempted to reach out to the troubleman on Thursday morning May, 13th but had no luck. Unable to locate any additional information in ILIS or TOTL. This information is preliminary; Reached out to Troubleman again on 7/12, no response."/>
    <s v="\\fxshare-nas05\quotashare-fs01\ESA\5 - Ignition Tracking\2021_Ignition_QC_Folders\20210512_nan_nan_nan_T005287456"/>
    <s v=" "/>
    <m/>
    <s v="G3BA"/>
    <s v="Updated CPUC Reportable Fields; Updated Troubleman Contact info"/>
    <m/>
    <m/>
    <s v="Not In Scope"/>
    <m/>
    <m/>
    <m/>
    <m/>
    <m/>
    <m/>
    <m/>
    <m/>
    <m/>
    <m/>
    <m/>
    <m/>
    <m/>
    <m/>
    <m/>
    <m/>
    <m/>
    <m/>
    <m/>
    <m/>
    <m/>
    <m/>
    <m/>
    <m/>
    <m/>
    <m/>
    <m/>
    <m/>
    <m/>
    <m/>
    <m/>
    <m/>
    <m/>
    <m/>
    <m/>
    <m/>
    <m/>
    <m/>
    <m/>
    <s v="Y"/>
    <n v="44389"/>
    <m/>
    <s v="M2M2"/>
    <s v="Michael McBride: 530-362-2433"/>
    <m/>
    <m/>
    <s v=" "/>
    <x v="227"/>
    <s v="10:15:00"/>
    <n v="44328"/>
    <m/>
    <s v="FAS"/>
    <s v="N"/>
    <s v="N"/>
    <m/>
    <m/>
    <m/>
    <s v="T005287456"/>
    <m/>
    <m/>
    <m/>
    <s v="No Photo"/>
    <s v=" "/>
    <x v="0"/>
    <x v="1"/>
    <m/>
    <s v="Y"/>
    <s v="N"/>
    <s v="On May 12, 2021 at 10:15 hours, a PG&amp;E Troubleman was dispatched about a possible outage around 2452 El Centro Blvd in Nicolaus, CA. The Troubleman did a patrol of the area and found nothing. There were no repairs required. There are no reports in ILIS or OIS that show any outages around this time. "/>
    <s v="Unknown"/>
    <s v="Vegetation"/>
    <m/>
    <m/>
    <m/>
    <s v="&lt;0.25"/>
    <m/>
    <m/>
    <m/>
    <m/>
    <m/>
    <s v="Unknown"/>
    <m/>
    <m/>
    <m/>
    <s v="Overhead"/>
    <x v="1"/>
    <m/>
    <m/>
    <m/>
    <s v=" "/>
    <x v="0"/>
    <n v="38.909598299999999"/>
    <n v="-121.5433683"/>
    <s v="Sutter"/>
    <s v="EAST NICOLAUS 1102 "/>
    <n v="12000"/>
    <m/>
    <x v="0"/>
    <s v="Linda FD"/>
    <s v="Urban"/>
    <m/>
    <m/>
    <s v="N"/>
    <m/>
    <m/>
    <m/>
    <m/>
    <s v="N"/>
    <s v="N"/>
    <m/>
    <m/>
    <s v="2021-05-12"/>
    <m/>
    <m/>
    <m/>
    <m/>
    <m/>
    <m/>
    <m/>
    <m/>
    <m/>
    <m/>
    <m/>
    <m/>
    <m/>
    <m/>
    <m/>
    <m/>
    <m/>
    <m/>
    <m/>
    <s v="  "/>
    <s v="SIERRA"/>
    <s v="MARYSVILLE 02"/>
    <s v="10:15:00"/>
    <n v="44328"/>
    <m/>
    <s v="T005287456"/>
    <s v="UNKNOWN"/>
    <s v="2452 EL CENTRO BLV D"/>
    <s v="NICOLAUS"/>
    <m/>
    <m/>
    <s v="T3TM2M2"/>
    <s v="MCBRIDE, MIKE"/>
    <m/>
    <s v="20210512 12:17"/>
    <n v="9002"/>
    <m/>
    <s v="safe"/>
    <s v="Y"/>
    <m/>
    <m/>
    <s v="38.9095983,-121.5433683,5.300000,3D"/>
    <m/>
    <m/>
    <m/>
    <s v="linda fire dept"/>
    <m/>
    <s v="N"/>
    <s v="Y"/>
    <m/>
    <s v="Clear"/>
    <m/>
    <s v="Private Land"/>
    <m/>
    <s v="Calm"/>
    <m/>
    <s v="Unknown"/>
    <m/>
    <s v="3 meters - 0.25 Acres"/>
    <m/>
    <s v="Fire Dept"/>
    <m/>
    <s v="Overhead"/>
    <m/>
    <s v="N"/>
    <m/>
    <s v="PG&amp;E Employee"/>
    <m/>
    <s v="PATROL-FOUND NOTHING"/>
    <m/>
    <s v="N"/>
    <s v="  "/>
    <m/>
    <m/>
    <m/>
    <m/>
    <m/>
    <m/>
    <m/>
    <m/>
    <m/>
    <m/>
    <m/>
    <m/>
    <m/>
    <m/>
    <m/>
    <m/>
    <m/>
    <m/>
    <m/>
    <m/>
    <m/>
    <m/>
    <m/>
    <m/>
    <m/>
    <m/>
    <m/>
    <m/>
    <m/>
    <m/>
    <m/>
    <m/>
    <m/>
    <m/>
    <m/>
    <m/>
    <m/>
    <m/>
    <m/>
    <m/>
    <m/>
    <m/>
    <m/>
    <m/>
    <m/>
    <m/>
    <m/>
  </r>
  <r>
    <n v="556"/>
    <s v="S7RM"/>
    <s v="3 - QC Complete"/>
    <n v="44334"/>
    <n v="44617"/>
    <s v="Third party excavator made contact with overhead circuit resulting in an ignition. The ensuing fire was 1 meter - &lt; 3 meters in size. EOC preliminary: 5/12/2021 11:56 AM: Excavator made contact with overhead primary line, damaging the line but not breaking it. This information is preliminary."/>
    <s v="\\fxshare-nas05\quotashare-fs01\ESA\5 - Ignition Tracking\2021_Ignition_QC_Folders\20210512_1346557_21-0060089_nan_T005287217"/>
    <s v=" "/>
    <m/>
    <m/>
    <m/>
    <m/>
    <m/>
    <s v="Not In Scope"/>
    <m/>
    <m/>
    <m/>
    <m/>
    <m/>
    <m/>
    <m/>
    <m/>
    <m/>
    <m/>
    <m/>
    <m/>
    <m/>
    <m/>
    <m/>
    <m/>
    <s v="No dates or work listed"/>
    <m/>
    <m/>
    <m/>
    <m/>
    <m/>
    <m/>
    <m/>
    <m/>
    <m/>
    <m/>
    <m/>
    <m/>
    <m/>
    <m/>
    <m/>
    <m/>
    <m/>
    <m/>
    <m/>
    <m/>
    <m/>
    <m/>
    <m/>
    <m/>
    <m/>
    <m/>
    <m/>
    <m/>
    <m/>
    <s v=" "/>
    <x v="227"/>
    <s v="07:35:00"/>
    <n v="44328"/>
    <s v="07:32:00"/>
    <s v="FAS"/>
    <s v="N"/>
    <s v="N"/>
    <n v="1346557"/>
    <s v="21-0060089"/>
    <m/>
    <s v="T005287217, T005287215"/>
    <s v="121318157, 121318380"/>
    <m/>
    <m/>
    <s v="PG&amp;E_556_ignition_20210512_1.jpg"/>
    <s v=" "/>
    <x v="1"/>
    <x v="0"/>
    <s v="Y"/>
    <s v="Y"/>
    <s v="N"/>
    <s v="On May 12th, 2021 at 07:38 hours a PG&amp;E Troubleman was dispatched to the Diamond Springs 1106 12 KV Distribution Circuit near Truck Street in the City of Placerville in response to a report of a outage and a small fire.  The responding troubleman noted a 3rd party excavator on scene which had apparently made contact with an overhead line causing an ignition and a small vegetation fire.  The ensuing fire was between less than 0.25 acres in size and was suppressed by CAL fire. This incident was called the &quot;Stage&quot; fire.    Initial analysis indicates that a 3rd party excavator made contact with a  High voltage Primary line causing arcing and a small vegetation fire at the base of the pole.  On May 12th, 2021 a PG&amp;E crew replaced the pole, anchors, conductor, connectors and the down Guy.  "/>
    <s v="PG&amp;E"/>
    <s v="Vegetation"/>
    <m/>
    <s v="D"/>
    <s v="D"/>
    <s v="&lt;0.25"/>
    <s v="About an 8 foot radius around the pole"/>
    <m/>
    <m/>
    <m/>
    <m/>
    <s v="Contact - 3rd Party"/>
    <s v="Contact from object"/>
    <s v="Vehicle contact"/>
    <s v="N"/>
    <s v="Overhead"/>
    <x v="0"/>
    <s v="Conductor - Primary"/>
    <s v="Pole, crossarm, insulator, connector, Guy, Conductor, fuses"/>
    <s v="101404081, 101404080"/>
    <s v=" "/>
    <x v="0"/>
    <n v="38.701728000000003"/>
    <n v="-120.815195"/>
    <s v="El Dorado"/>
    <s v="DIAMOND SPRINGS 1106"/>
    <n v="12000"/>
    <m/>
    <x v="0"/>
    <s v="Cal Fire"/>
    <s v="Urban"/>
    <m/>
    <m/>
    <s v="N"/>
    <m/>
    <s v="Stage"/>
    <n v="340"/>
    <m/>
    <s v="N"/>
    <s v="N"/>
    <m/>
    <m/>
    <s v="2021-05-12"/>
    <m/>
    <m/>
    <m/>
    <m/>
    <m/>
    <m/>
    <m/>
    <m/>
    <m/>
    <m/>
    <m/>
    <m/>
    <m/>
    <m/>
    <m/>
    <m/>
    <m/>
    <m/>
    <m/>
    <s v="  "/>
    <s v="SIERRA"/>
    <s v="PLACERVILLE 04"/>
    <s v="07:38"/>
    <n v="44328"/>
    <n v="1346557"/>
    <s v="T005287217"/>
    <n v="520"/>
    <s v="TRUCK ST"/>
    <s v="PLACERVILLE"/>
    <n v="38.693309999999997"/>
    <n v="-120.82608"/>
    <s v="T4TEEF2"/>
    <s v="FULTON, ERIC"/>
    <n v="15226"/>
    <s v="20210512 12:05"/>
    <n v="9002"/>
    <m/>
    <s v="3rd party made contact with overhead primary line with excavator.  Crew to make repairs."/>
    <s v="Y"/>
    <n v="6"/>
    <s v="\\fxshare-nas05\quotashare-fs01\ESA\5 - Ignition Tracking\Fire_Tab_Attachment_Files"/>
    <s v="38.7013683,-120.8169333,540.400000,3D"/>
    <m/>
    <m/>
    <m/>
    <s v="Engine #2771"/>
    <s v="SAP #101404080"/>
    <s v="N"/>
    <s v="Y"/>
    <m/>
    <s v="Clear"/>
    <m/>
    <s v="County Land"/>
    <m/>
    <s v="Calm"/>
    <m/>
    <s v="3rd Party"/>
    <m/>
    <s v="1 meter - &lt; 3 meters"/>
    <m/>
    <s v="Cal Fire"/>
    <m/>
    <s v="Overhead"/>
    <m/>
    <s v="N"/>
    <m/>
    <m/>
    <m/>
    <s v="CONTACT W/ HIGH VOLTAGE"/>
    <s v="CONDUCTOR, OVERHEAD"/>
    <s v="N"/>
    <s v="  "/>
    <s v="Unplanned"/>
    <s v="Sierra"/>
    <s v="El Dorado"/>
    <s v="152261106, DIAMOND SPRINGS-1106"/>
    <s v="21-0060089"/>
    <s v="Unplanned"/>
    <s v="Clear;32-90 F"/>
    <s v="3259"/>
    <s v="140221"/>
    <s v="YES"/>
    <s v="Line to Line"/>
    <s v="Sustained"/>
    <s v="No"/>
    <s v="1106/2"/>
    <s v="OH"/>
    <s v="Circuit Breaker"/>
    <s v="1346557"/>
    <s v="Conductor, Overhead, Bent or Twisted"/>
    <s v="PRI TIME, PRI &amp; BU RLY PHASE"/>
    <m/>
    <m/>
    <s v="DIAMOND SPRINGS SUB"/>
    <s v="520 TRUCK ST"/>
    <s v="SW 154261 OPEN|JUMPER-105564 OPEN|JUMPER-112363 OPEN|JUMPER-112493 OPEN|SW 654286 OPEN|JUMPER-105563 OPEN|JUMPER-105562 OPEN|JUMPER-112364 OPEN|FUS 10943 CLOSE|REMOVE OPEN|FUS 3175 OPEN|SW 331281 OPEN|JUMPER-112234 OPEN|JUMPER-112366 OPEN|OJ HIGH SIDE OF 11845 OPEN|SW 490667 CLOSE|JUMPER-112495 OPEN|FUS 21955 OPEN|HIGH SIDE OJ  OPEN"/>
    <m/>
    <m/>
    <s v="No"/>
    <s v="3rd Party, Vehicle"/>
    <m/>
    <s v="No"/>
    <s v="1"/>
    <m/>
    <m/>
    <m/>
    <m/>
    <m/>
    <m/>
    <m/>
    <m/>
    <m/>
    <m/>
    <m/>
    <m/>
    <m/>
    <m/>
    <m/>
    <m/>
  </r>
  <r>
    <n v="555"/>
    <s v="AGFC"/>
    <s v="3 - QC Complete"/>
    <n v="44328"/>
    <n v="44617"/>
    <s v="Structure fire, not attributable to PG&amp;E assets. Detached structure burnt and caused fuses to blow. This information is preliminary."/>
    <s v="\\fxshare-nas05\quotashare-fs01\ESA\5 - Ignition Tracking\2021_Ignition_QC_Folders\20210511_nan_nan_nan_1109737086"/>
    <s v=" "/>
    <m/>
    <m/>
    <m/>
    <m/>
    <m/>
    <s v="Not In Scope"/>
    <m/>
    <m/>
    <m/>
    <m/>
    <m/>
    <m/>
    <m/>
    <m/>
    <m/>
    <m/>
    <m/>
    <m/>
    <m/>
    <m/>
    <m/>
    <m/>
    <m/>
    <m/>
    <m/>
    <m/>
    <m/>
    <m/>
    <m/>
    <m/>
    <m/>
    <m/>
    <m/>
    <m/>
    <m/>
    <m/>
    <m/>
    <m/>
    <m/>
    <m/>
    <m/>
    <m/>
    <m/>
    <m/>
    <m/>
    <m/>
    <m/>
    <m/>
    <m/>
    <m/>
    <m/>
    <m/>
    <s v=" "/>
    <x v="228"/>
    <s v="21:19:00"/>
    <m/>
    <m/>
    <s v="FAS"/>
    <s v="N"/>
    <s v="N"/>
    <m/>
    <m/>
    <m/>
    <n v="1109737086"/>
    <m/>
    <m/>
    <m/>
    <m/>
    <s v=" "/>
    <x v="0"/>
    <x v="1"/>
    <s v="N"/>
    <s v="N"/>
    <s v="N"/>
    <s v="Structure fire, not attributable to PG&amp;E assets. Detached structure burnt and caused fuses to blow. This information is preliminary."/>
    <s v="Not PG&amp;E"/>
    <s v="Building"/>
    <m/>
    <m/>
    <m/>
    <s v="&lt;0.25"/>
    <m/>
    <m/>
    <m/>
    <m/>
    <m/>
    <s v="Other Fire: Non-PG&amp;E related"/>
    <m/>
    <m/>
    <m/>
    <s v="Underground"/>
    <x v="1"/>
    <m/>
    <m/>
    <m/>
    <s v=" "/>
    <x v="1"/>
    <n v="39.000202000000002"/>
    <n v="-121.105485"/>
    <s v="Placer"/>
    <s v="BELL 1108 "/>
    <n v="12000"/>
    <m/>
    <x v="0"/>
    <s v="Cal Fire"/>
    <s v="Herbaceous"/>
    <m/>
    <m/>
    <s v="N"/>
    <m/>
    <m/>
    <n v="300"/>
    <m/>
    <s v="N"/>
    <s v="N"/>
    <m/>
    <m/>
    <s v="2021-05-12"/>
    <m/>
    <m/>
    <m/>
    <m/>
    <m/>
    <m/>
    <m/>
    <m/>
    <m/>
    <m/>
    <m/>
    <m/>
    <m/>
    <m/>
    <m/>
    <m/>
    <m/>
    <m/>
    <m/>
    <s v="  "/>
    <s v="SIERRA"/>
    <s v="AUBURN 01"/>
    <s v="21:19"/>
    <n v="44327"/>
    <m/>
    <n v="1109737086"/>
    <n v="12477"/>
    <s v="GRAYSON RD"/>
    <s v="AUBURN"/>
    <n v="39.000202000000002"/>
    <n v="-121.105485"/>
    <s v="T1TCLCW"/>
    <s v="CRAMER, CHRIS"/>
    <n v="152701108"/>
    <s v="20210511 22:57"/>
    <n v="1121"/>
    <m/>
    <s v="detached shop fire, fire caused fuse to fail at TX, replaced with new ones and meter as well"/>
    <s v="Y"/>
    <m/>
    <m/>
    <m/>
    <n v="39.000202000000002"/>
    <n v="-121.105485"/>
    <m/>
    <s v="Cal fire/530-477-0641"/>
    <m/>
    <s v="N"/>
    <s v="Y"/>
    <s v="N"/>
    <s v="Clear"/>
    <m/>
    <s v="Structures"/>
    <m/>
    <s v="Calm"/>
    <m/>
    <s v="Other (Comments)"/>
    <s v="shop fire"/>
    <s v="Structure Only"/>
    <m/>
    <s v="Cal Fire"/>
    <m/>
    <s v="Other (Comments)"/>
    <s v="UG svc only"/>
    <s v="N"/>
    <m/>
    <m/>
    <m/>
    <m/>
    <m/>
    <m/>
    <s v="  "/>
    <m/>
    <m/>
    <m/>
    <m/>
    <m/>
    <m/>
    <m/>
    <m/>
    <m/>
    <m/>
    <m/>
    <m/>
    <m/>
    <m/>
    <m/>
    <m/>
    <m/>
    <m/>
    <m/>
    <m/>
    <m/>
    <m/>
    <m/>
    <m/>
    <m/>
    <m/>
    <m/>
    <m/>
    <m/>
    <m/>
    <m/>
    <m/>
    <m/>
    <m/>
    <m/>
    <m/>
    <m/>
    <m/>
    <m/>
    <m/>
    <m/>
    <m/>
    <m/>
    <m/>
    <m/>
    <m/>
    <m/>
  </r>
  <r>
    <n v="554"/>
    <s v="S7RM"/>
    <s v="3 - QC Complete"/>
    <n v="44337"/>
    <n v="44617"/>
    <s v="Overhead conductor failed due to unknown cause, resulting in a wires down incident and a small fire. Troubleman states it might have been due to bird contact but found nothing. The ensuing fire was less than one meter in size. This information is preliminary."/>
    <s v="\\fxshare-nas05\quotashare-fs01\ESA\5 - Ignition Tracking\2021_Ignition_QC_Folders\20210511_1346417_21-0060027_nan_T005287022"/>
    <s v=" "/>
    <m/>
    <m/>
    <m/>
    <m/>
    <m/>
    <s v="Not In Scope"/>
    <m/>
    <m/>
    <m/>
    <m/>
    <m/>
    <m/>
    <m/>
    <m/>
    <m/>
    <m/>
    <m/>
    <m/>
    <m/>
    <m/>
    <m/>
    <m/>
    <m/>
    <m/>
    <m/>
    <m/>
    <m/>
    <m/>
    <m/>
    <m/>
    <m/>
    <m/>
    <m/>
    <m/>
    <m/>
    <m/>
    <m/>
    <m/>
    <m/>
    <m/>
    <m/>
    <m/>
    <m/>
    <m/>
    <m/>
    <m/>
    <m/>
    <m/>
    <m/>
    <m/>
    <m/>
    <m/>
    <s v=" "/>
    <x v="228"/>
    <s v="20:36:00"/>
    <n v="44327"/>
    <s v="20:24:00"/>
    <s v="FAS"/>
    <s v="N"/>
    <s v="N"/>
    <n v="1346417"/>
    <s v="21-0060027"/>
    <m/>
    <s v="T005287022, T005287029"/>
    <s v="121192310, 121192299"/>
    <m/>
    <m/>
    <m/>
    <s v=" "/>
    <x v="0"/>
    <x v="0"/>
    <s v="Y"/>
    <s v="N"/>
    <s v="N"/>
    <s v="On May 11th, 2021 at 20:38 hrs. a PG &amp; E Troubleman was dispatched to the East Marysville 1108 12 KV Distribution circuit near Highway 20 in the City of Marysville in response to a report of a wire down and a small grass fire.  The responding troubleman arrived on the scene to find 300 feet of overhead conductor down and he was told that a bird hit the lines but he found no evidence of bird debris. The responding troubleman cut the wire in the clear and made the line safe.  The ensuing grass fire was less than 1 Meter in size and was suppressed by CAL Fire.  This incident occurred in a Non-HFTD during a calm weather condition.  Initial analysis indicates that the conductor failed possibly due to a bird strike.  The responding troubleman indicated that he would need a crew to repair the wire down and 2 cross arms. On May 12th, 2021 a PG &amp; E crew installed 2 composite cross arms, a 24 &quot; King Pin , a jumper, conductor and new hardware/framing.  "/>
    <s v="PG&amp;E"/>
    <s v="Vegetation"/>
    <s v="Cross arm, Conductor, jumper, hardware"/>
    <s v="D"/>
    <s v="D"/>
    <s v="&lt;3 meters of linear travel"/>
    <m/>
    <m/>
    <m/>
    <m/>
    <m/>
    <s v="Equipment - PG&amp;E"/>
    <s v="All types of equipment / facility failure"/>
    <s v="Conductor failure-all"/>
    <s v="Y"/>
    <s v="Overhead"/>
    <x v="0"/>
    <s v="Conductor - Primary"/>
    <s v="Cross arm, Conductor, jumper, hardware"/>
    <s v="101306438, 10130644"/>
    <s v=" "/>
    <x v="0"/>
    <n v="39.210450000000002"/>
    <n v="-121.49209399999999"/>
    <s v="Yuba"/>
    <s v="EAST MARYSVILLE 1108"/>
    <n v="12000"/>
    <m/>
    <x v="0"/>
    <s v="Cal Fire"/>
    <s v="Agriculture"/>
    <m/>
    <m/>
    <s v="N"/>
    <m/>
    <m/>
    <m/>
    <m/>
    <s v="N"/>
    <s v="N"/>
    <m/>
    <m/>
    <s v="2021-05-12"/>
    <m/>
    <m/>
    <m/>
    <m/>
    <m/>
    <m/>
    <m/>
    <m/>
    <m/>
    <m/>
    <m/>
    <m/>
    <m/>
    <m/>
    <m/>
    <m/>
    <m/>
    <m/>
    <m/>
    <s v="  "/>
    <s v="SIERRA"/>
    <s v="MARYSVILLE 01"/>
    <s v="20:38"/>
    <n v="44327"/>
    <n v="1346417"/>
    <s v="T005287022"/>
    <n v="2291"/>
    <s v="WALNUT AVE"/>
    <s v="MARYSVILLE"/>
    <n v="39.18197"/>
    <n v="-121.54336000000001"/>
    <s v="T3TTRM8"/>
    <s v="MARINO, TONY"/>
    <n v="152331108"/>
    <s v="20210511 22:08"/>
    <n v="9260"/>
    <m/>
    <s v="told that a bid hi the lines but nothing found.   need crew to repiar wire down and 2 X arms"/>
    <s v="Y"/>
    <m/>
    <m/>
    <s v="39.2089783,-121.4925700,22.700000,3D"/>
    <m/>
    <m/>
    <m/>
    <n v="911"/>
    <m/>
    <s v="N"/>
    <s v="Y"/>
    <m/>
    <s v="Clear"/>
    <m/>
    <s v="Private Land"/>
    <m/>
    <s v="Calm"/>
    <m/>
    <s v="Unknown"/>
    <m/>
    <s v="&lt; 1 meter"/>
    <m/>
    <s v="Cal Fire"/>
    <m/>
    <s v="Overhead"/>
    <m/>
    <s v="N"/>
    <m/>
    <m/>
    <m/>
    <s v="PATROL-FOUND NOTHING"/>
    <m/>
    <s v="N"/>
    <s v="  "/>
    <s v="Unplanned"/>
    <s v="Sacramento"/>
    <s v="Marysville"/>
    <s v="152331108, EAST MARYSVILLE-1108"/>
    <s v="21-0060027"/>
    <s v="Unplanned"/>
    <s v="Clear;"/>
    <s v="732"/>
    <s v="31038"/>
    <s v="NO"/>
    <s v="Force Out"/>
    <s v="Sustained"/>
    <s v="No"/>
    <s v="1706"/>
    <s v="OH"/>
    <s v="Line Recloser"/>
    <s v="1346417"/>
    <s v="Conductor, Overhead, Broken, wire on ground"/>
    <s v="NONE"/>
    <m/>
    <m/>
    <s v="HWY 20 N/PLANTZ RD."/>
    <s v="WIRE DOWN AT HARD TAP 5P E/OF AND 1P S/OF SBCO 249957"/>
    <s v="SW 18473 OPEN|SW 1759 CLOSE|SC 7418 OPEN"/>
    <m/>
    <m/>
    <s v="Yes"/>
    <s v="Equipment Failure/Involved, Overhead"/>
    <m/>
    <s v="No"/>
    <s v="1"/>
    <m/>
    <m/>
    <m/>
    <m/>
    <m/>
    <m/>
    <m/>
    <m/>
    <m/>
    <m/>
    <m/>
    <m/>
    <m/>
    <m/>
    <m/>
    <m/>
  </r>
  <r>
    <n v="553"/>
    <s v="AGFC"/>
    <s v="3 - QC Complete"/>
    <n v="44328"/>
    <n v="44617"/>
    <s v="Duplicate of index 552. Secondary connector failed, resulting in a small ignition. The ensuin fire was 1 meter - &lt; 3 meters in size. This information is preliminary."/>
    <s v="\\fxshare-nas05\quotashare-fs01\ESA\5 - Ignition Tracking\2021_Ignition_QC_Folders\20210511_1346332_nan_nan_T005286959"/>
    <s v=" "/>
    <m/>
    <m/>
    <m/>
    <m/>
    <m/>
    <s v="Not In Scope"/>
    <m/>
    <m/>
    <m/>
    <m/>
    <m/>
    <m/>
    <m/>
    <m/>
    <m/>
    <m/>
    <m/>
    <m/>
    <m/>
    <m/>
    <m/>
    <m/>
    <m/>
    <m/>
    <m/>
    <m/>
    <m/>
    <m/>
    <m/>
    <m/>
    <m/>
    <m/>
    <m/>
    <m/>
    <m/>
    <m/>
    <m/>
    <m/>
    <m/>
    <m/>
    <m/>
    <m/>
    <m/>
    <m/>
    <m/>
    <m/>
    <m/>
    <m/>
    <m/>
    <m/>
    <m/>
    <m/>
    <s v=" "/>
    <x v="228"/>
    <s v="18:24:00"/>
    <n v="44327"/>
    <s v="18:24:00"/>
    <s v="FAS"/>
    <s v="N"/>
    <s v="Y"/>
    <n v="1346332"/>
    <m/>
    <m/>
    <s v="T005286959"/>
    <m/>
    <m/>
    <m/>
    <m/>
    <s v=" "/>
    <x v="0"/>
    <x v="1"/>
    <s v="N"/>
    <s v="N"/>
    <s v="N"/>
    <s v="Duplicate of index 552. Secondary connector failed, resulting in a small ignition. The ensuin fire was 1 meter - &lt; 3 meters in size. This information is preliminary."/>
    <s v="Not PG&amp;E"/>
    <s v="Other"/>
    <m/>
    <m/>
    <m/>
    <s v="Structure-only"/>
    <m/>
    <m/>
    <m/>
    <m/>
    <m/>
    <s v="Duplicate"/>
    <m/>
    <m/>
    <m/>
    <s v="Overhead"/>
    <x v="1"/>
    <m/>
    <m/>
    <m/>
    <s v=" "/>
    <x v="0"/>
    <n v="40.166989999999998"/>
    <n v="-122.22571670000001"/>
    <s v="Tehama"/>
    <s v="RAWSON 1103"/>
    <n v="12000"/>
    <m/>
    <x v="0"/>
    <s v="Red Bluff FD"/>
    <s v="Urban"/>
    <m/>
    <m/>
    <s v="N"/>
    <m/>
    <m/>
    <m/>
    <m/>
    <s v="N"/>
    <s v="N"/>
    <m/>
    <m/>
    <s v="2021-05-12"/>
    <m/>
    <m/>
    <m/>
    <m/>
    <m/>
    <m/>
    <m/>
    <m/>
    <m/>
    <m/>
    <m/>
    <m/>
    <m/>
    <m/>
    <m/>
    <m/>
    <m/>
    <m/>
    <m/>
    <s v="  "/>
    <s v="NORTH VALLEY"/>
    <s v="RED BLUFF 01"/>
    <s v="18:24"/>
    <n v="44327"/>
    <n v="1346332"/>
    <s v="T005286959"/>
    <n v="455"/>
    <s v="BREARCLIFFE DR"/>
    <s v="RED BLUFF"/>
    <n v="40.167009999999998"/>
    <n v="-122.22517999999999"/>
    <s v="V7TR1LQ"/>
    <s v="LAUGHLIN, RON"/>
    <n v="103531103"/>
    <s v="20210511 20:11"/>
    <n v="9002"/>
    <m/>
    <s v="burnt sec. connector, repairs made"/>
    <s v="Y"/>
    <m/>
    <m/>
    <s v="40.1669900,-122.2257167,75.100000,3D"/>
    <m/>
    <m/>
    <s v="SMALL SPOT BACKYARD OF 360 HOMESTEAD"/>
    <s v="RED BLUFF FD"/>
    <m/>
    <s v="N"/>
    <s v="Y"/>
    <m/>
    <s v="Clear"/>
    <m/>
    <s v="Private Land"/>
    <m/>
    <s v="Calm"/>
    <m/>
    <s v="PG&amp;E Equipment"/>
    <s v="secondary connector"/>
    <s v="&lt; 1 meter"/>
    <m/>
    <s v="Fire Dept"/>
    <s v="red bluff"/>
    <s v="Overhead"/>
    <m/>
    <s v="Y"/>
    <s v="PICS, "/>
    <s v="PG&amp;E Employee"/>
    <s v="RICH CERRO, R1CS"/>
    <s v="OVERHEAD"/>
    <s v="SERVICE CONDUCTOR"/>
    <s v="N"/>
    <s v="  "/>
    <m/>
    <m/>
    <m/>
    <m/>
    <m/>
    <m/>
    <m/>
    <m/>
    <m/>
    <m/>
    <m/>
    <m/>
    <m/>
    <m/>
    <m/>
    <m/>
    <m/>
    <m/>
    <m/>
    <m/>
    <m/>
    <m/>
    <m/>
    <m/>
    <m/>
    <m/>
    <m/>
    <m/>
    <m/>
    <m/>
    <m/>
    <m/>
    <m/>
    <m/>
    <m/>
    <m/>
    <m/>
    <m/>
    <m/>
    <m/>
    <m/>
    <m/>
    <m/>
    <m/>
    <m/>
    <m/>
    <m/>
  </r>
  <r>
    <n v="552"/>
    <s v="S7RM"/>
    <s v="3 - QC Complete"/>
    <n v="44341"/>
    <n v="44617"/>
    <s v="Secondary connector failed, resulting in a small ignition. The ensuin fire was 1 meter - &lt; 3 meters in size. This information is preliminary."/>
    <s v="\\fxshare-nas05\quotashare-fs01\ESA\5 - Ignition Tracking\2021_Ignition_QC_Folders\20210511_1346332_nan_nan_T005286945"/>
    <s v=" "/>
    <m/>
    <m/>
    <m/>
    <m/>
    <m/>
    <s v="Not In Scope"/>
    <m/>
    <m/>
    <m/>
    <m/>
    <m/>
    <m/>
    <m/>
    <m/>
    <m/>
    <m/>
    <m/>
    <m/>
    <m/>
    <m/>
    <m/>
    <m/>
    <m/>
    <m/>
    <m/>
    <m/>
    <m/>
    <m/>
    <m/>
    <m/>
    <m/>
    <m/>
    <m/>
    <m/>
    <m/>
    <m/>
    <m/>
    <m/>
    <m/>
    <m/>
    <m/>
    <m/>
    <m/>
    <m/>
    <m/>
    <s v="Y"/>
    <n v="44340"/>
    <n v="44340"/>
    <s v="R1CS"/>
    <s v="R1CS@pge.com"/>
    <s v="Photos? "/>
    <m/>
    <s v=" "/>
    <x v="228"/>
    <s v="18:03:00"/>
    <n v="44327"/>
    <s v="18:02:00"/>
    <s v="FAS"/>
    <s v="N"/>
    <s v="N"/>
    <n v="1346332"/>
    <m/>
    <m/>
    <s v="T005286945, T005286959"/>
    <m/>
    <m/>
    <m/>
    <s v="PG&amp;E_552_ignition_20210511_1.jpg"/>
    <s v=" "/>
    <x v="1"/>
    <x v="0"/>
    <s v="Y"/>
    <s v="Y"/>
    <s v="N"/>
    <s v="On May 11th, 2021 at 18:03 hrs. a PG &amp; E Troubleman was dispatched to the Rawson 1103 12 KV Distribution circuit near Homestead Dr. in the City of Red Bluff in response to a report of a wires sparking catching dry grass on fire.  Upon arrival in the area, the Troubleman noted a small spot of grass burning in the backyard of 360 Homestead.  The fire was 1 Meter &lt; 3 Meters in size and was suppressed  by the Red Bluff Fire Department.  This incident occurred in a Non-HFTD during a clear weather condition. Initial analysis indicates that a burnt secondary connector was the cause of this ignition.  On May 11th 2021 the Troubleman was able to replace the burnt up secondary connector in the field and no EC tag was created as a result of this ignition.  There was also no ILIS associated to this incident. "/>
    <s v="PG&amp;E"/>
    <s v="Other"/>
    <s v="Connector"/>
    <s v="D"/>
    <s v="D"/>
    <s v="&lt;3 meters of linear travel"/>
    <m/>
    <m/>
    <m/>
    <m/>
    <m/>
    <s v="Equipment - PG&amp;E"/>
    <s v="All types of equipment / facility failure"/>
    <s v="Splice/Clamp/Connector"/>
    <s v="Y"/>
    <s v="Overhead"/>
    <x v="2"/>
    <s v="Splice/Clamp/Connector"/>
    <s v="Secondary connector"/>
    <n v="101543804"/>
    <s v=" "/>
    <x v="0"/>
    <n v="40.167031700000003"/>
    <n v="-122.225655"/>
    <s v="Tehama"/>
    <s v="RAWSON 1103"/>
    <s v="0-750"/>
    <m/>
    <x v="0"/>
    <s v="Red Bluff FD"/>
    <s v="Urban"/>
    <m/>
    <m/>
    <s v="N"/>
    <m/>
    <m/>
    <m/>
    <m/>
    <s v="N"/>
    <s v="N"/>
    <m/>
    <m/>
    <s v="2021-05-12"/>
    <m/>
    <m/>
    <m/>
    <m/>
    <m/>
    <m/>
    <m/>
    <m/>
    <m/>
    <m/>
    <m/>
    <m/>
    <m/>
    <m/>
    <m/>
    <m/>
    <m/>
    <m/>
    <m/>
    <s v="  "/>
    <s v="NORTH VALLEY"/>
    <s v="RED BLUFF 01"/>
    <s v="18:03"/>
    <n v="44327"/>
    <n v="1346332"/>
    <s v="T005286945"/>
    <n v="455"/>
    <s v="BREARCLIFFE DR"/>
    <s v="RED BLUFF"/>
    <n v="40.167009999999998"/>
    <n v="-122.22517999999999"/>
    <s v="V7TR1CS"/>
    <s v="CERRO, RICHARD"/>
    <n v="103531103"/>
    <s v="20210511 20:13"/>
    <n v="9002"/>
    <m/>
    <s v="REPLACED BURNED UP SECONDARY CONNECTORS"/>
    <s v="Y"/>
    <m/>
    <m/>
    <s v="40.1670317,-122.2256550,82.600000,3D"/>
    <m/>
    <m/>
    <m/>
    <s v="RED BLUFF FIRE DEP"/>
    <m/>
    <s v="N"/>
    <s v="Y"/>
    <m/>
    <s v="Clear"/>
    <m/>
    <s v="Private Land"/>
    <m/>
    <s v="Calm"/>
    <m/>
    <s v="PG&amp;E Equipment"/>
    <m/>
    <s v="1 meter - &lt; 3 meters"/>
    <m/>
    <s v="Fire Dept"/>
    <m/>
    <s v="Overhead"/>
    <m/>
    <s v="Y"/>
    <s v="PHOTOS"/>
    <s v="PG&amp;E Employee"/>
    <m/>
    <s v="OVERHEAD"/>
    <s v="SECONDARY"/>
    <s v="N"/>
    <s v="  "/>
    <m/>
    <m/>
    <m/>
    <m/>
    <m/>
    <m/>
    <m/>
    <m/>
    <m/>
    <m/>
    <m/>
    <m/>
    <m/>
    <m/>
    <m/>
    <m/>
    <m/>
    <m/>
    <m/>
    <m/>
    <m/>
    <m/>
    <m/>
    <m/>
    <m/>
    <m/>
    <m/>
    <m/>
    <m/>
    <m/>
    <m/>
    <m/>
    <m/>
    <m/>
    <m/>
    <m/>
    <m/>
    <m/>
    <m/>
    <m/>
    <m/>
    <m/>
    <m/>
    <m/>
    <m/>
    <m/>
    <m/>
  </r>
  <r>
    <n v="551"/>
    <s v="AGFC"/>
    <s v="3 - QC Complete"/>
    <n v="44328"/>
    <n v="44617"/>
    <s v="Structure fire, not attributable to PG&amp;E assets. Service disconnected for saftey. This information is preliminary."/>
    <s v="\\fxshare-nas05\quotashare-fs01\ESA\5 - Ignition Tracking\2021_Ignition_QC_Folders\20210511_nan_nan_nan_7564570736"/>
    <s v=" "/>
    <m/>
    <m/>
    <m/>
    <m/>
    <m/>
    <s v="Not In Scope"/>
    <m/>
    <m/>
    <m/>
    <m/>
    <m/>
    <m/>
    <m/>
    <m/>
    <m/>
    <m/>
    <m/>
    <m/>
    <m/>
    <m/>
    <m/>
    <m/>
    <m/>
    <m/>
    <m/>
    <m/>
    <m/>
    <m/>
    <m/>
    <m/>
    <m/>
    <m/>
    <m/>
    <m/>
    <m/>
    <m/>
    <m/>
    <m/>
    <m/>
    <m/>
    <m/>
    <m/>
    <m/>
    <m/>
    <m/>
    <m/>
    <m/>
    <m/>
    <m/>
    <m/>
    <m/>
    <m/>
    <s v=" "/>
    <x v="228"/>
    <s v="15:21:00"/>
    <m/>
    <m/>
    <s v="FAS"/>
    <s v="N"/>
    <s v="N"/>
    <m/>
    <m/>
    <m/>
    <n v="7564570736"/>
    <m/>
    <m/>
    <m/>
    <m/>
    <s v=" "/>
    <x v="0"/>
    <x v="1"/>
    <s v="N"/>
    <s v="N"/>
    <s v="N"/>
    <s v="Structure fire, not attributable to PG&amp;E assets. Service disconnected for saftey. This information is preliminary."/>
    <s v="Not PG&amp;E"/>
    <s v="Building"/>
    <m/>
    <m/>
    <m/>
    <s v="&lt;3 meters of linear travel"/>
    <m/>
    <m/>
    <m/>
    <m/>
    <m/>
    <s v="Other Fire: Non-PG&amp;E related"/>
    <m/>
    <m/>
    <m/>
    <s v="Underground"/>
    <x v="1"/>
    <m/>
    <m/>
    <m/>
    <s v=" "/>
    <x v="0"/>
    <n v="36.749901999999999"/>
    <n v="-120.39097"/>
    <s v="Fresno"/>
    <s v="MENDOTA 1103 "/>
    <n v="12000"/>
    <m/>
    <x v="0"/>
    <s v="Cal Fire"/>
    <s v="Urban"/>
    <m/>
    <m/>
    <s v="N"/>
    <m/>
    <m/>
    <m/>
    <m/>
    <s v="N"/>
    <s v="N"/>
    <m/>
    <m/>
    <s v="2021-05-12"/>
    <m/>
    <m/>
    <m/>
    <m/>
    <m/>
    <m/>
    <m/>
    <m/>
    <m/>
    <m/>
    <m/>
    <m/>
    <m/>
    <m/>
    <m/>
    <m/>
    <m/>
    <m/>
    <m/>
    <s v="  "/>
    <s v="YOSEMITE"/>
    <s v="LOS BANOS 02"/>
    <s v="15:21"/>
    <n v="44327"/>
    <m/>
    <n v="7564570736"/>
    <n v="207"/>
    <s v="ASH AVE"/>
    <s v="MENDOTA"/>
    <n v="36.749696"/>
    <n v="-120.390282"/>
    <s v="Y9TPEB9"/>
    <s v="BREAUX, PARIS"/>
    <n v="252311103"/>
    <s v="20210511 19:30"/>
    <n v="1121"/>
    <m/>
    <s v="discnnct at meter for safety- structure fire- customer needs county inspection before reconnect"/>
    <s v="Y"/>
    <m/>
    <m/>
    <m/>
    <n v="36.749901999999999"/>
    <n v="-120.39097"/>
    <s v="Cal Fire Inc # 21CAFKU006936"/>
    <s v="IC: Adrian Saldivar 559-655-4107"/>
    <m/>
    <s v="N"/>
    <s v="Y"/>
    <s v="N"/>
    <s v="Clear"/>
    <m/>
    <s v="Structures"/>
    <m/>
    <s v="Calm"/>
    <m/>
    <s v="Unknown"/>
    <m/>
    <s v="Structure Only"/>
    <m/>
    <s v="Cal Fire"/>
    <m/>
    <s v="Other (Comments)"/>
    <s v="UG service- disconnect at meter for safety"/>
    <s v="N"/>
    <s v="chck volts good at meter socket @ 121.5/241 volts"/>
    <m/>
    <m/>
    <m/>
    <m/>
    <m/>
    <s v="  "/>
    <m/>
    <m/>
    <m/>
    <m/>
    <m/>
    <m/>
    <m/>
    <m/>
    <m/>
    <m/>
    <m/>
    <m/>
    <m/>
    <m/>
    <m/>
    <m/>
    <m/>
    <m/>
    <m/>
    <m/>
    <m/>
    <m/>
    <m/>
    <m/>
    <m/>
    <m/>
    <m/>
    <m/>
    <m/>
    <m/>
    <m/>
    <m/>
    <m/>
    <m/>
    <m/>
    <m/>
    <m/>
    <m/>
    <m/>
    <m/>
    <m/>
    <m/>
    <m/>
    <m/>
    <m/>
    <m/>
    <m/>
  </r>
  <r>
    <n v="550"/>
    <s v="CFMD"/>
    <s v="3 - QC Complete"/>
    <n v="44406"/>
    <n v="44617"/>
    <s v="Initial EIR: EI210511A - San Mateo - Property Damage Summary: CPUC Electric Incident, 3rd Party Property Damage. On 5/11 at 15:41 a T-Man was dispatched to 27th Ave and Isabel Ave in San Mateo due to arcing wires. He arrived to find the service to a single customer melted and that there was fire damage to the house. No other customers were out of power. OIS number 7641664. This information is preliminary.  Service neutral and conductor melted apart possibly due to vehicle contact. Photos appear to show smoke coming from structure roof but unknown at this time if PG&amp;E assets caused the ignition. Troubleman notes: The troubleman was dispatched for arcing wires and upon arrival he noticed the service had mechanical damage to it, so he thinks there might have been a vehicle that made contact with the line he's just not sure if the contact was made the same day or had been there for a while. The service was severely melted and the neutral became energized. Half the service cleared itself because it melted off but one hotleg was still energized and had load going to it. He's pretty sure the breaker was off but was unable to get to it due to the fire. A photo of the weather head was taken and there appeared no fire damage at that location that burnt the service down. The troubleman said a lot of the time, flames will cross phase the service right where it's at and burn the service down, but this one melted the entire length  and melted the phone cable off the structure. The home owner reported, that they heard an explosion from outside the house which coincides with where the mechanical mark was. The home owner also saw a ball of fire in the middle of the service and secondary was arcing back to the transformer. The structure ignited after the explosion was heard. The troubleman is unsure if PG&amp;E assets ignited the structure fire, but did say the property damage would likely exceed $50K. Holes were cut into the roof and smoke damage to the garage as well. There was also a small 4 x 4 grass fire that was ignited by sparks falling from the secondary slapping together. No injuries/fatalities and no media was reported during this incident. This information is preliminary."/>
    <s v="\\fxshare-nas05\quotashare-fs01\ESA\5 - Ignition Tracking\2021_Ignition_QC_Folders\20210511_nan_nan_nan_T005286832"/>
    <s v=" "/>
    <m/>
    <m/>
    <m/>
    <m/>
    <m/>
    <s v="Not In Scope"/>
    <m/>
    <m/>
    <m/>
    <m/>
    <m/>
    <m/>
    <m/>
    <m/>
    <m/>
    <m/>
    <m/>
    <m/>
    <m/>
    <m/>
    <m/>
    <m/>
    <m/>
    <m/>
    <m/>
    <m/>
    <m/>
    <m/>
    <m/>
    <m/>
    <m/>
    <m/>
    <m/>
    <m/>
    <m/>
    <m/>
    <m/>
    <m/>
    <m/>
    <m/>
    <m/>
    <m/>
    <m/>
    <m/>
    <m/>
    <m/>
    <m/>
    <m/>
    <m/>
    <m/>
    <m/>
    <m/>
    <s v=" "/>
    <x v="228"/>
    <s v="15:41:00"/>
    <m/>
    <m/>
    <s v="FAS"/>
    <s v="N"/>
    <s v="N"/>
    <n v="7641664"/>
    <m/>
    <m/>
    <s v="T005286832"/>
    <m/>
    <m/>
    <s v="EI210511A"/>
    <m/>
    <s v=" "/>
    <x v="2"/>
    <x v="2"/>
    <s v="Y"/>
    <s v="Y"/>
    <s v="N"/>
    <s v="On May 11, 2021 at approximately 15:41 hours PG&amp;E’s Electric Incident Reporting On-Call Team received a report of 3rd Party Property Damage. Initial analysis indicates a Troubleman was dispatched to 27th Ave and Isabel Ave in San Mateo due to arcing wires, OIS Outage#7641664. He arrived to find the service to a single customer melted and that there was fire damage to the house. . There was also a small 4 x 4 grass fire that was ignited by sparks falling from the secondary slapping together. No other customers were out of power. No injuries, fatalities and no media was reported during this incident. It is undetermined if PG&amp;E assets caused the ignition and ignited the structure fire.  This ignition is associated with EIR investigation EI210511A. Please see the completed 20-day report and Event Analysis Report for complete details. This information is preliminary. "/>
    <s v="Unknown"/>
    <s v="Other"/>
    <m/>
    <m/>
    <m/>
    <s v="&lt;0.25"/>
    <m/>
    <m/>
    <m/>
    <m/>
    <m/>
    <s v="Under Investigation"/>
    <m/>
    <m/>
    <m/>
    <s v="Overhead"/>
    <x v="2"/>
    <m/>
    <m/>
    <m/>
    <s v=" "/>
    <x v="0"/>
    <n v="37.539334999999987"/>
    <n v="-122.310647"/>
    <s v="San Mateo"/>
    <s v="BELMONT 1102"/>
    <s v="0-750"/>
    <m/>
    <x v="0"/>
    <s v="San Mateo FD"/>
    <s v="Urban"/>
    <m/>
    <m/>
    <s v="N"/>
    <m/>
    <m/>
    <m/>
    <m/>
    <s v="N"/>
    <s v="N"/>
    <m/>
    <m/>
    <s v="2021-05-11"/>
    <m/>
    <m/>
    <m/>
    <m/>
    <m/>
    <m/>
    <m/>
    <m/>
    <m/>
    <m/>
    <m/>
    <m/>
    <m/>
    <m/>
    <m/>
    <m/>
    <m/>
    <m/>
    <m/>
    <s v="  "/>
    <s v="PENINSULA"/>
    <s v="SAN CARLOS 03"/>
    <s v="15:41"/>
    <n v="44327"/>
    <m/>
    <s v="T005286832"/>
    <s v="UNKNOWN"/>
    <s v="333 27TH AVE"/>
    <s v="SAN MATEO"/>
    <m/>
    <m/>
    <s v="P2TSJK9"/>
    <s v="KUHLS, STEVE"/>
    <m/>
    <s v="20210511 16:57"/>
    <n v="9002"/>
    <m/>
    <s v="on arrival found service melted with only 1 hotleg energized. neutral and other hotleg melted apart, found mechanical damage near curb side of service, service neutral was in one piece other than being cleared at pole, possible vehicle strike, rack sec has arc marks from fault or swaying from contact, phone&amp;cable melted off as well"/>
    <s v="Y"/>
    <n v="6"/>
    <s v="\\fxshare-nas05\quotashare-fs01\ESA\5 - Ignition Tracking\Fire_Tab_Attachment_Files"/>
    <m/>
    <n v="37.539334999999987"/>
    <n v="-122.310647"/>
    <s v="343 27th ave san mateo service to pole sap#100259361"/>
    <s v="san mateo consolidated"/>
    <n v="110068699"/>
    <s v="N"/>
    <s v="Y"/>
    <m/>
    <s v="Other (Comments)"/>
    <s v="warm 80*"/>
    <s v="Structures"/>
    <m/>
    <s v="Calm"/>
    <m/>
    <s v="Unknown"/>
    <m/>
    <s v="Structure Only"/>
    <m/>
    <s v="Fire Dept"/>
    <m/>
    <s v="Overhead"/>
    <m/>
    <s v="Y"/>
    <s v="photos and service drop"/>
    <s v="PG&amp;E Employee"/>
    <m/>
    <s v="OTHER"/>
    <s v="CONDUCTOR, OVERHEAD"/>
    <s v="N"/>
    <s v="  "/>
    <m/>
    <m/>
    <m/>
    <m/>
    <m/>
    <m/>
    <m/>
    <m/>
    <m/>
    <m/>
    <m/>
    <m/>
    <m/>
    <m/>
    <m/>
    <m/>
    <m/>
    <m/>
    <m/>
    <m/>
    <m/>
    <m/>
    <m/>
    <m/>
    <m/>
    <m/>
    <m/>
    <m/>
    <m/>
    <m/>
    <m/>
    <m/>
    <m/>
    <m/>
    <m/>
    <m/>
    <m/>
    <m/>
    <m/>
    <m/>
    <m/>
    <m/>
    <m/>
    <m/>
    <m/>
    <m/>
    <m/>
  </r>
  <r>
    <n v="549"/>
    <s v="S7RM"/>
    <s v="3 - QC Complete"/>
    <n v="44335"/>
    <n v="44617"/>
    <s v="Center phase overhead primary conductor failed possibly due to lines slapping together. The wire down incident resulted in an ignition 3 meters – 0.25 acre in size. EOC preliminary: On 5/11 at 16:07 the hotline received a call from Neal Narayan of the HAWC team notifying the hotline of a fire in Lompac associated with an outage that started at 15:15. He was not aware of any CPUC reportable criteria met.  At 16:40 I called T-man Chase Woodyard to inquire.  I left a message. At 17:03 Chase called me back and confirmed the following:  One wire down with small fire 600 feet.  Fire was out when he got here.  Thinks it was a center phase that slapped and fell.  Fuse did not blow.  Line went down live. Source of ignition appears to be wires down.   I confirmed with him that no CPUC reporting criteria were met.  Determined non EIR reportable at 17:05"/>
    <s v="\\fxshare-nas05\quotashare-fs01\ESA\5 - Ignition Tracking\2021_Ignition_QC_Folders\20210511_1346240_21-0059916_nan_T005286816"/>
    <s v=" "/>
    <m/>
    <m/>
    <m/>
    <m/>
    <s v="M5FZ (Exponent)"/>
    <s v="Complete"/>
    <s v="Complete"/>
    <m/>
    <s v="In Progress"/>
    <s v="Not Required"/>
    <n v="43561"/>
    <s v="Corrosion"/>
    <s v="Conductor"/>
    <m/>
    <m/>
    <m/>
    <m/>
    <s v="Not Required"/>
    <m/>
    <m/>
    <m/>
    <m/>
    <m/>
    <m/>
    <m/>
    <m/>
    <m/>
    <m/>
    <m/>
    <m/>
    <m/>
    <m/>
    <m/>
    <m/>
    <n v="44414"/>
    <n v="44442"/>
    <n v="44442"/>
    <n v="28"/>
    <m/>
    <m/>
    <m/>
    <m/>
    <m/>
    <m/>
    <m/>
    <m/>
    <m/>
    <m/>
    <m/>
    <m/>
    <m/>
    <m/>
    <s v=" "/>
    <x v="228"/>
    <s v="15:27:00"/>
    <n v="44327"/>
    <s v="15:15:00"/>
    <s v="FAS"/>
    <s v="N"/>
    <s v="N"/>
    <n v="1346240"/>
    <s v="21-0059916"/>
    <m/>
    <s v="T005286816, T005286814"/>
    <n v="121191617"/>
    <m/>
    <m/>
    <s v="PG&amp;E_549_ignition_20210511_1.jpg"/>
    <s v=" "/>
    <x v="1"/>
    <x v="0"/>
    <s v="Y"/>
    <s v="Y"/>
    <s v="N"/>
    <s v="On May 11th, 2021 at 15:27 hours a PG&amp;E Troubleman was dispatched to the Cabrillo 1103 12 KV Distribution circuit near Sweeny Rd. in the City of Lompoc in response to a report of a wire down and a small vegetation fire.  The responding troubleman arrived on scene and noted the Center phase of a 12 KV line down in a 1000 foot span area.  There was an ensuing grass fire with this ignition which the troubleman described as &quot;about 600 feet&quot; in size at the base of the pole and extending out to the Guy wire.   The fire was already extinguished upon the troubleman's  arrival. CAL Fire did respond to this incident and named it as the &quot;Rosa&quot; incident.   This ignition occurred in a Tier 2 HFTD during a clear weather condition.  Initial analysis indicates that the center phase overhead conductor failed due to lines slapping together causing the wire to come down and a subsequent  ignition.  On 5/11/2021 a PG &amp; E crew replaced 1000 foot span of 4 ACRS.  "/>
    <s v="PG&amp;E"/>
    <s v="Vegetation"/>
    <m/>
    <s v="D"/>
    <s v="D"/>
    <s v="&lt;0.25"/>
    <s v="About 600 feet "/>
    <m/>
    <m/>
    <m/>
    <m/>
    <s v="Equipment - PG&amp;E"/>
    <s v="All types of equipment / facility failure"/>
    <s v="Wire-to-wire contact"/>
    <s v="Y"/>
    <s v="Overhead"/>
    <x v="0"/>
    <s v="Conductor - Primary"/>
    <s v="Conductor"/>
    <n v="101909116"/>
    <s v=" "/>
    <x v="1"/>
    <n v="34.604827999999998"/>
    <n v="-120.296277"/>
    <s v="Santa Barbara"/>
    <s v="CABRILLO 1103"/>
    <n v="12000"/>
    <m/>
    <x v="0"/>
    <s v="Cal Fire"/>
    <s v="Herbaceous"/>
    <m/>
    <m/>
    <s v="N"/>
    <m/>
    <s v="Rosa"/>
    <n v="512"/>
    <m/>
    <s v="N"/>
    <s v="N"/>
    <m/>
    <m/>
    <s v="2021-05-11"/>
    <m/>
    <m/>
    <m/>
    <m/>
    <m/>
    <m/>
    <m/>
    <m/>
    <m/>
    <m/>
    <m/>
    <m/>
    <m/>
    <m/>
    <m/>
    <m/>
    <m/>
    <m/>
    <m/>
    <s v="  "/>
    <s v="LOS PADRES"/>
    <s v="SANTA MARIA 03"/>
    <s v="15:27"/>
    <n v="44327"/>
    <n v="1346240"/>
    <s v="T005286816"/>
    <n v="33"/>
    <s v="MAIL RD"/>
    <s v="LOMPOC"/>
    <n v="34.644759999999998"/>
    <n v="-120.42901000000001"/>
    <s v="L2TC1WG"/>
    <s v="WOODYARD, CHASE"/>
    <n v="183101103"/>
    <s v="20210511 17:46"/>
    <n v="9002"/>
    <m/>
    <s v="CREW TO REPAIR WIRE DOWN. "/>
    <s v="Y"/>
    <n v="2"/>
    <s v="\\fxshare-nas05\quotashare-fs01\ESA\5 - Ignition Tracking\Fire_Tab_Attachment_Files"/>
    <m/>
    <n v="34.604827999999998"/>
    <n v="-120.296234"/>
    <s v="CENTER PHASE BROKE CAUSING SMALL VEG FIRE AT THE BASE OF SAP# 101916400"/>
    <m/>
    <m/>
    <s v="N"/>
    <s v="Y"/>
    <m/>
    <s v="Clear"/>
    <m/>
    <s v="Private Land"/>
    <m/>
    <s v="Calm"/>
    <m/>
    <s v="PG&amp;E Equipment"/>
    <m/>
    <s v="3 meters - 0.25 Acres"/>
    <m/>
    <s v="Cal Fire"/>
    <m/>
    <s v="Overhead"/>
    <m/>
    <s v="N"/>
    <s v="CREW TO COLLECT"/>
    <m/>
    <m/>
    <s v="OVERHEAD"/>
    <s v="CONDUCTOR, OVERHEAD"/>
    <s v="N"/>
    <s v="  "/>
    <s v="Unplanned"/>
    <s v="Los Padres"/>
    <s v="Santa Maria"/>
    <s v="183101103, CABRILLO-1103"/>
    <s v="21-0059916"/>
    <s v="Unplanned"/>
    <s v="Clear;32-90 F"/>
    <s v="277"/>
    <s v="17451"/>
    <s v="YES"/>
    <s v="Line to Ground"/>
    <s v="Sustained"/>
    <s v="No"/>
    <s v="Y46"/>
    <s v="OH"/>
    <s v="Line Recloser"/>
    <s v="1346240"/>
    <s v="Conductor, Overhead, Broken, wire on ground"/>
    <s v="C, SGF"/>
    <s v="05/11/21 17:05"/>
    <m/>
    <s v="HWY 246 &amp; SWEENY RD, LOMPOC"/>
    <s v="1 POLE NE/ OF FUCO 407733"/>
    <m/>
    <m/>
    <m/>
    <s v="No"/>
    <s v="Equipment Failure/Involved, Overhead"/>
    <m/>
    <s v="No"/>
    <s v="1"/>
    <m/>
    <m/>
    <m/>
    <m/>
    <m/>
    <m/>
    <m/>
    <m/>
    <m/>
    <m/>
    <m/>
    <m/>
    <m/>
    <m/>
    <m/>
    <m/>
  </r>
  <r>
    <n v="548"/>
    <s v="AGFC"/>
    <s v="3 - QC Complete"/>
    <n v="44327"/>
    <n v="44617"/>
    <s v="Structure fire, not attributable to PG&amp;E. Troubleman states this house fire was not caused by PG&amp;E assets. This information is preliminary."/>
    <s v="\\fxshare-nas05\quotashare-fs01\ESA\5 - Ignition Tracking\2021_Ignition_QC_Folders\20210511_nan_nan_nan_7417719848"/>
    <s v=" "/>
    <m/>
    <m/>
    <m/>
    <m/>
    <m/>
    <s v="Not In Scope"/>
    <m/>
    <m/>
    <m/>
    <m/>
    <m/>
    <m/>
    <m/>
    <m/>
    <m/>
    <m/>
    <m/>
    <m/>
    <m/>
    <m/>
    <m/>
    <m/>
    <m/>
    <m/>
    <m/>
    <m/>
    <m/>
    <m/>
    <m/>
    <m/>
    <m/>
    <m/>
    <m/>
    <m/>
    <m/>
    <m/>
    <m/>
    <m/>
    <m/>
    <m/>
    <m/>
    <m/>
    <m/>
    <m/>
    <m/>
    <m/>
    <m/>
    <m/>
    <m/>
    <m/>
    <m/>
    <m/>
    <s v=" "/>
    <x v="228"/>
    <s v="14:29:00"/>
    <m/>
    <m/>
    <s v="FAS"/>
    <s v="N"/>
    <s v="N"/>
    <m/>
    <m/>
    <m/>
    <n v="7417719848"/>
    <m/>
    <m/>
    <m/>
    <m/>
    <s v=" "/>
    <x v="0"/>
    <x v="1"/>
    <s v="N"/>
    <s v="N"/>
    <s v="N"/>
    <s v="Structure fire, not attributable to PG&amp;E. Troubleman states this house fire was not caused by PG&amp;E assets. This information is preliminary."/>
    <s v="Not PG&amp;E"/>
    <s v="Building"/>
    <m/>
    <m/>
    <m/>
    <s v="Structure-only"/>
    <m/>
    <m/>
    <m/>
    <m/>
    <m/>
    <s v="Other Fire: Non-PG&amp;E related"/>
    <m/>
    <m/>
    <m/>
    <s v="Overhead"/>
    <x v="1"/>
    <m/>
    <m/>
    <m/>
    <s v=" "/>
    <x v="0"/>
    <n v="35.375647482088397"/>
    <n v="-118.96908951050401"/>
    <s v="Kern"/>
    <s v="BAKERSFIELD 1114 "/>
    <n v="12000"/>
    <m/>
    <x v="0"/>
    <s v="Kern County FD"/>
    <s v="Urban"/>
    <m/>
    <m/>
    <s v="N"/>
    <m/>
    <m/>
    <m/>
    <m/>
    <s v="N"/>
    <s v="N"/>
    <m/>
    <m/>
    <s v="2021-05-11"/>
    <m/>
    <m/>
    <m/>
    <m/>
    <m/>
    <m/>
    <m/>
    <m/>
    <m/>
    <m/>
    <m/>
    <m/>
    <m/>
    <m/>
    <m/>
    <m/>
    <m/>
    <m/>
    <m/>
    <s v="  "/>
    <s v="KERN"/>
    <s v="BAKERSFIELD 10"/>
    <s v="14:29"/>
    <n v="44327"/>
    <m/>
    <n v="7417719848"/>
    <n v="2110"/>
    <s v="MONTEREY ST UNIT B"/>
    <s v="BAKERSFIELD"/>
    <n v="35.375765000000001"/>
    <n v="-118.96965899999999"/>
    <s v="K1TM3MV"/>
    <s v="MONSIBAIS, MANUEL"/>
    <n v="253371114"/>
    <s v="20210511 14:44"/>
    <n v="2640"/>
    <n v="1"/>
    <s v="non Pge eq.   house fire. "/>
    <s v="Y"/>
    <m/>
    <m/>
    <s v="35.37564748208849,-118.96908951050438,135.377249728833,"/>
    <m/>
    <m/>
    <s v="house fire in back unit. removed meter per KCFD.  non Pge eq.  "/>
    <s v="KCFD "/>
    <m/>
    <s v="N"/>
    <s v="Y"/>
    <s v="N"/>
    <s v="Clear"/>
    <m/>
    <s v="Structures"/>
    <m/>
    <s v="Calm"/>
    <m/>
    <s v="Unknown"/>
    <m/>
    <s v="Structure Only"/>
    <m/>
    <s v="Fire Dept"/>
    <m/>
    <s v="Overhead"/>
    <m/>
    <s v="N"/>
    <m/>
    <m/>
    <m/>
    <m/>
    <m/>
    <m/>
    <s v="  "/>
    <m/>
    <m/>
    <m/>
    <m/>
    <m/>
    <m/>
    <m/>
    <m/>
    <m/>
    <m/>
    <m/>
    <m/>
    <m/>
    <m/>
    <m/>
    <m/>
    <m/>
    <m/>
    <m/>
    <m/>
    <m/>
    <m/>
    <m/>
    <m/>
    <m/>
    <m/>
    <m/>
    <m/>
    <m/>
    <m/>
    <m/>
    <m/>
    <m/>
    <m/>
    <m/>
    <m/>
    <m/>
    <m/>
    <m/>
    <m/>
    <m/>
    <m/>
    <m/>
    <m/>
    <m/>
    <m/>
    <m/>
  </r>
  <r>
    <n v="547"/>
    <s v="S7RM"/>
    <s v="3 - QC Complete"/>
    <n v="44340"/>
    <n v="44617"/>
    <s v="Transformer failure resulted in an ignition at the base of pole. The ensuing fire appears to be 1 meter - &lt; 3 meters in size. AGFC Notes: Troubleman marked this as less than one meter fire, but photos show the fire was greater than one meter. I've adjusted the fire size. EOC Preliminary: On 5/11 at 08:03 the hotline received a call from the HAWC Eric Sutphin at 415-746-0410 regarding a small fire that ignited tires at the bottom of a pole in Fresno with a first outage of 04:51.  Eric's message indicated that he was not aware of any incidents that matched the CPUC reportable criteria.  Outage report number 21-0059575.At 08:13 I contacted on-site T-man Jeff Cupachino at 550-903-7248 for further information and he confirmed that a transformer blew and caught some tires at the bottom of the pole on fire as well as an old pickup truck.  He confirmed that there were no injuries or fatalities, no damage greater than $50K, but there were several news camaras on site.  The fire was out when I contacted him.  The fire was contained to a small area.  This does not appear to be reportable at this time; however, I will CC claims and marketing and communications on the email. This information is preliminary. S7RM- T-man emailed back on 5/18/2021- regarding ILIS report of  3rd Party vandalism and fire starting at the base of the pole.  T-man also indicated that it was a &quot;vagrant&quot; fire. "/>
    <s v="\\fxshare-nas05\quotashare-fs01\ESA\5 - Ignition Tracking\2021_Ignition_QC_Folders\20210511_1345567_21-0059575_nan_T005286104"/>
    <s v=" "/>
    <m/>
    <m/>
    <m/>
    <m/>
    <m/>
    <s v="Not In Scope"/>
    <m/>
    <m/>
    <m/>
    <m/>
    <m/>
    <m/>
    <m/>
    <m/>
    <m/>
    <m/>
    <m/>
    <m/>
    <m/>
    <m/>
    <m/>
    <m/>
    <m/>
    <m/>
    <m/>
    <m/>
    <m/>
    <m/>
    <m/>
    <m/>
    <m/>
    <m/>
    <m/>
    <m/>
    <m/>
    <m/>
    <m/>
    <m/>
    <m/>
    <m/>
    <m/>
    <m/>
    <m/>
    <m/>
    <m/>
    <s v="Y"/>
    <n v="44334"/>
    <n v="44334"/>
    <s v="JBCX"/>
    <s v="JBCX@pge.com, (559) 903-7248."/>
    <s v="ILIS says cause 3rd Party vandalism.  T-man's initial report was that unsheletered/transients individuals were the possible cause of this ignition."/>
    <m/>
    <s v=" "/>
    <x v="228"/>
    <s v="04:54:00"/>
    <n v="44327"/>
    <s v="04:51:00"/>
    <s v="FAS"/>
    <s v="N"/>
    <s v="N"/>
    <n v="1345567"/>
    <s v="21-0059575"/>
    <m/>
    <s v="T005286104"/>
    <s v="121186518, 121188134"/>
    <m/>
    <m/>
    <s v="PG&amp;E_547_ignition_20210511_1.jpg"/>
    <s v=" "/>
    <x v="1"/>
    <x v="0"/>
    <s v="Y"/>
    <s v="Y"/>
    <s v="N"/>
    <s v="On May 11th, 2021 at 04:54 hrs. a PG&amp;E Troubleman was dispatched to the Ashlan Ave. 1109 12 KV Distribution circuit near Weber Ave. in the City of Fresno in response to reports of a pole fire to the rear of an Auto Repair business.  The responding troubleman observed a pole fire, a blown transformer and burning tires at the base of the pole with the fire involving a portion of an old truck.   The ensuing fire was between 3 Meters &gt; 0.25 Acres in size and was suppressed by the Fresno City Fire Department. This incident occurred in a Non-HFTD during a calm weather condition.    Initial analysis indicates that a pole fire ignited tires at the base of the pole and a portion of a truck which was stored at the Auto repair business.  One of the two EC Notifications indicate that the transformer was possibly overloaded and that over the course of the last 3 months, the customer added load without notifing PG&amp;E which may have been a contributing factor in this ignition and a damage claim may be persued related to this. The responding troubleman also indicated that the pole fire occuring at the base of the pole was caused by a &quot;vagrant&quot; fire.   On May 11th, 2021 a PG&amp;E crew replaced the Pole, transformer, cutout, Conductor, Guy Wire, Pothead and installed a Lightening arrestor. "/>
    <s v="PG&amp;E"/>
    <s v="Other"/>
    <s v="Vehicle &amp; Tires"/>
    <s v="D"/>
    <s v="D"/>
    <s v="&lt;0.25"/>
    <s v="Several tires and part of an old truck."/>
    <m/>
    <m/>
    <m/>
    <m/>
    <s v="Unknown"/>
    <m/>
    <m/>
    <s v="Y"/>
    <s v="Overhead"/>
    <x v="0"/>
    <s v="Pole"/>
    <s v="Pole, transformer, cutout, Conductor, Guy wire, pothead, Lightening arrestor"/>
    <n v="100873967"/>
    <s v=" "/>
    <x v="0"/>
    <n v="36.769210000000001"/>
    <n v="-119.83386400000001"/>
    <s v="Fresno"/>
    <s v="ASHLAN AVE 1109"/>
    <n v="12000"/>
    <m/>
    <x v="0"/>
    <s v="Fresno County FD"/>
    <s v="Urban"/>
    <m/>
    <m/>
    <s v="N"/>
    <m/>
    <m/>
    <m/>
    <m/>
    <s v="N"/>
    <s v="N"/>
    <m/>
    <m/>
    <s v="2021-05-11"/>
    <m/>
    <m/>
    <m/>
    <m/>
    <m/>
    <m/>
    <m/>
    <m/>
    <m/>
    <m/>
    <m/>
    <m/>
    <m/>
    <m/>
    <m/>
    <m/>
    <m/>
    <m/>
    <m/>
    <s v="  "/>
    <s v="FRESNO"/>
    <s v="FRESNO 06"/>
    <s v="04:54"/>
    <n v="44327"/>
    <n v="1345567"/>
    <s v="T005286104"/>
    <n v="1945"/>
    <s v="W YALE AVE"/>
    <s v="FRESNO"/>
    <n v="36.770209999999999"/>
    <n v="-119.83493"/>
    <s v="F4TJBCX"/>
    <s v="CAPUCHINO, JEFF"/>
    <n v="252051109"/>
    <s v="20210511 06:40"/>
    <n v="9002"/>
    <m/>
    <s v="F4TJBCX, POLE FIRE/TX IGNITED TIRES AT BASE OF POLE, CALLED FOR CREW, EC TAG SENT"/>
    <s v="Y"/>
    <n v="4"/>
    <s v="\\fxshare-nas05\quotashare-fs01\ESA\5 - Ignition Tracking\Fire_Tab_Attachment_Files"/>
    <m/>
    <n v="36.769565999999998"/>
    <n v="-119.833265"/>
    <m/>
    <s v="FRESNO CITY FIRE"/>
    <m/>
    <s v="Y"/>
    <s v="Y"/>
    <m/>
    <s v="Clear"/>
    <m/>
    <s v="Vehicle"/>
    <m/>
    <s v="Calm"/>
    <m/>
    <s v="PG&amp;E Equipment"/>
    <m/>
    <s v="&lt; 1 meter"/>
    <m/>
    <s v="Fire Dept"/>
    <m/>
    <s v="Overhead"/>
    <m/>
    <s v="Y"/>
    <s v="PHOTOS"/>
    <s v="PG&amp;E Employee"/>
    <m/>
    <s v="FIRE, POLE"/>
    <s v="POLE-WOOD"/>
    <s v="N"/>
    <s v="  "/>
    <s v="Unplanned"/>
    <s v="Fresno"/>
    <s v="Fresno"/>
    <s v="252051109, ASHLAN AVE-1109"/>
    <s v="21-0059575"/>
    <s v="Unplanned"/>
    <s v="Clear;32-90 F"/>
    <s v="3"/>
    <m/>
    <s v="YES"/>
    <s v="None"/>
    <s v="Sustained"/>
    <s v="No"/>
    <s v="602229"/>
    <s v="OH"/>
    <s v="Fuse"/>
    <s v="1345567"/>
    <s v="Pole-Wood, Burned/flashed"/>
    <m/>
    <s v="05/11/21 06:55"/>
    <m/>
    <s v="WEBER/CLINTON/3PS.2PW.1PS"/>
    <s v="CGC #417560852360"/>
    <m/>
    <m/>
    <m/>
    <s v="No"/>
    <s v="3rd Party, Vandalism"/>
    <m/>
    <s v="No"/>
    <m/>
    <m/>
    <m/>
    <m/>
    <m/>
    <m/>
    <m/>
    <m/>
    <m/>
    <m/>
    <m/>
    <m/>
    <m/>
    <m/>
    <m/>
    <m/>
    <m/>
  </r>
  <r>
    <n v="546"/>
    <s v="AGFC"/>
    <s v="3 - QC Complete"/>
    <n v="44327"/>
    <n v="44617"/>
    <s v="Duplicate of index 545. Structure fire, not attributable to PG&amp;E. Troubleman states not attributable to PG&amp;E assets. This information is preliminary. "/>
    <s v="\\fxshare-nas05\quotashare-fs01\ESA\5 - Ignition Tracking\2021_Ignition_QC_Folders\20210511_nan_nan_nan_1387277181"/>
    <s v=" "/>
    <m/>
    <m/>
    <m/>
    <m/>
    <m/>
    <s v="Not In Scope"/>
    <m/>
    <m/>
    <m/>
    <m/>
    <m/>
    <m/>
    <m/>
    <m/>
    <m/>
    <m/>
    <m/>
    <m/>
    <m/>
    <m/>
    <m/>
    <m/>
    <m/>
    <m/>
    <m/>
    <m/>
    <m/>
    <m/>
    <m/>
    <m/>
    <m/>
    <m/>
    <m/>
    <m/>
    <m/>
    <m/>
    <m/>
    <m/>
    <m/>
    <m/>
    <m/>
    <m/>
    <m/>
    <m/>
    <m/>
    <m/>
    <m/>
    <m/>
    <m/>
    <m/>
    <m/>
    <m/>
    <s v=" "/>
    <x v="228"/>
    <s v="01:55:00"/>
    <m/>
    <m/>
    <s v="FAS"/>
    <s v="N"/>
    <s v="Y"/>
    <m/>
    <m/>
    <m/>
    <n v="1387277181"/>
    <m/>
    <m/>
    <m/>
    <m/>
    <s v=" "/>
    <x v="0"/>
    <x v="1"/>
    <s v="N"/>
    <s v="N"/>
    <s v="N"/>
    <s v="Duplicate of index 545. Structure fire, not attributable to PG&amp;E. Troubleman states not attributable to PG&amp;E assets. This information is preliminary. "/>
    <s v="Not PG&amp;E"/>
    <s v="Building"/>
    <m/>
    <m/>
    <m/>
    <s v="Structure-only"/>
    <m/>
    <m/>
    <m/>
    <m/>
    <m/>
    <s v="Duplicate"/>
    <m/>
    <m/>
    <m/>
    <s v="Overhead"/>
    <x v="1"/>
    <m/>
    <m/>
    <m/>
    <s v=" "/>
    <x v="0"/>
    <n v="39.160818300000003"/>
    <n v="-121.57711500000001"/>
    <s v="Yuba"/>
    <s v="EAST MARYSVILLE 1105 "/>
    <n v="12000"/>
    <m/>
    <x v="0"/>
    <s v="Olivehurst FD"/>
    <s v="Urban"/>
    <m/>
    <m/>
    <s v="N"/>
    <m/>
    <m/>
    <m/>
    <m/>
    <s v="N"/>
    <s v="Y"/>
    <s v="202105080600"/>
    <s v="202105080600"/>
    <s v="2021-05-11"/>
    <m/>
    <m/>
    <m/>
    <m/>
    <m/>
    <m/>
    <m/>
    <m/>
    <m/>
    <m/>
    <m/>
    <m/>
    <m/>
    <m/>
    <m/>
    <m/>
    <m/>
    <m/>
    <m/>
    <s v=" "/>
    <s v="SIERRA"/>
    <s v="MARYSVILLE 04"/>
    <s v="01:55"/>
    <s v="05/11/2021"/>
    <m/>
    <n v="1387277181"/>
    <n v="1950"/>
    <s v="BAUGH ST"/>
    <s v="OLIVEHURST"/>
    <n v="39.080953000000001"/>
    <n v="-121.544957"/>
    <s v="T3TADF0"/>
    <s v="FINLEY, ALAN"/>
    <n v="152901102"/>
    <s v="20210511 03:16"/>
    <n v="2640"/>
    <n v="1"/>
    <s v="structure fire at location, olivehurst fire dept wanted meter or service cut"/>
    <s v="Y"/>
    <m/>
    <m/>
    <s v="39.1608183,-121.5771150,11.700000,3D"/>
    <m/>
    <m/>
    <m/>
    <s v="olivehurst fire dept"/>
    <m/>
    <s v="N"/>
    <s v="Y"/>
    <s v="N"/>
    <s v="Clear"/>
    <m/>
    <s v="Structures"/>
    <s v="1850 baugh st only"/>
    <s v="Calm"/>
    <m/>
    <s v="3rd Party"/>
    <m/>
    <s v="Structure Only"/>
    <m/>
    <s v="Fire Dept"/>
    <m/>
    <s v="Overhead"/>
    <m/>
    <s v="N"/>
    <m/>
    <m/>
    <m/>
    <m/>
    <m/>
    <m/>
    <s v=" "/>
    <m/>
    <m/>
    <m/>
    <m/>
    <m/>
    <m/>
    <m/>
    <m/>
    <m/>
    <m/>
    <m/>
    <m/>
    <m/>
    <m/>
    <m/>
    <m/>
    <m/>
    <m/>
    <m/>
    <m/>
    <m/>
    <m/>
    <m/>
    <m/>
    <m/>
    <m/>
    <m/>
    <m/>
    <m/>
    <m/>
    <m/>
    <m/>
    <m/>
    <m/>
    <m/>
    <m/>
    <m/>
    <m/>
    <m/>
    <m/>
    <m/>
    <m/>
    <m/>
    <m/>
    <m/>
    <m/>
    <m/>
  </r>
  <r>
    <n v="545"/>
    <s v="AGFC"/>
    <s v="3 - QC Complete"/>
    <n v="44327"/>
    <n v="44617"/>
    <s v="Structure fire, not attributable to PG&amp;E. Troubleman states not attributable to PG&amp;E assets. This information is preliminary. "/>
    <s v="\\fxshare-nas05\quotashare-fs01\ESA\5 - Ignition Tracking\2021_Ignition_QC_Folders\20210511_nan_nan_nan_1383276368"/>
    <s v=" "/>
    <m/>
    <m/>
    <m/>
    <m/>
    <m/>
    <s v="Not In Scope"/>
    <m/>
    <m/>
    <m/>
    <m/>
    <m/>
    <m/>
    <m/>
    <m/>
    <m/>
    <m/>
    <m/>
    <m/>
    <m/>
    <m/>
    <m/>
    <m/>
    <m/>
    <m/>
    <m/>
    <m/>
    <m/>
    <m/>
    <m/>
    <m/>
    <m/>
    <m/>
    <m/>
    <m/>
    <m/>
    <m/>
    <m/>
    <m/>
    <m/>
    <m/>
    <m/>
    <m/>
    <m/>
    <m/>
    <m/>
    <m/>
    <m/>
    <m/>
    <m/>
    <m/>
    <m/>
    <m/>
    <s v=" "/>
    <x v="228"/>
    <s v="01:16:00"/>
    <m/>
    <m/>
    <s v="FAS"/>
    <s v="N"/>
    <s v="N"/>
    <m/>
    <m/>
    <m/>
    <n v="1383276368"/>
    <m/>
    <m/>
    <m/>
    <m/>
    <s v=" "/>
    <x v="0"/>
    <x v="1"/>
    <s v="N"/>
    <s v="N"/>
    <s v="N"/>
    <s v="Structure fire, not attributable to PG&amp;E. Troubleman states not attributable to PG&amp;E assets. This information is preliminary. "/>
    <s v="Not PG&amp;E"/>
    <s v="Building"/>
    <m/>
    <m/>
    <m/>
    <s v="&lt;0.25"/>
    <m/>
    <m/>
    <m/>
    <m/>
    <m/>
    <s v="Other Fire: Non-PG&amp;E related"/>
    <m/>
    <m/>
    <m/>
    <s v="Overhead"/>
    <x v="1"/>
    <m/>
    <m/>
    <m/>
    <s v=" "/>
    <x v="0"/>
    <n v="39.160851700000002"/>
    <n v="-121.5770933"/>
    <s v="Yuba"/>
    <s v="EAST MARYSVILLE 1105 "/>
    <n v="12000"/>
    <m/>
    <x v="0"/>
    <s v="Olivehurst FD"/>
    <s v="Urban"/>
    <m/>
    <m/>
    <s v="N"/>
    <m/>
    <m/>
    <m/>
    <m/>
    <s v="N"/>
    <s v="Y"/>
    <s v="202105080600"/>
    <s v="202105080600"/>
    <s v="2021-05-11"/>
    <m/>
    <m/>
    <m/>
    <m/>
    <m/>
    <m/>
    <m/>
    <m/>
    <m/>
    <m/>
    <m/>
    <m/>
    <m/>
    <m/>
    <m/>
    <m/>
    <m/>
    <m/>
    <m/>
    <s v="  "/>
    <s v="SIERRA"/>
    <s v="MARYSVILLE 04"/>
    <s v="01:16"/>
    <n v="44327"/>
    <m/>
    <n v="1383276368"/>
    <n v="1950"/>
    <s v="BAUGH ST"/>
    <s v="OLIVEHURST"/>
    <n v="39.080953000000001"/>
    <n v="-121.544957"/>
    <s v="T3TADF0"/>
    <s v="FINLEY, ALAN"/>
    <n v="152901102"/>
    <s v="20210511 03:12"/>
    <n v="1120"/>
    <m/>
    <s v="talked with fire chief- stated to many electrical cords plugged in.  electrical fire- no cause of ours"/>
    <s v="Y"/>
    <m/>
    <m/>
    <s v="39.1608517,-121.5770933,16.200000,3D"/>
    <m/>
    <m/>
    <m/>
    <s v="olivehurst fire dept"/>
    <m/>
    <s v="N"/>
    <s v="Y"/>
    <s v="N"/>
    <s v="Clear"/>
    <m/>
    <s v="Structures"/>
    <s v="customer structure only"/>
    <s v="Calm"/>
    <m/>
    <s v="3rd Party"/>
    <m/>
    <s v="Structure Only"/>
    <m/>
    <s v="Fire Dept"/>
    <m/>
    <s v="Overhead"/>
    <m/>
    <s v="N"/>
    <m/>
    <m/>
    <m/>
    <m/>
    <m/>
    <m/>
    <s v="  "/>
    <m/>
    <m/>
    <m/>
    <m/>
    <m/>
    <m/>
    <m/>
    <m/>
    <m/>
    <m/>
    <m/>
    <m/>
    <m/>
    <m/>
    <m/>
    <m/>
    <m/>
    <m/>
    <m/>
    <m/>
    <m/>
    <m/>
    <m/>
    <m/>
    <m/>
    <m/>
    <m/>
    <m/>
    <m/>
    <m/>
    <m/>
    <m/>
    <m/>
    <m/>
    <m/>
    <m/>
    <m/>
    <m/>
    <m/>
    <m/>
    <m/>
    <m/>
    <m/>
    <m/>
    <m/>
    <m/>
    <m/>
  </r>
  <r>
    <n v="951"/>
    <s v="CATX"/>
    <s v="3 - QC Complete"/>
    <n v="44435"/>
    <n v="44617"/>
    <s v="117 D St / alley between D and E Streets in Westley; bird contacted transformer causing pole fire; meter #1003847614; pole #58391"/>
    <s v="\\fxshare-nas05\quotashare-fs01\ESA\5 - Ignition Tracking\Action Items, CAP Items, Missed Ignitions\Missed_Ignitions_Audit\20210510_15199_1344903_T005285465"/>
    <s v=" "/>
    <s v="Y"/>
    <s v="CATX"/>
    <s v="Asset number associated to igntion changed to transformer CGC# 317974338263, fire lat/long changed to pole lat/long. "/>
    <n v="44435"/>
    <m/>
    <s v="Not In Scope"/>
    <m/>
    <m/>
    <m/>
    <m/>
    <m/>
    <m/>
    <m/>
    <m/>
    <m/>
    <m/>
    <m/>
    <m/>
    <m/>
    <n v="44139"/>
    <n v="44470"/>
    <n v="44162"/>
    <s v="Not listed"/>
    <s v="N"/>
    <s v="XOS11000123"/>
    <m/>
    <m/>
    <s v="N"/>
    <m/>
    <s v="Fire Incident Report"/>
    <m/>
    <m/>
    <m/>
    <m/>
    <m/>
    <m/>
    <m/>
    <m/>
    <s v="N"/>
    <m/>
    <m/>
    <m/>
    <m/>
    <m/>
    <m/>
    <s v="N"/>
    <m/>
    <m/>
    <m/>
    <m/>
    <m/>
    <m/>
    <s v=" "/>
    <x v="229"/>
    <s v="10:13:00"/>
    <n v="44336"/>
    <s v="11:34:00"/>
    <s v="FAS"/>
    <s v="Y"/>
    <s v="N"/>
    <n v="1344903"/>
    <s v="21-0059228"/>
    <m/>
    <s v="T005285465"/>
    <n v="121015645"/>
    <m/>
    <m/>
    <s v="No Photo "/>
    <s v=" "/>
    <x v="0"/>
    <x v="0"/>
    <s v="N"/>
    <s v="N"/>
    <s v="N"/>
    <s v="On May 10, 2021 at 1013 hours, a PG&amp;E Troubleman was dispatched to the Westley 1101 12kV distribution circuit near D Street and Highway 33 in Westley in response to reports of an explosion and a pole fire. Initial analysis indicates the PG&amp;E equipment failed as a result of bird nest contact resulted in an ignition. The ensuing fire was contained to PG&amp;E assets and the fire was suppressed by a third-pary. A PG&amp;E crew replaced the transformer on May 10, 2021."/>
    <s v="PG&amp;E"/>
    <s v="Other"/>
    <s v="Transformer"/>
    <s v="D"/>
    <s v="D"/>
    <s v="Structure-PG&amp;E only"/>
    <m/>
    <m/>
    <m/>
    <m/>
    <m/>
    <s v="Contact - Animal - Nest"/>
    <s v="Contact from object"/>
    <s v="Nest Contact"/>
    <s v="Y"/>
    <s v="Overhead"/>
    <x v="0"/>
    <s v="Transformer"/>
    <s v="Transformer, Hardware/Framing  "/>
    <m/>
    <s v=" "/>
    <x v="0"/>
    <n v="37.548807999200001"/>
    <n v="-121.19990511579999"/>
    <s v="Stanislaus"/>
    <s v="WESTLEY 1101"/>
    <n v="12000"/>
    <s v="WESTLEY 1101CB"/>
    <x v="0"/>
    <s v="Third Party"/>
    <s v="Urban"/>
    <s v="Fire-resistive fuel bed"/>
    <s v="Asphalt "/>
    <s v="N"/>
    <m/>
    <m/>
    <m/>
    <m/>
    <s v="N"/>
    <s v="Y"/>
    <s v="202105081045"/>
    <s v="202105111950"/>
    <s v="2021-06-25"/>
    <m/>
    <m/>
    <m/>
    <m/>
    <m/>
    <m/>
    <m/>
    <m/>
    <m/>
    <m/>
    <m/>
    <m/>
    <m/>
    <m/>
    <m/>
    <m/>
    <m/>
    <m/>
    <m/>
    <s v="  "/>
    <s v="YOSEMITE"/>
    <s v="STANISLAUS"/>
    <m/>
    <m/>
    <m/>
    <m/>
    <m/>
    <m/>
    <m/>
    <m/>
    <m/>
    <m/>
    <m/>
    <m/>
    <m/>
    <m/>
    <m/>
    <m/>
    <m/>
    <m/>
    <m/>
    <m/>
    <m/>
    <m/>
    <m/>
    <m/>
    <m/>
    <m/>
    <m/>
    <m/>
    <m/>
    <m/>
    <m/>
    <m/>
    <m/>
    <m/>
    <m/>
    <m/>
    <m/>
    <m/>
    <m/>
    <m/>
    <m/>
    <m/>
    <m/>
    <m/>
    <m/>
    <m/>
    <m/>
    <m/>
    <m/>
    <s v="  "/>
    <m/>
    <m/>
    <m/>
    <m/>
    <m/>
    <m/>
    <m/>
    <m/>
    <m/>
    <m/>
    <m/>
    <m/>
    <m/>
    <m/>
    <m/>
    <m/>
    <m/>
    <m/>
    <m/>
    <m/>
    <m/>
    <m/>
    <m/>
    <m/>
    <m/>
    <m/>
    <m/>
    <m/>
    <m/>
    <m/>
    <m/>
    <m/>
    <m/>
    <m/>
    <m/>
    <m/>
    <m/>
    <m/>
    <m/>
    <m/>
    <m/>
    <m/>
    <m/>
    <m/>
    <m/>
    <m/>
    <m/>
  </r>
  <r>
    <n v="544"/>
    <s v="AGFC"/>
    <s v="3 - QC Complete"/>
    <n v="44326"/>
    <n v="44617"/>
    <s v="Structure fire, not attributable to PG&amp;E assets. Troubleman disconnected service due to fire. This information is preliminary."/>
    <s v="\\fxshare-nas05\quotashare-fs01\ESA\5 - Ignition Tracking\2021_Ignition_QC_Folders\20210510_nan_nan_nan_8653183396"/>
    <s v=" "/>
    <m/>
    <m/>
    <m/>
    <m/>
    <m/>
    <s v="Not In Scope"/>
    <m/>
    <m/>
    <m/>
    <m/>
    <m/>
    <m/>
    <m/>
    <m/>
    <m/>
    <m/>
    <m/>
    <m/>
    <m/>
    <m/>
    <m/>
    <m/>
    <m/>
    <m/>
    <m/>
    <m/>
    <m/>
    <m/>
    <m/>
    <m/>
    <m/>
    <m/>
    <m/>
    <m/>
    <m/>
    <m/>
    <m/>
    <m/>
    <m/>
    <m/>
    <m/>
    <m/>
    <m/>
    <m/>
    <m/>
    <m/>
    <m/>
    <m/>
    <m/>
    <m/>
    <m/>
    <m/>
    <s v=" "/>
    <x v="229"/>
    <s v="15:06:00"/>
    <m/>
    <m/>
    <s v="FAS"/>
    <s v="N"/>
    <s v="N"/>
    <m/>
    <m/>
    <m/>
    <n v="8653183396"/>
    <m/>
    <m/>
    <m/>
    <m/>
    <s v=" "/>
    <x v="0"/>
    <x v="1"/>
    <s v="N"/>
    <s v="N"/>
    <s v="N"/>
    <s v="Structure fire, not attributable to PG&amp;E assets. Troubleman disconnected service due to fire. This information is preliminary."/>
    <s v="Not PG&amp;E"/>
    <s v="Building"/>
    <m/>
    <m/>
    <m/>
    <s v="Structure-only"/>
    <m/>
    <m/>
    <m/>
    <m/>
    <m/>
    <s v="Other Fire: Non-PG&amp;E related"/>
    <m/>
    <m/>
    <m/>
    <s v="Underground"/>
    <x v="1"/>
    <s v="Transformer Bushing"/>
    <m/>
    <m/>
    <s v=" "/>
    <x v="0"/>
    <n v="38.657400000000003"/>
    <n v="-121.7603783"/>
    <s v="Yolo"/>
    <s v="PLAINFIELD 1106 "/>
    <n v="12000"/>
    <m/>
    <x v="0"/>
    <s v="Woodland FD"/>
    <s v="Agriculture"/>
    <m/>
    <m/>
    <s v="N"/>
    <m/>
    <m/>
    <m/>
    <m/>
    <s v="N"/>
    <s v="Y"/>
    <s v="202105080600"/>
    <s v="202105080600"/>
    <s v="2021-05-10"/>
    <m/>
    <m/>
    <m/>
    <m/>
    <m/>
    <m/>
    <m/>
    <m/>
    <m/>
    <m/>
    <m/>
    <m/>
    <m/>
    <m/>
    <m/>
    <m/>
    <m/>
    <m/>
    <m/>
    <s v="  "/>
    <s v="SACRAMENTO"/>
    <s v="WOODLAND 02"/>
    <s v="15:06"/>
    <n v="44326"/>
    <m/>
    <n v="8653183396"/>
    <n v="1708"/>
    <s v="HOFFMAN ST"/>
    <s v="WOODLAND"/>
    <n v="38.657345999999997"/>
    <n v="-121.760188"/>
    <s v="S2TAMRI"/>
    <s v="RAPADAS, ANTHONY"/>
    <n v="63441106"/>
    <s v="20210510 16:17"/>
    <n v="1031"/>
    <m/>
    <s v="DICONNECTED CUST SERVICE DUE TO STRUCTURE FIRE."/>
    <s v="Y"/>
    <m/>
    <m/>
    <s v="38.6574000,-121.7603783,6.400000,3D"/>
    <m/>
    <m/>
    <m/>
    <s v="WOODLAND FIRE DEPT"/>
    <m/>
    <s v="N"/>
    <s v="Y"/>
    <s v="Y"/>
    <s v="Clear"/>
    <m/>
    <s v="Structures"/>
    <m/>
    <s v="Calm"/>
    <m/>
    <s v="3rd Party"/>
    <m/>
    <s v="Structure Only"/>
    <m/>
    <s v="Fire Dept"/>
    <s v="WOODLAND FIRE DEPT"/>
    <s v="Other (Comments)"/>
    <s v="UNDERGROUND"/>
    <s v="Y"/>
    <s v="PHOTOS"/>
    <s v="PG&amp;E Employee"/>
    <m/>
    <m/>
    <m/>
    <m/>
    <s v="  "/>
    <m/>
    <m/>
    <m/>
    <m/>
    <m/>
    <m/>
    <m/>
    <m/>
    <m/>
    <m/>
    <m/>
    <m/>
    <m/>
    <m/>
    <m/>
    <m/>
    <m/>
    <m/>
    <m/>
    <m/>
    <m/>
    <m/>
    <m/>
    <m/>
    <m/>
    <m/>
    <m/>
    <m/>
    <m/>
    <m/>
    <m/>
    <m/>
    <m/>
    <m/>
    <m/>
    <m/>
    <m/>
    <m/>
    <m/>
    <m/>
    <m/>
    <m/>
    <m/>
    <m/>
    <m/>
    <m/>
    <m/>
  </r>
  <r>
    <n v="543"/>
    <s v="S7RM"/>
    <s v="3 - QC Complete"/>
    <n v="44330"/>
    <n v="44617"/>
    <s v="Other fire does not appear to be attributable to PG&amp;E assets. Troubleman states in his field remarks that this was vegetation fire and PG&amp;E pole is okay. They did identify a missing section of a transformer ground but it was not due to the fire. This information is preliminary. S7RM- No ILIS information available or Outage associated with.  "/>
    <s v="\\fxshare-nas05\quotashare-fs01\ESA\5 - Ignition Tracking\2021_Ignition_QC_Folders\20210510_nan_nan_nan_4690675"/>
    <s v=" "/>
    <m/>
    <m/>
    <m/>
    <m/>
    <m/>
    <s v="Not In Scope"/>
    <m/>
    <m/>
    <m/>
    <m/>
    <m/>
    <m/>
    <m/>
    <m/>
    <m/>
    <m/>
    <m/>
    <m/>
    <m/>
    <m/>
    <m/>
    <m/>
    <m/>
    <m/>
    <m/>
    <m/>
    <m/>
    <m/>
    <m/>
    <m/>
    <m/>
    <m/>
    <m/>
    <m/>
    <m/>
    <m/>
    <m/>
    <m/>
    <m/>
    <m/>
    <m/>
    <m/>
    <m/>
    <m/>
    <m/>
    <m/>
    <m/>
    <m/>
    <m/>
    <m/>
    <m/>
    <m/>
    <s v=" "/>
    <x v="229"/>
    <s v="13:38:00"/>
    <m/>
    <m/>
    <s v="FAS"/>
    <s v="N"/>
    <s v="N"/>
    <m/>
    <m/>
    <m/>
    <n v="4690675"/>
    <n v="121035368"/>
    <m/>
    <m/>
    <m/>
    <s v=" "/>
    <x v="0"/>
    <x v="1"/>
    <s v="N"/>
    <s v="N"/>
    <s v="N"/>
    <s v="On May 10, 2021 at 13:43 hrs. a PG &amp; E Troubleman was dispatched to the El Capitan 1104 12 KV circuit near Santa Fe West and Highway 59 in the City of merced in response to a report of a damaged pole as a result of a vegetation fire.  The Merced FD was on site and had extinguished the fire.  The fire was between 0.25 - 10 acres in size and did not appear to be attributable to PG &amp; E assets.  Inital analysis indicates that the PG &amp; E trouble man responded and determined that this incident involved a vegetation fire and that a pole and wire running from pole to ground were damaged as a result of the fire. The troubleman also identified a missing section of transformer on the ground but it was not due to the fire.   There was no ILIS information nor any outage associated with this ignition.  An EC tag was created for this incident and on 5/10/2021 a PG &amp; E crew replaced the ground rod which had been cut 8' up from the ground."/>
    <s v="Not PG&amp;E"/>
    <s v="Vegetation"/>
    <m/>
    <m/>
    <m/>
    <s v="Structure-only"/>
    <m/>
    <m/>
    <m/>
    <m/>
    <m/>
    <s v="Other Fire: Non-PG&amp;E related"/>
    <m/>
    <m/>
    <m/>
    <s v="Overhead"/>
    <x v="1"/>
    <m/>
    <m/>
    <m/>
    <s v=" "/>
    <x v="0"/>
    <n v="37.320461700000003"/>
    <n v="-120.5096017"/>
    <s v="Merced"/>
    <s v="EL CAPITAN 1104 "/>
    <n v="12000"/>
    <m/>
    <x v="0"/>
    <s v="Cal Fire/Merced County FD"/>
    <s v="Urban"/>
    <m/>
    <m/>
    <s v="N"/>
    <m/>
    <m/>
    <m/>
    <m/>
    <s v="N"/>
    <s v="N"/>
    <m/>
    <m/>
    <s v="2021-05-10"/>
    <m/>
    <m/>
    <m/>
    <m/>
    <m/>
    <m/>
    <m/>
    <m/>
    <m/>
    <m/>
    <m/>
    <m/>
    <m/>
    <m/>
    <m/>
    <m/>
    <m/>
    <m/>
    <m/>
    <s v="  "/>
    <s v="YOSEMITE"/>
    <s v="MERCED 01"/>
    <s v="13:38"/>
    <n v="44326"/>
    <m/>
    <n v="4690675"/>
    <s v="UNKNOWN"/>
    <s v="PREMISES DO NOT CHANGE"/>
    <s v="MERCED"/>
    <n v="37.299556000000003"/>
    <n v="-120.46836999999999"/>
    <s v="Y4TRFK5"/>
    <s v="KITCHELL, ROBERT "/>
    <m/>
    <s v="20210510 14:26"/>
    <n v="1100"/>
    <m/>
    <s v="grass fire. pole is ok. found cut/missing section of ground for tx. not caused by fire. called for crew to replace. "/>
    <s v="Y"/>
    <n v="3"/>
    <s v="\\fxshare-nas05\quotashare-fs01\ESA\5 - Ignition Tracking\Fire_Tab_Attachment_Files"/>
    <s v="37.3204617,-120.5096017,39.900000,3D"/>
    <m/>
    <m/>
    <s v="2/p/w of sw4214. S side of tracks and santa fe west of hwy 59"/>
    <s v="cal fire /merced city (209)9663621"/>
    <m/>
    <s v="N"/>
    <s v="Y"/>
    <s v="N"/>
    <s v="Clear"/>
    <m/>
    <s v="Private Land"/>
    <m/>
    <s v="Breezy"/>
    <m/>
    <s v="Vegetation"/>
    <m/>
    <s v="0.25 - 10 Acres"/>
    <m/>
    <s v="Cal Fire"/>
    <m/>
    <s v="Overhead"/>
    <m/>
    <s v="Y"/>
    <s v="photos"/>
    <s v="PG&amp;E Employee"/>
    <s v="Info only "/>
    <m/>
    <m/>
    <m/>
    <s v="  "/>
    <m/>
    <m/>
    <m/>
    <m/>
    <m/>
    <m/>
    <m/>
    <m/>
    <m/>
    <m/>
    <m/>
    <m/>
    <m/>
    <m/>
    <m/>
    <m/>
    <m/>
    <m/>
    <m/>
    <m/>
    <m/>
    <m/>
    <m/>
    <m/>
    <m/>
    <m/>
    <m/>
    <m/>
    <m/>
    <m/>
    <m/>
    <m/>
    <m/>
    <m/>
    <m/>
    <m/>
    <m/>
    <m/>
    <m/>
    <m/>
    <m/>
    <m/>
    <m/>
    <m/>
    <m/>
    <m/>
    <m/>
  </r>
  <r>
    <n v="542"/>
    <s v="AGFC"/>
    <s v="3 - QC Complete"/>
    <n v="44326"/>
    <n v="44617"/>
    <s v="Structure fire, not attributable to PG&amp;E assets. Troubleman booted meter per Fire Department. This information is preliminary."/>
    <s v="\\fxshare-nas05\quotashare-fs01\ESA\5 - Ignition Tracking\2021_Ignition_QC_Folders\20210510_nan_nan_nan_8623563856"/>
    <s v=" "/>
    <m/>
    <m/>
    <m/>
    <m/>
    <m/>
    <s v="Not In Scope"/>
    <m/>
    <m/>
    <m/>
    <m/>
    <m/>
    <m/>
    <m/>
    <m/>
    <m/>
    <m/>
    <m/>
    <m/>
    <m/>
    <m/>
    <m/>
    <m/>
    <m/>
    <m/>
    <m/>
    <m/>
    <m/>
    <m/>
    <m/>
    <m/>
    <m/>
    <m/>
    <m/>
    <m/>
    <m/>
    <m/>
    <m/>
    <m/>
    <m/>
    <m/>
    <m/>
    <m/>
    <m/>
    <m/>
    <m/>
    <m/>
    <m/>
    <m/>
    <m/>
    <m/>
    <m/>
    <m/>
    <s v=" "/>
    <x v="229"/>
    <s v="13:29:00"/>
    <m/>
    <m/>
    <s v="FAS"/>
    <s v="N"/>
    <s v="N"/>
    <m/>
    <m/>
    <m/>
    <n v="8623563856"/>
    <m/>
    <m/>
    <m/>
    <m/>
    <s v=" "/>
    <x v="0"/>
    <x v="1"/>
    <s v="N"/>
    <s v="N"/>
    <s v="N"/>
    <s v="Structure fire, not attributable to PG&amp;E assets. Troubleman booted meter per Fire Department. This information is preliminary."/>
    <s v="Not PG&amp;E"/>
    <s v="Building"/>
    <m/>
    <m/>
    <m/>
    <s v="Structure-only"/>
    <m/>
    <m/>
    <m/>
    <m/>
    <m/>
    <s v="Other Fire: Non-PG&amp;E related"/>
    <m/>
    <m/>
    <m/>
    <s v="Overhead"/>
    <x v="1"/>
    <m/>
    <m/>
    <m/>
    <s v=" "/>
    <x v="0"/>
    <n v="37.333680000000001"/>
    <n v="-121.82363669999999"/>
    <s v="Santa Clara"/>
    <s v="SWIFT 2106 "/>
    <n v="21000"/>
    <m/>
    <x v="0"/>
    <s v="San Jose FD"/>
    <s v="Urban"/>
    <m/>
    <m/>
    <s v="N"/>
    <m/>
    <m/>
    <m/>
    <m/>
    <s v="N"/>
    <s v="N"/>
    <m/>
    <m/>
    <s v="2021-05-10"/>
    <m/>
    <m/>
    <m/>
    <m/>
    <m/>
    <m/>
    <m/>
    <m/>
    <m/>
    <m/>
    <m/>
    <m/>
    <m/>
    <m/>
    <m/>
    <m/>
    <m/>
    <m/>
    <m/>
    <s v="  "/>
    <s v="SAN JOSE"/>
    <s v="SAN JOSE 09"/>
    <s v="13:29"/>
    <n v="44326"/>
    <m/>
    <n v="8623563856"/>
    <n v="2145"/>
    <s v="MENDOTA WAY"/>
    <s v="SAN JOSE"/>
    <n v="37.331196000000013"/>
    <n v="-121.82314100000001"/>
    <s v="J2TM1CI"/>
    <s v="CAMERON, MIKE"/>
    <n v="83392106"/>
    <s v="20210510 14:32"/>
    <n v="1120"/>
    <m/>
    <s v="booted mtr. per fire dept."/>
    <s v="Y"/>
    <m/>
    <m/>
    <s v="37.3336800,-121.8236367,40.800000,3D"/>
    <m/>
    <m/>
    <m/>
    <s v="San Jose Fire Dept."/>
    <m/>
    <s v="N"/>
    <s v="Y"/>
    <s v="N"/>
    <s v="Clear"/>
    <m/>
    <s v="Structures"/>
    <m/>
    <s v="Calm"/>
    <m/>
    <s v="Unknown"/>
    <m/>
    <s v="Structure Only"/>
    <m/>
    <s v="Fire Dept"/>
    <m/>
    <s v="Overhead"/>
    <m/>
    <s v="N"/>
    <m/>
    <m/>
    <m/>
    <m/>
    <m/>
    <m/>
    <s v="  "/>
    <m/>
    <m/>
    <m/>
    <m/>
    <m/>
    <m/>
    <m/>
    <m/>
    <m/>
    <m/>
    <m/>
    <m/>
    <m/>
    <m/>
    <m/>
    <m/>
    <m/>
    <m/>
    <m/>
    <m/>
    <m/>
    <m/>
    <m/>
    <m/>
    <m/>
    <m/>
    <m/>
    <m/>
    <m/>
    <m/>
    <m/>
    <m/>
    <m/>
    <m/>
    <m/>
    <m/>
    <m/>
    <m/>
    <m/>
    <m/>
    <m/>
    <m/>
    <m/>
    <m/>
    <m/>
    <m/>
    <m/>
  </r>
  <r>
    <n v="541"/>
    <s v="TLAL"/>
    <s v="3 - QC Complete"/>
    <n v="44329"/>
    <n v="44617"/>
    <s v=" Tree fell through overhead circuit, resulting in a wires down incident and an ignition. The ensuing fire was 3 meters - 0.25 acre in size. EOC Preliminary: On 5/10 at 12:49 the hotline received a call from the HAWC to notify us of a small spot fire that was quickly contained at Musso Rd x Hoguertel Hill Rd, Auburn, Placer County with an outage associated with it that started at 12:37.  The HAWK was not aware of any events that meet the CPUC criteria. 13:01 called the T-man James Raggio  at 707-291-3799 and he let me know that a tree fell through the wire and the wire was live when it hit the ground and started a 50x50 foot fire that is currently out. OIS: 1345067, 1345112; FOID: T005285631 (JKRB), T005285637 (MJJ4-Assist), T005285662 (JKRB-Cxl), T005285664 (MJJ4); ILIS: 21-0059273; EC: 121035361, 121188653, 121188654, 121188650, 121188345; PM: 35249152, 31540201, 31540202, 31540203, 31540204; Circuit ID: 152241102, SAP Pole ID: 100078631, 100078632, 100078633, 100078635, 100078636; Eqp: Conductor, Pole, Crossarm, Insulator"/>
    <s v="\\fxshare-nas05\quotashare-fs01\ESA\5 - Ignition Tracking\2021_Ignition_QC_Folders\20210510_1345067_nan_nan_T005285631"/>
    <s v=" "/>
    <m/>
    <s v="TLAL"/>
    <s v="Outage Time Adjusted; Additional FOID, OIS Added; ILIS, EC Tags Added; HFTD &amp; Fire Lat/Long Updated"/>
    <m/>
    <m/>
    <s v="Not Assigned"/>
    <s v="Not Required"/>
    <m/>
    <m/>
    <s v="Not Required"/>
    <m/>
    <m/>
    <m/>
    <m/>
    <m/>
    <m/>
    <m/>
    <s v="Complete"/>
    <s v="Trunk (Decay, Defect, Cavity)"/>
    <m/>
    <m/>
    <m/>
    <m/>
    <m/>
    <m/>
    <m/>
    <m/>
    <m/>
    <m/>
    <m/>
    <m/>
    <m/>
    <m/>
    <m/>
    <m/>
    <m/>
    <m/>
    <m/>
    <m/>
    <m/>
    <m/>
    <m/>
    <m/>
    <m/>
    <m/>
    <s v="Y"/>
    <n v="44328"/>
    <n v="44328"/>
    <s v="JKRB"/>
    <s v="707-291-3799 jkrb@pge.com"/>
    <s v="James' supervisor responded to my email with pics"/>
    <m/>
    <s v=" "/>
    <x v="229"/>
    <s v="12:19:00"/>
    <n v="44326"/>
    <s v="12:37:00"/>
    <s v="FAS"/>
    <s v="N"/>
    <s v="N"/>
    <s v="1345067, 1345112"/>
    <s v="21-0059273"/>
    <m/>
    <s v="T005285631, T005285637, T005285662, T005285664"/>
    <s v="121035361, 121188653, 121188654, 121188650, 121188345"/>
    <n v="120903240"/>
    <m/>
    <s v="PG&amp;E_541_Ignition_20210510_8.jpg"/>
    <s v=" "/>
    <x v="1"/>
    <x v="0"/>
    <s v="Y"/>
    <s v="Y"/>
    <s v="N"/>
    <s v="On May 10, 2021 at 1253 hours, PG&amp;E Troublemen patrolled the Halsey 1102 12kV Distribution Circuit number 152241102, in the Zone 1 Tree Mortality High Hazard Zone Tier 1 State Responsibility area near 14625 and 14675 Musso Road in Auburn. They observed the line recloser 2514 in an open position, three broken primary overhead #6 solid copper overhead conductors in one span and one in the adjacent span, a burnt 45' class one wood pole, a burnt 8' ALS crossarm, three sets of damaged 21kV poly insulators, and a small brush fire. There was additional repair work found to be in need for other spans of conductors, insulators, and crossarms, as a result of this incident. Initial analysis indicates the ignition was caused by a multi-stem black oak tree that partially failed when a spar came off and fell into and through the nearby conductors. The 60' tall (38&quot; DBH) green mature black oak tree was within striking distance at 25' from the conductors. The tree showed no visible external issues, but a significant internal hollow cavity was found upon inspection. The causal tree was last inspected on November 4, 2020 and last worked on November 27, 2020. Cal Fire responded to and extinguished the 100' x 100' fire. The 50-minute outage affected 974 customers. The line was returned to service on May 10, 2021. This information is preliminary."/>
    <s v="PG&amp;E"/>
    <s v="Vegetation"/>
    <m/>
    <s v="D"/>
    <s v="D"/>
    <s v="&lt;0.25"/>
    <m/>
    <m/>
    <m/>
    <m/>
    <m/>
    <s v="Vegetation"/>
    <s v="Contact from object"/>
    <s v="Veg. contact"/>
    <s v="Y"/>
    <s v="Overhead"/>
    <x v="0"/>
    <s v="Conductor - Primary"/>
    <s v="Conductor, Pole, Crossarm, Insulator"/>
    <n v="100078632"/>
    <s v=" "/>
    <x v="3"/>
    <n v="38.950723000000004"/>
    <n v="-121.040047"/>
    <s v="Placer"/>
    <s v="HALSEY 1102"/>
    <n v="12000"/>
    <m/>
    <x v="0"/>
    <s v="Cal Fire"/>
    <s v="Urban"/>
    <m/>
    <m/>
    <s v="N"/>
    <m/>
    <m/>
    <n v="300"/>
    <m/>
    <s v="N"/>
    <s v="Y"/>
    <s v="2021-05-10 19:19:00"/>
    <s v="202105080600"/>
    <s v="2021-05-10"/>
    <n v="38.950723000000004"/>
    <n v="-121.040047"/>
    <n v="44326.569444444453"/>
    <s v="BranchFail"/>
    <s v="Green Mature black oak with no visible external issues  Had a spar failure resulting in a wire down situation. The internal defects were significant, hollow cavity.  "/>
    <s v="OAKK"/>
    <n v="60"/>
    <n v="38"/>
    <n v="20"/>
    <s v="None"/>
    <s v="None"/>
    <s v="N"/>
    <n v="1"/>
    <m/>
    <s v="Plain"/>
    <s v="B"/>
    <s v="CrossArm"/>
    <s v="BareWire"/>
    <m/>
    <s v="  "/>
    <s v="SIERRA"/>
    <s v="AUBURN 01"/>
    <s v="12:19"/>
    <n v="44326"/>
    <n v="1345067"/>
    <s v="T005285631"/>
    <n v="245"/>
    <s v="JUNIPER DR"/>
    <s v="AUBURN"/>
    <n v="38.947009999999999"/>
    <n v="-121.04549"/>
    <s v="T2TJKRB"/>
    <s v="RAGGIO, JAMES"/>
    <n v="152241102"/>
    <s v="20210510 14:05"/>
    <n v="9002"/>
    <m/>
    <s v="tree fell into power line. broke 3 wires in one span and 1 in the adjacent span cuase small brush fire. replace pole and repair replace wire."/>
    <s v="Y"/>
    <m/>
    <m/>
    <s v="38.9555483,-121.0390100,472.500000,3D"/>
    <m/>
    <m/>
    <m/>
    <s v="cal fire"/>
    <m/>
    <s v="N"/>
    <s v="Y"/>
    <m/>
    <s v="Clear"/>
    <m/>
    <s v="Private Land"/>
    <m/>
    <s v="Calm"/>
    <m/>
    <s v="Vegetation"/>
    <m/>
    <s v="3 meters - 0.25 Acres"/>
    <m/>
    <s v="Cal Fire"/>
    <m/>
    <s v="Overhead"/>
    <m/>
    <s v="Y"/>
    <s v="pictures of tree and burned area"/>
    <s v="PG&amp;E Employee"/>
    <m/>
    <s v="TREE-FELL INTO LINE"/>
    <s v="CONDUCTOR, OVERHEAD"/>
    <s v="N"/>
    <s v="  "/>
    <m/>
    <m/>
    <m/>
    <m/>
    <m/>
    <m/>
    <m/>
    <m/>
    <m/>
    <m/>
    <m/>
    <m/>
    <m/>
    <m/>
    <m/>
    <m/>
    <m/>
    <m/>
    <m/>
    <m/>
    <m/>
    <m/>
    <m/>
    <m/>
    <m/>
    <m/>
    <m/>
    <m/>
    <m/>
    <m/>
    <m/>
    <m/>
    <m/>
    <m/>
    <m/>
    <m/>
    <m/>
    <m/>
    <m/>
    <m/>
    <m/>
    <m/>
    <m/>
    <m/>
    <m/>
    <m/>
    <m/>
  </r>
  <r>
    <n v="540"/>
    <s v="D1WR"/>
    <s v="3 - QC Complete"/>
    <n v="44334"/>
    <n v="44617"/>
    <s v="Overhead primary neutral failed resulting in a wires down incident and an ignition. The ensuing fire was 1 meter - &lt; 3 meters in size. This information is preliminary."/>
    <s v="\\fxshare-nas05\quotashare-fs01\ESA\5 - Ignition Tracking\2021_Ignition_QC_Folders\20210510_1344811_21-0059136_nan_T005285353"/>
    <s v=" "/>
    <m/>
    <s v="D1WR"/>
    <s v="Outage Time Adjusted"/>
    <n v="44330"/>
    <m/>
    <s v="Not In Scope"/>
    <m/>
    <m/>
    <m/>
    <m/>
    <m/>
    <m/>
    <m/>
    <m/>
    <m/>
    <m/>
    <m/>
    <m/>
    <m/>
    <m/>
    <m/>
    <m/>
    <m/>
    <m/>
    <m/>
    <m/>
    <m/>
    <m/>
    <m/>
    <m/>
    <m/>
    <m/>
    <m/>
    <m/>
    <m/>
    <m/>
    <m/>
    <m/>
    <s v="Y"/>
    <n v="44327"/>
    <n v="44334"/>
    <s v="San Jose FD"/>
    <s v="SJFDRecords@sanjoseca.gov"/>
    <m/>
    <m/>
    <s v="Y"/>
    <n v="44327"/>
    <n v="44329"/>
    <s v="M1CI"/>
    <s v="408-205-8498"/>
    <s v="Tman found primary neutral down-felt it had detached from shoe at end of insulator on crossarm. Advised crew foreman be contacted for details. Foreman DGBB confirmed incident was caused by mylar balloon."/>
    <m/>
    <s v=" "/>
    <x v="229"/>
    <s v="09:10:00"/>
    <n v="44326"/>
    <s v="09:08:00"/>
    <s v="FAS"/>
    <s v="N"/>
    <s v="N"/>
    <n v="1344811"/>
    <s v="21-0059136"/>
    <m/>
    <s v="T005285353"/>
    <n v="121018740"/>
    <m/>
    <m/>
    <s v="No photo"/>
    <s v=" "/>
    <x v="1"/>
    <x v="0"/>
    <s v="Y"/>
    <s v="Y"/>
    <s v="N"/>
    <s v="On May 10, 2021 at 9:10 hours, a PG&amp;E Troubleman was dispatched to the Swift 2106 21kV Distribution circuit at the rear of 2214 Annona Drive, San Jose in response to a report of sparks &amp; smoke on pole. Upon arrival, troubleman observed San Jose Fire Department was extinguishing a small fire on backyard fence. Initial analysis was primary neutral detached from shoe on crossarm and came down on fence. An Electric Corrective (EC) tag was written (Notification # 121018740) to repair damaged assets. Crew was called out  and found mylar balloon had melted shoe, and onto primary and secondary conductors. The 9 hour 26 minute outage affected 5,063 customers. This information is preliminary."/>
    <s v="PG&amp;E"/>
    <s v="Other"/>
    <s v="Fence"/>
    <s v="D"/>
    <s v="D"/>
    <s v="&lt;3 meters of linear travel"/>
    <s v="Fire contained to customer's backyard fence- 6-8 foot section"/>
    <m/>
    <m/>
    <m/>
    <m/>
    <s v="Contact - 3rd Party"/>
    <s v="Contact from object"/>
    <s v="Balloon contact"/>
    <s v="Y"/>
    <s v="Overhead"/>
    <x v="0"/>
    <s v="Conductor - Primary"/>
    <s v="Conductors"/>
    <n v="100579104"/>
    <s v=" "/>
    <x v="0"/>
    <n v="37.329181699999999"/>
    <n v="-121.82322000000001"/>
    <s v="Santa Clara"/>
    <s v="SWIFT 2106"/>
    <n v="21000"/>
    <m/>
    <x v="0"/>
    <s v="San Jose FD"/>
    <s v="Urban"/>
    <m/>
    <m/>
    <s v="N"/>
    <m/>
    <m/>
    <n v="300"/>
    <m/>
    <s v="N"/>
    <s v="N"/>
    <m/>
    <m/>
    <s v="2021-05-10"/>
    <m/>
    <m/>
    <m/>
    <m/>
    <m/>
    <m/>
    <m/>
    <m/>
    <m/>
    <m/>
    <m/>
    <m/>
    <m/>
    <m/>
    <m/>
    <m/>
    <m/>
    <m/>
    <m/>
    <s v="  "/>
    <s v="SAN JOSE"/>
    <s v="SAN JOSE 09"/>
    <s v="09:10"/>
    <n v="44326"/>
    <n v="1344811"/>
    <s v="T005285353"/>
    <n v="2214"/>
    <s v="ANNONA AVE"/>
    <s v="SAN JOSE"/>
    <n v="37.328240000000001"/>
    <n v="-121.82241"/>
    <s v="J2TM1CI"/>
    <s v="CAMERON, MIKE"/>
    <n v="83392106"/>
    <s v="20210510 12:27"/>
    <n v="9260"/>
    <m/>
    <s v="P.N. down,  need crew to repair"/>
    <s v="Y"/>
    <m/>
    <m/>
    <s v="37.3291817,-121.8232200,32.600000,3D"/>
    <m/>
    <m/>
    <m/>
    <s v="San Jose Fire Dept."/>
    <m/>
    <s v="N"/>
    <s v="Y"/>
    <m/>
    <s v="Clear"/>
    <m/>
    <s v="Structures"/>
    <m/>
    <s v="Calm"/>
    <m/>
    <s v="PG&amp;E Equipment"/>
    <m/>
    <s v="1 meter - &lt; 3 meters"/>
    <m/>
    <s v="Fire Dept"/>
    <m/>
    <s v="Overhead"/>
    <m/>
    <s v="N"/>
    <m/>
    <m/>
    <m/>
    <s v="OVERHEAD"/>
    <s v="CONDUCTOR, OVERHEAD"/>
    <s v="N"/>
    <s v="  "/>
    <s v="Unplanned"/>
    <s v="San Jose"/>
    <s v="San Jose"/>
    <s v="083392106, SWIFT-2106"/>
    <s v="21-0059136"/>
    <s v="Unplanned"/>
    <s v="Clear;32-90 F"/>
    <s v="5063"/>
    <s v="451235"/>
    <s v="YES"/>
    <s v="Force Out"/>
    <s v="Sustained"/>
    <s v="No"/>
    <s v="918614"/>
    <s v="OH"/>
    <s v="Line Recloser"/>
    <s v="1344811"/>
    <s v="Conductor, Overhead, Broken, wire on ground"/>
    <s v="NONE"/>
    <s v="05/10/21 13:03"/>
    <m/>
    <s v="SANTIAGO AVE AND ANNONA AVE"/>
    <s v="IRO 2212 ANNONA AVA"/>
    <s v="FUS 94603 OPEN|SW 26334 CLOSE|T9085 COIS TWD T9084 OPEN|SW 3939 CLOSE"/>
    <s v="PRIMARY NEUTRAL FAIL, LET GO"/>
    <m/>
    <s v="No"/>
    <s v="Equipment Failure/Involved, Overhead"/>
    <m/>
    <s v="No"/>
    <s v="1"/>
    <m/>
    <m/>
    <m/>
    <m/>
    <m/>
    <m/>
    <m/>
    <m/>
    <m/>
    <m/>
    <m/>
    <m/>
    <m/>
    <m/>
    <m/>
    <m/>
  </r>
  <r>
    <n v="539"/>
    <s v="TLAL"/>
    <s v="3 - QC Complete"/>
    <n v="44328"/>
    <n v="44617"/>
    <s v="Tree fell into overhead circuit resulting in a wires down incident and an ignition. The ensuing fire was 3 meters - 0.25 acre in size. EOC Preliminary: On 5/10 received a call from the HAWC about a small spot fire with an outage affecting 14 customers at the end of Granada off Sugar Pine in Magalia in Butte County 20X20 spot fire that appears to have started with a tree fell through a span of wire per ILIS 21-0059075 on 5/10 at 06:58. 08:25 called Eric Sutfin at the HAWC to confirm that this was not reportable. 08:30 called T-man Allan Thorne and he confirmed that a tree fell through a line and the line was energized when it hit the ground starting a small fire which is now out.  No injuries or fatalities, no property damage greater than $50K, and no media on site.  determined non-reportable at 08:33. This information is preliminary. OIS: 1344652; ILIS: 21-0059075; FOID: T005285180 (AST2), T005285172 (MMMQ), T005285199 (LBS3); EC: 120991691; PM: 35248842; Circuit ID: 102831105, SAP ID: 103971980"/>
    <s v="\\fxshare-nas05\quotashare-fs01\ESA\5 - Ignition Tracking\2021_Ignition_QC_Folders\20210510_1344652_21-0059075_nan_T005285180"/>
    <s v=" "/>
    <m/>
    <s v="TLAL"/>
    <s v="Create Time Updated; Additional FOIDs Added; Failure Sub-Driver Updated"/>
    <m/>
    <s v="MT1Y (Exponent)"/>
    <s v="Complete"/>
    <s v="Not Required"/>
    <m/>
    <m/>
    <s v="Not Required"/>
    <m/>
    <m/>
    <m/>
    <m/>
    <m/>
    <m/>
    <m/>
    <s v="Complete"/>
    <s v="Trunk (Stand Structure Change)"/>
    <n v="44109"/>
    <n v="44413"/>
    <m/>
    <m/>
    <s v="N"/>
    <m/>
    <m/>
    <m/>
    <s v="N"/>
    <m/>
    <s v="Fire Incident Report"/>
    <m/>
    <m/>
    <m/>
    <m/>
    <m/>
    <n v="44434"/>
    <n v="44434"/>
    <m/>
    <m/>
    <m/>
    <m/>
    <m/>
    <m/>
    <m/>
    <m/>
    <m/>
    <m/>
    <m/>
    <m/>
    <m/>
    <m/>
    <m/>
    <s v=" "/>
    <x v="229"/>
    <s v="07:10:00"/>
    <n v="44326"/>
    <s v="07:13:00"/>
    <s v="FAS"/>
    <s v="N"/>
    <s v="N"/>
    <n v="1344652"/>
    <s v="21-0059075"/>
    <m/>
    <s v="T005285180, T005285172, T005285199"/>
    <n v="120991691"/>
    <m/>
    <m/>
    <s v="PG&amp;E_539_Ignition_20210510_3.jpg"/>
    <s v=" "/>
    <x v="1"/>
    <x v="0"/>
    <s v="Y"/>
    <s v="Y"/>
    <s v="N"/>
    <s v="On May 10, 2021 at 0720 hours, a PG&amp;E Troubleman patrolled the Paradise 1105 12kV Distribution Circuit number 102831105, in the Tier 3 State Responsibility area east of 13812 and 13815 Granada Drive, Magalia, CA 95954. He observed 100' of 1/0 AL tree wire primary overhead conductor broken and down on the ground in the brush, a damaged 100KVA typical pole bolt 1PH overhead transformer, two of two blown at fuse 969683, and a fire. Initial analysis indicates the ignition was caused by a living ponderosa pine tree that completely failed at approximately 40' from base and fell northward into and through the nearby conductors, during a strong wind event. The recorded maximum sustained wind speed on the incident date was 28.88 MPH. The tree base was damaged on November 8, 2018, but the canopy was found green upon failure. The wood at the break contained moisture and there was no visible rot. The 125' tall (41&quot; DBH) ponderosa pine was within striking distance at 55' from the conductors. The causal tree was last inspected on October 5, 2020. Cal Fire responded to and extinguished the 20' x 20' fire. The 522-minute unplanned sustained outage affected 14 customers. The line was returned to service on May 10, 2021. This information is preliminary."/>
    <s v="PG&amp;E"/>
    <s v="Vegetation"/>
    <m/>
    <s v="D"/>
    <s v="D"/>
    <s v="&lt;0.25"/>
    <m/>
    <m/>
    <m/>
    <m/>
    <m/>
    <s v="Vegetation"/>
    <s v="Contact from object"/>
    <s v="Weather - High Winds"/>
    <s v="Y"/>
    <s v="Overhead"/>
    <x v="0"/>
    <s v="Conductor - Primary"/>
    <s v="Conductor, Transformer"/>
    <n v="103971980"/>
    <s v=" "/>
    <x v="2"/>
    <n v="39.812713299999999"/>
    <n v="-121.5805683"/>
    <s v="Butte"/>
    <s v="PARADISE 1105"/>
    <n v="12000"/>
    <m/>
    <x v="0"/>
    <s v="Cal Fire"/>
    <s v="Hardwood Forest"/>
    <m/>
    <m/>
    <s v="Y"/>
    <s v="Camp 2018"/>
    <m/>
    <n v="280"/>
    <m/>
    <s v="N"/>
    <s v="Y"/>
    <s v="202105080600"/>
    <s v="202105110100"/>
    <s v="2021-05-10"/>
    <n v="39.812736999999998"/>
    <n v="-121.58046299999999"/>
    <n v="44327"/>
    <s v="TrunkFail"/>
    <s v="Tree was previously damaged in campfire. minimal vegetation left surrounding tree help inucr its failure. No visible rot or damage at break site. ske2."/>
    <s v="PINP"/>
    <n v="125"/>
    <n v="41"/>
    <n v="55"/>
    <s v="None"/>
    <s v="Slight"/>
    <s v="N"/>
    <n v="1"/>
    <m/>
    <s v="Hillside"/>
    <s v="A"/>
    <s v="CrossArm"/>
    <s v="BareWire"/>
    <m/>
    <s v="  "/>
    <s v="NORTH VALLEY"/>
    <s v="PARADISE"/>
    <s v="07:13"/>
    <n v="44326"/>
    <n v="1344652"/>
    <s v="T005285180"/>
    <s v="UNKNOWN"/>
    <s v="COUTOLENC RD "/>
    <s v="MAGALIA"/>
    <n v="39.809139999999999"/>
    <n v="-121.57948"/>
    <s v="V2TAST2"/>
    <s v="THORNE III, ALLAN"/>
    <n v="102831105"/>
    <s v="20210510 08:39"/>
    <n v="9002"/>
    <m/>
    <s v="TREE FELL, RPR WIRE DOWN, REPLACE 100KVA"/>
    <s v="Y"/>
    <n v="4"/>
    <s v="\\fxshare-nas05\quotashare-fs01\ESA\5 - Ignition Tracking\Fire_Tab_Attachment_Files"/>
    <s v="39.8127133,-121.5805683,702.100000,3D"/>
    <m/>
    <m/>
    <m/>
    <s v="CAL FIRE ENGINE 2167"/>
    <m/>
    <s v="N"/>
    <s v="Y"/>
    <m/>
    <s v="Storm Wind"/>
    <m/>
    <s v="PG&amp;E Only"/>
    <m/>
    <s v="Breezy"/>
    <m/>
    <s v="PG&amp;E Equipment"/>
    <m/>
    <s v="1 meter - &lt; 3 meters"/>
    <m/>
    <s v="Cal Fire"/>
    <m/>
    <s v="Overhead"/>
    <m/>
    <s v="Y"/>
    <s v="PICTURES"/>
    <s v="PG&amp;E Employee"/>
    <m/>
    <s v="TREE-FELL INTO LINE"/>
    <s v="CONDUCTOR, OVERHEAD"/>
    <s v="Y"/>
    <s v="  "/>
    <s v="Unplanned"/>
    <s v="North Valley"/>
    <s v="Paradise"/>
    <s v="102831105, PARADISE-1105"/>
    <s v="21-0059075"/>
    <s v="Unplanned"/>
    <s v="Strong Winds;"/>
    <s v="14"/>
    <s v="7308"/>
    <s v="NO"/>
    <s v="Line to Ground"/>
    <s v="Sustained"/>
    <s v="No"/>
    <s v="969683"/>
    <s v="OH"/>
    <s v="Fuse"/>
    <s v="1344652"/>
    <s v="Conductor, Overhead, On Ground"/>
    <m/>
    <m/>
    <m/>
    <s v="INT SKYWAY &amp; MAGALIA CEMETERY RD"/>
    <s v="1 SPAN SS OF MTR 100000048163"/>
    <s v="NONE"/>
    <s v="TREE FELL THROUGH LINE "/>
    <m/>
    <s v="No"/>
    <s v="Vegetation, Tree - fell into line"/>
    <m/>
    <s v="No"/>
    <m/>
    <m/>
    <m/>
    <m/>
    <m/>
    <m/>
    <m/>
    <m/>
    <m/>
    <m/>
    <m/>
    <m/>
    <m/>
    <m/>
    <m/>
    <m/>
    <m/>
  </r>
  <r>
    <n v="538"/>
    <s v="TLAL"/>
    <s v="3 - QC Complete"/>
    <n v="44329"/>
    <n v="44617"/>
    <s v="Bird flew into overhead circuit resulting in a wires down incident. The ensuing fire was 3 meters - 0.25 acre in size. EOC Preliminary: On 5/10 at 06:36 the hotline received a call about an outage and fire in Volcano on Ponderosa Way from John Bruckbauer. The outage was at 05:41 due to an open line recloser on the Pine Grove 1102 called John at 06:45 and confirmed 50X50 spot fire near a line down.  This was all the. Called t-man  Ron Roberts at 06:51 209-986-6628 Ignition was due to a goose flew into the line cross fazed and then the line fell into the ground and started a fire. Fire is out as grass was dewy and confirmed small 50x50 fire; OIS: 1344619; ILIS: 21-0059047.1(2 outages); FOID: T005285113 (RBR9), T005285112 (M3MM); EC Tag: 120997884; PM: (Changed to Expense PM # 44786355 on 5/10/21), (Original Capital PM # 31540124); Pre-Existing EC: 119103553; Device: LR 3168; Division: Stockton; County: Amador; Circuit ID: 163751102, SAP Pole ID: 101261482; Eqp: Conductor"/>
    <s v="\\fxshare-nas05\quotashare-fs01\ESA\5 - Ignition Tracking\2021_Ignition_QC_Folders\20210510_1344619_21-0059047.1(2 outages)_nan_T005285113"/>
    <s v=" "/>
    <m/>
    <s v="TLAL"/>
    <s v="Outage Time Adjusted; Additional FOID Added; Updated EC Tag; Added Pre-Existing EC Tag"/>
    <m/>
    <s v="R6hj"/>
    <s v="Complete"/>
    <s v="Not Required"/>
    <m/>
    <s v="Not Required"/>
    <s v="Not Required"/>
    <m/>
    <m/>
    <m/>
    <m/>
    <m/>
    <m/>
    <m/>
    <s v="Not Required"/>
    <m/>
    <m/>
    <m/>
    <m/>
    <m/>
    <m/>
    <m/>
    <m/>
    <m/>
    <m/>
    <m/>
    <m/>
    <m/>
    <m/>
    <m/>
    <m/>
    <n v="44579"/>
    <m/>
    <n v="44235"/>
    <m/>
    <s v="Y"/>
    <n v="44217"/>
    <m/>
    <s v="Cal Fire"/>
    <s v="Online Portal"/>
    <m/>
    <m/>
    <s v="N"/>
    <m/>
    <m/>
    <m/>
    <m/>
    <m/>
    <m/>
    <s v=" "/>
    <x v="229"/>
    <s v="05:49:00"/>
    <n v="44326"/>
    <s v="05:41:00"/>
    <s v="FAS"/>
    <s v="N"/>
    <s v="N"/>
    <n v="1344619"/>
    <s v="21-0059047.1(2 outages)"/>
    <m/>
    <s v="T005285113, T005285112"/>
    <n v="120997884"/>
    <n v="119103553"/>
    <m/>
    <s v="PG&amp;E_538_Ignition_20210510_3.jpg"/>
    <s v=" "/>
    <x v="1"/>
    <x v="0"/>
    <s v="Y"/>
    <s v="Y"/>
    <s v="N"/>
    <s v="On May 10, 2021 at 0621 hours, PG&amp;E Troublemen patrolled the Pine Grove 1102 12kV Distribution Circuit number 163751102, in the Tier 2 State Responsibility area north of the cutouts 43777 on main line at 16780 Ponderosa Way in Volcano. They observed 300' of broken 2 ACSR overhead conductor down on the ground and a small grass fire. Initial analysis indicates the ignition was caused by a goose that struck and made contact with our live conductors, which resulted in one phase of one conductor to break and fall to the ground, and inevitably ignited the vegetation below. The goose was found dead from electrocution upon collision with our conductors. There is a freshwater pond near the incident location and the location is right outside of a raptor concentration zone. Cal Fire responded to and extinguished the 50' x 50' fire. The 231-minute outage affected 1,072 customers. As of May 13, 2021, the EC tag 120997884 is still in the open status awaiting work completion. The line was returned to service on May 10, 2021. This information is preliminary."/>
    <s v="PG&amp;E"/>
    <s v="Vegetation"/>
    <m/>
    <s v="D"/>
    <s v="D"/>
    <s v="&lt;0.25"/>
    <m/>
    <m/>
    <m/>
    <m/>
    <m/>
    <s v="Contact - Animal - Bird"/>
    <s v="Contact from object"/>
    <s v="Animal contact"/>
    <s v="Y"/>
    <s v="Overhead"/>
    <x v="0"/>
    <s v="Conductor - Primary"/>
    <s v="Conductor"/>
    <n v="101261482"/>
    <s v=" "/>
    <x v="1"/>
    <n v="38.453969000000001"/>
    <n v="-120.645737"/>
    <s v="Amador"/>
    <s v="PINE GROVE 1102"/>
    <n v="12000"/>
    <s v="PINE GROVE 11023168"/>
    <x v="0"/>
    <s v="Cal Fire"/>
    <s v="Herbaceous"/>
    <s v="Grass Fuel Model"/>
    <m/>
    <s v="N"/>
    <m/>
    <s v="Ponderosa"/>
    <n v="340"/>
    <s v="R4"/>
    <s v="N"/>
    <s v="Y"/>
    <s v="202105080600"/>
    <s v="202105110100"/>
    <s v="2021-05-10"/>
    <m/>
    <m/>
    <m/>
    <m/>
    <m/>
    <m/>
    <m/>
    <m/>
    <m/>
    <m/>
    <m/>
    <m/>
    <m/>
    <m/>
    <m/>
    <m/>
    <m/>
    <m/>
    <m/>
    <s v="  "/>
    <s v="STOCKTON"/>
    <s v="JACKSON 02"/>
    <s v="05:49"/>
    <n v="44326"/>
    <n v="1344619"/>
    <s v="T005285113"/>
    <n v="19426"/>
    <s v="CHARLESTON RD"/>
    <s v="VOLCANO"/>
    <n v="38.41431"/>
    <n v="-120.65409"/>
    <s v="Q2TRBR9"/>
    <s v="ROBERTS, RON"/>
    <n v="163751102"/>
    <s v="20210510 10:40"/>
    <n v="9002"/>
    <m/>
    <s v="goose flew into wire 1 phase 1 wire down. started small fire and lr outage. cal fire put out small fire."/>
    <s v="Y"/>
    <n v="4"/>
    <s v="\\fxshare-nas05\quotashare-fs01\ESA\5 - Ignition Tracking\Fire_Tab_Attachment_Files"/>
    <m/>
    <n v="38.453969000000001"/>
    <n v="-120.645737"/>
    <m/>
    <s v="cal fire"/>
    <s v="sap#101261482"/>
    <s v="N"/>
    <s v="Y"/>
    <m/>
    <s v="Clear"/>
    <s v="goose flew into line, 1 phase 1 wire went down and started small grass fire. ver"/>
    <s v="Private Land"/>
    <s v="very little damage to farmers field. cal fire put fire out"/>
    <s v="Calm"/>
    <m/>
    <s v="Bird Contact"/>
    <m/>
    <s v="3 meters - 0.25 Acres"/>
    <m/>
    <s v="Fire Dept"/>
    <m/>
    <s v="Overhead"/>
    <m/>
    <s v="N"/>
    <m/>
    <m/>
    <m/>
    <s v="BIRD-FOUND"/>
    <s v="CONDUCTOR, OVERHEAD"/>
    <s v="N"/>
    <s v="  "/>
    <s v="Unplanned"/>
    <s v="Stockton"/>
    <s v="Jackson"/>
    <s v="163751102, PINE GROVE-1102"/>
    <s v="21-0059047.1(2 outages)"/>
    <s v="Unplanned"/>
    <s v="Clear;32-90 F"/>
    <s v="1072"/>
    <s v="247380"/>
    <s v="NO"/>
    <s v="Line to Line"/>
    <s v="Sustained"/>
    <s v="No"/>
    <s v="3168"/>
    <s v="OH"/>
    <s v="Line Recloser"/>
    <s v="1344619"/>
    <s v="Conductor, Overhead, Broken, wire on ground"/>
    <s v="AB"/>
    <s v="05/10/21 07:30"/>
    <m/>
    <s v="PINE GROVE-VOLCANO RD. 1/4 MI N/O HWY 88-PINE GROVE"/>
    <s v="MAINLINE JUST SS/OF 43777"/>
    <m/>
    <s v="1 PHASE &amp; 1 SPAN OF WIRE DOWN CAUSED BY GOOSE"/>
    <m/>
    <s v="No"/>
    <s v="Animal, Bird found"/>
    <m/>
    <s v="No"/>
    <s v="1"/>
    <m/>
    <m/>
    <m/>
    <m/>
    <m/>
    <m/>
    <m/>
    <m/>
    <m/>
    <m/>
    <m/>
    <m/>
    <m/>
    <m/>
    <m/>
    <m/>
  </r>
  <r>
    <n v="2408"/>
    <s v="MMY6"/>
    <s v="3 - QC Complete"/>
    <n v="44550"/>
    <n v="44617"/>
    <s v="Bad cutout caught fire; Cause was unknown to Tman"/>
    <s v="\\fxshare-nas05\quotashare-fs01\ESA\5 - Ignition Tracking\Action Items, CAP Items, Missed Ignitions\Missed_Ignitions_Audit\003_SAP_Missed_Ignitions\20210509_275_1343651_120952126"/>
    <s v=" "/>
    <m/>
    <m/>
    <m/>
    <m/>
    <m/>
    <m/>
    <m/>
    <m/>
    <m/>
    <m/>
    <m/>
    <m/>
    <m/>
    <m/>
    <m/>
    <m/>
    <m/>
    <m/>
    <m/>
    <m/>
    <m/>
    <m/>
    <m/>
    <m/>
    <m/>
    <m/>
    <m/>
    <m/>
    <m/>
    <m/>
    <m/>
    <m/>
    <m/>
    <m/>
    <m/>
    <m/>
    <m/>
    <m/>
    <m/>
    <m/>
    <m/>
    <m/>
    <m/>
    <m/>
    <m/>
    <s v="Yes"/>
    <n v="44413"/>
    <m/>
    <s v="DBCG"/>
    <s v="DBCG@pge.com"/>
    <s v="Requesting info on who suppressed the cutout fire."/>
    <m/>
    <s v=" "/>
    <x v="230"/>
    <m/>
    <n v="44323"/>
    <s v="20:59:00"/>
    <s v="SAP"/>
    <s v="Y"/>
    <s v="N"/>
    <n v="1343651"/>
    <m/>
    <m/>
    <m/>
    <n v="120952126"/>
    <m/>
    <m/>
    <m/>
    <s v=" "/>
    <x v="0"/>
    <x v="0"/>
    <s v="N"/>
    <s v="N"/>
    <s v="N"/>
    <s v="On 2021-05-09, PG&amp;E observed an outage on the OAKLAND D 1106 12KV circuit in Alameda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Equipment - PG&amp;E"/>
    <s v="All types of equipment / facility failure"/>
    <s v="Fuse failure - all"/>
    <s v="Y"/>
    <s v="Overhead"/>
    <x v="1"/>
    <s v="Fuse"/>
    <m/>
    <n v="101450473"/>
    <s v=" "/>
    <x v="0"/>
    <n v="37.862943958000002"/>
    <n v="-122.29857211140001"/>
    <s v="Alameda"/>
    <s v="OAKLAND D 1106"/>
    <n v="12000"/>
    <m/>
    <x v="0"/>
    <s v="Self Extinguished"/>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537"/>
    <s v="P4K5"/>
    <s v="3 - QC Complete"/>
    <n v="44392"/>
    <n v="44620"/>
    <s v="Wire down due to unknown cause resulted in an ignition. The ensuing fire was 1 meter - &lt; 3 meters in size. This information is preliminary."/>
    <s v="\\fxshare-nas05\quotashare-fs01\ESA\5 - Ignition Tracking\2021_Ignition_QC_Folders\20210509_1344547_21-0059033_nan_T005285043"/>
    <s v=" "/>
    <m/>
    <s v="P4K5"/>
    <s v="Outage time adjusted, changed Attributable to PG&amp;E: unknown -&gt; Y and CPUC reportable: unknown -&gt; Y"/>
    <n v="44392"/>
    <m/>
    <s v="Not In Scope"/>
    <m/>
    <m/>
    <m/>
    <m/>
    <m/>
    <m/>
    <m/>
    <m/>
    <m/>
    <m/>
    <m/>
    <m/>
    <m/>
    <m/>
    <m/>
    <m/>
    <m/>
    <m/>
    <m/>
    <m/>
    <m/>
    <m/>
    <m/>
    <m/>
    <m/>
    <m/>
    <m/>
    <m/>
    <m/>
    <m/>
    <m/>
    <m/>
    <m/>
    <m/>
    <m/>
    <m/>
    <m/>
    <m/>
    <m/>
    <s v="Y"/>
    <n v="44333"/>
    <m/>
    <s v="AMRI"/>
    <m/>
    <m/>
    <m/>
    <s v=" "/>
    <x v="230"/>
    <s v="19:51:00"/>
    <n v="44325"/>
    <s v="19:47:00"/>
    <s v="FAS"/>
    <s v="N"/>
    <s v="N"/>
    <n v="1344547"/>
    <s v="21-0059033"/>
    <m/>
    <s v="T005285043"/>
    <n v="120954752"/>
    <m/>
    <m/>
    <s v="No photo"/>
    <s v=" "/>
    <x v="1"/>
    <x v="0"/>
    <s v="Y"/>
    <s v="Y"/>
    <s v="N"/>
    <s v="On May 9th, 2021 at 1951 hours, a PG&amp;E Troubleman was dispatched to the Madison 1105 12kV Distribution Circuit in the vicinity of 25300 County Road 25 in response to a wire down caused due to weather. Initial analysis indicates winds in the area caused a wire down incident. The ensuing fire was &lt; 3 meters in size and the fire was suppressed by Esparto Fire Department. PG&amp;E Crew replaced the conductor. This is preliminary. "/>
    <s v="PG&amp;E"/>
    <s v="Vegetation"/>
    <m/>
    <s v="D"/>
    <s v="D"/>
    <s v="&lt;3 meters of linear travel"/>
    <m/>
    <m/>
    <m/>
    <m/>
    <m/>
    <s v="Equipment - PG&amp;E"/>
    <s v="Weather"/>
    <s v="Weather - High Winds"/>
    <s v="Y"/>
    <s v="Overhead"/>
    <x v="0"/>
    <s v="Conductor - Primary"/>
    <s v="Conductor"/>
    <n v="101591116"/>
    <s v=" "/>
    <x v="0"/>
    <n v="38.649526700000003"/>
    <n v="-122.030315"/>
    <s v="Yolo"/>
    <s v="MADISON 1105"/>
    <n v="12000"/>
    <s v="MADISON 1105495270"/>
    <x v="0"/>
    <s v="Esparto FD"/>
    <s v="Agriculture"/>
    <s v="Grass Fuel Model"/>
    <m/>
    <s v="Y"/>
    <s v="County 2018"/>
    <m/>
    <m/>
    <m/>
    <s v="N"/>
    <s v="Y"/>
    <s v="202105080600"/>
    <s v="202105111950"/>
    <s v="2021-05-10"/>
    <m/>
    <m/>
    <m/>
    <m/>
    <m/>
    <m/>
    <m/>
    <m/>
    <m/>
    <m/>
    <m/>
    <m/>
    <m/>
    <m/>
    <m/>
    <m/>
    <m/>
    <m/>
    <m/>
    <s v="  "/>
    <s v="SACRAMENTO"/>
    <s v="WOODLAND 02"/>
    <s v="19:51"/>
    <n v="44325"/>
    <n v="1344547"/>
    <s v="T005285043"/>
    <n v="25300"/>
    <s v="COUNTY ROAD 25"/>
    <s v="ESPARTO"/>
    <n v="38.649479999999997"/>
    <n v="-122.0278"/>
    <s v="S2TAMRI"/>
    <s v="RAPADAS, ANTHONY"/>
    <n v="63171105"/>
    <s v="20210509 22:25"/>
    <n v="9062"/>
    <n v="1"/>
    <s v="WIRE DOWN OUTAGE... TAG CREATED FOR CREW TO REPLACE CONDUCTOR"/>
    <s v="Y"/>
    <m/>
    <m/>
    <s v="38.6495267,-122.0303150,69.400000,3D"/>
    <m/>
    <m/>
    <m/>
    <s v="ESPARTO FIRE DEPT"/>
    <m/>
    <s v="N"/>
    <s v="Y"/>
    <m/>
    <s v="Clear"/>
    <m/>
    <s v="Private Land"/>
    <m/>
    <s v="Calm"/>
    <m/>
    <s v="Vegetation"/>
    <m/>
    <s v="1 meter - &lt; 3 meters"/>
    <m/>
    <s v="Fire Dept"/>
    <m/>
    <s v="Overhead"/>
    <m/>
    <s v="N"/>
    <m/>
    <m/>
    <m/>
    <s v="PATROL-FOUND NOTHING"/>
    <m/>
    <s v="N"/>
    <s v="  "/>
    <s v="Unplanned"/>
    <s v="Sacramento"/>
    <s v="Yolo"/>
    <s v="063171105, MADISON-1105"/>
    <s v="21-0059033"/>
    <s v="Unplanned"/>
    <s v="Clear;"/>
    <s v="14"/>
    <s v="6762"/>
    <s v="NO"/>
    <s v="Line to Ground"/>
    <s v="Sustained"/>
    <s v="No"/>
    <s v="6489"/>
    <s v="OH"/>
    <s v="Fuse"/>
    <s v="1344547"/>
    <m/>
    <m/>
    <m/>
    <m/>
    <s v="N/S RD 25, 1.1 MI W/O RD 87"/>
    <m/>
    <m/>
    <m/>
    <m/>
    <s v="No"/>
    <s v="Unknown Cause, Patrol - found nothing"/>
    <m/>
    <s v="No"/>
    <m/>
    <m/>
    <m/>
    <m/>
    <m/>
    <m/>
    <m/>
    <m/>
    <m/>
    <m/>
    <m/>
    <m/>
    <m/>
    <m/>
    <m/>
    <m/>
    <m/>
  </r>
  <r>
    <n v="536"/>
    <s v="AGFC"/>
    <s v="3 - QC Complete"/>
    <n v="44326"/>
    <n v="44617"/>
    <s v="Structure fire, not attributable to PG&amp;E. Trailer fire damaged PG&amp;E assets. This information is preliminary."/>
    <s v="\\fxshare-nas05\quotashare-fs01\ESA\5 - Ignition Tracking\2021_Ignition_QC_Folders\20210509_1344529_21-0059024_nan_T005285023"/>
    <s v=" "/>
    <m/>
    <m/>
    <m/>
    <m/>
    <m/>
    <s v="Not In Scope"/>
    <m/>
    <m/>
    <m/>
    <m/>
    <m/>
    <m/>
    <m/>
    <m/>
    <m/>
    <m/>
    <m/>
    <m/>
    <m/>
    <m/>
    <m/>
    <m/>
    <m/>
    <m/>
    <m/>
    <m/>
    <m/>
    <m/>
    <m/>
    <m/>
    <m/>
    <m/>
    <m/>
    <m/>
    <m/>
    <m/>
    <m/>
    <m/>
    <m/>
    <m/>
    <m/>
    <m/>
    <m/>
    <m/>
    <m/>
    <m/>
    <m/>
    <m/>
    <m/>
    <m/>
    <m/>
    <m/>
    <s v=" "/>
    <x v="230"/>
    <s v="19:01:00"/>
    <n v="44325"/>
    <s v="19:01:00"/>
    <s v="FAS"/>
    <s v="N"/>
    <s v="N"/>
    <n v="1344529"/>
    <s v="21-0059024"/>
    <m/>
    <s v="T005285023"/>
    <m/>
    <m/>
    <m/>
    <m/>
    <s v=" "/>
    <x v="0"/>
    <x v="1"/>
    <s v="N"/>
    <s v="N"/>
    <s v="N"/>
    <s v="Structure fire, not attributable to PG&amp;E. Trailer fire damaged PG&amp;E assets. This information is preliminary."/>
    <s v="Not PG&amp;E"/>
    <s v="Building"/>
    <m/>
    <m/>
    <m/>
    <s v="&lt;0.25"/>
    <s v="Structure Fire, Trailer-Damaged PGE pole"/>
    <m/>
    <m/>
    <m/>
    <m/>
    <s v="Other Fire: Non-PG&amp;E related"/>
    <m/>
    <m/>
    <m/>
    <s v="Overhead"/>
    <x v="1"/>
    <m/>
    <m/>
    <m/>
    <s v=" "/>
    <x v="0"/>
    <n v="35.891323300000003"/>
    <n v="-119.4801417"/>
    <s v="Tulare"/>
    <s v="ALPAUGH 1106"/>
    <n v="12000"/>
    <m/>
    <x v="0"/>
    <s v="Tulare County FD"/>
    <s v="Agriculture"/>
    <m/>
    <m/>
    <s v="N"/>
    <m/>
    <m/>
    <m/>
    <m/>
    <s v="N"/>
    <s v="N"/>
    <m/>
    <m/>
    <s v="2021-05-10"/>
    <m/>
    <m/>
    <m/>
    <m/>
    <m/>
    <m/>
    <m/>
    <m/>
    <m/>
    <m/>
    <m/>
    <m/>
    <m/>
    <m/>
    <m/>
    <m/>
    <m/>
    <m/>
    <m/>
    <s v="  "/>
    <s v="FRESNO"/>
    <s v="CORCORAN"/>
    <s v="19:01"/>
    <n v="44325"/>
    <n v="1344529"/>
    <s v="T005285023"/>
    <n v="5444"/>
    <s v="MCNEELY RD"/>
    <s v="ALPAUGH"/>
    <n v="35.888950000000001"/>
    <n v="-119.48281"/>
    <s v="F5TJBG3"/>
    <s v="GORDON, JIM"/>
    <n v="254001106"/>
    <s v="20210509 22:03"/>
    <n v="9110"/>
    <m/>
    <s v="Trailer fire next to TX pole, damaged pole,TX and service lines."/>
    <s v="Y"/>
    <n v="4"/>
    <s v="\\fxshare-nas05\quotashare-fs01\ESA\5 - Ignition Tracking\Fire_Tab_Attachment_Files"/>
    <s v="35.8913233,-119.4801417,46.100000,3D"/>
    <m/>
    <m/>
    <s v="Ave 56 2 pole W/O Rd 42_x000d__x000a_Structure fire next to PGE pole._x000d__x000a_Damaged PGE pole_x000d__x000a_"/>
    <s v="Capt. Meyers 559-802-9800"/>
    <m/>
    <s v="N"/>
    <s v="Y"/>
    <m/>
    <s v="Clear"/>
    <m/>
    <s v="Structures"/>
    <s v="Trailer fire next to PGE pole"/>
    <s v="Calm"/>
    <m/>
    <s v="3rd Party"/>
    <s v="Structure Fire, Trailer"/>
    <s v="Other (Comments)"/>
    <s v="Structure Fire, Trailer-Damaged PGE pole"/>
    <s v="Fire Dept"/>
    <s v="Tulare CFD-Alpaugh Station: Incident #4516"/>
    <s v="Overhead"/>
    <m/>
    <s v="N"/>
    <s v=" Capt. Meyers-Tulare CFD- Alpaugh: Incident #4516 559-802-9800"/>
    <m/>
    <m/>
    <s v="FIRE, HOUSE OR BLDG"/>
    <s v="POLE-WOOD"/>
    <s v="N"/>
    <s v="  "/>
    <s v="Unplanned"/>
    <s v="Fresno"/>
    <s v="Corcoran"/>
    <s v="254001106, ALPAUGH-1106"/>
    <s v="21-0059024"/>
    <s v="Unplanned"/>
    <s v="Clear;32-90 F"/>
    <s v="2"/>
    <s v="38"/>
    <s v="NO"/>
    <s v="Force Out"/>
    <s v="Sustained"/>
    <s v="No"/>
    <s v="79299"/>
    <s v="OH"/>
    <s v="Fuse"/>
    <s v="1344529"/>
    <s v="Secondary, Burned/flashed"/>
    <m/>
    <m/>
    <m/>
    <s v="Road 42 and Ave 56, ALPAUGH"/>
    <s v="79299 EOL LAST TX "/>
    <m/>
    <m/>
    <m/>
    <s v="No"/>
    <s v="3rd Party, Fire, house or bldg."/>
    <m/>
    <s v="No"/>
    <m/>
    <m/>
    <m/>
    <m/>
    <m/>
    <m/>
    <m/>
    <m/>
    <m/>
    <m/>
    <m/>
    <m/>
    <m/>
    <m/>
    <m/>
    <m/>
    <m/>
  </r>
  <r>
    <n v="535"/>
    <s v="CFMD"/>
    <s v="3 - QC Complete"/>
    <n v="44431"/>
    <n v="44617"/>
    <s v="Other fire, not attributable to PG&amp;E assets. Troubleman states need crew to replace service pole when allowed access and marked the event element as 3rd party. This information is preliminary. 8/2 waiting for tman to reply to email with information details/photos"/>
    <s v="\\fxshare-nas05\quotashare-fs01\ESA\5 - Ignition Tracking\2021_Ignition_QC_Folders\20210509_nan_nan_nan_5861040"/>
    <s v=" "/>
    <m/>
    <m/>
    <m/>
    <m/>
    <m/>
    <s v="Not In Scope"/>
    <m/>
    <m/>
    <m/>
    <m/>
    <m/>
    <m/>
    <m/>
    <m/>
    <m/>
    <m/>
    <m/>
    <m/>
    <m/>
    <m/>
    <m/>
    <m/>
    <m/>
    <m/>
    <m/>
    <m/>
    <m/>
    <m/>
    <m/>
    <m/>
    <m/>
    <m/>
    <m/>
    <m/>
    <m/>
    <m/>
    <m/>
    <m/>
    <m/>
    <m/>
    <m/>
    <m/>
    <m/>
    <m/>
    <m/>
    <s v="Y"/>
    <n v="44406"/>
    <n v="44426"/>
    <s v=" TJBL8"/>
    <s v=" TJBL8@pge.com"/>
    <s v="TAG/PHOTOs"/>
    <m/>
    <s v=" "/>
    <x v="230"/>
    <s v="16:45:00"/>
    <n v="44325"/>
    <m/>
    <s v="FAS"/>
    <s v="N"/>
    <s v="N"/>
    <m/>
    <m/>
    <m/>
    <n v="5861040"/>
    <m/>
    <m/>
    <m/>
    <m/>
    <s v=" "/>
    <x v="0"/>
    <x v="1"/>
    <s v="N"/>
    <s v="N"/>
    <s v="N"/>
    <s v="Other fire, not attributable to PG&amp;E "/>
    <s v="Not PG&amp;E"/>
    <s v="Other"/>
    <m/>
    <m/>
    <m/>
    <s v="&lt;3 meters of linear travel"/>
    <m/>
    <m/>
    <m/>
    <m/>
    <m/>
    <s v="Other Fire: Non-PG&amp;E related"/>
    <m/>
    <m/>
    <m/>
    <s v="Overhead"/>
    <x v="1"/>
    <m/>
    <m/>
    <m/>
    <s v=" "/>
    <x v="0"/>
    <n v="39.140916699999998"/>
    <n v="-121.5841083"/>
    <s v="Yuba"/>
    <s v="MARYSVILLE 1107 "/>
    <n v="12000"/>
    <m/>
    <x v="0"/>
    <s v="Linda FD"/>
    <s v="Urban"/>
    <m/>
    <m/>
    <s v="N"/>
    <m/>
    <m/>
    <m/>
    <m/>
    <s v="N"/>
    <s v="Y"/>
    <s v="202105080600"/>
    <s v="202105080600"/>
    <s v="2021-05-09"/>
    <m/>
    <m/>
    <m/>
    <m/>
    <m/>
    <m/>
    <m/>
    <m/>
    <m/>
    <m/>
    <m/>
    <m/>
    <m/>
    <m/>
    <m/>
    <m/>
    <m/>
    <m/>
    <m/>
    <s v="  "/>
    <s v="SIERRA"/>
    <s v="MARYSVILLE 04"/>
    <s v="16:45"/>
    <n v="44325"/>
    <m/>
    <n v="5861040"/>
    <s v="UNKNOWN"/>
    <s v="PREMISES DO NOT CHANGE"/>
    <s v="MARYSVILLE"/>
    <n v="39.134225999999998"/>
    <n v="-121.55215800000001"/>
    <s v="T3TJBL8"/>
    <s v="LOMELI, JAMES"/>
    <m/>
    <s v="20210509 18:45"/>
    <n v="1102"/>
    <m/>
    <s v="NEED CREW TO REPLACE SERV POLE WHEN FIRE DEPT ALLOWS ACCESS. CREATED TAG AND TOOK PHOTOS. "/>
    <s v="Y"/>
    <m/>
    <m/>
    <s v="39.1409167,-121.5841083,23.500000,3D"/>
    <m/>
    <m/>
    <m/>
    <s v="LINDA FD 530.743.1553"/>
    <m/>
    <s v="N"/>
    <s v="Y"/>
    <s v="N"/>
    <s v="Storm Wind"/>
    <m/>
    <s v="Private Land"/>
    <m/>
    <s v="Gusty"/>
    <m/>
    <s v="3rd Party"/>
    <m/>
    <s v="0.25 - 10 Acres"/>
    <m/>
    <s v="Fire Dept"/>
    <m/>
    <s v="Overhead"/>
    <m/>
    <s v="Y"/>
    <s v="PICTURES"/>
    <s v="PG&amp;E Employee"/>
    <s v="JBL8"/>
    <m/>
    <m/>
    <m/>
    <s v="  "/>
    <m/>
    <m/>
    <m/>
    <m/>
    <m/>
    <m/>
    <m/>
    <m/>
    <m/>
    <m/>
    <m/>
    <m/>
    <m/>
    <m/>
    <m/>
    <m/>
    <m/>
    <m/>
    <m/>
    <m/>
    <m/>
    <m/>
    <m/>
    <m/>
    <m/>
    <m/>
    <m/>
    <m/>
    <m/>
    <m/>
    <m/>
    <m/>
    <m/>
    <m/>
    <m/>
    <m/>
    <m/>
    <m/>
    <m/>
    <m/>
    <m/>
    <m/>
    <m/>
    <m/>
    <m/>
    <m/>
    <m/>
  </r>
  <r>
    <n v="534"/>
    <s v="TLAL"/>
    <s v="3 - QC Complete"/>
    <n v="44386"/>
    <n v="44617"/>
    <s v="Voltage regulator failed and ignited a small fire, due to bird contact. The ensuing fire was 1 meter - 3 meters in size. This information is preliminary."/>
    <s v="\\fxshare-nas05\quotashare-fs01\ESA\5 - Ignition Tracking\2021_Ignition_QC_Folders\20210509_1344459_nan_nan_T005284954"/>
    <s v=" "/>
    <m/>
    <s v="TLAL"/>
    <s v="Outage Time, Division, District Updated"/>
    <n v="44386"/>
    <m/>
    <s v="Not In Scope"/>
    <m/>
    <m/>
    <m/>
    <m/>
    <m/>
    <m/>
    <m/>
    <m/>
    <m/>
    <m/>
    <m/>
    <m/>
    <m/>
    <m/>
    <m/>
    <m/>
    <m/>
    <m/>
    <m/>
    <m/>
    <m/>
    <m/>
    <m/>
    <m/>
    <m/>
    <m/>
    <m/>
    <m/>
    <m/>
    <m/>
    <m/>
    <m/>
    <m/>
    <m/>
    <m/>
    <m/>
    <m/>
    <m/>
    <m/>
    <s v="Y"/>
    <n v="44386"/>
    <n v="44390"/>
    <s v="CRSL"/>
    <s v="Cody Smith, 7072230140, CRSL@pge.com"/>
    <s v="Bird Form &amp; Repair Data"/>
    <m/>
    <s v=" "/>
    <x v="230"/>
    <s v="15:32:00"/>
    <n v="44325"/>
    <s v="15:25:00"/>
    <s v="FAS"/>
    <s v="N"/>
    <s v="N"/>
    <n v="1344459"/>
    <m/>
    <m/>
    <s v="T005284954"/>
    <n v="121034534"/>
    <m/>
    <m/>
    <s v="PG&amp;E_534_Ignition_20210509_1.jpg"/>
    <s v=" "/>
    <x v="1"/>
    <x v="0"/>
    <s v="Y"/>
    <s v="Y"/>
    <s v="N"/>
    <s v="On May 9, 2021 at 1640 hours, a PG&amp;E Troubleman patrolled the Hartley 1101 12kV Distribution Circuit number 043211101, in the Local responsibility area (LRA) that borders a State Responsibility (SRA) near County Road 402 and 4337 Hendricks Road in North Lakeport. He observed an injured bird and a small fire near our overhead equipment. Initial analysis indicates the ignition was caused by a bird that cross-phased at the overhead voltage regulator 6153 #1 (Object ID 1701916). The incident area is part of a proposed Multi-Region Habitat Conservation Plan (HCP). The customer extinguished the fire. The 86-minute outage affected one customer. The line was returned to service on May 9, 2021. This information is preliminary."/>
    <s v="PG&amp;E"/>
    <s v="Other"/>
    <s v="Bird"/>
    <s v="D"/>
    <s v="D"/>
    <s v="&lt;3 meters of linear travel"/>
    <m/>
    <m/>
    <m/>
    <m/>
    <m/>
    <s v="Contact - Animal - Bird"/>
    <s v="Contact from object"/>
    <s v="Animal contact"/>
    <s v="Y"/>
    <s v="Overhead"/>
    <x v="0"/>
    <s v="Voltage Regulator"/>
    <s v="Voltage Regulator"/>
    <n v="102149733"/>
    <s v=" "/>
    <x v="0"/>
    <n v="39.0929717"/>
    <n v="-122.96559999999999"/>
    <s v="Lake"/>
    <s v="HARTLEY 1101"/>
    <n v="12000"/>
    <m/>
    <x v="0"/>
    <s v="Customer"/>
    <s v="Agriculture"/>
    <m/>
    <m/>
    <s v="Y"/>
    <s v="River 2018"/>
    <m/>
    <m/>
    <m/>
    <s v="N"/>
    <s v="N"/>
    <m/>
    <m/>
    <s v="2021-05-09"/>
    <m/>
    <m/>
    <m/>
    <m/>
    <m/>
    <m/>
    <m/>
    <m/>
    <m/>
    <m/>
    <m/>
    <m/>
    <m/>
    <m/>
    <m/>
    <m/>
    <m/>
    <m/>
    <m/>
    <s v="  "/>
    <s v="HUMBOLDT"/>
    <s v="UKIAH"/>
    <s v="15:32"/>
    <n v="44325"/>
    <n v="1344459"/>
    <s v="T005284954"/>
    <n v="4137"/>
    <s v="HENDRICKS RD"/>
    <s v="LAKEPORT"/>
    <n v="39.091839999999998"/>
    <n v="-122.96562"/>
    <s v="W7TCRSL"/>
    <s v="SMITH, CODY"/>
    <n v="43211101"/>
    <s v="20210509 16:51"/>
    <n v="9320"/>
    <m/>
    <s v="bird cross phased reg 6153 #1 need to install covered jumpers"/>
    <s v="Y"/>
    <m/>
    <m/>
    <s v="39.0929717,-122.9656000,424.800000,3D"/>
    <m/>
    <m/>
    <m/>
    <m/>
    <m/>
    <s v="N"/>
    <s v="Y"/>
    <m/>
    <s v="Clear"/>
    <m/>
    <s v="County Land"/>
    <m/>
    <s v="Breezy"/>
    <m/>
    <s v="PG&amp;E Equipment"/>
    <m/>
    <s v="1 meter - &lt; 3 meters"/>
    <m/>
    <s v="Other (Comments)"/>
    <s v="locals"/>
    <s v="Overhead"/>
    <m/>
    <s v="Y"/>
    <s v="pics"/>
    <s v="PG&amp;E Employee"/>
    <s v="pictures for tag created to put up covered jumpers"/>
    <m/>
    <m/>
    <s v="N"/>
    <s v="  "/>
    <m/>
    <m/>
    <m/>
    <m/>
    <m/>
    <m/>
    <m/>
    <m/>
    <m/>
    <m/>
    <m/>
    <m/>
    <m/>
    <m/>
    <m/>
    <m/>
    <m/>
    <m/>
    <m/>
    <m/>
    <m/>
    <m/>
    <m/>
    <m/>
    <m/>
    <m/>
    <m/>
    <m/>
    <m/>
    <m/>
    <m/>
    <m/>
    <m/>
    <m/>
    <m/>
    <m/>
    <m/>
    <m/>
    <m/>
    <m/>
    <m/>
    <m/>
    <m/>
    <m/>
    <m/>
    <m/>
    <m/>
  </r>
  <r>
    <n v="533"/>
    <s v="AGFC"/>
    <s v="3 - QC Complete"/>
    <n v="44325"/>
    <n v="44617"/>
    <s v="Structure fire, not attributable to PG&amp;E assets. Service disconnected. This information is preliminary."/>
    <s v="\\fxshare-nas05\quotashare-fs01\ESA\5 - Ignition Tracking\2021_Ignition_QC_Folders\20210509_nan_nan_nan_1868194046"/>
    <s v=" "/>
    <m/>
    <m/>
    <m/>
    <m/>
    <m/>
    <s v="Not In Scope"/>
    <m/>
    <m/>
    <m/>
    <m/>
    <m/>
    <m/>
    <m/>
    <m/>
    <m/>
    <m/>
    <m/>
    <m/>
    <m/>
    <m/>
    <m/>
    <m/>
    <m/>
    <m/>
    <m/>
    <m/>
    <m/>
    <m/>
    <m/>
    <m/>
    <m/>
    <m/>
    <m/>
    <m/>
    <m/>
    <m/>
    <m/>
    <m/>
    <m/>
    <m/>
    <m/>
    <m/>
    <m/>
    <m/>
    <m/>
    <m/>
    <m/>
    <m/>
    <m/>
    <m/>
    <m/>
    <m/>
    <s v=" "/>
    <x v="230"/>
    <s v="15:21:00"/>
    <m/>
    <m/>
    <s v="FAS"/>
    <s v="N"/>
    <s v="N"/>
    <m/>
    <m/>
    <m/>
    <n v="1868194046"/>
    <m/>
    <m/>
    <m/>
    <m/>
    <s v=" "/>
    <x v="0"/>
    <x v="1"/>
    <s v="N"/>
    <s v="N"/>
    <s v="N"/>
    <s v="Structure fire, not attributable to PG&amp;E assets. Service disconnected. This information is preliminary."/>
    <s v="Not PG&amp;E"/>
    <s v="Building"/>
    <m/>
    <m/>
    <m/>
    <s v="0.26-9.99"/>
    <m/>
    <m/>
    <m/>
    <m/>
    <m/>
    <s v="Other Fire: Non-PG&amp;E related"/>
    <m/>
    <m/>
    <m/>
    <s v="Overhead"/>
    <x v="1"/>
    <m/>
    <m/>
    <m/>
    <s v=" "/>
    <x v="0"/>
    <n v="37.9778783"/>
    <n v="-122.0334817"/>
    <s v="Contra Costa"/>
    <s v="TIDEWATER 2108 "/>
    <n v="21000"/>
    <m/>
    <x v="0"/>
    <s v="Contra Costa FD"/>
    <s v="Urban"/>
    <m/>
    <m/>
    <s v="N"/>
    <m/>
    <m/>
    <m/>
    <m/>
    <s v="N"/>
    <s v="Y"/>
    <s v="202105080600"/>
    <s v="202105080600"/>
    <s v="2021-05-09"/>
    <m/>
    <m/>
    <m/>
    <m/>
    <m/>
    <m/>
    <m/>
    <m/>
    <m/>
    <m/>
    <m/>
    <m/>
    <m/>
    <m/>
    <m/>
    <m/>
    <m/>
    <m/>
    <m/>
    <s v="  "/>
    <s v="DIABLO"/>
    <s v="CONCORD 01"/>
    <s v="15:21"/>
    <n v="44325"/>
    <m/>
    <n v="1868194046"/>
    <n v="2761"/>
    <s v="PACIFIC ST"/>
    <s v="CONCORD"/>
    <n v="37.974139000000001"/>
    <n v="-122.027152"/>
    <s v="D2TMJLQ"/>
    <s v="LUBOVISKI, MILTON"/>
    <n v="12960401"/>
    <s v="20210509 16:33"/>
    <n v="1120"/>
    <m/>
    <s v="cust will need inspection before we reconnect"/>
    <s v="Y"/>
    <m/>
    <m/>
    <s v="37.9778783,-122.0334817,23.800000,3D"/>
    <m/>
    <m/>
    <m/>
    <m/>
    <m/>
    <s v="N"/>
    <s v="Y"/>
    <s v="Y"/>
    <s v="Clear"/>
    <m/>
    <s v="Structures"/>
    <m/>
    <s v="Calm"/>
    <m/>
    <s v="Unknown"/>
    <m/>
    <s v="Structure Only"/>
    <m/>
    <s v="Other (Comments)"/>
    <s v="contra costa fire report #21048201"/>
    <s v="Overhead"/>
    <m/>
    <s v="N"/>
    <m/>
    <m/>
    <m/>
    <m/>
    <m/>
    <m/>
    <s v="  "/>
    <m/>
    <m/>
    <m/>
    <m/>
    <m/>
    <m/>
    <m/>
    <m/>
    <m/>
    <m/>
    <m/>
    <m/>
    <m/>
    <m/>
    <m/>
    <m/>
    <m/>
    <m/>
    <m/>
    <m/>
    <m/>
    <m/>
    <m/>
    <m/>
    <m/>
    <m/>
    <m/>
    <m/>
    <m/>
    <m/>
    <m/>
    <m/>
    <m/>
    <m/>
    <m/>
    <m/>
    <m/>
    <m/>
    <m/>
    <m/>
    <m/>
    <m/>
    <m/>
    <m/>
    <m/>
    <m/>
    <m/>
  </r>
  <r>
    <n v="532"/>
    <s v="S7RM"/>
    <s v="3 - QC Complete"/>
    <n v="44327"/>
    <n v="44617"/>
    <s v="Third party roof was ripped off due to Whirlwind and a 2x4 made contact with overhead circuit, resulting in a wires down incident and igniting a small fire. The ensuing fire was 1 meter - 3 meters in size. EOC preliminary: on 5/9 at 15:06 the hotline received a call of a wire down and a vegetation fire in Livermore at 9009 Tesla Rd. on Vasco-1102 ILIS 21-0059010 OIS 1344440.  At 15:14 I spoke to Beinvendo and he confirmed this as well as he was not aware of any injuries or fatalities, media on site, and the property damage appears to be a small shed and a field as well as damage to a pole. _x000a_At 15:23 I called T-man Eli Rodriguez at 408-472-3608 and left a message to call me back and confirm the details. _x000a_At 15:30 the hotline received a call from Eric Sutphin 415.746.0410 from the HAWC called at let us know that a roof was blown off a shed and flew into our line by wind.  Our line may have caused the fire.  No further intel.  _x000a_Waiting on T-man to return the call to determine reportability _x000a_At 15:45 Eli called.  Tornado came through and ripped roof off the shed of a customer.  Roofing flew as far as 200 - 300 Feet.  2X4 flew into line and is currently still there.  The fire appears to be due to our lines.  Our lines were down due to the flying roof.  Eli confirmed that this is not reportable. This information is preliminary."/>
    <s v="\\fxshare-nas05\quotashare-fs01\ESA\5 - Ignition Tracking\2021_Ignition_QC_Folders\20210509_1344440_21-0059010_nan_T005284940"/>
    <s v=" "/>
    <m/>
    <m/>
    <m/>
    <m/>
    <m/>
    <s v="Not In Scope"/>
    <m/>
    <m/>
    <m/>
    <m/>
    <m/>
    <m/>
    <m/>
    <m/>
    <m/>
    <m/>
    <m/>
    <m/>
    <m/>
    <m/>
    <m/>
    <m/>
    <m/>
    <m/>
    <m/>
    <m/>
    <m/>
    <m/>
    <m/>
    <m/>
    <m/>
    <m/>
    <m/>
    <m/>
    <m/>
    <m/>
    <m/>
    <m/>
    <s v="Y"/>
    <n v="44326"/>
    <m/>
    <s v="Cal Fire"/>
    <s v="Online Portal"/>
    <m/>
    <m/>
    <s v="Y"/>
    <n v="44326"/>
    <n v="44326"/>
    <s v="AXRR"/>
    <s v="(408) 472-3608"/>
    <s v="photos?"/>
    <m/>
    <s v=" "/>
    <x v="230"/>
    <s v="14:35:00"/>
    <n v="44325"/>
    <s v="14:30:00"/>
    <s v="FAS"/>
    <s v="N"/>
    <s v="N"/>
    <n v="1344440"/>
    <s v="21-0059010"/>
    <m/>
    <s v="T005284940"/>
    <n v="120954303"/>
    <m/>
    <m/>
    <s v="PG&amp;E_532_ignition_20210509_1.jpg"/>
    <s v=" "/>
    <x v="1"/>
    <x v="0"/>
    <s v="Y"/>
    <s v="Y"/>
    <s v="N"/>
    <s v="On May 9th, 2021 at 14:37 hrs. a PG&amp;E troubleman was dispatched to the Vasco 1102 12 KV Distribution Circuit near Tesla and Cross Roads in rural Livermore in response to a report of wire down and vegetation fire. A customer reported that a Whirlwind type of wind event caused part of the framing on a portion of a roof to rip off and an approximately 2 X 4 piece of framing material flew into the primary line causing a wires down incident and an ignition.  The responding troubleman described the fire as approximately 5 acres of vegetation as well as part of a shed which was about 200 feet away from the PG&amp;E lines and that the fire extinguished by CAL Fire prior to his arrival.  Initial analysis indicates that when the roofing material was blown off of the roof during a high wind event,  an approximate 2 X 4 sized piece of wood  contacted the overhead line causing arcing and an ignition in the grass below.   The troubleman described this incident as occurring across the street from a crowded winery on a Sunday  and that there were many wittnesses to this event.    CAL fire responded and this incident was called the &quot;Cross&quot; fire incident.  On 5/9/2021, a PG &amp; E crew repaired one phase of two spans # 6 copper from pole with reclosure 886522 to two poles west ( poles 110256118 &amp; 110256103 ) to the intersection of Cross Rd. and Tesla Roads.  "/>
    <s v="PG&amp;E"/>
    <s v="Vegetation"/>
    <m/>
    <s v="D"/>
    <s v="D"/>
    <s v="0.26-9.99"/>
    <s v="Around 5 acres"/>
    <m/>
    <m/>
    <m/>
    <m/>
    <s v="Contact - 3rd Party"/>
    <s v="Weather"/>
    <s v="Contact from Object - Other"/>
    <s v="Y"/>
    <s v="Overhead"/>
    <x v="0"/>
    <s v="Conductor - Primary"/>
    <s v="Conductor, cross arm"/>
    <n v="100925429"/>
    <s v=" "/>
    <x v="0"/>
    <n v="37.663600000000002"/>
    <n v="-121.6814"/>
    <s v="Alameda"/>
    <s v="VASCO 1102"/>
    <n v="12000"/>
    <m/>
    <x v="1"/>
    <s v="Cal Fire"/>
    <s v="Urban"/>
    <m/>
    <m/>
    <s v="N"/>
    <m/>
    <s v="Cross"/>
    <m/>
    <m/>
    <s v="N"/>
    <s v="Y"/>
    <s v="202105080600"/>
    <s v="202105111953"/>
    <s v="2021-05-09"/>
    <m/>
    <m/>
    <m/>
    <m/>
    <m/>
    <m/>
    <m/>
    <m/>
    <m/>
    <m/>
    <m/>
    <m/>
    <m/>
    <m/>
    <m/>
    <m/>
    <m/>
    <m/>
    <m/>
    <s v="  "/>
    <s v="MISSION"/>
    <s v="LIVERMORE 03"/>
    <s v="14:37"/>
    <n v="44325"/>
    <n v="1344440"/>
    <s v="T005284940"/>
    <n v="5860"/>
    <s v="VICTORIA LN"/>
    <s v="LIVERMORE"/>
    <n v="37.666510000000002"/>
    <n v="-121.69674000000001"/>
    <s v="M1TAXRR"/>
    <s v="RODRIGUEZ, ELI"/>
    <n v="13751102"/>
    <s v="20210509 16:57"/>
    <n v="9002"/>
    <m/>
    <s v="Cust. reported Tornado ripped roof off barn/Shed and steel roof and wood framing hit and burned down power lines/Made safe//EC Tag made for crew to repair to restore pwr"/>
    <s v="Y"/>
    <m/>
    <m/>
    <m/>
    <n v="37.663600000000002"/>
    <n v="-121.6814"/>
    <m/>
    <s v="I.R. CASCU 003381"/>
    <m/>
    <s v="N"/>
    <s v="Y"/>
    <m/>
    <s v="Storm Wind"/>
    <m/>
    <s v="Private Land"/>
    <m/>
    <s v="Other (Comments)"/>
    <s v="Cust. stated Tornado"/>
    <s v="Other (Comments)"/>
    <s v="Roofing &amp; framing"/>
    <s v="1 meter - &lt; 3 meters"/>
    <m/>
    <s v="Cal Fire"/>
    <s v="CASCU 003381"/>
    <s v="Overhead"/>
    <m/>
    <s v="N"/>
    <m/>
    <m/>
    <m/>
    <s v="OTHER"/>
    <s v="CONDUCTOR, OVERHEAD"/>
    <s v="N"/>
    <s v="  "/>
    <s v="Unplanned"/>
    <s v="Mission"/>
    <s v="Livermore"/>
    <s v="013751102, VASCO-1102"/>
    <s v="21-0059010"/>
    <s v="Unplanned"/>
    <s v="Strong Winds,Combination;32-90 F"/>
    <s v="274"/>
    <s v="95746"/>
    <s v="NO"/>
    <s v="Line to Ground"/>
    <s v="Sustained"/>
    <s v="No"/>
    <s v="MR178"/>
    <s v="OH"/>
    <s v="Line Recloser"/>
    <s v="1344440"/>
    <s v="Conductor, Overhead, Broken, wire on ground"/>
    <s v="B PHASE AND GRD TGT"/>
    <m/>
    <m/>
    <s v="GREENVILLE RD. 3/N/O TESLA RD."/>
    <s v="9051 TESLA RD"/>
    <m/>
    <s v="CUSTOMER RPTS TORNADO TORE CUSTOMER'S SHED ROOF OFF AND BLEW IT INTO THE PRIMARY LINE"/>
    <m/>
    <s v="No"/>
    <s v="3rd Party, Other"/>
    <m/>
    <s v="No"/>
    <s v="1"/>
    <m/>
    <m/>
    <m/>
    <m/>
    <m/>
    <m/>
    <m/>
    <m/>
    <m/>
    <m/>
    <m/>
    <m/>
    <m/>
    <m/>
    <m/>
    <m/>
  </r>
  <r>
    <n v="531"/>
    <s v="AGFC"/>
    <s v="3 - QC Complete"/>
    <n v="44325"/>
    <n v="44617"/>
    <s v="Other fire, not attributable to PG&amp;E assets. Troubleman states no trouble found with PG&amp;E facilities. This information is preliminary."/>
    <s v="\\fxshare-nas05\quotashare-fs01\ESA\5 - Ignition Tracking\2021_Ignition_QC_Folders\20210509_nan_nan_nan_8179256"/>
    <s v=" "/>
    <m/>
    <m/>
    <m/>
    <m/>
    <m/>
    <s v="Not In Scope"/>
    <m/>
    <m/>
    <m/>
    <m/>
    <m/>
    <m/>
    <m/>
    <m/>
    <m/>
    <m/>
    <m/>
    <m/>
    <m/>
    <m/>
    <m/>
    <m/>
    <m/>
    <m/>
    <m/>
    <m/>
    <m/>
    <m/>
    <m/>
    <m/>
    <m/>
    <m/>
    <m/>
    <m/>
    <m/>
    <m/>
    <m/>
    <m/>
    <m/>
    <m/>
    <m/>
    <m/>
    <m/>
    <m/>
    <m/>
    <m/>
    <m/>
    <m/>
    <m/>
    <m/>
    <m/>
    <m/>
    <s v=" "/>
    <x v="230"/>
    <s v="14:15:00"/>
    <m/>
    <m/>
    <s v="FAS"/>
    <s v="N"/>
    <s v="N"/>
    <m/>
    <m/>
    <m/>
    <n v="8179256"/>
    <m/>
    <m/>
    <m/>
    <m/>
    <s v=" "/>
    <x v="0"/>
    <x v="1"/>
    <s v="N"/>
    <s v="N"/>
    <s v="N"/>
    <s v="Other fire, not attributable to PG&amp;E assets. Troubleman states no trouble found with PG&amp;E facilities. This information is preliminary."/>
    <s v="Not PG&amp;E"/>
    <s v="Vegetation"/>
    <m/>
    <m/>
    <m/>
    <s v="Structure-only"/>
    <m/>
    <m/>
    <m/>
    <m/>
    <m/>
    <s v="Other Fire: Non-PG&amp;E related"/>
    <m/>
    <m/>
    <m/>
    <s v="Overhead"/>
    <x v="1"/>
    <m/>
    <m/>
    <m/>
    <s v=" "/>
    <x v="2"/>
    <n v="39.173225000000002"/>
    <n v="-120.861953"/>
    <s v="Placer"/>
    <s v="BONNIE NOOK 1101"/>
    <n v="12000"/>
    <m/>
    <x v="0"/>
    <s v="Cal Fire"/>
    <s v="Barren/Other"/>
    <m/>
    <m/>
    <s v="Y"/>
    <s v="Lowell 2015"/>
    <m/>
    <n v="330"/>
    <m/>
    <s v="N"/>
    <s v="N"/>
    <m/>
    <m/>
    <s v="2021-05-09"/>
    <m/>
    <m/>
    <m/>
    <m/>
    <m/>
    <m/>
    <m/>
    <m/>
    <m/>
    <m/>
    <m/>
    <m/>
    <m/>
    <m/>
    <m/>
    <m/>
    <m/>
    <m/>
    <m/>
    <s v="  "/>
    <s v="SIERRA"/>
    <s v="AUBURN 03"/>
    <s v="14:15"/>
    <n v="44325"/>
    <m/>
    <n v="8179256"/>
    <s v="UNKNOWN"/>
    <s v="PREMISES DO NOT CHANGE"/>
    <s v="GOLD RUN"/>
    <n v="39.178896999999999"/>
    <n v="-120.855394"/>
    <s v="T1TTCF5"/>
    <s v="FATOR, TRAVIS"/>
    <m/>
    <s v="20210509 15:26"/>
    <n v="1055"/>
    <n v="1"/>
    <s v="Fire has been contained and is not a threat to PG&amp;E facilities, no damage found. "/>
    <s v="Y"/>
    <m/>
    <m/>
    <m/>
    <n v="39.173225000000002"/>
    <n v="-120.861953"/>
    <s v="West bound I80 West of Gold Run Exit. "/>
    <s v="Cal Fire"/>
    <m/>
    <s v="N"/>
    <s v="N"/>
    <s v="N"/>
    <s v="Clear"/>
    <m/>
    <s v="County Land"/>
    <m/>
    <s v="Calm"/>
    <m/>
    <s v="Vegetation"/>
    <m/>
    <s v="0.25 - 10 Acres"/>
    <m/>
    <s v="Cal Fire"/>
    <m/>
    <s v="Overhead"/>
    <m/>
    <s v="N"/>
    <m/>
    <m/>
    <m/>
    <m/>
    <m/>
    <m/>
    <s v="  "/>
    <m/>
    <m/>
    <m/>
    <m/>
    <m/>
    <m/>
    <m/>
    <m/>
    <m/>
    <m/>
    <m/>
    <m/>
    <m/>
    <m/>
    <m/>
    <m/>
    <m/>
    <m/>
    <m/>
    <m/>
    <m/>
    <m/>
    <m/>
    <m/>
    <m/>
    <m/>
    <m/>
    <m/>
    <m/>
    <m/>
    <m/>
    <m/>
    <m/>
    <m/>
    <m/>
    <m/>
    <m/>
    <m/>
    <m/>
    <m/>
    <m/>
    <m/>
    <m/>
    <m/>
    <m/>
    <m/>
    <m/>
  </r>
  <r>
    <n v="530"/>
    <s v="AGFC"/>
    <s v="3 - QC Complete"/>
    <n v="44325"/>
    <n v="44617"/>
    <s v="Structure fire, not attributable to PG&amp;E assets. Troubleman stated in his field remarks, no PG&amp;E envolvment. This information is preliminary."/>
    <s v="\\fxshare-nas05\quotashare-fs01\ESA\5 - Ignition Tracking\2021_Ignition_QC_Folders\20210509_nan_nan_nan_8164291653"/>
    <s v=" "/>
    <m/>
    <m/>
    <m/>
    <m/>
    <m/>
    <s v="Not In Scope"/>
    <m/>
    <m/>
    <m/>
    <m/>
    <m/>
    <m/>
    <m/>
    <m/>
    <m/>
    <m/>
    <m/>
    <m/>
    <m/>
    <m/>
    <m/>
    <m/>
    <m/>
    <m/>
    <m/>
    <m/>
    <m/>
    <m/>
    <m/>
    <m/>
    <m/>
    <m/>
    <m/>
    <m/>
    <m/>
    <m/>
    <m/>
    <m/>
    <m/>
    <m/>
    <m/>
    <m/>
    <m/>
    <m/>
    <m/>
    <m/>
    <m/>
    <m/>
    <m/>
    <m/>
    <m/>
    <m/>
    <s v=" "/>
    <x v="230"/>
    <s v="04:36:00"/>
    <m/>
    <m/>
    <s v="FAS"/>
    <s v="N"/>
    <s v="N"/>
    <m/>
    <m/>
    <m/>
    <n v="8164291653"/>
    <m/>
    <m/>
    <m/>
    <m/>
    <s v=" "/>
    <x v="0"/>
    <x v="1"/>
    <s v="N"/>
    <s v="N"/>
    <s v="N"/>
    <s v="Structure fire, not attributable to PG&amp;E assets. Troubleman stated in his field remarks, no PG&amp;E envolvment. This information is preliminary."/>
    <s v="Not PG&amp;E"/>
    <s v="Building"/>
    <m/>
    <m/>
    <m/>
    <s v="0.26-9.99"/>
    <m/>
    <m/>
    <m/>
    <m/>
    <m/>
    <s v="Other Fire: Non-PG&amp;E related"/>
    <m/>
    <m/>
    <m/>
    <s v="Overhead"/>
    <x v="1"/>
    <m/>
    <m/>
    <m/>
    <s v=" "/>
    <x v="0"/>
    <n v="37.331848299999997"/>
    <n v="-121.9487"/>
    <s v="Santa Clara"/>
    <s v="EL PATIO 1112"/>
    <n v="12000"/>
    <m/>
    <x v="0"/>
    <s v="San Jose FD"/>
    <s v="Urban"/>
    <m/>
    <m/>
    <s v="N"/>
    <m/>
    <m/>
    <m/>
    <m/>
    <s v="N"/>
    <s v="N"/>
    <m/>
    <m/>
    <s v="2021-05-09"/>
    <m/>
    <m/>
    <m/>
    <m/>
    <m/>
    <m/>
    <m/>
    <m/>
    <m/>
    <m/>
    <m/>
    <m/>
    <m/>
    <m/>
    <m/>
    <m/>
    <m/>
    <m/>
    <m/>
    <s v="  "/>
    <s v="SAN JOSE"/>
    <s v="SAN JOSE 05"/>
    <s v="04:36"/>
    <n v="44325"/>
    <m/>
    <n v="8164291653"/>
    <n v="2464"/>
    <s v="CORY AVE"/>
    <s v="SAN JOSE"/>
    <n v="37.331654999999998"/>
    <n v="-121.94852299999999"/>
    <s v="J2TNXP9"/>
    <s v="PATTERSON, NORRELL"/>
    <n v="82921112"/>
    <s v="20210509 05:35"/>
    <n v="1121"/>
    <m/>
    <s v="inside structure. no pge involved. sealed mtr p/capt."/>
    <s v="Y"/>
    <m/>
    <m/>
    <s v="37.3318483,-121.9487000,30.300000,3D"/>
    <m/>
    <m/>
    <m/>
    <s v="sj fire"/>
    <m/>
    <s v="N"/>
    <s v="Y"/>
    <s v="N"/>
    <s v="Clear"/>
    <m/>
    <s v="Structures"/>
    <m/>
    <s v="Calm"/>
    <m/>
    <s v="3rd Party"/>
    <m/>
    <s v="Structure Only"/>
    <m/>
    <s v="Fire Dept"/>
    <m/>
    <s v="Overhead"/>
    <m/>
    <s v="N"/>
    <m/>
    <s v="Fire Dept"/>
    <m/>
    <m/>
    <m/>
    <m/>
    <s v="  "/>
    <m/>
    <m/>
    <m/>
    <m/>
    <m/>
    <m/>
    <m/>
    <m/>
    <m/>
    <m/>
    <m/>
    <m/>
    <m/>
    <m/>
    <m/>
    <m/>
    <m/>
    <m/>
    <m/>
    <m/>
    <m/>
    <m/>
    <m/>
    <m/>
    <m/>
    <m/>
    <m/>
    <m/>
    <m/>
    <m/>
    <m/>
    <m/>
    <m/>
    <m/>
    <m/>
    <m/>
    <m/>
    <m/>
    <m/>
    <m/>
    <m/>
    <m/>
    <m/>
    <m/>
    <m/>
    <m/>
    <m/>
  </r>
  <r>
    <n v="529"/>
    <s v="S7RM"/>
    <s v="3 - QC Complete"/>
    <n v="44329"/>
    <n v="44617"/>
    <s v="Structure fire, not attributable to PG&amp;E assets. Troubleman removed electrical meter per onsite Fire Department Chief. This information is preliminary."/>
    <s v="\\fxshare-nas05\quotashare-fs01\ESA\5 - Ignition Tracking\2021_Ignition_QC_Folders\20210509_nan_nan_nan_2424758352"/>
    <s v=" "/>
    <m/>
    <m/>
    <m/>
    <m/>
    <m/>
    <s v="Not In Scope"/>
    <m/>
    <m/>
    <m/>
    <m/>
    <m/>
    <m/>
    <m/>
    <m/>
    <m/>
    <m/>
    <m/>
    <m/>
    <m/>
    <m/>
    <m/>
    <m/>
    <m/>
    <m/>
    <m/>
    <m/>
    <m/>
    <m/>
    <m/>
    <m/>
    <m/>
    <m/>
    <m/>
    <m/>
    <m/>
    <m/>
    <m/>
    <m/>
    <m/>
    <m/>
    <m/>
    <m/>
    <m/>
    <m/>
    <m/>
    <m/>
    <m/>
    <m/>
    <m/>
    <m/>
    <m/>
    <m/>
    <s v=" "/>
    <x v="230"/>
    <s v="02:35:00"/>
    <m/>
    <m/>
    <s v="FAS"/>
    <s v="N"/>
    <s v="N"/>
    <m/>
    <m/>
    <m/>
    <n v="2424758352"/>
    <m/>
    <m/>
    <m/>
    <m/>
    <s v=" "/>
    <x v="0"/>
    <x v="1"/>
    <s v="N"/>
    <s v="N"/>
    <s v="N"/>
    <s v="Structure fire, not attributable to PP &amp;E assets.  Fire Department requested that the electric meter be removed per the Fire Department Chief on scene.  No other information available for this incident including no outage, ILIS info.  "/>
    <s v="Not PG&amp;E"/>
    <s v="Building"/>
    <m/>
    <m/>
    <m/>
    <s v="0.26-9.99"/>
    <s v="STRUCTURE FIRE, REMOVED ELECT PER FIRE CHIEF"/>
    <m/>
    <m/>
    <m/>
    <m/>
    <s v="Other Fire: Non-PG&amp;E related"/>
    <m/>
    <m/>
    <m/>
    <s v="Overhead"/>
    <x v="1"/>
    <m/>
    <m/>
    <m/>
    <s v=" "/>
    <x v="0"/>
    <n v="37.661380000000001"/>
    <n v="-122.10675500000001"/>
    <s v="Alameda"/>
    <s v="MT EDEN 1102"/>
    <n v="12000"/>
    <m/>
    <x v="0"/>
    <s v="Hayward FD"/>
    <s v="Urban"/>
    <m/>
    <m/>
    <s v="N"/>
    <m/>
    <m/>
    <m/>
    <m/>
    <s v="N"/>
    <s v="N"/>
    <m/>
    <m/>
    <s v="2021-05-09"/>
    <m/>
    <m/>
    <m/>
    <m/>
    <m/>
    <m/>
    <m/>
    <m/>
    <m/>
    <m/>
    <m/>
    <m/>
    <m/>
    <m/>
    <m/>
    <m/>
    <m/>
    <m/>
    <m/>
    <s v="  "/>
    <s v="MISSION"/>
    <s v="HAYWARD 04"/>
    <s v="02:35"/>
    <n v="44325"/>
    <m/>
    <n v="2424758352"/>
    <n v="578"/>
    <s v="MARIN AVE"/>
    <s v="HAYWARD"/>
    <n v="37.661022000000003"/>
    <n v="-122.106257"/>
    <s v="M1GDCT0"/>
    <s v="TSANG, DANIEL (1639)"/>
    <n v="13761102"/>
    <s v="20210509 02:55"/>
    <n v="2400"/>
    <n v="1"/>
    <s v="STRUCTURE FIRE, REMOVED ELECT MTR PER ONSITE FIRE CHIEF"/>
    <s v="Y"/>
    <m/>
    <m/>
    <s v="37.6613800,-122.1067550,10.500000,3D"/>
    <m/>
    <m/>
    <m/>
    <m/>
    <m/>
    <s v="N"/>
    <s v="N"/>
    <s v="N"/>
    <s v="Other (Comments)"/>
    <s v="STRUCTURE FIRE, REMOVED ELECT PER FIRE CHIEF"/>
    <s v="Other (Comments)"/>
    <s v="STRUCTURE FIRE, REMOVED ELECT PER FIRE CHIEF"/>
    <s v="Other (Comments)"/>
    <s v="STRUCTURE FIRE, REMOVED ELECT PER FIRE CHIEF"/>
    <s v="Other (Comments)"/>
    <s v="STRUCTURE FIRE, REMOVED ELECT PER FIRE CHIEF"/>
    <s v="Other (Comments)"/>
    <s v="STRUCTURE FIRE, REMOVED ELECT PER FIRE CHIEF"/>
    <s v="Other (Comments)"/>
    <s v="STRUCTURE FIRE, REMOVED ELECT PER FIRE CHIEF"/>
    <s v="Other (Comments)"/>
    <s v="STRUCTURE FIRE, REMOVED ELECT PER FIRE CHIEF"/>
    <s v="N"/>
    <s v="STRUCTURE FIRE, REMOVED ELECT PER FIRE CHIEF"/>
    <m/>
    <m/>
    <m/>
    <m/>
    <m/>
    <s v="  "/>
    <m/>
    <m/>
    <m/>
    <m/>
    <m/>
    <m/>
    <m/>
    <m/>
    <m/>
    <m/>
    <m/>
    <m/>
    <m/>
    <m/>
    <m/>
    <m/>
    <m/>
    <m/>
    <m/>
    <m/>
    <m/>
    <m/>
    <m/>
    <m/>
    <m/>
    <m/>
    <m/>
    <m/>
    <m/>
    <m/>
    <m/>
    <m/>
    <m/>
    <m/>
    <m/>
    <m/>
    <m/>
    <m/>
    <m/>
    <m/>
    <m/>
    <m/>
    <m/>
    <m/>
    <m/>
    <m/>
    <m/>
  </r>
  <r>
    <n v="528"/>
    <s v="AGFC"/>
    <s v="3 - QC Complete"/>
    <n v="44325"/>
    <n v="44617"/>
    <s v="Structure fire, not attributable to PG&amp;E assets. Service disconnected. This information is preliminary."/>
    <s v="\\fxshare-nas05\quotashare-fs01\ESA\5 - Ignition Tracking\2021_Ignition_QC_Folders\20210509_nan_nan_nan_2491927809"/>
    <s v=" "/>
    <m/>
    <m/>
    <m/>
    <m/>
    <m/>
    <s v="Not In Scope"/>
    <m/>
    <m/>
    <m/>
    <m/>
    <m/>
    <m/>
    <m/>
    <m/>
    <m/>
    <m/>
    <m/>
    <m/>
    <m/>
    <m/>
    <m/>
    <m/>
    <m/>
    <m/>
    <m/>
    <m/>
    <m/>
    <m/>
    <m/>
    <m/>
    <m/>
    <m/>
    <m/>
    <m/>
    <m/>
    <m/>
    <m/>
    <m/>
    <m/>
    <m/>
    <m/>
    <m/>
    <m/>
    <m/>
    <m/>
    <m/>
    <m/>
    <m/>
    <m/>
    <m/>
    <m/>
    <m/>
    <s v=" "/>
    <x v="230"/>
    <s v="00:54:00"/>
    <m/>
    <m/>
    <s v="FAS"/>
    <s v="N"/>
    <s v="N"/>
    <m/>
    <m/>
    <m/>
    <n v="2491927809"/>
    <m/>
    <m/>
    <m/>
    <m/>
    <s v=" "/>
    <x v="0"/>
    <x v="1"/>
    <s v="N"/>
    <s v="N"/>
    <s v="N"/>
    <s v="Structure fire, not attributable to PG&amp;E assets. Service disconnected. This information is preliminary."/>
    <s v="Not PG&amp;E"/>
    <s v="Building"/>
    <m/>
    <m/>
    <m/>
    <s v="Structure-only"/>
    <m/>
    <m/>
    <m/>
    <m/>
    <m/>
    <s v="Other Fire: Non-PG&amp;E related"/>
    <m/>
    <m/>
    <m/>
    <s v="Overhead"/>
    <x v="1"/>
    <m/>
    <m/>
    <m/>
    <s v=" "/>
    <x v="0"/>
    <n v="37.768219999999999"/>
    <n v="-122.198052"/>
    <s v="Alameda"/>
    <s v="OAKLAND J 1101 "/>
    <n v="12000"/>
    <m/>
    <x v="0"/>
    <s v="Oakland FD"/>
    <s v="Urban"/>
    <m/>
    <m/>
    <s v="N"/>
    <m/>
    <m/>
    <m/>
    <m/>
    <s v="N"/>
    <s v="N"/>
    <m/>
    <m/>
    <s v="2021-05-09"/>
    <m/>
    <m/>
    <m/>
    <m/>
    <m/>
    <m/>
    <m/>
    <m/>
    <m/>
    <m/>
    <m/>
    <m/>
    <m/>
    <m/>
    <m/>
    <m/>
    <m/>
    <m/>
    <m/>
    <s v="  "/>
    <s v="EAST BAY"/>
    <s v="OAKLAND 10"/>
    <s v="00:54"/>
    <n v="44325"/>
    <m/>
    <n v="2491927809"/>
    <n v="1820"/>
    <s v="57TH AVE"/>
    <s v="OAKLAND"/>
    <n v="37.768445999999997"/>
    <n v="-122.198121"/>
    <s v="E1TACBS"/>
    <s v="BELCSAK, ALEX"/>
    <n v="12091101"/>
    <s v="20210509 01:08"/>
    <n v="2640"/>
    <n v="1"/>
    <s v="Structure fire, unsafe building.  Meter is red tagged, service is disconnected at pole and hung on weatherhead.  "/>
    <s v="Y"/>
    <m/>
    <m/>
    <s v="37.7627783,-122.2171083,4.900000,2D"/>
    <m/>
    <m/>
    <m/>
    <s v="Oakland Fire Dept. "/>
    <m/>
    <s v="N"/>
    <s v="Y"/>
    <s v="Y"/>
    <s v="Clear"/>
    <m/>
    <s v="Structures"/>
    <m/>
    <s v="Calm"/>
    <m/>
    <s v="Unknown"/>
    <m/>
    <s v="Structure Only"/>
    <m/>
    <s v="Fire Dept"/>
    <m/>
    <s v="Overhead"/>
    <m/>
    <s v="N"/>
    <m/>
    <m/>
    <m/>
    <m/>
    <m/>
    <m/>
    <s v="  "/>
    <m/>
    <m/>
    <m/>
    <m/>
    <m/>
    <m/>
    <m/>
    <m/>
    <m/>
    <m/>
    <m/>
    <m/>
    <m/>
    <m/>
    <m/>
    <m/>
    <m/>
    <m/>
    <m/>
    <m/>
    <m/>
    <m/>
    <m/>
    <m/>
    <m/>
    <m/>
    <m/>
    <m/>
    <m/>
    <m/>
    <m/>
    <m/>
    <m/>
    <m/>
    <m/>
    <m/>
    <m/>
    <m/>
    <m/>
    <m/>
    <m/>
    <m/>
    <m/>
    <m/>
    <m/>
    <m/>
    <m/>
  </r>
  <r>
    <n v="569"/>
    <s v="TLAL"/>
    <s v="3 - QC Complete"/>
    <n v="44349"/>
    <n v="44617"/>
    <s v="Tree fell into overhead circuit resulting in a wires down incident and an ignition. The ensuing fire was 3 meter - 0.25 acre in size. This information is preliminary. OIS: 1343697; ILIS: 21-0058791; FOID: T005283999 (JMKY), T005283955 (Cxl), T005283953 (ADF0-Assist); EC: 120952066; PM: 35248983; Circuit ID: 152111103, SAP Pole ID: 101315956"/>
    <s v="\\fxshare-nas05\quotashare-fs01\ESA\5 - Ignition Tracking\2021_Ignition_QC_Folders\20210508_1343697_21-0058791_nan_T005283999"/>
    <s v=" "/>
    <m/>
    <s v="TLAL"/>
    <s v="Create &amp; Outage Time, Division, EC Tag, Failure Sub-driver Updated; Additional FOIDs Added"/>
    <n v="44349"/>
    <m/>
    <s v="Not In Scope"/>
    <m/>
    <m/>
    <m/>
    <m/>
    <m/>
    <m/>
    <m/>
    <m/>
    <m/>
    <m/>
    <m/>
    <m/>
    <m/>
    <m/>
    <m/>
    <m/>
    <m/>
    <m/>
    <m/>
    <m/>
    <m/>
    <m/>
    <m/>
    <m/>
    <m/>
    <m/>
    <m/>
    <m/>
    <m/>
    <m/>
    <m/>
    <m/>
    <m/>
    <m/>
    <m/>
    <m/>
    <m/>
    <m/>
    <m/>
    <m/>
    <m/>
    <m/>
    <m/>
    <m/>
    <m/>
    <m/>
    <s v=" "/>
    <x v="231"/>
    <s v="04:22:00"/>
    <n v="44324"/>
    <s v="04:21:00"/>
    <s v="FAS"/>
    <s v="N"/>
    <s v="N"/>
    <n v="1343697"/>
    <s v="21-0058791"/>
    <m/>
    <s v="T005283999, T005283955, T005283953"/>
    <n v="120952066"/>
    <m/>
    <m/>
    <s v="PG&amp;E_569_Ignition_20210508_6.jpg"/>
    <s v=" "/>
    <x v="1"/>
    <x v="0"/>
    <s v="Y"/>
    <s v="Y"/>
    <s v="N"/>
    <s v="On May 8, 2021 at 0507 hours, PG&amp;E Troublemen patrolled the Barry 1103 12kV Distribution Circuit number 152111103, in the Local Responsibility area near 4553 Lincoln Rd, Yuba City, CA 95993. They observed a fallen tree, 600' (two phases of 300') of 4 ACSR broken primary overhead conductor down on the ground, one of three phases open, and a small fire. Initial analysis indicates the ignition was caused by a green healthy living 77' tall 37&quot; DBH three-stem red gum eucalyptus tree that completely uprooted from the shallow soil during a strong north wind event and fell into the line and resulted in an ignition. There were no defects present on the root ball, upon the post-incident inspection. The maximum sustained wind speed on the incident date and at that location was 32.22 MPH, which was a steep increase from days prior (May 7th was 14.96 MPH, May 6th was 20.83 MPH). The Yuba City Fire Department responded to and extinguished the approximately 100' x 60'  wood &amp; debris fire under and on the east lines. Two Eucalyptus trees and an old wood and debris pile burnt in the fire. The 129-minute outage affected 43 customers. The line was returned to service on May 8, 2021. This information is preliminary."/>
    <s v="PG&amp;E"/>
    <s v="Vegetation"/>
    <m/>
    <s v="D"/>
    <s v="D"/>
    <s v="&lt;0.25"/>
    <s v="approximately 100' x 60'"/>
    <m/>
    <m/>
    <m/>
    <m/>
    <s v="Vegetation"/>
    <s v="Contact from object"/>
    <s v="Weather - High Winds"/>
    <s v="Y"/>
    <s v="Overhead"/>
    <x v="0"/>
    <s v="Conductor - Primary"/>
    <s v="Conductor"/>
    <n v="101315956"/>
    <s v=" "/>
    <x v="0"/>
    <n v="39.112805251300003"/>
    <n v="-121.6989426911"/>
    <s v="Sutter"/>
    <s v="BARRY 1103"/>
    <n v="12000"/>
    <m/>
    <x v="0"/>
    <s v="Yuba FD"/>
    <s v="Agriculture"/>
    <m/>
    <m/>
    <s v="N"/>
    <m/>
    <m/>
    <m/>
    <m/>
    <s v="N"/>
    <s v="Y"/>
    <s v="202105080600"/>
    <s v="202105111950"/>
    <s v="2021-05-14"/>
    <n v="39.113199999999999"/>
    <n v="-121.6991"/>
    <n v="44326"/>
    <s v="RootsFail"/>
    <s v="Healthy green 77 foot X 37&quot; diameter 3X-stem Red Gum Eucalyptus uprooted in shallow soil in strong north wind event causing tree to fall into primary 12kV lines and igniting a small 100ft Long X 60ft wide wood &amp; debris fire under the lines.  No defects present on root ball (Last Inspection was 02/02/2021 Next Inspection Feb&gt;March 2022) Contractor Assist tag made 05/10/2021 to top clear overhangs and remove 22 Red Gum Eucalyptus near the primary lines Rte#1501/331"/>
    <s v="EUCC"/>
    <n v="77"/>
    <n v="37"/>
    <n v="45"/>
    <s v="Moderate"/>
    <s v="None"/>
    <s v="N"/>
    <n v="1"/>
    <m/>
    <s v="Valley"/>
    <s v="D"/>
    <s v="CrossArm"/>
    <s v="BareWire"/>
    <m/>
    <s v="  "/>
    <s v="SIERRA"/>
    <s v="MRYSVLLE"/>
    <s v="06:27"/>
    <n v="44324"/>
    <n v="1343697"/>
    <s v="T005283999"/>
    <n v="6201"/>
    <s v="LINCOLN RD"/>
    <m/>
    <n v="39.112540000000003"/>
    <n v="-121.69036"/>
    <s v="T3TJMKY"/>
    <m/>
    <n v="152111103"/>
    <s v="20210508 07:10"/>
    <n v="9002"/>
    <m/>
    <s v="SMART MTR AUTO-GENERATED TAG"/>
    <s v="N"/>
    <m/>
    <m/>
    <m/>
    <m/>
    <m/>
    <m/>
    <s v="yuba fd"/>
    <m/>
    <m/>
    <m/>
    <s v="Y"/>
    <m/>
    <m/>
    <m/>
    <m/>
    <m/>
    <m/>
    <s v="Vegetation"/>
    <s v="wire down, replace 4acsr due to fire"/>
    <m/>
    <m/>
    <s v="Fire Dept"/>
    <m/>
    <s v="Overhead"/>
    <m/>
    <m/>
    <m/>
    <m/>
    <m/>
    <s v="TREE-FELL INTO LINE"/>
    <s v="CONDUCTOR, OVERHEAD"/>
    <m/>
    <s v="  "/>
    <s v="Unplanned"/>
    <s v="Sacramento"/>
    <s v="Marysville"/>
    <s v="152111103, BARRY-1103"/>
    <s v="21-0058791"/>
    <s v="Unplanned"/>
    <s v="Clear;32-90 F"/>
    <s v="43 1 of 3 Phases Open"/>
    <s v="6325"/>
    <s v="NO"/>
    <s v="Line to Ground"/>
    <m/>
    <m/>
    <m/>
    <m/>
    <m/>
    <m/>
    <m/>
    <m/>
    <m/>
    <m/>
    <m/>
    <m/>
    <m/>
    <m/>
    <m/>
    <m/>
    <m/>
    <m/>
    <m/>
    <m/>
    <m/>
    <m/>
    <m/>
    <m/>
    <m/>
    <m/>
    <m/>
    <m/>
    <m/>
    <m/>
    <m/>
    <m/>
    <m/>
    <m/>
    <m/>
    <m/>
  </r>
  <r>
    <n v="527"/>
    <s v="S7RM"/>
    <s v="3 - QC Complete"/>
    <n v="44328"/>
    <n v="44617"/>
    <s v="Connector failure due to unknown cause, resulted in an ignition. The ensuing fire was less than one meter in size. This information is preliminary."/>
    <s v="\\fxshare-nas05\quotashare-fs01\ESA\5 - Ignition Tracking\2021_Ignition_QC_Folders\20210508_1344240_21-0058949_nan_T005284680"/>
    <s v=" "/>
    <m/>
    <m/>
    <m/>
    <m/>
    <m/>
    <s v="Not In Scope"/>
    <m/>
    <m/>
    <m/>
    <m/>
    <m/>
    <m/>
    <m/>
    <m/>
    <m/>
    <m/>
    <m/>
    <m/>
    <m/>
    <m/>
    <m/>
    <m/>
    <m/>
    <m/>
    <m/>
    <m/>
    <m/>
    <m/>
    <m/>
    <m/>
    <m/>
    <m/>
    <m/>
    <m/>
    <m/>
    <m/>
    <m/>
    <m/>
    <m/>
    <m/>
    <m/>
    <m/>
    <m/>
    <m/>
    <m/>
    <s v="Y"/>
    <n v="44328"/>
    <n v="44328"/>
    <s v="MJLQ"/>
    <s v="(510) 760-5095"/>
    <s v="said 3/4 connectors burned up. "/>
    <m/>
    <s v=" "/>
    <x v="231"/>
    <s v="20:28:00"/>
    <n v="44324"/>
    <s v="20:28:00"/>
    <s v="FAS"/>
    <s v="N"/>
    <s v="N"/>
    <n v="1344240"/>
    <s v="21-0058949"/>
    <m/>
    <s v="T005284680, T005284685"/>
    <m/>
    <m/>
    <m/>
    <m/>
    <s v=" "/>
    <x v="0"/>
    <x v="0"/>
    <s v="Y"/>
    <s v="N"/>
    <s v="N"/>
    <s v="On May 8th, 2021 at 20:31 hrs. a PG &amp; E Troubleman was dispatched to the Orinda 0402 4 KV circuit near El Toyonal Drive and Camino Pablo Dr.  in the City of Orinda in response to a customer who reported hearing an &quot;explosion.&quot; This incident occurred in a tier 3 HFTD area on a clear day.  Upon arrival at the scene, the Troubleman noted 4 burned up overhead connectors on a 4 KV circuit.  There was an ensuing fire which was less than 1 Meter in size and was suppressed by the Moraga/Orinda Fire Department.  Initial analysis indicates that the connectors failed and 3 of the 4 were burned open and melted due to an unknown cause which resulted in an ignition. According to the Troubleman, this incident occurred on a double deadend connection and that he has been to this same pole previously for the same issue.  The T-man recommended that someone check all the connectors on this pole and that he retained the burned up equipment and gave it to John Harkins the overhead supervisor for Concord.  On May 8th, the Troubleman changed out the connectors and power was restored at 21:54 hrs. "/>
    <s v="PG&amp;E"/>
    <s v="Other"/>
    <s v="Connector"/>
    <s v="D"/>
    <s v="D"/>
    <s v="Structure-only"/>
    <s v="Less than a meter."/>
    <m/>
    <m/>
    <m/>
    <m/>
    <s v="Equipment - PG&amp;E"/>
    <s v="All types of equipment / facility failure"/>
    <s v="Splice/Clamp/Connector"/>
    <s v="Y"/>
    <s v="Overhead"/>
    <x v="0"/>
    <s v="Splice/Clamp/Connector"/>
    <s v="Connectors"/>
    <m/>
    <s v=" "/>
    <x v="2"/>
    <n v="37.886121699999997"/>
    <n v="-122.193815"/>
    <s v="Contra Costa"/>
    <s v="ORINDA 0402"/>
    <n v="4000"/>
    <m/>
    <x v="1"/>
    <s v="Moraga FD"/>
    <s v="Urban"/>
    <m/>
    <m/>
    <s v="N"/>
    <m/>
    <m/>
    <n v="530"/>
    <m/>
    <s v="N"/>
    <s v="Y"/>
    <s v="202105080600"/>
    <s v="202105111953"/>
    <s v="2021-05-09"/>
    <m/>
    <m/>
    <m/>
    <m/>
    <m/>
    <m/>
    <m/>
    <m/>
    <m/>
    <m/>
    <m/>
    <m/>
    <m/>
    <m/>
    <m/>
    <m/>
    <m/>
    <m/>
    <m/>
    <s v="  "/>
    <s v="DIABLO"/>
    <s v="CONCORD 06"/>
    <s v="20:31"/>
    <n v="44324"/>
    <n v="1344240"/>
    <s v="T005284680"/>
    <n v="72"/>
    <s v="EL TOYONAL"/>
    <s v="ORINDA"/>
    <n v="37.883369999999999"/>
    <n v="-122.19370000000001"/>
    <s v="D2TMJLQ"/>
    <s v="LUBOVISKI, MILTON"/>
    <n v="12350402"/>
    <s v="20210508 23:57"/>
    <n v="9002"/>
    <m/>
    <s v="helped the crew  change connectors"/>
    <s v="Y"/>
    <m/>
    <m/>
    <s v="37.8861217,-122.1938150,127.400000,3D"/>
    <m/>
    <m/>
    <m/>
    <m/>
    <m/>
    <s v="N"/>
    <s v="Y"/>
    <m/>
    <s v="Clear"/>
    <m/>
    <s v="County Land"/>
    <m/>
    <s v="Calm"/>
    <m/>
    <s v="Vegetation"/>
    <m/>
    <s v="&lt; 1 meter"/>
    <m/>
    <s v="Other (Comments)"/>
    <s v="moraga fire #21047896"/>
    <s v="Overhead"/>
    <m/>
    <s v="Y"/>
    <s v="connectors"/>
    <s v="Other (Comments)"/>
    <s v="milton luboviski trubleman"/>
    <s v="FIRE, POLE"/>
    <s v="CONNECTOR OR SPLICE OH"/>
    <s v="N"/>
    <s v="  "/>
    <s v="Unplanned"/>
    <s v="Diablo"/>
    <s v="Concord"/>
    <s v="012350402, ORINDA-0402"/>
    <s v="21-0058949"/>
    <s v="Unplanned"/>
    <s v="Clear;32-90 F"/>
    <s v="458"/>
    <s v="69754"/>
    <s v="NO"/>
    <s v="Line to Ground"/>
    <s v="Sustained"/>
    <s v="No"/>
    <s v="402/2 LR"/>
    <s v="OH"/>
    <s v="Line Recloser"/>
    <s v="1344240"/>
    <s v="Connector or Splice (OH), Broken"/>
    <s v="C GRD"/>
    <m/>
    <m/>
    <s v="ORINDA SUB"/>
    <s v="N508S"/>
    <m/>
    <s v="TMAN LUBOVISKI RPTS BROKEN CONNECTOR @N508S ON THE 4KV LINE"/>
    <m/>
    <s v="No"/>
    <s v="Equipment Failure/Involved, Overhead"/>
    <m/>
    <s v="No"/>
    <s v="1"/>
    <m/>
    <m/>
    <m/>
    <m/>
    <m/>
    <m/>
    <m/>
    <m/>
    <m/>
    <m/>
    <m/>
    <m/>
    <m/>
    <m/>
    <m/>
    <m/>
  </r>
  <r>
    <n v="526"/>
    <s v="TLAL"/>
    <s v="3 - QC Complete"/>
    <n v="44326"/>
    <n v="44617"/>
    <s v="Mylar balloon flew into overhead primary circuit and ignited a small grass fire when the balloon fell to ground. The ensuing fire was less than one meter in size. This information is preliminary. OIS: 1344148; FOID: T005284547; Circuit ID: 024080402; SAP ID: 100299856"/>
    <s v="\\fxshare-nas05\quotashare-fs01\ESA\5 - Ignition Tracking\2021_Ignition_QC_Folders\20210508_1344148_nan_nan_T005284547"/>
    <s v=" "/>
    <m/>
    <m/>
    <m/>
    <m/>
    <m/>
    <s v="Not In Scope"/>
    <m/>
    <m/>
    <m/>
    <m/>
    <m/>
    <m/>
    <m/>
    <m/>
    <m/>
    <m/>
    <m/>
    <m/>
    <m/>
    <m/>
    <m/>
    <m/>
    <m/>
    <m/>
    <m/>
    <m/>
    <m/>
    <m/>
    <m/>
    <m/>
    <m/>
    <m/>
    <m/>
    <m/>
    <m/>
    <m/>
    <m/>
    <m/>
    <m/>
    <m/>
    <m/>
    <m/>
    <m/>
    <m/>
    <m/>
    <m/>
    <m/>
    <m/>
    <m/>
    <m/>
    <m/>
    <m/>
    <s v=" "/>
    <x v="231"/>
    <s v="16:09:00"/>
    <n v="44324"/>
    <s v="16:09:00"/>
    <s v="FAS"/>
    <s v="N"/>
    <s v="N"/>
    <n v="1344148"/>
    <m/>
    <m/>
    <s v="T005284547"/>
    <m/>
    <n v="120735095"/>
    <m/>
    <s v="PG&amp;E_526_Ignition_20210508_1.jpg"/>
    <s v=" "/>
    <x v="0"/>
    <x v="0"/>
    <s v="Y"/>
    <s v="N"/>
    <s v="N"/>
    <s v="On May 8, 2021 at 1703 hours, a PG&amp;E Troubleman patrolled the Emerald Lake 0402 4.16kV Distribution Circuit number 024080402, in the Tier 2 State Responsibility area near 738 Hillcrest Way and Emerald Hills (Redwood City). He observed a mylar balloon in the primary overhead conductor and a small fire in the yard below. Initial analysis indicates the ignition was caused by a third party's mylar balloon that made contact with the conductor. The customer extinguished the fire. The line was returned to service on May 8, 2021. This ignition did not meet the reporting criteria, because the fire was not greater than one linear meter. This information is preliminary."/>
    <s v="PG&amp;E"/>
    <s v="Vegetation"/>
    <m/>
    <s v="D"/>
    <s v="D"/>
    <s v="&lt;3 meters of linear travel"/>
    <m/>
    <m/>
    <m/>
    <m/>
    <m/>
    <s v="Contact - 3rd Party"/>
    <s v="Contact from object"/>
    <s v="Balloon contact"/>
    <s v="Y"/>
    <s v="Overhead"/>
    <x v="0"/>
    <s v="Conductor - Primary"/>
    <m/>
    <n v="100299856"/>
    <s v=" "/>
    <x v="1"/>
    <n v="37.462820000000001"/>
    <n v="-122.26725999999999"/>
    <s v="San Mateo"/>
    <s v="EMERALD LAKE 0402 "/>
    <n v="4000"/>
    <m/>
    <x v="0"/>
    <s v="Customer"/>
    <s v="Urban"/>
    <m/>
    <m/>
    <s v="N"/>
    <m/>
    <m/>
    <n v="518"/>
    <m/>
    <s v="N"/>
    <s v="N"/>
    <m/>
    <m/>
    <s v="2021-05-09"/>
    <m/>
    <m/>
    <m/>
    <m/>
    <m/>
    <m/>
    <m/>
    <m/>
    <m/>
    <m/>
    <m/>
    <m/>
    <m/>
    <m/>
    <m/>
    <m/>
    <m/>
    <m/>
    <m/>
    <s v="  "/>
    <s v="PENINSULA"/>
    <s v="SAN CARLOS 05"/>
    <s v="16:09"/>
    <n v="44324"/>
    <n v="1344148"/>
    <s v="T005284547"/>
    <n v="727"/>
    <s v="HILLCREST WAY"/>
    <s v="REDWOOD CITY"/>
    <n v="37.462820000000001"/>
    <n v="-122.26725999999999"/>
    <s v="P2TPHS6"/>
    <s v="SABA, PAUL"/>
    <n v="24080402"/>
    <s v="20210508 17:23"/>
    <n v="9320"/>
    <m/>
    <s v="mylar balloon caused the outage contact w/ primary mainline, no wire down, no damage to conductor, mylar balloon started fire when came down to grass at lawn at 738 Hillcrest way Emerald Hill, customer put the fire out, restored power"/>
    <s v="Y"/>
    <n v="2"/>
    <s v="\\fxshare-nas05\quotashare-fs01\ESA\5 - Ignition Tracking\Fire_Tab_Attachment_Files"/>
    <m/>
    <n v="37.462820000000001"/>
    <n v="-122.26725999999999"/>
    <s v="lawn of front of the house of 738 Hillcrest way Emerald way"/>
    <m/>
    <n v="100299856"/>
    <s v="N"/>
    <s v="Y"/>
    <m/>
    <s v="Clear"/>
    <m/>
    <s v="Private Land"/>
    <s v="ifo 727 Hillcrest way Emerald Way"/>
    <s v="Calm"/>
    <m/>
    <s v="Balloons"/>
    <s v="mylar balloon"/>
    <s v="&lt; 1 meter"/>
    <m/>
    <s v="Self Extinguished"/>
    <s v="customer put the fire out"/>
    <s v="Overhead"/>
    <m/>
    <s v="N"/>
    <s v="just pictures, no balloon founded"/>
    <s v="Other (Comments)"/>
    <s v="no evidence, just pictures, "/>
    <m/>
    <m/>
    <s v="N"/>
    <s v="  "/>
    <m/>
    <m/>
    <m/>
    <m/>
    <m/>
    <m/>
    <m/>
    <m/>
    <m/>
    <m/>
    <m/>
    <m/>
    <m/>
    <m/>
    <m/>
    <m/>
    <m/>
    <m/>
    <m/>
    <m/>
    <m/>
    <m/>
    <m/>
    <m/>
    <m/>
    <m/>
    <m/>
    <m/>
    <m/>
    <m/>
    <m/>
    <m/>
    <m/>
    <m/>
    <m/>
    <m/>
    <m/>
    <m/>
    <m/>
    <m/>
    <m/>
    <m/>
    <m/>
    <m/>
    <m/>
    <m/>
    <m/>
  </r>
  <r>
    <n v="525"/>
    <s v="S7RM"/>
    <s v="3 - QC Complete"/>
    <n v="44337"/>
    <n v="44617"/>
    <s v="Duplicate of index 524. Gunnison Fire, not attributable to PG&amp;E assets. Troubleman field remarks state, Cal Fire believed the fire started in the north. AGFC preliminary notes: ILIS record also has this listed as Environmental/External, Fire, Forest/Grass. Does not appear to be attributable to PG&amp;E assets. This information is preliminary. S7RM- see index # 524 for specifics including CAL Fire's incident report as to cause of this ignition ( 3rd party tractor contacting a rock causing a spark.)"/>
    <s v="\\fxshare-nas05\quotashare-fs01\ESA\5 - Ignition Tracking\2021_Ignition_QC_Folders\20210508_1344127_21-0058912_nan_T005284529"/>
    <s v=" "/>
    <m/>
    <m/>
    <m/>
    <m/>
    <m/>
    <s v="Not In Scope"/>
    <m/>
    <m/>
    <m/>
    <m/>
    <m/>
    <m/>
    <m/>
    <m/>
    <m/>
    <m/>
    <m/>
    <m/>
    <m/>
    <m/>
    <m/>
    <m/>
    <m/>
    <m/>
    <m/>
    <m/>
    <m/>
    <m/>
    <m/>
    <m/>
    <m/>
    <m/>
    <m/>
    <m/>
    <m/>
    <m/>
    <m/>
    <m/>
    <m/>
    <m/>
    <m/>
    <m/>
    <m/>
    <m/>
    <m/>
    <m/>
    <m/>
    <m/>
    <m/>
    <m/>
    <m/>
    <m/>
    <s v=" "/>
    <x v="231"/>
    <s v="15:37:00"/>
    <n v="44324"/>
    <s v="15:28:00"/>
    <s v="FAS"/>
    <s v="N"/>
    <s v="Y"/>
    <n v="1344127"/>
    <s v="21-0058912"/>
    <m/>
    <s v="T005284529"/>
    <s v="120953701, 120953805, 120953803, 120953812, 120953890, 120953788"/>
    <m/>
    <m/>
    <m/>
    <s v=" "/>
    <x v="0"/>
    <x v="1"/>
    <s v="N"/>
    <s v="N"/>
    <s v="N"/>
    <s v="See Index # 524 Not attributable to PG &amp; E. "/>
    <s v="Not PG&amp;E"/>
    <s v="Vegetation"/>
    <m/>
    <m/>
    <m/>
    <s v="&lt;3 meters of linear travel"/>
    <m/>
    <m/>
    <n v="2"/>
    <m/>
    <m/>
    <s v="Duplicate"/>
    <m/>
    <m/>
    <m/>
    <s v="Overhead"/>
    <x v="1"/>
    <m/>
    <m/>
    <m/>
    <s v=" "/>
    <x v="0"/>
    <n v="39.856106699999998"/>
    <n v="-121.8917283"/>
    <s v="Butte"/>
    <s v="ANITA 1106"/>
    <n v="12000"/>
    <m/>
    <x v="0"/>
    <s v="Cal Fire"/>
    <s v="Herbaceous"/>
    <m/>
    <m/>
    <s v="N"/>
    <m/>
    <s v="Gunnison"/>
    <m/>
    <m/>
    <s v="N"/>
    <s v="Y"/>
    <s v="202105080600"/>
    <s v="202105080600"/>
    <s v="2021-05-09"/>
    <m/>
    <m/>
    <m/>
    <m/>
    <m/>
    <m/>
    <m/>
    <m/>
    <m/>
    <m/>
    <m/>
    <m/>
    <m/>
    <m/>
    <m/>
    <m/>
    <m/>
    <m/>
    <m/>
    <s v="  "/>
    <s v="NORTH VALLEY"/>
    <s v="CHICO 01"/>
    <s v="15:47"/>
    <n v="44324"/>
    <n v="1344127"/>
    <s v="T005284529"/>
    <s v="DEV15503"/>
    <s v="C/O DENVER LN, 1.46 MI"/>
    <s v="CHICO"/>
    <n v="39.858669999999996"/>
    <n v="-121.89172000000001"/>
    <s v="V2TSXBG"/>
    <s v="BRANCH, SCOTT"/>
    <n v="102841106"/>
    <s v="20210508 20:11"/>
    <n v="9110"/>
    <n v="1"/>
    <s v="jsv8 on scene. cal fire indicated fire started to north. initial indicators not pge. tractor working in area"/>
    <s v="Y"/>
    <n v="2"/>
    <s v="\\fxshare-nas05\quotashare-fs01\ESA\5 - Ignition Tracking\Fire_Tab_Attachment_Files"/>
    <s v="39.8561067,-121.8917283,141.100000,3D"/>
    <m/>
    <m/>
    <s v="fire started to north of our line  per cal fire, report in btu-005834"/>
    <s v="cal fire 530-538-7888. pat purvis"/>
    <m/>
    <s v="Y"/>
    <s v="Y"/>
    <m/>
    <s v="Clear"/>
    <s v="daylight"/>
    <s v="Private Land"/>
    <m/>
    <s v="Strong"/>
    <s v="high steady winds"/>
    <s v="Vegetation"/>
    <m/>
    <s v="100+ Acres"/>
    <s v="aprox 350"/>
    <s v="Cal Fire"/>
    <m/>
    <s v="Overhead"/>
    <m/>
    <s v="N"/>
    <m/>
    <m/>
    <m/>
    <s v="FIRE, FOREST/GRASS"/>
    <s v="POLE-WOOD"/>
    <s v="N"/>
    <s v="  "/>
    <s v="Unplanned"/>
    <s v="North Valley"/>
    <s v="Chico"/>
    <s v="102841106, ANITA-1106"/>
    <s v="21-0058912"/>
    <s v="Unplanned"/>
    <s v="Strong Winds;"/>
    <s v="1"/>
    <s v="2281"/>
    <s v="NO"/>
    <s v="Force Out"/>
    <s v="Sustained"/>
    <s v="No"/>
    <s v="155031"/>
    <s v="OH"/>
    <s v="Fuse"/>
    <s v="1344127"/>
    <s v="Pole-Wood, Burned/flashed"/>
    <m/>
    <s v="05/08/21 16:51"/>
    <m/>
    <s v="C/O DENVER LN, 1.46 MILES E/O MERIDIAN RD"/>
    <s v="GRASS FIRE NORTH OF DENVER RD "/>
    <s v="NONE "/>
    <s v="FORCED OUT PER CAL FIRE REQUEST"/>
    <m/>
    <s v="No"/>
    <s v="Environmental/External, Fire, Forest/Grass"/>
    <m/>
    <s v="No"/>
    <m/>
    <m/>
    <m/>
    <m/>
    <m/>
    <m/>
    <m/>
    <m/>
    <m/>
    <m/>
    <m/>
    <m/>
    <m/>
    <m/>
    <m/>
    <m/>
    <m/>
  </r>
  <r>
    <n v="524"/>
    <s v="S7RM"/>
    <s v="3 - QC Complete"/>
    <n v="44337"/>
    <n v="44617"/>
    <s v="Gunnison Fire, not attributable to PG&amp;E assets. Troubleman field remarks state, Cal Fire believed the fire started in the north Where a tractor was working in the area.  AGFC preliminary notes: ILIS record also has this listed as Environmental/External, Fire, Forest/Grass. Does not appear to be attributable to PG&amp;E assets. This information is preliminary. S7RM- As of 5/18/2021 5 of 6 EC tags are completed-still awaiting one more.  Fire Report received from CAL Fire confirming that a 3rd party tractor caused this ignition. "/>
    <s v="\\fxshare-nas05\quotashare-fs01\ESA\5 - Ignition Tracking\2021_Ignition_QC_Folders\20210508_nan_nan_nan_6600529"/>
    <s v=" "/>
    <m/>
    <m/>
    <m/>
    <m/>
    <m/>
    <s v="Not In Scope"/>
    <m/>
    <m/>
    <m/>
    <m/>
    <m/>
    <m/>
    <m/>
    <m/>
    <m/>
    <m/>
    <m/>
    <m/>
    <m/>
    <m/>
    <m/>
    <m/>
    <m/>
    <m/>
    <m/>
    <m/>
    <m/>
    <m/>
    <m/>
    <m/>
    <m/>
    <m/>
    <m/>
    <m/>
    <m/>
    <m/>
    <m/>
    <m/>
    <s v="Y"/>
    <n v="44326"/>
    <n v="44336"/>
    <s v="Cal Fire"/>
    <s v="Online Portal"/>
    <m/>
    <m/>
    <m/>
    <m/>
    <m/>
    <m/>
    <m/>
    <m/>
    <m/>
    <s v=" "/>
    <x v="231"/>
    <s v="15:37:00"/>
    <n v="44324"/>
    <s v="15:28:00"/>
    <s v="FAS"/>
    <s v="N"/>
    <s v="N"/>
    <s v="1344127, 1344265"/>
    <s v="21-0058912"/>
    <m/>
    <s v=" T005284529"/>
    <s v="120953701, 120953805, 120953803, 120953812, 120953890, 120953788"/>
    <m/>
    <m/>
    <m/>
    <s v=" "/>
    <x v="0"/>
    <x v="1"/>
    <s v="N"/>
    <s v="N"/>
    <s v="N"/>
    <s v="On May 8th, 2021 at 15:47 hrs. a PG &amp; E Troubleman was dispatched to the Anita 1106 12 KV Distribution circuit near Denver Lane in the City of Chico in response to reports of a vegetation fire and multiple poles burning up.  This ignition occurred in a non-HFTD during a strong wind event and a CAL Fire declared &quot;Red Flag&quot; condition.  Upon arrival at the scene, the  responding troubleman noted a rapidly moving grass fire fed by strong winds and multiple PG &amp; E poles being burned up.  CAL Fire was on scene and initially this fire was at 100 acres but it would ultimately consume approximately 549 total acres.  Initial analysis indicates that a third-party tractor working in the area during a strong wind event and a CAL Fire declared &quot;Red Flag&quot; condition ignited grass in the area and this ignition is not attributable to PG &amp; E assets.  This fire was named the &quot;Gunnison&quot; incident and was supressed by CAL Fire. Cal Fire's incident report lists the cause as the tractor striking a rock causing an ignition and reports that 2 structures were destroyed  and one was damaged as a result of this incident.   Multiple EC tags were created as a result of this ignition and at least 6 poles burned up as well as private lines to customer's homes.  As of 05/21/2021 5 of 6 EC tags were completed for replacing multiple poles, cross arms, insulators, etc. as a result of this incident  (see attached EC tags with corressponding SAP numbers for specific repairs made.) "/>
    <s v="Not PG&amp;E"/>
    <s v="Vegetation"/>
    <s v="Poles, cross arms, insulators"/>
    <m/>
    <s v="D"/>
    <s v="300-999"/>
    <m/>
    <m/>
    <n v="2"/>
    <m/>
    <m/>
    <s v="Other Fire: Non-PG&amp;E related"/>
    <s v="All types of equipment / facility failure"/>
    <s v="Other"/>
    <s v="N"/>
    <s v="Overhead"/>
    <x v="0"/>
    <s v="Other"/>
    <s v="Poles, cross arms, insulators"/>
    <m/>
    <s v=" "/>
    <x v="0"/>
    <n v="39.855123300000002"/>
    <n v="-121.8917967"/>
    <s v="Butte"/>
    <s v="ANITA 1106"/>
    <n v="12000"/>
    <m/>
    <x v="0"/>
    <s v="Cal Fire"/>
    <s v="Herbaceous"/>
    <m/>
    <m/>
    <s v="N"/>
    <m/>
    <s v="Gunnison"/>
    <m/>
    <m/>
    <s v="N"/>
    <s v="Y"/>
    <s v="202105080600"/>
    <s v="202105080600"/>
    <s v="2021-05-09"/>
    <m/>
    <m/>
    <m/>
    <m/>
    <m/>
    <m/>
    <m/>
    <m/>
    <m/>
    <m/>
    <m/>
    <m/>
    <m/>
    <m/>
    <m/>
    <m/>
    <m/>
    <m/>
    <m/>
    <s v="  "/>
    <s v="NORTH VALLEY"/>
    <s v="CHICO 02"/>
    <s v="14:30"/>
    <n v="44324"/>
    <m/>
    <n v="6600529"/>
    <s v="UNKNOWN"/>
    <s v="PREMISES DO NOT CHANGE"/>
    <s v="CHICO"/>
    <n v="39.746639000000002"/>
    <n v="-121.845817"/>
    <s v="V2TSXBG"/>
    <s v="BRANCH, SCOTT"/>
    <m/>
    <s v="20210508 16:26"/>
    <n v="1056"/>
    <m/>
    <s v="moving to outage tag created for this event. fuco 155031 is open per instructions"/>
    <s v="Y"/>
    <m/>
    <m/>
    <s v="39.8551233,-121.8917967,79.800000,3D"/>
    <m/>
    <m/>
    <s v="e/o munjar n/o denver burning south"/>
    <s v="cal fire"/>
    <s v="ssd 155031"/>
    <s v="Y"/>
    <s v="Y"/>
    <s v="Y"/>
    <s v="Clear"/>
    <m/>
    <s v="Private Land"/>
    <m/>
    <s v="Strong"/>
    <m/>
    <s v="Vegetation"/>
    <m/>
    <s v="100+ Acres"/>
    <m/>
    <s v="Cal Fire"/>
    <m/>
    <s v="Overhead"/>
    <m/>
    <s v="N"/>
    <m/>
    <m/>
    <m/>
    <m/>
    <m/>
    <m/>
    <s v="  "/>
    <m/>
    <m/>
    <m/>
    <m/>
    <m/>
    <m/>
    <m/>
    <m/>
    <m/>
    <m/>
    <m/>
    <m/>
    <m/>
    <m/>
    <m/>
    <m/>
    <m/>
    <m/>
    <m/>
    <m/>
    <m/>
    <m/>
    <m/>
    <m/>
    <m/>
    <m/>
    <m/>
    <m/>
    <m/>
    <m/>
    <m/>
    <m/>
    <m/>
    <m/>
    <m/>
    <m/>
    <m/>
    <m/>
    <m/>
    <m/>
    <m/>
    <m/>
    <m/>
    <m/>
    <m/>
    <m/>
    <m/>
  </r>
  <r>
    <n v="523"/>
    <s v="AGFC"/>
    <s v="3 - QC Complete"/>
    <n v="44392"/>
    <n v="44617"/>
    <s v="Plumas wildfire ignited due to unknown cause at this time. Troubleman states in their field remarks they removed one idle pole and one service was cut down from pole that was burnt. AGFC Preliminary notes: No outages were reported from the HAWK and I did not see any media articles mentioning PG&amp;E ass potential cause of the ignition. HAWK states the fire was contained to 20-30 acres. This information is preliminary."/>
    <s v="\\fxshare-nas05\quotashare-fs01\ESA\5 - Ignition Tracking\2021_Ignition_QC_Folders\20210508_nan_nan_nan_X315988575"/>
    <s v=" "/>
    <m/>
    <m/>
    <m/>
    <m/>
    <m/>
    <s v="Not In Scope"/>
    <m/>
    <m/>
    <m/>
    <m/>
    <m/>
    <m/>
    <m/>
    <m/>
    <m/>
    <m/>
    <m/>
    <m/>
    <m/>
    <m/>
    <m/>
    <m/>
    <m/>
    <m/>
    <m/>
    <m/>
    <m/>
    <m/>
    <m/>
    <m/>
    <m/>
    <m/>
    <m/>
    <m/>
    <m/>
    <m/>
    <m/>
    <m/>
    <m/>
    <m/>
    <m/>
    <m/>
    <m/>
    <m/>
    <m/>
    <m/>
    <m/>
    <m/>
    <m/>
    <m/>
    <m/>
    <m/>
    <s v=" "/>
    <x v="231"/>
    <s v="13:39:00"/>
    <n v="44324"/>
    <s v="13:50:00"/>
    <s v="FAS"/>
    <s v="N"/>
    <s v="N"/>
    <n v="1344104"/>
    <s v="21-0058903"/>
    <m/>
    <s v="X315988575"/>
    <m/>
    <m/>
    <m/>
    <m/>
    <s v=" "/>
    <x v="0"/>
    <x v="1"/>
    <s v="N"/>
    <s v="N"/>
    <s v="N"/>
    <s v="Other fire, not attributable to PG&amp;E assets. ILIS has the cause listed as &quot;Environmental/External, Fire, Forest/Grass&quot;. This information is preliminary."/>
    <s v="Not PG&amp;E"/>
    <s v="Vegetation"/>
    <m/>
    <m/>
    <m/>
    <s v="10-99"/>
    <s v="20-30 acres per HAWK"/>
    <m/>
    <m/>
    <m/>
    <m/>
    <s v="Other Fire: Non-PG&amp;E related"/>
    <m/>
    <m/>
    <m/>
    <s v="Overhead"/>
    <x v="1"/>
    <m/>
    <m/>
    <m/>
    <s v=" "/>
    <x v="0"/>
    <n v="39.047558299999999"/>
    <n v="-121.5712417"/>
    <s v="Yuba"/>
    <s v="PLUMAS 2107"/>
    <n v="21000"/>
    <m/>
    <x v="0"/>
    <s v="Cal Fire"/>
    <s v="Urban"/>
    <m/>
    <m/>
    <s v="N"/>
    <m/>
    <s v="Plumas"/>
    <m/>
    <m/>
    <s v="N"/>
    <s v="Y"/>
    <s v="202105080600"/>
    <s v="202105111950"/>
    <s v="2021-05-09"/>
    <m/>
    <m/>
    <m/>
    <m/>
    <m/>
    <m/>
    <m/>
    <m/>
    <m/>
    <m/>
    <m/>
    <m/>
    <m/>
    <m/>
    <m/>
    <m/>
    <m/>
    <m/>
    <m/>
    <s v="  "/>
    <s v="SIERRA"/>
    <s v="MARYSVILLE 04"/>
    <s v="13:39"/>
    <n v="44324"/>
    <m/>
    <s v="X315988575"/>
    <n v="3324"/>
    <s v="DAVID LN"/>
    <s v="OLIVEHURST"/>
    <n v="39.049478999999998"/>
    <n v="-121.568215"/>
    <s v="T3TTRM8"/>
    <s v="MARINO, TONY"/>
    <n v="153732107"/>
    <s v="20210508 14:40"/>
    <n v="1101"/>
    <m/>
    <s v="veg fire cause is unknown at this time call fire is on sight removed burded up idal pole and 1 service cut down from service pole that was burned down"/>
    <s v="Y"/>
    <m/>
    <m/>
    <s v="39.0475583,-121.5712417,16.800000,3D"/>
    <m/>
    <m/>
    <m/>
    <n v="911"/>
    <m/>
    <s v="N"/>
    <s v="Y"/>
    <s v="N"/>
    <s v="Storm Wind"/>
    <m/>
    <s v="Private Land"/>
    <m/>
    <s v="Strong"/>
    <m/>
    <s v="Unknown"/>
    <m/>
    <s v="10 - 100 Acres"/>
    <m/>
    <s v="Cal Fire"/>
    <m/>
    <s v="Overhead"/>
    <m/>
    <s v="N"/>
    <m/>
    <m/>
    <m/>
    <m/>
    <m/>
    <m/>
    <s v="  "/>
    <m/>
    <m/>
    <m/>
    <m/>
    <m/>
    <m/>
    <m/>
    <m/>
    <m/>
    <m/>
    <m/>
    <m/>
    <m/>
    <m/>
    <m/>
    <m/>
    <m/>
    <m/>
    <m/>
    <m/>
    <m/>
    <m/>
    <m/>
    <m/>
    <m/>
    <m/>
    <m/>
    <m/>
    <m/>
    <m/>
    <m/>
    <m/>
    <m/>
    <m/>
    <m/>
    <m/>
    <m/>
    <m/>
    <m/>
    <m/>
    <m/>
    <m/>
    <m/>
    <m/>
    <m/>
    <m/>
    <m/>
  </r>
  <r>
    <n v="522"/>
    <s v="S7RM"/>
    <s v="3 - QC Complete"/>
    <n v="44326"/>
    <n v="44617"/>
    <s v="Third party vehicle made contact with overhead communication lines causing the pole to shake and resulting in a wires down incident. The ensuing fire was 1 meter - 3 meters in size. EOC preliminary: OIS 1343987 ILIS event log 21-0058858  Received a call from the HAWC team to the hotline at 12:37.  Spoke to Jim Bruckbaur at 12:53.  He could not confirm that there was a fire.  Called T-man Milton Luboviski at 13:00 and he confirmed there is a fire.  The fire is maybe 20 foot wide and 200 long.  Fire is out.  Milton confirmed that there were no injuries or fatalities, no property damage greater than $50K, and no media on site.  Determined (EIR)  non-reportable at 21:04  This was a car pole and fire was started by third party. This information is preliminary."/>
    <s v="\\fxshare-nas05\quotashare-fs01\ESA\5 - Ignition Tracking\2021_Ignition_QC_Folders\20210508_1343987_21-0058858_nan_T005284335"/>
    <s v=" "/>
    <m/>
    <s v="S7RM"/>
    <s v="Deemed CPUC reportable"/>
    <m/>
    <s v="Exponent - Fault Analysis"/>
    <s v="Fault Tree"/>
    <s v="Not Required"/>
    <m/>
    <m/>
    <s v="Not Required"/>
    <m/>
    <m/>
    <m/>
    <m/>
    <m/>
    <m/>
    <m/>
    <s v="Not Required"/>
    <m/>
    <m/>
    <m/>
    <m/>
    <m/>
    <m/>
    <m/>
    <m/>
    <m/>
    <m/>
    <m/>
    <m/>
    <m/>
    <m/>
    <m/>
    <m/>
    <m/>
    <m/>
    <m/>
    <m/>
    <m/>
    <m/>
    <m/>
    <m/>
    <m/>
    <m/>
    <m/>
    <m/>
    <m/>
    <m/>
    <m/>
    <m/>
    <m/>
    <m/>
    <s v=" "/>
    <x v="231"/>
    <s v="11:41:00"/>
    <n v="44324"/>
    <s v="11:38:00"/>
    <s v="FAS"/>
    <s v="N"/>
    <s v="N"/>
    <n v="1343987"/>
    <s v="21-0058858"/>
    <m/>
    <s v="T005284335, T005284315, T005284316"/>
    <n v="120952852"/>
    <m/>
    <m/>
    <s v="PG&amp;E_522_ignition_20210508_1.jpg"/>
    <s v=" "/>
    <x v="1"/>
    <x v="0"/>
    <s v="Y"/>
    <s v="Y"/>
    <s v="N"/>
    <s v="On May 8th, 2021 at 11:57 hrs. a PG &amp; E Troubleman was dispatched to the Willow Pass 1101 12 KV Distribution circuit near Avila Rd. in the City of Bay Point in response to a report of a wire down and small grass fire.  The responding troubleman noted that a third party trucking vehicle made contact with overhead communication lines causing the pole to shake and wires to come down.  There was an ensuing grass fire which according to the troubleman was 20 feet wide by 200 feet long and was suppressed by the Contra Costa County Fire Department.  Initial analysis indicates that the 3rd party vehicle contact caused this ignition.  On May 8th, 2021, a PG &amp; E crew replaced all 3 phases of #4 ACSR wire in one span, replaced 1 phase in another span, cut out 6 automatic splices, installed 2 composite primary cross arms, a 15 KVA transformer and 2 part 44 cutouts.  "/>
    <s v="PG&amp;E"/>
    <s v="Vegetation"/>
    <m/>
    <s v="D"/>
    <s v="D"/>
    <s v="&lt;0.25"/>
    <s v="20 feet wide by 200 feet long"/>
    <m/>
    <m/>
    <m/>
    <m/>
    <s v="Contact - 3rd Party"/>
    <s v="Contact from object"/>
    <s v="Vehicle contact"/>
    <s v="Y"/>
    <s v="Overhead"/>
    <x v="0"/>
    <s v="Conductor - Primary"/>
    <s v="Conductor, transformer, cutouts, fuses"/>
    <n v="100449709"/>
    <s v=" "/>
    <x v="1"/>
    <n v="38.017321699999997"/>
    <n v="-121.9844617"/>
    <s v="Contra Costa"/>
    <s v="WILLOW PASS 1101"/>
    <n v="12000"/>
    <m/>
    <x v="0"/>
    <s v="Contra Costa County FD"/>
    <s v="Urban"/>
    <m/>
    <m/>
    <s v="N"/>
    <m/>
    <m/>
    <m/>
    <m/>
    <s v="N"/>
    <s v="Y"/>
    <s v="202105080600"/>
    <s v="202105111953"/>
    <s v="2021-05-09"/>
    <m/>
    <m/>
    <m/>
    <m/>
    <m/>
    <m/>
    <m/>
    <m/>
    <m/>
    <m/>
    <m/>
    <m/>
    <m/>
    <m/>
    <m/>
    <m/>
    <m/>
    <m/>
    <m/>
    <s v="  "/>
    <s v="DIABLO"/>
    <s v="ANTIOCH 01"/>
    <s v="11:57"/>
    <n v="44324"/>
    <n v="1343987"/>
    <s v="T005284335"/>
    <m/>
    <s v="CONCORD BLVD"/>
    <s v="CONCORD"/>
    <n v="38.024949999999997"/>
    <n v="-121.96122"/>
    <s v="D2TMJLQ"/>
    <s v="LUBOVISKI, MILTON"/>
    <s v="01391-1"/>
    <s v="20210508 13:03"/>
    <n v="9002"/>
    <m/>
    <s v="looks like trucking company cought the phone shaking the pole bring the wire down.crew is on its way to repair"/>
    <s v="Y"/>
    <m/>
    <m/>
    <s v="38.0173217,-121.9844617,140.300000,3D"/>
    <m/>
    <m/>
    <m/>
    <m/>
    <m/>
    <s v="N"/>
    <s v="Y"/>
    <m/>
    <s v="Clear"/>
    <m/>
    <s v="County Land"/>
    <m/>
    <s v="Light"/>
    <m/>
    <s v="Unknown"/>
    <m/>
    <s v="1 meter - &lt; 3 meters"/>
    <m/>
    <s v="Other (Comments)"/>
    <s v="contra costa county fire report #21047704"/>
    <s v="Overhead"/>
    <s v="loos like trucking company cought the phone shaking the poles which caused the "/>
    <s v="N"/>
    <s v="wire to come down"/>
    <m/>
    <m/>
    <s v="PATROL-FOUND NOTHING"/>
    <m/>
    <s v="N"/>
    <s v="  "/>
    <s v="Unplanned"/>
    <s v="Diablo"/>
    <s v="Antioch"/>
    <s v="013911101, WILLOW PASS-1101"/>
    <s v="21-0058858"/>
    <s v="Unplanned"/>
    <s v="Clear;32-90 F"/>
    <s v="4122"/>
    <s v="273348"/>
    <s v="NO"/>
    <s v="Line to Line"/>
    <s v="Sustained"/>
    <s v="Yes"/>
    <s v="1101/2"/>
    <s v="OH"/>
    <s v="Circuit Breaker"/>
    <s v="1343987"/>
    <m/>
    <s v="A&amp;B phase OC"/>
    <s v="05/08/21 12:41"/>
    <m/>
    <s v="WILLOW PASS-1 SUB"/>
    <s v="2NE/of 103 Avila Rd"/>
    <s v="CB 1104/2 OPEN|SW 98711 CLOSE|CB 1103/2 OPEN|SW 9947 CLOSE"/>
    <s v="Main phone trunk line is very low &amp; most likely truck came by &amp; snagged same. Note: large trucks are in &amp; out on this road."/>
    <s v="ERR PIN 307653 FOR FAILED LR 152874"/>
    <s v="No"/>
    <s v="Unknown Cause, Patrol - found nothing"/>
    <m/>
    <s v="No"/>
    <s v="1"/>
    <m/>
    <m/>
    <m/>
    <m/>
    <m/>
    <m/>
    <m/>
    <m/>
    <m/>
    <m/>
    <m/>
    <m/>
    <m/>
    <m/>
    <m/>
    <m/>
  </r>
  <r>
    <n v="521"/>
    <s v="TLAL"/>
    <s v="3 - QC Complete"/>
    <n v="44330"/>
    <n v="44617"/>
    <s v="Tree fell onto overhead circuit, breaking a crossarm and damaging transformer, resulting in an ignition. The ensuing fire was 1 meter - 3 meters in size. This information is preliminary. OIS: 1343703; ILIS: 21-0058797; FOID: T005283989 (TCF5); EC: 120952858; PM: 35249003; Device: Fuse 8353; Circuit ID: 153701105, SAP Pole ID: 100042100"/>
    <s v="\\fxshare-nas05\quotashare-fs01\ESA\5 - Ignition Tracking\2021_Ignition_QC_Folders\20210508_1343703_21-0058797_nan_T005283989"/>
    <s v=" "/>
    <m/>
    <s v="TLAL"/>
    <s v="Outage Time, Fire Lat/Long, Failure Sub-Driver Updated"/>
    <n v="44330"/>
    <m/>
    <s v="Not In Scope"/>
    <m/>
    <m/>
    <m/>
    <m/>
    <m/>
    <m/>
    <m/>
    <m/>
    <m/>
    <m/>
    <m/>
    <m/>
    <m/>
    <m/>
    <m/>
    <m/>
    <m/>
    <m/>
    <m/>
    <m/>
    <m/>
    <m/>
    <m/>
    <m/>
    <m/>
    <m/>
    <m/>
    <m/>
    <m/>
    <m/>
    <m/>
    <m/>
    <m/>
    <m/>
    <m/>
    <m/>
    <m/>
    <m/>
    <m/>
    <m/>
    <m/>
    <m/>
    <m/>
    <m/>
    <m/>
    <m/>
    <s v=" "/>
    <x v="231"/>
    <s v="06:15:00"/>
    <n v="44324"/>
    <s v="05:58:00"/>
    <s v="FAS"/>
    <s v="N"/>
    <s v="N"/>
    <n v="1343703"/>
    <s v="21-0058797"/>
    <m/>
    <s v="T005283989"/>
    <n v="120952858"/>
    <n v="119797386"/>
    <m/>
    <s v="PG&amp;E_521_Ignition_20210508_1.jpg"/>
    <s v=" "/>
    <x v="1"/>
    <x v="0"/>
    <s v="Y"/>
    <s v="Y"/>
    <s v="N"/>
    <s v="On May 8, 2021 at 0708 hours, a PG&amp;E Troubleman patrolled the Lincoln 1105 12kV Distribution Circuit number 153701105, in the Local Responsibility area near the southwest side of the yard at 5870 William Lane, Lincoln, CA 95648. He observed a fallen tree being supported by a conductor, two spans 200' of one 4ACSR broken primary overhead conductor down, three damaged sets of 12kV poly insulators, three damaged top tie AL preform, two burnt sleeves compression ACSR connectors, a broken 8' LS crossarm, another broken crossarm, a broken open delta OH bracket, two damaged 1PH typical pole bolt transformers, three blown 44H with Arc Snuffer cutouts, and a small fire. Initial analysis indicates the ignition was caused by a 80' tall (55&quot; DBH) three-stem eucalyptus tree that partially failed when an approximate 15&quot; diameter limb broke off and fell into the line. The limb failed at approximately eighteen feet above the base of trunk. Upon inspection, the tree was green and in good condition, with no visible signs of rot at failed attachment. Cal Fire responded to and extinguished the 5' x 7' fire. The tree was last inspected on October 13, 2020. There was an steep increase in the maximum sustained wind speed gusts in the days leading up to the incident (05/05/21 9.21 MPH, 05/06/21 13.81 MPH, 05/07/21 17.26 MPH, and 05/08/21 28.88 MPH). The 489-minute outage affected 23 customers. The line was returned to service on May 8, 2021. This information is preliminary."/>
    <s v="PG&amp;E"/>
    <s v="Vegetation"/>
    <m/>
    <s v="D"/>
    <s v="D"/>
    <s v="&lt;0.25"/>
    <m/>
    <m/>
    <m/>
    <m/>
    <m/>
    <s v="Vegetation"/>
    <s v="Contact from object"/>
    <s v="Weather - High Winds"/>
    <s v="Y"/>
    <s v="Overhead"/>
    <x v="0"/>
    <s v="Conductor - Primary"/>
    <s v="Conductor, Insulators, Preforms, Connectors, Crossarms, Bracket, Transformers, Cutouts"/>
    <n v="100042100"/>
    <s v=" "/>
    <x v="0"/>
    <n v="38.884599000000001"/>
    <n v="-121.393473"/>
    <s v="Placer"/>
    <s v="LINCOLN 1105"/>
    <n v="12000"/>
    <m/>
    <x v="0"/>
    <s v="Cal Fire"/>
    <s v="Urban"/>
    <m/>
    <m/>
    <s v="N"/>
    <m/>
    <m/>
    <m/>
    <m/>
    <s v="N"/>
    <s v="Y"/>
    <s v="202105080600"/>
    <s v="202105111950"/>
    <s v="2021-05-09"/>
    <n v="38.884571999999999"/>
    <n v="-121.39349199999999"/>
    <n v="44326"/>
    <s v="BranchFail"/>
    <s v="Ryan Requejo (R0RN) w/ACRT Pacific went to location on 5/10/2021 at 06:00pm. Upon inspection he observed a eucalyptus  with a failed limb. The limb failed at approximately eighteen feet above the base of trunk. The failed limb was present and on the ground and had scorch marks present. The primary conductors also had scorch marks across two of the three phases. There was a patch of scorched earth below conductors approximately 5 feet by 7 feet"/>
    <s v="EUCB"/>
    <n v="80"/>
    <n v="55"/>
    <n v="20"/>
    <s v="None"/>
    <s v="None"/>
    <s v="N"/>
    <n v="1"/>
    <m/>
    <s v="Plain"/>
    <s v="D"/>
    <s v="CrossArm"/>
    <s v="BareWire"/>
    <n v="3"/>
    <s v="  "/>
    <s v="SIERRA"/>
    <s v="LINCOLN"/>
    <s v="06:15"/>
    <n v="44324"/>
    <n v="1343703"/>
    <s v="T005283989"/>
    <n v="5860"/>
    <s v="WILLIAM LN"/>
    <s v="LINCOLN"/>
    <n v="38.884039999999999"/>
    <n v="-121.37743"/>
    <s v="T1TTCF5"/>
    <s v="FATOR, TRAVIS"/>
    <n v="153701105"/>
    <s v="20210508 09:58"/>
    <n v="9002"/>
    <m/>
    <s v="Tree fell bringing wire to the ground, and broke crossarm, damaging transformers. 2 spans, 1 wire. Found 3 of 3 blown, made safe, performed emergency switching 21-58797. "/>
    <s v="Y"/>
    <n v="5"/>
    <s v="\\fxshare-nas05\quotashare-fs01\ESA\5 - Ignition Tracking\Fire_Tab_Attachment_Files"/>
    <m/>
    <n v="38.884887999999997"/>
    <n v="-121.39395"/>
    <m/>
    <s v="Cal Fire"/>
    <m/>
    <s v="N"/>
    <s v="Y"/>
    <m/>
    <s v="Clear"/>
    <m/>
    <s v="PG&amp;E Only"/>
    <m/>
    <s v="Gusty"/>
    <m/>
    <s v="Vegetation"/>
    <m/>
    <s v="1 meter - &lt; 3 meters"/>
    <m/>
    <s v="Cal Fire"/>
    <m/>
    <s v="Overhead"/>
    <m/>
    <s v="Y"/>
    <s v="Photos"/>
    <s v="PG&amp;E Employee"/>
    <s v="Travis Fator/TCF5"/>
    <s v="TREE-FELL INTO LINE"/>
    <s v="CONDUCTOR, OVERHEAD"/>
    <s v="N"/>
    <s v="  "/>
    <s v="Unplanned"/>
    <s v="Sierra"/>
    <s v="Placer"/>
    <s v="153701105, LINCOLN-1105"/>
    <s v="21-0058797"/>
    <s v="Unplanned"/>
    <s v="Clear;32-90 F"/>
    <s v="23"/>
    <s v="11251"/>
    <s v="NO"/>
    <s v="Line to Ground"/>
    <s v="Sustained"/>
    <s v="No"/>
    <s v="8353"/>
    <s v="OH"/>
    <s v="Fuse"/>
    <s v="1343703"/>
    <s v="Conductor, Overhead, Broken, wire on ground"/>
    <m/>
    <s v="05/08/21 08:50"/>
    <m/>
    <s v="S/W CORNER DOWD ROAD AND WILLIAMS ROAD,  LINCOLN"/>
    <s v="5870 WILLIAMS LN"/>
    <m/>
    <s v="Vegetation;Tree - fell into line"/>
    <m/>
    <s v="No"/>
    <s v="Vegetation, Tree - fell into line"/>
    <m/>
    <s v="No"/>
    <m/>
    <m/>
    <m/>
    <m/>
    <m/>
    <m/>
    <m/>
    <m/>
    <m/>
    <m/>
    <m/>
    <m/>
    <m/>
    <m/>
    <m/>
    <m/>
    <m/>
  </r>
  <r>
    <n v="520"/>
    <s v="AGFC"/>
    <s v="3 - QC Complete"/>
    <n v="44325"/>
    <n v="44617"/>
    <s v="Structure fire, not attributable to PG&amp;E assets. Fire in trailer that burned up about a month ago. EOC preliminary: received call from hotline at 06:12.  This was 2 of 2 notifications.  Reviewed HAWK report at 07:04.  After checking ILIS and finding no outage associated, this does not appear to be a reportable incident.  Called Ashely at 07:05 to confirm. _x000a_Ashely gave me the OIS number 1343692.  _x000a_Called T-man Stan Boone for more information 530-949-9681_x000a_ it does not appear to be PG&amp;E equipment.  Battalion Chief does not think it's PG&amp;E.  No injuries or fatalities, no media,  but the fire did burn up 6 meters.  However, the event does not appear to have come close to the $50,000 threshold after a quick search shows meters run $300 - $500 to replace.   Decided non reportable at 7:20. AGFC notes: OIS1343692 called into the EIR hotline is associated to this ignition. I pulled up the OIS record and the date, time and outage device all point to this being the same. This information is preliminary."/>
    <s v="\\fxshare-nas05\quotashare-fs01\ESA\5 - Ignition Tracking\2021_Ignition_QC_Folders\20210508_nan_nan_nan_6073392"/>
    <s v=" "/>
    <m/>
    <m/>
    <m/>
    <m/>
    <m/>
    <s v="Not In Scope"/>
    <m/>
    <m/>
    <m/>
    <m/>
    <m/>
    <m/>
    <m/>
    <m/>
    <m/>
    <m/>
    <m/>
    <m/>
    <m/>
    <m/>
    <m/>
    <m/>
    <m/>
    <m/>
    <m/>
    <m/>
    <m/>
    <m/>
    <m/>
    <m/>
    <m/>
    <m/>
    <m/>
    <m/>
    <m/>
    <m/>
    <m/>
    <m/>
    <m/>
    <m/>
    <m/>
    <m/>
    <m/>
    <m/>
    <m/>
    <m/>
    <m/>
    <m/>
    <m/>
    <m/>
    <m/>
    <m/>
    <s v=" "/>
    <x v="231"/>
    <s v="02:57:00"/>
    <m/>
    <m/>
    <s v="FAS"/>
    <s v="N"/>
    <s v="N"/>
    <m/>
    <m/>
    <m/>
    <n v="6073392"/>
    <m/>
    <m/>
    <m/>
    <m/>
    <s v=" "/>
    <x v="0"/>
    <x v="1"/>
    <s v="N"/>
    <s v="N"/>
    <s v="N"/>
    <s v="Structure fire, not attributable to PG&amp;E assets. Fire in trailer that burned up about a month ago. This information is preliminary."/>
    <s v="Not PG&amp;E"/>
    <s v="Building"/>
    <m/>
    <m/>
    <m/>
    <s v="&lt;3 meters of linear travel"/>
    <m/>
    <m/>
    <m/>
    <m/>
    <m/>
    <s v="Other Fire: Non-PG&amp;E related"/>
    <m/>
    <m/>
    <m/>
    <s v="Overhead"/>
    <x v="1"/>
    <m/>
    <m/>
    <m/>
    <s v=" "/>
    <x v="1"/>
    <n v="40.793435000000002"/>
    <n v="-121.9437683"/>
    <s v="Shasta"/>
    <s v="CEDAR CREEK 1101 "/>
    <n v="12000"/>
    <m/>
    <x v="0"/>
    <s v="Cal Fire"/>
    <s v="Barren/Other"/>
    <m/>
    <m/>
    <s v="N"/>
    <m/>
    <s v="Cedar"/>
    <n v="244"/>
    <m/>
    <s v="N"/>
    <s v="Y"/>
    <s v="202105080600"/>
    <s v="202105110100"/>
    <s v="2021-05-09"/>
    <m/>
    <m/>
    <m/>
    <m/>
    <m/>
    <m/>
    <m/>
    <m/>
    <m/>
    <m/>
    <m/>
    <m/>
    <m/>
    <m/>
    <m/>
    <m/>
    <m/>
    <m/>
    <m/>
    <s v="  "/>
    <s v="NORTH VALLEY"/>
    <s v="BURNEY"/>
    <s v="02:57"/>
    <n v="44324"/>
    <m/>
    <n v="6073392"/>
    <s v="UNKNOWN"/>
    <s v="PREMISES DO NOT CHANGE"/>
    <s v="BURNEY"/>
    <n v="40.919321999999987"/>
    <n v="-121.62362899999999"/>
    <s v="V1TSDBD"/>
    <s v="BOONE, STAN"/>
    <m/>
    <s v="20210508 07:54"/>
    <n v="1102"/>
    <m/>
    <s v="fire in existing trailer that burned up a month or so ago"/>
    <s v="Y"/>
    <m/>
    <m/>
    <s v="40.7934350,-121.9437683,633.800000,3D"/>
    <m/>
    <m/>
    <s v="by already burned trailer "/>
    <s v="Tim Whitehurst  battalion cheif"/>
    <m/>
    <s v="N"/>
    <s v="Y"/>
    <s v="Y"/>
    <s v="Other (Comments)"/>
    <s v="breezy"/>
    <s v="Structures"/>
    <m/>
    <s v="Breezy"/>
    <m/>
    <s v="Unknown"/>
    <m/>
    <s v="Structure Only"/>
    <m/>
    <s v="Cal Fire"/>
    <m/>
    <s v="Overhead"/>
    <m/>
    <s v="N"/>
    <m/>
    <s v="PG&amp;E Employee"/>
    <m/>
    <m/>
    <m/>
    <m/>
    <s v="  "/>
    <m/>
    <m/>
    <m/>
    <m/>
    <m/>
    <m/>
    <m/>
    <m/>
    <m/>
    <m/>
    <m/>
    <m/>
    <m/>
    <m/>
    <m/>
    <m/>
    <m/>
    <m/>
    <m/>
    <m/>
    <m/>
    <m/>
    <m/>
    <m/>
    <m/>
    <m/>
    <m/>
    <m/>
    <m/>
    <m/>
    <m/>
    <m/>
    <m/>
    <m/>
    <m/>
    <m/>
    <m/>
    <m/>
    <m/>
    <m/>
    <m/>
    <m/>
    <m/>
    <m/>
    <m/>
    <m/>
    <m/>
  </r>
  <r>
    <n v="519"/>
    <s v="D1WR"/>
    <s v="3 - QC Complete"/>
    <n v="44340"/>
    <n v="44617"/>
    <s v="Primary overhead conductors slapped together due to strong winds  and resulted in a grass fire. The ensuing fire was 3 meters - 0.25 acre in size. Only 1 customer affected - No Ilis generated. This information is preliminary."/>
    <s v="\\fxshare-nas05\quotashare-fs01\ESA\5 - Ignition Tracking\2021_Ignition_QC_Folders\20210508_nan_nan_nan_T005283947"/>
    <s v=" "/>
    <m/>
    <s v="D1WR"/>
    <s v="Primary conductors (not secondary)  "/>
    <n v="44330"/>
    <m/>
    <s v="Not In Scope"/>
    <m/>
    <m/>
    <m/>
    <m/>
    <m/>
    <m/>
    <m/>
    <m/>
    <m/>
    <m/>
    <m/>
    <m/>
    <m/>
    <m/>
    <m/>
    <m/>
    <m/>
    <m/>
    <m/>
    <m/>
    <m/>
    <m/>
    <m/>
    <m/>
    <m/>
    <m/>
    <m/>
    <m/>
    <m/>
    <m/>
    <m/>
    <m/>
    <s v="Y "/>
    <n v="44330"/>
    <m/>
    <s v="W Stanislaus"/>
    <s v="209-895-8130"/>
    <m/>
    <m/>
    <s v="Y"/>
    <n v="44330"/>
    <m/>
    <s v="PEB9"/>
    <n v="2097683522"/>
    <m/>
    <s v="Reached out to Crew Foreman Frank Vierra for details of repairs."/>
    <s v=" "/>
    <x v="231"/>
    <s v="02:47:00"/>
    <m/>
    <m/>
    <s v="FAS"/>
    <s v="N"/>
    <s v="N"/>
    <s v="TR7619468"/>
    <m/>
    <m/>
    <s v="T005283947"/>
    <n v="120952285"/>
    <n v="113186686"/>
    <m/>
    <s v="No photo"/>
    <s v=" "/>
    <x v="1"/>
    <x v="0"/>
    <s v="Y"/>
    <s v="Y"/>
    <s v="N"/>
    <s v="On May 8, 2021 at 2:47 hours, a PG&amp;E Troubleman was dispatched to the Westley 1103 12kV Distribution circuit near Grayson Road at Laird St in Grayson in response to arcing wires and a vegetation fire. The troubleman observed slack on span attached to 4 foot steel crossarm on Pole ID 101209830 and assessed high winds had caused the conductors to slap together. An Electric Corrective (EC) tag was written (Notification # 120952285) for repairs to damaged assets. Crew responded to resag conductors and replace 4 foot steel crossarm with 8 foot composite crossarm. One customer affected. This information is preliminary.  "/>
    <s v="PG&amp;E"/>
    <s v="Vegetation"/>
    <m/>
    <s v="D"/>
    <s v="D"/>
    <s v="&lt;0.25"/>
    <s v="3 meters - .25 acres; Crew Foreman says he estimates it was a 30'x30' area"/>
    <m/>
    <m/>
    <m/>
    <m/>
    <s v="Equipment - PG&amp;E"/>
    <s v="Weather"/>
    <s v="Wire-to-wire contact"/>
    <s v="Y"/>
    <s v="Overhead"/>
    <x v="0"/>
    <s v="Conductor - Primary"/>
    <s v="Conductor, crossarm"/>
    <n v="101209830"/>
    <s v=" "/>
    <x v="0"/>
    <n v="37.5598624"/>
    <n v="-121.1789701"/>
    <s v="Stanislaus"/>
    <s v="WESTLEY 1103"/>
    <n v="12000"/>
    <m/>
    <x v="1"/>
    <s v="West Stanislaus FD "/>
    <s v="Agriculture"/>
    <m/>
    <m/>
    <s v="N"/>
    <m/>
    <m/>
    <n v="244"/>
    <m/>
    <s v="N"/>
    <s v="N"/>
    <m/>
    <m/>
    <s v="2021-05-09"/>
    <m/>
    <m/>
    <m/>
    <m/>
    <m/>
    <m/>
    <m/>
    <m/>
    <m/>
    <m/>
    <m/>
    <m/>
    <m/>
    <m/>
    <m/>
    <m/>
    <m/>
    <m/>
    <m/>
    <s v="  "/>
    <s v="YOSEMITE"/>
    <s v="NEWMAN"/>
    <s v="02:47"/>
    <n v="44324"/>
    <m/>
    <s v="T005283947"/>
    <s v="UNKNOWN"/>
    <s v="GRAYSON RD AND LAIRD S"/>
    <s v="PATTERSON"/>
    <m/>
    <m/>
    <s v="Y9TPEB9"/>
    <s v="BREAUX, PARIS"/>
    <m/>
    <s v="20210508 05:42"/>
    <n v="9002"/>
    <m/>
    <s v="sloppy sngle phs slack span on 4' stl xarms started small grass fire due to high winds getting conductor together- EC tag for crew to reframe take off pole &amp; adjust conductor"/>
    <s v="Y"/>
    <m/>
    <m/>
    <m/>
    <n v="37.559876000000003"/>
    <n v="-120.17903"/>
    <m/>
    <s v="West Stanislaus FD Stn #53 Chief Lara 209-894-3119"/>
    <m/>
    <s v="N"/>
    <s v="Y"/>
    <m/>
    <s v="Clear"/>
    <m/>
    <s v="County Land"/>
    <m/>
    <s v="Gusty"/>
    <m/>
    <s v="PG&amp;E Equipment"/>
    <m/>
    <s v="3 meters - 0.25 Acres"/>
    <m/>
    <s v="Fire Dept"/>
    <m/>
    <s v="Overhead"/>
    <m/>
    <s v="N"/>
    <m/>
    <m/>
    <m/>
    <s v="FIRE, FOREST/GRASS"/>
    <s v="CONDUCTOR, OVERHEAD"/>
    <s v="N"/>
    <s v="  "/>
    <m/>
    <m/>
    <m/>
    <m/>
    <m/>
    <m/>
    <m/>
    <m/>
    <m/>
    <m/>
    <m/>
    <m/>
    <m/>
    <m/>
    <m/>
    <m/>
    <m/>
    <m/>
    <m/>
    <m/>
    <m/>
    <m/>
    <m/>
    <m/>
    <m/>
    <m/>
    <m/>
    <m/>
    <m/>
    <m/>
    <m/>
    <m/>
    <m/>
    <m/>
    <m/>
    <m/>
    <m/>
    <m/>
    <m/>
    <m/>
    <m/>
    <m/>
    <m/>
    <m/>
    <m/>
    <m/>
    <m/>
  </r>
  <r>
    <n v="518"/>
    <s v="TLAL"/>
    <s v="3 - QC Complete"/>
    <n v="44330"/>
    <n v="44617"/>
    <s v="Tree branch fell onto overhead circuit resulting in a grass fire. The ensuing fire was 0.25 acre - 10 acres in size. EOC preliminary: At 06:12 the hotline received a call of a 2.5 acre vegetation fire in Yolo county on County Road 79 and Highway 16 with an outage of 27 customers on the MADISON 2101 (OIS 1343686).  This was confirmed in ILIS event Log 21-0058788.  The cause was a tree branch fell in the line.  I called Ashely Roberts at 6:36 and she confirmed that it was a windy night.  I called T-man Kevin Knorr at 6:42 707-249-3330 he confirmed that the grass fire was only 2.5 acres and that there was no media, injuries or fatalities, and no media on site.  Determined non-reportable at 6:44 AM. This information is preliminary. OIS: 1343686; ILIS: 21-0058788; FOID: T005283937 (KMKO); EC: 120952236; PM: 31539849; Circuit ID: 063172101, SAP Pole ID: 101602481; Cal Fire Incident # LNU 7374"/>
    <s v="\\fxshare-nas05\quotashare-fs01\ESA\5 - Ignition Tracking\2021_Ignition_QC_Folders\20210508_1343686_21-0058788_nan_T005283937"/>
    <s v=" "/>
    <m/>
    <s v="TLAL"/>
    <s v="Outage Time, Failure Sub-Driver Updated"/>
    <n v="44330"/>
    <m/>
    <s v="Not In Scope"/>
    <m/>
    <m/>
    <m/>
    <m/>
    <m/>
    <m/>
    <m/>
    <m/>
    <m/>
    <m/>
    <m/>
    <m/>
    <m/>
    <m/>
    <m/>
    <m/>
    <m/>
    <m/>
    <m/>
    <m/>
    <m/>
    <m/>
    <m/>
    <m/>
    <m/>
    <m/>
    <m/>
    <m/>
    <m/>
    <m/>
    <m/>
    <m/>
    <m/>
    <m/>
    <m/>
    <m/>
    <m/>
    <m/>
    <m/>
    <s v="Y"/>
    <n v="44329"/>
    <n v="44330"/>
    <s v="KMKO"/>
    <s v="Kevin Knorr"/>
    <s v="Pics Rcvd"/>
    <m/>
    <s v=" "/>
    <x v="231"/>
    <s v="01:46:00"/>
    <n v="44324"/>
    <s v="02:17:00"/>
    <s v="FAS"/>
    <s v="N"/>
    <s v="N"/>
    <n v="1343686"/>
    <s v="21-0058788"/>
    <m/>
    <s v="T005283937"/>
    <n v="120952236"/>
    <m/>
    <m/>
    <s v="PG&amp;E_518_Ignition_20210508_4.jpg"/>
    <s v=" "/>
    <x v="1"/>
    <x v="0"/>
    <s v="Y"/>
    <s v="Y"/>
    <s v="N"/>
    <s v="On May 8, 2021 at 0314 hours, a PG&amp;E Troubleman patrolled the Madison 2101 21kV Distribution Circuit number 063172101, in the State Responsibility area near the Transformer CGC # 219646338078 across the road from 20690 County Road 79B in Capay, CA 95607. He observed a fallen tree branch, both spans and 200' of one phase of 4 ACSR overhead conductor down on the ground, a 2.5 acre fire. Initial analysis indicates the ignition was caused by a living 12' tall (12&quot; dbh) pine tree that partially failed when a branch broke off and fell into the primary overhead conductors. There was an steep increase in the maximum sustained wind speed gusts in the days leading up to the incident (05/05/21 12.77 MPH, 05/06/21 20.83 MPH, 05/07/21 14.96 MPH, and 05/08/21  26.35 MPH). Cal Fire responded to and extinguished the fire. The 466-minute outage affected 27 customers. The line was returned to service on May 8, 2021. This information is preliminary."/>
    <s v="PG&amp;E"/>
    <s v="Vegetation"/>
    <m/>
    <s v="D"/>
    <s v="D"/>
    <s v="0.26-9.99"/>
    <n v="2.5"/>
    <m/>
    <m/>
    <m/>
    <m/>
    <s v="Vegetation"/>
    <s v="Contact from object"/>
    <s v="Weather - High Winds"/>
    <s v="Y"/>
    <s v="Overhead"/>
    <x v="0"/>
    <s v="Conductor - Primary"/>
    <s v="Conductor"/>
    <n v="101602481"/>
    <s v=" "/>
    <x v="0"/>
    <n v="38.715499999999999"/>
    <n v="-122.1242467"/>
    <s v="Yolo"/>
    <s v="MADISON 2101"/>
    <n v="21000"/>
    <m/>
    <x v="0"/>
    <s v="Cal Fire"/>
    <s v="Agriculture"/>
    <m/>
    <m/>
    <s v="Y"/>
    <s v="County 2018"/>
    <m/>
    <m/>
    <m/>
    <s v="N"/>
    <s v="Y"/>
    <n v="202105080600"/>
    <n v="202105111950"/>
    <s v="2021-05-09"/>
    <n v="38.761629999999997"/>
    <n v="-122.1247"/>
    <n v="44329"/>
    <s v="Unverified"/>
    <s v="JVW0 arrived at the address, 20690 Co Rd 79B and was able to locate evidence of fire. JVW0 spoke with TMAN Kevin Knorr and he said that severe winds caused a pine tree to lose a branch. This branch struck the primaries and caused the lines to come down, causing an outage. There were no branches on the ground, the owner had their Gardner clean everything up."/>
    <m/>
    <m/>
    <m/>
    <m/>
    <m/>
    <m/>
    <m/>
    <m/>
    <m/>
    <m/>
    <m/>
    <m/>
    <m/>
    <n v="2"/>
    <s v="  "/>
    <s v="SACRAMENTO"/>
    <s v="WOODLAND 02"/>
    <s v="01:46"/>
    <n v="44324"/>
    <n v="1343686"/>
    <s v="T005283937"/>
    <n v="20910"/>
    <s v="COUNTY ROAD 79B"/>
    <s v="CAPAY"/>
    <n v="38.714640000000003"/>
    <n v="-122.13018"/>
    <s v="S2TKMKO"/>
    <s v="KNORR, KEVIN"/>
    <n v="63172101"/>
    <s v="20210508 05:15"/>
    <n v="9260"/>
    <n v="1"/>
    <s v="Tree branch fell into 1ph 4 acsr. Both spans on grnd. Started 2.5 acre grass fire , no structures.  Cal fire incident rprt # LNU 7374. Made safe, notified for crew."/>
    <s v="Y"/>
    <m/>
    <m/>
    <s v="38.7155000,-122.1242467,98.900000,3D"/>
    <m/>
    <m/>
    <m/>
    <s v="Cal Fire Justin Benguerel 707-967-1404, 707-299-7695"/>
    <m/>
    <s v="N"/>
    <s v="Y"/>
    <m/>
    <s v="Storm Wind"/>
    <m/>
    <s v="Other (Comments)"/>
    <s v="2.5 acres grass fire only"/>
    <s v="Gusty"/>
    <s v="20 +"/>
    <s v="Vegetation"/>
    <m/>
    <s v="0.25 - 10 Acres"/>
    <n v="2.5"/>
    <s v="Cal Fire"/>
    <m/>
    <s v="Overhead"/>
    <m/>
    <s v="Y"/>
    <s v="photos"/>
    <s v="PG&amp;E Employee"/>
    <m/>
    <s v="TREE-BRANCH FELL INTO LINE"/>
    <s v="CONDUCTOR, OVERHEAD"/>
    <s v="N"/>
    <s v="  "/>
    <s v="Unplanned"/>
    <s v="Sacramento"/>
    <s v="Yolo"/>
    <s v="063172101, MADISON-2101"/>
    <s v="21-0058788"/>
    <s v="Unplanned"/>
    <s v="Clear;32-90 F"/>
    <s v="27"/>
    <n v="13554"/>
    <s v="NO"/>
    <s v="Line to Line"/>
    <s v="Sustained"/>
    <s v="No"/>
    <s v="1949"/>
    <s v="OH"/>
    <s v="Fuse"/>
    <n v="1343686"/>
    <s v="Conductor, Overhead, Broken, wire on ground"/>
    <m/>
    <m/>
    <m/>
    <s v="2310 Co.Rd. 79, CAPAY"/>
    <s v="20898 COUNTY RD 79B"/>
    <m/>
    <m/>
    <m/>
    <s v="No"/>
    <s v="Vegetation, Tree - branch fell on line"/>
    <m/>
    <s v="No"/>
    <m/>
    <m/>
    <m/>
    <m/>
    <m/>
    <m/>
    <m/>
    <m/>
    <m/>
    <m/>
    <m/>
    <m/>
    <m/>
    <m/>
    <m/>
    <m/>
    <m/>
  </r>
  <r>
    <n v="2417"/>
    <s v="MMY6"/>
    <s v="3 - QC Complete"/>
    <n v="44558"/>
    <n v="44617"/>
    <s v="Cutout failure lead to fire"/>
    <s v="\\fxshare-nas05\quotashare-fs01\ESA\5 - Ignition Tracking\Action Items, CAP Items, Missed Ignitions\Missed_Ignitions_Audit\003_SAP_Missed_Ignitions\20210507_290_nan_120939109"/>
    <s v=" "/>
    <m/>
    <m/>
    <m/>
    <m/>
    <m/>
    <m/>
    <m/>
    <m/>
    <m/>
    <m/>
    <m/>
    <m/>
    <m/>
    <m/>
    <m/>
    <m/>
    <m/>
    <m/>
    <m/>
    <m/>
    <m/>
    <m/>
    <m/>
    <m/>
    <m/>
    <m/>
    <m/>
    <m/>
    <m/>
    <m/>
    <m/>
    <m/>
    <m/>
    <m/>
    <m/>
    <m/>
    <m/>
    <m/>
    <m/>
    <m/>
    <m/>
    <m/>
    <m/>
    <m/>
    <m/>
    <m/>
    <m/>
    <m/>
    <m/>
    <m/>
    <m/>
    <m/>
    <s v=" "/>
    <x v="232"/>
    <m/>
    <n v="44321"/>
    <s v="14:19:00"/>
    <s v="SAP"/>
    <s v="Y"/>
    <s v="N"/>
    <m/>
    <m/>
    <m/>
    <n v="1541833"/>
    <n v="120939109"/>
    <m/>
    <m/>
    <m/>
    <s v=" "/>
    <x v="0"/>
    <x v="0"/>
    <s v="N"/>
    <s v="N"/>
    <s v="N"/>
    <s v="On 2021-05-07, PG&amp;E observed an outage on the SUNOL 1101 12KV circuit in Alameda County in a non-HFTD. Information indicates there was a fire Unknown acres, which we understand was suppressed by City/County Fire Agency. There are no known property damage, injuries, or fatalities at this time. This information is preliminary."/>
    <s v="PG&amp;E"/>
    <m/>
    <m/>
    <s v="D"/>
    <m/>
    <s v="Unknown"/>
    <m/>
    <m/>
    <m/>
    <m/>
    <m/>
    <s v="Equipment - PG&amp;E"/>
    <s v="All types of equipment / facility failure"/>
    <s v="Fuse failure - all"/>
    <m/>
    <s v="Overhead"/>
    <x v="1"/>
    <s v="Splice/Clamp/Connector"/>
    <m/>
    <m/>
    <s v=" "/>
    <x v="0"/>
    <n v="37.576000000000001"/>
    <n v="-121.8815433"/>
    <s v="Alameda"/>
    <s v="SUNOL 1101"/>
    <n v="12000"/>
    <m/>
    <x v="1"/>
    <s v="City/County Fire Agency"/>
    <s v="Herbaceous"/>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517"/>
    <s v="AGFC"/>
    <s v="3 - QC Complete"/>
    <n v="44325"/>
    <n v="44617"/>
    <s v="Structure fire, not attributable to PG&amp;E assets. Building fire resulted in a grass fire. This information is preliminary. "/>
    <s v="\\fxshare-nas05\quotashare-fs01\ESA\5 - Ignition Tracking\2021_Ignition_QC_Folders\20210507_nan_nan_nan_T005283706"/>
    <s v=" "/>
    <m/>
    <m/>
    <m/>
    <m/>
    <m/>
    <s v="Not In Scope"/>
    <m/>
    <m/>
    <m/>
    <m/>
    <m/>
    <m/>
    <m/>
    <m/>
    <m/>
    <m/>
    <m/>
    <m/>
    <m/>
    <m/>
    <m/>
    <m/>
    <m/>
    <m/>
    <m/>
    <m/>
    <m/>
    <m/>
    <m/>
    <m/>
    <m/>
    <m/>
    <m/>
    <m/>
    <m/>
    <m/>
    <m/>
    <m/>
    <m/>
    <m/>
    <m/>
    <m/>
    <m/>
    <m/>
    <m/>
    <m/>
    <m/>
    <m/>
    <m/>
    <m/>
    <m/>
    <m/>
    <s v=" "/>
    <x v="232"/>
    <s v="14:01:00"/>
    <m/>
    <m/>
    <s v="FAS"/>
    <s v="N"/>
    <s v="N"/>
    <m/>
    <m/>
    <m/>
    <s v="T005283706"/>
    <m/>
    <m/>
    <m/>
    <m/>
    <s v=" "/>
    <x v="0"/>
    <x v="1"/>
    <s v="N"/>
    <s v="N"/>
    <s v="N"/>
    <s v="Structure fire, not attributable to PG&amp;E assets. Building fire resulted in a grass fire. This information is preliminary. "/>
    <s v="Not PG&amp;E"/>
    <s v="Building"/>
    <m/>
    <m/>
    <m/>
    <s v="0.26-9.99"/>
    <m/>
    <m/>
    <m/>
    <m/>
    <m/>
    <s v="Other Fire: Non-PG&amp;E related"/>
    <m/>
    <m/>
    <m/>
    <s v="Overhead"/>
    <x v="1"/>
    <m/>
    <m/>
    <m/>
    <s v=" "/>
    <x v="1"/>
    <n v="40.430509999999998"/>
    <n v="-122.424637"/>
    <s v="Shasta"/>
    <s v="JESSUP 1102"/>
    <n v="12000"/>
    <m/>
    <x v="1"/>
    <s v="Cal Fire"/>
    <s v="Hardwood Woodland"/>
    <m/>
    <m/>
    <s v="Y"/>
    <s v="Laverne 2017"/>
    <m/>
    <n v="246"/>
    <m/>
    <s v="N"/>
    <s v="N"/>
    <m/>
    <m/>
    <s v="2021-05-09"/>
    <m/>
    <m/>
    <m/>
    <m/>
    <m/>
    <m/>
    <m/>
    <m/>
    <m/>
    <m/>
    <m/>
    <m/>
    <m/>
    <m/>
    <m/>
    <m/>
    <m/>
    <m/>
    <m/>
    <s v="  "/>
    <s v="NORTH VALLEY"/>
    <s v="REDDING 01"/>
    <s v="14:01"/>
    <n v="44323"/>
    <m/>
    <s v="T005283706"/>
    <s v="UNKNOWN"/>
    <s v="17279 LASSEN AVE"/>
    <s v="ANDERSON"/>
    <m/>
    <m/>
    <s v="V8TCWC9"/>
    <s v="COLGATE, CALEM"/>
    <m/>
    <s v="20210507 15:14"/>
    <n v="9310"/>
    <m/>
    <s v="OUT BULDING FIRE TURNED INTO A VEG FIRE"/>
    <s v="Y"/>
    <m/>
    <m/>
    <m/>
    <n v="40.430509999999998"/>
    <n v="-122.424637"/>
    <s v="OUT BLD BURNDED DOWN STARTING A VEG FIRE.  UG SERVICE FEEDING A PED TO A TRAILER"/>
    <s v="UNKNOWN"/>
    <m/>
    <s v="N"/>
    <s v="N"/>
    <m/>
    <s v="Clear"/>
    <m/>
    <s v="Private Land"/>
    <m/>
    <s v="Light"/>
    <m/>
    <s v="Vegetation"/>
    <m/>
    <s v="0.25 - 10 Acres"/>
    <m/>
    <s v="Cal Fire"/>
    <m/>
    <s v="Overhead"/>
    <m/>
    <s v="N"/>
    <s v="UN ABLE TO GET PHOTOS"/>
    <m/>
    <m/>
    <m/>
    <m/>
    <s v="N"/>
    <s v="  "/>
    <m/>
    <m/>
    <m/>
    <m/>
    <m/>
    <m/>
    <m/>
    <m/>
    <m/>
    <m/>
    <m/>
    <m/>
    <m/>
    <m/>
    <m/>
    <m/>
    <m/>
    <m/>
    <m/>
    <m/>
    <m/>
    <m/>
    <m/>
    <m/>
    <m/>
    <m/>
    <m/>
    <m/>
    <m/>
    <m/>
    <m/>
    <m/>
    <m/>
    <m/>
    <m/>
    <m/>
    <m/>
    <m/>
    <m/>
    <m/>
    <m/>
    <m/>
    <m/>
    <m/>
    <m/>
    <m/>
    <m/>
  </r>
  <r>
    <n v="516"/>
    <s v="S7RM"/>
    <s v="3 - QC Complete"/>
    <n v="44330"/>
    <n v="44617"/>
    <s v="Pole fire on Transmission overhead with Distribution underbuild pole on the San Bernard - Tejon 70kv Tline &amp; Tejon 1105 distribution circuit. Kern County FD was on scene to extinguish the fire. The ensuing fire was limited to PG&amp;E assets. This information is preliminary. S7RM- an LC Notification tag was created for this incident to replace pole # 005/095 with an estimated completion date of 08/10/2021."/>
    <s v="\\fxshare-nas05\quotashare-fs01\ESA\5 - Ignition Tracking\2021_Ignition_QC_Folders\20210507_nan_nan_nan_T005283539"/>
    <s v=" "/>
    <m/>
    <m/>
    <m/>
    <m/>
    <m/>
    <s v="Not In Scope"/>
    <m/>
    <m/>
    <m/>
    <m/>
    <m/>
    <m/>
    <m/>
    <m/>
    <m/>
    <m/>
    <m/>
    <m/>
    <m/>
    <m/>
    <m/>
    <m/>
    <m/>
    <m/>
    <m/>
    <m/>
    <m/>
    <m/>
    <m/>
    <m/>
    <m/>
    <m/>
    <m/>
    <m/>
    <m/>
    <m/>
    <m/>
    <m/>
    <s v="Y"/>
    <n v="44329"/>
    <n v="44329"/>
    <s v="Kern County FD"/>
    <s v="Online request"/>
    <s v="Kern FD report describes pole arcing"/>
    <m/>
    <s v="Y"/>
    <n v="44329"/>
    <n v="44329"/>
    <s v="M3MV"/>
    <s v="(661) 428-6060"/>
    <s v="Provided photos and details about fire."/>
    <m/>
    <s v=" "/>
    <x v="232"/>
    <s v="11:13:00"/>
    <n v="44323"/>
    <s v="11:13:00"/>
    <s v="FAS"/>
    <s v="N"/>
    <s v="N"/>
    <s v="TR7617708"/>
    <m/>
    <m/>
    <s v="T005283539"/>
    <n v="121000548"/>
    <m/>
    <m/>
    <m/>
    <s v=" "/>
    <x v="0"/>
    <x v="0"/>
    <s v="Y"/>
    <s v="N"/>
    <s v="N"/>
    <s v="On May 7th, 2021 at 11:16 hrs, a PG &amp; E Troubleman was dispatched to the Bernard-Tejon 70 KV Transmission overhead and Tejon-1105 12 KV Distribution underbuilt circuit near LeGray Rd. in the City of Bakersfield in response to a report of a pole fire at single wood  pole # 005/095. Upon arrival at the scene the Troubleman noted Kern County Fire Department was already on scene and extinguishing the pole fire.  According to the troubleman, the fire was confined to the pole and an approximately 1 foot radius around the base of the pole with a total fire size of less than 1 Meter and it did not extend into the surrounding vineyard area.  Inital analysis indicates that the pole caught on fire for an unknown reason.  According to the responding troublman, there was no signs of the fire being caused by electrical contact and the Kern County Fire Department report listed the cause of the ignition as &quot;undetermined.&quot;  An LC Notification tag was created to replace this pole (# 005/095) with an estimated end completion date of 08/10/2021. "/>
    <s v="Unknown"/>
    <s v="Vegetation"/>
    <s v="Pole"/>
    <s v="D"/>
    <s v="D"/>
    <s v="0.26-9.99"/>
    <s v="Involved the pole and less than one foot radius around base of pole"/>
    <m/>
    <m/>
    <m/>
    <m/>
    <s v="Equipment - PG&amp;E"/>
    <s v="All types of equipment / facility failure"/>
    <s v="Pole failure"/>
    <s v="Y"/>
    <s v="Overhead"/>
    <x v="0"/>
    <s v="Pole"/>
    <s v="Pole"/>
    <m/>
    <s v=" "/>
    <x v="0"/>
    <n v="35.030276999999998"/>
    <n v="-118.936296"/>
    <s v="Kern"/>
    <s v="TEJON 1105"/>
    <n v="12000"/>
    <m/>
    <x v="0"/>
    <s v="Kern County FD"/>
    <s v="Agriculture"/>
    <m/>
    <m/>
    <s v="N"/>
    <m/>
    <m/>
    <m/>
    <m/>
    <s v="N"/>
    <s v="N"/>
    <m/>
    <m/>
    <s v="2021-05-07"/>
    <m/>
    <m/>
    <m/>
    <m/>
    <m/>
    <m/>
    <m/>
    <m/>
    <m/>
    <m/>
    <m/>
    <m/>
    <m/>
    <m/>
    <m/>
    <m/>
    <m/>
    <m/>
    <m/>
    <s v="  "/>
    <s v="KERN"/>
    <s v="BAKERSFIELD 12"/>
    <s v="11:16"/>
    <n v="44323"/>
    <m/>
    <s v="T005283539"/>
    <s v="UNKNOWN"/>
    <s v="5710 LEGRAY RD"/>
    <s v="BAKERSFIELD"/>
    <m/>
    <m/>
    <s v="K1TM3MV"/>
    <s v="MONSIBAIS, MANUEL"/>
    <m/>
    <s v="20210507 13:06"/>
    <n v="9002"/>
    <m/>
    <s v="found transmission pole 5/95 was in fire.  called transmission tman.  sent pics and location.  KCFD was on scene and fire was out when I arrived.  no damage to area just pole. Paul is not smoldering feel safe to leave it as is.  trans tman will make a tag to get replaced ASAP.  "/>
    <s v="Y"/>
    <m/>
    <m/>
    <s v="35.03016116506234,-118.93531761077736,219.93934442081272,"/>
    <m/>
    <m/>
    <m/>
    <s v="KCFD"/>
    <m/>
    <s v="N"/>
    <s v="Y"/>
    <m/>
    <s v="Clear"/>
    <m/>
    <s v="PG&amp;E Only"/>
    <m/>
    <s v="Calm"/>
    <m/>
    <s v="Unknown"/>
    <m/>
    <s v="Structure Only"/>
    <m/>
    <s v="Fire Dept"/>
    <m/>
    <s v="Overhead"/>
    <m/>
    <s v="Y"/>
    <s v="Photos "/>
    <s v="PG&amp;E Employee"/>
    <m/>
    <s v="PATROL-FOUND NOTHING"/>
    <m/>
    <s v="N"/>
    <s v="  "/>
    <m/>
    <m/>
    <m/>
    <m/>
    <m/>
    <m/>
    <m/>
    <m/>
    <m/>
    <m/>
    <m/>
    <m/>
    <m/>
    <m/>
    <m/>
    <m/>
    <m/>
    <m/>
    <m/>
    <m/>
    <m/>
    <m/>
    <m/>
    <m/>
    <m/>
    <m/>
    <m/>
    <m/>
    <m/>
    <m/>
    <m/>
    <m/>
    <m/>
    <m/>
    <m/>
    <m/>
    <m/>
    <m/>
    <m/>
    <m/>
    <m/>
    <m/>
    <m/>
    <m/>
    <m/>
    <m/>
    <m/>
  </r>
  <r>
    <n v="515"/>
    <s v="S7RM"/>
    <s v="3 - QC Complete"/>
    <n v="44334"/>
    <n v="44617"/>
    <s v="Structure fire due to unknown cause. Troubleman was not able to access the meter room and was released by fire department. Fire report will need to be obatined from San Jose Fire Department to help determine if PG&amp;E assets were associated to the ignition. This information is preliminary. S7RM- Fire report requested from San Jose FD on 5/13/2021. Update-Fire report received on 5/18/2021 from SJFD.  Fire cause is due hot oil in pan ignited hood and cabinet area of kitchen on fire.   Hot oil ignited kitchen on fire.  Not attributable to PG &amp; E assets.  "/>
    <s v="\\fxshare-nas05\quotashare-fs01\ESA\5 - Ignition Tracking\2021_Ignition_QC_Folders\20210507_nan_nan_nan_8034526202"/>
    <s v=" "/>
    <m/>
    <m/>
    <m/>
    <m/>
    <m/>
    <s v="Not In Scope"/>
    <m/>
    <m/>
    <m/>
    <m/>
    <m/>
    <m/>
    <m/>
    <m/>
    <m/>
    <m/>
    <m/>
    <m/>
    <m/>
    <m/>
    <m/>
    <m/>
    <m/>
    <m/>
    <m/>
    <m/>
    <m/>
    <m/>
    <m/>
    <m/>
    <m/>
    <m/>
    <m/>
    <m/>
    <m/>
    <m/>
    <m/>
    <m/>
    <s v="Y"/>
    <n v="44329"/>
    <n v="44334"/>
    <s v="San Jose FD"/>
    <s v="SJFDRecords@SanJoseca.gov"/>
    <s v="Trying to determine cause. "/>
    <m/>
    <m/>
    <m/>
    <m/>
    <m/>
    <m/>
    <m/>
    <m/>
    <s v=" "/>
    <x v="232"/>
    <s v="11:09:00"/>
    <m/>
    <m/>
    <s v="FAS"/>
    <s v="N"/>
    <s v="N"/>
    <m/>
    <m/>
    <m/>
    <n v="8034526202"/>
    <m/>
    <m/>
    <m/>
    <m/>
    <s v=" "/>
    <x v="0"/>
    <x v="1"/>
    <s v="Y"/>
    <s v="Y"/>
    <s v="N"/>
    <s v="On May 7th, 2021, at 11:10 hrs. a PG &amp; E Troubleman was dispatched to the Stone 1107 12KV Distribution Circuit at address:  670 8th street in the City of San Jose at the request of the San Jose Fire Departmnent.  There was a structure fire at this residence which was suppressed by the SJFD.  It is unknown at this time if PG &amp; E assets are associated with this ignition.  On 5/13/2021, a fire report was requested from the SJFD to assist in determining the cause of this ignition- No fire report yet as of 5/18/2021.  There was no OIS or ILIS information associated with this event.    The responding troubleman was not allowed access to the Meter room and he was released by the San Jose Fire Department after doing nothing (per FAS.)  On 5/18/2021 at 16:30 hrs. a fire report was obtained from the San Jose Fire Department which indicated that the tenant in unit # 12 at address 670 8th, street in San Jose admitted that while she was cooking on her electric stove and using oil in a pan, the hot oil caused flames to burn up and catch the hood and cabinet area on fire.  This fire is not attributable to PG &amp; E assets or reportable to the CPUC.  "/>
    <s v="Unknown"/>
    <s v="Building"/>
    <m/>
    <m/>
    <m/>
    <s v="&lt;3 meters of linear travel"/>
    <m/>
    <m/>
    <m/>
    <m/>
    <m/>
    <s v="Other Fire: Non-PG&amp;E related"/>
    <m/>
    <m/>
    <m/>
    <s v="Overhead"/>
    <x v="1"/>
    <m/>
    <m/>
    <m/>
    <s v=" "/>
    <x v="0"/>
    <n v="37.3314083"/>
    <n v="-121.8768917"/>
    <s v="Santa Clara"/>
    <s v="STONE 1107"/>
    <n v="12000"/>
    <m/>
    <x v="0"/>
    <s v="San Jose FD"/>
    <s v="Urban"/>
    <m/>
    <m/>
    <s v="N"/>
    <m/>
    <m/>
    <m/>
    <m/>
    <s v="N"/>
    <s v="N"/>
    <m/>
    <m/>
    <s v="2021-05-07"/>
    <m/>
    <m/>
    <m/>
    <m/>
    <m/>
    <m/>
    <m/>
    <m/>
    <m/>
    <m/>
    <m/>
    <m/>
    <m/>
    <m/>
    <m/>
    <m/>
    <m/>
    <m/>
    <m/>
    <s v="  "/>
    <s v="SAN JOSE"/>
    <s v="SAN JOSE 08"/>
    <s v="11:09"/>
    <n v="44323"/>
    <m/>
    <n v="8034526202"/>
    <n v="670"/>
    <s v="S 8TH ST"/>
    <s v="SAN JOSE"/>
    <n v="37.329675000000002"/>
    <n v="-121.875491"/>
    <s v="J2TM1CI"/>
    <s v="CAMERON, MIKE"/>
    <n v="83701107"/>
    <s v="20210507 12:00"/>
    <n v="1120"/>
    <m/>
    <s v="no acess to mtr. room,  released by fire dept. did nothing"/>
    <s v="Y"/>
    <m/>
    <m/>
    <s v="37.3314083,-121.8768917,28.700000,3D"/>
    <m/>
    <m/>
    <m/>
    <s v="San Jose Fire Dept."/>
    <m/>
    <s v="N"/>
    <s v="Y"/>
    <s v="N"/>
    <s v="Clear"/>
    <m/>
    <s v="Structures"/>
    <m/>
    <s v="Calm"/>
    <m/>
    <s v="Unknown"/>
    <m/>
    <s v="Structure Only"/>
    <m/>
    <s v="Fire Dept"/>
    <m/>
    <s v="Overhead"/>
    <m/>
    <s v="N"/>
    <m/>
    <m/>
    <m/>
    <m/>
    <m/>
    <m/>
    <s v="  "/>
    <m/>
    <m/>
    <m/>
    <m/>
    <m/>
    <m/>
    <m/>
    <m/>
    <m/>
    <m/>
    <m/>
    <m/>
    <m/>
    <m/>
    <m/>
    <m/>
    <m/>
    <m/>
    <m/>
    <m/>
    <m/>
    <m/>
    <m/>
    <m/>
    <m/>
    <m/>
    <m/>
    <m/>
    <m/>
    <m/>
    <m/>
    <m/>
    <m/>
    <m/>
    <m/>
    <m/>
    <m/>
    <m/>
    <m/>
    <m/>
    <m/>
    <m/>
    <m/>
    <m/>
    <m/>
    <m/>
    <m/>
  </r>
  <r>
    <n v="514"/>
    <s v="AGFC"/>
    <s v="3 - QC Complete"/>
    <n v="44323"/>
    <n v="44617"/>
    <s v="Structure fire, not attributable to PG&amp;E. Fire looks to be in wall between utility room. Troubleman stated ther was no damage to meter. This information is preliminary."/>
    <s v="\\fxshare-nas05\quotashare-fs01\ESA\5 - Ignition Tracking\2021_Ignition_QC_Folders\20210507_nan_nan_nan_1513439936"/>
    <s v=" "/>
    <m/>
    <m/>
    <m/>
    <m/>
    <m/>
    <s v="Not In Scope"/>
    <m/>
    <m/>
    <m/>
    <m/>
    <m/>
    <m/>
    <m/>
    <m/>
    <m/>
    <m/>
    <m/>
    <m/>
    <m/>
    <m/>
    <m/>
    <m/>
    <m/>
    <m/>
    <m/>
    <m/>
    <m/>
    <m/>
    <m/>
    <m/>
    <m/>
    <m/>
    <m/>
    <m/>
    <m/>
    <m/>
    <m/>
    <m/>
    <m/>
    <m/>
    <m/>
    <m/>
    <m/>
    <m/>
    <m/>
    <m/>
    <m/>
    <m/>
    <m/>
    <m/>
    <m/>
    <m/>
    <s v=" "/>
    <x v="232"/>
    <s v="06:44:00"/>
    <m/>
    <m/>
    <s v="FAS"/>
    <s v="N"/>
    <s v="N"/>
    <m/>
    <m/>
    <m/>
    <n v="1513439936"/>
    <m/>
    <m/>
    <m/>
    <m/>
    <s v=" "/>
    <x v="0"/>
    <x v="1"/>
    <s v="N"/>
    <s v="N"/>
    <s v="N"/>
    <s v="Structure fire, not attributable to PG&amp;E. Fire looks to be in wall between utility room. Troubleman stated ther was no damage to meter. This information is preliminary."/>
    <s v="Not PG&amp;E"/>
    <s v="Building"/>
    <m/>
    <m/>
    <m/>
    <s v="Structure-only"/>
    <m/>
    <m/>
    <m/>
    <m/>
    <m/>
    <s v="Other Fire: Non-PG&amp;E related"/>
    <m/>
    <m/>
    <m/>
    <s v="Pad mount"/>
    <x v="1"/>
    <m/>
    <m/>
    <m/>
    <s v=" "/>
    <x v="0"/>
    <n v="35.209451700000002"/>
    <n v="-118.83406170000001"/>
    <s v="Kern"/>
    <s v="WEEDPATCH 1101 "/>
    <n v="12000"/>
    <m/>
    <x v="0"/>
    <s v="Arvin FD"/>
    <s v="Agriculture"/>
    <m/>
    <m/>
    <s v="N"/>
    <m/>
    <m/>
    <m/>
    <m/>
    <s v="N"/>
    <s v="N"/>
    <m/>
    <m/>
    <s v="2021-05-07"/>
    <m/>
    <m/>
    <m/>
    <m/>
    <m/>
    <m/>
    <m/>
    <m/>
    <m/>
    <m/>
    <m/>
    <m/>
    <m/>
    <m/>
    <m/>
    <m/>
    <m/>
    <m/>
    <m/>
    <s v="  "/>
    <s v="KERN"/>
    <s v="BAKERSFIELD 12"/>
    <s v="06:44"/>
    <n v="44323"/>
    <m/>
    <n v="1513439936"/>
    <n v="802"/>
    <s v="BEAR MOUNTAIN BLVD"/>
    <s v="ARVIN"/>
    <n v="35.209238999999997"/>
    <n v="-118.834037"/>
    <s v="K1TD3PJ"/>
    <s v="PEREZ, DAVID"/>
    <n v="252971101"/>
    <s v="20210507 08:09"/>
    <n v="1121"/>
    <m/>
    <s v="Responded to strucutre fire at 802 bear mountain blvd in Arvin at the Burger King and found no fire dept onsite. Fire apeared to be in wall between utility rooms. No damage to meter or main panel. I left main breaker off and informed them not to turn it on until a certified electrician has inspected and repaired inside wiring."/>
    <s v="Y"/>
    <m/>
    <m/>
    <s v="35.2094517,-118.8340617,138.600000,3D"/>
    <m/>
    <m/>
    <s v="structure fire between walls of utiltiy rooms, no damage to meter panel."/>
    <s v="arvin FD"/>
    <m/>
    <s v="N"/>
    <s v="Y"/>
    <s v="N"/>
    <s v="Clear"/>
    <m/>
    <s v="Structures"/>
    <m/>
    <s v="Calm"/>
    <m/>
    <s v="Unknown"/>
    <m/>
    <s v="Structure Only"/>
    <m/>
    <s v="Fire Dept"/>
    <m/>
    <s v="Pad mount"/>
    <m/>
    <s v="N"/>
    <m/>
    <m/>
    <m/>
    <m/>
    <m/>
    <m/>
    <s v="  "/>
    <m/>
    <m/>
    <m/>
    <m/>
    <m/>
    <m/>
    <m/>
    <m/>
    <m/>
    <m/>
    <m/>
    <m/>
    <m/>
    <m/>
    <m/>
    <m/>
    <m/>
    <m/>
    <m/>
    <m/>
    <m/>
    <m/>
    <m/>
    <m/>
    <m/>
    <m/>
    <m/>
    <m/>
    <m/>
    <m/>
    <m/>
    <m/>
    <m/>
    <m/>
    <m/>
    <m/>
    <m/>
    <m/>
    <m/>
    <m/>
    <m/>
    <m/>
    <m/>
    <m/>
    <m/>
    <m/>
    <m/>
  </r>
  <r>
    <n v="2390"/>
    <s v="MMY6"/>
    <s v="3 - QC Complete"/>
    <n v="44544"/>
    <n v="44617"/>
    <s v="NG switch 3 fuses blew at bottom of pole"/>
    <s v="\\fxshare-nas05\quotashare-fs01\ESA\5 - Ignition Tracking\Action Items, CAP Items, Missed Ignitions\Missed_Ignitions_Audit\003_SAP_Missed_Ignitions\20210506_305_1340978_120933369"/>
    <s v=" "/>
    <m/>
    <m/>
    <m/>
    <m/>
    <m/>
    <m/>
    <m/>
    <m/>
    <m/>
    <m/>
    <m/>
    <m/>
    <m/>
    <m/>
    <m/>
    <m/>
    <m/>
    <m/>
    <m/>
    <m/>
    <m/>
    <m/>
    <m/>
    <m/>
    <m/>
    <m/>
    <m/>
    <m/>
    <m/>
    <m/>
    <m/>
    <m/>
    <m/>
    <m/>
    <m/>
    <m/>
    <m/>
    <m/>
    <m/>
    <m/>
    <m/>
    <m/>
    <m/>
    <m/>
    <m/>
    <s v="Yes"/>
    <n v="44413"/>
    <m/>
    <s v="JPZ2"/>
    <s v="JPZ2@pge.com"/>
    <s v="Requesting info on if fire was attributable to PG&amp;E assets."/>
    <m/>
    <s v=" "/>
    <x v="233"/>
    <m/>
    <n v="44320"/>
    <s v="17:34:00"/>
    <s v="SAP"/>
    <s v="Y"/>
    <s v="N"/>
    <n v="1340978"/>
    <s v="21-0056959"/>
    <m/>
    <s v="T005281030"/>
    <n v="120933369"/>
    <m/>
    <m/>
    <m/>
    <s v=" "/>
    <x v="0"/>
    <x v="0"/>
    <s v="N"/>
    <s v="N"/>
    <s v="N"/>
    <s v="On 2021-05-06, PG&amp;E observed an outage on the KIRKER 2107  21KV circuit in Contra Costa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Equipment - PG&amp;E"/>
    <s v="All types of equipment / facility failure"/>
    <s v="Switch failure"/>
    <s v="Y"/>
    <s v="Underground"/>
    <x v="1"/>
    <s v="Riser"/>
    <m/>
    <n v="100450430"/>
    <s v=" "/>
    <x v="0"/>
    <n v="38.026789999999998"/>
    <n v="-121.92317"/>
    <s v="Contra Costa"/>
    <s v="KIRKER 2107 "/>
    <n v="21000"/>
    <m/>
    <x v="0"/>
    <s v="Self Extinguished"/>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608"/>
    <s v="AGFC"/>
    <s v="3 - QC Complete"/>
    <n v="44391"/>
    <n v="44617"/>
    <s v="An arc flash occurred while a PG&amp;E employee was performing work on a meter at Madera Airport. The arc ignited a grass fire roughly 3 meter - 0.25 acre in size. AGFC notes: this ignition was brought to the EII teams attention through CAP 121189280. I spoke with the employee who created the CAP item and he stated he will forward my information over to the supervisor and send over any photos he has. The employee who was involved with this incident is going to be out on scheduled leave for 6 to 8 weeks. This information is preliminary. "/>
    <s v="\\fxshare-nas05\quotashare-fs01\ESA\5 - Ignition Tracking\2021_Ignition_QC_Folders\20210506_nan_nan_nan_nan"/>
    <s v=" "/>
    <m/>
    <m/>
    <m/>
    <m/>
    <m/>
    <s v="Not In Scope"/>
    <m/>
    <m/>
    <m/>
    <m/>
    <m/>
    <m/>
    <m/>
    <m/>
    <m/>
    <m/>
    <m/>
    <m/>
    <m/>
    <m/>
    <m/>
    <m/>
    <m/>
    <m/>
    <m/>
    <m/>
    <m/>
    <m/>
    <m/>
    <m/>
    <m/>
    <m/>
    <m/>
    <m/>
    <m/>
    <m/>
    <m/>
    <m/>
    <m/>
    <m/>
    <m/>
    <m/>
    <m/>
    <m/>
    <m/>
    <m/>
    <m/>
    <m/>
    <m/>
    <m/>
    <m/>
    <m/>
    <s v=" "/>
    <x v="233"/>
    <s v="12:15:00"/>
    <m/>
    <m/>
    <s v="Other"/>
    <s v="Y"/>
    <s v="N"/>
    <m/>
    <m/>
    <m/>
    <s v="4790097407, 4792005367, X315984029"/>
    <m/>
    <m/>
    <m/>
    <s v="PG&amp;E_608_Ignition_20210506_1.jpg"/>
    <s v=" "/>
    <x v="1"/>
    <x v="0"/>
    <s v="Y"/>
    <s v="Y"/>
    <s v="N"/>
    <s v="On May 6, 2021, a PG&amp;E troubleman was performing work on a meter at Madera Airport, when an arc flash occurred and ignited a small grass fire. The ensuing fire was 3 meters - 0.25 acre in size. The troubleman started the panel was customer owned but the arc did occur during the time of the work being performed. The fire was extinguished by third party contractors in on scene. This information is preliminary."/>
    <s v="PG&amp;E"/>
    <s v="Vegetation"/>
    <m/>
    <s v="D"/>
    <s v="D"/>
    <s v="&lt;0.25"/>
    <m/>
    <m/>
    <m/>
    <m/>
    <m/>
    <s v="Utility work / Operation"/>
    <s v="Utility work / Operation"/>
    <s v="Other"/>
    <s v="N"/>
    <s v="Padmounted"/>
    <x v="3"/>
    <s v="Other"/>
    <m/>
    <n v="254611104"/>
    <s v=" "/>
    <x v="0"/>
    <n v="36.990637999999997"/>
    <n v="-120.110525"/>
    <s v="Madera"/>
    <s v="STOREY 1104"/>
    <s v="0-750"/>
    <s v="STOREY 1104620474"/>
    <x v="0"/>
    <s v="Third Party Contractor"/>
    <s v="Urban"/>
    <s v="Grass Fuel Model"/>
    <m/>
    <s v="N"/>
    <m/>
    <m/>
    <m/>
    <m/>
    <s v="N"/>
    <s v="N"/>
    <m/>
    <m/>
    <s v="2021-05-18"/>
    <m/>
    <m/>
    <m/>
    <m/>
    <m/>
    <m/>
    <m/>
    <m/>
    <m/>
    <m/>
    <m/>
    <m/>
    <m/>
    <m/>
    <m/>
    <m/>
    <m/>
    <m/>
    <m/>
    <s v="  "/>
    <s v="YOSEMITE"/>
    <m/>
    <m/>
    <m/>
    <m/>
    <m/>
    <m/>
    <m/>
    <m/>
    <m/>
    <m/>
    <m/>
    <m/>
    <m/>
    <m/>
    <m/>
    <m/>
    <m/>
    <m/>
    <m/>
    <m/>
    <m/>
    <m/>
    <m/>
    <m/>
    <m/>
    <m/>
    <m/>
    <m/>
    <m/>
    <m/>
    <m/>
    <m/>
    <m/>
    <m/>
    <m/>
    <m/>
    <m/>
    <m/>
    <m/>
    <m/>
    <m/>
    <m/>
    <m/>
    <m/>
    <m/>
    <m/>
    <m/>
    <m/>
    <m/>
    <m/>
    <s v="  "/>
    <m/>
    <m/>
    <m/>
    <m/>
    <m/>
    <m/>
    <m/>
    <m/>
    <m/>
    <m/>
    <m/>
    <m/>
    <m/>
    <m/>
    <m/>
    <m/>
    <m/>
    <m/>
    <m/>
    <m/>
    <m/>
    <m/>
    <m/>
    <m/>
    <m/>
    <m/>
    <m/>
    <m/>
    <m/>
    <m/>
    <m/>
    <m/>
    <m/>
    <m/>
    <m/>
    <m/>
    <m/>
    <m/>
    <m/>
    <m/>
    <m/>
    <m/>
    <m/>
    <m/>
    <m/>
    <m/>
    <m/>
  </r>
  <r>
    <n v="513"/>
    <s v="AGFC"/>
    <s v="3 - QC Complete"/>
    <n v="44323"/>
    <n v="44617"/>
    <s v="Other fire, not attributable to PG&amp;E assets. Troubleman field remarks state, a secondary riser was burnt due to grass fire. This information is preliminary."/>
    <s v="\\fxshare-nas05\quotashare-fs01\ESA\5 - Ignition Tracking\2021_Ignition_QC_Folders\20210506_1342909_21-0058190_nan_T005283085"/>
    <s v=" "/>
    <m/>
    <m/>
    <m/>
    <m/>
    <m/>
    <s v="Not In Scope"/>
    <m/>
    <m/>
    <m/>
    <m/>
    <m/>
    <m/>
    <m/>
    <m/>
    <m/>
    <m/>
    <m/>
    <m/>
    <m/>
    <m/>
    <m/>
    <m/>
    <m/>
    <m/>
    <m/>
    <m/>
    <m/>
    <m/>
    <m/>
    <m/>
    <m/>
    <m/>
    <m/>
    <m/>
    <m/>
    <m/>
    <m/>
    <m/>
    <m/>
    <m/>
    <m/>
    <m/>
    <m/>
    <m/>
    <m/>
    <m/>
    <m/>
    <m/>
    <m/>
    <m/>
    <m/>
    <m/>
    <s v=" "/>
    <x v="233"/>
    <s v="23:48:00"/>
    <n v="44322"/>
    <s v="23:48:00"/>
    <s v="FAS"/>
    <s v="N"/>
    <s v="N"/>
    <n v="1342909"/>
    <s v="21-0058190"/>
    <m/>
    <s v="T005283085"/>
    <n v="31539606"/>
    <m/>
    <m/>
    <m/>
    <s v=" "/>
    <x v="0"/>
    <x v="1"/>
    <s v="N"/>
    <s v="N"/>
    <s v="N"/>
    <s v="Other fire, not attributable to PG&amp;E assets. Troubleman field remarks state, a secondary riser was burnt due to grass fire. This information is preliminary."/>
    <s v="Not PG&amp;E"/>
    <s v="Vegetation"/>
    <m/>
    <m/>
    <m/>
    <s v="0.26-9.99"/>
    <m/>
    <m/>
    <m/>
    <m/>
    <m/>
    <s v="Other Fire: Non-PG&amp;E related"/>
    <m/>
    <m/>
    <m/>
    <s v="Overhead"/>
    <x v="1"/>
    <m/>
    <m/>
    <m/>
    <s v=" "/>
    <x v="0"/>
    <n v="36.753965999999998"/>
    <n v="-119.700867"/>
    <s v="Fresno"/>
    <s v="BARTON 1105"/>
    <n v="12000"/>
    <m/>
    <x v="0"/>
    <s v="Fresno FD"/>
    <s v="Urban"/>
    <m/>
    <m/>
    <s v="N"/>
    <m/>
    <m/>
    <m/>
    <m/>
    <s v="N"/>
    <s v="N"/>
    <m/>
    <m/>
    <s v="2021-05-07"/>
    <m/>
    <m/>
    <m/>
    <m/>
    <m/>
    <m/>
    <m/>
    <m/>
    <m/>
    <m/>
    <m/>
    <m/>
    <m/>
    <m/>
    <m/>
    <m/>
    <m/>
    <m/>
    <m/>
    <s v="  "/>
    <s v="FRESNO"/>
    <s v="FRESNO 04"/>
    <s v="23:48"/>
    <n v="44322"/>
    <n v="1342909"/>
    <s v="T005283085"/>
    <m/>
    <s v="N/S HWY 180 W/S CLOVIS"/>
    <s v="FRESNO"/>
    <n v="36.753999999999998"/>
    <n v="-119.70083"/>
    <s v="F4THFP4"/>
    <s v="PECK, HAROLD"/>
    <n v="253571105"/>
    <s v="20210507 00:29"/>
    <n v="9002"/>
    <m/>
    <s v="FOUND SECONDARY RISER BURNED ON POLE DUE TO GRASS FIRE, DEENERGIZED, MADE TAG AND CALLED CREW TO REPAIR"/>
    <s v="Y"/>
    <m/>
    <m/>
    <m/>
    <n v="36.753965999999998"/>
    <n v="-119.700867"/>
    <m/>
    <s v="FRESNO FIRE DEPT"/>
    <m/>
    <s v="Y"/>
    <s v="N"/>
    <m/>
    <s v="Clear"/>
    <m/>
    <s v="County Land"/>
    <m/>
    <s v="Gusty"/>
    <m/>
    <s v="3rd Party"/>
    <m/>
    <s v="0.25 - 10 Acres"/>
    <m/>
    <s v="Fire Dept"/>
    <m/>
    <s v="Overhead"/>
    <m/>
    <s v="N"/>
    <m/>
    <m/>
    <m/>
    <s v="OTHER"/>
    <s v="CONDUCTOR, UNDERGROUND"/>
    <s v="N"/>
    <s v="  "/>
    <s v="Unplanned"/>
    <s v="Fresno"/>
    <s v="Fresno"/>
    <s v="253571105, BARTON-1105"/>
    <s v="21-0058190"/>
    <s v="Unplanned"/>
    <s v="Clear;32-90 F"/>
    <s v="3"/>
    <m/>
    <s v="YES"/>
    <s v="Line to Ground"/>
    <s v="Sustained"/>
    <s v="No"/>
    <s v="MTR#1006408291"/>
    <s v="OH"/>
    <s v="Transformer"/>
    <s v="1342909"/>
    <s v="Conductor, Underground, Burned/flashed"/>
    <m/>
    <s v="05/07/21 05:51"/>
    <m/>
    <s v="WEST SIDE CLOVIS AVE N/OF BELMONT"/>
    <s v="PECK,HAROLD 559-614-6329: N/S HWY 180 W/S CLOVIS AVE BOOSTER PUMP"/>
    <m/>
    <m/>
    <m/>
    <s v="No"/>
    <s v="3rd Party, Other"/>
    <m/>
    <s v="No"/>
    <m/>
    <m/>
    <m/>
    <m/>
    <m/>
    <m/>
    <m/>
    <m/>
    <m/>
    <m/>
    <m/>
    <m/>
    <m/>
    <m/>
    <m/>
    <m/>
    <m/>
  </r>
  <r>
    <n v="512"/>
    <s v="S7RM"/>
    <s v="3 - QC Complete"/>
    <n v="44336"/>
    <n v="44617"/>
    <s v="Grass fire ignited due to unknown cause at this time. Troubleman field remarks state a wittness reports the fire started at the pole where an overhead transformer ground was found burnt. The troubleman also mentions that the transformer attached to the pole is idle and high sides are completely removed, transformer found de-energized (Idle). AGFC notes: a follow up with the responding troubleman will be needed and a copy of the fire report to help determine the cause. This information is preliminary. S7RM- On 5/13/2021,  A fire report was requested for this incident however, Fresno FD stated that once they received a check payment, they would not send electronically, only a hard copy would be sent.  No fire report yet as of 5/20/2021. Troubleman did respond back on 5/19/2021 and indicated that this ignition was not caused by PG &amp; E equipment.  Fire report received back from CAL Fire/Fresno FD which indicated a &quot;possible' cause as Vehicle and a &quot;probable&quot; cause as a faulty ground wire from the power pole into the ground.  "/>
    <s v="\\fxshare-nas05\quotashare-fs01\ESA\5 - Ignition Tracking\2021_Ignition_QC_Folders\20210506_nan_nan_nan_T005283046"/>
    <s v=" "/>
    <m/>
    <m/>
    <m/>
    <m/>
    <m/>
    <s v="Not In Scope"/>
    <m/>
    <m/>
    <m/>
    <m/>
    <m/>
    <m/>
    <m/>
    <m/>
    <m/>
    <m/>
    <m/>
    <m/>
    <m/>
    <m/>
    <m/>
    <m/>
    <m/>
    <m/>
    <m/>
    <m/>
    <m/>
    <m/>
    <m/>
    <m/>
    <m/>
    <m/>
    <m/>
    <m/>
    <m/>
    <m/>
    <m/>
    <m/>
    <s v="Y"/>
    <n v="44329"/>
    <n v="44339"/>
    <s v="Fresno County Fire Protection District"/>
    <s v="(559) 493-4300"/>
    <s v="Details regarding suspected cause.  According to the fire incident report-a &quot;possible&quot; cause was a vehicle a &quot;probable&quot; cause was a faulty ground wire running to the pole.  "/>
    <m/>
    <s v="Y"/>
    <n v="44329"/>
    <n v="44335"/>
    <s v="MQSO"/>
    <s v="MQSO@pge.com"/>
    <s v="Tman indicated that this ignition was not caused by PG &amp; E."/>
    <m/>
    <s v=" "/>
    <x v="233"/>
    <s v="20:45:00"/>
    <n v="44322"/>
    <s v="20:45:00"/>
    <s v="FAS"/>
    <s v="N"/>
    <s v="N"/>
    <n v="7613916"/>
    <m/>
    <m/>
    <s v="T005283046"/>
    <m/>
    <m/>
    <m/>
    <m/>
    <s v=" "/>
    <x v="0"/>
    <x v="1"/>
    <s v="Y"/>
    <s v="Y"/>
    <s v="N"/>
    <s v="On May 6th, 2021 at 20:46 hrs. a PG &amp; E troubleman was dispatched to the McCall 1106 12 KV Distribution circuit near Nebraska Street West of Highway 43 in the City of Selma  in response to a reported grass fire with an unknown cause.  Upon arrival in the area, a witness reported that the fire started at the base of a pole where an overhead transformer ground was burnt.  The fire was 3 Meters -0.25 Acres in size and was suppressed by the Fresno County FD.  The fire did spread into the surrounding vegetation.  Initial analysis indicates that the fire started for an unknown reason. According to the responding Troubleman, this incident was not started by PG &amp; E equipment.   He indicated that the transformer ground had no potential of acrching or starting a fire because the transformer was idle and the jumpers were removed prior to the incident.  There was no EC tag associated with this ignition as there was no damage/no cause. The Troubleman believes that a driver may have caused this ignition.   A fire incident report was requested on 5/13/2021 from the Fresno FD to assist in determining cause.  No fire report yet as of 5/20/2021. There was no ILIS information associated with this ignition.   "/>
    <s v="Unknown"/>
    <s v="Vegetation"/>
    <m/>
    <m/>
    <m/>
    <s v="&lt;0.25"/>
    <m/>
    <m/>
    <m/>
    <m/>
    <m/>
    <s v="Unknown"/>
    <m/>
    <m/>
    <m/>
    <s v="Overhead"/>
    <x v="1"/>
    <m/>
    <m/>
    <m/>
    <s v=" "/>
    <x v="0"/>
    <n v="36.561686700000003"/>
    <n v="-119.6322067"/>
    <s v="Fresno"/>
    <s v="MC CALL 1106 "/>
    <n v="12000"/>
    <m/>
    <x v="0"/>
    <s v="Fresno County FD"/>
    <s v="Agriculture"/>
    <m/>
    <m/>
    <s v="N"/>
    <m/>
    <m/>
    <m/>
    <m/>
    <s v="N"/>
    <s v="N"/>
    <m/>
    <m/>
    <s v="2021-05-07"/>
    <m/>
    <m/>
    <m/>
    <m/>
    <m/>
    <m/>
    <m/>
    <m/>
    <m/>
    <m/>
    <m/>
    <m/>
    <m/>
    <m/>
    <m/>
    <m/>
    <m/>
    <m/>
    <m/>
    <s v="  "/>
    <s v="FRESNO"/>
    <s v="SELMA  01"/>
    <s v="20:46"/>
    <n v="44322"/>
    <m/>
    <s v="T005283046"/>
    <s v="UNKNOWN"/>
    <s v="NEBRASKA W OF 43"/>
    <s v="SELMA"/>
    <m/>
    <m/>
    <s v="F6TMQSO"/>
    <s v="SCOTTI, MICHEAL"/>
    <m/>
    <s v="20210506 22:43"/>
    <n v="9320"/>
    <m/>
    <s v="FOUND GRASS FIRE AT LOCATION SAP# 100851368  FIRE DEPT STATED WITNESS STATED HE BELIEVES FIRE STARTED AT POLE WHERE OH TX GROUND WAS BURNT.  OH TX AT LOCATION IS IDLE AND HIGH SIDES ARE COMPLETLY REMOVED, TX WAS FOUND DE-ENERGIZED (IDLE) "/>
    <s v="Y"/>
    <n v="5"/>
    <s v="\\fxshare-nas05\quotashare-fs01\ESA\5 - Ignition Tracking\Fire_Tab_Attachment_Files"/>
    <s v="36.5616867,-119.6322067,85.100000,3D"/>
    <m/>
    <m/>
    <s v="E NEBRASKA AVE W/O 43_x000d__x000a_8889 NEBRASKA AVE 2/P/W_x000d__x000a_SAP#100851368"/>
    <s v="F.C. J. LOPEZ FRESNO COUNTY FIRE DEPT  83"/>
    <m/>
    <s v="N"/>
    <s v="Y"/>
    <m/>
    <s v="Clear"/>
    <m/>
    <s v="Private Land"/>
    <m/>
    <s v="Light"/>
    <s v="LIGHT EASTERN BREEZE"/>
    <s v="Unknown"/>
    <s v="WITNESS STATES STARTED AT POLE "/>
    <s v="3 meters - 0.25 Acres"/>
    <m/>
    <s v="Fire Dept"/>
    <s v="FRESNO COUNTY 83"/>
    <s v="Overhead"/>
    <s v="IDLE OH TX CUT IN THE CLEAR "/>
    <s v="N"/>
    <m/>
    <m/>
    <m/>
    <m/>
    <m/>
    <s v="N"/>
    <s v="  "/>
    <m/>
    <m/>
    <m/>
    <m/>
    <m/>
    <m/>
    <m/>
    <m/>
    <m/>
    <m/>
    <m/>
    <m/>
    <m/>
    <m/>
    <m/>
    <m/>
    <m/>
    <m/>
    <m/>
    <m/>
    <m/>
    <m/>
    <m/>
    <m/>
    <m/>
    <m/>
    <m/>
    <m/>
    <m/>
    <m/>
    <m/>
    <m/>
    <m/>
    <m/>
    <m/>
    <m/>
    <m/>
    <m/>
    <m/>
    <m/>
    <m/>
    <m/>
    <m/>
    <m/>
    <m/>
    <m/>
    <m/>
  </r>
  <r>
    <n v="511"/>
    <s v="AGFC"/>
    <s v="3 - QC Complete"/>
    <n v="44323"/>
    <n v="44617"/>
    <s v="Duplicate of index 510. 1/0 AL overhead secondary conductors slapped together, resulting in a small grass gire. The ensuing fire was 3 meters - 0.25 acre in size. This information is preliminary."/>
    <s v="\\fxshare-nas05\quotashare-fs01\ESA\5 - Ignition Tracking\2021_Ignition_QC_Folders\20210506_1342877_21-0058167_nan_T005283013"/>
    <s v=" "/>
    <m/>
    <m/>
    <m/>
    <m/>
    <m/>
    <s v="Not In Scope"/>
    <m/>
    <m/>
    <m/>
    <m/>
    <m/>
    <m/>
    <m/>
    <m/>
    <m/>
    <m/>
    <m/>
    <m/>
    <m/>
    <m/>
    <m/>
    <m/>
    <m/>
    <m/>
    <m/>
    <m/>
    <m/>
    <m/>
    <m/>
    <m/>
    <m/>
    <m/>
    <m/>
    <m/>
    <m/>
    <m/>
    <m/>
    <m/>
    <m/>
    <m/>
    <m/>
    <m/>
    <m/>
    <m/>
    <m/>
    <m/>
    <m/>
    <m/>
    <m/>
    <m/>
    <m/>
    <m/>
    <s v=" "/>
    <x v="233"/>
    <s v="20:04:00"/>
    <n v="44322"/>
    <s v="20:04:00"/>
    <s v="FAS"/>
    <s v="N"/>
    <s v="Y"/>
    <n v="1342877"/>
    <s v="21-0058167"/>
    <m/>
    <s v="T005283013"/>
    <m/>
    <m/>
    <m/>
    <m/>
    <s v=" "/>
    <x v="0"/>
    <x v="1"/>
    <s v="N"/>
    <s v="N"/>
    <s v="N"/>
    <s v="Duplicate of index 510. 1/0 AL overhead secondary conductors slapped together, resulting in a small grass gire. The ensuing fire was 3 meters - 0.25 acre in size. This information is preliminary."/>
    <s v="Not PG&amp;E"/>
    <s v="Vegetation"/>
    <m/>
    <m/>
    <m/>
    <s v="&lt;0.25"/>
    <m/>
    <m/>
    <m/>
    <m/>
    <m/>
    <s v="Duplicate"/>
    <m/>
    <m/>
    <m/>
    <s v="Overhead"/>
    <x v="1"/>
    <m/>
    <m/>
    <m/>
    <s v=" "/>
    <x v="0"/>
    <n v="36.597340000000003"/>
    <n v="-121.63182"/>
    <s v="Monterey"/>
    <s v="RESERVATION ROAD 1102"/>
    <n v="12000"/>
    <m/>
    <x v="0"/>
    <s v="Monterey Regional FD"/>
    <s v="Urban"/>
    <m/>
    <m/>
    <s v="Y"/>
    <s v="River 2020"/>
    <m/>
    <m/>
    <m/>
    <s v="N"/>
    <s v="N"/>
    <m/>
    <m/>
    <s v="2021-05-07"/>
    <m/>
    <m/>
    <m/>
    <m/>
    <m/>
    <m/>
    <m/>
    <m/>
    <m/>
    <m/>
    <m/>
    <m/>
    <m/>
    <m/>
    <m/>
    <m/>
    <m/>
    <m/>
    <m/>
    <s v="  "/>
    <s v="CENTRAL COAST"/>
    <s v="SALINAS 03"/>
    <s v="20:04"/>
    <n v="44322"/>
    <n v="1342877"/>
    <s v="T005283013"/>
    <n v="18030"/>
    <s v="PRADO LN"/>
    <s v="SALINAS"/>
    <n v="36.598979999999997"/>
    <n v="-121.62854"/>
    <s v="C4TKAC9"/>
    <s v="CALENDAR, KEN"/>
    <n v="182731102"/>
    <s v="20210506 20:59"/>
    <n v="9002"/>
    <n v="1"/>
    <s v="Tag in for crew to sag secondary behind 18030 Prado Ln"/>
    <s v="Y"/>
    <m/>
    <m/>
    <m/>
    <n v="36.597340000000003"/>
    <n v="-121.63182"/>
    <m/>
    <s v="Monterey Regional"/>
    <m/>
    <s v="N"/>
    <s v="Y"/>
    <m/>
    <s v="Clear"/>
    <m/>
    <s v="Private Land"/>
    <m/>
    <s v="Breezy"/>
    <m/>
    <s v="Vegetation"/>
    <m/>
    <s v="3 meters - 0.25 Acres"/>
    <m/>
    <s v="Fire Dept"/>
    <m/>
    <s v="Overhead"/>
    <m/>
    <s v="Y"/>
    <s v="Pics"/>
    <s v="PG&amp;E Employee"/>
    <m/>
    <s v="OVERHEAD"/>
    <s v="CONDUCTOR, OVERHEAD"/>
    <s v="N"/>
    <s v="  "/>
    <s v="Unplanned"/>
    <s v="Central Coast"/>
    <s v="Salinas"/>
    <s v="182731102, RESERVATION ROAD-1102"/>
    <s v="21-0058167"/>
    <s v="Unplanned"/>
    <s v="Clear;32-90 F"/>
    <s v="4"/>
    <s v="256"/>
    <s v="NO"/>
    <s v="Line to Ground"/>
    <s v="Sustained"/>
    <s v="No"/>
    <s v="MTR#1008981020"/>
    <s v="OH"/>
    <s v="Transformer"/>
    <s v="1342877"/>
    <s v="Conductor, Overhead, Arcing"/>
    <m/>
    <m/>
    <m/>
    <s v="22115 BERRY DRSALINAS93908"/>
    <s v="CALENDER,KEN 831-682-1739: behind 18030 Prado Ln"/>
    <m/>
    <m/>
    <m/>
    <s v="No"/>
    <s v="Equipment Failure/Involved, Overhead"/>
    <m/>
    <s v="No"/>
    <m/>
    <m/>
    <m/>
    <m/>
    <m/>
    <m/>
    <m/>
    <m/>
    <m/>
    <m/>
    <m/>
    <m/>
    <m/>
    <m/>
    <m/>
    <m/>
    <m/>
  </r>
  <r>
    <n v="510"/>
    <s v="TLAL"/>
    <s v="3 - QC Complete"/>
    <n v="44333"/>
    <n v="44617"/>
    <s v="1/0 AL overhead secondary conductors slapped together, resulting in a small grass fire. The ensuing fire was 3 meters - 0.25 acre in size. OIS: 1342877, 1342917; ILIS: 21-0058167, 21-0058191; FOID: T005283013, 0004841709, T005283052, T005283090; Lan ID: KAC9; EC: 120946423 (Signed off by: ACGA-Arnold Gonzalez Jr), 120946224; PM: 35248699, 44777624; Circuit ID: 182731102; SAP ID: 101745842"/>
    <s v="\\fxshare-nas05\quotashare-fs01\ESA\5 - Ignition Tracking\2021_Ignition_QC_Folders\20210506_nan_nan_nan_4841709"/>
    <s v=" "/>
    <m/>
    <s v="TLAL"/>
    <s v="Outage Date &amp; Time, EC Tags, Pre-Existing EC Tags Added; Additional OIS, ILIS, FOID's Added; Fire Lat/Long Updated"/>
    <n v="44333"/>
    <m/>
    <s v="Not In Scope"/>
    <m/>
    <m/>
    <m/>
    <m/>
    <m/>
    <m/>
    <m/>
    <m/>
    <m/>
    <m/>
    <m/>
    <m/>
    <m/>
    <m/>
    <m/>
    <m/>
    <m/>
    <m/>
    <m/>
    <m/>
    <m/>
    <m/>
    <m/>
    <m/>
    <m/>
    <m/>
    <m/>
    <m/>
    <m/>
    <m/>
    <m/>
    <m/>
    <m/>
    <m/>
    <m/>
    <m/>
    <m/>
    <m/>
    <m/>
    <s v="Y"/>
    <n v="44333"/>
    <n v="44334"/>
    <s v="KAC9"/>
    <s v="KAC9@pge.com"/>
    <s v="Pics Rcvd"/>
    <m/>
    <s v=" "/>
    <x v="233"/>
    <s v="19:56:00"/>
    <n v="44322"/>
    <s v="19:56:00"/>
    <s v="FAS"/>
    <s v="N"/>
    <s v="N"/>
    <s v="1342877, 1342917"/>
    <s v="21-0058167, 21-0058191"/>
    <m/>
    <s v="T005283013, 0004841709, T005283052, T005283090"/>
    <s v="120946423, 120946224"/>
    <n v="113045475"/>
    <m/>
    <s v="PG&amp;E_510_Ignition_20210506_2.jpg"/>
    <s v=" "/>
    <x v="1"/>
    <x v="0"/>
    <s v="Y"/>
    <s v="Y"/>
    <s v="N"/>
    <s v="On May 6, 2021 at 2013 hours, a PG&amp;E Troublemen patrolled the Reservation Road 12kV 1102 Distribution Circuit number 182731102, in the State Responsibility area behind 18030 Prado Lane, Salinas, CA 93908. They observed arcing at 1/0 AL open-wire bare secondary overhead conductors slapping together, conductor clearance impaired, a SP tripped, a deteriorated 1Ph 25kVA overhead Kuhlman CP transformer (Ser # 3-58145) and cutouts, and a vegetation fire. Initial analysis indicates the ignition was caused by overhead equipment failure involvement. The maximum sustained wind speed on May 6th and 7th was 17.26 MPH. The Monterey Regional Fire Department responded to and extinguished the fire. The line was returned to service on May 7, 2021. This information is preliminary."/>
    <s v="PG&amp;E"/>
    <s v="Vegetation"/>
    <m/>
    <s v="D"/>
    <s v="D"/>
    <s v="&lt;0.25"/>
    <m/>
    <m/>
    <m/>
    <m/>
    <m/>
    <s v="Equipment - PG&amp;E"/>
    <s v="Weather"/>
    <s v="Wire-to-wire contact"/>
    <s v="Y"/>
    <s v="Overhead"/>
    <x v="2"/>
    <s v="Conductor - Open Wire Secondary"/>
    <s v="Conductors, Transformer, Cutouts"/>
    <n v="101745842"/>
    <s v=" "/>
    <x v="0"/>
    <n v="36.596971721099997"/>
    <n v="-121.6321930169"/>
    <s v="Monterey"/>
    <s v="RESERVATION ROAD 1102 "/>
    <s v="0-750"/>
    <m/>
    <x v="0"/>
    <s v="Monterey Regional FD"/>
    <s v="Urban"/>
    <m/>
    <m/>
    <s v="Y"/>
    <s v="River 2020"/>
    <m/>
    <m/>
    <m/>
    <s v="N"/>
    <s v="N"/>
    <m/>
    <m/>
    <s v="2021-05-07"/>
    <m/>
    <m/>
    <m/>
    <m/>
    <m/>
    <m/>
    <m/>
    <m/>
    <m/>
    <m/>
    <m/>
    <m/>
    <m/>
    <m/>
    <m/>
    <m/>
    <m/>
    <m/>
    <m/>
    <s v="  "/>
    <s v="CENTRAL COAST"/>
    <s v="SALINAS 03"/>
    <s v="19:54"/>
    <n v="44322"/>
    <m/>
    <n v="4841709"/>
    <s v="UNKNOWN"/>
    <s v="PREMISES DO NOT CHANGE"/>
    <s v="SALINAS"/>
    <n v="36.670797"/>
    <n v="-121.659632"/>
    <s v="C4TKAC9"/>
    <s v="CALENDAR, KEN"/>
    <m/>
    <s v="20210506 20:34"/>
    <n v="1030"/>
    <m/>
    <s v="secondary arched starting small grass fire behind 18030 Prado. No damage"/>
    <s v="Y"/>
    <m/>
    <m/>
    <m/>
    <n v="36.597329999999999"/>
    <n v="-121.63179"/>
    <m/>
    <s v="Monterey Regional"/>
    <m/>
    <s v="N"/>
    <s v="Y"/>
    <s v="Y"/>
    <s v="Clear"/>
    <s v="1/0 al secondary slapped behind 18030 Prado St. Windy, no damage. Weeds"/>
    <s v="Private Land"/>
    <m/>
    <s v="Breezy"/>
    <m/>
    <s v="PG&amp;E Equipment"/>
    <m/>
    <s v="3 meters - 0.25 Acres"/>
    <m/>
    <s v="Fire Dept"/>
    <m/>
    <s v="Overhead"/>
    <m/>
    <s v="N"/>
    <m/>
    <m/>
    <m/>
    <m/>
    <m/>
    <m/>
    <s v="  "/>
    <m/>
    <m/>
    <m/>
    <m/>
    <m/>
    <m/>
    <m/>
    <m/>
    <m/>
    <m/>
    <m/>
    <m/>
    <m/>
    <m/>
    <m/>
    <m/>
    <m/>
    <m/>
    <m/>
    <m/>
    <m/>
    <m/>
    <m/>
    <m/>
    <m/>
    <m/>
    <m/>
    <m/>
    <m/>
    <m/>
    <m/>
    <m/>
    <m/>
    <m/>
    <m/>
    <m/>
    <m/>
    <m/>
    <m/>
    <m/>
    <m/>
    <m/>
    <m/>
    <m/>
    <m/>
    <m/>
    <m/>
  </r>
  <r>
    <n v="509"/>
    <s v="AGFC"/>
    <s v="3 - QC Complete"/>
    <n v="44322"/>
    <n v="44617"/>
    <s v="Structure fire, not attributable to PG&amp;E. Troubleman pulled meter and glassed meter socket. This information is preliminary."/>
    <s v="\\fxshare-nas05\quotashare-fs01\ESA\5 - Ignition Tracking\2021_Ignition_QC_Folders\20210506_nan_nan_nan_1961229830"/>
    <s v=" "/>
    <m/>
    <m/>
    <m/>
    <m/>
    <m/>
    <s v="Not In Scope"/>
    <m/>
    <m/>
    <m/>
    <m/>
    <m/>
    <m/>
    <m/>
    <m/>
    <m/>
    <m/>
    <m/>
    <m/>
    <m/>
    <m/>
    <m/>
    <m/>
    <m/>
    <m/>
    <m/>
    <m/>
    <m/>
    <m/>
    <m/>
    <m/>
    <m/>
    <m/>
    <m/>
    <m/>
    <m/>
    <m/>
    <m/>
    <m/>
    <m/>
    <m/>
    <m/>
    <m/>
    <m/>
    <m/>
    <m/>
    <m/>
    <m/>
    <m/>
    <m/>
    <m/>
    <m/>
    <m/>
    <s v=" "/>
    <x v="233"/>
    <s v="16:26:00"/>
    <m/>
    <m/>
    <s v="FAS"/>
    <s v="N"/>
    <s v="N"/>
    <m/>
    <m/>
    <m/>
    <n v="1961229830"/>
    <m/>
    <m/>
    <m/>
    <m/>
    <s v=" "/>
    <x v="0"/>
    <x v="1"/>
    <s v="N"/>
    <s v="N"/>
    <s v="N"/>
    <s v="Structure fire, not attributable to PG&amp;E. Troubleman pulled meter and glassed meter socket. This information is preliminary."/>
    <s v="Not PG&amp;E"/>
    <s v="Building"/>
    <m/>
    <m/>
    <m/>
    <s v="Structure-only"/>
    <m/>
    <m/>
    <m/>
    <m/>
    <m/>
    <s v="Other Fire: Non-PG&amp;E related"/>
    <m/>
    <m/>
    <m/>
    <s v="Overhead"/>
    <x v="1"/>
    <m/>
    <m/>
    <m/>
    <s v=" "/>
    <x v="0"/>
    <n v="37.883763299999998"/>
    <n v="-122.0537633"/>
    <s v="Contra Costa"/>
    <s v="ROSSMOOR 1107 "/>
    <n v="12000"/>
    <m/>
    <x v="0"/>
    <s v="Contra Costa County FD"/>
    <s v="Urban"/>
    <m/>
    <m/>
    <s v="N"/>
    <m/>
    <m/>
    <m/>
    <m/>
    <s v="N"/>
    <s v="N"/>
    <m/>
    <m/>
    <s v="2021-05-06"/>
    <m/>
    <m/>
    <m/>
    <m/>
    <m/>
    <m/>
    <m/>
    <m/>
    <m/>
    <m/>
    <m/>
    <m/>
    <m/>
    <m/>
    <m/>
    <m/>
    <m/>
    <m/>
    <m/>
    <s v="  "/>
    <s v="DIABLO"/>
    <s v="CONCORD 04"/>
    <s v="16:26"/>
    <n v="44322"/>
    <m/>
    <n v="1961229830"/>
    <n v="1516"/>
    <s v="CASTLE HILL RD"/>
    <s v="WALNUT CREEK"/>
    <n v="37.882289"/>
    <n v="-122.052457"/>
    <s v="D2TMJLQ"/>
    <s v="LUBOVISKI, MILTON"/>
    <n v="14161107"/>
    <s v="20210506 17:16"/>
    <n v="1120"/>
    <m/>
    <s v="pulled meter and glassed meter socket"/>
    <s v="Y"/>
    <m/>
    <m/>
    <s v="37.8837633,-122.0537633,50.000000,3D"/>
    <m/>
    <m/>
    <m/>
    <m/>
    <m/>
    <s v="N"/>
    <s v="Y"/>
    <s v="Y"/>
    <s v="Clear"/>
    <m/>
    <s v="Structures"/>
    <m/>
    <s v="Calm"/>
    <m/>
    <s v="Unknown"/>
    <m/>
    <s v="Structure Only"/>
    <m/>
    <s v="Other (Comments)"/>
    <s v="contra costa fire report number 21046926"/>
    <s v="Overhead"/>
    <m/>
    <s v="N"/>
    <m/>
    <m/>
    <m/>
    <m/>
    <m/>
    <m/>
    <s v="  "/>
    <m/>
    <m/>
    <m/>
    <m/>
    <m/>
    <m/>
    <m/>
    <m/>
    <m/>
    <m/>
    <m/>
    <m/>
    <m/>
    <m/>
    <m/>
    <m/>
    <m/>
    <m/>
    <m/>
    <m/>
    <m/>
    <m/>
    <m/>
    <m/>
    <m/>
    <m/>
    <m/>
    <m/>
    <m/>
    <m/>
    <m/>
    <m/>
    <m/>
    <m/>
    <m/>
    <m/>
    <m/>
    <m/>
    <m/>
    <m/>
    <m/>
    <m/>
    <m/>
    <m/>
    <m/>
    <m/>
    <m/>
  </r>
  <r>
    <n v="508"/>
    <s v="S7RM"/>
    <s v="3 - QC Complete"/>
    <n v="44326"/>
    <n v="44617"/>
    <s v="Troubleman found secondary crossarm broken with one phase floating that made contact with neutrals, resulting in a small grass fire and burning communication line. The ensuing fire was less than one meter in size."/>
    <s v="\\fxshare-nas05\quotashare-fs01\ESA\5 - Ignition Tracking\2021_Ignition_QC_Folders\20210506_1342598_21-0058049_nan_T005282851"/>
    <s v=" "/>
    <m/>
    <s v="S7RM"/>
    <s v="Create time/Outage time updated"/>
    <m/>
    <m/>
    <s v="Not In Scope"/>
    <m/>
    <m/>
    <m/>
    <m/>
    <m/>
    <m/>
    <m/>
    <m/>
    <m/>
    <m/>
    <m/>
    <m/>
    <m/>
    <m/>
    <m/>
    <m/>
    <m/>
    <m/>
    <m/>
    <m/>
    <m/>
    <m/>
    <m/>
    <m/>
    <m/>
    <m/>
    <m/>
    <m/>
    <m/>
    <m/>
    <m/>
    <m/>
    <m/>
    <m/>
    <m/>
    <m/>
    <m/>
    <m/>
    <m/>
    <m/>
    <m/>
    <m/>
    <m/>
    <m/>
    <m/>
    <m/>
    <s v=" "/>
    <x v="233"/>
    <s v="13:25:00"/>
    <n v="44322"/>
    <s v="13:25:00"/>
    <s v="FAS"/>
    <s v="N"/>
    <s v="N"/>
    <s v="1342598, 1342764"/>
    <s v="21-0058049"/>
    <m/>
    <s v="T005282851"/>
    <n v="120945749"/>
    <m/>
    <m/>
    <m/>
    <s v=" "/>
    <x v="0"/>
    <x v="0"/>
    <s v="Y"/>
    <s v="N"/>
    <s v="N"/>
    <s v="On May 6th, 2021 at 13:28 hrs. a PG &amp; E Trouble man was dispatched to the Manchester 1101 12 KV Distribution circuit near Ashlan Ave. in Fresno in response to a broken cross arm and a small grass fire.  Upon the Troubleman's arrival, he noted a secondary cross arm broken and one phase floating making contact with the neutrals.  The troubleman observed that the customer at 4052 Ashlan Ave. had burned up internet lines, a portion of their eave burnt and a small patch of grass fire near the panel. The total fire size was less than one Meter and the fire was self-extinguished.  Initial analysis indicates that the cross arm broke and the hot phase made contact with the neutral causing an ignition.  On 5/7/2021 a PG &amp; E crew replaced an adjacent secondary cross arm before moving the wire due to the cross arm being split and energized and a tree crew trimmed trees at the pole which had grown into the secondary.  "/>
    <s v="PG&amp;E"/>
    <s v="Other"/>
    <s v="Crossarm"/>
    <s v="D"/>
    <s v="D"/>
    <s v="&lt;3 meters of linear travel"/>
    <s v="Less than one Meter. "/>
    <m/>
    <m/>
    <m/>
    <m/>
    <s v="Equipment - PG&amp;E"/>
    <s v="All types of equipment / facility failure"/>
    <s v="Crossarm failure"/>
    <s v="Y"/>
    <s v="Overhead"/>
    <x v="2"/>
    <s v="Conductor - Racked Secondary"/>
    <s v="Crossarm"/>
    <n v="100866663"/>
    <s v=" "/>
    <x v="0"/>
    <n v="36.7939583"/>
    <n v="-119.75646329999999"/>
    <s v="Fresno"/>
    <s v="MANCHESTER 1101"/>
    <n v="12000"/>
    <m/>
    <x v="0"/>
    <s v="Self Extinguished"/>
    <s v="Urban"/>
    <m/>
    <m/>
    <s v="N"/>
    <m/>
    <m/>
    <m/>
    <m/>
    <s v="N"/>
    <s v="N"/>
    <m/>
    <m/>
    <s v="2021-05-06"/>
    <m/>
    <m/>
    <m/>
    <m/>
    <m/>
    <m/>
    <m/>
    <m/>
    <m/>
    <m/>
    <m/>
    <m/>
    <m/>
    <m/>
    <m/>
    <m/>
    <m/>
    <m/>
    <m/>
    <s v="  "/>
    <s v="FRESNO"/>
    <s v="FRESNO 05"/>
    <s v="15:25"/>
    <n v="44322"/>
    <n v="1342598"/>
    <s v="T005282851"/>
    <n v="4052"/>
    <s v="E ASHLAN AVE"/>
    <s v="FRESNO"/>
    <n v="36.793590000000002"/>
    <n v="-119.75743"/>
    <s v="F4TDEV7"/>
    <s v="VIDAURRI, DANIEL"/>
    <n v="253921101"/>
    <s v="20210506 17:03"/>
    <n v="9002"/>
    <n v="1"/>
    <s v="FOUND SECONDARY XARM BROKEN AND ONE PHASE FLOATING MAKING CONTACT WITH THE NEUTRALS. OPENED TWO PARALLELED TRANSFORMERS.  CUST AT 4052 HAS BURNED UP INTERNET LINES AND STARTED SMALL GRASS FIRE NEAR PANEL. SENT OFF AN A TAG AND NOTIFIED ONCALL...DEV7"/>
    <s v="Y"/>
    <n v="4"/>
    <s v="\\fxshare-nas05\quotashare-fs01\ESA\5 - Ignition Tracking\Fire_Tab_Attachment_Files"/>
    <s v="36.7939583,-119.7564633,88.900000,3D"/>
    <m/>
    <m/>
    <s v="BURNED UP INTERNET LINES AND SMALL GRASS FIRE NEAR PANEL..1 FOOT SQUARE AREA"/>
    <m/>
    <m/>
    <s v="N"/>
    <s v="Y"/>
    <m/>
    <s v="Clear"/>
    <s v="Found secondary x arm broken and hot phase making contact with neutral,, "/>
    <s v="Private Land"/>
    <s v="cust has melted internet lines and caused a small burn area on eave of house "/>
    <s v="Calm"/>
    <s v="and below in grass.. self extiguished..see photos"/>
    <s v="PG&amp;E Equipment"/>
    <m/>
    <s v="&lt; 1 meter"/>
    <m/>
    <s v="Self Extinguished"/>
    <m/>
    <s v="Overhead"/>
    <m/>
    <s v="N"/>
    <m/>
    <s v="Other (Comments)"/>
    <s v="photos"/>
    <s v="OVERHEAD"/>
    <s v="CROSSARM, WOOD"/>
    <s v="N"/>
    <s v="  "/>
    <s v="Unplanned"/>
    <s v="Fresno"/>
    <s v="Fresno"/>
    <s v="253921101, MANCHESTER-1101"/>
    <s v="21-0058049"/>
    <s v="Unplanned"/>
    <s v="Clear;32-90 F"/>
    <s v="6"/>
    <s v="1503"/>
    <s v="YES"/>
    <s v="Line to Ground"/>
    <s v="Sustained"/>
    <s v="No"/>
    <s v="MTR#1004124359"/>
    <s v="OH"/>
    <s v="Transformer"/>
    <s v="1342598"/>
    <s v="Crossarm, Wood, Broken"/>
    <m/>
    <m/>
    <m/>
    <s v="R/O 4012 E ASHLAN"/>
    <s v="VIDAURRI, DANIEL 559-353-0556: 4042 E ASHLAN AVE"/>
    <m/>
    <m/>
    <m/>
    <s v="No"/>
    <s v="Equipment Failure/Involved, Overhead"/>
    <m/>
    <s v="No"/>
    <m/>
    <m/>
    <m/>
    <m/>
    <m/>
    <m/>
    <m/>
    <m/>
    <m/>
    <m/>
    <m/>
    <m/>
    <m/>
    <m/>
    <m/>
    <m/>
    <m/>
  </r>
  <r>
    <n v="507"/>
    <s v="AGFC"/>
    <s v="3 - QC Complete"/>
    <n v="44322"/>
    <n v="44617"/>
    <s v="Structure fire, not attributable to PG&amp;E. Ignition was ignited by kitchen fire. This information is preliminary."/>
    <s v="\\fxshare-nas05\quotashare-fs01\ESA\5 - Ignition Tracking\2021_Ignition_QC_Folders\20210506_nan_nan_nan_7558278026"/>
    <s v=" "/>
    <m/>
    <m/>
    <m/>
    <m/>
    <m/>
    <s v="Not In Scope"/>
    <m/>
    <m/>
    <m/>
    <m/>
    <m/>
    <m/>
    <m/>
    <m/>
    <m/>
    <m/>
    <m/>
    <m/>
    <m/>
    <m/>
    <m/>
    <m/>
    <m/>
    <m/>
    <m/>
    <m/>
    <m/>
    <m/>
    <m/>
    <m/>
    <m/>
    <m/>
    <m/>
    <m/>
    <m/>
    <m/>
    <m/>
    <m/>
    <m/>
    <m/>
    <m/>
    <m/>
    <m/>
    <m/>
    <m/>
    <m/>
    <m/>
    <m/>
    <m/>
    <m/>
    <m/>
    <m/>
    <s v=" "/>
    <x v="233"/>
    <s v="13:23:00"/>
    <m/>
    <m/>
    <s v="FAS"/>
    <s v="N"/>
    <s v="N"/>
    <m/>
    <m/>
    <m/>
    <n v="7558278026"/>
    <m/>
    <m/>
    <m/>
    <m/>
    <s v=" "/>
    <x v="0"/>
    <x v="1"/>
    <s v="N"/>
    <s v="N"/>
    <s v="N"/>
    <s v="Structure fire, not attributable to PG&amp;E. Ignition was ignited by kitchen fire. This information is preliminary."/>
    <s v="Not PG&amp;E"/>
    <s v="Building"/>
    <m/>
    <m/>
    <m/>
    <s v="Structure-only"/>
    <s v="kitchen inside apt"/>
    <m/>
    <m/>
    <m/>
    <m/>
    <s v="Other Fire: Non-PG&amp;E related"/>
    <m/>
    <m/>
    <m/>
    <s v="Overhead"/>
    <x v="1"/>
    <m/>
    <m/>
    <m/>
    <s v=" "/>
    <x v="0"/>
    <n v="37.0657"/>
    <n v="-120.85885"/>
    <s v="Merced"/>
    <s v="CANAL 1104"/>
    <n v="12000"/>
    <m/>
    <x v="0"/>
    <s v="Unknown"/>
    <s v="Urban"/>
    <m/>
    <m/>
    <s v="N"/>
    <m/>
    <m/>
    <m/>
    <m/>
    <s v="N"/>
    <s v="N"/>
    <m/>
    <m/>
    <s v="2021-05-06"/>
    <m/>
    <m/>
    <m/>
    <m/>
    <m/>
    <m/>
    <m/>
    <m/>
    <m/>
    <m/>
    <m/>
    <m/>
    <m/>
    <m/>
    <m/>
    <m/>
    <m/>
    <m/>
    <m/>
    <s v="  "/>
    <s v="YOSEMITE"/>
    <s v="LOS BANOS 01"/>
    <s v="13:23"/>
    <n v="44322"/>
    <m/>
    <n v="7558278026"/>
    <n v="723"/>
    <s v="DELAWARE AVE APT B"/>
    <s v="LOS BANOS"/>
    <n v="37.065806000000002"/>
    <n v="-120.858829"/>
    <s v="Y1TKMKS"/>
    <s v="KANE, KYLE"/>
    <n v="252091104"/>
    <s v="20210506 13:30"/>
    <n v="2640"/>
    <n v="1"/>
    <s v="kitchen fire. Booted meter at request of fire dept. Cust to get inspection before reconnect."/>
    <s v="Y"/>
    <m/>
    <m/>
    <m/>
    <m/>
    <m/>
    <m/>
    <s v="mason hurley  209 827 7025"/>
    <m/>
    <s v="N"/>
    <s v="Y"/>
    <s v="N"/>
    <s v="Clear"/>
    <m/>
    <s v="Structures"/>
    <s v="apt B at 723 Delaware ave"/>
    <s v="Light"/>
    <s v="wnw at 12 mph"/>
    <s v="3rd Party"/>
    <s v="cust cooking in kitchen, fire started at stove"/>
    <s v="Structure Only"/>
    <s v="kitchen inside apt"/>
    <s v="Fire Dept"/>
    <m/>
    <s v="Overhead"/>
    <m/>
    <s v="N"/>
    <m/>
    <m/>
    <m/>
    <m/>
    <m/>
    <m/>
    <s v="  "/>
    <m/>
    <m/>
    <m/>
    <m/>
    <m/>
    <m/>
    <m/>
    <m/>
    <m/>
    <m/>
    <m/>
    <m/>
    <m/>
    <m/>
    <m/>
    <m/>
    <m/>
    <m/>
    <m/>
    <m/>
    <m/>
    <m/>
    <m/>
    <m/>
    <m/>
    <m/>
    <m/>
    <m/>
    <m/>
    <m/>
    <m/>
    <m/>
    <m/>
    <m/>
    <m/>
    <m/>
    <m/>
    <m/>
    <m/>
    <m/>
    <m/>
    <m/>
    <m/>
    <m/>
    <m/>
    <m/>
    <m/>
  </r>
  <r>
    <n v="506"/>
    <s v="AGFC"/>
    <s v="3 - QC Complete"/>
    <n v="44322"/>
    <n v="44617"/>
    <s v="Structure fire, not attributable to PG&amp;E. This information is preliminary."/>
    <s v="\\fxshare-nas05\quotashare-fs01\ESA\5 - Ignition Tracking\2021_Ignition_QC_Folders\20210506_nan_nan_nan_3477298676"/>
    <s v=" "/>
    <m/>
    <m/>
    <m/>
    <m/>
    <m/>
    <s v="Not In Scope"/>
    <m/>
    <m/>
    <m/>
    <m/>
    <m/>
    <m/>
    <m/>
    <m/>
    <m/>
    <m/>
    <m/>
    <m/>
    <m/>
    <m/>
    <m/>
    <m/>
    <m/>
    <m/>
    <m/>
    <m/>
    <m/>
    <m/>
    <m/>
    <m/>
    <m/>
    <m/>
    <m/>
    <m/>
    <m/>
    <m/>
    <m/>
    <m/>
    <m/>
    <m/>
    <m/>
    <m/>
    <m/>
    <m/>
    <m/>
    <m/>
    <m/>
    <m/>
    <m/>
    <m/>
    <m/>
    <m/>
    <s v=" "/>
    <x v="233"/>
    <s v="10:48:00"/>
    <m/>
    <m/>
    <s v="FAS"/>
    <s v="N"/>
    <s v="N"/>
    <m/>
    <m/>
    <m/>
    <n v="3477298676"/>
    <m/>
    <m/>
    <m/>
    <m/>
    <s v=" "/>
    <x v="0"/>
    <x v="1"/>
    <s v="N"/>
    <s v="N"/>
    <s v="N"/>
    <s v="Structure fire, not attributable to PG&amp;E. This information is preliminary."/>
    <s v="Not PG&amp;E"/>
    <s v="Building"/>
    <m/>
    <m/>
    <m/>
    <s v="Structure-only"/>
    <m/>
    <m/>
    <m/>
    <m/>
    <m/>
    <s v="Other Fire: Non-PG&amp;E related"/>
    <m/>
    <m/>
    <m/>
    <s v="Overhead"/>
    <x v="1"/>
    <m/>
    <m/>
    <m/>
    <s v=" "/>
    <x v="0"/>
    <n v="38.584158000000002"/>
    <n v="-120.79777"/>
    <s v="El Dorado"/>
    <s v="DIAMOND SPRINGS 1105"/>
    <n v="12000"/>
    <m/>
    <x v="0"/>
    <s v="Cal Fire/Diamond Springs FD"/>
    <s v="Herbaceous"/>
    <m/>
    <m/>
    <s v="Y"/>
    <s v="Sand 2014"/>
    <m/>
    <n v="305"/>
    <m/>
    <s v="N"/>
    <s v="N"/>
    <m/>
    <m/>
    <s v="2021-05-06"/>
    <m/>
    <m/>
    <m/>
    <m/>
    <m/>
    <m/>
    <m/>
    <m/>
    <m/>
    <m/>
    <m/>
    <m/>
    <m/>
    <m/>
    <m/>
    <m/>
    <m/>
    <m/>
    <m/>
    <s v="  "/>
    <s v="SIERRA"/>
    <s v="PLACERVILLE 04"/>
    <s v="10:48"/>
    <n v="44322"/>
    <m/>
    <n v="3477298676"/>
    <n v="2981"/>
    <s v="FRESHWATER LN"/>
    <s v="EL DORADO"/>
    <n v="38.584038999999997"/>
    <n v="-120.799072"/>
    <s v="T4TACMI"/>
    <s v="MELLO, ADAM"/>
    <n v="152261105"/>
    <s v="20210506 13:04"/>
    <n v="1121"/>
    <m/>
    <s v="structure fire no pge impact"/>
    <s v="Y"/>
    <m/>
    <m/>
    <s v="38.6934217,-120.8244350,526.200000,3D"/>
    <m/>
    <m/>
    <m/>
    <s v="calfire diamond springs fire"/>
    <m/>
    <s v="N"/>
    <s v="Y"/>
    <s v="N"/>
    <s v="Clear"/>
    <m/>
    <s v="Structures"/>
    <m/>
    <s v="Calm"/>
    <m/>
    <s v="Other (Comments)"/>
    <s v="cust structure only"/>
    <s v="Structure Only"/>
    <m/>
    <s v="Cal Fire"/>
    <m/>
    <s v="Other (Comments)"/>
    <s v="none around"/>
    <s v="N"/>
    <m/>
    <m/>
    <m/>
    <m/>
    <m/>
    <m/>
    <s v="  "/>
    <m/>
    <m/>
    <m/>
    <m/>
    <m/>
    <m/>
    <m/>
    <m/>
    <m/>
    <m/>
    <m/>
    <m/>
    <m/>
    <m/>
    <m/>
    <m/>
    <m/>
    <m/>
    <m/>
    <m/>
    <m/>
    <m/>
    <m/>
    <m/>
    <m/>
    <m/>
    <m/>
    <m/>
    <m/>
    <m/>
    <m/>
    <m/>
    <m/>
    <m/>
    <m/>
    <m/>
    <m/>
    <m/>
    <m/>
    <m/>
    <m/>
    <m/>
    <m/>
    <m/>
    <m/>
    <m/>
    <m/>
  </r>
  <r>
    <n v="505"/>
    <s v="AGFC"/>
    <s v="3 - QC Complete"/>
    <n v="44322"/>
    <n v="44617"/>
    <s v="Trailer not hooked up to PG&amp;E assets caught fire. This ignition was not attributable to PG&amp;E assets. Troubleman states the fire was not near any PG&amp;E facilities. This information is preliminary."/>
    <s v="\\fxshare-nas05\quotashare-fs01\ESA\5 - Ignition Tracking\2021_Ignition_QC_Folders\20210506_nan_nan_nan_4955991872"/>
    <s v=" "/>
    <m/>
    <m/>
    <m/>
    <m/>
    <m/>
    <s v="Not In Scope"/>
    <m/>
    <m/>
    <m/>
    <m/>
    <m/>
    <m/>
    <m/>
    <m/>
    <m/>
    <m/>
    <m/>
    <m/>
    <m/>
    <m/>
    <m/>
    <m/>
    <m/>
    <m/>
    <m/>
    <m/>
    <m/>
    <m/>
    <m/>
    <m/>
    <m/>
    <m/>
    <m/>
    <m/>
    <m/>
    <m/>
    <m/>
    <m/>
    <m/>
    <m/>
    <m/>
    <m/>
    <m/>
    <m/>
    <m/>
    <m/>
    <m/>
    <m/>
    <m/>
    <m/>
    <m/>
    <m/>
    <s v=" "/>
    <x v="233"/>
    <s v="10:41:00"/>
    <m/>
    <m/>
    <s v="FAS"/>
    <s v="N"/>
    <s v="N"/>
    <m/>
    <m/>
    <m/>
    <n v="4955991872"/>
    <m/>
    <m/>
    <m/>
    <m/>
    <s v=" "/>
    <x v="0"/>
    <x v="1"/>
    <s v="N"/>
    <s v="N"/>
    <s v="N"/>
    <s v="Trailer not hooked up to PG&amp;E assets caught fire. This ignition was not attributable to PG&amp;E assets. Troubleman states the fire was not near any PG&amp;E facilities. This information is preliminary."/>
    <s v="Not PG&amp;E"/>
    <s v="Building"/>
    <m/>
    <m/>
    <m/>
    <s v="Structure-only"/>
    <m/>
    <m/>
    <m/>
    <m/>
    <m/>
    <s v="Other Fire: Non-PG&amp;E related"/>
    <m/>
    <m/>
    <m/>
    <s v="Overhead"/>
    <x v="1"/>
    <m/>
    <m/>
    <m/>
    <s v=" "/>
    <x v="0"/>
    <n v="36.912435000000002"/>
    <n v="-120.659055"/>
    <s v="Fresno"/>
    <s v="ORO LOMA 1115 "/>
    <n v="12000"/>
    <m/>
    <x v="0"/>
    <s v="Unknown"/>
    <s v="Urban"/>
    <m/>
    <m/>
    <s v="N"/>
    <m/>
    <m/>
    <m/>
    <m/>
    <s v="N"/>
    <s v="N"/>
    <m/>
    <m/>
    <s v="2021-05-06"/>
    <m/>
    <m/>
    <m/>
    <m/>
    <m/>
    <m/>
    <m/>
    <m/>
    <m/>
    <m/>
    <m/>
    <m/>
    <m/>
    <m/>
    <m/>
    <m/>
    <m/>
    <m/>
    <m/>
    <s v="  "/>
    <s v="YOSEMITE"/>
    <s v="LOS BANOS 02"/>
    <s v="10:41"/>
    <n v="44322"/>
    <m/>
    <n v="4955991872"/>
    <n v="12155"/>
    <s v="N RUSSELL AVE"/>
    <s v="FIREBAUGH"/>
    <n v="36.911259999999999"/>
    <n v="-120.654713"/>
    <s v="Y1TT1HK"/>
    <s v="HEADINGS, THOMAS"/>
    <n v="255371115"/>
    <s v="20210506 11:16"/>
    <n v="1120"/>
    <m/>
    <s v="TRAILER CAUGHT FIRE THAT WASNT HOOKED UP TO PG&amp;E FACILITIES. FIRE WAS NOT NEAR ANY PG&amp;E FACILITY. "/>
    <s v="Y"/>
    <m/>
    <m/>
    <s v="36.9124350,-120.6590550,-190.300000,3D"/>
    <m/>
    <m/>
    <m/>
    <s v="559-294-6818"/>
    <m/>
    <s v="N"/>
    <s v="Y"/>
    <s v="N"/>
    <s v="Clear"/>
    <m/>
    <s v="Private Land"/>
    <m/>
    <s v="Light"/>
    <m/>
    <s v="3rd Party"/>
    <m/>
    <s v="Structure Only"/>
    <m/>
    <s v="Fire Dept"/>
    <m/>
    <s v="Other (Comments)"/>
    <s v="TRAILER"/>
    <s v="N"/>
    <m/>
    <m/>
    <m/>
    <m/>
    <m/>
    <m/>
    <s v="  "/>
    <m/>
    <m/>
    <m/>
    <m/>
    <m/>
    <m/>
    <m/>
    <m/>
    <m/>
    <m/>
    <m/>
    <m/>
    <m/>
    <m/>
    <m/>
    <m/>
    <m/>
    <m/>
    <m/>
    <m/>
    <m/>
    <m/>
    <m/>
    <m/>
    <m/>
    <m/>
    <m/>
    <m/>
    <m/>
    <m/>
    <m/>
    <m/>
    <m/>
    <m/>
    <m/>
    <m/>
    <m/>
    <m/>
    <m/>
    <m/>
    <m/>
    <m/>
    <m/>
    <m/>
    <m/>
    <m/>
    <m/>
  </r>
  <r>
    <n v="504"/>
    <s v="AGFC"/>
    <s v="3 - QC Complete"/>
    <n v="44322"/>
    <n v="44617"/>
    <s v="Third party fire ignited by homeless near underground distribution circuit Contra Costa 2103 21kn line and Contra Costa - Pittsburg 60kv Tranmission line. At least one transmission pole was damaged due to the fire. Both the troubleman and Contra Costa County Fire Department believed the ignition was likely started by homeless encampment. AGFC notes: I have photos and emails provided by Dave Gregory and EII team who looked into this ignition incident. This information is preliminary."/>
    <s v="\\fxshare-nas05\quotashare-fs01\ESA\5 - Ignition Tracking\2021_Ignition_QC_Folders\20210506_1342158_nan_nan_T005282222"/>
    <s v=" "/>
    <m/>
    <m/>
    <m/>
    <m/>
    <m/>
    <s v="Not In Scope"/>
    <m/>
    <m/>
    <m/>
    <m/>
    <m/>
    <m/>
    <m/>
    <m/>
    <m/>
    <m/>
    <m/>
    <m/>
    <m/>
    <m/>
    <m/>
    <m/>
    <m/>
    <m/>
    <m/>
    <m/>
    <m/>
    <m/>
    <m/>
    <m/>
    <m/>
    <m/>
    <m/>
    <m/>
    <m/>
    <m/>
    <m/>
    <m/>
    <m/>
    <m/>
    <m/>
    <m/>
    <m/>
    <m/>
    <m/>
    <m/>
    <m/>
    <m/>
    <m/>
    <m/>
    <m/>
    <m/>
    <s v=" "/>
    <x v="233"/>
    <s v="05:24:00"/>
    <n v="44322"/>
    <s v="05:24:00"/>
    <s v="FAS"/>
    <s v="N"/>
    <s v="N"/>
    <n v="1342158"/>
    <m/>
    <m/>
    <s v="T005282222"/>
    <m/>
    <m/>
    <m/>
    <m/>
    <s v=" "/>
    <x v="0"/>
    <x v="1"/>
    <s v="N"/>
    <s v="N"/>
    <s v="N"/>
    <s v="Third party fire ignited by homeless near underground distribution circuit Contra Costa 2103 21kn line and Contra Costa - Pittsburg 60kv Tranmission line. At least one transmission pole was damaged due to the fire. Both the troubleman and Contra Costa County Fire Department believed the ignition was likely started by homeless encampment. AGFC notes: I have photos and emails provided by Dave Gregory and EII team who looked into this ignition incident. This information is preliminary."/>
    <s v="Not PG&amp;E"/>
    <s v="Other"/>
    <m/>
    <m/>
    <m/>
    <s v="10-99"/>
    <s v="Email from Ben Almario stated 13 acres."/>
    <m/>
    <m/>
    <m/>
    <m/>
    <s v="Other Fire: Non-PG&amp;E related"/>
    <m/>
    <m/>
    <m/>
    <s v="Overhead"/>
    <x v="1"/>
    <m/>
    <m/>
    <m/>
    <s v=" "/>
    <x v="0"/>
    <n v="38.018810000000002"/>
    <n v="-121.819289"/>
    <s v="Contra Costa"/>
    <s v="CONTRA COSTA 2103 "/>
    <n v="21000"/>
    <m/>
    <x v="0"/>
    <s v="Cal Fire"/>
    <s v="Urban"/>
    <m/>
    <m/>
    <s v="N"/>
    <m/>
    <m/>
    <m/>
    <m/>
    <s v="N"/>
    <s v="N"/>
    <m/>
    <m/>
    <s v="2021-05-06"/>
    <m/>
    <m/>
    <m/>
    <m/>
    <m/>
    <m/>
    <m/>
    <m/>
    <m/>
    <m/>
    <m/>
    <m/>
    <m/>
    <m/>
    <m/>
    <m/>
    <m/>
    <m/>
    <m/>
    <s v="  "/>
    <s v="DIABLO"/>
    <s v="ANTIOCH 03"/>
    <s v="05:24"/>
    <n v="44322"/>
    <n v="1342158"/>
    <s v="T005282222"/>
    <n v="1"/>
    <s v="MARINA PLZ"/>
    <s v="ANTIOCH"/>
    <n v="38.019799999999996"/>
    <n v="-121.81995999999999"/>
    <s v="D2TMJLQ"/>
    <s v="LUBOVISKI, MILTON"/>
    <n v="13652103"/>
    <s v="20210506 08:25"/>
    <n v="9110"/>
    <m/>
    <s v="fire near transmission line.t line trubleman on site to handel fire and make a tag to change out pole"/>
    <s v="Y"/>
    <m/>
    <m/>
    <s v="37.9760717,-121.8035617,46.500000,3D"/>
    <m/>
    <m/>
    <m/>
    <s v="cal fire"/>
    <m/>
    <s v="Y"/>
    <s v="N"/>
    <m/>
    <s v="Clear"/>
    <m/>
    <s v="County Land"/>
    <m/>
    <s v="Light"/>
    <m/>
    <s v="Vegetation"/>
    <m/>
    <s v="0.25 - 10 Acres"/>
    <m/>
    <s v="Cal Fire"/>
    <m/>
    <s v="Overhead"/>
    <m/>
    <s v="N"/>
    <m/>
    <m/>
    <m/>
    <s v="OTHER GROUND VEGETATION"/>
    <s v="POLE-WOOD"/>
    <s v="N"/>
    <s v="  "/>
    <m/>
    <m/>
    <m/>
    <m/>
    <m/>
    <m/>
    <m/>
    <m/>
    <m/>
    <m/>
    <m/>
    <m/>
    <m/>
    <m/>
    <m/>
    <m/>
    <m/>
    <m/>
    <m/>
    <m/>
    <m/>
    <m/>
    <m/>
    <m/>
    <m/>
    <m/>
    <m/>
    <m/>
    <m/>
    <m/>
    <m/>
    <m/>
    <m/>
    <m/>
    <m/>
    <m/>
    <m/>
    <m/>
    <m/>
    <m/>
    <m/>
    <m/>
    <m/>
    <m/>
    <m/>
    <m/>
    <m/>
  </r>
  <r>
    <n v="503"/>
    <s v="AGFC"/>
    <s v="3 - QC Complete"/>
    <n v="44322"/>
    <n v="44617"/>
    <s v="Mobile home fire burnt down service to unit B from troubleman field remarks. Ignition not attributable to PG&amp;E assets. This information is preliminary."/>
    <s v="\\fxshare-nas05\quotashare-fs01\ESA\5 - Ignition Tracking\2021_Ignition_QC_Folders\20210506_nan_nan_nan_T005282212"/>
    <s v=" "/>
    <m/>
    <m/>
    <m/>
    <m/>
    <m/>
    <s v="Not In Scope"/>
    <m/>
    <m/>
    <m/>
    <m/>
    <m/>
    <m/>
    <m/>
    <m/>
    <m/>
    <m/>
    <m/>
    <m/>
    <m/>
    <m/>
    <m/>
    <m/>
    <m/>
    <m/>
    <m/>
    <m/>
    <m/>
    <m/>
    <m/>
    <m/>
    <m/>
    <m/>
    <m/>
    <m/>
    <m/>
    <m/>
    <m/>
    <m/>
    <m/>
    <m/>
    <m/>
    <m/>
    <m/>
    <m/>
    <m/>
    <m/>
    <m/>
    <m/>
    <m/>
    <m/>
    <m/>
    <m/>
    <s v=" "/>
    <x v="233"/>
    <s v="03:01:00"/>
    <m/>
    <m/>
    <s v="FAS"/>
    <s v="N"/>
    <s v="N"/>
    <m/>
    <m/>
    <m/>
    <s v="T005282212"/>
    <m/>
    <m/>
    <m/>
    <m/>
    <s v=" "/>
    <x v="0"/>
    <x v="1"/>
    <s v="N"/>
    <s v="N"/>
    <s v="N"/>
    <s v="Mobile home fire burnt down service to unit B from troubleman field remarks. Ignition not attributable to PG&amp;E assets. This information is preliminary."/>
    <s v="Not PG&amp;E"/>
    <s v="Building"/>
    <m/>
    <m/>
    <m/>
    <s v="Structure-only"/>
    <m/>
    <m/>
    <m/>
    <m/>
    <m/>
    <s v="Other Fire: Non-PG&amp;E related"/>
    <m/>
    <m/>
    <m/>
    <s v="Overhead"/>
    <x v="1"/>
    <m/>
    <m/>
    <m/>
    <s v=" "/>
    <x v="0"/>
    <n v="35.364887000000003"/>
    <n v="-119.002448"/>
    <s v="Kern"/>
    <s v="BAKERSFIELD 2106 "/>
    <n v="21000"/>
    <m/>
    <x v="0"/>
    <s v="Bakersfield FD"/>
    <s v="Urban"/>
    <m/>
    <m/>
    <s v="N"/>
    <m/>
    <m/>
    <m/>
    <m/>
    <s v="N"/>
    <s v="N"/>
    <m/>
    <m/>
    <s v="2021-05-06"/>
    <m/>
    <m/>
    <m/>
    <m/>
    <m/>
    <m/>
    <m/>
    <m/>
    <m/>
    <m/>
    <m/>
    <m/>
    <m/>
    <m/>
    <m/>
    <m/>
    <m/>
    <m/>
    <m/>
    <s v="  "/>
    <s v="KERN"/>
    <s v="BAKERSFIELD 02"/>
    <s v="03:01"/>
    <n v="44322"/>
    <m/>
    <s v="T005282212"/>
    <s v="UNKNOWN"/>
    <s v="EAST 9TH "/>
    <s v="BAKERSFIELD"/>
    <m/>
    <m/>
    <s v="K1TD3PJ"/>
    <s v="PEREZ, DAVID"/>
    <m/>
    <s v="20210506 04:40"/>
    <n v="9260"/>
    <m/>
    <s v="Responded to call for car pole and found FD on site of trailer fire in rear of 804 Union Ave that caused service to front building to burn to ground. I let FD finish there work so I could get access to make repairs and restore power to front building. while making repairs i recieved call for 911 car pole and went to that before closing out job."/>
    <s v="Y"/>
    <n v="4"/>
    <s v="\\fxshare-nas05\quotashare-fs01\ESA\5 - Ignition Tracking\Fire_Tab_Attachment_Files"/>
    <m/>
    <n v="35.364887000000003"/>
    <n v="-119.002448"/>
    <s v="trailer fire in rear of 804 Union Ave that caused service to front building to b"/>
    <s v="Bakersfield FD"/>
    <m/>
    <s v="N"/>
    <s v="Y"/>
    <m/>
    <s v="Clear"/>
    <m/>
    <s v="Other (Comments)"/>
    <s v="RV in back of lot"/>
    <s v="Calm"/>
    <m/>
    <s v="Unknown"/>
    <m/>
    <s v="Structure Only"/>
    <m/>
    <s v="Fire Dept"/>
    <m/>
    <s v="Overhead"/>
    <m/>
    <s v="N"/>
    <m/>
    <m/>
    <m/>
    <s v="FIRE, HOUSE OR BLDG"/>
    <s v="SERVICE CONDUCTOR"/>
    <s v="N"/>
    <s v="  "/>
    <m/>
    <m/>
    <m/>
    <m/>
    <m/>
    <m/>
    <m/>
    <m/>
    <m/>
    <m/>
    <m/>
    <m/>
    <m/>
    <m/>
    <m/>
    <m/>
    <m/>
    <m/>
    <m/>
    <m/>
    <m/>
    <m/>
    <m/>
    <m/>
    <m/>
    <m/>
    <m/>
    <m/>
    <m/>
    <m/>
    <m/>
    <m/>
    <m/>
    <m/>
    <m/>
    <m/>
    <m/>
    <m/>
    <m/>
    <m/>
    <m/>
    <m/>
    <m/>
    <m/>
    <m/>
    <m/>
    <m/>
  </r>
  <r>
    <n v="502"/>
    <s v="AGFC"/>
    <s v="3 - QC Complete"/>
    <n v="44321"/>
    <n v="44617"/>
    <s v="Structure fire, not attributable to PG&amp;E assets. Troubleman FLD remarks say this was a kitchen fire and PG&amp;E power was found to be okay. This information is preliminary."/>
    <s v="\\fxshare-nas05\quotashare-fs01\ESA\5 - Ignition Tracking\2021_Ignition_QC_Folders\20210505_nan_nan_nan_2472868667"/>
    <s v=" "/>
    <m/>
    <m/>
    <m/>
    <m/>
    <m/>
    <s v="Not In Scope"/>
    <m/>
    <m/>
    <m/>
    <m/>
    <m/>
    <m/>
    <m/>
    <m/>
    <m/>
    <m/>
    <m/>
    <m/>
    <m/>
    <m/>
    <m/>
    <m/>
    <m/>
    <m/>
    <m/>
    <m/>
    <m/>
    <m/>
    <m/>
    <m/>
    <m/>
    <m/>
    <m/>
    <m/>
    <m/>
    <m/>
    <m/>
    <m/>
    <m/>
    <m/>
    <m/>
    <m/>
    <m/>
    <m/>
    <m/>
    <m/>
    <m/>
    <m/>
    <m/>
    <m/>
    <m/>
    <m/>
    <s v=" "/>
    <x v="234"/>
    <s v="18:57:00"/>
    <m/>
    <m/>
    <s v="FAS"/>
    <s v="N"/>
    <s v="N"/>
    <m/>
    <m/>
    <m/>
    <n v="2472868667"/>
    <m/>
    <m/>
    <m/>
    <m/>
    <s v=" "/>
    <x v="0"/>
    <x v="1"/>
    <s v="N"/>
    <s v="N"/>
    <s v="N"/>
    <s v="Structure fire, not attributable to PG&amp;E assets. Troubleman FLD remarks say this was a kitchen fire and PG&amp;E power was found to be okay. This information is preliminary."/>
    <s v="Not PG&amp;E"/>
    <s v="Building"/>
    <m/>
    <m/>
    <m/>
    <s v="Structure-only"/>
    <m/>
    <m/>
    <m/>
    <m/>
    <m/>
    <s v="Other Fire: Non-PG&amp;E related"/>
    <m/>
    <m/>
    <m/>
    <s v="Overhead"/>
    <x v="1"/>
    <m/>
    <m/>
    <m/>
    <s v=" "/>
    <x v="0"/>
    <n v="37.632788300000001"/>
    <n v="-121.8995317"/>
    <s v="Alameda"/>
    <s v="RADUM 1105"/>
    <n v="12000"/>
    <m/>
    <x v="0"/>
    <s v="LPFD"/>
    <s v="Urban"/>
    <m/>
    <m/>
    <s v="Y"/>
    <s v="Ohlone 2020"/>
    <m/>
    <m/>
    <m/>
    <s v="N"/>
    <s v="N"/>
    <m/>
    <m/>
    <s v="2021-05-05"/>
    <m/>
    <m/>
    <m/>
    <m/>
    <m/>
    <m/>
    <m/>
    <m/>
    <m/>
    <m/>
    <m/>
    <m/>
    <m/>
    <m/>
    <m/>
    <m/>
    <m/>
    <m/>
    <m/>
    <s v="  "/>
    <s v="MISSION"/>
    <s v="LIVERMORE 02"/>
    <s v="18:57"/>
    <n v="44321"/>
    <m/>
    <n v="2472868667"/>
    <n v="84"/>
    <s v="CASTLEWOOD DR"/>
    <s v="PLEASANTON"/>
    <n v="37.632714999999997"/>
    <n v="-121.89924600000001"/>
    <s v="M3TBKP2"/>
    <s v="PHARRIS, BRAD"/>
    <n v="13151105"/>
    <s v="20210505 19:34"/>
    <n v="1121"/>
    <m/>
    <s v="structure fire in kitchen main breaker off electrician to isolate circuits pge pwr ok"/>
    <s v="Y"/>
    <m/>
    <m/>
    <s v="37.6327883,-121.8995317,234.300000,3D"/>
    <m/>
    <m/>
    <s v="kitchen fire"/>
    <s v="LPFD925-447-4257"/>
    <m/>
    <s v="N"/>
    <s v="Y"/>
    <s v="N"/>
    <s v="Clear"/>
    <m/>
    <s v="Structures"/>
    <m/>
    <s v="Calm"/>
    <m/>
    <s v="3rd Party"/>
    <m/>
    <s v="Structure Only"/>
    <m/>
    <s v="Fire Dept"/>
    <m/>
    <s v="Overhead"/>
    <m/>
    <s v="N"/>
    <m/>
    <m/>
    <m/>
    <m/>
    <m/>
    <m/>
    <s v="  "/>
    <m/>
    <m/>
    <m/>
    <m/>
    <m/>
    <m/>
    <m/>
    <m/>
    <m/>
    <m/>
    <m/>
    <m/>
    <m/>
    <m/>
    <m/>
    <m/>
    <m/>
    <m/>
    <m/>
    <m/>
    <m/>
    <m/>
    <m/>
    <m/>
    <m/>
    <m/>
    <m/>
    <m/>
    <m/>
    <m/>
    <m/>
    <m/>
    <m/>
    <m/>
    <m/>
    <m/>
    <m/>
    <m/>
    <m/>
    <m/>
    <m/>
    <m/>
    <m/>
    <m/>
    <m/>
    <m/>
    <m/>
  </r>
  <r>
    <n v="501"/>
    <s v="AGFC"/>
    <s v="3 - QC Complete"/>
    <n v="44321"/>
    <n v="44617"/>
    <s v="Duplicate of index 500. Vegetation fire with unknown cause at this time. See EOC summary for a detailed description on ignition event. EOC Preliminary: On May, 5, 2021, at approximately 1408 hours, two load side cut-out fuses were tripped on the Sunol 1101 12 kV circuit as a result of the Andrade fire in Sunol, CA. The fire was located near the intersection of 680 and Andrade Rd. The fire, as of 1520 hours, was approximately 1.5 acres in size and was burning in an empty, grassy field. The outage associated with the tripped fuses interrupted the service of 735 customers. The responding troubleman stated that there was no property damage or injuries associated with the ignition. The troubleman inspected the line and did not observe any vegetation or animals or birds that may have contacted the circuit and tripped the fuses. The troubleman stated that there was no indication that the ignition was attributable to PG&amp;E assets and the suppressing agencies also did not believe the ignition originated from PG&amp;E assets and the fuses may have tripped due to smoke or heat from the fire. The troubleman also stated that no PG&amp;E poles were damaged by the ignition. The troubleman observed a slight breeze in the location of the fire but did not indicate that the winds were excessive in nature. The Livermore-Pleasanton FD and Cal Fire were on scene supressing the ignition. The troubleman stated that he left a note for the repair crew to retain the tripped fuses for further evaluation. This information is preliminary."/>
    <s v="\\fxshare-nas05\quotashare-fs01\ESA\5 - Ignition Tracking\2021_Ignition_QC_Folders\20210505_nan_nan_nan_1541833"/>
    <s v=" "/>
    <m/>
    <m/>
    <m/>
    <m/>
    <m/>
    <s v="Not In Scope"/>
    <m/>
    <m/>
    <m/>
    <m/>
    <m/>
    <m/>
    <m/>
    <m/>
    <m/>
    <m/>
    <m/>
    <m/>
    <m/>
    <m/>
    <m/>
    <m/>
    <m/>
    <m/>
    <m/>
    <m/>
    <m/>
    <m/>
    <m/>
    <m/>
    <m/>
    <m/>
    <m/>
    <m/>
    <m/>
    <m/>
    <m/>
    <m/>
    <m/>
    <m/>
    <m/>
    <m/>
    <m/>
    <m/>
    <m/>
    <m/>
    <m/>
    <m/>
    <m/>
    <m/>
    <m/>
    <m/>
    <s v=" "/>
    <x v="234"/>
    <s v="14:19:00"/>
    <m/>
    <m/>
    <s v="FAS"/>
    <s v="N"/>
    <s v="Y"/>
    <m/>
    <m/>
    <m/>
    <n v="1541833"/>
    <m/>
    <m/>
    <m/>
    <m/>
    <s v=" "/>
    <x v="0"/>
    <x v="1"/>
    <s v="N"/>
    <s v="N"/>
    <s v="N"/>
    <s v="Duplicate of index 500. Vegetation fire with unknown cause at this time. See EOC summary for a detailed description on ignition event. EOC Preliminary: On May, 5, 2021, at approximately 1408 hours, two load side cut-out fuses were tripped on the Sunol 1101 12 kV circuit as a result of the Andrade fire in Sunol, CA. The fire was located near the intersection of 680 and Andrade Rd. The fire, as of 1520 hours, was approximately 1.5 acres in size and was burning in an empty, grassy field. The outage associated with the tripped fuses interrupted the service of 735 customers. The responding troubleman stated that there was no property damage or injuries associated with the ignition. The troubleman inspected the line and did not observe any vegetation or animals or birds that may have contacted the circuit and tripped the fuses. The troubleman stated that there was no indication that the ignition was attributable to PG&amp;E assets and the suppressing agencies also did not believe the ignition originated from PG&amp;E assets and the fuses may have tripped due to smoke or heat from the fire. The troubleman also stated that no PG&amp;E poles were damaged by the ignition. The troubleman observed a slight breeze in the location of the fire but did not indicate that the winds were excessive in nature. The Livermore-Pleasanton FD and Cal Fire were on scene supressing the ignition. The troubleman stated that he left a note for the repair crew to retain the tripped fuses for further evaluation. This information is preliminary."/>
    <s v="Not PG&amp;E"/>
    <s v="Other"/>
    <m/>
    <m/>
    <m/>
    <s v="0.26-9.99"/>
    <s v="2 acres"/>
    <m/>
    <m/>
    <m/>
    <m/>
    <s v="Duplicate"/>
    <m/>
    <m/>
    <m/>
    <s v="Overhead"/>
    <x v="1"/>
    <m/>
    <m/>
    <m/>
    <s v=" "/>
    <x v="0"/>
    <n v="37.576063300000001"/>
    <n v="-121.88160670000001"/>
    <s v="Alameda"/>
    <s v="SUNOL 1101"/>
    <n v="12000"/>
    <m/>
    <x v="1"/>
    <s v="Cal Fire/Livermore/Pleasanton FD"/>
    <s v="Herbaceous"/>
    <m/>
    <m/>
    <s v="Y"/>
    <s v="Welch 2020"/>
    <m/>
    <n v="530"/>
    <m/>
    <s v="N"/>
    <s v="N"/>
    <m/>
    <m/>
    <s v="2021-05-05"/>
    <m/>
    <m/>
    <m/>
    <m/>
    <m/>
    <m/>
    <m/>
    <m/>
    <m/>
    <m/>
    <m/>
    <m/>
    <m/>
    <m/>
    <m/>
    <m/>
    <m/>
    <m/>
    <m/>
    <s v="  "/>
    <s v="MISSION"/>
    <s v="LIVERMORE 02"/>
    <s v="14:19"/>
    <n v="44321"/>
    <m/>
    <n v="1541833"/>
    <s v="UNKNOWN"/>
    <s v="PREMISES DO NOT CHANGE"/>
    <s v="SUNOL"/>
    <n v="37.564543999999998"/>
    <n v="-121.88252799999999"/>
    <s v="M3TBKP2"/>
    <s v="PHARRIS, BRAD"/>
    <m/>
    <s v="20210505 16:10"/>
    <n v="1102"/>
    <m/>
    <s v="crew to replace co11130 pt44h cutouts and all connections install new pt63 cutouts possible cause of fire "/>
    <s v="Y"/>
    <n v="1"/>
    <s v="\\fxshare-nas05\quotashare-fs01\ESA\5 - Ignition Tracking\Fire_Tab_Attachment_Files"/>
    <s v="37.5760633,-121.8816067,84.400000,3D"/>
    <m/>
    <m/>
    <s v="livermore/pleasanton FD also Cal fire"/>
    <s v="CHP 707-641-8300"/>
    <m/>
    <s v="N"/>
    <s v="Y"/>
    <s v="Y"/>
    <s v="Clear"/>
    <m/>
    <s v="Private Land"/>
    <m/>
    <s v="Calm"/>
    <m/>
    <s v="Unknown"/>
    <m/>
    <s v="0.25 - 10 Acres"/>
    <s v="2 acres"/>
    <s v="Cal Fire"/>
    <m/>
    <s v="Overhead"/>
    <m/>
    <s v="N"/>
    <m/>
    <s v="Cal Fire"/>
    <s v="looking for cause unknown"/>
    <m/>
    <m/>
    <m/>
    <s v="  "/>
    <m/>
    <m/>
    <m/>
    <m/>
    <m/>
    <m/>
    <m/>
    <m/>
    <m/>
    <m/>
    <m/>
    <m/>
    <m/>
    <m/>
    <m/>
    <m/>
    <m/>
    <m/>
    <m/>
    <m/>
    <m/>
    <m/>
    <m/>
    <m/>
    <m/>
    <m/>
    <m/>
    <m/>
    <m/>
    <m/>
    <m/>
    <m/>
    <m/>
    <m/>
    <m/>
    <m/>
    <m/>
    <m/>
    <m/>
    <m/>
    <m/>
    <m/>
    <m/>
    <m/>
    <m/>
    <m/>
    <m/>
  </r>
  <r>
    <n v="500"/>
    <s v="G3BA"/>
    <s v="3 - QC Complete"/>
    <n v="44392"/>
    <n v="44617"/>
    <s v="Vegetation fire with unknown cause at this time. See EOC summary for a detailed description on ignition event. EOC Preliminary: On May, 5, 2021, at approximately 1408 hours, two load side cut-out fuses were tripped on the Sunol 1101 12 kV circuit as a result of the Andrade fire in Sunol, CA. The fire was located near the intersection of 680 and Andrade Rd. The fire, as of 1520 hours, was approximately 1.5 acres in size and was burning in an empty, grassy field. The outage associated with the tripped fuses interrupted the service of 735 customers. The responding troubleman stated that there was no property damage or injuries associated with the ignition. The troubleman inspected the line and did not observe any vegetation or animals or birds that may have contacted the circuit and tripped the fuses. The troubleman stated that there was no indication that the ignition was attributable to PG&amp;E assets and the suppressing agencies also did not believe the ignition originated from PG&amp;E assets and the fuses may have tripped due to smoke or heat from the fire. The troubleman also stated that no PG&amp;E poles were damaged by the ignition. The troubleman observed a slight breeze in the location of the fire but did not indicate that the winds were excessive in nature. The Livermore-Pleasanton FD and Cal Fire were on scene supressing the ignition. The troubleman stated that he left a note for the repair crew to retain the tripped fuses for further evaluation. This information is preliminary.   Ordered Fire Report 7/14 w/ CalFire; Other companies assiciated show communication lines. Spoke to CalFire admin who said there was no mention of PG&amp;E assets as cause for the fire in the fire report. Full Report is being sent."/>
    <s v="\\fxshare-nas05\quotashare-fs01\ESA\5 - Ignition Tracking\2021_Ignition_QC_Folders\20210505_1341827_21-0057442_nan_T005281857"/>
    <s v=" "/>
    <m/>
    <s v="G3BA"/>
    <s v="Updated Outage Time to FNL; Added Troubleman contact info and LAN; Fire Report Requested; Added SAP EC/LC Notification #; Added Y to other companies; Added Asset number associated;"/>
    <m/>
    <m/>
    <s v="Not In Scope"/>
    <m/>
    <m/>
    <m/>
    <m/>
    <m/>
    <m/>
    <m/>
    <m/>
    <m/>
    <m/>
    <m/>
    <m/>
    <m/>
    <m/>
    <m/>
    <m/>
    <m/>
    <m/>
    <m/>
    <m/>
    <m/>
    <m/>
    <m/>
    <m/>
    <m/>
    <m/>
    <m/>
    <m/>
    <m/>
    <m/>
    <m/>
    <m/>
    <s v="Y"/>
    <n v="44391"/>
    <n v="44392"/>
    <s v="Cal Fire"/>
    <m/>
    <s v="Fire Report for the Andrade Fire in Sunol, CA. The fire occurred on 5/5/21 around 14:00 hours. The fire was a vegetation fire along interstate 680."/>
    <m/>
    <s v="N"/>
    <m/>
    <m/>
    <s v="BKP2"/>
    <s v="Brad Pharris: 9255253942"/>
    <m/>
    <m/>
    <s v=" "/>
    <x v="234"/>
    <s v="14:18:00"/>
    <n v="44321"/>
    <s v="14:08:00"/>
    <s v="FAS"/>
    <s v="N"/>
    <s v="N"/>
    <n v="1341827"/>
    <s v="21-0057442"/>
    <m/>
    <s v="T005281857"/>
    <n v="120939109"/>
    <m/>
    <m/>
    <s v="PG&amp;E_500_Ignition_20210505_1.jpg"/>
    <s v=" "/>
    <x v="1"/>
    <x v="0"/>
    <s v="Y"/>
    <s v="Y"/>
    <s v="N"/>
    <s v="On May, 5, 2021, at approximately 1408 hours, two load side cut-out fuses were tripped on the Sunol 1101 12 kV circuit as a result of the Andrade fire in Sunol, CA. The fire was located near the intersection of 680 and Andrade Rd.  The outage associated with the tripped fuses interrupted the service of 735 customers. The responding troubleman stated that there was no property damage or injuries associated with the ignition. The troubleman inspected the line and did not observe any vegetation or animals or birds that may have contacted the circuit and tripped the fuses. The troubleman stated that there was no indication that the ignition was attributable to PG&amp;E assets.  The troubleman also stated that no PG&amp;E poles were damaged by the ignition. The troubleman observed a slight breeze in the location of the fire but did not indicate that the winds were excessive in nature.  The Cal Fire Incident Report does state Electtical Power as the probable cause for the incident - &quot;After completing my investigation I found power lines (electrical power) to be a probable cause to thefire. Following the burn indicators(advancing, backing, micro and macro) my area of origin supported this hypothesis. A PG&amp;E representative was on scene and stated they had a surge in the lines. While no power lines were down and he did not find any evidence of an animal strike to the power lines. The power pole above the area of origin (power pole #11130) had two of it's three fuse's blow. I did not find any slag(metal or plastic under the power pole, however the area had been heavily sprayed with water by local government resources on scene from the highway 680 side. Due to these facts I found Electical power(power lines) to be the most probable cause of the fire.&quot;"/>
    <s v="PG&amp;E"/>
    <s v="Vegetation"/>
    <m/>
    <s v="D"/>
    <s v="D"/>
    <s v="0.26-9.99"/>
    <s v="2 arces"/>
    <m/>
    <m/>
    <m/>
    <m/>
    <s v="Equipment - Overloaded"/>
    <s v="All types of equipment / facility failure"/>
    <s v="Fuse failure - all"/>
    <s v="Y"/>
    <s v="Overhead"/>
    <x v="0"/>
    <s v="Fuse"/>
    <m/>
    <n v="100942112"/>
    <s v=" "/>
    <x v="0"/>
    <n v="37.576068300000003"/>
    <n v="-121.8815867"/>
    <s v="Alameda"/>
    <s v="SUNOL 1101"/>
    <n v="12000"/>
    <m/>
    <x v="1"/>
    <s v="Cal Fire/Livermore/Pleasanton FD"/>
    <s v="Herbaceous"/>
    <s v="Grass Fuel Model"/>
    <m/>
    <s v="Y"/>
    <s v="Welch 2020"/>
    <s v="Andrade"/>
    <n v="530"/>
    <m/>
    <s v="N"/>
    <s v="N"/>
    <m/>
    <m/>
    <s v="2021-05-05"/>
    <m/>
    <m/>
    <m/>
    <m/>
    <m/>
    <m/>
    <m/>
    <m/>
    <m/>
    <m/>
    <m/>
    <m/>
    <m/>
    <m/>
    <m/>
    <m/>
    <m/>
    <m/>
    <m/>
    <s v="  "/>
    <s v="MISSION"/>
    <s v="LIVERMORE 02"/>
    <s v="14:18:00"/>
    <n v="44321"/>
    <n v="1341827"/>
    <s v="T005281857"/>
    <n v="11600"/>
    <s v="PLEASANTON SUNOL RD"/>
    <s v="SUNOL"/>
    <n v="37.586750000000002"/>
    <n v="-121.86967"/>
    <s v="M3TBKP2"/>
    <s v="PHARRIS, BRAD"/>
    <n v="1424"/>
    <s v="20210505 16:16"/>
    <n v="9110"/>
    <n v="1"/>
    <s v="crew to replace co11130 pt44h with 63h cutouts and all overhead primary connections pgs possible fire cause"/>
    <s v="Y"/>
    <n v="1"/>
    <s v="\\fxshare-nas05\quotashare-fs01\ESA\5 - Ignition Tracking\Fire_Tab_Attachment_Files"/>
    <s v="37.5760683,-121.8815867,82.600000,2D"/>
    <m/>
    <m/>
    <s v="cal fire"/>
    <s v="CHP 707-641-8300"/>
    <m/>
    <s v="N"/>
    <s v="Y"/>
    <m/>
    <s v="Clear"/>
    <m/>
    <s v="Private Land"/>
    <m/>
    <s v="Calm"/>
    <m/>
    <s v="Unknown"/>
    <m/>
    <s v="0.25 - 10 Acres"/>
    <s v="2 arces"/>
    <s v="Cal Fire"/>
    <m/>
    <s v="Overhead"/>
    <m/>
    <s v="N"/>
    <m/>
    <m/>
    <m/>
    <s v="PATROL-FOUND NOTHING"/>
    <s v="CUTOUT, FUSE HOLDER"/>
    <s v="N"/>
    <s v="  "/>
    <s v="Unplanned"/>
    <s v="Mission"/>
    <s v="Livermore"/>
    <s v="014241101, SUNOL-1101"/>
    <s v="21-0057442"/>
    <s v="Unplanned"/>
    <s v="Combination;32-90 F"/>
    <n v="28"/>
    <n v="20797"/>
    <s v="YES"/>
    <m/>
    <s v="Sustained"/>
    <s v="No"/>
    <n v="11130"/>
    <s v="OH"/>
    <s v="Fuse"/>
    <n v="1341827"/>
    <m/>
    <m/>
    <n v="44321.692361111112"/>
    <m/>
    <s v="N/S/O HWY 680 @ ANDRADE RD OFFRAMP"/>
    <s v="PHARRIS, BRAD 925 525-3942: hwy 680 and andrade sunol"/>
    <s v="OJ JUMPERS TWD REG REBEC FOR IDLE LINE OPEN|SW 13218 CLOSE|SC 7610 OPEN"/>
    <m/>
    <m/>
    <s v="No"/>
    <s v="Unknown Cause, Patrol - found nothing"/>
    <m/>
    <s v="No"/>
    <m/>
    <m/>
    <m/>
    <m/>
    <m/>
    <m/>
    <m/>
    <m/>
    <m/>
    <m/>
    <m/>
    <m/>
    <m/>
    <m/>
    <m/>
    <m/>
    <m/>
  </r>
  <r>
    <n v="499"/>
    <s v="AGFC"/>
    <s v="3 - QC Complete"/>
    <n v="44321"/>
    <n v="44617"/>
    <s v="Other fire, not attributable to PG&amp;E assets. Third party was burning weeds at location and the fire ended up burning the base of PG&amp;E pole. This information is preliminary."/>
    <s v="\\fxshare-nas05\quotashare-fs01\ESA\5 - Ignition Tracking\2021_Ignition_QC_Folders\20210505_nan_nan_nan_T005281794"/>
    <s v=" "/>
    <m/>
    <m/>
    <m/>
    <m/>
    <m/>
    <s v="Not In Scope"/>
    <m/>
    <m/>
    <m/>
    <m/>
    <m/>
    <m/>
    <m/>
    <m/>
    <m/>
    <m/>
    <m/>
    <m/>
    <m/>
    <m/>
    <m/>
    <m/>
    <m/>
    <m/>
    <m/>
    <m/>
    <m/>
    <m/>
    <m/>
    <m/>
    <m/>
    <m/>
    <m/>
    <m/>
    <m/>
    <m/>
    <m/>
    <m/>
    <m/>
    <m/>
    <m/>
    <m/>
    <m/>
    <m/>
    <m/>
    <m/>
    <m/>
    <m/>
    <m/>
    <m/>
    <m/>
    <m/>
    <s v=" "/>
    <x v="234"/>
    <s v="13:15:00"/>
    <m/>
    <m/>
    <s v="FAS"/>
    <s v="N"/>
    <s v="N"/>
    <m/>
    <m/>
    <m/>
    <s v="T005281794"/>
    <m/>
    <m/>
    <m/>
    <m/>
    <s v=" "/>
    <x v="0"/>
    <x v="1"/>
    <s v="N"/>
    <s v="N"/>
    <s v="N"/>
    <s v="Other fire, not attributable to PG&amp;E assets. Third party was burning weeds at location and the fire ended up burning the base of PG&amp;E pole. This information is preliminary."/>
    <s v="Not PG&amp;E"/>
    <s v="Vegetation"/>
    <m/>
    <m/>
    <m/>
    <s v="&lt;3 meters of linear travel"/>
    <m/>
    <m/>
    <m/>
    <m/>
    <m/>
    <s v="Other Fire: Non-PG&amp;E related"/>
    <m/>
    <m/>
    <m/>
    <s v="Overhead"/>
    <x v="1"/>
    <m/>
    <m/>
    <m/>
    <s v=" "/>
    <x v="0"/>
    <n v="36.616970000000002"/>
    <n v="-119.95377329999999"/>
    <s v="Fresno"/>
    <s v="MC MULLIN 1104 "/>
    <n v="12000"/>
    <m/>
    <x v="0"/>
    <s v="Cal Fire"/>
    <s v="Agriculture"/>
    <m/>
    <m/>
    <s v="N"/>
    <m/>
    <m/>
    <m/>
    <m/>
    <s v="N"/>
    <s v="N"/>
    <m/>
    <m/>
    <s v="2021-05-05"/>
    <m/>
    <m/>
    <m/>
    <m/>
    <m/>
    <m/>
    <m/>
    <m/>
    <m/>
    <m/>
    <m/>
    <m/>
    <m/>
    <m/>
    <m/>
    <m/>
    <m/>
    <m/>
    <m/>
    <s v="  "/>
    <s v="FRESNO"/>
    <s v="FRESNO 01"/>
    <s v="13:15"/>
    <n v="44321"/>
    <m/>
    <s v="T005281794"/>
    <s v="UNKNOWN"/>
    <s v="SOUTH AVE"/>
    <s v="EASTON"/>
    <m/>
    <m/>
    <s v="F6TJMRY"/>
    <s v="ROGERS, JAMES"/>
    <m/>
    <s v="20210505 13:55"/>
    <n v="9320"/>
    <m/>
    <s v="GRASS FIRE CHARED POLE SLIGHTLY CHK PWR OK "/>
    <s v="Y"/>
    <m/>
    <m/>
    <s v="36.6169700,-119.9537733,-71.900000,3D"/>
    <m/>
    <m/>
    <m/>
    <s v="CAL FIRE"/>
    <m/>
    <s v="N"/>
    <s v="Y"/>
    <m/>
    <s v="Clear"/>
    <m/>
    <s v="Private Land"/>
    <m/>
    <s v="Calm"/>
    <m/>
    <s v="Vegetation"/>
    <m/>
    <s v="&lt; 1 meter"/>
    <m/>
    <s v="Fire Dept"/>
    <m/>
    <s v="Overhead"/>
    <m/>
    <s v="Y"/>
    <s v="WORKER AT SITE SAID HE WAS BURNING WEEDS AT LOCATION "/>
    <s v="PG&amp;E Employee"/>
    <s v="JAMES ROGERS JMRY"/>
    <s v="PATROL-FOUND NOTHING"/>
    <m/>
    <s v="N"/>
    <s v="  "/>
    <m/>
    <m/>
    <m/>
    <m/>
    <m/>
    <m/>
    <m/>
    <m/>
    <m/>
    <m/>
    <m/>
    <m/>
    <m/>
    <m/>
    <m/>
    <m/>
    <m/>
    <m/>
    <m/>
    <m/>
    <m/>
    <m/>
    <m/>
    <m/>
    <m/>
    <m/>
    <m/>
    <m/>
    <m/>
    <m/>
    <m/>
    <m/>
    <m/>
    <m/>
    <m/>
    <m/>
    <m/>
    <m/>
    <m/>
    <m/>
    <m/>
    <m/>
    <m/>
    <m/>
    <m/>
    <m/>
    <m/>
  </r>
  <r>
    <n v="498"/>
    <s v="AGFC"/>
    <s v="3 - QC Complete"/>
    <n v="44321"/>
    <n v="44617"/>
    <s v="Structure fire, not attributable to PG&amp;E. Barn caught fire and troubleman says PG&amp;E facility was 100' away from fire. This information is preliminary."/>
    <s v="\\fxshare-nas05\quotashare-fs01\ESA\5 - Ignition Tracking\2021_Ignition_QC_Folders\20210505_nan_nan_nan_0885505841"/>
    <s v=" "/>
    <m/>
    <m/>
    <m/>
    <m/>
    <m/>
    <s v="Not In Scope"/>
    <m/>
    <m/>
    <m/>
    <m/>
    <m/>
    <m/>
    <m/>
    <m/>
    <m/>
    <m/>
    <m/>
    <m/>
    <m/>
    <m/>
    <m/>
    <m/>
    <m/>
    <m/>
    <m/>
    <m/>
    <m/>
    <m/>
    <m/>
    <m/>
    <m/>
    <m/>
    <m/>
    <m/>
    <m/>
    <m/>
    <m/>
    <m/>
    <m/>
    <m/>
    <m/>
    <m/>
    <m/>
    <m/>
    <m/>
    <m/>
    <m/>
    <m/>
    <m/>
    <m/>
    <m/>
    <m/>
    <s v=" "/>
    <x v="234"/>
    <s v="13:15:00"/>
    <m/>
    <m/>
    <s v="FAS"/>
    <s v="N"/>
    <s v="N"/>
    <m/>
    <m/>
    <m/>
    <n v="885505841"/>
    <m/>
    <m/>
    <m/>
    <m/>
    <s v=" "/>
    <x v="0"/>
    <x v="1"/>
    <s v="N"/>
    <s v="N"/>
    <s v="N"/>
    <s v="Structure fire, not attributable to PG&amp;E. Barn caught fire and troubleman says PG&amp;E facility was 100' away from fire. This information is preliminary."/>
    <s v="Not PG&amp;E"/>
    <s v="Building"/>
    <m/>
    <m/>
    <m/>
    <s v="&lt;0.25"/>
    <m/>
    <m/>
    <m/>
    <m/>
    <m/>
    <s v="Other Fire: Non-PG&amp;E related"/>
    <m/>
    <m/>
    <m/>
    <s v="Overhead"/>
    <x v="1"/>
    <m/>
    <m/>
    <m/>
    <s v=" "/>
    <x v="0"/>
    <n v="40.429614999999998"/>
    <n v="-122.41317170000001"/>
    <s v="Shasta"/>
    <s v="JESSUP 1102"/>
    <n v="12000"/>
    <m/>
    <x v="1"/>
    <s v="Happy Valley FD/Cal Fire"/>
    <s v="Herbaceous"/>
    <m/>
    <m/>
    <s v="Y"/>
    <s v="Creek 2018"/>
    <m/>
    <n v="246"/>
    <m/>
    <s v="N"/>
    <s v="N"/>
    <m/>
    <m/>
    <s v="2021-05-05"/>
    <m/>
    <m/>
    <m/>
    <m/>
    <m/>
    <m/>
    <m/>
    <m/>
    <m/>
    <m/>
    <m/>
    <m/>
    <m/>
    <m/>
    <m/>
    <m/>
    <m/>
    <m/>
    <m/>
    <s v="  "/>
    <s v="NORTH VALLEY"/>
    <s v="REDDING 03"/>
    <s v="13:15"/>
    <n v="44321"/>
    <m/>
    <s v="0885505841"/>
    <n v="17376"/>
    <s v="BRIGHT PATH"/>
    <s v="ANDERSON"/>
    <n v="40.428517999999997"/>
    <n v="-122.411345"/>
    <s v="V8TSBN3"/>
    <s v="NEILEY, STEVE"/>
    <n v="103441102"/>
    <s v="20210505 15:23"/>
    <n v="1120"/>
    <m/>
    <s v="BARN CAUGHT FIRE CUSTOMERS SI DE PGE STOPS OVER 100' AWAY FROM STRUCTURE. CANNOT PULL METER SO PULLED HIGH SIDE JUMPERS OF TX"/>
    <s v="Y"/>
    <n v="3"/>
    <s v="\\fxshare-nas05\quotashare-fs01\ESA\5 - Ignition Tracking\Fire_Tab_Attachment_Files"/>
    <s v="40.4296150,-122.4131717,228.100000,3D"/>
    <m/>
    <m/>
    <s v="17376 BRIGHT PATH/ BEYOND PGE ON CUST SIDE SUSPECTED ARSON MTR IS 100' AWAY "/>
    <s v="BILL DUNLAP/530-515-8919"/>
    <m/>
    <s v="N"/>
    <s v="Y"/>
    <s v="Y"/>
    <s v="Clear"/>
    <m/>
    <s v="Private Land"/>
    <m/>
    <s v="Breezy"/>
    <m/>
    <s v="3rd Party"/>
    <m/>
    <s v="3 meters - 0.25 Acres"/>
    <m/>
    <s v="Fire Dept"/>
    <m/>
    <s v="Other (Comments)"/>
    <s v="HAPPY VALLEY FD, CAL FIRE"/>
    <s v="Y"/>
    <s v="PHOTOS"/>
    <s v="Other (Comments)"/>
    <s v="SBN3"/>
    <m/>
    <m/>
    <m/>
    <s v="  "/>
    <m/>
    <m/>
    <m/>
    <m/>
    <m/>
    <m/>
    <m/>
    <m/>
    <m/>
    <m/>
    <m/>
    <m/>
    <m/>
    <m/>
    <m/>
    <m/>
    <m/>
    <m/>
    <m/>
    <m/>
    <m/>
    <m/>
    <m/>
    <m/>
    <m/>
    <m/>
    <m/>
    <m/>
    <m/>
    <m/>
    <m/>
    <m/>
    <m/>
    <m/>
    <m/>
    <m/>
    <m/>
    <m/>
    <m/>
    <m/>
    <m/>
    <m/>
    <m/>
    <m/>
    <m/>
    <m/>
    <m/>
  </r>
  <r>
    <n v="497"/>
    <s v="S7RM"/>
    <s v="3 - QC Complete"/>
    <n v="44329"/>
    <n v="44617"/>
    <s v="Third party vehicle with tall antenna hit communication lines causing racked secondary to come together resulting in arcing that ignitions 2 small grass fires and blew two fuses. The ensuing fire was 3 meters - 0.25 acre in size. AGFC notes: troubleman marked this ignition as less than one meter but the photos clearly show the burnt grass was greater than a meter. I've corrected the fire size to 3 meter - 0.25 acre.  S7RM- spoke to Troubleman on 5/13/2021-he gave clarifing information regarding fire and indicated that he switched out 2 fuses in the field-no EC tag created for this incident.  "/>
    <s v="\\fxshare-nas05\quotashare-fs01\ESA\5 - Ignition Tracking\2021_Ignition_QC_Folders\20210505_1341723_21-0057465_nan_T005281781"/>
    <s v=" "/>
    <m/>
    <m/>
    <m/>
    <m/>
    <m/>
    <s v="Not In Scope"/>
    <m/>
    <m/>
    <m/>
    <m/>
    <m/>
    <m/>
    <m/>
    <m/>
    <m/>
    <m/>
    <m/>
    <m/>
    <m/>
    <m/>
    <m/>
    <m/>
    <m/>
    <m/>
    <m/>
    <m/>
    <m/>
    <m/>
    <m/>
    <m/>
    <m/>
    <m/>
    <m/>
    <m/>
    <m/>
    <m/>
    <m/>
    <m/>
    <m/>
    <m/>
    <m/>
    <m/>
    <m/>
    <m/>
    <m/>
    <s v="Y"/>
    <n v="44329"/>
    <n v="44329"/>
    <s v="DADO"/>
    <s v="(209)625-6399"/>
    <s v="fire size info."/>
    <m/>
    <s v=" "/>
    <x v="234"/>
    <s v="13:05:00"/>
    <n v="44321"/>
    <s v="13:05:00"/>
    <s v="FAS"/>
    <s v="N"/>
    <s v="N"/>
    <n v="1341723"/>
    <s v="21-0057465"/>
    <m/>
    <s v="T005281781"/>
    <m/>
    <m/>
    <m/>
    <s v="PG&amp;E_497_ignition_20210505_1.jpg"/>
    <s v=" "/>
    <x v="1"/>
    <x v="0"/>
    <s v="Y"/>
    <s v="Y"/>
    <s v="N"/>
    <s v="On May 5th, 2021 at 13:07 hrs. a PG &amp; E Troubleman was dispatched to the Herdlyn 1102 12 KV Distribution circuit near Hansen Rd. in the City of Tracy in response to a report of lines arcing and a grass fire below.  Upon the arrival of the Troubleman he noted what appeared to be communications lines sagging down and two small grass fires.  The total fire size was between 3 Meters and 0.25 acres and the fire was suppressed by a homeowner.  Initial analysis indicates that a 3rd party vehicle with a tall antenna hit the Comcast lines causing the lines to shake, making contact with the racked secondary lines and arc resulting in 2 blown fuses and an ignition in the vegetation below.  The responding troubleman indicated that the transformer was blown and he was able to refuse 2 of the transformer fuses in the field therefore no EC tag was made for this incident and he closed out the tag in FAS.  "/>
    <s v="PG&amp;E"/>
    <s v="Vegetation"/>
    <m/>
    <s v="D"/>
    <s v="D"/>
    <s v="&lt;0.25"/>
    <s v="In bushes and grass-about a 1/4 acre."/>
    <m/>
    <m/>
    <m/>
    <m/>
    <s v="Contact - 3rd Party"/>
    <s v="Contact from object"/>
    <s v="Vehicle contact"/>
    <s v="Y"/>
    <s v="Overhead"/>
    <x v="2"/>
    <s v="Conductor - Racked Secondary"/>
    <s v="fuses"/>
    <n v="163741102"/>
    <s v=" "/>
    <x v="0"/>
    <n v="37.743262000000001"/>
    <n v="-121.513288"/>
    <s v="San Joaquin"/>
    <s v="HERDLYN 1102"/>
    <s v="0-750"/>
    <m/>
    <x v="0"/>
    <s v="Customer"/>
    <s v="Urban"/>
    <m/>
    <m/>
    <s v="N"/>
    <m/>
    <m/>
    <m/>
    <m/>
    <s v="N"/>
    <s v="N"/>
    <m/>
    <m/>
    <s v="2021-05-05"/>
    <m/>
    <m/>
    <m/>
    <m/>
    <m/>
    <m/>
    <m/>
    <m/>
    <m/>
    <m/>
    <m/>
    <m/>
    <m/>
    <m/>
    <m/>
    <m/>
    <m/>
    <m/>
    <m/>
    <s v="  "/>
    <s v="STOCKTON"/>
    <s v="TRACY"/>
    <s v="13:07"/>
    <n v="44321"/>
    <n v="1341723"/>
    <s v="T005281781"/>
    <n v="23607"/>
    <s v="HANSEN RD"/>
    <s v="TRACY"/>
    <n v="37.743279999999999"/>
    <n v="-121.51305000000001"/>
    <s v="Q3TDADO"/>
    <s v="DIEBNER, DAVID"/>
    <n v="163741102"/>
    <s v="20210505 15:16"/>
    <n v="9002"/>
    <m/>
    <s v="CUSTOMER STATES CAR WITH TALL ANTENNA HIT COMCAST LINES AND POSSIBLY RACK SECONDARY CAUSING ARCING AND 2 SMALL GRASS FIRES BLOWING 2 FUSES  REFUSED CK PWR OK"/>
    <s v="Y"/>
    <n v="4"/>
    <s v="\\fxshare-nas05\quotashare-fs01\ESA\5 - Ignition Tracking\Fire_Tab_Attachment_Files"/>
    <m/>
    <n v="37.743262000000001"/>
    <n v="-121.513288"/>
    <m/>
    <m/>
    <m/>
    <s v="N"/>
    <s v="Y"/>
    <m/>
    <s v="Clear"/>
    <m/>
    <s v="Private Land"/>
    <m/>
    <s v="Calm"/>
    <m/>
    <s v="Vegetation"/>
    <m/>
    <s v="&lt; 1 meter"/>
    <m/>
    <s v="Other (Comments)"/>
    <s v="HOME OWNER"/>
    <s v="Overhead"/>
    <m/>
    <s v="Y"/>
    <s v="PICTURES"/>
    <s v="PG&amp;E Employee"/>
    <m/>
    <s v="VEHICLE"/>
    <s v="CONDUCTOR, OVERHEAD"/>
    <s v="N"/>
    <s v="  "/>
    <s v="Unplanned"/>
    <s v="Stockton"/>
    <s v="Stockton"/>
    <s v="163741102, HERDLYN-1102"/>
    <s v="21-0057465"/>
    <s v="Unplanned"/>
    <s v="Clear;32-90 F"/>
    <s v="2"/>
    <n v="144"/>
    <s v="NO"/>
    <s v="Line to Ground"/>
    <s v="Sustained"/>
    <s v="No"/>
    <s v="MTR#1008708249"/>
    <s v="OH"/>
    <s v="Transformer"/>
    <n v="1341723"/>
    <s v="Conductor, Overhead, Arcing"/>
    <m/>
    <m/>
    <m/>
    <s v="23607 Hansen Rd"/>
    <s v="DIEBNER, DAVID // 1883: RACK SECONDARY"/>
    <m/>
    <m/>
    <m/>
    <s v="No"/>
    <s v="3rd Party, Vehicle"/>
    <m/>
    <s v="No"/>
    <m/>
    <m/>
    <m/>
    <m/>
    <m/>
    <m/>
    <m/>
    <m/>
    <m/>
    <m/>
    <m/>
    <m/>
    <m/>
    <m/>
    <m/>
    <m/>
    <m/>
  </r>
  <r>
    <n v="496"/>
    <s v="TLAL"/>
    <s v="3 - QC Complete"/>
    <n v="44323"/>
    <n v="44617"/>
    <s v="Tree cutting crew was performing work when a branch got away from them and fell onto overhead line. The branch caught fire and blew the fuses. The ensuing fire was less than one meter in size. This information is preliminary. OIS: 1341690; ILIS: 21-0057328; FOID: T005281738; Circuit ID: 012101104, SAP ID: 101361705; Region: Bay Area; Division: East Bay; District: Central"/>
    <s v="\\fxshare-nas05\quotashare-fs01\ESA\5 - Ignition Tracking\2021_Ignition_QC_Folders\20210505_1341690_21-0057328_nan_T005281738"/>
    <s v=" "/>
    <m/>
    <s v="TLAL"/>
    <s v="Outage Time Updated"/>
    <n v="44323"/>
    <m/>
    <s v="Not In Scope"/>
    <m/>
    <m/>
    <m/>
    <m/>
    <m/>
    <m/>
    <m/>
    <m/>
    <m/>
    <m/>
    <m/>
    <m/>
    <m/>
    <m/>
    <m/>
    <m/>
    <m/>
    <m/>
    <m/>
    <m/>
    <m/>
    <m/>
    <m/>
    <m/>
    <m/>
    <m/>
    <m/>
    <m/>
    <m/>
    <m/>
    <m/>
    <m/>
    <m/>
    <m/>
    <m/>
    <m/>
    <m/>
    <m/>
    <m/>
    <m/>
    <m/>
    <m/>
    <m/>
    <m/>
    <m/>
    <m/>
    <s v=" "/>
    <x v="234"/>
    <s v="12:22:00"/>
    <n v="44321"/>
    <s v="12:37:00"/>
    <s v="FAS"/>
    <s v="N"/>
    <s v="N"/>
    <n v="1341690"/>
    <s v="21-0057328"/>
    <m/>
    <s v="T005281738"/>
    <m/>
    <m/>
    <m/>
    <s v="PG&amp;E_496_Ignition_20210505_2.jpg"/>
    <s v=" "/>
    <x v="0"/>
    <x v="0"/>
    <s v="Y"/>
    <s v="N"/>
    <s v="N"/>
    <s v="On May 5, 2021 at 1236 hours, a PG&amp;E Troubleman patrolled the Oakland K 1104 12kV Distribution Circuit number 012101104, in the Tier 3 Local Responsibility area in front of 6631 Saroni Drive in Oakland. He observed a non-PG&amp;E affiliated tree-crew, Luis's Tree Services (License # 721502), that was performing work on a tree. The tree crew lost the branch as it fell onto our conductors, which then blew two fuses of fuse 6953 and the branch caught fire. Initial analysis indicates that a tree branch fell into a conductor and that caused the lines to get together, made contact, sparked, and resulted in an ignition. The Oakland Fire Department responded to and extinguished the fire. The 33-minute sustained fuse-level outage affected 44 customers. All the repairs were completed and the line was returned to service on May 5, 2021. This ignition did not meet the reporting criteria, because the fire was not greater than one linear meter. This information is preliminary."/>
    <s v="PG&amp;E"/>
    <s v="Vegetation"/>
    <s v="Conductor"/>
    <s v="D"/>
    <s v="D"/>
    <s v="&lt;3 meters of linear travel"/>
    <s v="BRANCH BURNED ONLY"/>
    <m/>
    <m/>
    <m/>
    <m/>
    <s v="Contact - 3rd Party"/>
    <s v="Contact from object"/>
    <s v="Veg. contact"/>
    <s v="Y"/>
    <s v="Overhead"/>
    <x v="0"/>
    <s v="Conductor - Primary"/>
    <s v="Conductor"/>
    <n v="101361705"/>
    <s v=" "/>
    <x v="2"/>
    <n v="37.832045000000001"/>
    <n v="-122.2019181"/>
    <s v="Alameda"/>
    <s v="OAKLAND K 1104"/>
    <n v="12000"/>
    <m/>
    <x v="0"/>
    <s v="Oakland FD"/>
    <s v="Urban"/>
    <m/>
    <m/>
    <s v="N"/>
    <m/>
    <m/>
    <n v="530"/>
    <m/>
    <s v="N"/>
    <s v="N"/>
    <m/>
    <m/>
    <s v="2021-05-05"/>
    <n v="37.832169219999997"/>
    <n v="-122.20215773"/>
    <n v="44322"/>
    <s v="3rdParty"/>
    <s v="TREE COMPLETELY REMOVED. NO EVIDENCE OF FAILURE."/>
    <s v="PINM"/>
    <n v="33"/>
    <n v="24"/>
    <n v="15"/>
    <m/>
    <m/>
    <m/>
    <m/>
    <m/>
    <m/>
    <m/>
    <s v="CrossArm"/>
    <s v="BareWire"/>
    <m/>
    <s v="  "/>
    <s v="EAST BAY"/>
    <s v="OAKLAND 03"/>
    <s v="12:22"/>
    <n v="44321"/>
    <n v="1341690"/>
    <s v="T005281738"/>
    <s v="6631"/>
    <s v="SARONI DR"/>
    <s v="OAKLAND"/>
    <n v="37.832809999999988"/>
    <n v="-122.20479"/>
    <s v="E1TAXOC"/>
    <s v="OSTI, RANDY"/>
    <n v="12101104"/>
    <s v="20210505 13:47"/>
    <n v="9190"/>
    <m/>
    <s v="TREE CREW LOST BRANCH AND CAUSED FUSE LEVEL OUTAGE; BRANCH CAUGHT FIRE; FILLED OUT FIRE FORM; ALL CUSTS RESTORED"/>
    <s v="Y"/>
    <n v="4"/>
    <s v="\\fxshare-nas05\quotashare-fs01\ESA\5 - Ignition Tracking\Fire_Tab_Attachment_Files"/>
    <m/>
    <n v="37.832045000000001"/>
    <n v="-122.2019181"/>
    <s v="TREE CREW LOST CONTROL OF BRANCH; BRANCH CAUGHT FIRE, BLEW FUSE"/>
    <s v="OAKLAND FIRE DEPT, 510.238.3331"/>
    <m/>
    <s v="N"/>
    <s v="Y"/>
    <m/>
    <s v="Clear"/>
    <m/>
    <s v="PG&amp;E Only"/>
    <m/>
    <s v="Light"/>
    <m/>
    <s v="3rd Party"/>
    <s v="LUIS'S TREE SERVICES, LIC# 721502"/>
    <s v="&lt; 1 meter"/>
    <s v="BRANCH BURNED ONLY"/>
    <s v="Fire Dept"/>
    <s v="OFD"/>
    <s v="Overhead"/>
    <s v="1PH TANGENT"/>
    <s v="Y"/>
    <s v="PICTURES"/>
    <s v="PG&amp;E Employee"/>
    <s v="RANDY OSTI"/>
    <s v="TREE-BRANCH FELL INTO LINE"/>
    <s v="CONDUCTOR, OVERHEAD"/>
    <s v="N"/>
    <s v="  "/>
    <s v="Unplanned"/>
    <s v="East Bay"/>
    <s v="Central"/>
    <s v="012101104, OAKLAND K-1104"/>
    <s v="21-0057328"/>
    <s v="Unplanned"/>
    <s v="Clear;32-90 F"/>
    <s v="44"/>
    <s v="2156"/>
    <s v="NO"/>
    <s v="Line to Ground"/>
    <s v="Sustained"/>
    <s v="No"/>
    <s v="6953"/>
    <s v="OH"/>
    <s v="Fuse"/>
    <s v="1341690"/>
    <s v="Conductor, Overhead, Normal"/>
    <m/>
    <m/>
    <m/>
    <s v="Saroni Drive S/of Colton Blvd"/>
    <s v="6631 SARONI DR"/>
    <m/>
    <m/>
    <m/>
    <s v="No"/>
    <s v="Vegetation, Tree - branch fell on line"/>
    <m/>
    <s v="No"/>
    <m/>
    <m/>
    <m/>
    <m/>
    <m/>
    <m/>
    <m/>
    <m/>
    <m/>
    <m/>
    <m/>
    <m/>
    <m/>
    <m/>
    <m/>
    <m/>
    <m/>
  </r>
  <r>
    <n v="495"/>
    <s v="DLY6"/>
    <s v="3 - QC Complete"/>
    <n v="44537"/>
    <n v="44617"/>
    <s v="Meter caught burned/flashed resulting in a small grass fire. The ensuing fire was less than one meter in size. This information is preliminary."/>
    <s v="\\fxshare-nas05\quotashare-fs01\ESA\5 - Ignition Tracking\2021_Ignition_QC_Folders\20210505_1341588_nan_nan_T005281625"/>
    <s v=" "/>
    <s v="Y"/>
    <s v="DLY6"/>
    <s v="UPDATED OUTAGE TIME "/>
    <m/>
    <m/>
    <s v="Not In Scope"/>
    <m/>
    <m/>
    <m/>
    <m/>
    <m/>
    <m/>
    <m/>
    <m/>
    <m/>
    <m/>
    <m/>
    <m/>
    <m/>
    <m/>
    <m/>
    <m/>
    <m/>
    <m/>
    <m/>
    <m/>
    <m/>
    <m/>
    <m/>
    <m/>
    <m/>
    <m/>
    <m/>
    <m/>
    <m/>
    <m/>
    <m/>
    <m/>
    <s v="N"/>
    <m/>
    <m/>
    <m/>
    <m/>
    <m/>
    <m/>
    <s v="N"/>
    <m/>
    <m/>
    <m/>
    <m/>
    <m/>
    <m/>
    <s v=" "/>
    <x v="234"/>
    <s v="10:34:00"/>
    <n v="44321"/>
    <s v="10:33:00"/>
    <s v="FAS"/>
    <s v="N"/>
    <s v="N"/>
    <n v="1341588"/>
    <m/>
    <m/>
    <s v="T005281625"/>
    <m/>
    <m/>
    <m/>
    <m/>
    <s v=" "/>
    <x v="0"/>
    <x v="1"/>
    <s v="Y"/>
    <s v="N"/>
    <s v="N"/>
    <s v="On May 5, 2021 at 10:34 hours, a PG&amp;E Troubleman was dispatched to the Jacobs Corner 1101, a 12kV Distribution Circuit on 17th Avenue near Kansas Avenue in response to a report of a burnt electrical meter. Initial analysis indicates this is a non- PG&amp;E related fire and customer equipment failed that resulted in a fire, not attributable to PGE.   The troubleman responded to the location, noting the customers electrical panel flashed/burned causing the transformers to fail.   The ensuing fire was under three linear meters in size and burned the base of the meter causing a small patch of vegetation under the meter to ignite.  There were burn marks on the back on the panel box where the flash originated.  The fire was self-suppressed.  A  PG&amp;E Troubleman made the area safe by removing the meter.  "/>
    <s v="Not PG&amp;E"/>
    <s v="Other"/>
    <s v="Meter"/>
    <s v="D"/>
    <s v="D"/>
    <s v="&lt;3 meters of linear travel"/>
    <s v="small fire started by flashed/burned customer meter panel."/>
    <m/>
    <m/>
    <m/>
    <m/>
    <s v="Other Fire: Non-PG&amp;E related"/>
    <m/>
    <m/>
    <s v="N"/>
    <s v="Overhead"/>
    <x v="3"/>
    <s v="Meter"/>
    <s v="Customer Meter Panel, Fuses "/>
    <m/>
    <s v=" "/>
    <x v="0"/>
    <n v="36.207518299999997"/>
    <n v="-119.76224499999999"/>
    <s v="Kings"/>
    <s v="JACOBS CORNER 1101"/>
    <n v="12000"/>
    <s v="JACOBS CORNER 11018160"/>
    <x v="0"/>
    <s v="Self Extinguished"/>
    <s v="Agriculture"/>
    <s v="Grass Fuel Model"/>
    <s v="dry grass, dirt "/>
    <s v="N"/>
    <m/>
    <m/>
    <m/>
    <m/>
    <s v="N"/>
    <s v="N"/>
    <m/>
    <m/>
    <s v="2021-05-05"/>
    <m/>
    <m/>
    <m/>
    <m/>
    <m/>
    <m/>
    <m/>
    <m/>
    <m/>
    <m/>
    <m/>
    <m/>
    <m/>
    <m/>
    <m/>
    <m/>
    <m/>
    <m/>
    <m/>
    <s v="  "/>
    <s v="FRESNO"/>
    <s v="LEMOORE"/>
    <s v="10:34"/>
    <n v="44321"/>
    <n v="1341588"/>
    <s v="T005281625"/>
    <n v="18239"/>
    <s v="17TH AVE"/>
    <s v="LEMOORE"/>
    <n v="36.207680000000003"/>
    <n v="-119.76219"/>
    <s v="F5TIRP1"/>
    <s v="PIERSON, IAN"/>
    <n v="254771101"/>
    <s v="20210505 12:37"/>
    <n v="9221"/>
    <m/>
    <s v="Customer meter panel had a flash/burned up causing TX fuses to blow. small fire around the base of the meter panel."/>
    <s v="Y"/>
    <n v="3"/>
    <s v="\\fxshare-nas05\quotashare-fs01\ESA\5 - Ignition Tracking\Fire_Tab_Attachment_Files"/>
    <s v="36.2075183,-119.7622450,60.300000,3D"/>
    <m/>
    <m/>
    <s v="small fire started by flashed/burned customer meter panel."/>
    <m/>
    <m/>
    <s v="N"/>
    <s v="Y"/>
    <m/>
    <s v="Clear"/>
    <m/>
    <s v="Private Land"/>
    <m/>
    <s v="Light"/>
    <m/>
    <s v="3rd Party"/>
    <m/>
    <s v="&lt; 1 meter"/>
    <m/>
    <s v="Self Extinguished"/>
    <m/>
    <s v="Other (Comments)"/>
    <s v="Underground service to meter panel"/>
    <s v="N"/>
    <m/>
    <m/>
    <m/>
    <m/>
    <m/>
    <s v="N"/>
    <s v="  "/>
    <m/>
    <m/>
    <m/>
    <m/>
    <m/>
    <m/>
    <m/>
    <m/>
    <m/>
    <m/>
    <m/>
    <m/>
    <m/>
    <m/>
    <m/>
    <m/>
    <m/>
    <m/>
    <m/>
    <m/>
    <m/>
    <m/>
    <m/>
    <m/>
    <m/>
    <m/>
    <m/>
    <m/>
    <m/>
    <m/>
    <m/>
    <m/>
    <m/>
    <m/>
    <m/>
    <m/>
    <m/>
    <m/>
    <m/>
    <m/>
    <m/>
    <m/>
    <m/>
    <m/>
    <m/>
    <m/>
    <m/>
  </r>
  <r>
    <n v="494"/>
    <s v="S7RM"/>
    <s v="3 - QC Complete"/>
    <n v="44323"/>
    <n v="44617"/>
    <s v="Failed bump sleeve resulted in an wires down incident and an ignition. The ensuing fire was 0.25 acre to 10 acres in size. This information is preliminary."/>
    <s v="\\fxshare-nas05\quotashare-fs01\ESA\5 - Ignition Tracking\2021_Ignition_QC_Folders\20210505_1341544_21-0057235_nan_T005281578"/>
    <s v=" "/>
    <m/>
    <m/>
    <m/>
    <m/>
    <m/>
    <s v="Not In Scope"/>
    <m/>
    <m/>
    <m/>
    <m/>
    <m/>
    <m/>
    <m/>
    <m/>
    <m/>
    <m/>
    <m/>
    <m/>
    <m/>
    <m/>
    <m/>
    <m/>
    <m/>
    <m/>
    <m/>
    <m/>
    <m/>
    <m/>
    <m/>
    <m/>
    <m/>
    <m/>
    <m/>
    <m/>
    <m/>
    <m/>
    <m/>
    <m/>
    <m/>
    <m/>
    <m/>
    <m/>
    <m/>
    <m/>
    <m/>
    <m/>
    <m/>
    <m/>
    <m/>
    <m/>
    <m/>
    <m/>
    <s v=" "/>
    <x v="234"/>
    <s v="09:59:00"/>
    <n v="44321"/>
    <s v="09:57:00"/>
    <s v="FAS"/>
    <s v="N"/>
    <s v="N"/>
    <s v="1341544, 1341864"/>
    <s v="21-0057235"/>
    <m/>
    <s v="T005281578"/>
    <n v="120936444"/>
    <m/>
    <m/>
    <s v="PG&amp;E_494_ignition_20210505_1.jpg"/>
    <s v=" "/>
    <x v="1"/>
    <x v="0"/>
    <s v="Y"/>
    <s v="Y"/>
    <s v="N"/>
    <s v="On May 5th, 2021 at 10:46 hrs. a PG &amp; E Troubleman was dispatched to the Dolan Rd. 1101 12 KV Distribution circuit near DelMonte Farm Rd. in the City of Castroville in response to a report of a loud noise coming from a transformer and smoke coming out of it.  Upon the arrival of the Troubleman he reported 1 of 3 fuses blown, a wire down and a small fire which was extending into the vegetation.  The Troubleman described the brush fire as less than one acre in size and that it was suppressed by the North County Fire Department.  Initial analysis indicates that a failed Bump Sleeve was the suspected cause of this ignition.  The responding troubleman described a failed Bump Sleeve 1 P E and 1 P S of MTR 1008370284.  The trouble man made safe the line and on 5/5/2021 a PG &amp; E crew repaired 200 feet of 4 ACSR wire.  "/>
    <s v="PG&amp;E"/>
    <s v="Other"/>
    <s v="Transformer"/>
    <s v="D"/>
    <s v="D"/>
    <s v="0.26-9.99"/>
    <s v="Less than one acre."/>
    <m/>
    <m/>
    <m/>
    <m/>
    <s v="Equipment - PG&amp;E"/>
    <s v="All types of equipment / facility failure"/>
    <s v="Splice/Clamp/Connector"/>
    <s v="Y"/>
    <s v="Overhead"/>
    <x v="0"/>
    <s v="Automatic Wire Splice"/>
    <s v="Conductor"/>
    <n v="101715502"/>
    <s v=" "/>
    <x v="0"/>
    <n v="36.791153299999998"/>
    <n v="-121.72734"/>
    <s v="Monterey"/>
    <s v="DOLAN ROAD 1101"/>
    <n v="12000"/>
    <m/>
    <x v="0"/>
    <s v="North County FD"/>
    <s v="Herbaceous"/>
    <m/>
    <m/>
    <s v="N"/>
    <m/>
    <m/>
    <m/>
    <m/>
    <s v="N"/>
    <s v="N"/>
    <m/>
    <m/>
    <s v="2021-05-05"/>
    <m/>
    <m/>
    <m/>
    <m/>
    <m/>
    <m/>
    <m/>
    <m/>
    <m/>
    <m/>
    <m/>
    <m/>
    <m/>
    <m/>
    <m/>
    <m/>
    <m/>
    <m/>
    <m/>
    <s v="  "/>
    <s v="CENTRAL COAST"/>
    <s v="SALINAS 01"/>
    <s v="09:59"/>
    <n v="44321"/>
    <n v="1341544"/>
    <s v="T005281578"/>
    <m/>
    <s v="CASTROVILLE BLVD"/>
    <s v="CASTROVILLE"/>
    <n v="36.791899999999998"/>
    <n v="-121.72320000000001"/>
    <s v="C4TFXCF"/>
    <s v="CALDERON, FRANK"/>
    <n v="182381101"/>
    <s v="20210505 11:57"/>
    <n v="9002"/>
    <m/>
    <s v="failed Bump Sleeve 4 ASCR"/>
    <s v="Y"/>
    <n v="5"/>
    <s v="\\fxshare-nas05\quotashare-fs01\ESA\5 - Ignition Tracking\Fire_Tab_Attachment_Files"/>
    <s v="36.7911533,-121.7273400,15.300000,3D"/>
    <m/>
    <m/>
    <s v="small brush fire CHIEF JESS MENDOZA"/>
    <s v="North County Fire"/>
    <m/>
    <s v="N"/>
    <s v="Y"/>
    <m/>
    <s v="Clear"/>
    <m/>
    <s v="Private Land"/>
    <m/>
    <s v="Calm"/>
    <m/>
    <s v="PG&amp;E Equipment"/>
    <s v="failed Bump Sleeve 4 ASCR"/>
    <s v="0.25 - 10 Acres"/>
    <m/>
    <s v="Fire Dept"/>
    <m/>
    <s v="Overhead"/>
    <m/>
    <s v="Y"/>
    <s v="bump sleeve"/>
    <s v="PG&amp;E Employee"/>
    <m/>
    <s v="OVERHEAD"/>
    <s v="CONDUCTOR, OVERHEAD"/>
    <s v="N"/>
    <s v="  "/>
    <s v="Unplanned"/>
    <s v="Central Coast"/>
    <s v="Salinas"/>
    <s v="182381101, DOLAN ROAD-1101"/>
    <s v="21-0057235"/>
    <s v="Unplanned"/>
    <s v="Clear;32-90 F"/>
    <s v="335 1 of 3 Phases Open"/>
    <n v="31155"/>
    <s v="YES"/>
    <s v="Line to Ground"/>
    <s v="Sustained"/>
    <s v="No"/>
    <s v="5945"/>
    <s v="OH"/>
    <s v="Fuse"/>
    <n v="1341544"/>
    <s v="Connector or Splice (OH), Broken, wire on ground"/>
    <m/>
    <s v="05/05/21 12:29"/>
    <m/>
    <s v="14444 DELMONTE FARM RD"/>
    <s v="1P E AND 1P S OF MTR 1008370284"/>
    <m/>
    <m/>
    <m/>
    <s v="No"/>
    <s v="Equipment Failure/Involved, Overhead"/>
    <m/>
    <s v="No"/>
    <m/>
    <m/>
    <m/>
    <m/>
    <m/>
    <m/>
    <m/>
    <m/>
    <m/>
    <m/>
    <m/>
    <m/>
    <m/>
    <m/>
    <m/>
    <m/>
    <m/>
  </r>
  <r>
    <n v="493"/>
    <s v="DJPK"/>
    <s v="3 - QC Complete"/>
    <n v="44536"/>
    <n v="44617"/>
    <s v="Underground splice box failed resulting in an ignition. The ensuing fire was limited to PG&amp;E assets. This information is preliminary."/>
    <s v="\\fxshare-nas05\quotashare-fs01\ESA\5 - Ignition Tracking\2021_Ignition_QC_Folders\20210505_1341228_21-0057053_nan_T005281264"/>
    <s v=" "/>
    <s v="Y"/>
    <s v="DJPK"/>
    <s v="Updated Outage Time"/>
    <m/>
    <m/>
    <s v="Not In Scope"/>
    <m/>
    <m/>
    <m/>
    <m/>
    <m/>
    <m/>
    <m/>
    <m/>
    <m/>
    <m/>
    <m/>
    <m/>
    <m/>
    <m/>
    <m/>
    <m/>
    <m/>
    <m/>
    <m/>
    <m/>
    <m/>
    <m/>
    <m/>
    <m/>
    <m/>
    <m/>
    <m/>
    <m/>
    <m/>
    <m/>
    <m/>
    <m/>
    <s v="N"/>
    <m/>
    <m/>
    <m/>
    <m/>
    <m/>
    <m/>
    <s v="N"/>
    <m/>
    <m/>
    <m/>
    <m/>
    <m/>
    <m/>
    <s v=" "/>
    <x v="234"/>
    <s v="06:39:00"/>
    <n v="44321"/>
    <s v="06:30:00"/>
    <s v="FAS"/>
    <s v="N"/>
    <s v="N"/>
    <n v="1341228"/>
    <s v="21-0057053"/>
    <m/>
    <s v="T005281264"/>
    <m/>
    <m/>
    <m/>
    <m/>
    <s v=" "/>
    <x v="0"/>
    <x v="1"/>
    <s v="N"/>
    <s v="N"/>
    <s v="N"/>
    <s v="On May 5, 2021, at 06:30 hours, a PG&amp;E Troubleman was dispatched to the Paradise 1103 12kV Distribution Circuit in the vicinity of Boquest Boulevard and Skyway Road, Paradise, in response to an outage affecting 671 customers.  Upon arrival at the scene the Troubleman found evidence of arcing inside a splice box serving Switch 396/398.  Further investigation confirmed that the arcing was related to the failure of a 600-amp T-body connector located inside the splice box.  No fire resulted from the connector failure.  All arcing was contained inside the splice box.  City of Paradise FD responded to the incident, but no fire suppression was required.  A PG&amp;E crew replaced the failed connector May 5, 2021.   "/>
    <s v="Not PG&amp;E"/>
    <s v="Other"/>
    <m/>
    <s v="D"/>
    <s v="D"/>
    <s v="No Fire"/>
    <m/>
    <m/>
    <m/>
    <m/>
    <m/>
    <s v="No Fire"/>
    <m/>
    <m/>
    <m/>
    <s v="Underground"/>
    <x v="0"/>
    <s v="Splice/Clamp/Connector"/>
    <m/>
    <m/>
    <s v=" "/>
    <x v="0"/>
    <n v="39.757121000000012"/>
    <n v="-121.62560999999999"/>
    <s v="Butte"/>
    <s v="PARADISE 1103"/>
    <n v="12000"/>
    <m/>
    <x v="0"/>
    <s v="Self Extinguished"/>
    <s v="Barren/Other"/>
    <m/>
    <m/>
    <s v="Y"/>
    <s v="Honey 2017"/>
    <m/>
    <m/>
    <m/>
    <s v="N"/>
    <s v="N"/>
    <m/>
    <m/>
    <s v="2021-05-05"/>
    <m/>
    <m/>
    <m/>
    <m/>
    <m/>
    <m/>
    <m/>
    <m/>
    <m/>
    <m/>
    <m/>
    <m/>
    <m/>
    <m/>
    <m/>
    <m/>
    <m/>
    <m/>
    <m/>
    <s v="  "/>
    <s v="NORTH VALLEY"/>
    <s v="PARADISE"/>
    <s v="06:39"/>
    <n v="44321"/>
    <n v="1341228"/>
    <s v="T005281264"/>
    <s v="UNKNOWN"/>
    <s v="6280 SKYWAY APT A, PAR"/>
    <s v="PARADISE"/>
    <n v="39.760260000000002"/>
    <n v="-121.61884000000001"/>
    <s v="V2TJWBH"/>
    <s v="BISCHEL, JASON"/>
    <n v="10283"/>
    <s v="20210505 09:45"/>
    <n v="9002"/>
    <m/>
    <s v="crew to change failed 600 amp t-body connections that failed"/>
    <s v="Y"/>
    <n v="2"/>
    <s v="\\fxshare-nas05\quotashare-fs01\ESA\5 - Ignition Tracking\Fire_Tab_Attachment_Files"/>
    <m/>
    <n v="39.757121000000012"/>
    <n v="-121.62560999999999"/>
    <s v="pge subsurface 600 amp splice box"/>
    <m/>
    <m/>
    <s v="N"/>
    <s v="Y"/>
    <m/>
    <s v="Clear"/>
    <m/>
    <s v="PG&amp;E Only"/>
    <m/>
    <s v="Calm"/>
    <m/>
    <s v="PG&amp;E Equipment"/>
    <m/>
    <s v="Structure Only"/>
    <m/>
    <s v="Other (Comments)"/>
    <s v="failed connections no fire to put out."/>
    <s v="Subsurface"/>
    <m/>
    <s v="Y"/>
    <s v="photos"/>
    <s v="PG&amp;E Employee"/>
    <m/>
    <s v="UNDERGROUND"/>
    <s v="CONNECTOR OR SPLICE UG"/>
    <s v="N"/>
    <s v="  "/>
    <s v="Unplanned"/>
    <s v="North Valley"/>
    <s v="Paradise"/>
    <s v="102831103, PARADISE-1103"/>
    <s v="21-0057053"/>
    <s v="Unplanned"/>
    <s v="Clear;32-90 F"/>
    <s v="658"/>
    <s v="60761"/>
    <s v="YES"/>
    <s v="Line to Ground"/>
    <s v="Sustained"/>
    <s v="No"/>
    <s v="1103/2"/>
    <s v="UG"/>
    <s v="Circuit Breaker"/>
    <s v="1341228"/>
    <s v="Connector or Splice (UG), Failed/Faulted"/>
    <s v="PRI GRD TIME; BU PH/GRD; CB TR"/>
    <s v="05/05/21 09:52"/>
    <m/>
    <s v="PARADISE SUB"/>
    <s v="SPLICE BOX AT SW 396/398"/>
    <s v="SW 2181 OPEN|CIS J102 TWD EOL OPEN|SW 355681 OPEN|FUS 851309 OPEN|SW 360 CLOSE|SW 376 CLOSE|INT 531480 OPEN|SW 110536 OPEN|SW 503904 OPEN|INT 620692 OPEN|LR 983930 CLOSE (DMS# 1341227)|CIS J56806 TWD EOL OPEN|INT 180446 OPEN"/>
    <s v="BLOWN ELBOWS"/>
    <m/>
    <s v="No"/>
    <s v="Equipment Failure/Involved, Underground"/>
    <m/>
    <s v="No"/>
    <s v="3"/>
    <m/>
    <m/>
    <m/>
    <m/>
    <m/>
    <m/>
    <m/>
    <m/>
    <m/>
    <m/>
    <m/>
    <m/>
    <m/>
    <m/>
    <m/>
    <m/>
  </r>
  <r>
    <n v="491"/>
    <s v="AGFC"/>
    <s v="3 - QC Complete"/>
    <n v="44321"/>
    <n v="44617"/>
    <s v="Duplicate of index 490. Structure fire, not attributable to PG&amp;E. AGFC notes: I emailed the responding troubleman and he stated the fire did not appear to be attributable to PG&amp;E assets. FD indicated in a conversation that the fire ignition might have been result of criminal activity. PG&amp;E assets were damaged by the structure fire. This information is preliminary."/>
    <s v="\\fxshare-nas05\quotashare-fs01\ESA\5 - Ignition Tracking\2021_Ignition_QC_Folders\20210505_1341176_21-0057038_nan_T005281204"/>
    <s v=" "/>
    <m/>
    <m/>
    <m/>
    <m/>
    <m/>
    <s v="Not In Scope"/>
    <m/>
    <m/>
    <m/>
    <m/>
    <m/>
    <m/>
    <m/>
    <m/>
    <m/>
    <m/>
    <m/>
    <m/>
    <m/>
    <m/>
    <m/>
    <m/>
    <m/>
    <m/>
    <m/>
    <m/>
    <m/>
    <m/>
    <m/>
    <m/>
    <m/>
    <m/>
    <m/>
    <m/>
    <m/>
    <m/>
    <m/>
    <m/>
    <m/>
    <m/>
    <m/>
    <m/>
    <m/>
    <m/>
    <m/>
    <m/>
    <m/>
    <m/>
    <m/>
    <m/>
    <m/>
    <m/>
    <s v=" "/>
    <x v="234"/>
    <s v="04:04:00"/>
    <n v="44321"/>
    <s v="04:04:00"/>
    <s v="FAS"/>
    <s v="N"/>
    <s v="Y"/>
    <n v="1341176"/>
    <s v="21-0057038"/>
    <m/>
    <s v="T005281204"/>
    <m/>
    <m/>
    <m/>
    <m/>
    <s v=" "/>
    <x v="0"/>
    <x v="1"/>
    <s v="N"/>
    <s v="N"/>
    <s v="N"/>
    <s v="Duplicate of index 490. Structure fire, not attributable to PG&amp;E. AGFC notes: I emailed the responding troubleman and he stated the fire did not appear to be attributable to PG&amp;E assets. FD indicated in a conversation that the fire ignition might have been result of criminal activity. PG&amp;E assets were damaged by the structure fire. This information is preliminary."/>
    <s v="Not PG&amp;E"/>
    <s v="Building"/>
    <m/>
    <m/>
    <m/>
    <s v="0.26-9.99"/>
    <m/>
    <m/>
    <m/>
    <m/>
    <m/>
    <s v="Duplicate"/>
    <m/>
    <m/>
    <m/>
    <s v="Overhead"/>
    <x v="1"/>
    <m/>
    <m/>
    <m/>
    <s v=" "/>
    <x v="0"/>
    <n v="37.386878299999999"/>
    <n v="-120.7238167"/>
    <s v="Merced"/>
    <s v="LIVINGSTON 1106"/>
    <n v="12000"/>
    <m/>
    <x v="0"/>
    <s v="Cal Fire"/>
    <s v="Urban"/>
    <m/>
    <m/>
    <s v="N"/>
    <m/>
    <m/>
    <m/>
    <m/>
    <s v="N"/>
    <s v="N"/>
    <m/>
    <m/>
    <s v="2021-05-05"/>
    <m/>
    <m/>
    <m/>
    <m/>
    <m/>
    <m/>
    <m/>
    <m/>
    <m/>
    <m/>
    <m/>
    <m/>
    <m/>
    <m/>
    <m/>
    <m/>
    <m/>
    <m/>
    <m/>
    <s v="  "/>
    <s v="YOSEMITE"/>
    <s v="MERCED 04"/>
    <s v="04:04"/>
    <n v="44321"/>
    <n v="1341176"/>
    <s v="T005281204"/>
    <n v="341"/>
    <s v="2ND ST"/>
    <s v="LIVINGSTON"/>
    <n v="37.386839999999999"/>
    <n v="-120.72381"/>
    <s v="Y4TDDM6"/>
    <s v="MAYO, DAN"/>
    <n v="252261106"/>
    <s v="20210505 05:14"/>
    <n v="9002"/>
    <n v="1"/>
    <s v="Need line crew to isolate burnt service, replace burnt transformer (leaving it idle for now), and replace all 3 cutouts."/>
    <s v="Y"/>
    <n v="7"/>
    <s v="\\fxshare-nas05\quotashare-fs01\ESA\5 - Ignition Tracking\Fire_Tab_Attachment_Files"/>
    <s v="37.3868783,-120.7238167,40.900000,3D"/>
    <m/>
    <m/>
    <s v="Duplicate report on structure fire tag, 344 Main St, Livingston"/>
    <s v="City of Livingston"/>
    <m/>
    <s v="N"/>
    <s v="Y"/>
    <m/>
    <s v="Clear"/>
    <m/>
    <s v="Structures"/>
    <m/>
    <s v="Light"/>
    <m/>
    <s v="Unknown"/>
    <m/>
    <s v="Structure Only"/>
    <m/>
    <s v="Cal Fire"/>
    <m/>
    <s v="Overhead"/>
    <m/>
    <s v="N"/>
    <m/>
    <m/>
    <m/>
    <s v="OVERHEAD"/>
    <s v="TRANSFORMER (OH)"/>
    <s v="N"/>
    <s v="  "/>
    <s v="Unplanned"/>
    <s v="Yosemite"/>
    <s v="Merced"/>
    <s v="252261106, LIVINGSTON-1106"/>
    <s v="21-0057038"/>
    <s v="Unplanned"/>
    <s v="Clear;32-90 F"/>
    <s v="7"/>
    <m/>
    <s v="YES"/>
    <s v="Line to Ground"/>
    <s v="Sustained"/>
    <s v="No"/>
    <s v="MTR#1010538176"/>
    <s v="OH"/>
    <s v="Transformer"/>
    <s v="1341176"/>
    <s v="Transformer (OH), Failed/Faulted"/>
    <m/>
    <m/>
    <m/>
    <s v="334-344 MAIN ST., LIVINGSTON"/>
    <s v="MAYO, DAN // 2078: 344 Main St"/>
    <m/>
    <m/>
    <m/>
    <s v="No"/>
    <s v="Equipment Failure/Involved, Overhead"/>
    <m/>
    <s v="No"/>
    <m/>
    <m/>
    <m/>
    <m/>
    <m/>
    <m/>
    <m/>
    <m/>
    <m/>
    <m/>
    <m/>
    <m/>
    <m/>
    <m/>
    <m/>
    <m/>
    <m/>
  </r>
  <r>
    <n v="490"/>
    <s v="AGFC"/>
    <s v="3 - QC Complete"/>
    <n v="44321"/>
    <n v="44617"/>
    <s v="Structure fire, not attributable to PG&amp;E. AGFC notes: I emailed the responding troubleman and he stated the fire did not appear to be attributable to PG&amp;E assets. FD indicated in a conversation that the fire ignition might have been result of criminal activity. PG&amp;E assets were damaged by the structure fire. This is preliminary."/>
    <s v="\\fxshare-nas05\quotashare-fs01\ESA\5 - Ignition Tracking\2021_Ignition_QC_Folders\20210505_nan_nan_nan_7626213994"/>
    <s v=" "/>
    <m/>
    <m/>
    <m/>
    <m/>
    <m/>
    <s v="Not In Scope"/>
    <m/>
    <m/>
    <m/>
    <m/>
    <m/>
    <m/>
    <m/>
    <m/>
    <m/>
    <m/>
    <m/>
    <m/>
    <m/>
    <m/>
    <m/>
    <m/>
    <m/>
    <m/>
    <m/>
    <m/>
    <m/>
    <m/>
    <m/>
    <m/>
    <m/>
    <m/>
    <m/>
    <m/>
    <m/>
    <m/>
    <m/>
    <m/>
    <m/>
    <m/>
    <m/>
    <m/>
    <m/>
    <m/>
    <m/>
    <m/>
    <m/>
    <m/>
    <m/>
    <m/>
    <m/>
    <m/>
    <s v=" "/>
    <x v="234"/>
    <s v="02:28:00"/>
    <m/>
    <m/>
    <s v="FAS"/>
    <s v="N"/>
    <s v="N"/>
    <n v="1341176"/>
    <s v="21-0057038"/>
    <m/>
    <s v="7626213994, T005281204"/>
    <m/>
    <m/>
    <m/>
    <m/>
    <s v=" "/>
    <x v="0"/>
    <x v="1"/>
    <s v="N"/>
    <s v="N"/>
    <s v="N"/>
    <s v="Structure fire, not attributable to PG&amp;E. AGFC notes: I emailed the responding troubleman and he stated the fire did not appear to be attributable to PG&amp;E assets. FD indicated in a conversation that the fire ignition might have been result of criminal activity. PG&amp;E assets were damaged by the structure fire. This is preliminary."/>
    <s v="Not PG&amp;E"/>
    <s v="Building"/>
    <m/>
    <m/>
    <m/>
    <s v="Structure-only"/>
    <m/>
    <m/>
    <m/>
    <m/>
    <m/>
    <s v="Other Fire: Non-PG&amp;E related"/>
    <m/>
    <m/>
    <m/>
    <s v="Overhead"/>
    <x v="1"/>
    <m/>
    <m/>
    <m/>
    <s v=" "/>
    <x v="0"/>
    <n v="37.386906699999997"/>
    <n v="-120.7237933"/>
    <s v="Merced"/>
    <s v="LIVINGSTON 1106 "/>
    <n v="12000"/>
    <m/>
    <x v="0"/>
    <s v="Cal Fire"/>
    <s v="Urban"/>
    <m/>
    <m/>
    <s v="N"/>
    <m/>
    <m/>
    <m/>
    <m/>
    <s v="N"/>
    <s v="N"/>
    <m/>
    <m/>
    <s v="2021-05-05"/>
    <m/>
    <m/>
    <m/>
    <m/>
    <m/>
    <m/>
    <m/>
    <m/>
    <m/>
    <m/>
    <m/>
    <m/>
    <m/>
    <m/>
    <m/>
    <m/>
    <m/>
    <m/>
    <m/>
    <s v="  "/>
    <s v="YOSEMITE"/>
    <s v="MERCED 04"/>
    <s v="02:28"/>
    <n v="44321"/>
    <m/>
    <n v="7626213994"/>
    <n v="344"/>
    <s v="MAIN ST"/>
    <s v="LIVINGSTON"/>
    <n v="37.386752000000001"/>
    <n v="-120.723394"/>
    <s v="Y4TDDM6"/>
    <s v="MAYO, DAN"/>
    <n v="252261106"/>
    <s v="20210505 04:26"/>
    <n v="1123"/>
    <m/>
    <s v="Found 2 of 3 primary fuses blown. Pulled the 3rd fuse to make safe. Found 3ph service melted, power transformer blown. New OIS created for crew work to restore other customers on this transformer bank."/>
    <s v="Y"/>
    <m/>
    <m/>
    <s v="37.3869067,-120.7237933,39.900000,3D"/>
    <m/>
    <m/>
    <m/>
    <s v="City of Livingston 209-394-7916"/>
    <m/>
    <s v="N"/>
    <s v="Y"/>
    <s v="Y"/>
    <s v="Clear"/>
    <m/>
    <s v="Structures"/>
    <m/>
    <s v="Light"/>
    <m/>
    <s v="Unknown"/>
    <m/>
    <s v="Structure Only"/>
    <m/>
    <s v="Cal Fire"/>
    <m/>
    <s v="Overhead"/>
    <m/>
    <s v="N"/>
    <m/>
    <m/>
    <m/>
    <m/>
    <m/>
    <m/>
    <s v="  "/>
    <m/>
    <m/>
    <m/>
    <m/>
    <m/>
    <m/>
    <m/>
    <m/>
    <m/>
    <m/>
    <m/>
    <m/>
    <m/>
    <m/>
    <m/>
    <m/>
    <m/>
    <m/>
    <m/>
    <m/>
    <m/>
    <m/>
    <m/>
    <m/>
    <m/>
    <m/>
    <m/>
    <m/>
    <m/>
    <m/>
    <m/>
    <m/>
    <m/>
    <m/>
    <m/>
    <m/>
    <m/>
    <m/>
    <m/>
    <m/>
    <m/>
    <m/>
    <m/>
    <m/>
    <m/>
    <m/>
    <m/>
  </r>
  <r>
    <n v="489"/>
    <s v="TLAL"/>
    <s v="3 - QC Complete"/>
    <n v="44321"/>
    <n v="44617"/>
    <s v="Duplicate of index 488. Padmounted transformer was struck by third party vehicle causing the transformer to move off the pad and ignite. The ensuing fire appears to be 1 meter - &lt; 3 meters in size from photos taken by troubleman. Troubleman marked the fire size and &quot;Structure Only&quot; but the photos appear to show the fire spread to materials other than PG&amp;E assets. This information is preliminary."/>
    <s v="\\fxshare-nas05\quotashare-fs01\ESA\5 - Ignition Tracking\2021_Ignition_QC_Folders\20210505_nan_nan_nan_8862591466"/>
    <s v=" "/>
    <m/>
    <m/>
    <m/>
    <m/>
    <m/>
    <s v="Not In Scope"/>
    <m/>
    <m/>
    <m/>
    <m/>
    <m/>
    <m/>
    <m/>
    <m/>
    <m/>
    <m/>
    <m/>
    <m/>
    <m/>
    <m/>
    <m/>
    <m/>
    <m/>
    <m/>
    <m/>
    <m/>
    <m/>
    <m/>
    <m/>
    <m/>
    <m/>
    <m/>
    <m/>
    <m/>
    <m/>
    <m/>
    <m/>
    <m/>
    <m/>
    <m/>
    <m/>
    <m/>
    <m/>
    <m/>
    <m/>
    <m/>
    <m/>
    <m/>
    <m/>
    <m/>
    <m/>
    <m/>
    <s v=" "/>
    <x v="234"/>
    <s v="01:54:00"/>
    <m/>
    <m/>
    <s v="FAS"/>
    <s v="N"/>
    <s v="Y"/>
    <m/>
    <m/>
    <m/>
    <n v="8862591466"/>
    <m/>
    <m/>
    <m/>
    <m/>
    <s v=" "/>
    <x v="0"/>
    <x v="1"/>
    <s v="N"/>
    <s v="N"/>
    <s v="N"/>
    <s v="Duplicate of index 488. Padmounted transformer was struck by third party vehicle causing the transformer to move off the pad and ignite. The ensuing fire appears to be 1 meter - &lt; 3 meters in size from photos taken by troubleman. Troubleman marked the fire size and &quot;Structure Only&quot; but the photos appear to show the fire spread to materials other than PG&amp;E assets. This information is preliminary."/>
    <s v="Not PG&amp;E"/>
    <s v="Other"/>
    <m/>
    <m/>
    <m/>
    <s v="Structure-only"/>
    <m/>
    <m/>
    <m/>
    <m/>
    <m/>
    <s v="Duplicate"/>
    <m/>
    <m/>
    <m/>
    <s v="Pad mount"/>
    <x v="1"/>
    <m/>
    <m/>
    <m/>
    <s v=" "/>
    <x v="1"/>
    <n v="38.930848300000001"/>
    <n v="-121.1108617"/>
    <s v="Placer"/>
    <s v="BELL 1110"/>
    <n v="12000"/>
    <m/>
    <x v="0"/>
    <s v="Cal Fire"/>
    <s v="Hardwood Woodland"/>
    <m/>
    <m/>
    <s v="N"/>
    <m/>
    <m/>
    <n v="300"/>
    <m/>
    <s v="N"/>
    <s v="N"/>
    <m/>
    <m/>
    <s v="2021-05-05"/>
    <m/>
    <m/>
    <m/>
    <m/>
    <m/>
    <m/>
    <m/>
    <m/>
    <m/>
    <m/>
    <m/>
    <m/>
    <m/>
    <m/>
    <m/>
    <m/>
    <m/>
    <m/>
    <m/>
    <s v="  "/>
    <s v="SIERRA"/>
    <s v="AUBURN 01"/>
    <s v="01:54"/>
    <n v="44321"/>
    <m/>
    <n v="8862591466"/>
    <n v="11120"/>
    <s v="KEMPER RD / PUMP"/>
    <s v="AUBURN"/>
    <n v="38.930647999999998"/>
    <n v="-121.110513"/>
    <s v="T1TTCF5"/>
    <s v="FATOR, TRAVIS"/>
    <n v="152701110"/>
    <s v="20210505 02:19"/>
    <n v="2640"/>
    <n v="1"/>
    <s v="Fire next to panel burnt meter and main. "/>
    <s v="Y"/>
    <n v="3"/>
    <s v="\\fxshare-nas05\quotashare-fs01\ESA\5 - Ignition Tracking\Fire_Tab_Attachment_Files"/>
    <s v="38.9308483,-121.1108617,411.900000,3D"/>
    <m/>
    <m/>
    <m/>
    <s v="Cal Fire"/>
    <m/>
    <s v="N"/>
    <s v="Y"/>
    <s v="Y"/>
    <s v="Clear"/>
    <m/>
    <s v="PG&amp;E Only"/>
    <m/>
    <s v="Calm"/>
    <m/>
    <s v="PG&amp;E Equipment"/>
    <m/>
    <s v="Structure Only"/>
    <m/>
    <s v="Cal Fire"/>
    <m/>
    <s v="Pad mount"/>
    <m/>
    <s v="Y"/>
    <s v="Photos"/>
    <s v="PG&amp;E Employee"/>
    <m/>
    <m/>
    <m/>
    <m/>
    <s v="  "/>
    <m/>
    <m/>
    <m/>
    <m/>
    <m/>
    <m/>
    <m/>
    <m/>
    <m/>
    <m/>
    <m/>
    <m/>
    <m/>
    <m/>
    <m/>
    <m/>
    <m/>
    <m/>
    <m/>
    <m/>
    <m/>
    <m/>
    <m/>
    <m/>
    <m/>
    <m/>
    <m/>
    <m/>
    <m/>
    <m/>
    <m/>
    <m/>
    <m/>
    <m/>
    <m/>
    <m/>
    <m/>
    <m/>
    <m/>
    <m/>
    <m/>
    <m/>
    <m/>
    <m/>
    <m/>
    <m/>
    <m/>
  </r>
  <r>
    <n v="492"/>
    <s v="S7RM"/>
    <s v="3 - QC Complete"/>
    <n v="44331"/>
    <n v="44617"/>
    <s v="Responding troubleman found 3 fuses blown upon arrival and burnt riser molding and charing at the base of the pole. There was a fire a few feet north of the riser pole, but it is unknown at this time if the cause of the fire is attributable to PG&amp;E assets. The responding troubleman was not able to confirm the cause and stated it was too smokey to see if any structures were damaged. This information is preliminary. S7RM- According to the Fire Incident report from CCCFPD, the cause of this incident is &quot;undetermined&quot; with no obvious source of ignition."/>
    <s v="\\fxshare-nas05\quotashare-fs01\ESA\5 - Ignition Tracking\2021_Ignition_QC_Folders\20210504_1340978_21-0056959_nan_T005281030"/>
    <s v=" "/>
    <m/>
    <m/>
    <m/>
    <m/>
    <m/>
    <s v="Not In Scope"/>
    <m/>
    <m/>
    <m/>
    <m/>
    <m/>
    <m/>
    <m/>
    <m/>
    <m/>
    <m/>
    <m/>
    <m/>
    <m/>
    <m/>
    <m/>
    <m/>
    <m/>
    <m/>
    <m/>
    <m/>
    <m/>
    <m/>
    <m/>
    <m/>
    <m/>
    <m/>
    <m/>
    <m/>
    <m/>
    <m/>
    <m/>
    <m/>
    <s v="Y"/>
    <n v="44322"/>
    <n v="44328"/>
    <s v="Contra Costa County FD"/>
    <s v="firereport@cccfpd.org"/>
    <s v="Need more specifics on size of fire"/>
    <m/>
    <s v="Y"/>
    <n v="44322"/>
    <n v="44327"/>
    <s v="JPZ2"/>
    <s v="JPZ2@pge.com"/>
    <m/>
    <m/>
    <s v=" "/>
    <x v="235"/>
    <s v="17:28:00"/>
    <n v="44320"/>
    <s v="17:28:00"/>
    <s v="FAS"/>
    <s v="Y"/>
    <s v="N"/>
    <s v="1340978, 1341128 , 134978, 1341060, 1341063, 1341125"/>
    <s v="21-0056959"/>
    <m/>
    <s v="T005281030"/>
    <s v="120933369, 120933471"/>
    <m/>
    <m/>
    <s v="PG&amp;E_492_ignition_20210504_1.jpg"/>
    <s v=" "/>
    <x v="1"/>
    <x v="0"/>
    <s v="Y"/>
    <s v="Y"/>
    <s v="N"/>
    <s v="On May 4th, 2021 at 17:31 hrs. a PG &amp; E Troubleman was dispatched to the Kirker 2107 21 KV Distribution Circuit near Willow Pass Rd. and Balclutha Rd. in the City of Bay Point in response to a report of a loud boom heard in the area and a fire at the base of a pole.  The responding troubleman noted all 3 of 3 fuses blown at Riser # 7264, burnt molding and charring at the base of the pole as well as a small fire burning a few feet North of the pole.  According to the CCCFPD fire incident report, the total fire size was 3 acres, the cause of the fire was &quot;undetermined&quot; with no obvious source of ignition and the  fire was suppressed by the Contra Costa County Fire Protection District.  This incident was called the &quot;ARCO&quot; incident and it occurred in a non-HFTD during clear weather with CCCFPD indicating a temperature of 91 degrees and RH of 27 % at the time of the incident.     There were multiple outages related to this incident.   Initial analysis indicates that the ignition occured for an unknown reason however, the CCCFPD report noted that the 3 breakers were tripped.   On 5/5/2021 a PG &amp; E crew removed the bottom piece of molding, repaired the cable, replaced all elbows and isolated the bed run.  All customers were then restored to service. (The fire was caused due to equpiment failure - Switch)"/>
    <s v="PG&amp;E"/>
    <s v="Vegetation"/>
    <m/>
    <s v="D"/>
    <s v="D"/>
    <s v="0.26-9.99"/>
    <s v="At base of pole and a few feet North"/>
    <m/>
    <m/>
    <m/>
    <m/>
    <s v="Equipment - PG&amp;E"/>
    <s v="All types of equipment / facility failure"/>
    <s v="Switch failure"/>
    <s v="Y"/>
    <s v="Overhead"/>
    <x v="0"/>
    <s v="Switch"/>
    <s v="Conductor, Switch"/>
    <n v="100450430"/>
    <s v=" "/>
    <x v="0"/>
    <n v="38.027084000000002"/>
    <n v="-121.922695"/>
    <s v="Contra Costa"/>
    <s v="KIRKER 2107"/>
    <n v="12000"/>
    <s v="KIRKER 21076332"/>
    <x v="0"/>
    <s v="Contra Costa County FD"/>
    <s v="Urban"/>
    <m/>
    <m/>
    <s v="N"/>
    <m/>
    <s v="ARCO"/>
    <m/>
    <m/>
    <s v="N"/>
    <s v="N"/>
    <m/>
    <m/>
    <s v="2021-05-05"/>
    <m/>
    <m/>
    <m/>
    <m/>
    <m/>
    <m/>
    <m/>
    <m/>
    <m/>
    <m/>
    <m/>
    <m/>
    <m/>
    <m/>
    <m/>
    <m/>
    <m/>
    <m/>
    <m/>
    <s v="  "/>
    <s v="DIABLO"/>
    <s v="ANTIOCH"/>
    <s v="17:31"/>
    <n v="44320"/>
    <n v="1340978"/>
    <s v="T005281030"/>
    <n v="107"/>
    <s v="LOFTUS RD"/>
    <m/>
    <n v="38.026790000000013"/>
    <n v="-121.92317"/>
    <s v="D1TJPZ2"/>
    <m/>
    <n v="14452107"/>
    <s v="2021/05/04 22:53:24"/>
    <n v="9002"/>
    <m/>
    <s v="AXS-DOG AT LOCATION/GATE XSTR-HANLON WAY PWR-Y LOUD BOOM HEARD THENCUSTSAW ARCING ATWOOD POLE BESIDE WILLOW COVE ELEM SCHAT LOFT US AND HANLON WAY. PWR ON,PRIOR OUT DUE TO AREA FIRE RESOLVED. AUSTIN"/>
    <s v="N"/>
    <m/>
    <m/>
    <m/>
    <m/>
    <m/>
    <m/>
    <m/>
    <m/>
    <m/>
    <m/>
    <s v="Y"/>
    <m/>
    <m/>
    <m/>
    <m/>
    <m/>
    <m/>
    <m/>
    <s v="POSSIBLE NG SWITCH TESTING BLEW ALL 3 FUSES TO NEXT DEVICE THUMP CABLE TO FIRST "/>
    <m/>
    <m/>
    <m/>
    <m/>
    <s v="Underground"/>
    <m/>
    <m/>
    <m/>
    <m/>
    <m/>
    <s v="UNDERGROUND"/>
    <s v="SWITCH (UG)"/>
    <m/>
    <s v="  "/>
    <s v="Unplanned"/>
    <s v="Diablo"/>
    <s v="Antioch"/>
    <s v="014452107, KIRKER-2107"/>
    <s v="21-0056959"/>
    <s v="Unplanned"/>
    <s v="Clear;32-90 F"/>
    <s v="1174"/>
    <n v="243147"/>
    <s v="NO"/>
    <s v="Three Phase Fault"/>
    <s v="Sustained"/>
    <s v="No"/>
    <s v="7264"/>
    <s v="UG"/>
    <s v="Fuse"/>
    <n v="1340978"/>
    <s v="Conductor, Underground, Broken"/>
    <m/>
    <m/>
    <m/>
    <s v="WILLOW PASS RD E/O BALCLUTHA WAY, BAY POINT"/>
    <s v="WILLOW PASS RD &amp; RANGE WAY"/>
    <s v="SW 20124BP CLOSE|SW 2562 CLOSE|SW 20124SW OPEN|FUS 20113 OPEN|SW 6819 CLOSE"/>
    <m/>
    <m/>
    <s v="No"/>
    <s v="Equipment Failure/Involved, Fire, pole"/>
    <m/>
    <s v="Yes"/>
    <m/>
    <m/>
    <m/>
    <m/>
    <m/>
    <m/>
    <m/>
    <m/>
    <m/>
    <m/>
    <m/>
    <m/>
    <m/>
    <m/>
    <m/>
    <m/>
    <m/>
  </r>
  <r>
    <n v="488"/>
    <s v="TLAL"/>
    <s v="3 - QC Complete"/>
    <n v="44323"/>
    <n v="44617"/>
    <s v="Padmounted transformer was struck by third party vehicle causing the transformer to move off the pad and ignite. The ensuing fire appears to be 1 meter - &lt; 3 meters in size from photos taken by troubleman. Troubleman marked the fire size and &quot;Structure Only&quot; but the photos appear to show the fire spread to materials other than PG&amp;E assets. This information is preliminary. OIS: 1341149; FOID: T005281185 (TCF5), T005281178 (MLTH - Assist), 8862591466 (TCF5); EC: 120933577; PM: 35248346; Circuit ID: 152701110, SAP ID: 107746872, 41358707"/>
    <s v="\\fxshare-nas05\quotashare-fs01\ESA\5 - Ignition Tracking\2021_Ignition_QC_Folders\20210504_1341149_nan_nan_T005281185"/>
    <s v=" "/>
    <m/>
    <s v="TLAL"/>
    <s v="Create &amp; Outage Time Adjusted; Additional FOIDs &amp; EC Tag Added; Fire Lat/Long Updated"/>
    <m/>
    <s v="Exponent - Fault Analysis"/>
    <s v="Fault Tree"/>
    <s v="Not Required"/>
    <m/>
    <m/>
    <s v="Not Required"/>
    <m/>
    <m/>
    <m/>
    <m/>
    <m/>
    <m/>
    <m/>
    <s v="Not Required"/>
    <m/>
    <m/>
    <m/>
    <m/>
    <m/>
    <m/>
    <m/>
    <m/>
    <m/>
    <m/>
    <m/>
    <m/>
    <m/>
    <m/>
    <m/>
    <m/>
    <m/>
    <m/>
    <m/>
    <m/>
    <m/>
    <m/>
    <m/>
    <m/>
    <m/>
    <m/>
    <m/>
    <m/>
    <m/>
    <m/>
    <m/>
    <m/>
    <m/>
    <m/>
    <s v=" "/>
    <x v="235"/>
    <s v="22:33:00"/>
    <n v="44320"/>
    <s v="23:42:00"/>
    <s v="FAS"/>
    <s v="N"/>
    <s v="N"/>
    <n v="1341149"/>
    <m/>
    <m/>
    <s v="T005281185, T005281178, 8862591466"/>
    <n v="120933577"/>
    <m/>
    <m/>
    <s v="PG&amp;E_488_Ignition_20210504_1.jpg"/>
    <s v=" "/>
    <x v="1"/>
    <x v="0"/>
    <s v="Y"/>
    <s v="Y"/>
    <s v="N"/>
    <s v="On May 4, 2021 at 2332 hours, PG&amp;E Troublemen patrolled the Bell 1110 Underground Distribution Circuit number 152701110, in the Tier 2 State Responsibility area near Kemper Road and Richardson Drive in Auburn. They observed a damaged  DF 3PH radial underground DE pad-mounted transformer T11021 that was off the pad, 558' of 1/0 damaged AL primary underground conductor, 30' of 4/0 damaged AL quad underground conductor, a damaged 50&quot;x52&quot; transformer pad, a transformer oil spill, and a fire. Initial analysis indicates the ignition was caused by a third party vehicle that struck a pad-mounted transformer then drove away, which caused the transformer to move off the pad and resulted in an ignition. Cal Fire and the Placer County Fire Department responded to and extinguished the fire. All the repairs were completed and the line was returned to service on May 5, 2021. This information is preliminary."/>
    <s v="PG&amp;E"/>
    <s v="Other"/>
    <s v="Transformer"/>
    <s v="D"/>
    <s v="D"/>
    <s v="&lt;3 meters of linear travel"/>
    <m/>
    <m/>
    <m/>
    <m/>
    <m/>
    <s v="Contact - 3rd Party"/>
    <s v="Contact from object"/>
    <s v="Vehicle contact"/>
    <s v="N"/>
    <s v="Padmounted"/>
    <x v="0"/>
    <s v="Transformer"/>
    <s v="Transformer, Conductor, Pad"/>
    <s v="107746872, 41358707"/>
    <s v=" "/>
    <x v="1"/>
    <n v="38.930743329999999"/>
    <n v="-121.11055276"/>
    <s v="Placer"/>
    <s v="BELL 1110"/>
    <n v="12000"/>
    <m/>
    <x v="0"/>
    <s v="Cal Fire/Placer County Fire"/>
    <s v="Hardwood Woodland"/>
    <m/>
    <m/>
    <s v="N"/>
    <m/>
    <m/>
    <n v="300"/>
    <m/>
    <s v="N"/>
    <s v="N"/>
    <m/>
    <m/>
    <s v="2021-05-05"/>
    <m/>
    <m/>
    <m/>
    <m/>
    <m/>
    <m/>
    <m/>
    <m/>
    <m/>
    <m/>
    <m/>
    <m/>
    <m/>
    <m/>
    <m/>
    <m/>
    <m/>
    <m/>
    <m/>
    <s v="  "/>
    <s v="SIERRA"/>
    <s v="AUBURN 01"/>
    <s v="23:23"/>
    <n v="44320"/>
    <n v="1341149"/>
    <s v="T005281185"/>
    <s v="DEV38647"/>
    <s v="N/S RICHARDSON DR @ BO"/>
    <s v="AUBURN"/>
    <n v="38.932929999999999"/>
    <n v="-121.10851"/>
    <s v="T1TTCF5"/>
    <s v="FATOR, TRAVIS"/>
    <n v="152701110"/>
    <s v="20210505 02:06"/>
    <n v="9002"/>
    <n v="1"/>
    <s v="Car hit Transfromer knocking it off the pad, oil spill, transformer caught fire. Huge mess, contained oil to the best of our ability. "/>
    <s v="Y"/>
    <n v="3"/>
    <s v="\\fxshare-nas05\quotashare-fs01\ESA\5 - Ignition Tracking\Fire_Tab_Attachment_Files"/>
    <s v="38.9308483,-121.1108617,414.400000,3D"/>
    <m/>
    <m/>
    <m/>
    <s v="Placer County Fire"/>
    <m/>
    <s v="N"/>
    <s v="Y"/>
    <m/>
    <s v="Clear"/>
    <m/>
    <s v="Other (Comments)"/>
    <s v="T-11021 1120 Kemper Rd, Auburn Meter and panel damaged. "/>
    <s v="Calm"/>
    <m/>
    <s v="PG&amp;E Equipment"/>
    <m/>
    <s v="Structure Only"/>
    <m/>
    <s v="Cal Fire"/>
    <s v="County"/>
    <s v="Pad mount"/>
    <m/>
    <s v="Y"/>
    <s v="Photos"/>
    <s v="PG&amp;E Employee"/>
    <s v="Travis Fator/TCF5"/>
    <s v="VEHICLE"/>
    <s v="TRANSFORMER (UG)"/>
    <s v="N"/>
    <s v="  "/>
    <m/>
    <m/>
    <m/>
    <m/>
    <m/>
    <m/>
    <m/>
    <m/>
    <m/>
    <m/>
    <m/>
    <m/>
    <m/>
    <m/>
    <m/>
    <m/>
    <m/>
    <m/>
    <m/>
    <m/>
    <m/>
    <m/>
    <m/>
    <m/>
    <m/>
    <m/>
    <m/>
    <m/>
    <m/>
    <m/>
    <m/>
    <m/>
    <m/>
    <m/>
    <m/>
    <m/>
    <m/>
    <m/>
    <m/>
    <m/>
    <m/>
    <m/>
    <m/>
    <m/>
    <m/>
    <m/>
    <m/>
  </r>
  <r>
    <n v="487"/>
    <s v="AGFC"/>
    <s v="3 - QC Complete"/>
    <n v="44321"/>
    <n v="44617"/>
    <s v="Structure fire, not attributable to PG&amp;E. Troubleman, ILIS and SAP all state that the secondary overhead conductor burnt down due to structure fire and the ignition was  not caused by PG&amp;E assets."/>
    <s v="\\fxshare-nas05\quotashare-fs01\ESA\5 - Ignition Tracking\2021_Ignition_QC_Folders\20210504_1341139_21-0057027_nan_T005281184"/>
    <s v=" "/>
    <m/>
    <m/>
    <m/>
    <m/>
    <m/>
    <s v="Not In Scope"/>
    <m/>
    <m/>
    <m/>
    <m/>
    <m/>
    <m/>
    <m/>
    <m/>
    <m/>
    <m/>
    <m/>
    <m/>
    <m/>
    <m/>
    <m/>
    <m/>
    <m/>
    <m/>
    <m/>
    <m/>
    <m/>
    <m/>
    <m/>
    <m/>
    <m/>
    <m/>
    <m/>
    <m/>
    <m/>
    <m/>
    <m/>
    <m/>
    <m/>
    <m/>
    <m/>
    <m/>
    <m/>
    <m/>
    <m/>
    <m/>
    <m/>
    <m/>
    <m/>
    <m/>
    <m/>
    <m/>
    <s v=" "/>
    <x v="235"/>
    <s v="22:57:00"/>
    <n v="44320"/>
    <s v="22:57:00"/>
    <s v="FAS"/>
    <s v="N"/>
    <s v="N"/>
    <n v="1341139"/>
    <s v="21-0057027"/>
    <m/>
    <s v="T005281184"/>
    <n v="31539217"/>
    <m/>
    <m/>
    <m/>
    <s v=" "/>
    <x v="0"/>
    <x v="1"/>
    <s v="N"/>
    <s v="N"/>
    <s v="N"/>
    <s v="Structure fire, not attributable to PG&amp;E. Troubleman, ILIS and SAP all state that the secondary overhead conductor burnt down due to structure fire and the ignition was  not caused by PG&amp;E assets."/>
    <s v="Not PG&amp;E"/>
    <s v="Building"/>
    <s v="Secondary Conductor"/>
    <m/>
    <m/>
    <s v="Structure-only"/>
    <m/>
    <m/>
    <m/>
    <m/>
    <m/>
    <s v="Other Fire: Non-PG&amp;E related"/>
    <m/>
    <m/>
    <m/>
    <s v="Overhead"/>
    <x v="1"/>
    <m/>
    <s v="Secondary Conductor"/>
    <m/>
    <s v=" "/>
    <x v="0"/>
    <n v="35.379509000000013"/>
    <n v="-119.01464300000001"/>
    <s v="Kern"/>
    <s v="BAKERSFIELD 1115"/>
    <n v="12000"/>
    <m/>
    <x v="0"/>
    <s v="Bakersfield FD"/>
    <s v="Urban"/>
    <m/>
    <m/>
    <s v="N"/>
    <m/>
    <m/>
    <m/>
    <m/>
    <s v="N"/>
    <s v="N"/>
    <m/>
    <m/>
    <s v="2021-05-05"/>
    <m/>
    <m/>
    <m/>
    <m/>
    <m/>
    <m/>
    <m/>
    <m/>
    <m/>
    <m/>
    <m/>
    <m/>
    <m/>
    <m/>
    <m/>
    <m/>
    <m/>
    <m/>
    <m/>
    <s v="  "/>
    <s v="KERN"/>
    <s v="BAKERSFIELD 07"/>
    <s v="22:57"/>
    <n v="44320"/>
    <n v="1341139"/>
    <s v="T005281184"/>
    <n v="2205"/>
    <s v="N ST"/>
    <s v="BAKERSFIELD"/>
    <n v="35.379649999999998"/>
    <n v="-119.01466000000001"/>
    <s v="K1TD3PJ"/>
    <s v="PEREZ, DAVID"/>
    <n v="253371115"/>
    <s v="20210505 00:51"/>
    <n v="9002"/>
    <m/>
    <s v="Responded to wire down with structure fire and found 1 span of copper open secondary on ground with service wire to 2207 N st burned down and arc on ground. I opened tx fuses de-energizing the secondary in the alley and waited for fire personel to finish putting out structure fire before entering and cutting wire down and looking for possible cause. I pulled meter panel and did not see any signs of tampering. I notified oncall and took photos and created A tag."/>
    <s v="Y"/>
    <n v="5"/>
    <s v="\\fxshare-nas05\quotashare-fs01\ESA\5 - Ignition Tracking\Fire_Tab_Attachment_Files"/>
    <m/>
    <n v="35.379509000000013"/>
    <n v="-119.01464300000001"/>
    <s v="Alley behind 2207 N ST, fire appears to be back of building."/>
    <s v="Bakersfield Fire Dept"/>
    <m/>
    <s v="N"/>
    <s v="Y"/>
    <m/>
    <s v="Clear"/>
    <m/>
    <s v="Structures"/>
    <s v="2207 N ST"/>
    <s v="Calm"/>
    <m/>
    <s v="Unknown"/>
    <s v="Fire Dept still investigating"/>
    <s v="Structure Only"/>
    <m/>
    <s v="Fire Dept"/>
    <m/>
    <s v="Overhead"/>
    <s v="secondary"/>
    <s v="N"/>
    <m/>
    <m/>
    <m/>
    <s v="FIRE, HOUSE OR BLDG"/>
    <s v="SECONDARY"/>
    <s v="N"/>
    <s v="  "/>
    <s v="Unplanned"/>
    <s v="Kern"/>
    <s v="Kern"/>
    <s v="253371115, BAKERSFIELD-1115"/>
    <s v="21-0057027"/>
    <s v="Unplanned"/>
    <s v="Clear;32-90 F"/>
    <s v="12"/>
    <m/>
    <s v="YES"/>
    <s v="Line to Ground"/>
    <s v="Sustained"/>
    <s v="No"/>
    <s v="MTR#1009405292"/>
    <s v="OH"/>
    <s v="Transformer"/>
    <s v="1341139"/>
    <s v="Secondary, Broken, wire on ground"/>
    <m/>
    <m/>
    <m/>
    <s v="2231 'N' ST"/>
    <s v="PEREZ, DAVE 661-473-9071: Alley behind 2207 N ST"/>
    <m/>
    <m/>
    <m/>
    <s v="No"/>
    <s v="3rd Party, Fire, house or bldg."/>
    <m/>
    <s v="No"/>
    <m/>
    <m/>
    <m/>
    <m/>
    <m/>
    <m/>
    <m/>
    <m/>
    <m/>
    <m/>
    <m/>
    <m/>
    <m/>
    <m/>
    <m/>
    <m/>
    <m/>
  </r>
  <r>
    <n v="486"/>
    <s v="S7RM"/>
    <s v="3 - QC Complete"/>
    <n v="44326"/>
    <n v="44617"/>
    <s v="Primary overhead conductor failed and fell to ground, resulting in an ignition. The ensuing fire was 0.25 acre - 10 acres in size."/>
    <s v="\\fxshare-nas05\quotashare-fs01\ESA\5 - Ignition Tracking\2021_Ignition_QC_Folders\20210504_1341133_21-0057026_nan_T005281173"/>
    <s v=" "/>
    <m/>
    <m/>
    <m/>
    <m/>
    <m/>
    <s v="Not In Scope"/>
    <m/>
    <m/>
    <m/>
    <m/>
    <m/>
    <m/>
    <m/>
    <m/>
    <m/>
    <m/>
    <m/>
    <m/>
    <m/>
    <m/>
    <m/>
    <m/>
    <m/>
    <m/>
    <m/>
    <m/>
    <m/>
    <m/>
    <m/>
    <m/>
    <m/>
    <m/>
    <m/>
    <m/>
    <m/>
    <m/>
    <m/>
    <m/>
    <m/>
    <m/>
    <m/>
    <m/>
    <m/>
    <m/>
    <m/>
    <m/>
    <m/>
    <m/>
    <m/>
    <m/>
    <m/>
    <m/>
    <s v=" "/>
    <x v="235"/>
    <s v="22:13:00"/>
    <n v="44320"/>
    <s v="22:04:00"/>
    <s v="FAS"/>
    <s v="N"/>
    <s v="N"/>
    <n v="1341133"/>
    <s v="21-0057026"/>
    <m/>
    <s v="T005281173"/>
    <n v="120933576"/>
    <m/>
    <m/>
    <s v="PG&amp;E_486_ignition_20210504_1.jpg"/>
    <s v=" "/>
    <x v="1"/>
    <x v="0"/>
    <s v="Y"/>
    <s v="Y"/>
    <s v="N"/>
    <s v="On May 4th, 2021 at 22:13 hrs. a PG &amp; E trouble man was dispatched to the El Nido 1104 12 KV Distribution circuit near Sandy Mush Rd. in Merced  in response to a report of a Primary line down and a vegetation fire.  The grass fire was approximately 3 acres in size and it was suppressed by CAL Fire.  Initial analysis indicates that the Primary overhead conductor failed for an unknown reason and when it fell to the ground, it ignited a grass fire.  On 5/5/2021, a PG &amp; E crew replaced 250 feet of 4 ACSR conductor and placed the line back in service.  "/>
    <s v="PG&amp;E"/>
    <s v="Vegetation"/>
    <m/>
    <s v="D"/>
    <s v="D"/>
    <s v="0.26-9.99"/>
    <s v="FD estimated 3 acres grass burnt"/>
    <m/>
    <m/>
    <m/>
    <m/>
    <s v="Equipment - PG&amp;E"/>
    <s v="All types of equipment / facility failure"/>
    <s v="Conductor failure-all"/>
    <s v="N"/>
    <s v="Overhead"/>
    <x v="0"/>
    <s v="Conductor - Primary"/>
    <s v="Conductor"/>
    <n v="101071760"/>
    <s v=" "/>
    <x v="0"/>
    <n v="37.187151700000001"/>
    <n v="-120.5380317"/>
    <s v="Merced"/>
    <s v="EL NIDO 1104"/>
    <n v="12000"/>
    <m/>
    <x v="0"/>
    <s v="Cal Fire"/>
    <s v="Herbaceous"/>
    <m/>
    <m/>
    <s v="N"/>
    <m/>
    <m/>
    <m/>
    <m/>
    <s v="N"/>
    <s v="N"/>
    <m/>
    <m/>
    <s v="2021-05-05"/>
    <m/>
    <m/>
    <m/>
    <m/>
    <m/>
    <m/>
    <m/>
    <m/>
    <m/>
    <m/>
    <m/>
    <m/>
    <m/>
    <m/>
    <m/>
    <m/>
    <m/>
    <m/>
    <m/>
    <s v="  "/>
    <s v="YOSEMITE"/>
    <s v="MERCED 03"/>
    <s v="22:13"/>
    <n v="44320"/>
    <n v="1341133"/>
    <s v="T005281173"/>
    <m/>
    <s v="NS SANDY MUSH RD. .5MI"/>
    <s v="MERCED"/>
    <n v="37.185929999999999"/>
    <n v="-120.53818"/>
    <s v="Y4TDDM6"/>
    <s v="MAYO, DAN"/>
    <n v="252451104"/>
    <s v="20210505 01:38"/>
    <n v="9260"/>
    <m/>
    <s v="Primary line down and veg fire. "/>
    <s v="Y"/>
    <n v="5"/>
    <s v="\\fxshare-nas05\quotashare-fs01\ESA\5 - Ignition Tracking\Fire_Tab_Attachment_Files"/>
    <s v="37.1871517,-120.5380317,39.500000,3D"/>
    <m/>
    <m/>
    <m/>
    <s v="209-966-3621"/>
    <m/>
    <s v="N"/>
    <s v="Y"/>
    <m/>
    <s v="Clear"/>
    <m/>
    <s v="Private Land"/>
    <m/>
    <s v="Light"/>
    <m/>
    <s v="PG&amp;E Equipment"/>
    <s v="12kV #4 ACSR down"/>
    <s v="0.25 - 10 Acres"/>
    <s v="FD estimated 3 acres grass burnt"/>
    <s v="Cal Fire"/>
    <m/>
    <s v="Overhead"/>
    <m/>
    <s v="N"/>
    <m/>
    <m/>
    <m/>
    <s v="OVERHEAD"/>
    <s v="CONDUCTOR, OVERHEAD"/>
    <s v="N"/>
    <s v="  "/>
    <s v="Unplanned"/>
    <s v="Yosemite"/>
    <s v="Merced"/>
    <s v="252451104, EL NIDO-1104"/>
    <s v="21-0057026"/>
    <s v="Unplanned"/>
    <s v="Clear;32-90 F"/>
    <s v="7 1 of 3 Phases Open"/>
    <n v="1787"/>
    <s v="NO"/>
    <s v="Line to Ground"/>
    <s v="Sustained"/>
    <s v="No"/>
    <s v="8825"/>
    <s v="OH"/>
    <s v="Fuse"/>
    <n v="1341133"/>
    <s v="Connector or Splice (OH), Broken, wire on ground"/>
    <m/>
    <s v="05/05/21 02:11"/>
    <m/>
    <s v="MER.CO.JAIL SANDY MUSH - EL NIDO"/>
    <s v="MTR #1010332251"/>
    <m/>
    <m/>
    <m/>
    <s v="Yes"/>
    <s v="Equipment Failure/Involved, Overhead"/>
    <m/>
    <s v="No"/>
    <m/>
    <m/>
    <m/>
    <m/>
    <m/>
    <m/>
    <m/>
    <m/>
    <m/>
    <m/>
    <m/>
    <m/>
    <m/>
    <m/>
    <m/>
    <m/>
    <m/>
  </r>
  <r>
    <n v="485"/>
    <s v="AGFC"/>
    <s v="3 - QC Complete"/>
    <n v="44321"/>
    <n v="44617"/>
    <s v="Structure fire, not attributable to PG&amp;E. This information is preliminary."/>
    <s v="\\fxshare-nas05\quotashare-fs01\ESA\5 - Ignition Tracking\2021_Ignition_QC_Folders\20210504_nan_nan_nan_7789431686"/>
    <s v=" "/>
    <m/>
    <m/>
    <m/>
    <m/>
    <m/>
    <s v="Not In Scope"/>
    <m/>
    <m/>
    <m/>
    <m/>
    <m/>
    <m/>
    <m/>
    <m/>
    <m/>
    <m/>
    <m/>
    <m/>
    <m/>
    <m/>
    <m/>
    <m/>
    <m/>
    <m/>
    <m/>
    <m/>
    <m/>
    <m/>
    <m/>
    <m/>
    <m/>
    <m/>
    <m/>
    <m/>
    <m/>
    <m/>
    <m/>
    <m/>
    <m/>
    <m/>
    <m/>
    <m/>
    <m/>
    <m/>
    <m/>
    <m/>
    <m/>
    <m/>
    <m/>
    <m/>
    <m/>
    <m/>
    <s v=" "/>
    <x v="235"/>
    <s v="13:09:00"/>
    <m/>
    <m/>
    <s v="FAS"/>
    <s v="N"/>
    <s v="N"/>
    <m/>
    <m/>
    <m/>
    <n v="7789431686"/>
    <m/>
    <m/>
    <m/>
    <m/>
    <s v=" "/>
    <x v="0"/>
    <x v="1"/>
    <s v="N"/>
    <s v="N"/>
    <s v="N"/>
    <s v="Structure fire, not attributable to PG&amp;E. This information is preliminary."/>
    <s v="Not PG&amp;E"/>
    <s v="Building"/>
    <m/>
    <m/>
    <m/>
    <s v="Structure-only"/>
    <m/>
    <m/>
    <m/>
    <m/>
    <m/>
    <s v="Other Fire: Non-PG&amp;E related"/>
    <m/>
    <m/>
    <m/>
    <s v="Overhead"/>
    <x v="1"/>
    <m/>
    <m/>
    <m/>
    <s v=" "/>
    <x v="0"/>
    <n v="36.5716933"/>
    <n v="-119.604685"/>
    <s v="Fresno"/>
    <s v="MC CALL 1102"/>
    <n v="12000"/>
    <m/>
    <x v="0"/>
    <s v="Selma FD"/>
    <s v="Urban"/>
    <m/>
    <m/>
    <s v="N"/>
    <m/>
    <m/>
    <m/>
    <m/>
    <s v="N"/>
    <s v="N"/>
    <m/>
    <m/>
    <s v="2021-05-05"/>
    <m/>
    <m/>
    <m/>
    <m/>
    <m/>
    <m/>
    <m/>
    <m/>
    <m/>
    <m/>
    <m/>
    <m/>
    <m/>
    <m/>
    <m/>
    <m/>
    <m/>
    <m/>
    <m/>
    <s v="  "/>
    <s v="FRESNO"/>
    <s v="SELMA  01"/>
    <s v="13:09"/>
    <n v="44320"/>
    <m/>
    <n v="7789431686"/>
    <n v="2446"/>
    <s v="C ST"/>
    <s v="SELMA"/>
    <n v="36.569715000000002"/>
    <n v="-119.607339"/>
    <s v="F6TJMRY"/>
    <s v="ROGERS, JAMES"/>
    <n v="254121104"/>
    <s v="20210504 13:17"/>
    <n v="2640"/>
    <n v="1"/>
    <s v="REMOVED SERVICE "/>
    <s v="Y"/>
    <m/>
    <m/>
    <s v="36.5716933,-119.6046850,89.100000,3D"/>
    <m/>
    <m/>
    <m/>
    <s v="SELMA FD"/>
    <m/>
    <s v="N"/>
    <s v="Y"/>
    <s v="Y"/>
    <s v="Clear"/>
    <m/>
    <s v="Structures"/>
    <m/>
    <s v="Calm"/>
    <m/>
    <s v="Unknown"/>
    <m/>
    <s v="Structure Only"/>
    <m/>
    <s v="Fire Dept"/>
    <m/>
    <s v="Overhead"/>
    <m/>
    <s v="N"/>
    <m/>
    <m/>
    <m/>
    <m/>
    <m/>
    <m/>
    <s v="  "/>
    <m/>
    <m/>
    <m/>
    <m/>
    <m/>
    <m/>
    <m/>
    <m/>
    <m/>
    <m/>
    <m/>
    <m/>
    <m/>
    <m/>
    <m/>
    <m/>
    <m/>
    <m/>
    <m/>
    <m/>
    <m/>
    <m/>
    <m/>
    <m/>
    <m/>
    <m/>
    <m/>
    <m/>
    <m/>
    <m/>
    <m/>
    <m/>
    <m/>
    <m/>
    <m/>
    <m/>
    <m/>
    <m/>
    <m/>
    <m/>
    <m/>
    <m/>
    <m/>
    <m/>
    <m/>
    <m/>
    <m/>
  </r>
  <r>
    <n v="482"/>
    <s v="B1HE"/>
    <s v="3 - QC Complete"/>
    <n v="44333"/>
    <n v="44617"/>
    <s v="Meter caught fire possibly due to overload from customers grow lights.  The ensuing fire was less than one meter in size. This information is preliminary."/>
    <s v="\\fxshare-nas05\quotashare-fs01\ESA\5 - Ignition Tracking\2021_Ignition_QC_Folders\20210504_nan_nan_nan_957471988"/>
    <s v=" "/>
    <m/>
    <s v="B1HE"/>
    <s v="Create time updated"/>
    <n v="44333"/>
    <m/>
    <s v="Not In Scope"/>
    <m/>
    <m/>
    <m/>
    <m/>
    <m/>
    <m/>
    <m/>
    <m/>
    <m/>
    <m/>
    <m/>
    <m/>
    <m/>
    <m/>
    <m/>
    <m/>
    <m/>
    <m/>
    <m/>
    <m/>
    <m/>
    <m/>
    <m/>
    <m/>
    <m/>
    <m/>
    <m/>
    <m/>
    <m/>
    <m/>
    <m/>
    <m/>
    <m/>
    <m/>
    <m/>
    <m/>
    <m/>
    <m/>
    <m/>
    <m/>
    <m/>
    <m/>
    <m/>
    <m/>
    <m/>
    <m/>
    <s v=" "/>
    <x v="235"/>
    <s v="09:40:00"/>
    <m/>
    <m/>
    <s v="FAS"/>
    <s v="N"/>
    <s v="N"/>
    <m/>
    <m/>
    <m/>
    <n v="957471988"/>
    <m/>
    <m/>
    <m/>
    <m/>
    <s v=" "/>
    <x v="0"/>
    <x v="1"/>
    <s v="Y"/>
    <s v="N"/>
    <s v="N"/>
    <s v="Structure fire, not attributable to PG&amp;E. On May 4th, 2021 at 0940 hours, a PG&amp;E Troubleman was dispatched to the Oregon Trail 1103 12 kv Distribution Circuit on Cowgill Ln near Lake Blvd, Redding in response to an E Fire-Other tag. Initial analysis indicates a customer’s panel caught fire due to possible overloading, igniting a fire which burned the side of the house. The ensuing fire was less than 1 meter in size, affected only the siding on the customers home and the panel. The tman disconnected the service. According to the responding troubleman this failure was not caused by PG&amp;E equipment."/>
    <s v="Not PG&amp;E"/>
    <s v="Building"/>
    <m/>
    <m/>
    <m/>
    <s v="&lt;3 meters of linear travel"/>
    <s v="METER PANEL"/>
    <m/>
    <m/>
    <m/>
    <m/>
    <s v="Other Fire: Non-PG&amp;E related"/>
    <m/>
    <m/>
    <m/>
    <s v="Overhead"/>
    <x v="1"/>
    <m/>
    <m/>
    <m/>
    <s v=" "/>
    <x v="1"/>
    <n v="40.6374517"/>
    <n v="-122.404205"/>
    <s v="Shasta"/>
    <s v="OREGON TRAIL 1103 "/>
    <n v="12000"/>
    <m/>
    <x v="0"/>
    <s v="Cal Fire"/>
    <s v="Shrub"/>
    <m/>
    <m/>
    <s v="Y"/>
    <s v="Carr 2018"/>
    <m/>
    <n v="246"/>
    <m/>
    <s v="N"/>
    <s v="Y"/>
    <n v="202105021800"/>
    <n v="202105042121"/>
    <s v="2021-05-04"/>
    <m/>
    <m/>
    <m/>
    <m/>
    <m/>
    <m/>
    <m/>
    <m/>
    <m/>
    <m/>
    <m/>
    <m/>
    <m/>
    <m/>
    <m/>
    <m/>
    <m/>
    <m/>
    <m/>
    <s v="  "/>
    <s v="NORTH VALLEY"/>
    <s v="REDDING 01"/>
    <s v="09:38"/>
    <n v="44320"/>
    <m/>
    <n v="957471988"/>
    <n v="17690"/>
    <s v="COWGILL LN"/>
    <s v="REDDING"/>
    <n v="40.637498999999998"/>
    <n v="-122.403727"/>
    <s v="V8TKAW8"/>
    <s v="WALLER, KENNETH"/>
    <n v="103521103"/>
    <s v="20210504 11:06"/>
    <n v="1101"/>
    <m/>
    <s v="CUSTOMER METER SOCKET CAUGHT FIRE SUSPECT OVERLOADED, DE-ENERGIZED TRANSFORMER AND COMPLETED DISCONNECT"/>
    <s v="Y"/>
    <n v="7"/>
    <s v="\\fxshare-nas05\quotashare-fs01\ESA\5 - Ignition Tracking\Fire_Tab_Attachment_Files"/>
    <s v="40.6374517,-122.4042050,242.700000,3D"/>
    <m/>
    <m/>
    <s v="CUSTOMER PANEL_x000d__x000a_CONFINED TO METER SOCKET"/>
    <s v="CAL FIRE, REDDING"/>
    <m/>
    <s v="N"/>
    <s v="Y"/>
    <s v="Y"/>
    <s v="Clear"/>
    <m/>
    <s v="Structures"/>
    <m/>
    <s v="Light"/>
    <m/>
    <s v="Other (Comments)"/>
    <s v="SUSPECTED OVERLOADED METER SOCKET FROM GROW LIGHTS"/>
    <s v="Other (Comments)"/>
    <s v="METER PANEL"/>
    <s v="Other (Comments)"/>
    <s v="CUSTOMER"/>
    <s v="Overhead"/>
    <m/>
    <s v="Y"/>
    <s v="PHOTOS"/>
    <s v="PG&amp;E Employee"/>
    <s v="KEN WALLER - KAW8"/>
    <m/>
    <m/>
    <m/>
    <s v="  "/>
    <m/>
    <m/>
    <m/>
    <m/>
    <m/>
    <m/>
    <m/>
    <m/>
    <m/>
    <m/>
    <m/>
    <m/>
    <m/>
    <m/>
    <m/>
    <m/>
    <m/>
    <m/>
    <m/>
    <m/>
    <m/>
    <m/>
    <m/>
    <m/>
    <m/>
    <m/>
    <m/>
    <m/>
    <m/>
    <m/>
    <m/>
    <m/>
    <m/>
    <m/>
    <m/>
    <m/>
    <m/>
    <m/>
    <m/>
    <m/>
    <m/>
    <m/>
    <m/>
    <m/>
    <m/>
    <m/>
    <m/>
  </r>
  <r>
    <n v="481"/>
    <s v="TLAL"/>
    <s v="3 - QC Complete"/>
    <n v="44342"/>
    <n v="44617"/>
    <s v="Tree grew into overhead secondary circuit, resulting in a wire down and small grass fire. The ensuing fire was less than one meter in size. OIS: 1340393; FOID: T005280484 (VLD4, Valerie Decker), T005280482 (FTG1, Francisco Gumataotao Jr.), T005280407, T005280486; EC: 120928415; PM: 31539337; Circuit ID: 063642107, SAP Pole ID: 101664935"/>
    <s v="\\fxshare-nas05\quotashare-fs01\ESA\5 - Ignition Tracking\2021_Ignition_QC_Folders\20210504_1340393_nan_nan_T005280484"/>
    <s v=" "/>
    <m/>
    <s v="TLAL"/>
    <s v="Create &amp; Outage Time, Equipment Type Associated to Ignition, Nominal Voltage Updated; Additional FOIDs &amp; EC Tag is Added"/>
    <n v="44342"/>
    <m/>
    <s v="Not In Scope"/>
    <m/>
    <m/>
    <m/>
    <m/>
    <m/>
    <m/>
    <m/>
    <m/>
    <m/>
    <m/>
    <m/>
    <m/>
    <m/>
    <m/>
    <m/>
    <m/>
    <m/>
    <m/>
    <m/>
    <m/>
    <m/>
    <m/>
    <m/>
    <m/>
    <m/>
    <m/>
    <m/>
    <m/>
    <m/>
    <m/>
    <m/>
    <m/>
    <m/>
    <m/>
    <m/>
    <m/>
    <m/>
    <m/>
    <m/>
    <s v="Y"/>
    <n v="44342"/>
    <m/>
    <s v="VLD4, FTG1"/>
    <s v="vldr@pge.com, ftg1@pge.com"/>
    <s v="Email in &quot;Work Inquiry&quot; sub-folder"/>
    <m/>
    <s v=" "/>
    <x v="235"/>
    <s v="08:12:00"/>
    <n v="44320"/>
    <s v="08:56:00"/>
    <s v="FAS"/>
    <s v="N"/>
    <s v="N"/>
    <n v="1340393"/>
    <m/>
    <m/>
    <s v="T005280484, T005280482, T005280407, T005280486"/>
    <n v="120928415"/>
    <m/>
    <m/>
    <s v="PG&amp;E_481_Ignition_20210504_2.jpg"/>
    <s v=" "/>
    <x v="0"/>
    <x v="0"/>
    <s v="Y"/>
    <s v="N"/>
    <s v="N"/>
    <s v="On May 4, 2021 at 0925 hours, PG&amp;E Troublemen patrolled the Peabody 2107 12kV Distribution Circuit number 063642107, in the Local Responsibility area along the north edge of the cemetery above the driveway at 1241 Collinsville Road in Suisun City (Bird's Landing). They observed one phase (100') of broken open-wire secondary 4 ACSR overhead conductor down on the ground, two sets of damaged 44H cutouts with Arc Snuffers, and a small fire. Initial analysis indicates the ignition was caused by a 14' tall (7&quot; DBH) hackberry tree had sprouts that grew into and rubbing against the line, which caused the wires to get together, sparked an ignition, and burned the center-phase down. The Vegetation Management Incident Report form noted that the open-wire secondary lines hung very low and there were several small hackberry trees and one pepper tree underneath them. The line was returned to service on May 4, 2021. This ignition did not meet the reporting criteria, because the fire was not greater than one linear meter. This information is preliminary."/>
    <s v="PG&amp;E"/>
    <s v="Vegetation"/>
    <s v="Conductor, Cutouts"/>
    <s v="D"/>
    <s v="D"/>
    <s v="&lt;3 meters of linear travel"/>
    <m/>
    <m/>
    <m/>
    <m/>
    <m/>
    <s v="Vegetation"/>
    <s v="Contact from object"/>
    <s v="Veg. contact"/>
    <s v="Y"/>
    <s v="Overhead"/>
    <x v="2"/>
    <s v="Conductor - Open Wire Secondary"/>
    <s v="Conductor, Cutouts"/>
    <n v="101664935"/>
    <s v=" "/>
    <x v="0"/>
    <n v="38.083753299999998"/>
    <n v="-121.850765"/>
    <s v="Solano"/>
    <s v="PEABODY 2107"/>
    <n v="12000"/>
    <m/>
    <x v="0"/>
    <s v="Self Extinguished"/>
    <s v="Herbaceous"/>
    <m/>
    <m/>
    <s v="N"/>
    <m/>
    <m/>
    <n v="246"/>
    <m/>
    <s v="N"/>
    <s v="Y"/>
    <s v="202105021800"/>
    <s v="202105021800"/>
    <s v="2021-05-04"/>
    <m/>
    <m/>
    <m/>
    <m/>
    <m/>
    <m/>
    <m/>
    <m/>
    <m/>
    <m/>
    <m/>
    <m/>
    <m/>
    <m/>
    <m/>
    <m/>
    <m/>
    <m/>
    <m/>
    <s v="  "/>
    <s v="SACRAMENTO"/>
    <s v="VACAVILLE 05"/>
    <s v="08:59"/>
    <n v="44320"/>
    <n v="1340393"/>
    <s v="T005280484"/>
    <s v="UNKNOWN"/>
    <s v="COLLINSVILLE RD "/>
    <s v="RIO VISTA"/>
    <n v="38.083889999999997"/>
    <n v="-121.8503"/>
    <s v="S4TVLD4"/>
    <s v="DECKER, VALERIE"/>
    <n v="63642107"/>
    <s v="20210504 10:25"/>
    <n v="9260"/>
    <m/>
    <s v="CREW REQ TO REPAIR SECONDARY 1 PHASE DOWN AND TRIM TREES OR INSTALL SPREADER BRACKETS THROUGHOUT. "/>
    <s v="Y"/>
    <m/>
    <m/>
    <s v="38.0837533,-121.8507650,0.500000,3D"/>
    <m/>
    <m/>
    <s v="FEW SPOTS FROM SPARKS OF WIRE"/>
    <m/>
    <m/>
    <s v="N"/>
    <s v="Y"/>
    <m/>
    <s v="Clear"/>
    <m/>
    <s v="Private Land"/>
    <m/>
    <s v="Light"/>
    <m/>
    <s v="Vegetation"/>
    <m/>
    <s v="&lt; 1 meter"/>
    <m/>
    <s v="Self Extinguished"/>
    <m/>
    <s v="Overhead"/>
    <m/>
    <s v="N"/>
    <m/>
    <m/>
    <m/>
    <s v="TREE-GREW INTO LINE"/>
    <s v="CONDUCTOR, OVERHEAD"/>
    <s v="N"/>
    <s v="  "/>
    <m/>
    <m/>
    <m/>
    <m/>
    <m/>
    <m/>
    <m/>
    <m/>
    <m/>
    <m/>
    <m/>
    <m/>
    <m/>
    <m/>
    <m/>
    <m/>
    <m/>
    <m/>
    <m/>
    <m/>
    <m/>
    <m/>
    <m/>
    <m/>
    <m/>
    <m/>
    <m/>
    <m/>
    <m/>
    <m/>
    <m/>
    <m/>
    <m/>
    <m/>
    <m/>
    <m/>
    <m/>
    <m/>
    <m/>
    <m/>
    <m/>
    <m/>
    <m/>
    <m/>
    <m/>
    <m/>
    <m/>
  </r>
  <r>
    <n v="480"/>
    <s v="AGFC"/>
    <s v="3 - QC Complete"/>
    <n v="44320"/>
    <n v="44617"/>
    <s v="Other fire, not attributable to PG&amp;E. Troubleman FLD remarks: FD reported this fire was started by homeless and not PG&amp;E assets. This information is preliminary."/>
    <s v="\\fxshare-nas05\quotashare-fs01\ESA\5 - Ignition Tracking\2021_Ignition_QC_Folders\20210504_1340322_nan_nan_T005280290"/>
    <s v=" "/>
    <m/>
    <m/>
    <m/>
    <m/>
    <m/>
    <s v="Not In Scope"/>
    <m/>
    <m/>
    <m/>
    <m/>
    <m/>
    <m/>
    <m/>
    <m/>
    <m/>
    <m/>
    <m/>
    <m/>
    <m/>
    <m/>
    <m/>
    <m/>
    <m/>
    <m/>
    <m/>
    <m/>
    <m/>
    <m/>
    <m/>
    <m/>
    <m/>
    <m/>
    <m/>
    <m/>
    <m/>
    <m/>
    <m/>
    <m/>
    <m/>
    <m/>
    <m/>
    <m/>
    <m/>
    <m/>
    <m/>
    <m/>
    <m/>
    <m/>
    <m/>
    <m/>
    <m/>
    <m/>
    <s v=" "/>
    <x v="235"/>
    <s v="06:18:00"/>
    <n v="44320"/>
    <s v="06:18:00"/>
    <s v="FAS"/>
    <s v="N"/>
    <s v="N"/>
    <n v="1340322"/>
    <m/>
    <m/>
    <s v="T005280290"/>
    <m/>
    <m/>
    <m/>
    <m/>
    <s v=" "/>
    <x v="0"/>
    <x v="1"/>
    <s v="N"/>
    <s v="N"/>
    <s v="N"/>
    <s v="Other fire, not attributable to PG&amp;E. Troubleman FLD remarks: FD reported this fire was started by homeless and not PG&amp;E assets. "/>
    <s v="Not PG&amp;E"/>
    <s v="Other"/>
    <m/>
    <m/>
    <m/>
    <s v="&lt;3 meters of linear travel"/>
    <m/>
    <m/>
    <m/>
    <m/>
    <m/>
    <s v="Other Fire: Non-PG&amp;E related"/>
    <m/>
    <m/>
    <m/>
    <s v="Overhead"/>
    <x v="1"/>
    <m/>
    <m/>
    <m/>
    <s v=" "/>
    <x v="0"/>
    <n v="36.725760000000001"/>
    <n v="-119.78028999999999"/>
    <s v="Fresno"/>
    <s v="CALIFORNIA AVE 1104 "/>
    <n v="12000"/>
    <m/>
    <x v="0"/>
    <s v="Fresno FD"/>
    <s v="Urban"/>
    <m/>
    <m/>
    <s v="N"/>
    <m/>
    <m/>
    <m/>
    <m/>
    <s v="N"/>
    <s v="N"/>
    <m/>
    <m/>
    <s v="2021-05-04"/>
    <m/>
    <m/>
    <m/>
    <m/>
    <m/>
    <m/>
    <m/>
    <m/>
    <m/>
    <m/>
    <m/>
    <m/>
    <m/>
    <m/>
    <m/>
    <m/>
    <m/>
    <m/>
    <m/>
    <s v="  "/>
    <s v="FRESNO"/>
    <s v="FRESNO 02"/>
    <s v="06:18"/>
    <n v="44320"/>
    <n v="1340322"/>
    <s v="T005280290"/>
    <n v="135"/>
    <s v="VAN NESS AVE"/>
    <s v="FRESNO"/>
    <n v="36.725760000000001"/>
    <n v="-119.78028999999999"/>
    <s v="F4TL1F9"/>
    <s v="FULL, LARAMIE"/>
    <n v="252281104"/>
    <s v="20210504 08:24"/>
    <n v="9260"/>
    <m/>
    <s v="crew on site to make repairs to damaged services per fire dept. fire was started by homeless in alley and damaged pge service wires.  fire was not caused by pge per fd"/>
    <s v="Y"/>
    <m/>
    <m/>
    <m/>
    <n v="36.725760000000001"/>
    <n v="-119.78028999999999"/>
    <s v="fire in alley behind 135 van ness ave"/>
    <s v="fresno fd"/>
    <m/>
    <s v="N"/>
    <s v="Y"/>
    <m/>
    <s v="Clear"/>
    <m/>
    <s v="Structures"/>
    <m/>
    <s v="Calm"/>
    <m/>
    <s v="3rd Party"/>
    <m/>
    <s v="1 meter - &lt; 3 meters"/>
    <m/>
    <s v="Fire Dept"/>
    <m/>
    <s v="Overhead"/>
    <m/>
    <s v="N"/>
    <m/>
    <m/>
    <m/>
    <s v="VANDALISM"/>
    <s v="CONDUCTOR, OVERHEAD"/>
    <s v="N"/>
    <s v="  "/>
    <m/>
    <m/>
    <m/>
    <m/>
    <m/>
    <m/>
    <m/>
    <m/>
    <m/>
    <m/>
    <m/>
    <m/>
    <m/>
    <m/>
    <m/>
    <m/>
    <m/>
    <m/>
    <m/>
    <m/>
    <m/>
    <m/>
    <m/>
    <m/>
    <m/>
    <m/>
    <m/>
    <m/>
    <m/>
    <m/>
    <m/>
    <m/>
    <m/>
    <m/>
    <m/>
    <m/>
    <m/>
    <m/>
    <m/>
    <m/>
    <m/>
    <m/>
    <m/>
    <m/>
    <m/>
    <m/>
    <m/>
  </r>
  <r>
    <n v="479"/>
    <s v="S7RM"/>
    <s v="3 - QC Complete"/>
    <n v="44327"/>
    <n v="44617"/>
    <s v="Riser failure resulted in a pole fire ignition. The ensuing fire wa 1 meter - 3 meters in size. 2 EC tags created for this incident.  EC # 120926362 was cancelled, EC # 120926364 is the correct one. "/>
    <s v="\\fxshare-nas05\quotashare-fs01\ESA\5 - Ignition Tracking\2021_Ignition_QC_Folders\20210504_1340298_nan_nan_T005280256"/>
    <s v=" "/>
    <m/>
    <m/>
    <m/>
    <m/>
    <m/>
    <s v="Not In Scope"/>
    <m/>
    <m/>
    <m/>
    <m/>
    <m/>
    <m/>
    <m/>
    <m/>
    <m/>
    <m/>
    <m/>
    <m/>
    <m/>
    <m/>
    <m/>
    <m/>
    <m/>
    <m/>
    <m/>
    <m/>
    <m/>
    <m/>
    <m/>
    <m/>
    <m/>
    <m/>
    <m/>
    <m/>
    <m/>
    <m/>
    <m/>
    <m/>
    <m/>
    <m/>
    <m/>
    <m/>
    <m/>
    <m/>
    <m/>
    <s v="Y"/>
    <n v="44322"/>
    <m/>
    <s v="DMWH"/>
    <s v="(408) 876-0130"/>
    <s v="inquiring about suspected cause. "/>
    <m/>
    <s v=" "/>
    <x v="235"/>
    <s v="00:51:00"/>
    <n v="44320"/>
    <s v="00:43:00"/>
    <s v="FAS"/>
    <s v="N"/>
    <s v="N"/>
    <n v="1340298"/>
    <s v="21-0056427"/>
    <m/>
    <s v="T005280256"/>
    <n v="120926364"/>
    <m/>
    <m/>
    <s v="PG&amp;E_479_ignition_20210504_1.jpg"/>
    <s v=" "/>
    <x v="1"/>
    <x v="0"/>
    <s v="Y"/>
    <s v="Y"/>
    <s v="N"/>
    <s v="On May 4th, 2021 at 01:01 hrs. a PG &amp; E Troubleman was dispatched to the Castro Valley 1102 12 KV Distribution Circuit near D Street and Machado Court in the City of Hayward in response to a report of a Riser failure which resulted in a pole fire.  The ensuing fire was 1 Meter -&lt; 3 Meters in size, was confined to the pole  and was extinguished by the Hayward fire department.  The responding troubleman found Riser # 11941 on fire.  He de-energized the circuit and made safe.  Initial analysis indicates that the riser ignited for an unknown reason however, the responding troubleman found 1 of 2 fuses were blown open.  On May 4th, 2021 a PG &amp; E crew spliced the cable at the Riser, repaired 40 feet of 1/0 Alum. Conductor and 2 Pot Heads.  "/>
    <s v="PG&amp;E"/>
    <s v="Other"/>
    <s v="Riser"/>
    <s v="D"/>
    <s v="D"/>
    <s v="&lt;3 meters of linear travel"/>
    <m/>
    <m/>
    <m/>
    <m/>
    <m/>
    <s v="Equipment - PG&amp;E"/>
    <s v="All types of equipment / facility failure"/>
    <s v="Riser Failure"/>
    <s v="Y"/>
    <s v="Overhead"/>
    <x v="0"/>
    <s v="Riser"/>
    <s v="Conductor, Pot heads"/>
    <n v="14091102"/>
    <s v=" "/>
    <x v="0"/>
    <n v="37.681820000000002"/>
    <n v="-122.0476067"/>
    <s v="Alameda"/>
    <s v="CASTRO VALLEY 1102"/>
    <n v="12000"/>
    <m/>
    <x v="0"/>
    <s v="Hayward FD"/>
    <s v="Urban"/>
    <m/>
    <m/>
    <s v="N"/>
    <m/>
    <m/>
    <m/>
    <m/>
    <s v="N"/>
    <s v="N"/>
    <m/>
    <m/>
    <s v="2021-05-04"/>
    <m/>
    <m/>
    <m/>
    <m/>
    <m/>
    <m/>
    <m/>
    <m/>
    <m/>
    <m/>
    <m/>
    <m/>
    <m/>
    <m/>
    <m/>
    <m/>
    <m/>
    <m/>
    <m/>
    <s v="  "/>
    <s v="MISSION"/>
    <s v="HAYWARD 03"/>
    <s v="01:01"/>
    <n v="44320"/>
    <n v="1340298"/>
    <s v="T005280256"/>
    <n v="23515"/>
    <s v="MAUD AVE"/>
    <s v="HAYWARD"/>
    <n v="37.691719999999997"/>
    <n v="-122.06121"/>
    <s v="M2TDMWH"/>
    <s v="WHITNEY, DWIGHT "/>
    <n v="1409"/>
    <s v="20210504 03:20"/>
    <n v="9002"/>
    <m/>
    <s v="Found Riser 11941 on fire. De-energized. Fire dept extinguished fire. 11941 Opened.  Oncall supervisor notified. Crew to make repairs"/>
    <s v="Y"/>
    <m/>
    <m/>
    <s v="37.6818200,-122.0476067,9.900000,2D"/>
    <m/>
    <m/>
    <m/>
    <s v="Hawyard FD"/>
    <m/>
    <s v="N"/>
    <s v="Y"/>
    <m/>
    <s v="Clear"/>
    <m/>
    <s v="PG&amp;E Only"/>
    <m/>
    <s v="Calm"/>
    <m/>
    <s v="PG&amp;E Equipment"/>
    <m/>
    <s v="1 meter - &lt; 3 meters"/>
    <m/>
    <s v="Fire Dept"/>
    <m/>
    <s v="Overhead"/>
    <m/>
    <s v="N"/>
    <m/>
    <m/>
    <m/>
    <s v="UNDERGROUND"/>
    <s v="CONDUCTOR, UNDERGROUND"/>
    <s v="N"/>
    <s v="  "/>
    <m/>
    <m/>
    <m/>
    <m/>
    <m/>
    <m/>
    <m/>
    <m/>
    <m/>
    <m/>
    <m/>
    <m/>
    <m/>
    <m/>
    <m/>
    <m/>
    <m/>
    <m/>
    <m/>
    <m/>
    <m/>
    <m/>
    <m/>
    <m/>
    <m/>
    <m/>
    <m/>
    <m/>
    <m/>
    <m/>
    <m/>
    <m/>
    <m/>
    <m/>
    <m/>
    <m/>
    <m/>
    <m/>
    <m/>
    <m/>
    <m/>
    <m/>
    <m/>
    <m/>
    <m/>
    <m/>
    <m/>
  </r>
  <r>
    <n v="2387"/>
    <s v="MMY6"/>
    <s v="3 - QC Complete"/>
    <n v="44550"/>
    <n v="44617"/>
    <s v="Burnt crossarm was replaced; No mention of how it was burned; Going to contact Tman"/>
    <s v="\\fxshare-nas05\quotashare-fs01\ESA\5 - Ignition Tracking\Action Items, CAP Items, Missed Ignitions\Missed_Ignitions_Audit\003_SAP_Missed_Ignitions\20210503_320_1338990_120915581"/>
    <s v=" "/>
    <m/>
    <m/>
    <m/>
    <m/>
    <m/>
    <m/>
    <m/>
    <m/>
    <m/>
    <m/>
    <m/>
    <m/>
    <m/>
    <m/>
    <m/>
    <m/>
    <m/>
    <m/>
    <m/>
    <m/>
    <m/>
    <m/>
    <m/>
    <m/>
    <m/>
    <m/>
    <m/>
    <m/>
    <m/>
    <m/>
    <m/>
    <m/>
    <m/>
    <m/>
    <m/>
    <m/>
    <m/>
    <m/>
    <m/>
    <m/>
    <m/>
    <m/>
    <m/>
    <m/>
    <m/>
    <s v="Yes"/>
    <n v="44396"/>
    <m/>
    <s v="DEKF"/>
    <s v="DEKF@pge.com"/>
    <s v="Requesting info on what burnt crossarm and whether a fire occurred."/>
    <m/>
    <s v=" "/>
    <x v="236"/>
    <m/>
    <n v="44317"/>
    <s v="21:30:00"/>
    <s v="SAP"/>
    <s v="Y"/>
    <s v="N"/>
    <n v="1338990"/>
    <s v="21-0055818"/>
    <m/>
    <s v="T005278731"/>
    <n v="120915581"/>
    <m/>
    <m/>
    <m/>
    <s v=" "/>
    <x v="0"/>
    <x v="0"/>
    <s v="N"/>
    <s v="N"/>
    <s v="N"/>
    <s v="On 2021-05-03, PG&amp;E observed an outage on the MORRO BAY 1101  12KV circuit in San Luis Obispo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Contamination"/>
    <s v="Contamination"/>
    <s v="Contamination"/>
    <s v="N"/>
    <s v="Overhead"/>
    <x v="1"/>
    <s v="Crossarm"/>
    <m/>
    <n v="101848320"/>
    <s v=" "/>
    <x v="0"/>
    <n v="35.385469999999998"/>
    <n v="-120.85733"/>
    <s v="San Luis Obispo"/>
    <s v="MORRO BAY 1101 "/>
    <n v="12000"/>
    <m/>
    <x v="0"/>
    <s v="Self Extinguished"/>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478"/>
    <s v="AGFC"/>
    <s v="3 - QC Complete"/>
    <n v="44319"/>
    <n v="44617"/>
    <s v="Structure fire, not attributable to PG&amp;E. Troubleman states apartment fire melted buss bar. This information is preliminary."/>
    <s v="\\fxshare-nas05\quotashare-fs01\ESA\5 - Ignition Tracking\2021_Ignition_QC_Folders\20210503_nan_nan_nan_1506779885"/>
    <s v=" "/>
    <m/>
    <m/>
    <m/>
    <m/>
    <m/>
    <s v="Not In Scope"/>
    <m/>
    <m/>
    <m/>
    <m/>
    <m/>
    <m/>
    <m/>
    <m/>
    <m/>
    <m/>
    <m/>
    <m/>
    <m/>
    <m/>
    <m/>
    <m/>
    <m/>
    <m/>
    <m/>
    <m/>
    <m/>
    <m/>
    <m/>
    <m/>
    <m/>
    <m/>
    <m/>
    <m/>
    <m/>
    <m/>
    <m/>
    <m/>
    <m/>
    <m/>
    <m/>
    <m/>
    <m/>
    <m/>
    <m/>
    <m/>
    <m/>
    <m/>
    <m/>
    <m/>
    <m/>
    <m/>
    <s v=" "/>
    <x v="236"/>
    <s v="18:26:00"/>
    <m/>
    <m/>
    <s v="FAS"/>
    <s v="N"/>
    <s v="N"/>
    <m/>
    <m/>
    <m/>
    <n v="1506779885"/>
    <m/>
    <m/>
    <m/>
    <m/>
    <s v=" "/>
    <x v="0"/>
    <x v="1"/>
    <s v="N"/>
    <s v="N"/>
    <s v="N"/>
    <s v="Structure fire, not attributable to PG&amp;E. Troubleman states apartment fire melted buss bar. This information is preliminary."/>
    <s v="Not PG&amp;E"/>
    <s v="Building"/>
    <m/>
    <m/>
    <m/>
    <s v="&lt;3 meters of linear travel"/>
    <m/>
    <m/>
    <m/>
    <m/>
    <m/>
    <s v="Other Fire: Non-PG&amp;E related"/>
    <m/>
    <m/>
    <m/>
    <s v="Underbuild"/>
    <x v="1"/>
    <m/>
    <m/>
    <m/>
    <s v=" "/>
    <x v="0"/>
    <n v="37.997871000000004"/>
    <n v="-121.757879"/>
    <s v="Contra Costa"/>
    <s v="CONTRA COSTA 2109 "/>
    <n v="21000"/>
    <m/>
    <x v="0"/>
    <s v="Antioch FD"/>
    <s v="Urban"/>
    <m/>
    <m/>
    <s v="N"/>
    <m/>
    <m/>
    <m/>
    <m/>
    <s v="N"/>
    <s v="N"/>
    <m/>
    <m/>
    <s v="2021-05-03"/>
    <m/>
    <m/>
    <m/>
    <m/>
    <m/>
    <m/>
    <m/>
    <m/>
    <m/>
    <m/>
    <m/>
    <m/>
    <m/>
    <m/>
    <m/>
    <m/>
    <m/>
    <m/>
    <m/>
    <s v="  "/>
    <s v="DIABLO"/>
    <s v="ANTIOCH 03"/>
    <s v="18:26"/>
    <n v="44319"/>
    <m/>
    <n v="1506779885"/>
    <n v="3339"/>
    <s v="OAKLEY RD"/>
    <s v="ANTIOCH"/>
    <n v="37.997871000000004"/>
    <n v="-121.757879"/>
    <s v="D1TJPZ2"/>
    <s v="ZUNIGA, JUAN "/>
    <n v="13652109"/>
    <s v="20210503 19:44"/>
    <n v="1102"/>
    <m/>
    <s v="HOUSE FIRE CAUSED 4 WAY BUSS BARS TO MELT AFFECTED 3 CUSTOMERS EC TAG CREATED CREW TO CHANGE OUT TO CK INTEGRITY OF WIRE TO BURNT HOME MELTED METER"/>
    <s v="Y"/>
    <n v="4"/>
    <s v="\\fxshare-nas05\quotashare-fs01\ESA\5 - Ignition Tracking\Fire_Tab_Attachment_Files"/>
    <m/>
    <n v="37.997871000000004"/>
    <n v="-121.757879"/>
    <m/>
    <m/>
    <m/>
    <s v="Y"/>
    <s v="Y"/>
    <s v="Y"/>
    <s v="Clear"/>
    <m/>
    <s v="Structures"/>
    <m/>
    <s v="Calm"/>
    <m/>
    <s v="3rd Party"/>
    <m/>
    <s v="3 meters - 0.25 Acres"/>
    <m/>
    <s v="Fire Dept"/>
    <m/>
    <s v="Underbuild"/>
    <m/>
    <s v="N"/>
    <m/>
    <m/>
    <m/>
    <m/>
    <m/>
    <m/>
    <s v="  "/>
    <m/>
    <m/>
    <m/>
    <m/>
    <m/>
    <m/>
    <m/>
    <m/>
    <m/>
    <m/>
    <m/>
    <m/>
    <m/>
    <m/>
    <m/>
    <m/>
    <m/>
    <m/>
    <m/>
    <m/>
    <m/>
    <m/>
    <m/>
    <m/>
    <m/>
    <m/>
    <m/>
    <m/>
    <m/>
    <m/>
    <m/>
    <m/>
    <m/>
    <m/>
    <m/>
    <m/>
    <m/>
    <m/>
    <m/>
    <m/>
    <m/>
    <m/>
    <m/>
    <m/>
    <m/>
    <m/>
    <m/>
  </r>
  <r>
    <n v="477"/>
    <s v="AGFC"/>
    <s v="3 - QC Complete"/>
    <n v="44319"/>
    <n v="44617"/>
    <s v="Other fire, not attributable to PG&amp;E. Troubleman states, grass fire that chared pole and PG&amp;E okay. This information is preliminary."/>
    <s v="\\fxshare-nas05\quotashare-fs01\ESA\5 - Ignition Tracking\2021_Ignition_QC_Folders\20210503_nan_nan_nan_224497"/>
    <s v=" "/>
    <m/>
    <m/>
    <m/>
    <m/>
    <m/>
    <s v="Not In Scope"/>
    <m/>
    <m/>
    <m/>
    <m/>
    <m/>
    <m/>
    <m/>
    <m/>
    <m/>
    <m/>
    <m/>
    <m/>
    <m/>
    <m/>
    <m/>
    <m/>
    <m/>
    <m/>
    <m/>
    <m/>
    <m/>
    <m/>
    <m/>
    <m/>
    <m/>
    <m/>
    <m/>
    <m/>
    <m/>
    <m/>
    <m/>
    <m/>
    <m/>
    <m/>
    <m/>
    <m/>
    <m/>
    <m/>
    <m/>
    <m/>
    <m/>
    <m/>
    <m/>
    <m/>
    <m/>
    <m/>
    <s v=" "/>
    <x v="236"/>
    <s v="17:50:00"/>
    <m/>
    <m/>
    <s v="FAS"/>
    <s v="N"/>
    <s v="N"/>
    <m/>
    <m/>
    <m/>
    <n v="224497"/>
    <m/>
    <m/>
    <m/>
    <m/>
    <s v=" "/>
    <x v="0"/>
    <x v="1"/>
    <s v="N"/>
    <s v="N"/>
    <s v="N"/>
    <s v="Other fire, not attributable to PG&amp;E. Troubleman states, grass fire that chared pole and PG&amp;E okay. This information is preliminary."/>
    <s v="Not PG&amp;E"/>
    <s v="Vegetation"/>
    <m/>
    <m/>
    <m/>
    <s v="&lt;3 meters of linear travel"/>
    <m/>
    <m/>
    <m/>
    <m/>
    <m/>
    <s v="Other Fire: Non-PG&amp;E related"/>
    <m/>
    <m/>
    <m/>
    <s v="Overhead"/>
    <x v="1"/>
    <m/>
    <m/>
    <m/>
    <s v=" "/>
    <x v="0"/>
    <n v="37.783670000000001"/>
    <n v="-121.27043329999999"/>
    <s v="San Joaquin"/>
    <s v="VIERRA 1707"/>
    <n v="17000"/>
    <m/>
    <x v="0"/>
    <s v="Manteca FD"/>
    <s v="Urban"/>
    <m/>
    <m/>
    <s v="N"/>
    <m/>
    <m/>
    <m/>
    <m/>
    <s v="N"/>
    <s v="Y"/>
    <s v="202105021800"/>
    <s v="202105021800"/>
    <s v="2021-05-03"/>
    <m/>
    <m/>
    <m/>
    <m/>
    <m/>
    <m/>
    <m/>
    <m/>
    <m/>
    <m/>
    <m/>
    <m/>
    <m/>
    <m/>
    <m/>
    <m/>
    <m/>
    <m/>
    <m/>
    <s v="  "/>
    <s v="STOCKTON"/>
    <s v="MANTECA"/>
    <s v="17:50"/>
    <n v="44319"/>
    <m/>
    <n v="224497"/>
    <s v="UNKNOWN"/>
    <s v="PREMISES DO NOT CHANGE"/>
    <s v="MANTECA"/>
    <n v="37.789527"/>
    <n v="-121.24125100000001"/>
    <s v="Q3TAMSR"/>
    <s v="SHAFFER, AARON"/>
    <m/>
    <s v="20210503 18:12"/>
    <n v="1320"/>
    <m/>
    <s v="GRASS FIRE CHARD POLE NO DAMAGE ALL PGE OK"/>
    <s v="Y"/>
    <m/>
    <m/>
    <s v="37.7836700,-121.2704333,1.200000,3D"/>
    <m/>
    <m/>
    <m/>
    <s v="MANTECA "/>
    <m/>
    <s v="N"/>
    <s v="Y"/>
    <s v="N"/>
    <s v="Clear"/>
    <m/>
    <s v="Private Land"/>
    <m/>
    <s v="Breezy"/>
    <m/>
    <s v="Vegetation"/>
    <m/>
    <s v="0.25 - 10 Acres"/>
    <m/>
    <s v="Fire Dept"/>
    <m/>
    <s v="Overhead"/>
    <m/>
    <s v="N"/>
    <m/>
    <m/>
    <m/>
    <m/>
    <m/>
    <m/>
    <s v="  "/>
    <m/>
    <m/>
    <m/>
    <m/>
    <m/>
    <m/>
    <m/>
    <m/>
    <m/>
    <m/>
    <m/>
    <m/>
    <m/>
    <m/>
    <m/>
    <m/>
    <m/>
    <m/>
    <m/>
    <m/>
    <m/>
    <m/>
    <m/>
    <m/>
    <m/>
    <m/>
    <m/>
    <m/>
    <m/>
    <m/>
    <m/>
    <m/>
    <m/>
    <m/>
    <m/>
    <m/>
    <m/>
    <m/>
    <m/>
    <m/>
    <m/>
    <m/>
    <m/>
    <m/>
    <m/>
    <m/>
    <m/>
  </r>
  <r>
    <n v="476"/>
    <s v="AGFC"/>
    <s v="3 - QC Complete"/>
    <n v="44319"/>
    <n v="44617"/>
    <s v="Structure fire, not attributable to PG&amp;E. Fire in apartment unit, troubleman booted meter. This information is preliminary. "/>
    <s v="\\fxshare-nas05\quotashare-fs01\ESA\5 - Ignition Tracking\2021_Ignition_QC_Folders\20210503_nan_nan_nan_4016464690"/>
    <s v=" "/>
    <m/>
    <m/>
    <m/>
    <m/>
    <m/>
    <s v="Not In Scope"/>
    <m/>
    <m/>
    <m/>
    <m/>
    <m/>
    <m/>
    <m/>
    <m/>
    <m/>
    <m/>
    <m/>
    <m/>
    <m/>
    <m/>
    <m/>
    <m/>
    <m/>
    <m/>
    <m/>
    <m/>
    <m/>
    <m/>
    <m/>
    <m/>
    <m/>
    <m/>
    <m/>
    <m/>
    <m/>
    <m/>
    <m/>
    <m/>
    <m/>
    <m/>
    <m/>
    <m/>
    <m/>
    <m/>
    <m/>
    <m/>
    <m/>
    <m/>
    <m/>
    <m/>
    <m/>
    <m/>
    <s v=" "/>
    <x v="236"/>
    <s v="17:11:00"/>
    <m/>
    <m/>
    <s v="FAS"/>
    <s v="N"/>
    <s v="N"/>
    <m/>
    <m/>
    <m/>
    <n v="4016464690"/>
    <m/>
    <m/>
    <m/>
    <m/>
    <s v=" "/>
    <x v="0"/>
    <x v="1"/>
    <s v="N"/>
    <s v="N"/>
    <s v="N"/>
    <s v="Structure fire, not attributable to PG&amp;E. Fire in apartment unit, troubleman booted meter. This information is preliminary. "/>
    <s v="Not PG&amp;E"/>
    <s v="Building"/>
    <m/>
    <m/>
    <m/>
    <s v="&lt;0.25"/>
    <m/>
    <m/>
    <m/>
    <m/>
    <m/>
    <s v="Other Fire: Non-PG&amp;E related"/>
    <m/>
    <m/>
    <m/>
    <s v="Overhead"/>
    <x v="1"/>
    <m/>
    <m/>
    <m/>
    <s v=" "/>
    <x v="0"/>
    <n v="38.128214"/>
    <n v="-122.24481299999999"/>
    <s v="Solano"/>
    <s v="HIGHWAY 1106"/>
    <n v="12000"/>
    <m/>
    <x v="0"/>
    <s v="Vallejo FD"/>
    <s v="Urban"/>
    <m/>
    <m/>
    <s v="N"/>
    <m/>
    <m/>
    <m/>
    <m/>
    <s v="N"/>
    <s v="Y"/>
    <s v="202105021800"/>
    <s v="202105021800"/>
    <s v="2021-05-03"/>
    <m/>
    <m/>
    <m/>
    <m/>
    <m/>
    <m/>
    <m/>
    <m/>
    <m/>
    <m/>
    <m/>
    <m/>
    <m/>
    <m/>
    <m/>
    <m/>
    <m/>
    <m/>
    <m/>
    <s v="  "/>
    <s v="NORTH BAY"/>
    <s v="VALLEJO 03"/>
    <s v="17:11"/>
    <n v="44319"/>
    <m/>
    <n v="4016464690"/>
    <n v="1020"/>
    <s v="N CAMINO ALTO APT 40"/>
    <s v="VALLEJO"/>
    <n v="38.128016000000002"/>
    <n v="-122.244924"/>
    <s v="N3TD6HA"/>
    <s v="HANSELL, DAVE"/>
    <n v="42651106"/>
    <s v="20210503 18:32"/>
    <n v="1101"/>
    <m/>
    <s v="STRUCTURE FIRE IN UNIT 42. BOOTED METER PER VFD."/>
    <s v="Y"/>
    <m/>
    <m/>
    <m/>
    <n v="38.128214"/>
    <n v="-122.24481299999999"/>
    <s v="UNIT 42"/>
    <s v="VALLEJO FIRE DEPT"/>
    <m/>
    <s v="N"/>
    <s v="Y"/>
    <s v="Y"/>
    <s v="Clear"/>
    <m/>
    <s v="Structures"/>
    <m/>
    <s v="Calm"/>
    <m/>
    <s v="Unknown"/>
    <m/>
    <s v="Structure Only"/>
    <m/>
    <s v="Fire Dept"/>
    <m/>
    <s v="Overhead"/>
    <m/>
    <s v="N"/>
    <m/>
    <m/>
    <m/>
    <m/>
    <m/>
    <m/>
    <s v="  "/>
    <m/>
    <m/>
    <m/>
    <m/>
    <m/>
    <m/>
    <m/>
    <m/>
    <m/>
    <m/>
    <m/>
    <m/>
    <m/>
    <m/>
    <m/>
    <m/>
    <m/>
    <m/>
    <m/>
    <m/>
    <m/>
    <m/>
    <m/>
    <m/>
    <m/>
    <m/>
    <m/>
    <m/>
    <m/>
    <m/>
    <m/>
    <m/>
    <m/>
    <m/>
    <m/>
    <m/>
    <m/>
    <m/>
    <m/>
    <m/>
    <m/>
    <m/>
    <m/>
    <m/>
    <m/>
    <m/>
    <m/>
  </r>
  <r>
    <n v="475"/>
    <s v="AGFC"/>
    <s v="3 - QC Complete"/>
    <n v="44319"/>
    <n v="44617"/>
    <s v="Other fire, not attributable to PG&amp;E. Troubleman states this was caused by 3rd party. This information is preliminary."/>
    <s v="\\fxshare-nas05\quotashare-fs01\ESA\5 - Ignition Tracking\2021_Ignition_QC_Folders\20210503_nan_nan_nan_X315976609"/>
    <s v=" "/>
    <m/>
    <m/>
    <m/>
    <m/>
    <m/>
    <s v="Not In Scope"/>
    <m/>
    <m/>
    <m/>
    <m/>
    <m/>
    <m/>
    <m/>
    <m/>
    <m/>
    <m/>
    <m/>
    <m/>
    <m/>
    <m/>
    <m/>
    <m/>
    <m/>
    <m/>
    <m/>
    <m/>
    <m/>
    <m/>
    <m/>
    <m/>
    <m/>
    <m/>
    <m/>
    <m/>
    <m/>
    <m/>
    <m/>
    <m/>
    <m/>
    <m/>
    <m/>
    <m/>
    <m/>
    <m/>
    <m/>
    <m/>
    <m/>
    <m/>
    <m/>
    <m/>
    <m/>
    <m/>
    <s v=" "/>
    <x v="236"/>
    <s v="15:51:00"/>
    <m/>
    <m/>
    <s v="FAS"/>
    <s v="N"/>
    <s v="N"/>
    <m/>
    <m/>
    <m/>
    <s v="X315976609"/>
    <m/>
    <m/>
    <m/>
    <m/>
    <s v=" "/>
    <x v="0"/>
    <x v="1"/>
    <s v="N"/>
    <s v="N"/>
    <s v="N"/>
    <s v="Other fire, not attributable to PG&amp;E. Troubleman states this was caused by 3rd party. This information is preliminary."/>
    <s v="Not PG&amp;E"/>
    <s v="Vegetation"/>
    <m/>
    <m/>
    <m/>
    <s v="0.26-9.99"/>
    <m/>
    <m/>
    <m/>
    <m/>
    <m/>
    <s v="Other Fire: Non-PG&amp;E related"/>
    <m/>
    <m/>
    <m/>
    <s v="Overhead"/>
    <x v="1"/>
    <m/>
    <m/>
    <m/>
    <s v=" "/>
    <x v="0"/>
    <n v="37.253219999999999"/>
    <n v="-120.94877169999999"/>
    <s v="Merced"/>
    <s v="GUSTINE 1101"/>
    <n v="12000"/>
    <m/>
    <x v="0"/>
    <s v="Cal Fire"/>
    <s v="Wetland"/>
    <m/>
    <m/>
    <s v="N"/>
    <m/>
    <m/>
    <m/>
    <m/>
    <s v="N"/>
    <s v="N"/>
    <m/>
    <m/>
    <s v="2021-05-03"/>
    <m/>
    <m/>
    <m/>
    <m/>
    <m/>
    <m/>
    <m/>
    <m/>
    <m/>
    <m/>
    <m/>
    <m/>
    <m/>
    <m/>
    <m/>
    <m/>
    <m/>
    <m/>
    <m/>
    <s v="  "/>
    <s v="YOSEMITE"/>
    <s v="NEWMAN"/>
    <s v="15:51"/>
    <n v="44319"/>
    <m/>
    <s v="X315976609"/>
    <s v="UNKNOWN"/>
    <s v="PREMISES DO NOT CHANGE"/>
    <s v="GUSTINE"/>
    <n v="37.223740999999997"/>
    <n v="-121.03107900000001"/>
    <s v="Y6TJ5C7"/>
    <s v="CURNOW, JARED"/>
    <m/>
    <s v="20210503 17:13"/>
    <n v="1100"/>
    <m/>
    <s v="VEG FIRE, DE-ENERGIZED A TAP FOR FIRE UNDER LINES. CLOSED TAP WHEN CLEAR."/>
    <s v="Y"/>
    <m/>
    <m/>
    <s v="37.2532200,-120.9487717,9.800000,3D"/>
    <m/>
    <m/>
    <s v="INCEDENT# 8992 SANTE FE FIRE"/>
    <s v="CAL FIRE MARK PIMENTEL"/>
    <m/>
    <s v="N"/>
    <s v="Y"/>
    <s v="N"/>
    <s v="Storm Wind"/>
    <m/>
    <s v="County Land"/>
    <m/>
    <s v="Gusty"/>
    <m/>
    <s v="3rd Party"/>
    <m/>
    <s v="10 - 100 Acres"/>
    <m/>
    <s v="Cal Fire"/>
    <m/>
    <s v="Overhead"/>
    <m/>
    <s v="N"/>
    <m/>
    <m/>
    <m/>
    <m/>
    <m/>
    <m/>
    <s v="  "/>
    <m/>
    <m/>
    <m/>
    <m/>
    <m/>
    <m/>
    <m/>
    <m/>
    <m/>
    <m/>
    <m/>
    <m/>
    <m/>
    <m/>
    <m/>
    <m/>
    <m/>
    <m/>
    <m/>
    <m/>
    <m/>
    <m/>
    <m/>
    <m/>
    <m/>
    <m/>
    <m/>
    <m/>
    <m/>
    <m/>
    <m/>
    <m/>
    <m/>
    <m/>
    <m/>
    <m/>
    <m/>
    <m/>
    <m/>
    <m/>
    <m/>
    <m/>
    <m/>
    <m/>
    <m/>
    <m/>
    <m/>
  </r>
  <r>
    <n v="473"/>
    <s v="AGFC"/>
    <s v="3 - QC Complete"/>
    <n v="44319"/>
    <n v="44617"/>
    <s v="Other fire, not attributable to PG&amp;E. Cal Fire reported to troubleman that PG&amp;E did not cause the ignition. This information is preliminary."/>
    <s v="\\fxshare-nas05\quotashare-fs01\ESA\5 - Ignition Tracking\2021_Ignition_QC_Folders\20210503_nan_nan_nan_T005279792"/>
    <s v=" "/>
    <m/>
    <m/>
    <m/>
    <m/>
    <m/>
    <s v="Not In Scope"/>
    <m/>
    <m/>
    <m/>
    <m/>
    <m/>
    <m/>
    <m/>
    <m/>
    <m/>
    <m/>
    <m/>
    <m/>
    <m/>
    <m/>
    <m/>
    <m/>
    <m/>
    <m/>
    <m/>
    <m/>
    <m/>
    <m/>
    <m/>
    <m/>
    <m/>
    <m/>
    <m/>
    <m/>
    <m/>
    <m/>
    <m/>
    <m/>
    <m/>
    <m/>
    <m/>
    <m/>
    <m/>
    <m/>
    <m/>
    <m/>
    <m/>
    <m/>
    <m/>
    <m/>
    <m/>
    <m/>
    <s v=" "/>
    <x v="236"/>
    <s v="12:16:00"/>
    <m/>
    <m/>
    <s v="FAS"/>
    <s v="N"/>
    <s v="N"/>
    <m/>
    <m/>
    <m/>
    <s v="T005279792"/>
    <m/>
    <m/>
    <m/>
    <m/>
    <s v=" "/>
    <x v="0"/>
    <x v="1"/>
    <s v="N"/>
    <s v="N"/>
    <s v="N"/>
    <s v="Other fire, not attributable to PG&amp;E. Cal Fire reported to troubleman that PG&amp;E did not cause the ignition. This information is preliminary."/>
    <s v="Not PG&amp;E"/>
    <s v="Vegetation"/>
    <m/>
    <m/>
    <m/>
    <s v="Structure-only"/>
    <m/>
    <m/>
    <m/>
    <m/>
    <m/>
    <s v="Other Fire: Non-PG&amp;E related"/>
    <m/>
    <m/>
    <m/>
    <s v="Overhead"/>
    <x v="1"/>
    <m/>
    <m/>
    <m/>
    <s v=" "/>
    <x v="0"/>
    <n v="39.360035000000003"/>
    <n v="-121.60600669999999"/>
    <s v="Butte"/>
    <s v="HONCUT 1101"/>
    <n v="12000"/>
    <m/>
    <x v="0"/>
    <s v="Cal Fire"/>
    <s v="Urban"/>
    <m/>
    <m/>
    <s v="N"/>
    <m/>
    <m/>
    <m/>
    <m/>
    <s v="N"/>
    <s v="Y"/>
    <s v="202105021800"/>
    <s v="202105021800"/>
    <s v="2021-05-03"/>
    <m/>
    <m/>
    <m/>
    <m/>
    <m/>
    <m/>
    <m/>
    <m/>
    <m/>
    <m/>
    <m/>
    <m/>
    <m/>
    <m/>
    <m/>
    <m/>
    <m/>
    <m/>
    <m/>
    <s v="  "/>
    <s v="NORTH VALLEY"/>
    <s v="OROVILLE 01"/>
    <s v="12:16"/>
    <n v="44319"/>
    <m/>
    <s v="T005279792"/>
    <s v="UNKNOWN"/>
    <s v="EAST HWY 70 , EAST GRI"/>
    <s v="GRIDLEY"/>
    <m/>
    <m/>
    <s v="V2TSXBG"/>
    <s v="BRANCH, SCOTT"/>
    <m/>
    <s v="20210503 13:23"/>
    <n v="9110"/>
    <m/>
    <s v="grass fire, cal fire states we did NOT start the fire. pole lightly damaged. e tag for replacement"/>
    <s v="Y"/>
    <n v="4"/>
    <s v="\\fxshare-nas05\quotashare-fs01\ESA\5 - Ignition Tracking\Fire_Tab_Attachment_Files"/>
    <s v="39.3600350,-121.6060067,16.100000,3D"/>
    <n v="39.359959000000003"/>
    <n v="-121.606038"/>
    <s v="e/s highway 70 5 poles e/o stimpson"/>
    <s v="cal fire"/>
    <n v="100393651"/>
    <s v="N"/>
    <s v="Y"/>
    <m/>
    <s v="Clear"/>
    <m/>
    <s v="Private Land"/>
    <s v="side of highway, into private land e/o hwy"/>
    <s v="Breezy"/>
    <m/>
    <s v="Vegetation"/>
    <m/>
    <s v="3 meters - 0.25 Acres"/>
    <m/>
    <s v="Cal Fire"/>
    <m/>
    <s v="Overhead"/>
    <m/>
    <s v="N"/>
    <s v="cal fire collected no PGE property. stated fire was veg fire. NOT PGE IGNITED"/>
    <m/>
    <m/>
    <s v="PATROL-NOT CONDUCTED"/>
    <s v="POLE-WOOD"/>
    <s v="N"/>
    <s v="  "/>
    <m/>
    <m/>
    <m/>
    <m/>
    <m/>
    <m/>
    <m/>
    <m/>
    <m/>
    <m/>
    <m/>
    <m/>
    <m/>
    <m/>
    <m/>
    <m/>
    <m/>
    <m/>
    <m/>
    <m/>
    <m/>
    <m/>
    <m/>
    <m/>
    <m/>
    <m/>
    <m/>
    <m/>
    <m/>
    <m/>
    <m/>
    <m/>
    <m/>
    <m/>
    <m/>
    <m/>
    <m/>
    <m/>
    <m/>
    <m/>
    <m/>
    <m/>
    <m/>
    <m/>
    <m/>
    <m/>
    <m/>
  </r>
  <r>
    <n v="471"/>
    <s v="AGFC"/>
    <s v="3 - QC Complete"/>
    <n v="44319"/>
    <n v="44617"/>
    <s v="Structure fire, not attributable to PG&amp;E. This information is preliminary."/>
    <s v="\\fxshare-nas05\quotashare-fs01\ESA\5 - Ignition Tracking\2021_Ignition_QC_Folders\20210503_nan_nan_nan_8353782"/>
    <s v=" "/>
    <m/>
    <m/>
    <m/>
    <m/>
    <m/>
    <s v="Not In Scope"/>
    <m/>
    <m/>
    <m/>
    <m/>
    <m/>
    <m/>
    <m/>
    <m/>
    <m/>
    <m/>
    <m/>
    <m/>
    <m/>
    <m/>
    <m/>
    <m/>
    <m/>
    <m/>
    <m/>
    <m/>
    <m/>
    <m/>
    <m/>
    <m/>
    <m/>
    <m/>
    <m/>
    <m/>
    <m/>
    <m/>
    <m/>
    <m/>
    <m/>
    <m/>
    <m/>
    <m/>
    <m/>
    <m/>
    <m/>
    <m/>
    <m/>
    <m/>
    <m/>
    <m/>
    <m/>
    <m/>
    <s v=" "/>
    <x v="236"/>
    <s v="02:27:00"/>
    <m/>
    <m/>
    <s v="FAS"/>
    <s v="N"/>
    <s v="N"/>
    <m/>
    <m/>
    <m/>
    <n v="8353782"/>
    <m/>
    <m/>
    <m/>
    <m/>
    <s v=" "/>
    <x v="0"/>
    <x v="1"/>
    <s v="N"/>
    <s v="N"/>
    <s v="N"/>
    <s v="Structure fire, not attributable to PG&amp;E. This information is preliminary."/>
    <s v="Not PG&amp;E"/>
    <s v="Building"/>
    <m/>
    <m/>
    <m/>
    <s v="10-99"/>
    <m/>
    <m/>
    <m/>
    <m/>
    <m/>
    <s v="Other Fire: Non-PG&amp;E related"/>
    <m/>
    <m/>
    <m/>
    <s v="Overhead"/>
    <x v="1"/>
    <m/>
    <m/>
    <m/>
    <s v=" "/>
    <x v="0"/>
    <n v="35.376125000000002"/>
    <n v="-118.9931033"/>
    <s v="Kern"/>
    <s v="BAKERSFIELD 2106 "/>
    <n v="21000"/>
    <m/>
    <x v="0"/>
    <s v="Unknown"/>
    <s v="Urban"/>
    <m/>
    <m/>
    <s v="N"/>
    <m/>
    <m/>
    <m/>
    <m/>
    <s v="N"/>
    <s v="N"/>
    <m/>
    <m/>
    <s v="2021-05-03"/>
    <m/>
    <m/>
    <m/>
    <m/>
    <m/>
    <m/>
    <m/>
    <m/>
    <m/>
    <m/>
    <m/>
    <m/>
    <m/>
    <m/>
    <m/>
    <m/>
    <m/>
    <m/>
    <m/>
    <s v="  "/>
    <s v="KERN"/>
    <s v="BAKERSFIELD 03"/>
    <s v="02:27"/>
    <n v="44319"/>
    <m/>
    <n v="8353782"/>
    <s v="UNKNOWN"/>
    <s v="PREMISES DO NOT CHANGE"/>
    <s v="BAKERSFIELD"/>
    <n v="35.383830000000003"/>
    <n v="-119.01666899999999"/>
    <s v="K1TJPBP"/>
    <s v="BARNACHIA, J.P."/>
    <m/>
    <s v="20210503 04:17"/>
    <n v="1121"/>
    <m/>
    <s v="Structure fire. Only PG&amp;E gas service on scene. No emergency services on scene. Gas serviceman pulled electric meter &amp; pie plated per Fire request."/>
    <s v="Y"/>
    <n v="2"/>
    <s v="\\fxshare-nas05\quotashare-fs01\ESA\5 - Ignition Tracking\Fire_Tab_Attachment_Files"/>
    <s v="35.3761250,-118.9931033,119.200000,3D"/>
    <m/>
    <m/>
    <m/>
    <m/>
    <m/>
    <s v="N"/>
    <s v="Y"/>
    <s v="N"/>
    <s v="Clear"/>
    <m/>
    <s v="Structures"/>
    <m/>
    <s v="Calm"/>
    <m/>
    <s v="Unknown"/>
    <m/>
    <s v="Structure Only"/>
    <m/>
    <s v="Other (Comments)"/>
    <s v="No one on scene"/>
    <s v="Overhead"/>
    <m/>
    <s v="N"/>
    <m/>
    <m/>
    <m/>
    <m/>
    <m/>
    <m/>
    <s v="  "/>
    <m/>
    <m/>
    <m/>
    <m/>
    <m/>
    <m/>
    <m/>
    <m/>
    <m/>
    <m/>
    <m/>
    <m/>
    <m/>
    <m/>
    <m/>
    <m/>
    <m/>
    <m/>
    <m/>
    <m/>
    <m/>
    <m/>
    <m/>
    <m/>
    <m/>
    <m/>
    <m/>
    <m/>
    <m/>
    <m/>
    <m/>
    <m/>
    <m/>
    <m/>
    <m/>
    <m/>
    <m/>
    <m/>
    <m/>
    <m/>
    <m/>
    <m/>
    <m/>
    <m/>
    <m/>
    <m/>
    <m/>
  </r>
  <r>
    <n v="2418"/>
    <s v="MMY6"/>
    <s v="3 - QC Complete"/>
    <n v="44544"/>
    <n v="44617"/>
    <s v="Pole fire; no cause listed; Going to contact Tman"/>
    <s v="\\fxshare-nas05\quotashare-fs01\ESA\5 - Ignition Tracking\Action Items, CAP Items, Missed Ignitions\Missed_Ignitions_Audit\003_SAP_Missed_Ignitions\20210502_329_7582006_120908472"/>
    <s v=" "/>
    <m/>
    <m/>
    <m/>
    <m/>
    <m/>
    <m/>
    <m/>
    <m/>
    <m/>
    <m/>
    <m/>
    <m/>
    <m/>
    <m/>
    <m/>
    <m/>
    <m/>
    <m/>
    <m/>
    <m/>
    <m/>
    <m/>
    <m/>
    <m/>
    <m/>
    <m/>
    <m/>
    <m/>
    <m/>
    <m/>
    <m/>
    <m/>
    <m/>
    <m/>
    <m/>
    <m/>
    <m/>
    <m/>
    <m/>
    <m/>
    <m/>
    <m/>
    <m/>
    <m/>
    <m/>
    <s v="Yes"/>
    <n v="44396"/>
    <m/>
    <s v="FXCF"/>
    <s v="FXCF@pge.com"/>
    <s v="Requesting info on what caused pole fire."/>
    <m/>
    <s v=" "/>
    <x v="237"/>
    <m/>
    <n v="44316"/>
    <s v="10:50:00"/>
    <s v="SAP"/>
    <s v="Y"/>
    <s v="N"/>
    <n v="7582006"/>
    <m/>
    <m/>
    <s v="T005277760"/>
    <n v="120908472"/>
    <m/>
    <m/>
    <m/>
    <s v=" "/>
    <x v="0"/>
    <x v="0"/>
    <s v="N"/>
    <s v="N"/>
    <s v="N"/>
    <m/>
    <s v="PG&amp;E"/>
    <m/>
    <m/>
    <s v="D"/>
    <m/>
    <s v="Structure-PG&amp;E only"/>
    <m/>
    <m/>
    <m/>
    <m/>
    <m/>
    <s v="Unknown"/>
    <m/>
    <m/>
    <s v="Y"/>
    <s v="Overhead"/>
    <x v="1"/>
    <s v="Pole"/>
    <m/>
    <n v="101714068"/>
    <s v=" "/>
    <x v="0"/>
    <n v="36.738833300000003"/>
    <n v="-121.770325"/>
    <s v="Monterey"/>
    <m/>
    <m/>
    <m/>
    <x v="0"/>
    <s v="Self Extinguished"/>
    <s v="Barren/Other"/>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474"/>
    <s v="TLAL"/>
    <s v="3 - QC Complete"/>
    <n v="44341"/>
    <n v="44617"/>
    <s v="Tree branch blew into overhead  open wire secondary conductors, resulting in a small ignition less than one meter in size. EOC preliminary: On 5/2/2021, at approximately 7:18 PM, a tree branch was hanging approximately 10' above an open wire racked secondary and as the wind blew, the tree was getting pushed into the wire causing arcing. The troubleman stated he disconnected service at the transformer, cut the branches back, and reconnected the service. He noticed very little, if any burning on the tree. One customer was affected by the vegetation contact and power was restored at 8:21 PM. There was no fire or police agencies on scene, no media, no injuries or fatalities, and no property damage. OIS: 1339347; FOID: T005279135; Circuit ID: 042561105"/>
    <s v="\\fxshare-nas05\quotashare-fs01\ESA\5 - Ignition Tracking\2021_Ignition_QC_Folders\20210502_1339347_nan_nan_T005279135"/>
    <s v=" "/>
    <m/>
    <s v="TLAL"/>
    <s v="Added Outage Date &amp; Time; Updated Fire Suppressing Agency"/>
    <n v="44341"/>
    <m/>
    <s v="Not In Scope"/>
    <m/>
    <m/>
    <m/>
    <m/>
    <m/>
    <m/>
    <m/>
    <m/>
    <m/>
    <m/>
    <m/>
    <m/>
    <m/>
    <m/>
    <m/>
    <m/>
    <m/>
    <m/>
    <m/>
    <m/>
    <m/>
    <m/>
    <m/>
    <m/>
    <m/>
    <m/>
    <m/>
    <m/>
    <m/>
    <m/>
    <m/>
    <m/>
    <m/>
    <m/>
    <m/>
    <m/>
    <m/>
    <m/>
    <m/>
    <m/>
    <m/>
    <m/>
    <m/>
    <m/>
    <m/>
    <m/>
    <s v=" "/>
    <x v="237"/>
    <s v="19:19:00"/>
    <n v="44318"/>
    <s v="19:18:00"/>
    <s v="FAS"/>
    <s v="Y"/>
    <s v="N"/>
    <n v="1339347"/>
    <m/>
    <m/>
    <s v="T005279135"/>
    <m/>
    <m/>
    <m/>
    <s v="PG&amp;E_474_Ignition_20210502_2.jpg"/>
    <s v=" "/>
    <x v="0"/>
    <x v="0"/>
    <s v="Y"/>
    <s v="N"/>
    <s v="N"/>
    <s v="On May 2, 2021 at 1939 hours, a PG&amp;E Troubleman patrolled the Fulton 1105 12kV Distribution Circuit number 042561105, in the Local Responsibility area near 4054 Woolsey Road in Santa Rosa. He observed a tree branch that was hung approximately 10' above an open wire racked secondary. As the wind blew, the tree pushed into the wire which resulted in sparks and arcing. The troubleman stated he disconnected service at the transformer, cut the branches back, and reconnected the service. He noticed very little, if any, burning on the tree.  Initial analysis indicates the small ignition was caused by a 45' tall (16&quot; DBH) living valley oak tree that grew into the line and the troubleman cut the branches away from the line. The current tree to conductor clearance is 2 feet and the last prescribed clearance is 10 feet. The next planned inspection is in January of 2022. The line was returned to service on May 2, 2021. This ignition did not meet the reporting criteria, because the fire was not greater than one linear meter. This information is preliminary."/>
    <s v="PG&amp;E"/>
    <s v="Vegetation"/>
    <s v="Conductor"/>
    <s v="D"/>
    <s v="D"/>
    <s v="&lt;3 meters of linear travel"/>
    <m/>
    <m/>
    <m/>
    <m/>
    <m/>
    <s v="Vegetation"/>
    <s v="Contact from object"/>
    <s v="Veg. contact"/>
    <s v="Y"/>
    <s v="Overhead"/>
    <x v="2"/>
    <s v="Conductor - Open Wire Secondary"/>
    <s v="Conductor"/>
    <n v="42561105"/>
    <s v=" "/>
    <x v="0"/>
    <n v="38.482486999999999"/>
    <n v="-122.823644"/>
    <s v="Sonoma"/>
    <s v="FULTON 1105"/>
    <n v="12000"/>
    <m/>
    <x v="0"/>
    <s v="Santa Rosa FD"/>
    <s v="Herbaceous"/>
    <m/>
    <m/>
    <s v="N"/>
    <m/>
    <m/>
    <m/>
    <m/>
    <s v="N"/>
    <s v="N"/>
    <m/>
    <m/>
    <s v="2021-05-03"/>
    <n v="38.482489999999999"/>
    <n v="-122.824"/>
    <n v="44203"/>
    <s v="TreeGrew"/>
    <s v="Describe vegetation-related incident and/or outage: No outage reported. The customer stated that on 5/2/21, during some heavy winds, he saw sparks and arcing along this secondary span. He noted the wires (open wire secondary) were very close together. The customer called PG&amp;E to report the issue and states that PG&amp;E gave a response time of 2-24 hours. Feeling that PG&amp;E did not take this issue seriously enough, the customer then called 911. The fire department came and called PG&amp;E, who then showed up in 30 minutes. Per the customer, the lineman cut down some branches that had been straining the secondary lines but no actual flames were ever present. There are no listed outages in ILIS for Fulton 1105 for all of 2021"/>
    <s v="Valley Oak"/>
    <n v="45"/>
    <n v="16"/>
    <n v="2"/>
    <m/>
    <s v="Alive"/>
    <m/>
    <m/>
    <m/>
    <m/>
    <m/>
    <s v="CrossArm"/>
    <m/>
    <m/>
    <s v="  "/>
    <s v="SONOMA"/>
    <s v="SANTA ROSA"/>
    <s v="19:19"/>
    <n v="44318"/>
    <n v="1339347"/>
    <s v="T005279135"/>
    <m/>
    <m/>
    <m/>
    <m/>
    <m/>
    <s v="W9TEXHI"/>
    <m/>
    <n v="42561105"/>
    <s v="2021/05/02 20:17:34"/>
    <n v="9190"/>
    <m/>
    <s v="A:AXS OK;X:ALLOVETTE RD;R:SPARKING WIRE, CUST CALLING 911, HUNG UP, IN TREES"/>
    <s v="N"/>
    <m/>
    <m/>
    <m/>
    <m/>
    <m/>
    <m/>
    <m/>
    <m/>
    <m/>
    <m/>
    <s v="Y"/>
    <m/>
    <m/>
    <m/>
    <m/>
    <m/>
    <m/>
    <m/>
    <m/>
    <m/>
    <m/>
    <m/>
    <m/>
    <m/>
    <m/>
    <m/>
    <m/>
    <m/>
    <m/>
    <s v="TREE-GREW INTO LINE"/>
    <s v="SECONDARY"/>
    <m/>
    <s v="  "/>
    <m/>
    <m/>
    <m/>
    <m/>
    <m/>
    <m/>
    <m/>
    <m/>
    <m/>
    <m/>
    <m/>
    <m/>
    <m/>
    <m/>
    <m/>
    <m/>
    <m/>
    <m/>
    <m/>
    <m/>
    <m/>
    <m/>
    <m/>
    <m/>
    <m/>
    <m/>
    <m/>
    <m/>
    <m/>
    <m/>
    <m/>
    <m/>
    <m/>
    <m/>
    <m/>
    <m/>
    <m/>
    <m/>
    <m/>
    <m/>
    <m/>
    <m/>
    <m/>
    <m/>
    <m/>
    <m/>
    <m/>
  </r>
  <r>
    <n v="472"/>
    <s v="B1HE"/>
    <s v="3 - QC Complete"/>
    <n v="44330"/>
    <n v="44617"/>
    <s v="The information is preliminary. PG&amp;E requested an incident fire report that was requested on 05/05, 2021 and received on 5/14/21. Overhead open jumper and floating conductor at structure 100/439 on the LOS BANOS-MERCY SPRINGS SW STA-70kV Transmission circuit, resulted in an ignition. The ensuing fire was 10 acres - 100 acres in size. This information is preliminary."/>
    <s v="\\fxshare-nas05\quotashare-fs01\ESA\5 - Ignition Tracking\2021_Ignition_QC_Folders\20210502_nan_nan_INT-14785_nan"/>
    <s v=" "/>
    <m/>
    <m/>
    <m/>
    <m/>
    <m/>
    <s v="Not In Scope"/>
    <m/>
    <m/>
    <m/>
    <m/>
    <m/>
    <m/>
    <m/>
    <m/>
    <m/>
    <m/>
    <m/>
    <m/>
    <m/>
    <m/>
    <m/>
    <m/>
    <m/>
    <m/>
    <m/>
    <m/>
    <m/>
    <m/>
    <m/>
    <m/>
    <m/>
    <m/>
    <m/>
    <m/>
    <m/>
    <m/>
    <m/>
    <m/>
    <s v="Y"/>
    <n v="44321"/>
    <n v="44330"/>
    <s v="Cal Fire"/>
    <m/>
    <s v="Fire report requested via online portal"/>
    <m/>
    <m/>
    <m/>
    <m/>
    <m/>
    <m/>
    <m/>
    <m/>
    <s v=" "/>
    <x v="237"/>
    <s v="15:16:00"/>
    <n v="44318"/>
    <s v="15:16:00"/>
    <s v="Trans-Sub Email"/>
    <s v="N"/>
    <s v="N"/>
    <m/>
    <m/>
    <s v="INT-14785"/>
    <m/>
    <s v="120918873, 120918892"/>
    <m/>
    <m/>
    <s v="PG&amp;E_472_Ignition_20210502_1.JPG"/>
    <s v=" "/>
    <x v="1"/>
    <x v="0"/>
    <s v="Y"/>
    <s v="Y"/>
    <s v="N"/>
    <s v="On May 2, 2021 at 1516 hours, PG&amp;E became aware that the LOS BANOS-MERCY SPRINGS SW STA 70kV Transmission Circuit relayed and tested ok causing a momentary interruption to Wright (764) customers and Arburua (1) customer. On May 2, 2021 at 1807 hours, a PG&amp;E Transmission supervisor arrived to the LOS BANOS-MERCY SPRINGS SW STA 70kV Transmission Circuit at transmission pole 100/439 next to Highway 5 and reports an open jumper at structure 100/439 on the load side of switch 15 on the Arburua tap with a grass fire at the base of structure 100/439. On May 2, 2021 at 1811 hours the TSO forced out the Los Banos-Mercy Springs Sw Sta 70kv line (Wright JCT to Mercy Springs Sw Sta section) due to open jumper at structure 100/439 creating a sustained interruption to Arburua (1) customer. The tman reports the need to extend the clearance limits to Arburua Sw 75 in order to make repairs to a floating conductor that was also found at structure 000/004 on the Arburua Tap. Initial analysis indicates the burned open jumper on Los Banos-Mercy Springs Sw Sta 70kv line was the cause of the ignition below the structure.  The ensuing grass fire was approximately 54 acres in size and was reported contained by Cal Fire on May 2, 2021 at 1836 hours. A PG&amp;E Transmission Crew was dispatched to make repairs to the conductor and the Los Banos-Mercy Springs Sw Sta 70kv line (Wright JCT to Mercy Springs Sw Sta section)  was placed back into service on May 3, 2021 at 0203 hours."/>
    <s v="PG&amp;E"/>
    <s v="Vegetation"/>
    <m/>
    <s v="T"/>
    <s v="T"/>
    <s v="10-99"/>
    <s v="54 acres"/>
    <m/>
    <m/>
    <m/>
    <m/>
    <s v="Equipment - PG&amp;E"/>
    <s v="All types of equipment / facility failure"/>
    <s v="Splice/Clamp/Connector"/>
    <s v="N"/>
    <s v="Overhead"/>
    <x v="4"/>
    <s v="Jumper"/>
    <s v="Jumper"/>
    <n v="40858041"/>
    <s v=" "/>
    <x v="0"/>
    <n v="36.940508999999999"/>
    <n v="-120.858245"/>
    <s v="Merced"/>
    <s v="LOS BANOS-MERCY SPRINGS SW STA-70kV"/>
    <n v="70000"/>
    <m/>
    <x v="0"/>
    <s v="Cal Fire"/>
    <s v="Herbaceous"/>
    <m/>
    <m/>
    <s v="N"/>
    <m/>
    <m/>
    <m/>
    <m/>
    <s v="N"/>
    <s v="N"/>
    <m/>
    <m/>
    <s v="2021-05-04"/>
    <m/>
    <m/>
    <m/>
    <m/>
    <m/>
    <m/>
    <m/>
    <m/>
    <m/>
    <m/>
    <m/>
    <m/>
    <m/>
    <m/>
    <m/>
    <m/>
    <m/>
    <m/>
    <m/>
    <s v="  "/>
    <s v="YOSEMITE"/>
    <s v="YOSEMITE"/>
    <m/>
    <m/>
    <m/>
    <m/>
    <m/>
    <m/>
    <m/>
    <m/>
    <m/>
    <m/>
    <m/>
    <m/>
    <m/>
    <m/>
    <m/>
    <m/>
    <m/>
    <m/>
    <m/>
    <m/>
    <m/>
    <m/>
    <m/>
    <m/>
    <m/>
    <m/>
    <m/>
    <m/>
    <m/>
    <m/>
    <m/>
    <m/>
    <m/>
    <m/>
    <m/>
    <m/>
    <m/>
    <m/>
    <m/>
    <m/>
    <m/>
    <m/>
    <m/>
    <m/>
    <m/>
    <m/>
    <m/>
    <m/>
    <m/>
    <s v="  "/>
    <m/>
    <m/>
    <m/>
    <m/>
    <m/>
    <m/>
    <m/>
    <m/>
    <m/>
    <m/>
    <m/>
    <m/>
    <m/>
    <m/>
    <m/>
    <m/>
    <m/>
    <m/>
    <m/>
    <m/>
    <m/>
    <m/>
    <m/>
    <m/>
    <m/>
    <m/>
    <m/>
    <m/>
    <m/>
    <m/>
    <m/>
    <m/>
    <m/>
    <m/>
    <m/>
    <m/>
    <m/>
    <m/>
    <m/>
    <m/>
    <m/>
    <m/>
    <m/>
    <m/>
    <m/>
    <m/>
    <m/>
  </r>
  <r>
    <n v="470"/>
    <s v="S7RM"/>
    <s v="3 - QC Complete"/>
    <n v="44322"/>
    <n v="44617"/>
    <s v="Distribution underbuild crossarm failure resulted in overhead conductors to make contact with each other igniting a gass fire. The ensuing fire was 0.25 acre - 10 acres in size. EOC preliminary: On 5/2/2021, at approximately 2355 hours, a troubleman responded to an approximate 1/4 acres grass fire located between structures 001/026 and 001/027 on the Ultrapower (Ogle) Tap-115kV circuit in Bakersfield. The troubleman observed a distribution underbuid cross-arm burned in half, causing the wires to contact each other. The outage interrupted service for 13 customers and the power was restored on 5/3/21 at approximately 1055 hours.  The fire supressing agency was no longer on scene when the troubleman arrived. There was no media and no agencies on scene, no injuries or fatalities associated with the incident, and no reports of property damage. This information is preliminary."/>
    <s v="\\fxshare-nas05\quotashare-fs01\ESA\5 - Ignition Tracking\2021_Ignition_QC_Folders\20210502_1339404_21-0055942.1(2 outages)_nan_T005279198"/>
    <s v=" "/>
    <m/>
    <m/>
    <m/>
    <m/>
    <m/>
    <s v="Not In Scope"/>
    <m/>
    <m/>
    <m/>
    <m/>
    <m/>
    <m/>
    <m/>
    <m/>
    <m/>
    <m/>
    <m/>
    <m/>
    <m/>
    <m/>
    <m/>
    <m/>
    <m/>
    <m/>
    <m/>
    <m/>
    <m/>
    <m/>
    <m/>
    <m/>
    <m/>
    <m/>
    <m/>
    <m/>
    <m/>
    <m/>
    <m/>
    <m/>
    <m/>
    <m/>
    <m/>
    <m/>
    <m/>
    <m/>
    <m/>
    <s v="Y"/>
    <n v="44321"/>
    <m/>
    <s v="D3PJ"/>
    <s v="D3PJ@pge.com"/>
    <s v="inquiring about which FD  put the fire out. "/>
    <m/>
    <s v=" "/>
    <x v="237"/>
    <s v="23:07:00"/>
    <n v="44318"/>
    <s v="23:55:00"/>
    <s v="FAS"/>
    <s v="N"/>
    <s v="N"/>
    <n v="1339404"/>
    <s v="21-0055942.1(2 outages)"/>
    <m/>
    <s v="T005279198"/>
    <n v="120919536"/>
    <m/>
    <m/>
    <s v="PG&amp;E_470_ignition_20210502_1.jpg"/>
    <s v=" "/>
    <x v="1"/>
    <x v="0"/>
    <s v="Y"/>
    <s v="Y"/>
    <s v="N"/>
    <s v="On May 2nd 2021 at 23:07 hrs. a PG &amp; E Troubleman was dispatched to the Lerdo 1116 12 KV Distribution Circuit near Highway 65 in the City of Bakersfield in response to reports of wires that were arcing in a rural area of Bakersfield and a small grass fire.  The responding troubleman arrived in the area and found a grass fire that had been extinguished between structures 001/026 and 001/027.  This incident actually occured on the Ultrapower (OGLE) Tap 115 KV circuit where the troubleman observed a transmission overhead and distribution underbuilt pole # 001/027 with a broken cross arm, no wire on the ground, an approximately 1/4 acre fire which had been extinguished  and no damage to the TLine Pole. The trouble man opened switch # 92715 de-energizing the tap.  Initial analysis indicates that underbuilt cross arm failure resulted in overhead conductors to make contact with each other and ignite a grass fire below.   The ensuing grass fire was approximately 0.25 acres in size and it was suppressed prior to the arrival of the Trouble man.  The fire dept. had also already left the scene prior to the arrival of the Troubleman.  This incident interuppted service for 13 customers. An EC tag was created for this ignition and on 5/3/2021, a PG &amp; E crew replaced the cross arm and service was returned at 11:06 on 5/3/2021. The transmission pole (T40652979) was not damaged."/>
    <s v="PG&amp;E"/>
    <s v="Other"/>
    <s v="Crossarm"/>
    <s v="D"/>
    <s v="D"/>
    <s v="&lt;0.25"/>
    <s v="A 1/4 Acre. "/>
    <m/>
    <m/>
    <m/>
    <m/>
    <s v="Equipment - PG&amp;E"/>
    <s v="All types of equipment / facility failure"/>
    <s v="Crossarm failure"/>
    <s v="N"/>
    <s v="Overhead"/>
    <x v="0"/>
    <s v="Conductor - Primary"/>
    <s v="Crossarm"/>
    <n v="40652979"/>
    <s v=" "/>
    <x v="0"/>
    <n v="35.544434000000003"/>
    <n v="-119.082713"/>
    <s v="Kern"/>
    <s v="LERDO 1116"/>
    <n v="12000"/>
    <m/>
    <x v="0"/>
    <s v="Unknown"/>
    <s v="Desert Shrub"/>
    <m/>
    <m/>
    <s v="N"/>
    <m/>
    <m/>
    <m/>
    <m/>
    <s v="N"/>
    <s v="N"/>
    <m/>
    <m/>
    <s v="2021-05-03"/>
    <m/>
    <m/>
    <m/>
    <m/>
    <m/>
    <m/>
    <m/>
    <m/>
    <m/>
    <m/>
    <m/>
    <m/>
    <m/>
    <m/>
    <m/>
    <m/>
    <m/>
    <m/>
    <m/>
    <s v="  "/>
    <s v="KERN"/>
    <s v="BAKERSFIELD 02"/>
    <s v="23:07"/>
    <n v="44318"/>
    <n v="1339404"/>
    <s v="T005279198"/>
    <s v="UNKNOWN"/>
    <s v="OFF HWY 65, 1 MILE NOR"/>
    <s v="BAKERSFIELD"/>
    <n v="35.544449999999998"/>
    <n v="-119.08161"/>
    <s v="K1TD3PJ"/>
    <s v="PEREZ, DAVID"/>
    <n v="253491116"/>
    <s v="20210503 00:55"/>
    <n v="9111"/>
    <m/>
    <s v="Responded to grass fire and found distribution underbuild arm burnt in half causing wires to contact eachother starting small grass fir appox 1/4 acre. I opened switch 92715 de-energizing tap and took photos for crew and fire form."/>
    <s v="Y"/>
    <n v="3"/>
    <s v="\\fxshare-nas05\quotashare-fs01\ESA\5 - Ignition Tracking\Fire_Tab_Attachment_Files"/>
    <m/>
    <n v="35.544434000000003"/>
    <n v="-119.082713"/>
    <m/>
    <s v="FD not onsite at time of arrival"/>
    <m/>
    <s v="N"/>
    <s v="Y"/>
    <m/>
    <s v="Clear"/>
    <s v="light breeze"/>
    <s v="Private Land"/>
    <s v="oil field"/>
    <s v="Light"/>
    <s v="light breeze"/>
    <s v="PG&amp;E Equipment"/>
    <s v="broken crossarm"/>
    <s v="0.25 - 10 Acres"/>
    <m/>
    <s v="Fire Dept"/>
    <m/>
    <s v="Underbuild"/>
    <m/>
    <s v="N"/>
    <m/>
    <m/>
    <m/>
    <s v="OVERHEAD"/>
    <s v="CROSSARM, WOOD"/>
    <s v="N"/>
    <s v="  "/>
    <s v="Unplanned"/>
    <s v="Kern"/>
    <s v="Kern"/>
    <s v="253491116, LERDO-1116"/>
    <s v="21-0055942.1(2 outages)"/>
    <s v="Unplanned"/>
    <s v="Clear;32-90 F"/>
    <s v="13"/>
    <m/>
    <s v="YES"/>
    <s v="Force Out"/>
    <s v="Sustained"/>
    <s v="No"/>
    <s v="92715"/>
    <s v="OH"/>
    <s v="Switch"/>
    <n v="1339404"/>
    <s v="Crossarm, Wood, Burned/flashed"/>
    <m/>
    <s v="05/03/21 00:55"/>
    <m/>
    <s v="1 MI. N/O MERCED AVE 1600' E/O S.R. 65, BAKERSFIELD"/>
    <s v="2P W/ OF 92715 TLINE POLE 001/027"/>
    <s v="OJ 4 S/OF C96514 OPEN"/>
    <m/>
    <m/>
    <s v="No"/>
    <s v="Equipment Failure/Involved, Overhead"/>
    <m/>
    <s v="No"/>
    <m/>
    <m/>
    <m/>
    <m/>
    <m/>
    <m/>
    <m/>
    <m/>
    <m/>
    <m/>
    <m/>
    <m/>
    <m/>
    <m/>
    <m/>
    <m/>
    <m/>
  </r>
  <r>
    <n v="469"/>
    <s v="S7RM"/>
    <s v="3 - QC Complete"/>
    <n v="44329"/>
    <n v="44617"/>
    <s v="Other fire, not attributable to PG&amp;E. Customer panel caught fire. This information is preliminary."/>
    <s v="\\fxshare-nas05\quotashare-fs01\ESA\5 - Ignition Tracking\2021_Ignition_QC_Folders\20210502_nan_nan_nan_1906171"/>
    <s v=" "/>
    <m/>
    <m/>
    <m/>
    <m/>
    <m/>
    <s v="Not In Scope"/>
    <m/>
    <m/>
    <m/>
    <m/>
    <m/>
    <m/>
    <m/>
    <m/>
    <m/>
    <m/>
    <m/>
    <m/>
    <m/>
    <m/>
    <m/>
    <m/>
    <m/>
    <m/>
    <m/>
    <m/>
    <m/>
    <m/>
    <m/>
    <m/>
    <m/>
    <m/>
    <m/>
    <m/>
    <m/>
    <m/>
    <m/>
    <m/>
    <m/>
    <m/>
    <m/>
    <m/>
    <m/>
    <m/>
    <m/>
    <m/>
    <m/>
    <m/>
    <m/>
    <m/>
    <m/>
    <m/>
    <s v=" "/>
    <x v="237"/>
    <s v="19:35:00"/>
    <m/>
    <m/>
    <s v="FAS"/>
    <s v="N"/>
    <s v="N"/>
    <m/>
    <m/>
    <m/>
    <n v="1906171"/>
    <m/>
    <m/>
    <m/>
    <m/>
    <s v=" "/>
    <x v="0"/>
    <x v="1"/>
    <s v="N"/>
    <s v="N"/>
    <s v="N"/>
    <s v="Other fire, not attributable to PG&amp;E. Customer panel caught fire. There was no OIS or ILIS information available associated to this ignition.  FAS indicates:  customer panel and surrounding vegetation caught fire near Rowles Rd. and 1st st. in the City of Vina.  CAL Fire responded and according to FAS, the fire was less than 1 Meter."/>
    <s v="Not PG&amp;E"/>
    <s v="Vegetation"/>
    <m/>
    <m/>
    <m/>
    <s v="Structure-only"/>
    <m/>
    <m/>
    <m/>
    <m/>
    <m/>
    <s v="Other Fire: Non-PG&amp;E related"/>
    <m/>
    <m/>
    <m/>
    <s v="Overhead"/>
    <x v="1"/>
    <m/>
    <m/>
    <m/>
    <s v=" "/>
    <x v="0"/>
    <n v="40.113203300000002"/>
    <n v="-122.0944233"/>
    <s v="Tehama"/>
    <s v="LOS MOLINOS 1101 "/>
    <n v="12000"/>
    <m/>
    <x v="0"/>
    <s v="Cal Fire"/>
    <s v="Agriculture"/>
    <m/>
    <m/>
    <s v="N"/>
    <m/>
    <m/>
    <m/>
    <m/>
    <s v="N"/>
    <s v="Y"/>
    <s v="202105021800"/>
    <s v="202105021800"/>
    <s v="2021-05-03"/>
    <m/>
    <m/>
    <m/>
    <m/>
    <m/>
    <m/>
    <m/>
    <m/>
    <m/>
    <m/>
    <m/>
    <m/>
    <m/>
    <m/>
    <m/>
    <m/>
    <m/>
    <m/>
    <m/>
    <s v="  "/>
    <s v="NORTH VALLEY"/>
    <s v="RED BLUFF 02"/>
    <s v="19:35"/>
    <n v="44318"/>
    <m/>
    <n v="1906171"/>
    <s v="UNKNOWN"/>
    <s v="PREMISES DO NOT CHANGE"/>
    <s v="VINA"/>
    <n v="39.932715000000002"/>
    <n v="-122.054534"/>
    <s v="V7TJ1P8"/>
    <s v="PARKS, JAMES"/>
    <m/>
    <s v="20210502 22:21"/>
    <n v="1101"/>
    <m/>
    <s v="customer panel caught fire"/>
    <s v="Y"/>
    <m/>
    <m/>
    <s v="40.1132033,-122.0944233,72.700000,3D"/>
    <m/>
    <m/>
    <s v="customer panel and surrounding vegetation"/>
    <s v="cal fire"/>
    <m/>
    <s v="N"/>
    <s v="Y"/>
    <s v="N"/>
    <s v="Storm Wind"/>
    <m/>
    <s v="Private Land"/>
    <m/>
    <s v="Gusty"/>
    <m/>
    <s v="Unknown"/>
    <m/>
    <s v="&lt; 1 meter"/>
    <m/>
    <s v="Cal Fire"/>
    <m/>
    <s v="Overhead"/>
    <m/>
    <s v="Y"/>
    <s v="meter and service wire"/>
    <s v="PG&amp;E Employee"/>
    <m/>
    <m/>
    <m/>
    <m/>
    <s v="  "/>
    <m/>
    <m/>
    <m/>
    <m/>
    <m/>
    <m/>
    <m/>
    <m/>
    <m/>
    <m/>
    <m/>
    <m/>
    <m/>
    <m/>
    <m/>
    <m/>
    <m/>
    <m/>
    <m/>
    <m/>
    <m/>
    <m/>
    <m/>
    <m/>
    <m/>
    <m/>
    <m/>
    <m/>
    <m/>
    <m/>
    <m/>
    <m/>
    <m/>
    <m/>
    <m/>
    <m/>
    <m/>
    <m/>
    <m/>
    <m/>
    <m/>
    <m/>
    <m/>
    <m/>
    <m/>
    <m/>
    <m/>
  </r>
  <r>
    <n v="468"/>
    <s v="KRJ7"/>
    <s v="3 - QC Complete"/>
    <n v="44321"/>
    <n v="44617"/>
    <s v="Fault tamer failure resulted in an ignition. The ensuing fire was 1 meter - &lt; 3 meters in size. EOC preliminary: Per FAS report, a failed fault tamer fell to the ground due to an unknown cause, resulting in an ignition. The ensuing brush fire was 1 meter - &lt; 3 meters and was extinguished by Cal Fire. The failure resulted in a service interruption for 3 customers and service was restored at 18:58. There was no media on scene, no injuries/fatalities related to the incident, and no property damage. The failed fault tamer was retained by the troubleman for failure testing. This information is preliminary. TMAN COMMENTS: I replaced the lower section of the failed fault tamer with a new one, like-for-like.  Each fault-tamer has two fuses in series.  Either fuse can be easily replaced in the field.  The fuse that normally blows is the one contained in the upper section, sized for the load.  A new fuse can be inserted into the upper plastic housing if needed.  In this case the fuse contained in the upper section was still ok, indicating this fault tamer failure was not the result of an electrical fault downstream.  So I reused the upper section.  The lower section contains a backup 20-amp current limiting fuse surrounded by a white, sandy substance that can instantly melt to form an insulator and limit fault current to no more than 20 amps as the fuse blows inside a sealed plastic housing.  Occasionally both fuses will blow.  When the lower fuse blows, usually there are no visible signs.  The only way to conclusively determine viability is to test continuity.  If it tests bad, the entire lower section must be replaced since its plastic housing is permanently sealed.  In this case it was physically obvious that the lower section of the original fault tamer was unusable.  The 20-amp fuse was still visible through the burnt-out hole, so I don’t think it blew.  I think the electrical connection to the lower stud inside the housing was somehow compromised in the manufacturing process, causing overheating to occur that caught the plastic on fire under normal load.  The plastic became pliable as it melted, causing the entire fuse assembly to sag down, swing away and break loose with the plastic on fire as it fell to the ground.  Also FYI, the original, undamaged fault tamer on the other primary phase is still in use.; KRJ7- EC Tag 120878065 - cutouts recently installed on 4/24/21 - possible manufacturing defect?"/>
    <s v="\\fxshare-nas05\quotashare-fs01\ESA\5 - Ignition Tracking\2021_Ignition_QC_Folders\20210502_1339317_21-0055929_nan_T005279092"/>
    <s v=" "/>
    <m/>
    <s v="KRJ7"/>
    <s v="Materials at origin changed from other to vegetation."/>
    <m/>
    <s v="S7RM"/>
    <s v="Complete"/>
    <s v="Complete"/>
    <s v="AIM8"/>
    <m/>
    <s v="Physical Inspection Complete"/>
    <m/>
    <m/>
    <m/>
    <m/>
    <m/>
    <m/>
    <m/>
    <s v="Not Required"/>
    <m/>
    <m/>
    <m/>
    <m/>
    <m/>
    <m/>
    <m/>
    <m/>
    <m/>
    <m/>
    <m/>
    <m/>
    <m/>
    <m/>
    <m/>
    <m/>
    <n v="44383"/>
    <n v="44412"/>
    <n v="44410"/>
    <n v="27"/>
    <s v="Y"/>
    <n v="44383"/>
    <n v="44383"/>
    <s v="Cal Fire"/>
    <s v="On-Line portal"/>
    <s v="Seeking their cause determination and exact size. (S7RM-received the report from CAL fire on 7/6/2021-they have the fire cause listed as &quot;Electrical Power&quot; and the heat source as &quot;molten, hot material.&quot; "/>
    <m/>
    <s v="Y"/>
    <n v="44321"/>
    <m/>
    <s v="DDM6"/>
    <s v="DDM6@PGE.COM"/>
    <s v="Reaching out to determine if any other assets damaged and if tman replaced fault tamer "/>
    <m/>
    <s v=" "/>
    <x v="237"/>
    <s v="17:31:00"/>
    <n v="44318"/>
    <s v="17:29:00"/>
    <s v="FAS"/>
    <s v="N"/>
    <s v="N"/>
    <n v="1339317"/>
    <s v="21-0055929"/>
    <m/>
    <s v="T005279092"/>
    <m/>
    <n v="120878065"/>
    <m/>
    <s v="PG&amp;E_468_Ignition_20210502_5.jpg"/>
    <s v=" "/>
    <x v="1"/>
    <x v="0"/>
    <s v="Y"/>
    <s v="Y"/>
    <s v="N"/>
    <s v="On May 2, 2021 at 1731 hours, a PG&amp;E Troubleman was dispatched to the Merced Falls 1102 12kV Distribution Circuit on Grillo Drive, east of Mosca Court in response to an outage and reports of a fire at the pole. Initial analysis indicates PG&amp;E equipment failure caused the ignition. The responding Troubleman observed a S&amp;C fault tamer fuse laying on the ground near the ignition point. The fuse housing appeared melted that resulted in the fault tamer to fall and the burning plastic ignited the surrounding vegetation. The Troubleman reported the hinge remained in the cutout and the hinge nut was tight. The ensuing fire was 1 meter - &lt; 3 meters in size and the fire was suppressed by Cal Fire. PG&amp;E Troubleman replaced the lower section of the fault tamer on May 2, 2021. The failure resulted in a service interruption for 3 customers and service was restored at 18:58. On April 24, 2021, a PG&amp;E Crew replaced the cutout that failed on May 2, 2021. Due to the cutout being put into service shortly before the ignition occurred, the Troubleman collected the fault tamer for failure testing. The Troubleman suspected that the electrical connection to the lower stud inside the housing was compromised in the manufacturing process, therefore causing overheating to occur that caused the plastic to melt."/>
    <s v="PG&amp;E"/>
    <s v="Vegetation"/>
    <m/>
    <s v="D"/>
    <s v="D"/>
    <s v="&lt;3 meters of linear travel"/>
    <s v="approx 2 sq. meters"/>
    <m/>
    <m/>
    <m/>
    <m/>
    <s v="Equipment - PG&amp;E"/>
    <s v="All types of equipment / facility failure"/>
    <s v="Fault Tamer Failure"/>
    <s v="Y"/>
    <s v="Overhead"/>
    <x v="0"/>
    <s v="Fault Tamer"/>
    <s v="Fault Tamer"/>
    <n v="101192440"/>
    <s v=" "/>
    <x v="1"/>
    <n v="37.720796700000001"/>
    <n v="-120.3153767"/>
    <s v="Mariposa"/>
    <s v="MERCED FALLS 1102"/>
    <n v="12000"/>
    <s v="MERCED FALLS 110287352"/>
    <x v="1"/>
    <s v="Cal Fire"/>
    <s v="Urban"/>
    <s v="Grass Fuel Model"/>
    <m/>
    <s v="N"/>
    <m/>
    <s v="Grillo"/>
    <n v="400"/>
    <s v="R4"/>
    <s v="N"/>
    <s v="N"/>
    <m/>
    <m/>
    <s v="2021-05-03"/>
    <m/>
    <m/>
    <m/>
    <m/>
    <m/>
    <m/>
    <m/>
    <m/>
    <m/>
    <m/>
    <m/>
    <m/>
    <m/>
    <m/>
    <m/>
    <m/>
    <m/>
    <m/>
    <m/>
    <s v="  "/>
    <s v="YOSEMITE"/>
    <s v="MERCED 02"/>
    <s v="17:31"/>
    <n v="44318"/>
    <n v="1339317"/>
    <s v="T005279092"/>
    <n v="3253"/>
    <s v="GRILLO DR"/>
    <s v="COULTERVILLE"/>
    <n v="37.720799999999997"/>
    <n v="-120.31542"/>
    <s v="Y4TDDM6"/>
    <s v="MAYO, DAN"/>
    <n v="252811102"/>
    <s v="20210502 20:15"/>
    <n v="9002"/>
    <m/>
    <s v="Fire dept put out small fire and left the scene. Found S&amp;C Fault Tamer fuse laying on the ground near the fire location."/>
    <s v="Y"/>
    <n v="5"/>
    <s v="\\fxshare-nas05\quotashare-fs01\ESA\5 - Ignition Tracking\Fire_Tab_Attachment_Files"/>
    <s v="37.7207967,-120.3153767,426.600000,3D"/>
    <m/>
    <m/>
    <m/>
    <s v="Mariposa County"/>
    <m/>
    <s v="N"/>
    <s v="Y"/>
    <m/>
    <s v="Clear"/>
    <m/>
    <s v="Private Land"/>
    <m/>
    <s v="Breezy"/>
    <m/>
    <s v="PG&amp;E Equipment"/>
    <s v="S&amp;C Fault Tamer, mfg defect at base of 20A backup fuse"/>
    <s v="1 meter - &lt; 3 meters"/>
    <m/>
    <s v="Cal Fire"/>
    <m/>
    <s v="Overhead"/>
    <m/>
    <s v="Y"/>
    <s v="Will turn in fuse parts for analysis"/>
    <s v="PG&amp;E Employee"/>
    <m/>
    <s v="OVERHEAD"/>
    <s v="FUSE"/>
    <s v="N"/>
    <s v="  "/>
    <s v="Unplanned"/>
    <s v="Yosemite"/>
    <s v="Merced"/>
    <s v="252811102, MERCED FALLS-1102"/>
    <s v="21-0055929"/>
    <s v="Unplanned"/>
    <s v="Clear;32-90 F"/>
    <s v="3"/>
    <n v="267"/>
    <s v="NO"/>
    <s v="Line to Ground"/>
    <s v="Sustained"/>
    <s v="No"/>
    <s v="MTR#1005008212"/>
    <s v="OH"/>
    <s v="Transformer"/>
    <n v="1339317"/>
    <s v="Burned Open"/>
    <m/>
    <m/>
    <m/>
    <s v="3258 GRILLO DRCOULTERVILLE95311"/>
    <s v="MAYO, DAN // 2078: 3259 Grillo Dr"/>
    <m/>
    <m/>
    <m/>
    <s v="No"/>
    <s v="Equipment Failure/Involved, Overhead"/>
    <m/>
    <s v="No"/>
    <m/>
    <m/>
    <m/>
    <m/>
    <m/>
    <m/>
    <m/>
    <m/>
    <m/>
    <m/>
    <m/>
    <m/>
    <m/>
    <m/>
    <m/>
    <m/>
    <m/>
  </r>
  <r>
    <n v="467"/>
    <s v="AGFC"/>
    <s v="3 - QC Complete"/>
    <n v="44318"/>
    <n v="44617"/>
    <s v="Other fire, not attributable to PG&amp;E. FD reports this fire was not attributable to PG&amp;E. Meter pole caught fire and needs to be replaced. This information is preliminary."/>
    <s v="\\fxshare-nas05\quotashare-fs01\ESA\5 - Ignition Tracking\2021_Ignition_QC_Folders\20210502_nan_nan_nan_7413863960"/>
    <s v=" "/>
    <m/>
    <m/>
    <m/>
    <m/>
    <m/>
    <s v="Not In Scope"/>
    <m/>
    <m/>
    <m/>
    <m/>
    <m/>
    <m/>
    <m/>
    <m/>
    <m/>
    <m/>
    <m/>
    <m/>
    <m/>
    <m/>
    <m/>
    <m/>
    <m/>
    <m/>
    <m/>
    <m/>
    <m/>
    <m/>
    <m/>
    <m/>
    <m/>
    <m/>
    <m/>
    <m/>
    <m/>
    <m/>
    <m/>
    <m/>
    <m/>
    <m/>
    <m/>
    <m/>
    <m/>
    <m/>
    <m/>
    <m/>
    <m/>
    <m/>
    <m/>
    <m/>
    <m/>
    <m/>
    <s v=" "/>
    <x v="237"/>
    <s v="13:54:00"/>
    <m/>
    <m/>
    <s v="FAS"/>
    <s v="N"/>
    <s v="N"/>
    <m/>
    <m/>
    <m/>
    <n v="7413863960"/>
    <m/>
    <m/>
    <m/>
    <m/>
    <s v=" "/>
    <x v="0"/>
    <x v="1"/>
    <s v="N"/>
    <s v="N"/>
    <s v="N"/>
    <s v="Other fire, not attributable to PG&amp;E. FD reports this fire was not attributable to PG&amp;E. Meter pole caught fire and needs to be replaced. This information is preliminary."/>
    <s v="Not PG&amp;E"/>
    <s v="Other"/>
    <m/>
    <m/>
    <m/>
    <s v="&lt;3 meters of linear travel"/>
    <m/>
    <m/>
    <m/>
    <m/>
    <m/>
    <s v="Other Fire: Non-PG&amp;E related"/>
    <m/>
    <m/>
    <m/>
    <s v="Overhead"/>
    <x v="1"/>
    <m/>
    <m/>
    <m/>
    <s v=" "/>
    <x v="0"/>
    <n v="39.052532999999997"/>
    <n v="-121.480023"/>
    <s v="Yuba"/>
    <s v="OLIVEHURST 1105 "/>
    <n v="12000"/>
    <m/>
    <x v="0"/>
    <s v="Customer"/>
    <s v="Agriculture"/>
    <m/>
    <m/>
    <s v="N"/>
    <m/>
    <m/>
    <m/>
    <m/>
    <s v="N"/>
    <s v="Y"/>
    <s v="202105021800"/>
    <s v="202105021800"/>
    <s v="2021-05-02"/>
    <m/>
    <m/>
    <m/>
    <m/>
    <m/>
    <m/>
    <m/>
    <m/>
    <m/>
    <m/>
    <m/>
    <m/>
    <m/>
    <m/>
    <m/>
    <m/>
    <m/>
    <m/>
    <m/>
    <s v="  "/>
    <s v="SIERRA"/>
    <s v="MARYSVILLE 04"/>
    <s v="13:54"/>
    <n v="44318"/>
    <m/>
    <n v="7413863960"/>
    <n v="3355"/>
    <s v="VIRGINIA RD 30 HP &amp; 7."/>
    <s v="WHEATLAND"/>
    <n v="39.053756"/>
    <n v="-121.48715199999999"/>
    <s v="T3TRMJD"/>
    <s v="JOHNSON, RYAN"/>
    <n v="152901105"/>
    <s v="20210502 16:55"/>
    <n v="2641"/>
    <n v="1"/>
    <s v="manure pile caught fire igniting the meter pole which sustained damage needs repair. per Wheatland FD fire not caused by PGE"/>
    <s v="Y"/>
    <n v="5"/>
    <s v="\\fxshare-nas05\quotashare-fs01\ESA\5 - Ignition Tracking\Fire_Tab_Attachment_Files"/>
    <m/>
    <n v="39.052532999999997"/>
    <n v="-121.480023"/>
    <m/>
    <m/>
    <m/>
    <s v="N"/>
    <s v="N"/>
    <s v="N"/>
    <s v="Storm Wind"/>
    <m/>
    <s v="Private Land"/>
    <m/>
    <s v="Strong"/>
    <m/>
    <s v="3rd Party"/>
    <m/>
    <s v="3 meters - 0.25 Acres"/>
    <m/>
    <s v="Other (Comments)"/>
    <s v="land owner"/>
    <s v="Overhead"/>
    <m/>
    <s v="Y"/>
    <s v="pictures"/>
    <s v="PG&amp;E Employee"/>
    <m/>
    <m/>
    <m/>
    <m/>
    <s v="  "/>
    <m/>
    <m/>
    <m/>
    <m/>
    <m/>
    <m/>
    <m/>
    <m/>
    <m/>
    <m/>
    <m/>
    <m/>
    <m/>
    <m/>
    <m/>
    <m/>
    <m/>
    <m/>
    <m/>
    <m/>
    <m/>
    <m/>
    <m/>
    <m/>
    <m/>
    <m/>
    <m/>
    <m/>
    <m/>
    <m/>
    <m/>
    <m/>
    <m/>
    <m/>
    <m/>
    <m/>
    <m/>
    <m/>
    <m/>
    <m/>
    <m/>
    <m/>
    <m/>
    <m/>
    <m/>
    <m/>
    <m/>
  </r>
  <r>
    <n v="466"/>
    <s v="TLAL"/>
    <s v="3 - QC Complete"/>
    <n v="44322"/>
    <n v="44617"/>
    <s v="Metallic balloon flew into overhead circuit, resulting in an ignition. The ensuing fire was 3 meters - 0.25 acre in size. OIS: 1339201; ILIS: 21-0055884; FOID: T005278924; Lan ID: PEB9; Circuit ID: 163781705, SAP ID: 101034490"/>
    <s v="\\fxshare-nas05\quotashare-fs01\ESA\5 - Ignition Tracking\2021_Ignition_QC_Folders\20210502_1339201_21-0055884_nan_T005278924"/>
    <s v=" "/>
    <m/>
    <s v="TLAL"/>
    <s v="Outage Time Adjusted"/>
    <m/>
    <s v="Exponent - Fault Analysis"/>
    <s v="Fault Tree"/>
    <s v="Not Required"/>
    <m/>
    <m/>
    <s v="Not Required"/>
    <m/>
    <m/>
    <m/>
    <m/>
    <m/>
    <m/>
    <m/>
    <s v="Not Required"/>
    <m/>
    <m/>
    <m/>
    <m/>
    <m/>
    <m/>
    <m/>
    <m/>
    <m/>
    <m/>
    <m/>
    <m/>
    <m/>
    <m/>
    <m/>
    <m/>
    <m/>
    <m/>
    <m/>
    <m/>
    <m/>
    <m/>
    <m/>
    <m/>
    <m/>
    <m/>
    <m/>
    <s v="Y"/>
    <n v="44322"/>
    <m/>
    <s v="PEB9"/>
    <s v="Paris Breaux, PEB9@pge.com"/>
    <s v="Picture Request"/>
    <m/>
    <s v=" "/>
    <x v="237"/>
    <s v="12:42:00"/>
    <n v="44318"/>
    <s v="12:36:00"/>
    <s v="FAS"/>
    <s v="N"/>
    <s v="N"/>
    <n v="1339201"/>
    <s v="21-0055884"/>
    <m/>
    <s v="T005278924"/>
    <m/>
    <m/>
    <m/>
    <s v="PG&amp;E_466_Ignition_20210502_1.jpg"/>
    <s v=" "/>
    <x v="1"/>
    <x v="0"/>
    <s v="Y"/>
    <s v="Y"/>
    <s v="N"/>
    <s v="On May 2, 2021 at 1323 hours, a PG&amp;E Troubleman patrolled the Peoria 1705 17kV Distribution Circuit number 163781705, in the Tier 2 State Responsibility area near State Highway 108, Highway 49, and Harvard Mine Road in Jamestown. He observed a mylar balloon in the primary overhead conductor and a small fire in progress. Initial analysis indicates the ignition was caused by a third party's mylar balloon that made contact with the conductor. Cal Fire responded to and extinguished the fire. The sustained 91-minute outage affected 1,461 customers. All the repairs were completed and the line was returned to service on May 2, 2021. This information is preliminary."/>
    <s v="PG&amp;E"/>
    <s v="Other"/>
    <s v="Conductor"/>
    <s v="D"/>
    <s v="D"/>
    <s v="&lt;0.25"/>
    <m/>
    <m/>
    <m/>
    <m/>
    <m/>
    <s v="Contact - 3rd Party"/>
    <s v="Contact from object"/>
    <s v="Balloon contact"/>
    <s v="Y"/>
    <s v="Overhead"/>
    <x v="0"/>
    <s v="Conductor - Primary"/>
    <s v="Conductor"/>
    <n v="101034490"/>
    <s v=" "/>
    <x v="1"/>
    <n v="37.949639593000001"/>
    <n v="-120.4248019007"/>
    <s v="Tuolumne"/>
    <s v="PEORIA 1705"/>
    <n v="17000"/>
    <m/>
    <x v="0"/>
    <s v="Cal Fire"/>
    <s v="Urban"/>
    <m/>
    <m/>
    <s v="N"/>
    <m/>
    <m/>
    <n v="320"/>
    <m/>
    <s v="N"/>
    <s v="N"/>
    <m/>
    <m/>
    <s v="2021-05-02"/>
    <m/>
    <m/>
    <m/>
    <m/>
    <m/>
    <m/>
    <m/>
    <m/>
    <m/>
    <m/>
    <m/>
    <m/>
    <m/>
    <m/>
    <m/>
    <m/>
    <m/>
    <m/>
    <m/>
    <s v="  "/>
    <s v="YOSEMITE"/>
    <s v="SONORA 02"/>
    <s v="12:42"/>
    <n v="44318"/>
    <n v="1339201"/>
    <s v="T005278924"/>
    <n v="17235"/>
    <s v="MARGARET DR"/>
    <s v="JAMESTOWN"/>
    <n v="37.957410000000003"/>
    <n v="-120.4389"/>
    <s v="Y9TPEB9"/>
    <s v="BREAUX, PARIS"/>
    <n v="163781705"/>
    <s v="20210502 14:37"/>
    <n v="9190"/>
    <n v="1"/>
    <s v="found Cal Fire @ cause location w/ 2 eye witnesses saw Mylar balloon in primary burn in clear- patrol line per DO standard and cls via SCADA for gd close @ 1407"/>
    <s v="Y"/>
    <m/>
    <m/>
    <m/>
    <n v="37.949639593000001"/>
    <n v="-120.4248019007"/>
    <m/>
    <s v="IC: Sean Starrett 209-352-4433"/>
    <m/>
    <s v="N"/>
    <s v="Y"/>
    <m/>
    <s v="Clear"/>
    <m/>
    <s v="County Land"/>
    <m/>
    <s v="Breezy"/>
    <m/>
    <s v="Balloons"/>
    <m/>
    <s v="3 meters - 0.25 Acres"/>
    <m/>
    <s v="Cal Fire"/>
    <m/>
    <s v="Overhead"/>
    <m/>
    <s v="N"/>
    <m/>
    <m/>
    <m/>
    <s v="METALLIC BALLOON"/>
    <s v="CONDUCTOR, OVERHEAD"/>
    <s v="N"/>
    <s v="  "/>
    <s v="Unplanned"/>
    <s v="Yosemite"/>
    <s v="Sonora"/>
    <s v="163781705, PEORIA FLAT-1705"/>
    <s v="21-0055884"/>
    <s v="Unplanned"/>
    <s v="Clear;32-90 F"/>
    <s v="1461"/>
    <n v="132951"/>
    <s v="NO"/>
    <s v="Line to Line"/>
    <s v="Sustained"/>
    <s v="No"/>
    <s v="70198"/>
    <s v="OH"/>
    <s v="Line Recloser"/>
    <n v="1339201"/>
    <s v="Conductor, Overhead, Normal"/>
    <s v="B,C"/>
    <m/>
    <m/>
    <s v="1PS 5PE 18541 OMEGA MINE RD., JAMESTOWN"/>
    <s v="3 S/OF 19753"/>
    <m/>
    <m/>
    <m/>
    <s v="No"/>
    <s v="3rd Party, Metallic Balloon"/>
    <m/>
    <s v="No"/>
    <n v="1"/>
    <n v="30"/>
    <s v="JJTR"/>
    <s v="Distribution Circuit"/>
    <s v="JJTR"/>
    <s v="05/02/21 12:36"/>
    <s v="JJTR"/>
    <s v="05/02/21 14:07"/>
    <s v="05/02/21 16:11"/>
    <s v="No"/>
    <n v="1624903"/>
    <s v="21-0055884"/>
    <s v="70198"/>
    <n v="163781705"/>
    <s v="05/02/21 12:36"/>
    <m/>
    <s v="Yes (Fire Index 320)"/>
  </r>
  <r>
    <n v="465"/>
    <s v="AGFC"/>
    <s v="3 - QC Complete"/>
    <n v="44318"/>
    <n v="44617"/>
    <s v="Other fire, not attributable to PG&amp;E assets. Troubleman stated no problem found and PG&amp;E ok. This information is preliminary."/>
    <s v="\\fxshare-nas05\quotashare-fs01\ESA\5 - Ignition Tracking\2021_Ignition_QC_Folders\20210502_nan_nan_nan_4318048035"/>
    <s v=" "/>
    <m/>
    <m/>
    <m/>
    <m/>
    <m/>
    <s v="Not In Scope"/>
    <m/>
    <m/>
    <m/>
    <m/>
    <m/>
    <m/>
    <m/>
    <m/>
    <m/>
    <m/>
    <m/>
    <m/>
    <m/>
    <m/>
    <m/>
    <m/>
    <m/>
    <m/>
    <m/>
    <m/>
    <m/>
    <m/>
    <m/>
    <m/>
    <m/>
    <m/>
    <m/>
    <m/>
    <m/>
    <m/>
    <m/>
    <m/>
    <m/>
    <m/>
    <m/>
    <m/>
    <m/>
    <m/>
    <m/>
    <m/>
    <m/>
    <m/>
    <m/>
    <m/>
    <m/>
    <m/>
    <s v=" "/>
    <x v="237"/>
    <s v="12:11:00"/>
    <m/>
    <m/>
    <s v="FAS"/>
    <s v="N"/>
    <s v="N"/>
    <m/>
    <m/>
    <m/>
    <n v="4318048035"/>
    <m/>
    <m/>
    <m/>
    <m/>
    <s v=" "/>
    <x v="0"/>
    <x v="1"/>
    <s v="N"/>
    <s v="N"/>
    <s v="N"/>
    <s v="Other fire, not attributable to PG&amp;E assets. Troubleman stated no problem found and PG&amp;E ok. This information is preliminary."/>
    <s v="Not PG&amp;E"/>
    <s v="Other"/>
    <m/>
    <m/>
    <m/>
    <s v="&lt;0.25"/>
    <m/>
    <m/>
    <m/>
    <m/>
    <m/>
    <s v="Other Fire: Non-PG&amp;E related"/>
    <m/>
    <m/>
    <m/>
    <s v="Overhead"/>
    <x v="1"/>
    <m/>
    <m/>
    <m/>
    <s v=" "/>
    <x v="0"/>
    <n v="38.350614999999998"/>
    <n v="-121.97818169999999"/>
    <s v="Solano"/>
    <s v="PEABODY 2105"/>
    <n v="21000"/>
    <m/>
    <x v="0"/>
    <s v="Vacaville FD"/>
    <s v="Urban"/>
    <m/>
    <m/>
    <s v="Y"/>
    <s v="Hennessey 2020"/>
    <m/>
    <m/>
    <m/>
    <s v="N"/>
    <s v="Y"/>
    <s v="202105021800"/>
    <s v="202105021800"/>
    <s v="2021-05-02"/>
    <m/>
    <m/>
    <m/>
    <m/>
    <m/>
    <m/>
    <m/>
    <m/>
    <m/>
    <m/>
    <m/>
    <m/>
    <m/>
    <m/>
    <m/>
    <m/>
    <m/>
    <m/>
    <m/>
    <s v="  "/>
    <s v="SACRAMENTO"/>
    <s v="VACAVILLE 04"/>
    <s v="12:11"/>
    <n v="44318"/>
    <m/>
    <n v="4318048035"/>
    <n v="5887"/>
    <s v="HAY RD"/>
    <s v="VACAVILLE"/>
    <n v="38.315387999999999"/>
    <n v="-121.874684"/>
    <s v="S4TVLD4"/>
    <s v="DECKER, VALERIE"/>
    <n v="63642105"/>
    <s v="20210502 14:24"/>
    <n v="1320"/>
    <n v="1"/>
    <s v="PHONE/COM POLE HAD MOST DAMAGE PGE OK"/>
    <s v="Y"/>
    <m/>
    <m/>
    <s v="38.3506150,-121.9781817,41.900000,3D"/>
    <m/>
    <m/>
    <s v="CPU DOWN GPS COORDINATES NOT CORRET"/>
    <s v="FD "/>
    <m/>
    <s v="Y"/>
    <s v="Y"/>
    <s v="N"/>
    <s v="Storm Wind"/>
    <m/>
    <s v="Private Land"/>
    <m/>
    <s v="Breezy"/>
    <m/>
    <s v="Vegetation"/>
    <m/>
    <s v="0.25 - 10 Acres"/>
    <m/>
    <s v="Fire Dept"/>
    <m/>
    <s v="Overhead"/>
    <m/>
    <s v="N"/>
    <m/>
    <m/>
    <m/>
    <m/>
    <m/>
    <m/>
    <s v="  "/>
    <m/>
    <m/>
    <m/>
    <m/>
    <m/>
    <m/>
    <m/>
    <m/>
    <m/>
    <m/>
    <m/>
    <m/>
    <m/>
    <m/>
    <m/>
    <m/>
    <m/>
    <m/>
    <m/>
    <m/>
    <m/>
    <m/>
    <m/>
    <m/>
    <m/>
    <m/>
    <m/>
    <m/>
    <m/>
    <m/>
    <m/>
    <m/>
    <m/>
    <m/>
    <m/>
    <m/>
    <m/>
    <m/>
    <m/>
    <m/>
    <m/>
    <m/>
    <m/>
    <m/>
    <m/>
    <m/>
    <m/>
  </r>
  <r>
    <n v="464"/>
    <s v="AGFC"/>
    <s v="3 - QC Complete"/>
    <n v="44318"/>
    <n v="44617"/>
    <s v="Structure fire, not attributable to PG&amp;E. This information is preliminary."/>
    <s v="\\fxshare-nas05\quotashare-fs01\ESA\5 - Ignition Tracking\2021_Ignition_QC_Folders\20210502_nan_nan_nan_1809502284"/>
    <s v=" "/>
    <m/>
    <m/>
    <m/>
    <m/>
    <m/>
    <s v="Not In Scope"/>
    <m/>
    <m/>
    <m/>
    <m/>
    <m/>
    <m/>
    <m/>
    <m/>
    <m/>
    <m/>
    <m/>
    <m/>
    <m/>
    <m/>
    <m/>
    <m/>
    <m/>
    <m/>
    <m/>
    <m/>
    <m/>
    <m/>
    <m/>
    <m/>
    <m/>
    <m/>
    <m/>
    <m/>
    <m/>
    <m/>
    <m/>
    <m/>
    <m/>
    <m/>
    <m/>
    <m/>
    <m/>
    <m/>
    <m/>
    <m/>
    <m/>
    <m/>
    <m/>
    <m/>
    <m/>
    <m/>
    <s v=" "/>
    <x v="237"/>
    <s v="11:40:00"/>
    <m/>
    <m/>
    <s v="FAS"/>
    <s v="N"/>
    <s v="N"/>
    <m/>
    <m/>
    <m/>
    <n v="1809502284"/>
    <m/>
    <m/>
    <m/>
    <m/>
    <s v=" "/>
    <x v="0"/>
    <x v="1"/>
    <s v="N"/>
    <s v="N"/>
    <s v="N"/>
    <s v="Structure fire, not attributable to PG&amp;E. This information is preliminary."/>
    <s v="Not PG&amp;E"/>
    <s v="Building"/>
    <m/>
    <m/>
    <m/>
    <s v="&lt;0.25"/>
    <m/>
    <m/>
    <m/>
    <m/>
    <m/>
    <s v="Other Fire: Non-PG&amp;E related"/>
    <m/>
    <m/>
    <m/>
    <s v="Underbuild"/>
    <x v="1"/>
    <m/>
    <m/>
    <m/>
    <s v=" "/>
    <x v="0"/>
    <n v="37.949736700000003"/>
    <n v="-121.996105"/>
    <s v="Contra Costa"/>
    <s v="CLAYTON 2214 "/>
    <n v="21000"/>
    <m/>
    <x v="0"/>
    <s v="Other Party"/>
    <s v="Urban"/>
    <m/>
    <m/>
    <s v="N"/>
    <m/>
    <m/>
    <m/>
    <m/>
    <s v="N"/>
    <s v="N"/>
    <m/>
    <m/>
    <s v="2021-05-02"/>
    <m/>
    <m/>
    <m/>
    <m/>
    <m/>
    <m/>
    <m/>
    <m/>
    <m/>
    <m/>
    <m/>
    <m/>
    <m/>
    <m/>
    <m/>
    <m/>
    <m/>
    <m/>
    <m/>
    <s v="  "/>
    <s v="DIABLO"/>
    <s v="CONCORD 05"/>
    <s v="11:40"/>
    <n v="44318"/>
    <m/>
    <n v="1809502284"/>
    <n v="30"/>
    <s v="GUZMAN CT"/>
    <s v="CONCORD"/>
    <n v="37.938592"/>
    <n v="-121.956883"/>
    <s v="D2TMJLQ"/>
    <s v="LUBOVISKI, MILTON"/>
    <n v="12022212"/>
    <s v="20210502 12:26"/>
    <n v="1120"/>
    <m/>
    <s v="pge side is ok"/>
    <s v="Y"/>
    <m/>
    <m/>
    <s v="37.9497367,-121.9961050,85.800000,3D"/>
    <m/>
    <m/>
    <m/>
    <m/>
    <m/>
    <s v="N"/>
    <s v="Y"/>
    <s v="Y"/>
    <s v="Clear"/>
    <s v="contra costa fire report number 21095064"/>
    <s v="Structures"/>
    <m/>
    <s v="Calm"/>
    <m/>
    <s v="Unknown"/>
    <m/>
    <s v="Structure Only"/>
    <m/>
    <s v="Other Party"/>
    <m/>
    <s v="Underbuild"/>
    <m/>
    <s v="N"/>
    <m/>
    <m/>
    <m/>
    <m/>
    <m/>
    <m/>
    <s v="  "/>
    <m/>
    <m/>
    <m/>
    <m/>
    <m/>
    <m/>
    <m/>
    <m/>
    <m/>
    <m/>
    <m/>
    <m/>
    <m/>
    <m/>
    <m/>
    <m/>
    <m/>
    <m/>
    <m/>
    <m/>
    <m/>
    <m/>
    <m/>
    <m/>
    <m/>
    <m/>
    <m/>
    <m/>
    <m/>
    <m/>
    <m/>
    <m/>
    <m/>
    <m/>
    <m/>
    <m/>
    <m/>
    <m/>
    <m/>
    <m/>
    <m/>
    <m/>
    <m/>
    <m/>
    <m/>
    <m/>
    <m/>
  </r>
  <r>
    <n v="463"/>
    <s v="AGFC"/>
    <s v="3 - QC Complete"/>
    <n v="44318"/>
    <n v="44617"/>
    <s v="Structure fire, not attributable to PG&amp;E. This information is preliminary."/>
    <s v="\\fxshare-nas05\quotashare-fs01\ESA\5 - Ignition Tracking\2021_Ignition_QC_Folders\20210501_nan_nan_nan_7686980807"/>
    <s v=" "/>
    <m/>
    <m/>
    <m/>
    <m/>
    <m/>
    <s v="Not In Scope"/>
    <m/>
    <m/>
    <m/>
    <m/>
    <m/>
    <m/>
    <m/>
    <m/>
    <m/>
    <m/>
    <m/>
    <m/>
    <m/>
    <m/>
    <m/>
    <m/>
    <m/>
    <m/>
    <m/>
    <m/>
    <m/>
    <m/>
    <m/>
    <m/>
    <m/>
    <m/>
    <m/>
    <m/>
    <m/>
    <m/>
    <m/>
    <m/>
    <m/>
    <m/>
    <m/>
    <m/>
    <m/>
    <m/>
    <m/>
    <m/>
    <m/>
    <m/>
    <m/>
    <m/>
    <m/>
    <m/>
    <s v=" "/>
    <x v="238"/>
    <s v="19:49:00"/>
    <m/>
    <m/>
    <s v="FAS"/>
    <s v="N"/>
    <s v="N"/>
    <m/>
    <m/>
    <m/>
    <n v="7686980807"/>
    <m/>
    <m/>
    <m/>
    <m/>
    <s v=" "/>
    <x v="0"/>
    <x v="1"/>
    <s v="N"/>
    <s v="N"/>
    <s v="N"/>
    <s v="Structure fire, not attributable to PG&amp;E. This information is preliminary."/>
    <s v="Not PG&amp;E"/>
    <s v="Building"/>
    <m/>
    <m/>
    <m/>
    <s v="0.26-9.99"/>
    <m/>
    <m/>
    <m/>
    <m/>
    <m/>
    <s v="Other Fire: Non-PG&amp;E related"/>
    <m/>
    <m/>
    <m/>
    <s v="Overhead"/>
    <x v="1"/>
    <m/>
    <m/>
    <m/>
    <s v=" "/>
    <x v="0"/>
    <n v="37.290916699999997"/>
    <n v="-120.315375"/>
    <s v="Merced"/>
    <s v="WILSON 1103 "/>
    <n v="12000"/>
    <m/>
    <x v="0"/>
    <s v="Cal Fire/Merced County FD"/>
    <s v="Urban"/>
    <m/>
    <m/>
    <s v="N"/>
    <m/>
    <m/>
    <m/>
    <m/>
    <s v="N"/>
    <s v="N"/>
    <m/>
    <m/>
    <s v="2021-05-02"/>
    <m/>
    <m/>
    <m/>
    <m/>
    <m/>
    <m/>
    <m/>
    <m/>
    <m/>
    <m/>
    <m/>
    <m/>
    <m/>
    <m/>
    <m/>
    <m/>
    <m/>
    <m/>
    <m/>
    <s v="  "/>
    <s v="YOSEMITE"/>
    <s v="MERCED 01"/>
    <s v="19:49"/>
    <n v="44317"/>
    <m/>
    <n v="7686980807"/>
    <n v="9522"/>
    <s v="E BROADWAY"/>
    <s v="PLANADA"/>
    <n v="37.292036000000003"/>
    <n v="-120.316772"/>
    <s v="Y4TDDM6"/>
    <s v="MAYO, DAN"/>
    <n v="254301103"/>
    <s v="20210501 21:36"/>
    <n v="2230"/>
    <m/>
    <s v="Removed meter and service due to extensive fire damage to structure.  Flames from the attic burnt down the service."/>
    <s v="Y"/>
    <n v="4"/>
    <s v="\\fxshare-nas05\quotashare-fs01\ESA\5 - Ignition Tracking\Fire_Tab_Attachment_Files"/>
    <s v="37.2909167,-120.3153750,64.700000,3D"/>
    <m/>
    <m/>
    <m/>
    <s v="Merced County Fire"/>
    <m/>
    <s v="N"/>
    <s v="Y"/>
    <s v="Y"/>
    <s v="Clear"/>
    <m/>
    <s v="Structures"/>
    <m/>
    <s v="Light"/>
    <m/>
    <s v="Other (Comments)"/>
    <s v="Fire dept IC said there might have been a candle lit in one of the rooms"/>
    <s v="Structure Only"/>
    <m/>
    <s v="Cal Fire"/>
    <m/>
    <s v="Overhead"/>
    <m/>
    <s v="N"/>
    <m/>
    <m/>
    <m/>
    <m/>
    <m/>
    <m/>
    <s v="  "/>
    <m/>
    <m/>
    <m/>
    <m/>
    <m/>
    <m/>
    <m/>
    <m/>
    <m/>
    <m/>
    <m/>
    <m/>
    <m/>
    <m/>
    <m/>
    <m/>
    <m/>
    <m/>
    <m/>
    <m/>
    <m/>
    <m/>
    <m/>
    <m/>
    <m/>
    <m/>
    <m/>
    <m/>
    <m/>
    <m/>
    <m/>
    <m/>
    <m/>
    <m/>
    <m/>
    <m/>
    <m/>
    <m/>
    <m/>
    <m/>
    <m/>
    <m/>
    <m/>
    <m/>
    <m/>
    <m/>
    <m/>
  </r>
  <r>
    <n v="462"/>
    <s v="S7RM"/>
    <s v="3 - QC Complete"/>
    <n v="44329"/>
    <n v="44617"/>
    <s v="A bird made contact with overhead primary circuit at riser 5124F. The bird contact resulted in an ignition roughly 3 meters - 0.25 acre in size and was extinguished by the ranch staff. This information is preliminary. AGFC notes: troubelman marked this as a 1 meter - 3 meter fire, but states the fire fire was 60' x 25' in size, so I corrected the fire size to 3 meters - 0.25 acre."/>
    <s v="\\fxshare-nas05\quotashare-fs01\ESA\5 - Ignition Tracking\2021_Ignition_QC_Folders\20210501_1338918_21-0055803_nan_T005278645"/>
    <s v=" "/>
    <m/>
    <m/>
    <m/>
    <m/>
    <m/>
    <s v="Not In Scope"/>
    <m/>
    <m/>
    <m/>
    <m/>
    <m/>
    <m/>
    <m/>
    <m/>
    <m/>
    <m/>
    <m/>
    <m/>
    <m/>
    <m/>
    <m/>
    <m/>
    <m/>
    <m/>
    <m/>
    <m/>
    <m/>
    <m/>
    <m/>
    <m/>
    <m/>
    <m/>
    <m/>
    <m/>
    <m/>
    <m/>
    <m/>
    <m/>
    <m/>
    <m/>
    <m/>
    <m/>
    <m/>
    <m/>
    <m/>
    <m/>
    <m/>
    <m/>
    <m/>
    <m/>
    <m/>
    <m/>
    <s v=" "/>
    <x v="238"/>
    <s v="16:29:00"/>
    <n v="44317"/>
    <s v="16:29:00"/>
    <s v="FAS"/>
    <s v="N"/>
    <s v="N"/>
    <n v="1338918"/>
    <s v="21-0055803"/>
    <m/>
    <s v="T005278645"/>
    <m/>
    <m/>
    <m/>
    <s v="PG&amp;E_462_ignition_20210501_1.jpg"/>
    <s v=" "/>
    <x v="1"/>
    <x v="0"/>
    <s v="Y"/>
    <s v="Y"/>
    <s v="N"/>
    <s v="On May 1st, 2021 at 16:37 hrs. a PG &amp; E Troubleman was dispatched to the Stroud 1104 12 KV Distribution Circuit near McMullin Grade in the City of Fresno in response to a report of a bird making contact with an overhead primary circuit resulting in an ignition.  The ensuing fire was between 3 Meters -0.25 acres in size and was suppressed by Ranch staff.  Initial analysis indicates that a RedTail Hawk was found burnt on the number 3 cutout at Primary Riser 5124F. This incident occured on the Foster Farms poultry processing farm and the fire was put out by their staff.  The responding troubleman found 1 of 3 fuses blown at line fuses 6167F and he described the fire as 60 X 25 feet in size.    The troubleman opened the remaining fuses, de-energizing the line to safely clear the Hawk from the line.  The troubleman then refused the line fuses, closed and verified that power was ok and sent off the bird report and photos.  Service was returned at 19:00 hrs. on May 1st, 2021."/>
    <s v="PG&amp;E"/>
    <s v="Vegetation"/>
    <m/>
    <s v="D"/>
    <s v="D"/>
    <s v="&lt;0.25"/>
    <s v="60'X25'"/>
    <m/>
    <m/>
    <m/>
    <m/>
    <s v="Contact - Animal - Bird"/>
    <s v="Contact from object"/>
    <s v="Animal contact"/>
    <s v="N"/>
    <s v="Overhead"/>
    <x v="0"/>
    <s v="Fuse"/>
    <s v="fuses, fuse holders"/>
    <n v="100731636"/>
    <s v=" "/>
    <x v="0"/>
    <n v="36.568109999999997"/>
    <n v="-120.08274"/>
    <s v="Fresno"/>
    <s v="STROUD 1104"/>
    <n v="12000"/>
    <m/>
    <x v="0"/>
    <s v="Customer"/>
    <s v="Agriculture"/>
    <m/>
    <m/>
    <s v="N"/>
    <m/>
    <m/>
    <m/>
    <m/>
    <s v="N"/>
    <s v="N"/>
    <m/>
    <m/>
    <s v="2021-05-02"/>
    <m/>
    <m/>
    <m/>
    <m/>
    <m/>
    <m/>
    <m/>
    <m/>
    <m/>
    <m/>
    <m/>
    <m/>
    <m/>
    <m/>
    <m/>
    <m/>
    <m/>
    <m/>
    <m/>
    <s v="  "/>
    <s v="FRESNO"/>
    <s v="FRESNO 13 KERMAN"/>
    <s v="16:37"/>
    <n v="44317"/>
    <n v="1338918"/>
    <s v="T005278645"/>
    <n v="5"/>
    <s v="W FLORAL AVE"/>
    <s v="FRESNO"/>
    <n v="36.568109999999997"/>
    <n v="-120.08274"/>
    <s v="F6TMQSO"/>
    <s v="SCOTTI, MICHEAL"/>
    <n v="253661104"/>
    <s v="20210501 20:17"/>
    <n v="9002"/>
    <n v="1"/>
    <s v="FOUND REDTAIL HAWK BURNT ON NUMBER 3 CUTOUT AT PRIMARY RISER 5124F.  PATROLLED FOUND 1 OF 3 BLOWN AT LINE FUSES 6167F. OPENED REMAINING DE-ENERGIZING LINE TO SAFELY CLEAR HAWK, REFUSED LINE FUSES, CLOSED AND VERIFIED POWER OK.  SENT BIRD IR FORM AND PHOTOS TO BIRDMAN"/>
    <s v="Y"/>
    <n v="5"/>
    <s v="\\fxshare-nas05\quotashare-fs01\ESA\5 - Ignition Tracking\Fire_Tab_Attachment_Files"/>
    <m/>
    <n v="36.568109999999997"/>
    <n v="-120.08274"/>
    <s v="SMALL GRASS FIRE AT BASE OF POLE DUE TO BIRD STRIKE. EXTINGUISHED BY RANCH STAFF"/>
    <m/>
    <s v="SAP#100731758"/>
    <s v="N"/>
    <s v="Y"/>
    <m/>
    <s v="Clear"/>
    <s v="CLEAR AND CALM"/>
    <s v="Private Land"/>
    <s v="FOSTER FARMS PROPERTY"/>
    <s v="Calm"/>
    <s v="CALM "/>
    <s v="Animal"/>
    <s v="REDTAIL HAWK STRIKE "/>
    <s v="1 meter - &lt; 3 meters"/>
    <s v="60'X25'"/>
    <s v="Other (Comments)"/>
    <s v="RANCH STAFF"/>
    <s v="Overhead"/>
    <s v="DEADEND W/PRIMARY RISER "/>
    <s v="Y"/>
    <s v="PHOTOS "/>
    <s v="Other (Comments)"/>
    <s v="MQSO"/>
    <s v="BIRD-FOUND"/>
    <s v="CUTOUT, FUSE HOLDER"/>
    <s v="N"/>
    <s v="  "/>
    <s v="Unplanned"/>
    <s v="Fresno"/>
    <s v="Selma"/>
    <s v="253661104, STROUD-1104"/>
    <s v="21-0055803"/>
    <s v="Unplanned"/>
    <s v="Clear;32-90 F"/>
    <s v="8 1 of 3 Phases Open"/>
    <n v="1208"/>
    <s v="NO"/>
    <s v="Line to Ground"/>
    <s v="Sustained"/>
    <s v="No"/>
    <s v="6167F"/>
    <s v="OH"/>
    <s v="Fuse"/>
    <n v="1338918"/>
    <s v="Cutout, fuse holder, Normal"/>
    <m/>
    <m/>
    <m/>
    <s v="11088 S MC MULLIN GRADE"/>
    <s v="5124F"/>
    <m/>
    <m/>
    <m/>
    <s v="No"/>
    <s v="Animal, Bird found"/>
    <m/>
    <s v="No"/>
    <m/>
    <m/>
    <s v="WJO5"/>
    <s v="Distribution Circuit"/>
    <s v="L2LS"/>
    <s v="05/01/21 16:29"/>
    <s v="Not Required"/>
    <s v="05/01/21 19:00"/>
    <m/>
    <s v="Yes"/>
    <n v="1624826"/>
    <s v="21-0055803"/>
    <s v="6167F"/>
    <n v="253661104"/>
    <s v="05/01/21 16:29"/>
    <m/>
    <m/>
  </r>
  <r>
    <n v="461"/>
    <s v="AGFC"/>
    <s v="3 - QC Complete"/>
    <n v="44318"/>
    <n v="44617"/>
    <s v="Other fire not attributable to PG&amp;E. Customer panel caught fire and was extinguished by the customer. Ignition was not attributable to PG&amp;E. This information is preliminary."/>
    <s v="\\fxshare-nas05\quotashare-fs01\ESA\5 - Ignition Tracking\2021_Ignition_QC_Folders\20210501_nan_nan_nan_9919453487"/>
    <s v=" "/>
    <m/>
    <m/>
    <m/>
    <m/>
    <m/>
    <s v="Not In Scope"/>
    <m/>
    <m/>
    <m/>
    <m/>
    <m/>
    <m/>
    <m/>
    <m/>
    <m/>
    <m/>
    <m/>
    <m/>
    <m/>
    <m/>
    <m/>
    <m/>
    <m/>
    <m/>
    <m/>
    <m/>
    <m/>
    <m/>
    <m/>
    <m/>
    <m/>
    <m/>
    <m/>
    <m/>
    <m/>
    <m/>
    <n v="44428"/>
    <m/>
    <m/>
    <m/>
    <m/>
    <m/>
    <m/>
    <m/>
    <m/>
    <m/>
    <m/>
    <m/>
    <m/>
    <m/>
    <m/>
    <m/>
    <s v=" "/>
    <x v="238"/>
    <s v="16:15:00"/>
    <m/>
    <m/>
    <s v="FAS"/>
    <s v="N"/>
    <s v="N"/>
    <m/>
    <m/>
    <m/>
    <n v="9919453487"/>
    <m/>
    <m/>
    <m/>
    <m/>
    <s v=" "/>
    <x v="0"/>
    <x v="1"/>
    <s v="N"/>
    <s v="N"/>
    <s v="N"/>
    <s v="Other fire not attributable to PG&amp;E. Customer panel caught fire and was extinguished by the customer. Ignition was not attributable to PG&amp;E."/>
    <s v="Not PG&amp;E"/>
    <s v="Building"/>
    <m/>
    <m/>
    <m/>
    <s v="Structure-only"/>
    <s v="ONLY CUST PANEL"/>
    <m/>
    <m/>
    <m/>
    <m/>
    <s v="Other Fire: Non-PG&amp;E related"/>
    <m/>
    <m/>
    <m/>
    <s v="Overhead"/>
    <x v="1"/>
    <m/>
    <m/>
    <m/>
    <s v=" "/>
    <x v="0"/>
    <n v="37.658431700000001"/>
    <n v="-121.397325"/>
    <s v="San Joaquin"/>
    <s v="CARBONA 1104 "/>
    <n v="12000"/>
    <m/>
    <x v="0"/>
    <s v="Customer"/>
    <s v="Agriculture"/>
    <m/>
    <m/>
    <s v="N"/>
    <m/>
    <m/>
    <m/>
    <m/>
    <s v="N"/>
    <s v="N"/>
    <m/>
    <m/>
    <s v="2021-05-02"/>
    <m/>
    <m/>
    <m/>
    <m/>
    <m/>
    <m/>
    <m/>
    <m/>
    <m/>
    <m/>
    <m/>
    <m/>
    <m/>
    <m/>
    <m/>
    <m/>
    <m/>
    <m/>
    <m/>
    <s v="  "/>
    <s v="STOCKTON"/>
    <s v="TRACY"/>
    <s v="16:15"/>
    <n v="44317"/>
    <m/>
    <n v="9919453487"/>
    <n v="32400"/>
    <s v="S CHRISMAN RD"/>
    <s v="TRACY"/>
    <n v="37.658662999999997"/>
    <n v="-121.397576"/>
    <s v="Q3TAMSR"/>
    <s v="SHAFFER, AARON"/>
    <n v="163091104"/>
    <s v="20210501 17:36"/>
    <n v="1050"/>
    <m/>
    <s v="CUST PANEL CAUGHT FIRE"/>
    <s v="Y"/>
    <m/>
    <m/>
    <s v="37.6584317,-121.3973250,46.000000,3D"/>
    <m/>
    <m/>
    <m/>
    <m/>
    <m/>
    <s v="N"/>
    <s v="Y"/>
    <s v="Y"/>
    <s v="Clear"/>
    <m/>
    <s v="Private Land"/>
    <m/>
    <s v="Gusty"/>
    <m/>
    <s v="Other (Comments)"/>
    <s v="CUST PANEL CAUGHT FIRE"/>
    <s v="Other (Comments)"/>
    <s v="ONLY CUST PANEL"/>
    <s v="Other (Comments)"/>
    <s v="CUSTOMER PUT FIRE OUT"/>
    <s v="Overhead"/>
    <m/>
    <s v="N"/>
    <m/>
    <m/>
    <m/>
    <m/>
    <m/>
    <m/>
    <s v="  "/>
    <m/>
    <m/>
    <m/>
    <m/>
    <m/>
    <m/>
    <m/>
    <m/>
    <m/>
    <m/>
    <m/>
    <m/>
    <m/>
    <m/>
    <m/>
    <m/>
    <m/>
    <m/>
    <m/>
    <m/>
    <m/>
    <m/>
    <m/>
    <m/>
    <m/>
    <m/>
    <m/>
    <m/>
    <m/>
    <m/>
    <m/>
    <m/>
    <m/>
    <m/>
    <m/>
    <m/>
    <m/>
    <m/>
    <m/>
    <m/>
    <m/>
    <m/>
    <m/>
    <m/>
    <m/>
    <m/>
    <m/>
  </r>
  <r>
    <n v="460"/>
    <s v="AGFC"/>
    <s v="3 - QC Complete"/>
    <n v="44318"/>
    <n v="44617"/>
    <s v="Other fire, not attributable to PG&amp;E. Colusa FD was burning a building for training and it ended up burning a pole. Ignition was not attriutable to PG&amp;E. This information is preliminary."/>
    <s v="\\fxshare-nas05\quotashare-fs01\ESA\5 - Ignition Tracking\2021_Ignition_QC_Folders\20210501_nan_nan_nan_7372762"/>
    <s v=" "/>
    <m/>
    <m/>
    <m/>
    <m/>
    <m/>
    <s v="Not In Scope"/>
    <m/>
    <m/>
    <m/>
    <m/>
    <m/>
    <m/>
    <m/>
    <m/>
    <m/>
    <m/>
    <m/>
    <m/>
    <m/>
    <m/>
    <m/>
    <m/>
    <m/>
    <m/>
    <m/>
    <m/>
    <m/>
    <m/>
    <m/>
    <m/>
    <m/>
    <m/>
    <m/>
    <m/>
    <m/>
    <m/>
    <m/>
    <m/>
    <m/>
    <m/>
    <m/>
    <m/>
    <m/>
    <m/>
    <m/>
    <m/>
    <m/>
    <m/>
    <m/>
    <m/>
    <m/>
    <m/>
    <s v=" "/>
    <x v="238"/>
    <s v="12:33:00"/>
    <m/>
    <m/>
    <s v="FAS"/>
    <s v="N"/>
    <s v="N"/>
    <m/>
    <m/>
    <m/>
    <n v="7372762"/>
    <m/>
    <m/>
    <m/>
    <m/>
    <s v=" "/>
    <x v="0"/>
    <x v="1"/>
    <s v="N"/>
    <s v="N"/>
    <s v="N"/>
    <s v="Other fire, not attributable to PG&amp;E. Colusa FD was burning a building for training and it ended up burning a pole. Ignition was not attriutable to PG&amp;E."/>
    <s v="Not PG&amp;E"/>
    <s v="Building"/>
    <m/>
    <m/>
    <m/>
    <s v="&lt;0.25"/>
    <m/>
    <m/>
    <m/>
    <m/>
    <m/>
    <s v="Other Fire: Non-PG&amp;E related"/>
    <m/>
    <m/>
    <m/>
    <s v="Overhead"/>
    <x v="1"/>
    <m/>
    <m/>
    <m/>
    <s v=" "/>
    <x v="0"/>
    <n v="39.209319999999998"/>
    <n v="-122.01775499999999"/>
    <s v="Colusa"/>
    <s v="COLUSA 1101"/>
    <n v="12000"/>
    <m/>
    <x v="0"/>
    <s v="Colusa FD"/>
    <s v="Urban"/>
    <m/>
    <m/>
    <s v="N"/>
    <m/>
    <m/>
    <m/>
    <m/>
    <s v="N"/>
    <s v="N"/>
    <m/>
    <m/>
    <s v="2021-05-02"/>
    <m/>
    <m/>
    <m/>
    <m/>
    <m/>
    <m/>
    <m/>
    <m/>
    <m/>
    <m/>
    <m/>
    <m/>
    <m/>
    <m/>
    <m/>
    <m/>
    <m/>
    <m/>
    <m/>
    <s v="  "/>
    <s v="SACRAMENTO"/>
    <s v="COLUSA"/>
    <s v="12:33"/>
    <n v="44317"/>
    <m/>
    <n v="7372762"/>
    <s v="UNKNOWN"/>
    <s v="PREMISES DO NOT CHANGE"/>
    <s v="COLUSA"/>
    <n v="39.213647999999999"/>
    <n v="-122.01475000000001"/>
    <s v="T3TTXBW"/>
    <s v="BROWN, TYLER"/>
    <m/>
    <s v="20210501 14:30"/>
    <n v="1100"/>
    <m/>
    <s v="COLUSA FIRE DEPT BURNED BUILDING DOWN FOR TRAINING WHICH CAUGHT POLE ON FIRE. VERY LITTLE DAMAGE TO POLE. POLE IS SOUND"/>
    <s v="Y"/>
    <n v="3"/>
    <s v="\\fxshare-nas05\quotashare-fs01\ESA\5 - Ignition Tracking\Fire_Tab_Attachment_Files"/>
    <s v="39.2093200,-122.0177550,11.100000,2D"/>
    <m/>
    <m/>
    <m/>
    <n v="15304580200"/>
    <m/>
    <s v="N"/>
    <s v="N"/>
    <s v="N"/>
    <s v="Clear"/>
    <m/>
    <s v="Structures"/>
    <m/>
    <s v="Calm"/>
    <m/>
    <s v="Unknown"/>
    <m/>
    <s v="Structure Only"/>
    <m/>
    <s v="Fire Dept"/>
    <m/>
    <s v="Overhead"/>
    <m/>
    <s v="N"/>
    <m/>
    <m/>
    <m/>
    <m/>
    <m/>
    <m/>
    <s v="  "/>
    <m/>
    <m/>
    <m/>
    <m/>
    <m/>
    <m/>
    <m/>
    <m/>
    <m/>
    <m/>
    <m/>
    <m/>
    <m/>
    <m/>
    <m/>
    <m/>
    <m/>
    <m/>
    <m/>
    <m/>
    <m/>
    <m/>
    <m/>
    <m/>
    <m/>
    <m/>
    <m/>
    <m/>
    <m/>
    <m/>
    <m/>
    <m/>
    <m/>
    <m/>
    <m/>
    <m/>
    <m/>
    <m/>
    <m/>
    <m/>
    <m/>
    <m/>
    <m/>
    <m/>
    <m/>
    <m/>
    <m/>
  </r>
  <r>
    <n v="459"/>
    <s v="AGFC"/>
    <s v="3 - QC Complete"/>
    <n v="44318"/>
    <n v="44617"/>
    <s v="Other fire, not attributable to PG&amp;E. FAS report states the cause was bird contact with another 60kV line, not PG&amp;E circuit. This looks to be the same incident called into the EIR On Call Hotline and the Pit #1-HAT CREEK #2-BURNEY pole fire incident found in the Trans-Sub emails. CAP 120919769. This information is preliminary."/>
    <s v="\\fxshare-nas05\quotashare-fs01\ESA\5 - Ignition Tracking\2021_Ignition_QC_Folders\20210430_nan_nan_nan_T005278191"/>
    <s v=" "/>
    <m/>
    <m/>
    <m/>
    <m/>
    <m/>
    <s v="Not In Scope"/>
    <m/>
    <m/>
    <m/>
    <m/>
    <m/>
    <m/>
    <m/>
    <m/>
    <m/>
    <m/>
    <m/>
    <m/>
    <m/>
    <m/>
    <m/>
    <m/>
    <m/>
    <m/>
    <m/>
    <m/>
    <m/>
    <m/>
    <m/>
    <m/>
    <m/>
    <m/>
    <m/>
    <m/>
    <m/>
    <m/>
    <m/>
    <m/>
    <m/>
    <m/>
    <m/>
    <m/>
    <m/>
    <m/>
    <m/>
    <m/>
    <m/>
    <m/>
    <m/>
    <m/>
    <m/>
    <m/>
    <s v=" "/>
    <x v="239"/>
    <s v="21:08:00"/>
    <m/>
    <m/>
    <s v="FAS"/>
    <s v="N"/>
    <s v="N"/>
    <n v="1338191"/>
    <s v="21-0055659"/>
    <s v="T21-009143"/>
    <s v="T005278191"/>
    <m/>
    <m/>
    <m/>
    <m/>
    <s v=" "/>
    <x v="0"/>
    <x v="1"/>
    <s v="N"/>
    <s v="N"/>
    <s v="N"/>
    <s v="Other fire, not attributable to PG&amp;E. FAS report states the cause was bird contact with another 60kV line, not PG&amp;E circuit. This looks to be the same incident called into the EIR On Call Hotline and the Pit #1-HAT CREEK #2-BURNEY pole fire incident found in the Trans-Sub emails. This information is preliminary."/>
    <s v="Not PG&amp;E"/>
    <s v="Other"/>
    <m/>
    <m/>
    <m/>
    <s v="Structure-only"/>
    <m/>
    <m/>
    <m/>
    <m/>
    <m/>
    <s v="Other Fire: Non-PG&amp;E related"/>
    <m/>
    <m/>
    <m/>
    <s v="Overhead"/>
    <x v="1"/>
    <m/>
    <m/>
    <m/>
    <s v=" "/>
    <x v="0"/>
    <n v="41.0062833"/>
    <n v="-121.4421117"/>
    <s v="Shasta"/>
    <s v="PIT NO 1 1101"/>
    <n v="12000"/>
    <m/>
    <x v="0"/>
    <s v="Cal Fire"/>
    <s v="Shrub"/>
    <m/>
    <m/>
    <s v="Y"/>
    <s v="Hat 2018"/>
    <s v="Energy / Goose"/>
    <n v="249"/>
    <m/>
    <s v="N"/>
    <s v="N"/>
    <m/>
    <m/>
    <s v="2021-05-02"/>
    <m/>
    <m/>
    <m/>
    <m/>
    <m/>
    <m/>
    <m/>
    <m/>
    <m/>
    <m/>
    <m/>
    <m/>
    <m/>
    <m/>
    <m/>
    <m/>
    <m/>
    <m/>
    <m/>
    <s v="  "/>
    <s v="NORTH VALLEY"/>
    <s v="BURNEY"/>
    <s v="21:08"/>
    <n v="44316"/>
    <m/>
    <s v="T005278191"/>
    <s v="UNKNOWN"/>
    <s v="ENERGY DR"/>
    <s v="BURNEY"/>
    <m/>
    <m/>
    <s v="V1TGXKI"/>
    <s v="KNAUP, GEORGE"/>
    <m/>
    <s v="20210430 22:07"/>
    <n v="9310"/>
    <m/>
    <s v="60kv pole,  not pg&amp;e,  pictures taken but unable to attach"/>
    <s v="Y"/>
    <m/>
    <m/>
    <s v="41.0062833,-121.4421117,1036.800000,3D"/>
    <m/>
    <m/>
    <m/>
    <s v="cal fire"/>
    <m/>
    <s v="N"/>
    <s v="N"/>
    <m/>
    <s v="Clear"/>
    <m/>
    <s v="Other Utility"/>
    <m/>
    <s v="Light"/>
    <m/>
    <s v="Bird Contact"/>
    <m/>
    <s v="0.25 - 10 Acres"/>
    <m/>
    <s v="Cal Fire"/>
    <m/>
    <s v="Overhead"/>
    <m/>
    <s v="Y"/>
    <s v="pictures"/>
    <s v="Cal Fire"/>
    <m/>
    <m/>
    <m/>
    <s v="N"/>
    <s v="  "/>
    <m/>
    <m/>
    <m/>
    <m/>
    <m/>
    <m/>
    <m/>
    <m/>
    <m/>
    <m/>
    <m/>
    <m/>
    <m/>
    <m/>
    <m/>
    <m/>
    <m/>
    <m/>
    <m/>
    <m/>
    <m/>
    <m/>
    <m/>
    <m/>
    <m/>
    <m/>
    <m/>
    <m/>
    <m/>
    <m/>
    <m/>
    <m/>
    <m/>
    <m/>
    <m/>
    <m/>
    <m/>
    <m/>
    <m/>
    <m/>
    <m/>
    <m/>
    <m/>
    <m/>
    <m/>
    <m/>
    <m/>
  </r>
  <r>
    <n v="458"/>
    <s v="AGFC"/>
    <s v="3 - QC Complete"/>
    <n v="44316"/>
    <n v="44617"/>
    <s v="Structure fire, not attributable to PG&amp;E. This information is preliminary."/>
    <s v="\\fxshare-nas05\quotashare-fs01\ESA\5 - Ignition Tracking\2021_Ignition_QC_Folders\20210430_nan_nan_nan_7964258798"/>
    <s v=" "/>
    <m/>
    <m/>
    <m/>
    <m/>
    <m/>
    <s v="Not In Scope"/>
    <m/>
    <m/>
    <m/>
    <m/>
    <m/>
    <m/>
    <m/>
    <m/>
    <m/>
    <m/>
    <m/>
    <m/>
    <m/>
    <m/>
    <m/>
    <m/>
    <m/>
    <m/>
    <m/>
    <m/>
    <m/>
    <m/>
    <m/>
    <m/>
    <m/>
    <m/>
    <m/>
    <m/>
    <m/>
    <m/>
    <m/>
    <m/>
    <m/>
    <m/>
    <m/>
    <m/>
    <m/>
    <m/>
    <m/>
    <m/>
    <m/>
    <m/>
    <m/>
    <m/>
    <m/>
    <m/>
    <s v=" "/>
    <x v="239"/>
    <s v="05:35:00"/>
    <m/>
    <m/>
    <s v="FAS"/>
    <s v="N"/>
    <s v="N"/>
    <m/>
    <m/>
    <m/>
    <n v="7964258798"/>
    <m/>
    <m/>
    <m/>
    <m/>
    <s v=" "/>
    <x v="0"/>
    <x v="1"/>
    <s v="N"/>
    <s v="N"/>
    <s v="N"/>
    <s v="Structure fire, not attributable to PG&amp;E. This information is preliminary."/>
    <s v="Not PG&amp;E"/>
    <s v="Building"/>
    <m/>
    <m/>
    <m/>
    <s v="Structure-only"/>
    <m/>
    <m/>
    <m/>
    <m/>
    <m/>
    <s v="Other Fire: Non-PG&amp;E related"/>
    <m/>
    <m/>
    <m/>
    <s v="Overhead"/>
    <x v="1"/>
    <m/>
    <m/>
    <m/>
    <s v=" "/>
    <x v="0"/>
    <n v="36.548401699999999"/>
    <n v="-119.610945"/>
    <s v="Fresno"/>
    <s v="MC CALL 1105"/>
    <n v="12000"/>
    <m/>
    <x v="0"/>
    <s v="Selma FD"/>
    <s v="Agriculture"/>
    <m/>
    <m/>
    <s v="N"/>
    <m/>
    <m/>
    <m/>
    <m/>
    <s v="N"/>
    <s v="N"/>
    <m/>
    <m/>
    <s v="2021-04-30"/>
    <m/>
    <m/>
    <m/>
    <m/>
    <m/>
    <m/>
    <m/>
    <m/>
    <m/>
    <m/>
    <m/>
    <m/>
    <m/>
    <m/>
    <m/>
    <m/>
    <m/>
    <m/>
    <m/>
    <s v="  "/>
    <s v="FRESNO"/>
    <s v="SELMA  01"/>
    <s v="05:35"/>
    <n v="44316"/>
    <m/>
    <n v="7964258798"/>
    <n v="12813"/>
    <s v="S MCCALL AVE"/>
    <s v="SELMA"/>
    <n v="36.547769000000002"/>
    <n v="-119.61098200000001"/>
    <s v="F6TJMRY"/>
    <s v="ROGERS, JAMES"/>
    <n v="254121105"/>
    <s v="20210430 06:33"/>
    <n v="2640"/>
    <m/>
    <s v="OPENED FUSES AT TX "/>
    <s v="Y"/>
    <m/>
    <m/>
    <s v="36.5484017,-119.6109450,100.000000,3D"/>
    <m/>
    <m/>
    <m/>
    <s v="CITY OF SELMA FD"/>
    <m/>
    <s v="N"/>
    <s v="Y"/>
    <s v="N"/>
    <s v="Clear"/>
    <m/>
    <s v="Structures"/>
    <m/>
    <s v="Calm"/>
    <m/>
    <s v="Other (Comments)"/>
    <s v="STRUCTURE"/>
    <s v="Structure Only"/>
    <m/>
    <s v="Fire Dept"/>
    <m/>
    <s v="Overhead"/>
    <m/>
    <s v="N"/>
    <m/>
    <m/>
    <m/>
    <m/>
    <m/>
    <m/>
    <s v="  "/>
    <m/>
    <m/>
    <m/>
    <m/>
    <m/>
    <m/>
    <m/>
    <m/>
    <m/>
    <m/>
    <m/>
    <m/>
    <m/>
    <m/>
    <m/>
    <m/>
    <m/>
    <m/>
    <m/>
    <m/>
    <m/>
    <m/>
    <m/>
    <m/>
    <m/>
    <m/>
    <m/>
    <m/>
    <m/>
    <m/>
    <m/>
    <m/>
    <m/>
    <m/>
    <m/>
    <m/>
    <m/>
    <m/>
    <m/>
    <m/>
    <m/>
    <m/>
    <m/>
    <m/>
    <m/>
    <m/>
    <m/>
  </r>
  <r>
    <n v="457"/>
    <s v="AGFC"/>
    <s v="3 - QC Complete"/>
    <n v="44316"/>
    <n v="44617"/>
    <s v="Structure fire, not attributable to PG&amp;E. This information is preliminary."/>
    <s v="\\fxshare-nas05\quotashare-fs01\ESA\5 - Ignition Tracking\2021_Ignition_QC_Folders\20210430_nan_nan_nan_7514774129"/>
    <s v=" "/>
    <m/>
    <m/>
    <m/>
    <m/>
    <m/>
    <s v="Not In Scope"/>
    <m/>
    <m/>
    <m/>
    <m/>
    <m/>
    <m/>
    <m/>
    <m/>
    <m/>
    <m/>
    <m/>
    <m/>
    <m/>
    <m/>
    <m/>
    <m/>
    <m/>
    <m/>
    <m/>
    <m/>
    <m/>
    <m/>
    <m/>
    <m/>
    <m/>
    <m/>
    <m/>
    <m/>
    <m/>
    <m/>
    <m/>
    <m/>
    <m/>
    <m/>
    <m/>
    <m/>
    <m/>
    <m/>
    <m/>
    <m/>
    <m/>
    <m/>
    <m/>
    <m/>
    <m/>
    <m/>
    <s v=" "/>
    <x v="239"/>
    <s v="03:44:00"/>
    <m/>
    <m/>
    <s v="FAS"/>
    <s v="N"/>
    <s v="N"/>
    <m/>
    <m/>
    <m/>
    <n v="7514774129"/>
    <m/>
    <m/>
    <m/>
    <m/>
    <s v=" "/>
    <x v="0"/>
    <x v="1"/>
    <s v="N"/>
    <s v="N"/>
    <s v="N"/>
    <s v="Structure fire, not attributable to PG&amp;E. This information is preliminary."/>
    <s v="Not PG&amp;E"/>
    <s v="Building"/>
    <m/>
    <m/>
    <m/>
    <s v="0.26-9.99"/>
    <m/>
    <m/>
    <m/>
    <m/>
    <m/>
    <s v="Other Fire: Non-PG&amp;E related"/>
    <m/>
    <m/>
    <m/>
    <s v="Overhead"/>
    <x v="1"/>
    <m/>
    <m/>
    <m/>
    <s v=" "/>
    <x v="0"/>
    <n v="36.790199000000001"/>
    <n v="-119.78129"/>
    <s v="Fresno"/>
    <s v="MANCHESTER 1110 "/>
    <n v="12000"/>
    <m/>
    <x v="0"/>
    <s v="Fresno FD"/>
    <s v="Urban"/>
    <m/>
    <m/>
    <s v="N"/>
    <m/>
    <m/>
    <m/>
    <m/>
    <s v="N"/>
    <s v="N"/>
    <m/>
    <m/>
    <s v="2021-04-30"/>
    <m/>
    <m/>
    <m/>
    <m/>
    <m/>
    <m/>
    <m/>
    <m/>
    <m/>
    <m/>
    <m/>
    <m/>
    <m/>
    <m/>
    <m/>
    <m/>
    <m/>
    <m/>
    <m/>
    <s v="  "/>
    <s v="FRESNO"/>
    <s v="FRESNO 05"/>
    <s v="03:44"/>
    <n v="44316"/>
    <m/>
    <n v="7514774129"/>
    <n v="3985"/>
    <s v="N FRESNO ST STE 106"/>
    <s v="FRESNO"/>
    <n v="36.790205999999998"/>
    <n v="-119.781751"/>
    <s v="F5TDAJL"/>
    <s v="JOHNSON, DEAN"/>
    <n v="253921110"/>
    <s v="20210430 06:09"/>
    <n v="1120"/>
    <m/>
    <s v="transformer pole cgc 417712353125 visual inspection good"/>
    <s v="Y"/>
    <m/>
    <m/>
    <m/>
    <n v="36.790199000000001"/>
    <n v="-119.78129"/>
    <s v="commercial bldg structure fire near pge equipment"/>
    <s v="bt chief gilbert 5596214404"/>
    <m/>
    <s v="Y"/>
    <s v="Y"/>
    <s v="Y"/>
    <s v="Clear"/>
    <m/>
    <s v="Structures"/>
    <m/>
    <s v="Calm"/>
    <m/>
    <s v="3rd Party"/>
    <m/>
    <s v="Structure Only"/>
    <m/>
    <s v="Fire Dept"/>
    <m/>
    <s v="Overhead"/>
    <m/>
    <s v="N"/>
    <m/>
    <m/>
    <m/>
    <m/>
    <m/>
    <m/>
    <s v="  "/>
    <m/>
    <m/>
    <m/>
    <m/>
    <m/>
    <m/>
    <m/>
    <m/>
    <m/>
    <m/>
    <m/>
    <m/>
    <m/>
    <m/>
    <m/>
    <m/>
    <m/>
    <m/>
    <m/>
    <m/>
    <m/>
    <m/>
    <m/>
    <m/>
    <m/>
    <m/>
    <m/>
    <m/>
    <m/>
    <m/>
    <m/>
    <m/>
    <m/>
    <m/>
    <m/>
    <m/>
    <m/>
    <m/>
    <m/>
    <m/>
    <m/>
    <m/>
    <m/>
    <m/>
    <m/>
    <m/>
    <m/>
  </r>
  <r>
    <n v="949"/>
    <s v="DJPK"/>
    <s v="3 - QC Complete"/>
    <n v="44524"/>
    <n v="44617"/>
    <s v="129 / 120 Granite Way / Monterey Highway and Daylight in San Jose; truck caught phone lines and broke pole, starting small fire in veg"/>
    <s v="\\fxshare-nas05\quotashare-fs01\ESA\5 - Ignition Tracking\Action Items, CAP Items, Missed Ignitions\Missed_Ignitions_Audit\20210429_15133_1337187_T005277144"/>
    <s v=" "/>
    <s v="Y"/>
    <s v="DJPK"/>
    <s v="Updated Outage Date; Updated Outage Time; Updated ILIS #; Added FOID#, Updated CPUC Reportable Ignition; Updated Fire Size; Updated Fire Lat/Long; Updated Other Companies; Updated Primary/Secondary"/>
    <m/>
    <m/>
    <s v="Not In Scope"/>
    <m/>
    <m/>
    <m/>
    <m/>
    <m/>
    <m/>
    <m/>
    <m/>
    <m/>
    <m/>
    <m/>
    <m/>
    <m/>
    <m/>
    <m/>
    <m/>
    <m/>
    <m/>
    <m/>
    <m/>
    <m/>
    <m/>
    <m/>
    <m/>
    <m/>
    <m/>
    <m/>
    <m/>
    <m/>
    <m/>
    <m/>
    <m/>
    <s v="N"/>
    <m/>
    <m/>
    <m/>
    <m/>
    <m/>
    <m/>
    <s v="N"/>
    <m/>
    <m/>
    <s v="FWB3"/>
    <s v="Fred Brandt, (831) 212-2088"/>
    <m/>
    <m/>
    <s v=" "/>
    <x v="240"/>
    <s v="15:17:00"/>
    <n v="44315"/>
    <s v="15:08:00"/>
    <s v="FAS"/>
    <s v="Y"/>
    <s v="N"/>
    <s v="1337187, 1337191"/>
    <s v="21-0050037"/>
    <m/>
    <s v="T005277144, T0052771"/>
    <n v="120905105"/>
    <m/>
    <m/>
    <s v="No Photo "/>
    <s v=" "/>
    <x v="1"/>
    <x v="0"/>
    <s v="Y"/>
    <s v="Y"/>
    <s v="N"/>
    <s v="On April 29, 2021, at 15:08 hours, a PG&amp;E Troubleman was dispatched to the Evergreen 2103 12kV Distribution Circuit in the vicinity of Granite Rock Way and Hillcap Avenue, San Jose in response to an outage affecting 32 customers.  The responding Troubleman found a broken pole with conductors and a transformer on the ground.  Initial analysis indicates a vehicle caused the ignition. A third-party truck caught the phone lines that resulted in a broken pole. The ensuing fire spread was larger than 3 liner meters, but less than 0.25 acres in size, and was suppressed by the San Jose Fire Department.  A PG&amp;E Crew completed replacing the damaged pole, crossarm, transformer, and conductor on April 30, 2021.  "/>
    <s v="PG&amp;E"/>
    <s v="Vegetation"/>
    <s v="Pole, Crossarm, Transformer, Conductor"/>
    <s v="D"/>
    <s v="D"/>
    <s v="&lt;0.25"/>
    <m/>
    <m/>
    <m/>
    <m/>
    <m/>
    <s v="Contact - 3rd Party"/>
    <s v="Contact from object"/>
    <s v="Vehicle contact"/>
    <s v="Y"/>
    <s v="Overhead"/>
    <x v="0"/>
    <s v="Pole"/>
    <s v="Pole, Crossarm, Transformer, Conductor "/>
    <n v="104038336"/>
    <s v=" "/>
    <x v="0"/>
    <n v="37.280675899999999"/>
    <n v="-121.84301550000001"/>
    <s v="Santa Clara"/>
    <s v="EVERGREEN 2103 "/>
    <n v="21000"/>
    <s v=" Evergreen 2013XR072 "/>
    <x v="0"/>
    <s v="San Jose FD"/>
    <s v="Urban"/>
    <s v="Grass Fuel Model"/>
    <s v="Small plants &amp; pine needles"/>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456"/>
    <s v="S7RM"/>
    <s v="3 - QC Complete"/>
    <n v="44321"/>
    <n v="44617"/>
    <s v="Primary wire down resulted in multiple small fires. The combined size of the fires was roughly 3 meters - 0.25 acre in size. EOC preliminary notes: I got a call about a fire that occurred in Richmond on the El Cerrito G 1102 circuit. The incident is not reportable but it appears to meet the criteria for a CPUC reportable ignition. I attached the ILIS and OIS records as well as the on-call notes. The troubleman, Jimmy Herrera (510-375-1589) Said he filled out an FAS tag but did not mark it as an ignition. He said the original fire was ignited by a downed wire and he was not able to determine a cause. A small brush fire (less than 1/4 acre, somewhere in the 3 meters - .25 acres range) resulted and Richmond FD extinguished it quickly. Another subsequent fire occurred immediately thereafter at a location load-side from the original fire. The second fire occurred in the Richmond Service Center and was approximately 10’ x 10’ and burned a Porta-Potty. The fire was extinguished by a PG&amp;E gas crew that happened to be in the PG&amp;E yard at the time of the fire. This information is preliminary.  "/>
    <s v="\\fxshare-nas05\quotashare-fs01\ESA\5 - Ignition Tracking\2021_Ignition_QC_Folders\20210429_1337341_21-0055104_nan_T005277253"/>
    <s v=" "/>
    <m/>
    <m/>
    <m/>
    <m/>
    <m/>
    <s v="Not In Scope"/>
    <m/>
    <m/>
    <m/>
    <m/>
    <m/>
    <m/>
    <m/>
    <m/>
    <m/>
    <m/>
    <m/>
    <m/>
    <m/>
    <m/>
    <m/>
    <m/>
    <m/>
    <m/>
    <m/>
    <m/>
    <m/>
    <m/>
    <m/>
    <m/>
    <m/>
    <m/>
    <m/>
    <m/>
    <m/>
    <m/>
    <m/>
    <m/>
    <m/>
    <m/>
    <m/>
    <m/>
    <m/>
    <m/>
    <m/>
    <s v="Y"/>
    <n v="44319"/>
    <n v="44319"/>
    <s v="J7HE"/>
    <s v="(510) 375-1589, J7HE@pge.com"/>
    <m/>
    <m/>
    <s v=" "/>
    <x v="240"/>
    <s v="18:24:00"/>
    <n v="44315"/>
    <s v="18:17:00"/>
    <s v="FAS"/>
    <s v="Y"/>
    <s v="N"/>
    <s v="1337341, 1337363"/>
    <s v="21-0055104"/>
    <m/>
    <s v="T005277253, T005277254"/>
    <n v="120905380"/>
    <m/>
    <m/>
    <s v="PG&amp;E_456_ignition_20210429_1.jpg"/>
    <s v=" "/>
    <x v="1"/>
    <x v="0"/>
    <s v="Y"/>
    <s v="Y"/>
    <s v="N"/>
    <s v="On April 29th, 2021 at 18:24 hrs. a PG &amp; E Troubleman was dispatched to the El Cerrito 1102 12 KV Distribution circuit near Regata Blvd. in the City of Richmond in response to reports of multiple spans of wire down.  Initial reports indicated that there were several small grass fires that ensued.  The first reported fire was approximately 0.25 acres in size. Richmond Fire Department responded and extinguished the initial fire.  There was a second ignition that occured as a result of the wires down which was load side of the initial fire.  This second fire occured at the Richmond Service Center and was approxiamtely 10 feet X 10 Feet in size and burned a Porta-Potty and it  was extinguished by a PG &amp; E gas crew which happened to be in the area.  Initial analysis indicats that the wire came down for an unknown reason.  The troubleman was unable to determine the cause of the multiple spans of wire which were down.  An EC tag was created to repair the multiple spans of conductor wire down.  On 4/30/2021, PG &amp; E crews installed 500 feet of 6SOL Copper wire, 6SOL Dead Ends, 200 Feet of 4 ASER and repaired 2 STR of Service wire.  "/>
    <s v="PG&amp;E"/>
    <s v="Vegetation"/>
    <m/>
    <s v="D"/>
    <s v="D"/>
    <s v="&lt;0.25"/>
    <s v="&lt;.025 acres for first fire, second fire at the service center  was approximately 10 X 10 feet. "/>
    <m/>
    <m/>
    <m/>
    <m/>
    <s v="Equipment - PG&amp;E"/>
    <s v="All types of equipment / facility failure"/>
    <s v="Conductor failure-all"/>
    <s v="Y"/>
    <s v="Overhead"/>
    <x v="0"/>
    <s v="Conductor - Primary"/>
    <s v="Conductor-Primary "/>
    <n v="101441604"/>
    <s v=" "/>
    <x v="0"/>
    <n v="37.914859"/>
    <n v="-122.340733"/>
    <s v="Contra Costa"/>
    <s v="EL CERRITO G 1102"/>
    <n v="12000"/>
    <m/>
    <x v="0"/>
    <s v="Richmond FD"/>
    <s v="Urban"/>
    <m/>
    <m/>
    <s v="N"/>
    <m/>
    <m/>
    <m/>
    <m/>
    <s v="N"/>
    <s v="N"/>
    <m/>
    <m/>
    <s v="2021-04-30"/>
    <m/>
    <m/>
    <m/>
    <m/>
    <m/>
    <m/>
    <m/>
    <m/>
    <m/>
    <m/>
    <m/>
    <m/>
    <m/>
    <m/>
    <m/>
    <m/>
    <m/>
    <m/>
    <m/>
    <s v="  "/>
    <s v="EAST BAY"/>
    <s v="BAY"/>
    <s v="18:24"/>
    <n v="44315"/>
    <n v="1337341"/>
    <s v="T005277253"/>
    <n v="2824"/>
    <s v="REGATTA BLVD"/>
    <m/>
    <n v="37.916589999999999"/>
    <n v="-122.30188"/>
    <s v="E2TJ7HE"/>
    <m/>
    <n v="1250"/>
    <s v="2021/04/29 20:27:51"/>
    <n v="9260"/>
    <m/>
    <s v="A:OK;X:23RD;R:CIA: WIRE DOWN IN FRONT OF ADDRESS AND DOWN THE STREET; THE WIRE IS SMOKING, PWR-I"/>
    <s v="N"/>
    <m/>
    <m/>
    <m/>
    <m/>
    <m/>
    <m/>
    <m/>
    <m/>
    <m/>
    <m/>
    <s v="Y"/>
    <m/>
    <m/>
    <m/>
    <m/>
    <m/>
    <m/>
    <m/>
    <s v="MULTIPLE SPANS OF WIRE DOWN"/>
    <m/>
    <m/>
    <m/>
    <m/>
    <s v="Overhead"/>
    <m/>
    <m/>
    <m/>
    <m/>
    <m/>
    <s v="PATROL-FOUND NOTHING"/>
    <m/>
    <m/>
    <s v="  "/>
    <s v="Unplanned"/>
    <s v="East Bay"/>
    <s v="Bay"/>
    <s v="012501102, EL CERRITO G-1102"/>
    <s v="21-0055104"/>
    <s v="Unplanned"/>
    <s v="Clear;32-90 F"/>
    <s v="2316"/>
    <n v="224973"/>
    <s v="YES"/>
    <s v="Line to Ground"/>
    <s v="Sustained"/>
    <s v="No"/>
    <s v="1102/2"/>
    <s v="OH"/>
    <s v="Circuit Breaker"/>
    <n v="1337341"/>
    <s v="Conductor, Overhead, Broken, wire on ground"/>
    <s v="GRD TIME C PHASE &amp; OC TIME"/>
    <s v="04/29/21 20:35"/>
    <m/>
    <s v="EL CERRITO G SUB"/>
    <s v="1)R6419 2)WIRE DOWN @ 2824 REGATTA BLVD "/>
    <s v="OJS 3/SPANS LD SIDE OF R6389 OPEN|SW R8873 CLOSE|SW R7333 OPEN"/>
    <m/>
    <m/>
    <s v="No"/>
    <s v="3rd Party, Vehicle"/>
    <m/>
    <s v="Yes"/>
    <n v="3"/>
    <m/>
    <m/>
    <m/>
    <m/>
    <m/>
    <m/>
    <m/>
    <m/>
    <m/>
    <m/>
    <m/>
    <m/>
    <m/>
    <m/>
    <m/>
    <m/>
  </r>
  <r>
    <n v="455"/>
    <s v="AGFC"/>
    <s v="3 - QC Complete"/>
    <n v="44315"/>
    <n v="44617"/>
    <s v="Structure fire, not attributable to PG&amp;E. Troubleman reports, structure fire burnt down service. This information is preliminary."/>
    <s v="\\fxshare-nas05\quotashare-fs01\ESA\5 - Ignition Tracking\2021_Ignition_QC_Folders\20210429_nan_nan_nan_748554525"/>
    <s v=" "/>
    <m/>
    <m/>
    <m/>
    <m/>
    <m/>
    <s v="Not In Scope"/>
    <m/>
    <m/>
    <m/>
    <m/>
    <m/>
    <m/>
    <m/>
    <m/>
    <m/>
    <m/>
    <m/>
    <m/>
    <m/>
    <m/>
    <m/>
    <m/>
    <m/>
    <m/>
    <m/>
    <m/>
    <m/>
    <m/>
    <m/>
    <m/>
    <m/>
    <m/>
    <m/>
    <m/>
    <m/>
    <m/>
    <m/>
    <m/>
    <m/>
    <m/>
    <m/>
    <m/>
    <m/>
    <m/>
    <m/>
    <m/>
    <m/>
    <m/>
    <m/>
    <m/>
    <m/>
    <m/>
    <s v=" "/>
    <x v="240"/>
    <s v="17:35:00"/>
    <m/>
    <m/>
    <s v="FAS"/>
    <s v="N"/>
    <s v="N"/>
    <m/>
    <m/>
    <m/>
    <n v="748554525"/>
    <m/>
    <m/>
    <m/>
    <m/>
    <s v=" "/>
    <x v="0"/>
    <x v="1"/>
    <s v="N"/>
    <s v="N"/>
    <s v="N"/>
    <s v="Structure fire, not attributable to PG&amp;E. Troubleman reports, structure fire burnt down service. This information is preliminary."/>
    <s v="Not PG&amp;E"/>
    <s v="Building"/>
    <m/>
    <m/>
    <m/>
    <s v="Structure-only"/>
    <m/>
    <m/>
    <m/>
    <m/>
    <m/>
    <s v="Other Fire: Non-PG&amp;E related"/>
    <m/>
    <m/>
    <m/>
    <s v="Overhead"/>
    <x v="1"/>
    <m/>
    <m/>
    <m/>
    <s v=" "/>
    <x v="0"/>
    <n v="40.747480000000003"/>
    <n v="-121.47125"/>
    <s v="Shasta"/>
    <s v="RISING RIVER 1101 "/>
    <n v="12000"/>
    <m/>
    <x v="0"/>
    <s v="Cal Fire"/>
    <s v="Agriculture"/>
    <m/>
    <m/>
    <s v="Y"/>
    <s v="Eiler 2014"/>
    <m/>
    <n v="250"/>
    <m/>
    <s v="N"/>
    <s v="N"/>
    <m/>
    <m/>
    <s v="2021-04-29"/>
    <m/>
    <m/>
    <m/>
    <m/>
    <m/>
    <m/>
    <m/>
    <m/>
    <m/>
    <m/>
    <m/>
    <m/>
    <m/>
    <m/>
    <m/>
    <m/>
    <m/>
    <m/>
    <m/>
    <s v="  "/>
    <s v="NORTH VALLEY"/>
    <s v="BURNEY"/>
    <s v="17:35"/>
    <n v="44315"/>
    <m/>
    <n v="748554525"/>
    <n v="42267"/>
    <s v="WILCOX RD"/>
    <s v="HAT CREEK"/>
    <n v="40.749571000000003"/>
    <n v="-121.471576"/>
    <s v="V1TAKL7"/>
    <s v="LOMMEN, ANTHONY"/>
    <n v="103551101"/>
    <s v="20210429 19:32"/>
    <n v="1122"/>
    <m/>
    <s v="Structure fire, burned down service. Cut service down. Refused 15kva TX "/>
    <s v="Y"/>
    <m/>
    <m/>
    <m/>
    <n v="40.747480000000003"/>
    <n v="-121.47125"/>
    <m/>
    <s v="Capt Grant Johnson Park CalFire"/>
    <m/>
    <s v="N"/>
    <s v="Y"/>
    <s v="Y"/>
    <s v="Clear"/>
    <m/>
    <s v="Structures"/>
    <m/>
    <s v="Light"/>
    <m/>
    <s v="Unknown"/>
    <m/>
    <s v="3 meters - 0.25 Acres"/>
    <m/>
    <s v="Cal Fire"/>
    <m/>
    <s v="Overhead"/>
    <m/>
    <s v="N"/>
    <m/>
    <m/>
    <m/>
    <m/>
    <m/>
    <m/>
    <s v="  "/>
    <m/>
    <m/>
    <m/>
    <m/>
    <m/>
    <m/>
    <m/>
    <m/>
    <m/>
    <m/>
    <m/>
    <m/>
    <m/>
    <m/>
    <m/>
    <m/>
    <m/>
    <m/>
    <m/>
    <m/>
    <m/>
    <m/>
    <m/>
    <m/>
    <m/>
    <m/>
    <m/>
    <m/>
    <m/>
    <m/>
    <m/>
    <m/>
    <m/>
    <m/>
    <m/>
    <m/>
    <m/>
    <m/>
    <m/>
    <m/>
    <m/>
    <m/>
    <m/>
    <m/>
    <m/>
    <m/>
    <m/>
  </r>
  <r>
    <n v="454"/>
    <s v="CATX"/>
    <s v="3 - QC Complete"/>
    <n v="44428"/>
    <n v="44617"/>
    <s v="Capacitor bank failure resulted in a pole fire. The ensuing fire was limited to PG&amp;E assets. Troubleman created tag for the damaged assets to be replaced. This information is preliminary."/>
    <s v="\\fxshare-nas05\quotashare-fs01\ESA\5 - Ignition Tracking\2021_Ignition_QC_Folders\20210429_nan_nan_nan_848696424"/>
    <s v=" "/>
    <m/>
    <s v="CATX"/>
    <s v="Fire lat/long has been corrected to the pole location"/>
    <m/>
    <m/>
    <s v="Not In Scope"/>
    <m/>
    <m/>
    <m/>
    <m/>
    <m/>
    <m/>
    <m/>
    <m/>
    <m/>
    <m/>
    <m/>
    <m/>
    <m/>
    <m/>
    <m/>
    <m/>
    <m/>
    <m/>
    <m/>
    <m/>
    <m/>
    <m/>
    <m/>
    <m/>
    <m/>
    <m/>
    <m/>
    <m/>
    <m/>
    <m/>
    <m/>
    <m/>
    <s v="N"/>
    <m/>
    <m/>
    <m/>
    <m/>
    <m/>
    <m/>
    <s v="N"/>
    <m/>
    <m/>
    <m/>
    <m/>
    <m/>
    <m/>
    <s v=" "/>
    <x v="240"/>
    <s v="14:50:00"/>
    <m/>
    <m/>
    <s v="FAS"/>
    <s v="N"/>
    <s v="N"/>
    <m/>
    <m/>
    <m/>
    <n v="848696424"/>
    <n v="120904693"/>
    <m/>
    <m/>
    <m/>
    <s v=" "/>
    <x v="0"/>
    <x v="0"/>
    <s v="N"/>
    <s v="N"/>
    <s v="N"/>
    <s v="On April 29, 2021 at 1450 hours, a PG&amp;E Troubleman was dispatched to the Harter 1106 12kV distribution circuit on N Walton Ave, Yuba City in response to a pole fire. Initial analysis indicates a capacitor bank failed and caught fire which caught the pole on fire. The ensuing fire was limited to the pole and the fire was suppressed by the PG&amp;E Troubleman. A priority B tag was created to replace the capacitor bank and pole. As of August 20, 2021, the corrective tag has not been completed."/>
    <s v="PG&amp;E"/>
    <s v="Other"/>
    <s v="PG&amp;E Pole"/>
    <s v="D"/>
    <s v="D"/>
    <s v="Structure-PG&amp;E only"/>
    <s v="CAP bank caught fire which caught pole on fire."/>
    <m/>
    <m/>
    <m/>
    <m/>
    <s v="Equipment - PG&amp;E"/>
    <s v="All types of equipment / facility failure"/>
    <s v="Capacitor bank failure"/>
    <s v="Y"/>
    <s v="Overhead"/>
    <x v="0"/>
    <s v="Capacitor Bank"/>
    <s v="Capacitor Bank, Pole "/>
    <n v="101299487"/>
    <s v=" "/>
    <x v="0"/>
    <n v="39.135781448099998"/>
    <n v="-121.64374528019999"/>
    <s v="Sutter"/>
    <s v="HARTER 1106 "/>
    <n v="12000"/>
    <s v="HARTER 1106CB"/>
    <x v="0"/>
    <s v="Employee"/>
    <s v="Herbaceous"/>
    <s v="Fire-resistive fuel bed"/>
    <s v="Cement/Gravel"/>
    <s v="N"/>
    <m/>
    <m/>
    <n v="250"/>
    <m/>
    <s v="N"/>
    <s v="N"/>
    <m/>
    <m/>
    <s v="2021-04-29"/>
    <m/>
    <m/>
    <m/>
    <m/>
    <m/>
    <m/>
    <m/>
    <m/>
    <m/>
    <m/>
    <m/>
    <m/>
    <m/>
    <m/>
    <m/>
    <m/>
    <m/>
    <m/>
    <m/>
    <s v="  "/>
    <s v="SIERRA"/>
    <s v="MARYSVILLE 03"/>
    <s v="14:50"/>
    <n v="44315"/>
    <m/>
    <n v="848696424"/>
    <n v="901"/>
    <s v="N WALTON AVE"/>
    <s v="YUBA CITY"/>
    <n v="39.139373999999997"/>
    <n v="-121.643801"/>
    <s v="T3TJ0HF"/>
    <s v="HOWARD, JIMMY"/>
    <n v="303333311"/>
    <s v="20210429 16:01"/>
    <n v="1102"/>
    <m/>
    <s v="CAP bank caught fire which caught pole on fire.  All jumpers and fuses are open.  I put the fire out and created a tag to replace the pole at a later date"/>
    <s v="Y"/>
    <m/>
    <m/>
    <s v="39.1356500,-121.6437933,13.500000,3D"/>
    <m/>
    <m/>
    <s v="CAP bank caught fire.  Pole to be replaced at a later date"/>
    <m/>
    <m/>
    <s v="N"/>
    <s v="Y"/>
    <s v="N"/>
    <s v="Clear"/>
    <m/>
    <s v="PG&amp;E Only"/>
    <m/>
    <s v="Light"/>
    <m/>
    <s v="PG&amp;E Equipment"/>
    <m/>
    <s v="Structure Only"/>
    <m/>
    <s v="Employee"/>
    <m/>
    <s v="Overhead"/>
    <m/>
    <s v="N"/>
    <m/>
    <m/>
    <m/>
    <m/>
    <m/>
    <m/>
    <s v="  "/>
    <m/>
    <m/>
    <m/>
    <m/>
    <m/>
    <m/>
    <m/>
    <m/>
    <m/>
    <m/>
    <m/>
    <m/>
    <m/>
    <m/>
    <m/>
    <m/>
    <m/>
    <m/>
    <m/>
    <m/>
    <m/>
    <m/>
    <m/>
    <m/>
    <m/>
    <m/>
    <m/>
    <m/>
    <m/>
    <m/>
    <m/>
    <m/>
    <m/>
    <m/>
    <m/>
    <m/>
    <m/>
    <m/>
    <m/>
    <m/>
    <m/>
    <m/>
    <m/>
    <m/>
    <m/>
    <m/>
    <m/>
  </r>
  <r>
    <n v="453"/>
    <s v="AGFC"/>
    <s v="3 - QC Complete"/>
    <n v="44315"/>
    <n v="44617"/>
    <s v="Structure fire, not attributable to PG&amp;E. Fire in panel. This information is preliminary."/>
    <s v="\\fxshare-nas05\quotashare-fs01\ESA\5 - Ignition Tracking\2021_Ignition_QC_Folders\20210429_nan_nan_nan_171503144"/>
    <s v=" "/>
    <m/>
    <m/>
    <m/>
    <m/>
    <m/>
    <s v="Not In Scope"/>
    <m/>
    <m/>
    <m/>
    <m/>
    <m/>
    <m/>
    <m/>
    <m/>
    <m/>
    <m/>
    <m/>
    <m/>
    <m/>
    <m/>
    <m/>
    <m/>
    <m/>
    <m/>
    <m/>
    <m/>
    <m/>
    <m/>
    <m/>
    <m/>
    <m/>
    <m/>
    <m/>
    <m/>
    <m/>
    <m/>
    <m/>
    <m/>
    <m/>
    <m/>
    <m/>
    <m/>
    <m/>
    <m/>
    <m/>
    <m/>
    <m/>
    <m/>
    <m/>
    <m/>
    <m/>
    <m/>
    <s v=" "/>
    <x v="240"/>
    <s v="13:38:00"/>
    <m/>
    <m/>
    <s v="FAS"/>
    <s v="N"/>
    <s v="N"/>
    <m/>
    <m/>
    <m/>
    <n v="171503144"/>
    <m/>
    <m/>
    <m/>
    <m/>
    <s v=" "/>
    <x v="0"/>
    <x v="1"/>
    <s v="N"/>
    <s v="N"/>
    <s v="N"/>
    <s v="Structure fire, not attributable to PG&amp;E. Fire in panel. This information is preliminary."/>
    <s v="Not PG&amp;E"/>
    <s v="Building"/>
    <m/>
    <m/>
    <m/>
    <s v="&lt;0.25"/>
    <m/>
    <m/>
    <m/>
    <m/>
    <m/>
    <s v="Other Fire: Non-PG&amp;E related"/>
    <m/>
    <m/>
    <m/>
    <s v="Pad mount"/>
    <x v="1"/>
    <m/>
    <m/>
    <m/>
    <s v=" "/>
    <x v="0"/>
    <n v="40.446938299999999"/>
    <n v="-122.305105"/>
    <s v="Shasta"/>
    <s v="ANDERSON 1101"/>
    <n v="12000"/>
    <m/>
    <x v="0"/>
    <s v="Anderson FD"/>
    <s v="Urban"/>
    <m/>
    <m/>
    <s v="N"/>
    <m/>
    <m/>
    <n v="246"/>
    <m/>
    <s v="N"/>
    <s v="N"/>
    <m/>
    <m/>
    <s v="2021-04-29"/>
    <m/>
    <m/>
    <m/>
    <m/>
    <m/>
    <m/>
    <m/>
    <m/>
    <m/>
    <m/>
    <m/>
    <m/>
    <m/>
    <m/>
    <m/>
    <m/>
    <m/>
    <m/>
    <m/>
    <s v="  "/>
    <s v="NORTH VALLEY"/>
    <s v="REDDING 03"/>
    <s v="13:38"/>
    <n v="44315"/>
    <m/>
    <n v="171503144"/>
    <n v="1646"/>
    <s v="FERRY ST"/>
    <s v="ANDERSON"/>
    <n v="40.446046000000003"/>
    <n v="-122.304676"/>
    <s v="V8TSBN3"/>
    <s v="NEILEY, STEVE"/>
    <n v="103261101"/>
    <s v="20210429 15:32"/>
    <n v="1121"/>
    <m/>
    <s v="LEFT RISER  FUSES OPEN.  FIRE IN PANEL AND NO SEC SWITCH"/>
    <s v="Y"/>
    <n v="2"/>
    <s v="\\fxshare-nas05\quotashare-fs01\ESA\5 - Ignition Tracking\Fire_Tab_Attachment_Files"/>
    <s v="40.4469383,-122.3051050,133.500000,3D"/>
    <m/>
    <m/>
    <s v="SOLAR PANEL CABLE CONNECTION AT BUSS"/>
    <s v="ANDERSON FIRE DEPT"/>
    <m/>
    <s v="N"/>
    <s v="Y"/>
    <s v="Y"/>
    <s v="Clear"/>
    <m/>
    <s v="Structures"/>
    <m/>
    <s v="Calm"/>
    <m/>
    <s v="3rd Party"/>
    <m/>
    <s v="Structure Only"/>
    <m/>
    <s v="Fire Dept"/>
    <m/>
    <s v="Pad mount"/>
    <m/>
    <s v="Y"/>
    <s v="PICS"/>
    <s v="PG&amp;E Employee"/>
    <m/>
    <m/>
    <m/>
    <m/>
    <s v="  "/>
    <m/>
    <m/>
    <m/>
    <m/>
    <m/>
    <m/>
    <m/>
    <m/>
    <m/>
    <m/>
    <m/>
    <m/>
    <m/>
    <m/>
    <m/>
    <m/>
    <m/>
    <m/>
    <m/>
    <m/>
    <m/>
    <m/>
    <m/>
    <m/>
    <m/>
    <m/>
    <m/>
    <m/>
    <m/>
    <m/>
    <m/>
    <m/>
    <m/>
    <m/>
    <m/>
    <m/>
    <m/>
    <m/>
    <m/>
    <m/>
    <m/>
    <m/>
    <m/>
    <m/>
    <m/>
    <m/>
    <m/>
  </r>
  <r>
    <n v="452"/>
    <s v="TLAL"/>
    <s v="3 - QC Complete"/>
    <n v="44323"/>
    <n v="44617"/>
    <s v="Tree fell into overhead line, resulting in a wires down incident. The ensuing fire was less than one meter in size. This information is preliminary. AGFC notes: troubleman marked this as structure only for fire size, but photos show the tree branch burnt. OIS: 1336898; ILIS: 21-0054827; ILIS Cause: Vegetation, Tree - fell into line; FOID: T005276865; FOID Actual Cause: TREE-FELL INTO LINE; Lan ID: RTCC; EC: 120901824; PM: 35246624; Pre-Existing EC: 118230977; Circuit ID: 083692104, SAP ID: 101683334; Eqp: Conductor, Crossarm, Transformer, Pole"/>
    <s v="\\fxshare-nas05\quotashare-fs01\ESA\5 - Ignition Tracking\2021_Ignition_QC_Folders\20210429_1336898_21-0054827_nan_T005276865"/>
    <s v=" "/>
    <m/>
    <s v="TLAL"/>
    <s v="Outage Time Adjusted; EC &amp; Pre-Existing EC Tag Added; Fire Size Updated"/>
    <n v="44321"/>
    <m/>
    <s v="Not In Scope"/>
    <m/>
    <m/>
    <m/>
    <m/>
    <m/>
    <m/>
    <m/>
    <m/>
    <m/>
    <m/>
    <m/>
    <s v="Not Required"/>
    <m/>
    <m/>
    <m/>
    <m/>
    <m/>
    <m/>
    <m/>
    <m/>
    <m/>
    <m/>
    <m/>
    <m/>
    <m/>
    <m/>
    <m/>
    <m/>
    <m/>
    <m/>
    <m/>
    <m/>
    <m/>
    <m/>
    <m/>
    <m/>
    <m/>
    <m/>
    <m/>
    <s v="Y"/>
    <n v="44319"/>
    <n v="44319"/>
    <s v="RTCC"/>
    <s v="Robert Clark, RTCC@pge.com, (831) 313-3022"/>
    <s v="Via phone-provided fire size info"/>
    <m/>
    <s v=" "/>
    <x v="240"/>
    <s v="10:31:00"/>
    <n v="44315"/>
    <s v="10:30:00"/>
    <s v="FAS"/>
    <s v="N"/>
    <s v="N"/>
    <n v="1336898"/>
    <s v="21-0054827"/>
    <m/>
    <s v="T005276865"/>
    <n v="120901824"/>
    <n v="118230977"/>
    <m/>
    <s v="PG&amp;E_452_Ignition_20210429_3.jpg"/>
    <s v=" "/>
    <x v="0"/>
    <x v="0"/>
    <s v="Y"/>
    <s v="N"/>
    <s v="N"/>
    <s v="On April 29, 2021 at 1102 hours, a PG&amp;E Troubleman patrolled the Rob Roy 2104 21kV Distribution Circuit number 083692104, in the Tier 3 near State Responsibility area near the end of the line at Telford Drive and Corralitos Ridge Road in Watsonville (Aptos). He observed a knobcone pine tree that broke off 4-5 feet off the ground and fell into and broke down 100' of 4 ACSR primary overhead conductor at the end of line, a broken pin laying on the hot phase, a blown 3OH Type T fuse 1825, a damaged 8' HS broken dead-end crossarm and pole-top, and broken Dowzer Electric 26-0131 1Ph overhead transformer. Initial analysis indicates the ignition was caused by a tree that fell into the line. The troubleman responded to and extinguished the fire. The 92-minute outage affected six customers. All the repairs were completed and the line was returned to service on April 29, 2021. This ignition did not meet the reporting criteria, because the fire was not greater than one linear meter. This information is preliminary."/>
    <s v="PG&amp;E"/>
    <s v="Vegetation"/>
    <s v="Conductor, Crossarm, Transformer, Pole"/>
    <s v="D"/>
    <s v="D"/>
    <s v="Structure-PG&amp;E only"/>
    <s v="3 Feet (3 x 1-foot scorched sections)"/>
    <m/>
    <m/>
    <m/>
    <m/>
    <s v="Vegetation"/>
    <s v="Contact from object"/>
    <s v="Veg. contact"/>
    <s v="Y"/>
    <s v="Overhead"/>
    <x v="0"/>
    <s v="Conductor - Primary"/>
    <s v="Conductor, Crossarm, Transformer, Pole"/>
    <n v="101683334"/>
    <s v=" "/>
    <x v="2"/>
    <n v="37.018689000000002"/>
    <n v="-121.838471"/>
    <s v="Santa Cruz"/>
    <s v="ROB ROY 2104"/>
    <n v="21000"/>
    <m/>
    <x v="1"/>
    <s v="Employee"/>
    <s v="Conifer Forest"/>
    <m/>
    <m/>
    <s v="N"/>
    <m/>
    <m/>
    <n v="520"/>
    <m/>
    <s v="N"/>
    <s v="N"/>
    <m/>
    <m/>
    <s v="2021-04-29"/>
    <n v="37.019189900000001"/>
    <n v="-121.8386216"/>
    <n v="44322"/>
    <s v="TrunkFail"/>
    <s v="EVIDENCE OF A KNOBCONE PINE WITH TRUNK FAILURE OBSERVED."/>
    <s v="PINK"/>
    <n v="40"/>
    <n v="8"/>
    <n v="25"/>
    <s v="None"/>
    <s v="None"/>
    <s v="N"/>
    <n v="1"/>
    <m/>
    <s v="Hillside"/>
    <s v="A"/>
    <s v="Other"/>
    <s v="BareWire"/>
    <n v="2"/>
    <s v="  "/>
    <s v="CENTRAL COAST"/>
    <s v="SANTA CRUZ 01"/>
    <s v="10:31"/>
    <n v="44315"/>
    <n v="1336898"/>
    <s v="T005276865"/>
    <n v="600"/>
    <s v="TELFORD DR"/>
    <s v="WATSONVILLE"/>
    <n v="37.01182"/>
    <n v="-121.83305"/>
    <s v="C5TRTCC"/>
    <s v="CLARK, ROBERT"/>
    <n v="83692104"/>
    <s v="20210429 12:46"/>
    <n v="9002"/>
    <m/>
    <s v="tree came down, broke the PN and was laying on hot phase, blew fuses, cut in clear and re energized, EC tag created for crew to repair broken dead end arm and put wire back up"/>
    <s v="Y"/>
    <n v="3"/>
    <s v="\\fxshare-nas05\quotashare-fs01\ESA\5 - Ignition Tracking\Fire_Tab_Attachment_Files"/>
    <m/>
    <n v="37.018689000000002"/>
    <n v="-121.838471"/>
    <m/>
    <m/>
    <m/>
    <s v="N"/>
    <s v="Y"/>
    <m/>
    <s v="Clear"/>
    <m/>
    <s v="PG&amp;E Only"/>
    <m/>
    <s v="Calm"/>
    <m/>
    <s v="Vegetation"/>
    <m/>
    <s v="Structure Only"/>
    <m/>
    <s v="Employee"/>
    <m/>
    <s v="Overhead"/>
    <m/>
    <s v="Y"/>
    <s v="RTCC"/>
    <s v="PG&amp;E Employee"/>
    <m/>
    <s v="TREE-FELL INTO LINE"/>
    <s v="CONDUCTOR, OVERHEAD"/>
    <s v="N"/>
    <s v="  "/>
    <s v="Unplanned"/>
    <s v="Central Coast"/>
    <s v="Coast"/>
    <s v="083692104, ROB ROY-2104"/>
    <s v="21-0054827"/>
    <s v="Unplanned"/>
    <s v="Clear;32-90 F"/>
    <s v="6"/>
    <s v="552"/>
    <s v="YES"/>
    <s v="Line to Ground"/>
    <s v="Sustained"/>
    <s v="No"/>
    <s v="1825"/>
    <s v="OH"/>
    <s v="Fuse"/>
    <s v="1336898"/>
    <s v="Conductor, Overhead, Broken, wire on ground"/>
    <m/>
    <m/>
    <m/>
    <s v="Telford Rd @ Corralitos Ridge Rd"/>
    <s v="1 SOURCE SIDE CGC 316093319185"/>
    <m/>
    <m/>
    <m/>
    <s v="No"/>
    <s v="Vegetation, Tree - fell into line"/>
    <m/>
    <s v="No"/>
    <m/>
    <m/>
    <s v="DDHL"/>
    <s v="Distribution Circuit"/>
    <s v="DDHL"/>
    <s v="04/29/21 10:30"/>
    <s v="Not Required"/>
    <m/>
    <m/>
    <s v="No"/>
    <s v="1624256"/>
    <s v="21-0054827"/>
    <s v="1825"/>
    <s v="083692104"/>
    <s v="04/29/21 10:30"/>
    <s v="31537496"/>
    <s v="No"/>
  </r>
  <r>
    <n v="451"/>
    <s v="S7RM"/>
    <s v="3 - QC Complete"/>
    <n v="44320"/>
    <n v="44617"/>
    <s v="Third party excavator made contact with overhead circuit resulting in a wires down ignition. The ensuing fire was 3 meters - 0.25 acre is size. 2 EC tags were created for this incident. (# 120900824 and # 120900885.)"/>
    <s v="\\fxshare-nas05\quotashare-fs01\ESA\5 - Ignition Tracking\2021_Ignition_QC_Folders\20210429_1336841_21-0054698_nan_T005276815"/>
    <s v=" "/>
    <m/>
    <m/>
    <m/>
    <m/>
    <m/>
    <s v="Not In Scope"/>
    <m/>
    <m/>
    <m/>
    <m/>
    <m/>
    <m/>
    <m/>
    <m/>
    <m/>
    <m/>
    <m/>
    <m/>
    <m/>
    <m/>
    <m/>
    <m/>
    <m/>
    <m/>
    <m/>
    <m/>
    <m/>
    <m/>
    <m/>
    <m/>
    <m/>
    <m/>
    <m/>
    <m/>
    <m/>
    <m/>
    <m/>
    <m/>
    <m/>
    <m/>
    <m/>
    <m/>
    <m/>
    <m/>
    <m/>
    <s v="Y"/>
    <n v="44319"/>
    <m/>
    <s v="BDDC"/>
    <s v="BDDC@pge.com"/>
    <s v="No response."/>
    <m/>
    <s v=" "/>
    <x v="240"/>
    <s v="09:42:00"/>
    <n v="44315"/>
    <s v="09:37:00"/>
    <s v="FAS"/>
    <s v="N"/>
    <s v="N"/>
    <n v="1336841"/>
    <s v="21-0054698"/>
    <m/>
    <s v="T005276815"/>
    <s v="120900824, 120900885"/>
    <m/>
    <m/>
    <s v="PG&amp;E_451_ignition_20210429_1.jpg"/>
    <s v=" "/>
    <x v="1"/>
    <x v="0"/>
    <s v="Y"/>
    <s v="Y"/>
    <s v="N"/>
    <s v="On April 29th 2021 at 09:39 hrs. a PG &amp; E Troubleman was dispatched to the Cherokee 1101 12KV Distribution Circuit near McAllen Road and Wilson Way in the City of Stockton in response to a report of a 3rd party excavator which made contact with an overhead circuit resulting in a wires down  ignition.  The ensuing fire was less than 0.25 acres in size and was supressed by the Stockton FD.  Initial analysis indicates that a 3rd party contacted a Primary overhead line when they were in the process of excavating.  A PG &amp; E crew repaired the wire down on 4/29/2021 with 2 phases of 6 SOL copper wire and a second EC tag was created to repair one phase of 2 STR copper which ran across the railroad tracks. "/>
    <s v="PG&amp;E"/>
    <s v="Vegetation"/>
    <m/>
    <s v="D"/>
    <s v="D"/>
    <s v="&lt;0.25"/>
    <s v="No response from Troubleman"/>
    <m/>
    <m/>
    <m/>
    <m/>
    <s v="Contact - 3rd Party"/>
    <s v="Contact from object"/>
    <s v="Vehicle contact"/>
    <s v="N"/>
    <s v="Overhead"/>
    <x v="0"/>
    <s v="Conductor - Primary"/>
    <s v="Conductor-Primary "/>
    <s v="103317810, 103196657"/>
    <s v=" "/>
    <x v="0"/>
    <n v="38.00262"/>
    <n v="-121.256705"/>
    <s v="San Joaquin"/>
    <s v="CHEROKEE 1101"/>
    <n v="12000"/>
    <m/>
    <x v="0"/>
    <s v="Stockton FD"/>
    <s v="Urban"/>
    <m/>
    <m/>
    <s v="N"/>
    <m/>
    <m/>
    <m/>
    <m/>
    <s v="N"/>
    <s v="N"/>
    <m/>
    <m/>
    <s v="2021-04-29"/>
    <m/>
    <m/>
    <m/>
    <m/>
    <m/>
    <m/>
    <m/>
    <m/>
    <m/>
    <m/>
    <m/>
    <m/>
    <m/>
    <m/>
    <m/>
    <m/>
    <m/>
    <m/>
    <m/>
    <s v="  "/>
    <s v="STOCKTON"/>
    <s v="STOCKTON 09"/>
    <s v="09:42"/>
    <n v="44315"/>
    <n v="1336841"/>
    <s v="T005276815"/>
    <n v="3362"/>
    <s v="E MCALLEN RD"/>
    <s v="STOCKTON"/>
    <n v="38.008159999999997"/>
    <n v="-121.23961"/>
    <s v="Q4TBDDC"/>
    <s v="DANCE, BRANDON"/>
    <n v="163651101"/>
    <s v="20210429 12:47"/>
    <n v="9002"/>
    <m/>
    <s v="3rd party OH contact. repair wire down. "/>
    <s v="Y"/>
    <m/>
    <m/>
    <s v="38.0026200,-121.2567050,-0.100000,3D"/>
    <m/>
    <m/>
    <m/>
    <s v="Stockton Fire Department"/>
    <m/>
    <s v="N"/>
    <s v="Y"/>
    <m/>
    <s v="Clear"/>
    <m/>
    <s v="Private Land"/>
    <m/>
    <s v="Calm"/>
    <m/>
    <s v="3rd Party"/>
    <s v="Excavating machine contacted OH line"/>
    <s v="3 meters - 0.25 Acres"/>
    <m/>
    <s v="Fire Dept"/>
    <m/>
    <s v="Overhead"/>
    <m/>
    <s v="Y"/>
    <s v="Photos"/>
    <s v="PG&amp;E Employee"/>
    <m/>
    <s v="CONTACT W/ HIGH VOLTAGE"/>
    <s v="CONDUCTOR, OVERHEAD"/>
    <s v="N"/>
    <s v="  "/>
    <s v="Unplanned"/>
    <s v="Stockton"/>
    <s v="Stockton"/>
    <s v="163651101, CHEROKEE-1101"/>
    <s v="21-0054698"/>
    <s v="Unplanned"/>
    <s v="Clear;32-90 F"/>
    <s v="247"/>
    <n v="25221"/>
    <s v="NO"/>
    <s v="Multi-Fault"/>
    <s v="Sustained"/>
    <s v="No"/>
    <s v="59732"/>
    <s v="OH"/>
    <s v="Line Recloser"/>
    <n v="1336841"/>
    <s v="Conductor, Overhead, Broken, wire on ground"/>
    <s v="B + C + GRD"/>
    <m/>
    <m/>
    <s v="W/S VIRGIL 200' S/OF LEONARDINI LN"/>
    <s v="DANCE, BRANDON: 4546 N. Wilson Way"/>
    <m/>
    <s v="EXCAVATOR INTO PRIMARY - NO INJURIES REPORTED"/>
    <m/>
    <s v="No"/>
    <s v="3rd Party, Contact with High Voltage, 3rd party"/>
    <m/>
    <s v="No"/>
    <n v="2"/>
    <n v="45"/>
    <s v="BSD9"/>
    <s v="Distribution Circuit"/>
    <s v="BSD9"/>
    <s v="04/29/21 09:37"/>
    <s v="BSD9"/>
    <s v="04/29/21 14:45"/>
    <s v="04/29/21 15:02"/>
    <s v="No"/>
    <n v="1624206"/>
    <s v="21-0054698"/>
    <s v="59732"/>
    <n v="163651101"/>
    <s v="04/29/21 09:37"/>
    <n v="44767115"/>
    <s v="No"/>
  </r>
  <r>
    <n v="2391"/>
    <s v="L7SF"/>
    <s v="3 - QC Complete"/>
    <n v="44494"/>
    <n v="44617"/>
    <s v="7606 E Muscat Ave / De Wolf and Central in Fresno; pole burnt/broken above O.D. bank; notification file said equipment failure (crossarm, transformer, and/or lightning arrestor) caused fire"/>
    <s v="\\fxshare-nas05\quotashare-fs01\ESA\5 - Ignition Tracking\Action Items, CAP Items, Missed Ignitions\Missed_Ignitions_Audit\003_SAP_Missed_Ignitions\20210428_384_1333796_120881719"/>
    <s v=" "/>
    <m/>
    <m/>
    <m/>
    <m/>
    <m/>
    <m/>
    <m/>
    <m/>
    <m/>
    <m/>
    <m/>
    <m/>
    <m/>
    <m/>
    <m/>
    <m/>
    <m/>
    <m/>
    <m/>
    <m/>
    <m/>
    <m/>
    <m/>
    <m/>
    <m/>
    <m/>
    <m/>
    <m/>
    <m/>
    <m/>
    <m/>
    <m/>
    <m/>
    <m/>
    <m/>
    <m/>
    <m/>
    <m/>
    <m/>
    <m/>
    <m/>
    <m/>
    <m/>
    <m/>
    <m/>
    <m/>
    <m/>
    <m/>
    <m/>
    <m/>
    <m/>
    <m/>
    <s v=" "/>
    <x v="241"/>
    <m/>
    <n v="44311"/>
    <s v="23:20:00"/>
    <s v="SAP"/>
    <s v="Y"/>
    <s v="N"/>
    <n v="1333796"/>
    <s v="21-0052968"/>
    <m/>
    <s v="T005273586"/>
    <n v="120881719"/>
    <m/>
    <m/>
    <m/>
    <s v=" "/>
    <x v="0"/>
    <x v="0"/>
    <s v="N"/>
    <s v="N"/>
    <s v="N"/>
    <s v="On 2021-04-28, PG&amp;E observed an outage on the MC CALL 1101 12KV circuit in Fresno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Equipment - PG&amp;E"/>
    <s v="All types of equipment / facility failure"/>
    <s v="Transformer failure"/>
    <s v="N"/>
    <s v="Overhead"/>
    <x v="1"/>
    <s v="Pole"/>
    <m/>
    <n v="103082818"/>
    <s v=" "/>
    <x v="0"/>
    <n v="36.679060001099998"/>
    <n v="-119.6459946266"/>
    <s v="Fresno"/>
    <s v="MC CALL 1101"/>
    <n v="12000"/>
    <m/>
    <x v="0"/>
    <s v="Unknown"/>
    <s v="Agriculture"/>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956"/>
    <s v="G3BA"/>
    <s v="3 - QC Complete"/>
    <n v="44392"/>
    <n v="44621"/>
    <s v="Hot leg and neutral made contact at weatherhead burned neutral in the clear; Suppressing agency unknown; Going to contact Tman"/>
    <s v="\\fxshare-nas05\quotashare-fs01\ESA\5 - Ignition Tracking\Action Items, CAP Items, Missed Ignitions\Missed_Ignitions_Audit\20210428_14901_1336259_T005276210"/>
    <s v=" "/>
    <s v="Y"/>
    <s v="G3BA"/>
    <s v="Updated troubleman contact info; other companies updated to N; "/>
    <m/>
    <m/>
    <s v="Not In Scope"/>
    <m/>
    <m/>
    <m/>
    <m/>
    <m/>
    <m/>
    <m/>
    <m/>
    <m/>
    <m/>
    <m/>
    <m/>
    <m/>
    <m/>
    <m/>
    <m/>
    <m/>
    <m/>
    <m/>
    <m/>
    <m/>
    <m/>
    <m/>
    <m/>
    <m/>
    <m/>
    <m/>
    <m/>
    <m/>
    <m/>
    <m/>
    <m/>
    <s v="N"/>
    <m/>
    <m/>
    <m/>
    <m/>
    <m/>
    <m/>
    <s v="N"/>
    <m/>
    <m/>
    <s v="C1SP"/>
    <s v="Chris Stockton: 916-223-5041"/>
    <m/>
    <m/>
    <s v=" "/>
    <x v="241"/>
    <s v="13:15:00"/>
    <m/>
    <m/>
    <s v="FAS"/>
    <s v="Y"/>
    <s v="N"/>
    <n v="1336259"/>
    <m/>
    <m/>
    <s v="T005276210"/>
    <m/>
    <m/>
    <m/>
    <s v="No Photo"/>
    <s v=" "/>
    <x v="1"/>
    <x v="0"/>
    <s v="Y"/>
    <s v="Y"/>
    <s v="N"/>
    <s v="On April 28, 2021 a PG&amp;E troubleman was dispatched around 13:15 hours to a fire off Butte Slough Rd in Colusa, CA. The troubleman found that the hot leg and neutral made contact at the weatherhead which burned the neutral casuing a fire.  The fire was extingushed by the customer.  A new meter was required to be installed before energization. Customer installed new meter themselves. The troubleman left the site around 1620 hours. The fire area was less than 50 sq. ft."/>
    <s v="PG&amp;E"/>
    <s v="Vegetation"/>
    <m/>
    <s v="D"/>
    <s v="D"/>
    <s v="&lt;0.25"/>
    <m/>
    <m/>
    <m/>
    <m/>
    <m/>
    <s v="Equipment - PG&amp;E"/>
    <s v="All types of equipment / facility failure"/>
    <s v="Wire-to-wire contact"/>
    <s v="N"/>
    <s v="Overhead"/>
    <x v="3"/>
    <s v="Service Drop"/>
    <m/>
    <n v="101633366"/>
    <s v=" "/>
    <x v="0"/>
    <n v="39.195448619700002"/>
    <n v="-121.9391313165"/>
    <s v="Colusa"/>
    <s v="COLUSA 1100"/>
    <s v="0-750"/>
    <m/>
    <x v="0"/>
    <s v="Unknown"/>
    <s v="Herbaceous"/>
    <s v="Other"/>
    <s v="Dirt"/>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450"/>
    <s v="TLAL"/>
    <s v="3 - QC Complete"/>
    <n v="44319"/>
    <n v="44617"/>
    <s v="A PG&amp;E pole failed and fell to ground with the overhead transformer that was attached, resulting in an ignition. The ensuing fire was 0.25 acre - 10 acres in size and burnt a roughly 20'x20' barn. This incident was called into the EIR hotline but did not meet EIR CPUC reportable criteria. OIS: 1336465; ILIS: 21-0054544; FOID: T005276436, T005276495, T005276431, T005276442; EC: 120898500; PM: 35246337; Circuit ID: 014652106, SAP ID: 100449672; Eqp: Pole, Transformer, Down Guys, Anchor, Conductors, Riser"/>
    <s v="\\fxshare-nas05\quotashare-fs01\ESA\5 - Ignition Tracking\2021_Ignition_QC_Folders\20210428_1336465_21-0054544_nan_T005276436"/>
    <s v=" "/>
    <m/>
    <s v="TLAL"/>
    <s v="Create &amp; Outage Time Adjusted; Additional FOIDs Added; EC &amp; Pre-Existing EC Tag Added"/>
    <m/>
    <s v="P6MO (Exponent)"/>
    <s v="Complete"/>
    <s v="Complete"/>
    <m/>
    <s v="In Progress"/>
    <s v="Not Required"/>
    <m/>
    <m/>
    <m/>
    <m/>
    <m/>
    <m/>
    <m/>
    <s v="Not Required"/>
    <m/>
    <m/>
    <m/>
    <m/>
    <m/>
    <m/>
    <m/>
    <m/>
    <m/>
    <m/>
    <m/>
    <m/>
    <m/>
    <m/>
    <m/>
    <m/>
    <m/>
    <n v="44410"/>
    <n v="44410"/>
    <m/>
    <m/>
    <m/>
    <m/>
    <m/>
    <m/>
    <m/>
    <m/>
    <s v="Y"/>
    <n v="44319"/>
    <n v="44319"/>
    <s v="C2LK"/>
    <s v="Christopher Heagy Lacy, C2LK@pge.com"/>
    <s v="Pictures Provided"/>
    <m/>
    <s v=" "/>
    <x v="241"/>
    <s v="18:05:00"/>
    <n v="44314"/>
    <s v="18:02:00"/>
    <s v="FAS"/>
    <s v="N"/>
    <s v="N"/>
    <n v="1336465"/>
    <s v="21-0054544"/>
    <m/>
    <s v="T005276436, T005276495, T005276431, T005276442"/>
    <n v="120898500"/>
    <n v="117192687"/>
    <m/>
    <s v="PG&amp;E_450_Ignition_20210428_5.jpg"/>
    <s v=" "/>
    <x v="1"/>
    <x v="0"/>
    <s v="Y"/>
    <s v="Y"/>
    <s v="N"/>
    <s v="On April 28, 2021 at 1912 hours, a PG&amp;E troubleman patrolled the Tidewater 2106 21kV Distribution Circuit number 014652106, in the Tier 2 State Responsibility area near Avila and Willow Pass Road in Concord. He observed a broken 50' class four PG&amp;E pole with an attached typical pole bolt 1PH overhead 15KVA transformer (315694555438) all down on the ground and a small transformer oil spill. The pole snapped near the communication lines and fell to the ground in a field with dry grass, which caused it to ignite and a fire to ensue. This equipment failure ignited an 8-acre grass fire that burnt a small barn, roughly 20' x 20' in size and was extinguished by Cal Fire. It's unknown at this time what was inside the barn and if the cost of the damaged structure will exceed the $50,000 threshold, but the structure was reported to look worn down. Initial analysis indicates the ignition was caused by overhead PG&amp;E equipment failure. A pre-existing EC tag 117192687 was submitted on May 9, 2019 and was still in open status on the incident date, as the pole was previously reported as leaning significantly and in need of replacement. All the work was completed on April 29, 2021. This information is preliminary."/>
    <s v="PG&amp;E"/>
    <s v="Vegetation"/>
    <m/>
    <s v="D"/>
    <s v="D"/>
    <s v="0.26-9.99"/>
    <m/>
    <m/>
    <n v="1"/>
    <m/>
    <m/>
    <s v="Equipment - PG&amp;E"/>
    <s v="All types of equipment / facility failure"/>
    <s v="Pole failure"/>
    <s v="Y"/>
    <s v="Overhead"/>
    <x v="0"/>
    <s v="Pole"/>
    <s v="Pole, Transformer, Down Guys, Anchor, Conductors, Riser"/>
    <n v="100449672"/>
    <s v=" "/>
    <x v="1"/>
    <n v="38.012766399999997"/>
    <n v="-121.9957035"/>
    <s v="Contra Costa"/>
    <s v="TIDEWATER 2106"/>
    <n v="21000"/>
    <m/>
    <x v="0"/>
    <s v="Cal Fire"/>
    <s v="Herbaceous"/>
    <m/>
    <m/>
    <s v="N"/>
    <m/>
    <s v="Willow"/>
    <n v="530"/>
    <m/>
    <s v="N"/>
    <s v="N"/>
    <m/>
    <m/>
    <s v="2021-04-28"/>
    <m/>
    <m/>
    <m/>
    <m/>
    <m/>
    <m/>
    <m/>
    <m/>
    <m/>
    <m/>
    <m/>
    <m/>
    <m/>
    <m/>
    <m/>
    <m/>
    <m/>
    <m/>
    <m/>
    <s v="  "/>
    <s v="DIABLO"/>
    <s v="CONCORD 10"/>
    <s v="18:13"/>
    <n v="44314"/>
    <n v="1336465"/>
    <s v="T005276436"/>
    <n v="1920"/>
    <s v="OAKRIDGE CT"/>
    <s v="CONCORD"/>
    <n v="38.020420000000001"/>
    <n v="-122.06211"/>
    <s v="D2TC2LK"/>
    <s v="LACY, CHRIS"/>
    <n v="1465"/>
    <s v="20210428 20:22"/>
    <n v="9002"/>
    <m/>
    <s v="BROKEN POLE IN FIELD, MADE TAG FOR CREW TO REPLACE"/>
    <s v="Y"/>
    <m/>
    <m/>
    <m/>
    <n v="38.012766399999997"/>
    <n v="-121.9957035"/>
    <m/>
    <s v="CAL FIRE"/>
    <m/>
    <s v="N"/>
    <s v="Y"/>
    <m/>
    <s v="Clear"/>
    <m/>
    <s v="Private Land"/>
    <m/>
    <s v="Light"/>
    <m/>
    <s v="PG&amp;E Equipment"/>
    <m/>
    <s v="0.25 - 10 Acres"/>
    <m/>
    <s v="Cal Fire"/>
    <m/>
    <s v="Overhead"/>
    <m/>
    <s v="Y"/>
    <s v="PHOTOS"/>
    <s v="PG&amp;E Employee"/>
    <m/>
    <s v="OVERHEAD"/>
    <s v="POLE-WOOD"/>
    <s v="N"/>
    <s v="  "/>
    <s v="Unplanned"/>
    <s v="Diablo"/>
    <s v="Concord"/>
    <s v="014652106, TIDEWATER-2106"/>
    <s v="21-0054544"/>
    <s v="Unplanned"/>
    <s v="Clear;32-90 F"/>
    <s v="1927"/>
    <n v="64285"/>
    <s v="YES"/>
    <s v="Line to Ground"/>
    <s v="Sustained"/>
    <s v="No"/>
    <s v="2106/2"/>
    <s v="OH"/>
    <s v="Circuit Breaker"/>
    <n v="1336465"/>
    <s v="Transformer (OH), On Ground"/>
    <s v="B PHASE GRD "/>
    <s v="04/28/21 19:39"/>
    <m/>
    <s v="TIDEWATER SUB"/>
    <s v="315694555438"/>
    <s v="SW 6177 OPEN|COIS @ T-14567 TWD 15790 OPEN|SW 21252 CLOSE|FUS 15790 OPEN|SW 43409 OPEN|SW 20656 CLOSE|SW 16985 CLOSE"/>
    <m/>
    <m/>
    <s v="No"/>
    <s v="Equipment Failure/Involved, Overhead"/>
    <m/>
    <s v="No"/>
    <n v="3"/>
    <m/>
    <m/>
    <m/>
    <m/>
    <m/>
    <m/>
    <m/>
    <m/>
    <m/>
    <m/>
    <m/>
    <m/>
    <m/>
    <m/>
    <m/>
    <m/>
  </r>
  <r>
    <n v="449"/>
    <s v="CFMD"/>
    <s v="3 - QC Complete"/>
    <n v="44327"/>
    <n v="44617"/>
    <s v="Duplicate of index 448. Structure fire, not attributable to PG&amp;E. Fire department reports the fire started at the outlet in customer home."/>
    <s v="\\fxshare-nas05\quotashare-fs01\ESA\5 - Ignition Tracking\2021_Ignition_QC_Folders\20210428_nan_nan_nan_8005865658"/>
    <s v=" "/>
    <m/>
    <m/>
    <m/>
    <m/>
    <m/>
    <s v="Not In Scope"/>
    <m/>
    <m/>
    <m/>
    <m/>
    <m/>
    <m/>
    <m/>
    <m/>
    <m/>
    <m/>
    <m/>
    <m/>
    <m/>
    <m/>
    <m/>
    <m/>
    <m/>
    <m/>
    <m/>
    <m/>
    <m/>
    <m/>
    <m/>
    <m/>
    <m/>
    <m/>
    <m/>
    <m/>
    <m/>
    <m/>
    <m/>
    <m/>
    <m/>
    <m/>
    <m/>
    <m/>
    <m/>
    <m/>
    <m/>
    <m/>
    <m/>
    <m/>
    <m/>
    <m/>
    <m/>
    <m/>
    <s v=" "/>
    <x v="241"/>
    <s v="16:45:00"/>
    <m/>
    <m/>
    <s v="FAS"/>
    <s v="N"/>
    <s v="Y"/>
    <m/>
    <m/>
    <m/>
    <n v="8005865658"/>
    <m/>
    <m/>
    <m/>
    <m/>
    <s v=" "/>
    <x v="0"/>
    <x v="1"/>
    <s v="N"/>
    <s v="N"/>
    <s v="N"/>
    <s v="Duplicate of index 448. Structure fire, not attributable to PG&amp;E. Fire department reports the fire started at the outlet in customer home."/>
    <s v="Not PG&amp;E"/>
    <s v="Building"/>
    <m/>
    <m/>
    <m/>
    <s v="&lt;0.25"/>
    <s v="WALL ABOVE SPECIFIC OUTLET IN UNIT C"/>
    <m/>
    <m/>
    <m/>
    <m/>
    <s v="Duplicate"/>
    <m/>
    <m/>
    <m/>
    <s v="Overhead"/>
    <x v="1"/>
    <m/>
    <m/>
    <m/>
    <s v=" "/>
    <x v="0"/>
    <n v="36.559303"/>
    <n v="-119.619142"/>
    <s v="Fresno"/>
    <s v="KINGSBURG 1116 "/>
    <n v="12000"/>
    <m/>
    <x v="0"/>
    <s v="Selma FD"/>
    <s v="Urban"/>
    <m/>
    <m/>
    <s v="N"/>
    <m/>
    <m/>
    <m/>
    <m/>
    <s v="N"/>
    <s v="N"/>
    <m/>
    <m/>
    <s v="2021-04-28"/>
    <m/>
    <m/>
    <m/>
    <m/>
    <m/>
    <m/>
    <m/>
    <m/>
    <m/>
    <m/>
    <m/>
    <m/>
    <m/>
    <m/>
    <m/>
    <m/>
    <m/>
    <m/>
    <m/>
    <s v="  "/>
    <s v="FRESNO"/>
    <s v="SELMA  01"/>
    <s v="16:45"/>
    <n v="44314"/>
    <m/>
    <n v="8005865658"/>
    <n v="2450"/>
    <s v="YERBA ST APT C"/>
    <s v="SELMA"/>
    <n v="36.559021999999999"/>
    <n v="-119.618892"/>
    <s v="F6TMQSO"/>
    <s v="SCOTTI, MICHEAL"/>
    <n v="252241116"/>
    <s v="20210428 19:00"/>
    <n v="2640"/>
    <n v="1"/>
    <s v="DISCONNECTED SERVICE AT METER FOR STRUCTURE FIRE, UNSAFE CONDITIONS.  OUTLET IN UNIT C STARTED WALL ON FIRE PER CITY OF SELMA FIRE DEPT.  PULLED METER TO MAKE SAFE UNTIL REPAIRS ARE MADE AND UNIT IS INSPECTED BY CERTIFIED ELECTRICIAN."/>
    <s v="Y"/>
    <n v="2"/>
    <s v="\\fxshare-nas05\quotashare-fs01\ESA\5 - Ignition Tracking\Fire_Tab_Attachment_Files"/>
    <m/>
    <n v="36.559303"/>
    <n v="-119.619142"/>
    <m/>
    <s v="CITY OF SELMA FIRE DEPT "/>
    <m/>
    <s v="N"/>
    <s v="Y"/>
    <s v="Y"/>
    <s v="Clear"/>
    <m/>
    <s v="Private Land"/>
    <s v="UNIT C"/>
    <s v="Calm"/>
    <m/>
    <s v="3rd Party"/>
    <m/>
    <s v="Structure Only"/>
    <s v="WALL ABOVE SPECIFIC OUTLET IN UNIT C"/>
    <s v="Fire Dept"/>
    <s v="CITY OF SELMA "/>
    <s v="Overhead"/>
    <m/>
    <s v="N"/>
    <m/>
    <m/>
    <m/>
    <m/>
    <m/>
    <m/>
    <s v="  "/>
    <m/>
    <m/>
    <m/>
    <m/>
    <m/>
    <m/>
    <m/>
    <m/>
    <m/>
    <m/>
    <m/>
    <m/>
    <m/>
    <m/>
    <m/>
    <m/>
    <m/>
    <m/>
    <m/>
    <m/>
    <m/>
    <m/>
    <m/>
    <m/>
    <m/>
    <m/>
    <m/>
    <m/>
    <m/>
    <m/>
    <m/>
    <m/>
    <m/>
    <m/>
    <m/>
    <m/>
    <m/>
    <m/>
    <m/>
    <m/>
    <m/>
    <m/>
    <m/>
    <m/>
    <m/>
    <m/>
    <m/>
  </r>
  <r>
    <n v="448"/>
    <s v="CFMD"/>
    <s v="3 - QC Complete"/>
    <n v="44327"/>
    <n v="44617"/>
    <s v="Structure fire, not attributable to PG&amp;E. Fire department reports the fire started at the outlet in customer home."/>
    <s v="\\fxshare-nas05\quotashare-fs01\ESA\5 - Ignition Tracking\2021_Ignition_QC_Folders\20210428_nan_nan_nan_8001159418"/>
    <s v=" "/>
    <m/>
    <m/>
    <m/>
    <m/>
    <m/>
    <s v="Not In Scope"/>
    <m/>
    <m/>
    <m/>
    <m/>
    <m/>
    <m/>
    <m/>
    <m/>
    <m/>
    <m/>
    <m/>
    <m/>
    <m/>
    <m/>
    <m/>
    <m/>
    <m/>
    <m/>
    <m/>
    <m/>
    <m/>
    <m/>
    <m/>
    <m/>
    <m/>
    <m/>
    <m/>
    <m/>
    <m/>
    <m/>
    <m/>
    <m/>
    <m/>
    <m/>
    <m/>
    <m/>
    <m/>
    <m/>
    <m/>
    <m/>
    <m/>
    <m/>
    <m/>
    <m/>
    <m/>
    <m/>
    <s v=" "/>
    <x v="241"/>
    <s v="16:12:00"/>
    <m/>
    <m/>
    <s v="FAS"/>
    <s v="N"/>
    <s v="N"/>
    <m/>
    <m/>
    <m/>
    <n v="8001159418"/>
    <m/>
    <m/>
    <m/>
    <m/>
    <s v=" "/>
    <x v="0"/>
    <x v="1"/>
    <s v="N"/>
    <s v="N"/>
    <s v="N"/>
    <s v="Structure fire, not attributable to PG&amp;E. Fire department reports the fire started at the outlet in customer home."/>
    <s v="Not PG&amp;E"/>
    <s v="Building"/>
    <m/>
    <m/>
    <m/>
    <s v="0.26-9.99"/>
    <s v="PORTION OF WALL ABOVE OUTLET"/>
    <m/>
    <m/>
    <m/>
    <m/>
    <s v="Other Fire: Non-PG&amp;E related"/>
    <m/>
    <m/>
    <m/>
    <s v="Overhead"/>
    <x v="1"/>
    <s v="Meter"/>
    <m/>
    <m/>
    <s v=" "/>
    <x v="0"/>
    <n v="36.559303"/>
    <n v="-119.619153"/>
    <s v="Fresno"/>
    <s v="KINGSBURG 1116 "/>
    <n v="12000"/>
    <m/>
    <x v="0"/>
    <s v="Selma FD"/>
    <s v="Urban"/>
    <m/>
    <m/>
    <s v="N"/>
    <m/>
    <m/>
    <m/>
    <m/>
    <s v="N"/>
    <s v="N"/>
    <m/>
    <m/>
    <s v="2021-04-28"/>
    <m/>
    <m/>
    <m/>
    <m/>
    <m/>
    <m/>
    <m/>
    <m/>
    <m/>
    <m/>
    <m/>
    <m/>
    <m/>
    <m/>
    <m/>
    <m/>
    <m/>
    <m/>
    <m/>
    <s v="  "/>
    <s v="FRESNO"/>
    <s v="SELMA  01"/>
    <s v="16:12"/>
    <n v="44314"/>
    <m/>
    <n v="8001159418"/>
    <n v="2450"/>
    <s v="YERBA ST APT C"/>
    <s v="SELMA"/>
    <n v="36.559021999999999"/>
    <n v="-119.618892"/>
    <s v="F6TMQSO"/>
    <s v="SCOTTI, MICHEAL"/>
    <n v="252241116"/>
    <s v="20210428 17:17"/>
    <n v="1121"/>
    <m/>
    <s v="STRUCTURE FIRE IN UNIT C AT OUTLET.  DISCONNECTED CUSTOMERS SERVICE @ REMOVED METER (MQSO HAS METER) GLASSED AND SEALED UNTIL REPAIRS ARE MADE AND UNIT IS MADE SAFE.  OWNER TO HAVE CERTIFIED ELECTRICIAN INSPECT AND REPAIR PRIOR TO RECONNECT.  CITY OF SELMA FIRE DEPT ON SITE "/>
    <s v="Y"/>
    <n v="2"/>
    <s v="\\fxshare-nas05\quotashare-fs01\ESA\5 - Ignition Tracking\Fire_Tab_Attachment_Files"/>
    <m/>
    <n v="36.559303"/>
    <n v="-119.619153"/>
    <s v="INSIDE WALL ABOVE ELECTRICAL OUTLET WITHIN UNITC"/>
    <s v="CITY OF SELMA FIRE DEPT "/>
    <m/>
    <s v="N"/>
    <s v="Y"/>
    <s v="Y"/>
    <s v="Clear"/>
    <s v="CLEAR AND SUNNY "/>
    <s v="Structures"/>
    <s v="UNIT C IN COMPLEX "/>
    <s v="Calm"/>
    <m/>
    <s v="3rd Party"/>
    <s v="SUSPECT OUTLET/WIRING "/>
    <s v="Structure Only"/>
    <s v="PORTION OF WALL ABOVE OUTLET"/>
    <s v="Fire Dept"/>
    <s v="CITY OF SELMA "/>
    <s v="Overhead"/>
    <m/>
    <s v="N"/>
    <s v="NON PGE EQUIPMENT36"/>
    <m/>
    <m/>
    <m/>
    <m/>
    <m/>
    <s v="  "/>
    <m/>
    <m/>
    <m/>
    <m/>
    <m/>
    <m/>
    <m/>
    <m/>
    <m/>
    <m/>
    <m/>
    <m/>
    <m/>
    <m/>
    <m/>
    <m/>
    <m/>
    <m/>
    <m/>
    <m/>
    <m/>
    <m/>
    <m/>
    <m/>
    <m/>
    <m/>
    <m/>
    <m/>
    <m/>
    <m/>
    <m/>
    <m/>
    <m/>
    <m/>
    <m/>
    <m/>
    <m/>
    <m/>
    <m/>
    <m/>
    <m/>
    <m/>
    <m/>
    <m/>
    <m/>
    <m/>
    <m/>
  </r>
  <r>
    <n v="2414"/>
    <s v="MMY6"/>
    <s v="3 - QC Complete"/>
    <n v="44494"/>
    <n v="44617"/>
    <s v="Crossarm failed and burned up needing to be replaced"/>
    <s v="\\fxshare-nas05\quotashare-fs01\ESA\5 - Ignition Tracking\Action Items, CAP Items, Missed Ignitions\Missed_Ignitions_Audit\003_SAP_Missed_Ignitions\20210427_392_1333290_120881071"/>
    <s v=" "/>
    <m/>
    <m/>
    <m/>
    <m/>
    <m/>
    <m/>
    <m/>
    <m/>
    <m/>
    <m/>
    <m/>
    <m/>
    <m/>
    <m/>
    <m/>
    <m/>
    <m/>
    <m/>
    <m/>
    <m/>
    <m/>
    <m/>
    <m/>
    <m/>
    <m/>
    <m/>
    <m/>
    <m/>
    <m/>
    <m/>
    <m/>
    <m/>
    <m/>
    <m/>
    <m/>
    <m/>
    <m/>
    <m/>
    <m/>
    <m/>
    <m/>
    <m/>
    <m/>
    <m/>
    <m/>
    <m/>
    <m/>
    <m/>
    <m/>
    <m/>
    <m/>
    <m/>
    <s v=" "/>
    <x v="242"/>
    <m/>
    <n v="44311"/>
    <s v="01:23:00"/>
    <s v="SAP"/>
    <s v="Y"/>
    <s v="N"/>
    <n v="1333290"/>
    <m/>
    <m/>
    <s v="T005273027"/>
    <n v="120881071"/>
    <m/>
    <m/>
    <m/>
    <s v=" "/>
    <x v="0"/>
    <x v="0"/>
    <s v="N"/>
    <s v="N"/>
    <s v="N"/>
    <s v="On 2021-04-27, PG&amp;E observed an outage on the SAN BRUNO 0403  4KV circuit in San Mateo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Equipment - PG&amp;E"/>
    <s v="All types of equipment / facility failure"/>
    <s v="Crossarm failure"/>
    <s v="Y"/>
    <s v="Overhead"/>
    <x v="1"/>
    <s v="Crossarm"/>
    <m/>
    <n v="100292596"/>
    <s v=" "/>
    <x v="0"/>
    <n v="37.6198873616"/>
    <n v="-122.4204921382"/>
    <s v="San Mateo"/>
    <s v="SAN BRUNO 0403 "/>
    <n v="4160"/>
    <m/>
    <x v="0"/>
    <s v="Self Extinguished"/>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377"/>
    <s v="MMY6"/>
    <s v="3 - QC Complete"/>
    <n v="44494"/>
    <n v="44617"/>
    <s v="Tx flashed causing crossarm to catch fire and burn."/>
    <s v="\\fxshare-nas05\quotashare-fs01\ESA\5 - Ignition Tracking\Action Items, CAP Items, Missed Ignitions\Missed_Ignitions_Audit\003_SAP_Missed_Ignitions\20210427_398_1333537_120881304"/>
    <s v=" "/>
    <m/>
    <m/>
    <m/>
    <m/>
    <m/>
    <m/>
    <m/>
    <m/>
    <m/>
    <m/>
    <m/>
    <m/>
    <m/>
    <m/>
    <m/>
    <m/>
    <m/>
    <m/>
    <m/>
    <m/>
    <m/>
    <m/>
    <m/>
    <m/>
    <m/>
    <m/>
    <m/>
    <m/>
    <m/>
    <m/>
    <m/>
    <m/>
    <m/>
    <m/>
    <m/>
    <m/>
    <m/>
    <m/>
    <m/>
    <m/>
    <m/>
    <m/>
    <m/>
    <m/>
    <m/>
    <m/>
    <m/>
    <m/>
    <m/>
    <m/>
    <m/>
    <m/>
    <s v=" "/>
    <x v="242"/>
    <m/>
    <n v="44311"/>
    <s v="12:53:00"/>
    <s v="SAP"/>
    <s v="Y"/>
    <s v="N"/>
    <n v="1333537"/>
    <m/>
    <m/>
    <s v="T005273306"/>
    <n v="120881304"/>
    <m/>
    <m/>
    <m/>
    <s v=" "/>
    <x v="0"/>
    <x v="0"/>
    <s v="N"/>
    <s v="N"/>
    <s v="N"/>
    <s v="On 2021-04-27, PG&amp;E observed an outage on the CARBONA 1104  12KV circuit in San Joaquin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Equipment - PG&amp;E"/>
    <s v="All types of equipment / facility failure"/>
    <s v="Transformer failure"/>
    <s v="Y"/>
    <s v="Overhead"/>
    <x v="1"/>
    <s v="Crossarm"/>
    <m/>
    <n v="103860145"/>
    <s v=" "/>
    <x v="0"/>
    <n v="37.640918181000004"/>
    <n v="-121.3975137324"/>
    <s v="San Joaquin"/>
    <s v="CARBONA 1104 "/>
    <n v="12000"/>
    <m/>
    <x v="0"/>
    <s v="Self Extinguished"/>
    <s v="Agriculture"/>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447"/>
    <s v="CFMD"/>
    <s v="3 - QC Complete"/>
    <n v="44391"/>
    <n v="44617"/>
    <s v="Automatic dead end split, resulting in a wires down incident and ignition. The ensuing fire was 3 meters - 0.25 acre in size. This information is preliminary.  6/25 awaiting fire report from Cal Fire; Wire down outage, photos added to folder"/>
    <s v="\\fxshare-nas05\quotashare-fs01\ESA\5 - Ignition Tracking\2021_Ignition_QC_Folders\20210427_1335542_21-0053993_nan_T005275412"/>
    <s v=" "/>
    <m/>
    <m/>
    <m/>
    <m/>
    <m/>
    <s v="Not In Scope"/>
    <m/>
    <m/>
    <m/>
    <m/>
    <m/>
    <m/>
    <m/>
    <m/>
    <m/>
    <m/>
    <m/>
    <m/>
    <m/>
    <m/>
    <m/>
    <m/>
    <m/>
    <m/>
    <m/>
    <m/>
    <m/>
    <m/>
    <m/>
    <m/>
    <m/>
    <m/>
    <m/>
    <m/>
    <m/>
    <m/>
    <m/>
    <m/>
    <s v="Y"/>
    <n v="44371"/>
    <m/>
    <s v="Cal Fire"/>
    <s v="Cal Fire Portal"/>
    <m/>
    <m/>
    <s v="Y"/>
    <n v="44372"/>
    <n v="44391"/>
    <s v="SWM8"/>
    <s v="530-624-7535"/>
    <m/>
    <s v="7/14/21 escalated, contacted temporary supervisor"/>
    <s v=" "/>
    <x v="242"/>
    <s v="15:46:00"/>
    <n v="44313"/>
    <s v="15:46:00"/>
    <s v="FAS"/>
    <s v="N"/>
    <s v="N"/>
    <n v="1335542"/>
    <s v="21-0053993"/>
    <m/>
    <s v="T005275412/"/>
    <n v="120892716"/>
    <m/>
    <m/>
    <s v="PG&amp;E_447_Ignition_20210427_2.jpg"/>
    <s v=" "/>
    <x v="1"/>
    <x v="0"/>
    <s v="Y"/>
    <s v="Y"/>
    <s v="N"/>
    <s v="On April 27th, 2021 at approximately 15:46 hours, a PG&amp;E troubleman was dispatched to the Wyandotte 1109, 12kV distribution circuit on Reservoir Road in the City of Oroville in response to a 911 vegetation fire. The responding troubleman arrived on scene and the fire had been extinguished by first responders. Initial analysis indicates that an automatic dead end split blew up, causing the wire to fall and started a small grass fire in an old olive orchard. The small fire was suppressed by CAL Fire. No other facilities were impacted. This incident occurred in a Non-HFTD with clear, calm wind weather conditions.  EC tag #1208927160 was created for this incident.  One span of ACSR was replaced on 4/27/21 .  This information is preliminary."/>
    <s v="PG&amp;E"/>
    <s v="Vegetation"/>
    <m/>
    <s v="D"/>
    <s v="D"/>
    <s v="&lt;0.25"/>
    <m/>
    <m/>
    <m/>
    <m/>
    <m/>
    <s v="Equipment - PG&amp;E"/>
    <s v="All types of equipment / facility failure"/>
    <s v="Splice/Clamp/Connector"/>
    <s v="Y"/>
    <s v="Overhead"/>
    <x v="0"/>
    <s v="Splice/Clamp/Connector"/>
    <s v="Conductor"/>
    <n v="100394322"/>
    <s v=" "/>
    <x v="0"/>
    <n v="39.412709999999997"/>
    <n v="-121.51612"/>
    <s v="Butte"/>
    <s v="WYANDOTTE 1109"/>
    <n v="12000"/>
    <m/>
    <x v="0"/>
    <s v="Cal Fire"/>
    <s v="Agriculture"/>
    <m/>
    <m/>
    <s v="N"/>
    <m/>
    <m/>
    <m/>
    <m/>
    <s v="N"/>
    <s v="N"/>
    <m/>
    <m/>
    <s v="2021-04-28"/>
    <m/>
    <m/>
    <m/>
    <m/>
    <m/>
    <m/>
    <m/>
    <m/>
    <m/>
    <m/>
    <m/>
    <m/>
    <m/>
    <m/>
    <m/>
    <m/>
    <m/>
    <m/>
    <m/>
    <s v="  "/>
    <s v="NORTH VALLEY"/>
    <s v="OROVILLE 01"/>
    <s v="15:46"/>
    <n v="44313"/>
    <n v="1335542"/>
    <s v="T005275412"/>
    <n v="8090"/>
    <s v="RESERVOIR RD"/>
    <s v="OROVILLE"/>
    <n v="39.412709999999997"/>
    <n v="-121.51612"/>
    <s v="V4TSWM8"/>
    <s v="MAYS, SEAN"/>
    <n v="102911109"/>
    <s v="20210427 17:38"/>
    <n v="9002"/>
    <m/>
    <s v="automatic dead end split open and wire came down"/>
    <s v="Y"/>
    <m/>
    <m/>
    <m/>
    <n v="39.412709999999997"/>
    <n v="-121.51612"/>
    <m/>
    <s v="cal fire"/>
    <m/>
    <s v="N"/>
    <s v="Y"/>
    <m/>
    <s v="Clear"/>
    <m/>
    <s v="Private Land"/>
    <m/>
    <s v="Breezy"/>
    <m/>
    <s v="PG&amp;E Equipment"/>
    <m/>
    <s v="3 meters - 0.25 Acres"/>
    <m/>
    <s v="Cal Fire"/>
    <m/>
    <s v="Overhead"/>
    <m/>
    <s v="Y"/>
    <s v="the crew"/>
    <s v="PG&amp;E Employee"/>
    <m/>
    <s v="OVERHEAD"/>
    <s v="CONDUCTOR, OVERHEAD"/>
    <s v="N"/>
    <s v="  "/>
    <s v="Unplanned"/>
    <s v="North Valley"/>
    <s v="Oroville"/>
    <s v="102911109, WYANDOTTE-1109"/>
    <s v="21-0053993"/>
    <s v="Unplanned"/>
    <s v="Clear;32-90 F"/>
    <s v="2"/>
    <n v="334"/>
    <s v="NO"/>
    <s v="Line to Ground"/>
    <s v="Sustained"/>
    <s v="No"/>
    <s v="MTR#1007770133"/>
    <s v="OH"/>
    <s v="Transformer"/>
    <n v="1335542"/>
    <s v="Conductor, Overhead, Broken, wire on ground"/>
    <m/>
    <s v="04/27/21 16:53"/>
    <m/>
    <s v="8090 RESERVOIR RDOROVILLE95966"/>
    <s v="MAYS, S / 2497: wire down"/>
    <m/>
    <m/>
    <m/>
    <s v="No"/>
    <s v="Equipment Failure/Involved, Overhead"/>
    <m/>
    <s v="No"/>
    <m/>
    <m/>
    <m/>
    <m/>
    <m/>
    <m/>
    <m/>
    <m/>
    <m/>
    <m/>
    <m/>
    <m/>
    <m/>
    <m/>
    <m/>
    <m/>
    <m/>
  </r>
  <r>
    <n v="446"/>
    <s v="S7RM"/>
    <s v="3 - QC Complete"/>
    <n v="44320"/>
    <n v="44617"/>
    <s v="Secondary riser failure resulted in a pole fire. The ensuing fire was limited to PG&amp;E assets. Corrective tag created for the damaged secondary riser and transformer. As of 5/3/2021, EC tag is still showing as &quot;Open.&quot;  CAP 120893381. This information is preliminary."/>
    <s v="\\fxshare-nas05\quotashare-fs01\ESA\5 - Ignition Tracking\2021_Ignition_QC_Folders\20210427_1335474_21-0053881_nan_T005275315"/>
    <s v=" "/>
    <m/>
    <m/>
    <m/>
    <m/>
    <m/>
    <s v="Not In Scope"/>
    <m/>
    <m/>
    <m/>
    <m/>
    <m/>
    <m/>
    <m/>
    <m/>
    <m/>
    <m/>
    <m/>
    <m/>
    <m/>
    <m/>
    <m/>
    <m/>
    <m/>
    <m/>
    <m/>
    <m/>
    <m/>
    <m/>
    <m/>
    <m/>
    <m/>
    <m/>
    <m/>
    <m/>
    <m/>
    <m/>
    <m/>
    <m/>
    <m/>
    <m/>
    <m/>
    <m/>
    <m/>
    <m/>
    <m/>
    <m/>
    <m/>
    <m/>
    <m/>
    <m/>
    <m/>
    <m/>
    <s v=" "/>
    <x v="242"/>
    <s v="14:17:00"/>
    <n v="44313"/>
    <s v="14:44:00"/>
    <s v="FAS"/>
    <s v="N"/>
    <s v="N"/>
    <n v="1335474"/>
    <s v="21-0053881"/>
    <s v="INT-14770, T21-008924"/>
    <s v="T005275315"/>
    <n v="120892142"/>
    <m/>
    <m/>
    <m/>
    <s v=" "/>
    <x v="0"/>
    <x v="0"/>
    <s v="N"/>
    <s v="N"/>
    <s v="N"/>
    <s v="On April 27th, 2021 at 14:44 hrs. PG &amp; E became aware that the CottonWood-Red Bluff 60 KV Transmission overhead circuit with Distribution underbuilt line sustained a forced interupption due to a pole fire at pole # 12/259.  On April 27th at 14:59 hrs. a PG &amp; E Troubleman arrived to the CottonWood- Red Bluff 60 KV  circuit near old Mission Road in the town of Red Bluff and reported a pole fire at pole # 12/259  and that the line was de-energized.  This ignition occured in a tier 2 HFTD during a light wind condition.    The troubleman reported that the fire was extinguished and that other than superficial charring, there was no structural damage to the involved pole and no extension of fire into the surrounding vegetation.   Initial analysis indicates that the ignition appears to have started at ground level/underground near the distribution secondary riser and the suspected cause is the secondary riser as both hot legs and neutral conductor were burnt open at the top of the underground conduit.  Per a nearby homeowner, smoke started at the base of the pole under the secondary Riser molding.  The ensuing fire was confined to PG &amp; E assets only and it was extinguished upon the arrival of the responding troubleman.  There was no damage to the Transmission line and Distribution was scheduled to make repairs to the secondary riser and crossarm.  On 4/27/2021 a PG &amp; E crew installed a new transformer, 5 sticks of moulding and approximately 300 feet of 4/0 triplex.  A CAP  ( CAP # 120893381)  was initiated for this ignition.  "/>
    <s v="PG&amp;E"/>
    <s v="Other"/>
    <s v="Riser"/>
    <s v="D"/>
    <s v="T"/>
    <s v="Structure-only"/>
    <s v="Superficial charring of pole"/>
    <m/>
    <m/>
    <m/>
    <m/>
    <s v="Equipment - PG&amp;E"/>
    <s v="All types of equipment / facility failure"/>
    <s v="Riser Failure"/>
    <s v="N"/>
    <s v="Overhead"/>
    <x v="2"/>
    <s v="Riser"/>
    <s v="Riser, Crossarm, moulding"/>
    <n v="101527060"/>
    <s v=" "/>
    <x v="1"/>
    <n v="40.238028300000003"/>
    <n v="-122.2594417"/>
    <s v="Tehama"/>
    <s v="RED BLUFF 1104"/>
    <n v="12000"/>
    <m/>
    <x v="0"/>
    <s v="Cal Fire"/>
    <s v="Hardwood Woodland"/>
    <m/>
    <m/>
    <s v="N"/>
    <m/>
    <m/>
    <n v="246"/>
    <m/>
    <s v="N"/>
    <s v="N"/>
    <m/>
    <m/>
    <s v="2021-04-28"/>
    <m/>
    <m/>
    <m/>
    <m/>
    <m/>
    <m/>
    <m/>
    <m/>
    <m/>
    <m/>
    <m/>
    <m/>
    <m/>
    <m/>
    <m/>
    <m/>
    <m/>
    <m/>
    <m/>
    <s v="  "/>
    <s v="NORTH VALLEY"/>
    <s v="RED BLUFF 01"/>
    <s v="14:17"/>
    <n v="44313"/>
    <n v="1335474"/>
    <s v="T005275315"/>
    <n v="15285"/>
    <s v="OLD MISSION DR"/>
    <s v="RED BLUFF"/>
    <n v="40.205800000000004"/>
    <n v="-122.25326"/>
    <s v="V7TR1LQ"/>
    <s v="LAUGHLIN, RON"/>
    <n v="103541104"/>
    <s v="20210427 16:16"/>
    <n v="9002"/>
    <m/>
    <s v="POLE FIRE, CREW TO MAKE REPAIRS TO SEC. RISER AND TX, POLE OK"/>
    <s v="Y"/>
    <n v="5"/>
    <s v="\\fxshare-nas05\quotashare-fs01\ESA\5 - Ignition Tracking\Fire_Tab_Attachment_Files"/>
    <s v="40.2380283,-122.2594417,114.500000,3D"/>
    <m/>
    <m/>
    <m/>
    <s v="MONTY SMITH 530-200-2515"/>
    <m/>
    <s v="N"/>
    <s v="Y"/>
    <m/>
    <s v="Clear"/>
    <m/>
    <s v="PG&amp;E Only"/>
    <m/>
    <s v="Light"/>
    <m/>
    <s v="PG&amp;E Equipment"/>
    <m/>
    <s v="Other (Comments)"/>
    <s v="POLE"/>
    <s v="Cal Fire"/>
    <s v="PG&amp;E EMPLOYEE"/>
    <s v="Overhead"/>
    <m/>
    <s v="Y"/>
    <s v="PHOTOS"/>
    <s v="PG&amp;E Employee"/>
    <s v="R1LQ"/>
    <s v="UNDERGROUND"/>
    <s v="CONNECTOR OR SPLICE UG"/>
    <s v="N"/>
    <s v="  "/>
    <s v="Unplanned"/>
    <s v="North Valley"/>
    <s v="Red Bluff"/>
    <s v="103541104, RED BLUFF-1104"/>
    <s v="21-0053881"/>
    <s v="Unplanned"/>
    <s v="Clear;32-90 F"/>
    <s v="891"/>
    <s v="28847"/>
    <s v="NO"/>
    <s v="Force Out"/>
    <s v="Sustained"/>
    <s v="No"/>
    <s v="1302"/>
    <s v="OH"/>
    <s v="Line Recloser"/>
    <s v="1335474"/>
    <s v="Secondary, Burned/flashed"/>
    <s v="NONE"/>
    <s v="04/27/21 15:36"/>
    <m/>
    <s v="NS/O HWY 36W 1/2 MI W/O MONROE ST    NW/O  RED BLUFF"/>
    <s v="MTR 1008047677"/>
    <m/>
    <m/>
    <m/>
    <s v="No"/>
    <s v="Environmental/External, Fire, Forest/Grass"/>
    <m/>
    <s v="No"/>
    <s v="1"/>
    <s v="51"/>
    <m/>
    <m/>
    <m/>
    <m/>
    <m/>
    <m/>
    <m/>
    <m/>
    <m/>
    <m/>
    <m/>
    <m/>
    <m/>
    <m/>
    <m/>
  </r>
  <r>
    <n v="444"/>
    <s v="A8MM"/>
    <s v="3 - QC Complete"/>
    <n v="44323"/>
    <n v="44617"/>
    <s v="Wires down incident due to unknown cause. The ensuing fire was less than one meter."/>
    <s v="\\fxshare-nas05\quotashare-fs01\ESA\5 - Ignition Tracking\2021_Ignition_QC_Folders\20210427_1335410_21-0053826_nan_T005275233"/>
    <s v=" "/>
    <m/>
    <s v="A8MM"/>
    <s v="updated outage time"/>
    <n v="44323"/>
    <m/>
    <s v="Not In Scope"/>
    <m/>
    <m/>
    <m/>
    <m/>
    <m/>
    <m/>
    <m/>
    <m/>
    <m/>
    <m/>
    <m/>
    <m/>
    <m/>
    <m/>
    <m/>
    <m/>
    <m/>
    <m/>
    <m/>
    <m/>
    <m/>
    <m/>
    <m/>
    <m/>
    <m/>
    <m/>
    <m/>
    <m/>
    <m/>
    <m/>
    <m/>
    <m/>
    <m/>
    <m/>
    <m/>
    <m/>
    <m/>
    <m/>
    <m/>
    <s v="Y"/>
    <n v="44322"/>
    <n v="44322"/>
    <s v="G2BG"/>
    <s v="Gino Brancato"/>
    <s v="I called and spoke with the t-man on 5/6/2021. He stated he looked around to investigate what caused the wire down situation and could not determine what happened. He guessed that the wire could have been so old it just snapped but was unsure because that type of wire had a steel core. He stated he did not observe any flame and thought the vegetation was just burned from the live wire. He stated the fire department was onsite, but they did not extinguish the fire. He emailed one additional photo but did not have any showing the conductor ends. "/>
    <m/>
    <s v=" "/>
    <x v="242"/>
    <s v="12:52:00"/>
    <n v="44313"/>
    <s v="13:06:00"/>
    <s v="FAS"/>
    <s v="N"/>
    <s v="N"/>
    <n v="1335410"/>
    <s v="21-0053826"/>
    <m/>
    <s v="T005275233"/>
    <n v="120891531"/>
    <m/>
    <m/>
    <m/>
    <s v=" "/>
    <x v="0"/>
    <x v="0"/>
    <s v="Y"/>
    <s v="N"/>
    <s v="N"/>
    <s v="On April 27, 2021 at 12:52 hours, a PG&amp;E Troubleman was dispatched to the Malaga 1111 12kV Distribution Circuit on South Cedar Avenue in response to a downed wire. The Troubleman patrolled the area and could not determine a cause for the downed wire. The ensuing fire was less than one meter in size and the fire was self-suppressed. PG&amp;E Crew repaired the conductor on April 27, 2021. This is preliminary. "/>
    <s v="PG&amp;E"/>
    <s v="Vegetation"/>
    <m/>
    <s v="D"/>
    <s v="D"/>
    <s v="&lt;0.25"/>
    <m/>
    <m/>
    <m/>
    <m/>
    <m/>
    <s v="Equipment - PG&amp;E"/>
    <s v="All types of equipment / facility failure"/>
    <s v="Conductor failure-all"/>
    <m/>
    <s v="Overhead"/>
    <x v="0"/>
    <s v="Conductor - Primary"/>
    <m/>
    <m/>
    <s v=" "/>
    <x v="0"/>
    <n v="36.681775000000002"/>
    <n v="-119.754632"/>
    <s v="Fresno"/>
    <s v="MALAGA 1111"/>
    <n v="12000"/>
    <m/>
    <x v="0"/>
    <s v="Self Extinguished"/>
    <s v="Agriculture"/>
    <m/>
    <m/>
    <s v="N"/>
    <m/>
    <m/>
    <m/>
    <m/>
    <s v="N"/>
    <s v="N"/>
    <m/>
    <m/>
    <s v="2021-04-27"/>
    <m/>
    <m/>
    <m/>
    <m/>
    <m/>
    <m/>
    <m/>
    <m/>
    <m/>
    <m/>
    <m/>
    <m/>
    <m/>
    <m/>
    <m/>
    <m/>
    <m/>
    <m/>
    <m/>
    <s v="  "/>
    <s v="FRESNO"/>
    <s v="FRESNO 01"/>
    <s v="12:52"/>
    <n v="44313"/>
    <n v="1335410"/>
    <s v="T005275233"/>
    <n v="4105"/>
    <s v="S CEDAR AVE"/>
    <s v="FRESNO"/>
    <n v="36.684379999999997"/>
    <n v="-119.75487"/>
    <s v="F4TG2BG"/>
    <s v="BRANCATO, GINO"/>
    <n v="254251111"/>
    <s v="20210427 14:26"/>
    <n v="9260"/>
    <m/>
    <s v="wire down one span 4acsr, submitted ec tag, tagged both sides mol"/>
    <s v="Y"/>
    <n v="1"/>
    <s v="\\fxshare-nas05\quotashare-fs01\ESA\5 - Ignition Tracking\Fire_Tab_Attachment_Files"/>
    <m/>
    <n v="36.681775000000002"/>
    <n v="-119.754632"/>
    <m/>
    <m/>
    <m/>
    <s v="N"/>
    <s v="Y"/>
    <m/>
    <s v="Clear"/>
    <m/>
    <s v="County Land"/>
    <m/>
    <s v="Calm"/>
    <m/>
    <s v="PG&amp;E Equipment"/>
    <m/>
    <s v="&lt; 1 meter"/>
    <m/>
    <s v="Self Extinguished"/>
    <m/>
    <s v="Overhead"/>
    <m/>
    <s v="Y"/>
    <s v="picture"/>
    <s v="PG&amp;E Employee"/>
    <m/>
    <s v="PATROL-FOUND NOTHING"/>
    <m/>
    <s v="N"/>
    <s v="  "/>
    <s v="Unplanned"/>
    <s v="Fresno"/>
    <s v="Fresno"/>
    <s v="254251111, MALAGA-1111"/>
    <s v="21-0053826"/>
    <s v="Unplanned"/>
    <s v="Clear;32-90 F"/>
    <s v="14"/>
    <s v="448"/>
    <s v="YES"/>
    <m/>
    <s v="Sustained"/>
    <s v="No"/>
    <s v="D55"/>
    <s v="OH"/>
    <s v="Switch"/>
    <s v="1335410"/>
    <m/>
    <m/>
    <m/>
    <m/>
    <s v="CEDAR S/MUSCAT"/>
    <m/>
    <m/>
    <m/>
    <m/>
    <s v="No"/>
    <s v="Unknown Cause, Patrol - found nothing"/>
    <m/>
    <s v="No"/>
    <m/>
    <m/>
    <m/>
    <m/>
    <m/>
    <m/>
    <m/>
    <m/>
    <m/>
    <m/>
    <m/>
    <m/>
    <m/>
    <m/>
    <m/>
    <m/>
    <m/>
  </r>
  <r>
    <n v="443"/>
    <s v="AGFC"/>
    <s v="3 - QC Complete"/>
    <n v="44313"/>
    <n v="44617"/>
    <s v="Structure fire, not attributable to PG&amp;E. Troubleman pulled meter and states the fire was inside the house. This information is preliminary."/>
    <s v="\\fxshare-nas05\quotashare-fs01\ESA\5 - Ignition Tracking\2021_Ignition_QC_Folders\20210427_nan_nan_nan_4067571884"/>
    <s v=" "/>
    <m/>
    <m/>
    <m/>
    <m/>
    <m/>
    <s v="Not In Scope"/>
    <m/>
    <m/>
    <m/>
    <m/>
    <m/>
    <m/>
    <m/>
    <m/>
    <m/>
    <m/>
    <m/>
    <m/>
    <m/>
    <m/>
    <m/>
    <m/>
    <m/>
    <m/>
    <m/>
    <m/>
    <m/>
    <m/>
    <m/>
    <m/>
    <m/>
    <m/>
    <m/>
    <m/>
    <m/>
    <m/>
    <m/>
    <m/>
    <m/>
    <m/>
    <m/>
    <m/>
    <m/>
    <m/>
    <m/>
    <m/>
    <m/>
    <m/>
    <m/>
    <m/>
    <m/>
    <m/>
    <s v=" "/>
    <x v="242"/>
    <s v="12:13:00"/>
    <m/>
    <m/>
    <s v="FAS"/>
    <s v="N"/>
    <s v="N"/>
    <m/>
    <m/>
    <m/>
    <n v="4067571884"/>
    <m/>
    <m/>
    <m/>
    <m/>
    <s v=" "/>
    <x v="0"/>
    <x v="1"/>
    <s v="N"/>
    <s v="N"/>
    <s v="N"/>
    <s v="Structure fire, not attributable to PG&amp;E. Troubleman pulled meter and states the fire was inside the house. This information is preliminary."/>
    <s v="Not PG&amp;E"/>
    <s v="Building"/>
    <m/>
    <m/>
    <m/>
    <s v="Structure-PG&amp;E only"/>
    <m/>
    <m/>
    <m/>
    <m/>
    <m/>
    <s v="Other Fire: Non-PG&amp;E related"/>
    <m/>
    <m/>
    <m/>
    <s v="Overhead"/>
    <x v="1"/>
    <m/>
    <m/>
    <m/>
    <s v=" "/>
    <x v="0"/>
    <n v="38.456935000000001"/>
    <n v="-122.64164"/>
    <s v="Sonoma"/>
    <s v="RINCON 1101"/>
    <n v="12000"/>
    <m/>
    <x v="0"/>
    <s v="Santa Rosa FD"/>
    <s v="Hardwood Forest"/>
    <m/>
    <m/>
    <s v="Y"/>
    <s v="Nuns 2017"/>
    <m/>
    <m/>
    <m/>
    <s v="N"/>
    <s v="N"/>
    <m/>
    <m/>
    <s v="2021-04-27"/>
    <m/>
    <m/>
    <m/>
    <m/>
    <m/>
    <m/>
    <m/>
    <m/>
    <m/>
    <m/>
    <m/>
    <m/>
    <m/>
    <m/>
    <m/>
    <m/>
    <m/>
    <m/>
    <m/>
    <s v="  "/>
    <s v="NORTH COAST"/>
    <s v="SANTA ROSA 03"/>
    <s v="12:13"/>
    <n v="44313"/>
    <m/>
    <n v="4067571884"/>
    <n v="5910"/>
    <s v="CHANNEL DR"/>
    <s v="SANTA ROSA"/>
    <n v="38.455444999999997"/>
    <n v="-122.637157"/>
    <s v="W9TR1G4"/>
    <s v="GRACIE, RICHARD"/>
    <n v="43321101"/>
    <s v="20210427 13:25"/>
    <n v="1120"/>
    <m/>
    <s v="structure fire - meter pulled , socket glassed and sealed per fire commander meter # 1009820995   READ 41013  Smartmeter opt out"/>
    <s v="Y"/>
    <m/>
    <m/>
    <s v="38.4569350,-122.6416400,-13.000000,3D"/>
    <m/>
    <m/>
    <s v="Fire inside house, no pge facilities involved"/>
    <s v="Santa Rosa Fire Dept."/>
    <m/>
    <s v="Y"/>
    <s v="Y"/>
    <s v="N"/>
    <s v="Clear"/>
    <m/>
    <s v="Structures"/>
    <s v="5910 Channel Dr."/>
    <s v="Light"/>
    <m/>
    <s v="3rd Party"/>
    <m/>
    <s v="1 meter - &lt; 3 meters"/>
    <m/>
    <s v="Fire Dept"/>
    <m/>
    <s v="Overhead"/>
    <m/>
    <s v="N"/>
    <m/>
    <m/>
    <m/>
    <m/>
    <m/>
    <m/>
    <s v="  "/>
    <m/>
    <m/>
    <m/>
    <m/>
    <m/>
    <m/>
    <m/>
    <m/>
    <m/>
    <m/>
    <m/>
    <m/>
    <m/>
    <m/>
    <m/>
    <m/>
    <m/>
    <m/>
    <m/>
    <m/>
    <m/>
    <m/>
    <m/>
    <m/>
    <m/>
    <m/>
    <m/>
    <m/>
    <m/>
    <m/>
    <m/>
    <m/>
    <m/>
    <m/>
    <m/>
    <m/>
    <m/>
    <m/>
    <m/>
    <m/>
    <m/>
    <m/>
    <m/>
    <m/>
    <m/>
    <m/>
    <m/>
  </r>
  <r>
    <n v="2396"/>
    <s v="MMY6"/>
    <s v="3 - QC Complete"/>
    <n v="44544"/>
    <n v="44617"/>
    <s v="161 LACROSSE AVE, SOUTH SAN FR; Pole fire; Broken pole needs to be replaced or repaired; No cause of pole fire mentioned; Going to contact Tman"/>
    <s v="\\fxshare-nas05\quotashare-fs01\ESA\5 - Ignition Tracking\Action Items, CAP Items, Missed Ignitions\Missed_Ignitions_Audit\003_SAP_Missed_Ignitions\20210426_413_1332278_120879565"/>
    <s v=" "/>
    <m/>
    <m/>
    <m/>
    <m/>
    <m/>
    <m/>
    <m/>
    <m/>
    <m/>
    <m/>
    <m/>
    <m/>
    <m/>
    <m/>
    <m/>
    <m/>
    <m/>
    <m/>
    <m/>
    <m/>
    <m/>
    <m/>
    <m/>
    <m/>
    <m/>
    <m/>
    <m/>
    <m/>
    <m/>
    <m/>
    <m/>
    <m/>
    <m/>
    <m/>
    <m/>
    <m/>
    <m/>
    <m/>
    <m/>
    <m/>
    <m/>
    <m/>
    <m/>
    <m/>
    <m/>
    <s v="Yes"/>
    <n v="44419"/>
    <m/>
    <s v="RXWK"/>
    <s v="RXWK@pge.com"/>
    <s v="Requesting information on what started pole fire."/>
    <m/>
    <s v=" "/>
    <x v="243"/>
    <m/>
    <m/>
    <m/>
    <s v="SAP"/>
    <s v="Y"/>
    <s v="N"/>
    <n v="1332278"/>
    <s v="21-0052757"/>
    <m/>
    <s v="T005272728"/>
    <n v="120879565"/>
    <m/>
    <m/>
    <m/>
    <s v=" "/>
    <x v="0"/>
    <x v="0"/>
    <s v="N"/>
    <s v="N"/>
    <s v="N"/>
    <s v="On 2021-04-26, PG&amp;E observed an outage on the SERRAMONTE 1103  12KV circuit in San Mateo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Unknown"/>
    <m/>
    <m/>
    <s v="Y"/>
    <s v="Overhead"/>
    <x v="1"/>
    <s v="Pole"/>
    <m/>
    <n v="100293574"/>
    <s v=" "/>
    <x v="0"/>
    <n v="37.658246102299998"/>
    <n v="-122.450449581"/>
    <s v="San Mateo"/>
    <s v="SERRAMONTE 1103 "/>
    <n v="12000"/>
    <m/>
    <x v="0"/>
    <s v="Self Extinguished"/>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441"/>
    <s v="AGFC"/>
    <s v="3 - QC Complete"/>
    <n v="44313"/>
    <n v="44617"/>
    <s v="Structure fire, not attributable to PG&amp;E. Service burnt down due to house fire. Troubleman said the FD told him the fire was accidental."/>
    <s v="\\fxshare-nas05\quotashare-fs01\ESA\5 - Ignition Tracking\2021_Ignition_QC_Folders\20210426_nan_nan_nan_7096077199"/>
    <s v=" "/>
    <m/>
    <m/>
    <m/>
    <m/>
    <m/>
    <s v="Not In Scope"/>
    <m/>
    <m/>
    <m/>
    <m/>
    <m/>
    <m/>
    <m/>
    <m/>
    <m/>
    <m/>
    <m/>
    <m/>
    <m/>
    <m/>
    <m/>
    <m/>
    <m/>
    <m/>
    <m/>
    <m/>
    <m/>
    <m/>
    <m/>
    <m/>
    <m/>
    <m/>
    <m/>
    <m/>
    <m/>
    <m/>
    <m/>
    <m/>
    <m/>
    <m/>
    <m/>
    <m/>
    <m/>
    <m/>
    <m/>
    <m/>
    <m/>
    <m/>
    <m/>
    <m/>
    <m/>
    <m/>
    <s v=" "/>
    <x v="243"/>
    <s v="18:15:00"/>
    <m/>
    <m/>
    <s v="FAS"/>
    <s v="N"/>
    <s v="N"/>
    <m/>
    <m/>
    <m/>
    <n v="7096077199"/>
    <m/>
    <m/>
    <m/>
    <m/>
    <s v=" "/>
    <x v="0"/>
    <x v="1"/>
    <s v="N"/>
    <s v="N"/>
    <s v="N"/>
    <s v="Structure fire, not attributable to PG&amp;E. Service burnt down due to house fire. Troubleman said the FD told him the fire was accidental."/>
    <s v="Not PG&amp;E"/>
    <s v="Building"/>
    <m/>
    <m/>
    <m/>
    <s v="&lt;0.25"/>
    <m/>
    <m/>
    <m/>
    <m/>
    <m/>
    <s v="Other Fire: Non-PG&amp;E related"/>
    <m/>
    <m/>
    <m/>
    <s v="Overhead"/>
    <x v="1"/>
    <m/>
    <m/>
    <m/>
    <s v=" "/>
    <x v="0"/>
    <n v="35.415511700000003"/>
    <n v="-119.0289083"/>
    <s v="Kern"/>
    <s v="KERN OIL 1110"/>
    <n v="12000"/>
    <m/>
    <x v="0"/>
    <s v="Kern County FD"/>
    <s v="Urban"/>
    <m/>
    <m/>
    <s v="N"/>
    <m/>
    <m/>
    <m/>
    <m/>
    <s v="N"/>
    <s v="N"/>
    <m/>
    <m/>
    <s v="2021-04-27"/>
    <m/>
    <m/>
    <m/>
    <m/>
    <m/>
    <m/>
    <m/>
    <m/>
    <m/>
    <m/>
    <m/>
    <m/>
    <m/>
    <m/>
    <m/>
    <m/>
    <m/>
    <m/>
    <m/>
    <s v="  "/>
    <s v="KERN"/>
    <s v="BAKERSFIELD 02"/>
    <s v="18:15"/>
    <n v="44312"/>
    <m/>
    <n v="7096077199"/>
    <n v="402"/>
    <s v="WASHINGTON AVE"/>
    <s v="BAKERSFIELD"/>
    <n v="35.415599"/>
    <n v="-119.028099"/>
    <s v="K1TD0C5"/>
    <s v="COVERT, DUSTIN"/>
    <n v="252721110"/>
    <s v="20210426 19:20"/>
    <n v="1121"/>
    <m/>
    <s v="Upon arrival service on the ground energized. Climbed pole and deenergized and removed service as well as melted meter. Asked battalion commander if he was sure of cause and he said it was accidental fire"/>
    <s v="Y"/>
    <m/>
    <m/>
    <s v="35.4155117,-119.0289083,123.200000,3D"/>
    <m/>
    <m/>
    <m/>
    <s v="kern County Fire"/>
    <m/>
    <s v="N"/>
    <s v="Y"/>
    <s v="N"/>
    <s v="Clear"/>
    <m/>
    <s v="Structures"/>
    <s v="single residence"/>
    <s v="Calm"/>
    <m/>
    <s v="3rd Party"/>
    <m/>
    <s v="Structure Only"/>
    <m/>
    <s v="Fire Dept"/>
    <m/>
    <s v="Overhead"/>
    <m/>
    <s v="N"/>
    <m/>
    <m/>
    <m/>
    <m/>
    <m/>
    <m/>
    <s v="  "/>
    <m/>
    <m/>
    <m/>
    <m/>
    <m/>
    <m/>
    <m/>
    <m/>
    <m/>
    <m/>
    <m/>
    <m/>
    <m/>
    <m/>
    <m/>
    <m/>
    <m/>
    <m/>
    <m/>
    <m/>
    <m/>
    <m/>
    <m/>
    <m/>
    <m/>
    <m/>
    <m/>
    <m/>
    <m/>
    <m/>
    <m/>
    <m/>
    <m/>
    <m/>
    <m/>
    <m/>
    <m/>
    <m/>
    <m/>
    <m/>
    <m/>
    <m/>
    <m/>
    <m/>
    <m/>
    <m/>
    <m/>
  </r>
  <r>
    <n v="440"/>
    <s v="B1HE"/>
    <s v="3 - QC Complete"/>
    <n v="44314"/>
    <n v="44617"/>
    <s v="Pole fire at open delta (OD) bank on pole 103520995 with secondary riser burnt 3' below transformer and 2 spans, 1 phase of primary conductor down on ground, resulted in an ignition. The ensuing fire was 3 meters - 0.25 acre in size. This information is preliminary."/>
    <s v="\\fxshare-nas05\quotashare-fs01\ESA\5 - Ignition Tracking\2021_Ignition_QC_Folders\20210426_1334838_21-0053485_nan_T005274566"/>
    <s v=" "/>
    <m/>
    <s v="B1HE"/>
    <s v="updated outage time, lat long"/>
    <m/>
    <s v="KRJ7"/>
    <s v="Complete - Action Items Established"/>
    <s v="Complete"/>
    <s v="AIM8"/>
    <s v="Complete"/>
    <s v="Not Required"/>
    <m/>
    <m/>
    <m/>
    <m/>
    <m/>
    <m/>
    <m/>
    <s v="Not Required"/>
    <m/>
    <m/>
    <m/>
    <m/>
    <m/>
    <m/>
    <m/>
    <m/>
    <m/>
    <m/>
    <m/>
    <m/>
    <m/>
    <m/>
    <m/>
    <m/>
    <m/>
    <n v="44337"/>
    <n v="44337"/>
    <m/>
    <m/>
    <m/>
    <m/>
    <m/>
    <m/>
    <m/>
    <m/>
    <s v="Y"/>
    <n v="44314"/>
    <n v="44314"/>
    <s v="JJSX"/>
    <s v="email"/>
    <s v="Requested photos and additional info"/>
    <m/>
    <s v=" "/>
    <x v="243"/>
    <s v="17:53:00"/>
    <n v="44312"/>
    <s v="17:46:00"/>
    <s v="FAS"/>
    <s v="N"/>
    <s v="N"/>
    <n v="1334838"/>
    <s v="21-0053485"/>
    <m/>
    <s v="T005274566"/>
    <n v="120887399"/>
    <m/>
    <m/>
    <s v="PG&amp;E_440_Ignition_20210426_1.jpg"/>
    <s v=" "/>
    <x v="1"/>
    <x v="0"/>
    <s v="Y"/>
    <s v="Y"/>
    <s v="N"/>
    <s v="On April 26th, 2021 at 1753 hours, a PG&amp;E Troubleman was dispatched to the Las Positas 2108 21 kv Distribution Circuit on Arroyo Rd, South of Wetmore Rd, Livermore in response to a Complete out-3 Phase tag. Initial analysis indicates a PG&amp;E equipment failure caused the ignition. The connector on the high side jumper came loose causing the jumper to contact the transformer can and go to ground. The contact resulted in a burned hole in the transformer which caught fire and spilled hot, burning oil onto the ground and caused a vegetation fire beneath the pole. A second fire occurred as a result of one phase of primary conductor to separate from the pole and fall to the ground. Upon the conductor failure it created an outage for 43 customers. The ensuing fire was approximately 3 meters - 0.25 Acres in size and was extinguished by Alameda County Fire Department before the Troubleman had arrived. A PG&amp;E crew was dispatched to repair the damaged conductor and replace the failed transformer. The repairs were made, and all customers were restored on April 27th, 2021 at 0432 hours."/>
    <s v="PG&amp;E"/>
    <s v="Vegetation"/>
    <m/>
    <s v="D"/>
    <s v="D"/>
    <s v="&lt;0.25"/>
    <m/>
    <m/>
    <m/>
    <m/>
    <m/>
    <s v="Equipment - PG&amp;E"/>
    <s v="All types of equipment / facility failure"/>
    <s v="Splice/Clamp/Connector"/>
    <s v="N"/>
    <s v="Overhead"/>
    <x v="0"/>
    <s v="Jumper"/>
    <s v="Conductor, CGC: 316346041658 "/>
    <n v="103520995"/>
    <s v=" "/>
    <x v="1"/>
    <n v="37.637138499999999"/>
    <n v="-121.76282999999999"/>
    <s v="Alameda"/>
    <s v="LAS POSITAS 2108"/>
    <n v="21000"/>
    <m/>
    <x v="0"/>
    <s v="Alameda County FD"/>
    <s v="Urban"/>
    <m/>
    <m/>
    <s v="Y"/>
    <s v="Ohlone 2020"/>
    <m/>
    <n v="530"/>
    <m/>
    <s v="N"/>
    <s v="N"/>
    <m/>
    <m/>
    <s v="2021-04-27"/>
    <m/>
    <m/>
    <m/>
    <m/>
    <m/>
    <m/>
    <m/>
    <m/>
    <m/>
    <m/>
    <m/>
    <m/>
    <m/>
    <m/>
    <m/>
    <m/>
    <m/>
    <m/>
    <m/>
    <s v="  "/>
    <s v="MISSION"/>
    <s v="LIVERMORE 03"/>
    <s v="17:53"/>
    <n v="44312"/>
    <n v="1334838"/>
    <s v="T005274566"/>
    <n v="5040"/>
    <s v="ARROYO RD"/>
    <s v="LIVERMORE"/>
    <n v="37.644489999999998"/>
    <n v="-121.76793000000001"/>
    <s v="M3TJJSX"/>
    <s v="STEWART, JOHN"/>
    <n v="14402108"/>
    <s v="20210426 19:07"/>
    <n v="9002"/>
    <m/>
    <s v="Pole fire at OD bank pole.  Replace OD bank w/ 10 KVA &amp; 15 KVA.  Bank has secondary riser that was burned 3' below TX.  Primary wire down, 2 spans, 1 wire  #4 Str Cu, bring 150' of wire.  Pole needs to be refarmed for cutouts, currently Tri-kit.  Traffic control and Hazmat Crew needed."/>
    <s v="Y"/>
    <m/>
    <m/>
    <s v="37.6370200,-121.7625417,149.500000,3D"/>
    <m/>
    <m/>
    <m/>
    <s v="Alameda County FD"/>
    <n v="103520995"/>
    <s v="N"/>
    <s v="Y"/>
    <m/>
    <s v="Clear"/>
    <m/>
    <s v="County Land"/>
    <m/>
    <s v="Calm"/>
    <m/>
    <s v="Vegetation"/>
    <m/>
    <s v="3 meters - 0.25 Acres"/>
    <m/>
    <s v="Fire Dept"/>
    <m/>
    <s v="Overhead"/>
    <m/>
    <s v="N"/>
    <m/>
    <m/>
    <m/>
    <s v="FIRE, POLE"/>
    <s v="TRANSFORMER (OH)"/>
    <s v="N"/>
    <s v="  "/>
    <s v="Unplanned"/>
    <s v="Mission"/>
    <s v="Livermore"/>
    <s v="014402108, LAS POSITAS-2108"/>
    <s v="21-0053485"/>
    <s v="Unplanned"/>
    <s v="Clear;32-90 F"/>
    <s v="43"/>
    <n v="27778"/>
    <s v="NO"/>
    <s v="Line to Ground"/>
    <s v="Sustained"/>
    <s v="No"/>
    <s v="MR182"/>
    <s v="OH"/>
    <s v="Line Recloser"/>
    <n v="1334838"/>
    <s v="Pole-Wood, Broken, wire on ground"/>
    <s v="C PH &amp; GRD TGT"/>
    <s v="04/26/21 19:24"/>
    <m/>
    <s v="ARROYO RD. 1/P/S/O WETMORE"/>
    <s v="POLE#110512209"/>
    <m/>
    <m/>
    <m/>
    <s v="No"/>
    <s v="Equipment Failure/Involved, Fire, pole"/>
    <m/>
    <s v="No"/>
    <n v="2"/>
    <n v="31"/>
    <m/>
    <m/>
    <m/>
    <m/>
    <m/>
    <m/>
    <m/>
    <m/>
    <m/>
    <m/>
    <m/>
    <m/>
    <m/>
    <m/>
    <m/>
  </r>
  <r>
    <n v="439"/>
    <s v="B1HE"/>
    <s v="3 - QC Complete"/>
    <n v="44322"/>
    <n v="44617"/>
    <s v="Structure fire, not attributable to PG&amp;E. Service drop burnt down due to fire in meter panel. The fire caused fuses to blow on line instead of transformer fuses. The ensuing fire was less than one meter in size. FAS-Fire Location Description: Customer weatherhead fell over, fire started in meter panel, burned down service."/>
    <s v="\\fxshare-nas05\quotashare-fs01\ESA\5 - Ignition Tracking\2021_Ignition_QC_Folders\20210426_1334651_21-0053327_nan_T005274314"/>
    <s v=" "/>
    <m/>
    <s v="B1HE"/>
    <s v="Updated outage time, updated LAT, LONG"/>
    <n v="44320"/>
    <m/>
    <s v="Not In Scope"/>
    <m/>
    <m/>
    <m/>
    <m/>
    <m/>
    <m/>
    <m/>
    <m/>
    <m/>
    <m/>
    <m/>
    <m/>
    <m/>
    <m/>
    <m/>
    <m/>
    <m/>
    <m/>
    <m/>
    <m/>
    <m/>
    <m/>
    <m/>
    <m/>
    <m/>
    <m/>
    <m/>
    <m/>
    <m/>
    <m/>
    <m/>
    <m/>
    <m/>
    <m/>
    <m/>
    <m/>
    <m/>
    <m/>
    <m/>
    <s v="Y"/>
    <n v="44320"/>
    <n v="44320"/>
    <s v="r4wm"/>
    <s v="email"/>
    <s v="Requested photos and additional info"/>
    <m/>
    <s v=" "/>
    <x v="243"/>
    <s v="13:35:00"/>
    <n v="44312"/>
    <s v="13:33:00"/>
    <s v="FAS"/>
    <s v="N"/>
    <s v="N"/>
    <n v="1334651"/>
    <s v="21-0053327"/>
    <m/>
    <s v="T005274314"/>
    <m/>
    <m/>
    <m/>
    <m/>
    <s v=" "/>
    <x v="0"/>
    <x v="1"/>
    <s v="Y"/>
    <s v="N"/>
    <s v="N"/>
    <s v="Structure fire, not attributable to PG&amp;E. On April 26th, 2021 at 1335 hours, a PG&amp;E Troubleman was dispatched to the Bolinas 1101 12 kv Distribution Circuit on Iris Rd near Elm Rd, Bolinas in response to a Wire down outage tag. Initial analysis indicates a customer’s temp weatherhead attachment failed and fell over while under construction causing an outage and igniting a fire which burned the side of the house. The weatherhead pipe bent over and caused the service wire from the panel to the weatherhead to fail igniting the fire. Upon the temporary weatherhead connection falling down, it created an outage at the fuse level creating an outage for 9 customers. The ensuing fire was approximately 1 meter in size, affected only the siding on the customers home and was extinguished by Bolinas Fire Department. According to the responding troubleman this failure was caused by customer equipment."/>
    <s v="Not PG&amp;E"/>
    <s v="Building"/>
    <s v="Secondary Service wire"/>
    <m/>
    <s v="D"/>
    <s v="&lt;3 meters of linear travel"/>
    <m/>
    <m/>
    <m/>
    <m/>
    <m/>
    <s v="Other Fire: Non-PG&amp;E related"/>
    <m/>
    <m/>
    <s v="N"/>
    <s v="Overhead"/>
    <x v="1"/>
    <m/>
    <s v="Secondary Service wire"/>
    <m/>
    <s v=" "/>
    <x v="0"/>
    <n v="37.899928557400003"/>
    <n v="-122.7009557113"/>
    <s v="Marin"/>
    <s v="BOLINAS 1101"/>
    <n v="12000"/>
    <m/>
    <x v="1"/>
    <s v="Bolinas FD"/>
    <s v="Conifer Forest"/>
    <m/>
    <m/>
    <s v="N"/>
    <m/>
    <m/>
    <m/>
    <m/>
    <s v="N"/>
    <s v="N"/>
    <m/>
    <m/>
    <s v="2021-04-26"/>
    <m/>
    <m/>
    <m/>
    <m/>
    <m/>
    <m/>
    <m/>
    <m/>
    <m/>
    <m/>
    <m/>
    <m/>
    <m/>
    <m/>
    <m/>
    <m/>
    <m/>
    <m/>
    <m/>
    <s v="  "/>
    <s v="NORTH BAY"/>
    <s v="SAN RAFAEL 01"/>
    <s v="13:35"/>
    <n v="44312"/>
    <n v="1334651"/>
    <s v="T005274314"/>
    <n v="231"/>
    <s v="ALDER DR"/>
    <s v="BOLINAS"/>
    <n v="37.900399999999998"/>
    <n v="-122.70141"/>
    <s v="N2TR4WM"/>
    <s v="WALTER, RYAN"/>
    <n v="42261101"/>
    <s v="20210426 15:08"/>
    <n v="9002"/>
    <m/>
    <s v="Service burned down, blew line fuses instead of tx fuses"/>
    <s v="Y"/>
    <n v="1"/>
    <s v="\\fxshare-nas05\quotashare-fs01\ESA\5 - Ignition Tracking\Fire_Tab_Attachment_Files"/>
    <s v="37.9105550,-122.6980033,43.300000,2D"/>
    <m/>
    <m/>
    <s v="Customer weatherhead fell over, fire started in meter panel, burned down service"/>
    <s v="Bolinas FD"/>
    <m/>
    <s v="N"/>
    <s v="Y"/>
    <m/>
    <s v="Clear"/>
    <m/>
    <s v="Private Land"/>
    <m/>
    <s v="Light"/>
    <m/>
    <s v="PG&amp;E Equipment"/>
    <m/>
    <s v="Structure Only"/>
    <m/>
    <s v="Fire Dept"/>
    <m/>
    <s v="Overhead"/>
    <m/>
    <s v="N"/>
    <m/>
    <m/>
    <m/>
    <s v="PATROL-FOUND NOTHING"/>
    <m/>
    <s v="N"/>
    <s v="  "/>
    <s v="Unplanned"/>
    <s v="North Bay"/>
    <s v="North Bay"/>
    <s v="042261101, BOLINAS-1101"/>
    <s v="21-0053327"/>
    <s v="Unplanned"/>
    <s v="Clear;32-90 F"/>
    <s v="9"/>
    <s v="432"/>
    <s v="NO"/>
    <s v="Line to Line"/>
    <s v="Sustained"/>
    <s v="No"/>
    <s v="7139"/>
    <s v="OH"/>
    <s v="Fuse"/>
    <s v="1334651"/>
    <s v="Secondary, Burned/flashed"/>
    <m/>
    <m/>
    <m/>
    <s v="S/E CORNER IRIS &amp; ELM., BOLINAS"/>
    <s v="230 IRIS RD./OCEAN PARKWAY,BOLINAS"/>
    <m/>
    <m/>
    <m/>
    <s v="No"/>
    <s v="Equipment Failure/Involved, Overhead"/>
    <m/>
    <s v="No"/>
    <m/>
    <m/>
    <m/>
    <m/>
    <m/>
    <m/>
    <m/>
    <m/>
    <m/>
    <m/>
    <m/>
    <m/>
    <m/>
    <m/>
    <m/>
    <m/>
    <m/>
  </r>
  <r>
    <n v="438"/>
    <s v="S7RM"/>
    <s v="3 - QC Complete"/>
    <n v="44316"/>
    <n v="44617"/>
    <s v="Pole fire burnt just above the transformer causing the pole top to fall with wires down on ground. The ensuing fire was limited to the PGE&amp;E pole. AGFC notes: Troubleman marked the weather and &quot;Rain&quot;, so this looks like it could be attributable to tracking. Both crossarms look to be composite material. This information is preliminary."/>
    <s v="\\fxshare-nas05\quotashare-fs01\ESA\5 - Ignition Tracking\2021_Ignition_QC_Folders\20210426_1334314_21-0053158_nan_T005273789"/>
    <s v=" "/>
    <m/>
    <m/>
    <m/>
    <m/>
    <m/>
    <s v="Not In Scope"/>
    <m/>
    <m/>
    <m/>
    <m/>
    <m/>
    <m/>
    <m/>
    <m/>
    <m/>
    <m/>
    <m/>
    <m/>
    <m/>
    <m/>
    <m/>
    <m/>
    <m/>
    <m/>
    <m/>
    <m/>
    <m/>
    <m/>
    <m/>
    <m/>
    <m/>
    <m/>
    <m/>
    <m/>
    <m/>
    <m/>
    <m/>
    <m/>
    <m/>
    <m/>
    <m/>
    <m/>
    <m/>
    <m/>
    <m/>
    <m/>
    <m/>
    <m/>
    <m/>
    <m/>
    <m/>
    <m/>
    <s v=" "/>
    <x v="243"/>
    <s v="07:34:00"/>
    <n v="44312"/>
    <s v="01:53:00"/>
    <s v="FAS"/>
    <s v="N"/>
    <s v="N"/>
    <n v="1334314"/>
    <s v="21-0053158"/>
    <m/>
    <s v="T005273789"/>
    <n v="120884359"/>
    <m/>
    <m/>
    <m/>
    <s v=" "/>
    <x v="0"/>
    <x v="0"/>
    <s v="N"/>
    <s v="N"/>
    <s v="N"/>
    <s v="On April 26th, 2021 at 07:56 hrs. a PG &amp; E Troubleman was dispatched to the Smyrna 1105 12 KV Distribution circuit near Scofield Rd. in the town of Smyrna in response to reports of a pole top burned off with a wire and cross arm hanging from the pole and in close contact with the ground.  This incident occured during a strong wind and rain event.  There was an ensuing fire which was confined to the pole top and did not extend into the surrounding vegetation.  The fire was self-extinguished, there was no fire department response and no reports of any injuries.  Initial analysis indicates that tracking due to the rain event caused the pole top to burn just above the transformer causing the pole top to fall with the wires hanging close to the ground.  (see attached photo in shared file.) An EC tag was created for this ignition and the work is in progress for a PG &amp; E crew to replace the pole, crossarms and cutouts at SAP pole # 103893379 associated with this storm event. "/>
    <s v="PG&amp;E"/>
    <s v="Other"/>
    <s v="Pole"/>
    <s v="D"/>
    <s v="D"/>
    <s v="Structure-PG&amp;E only"/>
    <s v="Limited to pole. "/>
    <m/>
    <m/>
    <m/>
    <m/>
    <s v="Contamination"/>
    <s v="Contamination"/>
    <s v="Tracking"/>
    <s v="N"/>
    <s v="Overhead"/>
    <x v="0"/>
    <s v="Pole"/>
    <s v="Pole, crossar, cutouts, "/>
    <n v="103893379"/>
    <s v=" "/>
    <x v="0"/>
    <n v="35.768523299999998"/>
    <n v="-119.4012733"/>
    <s v="Kern"/>
    <s v="SMYRNA 1105"/>
    <n v="12000"/>
    <m/>
    <x v="0"/>
    <s v="Self Extinguished"/>
    <s v="Agriculture"/>
    <m/>
    <m/>
    <s v="N"/>
    <m/>
    <m/>
    <m/>
    <m/>
    <s v="N"/>
    <s v="N"/>
    <m/>
    <m/>
    <s v="2021-04-26"/>
    <m/>
    <m/>
    <m/>
    <m/>
    <m/>
    <m/>
    <m/>
    <m/>
    <m/>
    <m/>
    <m/>
    <m/>
    <m/>
    <m/>
    <m/>
    <m/>
    <m/>
    <m/>
    <m/>
    <s v="  "/>
    <s v="KERN"/>
    <s v="WASCO 02"/>
    <s v="07:56"/>
    <n v="44312"/>
    <n v="1334314"/>
    <s v="T005273789"/>
    <s v="UNKNOWN"/>
    <s v="NORTH OF 155 HWY ABOUT"/>
    <s v="WASCO"/>
    <n v="35.768650000000001"/>
    <n v="-119.40136"/>
    <s v="K1TTJBU"/>
    <s v="BRAUER, TRAVIS"/>
    <n v="253551105"/>
    <s v="20210426 11:40"/>
    <n v="9110"/>
    <m/>
    <s v="POLE TP BURNT OFF AT TOP BOLT OF TX. WIRE DOWN"/>
    <s v="Y"/>
    <n v="2"/>
    <s v="\\fxshare-nas05\quotashare-fs01\ESA\5 - Ignition Tracking\Fire_Tab_Attachment_Files"/>
    <s v="35.7685233,-119.4012733,61.600000,3D"/>
    <m/>
    <m/>
    <m/>
    <m/>
    <m/>
    <s v="N"/>
    <s v="Y"/>
    <m/>
    <s v="Rain"/>
    <m/>
    <s v="PG&amp;E Only"/>
    <m/>
    <s v="Calm"/>
    <m/>
    <s v="PG&amp;E Equipment"/>
    <m/>
    <s v="Structure Only"/>
    <m/>
    <s v="Self Extinguished"/>
    <m/>
    <s v="Overhead"/>
    <m/>
    <s v="Y"/>
    <s v="PHOTOS"/>
    <s v="PG&amp;E Employee"/>
    <m/>
    <s v="FIRE, POLE"/>
    <s v="POLE-WOOD"/>
    <s v="N"/>
    <s v="  "/>
    <s v="Unplanned"/>
    <s v="Kern"/>
    <s v="Kern"/>
    <s v="253551105, SMYRNA-1105"/>
    <s v="21-0053158"/>
    <s v="Unplanned"/>
    <s v="Strong Winds;32-90 F"/>
    <s v="1"/>
    <m/>
    <s v="YES"/>
    <m/>
    <s v="Sustained"/>
    <s v="No"/>
    <s v="490415"/>
    <s v="OH"/>
    <s v="Fuse"/>
    <s v="1334314"/>
    <s v="Pole-Wood, Burned/flashed"/>
    <m/>
    <s v="04/26/21 11:43"/>
    <m/>
    <s v="9/SP/N GARCES &amp; SCOFIELD ON W/SIDE"/>
    <s v="METER 1010435202"/>
    <m/>
    <m/>
    <m/>
    <s v="No"/>
    <s v="Equipment Failure/Involved, Fire, pole"/>
    <m/>
    <s v="No"/>
    <m/>
    <m/>
    <m/>
    <m/>
    <m/>
    <m/>
    <m/>
    <m/>
    <m/>
    <m/>
    <m/>
    <m/>
    <m/>
    <m/>
    <m/>
    <m/>
    <m/>
  </r>
  <r>
    <n v="437"/>
    <s v="AGFC"/>
    <s v="3 - QC Complete"/>
    <n v="44571"/>
    <n v="44617"/>
    <s v="Troubleman found burnt off pole top at SAP pole ID 100202015. The ensuing fire was limited to the PG&amp;E pole. AGFC notes: from the photo it looks like this burnt just below the crossarm and looks like it was raining so there is chance tracking was involved. This information is preliminary."/>
    <s v="\\fxshare-nas05\quotashare-fs01\ESA\5 - Ignition Tracking\2021_Ignition_QC_Folders\20210426_1333846_21-0053089_nan_T005273779"/>
    <s v=" "/>
    <s v="Y"/>
    <s v="AGFC"/>
    <s v="Fire lat/long adjusted to correct location."/>
    <n v="44571"/>
    <m/>
    <s v="Not In Scope"/>
    <m/>
    <m/>
    <m/>
    <m/>
    <m/>
    <m/>
    <m/>
    <m/>
    <m/>
    <m/>
    <m/>
    <m/>
    <m/>
    <m/>
    <m/>
    <m/>
    <m/>
    <m/>
    <m/>
    <m/>
    <m/>
    <m/>
    <m/>
    <m/>
    <m/>
    <m/>
    <m/>
    <m/>
    <m/>
    <m/>
    <m/>
    <m/>
    <m/>
    <m/>
    <m/>
    <m/>
    <m/>
    <m/>
    <m/>
    <m/>
    <m/>
    <m/>
    <m/>
    <m/>
    <m/>
    <m/>
    <s v=" "/>
    <x v="243"/>
    <s v="07:46:00"/>
    <n v="44312"/>
    <s v="05:01:00"/>
    <s v="FAS"/>
    <s v="N"/>
    <s v="N"/>
    <n v="1333846"/>
    <s v="21-0053089"/>
    <m/>
    <s v="T005273779"/>
    <n v="120883174"/>
    <m/>
    <m/>
    <m/>
    <s v=" "/>
    <x v="0"/>
    <x v="0"/>
    <s v="N"/>
    <s v="N"/>
    <s v="N"/>
    <s v="On April 26, 2021 at 0746 hours, a PG&amp;E troubleman was dispatched to the Tupman 1103 12kV Distribution Circuit on Acari Rd in the city of Shafter in response to a pole fire. Initial analysis indicates contamination caused the ignition. The responding troubleman found the distribution pole top burnt near the throughbolt of the primary crossarm, causing the pole top to fall over onto the overhead transformer. The ensuing fire was limited to PG&amp;E assets and had self extinguished itself. A priority A tag was completed on April 27, 2021, replacing the damaged assets. This information is preliminary."/>
    <s v="PG&amp;E"/>
    <s v="Other"/>
    <s v="Pole"/>
    <s v="D"/>
    <s v="D"/>
    <s v="Structure-PG&amp;E only"/>
    <m/>
    <m/>
    <m/>
    <m/>
    <m/>
    <s v="Contamination"/>
    <s v="Contamination"/>
    <s v="Tracking"/>
    <s v="N"/>
    <s v="Overhead"/>
    <x v="0"/>
    <s v="Insulator"/>
    <s v="Pole, Transformer, Crossarm, Guy, Cutout"/>
    <n v="100202015"/>
    <s v=" "/>
    <x v="0"/>
    <n v="35.388204999999999"/>
    <n v="-119.255582"/>
    <s v="Kern"/>
    <s v="TUPMAN 1103"/>
    <n v="12000"/>
    <s v="TUPMAN 1103CB"/>
    <x v="0"/>
    <s v="Self Extinguished"/>
    <s v="Agriculture"/>
    <s v="Other"/>
    <s v="Grass and Shed"/>
    <s v="N"/>
    <m/>
    <m/>
    <m/>
    <m/>
    <s v="N"/>
    <s v="N"/>
    <m/>
    <m/>
    <s v="2021-04-26"/>
    <m/>
    <m/>
    <m/>
    <m/>
    <m/>
    <m/>
    <m/>
    <m/>
    <m/>
    <m/>
    <m/>
    <m/>
    <m/>
    <m/>
    <m/>
    <m/>
    <m/>
    <m/>
    <m/>
    <s v="  "/>
    <s v="KERN"/>
    <s v="WASCO 02"/>
    <s v="07:46"/>
    <n v="44312"/>
    <n v="1333846"/>
    <s v="T005273779"/>
    <n v="22808"/>
    <s v="ACARI RD"/>
    <s v="SHAFTER"/>
    <n v="35.389330000000001"/>
    <n v="-119.25251"/>
    <s v="K1TJPBP"/>
    <s v="BARNACHIA, J.P."/>
    <n v="254561103"/>
    <s v="20210426 10:51"/>
    <n v="9110"/>
    <m/>
    <s v="Found 2 of 2 blown at FUCO 18140. Found burnt off pole top at pole SAP ID 100202015. Opened vreticle jumpers north &amp; isolated trouble location. Also removed service drop hazard on idle facilities at TX CGC 516261769010. Closed FUCO 18140 &amp; checked voltage OK. Created EC tag to have repairs made. Notified supervisor."/>
    <s v="Y"/>
    <n v="3"/>
    <s v="\\fxshare-nas05\quotashare-fs01\ESA\5 - Ignition Tracking\Fire_Tab_Attachment_Files"/>
    <m/>
    <n v="35.388545000000001"/>
    <n v="-119.25579999999999"/>
    <m/>
    <m/>
    <m/>
    <s v="N"/>
    <s v="Y"/>
    <m/>
    <s v="Rain"/>
    <m/>
    <s v="PG&amp;E Only"/>
    <m/>
    <s v="Calm"/>
    <m/>
    <s v="PG&amp;E Equipment"/>
    <m/>
    <s v="Structure Only"/>
    <m/>
    <s v="Self Extinguished"/>
    <m/>
    <s v="Overhead"/>
    <m/>
    <s v="N"/>
    <m/>
    <m/>
    <m/>
    <s v="OVERHEAD"/>
    <s v="POLE-WOOD"/>
    <s v="N"/>
    <s v="  "/>
    <s v="Unplanned"/>
    <s v="Kern"/>
    <s v="Kern"/>
    <s v="254561103, TUPMAN-1103"/>
    <s v="21-0053089"/>
    <s v="Unplanned"/>
    <s v="Strong Winds;32-90 F"/>
    <s v="32"/>
    <s v="10368"/>
    <s v="YES"/>
    <s v="Line to Ground"/>
    <s v="Sustained"/>
    <s v="No"/>
    <s v="18140"/>
    <s v="OH"/>
    <s v="Fuse"/>
    <s v="1333846"/>
    <s v="Pole-Wood, Burned/flashed"/>
    <m/>
    <s v="04/26/21 09:14"/>
    <m/>
    <s v="E/SI ENOS LN N/O HWY 58 (ROSEDALE HWY)"/>
    <s v="5162611 68974"/>
    <m/>
    <s v="BURNT POLE TOP   XARM HANGING BY TIE WIRE"/>
    <m/>
    <s v="No"/>
    <s v="Equipment Failure/Involved, Fire, pole"/>
    <m/>
    <s v="No"/>
    <m/>
    <m/>
    <m/>
    <m/>
    <m/>
    <m/>
    <m/>
    <m/>
    <m/>
    <m/>
    <m/>
    <m/>
    <m/>
    <m/>
    <m/>
    <m/>
    <m/>
  </r>
  <r>
    <n v="436"/>
    <s v="AGFC"/>
    <s v="3 - QC Complete"/>
    <n v="44312"/>
    <n v="44617"/>
    <s v="Structure fire, not attributable to PG&amp;E. Fire under mobile home."/>
    <s v="\\fxshare-nas05\quotashare-fs01\ESA\5 - Ignition Tracking\2021_Ignition_QC_Folders\20210426_nan_nan_nan_6265169592"/>
    <s v=" "/>
    <m/>
    <m/>
    <m/>
    <m/>
    <m/>
    <s v="Not In Scope"/>
    <m/>
    <m/>
    <m/>
    <m/>
    <m/>
    <m/>
    <m/>
    <m/>
    <m/>
    <m/>
    <m/>
    <m/>
    <m/>
    <m/>
    <m/>
    <m/>
    <m/>
    <m/>
    <m/>
    <m/>
    <m/>
    <m/>
    <m/>
    <m/>
    <m/>
    <m/>
    <m/>
    <m/>
    <m/>
    <m/>
    <m/>
    <m/>
    <m/>
    <m/>
    <m/>
    <m/>
    <m/>
    <m/>
    <m/>
    <m/>
    <m/>
    <m/>
    <m/>
    <m/>
    <m/>
    <m/>
    <s v=" "/>
    <x v="243"/>
    <s v="05:25:00"/>
    <m/>
    <m/>
    <s v="FAS"/>
    <s v="N"/>
    <s v="N"/>
    <m/>
    <m/>
    <m/>
    <n v="6265169592"/>
    <m/>
    <m/>
    <m/>
    <m/>
    <s v=" "/>
    <x v="0"/>
    <x v="1"/>
    <s v="N"/>
    <s v="N"/>
    <s v="N"/>
    <s v="Structure fire, not attributable to PG&amp;E. Fire under mobile home."/>
    <s v="Not PG&amp;E"/>
    <s v="Building"/>
    <m/>
    <m/>
    <m/>
    <s v="&lt;0.25"/>
    <m/>
    <m/>
    <m/>
    <m/>
    <m/>
    <s v="Other Fire: Non-PG&amp;E related"/>
    <m/>
    <m/>
    <m/>
    <s v="Overhead"/>
    <x v="1"/>
    <m/>
    <m/>
    <m/>
    <s v=" "/>
    <x v="0"/>
    <n v="36.986823000000001"/>
    <n v="-120.559608"/>
    <s v="Fresno"/>
    <s v="ORO LOMA 1115"/>
    <n v="12000"/>
    <m/>
    <x v="0"/>
    <s v="Fresno County FD"/>
    <s v="Agriculture"/>
    <m/>
    <m/>
    <s v="N"/>
    <m/>
    <m/>
    <m/>
    <m/>
    <s v="N"/>
    <s v="N"/>
    <m/>
    <m/>
    <s v="2021-04-26"/>
    <m/>
    <m/>
    <m/>
    <m/>
    <m/>
    <m/>
    <m/>
    <m/>
    <m/>
    <m/>
    <m/>
    <m/>
    <m/>
    <m/>
    <m/>
    <m/>
    <m/>
    <m/>
    <m/>
    <s v="  "/>
    <s v="YOSEMITE"/>
    <s v="LOS BANOS 02"/>
    <s v="05:25"/>
    <n v="44312"/>
    <m/>
    <n v="6265169592"/>
    <n v="17311"/>
    <s v="N GALVEZ RD"/>
    <s v="DOS PALOS"/>
    <n v="36.991652999999999"/>
    <n v="-120.554452"/>
    <s v="Y6TRKS8"/>
    <s v="STEWART, ROD"/>
    <n v="255371115"/>
    <s v="20210426 06:50"/>
    <n v="1121"/>
    <m/>
    <s v="fire under mobile home"/>
    <s v="Y"/>
    <m/>
    <m/>
    <m/>
    <n v="36.986823000000001"/>
    <n v="-120.559608"/>
    <m/>
    <s v="fresno county fireball"/>
    <m/>
    <s v="N"/>
    <s v="N"/>
    <s v="N"/>
    <s v="Rain"/>
    <m/>
    <s v="Structures"/>
    <m/>
    <s v="Calm"/>
    <m/>
    <s v="Unknown"/>
    <m/>
    <s v="Structure Only"/>
    <m/>
    <s v="Cal Fire"/>
    <m/>
    <s v="Overhead"/>
    <m/>
    <s v="N"/>
    <m/>
    <m/>
    <m/>
    <m/>
    <m/>
    <m/>
    <s v="  "/>
    <m/>
    <m/>
    <m/>
    <m/>
    <m/>
    <m/>
    <m/>
    <m/>
    <m/>
    <m/>
    <m/>
    <m/>
    <m/>
    <m/>
    <m/>
    <m/>
    <m/>
    <m/>
    <m/>
    <m/>
    <m/>
    <m/>
    <m/>
    <m/>
    <m/>
    <m/>
    <m/>
    <m/>
    <m/>
    <m/>
    <m/>
    <m/>
    <m/>
    <m/>
    <m/>
    <m/>
    <m/>
    <m/>
    <m/>
    <m/>
    <m/>
    <m/>
    <m/>
    <m/>
    <m/>
    <m/>
    <m/>
  </r>
  <r>
    <n v="435"/>
    <s v="CFMD"/>
    <s v="3 - QC Complete"/>
    <n v="44418"/>
    <n v="44617"/>
    <s v="Primary wire down due to unknown cause, resulted in a less than one meter fire. This Information is preliminary. - Add SAP Notification #, OIS, Updated FO ID, "/>
    <s v="\\fxshare-nas05\quotashare-fs01\ESA\5 - Ignition Tracking\2021_Ignition_QC_Folders\20210426_nan_nan_nan_4949429"/>
    <s v=" "/>
    <m/>
    <s v="CFMD"/>
    <s v="FO ID:T005273640, ILIS 21-0052990, OIS 1333841, address associated with TAG - 886 River Rd, Salinas; updated outage time"/>
    <n v="44372"/>
    <m/>
    <s v="Not In Scope"/>
    <m/>
    <m/>
    <m/>
    <m/>
    <m/>
    <m/>
    <m/>
    <m/>
    <m/>
    <m/>
    <m/>
    <m/>
    <m/>
    <m/>
    <m/>
    <m/>
    <m/>
    <m/>
    <m/>
    <m/>
    <m/>
    <m/>
    <m/>
    <m/>
    <m/>
    <m/>
    <m/>
    <m/>
    <m/>
    <m/>
    <m/>
    <m/>
    <m/>
    <m/>
    <m/>
    <m/>
    <m/>
    <m/>
    <m/>
    <s v="Y"/>
    <n v="44391"/>
    <n v="44418"/>
    <s v="R1D3"/>
    <s v="831-975-0918, DICK DANIELI"/>
    <s v="got details on incident"/>
    <s v="7/30 reached Supervisor Jesse Jenner.  Sent email reminder per his request.  R1D3 will respond Wed 8/4 after vaca"/>
    <s v=" "/>
    <x v="243"/>
    <s v="04:55:00"/>
    <n v="44312"/>
    <s v="04:45:00"/>
    <s v="FAS"/>
    <s v="N"/>
    <s v="N"/>
    <n v="1333841"/>
    <s v="21-0052990"/>
    <m/>
    <s v="T005273640   -4949429"/>
    <n v="120882440"/>
    <m/>
    <m/>
    <m/>
    <s v=" "/>
    <x v="0"/>
    <x v="0"/>
    <s v="Y"/>
    <s v="N"/>
    <s v="N"/>
    <s v="On April 26th, 2021 at approximately 0445 hours, a PG&amp;E Troubleman was dispatched to the Reservation Road 1102 12kV Distribution Circuit on River Road in the City of Salinas in response to a unknown premise wire down outage. Initial analysis indicates conductor failure caused the ignition. The ensuing fire burnt the structure only and the fire was suppressed by Monterey County Fire Department. Priority A corrective tag#120882440 was created for this incident.  The damaged insulator and cross arms were replaced on 4/26/2021.  This incident occurred on private land in a Non-HFTD with rain and calm weather conditions. This cause of this incident is undetermined. This information is preliminary."/>
    <s v="PG&amp;E"/>
    <s v="Other"/>
    <s v="Conductor, Crossarm x2"/>
    <s v="D"/>
    <m/>
    <s v="&lt;3 meters of linear travel"/>
    <m/>
    <m/>
    <m/>
    <m/>
    <m/>
    <s v="Equipment - PG&amp;E"/>
    <s v="All types of equipment / facility failure"/>
    <s v="Conductor failure-all"/>
    <m/>
    <s v="Overhead"/>
    <x v="0"/>
    <s v="Conductor - Primary"/>
    <s v="Conductor, Crossarm x2"/>
    <m/>
    <s v=" "/>
    <x v="0"/>
    <n v="36.589428300000002"/>
    <n v="-121.6050267"/>
    <s v="Monterey"/>
    <s v="RESERVATION ROAD 1102"/>
    <n v="12000"/>
    <m/>
    <x v="0"/>
    <s v="CDF"/>
    <s v="Herbaceous"/>
    <m/>
    <m/>
    <s v="Y"/>
    <s v="River 2020"/>
    <m/>
    <m/>
    <m/>
    <s v="N"/>
    <s v="N"/>
    <m/>
    <m/>
    <s v="2021-04-26"/>
    <m/>
    <m/>
    <m/>
    <m/>
    <m/>
    <m/>
    <m/>
    <m/>
    <m/>
    <m/>
    <m/>
    <m/>
    <m/>
    <m/>
    <m/>
    <m/>
    <m/>
    <m/>
    <m/>
    <s v="  "/>
    <s v="CENTRAL COAST"/>
    <s v="SALINAS 04"/>
    <s v="04:55"/>
    <n v="44312"/>
    <m/>
    <n v="4949429"/>
    <s v="UNKNOWN"/>
    <s v="PREMISES DO NOT CHANGE"/>
    <s v="CHUALAR"/>
    <n v="36.603572"/>
    <n v="-121.410386"/>
    <s v="C4TR1D3"/>
    <s v="DANIELI, DICK"/>
    <m/>
    <s v="20210426 07:31"/>
    <n v="1260"/>
    <m/>
    <s v="wire down"/>
    <s v="Y"/>
    <n v="2"/>
    <s v="\\fxshare-nas05\quotashare-fs01\ESA\5 - Ignition Tracking\Fire_Tab_Attachment_Files"/>
    <s v="36.5894283,-121.6050267,34.800000,3D"/>
    <m/>
    <m/>
    <m/>
    <s v="cdf"/>
    <n v="120173335"/>
    <s v="Y"/>
    <s v="Y"/>
    <s v="Y"/>
    <s v="Rain"/>
    <m/>
    <s v="Private Land"/>
    <m/>
    <s v="Calm"/>
    <m/>
    <s v="PG&amp;E Equipment"/>
    <m/>
    <s v="&lt; 1 meter"/>
    <m/>
    <s v="Fire Dept"/>
    <m/>
    <s v="Overhead"/>
    <m/>
    <s v="N"/>
    <m/>
    <m/>
    <m/>
    <m/>
    <m/>
    <m/>
    <s v="  "/>
    <m/>
    <m/>
    <m/>
    <m/>
    <m/>
    <m/>
    <m/>
    <m/>
    <m/>
    <m/>
    <m/>
    <m/>
    <m/>
    <m/>
    <m/>
    <m/>
    <m/>
    <m/>
    <m/>
    <m/>
    <m/>
    <m/>
    <m/>
    <m/>
    <m/>
    <m/>
    <m/>
    <m/>
    <m/>
    <m/>
    <m/>
    <m/>
    <m/>
    <m/>
    <m/>
    <m/>
    <m/>
    <m/>
    <m/>
    <m/>
    <m/>
    <m/>
    <m/>
    <m/>
    <m/>
    <m/>
    <m/>
  </r>
  <r>
    <n v="434"/>
    <s v="S7RM"/>
    <s v="3 - QC Complete"/>
    <n v="44333"/>
    <n v="44617"/>
    <s v="Regulator failed and burnt, possibly due to animal contact. The ensuing fire was limited to PG&amp;E assets and was extinguished by the troubleman. Troubleman created a COE tag for regulator R847. This information is preliminary."/>
    <s v="\\fxshare-nas05\quotashare-fs01\ESA\5 - Ignition Tracking\2021_Ignition_QC_Folders\20210426_1333826_21-0052981_nan_T005273617"/>
    <s v=" "/>
    <m/>
    <m/>
    <m/>
    <m/>
    <m/>
    <s v="Not In Scope"/>
    <m/>
    <m/>
    <m/>
    <m/>
    <m/>
    <m/>
    <m/>
    <m/>
    <m/>
    <m/>
    <m/>
    <m/>
    <m/>
    <m/>
    <m/>
    <m/>
    <m/>
    <m/>
    <m/>
    <m/>
    <m/>
    <m/>
    <m/>
    <m/>
    <m/>
    <m/>
    <m/>
    <m/>
    <m/>
    <m/>
    <m/>
    <m/>
    <m/>
    <m/>
    <m/>
    <m/>
    <m/>
    <m/>
    <m/>
    <m/>
    <m/>
    <m/>
    <m/>
    <m/>
    <m/>
    <m/>
    <s v=" "/>
    <x v="243"/>
    <s v="03:37:00"/>
    <n v="44312"/>
    <s v="03:36:00"/>
    <s v="FAS"/>
    <s v="N"/>
    <s v="N"/>
    <n v="1333826"/>
    <s v="21-0052981"/>
    <m/>
    <s v="T005273617"/>
    <s v="120881757, 120885095"/>
    <m/>
    <m/>
    <m/>
    <s v=" "/>
    <x v="0"/>
    <x v="0"/>
    <s v="N"/>
    <s v="N"/>
    <s v="N"/>
    <s v="On April 26th, 2021 at 02:02 hrs. a PG &amp; E Troubleman was dispatched to the Gates 1106 12 KV Distribution circuit near Highway 33 in the City of Avenal in response to a report of pole fire.  This incident occurred in a Non-HFTD during a light rain condition.  The  responding Troubleman noted that Regulator R847 had flashed and burned causing a pole fire which was limited to PG &amp; E assets and was extinguished by the troubleman.  Initial analysis indicates that the regulator flashed and burned due to contact with a bird's nest.  The Transformer caught on fire and the troubleman took the unit off-line and made safe.  On April 27th, 2021 a PG &amp; E crew replaced the flashed 300KVA Transformer and replaced the broken  transformer bushings."/>
    <s v="PG&amp;E"/>
    <s v="Other"/>
    <s v="Pole/Bird"/>
    <s v="D"/>
    <s v="D"/>
    <s v="Structure-PG&amp;E only"/>
    <m/>
    <m/>
    <m/>
    <m/>
    <m/>
    <s v="Contact - Animal - Other"/>
    <s v="Contact from object"/>
    <s v="Animal contact"/>
    <s v="N"/>
    <s v="Overhead"/>
    <x v="0"/>
    <s v="Voltage Regulator"/>
    <s v="Transformer, bushings"/>
    <m/>
    <s v=" "/>
    <x v="0"/>
    <n v="36.093775000000001"/>
    <n v="-120.24365830000001"/>
    <s v="Fresno"/>
    <s v="GATES 1106"/>
    <n v="12000"/>
    <m/>
    <x v="0"/>
    <s v="Employee"/>
    <s v="Agriculture"/>
    <m/>
    <m/>
    <s v="N"/>
    <m/>
    <m/>
    <m/>
    <m/>
    <s v="N"/>
    <s v="N"/>
    <m/>
    <m/>
    <s v="2021-04-26"/>
    <m/>
    <m/>
    <m/>
    <m/>
    <m/>
    <m/>
    <m/>
    <m/>
    <m/>
    <m/>
    <m/>
    <m/>
    <m/>
    <m/>
    <m/>
    <m/>
    <m/>
    <m/>
    <m/>
    <s v="  "/>
    <s v="FRESNO"/>
    <s v="COALINGA 01"/>
    <s v="02:02"/>
    <n v="44312"/>
    <n v="1333826"/>
    <s v="T005273617"/>
    <s v="UNKNOWN"/>
    <s v="33 STREET"/>
    <s v="AVENAL"/>
    <n v="36.093775000000001"/>
    <n v="-120.24365830000001"/>
    <s v="F5TDAJL"/>
    <s v="JOHNSON, DEAN"/>
    <n v="253931106"/>
    <s v="20210426 06:12"/>
    <n v="9002"/>
    <m/>
    <s v="all restored except meter #1010416670 isolated and bypassed flashed reg R847 coe tag created"/>
    <s v="Y"/>
    <n v="2"/>
    <s v="\\fxshare-nas05\quotashare-fs01\ESA\5 - Ignition Tracking\Fire_Tab_Attachment_Files"/>
    <m/>
    <n v="36.093775000000001"/>
    <n v="-120.243658"/>
    <m/>
    <m/>
    <m/>
    <s v="N"/>
    <s v="Y"/>
    <m/>
    <s v="Rain"/>
    <m/>
    <s v="PG&amp;E Only"/>
    <m/>
    <s v="Light"/>
    <m/>
    <s v="Animal"/>
    <m/>
    <s v="Structure Only"/>
    <m/>
    <s v="Employee"/>
    <m/>
    <s v="Overhead"/>
    <m/>
    <s v="N"/>
    <m/>
    <m/>
    <m/>
    <s v="ANIMAL-OTHER"/>
    <s v="REGULATOR"/>
    <s v="N"/>
    <s v="  "/>
    <s v="Unplanned"/>
    <s v="Fresno"/>
    <s v="Coalinga"/>
    <s v="253931106, GATES-1106"/>
    <s v="21-0052981"/>
    <s v="Unplanned"/>
    <s v="Clear;32-90 F"/>
    <s v="113"/>
    <s v="9605"/>
    <s v="YES"/>
    <s v="Line to Line"/>
    <s v="Sustained"/>
    <s v="No"/>
    <s v="99914"/>
    <s v="OH"/>
    <s v="Line Recloser"/>
    <s v="1333826"/>
    <s v="Regulator, Burned/flashed"/>
    <s v="A, B"/>
    <m/>
    <m/>
    <s v="BETWEEN N. GLENN AND SUTTER S/O JAYNE AVE"/>
    <s v="CGC# 416328427875; R847"/>
    <m/>
    <m/>
    <m/>
    <s v="No"/>
    <s v="Equipment Failure/Involved, Overhead"/>
    <m/>
    <s v="Yes"/>
    <s v="2"/>
    <s v="11"/>
    <m/>
    <m/>
    <m/>
    <m/>
    <m/>
    <m/>
    <m/>
    <m/>
    <m/>
    <m/>
    <m/>
    <m/>
    <m/>
    <m/>
    <m/>
  </r>
  <r>
    <n v="433"/>
    <s v="AGFC"/>
    <s v="3 - QC Complete"/>
    <n v="44312"/>
    <n v="44617"/>
    <s v="Structure fire, not attributable to PG&amp;E. Meter pulled per fire chief request."/>
    <s v="\\fxshare-nas05\quotashare-fs01\ESA\5 - Ignition Tracking\2021_Ignition_QC_Folders\20210426_nan_nan_nan_1415784197"/>
    <s v=" "/>
    <m/>
    <m/>
    <m/>
    <m/>
    <m/>
    <s v="Not In Scope"/>
    <m/>
    <m/>
    <m/>
    <m/>
    <m/>
    <m/>
    <m/>
    <m/>
    <m/>
    <m/>
    <m/>
    <m/>
    <m/>
    <m/>
    <m/>
    <m/>
    <m/>
    <m/>
    <m/>
    <m/>
    <m/>
    <m/>
    <m/>
    <m/>
    <m/>
    <m/>
    <m/>
    <m/>
    <m/>
    <m/>
    <m/>
    <m/>
    <m/>
    <m/>
    <m/>
    <m/>
    <m/>
    <m/>
    <m/>
    <m/>
    <m/>
    <m/>
    <m/>
    <m/>
    <m/>
    <m/>
    <s v=" "/>
    <x v="243"/>
    <s v="00:14:00"/>
    <m/>
    <m/>
    <s v="FAS"/>
    <s v="N"/>
    <s v="N"/>
    <m/>
    <m/>
    <m/>
    <n v="1415784197"/>
    <m/>
    <m/>
    <m/>
    <m/>
    <s v=" "/>
    <x v="0"/>
    <x v="1"/>
    <s v="N"/>
    <s v="N"/>
    <s v="N"/>
    <s v="Structure fire, not attributable to PG&amp;E. Meter pulled per fire chief request."/>
    <s v="Not PG&amp;E"/>
    <s v="Building"/>
    <m/>
    <m/>
    <m/>
    <s v="Structure-PG&amp;E only"/>
    <m/>
    <m/>
    <m/>
    <m/>
    <m/>
    <s v="Other Fire: Non-PG&amp;E related"/>
    <m/>
    <m/>
    <m/>
    <s v="Overhead"/>
    <x v="1"/>
    <m/>
    <m/>
    <m/>
    <s v=" "/>
    <x v="0"/>
    <n v="38.74268"/>
    <n v="-121.1596483"/>
    <s v="Placer"/>
    <s v="HORSESHOE 1104 "/>
    <n v="12000"/>
    <m/>
    <x v="0"/>
    <s v="South Placer FD"/>
    <s v="Urban"/>
    <m/>
    <m/>
    <s v="N"/>
    <m/>
    <m/>
    <m/>
    <m/>
    <s v="N"/>
    <s v="N"/>
    <m/>
    <m/>
    <s v="2021-04-26"/>
    <m/>
    <m/>
    <m/>
    <m/>
    <m/>
    <m/>
    <m/>
    <m/>
    <m/>
    <m/>
    <m/>
    <m/>
    <m/>
    <m/>
    <m/>
    <m/>
    <m/>
    <m/>
    <m/>
    <s v="  "/>
    <s v="SIERRA"/>
    <s v="ROSEVILLE 01"/>
    <s v="00:14"/>
    <n v="44312"/>
    <m/>
    <n v="1415784197"/>
    <n v="7515"/>
    <s v="RED BUD RD"/>
    <s v="GRANITE BAY"/>
    <n v="38.741799999999998"/>
    <n v="-121.160786"/>
    <s v="T1TMJJ4"/>
    <s v="JOHNSTON, MARTY"/>
    <n v="152571104"/>
    <s v="20210426 01:52"/>
    <n v="1121"/>
    <m/>
    <s v="fire chief wanted mtr pulled and plated.took mtr from premise."/>
    <s v="Y"/>
    <m/>
    <m/>
    <s v="38.7426800,-121.1596483,132.200000,3D"/>
    <m/>
    <m/>
    <m/>
    <s v="south placer FD"/>
    <m/>
    <s v="N"/>
    <s v="Y"/>
    <s v="N"/>
    <s v="Clear"/>
    <m/>
    <s v="Private Land"/>
    <m/>
    <s v="Calm"/>
    <m/>
    <s v="Other (Comments)"/>
    <s v="fire started in home"/>
    <s v="Structure Only"/>
    <m/>
    <s v="Fire Dept"/>
    <m/>
    <s v="Overhead"/>
    <m/>
    <s v="N"/>
    <m/>
    <m/>
    <m/>
    <m/>
    <m/>
    <m/>
    <s v="  "/>
    <m/>
    <m/>
    <m/>
    <m/>
    <m/>
    <m/>
    <m/>
    <m/>
    <m/>
    <m/>
    <m/>
    <m/>
    <m/>
    <m/>
    <m/>
    <m/>
    <m/>
    <m/>
    <m/>
    <m/>
    <m/>
    <m/>
    <m/>
    <m/>
    <m/>
    <m/>
    <m/>
    <m/>
    <m/>
    <m/>
    <m/>
    <m/>
    <m/>
    <m/>
    <m/>
    <m/>
    <m/>
    <m/>
    <m/>
    <m/>
    <m/>
    <m/>
    <m/>
    <m/>
    <m/>
    <m/>
    <m/>
  </r>
  <r>
    <n v="958"/>
    <s v="BRV6"/>
    <s v="3 - QC Complete"/>
    <n v="44582"/>
    <n v="44617"/>
    <s v="Pole fire caused by bird nest and rain. Unsure of fire size and who suppressed. Going to contact Tman."/>
    <s v="\\fxshare-nas05\quotashare-fs01\ESA\5 - Ignition Tracking\Action Items, CAP Items, Missed Ignitions\Missed_Ignitions_Audit\20210425_14870_1333719_T005273489"/>
    <s v=" "/>
    <s v="Y"/>
    <s v="BRV6"/>
    <s v="Outage date and time was blank, added 4/25/2021 1918 to match ILIS FNL. Added Materials at origin, bird nest. Changed Failure sub driver from contamination to nest contact. Per tman notes, transformer cross phased, changed equipment type associated to ignition from pole to transformer. Circuit Protection Zone was blank, entered RIO BRAVO 11034349"/>
    <n v="44582"/>
    <m/>
    <s v="Not In Scope"/>
    <m/>
    <m/>
    <m/>
    <m/>
    <m/>
    <m/>
    <m/>
    <m/>
    <m/>
    <m/>
    <m/>
    <m/>
    <m/>
    <m/>
    <m/>
    <m/>
    <m/>
    <m/>
    <m/>
    <m/>
    <m/>
    <m/>
    <m/>
    <m/>
    <m/>
    <m/>
    <m/>
    <m/>
    <m/>
    <m/>
    <m/>
    <m/>
    <s v="N"/>
    <m/>
    <m/>
    <m/>
    <m/>
    <m/>
    <m/>
    <s v="N"/>
    <m/>
    <m/>
    <m/>
    <m/>
    <m/>
    <m/>
    <s v=" "/>
    <x v="244"/>
    <s v="19:23:00"/>
    <n v="44311"/>
    <s v="19:18:00"/>
    <s v="FAS"/>
    <s v="Y"/>
    <s v="N"/>
    <n v="1333719"/>
    <s v="21-0052941"/>
    <m/>
    <s v="T005273489"/>
    <n v="120881579"/>
    <m/>
    <m/>
    <m/>
    <s v=" "/>
    <x v="0"/>
    <x v="0"/>
    <s v="N"/>
    <s v="N"/>
    <s v="N"/>
    <s v="On April 25, 2021 at 1923 hours, a PG&amp;E Troubleman was dispatched to the Rio Bravo 1103 12kV Distribution Circuit in the vicinity of Kratzmeyer Rd and Nord Ave, Bakersfield in response to a pole fire. Initial analysis indicates a bird nest caused the ignition. An overhead transformer is suspected to be the origin point of the fire and resulted in 3 customers experienced an outage. The ensuing fire was contained to PG&amp;E assets and it is unknown who suppressed the fire. PG&amp;E Crew replaced the damaged transformer on April 25, 2021."/>
    <s v="PG&amp;E"/>
    <s v="Other"/>
    <s v="Bird Nest"/>
    <s v="D"/>
    <s v="D"/>
    <s v="Structure-PG&amp;E only"/>
    <m/>
    <m/>
    <m/>
    <m/>
    <m/>
    <s v="Contact - Animal - Nest"/>
    <s v="Contact from object"/>
    <s v="Nest Contact"/>
    <s v="N"/>
    <s v="Overhead"/>
    <x v="0"/>
    <s v="Transformer"/>
    <s v="Transformer"/>
    <n v="100238063"/>
    <s v=" "/>
    <x v="0"/>
    <n v="35.418469052100001"/>
    <n v="-119.2033885678"/>
    <s v="Kern"/>
    <s v="RIO BRAVO-1103"/>
    <n v="12000"/>
    <s v="RIO BRAVO 11034349"/>
    <x v="0"/>
    <s v="Unknown"/>
    <s v="Agriculture"/>
    <s v="Fire-resistive fuel bed"/>
    <s v="Dirt"/>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957"/>
    <s v="S71C"/>
    <s v="3 - QC Complete"/>
    <n v="44447"/>
    <n v="44617"/>
    <s v="Pole fire due to tracking; Going to confirm with Tman who suppressed the fire and if it stayed isolated to the pole."/>
    <s v="\\fxshare-nas05\quotashare-fs01\ESA\5 - Ignition Tracking\Action Items, CAP Items, Missed Ignitions\Missed_Ignitions_Audit\20210425_14871_1333781_T005273549"/>
    <s v=" "/>
    <s v="Y"/>
    <s v="S71C"/>
    <s v="Executive Summary updated._x000a_Suspected Initiating Event changed to &quot;Equipment - PG&amp;E&quot; instead of contamination_x000a_Assent Number Associated to Ignition change to correct SAP pole number 100214556 and not 100214553_x000a_Fire Lat/Long changed to 35.379136 -118.942972 near SAP pole number 100214556_x000a_Fuel Bed Description changed to &quot;Grass fuel model&quot;"/>
    <n v="44447"/>
    <m/>
    <s v="Not In Scope"/>
    <m/>
    <m/>
    <m/>
    <m/>
    <m/>
    <m/>
    <m/>
    <m/>
    <m/>
    <m/>
    <m/>
    <m/>
    <m/>
    <m/>
    <m/>
    <m/>
    <m/>
    <m/>
    <m/>
    <m/>
    <m/>
    <m/>
    <m/>
    <m/>
    <m/>
    <m/>
    <m/>
    <m/>
    <m/>
    <m/>
    <m/>
    <m/>
    <m/>
    <m/>
    <m/>
    <m/>
    <m/>
    <m/>
    <m/>
    <m/>
    <m/>
    <m/>
    <m/>
    <m/>
    <m/>
    <m/>
    <s v=" "/>
    <x v="244"/>
    <s v="21:39:00"/>
    <n v="44311"/>
    <s v="21:38:00"/>
    <s v="FAS"/>
    <s v="N"/>
    <s v="N"/>
    <n v="1333781"/>
    <s v="21-0052965"/>
    <m/>
    <s v="T005273549"/>
    <n v="120881722"/>
    <m/>
    <m/>
    <s v="PG&amp;E_957_Ignition_20210425_1.jpg"/>
    <s v=" "/>
    <x v="0"/>
    <x v="0"/>
    <s v="N"/>
    <s v="N"/>
    <s v="N"/>
    <s v="On April 25, 2021 at 21:39 hours, a PG&amp;E Troubleman was dispatched to the Magunden 1105, 12kV Distribution Circuit near Mitchell Ave, Bakersfield in response to an explosion/fire reported. Initial analysis indicates a pole fire due to tracking caused the ignition.The fire was put out and in order to prevent further/future tracking, a PG&amp;E hired contacted crew replaced the damaged pole on April 28, 2021. There were no additional damages to any other property/structures. This information is preliminary."/>
    <s v="PG&amp;E"/>
    <s v="Other"/>
    <s v="PG&amp;E Pole"/>
    <s v="D"/>
    <s v="D"/>
    <s v="Structure-PG&amp;E only"/>
    <m/>
    <m/>
    <m/>
    <m/>
    <m/>
    <s v="Equipment - PG&amp;E"/>
    <s v="All types of equipment / facility failure"/>
    <s v="Tracking"/>
    <s v="Y"/>
    <s v="Overhead"/>
    <x v="0"/>
    <s v="Pole"/>
    <s v="Pole"/>
    <n v="100214556"/>
    <s v=" "/>
    <x v="0"/>
    <n v="35.379136000000003"/>
    <n v="-118.942972"/>
    <s v="Kern"/>
    <s v="MAGUNDEN 1105"/>
    <n v="12000"/>
    <s v="MAGUNDEN 1105878284"/>
    <x v="0"/>
    <s v="Unknown"/>
    <s v="Urban"/>
    <s v="Grass Fuel Model"/>
    <m/>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950"/>
    <s v="BRV6"/>
    <s v="3 - QC Complete"/>
    <n v="44581"/>
    <n v="44617"/>
    <s v="Rowlee Rd in Wasco; bird contacted conductor and started pole fire"/>
    <s v="\\fxshare-nas05\quotashare-fs01\ESA\5 - Ignition Tracking\Action Items, CAP Items, Missed Ignitions\Missed_Ignitions_Audit\20210425_15188_nan_T005273582"/>
    <s v=" "/>
    <s v="Y"/>
    <s v="BRV6"/>
    <s v="Added new SAP Equipment # 104063835 after pole change. Changed equipment type associated to ignition from conductor to pole. Changed circuit from Semitropic 1108 to Ganso 1103. Changed Lat/Long to pole 35.5269401, -119.4747287. Added circuit protection zone of GANSO 11033217"/>
    <n v="44581"/>
    <m/>
    <s v="Not In Scope"/>
    <m/>
    <m/>
    <m/>
    <m/>
    <m/>
    <m/>
    <m/>
    <m/>
    <m/>
    <m/>
    <m/>
    <m/>
    <m/>
    <m/>
    <m/>
    <m/>
    <m/>
    <m/>
    <m/>
    <m/>
    <m/>
    <m/>
    <m/>
    <m/>
    <m/>
    <m/>
    <m/>
    <m/>
    <m/>
    <m/>
    <m/>
    <m/>
    <s v="N"/>
    <m/>
    <m/>
    <m/>
    <m/>
    <m/>
    <m/>
    <s v="N"/>
    <m/>
    <m/>
    <m/>
    <m/>
    <m/>
    <m/>
    <s v=" "/>
    <x v="244"/>
    <s v="23:08:00"/>
    <m/>
    <m/>
    <s v="FAS"/>
    <s v="Y"/>
    <s v="N"/>
    <n v="7554498"/>
    <m/>
    <m/>
    <s v="T005273582"/>
    <n v="120882330"/>
    <m/>
    <m/>
    <m/>
    <s v=" "/>
    <x v="0"/>
    <x v="0"/>
    <s v="N"/>
    <s v="N"/>
    <s v="N"/>
    <s v="On April 25, 2021 at 2308 hours, a PG&amp;E Troubleman was dispatched to the Ganso 1103 12kV Distribution Circuit in the vicinity of Rowlee Rd and Frey Ave, Wasco in response to a pole fire. Initial analysis indicates a bird caused the ignition. A primary pole is suspected to be the origin point of the fire and resulted in no customer outage. The ensuing fire was contained to PG&amp;E assets and it is unknown who suppressed the fire. PG&amp;E Crew replaced the damaged crossarm on April 26, 2021."/>
    <s v="PG&amp;E"/>
    <s v="Other"/>
    <s v="bird"/>
    <s v="D"/>
    <s v="D"/>
    <s v="Structure-PG&amp;E only"/>
    <m/>
    <m/>
    <m/>
    <m/>
    <m/>
    <s v="Contact - Animal - Bird"/>
    <s v="Contact from object"/>
    <s v="Animal contact"/>
    <s v="Y"/>
    <s v="Overhead"/>
    <x v="0"/>
    <s v="Pole"/>
    <s v="Pole"/>
    <s v="100125345, 104063835"/>
    <s v=" "/>
    <x v="0"/>
    <n v="35.526940108200002"/>
    <n v="-119.4747286862"/>
    <s v="Kern"/>
    <s v="GANSO 1103"/>
    <n v="12000"/>
    <s v="GANSO 11033217"/>
    <x v="0"/>
    <s v="Kern County FD"/>
    <s v="Agriculture"/>
    <s v="Fire-resistive fuel bed"/>
    <s v="Dirt"/>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432"/>
    <s v="B1HE"/>
    <s v="3 - QC Complete"/>
    <n v="44316"/>
    <n v="44617"/>
    <s v="The ensuing fire was limited to PG&amp;E assets. Looking at the FLD remarks and additonal FAS data, it looks like this could be due to tracking from the insulator. Weather shows it rainded. This has not bee comfirmed with the troubleman, so the investigator will want to confirm when conducting a full investigation. This information is preliminary."/>
    <s v="\\fxshare-nas05\quotashare-fs01\ESA\5 - Ignition Tracking\2021_Ignition_QC_Folders\20210425_nan_nan_nan_T005273511"/>
    <s v=" "/>
    <m/>
    <m/>
    <m/>
    <m/>
    <m/>
    <s v="Not In Scope"/>
    <m/>
    <m/>
    <m/>
    <m/>
    <m/>
    <m/>
    <m/>
    <m/>
    <m/>
    <m/>
    <m/>
    <m/>
    <m/>
    <m/>
    <m/>
    <m/>
    <m/>
    <m/>
    <m/>
    <m/>
    <m/>
    <m/>
    <m/>
    <m/>
    <m/>
    <m/>
    <m/>
    <m/>
    <m/>
    <m/>
    <m/>
    <m/>
    <m/>
    <m/>
    <m/>
    <m/>
    <m/>
    <m/>
    <m/>
    <s v="Y"/>
    <n v="44315"/>
    <n v="44316"/>
    <s v="JMRY"/>
    <s v="email"/>
    <s v="Requested photos and additional information"/>
    <m/>
    <s v=" "/>
    <x v="244"/>
    <s v="20:19:00"/>
    <m/>
    <m/>
    <s v="FAS"/>
    <s v="N"/>
    <s v="N"/>
    <m/>
    <m/>
    <m/>
    <s v="T005273511"/>
    <m/>
    <m/>
    <m/>
    <m/>
    <s v=" "/>
    <x v="0"/>
    <x v="0"/>
    <s v="N"/>
    <s v="N"/>
    <s v="N"/>
    <s v="On April 25th, 2021 at 2019 hours, a PG&amp;E Troubleman was dispatched to the Kingsburg 1108 12 kv Distribution Circuit on East Conejo Ave and South Del Rey Ave, Kingsburg in response to a Pole Fire tag. Initial analysis indicates tracking on an insulator and burning up the end of the crossarm. The ensuing fire was isolated to the crossarm and was self-extinguished. The Tman was able to make the repairs and there was no outage associated to the ignition."/>
    <s v="PG&amp;E"/>
    <s v="Other"/>
    <s v="Crossarm"/>
    <s v="D"/>
    <s v="D"/>
    <s v="Structure-PG&amp;E only"/>
    <s v="CROSS ARM"/>
    <m/>
    <m/>
    <m/>
    <m/>
    <s v="Contamination"/>
    <s v="Contamination"/>
    <s v="Tracking"/>
    <s v="N"/>
    <s v="Overhead"/>
    <x v="0"/>
    <s v="Conductor - Primary"/>
    <s v="Crossarm"/>
    <n v="100891700"/>
    <s v=" "/>
    <x v="0"/>
    <n v="36.517874999999997"/>
    <n v="-119.59313330000001"/>
    <s v="Fresno"/>
    <s v="KINGSBURG 1108"/>
    <n v="12000"/>
    <m/>
    <x v="0"/>
    <s v="Self Extinguished"/>
    <s v="Agriculture"/>
    <m/>
    <m/>
    <s v="N"/>
    <m/>
    <m/>
    <m/>
    <m/>
    <s v="N"/>
    <s v="N"/>
    <m/>
    <m/>
    <s v="2021-04-26"/>
    <m/>
    <m/>
    <m/>
    <m/>
    <m/>
    <m/>
    <m/>
    <m/>
    <m/>
    <m/>
    <m/>
    <m/>
    <m/>
    <m/>
    <m/>
    <m/>
    <m/>
    <m/>
    <m/>
    <s v="  "/>
    <s v="FRESNO"/>
    <s v="SELMA  01"/>
    <s v="20:19"/>
    <n v="44311"/>
    <m/>
    <s v="T005273511"/>
    <s v="UNKNOWN"/>
    <s v="S DEL REY AVE"/>
    <s v="KINGSBURG"/>
    <m/>
    <m/>
    <s v="F6TJMRY"/>
    <s v="ROGERS, JAMES"/>
    <m/>
    <s v="20210425 23:13"/>
    <n v="9111"/>
    <m/>
    <s v="END OF CROSS ARM BURNT OFF REMOVED INSULATOR ARM WAS JUST A JUMPER SUPPORT"/>
    <s v="Y"/>
    <m/>
    <m/>
    <s v="36.5178750,-119.5931333,88.100000,3D"/>
    <m/>
    <m/>
    <m/>
    <m/>
    <m/>
    <s v="N"/>
    <s v="Y"/>
    <m/>
    <s v="Rain"/>
    <m/>
    <s v="PG&amp;E Only"/>
    <m/>
    <s v="Calm"/>
    <m/>
    <s v="PG&amp;E Equipment"/>
    <m/>
    <s v="Other (Comments)"/>
    <s v="CROSS ARM"/>
    <s v="Self Extinguished"/>
    <m/>
    <s v="Overhead"/>
    <m/>
    <s v="N"/>
    <m/>
    <m/>
    <m/>
    <s v="OVERHEAD"/>
    <s v="INSULATOR"/>
    <s v="N"/>
    <s v="  "/>
    <m/>
    <m/>
    <m/>
    <m/>
    <m/>
    <m/>
    <m/>
    <m/>
    <m/>
    <m/>
    <m/>
    <m/>
    <m/>
    <m/>
    <m/>
    <m/>
    <m/>
    <m/>
    <m/>
    <m/>
    <m/>
    <m/>
    <m/>
    <m/>
    <m/>
    <m/>
    <m/>
    <m/>
    <m/>
    <m/>
    <m/>
    <m/>
    <m/>
    <m/>
    <m/>
    <m/>
    <m/>
    <m/>
    <m/>
    <m/>
    <m/>
    <m/>
    <m/>
    <m/>
    <m/>
    <m/>
    <m/>
  </r>
  <r>
    <n v="431"/>
    <s v="CFMD"/>
    <s v="3 - QC Complete"/>
    <n v="44312"/>
    <n v="44617"/>
    <s v="Structure fire, not attributable to PG&amp;E. Service disconnected by troubleman."/>
    <s v="\\fxshare-nas05\quotashare-fs01\ESA\5 - Ignition Tracking\2021_Ignition_QC_Folders\20210424_nan_nan_nan_8505766"/>
    <s v=" "/>
    <m/>
    <m/>
    <m/>
    <m/>
    <m/>
    <s v="Not In Scope"/>
    <m/>
    <m/>
    <m/>
    <m/>
    <m/>
    <m/>
    <m/>
    <m/>
    <m/>
    <m/>
    <m/>
    <m/>
    <m/>
    <m/>
    <m/>
    <m/>
    <m/>
    <m/>
    <m/>
    <m/>
    <m/>
    <m/>
    <m/>
    <m/>
    <m/>
    <m/>
    <m/>
    <m/>
    <m/>
    <m/>
    <m/>
    <m/>
    <m/>
    <m/>
    <m/>
    <m/>
    <m/>
    <m/>
    <m/>
    <m/>
    <m/>
    <m/>
    <m/>
    <m/>
    <m/>
    <m/>
    <s v=" "/>
    <x v="245"/>
    <s v="17:20:00"/>
    <m/>
    <m/>
    <s v="FAS"/>
    <s v="N"/>
    <s v="N"/>
    <m/>
    <m/>
    <m/>
    <n v="8505766"/>
    <m/>
    <m/>
    <m/>
    <m/>
    <s v=" "/>
    <x v="0"/>
    <x v="1"/>
    <s v="N"/>
    <s v="N"/>
    <s v="N"/>
    <s v="Structure fire, not attributable to PG&amp;E. Service disconnected by troubleman."/>
    <s v="Not PG&amp;E"/>
    <s v="Building"/>
    <m/>
    <m/>
    <m/>
    <s v="&lt;3 meters of linear travel"/>
    <m/>
    <m/>
    <m/>
    <m/>
    <m/>
    <s v="Other Fire: Non-PG&amp;E related"/>
    <m/>
    <m/>
    <m/>
    <s v="Overhead"/>
    <x v="1"/>
    <m/>
    <m/>
    <m/>
    <s v=" "/>
    <x v="1"/>
    <n v="40.0027233"/>
    <n v="-122.4053967"/>
    <s v="Tehama"/>
    <s v="CORNING 1101"/>
    <n v="12000"/>
    <m/>
    <x v="0"/>
    <s v="Cal Fire"/>
    <s v="Hardwood Woodland"/>
    <m/>
    <m/>
    <s v="N"/>
    <m/>
    <m/>
    <n v="246"/>
    <m/>
    <s v="N"/>
    <s v="N"/>
    <m/>
    <m/>
    <s v="2021-04-26"/>
    <m/>
    <m/>
    <m/>
    <m/>
    <m/>
    <m/>
    <m/>
    <m/>
    <m/>
    <m/>
    <m/>
    <m/>
    <m/>
    <m/>
    <m/>
    <m/>
    <m/>
    <m/>
    <m/>
    <s v="  "/>
    <s v="NORTH VALLEY"/>
    <s v="RED BLUFF 02"/>
    <s v="17:20"/>
    <n v="44310"/>
    <m/>
    <n v="8505766"/>
    <s v="UNKNOWN"/>
    <s v="PREMISES DO NOT CHANGE"/>
    <s v="CORNING"/>
    <n v="39.922268000000003"/>
    <n v="-122.17809200000001"/>
    <s v="V7TR1CS"/>
    <s v="CERRO, RICHARD"/>
    <m/>
    <s v="20210424 18:24"/>
    <n v="2640"/>
    <m/>
    <s v="RESPOND TO STRUCTURE FIRE DISCONNECTED AND REMOVED SERVICE AND METER"/>
    <s v="Y"/>
    <m/>
    <m/>
    <s v="40.0027233,-122.4053967,210.500000,3D"/>
    <m/>
    <m/>
    <m/>
    <s v="SCOTT LOHSE CAL FIRE 5305285120"/>
    <m/>
    <s v="N"/>
    <s v="Y"/>
    <s v="N"/>
    <s v="Clear"/>
    <m/>
    <s v="Structures"/>
    <m/>
    <s v="Calm"/>
    <m/>
    <s v="Unknown"/>
    <m/>
    <s v="1 meter - &lt; 3 meters"/>
    <m/>
    <s v="Cal Fire"/>
    <m/>
    <s v="Overhead"/>
    <m/>
    <s v="Y"/>
    <s v="PHOTOS"/>
    <s v="PG&amp;E Employee"/>
    <m/>
    <m/>
    <m/>
    <m/>
    <s v="  "/>
    <m/>
    <m/>
    <m/>
    <m/>
    <m/>
    <m/>
    <m/>
    <m/>
    <m/>
    <m/>
    <m/>
    <m/>
    <m/>
    <m/>
    <m/>
    <m/>
    <m/>
    <m/>
    <m/>
    <m/>
    <m/>
    <m/>
    <m/>
    <m/>
    <m/>
    <m/>
    <m/>
    <m/>
    <m/>
    <m/>
    <m/>
    <m/>
    <m/>
    <m/>
    <m/>
    <m/>
    <m/>
    <m/>
    <m/>
    <m/>
    <m/>
    <m/>
    <m/>
    <m/>
    <m/>
    <m/>
    <m/>
  </r>
  <r>
    <n v="430"/>
    <s v="CFMD"/>
    <s v="3 - QC Complete"/>
    <n v="44391"/>
    <n v="44617"/>
    <s v="Pole fire due to unknown cause. The ensuing fire was limited to PG&amp;E assets."/>
    <s v="\\fxshare-nas05\quotashare-fs01\ESA\5 - Ignition Tracking\2021_Ignition_QC_Folders\20210424_nan_nan_nan_T005272683"/>
    <s v=" "/>
    <m/>
    <m/>
    <m/>
    <m/>
    <m/>
    <s v="Not In Scope"/>
    <m/>
    <m/>
    <m/>
    <m/>
    <m/>
    <m/>
    <m/>
    <m/>
    <m/>
    <m/>
    <m/>
    <m/>
    <m/>
    <m/>
    <m/>
    <m/>
    <m/>
    <m/>
    <m/>
    <m/>
    <m/>
    <m/>
    <m/>
    <m/>
    <m/>
    <m/>
    <m/>
    <m/>
    <m/>
    <m/>
    <m/>
    <m/>
    <m/>
    <m/>
    <m/>
    <m/>
    <m/>
    <m/>
    <m/>
    <s v="Y"/>
    <n v="44391"/>
    <n v="44391"/>
    <s v="ACBS"/>
    <s v="510 619 5120"/>
    <m/>
    <m/>
    <s v=" "/>
    <x v="245"/>
    <s v="09:36:00"/>
    <m/>
    <m/>
    <s v="FAS"/>
    <s v="N"/>
    <s v="N"/>
    <m/>
    <m/>
    <m/>
    <s v="T005272683"/>
    <m/>
    <m/>
    <m/>
    <m/>
    <s v=" "/>
    <x v="0"/>
    <x v="0"/>
    <s v="N"/>
    <s v="N"/>
    <s v="N"/>
    <s v="Pole fire due to unknown cause. The ensuing fire was limited to PG&amp;E assets."/>
    <s v="PG&amp;E"/>
    <s v="Other"/>
    <m/>
    <s v="D"/>
    <m/>
    <s v="Structure-PG&amp;E only"/>
    <m/>
    <m/>
    <m/>
    <m/>
    <m/>
    <s v="Unknown"/>
    <s v="All types of equipment / facility failure"/>
    <s v="Pole failure"/>
    <m/>
    <s v="Overhead"/>
    <x v="0"/>
    <s v="Pole"/>
    <m/>
    <m/>
    <s v=" "/>
    <x v="0"/>
    <n v="37.719990000000003"/>
    <n v="-122.46115500000001"/>
    <s v="San Francisco"/>
    <s v="SF L 1103"/>
    <n v="12000"/>
    <m/>
    <x v="0"/>
    <s v="San Francisco FD"/>
    <s v="Urban"/>
    <m/>
    <m/>
    <s v="N"/>
    <m/>
    <m/>
    <m/>
    <m/>
    <s v="N"/>
    <s v="N"/>
    <m/>
    <m/>
    <s v="2021-04-26"/>
    <m/>
    <m/>
    <m/>
    <m/>
    <m/>
    <m/>
    <m/>
    <m/>
    <m/>
    <m/>
    <m/>
    <m/>
    <m/>
    <m/>
    <m/>
    <m/>
    <m/>
    <m/>
    <m/>
    <s v="  "/>
    <s v="SAN FRANCISCO"/>
    <s v="SAN FRANCISCO 11"/>
    <s v="09:36"/>
    <n v="44310"/>
    <m/>
    <s v="T005272683"/>
    <s v="UNKNOWN"/>
    <s v="GRAFTON"/>
    <s v="SAN FRANCISC"/>
    <m/>
    <m/>
    <s v="E1TACBS"/>
    <s v="BELCSAK, ALEX"/>
    <m/>
    <s v="20210424 10:23"/>
    <n v="9111"/>
    <m/>
    <s v="Pole fire, put out by SFFD on arrival, no hazards remain at this time.  PGE OK"/>
    <s v="Y"/>
    <m/>
    <m/>
    <s v="37.7199900,-122.4611550,108.300000,3D"/>
    <m/>
    <m/>
    <m/>
    <s v="SFFD"/>
    <m/>
    <s v="N"/>
    <s v="Y"/>
    <m/>
    <s v="Clear"/>
    <m/>
    <s v="Structures"/>
    <m/>
    <s v="Calm"/>
    <m/>
    <s v="PG&amp;E Equipment"/>
    <m/>
    <s v="Structure Only"/>
    <m/>
    <s v="Fire Dept"/>
    <m/>
    <s v="Overhead"/>
    <m/>
    <s v="N"/>
    <m/>
    <m/>
    <m/>
    <s v="PATROL-FOUND NOTHING"/>
    <m/>
    <s v="N"/>
    <s v="  "/>
    <m/>
    <m/>
    <m/>
    <m/>
    <m/>
    <m/>
    <m/>
    <m/>
    <m/>
    <m/>
    <m/>
    <m/>
    <m/>
    <m/>
    <m/>
    <m/>
    <m/>
    <m/>
    <m/>
    <m/>
    <m/>
    <m/>
    <m/>
    <m/>
    <m/>
    <m/>
    <m/>
    <m/>
    <m/>
    <m/>
    <m/>
    <m/>
    <m/>
    <m/>
    <m/>
    <m/>
    <m/>
    <m/>
    <m/>
    <m/>
    <m/>
    <m/>
    <m/>
    <m/>
    <m/>
    <m/>
    <m/>
  </r>
  <r>
    <n v="442"/>
    <s v="S7RM"/>
    <s v="3 - QC Complete"/>
    <n v="44316"/>
    <n v="44617"/>
    <s v="Pole fire possibly attributable to pothead riser failure. The ensuing fire reportedly was limited to PG&amp;E assets. Email was sent to Gary Sorrell on Sunday April 24th. Gary might have been the first responder, but have not heard back. On April 23, 2021 at 1416 hours, WSOC reported to the EIR on call hotline a pole fire that occurred on the Meadow Lane 2106 Distribution Circuit near Donegal Way in the city of Pleasant Hill. OIS 1331215  confirmed reports of a complete outage and pole fire. After contacting Ashley from the WSOC, she stated from her understanding, the fire was only limited to the PG&amp;E pole at the time she called the hotline. ILIS 21-0052535 also stated a pole fire with pothead riser arcing. Was unable to find a corrective tag in SAP, FAS Tag in BOBJ and unable to contact the Troubleman by Phone. This incident is deemed non reportable due to no indication of this meeting the property damage, media or injury/fatality criteria. This incident will need to manually be added to the 2021 Ignition Tracker."/>
    <s v="\\fxshare-nas05\quotashare-fs01\ESA\5 - Ignition Tracking\2021_Ignition_QC_Folders\20210423_1331215_21-0052535_nan_nan"/>
    <s v=" "/>
    <m/>
    <m/>
    <m/>
    <m/>
    <m/>
    <s v="Not In Scope"/>
    <m/>
    <m/>
    <m/>
    <m/>
    <m/>
    <m/>
    <m/>
    <m/>
    <m/>
    <m/>
    <m/>
    <m/>
    <m/>
    <m/>
    <m/>
    <m/>
    <m/>
    <m/>
    <m/>
    <m/>
    <m/>
    <m/>
    <m/>
    <m/>
    <m/>
    <m/>
    <m/>
    <m/>
    <m/>
    <m/>
    <m/>
    <m/>
    <m/>
    <m/>
    <m/>
    <m/>
    <m/>
    <m/>
    <m/>
    <m/>
    <m/>
    <m/>
    <m/>
    <m/>
    <m/>
    <m/>
    <s v=" "/>
    <x v="246"/>
    <s v="13:53:00"/>
    <n v="44309"/>
    <s v="13:56:00"/>
    <s v="ILIS/OIS"/>
    <s v="Y"/>
    <s v="N"/>
    <n v="1331215"/>
    <s v="21-0052535"/>
    <m/>
    <m/>
    <m/>
    <m/>
    <m/>
    <m/>
    <s v=" "/>
    <x v="0"/>
    <x v="0"/>
    <s v="N"/>
    <s v="N"/>
    <s v="N"/>
    <s v="On April 23rd at 14:16 hrs. the HAWK (formerly known as the WSOC) reported to the EIR on call hotline that there was a pole fire that had occurred with a Pothead riser arcing  on the Meadow Lane 2106 21 KV Distribution Circuit near Donegal Way in the City of Pleasant Hill.  This event occured during a strong wind  event and initially there were 45 customers without power. There is no information in OIS indicating which if/any troubleman responded to this incident however, ILIS informaiton suggests that an ignition occured due to pothead riser failure and lists the cause as equipment failure.  Ashley from the HAWK center indicated that only PG &amp; E assets were involved with this ignition, that there were no injuries associated with this igniton and it is unknown who suppressed the fire.  As of 4/30/2021, there was no EC notification tag associtated to this ignition and no information in FAS.  "/>
    <s v="PG&amp;E"/>
    <s v="Other"/>
    <s v="Riser"/>
    <s v="D"/>
    <s v="D"/>
    <s v="Structure-only"/>
    <s v="No troubleman info in OIS. "/>
    <m/>
    <m/>
    <m/>
    <m/>
    <s v="Equipment - PG&amp;E"/>
    <s v="All types of equipment / facility failure"/>
    <s v="Riser Failure"/>
    <s v="Unknown"/>
    <s v="Overhead"/>
    <x v="0"/>
    <s v="Riser"/>
    <s v="Pole"/>
    <n v="14302106"/>
    <s v=" "/>
    <x v="0"/>
    <n v="37.956890999999999"/>
    <n v="-122.093301"/>
    <s v="Contra Costa"/>
    <s v="MEADOW LANE 2106 "/>
    <n v="21000"/>
    <m/>
    <x v="0"/>
    <s v="Unknown"/>
    <s v="Urban"/>
    <m/>
    <m/>
    <s v="N"/>
    <m/>
    <m/>
    <m/>
    <m/>
    <s v="N"/>
    <s v="N"/>
    <m/>
    <m/>
    <s v="2021-04-27"/>
    <m/>
    <m/>
    <m/>
    <m/>
    <m/>
    <m/>
    <m/>
    <m/>
    <m/>
    <m/>
    <m/>
    <m/>
    <m/>
    <m/>
    <m/>
    <m/>
    <m/>
    <m/>
    <m/>
    <s v="  "/>
    <s v="DIABLO"/>
    <s v="DIABLO"/>
    <m/>
    <m/>
    <m/>
    <m/>
    <m/>
    <m/>
    <m/>
    <m/>
    <m/>
    <m/>
    <m/>
    <m/>
    <m/>
    <m/>
    <m/>
    <m/>
    <m/>
    <m/>
    <m/>
    <m/>
    <m/>
    <m/>
    <m/>
    <m/>
    <m/>
    <m/>
    <m/>
    <m/>
    <m/>
    <m/>
    <m/>
    <m/>
    <m/>
    <m/>
    <m/>
    <m/>
    <m/>
    <m/>
    <m/>
    <m/>
    <m/>
    <m/>
    <m/>
    <m/>
    <m/>
    <m/>
    <m/>
    <m/>
    <m/>
    <s v="  "/>
    <m/>
    <m/>
    <m/>
    <m/>
    <m/>
    <m/>
    <m/>
    <m/>
    <m/>
    <m/>
    <m/>
    <m/>
    <m/>
    <m/>
    <m/>
    <m/>
    <m/>
    <m/>
    <m/>
    <m/>
    <m/>
    <m/>
    <m/>
    <m/>
    <m/>
    <m/>
    <m/>
    <m/>
    <m/>
    <m/>
    <m/>
    <m/>
    <m/>
    <m/>
    <m/>
    <m/>
    <m/>
    <m/>
    <m/>
    <m/>
    <m/>
    <m/>
    <m/>
    <m/>
    <m/>
    <m/>
    <m/>
  </r>
  <r>
    <n v="429"/>
    <s v="AGFC"/>
    <s v="3 - QC Complete"/>
    <n v="44312"/>
    <n v="44617"/>
    <s v="Structure fire, not attributable to PG&amp;E. Troubleman booted meter and states the fire was on customer side."/>
    <s v="\\fxshare-nas05\quotashare-fs01\ESA\5 - Ignition Tracking\2021_Ignition_QC_Folders\20210423_nan_nan_nan_3570353"/>
    <s v=" "/>
    <m/>
    <m/>
    <m/>
    <m/>
    <m/>
    <s v="Not In Scope"/>
    <m/>
    <m/>
    <m/>
    <m/>
    <m/>
    <m/>
    <m/>
    <m/>
    <m/>
    <m/>
    <m/>
    <m/>
    <m/>
    <m/>
    <m/>
    <m/>
    <m/>
    <m/>
    <m/>
    <m/>
    <m/>
    <m/>
    <m/>
    <m/>
    <m/>
    <m/>
    <m/>
    <m/>
    <m/>
    <m/>
    <m/>
    <m/>
    <m/>
    <m/>
    <m/>
    <m/>
    <m/>
    <m/>
    <m/>
    <m/>
    <m/>
    <m/>
    <m/>
    <m/>
    <m/>
    <m/>
    <s v=" "/>
    <x v="246"/>
    <s v="18:31:00"/>
    <m/>
    <m/>
    <s v="FAS"/>
    <s v="N"/>
    <s v="N"/>
    <m/>
    <m/>
    <m/>
    <n v="3570353"/>
    <m/>
    <m/>
    <m/>
    <m/>
    <s v=" "/>
    <x v="0"/>
    <x v="1"/>
    <s v="N"/>
    <s v="N"/>
    <s v="N"/>
    <s v="Structure fire, not attributable to PG&amp;E. Troubleman booted meter and states the fire was on customer side."/>
    <s v="Not PG&amp;E"/>
    <s v="Building"/>
    <m/>
    <m/>
    <m/>
    <s v="Structure-PG&amp;E only"/>
    <m/>
    <m/>
    <m/>
    <m/>
    <m/>
    <s v="Other Fire: Non-PG&amp;E related"/>
    <m/>
    <m/>
    <m/>
    <s v="Overhead"/>
    <x v="1"/>
    <m/>
    <m/>
    <m/>
    <s v=" "/>
    <x v="0"/>
    <n v="38.247091699999999"/>
    <n v="-121.51366"/>
    <s v="Sacramento"/>
    <s v="GRAND ISLAND 2223"/>
    <n v="21000"/>
    <m/>
    <x v="0"/>
    <s v="Rino Vista FD"/>
    <s v="Urban"/>
    <m/>
    <m/>
    <s v="N"/>
    <m/>
    <m/>
    <m/>
    <m/>
    <s v="N"/>
    <s v="N"/>
    <m/>
    <m/>
    <s v="2021-04-26"/>
    <m/>
    <m/>
    <m/>
    <m/>
    <m/>
    <m/>
    <m/>
    <m/>
    <m/>
    <m/>
    <m/>
    <m/>
    <m/>
    <m/>
    <m/>
    <m/>
    <m/>
    <m/>
    <m/>
    <s v="  "/>
    <s v="SACRAMENTO"/>
    <s v="VACAVILLE 02"/>
    <s v="18:31"/>
    <n v="44309"/>
    <m/>
    <n v="3570353"/>
    <s v="UNKNOWN"/>
    <s v="PREMISES DO NOT CHANGE"/>
    <s v="WALNUT GROVE"/>
    <n v="38.232996"/>
    <n v="-121.559123"/>
    <s v="S4TJJV0"/>
    <s v="VIALE, JASON"/>
    <m/>
    <s v="20210423 20:41"/>
    <n v="1121"/>
    <m/>
    <s v="BOOTED LOAD SIDE OF METER, REINSTALLED, SEALED., LOCKED AND CHECKED DE ENERGIZED. FIRE ON CUSTOMER SIDE."/>
    <s v="Y"/>
    <n v="2"/>
    <s v="\\fxshare-nas05\quotashare-fs01\ESA\5 - Ignition Tracking\Fire_Tab_Attachment_Files"/>
    <s v="38.2470917,-121.5136600,-3.100000,3D"/>
    <m/>
    <m/>
    <m/>
    <s v="RIO VISTA"/>
    <m/>
    <s v="N"/>
    <s v="Y"/>
    <s v="N"/>
    <s v="Clear"/>
    <m/>
    <s v="Structures"/>
    <m/>
    <s v="Breezy"/>
    <m/>
    <s v="Unknown"/>
    <m/>
    <s v="Structure Only"/>
    <m/>
    <s v="Fire Dept"/>
    <m/>
    <s v="Overhead"/>
    <m/>
    <s v="Y"/>
    <s v="PHOTO"/>
    <s v="PG&amp;E Employee"/>
    <m/>
    <m/>
    <m/>
    <m/>
    <s v="  "/>
    <m/>
    <m/>
    <m/>
    <m/>
    <m/>
    <m/>
    <m/>
    <m/>
    <m/>
    <m/>
    <m/>
    <m/>
    <m/>
    <m/>
    <m/>
    <m/>
    <m/>
    <m/>
    <m/>
    <m/>
    <m/>
    <m/>
    <m/>
    <m/>
    <m/>
    <m/>
    <m/>
    <m/>
    <m/>
    <m/>
    <m/>
    <m/>
    <m/>
    <m/>
    <m/>
    <m/>
    <m/>
    <m/>
    <m/>
    <m/>
    <m/>
    <m/>
    <m/>
    <m/>
    <m/>
    <m/>
    <m/>
  </r>
  <r>
    <n v="428"/>
    <s v="S7RM"/>
    <s v="3 - QC Complete"/>
    <n v="44316"/>
    <n v="44617"/>
    <s v="A transmission crossarm caught fire on the Deer Creek - Drum 60kV Transmission line at pole 1/40. A small fire also ignited at the base of the pole that was roughly 1 meter - 3 meters in size."/>
    <s v="\\fxshare-nas05\quotashare-fs01\ESA\5 - Ignition Tracking\2021_Ignition_QC_Folders\20210423_nan_nan_INT-14764_nan"/>
    <s v=" "/>
    <m/>
    <m/>
    <m/>
    <m/>
    <s v="E2DL (Exponent)"/>
    <s v="Complete"/>
    <s v="Complete"/>
    <s v="AIM8"/>
    <s v="In Progress"/>
    <s v="Not Required"/>
    <m/>
    <s v="Tie Wire Damage"/>
    <s v="Tie Wire"/>
    <m/>
    <m/>
    <m/>
    <m/>
    <s v="Not Required"/>
    <m/>
    <m/>
    <m/>
    <m/>
    <m/>
    <m/>
    <m/>
    <m/>
    <m/>
    <m/>
    <m/>
    <m/>
    <m/>
    <m/>
    <m/>
    <m/>
    <n v="44434"/>
    <n v="44483"/>
    <n v="44483"/>
    <m/>
    <m/>
    <m/>
    <m/>
    <m/>
    <m/>
    <m/>
    <m/>
    <m/>
    <m/>
    <m/>
    <m/>
    <m/>
    <m/>
    <m/>
    <s v=" "/>
    <x v="246"/>
    <s v="13:08:00"/>
    <n v="44309"/>
    <s v="13:08:00"/>
    <s v="Trans-Sub Email"/>
    <s v="N"/>
    <s v="N"/>
    <m/>
    <m/>
    <s v="INT-14764"/>
    <m/>
    <n v="120875876"/>
    <m/>
    <m/>
    <s v="PG&amp;E_428_ignition_20210423_1.jpg"/>
    <s v=" "/>
    <x v="1"/>
    <x v="0"/>
    <s v="Y"/>
    <s v="Y"/>
    <s v="N"/>
    <s v="On April 23rd, 2021 at 13:08 hrs. PG&amp;E became aware that the Deer Creek Drum 60 KV Transmission circuit near Wilderness Road in the Town of Alta, in a tier 3 HFTD sustained a forced interruption due to a pole fire at a single wood pole ( pole #  001/040.)   On patrol a PG &amp; E contracted Inspector for the Rokstad power company reported that the cross arm was burning  and that some of the cross arm had fallen to the ground starting  a small grass fire near the base of the pole.  Rokstad employee Tim Kugler (405) 615-7679 described the ensuing fire as at the base of the pole in an approximate 6 foot radius around the pole and that he poured water on it to suppress the smoldering vegetation fire. The Contract worker also called for GCC to &quot;dump the line&quot; until it could be made safe.  A PG &amp; E SIPT (Safety and Infastructure Protection ) crew was also called to the scene to check for hot spots and to  confirm that the ignition was fully extinguished.   Initial analysis indicates that tie wire failure was the cause of this ignition which burned a cross arm and started a subsequent vegetation fire when parts of the crossarm fell  beneath the pole.  On 4/24/2021 a PG &amp; E crew Reframed the old tri-post construction to new T2-N using all new hardware and adding front and back dampers.  CAP # 120892968 was associated with this ignition. "/>
    <s v="PG&amp;E"/>
    <s v="Other"/>
    <s v="Crossarm"/>
    <s v="T"/>
    <s v="T"/>
    <s v="&lt;3 meters of linear travel"/>
    <s v="6 foot radius around the base of pole. "/>
    <m/>
    <m/>
    <m/>
    <m/>
    <s v="Equipment - PG&amp;E"/>
    <s v="All types of equipment / facility failure"/>
    <s v="Tie wire failure"/>
    <s v="N"/>
    <s v="Overhead"/>
    <x v="4"/>
    <s v="Crossarm"/>
    <s v="Crossarm, tie wire"/>
    <n v="40866654"/>
    <s v=" "/>
    <x v="2"/>
    <n v="39.275801999999999"/>
    <n v="-120.835211"/>
    <s v="Nevada"/>
    <s v="DEER CREEK-DRUM-60kV"/>
    <n v="60000"/>
    <m/>
    <x v="0"/>
    <s v="Contract worker-Rokstad Power Co. "/>
    <s v="Conifer Forest"/>
    <m/>
    <m/>
    <s v="Y"/>
    <s v="Lowell 2015"/>
    <m/>
    <n v="350"/>
    <m/>
    <s v="N"/>
    <s v="N"/>
    <m/>
    <m/>
    <s v="2021-04-23"/>
    <m/>
    <m/>
    <m/>
    <m/>
    <m/>
    <m/>
    <m/>
    <m/>
    <m/>
    <m/>
    <m/>
    <m/>
    <m/>
    <m/>
    <m/>
    <m/>
    <m/>
    <m/>
    <m/>
    <s v="  "/>
    <s v="SIERRA"/>
    <s v="NEVADA"/>
    <m/>
    <m/>
    <m/>
    <m/>
    <m/>
    <m/>
    <m/>
    <m/>
    <m/>
    <m/>
    <m/>
    <m/>
    <m/>
    <m/>
    <m/>
    <m/>
    <m/>
    <m/>
    <m/>
    <m/>
    <m/>
    <m/>
    <m/>
    <m/>
    <m/>
    <m/>
    <m/>
    <m/>
    <m/>
    <m/>
    <m/>
    <m/>
    <m/>
    <m/>
    <m/>
    <m/>
    <m/>
    <m/>
    <m/>
    <m/>
    <m/>
    <m/>
    <m/>
    <m/>
    <m/>
    <m/>
    <m/>
    <m/>
    <m/>
    <s v="  "/>
    <m/>
    <m/>
    <m/>
    <m/>
    <m/>
    <m/>
    <m/>
    <m/>
    <m/>
    <m/>
    <m/>
    <m/>
    <m/>
    <m/>
    <m/>
    <m/>
    <m/>
    <m/>
    <m/>
    <m/>
    <m/>
    <m/>
    <m/>
    <m/>
    <m/>
    <m/>
    <m/>
    <m/>
    <m/>
    <m/>
    <m/>
    <m/>
    <m/>
    <m/>
    <m/>
    <m/>
    <m/>
    <m/>
    <m/>
    <m/>
    <m/>
    <m/>
    <m/>
    <m/>
    <m/>
    <m/>
    <m/>
  </r>
  <r>
    <n v="427"/>
    <s v="AGFC"/>
    <s v="3 - QC Complete"/>
    <n v="44309"/>
    <n v="44617"/>
    <s v="Duplicate of index 426. Other veg fire, not attributable to PG&amp;E. Troubleman field remarks state a veg fire that burnt down PG&amp;E pole and SAP corrective tag has the cause listed as Fire. States the Fire was out when he arrived and no one on scene so he is not aware of who extinguished the fire."/>
    <s v="\\fxshare-nas05\quotashare-fs01\ESA\5 - Ignition Tracking\2021_Ignition_QC_Folders\20210423_1330716_21-0052404_nan_T005272023"/>
    <s v=" "/>
    <m/>
    <m/>
    <m/>
    <m/>
    <m/>
    <s v="Not In Scope"/>
    <m/>
    <m/>
    <m/>
    <m/>
    <m/>
    <m/>
    <m/>
    <m/>
    <m/>
    <m/>
    <m/>
    <m/>
    <m/>
    <m/>
    <m/>
    <m/>
    <m/>
    <m/>
    <m/>
    <m/>
    <m/>
    <m/>
    <m/>
    <m/>
    <m/>
    <m/>
    <m/>
    <m/>
    <m/>
    <m/>
    <m/>
    <m/>
    <m/>
    <m/>
    <m/>
    <m/>
    <m/>
    <m/>
    <m/>
    <m/>
    <m/>
    <m/>
    <m/>
    <m/>
    <m/>
    <m/>
    <s v=" "/>
    <x v="246"/>
    <s v="13:02:00"/>
    <n v="44309"/>
    <s v="13:02:00"/>
    <s v="FAS"/>
    <s v="N"/>
    <s v="Y"/>
    <n v="1330716"/>
    <s v="21-0052404"/>
    <m/>
    <s v="T005272023"/>
    <m/>
    <m/>
    <m/>
    <m/>
    <s v=" "/>
    <x v="0"/>
    <x v="1"/>
    <s v="N"/>
    <s v="N"/>
    <s v="N"/>
    <s v="Duplicate of index 426. Other veg fire, not attributable to PG&amp;E. Troubleman field remarks state a veg fire that burnt down PG&amp;E pole and SAP corrective tag has the cause listed as Fire. States the Fire was out when he arrived and no one on scene so he is not aware of who extinguished the fire."/>
    <s v="Not PG&amp;E"/>
    <s v="Vegetation"/>
    <m/>
    <m/>
    <m/>
    <s v="Structure-PG&amp;E only"/>
    <m/>
    <m/>
    <m/>
    <m/>
    <m/>
    <s v="Duplicate"/>
    <m/>
    <m/>
    <m/>
    <s v="Overhead"/>
    <x v="1"/>
    <m/>
    <m/>
    <m/>
    <s v=" "/>
    <x v="0"/>
    <n v="36.745652"/>
    <n v="-120.352757"/>
    <s v="Fresno"/>
    <s v="MENDOTA 1102"/>
    <n v="12000"/>
    <m/>
    <x v="0"/>
    <s v="Unknown"/>
    <s v="Wetland"/>
    <m/>
    <m/>
    <s v="N"/>
    <m/>
    <m/>
    <m/>
    <m/>
    <s v="N"/>
    <s v="N"/>
    <m/>
    <m/>
    <s v="2021-04-23"/>
    <m/>
    <m/>
    <m/>
    <m/>
    <m/>
    <m/>
    <m/>
    <m/>
    <m/>
    <m/>
    <m/>
    <m/>
    <m/>
    <m/>
    <m/>
    <m/>
    <m/>
    <m/>
    <m/>
    <s v="  "/>
    <s v="YOSEMITE"/>
    <s v="LOS BANOS 02"/>
    <s v="13:02"/>
    <n v="44309"/>
    <n v="1330716"/>
    <s v="T005272023"/>
    <s v="DEV21993"/>
    <s v="NE NE 5 14-15"/>
    <s v="MENDOTA"/>
    <n v="36.748829999999998"/>
    <n v="-120.35254"/>
    <s v="Y1TKMKS"/>
    <s v="KANE, KYLE"/>
    <n v="252311102"/>
    <s v="20210423 13:18"/>
    <n v="9002"/>
    <n v="1"/>
    <s v="veg fire. pole down and wire down. called for crew."/>
    <s v="Y"/>
    <m/>
    <m/>
    <m/>
    <m/>
    <m/>
    <s v="37.74573  120.35249. veg fire in marshland"/>
    <m/>
    <m/>
    <s v="N"/>
    <s v="Y"/>
    <m/>
    <s v="Clear"/>
    <m/>
    <s v="Private Land"/>
    <m/>
    <s v="Light"/>
    <m/>
    <s v="Vegetation"/>
    <m/>
    <s v="0.25 - 10 Acres"/>
    <m/>
    <s v="Other (Comments)"/>
    <s v="no one on scene upon arrival"/>
    <s v="Overhead"/>
    <m/>
    <s v="Y"/>
    <s v="photos"/>
    <s v="PG&amp;E Employee"/>
    <s v=" kyle kane"/>
    <s v="OTHER"/>
    <s v="POLE-WOOD"/>
    <s v="N"/>
    <s v="  "/>
    <s v="Unplanned"/>
    <s v="Yosemite"/>
    <s v="Los Banos"/>
    <s v="252311102, MENDOTA-1102"/>
    <s v="21-0052404"/>
    <s v="Unplanned"/>
    <s v="Clear;32-90 F"/>
    <s v="15 1 of 3 Phases Open"/>
    <s v="1125"/>
    <s v="YES"/>
    <s v="Line to Line"/>
    <s v="Sustained"/>
    <s v="No"/>
    <s v="9647"/>
    <s v="OH"/>
    <s v="Fuse"/>
    <s v="1330716"/>
    <s v="Conductor, Overhead, On Ground"/>
    <m/>
    <m/>
    <m/>
    <s v="N/E HWY 180 E/O S.P.R.R."/>
    <s v="DE POLE/EOL"/>
    <m/>
    <s v="SMALL FIRE AT EOL"/>
    <m/>
    <s v="No"/>
    <s v="Equipment Failure/Involved, Overhead"/>
    <m/>
    <s v="No"/>
    <m/>
    <m/>
    <m/>
    <m/>
    <m/>
    <m/>
    <m/>
    <m/>
    <m/>
    <m/>
    <m/>
    <m/>
    <m/>
    <m/>
    <m/>
    <m/>
    <m/>
  </r>
  <r>
    <n v="426"/>
    <s v="AGFC"/>
    <s v="3 - QC Complete"/>
    <n v="44309"/>
    <n v="44617"/>
    <s v="Other veg fire, not attributable to PG&amp;E. Troubleman field remarks state a veg fire that burnt down PG&amp;E pole and SAP corrective tag has the cause listed as Fire. States the Fire was out when he arrived and no one on scene so he is not aware of who extinguished the fire."/>
    <s v="\\fxshare-nas05\quotashare-fs01\ESA\5 - Ignition Tracking\2021_Ignition_QC_Folders\20210423_1330716_21-0052404_nan_T005271929"/>
    <s v=" "/>
    <m/>
    <m/>
    <m/>
    <m/>
    <m/>
    <s v="Not In Scope"/>
    <m/>
    <m/>
    <m/>
    <m/>
    <m/>
    <m/>
    <m/>
    <m/>
    <m/>
    <m/>
    <m/>
    <m/>
    <m/>
    <m/>
    <m/>
    <m/>
    <m/>
    <m/>
    <m/>
    <m/>
    <m/>
    <m/>
    <m/>
    <m/>
    <m/>
    <m/>
    <m/>
    <m/>
    <m/>
    <m/>
    <m/>
    <m/>
    <m/>
    <m/>
    <m/>
    <m/>
    <m/>
    <m/>
    <m/>
    <m/>
    <m/>
    <m/>
    <m/>
    <m/>
    <m/>
    <m/>
    <s v=" "/>
    <x v="246"/>
    <s v="11:27:00"/>
    <n v="44309"/>
    <s v="11:27:00"/>
    <s v="FAS"/>
    <s v="N"/>
    <s v="N"/>
    <n v="1330716"/>
    <s v="21-0052404"/>
    <m/>
    <s v="T005271929"/>
    <n v="120874782"/>
    <m/>
    <m/>
    <m/>
    <s v=" "/>
    <x v="0"/>
    <x v="1"/>
    <s v="N"/>
    <s v="N"/>
    <s v="N"/>
    <s v="Other veg fire, not attributable to PG&amp;E. Troubleman field remarks state a veg fire that burnt down PG&amp;E pole and SAP corrective tag has the cause listed as Fire. States the Fire was out when he arrived and no one on scene so he is not aware of who extinguished the fire."/>
    <s v="Not PG&amp;E"/>
    <s v="Vegetation"/>
    <m/>
    <m/>
    <m/>
    <s v="Structure-only"/>
    <s v="3 acres + or -"/>
    <m/>
    <m/>
    <m/>
    <m/>
    <s v="Other Fire: Non-PG&amp;E related"/>
    <m/>
    <m/>
    <m/>
    <s v="Overhead"/>
    <x v="1"/>
    <m/>
    <m/>
    <m/>
    <s v=" "/>
    <x v="0"/>
    <n v="36.745652"/>
    <n v="-120.352757"/>
    <s v="Fresno"/>
    <s v="MENDOTA 1102"/>
    <n v="12000"/>
    <m/>
    <x v="0"/>
    <s v="Unknown "/>
    <s v="Wetland"/>
    <m/>
    <m/>
    <s v="N"/>
    <m/>
    <m/>
    <m/>
    <m/>
    <s v="N"/>
    <s v="N"/>
    <m/>
    <m/>
    <s v="2021-04-23"/>
    <m/>
    <m/>
    <m/>
    <m/>
    <m/>
    <m/>
    <m/>
    <m/>
    <m/>
    <m/>
    <m/>
    <m/>
    <m/>
    <m/>
    <m/>
    <m/>
    <m/>
    <m/>
    <m/>
    <s v="  "/>
    <s v="YOSEMITE"/>
    <s v="LOS BANOS 02"/>
    <s v="11:27"/>
    <n v="44309"/>
    <n v="1330716"/>
    <s v="T005271929"/>
    <s v="DEV21993"/>
    <s v="NE NE 5 14-15"/>
    <s v="MENDOTA"/>
    <n v="36.748829999999998"/>
    <n v="-120.35254"/>
    <s v="Y1TKMKS"/>
    <s v="KANE, KYLE"/>
    <n v="252311102"/>
    <s v="20210423 13:02"/>
    <n v="9002"/>
    <n v="1"/>
    <s v="veg fire caught pole on fire. Pole down and wire down. called for crew to make repairs."/>
    <s v="Y"/>
    <m/>
    <m/>
    <m/>
    <m/>
    <m/>
    <s v="36.74573  120.35249. In marsh land next to tapline. Fire caught pole on fire."/>
    <s v="no one on scene"/>
    <m/>
    <s v="N"/>
    <s v="Y"/>
    <m/>
    <s v="Clear"/>
    <m/>
    <s v="Private Land"/>
    <m/>
    <s v="Light"/>
    <m/>
    <s v="Vegetation"/>
    <s v="veg fire"/>
    <s v="0.25 - 10 Acres"/>
    <s v="3 acres + or -"/>
    <s v="Other (Comments)"/>
    <s v="unknown, fire out upon arrival, no dept on scene"/>
    <s v="Overhead"/>
    <m/>
    <s v="Y"/>
    <s v="photos attached to e c tag"/>
    <s v="PG&amp;E Employee"/>
    <s v="kyle kane ( troubleman)"/>
    <s v="OTHER"/>
    <s v="POLE-WOOD"/>
    <s v="N"/>
    <s v="  "/>
    <s v="Unplanned"/>
    <s v="Yosemite"/>
    <s v="Los Banos"/>
    <s v="252311102, MENDOTA-1102"/>
    <s v="21-0052404"/>
    <s v="Unplanned"/>
    <s v="Clear;32-90 F"/>
    <s v="15 1 of 3 Phases Open"/>
    <s v="1125"/>
    <s v="YES"/>
    <s v="Line to Line"/>
    <s v="Sustained"/>
    <s v="No"/>
    <s v="9647"/>
    <s v="OH"/>
    <s v="Fuse"/>
    <s v="1330716"/>
    <s v="Conductor, Overhead, On Ground"/>
    <m/>
    <m/>
    <m/>
    <s v="N/E HWY 180 E/O S.P.R.R."/>
    <s v="DE POLE/EOL"/>
    <m/>
    <s v="SMALL FIRE AT EOL"/>
    <m/>
    <s v="No"/>
    <s v="Equipment Failure/Involved, Overhead"/>
    <m/>
    <s v="No"/>
    <m/>
    <m/>
    <m/>
    <m/>
    <m/>
    <m/>
    <m/>
    <m/>
    <m/>
    <m/>
    <m/>
    <m/>
    <m/>
    <m/>
    <m/>
    <m/>
    <m/>
  </r>
  <r>
    <n v="425"/>
    <s v="AGFC"/>
    <s v="3 - QC Complete"/>
    <n v="44309"/>
    <n v="44617"/>
    <s v="Structure fire, not attributable to PG&amp;E."/>
    <s v="\\fxshare-nas05\quotashare-fs01\ESA\5 - Ignition Tracking\2021_Ignition_QC_Folders\20210422_nan_nan_nan_8134827"/>
    <s v=" "/>
    <m/>
    <m/>
    <m/>
    <m/>
    <m/>
    <s v="Not In Scope"/>
    <m/>
    <m/>
    <m/>
    <m/>
    <m/>
    <m/>
    <m/>
    <m/>
    <m/>
    <m/>
    <m/>
    <m/>
    <m/>
    <m/>
    <m/>
    <m/>
    <m/>
    <m/>
    <m/>
    <m/>
    <m/>
    <m/>
    <m/>
    <m/>
    <m/>
    <m/>
    <m/>
    <m/>
    <m/>
    <m/>
    <m/>
    <m/>
    <m/>
    <m/>
    <m/>
    <m/>
    <m/>
    <m/>
    <m/>
    <m/>
    <m/>
    <m/>
    <m/>
    <m/>
    <m/>
    <m/>
    <s v=" "/>
    <x v="247"/>
    <s v="22:29:00"/>
    <m/>
    <m/>
    <s v="FAS"/>
    <s v="N"/>
    <s v="N"/>
    <m/>
    <m/>
    <m/>
    <n v="8134827"/>
    <m/>
    <m/>
    <m/>
    <m/>
    <s v=" "/>
    <x v="0"/>
    <x v="1"/>
    <s v="N"/>
    <s v="N"/>
    <s v="N"/>
    <s v="Structure fire, not attributable to PG&amp;E."/>
    <s v="Not PG&amp;E"/>
    <s v="Building"/>
    <m/>
    <m/>
    <m/>
    <s v="&lt;3 meters of linear travel"/>
    <m/>
    <m/>
    <m/>
    <m/>
    <m/>
    <s v="Other Fire: Non-PG&amp;E related"/>
    <m/>
    <m/>
    <m/>
    <s v="Overhead"/>
    <x v="1"/>
    <m/>
    <m/>
    <m/>
    <s v=" "/>
    <x v="0"/>
    <n v="36.540069000000003"/>
    <n v="-119.782056"/>
    <s v="Fresno"/>
    <s v="CARUTHERS 1101 "/>
    <n v="12000"/>
    <m/>
    <x v="0"/>
    <s v="Fresno County FD"/>
    <s v="Agriculture"/>
    <m/>
    <m/>
    <s v="N"/>
    <m/>
    <m/>
    <m/>
    <m/>
    <s v="N"/>
    <s v="N"/>
    <m/>
    <m/>
    <s v="2021-04-23"/>
    <m/>
    <m/>
    <m/>
    <m/>
    <m/>
    <m/>
    <m/>
    <m/>
    <m/>
    <m/>
    <m/>
    <m/>
    <m/>
    <m/>
    <m/>
    <m/>
    <m/>
    <m/>
    <m/>
    <s v="  "/>
    <s v="FRESNO"/>
    <s v="SELMA  02"/>
    <s v="22:29"/>
    <n v="44308"/>
    <m/>
    <n v="8134827"/>
    <s v="UNKNOWN"/>
    <s v="PREMISES DO NOT CHANGE"/>
    <s v="CARUTHERS"/>
    <n v="36.539808000000001"/>
    <n v="-119.847668"/>
    <s v="F6TMQSO"/>
    <s v="SCOTTI, MICHEAL"/>
    <m/>
    <s v="20210423 00:00"/>
    <n v="1101"/>
    <m/>
    <s v="STRUCTURE FIRE, ABANDOND MOBILE HOME AND PROPERTY WERE SET ON FIRE PER FIRE DEPT.  PROPERTY HAD NO POWER, (IDLE) TX FUSES OPEN.  I CUT SERVICE WIRE IN THE CLEAR AT TX ISOLATING ALL SOURCES.  PER FIRE DEPT, TX POLE NOT IN DANGER OF FIRE.  METER POLE AND SERVICE BURNT AT LOCATION OF MOBILE HOME.  RELEASED BY FRESNO COUNTY FIRE DEPT OF FURTHER STANDBY"/>
    <s v="Y"/>
    <m/>
    <m/>
    <m/>
    <n v="36.540069000000003"/>
    <n v="-119.782056"/>
    <s v="NW CORNER OF CHERRY AND CARUTHERS_x000d__x000a__x000d__x000a_SAP # 100803266_x000d__x000a_CGC# 417705144038"/>
    <s v="JOHN FRESNO COUNTY FIRE DEPT "/>
    <m/>
    <s v="N"/>
    <s v="N"/>
    <s v="N"/>
    <s v="Clear"/>
    <m/>
    <s v="Private Land"/>
    <s v="ABANDONED PROPERTY"/>
    <s v="Calm"/>
    <m/>
    <s v="3rd Party"/>
    <s v="SQUATTERS PER FRESNO COUNTY FIRE CHIEF "/>
    <s v="0.25 - 10 Acres"/>
    <m/>
    <s v="Fire Dept"/>
    <s v="FRESNO COUNTY FIRE DEPT "/>
    <s v="Overhead"/>
    <s v="1/0 TRIPLEX SERVICE WIRE "/>
    <s v="N"/>
    <s v="3RD PARTY CAUSE "/>
    <m/>
    <m/>
    <m/>
    <m/>
    <m/>
    <s v="  "/>
    <m/>
    <m/>
    <m/>
    <m/>
    <m/>
    <m/>
    <m/>
    <m/>
    <m/>
    <m/>
    <m/>
    <m/>
    <m/>
    <m/>
    <m/>
    <m/>
    <m/>
    <m/>
    <m/>
    <m/>
    <m/>
    <m/>
    <m/>
    <m/>
    <m/>
    <m/>
    <m/>
    <m/>
    <m/>
    <m/>
    <m/>
    <m/>
    <m/>
    <m/>
    <m/>
    <m/>
    <m/>
    <m/>
    <m/>
    <m/>
    <m/>
    <m/>
    <m/>
    <m/>
    <m/>
    <m/>
    <m/>
  </r>
  <r>
    <n v="424"/>
    <s v="AGFC"/>
    <s v="3 - QC Complete"/>
    <n v="44309"/>
    <n v="44617"/>
    <s v="Duplicate of index 423. Structure fire, not attributable to PG&amp;E."/>
    <s v="\\fxshare-nas05\quotashare-fs01\ESA\5 - Ignition Tracking\2021_Ignition_QC_Folders\20210422_nan_nan_nan_3331153"/>
    <s v=" "/>
    <m/>
    <m/>
    <m/>
    <m/>
    <m/>
    <s v="Not In Scope"/>
    <m/>
    <m/>
    <m/>
    <m/>
    <m/>
    <m/>
    <m/>
    <m/>
    <m/>
    <m/>
    <m/>
    <m/>
    <m/>
    <m/>
    <m/>
    <m/>
    <m/>
    <m/>
    <m/>
    <m/>
    <m/>
    <m/>
    <m/>
    <m/>
    <m/>
    <m/>
    <m/>
    <m/>
    <m/>
    <m/>
    <m/>
    <m/>
    <m/>
    <m/>
    <m/>
    <m/>
    <m/>
    <m/>
    <m/>
    <m/>
    <m/>
    <m/>
    <m/>
    <m/>
    <m/>
    <m/>
    <s v=" "/>
    <x v="247"/>
    <s v="16:39:00"/>
    <m/>
    <m/>
    <s v="FAS"/>
    <s v="N"/>
    <s v="Y"/>
    <m/>
    <m/>
    <m/>
    <n v="3331153"/>
    <m/>
    <m/>
    <m/>
    <m/>
    <s v=" "/>
    <x v="0"/>
    <x v="1"/>
    <s v="N"/>
    <s v="N"/>
    <s v="N"/>
    <s v="Duplicate of index 423. Structure fire, not attributable to PG&amp;E."/>
    <s v="Not PG&amp;E"/>
    <s v="Other"/>
    <m/>
    <m/>
    <m/>
    <s v="0.26-9.99"/>
    <m/>
    <m/>
    <m/>
    <m/>
    <m/>
    <s v="Duplicate"/>
    <m/>
    <m/>
    <m/>
    <s v="Overhead"/>
    <x v="1"/>
    <m/>
    <m/>
    <m/>
    <s v=" "/>
    <x v="0"/>
    <n v="38.104174999999998"/>
    <n v="-122.25636799999999"/>
    <s v="Solano"/>
    <s v="CARQUINEZ 1103 "/>
    <n v="12000"/>
    <m/>
    <x v="0"/>
    <s v="Vallejo FD"/>
    <s v="Urban"/>
    <m/>
    <m/>
    <s v="N"/>
    <m/>
    <m/>
    <m/>
    <m/>
    <s v="N"/>
    <s v="N"/>
    <m/>
    <m/>
    <s v="2021-04-23"/>
    <m/>
    <m/>
    <m/>
    <m/>
    <m/>
    <m/>
    <m/>
    <m/>
    <m/>
    <m/>
    <m/>
    <m/>
    <m/>
    <m/>
    <m/>
    <m/>
    <m/>
    <m/>
    <m/>
    <s v="  "/>
    <s v="NORTH BAY"/>
    <s v="VALLEJO 03"/>
    <s v="16:39"/>
    <n v="44308"/>
    <m/>
    <n v="3331153"/>
    <s v="UNKNOWN"/>
    <s v="PREMISES DO NOT CHANGE"/>
    <s v="VALLEJO"/>
    <n v="38.100791000000001"/>
    <n v="-122.248328"/>
    <s v="N3TFBG4"/>
    <s v="GRIFFITH, FRANK"/>
    <m/>
    <s v="20210422 17:45"/>
    <n v="1121"/>
    <m/>
    <s v="building had fire outside with fountain/birdbath, went into basement. shut off power at alley for safety, lots of non copliant (not to code) wiring"/>
    <s v="Y"/>
    <m/>
    <m/>
    <m/>
    <n v="38.104174999999998"/>
    <n v="-122.25636799999999"/>
    <s v="S. side of 902  Marin st"/>
    <s v="707-648-4488"/>
    <m/>
    <s v="N"/>
    <s v="Y"/>
    <s v="N"/>
    <s v="Clear"/>
    <m/>
    <s v="Structures"/>
    <m/>
    <s v="Light"/>
    <m/>
    <s v="Unknown"/>
    <m/>
    <s v="Structure Only"/>
    <m/>
    <s v="Fire Dept"/>
    <m/>
    <s v="Overhead"/>
    <m/>
    <s v="N"/>
    <m/>
    <m/>
    <m/>
    <m/>
    <m/>
    <m/>
    <s v="  "/>
    <m/>
    <m/>
    <m/>
    <m/>
    <m/>
    <m/>
    <m/>
    <m/>
    <m/>
    <m/>
    <m/>
    <m/>
    <m/>
    <m/>
    <m/>
    <m/>
    <m/>
    <m/>
    <m/>
    <m/>
    <m/>
    <m/>
    <m/>
    <m/>
    <m/>
    <m/>
    <m/>
    <m/>
    <m/>
    <m/>
    <m/>
    <m/>
    <m/>
    <m/>
    <m/>
    <m/>
    <m/>
    <m/>
    <m/>
    <m/>
    <m/>
    <m/>
    <m/>
    <m/>
    <m/>
    <m/>
    <m/>
  </r>
  <r>
    <n v="423"/>
    <s v="AGFC"/>
    <s v="3 - QC Complete"/>
    <n v="44309"/>
    <n v="44617"/>
    <s v="Structure fire, not attributable to PG&amp;E."/>
    <s v="\\fxshare-nas05\quotashare-fs01\ESA\5 - Ignition Tracking\2021_Ignition_QC_Folders\20210422_nan_nan_nan_0003331153"/>
    <s v=" "/>
    <m/>
    <m/>
    <m/>
    <m/>
    <m/>
    <s v="Not In Scope"/>
    <m/>
    <m/>
    <m/>
    <m/>
    <m/>
    <m/>
    <m/>
    <m/>
    <m/>
    <m/>
    <m/>
    <m/>
    <m/>
    <m/>
    <m/>
    <m/>
    <m/>
    <m/>
    <m/>
    <m/>
    <m/>
    <m/>
    <m/>
    <m/>
    <m/>
    <m/>
    <m/>
    <m/>
    <m/>
    <m/>
    <m/>
    <m/>
    <m/>
    <m/>
    <m/>
    <m/>
    <m/>
    <m/>
    <m/>
    <m/>
    <m/>
    <m/>
    <m/>
    <m/>
    <m/>
    <m/>
    <s v=" "/>
    <x v="247"/>
    <s v="16:39:00"/>
    <m/>
    <m/>
    <s v="FAS"/>
    <s v="N"/>
    <s v="N"/>
    <m/>
    <m/>
    <m/>
    <n v="3331153"/>
    <m/>
    <m/>
    <m/>
    <m/>
    <s v=" "/>
    <x v="0"/>
    <x v="1"/>
    <s v="N"/>
    <s v="N"/>
    <s v="N"/>
    <s v="Structure fire, not attributable to PG&amp;E."/>
    <s v="Not PG&amp;E"/>
    <s v="Other"/>
    <m/>
    <m/>
    <m/>
    <s v="0.26-9.99"/>
    <m/>
    <m/>
    <m/>
    <m/>
    <m/>
    <s v="Other Fire: Non-PG&amp;E related"/>
    <m/>
    <m/>
    <m/>
    <s v="Overhead"/>
    <x v="1"/>
    <m/>
    <m/>
    <m/>
    <s v=" "/>
    <x v="0"/>
    <n v="38.104174999999998"/>
    <n v="-122.25636799999999"/>
    <s v="Solano"/>
    <s v="CARQUINEZ 1103 "/>
    <n v="12000"/>
    <m/>
    <x v="0"/>
    <s v="Vallejo FD"/>
    <s v="Urban"/>
    <m/>
    <m/>
    <s v="N"/>
    <m/>
    <m/>
    <m/>
    <m/>
    <s v="N"/>
    <s v="N"/>
    <m/>
    <m/>
    <s v="2021-04-23"/>
    <m/>
    <m/>
    <m/>
    <m/>
    <m/>
    <m/>
    <m/>
    <m/>
    <m/>
    <m/>
    <m/>
    <m/>
    <m/>
    <m/>
    <m/>
    <m/>
    <m/>
    <m/>
    <m/>
    <s v="  "/>
    <s v="NORTH BAY"/>
    <s v="VALLEJO 03"/>
    <s v="16:39"/>
    <n v="44308"/>
    <m/>
    <s v="0003331153"/>
    <s v="UNKNOWN"/>
    <s v="PREMISES DO NOT CHANGE"/>
    <s v="VALLEJO"/>
    <m/>
    <m/>
    <m/>
    <s v="GRIFFITH, FRANK"/>
    <m/>
    <m/>
    <n v="1121"/>
    <m/>
    <s v="building had fire outside with fountain/birdbath, went into basement. shut off power at alley for safety, lots of non copliant (not to code) wiring"/>
    <s v="Y"/>
    <m/>
    <m/>
    <m/>
    <n v="38.104174999999998"/>
    <n v="-122.25636799999999"/>
    <s v="S. side of 902  Marin st"/>
    <m/>
    <m/>
    <m/>
    <s v="Y"/>
    <m/>
    <m/>
    <m/>
    <s v="Structures"/>
    <m/>
    <m/>
    <m/>
    <s v="Unknown"/>
    <m/>
    <s v="Structure Only"/>
    <m/>
    <m/>
    <m/>
    <m/>
    <m/>
    <m/>
    <m/>
    <m/>
    <m/>
    <m/>
    <m/>
    <m/>
    <s v="  "/>
    <m/>
    <m/>
    <m/>
    <m/>
    <m/>
    <m/>
    <m/>
    <m/>
    <m/>
    <m/>
    <m/>
    <m/>
    <m/>
    <m/>
    <m/>
    <m/>
    <m/>
    <m/>
    <m/>
    <m/>
    <m/>
    <m/>
    <m/>
    <m/>
    <m/>
    <m/>
    <m/>
    <m/>
    <m/>
    <m/>
    <m/>
    <m/>
    <m/>
    <m/>
    <m/>
    <m/>
    <m/>
    <m/>
    <m/>
    <m/>
    <m/>
    <m/>
    <m/>
    <m/>
    <m/>
    <m/>
    <m/>
  </r>
  <r>
    <n v="422"/>
    <s v="AGFC"/>
    <s v="3 - QC Complete"/>
    <n v="44309"/>
    <n v="44617"/>
    <s v="Duplicate of index 421. The responding troubleman found blown bravo fuse and found primary jumper wrapped around tri kit with signs of cross phasing on primary circuit. A small bird was also found near the base of the PG&amp;E pole, near the fire. The ensuing fire was 0.25 acre to 10 acres in size. This information is preliminary and subject to change."/>
    <s v="\\fxshare-nas05\quotashare-fs01\ESA\5 - Ignition Tracking\2021_Ignition_QC_Folders\20210422_1328133_21-0051755_nan_T005270962"/>
    <s v=" "/>
    <m/>
    <m/>
    <m/>
    <m/>
    <m/>
    <s v="Not In Scope"/>
    <m/>
    <m/>
    <m/>
    <m/>
    <m/>
    <m/>
    <m/>
    <m/>
    <m/>
    <m/>
    <m/>
    <m/>
    <m/>
    <m/>
    <m/>
    <m/>
    <m/>
    <m/>
    <m/>
    <m/>
    <m/>
    <m/>
    <m/>
    <m/>
    <m/>
    <m/>
    <m/>
    <m/>
    <m/>
    <m/>
    <m/>
    <m/>
    <m/>
    <m/>
    <m/>
    <m/>
    <m/>
    <m/>
    <m/>
    <m/>
    <m/>
    <m/>
    <m/>
    <m/>
    <m/>
    <m/>
    <s v=" "/>
    <x v="247"/>
    <s v="08:57:00"/>
    <n v="44308"/>
    <s v="08:57:00"/>
    <s v="FAS"/>
    <s v="N"/>
    <s v="Y"/>
    <n v="1328133"/>
    <s v="21-0051755"/>
    <m/>
    <s v="T005270962"/>
    <m/>
    <m/>
    <m/>
    <m/>
    <s v=" "/>
    <x v="0"/>
    <x v="1"/>
    <s v="N"/>
    <s v="N"/>
    <s v="N"/>
    <s v="Duplicate of index 421. The responding troubleman found blown bravo fuse and found primary jumper wrapped around tri kit with signs of cross phasing on primary circuit. A small bird was also found near the base of the PG&amp;E pole, near the fire. The ensuing fire was 0.25 acre to 10 acres in size. This information is preliminary and subject to change."/>
    <s v="Not PG&amp;E"/>
    <s v="Other"/>
    <m/>
    <m/>
    <m/>
    <s v="0.26-9.99"/>
    <m/>
    <m/>
    <m/>
    <m/>
    <m/>
    <s v="Duplicate"/>
    <m/>
    <m/>
    <m/>
    <s v="Overhead"/>
    <x v="1"/>
    <m/>
    <m/>
    <m/>
    <s v=" "/>
    <x v="0"/>
    <n v="35.318269999999998"/>
    <n v="-119.08660999999999"/>
    <s v="Kern"/>
    <s v="STOCKDALE 2108"/>
    <n v="21000"/>
    <m/>
    <x v="0"/>
    <s v="Bakersfield FD"/>
    <s v="Urban"/>
    <m/>
    <m/>
    <s v="N"/>
    <m/>
    <m/>
    <m/>
    <m/>
    <s v="N"/>
    <s v="N"/>
    <m/>
    <m/>
    <s v="2021-04-23"/>
    <m/>
    <m/>
    <m/>
    <m/>
    <m/>
    <m/>
    <m/>
    <m/>
    <m/>
    <m/>
    <m/>
    <m/>
    <m/>
    <m/>
    <m/>
    <m/>
    <m/>
    <m/>
    <m/>
    <s v="  "/>
    <s v="KERN"/>
    <s v="BAKERSFIELD 08"/>
    <s v="08:57"/>
    <n v="44308"/>
    <n v="1328133"/>
    <s v="T005270962"/>
    <s v="7509"/>
    <s v="HACHITA CT"/>
    <s v="BAKERSFIELD"/>
    <m/>
    <m/>
    <m/>
    <s v="BARNACHIA, J.P."/>
    <n v="254072108"/>
    <m/>
    <n v="9002"/>
    <m/>
    <s v="Found FUCO 9808 Bravo fuse blown. Found primary jumper wrapped around tri-kit &amp; signs of cross phase on main line. Found flashed PT2 primary insulator &amp; broken C/OUT. Found small bird near base of pole &amp; grass fire at City water collection pond. Made safe &amp; energized customers on an backfeed. Created B tag to have primary insulator replaced. Created COE to have C/OUT replaced. Completed Bird Report Form."/>
    <s v="Y"/>
    <m/>
    <m/>
    <m/>
    <n v="35.318269999999998"/>
    <n v="-119.08660999999999"/>
    <m/>
    <m/>
    <m/>
    <m/>
    <s v="Y"/>
    <m/>
    <m/>
    <m/>
    <s v="Private Land"/>
    <s v="City"/>
    <m/>
    <m/>
    <s v="Bird Contact"/>
    <m/>
    <s v="0.25 - 10 Acres"/>
    <m/>
    <m/>
    <m/>
    <m/>
    <m/>
    <m/>
    <m/>
    <m/>
    <m/>
    <s v="BIRD-FOUND"/>
    <s v="CUTOUT, FUSE HOLDER"/>
    <m/>
    <s v="  "/>
    <s v="Unplanned"/>
    <s v="Kern"/>
    <s v="Kern"/>
    <s v="254072108, STOCKDALE-2108"/>
    <s v="21-0051755"/>
    <s v="Unplanned"/>
    <s v="Strong Winds;32-90 F"/>
    <s v="77"/>
    <s v="13472"/>
    <s v="NO"/>
    <s v="Open Circuit"/>
    <s v="Sustained"/>
    <s v="No"/>
    <s v="9808"/>
    <s v="OH"/>
    <s v="Fuse"/>
    <s v="1328133"/>
    <s v="Conductor, Overhead, Together"/>
    <m/>
    <m/>
    <m/>
    <s v="S SIDE WHITE LN W/O TUBAC"/>
    <s v="9808 HS JUMPER"/>
    <s v="SW 10106 OPEN"/>
    <m/>
    <m/>
    <s v="No"/>
    <s v="Equipment Failure/Involved, Overhead"/>
    <m/>
    <s v="No"/>
    <m/>
    <m/>
    <m/>
    <m/>
    <m/>
    <m/>
    <m/>
    <m/>
    <m/>
    <m/>
    <m/>
    <m/>
    <m/>
    <m/>
    <m/>
    <m/>
    <m/>
  </r>
  <r>
    <n v="421"/>
    <s v="S7RM"/>
    <s v="3 - QC Complete"/>
    <n v="44336"/>
    <n v="44617"/>
    <s v="The responding troubleman found blown bravo fuse and found primary jumper wrapped around tri kit with signs of cross phasing on primary circuit. A small bird was also found near the base of the PG&amp;E pole, near the fire. The ensuing fire was 0.25 acre to 10 acres in size. This information is preliminary and subject to change. As of 5/20/2021 07:30 am- EC tag (B) tag is attached with an estimated completion date of 7/22/2021."/>
    <s v="\\fxshare-nas05\quotashare-fs01\ESA\5 - Ignition Tracking\2021_Ignition_QC_Folders\20210422_1328133_21-0051755_nan_T005270962"/>
    <s v=" "/>
    <m/>
    <m/>
    <m/>
    <m/>
    <m/>
    <s v="Not In Scope"/>
    <m/>
    <m/>
    <m/>
    <m/>
    <m/>
    <m/>
    <m/>
    <m/>
    <m/>
    <m/>
    <m/>
    <m/>
    <m/>
    <m/>
    <m/>
    <m/>
    <m/>
    <m/>
    <m/>
    <m/>
    <m/>
    <m/>
    <m/>
    <m/>
    <m/>
    <m/>
    <m/>
    <m/>
    <m/>
    <m/>
    <m/>
    <m/>
    <s v="Y"/>
    <n v="44312"/>
    <n v="44313"/>
    <s v="Bakersfield FD"/>
    <s v="Reference # PRR-5554-2021"/>
    <m/>
    <m/>
    <m/>
    <m/>
    <m/>
    <m/>
    <m/>
    <m/>
    <m/>
    <s v=" "/>
    <x v="247"/>
    <s v="08:52:00"/>
    <n v="44308"/>
    <s v="08:52:00"/>
    <s v="FAS"/>
    <s v="N"/>
    <s v="N"/>
    <n v="1328133"/>
    <s v="21-0051755"/>
    <m/>
    <s v="T005270959, T005270962"/>
    <n v="120865800"/>
    <m/>
    <m/>
    <s v="PG&amp;E_421_ignition_20210422_1.jpg"/>
    <s v=" "/>
    <x v="1"/>
    <x v="0"/>
    <s v="Y"/>
    <s v="Y"/>
    <s v="N"/>
    <s v="On April 22nd 2021 at 08:56 hrs.  a PG &amp; E Troubleman was dispatched to the Stockdale 2108 21 KV Distribution Circuit near Resnik Court and White Lane in the City of Bakersfield in response to reports of a blown fuse and a small vegetation fire.  This ignition occured at one of the City of Bakersfield's Water collection ponds, was approximately three total acres in size and according to the Bakersfield FD, they allowed the fire to burn itself out upon their arrival as the fire was contained by the dirt roads surrounding the pond. Initial analysis indicates that when the responding troubleman patrolled the area he found one of one blown Bravo fuses and a primary jumper wrapped around a Tri-Kit with signs of cross phasing on the primary circuit.  A small dead bird was found near the base of the pole near the fire however, according to the Bakersfield FD report, firefighter's saw transients running from the area upon their arrival.  The fire was contained by the dirt roads surrounding the water collection pool and the troubleman described the fire as approximately 3 acres in size.  The T-man initially dumped the circuit,  made safe, cut jumper in the clear and then reenergized the main line.   The T-Man also created a B tag to replace a primary insulator, created a COE to have the cutout replaced and completed the bird report form.  ( As of 5/20/2021 07:30  am- this EC  tag is still showing as in &quot;open&quot; status with an estimated completion date of 7/22/2021.)"/>
    <s v="PG&amp;E"/>
    <s v="Other"/>
    <s v="Fuse"/>
    <s v="D"/>
    <s v="D"/>
    <s v="0.26-9.99"/>
    <s v="About 3 acres. "/>
    <m/>
    <m/>
    <m/>
    <m/>
    <s v="Contact - Animal - Bird"/>
    <s v="Contact from object"/>
    <s v="Animal contact"/>
    <s v="Y"/>
    <s v="Overhead"/>
    <x v="0"/>
    <s v="Conductor - Primary"/>
    <s v="Fuse, Jumper, insulator"/>
    <n v="100155866"/>
    <s v=" "/>
    <x v="0"/>
    <n v="35.318150000000003"/>
    <n v="-119.0868"/>
    <s v="Kern"/>
    <s v="STOCKDALE 2108"/>
    <n v="21000"/>
    <m/>
    <x v="0"/>
    <s v="Bakersfield FD"/>
    <s v="Urban"/>
    <m/>
    <m/>
    <s v="N"/>
    <m/>
    <m/>
    <m/>
    <m/>
    <s v="N"/>
    <s v="N"/>
    <m/>
    <m/>
    <s v="2021-04-22"/>
    <m/>
    <m/>
    <m/>
    <m/>
    <m/>
    <m/>
    <m/>
    <m/>
    <m/>
    <m/>
    <m/>
    <m/>
    <m/>
    <m/>
    <m/>
    <m/>
    <m/>
    <m/>
    <m/>
    <s v="  "/>
    <s v="KERN"/>
    <s v="BAKERSFIELD 08"/>
    <s v="08:57"/>
    <n v="44308"/>
    <n v="1328133"/>
    <s v="T005270962"/>
    <n v="7509"/>
    <s v="HACHITA CT"/>
    <s v="BAKERSFIELD"/>
    <n v="35.318150000000003"/>
    <n v="-119.0868"/>
    <s v="K1TJPBP"/>
    <s v="BARNACHIA, J.P."/>
    <n v="254072108"/>
    <s v="20210422 11:17"/>
    <n v="9002"/>
    <n v="1"/>
    <s v="Found FUCO 9808 Bravo fuse blown. Found primary jumper wrapped around tri-kit &amp; signs of cross phase on main line. Found flashed PT2 primary insulator &amp; broken C/OUT. Found small bird near base of pole &amp; grass fire at City water collection pond. Made safe &amp; energized customers on an backfeed. Created B tag to have primary insulator replaced. Created COE to have C/OUT replaced. Completed Bird Report Form."/>
    <s v="Y"/>
    <n v="5"/>
    <s v="\\fxshare-nas05\quotashare-fs01\ESA\5 - Ignition Tracking\Fire_Tab_Attachment_Files"/>
    <m/>
    <n v="35.318269999999998"/>
    <n v="-119.08660999999999"/>
    <m/>
    <s v="Bakersfield City, Brice Patterson Arson  AP4"/>
    <m/>
    <s v="N"/>
    <s v="Y"/>
    <m/>
    <s v="Clear"/>
    <m/>
    <s v="Private Land"/>
    <s v="City"/>
    <s v="Calm"/>
    <m/>
    <s v="Bird Contact"/>
    <m/>
    <s v="0.25 - 10 Acres"/>
    <m/>
    <s v="Fire Dept"/>
    <m/>
    <s v="Overhead"/>
    <m/>
    <s v="N"/>
    <m/>
    <m/>
    <m/>
    <s v="BIRD-FOUND"/>
    <s v="CUTOUT, FUSE HOLDER"/>
    <s v="N"/>
    <s v="  "/>
    <s v="Unplanned"/>
    <s v="Kern"/>
    <s v="Kern"/>
    <s v="254072108, STOCKDALE-2108"/>
    <s v="21-0051755"/>
    <s v="Unplanned"/>
    <s v="Strong Winds;32-90 F"/>
    <s v="77"/>
    <n v="13472"/>
    <s v="NO"/>
    <s v="Open Circuit"/>
    <s v="Sustained"/>
    <s v="No"/>
    <s v="9808"/>
    <s v="OH"/>
    <s v="Fuse"/>
    <n v="1328133"/>
    <s v="Conductor, Overhead, Together"/>
    <m/>
    <m/>
    <m/>
    <s v="S SIDE WHITE LN W/O TUBAC"/>
    <s v="9808 HS JUMPER"/>
    <s v="SW 10106 OPEN"/>
    <m/>
    <m/>
    <s v="No"/>
    <s v="Equipment Failure/Involved, Overhead"/>
    <m/>
    <s v="No"/>
    <m/>
    <m/>
    <m/>
    <m/>
    <m/>
    <m/>
    <m/>
    <m/>
    <m/>
    <m/>
    <m/>
    <m/>
    <m/>
    <m/>
    <m/>
    <m/>
    <m/>
  </r>
  <r>
    <n v="420"/>
    <s v="AGFC"/>
    <s v="3 - QC Complete"/>
    <n v="44308"/>
    <n v="44617"/>
    <s v="Structure fire, not attributable to PG&amp;E."/>
    <s v="\\fxshare-nas05\quotashare-fs01\ESA\5 - Ignition Tracking\2021_Ignition_QC_Folders\20210421_nan_nan_nan_9116838"/>
    <s v=" "/>
    <m/>
    <m/>
    <m/>
    <m/>
    <m/>
    <s v="Not In Scope"/>
    <m/>
    <m/>
    <m/>
    <m/>
    <m/>
    <m/>
    <m/>
    <m/>
    <m/>
    <m/>
    <m/>
    <m/>
    <m/>
    <m/>
    <m/>
    <m/>
    <m/>
    <m/>
    <m/>
    <m/>
    <m/>
    <m/>
    <m/>
    <m/>
    <m/>
    <m/>
    <m/>
    <m/>
    <m/>
    <m/>
    <m/>
    <m/>
    <m/>
    <m/>
    <m/>
    <m/>
    <m/>
    <m/>
    <m/>
    <m/>
    <m/>
    <m/>
    <m/>
    <m/>
    <m/>
    <m/>
    <s v=" "/>
    <x v="248"/>
    <s v="19:46:00"/>
    <m/>
    <m/>
    <s v="FAS"/>
    <s v="N"/>
    <s v="N"/>
    <m/>
    <m/>
    <m/>
    <n v="9116838"/>
    <m/>
    <m/>
    <m/>
    <m/>
    <s v=" "/>
    <x v="0"/>
    <x v="1"/>
    <s v="N"/>
    <s v="N"/>
    <s v="N"/>
    <s v="Structure fire, not attributable to PG&amp;E."/>
    <s v="Not PG&amp;E"/>
    <s v="Building"/>
    <m/>
    <m/>
    <m/>
    <s v="Structure-only"/>
    <m/>
    <m/>
    <m/>
    <m/>
    <m/>
    <s v="Other Fire: Non-PG&amp;E related"/>
    <m/>
    <m/>
    <m/>
    <s v="Overhead"/>
    <x v="1"/>
    <m/>
    <m/>
    <m/>
    <s v=" "/>
    <x v="0"/>
    <n v="37.298456700000003"/>
    <n v="-121.98390999999999"/>
    <s v="Santa Clara"/>
    <s v="SARATOGA 1110"/>
    <n v="12000"/>
    <m/>
    <x v="0"/>
    <s v="San Jose FD"/>
    <s v="Urban"/>
    <m/>
    <m/>
    <s v="N"/>
    <m/>
    <m/>
    <m/>
    <m/>
    <s v="N"/>
    <s v="N"/>
    <m/>
    <m/>
    <s v="2021-04-22"/>
    <m/>
    <m/>
    <m/>
    <m/>
    <m/>
    <m/>
    <m/>
    <m/>
    <m/>
    <m/>
    <m/>
    <m/>
    <m/>
    <m/>
    <m/>
    <m/>
    <m/>
    <m/>
    <m/>
    <s v="  "/>
    <s v="SAN JOSE"/>
    <s v="SAN JOSE 06"/>
    <s v="19:46"/>
    <n v="44307"/>
    <m/>
    <n v="9116838"/>
    <s v="UNKNOWN"/>
    <s v="PREMISES DO NOT CHANGE"/>
    <s v="SAN JOSE"/>
    <n v="37.343682000000001"/>
    <n v="-121.886898"/>
    <s v="J2TRAVD"/>
    <s v="VILLAGOMEZ, ROBERT"/>
    <m/>
    <s v="20210421 20:39"/>
    <n v="1121"/>
    <m/>
    <s v="PER SJFD SECURE ELECTRIC.  SLEEVED MTR."/>
    <s v="Y"/>
    <m/>
    <m/>
    <s v="37.2984567,-121.9839100,66.400000,3D"/>
    <m/>
    <m/>
    <m/>
    <s v="SJFD"/>
    <m/>
    <s v="N"/>
    <s v="N"/>
    <s v="N"/>
    <s v="Clear"/>
    <m/>
    <s v="Structures"/>
    <m/>
    <s v="Calm"/>
    <m/>
    <s v="Unknown"/>
    <m/>
    <s v="Structure Only"/>
    <m/>
    <s v="Fire Dept"/>
    <m/>
    <s v="Overhead"/>
    <m/>
    <s v="N"/>
    <m/>
    <m/>
    <m/>
    <m/>
    <m/>
    <m/>
    <s v="  "/>
    <m/>
    <m/>
    <m/>
    <m/>
    <m/>
    <m/>
    <m/>
    <m/>
    <m/>
    <m/>
    <m/>
    <m/>
    <m/>
    <m/>
    <m/>
    <m/>
    <m/>
    <m/>
    <m/>
    <m/>
    <m/>
    <m/>
    <m/>
    <m/>
    <m/>
    <m/>
    <m/>
    <m/>
    <m/>
    <m/>
    <m/>
    <m/>
    <m/>
    <m/>
    <m/>
    <m/>
    <m/>
    <m/>
    <m/>
    <m/>
    <m/>
    <m/>
    <m/>
    <m/>
    <m/>
    <m/>
    <m/>
  </r>
  <r>
    <n v="419"/>
    <s v="S7RM"/>
    <s v="3 - QC Complete"/>
    <n v="44312"/>
    <n v="44617"/>
    <s v="Bird flew into overhead conductor, resulting in an ignition 3 meters - 0.25 acre in size."/>
    <s v="\\fxshare-nas05\quotashare-fs01\ESA\5 - Ignition Tracking\2021_Ignition_QC_Folders\20210421_1327735_21-0051591_nan_T005270664"/>
    <s v=" "/>
    <m/>
    <m/>
    <m/>
    <m/>
    <m/>
    <s v="Not In Scope"/>
    <m/>
    <m/>
    <m/>
    <m/>
    <n v="44004"/>
    <s v="Fatigue"/>
    <s v="Conductor"/>
    <n v="118444309"/>
    <n v="43942"/>
    <n v="118444309"/>
    <m/>
    <m/>
    <m/>
    <m/>
    <m/>
    <m/>
    <m/>
    <m/>
    <m/>
    <m/>
    <m/>
    <m/>
    <m/>
    <m/>
    <m/>
    <m/>
    <m/>
    <m/>
    <m/>
    <m/>
    <m/>
    <m/>
    <s v="Y"/>
    <n v="44312"/>
    <m/>
    <s v="CAL Fire"/>
    <s v="Reference -R000941-042621"/>
    <m/>
    <m/>
    <m/>
    <m/>
    <m/>
    <m/>
    <m/>
    <m/>
    <m/>
    <s v=" "/>
    <x v="248"/>
    <s v="17:52:00"/>
    <n v="44307"/>
    <s v="17:47:00"/>
    <s v="FAS"/>
    <s v="N"/>
    <s v="N"/>
    <n v="1327735"/>
    <s v="21-0051591"/>
    <m/>
    <s v="T005270664, T005270661"/>
    <n v="120862378"/>
    <m/>
    <m/>
    <s v="PG&amp;E_419_ignition_20210421_1.jpg"/>
    <s v=" "/>
    <x v="1"/>
    <x v="0"/>
    <s v="Y"/>
    <s v="Y"/>
    <s v="N"/>
    <s v="On April 21st 2021 at 17:48 hrs. a PG &amp; E Troubleman was dispatched to the Pleasant Grove 2110 21 KV Distribution Circuit near Amoruso Way in the city of Roseville in response to a report of a wire down with a small fire at SAP # 100053085.  Initial analysis indicates that a bird flew into an overhead conductor which resulting in an ignition.  The ensuing fire was approximately 10 ft X 20 Ft in size,  was located primarily at the base of the pole and the vegetation surrounding it  and the fire  was suppressed by the CAL Fire Placer unit.  Initially the Troubleman found no cause at the location however on patrol, he found fault indicators load side of SW 8345 blinking and a dead turkey 4 spans S/O CGC 221723643187.  On 4/22/2021 a PG &amp; E repair crew replaced an 8' Cross arm and 400' of 4 ACSR and a center phase king pin.  "/>
    <s v="PG&amp;E"/>
    <s v="Other"/>
    <s v="Pole "/>
    <s v="D"/>
    <s v="D"/>
    <s v="&lt;0.25"/>
    <s v="10 ft X 20 ft"/>
    <m/>
    <m/>
    <m/>
    <m/>
    <s v="Contact - Animal - Bird"/>
    <s v="Contact from object"/>
    <s v="Animal contact"/>
    <s v="Y"/>
    <s v="Overhead"/>
    <x v="0"/>
    <s v="Conductor - Primary"/>
    <s v="Conductor, Crossarm, Center phase king pin"/>
    <n v="100053085"/>
    <s v=" "/>
    <x v="0"/>
    <n v="38.835605000000001"/>
    <n v="-121.395757"/>
    <s v="Placer"/>
    <s v="PLEASANT GROVE 2110"/>
    <n v="21000"/>
    <m/>
    <x v="0"/>
    <s v="CAL Fire"/>
    <s v="Herbaceous"/>
    <m/>
    <m/>
    <s v="N"/>
    <m/>
    <m/>
    <m/>
    <m/>
    <s v="N"/>
    <s v="N"/>
    <m/>
    <m/>
    <s v="2021-04-22"/>
    <m/>
    <m/>
    <m/>
    <m/>
    <m/>
    <m/>
    <m/>
    <m/>
    <m/>
    <m/>
    <m/>
    <m/>
    <m/>
    <m/>
    <m/>
    <m/>
    <m/>
    <m/>
    <m/>
    <s v="  "/>
    <s v="SIERRA"/>
    <s v="LINCOLN"/>
    <s v="17:52"/>
    <n v="44307"/>
    <n v="1327735"/>
    <s v="T005270664"/>
    <n v="3180"/>
    <s v="AMORUSO WAY/WELL PUMP"/>
    <s v="ROSEVILLE"/>
    <n v="38.824590000000001"/>
    <n v="-121.35065"/>
    <s v="T1TMLTH"/>
    <s v="TOMASI, MICHAEL"/>
    <n v="152442110"/>
    <s v="20210421 21:44"/>
    <n v="9002"/>
    <n v="1"/>
    <s v="WIRE DOWN WITH SM FIRE AT SAP ID 100053085. NO CAUSE FOUND AT LOCATION. FAULT INDICATORS LOAD SIDE OF SW 8345 BLINKING. PATROLLED AND FOUND TURKEY 4 SPANS S/O OF CGC 221723643187. EC TAG CREATED, NOTIFIED ON CALL SUPERVISOR FOR REPAIRS"/>
    <s v="Y"/>
    <n v="3"/>
    <s v="\\fxshare-nas05\quotashare-fs01\ESA\5 - Ignition Tracking\Fire_Tab_Attachment_Files"/>
    <m/>
    <n v="38.835605000000001"/>
    <n v="-121.395757"/>
    <s v="BEHIND 3110 AMORUSO WAY"/>
    <s v="Cal Fire-Placer Unit"/>
    <m/>
    <s v="N"/>
    <s v="Y"/>
    <m/>
    <s v="Clear"/>
    <m/>
    <s v="Private Land"/>
    <m/>
    <s v="Calm"/>
    <m/>
    <s v="Bird Contact"/>
    <m/>
    <s v="3 meters - 0.25 Acres"/>
    <m/>
    <s v="Fire Dept"/>
    <m/>
    <s v="Overhead"/>
    <m/>
    <s v="N"/>
    <m/>
    <m/>
    <m/>
    <s v="BIRD-FOUND"/>
    <s v="CONDUCTOR, OVERHEAD"/>
    <s v="N"/>
    <s v="  "/>
    <s v="Unplanned"/>
    <s v="Sierra"/>
    <s v="Placer"/>
    <s v="152442110, PLEASANT GROVE-2110"/>
    <s v="21-0051591"/>
    <s v="Unplanned"/>
    <s v="Clear;32-90 F"/>
    <s v="145"/>
    <n v="61375"/>
    <s v="NO"/>
    <s v="Line to Ground"/>
    <s v="Sustained"/>
    <s v="No"/>
    <s v="6128"/>
    <s v="OH"/>
    <s v="Line Recloser"/>
    <n v="1327735"/>
    <s v="Conductor, Overhead, Broken, wire on ground"/>
    <s v="C &amp; GRD"/>
    <s v="04/21/21 19:15"/>
    <m/>
    <s v="SUNSET BLVD 400' W/FIDDYMENT RD, ROCKLIN"/>
    <s v="2 SPANS S/OF CGC 221723742702"/>
    <m/>
    <m/>
    <m/>
    <s v="No"/>
    <s v="Equipment Failure/Involved, Overhead"/>
    <m/>
    <s v="No"/>
    <n v="2"/>
    <n v="14"/>
    <s v="LTF2"/>
    <s v="Distribution Circuit"/>
    <s v="M1Y1"/>
    <s v="04/21/21 17:47"/>
    <s v="M1Y1"/>
    <s v="04/22/21 01:32"/>
    <s v="04/22/21 01:36"/>
    <m/>
    <m/>
    <m/>
    <m/>
    <m/>
    <m/>
    <m/>
    <m/>
  </r>
  <r>
    <n v="418"/>
    <s v="TLAL"/>
    <s v="3 - QC Complete"/>
    <n v="44312"/>
    <n v="44617"/>
    <s v="Overhead conductor failure due to unknown cause resulted in an ignition 3 meters – 0.25 acre in size. EOC Preliminary: Received VM from Neal Narayan w/ HWAC (510) 306-5139 advising of a structure fire that spread to vegetation and there are wires down.  No additional info at this time.  I called TMan Jessie Barrie (530) 863-8433 who advised he just arrived on scene and had no info and will call back when he does.  I placed a call to PSS Felix Berbena to see if he had any additional info on the fire.  PSS advised he was not on scene and to call one of the TMen on scene.CPUC VM was paged 2 additional times regarding this same fire.  Messages were from Stacy  Nicholas (530) 309-8804.  I returned Stacy's call.  She was speaking with Wendy Patton (916) 406-4539 in Law-Claims to report this incident as well.  No additional information. I called TMan Tony Moreno (530) 682-6418 to get an update as an hour passed.  TMan advised he would call back as they are in the middle of switching. I received a call back from Stacy Nicholas who advised TMan Jessie Barrie called to update the situation and confirmed there were wires down that caused a veg fire but no structure was involved. I received a call from Wendy in Law-Claims who advised she was told there was no structure involved. I called Neal w/ HAWC to provide update based on my investigation. Received call from TMan Tony at 1807 hours and confirmed fire was 20x30 feet and the fire was approx. 30-40 yards from the nearest structure. CAL FIRE did not take any evidence from the scene.  TMan  kept conductor for claims."/>
    <s v="\\fxshare-nas05\quotashare-fs01\ESA\5 - Ignition Tracking\2021_Ignition_QC_Folders\20210421_1327457_nan_nan_T005270593"/>
    <s v=" "/>
    <m/>
    <s v="TLAL"/>
    <s v="Additional FOID Added; ILIS, EC Tag Added; Create Time, Outage Time Updated"/>
    <m/>
    <s v="F2G4 (Exponent)"/>
    <s v="Complete"/>
    <s v="Draft"/>
    <s v="AIM8"/>
    <s v="Required"/>
    <s v="Physical Inspection Complete"/>
    <m/>
    <m/>
    <m/>
    <m/>
    <m/>
    <m/>
    <m/>
    <s v="Not Required"/>
    <m/>
    <m/>
    <m/>
    <m/>
    <m/>
    <m/>
    <m/>
    <m/>
    <m/>
    <m/>
    <m/>
    <m/>
    <m/>
    <m/>
    <m/>
    <m/>
    <n v="44403"/>
    <n v="44455"/>
    <n v="44455"/>
    <n v="52"/>
    <m/>
    <m/>
    <m/>
    <m/>
    <m/>
    <m/>
    <m/>
    <s v="Y"/>
    <n v="44349"/>
    <n v="44349"/>
    <s v="TRM8/Tony Marino"/>
    <s v="530-682-6418"/>
    <s v="(cfmd notes)Evidence was collected.  Reached out to Supv via email,6/15 got confirmation that evidence was picked up by Wendy Patton"/>
    <m/>
    <s v=" "/>
    <x v="248"/>
    <s v="15:36:00"/>
    <n v="44307"/>
    <s v="15:46:00"/>
    <s v="FAS"/>
    <s v="N"/>
    <s v="N"/>
    <s v="1327457, 1327412"/>
    <s v="21-0051546"/>
    <m/>
    <s v="T005270593, T005270594, T005270579, T005270572"/>
    <n v="120862229"/>
    <m/>
    <m/>
    <s v="PG&amp;E_418_Ignition_20210421_4.jpg"/>
    <s v=" "/>
    <x v="1"/>
    <x v="0"/>
    <s v="Y"/>
    <s v="Y"/>
    <s v="N"/>
    <s v="On April 21, 2021 at 1604 hours, PG&amp;E Troublemen patrolled the Bangor 1101 12kV Distribution Circuit number 103191101, in the Tier 2 State Responsibility area in the rear easement of 13498 Dixon Hill Road in Dobbins (Oregon House). They observed one span (425') of primary overhead #4 ACSR overhead conductor broken on the ground and a small fire in progress. Initial analysis indicates the ignition was caused by overhead equipment failure. Cal Fire responded to and extinguished the fire. The 99-minute sustained unplanned outage affected 1,670 customers. All the repairs were completed and the line was returned to service on April 21, 2021. This information is preliminary."/>
    <s v="PG&amp;E"/>
    <s v="Other"/>
    <s v="Conductor"/>
    <s v="D"/>
    <s v="D"/>
    <s v="&lt;0.25"/>
    <s v="80ft X 80ft"/>
    <m/>
    <m/>
    <m/>
    <m/>
    <s v="Equipment - PG&amp;E"/>
    <s v="All types of equipment / facility failure"/>
    <s v="Conductor failure-all"/>
    <s v="Y"/>
    <s v="Overhead"/>
    <x v="0"/>
    <s v="Conductor - Primary"/>
    <s v="Conductor"/>
    <n v="101301310"/>
    <s v=" "/>
    <x v="1"/>
    <n v="39.354311699999997"/>
    <n v="-121.2389783"/>
    <s v="Yuba"/>
    <s v="BANGOR 1101"/>
    <n v="12000"/>
    <m/>
    <x v="1"/>
    <s v="Cal Fire"/>
    <s v="Hardwood Forest"/>
    <m/>
    <m/>
    <s v="N"/>
    <m/>
    <m/>
    <n v="330"/>
    <m/>
    <s v="N"/>
    <s v="N"/>
    <m/>
    <m/>
    <s v="2021-04-22"/>
    <m/>
    <m/>
    <m/>
    <m/>
    <m/>
    <m/>
    <m/>
    <m/>
    <m/>
    <m/>
    <m/>
    <m/>
    <m/>
    <m/>
    <m/>
    <m/>
    <m/>
    <m/>
    <m/>
    <s v="  "/>
    <s v="SACRAMENTO"/>
    <s v="MARYSVILLE 01"/>
    <s v="16:11"/>
    <n v="44307"/>
    <n v="1327457"/>
    <s v="T005270593"/>
    <n v="10075"/>
    <s v="CANDLEWOOD WAY"/>
    <s v="DOBBINS"/>
    <n v="39.351649999999999"/>
    <n v="-121.32763"/>
    <s v="T3TTRM8"/>
    <s v="MARINO, TONY"/>
    <n v="103191101"/>
    <s v="20210421 19:01"/>
    <n v="9002"/>
    <n v="1"/>
    <s v="found small fire 80ft X 80 ft with wire down cause is unknown at this time need crew to replace 1 span of #4ACSR wire bucket truck is okay"/>
    <s v="Y"/>
    <n v="6"/>
    <s v="\\fxshare-nas05\quotashare-fs01\ESA\5 - Ignition Tracking\Fire_Tab_Attachment_Files"/>
    <s v="39.3543117,-121.2389783,573.300000,3D"/>
    <m/>
    <m/>
    <m/>
    <n v="911"/>
    <m/>
    <s v="N"/>
    <s v="Y"/>
    <m/>
    <s v="Clear"/>
    <m/>
    <s v="Private Land"/>
    <s v="80ftX80ft"/>
    <s v="Calm"/>
    <m/>
    <s v="Unknown"/>
    <m/>
    <s v="3 meters - 0.25 Acres"/>
    <s v="80Ftx80FT"/>
    <s v="Cal Fire"/>
    <m/>
    <s v="Overhead"/>
    <m/>
    <s v="Y"/>
    <s v="TONY MARINO 1(530)682-6418"/>
    <s v="PG&amp;E Employee"/>
    <m/>
    <s v="OVERHEAD"/>
    <s v="CONDUCTOR, OVERHEAD"/>
    <s v="N"/>
    <s v="  "/>
    <m/>
    <m/>
    <m/>
    <m/>
    <m/>
    <m/>
    <m/>
    <m/>
    <m/>
    <m/>
    <m/>
    <m/>
    <m/>
    <m/>
    <m/>
    <m/>
    <m/>
    <m/>
    <m/>
    <m/>
    <m/>
    <m/>
    <m/>
    <m/>
    <m/>
    <m/>
    <m/>
    <m/>
    <m/>
    <m/>
    <m/>
    <m/>
    <m/>
    <m/>
    <m/>
    <m/>
    <m/>
    <m/>
    <m/>
    <m/>
    <m/>
    <m/>
    <m/>
    <m/>
    <m/>
    <m/>
    <m/>
  </r>
  <r>
    <n v="417"/>
    <s v="CFMD"/>
    <s v="3 - QC Complete"/>
    <n v="44369"/>
    <n v="44617"/>
    <s v="Large mulberry tree grew into service drop causing the insulation to wear off of the conductor. This resulted in a short at the limb and sparked a fire at the base of the tree. The ensuing fire was less than one meter in size."/>
    <s v="\\fxshare-nas05\quotashare-fs01\ESA\5 - Ignition Tracking\2021_Ignition_QC_Folders\20210421_1326659_nan_nan_T005270144"/>
    <s v=" "/>
    <m/>
    <m/>
    <m/>
    <m/>
    <m/>
    <s v="Not In Scope"/>
    <m/>
    <m/>
    <m/>
    <m/>
    <m/>
    <m/>
    <m/>
    <m/>
    <m/>
    <m/>
    <m/>
    <m/>
    <m/>
    <m/>
    <m/>
    <m/>
    <m/>
    <m/>
    <m/>
    <m/>
    <m/>
    <m/>
    <m/>
    <m/>
    <m/>
    <m/>
    <m/>
    <m/>
    <m/>
    <m/>
    <m/>
    <m/>
    <m/>
    <m/>
    <m/>
    <m/>
    <m/>
    <m/>
    <m/>
    <s v="Y"/>
    <n v="44348"/>
    <n v="44348"/>
    <s v="KAW8"/>
    <s v="(530)228-6312"/>
    <m/>
    <m/>
    <s v=" "/>
    <x v="248"/>
    <s v="09:29:00"/>
    <n v="44307"/>
    <s v="09:29:00"/>
    <s v="FAS"/>
    <s v="N"/>
    <s v="N"/>
    <n v="1326659"/>
    <m/>
    <m/>
    <s v="T005270144"/>
    <n v="101492779"/>
    <m/>
    <m/>
    <m/>
    <s v=" "/>
    <x v="0"/>
    <x v="0"/>
    <s v="Y"/>
    <s v="N"/>
    <s v="N"/>
    <s v="On April 21, 2021 at 0929 hours, a PG&amp;E Troubleman was dispatched to a customer outage on the Calistoga 1101 12kV Distribution Circuit number 102931101, in Non-HFTD Local Area Responsibility area on Black Lane in Cottonwood.  Initial analysis indicates a large mulberry tree grew into the service drop causing the ignition to wear off of the conductor. Windy weather conditions caused service to rock back and forth on a big tree limb, weaking the insulation, which broke through, rubbed two phases of neutral causing it to burn open at the tree limb. The embers went down and landed in another hollow tree at ground level, causing the smoldering.  The smoldering tree was extinguished by CAL Fire. The service was repaired and re-sagged affecting the one customer outage.  The tree was trimmed and the limb was removed. This information is preliminary."/>
    <s v="PG&amp;E"/>
    <s v="Vegetation"/>
    <m/>
    <s v="D"/>
    <m/>
    <s v="Structure-only"/>
    <s v="SMOLDERING AT BASE OF TREE"/>
    <m/>
    <m/>
    <m/>
    <m/>
    <s v="Vegetation"/>
    <s v="Contact from object"/>
    <s v="Veg. contact"/>
    <m/>
    <s v="Overhead"/>
    <x v="3"/>
    <s v="Service Drop"/>
    <m/>
    <m/>
    <s v=" "/>
    <x v="0"/>
    <n v="40.389323300000001"/>
    <n v="-122.2586517"/>
    <s v="Shasta"/>
    <s v="COTTONWOOD 1101 "/>
    <n v="12000"/>
    <m/>
    <x v="0"/>
    <s v="Cal Fire"/>
    <s v="Herbaceous"/>
    <m/>
    <m/>
    <s v="N"/>
    <m/>
    <m/>
    <n v="246"/>
    <m/>
    <s v="N"/>
    <s v="N"/>
    <m/>
    <m/>
    <s v="2021-04-21"/>
    <m/>
    <m/>
    <m/>
    <m/>
    <m/>
    <m/>
    <m/>
    <m/>
    <m/>
    <m/>
    <m/>
    <m/>
    <m/>
    <m/>
    <m/>
    <m/>
    <m/>
    <m/>
    <m/>
    <s v="  "/>
    <s v="NORTH VALLEY"/>
    <s v="REDDING 03"/>
    <s v="09:29"/>
    <n v="44307"/>
    <n v="1326659"/>
    <s v="T005270144"/>
    <n v="21385"/>
    <s v="BLACK LN"/>
    <s v="COTTONWOOD"/>
    <n v="40.389299999999999"/>
    <n v="-122.25740999999999"/>
    <s v="V8TKAW8"/>
    <s v="WALLER, KENNETH"/>
    <n v="102931101"/>
    <s v="20210421 11:22"/>
    <n v="9002"/>
    <m/>
    <s v="LARGE MULBERRY TREE GREW OVER SERVICE CONDUTOR AT CLEARANCE POLE AND WORE THE INSULATION OFF OF CONDUCTOR. THIS CAUSED A SHORT AT THE LIMB AND SPARKING A FIRE AT THE BASE OF THE TREE "/>
    <s v="Y"/>
    <n v="6"/>
    <s v="\\fxshare-nas05\quotashare-fs01\ESA\5 - Ignition Tracking\Fire_Tab_Attachment_Files"/>
    <s v="40.3893233,-122.2586517,121.400000,3D"/>
    <m/>
    <m/>
    <s v="RURAL NEIGHBORHOOD WITH DENSE_x000d__x000a_VEGITATION"/>
    <s v="ENGINEER STEPHENS/530-347-4737"/>
    <s v="SAP ID 101492779"/>
    <s v="N"/>
    <s v="Y"/>
    <m/>
    <s v="Other (Comments)"/>
    <s v="MODERATE TO LIGHT WIND"/>
    <s v="Private Land"/>
    <s v="BASE OF TREE SMOKING"/>
    <s v="Breezy"/>
    <m/>
    <s v="Vegetation"/>
    <s v="LARGE TREE LIMB GREW ONTO SERVICE "/>
    <s v="&lt; 1 meter"/>
    <s v="SMOLDERING AT BASE OF TREE"/>
    <s v="Cal Fire"/>
    <m/>
    <s v="Overhead"/>
    <s v="SERVICE FROM TX POLE, CROSSES ST THROUGH LARGE MULBERRY TREE TO CLEARANCE POLE"/>
    <s v="Y"/>
    <s v="PHOTO'S AND BURNT CONDUCTOR"/>
    <s v="PG&amp;E Employee"/>
    <s v="KEN WALLER  -  KAW8"/>
    <s v="TREE-GREW INTO LINE"/>
    <s v="SERVICE CONDUCTOR"/>
    <s v="N"/>
    <s v="  "/>
    <m/>
    <m/>
    <m/>
    <m/>
    <m/>
    <m/>
    <m/>
    <m/>
    <m/>
    <m/>
    <m/>
    <m/>
    <m/>
    <m/>
    <m/>
    <m/>
    <m/>
    <m/>
    <m/>
    <m/>
    <m/>
    <m/>
    <m/>
    <m/>
    <m/>
    <m/>
    <m/>
    <m/>
    <m/>
    <m/>
    <m/>
    <m/>
    <m/>
    <m/>
    <m/>
    <m/>
    <m/>
    <m/>
    <m/>
    <m/>
    <m/>
    <m/>
    <m/>
    <m/>
    <m/>
    <m/>
    <m/>
  </r>
  <r>
    <n v="416"/>
    <s v="AGFC"/>
    <s v="3 - QC Complete"/>
    <n v="44313"/>
    <n v="44617"/>
    <s v="Pole fire due to unknown cause. The ensuing fire was limited to PG&amp;E assets. Received CAP 120864060 from Katie Joyner on Monday 4/26/2021.  This incident was changed to Not Attributable to PG&amp;E. The cause of the fire was found to be homeless."/>
    <s v="\\fxshare-nas05\quotashare-fs01\ESA\5 - Ignition Tracking\2021_Ignition_QC_Folders\20210421_nan_nan_nan_T005269905"/>
    <s v=" "/>
    <m/>
    <m/>
    <m/>
    <m/>
    <m/>
    <s v="Not In Scope"/>
    <m/>
    <m/>
    <m/>
    <m/>
    <m/>
    <m/>
    <m/>
    <m/>
    <m/>
    <m/>
    <m/>
    <m/>
    <m/>
    <m/>
    <m/>
    <m/>
    <m/>
    <m/>
    <m/>
    <m/>
    <m/>
    <m/>
    <m/>
    <m/>
    <m/>
    <m/>
    <m/>
    <m/>
    <m/>
    <m/>
    <m/>
    <m/>
    <m/>
    <m/>
    <m/>
    <m/>
    <m/>
    <m/>
    <m/>
    <m/>
    <m/>
    <m/>
    <m/>
    <m/>
    <m/>
    <m/>
    <s v=" "/>
    <x v="248"/>
    <s v="07:07:00"/>
    <m/>
    <m/>
    <s v="FAS"/>
    <s v="N"/>
    <s v="N"/>
    <m/>
    <m/>
    <m/>
    <s v="T005269905"/>
    <s v="120858035, 120859914"/>
    <m/>
    <m/>
    <m/>
    <s v=" "/>
    <x v="0"/>
    <x v="1"/>
    <s v="N"/>
    <s v="N"/>
    <s v="N"/>
    <m/>
    <s v="Not PG&amp;E"/>
    <s v="Other"/>
    <s v="Pole"/>
    <m/>
    <m/>
    <s v="&lt;0.25"/>
    <s v="pole"/>
    <m/>
    <m/>
    <m/>
    <m/>
    <s v="Other Fire: Non-PG&amp;E related"/>
    <m/>
    <m/>
    <m/>
    <s v="Overhead"/>
    <x v="1"/>
    <m/>
    <s v="Pole"/>
    <m/>
    <s v=" "/>
    <x v="0"/>
    <n v="38.022263299999999"/>
    <n v="-121.28029170000001"/>
    <s v="San Joaquin"/>
    <s v="LOCKEFORD #1 60kV"/>
    <n v="60000"/>
    <m/>
    <x v="0"/>
    <s v="Stockton FD"/>
    <s v="Urban"/>
    <m/>
    <m/>
    <s v="N"/>
    <m/>
    <m/>
    <m/>
    <m/>
    <s v="N"/>
    <s v="N"/>
    <m/>
    <m/>
    <s v="2021-04-21"/>
    <m/>
    <m/>
    <m/>
    <m/>
    <m/>
    <m/>
    <m/>
    <m/>
    <m/>
    <m/>
    <m/>
    <m/>
    <m/>
    <m/>
    <m/>
    <m/>
    <m/>
    <m/>
    <m/>
    <s v="  "/>
    <s v="STOCKTON"/>
    <s v="STOCKTON 03"/>
    <s v="07:07"/>
    <n v="44307"/>
    <m/>
    <s v="T005269905"/>
    <s v="UNKNOWN"/>
    <s v="HAMMER LN XST LORRAINE"/>
    <s v="STOCKTON"/>
    <m/>
    <m/>
    <s v="Q4TWLSK"/>
    <s v="SORIA, WILLIAM "/>
    <m/>
    <s v="20210421 09:45"/>
    <n v="9002"/>
    <m/>
    <s v="pole fire"/>
    <s v="Y"/>
    <m/>
    <m/>
    <s v="38.0222633,-121.2802917,0.000000,3D"/>
    <m/>
    <m/>
    <m/>
    <s v="SFD"/>
    <m/>
    <s v="N"/>
    <s v="Y"/>
    <m/>
    <s v="Clear"/>
    <m/>
    <s v="PG&amp;E Only"/>
    <m/>
    <s v="Calm"/>
    <m/>
    <s v="Unknown"/>
    <m/>
    <s v="Other (Comments)"/>
    <s v="pole"/>
    <s v="Fire Dept"/>
    <m/>
    <s v="Overhead"/>
    <m/>
    <s v="N"/>
    <m/>
    <m/>
    <m/>
    <s v="FIRE, POLE"/>
    <s v="POLE-WOOD"/>
    <s v="N"/>
    <s v="  "/>
    <m/>
    <m/>
    <m/>
    <m/>
    <m/>
    <m/>
    <m/>
    <m/>
    <m/>
    <m/>
    <m/>
    <m/>
    <m/>
    <m/>
    <m/>
    <m/>
    <m/>
    <m/>
    <m/>
    <m/>
    <m/>
    <m/>
    <m/>
    <m/>
    <m/>
    <m/>
    <m/>
    <m/>
    <m/>
    <m/>
    <m/>
    <m/>
    <m/>
    <m/>
    <m/>
    <m/>
    <m/>
    <m/>
    <m/>
    <m/>
    <m/>
    <m/>
    <m/>
    <m/>
    <m/>
    <m/>
    <m/>
  </r>
  <r>
    <n v="415"/>
    <s v="S7RM"/>
    <s v="3 - QC Complete"/>
    <n v="44314"/>
    <n v="44617"/>
    <s v="Horned owl on riser 82799 caused the conductor to burn and igniting a small veg fire roughly 1 meter - &lt; 3 meters in size. Troubleman created a corrective tag for the damaged pothead riser to be replaced. "/>
    <s v="\\fxshare-nas05\quotashare-fs01\ESA\5 - Ignition Tracking\2021_Ignition_QC_Folders\20210421_1326101_21-0051129_nan_T005269821"/>
    <s v=" "/>
    <m/>
    <m/>
    <m/>
    <m/>
    <m/>
    <s v="Not In Scope"/>
    <m/>
    <m/>
    <m/>
    <m/>
    <m/>
    <m/>
    <m/>
    <m/>
    <m/>
    <m/>
    <m/>
    <m/>
    <m/>
    <m/>
    <m/>
    <m/>
    <m/>
    <m/>
    <m/>
    <m/>
    <m/>
    <m/>
    <m/>
    <m/>
    <m/>
    <m/>
    <m/>
    <m/>
    <m/>
    <m/>
    <m/>
    <m/>
    <m/>
    <m/>
    <m/>
    <m/>
    <m/>
    <m/>
    <m/>
    <s v="Y"/>
    <n v="44312"/>
    <n v="44313"/>
    <s v="DECO"/>
    <s v="DECO@pge.com"/>
    <s v="It was a 01:43 callout. "/>
    <m/>
    <s v=" "/>
    <x v="248"/>
    <s v="01:44:00"/>
    <n v="44307"/>
    <s v="01:44:00"/>
    <s v="FAS"/>
    <s v="N"/>
    <s v="N"/>
    <n v="1326101"/>
    <s v="21-0051129"/>
    <m/>
    <s v="T005269821, T005269828"/>
    <s v="120856629, PM # 31536549"/>
    <m/>
    <m/>
    <s v="PG&amp;E_415_ignition_20210421_1.jpg"/>
    <s v=" "/>
    <x v="1"/>
    <x v="0"/>
    <s v="Y"/>
    <s v="Y"/>
    <s v="N"/>
    <s v="On April 21st, 2021 at 01:43 hrs. a PG &amp; E Troubleman was dispatched to the Tulare Lake 1104 12 KV Distribution Circuit near Racine Ave. in Kettleman City in response to a report of a wire down and subsequent vegetation fire at the base of a pole.  Initial analysis indicates that a horned owl on Riser 82799 caused the conductor cable to burn and ignite a small grass fire at the base of the pole. (see attached photo in shared file.)   The ensuing fire was 1 Meter &lt; 3 Meters in size and was suppressed by the Kings County/Kettleman City FD.  On 4/27/2021 a PG &amp; E crew returned to the scene to replace the riser, 600AMP of  cable and  replaced 6 potheads"/>
    <s v="PG&amp;E"/>
    <s v="Other"/>
    <s v="Conductor"/>
    <s v="D"/>
    <s v="D"/>
    <s v="&lt;0.25"/>
    <s v="10 X 15 Feet"/>
    <m/>
    <m/>
    <m/>
    <m/>
    <s v="Contact - Animal - Bird"/>
    <s v="Contact from object"/>
    <s v="Animal contact"/>
    <s v="Y"/>
    <s v="Overhead"/>
    <x v="0"/>
    <s v="Riser"/>
    <s v="Riser, Cable, 6 potheads."/>
    <n v="43227139"/>
    <s v=" "/>
    <x v="0"/>
    <n v="35.996765000000003"/>
    <n v="-119.95013"/>
    <s v="Kings"/>
    <s v="TULARE LAKE 1104"/>
    <n v="12000"/>
    <m/>
    <x v="0"/>
    <s v="Kings County FD"/>
    <s v="Herbaceous"/>
    <m/>
    <m/>
    <s v="N"/>
    <m/>
    <m/>
    <m/>
    <m/>
    <s v="N"/>
    <s v="N"/>
    <m/>
    <m/>
    <s v="2021-04-21"/>
    <m/>
    <m/>
    <m/>
    <m/>
    <m/>
    <m/>
    <m/>
    <m/>
    <m/>
    <m/>
    <m/>
    <m/>
    <m/>
    <m/>
    <m/>
    <m/>
    <m/>
    <m/>
    <m/>
    <s v="  "/>
    <s v="FRESNO"/>
    <s v="COALINGA 01"/>
    <s v="01:44"/>
    <n v="44307"/>
    <n v="1326101"/>
    <s v="T005269821"/>
    <n v="33464"/>
    <s v="BERNARD DR"/>
    <s v="KETTLEMAN CI"/>
    <n v="36.003830000000001"/>
    <n v="-119.94981"/>
    <s v="F1TDECO"/>
    <s v="CROSSWY, DARRELL"/>
    <n v="252951104"/>
    <s v="20210421 05:06"/>
    <n v="9111"/>
    <n v="1"/>
    <s v="HORNED OWL ON RISER 82799 CAUSED CABLE TO BURN STARTING A SMALL VEG FIRE ABOUT 15'X10'. EC TAG MADE FOR CREW TO REPLACE RISER AND CABLE."/>
    <s v="Y"/>
    <m/>
    <m/>
    <s v="35.9967650,-119.9501300,75.300000,3D"/>
    <m/>
    <m/>
    <s v="BASE OF POLE"/>
    <s v="KINGS COUNTY KETTLEMAN CITY"/>
    <m/>
    <s v="N"/>
    <s v="Y"/>
    <m/>
    <s v="Clear"/>
    <m/>
    <s v="Private Land"/>
    <m/>
    <s v="Calm"/>
    <m/>
    <s v="Bird Contact"/>
    <m/>
    <s v="1 meter - &lt; 3 meters"/>
    <m/>
    <s v="Fire Dept"/>
    <m/>
    <s v="Overhead"/>
    <m/>
    <s v="N"/>
    <m/>
    <m/>
    <m/>
    <s v="BIRD-FOUND"/>
    <s v="POTHEAD (RISER TERMINATION)"/>
    <s v="N"/>
    <s v="  "/>
    <s v="Unplanned"/>
    <s v="Fresno"/>
    <s v="Coalinga"/>
    <s v="252951104, TULARE LAKE-1104"/>
    <s v="21-0051129"/>
    <s v="Unplanned"/>
    <s v="Clear;32-90 F"/>
    <s v="479"/>
    <n v="46531"/>
    <s v="NO"/>
    <s v="Line to Line"/>
    <s v="Sustained"/>
    <s v="No"/>
    <s v="894724"/>
    <s v="OH"/>
    <s v="Line Recloser"/>
    <n v="1326101"/>
    <s v="Pothead(Riser Termination), Burned/flashed"/>
    <s v="A C"/>
    <m/>
    <m/>
    <s v="TULARE LAKE SUB"/>
    <s v="82799"/>
    <m/>
    <m/>
    <m/>
    <s v="No"/>
    <s v="Animal, Bird found"/>
    <m/>
    <s v="No"/>
    <n v="3"/>
    <n v="5"/>
    <s v="R1OD"/>
    <s v="Distribution Circuit"/>
    <s v="JU1U"/>
    <s v="04/21/21 01:36"/>
    <s v="JU1U"/>
    <s v="04/21/21 04:05"/>
    <s v="04/21/21 04:31"/>
    <m/>
    <m/>
    <m/>
    <m/>
    <m/>
    <m/>
    <m/>
    <m/>
  </r>
  <r>
    <n v="414"/>
    <s v="AGFC"/>
    <s v="3 - QC Complete"/>
    <n v="44307"/>
    <n v="44617"/>
    <s v="Structure fire, not attributable to PG&amp;E. Fire in attic of house. PG&amp;E service is underground."/>
    <s v="\\fxshare-nas05\quotashare-fs01\ESA\5 - Ignition Tracking\2021_Ignition_QC_Folders\20210421_nan_nan_nan_6600276"/>
    <s v=" "/>
    <m/>
    <m/>
    <m/>
    <m/>
    <m/>
    <s v="Not In Scope"/>
    <m/>
    <m/>
    <m/>
    <m/>
    <m/>
    <m/>
    <m/>
    <m/>
    <m/>
    <m/>
    <m/>
    <m/>
    <m/>
    <m/>
    <m/>
    <m/>
    <m/>
    <m/>
    <m/>
    <m/>
    <m/>
    <m/>
    <m/>
    <m/>
    <m/>
    <m/>
    <m/>
    <m/>
    <m/>
    <m/>
    <m/>
    <m/>
    <m/>
    <m/>
    <m/>
    <m/>
    <m/>
    <m/>
    <m/>
    <m/>
    <m/>
    <m/>
    <m/>
    <m/>
    <m/>
    <m/>
    <s v=" "/>
    <x v="248"/>
    <s v="00:47:00"/>
    <m/>
    <m/>
    <s v="FAS"/>
    <s v="N"/>
    <s v="N"/>
    <m/>
    <m/>
    <m/>
    <n v="6600276"/>
    <m/>
    <m/>
    <m/>
    <m/>
    <s v=" "/>
    <x v="0"/>
    <x v="1"/>
    <s v="N"/>
    <s v="N"/>
    <s v="N"/>
    <s v="Structure fire, not attributable to PG&amp;E. Fire in attic of house. PG&amp;E service is underground."/>
    <s v="Not PG&amp;E"/>
    <s v="Building"/>
    <m/>
    <m/>
    <m/>
    <s v="&lt;3 meters of linear travel"/>
    <m/>
    <m/>
    <m/>
    <m/>
    <m/>
    <s v="Other Fire: Non-PG&amp;E related"/>
    <m/>
    <m/>
    <m/>
    <s v="Subsurface"/>
    <x v="1"/>
    <m/>
    <m/>
    <m/>
    <s v=" "/>
    <x v="0"/>
    <n v="35.343735000000002"/>
    <n v="-119.0529717"/>
    <s v="Kern"/>
    <s v="STOCKDALE 2110"/>
    <n v="21000"/>
    <m/>
    <x v="0"/>
    <s v="Bakersfield FD"/>
    <s v="Urban"/>
    <m/>
    <m/>
    <s v="N"/>
    <m/>
    <m/>
    <m/>
    <m/>
    <s v="N"/>
    <s v="N"/>
    <m/>
    <m/>
    <s v="2021-04-21"/>
    <m/>
    <m/>
    <m/>
    <m/>
    <m/>
    <m/>
    <m/>
    <m/>
    <m/>
    <m/>
    <m/>
    <m/>
    <m/>
    <m/>
    <m/>
    <m/>
    <m/>
    <m/>
    <m/>
    <s v="  "/>
    <s v="KERN"/>
    <s v="BAKERSFIELD 03"/>
    <s v="00:47"/>
    <n v="44307"/>
    <m/>
    <n v="6600276"/>
    <s v="UNKNOWN"/>
    <s v="PREMISES DO NOT CHANGE"/>
    <s v="BAKERSFIELD"/>
    <n v="35.383830000000003"/>
    <n v="-119.01666899999999"/>
    <s v="K1TD0C5"/>
    <s v="COVERT, DUSTIN"/>
    <m/>
    <s v="20210421 01:44"/>
    <n v="1121"/>
    <m/>
    <s v="Upon arrival code enforcement said there was an electrical fire in attic and he wanted meters booted. went to each panel and booted them and tested no  volts on all breakers in each panel. Made a disconnect tag for each as well."/>
    <s v="Y"/>
    <m/>
    <m/>
    <s v="35.3437350,-119.0529717,131.000000,2D"/>
    <m/>
    <m/>
    <m/>
    <s v="bakersfield FD"/>
    <m/>
    <s v="N"/>
    <s v="Y"/>
    <s v="N"/>
    <s v="Clear"/>
    <m/>
    <s v="Structures"/>
    <m/>
    <s v="Calm"/>
    <m/>
    <s v="3rd Party"/>
    <s v="electricial fire in attic"/>
    <s v="Structure Only"/>
    <m/>
    <s v="Fire Dept"/>
    <m/>
    <s v="Subsurface"/>
    <s v="UG house service"/>
    <s v="N"/>
    <m/>
    <m/>
    <m/>
    <m/>
    <m/>
    <m/>
    <s v="  "/>
    <m/>
    <m/>
    <m/>
    <m/>
    <m/>
    <m/>
    <m/>
    <m/>
    <m/>
    <m/>
    <m/>
    <m/>
    <m/>
    <m/>
    <m/>
    <m/>
    <m/>
    <m/>
    <m/>
    <m/>
    <m/>
    <m/>
    <m/>
    <m/>
    <m/>
    <m/>
    <m/>
    <m/>
    <m/>
    <m/>
    <m/>
    <m/>
    <m/>
    <m/>
    <m/>
    <m/>
    <m/>
    <m/>
    <m/>
    <m/>
    <m/>
    <m/>
    <m/>
    <m/>
    <m/>
    <m/>
    <m/>
  </r>
  <r>
    <n v="483"/>
    <s v="S7RM"/>
    <s v="3 - QC Complete"/>
    <n v="44323"/>
    <n v="44617"/>
    <s v="Foggy conditions caused tracking from insulator, resulting in an ignition. The fire size is unknown at this time. A following up with the troubleman will need to conducted.  CAP 120922170 - States three separate pole fires occurred in the span of 10 days and were found to be attributable to tracking. The three igntions were Index 432, Index 483 &amp; Index 484. T Man responded on 5/6/2021 with fire info. details. "/>
    <s v="\\fxshare-nas05\quotashare-fs01\ESA\5 - Ignition Tracking\2021_Ignition_QC_Folders\20210420_1326059_21-0051116_nan_T005269795"/>
    <s v=" "/>
    <m/>
    <m/>
    <m/>
    <m/>
    <m/>
    <s v="Not In Scope"/>
    <m/>
    <m/>
    <m/>
    <m/>
    <m/>
    <m/>
    <m/>
    <m/>
    <m/>
    <m/>
    <m/>
    <m/>
    <m/>
    <m/>
    <m/>
    <m/>
    <m/>
    <m/>
    <m/>
    <m/>
    <m/>
    <m/>
    <m/>
    <m/>
    <m/>
    <m/>
    <m/>
    <m/>
    <m/>
    <m/>
    <m/>
    <m/>
    <m/>
    <m/>
    <m/>
    <m/>
    <m/>
    <m/>
    <m/>
    <s v="Y"/>
    <n v="44321"/>
    <n v="44322"/>
    <s v="JJSX"/>
    <s v="JJSX@pge.com"/>
    <s v="Requesting fire specific information. "/>
    <m/>
    <s v=" "/>
    <x v="249"/>
    <s v="22:48:00"/>
    <n v="44306"/>
    <s v="23:00:00"/>
    <s v="FAS"/>
    <s v="Y"/>
    <s v="N"/>
    <n v="1326059"/>
    <s v="21-0051116"/>
    <m/>
    <s v="T005269795"/>
    <n v="120856588"/>
    <m/>
    <m/>
    <m/>
    <s v=" "/>
    <x v="0"/>
    <x v="0"/>
    <s v="N"/>
    <s v="Y"/>
    <s v="N"/>
    <s v="On April 20th, 2021 at 22:48 hrs. a PG &amp; E Troubleman was dispatched to the Cayetano 21 KV Distribution circuit near Morgan Territory Rd. in rural Livermore in response to reports of a pole top fire and a cross arm hanging down.   This incident occurred in a tier 3 extreme HFTD during a strong wind event and foggy conditions.  There was an ensuing  fire which per the Troubleman, was confined to the pole, was 1 Meter -&lt; 3 Meters in size and was extinguished by the San Ramon Valley FD.   Initial analysis indicates that tracking  due to contamination was the cause of this ignition.    A CAP (# 120922170) was initiated related to this ignition due to the fact that there had been 3 pole top fires in 10 days on this circuit all of which resulted in power outages and all with a suspected cause of tracking due to contamination.    All of the involved poles that tracked are approved for B insulation districts and 21 KV circuits.  A check of other poles in this area identifed 30 other locations where there are signs of tracking on the Primary Wood Crossarms.  On 4/21/2021 a PG &amp; E crew replaced the cross arm with a composite one  and the down Guy to prevent a reoccurance of this type of ignition.  "/>
    <s v="PG&amp;E"/>
    <s v="Other"/>
    <s v="Pole"/>
    <s v="D"/>
    <s v="D"/>
    <s v="Structure-PG&amp;E only"/>
    <s v="Fire contained to the pole only-per email. "/>
    <m/>
    <m/>
    <m/>
    <m/>
    <s v="Contamination"/>
    <s v="Contamination"/>
    <s v="Tracking"/>
    <s v="Y"/>
    <s v="Overhead"/>
    <x v="0"/>
    <s v="Insulator"/>
    <s v="Guy line, Pole top, cross arm"/>
    <n v="100899487"/>
    <s v=" "/>
    <x v="2"/>
    <n v="37.799342987899998"/>
    <n v="-121.78209525440001"/>
    <s v="Contra Costa"/>
    <s v="CAYETANO 2109"/>
    <n v="21000"/>
    <m/>
    <x v="0"/>
    <s v="San Ramon FD"/>
    <s v="Urban"/>
    <m/>
    <m/>
    <s v="Y"/>
    <s v="Ohlone 2020"/>
    <m/>
    <n v="530"/>
    <m/>
    <s v="N"/>
    <s v="N"/>
    <m/>
    <m/>
    <s v="2021-05-04"/>
    <m/>
    <m/>
    <m/>
    <m/>
    <m/>
    <m/>
    <m/>
    <m/>
    <m/>
    <m/>
    <m/>
    <m/>
    <m/>
    <m/>
    <m/>
    <m/>
    <m/>
    <m/>
    <m/>
    <s v="  "/>
    <s v="MISSION"/>
    <s v="LIVRMORE"/>
    <s v="22:48"/>
    <n v="44306"/>
    <n v="1326059"/>
    <s v="T005269795"/>
    <n v="9990"/>
    <s v="LOS VAQUEROS RD"/>
    <m/>
    <n v="37.788559999999997"/>
    <n v="-121.76988"/>
    <s v="M3TJJSX"/>
    <s v="John Stewart"/>
    <n v="14422109"/>
    <s v="2021/04/21 01:04:52"/>
    <n v="9002"/>
    <m/>
    <s v="SMART MTR AUTO-GENERATED TAG"/>
    <s v="N"/>
    <m/>
    <m/>
    <m/>
    <m/>
    <m/>
    <m/>
    <m/>
    <m/>
    <m/>
    <m/>
    <s v="Y"/>
    <m/>
    <m/>
    <m/>
    <m/>
    <m/>
    <m/>
    <m/>
    <s v="Pole fire.  Top 6-8' of pole burned.  Crossarm is hanging on by brace bolt.  Rep"/>
    <m/>
    <m/>
    <m/>
    <m/>
    <s v="Overhead"/>
    <m/>
    <m/>
    <m/>
    <m/>
    <m/>
    <s v="FIRE, POLE"/>
    <s v="POLE-WOOD"/>
    <m/>
    <s v="  "/>
    <s v="Unplanned"/>
    <s v="Mission"/>
    <s v="Livermore"/>
    <s v="014422109, CAYETANO-2109"/>
    <s v="21-0051116"/>
    <s v="Unplanned"/>
    <s v="Strong Winds,Clear;32-90 F"/>
    <s v="62"/>
    <s v="25978"/>
    <s v="NO"/>
    <s v="Line to Line"/>
    <s v="Sustained"/>
    <s v="No"/>
    <s v="71415"/>
    <s v="OH"/>
    <s v="Fuse"/>
    <s v="1326059"/>
    <s v="Pole-Wood, Burned/flashed"/>
    <m/>
    <s v="04/21/21 00:25"/>
    <m/>
    <s v="C/O 71415 ON MORGAN TERRITORY RD"/>
    <s v="10695 MORGAN TERRITORY"/>
    <s v="SU so-nd19886 OPEN"/>
    <m/>
    <m/>
    <s v="No"/>
    <s v="Equipment Failure/Involved, Fire, pole"/>
    <m/>
    <s v="No"/>
    <m/>
    <m/>
    <m/>
    <m/>
    <m/>
    <m/>
    <m/>
    <m/>
    <m/>
    <m/>
    <m/>
    <m/>
    <m/>
    <m/>
    <m/>
    <m/>
    <m/>
  </r>
  <r>
    <n v="413"/>
    <s v="S7RM"/>
    <s v="3 - QC Complete"/>
    <n v="44313"/>
    <n v="44617"/>
    <s v="Tree fell into overhead circuit resulting in an ignition 3 meters - 0.25 acres in size."/>
    <s v="\\fxshare-nas05\quotashare-fs01\ESA\5 - Ignition Tracking\2021_Ignition_QC_Folders\20210420_1326017_21-0051094_nan_T005269730"/>
    <s v=" "/>
    <m/>
    <m/>
    <m/>
    <m/>
    <m/>
    <s v="Not In Scope"/>
    <m/>
    <m/>
    <m/>
    <m/>
    <m/>
    <m/>
    <m/>
    <m/>
    <m/>
    <m/>
    <m/>
    <m/>
    <m/>
    <m/>
    <m/>
    <m/>
    <m/>
    <m/>
    <m/>
    <m/>
    <m/>
    <m/>
    <m/>
    <m/>
    <m/>
    <m/>
    <m/>
    <m/>
    <m/>
    <m/>
    <m/>
    <m/>
    <m/>
    <m/>
    <m/>
    <m/>
    <m/>
    <m/>
    <m/>
    <s v="Y"/>
    <n v="44313"/>
    <n v="44313"/>
    <s v="AXBR"/>
    <s v="AXBR@pge.com"/>
    <m/>
    <m/>
    <s v=" "/>
    <x v="249"/>
    <s v="20:39:00"/>
    <n v="44306"/>
    <s v="20:39:00"/>
    <s v="FAS"/>
    <s v="N"/>
    <s v="N"/>
    <n v="1326017"/>
    <s v="21-0051094"/>
    <m/>
    <s v="T005269730"/>
    <s v="120856302, PM # 44755985"/>
    <m/>
    <m/>
    <s v="PG&amp;E_413_ignition_20210420_1.jpg"/>
    <s v=" "/>
    <x v="1"/>
    <x v="0"/>
    <s v="Y"/>
    <s v="Y"/>
    <s v="N"/>
    <s v="On April 20th, 2021 at 20:39 hrs. a PG &amp; E Troubleman was dispatched to the Tivy Valley 1106 12 KV Distribution Circuit near N. Piedra  and Frankwood Drives  in the City of Sanger in response to reports of a wire down with an outage and a small vegetation fire.  This ignition occured during a gusty wind condition in a Non-HFTD.  Initial analysis indicates that a small tree limb broke off and landed on a secondary overhead line resulting in a small ignition.  (see attached photo in shared file.)  The fire was located at the base of the pole, was approximately 2 ft X 2 ft in size and was suppressed by CAL Fire.  The Troubleman patrolled the area and found burned 4 ACSR wire near the point of origin.  A PG &amp; E crew returned on 4/21/2021 replaced 400 feet of 4 ACSR wire."/>
    <s v="PG&amp;E"/>
    <s v="Vegetation"/>
    <m/>
    <s v="D"/>
    <s v="D"/>
    <s v="&lt;3 meters of linear travel"/>
    <s v="2 X 2 feet"/>
    <m/>
    <m/>
    <m/>
    <m/>
    <s v="Vegetation"/>
    <s v="Contact from object"/>
    <s v="Veg. contact"/>
    <s v="Y"/>
    <s v="Overhead"/>
    <x v="2"/>
    <s v="Conductor - Open Wire Secondary"/>
    <s v="Conductor"/>
    <n v="103265872"/>
    <s v=" "/>
    <x v="0"/>
    <n v="36.749676700000002"/>
    <n v="-119.4490933"/>
    <s v="Fresno"/>
    <s v="TIVY VALLEY 1106"/>
    <s v="0-750"/>
    <m/>
    <x v="0"/>
    <s v="Cal Fire"/>
    <s v="Agriculture"/>
    <m/>
    <m/>
    <s v="N"/>
    <m/>
    <m/>
    <m/>
    <m/>
    <s v="N"/>
    <s v="N"/>
    <m/>
    <m/>
    <s v="2021-04-21"/>
    <m/>
    <m/>
    <n v="44319"/>
    <s v="Unverified"/>
    <s v="Bad directions given by TMAN. Only intersection listed. No obvious signs of recent tree failure at intersection. Address or gps needed due to wooded area, and fenced off parcels. No signs of fire or ignition in the immediate area of the intersection or GPS coordinates given by VM Incident (Fire) Report Form."/>
    <m/>
    <m/>
    <m/>
    <m/>
    <m/>
    <m/>
    <m/>
    <m/>
    <m/>
    <m/>
    <m/>
    <m/>
    <m/>
    <m/>
    <s v=" "/>
    <s v="FRESNO"/>
    <s v="DINUBA 02"/>
    <s v="20:39"/>
    <s v="04/20/2021"/>
    <n v="1326017"/>
    <s v="T005269730"/>
    <n v="19716"/>
    <s v="E TRIMMER SPRINGS RD"/>
    <s v="SANGER"/>
    <n v="36.75253"/>
    <n v="-119.43922000000001"/>
    <s v="F3TAXBR"/>
    <s v="BENEGAR, AL"/>
    <n v="252941106"/>
    <s v="20210420 22:33"/>
    <n v="9260"/>
    <m/>
    <s v="F3TAXBR BROKEN LIMB ON LINE BURNED LINES DOWN SMALL FIRE "/>
    <s v="Y"/>
    <m/>
    <m/>
    <s v="36.7496767,-119.4490933,124.900000,3D"/>
    <m/>
    <m/>
    <m/>
    <s v="CAL-FIRE #FKU 005758"/>
    <m/>
    <s v="N"/>
    <s v="Y"/>
    <m/>
    <s v="Clear"/>
    <s v="VARIBLE WIND"/>
    <s v="Private Land"/>
    <m/>
    <s v="Gusty"/>
    <m/>
    <s v="Vegetation"/>
    <m/>
    <s v="3 meters - 0.25 Acres"/>
    <m/>
    <s v="Cal Fire"/>
    <m/>
    <s v="Overhead"/>
    <m/>
    <s v="Y"/>
    <s v="BURNED 4ACSR NEAR POINT OF IGNITION"/>
    <s v="PG&amp;E Employee"/>
    <s v="Al Benegar"/>
    <s v="TREE-BRANCH FELL INTO LINE"/>
    <s v="CONDUCTOR, OVERHEAD"/>
    <s v="N"/>
    <s v=" "/>
    <s v="Unplanned"/>
    <s v="Fresno"/>
    <s v="Dinuba"/>
    <s v="252941106, TIVY VALLEY-1106"/>
    <s v="21-0051094"/>
    <s v="Unplanned"/>
    <s v="Clear;32-90 F"/>
    <s v="177"/>
    <n v="11216"/>
    <s v="YES"/>
    <s v="Line to Ground"/>
    <s v="Sustained"/>
    <s v="No"/>
    <s v="7150"/>
    <s v="OH"/>
    <s v="Line Recloser"/>
    <n v="1326017"/>
    <s v="Conductor, Overhead, Broken, wire on ground"/>
    <s v="A GRD "/>
    <s v="04/20/21 22:39"/>
    <m/>
    <s v="PIEDRA RD &amp; FRANKWOOD"/>
    <s v="1 P/W OF MTR #1006947584"/>
    <m/>
    <m/>
    <m/>
    <s v="No"/>
    <s v="Equipment Failure/Involved, Overhead"/>
    <m/>
    <s v="No"/>
    <n v="5"/>
    <n v="44"/>
    <s v="R1OD"/>
    <s v="Distribution Circuit"/>
    <s v="R1OD"/>
    <s v="04/20/21 20:26"/>
    <m/>
    <s v="04/21/21 01:30"/>
    <m/>
    <m/>
    <m/>
    <m/>
    <m/>
    <m/>
    <m/>
    <m/>
    <m/>
  </r>
  <r>
    <n v="412"/>
    <s v="AGFC"/>
    <s v="3 - QC Complete"/>
    <n v="44307"/>
    <n v="44617"/>
    <s v="Stucture fire, not attributable to PG&amp;E."/>
    <s v="\\fxshare-nas05\quotashare-fs01\ESA\5 - Ignition Tracking\2021_Ignition_QC_Folders\20210420_nan_nan_nan_4536350503"/>
    <s v=" "/>
    <m/>
    <m/>
    <m/>
    <m/>
    <m/>
    <s v="Not In Scope"/>
    <m/>
    <m/>
    <m/>
    <m/>
    <m/>
    <m/>
    <m/>
    <m/>
    <m/>
    <m/>
    <m/>
    <m/>
    <m/>
    <m/>
    <m/>
    <m/>
    <m/>
    <m/>
    <m/>
    <m/>
    <m/>
    <m/>
    <m/>
    <m/>
    <m/>
    <m/>
    <m/>
    <m/>
    <m/>
    <m/>
    <m/>
    <m/>
    <m/>
    <m/>
    <m/>
    <m/>
    <m/>
    <m/>
    <m/>
    <m/>
    <m/>
    <m/>
    <m/>
    <m/>
    <m/>
    <m/>
    <s v=" "/>
    <x v="249"/>
    <s v="18:00:00"/>
    <m/>
    <m/>
    <s v="FAS"/>
    <s v="N"/>
    <s v="N"/>
    <m/>
    <m/>
    <m/>
    <n v="4536350503"/>
    <m/>
    <m/>
    <m/>
    <m/>
    <s v=" "/>
    <x v="0"/>
    <x v="1"/>
    <s v="N"/>
    <s v="N"/>
    <s v="N"/>
    <s v="Stucture fire, not attributable to PG&amp;E."/>
    <s v="Not PG&amp;E"/>
    <s v="Building"/>
    <m/>
    <m/>
    <m/>
    <s v="Structure-only"/>
    <m/>
    <m/>
    <m/>
    <m/>
    <m/>
    <s v="Other Fire: Non-PG&amp;E related"/>
    <m/>
    <m/>
    <m/>
    <s v="Overhead"/>
    <x v="1"/>
    <m/>
    <m/>
    <m/>
    <s v=" "/>
    <x v="1"/>
    <n v="39.387419999999999"/>
    <n v="-123.782195"/>
    <s v="Mendocino"/>
    <s v="FORT BRAGG A 1102 "/>
    <n v="12000"/>
    <m/>
    <x v="0"/>
    <s v="Cal Fire"/>
    <s v="Conifer Forest"/>
    <m/>
    <m/>
    <s v="N"/>
    <m/>
    <m/>
    <n v="140"/>
    <m/>
    <s v="N"/>
    <s v="N"/>
    <m/>
    <m/>
    <s v="2021-04-21"/>
    <m/>
    <m/>
    <m/>
    <m/>
    <m/>
    <m/>
    <m/>
    <m/>
    <m/>
    <m/>
    <m/>
    <m/>
    <m/>
    <m/>
    <m/>
    <m/>
    <m/>
    <m/>
    <m/>
    <s v="  "/>
    <s v="NORTH COAST"/>
    <s v="FORT BRAGG 01"/>
    <s v="18:00"/>
    <n v="44306"/>
    <m/>
    <n v="4536350503"/>
    <n v="31100"/>
    <s v="TURNER DR REAR"/>
    <s v="FORT BRAGG"/>
    <n v="39.385706999999996"/>
    <n v="-123.78228900000001"/>
    <s v="W2TDMFF"/>
    <s v="FELICICH, DAVID"/>
    <n v="42761102"/>
    <s v="20210420 19:52"/>
    <n v="1101"/>
    <m/>
    <s v="SUSPICIOUS STRUCTURE FIRE MAY HAVE BEEN ARSON--------at the burning house found the meter melted on service pole: main braker  tripped and had burned down 2 spans of copper service wire also found transformer boath cutouts blown"/>
    <s v="Y"/>
    <n v="4"/>
    <s v="\\fxshare-nas05\quotashare-fs01\ESA\5 - Ignition Tracking\Fire_Tab_Attachment_Files"/>
    <m/>
    <n v="39.387419999999999"/>
    <n v="-123.782195"/>
    <s v="at moble home"/>
    <s v="1-707-459-7403"/>
    <m/>
    <s v="N"/>
    <s v="Y"/>
    <s v="Y"/>
    <s v="Clear"/>
    <s v="SUSPICIOUS STRUCTURE FIRE---have photos-----found main braker tripped,"/>
    <s v="Structures"/>
    <s v="service meter melted at service pole-2 spand of copper service wire melted and "/>
    <s v="Light"/>
    <s v="not attached to clearance pole- found transformer cutouts blown"/>
    <s v="Vandalism"/>
    <m/>
    <s v="Structure Only"/>
    <m/>
    <s v="Cal Fire"/>
    <s v="1 picturs"/>
    <s v="Overhead"/>
    <s v="2 rolled up service wire"/>
    <s v="N"/>
    <m/>
    <s v="PG&amp;E Employee"/>
    <m/>
    <m/>
    <m/>
    <m/>
    <s v="  "/>
    <m/>
    <m/>
    <m/>
    <m/>
    <m/>
    <m/>
    <m/>
    <m/>
    <m/>
    <m/>
    <m/>
    <m/>
    <m/>
    <m/>
    <m/>
    <m/>
    <m/>
    <m/>
    <m/>
    <m/>
    <m/>
    <m/>
    <m/>
    <m/>
    <m/>
    <m/>
    <m/>
    <m/>
    <m/>
    <m/>
    <m/>
    <m/>
    <m/>
    <m/>
    <m/>
    <m/>
    <m/>
    <m/>
    <m/>
    <m/>
    <m/>
    <m/>
    <m/>
    <m/>
    <m/>
    <m/>
    <m/>
  </r>
  <r>
    <n v="411"/>
    <s v="AGFC"/>
    <s v="3 - QC Complete"/>
    <n v="44307"/>
    <n v="44617"/>
    <s v="Other fire, not attributable to PG&amp;E. Troubleman states the fire burnt down PG&amp;E service and damaged pole."/>
    <s v="\\fxshare-nas05\quotashare-fs01\ESA\5 - Ignition Tracking\2021_Ignition_QC_Folders\20210420_nan_nan_nan_T005269541"/>
    <s v=" "/>
    <m/>
    <m/>
    <m/>
    <m/>
    <m/>
    <s v="Not In Scope"/>
    <m/>
    <m/>
    <m/>
    <m/>
    <m/>
    <m/>
    <m/>
    <m/>
    <m/>
    <m/>
    <m/>
    <m/>
    <m/>
    <m/>
    <m/>
    <m/>
    <m/>
    <m/>
    <m/>
    <m/>
    <m/>
    <m/>
    <m/>
    <m/>
    <m/>
    <m/>
    <m/>
    <m/>
    <m/>
    <m/>
    <m/>
    <m/>
    <m/>
    <m/>
    <m/>
    <m/>
    <m/>
    <m/>
    <m/>
    <m/>
    <m/>
    <m/>
    <m/>
    <m/>
    <m/>
    <m/>
    <s v=" "/>
    <x v="249"/>
    <s v="17:07:00"/>
    <m/>
    <m/>
    <s v="FAS"/>
    <s v="N"/>
    <s v="N"/>
    <m/>
    <m/>
    <m/>
    <s v="T005269541"/>
    <m/>
    <m/>
    <m/>
    <m/>
    <s v=" "/>
    <x v="0"/>
    <x v="1"/>
    <s v="N"/>
    <s v="N"/>
    <s v="N"/>
    <s v="Other fire, not attributable to PG&amp;E. Troubleman states the fire burnt down PG&amp;E service and damaged pole."/>
    <s v="Not PG&amp;E"/>
    <s v="Vegetation"/>
    <m/>
    <m/>
    <m/>
    <s v="&lt;0.25"/>
    <m/>
    <m/>
    <m/>
    <m/>
    <m/>
    <s v="Other Fire: Non-PG&amp;E related"/>
    <m/>
    <m/>
    <m/>
    <s v="Overhead"/>
    <x v="1"/>
    <m/>
    <m/>
    <m/>
    <s v=" "/>
    <x v="0"/>
    <n v="41.028567000000002"/>
    <n v="-123.659139"/>
    <s v="Humboldt"/>
    <s v="HOOPA 1101"/>
    <n v="12000"/>
    <m/>
    <x v="1"/>
    <s v="Hoopa FD"/>
    <s v="Shrub"/>
    <m/>
    <m/>
    <s v="Y"/>
    <s v="Red Salmon Complex 2020"/>
    <m/>
    <n v="113"/>
    <m/>
    <s v="N"/>
    <s v="N"/>
    <m/>
    <m/>
    <s v="2021-04-21"/>
    <m/>
    <m/>
    <m/>
    <m/>
    <m/>
    <m/>
    <m/>
    <m/>
    <m/>
    <m/>
    <m/>
    <m/>
    <m/>
    <m/>
    <m/>
    <m/>
    <m/>
    <m/>
    <m/>
    <s v="  "/>
    <s v="NORTH COAST"/>
    <s v="WILLOW CREEK"/>
    <s v="17:07"/>
    <n v="44306"/>
    <m/>
    <s v="T005269541"/>
    <s v="UNKNOWN"/>
    <s v="CALPAC RD "/>
    <s v="HOOPA"/>
    <m/>
    <m/>
    <s v="WCTM2AU"/>
    <s v="AMBROSE, MARK"/>
    <m/>
    <s v="20210420 19:22"/>
    <n v="9002"/>
    <m/>
    <s v="brush fire burnt service down issued atag for repairs pole did recieve some fire damage but ok at this time updated existing ectag for pole replacement in 6 mos."/>
    <s v="Y"/>
    <n v="7"/>
    <s v="\\fxshare-nas05\quotashare-fs01\ESA\5 - Ignition Tracking\Fire_Tab_Attachment_Files"/>
    <m/>
    <n v="41.028567000000002"/>
    <n v="-123.659139"/>
    <s v="brush fire burnt service down fire out issued atag for service replacement"/>
    <s v="hoopa fire Gregory Moon Fire Chief 707-672-6418"/>
    <m/>
    <s v="N"/>
    <s v="Y"/>
    <m/>
    <s v="Clear"/>
    <m/>
    <s v="Private Land"/>
    <m/>
    <s v="Calm"/>
    <m/>
    <s v="Vegetation"/>
    <m/>
    <s v="0.25 - 10 Acres"/>
    <m/>
    <s v="Fire Dept"/>
    <m/>
    <s v="Overhead"/>
    <m/>
    <s v="Y"/>
    <s v="photos"/>
    <s v="PG&amp;E Employee"/>
    <s v="m2au"/>
    <s v="FIRE, HOUSE OR BLDG"/>
    <s v="CONDUCTOR, OVERHEAD"/>
    <s v="N"/>
    <s v="  "/>
    <m/>
    <m/>
    <m/>
    <m/>
    <m/>
    <m/>
    <m/>
    <m/>
    <m/>
    <m/>
    <m/>
    <m/>
    <m/>
    <m/>
    <m/>
    <m/>
    <m/>
    <m/>
    <m/>
    <m/>
    <m/>
    <m/>
    <m/>
    <m/>
    <m/>
    <m/>
    <m/>
    <m/>
    <m/>
    <m/>
    <m/>
    <m/>
    <m/>
    <m/>
    <m/>
    <m/>
    <m/>
    <m/>
    <m/>
    <m/>
    <m/>
    <m/>
    <m/>
    <m/>
    <m/>
    <m/>
    <m/>
  </r>
  <r>
    <n v="410"/>
    <s v="AGFC"/>
    <s v="3 - QC Complete"/>
    <n v="44306"/>
    <n v="44617"/>
    <s v="Duplicate of index 409. Structure fire, not attributable to PG&amp;E."/>
    <s v="\\fxshare-nas05\quotashare-fs01\ESA\5 - Ignition Tracking\2021_Ignition_QC_Folders\20210420_1324318_21-0050651_nan_T005268802"/>
    <s v=" "/>
    <m/>
    <m/>
    <m/>
    <m/>
    <m/>
    <s v="Not In Scope"/>
    <m/>
    <m/>
    <m/>
    <m/>
    <m/>
    <m/>
    <m/>
    <m/>
    <m/>
    <m/>
    <m/>
    <m/>
    <m/>
    <m/>
    <m/>
    <m/>
    <m/>
    <m/>
    <m/>
    <m/>
    <m/>
    <m/>
    <m/>
    <m/>
    <m/>
    <m/>
    <m/>
    <m/>
    <m/>
    <m/>
    <m/>
    <m/>
    <m/>
    <m/>
    <m/>
    <m/>
    <m/>
    <m/>
    <m/>
    <m/>
    <m/>
    <m/>
    <m/>
    <m/>
    <m/>
    <m/>
    <s v=" "/>
    <x v="249"/>
    <s v="06:24:00"/>
    <n v="44306"/>
    <s v="06:24:00"/>
    <s v="FAS"/>
    <s v="N"/>
    <s v="Y"/>
    <n v="1324318"/>
    <s v="21-0050651"/>
    <m/>
    <s v="T005268802"/>
    <m/>
    <m/>
    <m/>
    <m/>
    <s v=" "/>
    <x v="0"/>
    <x v="1"/>
    <s v="N"/>
    <s v="N"/>
    <s v="N"/>
    <s v="Duplicate of index 409. Structure fire, not attributable to PG&amp;E."/>
    <s v="Not PG&amp;E"/>
    <s v="Building"/>
    <m/>
    <m/>
    <m/>
    <s v="Structure-only"/>
    <m/>
    <m/>
    <m/>
    <m/>
    <m/>
    <s v="Duplicate"/>
    <m/>
    <m/>
    <m/>
    <s v="Overhead"/>
    <x v="1"/>
    <m/>
    <m/>
    <m/>
    <s v=" "/>
    <x v="0"/>
    <n v="39.737234999999998"/>
    <n v="-121.84636500000001"/>
    <s v="Butte"/>
    <s v="CHICO B 1105"/>
    <n v="12000"/>
    <m/>
    <x v="0"/>
    <s v="Chico FD"/>
    <s v="Urban"/>
    <m/>
    <m/>
    <s v="N"/>
    <m/>
    <m/>
    <m/>
    <m/>
    <s v="N"/>
    <s v="N"/>
    <m/>
    <m/>
    <s v="2021-04-20"/>
    <m/>
    <m/>
    <m/>
    <m/>
    <m/>
    <m/>
    <m/>
    <m/>
    <m/>
    <m/>
    <m/>
    <m/>
    <m/>
    <m/>
    <m/>
    <m/>
    <m/>
    <m/>
    <m/>
    <s v="  "/>
    <s v="NORTH VALLEY"/>
    <s v="CHICO 03"/>
    <s v="06:24"/>
    <n v="44306"/>
    <n v="1324318"/>
    <s v="T005268802"/>
    <n v="2001"/>
    <s v="ESPLANADE"/>
    <s v="CHICO"/>
    <n v="39.725259999999999"/>
    <n v="-121.84687"/>
    <s v="V2TLBS3"/>
    <s v="SHERROD, LARRY"/>
    <n v="10249"/>
    <s v="20210420 08:18"/>
    <n v="9002"/>
    <n v="1"/>
    <s v="STRUCTURE FIRE CAUGHT PLE ON FIRE AND MELTED SERVICE DROP TO TWO BUILDING. CREW TO INSPECT PLE AND REPLACE TRANS AND FRAMMING NEEDS"/>
    <s v="Y"/>
    <m/>
    <m/>
    <m/>
    <n v="39.737234999999998"/>
    <n v="-121.84636500000001"/>
    <m/>
    <s v="CHICO FD"/>
    <m/>
    <s v="N"/>
    <s v="Y"/>
    <m/>
    <s v="Clear"/>
    <m/>
    <s v="Structures"/>
    <m/>
    <s v="Calm"/>
    <m/>
    <s v="3rd Party"/>
    <m/>
    <s v="Structure Only"/>
    <m/>
    <s v="Fire Dept"/>
    <m/>
    <s v="Overhead"/>
    <m/>
    <s v="Y"/>
    <s v="TWO SERVICE COLLECTED ONE TO STRUCTURE THAT CAUGHT FIRE"/>
    <s v="PG&amp;E Employee"/>
    <m/>
    <s v="FIRE, HOUSE OR BLDG"/>
    <s v="SERVICE CONDUCTOR"/>
    <s v="N"/>
    <s v="  "/>
    <s v="Unplanned"/>
    <s v="North Valley"/>
    <s v="Chico"/>
    <s v="102491105, CHICO B-1105"/>
    <s v="21-0050651"/>
    <s v="Unplanned"/>
    <s v="Clear;32-90 F"/>
    <s v="1900"/>
    <s v="34050"/>
    <s v="YES"/>
    <s v="Force Out"/>
    <s v="Sustained"/>
    <s v="No"/>
    <s v="1105/2"/>
    <s v="OH"/>
    <s v="Circuit Breaker"/>
    <s v="1324318"/>
    <s v="Pole-Wood, Burned/flashed"/>
    <s v="NONE"/>
    <m/>
    <m/>
    <s v="CHICO B SUB"/>
    <s v="MTR# 1010482023"/>
    <m/>
    <s v="STRUCTURE FIRE CAUGHT POLE ON FIRE "/>
    <m/>
    <s v="No"/>
    <s v="3rd Party, Fire, house or bldg."/>
    <m/>
    <s v="No"/>
    <m/>
    <m/>
    <s v="SKH0"/>
    <s v="Distribution Circuit"/>
    <s v="SKH0"/>
    <s v="04/20/21 06:18"/>
    <m/>
    <m/>
    <m/>
    <m/>
    <m/>
    <m/>
    <m/>
    <m/>
    <m/>
    <m/>
    <m/>
  </r>
  <r>
    <n v="409"/>
    <s v="AGFC"/>
    <s v="3 - QC Complete"/>
    <n v="44306"/>
    <n v="44617"/>
    <s v="Structure fire, not attributable to PG&amp;E."/>
    <s v="\\fxshare-nas05\quotashare-fs01\ESA\5 - Ignition Tracking\2021_Ignition_QC_Folders\20210420_nan_nan_nan_645040892"/>
    <s v=" "/>
    <m/>
    <m/>
    <m/>
    <m/>
    <m/>
    <s v="Not In Scope"/>
    <m/>
    <m/>
    <m/>
    <m/>
    <m/>
    <m/>
    <m/>
    <m/>
    <m/>
    <m/>
    <m/>
    <m/>
    <m/>
    <m/>
    <m/>
    <m/>
    <m/>
    <m/>
    <m/>
    <m/>
    <m/>
    <m/>
    <m/>
    <m/>
    <m/>
    <m/>
    <m/>
    <m/>
    <m/>
    <m/>
    <m/>
    <m/>
    <m/>
    <m/>
    <m/>
    <m/>
    <m/>
    <m/>
    <m/>
    <m/>
    <m/>
    <m/>
    <m/>
    <m/>
    <m/>
    <m/>
    <s v=" "/>
    <x v="249"/>
    <s v="05:28:00"/>
    <m/>
    <m/>
    <s v="FAS"/>
    <s v="N"/>
    <s v="N"/>
    <m/>
    <m/>
    <m/>
    <n v="645040892"/>
    <m/>
    <m/>
    <m/>
    <m/>
    <s v=" "/>
    <x v="0"/>
    <x v="1"/>
    <s v="N"/>
    <s v="N"/>
    <s v="N"/>
    <s v="Structure fire, not attributable to PG&amp;E."/>
    <s v="Not PG&amp;E"/>
    <s v="Building"/>
    <m/>
    <m/>
    <m/>
    <s v="0.26-9.99"/>
    <m/>
    <m/>
    <m/>
    <m/>
    <m/>
    <s v="Other Fire: Non-PG&amp;E related"/>
    <m/>
    <m/>
    <m/>
    <s v="Overhead"/>
    <x v="1"/>
    <m/>
    <m/>
    <m/>
    <s v=" "/>
    <x v="0"/>
    <n v="39.737223999999998"/>
    <n v="-121.846386"/>
    <s v="Butte"/>
    <s v="CHICO B 1105"/>
    <n v="12000"/>
    <m/>
    <x v="0"/>
    <s v="Chico FD"/>
    <s v="Urban"/>
    <m/>
    <m/>
    <s v="N"/>
    <m/>
    <m/>
    <m/>
    <m/>
    <s v="N"/>
    <s v="N"/>
    <m/>
    <m/>
    <s v="2021-04-20"/>
    <m/>
    <m/>
    <m/>
    <m/>
    <m/>
    <m/>
    <m/>
    <m/>
    <m/>
    <m/>
    <m/>
    <m/>
    <m/>
    <m/>
    <m/>
    <m/>
    <m/>
    <m/>
    <m/>
    <s v="  "/>
    <s v="NORTH VALLEY"/>
    <s v="CHICO 01"/>
    <s v="05:28"/>
    <n v="44306"/>
    <m/>
    <n v="645040892"/>
    <n v="1045"/>
    <s v="ESPLANADE APT 14"/>
    <s v="CHICO"/>
    <n v="39.737115000000003"/>
    <n v="-121.845561"/>
    <s v="V2TLBS3"/>
    <s v="SHERROD, LARRY"/>
    <n v="102491105"/>
    <s v="20210420 07:58"/>
    <n v="1103"/>
    <m/>
    <s v="STRUCTURE FIRE AT APARTMENT BUILDING. CARPORT CAUGHT PLE AND TWO SERVICE ON FIRE."/>
    <s v="Y"/>
    <m/>
    <m/>
    <m/>
    <n v="39.737223999999998"/>
    <n v="-121.846386"/>
    <m/>
    <s v="CHICO FD"/>
    <m/>
    <s v="N"/>
    <s v="Y"/>
    <s v="Y"/>
    <s v="Clear"/>
    <m/>
    <s v="Other (Comments)"/>
    <s v="STRUCTURE FIRE CAUGHT PLE ON FIRE AND BURNED SERVICES"/>
    <s v="Calm"/>
    <m/>
    <s v="3rd Party"/>
    <m/>
    <s v="Structure Only"/>
    <m/>
    <s v="Fire Dept"/>
    <m/>
    <s v="Overhead"/>
    <m/>
    <s v="Y"/>
    <s v="TWO SERVICE DROPS ONE TO HOUSE OTHER TO APARTMENTS"/>
    <s v="PG&amp;E Employee"/>
    <m/>
    <m/>
    <m/>
    <m/>
    <s v="  "/>
    <m/>
    <m/>
    <m/>
    <m/>
    <m/>
    <m/>
    <m/>
    <m/>
    <m/>
    <m/>
    <m/>
    <m/>
    <m/>
    <m/>
    <m/>
    <m/>
    <m/>
    <m/>
    <m/>
    <m/>
    <m/>
    <m/>
    <m/>
    <m/>
    <m/>
    <m/>
    <m/>
    <m/>
    <m/>
    <m/>
    <m/>
    <m/>
    <m/>
    <m/>
    <m/>
    <m/>
    <m/>
    <m/>
    <m/>
    <m/>
    <m/>
    <m/>
    <m/>
    <m/>
    <m/>
    <m/>
    <m/>
  </r>
  <r>
    <n v="408"/>
    <s v="B1HE"/>
    <s v="3 - QC Complete"/>
    <n v="44315"/>
    <n v="44617"/>
    <s v="Capacitor bank L1003 failure, resulting in a pole fire at the base of the pole. The ensuing fire was limited to PG&amp;E assets. Troubleman created COE pin #307466 for the failed cap bank."/>
    <s v="\\fxshare-nas05\quotashare-fs01\ESA\5 - Ignition Tracking\2021_Ignition_QC_Folders\20210420_nan_nan_nan_T005268774"/>
    <s v=" "/>
    <m/>
    <m/>
    <m/>
    <m/>
    <m/>
    <s v="Not In Scope"/>
    <m/>
    <m/>
    <m/>
    <m/>
    <m/>
    <m/>
    <m/>
    <m/>
    <m/>
    <m/>
    <m/>
    <m/>
    <m/>
    <m/>
    <m/>
    <m/>
    <m/>
    <m/>
    <m/>
    <m/>
    <m/>
    <m/>
    <m/>
    <m/>
    <m/>
    <m/>
    <m/>
    <m/>
    <m/>
    <m/>
    <m/>
    <m/>
    <m/>
    <m/>
    <m/>
    <m/>
    <m/>
    <m/>
    <m/>
    <m/>
    <m/>
    <m/>
    <m/>
    <m/>
    <m/>
    <m/>
    <s v=" "/>
    <x v="249"/>
    <s v="04:57:00"/>
    <m/>
    <m/>
    <s v="FAS"/>
    <s v="N"/>
    <s v="N"/>
    <m/>
    <m/>
    <m/>
    <s v="T005268774"/>
    <m/>
    <m/>
    <m/>
    <m/>
    <s v=" "/>
    <x v="0"/>
    <x v="0"/>
    <s v="N"/>
    <s v="N"/>
    <s v="N"/>
    <s v="On April 20th, 2021 at 0457 hours, a PG&amp;E Troubleman was dispatched to the Magunden 2108 21 kv Distribution Circuit on East Planz Rd near Mt. Vernon Ave, Bakersfield in response to a Pole Fire tag. Initial analysis indicates Cap Bank L1003 failed and the ground wire had started a fire at the base of the pole. Upon further review the Tman found 1 of 3 fuses open on Cap Bank L1003 and a dead cat at the base of the pole and suspects the cat was the cause of the fault. He proceeded to open the remaing fuse to make safe. The ensuing fire was isolated to just the base of the pole and the Tman reports the pole was sound after the fire. The fire was already extinguished by the time he arrived on scene. The Tman submitted COE pin# 307466 to have repairs made to the Cap bank. The failure did not cause an outage to any customers."/>
    <s v="PG&amp;E"/>
    <s v="Other"/>
    <s v="Pole"/>
    <s v="D"/>
    <s v="D"/>
    <s v="Structure-PG&amp;E only"/>
    <m/>
    <m/>
    <m/>
    <m/>
    <m/>
    <s v="Contact - Animal - Other"/>
    <s v="Contact from object"/>
    <s v="Animal contact"/>
    <s v="N"/>
    <s v="Overhead"/>
    <x v="0"/>
    <s v="Capacitor Bank"/>
    <s v="Capacitor Bank"/>
    <n v="100153944"/>
    <s v=" "/>
    <x v="0"/>
    <n v="35.324974476900003"/>
    <n v="-118.9706092955"/>
    <s v="Kern"/>
    <s v="MAGUNDEN 2108 "/>
    <n v="21000"/>
    <m/>
    <x v="0"/>
    <s v="Unknown"/>
    <s v="Agriculture"/>
    <m/>
    <m/>
    <s v="N"/>
    <m/>
    <m/>
    <m/>
    <m/>
    <s v="N"/>
    <s v="N"/>
    <m/>
    <m/>
    <s v="2021-04-20"/>
    <m/>
    <m/>
    <m/>
    <m/>
    <m/>
    <m/>
    <m/>
    <m/>
    <m/>
    <m/>
    <m/>
    <m/>
    <m/>
    <m/>
    <m/>
    <m/>
    <m/>
    <m/>
    <m/>
    <s v="  "/>
    <s v="KERN"/>
    <s v="BAKERSFIELD 02"/>
    <s v="04:57"/>
    <n v="44306"/>
    <m/>
    <s v="T005268774"/>
    <s v="UNKNOWN"/>
    <s v="EAST PLANZ ROAD"/>
    <s v="BAKERSFIELD"/>
    <m/>
    <m/>
    <s v="K1TJPBP"/>
    <s v="BARNACHIA, J.P."/>
    <m/>
    <s v="20210420 06:09"/>
    <n v="9320"/>
    <m/>
    <s v="Found CAP BK going to ground at L-1003. Opened Kyles, C/OUTS &amp; made safe. Base of pole was burnt. Pole is sound. Found dead cat at base of pole. Placed CAP BK on COE. PIN #307466."/>
    <s v="Y"/>
    <n v="5"/>
    <s v="\\fxshare-nas05\quotashare-fs01\ESA\5 - Ignition Tracking\Fire_Tab_Attachment_Files"/>
    <m/>
    <n v="35.325000000000003"/>
    <n v="-118.9706"/>
    <s v="Base of pole on CAP BK L1003"/>
    <m/>
    <m/>
    <s v="N"/>
    <s v="Y"/>
    <m/>
    <s v="Clear"/>
    <m/>
    <s v="PG&amp;E Only"/>
    <m/>
    <s v="Calm"/>
    <m/>
    <s v="Animal"/>
    <s v="Cat"/>
    <s v="Structure Only"/>
    <m/>
    <s v="Other (Comments)"/>
    <s v="No one on scene"/>
    <s v="Overhead"/>
    <m/>
    <s v="N"/>
    <m/>
    <m/>
    <m/>
    <m/>
    <m/>
    <s v="N"/>
    <s v="  "/>
    <m/>
    <m/>
    <m/>
    <m/>
    <m/>
    <m/>
    <m/>
    <m/>
    <m/>
    <m/>
    <m/>
    <m/>
    <m/>
    <m/>
    <m/>
    <m/>
    <m/>
    <m/>
    <m/>
    <m/>
    <m/>
    <m/>
    <m/>
    <m/>
    <m/>
    <m/>
    <m/>
    <m/>
    <m/>
    <m/>
    <m/>
    <m/>
    <m/>
    <m/>
    <m/>
    <m/>
    <m/>
    <m/>
    <m/>
    <m/>
    <m/>
    <m/>
    <m/>
    <m/>
    <m/>
    <m/>
    <m/>
  </r>
  <r>
    <n v="407"/>
    <s v="AGFC"/>
    <s v="3 - QC Complete"/>
    <n v="44306"/>
    <n v="44617"/>
    <s v="Structure fire, not attributable to PG&amp;E. Garage fire with PG&amp;E power still on. Troubleman reports this was not caused by PG&amp;E."/>
    <s v="\\fxshare-nas05\quotashare-fs01\ESA\5 - Ignition Tracking\2021_Ignition_QC_Folders\20210419_nan_nan_nan_6393833043"/>
    <s v=" "/>
    <m/>
    <m/>
    <m/>
    <m/>
    <m/>
    <s v="Not In Scope"/>
    <m/>
    <m/>
    <m/>
    <m/>
    <m/>
    <m/>
    <m/>
    <m/>
    <m/>
    <m/>
    <m/>
    <m/>
    <m/>
    <m/>
    <m/>
    <m/>
    <m/>
    <m/>
    <m/>
    <m/>
    <m/>
    <m/>
    <m/>
    <m/>
    <m/>
    <m/>
    <m/>
    <m/>
    <m/>
    <m/>
    <m/>
    <m/>
    <m/>
    <m/>
    <m/>
    <m/>
    <m/>
    <m/>
    <m/>
    <m/>
    <m/>
    <m/>
    <m/>
    <m/>
    <m/>
    <m/>
    <s v=" "/>
    <x v="250"/>
    <s v="23:44:00"/>
    <m/>
    <m/>
    <s v="FAS"/>
    <s v="N"/>
    <s v="N"/>
    <m/>
    <m/>
    <m/>
    <n v="6393833043"/>
    <m/>
    <m/>
    <m/>
    <m/>
    <s v=" "/>
    <x v="0"/>
    <x v="1"/>
    <s v="N"/>
    <s v="N"/>
    <s v="N"/>
    <s v="Structure fire, not attributable to PG&amp;E. Garage fire with PG&amp;E power still on. Troubleman reports this was not caused by PG&amp;E."/>
    <s v="Not PG&amp;E"/>
    <s v="Building"/>
    <m/>
    <m/>
    <m/>
    <s v="Structure-only"/>
    <m/>
    <m/>
    <m/>
    <m/>
    <m/>
    <s v="Other Fire: Non-PG&amp;E related"/>
    <m/>
    <m/>
    <m/>
    <s v="Underground"/>
    <x v="1"/>
    <m/>
    <m/>
    <m/>
    <s v=" "/>
    <x v="0"/>
    <n v="35.3267533"/>
    <n v="-119.09137"/>
    <s v="Kern"/>
    <s v="STOCKDALE 2115 "/>
    <n v="21000"/>
    <m/>
    <x v="0"/>
    <s v="Bakersfield FD"/>
    <s v="Urban"/>
    <m/>
    <m/>
    <s v="N"/>
    <m/>
    <m/>
    <m/>
    <m/>
    <s v="N"/>
    <s v="N"/>
    <m/>
    <m/>
    <s v="2021-04-20"/>
    <m/>
    <m/>
    <m/>
    <m/>
    <m/>
    <m/>
    <m/>
    <m/>
    <m/>
    <m/>
    <m/>
    <m/>
    <m/>
    <m/>
    <m/>
    <m/>
    <m/>
    <m/>
    <m/>
    <s v="  "/>
    <s v="KERN"/>
    <s v="BAKERSFIELD 09"/>
    <s v="23:44"/>
    <n v="44305"/>
    <m/>
    <n v="6393833043"/>
    <n v="3012"/>
    <s v="GOSFORD RD APT A"/>
    <s v="BAKERSFIELD"/>
    <n v="35.327621000000001"/>
    <n v="-119.091953"/>
    <s v="K1TD0C5"/>
    <s v="COVERT, DUSTIN"/>
    <n v="254072115"/>
    <s v="20210420 00:48"/>
    <n v="1120"/>
    <m/>
    <s v="Upon arrival to structure fire FD had me isolate the garge at the sub panel. Fire was a garage fire. Unsure of cause, arson onsite. Open the 3 breakers tripped in sub, 1 breaker labeled washer, 1 labeled lights and 1 240 volt breaker labeled dryer. Told customer do not close these breakers tell repairs had been made and inspected and cleared from inspector/ code enforcement. "/>
    <s v="Y"/>
    <m/>
    <m/>
    <s v="35.3267533,-119.0913700,143.500000,3D"/>
    <m/>
    <m/>
    <m/>
    <s v="fire dept"/>
    <m/>
    <s v="N"/>
    <s v="Y"/>
    <s v="N"/>
    <s v="Clear"/>
    <m/>
    <s v="Structures"/>
    <s v="single garage only"/>
    <s v="Calm"/>
    <m/>
    <s v="Other (Comments)"/>
    <s v="unsure of cause but pge still energized so no way we were cause"/>
    <s v="Structure Only"/>
    <m/>
    <s v="Fire Dept"/>
    <m/>
    <s v="Other (Comments)"/>
    <s v="pge was UG service to house which is still energized, isoted w/ customers sub"/>
    <s v="N"/>
    <m/>
    <m/>
    <m/>
    <m/>
    <m/>
    <m/>
    <s v="  "/>
    <m/>
    <m/>
    <m/>
    <m/>
    <m/>
    <m/>
    <m/>
    <m/>
    <m/>
    <m/>
    <m/>
    <m/>
    <m/>
    <m/>
    <m/>
    <m/>
    <m/>
    <m/>
    <m/>
    <m/>
    <m/>
    <m/>
    <m/>
    <m/>
    <m/>
    <m/>
    <m/>
    <m/>
    <m/>
    <m/>
    <m/>
    <m/>
    <m/>
    <m/>
    <m/>
    <m/>
    <m/>
    <m/>
    <m/>
    <m/>
    <m/>
    <m/>
    <m/>
    <m/>
    <m/>
    <m/>
    <m/>
  </r>
  <r>
    <n v="406"/>
    <s v="A8MM"/>
    <s v="3 - QC Complete"/>
    <n v="44333"/>
    <n v="44617"/>
    <s v="Troubleman  found two phases of overhead conductor burnt down and resulted in an ignition less than one meter in size. FAS states outage started 4/19/21 18:34. ILIS stated FNL 19:18. Spoke with t-man and the burn was 10-12ft by 6 inch. Waiting on him to email pictures. After receiving the pictures it was determined this ignition was 1-3 meters in size. Changing to reflect new information. "/>
    <s v="\\fxshare-nas05\quotashare-fs01\ESA\5 - Ignition Tracking\2021_Ignition_QC_Folders\20210419_1324182_21-0050583_nan_T005268654"/>
    <s v=" "/>
    <m/>
    <s v="A8MM"/>
    <s v="Updated the outage time"/>
    <n v="44327"/>
    <m/>
    <s v="Not In Scope"/>
    <m/>
    <m/>
    <m/>
    <m/>
    <m/>
    <m/>
    <m/>
    <m/>
    <m/>
    <m/>
    <m/>
    <m/>
    <m/>
    <m/>
    <m/>
    <m/>
    <m/>
    <m/>
    <m/>
    <m/>
    <m/>
    <m/>
    <m/>
    <m/>
    <m/>
    <m/>
    <m/>
    <m/>
    <m/>
    <m/>
    <m/>
    <m/>
    <m/>
    <m/>
    <m/>
    <m/>
    <m/>
    <m/>
    <m/>
    <s v="Y"/>
    <n v="44314"/>
    <n v="44327"/>
    <s v="RWTG"/>
    <s v="530-205-6563"/>
    <s v="Left two messages waiting for callback. Able to speak with t-man on 5/11/21 he was not able to determine a cause for the downed lines. He observed no pole damage and the wires were downed across a road with no failed vegetation. He stated there were geese in the area and its plausible one may have slaped two wires together but found no evidence to support that. He confirmed the wires burned the asphault and 10-12ft by 6in wide burn in the vegetation. He confirmed the fire department exinguished the ashphault fire. 4/28/21 14:28 5/6/21 09:32 5/11/21 11:10"/>
    <m/>
    <s v=" "/>
    <x v="250"/>
    <s v="19:06:00"/>
    <n v="44305"/>
    <s v="19:18:00"/>
    <s v="FAS"/>
    <s v="N"/>
    <s v="N"/>
    <n v="1324182"/>
    <s v="21-0050583"/>
    <m/>
    <s v="T005268654"/>
    <n v="100060590"/>
    <m/>
    <m/>
    <s v="PG&amp;E_406_ignition_20210419_1.jpg"/>
    <s v=" "/>
    <x v="1"/>
    <x v="0"/>
    <s v="Y"/>
    <s v="Y"/>
    <s v="N"/>
    <s v="On April 19, 2021, at 19:06 hours, a PG&amp;E Troubleman was dispatched to the Del Mar 1103 12kV Distribution Circuit on Barton Rd, Loomis in response to downed wire. The Troubleman was unable to determine the cause for the ignition. The Troubleman reported having observed geese in the area and thought one possibility was a bird flew into the lines but found no direct evidence to support that. The ensuing fire was 10 to 12 feet by 6 inches in size and the fire was suppressed by Loomis Fire Department. PG&amp;E Crew replaced the downed conductors, insulators, and connectors on April 20, 2021. This is preliminary."/>
    <s v="PG&amp;E"/>
    <s v="Vegetation"/>
    <m/>
    <s v="D"/>
    <s v="D"/>
    <s v="&lt;0.25"/>
    <s v="10-12ft by 6 in wide burn on vegetation"/>
    <m/>
    <m/>
    <m/>
    <m/>
    <s v="Equipment - PG&amp;E"/>
    <s v="All types of equipment / facility failure"/>
    <s v="Conductor failure-all"/>
    <s v="Y"/>
    <s v="Overhead"/>
    <x v="0"/>
    <s v="Conductor - Primary"/>
    <s v="conductor"/>
    <n v="152581103"/>
    <s v=" "/>
    <x v="0"/>
    <n v="38.795701999999999"/>
    <n v="-121.19252299999999"/>
    <s v="Placer"/>
    <s v="DEL MAR 1103"/>
    <n v="12000"/>
    <m/>
    <x v="0"/>
    <s v="Loomis FD"/>
    <s v="Urban"/>
    <m/>
    <m/>
    <s v="N"/>
    <m/>
    <m/>
    <m/>
    <m/>
    <s v="N"/>
    <s v="N"/>
    <m/>
    <m/>
    <s v="2021-04-20"/>
    <m/>
    <m/>
    <m/>
    <m/>
    <m/>
    <m/>
    <m/>
    <m/>
    <m/>
    <m/>
    <m/>
    <m/>
    <m/>
    <m/>
    <m/>
    <m/>
    <m/>
    <m/>
    <m/>
    <s v="  "/>
    <s v="SIERRA"/>
    <s v="AUBURN 01"/>
    <s v="19:06"/>
    <n v="44305"/>
    <n v="1324182"/>
    <s v="T005268654"/>
    <n v="5145"/>
    <s v="JAMES DR"/>
    <s v="LOOMIS"/>
    <n v="38.79589"/>
    <n v="-121.19279"/>
    <s v="T1TRWTG"/>
    <s v="TURNEY, RJ"/>
    <n v="152581103"/>
    <s v="20210419 21:23"/>
    <n v="9002"/>
    <m/>
    <s v="2 phases 1 span of 6 sol cu burnt down.  Line crosses barton rd, need traffic control.  1 pole is D.D.E the other is an angle, angle pole has burnt open neutral on svc feeding 5005 Barton Rd at the pole needs to be repaired.  "/>
    <s v="Y"/>
    <m/>
    <m/>
    <m/>
    <n v="38.795701999999999"/>
    <n v="-121.19252299999999"/>
    <m/>
    <s v="Loomis Fire Dept."/>
    <m/>
    <s v="N"/>
    <s v="Y"/>
    <m/>
    <s v="Clear"/>
    <m/>
    <s v="Private Land"/>
    <m/>
    <s v="Calm"/>
    <m/>
    <s v="Unknown"/>
    <m/>
    <s v="&lt; 1 meter"/>
    <m/>
    <s v="Fire Dept"/>
    <m/>
    <s v="Overhead"/>
    <m/>
    <s v="N"/>
    <m/>
    <m/>
    <m/>
    <s v="OVERHEAD"/>
    <s v="CONDUCTOR, OVERHEAD"/>
    <s v="Y"/>
    <s v="  "/>
    <s v="Unplanned"/>
    <s v="Sierra"/>
    <s v="Placer"/>
    <s v="152581103, DEL MAR-1103"/>
    <s v="21-0050583"/>
    <s v="Unplanned"/>
    <s v="Clear;32-90 F"/>
    <s v="209"/>
    <n v="57967"/>
    <s v="NO"/>
    <s v="Open Circuit"/>
    <s v="Sustained"/>
    <s v="No"/>
    <s v="WIRE DOWN AT CGC 222304541247"/>
    <s v="OH"/>
    <s v="Jumpers"/>
    <n v="1324182"/>
    <s v="Conductor, Overhead, Broken, wire on ground"/>
    <m/>
    <s v="04/19/21 20:54"/>
    <m/>
    <s v="WIRE DOWN AT CGC 222304541247"/>
    <s v="WIRE DOWN AT CGC 222304541247"/>
    <m/>
    <m/>
    <m/>
    <s v="Yes"/>
    <s v="Equipment Failure/Involved, Overhead"/>
    <m/>
    <s v="No"/>
    <m/>
    <m/>
    <s v="AAPF"/>
    <s v="Distribution Circuit"/>
    <s v="M1Y1"/>
    <s v="04/19/21 19:18"/>
    <s v="Not Required"/>
    <s v="04/20/21 03:16"/>
    <m/>
    <m/>
    <m/>
    <m/>
    <m/>
    <m/>
    <m/>
    <m/>
    <m/>
  </r>
  <r>
    <n v="405"/>
    <s v="AGFC"/>
    <s v="3 - QC Complete"/>
    <n v="44306"/>
    <n v="44617"/>
    <s v="Other fire, not attributable to PG&amp;E. EOC Preliminary: Received VM from Jason Powers w/ HAWC (530) 566-2155. Veg fire w/ local FD on scene suppressing the fire. Spoke w/ TMan Alan Finley (530) 434-3718.  He just got the all clear to begin patrolling the lines.  TMan overheard from FD that there was bursh burning in a burn pile and that’s what caused the fire. The property stated they did not burn anything.  Fire is contained and FD will let the fire burnout. TMan is not aware of any property damage or injuries.  No media attention.  TMan called back to my direct cell at 1905 hours to confirm patrol of the line is complete and there are no wires down.  No indication this fire was started by PG&amp;E facilities.  TMan had additional conversation with FD and agree there are no indications that PG&amp;E facilities caused fire."/>
    <s v="\\fxshare-nas05\quotashare-fs01\ESA\5 - Ignition Tracking\2021_Ignition_QC_Folders\20210419_1324073_21-0050552_nan_T005268589"/>
    <s v=" "/>
    <m/>
    <m/>
    <m/>
    <m/>
    <m/>
    <s v="Not In Scope"/>
    <m/>
    <m/>
    <m/>
    <m/>
    <m/>
    <m/>
    <m/>
    <m/>
    <m/>
    <m/>
    <m/>
    <m/>
    <m/>
    <m/>
    <m/>
    <m/>
    <m/>
    <m/>
    <m/>
    <m/>
    <m/>
    <m/>
    <m/>
    <m/>
    <m/>
    <m/>
    <m/>
    <m/>
    <m/>
    <m/>
    <m/>
    <m/>
    <m/>
    <m/>
    <m/>
    <m/>
    <m/>
    <m/>
    <m/>
    <m/>
    <m/>
    <m/>
    <m/>
    <m/>
    <m/>
    <m/>
    <s v=" "/>
    <x v="250"/>
    <s v="17:16:00"/>
    <n v="44305"/>
    <s v="17:16:00"/>
    <s v="FAS"/>
    <s v="N"/>
    <s v="N"/>
    <n v="1324073"/>
    <s v="21-0050552"/>
    <m/>
    <s v="T005268589"/>
    <n v="44752994"/>
    <m/>
    <m/>
    <m/>
    <s v=" "/>
    <x v="0"/>
    <x v="1"/>
    <s v="N"/>
    <s v="N"/>
    <s v="N"/>
    <s v="Other fire, not attributable to PG&amp;E. EOC Preliminary: Received VM from Jason Powers w/ HAWC (530) 566-2155. Veg fire w/ local FD on scene suppressing the fire. Spoke w/ TMan Alan Finley (530) 434-3718.  He just got the all clear to begin patrolling the lines.  TMan overheard from FD that there was bursh burning in a burn pile and that’s what caused the fire. The property stated they did not burn anything.  Fire is contained and FD will let the fire burnout. TMan is not aware of any property damage or injuries.  No media attention.  TMan called back to my direct cell at 1905 hours to confirm patrol of the line is complete and there are no wires down.  No indication this fire was started by PG&amp;E facilities.  TMan had additional conversation with FD and agree there are no indications that PG&amp;E facilities caused fire."/>
    <s v="Not PG&amp;E"/>
    <s v="Vegetation"/>
    <m/>
    <m/>
    <m/>
    <s v="Structure-only"/>
    <m/>
    <m/>
    <m/>
    <m/>
    <m/>
    <s v="Other Fire: Non-PG&amp;E related"/>
    <m/>
    <m/>
    <m/>
    <s v="Overhead"/>
    <x v="1"/>
    <m/>
    <m/>
    <m/>
    <s v=" "/>
    <x v="0"/>
    <n v="39.030060000200002"/>
    <n v="-121.6066599997"/>
    <s v="Sutter"/>
    <s v="BOGUE 1106"/>
    <n v="12000"/>
    <m/>
    <x v="0"/>
    <s v="Cal Fire/Sutter County FD"/>
    <s v="Herbaceous"/>
    <m/>
    <m/>
    <s v="N"/>
    <m/>
    <m/>
    <m/>
    <m/>
    <s v="N"/>
    <s v="N"/>
    <m/>
    <m/>
    <s v="2021-04-20"/>
    <m/>
    <m/>
    <m/>
    <m/>
    <m/>
    <m/>
    <m/>
    <m/>
    <m/>
    <m/>
    <m/>
    <m/>
    <m/>
    <m/>
    <m/>
    <m/>
    <m/>
    <m/>
    <m/>
    <s v="  "/>
    <s v="SIERRA"/>
    <s v="MARYSVILLE 03"/>
    <s v="17:16"/>
    <n v="44305"/>
    <n v="1324073"/>
    <s v="T005268589"/>
    <m/>
    <s v="GARDEN HWY ES .80MI"/>
    <s v="YUBA CITY"/>
    <n v="39.030670000000001"/>
    <n v="-121.61686"/>
    <s v="T3TADF0"/>
    <s v="FINLEY, ALAN"/>
    <n v="153781106"/>
    <s v="20210419 20:18"/>
    <n v="9110"/>
    <n v="1"/>
    <s v="FOUND RIVER BOTTOMS ON FIRE- ONE OF OUR POLES IS LEANING OVER, SENT IN TAG FOR REPLACEMTN. ACCESS IS DIFF WILL NEED OFF ROAD STUFF. AT THIS POINT SUTTER COUNTY HAD NOT YET DETERMINED WHAT STARTED IT, BUT BASICALLY STATED IT WAS NOT PG&amp;E"/>
    <s v="Y"/>
    <m/>
    <m/>
    <s v="39.1405817,-121.5834250,13.200000,3D"/>
    <m/>
    <m/>
    <s v="2500' EAST OF SSD 2743 ON EAST SIDE OF LEVEE. IN FISH &amp; GAME PROPERTY"/>
    <s v="CAL FIRE &amp; SUTTER COUNTY"/>
    <m/>
    <s v="N"/>
    <s v="Y"/>
    <m/>
    <s v="Clear"/>
    <m/>
    <s v="County Land"/>
    <m/>
    <s v="Light"/>
    <m/>
    <s v="Unknown"/>
    <m/>
    <s v="0.25 - 10 Acres"/>
    <m/>
    <s v="Cal Fire"/>
    <m/>
    <s v="Overhead"/>
    <m/>
    <s v="N"/>
    <m/>
    <m/>
    <m/>
    <s v="PATROL-FOUND NOTHING"/>
    <m/>
    <s v="N"/>
    <s v="  "/>
    <s v="Unplanned"/>
    <s v="Sacramento"/>
    <s v="Marysville"/>
    <s v="153781106, BOGUE-1106"/>
    <s v="21-0050552"/>
    <s v="Unplanned"/>
    <s v="Clear;32-90 F"/>
    <s v="2"/>
    <m/>
    <s v="YES"/>
    <m/>
    <s v="Sustained"/>
    <s v="No"/>
    <s v="2743"/>
    <s v="OH"/>
    <s v="Fuse"/>
    <s v="1324073"/>
    <m/>
    <m/>
    <s v="04/19/21 20:19"/>
    <m/>
    <s v="GARDEN HIGHWAY, 1/4 MILE N/ O'BANION ROAD"/>
    <m/>
    <m/>
    <m/>
    <m/>
    <s v="No"/>
    <s v="Environmental/External, Fire, Forest/Grass"/>
    <m/>
    <s v="No"/>
    <m/>
    <m/>
    <s v="JQWI"/>
    <s v="Distribution Circuit"/>
    <s v="T3BI"/>
    <s v="04/19/21 17:03"/>
    <s v="Not Required"/>
    <m/>
    <m/>
    <m/>
    <m/>
    <m/>
    <m/>
    <m/>
    <m/>
    <m/>
    <m/>
  </r>
  <r>
    <n v="404"/>
    <s v="S7RM"/>
    <s v="3 - QC Complete"/>
    <n v="44309"/>
    <n v="44617"/>
    <s v="A guy wire failed and caused a PG&amp;E pole to break and causing overhead conductors to contact phone lines on the same pole. This energized the phone lines and resulted in a 3 meter - 0.25 acre fire. The ensuing fire was extinguished by Cal Fire. EOC Preliminary: Received VM from Jason Powers w/ HAWC regarding this incident. I called TMan Matt Woodmansee (530) 526-9212 as OIS indicated he was first on scene.  TMan indicated that a guy wire holding a Class 5 Pole broke, causing the pole to break.  The hot conductor did not touch the ground, but it did contact the phone line on the same pole, energizing it, and resulting in an approximate 75’ x 25’ fire.  The fire was extinguished by CAL FIRE.  No injuries or media.  TMan indicated only property damage was to PG&amp;E facilities and is less than $10,000.  S7RM- Fire report added on 5/26/2021"/>
    <s v="\\fxshare-nas05\quotashare-fs01\ESA\5 - Ignition Tracking\2021_Ignition_QC_Folders\20210419_1322453_21-0050132.1(2 outages)_nan_T005267802"/>
    <s v=" "/>
    <m/>
    <m/>
    <m/>
    <m/>
    <m/>
    <s v="Not In Scope"/>
    <m/>
    <m/>
    <m/>
    <m/>
    <m/>
    <m/>
    <m/>
    <m/>
    <m/>
    <m/>
    <m/>
    <m/>
    <m/>
    <m/>
    <m/>
    <m/>
    <m/>
    <m/>
    <m/>
    <m/>
    <m/>
    <m/>
    <m/>
    <m/>
    <m/>
    <m/>
    <m/>
    <m/>
    <m/>
    <m/>
    <m/>
    <m/>
    <s v="Y"/>
    <n v="44308"/>
    <m/>
    <s v="CAL FIRE"/>
    <s v="Online Portal"/>
    <s v="Reference # R000927-042221"/>
    <m/>
    <m/>
    <m/>
    <m/>
    <m/>
    <m/>
    <m/>
    <m/>
    <s v=" "/>
    <x v="250"/>
    <s v="06:22:00"/>
    <n v="44305"/>
    <s v="06:18:00"/>
    <s v="FAS"/>
    <s v="N"/>
    <s v="N"/>
    <n v="1322453"/>
    <s v="21-0050132.1(2 outages)"/>
    <m/>
    <s v="T005267802, T005267828"/>
    <n v="120840168"/>
    <m/>
    <m/>
    <s v="PG&amp;E_404_ignition_20210419_1.jpg"/>
    <s v=" "/>
    <x v="1"/>
    <x v="0"/>
    <s v="Y"/>
    <s v="Y"/>
    <s v="N"/>
    <s v="On April 19th, 2021 at 06:22 hrs. a PG &amp; E Troubleman was dispatched to the Wyandotte 1107 12KV distribution circuit near Garden Ranch Road in the City of Oroville  in response to a report of arcing lines and a guy wire failure which caused a PG &amp;E pole to break which caused the overhead conductors to contact phone lines on the same pole.  Initial analysis indicates that a Guy bolt at the top of a Class 5 heavy pole broke causing the pole to break.  The hot conductor did not touch the ground but it did contact the phone line on the same pole energizing it and resulting in an approximate 25'  X 75' foot fire.  The ensuing fire was extinguished by CAL Fire and the responding Troubleman indicated that the damage was limited to PG &amp; E assets. CAL   On 4/19/2021 A PG &amp; E crew replaced the pole with a new 50 foot pole and also replaced a new crossarm and cutouts.  "/>
    <s v="PG&amp;E"/>
    <s v="Other"/>
    <s v="Conductor"/>
    <s v="D"/>
    <s v="D"/>
    <s v="&lt;0.25"/>
    <s v="&quot;Approximately 25 ' X 75' feet.&quot;"/>
    <m/>
    <m/>
    <m/>
    <m/>
    <s v="Equipment - PG&amp;E"/>
    <s v="All types of equipment / facility failure"/>
    <s v="Guy/Span Wire failure"/>
    <s v="Y"/>
    <s v="Overhead"/>
    <x v="0"/>
    <s v="Conductor - Primary"/>
    <s v="Pole, crossarm, cutouts"/>
    <n v="100370191"/>
    <s v=" "/>
    <x v="0"/>
    <n v="39.49192"/>
    <n v="-121.54053999999999"/>
    <s v="Butte"/>
    <s v="WYANDOTTE 1107"/>
    <n v="12000"/>
    <m/>
    <x v="1"/>
    <s v="Cal Fire"/>
    <s v="Urban"/>
    <m/>
    <m/>
    <s v="N"/>
    <m/>
    <s v="Garden"/>
    <m/>
    <m/>
    <s v="N"/>
    <s v="N"/>
    <m/>
    <m/>
    <s v="2021-04-19"/>
    <m/>
    <m/>
    <m/>
    <m/>
    <m/>
    <m/>
    <m/>
    <m/>
    <m/>
    <m/>
    <m/>
    <m/>
    <m/>
    <m/>
    <m/>
    <m/>
    <m/>
    <m/>
    <m/>
    <s v="  "/>
    <s v="NORTH VALLEY"/>
    <s v="OROVILLE 01"/>
    <s v="06:22"/>
    <n v="44305"/>
    <n v="1322453"/>
    <s v="T005267802"/>
    <n v="2791"/>
    <s v="ORO GARDEN RANCH RD"/>
    <s v="OROVILLE"/>
    <n v="39.49192"/>
    <n v="-121.54053999999999"/>
    <s v="V4TMDWG"/>
    <s v="WOODMANSEE, MATTHEW"/>
    <n v="10291"/>
    <s v="20210419 10:44"/>
    <n v="9002"/>
    <m/>
    <s v="class 5 pole heavy angle broke when guy through bolt at top of pole broke"/>
    <s v="Y"/>
    <m/>
    <m/>
    <m/>
    <n v="39.49192"/>
    <n v="-121.54053999999999"/>
    <s v="2754 oro garden rch rd"/>
    <s v="calfire,oroville"/>
    <m/>
    <s v="N"/>
    <s v="Y"/>
    <m/>
    <s v="Clear"/>
    <m/>
    <s v="County Land"/>
    <m/>
    <s v="Calm"/>
    <m/>
    <s v="PG&amp;E Equipment"/>
    <m/>
    <s v="3 meters - 0.25 Acres"/>
    <m/>
    <s v="Cal Fire"/>
    <m/>
    <s v="Overhead"/>
    <m/>
    <s v="N"/>
    <m/>
    <m/>
    <m/>
    <s v="OVERHEAD"/>
    <s v="ANCHOR OR GUY"/>
    <s v="N"/>
    <s v="  "/>
    <s v="Unplanned"/>
    <s v="North Valley"/>
    <s v="Oroville"/>
    <s v="102911107, WYANDOTTE-1107"/>
    <s v="21-0050132.1(2 outages)"/>
    <s v="Unplanned"/>
    <s v="Clear;32-90 F"/>
    <s v="2842"/>
    <n v="296746"/>
    <s v="NO"/>
    <s v="Three Phase Fault"/>
    <s v="Sustained"/>
    <s v="No"/>
    <s v="1107/2"/>
    <s v="OH"/>
    <s v="Circuit Breaker"/>
    <n v="1322453"/>
    <s v="Anchor or Guy, Broken"/>
    <s v="ABC PHASE GRD TIME"/>
    <m/>
    <m/>
    <s v="WYANDOTTE SUB"/>
    <s v="Woodmansee, Matt/1751: guy bolt at top of pole broke"/>
    <s v="FUS 438111 CLOSE|INT 804449 OPEN|OJ'S SS OF MTR 1007889570 OPEN|LR 804449 OPEN"/>
    <s v="POLE TOP BROKEN "/>
    <m/>
    <s v="No"/>
    <s v="Equipment Failure/Involved, Overhead"/>
    <m/>
    <s v="No"/>
    <n v="3"/>
    <n v="76"/>
    <s v="SKH0"/>
    <s v="Distribution Circuit"/>
    <s v="SKH0"/>
    <s v="04/19/21 06:18"/>
    <m/>
    <s v="04/19/21 13:19"/>
    <m/>
    <m/>
    <m/>
    <m/>
    <m/>
    <m/>
    <m/>
    <m/>
    <m/>
  </r>
  <r>
    <n v="445"/>
    <s v="TLAL"/>
    <s v="3 - QC Complete"/>
    <n v="44316"/>
    <n v="44617"/>
    <s v="Black oak leader broke off tree and contacted the primaries causing a wire down and small ignitions in a 2’by 20’ area. Leader has signs of defect and decline. Basal rot and Fruiting bodies were present on trunk. The ensuing fire was 3 meters - 0.25 acre. This information is preliminary. OIS: 1321713; ILIS: 21-0050012; FOID: T005267397, T005267443; Division: North Valley; EC Tags:  12120837223, 12120837222; PM: 31536243; Circuit ID: 103751101, SAP ID: 100334205; Eqp: Conductor, Crossarm; Region: Northern; Division: North Valley; City: Oroville; Circuit ID: Big Bend 1101, 103751101; County: Butte; Lat/Long: 39.68359, -121.45604; OIS: 1321713; ILIS: 21-0050012; FOID: T005267397"/>
    <s v="\\fxshare-nas05\quotashare-fs01\ESA\5 - Ignition Tracking\2021_Ignition_QC_Folders\20210418_1321713_21-0050012_nan_T005267397"/>
    <s v=" "/>
    <m/>
    <s v="TLAL"/>
    <s v="Additional FOID, SAP EC Tag, Pre-Existing EC Tag Added; Outage Time, Fire Lat/Long Updated"/>
    <m/>
    <s v="MT1Y (Exponent)"/>
    <s v="Complete"/>
    <s v="Not Required"/>
    <m/>
    <m/>
    <s v="Not Required"/>
    <m/>
    <m/>
    <m/>
    <m/>
    <m/>
    <m/>
    <m/>
    <s v="Complete"/>
    <s v="Trunk (Decay, Defect, Cavity)"/>
    <n v="44198"/>
    <n v="44379"/>
    <n v="43883"/>
    <s v="Trimmed Black Oak"/>
    <s v="N"/>
    <m/>
    <m/>
    <m/>
    <s v="Y"/>
    <s v="8 adjacent trees removed."/>
    <s v="Fire Incident Report"/>
    <m/>
    <m/>
    <m/>
    <m/>
    <m/>
    <n v="44434"/>
    <n v="44434"/>
    <m/>
    <m/>
    <m/>
    <m/>
    <m/>
    <m/>
    <m/>
    <m/>
    <s v="Y"/>
    <n v="44316"/>
    <n v="44316"/>
    <s v="MMMQ"/>
    <s v="Marty Maiocco, MMMQ@pge.com, (530) 521-2962"/>
    <s v="Emailed FAS Fire tab inquiry"/>
    <m/>
    <s v=" "/>
    <x v="251"/>
    <s v="06:25:00"/>
    <n v="44304"/>
    <s v="05:38:00"/>
    <s v="FAS"/>
    <s v="Y"/>
    <s v="N"/>
    <n v="1321713"/>
    <s v="21-0050012"/>
    <m/>
    <s v="T005267397, T005267443"/>
    <s v="120837223, 120837222"/>
    <n v="119058578"/>
    <m/>
    <s v="PG&amp;E_445_Ignition_20210418_10.jpg"/>
    <s v=" "/>
    <x v="1"/>
    <x v="0"/>
    <s v="Y"/>
    <s v="Y"/>
    <s v="N"/>
    <s v="On April 18, 2021 at 0738 hours, a PG&amp;E Troubleman patrolled the Big Bend 1101 12kV Overhead Distribution Circuit number 103751101, in the Tier 3 extreme fire threat district in the State Responsibility area near 10439 Timber Cove Way, Oroville (Old Concow), CA 95965 in Butte County. He observed a hot energized broken primary overhead conductor down on ground at four spans from the load side of fuses 7149. Initial analysis indicates the ignition was caused by a 12&quot; leader stem of a 70' Tall x 25&quot; DBH codominant stem living black oak tree that partially failed 2' from the base and fell into the line, due to basal rot. The leader stem had signs of defect and decline, including basal rot and fruiting bodies that were present on the trunk. The causal tree leader stem fell into the primary overhead conductors, which resulted in a wire down and an estimated 2' x 20' ignition. The VM inspector reported there was a total of one splice in the span (All phases) and indicated there was one splice max per individual phase. The VM report indicated the remaining stem will be removed on a P2 Tag to mitigate the remaining risk. There was no rain reported during that day or the days leading up to it and the mean wind speed on the incident date was 4.49 MPH. The black oak was last inspected on January, 2021 and was last worked the previous year February 21, 2020. This incident did result in a 462-minute outage that affected four customers. We replaced the crossarm, repaired the 4ACSR conductor, and the line was returned to service on April 18, 2021. This information is preliminary."/>
    <s v="PG&amp;E"/>
    <s v="Vegetation"/>
    <m/>
    <s v="D"/>
    <s v="D"/>
    <s v="&lt;0.25"/>
    <m/>
    <m/>
    <m/>
    <m/>
    <m/>
    <s v="Vegetation"/>
    <s v="Contact from object"/>
    <s v="Veg. contact"/>
    <s v="Y"/>
    <s v="Overhead"/>
    <x v="0"/>
    <s v="Conductor - Primary"/>
    <s v="Conductor, Crossarm"/>
    <n v="100334205"/>
    <s v=" "/>
    <x v="2"/>
    <n v="39.683590000000002"/>
    <n v="-121.45604"/>
    <s v="Butte"/>
    <s v="BIG BEND 1101"/>
    <n v="12000"/>
    <m/>
    <x v="0"/>
    <s v="Unknown"/>
    <s v="Conifer Forest"/>
    <m/>
    <m/>
    <s v="Y"/>
    <s v="Camp 2018"/>
    <m/>
    <n v="280"/>
    <m/>
    <s v="N"/>
    <s v="N"/>
    <m/>
    <m/>
    <s v="2021-04-27"/>
    <n v="39.683590000000002"/>
    <n v="-121.45604"/>
    <n v="44306"/>
    <s v="TrunkFail"/>
    <s v="12&quot; stem of a 70 Tall x 25&quot; DBH xstem black oak failed 2 feet from the base due to basal rot. Tree came down on the primaries causing a wire down and ignition for an area estimated 2 x 20. The remaining stem will be removed on a P2 Tag to mitigate the remaining risk."/>
    <s v="OAKK"/>
    <n v="70"/>
    <n v="12"/>
    <n v="20"/>
    <s v="Severe"/>
    <s v="Moderate"/>
    <s v="N"/>
    <n v="1"/>
    <m/>
    <s v="Hillside"/>
    <s v="B"/>
    <s v="CrossArm"/>
    <s v="BareWire"/>
    <n v="1"/>
    <s v=" "/>
    <s v="NORTH VALLEY"/>
    <s v="PARADISE"/>
    <s v="06:25"/>
    <s v="2021/04/18 00:00:00"/>
    <n v="1321713"/>
    <s v="T005267397"/>
    <m/>
    <m/>
    <m/>
    <m/>
    <m/>
    <s v="V2TMMMQ"/>
    <m/>
    <n v="103751101"/>
    <s v="2021/04/18 08:28:58"/>
    <n v="9002"/>
    <n v="1"/>
    <s v="AXS-DOG XSTR- PWR-I"/>
    <s v="N"/>
    <m/>
    <m/>
    <m/>
    <m/>
    <m/>
    <m/>
    <m/>
    <m/>
    <m/>
    <m/>
    <s v="Y"/>
    <m/>
    <m/>
    <m/>
    <m/>
    <m/>
    <m/>
    <m/>
    <m/>
    <m/>
    <m/>
    <m/>
    <m/>
    <m/>
    <m/>
    <m/>
    <m/>
    <m/>
    <m/>
    <s v="TREE-BRANCH FELL INTO LINE"/>
    <s v="CONDUCTOR, OVERHEAD"/>
    <m/>
    <s v=" "/>
    <s v="Unplanned"/>
    <s v="North Valley"/>
    <s v="Paradise"/>
    <s v="103751101, BIG BEND-1101"/>
    <s v="21-0050012"/>
    <s v="Unplanned"/>
    <s v="Clear;32-90 F"/>
    <s v="4"/>
    <n v="1848"/>
    <s v="NO"/>
    <s v="Line to Ground"/>
    <s v="Sustained"/>
    <s v="No"/>
    <s v="WIRE DOWN"/>
    <s v="OH"/>
    <s v="Jumpers"/>
    <n v="1321713"/>
    <s v="Conductor, Overhead, Broken, wire on ground"/>
    <m/>
    <s v="04/18/21 10:08"/>
    <m/>
    <s v="WIRE DOWN"/>
    <s v="4 SPANS LD SIDE OF 7149"/>
    <m/>
    <m/>
    <m/>
    <s v="Yes"/>
    <s v="Vegetation, Tree - fell into line"/>
    <m/>
    <s v="No"/>
    <m/>
    <m/>
    <m/>
    <m/>
    <m/>
    <m/>
    <m/>
    <m/>
    <m/>
    <m/>
    <m/>
    <m/>
    <m/>
    <m/>
    <m/>
    <m/>
    <m/>
  </r>
  <r>
    <n v="403"/>
    <s v="AGFC"/>
    <s v="3 - QC Complete"/>
    <n v="44305"/>
    <n v="44617"/>
    <s v="Structure fire, not attributable to PG&amp;E."/>
    <s v="\\fxshare-nas05\quotashare-fs01\ESA\5 - Ignition Tracking\2021_Ignition_QC_Folders\20210418_nan_nan_nan_8040579268"/>
    <s v=" "/>
    <m/>
    <m/>
    <m/>
    <m/>
    <m/>
    <s v="Not In Scope"/>
    <m/>
    <m/>
    <m/>
    <m/>
    <m/>
    <m/>
    <m/>
    <m/>
    <m/>
    <m/>
    <m/>
    <m/>
    <m/>
    <m/>
    <m/>
    <m/>
    <m/>
    <m/>
    <m/>
    <m/>
    <m/>
    <m/>
    <m/>
    <m/>
    <m/>
    <m/>
    <m/>
    <m/>
    <m/>
    <m/>
    <m/>
    <m/>
    <m/>
    <m/>
    <m/>
    <m/>
    <m/>
    <m/>
    <m/>
    <m/>
    <m/>
    <m/>
    <m/>
    <m/>
    <m/>
    <m/>
    <s v=" "/>
    <x v="251"/>
    <s v="20:45:00"/>
    <m/>
    <m/>
    <s v="FAS"/>
    <s v="N"/>
    <s v="N"/>
    <m/>
    <m/>
    <m/>
    <n v="8040579268"/>
    <m/>
    <m/>
    <m/>
    <m/>
    <s v=" "/>
    <x v="0"/>
    <x v="1"/>
    <s v="N"/>
    <s v="N"/>
    <s v="N"/>
    <s v="Structure fire, not attributable to PG&amp;E."/>
    <s v="Not PG&amp;E"/>
    <s v="Building"/>
    <m/>
    <m/>
    <m/>
    <s v="&lt;0.25"/>
    <m/>
    <m/>
    <m/>
    <m/>
    <m/>
    <s v="Other Fire: Non-PG&amp;E related"/>
    <m/>
    <m/>
    <m/>
    <s v="Overhead"/>
    <x v="1"/>
    <m/>
    <m/>
    <m/>
    <s v=" "/>
    <x v="2"/>
    <n v="37.186433000000001"/>
    <n v="-121.999944"/>
    <s v="Santa Clara"/>
    <s v="LOS GATOS 1106 "/>
    <n v="12000"/>
    <m/>
    <x v="0"/>
    <s v="Los Gatos FD"/>
    <s v="Herbaceous"/>
    <m/>
    <m/>
    <s v="N"/>
    <m/>
    <m/>
    <n v="518"/>
    <m/>
    <s v="N"/>
    <s v="N"/>
    <m/>
    <m/>
    <s v="2021-04-19"/>
    <m/>
    <m/>
    <m/>
    <m/>
    <m/>
    <m/>
    <m/>
    <m/>
    <m/>
    <m/>
    <m/>
    <m/>
    <m/>
    <m/>
    <m/>
    <m/>
    <m/>
    <m/>
    <m/>
    <s v="  "/>
    <s v="DEANZA"/>
    <s v="CUPERTINO 07"/>
    <s v="20:45"/>
    <n v="44304"/>
    <m/>
    <n v="8040579268"/>
    <n v="18931"/>
    <s v="BEAR CREEK RD"/>
    <s v="LOS GATOS"/>
    <n v="37.186433000000001"/>
    <n v="-121.999944"/>
    <s v="G1TLXZ2"/>
    <s v="ZANDATE, LOUIE"/>
    <n v="82021106"/>
    <s v="20210418 23:16"/>
    <n v="1121"/>
    <m/>
    <s v="HOUSE FIRE.  NON PGE EQUIPMENT,  FIRE DEPART SHUT OFF MAIN"/>
    <s v="Y"/>
    <m/>
    <m/>
    <m/>
    <n v="37.186433000000001"/>
    <n v="-121.999944"/>
    <m/>
    <s v="LOS GATOS FD"/>
    <m/>
    <s v="N"/>
    <s v="N"/>
    <s v="N"/>
    <s v="Clear"/>
    <m/>
    <s v="Structures"/>
    <m/>
    <s v="Calm"/>
    <m/>
    <s v="3rd Party"/>
    <m/>
    <s v="Structure Only"/>
    <m/>
    <s v="Fire Dept"/>
    <m/>
    <s v="Overhead"/>
    <m/>
    <s v="N"/>
    <m/>
    <m/>
    <m/>
    <m/>
    <m/>
    <m/>
    <s v="  "/>
    <m/>
    <m/>
    <m/>
    <m/>
    <m/>
    <m/>
    <m/>
    <m/>
    <m/>
    <m/>
    <m/>
    <m/>
    <m/>
    <m/>
    <m/>
    <m/>
    <m/>
    <m/>
    <m/>
    <m/>
    <m/>
    <m/>
    <m/>
    <m/>
    <m/>
    <m/>
    <m/>
    <m/>
    <m/>
    <m/>
    <m/>
    <m/>
    <m/>
    <m/>
    <m/>
    <m/>
    <m/>
    <m/>
    <m/>
    <m/>
    <m/>
    <m/>
    <m/>
    <m/>
    <m/>
    <m/>
    <m/>
  </r>
  <r>
    <n v="402"/>
    <s v="AGFC"/>
    <s v="3 - QC Complete"/>
    <n v="44305"/>
    <n v="44617"/>
    <s v="Other fire, not attributable to PG&amp;E. Third party controlled fire got away. Cal Fire requests PG&amp;E leave power off until contacted. EOC Preliminary: Received page on CPUC VM from Neal w/ HAWC and advised of 50+ acre fire w/ 0 containment. There is an outage that occurred approx. 2 hours after HAWC detected the fire. Unable to conduct any further investigation at this time as there is no one dispatched to the scene. Does not appear to be a reportable incident based on current information available."/>
    <s v="\\fxshare-nas05\quotashare-fs01\ESA\5 - Ignition Tracking\2021_Ignition_QC_Folders\20210418_1322341_21-0050098_nan_T005267670"/>
    <s v=" "/>
    <m/>
    <m/>
    <m/>
    <m/>
    <m/>
    <s v="Not In Scope"/>
    <m/>
    <m/>
    <m/>
    <m/>
    <m/>
    <m/>
    <m/>
    <m/>
    <m/>
    <m/>
    <m/>
    <m/>
    <m/>
    <m/>
    <m/>
    <m/>
    <m/>
    <m/>
    <m/>
    <m/>
    <m/>
    <m/>
    <m/>
    <m/>
    <m/>
    <m/>
    <m/>
    <m/>
    <m/>
    <m/>
    <m/>
    <m/>
    <m/>
    <m/>
    <m/>
    <m/>
    <m/>
    <m/>
    <m/>
    <m/>
    <m/>
    <m/>
    <m/>
    <m/>
    <m/>
    <m/>
    <s v=" "/>
    <x v="251"/>
    <s v="18:44:00"/>
    <n v="44304"/>
    <s v="18:44:00"/>
    <s v="FAS"/>
    <s v="N"/>
    <s v="N"/>
    <n v="1322341"/>
    <s v="21-0050098"/>
    <m/>
    <s v="T005267670"/>
    <m/>
    <m/>
    <m/>
    <m/>
    <s v=" "/>
    <x v="0"/>
    <x v="1"/>
    <s v="N"/>
    <s v="N"/>
    <s v="N"/>
    <s v="Other fire, not attributable to PG&amp;E. Third party controlled fire got away. Cal Fire requests PG&amp;E leave power off until contacted. EOC Preliminary: Received page on CPUC VM from Neal w/ HAWC and advised of 50+ acre fire w/ 0 containment. There is an outage that occurred approx. 2 hours after HAWC detected the fire. Unable to conduct any further investigation at this time as there is no one dispatched to the scene. Does not appear to be a reportable incident based on current information available."/>
    <s v="Not PG&amp;E"/>
    <s v="Vegetation"/>
    <m/>
    <m/>
    <m/>
    <s v="Structure-only"/>
    <m/>
    <m/>
    <m/>
    <m/>
    <m/>
    <s v="Other Fire: Non-PG&amp;E related"/>
    <m/>
    <m/>
    <m/>
    <s v="Overhead"/>
    <x v="1"/>
    <m/>
    <m/>
    <m/>
    <s v=" "/>
    <x v="1"/>
    <n v="39.049771700000001"/>
    <n v="-123.2485933"/>
    <s v="Mendocino"/>
    <s v="UKIAH 1114"/>
    <n v="12000"/>
    <m/>
    <x v="0"/>
    <s v="Cal Fire"/>
    <s v="Herbaceous"/>
    <m/>
    <m/>
    <s v="N"/>
    <m/>
    <s v="Turnout"/>
    <n v="154"/>
    <m/>
    <s v="N"/>
    <s v="N"/>
    <m/>
    <m/>
    <s v="2021-04-19"/>
    <m/>
    <m/>
    <m/>
    <m/>
    <m/>
    <m/>
    <m/>
    <m/>
    <m/>
    <m/>
    <m/>
    <m/>
    <m/>
    <m/>
    <m/>
    <m/>
    <m/>
    <m/>
    <m/>
    <s v="  "/>
    <s v="NORTH COAST"/>
    <s v="UKIAH"/>
    <s v="18:44"/>
    <n v="44304"/>
    <n v="1322341"/>
    <s v="T005267670"/>
    <s v="DEV3365"/>
    <s v="C.A.A. TAP BOONVILLE R"/>
    <s v="UKIAH"/>
    <n v="39.042810000000003"/>
    <n v="-123.26526"/>
    <s v="WBTCEE6"/>
    <s v="ESPINOLA, CHRIS"/>
    <n v="42771114"/>
    <s v="20210418 21:43"/>
    <n v="9310"/>
    <n v="1"/>
    <s v="control burn got out of control. 2 poles in burn area with no damage. per calfire, leave line out all night and will call when safe to deenergize."/>
    <s v="Y"/>
    <m/>
    <m/>
    <s v="39.0497717,-123.2485933,722.400000,3D"/>
    <m/>
    <m/>
    <s v="10 spans ss of 3365 burning east. coordinates are innacurate due to no access"/>
    <s v="Alex Leonard 707-391-6713"/>
    <m/>
    <s v="Y"/>
    <s v="N"/>
    <m/>
    <s v="Clear"/>
    <m/>
    <s v="Private Land"/>
    <m/>
    <s v="Light"/>
    <m/>
    <s v="3rd Party"/>
    <m/>
    <s v="10 - 100 Acres"/>
    <m/>
    <s v="Cal Fire"/>
    <m/>
    <s v="Overhead"/>
    <m/>
    <s v="N"/>
    <m/>
    <m/>
    <m/>
    <m/>
    <m/>
    <s v="N"/>
    <s v="  "/>
    <s v="Unplanned"/>
    <s v="Humboldt"/>
    <s v="Ukiah"/>
    <s v="042771114, UKIAH-1114"/>
    <s v="21-0050098"/>
    <s v="Unplanned"/>
    <s v="Clear;32-90 F"/>
    <s v="3"/>
    <s v="3312"/>
    <s v="YES"/>
    <s v="Force Out"/>
    <s v="Sustained"/>
    <s v="No"/>
    <s v="3365"/>
    <s v="OH"/>
    <s v="Fuse"/>
    <s v="1322341"/>
    <m/>
    <m/>
    <m/>
    <m/>
    <s v="C.A.A. TAP BOONVILLE RD., 11 MI. W/O HWY 101 @ M.P. 8.05"/>
    <s v="CELL TOWER LD SIDE OF FUCO 3365"/>
    <m/>
    <m/>
    <m/>
    <s v="No"/>
    <s v="Environmental/External, Fire, Forest/Grass"/>
    <m/>
    <s v="No"/>
    <m/>
    <m/>
    <s v="KDMG"/>
    <s v="Distribution Circuit"/>
    <s v="MTHE"/>
    <s v="04/18/21 18:41"/>
    <s v="Not Required"/>
    <m/>
    <m/>
    <m/>
    <m/>
    <m/>
    <m/>
    <m/>
    <m/>
    <m/>
    <m/>
  </r>
  <r>
    <n v="401"/>
    <s v="S7RM"/>
    <s v="3 - QC Complete"/>
    <n v="44309"/>
    <n v="44617"/>
    <s v="Third party vehicle made contact with pole causing one of 2 spans to fall to ground, igniting a small grass fire at the base of the pole. The ensuing fire was 1 meter - &lt; 3 meters in size. Spoke to the Troubleman on 4/22/2021-he indicated that CAL Fire was on scene prior to his arrival.  "/>
    <s v="\\fxshare-nas05\quotashare-fs01\ESA\5 - Ignition Tracking\2021_Ignition_QC_Folders\20210418_1322196_21-0050079_nan_T005267597"/>
    <s v=" "/>
    <m/>
    <m/>
    <m/>
    <m/>
    <m/>
    <s v="Not In Scope"/>
    <m/>
    <m/>
    <m/>
    <m/>
    <m/>
    <m/>
    <m/>
    <m/>
    <m/>
    <m/>
    <m/>
    <m/>
    <m/>
    <m/>
    <m/>
    <m/>
    <m/>
    <m/>
    <m/>
    <m/>
    <m/>
    <m/>
    <m/>
    <m/>
    <m/>
    <m/>
    <m/>
    <m/>
    <m/>
    <m/>
    <m/>
    <m/>
    <s v="Y"/>
    <n v="44308"/>
    <m/>
    <s v="CAL FIRE"/>
    <s v="Online Portal"/>
    <s v="Reference #R000931-042221"/>
    <m/>
    <s v="Y"/>
    <n v="44307"/>
    <n v="44308"/>
    <s v="TCF5"/>
    <s v="(530) 217-7961, TCF5@pge.com"/>
    <s v="Troubleman provided photos and additional details regarding incident #401."/>
    <m/>
    <s v=" "/>
    <x v="251"/>
    <s v="15:26:00"/>
    <n v="44304"/>
    <s v="15:26:00"/>
    <s v="FAS"/>
    <s v="N"/>
    <s v="N"/>
    <n v="1322196"/>
    <s v="21-0050079"/>
    <m/>
    <s v="T005267597"/>
    <n v="120837964"/>
    <m/>
    <m/>
    <s v="PG&amp;E_401_ignition_20210418_1.jpg"/>
    <s v=" "/>
    <x v="1"/>
    <x v="0"/>
    <s v="Y"/>
    <s v="Y"/>
    <s v="N"/>
    <s v="On April 18th, 2021 at 15:26 hrs. a PG &amp; E Troubleman was dispatched to the Auburn 1102 12 KV Distribution Circuit near Borland Ave. and Jordan Lane in the City of Auburn in response to a report of third party vehicle which hit a pole and then fled the scene.  There was an ensuing grass fire at the base of the PG &amp; E pole which was less than 3 Meters in size, was contained between the two roads and  was supressed by CAL Fire.  Initial analysis indicates that when the third party vehicle contacted the pole the impact caused the  primary wire to come down  and the energized line was lying across the roadway.  The responding troubleman deenergized the hot line through the Distribution operator via SCADA, opened up the jumpers and made safe the line.  A PG &amp; E repair crew arrived at the scene on 4/18/2021 at 16:44 hrs. and  replaced 200 feet of copper conductor wire and service was restored at 05:45 hrs. on 4/19/2021."/>
    <s v="PG&amp;E"/>
    <s v="Vegetation"/>
    <m/>
    <s v="D"/>
    <s v="D"/>
    <s v="&lt;0.25"/>
    <s v="&quot;About 10X10 feet&quot;"/>
    <m/>
    <m/>
    <m/>
    <m/>
    <s v="Contact - 3rd Party"/>
    <s v="Contact from object"/>
    <s v="Vehicle contact"/>
    <s v="Y"/>
    <s v="Overhead"/>
    <x v="0"/>
    <s v="Conductor - Primary"/>
    <s v="Conductor-Copper wire."/>
    <n v="100046030"/>
    <s v=" "/>
    <x v="0"/>
    <n v="38.9024833"/>
    <n v="-121.0664833"/>
    <s v="Placer"/>
    <s v="AUBURN 1102"/>
    <n v="12000"/>
    <m/>
    <x v="0"/>
    <s v="Cal Fire"/>
    <s v="Urban"/>
    <m/>
    <m/>
    <s v="N"/>
    <m/>
    <m/>
    <n v="300"/>
    <m/>
    <s v="N"/>
    <s v="N"/>
    <m/>
    <m/>
    <s v="2021-04-19"/>
    <m/>
    <m/>
    <m/>
    <m/>
    <m/>
    <m/>
    <m/>
    <m/>
    <m/>
    <m/>
    <m/>
    <m/>
    <m/>
    <m/>
    <m/>
    <m/>
    <m/>
    <m/>
    <m/>
    <s v="  "/>
    <s v="SIERRA"/>
    <s v="AUBURN 01"/>
    <s v="15:26"/>
    <n v="44304"/>
    <n v="1322196"/>
    <s v="T005267597"/>
    <n v="298"/>
    <s v="EL DORADO ST"/>
    <s v="AUBURN"/>
    <n v="38.904029999999999"/>
    <n v="-121.06662"/>
    <s v="T1TTCF5"/>
    <s v="FATOR, TRAVIS"/>
    <n v="152161102"/>
    <s v="20210418 17:02"/>
    <n v="9260"/>
    <m/>
    <s v="Repair wire down. Appears that car hit pole, and ran. Small grass fire at the base of the pole. 1 wire, 2 spans of 6 sol cu was down and hot accross roadway. Deenergized line through DO via SCADA. Opened jumpers, made safe, and reenergized the line. Crew onsite starting to make repairs."/>
    <s v="Y"/>
    <m/>
    <m/>
    <s v="38.904030, -121.066620"/>
    <n v="38.904029999999999"/>
    <n v="-121.06662"/>
    <s v="Base of pole"/>
    <s v="Cal fire"/>
    <m/>
    <s v="N"/>
    <s v="Y"/>
    <m/>
    <s v="Clear"/>
    <m/>
    <s v="Private Land"/>
    <m/>
    <s v="Light"/>
    <m/>
    <s v="PG&amp;E Equipment"/>
    <m/>
    <s v="1 meter - &lt; 3 meters"/>
    <m/>
    <s v="Cal Fire"/>
    <m/>
    <s v="Overhead"/>
    <m/>
    <s v="N"/>
    <m/>
    <s v="Other (Comments)"/>
    <s v="Photos taken of damage."/>
    <s v="VEHICLE"/>
    <s v="CONDUCTOR, OVERHEAD"/>
    <s v="N"/>
    <s v="  "/>
    <s v="Unplanned"/>
    <s v="Sierra"/>
    <s v="Placer"/>
    <s v="152161102, AUBURN-1102"/>
    <s v="21-0050079"/>
    <s v="Unplanned"/>
    <s v="Clear;32-90 F"/>
    <s v="996"/>
    <n v="29022"/>
    <s v="NO"/>
    <s v="Force Out"/>
    <s v="Sustained"/>
    <s v="No"/>
    <s v="251946"/>
    <s v="OH"/>
    <s v="Line Recloser"/>
    <n v="1322196"/>
    <s v="Conductor, Overhead, Broken, wire on ground"/>
    <m/>
    <s v="04/18/21 16:44"/>
    <m/>
    <s v="S/E C/O EL DORADO ST. &amp; BORELAND AVE."/>
    <s v="WIRE DOWN 2 SPANS E/OF CA 49 &amp; LINCOLN HWY OPEN"/>
    <m/>
    <m/>
    <m/>
    <s v="Yes"/>
    <s v="Equipment Failure/Involved, Overhead"/>
    <m/>
    <s v="No"/>
    <n v="1"/>
    <n v="51"/>
    <s v="AAPF"/>
    <s v="Distribution Circuit"/>
    <s v="ARHH"/>
    <s v="04/18/21 15:50"/>
    <s v="ARHH"/>
    <s v="04/18/21 19:54"/>
    <s v="04/19/21 04:57"/>
    <m/>
    <m/>
    <m/>
    <m/>
    <m/>
    <m/>
    <m/>
    <m/>
  </r>
  <r>
    <n v="400"/>
    <s v="TLAL"/>
    <s v="3 - QC Complete"/>
    <n v="44323"/>
    <n v="44617"/>
    <s v="Palm tree grew into secondary overhead conductor, resulting in an ignition 1 meter - &lt; 3 meters in size. The ensuing fire was extinguished by the home owner. OIS: 1322177; ILIS: 21-0050080; ILIS Listed Cause: Vegetation, Tree - grew into line; FOID: T005267590; Field Order Listed Actual Cause: TREE-GREW INTO LINE; Tman, JCSN, Pics Provided (3); EC: 120837968; PM: 44755132; Circuit ID: 252051111, SAP ID: 100635791, 100635788"/>
    <s v="\\fxshare-nas05\quotashare-fs01\ESA\5 - Ignition Tracking\2021_Ignition_QC_Folders\20210418_1322177_21-0050080_nan_T005267590"/>
    <s v=" "/>
    <m/>
    <s v="TLAL"/>
    <s v="Outage Time, Suspected Initiating Event &amp; Failure Sub-Driver Updated"/>
    <n v="44312"/>
    <m/>
    <s v="Not In Scope"/>
    <m/>
    <m/>
    <m/>
    <m/>
    <m/>
    <m/>
    <m/>
    <m/>
    <m/>
    <m/>
    <m/>
    <m/>
    <m/>
    <m/>
    <m/>
    <m/>
    <m/>
    <m/>
    <m/>
    <m/>
    <m/>
    <m/>
    <m/>
    <m/>
    <m/>
    <m/>
    <m/>
    <m/>
    <m/>
    <m/>
    <m/>
    <m/>
    <m/>
    <m/>
    <m/>
    <m/>
    <m/>
    <m/>
    <m/>
    <m/>
    <m/>
    <m/>
    <m/>
    <m/>
    <m/>
    <m/>
    <s v=" "/>
    <x v="251"/>
    <s v="15:12:00"/>
    <n v="44304"/>
    <s v="15:03:00"/>
    <s v="FAS"/>
    <s v="N"/>
    <s v="N"/>
    <n v="1322177"/>
    <s v="21-0050080"/>
    <m/>
    <s v="T005267590"/>
    <n v="120837968"/>
    <n v="120048376"/>
    <m/>
    <s v="PG&amp;E_400_Ignition_20210418_3.jpg"/>
    <s v=" "/>
    <x v="1"/>
    <x v="0"/>
    <s v="Y"/>
    <s v="Y"/>
    <s v="N"/>
    <s v="On April 18, 2021 at 1600 hours, a PG&amp;E Troubleman patrolled the Ashlan Ave 1111 12kV Distribution Circuit number 252051111, in the Local Responsibility area at the rear easement of 3115 W Hampton Way in Fresno. He observed a 21' tall and 14&quot; DBH palm-fan tree frond that grew into the overhead bare wire conductor and pushed the secondary equipment together along with the wind and a dead tree below on fire. Initial analysis indicates the ignition was caused by the secondary lines connecting together, due to a tree that grew into the line and the gusty wind at the time. The palm-fan tree trunk was 4' from the lines. The homeowner responded to and extinguished the fire. The sustained 90-minute unplanned outage affected 12 customers. The EC B Urgent Compliance Tag # 120837968 was submitted and as of April 26, 2021 is in pending status, to install two bobs in 1/0 secondary and trim overgrown trees two properties over from fault location, 3133 W Hampton Way, in order to isolate span which has trees causing multiple outages. The line was returned to service on April 18, 2021. This information is preliminary."/>
    <s v="PG&amp;E"/>
    <s v="Vegetation"/>
    <m/>
    <s v="D"/>
    <s v="D"/>
    <s v="&lt;3 meters of linear travel"/>
    <m/>
    <m/>
    <m/>
    <m/>
    <m/>
    <s v="Vegetation"/>
    <s v="Contact from object"/>
    <s v="Veg. contact"/>
    <s v="Y"/>
    <s v="Overhead"/>
    <x v="2"/>
    <s v="Conductor - Open Wire Secondary"/>
    <s v="Conductor"/>
    <s v="100635791, 100635788"/>
    <s v=" "/>
    <x v="0"/>
    <n v="36.791904000000002"/>
    <n v="-119.84687700000001"/>
    <s v="Fresno"/>
    <s v="ASHLAN AVE 1111"/>
    <s v="0-750"/>
    <m/>
    <x v="0"/>
    <s v="Customer"/>
    <s v="Urban"/>
    <m/>
    <m/>
    <s v="N"/>
    <m/>
    <m/>
    <m/>
    <m/>
    <s v="N"/>
    <s v="N"/>
    <m/>
    <m/>
    <s v="2021-04-19"/>
    <n v="36.791944000000001"/>
    <n v="-119.847004"/>
    <n v="44306"/>
    <s v="TreeGrew"/>
    <s v="PALM GREW INTO SECONDARY POWERLINE. THE PALM HAS BEEN TRIMMED. TENNANT TOLD PI THAT THE OWNER OF THE PROPERTY IS AWARE OF PALM REMOVAL AND THE POSSIBLE REMOVAL OF TWO OTHER TREES GROWING UNDER POWER LINES. THERE ARE NO SIGNS OF FIRE OR IGNITION AT THIS LOCATION."/>
    <s v="PALF"/>
    <n v="21"/>
    <n v="14"/>
    <n v="4"/>
    <m/>
    <m/>
    <m/>
    <m/>
    <m/>
    <m/>
    <m/>
    <s v="AlleyArm"/>
    <s v="BareWire"/>
    <m/>
    <s v="  "/>
    <s v="FRESNO"/>
    <s v="FRESNO 08"/>
    <s v="15:12"/>
    <n v="44304"/>
    <n v="1322177"/>
    <s v="T005267590"/>
    <n v="3141"/>
    <s v="W HAMPTON WAY"/>
    <s v="FRESNO"/>
    <n v="36.791919999999998"/>
    <n v="-119.84757999999999"/>
    <s v="F4TJCSN"/>
    <s v="SYLVESTER, JOHN"/>
    <n v="252051111"/>
    <s v="20210418 17:15"/>
    <n v="9190"/>
    <m/>
    <s v="found palm fron grew into line at "/>
    <s v="Y"/>
    <n v="3"/>
    <s v="\\fxshare-nas05\quotashare-fs01\ESA\5 - Ignition Tracking\Fire_Tab_Attachment_Files"/>
    <m/>
    <n v="36.791904000000002"/>
    <n v="-119.84687700000001"/>
    <s v="dead tree caugt fire from secondary getting together during windy day. "/>
    <m/>
    <m/>
    <s v="N"/>
    <s v="Y"/>
    <m/>
    <s v="Clear"/>
    <m/>
    <s v="Private Land"/>
    <m/>
    <s v="Gusty"/>
    <m/>
    <s v="Vegetation"/>
    <m/>
    <s v="Other (Comments)"/>
    <s v="dead tree caught fire on previous outage per customers comments"/>
    <s v="Other (Comments)"/>
    <s v="Home owner"/>
    <s v="Overhead"/>
    <m/>
    <s v="N"/>
    <m/>
    <m/>
    <m/>
    <s v="TREE-GREW INTO LINE"/>
    <s v="SECONDARY"/>
    <s v="N"/>
    <s v="  "/>
    <s v="Unplanned"/>
    <s v="Fresno"/>
    <s v="Fresno"/>
    <s v="252051111, ASHLAN AVE-1111"/>
    <s v="21-0050080"/>
    <s v="Unplanned"/>
    <s v="Clear;32-90 F"/>
    <s v="12"/>
    <n v="984"/>
    <s v="NO"/>
    <s v="Line to Ground"/>
    <s v="Sustained"/>
    <s v="No"/>
    <s v="MTR#1004056484"/>
    <s v="OH"/>
    <s v="Transformer"/>
    <n v="1322177"/>
    <s v="Secondary, Together"/>
    <m/>
    <m/>
    <m/>
    <s v="ASHLAN &amp; MARKS - (3133 W HAMPTON - SOLAR GENERATOR ON SECONDARY)"/>
    <s v="SYLVESTER, JOHN: 3115 W Hampton way Fresno"/>
    <m/>
    <m/>
    <m/>
    <s v="No"/>
    <s v="Vegetation, Tree - grew into line"/>
    <m/>
    <s v="No"/>
    <m/>
    <m/>
    <s v="F4TJCSN"/>
    <s v="Transformer only"/>
    <s v="F4TJCSN"/>
    <s v="04/18/21 15:08"/>
    <s v="Not Required"/>
    <s v="04/18/21 16:30"/>
    <m/>
    <m/>
    <m/>
    <m/>
    <m/>
    <m/>
    <m/>
    <m/>
    <m/>
  </r>
  <r>
    <n v="399"/>
    <s v="A8MM"/>
    <s v="3 - QC Complete"/>
    <n v="44314"/>
    <n v="44617"/>
    <s v=" Troubleman found no good service conductor burning upon arrival and de energized the open delta bank, then called for crew to replace. The conductor failure, resulted in a less than one meter ignition that self extinguished. a8mm called and Spoke with T-Man on 4/27/21 who stated the fire was mostly extinguished upon arrival but there was a small flame he extinguished with a long stick. The fire department was on site upon his arrival but stood by for support if he could not put out the flame on his own. His opinion on what the cause was  either damage from a squirrel or gunshot. He referred to a picture he took that showed &quot;bird cadging&quot; which is usually caused by an animal or bullet damage. "/>
    <s v="\\fxshare-nas05\quotashare-fs01\ESA\5 - Ignition Tracking\2021_Ignition_QC_Folders\20210418_1322078_21-0050070_nan_T005267548"/>
    <s v=" "/>
    <m/>
    <s v="A8MM"/>
    <s v="Missing t-man LANID, Asset Family affected and Other Company information. "/>
    <n v="44315"/>
    <m/>
    <s v="Not In Scope"/>
    <m/>
    <m/>
    <m/>
    <m/>
    <m/>
    <m/>
    <m/>
    <m/>
    <m/>
    <m/>
    <m/>
    <m/>
    <m/>
    <m/>
    <m/>
    <m/>
    <m/>
    <m/>
    <m/>
    <m/>
    <m/>
    <m/>
    <m/>
    <m/>
    <m/>
    <m/>
    <m/>
    <m/>
    <m/>
    <m/>
    <m/>
    <m/>
    <m/>
    <m/>
    <m/>
    <m/>
    <m/>
    <m/>
    <m/>
    <s v="Y"/>
    <n v="44313"/>
    <n v="44313"/>
    <s v="L1F9"/>
    <s v="559-317-8357"/>
    <s v="T-man reported the fire was extinguished by him using a &quot;long stick&quot; but mostly self extinguished. The fire department was on site for assistance but not needed. He stated he observed &quot;bird cadging&quot; on the service line which is usually caused by either an animal like a squirrel or a gunshot. "/>
    <m/>
    <s v=" "/>
    <x v="251"/>
    <s v="13:37:00"/>
    <n v="44304"/>
    <s v="13:37:00"/>
    <s v="FAS"/>
    <s v="N"/>
    <s v="N"/>
    <n v="1322078"/>
    <s v="21-0050070"/>
    <m/>
    <s v="T005267548"/>
    <n v="120837747"/>
    <m/>
    <m/>
    <m/>
    <s v=" "/>
    <x v="0"/>
    <x v="0"/>
    <s v="Y"/>
    <s v="N"/>
    <s v="N"/>
    <s v="On April 18, 2021 at 13:37 hours, a PG&amp;E Troubleman was dispatched to the Kearney 1104 12kV Distribution Circuit on Fruit Avenue, Fresno in response an observed explosion on the pole. Initial analysis indicates an animal or gunshot caused the ignition but is undetermined. The Troubleman stated the service line had “bird cadging” type damage which is usually caused by squirrels or bullet damage. The ensuing fire was approximately one foot in size and the fire was mostly self-extinguished upon Troubleman arrival but he stated he extinguished a small flame. PG&amp;E Crew replaced the service drop on April 18, 2021. This is preliminary. "/>
    <s v="PG&amp;E"/>
    <s v="Other"/>
    <s v="Conductor"/>
    <s v="D"/>
    <s v="D"/>
    <s v="&lt;3 meters of linear travel"/>
    <m/>
    <m/>
    <m/>
    <m/>
    <m/>
    <s v="Contact - Animal - Other"/>
    <s v="Contact from object"/>
    <s v="Animal contact"/>
    <s v="Y"/>
    <s v="Overhead"/>
    <x v="3"/>
    <s v="Service Drop"/>
    <s v="Conductor"/>
    <m/>
    <s v=" "/>
    <x v="0"/>
    <n v="36.651058999999997"/>
    <n v="-119.814481"/>
    <s v="Fresno"/>
    <s v="KEARNEY 1104"/>
    <n v="12000"/>
    <m/>
    <x v="0"/>
    <s v="Self Extinguished/employee"/>
    <s v="Agriculture"/>
    <m/>
    <m/>
    <s v="N"/>
    <m/>
    <m/>
    <m/>
    <m/>
    <s v="N"/>
    <s v="N"/>
    <m/>
    <m/>
    <s v="2021-04-19"/>
    <m/>
    <m/>
    <m/>
    <m/>
    <m/>
    <m/>
    <m/>
    <m/>
    <m/>
    <m/>
    <m/>
    <m/>
    <m/>
    <m/>
    <m/>
    <m/>
    <m/>
    <m/>
    <m/>
    <s v="  "/>
    <s v="FRESNO"/>
    <s v="FRESNO 01"/>
    <s v="13:37"/>
    <n v="44304"/>
    <n v="1322078"/>
    <s v="T005267548"/>
    <n v="5748"/>
    <s v="S FRUIT AVE"/>
    <s v="FRESNO"/>
    <n v="36.651519999999998"/>
    <n v="-119.81415"/>
    <s v="F4TL1F9"/>
    <s v="FULL, LARAMIE"/>
    <n v="252701104"/>
    <s v="20210418 14:40"/>
    <n v="9002"/>
    <m/>
    <s v="found ng 1/0 quad service burning upon arrival deenergized OD bank and crew called to replace"/>
    <s v="Y"/>
    <n v="5"/>
    <s v="\\fxshare-nas05\quotashare-fs01\ESA\5 - Ignition Tracking\Fire_Tab_Attachment_Files"/>
    <m/>
    <n v="36.651058999999997"/>
    <n v="-119.814481"/>
    <m/>
    <m/>
    <m/>
    <s v="N"/>
    <s v="Y"/>
    <m/>
    <s v="Clear"/>
    <m/>
    <s v="Private Land"/>
    <m/>
    <s v="Calm"/>
    <m/>
    <s v="PG&amp;E Equipment"/>
    <m/>
    <s v="&lt; 1 meter"/>
    <m/>
    <s v="Self Extinguished"/>
    <m/>
    <s v="Overhead"/>
    <m/>
    <s v="N"/>
    <m/>
    <m/>
    <m/>
    <s v="OVERHEAD"/>
    <s v="SERVICE CONDUCTOR"/>
    <s v="N"/>
    <s v="  "/>
    <s v="Unplanned"/>
    <s v="Fresno"/>
    <s v="Fresno"/>
    <s v="252701104, KEARNEY-1104"/>
    <s v="21-0050070"/>
    <s v="Unplanned"/>
    <s v="Clear;32-90 F"/>
    <s v="1"/>
    <s v="344"/>
    <s v="NO"/>
    <s v="Line to Ground"/>
    <s v="Sustained"/>
    <s v="No"/>
    <s v="MTR#1009577991"/>
    <s v="OH"/>
    <s v="Transformer"/>
    <s v="1322078"/>
    <s v="Service conductor, Arcing"/>
    <m/>
    <s v="04/18/21 15:23"/>
    <m/>
    <s v="5748 S. FRUIT AVENUE"/>
    <s v="FULL, LARAMIE/559-317-8357: 5748 s fruit ave"/>
    <m/>
    <m/>
    <m/>
    <s v="No"/>
    <s v="Equipment Failure/Involved, Overhead"/>
    <m/>
    <s v="No"/>
    <m/>
    <m/>
    <s v="F4TL1F9"/>
    <s v="Transformer only"/>
    <s v="R1OD"/>
    <s v="04/18/21 13:37"/>
    <s v="Not Required"/>
    <s v="04/18/21 19:21"/>
    <m/>
    <m/>
    <m/>
    <m/>
    <m/>
    <m/>
    <m/>
    <m/>
    <m/>
  </r>
  <r>
    <n v="398"/>
    <s v="AGFC"/>
    <s v="3 - QC Complete"/>
    <n v="44305"/>
    <n v="44617"/>
    <s v="Other fire, not attributable to PG&amp;E. EOC Preliminary: Received page on CPUC VM from Neal w/ HAWC and advised of incident. Veg fire with possible blown transformer.  Local FD on scene. Spoke w/ responding TMan Ryan. TMan confirmed fire has been surpressed by local FD. No property damage, injury, or media. TMan confirms no damage to PG&amp;E equipment.  No Transformer fire, wires down, etc. Base of a few poles are charred but that it is."/>
    <s v="\\fxshare-nas05\quotashare-fs01\ESA\5 - Ignition Tracking\2021_Ignition_QC_Folders\20210418_nan_nan_nan_T005267491"/>
    <s v=" "/>
    <m/>
    <s v="AGFC"/>
    <s v="Fire lat/long corrected."/>
    <n v="44305"/>
    <m/>
    <s v="Not In Scope"/>
    <m/>
    <m/>
    <m/>
    <m/>
    <m/>
    <m/>
    <m/>
    <m/>
    <m/>
    <m/>
    <m/>
    <m/>
    <m/>
    <m/>
    <m/>
    <m/>
    <m/>
    <m/>
    <m/>
    <m/>
    <m/>
    <m/>
    <m/>
    <m/>
    <m/>
    <m/>
    <m/>
    <m/>
    <m/>
    <m/>
    <m/>
    <m/>
    <m/>
    <m/>
    <m/>
    <m/>
    <m/>
    <m/>
    <m/>
    <m/>
    <m/>
    <m/>
    <m/>
    <m/>
    <m/>
    <m/>
    <s v=" "/>
    <x v="251"/>
    <s v="10:30:00"/>
    <m/>
    <m/>
    <s v="FAS"/>
    <s v="N"/>
    <s v="N"/>
    <s v="TR7516064"/>
    <m/>
    <m/>
    <s v="T005267491"/>
    <m/>
    <m/>
    <m/>
    <m/>
    <s v=" "/>
    <x v="0"/>
    <x v="1"/>
    <s v="N"/>
    <s v="N"/>
    <s v="N"/>
    <s v="Other fire, not attributable to PG&amp;E. EOC Preliminary: Received page on CPUC VM from Neal w/ HAWC and advised of incident. Veg fire with possible blown transformer.  Local FD on scene. Spoke w/ responding TMan Ryan. TMan confirmed fire has been surpressed by local FD. No property damage, injury, or media. TMan confirms no damage to PG&amp;E equipment.  No Transformer fire, wires down, etc. Base of a few poles are charred but that it is."/>
    <s v="Not PG&amp;E"/>
    <s v="Vegetation"/>
    <m/>
    <m/>
    <m/>
    <s v="&lt;3 meters of linear travel"/>
    <m/>
    <m/>
    <m/>
    <m/>
    <m/>
    <s v="Other Fire: Non-PG&amp;E related"/>
    <m/>
    <m/>
    <m/>
    <s v="Overhead"/>
    <x v="1"/>
    <m/>
    <m/>
    <m/>
    <s v=" "/>
    <x v="0"/>
    <n v="38.974713999999999"/>
    <n v="-121.610124"/>
    <s v="Sutter"/>
    <s v="TUDOR 1101"/>
    <n v="12000"/>
    <m/>
    <x v="0"/>
    <s v="Sutter County FD"/>
    <s v="Agriculture"/>
    <m/>
    <m/>
    <s v="N"/>
    <m/>
    <n v="99"/>
    <m/>
    <m/>
    <s v="N"/>
    <s v="N"/>
    <m/>
    <m/>
    <s v="2021-04-19"/>
    <m/>
    <m/>
    <m/>
    <m/>
    <m/>
    <m/>
    <m/>
    <m/>
    <m/>
    <m/>
    <m/>
    <m/>
    <m/>
    <m/>
    <m/>
    <m/>
    <m/>
    <m/>
    <m/>
    <s v="  "/>
    <s v="SIERRA"/>
    <s v="MARYSVILLE 02"/>
    <s v="10:30"/>
    <n v="44304"/>
    <m/>
    <s v="T005267491"/>
    <s v="UNKNOWN"/>
    <s v="HIGHWAY 99"/>
    <s v="YUBA CITY"/>
    <m/>
    <m/>
    <s v="T3TRMJD"/>
    <s v="JOHNSON, RYAN"/>
    <m/>
    <s v="20210418 11:51"/>
    <n v="9320"/>
    <m/>
    <s v="veg fire"/>
    <s v="Y"/>
    <m/>
    <m/>
    <m/>
    <n v="38.584668000000001"/>
    <n v="-121.365662"/>
    <m/>
    <s v="sutter county FD"/>
    <m/>
    <s v="N"/>
    <s v="Y"/>
    <m/>
    <s v="Clear"/>
    <m/>
    <s v="Private Land"/>
    <m/>
    <s v="Calm"/>
    <m/>
    <s v="Vegetation"/>
    <m/>
    <s v="0.25 - 10 Acres"/>
    <m/>
    <s v="Fire Dept"/>
    <m/>
    <s v="Overhead"/>
    <m/>
    <s v="N"/>
    <m/>
    <m/>
    <m/>
    <m/>
    <m/>
    <s v="N"/>
    <s v="  "/>
    <m/>
    <m/>
    <m/>
    <m/>
    <m/>
    <m/>
    <m/>
    <m/>
    <m/>
    <m/>
    <m/>
    <m/>
    <m/>
    <m/>
    <m/>
    <m/>
    <m/>
    <m/>
    <m/>
    <m/>
    <m/>
    <m/>
    <m/>
    <m/>
    <m/>
    <m/>
    <m/>
    <m/>
    <m/>
    <m/>
    <m/>
    <m/>
    <m/>
    <m/>
    <m/>
    <m/>
    <m/>
    <m/>
    <m/>
    <m/>
    <m/>
    <m/>
    <m/>
    <m/>
    <m/>
    <m/>
    <m/>
  </r>
  <r>
    <n v="397"/>
    <s v="AGFC"/>
    <s v="3 - QC Complete"/>
    <n v="44305"/>
    <n v="44617"/>
    <s v="Duplicate of index 394. Structure fire, not attributable to PG&amp;E."/>
    <s v="\\fxshare-nas05\quotashare-fs01\ESA\5 - Ignition Tracking\2021_Ignition_QC_Folders\20210418_1321745_nan_nan_T005267465"/>
    <s v=" "/>
    <m/>
    <m/>
    <m/>
    <m/>
    <m/>
    <s v="Not In Scope"/>
    <m/>
    <m/>
    <m/>
    <m/>
    <m/>
    <m/>
    <m/>
    <m/>
    <m/>
    <m/>
    <m/>
    <m/>
    <m/>
    <m/>
    <m/>
    <m/>
    <m/>
    <m/>
    <m/>
    <m/>
    <m/>
    <m/>
    <m/>
    <m/>
    <m/>
    <m/>
    <m/>
    <m/>
    <m/>
    <m/>
    <m/>
    <m/>
    <m/>
    <m/>
    <m/>
    <m/>
    <m/>
    <m/>
    <m/>
    <m/>
    <m/>
    <m/>
    <m/>
    <m/>
    <m/>
    <m/>
    <s v=" "/>
    <x v="251"/>
    <s v="09:12:00"/>
    <n v="44304"/>
    <s v="09:12:00"/>
    <s v="FAS"/>
    <s v="N"/>
    <s v="Y"/>
    <n v="1321745"/>
    <m/>
    <m/>
    <s v="T005267465"/>
    <m/>
    <m/>
    <m/>
    <m/>
    <s v=" "/>
    <x v="0"/>
    <x v="1"/>
    <s v="N"/>
    <s v="N"/>
    <s v="N"/>
    <s v="Duplicate of index 394. Structure fire, not attributable to PG&amp;E."/>
    <s v="Not PG&amp;E"/>
    <s v="Building"/>
    <m/>
    <m/>
    <m/>
    <s v="0.26-9.99"/>
    <m/>
    <m/>
    <m/>
    <m/>
    <m/>
    <s v="Duplicate"/>
    <m/>
    <m/>
    <m/>
    <s v="Subsurface"/>
    <x v="1"/>
    <m/>
    <m/>
    <m/>
    <s v=" "/>
    <x v="0"/>
    <n v="36.511783299999998"/>
    <n v="-119.56346670000001"/>
    <s v="Fresno"/>
    <s v="KINGSBURG 1112 "/>
    <n v="12000"/>
    <m/>
    <x v="0"/>
    <s v="Kingsburg FD"/>
    <s v="Urban"/>
    <m/>
    <m/>
    <s v="N"/>
    <m/>
    <m/>
    <m/>
    <m/>
    <s v="N"/>
    <s v="N"/>
    <m/>
    <m/>
    <s v="2021-04-19"/>
    <m/>
    <m/>
    <m/>
    <m/>
    <m/>
    <m/>
    <m/>
    <m/>
    <m/>
    <m/>
    <m/>
    <m/>
    <m/>
    <m/>
    <m/>
    <m/>
    <m/>
    <m/>
    <m/>
    <s v="  "/>
    <s v="FRESNO"/>
    <s v="SELMA  01"/>
    <s v="09:12"/>
    <n v="44304"/>
    <n v="1321745"/>
    <s v="T005267465"/>
    <n v="333"/>
    <s v="KERN ST APT 230"/>
    <s v="KINGSBURG"/>
    <n v="36.511299999999999"/>
    <n v="-119.56413999999999"/>
    <s v="F6TJMRY"/>
    <s v="ROGERS, JAMES"/>
    <n v="252241112"/>
    <s v="20210418 09:34"/>
    <n v="9221"/>
    <n v="1"/>
    <s v="FD WANTED MAINS OPEN PWR OK"/>
    <s v="Y"/>
    <m/>
    <m/>
    <s v="36.5117833,-119.5634667,82.100000,3D"/>
    <m/>
    <m/>
    <m/>
    <s v="KINGSBURG FD"/>
    <m/>
    <s v="N"/>
    <s v="Y"/>
    <m/>
    <s v="Clear"/>
    <m/>
    <s v="Structures"/>
    <m/>
    <s v="Calm"/>
    <m/>
    <s v="3rd Party"/>
    <m/>
    <s v="Structure Only"/>
    <m/>
    <s v="Fire Dept"/>
    <m/>
    <s v="Subsurface"/>
    <m/>
    <s v="N"/>
    <m/>
    <m/>
    <m/>
    <s v="PATROL-FOUND NOTHING"/>
    <m/>
    <s v="N"/>
    <s v="  "/>
    <m/>
    <m/>
    <m/>
    <m/>
    <m/>
    <m/>
    <m/>
    <m/>
    <m/>
    <m/>
    <m/>
    <m/>
    <m/>
    <m/>
    <m/>
    <m/>
    <m/>
    <m/>
    <m/>
    <m/>
    <m/>
    <m/>
    <m/>
    <m/>
    <m/>
    <m/>
    <m/>
    <m/>
    <m/>
    <m/>
    <m/>
    <m/>
    <m/>
    <m/>
    <m/>
    <m/>
    <m/>
    <m/>
    <m/>
    <m/>
    <m/>
    <m/>
    <m/>
    <m/>
    <m/>
    <m/>
    <m/>
  </r>
  <r>
    <n v="396"/>
    <s v="AGFC"/>
    <s v="3 - QC Complete"/>
    <n v="44305"/>
    <n v="44617"/>
    <s v="Duplicate of index 394. Structure fire, not attributable to PG&amp;E."/>
    <s v="\\fxshare-nas05\quotashare-fs01\ESA\5 - Ignition Tracking\2021_Ignition_QC_Folders\20210418_1321745_nan_nan_T005267466"/>
    <s v=" "/>
    <m/>
    <m/>
    <m/>
    <m/>
    <m/>
    <s v="Not In Scope"/>
    <m/>
    <m/>
    <m/>
    <m/>
    <m/>
    <m/>
    <m/>
    <m/>
    <m/>
    <m/>
    <m/>
    <m/>
    <m/>
    <m/>
    <m/>
    <m/>
    <m/>
    <m/>
    <m/>
    <m/>
    <m/>
    <m/>
    <m/>
    <m/>
    <m/>
    <m/>
    <m/>
    <m/>
    <m/>
    <m/>
    <m/>
    <m/>
    <m/>
    <m/>
    <m/>
    <m/>
    <m/>
    <m/>
    <m/>
    <m/>
    <m/>
    <m/>
    <m/>
    <m/>
    <m/>
    <m/>
    <s v=" "/>
    <x v="251"/>
    <s v="09:12:00"/>
    <n v="44304"/>
    <s v="09:12:00"/>
    <s v="FAS"/>
    <s v="N"/>
    <s v="Y"/>
    <n v="1321745"/>
    <m/>
    <m/>
    <s v="T005267466"/>
    <m/>
    <m/>
    <m/>
    <m/>
    <s v=" "/>
    <x v="0"/>
    <x v="1"/>
    <s v="N"/>
    <s v="N"/>
    <s v="N"/>
    <s v="Duplicate of index 394. Structure fire, not attributable to PG&amp;E."/>
    <s v="Not PG&amp;E"/>
    <s v="Building"/>
    <m/>
    <m/>
    <m/>
    <s v="Structure-only"/>
    <m/>
    <m/>
    <m/>
    <m/>
    <m/>
    <s v="Duplicate"/>
    <m/>
    <m/>
    <m/>
    <s v="Pad mount"/>
    <x v="1"/>
    <m/>
    <m/>
    <m/>
    <s v=" "/>
    <x v="0"/>
    <n v="36.511686699999998"/>
    <n v="-119.5633483"/>
    <s v="Fresno"/>
    <s v="KINGSBURG 1112 "/>
    <n v="12000"/>
    <m/>
    <x v="0"/>
    <s v="Kingsburg FD"/>
    <s v="Urban"/>
    <m/>
    <m/>
    <s v="N"/>
    <m/>
    <m/>
    <m/>
    <m/>
    <s v="N"/>
    <s v="N"/>
    <m/>
    <m/>
    <s v="2021-04-19"/>
    <m/>
    <m/>
    <m/>
    <m/>
    <m/>
    <m/>
    <m/>
    <m/>
    <m/>
    <m/>
    <m/>
    <m/>
    <m/>
    <m/>
    <m/>
    <m/>
    <m/>
    <m/>
    <m/>
    <s v="  "/>
    <s v="FRESNO"/>
    <s v="SELMA  01"/>
    <s v="09:12"/>
    <n v="44304"/>
    <n v="1321745"/>
    <s v="T005267466"/>
    <n v="333"/>
    <s v="KERN ST APT 230"/>
    <s v="KINGSBURG"/>
    <n v="36.511299999999999"/>
    <n v="-119.56413999999999"/>
    <s v="F6TJKBX"/>
    <s v="BUCHANAN, JORDAN"/>
    <n v="252241112"/>
    <s v="20210418 09:53"/>
    <n v="9320"/>
    <n v="1"/>
    <s v="opened breaker de-energizing meter banks per fd request. all power ok. customer equipment"/>
    <s v="Y"/>
    <m/>
    <m/>
    <s v="36.5116867,-119.5633483,84.500000,3D"/>
    <m/>
    <m/>
    <m/>
    <s v="Kingsburg FD"/>
    <m/>
    <s v="N"/>
    <s v="Y"/>
    <m/>
    <s v="Clear"/>
    <m/>
    <s v="Structures"/>
    <m/>
    <s v="Calm"/>
    <m/>
    <s v="Vandalism"/>
    <m/>
    <s v="Structure Only"/>
    <m/>
    <s v="Fire Dept"/>
    <m/>
    <s v="Pad mount"/>
    <m/>
    <s v="N"/>
    <m/>
    <m/>
    <m/>
    <m/>
    <m/>
    <s v="N"/>
    <s v="  "/>
    <m/>
    <m/>
    <m/>
    <m/>
    <m/>
    <m/>
    <m/>
    <m/>
    <m/>
    <m/>
    <m/>
    <m/>
    <m/>
    <m/>
    <m/>
    <m/>
    <m/>
    <m/>
    <m/>
    <m/>
    <m/>
    <m/>
    <m/>
    <m/>
    <m/>
    <m/>
    <m/>
    <m/>
    <m/>
    <m/>
    <m/>
    <m/>
    <m/>
    <m/>
    <m/>
    <m/>
    <m/>
    <m/>
    <m/>
    <m/>
    <m/>
    <m/>
    <m/>
    <m/>
    <m/>
    <m/>
    <m/>
  </r>
  <r>
    <n v="395"/>
    <s v="AGFC"/>
    <s v="3 - QC Complete"/>
    <n v="44305"/>
    <n v="44617"/>
    <s v="Duplicate of index 394. Structure fire, not attributable to PG&amp;E."/>
    <s v="\\fxshare-nas05\quotashare-fs01\ESA\5 - Ignition Tracking\2021_Ignition_QC_Folders\20210418_nan_nan_nan_X315941680"/>
    <s v=" "/>
    <m/>
    <m/>
    <m/>
    <m/>
    <m/>
    <s v="Not In Scope"/>
    <m/>
    <m/>
    <m/>
    <m/>
    <m/>
    <m/>
    <m/>
    <m/>
    <m/>
    <m/>
    <m/>
    <m/>
    <m/>
    <m/>
    <m/>
    <m/>
    <m/>
    <m/>
    <m/>
    <m/>
    <m/>
    <m/>
    <m/>
    <m/>
    <m/>
    <m/>
    <m/>
    <m/>
    <m/>
    <m/>
    <m/>
    <m/>
    <m/>
    <m/>
    <m/>
    <m/>
    <m/>
    <m/>
    <m/>
    <m/>
    <m/>
    <m/>
    <m/>
    <m/>
    <m/>
    <m/>
    <s v=" "/>
    <x v="251"/>
    <s v="08:52:00"/>
    <m/>
    <m/>
    <s v="FAS"/>
    <s v="N"/>
    <s v="Y"/>
    <m/>
    <m/>
    <m/>
    <s v="X315941680"/>
    <m/>
    <m/>
    <m/>
    <m/>
    <s v=" "/>
    <x v="0"/>
    <x v="1"/>
    <s v="N"/>
    <s v="N"/>
    <s v="N"/>
    <s v="Duplicate of index 394. Structure fire, not attributable to PG&amp;E."/>
    <s v="Not PG&amp;E"/>
    <s v="Building"/>
    <m/>
    <m/>
    <m/>
    <s v="Structure-only"/>
    <m/>
    <m/>
    <m/>
    <m/>
    <m/>
    <s v="Duplicate"/>
    <m/>
    <m/>
    <m/>
    <s v="Subsurface"/>
    <x v="1"/>
    <m/>
    <m/>
    <m/>
    <s v=" "/>
    <x v="0"/>
    <n v="36.511806700000001"/>
    <n v="-119.56338"/>
    <s v="Fresno"/>
    <s v="KINGSBURG 1112 "/>
    <n v="12000"/>
    <m/>
    <x v="0"/>
    <s v="Kingsburg FD"/>
    <s v="Urban"/>
    <m/>
    <m/>
    <s v="N"/>
    <m/>
    <m/>
    <m/>
    <m/>
    <s v="N"/>
    <s v="N"/>
    <m/>
    <m/>
    <s v="2021-04-19"/>
    <m/>
    <m/>
    <m/>
    <m/>
    <m/>
    <m/>
    <m/>
    <m/>
    <m/>
    <m/>
    <m/>
    <m/>
    <m/>
    <m/>
    <m/>
    <m/>
    <m/>
    <m/>
    <m/>
    <s v="  "/>
    <s v="FRESNO"/>
    <s v="SELMA  01"/>
    <s v="08:52"/>
    <n v="44304"/>
    <m/>
    <s v="X315941680"/>
    <n v="333"/>
    <s v="KERN ST"/>
    <s v="KINGSBURG"/>
    <n v="36.510717999999997"/>
    <n v="-119.563682"/>
    <s v="F6TJMRY"/>
    <s v="ROGERS, JAMES"/>
    <n v="252241112"/>
    <s v="20210418 09:30"/>
    <n v="1121"/>
    <m/>
    <s v="STRUCTURE FIRE NON COMPANY EQUIPMEN"/>
    <s v="Y"/>
    <m/>
    <m/>
    <s v="36.5118067,-119.5633800,81.600000,3D"/>
    <m/>
    <m/>
    <m/>
    <s v="KINGSBURG FD"/>
    <m/>
    <s v="N"/>
    <s v="Y"/>
    <s v="N"/>
    <s v="Clear"/>
    <m/>
    <s v="Structures"/>
    <m/>
    <s v="Calm"/>
    <m/>
    <s v="3rd Party"/>
    <m/>
    <s v="Structure Only"/>
    <m/>
    <s v="Fire Dept"/>
    <m/>
    <s v="Subsurface"/>
    <m/>
    <s v="N"/>
    <m/>
    <m/>
    <m/>
    <m/>
    <m/>
    <m/>
    <s v="  "/>
    <m/>
    <m/>
    <m/>
    <m/>
    <m/>
    <m/>
    <m/>
    <m/>
    <m/>
    <m/>
    <m/>
    <m/>
    <m/>
    <m/>
    <m/>
    <m/>
    <m/>
    <m/>
    <m/>
    <m/>
    <m/>
    <m/>
    <m/>
    <m/>
    <m/>
    <m/>
    <m/>
    <m/>
    <m/>
    <m/>
    <m/>
    <m/>
    <m/>
    <m/>
    <m/>
    <m/>
    <m/>
    <m/>
    <m/>
    <m/>
    <m/>
    <m/>
    <m/>
    <m/>
    <m/>
    <m/>
    <m/>
  </r>
  <r>
    <n v="394"/>
    <s v="AGFC"/>
    <s v="3 - QC Complete"/>
    <n v="44305"/>
    <n v="44617"/>
    <s v="Structure fire, not attributable to PG&amp;E."/>
    <s v="\\fxshare-nas05\quotashare-fs01\ESA\5 - Ignition Tracking\2021_Ignition_QC_Folders\20210418_nan_nan_nan_5405849142"/>
    <s v=" "/>
    <m/>
    <m/>
    <m/>
    <m/>
    <m/>
    <s v="Not In Scope"/>
    <m/>
    <m/>
    <m/>
    <m/>
    <m/>
    <m/>
    <m/>
    <m/>
    <m/>
    <m/>
    <m/>
    <m/>
    <m/>
    <m/>
    <m/>
    <m/>
    <m/>
    <m/>
    <m/>
    <m/>
    <m/>
    <m/>
    <m/>
    <m/>
    <m/>
    <m/>
    <m/>
    <m/>
    <m/>
    <m/>
    <m/>
    <m/>
    <m/>
    <m/>
    <m/>
    <m/>
    <m/>
    <m/>
    <m/>
    <m/>
    <m/>
    <m/>
    <m/>
    <m/>
    <m/>
    <m/>
    <s v=" "/>
    <x v="251"/>
    <s v="08:10:00"/>
    <m/>
    <m/>
    <s v="FAS"/>
    <s v="N"/>
    <s v="N"/>
    <m/>
    <m/>
    <m/>
    <n v="5405849142"/>
    <m/>
    <m/>
    <m/>
    <m/>
    <s v=" "/>
    <x v="0"/>
    <x v="1"/>
    <s v="N"/>
    <s v="N"/>
    <s v="N"/>
    <s v="Structure fire, not attributable to PG&amp;E."/>
    <s v="Not PG&amp;E"/>
    <s v="Building"/>
    <m/>
    <m/>
    <m/>
    <s v="Structure-only"/>
    <m/>
    <m/>
    <m/>
    <m/>
    <m/>
    <s v="Other Fire: Non-PG&amp;E related"/>
    <m/>
    <m/>
    <m/>
    <s v="Pad mount"/>
    <x v="1"/>
    <m/>
    <m/>
    <m/>
    <s v=" "/>
    <x v="0"/>
    <n v="36.511685"/>
    <n v="-119.56333669999999"/>
    <s v="Fresno"/>
    <s v="KINGSBURG 1112 "/>
    <n v="12000"/>
    <m/>
    <x v="0"/>
    <s v="Kingsburg FD"/>
    <s v="Urban"/>
    <m/>
    <m/>
    <s v="N"/>
    <m/>
    <m/>
    <m/>
    <m/>
    <s v="N"/>
    <s v="N"/>
    <m/>
    <m/>
    <s v="2021-04-19"/>
    <m/>
    <m/>
    <m/>
    <m/>
    <m/>
    <m/>
    <m/>
    <m/>
    <m/>
    <m/>
    <m/>
    <m/>
    <m/>
    <m/>
    <m/>
    <m/>
    <m/>
    <m/>
    <m/>
    <s v="  "/>
    <s v="FRESNO"/>
    <s v="SELMA  01"/>
    <s v="08:10"/>
    <n v="44304"/>
    <m/>
    <s v="5405849142"/>
    <n v="333"/>
    <s v="KERN ST"/>
    <s v="KINGSBURG"/>
    <n v="36.510717999999997"/>
    <n v="-119.563682"/>
    <s v="F6TJKBX"/>
    <s v="BUCHANAN, JORDAN"/>
    <n v="252241112"/>
    <s v="20210418 09:49"/>
    <n v="1101"/>
    <m/>
    <s v="fire inside building. no damage to company equipment. main disconnect to meter banks opened per fd request. all pwr ok"/>
    <s v="Y"/>
    <m/>
    <m/>
    <s v="36.5116850,-119.5633367,84.100000,3D"/>
    <m/>
    <m/>
    <m/>
    <s v="Kingsburg FD"/>
    <m/>
    <s v="N"/>
    <s v="Y"/>
    <s v="N"/>
    <s v="Clear"/>
    <m/>
    <s v="Structures"/>
    <m/>
    <s v="Calm"/>
    <m/>
    <s v="Vandalism"/>
    <m/>
    <s v="Structure Only"/>
    <m/>
    <s v="Fire Dept"/>
    <m/>
    <s v="Pad mount"/>
    <m/>
    <s v="N"/>
    <m/>
    <m/>
    <m/>
    <m/>
    <m/>
    <m/>
    <s v="  "/>
    <m/>
    <m/>
    <m/>
    <m/>
    <m/>
    <m/>
    <m/>
    <m/>
    <m/>
    <m/>
    <m/>
    <m/>
    <m/>
    <m/>
    <m/>
    <m/>
    <m/>
    <m/>
    <m/>
    <m/>
    <m/>
    <m/>
    <m/>
    <m/>
    <m/>
    <m/>
    <m/>
    <m/>
    <m/>
    <m/>
    <m/>
    <m/>
    <m/>
    <m/>
    <m/>
    <m/>
    <m/>
    <m/>
    <m/>
    <m/>
    <m/>
    <m/>
    <m/>
    <m/>
    <m/>
    <m/>
    <m/>
  </r>
  <r>
    <n v="393"/>
    <s v="AGFC"/>
    <s v="3 - QC Complete"/>
    <n v="44305"/>
    <n v="44617"/>
    <s v="Structure fire, not attributable to PG&amp;E."/>
    <s v="\\fxshare-nas05\quotashare-fs01\ESA\5 - Ignition Tracking\2021_Ignition_QC_Folders\20210418_nan_nan_nan_7895760860"/>
    <s v=" "/>
    <m/>
    <m/>
    <m/>
    <m/>
    <m/>
    <s v="Not In Scope"/>
    <m/>
    <m/>
    <m/>
    <m/>
    <m/>
    <m/>
    <m/>
    <m/>
    <m/>
    <m/>
    <m/>
    <m/>
    <m/>
    <m/>
    <m/>
    <m/>
    <m/>
    <m/>
    <m/>
    <m/>
    <m/>
    <m/>
    <m/>
    <m/>
    <m/>
    <m/>
    <m/>
    <m/>
    <m/>
    <m/>
    <m/>
    <m/>
    <m/>
    <m/>
    <m/>
    <m/>
    <m/>
    <m/>
    <m/>
    <m/>
    <m/>
    <m/>
    <m/>
    <m/>
    <m/>
    <m/>
    <s v=" "/>
    <x v="251"/>
    <s v="07:54:00"/>
    <m/>
    <m/>
    <s v="FAS"/>
    <s v="N"/>
    <s v="N"/>
    <m/>
    <m/>
    <m/>
    <n v="7895760860"/>
    <m/>
    <m/>
    <m/>
    <m/>
    <s v=" "/>
    <x v="0"/>
    <x v="1"/>
    <s v="N"/>
    <s v="N"/>
    <s v="N"/>
    <s v="Structure fire, not attributable to PG&amp;E."/>
    <s v="Not PG&amp;E"/>
    <s v="Building"/>
    <m/>
    <m/>
    <m/>
    <s v="Structure-only"/>
    <m/>
    <m/>
    <m/>
    <m/>
    <m/>
    <s v="Other Fire: Non-PG&amp;E related"/>
    <m/>
    <m/>
    <m/>
    <s v="Overhead"/>
    <x v="1"/>
    <m/>
    <m/>
    <m/>
    <s v=" "/>
    <x v="0"/>
    <n v="36.641956700000001"/>
    <n v="-119.52535829999999"/>
    <s v="Fresno"/>
    <s v="MC CALL 1107"/>
    <n v="12000"/>
    <m/>
    <x v="0"/>
    <s v="Fresno County FD"/>
    <s v="Agriculture"/>
    <m/>
    <m/>
    <s v="N"/>
    <m/>
    <m/>
    <m/>
    <m/>
    <s v="N"/>
    <s v="N"/>
    <m/>
    <m/>
    <s v="2021-04-19"/>
    <m/>
    <m/>
    <m/>
    <m/>
    <m/>
    <m/>
    <m/>
    <m/>
    <m/>
    <m/>
    <m/>
    <m/>
    <m/>
    <m/>
    <m/>
    <m/>
    <m/>
    <m/>
    <m/>
    <s v="  "/>
    <s v="FRESNO"/>
    <s v="SELMA  01"/>
    <s v="07:54"/>
    <n v="44304"/>
    <m/>
    <n v="7895760860"/>
    <n v="6620"/>
    <s v="S NEWMARK AVE"/>
    <s v="PARLIER"/>
    <n v="36.640937999999998"/>
    <n v="-119.529335"/>
    <s v="F6TJMRY"/>
    <s v="ROGERS, JAMES"/>
    <n v="254121107"/>
    <s v="20210418 08:54"/>
    <n v="1121"/>
    <m/>
    <s v="STRUCTURE FIRE NO COMPANY EQUIPMENT"/>
    <s v="Y"/>
    <m/>
    <m/>
    <s v="36.6419567,-119.5253583,99.400000,3D"/>
    <m/>
    <m/>
    <m/>
    <s v="FRESNO COUNTY"/>
    <m/>
    <s v="N"/>
    <s v="Y"/>
    <s v="N"/>
    <s v="Clear"/>
    <m/>
    <s v="Structures"/>
    <m/>
    <s v="Calm"/>
    <m/>
    <s v="3rd Party"/>
    <m/>
    <s v="Structure Only"/>
    <m/>
    <s v="Fire Dept"/>
    <m/>
    <s v="Overhead"/>
    <m/>
    <s v="N"/>
    <m/>
    <m/>
    <m/>
    <m/>
    <m/>
    <m/>
    <s v="  "/>
    <m/>
    <m/>
    <m/>
    <m/>
    <m/>
    <m/>
    <m/>
    <m/>
    <m/>
    <m/>
    <m/>
    <m/>
    <m/>
    <m/>
    <m/>
    <m/>
    <m/>
    <m/>
    <m/>
    <m/>
    <m/>
    <m/>
    <m/>
    <m/>
    <m/>
    <m/>
    <m/>
    <m/>
    <m/>
    <m/>
    <m/>
    <m/>
    <m/>
    <m/>
    <m/>
    <m/>
    <m/>
    <m/>
    <m/>
    <m/>
    <m/>
    <m/>
    <m/>
    <m/>
    <m/>
    <m/>
    <m/>
  </r>
  <r>
    <n v="392"/>
    <s v="A8MM"/>
    <s v="3 - QC Complete"/>
    <n v="44312"/>
    <n v="44617"/>
    <s v="Overhead conductor failed and fell to ground, resulting in an ignition 1 meter - &lt; 3 meters in size. The conductor failure was possibly due to gunshot. Cal Fire found shell casing and reports a customer heard 4 pops before the power went out."/>
    <s v="\\fxshare-nas05\quotashare-fs01\ESA\5 - Ignition Tracking\2021_Ignition_QC_Folders\20210418_1321630_21-0049994.2(3 outages)_nan_T005267362"/>
    <s v=" "/>
    <m/>
    <s v="A8MM"/>
    <s v="Corrected outage start to match OIS and ILIS 4/26/21. Updated errors on the Executaive Summary 4/29/21 a8mm. "/>
    <n v="44312"/>
    <m/>
    <s v="Not In Scope"/>
    <m/>
    <m/>
    <m/>
    <m/>
    <m/>
    <m/>
    <m/>
    <m/>
    <m/>
    <m/>
    <m/>
    <m/>
    <m/>
    <m/>
    <m/>
    <m/>
    <m/>
    <m/>
    <m/>
    <m/>
    <m/>
    <m/>
    <m/>
    <m/>
    <m/>
    <m/>
    <m/>
    <m/>
    <m/>
    <m/>
    <m/>
    <m/>
    <m/>
    <m/>
    <m/>
    <m/>
    <m/>
    <m/>
    <m/>
    <m/>
    <m/>
    <m/>
    <m/>
    <m/>
    <m/>
    <m/>
    <s v=" "/>
    <x v="251"/>
    <s v="00:07:00"/>
    <n v="44303"/>
    <s v="23:35:00"/>
    <s v="FAS"/>
    <s v="N"/>
    <s v="N"/>
    <n v="1321630"/>
    <s v="21-0049994.2(3 outages)"/>
    <m/>
    <s v="T005267362"/>
    <n v="120836617"/>
    <m/>
    <m/>
    <s v="PG&amp;E_392_ignition_20210417_3.jpg"/>
    <s v=" "/>
    <x v="1"/>
    <x v="0"/>
    <s v="Y"/>
    <s v="Y"/>
    <s v="N"/>
    <s v="On April 17, 2021 at 23:35 hours, a PG&amp;E Troubleman was dispatched to the Corning 1104 12 kV Distribution Circuit near Loleta Avenue, Corning in response to a report of a downed wire. Initial analysis indicates a third-party gunshot caused the ignition. A customer in the area stated to CalFire they heard four “pops” before the power went out and a shell casing was found onsite. The ensuing fire was approximately three meters in size along the ditch roadside and the fire was suppressed by CalFire. PG&amp;E Cew replaced the conductor on April 18, 2021. This is preliminary."/>
    <s v="PG&amp;E"/>
    <s v="Vegetation"/>
    <m/>
    <s v="D"/>
    <s v="D"/>
    <s v="&lt;0.25"/>
    <m/>
    <m/>
    <m/>
    <m/>
    <m/>
    <s v="Contact - 3rd Party"/>
    <s v="Contact from object"/>
    <s v="Contact from Object - Other"/>
    <s v="Y"/>
    <s v="Overhead"/>
    <x v="0"/>
    <s v="Conductor - Primary"/>
    <s v="Conductor- copper wire"/>
    <n v="101503049"/>
    <s v=" "/>
    <x v="0"/>
    <n v="39.913615"/>
    <n v="-122.13625829999999"/>
    <s v="Tehama"/>
    <s v="CORNING 1104"/>
    <n v="12000"/>
    <m/>
    <x v="0"/>
    <s v="Cal Fire"/>
    <s v="Agriculture"/>
    <m/>
    <m/>
    <s v="N"/>
    <m/>
    <m/>
    <m/>
    <m/>
    <s v="N"/>
    <s v="N"/>
    <m/>
    <m/>
    <s v="2021-04-19"/>
    <m/>
    <m/>
    <m/>
    <m/>
    <m/>
    <m/>
    <m/>
    <m/>
    <m/>
    <m/>
    <m/>
    <m/>
    <m/>
    <m/>
    <m/>
    <m/>
    <m/>
    <m/>
    <m/>
    <s v="  "/>
    <s v="NORTH VALLEY"/>
    <s v="RED BLUFF 02"/>
    <s v="00:07"/>
    <n v="44304"/>
    <n v="1321630"/>
    <s v="T005267362"/>
    <n v="23960"/>
    <s v="LOLETA AVE"/>
    <s v="CORNING"/>
    <n v="39.91704"/>
    <n v="-122.16840999999999"/>
    <s v="V7TR1LQ"/>
    <s v="LAUGHLIN, RON"/>
    <n v="103331104"/>
    <s v="20210418 02:36"/>
    <n v="9002"/>
    <m/>
    <s v="WIRE DOWN, POSSIBLE GUN SHOT, SHELL CASE FOUND, NOW SHELL CASE WITH CAL FIRE INVESTIGATOR .PER CAL FIRE INVESTIGATOR A CUST. IN AREA STATED THEY HEARD 4 POPS BEFORE POWER WENT OUT."/>
    <s v="Y"/>
    <n v="6"/>
    <s v="\\fxshare-nas05\quotashare-fs01\ESA\5 - Ignition Tracking\Fire_Tab_Attachment_Files"/>
    <s v="39.9136150,-122.1362583,74.600000,3D"/>
    <m/>
    <m/>
    <s v="IN DITCH ALONG ROAD"/>
    <s v="SCOTT LOSHE 530-200-2520"/>
    <m/>
    <s v="N"/>
    <s v="Y"/>
    <m/>
    <s v="Clear"/>
    <m/>
    <s v="Private Land"/>
    <m/>
    <s v="Calm"/>
    <m/>
    <s v="Vegetation"/>
    <m/>
    <s v="1 meter - &lt; 3 meters"/>
    <m/>
    <s v="Cal Fire"/>
    <m/>
    <s v="Overhead"/>
    <m/>
    <s v="Y"/>
    <s v="PHOTOS"/>
    <s v="PG&amp;E Employee"/>
    <s v="CAL FIRE"/>
    <s v="GUNSHOT"/>
    <s v="CONDUCTOR, OVERHEAD"/>
    <s v="N"/>
    <s v="  "/>
    <s v="Unplanned"/>
    <s v="North Valley"/>
    <s v="Red Bluff"/>
    <s v="103331104, CORNING-1104"/>
    <s v="21-0049994.2(3 outages)"/>
    <s v="Unplanned"/>
    <s v="Clear;32-90 F"/>
    <s v="146"/>
    <n v="29611"/>
    <s v="NO"/>
    <s v="Force Out"/>
    <s v="Sustained"/>
    <s v="No"/>
    <s v="85182"/>
    <s v="OH"/>
    <s v="Line Recloser"/>
    <n v="1321630"/>
    <s v="Conductor, Overhead, Broken, wire on ground"/>
    <m/>
    <m/>
    <m/>
    <s v="MOON RD. 260' E/O MARGUERITE AVE.     E/O CORNING"/>
    <s v="24200 LOLITA AVE"/>
    <m/>
    <m/>
    <m/>
    <s v="No"/>
    <s v="Equipment Failure/Involved, Overhead"/>
    <m/>
    <s v="No"/>
    <n v="1"/>
    <n v="86"/>
    <s v="ECMJ"/>
    <s v="Distribution Circuit"/>
    <s v="ZAE1"/>
    <s v="04/17/21 23:35"/>
    <s v="ZAE1"/>
    <s v="04/18/21 06:51"/>
    <s v="04/18/21 08:27"/>
    <m/>
    <m/>
    <m/>
    <m/>
    <m/>
    <m/>
    <m/>
    <m/>
  </r>
  <r>
    <n v="2393"/>
    <s v="MMY6"/>
    <s v="3 - QC Complete"/>
    <n v="44595"/>
    <n v="44617"/>
    <s v="Burnt crossarm was replaced; No mention of how it was burned; Going to contact Tman"/>
    <s v="\\fxshare-nas05\quotashare-fs01\ESA\5 - Ignition Tracking\Action Items, CAP Items, Missed Ignitions\Missed_Ignitions_Audit\003_SAP_Missed_Ignitions\20210419_476_1321195_120834648"/>
    <s v=" "/>
    <s v="Y"/>
    <s v="DLY6"/>
    <s v="UPDATED OUTAGE TIME, CREATE TIME AND DATE, LAT/LONG "/>
    <n v="44595"/>
    <m/>
    <m/>
    <m/>
    <m/>
    <m/>
    <m/>
    <m/>
    <m/>
    <m/>
    <m/>
    <m/>
    <m/>
    <m/>
    <m/>
    <m/>
    <m/>
    <m/>
    <m/>
    <m/>
    <m/>
    <m/>
    <m/>
    <m/>
    <m/>
    <m/>
    <m/>
    <m/>
    <m/>
    <m/>
    <m/>
    <m/>
    <m/>
    <m/>
    <m/>
    <m/>
    <m/>
    <m/>
    <m/>
    <m/>
    <m/>
    <m/>
    <s v="Yes"/>
    <n v="44396"/>
    <m/>
    <s v="GACU"/>
    <s v="GACU@pge.com"/>
    <s v="Requesting info about what burnt crossarm."/>
    <m/>
    <s v=" "/>
    <x v="252"/>
    <s v="13:12:00"/>
    <n v="44303"/>
    <s v="13:11:00"/>
    <s v="SAP"/>
    <s v="Y"/>
    <s v="N"/>
    <n v="1321195"/>
    <m/>
    <m/>
    <s v="T005267139"/>
    <n v="120834648"/>
    <m/>
    <m/>
    <m/>
    <s v=" "/>
    <x v="0"/>
    <x v="0"/>
    <s v="N"/>
    <s v="N"/>
    <s v="N"/>
    <s v="On April 17, 2021 at 13:12 hours, a PG&amp;E Troubleman was dispatched to the North Tower 1103, a 12kV Distribution Circuit on La Jolla Street near Palou Street in Vallejo in response to a broken pole. Initial analysis indicates tracking caused the ignition.  Investigating the pole, the Troubleman located a crossarm that had ignited.  This incident affected one customer with a power outage.  The ensuing fire was contained to the pole and the fire self-extinguished. A PG&amp;E Crew replaced the damaged crossarm on April 17, 2021."/>
    <s v="PG&amp;E"/>
    <m/>
    <m/>
    <s v="D"/>
    <s v="D"/>
    <s v="Structure-PG&amp;E only"/>
    <s v="NONE "/>
    <m/>
    <m/>
    <m/>
    <m/>
    <s v="Contamination"/>
    <s v="Contamination"/>
    <s v="Contamination"/>
    <s v="Y"/>
    <s v="Overhead"/>
    <x v="0"/>
    <s v="Crossarm"/>
    <s v="Crossarm "/>
    <n v="102217639"/>
    <s v=" "/>
    <x v="0"/>
    <n v="38.079891916100003"/>
    <n v="-122.2238040651"/>
    <s v="Solano"/>
    <s v="NORTH TOWER 1103 "/>
    <n v="12000"/>
    <m/>
    <x v="0"/>
    <s v="Self Extinguished"/>
    <s v="Urban"/>
    <s v="Brush fuel model"/>
    <s v="PLANTS, VEG IN BACKYARD"/>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391"/>
    <s v="A8MM"/>
    <s v="3 - QC Complete"/>
    <n v="44314"/>
    <n v="44617"/>
    <s v="Overhead connector melted and fell to ground, resulting in a small ignition. The ensuing fire was 1 meter - &lt; 3 meters in size. Troubleman marked this as les than one meter but states 1 ft x 6 ft fire. I've corrected this in the ignition tracker. Spoke with T-Man and confirmed no pictures were taken, the size and who extinguished were correct on FAS- A8MM 4/28/21. "/>
    <s v="\\fxshare-nas05\quotashare-fs01\ESA\5 - Ignition Tracking\2021_Ignition_QC_Folders\20210417_1321555_nan_nan_T005267263"/>
    <s v=" "/>
    <m/>
    <s v="A8MM"/>
    <s v="Corrected outage start time a8mm 4/23/21. Corrected &quot;other compaines&quot; to yes 4/29/21 a8mm"/>
    <n v="44315"/>
    <m/>
    <s v="Not In Scope"/>
    <m/>
    <m/>
    <m/>
    <m/>
    <m/>
    <m/>
    <m/>
    <m/>
    <m/>
    <m/>
    <m/>
    <m/>
    <m/>
    <m/>
    <m/>
    <m/>
    <m/>
    <m/>
    <m/>
    <m/>
    <m/>
    <m/>
    <m/>
    <m/>
    <m/>
    <m/>
    <m/>
    <m/>
    <m/>
    <m/>
    <m/>
    <m/>
    <m/>
    <m/>
    <m/>
    <m/>
    <m/>
    <m/>
    <m/>
    <s v="Y"/>
    <n v="44313"/>
    <n v="44313"/>
    <s v="FWB3"/>
    <s v="831-212-2088"/>
    <s v="He stated the secondary connectors were rotten and began to arc when he shook them. He cut them out and replaced them. He confirmed 1ft x 6ft fire and FD extinguished. "/>
    <m/>
    <s v=" "/>
    <x v="252"/>
    <s v="18:04:00"/>
    <n v="44303"/>
    <s v="18:03:00"/>
    <s v="FAS"/>
    <s v="N"/>
    <s v="N"/>
    <n v="1321555"/>
    <m/>
    <m/>
    <s v="T005267263"/>
    <m/>
    <m/>
    <m/>
    <s v="NO PHOTO"/>
    <s v=" "/>
    <x v="1"/>
    <x v="0"/>
    <s v="Y"/>
    <s v="Y"/>
    <s v="N"/>
    <s v="On April 17, 2021 at 18:04 hours, a PG&amp;E Troubleman was dispatched to the Llagas 2101 21kV Distribution Circuit on New Avenue, Gilroy in response to a sparking pole. Initial analysis indicates side by side connectors on the secondary conductor were getting “rotten” and began to arc melting the aluminum wire and caused the ignition. The Toubleman stated the fire ignited from the melted aluminum on the ground. The ensuing fire was 1ft by 6ft in size and the fire was suppressed by the Gilroy Fire Department who was already onsite with the Troubleman arrived. The PG&amp;E Troubleman replaced the wire and connectors on April 17, 2021. This is preliminary. "/>
    <s v="PG&amp;E"/>
    <s v="Vegetation"/>
    <m/>
    <s v="D"/>
    <s v="D"/>
    <s v="&lt;3 meters of linear travel"/>
    <s v="about 1ft by 6ft"/>
    <m/>
    <m/>
    <m/>
    <m/>
    <s v="Equipment - PG&amp;E"/>
    <s v="All types of equipment / facility failure"/>
    <s v="Splice/Clamp/Connector"/>
    <s v="N"/>
    <s v="Overhead"/>
    <x v="2"/>
    <s v="Splice/Clamp/Connector"/>
    <s v="Conductor"/>
    <n v="100607805"/>
    <s v=" "/>
    <x v="0"/>
    <n v="37.06671"/>
    <n v="-121.55552"/>
    <s v="Santa Clara"/>
    <s v="LLAGAS 2101"/>
    <s v="0-750"/>
    <m/>
    <x v="1"/>
    <s v="Gilroy FD"/>
    <s v="Herbaceous"/>
    <m/>
    <m/>
    <s v="N"/>
    <m/>
    <m/>
    <m/>
    <m/>
    <s v="N"/>
    <s v="N"/>
    <m/>
    <m/>
    <s v="2021-04-19"/>
    <m/>
    <m/>
    <m/>
    <m/>
    <m/>
    <m/>
    <m/>
    <m/>
    <m/>
    <m/>
    <m/>
    <m/>
    <m/>
    <m/>
    <m/>
    <m/>
    <m/>
    <m/>
    <m/>
    <s v="  "/>
    <s v="SAN JOSE"/>
    <s v="GILROY 02"/>
    <s v="18:04"/>
    <n v="44303"/>
    <n v="1321555"/>
    <s v="T005267263"/>
    <n v="10825"/>
    <s v="NEW AVE"/>
    <s v="GILROY"/>
    <n v="37.066429999999997"/>
    <n v="-121.55534"/>
    <s v="J2TFWB3"/>
    <s v="BRANDT, FRED"/>
    <n v="83182101"/>
    <s v="20210417 19:17"/>
    <n v="9002"/>
    <m/>
    <s v="the old side by sides were burnt and the copper lead wire was annealed. NO - nooxide on old connections and the copper was above the Aluminium"/>
    <s v="Y"/>
    <m/>
    <m/>
    <s v="37.0667100,-121.5555200,37.600000,2D"/>
    <m/>
    <m/>
    <m/>
    <s v="none, Gilroy F D"/>
    <m/>
    <s v="N"/>
    <s v="Y"/>
    <m/>
    <s v="Clear"/>
    <m/>
    <s v="County Land"/>
    <s v="1 ft by 6 ft from hot aluminium dripping from connection"/>
    <s v="Calm"/>
    <m/>
    <s v="PG&amp;E Equipment"/>
    <m/>
    <s v="&lt; 1 meter"/>
    <m/>
    <s v="Fire Dept"/>
    <m/>
    <s v="Overhead"/>
    <m/>
    <s v="N"/>
    <m/>
    <s v="Other (Comments)"/>
    <s v="non collected"/>
    <s v="IMPROPER CONSTRUCTION"/>
    <s v="CONNECTOR OR SPLICE OH"/>
    <s v="N"/>
    <s v="  "/>
    <m/>
    <m/>
    <m/>
    <m/>
    <m/>
    <m/>
    <m/>
    <m/>
    <m/>
    <m/>
    <m/>
    <m/>
    <m/>
    <m/>
    <m/>
    <m/>
    <m/>
    <m/>
    <m/>
    <m/>
    <m/>
    <m/>
    <m/>
    <m/>
    <m/>
    <m/>
    <m/>
    <m/>
    <m/>
    <m/>
    <m/>
    <m/>
    <m/>
    <m/>
    <m/>
    <m/>
    <m/>
    <m/>
    <m/>
    <m/>
    <m/>
    <m/>
    <m/>
    <m/>
    <m/>
    <m/>
    <m/>
  </r>
  <r>
    <n v="390"/>
    <s v="TLAL"/>
    <s v="3 - QC Complete"/>
    <n v="44316"/>
    <n v="44617"/>
    <s v="Tree grew into secondary conductor, resulting in a small ignition. The ensuing fire was 1 meter &lt; 3 meters in size. OIS: 1321526; FOID: T005267236, T005267233 (Cancelled), 5181232283 (Standby); FOID Actual Cause: Tree-Grew Into line; Lan ID: M1GI - Miguel Gutierrez (707) 249-1452; Circuit ID: 063131107, SAP ID: 101607265 "/>
    <s v="\\fxshare-nas05\quotashare-fs01\ESA\5 - Ignition Tracking\2021_Ignition_QC_Folders\20210417_1321526_nan_nan_T005267236"/>
    <s v=" "/>
    <m/>
    <s v="TLAL"/>
    <s v="Create Time Updated; Additional FOID Added; Removed Outage Date &amp; Time; Fire Lat &amp; Long Updated"/>
    <n v="44316"/>
    <m/>
    <s v="Not In Scope"/>
    <m/>
    <m/>
    <m/>
    <m/>
    <m/>
    <m/>
    <m/>
    <m/>
    <m/>
    <m/>
    <m/>
    <m/>
    <m/>
    <m/>
    <m/>
    <m/>
    <m/>
    <m/>
    <m/>
    <m/>
    <m/>
    <m/>
    <m/>
    <m/>
    <m/>
    <m/>
    <m/>
    <m/>
    <m/>
    <m/>
    <m/>
    <m/>
    <m/>
    <m/>
    <m/>
    <m/>
    <m/>
    <m/>
    <m/>
    <m/>
    <m/>
    <m/>
    <m/>
    <m/>
    <m/>
    <m/>
    <s v=" "/>
    <x v="252"/>
    <s v="17:09:00"/>
    <m/>
    <m/>
    <s v="FAS"/>
    <s v="N"/>
    <s v="N"/>
    <n v="1321526"/>
    <m/>
    <m/>
    <s v="T005267236, T005267233, 5181232283"/>
    <m/>
    <m/>
    <m/>
    <s v="PG&amp;E_390_Ignition_20210417_4.jpg"/>
    <s v=" "/>
    <x v="1"/>
    <x v="0"/>
    <s v="Y"/>
    <s v="Y"/>
    <s v="N"/>
    <s v="On April 17, 2021 at 1752 hours, a PG&amp;E Troubleman patrolled the West Sacramento 1107 12kV Distribution Circuit number 063131107, in the Local Responsibility area in the rear of 2614 Franklin Way in West Sacramento. He observed an arcing overhead low-voltage (secondary) conductor that ignited a small fire. Initial analysis indicates the ignition was caused by a living 25' plum tree with a 15&quot; DBH that grew into the line. The troubleman trimmed the tree and made it safe on-scene. Upon the post-fire investigation, no damage was seen and there did not appear to be any visual evidence of fire to the ground or in any trees. There were no recently logged complaints indicating any power quality issues from the customer's downstream of the secondary span at the incident. The West Sacramento Fire Department responded to and extinguished the fire. All the repairs were completed and the line was returned to service on April 17, 2021. This information is preliminary."/>
    <s v="PG&amp;E"/>
    <s v="Vegetation"/>
    <m/>
    <s v="D"/>
    <s v="D"/>
    <s v="&lt;3 meters of linear travel"/>
    <m/>
    <m/>
    <m/>
    <m/>
    <m/>
    <s v="Vegetation"/>
    <s v="Contact from object"/>
    <s v="Veg. contact"/>
    <s v="Y"/>
    <s v="Overhead"/>
    <x v="2"/>
    <s v="Conductor - Open Wire Secondary"/>
    <s v="Conductor"/>
    <n v="101607265"/>
    <s v=" "/>
    <x v="0"/>
    <n v="38.582059999999998"/>
    <n v="-121.5457"/>
    <s v="Yolo"/>
    <s v="WEST SACRAMENTO 1107 "/>
    <s v="0-750"/>
    <m/>
    <x v="0"/>
    <s v="West Sacramento FD"/>
    <s v="Urban"/>
    <m/>
    <m/>
    <s v="N"/>
    <m/>
    <m/>
    <m/>
    <m/>
    <s v="N"/>
    <s v="N"/>
    <m/>
    <m/>
    <s v="2021-04-19"/>
    <n v="38.582059999999998"/>
    <n v="-121.5457"/>
    <n v="43938"/>
    <s v="TreeGrew"/>
    <s v="According to the electric incident investigation specialist, the OIS listed actual cause of this incident was related to a tree that grew into the open wire secondary in the backyard of 2614 Franklin Way. Upon investigation, there did not appear to be any visual evidence of fire to the ground or in any trees. No damage was seen. The tree has some seasonally dead branches around the base of the tree."/>
    <s v="Plum"/>
    <n v="25"/>
    <n v="15"/>
    <m/>
    <m/>
    <s v="Alive"/>
    <m/>
    <m/>
    <m/>
    <m/>
    <m/>
    <s v="CrossArm"/>
    <m/>
    <m/>
    <s v="  "/>
    <s v="SACRAMENTO"/>
    <s v="WOODLAND 03"/>
    <s v="17:16"/>
    <n v="44303"/>
    <n v="1321526"/>
    <s v="T005267236"/>
    <n v="2615"/>
    <s v="FRANKLIN WAY"/>
    <s v="WEST SACRAME"/>
    <n v="38.58155"/>
    <n v="-121.54559999999999"/>
    <s v="S2TM1GI"/>
    <s v="GUTIERREZ, MIGUEL"/>
    <n v="63131107"/>
    <s v="20210417 19:25"/>
    <n v="9190"/>
    <m/>
    <s v="small fire started by secondary. trimmed tree and made safe"/>
    <s v="Y"/>
    <m/>
    <m/>
    <s v="38.58177620349444,-121.54566764476057,6.691482579288216,"/>
    <m/>
    <m/>
    <m/>
    <s v="West sac fire department "/>
    <m/>
    <s v="N"/>
    <s v="Y"/>
    <m/>
    <s v="Clear"/>
    <m/>
    <s v="Private Land"/>
    <m/>
    <s v="Breezy"/>
    <m/>
    <s v="PG&amp;E Equipment"/>
    <m/>
    <s v="1 meter - &lt; 3 meters"/>
    <m/>
    <s v="Fire Dept"/>
    <m/>
    <s v="Overhead"/>
    <m/>
    <s v="Y"/>
    <s v="Pictures "/>
    <s v="PG&amp;E Employee"/>
    <m/>
    <s v="TREE-GREW INTO LINE"/>
    <s v="CONDUCTOR, OVERHEAD"/>
    <s v="N"/>
    <s v="  "/>
    <m/>
    <m/>
    <m/>
    <m/>
    <m/>
    <m/>
    <m/>
    <m/>
    <m/>
    <m/>
    <m/>
    <m/>
    <m/>
    <m/>
    <m/>
    <m/>
    <m/>
    <m/>
    <m/>
    <m/>
    <m/>
    <m/>
    <m/>
    <m/>
    <m/>
    <m/>
    <m/>
    <m/>
    <m/>
    <m/>
    <m/>
    <m/>
    <m/>
    <m/>
    <m/>
    <m/>
    <m/>
    <m/>
    <m/>
    <m/>
    <m/>
    <m/>
    <m/>
    <m/>
    <m/>
    <m/>
    <m/>
  </r>
  <r>
    <n v="389"/>
    <s v="AGFC"/>
    <s v="3 - QC Complete"/>
    <n v="44305"/>
    <n v="44617"/>
    <s v="Duplicate of index 388. Structure fire, not attributable to PG&amp;E. No company equipment envolved."/>
    <s v="\\fxshare-nas05\quotashare-fs01\ESA\5 - Ignition Tracking\2021_Ignition_QC_Folders\20210417_nan_nan_nan_X315941362"/>
    <s v=" "/>
    <m/>
    <m/>
    <m/>
    <m/>
    <m/>
    <s v="Not In Scope"/>
    <m/>
    <m/>
    <m/>
    <m/>
    <m/>
    <m/>
    <m/>
    <m/>
    <m/>
    <m/>
    <m/>
    <m/>
    <m/>
    <m/>
    <m/>
    <m/>
    <m/>
    <m/>
    <m/>
    <m/>
    <m/>
    <m/>
    <m/>
    <m/>
    <m/>
    <m/>
    <m/>
    <m/>
    <m/>
    <m/>
    <m/>
    <m/>
    <m/>
    <m/>
    <m/>
    <m/>
    <m/>
    <m/>
    <m/>
    <m/>
    <m/>
    <m/>
    <m/>
    <m/>
    <m/>
    <m/>
    <s v=" "/>
    <x v="252"/>
    <s v="16:32:00"/>
    <m/>
    <m/>
    <s v="FAS"/>
    <s v="N"/>
    <s v="Y"/>
    <m/>
    <m/>
    <m/>
    <s v="X315941362"/>
    <m/>
    <m/>
    <m/>
    <m/>
    <s v=" "/>
    <x v="0"/>
    <x v="1"/>
    <s v="N"/>
    <s v="N"/>
    <s v="N"/>
    <s v="Duplicate of index 388. Structure fire, not attributable to PG&amp;E. No company equipment envolved."/>
    <s v="Not PG&amp;E"/>
    <s v="Building"/>
    <m/>
    <m/>
    <m/>
    <s v="&lt;3 meters of linear travel"/>
    <m/>
    <m/>
    <m/>
    <m/>
    <m/>
    <s v="Duplicate"/>
    <m/>
    <m/>
    <m/>
    <s v="Subsurface"/>
    <x v="1"/>
    <m/>
    <m/>
    <m/>
    <s v=" "/>
    <x v="0"/>
    <n v="36.494243300000001"/>
    <n v="-119.5309633"/>
    <s v="Tulare"/>
    <s v="KINGSBURG 1111"/>
    <n v="12000"/>
    <m/>
    <x v="0"/>
    <s v="Tulare County FD"/>
    <s v="Agriculture"/>
    <m/>
    <m/>
    <s v="N"/>
    <m/>
    <m/>
    <m/>
    <m/>
    <s v="N"/>
    <s v="N"/>
    <m/>
    <m/>
    <s v="2021-04-19"/>
    <m/>
    <m/>
    <m/>
    <m/>
    <m/>
    <m/>
    <m/>
    <m/>
    <m/>
    <m/>
    <m/>
    <m/>
    <m/>
    <m/>
    <m/>
    <m/>
    <m/>
    <m/>
    <m/>
    <s v="  "/>
    <s v="FRESNO"/>
    <s v="SELMA  01"/>
    <s v="16:32"/>
    <n v="44303"/>
    <m/>
    <s v="X315941362"/>
    <s v="UNKNOWN"/>
    <s v="PREMISES DO NOT CHANGE"/>
    <s v="KINGSBURG"/>
    <n v="36.517893999999998"/>
    <n v="-119.543954"/>
    <s v="F6TJKBX"/>
    <s v="BUCHANAN, JORDAN"/>
    <m/>
    <s v="20210417 17:45"/>
    <n v="1121"/>
    <m/>
    <s v="structure fire. no comany equipment involved"/>
    <s v="Y"/>
    <m/>
    <m/>
    <s v="36.4942433,-119.5309633,78.400000,3D"/>
    <m/>
    <m/>
    <m/>
    <s v="tulare county fire"/>
    <m/>
    <s v="N"/>
    <s v="Y"/>
    <s v="N"/>
    <s v="Clear"/>
    <m/>
    <s v="Structures"/>
    <m/>
    <s v="Calm"/>
    <m/>
    <s v="Unknown"/>
    <m/>
    <s v="Structure Only"/>
    <m/>
    <s v="Fire Dept"/>
    <m/>
    <s v="Subsurface"/>
    <m/>
    <s v="N"/>
    <m/>
    <m/>
    <m/>
    <m/>
    <m/>
    <m/>
    <s v="  "/>
    <m/>
    <m/>
    <m/>
    <m/>
    <m/>
    <m/>
    <m/>
    <m/>
    <m/>
    <m/>
    <m/>
    <m/>
    <m/>
    <m/>
    <m/>
    <m/>
    <m/>
    <m/>
    <m/>
    <m/>
    <m/>
    <m/>
    <m/>
    <m/>
    <m/>
    <m/>
    <m/>
    <m/>
    <m/>
    <m/>
    <m/>
    <m/>
    <m/>
    <m/>
    <m/>
    <m/>
    <m/>
    <m/>
    <m/>
    <m/>
    <m/>
    <m/>
    <m/>
    <m/>
    <m/>
    <m/>
    <m/>
  </r>
  <r>
    <n v="388"/>
    <s v="AGFC"/>
    <s v="3 - QC Complete"/>
    <n v="44305"/>
    <n v="44617"/>
    <s v="Structure fire, not attributable to PG&amp;E. No company equipment envolved."/>
    <s v="\\fxshare-nas05\quotashare-fs01\ESA\5 - Ignition Tracking\2021_Ignition_QC_Folders\20210417_nan_nan_nan_0005858681"/>
    <s v=" "/>
    <m/>
    <m/>
    <m/>
    <m/>
    <m/>
    <s v="Not In Scope"/>
    <m/>
    <m/>
    <m/>
    <m/>
    <m/>
    <m/>
    <m/>
    <m/>
    <m/>
    <m/>
    <m/>
    <m/>
    <m/>
    <m/>
    <m/>
    <m/>
    <m/>
    <m/>
    <m/>
    <m/>
    <m/>
    <m/>
    <m/>
    <m/>
    <m/>
    <m/>
    <m/>
    <m/>
    <m/>
    <m/>
    <m/>
    <m/>
    <m/>
    <m/>
    <m/>
    <m/>
    <m/>
    <m/>
    <m/>
    <m/>
    <m/>
    <m/>
    <m/>
    <m/>
    <m/>
    <m/>
    <s v=" "/>
    <x v="252"/>
    <s v="16:19:00"/>
    <m/>
    <m/>
    <s v="FAS"/>
    <s v="N"/>
    <s v="N"/>
    <m/>
    <m/>
    <m/>
    <n v="5858681"/>
    <m/>
    <m/>
    <m/>
    <m/>
    <s v=" "/>
    <x v="0"/>
    <x v="1"/>
    <s v="N"/>
    <s v="N"/>
    <s v="N"/>
    <s v="Structure fire, not attributable to PG&amp;E. No company equipment envolved."/>
    <s v="Not PG&amp;E"/>
    <s v="Building"/>
    <m/>
    <m/>
    <m/>
    <s v="Structure-only"/>
    <m/>
    <m/>
    <m/>
    <m/>
    <m/>
    <s v="Other Fire: Non-PG&amp;E related"/>
    <m/>
    <m/>
    <m/>
    <s v="Subsurface"/>
    <x v="1"/>
    <m/>
    <m/>
    <m/>
    <s v=" "/>
    <x v="0"/>
    <n v="36.494216700000003"/>
    <n v="-119.530975"/>
    <s v="Tulare"/>
    <s v="KINGSBURG 1111"/>
    <n v="12000"/>
    <m/>
    <x v="0"/>
    <s v="Tulare County FD"/>
    <s v="Agriculture"/>
    <m/>
    <m/>
    <s v="N"/>
    <m/>
    <m/>
    <m/>
    <m/>
    <s v="N"/>
    <s v="N"/>
    <m/>
    <m/>
    <s v="2021-04-19"/>
    <m/>
    <m/>
    <m/>
    <m/>
    <m/>
    <m/>
    <m/>
    <m/>
    <m/>
    <m/>
    <m/>
    <m/>
    <m/>
    <m/>
    <m/>
    <m/>
    <m/>
    <m/>
    <m/>
    <s v="  "/>
    <s v="FRESNO"/>
    <s v="SELMA  01"/>
    <s v="16:19"/>
    <n v="44303"/>
    <m/>
    <s v="0005858681"/>
    <s v="UNKNOWN"/>
    <s v="PREMISES DO NOT CHANGE"/>
    <s v="KINGSBURG"/>
    <n v="36.517893999999998"/>
    <n v="-119.543954"/>
    <s v="F6TJMRY"/>
    <s v="ROGERS, JAMES"/>
    <m/>
    <s v="20210417 17:44"/>
    <n v="1121"/>
    <m/>
    <s v="NON COMPANY EQUIPMENT"/>
    <s v="Y"/>
    <m/>
    <m/>
    <s v="36.4942167,-119.5309750,76.300000,3D"/>
    <m/>
    <m/>
    <m/>
    <s v="TULARE COUNTY"/>
    <m/>
    <s v="N"/>
    <s v="Y"/>
    <s v="N"/>
    <s v="Clear"/>
    <m/>
    <s v="Structures"/>
    <m/>
    <s v="Calm"/>
    <m/>
    <s v="3rd Party"/>
    <m/>
    <s v="Structure Only"/>
    <m/>
    <s v="Fire Dept"/>
    <m/>
    <s v="Subsurface"/>
    <m/>
    <s v="N"/>
    <m/>
    <m/>
    <m/>
    <m/>
    <m/>
    <m/>
    <s v="  "/>
    <m/>
    <m/>
    <m/>
    <m/>
    <m/>
    <m/>
    <m/>
    <m/>
    <m/>
    <m/>
    <m/>
    <m/>
    <m/>
    <m/>
    <m/>
    <m/>
    <m/>
    <m/>
    <m/>
    <m/>
    <m/>
    <m/>
    <m/>
    <m/>
    <m/>
    <m/>
    <m/>
    <m/>
    <m/>
    <m/>
    <m/>
    <m/>
    <m/>
    <m/>
    <m/>
    <m/>
    <m/>
    <m/>
    <m/>
    <m/>
    <m/>
    <m/>
    <m/>
    <m/>
    <m/>
    <m/>
    <m/>
  </r>
  <r>
    <n v="387"/>
    <s v="AGFC"/>
    <s v="3 - QC Complete"/>
    <n v="44305"/>
    <n v="44617"/>
    <s v="Duplicate of index 386. Structure fire, not attributable to PG&amp;E. Damage to PG&amp;E assets due to structure fire. "/>
    <s v="\\fxshare-nas05\quotashare-fs01\ESA\5 - Ignition Tracking\2021_Ignition_QC_Folders\20210417_nan_nan_nan_4578505930"/>
    <s v=" "/>
    <m/>
    <m/>
    <m/>
    <m/>
    <m/>
    <s v="Not In Scope"/>
    <m/>
    <m/>
    <m/>
    <m/>
    <m/>
    <m/>
    <m/>
    <m/>
    <m/>
    <m/>
    <m/>
    <m/>
    <m/>
    <m/>
    <m/>
    <m/>
    <m/>
    <m/>
    <m/>
    <m/>
    <m/>
    <m/>
    <m/>
    <m/>
    <m/>
    <m/>
    <m/>
    <m/>
    <m/>
    <m/>
    <m/>
    <m/>
    <m/>
    <m/>
    <m/>
    <m/>
    <m/>
    <m/>
    <m/>
    <m/>
    <m/>
    <m/>
    <m/>
    <m/>
    <m/>
    <m/>
    <s v=" "/>
    <x v="252"/>
    <s v="11:36:00"/>
    <m/>
    <m/>
    <s v="FAS"/>
    <s v="N"/>
    <s v="Y"/>
    <m/>
    <m/>
    <m/>
    <n v="4578505930"/>
    <m/>
    <m/>
    <m/>
    <m/>
    <s v=" "/>
    <x v="0"/>
    <x v="1"/>
    <s v="N"/>
    <s v="N"/>
    <s v="N"/>
    <s v="Duplicate of index 386. Structure fire, not attributable to PG&amp;E. Damage to PG&amp;E assets due to structure fire. "/>
    <s v="Not PG&amp;E"/>
    <s v="Building"/>
    <m/>
    <m/>
    <m/>
    <s v="Structure-only"/>
    <m/>
    <m/>
    <m/>
    <m/>
    <m/>
    <s v="Duplicate"/>
    <m/>
    <m/>
    <m/>
    <s v="Overhead"/>
    <x v="1"/>
    <m/>
    <m/>
    <m/>
    <s v=" "/>
    <x v="0"/>
    <n v="38.237573300000001"/>
    <n v="-121.6067867"/>
    <s v="Solano"/>
    <s v="GRAND ISLAND 2227"/>
    <n v="21000"/>
    <m/>
    <x v="0"/>
    <s v="Montezuma FD"/>
    <s v="Urban"/>
    <m/>
    <m/>
    <s v="N"/>
    <m/>
    <m/>
    <m/>
    <m/>
    <s v="N"/>
    <s v="N"/>
    <m/>
    <m/>
    <s v="2021-04-19"/>
    <m/>
    <m/>
    <m/>
    <m/>
    <m/>
    <m/>
    <m/>
    <m/>
    <m/>
    <m/>
    <m/>
    <m/>
    <m/>
    <m/>
    <m/>
    <m/>
    <m/>
    <m/>
    <m/>
    <s v="  "/>
    <s v="SACRAMENTO"/>
    <s v="VACAVILLE 05"/>
    <s v="11:36"/>
    <n v="44303"/>
    <m/>
    <n v="4578505930"/>
    <n v="9697"/>
    <s v="HWY 220"/>
    <s v="WALNUT GROVE"/>
    <n v="38.236691999999998"/>
    <n v="-121.604556"/>
    <s v="S4TJJV0"/>
    <s v="VIALE, JASON"/>
    <n v="62462227"/>
    <s v="20210417 17:24"/>
    <n v="1122"/>
    <m/>
    <s v="TWO SPANS OF WIRE DOWN, ONE POLE AND TX BURNT UP"/>
    <s v="Y"/>
    <n v="6"/>
    <s v="\\fxshare-nas05\quotashare-fs01\ESA\5 - Ignition Tracking\Fire_Tab_Attachment_Files"/>
    <s v="38.2375733,-121.6067867,3.500000,2D"/>
    <m/>
    <m/>
    <s v="STRUCTURE AND POLE1/P/E/O L.R. 8862 "/>
    <s v="MONTEZUMA FIRE DIST. BRADLEY CAIN PH.7073745962 CE.7075805685"/>
    <m/>
    <s v="N"/>
    <s v="Y"/>
    <s v="Y"/>
    <s v="Clear"/>
    <m/>
    <s v="Structures"/>
    <m/>
    <s v="Light"/>
    <m/>
    <s v="3rd Party"/>
    <m/>
    <s v="Structure Only"/>
    <m/>
    <s v="Fire Dept"/>
    <m/>
    <s v="Overhead"/>
    <m/>
    <s v="Y"/>
    <s v="PHOTOS"/>
    <s v="PG&amp;E Employee"/>
    <m/>
    <m/>
    <m/>
    <m/>
    <s v="  "/>
    <m/>
    <m/>
    <m/>
    <m/>
    <m/>
    <m/>
    <m/>
    <m/>
    <m/>
    <m/>
    <m/>
    <m/>
    <m/>
    <m/>
    <m/>
    <m/>
    <m/>
    <m/>
    <m/>
    <m/>
    <m/>
    <m/>
    <m/>
    <m/>
    <m/>
    <m/>
    <m/>
    <m/>
    <m/>
    <m/>
    <m/>
    <m/>
    <m/>
    <m/>
    <m/>
    <m/>
    <m/>
    <m/>
    <m/>
    <m/>
    <m/>
    <m/>
    <m/>
    <m/>
    <m/>
    <m/>
    <m/>
  </r>
  <r>
    <n v="386"/>
    <s v="AGFC"/>
    <s v="3 - QC Complete"/>
    <n v="44305"/>
    <n v="44617"/>
    <s v="Structure fire, not attributable to PG&amp;E. Damage to PG&amp;E assets due to structure fire. Troubleman confirms per email, this fire was caused by burn barrel."/>
    <s v="\\fxshare-nas05\quotashare-fs01\ESA\5 - Ignition Tracking\2021_Ignition_QC_Folders\20210417_1320998_21-0049897_nan_T005267091"/>
    <s v=" "/>
    <m/>
    <m/>
    <m/>
    <m/>
    <m/>
    <s v="Not In Scope"/>
    <m/>
    <m/>
    <m/>
    <m/>
    <m/>
    <m/>
    <m/>
    <m/>
    <m/>
    <m/>
    <m/>
    <m/>
    <m/>
    <m/>
    <m/>
    <m/>
    <m/>
    <m/>
    <m/>
    <m/>
    <m/>
    <m/>
    <m/>
    <m/>
    <m/>
    <m/>
    <m/>
    <m/>
    <m/>
    <m/>
    <m/>
    <m/>
    <m/>
    <m/>
    <m/>
    <m/>
    <m/>
    <m/>
    <m/>
    <m/>
    <m/>
    <m/>
    <m/>
    <m/>
    <m/>
    <m/>
    <s v=" "/>
    <x v="252"/>
    <s v="11:35:00"/>
    <n v="44303"/>
    <s v="11:35:00"/>
    <s v="FAS"/>
    <s v="N"/>
    <s v="N"/>
    <n v="1320998"/>
    <s v="21-0049897"/>
    <m/>
    <s v="T005267091"/>
    <m/>
    <m/>
    <m/>
    <m/>
    <s v=" "/>
    <x v="0"/>
    <x v="1"/>
    <s v="N"/>
    <s v="N"/>
    <s v="N"/>
    <s v="Structure fire, not attributable to PG&amp;E. Damage to PG&amp;E assets due to structure fire. "/>
    <s v="Not PG&amp;E"/>
    <s v="Building"/>
    <m/>
    <m/>
    <m/>
    <s v="Structure-only"/>
    <m/>
    <m/>
    <m/>
    <m/>
    <m/>
    <s v="Other Fire: Non-PG&amp;E related"/>
    <m/>
    <m/>
    <m/>
    <s v="Overhead"/>
    <x v="1"/>
    <m/>
    <m/>
    <m/>
    <s v=" "/>
    <x v="0"/>
    <n v="38.237434999999998"/>
    <n v="-121.60689170000001"/>
    <s v="Solano"/>
    <s v="GRAND ISLAND 2227"/>
    <n v="21000"/>
    <m/>
    <x v="0"/>
    <s v="Montezuma FD"/>
    <s v="Agriculture"/>
    <m/>
    <m/>
    <s v="N"/>
    <m/>
    <m/>
    <m/>
    <m/>
    <s v="N"/>
    <s v="N"/>
    <m/>
    <m/>
    <s v="2021-04-19"/>
    <m/>
    <m/>
    <m/>
    <m/>
    <m/>
    <m/>
    <m/>
    <m/>
    <m/>
    <m/>
    <m/>
    <m/>
    <m/>
    <m/>
    <m/>
    <m/>
    <m/>
    <m/>
    <m/>
    <s v="  "/>
    <s v="SACRAMENTO"/>
    <s v="VACAVILLE 05"/>
    <s v="11:35"/>
    <n v="44303"/>
    <n v="1320998"/>
    <s v="T005267091"/>
    <s v="DEV2227/"/>
    <m/>
    <s v="WALNUT GROVE"/>
    <n v="38.231499999999997"/>
    <n v="-121.59079"/>
    <s v="S4TJJV0"/>
    <s v="VIALE, JASON"/>
    <n v="6246"/>
    <s v="20210417 17:49"/>
    <n v="9002"/>
    <n v="1"/>
    <s v="CREW TO REPLACE TWO SPANS OF WIRE, ONE 45/3 AND 10KVA TX."/>
    <s v="Y"/>
    <n v="5"/>
    <s v="\\fxshare-nas05\quotashare-fs01\ESA\5 - Ignition Tracking\Fire_Tab_Attachment_Files"/>
    <s v="38.2374350,-121.6068917,3.500000,2D"/>
    <m/>
    <m/>
    <s v="BURN BARREL CAUGHT HOUSE ON FIRE THEN A POWER POLE"/>
    <s v="MONTEZUMA FIRE DIST.BRADLEY CAIN PH.7073745962 CE. 7075805685"/>
    <m/>
    <s v="N"/>
    <s v="Y"/>
    <m/>
    <s v="Clear"/>
    <m/>
    <s v="Private Land"/>
    <m/>
    <s v="Light"/>
    <m/>
    <s v="3rd Party"/>
    <m/>
    <s v="Structure Only"/>
    <m/>
    <s v="Fire Dept"/>
    <m/>
    <s v="Overhead"/>
    <m/>
    <s v="Y"/>
    <s v="PHOTOS"/>
    <s v="PG&amp;E Employee"/>
    <m/>
    <s v="OTHER"/>
    <s v="POLE-WOOD"/>
    <s v="N"/>
    <s v="  "/>
    <s v="Unplanned"/>
    <s v="Sacramento"/>
    <s v="Solano"/>
    <s v="062462227, GRAND ISLAND-2227"/>
    <s v="21-0049897"/>
    <s v="Unplanned"/>
    <s v="Clear;32-90 F"/>
    <s v="1128"/>
    <s v="288598"/>
    <s v="NO"/>
    <s v="Line to Ground"/>
    <s v="Sustained"/>
    <s v="No"/>
    <s v="2227/2"/>
    <s v="OH"/>
    <s v="Circuit Breaker"/>
    <s v="1320998"/>
    <s v="Pole-Wood, Burned/flashed"/>
    <s v="B &amp; GRD"/>
    <s v="04/17/21 18:59"/>
    <m/>
    <s v="GRAND ISLAND SUB"/>
    <s v="CGC 221132320841"/>
    <s v="LR 40136 OPEN|FUS 323033 OPEN|SW 4453 OPEN|FUS 79727 OPEN|FUS 4161 OPEN|FUS 47477 OPEN|SW 8849 CLOSE"/>
    <s v="CUST BURNING DOCUMENTS IN BURN BARREL TOO CLOSE TO HOME CAUSED HOME &amp; POLE FIRE "/>
    <m/>
    <s v="No"/>
    <s v="Equipment Failure/Involved, Fire, pole"/>
    <m/>
    <s v="No"/>
    <s v="3"/>
    <s v="176"/>
    <s v="LTF2"/>
    <s v="Distribution Circuit"/>
    <s v="ARHH"/>
    <s v="04/17/21 11:31"/>
    <s v="ARHH"/>
    <s v="04/19/21 02:41"/>
    <s v="04/19/21 04:59"/>
    <m/>
    <m/>
    <m/>
    <m/>
    <m/>
    <m/>
    <m/>
    <m/>
  </r>
  <r>
    <n v="385"/>
    <s v="S7RM"/>
    <s v="3 - QC Complete"/>
    <n v="44309"/>
    <n v="44617"/>
    <s v="Overhead conductor failed due to unknown cause, resulting in an ignition 3 meters - 0.25 acre in size. Troubleman found #2 fuse cutout blown when they arrived. "/>
    <s v="\\fxshare-nas05\quotashare-fs01\ESA\5 - Ignition Tracking\2021_Ignition_QC_Folders\20210417_1320959_21-0049909_nan_T005267079"/>
    <s v=" "/>
    <m/>
    <m/>
    <m/>
    <m/>
    <m/>
    <s v="Not In Scope"/>
    <m/>
    <m/>
    <m/>
    <m/>
    <m/>
    <m/>
    <m/>
    <m/>
    <m/>
    <m/>
    <m/>
    <m/>
    <m/>
    <m/>
    <m/>
    <m/>
    <m/>
    <m/>
    <m/>
    <m/>
    <m/>
    <m/>
    <m/>
    <m/>
    <m/>
    <m/>
    <m/>
    <m/>
    <m/>
    <m/>
    <m/>
    <m/>
    <s v="Y"/>
    <n v="44308"/>
    <n v="44312"/>
    <s v="Bakersfield FDReference # PRR-5410-2021"/>
    <m/>
    <m/>
    <m/>
    <s v="Y"/>
    <n v="44308"/>
    <m/>
    <s v="SANA"/>
    <s v="SANA@pge.com"/>
    <s v="No response yet"/>
    <m/>
    <s v=" "/>
    <x v="252"/>
    <s v="11:12:00"/>
    <n v="44303"/>
    <s v="11:12:00"/>
    <s v="FAS"/>
    <s v="N"/>
    <s v="N"/>
    <n v="1320959"/>
    <s v="21-0049909"/>
    <m/>
    <s v="T005267079"/>
    <n v="120834641"/>
    <m/>
    <m/>
    <s v="PG&amp;E_385_ignition_20210417_1.jpg"/>
    <s v=" "/>
    <x v="1"/>
    <x v="0"/>
    <s v="Y"/>
    <s v="Y"/>
    <s v="N"/>
    <s v="On April 17th, 2021 at 11:12 hrs. a PG &amp; E Troubleman was dispatched to the Panama 2102 21 KV Distribution Circuit near Betty Street in the City of Bakersfield in response to a report of an overhead conductor which failed and had fallen to the ground resulting in an ignition.  The ensuing fire was 3 Meters &gt;.025 Acres in size, spread to the backyard of 6735 Betty Street and was initially kept in check by &quot;locals&quot; and then further supressed by the Bakersfield Fire Department.  Initial analysis indicates that the overhead conductor failed for an unknown reason. The Bakersfield Fire Department was on scene prior to the Troubleman's arrival.   Upon the arrival of the troubleman, he verified and found fuco #2 of 2 blown.  He opened the remaining fuses, relieved the fire department and cut the wire down at the tx pole.  A PG&amp;E crew responded on 4/17/2021 and replaced the conductor, pole bolt and cutouts.  "/>
    <s v="PG&amp;E"/>
    <s v="Vegetation"/>
    <m/>
    <s v="D"/>
    <s v="D"/>
    <s v="&lt;0.25"/>
    <m/>
    <m/>
    <m/>
    <m/>
    <m/>
    <s v="Equipment - PG&amp;E"/>
    <s v="All types of equipment / facility failure"/>
    <s v="Conductor failure-all"/>
    <s v="Y"/>
    <s v="Overhead"/>
    <x v="0"/>
    <s v="Conductor - Primary"/>
    <s v="Conductor, pole bolt, cutouts"/>
    <n v="100136277"/>
    <s v=" "/>
    <x v="0"/>
    <n v="35.293151199999997"/>
    <n v="-119.00915999999999"/>
    <s v="Kern"/>
    <s v="PANAMA 2102"/>
    <n v="21000"/>
    <m/>
    <x v="0"/>
    <s v="Bakersfield FD"/>
    <s v="Urban"/>
    <m/>
    <m/>
    <s v="N"/>
    <m/>
    <m/>
    <m/>
    <m/>
    <s v="N"/>
    <s v="N"/>
    <m/>
    <m/>
    <s v="2021-04-19"/>
    <m/>
    <m/>
    <m/>
    <m/>
    <m/>
    <m/>
    <m/>
    <m/>
    <m/>
    <m/>
    <m/>
    <m/>
    <m/>
    <m/>
    <m/>
    <m/>
    <m/>
    <m/>
    <m/>
    <s v="  "/>
    <s v="KERN"/>
    <s v="BAKERSFIELD 12"/>
    <s v="11:12"/>
    <n v="44303"/>
    <n v="1320959"/>
    <s v="T005267079"/>
    <n v="6645"/>
    <s v="BETTY ST"/>
    <s v="BAKERSFIELD"/>
    <n v="35.295670000000001"/>
    <n v="-119.00863"/>
    <s v="K1TSANA"/>
    <s v="NAKAMURA, SCOTT"/>
    <n v="253422102"/>
    <s v="20210417 13:04"/>
    <n v="9002"/>
    <m/>
    <s v="Upon arrival verified fuco-found #2of 2 blown. Opened remaining. Relieved FD and cut wire down at TX pole 1W 7S of 16438. Took pictures and notified oncall. Opened jumpers 1W1S of 16438 and notified DO. Tested with 40Ts good with 1 and 3 amps. Reported back to DO. Need crew to repair 6 sol Cu primary down and possibly replace TX. TX pole rear of 6735 Betty is truck accessable. Pole to North wire broken outside of tie is easement. 21 KV with PN."/>
    <s v="Y"/>
    <n v="1"/>
    <s v="\\fxshare-nas05\quotashare-fs01\ESA\5 - Ignition Tracking\Fire_Tab_Attachment_Files"/>
    <m/>
    <n v="35.293209999999988"/>
    <n v="-119.00891"/>
    <s v="Empty lot veg fire"/>
    <s v="BFD 661 324 6551"/>
    <m/>
    <s v="N"/>
    <s v="Y"/>
    <m/>
    <s v="Clear"/>
    <m/>
    <s v="Private Land"/>
    <m/>
    <s v="Calm"/>
    <m/>
    <s v="Unknown"/>
    <m/>
    <s v="3 meters - 0.25 Acres"/>
    <m/>
    <s v="Fire Dept"/>
    <m/>
    <s v="Overhead"/>
    <m/>
    <s v="N"/>
    <m/>
    <m/>
    <m/>
    <s v="OVERHEAD"/>
    <s v="CONDUCTOR, OVERHEAD"/>
    <s v="N"/>
    <s v="  "/>
    <s v="Unplanned"/>
    <s v="Kern"/>
    <s v="Kern"/>
    <s v="253422102, PANAMA-2102"/>
    <s v="21-0049909"/>
    <s v="Unplanned"/>
    <s v="Strong Winds;32-90 F"/>
    <s v="88"/>
    <n v="13463"/>
    <s v="NO"/>
    <s v="Line to Ground"/>
    <s v="Sustained"/>
    <s v="No"/>
    <s v="WIRE DOWN"/>
    <s v="OH"/>
    <s v="Other"/>
    <n v="1320959"/>
    <s v="Conductor, Overhead, Broken"/>
    <m/>
    <s v="04/17/21 13:09"/>
    <m/>
    <s v="601 PANAMA LANE"/>
    <s v="CGC 516989765387"/>
    <m/>
    <m/>
    <m/>
    <s v="No"/>
    <s v="Unknown Cause, Patrol - found nothing"/>
    <m/>
    <s v="No"/>
    <m/>
    <m/>
    <s v="WJO5"/>
    <s v="Distribution Circuit"/>
    <s v="BV"/>
    <s v="04/17/21 11:10"/>
    <s v="Not Required"/>
    <s v="04/17/21 14:51"/>
    <m/>
    <m/>
    <m/>
    <m/>
    <m/>
    <m/>
    <m/>
    <m/>
    <m/>
  </r>
  <r>
    <n v="384"/>
    <s v="S7RM"/>
    <s v="3 - QC Complete"/>
    <n v="44308"/>
    <n v="44617"/>
    <s v="Tracking occurred at through bolt on primary crossarm, resulting in an ignition. The ensuing grass fire was 1 meter - &lt; 3 meters in size.  CAP 120922170 - States three separate pole fires occurred in the span of 10 days and were found to be attributable to tracking. The three igntions were Index 432, Index 483 &amp; Index 484."/>
    <s v="\\fxshare-nas05\quotashare-fs01\ESA\5 - Ignition Tracking\2021_Ignition_QC_Folders\20210417_1320799_21-0049892_nan_T005267049"/>
    <s v=" "/>
    <m/>
    <s v="AGFC"/>
    <s v="HFTD changed to tier 3, Fire size field changed to align with troubleman comments."/>
    <m/>
    <s v="S7RM"/>
    <s v="Complete"/>
    <s v="Complete"/>
    <s v="AIM8"/>
    <s v="Complete"/>
    <s v="Not Required"/>
    <m/>
    <m/>
    <m/>
    <m/>
    <m/>
    <m/>
    <m/>
    <s v="Not Required"/>
    <m/>
    <m/>
    <m/>
    <m/>
    <m/>
    <m/>
    <m/>
    <m/>
    <m/>
    <m/>
    <m/>
    <m/>
    <m/>
    <m/>
    <m/>
    <m/>
    <m/>
    <n v="44344"/>
    <n v="44344"/>
    <m/>
    <s v="Y"/>
    <n v="44307"/>
    <n v="44307"/>
    <s v="SRVFPD"/>
    <s v="Rebecca (925)838-6667"/>
    <m/>
    <m/>
    <s v="Y"/>
    <n v="44306"/>
    <n v="44307"/>
    <s v="PWW6"/>
    <s v="PWW6@pge.com"/>
    <s v="Advised who put out the fire. "/>
    <m/>
    <s v=" "/>
    <x v="252"/>
    <s v="10:05:00"/>
    <n v="44303"/>
    <s v="10:00:00"/>
    <s v="FAS"/>
    <s v="N"/>
    <s v="N"/>
    <n v="1320799"/>
    <s v="21-0049892"/>
    <m/>
    <s v="T005267049"/>
    <n v="120834139"/>
    <m/>
    <m/>
    <s v="PG&amp;E_384_ignition_20210417_1.jpg"/>
    <s v=" "/>
    <x v="1"/>
    <x v="0"/>
    <s v="Y"/>
    <s v="Y"/>
    <s v="N"/>
    <s v="On April 17th, 2021 at 10:05 hrs. a PG&amp;E Troubleman was dispatched to the Cayetano 2109 21KV Distribution Circuit near Morgan Territory Road on the outskirts of the City of San Ramon in response to a report of a crossarm which had failed and started a small vegetation fire.  This ignition occured in a Tier 3 HFTD.   The ensuing grass fire was approximately 10 X 5 feet in size and according to the responding Troubleman, he put out the burning grass and crossarm fire and the San Ramon Valley Fire Protection District extinguished the smoldering pole.  Initial analysis indicates that tracking occured at the through bolt on the primary cross arm resulting in an ignition and the crossarm failed as a result.  A PG&amp;E crew replaced the 8 foot crossarm on 4/17/2021.  The effected pole was still in serviceable condition according to the troubleman.   Service was restored at 17:45 hrs. on 4/17/2021."/>
    <s v="PG&amp;E"/>
    <s v="Other"/>
    <s v="Crossarm"/>
    <s v="D"/>
    <s v="D"/>
    <s v="&lt;0.25"/>
    <s v="&quot;About 5X 10 feet&quot;"/>
    <m/>
    <m/>
    <m/>
    <m/>
    <s v="Contamination"/>
    <s v="Contamination"/>
    <s v="Tracking"/>
    <s v="N"/>
    <s v="Overhead"/>
    <x v="0"/>
    <s v="Crossarm"/>
    <s v="Crossarm"/>
    <n v="14422109"/>
    <s v=" "/>
    <x v="2"/>
    <n v="37.789746899999997"/>
    <n v="-121.7735673"/>
    <s v="Contra Costa"/>
    <s v="CAYETANO 2109"/>
    <n v="21000"/>
    <m/>
    <x v="0"/>
    <s v="San Ramon Valley FD"/>
    <s v="Herbaceous"/>
    <m/>
    <m/>
    <s v="Y"/>
    <s v="Ohlone 2020"/>
    <m/>
    <n v="530"/>
    <m/>
    <s v="N"/>
    <s v="N"/>
    <m/>
    <m/>
    <s v="2021-04-19"/>
    <m/>
    <m/>
    <m/>
    <m/>
    <m/>
    <m/>
    <m/>
    <m/>
    <m/>
    <m/>
    <m/>
    <m/>
    <m/>
    <m/>
    <m/>
    <m/>
    <m/>
    <m/>
    <m/>
    <s v="  "/>
    <s v="MISSION"/>
    <s v="LIVERMORE 01"/>
    <s v="10:05"/>
    <n v="44303"/>
    <n v="1320799"/>
    <s v="T005267049"/>
    <n v="10961"/>
    <s v="MORGAN TERRITORY RD"/>
    <s v="LIVERMORE"/>
    <n v="37.752650000000003"/>
    <n v="-121.77911"/>
    <s v="M2TPWW6"/>
    <s v="WASSON, PHILIP "/>
    <n v="14422109"/>
    <s v="20210417 13:30"/>
    <n v="9002"/>
    <n v="1"/>
    <s v="cross arm tracked and fell starting a grass on fire.  I put out the grass fire and when the fd got on site they put the pole out. made a tag and kept records for fire "/>
    <s v="Y"/>
    <n v="5"/>
    <s v="\\fxshare-nas05\quotashare-fs01\ESA\5 - Ignition Tracking\Fire_Tab_Attachment_Files"/>
    <m/>
    <n v="37.789746899999997"/>
    <n v="-121.7735673"/>
    <s v="small grass fire started by x arm that tracked over and failed"/>
    <s v="San Ramon Valley Fire"/>
    <m/>
    <s v="N"/>
    <s v="Y"/>
    <m/>
    <s v="Clear"/>
    <m/>
    <s v="Private Land"/>
    <m/>
    <s v="Light"/>
    <m/>
    <s v="PG&amp;E Equipment"/>
    <m/>
    <s v="1 meter - &lt; 3 meters"/>
    <m/>
    <s v="Fire Dept"/>
    <m/>
    <s v="Overhead"/>
    <m/>
    <s v="Y"/>
    <s v="photos"/>
    <s v="PG&amp;E Employee"/>
    <m/>
    <s v="FIRE, POLE"/>
    <s v="CROSSARM, WOOD"/>
    <s v="N"/>
    <s v="  "/>
    <s v="Unplanned"/>
    <s v="Mission"/>
    <s v="Livermore"/>
    <s v="014422109, CAYETANO-2109"/>
    <s v="21-0049892"/>
    <s v="Unplanned"/>
    <s v="Clear;32-90 F"/>
    <s v="117"/>
    <n v="29772"/>
    <s v="NO"/>
    <s v="Line to Line"/>
    <s v="Sustained"/>
    <s v="Yes"/>
    <s v="428319"/>
    <s v="OH"/>
    <s v="Fuse"/>
    <n v="1320799"/>
    <s v="Crossarm, Wood, Burned/flashed"/>
    <m/>
    <s v="04/17/21 11:09"/>
    <m/>
    <s v="MORGAN TERRITORY RD. N/O MANNING RD."/>
    <s v="6/P LD SIDE OF 71415"/>
    <s v="COIS TWD EOL OPEN|SU so-nd19886 OPEN"/>
    <m/>
    <s v="CHANGE FROM 30E TO 80E FOR COORDINATION. @FUCO 428319 (NO LONGER TRIP SAVER 9504)"/>
    <s v="No"/>
    <s v="Equipment Failure/Involved, Overhead"/>
    <m/>
    <s v="No"/>
    <m/>
    <m/>
    <s v="D1LV"/>
    <s v="Distribution Circuit"/>
    <s v="SMBATCH_FO"/>
    <s v="04/17/21 10:00"/>
    <s v="Not Required"/>
    <s v="04/17/21 15:01"/>
    <m/>
    <m/>
    <m/>
    <m/>
    <m/>
    <m/>
    <m/>
    <m/>
    <m/>
  </r>
  <r>
    <n v="383"/>
    <s v="AGFC"/>
    <s v="3 - QC Complete"/>
    <n v="44305"/>
    <n v="44617"/>
    <s v="Structure fire, not attributable to PG&amp;E. Ignition was due to homeless warming fire."/>
    <s v="\\fxshare-nas05\quotashare-fs01\ESA\5 - Ignition Tracking\2021_Ignition_QC_Folders\20210417_nan_nan_nan_7083755772"/>
    <s v=" "/>
    <m/>
    <m/>
    <m/>
    <m/>
    <m/>
    <s v="Not In Scope"/>
    <m/>
    <m/>
    <m/>
    <m/>
    <m/>
    <m/>
    <m/>
    <m/>
    <m/>
    <m/>
    <m/>
    <m/>
    <m/>
    <m/>
    <m/>
    <m/>
    <m/>
    <m/>
    <m/>
    <m/>
    <m/>
    <m/>
    <m/>
    <m/>
    <m/>
    <m/>
    <m/>
    <m/>
    <m/>
    <m/>
    <m/>
    <m/>
    <m/>
    <m/>
    <m/>
    <m/>
    <m/>
    <m/>
    <m/>
    <m/>
    <m/>
    <m/>
    <m/>
    <m/>
    <m/>
    <m/>
    <s v=" "/>
    <x v="252"/>
    <s v="02:34:00"/>
    <m/>
    <m/>
    <s v="FAS"/>
    <s v="N"/>
    <s v="N"/>
    <m/>
    <m/>
    <m/>
    <n v="7083755772"/>
    <m/>
    <m/>
    <m/>
    <m/>
    <s v=" "/>
    <x v="0"/>
    <x v="1"/>
    <s v="N"/>
    <s v="N"/>
    <s v="N"/>
    <s v="Structure fire, not attributable to PG&amp;E. Ignition was due to homeless warming fire."/>
    <s v="Not PG&amp;E"/>
    <s v="Other"/>
    <m/>
    <m/>
    <m/>
    <s v="&lt;0.25"/>
    <m/>
    <m/>
    <m/>
    <m/>
    <m/>
    <s v="Other Fire: Non-PG&amp;E related"/>
    <m/>
    <m/>
    <m/>
    <s v="Overhead"/>
    <x v="1"/>
    <m/>
    <m/>
    <m/>
    <s v=" "/>
    <x v="0"/>
    <n v="36.733341699999997"/>
    <n v="-119.7850783"/>
    <s v="Fresno"/>
    <s v="WEST FRESNO 1102 "/>
    <n v="12000"/>
    <m/>
    <x v="0"/>
    <s v="Fresno FD"/>
    <s v="Urban"/>
    <m/>
    <m/>
    <s v="N"/>
    <m/>
    <m/>
    <m/>
    <m/>
    <s v="N"/>
    <s v="N"/>
    <m/>
    <m/>
    <s v="2021-04-19"/>
    <m/>
    <m/>
    <m/>
    <m/>
    <m/>
    <m/>
    <m/>
    <m/>
    <m/>
    <m/>
    <m/>
    <m/>
    <m/>
    <m/>
    <m/>
    <m/>
    <m/>
    <m/>
    <m/>
    <s v="  "/>
    <s v="FRESNO"/>
    <s v="FRESNO 06"/>
    <s v="02:34"/>
    <n v="44303"/>
    <m/>
    <n v="7083755772"/>
    <n v="725"/>
    <s v="M ST"/>
    <s v="FRESNO"/>
    <n v="36.733327000000003"/>
    <n v="-119.784218"/>
    <s v="F4TJEAN"/>
    <s v="ARRANTS, JEFF"/>
    <n v="253731102"/>
    <s v="20210417 02:43"/>
    <n v="2641"/>
    <n v="1"/>
    <s v="disconnected service at pull on wall, customers wiring is burnt due  to homeless having a warming fire customer needs to make repairs before service can be restored pie plateded meter socket "/>
    <s v="Y"/>
    <m/>
    <m/>
    <s v="36.7333417,-119.7850783,121.300000,3D"/>
    <m/>
    <m/>
    <m/>
    <s v="xxxxxxxxx"/>
    <m/>
    <s v="N"/>
    <s v="Y"/>
    <s v="N"/>
    <s v="Clear"/>
    <m/>
    <s v="Other (Comments)"/>
    <s v="meter "/>
    <s v="Calm"/>
    <m/>
    <s v="3rd Party"/>
    <m/>
    <s v="Structure Only"/>
    <m/>
    <s v="Fire Dept"/>
    <m/>
    <s v="Other (Comments)"/>
    <s v="meter"/>
    <s v="N"/>
    <m/>
    <m/>
    <m/>
    <m/>
    <m/>
    <m/>
    <s v="  "/>
    <m/>
    <m/>
    <m/>
    <m/>
    <m/>
    <m/>
    <m/>
    <m/>
    <m/>
    <m/>
    <m/>
    <m/>
    <m/>
    <m/>
    <m/>
    <m/>
    <m/>
    <m/>
    <m/>
    <m/>
    <m/>
    <m/>
    <m/>
    <m/>
    <m/>
    <m/>
    <m/>
    <m/>
    <m/>
    <m/>
    <m/>
    <m/>
    <m/>
    <m/>
    <m/>
    <m/>
    <m/>
    <m/>
    <m/>
    <m/>
    <m/>
    <m/>
    <m/>
    <m/>
    <m/>
    <m/>
    <m/>
  </r>
  <r>
    <n v="382"/>
    <s v="AGFC"/>
    <s v="3 - QC Complete"/>
    <n v="44305"/>
    <n v="44617"/>
    <s v="Other fire, not attributable to PG&amp;E. FLD remarks state the FD reported fire started as the freeway and made it's way to the PG&amp;E pole roughly 200 feet away. The pole had Transmission overhead with Distribution underbuild but the fire did not reach the lower cross are. Pole only received cosmetic damage and was stubbed. "/>
    <s v="\\fxshare-nas05\quotashare-fs01\ESA\5 - Ignition Tracking\2021_Ignition_QC_Folders\20210417_nan_nan_nan_T005266864"/>
    <s v=" "/>
    <m/>
    <m/>
    <m/>
    <m/>
    <m/>
    <s v="Not In Scope"/>
    <m/>
    <m/>
    <m/>
    <m/>
    <m/>
    <m/>
    <m/>
    <m/>
    <m/>
    <m/>
    <m/>
    <m/>
    <m/>
    <m/>
    <m/>
    <m/>
    <m/>
    <m/>
    <m/>
    <m/>
    <m/>
    <m/>
    <m/>
    <m/>
    <m/>
    <m/>
    <m/>
    <m/>
    <m/>
    <m/>
    <m/>
    <m/>
    <m/>
    <m/>
    <m/>
    <m/>
    <m/>
    <m/>
    <m/>
    <m/>
    <m/>
    <m/>
    <m/>
    <m/>
    <m/>
    <m/>
    <s v=" "/>
    <x v="252"/>
    <s v="00:50:00"/>
    <m/>
    <m/>
    <s v="FAS"/>
    <s v="N"/>
    <s v="N"/>
    <m/>
    <m/>
    <m/>
    <s v="T005266864"/>
    <m/>
    <m/>
    <m/>
    <m/>
    <s v=" "/>
    <x v="0"/>
    <x v="1"/>
    <s v="N"/>
    <s v="N"/>
    <s v="N"/>
    <s v="Other fire, not attributable to PG&amp;E. FLD remarks state the FD reported fire started as the freeway and made it's way to the PG&amp;E pole roughly 200 feet away. The pole had Transmission overhead with Distribution underbuild but the fire did not reach the lower cross are. Pole only received cosmetic damage and was stubbed. "/>
    <s v="Not PG&amp;E"/>
    <s v="Vegetation"/>
    <m/>
    <m/>
    <m/>
    <s v="Structure-only"/>
    <m/>
    <m/>
    <m/>
    <m/>
    <m/>
    <s v="Other Fire: Non-PG&amp;E related"/>
    <m/>
    <m/>
    <m/>
    <s v="Overhead"/>
    <x v="1"/>
    <m/>
    <m/>
    <m/>
    <s v=" "/>
    <x v="0"/>
    <n v="34.9710617"/>
    <n v="-118.9397433"/>
    <s v="Kern"/>
    <s v="TEJON 1102 "/>
    <n v="12000"/>
    <m/>
    <x v="0"/>
    <s v="Kern County FD"/>
    <s v="Urban"/>
    <m/>
    <m/>
    <s v="N"/>
    <m/>
    <m/>
    <m/>
    <m/>
    <s v="N"/>
    <s v="N"/>
    <m/>
    <m/>
    <s v="2021-04-19"/>
    <m/>
    <m/>
    <m/>
    <m/>
    <m/>
    <m/>
    <m/>
    <m/>
    <m/>
    <m/>
    <m/>
    <m/>
    <m/>
    <m/>
    <m/>
    <m/>
    <m/>
    <m/>
    <m/>
    <s v="  "/>
    <s v="KERN"/>
    <s v="BAKERSFIELD 02"/>
    <s v="00:50"/>
    <n v="44303"/>
    <m/>
    <s v="T005266864"/>
    <s v="UNKNOWN"/>
    <s v="S LAVAL ROAD"/>
    <s v="BAKERSFIELD"/>
    <m/>
    <m/>
    <s v="K1TD0C5"/>
    <s v="COVERT, DUSTIN"/>
    <m/>
    <s v="20210417 02:06"/>
    <n v="9320"/>
    <m/>
    <s v="Upon arrival found grass fire started on hwy &amp; had burned our transmission pole 3/72, fire/ burn did not reach bottom arm. Pole was stubbed &amp; had transmission &amp; double circuits of distribution on it. Bottom circuit was buck w/ one arm angled the other DE. Trans &amp; top distro both straight liners. Pole had surface damage but did not look compromised to me. Sent pictures, location &amp; pole info to transmission supervisor."/>
    <s v="Y"/>
    <m/>
    <m/>
    <s v="34.9710617,-118.9397433,103.500000,2D"/>
    <m/>
    <m/>
    <m/>
    <s v="kern county fire dept"/>
    <m/>
    <s v="N"/>
    <s v="Y"/>
    <m/>
    <s v="Clear"/>
    <m/>
    <s v="PG&amp;E Only"/>
    <s v="grass fire, burn marks on pole did not reach bottom arm on lowest circuit"/>
    <s v="Calm"/>
    <m/>
    <s v="3rd Party"/>
    <s v="FD said came in as truck fire, said fire started at freway, pole 200' off freway"/>
    <s v="0.25 - 10 Acres"/>
    <m/>
    <s v="Fire Dept"/>
    <m/>
    <s v="Overhead"/>
    <m/>
    <s v="N"/>
    <m/>
    <m/>
    <m/>
    <m/>
    <m/>
    <s v="N"/>
    <s v="  "/>
    <m/>
    <m/>
    <m/>
    <m/>
    <m/>
    <m/>
    <m/>
    <m/>
    <m/>
    <m/>
    <m/>
    <m/>
    <m/>
    <m/>
    <m/>
    <m/>
    <m/>
    <m/>
    <m/>
    <m/>
    <m/>
    <m/>
    <m/>
    <m/>
    <m/>
    <m/>
    <m/>
    <m/>
    <m/>
    <m/>
    <m/>
    <m/>
    <m/>
    <m/>
    <m/>
    <m/>
    <m/>
    <m/>
    <m/>
    <m/>
    <m/>
    <m/>
    <m/>
    <m/>
    <m/>
    <m/>
    <m/>
  </r>
  <r>
    <n v="380"/>
    <s v="AGFC"/>
    <s v="3 - QC Complete"/>
    <n v="44302"/>
    <n v="44617"/>
    <s v="Structure fire, not attributable to PG&amp;E. Church shed fire not attributable to PG&amp;E per FD."/>
    <s v="\\fxshare-nas05\quotashare-fs01\ESA\5 - Ignition Tracking\2021_Ignition_QC_Folders\20210416_nan_nan_nan_1326642"/>
    <s v=" "/>
    <m/>
    <m/>
    <m/>
    <m/>
    <m/>
    <s v="Not In Scope"/>
    <m/>
    <m/>
    <m/>
    <m/>
    <m/>
    <m/>
    <m/>
    <m/>
    <m/>
    <m/>
    <m/>
    <m/>
    <m/>
    <m/>
    <m/>
    <m/>
    <m/>
    <m/>
    <m/>
    <m/>
    <m/>
    <m/>
    <m/>
    <m/>
    <m/>
    <m/>
    <m/>
    <m/>
    <m/>
    <m/>
    <m/>
    <m/>
    <m/>
    <m/>
    <m/>
    <m/>
    <m/>
    <m/>
    <m/>
    <m/>
    <m/>
    <m/>
    <m/>
    <m/>
    <m/>
    <m/>
    <s v=" "/>
    <x v="253"/>
    <s v="08:56:00"/>
    <m/>
    <m/>
    <s v="FAS"/>
    <s v="N"/>
    <s v="N"/>
    <m/>
    <m/>
    <m/>
    <n v="1326642"/>
    <m/>
    <m/>
    <m/>
    <m/>
    <s v=" "/>
    <x v="0"/>
    <x v="1"/>
    <s v="N"/>
    <s v="N"/>
    <s v="N"/>
    <s v="Structure fire, not attributable to PG&amp;E. Church shed fire not attributable to PG&amp;E per FD."/>
    <s v="Not PG&amp;E"/>
    <s v="Building"/>
    <m/>
    <m/>
    <m/>
    <s v="0.26-9.99"/>
    <m/>
    <m/>
    <m/>
    <m/>
    <m/>
    <s v="Other Fire: Non-PG&amp;E related"/>
    <m/>
    <m/>
    <m/>
    <s v="Overhead"/>
    <x v="1"/>
    <m/>
    <m/>
    <m/>
    <s v=" "/>
    <x v="0"/>
    <n v="37.369163"/>
    <n v="-122.02950300000001"/>
    <s v="Santa Clara"/>
    <s v="BRITTON 1106"/>
    <n v="12000"/>
    <m/>
    <x v="0"/>
    <s v="Sunnyvale FD"/>
    <s v="Urban"/>
    <m/>
    <m/>
    <s v="N"/>
    <m/>
    <m/>
    <m/>
    <m/>
    <s v="N"/>
    <s v="N"/>
    <m/>
    <m/>
    <s v="2021-04-16"/>
    <m/>
    <m/>
    <m/>
    <m/>
    <m/>
    <m/>
    <m/>
    <m/>
    <m/>
    <m/>
    <m/>
    <m/>
    <m/>
    <m/>
    <m/>
    <m/>
    <m/>
    <m/>
    <m/>
    <s v="  "/>
    <s v="DEANZA"/>
    <s v="CUPERTINO 03"/>
    <s v="08:56"/>
    <n v="44302"/>
    <m/>
    <n v="1326642"/>
    <s v="UNKNOWN"/>
    <s v="PREMISES DO NOT CHANGE"/>
    <s v="SUNNYVALE"/>
    <n v="37.369163"/>
    <n v="-122.02950300000001"/>
    <s v="G1TLXZ2"/>
    <s v="ZANDATE, LOUIE"/>
    <m/>
    <s v="20210416 10:21"/>
    <n v="2402"/>
    <m/>
    <s v="FIRE IN CHURCH STORAGE SHED NOT RELATED TO PGE, PER FIRE DEPT REMOVED METER"/>
    <s v="Y"/>
    <m/>
    <m/>
    <m/>
    <n v="37.369163"/>
    <n v="-122.02950300000001"/>
    <m/>
    <s v="SUNNYVALE FIRE"/>
    <m/>
    <s v="N"/>
    <s v="Y"/>
    <s v="N"/>
    <s v="Clear"/>
    <m/>
    <s v="Structures"/>
    <m/>
    <s v="Calm"/>
    <m/>
    <s v="3rd Party"/>
    <m/>
    <s v="Structure Only"/>
    <m/>
    <s v="Fire Dept"/>
    <m/>
    <s v="Overhead"/>
    <m/>
    <s v="N"/>
    <m/>
    <m/>
    <m/>
    <m/>
    <m/>
    <m/>
    <s v="  "/>
    <m/>
    <m/>
    <m/>
    <m/>
    <m/>
    <m/>
    <m/>
    <m/>
    <m/>
    <m/>
    <m/>
    <m/>
    <m/>
    <m/>
    <m/>
    <m/>
    <m/>
    <m/>
    <m/>
    <m/>
    <m/>
    <m/>
    <m/>
    <m/>
    <m/>
    <m/>
    <m/>
    <m/>
    <m/>
    <m/>
    <m/>
    <m/>
    <m/>
    <m/>
    <m/>
    <m/>
    <m/>
    <m/>
    <m/>
    <m/>
    <m/>
    <m/>
    <m/>
    <m/>
    <m/>
    <m/>
    <m/>
  </r>
  <r>
    <n v="379"/>
    <s v="AGFC"/>
    <s v="3 - QC Complete"/>
    <n v="44302"/>
    <n v="44617"/>
    <s v="Duplicate of index 378. Overhead primary conductor failed and fell to ground, resulting in a small grass fire less than one meter in size."/>
    <s v="\\fxshare-nas05\quotashare-fs01\ESA\5 - Ignition Tracking\2021_Ignition_QC_Folders\20210416_1319230_21-0049402_nan_T005266151"/>
    <s v=" "/>
    <m/>
    <m/>
    <m/>
    <m/>
    <m/>
    <s v="Not In Scope"/>
    <m/>
    <m/>
    <m/>
    <m/>
    <m/>
    <m/>
    <m/>
    <m/>
    <m/>
    <m/>
    <m/>
    <m/>
    <m/>
    <m/>
    <m/>
    <m/>
    <m/>
    <m/>
    <m/>
    <m/>
    <m/>
    <m/>
    <m/>
    <m/>
    <m/>
    <m/>
    <m/>
    <m/>
    <m/>
    <m/>
    <m/>
    <m/>
    <m/>
    <m/>
    <m/>
    <m/>
    <m/>
    <m/>
    <m/>
    <m/>
    <m/>
    <m/>
    <m/>
    <m/>
    <m/>
    <m/>
    <s v=" "/>
    <x v="253"/>
    <s v="08:06:00"/>
    <n v="44302"/>
    <s v="08:06:00"/>
    <s v="FAS"/>
    <s v="N"/>
    <s v="Y"/>
    <n v="1319230"/>
    <s v="21-0049402"/>
    <m/>
    <s v="T005266151"/>
    <n v="31536113"/>
    <m/>
    <m/>
    <m/>
    <s v=" "/>
    <x v="0"/>
    <x v="1"/>
    <s v="N"/>
    <s v="N"/>
    <s v="N"/>
    <s v="Duplicate of index 378. Overhead primary conductor failed and fell to ground, resulting in a small grass fire less than one meter in size."/>
    <s v="Not PG&amp;E"/>
    <s v="Vegetation"/>
    <m/>
    <m/>
    <m/>
    <s v="Structure-PG&amp;E only"/>
    <m/>
    <m/>
    <m/>
    <m/>
    <m/>
    <s v="Duplicate"/>
    <m/>
    <m/>
    <m/>
    <s v="Overhead"/>
    <x v="1"/>
    <m/>
    <m/>
    <m/>
    <s v=" "/>
    <x v="0"/>
    <n v="38.447856700000003"/>
    <n v="-121.8585867"/>
    <s v="Solano"/>
    <s v="DIXON 1102"/>
    <n v="12000"/>
    <m/>
    <x v="0"/>
    <s v="Dixon FD"/>
    <s v="Agriculture"/>
    <m/>
    <m/>
    <s v="N"/>
    <m/>
    <m/>
    <m/>
    <m/>
    <s v="N"/>
    <s v="N"/>
    <m/>
    <m/>
    <s v="2021-04-16"/>
    <m/>
    <m/>
    <m/>
    <m/>
    <m/>
    <m/>
    <m/>
    <m/>
    <m/>
    <m/>
    <m/>
    <m/>
    <m/>
    <m/>
    <m/>
    <m/>
    <m/>
    <m/>
    <m/>
    <s v="  "/>
    <s v="SACRAMENTO"/>
    <s v="VACAVILLE 04"/>
    <s v="08:06"/>
    <n v="44302"/>
    <n v="1319230"/>
    <s v="T005266151"/>
    <n v="7864"/>
    <s v="SCHROEDER RD"/>
    <s v="DIXON"/>
    <n v="38.447830000000003"/>
    <n v="-121.85932"/>
    <s v="S4TEBW2"/>
    <s v="WHITE, ERIC"/>
    <n v="62061102"/>
    <s v="20210416 08:45"/>
    <n v="9002"/>
    <n v="1"/>
    <s v="CREW TO REPLAE ONE SPAN OF WIRE DOWN. WIRE WAS STILL ENERGIZED WHEN I GOT ON SITE. CAUSE UNKNOWN FOR THE WIRE COMING DOWN."/>
    <s v="Y"/>
    <n v="2"/>
    <s v="\\fxshare-nas05\quotashare-fs01\ESA\5 - Ignition Tracking\Fire_Tab_Attachment_Files"/>
    <s v="38.4478567,-121.8585867,17.600000,3D"/>
    <m/>
    <m/>
    <m/>
    <s v="DIXON FD"/>
    <m/>
    <s v="N"/>
    <s v="Y"/>
    <m/>
    <s v="Clear"/>
    <m/>
    <s v="Private Land"/>
    <m/>
    <s v="Calm"/>
    <m/>
    <s v="PG&amp;E Equipment"/>
    <m/>
    <s v="&lt; 1 meter"/>
    <m/>
    <s v="Fire Dept"/>
    <m/>
    <s v="Overhead"/>
    <m/>
    <s v="N"/>
    <m/>
    <m/>
    <m/>
    <s v="OVERHEAD"/>
    <s v="CONDUCTOR, OVERHEAD"/>
    <s v="Y"/>
    <s v="  "/>
    <s v="Unplanned"/>
    <s v="Sacramento"/>
    <s v="Solano"/>
    <s v="062061106, DIXON-1106"/>
    <s v="21-0049402"/>
    <s v="Unplanned"/>
    <s v="Clear;32-90 F"/>
    <s v="1"/>
    <m/>
    <s v="YES"/>
    <s v="Line to Ground"/>
    <s v="Sustained"/>
    <s v="No"/>
    <s v="OJ 1 SPANS/OF 17233"/>
    <s v="OH"/>
    <s v="Jumpers"/>
    <s v="1319230"/>
    <s v="Conductor, Overhead, Broken, wire on ground"/>
    <m/>
    <s v="04/16/21 10:11"/>
    <m/>
    <s v="OJ 1 SPANS/OF 17233"/>
    <s v="WHITE, ERIC: POLE"/>
    <m/>
    <m/>
    <m/>
    <s v="Yes"/>
    <s v="Equipment Failure/Involved, Overhead"/>
    <m/>
    <s v="No"/>
    <m/>
    <m/>
    <s v="R2L2"/>
    <s v="Distribution Circuit"/>
    <s v="R2L2"/>
    <s v="04/16/21 08:05"/>
    <s v="Not Required"/>
    <m/>
    <m/>
    <m/>
    <m/>
    <m/>
    <m/>
    <m/>
    <m/>
    <m/>
    <m/>
  </r>
  <r>
    <n v="378"/>
    <s v="S7RM"/>
    <s v="3 - QC Complete"/>
    <n v="44306"/>
    <n v="44617"/>
    <s v="Overhead primary conductor failed and fell to ground, resulting in a small grass fire less than one meter in size. This information is preliminary and subject to change."/>
    <s v="\\fxshare-nas05\quotashare-fs01\ESA\5 - Ignition Tracking\2021_Ignition_QC_Folders\20210416_nan_nan_nan_3475104747"/>
    <s v=" "/>
    <m/>
    <m/>
    <m/>
    <m/>
    <m/>
    <s v="Not In Scope"/>
    <m/>
    <m/>
    <m/>
    <m/>
    <m/>
    <m/>
    <m/>
    <m/>
    <m/>
    <m/>
    <m/>
    <m/>
    <m/>
    <m/>
    <m/>
    <m/>
    <m/>
    <m/>
    <m/>
    <m/>
    <m/>
    <m/>
    <m/>
    <m/>
    <m/>
    <m/>
    <m/>
    <m/>
    <m/>
    <m/>
    <m/>
    <m/>
    <s v="Y"/>
    <n v="44305"/>
    <n v="44307"/>
    <s v="Amiee"/>
    <s v="(707) 678-7060"/>
    <m/>
    <m/>
    <m/>
    <m/>
    <m/>
    <m/>
    <m/>
    <m/>
    <m/>
    <s v=" "/>
    <x v="253"/>
    <s v="07:24:00"/>
    <n v="44302"/>
    <s v="08:05:00"/>
    <s v="FAS"/>
    <s v="N"/>
    <s v="N"/>
    <n v="1319230"/>
    <s v="21-0049402"/>
    <m/>
    <s v="T005266151"/>
    <n v="120827007"/>
    <m/>
    <m/>
    <m/>
    <s v=" "/>
    <x v="0"/>
    <x v="0"/>
    <s v="Y"/>
    <s v="N"/>
    <s v="N"/>
    <s v="On April 16th, 2021 at 08:06 hrs. a PG &amp; E Troubleman was dispatched to the Dixon 1106 12KV overhead circuit near Schroeder Road in the City of Dixon in response to a report of a primary wire which came down and started a small grass fire.  The fire was less than 1 Meter in size, burned in green grass and was suppressed by the Dixon fire department.  Initial analysis indicates that the primary wire was down one span S/of 17233 with no known cause. According to the T-man, the Fire only spread to where the line was lying on the ground and it was out upon his arrival.    A PG &amp; E crew replaced one conductor full span, installed 2 DE shoes, 2 D.E. insulators, resagged other two conductors, installed new Guy indicators and VI S Strips on 4/16/2021 and service was restored at 13:13 hrs.  "/>
    <s v="PG&amp;E"/>
    <s v="Vegetation"/>
    <s v="conductor, insulator Circuit ID: 06206-1106"/>
    <s v="D"/>
    <s v="D"/>
    <s v="Structure-only"/>
    <s v="In small patch of green grass where the phase came down. "/>
    <m/>
    <m/>
    <m/>
    <m/>
    <s v="Equipment - PG&amp;E"/>
    <s v="All types of equipment / facility failure"/>
    <s v="Conductor failure-all"/>
    <s v="N"/>
    <s v="Overhead"/>
    <x v="0"/>
    <s v="Conductor - Primary"/>
    <s v="conductor, insulator Circuit ID: 06206-1106"/>
    <m/>
    <s v=" "/>
    <x v="0"/>
    <n v="38.447846699999999"/>
    <n v="-121.85859000000001"/>
    <s v="Solano"/>
    <s v="DIXON 1102"/>
    <n v="12000"/>
    <m/>
    <x v="0"/>
    <s v="Dixon FD"/>
    <s v="Agriculture"/>
    <m/>
    <m/>
    <s v="N"/>
    <m/>
    <m/>
    <m/>
    <m/>
    <s v="N"/>
    <s v="N"/>
    <m/>
    <m/>
    <s v="2021-04-16"/>
    <m/>
    <m/>
    <m/>
    <m/>
    <m/>
    <m/>
    <m/>
    <m/>
    <m/>
    <m/>
    <m/>
    <m/>
    <m/>
    <m/>
    <m/>
    <m/>
    <m/>
    <m/>
    <m/>
    <s v="  "/>
    <s v="SACRAMENTO"/>
    <s v="VACAVILLE 04"/>
    <s v="07:24"/>
    <n v="44302"/>
    <n v="1319230"/>
    <n v="3475104747"/>
    <n v="7864"/>
    <s v="SCHROEDER RD"/>
    <s v="DIXON"/>
    <n v="38.448649000000003"/>
    <n v="-121.85941200000001"/>
    <s v="S4TEBW2"/>
    <s v="WHITE, ERIC"/>
    <n v="62061102"/>
    <s v="20210416 08:33"/>
    <n v="1212"/>
    <m/>
    <s v="WIRE CAME DOWN AND STARTED A GRASS FIRE. APPEARS FIRE ONLY SPREAD TO WHERE THE PHASE WAS LAYING ON THE GROUND."/>
    <s v="Y"/>
    <n v="3"/>
    <s v="\\fxshare-nas05\quotashare-fs01\ESA\5 - Ignition Tracking\Fire_Tab_Attachment_Files"/>
    <s v="38.4478467,-121.8585900,15.300000,3D"/>
    <m/>
    <m/>
    <m/>
    <s v="DIXION FD"/>
    <m/>
    <s v="N"/>
    <s v="Y"/>
    <s v="N"/>
    <s v="Clear"/>
    <m/>
    <s v="Private Land"/>
    <m/>
    <s v="Calm"/>
    <m/>
    <s v="PG&amp;E Equipment"/>
    <m/>
    <s v="&lt; 1 meter"/>
    <m/>
    <s v="Fire Dept"/>
    <m/>
    <s v="Overhead"/>
    <m/>
    <s v="N"/>
    <m/>
    <m/>
    <m/>
    <m/>
    <m/>
    <m/>
    <s v="  "/>
    <m/>
    <m/>
    <m/>
    <m/>
    <m/>
    <m/>
    <m/>
    <m/>
    <m/>
    <m/>
    <m/>
    <m/>
    <m/>
    <m/>
    <m/>
    <m/>
    <m/>
    <m/>
    <m/>
    <m/>
    <m/>
    <m/>
    <m/>
    <m/>
    <m/>
    <m/>
    <m/>
    <m/>
    <m/>
    <m/>
    <m/>
    <m/>
    <m/>
    <m/>
    <m/>
    <m/>
    <m/>
    <m/>
    <m/>
    <m/>
    <m/>
    <m/>
    <m/>
    <m/>
    <m/>
    <m/>
    <m/>
  </r>
  <r>
    <n v="377"/>
    <s v="AGFC"/>
    <s v="3 - QC Complete"/>
    <n v="44302"/>
    <n v="44617"/>
    <s v="Other fire, not attributable to PG&amp;E. Third party vehicle fire next to PG&amp;E pole. Torubleman reports pole is okay with no trouble to power."/>
    <s v="\\fxshare-nas05\quotashare-fs01\ESA\5 - Ignition Tracking\2021_Ignition_QC_Folders\20210416_nan_nan_nan_T005266063"/>
    <s v=" "/>
    <m/>
    <m/>
    <m/>
    <m/>
    <m/>
    <s v="Not In Scope"/>
    <m/>
    <m/>
    <m/>
    <m/>
    <m/>
    <m/>
    <m/>
    <m/>
    <m/>
    <m/>
    <m/>
    <m/>
    <m/>
    <m/>
    <m/>
    <m/>
    <m/>
    <m/>
    <m/>
    <m/>
    <m/>
    <m/>
    <m/>
    <m/>
    <m/>
    <m/>
    <m/>
    <m/>
    <m/>
    <m/>
    <m/>
    <m/>
    <m/>
    <m/>
    <m/>
    <m/>
    <m/>
    <m/>
    <m/>
    <m/>
    <m/>
    <m/>
    <m/>
    <m/>
    <m/>
    <m/>
    <s v=" "/>
    <x v="253"/>
    <s v="06:37:00"/>
    <m/>
    <m/>
    <s v="FAS"/>
    <s v="N"/>
    <s v="N"/>
    <m/>
    <m/>
    <m/>
    <s v="T005266063"/>
    <m/>
    <m/>
    <m/>
    <m/>
    <s v=" "/>
    <x v="0"/>
    <x v="1"/>
    <s v="N"/>
    <s v="N"/>
    <s v="N"/>
    <s v="Other fire, not attributable to PG&amp;E. Third party vehicle fire next to PG&amp;E pole. Torubleman reports pole is okay with no trouble to power."/>
    <s v="Not PG&amp;E"/>
    <s v="Other"/>
    <m/>
    <m/>
    <m/>
    <s v="&lt;3 meters of linear travel"/>
    <s v="vehicle"/>
    <m/>
    <m/>
    <m/>
    <m/>
    <s v="Other Fire: Non-PG&amp;E related"/>
    <m/>
    <m/>
    <m/>
    <s v="Overhead"/>
    <x v="1"/>
    <m/>
    <m/>
    <m/>
    <s v=" "/>
    <x v="0"/>
    <n v="37.340741700000002"/>
    <n v="-120.6247817"/>
    <s v="Merced"/>
    <s v="ATWATER 1102"/>
    <n v="12000"/>
    <m/>
    <x v="0"/>
    <s v="Atwater City FD"/>
    <s v="Agriculture"/>
    <m/>
    <m/>
    <s v="N"/>
    <m/>
    <m/>
    <m/>
    <m/>
    <s v="N"/>
    <s v="N"/>
    <m/>
    <m/>
    <s v="2021-04-16"/>
    <m/>
    <m/>
    <m/>
    <m/>
    <m/>
    <m/>
    <m/>
    <m/>
    <m/>
    <m/>
    <m/>
    <m/>
    <m/>
    <m/>
    <m/>
    <m/>
    <m/>
    <m/>
    <m/>
    <s v="  "/>
    <s v="YOSEMITE"/>
    <s v="MERCED 01"/>
    <s v="06:37"/>
    <n v="44302"/>
    <m/>
    <s v="T005266063"/>
    <s v="UNKNOWN"/>
    <s v="HULL RD XST BELL DR"/>
    <s v="ATWATER"/>
    <m/>
    <m/>
    <s v="Y4TAWG2"/>
    <s v="GIBSON, ADAM"/>
    <m/>
    <s v="20210416 07:48"/>
    <n v="9320"/>
    <m/>
    <s v="vehicle fire next to pole pole ok PGE PWR GOOD"/>
    <s v="Y"/>
    <m/>
    <m/>
    <s v="37.3407417,-120.6247817,33.400000,3D"/>
    <m/>
    <m/>
    <m/>
    <s v="Atwater city"/>
    <m/>
    <s v="N"/>
    <s v="Y"/>
    <m/>
    <s v="Clear"/>
    <m/>
    <s v="Vehicle"/>
    <m/>
    <s v="Calm"/>
    <m/>
    <s v="Vandalism"/>
    <m/>
    <s v="Other (Comments)"/>
    <s v="vehicle"/>
    <s v="Fire Dept"/>
    <m/>
    <s v="Overhead"/>
    <m/>
    <s v="N"/>
    <m/>
    <m/>
    <m/>
    <m/>
    <m/>
    <s v="N"/>
    <s v="  "/>
    <m/>
    <m/>
    <m/>
    <m/>
    <m/>
    <m/>
    <m/>
    <m/>
    <m/>
    <m/>
    <m/>
    <m/>
    <m/>
    <m/>
    <m/>
    <m/>
    <m/>
    <m/>
    <m/>
    <m/>
    <m/>
    <m/>
    <m/>
    <m/>
    <m/>
    <m/>
    <m/>
    <m/>
    <m/>
    <m/>
    <m/>
    <m/>
    <m/>
    <m/>
    <m/>
    <m/>
    <m/>
    <m/>
    <m/>
    <m/>
    <m/>
    <m/>
    <m/>
    <m/>
    <m/>
    <m/>
    <m/>
  </r>
  <r>
    <n v="376"/>
    <s v="AGFC"/>
    <s v="3 - QC Complete"/>
    <n v="44302"/>
    <n v="44617"/>
    <s v="Structure fire, not attributable to PG&amp;E."/>
    <s v="\\fxshare-nas05\quotashare-fs01\ESA\5 - Ignition Tracking\2021_Ignition_QC_Folders\20210416_nan_nan_nan_1125425517"/>
    <s v=" "/>
    <m/>
    <m/>
    <m/>
    <m/>
    <m/>
    <s v="Not In Scope"/>
    <m/>
    <m/>
    <m/>
    <m/>
    <m/>
    <m/>
    <m/>
    <m/>
    <m/>
    <m/>
    <m/>
    <m/>
    <m/>
    <m/>
    <m/>
    <m/>
    <m/>
    <m/>
    <m/>
    <m/>
    <m/>
    <m/>
    <m/>
    <m/>
    <m/>
    <m/>
    <m/>
    <m/>
    <m/>
    <m/>
    <m/>
    <m/>
    <m/>
    <m/>
    <m/>
    <m/>
    <m/>
    <m/>
    <m/>
    <m/>
    <m/>
    <m/>
    <m/>
    <m/>
    <m/>
    <m/>
    <s v=" "/>
    <x v="253"/>
    <s v="02:09:00"/>
    <m/>
    <m/>
    <s v="FAS"/>
    <s v="N"/>
    <s v="N"/>
    <m/>
    <m/>
    <m/>
    <n v="1125425517"/>
    <m/>
    <m/>
    <m/>
    <m/>
    <s v=" "/>
    <x v="0"/>
    <x v="1"/>
    <s v="N"/>
    <s v="N"/>
    <s v="N"/>
    <s v="Structure fire, not attributable to PG&amp;E."/>
    <s v="Not PG&amp;E"/>
    <s v="Building"/>
    <m/>
    <m/>
    <m/>
    <s v="&lt;3 meters of linear travel"/>
    <m/>
    <m/>
    <m/>
    <m/>
    <m/>
    <s v="Other Fire: Non-PG&amp;E related"/>
    <m/>
    <m/>
    <m/>
    <s v="Subsurface"/>
    <x v="1"/>
    <m/>
    <m/>
    <m/>
    <s v=" "/>
    <x v="0"/>
    <n v="39.093058300000003"/>
    <n v="-121.6063217"/>
    <s v="Sutter"/>
    <s v="BOGUE 1104"/>
    <n v="12000"/>
    <m/>
    <x v="0"/>
    <s v="Yuba City FD"/>
    <s v="Urban"/>
    <m/>
    <m/>
    <s v="N"/>
    <m/>
    <m/>
    <m/>
    <m/>
    <s v="N"/>
    <s v="N"/>
    <m/>
    <m/>
    <s v="2021-04-16"/>
    <m/>
    <m/>
    <m/>
    <m/>
    <m/>
    <m/>
    <m/>
    <m/>
    <m/>
    <m/>
    <m/>
    <m/>
    <m/>
    <m/>
    <m/>
    <m/>
    <m/>
    <m/>
    <m/>
    <s v="  "/>
    <s v="SIERRA"/>
    <s v="MARYSVILLE 03"/>
    <s v="02:09"/>
    <n v="44302"/>
    <m/>
    <n v="1125425517"/>
    <n v="2491"/>
    <s v="BLACK CT"/>
    <s v="YUBA CITY"/>
    <n v="39.093071000000002"/>
    <n v="-121.606538"/>
    <s v="T3TM2M2"/>
    <s v="MCBRIDE, MIKE"/>
    <n v="153781104"/>
    <s v="20210416 03:30"/>
    <n v="1121"/>
    <m/>
    <s v="ok"/>
    <s v="Y"/>
    <m/>
    <m/>
    <s v="39.0930583,-121.6063217,16.400000,3D"/>
    <m/>
    <m/>
    <m/>
    <s v="YCFD"/>
    <m/>
    <s v="N"/>
    <s v="Y"/>
    <s v="N"/>
    <s v="Clear"/>
    <m/>
    <s v="Structures"/>
    <m/>
    <s v="Calm"/>
    <m/>
    <s v="Unknown"/>
    <m/>
    <s v="Structure Only"/>
    <m/>
    <s v="Fire Dept"/>
    <m/>
    <s v="Subsurface"/>
    <m/>
    <s v="N"/>
    <m/>
    <m/>
    <m/>
    <m/>
    <m/>
    <m/>
    <s v="  "/>
    <m/>
    <m/>
    <m/>
    <m/>
    <m/>
    <m/>
    <m/>
    <m/>
    <m/>
    <m/>
    <m/>
    <m/>
    <m/>
    <m/>
    <m/>
    <m/>
    <m/>
    <m/>
    <m/>
    <m/>
    <m/>
    <m/>
    <m/>
    <m/>
    <m/>
    <m/>
    <m/>
    <m/>
    <m/>
    <m/>
    <m/>
    <m/>
    <m/>
    <m/>
    <m/>
    <m/>
    <m/>
    <m/>
    <m/>
    <m/>
    <m/>
    <m/>
    <m/>
    <m/>
    <m/>
    <m/>
    <m/>
  </r>
  <r>
    <n v="381"/>
    <s v="S7RM"/>
    <s v="3 - QC Complete"/>
    <n v="44306"/>
    <n v="44617"/>
    <s v="Pole fire at Transmission pole 9/3 on the Melones-Curtis 115 kV circuit. This is the same 3 pole structure that caught fire on March 6th (Index 203) due to a through bolt missing bonding wire. From the email chain that Dave Gregory sent over, it appears there were corrective tags created for these pole to be replaced but the tags got postponed and pushed out to May. A CAP item is being created today to address this issues. ( CAP issue # 120752736 was issued on 4/6/2021 to address this issue.) (Second CAP # 120840011 issued on 4/19/2021.)  "/>
    <s v="\\fxshare-nas05\quotashare-fs01\ESA\5 - Ignition Tracking\2021_Ignition_QC_Folders\20210415_nan_nan_INT-14750_nan"/>
    <s v=" "/>
    <m/>
    <s v="AGFC"/>
    <s v="Fire, size, burned beyond PG&amp;E assets, CPUC reportability."/>
    <m/>
    <s v="S2FV (Exponent)"/>
    <s v="Complete"/>
    <s v="Complete"/>
    <s v="AIM8"/>
    <s v="Not Required"/>
    <s v="Physical Inspection Complete"/>
    <n v="43546"/>
    <s v="Tracking"/>
    <s v="Insulator"/>
    <s v="120627768, 120627766"/>
    <n v="44265"/>
    <m/>
    <m/>
    <s v="Not Required"/>
    <m/>
    <m/>
    <m/>
    <m/>
    <m/>
    <m/>
    <m/>
    <m/>
    <m/>
    <m/>
    <m/>
    <m/>
    <m/>
    <m/>
    <m/>
    <m/>
    <n v="44403"/>
    <n v="44424"/>
    <n v="44424"/>
    <n v="21"/>
    <m/>
    <m/>
    <m/>
    <m/>
    <m/>
    <m/>
    <m/>
    <m/>
    <m/>
    <m/>
    <m/>
    <m/>
    <m/>
    <m/>
    <s v=" "/>
    <x v="254"/>
    <s v="19:00:00"/>
    <n v="44301"/>
    <s v="19:00:00"/>
    <s v="Trans-Sub Email"/>
    <s v="N"/>
    <s v="N"/>
    <n v="10033282"/>
    <m/>
    <s v="INT-14750"/>
    <m/>
    <m/>
    <s v="120627766, 120627768"/>
    <m/>
    <s v="PG&amp;E_381_ignition_20210415_1.jpg"/>
    <s v=" "/>
    <x v="1"/>
    <x v="0"/>
    <s v="Y"/>
    <s v="Y"/>
    <s v="N"/>
    <s v="On April 15th, 2021 at 19:00 hrs, PG &amp; E became aware that the Melones-Curtis 115 KV Transmission Circuit sustained a forced outage effecting approximately 33,388 customers .  This is in a Tier 2 fire threat area in Toulumne County.  PG &amp;E Transmission Line patrol  reported a burnt pole fire at 9/3 on the Curtis side of RaceTrack JCT SW 159.  The fire appeared to start at the base of the pole burning upward, spread to a small patch into the surrounding vegetation, was &lt; 3 Meters in size and it was extinguished by the Sonora Division T-Man.   This is the same location in which a pole fire occured on March 06th, 2021 wherein one out of the three wood pole structures- 009/003 burned (reference Index # 203.)  At that time, it was determined that the fire was caused by an insulator flashover and an unbonded through-bolt on the C-beam connecting the 3 structures.  The missing wire bond on the through-bolt created a hot spot for the circulating current producing a fire that burnt the top of the pole.  The circulating current reached ground level burning the bottom of the previous pole.  After identifing that all three existing structures had the same missing bonding, a CAP was created (CAP issue # 120752736.)  Initial analysis indicates that this pre-existing condition contributed to the new pole fire occuring on 4/16/2021 which effected poles 9/3 &quot;A&quot; and &quot;B&quot; on the Curtis side of Racetrack JCT SW 159 sections and which was suppressed by PG &amp; E personnel.  A second CAP was issued on 4/19/2021 (reference # 120840011) regarding this set of poles.   All three former wood poles on this structure have been replaced with steel poles and on  04/16/2021 at 03:22 hrs. the Melones-Curtis Transmission line was returned to service after a crew replaced the burnt poles 009/003 &quot;A&quot; and &quot;B&quot;  and re-energizing all affected customers.  "/>
    <s v="PG&amp;E"/>
    <s v="Other"/>
    <s v="Pole "/>
    <s v="T"/>
    <s v="T"/>
    <s v="&lt;3 meters of linear travel"/>
    <s v="Less than 3 meters burned pole and vegetation at base. "/>
    <m/>
    <m/>
    <m/>
    <m/>
    <s v="Equipment - PG&amp;E"/>
    <s v="All types of equipment / facility failure"/>
    <s v="Equipment failure - Other"/>
    <s v="N"/>
    <s v="Overhead"/>
    <x v="4"/>
    <s v="Insulator"/>
    <s v="Pole"/>
    <n v="45080526"/>
    <s v=" "/>
    <x v="1"/>
    <n v="37.942815000000003"/>
    <n v="-120.40358500000001"/>
    <s v="Tuolumne"/>
    <s v="MELONES-CURTIS-115kV"/>
    <n v="115000"/>
    <m/>
    <x v="0"/>
    <s v="PG&amp;E Crew"/>
    <s v="Herbaceous"/>
    <m/>
    <m/>
    <s v="N"/>
    <m/>
    <m/>
    <n v="320"/>
    <m/>
    <s v="N"/>
    <s v="N"/>
    <m/>
    <m/>
    <s v="2021-04-16"/>
    <m/>
    <m/>
    <m/>
    <m/>
    <m/>
    <m/>
    <m/>
    <m/>
    <m/>
    <m/>
    <m/>
    <m/>
    <m/>
    <m/>
    <m/>
    <m/>
    <m/>
    <m/>
    <m/>
    <s v="  "/>
    <s v="YOSEMITE"/>
    <s v="STANISLAUS"/>
    <m/>
    <m/>
    <m/>
    <m/>
    <m/>
    <m/>
    <m/>
    <m/>
    <m/>
    <m/>
    <m/>
    <m/>
    <m/>
    <m/>
    <m/>
    <m/>
    <m/>
    <m/>
    <m/>
    <m/>
    <m/>
    <m/>
    <m/>
    <m/>
    <m/>
    <m/>
    <m/>
    <m/>
    <m/>
    <m/>
    <m/>
    <m/>
    <m/>
    <m/>
    <m/>
    <m/>
    <m/>
    <m/>
    <m/>
    <m/>
    <m/>
    <m/>
    <m/>
    <m/>
    <m/>
    <m/>
    <m/>
    <m/>
    <m/>
    <s v="  "/>
    <m/>
    <m/>
    <m/>
    <m/>
    <m/>
    <m/>
    <m/>
    <m/>
    <m/>
    <m/>
    <m/>
    <m/>
    <m/>
    <m/>
    <m/>
    <m/>
    <m/>
    <m/>
    <m/>
    <m/>
    <m/>
    <m/>
    <m/>
    <m/>
    <m/>
    <m/>
    <m/>
    <m/>
    <m/>
    <m/>
    <m/>
    <m/>
    <m/>
    <m/>
    <m/>
    <m/>
    <m/>
    <m/>
    <m/>
    <m/>
    <m/>
    <m/>
    <m/>
    <m/>
    <m/>
    <m/>
    <m/>
  </r>
  <r>
    <n v="375"/>
    <s v="AGFC"/>
    <s v="3 - QC Complete"/>
    <n v="44302"/>
    <n v="44617"/>
    <s v="Other fire, not attributable to PG&amp;E. Troubleman states FD called PG&amp;E to check pole in the area and the troubleman found the pole to be okay with no trouble found."/>
    <s v="\\fxshare-nas05\quotashare-fs01\ESA\5 - Ignition Tracking\2021_Ignition_QC_Folders\20210415_nan_nan_nan_1089301779"/>
    <s v=" "/>
    <m/>
    <m/>
    <m/>
    <m/>
    <m/>
    <s v="Not In Scope"/>
    <m/>
    <m/>
    <m/>
    <m/>
    <m/>
    <m/>
    <m/>
    <m/>
    <m/>
    <m/>
    <m/>
    <m/>
    <m/>
    <m/>
    <m/>
    <m/>
    <m/>
    <m/>
    <m/>
    <m/>
    <m/>
    <m/>
    <m/>
    <m/>
    <m/>
    <m/>
    <m/>
    <m/>
    <m/>
    <m/>
    <m/>
    <m/>
    <m/>
    <m/>
    <m/>
    <m/>
    <m/>
    <m/>
    <m/>
    <m/>
    <m/>
    <m/>
    <m/>
    <m/>
    <m/>
    <m/>
    <s v=" "/>
    <x v="254"/>
    <s v="19:52:00"/>
    <m/>
    <m/>
    <s v="FAS"/>
    <s v="N"/>
    <s v="N"/>
    <m/>
    <m/>
    <m/>
    <n v="1089301779"/>
    <m/>
    <m/>
    <m/>
    <m/>
    <s v=" "/>
    <x v="0"/>
    <x v="1"/>
    <s v="N"/>
    <s v="N"/>
    <s v="N"/>
    <s v="Other fire, not attributable to PG&amp;E. Troubleman states FD called PG&amp;E to check pole in the area and the troubleman found the pole to be okay with no trouble found."/>
    <s v="Not PG&amp;E"/>
    <s v="Vegetation"/>
    <m/>
    <m/>
    <m/>
    <s v="Structure-only"/>
    <s v=".32 ACRES"/>
    <m/>
    <m/>
    <m/>
    <m/>
    <s v="Other Fire: Non-PG&amp;E related"/>
    <m/>
    <m/>
    <m/>
    <s v="Overhead"/>
    <x v="1"/>
    <m/>
    <m/>
    <m/>
    <s v=" "/>
    <x v="2"/>
    <n v="39.007244999999998"/>
    <n v="-120.844802"/>
    <s v="Placer"/>
    <s v="FORESTHILL 1101 "/>
    <n v="12000"/>
    <m/>
    <x v="0"/>
    <s v="Foresthill FD"/>
    <s v="Conifer Forest"/>
    <m/>
    <m/>
    <s v="Y"/>
    <s v="Trailhead 2016"/>
    <m/>
    <n v="330"/>
    <m/>
    <s v="N"/>
    <s v="N"/>
    <m/>
    <m/>
    <s v="2021-04-16"/>
    <m/>
    <m/>
    <m/>
    <m/>
    <m/>
    <m/>
    <m/>
    <m/>
    <m/>
    <m/>
    <m/>
    <m/>
    <m/>
    <m/>
    <m/>
    <m/>
    <m/>
    <m/>
    <m/>
    <s v="  "/>
    <s v="SIERRA"/>
    <s v="AUBURN 02"/>
    <s v="19:52"/>
    <n v="44301"/>
    <m/>
    <n v="1089301779"/>
    <n v="22800"/>
    <s v="FORESTHILL RD"/>
    <s v="FORESTHILL"/>
    <n v="39.010134000000001"/>
    <n v="-120.845899"/>
    <s v="T1TMLTH"/>
    <s v="TOMASI, MICHAEL"/>
    <n v="152181101"/>
    <s v="20210415 22:29"/>
    <n v="1100"/>
    <n v="1"/>
    <s v="FIRE DEPT CALLED FOR A CHECK ON A POLE THAT WAS LOCATED IN A BURN  AREA. POLE OK AT THIS TIME. NO FIRE PERSONEL ON SCENE AT THIS TIME."/>
    <s v="Y"/>
    <n v="4"/>
    <s v="\\fxshare-nas05\quotashare-fs01\ESA\5 - Ignition Tracking\Fire_Tab_Attachment_Files"/>
    <m/>
    <n v="39.007244999999998"/>
    <n v="-120.844802"/>
    <s v="22800 FORESTHILL RD, ABOUT 3 SPANS S/O SSD 5681"/>
    <s v="FORESTHILL FIRE 5308665375"/>
    <m/>
    <s v="N"/>
    <s v="Y"/>
    <s v="N"/>
    <s v="Clear"/>
    <m/>
    <s v="Private Land"/>
    <m/>
    <s v="Calm"/>
    <m/>
    <s v="Vegetation"/>
    <m/>
    <s v="0.25 - 10 Acres"/>
    <s v=".32 ACRES"/>
    <s v="Fire Dept"/>
    <s v="FORESTHILL FIRE"/>
    <s v="Overhead"/>
    <m/>
    <s v="N"/>
    <m/>
    <m/>
    <m/>
    <m/>
    <m/>
    <m/>
    <s v="  "/>
    <m/>
    <m/>
    <m/>
    <m/>
    <m/>
    <m/>
    <m/>
    <m/>
    <m/>
    <m/>
    <m/>
    <m/>
    <m/>
    <m/>
    <m/>
    <m/>
    <m/>
    <m/>
    <m/>
    <m/>
    <m/>
    <m/>
    <m/>
    <m/>
    <m/>
    <m/>
    <m/>
    <m/>
    <m/>
    <m/>
    <m/>
    <m/>
    <m/>
    <m/>
    <m/>
    <m/>
    <m/>
    <m/>
    <m/>
    <m/>
    <m/>
    <m/>
    <m/>
    <m/>
    <m/>
    <m/>
    <m/>
  </r>
  <r>
    <n v="374"/>
    <s v="AGFC"/>
    <s v="3 - QC Complete"/>
    <n v="44302"/>
    <n v="44617"/>
    <s v="Structure fire, not attributable to PG&amp;E."/>
    <s v="\\fxshare-nas05\quotashare-fs01\ESA\5 - Ignition Tracking\2021_Ignition_QC_Folders\20210415_nan_nan_nan_1767544640"/>
    <s v=" "/>
    <m/>
    <m/>
    <m/>
    <m/>
    <m/>
    <s v="Not In Scope"/>
    <m/>
    <m/>
    <m/>
    <m/>
    <m/>
    <m/>
    <m/>
    <m/>
    <m/>
    <m/>
    <m/>
    <m/>
    <m/>
    <m/>
    <m/>
    <m/>
    <m/>
    <m/>
    <m/>
    <m/>
    <m/>
    <m/>
    <m/>
    <m/>
    <m/>
    <m/>
    <m/>
    <m/>
    <m/>
    <m/>
    <m/>
    <m/>
    <m/>
    <m/>
    <m/>
    <m/>
    <m/>
    <m/>
    <m/>
    <m/>
    <m/>
    <m/>
    <m/>
    <m/>
    <m/>
    <m/>
    <s v=" "/>
    <x v="254"/>
    <s v="16:02:00"/>
    <m/>
    <m/>
    <s v="FAS"/>
    <s v="N"/>
    <s v="N"/>
    <m/>
    <m/>
    <m/>
    <n v="1767544640"/>
    <m/>
    <m/>
    <m/>
    <m/>
    <s v=" "/>
    <x v="0"/>
    <x v="1"/>
    <s v="N"/>
    <s v="N"/>
    <s v="N"/>
    <s v="Structure fire, not attributable to PG&amp;E."/>
    <s v="Not PG&amp;E"/>
    <s v="Building"/>
    <m/>
    <m/>
    <m/>
    <s v="0.26-9.99"/>
    <m/>
    <m/>
    <m/>
    <m/>
    <m/>
    <s v="Other Fire: Non-PG&amp;E related"/>
    <m/>
    <m/>
    <m/>
    <s v="Overhead"/>
    <x v="1"/>
    <m/>
    <m/>
    <m/>
    <s v=" "/>
    <x v="0"/>
    <n v="38.004095"/>
    <n v="-122.0334433"/>
    <s v="Contra Costa"/>
    <s v="TIDEWATER 2105 "/>
    <n v="21000"/>
    <m/>
    <x v="0"/>
    <s v="Cal Fire"/>
    <s v="Urban"/>
    <m/>
    <m/>
    <s v="N"/>
    <m/>
    <m/>
    <m/>
    <m/>
    <s v="N"/>
    <s v="N"/>
    <m/>
    <m/>
    <s v="2021-04-16"/>
    <m/>
    <m/>
    <m/>
    <m/>
    <m/>
    <m/>
    <m/>
    <m/>
    <m/>
    <m/>
    <m/>
    <m/>
    <m/>
    <m/>
    <m/>
    <m/>
    <m/>
    <m/>
    <m/>
    <s v="  "/>
    <s v="DIABLO"/>
    <s v="CONCORD 10"/>
    <s v="16:02"/>
    <n v="44301"/>
    <m/>
    <n v="1767544640"/>
    <n v="3724"/>
    <s v="VANCOUVER WAY"/>
    <s v="CONCORD"/>
    <n v="38.005240999999998"/>
    <n v="-122.032742"/>
    <s v="D2TMJLQ"/>
    <s v="LUBOVISKI, MILTON"/>
    <n v="14652105"/>
    <s v="20210415 17:09"/>
    <n v="1122"/>
    <m/>
    <s v="fire will need inspect before we reconnect"/>
    <s v="Y"/>
    <m/>
    <m/>
    <s v="38.0040950,-122.0334433,10.000000,3D"/>
    <m/>
    <m/>
    <m/>
    <s v="cal fire concord"/>
    <m/>
    <s v="N"/>
    <s v="Y"/>
    <s v="Y"/>
    <s v="Clear"/>
    <s v="will need inspection befor we reconnect."/>
    <s v="Structures"/>
    <s v="report number 21038747"/>
    <s v="Calm"/>
    <m/>
    <s v="Unknown"/>
    <m/>
    <s v="Structure Only"/>
    <m/>
    <s v="Cal Fire"/>
    <m/>
    <s v="Overhead"/>
    <m/>
    <s v="N"/>
    <m/>
    <m/>
    <m/>
    <m/>
    <m/>
    <m/>
    <s v="  "/>
    <m/>
    <m/>
    <m/>
    <m/>
    <m/>
    <m/>
    <m/>
    <m/>
    <m/>
    <m/>
    <m/>
    <m/>
    <m/>
    <m/>
    <m/>
    <m/>
    <m/>
    <m/>
    <m/>
    <m/>
    <m/>
    <m/>
    <m/>
    <m/>
    <m/>
    <m/>
    <m/>
    <m/>
    <m/>
    <m/>
    <m/>
    <m/>
    <m/>
    <m/>
    <m/>
    <m/>
    <m/>
    <m/>
    <m/>
    <m/>
    <m/>
    <m/>
    <m/>
    <m/>
    <m/>
    <m/>
    <m/>
  </r>
  <r>
    <n v="373"/>
    <s v="AGFC"/>
    <s v="3 - QC Complete"/>
    <n v="44302"/>
    <n v="44617"/>
    <s v="Structure fire, not attributable to PG&amp;E. No trouble found by troubleman."/>
    <s v="\\fxshare-nas05\quotashare-fs01\ESA\5 - Ignition Tracking\2021_Ignition_QC_Folders\20210415_nan_nan_nan_8660447140"/>
    <s v=" "/>
    <m/>
    <m/>
    <m/>
    <m/>
    <m/>
    <s v="Not In Scope"/>
    <m/>
    <m/>
    <m/>
    <m/>
    <m/>
    <m/>
    <m/>
    <m/>
    <m/>
    <m/>
    <m/>
    <m/>
    <m/>
    <m/>
    <m/>
    <m/>
    <m/>
    <m/>
    <m/>
    <m/>
    <m/>
    <m/>
    <m/>
    <m/>
    <m/>
    <m/>
    <m/>
    <m/>
    <m/>
    <m/>
    <m/>
    <m/>
    <m/>
    <m/>
    <m/>
    <m/>
    <m/>
    <m/>
    <m/>
    <m/>
    <m/>
    <m/>
    <m/>
    <m/>
    <m/>
    <m/>
    <s v=" "/>
    <x v="254"/>
    <s v="11:51:00"/>
    <m/>
    <m/>
    <s v="FAS"/>
    <s v="N"/>
    <s v="N"/>
    <m/>
    <m/>
    <m/>
    <n v="8660447140"/>
    <m/>
    <m/>
    <m/>
    <m/>
    <s v=" "/>
    <x v="0"/>
    <x v="1"/>
    <s v="N"/>
    <s v="N"/>
    <s v="N"/>
    <s v="Structure fire, not attributable to PG&amp;E. No trouble found by troubleman."/>
    <s v="Not PG&amp;E"/>
    <s v="Building"/>
    <m/>
    <m/>
    <m/>
    <s v="Structure-only"/>
    <m/>
    <m/>
    <m/>
    <m/>
    <m/>
    <s v="Other Fire: Non-PG&amp;E related"/>
    <m/>
    <m/>
    <m/>
    <s v="Subsurface"/>
    <x v="1"/>
    <m/>
    <m/>
    <m/>
    <s v=" "/>
    <x v="0"/>
    <n v="37.335108300000002"/>
    <n v="-121.811215"/>
    <s v="Santa Clara"/>
    <s v="SWIFT 2110"/>
    <n v="21000"/>
    <m/>
    <x v="1"/>
    <s v="San Jose FD"/>
    <s v="Urban"/>
    <m/>
    <m/>
    <s v="N"/>
    <m/>
    <m/>
    <m/>
    <m/>
    <s v="N"/>
    <s v="N"/>
    <m/>
    <m/>
    <s v="2021-04-16"/>
    <m/>
    <m/>
    <m/>
    <m/>
    <m/>
    <m/>
    <m/>
    <m/>
    <m/>
    <m/>
    <m/>
    <m/>
    <m/>
    <m/>
    <m/>
    <m/>
    <m/>
    <m/>
    <m/>
    <s v="  "/>
    <s v="SAN JOSE"/>
    <s v="SAN JOSE 10"/>
    <s v="11:51"/>
    <n v="44301"/>
    <m/>
    <n v="8660447140"/>
    <n v="2821"/>
    <s v="GLEN DECKER CT"/>
    <s v="SAN JOSE"/>
    <n v="37.331217000000002"/>
    <n v="-121.80691"/>
    <s v="J2TFWB3"/>
    <s v="BRANDT, FRED"/>
    <n v="83392109"/>
    <s v="20210415 12:26"/>
    <n v="1120"/>
    <m/>
    <s v="pulled elec meter at commander's request saw some damage to wall just beyond elec and gas meter cause is unknown"/>
    <s v="Y"/>
    <m/>
    <m/>
    <s v="37.3351083,-121.8112150,65.600000,2D"/>
    <m/>
    <m/>
    <m/>
    <s v="San Jose Fire Dept. 911"/>
    <m/>
    <s v="N"/>
    <s v="Y"/>
    <s v="N"/>
    <s v="Clear"/>
    <m/>
    <s v="Structures"/>
    <m/>
    <s v="Calm"/>
    <m/>
    <s v="Unknown"/>
    <m/>
    <s v="Structure Only"/>
    <m/>
    <s v="Fire Dept"/>
    <s v="San Jose Fire Dept on sight"/>
    <s v="Subsurface"/>
    <m/>
    <s v="N"/>
    <m/>
    <s v="Other (Comments)"/>
    <s v="none"/>
    <m/>
    <m/>
    <m/>
    <s v="  "/>
    <m/>
    <m/>
    <m/>
    <m/>
    <m/>
    <m/>
    <m/>
    <m/>
    <m/>
    <m/>
    <m/>
    <m/>
    <m/>
    <m/>
    <m/>
    <m/>
    <m/>
    <m/>
    <m/>
    <m/>
    <m/>
    <m/>
    <m/>
    <m/>
    <m/>
    <m/>
    <m/>
    <m/>
    <m/>
    <m/>
    <m/>
    <m/>
    <m/>
    <m/>
    <m/>
    <m/>
    <m/>
    <m/>
    <m/>
    <m/>
    <m/>
    <m/>
    <m/>
    <m/>
    <m/>
    <m/>
    <m/>
  </r>
  <r>
    <n v="372"/>
    <s v="AGFC"/>
    <s v="3 - QC Complete"/>
    <n v="44301"/>
    <n v="44617"/>
    <s v="Structure fire, not attributable to PG&amp;E. Service disconnected and meter glassed."/>
    <s v="\\fxshare-nas05\quotashare-fs01\ESA\5 - Ignition Tracking\2021_Ignition_QC_Folders\20210415_nan_nan_nan_4044775175"/>
    <s v=" "/>
    <m/>
    <m/>
    <m/>
    <m/>
    <m/>
    <s v="Not In Scope"/>
    <m/>
    <m/>
    <m/>
    <m/>
    <m/>
    <m/>
    <m/>
    <m/>
    <m/>
    <m/>
    <m/>
    <m/>
    <m/>
    <m/>
    <m/>
    <m/>
    <m/>
    <m/>
    <m/>
    <m/>
    <m/>
    <m/>
    <m/>
    <m/>
    <m/>
    <m/>
    <m/>
    <m/>
    <m/>
    <m/>
    <m/>
    <m/>
    <m/>
    <m/>
    <m/>
    <m/>
    <m/>
    <m/>
    <m/>
    <m/>
    <m/>
    <m/>
    <m/>
    <m/>
    <m/>
    <m/>
    <s v=" "/>
    <x v="254"/>
    <s v="00:00:00"/>
    <m/>
    <m/>
    <s v="FAS"/>
    <s v="N"/>
    <s v="N"/>
    <m/>
    <m/>
    <m/>
    <n v="4044775175"/>
    <m/>
    <m/>
    <m/>
    <m/>
    <s v=" "/>
    <x v="0"/>
    <x v="1"/>
    <s v="N"/>
    <s v="N"/>
    <s v="N"/>
    <s v="Structure fire, not attributable to PG&amp;E. Service disconnected and meter glassed."/>
    <s v="Not PG&amp;E"/>
    <s v="Building"/>
    <m/>
    <m/>
    <m/>
    <s v="Structure-only"/>
    <m/>
    <m/>
    <m/>
    <m/>
    <m/>
    <s v="Other Fire: Non-PG&amp;E related"/>
    <m/>
    <m/>
    <m/>
    <s v="Underground"/>
    <x v="1"/>
    <m/>
    <m/>
    <m/>
    <s v=" "/>
    <x v="0"/>
    <n v="37.907593300000002"/>
    <n v="-122.69947329999999"/>
    <s v="Marin"/>
    <s v="BOLINAS 1101"/>
    <n v="12000"/>
    <m/>
    <x v="1"/>
    <s v="Bolinas FD"/>
    <s v="Urban"/>
    <m/>
    <m/>
    <s v="N"/>
    <m/>
    <m/>
    <m/>
    <m/>
    <s v="N"/>
    <s v="N"/>
    <m/>
    <m/>
    <s v="2021-04-15"/>
    <m/>
    <m/>
    <m/>
    <m/>
    <m/>
    <m/>
    <m/>
    <m/>
    <m/>
    <m/>
    <m/>
    <m/>
    <m/>
    <m/>
    <m/>
    <m/>
    <m/>
    <m/>
    <m/>
    <s v="  "/>
    <s v="NORTH BAY"/>
    <s v="SAN RAFAEL 01"/>
    <s v="00:00"/>
    <n v="44301"/>
    <m/>
    <n v="4044775175"/>
    <n v="495"/>
    <s v="ASPEN RD"/>
    <s v="BOLINAS"/>
    <n v="37.908378000000013"/>
    <n v="-122.70048300000001"/>
    <s v="N2TM2J7"/>
    <s v="JANCA, MARK"/>
    <n v="42261101"/>
    <s v="20210415 00:29"/>
    <n v="1121"/>
    <n v="1"/>
    <s v="disconnected UG service at pole, removed and glassed meter. "/>
    <s v="Y"/>
    <m/>
    <m/>
    <s v="37.9075933,-122.6994733,43.900000,2D"/>
    <m/>
    <m/>
    <s v="structure fire only"/>
    <s v="bolinas fire"/>
    <m/>
    <s v="N"/>
    <s v="Y"/>
    <s v="N"/>
    <s v="Clear"/>
    <m/>
    <s v="Structures"/>
    <m/>
    <s v="Calm"/>
    <m/>
    <s v="Unknown"/>
    <m/>
    <s v="Structure Only"/>
    <m/>
    <s v="Fire Dept"/>
    <m/>
    <s v="Other (Comments)"/>
    <s v="UG service"/>
    <s v="N"/>
    <m/>
    <m/>
    <m/>
    <m/>
    <m/>
    <m/>
    <s v="  "/>
    <m/>
    <m/>
    <m/>
    <m/>
    <m/>
    <m/>
    <m/>
    <m/>
    <m/>
    <m/>
    <m/>
    <m/>
    <m/>
    <m/>
    <m/>
    <m/>
    <m/>
    <m/>
    <m/>
    <m/>
    <m/>
    <m/>
    <m/>
    <m/>
    <m/>
    <m/>
    <m/>
    <m/>
    <m/>
    <m/>
    <m/>
    <m/>
    <m/>
    <m/>
    <m/>
    <m/>
    <m/>
    <m/>
    <m/>
    <m/>
    <m/>
    <m/>
    <m/>
    <m/>
    <m/>
    <m/>
    <m/>
  </r>
  <r>
    <n v="2409"/>
    <s v="MMY6"/>
    <s v="3 - QC Complete"/>
    <n v="44494"/>
    <n v="44617"/>
    <s v="Arsonist set pole on fire; Pole burnt at ground level"/>
    <s v="\\fxshare-nas05\quotashare-fs01\ESA\5 - Ignition Tracking\Action Items, CAP Items, Missed Ignitions\Missed_Ignitions_Audit\003_SAP_Missed_Ignitions\20210414_521_7490438_120802385"/>
    <s v=" "/>
    <m/>
    <m/>
    <m/>
    <m/>
    <m/>
    <m/>
    <m/>
    <m/>
    <m/>
    <m/>
    <m/>
    <m/>
    <m/>
    <m/>
    <m/>
    <m/>
    <m/>
    <m/>
    <m/>
    <m/>
    <m/>
    <m/>
    <m/>
    <m/>
    <m/>
    <m/>
    <m/>
    <m/>
    <m/>
    <m/>
    <m/>
    <m/>
    <m/>
    <m/>
    <m/>
    <m/>
    <m/>
    <m/>
    <m/>
    <m/>
    <m/>
    <m/>
    <m/>
    <m/>
    <m/>
    <m/>
    <m/>
    <m/>
    <m/>
    <m/>
    <m/>
    <m/>
    <s v=" "/>
    <x v="255"/>
    <m/>
    <m/>
    <m/>
    <s v="SAP"/>
    <s v="Y"/>
    <s v="N"/>
    <n v="7490438"/>
    <m/>
    <m/>
    <s v="T005263310"/>
    <n v="120802385"/>
    <m/>
    <m/>
    <m/>
    <s v=" "/>
    <x v="0"/>
    <x v="0"/>
    <s v="N"/>
    <s v="N"/>
    <s v="N"/>
    <s v="On 2021-04-14, PG&amp;E observed an outage on the OAKLAND J 1111  12KV circuit in Alameda County in a non-HFTD. Information indicates there was a PG&amp;E structure only fire, which we understand was suppressed by City/County Fire Agency. There are no known property damage, injuries, or fatalities at this time. This information is preliminary."/>
    <s v="PG&amp;E"/>
    <m/>
    <m/>
    <s v="D"/>
    <m/>
    <s v="Structure-PG&amp;E only"/>
    <m/>
    <m/>
    <m/>
    <m/>
    <m/>
    <s v="Contact - 3rd Party"/>
    <s v="Vandalism"/>
    <s v="Vandalism"/>
    <s v="Y"/>
    <s v="Underground"/>
    <x v="1"/>
    <s v="Pole"/>
    <m/>
    <n v="104042679"/>
    <s v=" "/>
    <x v="0"/>
    <n v="37.775108000000003"/>
    <n v="-122.225936"/>
    <s v="Alameda"/>
    <s v="OAKLAND J 1111 "/>
    <n v="12000"/>
    <m/>
    <x v="0"/>
    <s v="City/County Fire Agency"/>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371"/>
    <s v="AGFC"/>
    <s v="3 - QC Complete"/>
    <n v="44301"/>
    <n v="44617"/>
    <s v="Structure fire, not attributable to PG&amp;E. No damage to PG&amp;E assets."/>
    <s v="\\fxshare-nas05\quotashare-fs01\ESA\5 - Ignition Tracking\2021_Ignition_QC_Folders\20210414_nan_nan_nan_7523371075"/>
    <s v=" "/>
    <m/>
    <m/>
    <m/>
    <m/>
    <m/>
    <s v="Not In Scope"/>
    <m/>
    <m/>
    <m/>
    <m/>
    <m/>
    <m/>
    <m/>
    <m/>
    <m/>
    <m/>
    <m/>
    <m/>
    <m/>
    <m/>
    <m/>
    <m/>
    <m/>
    <m/>
    <m/>
    <m/>
    <m/>
    <m/>
    <m/>
    <m/>
    <m/>
    <m/>
    <m/>
    <m/>
    <m/>
    <m/>
    <m/>
    <m/>
    <m/>
    <m/>
    <m/>
    <m/>
    <m/>
    <m/>
    <m/>
    <m/>
    <m/>
    <m/>
    <m/>
    <m/>
    <m/>
    <m/>
    <s v=" "/>
    <x v="255"/>
    <s v="16:42:00"/>
    <m/>
    <m/>
    <s v="FAS"/>
    <s v="N"/>
    <s v="N"/>
    <m/>
    <m/>
    <m/>
    <n v="7523371075"/>
    <m/>
    <m/>
    <m/>
    <m/>
    <s v=" "/>
    <x v="0"/>
    <x v="1"/>
    <s v="N"/>
    <s v="N"/>
    <s v="N"/>
    <s v="Structure fire, not attributable to PG&amp;E. No damage to PG&amp;E assets."/>
    <s v="Not PG&amp;E"/>
    <s v="Building"/>
    <m/>
    <m/>
    <m/>
    <s v="Structure-only"/>
    <m/>
    <m/>
    <m/>
    <m/>
    <m/>
    <s v="Other Fire: Non-PG&amp;E related"/>
    <m/>
    <m/>
    <m/>
    <s v="Overhead"/>
    <x v="1"/>
    <m/>
    <m/>
    <m/>
    <s v=" "/>
    <x v="0"/>
    <n v="37.304375"/>
    <n v="-120.48832"/>
    <s v="Merced"/>
    <s v="MERCED 2102"/>
    <n v="21000"/>
    <m/>
    <x v="0"/>
    <s v="Merced FD"/>
    <s v="Urban"/>
    <m/>
    <m/>
    <s v="N"/>
    <m/>
    <m/>
    <m/>
    <m/>
    <s v="N"/>
    <s v="N"/>
    <m/>
    <m/>
    <s v="2021-04-15"/>
    <m/>
    <m/>
    <m/>
    <m/>
    <m/>
    <m/>
    <m/>
    <m/>
    <m/>
    <m/>
    <m/>
    <m/>
    <m/>
    <m/>
    <m/>
    <m/>
    <m/>
    <m/>
    <m/>
    <s v="  "/>
    <s v="YOSEMITE"/>
    <s v="MERCED 03"/>
    <s v="16:42"/>
    <n v="44300"/>
    <m/>
    <n v="7523371075"/>
    <n v="834"/>
    <s v="W 18TH ST"/>
    <s v="MERCED"/>
    <n v="37.304189000000001"/>
    <n v="-120.48795"/>
    <s v="Y4TBAR9"/>
    <s v="REDDING, BLAKE"/>
    <n v="252802102"/>
    <s v="20210414 17:27"/>
    <n v="1101"/>
    <m/>
    <s v="small fire in 1 small storage room no damage to PGE equipt left power on breakers off to damaged circuits until repairs are made "/>
    <s v="Y"/>
    <m/>
    <m/>
    <s v="37.3043750,-120.4883200,42.300000,3D"/>
    <m/>
    <m/>
    <m/>
    <s v="merced fd Englert IC"/>
    <m/>
    <s v="N"/>
    <s v="Y"/>
    <s v="N"/>
    <s v="Clear"/>
    <m/>
    <s v="Structures"/>
    <m/>
    <s v="Calm"/>
    <m/>
    <s v="Unknown"/>
    <m/>
    <s v="Structure Only"/>
    <m/>
    <s v="Fire Dept"/>
    <s v="incident # 21-2977"/>
    <s v="Overhead"/>
    <m/>
    <s v="N"/>
    <m/>
    <m/>
    <m/>
    <m/>
    <m/>
    <m/>
    <s v="  "/>
    <m/>
    <m/>
    <m/>
    <m/>
    <m/>
    <m/>
    <m/>
    <m/>
    <m/>
    <m/>
    <m/>
    <m/>
    <m/>
    <m/>
    <m/>
    <m/>
    <m/>
    <m/>
    <m/>
    <m/>
    <m/>
    <m/>
    <m/>
    <m/>
    <m/>
    <m/>
    <m/>
    <m/>
    <m/>
    <m/>
    <m/>
    <m/>
    <m/>
    <m/>
    <m/>
    <m/>
    <m/>
    <m/>
    <m/>
    <m/>
    <m/>
    <m/>
    <m/>
    <m/>
    <m/>
    <m/>
    <m/>
  </r>
  <r>
    <n v="370"/>
    <s v="S7RM"/>
    <s v="3 - QC Complete"/>
    <n v="44305"/>
    <n v="44617"/>
    <s v="Fuse 4509 was failed and was found blown by the responding troubleman. The fuse failure resulted in an ignition 0.25 - 10 acres in size. All three fuses replace by troubleman. According to the troubleman, no EC tag created due to the fact that after the fuses were replaced (tested ok) there was no lingering fault and it checked clear.  "/>
    <s v="\\fxshare-nas05\quotashare-fs01\ESA\5 - Ignition Tracking\2021_Ignition_QC_Folders\20210414_1316837_21-0048641_nan_T005264731"/>
    <s v=" "/>
    <m/>
    <m/>
    <m/>
    <m/>
    <m/>
    <s v="Not In Scope"/>
    <m/>
    <m/>
    <m/>
    <m/>
    <m/>
    <m/>
    <m/>
    <m/>
    <m/>
    <m/>
    <m/>
    <m/>
    <m/>
    <m/>
    <m/>
    <m/>
    <m/>
    <m/>
    <m/>
    <m/>
    <m/>
    <m/>
    <m/>
    <m/>
    <m/>
    <m/>
    <m/>
    <m/>
    <m/>
    <m/>
    <m/>
    <m/>
    <m/>
    <m/>
    <m/>
    <m/>
    <m/>
    <m/>
    <m/>
    <m/>
    <m/>
    <m/>
    <m/>
    <m/>
    <m/>
    <m/>
    <s v=" "/>
    <x v="255"/>
    <s v="10:37:00"/>
    <n v="44300"/>
    <s v="10:37:00"/>
    <s v="FAS"/>
    <s v="N"/>
    <s v="N"/>
    <n v="1316837"/>
    <s v="21-0048641"/>
    <m/>
    <s v="T005264731"/>
    <m/>
    <m/>
    <m/>
    <s v="PG&amp;E_370_ignition_20210414_1.jpg"/>
    <s v=" "/>
    <x v="1"/>
    <x v="0"/>
    <s v="Y"/>
    <s v="Y"/>
    <s v="N"/>
    <s v="On April 14th, 2021 at 10:37 hrs. a PG &amp; E Troubleman was dispatched to the Livingston 1101 12KV distribution  circuit near Highway 140 at Howard Rd. in the City of Merced in response to a report of a blown line fuse.  The Troubleman found that a grass fire had apparently started at least a day before at that fuse location. The size of the fire was approximately 3-5 acres and it was unknown if it was self-extinguished or who had put the fire  out prior to the T-Man's arrival.    The fire had completely self-extinguished prior to the T-Man's arrival.  According to the Troubleman, the cause of the outage and subsequent grass fire is unknown.  The troubleman found the center 50T fuse blew &quot;hard&quot;  apparently due to a phase-to-ground fault.  The troubleman replaced the fuses (tested ok)installed new fuseholders and checked load to determine if there was any lingering fault on the line and it checked clear.  Also according to the Troubleman, there was no EC Notification associated with this ignition.  "/>
    <s v="PG&amp;E"/>
    <s v="Other"/>
    <s v="Fuse"/>
    <s v="D"/>
    <s v="D"/>
    <s v="0.26-9.99"/>
    <s v="&quot;Approximately 3 to 5 acres.&quot;"/>
    <m/>
    <m/>
    <m/>
    <m/>
    <s v="Equipment - PG&amp;E"/>
    <s v="All types of equipment / facility failure"/>
    <s v="Fuse failure - all"/>
    <s v="N"/>
    <s v="Overhead"/>
    <x v="0"/>
    <s v="Fuse"/>
    <s v="fuses, fuse holders"/>
    <n v="101154553"/>
    <s v=" "/>
    <x v="0"/>
    <n v="37.293300000000002"/>
    <n v="-120.7775233"/>
    <s v="Merced"/>
    <s v="LIVINGSTON 1101"/>
    <n v="12000"/>
    <m/>
    <x v="0"/>
    <s v="Self Extinguished"/>
    <s v="Herbaceous"/>
    <m/>
    <m/>
    <s v="N"/>
    <m/>
    <m/>
    <m/>
    <m/>
    <s v="N"/>
    <s v="N"/>
    <m/>
    <m/>
    <s v="2021-04-15"/>
    <m/>
    <m/>
    <m/>
    <m/>
    <m/>
    <m/>
    <m/>
    <m/>
    <m/>
    <m/>
    <m/>
    <m/>
    <m/>
    <m/>
    <m/>
    <m/>
    <m/>
    <m/>
    <m/>
    <s v="  "/>
    <s v="YOSEMITE"/>
    <s v="MERCED 04"/>
    <s v="10:37"/>
    <n v="44300"/>
    <n v="1316837"/>
    <s v="T005264731"/>
    <m/>
    <s v="NW4 4-8-11"/>
    <s v="STEVINSON"/>
    <n v="37.292969999999997"/>
    <n v="-120.77706999999999"/>
    <s v="Y4TDDM6"/>
    <s v="MAYO, DAN"/>
    <n v="252261101"/>
    <s v="20210414 16:17"/>
    <n v="9002"/>
    <n v="1"/>
    <s v="Replaced all 3 fuses and installed new fuseholders."/>
    <s v="Y"/>
    <n v="6"/>
    <s v="\\fxshare-nas05\quotashare-fs01\ESA\5 - Ignition Tracking\Fire_Tab_Attachment_Files"/>
    <s v="37.2933000,-120.7775233,22.800000,3D"/>
    <m/>
    <m/>
    <m/>
    <m/>
    <m/>
    <s v="N"/>
    <s v="Y"/>
    <m/>
    <s v="Clear"/>
    <m/>
    <s v="Private Land"/>
    <s v="Grassland, cattle range-land"/>
    <s v="Breezy"/>
    <m/>
    <s v="PG&amp;E Equipment"/>
    <s v="Expulsion fuse, FUCO 4509"/>
    <s v="0.25 - 10 Acres"/>
    <m/>
    <s v="Self Extinguished"/>
    <m/>
    <s v="Overhead"/>
    <m/>
    <s v="N"/>
    <m/>
    <m/>
    <m/>
    <s v="PATROL-NOT CONDUCTED"/>
    <m/>
    <s v="N"/>
    <s v="  "/>
    <s v="Unplanned"/>
    <s v="Yosemite"/>
    <s v="Merced"/>
    <s v="252261101, LIVINGSTON-1101"/>
    <s v="21-0048641"/>
    <s v="Unplanned"/>
    <s v="Clear;32-90 F"/>
    <s v="19 1 of 3 Phases Open"/>
    <n v="5643"/>
    <s v="NO"/>
    <s v="Line to Ground"/>
    <s v="Sustained"/>
    <s v="No"/>
    <s v="4509"/>
    <s v="OH"/>
    <s v="Fuse"/>
    <n v="1316837"/>
    <m/>
    <m/>
    <m/>
    <m/>
    <s v="3/4 MI S/O HWY 140 @ HOWARD RD, MERCED"/>
    <m/>
    <m/>
    <m/>
    <m/>
    <s v="No"/>
    <s v="Unknown Cause, Patrol - not conducted"/>
    <m/>
    <s v="No"/>
    <m/>
    <m/>
    <s v="MTRF"/>
    <s v="Distribution Circuit"/>
    <s v="MTRF"/>
    <s v="04/14/21 10:33"/>
    <s v="Not Required"/>
    <s v="04/14/21 15:30"/>
    <m/>
    <m/>
    <m/>
    <m/>
    <m/>
    <m/>
    <m/>
    <m/>
    <m/>
  </r>
  <r>
    <n v="368"/>
    <s v="AGFC"/>
    <s v="3 - QC Complete"/>
    <n v="44300"/>
    <n v="44617"/>
    <s v="Structure fire, not attributable to PG&amp;E."/>
    <s v="\\fxshare-nas05\quotashare-fs01\ESA\5 - Ignition Tracking\2021_Ignition_QC_Folders\20210413_nan_nan_nan_784210073"/>
    <s v=" "/>
    <m/>
    <m/>
    <m/>
    <m/>
    <m/>
    <s v="Not In Scope"/>
    <m/>
    <m/>
    <m/>
    <m/>
    <m/>
    <m/>
    <m/>
    <m/>
    <m/>
    <m/>
    <m/>
    <m/>
    <m/>
    <m/>
    <m/>
    <m/>
    <m/>
    <m/>
    <m/>
    <m/>
    <m/>
    <m/>
    <m/>
    <m/>
    <m/>
    <m/>
    <m/>
    <m/>
    <m/>
    <m/>
    <m/>
    <m/>
    <m/>
    <m/>
    <m/>
    <m/>
    <m/>
    <m/>
    <m/>
    <m/>
    <m/>
    <m/>
    <m/>
    <m/>
    <m/>
    <m/>
    <s v=" "/>
    <x v="256"/>
    <s v="14:50:00"/>
    <m/>
    <m/>
    <s v="FAS"/>
    <s v="N"/>
    <s v="N"/>
    <m/>
    <m/>
    <m/>
    <n v="784210073"/>
    <m/>
    <m/>
    <m/>
    <m/>
    <s v=" "/>
    <x v="0"/>
    <x v="1"/>
    <s v="N"/>
    <s v="N"/>
    <s v="N"/>
    <s v="Structure fire, not attributable to PG&amp;E."/>
    <s v="PG&amp;E"/>
    <s v="Building"/>
    <m/>
    <m/>
    <m/>
    <s v="0.26-9.99"/>
    <m/>
    <m/>
    <m/>
    <m/>
    <m/>
    <s v="Other Fire: Non-PG&amp;E related"/>
    <m/>
    <m/>
    <m/>
    <s v="Overhead"/>
    <x v="1"/>
    <m/>
    <m/>
    <m/>
    <s v=" "/>
    <x v="0"/>
    <n v="39.481842999999998"/>
    <n v="-121.540446"/>
    <s v="Butte"/>
    <s v="WYANDOTTE 1109 "/>
    <n v="12000"/>
    <m/>
    <x v="0"/>
    <s v="Oroville FD"/>
    <s v="Urban"/>
    <m/>
    <m/>
    <s v="N"/>
    <m/>
    <m/>
    <m/>
    <m/>
    <s v="N"/>
    <s v="N"/>
    <m/>
    <m/>
    <s v="2021-04-14"/>
    <m/>
    <m/>
    <m/>
    <m/>
    <m/>
    <m/>
    <m/>
    <m/>
    <m/>
    <m/>
    <m/>
    <m/>
    <m/>
    <m/>
    <m/>
    <m/>
    <m/>
    <m/>
    <m/>
    <s v="  "/>
    <s v="NORTH VALLEY"/>
    <s v="OROVILLE 01"/>
    <s v="14:50"/>
    <n v="44299"/>
    <m/>
    <n v="784210073"/>
    <n v="5371"/>
    <s v="CREST RIDGE DR"/>
    <s v="OROVILLE"/>
    <n v="39.481842999999998"/>
    <n v="-121.540446"/>
    <s v="V4TKDMB"/>
    <s v="MENZEL, KILE"/>
    <n v="102911109"/>
    <s v="20210413 15:28"/>
    <n v="2640"/>
    <m/>
    <s v="structure fire disconnecterd service at pole and removed meter"/>
    <s v="Y"/>
    <m/>
    <m/>
    <m/>
    <n v="39.481842999999998"/>
    <n v="-121.540446"/>
    <m/>
    <s v="Oroville fire"/>
    <m/>
    <s v="Y"/>
    <s v="Y"/>
    <s v="N"/>
    <s v="Clear"/>
    <m/>
    <s v="Structures"/>
    <m/>
    <s v="Calm"/>
    <m/>
    <s v="Unknown"/>
    <m/>
    <s v="Structure Only"/>
    <m/>
    <s v="Fire Dept"/>
    <m/>
    <s v="Overhead"/>
    <m/>
    <s v="N"/>
    <m/>
    <m/>
    <m/>
    <m/>
    <m/>
    <m/>
    <s v="  "/>
    <m/>
    <m/>
    <m/>
    <m/>
    <m/>
    <m/>
    <m/>
    <m/>
    <m/>
    <m/>
    <m/>
    <m/>
    <m/>
    <m/>
    <m/>
    <m/>
    <m/>
    <m/>
    <m/>
    <m/>
    <m/>
    <m/>
    <m/>
    <m/>
    <m/>
    <m/>
    <m/>
    <m/>
    <m/>
    <m/>
    <m/>
    <m/>
    <m/>
    <m/>
    <m/>
    <m/>
    <m/>
    <m/>
    <m/>
    <m/>
    <m/>
    <m/>
    <m/>
    <m/>
    <m/>
    <m/>
    <m/>
  </r>
  <r>
    <n v="367"/>
    <s v="B1HE"/>
    <s v="3 - QC Complete"/>
    <n v="44308"/>
    <n v="44617"/>
    <s v="Bare connector arced as service was being reconnected to customer. The arc ignited a small 1 meter - &lt; 3 meter grass fire at the base of a PG&amp;E pole.  This information is preliminary and subject to change."/>
    <s v="\\fxshare-nas05\quotashare-fs01\ESA\5 - Ignition Tracking\2021_Ignition_QC_Folders\20210402_nan_nan_nan_112277176"/>
    <s v=" "/>
    <m/>
    <s v="B1HE"/>
    <s v="Updated Create time and date"/>
    <n v="44307"/>
    <m/>
    <s v="Not In Scope"/>
    <m/>
    <m/>
    <m/>
    <m/>
    <m/>
    <m/>
    <m/>
    <m/>
    <m/>
    <m/>
    <m/>
    <m/>
    <m/>
    <m/>
    <m/>
    <m/>
    <m/>
    <m/>
    <m/>
    <m/>
    <m/>
    <m/>
    <m/>
    <m/>
    <m/>
    <m/>
    <m/>
    <m/>
    <m/>
    <m/>
    <m/>
    <m/>
    <m/>
    <m/>
    <m/>
    <m/>
    <m/>
    <m/>
    <m/>
    <m/>
    <m/>
    <m/>
    <m/>
    <m/>
    <m/>
    <m/>
    <s v=" "/>
    <x v="256"/>
    <s v="06:19:00"/>
    <m/>
    <m/>
    <s v="FAS"/>
    <s v="N"/>
    <s v="N"/>
    <m/>
    <m/>
    <m/>
    <n v="112277176"/>
    <n v="120715177"/>
    <m/>
    <m/>
    <s v="PG&amp;E_367_Ignition_20210413_1.jpg"/>
    <s v=" "/>
    <x v="1"/>
    <x v="0"/>
    <s v="Y"/>
    <s v="Y"/>
    <s v="N"/>
    <s v="On April 13th, 2021, a PG&amp;E Troubleman was dispatched to 5130 San Benito Rd, Atascadero to do a disconnect, reconnect for a panel change. While reconnecting the service after the panel change at CGC: 511998374267 the PG&amp;E tman made contact with a bare connector creating an arc. The arc caused a 1 meter - &lt; 3 meters fire in the grass below the transformer and was extinguished by the tman. There was no damage to any PG&amp;E equipment. The fire was extinguished, and the customer was restored on April 13th, 2021 at 1441 hours."/>
    <s v="PG&amp;E"/>
    <s v="Vegetation"/>
    <m/>
    <s v="D"/>
    <s v="D"/>
    <s v="&lt;0.25"/>
    <m/>
    <m/>
    <m/>
    <m/>
    <m/>
    <s v="Equipment - PG&amp;E"/>
    <s v="All types of equipment / facility failure"/>
    <s v="Splice/Clamp/Connector"/>
    <s v="Y"/>
    <s v="Overhead"/>
    <x v="3"/>
    <s v="Splice/Clamp/Connector"/>
    <m/>
    <n v="101901892"/>
    <s v=" "/>
    <x v="0"/>
    <n v="35.511193897799998"/>
    <n v="-120.6903016799"/>
    <s v="San Luis Obispo"/>
    <s v="TEMPLETON 2108"/>
    <s v="0-750"/>
    <m/>
    <x v="0"/>
    <s v="Employee"/>
    <s v="Hardwood Woodland"/>
    <m/>
    <m/>
    <s v="N"/>
    <m/>
    <m/>
    <m/>
    <m/>
    <s v="N"/>
    <s v="N"/>
    <m/>
    <m/>
    <s v="2021-04-14"/>
    <m/>
    <m/>
    <m/>
    <m/>
    <m/>
    <m/>
    <m/>
    <m/>
    <m/>
    <m/>
    <m/>
    <m/>
    <m/>
    <m/>
    <m/>
    <m/>
    <m/>
    <m/>
    <m/>
    <s v="  "/>
    <s v="LOS PADRES"/>
    <s v="TEMPLETON 02"/>
    <s v="12:36"/>
    <n v="44288"/>
    <m/>
    <n v="112277176"/>
    <n v="5130"/>
    <s v="SAN BENITO RD"/>
    <s v="ATASCADERO"/>
    <n v="35.510178000000003"/>
    <n v="-120.689218"/>
    <s v="L3TJJL1"/>
    <s v="LAYUGAN, JIM"/>
    <n v="183052108"/>
    <s v="20210413 14:41"/>
    <n v="2220"/>
    <n v="2"/>
    <s v="RECONNECT SERVICE. PANEL REPLACED. SMALL FIRE WHEN CONNECTOR ARCED."/>
    <s v="Y"/>
    <n v="2"/>
    <s v="\\fxshare-nas05\quotashare-fs01\ESA\5 - Ignition Tracking\Fire_Tab_Attachment_Files"/>
    <s v="35.5109600,-120.6906217,305.600000,3D"/>
    <m/>
    <m/>
    <m/>
    <m/>
    <m/>
    <s v="N"/>
    <s v="Y"/>
    <s v="N"/>
    <s v="Clear"/>
    <m/>
    <s v="Private Land"/>
    <m/>
    <s v="Gusty"/>
    <m/>
    <s v="PG&amp;E Equipment"/>
    <s v="BARE CONNECTOR ARCED CAUSING GRASS FIRE AT BASE OF POLE."/>
    <s v="1 meter - &lt; 3 meters"/>
    <m/>
    <s v="Employee"/>
    <m/>
    <s v="Overhead"/>
    <m/>
    <s v="N"/>
    <m/>
    <m/>
    <m/>
    <m/>
    <m/>
    <m/>
    <s v="  "/>
    <m/>
    <m/>
    <m/>
    <m/>
    <m/>
    <m/>
    <m/>
    <m/>
    <m/>
    <m/>
    <m/>
    <m/>
    <m/>
    <m/>
    <m/>
    <m/>
    <m/>
    <m/>
    <m/>
    <m/>
    <m/>
    <m/>
    <m/>
    <m/>
    <m/>
    <m/>
    <m/>
    <m/>
    <m/>
    <m/>
    <m/>
    <m/>
    <m/>
    <m/>
    <m/>
    <m/>
    <m/>
    <m/>
    <m/>
    <m/>
    <m/>
    <m/>
    <m/>
    <m/>
    <m/>
    <m/>
    <m/>
  </r>
  <r>
    <n v="366"/>
    <s v="AGFC"/>
    <s v="3 - QC Complete"/>
    <n v="44299"/>
    <n v="44617"/>
    <s v="Duplicate of index #365. Squirrel made contact with cutout causing the pole and riser cable to ignite along with a small section of material at the base of the pole. The ensuing fire was less than one meter in size."/>
    <s v="\\fxshare-nas05\quotashare-fs01\ESA\5 - Ignition Tracking\2021_Ignition_QC_Folders\20210413_1313991_21-0047724_nan_T005263369"/>
    <s v=" "/>
    <m/>
    <m/>
    <m/>
    <m/>
    <m/>
    <s v="Not In Scope"/>
    <m/>
    <m/>
    <m/>
    <m/>
    <m/>
    <m/>
    <m/>
    <m/>
    <m/>
    <m/>
    <m/>
    <m/>
    <m/>
    <m/>
    <m/>
    <m/>
    <m/>
    <m/>
    <m/>
    <m/>
    <m/>
    <m/>
    <m/>
    <m/>
    <m/>
    <m/>
    <m/>
    <m/>
    <m/>
    <m/>
    <m/>
    <m/>
    <m/>
    <m/>
    <m/>
    <m/>
    <m/>
    <m/>
    <m/>
    <m/>
    <m/>
    <m/>
    <m/>
    <m/>
    <m/>
    <m/>
    <s v=" "/>
    <x v="256"/>
    <s v="03:21:00"/>
    <n v="44299"/>
    <s v="03:21:00"/>
    <s v="FAS"/>
    <s v="N"/>
    <s v="Y"/>
    <n v="1313991"/>
    <s v="21-0047724"/>
    <m/>
    <s v="T005263369"/>
    <n v="120802912"/>
    <m/>
    <m/>
    <m/>
    <s v=" "/>
    <x v="0"/>
    <x v="1"/>
    <s v="N"/>
    <s v="N"/>
    <s v="N"/>
    <s v="Duplicate of index #365. Squirrel made contact with cutout causing the pole and riser cable to ignite along with a small section of material at the base of the pole. The ensuing fire was less than one meter in size."/>
    <s v="Not PG&amp;E"/>
    <s v="Other"/>
    <m/>
    <m/>
    <m/>
    <s v="Structure-only"/>
    <m/>
    <m/>
    <m/>
    <m/>
    <m/>
    <s v="Duplicate"/>
    <m/>
    <m/>
    <m/>
    <s v="Overhead"/>
    <x v="1"/>
    <m/>
    <m/>
    <m/>
    <s v=" "/>
    <x v="1"/>
    <n v="39.230416699999999"/>
    <n v="-121.2178067"/>
    <s v="Nevada"/>
    <s v="NARROWS 2102"/>
    <n v="21000"/>
    <m/>
    <x v="1"/>
    <s v="Cal Fire Penn Valley"/>
    <s v="Hardwood Woodland"/>
    <m/>
    <m/>
    <s v="Y"/>
    <s v="Lobo 2017"/>
    <m/>
    <n v="300"/>
    <m/>
    <s v="N"/>
    <s v="N"/>
    <m/>
    <m/>
    <s v="2021-04-13"/>
    <m/>
    <m/>
    <m/>
    <m/>
    <m/>
    <m/>
    <m/>
    <m/>
    <m/>
    <m/>
    <m/>
    <m/>
    <m/>
    <m/>
    <m/>
    <m/>
    <m/>
    <m/>
    <m/>
    <s v="  "/>
    <s v="SIERRA"/>
    <s v="GRASS VALLEY 03"/>
    <s v="03:21"/>
    <n v="44299"/>
    <n v="1313991"/>
    <s v="T005263369"/>
    <n v="12360"/>
    <s v="PLEASANT VALLEY RD"/>
    <s v="PENN VALLEY"/>
    <n v="39.229950000000002"/>
    <n v="-121.22481000000001"/>
    <s v="T2TMKC0"/>
    <s v="CROOKS, MICHAEL"/>
    <n v="153132102"/>
    <s v="20210413 03:52"/>
    <n v="9002"/>
    <n v="1"/>
    <s v="BURNT POLE "/>
    <s v="Y"/>
    <n v="1"/>
    <s v="\\fxshare-nas05\quotashare-fs01\ESA\5 - Ignition Tracking\Fire_Tab_Attachment_Files"/>
    <s v="39.2304167,-121.2178067,407.700000,3D"/>
    <m/>
    <m/>
    <m/>
    <s v="PENN VALLEY"/>
    <m/>
    <s v="N"/>
    <s v="Y"/>
    <m/>
    <s v="Clear"/>
    <m/>
    <s v="Vehicle"/>
    <m/>
    <s v="Calm"/>
    <m/>
    <s v="Animal"/>
    <m/>
    <s v="&lt; 1 meter"/>
    <m/>
    <s v="Cal Fire"/>
    <m/>
    <s v="Overhead"/>
    <m/>
    <s v="N"/>
    <m/>
    <m/>
    <m/>
    <s v="ANIMAL-SQUIRREL"/>
    <s v="FOOTING, TOWER OR POLE"/>
    <s v="N"/>
    <s v="  "/>
    <s v="Unplanned"/>
    <s v="Sierra"/>
    <s v="Nevada"/>
    <s v="153132102, NARROWS-2102"/>
    <s v="21-0047724"/>
    <s v="Unplanned"/>
    <s v="Clear;32-90 F"/>
    <s v="1"/>
    <m/>
    <s v="YES"/>
    <s v="Line to Ground"/>
    <s v="Sustained"/>
    <s v="No"/>
    <s v="MTR#1004560792"/>
    <s v="OH"/>
    <s v="Transformer"/>
    <s v="1313991"/>
    <s v="Footings, Tower or Pole, Burned/flashed"/>
    <m/>
    <s v="04/13/21 03:52"/>
    <m/>
    <s v="12360 PLEASANT VALLEY RD. PENN VALLEY"/>
    <s v="CROOKS, MICHAEL: 12360 PLEASANT VALLEY"/>
    <m/>
    <m/>
    <m/>
    <s v="No"/>
    <s v="Animal, Squirrel"/>
    <m/>
    <s v="No"/>
    <m/>
    <m/>
    <s v="T2TMKC0"/>
    <s v="Transformer only"/>
    <s v="T3BI"/>
    <s v="04/13/21 03:21"/>
    <s v="Not Required"/>
    <m/>
    <m/>
    <s v="No"/>
    <s v="1619608"/>
    <s v="21-0047724"/>
    <s v="MTR#1004560792"/>
    <s v="153132102"/>
    <s v="04/13/21 03:21"/>
    <m/>
    <m/>
  </r>
  <r>
    <n v="365"/>
    <s v="CFMD"/>
    <s v="3 - QC Complete"/>
    <n v="44306"/>
    <n v="44617"/>
    <s v="A squirrel made contact with cutout causing the pole and riser cable to ignite along with a small section of material at the base of the pole. The ensuing fire was less than one meter in size."/>
    <s v="\\fxshare-nas05\quotashare-fs01\ESA\5 - Ignition Tracking\2021_Ignition_QC_Folders\20210413_nan_nan_nan_1176877725"/>
    <s v=" "/>
    <m/>
    <m/>
    <m/>
    <m/>
    <m/>
    <s v="Not In Scope"/>
    <m/>
    <m/>
    <m/>
    <m/>
    <m/>
    <m/>
    <m/>
    <m/>
    <m/>
    <m/>
    <m/>
    <m/>
    <m/>
    <m/>
    <m/>
    <m/>
    <m/>
    <m/>
    <m/>
    <m/>
    <m/>
    <m/>
    <m/>
    <m/>
    <m/>
    <m/>
    <m/>
    <m/>
    <m/>
    <m/>
    <m/>
    <m/>
    <m/>
    <m/>
    <m/>
    <m/>
    <m/>
    <m/>
    <m/>
    <m/>
    <m/>
    <m/>
    <m/>
    <m/>
    <m/>
    <m/>
    <s v=" "/>
    <x v="256"/>
    <s v="01:51:00"/>
    <n v="44299"/>
    <s v="03:21:00"/>
    <s v="FAS"/>
    <s v="N"/>
    <s v="N"/>
    <n v="1313991"/>
    <s v="21-0047724"/>
    <m/>
    <s v="1176877725, T005263369"/>
    <n v="120802912"/>
    <m/>
    <m/>
    <m/>
    <s v=" "/>
    <x v="0"/>
    <x v="0"/>
    <s v="Y"/>
    <s v="N"/>
    <s v="N"/>
    <s v="On April 13, 2021 at 0151 hours, a PG&amp;E troubleman was dispatched to the Sierra Division,  Grass Valley 03 - 21kv Distribution Circuit on Pleasant Valley Road in Pleasant Valley for reports of a service transformer outage.  Initial analysis indicates a broken pole due to a squirrel making contact with a cutout causing the pole and riser cable to ignite along with a small section of material at the base of the pole. The ensuing fire was less than one meter in size and extinguished by the Penn Valley Fire Department. The responding troubleman stated no structures were damaged.  EC A tag notification #120802912 was created for the damaged asset replacement job and the assets were replaced on April 13, 2021. This information is preliminary."/>
    <s v="PG&amp;E"/>
    <s v="Other"/>
    <s v="conductor"/>
    <s v="D"/>
    <m/>
    <s v="&lt;3 meters of linear travel"/>
    <m/>
    <m/>
    <m/>
    <m/>
    <m/>
    <s v="Contact - Animal - Other"/>
    <s v="Contact from object"/>
    <s v="Animal contact"/>
    <s v="Y"/>
    <s v="Overhead"/>
    <x v="0"/>
    <s v="Conductor - Primary"/>
    <s v="conductor"/>
    <m/>
    <s v=" "/>
    <x v="1"/>
    <n v="39.229486700000002"/>
    <n v="-121.22490000000001"/>
    <s v="Nevada"/>
    <s v="NARROWS 2102 "/>
    <n v="21000"/>
    <m/>
    <x v="0"/>
    <s v="Cal Fire Penn Valley"/>
    <s v="Urban"/>
    <m/>
    <m/>
    <s v="N"/>
    <m/>
    <m/>
    <n v="300"/>
    <m/>
    <s v="N"/>
    <s v="N"/>
    <m/>
    <m/>
    <s v="2021-04-13"/>
    <m/>
    <m/>
    <m/>
    <m/>
    <m/>
    <m/>
    <m/>
    <m/>
    <m/>
    <m/>
    <m/>
    <m/>
    <m/>
    <m/>
    <m/>
    <m/>
    <m/>
    <m/>
    <m/>
    <s v="  "/>
    <s v="SIERRA"/>
    <s v="GRASS VALLEY 03"/>
    <s v="01:51"/>
    <n v="44299"/>
    <m/>
    <n v="1176877725"/>
    <n v="12360"/>
    <s v="PLEASANT VALLEY RD"/>
    <s v="PENN VALLEY"/>
    <n v="39.228689000000003"/>
    <n v="-121.21582100000001"/>
    <s v="T2TMKC0"/>
    <s v="CROOKS, MICHAEL"/>
    <n v="153132102"/>
    <s v="20210413 03:18"/>
    <n v="1040"/>
    <m/>
    <s v="SQUIRREL ON C/O"/>
    <s v="Y"/>
    <m/>
    <m/>
    <s v="39.2294867,-121.2249000,368.500000,3D"/>
    <m/>
    <m/>
    <s v="BASE OF POLE AND 50' DIAMETER"/>
    <s v="PENN VALLEY"/>
    <m/>
    <s v="N"/>
    <s v="Y"/>
    <s v="Y"/>
    <s v="Clear"/>
    <m/>
    <s v="Vehicle"/>
    <m/>
    <s v="Calm"/>
    <m/>
    <s v="Animal"/>
    <m/>
    <s v="&lt; 1 meter"/>
    <m/>
    <s v="Cal Fire"/>
    <m/>
    <s v="Overhead"/>
    <m/>
    <s v="N"/>
    <m/>
    <m/>
    <m/>
    <m/>
    <m/>
    <m/>
    <s v="  "/>
    <m/>
    <m/>
    <m/>
    <m/>
    <m/>
    <m/>
    <m/>
    <m/>
    <m/>
    <m/>
    <m/>
    <m/>
    <m/>
    <m/>
    <m/>
    <m/>
    <m/>
    <m/>
    <m/>
    <m/>
    <m/>
    <m/>
    <m/>
    <m/>
    <m/>
    <m/>
    <m/>
    <m/>
    <m/>
    <m/>
    <m/>
    <m/>
    <m/>
    <m/>
    <m/>
    <m/>
    <m/>
    <m/>
    <m/>
    <m/>
    <m/>
    <m/>
    <m/>
    <m/>
    <m/>
    <m/>
    <m/>
  </r>
  <r>
    <n v="2380"/>
    <s v="L7SF"/>
    <s v="3 - QC Complete"/>
    <n v="44494"/>
    <n v="44617"/>
    <s v="10961 Morgan Territory Rd / Morgan Territory Rd and Manning Rd in Livermore; pole fire; caused by transformer failure"/>
    <s v="\\fxshare-nas05\quotashare-fs01\ESA\5 - Ignition Tracking\Action Items, CAP Items, Missed Ignitions\Missed_Ignitions_Audit\003_SAP_Missed_Ignitions\20210412_531_1312444_120785596"/>
    <s v=" "/>
    <m/>
    <m/>
    <m/>
    <m/>
    <m/>
    <m/>
    <m/>
    <m/>
    <m/>
    <m/>
    <m/>
    <m/>
    <m/>
    <m/>
    <m/>
    <m/>
    <m/>
    <m/>
    <m/>
    <m/>
    <m/>
    <m/>
    <m/>
    <m/>
    <m/>
    <m/>
    <m/>
    <m/>
    <m/>
    <m/>
    <m/>
    <m/>
    <m/>
    <m/>
    <m/>
    <m/>
    <m/>
    <m/>
    <m/>
    <m/>
    <m/>
    <m/>
    <m/>
    <m/>
    <m/>
    <m/>
    <m/>
    <m/>
    <m/>
    <m/>
    <m/>
    <m/>
    <s v=" "/>
    <x v="257"/>
    <m/>
    <n v="44296"/>
    <s v="04:55:00"/>
    <s v="SAP"/>
    <s v="Y"/>
    <s v="N"/>
    <m/>
    <s v="21-0047059"/>
    <m/>
    <s v="T005261646"/>
    <n v="120785596"/>
    <m/>
    <m/>
    <m/>
    <s v=" "/>
    <x v="0"/>
    <x v="0"/>
    <s v="N"/>
    <s v="N"/>
    <s v="N"/>
    <s v="On 2021-04-12, PG&amp;E observed an outage on the CAYETANO 2109  21KV circuit in Alameda County in a Tier 2. Information indicates there was a PG&amp;E structure only fire, which we understand was suppressed by Unknown. There are no known property damage, injuries, or fatalities at this time. This information is preliminary."/>
    <s v="PG&amp;E"/>
    <m/>
    <m/>
    <s v="D"/>
    <m/>
    <s v="Structure-PG&amp;E only"/>
    <m/>
    <m/>
    <m/>
    <m/>
    <m/>
    <s v="Equipment - PG&amp;E"/>
    <s v="All types of equipment / facility failure"/>
    <s v="Transformer failure"/>
    <s v="Y"/>
    <s v="Overhead"/>
    <x v="1"/>
    <s v="Pole"/>
    <m/>
    <n v="104049715"/>
    <s v=" "/>
    <x v="1"/>
    <n v="37.752649990000002"/>
    <n v="-121.77911"/>
    <s v="Alameda"/>
    <s v="CAYETANO 2109 "/>
    <n v="21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364"/>
    <s v="AGFC"/>
    <s v="3 - QC Complete"/>
    <n v="44299"/>
    <n v="44617"/>
    <s v="Structure fire, not attributable to PG&amp;E."/>
    <s v="\\fxshare-nas05\quotashare-fs01\ESA\5 - Ignition Tracking\2021_Ignition_QC_Folders\20210412_nan_nan_nan_7622468273"/>
    <s v=" "/>
    <m/>
    <m/>
    <m/>
    <m/>
    <m/>
    <s v="Not In Scope"/>
    <m/>
    <m/>
    <m/>
    <m/>
    <m/>
    <m/>
    <m/>
    <m/>
    <m/>
    <m/>
    <m/>
    <m/>
    <m/>
    <m/>
    <m/>
    <m/>
    <m/>
    <m/>
    <m/>
    <m/>
    <m/>
    <m/>
    <m/>
    <m/>
    <m/>
    <m/>
    <m/>
    <m/>
    <m/>
    <m/>
    <m/>
    <m/>
    <m/>
    <m/>
    <m/>
    <m/>
    <m/>
    <m/>
    <m/>
    <m/>
    <m/>
    <m/>
    <m/>
    <m/>
    <m/>
    <m/>
    <s v=" "/>
    <x v="257"/>
    <s v="23:42:00"/>
    <m/>
    <m/>
    <s v="FAS"/>
    <s v="N"/>
    <s v="N"/>
    <m/>
    <m/>
    <m/>
    <n v="7622468273"/>
    <m/>
    <m/>
    <m/>
    <m/>
    <s v=" "/>
    <x v="0"/>
    <x v="1"/>
    <s v="N"/>
    <s v="N"/>
    <s v="N"/>
    <s v="Structure fire, not attributable to PG&amp;E."/>
    <s v="Not PG&amp;E"/>
    <s v="Building"/>
    <m/>
    <m/>
    <m/>
    <s v="&lt;3 meters of linear travel"/>
    <m/>
    <m/>
    <m/>
    <m/>
    <m/>
    <s v="Other Fire: Non-PG&amp;E related"/>
    <m/>
    <m/>
    <m/>
    <s v="Overhead"/>
    <x v="1"/>
    <m/>
    <m/>
    <m/>
    <s v=" "/>
    <x v="0"/>
    <n v="36.575683300000001"/>
    <n v="-119.4932767"/>
    <s v="Fresno"/>
    <s v="PARLIER 1104"/>
    <n v="12000"/>
    <m/>
    <x v="0"/>
    <s v="Fresno County FD"/>
    <s v="Agriculture"/>
    <m/>
    <m/>
    <s v="N"/>
    <m/>
    <m/>
    <m/>
    <m/>
    <s v="N"/>
    <s v="N"/>
    <m/>
    <m/>
    <s v="2021-04-13"/>
    <m/>
    <m/>
    <m/>
    <m/>
    <m/>
    <m/>
    <m/>
    <m/>
    <m/>
    <m/>
    <m/>
    <m/>
    <m/>
    <m/>
    <m/>
    <m/>
    <m/>
    <m/>
    <m/>
    <s v="  "/>
    <s v="FRESNO"/>
    <s v="SELMA  01"/>
    <s v="23:42"/>
    <n v="44298"/>
    <m/>
    <n v="7622468273"/>
    <n v="16585"/>
    <s v="E FLORAL AVE"/>
    <s v="REEDLEY"/>
    <n v="36.575406000000001"/>
    <n v="-119.491452"/>
    <s v="F6TJMRY"/>
    <s v="ROGERS, JAMES"/>
    <n v="252291104"/>
    <s v="20210413 00:00"/>
    <n v="2640"/>
    <n v="1"/>
    <s v="STRUCTURE FIRE REMOVED METER AND SERVICE PER FD"/>
    <s v="Y"/>
    <m/>
    <m/>
    <s v="36.5756833,-119.4932767,108.000000,3D"/>
    <m/>
    <m/>
    <m/>
    <s v="FRESNO COUNTY"/>
    <m/>
    <s v="N"/>
    <s v="Y"/>
    <s v="Y"/>
    <s v="Clear"/>
    <m/>
    <s v="Structures"/>
    <m/>
    <s v="Calm"/>
    <m/>
    <s v="Unknown"/>
    <m/>
    <s v="Structure Only"/>
    <m/>
    <s v="Fire Dept"/>
    <m/>
    <s v="Overhead"/>
    <m/>
    <s v="N"/>
    <m/>
    <m/>
    <m/>
    <m/>
    <m/>
    <m/>
    <s v="  "/>
    <m/>
    <m/>
    <m/>
    <m/>
    <m/>
    <m/>
    <m/>
    <m/>
    <m/>
    <m/>
    <m/>
    <m/>
    <m/>
    <m/>
    <m/>
    <m/>
    <m/>
    <m/>
    <m/>
    <m/>
    <m/>
    <m/>
    <m/>
    <m/>
    <m/>
    <m/>
    <m/>
    <m/>
    <m/>
    <m/>
    <m/>
    <m/>
    <m/>
    <m/>
    <m/>
    <m/>
    <m/>
    <m/>
    <m/>
    <m/>
    <m/>
    <m/>
    <m/>
    <m/>
    <m/>
    <m/>
    <m/>
  </r>
  <r>
    <n v="363"/>
    <s v="AGFC"/>
    <s v="3 - QC Complete"/>
    <n v="44299"/>
    <n v="44617"/>
    <s v="Other fire, not attributable to PG&amp;E. Troubleman field notes state the Fire IC reported the fire was west of PG&amp;E pole with no damage to PG&amp;E facilities."/>
    <s v="\\fxshare-nas05\quotashare-fs01\ESA\5 - Ignition Tracking\2021_Ignition_QC_Folders\20210412_nan_nan_nan_8305331"/>
    <s v=" "/>
    <m/>
    <m/>
    <m/>
    <m/>
    <m/>
    <s v="Not In Scope"/>
    <m/>
    <m/>
    <m/>
    <m/>
    <m/>
    <m/>
    <m/>
    <m/>
    <m/>
    <m/>
    <m/>
    <m/>
    <m/>
    <m/>
    <m/>
    <m/>
    <m/>
    <m/>
    <m/>
    <m/>
    <m/>
    <m/>
    <m/>
    <m/>
    <m/>
    <m/>
    <m/>
    <m/>
    <m/>
    <m/>
    <m/>
    <m/>
    <m/>
    <m/>
    <m/>
    <m/>
    <m/>
    <m/>
    <m/>
    <m/>
    <m/>
    <m/>
    <m/>
    <m/>
    <m/>
    <m/>
    <s v=" "/>
    <x v="257"/>
    <s v="12:40:00"/>
    <m/>
    <m/>
    <s v="FAS"/>
    <s v="N"/>
    <s v="N"/>
    <m/>
    <m/>
    <m/>
    <n v="8305331"/>
    <m/>
    <m/>
    <m/>
    <m/>
    <s v=" "/>
    <x v="0"/>
    <x v="1"/>
    <s v="N"/>
    <s v="N"/>
    <s v="N"/>
    <s v="Other fire, not attributable to PG&amp;E. Troubleman field notes state the Fire IC reported the fire was west of PG&amp;E pole with no damage to PG&amp;E facilities."/>
    <s v="Not PG&amp;E"/>
    <s v="Other"/>
    <m/>
    <m/>
    <m/>
    <s v="&lt;3 meters of linear travel"/>
    <m/>
    <m/>
    <m/>
    <m/>
    <m/>
    <s v="Other Fire: Non-PG&amp;E related"/>
    <m/>
    <m/>
    <m/>
    <s v="Overhead"/>
    <x v="1"/>
    <m/>
    <m/>
    <m/>
    <s v=" "/>
    <x v="1"/>
    <n v="40.903033000000001"/>
    <n v="-123.611628"/>
    <s v="Humboldt"/>
    <s v="WILLOW CREEK 1103 "/>
    <n v="12000"/>
    <m/>
    <x v="0"/>
    <s v="Forest Service"/>
    <s v="Hardwood Forest"/>
    <m/>
    <m/>
    <s v="N"/>
    <m/>
    <m/>
    <n v="115"/>
    <m/>
    <s v="N"/>
    <s v="N"/>
    <m/>
    <m/>
    <s v="2021-04-13"/>
    <m/>
    <m/>
    <m/>
    <m/>
    <m/>
    <m/>
    <m/>
    <m/>
    <m/>
    <m/>
    <m/>
    <m/>
    <m/>
    <m/>
    <m/>
    <m/>
    <m/>
    <m/>
    <m/>
    <s v="  "/>
    <s v="NORTH COAST"/>
    <s v="WILLOW CREEK"/>
    <s v="12:40"/>
    <n v="44298"/>
    <m/>
    <n v="8305331"/>
    <s v="UNKNOWN"/>
    <s v="PREMISES DO NOT CHANGE"/>
    <s v="WILLOW CREEK"/>
    <n v="41.011951000000003"/>
    <n v="-123.63729600000001"/>
    <s v="WCTM2AU"/>
    <s v="AMBROSE, MARK"/>
    <m/>
    <s v="20210412 13:22"/>
    <n v="1101"/>
    <m/>
    <s v="released upon arrival fire contained and almost out did not impact pge facilities per incident commander Fred Burger fire was west of pole 100962082"/>
    <s v="Y"/>
    <m/>
    <m/>
    <m/>
    <n v="40.903033000000001"/>
    <n v="-123.611628"/>
    <s v="fire west of pole 100962082 it was contained and almost out upon arrival release"/>
    <m/>
    <n v="100962082"/>
    <s v="N"/>
    <s v="N"/>
    <s v="N"/>
    <s v="Clear"/>
    <m/>
    <s v="Private Land"/>
    <m/>
    <s v="Calm"/>
    <m/>
    <s v="Vegetation"/>
    <m/>
    <s v="0.25 - 10 Acres"/>
    <m/>
    <s v="Other (Comments)"/>
    <s v="forest service"/>
    <s v="Overhead"/>
    <m/>
    <s v="N"/>
    <m/>
    <m/>
    <m/>
    <m/>
    <m/>
    <m/>
    <s v="  "/>
    <m/>
    <m/>
    <m/>
    <m/>
    <m/>
    <m/>
    <m/>
    <m/>
    <m/>
    <m/>
    <m/>
    <m/>
    <m/>
    <m/>
    <m/>
    <m/>
    <m/>
    <m/>
    <m/>
    <m/>
    <m/>
    <m/>
    <m/>
    <m/>
    <m/>
    <m/>
    <m/>
    <m/>
    <m/>
    <m/>
    <m/>
    <m/>
    <m/>
    <m/>
    <m/>
    <m/>
    <m/>
    <m/>
    <m/>
    <m/>
    <m/>
    <m/>
    <m/>
    <m/>
    <m/>
    <m/>
    <m/>
  </r>
  <r>
    <n v="361"/>
    <s v="AGFC"/>
    <s v="3 - QC Complete"/>
    <n v="44298"/>
    <n v="44617"/>
    <s v="Structure fire, not attributable to PG&amp;E. Service disconnected."/>
    <s v="\\fxshare-nas05\quotashare-fs01\ESA\5 - Ignition Tracking\2021_Ignition_QC_Folders\20210411_nan_nan_nan_3946248970"/>
    <s v=" "/>
    <m/>
    <m/>
    <m/>
    <m/>
    <m/>
    <s v="Not In Scope"/>
    <m/>
    <m/>
    <m/>
    <m/>
    <m/>
    <m/>
    <m/>
    <m/>
    <m/>
    <m/>
    <m/>
    <m/>
    <m/>
    <m/>
    <m/>
    <m/>
    <m/>
    <m/>
    <m/>
    <m/>
    <m/>
    <m/>
    <m/>
    <m/>
    <m/>
    <m/>
    <m/>
    <m/>
    <m/>
    <m/>
    <m/>
    <m/>
    <m/>
    <m/>
    <m/>
    <m/>
    <m/>
    <m/>
    <m/>
    <m/>
    <m/>
    <m/>
    <m/>
    <m/>
    <m/>
    <m/>
    <s v=" "/>
    <x v="258"/>
    <s v="20:50:00"/>
    <m/>
    <m/>
    <s v="FAS"/>
    <s v="N"/>
    <s v="N"/>
    <m/>
    <m/>
    <m/>
    <n v="3946248970"/>
    <m/>
    <m/>
    <m/>
    <m/>
    <s v=" "/>
    <x v="0"/>
    <x v="1"/>
    <s v="N"/>
    <s v="N"/>
    <s v="N"/>
    <s v="Structure fire, not attributable to PG&amp;E. Service disconnected."/>
    <s v="Not PG&amp;E"/>
    <s v="Building"/>
    <m/>
    <m/>
    <m/>
    <s v="Structure-only"/>
    <m/>
    <m/>
    <m/>
    <m/>
    <m/>
    <s v="Other Fire: Non-PG&amp;E related"/>
    <m/>
    <m/>
    <m/>
    <s v="Overhead"/>
    <x v="1"/>
    <m/>
    <m/>
    <m/>
    <s v=" "/>
    <x v="0"/>
    <n v="38.9548676"/>
    <n v="-122.6395413"/>
    <s v="Lake"/>
    <s v="HIGHLANDS 1102 "/>
    <n v="12000"/>
    <m/>
    <x v="0"/>
    <s v="Lake County FD"/>
    <s v="Urban"/>
    <m/>
    <m/>
    <s v="Y"/>
    <s v="Clayton 2016"/>
    <m/>
    <n v="175"/>
    <m/>
    <s v="N"/>
    <s v="N"/>
    <m/>
    <m/>
    <s v="2021-04-13"/>
    <m/>
    <m/>
    <m/>
    <m/>
    <m/>
    <m/>
    <m/>
    <m/>
    <m/>
    <m/>
    <m/>
    <m/>
    <m/>
    <m/>
    <m/>
    <m/>
    <m/>
    <m/>
    <m/>
    <s v="  "/>
    <s v="NORTH COAST"/>
    <s v="LAKEPORT 02"/>
    <s v="20:50"/>
    <n v="44297"/>
    <m/>
    <n v="3946248970"/>
    <s v="UNKNOWN"/>
    <s v="PREMISES"/>
    <s v="CLEARLAKE"/>
    <n v="38.963262"/>
    <n v="-122.628691"/>
    <s v="W7TEST7"/>
    <s v="THORNTON, ELLIS"/>
    <m/>
    <s v="20210411 22:30"/>
    <n v="1121"/>
    <m/>
    <s v="CUT AT POLE NO DAMAGE TO PGE ASSETS FROM FIRE ONE OF THE METERS HAD A BROKEN SEAL AND WAS BYPASSED. METERS WERE REMOVED AND DISCONECTED ON SEPRATE TAGS"/>
    <s v="Y"/>
    <m/>
    <m/>
    <m/>
    <n v="38.9548676"/>
    <n v="-122.6395413"/>
    <m/>
    <s v="LAKE COUNTY FIRE 707-994-0733"/>
    <m/>
    <s v="N"/>
    <s v="Y"/>
    <s v="N"/>
    <s v="Clear"/>
    <m/>
    <s v="Structures"/>
    <m/>
    <s v="Calm"/>
    <m/>
    <s v="Unknown"/>
    <m/>
    <s v="Structure Only"/>
    <m/>
    <s v="Fire Dept"/>
    <m/>
    <s v="Overhead"/>
    <m/>
    <s v="N"/>
    <m/>
    <m/>
    <m/>
    <m/>
    <m/>
    <m/>
    <s v="  "/>
    <m/>
    <m/>
    <m/>
    <m/>
    <m/>
    <m/>
    <m/>
    <m/>
    <m/>
    <m/>
    <m/>
    <m/>
    <m/>
    <m/>
    <m/>
    <m/>
    <m/>
    <m/>
    <m/>
    <m/>
    <m/>
    <m/>
    <m/>
    <m/>
    <m/>
    <m/>
    <m/>
    <m/>
    <m/>
    <m/>
    <m/>
    <m/>
    <m/>
    <m/>
    <m/>
    <m/>
    <m/>
    <m/>
    <m/>
    <m/>
    <m/>
    <m/>
    <m/>
    <m/>
    <m/>
    <m/>
    <m/>
  </r>
  <r>
    <n v="360"/>
    <s v="S7RM"/>
    <s v="3 - QC Complete"/>
    <n v="44301"/>
    <n v="44617"/>
    <s v="A tree fell into overhead primary circuit due to third party tree cutting. This resulted in a wires down outage and  small veg fire 3 meters - 0.25 acre in size. "/>
    <s v="\\fxshare-nas05\quotashare-fs01\ESA\5 - Ignition Tracking\2021_Ignition_QC_Folders\20210411_1313062_21-0047292_nan_T005262324"/>
    <s v=" "/>
    <m/>
    <m/>
    <m/>
    <m/>
    <m/>
    <s v="Not In Scope"/>
    <m/>
    <m/>
    <m/>
    <m/>
    <m/>
    <m/>
    <m/>
    <m/>
    <m/>
    <m/>
    <m/>
    <m/>
    <m/>
    <m/>
    <m/>
    <m/>
    <m/>
    <m/>
    <m/>
    <m/>
    <m/>
    <m/>
    <m/>
    <m/>
    <m/>
    <m/>
    <m/>
    <m/>
    <m/>
    <m/>
    <m/>
    <m/>
    <s v="Y"/>
    <n v="44301"/>
    <m/>
    <s v="Stoneyford"/>
    <s v="(530) 517-1428"/>
    <s v="Sandy Corbin-Asst. Chief"/>
    <m/>
    <m/>
    <m/>
    <m/>
    <m/>
    <m/>
    <m/>
    <m/>
    <s v=" "/>
    <x v="258"/>
    <s v="15:19:00"/>
    <n v="44297"/>
    <s v="14:45:00"/>
    <s v="FAS"/>
    <s v="N"/>
    <s v="N"/>
    <n v="1313062"/>
    <s v="21-0047292"/>
    <m/>
    <s v="T005262324"/>
    <n v="120791873"/>
    <m/>
    <m/>
    <s v="PG&amp;E_360_ignition_20210411_1.jpg"/>
    <s v=" "/>
    <x v="1"/>
    <x v="0"/>
    <s v="Y"/>
    <s v="Y"/>
    <s v="N"/>
    <s v="On April 11th, 2021 at 15:19hrs. a PG &amp; E Troubleman was dispatched to the Elk Creek 1101 12KV distribution circuit near Lodoga Road in the City of Stoneyford in response to a  tree fallen on a wire and a power  outage.  Initial analysis indicates that a 3rd party was cutting down a tree which fell into primary circuit. (see attached photo in shared file.)   The downed wire caused a small vegetation fire (approximately 10X 20 feet in size) which was suppressed by Stoneyford Fire Department.   The PG &amp; E Troubleman replaced 1 span of 2-4 ACSR, replaced steel brackets and an 8' crossarm and repaired the damaged conductor.  Power was restored at 03:03 hrs. on 4/11/2021."/>
    <s v="PG&amp;E"/>
    <s v="Vegetation"/>
    <m/>
    <s v="D"/>
    <s v="D"/>
    <s v="&lt;0.25"/>
    <s v="No response from Troubleman"/>
    <m/>
    <m/>
    <m/>
    <m/>
    <s v="Vegetation"/>
    <s v="Contact from object"/>
    <s v="Veg. contact"/>
    <s v="N"/>
    <s v="Overhead"/>
    <x v="0"/>
    <s v="Conductor - Primary"/>
    <s v="Conductor, Crossarm"/>
    <n v="100330045"/>
    <s v=" "/>
    <x v="0"/>
    <n v="39.30106"/>
    <n v="-122.49413"/>
    <s v="Colusa"/>
    <s v="ELK CREEK 1101"/>
    <n v="12000"/>
    <m/>
    <x v="1"/>
    <s v="Stoneyford FD"/>
    <s v="Agriculture"/>
    <m/>
    <m/>
    <s v="Y"/>
    <s v="Ranch 2018"/>
    <m/>
    <n v="177"/>
    <m/>
    <s v="N"/>
    <s v="N"/>
    <m/>
    <m/>
    <s v="2021-04-13"/>
    <n v="39.312289999999997"/>
    <n v="-122.48348"/>
    <n v="44298"/>
    <s v="3rdParty"/>
    <s v="HEALTHY GREEN TREE"/>
    <s v="PING"/>
    <n v="100"/>
    <n v="24"/>
    <n v="70"/>
    <m/>
    <m/>
    <m/>
    <n v="1"/>
    <m/>
    <m/>
    <m/>
    <s v="CrossArm"/>
    <s v="BareWire"/>
    <n v="2"/>
    <s v="  "/>
    <s v="NORTH VALLEY"/>
    <s v="ORLAND"/>
    <s v="15:19"/>
    <n v="44297"/>
    <n v="1313062"/>
    <s v="T005262324"/>
    <m/>
    <s v="BARTLETT SPRINGS RD WS"/>
    <s v="STONYFORD"/>
    <n v="39.30106"/>
    <n v="-122.49413"/>
    <s v="V3TGJGE"/>
    <s v="GARRETSON, GREG"/>
    <n v="102781101"/>
    <s v="20210411 18:31"/>
    <n v="9260"/>
    <m/>
    <s v="TREE FELL INTO LINE 600' 4ACSR"/>
    <s v="Y"/>
    <m/>
    <m/>
    <m/>
    <m/>
    <m/>
    <m/>
    <s v="CAL FIRE"/>
    <m/>
    <s v="N"/>
    <s v="Y"/>
    <m/>
    <s v="Clear"/>
    <m/>
    <s v="Private Land"/>
    <m/>
    <s v="Calm"/>
    <m/>
    <s v="3rd Party"/>
    <m/>
    <s v="3 meters - 0.25 Acres"/>
    <m/>
    <s v="Cal Fire"/>
    <m/>
    <s v="Overhead"/>
    <m/>
    <s v="N"/>
    <m/>
    <m/>
    <m/>
    <s v="TREE-CUTTING 3RD PARTY"/>
    <s v="CONDUCTOR, OVERHEAD"/>
    <s v="N"/>
    <s v="  "/>
    <s v="Unplanned"/>
    <s v="North Valley"/>
    <s v="Willows/Orland"/>
    <s v="102781101, ELK CREEK-1101"/>
    <s v="21-0047292"/>
    <s v="Unplanned"/>
    <s v="Clear;32-90 F"/>
    <s v="131"/>
    <n v="45894"/>
    <s v="NO"/>
    <s v="Line to Ground"/>
    <s v="Sustained"/>
    <s v="No"/>
    <s v="2212"/>
    <s v="OH"/>
    <s v="Line Recloser"/>
    <n v="1313062"/>
    <s v="Conductor, Overhead, Broken, wire on ground"/>
    <s v="UNABLE TO READ"/>
    <s v="04/11/21 18:14"/>
    <m/>
    <s v=".25 MI W/O LODOGA"/>
    <s v="GARRETSON,GREG 530 524-0790: 3 POLE SS TX FEEDING MTR 1009197841"/>
    <m/>
    <m/>
    <m/>
    <s v="No"/>
    <s v="3rd Party, Tree - cutting, 3rd party"/>
    <m/>
    <s v="No"/>
    <n v="1"/>
    <n v="1"/>
    <s v="ECMJ"/>
    <s v="Distribution Circuit"/>
    <s v="M11L"/>
    <s v="04/11/21 14:45"/>
    <m/>
    <s v="04/12/21 03:03"/>
    <m/>
    <s v="No"/>
    <n v="1619264"/>
    <s v="21-0047292"/>
    <s v="2212"/>
    <n v="102781101"/>
    <s v="04/11/21 14:45"/>
    <n v="31535740"/>
    <m/>
  </r>
  <r>
    <n v="359"/>
    <s v="S7RM"/>
    <s v="3 - QC Complete"/>
    <n v="44305"/>
    <n v="44617"/>
    <s v="A balloon flew into overhead conductor, resulting in an ignition less than one meter in size. Troubleman field notes mention the the PG&amp;E pole and three small spots caught fire on the customers roof. The responding troubleman extinguished the fire."/>
    <s v="\\fxshare-nas05\quotashare-fs01\ESA\5 - Ignition Tracking\2021_Ignition_QC_Folders\20210411_1313066_21-0047285_nan_T005262313"/>
    <s v=" "/>
    <m/>
    <m/>
    <m/>
    <m/>
    <m/>
    <s v="Not In Scope"/>
    <m/>
    <m/>
    <m/>
    <m/>
    <m/>
    <m/>
    <m/>
    <m/>
    <m/>
    <m/>
    <m/>
    <m/>
    <m/>
    <m/>
    <m/>
    <m/>
    <m/>
    <m/>
    <m/>
    <m/>
    <m/>
    <m/>
    <m/>
    <m/>
    <m/>
    <m/>
    <m/>
    <m/>
    <m/>
    <m/>
    <m/>
    <m/>
    <s v="Y"/>
    <n v="44302"/>
    <m/>
    <s v="Alameda County FD"/>
    <s v="Amy Noyes (925) 833-3473"/>
    <s v="back in office on Monday."/>
    <m/>
    <m/>
    <m/>
    <m/>
    <m/>
    <m/>
    <m/>
    <m/>
    <s v=" "/>
    <x v="258"/>
    <s v="14:52:00"/>
    <n v="44297"/>
    <s v="14:52:00"/>
    <s v="FAS"/>
    <s v="N"/>
    <s v="N"/>
    <n v="1313066"/>
    <s v="21-0047285"/>
    <m/>
    <s v="T005262313"/>
    <m/>
    <m/>
    <m/>
    <m/>
    <s v=" "/>
    <x v="0"/>
    <x v="0"/>
    <s v="Y"/>
    <s v="N"/>
    <s v="N"/>
    <s v="On April 11th,2021 at 14:52 hrs. a PG&amp;E Troubleman was dispatched to the Dumbarton 1106 12KV Distribution circuit near Bulmer Street in Union City in response to a report of a balloon which had flown into an overhead conductor resulting in an ignition.  Initial analysis indicates that a Mylar Balloon had flown into a &quot;B&quot; Phase at 31153 Bulmer street.  According to the troubleman,  the hot melting balloon caused an ignition which burnt the top of the PG&amp;E pole and  3 small spots on the customer's roof at 31153 Bulmer St.  (see attached photo in shared file.)  The total fire size was less than one meter and it was extinguished by the Troubleman.  The troubleman removed the balloon from the Primary line and repaired the conductor.  The outage was resolved by 16:26 hrs. on 4/11/2021."/>
    <s v="PG&amp;E"/>
    <s v="Other"/>
    <s v="Pole "/>
    <s v="D"/>
    <s v="D"/>
    <s v="&lt;0.25"/>
    <s v="Less than one meter per Troubleman"/>
    <m/>
    <m/>
    <m/>
    <m/>
    <s v="Contact - 3rd Party"/>
    <s v="Contact from object"/>
    <s v="Balloon contact"/>
    <s v="Y"/>
    <s v="Overhead"/>
    <x v="0"/>
    <s v="Conductor - Primary"/>
    <s v="Conductor"/>
    <m/>
    <s v=" "/>
    <x v="0"/>
    <n v="37.557438300000001"/>
    <n v="-122.0572317"/>
    <s v="Alameda"/>
    <s v="DUMBARTON 1106"/>
    <n v="12000"/>
    <m/>
    <x v="0"/>
    <s v="Employee"/>
    <s v="Urban"/>
    <m/>
    <m/>
    <s v="N"/>
    <m/>
    <m/>
    <m/>
    <m/>
    <s v="N"/>
    <s v="N"/>
    <m/>
    <m/>
    <s v="2021-04-13"/>
    <m/>
    <m/>
    <m/>
    <m/>
    <m/>
    <m/>
    <m/>
    <m/>
    <m/>
    <m/>
    <m/>
    <m/>
    <m/>
    <m/>
    <m/>
    <m/>
    <m/>
    <m/>
    <m/>
    <s v="  "/>
    <s v="MISSION"/>
    <s v="FREMONT 06"/>
    <s v="14:52"/>
    <n v="44297"/>
    <n v="1313066"/>
    <s v="T005262313"/>
    <n v="31153"/>
    <s v="BULMER ST"/>
    <s v="UNION CITY"/>
    <n v="37.557070000000003"/>
    <n v="-122.05839"/>
    <s v="M1TM5WH"/>
    <s v="WILSON, MARK"/>
    <n v="1447"/>
    <s v="20210411 16:34"/>
    <n v="9002"/>
    <n v="1"/>
    <s v="Balloon in b phase at 31153 Bulmer st, top of pole burnt , balloon burnt three spots in houses roof at 31153 bulmer, m5wh put water on all spots and put pole top out"/>
    <s v="Y"/>
    <n v="2"/>
    <s v="\\fxshare-nas05\quotashare-fs01\ESA\5 - Ignition Tracking\Fire_Tab_Attachment_Files"/>
    <s v="37.5574383,-122.0572317,4.400000,3D"/>
    <m/>
    <m/>
    <m/>
    <s v="Alameda County Fire Dept"/>
    <m/>
    <s v="N"/>
    <s v="Y"/>
    <m/>
    <s v="Clear"/>
    <m/>
    <s v="Structures"/>
    <s v="three stops on roof cause by hot melting of mylar ballon"/>
    <s v="Calm"/>
    <m/>
    <s v="3rd Party"/>
    <m/>
    <s v="&lt; 1 meter"/>
    <m/>
    <s v="Employee"/>
    <s v="m5wh"/>
    <s v="Overhead"/>
    <m/>
    <s v="N"/>
    <m/>
    <s v="Other (Comments)"/>
    <s v="pics m5wh"/>
    <s v="CUSTOMER EQUIPMENT"/>
    <s v="CONDUCTOR, OVERHEAD"/>
    <s v="N"/>
    <s v="  "/>
    <s v="Unplanned"/>
    <s v="Mission"/>
    <s v="Fremont"/>
    <s v="014471106, DUMBARTON-1106"/>
    <s v="21-0047285"/>
    <s v="Unplanned"/>
    <s v="Clear;32-90 F"/>
    <s v="5222"/>
    <s v="322299"/>
    <s v="YES"/>
    <s v="Line to Line"/>
    <s v="Sustained"/>
    <s v="No"/>
    <s v="1106/2"/>
    <s v="OH"/>
    <s v="Circuit Breaker"/>
    <s v="1313066"/>
    <s v="Conductor, Overhead, Normal"/>
    <s v="PH"/>
    <m/>
    <m/>
    <s v="DUMBARTON SUB"/>
    <s v="31170 BULMER ST"/>
    <s v="SW 3952 CLOSE|COIS TWD T5469 OPEN"/>
    <m/>
    <m/>
    <s v="No"/>
    <s v="3rd Party, Metallic Balloon"/>
    <m/>
    <s v="No"/>
    <s v="1"/>
    <s v="999"/>
    <s v="SISD"/>
    <s v="Distribution Circuit"/>
    <s v="SISD"/>
    <s v="04/11/21 14:47"/>
    <m/>
    <s v="04/11/21 16:26"/>
    <m/>
    <s v="No"/>
    <s v="1619258"/>
    <s v="21-0047285"/>
    <s v="1106/2"/>
    <s v="014471106"/>
    <s v="04/11/21 14:47"/>
    <m/>
    <m/>
  </r>
  <r>
    <n v="358"/>
    <s v="AGFC"/>
    <s v="3 - QC Complete"/>
    <n v="44298"/>
    <n v="44617"/>
    <s v="Duplicate of index #357. Structure fire, not attributable to PG&amp;E. Service disconnected at pole by responding troubleman."/>
    <s v="\\fxshare-nas05\quotashare-fs01\ESA\5 - Ignition Tracking\2021_Ignition_QC_Folders\20210411_nan_nan_nan_1011266835"/>
    <s v=" "/>
    <m/>
    <m/>
    <m/>
    <m/>
    <m/>
    <s v="Not In Scope"/>
    <m/>
    <m/>
    <m/>
    <m/>
    <m/>
    <m/>
    <m/>
    <m/>
    <m/>
    <m/>
    <m/>
    <m/>
    <m/>
    <m/>
    <m/>
    <m/>
    <m/>
    <m/>
    <m/>
    <m/>
    <m/>
    <m/>
    <m/>
    <m/>
    <m/>
    <m/>
    <m/>
    <m/>
    <m/>
    <m/>
    <m/>
    <m/>
    <m/>
    <m/>
    <m/>
    <m/>
    <m/>
    <m/>
    <m/>
    <m/>
    <m/>
    <m/>
    <m/>
    <m/>
    <m/>
    <m/>
    <s v=" "/>
    <x v="258"/>
    <s v="05:51:00"/>
    <m/>
    <m/>
    <s v="FAS"/>
    <s v="N"/>
    <s v="Y"/>
    <m/>
    <m/>
    <m/>
    <n v="1011266835"/>
    <m/>
    <m/>
    <m/>
    <m/>
    <s v=" "/>
    <x v="0"/>
    <x v="1"/>
    <s v="N"/>
    <s v="N"/>
    <s v="N"/>
    <s v="Duplicate of index #357. Structure fire, not attributable to PG&amp;E. Service disconnected at pole by responding troubleman."/>
    <s v="Not PG&amp;E"/>
    <s v="Building"/>
    <m/>
    <m/>
    <m/>
    <s v="Structure-only"/>
    <m/>
    <m/>
    <m/>
    <m/>
    <m/>
    <s v="Duplicate"/>
    <m/>
    <m/>
    <m/>
    <s v="Overhead"/>
    <x v="1"/>
    <m/>
    <m/>
    <m/>
    <s v=" "/>
    <x v="0"/>
    <n v="39.2007367"/>
    <n v="-121.0622333"/>
    <s v="Nevada"/>
    <s v="GRASS VALLEY 1101 "/>
    <n v="12000"/>
    <m/>
    <x v="0"/>
    <s v="Grass Valley FD"/>
    <s v="Urban"/>
    <m/>
    <m/>
    <s v="Y"/>
    <s v="Mccourtney 2017"/>
    <m/>
    <n v="330"/>
    <m/>
    <s v="N"/>
    <s v="N"/>
    <m/>
    <m/>
    <s v="2021-04-13"/>
    <m/>
    <m/>
    <m/>
    <m/>
    <m/>
    <m/>
    <m/>
    <m/>
    <m/>
    <m/>
    <m/>
    <m/>
    <m/>
    <m/>
    <m/>
    <m/>
    <m/>
    <m/>
    <m/>
    <s v="  "/>
    <s v="SIERRA"/>
    <s v="GRASS VALLEY 03"/>
    <s v="05:51"/>
    <n v="44297"/>
    <m/>
    <n v="1011266835"/>
    <n v="11195"/>
    <s v="ALPINE LN"/>
    <s v="GRASS VALLEY"/>
    <n v="39.215757000000004"/>
    <n v="-121.08237"/>
    <s v="T2TMKC0"/>
    <s v="CROOKS, MICHAEL"/>
    <n v="152481110"/>
    <s v="20210411 06:43"/>
    <n v="2640"/>
    <n v="1"/>
    <s v="STRUCTURE FIRE"/>
    <s v="Y"/>
    <m/>
    <m/>
    <s v="39.2007367,-121.0622333,734.600000,3D"/>
    <m/>
    <m/>
    <m/>
    <s v="GV FIRE"/>
    <m/>
    <s v="N"/>
    <s v="Y"/>
    <s v="Y"/>
    <s v="Clear"/>
    <m/>
    <s v="Structures"/>
    <m/>
    <s v="Calm"/>
    <m/>
    <s v="3rd Party"/>
    <m/>
    <s v="Structure Only"/>
    <m/>
    <s v="Fire Dept"/>
    <m/>
    <s v="Overhead"/>
    <m/>
    <s v="N"/>
    <m/>
    <m/>
    <m/>
    <m/>
    <m/>
    <m/>
    <s v="  "/>
    <m/>
    <m/>
    <m/>
    <m/>
    <m/>
    <m/>
    <m/>
    <m/>
    <m/>
    <m/>
    <m/>
    <m/>
    <m/>
    <m/>
    <m/>
    <m/>
    <m/>
    <m/>
    <m/>
    <m/>
    <m/>
    <m/>
    <m/>
    <m/>
    <m/>
    <m/>
    <m/>
    <m/>
    <m/>
    <m/>
    <m/>
    <m/>
    <m/>
    <m/>
    <m/>
    <m/>
    <m/>
    <m/>
    <m/>
    <m/>
    <m/>
    <m/>
    <m/>
    <m/>
    <m/>
    <m/>
    <m/>
  </r>
  <r>
    <n v="357"/>
    <s v="AGFC"/>
    <s v="3 - QC Complete"/>
    <n v="44298"/>
    <n v="44617"/>
    <s v="Structure fire, not attributable to PG&amp;E. Service disconnected at pole by responding troubleman."/>
    <s v="\\fxshare-nas05\quotashare-fs01\ESA\5 - Ignition Tracking\2021_Ignition_QC_Folders\20210411_1312934_nan_nan_T005262154"/>
    <s v=" "/>
    <m/>
    <m/>
    <m/>
    <m/>
    <m/>
    <s v="Not In Scope"/>
    <m/>
    <m/>
    <m/>
    <m/>
    <m/>
    <m/>
    <m/>
    <m/>
    <m/>
    <m/>
    <m/>
    <m/>
    <m/>
    <m/>
    <m/>
    <m/>
    <m/>
    <m/>
    <m/>
    <m/>
    <m/>
    <m/>
    <m/>
    <m/>
    <m/>
    <m/>
    <m/>
    <m/>
    <m/>
    <m/>
    <m/>
    <m/>
    <m/>
    <m/>
    <m/>
    <m/>
    <m/>
    <m/>
    <m/>
    <m/>
    <m/>
    <m/>
    <m/>
    <m/>
    <m/>
    <m/>
    <s v=" "/>
    <x v="258"/>
    <s v="04:19:00"/>
    <n v="44297"/>
    <s v="04:19:00"/>
    <s v="FAS"/>
    <s v="N"/>
    <s v="N"/>
    <n v="1312934"/>
    <m/>
    <m/>
    <s v="T005262154"/>
    <m/>
    <m/>
    <m/>
    <m/>
    <s v=" "/>
    <x v="0"/>
    <x v="1"/>
    <s v="N"/>
    <s v="N"/>
    <s v="N"/>
    <s v="Structure fire, not attributable to PG&amp;E. Service disconnected at pole by responding troubleman."/>
    <s v="Not PG&amp;E"/>
    <s v="Building"/>
    <m/>
    <m/>
    <m/>
    <s v="&lt;0.25"/>
    <m/>
    <m/>
    <m/>
    <m/>
    <m/>
    <s v="Other Fire: Non-PG&amp;E related"/>
    <m/>
    <m/>
    <m/>
    <s v="Overhead"/>
    <x v="1"/>
    <m/>
    <m/>
    <m/>
    <s v=" "/>
    <x v="1"/>
    <n v="39.215828299999998"/>
    <n v="-121.08219"/>
    <s v="Nevada"/>
    <s v="BRUNSWICK 1110 "/>
    <n v="12000"/>
    <m/>
    <x v="0"/>
    <s v="Grass Valley FD"/>
    <s v="Urban"/>
    <m/>
    <m/>
    <s v="Y"/>
    <s v="Mccourtney 2017"/>
    <m/>
    <n v="330"/>
    <m/>
    <s v="N"/>
    <s v="N"/>
    <m/>
    <m/>
    <s v="2021-04-13"/>
    <m/>
    <m/>
    <m/>
    <m/>
    <m/>
    <m/>
    <m/>
    <m/>
    <m/>
    <m/>
    <m/>
    <m/>
    <m/>
    <m/>
    <m/>
    <m/>
    <m/>
    <m/>
    <m/>
    <s v="  "/>
    <s v="SIERRA"/>
    <s v="GRASS VALLEY 03"/>
    <s v="04:19"/>
    <n v="44297"/>
    <n v="1312934"/>
    <s v="T005262154"/>
    <n v="11179"/>
    <s v="ALPINE LN"/>
    <s v="GRASS VALLEY"/>
    <n v="39.215769999999999"/>
    <n v="-121.08089"/>
    <s v="T2TMKC0"/>
    <s v="CROOKS, MICHAEL"/>
    <n v="152481110"/>
    <s v="20210411 04:47"/>
    <n v="9002"/>
    <m/>
    <s v="SERVICEC REMOVED FROM RESIDENCE AT POLE"/>
    <s v="Y"/>
    <m/>
    <m/>
    <s v="39.2158283,-121.0821900,771.000000,3D"/>
    <m/>
    <m/>
    <m/>
    <s v="    GV CITY FIRE"/>
    <m/>
    <s v="N"/>
    <s v="Y"/>
    <m/>
    <s v="Clear"/>
    <m/>
    <s v="Structures"/>
    <m/>
    <s v="Calm"/>
    <m/>
    <s v="3rd Party"/>
    <m/>
    <s v="Structure Only"/>
    <m/>
    <s v="Fire Dept"/>
    <m/>
    <s v="Overhead"/>
    <m/>
    <s v="N"/>
    <m/>
    <m/>
    <m/>
    <s v="PATROL-NOT CONDUCTED"/>
    <m/>
    <s v="N"/>
    <s v="  "/>
    <m/>
    <m/>
    <m/>
    <m/>
    <m/>
    <m/>
    <m/>
    <m/>
    <m/>
    <m/>
    <m/>
    <m/>
    <m/>
    <m/>
    <m/>
    <m/>
    <m/>
    <m/>
    <m/>
    <m/>
    <m/>
    <m/>
    <m/>
    <m/>
    <m/>
    <m/>
    <m/>
    <m/>
    <m/>
    <m/>
    <m/>
    <m/>
    <m/>
    <m/>
    <m/>
    <m/>
    <m/>
    <m/>
    <m/>
    <m/>
    <m/>
    <m/>
    <m/>
    <m/>
    <m/>
    <m/>
    <m/>
  </r>
  <r>
    <n v="356"/>
    <s v="AGFC"/>
    <s v="3 - QC Complete"/>
    <n v="44298"/>
    <n v="44617"/>
    <s v="Duplicate of index #355. Structure fire, not attributable to PG&amp;E."/>
    <s v="\\fxshare-nas05\quotashare-fs01\ESA\5 - Ignition Tracking\2021_Ignition_QC_Folders\20210411_nan_nan_nan_9483760091"/>
    <s v=" "/>
    <m/>
    <m/>
    <m/>
    <m/>
    <m/>
    <s v="Not In Scope"/>
    <m/>
    <m/>
    <m/>
    <m/>
    <m/>
    <m/>
    <m/>
    <m/>
    <m/>
    <m/>
    <m/>
    <m/>
    <m/>
    <m/>
    <m/>
    <m/>
    <m/>
    <m/>
    <m/>
    <m/>
    <m/>
    <m/>
    <m/>
    <m/>
    <m/>
    <m/>
    <m/>
    <m/>
    <m/>
    <m/>
    <m/>
    <m/>
    <m/>
    <m/>
    <m/>
    <m/>
    <m/>
    <m/>
    <m/>
    <m/>
    <m/>
    <m/>
    <m/>
    <m/>
    <m/>
    <m/>
    <s v=" "/>
    <x v="258"/>
    <s v="01:50:00"/>
    <m/>
    <m/>
    <s v="FAS"/>
    <s v="N"/>
    <s v="Y"/>
    <m/>
    <m/>
    <m/>
    <n v="9483760091"/>
    <m/>
    <m/>
    <m/>
    <m/>
    <s v=" "/>
    <x v="0"/>
    <x v="1"/>
    <s v="N"/>
    <s v="N"/>
    <s v="N"/>
    <s v="Duplicate of index #355. Structure fire, not attributable to PG&amp;E."/>
    <s v="Not PG&amp;E"/>
    <s v="Building"/>
    <m/>
    <m/>
    <m/>
    <s v="&lt;3 meters of linear travel"/>
    <m/>
    <m/>
    <m/>
    <m/>
    <m/>
    <s v="Duplicate"/>
    <m/>
    <m/>
    <m/>
    <s v="Underbuild"/>
    <x v="1"/>
    <m/>
    <m/>
    <m/>
    <s v=" "/>
    <x v="1"/>
    <n v="37.970629000000002"/>
    <n v="-120.42403299999999"/>
    <s v="Tuolumne"/>
    <s v="PEORIA 1705"/>
    <n v="17000"/>
    <m/>
    <x v="0"/>
    <s v="Cal Fire"/>
    <s v="Hardwood Woodland"/>
    <m/>
    <m/>
    <s v="N"/>
    <m/>
    <m/>
    <n v="320"/>
    <m/>
    <s v="N"/>
    <s v="N"/>
    <m/>
    <m/>
    <s v="2021-04-13"/>
    <m/>
    <m/>
    <m/>
    <m/>
    <m/>
    <m/>
    <m/>
    <m/>
    <m/>
    <m/>
    <m/>
    <m/>
    <m/>
    <m/>
    <m/>
    <m/>
    <m/>
    <m/>
    <m/>
    <s v="  "/>
    <s v="YOSEMITE"/>
    <s v="SONORA 02"/>
    <s v="01:50"/>
    <n v="44297"/>
    <m/>
    <n v="9483760091"/>
    <n v="10155"/>
    <s v="PEPPERMINT CIR SPC 59"/>
    <s v="JAMESTOWN"/>
    <n v="37.971392999999999"/>
    <n v="-120.424786"/>
    <s v="Y9TMRSV"/>
    <s v="SIUDZINSKI, MARK"/>
    <n v="163781705"/>
    <s v="20210411 05:34"/>
    <n v="2640"/>
    <n v="1"/>
    <s v="disconnected service due to structure fire disco in splice box located in front left side of lot heading twds neighbors house. cust will need county inspect and permit prior to reconnect."/>
    <s v="Y"/>
    <m/>
    <m/>
    <m/>
    <n v="37.970629000000002"/>
    <n v="-120.42403299999999"/>
    <s v="CAL FIRE INCIDENT #  CATCU 004578"/>
    <s v="CAL FIRE"/>
    <m/>
    <s v="N"/>
    <s v="Y"/>
    <s v="N"/>
    <s v="Clear"/>
    <m/>
    <s v="Structures"/>
    <m/>
    <s v="Calm"/>
    <m/>
    <s v="Unknown"/>
    <m/>
    <s v="Structure Only"/>
    <m/>
    <s v="Cal Fire"/>
    <m/>
    <s v="Underbuild"/>
    <m/>
    <s v="N"/>
    <m/>
    <m/>
    <m/>
    <m/>
    <m/>
    <m/>
    <s v="  "/>
    <m/>
    <m/>
    <m/>
    <m/>
    <m/>
    <m/>
    <m/>
    <m/>
    <m/>
    <m/>
    <m/>
    <m/>
    <m/>
    <m/>
    <m/>
    <m/>
    <m/>
    <m/>
    <m/>
    <m/>
    <m/>
    <m/>
    <m/>
    <m/>
    <m/>
    <m/>
    <m/>
    <m/>
    <m/>
    <m/>
    <m/>
    <m/>
    <m/>
    <m/>
    <m/>
    <m/>
    <m/>
    <m/>
    <m/>
    <m/>
    <m/>
    <m/>
    <m/>
    <m/>
    <m/>
    <m/>
    <m/>
  </r>
  <r>
    <n v="355"/>
    <s v="AGFC"/>
    <s v="3 - QC Complete"/>
    <n v="44298"/>
    <n v="44617"/>
    <s v="Structure fire, not attributable to PG&amp;E."/>
    <s v="\\fxshare-nas05\quotashare-fs01\ESA\5 - Ignition Tracking\2021_Ignition_QC_Folders\20210411_nan_nan_nan_9483070996"/>
    <s v=" "/>
    <m/>
    <m/>
    <m/>
    <m/>
    <m/>
    <s v="Not In Scope"/>
    <m/>
    <m/>
    <m/>
    <m/>
    <m/>
    <m/>
    <m/>
    <m/>
    <m/>
    <m/>
    <m/>
    <m/>
    <m/>
    <m/>
    <m/>
    <m/>
    <m/>
    <m/>
    <m/>
    <m/>
    <m/>
    <m/>
    <m/>
    <m/>
    <m/>
    <m/>
    <m/>
    <m/>
    <m/>
    <m/>
    <m/>
    <m/>
    <m/>
    <m/>
    <m/>
    <m/>
    <m/>
    <m/>
    <m/>
    <m/>
    <m/>
    <m/>
    <m/>
    <m/>
    <m/>
    <m/>
    <s v=" "/>
    <x v="258"/>
    <s v="00:13:00"/>
    <m/>
    <m/>
    <s v="FAS"/>
    <s v="N"/>
    <s v="N"/>
    <m/>
    <m/>
    <m/>
    <n v="9483070996"/>
    <m/>
    <m/>
    <m/>
    <m/>
    <s v=" "/>
    <x v="0"/>
    <x v="1"/>
    <s v="N"/>
    <s v="N"/>
    <s v="N"/>
    <s v="Structure fire, not attributable to PG&amp;E."/>
    <s v="Not PG&amp;E"/>
    <s v="Building"/>
    <m/>
    <m/>
    <m/>
    <s v="Structure-only"/>
    <m/>
    <m/>
    <m/>
    <m/>
    <m/>
    <s v="Other Fire: Non-PG&amp;E related"/>
    <m/>
    <m/>
    <m/>
    <s v="Underbuild"/>
    <x v="1"/>
    <m/>
    <m/>
    <m/>
    <s v=" "/>
    <x v="1"/>
    <n v="37.968856700000003"/>
    <n v="-120.42446169999999"/>
    <s v="Tuolumne"/>
    <s v="PEORIA 1705"/>
    <n v="17000"/>
    <m/>
    <x v="0"/>
    <s v="Cal Fire"/>
    <s v="Hardwood Woodland"/>
    <m/>
    <m/>
    <s v="N"/>
    <m/>
    <m/>
    <n v="320"/>
    <m/>
    <s v="N"/>
    <s v="N"/>
    <m/>
    <m/>
    <s v="2021-04-13"/>
    <m/>
    <m/>
    <m/>
    <m/>
    <m/>
    <m/>
    <m/>
    <m/>
    <m/>
    <m/>
    <m/>
    <m/>
    <m/>
    <m/>
    <m/>
    <m/>
    <m/>
    <m/>
    <m/>
    <s v="  "/>
    <s v="YOSEMITE"/>
    <s v="SONORA 02"/>
    <s v="00:13"/>
    <n v="44297"/>
    <m/>
    <n v="9483070996"/>
    <n v="10155"/>
    <s v="PEPPERMINT CIR SPC 1"/>
    <s v="JAMESTOWN"/>
    <n v="37.972603999999997"/>
    <n v="-120.429086"/>
    <s v="Y9TMRSV"/>
    <s v="SIUDZINSKI, MARK"/>
    <n v="163781705"/>
    <s v="20210411 02:58"/>
    <n v="1101"/>
    <m/>
    <s v="fire in mobil home Space # 59  removed mtr disconected service to space # 59 "/>
    <s v="Y"/>
    <m/>
    <m/>
    <s v="37.9688567,-120.4244617,678.100000,2D"/>
    <m/>
    <m/>
    <s v=" CAL FIRE INCIDENT #  CATCU 004578"/>
    <s v=" CAL FIRE 209 754 0675"/>
    <m/>
    <s v="N"/>
    <s v="Y"/>
    <s v="N"/>
    <s v="Clear"/>
    <m/>
    <s v="Structures"/>
    <m/>
    <s v="Calm"/>
    <m/>
    <s v="Unknown"/>
    <m/>
    <s v="Structure Only"/>
    <m/>
    <s v="Cal Fire"/>
    <m/>
    <s v="Underbuild"/>
    <m/>
    <s v="N"/>
    <m/>
    <m/>
    <m/>
    <m/>
    <m/>
    <m/>
    <s v="  "/>
    <m/>
    <m/>
    <m/>
    <m/>
    <m/>
    <m/>
    <m/>
    <m/>
    <m/>
    <m/>
    <m/>
    <m/>
    <m/>
    <m/>
    <m/>
    <m/>
    <m/>
    <m/>
    <m/>
    <m/>
    <m/>
    <m/>
    <m/>
    <m/>
    <m/>
    <m/>
    <m/>
    <m/>
    <m/>
    <m/>
    <m/>
    <m/>
    <m/>
    <m/>
    <m/>
    <m/>
    <m/>
    <m/>
    <m/>
    <m/>
    <m/>
    <m/>
    <m/>
    <m/>
    <m/>
    <m/>
    <m/>
  </r>
  <r>
    <n v="484"/>
    <s v="S7RM"/>
    <s v="3 - QC Complete"/>
    <n v="44323"/>
    <n v="44617"/>
    <s v="Foggy conditions caused tracking from insulator, resulting in an ignition. The fire size is unknown at this time. A following up with the troubleman will need to conducted.  CAP 120922170 - States three separate pole fires occurred in the span of 10 days and were found to be attributable to tracking. The three igntions were Index 432, Index 483 &amp; Index 484. This information is preliminary."/>
    <s v="\\fxshare-nas05\quotashare-fs01\ESA\5 - Ignition Tracking\2021_Ignition_QC_Folders\20210410_1312444_21-0047059_nan_T005261646"/>
    <s v=" "/>
    <m/>
    <m/>
    <m/>
    <m/>
    <m/>
    <s v="Not In Scope"/>
    <m/>
    <m/>
    <m/>
    <m/>
    <m/>
    <m/>
    <m/>
    <m/>
    <m/>
    <m/>
    <m/>
    <m/>
    <m/>
    <m/>
    <m/>
    <m/>
    <m/>
    <m/>
    <m/>
    <m/>
    <m/>
    <m/>
    <m/>
    <m/>
    <m/>
    <m/>
    <m/>
    <m/>
    <m/>
    <m/>
    <m/>
    <m/>
    <m/>
    <m/>
    <m/>
    <m/>
    <m/>
    <m/>
    <m/>
    <s v="Y"/>
    <n v="44322"/>
    <m/>
    <s v="RSBK"/>
    <s v="(510) 760-8121"/>
    <m/>
    <m/>
    <s v=" "/>
    <x v="259"/>
    <s v="04:55:00"/>
    <n v="44296"/>
    <s v="04:16:00"/>
    <s v="FAS"/>
    <s v="Y"/>
    <s v="N"/>
    <s v="1312444, 1312469"/>
    <s v="21-0047059"/>
    <m/>
    <s v="T005261646, T005261649, T005261661"/>
    <s v="120785596, 120785549"/>
    <m/>
    <m/>
    <m/>
    <s v=" "/>
    <x v="0"/>
    <x v="0"/>
    <s v="N"/>
    <s v="Y"/>
    <s v="N"/>
    <s v="On April 10th, 2021 at 04:33 hrs. a PG &amp; E Troubleman was dispatched to the Cayetano 21 KV Distribution Circuit near Morgan Territory Rd. and Manning Rd. in rural Livermore in response to a report of a pole top fire.  This ignition occurred in a tier 3 Extreme HFTD during a foggy condition.  Approximately 5 feet at the top of the pole burned and the fire was extinguished by the San Ramon Valley Fire Department.  Initial analysis indicates that tracking due to contamination was the cause of this ignition.  A CAP (#120922170) was initiated related to this ignition and due to the fact that there had been 3 pole top fires in 10 days on this circuit all 3 resulting in power outages and all with a suspected cause of tracking due to contamination.  A check of other poles in the area on this circuit identified 30 other locations where there are signs of tracking on the Primary wood cross arms.  On 4/10/2021 a PG &amp; E crew cut the top 5 feet of the pole top, installed an 8 foot composite cross arm, 25 KVA TX, cut out bumps from span, remade the secondary riser and installed a bird guard.  "/>
    <s v="PG&amp;E"/>
    <s v="Other"/>
    <s v="Pole"/>
    <s v="D"/>
    <s v="D"/>
    <s v="Structure-only"/>
    <m/>
    <m/>
    <m/>
    <m/>
    <m/>
    <s v="Contamination"/>
    <s v="Contamination"/>
    <s v="Tracking"/>
    <s v="Y"/>
    <s v="Overhead"/>
    <x v="0"/>
    <s v="Insulator"/>
    <s v="Pole top, crossarm, cutouts"/>
    <n v="110220079"/>
    <s v=" "/>
    <x v="2"/>
    <n v="37.796330786799999"/>
    <n v="-121.7782311437"/>
    <s v="Contra Costa"/>
    <s v="CAYETANO 2109"/>
    <n v="21000"/>
    <m/>
    <x v="0"/>
    <s v="San Ramon Valley  FD"/>
    <s v="Herbaceous"/>
    <m/>
    <m/>
    <s v="Y"/>
    <s v="Ohlone 2020"/>
    <m/>
    <n v="530"/>
    <m/>
    <s v="N"/>
    <s v="N"/>
    <m/>
    <m/>
    <s v="2021-05-04"/>
    <m/>
    <m/>
    <m/>
    <m/>
    <m/>
    <m/>
    <m/>
    <m/>
    <m/>
    <m/>
    <m/>
    <m/>
    <m/>
    <m/>
    <m/>
    <m/>
    <m/>
    <m/>
    <m/>
    <s v="  "/>
    <s v="MISSION"/>
    <s v="LIVRMORE"/>
    <s v="4:55"/>
    <n v="44296"/>
    <n v="1312444"/>
    <s v="T005261646"/>
    <n v="10961"/>
    <s v="MORGAN TERRITORY RD"/>
    <m/>
    <n v="37.752650000000003"/>
    <n v="-121.77911"/>
    <s v="M3TRSBK"/>
    <m/>
    <n v="14422109"/>
    <s v="4/10/2021 8:25"/>
    <n v="9002"/>
    <m/>
    <s v="AXS-OK XSTR-MANNING PWR-I POLE FIRE"/>
    <s v="N"/>
    <m/>
    <m/>
    <m/>
    <m/>
    <m/>
    <m/>
    <m/>
    <n v="110220079"/>
    <m/>
    <m/>
    <s v="Y"/>
    <m/>
    <m/>
    <m/>
    <m/>
    <m/>
    <m/>
    <m/>
    <s v="pole burnt needs to be replaced also tx and down guy"/>
    <m/>
    <m/>
    <m/>
    <m/>
    <s v="Overhead"/>
    <m/>
    <m/>
    <m/>
    <m/>
    <m/>
    <s v="PATROL-FOUND NOTHING"/>
    <m/>
    <m/>
    <s v="  "/>
    <s v="Unplanned"/>
    <s v="Mission"/>
    <s v="Livermore"/>
    <s v="014422109, CAYETANO-2109"/>
    <s v="21-0047059"/>
    <s v="Unplanned"/>
    <s v="Clear;32-90 F"/>
    <s v="182"/>
    <s v="38558"/>
    <s v="NO"/>
    <s v="Line to Ground"/>
    <s v="Sustained"/>
    <s v="No"/>
    <s v="13345"/>
    <s v="OH"/>
    <s v="Fuse"/>
    <s v="1312444"/>
    <s v="Transformer (OH), Failed/Faulted"/>
    <m/>
    <m/>
    <m/>
    <s v="5459 N LIVERMORE RD"/>
    <s v="10691 MORGAN TERRITORY"/>
    <s v="COIS TWD EOL OPEN|SU so-nd19886 OPEN"/>
    <m/>
    <m/>
    <s v="No"/>
    <s v="Equipment Failure/Involved, Fire, pole"/>
    <m/>
    <s v="No"/>
    <m/>
    <m/>
    <m/>
    <m/>
    <m/>
    <m/>
    <m/>
    <m/>
    <m/>
    <m/>
    <m/>
    <m/>
    <m/>
    <m/>
    <m/>
    <m/>
    <m/>
  </r>
  <r>
    <n v="362"/>
    <s v="KRJ7"/>
    <s v="3 - QC Complete"/>
    <n v="44299"/>
    <n v="44617"/>
    <s v="A crew working on the Gates-Midway 500kV line for scheduled insulator work. The Transmission circuit had been de-energized prior to work being started. Induction from the parallel Transmission line occurred when the crew removed their master ground, which resulted in an spark.  The sparks fell to ground and ignited a grass fire roughly .25 acre in size that was extinguished by the crew using a water truck. No injuries were reported during this incident. No trans sub emails were recieved in regards to this incident that occurred on April 10th, 2021. The last trans sub email found related to the Gates-Midway 500kV line was on April 5th, 2021, stating the line had been cleared for scheduled work. KRJ7- MISSED IGNITION- incident was brought to EII attention through leadership , review CAP 120799973 that was created as a result of ignition"/>
    <s v="\\fxshare-nas05\quotashare-fs01\ESA\5 - Ignition Tracking\2021_Ignition_QC_Folders\20210410_nan_nan_T21-002504_nan"/>
    <s v=" "/>
    <m/>
    <m/>
    <m/>
    <m/>
    <m/>
    <s v="Not In Scope"/>
    <m/>
    <m/>
    <m/>
    <m/>
    <m/>
    <m/>
    <m/>
    <m/>
    <m/>
    <m/>
    <m/>
    <m/>
    <m/>
    <m/>
    <m/>
    <m/>
    <m/>
    <m/>
    <m/>
    <m/>
    <m/>
    <m/>
    <m/>
    <m/>
    <m/>
    <m/>
    <m/>
    <m/>
    <m/>
    <m/>
    <m/>
    <m/>
    <m/>
    <m/>
    <m/>
    <m/>
    <m/>
    <m/>
    <m/>
    <m/>
    <m/>
    <m/>
    <m/>
    <m/>
    <m/>
    <m/>
    <s v=" "/>
    <x v="259"/>
    <s v="09:30:00"/>
    <m/>
    <m/>
    <s v="Other"/>
    <s v="Y"/>
    <s v="N"/>
    <m/>
    <m/>
    <s v="T21-002504"/>
    <m/>
    <m/>
    <m/>
    <m/>
    <s v="PG&amp;E_362_IGNITION_20210410_1.png"/>
    <s v=" "/>
    <x v="1"/>
    <x v="0"/>
    <s v="Y"/>
    <s v="Y"/>
    <s v="N"/>
    <s v="On April 10, 2021, a PG&amp;E crew was performing insulator work on the Gates - Midway 500kV Transmission circuit in the vicinity of I-5 and 25th Avenue, Kettleman City. Around 0930 hours on April 10, 2021, while the PG&amp;E crew was removing the master grounds, significant arcing occurred resulting in a fire at the base of the tower. Initial analysis indicates induction caused the ignition. The portion of the Gates-Midway 500kV being worked on was located between energized conductors, Los Banos-Midway 500kV, Gates-Arco 230kV, and Gates-Midway 230kV. It is suspected that the clamp portion of the ground melted due to the excessive arcing causing it to melt and drop onto the ground below the tower. The ensuing fire was approximately 0.25 acre in size and the fire was suppressed by PG&amp;E Crew with the water trucks and trailers onsite. There were no damages to PG&amp;E equipment warranting repair. A CAP was submitted for ATS for evaluation of the grounding clamp."/>
    <s v="PG&amp;E"/>
    <s v="Vegetation"/>
    <m/>
    <s v="T"/>
    <s v="T"/>
    <s v="&lt;0.25"/>
    <s v="1/4 acre"/>
    <m/>
    <m/>
    <m/>
    <m/>
    <s v="Equipment - PG&amp;E"/>
    <s v="All types of equipment / facility failure"/>
    <s v="Equipment failure - Other"/>
    <s v="N"/>
    <s v="Overhead"/>
    <x v="4"/>
    <s v="Other"/>
    <m/>
    <n v="40602660"/>
    <s v=" "/>
    <x v="0"/>
    <n v="35.956588000000004"/>
    <n v="-119.920979"/>
    <s v="Kings"/>
    <s v="Gates-Midway 500kv #1"/>
    <n v="500000"/>
    <m/>
    <x v="0"/>
    <s v="PG&amp;E Crew"/>
    <s v="Agriculture"/>
    <m/>
    <m/>
    <s v="N"/>
    <m/>
    <m/>
    <m/>
    <m/>
    <s v="N"/>
    <s v="N"/>
    <m/>
    <m/>
    <s v="2021-04-13"/>
    <m/>
    <m/>
    <m/>
    <m/>
    <m/>
    <m/>
    <m/>
    <m/>
    <m/>
    <m/>
    <m/>
    <m/>
    <m/>
    <m/>
    <m/>
    <m/>
    <m/>
    <m/>
    <m/>
    <s v="  "/>
    <s v="FRESNO"/>
    <s v="FRESNO"/>
    <m/>
    <m/>
    <m/>
    <m/>
    <m/>
    <m/>
    <m/>
    <m/>
    <m/>
    <m/>
    <m/>
    <m/>
    <m/>
    <m/>
    <m/>
    <m/>
    <m/>
    <m/>
    <m/>
    <m/>
    <m/>
    <m/>
    <m/>
    <m/>
    <m/>
    <m/>
    <m/>
    <m/>
    <m/>
    <m/>
    <m/>
    <m/>
    <m/>
    <m/>
    <m/>
    <m/>
    <m/>
    <m/>
    <m/>
    <m/>
    <m/>
    <m/>
    <m/>
    <m/>
    <m/>
    <m/>
    <m/>
    <m/>
    <m/>
    <s v="  "/>
    <m/>
    <m/>
    <m/>
    <m/>
    <m/>
    <m/>
    <m/>
    <m/>
    <m/>
    <m/>
    <m/>
    <m/>
    <m/>
    <m/>
    <m/>
    <m/>
    <m/>
    <m/>
    <m/>
    <m/>
    <m/>
    <m/>
    <m/>
    <m/>
    <m/>
    <m/>
    <m/>
    <m/>
    <m/>
    <m/>
    <m/>
    <m/>
    <m/>
    <m/>
    <m/>
    <m/>
    <m/>
    <m/>
    <m/>
    <m/>
    <m/>
    <m/>
    <m/>
    <m/>
    <m/>
    <m/>
    <m/>
  </r>
  <r>
    <n v="354"/>
    <s v="AGFC"/>
    <s v="3 - QC Complete"/>
    <n v="44298"/>
    <n v="44617"/>
    <s v="Third party car accident resulted in a PG&amp;E pole to catch fire. EC notification was created for the pole to be replaced. Ignition was not attributable to PG&amp;E."/>
    <s v="\\fxshare-nas05\quotashare-fs01\ESA\5 - Ignition Tracking\2021_Ignition_QC_Folders\20210410_1312892_nan_nan_T005262118"/>
    <s v=" "/>
    <m/>
    <m/>
    <m/>
    <m/>
    <m/>
    <s v="Not In Scope"/>
    <m/>
    <m/>
    <m/>
    <m/>
    <m/>
    <m/>
    <m/>
    <m/>
    <m/>
    <m/>
    <m/>
    <m/>
    <m/>
    <m/>
    <m/>
    <m/>
    <m/>
    <m/>
    <m/>
    <m/>
    <m/>
    <m/>
    <m/>
    <m/>
    <m/>
    <m/>
    <m/>
    <m/>
    <m/>
    <m/>
    <m/>
    <m/>
    <m/>
    <m/>
    <m/>
    <m/>
    <m/>
    <m/>
    <m/>
    <m/>
    <m/>
    <m/>
    <m/>
    <m/>
    <m/>
    <m/>
    <s v=" "/>
    <x v="259"/>
    <s v="23:47:00"/>
    <n v="44296"/>
    <s v="23:47:00"/>
    <s v="FAS"/>
    <s v="N"/>
    <s v="N"/>
    <n v="1312892"/>
    <m/>
    <m/>
    <s v="T005262118"/>
    <m/>
    <m/>
    <m/>
    <m/>
    <s v=" "/>
    <x v="0"/>
    <x v="1"/>
    <s v="N"/>
    <s v="N"/>
    <s v="N"/>
    <s v="Third party car accident resulted in a PG&amp;E pole to catch fire. EC notification was created for the pole to be replaced. Ignition was not attributable to PG&amp;E."/>
    <s v="Not PG&amp;E"/>
    <s v="Other"/>
    <m/>
    <m/>
    <m/>
    <s v="Structure-only"/>
    <m/>
    <m/>
    <m/>
    <m/>
    <m/>
    <s v="Other Fire: Non-PG&amp;E related"/>
    <m/>
    <m/>
    <m/>
    <s v="Overhead"/>
    <x v="1"/>
    <m/>
    <m/>
    <m/>
    <s v=" "/>
    <x v="0"/>
    <n v="38.335389999999997"/>
    <n v="-122.89556"/>
    <s v="Sonoma"/>
    <s v="COTATI 1105"/>
    <n v="12000"/>
    <m/>
    <x v="0"/>
    <s v="CHP"/>
    <s v="Herbaceous"/>
    <m/>
    <m/>
    <s v="N"/>
    <m/>
    <m/>
    <m/>
    <m/>
    <s v="N"/>
    <s v="N"/>
    <m/>
    <m/>
    <s v="2021-04-13"/>
    <m/>
    <m/>
    <m/>
    <m/>
    <m/>
    <m/>
    <m/>
    <m/>
    <m/>
    <m/>
    <m/>
    <m/>
    <m/>
    <m/>
    <m/>
    <m/>
    <m/>
    <m/>
    <m/>
    <s v="  "/>
    <s v="NORTH COAST"/>
    <s v="SANTA ROSA 01"/>
    <s v="23:47"/>
    <n v="44296"/>
    <n v="1312892"/>
    <s v="T005262118"/>
    <n v="13700"/>
    <s v="HIGHWAY 1"/>
    <s v="VALLEY FORD"/>
    <n v="38.335389999999997"/>
    <n v="-122.89556"/>
    <s v="W9TAXJD"/>
    <s v="JENSEN, ANTHONY"/>
    <n v="42271105"/>
    <s v="20210411 01:32"/>
    <n v="9110"/>
    <m/>
    <s v="MAJOR CAR ACCIDENT-CARS DID NOT STRIKE POLE-CAR FIRE DAMAGED POLE-POLE OK NON EMERGENCY REPLACEMENT NEEDED-TURED IN 6 MONTH B TAG FOR POLE REPLACEMENT-ACCIDENT DID NOT CAUSE OUTAGE-CHECKED ALL ADJACENT POLES OK-PWR OK"/>
    <s v="Y"/>
    <m/>
    <m/>
    <m/>
    <n v="38.335389999999997"/>
    <n v="-122.89556"/>
    <m/>
    <s v="CHP"/>
    <m/>
    <s v="N"/>
    <s v="Y"/>
    <m/>
    <s v="Clear"/>
    <m/>
    <s v="Vehicle"/>
    <s v="VEHICLE FIRE DAMAGED POLE"/>
    <s v="Calm"/>
    <m/>
    <s v="Vehicle Accident"/>
    <m/>
    <s v="Structure Only"/>
    <m/>
    <s v="Fire Dept"/>
    <m/>
    <s v="Overhead"/>
    <m/>
    <s v="N"/>
    <m/>
    <m/>
    <m/>
    <s v="VEHICLE"/>
    <s v="POLE-WOOD"/>
    <s v="N"/>
    <s v="  "/>
    <m/>
    <m/>
    <m/>
    <m/>
    <m/>
    <m/>
    <m/>
    <m/>
    <m/>
    <m/>
    <m/>
    <m/>
    <m/>
    <m/>
    <m/>
    <m/>
    <m/>
    <m/>
    <m/>
    <m/>
    <m/>
    <m/>
    <m/>
    <m/>
    <m/>
    <m/>
    <m/>
    <m/>
    <m/>
    <m/>
    <m/>
    <m/>
    <m/>
    <m/>
    <m/>
    <m/>
    <m/>
    <m/>
    <m/>
    <m/>
    <m/>
    <m/>
    <m/>
    <m/>
    <m/>
    <m/>
    <m/>
  </r>
  <r>
    <n v="353"/>
    <s v="AGFC"/>
    <s v="3 - QC Complete"/>
    <n v="44298"/>
    <n v="44617"/>
    <s v="Third party fire burned PG&amp;E pole and overhead switch. Troubleman notes state PG&amp;E assets are okay. Farmer buring field is the cause of the ignition."/>
    <s v="\\fxshare-nas05\quotashare-fs01\ESA\5 - Ignition Tracking\2021_Ignition_QC_Folders\20210410_nan_nan_nan_T005261997"/>
    <s v=" "/>
    <m/>
    <m/>
    <m/>
    <m/>
    <m/>
    <s v="Not In Scope"/>
    <m/>
    <m/>
    <m/>
    <m/>
    <m/>
    <m/>
    <m/>
    <m/>
    <m/>
    <m/>
    <m/>
    <m/>
    <m/>
    <m/>
    <m/>
    <m/>
    <m/>
    <m/>
    <m/>
    <m/>
    <m/>
    <m/>
    <m/>
    <m/>
    <m/>
    <m/>
    <m/>
    <m/>
    <m/>
    <m/>
    <m/>
    <m/>
    <m/>
    <m/>
    <m/>
    <m/>
    <m/>
    <m/>
    <m/>
    <m/>
    <m/>
    <m/>
    <m/>
    <m/>
    <m/>
    <m/>
    <s v=" "/>
    <x v="259"/>
    <s v="16:16:00"/>
    <m/>
    <m/>
    <s v="FAS"/>
    <s v="N"/>
    <s v="N"/>
    <m/>
    <m/>
    <m/>
    <s v="T005261997"/>
    <m/>
    <m/>
    <m/>
    <m/>
    <s v=" "/>
    <x v="0"/>
    <x v="1"/>
    <s v="N"/>
    <s v="N"/>
    <s v="N"/>
    <s v="Farmer was burning field, which resulted in a pole fire and slight damage to overhead switch. All PG&amp;E assets deemed okay by troubleman and the cause of the ignition was third party, not PG&amp;E assets."/>
    <s v="Not PG&amp;E"/>
    <s v="Vegetation"/>
    <m/>
    <m/>
    <m/>
    <s v="&lt;0.25"/>
    <m/>
    <m/>
    <m/>
    <m/>
    <m/>
    <s v="Other Fire: Non-PG&amp;E related"/>
    <m/>
    <m/>
    <m/>
    <s v="Overbuild"/>
    <x v="1"/>
    <m/>
    <m/>
    <m/>
    <s v=" "/>
    <x v="0"/>
    <n v="39.219288300000002"/>
    <n v="-122.1531517"/>
    <s v="Colusa"/>
    <s v="MAXWELL 1102"/>
    <n v="12000"/>
    <m/>
    <x v="0"/>
    <s v="Colusa FD"/>
    <s v="Agriculture"/>
    <m/>
    <m/>
    <s v="N"/>
    <m/>
    <m/>
    <m/>
    <m/>
    <s v="N"/>
    <s v="N"/>
    <m/>
    <m/>
    <s v="2021-04-13"/>
    <m/>
    <m/>
    <m/>
    <m/>
    <m/>
    <m/>
    <m/>
    <m/>
    <m/>
    <m/>
    <m/>
    <m/>
    <m/>
    <m/>
    <m/>
    <m/>
    <m/>
    <m/>
    <m/>
    <s v="  "/>
    <s v="SACRAMENTO"/>
    <s v="COLUSA"/>
    <s v="16:16"/>
    <n v="44296"/>
    <m/>
    <s v="T005261997"/>
    <s v="UNKNOWN"/>
    <s v="2 MILE RD NORTH OF LUR"/>
    <s v="WILLIAMS"/>
    <m/>
    <m/>
    <s v="S2TTLSP"/>
    <s v="STOCKING, THOM"/>
    <m/>
    <s v="20210410 17:19"/>
    <n v="9002"/>
    <m/>
    <s v="found switch underbuild pole burned up past switch handle.  pole is ok and sound. fd put out ground fire"/>
    <s v="Y"/>
    <m/>
    <m/>
    <s v="39.2192883,-122.1531517,17.300000,3D"/>
    <m/>
    <m/>
    <m/>
    <s v="unknown"/>
    <m/>
    <s v="N"/>
    <s v="Y"/>
    <m/>
    <s v="Clear"/>
    <m/>
    <s v="Private Land"/>
    <m/>
    <s v="Calm"/>
    <m/>
    <s v="3rd Party"/>
    <m/>
    <s v="3 meters - 0.25 Acres"/>
    <m/>
    <s v="Fire Dept"/>
    <s v="colusa fd  no one onsite upon arrival fire out"/>
    <s v="Overbuild"/>
    <m/>
    <s v="N"/>
    <m/>
    <m/>
    <m/>
    <s v="OTHER"/>
    <s v="POLE-WOOD"/>
    <s v="N"/>
    <s v="  "/>
    <m/>
    <m/>
    <m/>
    <m/>
    <m/>
    <m/>
    <m/>
    <m/>
    <m/>
    <m/>
    <m/>
    <m/>
    <m/>
    <m/>
    <m/>
    <m/>
    <m/>
    <m/>
    <m/>
    <m/>
    <m/>
    <m/>
    <m/>
    <m/>
    <m/>
    <m/>
    <m/>
    <m/>
    <m/>
    <m/>
    <m/>
    <m/>
    <m/>
    <m/>
    <m/>
    <m/>
    <m/>
    <m/>
    <m/>
    <m/>
    <m/>
    <m/>
    <m/>
    <m/>
    <m/>
    <m/>
    <m/>
  </r>
  <r>
    <n v="352"/>
    <s v="AGFC"/>
    <s v="3 - QC Complete"/>
    <n v="44298"/>
    <n v="44617"/>
    <s v="Structure fire, not attributable to PG&amp;E."/>
    <s v="\\fxshare-nas05\quotashare-fs01\ESA\5 - Ignition Tracking\2021_Ignition_QC_Folders\20210410_nan_nan_nan_9624101507"/>
    <s v=" "/>
    <m/>
    <m/>
    <m/>
    <m/>
    <m/>
    <s v="Not In Scope"/>
    <m/>
    <m/>
    <m/>
    <m/>
    <m/>
    <m/>
    <m/>
    <m/>
    <m/>
    <m/>
    <m/>
    <m/>
    <m/>
    <m/>
    <m/>
    <m/>
    <m/>
    <m/>
    <m/>
    <m/>
    <m/>
    <m/>
    <m/>
    <m/>
    <m/>
    <m/>
    <m/>
    <m/>
    <m/>
    <m/>
    <m/>
    <m/>
    <m/>
    <m/>
    <m/>
    <m/>
    <m/>
    <m/>
    <m/>
    <m/>
    <m/>
    <m/>
    <m/>
    <m/>
    <m/>
    <m/>
    <s v=" "/>
    <x v="259"/>
    <s v="06:03:00"/>
    <m/>
    <m/>
    <s v="FAS"/>
    <s v="N"/>
    <s v="N"/>
    <m/>
    <m/>
    <m/>
    <n v="9624101507"/>
    <m/>
    <m/>
    <m/>
    <m/>
    <s v=" "/>
    <x v="0"/>
    <x v="1"/>
    <s v="N"/>
    <s v="N"/>
    <s v="N"/>
    <s v="Structure fire, not attributable to PG&amp;E."/>
    <s v="Not PG&amp;E"/>
    <s v="Building"/>
    <m/>
    <m/>
    <m/>
    <s v="&lt;0.25"/>
    <s v="fire did not burn house down"/>
    <m/>
    <m/>
    <m/>
    <m/>
    <s v="Other Fire: Non-PG&amp;E related"/>
    <m/>
    <m/>
    <m/>
    <s v="Overhead"/>
    <x v="1"/>
    <m/>
    <m/>
    <m/>
    <s v=" "/>
    <x v="0"/>
    <n v="37.246000000000002"/>
    <n v="-121.0151"/>
    <s v="Merced"/>
    <s v="GUSTINE 1102"/>
    <n v="12000"/>
    <m/>
    <x v="0"/>
    <s v="Gustine FD"/>
    <s v="Herbaceous"/>
    <m/>
    <m/>
    <s v="N"/>
    <m/>
    <m/>
    <m/>
    <m/>
    <s v="N"/>
    <s v="N"/>
    <m/>
    <m/>
    <s v="2021-04-13"/>
    <m/>
    <m/>
    <m/>
    <m/>
    <m/>
    <m/>
    <m/>
    <m/>
    <m/>
    <m/>
    <m/>
    <m/>
    <m/>
    <m/>
    <m/>
    <m/>
    <m/>
    <m/>
    <m/>
    <s v="  "/>
    <s v="YOSEMITE"/>
    <s v="NEWMAN"/>
    <s v="06:03"/>
    <n v="44296"/>
    <m/>
    <n v="9624101507"/>
    <n v="29144"/>
    <s v="SULLIVAN RD"/>
    <s v="GUSTINE"/>
    <n v="37.245927000000002"/>
    <n v="-121.01575099999999"/>
    <s v="Y1TT1HK"/>
    <s v="HEADINGS, THOMAS"/>
    <n v="163111102"/>
    <s v="20210410 08:16"/>
    <n v="1121"/>
    <m/>
    <s v="FIRE IN BASEMENT OF 29144 SULLIVAN RD, GUSTINE. FIRE DEPARTMENT PUT OUT FIRE AND SECURED UTILITIES. CUSTOMER EQUIPMENT WAS THE CAUSE. NO DISCONNECT NEEDED."/>
    <s v="Y"/>
    <m/>
    <m/>
    <m/>
    <n v="37.246000000000002"/>
    <n v="-121.0151"/>
    <m/>
    <s v="209 966 3621"/>
    <m/>
    <s v="N"/>
    <s v="Y"/>
    <s v="N"/>
    <s v="Clear"/>
    <m/>
    <s v="Private Land"/>
    <m/>
    <s v="Calm"/>
    <m/>
    <s v="3rd Party"/>
    <m/>
    <s v="Other (Comments)"/>
    <s v="fire did not burn house down"/>
    <s v="Fire Dept"/>
    <m/>
    <s v="Overhead"/>
    <m/>
    <s v="N"/>
    <m/>
    <m/>
    <m/>
    <m/>
    <m/>
    <m/>
    <s v="  "/>
    <m/>
    <m/>
    <m/>
    <m/>
    <m/>
    <m/>
    <m/>
    <m/>
    <m/>
    <m/>
    <m/>
    <m/>
    <m/>
    <m/>
    <m/>
    <m/>
    <m/>
    <m/>
    <m/>
    <m/>
    <m/>
    <m/>
    <m/>
    <m/>
    <m/>
    <m/>
    <m/>
    <m/>
    <m/>
    <m/>
    <m/>
    <m/>
    <m/>
    <m/>
    <m/>
    <m/>
    <m/>
    <m/>
    <m/>
    <m/>
    <m/>
    <m/>
    <m/>
    <m/>
    <m/>
    <m/>
    <m/>
  </r>
  <r>
    <n v="351"/>
    <s v="AGFC"/>
    <s v="3 - QC Complete"/>
    <n v="44298"/>
    <n v="44617"/>
    <s v="Structure fire, not attributable to PG&amp;E."/>
    <s v="\\fxshare-nas05\quotashare-fs01\ESA\5 - Ignition Tracking\2021_Ignition_QC_Folders\20210410_nan_nan_nan_2380027257"/>
    <s v=" "/>
    <m/>
    <m/>
    <m/>
    <m/>
    <m/>
    <s v="Not In Scope"/>
    <m/>
    <m/>
    <m/>
    <m/>
    <m/>
    <m/>
    <m/>
    <m/>
    <m/>
    <m/>
    <m/>
    <m/>
    <m/>
    <m/>
    <m/>
    <m/>
    <m/>
    <m/>
    <m/>
    <m/>
    <m/>
    <m/>
    <m/>
    <m/>
    <m/>
    <m/>
    <m/>
    <m/>
    <m/>
    <m/>
    <m/>
    <m/>
    <m/>
    <m/>
    <m/>
    <m/>
    <m/>
    <m/>
    <m/>
    <m/>
    <m/>
    <m/>
    <m/>
    <m/>
    <m/>
    <m/>
    <s v=" "/>
    <x v="259"/>
    <s v="02:50:00"/>
    <m/>
    <m/>
    <s v="FAS"/>
    <s v="N"/>
    <s v="N"/>
    <m/>
    <m/>
    <m/>
    <n v="2380027257"/>
    <m/>
    <m/>
    <m/>
    <m/>
    <s v=" "/>
    <x v="0"/>
    <x v="1"/>
    <s v="N"/>
    <s v="N"/>
    <s v="N"/>
    <s v="Structure fire, not attributable to PG&amp;E."/>
    <s v="Not PG&amp;E"/>
    <s v="Building"/>
    <m/>
    <m/>
    <m/>
    <s v="Structure-only"/>
    <m/>
    <m/>
    <m/>
    <m/>
    <m/>
    <s v="Other Fire: Non-PG&amp;E related"/>
    <m/>
    <m/>
    <m/>
    <s v="Overhead"/>
    <x v="1"/>
    <m/>
    <m/>
    <m/>
    <s v=" "/>
    <x v="0"/>
    <n v="37.676306699999998"/>
    <n v="-122.109565"/>
    <s v="Alameda"/>
    <s v="GRANT 1108"/>
    <n v="12000"/>
    <m/>
    <x v="0"/>
    <s v="ALCO FD"/>
    <s v="Urban"/>
    <m/>
    <m/>
    <s v="N"/>
    <m/>
    <m/>
    <m/>
    <m/>
    <s v="N"/>
    <s v="N"/>
    <m/>
    <m/>
    <s v="2021-04-13"/>
    <m/>
    <m/>
    <m/>
    <m/>
    <m/>
    <m/>
    <m/>
    <m/>
    <m/>
    <m/>
    <m/>
    <m/>
    <m/>
    <m/>
    <m/>
    <m/>
    <m/>
    <m/>
    <m/>
    <s v="  "/>
    <s v="MISSION"/>
    <s v="HAYWARD 04"/>
    <s v="02:50"/>
    <n v="44296"/>
    <m/>
    <n v="2380027257"/>
    <n v="20449"/>
    <s v="MEEKLAND AVE"/>
    <s v="HAYWARD"/>
    <n v="37.675606999999999"/>
    <n v="-122.109099"/>
    <s v="M2TIXA2"/>
    <s v="ARAQUISTAIN, IGNACIO"/>
    <n v="14381108"/>
    <s v="20210410 03:34"/>
    <n v="2402"/>
    <m/>
    <s v="REMOVED METER PER ALCO FIRE"/>
    <s v="Y"/>
    <m/>
    <m/>
    <s v="37.6763067,-122.1095650,6.000000,3D"/>
    <m/>
    <m/>
    <s v="STRUCTURE FIRE TO ABANDONED BUILDING"/>
    <s v="ALCO FIRE"/>
    <m/>
    <s v="N"/>
    <s v="Y"/>
    <s v="N"/>
    <s v="Clear"/>
    <m/>
    <s v="Structures"/>
    <m/>
    <s v="Calm"/>
    <m/>
    <s v="3rd Party"/>
    <m/>
    <s v="Structure Only"/>
    <m/>
    <s v="Fire Dept"/>
    <m/>
    <s v="Overhead"/>
    <m/>
    <s v="N"/>
    <m/>
    <m/>
    <m/>
    <m/>
    <m/>
    <m/>
    <s v="  "/>
    <m/>
    <m/>
    <m/>
    <m/>
    <m/>
    <m/>
    <m/>
    <m/>
    <m/>
    <m/>
    <m/>
    <m/>
    <m/>
    <m/>
    <m/>
    <m/>
    <m/>
    <m/>
    <m/>
    <m/>
    <m/>
    <m/>
    <m/>
    <m/>
    <m/>
    <m/>
    <m/>
    <m/>
    <m/>
    <m/>
    <m/>
    <m/>
    <m/>
    <m/>
    <m/>
    <m/>
    <m/>
    <m/>
    <m/>
    <m/>
    <m/>
    <m/>
    <m/>
    <m/>
    <m/>
    <m/>
    <m/>
  </r>
  <r>
    <n v="350"/>
    <s v="AGFC"/>
    <s v="3 - QC Complete"/>
    <n v="44295"/>
    <n v="44617"/>
    <s v="Duplicate of index #349. Structure fire, not attributable to PG&amp;E."/>
    <s v="\\fxshare-nas05\quotashare-fs01\ESA\5 - Ignition Tracking\2021_Ignition_QC_Folders\20210409_nan_nan_nan_X315917381"/>
    <s v=" "/>
    <m/>
    <m/>
    <m/>
    <m/>
    <m/>
    <s v="Not In Scope"/>
    <m/>
    <m/>
    <m/>
    <m/>
    <m/>
    <m/>
    <m/>
    <m/>
    <m/>
    <m/>
    <m/>
    <m/>
    <m/>
    <m/>
    <m/>
    <m/>
    <m/>
    <m/>
    <m/>
    <m/>
    <m/>
    <m/>
    <m/>
    <m/>
    <m/>
    <m/>
    <m/>
    <m/>
    <m/>
    <m/>
    <m/>
    <m/>
    <m/>
    <m/>
    <m/>
    <m/>
    <m/>
    <m/>
    <m/>
    <m/>
    <m/>
    <m/>
    <m/>
    <m/>
    <m/>
    <m/>
    <s v=" "/>
    <x v="260"/>
    <s v="07:09:00"/>
    <m/>
    <m/>
    <s v="FAS"/>
    <s v="N"/>
    <s v="Y"/>
    <m/>
    <m/>
    <m/>
    <s v="X315917381"/>
    <m/>
    <m/>
    <m/>
    <m/>
    <s v=" "/>
    <x v="0"/>
    <x v="1"/>
    <s v="N"/>
    <s v="N"/>
    <s v="N"/>
    <s v="Duplicate of index #349. Structure fire, not attributable to PG&amp;E."/>
    <s v="Not PG&amp;E"/>
    <s v="Building"/>
    <m/>
    <m/>
    <m/>
    <s v="Structure-only"/>
    <m/>
    <m/>
    <m/>
    <m/>
    <m/>
    <s v="Duplicate"/>
    <m/>
    <m/>
    <m/>
    <s v="Underground"/>
    <x v="1"/>
    <m/>
    <m/>
    <m/>
    <s v=" "/>
    <x v="0"/>
    <n v="36.559186699999998"/>
    <n v="-119.38773999999999"/>
    <s v="Tulare"/>
    <s v="REEDLEY 1101"/>
    <n v="12000"/>
    <m/>
    <x v="0"/>
    <s v="Dinuba FD"/>
    <s v="Urban"/>
    <m/>
    <m/>
    <s v="N"/>
    <m/>
    <m/>
    <m/>
    <m/>
    <s v="N"/>
    <s v="N"/>
    <m/>
    <m/>
    <s v="2021-04-09"/>
    <m/>
    <m/>
    <m/>
    <m/>
    <m/>
    <m/>
    <m/>
    <m/>
    <m/>
    <m/>
    <m/>
    <m/>
    <m/>
    <m/>
    <m/>
    <m/>
    <m/>
    <m/>
    <m/>
    <s v="  "/>
    <s v="FRESNO"/>
    <s v="DINUBA 01"/>
    <s v="07:09"/>
    <n v="44295"/>
    <m/>
    <s v="X315917381"/>
    <n v="1611"/>
    <s v="THOMAS CT"/>
    <s v="DINUBA"/>
    <n v="36.559232999999999"/>
    <n v="-119.387788"/>
    <s v="F6TJKBX"/>
    <s v="BUCHANAN, JORDAN"/>
    <n v="252341101"/>
    <s v="20210409 08:05"/>
    <n v="2640"/>
    <m/>
    <s v="pulled meter"/>
    <s v="Y"/>
    <m/>
    <m/>
    <s v="36.5591867,-119.3877400,98.700000,3D"/>
    <m/>
    <m/>
    <m/>
    <s v="Dinuba Fire Dept"/>
    <m/>
    <s v="N"/>
    <s v="Y"/>
    <s v="Y"/>
    <s v="Clear"/>
    <m/>
    <s v="Structures"/>
    <m/>
    <s v="Calm"/>
    <m/>
    <s v="3rd Party"/>
    <m/>
    <s v="Structure Only"/>
    <m/>
    <s v="Fire Dept"/>
    <m/>
    <s v="Subsurface"/>
    <m/>
    <s v="N"/>
    <m/>
    <m/>
    <m/>
    <m/>
    <m/>
    <m/>
    <s v="  "/>
    <m/>
    <m/>
    <m/>
    <m/>
    <m/>
    <m/>
    <m/>
    <m/>
    <m/>
    <m/>
    <m/>
    <m/>
    <m/>
    <m/>
    <m/>
    <m/>
    <m/>
    <m/>
    <m/>
    <m/>
    <m/>
    <m/>
    <m/>
    <m/>
    <m/>
    <m/>
    <m/>
    <m/>
    <m/>
    <m/>
    <m/>
    <m/>
    <m/>
    <m/>
    <m/>
    <m/>
    <m/>
    <m/>
    <m/>
    <m/>
    <m/>
    <m/>
    <m/>
    <m/>
    <m/>
    <m/>
    <m/>
  </r>
  <r>
    <n v="349"/>
    <s v="AGFC"/>
    <s v="3 - QC Complete"/>
    <n v="44295"/>
    <n v="44617"/>
    <s v="Structure fire, not attributable to PG&amp;E."/>
    <s v="\\fxshare-nas05\quotashare-fs01\ESA\5 - Ignition Tracking\2021_Ignition_QC_Folders\20210409_nan_nan_nan_7254375327"/>
    <s v=" "/>
    <m/>
    <m/>
    <m/>
    <m/>
    <m/>
    <s v="Not In Scope"/>
    <m/>
    <m/>
    <m/>
    <m/>
    <m/>
    <m/>
    <m/>
    <m/>
    <m/>
    <m/>
    <m/>
    <m/>
    <m/>
    <m/>
    <m/>
    <m/>
    <m/>
    <m/>
    <m/>
    <m/>
    <m/>
    <m/>
    <m/>
    <m/>
    <m/>
    <m/>
    <m/>
    <m/>
    <m/>
    <m/>
    <m/>
    <m/>
    <m/>
    <m/>
    <m/>
    <m/>
    <m/>
    <m/>
    <m/>
    <m/>
    <m/>
    <m/>
    <m/>
    <m/>
    <m/>
    <m/>
    <s v=" "/>
    <x v="260"/>
    <s v="07:07:00"/>
    <m/>
    <m/>
    <s v="FAS"/>
    <s v="N"/>
    <s v="N"/>
    <m/>
    <m/>
    <m/>
    <n v="7254375327"/>
    <m/>
    <m/>
    <m/>
    <m/>
    <s v=" "/>
    <x v="0"/>
    <x v="1"/>
    <s v="N"/>
    <s v="N"/>
    <s v="N"/>
    <s v="Structure fire, not attributable to PG&amp;E"/>
    <s v="Not PG&amp;E"/>
    <s v="Building"/>
    <m/>
    <m/>
    <m/>
    <s v="Structure-only"/>
    <m/>
    <m/>
    <m/>
    <m/>
    <m/>
    <s v="Other Fire: Non-PG&amp;E related"/>
    <m/>
    <m/>
    <m/>
    <s v="Underground"/>
    <x v="1"/>
    <m/>
    <m/>
    <m/>
    <s v=" "/>
    <x v="0"/>
    <n v="36.559231699999998"/>
    <n v="-119.3879283"/>
    <s v="Tulare"/>
    <s v="REEDLEY 1101"/>
    <n v="12000"/>
    <m/>
    <x v="0"/>
    <s v="Dinuba FD"/>
    <s v="Agriculture"/>
    <m/>
    <m/>
    <s v="N"/>
    <m/>
    <m/>
    <m/>
    <m/>
    <s v="N"/>
    <s v="N"/>
    <m/>
    <m/>
    <s v="2021-04-09"/>
    <m/>
    <m/>
    <m/>
    <m/>
    <m/>
    <m/>
    <m/>
    <m/>
    <m/>
    <m/>
    <m/>
    <m/>
    <m/>
    <m/>
    <m/>
    <m/>
    <m/>
    <m/>
    <m/>
    <s v="  "/>
    <s v="FRESNO"/>
    <s v="DINUBA 01"/>
    <s v="07:07"/>
    <n v="44295"/>
    <m/>
    <s v="7254375327"/>
    <n v="1611"/>
    <s v="THOMAS CT"/>
    <s v="DINUBA"/>
    <n v="36.559232999999999"/>
    <n v="-119.387788"/>
    <s v="F6TJMRY"/>
    <s v="ROGERS, JAMES"/>
    <n v="252341101"/>
    <s v="20210409 08:12"/>
    <n v="2640"/>
    <m/>
    <s v="PULLED METER PER FD"/>
    <s v="Y"/>
    <m/>
    <m/>
    <s v="36.5592317,-119.3879283,99.500000,3D"/>
    <m/>
    <m/>
    <m/>
    <s v="DINUBA FD"/>
    <m/>
    <s v="N"/>
    <s v="Y"/>
    <s v="Y"/>
    <s v="Clear"/>
    <m/>
    <s v="Structures"/>
    <m/>
    <s v="Calm"/>
    <m/>
    <s v="3rd Party"/>
    <m/>
    <s v="Structure Only"/>
    <m/>
    <s v="Fire Dept"/>
    <m/>
    <s v="Subsurface"/>
    <m/>
    <s v="N"/>
    <m/>
    <m/>
    <m/>
    <m/>
    <m/>
    <m/>
    <s v="  "/>
    <m/>
    <m/>
    <m/>
    <m/>
    <m/>
    <m/>
    <m/>
    <m/>
    <m/>
    <m/>
    <m/>
    <m/>
    <m/>
    <m/>
    <m/>
    <m/>
    <m/>
    <m/>
    <m/>
    <m/>
    <m/>
    <m/>
    <m/>
    <m/>
    <m/>
    <m/>
    <m/>
    <m/>
    <m/>
    <m/>
    <m/>
    <m/>
    <m/>
    <m/>
    <m/>
    <m/>
    <m/>
    <m/>
    <m/>
    <m/>
    <m/>
    <m/>
    <m/>
    <m/>
    <m/>
    <m/>
    <m/>
  </r>
  <r>
    <n v="2410"/>
    <s v="L7SF"/>
    <s v="3 - QC Complete"/>
    <n v="44494"/>
    <n v="44617"/>
    <s v="Ave 24 and Rd 24 in Chowhilla; pole fire; 1P S/O FCO: 131221; burnt crossarm, insulator, and pole"/>
    <s v="\\fxshare-nas05\quotashare-fs01\ESA\5 - Ignition Tracking\Action Items, CAP Items, Missed Ignitions\Missed_Ignitions_Audit\003_SAP_Missed_Ignitions\20210408_558_1307637_120749359"/>
    <s v=" "/>
    <m/>
    <m/>
    <m/>
    <m/>
    <m/>
    <m/>
    <m/>
    <m/>
    <m/>
    <m/>
    <m/>
    <m/>
    <m/>
    <m/>
    <m/>
    <m/>
    <m/>
    <m/>
    <m/>
    <m/>
    <m/>
    <m/>
    <m/>
    <m/>
    <m/>
    <m/>
    <m/>
    <m/>
    <m/>
    <m/>
    <m/>
    <m/>
    <m/>
    <m/>
    <m/>
    <m/>
    <m/>
    <m/>
    <m/>
    <m/>
    <m/>
    <m/>
    <m/>
    <m/>
    <m/>
    <s v="Yes"/>
    <n v="44384"/>
    <m/>
    <s v="SWL9"/>
    <s v="SWL9@pge.com"/>
    <s v="ask all 7 fire questions"/>
    <m/>
    <s v=" "/>
    <x v="261"/>
    <m/>
    <n v="44292"/>
    <s v="09:05:00"/>
    <s v="SAP"/>
    <s v="Y"/>
    <s v="N"/>
    <n v="1307637"/>
    <m/>
    <m/>
    <s v="T005258370"/>
    <n v="120749359"/>
    <m/>
    <m/>
    <m/>
    <s v=" "/>
    <x v="0"/>
    <x v="0"/>
    <s v="N"/>
    <s v="N"/>
    <s v="N"/>
    <s v="On 2021-04-08, PG&amp;E observed an outage on the CHOWCHILLA 1104  12KV circuit in Madera County in a non-HFTD. Information indicates there was a PG&amp;E structure only fire, which we understand was suppressed by Cal Fire. There are no known property damage, injuries, or fatalities at this time. This information is preliminary."/>
    <s v="PG&amp;E"/>
    <m/>
    <m/>
    <s v="D"/>
    <m/>
    <s v="Structure-PG&amp;E only"/>
    <m/>
    <m/>
    <m/>
    <m/>
    <m/>
    <s v="Equipment - PG&amp;E"/>
    <s v="All types of equipment / facility failure"/>
    <s v="Insulator failure"/>
    <s v="N"/>
    <s v="Overhead"/>
    <x v="1"/>
    <s v="Pole"/>
    <m/>
    <n v="104018106"/>
    <s v=" "/>
    <x v="0"/>
    <n v="37.098724068099997"/>
    <n v="-120.1112018956"/>
    <s v="Madera"/>
    <s v="CHOWCHILLA 1104 "/>
    <n v="12000"/>
    <m/>
    <x v="0"/>
    <s v="Cal Fire"/>
    <s v="Agriculture"/>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348"/>
    <s v="AGFC"/>
    <s v="3 - QC Complete"/>
    <n v="44295"/>
    <n v="44617"/>
    <s v="FND STRUCK ATT LINE, CAL FIRE, CHP ONSITE, SMALL VEG FIRE STARTED, NO PGE EQUIP DAMAGE FND, POSS ATT AND PGE PRIMARY CONTACT AT ROAD XING, CALL MIKE WATERS WITH BUTTE UNIT FOR ANY INFO AT 530-521-8768"/>
    <s v="\\fxshare-nas05\quotashare-fs01\ESA\5 - Ignition Tracking\2021_Ignition_QC_Folders\20210408_1310998_21-0046336.1(2 outages)_nan_T005260525"/>
    <s v=" "/>
    <m/>
    <m/>
    <m/>
    <m/>
    <s v="Exponent - Fault Analysis"/>
    <s v="Fault Tree"/>
    <s v="Not Required"/>
    <m/>
    <m/>
    <s v="Not Required"/>
    <m/>
    <m/>
    <m/>
    <m/>
    <m/>
    <m/>
    <m/>
    <s v="Not Required"/>
    <m/>
    <m/>
    <m/>
    <m/>
    <m/>
    <m/>
    <m/>
    <m/>
    <m/>
    <m/>
    <m/>
    <m/>
    <m/>
    <m/>
    <m/>
    <m/>
    <m/>
    <m/>
    <m/>
    <m/>
    <m/>
    <m/>
    <m/>
    <m/>
    <m/>
    <m/>
    <m/>
    <m/>
    <m/>
    <m/>
    <m/>
    <m/>
    <m/>
    <m/>
    <s v=" "/>
    <x v="261"/>
    <s v="13:04:00"/>
    <n v="44294"/>
    <s v="13:03:00"/>
    <s v="FAS"/>
    <s v="N"/>
    <s v="N"/>
    <n v="1310998"/>
    <s v="21-0046336.1(2 outages)"/>
    <m/>
    <s v="T005260525"/>
    <m/>
    <m/>
    <m/>
    <s v="PG&amp;E _348_Ignition_20210408_1.jpg"/>
    <s v=" "/>
    <x v="1"/>
    <x v="0"/>
    <s v="Y"/>
    <s v="Y"/>
    <s v="N"/>
    <s v="On April 8, 2021 at 1304 hours, a PG&amp;E troubleman was dispatched to the Clark Road 1102 Distribution Circuit on Clark Rd in Butte County for reports of a wire down outage. Initial analysis indicates 3rd party vehicle contact resulted in an ignition. A third semi-truck hauling an oversized load snagged communication lines that were attached to PG&amp;E facilities. This caused the communication lines to make contact with overhead primary conductors, resulting in a small vegetation ignition. The ensuing fire was 3 meter - 0.25 acre in size and was extinguished by Cal Fire. The responding troubleman and fire agency both confirmed no damaged to PG&amp;E assets that required repair."/>
    <s v="PG&amp;E"/>
    <s v="Vegetation"/>
    <m/>
    <s v="D"/>
    <s v="D"/>
    <s v="&lt;0.25"/>
    <m/>
    <m/>
    <m/>
    <m/>
    <m/>
    <s v="Contact - 3rd Party"/>
    <s v="Contact from object"/>
    <s v="Vehicle contact"/>
    <s v="Y"/>
    <s v="Overhead"/>
    <x v="0"/>
    <s v="Conductor - Primary"/>
    <m/>
    <s v="103091102 "/>
    <s v=" "/>
    <x v="1"/>
    <n v="39.663535000000003"/>
    <n v="-121.628405"/>
    <s v="Butte"/>
    <s v="CLARK ROAD 1102"/>
    <n v="12000"/>
    <m/>
    <x v="0"/>
    <s v="Cal Fire"/>
    <s v="Herbaceous"/>
    <m/>
    <m/>
    <s v="Y"/>
    <s v="Camp 2018"/>
    <m/>
    <n v="280"/>
    <m/>
    <s v="N"/>
    <s v="N"/>
    <m/>
    <m/>
    <s v="2021-04-09"/>
    <m/>
    <m/>
    <m/>
    <m/>
    <m/>
    <m/>
    <m/>
    <m/>
    <m/>
    <m/>
    <m/>
    <m/>
    <m/>
    <m/>
    <m/>
    <m/>
    <m/>
    <m/>
    <m/>
    <s v="  "/>
    <s v="NORTH VALLEY"/>
    <s v="PARADISE"/>
    <s v="13:04"/>
    <n v="44294"/>
    <n v="1310998"/>
    <s v="T005260525"/>
    <n v="3077"/>
    <s v="CLARK RD"/>
    <s v="OROVILLE"/>
    <n v="39.657020000000003"/>
    <n v="-121.63121"/>
    <s v="V2TAST2"/>
    <s v="THORNE III, ALLAN"/>
    <n v="103091102"/>
    <s v="20210408 14:06"/>
    <n v="9002"/>
    <m/>
    <s v="FND STRUCK ATT LINE, CAL FIRE, CHP ONSITE, SMALL VEG FIRE STARTED, NO PGE EQUIP DAMAGE FND, POSS ATT AND PGE PRIMARY CONTACT AT ROAD XING, CALL MIKE WATERS WITH BUTTE UNIT FOR ANY INFO AT 530-521-8768"/>
    <s v="Y"/>
    <n v="2"/>
    <s v="\\fxshare-nas05\quotashare-fs01\ESA\5 - Ignition Tracking\Fire_Tab_Attachment_Files"/>
    <s v="39.6635350,-121.6284050,116.400000,3D"/>
    <m/>
    <m/>
    <m/>
    <s v="MIKE WATERS 530-521-8768"/>
    <m/>
    <s v="N"/>
    <s v="Y"/>
    <m/>
    <s v="Clear"/>
    <m/>
    <s v="Private Land"/>
    <m/>
    <s v="Calm"/>
    <m/>
    <s v="Vehicle Accident"/>
    <m/>
    <s v="3 meters - 0.25 Acres"/>
    <m/>
    <s v="Cal Fire"/>
    <m/>
    <s v="Overhead"/>
    <m/>
    <s v="Y"/>
    <s v="PICS"/>
    <s v="PG&amp;E Employee"/>
    <m/>
    <s v="VEHICLE"/>
    <s v="CONDUCTOR, OVERHEAD"/>
    <s v="N"/>
    <s v="  "/>
    <s v="Unplanned"/>
    <s v="North Valley"/>
    <s v="Paradise"/>
    <s v="103091102, CLARK ROAD-1102"/>
    <s v="21-0046336.1(2 outages)"/>
    <s v="Unplanned"/>
    <s v="Clear;32-90 F"/>
    <s v="188"/>
    <n v="6956"/>
    <s v="NO"/>
    <s v="Force Out"/>
    <s v="Sustained"/>
    <s v="No"/>
    <s v="2582"/>
    <s v="OH"/>
    <s v="Line Recloser"/>
    <n v="1310998"/>
    <s v="Conductor, Overhead, Normal"/>
    <s v="A &amp; B"/>
    <m/>
    <m/>
    <s v="CLARK RD &amp; DOUBLETREE RD"/>
    <s v="NONE"/>
    <m/>
    <m/>
    <m/>
    <s v="No"/>
    <s v="Equipment Failure/Involved, Overhead"/>
    <m/>
    <s v="No"/>
    <n v="1"/>
    <n v="110"/>
    <s v="MTHE"/>
    <s v="Distribution Circuit"/>
    <s v="MTHE"/>
    <s v="04/08/21 13:03"/>
    <s v="MTHE"/>
    <s v="04/08/21 13:40"/>
    <s v="04/08/21 14:08"/>
    <s v="No"/>
    <n v="1618683"/>
    <s v="21-0046336"/>
    <s v="2582"/>
    <n v="103091102"/>
    <s v="04/08/21 13:03"/>
    <m/>
    <m/>
  </r>
  <r>
    <n v="347"/>
    <s v="AGFC"/>
    <s v="3 - QC Complete"/>
    <n v="44295"/>
    <n v="44617"/>
    <s v="Structure fire, not attributable to PG&amp;E."/>
    <s v="\\fxshare-nas05\quotashare-fs01\ESA\5 - Ignition Tracking\2021_Ignition_QC_Folders\20210408_nan_nan_nan_8127004963"/>
    <s v=" "/>
    <m/>
    <m/>
    <m/>
    <m/>
    <m/>
    <s v="Not In Scope"/>
    <m/>
    <m/>
    <m/>
    <m/>
    <m/>
    <m/>
    <m/>
    <m/>
    <m/>
    <m/>
    <m/>
    <m/>
    <m/>
    <m/>
    <m/>
    <m/>
    <m/>
    <m/>
    <m/>
    <m/>
    <m/>
    <m/>
    <m/>
    <m/>
    <m/>
    <m/>
    <m/>
    <m/>
    <m/>
    <m/>
    <m/>
    <m/>
    <m/>
    <m/>
    <m/>
    <m/>
    <m/>
    <m/>
    <m/>
    <m/>
    <m/>
    <m/>
    <m/>
    <m/>
    <m/>
    <m/>
    <s v=" "/>
    <x v="261"/>
    <s v="06:26:00"/>
    <m/>
    <m/>
    <s v="FAS"/>
    <s v="N"/>
    <s v="N"/>
    <m/>
    <m/>
    <m/>
    <n v="8127004963"/>
    <m/>
    <m/>
    <m/>
    <m/>
    <s v=" "/>
    <x v="0"/>
    <x v="1"/>
    <s v="N"/>
    <s v="N"/>
    <s v="N"/>
    <s v="Structure fire, not attributable to PG&amp;E"/>
    <s v="Not PG&amp;E"/>
    <s v="Building"/>
    <m/>
    <m/>
    <m/>
    <s v="&lt;0.25"/>
    <m/>
    <m/>
    <m/>
    <m/>
    <m/>
    <s v="Other Fire: Non-PG&amp;E related"/>
    <m/>
    <m/>
    <m/>
    <s v="Underground"/>
    <x v="1"/>
    <m/>
    <m/>
    <m/>
    <s v=" "/>
    <x v="0"/>
    <n v="37.333953299999997"/>
    <n v="-121.85214329999999"/>
    <s v="Santa Clara"/>
    <s v="EVERGREEN 2102 "/>
    <n v="12000"/>
    <m/>
    <x v="0"/>
    <s v="San Jose FD"/>
    <s v="Urban"/>
    <m/>
    <m/>
    <s v="N"/>
    <m/>
    <m/>
    <m/>
    <m/>
    <s v="N"/>
    <s v="N"/>
    <m/>
    <m/>
    <s v="2021-04-09"/>
    <m/>
    <m/>
    <m/>
    <m/>
    <m/>
    <m/>
    <m/>
    <m/>
    <m/>
    <m/>
    <m/>
    <m/>
    <m/>
    <m/>
    <m/>
    <m/>
    <m/>
    <m/>
    <m/>
    <s v="  "/>
    <s v="SAN JOSE"/>
    <s v="SAN JOSE 08"/>
    <s v="06:26"/>
    <n v="44294"/>
    <m/>
    <n v="8127004963"/>
    <n v="1221"/>
    <s v="STORY RD"/>
    <s v="SAN JOSE"/>
    <n v="37.333556000000002"/>
    <n v="-121.852795"/>
    <s v="J2TM1CI"/>
    <s v="CAMERON, MIKE"/>
    <n v="82012102"/>
    <s v="20210408 07:29"/>
    <n v="1120"/>
    <m/>
    <s v="structure fire, locked off main to unit 90 per san jose fire dept."/>
    <s v="Y"/>
    <m/>
    <m/>
    <s v="37.3339533,-121.8521433,31.000000,3D"/>
    <m/>
    <m/>
    <m/>
    <s v="San Jose Fire Dept."/>
    <m/>
    <s v="Y"/>
    <s v="Y"/>
    <s v="N"/>
    <s v="Clear"/>
    <m/>
    <s v="Structures"/>
    <m/>
    <s v="Calm"/>
    <m/>
    <s v="Unknown"/>
    <m/>
    <s v="Structure Only"/>
    <m/>
    <s v="Fire Dept"/>
    <m/>
    <s v="Underbuild"/>
    <m/>
    <s v="N"/>
    <m/>
    <m/>
    <m/>
    <m/>
    <m/>
    <m/>
    <s v="  "/>
    <m/>
    <m/>
    <m/>
    <m/>
    <m/>
    <m/>
    <m/>
    <m/>
    <m/>
    <m/>
    <m/>
    <m/>
    <m/>
    <m/>
    <m/>
    <m/>
    <m/>
    <m/>
    <m/>
    <m/>
    <m/>
    <m/>
    <m/>
    <m/>
    <m/>
    <m/>
    <m/>
    <m/>
    <m/>
    <m/>
    <m/>
    <m/>
    <m/>
    <m/>
    <m/>
    <m/>
    <m/>
    <m/>
    <m/>
    <m/>
    <m/>
    <m/>
    <m/>
    <m/>
    <m/>
    <m/>
    <m/>
  </r>
  <r>
    <n v="2413"/>
    <s v="L7SF"/>
    <s v="3 - QC Complete"/>
    <n v="44550"/>
    <n v="44617"/>
    <s v="30PN 1055 Weller Rd in Sunol; pole fire; burnt pole; down wire; meter 1010390830; unknown cause of fire as of 10/1/2021"/>
    <s v="\\fxshare-nas05\quotashare-fs01\ESA\5 - Ignition Tracking\Action Items, CAP Items, Missed Ignitions\Missed_Ignitions_Audit\003_SAP_Missed_Ignitions\20210407_573_nan_120744560"/>
    <s v=" "/>
    <m/>
    <m/>
    <m/>
    <m/>
    <m/>
    <m/>
    <m/>
    <m/>
    <m/>
    <m/>
    <m/>
    <m/>
    <m/>
    <m/>
    <m/>
    <m/>
    <m/>
    <m/>
    <m/>
    <m/>
    <m/>
    <m/>
    <m/>
    <m/>
    <m/>
    <m/>
    <m/>
    <m/>
    <m/>
    <m/>
    <m/>
    <m/>
    <m/>
    <m/>
    <m/>
    <m/>
    <m/>
    <m/>
    <m/>
    <m/>
    <m/>
    <m/>
    <m/>
    <m/>
    <m/>
    <m/>
    <m/>
    <m/>
    <m/>
    <m/>
    <m/>
    <m/>
    <s v=" "/>
    <x v="262"/>
    <m/>
    <n v="44291"/>
    <m/>
    <s v="SAP"/>
    <s v="Y"/>
    <s v="N"/>
    <m/>
    <m/>
    <m/>
    <m/>
    <n v="120744560"/>
    <m/>
    <m/>
    <m/>
    <s v=" "/>
    <x v="0"/>
    <x v="0"/>
    <s v="N"/>
    <s v="N"/>
    <s v="N"/>
    <s v="On 2021-04-07, PG&amp;E observed an outage on the MILPITAS 1109  12KV circuit in Alameda County in a Tier 2. Information indicates there was a PG&amp;E structure only fire, which we understand was suppressed by Self Extinguished. There are no known property damage, injuries, or fatalities at this time. This information is preliminary."/>
    <s v="PG&amp;E"/>
    <m/>
    <m/>
    <s v="D"/>
    <m/>
    <s v="Structure-only"/>
    <m/>
    <m/>
    <m/>
    <m/>
    <m/>
    <s v="Equipment - PG&amp;E"/>
    <s v="All types of equipment / facility failure"/>
    <s v="Riser Failure"/>
    <m/>
    <s v="Overhead"/>
    <x v="1"/>
    <s v="Riser"/>
    <m/>
    <n v="100619820"/>
    <s v=" "/>
    <x v="1"/>
    <n v="37.498983561517001"/>
    <n v="-121.852541616868"/>
    <s v="Alameda"/>
    <s v="MILPITAS 1109 "/>
    <n v="12000"/>
    <m/>
    <x v="0"/>
    <s v="Self Extinguished"/>
    <s v="Hardwood Forest"/>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404"/>
    <s v="L7SF"/>
    <s v="3 - QC Complete"/>
    <n v="44494"/>
    <n v="44617"/>
    <s v="1404 R St in Eureka; pictures show car struck pole and started fire at bottom of pole"/>
    <s v="\\fxshare-nas05\quotashare-fs01\ESA\5 - Ignition Tracking\Action Items, CAP Items, Missed Ignitions\Missed_Ignitions_Audit\003_SAP_Missed_Ignitions\20210407_570_7457692_120747028"/>
    <s v=" "/>
    <m/>
    <m/>
    <m/>
    <m/>
    <m/>
    <m/>
    <m/>
    <m/>
    <m/>
    <m/>
    <m/>
    <m/>
    <m/>
    <m/>
    <m/>
    <m/>
    <m/>
    <m/>
    <m/>
    <m/>
    <m/>
    <m/>
    <m/>
    <m/>
    <m/>
    <m/>
    <m/>
    <m/>
    <m/>
    <m/>
    <m/>
    <m/>
    <m/>
    <m/>
    <m/>
    <m/>
    <m/>
    <m/>
    <m/>
    <m/>
    <m/>
    <m/>
    <m/>
    <m/>
    <m/>
    <m/>
    <m/>
    <m/>
    <m/>
    <m/>
    <m/>
    <m/>
    <s v=" "/>
    <x v="262"/>
    <m/>
    <n v="44291"/>
    <m/>
    <s v="SAP"/>
    <s v="Y"/>
    <s v="N"/>
    <n v="7457692"/>
    <m/>
    <m/>
    <s v="Unknown"/>
    <n v="120747028"/>
    <m/>
    <m/>
    <m/>
    <s v=" "/>
    <x v="0"/>
    <x v="0"/>
    <s v="N"/>
    <s v="N"/>
    <s v="N"/>
    <s v="On 2021-04-07, PG&amp;E observed an outage on the EUREKA A 1103  12KV circuit in Humboldt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Contact - 3rd Party"/>
    <s v="Contact from object"/>
    <s v="Vehicle contact"/>
    <s v="Y"/>
    <s v="Overhead"/>
    <x v="1"/>
    <s v="Pole"/>
    <m/>
    <n v="100974566"/>
    <s v=" "/>
    <x v="0"/>
    <n v="40.796333173400001"/>
    <n v="-124.1513380275"/>
    <s v="Humboldt"/>
    <s v="EUREKA A 1103 "/>
    <n v="12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346"/>
    <s v="S7RM"/>
    <s v="3 - QC Complete"/>
    <n v="44301"/>
    <n v="44617"/>
    <s v="An overhead connector failed at service pole, resulting in an ignition at the base of pole. The ensuing fire was 1 meter - 3 meters in size and was extinguished by worker. "/>
    <s v="\\fxshare-nas05\quotashare-fs01\ESA\5 - Ignition Tracking\2021_Ignition_QC_Folders\20210407_1309459_nan_nan_T005259610"/>
    <s v=" "/>
    <m/>
    <m/>
    <m/>
    <m/>
    <m/>
    <s v="Not In Scope"/>
    <m/>
    <m/>
    <m/>
    <m/>
    <m/>
    <m/>
    <m/>
    <m/>
    <m/>
    <m/>
    <m/>
    <m/>
    <m/>
    <m/>
    <m/>
    <m/>
    <m/>
    <m/>
    <m/>
    <m/>
    <m/>
    <m/>
    <m/>
    <m/>
    <m/>
    <m/>
    <m/>
    <m/>
    <m/>
    <m/>
    <m/>
    <m/>
    <m/>
    <m/>
    <m/>
    <m/>
    <m/>
    <m/>
    <m/>
    <m/>
    <m/>
    <m/>
    <m/>
    <m/>
    <m/>
    <m/>
    <s v=" "/>
    <x v="262"/>
    <s v="13:59:00"/>
    <n v="44293"/>
    <s v="13:59:00"/>
    <s v="FAS"/>
    <s v="N"/>
    <s v="N"/>
    <n v="1309459"/>
    <m/>
    <m/>
    <s v="T005259610"/>
    <m/>
    <m/>
    <m/>
    <s v="PG&amp;E_346_ignition_20210407_1.jpg"/>
    <s v=" "/>
    <x v="1"/>
    <x v="0"/>
    <s v="Y"/>
    <s v="Y"/>
    <s v="N"/>
    <s v="On April 7th, 2021 at 13:59 hrs. a PG &amp; E Troubleman was dispatched to the Green Valley 2101 21KV Distribution  Circuit near Tarpey Road in the City of Royal Oaks in response to reports of an explosion with a fire near the base of a service pole.  The small fire  was at the base of the pole, was &lt; 3 meters in size and  was suppressed by a worker.  According to the Troubleman, there was no fire department or emergency  response to this incident and the pole was still in servicable condition.   Initial analysis indicates that a transformer failed and arced  causing an ignition and subsequent fire at the base of the pole in the surrounding vegetation.   The PG &amp; E Troubleman responded to Tarpey Road one span E/O San Juan Road and changed out the damaged connection at the service pole to prevent a reoccurence of this  type of incident.  "/>
    <s v="PG&amp;E"/>
    <s v="Other"/>
    <s v="Pole "/>
    <s v="D"/>
    <s v="D"/>
    <s v="&lt;3 meters of linear travel"/>
    <s v="worker put out fire. "/>
    <m/>
    <m/>
    <m/>
    <m/>
    <s v="Equipment - PG&amp;E"/>
    <s v="All types of equipment / facility failure"/>
    <s v="Splice/Clamp/Connector"/>
    <s v="N"/>
    <s v="Overhead"/>
    <x v="0"/>
    <s v="Splice/Clamp/Connector"/>
    <s v="Transformer"/>
    <n v="101795948"/>
    <s v=" "/>
    <x v="0"/>
    <n v="36.870035999999999"/>
    <n v="-121.67516500000001"/>
    <s v="Monterey"/>
    <s v="GREEN VALLEY 2101"/>
    <n v="21000"/>
    <m/>
    <x v="1"/>
    <s v="Employee"/>
    <s v="Herbaceous"/>
    <m/>
    <m/>
    <s v="N"/>
    <m/>
    <m/>
    <m/>
    <m/>
    <s v="N"/>
    <s v="N"/>
    <m/>
    <m/>
    <s v="2021-04-09"/>
    <m/>
    <m/>
    <m/>
    <m/>
    <m/>
    <m/>
    <m/>
    <m/>
    <m/>
    <m/>
    <m/>
    <m/>
    <m/>
    <m/>
    <m/>
    <m/>
    <m/>
    <m/>
    <m/>
    <s v="  "/>
    <s v="CENTRAL COAST"/>
    <s v="SANTA CRUZ 01"/>
    <s v="13:59"/>
    <n v="44293"/>
    <n v="1309459"/>
    <s v="T005259610"/>
    <n v="17121"/>
    <s v="TARPEY RD"/>
    <s v="ROYAL OAKS"/>
    <n v="36.869959999999999"/>
    <n v="-121.67516000000001"/>
    <s v="C5TRPCE"/>
    <s v="COOK, RYAN"/>
    <n v="83192101"/>
    <s v="20210407 15:10"/>
    <n v="9002"/>
    <m/>
    <s v="Changed bad conn at service pole. Pics attached"/>
    <s v="Y"/>
    <n v="3"/>
    <s v="\\fxshare-nas05\quotashare-fs01\ESA\5 - Ignition Tracking\Fire_Tab_Attachment_Files"/>
    <m/>
    <n v="36.870035999999999"/>
    <n v="-121.67516500000001"/>
    <s v="near base of service pole"/>
    <m/>
    <m/>
    <s v="N"/>
    <s v="Y"/>
    <m/>
    <s v="Clear"/>
    <m/>
    <s v="Private Land"/>
    <m/>
    <s v="Light"/>
    <m/>
    <s v="PG&amp;E Equipment"/>
    <m/>
    <s v="1 meter - &lt; 3 meters"/>
    <m/>
    <s v="Other (Comments)"/>
    <s v="worker put it out"/>
    <s v="Overhead"/>
    <m/>
    <s v="N"/>
    <m/>
    <m/>
    <m/>
    <s v="OVERHEAD"/>
    <s v="CONNECTOR OR SPLICE OH"/>
    <s v="N"/>
    <s v="  "/>
    <m/>
    <m/>
    <m/>
    <m/>
    <m/>
    <m/>
    <m/>
    <m/>
    <m/>
    <m/>
    <m/>
    <m/>
    <m/>
    <m/>
    <m/>
    <m/>
    <m/>
    <m/>
    <m/>
    <m/>
    <m/>
    <m/>
    <m/>
    <m/>
    <m/>
    <m/>
    <m/>
    <m/>
    <m/>
    <m/>
    <m/>
    <m/>
    <m/>
    <m/>
    <m/>
    <m/>
    <m/>
    <m/>
    <m/>
    <m/>
    <m/>
    <m/>
    <m/>
    <m/>
    <m/>
    <m/>
    <m/>
  </r>
  <r>
    <n v="1997"/>
    <s v="CATX"/>
    <s v="3 - QC Complete"/>
    <n v="44518"/>
    <n v="44617"/>
    <s v="On April 6, 2021 at 0927 hours, a PG&amp;E Troubleman patrolled the Chowchilla 1104 Distribution Circuit number 254101104, in the Local Responsibility Area (LRA) near 24847 Avenue 28-1/2, Chowchilla (Raymond), CA 93610. He observed a burnt 8’ LS crossarm, three damaged sets of 12kV poly insulators, and a burnt 40’ class-5 tangent pole (SAP 101063091, Bar Code 120310384) on the ground at one pole south of the fused cutout 131221. Initial analysis indicates the ignition was caused by pole equipment failure. An EC A-Tag 120749359 was submitted for remediation, including the replacement of a new pole (SAP 104056074, Bar Code 121029705). The 64-minute outage affected 13 customers. This incident is within a C insulation district, a non-corrosion area, and is within a Raptor Concentration Zone (RCZ). The line was returned to service on April 6, 2021. This information is preliminary."/>
    <s v="\\fxshare-nas05\quotashare-fs01\ESA\5 - Ignition Tracking\2021_Ignition_QC_Folders\20210406_1307637_21-0045166_nan_T005258370"/>
    <s v=" "/>
    <s v="Y"/>
    <s v="CATX"/>
    <s v="Outage Time Updated to FNL time on ILIS"/>
    <n v="44518"/>
    <m/>
    <s v="Not In Scope"/>
    <m/>
    <m/>
    <m/>
    <m/>
    <m/>
    <m/>
    <m/>
    <m/>
    <m/>
    <m/>
    <m/>
    <m/>
    <m/>
    <m/>
    <m/>
    <m/>
    <m/>
    <m/>
    <m/>
    <m/>
    <m/>
    <m/>
    <m/>
    <m/>
    <m/>
    <m/>
    <m/>
    <m/>
    <m/>
    <m/>
    <m/>
    <m/>
    <s v="N"/>
    <m/>
    <m/>
    <m/>
    <m/>
    <m/>
    <m/>
    <s v="N"/>
    <m/>
    <m/>
    <m/>
    <m/>
    <m/>
    <m/>
    <s v=" "/>
    <x v="263"/>
    <s v="09:05:00"/>
    <n v="44292"/>
    <s v="09:32:00"/>
    <s v="FAS"/>
    <s v="Y"/>
    <s v="N"/>
    <n v="1307637"/>
    <s v="21-0045166"/>
    <m/>
    <s v="T005258370"/>
    <n v="120749359"/>
    <m/>
    <m/>
    <m/>
    <s v=" "/>
    <x v="0"/>
    <x v="0"/>
    <s v="N"/>
    <s v="N"/>
    <s v="N"/>
    <s v="On April 4, 2021 at 0905 hours, a PG&amp;E Troubleman observed a burnt crossarm and pole lying on the ground on the Chowchilla 1104 12kV distribution circuit near Road 24 and Avenue 24 in the vicinity of Chowchilla. Initial analysis indicates the ignition was caused by equipment failure. The fire damaged the pole, crossarm and insulator. The ensuing fire was contained to the pole and was extinguished by CAL FIRE. A PG&amp;E crew replaced the damaged pole (New SAP ID: 104056074), crossarm and insulator on April 6, 2021."/>
    <s v="PG&amp;E"/>
    <s v="Other"/>
    <s v="Pole"/>
    <s v="D"/>
    <s v="D"/>
    <s v="Structure-PG&amp;E only"/>
    <m/>
    <m/>
    <m/>
    <m/>
    <m/>
    <s v="Equipment - PG&amp;E"/>
    <s v="All types of equipment / facility failure"/>
    <s v="Pole failure"/>
    <s v="N"/>
    <s v="Overhead"/>
    <x v="0"/>
    <s v="Pole"/>
    <s v="Pole, Crossarm, Insulator"/>
    <n v="101063091"/>
    <s v=" "/>
    <x v="0"/>
    <n v="37.107957437800003"/>
    <n v="-120.11124126209999"/>
    <s v="Madera"/>
    <s v="CHOWCHILLA 1104"/>
    <n v="12000"/>
    <s v="CHOWCHILLA 11045980"/>
    <x v="0"/>
    <s v="Cal Fire"/>
    <s v="Agriculture"/>
    <s v="Fire-resistive fuel bed"/>
    <s v="Dirt"/>
    <s v="N"/>
    <m/>
    <m/>
    <m/>
    <m/>
    <s v="N"/>
    <s v="N"/>
    <m/>
    <m/>
    <s v="2021-10-29"/>
    <m/>
    <m/>
    <m/>
    <m/>
    <m/>
    <m/>
    <m/>
    <m/>
    <m/>
    <m/>
    <m/>
    <m/>
    <m/>
    <m/>
    <m/>
    <m/>
    <m/>
    <m/>
    <m/>
    <s v=" "/>
    <s v="YOSEMITE"/>
    <s v="MADERA"/>
    <s v="09:05"/>
    <s v="2021/04/06 00:00:00"/>
    <s v="1307637"/>
    <s v="T005258370"/>
    <m/>
    <s v="NE NE 34-9-17"/>
    <m/>
    <n v="37.098770000000002"/>
    <n v="-120.11118"/>
    <s v="Y2TSWL9"/>
    <m/>
    <n v="254101104"/>
    <s v="2021/04/06 11:11:52"/>
    <n v="9110"/>
    <m/>
    <s v="SMART MTR AUTO-GENERATED TAG"/>
    <s v="N"/>
    <m/>
    <m/>
    <m/>
    <m/>
    <m/>
    <m/>
    <m/>
    <m/>
    <m/>
    <m/>
    <s v="Y"/>
    <m/>
    <m/>
    <m/>
    <m/>
    <m/>
    <m/>
    <m/>
    <s v="REPLACE BURNED POLE, X-ARM, KINGPIN, 3 PT-8 &amp; 4-ACSR TOP TIE"/>
    <m/>
    <m/>
    <m/>
    <m/>
    <s v="Overhead"/>
    <m/>
    <m/>
    <m/>
    <m/>
    <m/>
    <s v="FIRE, POLE"/>
    <s v="POLE-WOOD"/>
    <m/>
    <s v=" "/>
    <s v="Unplanned"/>
    <s v="Yosemite"/>
    <s v="Madera"/>
    <s v="254101104, CHOWCHILLA-1104"/>
    <s v="21-0045166"/>
    <s v="Unplanned"/>
    <s v="Clear;32-90 F"/>
    <s v="13"/>
    <s v="832"/>
    <s v="NO"/>
    <s v="Force Out"/>
    <s v="Sustained"/>
    <s v="No"/>
    <s v="6462"/>
    <s v="OH"/>
    <s v="Switch"/>
    <s v="1307637"/>
    <s v="Pole-Wood, Burned/flashed"/>
    <m/>
    <m/>
    <m/>
    <s v="AVE 24 &amp; RD 24, CHOWCHILLA"/>
    <s v="1 S/OF 131221"/>
    <m/>
    <m/>
    <m/>
    <m/>
    <m/>
    <m/>
    <m/>
    <m/>
    <m/>
    <m/>
    <m/>
    <m/>
    <m/>
    <m/>
    <m/>
    <m/>
    <m/>
    <m/>
    <m/>
    <m/>
    <m/>
    <m/>
    <m/>
    <m/>
  </r>
  <r>
    <n v="345"/>
    <s v="JZCY"/>
    <s v="3 - QC Complete"/>
    <n v="44292"/>
    <n v="44617"/>
    <s v="Structure fire, not attributable to PG&amp;E"/>
    <s v="\\fxshare-nas05\quotashare-fs01\ESA\5 - Ignition Tracking\2021_Ignition_QC_Folders\20210406_nan_nan_nan_8275662020"/>
    <s v=" "/>
    <m/>
    <m/>
    <m/>
    <m/>
    <m/>
    <s v="Not In Scope"/>
    <m/>
    <m/>
    <m/>
    <m/>
    <m/>
    <m/>
    <m/>
    <m/>
    <m/>
    <m/>
    <m/>
    <m/>
    <m/>
    <m/>
    <m/>
    <m/>
    <m/>
    <m/>
    <m/>
    <m/>
    <m/>
    <m/>
    <m/>
    <m/>
    <m/>
    <m/>
    <m/>
    <m/>
    <m/>
    <m/>
    <m/>
    <m/>
    <m/>
    <m/>
    <m/>
    <m/>
    <m/>
    <m/>
    <m/>
    <m/>
    <m/>
    <m/>
    <m/>
    <m/>
    <m/>
    <m/>
    <s v=" "/>
    <x v="263"/>
    <s v="18:43:00"/>
    <m/>
    <m/>
    <s v="FAS"/>
    <s v="N"/>
    <s v="N"/>
    <m/>
    <m/>
    <m/>
    <n v="8275662020"/>
    <m/>
    <m/>
    <m/>
    <m/>
    <s v=" "/>
    <x v="0"/>
    <x v="1"/>
    <s v="N"/>
    <s v="N"/>
    <s v="N"/>
    <s v="Structure fire, not attributable to PG&amp;E"/>
    <s v="Not PG&amp;E"/>
    <s v="Building"/>
    <m/>
    <m/>
    <m/>
    <s v="&lt;3 meters of linear travel"/>
    <m/>
    <m/>
    <m/>
    <m/>
    <m/>
    <s v="Other Fire: Non-PG&amp;E related"/>
    <m/>
    <m/>
    <m/>
    <s v="Overhead"/>
    <x v="1"/>
    <m/>
    <m/>
    <m/>
    <s v=" "/>
    <x v="0"/>
    <n v="37.271141700000001"/>
    <n v="-121.9187417"/>
    <s v="Santa Clara"/>
    <s v="HICKS 1113"/>
    <n v="12000"/>
    <m/>
    <x v="0"/>
    <s v="San Jose FD"/>
    <s v="Urban"/>
    <m/>
    <m/>
    <s v="N"/>
    <m/>
    <m/>
    <m/>
    <m/>
    <s v="N"/>
    <s v="N"/>
    <m/>
    <m/>
    <s v="2021-04-06"/>
    <m/>
    <m/>
    <m/>
    <m/>
    <m/>
    <m/>
    <m/>
    <m/>
    <m/>
    <m/>
    <m/>
    <m/>
    <m/>
    <m/>
    <m/>
    <m/>
    <m/>
    <m/>
    <m/>
    <s v="  "/>
    <s v="DEANZA"/>
    <s v="CUPERTINO 07"/>
    <s v="18:43"/>
    <n v="44292"/>
    <m/>
    <n v="8275662020"/>
    <n v="2789"/>
    <s v="LA JOLLA AVE"/>
    <s v="SAN JOSE"/>
    <n v="37.270721000000002"/>
    <n v="-121.91870299999999"/>
    <s v="J2TRAVD"/>
    <s v="VILLAGOMEZ, ROBERT"/>
    <n v="83431113"/>
    <s v="20210406 19:34"/>
    <n v="2640"/>
    <m/>
    <s v="PER SJFD SECURE ELECTRIC.  SLEEVED MTR, PGE POWER OK"/>
    <s v="Y"/>
    <m/>
    <m/>
    <s v="37.2711417,-121.9187417,53.900000,3D"/>
    <m/>
    <m/>
    <m/>
    <s v="SJFD - ENGINE 9"/>
    <m/>
    <s v="N"/>
    <s v="Y"/>
    <s v="N"/>
    <s v="Clear"/>
    <m/>
    <s v="Structures"/>
    <m/>
    <s v="Calm"/>
    <m/>
    <s v="3rd Party"/>
    <m/>
    <s v="Structure Only"/>
    <m/>
    <s v="Fire Dept"/>
    <m/>
    <s v="Overhead"/>
    <m/>
    <s v="N"/>
    <m/>
    <m/>
    <m/>
    <m/>
    <m/>
    <m/>
    <s v="  "/>
    <m/>
    <m/>
    <m/>
    <m/>
    <m/>
    <m/>
    <m/>
    <m/>
    <m/>
    <m/>
    <m/>
    <m/>
    <m/>
    <m/>
    <m/>
    <m/>
    <m/>
    <m/>
    <m/>
    <m/>
    <m/>
    <m/>
    <m/>
    <m/>
    <m/>
    <m/>
    <m/>
    <m/>
    <m/>
    <m/>
    <m/>
    <m/>
    <m/>
    <m/>
    <m/>
    <m/>
    <m/>
    <m/>
    <m/>
    <m/>
    <m/>
    <m/>
    <m/>
    <m/>
    <m/>
    <m/>
    <m/>
  </r>
  <r>
    <n v="344"/>
    <s v="JZCY"/>
    <s v="3 - QC Complete"/>
    <n v="44292"/>
    <n v="44617"/>
    <s v="Structure fire, not attributable to PG&amp;E"/>
    <s v="\\fxshare-nas05\quotashare-fs01\ESA\5 - Ignition Tracking\2021_Ignition_QC_Folders\20210406_nan_nan_nan_8313438206"/>
    <s v=" "/>
    <m/>
    <m/>
    <m/>
    <m/>
    <m/>
    <s v="Not In Scope"/>
    <m/>
    <m/>
    <m/>
    <m/>
    <m/>
    <m/>
    <m/>
    <m/>
    <m/>
    <m/>
    <m/>
    <m/>
    <m/>
    <m/>
    <m/>
    <m/>
    <m/>
    <m/>
    <m/>
    <m/>
    <m/>
    <m/>
    <m/>
    <m/>
    <m/>
    <m/>
    <m/>
    <m/>
    <m/>
    <m/>
    <m/>
    <m/>
    <m/>
    <m/>
    <m/>
    <m/>
    <m/>
    <m/>
    <m/>
    <m/>
    <m/>
    <m/>
    <m/>
    <m/>
    <m/>
    <m/>
    <s v=" "/>
    <x v="263"/>
    <s v="04:41:00"/>
    <m/>
    <m/>
    <s v="FAS"/>
    <s v="N"/>
    <s v="N"/>
    <m/>
    <m/>
    <m/>
    <n v="8313438206"/>
    <m/>
    <m/>
    <m/>
    <m/>
    <s v=" "/>
    <x v="0"/>
    <x v="1"/>
    <s v="N"/>
    <s v="N"/>
    <s v="N"/>
    <s v="Structure fire, not attributable to PG&amp;E"/>
    <s v="Not PG&amp;E"/>
    <s v="Building"/>
    <m/>
    <m/>
    <m/>
    <s v="Structure-only"/>
    <m/>
    <m/>
    <m/>
    <m/>
    <m/>
    <s v="Other Fire: Non-PG&amp;E related"/>
    <m/>
    <m/>
    <m/>
    <s v="Overhead"/>
    <x v="1"/>
    <m/>
    <m/>
    <m/>
    <s v=" "/>
    <x v="0"/>
    <n v="37.353128300000002"/>
    <n v="-121.8236517"/>
    <s v="Santa Clara"/>
    <s v="MC KEE 1104"/>
    <n v="12000"/>
    <m/>
    <x v="0"/>
    <s v="San Jose FD"/>
    <s v="Urban"/>
    <m/>
    <m/>
    <s v="N"/>
    <m/>
    <m/>
    <m/>
    <m/>
    <s v="N"/>
    <s v="N"/>
    <m/>
    <m/>
    <s v="2021-04-06"/>
    <m/>
    <m/>
    <m/>
    <m/>
    <m/>
    <m/>
    <m/>
    <m/>
    <m/>
    <m/>
    <m/>
    <m/>
    <m/>
    <m/>
    <m/>
    <m/>
    <m/>
    <m/>
    <m/>
    <s v="  "/>
    <s v="SAN JOSE"/>
    <s v="SAN JOSE 04"/>
    <s v="04:41"/>
    <n v="44292"/>
    <m/>
    <n v="8313438206"/>
    <n v="2844"/>
    <s v="STORY RD"/>
    <s v="SAN JOSE"/>
    <n v="37.353082000000001"/>
    <n v="-121.823401"/>
    <s v="J2TM1CI"/>
    <s v="CAMERON, MIKE"/>
    <n v="83531104"/>
    <s v="20210406 05:35"/>
    <n v="1122"/>
    <m/>
    <s v="cut service to building for fire dept."/>
    <s v="Y"/>
    <m/>
    <m/>
    <s v="37.3531283,-121.8236517,33.700000,3D"/>
    <m/>
    <m/>
    <m/>
    <s v="San Jose Fire Dept."/>
    <m/>
    <s v="N"/>
    <s v="Y"/>
    <s v="Y"/>
    <s v="Clear"/>
    <m/>
    <s v="Structures"/>
    <m/>
    <s v="Calm"/>
    <m/>
    <s v="Unknown"/>
    <m/>
    <s v="Structure Only"/>
    <m/>
    <s v="Fire Dept"/>
    <m/>
    <s v="Overhead"/>
    <m/>
    <s v="N"/>
    <m/>
    <m/>
    <m/>
    <m/>
    <m/>
    <m/>
    <s v="  "/>
    <m/>
    <m/>
    <m/>
    <m/>
    <m/>
    <m/>
    <m/>
    <m/>
    <m/>
    <m/>
    <m/>
    <m/>
    <m/>
    <m/>
    <m/>
    <m/>
    <m/>
    <m/>
    <m/>
    <m/>
    <m/>
    <m/>
    <m/>
    <m/>
    <m/>
    <m/>
    <m/>
    <m/>
    <m/>
    <m/>
    <m/>
    <m/>
    <m/>
    <m/>
    <m/>
    <m/>
    <m/>
    <m/>
    <m/>
    <m/>
    <m/>
    <m/>
    <m/>
    <m/>
    <m/>
    <m/>
    <m/>
  </r>
  <r>
    <n v="952"/>
    <s v="FJGE"/>
    <s v="3 - QC Complete"/>
    <n v="44530"/>
    <n v="44617"/>
    <s v="1430 WESCOTT RD in Colusa; powerline on fire; Power fuse on Cap bank caught fire and melted"/>
    <s v="\\fxshare-nas05\quotashare-fs01\ESA\5 - Ignition Tracking\Action Items, CAP Items, Missed Ignitions\Missed_Ignitions_Audit\20210405_14812_1306909_T005257538"/>
    <s v=" "/>
    <s v="Y"/>
    <s v="FJGE"/>
    <s v="Fire lat/long updated per Equip ID# 101627101"/>
    <n v="44530"/>
    <m/>
    <s v="Not In Scope"/>
    <m/>
    <m/>
    <m/>
    <m/>
    <m/>
    <m/>
    <m/>
    <m/>
    <m/>
    <m/>
    <m/>
    <m/>
    <m/>
    <m/>
    <m/>
    <m/>
    <m/>
    <m/>
    <m/>
    <m/>
    <m/>
    <m/>
    <m/>
    <m/>
    <m/>
    <m/>
    <m/>
    <m/>
    <m/>
    <m/>
    <m/>
    <m/>
    <s v="N"/>
    <m/>
    <m/>
    <m/>
    <m/>
    <m/>
    <m/>
    <s v="Y"/>
    <n v="44524"/>
    <n v="44524"/>
    <s v="J0HF"/>
    <s v="James Howard: 530-712-7998"/>
    <s v="Fire was contained to pole only and was caused by a powerfuse failure.  Fire was surpressed by employee.  TM had no further information regarding ignition.  "/>
    <m/>
    <s v=" "/>
    <x v="264"/>
    <s v="08:40:00"/>
    <n v="44291"/>
    <s v="08:38:00"/>
    <s v="FAS"/>
    <s v="Y"/>
    <s v="N"/>
    <n v="1306909"/>
    <m/>
    <m/>
    <s v="T005257538"/>
    <n v="120742403"/>
    <m/>
    <m/>
    <m/>
    <s v=" "/>
    <x v="0"/>
    <x v="0"/>
    <s v="N"/>
    <s v="N"/>
    <s v="N"/>
    <s v="On April 5, 2021 at 0840 hours, a PG&amp;E Troubleman was dispatched to the Colusa 1101 12kV distribution circuit near Wescott Road and Florimond Drive in the vicinity of Colusa regarding a powerline on fire.  Initial analysis indicates the ignition was caused by equipment failure.  The fire was contained to PG&amp;E assets and damaged a capacitor bank.  A PG&amp;E crew replaced the capacitor bank on June 4, 2021.  "/>
    <s v="PG&amp;E"/>
    <s v="Other"/>
    <s v="Powerfuse"/>
    <s v="D"/>
    <s v="D"/>
    <s v="Structure-PG&amp;E only"/>
    <s v="Contained to the pole only."/>
    <m/>
    <m/>
    <m/>
    <m/>
    <s v="Equipment - PG&amp;E"/>
    <s v="All types of equipment / facility failure"/>
    <s v="Fuse failure - all"/>
    <s v="Y"/>
    <s v="Overhead"/>
    <x v="0"/>
    <s v="Capacitor Bank"/>
    <s v="Capacitor Bank "/>
    <s v="062021100, 101627101, 40204757 "/>
    <s v=" "/>
    <x v="0"/>
    <n v="39.2015123913"/>
    <n v="-122.0057113166"/>
    <s v="Colusa"/>
    <s v="COLUSA 1100"/>
    <n v="12000"/>
    <s v="COLUSA 1100137302"/>
    <x v="0"/>
    <s v="Employee"/>
    <s v="Urban"/>
    <s v="Brush fuel model"/>
    <s v="Trees and bushes"/>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343"/>
    <s v="S7RM"/>
    <s v="3 - QC Complete"/>
    <n v="44294"/>
    <n v="44617"/>
    <s v="An overhead conductor failure occurred, resulting in an ignition. The ensuing fire was greater than 1 linear meter."/>
    <s v="\\fxshare-nas05\quotashare-fs01\ESA\5 - Ignition Tracking\2021_Ignition_QC_Folders\20210405_1307171_21-0044788_nan_T005257834"/>
    <s v=" "/>
    <m/>
    <m/>
    <m/>
    <m/>
    <m/>
    <s v="Not In Scope"/>
    <m/>
    <m/>
    <m/>
    <m/>
    <m/>
    <m/>
    <m/>
    <m/>
    <m/>
    <m/>
    <m/>
    <m/>
    <m/>
    <m/>
    <m/>
    <m/>
    <m/>
    <m/>
    <m/>
    <m/>
    <m/>
    <m/>
    <m/>
    <m/>
    <m/>
    <m/>
    <m/>
    <m/>
    <m/>
    <m/>
    <m/>
    <m/>
    <m/>
    <m/>
    <m/>
    <m/>
    <m/>
    <m/>
    <m/>
    <m/>
    <m/>
    <m/>
    <m/>
    <m/>
    <m/>
    <m/>
    <s v=" "/>
    <x v="264"/>
    <s v="12:16:00"/>
    <n v="44291"/>
    <s v="12:03:00"/>
    <s v="FAS"/>
    <s v="N"/>
    <s v="N"/>
    <n v="1307171"/>
    <s v="21-0044788"/>
    <m/>
    <s v="T005257834"/>
    <n v="120744366"/>
    <m/>
    <m/>
    <s v="PG&amp;E_343_ignition_20210405_1.png"/>
    <s v=" "/>
    <x v="1"/>
    <x v="0"/>
    <s v="Y"/>
    <s v="Y"/>
    <s v="N"/>
    <s v="On April 5th, 2021, at 12:16 hrs. a PG &amp; E Troubleman was dispatched to the Glenn 1101 12KV overhead distribution circuit near Newville Rd. West of Road &quot;H&quot; in the City of Orland in response to a report of an Overhead conductor which had failed with wire on the ground resulting in an ignition.  The ensuing fire was greater than 1 linear Meter and was supressed by the Orland Fire Department.  Initial analysis indicates that the conductor failed for an unknown reason and brought down 2 spans of wire.  The PG &amp; E Troubleman replaced the conductor and 2 spans of wire E/O FCO 96357.  All information is preliminary.  "/>
    <s v="PG&amp;E"/>
    <s v="Vegetation"/>
    <m/>
    <s v="D"/>
    <s v="D"/>
    <s v="&lt;3 meters of linear travel"/>
    <m/>
    <m/>
    <m/>
    <m/>
    <m/>
    <s v="Equipment - PG&amp;E"/>
    <s v="All types of equipment / facility failure"/>
    <s v="Conductor failure-all"/>
    <s v="N"/>
    <s v="Overhead"/>
    <x v="0"/>
    <s v="Conductor - Primary"/>
    <s v="Conductor"/>
    <n v="100369592"/>
    <s v=" "/>
    <x v="0"/>
    <n v="39.771920000000001"/>
    <n v="-122.263576"/>
    <s v="Glenn"/>
    <s v="GLENN 1101"/>
    <n v="12000"/>
    <m/>
    <x v="0"/>
    <s v="Orland FD"/>
    <s v="Agriculture"/>
    <m/>
    <m/>
    <s v="N"/>
    <m/>
    <m/>
    <m/>
    <m/>
    <s v="N"/>
    <s v="N"/>
    <m/>
    <m/>
    <s v="2021-04-06"/>
    <m/>
    <m/>
    <m/>
    <m/>
    <m/>
    <m/>
    <m/>
    <m/>
    <m/>
    <m/>
    <m/>
    <m/>
    <m/>
    <m/>
    <m/>
    <m/>
    <m/>
    <m/>
    <m/>
    <s v="  "/>
    <s v="NORTH VALLEY"/>
    <s v="ORLAND"/>
    <s v="12:16"/>
    <n v="44291"/>
    <n v="1307171"/>
    <s v="T005257834"/>
    <m/>
    <s v="RD 200 W/ AT BASE OF"/>
    <s v="ORLAND"/>
    <n v="39.755870000000002"/>
    <n v="-122.21798"/>
    <s v="V3TGJGE"/>
    <s v="GARRETSON, GREG"/>
    <n v="102601101"/>
    <s v="20210405 13:20"/>
    <n v="9002"/>
    <m/>
    <s v="1 SPAN, 1 PHASE 4ACSR"/>
    <s v="Y"/>
    <m/>
    <m/>
    <s v="39.7722800,-122.2643533,86.400000,3D"/>
    <m/>
    <m/>
    <m/>
    <s v="ORLAND FIRE DEPT"/>
    <m/>
    <s v="N"/>
    <s v="Y"/>
    <m/>
    <s v="Clear"/>
    <m/>
    <s v="Private Land"/>
    <m/>
    <s v="Calm"/>
    <m/>
    <s v="PG&amp;E Equipment"/>
    <m/>
    <s v="3 meters - 0.25 Acres"/>
    <m/>
    <s v="Fire Dept"/>
    <m/>
    <s v="Overhead"/>
    <m/>
    <s v="N"/>
    <m/>
    <m/>
    <m/>
    <s v="OVERHEAD"/>
    <s v="CONDUCTOR, OVERHEAD"/>
    <s v="N"/>
    <s v="  "/>
    <s v="Unplanned"/>
    <s v="North Valley"/>
    <s v="Willows/Orland"/>
    <s v="102601101, GLENN-1101"/>
    <s v="21-0044788"/>
    <s v="Unplanned"/>
    <s v="Clear;32-90 F"/>
    <s v="153"/>
    <n v="58352"/>
    <s v="NO"/>
    <s v="Open Circuit"/>
    <s v="Sustained"/>
    <s v="No"/>
    <s v="WIRE DOWN 2 SPANS E/O 96357 "/>
    <s v="OH"/>
    <s v="Other"/>
    <n v="1307171"/>
    <s v="Conductor, Overhead, Broken, wire on ground"/>
    <m/>
    <s v="04/05/21 13:57"/>
    <m/>
    <s v="NEWVILLE RD W/O ROAD 'H'"/>
    <s v="GARRETSON,GREG 530 524-0790: 2 SPANS EO FCO 96357"/>
    <s v="SW 8313 OPEN"/>
    <s v="WIRE DOWN 2 SPANS E/O 96357 "/>
    <m/>
    <s v="No"/>
    <s v="Equipment Failure/Involved, Overhead"/>
    <m/>
    <s v="No"/>
    <m/>
    <m/>
    <s v="MTHE"/>
    <s v="Distribution Circuit"/>
    <s v="JI2I"/>
    <s v="04/05/21 12:03"/>
    <s v="Not Required"/>
    <s v="04/05/21 15:47"/>
    <s v="04/05/21 20:15"/>
    <s v="No"/>
    <n v="1617730"/>
    <s v="21-0044788"/>
    <s v="WIRE DOWN 2 SPANS E/O 96357 "/>
    <n v="102601101"/>
    <s v="04/05/21 12:03"/>
    <n v="31535308"/>
    <m/>
  </r>
  <r>
    <n v="342"/>
    <s v="JZCY"/>
    <s v="3 - QC Complete"/>
    <n v="44292"/>
    <n v="44617"/>
    <s v="Structure fire, not attributable to PG&amp;E"/>
    <s v="\\fxshare-nas05\quotashare-fs01\ESA\5 - Ignition Tracking\2021_Ignition_QC_Folders\20210405_nan_nan_nan_9072513273"/>
    <s v=" "/>
    <m/>
    <m/>
    <m/>
    <m/>
    <m/>
    <s v="Not In Scope"/>
    <m/>
    <m/>
    <m/>
    <m/>
    <m/>
    <m/>
    <m/>
    <m/>
    <m/>
    <m/>
    <m/>
    <m/>
    <m/>
    <m/>
    <m/>
    <m/>
    <m/>
    <m/>
    <m/>
    <m/>
    <m/>
    <m/>
    <m/>
    <m/>
    <m/>
    <m/>
    <m/>
    <m/>
    <m/>
    <m/>
    <m/>
    <m/>
    <m/>
    <m/>
    <m/>
    <m/>
    <m/>
    <m/>
    <m/>
    <m/>
    <m/>
    <m/>
    <m/>
    <m/>
    <m/>
    <m/>
    <s v=" "/>
    <x v="264"/>
    <s v="10:46:00"/>
    <m/>
    <m/>
    <s v="FAS"/>
    <s v="N"/>
    <s v="N"/>
    <m/>
    <m/>
    <m/>
    <n v="9072513273"/>
    <m/>
    <m/>
    <m/>
    <m/>
    <s v=" "/>
    <x v="0"/>
    <x v="1"/>
    <s v="N"/>
    <s v="N"/>
    <s v="N"/>
    <s v="Structure fire, not attributable to PG&amp;E"/>
    <s v="Not PG&amp;E"/>
    <s v="Building"/>
    <m/>
    <m/>
    <m/>
    <s v="&lt;0.25"/>
    <m/>
    <m/>
    <m/>
    <m/>
    <m/>
    <s v="Other Fire: Non-PG&amp;E related"/>
    <m/>
    <m/>
    <m/>
    <s v="Other (Comments)"/>
    <x v="1"/>
    <m/>
    <m/>
    <m/>
    <s v=" "/>
    <x v="0"/>
    <n v="37.384414999999997"/>
    <n v="-122.01830169999999"/>
    <s v="Santa Clara"/>
    <s v="BRITTON 1109"/>
    <n v="12000"/>
    <m/>
    <x v="0"/>
    <s v="Sunnyvale FD"/>
    <s v="Urban"/>
    <m/>
    <m/>
    <s v="N"/>
    <m/>
    <m/>
    <m/>
    <m/>
    <s v="N"/>
    <s v="N"/>
    <m/>
    <m/>
    <s v="2021-04-06"/>
    <m/>
    <m/>
    <m/>
    <m/>
    <m/>
    <m/>
    <m/>
    <m/>
    <m/>
    <m/>
    <m/>
    <m/>
    <m/>
    <m/>
    <m/>
    <m/>
    <m/>
    <m/>
    <m/>
    <s v="  "/>
    <s v="DEANZA"/>
    <s v="CUPERTINO 03"/>
    <s v="10:46"/>
    <n v="44291"/>
    <m/>
    <n v="9072513273"/>
    <n v="582"/>
    <s v="E MAUDE AVE"/>
    <s v="SUNNYVALE"/>
    <n v="37.385534999999997"/>
    <n v="-122.01803"/>
    <s v="G1THXZ2"/>
    <s v="ZANDATE JR., BOBBY"/>
    <n v="83611109"/>
    <s v="20210405 12:00"/>
    <n v="1121"/>
    <m/>
    <s v="Structure fire was @ 475 N. Fair Oaks Ave. not the dispatched address. There is no Electric svc to 475 N. Fair Oaks. Electric svc was already removed and SM's were removed. It appears it will be demoed. Fire started by homless encampment. Removed svc and SM  to 589 Columbia Ave. As it will be a part of Demo for new construction on site. Found tampering w/ Elec Svc. Possibly by encampment occupants. PGE SAFe"/>
    <s v="Y"/>
    <m/>
    <m/>
    <s v="37.3844150,-122.0183017,9.200000,3D"/>
    <m/>
    <m/>
    <m/>
    <s v="Sunnyvale FD"/>
    <m/>
    <s v="N"/>
    <s v="Y"/>
    <s v="N"/>
    <s v="Clear"/>
    <m/>
    <s v="Structures"/>
    <m/>
    <s v="Calm"/>
    <m/>
    <s v="3rd Party"/>
    <s v="Homeless Encampment per sunnyvale FD"/>
    <s v="Structure Only"/>
    <m/>
    <s v="Fire Dept"/>
    <m/>
    <s v="Other (Comments)"/>
    <s v="Upon arrival PGE facilities were already removed for Demo "/>
    <s v="N"/>
    <m/>
    <m/>
    <m/>
    <m/>
    <m/>
    <m/>
    <s v="  "/>
    <m/>
    <m/>
    <m/>
    <m/>
    <m/>
    <m/>
    <m/>
    <m/>
    <m/>
    <m/>
    <m/>
    <m/>
    <m/>
    <m/>
    <m/>
    <m/>
    <m/>
    <m/>
    <m/>
    <m/>
    <m/>
    <m/>
    <m/>
    <m/>
    <m/>
    <m/>
    <m/>
    <m/>
    <m/>
    <m/>
    <m/>
    <m/>
    <m/>
    <m/>
    <m/>
    <m/>
    <m/>
    <m/>
    <m/>
    <m/>
    <m/>
    <m/>
    <m/>
    <m/>
    <m/>
    <m/>
    <m/>
  </r>
  <r>
    <n v="341"/>
    <s v="JZCY"/>
    <s v="3 - QC Complete"/>
    <n v="44292"/>
    <n v="44617"/>
    <s v="Structure fire, not attributable to PG&amp;E"/>
    <s v="\\fxshare-nas05\quotashare-fs01\ESA\5 - Ignition Tracking\2021_Ignition_QC_Folders\20210405_nan_nan_nan_1082574971"/>
    <s v=" "/>
    <m/>
    <m/>
    <m/>
    <m/>
    <m/>
    <s v="Not In Scope"/>
    <m/>
    <m/>
    <m/>
    <m/>
    <m/>
    <m/>
    <m/>
    <m/>
    <m/>
    <m/>
    <m/>
    <m/>
    <m/>
    <m/>
    <m/>
    <m/>
    <m/>
    <m/>
    <m/>
    <m/>
    <m/>
    <m/>
    <m/>
    <m/>
    <m/>
    <m/>
    <m/>
    <m/>
    <m/>
    <m/>
    <m/>
    <m/>
    <m/>
    <m/>
    <m/>
    <m/>
    <m/>
    <m/>
    <m/>
    <m/>
    <m/>
    <m/>
    <m/>
    <m/>
    <m/>
    <m/>
    <s v=" "/>
    <x v="264"/>
    <s v="06:38:00"/>
    <m/>
    <m/>
    <s v="FAS"/>
    <s v="N"/>
    <s v="N"/>
    <m/>
    <m/>
    <m/>
    <n v="1082574971"/>
    <m/>
    <m/>
    <m/>
    <m/>
    <s v=" "/>
    <x v="0"/>
    <x v="1"/>
    <s v="N"/>
    <s v="N"/>
    <s v="N"/>
    <s v="Structure fire, not attributable to PG&amp;E"/>
    <s v="Not PG&amp;E"/>
    <s v="Building"/>
    <m/>
    <m/>
    <m/>
    <s v="Structure-only"/>
    <m/>
    <m/>
    <m/>
    <m/>
    <m/>
    <s v="Other Fire: Non-PG&amp;E related"/>
    <m/>
    <m/>
    <m/>
    <s v="Overhead"/>
    <x v="1"/>
    <m/>
    <m/>
    <m/>
    <s v=" "/>
    <x v="1"/>
    <n v="38.940600000000003"/>
    <n v="-120.9931"/>
    <s v="Placer"/>
    <s v="FORESTHILL 1102"/>
    <n v="12000"/>
    <m/>
    <x v="0"/>
    <s v="Cal Fire"/>
    <s v="Barren/Other"/>
    <m/>
    <m/>
    <s v="N"/>
    <m/>
    <m/>
    <n v="340"/>
    <m/>
    <s v="N"/>
    <s v="N"/>
    <m/>
    <m/>
    <s v="2021-04-06"/>
    <m/>
    <m/>
    <m/>
    <m/>
    <m/>
    <m/>
    <m/>
    <m/>
    <m/>
    <m/>
    <m/>
    <m/>
    <m/>
    <m/>
    <m/>
    <m/>
    <m/>
    <m/>
    <m/>
    <s v="  "/>
    <s v="SIERRA"/>
    <s v="AUBURN 02"/>
    <s v="06:38"/>
    <n v="44291"/>
    <m/>
    <n v="1082574971"/>
    <n v="21145"/>
    <s v="FORESTHILL RD"/>
    <s v="FORESTHILL"/>
    <n v="38.998612000000001"/>
    <n v="-120.875781"/>
    <s v="T1TMJJ4"/>
    <s v="JOHNSTON, MARTY"/>
    <n v="152181101"/>
    <s v="20210405 08:41"/>
    <n v="1031"/>
    <m/>
    <s v="house fire.fuses blown at tx.service was burned at house end.mtr destroyed by fire.cut service away from hse.cust weatherhead conduit pulled off hse and hanging"/>
    <s v="Y"/>
    <m/>
    <m/>
    <s v="38.9406000,-120.9931000,493.600000,3D"/>
    <m/>
    <m/>
    <m/>
    <s v="cal fire"/>
    <m/>
    <s v="N"/>
    <s v="Y"/>
    <s v="Y"/>
    <s v="Clear"/>
    <m/>
    <s v="Structures"/>
    <m/>
    <s v="Calm"/>
    <m/>
    <s v="Unknown"/>
    <m/>
    <s v="Structure Only"/>
    <m/>
    <s v="Fire Dept"/>
    <m/>
    <s v="Overhead"/>
    <m/>
    <s v="N"/>
    <m/>
    <m/>
    <m/>
    <m/>
    <m/>
    <m/>
    <s v="  "/>
    <m/>
    <m/>
    <m/>
    <m/>
    <m/>
    <m/>
    <m/>
    <m/>
    <m/>
    <m/>
    <m/>
    <m/>
    <m/>
    <m/>
    <m/>
    <m/>
    <m/>
    <m/>
    <m/>
    <m/>
    <m/>
    <m/>
    <m/>
    <m/>
    <m/>
    <m/>
    <m/>
    <m/>
    <m/>
    <m/>
    <m/>
    <m/>
    <m/>
    <m/>
    <m/>
    <m/>
    <m/>
    <m/>
    <m/>
    <m/>
    <m/>
    <m/>
    <m/>
    <m/>
    <m/>
    <m/>
    <m/>
  </r>
  <r>
    <n v="369"/>
    <s v="S7RM"/>
    <s v="3 - QC Complete"/>
    <n v="44308"/>
    <n v="44617"/>
    <s v="An overhead switch failed and arced, resultin in a small grass fire 3 meters - 0.25 acre in size. EOC Preliminary: On April 4, 2021 at approximately 1430, the Hazard Awareness and Warning Center, formerly the Wildfire Safety Operations Center, reported an incident about 400 yards south of Maxwell Road, on the Maxwell 1105 circuit just east of Interstate 5 in Maxwell, Colusa County.  An OIS# associated with the incident was not provided at the time. Unknown Premise Tag# (“UPTR”)7453867 was associated to the incident. The closest asset was the Maxwell 1105 in the immediate area.  A small brush fire was reported to have occurred.  Incident command requested PG&amp;E at the scene for wires that were arcing.  No PSS was assigned to this incident.  After further investigation, troublemen assigned to this incident reported that PG&amp;E equipment (Switch 3309) was operated on April 3rd by a contract crew.  When the crew closed the actual switch, it was possibly not engaged correctly and the following day, it started arcing which resulted in a very small vegetation fire. The vegetation fire was about 10 feet x 5 feet in size and did not spread to any buildings or cause any property damage. OIS# 1306746 and  ILIS# 21-0044561 were associated to the incident. According to an assigned troubleman, the vegetation in the area was still green and the incident occurred in the valley in a rice field. The outage and vegetation fire appeared to be likely caused by arcing at Switch 3309. PG&amp;E Troublemen isolated the source of trouble, and the switch was closed properly. All customers were subsequently re-energized. There were no injuries, fatalities, or media. There were also no reported property/structure damages. The fire department extinguished the small fire and left the scene.  This information is preliminary. This ignition incident was identified through the EII EOC/WSOC Preliminary Fire spreadsheet."/>
    <s v="\\fxshare-nas05\quotashare-fs01\ESA\5 - Ignition Tracking\2021_Ignition_QC_Folders\20210404_nan_nan_nan_T005257276"/>
    <s v=" "/>
    <m/>
    <m/>
    <m/>
    <m/>
    <m/>
    <s v="Not In Scope"/>
    <m/>
    <m/>
    <m/>
    <m/>
    <m/>
    <m/>
    <m/>
    <m/>
    <m/>
    <m/>
    <m/>
    <m/>
    <m/>
    <m/>
    <m/>
    <m/>
    <m/>
    <m/>
    <m/>
    <m/>
    <m/>
    <m/>
    <m/>
    <m/>
    <m/>
    <m/>
    <m/>
    <m/>
    <m/>
    <m/>
    <m/>
    <m/>
    <s v="Y"/>
    <n v="44306"/>
    <m/>
    <s v="Colusa"/>
    <s v="Fire Chief Conley "/>
    <m/>
    <m/>
    <m/>
    <m/>
    <m/>
    <m/>
    <m/>
    <m/>
    <m/>
    <s v=" "/>
    <x v="265"/>
    <s v="14:43:00"/>
    <n v="44290"/>
    <s v="15:56:00"/>
    <s v="FAS"/>
    <s v="Y"/>
    <s v="N"/>
    <n v="1306746"/>
    <s v="21-0044561"/>
    <m/>
    <s v="T005257298, T005257299"/>
    <n v="120740990"/>
    <m/>
    <m/>
    <s v="PG&amp;E_369_ignition_20210404_1.jpg"/>
    <s v=" "/>
    <x v="1"/>
    <x v="0"/>
    <s v="Y"/>
    <s v="Y"/>
    <s v="N"/>
    <s v="On April 4th, 2021 at 15:56 hrs. a PG &amp; E Troubleman was dispatched to the Maxwell 1105 12 KV Distribution Circuit East of Interstate 5 in the City of Maxwell in response to a report of an overhead switch which was arcing and had resulted in a small grass fire approximately 10 X 5 feet in size which was suppressed by the Colusa Fire Department.  Initial analysis indicates that PG &amp; E equipment (Switch 3309) was operated on April 3rd 2021 by a contract crew and when  the crew closed the actual switch, it was possibly not engaged correctly and subsequently the following day, it started arcing which resulted in a very small grass fire. (see attached photos in shared file.)   (According to the T-Man the fire was approximately 5 X 10 feet in size.) The outage and vegetation fire appeared to be likely caused by arcing at Switch 3309.  EC Notification tag # 120740990 was created indicating that the switch needed to be replaced with a new 900 A underarm side break switch.  There was no completed tag-repairs are scheduled to be completed on  08/02/2021.  All information is preliminary. "/>
    <s v="PG&amp;E"/>
    <s v="Vegetation"/>
    <m/>
    <s v="D"/>
    <s v="D"/>
    <s v="&lt;0.25"/>
    <s v="10X5 patch of green grass."/>
    <m/>
    <m/>
    <m/>
    <m/>
    <s v="Equipment - PG&amp;E"/>
    <s v="All types of equipment / facility failure"/>
    <s v="Switch failure"/>
    <s v="Y"/>
    <s v="Overhead"/>
    <x v="0"/>
    <s v="Switch"/>
    <s v="Switches"/>
    <n v="40205306"/>
    <s v=" "/>
    <x v="0"/>
    <n v="39.273021"/>
    <n v="-122.18167200000001"/>
    <s v="Colusa"/>
    <s v="MAXWELL 1105"/>
    <n v="12000"/>
    <m/>
    <x v="0"/>
    <s v="Colusa County FD"/>
    <s v="Herbaceous"/>
    <m/>
    <m/>
    <s v="N"/>
    <m/>
    <m/>
    <m/>
    <m/>
    <s v="N"/>
    <s v="N"/>
    <m/>
    <m/>
    <s v="2021-04-14"/>
    <m/>
    <m/>
    <m/>
    <m/>
    <m/>
    <m/>
    <m/>
    <m/>
    <m/>
    <m/>
    <m/>
    <m/>
    <m/>
    <m/>
    <m/>
    <m/>
    <m/>
    <m/>
    <m/>
    <s v="  "/>
    <s v="SACRAMENTO"/>
    <s v="COLUSA"/>
    <s v="14:43"/>
    <n v="44290"/>
    <m/>
    <s v="T005257276"/>
    <m/>
    <m/>
    <m/>
    <m/>
    <m/>
    <s v="T3TTXBW"/>
    <m/>
    <m/>
    <s v="2021/04/04 16:42:22"/>
    <n v="9002"/>
    <m/>
    <s v="AXS-OK ADV ARCING WIRES MAY HAVE STARTED BRUSH FIRE"/>
    <s v="N"/>
    <m/>
    <m/>
    <m/>
    <m/>
    <m/>
    <m/>
    <m/>
    <m/>
    <m/>
    <m/>
    <s v="Y"/>
    <m/>
    <m/>
    <m/>
    <m/>
    <m/>
    <m/>
    <m/>
    <m/>
    <m/>
    <m/>
    <m/>
    <m/>
    <m/>
    <m/>
    <m/>
    <m/>
    <m/>
    <m/>
    <s v="OVERHEAD"/>
    <s v="SWITCH (OH)"/>
    <m/>
    <s v="  "/>
    <m/>
    <m/>
    <m/>
    <m/>
    <m/>
    <m/>
    <m/>
    <m/>
    <m/>
    <m/>
    <m/>
    <m/>
    <m/>
    <m/>
    <m/>
    <m/>
    <m/>
    <m/>
    <m/>
    <m/>
    <m/>
    <m/>
    <m/>
    <m/>
    <m/>
    <m/>
    <m/>
    <m/>
    <m/>
    <m/>
    <m/>
    <m/>
    <m/>
    <m/>
    <m/>
    <m/>
    <m/>
    <m/>
    <m/>
    <m/>
    <m/>
    <m/>
    <m/>
    <m/>
    <m/>
    <m/>
    <m/>
  </r>
  <r>
    <n v="340"/>
    <s v="JZCY"/>
    <s v="3 - QC Complete"/>
    <n v="44292"/>
    <n v="44617"/>
    <s v="Structure fire, not attributable to PG&amp;E"/>
    <s v="\\fxshare-nas05\quotashare-fs01\ESA\5 - Ignition Tracking\2021_Ignition_QC_Folders\20210404_nan_nan_nan_9140553851"/>
    <s v=" "/>
    <m/>
    <m/>
    <m/>
    <m/>
    <m/>
    <s v="Not In Scope"/>
    <m/>
    <m/>
    <m/>
    <m/>
    <m/>
    <m/>
    <m/>
    <m/>
    <m/>
    <m/>
    <m/>
    <m/>
    <m/>
    <m/>
    <m/>
    <m/>
    <m/>
    <m/>
    <m/>
    <m/>
    <m/>
    <m/>
    <m/>
    <m/>
    <m/>
    <m/>
    <m/>
    <m/>
    <m/>
    <m/>
    <m/>
    <m/>
    <m/>
    <m/>
    <m/>
    <m/>
    <m/>
    <m/>
    <m/>
    <m/>
    <m/>
    <m/>
    <m/>
    <m/>
    <m/>
    <m/>
    <s v=" "/>
    <x v="265"/>
    <s v="21:40:00"/>
    <m/>
    <m/>
    <s v="FAS"/>
    <s v="N"/>
    <s v="N"/>
    <m/>
    <m/>
    <m/>
    <n v="9140553851"/>
    <m/>
    <m/>
    <m/>
    <m/>
    <s v=" "/>
    <x v="0"/>
    <x v="1"/>
    <s v="N"/>
    <s v="N"/>
    <s v="N"/>
    <s v="Structure fire, not attributable to PG&amp;E"/>
    <s v="Not PG&amp;E"/>
    <s v="Building"/>
    <m/>
    <m/>
    <m/>
    <s v="Structure-only"/>
    <m/>
    <m/>
    <m/>
    <m/>
    <m/>
    <s v="Other Fire: Non-PG&amp;E related"/>
    <m/>
    <m/>
    <m/>
    <s v="Subsurface"/>
    <x v="1"/>
    <m/>
    <m/>
    <m/>
    <s v=" "/>
    <x v="0"/>
    <n v="37.307556699999999"/>
    <n v="-122.0326867"/>
    <s v="Santa Clara"/>
    <s v="SARATOGA 1115 "/>
    <n v="12000"/>
    <m/>
    <x v="0"/>
    <s v="Unknown"/>
    <s v="Urban"/>
    <m/>
    <m/>
    <s v="N"/>
    <m/>
    <m/>
    <m/>
    <m/>
    <s v="N"/>
    <s v="N"/>
    <m/>
    <m/>
    <s v="2021-04-06"/>
    <m/>
    <m/>
    <m/>
    <m/>
    <m/>
    <m/>
    <m/>
    <m/>
    <m/>
    <m/>
    <m/>
    <m/>
    <m/>
    <m/>
    <m/>
    <m/>
    <m/>
    <m/>
    <m/>
    <s v="  "/>
    <s v="DEANZA"/>
    <s v="CUPERTINO 06"/>
    <s v="21:40"/>
    <n v="44290"/>
    <m/>
    <n v="9140553851"/>
    <n v="1075"/>
    <s v="S DE ANZA BLVD"/>
    <s v="SAN JOSE"/>
    <n v="37.307160000000003"/>
    <n v="-122.032495"/>
    <s v="W3TMATO"/>
    <s v="TRUMBO, MAURICE"/>
    <n v="83371115"/>
    <s v="20210404 22:11"/>
    <n v="1121"/>
    <m/>
    <s v="single circuit in business affected by fire, adv cst to call electrician to make repairs, leave affected breaker off until repairs complete and ele releases it"/>
    <s v="Y"/>
    <m/>
    <m/>
    <s v="37.3075567,-122.0326867,79.000000,3D"/>
    <m/>
    <m/>
    <m/>
    <m/>
    <m/>
    <s v="N"/>
    <s v="Y"/>
    <s v="N"/>
    <s v="Clear"/>
    <m/>
    <s v="Structures"/>
    <m/>
    <s v="Calm"/>
    <m/>
    <s v="3rd Party"/>
    <m/>
    <s v="Structure Only"/>
    <m/>
    <s v="Other (Comments)"/>
    <s v="unknown, cleared prior to arrival"/>
    <s v="Subsurface"/>
    <m/>
    <s v="N"/>
    <m/>
    <m/>
    <m/>
    <m/>
    <m/>
    <m/>
    <s v="  "/>
    <m/>
    <m/>
    <m/>
    <m/>
    <m/>
    <m/>
    <m/>
    <m/>
    <m/>
    <m/>
    <m/>
    <m/>
    <m/>
    <m/>
    <m/>
    <m/>
    <m/>
    <m/>
    <m/>
    <m/>
    <m/>
    <m/>
    <m/>
    <m/>
    <m/>
    <m/>
    <m/>
    <m/>
    <m/>
    <m/>
    <m/>
    <m/>
    <m/>
    <m/>
    <m/>
    <m/>
    <m/>
    <m/>
    <m/>
    <m/>
    <m/>
    <m/>
    <m/>
    <m/>
    <m/>
    <m/>
    <m/>
  </r>
  <r>
    <n v="339"/>
    <s v="JZCY"/>
    <s v="3 - QC Complete"/>
    <n v="44292"/>
    <n v="44617"/>
    <s v="Structure fire, not attributable to PG&amp;E"/>
    <s v="\\fxshare-nas05\quotashare-fs01\ESA\5 - Ignition Tracking\2021_Ignition_QC_Folders\20210404_nan_nan_nan_7766539236"/>
    <s v=" "/>
    <m/>
    <m/>
    <m/>
    <m/>
    <m/>
    <s v="Not In Scope"/>
    <m/>
    <m/>
    <m/>
    <m/>
    <m/>
    <m/>
    <m/>
    <m/>
    <m/>
    <m/>
    <m/>
    <m/>
    <m/>
    <m/>
    <m/>
    <m/>
    <m/>
    <m/>
    <m/>
    <m/>
    <m/>
    <m/>
    <m/>
    <m/>
    <m/>
    <m/>
    <m/>
    <m/>
    <m/>
    <m/>
    <m/>
    <m/>
    <m/>
    <m/>
    <m/>
    <m/>
    <m/>
    <m/>
    <m/>
    <m/>
    <m/>
    <m/>
    <m/>
    <m/>
    <m/>
    <m/>
    <s v=" "/>
    <x v="265"/>
    <s v="05:37:00"/>
    <m/>
    <m/>
    <s v="FAS"/>
    <s v="N"/>
    <s v="N"/>
    <m/>
    <m/>
    <m/>
    <n v="7766539236"/>
    <m/>
    <m/>
    <m/>
    <m/>
    <s v=" "/>
    <x v="0"/>
    <x v="1"/>
    <s v="N"/>
    <s v="N"/>
    <s v="N"/>
    <s v="Structure fire, not attributable to PG&amp;E"/>
    <s v="Not PG&amp;E"/>
    <s v="Building"/>
    <m/>
    <m/>
    <m/>
    <s v="Structure-only"/>
    <m/>
    <m/>
    <m/>
    <m/>
    <m/>
    <s v="Other Fire: Non-PG&amp;E related"/>
    <m/>
    <m/>
    <m/>
    <s v="Overhead"/>
    <x v="1"/>
    <m/>
    <m/>
    <m/>
    <s v=" "/>
    <x v="0"/>
    <n v="37.379894999999998"/>
    <n v="-120.5952233"/>
    <s v="Merced"/>
    <s v="ATWATER 1103"/>
    <n v="12000"/>
    <m/>
    <x v="0"/>
    <s v="Winton FD"/>
    <s v="Agriculture"/>
    <m/>
    <m/>
    <s v="N"/>
    <m/>
    <m/>
    <m/>
    <m/>
    <s v="N"/>
    <s v="N"/>
    <m/>
    <m/>
    <s v="2021-04-06"/>
    <m/>
    <m/>
    <m/>
    <m/>
    <m/>
    <m/>
    <m/>
    <m/>
    <m/>
    <m/>
    <m/>
    <m/>
    <m/>
    <m/>
    <m/>
    <m/>
    <m/>
    <m/>
    <m/>
    <s v="  "/>
    <s v="YOSEMITE"/>
    <s v="MERCED 04"/>
    <s v="05:37"/>
    <n v="44290"/>
    <m/>
    <n v="7766539236"/>
    <n v="6357"/>
    <s v="SHAFFER RD # 1"/>
    <s v="WINTON"/>
    <n v="37.380661000000003"/>
    <n v="-120.59555899999999"/>
    <s v="Y4TBAR9"/>
    <s v="REDDING, BLAKE"/>
    <n v="253611103"/>
    <s v="20210404 07:41"/>
    <n v="1121"/>
    <m/>
    <s v="2 MOBILE HOMES BURNT CUSTOMER OWNED MTRS PULLED AND GLASSED TO MAKE SAFE FOR FD   INC#006778"/>
    <s v="Y"/>
    <n v="3"/>
    <s v="\\fxshare-nas05\quotashare-fs01\ESA\5 - Ignition Tracking\Fire_Tab_Attachment_Files"/>
    <s v="37.3798950,-120.5952233,83.600000,3D"/>
    <m/>
    <m/>
    <s v="INC # 006778"/>
    <s v="B WHITE 209 761-1975"/>
    <m/>
    <s v="N"/>
    <s v="N"/>
    <s v="N"/>
    <s v="Clear"/>
    <m/>
    <s v="Structures"/>
    <m/>
    <s v="Calm"/>
    <m/>
    <s v="Unknown"/>
    <m/>
    <s v="Structure Only"/>
    <m/>
    <s v="Fire Dept"/>
    <m/>
    <s v="Overhead"/>
    <m/>
    <s v="N"/>
    <m/>
    <m/>
    <m/>
    <m/>
    <m/>
    <m/>
    <s v="  "/>
    <m/>
    <m/>
    <m/>
    <m/>
    <m/>
    <m/>
    <m/>
    <m/>
    <m/>
    <m/>
    <m/>
    <m/>
    <m/>
    <m/>
    <m/>
    <m/>
    <m/>
    <m/>
    <m/>
    <m/>
    <m/>
    <m/>
    <m/>
    <m/>
    <m/>
    <m/>
    <m/>
    <m/>
    <m/>
    <m/>
    <m/>
    <m/>
    <m/>
    <m/>
    <m/>
    <m/>
    <m/>
    <m/>
    <m/>
    <m/>
    <m/>
    <m/>
    <m/>
    <m/>
    <m/>
    <m/>
    <m/>
  </r>
  <r>
    <n v="338"/>
    <s v="JZCY"/>
    <s v="3 - QC Complete"/>
    <n v="44292"/>
    <n v="44617"/>
    <s v="Structure fire, not attributable to PG&amp;E"/>
    <s v="\\fxshare-nas05\quotashare-fs01\ESA\5 - Ignition Tracking\2021_Ignition_QC_Folders\20210404_nan_nan_nan_1955920446"/>
    <s v=" "/>
    <m/>
    <m/>
    <m/>
    <m/>
    <m/>
    <s v="Not In Scope"/>
    <m/>
    <m/>
    <m/>
    <m/>
    <m/>
    <m/>
    <m/>
    <m/>
    <m/>
    <m/>
    <m/>
    <m/>
    <m/>
    <m/>
    <m/>
    <m/>
    <m/>
    <m/>
    <m/>
    <m/>
    <m/>
    <m/>
    <m/>
    <m/>
    <m/>
    <m/>
    <m/>
    <m/>
    <m/>
    <m/>
    <m/>
    <m/>
    <m/>
    <m/>
    <m/>
    <m/>
    <m/>
    <m/>
    <m/>
    <m/>
    <m/>
    <m/>
    <m/>
    <m/>
    <m/>
    <m/>
    <s v=" "/>
    <x v="265"/>
    <s v="01:07:00"/>
    <m/>
    <m/>
    <s v="FAS"/>
    <s v="N"/>
    <s v="N"/>
    <m/>
    <m/>
    <m/>
    <n v="1955920446"/>
    <m/>
    <m/>
    <m/>
    <m/>
    <s v=" "/>
    <x v="0"/>
    <x v="1"/>
    <s v="N"/>
    <s v="N"/>
    <s v="N"/>
    <s v="Structure fire, not attributable to PG&amp;E"/>
    <s v="Not PG&amp;E"/>
    <s v="Building"/>
    <m/>
    <m/>
    <m/>
    <s v="Structure-only"/>
    <m/>
    <m/>
    <m/>
    <m/>
    <m/>
    <s v="Other Fire: Non-PG&amp;E related"/>
    <m/>
    <m/>
    <m/>
    <s v="Underbuild"/>
    <x v="1"/>
    <m/>
    <m/>
    <m/>
    <s v=" "/>
    <x v="0"/>
    <n v="37.993628299999997"/>
    <n v="-122.13156499999999"/>
    <s v="Contra Costa"/>
    <s v="ALHAMBRA 1105"/>
    <n v="12000"/>
    <m/>
    <x v="0"/>
    <s v="Contra Costa FD"/>
    <s v="Urban"/>
    <m/>
    <m/>
    <s v="N"/>
    <m/>
    <m/>
    <m/>
    <m/>
    <s v="N"/>
    <s v="N"/>
    <m/>
    <m/>
    <s v="2021-04-06"/>
    <m/>
    <m/>
    <m/>
    <m/>
    <m/>
    <m/>
    <m/>
    <m/>
    <m/>
    <m/>
    <m/>
    <m/>
    <m/>
    <m/>
    <m/>
    <m/>
    <m/>
    <m/>
    <m/>
    <s v="  "/>
    <s v="DIABLO"/>
    <s v="CONCORD 02"/>
    <s v="01:07"/>
    <n v="44290"/>
    <m/>
    <n v="1955920446"/>
    <n v="600"/>
    <s v="J ST"/>
    <s v="MARTINEZ"/>
    <n v="37.997515"/>
    <n v="-122.131648"/>
    <s v="D2TMJLQ"/>
    <s v="LUBOVISKI, MILTON"/>
    <n v="14101102"/>
    <s v="20210404 02:25"/>
    <n v="1120"/>
    <m/>
    <s v="per fire apt turned off main breaker is ok.pge equipment is ok"/>
    <s v="Y"/>
    <m/>
    <m/>
    <s v="37.9936283,-122.1315650,34.800000,3D"/>
    <m/>
    <m/>
    <m/>
    <m/>
    <m/>
    <s v="N"/>
    <s v="N"/>
    <s v="N"/>
    <s v="Clear"/>
    <m/>
    <s v="Structures"/>
    <m/>
    <s v="Calm"/>
    <m/>
    <s v="Unknown"/>
    <m/>
    <s v="Structure Only"/>
    <m/>
    <s v="Other (Comments)"/>
    <s v="contra costa "/>
    <s v="Underbuild"/>
    <m/>
    <s v="N"/>
    <m/>
    <m/>
    <m/>
    <m/>
    <m/>
    <m/>
    <s v="  "/>
    <m/>
    <m/>
    <m/>
    <m/>
    <m/>
    <m/>
    <m/>
    <m/>
    <m/>
    <m/>
    <m/>
    <m/>
    <m/>
    <m/>
    <m/>
    <m/>
    <m/>
    <m/>
    <m/>
    <m/>
    <m/>
    <m/>
    <m/>
    <m/>
    <m/>
    <m/>
    <m/>
    <m/>
    <m/>
    <m/>
    <m/>
    <m/>
    <m/>
    <m/>
    <m/>
    <m/>
    <m/>
    <m/>
    <m/>
    <m/>
    <m/>
    <m/>
    <m/>
    <m/>
    <m/>
    <m/>
    <m/>
  </r>
  <r>
    <n v="337"/>
    <s v="JZCY"/>
    <s v="3 - QC Complete"/>
    <n v="44292"/>
    <n v="44617"/>
    <s v="Structure fire, not attributable to PG&amp;E"/>
    <s v="\\fxshare-nas05\quotashare-fs01\ESA\5 - Ignition Tracking\2021_Ignition_QC_Folders\20210403_nan_nan_nan_4225720248"/>
    <s v=" "/>
    <m/>
    <m/>
    <m/>
    <m/>
    <m/>
    <s v="Not In Scope"/>
    <m/>
    <m/>
    <m/>
    <m/>
    <m/>
    <m/>
    <m/>
    <m/>
    <m/>
    <m/>
    <m/>
    <m/>
    <m/>
    <m/>
    <m/>
    <m/>
    <m/>
    <m/>
    <m/>
    <m/>
    <m/>
    <m/>
    <m/>
    <m/>
    <m/>
    <m/>
    <m/>
    <m/>
    <m/>
    <m/>
    <m/>
    <m/>
    <m/>
    <m/>
    <m/>
    <m/>
    <m/>
    <m/>
    <m/>
    <m/>
    <m/>
    <m/>
    <m/>
    <m/>
    <m/>
    <m/>
    <s v=" "/>
    <x v="266"/>
    <s v="22:49:00"/>
    <m/>
    <m/>
    <s v="FAS"/>
    <s v="N"/>
    <s v="N"/>
    <m/>
    <m/>
    <m/>
    <n v="4225720248"/>
    <m/>
    <m/>
    <m/>
    <m/>
    <s v=" "/>
    <x v="0"/>
    <x v="1"/>
    <s v="N"/>
    <s v="N"/>
    <s v="N"/>
    <s v="Structure fire, not attributable to PG&amp;E"/>
    <s v="Not PG&amp;E"/>
    <s v="Building"/>
    <m/>
    <m/>
    <m/>
    <s v="Structure-only"/>
    <m/>
    <m/>
    <m/>
    <m/>
    <m/>
    <s v="Other Fire: Non-PG&amp;E related"/>
    <m/>
    <m/>
    <m/>
    <s v="Overhead"/>
    <x v="1"/>
    <m/>
    <m/>
    <m/>
    <s v=" "/>
    <x v="0"/>
    <n v="38.304768000000003"/>
    <n v="-122.48043199999999"/>
    <s v="Sonoma"/>
    <s v="SONOMA 1102"/>
    <n v="12000"/>
    <m/>
    <x v="0"/>
    <s v="Sonoma County FD"/>
    <s v="Urban"/>
    <m/>
    <m/>
    <s v="Y"/>
    <s v="Nuns 2017"/>
    <m/>
    <m/>
    <m/>
    <s v="N"/>
    <s v="N"/>
    <m/>
    <m/>
    <s v="2021-04-06"/>
    <m/>
    <m/>
    <m/>
    <m/>
    <m/>
    <m/>
    <m/>
    <m/>
    <m/>
    <m/>
    <m/>
    <m/>
    <m/>
    <m/>
    <m/>
    <m/>
    <m/>
    <m/>
    <m/>
    <s v="  "/>
    <s v="NORTH COAST"/>
    <s v="SONOMA"/>
    <s v="22:49"/>
    <n v="44289"/>
    <m/>
    <n v="4225720248"/>
    <n v="157"/>
    <s v="FAIRVIEW LN"/>
    <s v="SONOMA"/>
    <n v="38.304768000000003"/>
    <n v="-122.48043199999999"/>
    <s v="W9TJ5C5"/>
    <s v="CLARK, JEREMY"/>
    <n v="42721102"/>
    <s v="20210404 01:07"/>
    <n v="1121"/>
    <m/>
    <s v="STRUCTURE FIRE"/>
    <s v="Y"/>
    <m/>
    <m/>
    <m/>
    <n v="38.304768000000003"/>
    <n v="-122.48043199999999"/>
    <m/>
    <s v="SCOTT MAXWELL 707-495-4207"/>
    <m/>
    <s v="N"/>
    <s v="Y"/>
    <s v="N"/>
    <s v="Clear"/>
    <m/>
    <s v="Structures"/>
    <m/>
    <s v="Calm"/>
    <m/>
    <s v="3rd Party"/>
    <m/>
    <s v="Structure Only"/>
    <m/>
    <s v="Fire Dept"/>
    <m/>
    <s v="Overhead"/>
    <m/>
    <s v="N"/>
    <m/>
    <m/>
    <m/>
    <m/>
    <m/>
    <m/>
    <s v="  "/>
    <m/>
    <m/>
    <m/>
    <m/>
    <m/>
    <m/>
    <m/>
    <m/>
    <m/>
    <m/>
    <m/>
    <m/>
    <m/>
    <m/>
    <m/>
    <m/>
    <m/>
    <m/>
    <m/>
    <m/>
    <m/>
    <m/>
    <m/>
    <m/>
    <m/>
    <m/>
    <m/>
    <m/>
    <m/>
    <m/>
    <m/>
    <m/>
    <m/>
    <m/>
    <m/>
    <m/>
    <m/>
    <m/>
    <m/>
    <m/>
    <m/>
    <m/>
    <m/>
    <m/>
    <m/>
    <m/>
    <m/>
  </r>
  <r>
    <n v="336"/>
    <s v="S7RM"/>
    <s v="3 - QC Complete"/>
    <n v="44294"/>
    <n v="44617"/>
    <s v="Bird nest on transformr caused an ignition. The ensuing fire was greater than 1 linear meter."/>
    <s v="\\fxshare-nas05\quotashare-fs01\ESA\5 - Ignition Tracking\2021_Ignition_QC_Folders\20210403_1306467_21-0044478_nan_T005256976"/>
    <s v=" "/>
    <m/>
    <m/>
    <m/>
    <m/>
    <m/>
    <s v="Not In Scope"/>
    <m/>
    <m/>
    <m/>
    <m/>
    <m/>
    <m/>
    <m/>
    <m/>
    <m/>
    <m/>
    <m/>
    <m/>
    <m/>
    <m/>
    <m/>
    <m/>
    <m/>
    <m/>
    <m/>
    <m/>
    <m/>
    <m/>
    <m/>
    <m/>
    <m/>
    <m/>
    <m/>
    <m/>
    <m/>
    <m/>
    <m/>
    <m/>
    <m/>
    <m/>
    <m/>
    <m/>
    <m/>
    <m/>
    <m/>
    <m/>
    <m/>
    <m/>
    <m/>
    <m/>
    <m/>
    <m/>
    <s v=" "/>
    <x v="266"/>
    <s v="15:38:00"/>
    <n v="44289"/>
    <s v="15:38:00"/>
    <s v="FAS"/>
    <s v="N"/>
    <s v="N"/>
    <n v="1306467"/>
    <s v="21-0044478"/>
    <m/>
    <s v="T005256976"/>
    <n v="120740737"/>
    <m/>
    <m/>
    <s v="PG&amp;E_336_ignition_20210403_1.JPG"/>
    <s v=" "/>
    <x v="1"/>
    <x v="0"/>
    <s v="Y"/>
    <s v="Y"/>
    <s v="N"/>
    <s v="On April 3rd, 2021 at 15:38 hrs. a PG &amp; E Troubleman was dispatched to the Twisselman 2105 21 KV overhead distribution circuit 2 miles East of Lost Hills Rd in the City of Lost Hills in response to a report of a transformer explosion with a resulting fire.  This incident occured during a strong wind event and the fire was reported to be 3 meters &lt; 0.25 acres in size and was suppressed by the landowner.  Initial analysis indicates that there was a birdsnest on a transformer which possibly, as a result of the strong winds, caused an ignition. (see attached photo in the shared file.)  The PG &amp; E Troubleman indicated that the fire was out upon his arrival at the scene of the incident.  The Troubleman replaced the transformer on 4/3/2021 to prevent a future occurence of this type of incident.  All information is preliminary. "/>
    <s v="PG&amp;E"/>
    <s v="Vegetation"/>
    <m/>
    <s v="D"/>
    <s v="D"/>
    <s v="&lt;0.25"/>
    <s v="Fire put out by landowner. "/>
    <m/>
    <m/>
    <m/>
    <m/>
    <s v="Contact - Animal - Nest"/>
    <s v="Contact from object"/>
    <s v="Nest Contact"/>
    <s v="N"/>
    <s v="Overhead"/>
    <x v="0"/>
    <s v="Transformer"/>
    <s v="Transformer"/>
    <n v="100167525"/>
    <s v=" "/>
    <x v="0"/>
    <n v="35.754849999999998"/>
    <n v="-119.65518"/>
    <s v="Kern"/>
    <s v="TWISSELMAN 2105"/>
    <n v="21000"/>
    <m/>
    <x v="0"/>
    <s v="Customer"/>
    <s v="Agriculture"/>
    <m/>
    <m/>
    <s v="N"/>
    <m/>
    <m/>
    <m/>
    <m/>
    <s v="N"/>
    <s v="N"/>
    <m/>
    <m/>
    <s v="2021-04-06"/>
    <m/>
    <m/>
    <m/>
    <m/>
    <m/>
    <m/>
    <m/>
    <m/>
    <m/>
    <m/>
    <m/>
    <m/>
    <m/>
    <m/>
    <m/>
    <m/>
    <m/>
    <m/>
    <m/>
    <s v="  "/>
    <s v="KERN"/>
    <s v="WASCO 01"/>
    <s v="15:38"/>
    <n v="44289"/>
    <n v="1306467"/>
    <s v="T005256976"/>
    <m/>
    <s v="SE NE 13 25 21"/>
    <s v="LOST HILLS"/>
    <n v="35.754849999999998"/>
    <n v="-119.65518"/>
    <s v="K1TC0CH"/>
    <s v="CASTRO, CHRIS"/>
    <n v="254402105"/>
    <s v="20210403 19:29"/>
    <n v="9190"/>
    <m/>
    <s v="nest caused fire and damage to transformer called on call and crew is going to make repairs"/>
    <s v="Y"/>
    <n v="3"/>
    <s v="\\fxshare-nas05\quotashare-fs01\ESA\5 - Ignition Tracking\Fire_Tab_Attachment_Files"/>
    <m/>
    <n v="35.754849999999998"/>
    <n v="-119.65518"/>
    <m/>
    <m/>
    <m/>
    <s v="N"/>
    <s v="Y"/>
    <m/>
    <s v="Clear"/>
    <m/>
    <s v="Private Land"/>
    <m/>
    <s v="Calm"/>
    <m/>
    <s v="Bird Contact"/>
    <s v="nest"/>
    <s v="3 meters - 0.25 Acres"/>
    <m/>
    <s v="Other Party"/>
    <s v="land owner"/>
    <s v="Overhead"/>
    <m/>
    <s v="N"/>
    <m/>
    <m/>
    <m/>
    <s v="OTHER GROUND VEGETATION"/>
    <s v="TRANSFORMER (OH)"/>
    <s v="N"/>
    <s v="  "/>
    <s v="Unplanned"/>
    <s v="Kern"/>
    <s v="Kern"/>
    <s v="254402105, TWISSELMAN-2105"/>
    <s v="21-0044478"/>
    <s v="Unplanned"/>
    <s v="Strong Winds;32-90 F"/>
    <s v="1"/>
    <n v="270"/>
    <s v="NO"/>
    <s v="Line to Ground"/>
    <s v="Sustained"/>
    <s v="No"/>
    <s v="MTR#1009512871"/>
    <s v="OH"/>
    <s v="Transformer"/>
    <n v="1306467"/>
    <s v="Transformer (OH), Failed/Faulted"/>
    <m/>
    <s v="04/03/21 19:24"/>
    <m/>
    <s v="2 MILES E/O LOST HILLS RD, 1.3 MILES N/O TWISSELMAN RD"/>
    <s v="CASTRO, CHRIS 925-329-0234: 35.754788 -119.655060"/>
    <m/>
    <m/>
    <m/>
    <s v="No"/>
    <s v="Animal, Other"/>
    <m/>
    <s v="No"/>
    <m/>
    <m/>
    <s v="C0CH"/>
    <s v="Transformer only"/>
    <s v="SMBATCH_FO"/>
    <s v="04/03/21 15:34"/>
    <s v="Not Required"/>
    <s v="04/03/21 20:04"/>
    <m/>
    <s v="No"/>
    <n v="1617411"/>
    <s v="21-0044478"/>
    <s v="MTR#1009512871"/>
    <n v="254402105"/>
    <s v="04/03/21 15:34"/>
    <m/>
    <m/>
  </r>
  <r>
    <n v="335"/>
    <s v="JZCY"/>
    <s v="3 - QC Complete"/>
    <n v="44292"/>
    <n v="44617"/>
    <s v="Structure fire, not attributable to PG&amp;E"/>
    <s v="\\fxshare-nas05\quotashare-fs01\ESA\5 - Ignition Tracking\2021_Ignition_QC_Folders\20210403_nan_nan_nan_9338848708"/>
    <s v=" "/>
    <m/>
    <m/>
    <m/>
    <m/>
    <m/>
    <s v="Not In Scope"/>
    <m/>
    <m/>
    <m/>
    <m/>
    <m/>
    <m/>
    <m/>
    <m/>
    <m/>
    <m/>
    <m/>
    <m/>
    <m/>
    <m/>
    <m/>
    <m/>
    <m/>
    <m/>
    <m/>
    <m/>
    <m/>
    <m/>
    <m/>
    <m/>
    <m/>
    <m/>
    <m/>
    <m/>
    <m/>
    <m/>
    <m/>
    <m/>
    <m/>
    <m/>
    <m/>
    <m/>
    <m/>
    <m/>
    <m/>
    <m/>
    <m/>
    <m/>
    <m/>
    <m/>
    <m/>
    <m/>
    <s v=" "/>
    <x v="266"/>
    <s v="06:11:00"/>
    <m/>
    <m/>
    <s v="FAS"/>
    <s v="N"/>
    <s v="N"/>
    <m/>
    <m/>
    <m/>
    <n v="9338848708"/>
    <m/>
    <m/>
    <m/>
    <m/>
    <s v=" "/>
    <x v="0"/>
    <x v="1"/>
    <s v="N"/>
    <s v="N"/>
    <s v="N"/>
    <s v="Structure fire, not attributable to PG&amp;E"/>
    <s v="Not PG&amp;E"/>
    <s v="Building"/>
    <m/>
    <m/>
    <m/>
    <s v="Structure-only"/>
    <m/>
    <m/>
    <m/>
    <m/>
    <m/>
    <s v="Other Fire: Non-PG&amp;E related"/>
    <m/>
    <m/>
    <m/>
    <s v="Overbuild"/>
    <x v="1"/>
    <m/>
    <m/>
    <m/>
    <s v=" "/>
    <x v="0"/>
    <n v="37.819138299999999"/>
    <n v="-121.28221670000001"/>
    <s v="San Joaquin"/>
    <s v="VIERRA 1706"/>
    <n v="17000"/>
    <m/>
    <x v="0"/>
    <s v="Lathrop FD"/>
    <s v="Urban"/>
    <m/>
    <m/>
    <s v="N"/>
    <m/>
    <m/>
    <m/>
    <m/>
    <s v="N"/>
    <s v="N"/>
    <m/>
    <m/>
    <s v="2021-04-06"/>
    <m/>
    <m/>
    <m/>
    <m/>
    <m/>
    <m/>
    <m/>
    <m/>
    <m/>
    <m/>
    <m/>
    <m/>
    <m/>
    <m/>
    <m/>
    <m/>
    <m/>
    <m/>
    <m/>
    <s v="  "/>
    <s v="STOCKTON"/>
    <s v="MANTECA"/>
    <s v="06:11"/>
    <n v="44289"/>
    <m/>
    <n v="9338848708"/>
    <n v="787"/>
    <s v="THOMSEN RD"/>
    <s v="LATHROP"/>
    <n v="37.819215999999997"/>
    <n v="-121.28177100000001"/>
    <s v="Q3TBLG9"/>
    <s v="GONZALES, GONZO"/>
    <n v="162701706"/>
    <s v="20210403 08:49"/>
    <n v="1101"/>
    <m/>
    <s v="FND MAIN BREAKER OFF AT MTR PANEL,NOTHING TRIPPED.VOLTS 121.3-121.5-242.8.FIRE IN 1 BEDROOM.UNKNOWN CAUSE.I DISCTD ELECTRIC SERVC,BOOTED MTR FOR SAFETY PER F.D.CUST WILL NEED CITY INSPECT PRIOR TO RECNNCT.NO DAMAGE NEAR MTR PANEL,NO DMG TO PGE EQUIP"/>
    <s v="Y"/>
    <m/>
    <m/>
    <s v="37.8191383,-121.2822167,12.900000,3D"/>
    <m/>
    <m/>
    <m/>
    <s v="209-9415135"/>
    <m/>
    <s v="N"/>
    <s v="Y"/>
    <s v="N"/>
    <s v="Clear"/>
    <m/>
    <s v="Structures"/>
    <m/>
    <s v="Light"/>
    <m/>
    <s v="3rd Party"/>
    <m/>
    <s v="Structure Only"/>
    <m/>
    <s v="Fire Dept"/>
    <m/>
    <s v="Overbuild"/>
    <m/>
    <s v="Y"/>
    <s v="PICTURES &amp; I.R REPORT"/>
    <s v="PG&amp;E Employee"/>
    <m/>
    <m/>
    <m/>
    <m/>
    <s v="  "/>
    <m/>
    <m/>
    <m/>
    <m/>
    <m/>
    <m/>
    <m/>
    <m/>
    <m/>
    <m/>
    <m/>
    <m/>
    <m/>
    <m/>
    <m/>
    <m/>
    <m/>
    <m/>
    <m/>
    <m/>
    <m/>
    <m/>
    <m/>
    <m/>
    <m/>
    <m/>
    <m/>
    <m/>
    <m/>
    <m/>
    <m/>
    <m/>
    <m/>
    <m/>
    <m/>
    <m/>
    <m/>
    <m/>
    <m/>
    <m/>
    <m/>
    <m/>
    <m/>
    <m/>
    <m/>
    <m/>
    <m/>
  </r>
  <r>
    <n v="334"/>
    <s v="JZCY"/>
    <s v="3 - QC Complete"/>
    <n v="44292"/>
    <n v="44617"/>
    <s v="Structure fire, not attributable to PG&amp;E"/>
    <s v="\\fxshare-nas05\quotashare-fs01\ESA\5 - Ignition Tracking\2021_Ignition_QC_Folders\20210403_nan_nan_nan_7869936260"/>
    <s v=" "/>
    <m/>
    <m/>
    <m/>
    <m/>
    <m/>
    <s v="Not In Scope"/>
    <m/>
    <m/>
    <m/>
    <m/>
    <m/>
    <m/>
    <m/>
    <m/>
    <m/>
    <m/>
    <m/>
    <m/>
    <m/>
    <m/>
    <m/>
    <m/>
    <m/>
    <m/>
    <m/>
    <m/>
    <m/>
    <m/>
    <m/>
    <m/>
    <m/>
    <m/>
    <m/>
    <m/>
    <m/>
    <m/>
    <m/>
    <m/>
    <m/>
    <m/>
    <m/>
    <m/>
    <m/>
    <m/>
    <m/>
    <m/>
    <m/>
    <m/>
    <m/>
    <m/>
    <m/>
    <m/>
    <s v=" "/>
    <x v="266"/>
    <s v="04:17:00"/>
    <m/>
    <m/>
    <s v="FAS"/>
    <s v="N"/>
    <s v="N"/>
    <m/>
    <m/>
    <m/>
    <n v="7869936260"/>
    <m/>
    <m/>
    <m/>
    <m/>
    <s v=" "/>
    <x v="0"/>
    <x v="1"/>
    <s v="N"/>
    <s v="N"/>
    <s v="N"/>
    <s v="Structure fire, not attributable to PG&amp;E"/>
    <s v="Not PG&amp;E"/>
    <s v="Building"/>
    <m/>
    <m/>
    <m/>
    <s v="Structure-only"/>
    <m/>
    <m/>
    <m/>
    <m/>
    <m/>
    <s v="Other Fire: Non-PG&amp;E related"/>
    <m/>
    <m/>
    <m/>
    <s v="Other (Comments)"/>
    <x v="1"/>
    <m/>
    <m/>
    <m/>
    <s v=" "/>
    <x v="0"/>
    <n v="36.606834999999997"/>
    <n v="-119.6594317"/>
    <s v="Fresno"/>
    <s v="MC CALL 1106"/>
    <n v="12000"/>
    <m/>
    <x v="0"/>
    <s v="Selma FD"/>
    <s v="Agriculture"/>
    <m/>
    <m/>
    <s v="N"/>
    <m/>
    <m/>
    <m/>
    <m/>
    <s v="N"/>
    <s v="N"/>
    <m/>
    <m/>
    <s v="2021-04-06"/>
    <m/>
    <m/>
    <m/>
    <m/>
    <m/>
    <m/>
    <m/>
    <m/>
    <m/>
    <m/>
    <m/>
    <m/>
    <m/>
    <m/>
    <m/>
    <m/>
    <m/>
    <m/>
    <m/>
    <s v="  "/>
    <s v="FRESNO"/>
    <s v="SELMA  01"/>
    <s v="04:17"/>
    <n v="44289"/>
    <m/>
    <n v="7869936260"/>
    <n v="8688"/>
    <s v="E KHAN ST"/>
    <s v="SELMA"/>
    <n v="36.589095999999998"/>
    <n v="-119.633646"/>
    <s v="F6TJMRY"/>
    <s v="ROGERS, JAMES"/>
    <n v="254121104"/>
    <s v="20210403 05:24"/>
    <n v="1121"/>
    <m/>
    <s v="FIRE IN CARPORT CAUSED BY CAR ONE OVER HEAD LIGHT FIXTURE OK TO LEAVE ON PER SELMA FD CUSTOMER SAID MAIN WILL STAY OFF UNTIL ELECTRICIAN MAKES REPAIRS"/>
    <s v="Y"/>
    <m/>
    <m/>
    <s v="36.6068350,-119.6594317,87.000000,3D"/>
    <m/>
    <m/>
    <m/>
    <s v="SELMA FD"/>
    <m/>
    <s v="N"/>
    <s v="Y"/>
    <s v="N"/>
    <s v="Clear"/>
    <m/>
    <s v="Structures"/>
    <m/>
    <s v="Calm"/>
    <m/>
    <s v="Other (Comments)"/>
    <s v="STRUCTURE"/>
    <s v="Structure Only"/>
    <m/>
    <s v="Fire Dept"/>
    <m/>
    <s v="Other (Comments)"/>
    <s v="WOOD"/>
    <s v="N"/>
    <m/>
    <m/>
    <m/>
    <m/>
    <m/>
    <m/>
    <s v="  "/>
    <m/>
    <m/>
    <m/>
    <m/>
    <m/>
    <m/>
    <m/>
    <m/>
    <m/>
    <m/>
    <m/>
    <m/>
    <m/>
    <m/>
    <m/>
    <m/>
    <m/>
    <m/>
    <m/>
    <m/>
    <m/>
    <m/>
    <m/>
    <m/>
    <m/>
    <m/>
    <m/>
    <m/>
    <m/>
    <m/>
    <m/>
    <m/>
    <m/>
    <m/>
    <m/>
    <m/>
    <m/>
    <m/>
    <m/>
    <m/>
    <m/>
    <m/>
    <m/>
    <m/>
    <m/>
    <m/>
    <m/>
  </r>
  <r>
    <n v="333"/>
    <s v="JZCY"/>
    <s v="3 - QC Complete"/>
    <n v="44292"/>
    <n v="44617"/>
    <s v="Structure fire, not attributable to PG&amp;E"/>
    <s v="\\fxshare-nas05\quotashare-fs01\ESA\5 - Ignition Tracking\2021_Ignition_QC_Folders\20210403_nan_nan_nan_8524881358"/>
    <s v=" "/>
    <m/>
    <m/>
    <m/>
    <m/>
    <m/>
    <s v="Not In Scope"/>
    <m/>
    <m/>
    <m/>
    <m/>
    <m/>
    <m/>
    <m/>
    <m/>
    <m/>
    <m/>
    <m/>
    <m/>
    <m/>
    <m/>
    <m/>
    <m/>
    <m/>
    <m/>
    <m/>
    <m/>
    <m/>
    <m/>
    <m/>
    <m/>
    <m/>
    <m/>
    <m/>
    <m/>
    <m/>
    <m/>
    <m/>
    <m/>
    <m/>
    <m/>
    <m/>
    <m/>
    <m/>
    <m/>
    <m/>
    <m/>
    <m/>
    <m/>
    <m/>
    <m/>
    <m/>
    <m/>
    <s v=" "/>
    <x v="266"/>
    <s v="00:07:00"/>
    <m/>
    <m/>
    <s v="FAS"/>
    <s v="N"/>
    <s v="N"/>
    <m/>
    <m/>
    <m/>
    <n v="8524881358"/>
    <m/>
    <m/>
    <m/>
    <m/>
    <s v=" "/>
    <x v="0"/>
    <x v="1"/>
    <s v="N"/>
    <s v="N"/>
    <s v="N"/>
    <s v="Structure fire, not attributable to PG&amp;E"/>
    <s v="Not PG&amp;E"/>
    <s v="Building"/>
    <m/>
    <m/>
    <m/>
    <s v="Structure-only"/>
    <m/>
    <m/>
    <m/>
    <m/>
    <m/>
    <s v="Other Fire: Non-PG&amp;E related"/>
    <m/>
    <m/>
    <m/>
    <s v="Overhead"/>
    <x v="1"/>
    <m/>
    <m/>
    <m/>
    <s v=" "/>
    <x v="0"/>
    <n v="37.356166700000003"/>
    <n v="-121.9011283"/>
    <s v="Santa Clara"/>
    <s v="SAN JOSE B 1105"/>
    <n v="12000"/>
    <m/>
    <x v="0"/>
    <s v="San Jose FD"/>
    <s v="Urban"/>
    <m/>
    <m/>
    <s v="N"/>
    <m/>
    <m/>
    <m/>
    <m/>
    <s v="N"/>
    <s v="N"/>
    <m/>
    <m/>
    <s v="2021-04-06"/>
    <m/>
    <m/>
    <m/>
    <m/>
    <m/>
    <m/>
    <m/>
    <m/>
    <m/>
    <m/>
    <m/>
    <m/>
    <m/>
    <m/>
    <m/>
    <m/>
    <m/>
    <m/>
    <m/>
    <s v="  "/>
    <s v="SAN JOSE"/>
    <s v="SAN JOSE 06"/>
    <s v="00:07"/>
    <n v="44289"/>
    <m/>
    <s v="8524881358"/>
    <n v="954"/>
    <s v="N 4TH ST"/>
    <s v="SAN JOSE"/>
    <n v="37.355918000000003"/>
    <n v="-121.90081000000001"/>
    <s v="J2TM1CI"/>
    <s v="CAMERON, MIKE"/>
    <n v="82261105"/>
    <s v="20210403 00:53"/>
    <n v="1120"/>
    <m/>
    <s v="locked and tagged main per S.J.F.D."/>
    <s v="Y"/>
    <m/>
    <m/>
    <s v="37.3561667,-121.9011283,9.400000,3D"/>
    <m/>
    <m/>
    <m/>
    <s v="San Jose Fire Dept."/>
    <m/>
    <s v="N"/>
    <s v="Y"/>
    <s v="N"/>
    <s v="Clear"/>
    <m/>
    <s v="Structures"/>
    <m/>
    <s v="Calm"/>
    <m/>
    <s v="Unknown"/>
    <m/>
    <s v="Structure Only"/>
    <m/>
    <s v="Fire Dept"/>
    <m/>
    <s v="Overhead"/>
    <m/>
    <s v="N"/>
    <m/>
    <m/>
    <m/>
    <m/>
    <m/>
    <m/>
    <s v="  "/>
    <m/>
    <m/>
    <m/>
    <m/>
    <m/>
    <m/>
    <m/>
    <m/>
    <m/>
    <m/>
    <m/>
    <m/>
    <m/>
    <m/>
    <m/>
    <m/>
    <m/>
    <m/>
    <m/>
    <m/>
    <m/>
    <m/>
    <m/>
    <m/>
    <m/>
    <m/>
    <m/>
    <m/>
    <m/>
    <m/>
    <m/>
    <m/>
    <m/>
    <m/>
    <m/>
    <m/>
    <m/>
    <m/>
    <m/>
    <m/>
    <m/>
    <m/>
    <m/>
    <m/>
    <m/>
    <m/>
    <m/>
  </r>
  <r>
    <n v="2389"/>
    <s v="L7SF"/>
    <s v="3 - QC Complete"/>
    <n v="44550"/>
    <n v="44617"/>
    <s v="1NO End of Quimby Island Rd in Brentwood; replaced pole and crossarm; fire at base of pole; cause of fire unknown as of 10/1/2021"/>
    <s v="\\fxshare-nas05\quotashare-fs01\ESA\5 - Ignition Tracking\Action Items, CAP Items, Missed Ignitions\Missed_Ignitions_Audit\003_SAP_Missed_Ignitions\20210402_606_nan_120719080"/>
    <s v=" "/>
    <m/>
    <m/>
    <m/>
    <m/>
    <m/>
    <m/>
    <m/>
    <m/>
    <m/>
    <m/>
    <m/>
    <m/>
    <m/>
    <m/>
    <m/>
    <m/>
    <m/>
    <m/>
    <m/>
    <m/>
    <m/>
    <m/>
    <m/>
    <m/>
    <m/>
    <m/>
    <m/>
    <m/>
    <m/>
    <m/>
    <m/>
    <m/>
    <m/>
    <m/>
    <m/>
    <m/>
    <m/>
    <m/>
    <m/>
    <m/>
    <m/>
    <m/>
    <m/>
    <m/>
    <m/>
    <m/>
    <m/>
    <m/>
    <m/>
    <m/>
    <m/>
    <m/>
    <s v=" "/>
    <x v="267"/>
    <m/>
    <n v="44286"/>
    <m/>
    <s v="SAP"/>
    <s v="Y"/>
    <s v="N"/>
    <m/>
    <m/>
    <m/>
    <m/>
    <n v="120719080"/>
    <m/>
    <m/>
    <m/>
    <s v=" "/>
    <x v="0"/>
    <x v="0"/>
    <s v="N"/>
    <s v="N"/>
    <s v="N"/>
    <s v="On 2021-04-02, PG&amp;E observed an outage on the MIDDLE RIVER 1101 12KV circuit in Contra Costa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Unknown"/>
    <m/>
    <m/>
    <m/>
    <s v="Overhead"/>
    <x v="1"/>
    <m/>
    <m/>
    <n v="100505782"/>
    <s v=" "/>
    <x v="0"/>
    <n v="38.016783466235999"/>
    <n v="-121.579613585126"/>
    <s v="Contra Costa"/>
    <s v="MIDDLE RIVER 1101"/>
    <n v="12000"/>
    <m/>
    <x v="0"/>
    <s v="Self Extinguished"/>
    <s v="Barren/Other"/>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332"/>
    <s v="JZCY"/>
    <s v="3 - QC Complete"/>
    <n v="44292"/>
    <n v="44617"/>
    <s v="Structure fire, not attributable to PG&amp;E"/>
    <s v="\\fxshare-nas05\quotashare-fs01\ESA\5 - Ignition Tracking\2021_Ignition_QC_Folders\20210402_1306174_21-0044377_nan_T005256596"/>
    <s v=" "/>
    <m/>
    <m/>
    <m/>
    <m/>
    <m/>
    <s v="Not In Scope"/>
    <m/>
    <m/>
    <m/>
    <m/>
    <m/>
    <m/>
    <m/>
    <m/>
    <m/>
    <m/>
    <m/>
    <m/>
    <m/>
    <m/>
    <m/>
    <m/>
    <m/>
    <m/>
    <m/>
    <m/>
    <m/>
    <m/>
    <m/>
    <m/>
    <m/>
    <m/>
    <m/>
    <m/>
    <m/>
    <m/>
    <m/>
    <m/>
    <m/>
    <m/>
    <m/>
    <m/>
    <m/>
    <m/>
    <m/>
    <m/>
    <m/>
    <m/>
    <m/>
    <m/>
    <m/>
    <m/>
    <s v=" "/>
    <x v="267"/>
    <s v="23:18:00"/>
    <n v="44288"/>
    <s v="23:18:00"/>
    <s v="FAS"/>
    <s v="N"/>
    <s v="N"/>
    <n v="1306174"/>
    <s v="21-0044377"/>
    <m/>
    <s v="T005256596"/>
    <m/>
    <m/>
    <m/>
    <m/>
    <s v=" "/>
    <x v="0"/>
    <x v="1"/>
    <s v="N"/>
    <s v="N"/>
    <s v="N"/>
    <s v="Structure fire, not attributable to PG&amp;E"/>
    <s v="Not PG&amp;E"/>
    <s v="Building"/>
    <m/>
    <m/>
    <m/>
    <s v="Structure-only"/>
    <s v="possible garage? maybe shed..."/>
    <m/>
    <m/>
    <m/>
    <m/>
    <s v="Other Fire: Non-PG&amp;E related"/>
    <m/>
    <m/>
    <m/>
    <s v="Overhead"/>
    <x v="1"/>
    <m/>
    <m/>
    <m/>
    <s v=" "/>
    <x v="0"/>
    <n v="37.313049999999997"/>
    <n v="-121.02682"/>
    <s v="Stanislaus"/>
    <s v="NEWMAN 1105"/>
    <n v="12000"/>
    <m/>
    <x v="0"/>
    <s v="Newman FD"/>
    <s v="Urban"/>
    <m/>
    <m/>
    <s v="N"/>
    <m/>
    <m/>
    <m/>
    <m/>
    <s v="N"/>
    <s v="N"/>
    <m/>
    <m/>
    <s v="2021-04-06"/>
    <m/>
    <m/>
    <m/>
    <m/>
    <m/>
    <m/>
    <m/>
    <m/>
    <m/>
    <m/>
    <m/>
    <m/>
    <m/>
    <m/>
    <m/>
    <m/>
    <m/>
    <m/>
    <m/>
    <s v="  "/>
    <s v="YOSEMITE"/>
    <s v="NEWMAN"/>
    <s v="23:18"/>
    <n v="44288"/>
    <n v="1306174"/>
    <s v="T005256596"/>
    <n v="1409"/>
    <s v="R ST"/>
    <s v="NEWMAN"/>
    <n v="37.313049999999997"/>
    <n v="-121.02682"/>
    <s v="Y1TKMKS"/>
    <s v="KANE, KYLE"/>
    <n v="162741105"/>
    <s v="20210403 01:47"/>
    <n v="9002"/>
    <n v="1"/>
    <s v="structure fire damaged company equipment. Called for crew to repair nuetral on awac and replace both s p tx's and take them out of parallel."/>
    <s v="Y"/>
    <m/>
    <m/>
    <m/>
    <m/>
    <m/>
    <m/>
    <s v="keith a bowen  209 862 1716"/>
    <m/>
    <s v="N"/>
    <s v="Y"/>
    <m/>
    <s v="Clear"/>
    <m/>
    <s v="Structures"/>
    <s v="structure fire damaged awac and both s p tx's in parallel along with com lines"/>
    <s v="Calm"/>
    <m/>
    <s v="3rd Party"/>
    <s v="structure fire still under investigation"/>
    <s v="Structure Only"/>
    <s v="possible garage? maybe shed..."/>
    <s v="Fire Dept"/>
    <s v="newman fire dept west stanislaus fpd"/>
    <s v="Overhead"/>
    <s v="overhead in alley"/>
    <s v="Y"/>
    <s v="photos"/>
    <s v="PG&amp;E Employee"/>
    <s v="kyle kane"/>
    <s v="FIRE, HOUSE OR BLDG"/>
    <s v="TRANSFORMER (OH)"/>
    <s v="N"/>
    <s v="  "/>
    <s v="Unplanned"/>
    <s v="Yosemite"/>
    <s v="Newman"/>
    <s v="162741105, NEWMAN-1105"/>
    <s v="21-0044377"/>
    <s v="Unplanned"/>
    <s v="Clear;32-90 F"/>
    <s v="6"/>
    <s v="4002"/>
    <s v="NO"/>
    <s v="Line to Ground"/>
    <s v="Sustained"/>
    <s v="No"/>
    <s v="MTR#1003793882"/>
    <s v="OH"/>
    <s v="Transformer"/>
    <s v="1306174"/>
    <s v="Transformer (OH), Failed/Faulted"/>
    <m/>
    <s v="04/03/21 02:35"/>
    <m/>
    <s v="1422 S STNEWMAN95360"/>
    <s v="KANE, KYLE // 209-509-6203: 1432 S st"/>
    <m/>
    <m/>
    <m/>
    <s v="No"/>
    <s v="3rd Party, Fire, house or bldg."/>
    <m/>
    <s v="No"/>
    <m/>
    <m/>
    <s v="Y1TKMKS"/>
    <s v="Transformer only"/>
    <s v="SMBATCH_FO"/>
    <s v="04/02/21 23:17"/>
    <s v="Not Required"/>
    <s v="04/03/21 10:24"/>
    <m/>
    <s v="No"/>
    <s v="1617320"/>
    <s v="21-0044377"/>
    <s v="MTR#1003793882"/>
    <s v="162741105"/>
    <s v="04/02/21 23:17"/>
    <m/>
    <m/>
  </r>
  <r>
    <n v="331"/>
    <s v="JZCY"/>
    <s v="3 - QC Complete"/>
    <n v="44292"/>
    <n v="44617"/>
    <s v="Other fire, not attributable to PG&amp;E. EOC Preliminary: On April 2, 2021 at approximately 16:44,  a troubleman was dispatched to the CORDELIA-1104 Distribution Circuit at 2925 Chadbourne Road in the Suisun City marsh area.  A controlled burn (by an apparent property owner) spread out of control causing a vegetation fire that spread to PG&amp;E electrical equipment (pole/wires) causing an additional ignition of vegetation. The outage affected approximately 14 customers.  The troubleman confirmed a wire(s) was down and the fire destroyed a PG&amp;E owned pole.  The Suisun City Fire Department has confirmed that the first fire is what caused damage to our facilities which resulted in the secondary sparking/fire. Fire department personnel were present when the fire approached PG&amp;E electrical facilities which resulted in PG&amp;E’s outage. There were no injuries, property damage (other than PG&amp;E facilities) fatalities or media reports related to this incident.  This information is preliminary."/>
    <s v="\\fxshare-nas05\quotashare-fs01\ESA\5 - Ignition Tracking\2021_Ignition_QC_Folders\20210402_1306090_21-0044352_nan_T005256524"/>
    <s v=" "/>
    <m/>
    <m/>
    <m/>
    <m/>
    <m/>
    <s v="Not In Scope"/>
    <m/>
    <m/>
    <m/>
    <m/>
    <m/>
    <m/>
    <m/>
    <m/>
    <m/>
    <m/>
    <m/>
    <m/>
    <m/>
    <m/>
    <m/>
    <m/>
    <m/>
    <m/>
    <m/>
    <m/>
    <m/>
    <m/>
    <m/>
    <m/>
    <m/>
    <m/>
    <m/>
    <m/>
    <m/>
    <m/>
    <m/>
    <m/>
    <m/>
    <m/>
    <m/>
    <m/>
    <m/>
    <m/>
    <m/>
    <m/>
    <m/>
    <m/>
    <m/>
    <m/>
    <m/>
    <m/>
    <s v=" "/>
    <x v="267"/>
    <s v="18:46:00"/>
    <n v="44288"/>
    <s v="18:46:00"/>
    <s v="FAS"/>
    <s v="N"/>
    <s v="N"/>
    <n v="1306090"/>
    <s v="21-0044352"/>
    <m/>
    <s v="T005256524"/>
    <n v="44720372"/>
    <m/>
    <m/>
    <m/>
    <s v=" "/>
    <x v="0"/>
    <x v="1"/>
    <s v="N"/>
    <s v="N"/>
    <s v="N"/>
    <s v="Other fire, not attributable to PG&amp;E. EOC Preliminary: On April 2, 2021 at approximately 16:44,  a troubleman was dispatched to the CORDELIA-1104 Distribution Circuit at 2925 Chadbourne Road in the Suisun City marsh area.  A controlled burn (by an apparent property owner) spread out of control causing a vegetation fire that spread to PG&amp;E electrical equipment (pole/wires) causing an additional ignition of vegetation. The outage affected approximately 14 customers.  The troubleman confirmed a wire(s) was down and the fire destroyed a PG&amp;E owned pole.  The Suisun City Fire Department has confirmed that the first fire is what caused damage to our facilities which resulted in the secondary sparking/fire. Fire department personnel were present when the fire approached PG&amp;E electrical facilities which resulted in PG&amp;E’s outage. There were no injuries, property damage (other than PG&amp;E facilities) fatalities or media reports related to this incident.  This information is preliminary."/>
    <s v="Not PG&amp;E"/>
    <s v="Vegetation"/>
    <m/>
    <m/>
    <m/>
    <s v="0.26-9.99"/>
    <m/>
    <m/>
    <m/>
    <m/>
    <m/>
    <s v="Other Fire: Non-PG&amp;E related"/>
    <m/>
    <m/>
    <m/>
    <s v="Overhead"/>
    <x v="1"/>
    <m/>
    <m/>
    <m/>
    <s v=" "/>
    <x v="0"/>
    <n v="38.178488299999998"/>
    <n v="-122.07626670000001"/>
    <s v="Solano"/>
    <s v="CORDELIA 1104"/>
    <n v="12000"/>
    <m/>
    <x v="0"/>
    <s v="Suisun FD"/>
    <s v="Urban"/>
    <m/>
    <m/>
    <s v="N"/>
    <m/>
    <m/>
    <m/>
    <m/>
    <s v="N"/>
    <s v="N"/>
    <m/>
    <m/>
    <s v="2021-04-06"/>
    <m/>
    <m/>
    <m/>
    <m/>
    <m/>
    <m/>
    <m/>
    <m/>
    <m/>
    <m/>
    <m/>
    <m/>
    <m/>
    <m/>
    <m/>
    <m/>
    <m/>
    <m/>
    <m/>
    <s v="  "/>
    <s v="SACRAMENTO"/>
    <s v="VACAVILLE 03"/>
    <s v="18:46"/>
    <n v="44288"/>
    <n v="1306090"/>
    <s v="T005256524"/>
    <s v="UNKNOWN"/>
    <s v="CHADBOURNE RD CROSS TR"/>
    <s v="FAIRFIELD"/>
    <n v="38.17821"/>
    <n v="-122.07675999999999"/>
    <s v="S4TJJV0"/>
    <s v="VIALE, JASON"/>
    <n v="62701104"/>
    <s v="20210402 21:41"/>
    <n v="9002"/>
    <m/>
    <s v="CREW TO REPAIR ONE SPAN/TWO WIRE OF 4ACSR "/>
    <s v="Y"/>
    <n v="4"/>
    <s v="\\fxshare-nas05\quotashare-fs01\ESA\5 - Ignition Tracking\Fire_Tab_Attachment_Files"/>
    <s v="38.1784883,-122.0762667,-1.300000,3D"/>
    <m/>
    <m/>
    <s v="5/P/E/O CGC#219749017748"/>
    <s v="SUISUN FIRE DISTRICT"/>
    <m/>
    <s v="N"/>
    <s v="N"/>
    <m/>
    <s v="Clear"/>
    <m/>
    <s v="Private Land"/>
    <m/>
    <s v="Calm"/>
    <m/>
    <s v="Unknown"/>
    <m/>
    <s v="0.25 - 10 Acres"/>
    <m/>
    <s v="Fire Dept"/>
    <m/>
    <s v="Overhead"/>
    <m/>
    <s v="N"/>
    <m/>
    <m/>
    <m/>
    <s v="OTHER GROUND VEGETATION"/>
    <s v="CONDUCTOR, OVERHEAD"/>
    <s v="N"/>
    <s v="  "/>
    <s v="Unplanned"/>
    <s v="Sacramento"/>
    <s v="Solano"/>
    <s v="062701104, CORDELIA-1104"/>
    <s v="21-0044352"/>
    <s v="Unplanned"/>
    <s v="Clear;32-90 F"/>
    <s v="14"/>
    <s v="13229"/>
    <s v="NO"/>
    <s v="Line to Ground"/>
    <s v="Sustained"/>
    <s v="No"/>
    <s v="3601"/>
    <s v="OH"/>
    <s v="Fuse"/>
    <s v="1306090"/>
    <s v="Conductor, Overhead, Broken, wire on ground"/>
    <m/>
    <s v="04/02/21 21:42"/>
    <m/>
    <s v="CHADBOURNE RD AT W/S OF S.P.R.R."/>
    <s v="7/SP/SE OF CGC# 219749017748"/>
    <m/>
    <m/>
    <m/>
    <s v="No"/>
    <s v="3rd Party, Fire, house or bldg."/>
    <m/>
    <s v="No"/>
    <m/>
    <m/>
    <s v="M1OD"/>
    <s v="Distribution Circuit"/>
    <s v="M1Y1"/>
    <s v="04/02/21 18:44"/>
    <s v="Not Required"/>
    <s v="04/05/21 12:50"/>
    <m/>
    <s v="No"/>
    <s v="1617289"/>
    <s v="21-0044352"/>
    <s v="3601"/>
    <s v="062701104"/>
    <s v="04/02/21 18:44"/>
    <s v="44720372"/>
    <m/>
  </r>
  <r>
    <n v="329"/>
    <s v="JZCY"/>
    <s v="3 - QC Complete"/>
    <n v="44288"/>
    <n v="44617"/>
    <s v="Structure fire, not attributable to PG&amp;E"/>
    <s v="\\fxshare-nas05\quotashare-fs01\ESA\5 - Ignition Tracking\2021_Ignition_QC_Folders\20210402_nan_nan_nan_289473249"/>
    <s v=" "/>
    <m/>
    <m/>
    <m/>
    <m/>
    <m/>
    <s v="Not In Scope"/>
    <m/>
    <m/>
    <m/>
    <m/>
    <m/>
    <m/>
    <m/>
    <m/>
    <m/>
    <m/>
    <m/>
    <m/>
    <m/>
    <m/>
    <m/>
    <m/>
    <m/>
    <m/>
    <m/>
    <m/>
    <m/>
    <m/>
    <m/>
    <m/>
    <m/>
    <m/>
    <m/>
    <m/>
    <m/>
    <m/>
    <m/>
    <m/>
    <m/>
    <m/>
    <m/>
    <m/>
    <m/>
    <m/>
    <m/>
    <m/>
    <m/>
    <m/>
    <m/>
    <m/>
    <m/>
    <m/>
    <s v=" "/>
    <x v="267"/>
    <s v="02:53:00"/>
    <m/>
    <m/>
    <s v="FAS"/>
    <s v="N"/>
    <s v="N"/>
    <m/>
    <m/>
    <m/>
    <n v="289473249"/>
    <m/>
    <m/>
    <m/>
    <m/>
    <s v=" "/>
    <x v="0"/>
    <x v="1"/>
    <s v="N"/>
    <s v="N"/>
    <s v="N"/>
    <s v="Structure fire, not attributable to PG&amp;E"/>
    <s v="Not PG&amp;E"/>
    <s v="Building"/>
    <m/>
    <s v="D"/>
    <m/>
    <s v="Structure-only"/>
    <m/>
    <m/>
    <m/>
    <m/>
    <m/>
    <s v="Other Fire: Non-PG&amp;E related"/>
    <m/>
    <m/>
    <m/>
    <s v="Overhead"/>
    <x v="1"/>
    <m/>
    <m/>
    <m/>
    <s v=" "/>
    <x v="0"/>
    <n v="36.667490999999998"/>
    <n v="-121.647378"/>
    <s v="Monterey"/>
    <s v="SALINAS 1101"/>
    <n v="12000"/>
    <m/>
    <x v="0"/>
    <s v="Salinas FD"/>
    <s v="Urban"/>
    <m/>
    <m/>
    <s v="N"/>
    <m/>
    <m/>
    <m/>
    <m/>
    <s v="N"/>
    <s v="N"/>
    <m/>
    <m/>
    <s v="2021-04-02"/>
    <m/>
    <m/>
    <m/>
    <m/>
    <m/>
    <m/>
    <m/>
    <m/>
    <m/>
    <m/>
    <m/>
    <m/>
    <m/>
    <m/>
    <m/>
    <m/>
    <m/>
    <m/>
    <m/>
    <s v="  "/>
    <s v="CENTRAL COAST"/>
    <s v="SALINAS 03"/>
    <s v="02:53"/>
    <n v="44288"/>
    <m/>
    <n v="289473249"/>
    <n v="270"/>
    <s v="HARVEST ST"/>
    <s v="SALINAS"/>
    <n v="36.667490999999998"/>
    <n v="-121.64778800000001"/>
    <s v="C4TTHC5"/>
    <s v="CHAVEZ, TOM"/>
    <n v="182011101"/>
    <s v="20210402 04:05"/>
    <n v="1121"/>
    <m/>
    <s v="APARTMENT 19-20-21 I PULLED METERS PER FD ADVISED TO GET ELECTRICIAN TO RE-ENERGIZE THE OTHER 5-6 APARTMENTS"/>
    <s v="Y"/>
    <m/>
    <m/>
    <m/>
    <n v="36.667490999999998"/>
    <n v="-121.647378"/>
    <m/>
    <s v="SALINAS FD"/>
    <m/>
    <s v="Y"/>
    <s v="Y"/>
    <s v="Y"/>
    <s v="Clear"/>
    <m/>
    <s v="Structures"/>
    <s v="APARTMENT COMPLEX"/>
    <s v="Calm"/>
    <m/>
    <s v="3rd Party"/>
    <m/>
    <s v="Structure Only"/>
    <m/>
    <s v="Fire Dept"/>
    <m/>
    <s v="Overhead"/>
    <m/>
    <s v="N"/>
    <m/>
    <m/>
    <m/>
    <m/>
    <m/>
    <m/>
    <s v="  "/>
    <m/>
    <m/>
    <m/>
    <m/>
    <m/>
    <m/>
    <m/>
    <m/>
    <m/>
    <m/>
    <m/>
    <m/>
    <m/>
    <m/>
    <m/>
    <m/>
    <m/>
    <m/>
    <m/>
    <m/>
    <m/>
    <m/>
    <m/>
    <m/>
    <m/>
    <m/>
    <m/>
    <m/>
    <m/>
    <m/>
    <m/>
    <m/>
    <m/>
    <m/>
    <m/>
    <m/>
    <m/>
    <m/>
    <m/>
    <m/>
    <m/>
    <m/>
    <m/>
    <m/>
    <m/>
    <m/>
    <m/>
  </r>
  <r>
    <n v="328"/>
    <s v="B1HE"/>
    <s v="3 - QC Complete"/>
    <n v="44307"/>
    <n v="44617"/>
    <s v="A PG&amp;E conductor fire occurred due to an unknown cause. The ignition was limited to PG&amp;E assets only."/>
    <s v="\\fxshare-nas05\quotashare-fs01\ESA\5 - Ignition Tracking\2021_Ignition_QC_Folders\20210401_nan_nan_nan_T005255763"/>
    <s v=" "/>
    <m/>
    <s v="B1HE"/>
    <s v="Create time and outage time updated."/>
    <n v="44307"/>
    <m/>
    <s v="Not In Scope"/>
    <m/>
    <m/>
    <m/>
    <m/>
    <m/>
    <m/>
    <m/>
    <m/>
    <m/>
    <m/>
    <m/>
    <m/>
    <m/>
    <m/>
    <m/>
    <m/>
    <m/>
    <m/>
    <m/>
    <m/>
    <m/>
    <m/>
    <m/>
    <m/>
    <m/>
    <m/>
    <m/>
    <m/>
    <m/>
    <m/>
    <m/>
    <m/>
    <m/>
    <m/>
    <m/>
    <m/>
    <m/>
    <m/>
    <m/>
    <m/>
    <m/>
    <m/>
    <m/>
    <m/>
    <m/>
    <m/>
    <s v=" "/>
    <x v="268"/>
    <s v="23:04:00"/>
    <n v="44287"/>
    <s v="22:44:00"/>
    <s v="FAS"/>
    <s v="N"/>
    <s v="N"/>
    <m/>
    <m/>
    <m/>
    <s v="T005255763"/>
    <m/>
    <m/>
    <m/>
    <m/>
    <s v=" "/>
    <x v="0"/>
    <x v="1"/>
    <s v="N"/>
    <s v="N"/>
    <s v="N"/>
    <s v="On April 1st, 2021 at 2304 hours, a PG&amp;E Troubleman was dispatched to the Kearney 1114 12 kv Distribution Circuit on North Katy Ave near West Pine Ave, Fresno in response to an Arcing Wire tag. Initial analysis indicates a secondary service wire had failed and was laying on a shed arcing causing an outage to one customer at 1587 N Katy Ave Fresno. There was no fire other than burned ends on the service per the tman. The service appeared to be overloaded due to an indoor marijuana grow. The tman onsite made the repair to the damaged conductor. The repairs were made, and the customer was restored on April 2nd, 2021 at 0037 hours."/>
    <s v="Not PG&amp;E"/>
    <m/>
    <s v="Secondary Conductor"/>
    <s v="D"/>
    <s v="D"/>
    <s v="No Fire"/>
    <m/>
    <m/>
    <m/>
    <m/>
    <m/>
    <s v="No Fire"/>
    <m/>
    <m/>
    <m/>
    <s v="Overhead"/>
    <x v="2"/>
    <s v="Conductor - Insulated Secondary"/>
    <s v="Secondary Conductor"/>
    <m/>
    <s v=" "/>
    <x v="0"/>
    <n v="36.760531739699999"/>
    <n v="-119.8746852419"/>
    <s v="Fresno"/>
    <s v="KEARNEY 1114"/>
    <n v="12000"/>
    <m/>
    <x v="0"/>
    <s v="Fresno FD"/>
    <s v="Urban"/>
    <m/>
    <m/>
    <s v="N"/>
    <m/>
    <m/>
    <m/>
    <m/>
    <s v="N"/>
    <s v="N"/>
    <m/>
    <m/>
    <s v="2021-04-02"/>
    <m/>
    <m/>
    <m/>
    <m/>
    <m/>
    <m/>
    <m/>
    <m/>
    <m/>
    <m/>
    <m/>
    <m/>
    <m/>
    <m/>
    <m/>
    <m/>
    <m/>
    <m/>
    <m/>
    <s v="  "/>
    <s v="FRESNO"/>
    <s v="FRESNO 01"/>
    <s v="23:19"/>
    <n v="44287"/>
    <m/>
    <s v="T005255763"/>
    <s v="UNKNOWN"/>
    <s v="1524 N KATY LN"/>
    <s v="FRESNO"/>
    <m/>
    <m/>
    <s v="F4GJ7GI"/>
    <s v="GOMEZ, JUAN"/>
    <m/>
    <s v="20210402 00:29"/>
    <n v="9310"/>
    <m/>
    <s v="upon arrival fd was here fire was put out // tman showed up and dismissed after haz. limited"/>
    <s v="Y"/>
    <m/>
    <m/>
    <s v="36.7605400,-119.8745567,79.200000,3D"/>
    <m/>
    <m/>
    <m/>
    <m/>
    <m/>
    <s v="N"/>
    <s v="Y"/>
    <m/>
    <s v="Clear"/>
    <m/>
    <s v="PG&amp;E Only"/>
    <m/>
    <s v="Calm"/>
    <m/>
    <s v="Unknown"/>
    <m/>
    <s v="Other (Comments)"/>
    <s v="wire caught fire nothing else"/>
    <s v="Fire Dept"/>
    <m/>
    <s v="Overhead"/>
    <m/>
    <s v="N"/>
    <m/>
    <m/>
    <m/>
    <m/>
    <m/>
    <s v="N"/>
    <s v="  "/>
    <m/>
    <m/>
    <m/>
    <m/>
    <m/>
    <m/>
    <m/>
    <m/>
    <m/>
    <m/>
    <m/>
    <m/>
    <m/>
    <m/>
    <m/>
    <m/>
    <m/>
    <m/>
    <m/>
    <m/>
    <m/>
    <m/>
    <m/>
    <m/>
    <m/>
    <m/>
    <m/>
    <m/>
    <m/>
    <m/>
    <m/>
    <m/>
    <m/>
    <m/>
    <m/>
    <m/>
    <m/>
    <m/>
    <m/>
    <m/>
    <m/>
    <m/>
    <m/>
    <m/>
    <m/>
    <m/>
    <m/>
  </r>
  <r>
    <n v="327"/>
    <s v="JZCY"/>
    <s v="3 - QC Complete"/>
    <n v="44288"/>
    <n v="44617"/>
    <s v="Structure fire, not attributable to PG&amp;E"/>
    <s v="\\fxshare-nas05\quotashare-fs01\ESA\5 - Ignition Tracking\2021_Ignition_QC_Folders\20210401_1305328_21-0043894_nan_T005255636"/>
    <s v=" "/>
    <m/>
    <m/>
    <m/>
    <m/>
    <m/>
    <s v="Not In Scope"/>
    <m/>
    <m/>
    <m/>
    <m/>
    <m/>
    <m/>
    <m/>
    <m/>
    <m/>
    <m/>
    <m/>
    <m/>
    <m/>
    <m/>
    <m/>
    <m/>
    <m/>
    <m/>
    <m/>
    <m/>
    <m/>
    <m/>
    <m/>
    <m/>
    <m/>
    <m/>
    <m/>
    <m/>
    <m/>
    <m/>
    <m/>
    <m/>
    <m/>
    <m/>
    <m/>
    <m/>
    <m/>
    <m/>
    <m/>
    <m/>
    <m/>
    <m/>
    <m/>
    <m/>
    <m/>
    <m/>
    <s v=" "/>
    <x v="268"/>
    <s v="17:55:00"/>
    <n v="44287"/>
    <s v="17:55:00"/>
    <s v="FAS"/>
    <s v="N"/>
    <s v="N"/>
    <n v="1305328"/>
    <s v="21-0043894"/>
    <m/>
    <s v="T005255636"/>
    <m/>
    <m/>
    <m/>
    <m/>
    <s v=" "/>
    <x v="0"/>
    <x v="1"/>
    <s v="N"/>
    <s v="N"/>
    <s v="N"/>
    <s v="Structure fire, not attributable to PG&amp;E"/>
    <s v="Not PG&amp;E"/>
    <s v="Building"/>
    <m/>
    <s v="D"/>
    <m/>
    <s v="Structure-PG&amp;E only"/>
    <m/>
    <m/>
    <m/>
    <m/>
    <m/>
    <s v="Other Fire: Non-PG&amp;E related"/>
    <m/>
    <m/>
    <m/>
    <s v="Overhead"/>
    <x v="1"/>
    <m/>
    <m/>
    <m/>
    <s v=" "/>
    <x v="0"/>
    <n v="38.349696000000002"/>
    <n v="-122.334535"/>
    <s v="Napa"/>
    <s v="PUEBLO 2103"/>
    <n v="21000"/>
    <m/>
    <x v="1"/>
    <s v="Cal Fire"/>
    <s v="Urban"/>
    <m/>
    <m/>
    <s v="Y"/>
    <s v="Atlas 2017"/>
    <m/>
    <m/>
    <m/>
    <s v="N"/>
    <s v="N"/>
    <m/>
    <m/>
    <s v="2021-04-02"/>
    <m/>
    <m/>
    <m/>
    <m/>
    <m/>
    <m/>
    <m/>
    <m/>
    <m/>
    <m/>
    <m/>
    <m/>
    <m/>
    <m/>
    <m/>
    <m/>
    <m/>
    <m/>
    <m/>
    <s v="  "/>
    <s v="NORTH BAY"/>
    <s v="NAPA 03"/>
    <s v="17:55"/>
    <n v="44287"/>
    <n v="1305328"/>
    <s v="T005255636"/>
    <n v="1040"/>
    <s v="ORCHARD AVE"/>
    <s v="NAPA"/>
    <n v="38.345140000000001"/>
    <n v="-122.33591"/>
    <s v="N1TMHBK"/>
    <s v="BURNS, MONTANA"/>
    <n v="43292103"/>
    <s v="20210401 18:53"/>
    <n v="9110"/>
    <n v="1"/>
    <s v="structure fire burnt pole next to barn"/>
    <s v="Y"/>
    <m/>
    <m/>
    <m/>
    <n v="38.349696000000002"/>
    <n v="-122.334535"/>
    <m/>
    <s v="cal fire "/>
    <m/>
    <s v="N"/>
    <s v="Y"/>
    <m/>
    <s v="Clear"/>
    <m/>
    <s v="PG&amp;E Only"/>
    <m/>
    <s v="Calm"/>
    <m/>
    <s v="3rd Party"/>
    <m/>
    <s v="3 meters - 0.25 Acres"/>
    <m/>
    <s v="Cal Fire"/>
    <m/>
    <s v="Overhead"/>
    <m/>
    <s v="N"/>
    <m/>
    <m/>
    <m/>
    <s v="FIRE, HOUSE OR BLDG"/>
    <s v="POLE-WOOD"/>
    <s v="N"/>
    <s v="  "/>
    <s v="Unplanned"/>
    <s v="North Bay"/>
    <s v="Silverado"/>
    <s v="043292103, PUEBLO-2103"/>
    <s v="21-0043894"/>
    <s v="Unplanned"/>
    <s v="Clear;32-90 F"/>
    <s v="9"/>
    <s v="6246"/>
    <s v="NO"/>
    <s v="Force Out"/>
    <s v="Sustained"/>
    <s v="No"/>
    <s v="399"/>
    <s v="OH"/>
    <s v="Fuse"/>
    <s v="1305328"/>
    <s v="Fuse, Normal"/>
    <m/>
    <s v="04/01/21 18:27"/>
    <m/>
    <s v="ORCHARD AVE, 2100' W/SOLANO, NAPA"/>
    <s v="5055 SOLANO AVE., NAPA"/>
    <m/>
    <m/>
    <m/>
    <s v="No"/>
    <s v="3rd Party, Fire, house or bldg."/>
    <m/>
    <s v="No"/>
    <m/>
    <m/>
    <s v="BJF5"/>
    <s v="Distribution Circuit"/>
    <s v="SJMI"/>
    <s v="04/01/21 17:50"/>
    <s v="Not Required"/>
    <s v="04/02/21 05:24"/>
    <m/>
    <s v="No"/>
    <s v="1616991"/>
    <s v="21-0043894"/>
    <s v="399"/>
    <s v="043292103"/>
    <s v="04/01/21 17:50"/>
    <m/>
    <m/>
  </r>
  <r>
    <n v="326"/>
    <s v="JZCY"/>
    <s v="3 - QC Complete"/>
    <n v="44288"/>
    <n v="44617"/>
    <s v="Structure fire, not attributable to PG&amp;E"/>
    <s v="\\fxshare-nas05\quotashare-fs01\ESA\5 - Ignition Tracking\2021_Ignition_QC_Folders\20210401_nan_nan_nan_1195604641"/>
    <s v=" "/>
    <m/>
    <m/>
    <m/>
    <m/>
    <m/>
    <s v="Not In Scope"/>
    <m/>
    <m/>
    <m/>
    <m/>
    <m/>
    <m/>
    <m/>
    <m/>
    <m/>
    <m/>
    <m/>
    <m/>
    <m/>
    <m/>
    <m/>
    <m/>
    <m/>
    <m/>
    <m/>
    <m/>
    <m/>
    <m/>
    <m/>
    <m/>
    <m/>
    <m/>
    <m/>
    <m/>
    <m/>
    <m/>
    <m/>
    <m/>
    <m/>
    <m/>
    <m/>
    <m/>
    <m/>
    <m/>
    <m/>
    <m/>
    <m/>
    <m/>
    <m/>
    <m/>
    <m/>
    <m/>
    <s v=" "/>
    <x v="268"/>
    <s v="17:39:00"/>
    <m/>
    <m/>
    <s v="FAS"/>
    <s v="N"/>
    <s v="N"/>
    <m/>
    <m/>
    <m/>
    <n v="1195604641"/>
    <m/>
    <m/>
    <m/>
    <m/>
    <s v=" "/>
    <x v="0"/>
    <x v="1"/>
    <s v="N"/>
    <s v="N"/>
    <s v="N"/>
    <s v="Structure fire, not attributable to PG&amp;E"/>
    <s v="Not PG&amp;E"/>
    <s v="Building"/>
    <m/>
    <s v="D"/>
    <m/>
    <s v="&lt;0.25"/>
    <s v="KITCHEN AREA OF HOME"/>
    <m/>
    <m/>
    <m/>
    <m/>
    <s v="Other Fire: Non-PG&amp;E related"/>
    <m/>
    <m/>
    <m/>
    <s v="Subsurface"/>
    <x v="1"/>
    <m/>
    <m/>
    <m/>
    <s v=" "/>
    <x v="0"/>
    <n v="38.878709999999998"/>
    <n v="-121.072475"/>
    <s v="Placer"/>
    <s v="FLINT 1101"/>
    <n v="12000"/>
    <m/>
    <x v="0"/>
    <s v="Auburn FD"/>
    <s v="Urban"/>
    <m/>
    <m/>
    <s v="N"/>
    <m/>
    <m/>
    <n v="300"/>
    <m/>
    <s v="N"/>
    <s v="N"/>
    <m/>
    <m/>
    <s v="2021-04-02"/>
    <m/>
    <m/>
    <m/>
    <m/>
    <m/>
    <m/>
    <m/>
    <m/>
    <m/>
    <m/>
    <m/>
    <m/>
    <m/>
    <m/>
    <m/>
    <m/>
    <m/>
    <m/>
    <m/>
    <s v="  "/>
    <s v="SIERRA"/>
    <s v="AUBURN 01"/>
    <s v="17:39"/>
    <n v="44287"/>
    <m/>
    <n v="1195604641"/>
    <n v="240"/>
    <s v="HERRINGTON DR"/>
    <s v="AUBURN"/>
    <n v="38.879195000000003"/>
    <n v="-121.072451"/>
    <s v="T1TMLTH"/>
    <s v="TOMASI, MICHAEL"/>
    <n v="152531101"/>
    <s v="20210401 19:09"/>
    <n v="1121"/>
    <m/>
    <s v="STRUCTURE FIRE IN KITCHEN OF HOME. CITY OF AUBURN FIRE IN COMMAND. BATTALION CHIEF JOHN RODGERS 530-320-7827. CHIEF RODGERS STATED TO NOT TURN PWR OFF AT THIS TIME. CHEIF RODGERS STATED THEY WILL CALL PGE, IF IT IS DETERMINED AT A LATER TIME, THE POWER NEEDS TO BE TURNED OFF. CHIEF RODGERS RELEASED PGE. PGE OK AT THIS TIME."/>
    <s v="Y"/>
    <m/>
    <m/>
    <m/>
    <n v="38.878709999999998"/>
    <n v="-121.072475"/>
    <s v="FIRE LOCATED IN KITCHEN OF HOME, "/>
    <s v="JOHN RODGERS 530-320-7827"/>
    <m/>
    <s v="N"/>
    <s v="Y"/>
    <s v="N"/>
    <s v="Clear"/>
    <m/>
    <s v="Structures"/>
    <m/>
    <s v="Calm"/>
    <m/>
    <s v="Unknown"/>
    <s v="CHIEF RODGERS HAD NO OFFICIAL CAUSE AT THIS TIME."/>
    <s v="Structure Only"/>
    <s v="KITCHEN AREA OF HOME"/>
    <s v="Fire Dept"/>
    <m/>
    <s v="Subsurface"/>
    <m/>
    <s v="N"/>
    <m/>
    <m/>
    <m/>
    <m/>
    <m/>
    <m/>
    <s v="  "/>
    <m/>
    <m/>
    <m/>
    <m/>
    <m/>
    <m/>
    <m/>
    <m/>
    <m/>
    <m/>
    <m/>
    <m/>
    <m/>
    <m/>
    <m/>
    <m/>
    <m/>
    <m/>
    <m/>
    <m/>
    <m/>
    <m/>
    <m/>
    <m/>
    <m/>
    <m/>
    <m/>
    <m/>
    <m/>
    <m/>
    <m/>
    <m/>
    <m/>
    <m/>
    <m/>
    <m/>
    <m/>
    <m/>
    <m/>
    <m/>
    <m/>
    <m/>
    <m/>
    <m/>
    <m/>
    <m/>
    <m/>
  </r>
  <r>
    <n v="325"/>
    <s v="JZCY"/>
    <s v="3 - QC Complete"/>
    <n v="44288"/>
    <n v="44617"/>
    <s v="Structure fire, not attributable to PG&amp;E"/>
    <s v="\\fxshare-nas05\quotashare-fs01\ESA\5 - Ignition Tracking\2021_Ignition_QC_Folders\20210401_nan_nan_nan_2843707872"/>
    <s v=" "/>
    <m/>
    <m/>
    <m/>
    <m/>
    <m/>
    <s v="Not In Scope"/>
    <m/>
    <m/>
    <m/>
    <m/>
    <m/>
    <m/>
    <m/>
    <m/>
    <m/>
    <m/>
    <m/>
    <m/>
    <m/>
    <m/>
    <m/>
    <m/>
    <m/>
    <m/>
    <m/>
    <m/>
    <m/>
    <m/>
    <m/>
    <m/>
    <m/>
    <m/>
    <m/>
    <m/>
    <m/>
    <m/>
    <m/>
    <m/>
    <m/>
    <m/>
    <m/>
    <m/>
    <m/>
    <m/>
    <m/>
    <m/>
    <m/>
    <m/>
    <m/>
    <m/>
    <m/>
    <m/>
    <s v=" "/>
    <x v="268"/>
    <s v="16:39:00"/>
    <m/>
    <m/>
    <s v="FAS"/>
    <s v="N"/>
    <s v="N"/>
    <m/>
    <m/>
    <m/>
    <n v="2843707872"/>
    <m/>
    <m/>
    <m/>
    <m/>
    <s v=" "/>
    <x v="0"/>
    <x v="1"/>
    <s v="N"/>
    <s v="N"/>
    <s v="N"/>
    <s v="Structure fire, not attributable to PG&amp;E"/>
    <s v="Not PG&amp;E"/>
    <s v="Building"/>
    <m/>
    <s v="D"/>
    <m/>
    <s v="Structure-only"/>
    <m/>
    <m/>
    <m/>
    <m/>
    <m/>
    <s v="Other Fire: Non-PG&amp;E related"/>
    <m/>
    <m/>
    <m/>
    <s v="Subsurface"/>
    <x v="1"/>
    <m/>
    <m/>
    <m/>
    <s v=" "/>
    <x v="0"/>
    <n v="37.739355000000003"/>
    <n v="-121.95149499999999"/>
    <s v="Contra Costa"/>
    <s v="SAN RAMON 2107"/>
    <n v="21000"/>
    <m/>
    <x v="0"/>
    <s v="San Ramon Valley FD"/>
    <s v="Urban"/>
    <m/>
    <m/>
    <s v="N"/>
    <m/>
    <m/>
    <m/>
    <m/>
    <s v="N"/>
    <s v="N"/>
    <m/>
    <m/>
    <s v="2021-04-02"/>
    <m/>
    <m/>
    <m/>
    <m/>
    <m/>
    <m/>
    <m/>
    <m/>
    <m/>
    <m/>
    <m/>
    <m/>
    <m/>
    <m/>
    <m/>
    <m/>
    <m/>
    <m/>
    <m/>
    <s v="  "/>
    <s v="MISSION"/>
    <s v="LIVERMORE 01"/>
    <s v="16:39"/>
    <n v="44287"/>
    <m/>
    <n v="2843707872"/>
    <n v="66"/>
    <s v="RANDOLPH PL"/>
    <s v="SAN RAMON"/>
    <n v="37.739358000000003"/>
    <n v="-121.95100600000001"/>
    <s v="M3TBKP2"/>
    <s v="PHARRIS, BRAD"/>
    <n v="14232107"/>
    <s v="20210401 17:10"/>
    <n v="1121"/>
    <m/>
    <s v="structure fire cust equip in kitchen disconnected at mtr tabbed load side jaws pge pwr ok"/>
    <s v="Y"/>
    <m/>
    <m/>
    <s v="37.7393550,-121.9514950,124.300000,3D"/>
    <m/>
    <m/>
    <s v="kitchen fire"/>
    <s v="SRV fire dept 925-838-6640"/>
    <m/>
    <s v="N"/>
    <s v="Y"/>
    <s v="N"/>
    <s v="Clear"/>
    <m/>
    <s v="Structures"/>
    <m/>
    <s v="Calm"/>
    <m/>
    <s v="3rd Party"/>
    <s v="cust equip kitchen fire"/>
    <s v="Structure Only"/>
    <m/>
    <s v="Fire Dept"/>
    <m/>
    <s v="Subsurface"/>
    <m/>
    <s v="N"/>
    <m/>
    <m/>
    <m/>
    <m/>
    <m/>
    <m/>
    <s v="  "/>
    <m/>
    <m/>
    <m/>
    <m/>
    <m/>
    <m/>
    <m/>
    <m/>
    <m/>
    <m/>
    <m/>
    <m/>
    <m/>
    <m/>
    <m/>
    <m/>
    <m/>
    <m/>
    <m/>
    <m/>
    <m/>
    <m/>
    <m/>
    <m/>
    <m/>
    <m/>
    <m/>
    <m/>
    <m/>
    <m/>
    <m/>
    <m/>
    <m/>
    <m/>
    <m/>
    <m/>
    <m/>
    <m/>
    <m/>
    <m/>
    <m/>
    <m/>
    <m/>
    <m/>
    <m/>
    <m/>
    <m/>
  </r>
  <r>
    <n v="324"/>
    <s v="JZCY"/>
    <s v="3 - QC Complete"/>
    <n v="44288"/>
    <n v="44617"/>
    <s v="Structure fire, not attributable to PG&amp;E"/>
    <s v="\\fxshare-nas05\quotashare-fs01\ESA\5 - Ignition Tracking\2021_Ignition_QC_Folders\20210401_nan_nan_nan_6830705072"/>
    <s v=" "/>
    <m/>
    <m/>
    <m/>
    <m/>
    <m/>
    <s v="Not In Scope"/>
    <m/>
    <m/>
    <m/>
    <m/>
    <m/>
    <m/>
    <m/>
    <m/>
    <m/>
    <m/>
    <m/>
    <m/>
    <m/>
    <m/>
    <m/>
    <m/>
    <m/>
    <m/>
    <m/>
    <m/>
    <m/>
    <m/>
    <m/>
    <m/>
    <m/>
    <m/>
    <m/>
    <m/>
    <m/>
    <m/>
    <m/>
    <m/>
    <m/>
    <m/>
    <m/>
    <m/>
    <m/>
    <m/>
    <m/>
    <m/>
    <m/>
    <m/>
    <m/>
    <m/>
    <m/>
    <m/>
    <s v=" "/>
    <x v="268"/>
    <s v="13:56:00"/>
    <m/>
    <m/>
    <s v="FAS"/>
    <s v="N"/>
    <s v="N"/>
    <m/>
    <m/>
    <m/>
    <n v="6830705072"/>
    <m/>
    <m/>
    <m/>
    <m/>
    <s v=" "/>
    <x v="0"/>
    <x v="1"/>
    <s v="N"/>
    <s v="N"/>
    <s v="N"/>
    <s v="Structure fire, not attributable to PG&amp;E"/>
    <s v="Not PG&amp;E"/>
    <s v="Building"/>
    <m/>
    <s v="D"/>
    <m/>
    <s v="Structure-only"/>
    <m/>
    <m/>
    <m/>
    <m/>
    <m/>
    <s v="Other Fire: Non-PG&amp;E related"/>
    <m/>
    <m/>
    <m/>
    <s v="Underbuild"/>
    <x v="1"/>
    <m/>
    <m/>
    <m/>
    <s v=" "/>
    <x v="0"/>
    <n v="37.423721700000002"/>
    <n v="-122.1957833"/>
    <s v="San Mateo"/>
    <s v="MENLO 1101"/>
    <n v="12000"/>
    <m/>
    <x v="0"/>
    <s v="Menlow Park FD"/>
    <s v="Urban"/>
    <m/>
    <m/>
    <s v="N"/>
    <m/>
    <m/>
    <m/>
    <m/>
    <s v="N"/>
    <s v="N"/>
    <m/>
    <m/>
    <s v="2021-04-02"/>
    <m/>
    <m/>
    <m/>
    <m/>
    <m/>
    <m/>
    <m/>
    <m/>
    <m/>
    <m/>
    <m/>
    <m/>
    <m/>
    <m/>
    <m/>
    <m/>
    <m/>
    <m/>
    <m/>
    <s v="  "/>
    <s v="PENINSULA"/>
    <s v="SAN CARLOS 08"/>
    <s v="13:56"/>
    <n v="44287"/>
    <m/>
    <n v="6830705072"/>
    <n v="4"/>
    <s v="SNECKNER CT"/>
    <s v="MENLO PARK"/>
    <n v="37.415610999999998"/>
    <n v="-122.189644"/>
    <s v="W1TRKR0"/>
    <s v="RAPICH, ROB"/>
    <n v="24131102"/>
    <s v="20210401 15:38"/>
    <n v="1121"/>
    <m/>
    <s v="Menlo 1102, tman tested cap bank 0756, NG test, rolled LR 9018, 2 hours later, cust home one span loadside cap 0756 pool pump/equipment caught fire, fire investigator was looking for connection between NG test and house fire"/>
    <s v="Y"/>
    <m/>
    <m/>
    <s v="37.4237217,-122.1957833,77.500000,3D"/>
    <m/>
    <m/>
    <m/>
    <s v="Menlow Park FD"/>
    <m/>
    <s v="N"/>
    <s v="Y"/>
    <s v="N"/>
    <s v="Clear"/>
    <m/>
    <s v="Private Land"/>
    <m/>
    <s v="Calm"/>
    <m/>
    <s v="3rd Party"/>
    <m/>
    <s v="Structure Only"/>
    <m/>
    <s v="Fire Dept"/>
    <m/>
    <s v="Underbuild"/>
    <m/>
    <s v="N"/>
    <m/>
    <m/>
    <m/>
    <m/>
    <m/>
    <m/>
    <s v="  "/>
    <m/>
    <m/>
    <m/>
    <m/>
    <m/>
    <m/>
    <m/>
    <m/>
    <m/>
    <m/>
    <m/>
    <m/>
    <m/>
    <m/>
    <m/>
    <m/>
    <m/>
    <m/>
    <m/>
    <m/>
    <m/>
    <m/>
    <m/>
    <m/>
    <m/>
    <m/>
    <m/>
    <m/>
    <m/>
    <m/>
    <m/>
    <m/>
    <m/>
    <m/>
    <m/>
    <m/>
    <m/>
    <m/>
    <m/>
    <m/>
    <m/>
    <m/>
    <m/>
    <m/>
    <m/>
    <m/>
    <m/>
  </r>
  <r>
    <n v="323"/>
    <s v="TLAL"/>
    <s v="3 - QC Complete"/>
    <n v="44302"/>
    <n v="44617"/>
    <s v="A damaged subsurface conduit with 12 feet of damaged underground #350 aluminum triplex from the box to the panel, cursory damage to the riser unit, and a small structure fire resulting in property damage less than one linear meter. FOID: 7969549608 (MATO), 7969786530 (Gas-PJL6), 7963668550 (MATO), 7965162144 (Gas-J42K); Badge #: 1005525964; Circuit ID: 083371106"/>
    <s v="\\fxshare-nas05\quotashare-fs01\ESA\5 - Ignition Tracking\2021_Ignition_QC_Folders\20210401_nan_nan_nan_7969549608"/>
    <s v=" "/>
    <m/>
    <s v="TLAL"/>
    <s v="Additional FOIDs Added; Attributable to PG&amp;E Assets, Suspected Initiating Event, Fire Lat &amp; Long Updated"/>
    <n v="44302"/>
    <m/>
    <s v="Not In Scope"/>
    <m/>
    <m/>
    <m/>
    <m/>
    <m/>
    <m/>
    <m/>
    <m/>
    <m/>
    <m/>
    <m/>
    <m/>
    <m/>
    <m/>
    <m/>
    <m/>
    <m/>
    <m/>
    <m/>
    <m/>
    <m/>
    <m/>
    <m/>
    <m/>
    <m/>
    <m/>
    <m/>
    <m/>
    <m/>
    <m/>
    <m/>
    <m/>
    <m/>
    <m/>
    <m/>
    <m/>
    <m/>
    <m/>
    <m/>
    <m/>
    <m/>
    <m/>
    <m/>
    <m/>
    <m/>
    <m/>
    <s v=" "/>
    <x v="268"/>
    <s v="07:06:00"/>
    <m/>
    <m/>
    <s v="FAS"/>
    <s v="N"/>
    <s v="N"/>
    <m/>
    <m/>
    <m/>
    <s v="7969549608, 7969786530, 7963668550, 7965162144"/>
    <m/>
    <m/>
    <m/>
    <s v="PG&amp;E_323_Ignition_20210401_1.jpg"/>
    <s v=" "/>
    <x v="0"/>
    <x v="1"/>
    <s v="Y"/>
    <s v="N"/>
    <s v="N"/>
    <s v="On April 1, 2021 at 0731 hours, a PG&amp;E Troubleman patrolled the Saratoga 1106 12kV Distribution Circuit number 083371106, in the Tier 2 Local Responsibility area near 18465 Beck Avenue in Monte Sereno (Los Gatos). He observed a damaged subsurface conduit with 12 feet of damaged underground #350 aluminum triplex from the box to the panel, cursory damage to the riser unit, and a small structure fire resulting in property damage less than one linear meter. Initial analysis indicates the ignition was caused by the customer's own wiring and equipment and not attributable to PG&amp;E. The customer's low-voltage sprinkler or landscape light's wiring in their yard was badly spliced. Their splices failed and the mulch at it heated up and smoldered with low intensity and cooked for days. The Santa Clara Fire Department responded to and extinguished the fire. All the repairs were completed and the line was returned to service on April 1, 2021. This ignition did not meet the reporting criteria, because it was not found to be attributable to PG&amp;E assets and the fire was not greater than one linear meter. This information is preliminary."/>
    <s v="Not PG&amp;E"/>
    <s v="Other"/>
    <s v="Conduit"/>
    <m/>
    <s v="D"/>
    <s v="Structure-only"/>
    <m/>
    <m/>
    <m/>
    <m/>
    <m/>
    <s v="Other Fire: Non-PG&amp;E related"/>
    <m/>
    <m/>
    <s v="N"/>
    <s v="Subsurface"/>
    <x v="1"/>
    <m/>
    <s v="Conduit"/>
    <m/>
    <s v=" "/>
    <x v="1"/>
    <n v="37.229819999999997"/>
    <n v="-121.99475"/>
    <s v="Santa Clara"/>
    <s v="SARATOGA 1106"/>
    <n v="12000"/>
    <m/>
    <x v="0"/>
    <s v="Los Gatos FD"/>
    <s v="Hardwood Woodland"/>
    <m/>
    <m/>
    <s v="N"/>
    <m/>
    <m/>
    <n v="518"/>
    <m/>
    <s v="N"/>
    <s v="N"/>
    <m/>
    <m/>
    <s v="2021-04-02"/>
    <m/>
    <m/>
    <m/>
    <m/>
    <m/>
    <m/>
    <m/>
    <m/>
    <m/>
    <m/>
    <m/>
    <m/>
    <m/>
    <m/>
    <m/>
    <m/>
    <m/>
    <m/>
    <m/>
    <s v="  "/>
    <s v="DEANZA"/>
    <s v="CUPERTINO 08"/>
    <s v="07:06"/>
    <n v="44287"/>
    <m/>
    <n v="7969549608"/>
    <n v="18465"/>
    <s v="BECK AVE"/>
    <s v="LOS GATOS"/>
    <n v="37.229785"/>
    <n v="-121.99475200000001"/>
    <s v="W3TMATO"/>
    <s v="TRUMBO, MAURICE"/>
    <n v="83371106"/>
    <s v="20210401 08:29"/>
    <n v="1123"/>
    <m/>
    <s v="customer to have electrician repair conduit and call for emergency reconnect.  no inspect required per county for conduit repair.  requires crew to install 12 ft #350 al tpx from box to panel that takes spades"/>
    <s v="Y"/>
    <n v="4"/>
    <s v="\\fxshare-nas05\quotashare-fs01\ESA\5 - Ignition Tracking\Fire_Tab_Attachment_Files"/>
    <s v="37.2297683,-121.9946517,193.400000,3D"/>
    <m/>
    <m/>
    <m/>
    <s v="los gatos fire dept"/>
    <m/>
    <s v="N"/>
    <s v="Y"/>
    <s v="Y"/>
    <s v="Clear"/>
    <m/>
    <s v="Other (Comments)"/>
    <s v="pge ervice riser to panel and customer owned panel"/>
    <s v="Calm"/>
    <m/>
    <s v="3rd Party"/>
    <m/>
    <s v="&lt; 1 meter"/>
    <m/>
    <s v="Fire Dept"/>
    <m/>
    <s v="Subsurface"/>
    <m/>
    <s v="Y"/>
    <s v="pictures"/>
    <s v="PG&amp;E Employee"/>
    <m/>
    <m/>
    <m/>
    <m/>
    <s v="  "/>
    <m/>
    <m/>
    <m/>
    <m/>
    <m/>
    <m/>
    <m/>
    <m/>
    <m/>
    <m/>
    <m/>
    <m/>
    <m/>
    <m/>
    <m/>
    <m/>
    <m/>
    <m/>
    <m/>
    <m/>
    <m/>
    <m/>
    <m/>
    <m/>
    <m/>
    <m/>
    <m/>
    <m/>
    <m/>
    <m/>
    <m/>
    <m/>
    <m/>
    <m/>
    <m/>
    <m/>
    <m/>
    <m/>
    <m/>
    <m/>
    <m/>
    <m/>
    <m/>
    <m/>
    <m/>
    <m/>
    <m/>
  </r>
  <r>
    <n v="955"/>
    <s v="AHH7"/>
    <s v="3 - QC Complete"/>
    <n v="44438"/>
    <n v="44617"/>
    <s v="1522 / 1507 8TH ST in Oakland; transformer on fire; cap bank was arcing"/>
    <s v="\\fxshare-nas05\quotashare-fs01\ESA\5 - Ignition Tracking\Action Items, CAP Items, Missed Ignitions\Missed_Ignitions_Audit\20210331_14720_1304649_T005254818"/>
    <s v=" "/>
    <m/>
    <m/>
    <m/>
    <m/>
    <m/>
    <s v="Not In Scope"/>
    <m/>
    <m/>
    <m/>
    <m/>
    <m/>
    <m/>
    <m/>
    <m/>
    <m/>
    <m/>
    <m/>
    <m/>
    <m/>
    <m/>
    <m/>
    <m/>
    <m/>
    <m/>
    <m/>
    <m/>
    <m/>
    <m/>
    <m/>
    <m/>
    <m/>
    <m/>
    <m/>
    <m/>
    <m/>
    <m/>
    <m/>
    <m/>
    <m/>
    <m/>
    <m/>
    <m/>
    <m/>
    <m/>
    <m/>
    <m/>
    <m/>
    <m/>
    <m/>
    <m/>
    <m/>
    <m/>
    <s v=" "/>
    <x v="269"/>
    <s v="20:22:00"/>
    <m/>
    <m/>
    <s v="FAS"/>
    <s v="Y"/>
    <s v="N"/>
    <n v="1304649"/>
    <m/>
    <m/>
    <s v="T005254818, T005254840"/>
    <n v="120722021"/>
    <s v="120576583"/>
    <m/>
    <m/>
    <s v=" "/>
    <x v="0"/>
    <x v="0"/>
    <s v="N"/>
    <s v="N"/>
    <s v="N"/>
    <s v="On March 31st, 2021 at 20:22 hours, a PG&amp;E Troubleman was dispatched to the Oakland C 1112 Circuit 12kV Distribution Circuit on 8th &amp; Center Street in the city of Oakland in response to a pole fire. Initial analysis indicates arcing from the capacitor caused the ignition.  The ensuing fire was contained to PG&amp;E assets and the fire was suppressed by Oakland fire department."/>
    <s v="PG&amp;E"/>
    <s v="Other"/>
    <s v="PG&amp;E Pole"/>
    <s v="D"/>
    <s v="D"/>
    <s v="Structure-PG&amp;E only"/>
    <m/>
    <m/>
    <m/>
    <m/>
    <m/>
    <s v="Equipment - PG&amp;E"/>
    <s v="All types of equipment / facility failure"/>
    <s v="Capacitor bank failure"/>
    <s v="Y"/>
    <s v="Overhead"/>
    <x v="0"/>
    <s v="Capacitor Bank"/>
    <s v="Capacitor Bank"/>
    <n v="102296773"/>
    <s v=" "/>
    <x v="0"/>
    <n v="37.806568298599998"/>
    <n v="-122.2959324599"/>
    <s v="Alameda"/>
    <s v="OAKLAND C 1112 "/>
    <n v="12000"/>
    <s v="OAKLAND C 1112CB"/>
    <x v="0"/>
    <s v="Oakland FD"/>
    <s v="Urban"/>
    <s v="Fire-resistive fuel bed"/>
    <s v="Pavement "/>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322"/>
    <s v="JZCY"/>
    <s v="3 - QC Complete"/>
    <n v="44288"/>
    <n v="44617"/>
    <s v="Structure fire, not attributable to PG&amp;E"/>
    <s v="\\fxshare-nas05\quotashare-fs01\ESA\5 - Ignition Tracking\2021_Ignition_QC_Folders\20210331_nan_nan_nan_7958268087"/>
    <s v=" "/>
    <m/>
    <m/>
    <m/>
    <m/>
    <m/>
    <s v="Not In Scope"/>
    <m/>
    <m/>
    <m/>
    <m/>
    <m/>
    <m/>
    <m/>
    <m/>
    <m/>
    <m/>
    <m/>
    <m/>
    <m/>
    <m/>
    <m/>
    <m/>
    <m/>
    <m/>
    <m/>
    <m/>
    <m/>
    <m/>
    <m/>
    <m/>
    <m/>
    <m/>
    <m/>
    <m/>
    <m/>
    <m/>
    <m/>
    <m/>
    <m/>
    <m/>
    <m/>
    <m/>
    <m/>
    <m/>
    <m/>
    <m/>
    <m/>
    <m/>
    <m/>
    <m/>
    <m/>
    <m/>
    <s v=" "/>
    <x v="269"/>
    <s v="21:17:00"/>
    <m/>
    <m/>
    <s v="FAS"/>
    <s v="N"/>
    <s v="N"/>
    <m/>
    <m/>
    <m/>
    <n v="7958268087"/>
    <m/>
    <m/>
    <m/>
    <m/>
    <s v=" "/>
    <x v="0"/>
    <x v="1"/>
    <s v="N"/>
    <s v="N"/>
    <s v="N"/>
    <s v="Structure fire, not attributable to PG&amp;E"/>
    <s v="Not PG&amp;E"/>
    <s v="Building"/>
    <m/>
    <s v="D"/>
    <m/>
    <s v="&lt;3 meters of linear travel"/>
    <m/>
    <m/>
    <m/>
    <m/>
    <m/>
    <s v="Other Fire: Non-PG&amp;E related"/>
    <m/>
    <m/>
    <m/>
    <s v="Overhead"/>
    <x v="1"/>
    <m/>
    <m/>
    <m/>
    <s v=" "/>
    <x v="0"/>
    <n v="36.567765000000001"/>
    <n v="-119.6159033"/>
    <s v="Fresno"/>
    <s v="MC CALL 1105"/>
    <n v="12000"/>
    <m/>
    <x v="0"/>
    <s v="Selma FD"/>
    <s v="Urban"/>
    <m/>
    <m/>
    <s v="N"/>
    <m/>
    <m/>
    <m/>
    <m/>
    <s v="N"/>
    <s v="N"/>
    <m/>
    <m/>
    <s v="2021-04-02"/>
    <m/>
    <m/>
    <m/>
    <m/>
    <m/>
    <m/>
    <m/>
    <m/>
    <m/>
    <m/>
    <m/>
    <m/>
    <m/>
    <m/>
    <m/>
    <m/>
    <m/>
    <m/>
    <m/>
    <s v="  "/>
    <s v="FRESNO"/>
    <s v="SELMA  01"/>
    <s v="21:17"/>
    <n v="44286"/>
    <m/>
    <n v="7958268087"/>
    <n v="1807"/>
    <s v="NORTH ST"/>
    <s v="SELMA"/>
    <n v="36.567703999999999"/>
    <n v="-119.616483"/>
    <s v="F6TJMRY"/>
    <s v="ROGERS, JAMES"/>
    <n v="254121105"/>
    <s v="20210331 22:21"/>
    <n v="2640"/>
    <m/>
    <s v="DISCONNECTED PER SELMA FD"/>
    <s v="Y"/>
    <m/>
    <m/>
    <s v="36.5677650,-119.6159033,83.900000,3D"/>
    <m/>
    <m/>
    <m/>
    <s v="SELMA FD"/>
    <m/>
    <s v="N"/>
    <s v="Y"/>
    <s v="Y"/>
    <s v="Clear"/>
    <m/>
    <s v="Structures"/>
    <m/>
    <s v="Calm"/>
    <m/>
    <s v="Unknown"/>
    <m/>
    <s v="Structure Only"/>
    <m/>
    <s v="Fire Dept"/>
    <m/>
    <s v="Overhead"/>
    <m/>
    <s v="N"/>
    <m/>
    <s v="Fire Dept"/>
    <m/>
    <m/>
    <m/>
    <m/>
    <s v="  "/>
    <m/>
    <m/>
    <m/>
    <m/>
    <m/>
    <m/>
    <m/>
    <m/>
    <m/>
    <m/>
    <m/>
    <m/>
    <m/>
    <m/>
    <m/>
    <m/>
    <m/>
    <m/>
    <m/>
    <m/>
    <m/>
    <m/>
    <m/>
    <m/>
    <m/>
    <m/>
    <m/>
    <m/>
    <m/>
    <m/>
    <m/>
    <m/>
    <m/>
    <m/>
    <m/>
    <m/>
    <m/>
    <m/>
    <m/>
    <m/>
    <m/>
    <m/>
    <m/>
    <m/>
    <m/>
    <m/>
    <m/>
  </r>
  <r>
    <n v="321"/>
    <s v="S7RM"/>
    <s v="3 - QC Complete"/>
    <n v="44301"/>
    <n v="44617"/>
    <s v="A vehicle contacted a down guy which contacted the primary conductors. The fire was less than 1 linear meter."/>
    <s v="\\fxshare-nas05\quotashare-fs01\ESA\5 - Ignition Tracking\2021_Ignition_QC_Folders\20210331_1304657_21-0043461_nan_T005254832"/>
    <s v=" "/>
    <m/>
    <m/>
    <m/>
    <m/>
    <m/>
    <s v="Not In Scope"/>
    <m/>
    <m/>
    <m/>
    <m/>
    <m/>
    <m/>
    <m/>
    <m/>
    <m/>
    <m/>
    <m/>
    <m/>
    <m/>
    <m/>
    <m/>
    <m/>
    <m/>
    <m/>
    <m/>
    <m/>
    <m/>
    <m/>
    <m/>
    <m/>
    <m/>
    <m/>
    <m/>
    <m/>
    <m/>
    <m/>
    <m/>
    <m/>
    <m/>
    <m/>
    <m/>
    <m/>
    <m/>
    <m/>
    <m/>
    <m/>
    <m/>
    <m/>
    <m/>
    <m/>
    <m/>
    <m/>
    <s v=" "/>
    <x v="269"/>
    <s v="20:59:00"/>
    <n v="44286"/>
    <s v="20:48:00"/>
    <s v="FAS"/>
    <s v="N"/>
    <s v="N"/>
    <n v="1304657"/>
    <s v="21-0043461"/>
    <m/>
    <s v="T005254832"/>
    <m/>
    <m/>
    <m/>
    <s v="PG&amp;E_321_ignition_20210331_1.jpg"/>
    <s v=" "/>
    <x v="0"/>
    <x v="0"/>
    <s v="Y"/>
    <s v="N"/>
    <s v="N"/>
    <s v="On March 31st, 2021 at 21:12 hrs. a PG &amp; E Troubleman was dispatched to the Tyler 1104 12 KV overhead distribution circuit near Tyler Road and Reading Rd.  in the City of Red Bluff in response to a report of a vehicle which had gone off the roadway and contacted a Guyed wire resulting in a small ignition.  Initial analysis indicates that when the vehicle left the roadway and contacted the guy wire, the guy wire then snapped into the powerline causing a small fire.  The fire  involved the pole and less than one meter of vegetation under the pole.   According to the Troubleman, there was no real damage to PG &amp;E  assets butthere was some damage to AT &amp;T facilites.  The PG &amp; E Troubleman removed the old guyed line,  installed a temporary guy  line and contacted AT &amp;T.  "/>
    <s v="PG&amp;E"/>
    <s v="Vegetation"/>
    <s v="Guyed wire/Anchor"/>
    <s v="D"/>
    <s v="D"/>
    <s v="Structure-only"/>
    <s v="Troubleman didn't get fire agency/size."/>
    <m/>
    <m/>
    <m/>
    <m/>
    <s v="Contact - 3rd Party"/>
    <s v="Contact from object"/>
    <s v="Other"/>
    <s v="Y"/>
    <s v="Overhead"/>
    <x v="0"/>
    <s v="Guy/Span Wire"/>
    <s v="Guyed wire/Anchor"/>
    <m/>
    <s v=" "/>
    <x v="0"/>
    <n v="40.134635000000003"/>
    <n v="-122.2023433"/>
    <s v="Tehama"/>
    <s v="TYLER 1104"/>
    <n v="12000"/>
    <m/>
    <x v="0"/>
    <s v="Cal Fire"/>
    <s v="Agriculture"/>
    <m/>
    <m/>
    <s v="N"/>
    <m/>
    <m/>
    <m/>
    <m/>
    <s v="N"/>
    <s v="N"/>
    <m/>
    <m/>
    <s v="2021-04-02"/>
    <m/>
    <m/>
    <m/>
    <m/>
    <m/>
    <m/>
    <m/>
    <m/>
    <m/>
    <m/>
    <m/>
    <m/>
    <m/>
    <m/>
    <m/>
    <m/>
    <m/>
    <m/>
    <m/>
    <s v="  "/>
    <s v="NORTH VALLEY"/>
    <s v="RED BLUFF 01"/>
    <s v="20:59"/>
    <n v="44286"/>
    <n v="1304657"/>
    <s v="T005254832"/>
    <s v="UNKNOWN"/>
    <s v="TYLER RD"/>
    <s v="RED BLUFF"/>
    <n v="40.138440000000003"/>
    <n v="-122.20835"/>
    <s v="V7TR1LQ"/>
    <s v="LAUGHLIN, RON"/>
    <n v="10357"/>
    <s v="20210331 23:08"/>
    <n v="9002"/>
    <n v="1"/>
    <s v="VEHICLE WENT OFF RD HIT TELEPHONE DOWN GUY, BROKE FLEW INTO LINES, REMOVED GUY,CALLED DISP. TO NOTIFY PHONE. INSTALLED TEMP DOWN GUY ON PHONE"/>
    <s v="Y"/>
    <m/>
    <m/>
    <s v="40.1346350,-122.2023433,84.900000,3D"/>
    <m/>
    <m/>
    <m/>
    <s v="DIDNT GET"/>
    <m/>
    <s v="N"/>
    <s v="Y"/>
    <m/>
    <s v="Clear"/>
    <m/>
    <s v="Private Land"/>
    <m/>
    <s v="Calm"/>
    <m/>
    <s v="Vehicle Accident"/>
    <m/>
    <s v="&lt; 1 meter"/>
    <m/>
    <s v="Cal Fire"/>
    <m/>
    <s v="Overhead"/>
    <m/>
    <s v="Y"/>
    <s v="PHOTOS, CRASH REPORT CARD FROM CHP"/>
    <s v="PG&amp;E Employee"/>
    <s v="R1LQ"/>
    <s v="VEHICLE"/>
    <s v="ANCHOR OR GUY"/>
    <s v="N"/>
    <s v="  "/>
    <s v="Unplanned"/>
    <s v="North Valley"/>
    <s v="Red Bluff"/>
    <s v="103571104, TYLER-1104"/>
    <s v="21-0043461"/>
    <s v="Unplanned"/>
    <s v="Clear;32-90 F"/>
    <s v="424"/>
    <s v="34344"/>
    <s v="NO"/>
    <s v="Multi-Fault"/>
    <s v="Sustained"/>
    <s v="No"/>
    <s v="1104/2"/>
    <s v="OH"/>
    <s v="Circuit Breaker"/>
    <s v="1304657"/>
    <s v="Anchor or Guy, Broken"/>
    <s v="ABC GRD"/>
    <m/>
    <m/>
    <s v="TYLER SUB"/>
    <s v="2 SS O LR 1528"/>
    <m/>
    <m/>
    <m/>
    <s v="No"/>
    <s v="3rd Party, Vehicle"/>
    <m/>
    <s v="No"/>
    <s v="3"/>
    <s v="22"/>
    <s v="JI2I"/>
    <s v="Distribution Circuit"/>
    <s v="SMBATCH_FO"/>
    <s v="03/31/21 20:48"/>
    <s v="ZAE1"/>
    <s v="03/31/21 22:09"/>
    <s v="03/31/21 22:11"/>
    <s v="No"/>
    <s v="1616692"/>
    <s v="21-0043461"/>
    <s v="1104/2"/>
    <s v="103571104"/>
    <s v="03/31/21 20:48"/>
    <m/>
    <m/>
  </r>
  <r>
    <n v="320"/>
    <s v="JZCY"/>
    <s v="3 - QC Complete"/>
    <n v="44288"/>
    <n v="44617"/>
    <s v="Structure fire, not attributable to PG&amp;E"/>
    <s v="\\fxshare-nas05\quotashare-fs01\ESA\5 - Ignition Tracking\2021_Ignition_QC_Folders\20210331_nan_nan_nan_2415337046"/>
    <s v=" "/>
    <m/>
    <m/>
    <m/>
    <m/>
    <m/>
    <s v="Not In Scope"/>
    <m/>
    <m/>
    <m/>
    <m/>
    <m/>
    <m/>
    <m/>
    <m/>
    <m/>
    <m/>
    <m/>
    <m/>
    <m/>
    <m/>
    <m/>
    <m/>
    <m/>
    <m/>
    <m/>
    <m/>
    <m/>
    <m/>
    <m/>
    <m/>
    <m/>
    <m/>
    <m/>
    <m/>
    <m/>
    <m/>
    <m/>
    <m/>
    <m/>
    <m/>
    <m/>
    <m/>
    <m/>
    <m/>
    <m/>
    <m/>
    <m/>
    <m/>
    <m/>
    <m/>
    <m/>
    <m/>
    <s v=" "/>
    <x v="269"/>
    <s v="19:05:00"/>
    <m/>
    <m/>
    <s v="FAS"/>
    <s v="N"/>
    <s v="N"/>
    <m/>
    <m/>
    <m/>
    <n v="2415337046"/>
    <m/>
    <m/>
    <m/>
    <m/>
    <s v=" "/>
    <x v="0"/>
    <x v="1"/>
    <s v="N"/>
    <s v="N"/>
    <s v="N"/>
    <s v="Structure fire, not attributable to PG&amp;E"/>
    <s v="Not PG&amp;E"/>
    <s v="Building"/>
    <m/>
    <s v="D"/>
    <m/>
    <s v="&lt;3 meters of linear travel"/>
    <m/>
    <m/>
    <m/>
    <m/>
    <m/>
    <s v="Other Fire: Non-PG&amp;E related"/>
    <m/>
    <m/>
    <m/>
    <s v="Overhead"/>
    <x v="1"/>
    <m/>
    <m/>
    <m/>
    <s v=" "/>
    <x v="0"/>
    <n v="39.139710000000001"/>
    <n v="-121.53838"/>
    <s v="Yuba"/>
    <s v="MARYSVILLE 1108"/>
    <n v="12000"/>
    <m/>
    <x v="0"/>
    <s v="Marysville FD"/>
    <s v="Urban"/>
    <m/>
    <m/>
    <s v="N"/>
    <m/>
    <m/>
    <m/>
    <m/>
    <s v="N"/>
    <s v="N"/>
    <m/>
    <m/>
    <s v="2021-04-02"/>
    <m/>
    <m/>
    <m/>
    <m/>
    <m/>
    <m/>
    <m/>
    <m/>
    <m/>
    <m/>
    <m/>
    <m/>
    <m/>
    <m/>
    <m/>
    <m/>
    <m/>
    <m/>
    <m/>
    <s v="  "/>
    <s v="SIERRA"/>
    <s v="MARYSVILLE 01"/>
    <s v="19:05"/>
    <n v="44286"/>
    <m/>
    <n v="2415337046"/>
    <n v="6579"/>
    <s v="SPECKERT RD # ES @ 1P-"/>
    <s v="MARYSVILLE"/>
    <n v="39.143676999999997"/>
    <n v="-121.540953"/>
    <s v="T3TDJLU"/>
    <s v="LAFFOND, DAN"/>
    <n v="152011108"/>
    <s v="20210331 19:11"/>
    <n v="2640"/>
    <n v="1"/>
    <s v="structure fire, service was burnt from fire but meter and all of service was intact before fire started. new 4 wire service"/>
    <s v="Y"/>
    <m/>
    <m/>
    <s v="39.1397100,-121.5383800,7.700000,3D"/>
    <m/>
    <m/>
    <m/>
    <s v="marysville fire dept. linda fire"/>
    <m/>
    <s v="N"/>
    <s v="Y"/>
    <s v="N"/>
    <s v="Clear"/>
    <m/>
    <s v="Structures"/>
    <m/>
    <s v="Calm"/>
    <m/>
    <s v="Unknown"/>
    <m/>
    <s v="Structure Only"/>
    <m/>
    <s v="Fire Dept"/>
    <m/>
    <s v="Overhead"/>
    <m/>
    <s v="N"/>
    <m/>
    <m/>
    <m/>
    <m/>
    <m/>
    <m/>
    <s v="  "/>
    <m/>
    <m/>
    <m/>
    <m/>
    <m/>
    <m/>
    <m/>
    <m/>
    <m/>
    <m/>
    <m/>
    <m/>
    <m/>
    <m/>
    <m/>
    <m/>
    <m/>
    <m/>
    <m/>
    <m/>
    <m/>
    <m/>
    <m/>
    <m/>
    <m/>
    <m/>
    <m/>
    <m/>
    <m/>
    <m/>
    <m/>
    <m/>
    <m/>
    <m/>
    <m/>
    <m/>
    <m/>
    <m/>
    <m/>
    <m/>
    <m/>
    <m/>
    <m/>
    <m/>
    <m/>
    <m/>
    <m/>
  </r>
  <r>
    <n v="319"/>
    <s v="S7RM"/>
    <s v="3 - QC Complete"/>
    <n v="44301"/>
    <n v="44617"/>
    <s v="Arcing wires caused sparking, resulting in a fire at the base of the pole. The ensuing fire was less than 1 linear meter."/>
    <s v="\\fxshare-nas05\quotashare-fs01\ESA\5 - Ignition Tracking\2021_Ignition_QC_Folders\20210331_1304628_nan_nan_T005254787"/>
    <s v=" "/>
    <m/>
    <m/>
    <m/>
    <m/>
    <m/>
    <s v="Not In Scope"/>
    <m/>
    <m/>
    <m/>
    <m/>
    <m/>
    <m/>
    <m/>
    <m/>
    <m/>
    <m/>
    <m/>
    <m/>
    <m/>
    <m/>
    <m/>
    <m/>
    <m/>
    <m/>
    <m/>
    <m/>
    <m/>
    <m/>
    <m/>
    <m/>
    <m/>
    <m/>
    <m/>
    <m/>
    <m/>
    <m/>
    <m/>
    <m/>
    <s v="Y"/>
    <n v="44299"/>
    <m/>
    <s v="Y"/>
    <s v="(530) 741-6622"/>
    <s v="According to Marysville FD-copy of report would have to be picked up in person. No electronic records allowed."/>
    <m/>
    <m/>
    <m/>
    <m/>
    <m/>
    <m/>
    <m/>
    <m/>
    <s v=" "/>
    <x v="269"/>
    <s v="19:03:00"/>
    <n v="44286"/>
    <s v="19:03:00"/>
    <s v="FAS"/>
    <s v="N"/>
    <s v="N"/>
    <n v="1304628"/>
    <m/>
    <m/>
    <s v="T005254787"/>
    <m/>
    <m/>
    <m/>
    <m/>
    <s v=" "/>
    <x v="0"/>
    <x v="0"/>
    <s v="Y"/>
    <s v="N"/>
    <s v="N"/>
    <s v="On March 31, 2021 at 19:02 hrs. a PG &amp; E Troubleman was dispatched to the Marysville 1105 12 KV distribution circuit near Highway 70 in the City of Marysville in  response to a report of sparks coming from the top of a pole which started a grass fire below.  The fire was &lt; 3 meters in size and was extinguished by the Marysville FD.  Initial analysis indicates according to the troubleman, that there was an arc on the copper to aluminum jumper and PG's which were left loose on the line which may have contributed to the ignition. The responding troubleman made repairs in the field.  No EC notification tag was made and according to the troubleman the fire was &quot;very, very small-not even recorable.&quot;    "/>
    <s v="PG&amp;E"/>
    <s v="Other"/>
    <s v="Connector"/>
    <s v="D"/>
    <s v="D"/>
    <s v="Structure-only"/>
    <s v="Fire &quot;very, very small-not recorable.&quot; "/>
    <m/>
    <m/>
    <m/>
    <m/>
    <s v="Equipment - PG&amp;E"/>
    <s v="All types of equipment / facility failure"/>
    <s v="Conductor failure-all"/>
    <s v="Y"/>
    <s v="Overhead"/>
    <x v="0"/>
    <s v="Jumper"/>
    <s v="PG's"/>
    <m/>
    <s v=" "/>
    <x v="0"/>
    <n v="39.143838299999999"/>
    <n v="-121.6794833"/>
    <s v="Yuba"/>
    <s v="HARTER 1105"/>
    <n v="12000"/>
    <m/>
    <x v="0"/>
    <s v="Marysville FD"/>
    <s v="Urban"/>
    <m/>
    <m/>
    <s v="N"/>
    <m/>
    <m/>
    <m/>
    <m/>
    <s v="N"/>
    <s v="N"/>
    <m/>
    <m/>
    <s v="2021-04-02"/>
    <m/>
    <m/>
    <m/>
    <m/>
    <m/>
    <m/>
    <m/>
    <m/>
    <m/>
    <m/>
    <m/>
    <m/>
    <m/>
    <m/>
    <m/>
    <m/>
    <m/>
    <m/>
    <m/>
    <s v="  "/>
    <s v="SIERRA"/>
    <s v="MARYSVILLE 01"/>
    <s v="19:03"/>
    <n v="44286"/>
    <n v="1304628"/>
    <s v="T005254787"/>
    <n v="7737"/>
    <s v="HIGHWAY 70"/>
    <s v="MARYSVILLE"/>
    <n v="39.179679999999998"/>
    <n v="-121.59146"/>
    <s v="T3TDJLU"/>
    <s v="LAFFOND, DAN"/>
    <n v="152331105"/>
    <s v="20210331 20:07"/>
    <n v="9320"/>
    <m/>
    <s v="Customer called about sparks that came from pole up top and started fire in grass at base of pole. Fire dept. put it out and i showed up . Went up and looked and knocked connectors to make sure tight. Did find arc on jumper copper to aluminum and PG's that were left on line loose. "/>
    <s v="Y"/>
    <m/>
    <m/>
    <s v="39.1438383,-121.6794833,8.900000,3D"/>
    <m/>
    <m/>
    <m/>
    <s v="Marysville fire dept."/>
    <m/>
    <s v="N"/>
    <s v="Y"/>
    <m/>
    <s v="Clear"/>
    <m/>
    <s v="Communication Lines/Equipment"/>
    <m/>
    <s v="Calm"/>
    <m/>
    <s v="PG&amp;E Equipment"/>
    <m/>
    <s v="&lt; 1 meter"/>
    <m/>
    <s v="Fire Dept"/>
    <m/>
    <s v="Overhead"/>
    <m/>
    <s v="N"/>
    <m/>
    <m/>
    <m/>
    <m/>
    <m/>
    <s v="N"/>
    <s v="  "/>
    <m/>
    <m/>
    <m/>
    <m/>
    <m/>
    <m/>
    <m/>
    <m/>
    <m/>
    <m/>
    <m/>
    <m/>
    <m/>
    <m/>
    <m/>
    <m/>
    <m/>
    <m/>
    <m/>
    <m/>
    <m/>
    <m/>
    <m/>
    <m/>
    <m/>
    <m/>
    <m/>
    <m/>
    <m/>
    <m/>
    <m/>
    <m/>
    <m/>
    <m/>
    <m/>
    <m/>
    <m/>
    <m/>
    <m/>
    <m/>
    <m/>
    <m/>
    <m/>
    <m/>
    <m/>
    <m/>
    <m/>
  </r>
  <r>
    <n v="318"/>
    <s v="JZCY"/>
    <s v="3 - QC Complete"/>
    <n v="44288"/>
    <n v="44617"/>
    <s v="Structure fire, not attributable to PG&amp;E"/>
    <s v="\\fxshare-nas05\quotashare-fs01\ESA\5 - Ignition Tracking\2021_Ignition_QC_Folders\20210331_nan_nan_nan_835558442"/>
    <s v=" "/>
    <m/>
    <m/>
    <m/>
    <m/>
    <m/>
    <s v="Not In Scope"/>
    <m/>
    <m/>
    <m/>
    <m/>
    <m/>
    <m/>
    <m/>
    <m/>
    <m/>
    <m/>
    <m/>
    <m/>
    <m/>
    <m/>
    <m/>
    <m/>
    <m/>
    <m/>
    <m/>
    <m/>
    <m/>
    <m/>
    <m/>
    <m/>
    <m/>
    <m/>
    <m/>
    <m/>
    <m/>
    <m/>
    <m/>
    <m/>
    <m/>
    <m/>
    <m/>
    <m/>
    <m/>
    <m/>
    <m/>
    <m/>
    <m/>
    <m/>
    <m/>
    <m/>
    <m/>
    <m/>
    <s v=" "/>
    <x v="269"/>
    <s v="06:53:00"/>
    <m/>
    <m/>
    <s v="FAS"/>
    <s v="N"/>
    <s v="N"/>
    <m/>
    <m/>
    <m/>
    <n v="835558442"/>
    <m/>
    <m/>
    <m/>
    <m/>
    <s v=" "/>
    <x v="0"/>
    <x v="1"/>
    <s v="N"/>
    <s v="N"/>
    <s v="N"/>
    <s v="Structure fire, not attributable to PG&amp;E"/>
    <s v="Not PG&amp;E"/>
    <s v="Building"/>
    <m/>
    <m/>
    <m/>
    <s v="&lt;3 meters of linear travel"/>
    <m/>
    <m/>
    <m/>
    <m/>
    <m/>
    <s v="Other Fire: Non-PG&amp;E related"/>
    <m/>
    <m/>
    <m/>
    <s v="Overhead"/>
    <x v="1"/>
    <m/>
    <m/>
    <m/>
    <s v=" "/>
    <x v="0"/>
    <n v="39.511583000000002"/>
    <n v="-121.595384"/>
    <s v="Butte"/>
    <s v="OROVILLE 1101"/>
    <n v="12000"/>
    <m/>
    <x v="0"/>
    <s v="Oroville FD"/>
    <s v="Urban"/>
    <m/>
    <m/>
    <s v="Y"/>
    <s v="Cherokee 2017"/>
    <m/>
    <m/>
    <m/>
    <s v="N"/>
    <s v="N"/>
    <m/>
    <m/>
    <s v="2021-04-02"/>
    <m/>
    <m/>
    <m/>
    <m/>
    <m/>
    <m/>
    <m/>
    <m/>
    <m/>
    <m/>
    <m/>
    <m/>
    <m/>
    <m/>
    <m/>
    <m/>
    <m/>
    <m/>
    <m/>
    <s v="  "/>
    <s v="NORTH VALLEY"/>
    <s v="OROVILLE 01"/>
    <s v="06:53"/>
    <n v="44286"/>
    <m/>
    <n v="835558442"/>
    <n v="1370"/>
    <s v="GRAND AVE"/>
    <s v="OROVILLE"/>
    <n v="39.511583000000002"/>
    <n v="-121.595384"/>
    <s v="V4TKDMB"/>
    <s v="MENZEL, KILE"/>
    <n v="102521101"/>
    <s v="20210331 08:04"/>
    <n v="1320"/>
    <m/>
    <s v="safety check on service feeding house. Shed next to house caught fire. no problems"/>
    <s v="Y"/>
    <m/>
    <m/>
    <m/>
    <n v="39.511583000000002"/>
    <n v="-121.595384"/>
    <s v="fire started in shed next to house."/>
    <s v="oroville fire"/>
    <s v="ximity "/>
    <s v="N"/>
    <s v="Y"/>
    <s v="N"/>
    <s v="Clear"/>
    <m/>
    <s v="Structures"/>
    <s v="shed only"/>
    <s v="Calm"/>
    <m/>
    <s v="Unknown"/>
    <m/>
    <s v="Structure Only"/>
    <m/>
    <s v="Fire Dept"/>
    <m/>
    <s v="Overhead"/>
    <m/>
    <s v="N"/>
    <m/>
    <m/>
    <m/>
    <m/>
    <m/>
    <m/>
    <s v="  "/>
    <m/>
    <m/>
    <m/>
    <m/>
    <m/>
    <m/>
    <m/>
    <m/>
    <m/>
    <m/>
    <m/>
    <m/>
    <m/>
    <m/>
    <m/>
    <m/>
    <m/>
    <m/>
    <m/>
    <m/>
    <m/>
    <m/>
    <m/>
    <m/>
    <m/>
    <m/>
    <m/>
    <m/>
    <m/>
    <m/>
    <m/>
    <m/>
    <m/>
    <m/>
    <m/>
    <m/>
    <m/>
    <m/>
    <m/>
    <m/>
    <m/>
    <m/>
    <m/>
    <m/>
    <m/>
    <m/>
    <m/>
  </r>
  <r>
    <n v="317"/>
    <s v="JZCY"/>
    <s v="3 - QC Complete"/>
    <n v="44288"/>
    <n v="44617"/>
    <s v="Structure fire, not attributable to PG&amp;E"/>
    <s v="\\fxshare-nas05\quotashare-fs01\ESA\5 - Ignition Tracking\2021_Ignition_QC_Folders\20210331_nan_nan_nan_7722246504"/>
    <s v=" "/>
    <m/>
    <m/>
    <m/>
    <m/>
    <m/>
    <s v="Not In Scope"/>
    <m/>
    <m/>
    <m/>
    <m/>
    <m/>
    <m/>
    <m/>
    <m/>
    <m/>
    <m/>
    <m/>
    <m/>
    <m/>
    <m/>
    <m/>
    <m/>
    <m/>
    <m/>
    <m/>
    <m/>
    <m/>
    <m/>
    <m/>
    <m/>
    <m/>
    <m/>
    <m/>
    <m/>
    <m/>
    <m/>
    <m/>
    <m/>
    <m/>
    <m/>
    <m/>
    <m/>
    <m/>
    <m/>
    <m/>
    <m/>
    <m/>
    <m/>
    <m/>
    <m/>
    <m/>
    <m/>
    <s v=" "/>
    <x v="269"/>
    <s v="01:04:00"/>
    <m/>
    <m/>
    <s v="FAS"/>
    <s v="N"/>
    <s v="N"/>
    <m/>
    <m/>
    <m/>
    <n v="7722246504"/>
    <m/>
    <m/>
    <m/>
    <m/>
    <s v=" "/>
    <x v="0"/>
    <x v="1"/>
    <s v="N"/>
    <s v="N"/>
    <s v="N"/>
    <s v="Structure fire, not attributable to PG&amp;E"/>
    <s v="Not PG&amp;E"/>
    <s v="Building"/>
    <m/>
    <m/>
    <m/>
    <s v="Structure-only"/>
    <m/>
    <m/>
    <m/>
    <m/>
    <m/>
    <s v="Other Fire: Non-PG&amp;E related"/>
    <m/>
    <m/>
    <m/>
    <s v="Overhead"/>
    <x v="1"/>
    <m/>
    <m/>
    <m/>
    <s v=" "/>
    <x v="0"/>
    <n v="37.297148"/>
    <n v="-120.506934"/>
    <s v="Merced"/>
    <s v="MERCED 1108"/>
    <n v="12000"/>
    <m/>
    <x v="0"/>
    <s v="Merced FD"/>
    <s v="Agriculture"/>
    <m/>
    <m/>
    <s v="N"/>
    <m/>
    <m/>
    <m/>
    <m/>
    <s v="N"/>
    <s v="N"/>
    <m/>
    <m/>
    <s v="2021-04-02"/>
    <m/>
    <m/>
    <m/>
    <m/>
    <m/>
    <m/>
    <m/>
    <m/>
    <m/>
    <m/>
    <m/>
    <m/>
    <m/>
    <m/>
    <m/>
    <m/>
    <m/>
    <m/>
    <m/>
    <s v="  "/>
    <s v="YOSEMITE"/>
    <s v="MERCED 03"/>
    <s v="01:04"/>
    <n v="44286"/>
    <m/>
    <n v="7722246504"/>
    <n v="1783"/>
    <s v="W 7TH ST"/>
    <s v="MERCED"/>
    <n v="37.297403000000003"/>
    <n v="-120.508565"/>
    <s v="Y4TRFK5"/>
    <s v="KITCHELL, ROBERT "/>
    <n v="252801108"/>
    <s v="20210331 02:50"/>
    <n v="2640"/>
    <m/>
    <s v="discnnct service at pole. per fire dept.structure fire no damage to pge equipment.merced city fire dept incident #21-2502.  kitchen and garage."/>
    <s v="Y"/>
    <n v="2"/>
    <s v="\\fxshare-nas05\quotashare-fs01\ESA\5 - Ignition Tracking\Fire_Tab_Attachment_Files"/>
    <m/>
    <n v="37.297148"/>
    <n v="-120.506934"/>
    <m/>
    <s v="merced city fire dept."/>
    <m/>
    <s v="N"/>
    <s v="Y"/>
    <s v="N"/>
    <s v="Clear"/>
    <m/>
    <s v="Structures"/>
    <s v="garage and kitchen "/>
    <s v="Light"/>
    <m/>
    <s v="Unknown"/>
    <s v="cust house only"/>
    <s v="Structure Only"/>
    <m/>
    <s v="Fire Dept"/>
    <s v="merced city fire"/>
    <s v="Overhead"/>
    <m/>
    <s v="N"/>
    <m/>
    <m/>
    <m/>
    <m/>
    <m/>
    <m/>
    <s v="  "/>
    <m/>
    <m/>
    <m/>
    <m/>
    <m/>
    <m/>
    <m/>
    <m/>
    <m/>
    <m/>
    <m/>
    <m/>
    <m/>
    <m/>
    <m/>
    <m/>
    <m/>
    <m/>
    <m/>
    <m/>
    <m/>
    <m/>
    <m/>
    <m/>
    <m/>
    <m/>
    <m/>
    <m/>
    <m/>
    <m/>
    <m/>
    <m/>
    <m/>
    <m/>
    <m/>
    <m/>
    <m/>
    <m/>
    <m/>
    <m/>
    <m/>
    <m/>
    <m/>
    <m/>
    <m/>
    <m/>
    <m/>
  </r>
  <r>
    <n v="316"/>
    <s v="JZCY"/>
    <s v="3 - QC Complete"/>
    <n v="44288"/>
    <n v="44617"/>
    <s v="Fire caused by arson burned the base of a pole. Not attributable to PG&amp;E."/>
    <s v="\\fxshare-nas05\quotashare-fs01\ESA\5 - Ignition Tracking\2021_Ignition_QC_Folders\20210330_1303884_21-0043015_nan_T005253911"/>
    <s v=" "/>
    <m/>
    <m/>
    <m/>
    <m/>
    <m/>
    <s v="Not In Scope"/>
    <m/>
    <m/>
    <m/>
    <m/>
    <m/>
    <m/>
    <m/>
    <m/>
    <m/>
    <m/>
    <m/>
    <m/>
    <m/>
    <m/>
    <m/>
    <m/>
    <m/>
    <m/>
    <m/>
    <m/>
    <m/>
    <m/>
    <m/>
    <m/>
    <m/>
    <m/>
    <m/>
    <m/>
    <m/>
    <m/>
    <m/>
    <m/>
    <m/>
    <m/>
    <m/>
    <m/>
    <m/>
    <m/>
    <m/>
    <m/>
    <m/>
    <m/>
    <m/>
    <m/>
    <m/>
    <m/>
    <s v=" "/>
    <x v="270"/>
    <s v="21:09:00"/>
    <n v="44285"/>
    <s v="21:09:00"/>
    <s v="FAS"/>
    <s v="N"/>
    <s v="N"/>
    <n v="1303884"/>
    <s v="21-0043015"/>
    <m/>
    <s v="T005253911"/>
    <n v="31534940"/>
    <m/>
    <m/>
    <m/>
    <s v=" "/>
    <x v="0"/>
    <x v="1"/>
    <s v="N"/>
    <s v="N"/>
    <s v="N"/>
    <s v="Fire caused by arson burned the base of a pole. Not attributable to PG&amp;E."/>
    <s v="Not PG&amp;E"/>
    <s v="Other"/>
    <m/>
    <s v="D"/>
    <m/>
    <s v="Structure-only"/>
    <s v="POLE ONLY "/>
    <m/>
    <m/>
    <m/>
    <m/>
    <s v="Other Fire: Non-PG&amp;E related"/>
    <m/>
    <m/>
    <m/>
    <s v="Overhead"/>
    <x v="1"/>
    <m/>
    <m/>
    <m/>
    <s v=" "/>
    <x v="0"/>
    <n v="36.567896699999999"/>
    <n v="-119.6176633"/>
    <s v="Fresno"/>
    <s v="MC CALL 1105"/>
    <n v="12000"/>
    <m/>
    <x v="0"/>
    <s v="Selma FD"/>
    <s v="Urban"/>
    <m/>
    <m/>
    <s v="N"/>
    <m/>
    <m/>
    <m/>
    <m/>
    <s v="N"/>
    <s v="N"/>
    <m/>
    <m/>
    <s v="2021-04-02"/>
    <m/>
    <m/>
    <m/>
    <m/>
    <m/>
    <m/>
    <m/>
    <m/>
    <m/>
    <m/>
    <m/>
    <m/>
    <m/>
    <m/>
    <m/>
    <m/>
    <m/>
    <m/>
    <m/>
    <s v="  "/>
    <s v="FRESNO"/>
    <s v="SELMA  01"/>
    <s v="21:09"/>
    <n v="44285"/>
    <n v="1303884"/>
    <s v="T005253911"/>
    <n v="1776"/>
    <s v="PARK ST"/>
    <s v="SELMA"/>
    <n v="36.569429999999997"/>
    <n v="-119.61785999999999"/>
    <s v="F6TJMRY"/>
    <s v="ROGERS, JAMES"/>
    <n v="254121105"/>
    <s v="20210330 23:29"/>
    <n v="9320"/>
    <m/>
    <s v="FIRE AT BASE OF POLE DAMAGED PRIMARY UNDERGROUND CABLES RISER SENT EC TAG FOR CREW TO REPLACE RISER "/>
    <s v="Y"/>
    <m/>
    <m/>
    <s v="36.5678967,-119.6176633,99.900000,3D"/>
    <m/>
    <m/>
    <s v="AT BASE OF POLE 627D SAP ID 100863851"/>
    <s v="SELMA CITY FIRE "/>
    <m/>
    <s v="N"/>
    <s v="Y"/>
    <m/>
    <s v="Clear"/>
    <m/>
    <s v="PG&amp;E Only"/>
    <s v="FIRE WAS SET AT BASE OF POLE 627D FD SAID IT WAS ARSON "/>
    <s v="Calm"/>
    <m/>
    <s v="3rd Party"/>
    <m/>
    <s v="Other (Comments)"/>
    <s v="POLE ONLY "/>
    <s v="Fire Dept"/>
    <s v="CITY OF SELMA FD"/>
    <s v="Overhead"/>
    <s v="PRIMARY RISER POLE"/>
    <s v="N"/>
    <m/>
    <m/>
    <m/>
    <m/>
    <m/>
    <s v="N"/>
    <s v="  "/>
    <s v="Unplanned"/>
    <s v="Fresno"/>
    <s v="Selma"/>
    <s v="254121105, MC CALL-1105"/>
    <s v="21-0043015"/>
    <s v="Unplanned"/>
    <s v="Clear;32-90 F"/>
    <s v="1103"/>
    <s v="16545"/>
    <s v="NO"/>
    <s v="Force Out"/>
    <s v="Sustained"/>
    <s v="No"/>
    <s v="38010"/>
    <s v="OH"/>
    <s v="Line Recloser"/>
    <s v="1303884"/>
    <s v="Pothead(Riser Termination), Deteriorated"/>
    <s v="NONE"/>
    <m/>
    <m/>
    <s v="R  0 2226 SYLVIA ALLEY, SELMA"/>
    <s v="627D"/>
    <s v="FLYERS E/ OF CGC# 418212244556 OPEN"/>
    <s v="Per Selma FD someone set a fire near the base of the pole which caught the fence on fire which caught the pole on fire"/>
    <m/>
    <s v="No"/>
    <s v="3rd Party, Other"/>
    <m/>
    <s v="No"/>
    <s v="1"/>
    <s v="23"/>
    <s v="MHV2"/>
    <s v="Distribution Circuit"/>
    <s v="SMBATCH_FO"/>
    <s v="03/30/21 22:30"/>
    <s v="MHV2"/>
    <s v="03/30/21 22:45"/>
    <s v="03/31/21 03:47"/>
    <s v="No"/>
    <s v="1616363"/>
    <s v="21-0043015"/>
    <s v="38010"/>
    <s v="254121105"/>
    <s v="03/30/21 22:30"/>
    <s v="31534940"/>
    <m/>
  </r>
  <r>
    <n v="315"/>
    <s v="TLAL"/>
    <s v="3 - QC Complete"/>
    <n v="44295"/>
    <n v="44617"/>
    <s v="A primary circuit suffered a line to ground fault. The ensuing fire burned a shed but it is unclear if the fire exceeded 1 linear meter. OIS: 1303817, 1303942; ILIS: 21-0042975; FOID: T005253829 (JRAH), T005253824 (LXR8-Assist), T005253841 (TACJ-standby), T005253868 (JOS5-Cxl); EC: 120716725; PM: 44713695; Circuit ID: 182731101, SAP ID: 101746798, Meter: 1009279436"/>
    <s v="\\fxshare-nas05\quotashare-fs01\ESA\5 - Ignition Tracking\2021_Ignition_QC_Folders\20210330_1303817_21-0042975_nan_T005253829"/>
    <s v=" "/>
    <m/>
    <s v="TLAL"/>
    <s v="Create, Outage Time, EC Tag, CPUC Reportable Ignition, Fire Greater Than 1 Linear Meter, Fire Lat/Long Updated; Additional FOIDs &amp; OIS Added"/>
    <m/>
    <s v="CXX5 (Exponent)"/>
    <s v="Complete"/>
    <s v="Complete"/>
    <s v="AIM8"/>
    <s v="In Progress"/>
    <s v="Not Required"/>
    <n v="43566"/>
    <s v="Conductor Damage"/>
    <s v="Conductor"/>
    <m/>
    <m/>
    <m/>
    <m/>
    <s v="Not Required"/>
    <m/>
    <m/>
    <m/>
    <m/>
    <m/>
    <m/>
    <m/>
    <m/>
    <m/>
    <m/>
    <m/>
    <m/>
    <m/>
    <m/>
    <m/>
    <m/>
    <n v="44403"/>
    <n v="44442"/>
    <n v="44442"/>
    <n v="39"/>
    <m/>
    <m/>
    <m/>
    <m/>
    <m/>
    <m/>
    <m/>
    <m/>
    <m/>
    <m/>
    <m/>
    <m/>
    <m/>
    <m/>
    <s v=" "/>
    <x v="270"/>
    <s v="18:04:00"/>
    <n v="44285"/>
    <s v="18:01:00"/>
    <s v="FAS"/>
    <s v="N"/>
    <s v="N"/>
    <s v="1303817, 1303942"/>
    <s v="21-0042975"/>
    <m/>
    <s v="T005253829, T005253824, T005253841, T005253868"/>
    <n v="120716725"/>
    <m/>
    <m/>
    <s v="PG&amp;E_315_Ignition_20210330_1.jpg"/>
    <s v=" "/>
    <x v="1"/>
    <x v="0"/>
    <s v="Y"/>
    <s v="Y"/>
    <s v="N"/>
    <s v="On March 30, 2021 at 1849 hours, a PG&amp;E Troublemen patrolled the Reservation Road 1101 12kV Distribution Circuit number 182731101, in the Tier 2 State Responsibility area near the residential area of Highway 68 on the west side of the line recloser 704 at 5 Corral De Tierra Road in Salinas. They observed 500' of broken center phase #4 copper Duplex primary overhead conductor down on the ground at the line recloser 704, 500' of damaged Duplex overhead #6 aluminum service conductor, and a small panel pump shed near the pole on fire inside and on the roof. The shed did not make contact with the primary wires down and both the panel and the PG&amp;E meter appeared to be in good condition. The run of small wires coming out of the customer side of the panel, burned and caught the rear of the shed on fire along with part of the roof. Initial analysis indicates the cause of the primary circuit line to ground fault and the ignition, were caused by overhead equipment failure. The Fire Department responded to and extinguished the fire. The 164-minute outage affected 2,954 customers. The line was returned to service on March 31, 2021. This information is preliminary."/>
    <s v="PG&amp;E"/>
    <s v="Building"/>
    <m/>
    <s v="D"/>
    <s v="D"/>
    <s v="&lt;0.25"/>
    <m/>
    <m/>
    <m/>
    <m/>
    <m/>
    <s v="Equipment - PG&amp;E"/>
    <s v="All types of equipment / facility failure"/>
    <s v="Conductor failure-all"/>
    <s v="Y"/>
    <s v="Overhead"/>
    <x v="0"/>
    <s v="Conductor - Primary"/>
    <s v="Conductors"/>
    <n v="101746798"/>
    <s v=" "/>
    <x v="1"/>
    <n v="36.578498380299997"/>
    <n v="-121.7261777882"/>
    <s v="Monterey"/>
    <s v="RESERVATION ROAD 1101"/>
    <n v="12000"/>
    <m/>
    <x v="1"/>
    <s v="SFD, Monterey County RFD"/>
    <s v="Urban"/>
    <m/>
    <m/>
    <s v="Y"/>
    <s v="River 2020"/>
    <m/>
    <n v="505"/>
    <m/>
    <s v="N"/>
    <s v="N"/>
    <m/>
    <m/>
    <s v="2021-04-02"/>
    <m/>
    <m/>
    <m/>
    <m/>
    <m/>
    <m/>
    <m/>
    <m/>
    <m/>
    <m/>
    <m/>
    <m/>
    <m/>
    <m/>
    <m/>
    <m/>
    <m/>
    <m/>
    <m/>
    <s v="  "/>
    <s v="CENTRAL COAST"/>
    <s v="SALINAS 03"/>
    <s v="18:07"/>
    <n v="44285"/>
    <n v="1303817"/>
    <s v="T005253829"/>
    <n v="2"/>
    <s v="CORRAL DE TIERRA"/>
    <s v="SALINAS"/>
    <n v="36.624169999999999"/>
    <n v="-121.68874"/>
    <s v="C4TJRAH"/>
    <s v="ANDERSON, JARED"/>
    <n v="18273"/>
    <s v="20210330 22:47"/>
    <n v="9002"/>
    <m/>
    <s v="CREW TO REPAR CENTER PHASE WIRE DOWN AT 704.  SMALL PANEL SHED NEAR POLE CAUGHT FIRE FROM INSIDE.  SHED DID NOT MAKE CONTACT WITH WIRE DOWN.  PANEL AND PGE METER APPEAR OK.  WIRES MELTED AND BURNED ON CUSTOMER SIDE OUTSIDE OF PANEL.  PICS TAKEN."/>
    <s v="Y"/>
    <m/>
    <m/>
    <m/>
    <n v="36.578583999999999"/>
    <n v="-121.725201"/>
    <s v="FIRE INSIDE SMALL SHED.  WIRES MELTED ON WALL NEXT TO PANEL. BACK WALL AND ROOF"/>
    <m/>
    <m/>
    <s v="N"/>
    <s v="Y"/>
    <m/>
    <s v="Clear"/>
    <m/>
    <s v="Structures"/>
    <m/>
    <s v="Calm"/>
    <m/>
    <s v="Unknown"/>
    <m/>
    <s v="Structure Only"/>
    <m/>
    <s v="Fire Dept"/>
    <s v="UNKNOWN,  LEFT SITE BEFORE TMAN"/>
    <s v="Overhead"/>
    <m/>
    <s v="N"/>
    <m/>
    <m/>
    <m/>
    <s v="OVERHEAD"/>
    <s v="CONDUCTOR, OVERHEAD"/>
    <s v="N"/>
    <s v="  "/>
    <s v="Unplanned"/>
    <s v="Central Coast"/>
    <s v="Salinas"/>
    <s v="182731101, RESERVATION ROAD-1101"/>
    <s v="21-0042975"/>
    <s v="Unplanned"/>
    <s v="Clear;32-90 F"/>
    <s v="2954"/>
    <n v="484033"/>
    <s v="NO"/>
    <s v="Line to Ground"/>
    <s v="Sustained"/>
    <s v="No"/>
    <s v="1101/2"/>
    <s v="OH"/>
    <s v="Circuit Breaker"/>
    <n v="1303817"/>
    <s v="Conductor, Overhead, On Ground"/>
    <s v="A GRD "/>
    <s v="03/30/21 19:20"/>
    <m/>
    <s v="RESERVATION ROAD SUB"/>
    <s v="Rodriguez/ 5809/ 831-233-0361: recloser 704 twds the east"/>
    <s v="SW 40473 OPEN|LR 704 CLOSE"/>
    <m/>
    <m/>
    <s v="No"/>
    <s v="Equipment Failure/Involved, Overhead"/>
    <m/>
    <s v="No"/>
    <n v="1"/>
    <n v="10"/>
    <s v="DDHL"/>
    <s v="Distribution Circuit"/>
    <s v="SMBATCH_FO"/>
    <s v="03/30/21 18:01"/>
    <s v="DDHL"/>
    <s v="03/31/21 01:55"/>
    <s v="03/31/21 02:15"/>
    <s v="No"/>
    <n v="1616337"/>
    <s v="21-0042975"/>
    <s v="1101/2"/>
    <n v="182731101"/>
    <s v="03/30/21 18:01"/>
    <n v="44713695"/>
    <m/>
  </r>
  <r>
    <n v="314"/>
    <s v="JZCY"/>
    <s v="3 - QC Complete"/>
    <n v="44285"/>
    <n v="44617"/>
    <s v="Other fire, not attributable to PG&amp;E"/>
    <s v="\\fxshare-nas05\quotashare-fs01\ESA\5 - Ignition Tracking\2021_Ignition_QC_Folders\20210330_nan_nan_nan_X315894680"/>
    <s v=" "/>
    <m/>
    <m/>
    <m/>
    <m/>
    <m/>
    <s v="Not In Scope"/>
    <m/>
    <m/>
    <m/>
    <m/>
    <m/>
    <m/>
    <m/>
    <m/>
    <m/>
    <m/>
    <m/>
    <m/>
    <m/>
    <m/>
    <m/>
    <m/>
    <m/>
    <m/>
    <m/>
    <m/>
    <m/>
    <m/>
    <m/>
    <m/>
    <m/>
    <m/>
    <m/>
    <m/>
    <m/>
    <m/>
    <m/>
    <m/>
    <m/>
    <m/>
    <m/>
    <m/>
    <m/>
    <m/>
    <m/>
    <m/>
    <m/>
    <m/>
    <m/>
    <m/>
    <m/>
    <m/>
    <s v=" "/>
    <x v="270"/>
    <s v="17:48:00"/>
    <m/>
    <m/>
    <s v="FAS"/>
    <s v="N"/>
    <s v="N"/>
    <m/>
    <m/>
    <m/>
    <s v="X315894680"/>
    <m/>
    <m/>
    <m/>
    <m/>
    <s v=" "/>
    <x v="0"/>
    <x v="1"/>
    <s v="N"/>
    <s v="N"/>
    <s v="N"/>
    <s v="Other fire, nor attributable to PG&amp;E"/>
    <s v="Not PG&amp;E"/>
    <s v="Vegetation"/>
    <m/>
    <m/>
    <m/>
    <s v="Structure-only"/>
    <m/>
    <m/>
    <m/>
    <m/>
    <m/>
    <s v="Other Fire: Non-PG&amp;E related"/>
    <m/>
    <m/>
    <m/>
    <s v="Overhead"/>
    <x v="1"/>
    <m/>
    <m/>
    <m/>
    <s v=" "/>
    <x v="2"/>
    <n v="38.913691999999998"/>
    <n v="-120.85050099999999"/>
    <s v="El Dorado"/>
    <s v="MIDDLE FORK-GOLD HILL-230kV"/>
    <n v="230000"/>
    <m/>
    <x v="0"/>
    <s v="Cal Fire"/>
    <s v="Hardwood Forest"/>
    <m/>
    <m/>
    <s v="Y"/>
    <s v="Trailhead 2016"/>
    <m/>
    <n v="340"/>
    <m/>
    <s v="N"/>
    <s v="N"/>
    <m/>
    <m/>
    <s v="2021-03-30"/>
    <m/>
    <m/>
    <m/>
    <m/>
    <m/>
    <m/>
    <m/>
    <m/>
    <m/>
    <m/>
    <m/>
    <m/>
    <m/>
    <m/>
    <m/>
    <m/>
    <m/>
    <m/>
    <m/>
    <s v="  "/>
    <s v="SIERRA"/>
    <s v="AUBURN 02"/>
    <s v="17:48"/>
    <n v="44285"/>
    <m/>
    <s v="X315894680"/>
    <s v="UNKNOWN"/>
    <s v="PREMISES DO NOT CHANGE"/>
    <s v="GEORGETOWN"/>
    <n v="38.920532999999999"/>
    <n v="-120.775869"/>
    <s v="T1TMLTH"/>
    <s v="TOMASI, MICHAEL"/>
    <m/>
    <s v="20210330 17:57"/>
    <n v="1101"/>
    <n v="1"/>
    <s v="ADDITIONAL INFO, ORIG TAG X315894389, CAUSE 3RD PARTY BURN/SLASH/DEBRIS, ADJACENT TO TRANSMISSION LINES, IGNITION/FIRE/TROUBLE TAG, NO DAMAGE TO COMPANY FACILITIES"/>
    <s v="Y"/>
    <m/>
    <m/>
    <m/>
    <n v="38.913691999999998"/>
    <n v="-120.85050099999999"/>
    <m/>
    <s v="CALFIRE CLINT SIEBERT 5303334385"/>
    <m/>
    <s v="N"/>
    <s v="Y"/>
    <s v="N"/>
    <s v="Clear"/>
    <m/>
    <s v="Private Land"/>
    <m/>
    <s v="Gusty"/>
    <m/>
    <s v="3rd Party"/>
    <m/>
    <s v="0.25 - 10 Acres"/>
    <m/>
    <s v="Cal Fire"/>
    <m/>
    <s v="Overhead"/>
    <m/>
    <s v="N"/>
    <m/>
    <m/>
    <m/>
    <m/>
    <m/>
    <m/>
    <s v="  "/>
    <m/>
    <m/>
    <m/>
    <m/>
    <m/>
    <m/>
    <m/>
    <m/>
    <m/>
    <m/>
    <m/>
    <m/>
    <m/>
    <m/>
    <m/>
    <m/>
    <m/>
    <m/>
    <m/>
    <m/>
    <m/>
    <m/>
    <m/>
    <m/>
    <m/>
    <m/>
    <m/>
    <m/>
    <m/>
    <m/>
    <m/>
    <m/>
    <m/>
    <m/>
    <m/>
    <m/>
    <m/>
    <m/>
    <m/>
    <m/>
    <m/>
    <m/>
    <m/>
    <m/>
    <m/>
    <m/>
    <m/>
  </r>
  <r>
    <n v="313"/>
    <s v="CFMD"/>
    <s v="3 - QC Complete"/>
    <n v="44330"/>
    <n v="44617"/>
    <s v="Bird contact resulted in an ignition. The ensuing fire was greater than 1 linear meter,"/>
    <s v="\\fxshare-nas05\quotashare-fs01\ESA\5 - Ignition Tracking\2021_Ignition_QC_Folders\20210330_1303692_nan_nan_T005253767"/>
    <s v=" "/>
    <m/>
    <s v="CFMD"/>
    <s v="Added EC Notification #,  Divison listed as Stockton but should be Diablo"/>
    <m/>
    <m/>
    <s v="Not In Scope"/>
    <m/>
    <m/>
    <m/>
    <m/>
    <m/>
    <m/>
    <m/>
    <m/>
    <m/>
    <m/>
    <m/>
    <m/>
    <m/>
    <m/>
    <m/>
    <m/>
    <m/>
    <m/>
    <m/>
    <m/>
    <m/>
    <m/>
    <m/>
    <m/>
    <m/>
    <m/>
    <m/>
    <m/>
    <m/>
    <m/>
    <m/>
    <m/>
    <m/>
    <m/>
    <m/>
    <m/>
    <m/>
    <m/>
    <m/>
    <s v="Y"/>
    <n v="44329"/>
    <n v="44329"/>
    <s v="JPZ2"/>
    <s v="925-899-7845"/>
    <m/>
    <m/>
    <s v=" "/>
    <x v="270"/>
    <s v="16:46:00"/>
    <n v="44285"/>
    <s v="16:46:00"/>
    <s v="FAS"/>
    <s v="N"/>
    <s v="N"/>
    <n v="1303692"/>
    <m/>
    <m/>
    <s v="T005253767"/>
    <n v="120715907"/>
    <m/>
    <m/>
    <s v="PG&amp;E_313_Ignition_20210330_2.JPG"/>
    <s v=" "/>
    <x v="1"/>
    <x v="0"/>
    <s v="Y"/>
    <s v="Y"/>
    <s v="N"/>
    <s v="On March 30, 2021 at 1646 hours, a PG&amp;E Troubleman was dispatched to the Middleriver 1101 Distribution Circuit on Holland Tract Road, Diablo Division, in response to a wire down outage. Initial analysis indicates bird contact caused the ignition. A pelican hit 6 solid copper mid span and caused one phase of primary wire to go down resulting in a small grass fire. The  ensuing fire was approximately 3 meters to .25 acres and the fire extinguished itself. (Bird Incident# 2JC0330210339) All damaged assets were replaced on March 20, 2021 per priority A tag #120715907. This information is preliminary."/>
    <s v="PG&amp;E"/>
    <s v="Vegetation"/>
    <m/>
    <s v="D"/>
    <s v="D"/>
    <s v="&lt;0.25"/>
    <m/>
    <m/>
    <m/>
    <m/>
    <m/>
    <s v="Contact - Animal - Bird"/>
    <s v="Contact from object"/>
    <s v="Animal contact"/>
    <s v="Y"/>
    <s v="Overhead"/>
    <x v="0"/>
    <s v="Conductor - Primary"/>
    <s v="Conductor"/>
    <n v="100473276"/>
    <s v=" "/>
    <x v="0"/>
    <n v="37.983623999999999"/>
    <n v="-121.583077"/>
    <s v="San Joaquin"/>
    <s v="MIDDLE RIVER 1101"/>
    <n v="12000"/>
    <m/>
    <x v="0"/>
    <s v="Self Extinguished"/>
    <s v="Herbaceous"/>
    <m/>
    <m/>
    <s v="N"/>
    <m/>
    <m/>
    <m/>
    <m/>
    <s v="N"/>
    <s v="N"/>
    <m/>
    <m/>
    <s v="2021-03-30"/>
    <m/>
    <m/>
    <m/>
    <m/>
    <m/>
    <m/>
    <m/>
    <m/>
    <m/>
    <m/>
    <m/>
    <m/>
    <m/>
    <m/>
    <m/>
    <m/>
    <m/>
    <m/>
    <m/>
    <s v="  "/>
    <s v="STOCKTON"/>
    <s v="STOCKTON 06"/>
    <s v="16:46"/>
    <n v="44285"/>
    <n v="1303692"/>
    <s v="T005253767"/>
    <m/>
    <s v="BACON ISL -.7MI N/RANC"/>
    <s v="STOCKTON"/>
    <n v="37.97889"/>
    <n v="-121.5701"/>
    <s v="D1TJPZ2"/>
    <s v="ZUNIGA, JUAN "/>
    <n v="162091101"/>
    <s v="20210330 18:11"/>
    <n v="9002"/>
    <n v="1"/>
    <s v="PELICAN HIT 6 SOLID COPPER MID SPAN 1 PHASE PRIMARY WIRE DOWN STARTED SMALL  FIRE. "/>
    <s v="Y"/>
    <n v="4"/>
    <s v="\\fxshare-nas05\quotashare-fs01\ESA\5 - Ignition Tracking\Fire_Tab_Attachment_Files"/>
    <m/>
    <n v="37.983623999999999"/>
    <n v="-121.583077"/>
    <s v="PELICAN HIT 6 SOLID COPPER MID SPAN 1 PHASE PRIMARY WIRE DOWN STARTED SMALL  FIR"/>
    <m/>
    <m/>
    <s v="N"/>
    <s v="Y"/>
    <m/>
    <s v="Clear"/>
    <m/>
    <s v="Private Land"/>
    <m/>
    <s v="Light"/>
    <m/>
    <s v="Bird Contact"/>
    <m/>
    <s v="3 meters - 0.25 Acres"/>
    <m/>
    <s v="Self Extinguished"/>
    <m/>
    <s v="Overhead"/>
    <m/>
    <s v="N"/>
    <m/>
    <m/>
    <m/>
    <s v="BIRD-FOUND"/>
    <s v="CONDUCTOR, OVERHEAD"/>
    <s v="N"/>
    <s v="  "/>
    <m/>
    <m/>
    <m/>
    <m/>
    <m/>
    <m/>
    <m/>
    <m/>
    <m/>
    <m/>
    <m/>
    <m/>
    <m/>
    <m/>
    <m/>
    <m/>
    <m/>
    <m/>
    <m/>
    <m/>
    <m/>
    <m/>
    <m/>
    <m/>
    <m/>
    <m/>
    <m/>
    <m/>
    <m/>
    <m/>
    <m/>
    <m/>
    <m/>
    <m/>
    <m/>
    <m/>
    <m/>
    <m/>
    <m/>
    <m/>
    <m/>
    <m/>
    <m/>
    <m/>
    <m/>
    <m/>
    <m/>
  </r>
  <r>
    <n v="312"/>
    <s v="B1HE"/>
    <s v="3 - QC Complete"/>
    <n v="44301"/>
    <n v="44617"/>
    <s v="Tree grew into conductor, catching the tree on fire. The ensuing fire was greater than 1 linear meter."/>
    <s v="\\fxshare-nas05\quotashare-fs01\ESA\5 - Ignition Tracking\2021_Ignition_QC_Folders\20210330_nan_nan_nan_1314912650"/>
    <s v=" "/>
    <m/>
    <s v="B1HE"/>
    <s v="Entered outage time and date, updated LAT LONG, updated circuit and nominal voltage."/>
    <n v="44299"/>
    <m/>
    <s v="Not In Scope"/>
    <m/>
    <m/>
    <m/>
    <m/>
    <m/>
    <m/>
    <m/>
    <m/>
    <m/>
    <m/>
    <m/>
    <m/>
    <m/>
    <m/>
    <m/>
    <m/>
    <m/>
    <m/>
    <m/>
    <m/>
    <m/>
    <m/>
    <m/>
    <m/>
    <m/>
    <m/>
    <m/>
    <m/>
    <m/>
    <m/>
    <m/>
    <m/>
    <m/>
    <m/>
    <m/>
    <m/>
    <m/>
    <m/>
    <m/>
    <m/>
    <m/>
    <m/>
    <m/>
    <m/>
    <m/>
    <m/>
    <s v=" "/>
    <x v="270"/>
    <s v="15:38:00"/>
    <n v="44285"/>
    <s v="15:36:00"/>
    <s v="FAS"/>
    <s v="N"/>
    <s v="N"/>
    <n v="1303689"/>
    <s v="21-0042938"/>
    <m/>
    <s v="T005253690, 1314912650"/>
    <n v="120715592"/>
    <m/>
    <m/>
    <s v="PG&amp;E_312_IGNITION_20210330_1.jpg"/>
    <s v=" "/>
    <x v="1"/>
    <x v="0"/>
    <s v="Y"/>
    <s v="Y"/>
    <s v="N"/>
    <s v="On March 30th, 2021 at 1538 hours, a PG&amp;E Troubleman was dispatched to the East Marysville 1105 12 kv Distribution Circuit on Princess St near Queens Ave, Yuba City in response to a Complete out-1 Phase tag. Initial analysis indicates a tree grew into the open wire secondary causing an outage and igniting a fire beneath the tree in a customers backyard burning the fence and other vegetation in the yard. Upon the conductor making contact with the tree it created an outage at the transformer level (CGC#221075454073) for 10 customers. The ensuing fire was approximately 3 meters - 0.25 Acres in size and was extinguished by Yuba City Fire Department. A tree crew was dispatched to remove the vegetation and a PG&amp;E crew was dispatched to repair the damaged conductor. The repairs were made and all customers we restored on March 31th, 2021 at 0113 hours."/>
    <s v="PG&amp;E"/>
    <s v="Vegetation"/>
    <m/>
    <s v="D"/>
    <s v="D"/>
    <s v="&lt;0.25"/>
    <m/>
    <m/>
    <m/>
    <m/>
    <m/>
    <s v="Vegetation"/>
    <s v="Contact from object"/>
    <s v="Veg. contact"/>
    <s v="Y"/>
    <s v="Overhead"/>
    <x v="2"/>
    <s v="Conductor - Open Wire Secondary"/>
    <s v="Conductor"/>
    <n v="101339037"/>
    <s v=" "/>
    <x v="0"/>
    <n v="39.150721020500001"/>
    <n v="-121.62207185770001"/>
    <s v="Sutter"/>
    <s v="EAST MARYSVILLE 1105 "/>
    <s v="0-750"/>
    <m/>
    <x v="0"/>
    <s v="Yuba City FD"/>
    <s v="Urban"/>
    <m/>
    <m/>
    <s v="N"/>
    <m/>
    <m/>
    <m/>
    <m/>
    <s v="N"/>
    <s v="N"/>
    <m/>
    <m/>
    <s v="2021-03-30"/>
    <n v="39.150861999999996"/>
    <n v="-121.62202600000001"/>
    <n v="44288"/>
    <s v="WindBlew"/>
    <s v="Green 22ft X 15&quot; Fan Palm grew into vertical rack 2ndarys. During strong north wind event fronds blew up into 2ndarys causing lines to cross phase and Transformer to Arc,Causing 34ft long X 24.5ft wide fire to ignite burning a 34ft length of wood fencing one 5ft X 5ft shed and 1 pool pump. Last PI date was 03/26/2020.Date of next Patrol was 03/24/2021 PI could not access LG at time of patrol and his view of the 2ndary line was obstructed,made multi attemps to contact owner neighbor stated owner was deceased"/>
    <s v="PALF"/>
    <n v="22"/>
    <n v="15"/>
    <n v="4"/>
    <m/>
    <m/>
    <m/>
    <m/>
    <m/>
    <m/>
    <m/>
    <s v="Vertical"/>
    <s v="BareWire"/>
    <n v="1"/>
    <s v="  "/>
    <s v="SIERRA"/>
    <s v="MARYSVILLE 02"/>
    <s v="16:01"/>
    <n v="44285"/>
    <m/>
    <n v="1314912650"/>
    <n v="1456"/>
    <s v="PRINCESS ST"/>
    <s v="YUBA CITY"/>
    <n v="39.151046999999998"/>
    <n v="-121.621742"/>
    <s v="T3TRMJD"/>
    <s v="JOHNSON, RYAN"/>
    <n v="152331105"/>
    <s v="20210330 16:52"/>
    <n v="1121"/>
    <m/>
    <s v="tree grew into lines causing arc and tree to catch fire"/>
    <s v="Y"/>
    <m/>
    <m/>
    <m/>
    <n v="38.150878000000013"/>
    <n v="-121.622029"/>
    <m/>
    <s v="Yuba City FD"/>
    <m/>
    <s v="N"/>
    <s v="Y"/>
    <s v="Y"/>
    <s v="Storm Wind"/>
    <m/>
    <s v="Private Land"/>
    <s v="fences and tree"/>
    <s v="Strong"/>
    <m/>
    <s v="Vegetation"/>
    <m/>
    <s v="3 meters - 0.25 Acres"/>
    <m/>
    <s v="Fire Dept"/>
    <m/>
    <s v="Overhead"/>
    <m/>
    <s v="N"/>
    <m/>
    <m/>
    <m/>
    <m/>
    <m/>
    <m/>
    <s v="  "/>
    <m/>
    <m/>
    <m/>
    <m/>
    <m/>
    <m/>
    <m/>
    <m/>
    <m/>
    <m/>
    <m/>
    <m/>
    <m/>
    <m/>
    <m/>
    <m/>
    <m/>
    <m/>
    <m/>
    <m/>
    <m/>
    <m/>
    <m/>
    <m/>
    <m/>
    <m/>
    <m/>
    <m/>
    <m/>
    <m/>
    <m/>
    <m/>
    <m/>
    <m/>
    <m/>
    <m/>
    <m/>
    <m/>
    <m/>
    <m/>
    <m/>
    <m/>
    <m/>
    <m/>
    <m/>
    <m/>
    <m/>
  </r>
  <r>
    <n v="311"/>
    <s v="JZCY"/>
    <s v="3 - QC Complete"/>
    <n v="44285"/>
    <n v="44617"/>
    <s v="Duplicate of index #310"/>
    <s v="\\fxshare-nas05\quotashare-fs01\ESA\5 - Ignition Tracking\2021_Ignition_QC_Folders\20210329_nan_nan_nan_5700214155"/>
    <s v=" "/>
    <m/>
    <m/>
    <m/>
    <m/>
    <m/>
    <s v="Not In Scope"/>
    <m/>
    <m/>
    <m/>
    <m/>
    <m/>
    <m/>
    <m/>
    <m/>
    <m/>
    <m/>
    <m/>
    <m/>
    <m/>
    <m/>
    <m/>
    <m/>
    <m/>
    <m/>
    <m/>
    <m/>
    <m/>
    <m/>
    <m/>
    <m/>
    <m/>
    <m/>
    <m/>
    <m/>
    <m/>
    <m/>
    <m/>
    <m/>
    <m/>
    <m/>
    <m/>
    <m/>
    <m/>
    <m/>
    <m/>
    <m/>
    <m/>
    <m/>
    <m/>
    <m/>
    <m/>
    <m/>
    <s v=" "/>
    <x v="271"/>
    <s v="17:08:00"/>
    <m/>
    <m/>
    <s v="FAS"/>
    <s v="N"/>
    <s v="Y"/>
    <m/>
    <m/>
    <m/>
    <n v="5700214155"/>
    <m/>
    <m/>
    <m/>
    <m/>
    <s v=" "/>
    <x v="0"/>
    <x v="1"/>
    <s v="N"/>
    <s v="N"/>
    <s v="N"/>
    <s v="Duplicate of index #310"/>
    <s v="Not PG&amp;E"/>
    <s v="Building"/>
    <m/>
    <m/>
    <m/>
    <s v="&lt;0.25"/>
    <m/>
    <m/>
    <m/>
    <m/>
    <m/>
    <s v="Duplicate"/>
    <m/>
    <m/>
    <m/>
    <s v="Subsurface"/>
    <x v="1"/>
    <m/>
    <m/>
    <m/>
    <s v=" "/>
    <x v="0"/>
    <n v="36.589941699999997"/>
    <n v="-119.6035133"/>
    <s v="Fresno"/>
    <s v="MC CALL 1102"/>
    <n v="12000"/>
    <m/>
    <x v="0"/>
    <s v="Selma FD"/>
    <s v="Urban"/>
    <m/>
    <m/>
    <s v="N"/>
    <m/>
    <m/>
    <m/>
    <m/>
    <s v="N"/>
    <s v="N"/>
    <m/>
    <m/>
    <s v="2021-03-30"/>
    <m/>
    <m/>
    <m/>
    <m/>
    <m/>
    <m/>
    <m/>
    <m/>
    <m/>
    <m/>
    <m/>
    <m/>
    <m/>
    <m/>
    <m/>
    <m/>
    <m/>
    <m/>
    <m/>
    <s v="  "/>
    <s v="FRESNO"/>
    <s v="SELMA  01"/>
    <s v="17:08"/>
    <n v="44284"/>
    <m/>
    <n v="5700214155"/>
    <n v="3821"/>
    <s v="OLIVE ST"/>
    <s v="SELMA"/>
    <n v="36.589545999999999"/>
    <n v="-119.603143"/>
    <s v="F6TMQSO"/>
    <s v="SCOTTI, MICHEAL"/>
    <n v="254121102"/>
    <s v="20210329 17:56"/>
    <n v="2640"/>
    <n v="1"/>
    <s v="STRUCTURE FIRE, PER ROB PETERSON, FIRE CHIEF OF CITY OF SELMA FIRE DEPT. FIRE STARTED IN CUTOMERS TRASH CAN NEXT TO THE HOUSE AND ELECT PANEL.  FIRE BURNT PANEL AND CUSTOMERS METER, DISCONNECTED SERVICE  AT SB OUT FRONT OF LOCATION (3821 OLIVE ST, SELMA) AND MADE SAFE.  CUSTOMER TO HAVE ELECTRICAN REPLACE PANEL AND HAVE INSPECTED FOR RECONNECT "/>
    <s v="Y"/>
    <n v="3"/>
    <s v="\\fxshare-nas05\quotashare-fs01\ESA\5 - Ignition Tracking\Fire_Tab_Attachment_Files"/>
    <s v="36.5899417,-119.6035133,97.800000,3D"/>
    <m/>
    <m/>
    <s v="RESIDENCE AT 3821 OLIVE ST, SELMA_x000d__x000a_SOUTH END OF HOME OUTSIDE GARAGE "/>
    <s v="ROB PETERSON FIRE CHIEF CITY OF SELMA FIRE DEPT 559-891-2211 CELL 559-273-7130"/>
    <m/>
    <s v="N"/>
    <s v="Y"/>
    <s v="Y"/>
    <s v="Clear"/>
    <m/>
    <s v="Private Land"/>
    <s v="PRIVATE RESIDENCE AT 3821 OLIVE ST SELMA "/>
    <s v="Calm"/>
    <m/>
    <s v="3rd Party"/>
    <m/>
    <s v="Structure Only"/>
    <m/>
    <s v="Fire Dept"/>
    <s v="CITY OF SELMA FIRE DEPT "/>
    <s v="Subsurface"/>
    <m/>
    <s v="N"/>
    <m/>
    <m/>
    <m/>
    <m/>
    <m/>
    <m/>
    <s v="  "/>
    <m/>
    <m/>
    <m/>
    <m/>
    <m/>
    <m/>
    <m/>
    <m/>
    <m/>
    <m/>
    <m/>
    <m/>
    <m/>
    <m/>
    <m/>
    <m/>
    <m/>
    <m/>
    <m/>
    <m/>
    <m/>
    <m/>
    <m/>
    <m/>
    <m/>
    <m/>
    <m/>
    <m/>
    <m/>
    <m/>
    <m/>
    <m/>
    <m/>
    <m/>
    <m/>
    <m/>
    <m/>
    <m/>
    <m/>
    <m/>
    <m/>
    <m/>
    <m/>
    <m/>
    <m/>
    <m/>
    <m/>
  </r>
  <r>
    <n v="310"/>
    <s v="JZCY"/>
    <s v="3 - QC Complete"/>
    <n v="44285"/>
    <n v="44617"/>
    <s v="Structure fire, not attributable to PG&amp;E"/>
    <s v="\\fxshare-nas05\quotashare-fs01\ESA\5 - Ignition Tracking\2021_Ignition_QC_Folders\20210329_nan_nan_nan_5708881254"/>
    <s v=" "/>
    <m/>
    <m/>
    <m/>
    <m/>
    <m/>
    <s v="Not In Scope"/>
    <m/>
    <m/>
    <m/>
    <m/>
    <m/>
    <m/>
    <m/>
    <m/>
    <m/>
    <m/>
    <m/>
    <m/>
    <m/>
    <m/>
    <m/>
    <m/>
    <m/>
    <m/>
    <m/>
    <m/>
    <m/>
    <m/>
    <m/>
    <m/>
    <m/>
    <m/>
    <m/>
    <m/>
    <m/>
    <m/>
    <m/>
    <m/>
    <m/>
    <m/>
    <m/>
    <m/>
    <m/>
    <m/>
    <m/>
    <m/>
    <m/>
    <m/>
    <m/>
    <m/>
    <m/>
    <m/>
    <s v=" "/>
    <x v="271"/>
    <s v="16:28:00"/>
    <m/>
    <m/>
    <s v="FAS"/>
    <s v="N"/>
    <s v="N"/>
    <m/>
    <m/>
    <m/>
    <n v="5708881254"/>
    <m/>
    <m/>
    <m/>
    <m/>
    <s v=" "/>
    <x v="0"/>
    <x v="1"/>
    <s v="N"/>
    <s v="N"/>
    <s v="N"/>
    <s v="Structure fire, not attributable to PG&amp;E"/>
    <s v="Not PG&amp;E"/>
    <s v="Building"/>
    <m/>
    <m/>
    <m/>
    <s v="Structure-only"/>
    <m/>
    <m/>
    <m/>
    <m/>
    <m/>
    <s v="Other Fire: Non-PG&amp;E related"/>
    <m/>
    <m/>
    <m/>
    <s v="Subsurface"/>
    <x v="1"/>
    <m/>
    <m/>
    <m/>
    <s v=" "/>
    <x v="0"/>
    <n v="36.589916700000003"/>
    <n v="-119.6034817"/>
    <s v="Fresno"/>
    <s v="MC CALL 1102"/>
    <n v="12000"/>
    <m/>
    <x v="0"/>
    <s v="Selma FD"/>
    <s v="Urban"/>
    <m/>
    <m/>
    <s v="N"/>
    <m/>
    <m/>
    <m/>
    <m/>
    <s v="N"/>
    <s v="N"/>
    <m/>
    <m/>
    <s v="2021-03-30"/>
    <m/>
    <m/>
    <m/>
    <m/>
    <m/>
    <m/>
    <m/>
    <m/>
    <m/>
    <m/>
    <m/>
    <m/>
    <m/>
    <m/>
    <m/>
    <m/>
    <m/>
    <m/>
    <m/>
    <s v="  "/>
    <s v="FRESNO"/>
    <s v="SELMA  01"/>
    <s v="16:28"/>
    <n v="44284"/>
    <m/>
    <n v="5708881254"/>
    <n v="3821"/>
    <s v="OLIVE ST"/>
    <s v="SELMA"/>
    <n v="36.589545999999999"/>
    <n v="-119.603143"/>
    <s v="F6TMQSO"/>
    <s v="SCOTTI, MICHEAL"/>
    <n v="254121102"/>
    <s v="20210329 17:46"/>
    <n v="2402"/>
    <m/>
    <s v="STRUCTURE FIRE AT 3821 OLIVE ST, SELMA.  TRASH CAN STARTED FIRE ON THE SIDE OF STRUCTURE BURNING INTO CUSTOMERS METER PANEL, MELTING METER AND PANEL.  DISCONNECTED SERVICE TO CUSTOMER AND REMOVED OLD MELTED METER.  PER ROB PETERSON FIRE CHIEF OF CITY OF SELMA FIRE DEPT FIRE STARTED IN TRASH CAN AND MOVED TO STRUCTURE "/>
    <s v="Y"/>
    <n v="3"/>
    <s v="\\fxshare-nas05\quotashare-fs01\ESA\5 - Ignition Tracking\Fire_Tab_Attachment_Files"/>
    <s v="36.5899167,-119.6034817,92.300000,3D"/>
    <m/>
    <m/>
    <m/>
    <m/>
    <m/>
    <s v="N"/>
    <s v="Y"/>
    <s v="Y"/>
    <s v="Clear"/>
    <m/>
    <s v="Private Land"/>
    <s v="3821 OLIVE ST SINGLE RESIDENCE "/>
    <s v="Calm"/>
    <m/>
    <s v="3rd Party"/>
    <m/>
    <s v="Structure Only"/>
    <m/>
    <s v="Other Party"/>
    <s v="CITY OF SELMA FIRE DEPT "/>
    <s v="Subsurface"/>
    <m/>
    <s v="N"/>
    <m/>
    <m/>
    <m/>
    <m/>
    <m/>
    <m/>
    <s v="  "/>
    <m/>
    <m/>
    <m/>
    <m/>
    <m/>
    <m/>
    <m/>
    <m/>
    <m/>
    <m/>
    <m/>
    <m/>
    <m/>
    <m/>
    <m/>
    <m/>
    <m/>
    <m/>
    <m/>
    <m/>
    <m/>
    <m/>
    <m/>
    <m/>
    <m/>
    <m/>
    <m/>
    <m/>
    <m/>
    <m/>
    <m/>
    <m/>
    <m/>
    <m/>
    <m/>
    <m/>
    <m/>
    <m/>
    <m/>
    <m/>
    <m/>
    <m/>
    <m/>
    <m/>
    <m/>
    <m/>
    <m/>
  </r>
  <r>
    <n v="309"/>
    <s v="S7RM"/>
    <s v="3 - QC Complete"/>
    <n v="44293"/>
    <n v="44617"/>
    <s v="Tree grew into conductor, causing a line to ground fault. The ensuing fire was greater than 1 linear meter."/>
    <s v="\\fxshare-nas05\quotashare-fs01\ESA\5 - Ignition Tracking\2021_Ignition_QC_Folders\20210329_1302431_21-0042163_nan_T005252336"/>
    <s v=" "/>
    <m/>
    <m/>
    <m/>
    <m/>
    <m/>
    <s v="Not In Scope"/>
    <m/>
    <m/>
    <m/>
    <m/>
    <m/>
    <m/>
    <m/>
    <m/>
    <m/>
    <m/>
    <m/>
    <m/>
    <m/>
    <m/>
    <m/>
    <m/>
    <m/>
    <m/>
    <m/>
    <m/>
    <m/>
    <m/>
    <m/>
    <m/>
    <m/>
    <m/>
    <m/>
    <m/>
    <m/>
    <m/>
    <m/>
    <m/>
    <m/>
    <m/>
    <m/>
    <m/>
    <m/>
    <m/>
    <m/>
    <m/>
    <m/>
    <m/>
    <m/>
    <m/>
    <m/>
    <m/>
    <s v=" "/>
    <x v="271"/>
    <s v="10:49:00"/>
    <n v="44284"/>
    <s v="11:21:00"/>
    <s v="FAS"/>
    <s v="N"/>
    <s v="N"/>
    <n v="1302431"/>
    <s v="21-0042163"/>
    <m/>
    <s v="T005252336,T005252410"/>
    <n v="120707447"/>
    <m/>
    <m/>
    <s v="PG&amp;E_309_ignition_20210329_1.jpg"/>
    <s v=" "/>
    <x v="1"/>
    <x v="0"/>
    <s v="Y"/>
    <s v="Y"/>
    <s v="N"/>
    <s v="On March 29th, 2021 @ 10:48  hrs. a PG &amp; E Troubleman was dispatched to the Tracy 1111 12KV overhead distribution circuit near 223 Bervedor Ave. in the City of Tracy for an initial report of arcing power lines with a Palm tree on fire.  Initial analysis indicates that a Palm tree grew into a conductor causing a line to ground fault.  There was an ensuing fire which was less than one meter in size which involved the palm tree and a fence area and was suppressed by the Tracy Fire Dept.  The PG &amp; E Troubleman determined that the  cause of the igniton was power lines rubbing on the Palm tree and that the overhead #2 AL Triplex had burned.   The troubleman recommended that service be replaced after the tree is removed.  Unknown ETA of when Palm tree will be removed.  All information is preliminary.  "/>
    <s v="PG&amp;E"/>
    <s v="Vegetation"/>
    <m/>
    <s v="D"/>
    <s v="D"/>
    <s v="&lt;0.25"/>
    <s v="FENCE AND PALM TREE"/>
    <m/>
    <m/>
    <m/>
    <m/>
    <s v="Vegetation"/>
    <s v="Contact from object"/>
    <s v="Veg. contact"/>
    <s v="N"/>
    <s v="Overhead"/>
    <x v="0"/>
    <s v="Conductor - Primary"/>
    <s v="Conductor, triplex"/>
    <n v="102122909"/>
    <s v=" "/>
    <x v="0"/>
    <n v="37.741436999999998"/>
    <n v="-121.421932"/>
    <s v="San Joaquin"/>
    <s v="TRACY 1111"/>
    <n v="12000"/>
    <m/>
    <x v="0"/>
    <s v="Tracy FD"/>
    <s v="Urban"/>
    <m/>
    <m/>
    <s v="N"/>
    <m/>
    <m/>
    <m/>
    <m/>
    <s v="N"/>
    <s v="N"/>
    <m/>
    <m/>
    <s v="2021-03-30"/>
    <m/>
    <m/>
    <n v="44285"/>
    <s v="Unverified"/>
    <s v="CUSTOMER WASNT FORTHCOMING WITH DETAILS. IN TALKING TO NEIGHBORS AND OBSERVING THE BACKYARD, IT APPEARS A PALM AND A CYPRESS TREE WERE REMOVED BY A THIRD PARTY. ONE OF THESE TREES HIT THE SECONDARY LINES AND SERVICE DROP, STARTING A SMALL FIRE AND DISCONNECTING THE SERVICE DROP. THERE ARE NO HAZARDS REMAINING AS THE TREES HAVE BEEN COMPLETELY REMOVED. THE BACKYARD ONLY HAS SECONDARY LINES."/>
    <m/>
    <m/>
    <m/>
    <m/>
    <m/>
    <m/>
    <m/>
    <m/>
    <m/>
    <m/>
    <m/>
    <m/>
    <m/>
    <m/>
    <s v="  "/>
    <s v="STOCKTON"/>
    <s v="TRACY"/>
    <s v="10:49"/>
    <n v="44284"/>
    <n v="1302431"/>
    <s v="T005252336"/>
    <m/>
    <s v="SE EATON/HOLLY"/>
    <s v="TRACY"/>
    <n v="37.748040000000003"/>
    <n v="-121.41598999999999"/>
    <s v="Q3TDADO"/>
    <s v="DIEBNER, DAVID"/>
    <n v="16288"/>
    <s v="20210329 12:34"/>
    <n v="9190"/>
    <m/>
    <s v="REPLACE SERVICE AFTER TREE IS REMOVED"/>
    <s v="Y"/>
    <n v="6"/>
    <s v="\\fxshare-nas05\quotashare-fs01\ESA\5 - Ignition Tracking\Fire_Tab_Attachment_Files"/>
    <m/>
    <n v="37.741436999999998"/>
    <n v="-121.421932"/>
    <m/>
    <s v="SCOTT ARGANBRIGHT 2096082882"/>
    <m/>
    <s v="N"/>
    <s v="Y"/>
    <m/>
    <s v="Clear"/>
    <m/>
    <s v="Private Land"/>
    <s v="PALM TREE AND SERVICE"/>
    <s v="Light"/>
    <m/>
    <s v="PG&amp;E Equipment"/>
    <m/>
    <s v="Other (Comments)"/>
    <s v="FENCE AND PALM TREE"/>
    <s v="Fire Dept"/>
    <m/>
    <s v="Overhead"/>
    <m/>
    <s v="N"/>
    <m/>
    <m/>
    <m/>
    <s v="TREE-GREW INTO LINE"/>
    <s v="CONDUCTOR, OVERHEAD"/>
    <s v="N"/>
    <s v="  "/>
    <s v="Unplanned"/>
    <s v="Stockton"/>
    <s v="Stockton"/>
    <s v="162881111, TRACY-1111"/>
    <s v="21-0042163"/>
    <s v="Unplanned"/>
    <s v="Clear;32-90 F"/>
    <s v="1528"/>
    <n v="22932"/>
    <s v="NO"/>
    <s v="Force Out"/>
    <s v="Sustained"/>
    <s v="No"/>
    <s v="1111/2"/>
    <s v="OH"/>
    <s v="Circuit Breaker"/>
    <n v="1302431"/>
    <s v="Conductor, Overhead, Broken, wire on ground"/>
    <m/>
    <s v="03/29/21 13:34"/>
    <m/>
    <s v="TRACY SUB"/>
    <s v=" CGC 317339345334 "/>
    <m/>
    <m/>
    <m/>
    <s v="No"/>
    <s v="Vegetation, Tree - grew into line"/>
    <m/>
    <s v="No"/>
    <n v="1"/>
    <n v="14"/>
    <s v="J421"/>
    <s v="Distribution Circuit"/>
    <s v="J421"/>
    <s v="03/29/21 11:21"/>
    <s v="J421"/>
    <s v="03/29/21 14:09"/>
    <s v="03/29/21 14:15"/>
    <s v="No"/>
    <n v="1615868"/>
    <s v="21-0042163"/>
    <s v="1111/2"/>
    <n v="162881111"/>
    <s v="03/29/21 11:21"/>
    <n v="31534616"/>
    <m/>
  </r>
  <r>
    <n v="308"/>
    <s v="JZCY"/>
    <s v="3 - QC Complete"/>
    <n v="44285"/>
    <n v="44617"/>
    <s v="Structure fire, not attributable to PG&amp;E"/>
    <s v="\\fxshare-nas05\quotashare-fs01\ESA\5 - Ignition Tracking\2021_Ignition_QC_Folders\20210329_nan_nan_nan_6709676049"/>
    <s v=" "/>
    <m/>
    <m/>
    <m/>
    <m/>
    <m/>
    <s v="Not In Scope"/>
    <m/>
    <m/>
    <m/>
    <m/>
    <m/>
    <m/>
    <m/>
    <m/>
    <m/>
    <m/>
    <m/>
    <m/>
    <m/>
    <m/>
    <m/>
    <m/>
    <m/>
    <m/>
    <m/>
    <m/>
    <m/>
    <m/>
    <m/>
    <m/>
    <m/>
    <m/>
    <m/>
    <m/>
    <m/>
    <m/>
    <m/>
    <m/>
    <m/>
    <m/>
    <m/>
    <m/>
    <m/>
    <m/>
    <m/>
    <m/>
    <m/>
    <m/>
    <m/>
    <m/>
    <m/>
    <m/>
    <s v=" "/>
    <x v="271"/>
    <s v="08:14:00"/>
    <m/>
    <m/>
    <s v="FAS"/>
    <s v="N"/>
    <s v="N"/>
    <m/>
    <m/>
    <m/>
    <n v="6709676049"/>
    <m/>
    <m/>
    <m/>
    <m/>
    <s v=" "/>
    <x v="0"/>
    <x v="1"/>
    <s v="N"/>
    <s v="N"/>
    <s v="N"/>
    <s v="Structure fire, not attributable to PG&amp;E"/>
    <s v="Not PG&amp;E"/>
    <s v="Building"/>
    <m/>
    <m/>
    <m/>
    <s v="&lt;0.25"/>
    <m/>
    <m/>
    <m/>
    <m/>
    <m/>
    <s v="Other Fire: Non-PG&amp;E related"/>
    <m/>
    <m/>
    <m/>
    <s v="Overhead"/>
    <x v="1"/>
    <m/>
    <m/>
    <m/>
    <s v=" "/>
    <x v="0"/>
    <n v="36.133913300000003"/>
    <n v="-120.36578830000001"/>
    <s v="Fresno"/>
    <s v="COALINGA NO 1 1108"/>
    <n v="12000"/>
    <m/>
    <x v="0"/>
    <s v="Unknown"/>
    <s v="Urban"/>
    <m/>
    <m/>
    <s v="N"/>
    <m/>
    <m/>
    <m/>
    <m/>
    <s v="N"/>
    <s v="N"/>
    <m/>
    <m/>
    <s v="2021-03-30"/>
    <m/>
    <m/>
    <m/>
    <m/>
    <m/>
    <m/>
    <m/>
    <m/>
    <m/>
    <m/>
    <m/>
    <m/>
    <m/>
    <m/>
    <m/>
    <m/>
    <m/>
    <m/>
    <m/>
    <s v="  "/>
    <s v="FRESNO"/>
    <s v="COALINGA 01"/>
    <s v="08:14"/>
    <n v="44284"/>
    <m/>
    <n v="6709676049"/>
    <n v="644"/>
    <s v="W ELM AVE SPC 27"/>
    <s v="COALINGA"/>
    <n v="36.133403000000001"/>
    <n v="-120.366494"/>
    <s v="F4GJ3LH"/>
    <s v="LOWDER, JEREMY"/>
    <n v="252161108"/>
    <s v="20210329 08:48"/>
    <n v="1101"/>
    <m/>
    <s v="on site 0815 before tag issued, GSR respond to non gas IR. no wire down, troubleman in route. meter tech manuel "/>
    <s v="Y"/>
    <m/>
    <m/>
    <s v="36.1339133,-120.3657883,204.200000,3D"/>
    <m/>
    <m/>
    <m/>
    <s v="na"/>
    <m/>
    <s v="N"/>
    <s v="Y"/>
    <s v="Y"/>
    <s v="Clear"/>
    <m/>
    <s v="Structures"/>
    <m/>
    <s v="Calm"/>
    <m/>
    <s v="Unknown"/>
    <m/>
    <s v="Structure Only"/>
    <m/>
    <s v="Fire Dept"/>
    <m/>
    <s v="Overhead"/>
    <m/>
    <s v="N"/>
    <m/>
    <m/>
    <m/>
    <m/>
    <m/>
    <m/>
    <s v="  "/>
    <m/>
    <m/>
    <m/>
    <m/>
    <m/>
    <m/>
    <m/>
    <m/>
    <m/>
    <m/>
    <m/>
    <m/>
    <m/>
    <m/>
    <m/>
    <m/>
    <m/>
    <m/>
    <m/>
    <m/>
    <m/>
    <m/>
    <m/>
    <m/>
    <m/>
    <m/>
    <m/>
    <m/>
    <m/>
    <m/>
    <m/>
    <m/>
    <m/>
    <m/>
    <m/>
    <m/>
    <m/>
    <m/>
    <m/>
    <m/>
    <m/>
    <m/>
    <m/>
    <m/>
    <m/>
    <m/>
    <m/>
  </r>
  <r>
    <n v="307"/>
    <s v="JZCY"/>
    <s v="3 - QC Complete"/>
    <n v="44285"/>
    <n v="44617"/>
    <s v="Structure fire, not attributable to PG&amp;E"/>
    <s v="\\fxshare-nas05\quotashare-fs01\ESA\5 - Ignition Tracking\2021_Ignition_QC_Folders\20210329_nan_nan_nan_205729822"/>
    <s v=" "/>
    <m/>
    <m/>
    <m/>
    <m/>
    <m/>
    <s v="Not In Scope"/>
    <m/>
    <m/>
    <m/>
    <m/>
    <m/>
    <m/>
    <m/>
    <m/>
    <m/>
    <m/>
    <m/>
    <m/>
    <m/>
    <m/>
    <m/>
    <m/>
    <m/>
    <m/>
    <m/>
    <m/>
    <m/>
    <m/>
    <m/>
    <m/>
    <m/>
    <m/>
    <m/>
    <m/>
    <m/>
    <m/>
    <m/>
    <m/>
    <m/>
    <m/>
    <m/>
    <m/>
    <m/>
    <m/>
    <m/>
    <m/>
    <m/>
    <m/>
    <m/>
    <m/>
    <m/>
    <m/>
    <s v=" "/>
    <x v="271"/>
    <s v="08:05:00"/>
    <m/>
    <m/>
    <s v="FAS"/>
    <s v="N"/>
    <s v="N"/>
    <m/>
    <m/>
    <m/>
    <n v="205729822"/>
    <m/>
    <m/>
    <m/>
    <m/>
    <s v=" "/>
    <x v="0"/>
    <x v="1"/>
    <s v="N"/>
    <s v="N"/>
    <s v="N"/>
    <s v="Structure fire, not attributable to PG&amp;E"/>
    <s v="Not PG&amp;E"/>
    <s v="Building"/>
    <m/>
    <m/>
    <m/>
    <s v="Structure-only"/>
    <m/>
    <m/>
    <m/>
    <m/>
    <m/>
    <s v="Other Fire: Non-PG&amp;E related"/>
    <m/>
    <m/>
    <m/>
    <s v="Subsurface"/>
    <x v="1"/>
    <m/>
    <m/>
    <m/>
    <s v=" "/>
    <x v="0"/>
    <n v="37.363043300000001"/>
    <n v="-120.584755"/>
    <s v="Merced"/>
    <s v="ATWATER 1105"/>
    <n v="12000"/>
    <m/>
    <x v="0"/>
    <s v="Cal Fire Merced"/>
    <s v="Urban"/>
    <m/>
    <m/>
    <s v="N"/>
    <m/>
    <m/>
    <m/>
    <m/>
    <s v="N"/>
    <s v="N"/>
    <m/>
    <m/>
    <s v="2021-03-30"/>
    <m/>
    <m/>
    <m/>
    <m/>
    <m/>
    <m/>
    <m/>
    <m/>
    <m/>
    <m/>
    <m/>
    <m/>
    <m/>
    <m/>
    <m/>
    <m/>
    <m/>
    <m/>
    <m/>
    <s v="  "/>
    <s v="YOSEMITE"/>
    <s v="MERCED 04"/>
    <s v="08:05"/>
    <n v="44284"/>
    <m/>
    <n v="205729822"/>
    <n v="5200"/>
    <s v="CREST RD SPC 19"/>
    <s v="ATWATER"/>
    <n v="37.363722000000003"/>
    <n v="-120.58560799999999"/>
    <s v="Y4TDDM6"/>
    <s v="MAYO, DAN"/>
    <n v="253611105"/>
    <s v="20210329 08:21"/>
    <n v="2640"/>
    <n v="1"/>
    <s v="Booted meter due to structure fire. Cause unknown. Apparently mobile home park management was in the process of evicting the tenant. Structure was boarded up except for the front door, per fire dept.  Nobody was home when the fire dept arrived."/>
    <s v="Y"/>
    <m/>
    <m/>
    <s v="37.3630433,-120.5847550,55.200000,3D"/>
    <m/>
    <m/>
    <m/>
    <s v="Merced County Cal Fire"/>
    <m/>
    <s v="N"/>
    <s v="Y"/>
    <s v="N"/>
    <s v="Clear"/>
    <m/>
    <s v="Structures"/>
    <m/>
    <s v="Light"/>
    <m/>
    <s v="Unknown"/>
    <m/>
    <s v="Structure Only"/>
    <m/>
    <s v="Cal Fire"/>
    <m/>
    <s v="Subsurface"/>
    <m/>
    <s v="N"/>
    <m/>
    <m/>
    <m/>
    <m/>
    <m/>
    <m/>
    <s v="  "/>
    <m/>
    <m/>
    <m/>
    <m/>
    <m/>
    <m/>
    <m/>
    <m/>
    <m/>
    <m/>
    <m/>
    <m/>
    <m/>
    <m/>
    <m/>
    <m/>
    <m/>
    <m/>
    <m/>
    <m/>
    <m/>
    <m/>
    <m/>
    <m/>
    <m/>
    <m/>
    <m/>
    <m/>
    <m/>
    <m/>
    <m/>
    <m/>
    <m/>
    <m/>
    <m/>
    <m/>
    <m/>
    <m/>
    <m/>
    <m/>
    <m/>
    <m/>
    <m/>
    <m/>
    <m/>
    <m/>
    <m/>
  </r>
  <r>
    <n v="306"/>
    <s v="JZCY"/>
    <s v="3 - QC Complete"/>
    <n v="44285"/>
    <n v="44617"/>
    <s v="Structure fire, not attributable to PG&amp;E"/>
    <s v="\\fxshare-nas05\quotashare-fs01\ESA\5 - Ignition Tracking\2021_Ignition_QC_Folders\20210328_nan_nan_nan_4626709313"/>
    <s v=" "/>
    <m/>
    <m/>
    <m/>
    <m/>
    <m/>
    <s v="Not In Scope"/>
    <m/>
    <m/>
    <m/>
    <m/>
    <m/>
    <m/>
    <m/>
    <m/>
    <m/>
    <m/>
    <m/>
    <m/>
    <m/>
    <m/>
    <m/>
    <m/>
    <m/>
    <m/>
    <m/>
    <m/>
    <m/>
    <m/>
    <m/>
    <m/>
    <m/>
    <m/>
    <m/>
    <m/>
    <m/>
    <m/>
    <m/>
    <m/>
    <m/>
    <m/>
    <m/>
    <m/>
    <m/>
    <m/>
    <m/>
    <m/>
    <m/>
    <m/>
    <m/>
    <m/>
    <m/>
    <m/>
    <s v=" "/>
    <x v="272"/>
    <s v="18:55:00"/>
    <m/>
    <m/>
    <s v="FAS"/>
    <s v="N"/>
    <s v="N"/>
    <m/>
    <m/>
    <m/>
    <n v="4626709313"/>
    <m/>
    <m/>
    <m/>
    <m/>
    <s v=" "/>
    <x v="0"/>
    <x v="1"/>
    <s v="N"/>
    <s v="N"/>
    <s v="N"/>
    <s v="Structure fire, not attributable to PG&amp;E"/>
    <s v="Not PG&amp;E"/>
    <s v="Building"/>
    <m/>
    <m/>
    <m/>
    <s v="Structure-only"/>
    <m/>
    <m/>
    <m/>
    <m/>
    <m/>
    <s v="Other Fire: Non-PG&amp;E related"/>
    <m/>
    <m/>
    <m/>
    <s v="Overhead"/>
    <x v="1"/>
    <m/>
    <m/>
    <m/>
    <s v=" "/>
    <x v="0"/>
    <n v="38.270033000000012"/>
    <n v="-122.019329"/>
    <s v="Solano"/>
    <s v="SUISUN 1105"/>
    <n v="12000"/>
    <m/>
    <x v="0"/>
    <s v="Fairfield FD"/>
    <s v="Urban"/>
    <m/>
    <m/>
    <s v="Y"/>
    <s v="Hennessey 2020"/>
    <m/>
    <m/>
    <m/>
    <s v="N"/>
    <s v="N"/>
    <m/>
    <m/>
    <s v="2021-03-30"/>
    <m/>
    <m/>
    <m/>
    <m/>
    <m/>
    <m/>
    <m/>
    <m/>
    <m/>
    <m/>
    <m/>
    <m/>
    <m/>
    <m/>
    <m/>
    <m/>
    <m/>
    <m/>
    <m/>
    <s v="  "/>
    <s v="SACRAMENTO"/>
    <s v="VACAVILLE 06"/>
    <s v="18:55"/>
    <n v="44283"/>
    <m/>
    <n v="4626709313"/>
    <n v="2054"/>
    <s v="STARLING WAY"/>
    <s v="FAIRFIELD"/>
    <n v="38.269832000000001"/>
    <n v="-122.019228"/>
    <s v="S4TEBW2"/>
    <s v="WHITE, ERIC"/>
    <n v="62131105"/>
    <s v="20210328 20:21"/>
    <n v="1122"/>
    <m/>
    <s v="FATAL HOUSE FIRE. THE FD'S GUESS AT THIS TIME IS THAT IT MIGHT OF STARTED ON THE STOVE. FD NEEDS TO INVESTIGATE FURTHER. FIRE MELTED THE SERVICE. REMOVED FROM POLE AND HOUSE. LEFT WIRE THERE PER FD REQUEST. PULLED METER. NEW SERVICE AND METER WILL NEED TO BE INSTALLED WHEN HOUSE IS REPAIRED."/>
    <s v="Y"/>
    <n v="3"/>
    <s v="\\fxshare-nas05\quotashare-fs01\ESA\5 - Ignition Tracking\Fire_Tab_Attachment_Files"/>
    <m/>
    <n v="38.270033000000012"/>
    <n v="-122.019329"/>
    <m/>
    <s v="FAIRFIELD FD"/>
    <m/>
    <s v="N"/>
    <s v="Y"/>
    <s v="Y"/>
    <s v="Clear"/>
    <m/>
    <s v="Structures"/>
    <m/>
    <s v="Calm"/>
    <m/>
    <s v="3rd Party"/>
    <m/>
    <s v="3 meters - 0.25 Acres"/>
    <m/>
    <s v="Fire Dept"/>
    <m/>
    <s v="Overhead"/>
    <m/>
    <s v="N"/>
    <m/>
    <m/>
    <m/>
    <m/>
    <m/>
    <m/>
    <s v="  "/>
    <m/>
    <m/>
    <m/>
    <m/>
    <m/>
    <m/>
    <m/>
    <m/>
    <m/>
    <m/>
    <m/>
    <m/>
    <m/>
    <m/>
    <m/>
    <m/>
    <m/>
    <m/>
    <m/>
    <m/>
    <m/>
    <m/>
    <m/>
    <m/>
    <m/>
    <m/>
    <m/>
    <m/>
    <m/>
    <m/>
    <m/>
    <m/>
    <m/>
    <m/>
    <m/>
    <m/>
    <m/>
    <m/>
    <m/>
    <m/>
    <m/>
    <m/>
    <m/>
    <m/>
    <m/>
    <m/>
    <m/>
  </r>
  <r>
    <n v="305"/>
    <s v="JZCY"/>
    <s v="3 - QC Complete"/>
    <n v="44285"/>
    <n v="44617"/>
    <s v="Other fire, not attributable to PG&amp;E"/>
    <s v="\\fxshare-nas05\quotashare-fs01\ESA\5 - Ignition Tracking\2021_Ignition_QC_Folders\20210328_nan_nan_nan_1470272"/>
    <s v=" "/>
    <m/>
    <m/>
    <m/>
    <m/>
    <m/>
    <s v="Not In Scope"/>
    <m/>
    <m/>
    <m/>
    <m/>
    <m/>
    <m/>
    <m/>
    <m/>
    <m/>
    <m/>
    <m/>
    <m/>
    <m/>
    <m/>
    <m/>
    <m/>
    <m/>
    <m/>
    <m/>
    <m/>
    <m/>
    <m/>
    <m/>
    <m/>
    <m/>
    <m/>
    <m/>
    <m/>
    <m/>
    <m/>
    <m/>
    <m/>
    <m/>
    <m/>
    <m/>
    <m/>
    <m/>
    <m/>
    <m/>
    <m/>
    <m/>
    <m/>
    <m/>
    <m/>
    <m/>
    <m/>
    <s v=" "/>
    <x v="272"/>
    <s v="15:59:00"/>
    <m/>
    <m/>
    <s v="FAS"/>
    <s v="N"/>
    <s v="N"/>
    <m/>
    <m/>
    <m/>
    <n v="1470272"/>
    <m/>
    <m/>
    <m/>
    <m/>
    <s v=" "/>
    <x v="0"/>
    <x v="1"/>
    <s v="N"/>
    <s v="N"/>
    <s v="N"/>
    <s v="Other fire, nor attributable to PG&amp;E"/>
    <s v="Not PG&amp;E"/>
    <s v="Vegetation"/>
    <m/>
    <m/>
    <m/>
    <s v="&lt;0.25"/>
    <s v="22.25 acres"/>
    <m/>
    <m/>
    <m/>
    <m/>
    <s v="Other Fire: Non-PG&amp;E related"/>
    <m/>
    <m/>
    <m/>
    <s v="Other (Comments)"/>
    <x v="1"/>
    <m/>
    <m/>
    <m/>
    <s v=" "/>
    <x v="1"/>
    <n v="37.910950999999997"/>
    <n v="-120.122721"/>
    <s v="Tuolumne"/>
    <s v="CURTIS 1702"/>
    <n v="17000"/>
    <m/>
    <x v="0"/>
    <s v="Cal Fire"/>
    <s v="Conifer Forest"/>
    <m/>
    <m/>
    <s v="Y"/>
    <s v="Rim 2013"/>
    <m/>
    <n v="370"/>
    <m/>
    <s v="N"/>
    <s v="N"/>
    <m/>
    <m/>
    <s v="2021-03-30"/>
    <m/>
    <m/>
    <m/>
    <m/>
    <m/>
    <m/>
    <m/>
    <m/>
    <m/>
    <m/>
    <m/>
    <m/>
    <m/>
    <m/>
    <m/>
    <m/>
    <m/>
    <m/>
    <m/>
    <s v="  "/>
    <s v="YOSEMITE"/>
    <s v="SONORA 02"/>
    <s v="15:59"/>
    <n v="44283"/>
    <m/>
    <n v="1470272"/>
    <s v="UNKNOWN"/>
    <s v="PREMISES DO NOT CHANGE"/>
    <s v="GROVELAND"/>
    <n v="37.843069"/>
    <n v="-120.131652"/>
    <s v="Y9TPEB9"/>
    <s v="BREAUX, PARIS"/>
    <m/>
    <s v="20210328 19:38"/>
    <n v="1100"/>
    <m/>
    <s v="respond to Cal Fire incident # CATCU-4017- fire contained to 22.25 acres w/ no PGE facilities impacted- no shutdown or further standby needed according to IC Mario Torres"/>
    <s v="Y"/>
    <m/>
    <m/>
    <m/>
    <n v="37.910950999999997"/>
    <n v="-120.122721"/>
    <m/>
    <s v="ic- Mario Torres 209-419-4413"/>
    <m/>
    <s v="N"/>
    <s v="N"/>
    <s v="N"/>
    <s v="Clear"/>
    <m/>
    <s v="Private Land"/>
    <m/>
    <s v="Calm"/>
    <m/>
    <s v="3rd Party"/>
    <m/>
    <s v="10 - 100 Acres"/>
    <s v="22.25 acres"/>
    <s v="Cal Fire"/>
    <m/>
    <s v="Other (Comments)"/>
    <s v="no PGE IMPACTED"/>
    <s v="N"/>
    <m/>
    <m/>
    <m/>
    <m/>
    <m/>
    <m/>
    <s v="  "/>
    <m/>
    <m/>
    <m/>
    <m/>
    <m/>
    <m/>
    <m/>
    <m/>
    <m/>
    <m/>
    <m/>
    <m/>
    <m/>
    <m/>
    <m/>
    <m/>
    <m/>
    <m/>
    <m/>
    <m/>
    <m/>
    <m/>
    <m/>
    <m/>
    <m/>
    <m/>
    <m/>
    <m/>
    <m/>
    <m/>
    <m/>
    <m/>
    <m/>
    <m/>
    <m/>
    <m/>
    <m/>
    <m/>
    <m/>
    <m/>
    <m/>
    <m/>
    <m/>
    <m/>
    <m/>
    <m/>
    <m/>
  </r>
  <r>
    <n v="304"/>
    <s v="TLAL"/>
    <s v="3 - QC Complete"/>
    <n v="44300"/>
    <n v="44617"/>
    <s v="Aircraft contacted a primary power line, resulting in a 3 meters - 0.25 acres fire. OIS: 1301979, 1301999; ILIS: 21-0041907; FOID: T005251811 (RWSO), T005251788 (G2SB), T005251850 (Cxl); EC: 120716963, 120704010, 120716964, 120716965, 120716967, 120716968, 120716969; PM: 35239781; Circuit ID: 083192103, SAP ID: 101699656, 101699660, 103822482, 101790679, 101699667; Eqp: Connectors, Insulators, Conductors, Recloser, Switches, Wood pole, Crossarms"/>
    <s v="\\fxshare-nas05\quotashare-fs01\ESA\5 - Ignition Tracking\2021_Ignition_QC_Folders\20210328_1301979_21-0041907_nan_T005251811"/>
    <s v=" "/>
    <m/>
    <m/>
    <m/>
    <m/>
    <m/>
    <s v="Not In Scope"/>
    <m/>
    <m/>
    <m/>
    <m/>
    <m/>
    <m/>
    <m/>
    <m/>
    <m/>
    <m/>
    <m/>
    <m/>
    <m/>
    <m/>
    <m/>
    <m/>
    <m/>
    <m/>
    <m/>
    <m/>
    <m/>
    <m/>
    <m/>
    <m/>
    <m/>
    <m/>
    <m/>
    <m/>
    <m/>
    <m/>
    <m/>
    <m/>
    <m/>
    <m/>
    <m/>
    <m/>
    <m/>
    <m/>
    <m/>
    <m/>
    <m/>
    <m/>
    <m/>
    <m/>
    <m/>
    <m/>
    <s v=" "/>
    <x v="272"/>
    <s v="13:58:00"/>
    <n v="44283"/>
    <s v="13:57:00"/>
    <s v="FAS"/>
    <s v="N"/>
    <s v="N"/>
    <s v="1301979, 1301999"/>
    <s v="21-0041907"/>
    <m/>
    <s v="T005251811, T005251788, T005251850"/>
    <s v="120716963, 120704010, 120716964, 120716965, 120716967, 120716968, 120716969"/>
    <m/>
    <m/>
    <s v="PG&amp;E_304_Ignition_20210328_1.jpg"/>
    <s v=" "/>
    <x v="1"/>
    <x v="0"/>
    <s v="Y"/>
    <s v="Y"/>
    <s v="N"/>
    <s v="On March 28, 2021 at 1448 hours, PG&amp;E Troublemen patrolled the Green Valley 2103 21kV Distribution Circuit number 083192103, in the Local Responsibility Area near 520 Harkins Slough Road in Watsonville. They observed six burnt De Auto Clevis type aluminums connectors, six damaged 21kV poly insulators, 300' of broken 4/0 conductor on the ground, a damaged dead-end 3-wire overhead switch, one broken dead-end class one 55' wood junction pole, six damaged 9' HS crossarms, three damaged 9' LS crossarms, damaged 715.5 AL overhead conductor, a plane wrapped in the primary wires, and a fire. Initial analysis indicates the ignition was caused by a third-party aircraft that struck our energized electrical lines. Cal Fire responded to and extinguished the fire. The line was returned to service on March 29, 2021. This information is preliminary"/>
    <s v="PG&amp;E"/>
    <s v="Vegetation"/>
    <m/>
    <s v="D"/>
    <s v="D"/>
    <s v="&lt;0.25"/>
    <m/>
    <m/>
    <m/>
    <m/>
    <m/>
    <s v="Contact - Customer (Equip/Structure/Veg)"/>
    <s v="Contact from object"/>
    <s v="Airstrike"/>
    <s v="Y"/>
    <s v="Overhead"/>
    <x v="0"/>
    <s v="Conductor - Primary"/>
    <s v="Connectors, Insulators, Conductors, Recloser, Switches, Wood pole, Crossarms"/>
    <s v="101699656, 101699660, 103822482, 101790679, 101699667"/>
    <s v=" "/>
    <x v="0"/>
    <n v="36.910748300000002"/>
    <n v="-121.79873670000001"/>
    <s v="Santa Cruz"/>
    <s v="GREEN VALLEY 2103"/>
    <n v="21000"/>
    <m/>
    <x v="0"/>
    <s v="Cal Fire"/>
    <s v="Agriculture"/>
    <m/>
    <m/>
    <s v="N"/>
    <m/>
    <m/>
    <m/>
    <m/>
    <s v="N"/>
    <s v="N"/>
    <m/>
    <m/>
    <s v="2021-03-30"/>
    <m/>
    <m/>
    <m/>
    <m/>
    <m/>
    <m/>
    <m/>
    <m/>
    <m/>
    <m/>
    <m/>
    <m/>
    <m/>
    <m/>
    <m/>
    <m/>
    <m/>
    <m/>
    <m/>
    <s v="  "/>
    <s v="CENTRAL COAST"/>
    <s v="SANTA CRUZ 01"/>
    <s v="14:50"/>
    <n v="44283"/>
    <n v="1301979"/>
    <s v="T005251811"/>
    <n v="500"/>
    <s v="HARKINS SLOUGH RD"/>
    <s v="WATSONVILLE"/>
    <n v="36.952030000000001"/>
    <n v="-121.76008"/>
    <s v="G1TRWSO"/>
    <s v="SILVA, ROBERT"/>
    <n v="8319"/>
    <s v="20210328 18:07"/>
    <n v="9260"/>
    <m/>
    <s v="Heavy Crew wk/ Big Job!"/>
    <s v="Y"/>
    <m/>
    <m/>
    <s v="36.9107483,-121.7987367,195.400000,2D"/>
    <m/>
    <m/>
    <m/>
    <s v="Cal Fire"/>
    <m/>
    <s v="Y"/>
    <s v="Y"/>
    <m/>
    <s v="Clear"/>
    <m/>
    <s v="Private Land"/>
    <m/>
    <s v="Calm"/>
    <m/>
    <s v="3rd Party"/>
    <m/>
    <s v="3 meters - 0.25 Acres"/>
    <m/>
    <s v="Cal Fire"/>
    <m/>
    <s v="Overhead"/>
    <m/>
    <s v="N"/>
    <m/>
    <m/>
    <m/>
    <s v="AIRCRAFT"/>
    <s v="POLE-WOOD"/>
    <s v="N"/>
    <s v="  "/>
    <s v="Unplanned"/>
    <s v="Central Coast"/>
    <s v="Coast"/>
    <s v="083192103, GREEN VALLEY-2103"/>
    <s v="21-0041907"/>
    <s v="Unplanned"/>
    <s v="Clear;32-90 F"/>
    <s v="5675"/>
    <n v="125301"/>
    <s v="YES"/>
    <s v="Three Phase Fault"/>
    <s v="Sustained"/>
    <s v="No"/>
    <s v="2103/2"/>
    <s v="OH"/>
    <s v="Circuit Breaker"/>
    <n v="1301979"/>
    <s v="Conductor, Overhead, Broken, wire on ground"/>
    <s v="ABC PHASE"/>
    <s v="03/28/21 18:06"/>
    <m/>
    <s v="GREEN VALLEY SUB"/>
    <s v="SW/OF SW 207 - HARKINS SLOUGH RD E/OF AIRPORT BLVD"/>
    <s v="JUMPERS 1 S/OF 1079 OPEN|38384 LOAD SIDE JPRS OPEN|SW 152 CLOSE|FUS 399 OPEN|CIS T0050 TWD T0917 OPEN|SW 233051 OPEN|FUS 6147 OPEN|COIS T0917 TWD T0050 OPEN|SW 1079 OPEN|SW 92707 OPEN"/>
    <m/>
    <m/>
    <s v="No"/>
    <s v="3rd Party, Aircraft"/>
    <m/>
    <s v="No"/>
    <n v="2"/>
    <n v="999"/>
    <s v="K1W5"/>
    <s v="Distribution Circuit"/>
    <s v="K1W5"/>
    <s v="03/28/21 13:57"/>
    <m/>
    <s v="03/29/21 14:03"/>
    <m/>
    <s v="No"/>
    <n v="1615646"/>
    <s v="21-0041907"/>
    <s v="2103/2"/>
    <n v="83192103"/>
    <s v="03/28/21 13:57"/>
    <n v="35239781"/>
    <m/>
  </r>
  <r>
    <n v="303"/>
    <s v="JZCY"/>
    <s v="3 - QC Complete"/>
    <n v="44285"/>
    <n v="44617"/>
    <s v="Structure fire, not attributable to PG&amp;E"/>
    <s v="\\fxshare-nas05\quotashare-fs01\ESA\5 - Ignition Tracking\2021_Ignition_QC_Folders\20210328_nan_nan_nan_368828858"/>
    <s v=" "/>
    <m/>
    <m/>
    <m/>
    <m/>
    <m/>
    <s v="Not In Scope"/>
    <m/>
    <m/>
    <m/>
    <m/>
    <m/>
    <m/>
    <m/>
    <m/>
    <m/>
    <m/>
    <m/>
    <m/>
    <m/>
    <m/>
    <m/>
    <m/>
    <m/>
    <m/>
    <m/>
    <m/>
    <m/>
    <m/>
    <m/>
    <m/>
    <m/>
    <m/>
    <m/>
    <m/>
    <m/>
    <m/>
    <m/>
    <m/>
    <m/>
    <m/>
    <m/>
    <m/>
    <m/>
    <m/>
    <m/>
    <m/>
    <m/>
    <m/>
    <m/>
    <m/>
    <m/>
    <m/>
    <s v=" "/>
    <x v="272"/>
    <s v="14:02:00"/>
    <m/>
    <m/>
    <s v="FAS"/>
    <s v="N"/>
    <s v="N"/>
    <m/>
    <m/>
    <m/>
    <n v="368828858"/>
    <m/>
    <m/>
    <m/>
    <m/>
    <s v=" "/>
    <x v="0"/>
    <x v="1"/>
    <s v="N"/>
    <s v="N"/>
    <s v="N"/>
    <s v="Structure fire, not attributable to PG&amp;E"/>
    <s v="Not PG&amp;E"/>
    <s v="Building"/>
    <m/>
    <s v="D"/>
    <m/>
    <s v="&lt;0.25"/>
    <m/>
    <m/>
    <m/>
    <m/>
    <m/>
    <s v="Other Fire: Non-PG&amp;E related"/>
    <m/>
    <m/>
    <m/>
    <s v="Subsurface"/>
    <x v="1"/>
    <m/>
    <m/>
    <m/>
    <s v=" "/>
    <x v="1"/>
    <n v="36.559553000000001"/>
    <n v="-121.727146"/>
    <s v="Monterey"/>
    <s v="DEL MONTE 2104"/>
    <n v="21000"/>
    <m/>
    <x v="1"/>
    <s v="Monterey County FD"/>
    <s v="Urban"/>
    <m/>
    <m/>
    <s v="Y"/>
    <s v="River 2020"/>
    <m/>
    <n v="505"/>
    <m/>
    <s v="N"/>
    <s v="N"/>
    <m/>
    <m/>
    <s v="2021-03-30"/>
    <m/>
    <m/>
    <m/>
    <m/>
    <m/>
    <m/>
    <m/>
    <m/>
    <m/>
    <m/>
    <m/>
    <m/>
    <m/>
    <m/>
    <m/>
    <m/>
    <m/>
    <m/>
    <m/>
    <s v="  "/>
    <s v="CENTRAL COAST"/>
    <s v="SALINAS 03"/>
    <s v="14:02"/>
    <n v="44283"/>
    <m/>
    <n v="368828858"/>
    <n v="25520"/>
    <s v="MEADOWVIEW CIR"/>
    <s v="SALINAS"/>
    <n v="36.559640999999999"/>
    <n v="-121.72715100000001"/>
    <s v="C4TJRAH"/>
    <s v="ANDERSON, JARED"/>
    <n v="182222104"/>
    <s v="20210328 15:28"/>
    <n v="1122"/>
    <m/>
    <s v="STRUCTUR FIRE ON RIGHT SIDE OF GARAGE.  PANEL, METER, AND UG SERVICE DESTROYED.  DISCONNECTED AT S/B ACROSS STREET FROM ADDRESS.  WILL NEED NEW SERVICE WHEN STRUCTURE IS REPAIRED.  PICTURES TAKEN SUBMITTED SEPERATELY"/>
    <s v="Y"/>
    <m/>
    <m/>
    <m/>
    <n v="36.559553000000001"/>
    <n v="-121.727146"/>
    <m/>
    <s v="MONTEREY COUNTY REGIONAL FIRE"/>
    <m/>
    <s v="N"/>
    <s v="Y"/>
    <s v="Y"/>
    <s v="Clear"/>
    <m/>
    <s v="Structures"/>
    <m/>
    <s v="Calm"/>
    <m/>
    <s v="Unknown"/>
    <m/>
    <s v="Structure Only"/>
    <m/>
    <s v="Fire Dept"/>
    <s v="MONTEREY COUNTY REGIONAL FIRE"/>
    <s v="Subsurface"/>
    <m/>
    <s v="N"/>
    <m/>
    <m/>
    <m/>
    <m/>
    <m/>
    <m/>
    <s v="  "/>
    <m/>
    <m/>
    <m/>
    <m/>
    <m/>
    <m/>
    <m/>
    <m/>
    <m/>
    <m/>
    <m/>
    <m/>
    <m/>
    <m/>
    <m/>
    <m/>
    <m/>
    <m/>
    <m/>
    <m/>
    <m/>
    <m/>
    <m/>
    <m/>
    <m/>
    <m/>
    <m/>
    <m/>
    <m/>
    <m/>
    <m/>
    <m/>
    <m/>
    <m/>
    <m/>
    <m/>
    <m/>
    <m/>
    <m/>
    <m/>
    <m/>
    <m/>
    <m/>
    <m/>
    <m/>
    <m/>
    <m/>
  </r>
  <r>
    <n v="302"/>
    <s v="CFMD"/>
    <s v="3 - QC Complete"/>
    <n v="44391"/>
    <n v="44617"/>
    <s v="An overhead jumper burned opened due to a connector failure. The ensuing fire was greater than 1 linear meter. Need to get a vegetation patrol record_x000a_ 5/13/21 Request to get veg records - email sent to James McManus - 7/14 still waiting for fire report_x000a_San José Fire Administration at 408-794-7000, sjsc_x000a_SJFDRecords@sanjoseca.gov "/>
    <s v="\\fxshare-nas05\quotashare-fs01\ESA\5 - Ignition Tracking\2021_Ignition_QC_Folders\20210328_1301952_nan_nan_T005251741"/>
    <s v=" "/>
    <m/>
    <m/>
    <m/>
    <m/>
    <m/>
    <s v="Not In Scope"/>
    <m/>
    <m/>
    <m/>
    <m/>
    <m/>
    <m/>
    <m/>
    <m/>
    <m/>
    <m/>
    <m/>
    <m/>
    <m/>
    <m/>
    <m/>
    <m/>
    <m/>
    <m/>
    <m/>
    <m/>
    <m/>
    <m/>
    <m/>
    <m/>
    <m/>
    <m/>
    <m/>
    <m/>
    <m/>
    <m/>
    <m/>
    <m/>
    <s v="Y"/>
    <n v="44371"/>
    <m/>
    <s v="San Jose"/>
    <s v="SJFDRecords@sanjoseca.gov "/>
    <m/>
    <m/>
    <m/>
    <m/>
    <m/>
    <m/>
    <m/>
    <m/>
    <m/>
    <s v=" "/>
    <x v="272"/>
    <s v="11:56:00"/>
    <n v="44283"/>
    <s v="11:56:00"/>
    <s v="FAS"/>
    <s v="N"/>
    <s v="N"/>
    <n v="1301952"/>
    <m/>
    <m/>
    <s v="T005251741"/>
    <n v="120703616"/>
    <m/>
    <m/>
    <s v="PG&amp;E_302_Ignition_20210328_1.jpg"/>
    <s v=" "/>
    <x v="1"/>
    <x v="0"/>
    <s v="Y"/>
    <s v="Y"/>
    <s v="N"/>
    <s v="On March 28, 2021 at 11:56 hours at T-man was dispatched to the Nortech 2110 Distribution Circuit at 1592 Grand Blvd, Alviso, San Jose Division,  in response to OIS Outage #1301952. Initial analysis indicates an overhead jumper caught fire due vegetation growing into the line (SAP Equipment ID#xx)resulting in fire &lt; 1 linear meter - &lt;3 meters in size. The fire was extinguished by the San Jose Fire Department. PG&amp;E crews replaced the burned opened overhead jumper and dead end clevis on A priority Electric Corrective 120703616. This ignition was found to be attributable to PG&amp;E assets. This information is preliminary."/>
    <s v="PG&amp;E"/>
    <s v="Vegetation"/>
    <m/>
    <s v="D"/>
    <s v="D"/>
    <s v="&lt;3 meters of linear travel"/>
    <m/>
    <m/>
    <m/>
    <m/>
    <m/>
    <s v="Equipment - PG&amp;E"/>
    <s v="All types of equipment / facility failure"/>
    <s v="Splice/Clamp/Connector"/>
    <s v="Y"/>
    <s v="Overhead"/>
    <x v="0"/>
    <s v="Splice/Clamp/Connector"/>
    <s v="Pole, jumper"/>
    <n v="103573816"/>
    <s v=" "/>
    <x v="0"/>
    <n v="37.431041700000002"/>
    <n v="-121.964485"/>
    <s v="Santa Clara"/>
    <s v="NORTECH 2110"/>
    <n v="21000"/>
    <m/>
    <x v="0"/>
    <s v="San Jose FD"/>
    <s v="Wetland"/>
    <m/>
    <m/>
    <s v="N"/>
    <m/>
    <m/>
    <m/>
    <m/>
    <s v="N"/>
    <s v="N"/>
    <m/>
    <m/>
    <s v="2021-03-30"/>
    <m/>
    <m/>
    <m/>
    <m/>
    <m/>
    <m/>
    <m/>
    <m/>
    <m/>
    <m/>
    <m/>
    <m/>
    <m/>
    <m/>
    <m/>
    <m/>
    <m/>
    <m/>
    <m/>
    <s v="  "/>
    <s v="SAN JOSE"/>
    <s v="SAN JOSE 01"/>
    <s v="11:56"/>
    <n v="44283"/>
    <n v="1301952"/>
    <s v="T005251741"/>
    <n v="1592"/>
    <s v="GRAND BLVD"/>
    <s v="ALVISO"/>
    <n v="37.420920000000002"/>
    <n v="-121.96038"/>
    <s v="J2TRAVD"/>
    <s v="VILLAGOMEZ, ROBERT"/>
    <n v="8246"/>
    <s v="20210328 13:08"/>
    <n v="9002"/>
    <m/>
    <s v="CALLED FOR CREW TO REPAIR BURNED OPEN JUMPER AND REPLACE DAMAGED AUT D/E CLEVIS."/>
    <s v="Y"/>
    <m/>
    <m/>
    <s v="37.4310417,-121.9644850,-8.700000,3D"/>
    <m/>
    <m/>
    <m/>
    <s v="SJFD"/>
    <m/>
    <s v="N"/>
    <s v="Y"/>
    <m/>
    <s v="Clear"/>
    <m/>
    <s v="County Land"/>
    <m/>
    <s v="Calm"/>
    <m/>
    <s v="Vegetation"/>
    <m/>
    <s v="1 meter - &lt; 3 meters"/>
    <m/>
    <s v="Fire Dept"/>
    <m/>
    <s v="Overhead"/>
    <m/>
    <s v="N"/>
    <m/>
    <m/>
    <m/>
    <s v="OVERHEAD"/>
    <s v="CONNECTOR OR SPLICE OH"/>
    <s v="N"/>
    <s v="  "/>
    <m/>
    <m/>
    <m/>
    <m/>
    <m/>
    <m/>
    <m/>
    <m/>
    <m/>
    <m/>
    <m/>
    <m/>
    <m/>
    <m/>
    <m/>
    <m/>
    <m/>
    <m/>
    <m/>
    <m/>
    <m/>
    <m/>
    <m/>
    <m/>
    <m/>
    <m/>
    <m/>
    <m/>
    <m/>
    <m/>
    <m/>
    <m/>
    <m/>
    <m/>
    <m/>
    <m/>
    <m/>
    <m/>
    <m/>
    <m/>
    <m/>
    <m/>
    <m/>
    <m/>
    <m/>
    <m/>
    <m/>
  </r>
  <r>
    <n v="301"/>
    <s v="JZCY"/>
    <s v="3 - QC Complete"/>
    <n v="44285"/>
    <n v="44617"/>
    <s v="Other fire, not attributable to PG&amp;E"/>
    <s v="\\fxshare-nas05\quotashare-fs01\ESA\5 - Ignition Tracking\2021_Ignition_QC_Folders\20210328_1301834_nan_nan_T005251615"/>
    <s v=" "/>
    <m/>
    <m/>
    <m/>
    <m/>
    <m/>
    <s v="Not In Scope"/>
    <m/>
    <m/>
    <m/>
    <m/>
    <m/>
    <m/>
    <m/>
    <m/>
    <m/>
    <m/>
    <m/>
    <m/>
    <m/>
    <m/>
    <m/>
    <m/>
    <m/>
    <m/>
    <m/>
    <m/>
    <m/>
    <m/>
    <m/>
    <m/>
    <m/>
    <m/>
    <m/>
    <m/>
    <m/>
    <m/>
    <m/>
    <m/>
    <m/>
    <m/>
    <m/>
    <m/>
    <m/>
    <m/>
    <m/>
    <m/>
    <m/>
    <m/>
    <m/>
    <m/>
    <m/>
    <m/>
    <s v=" "/>
    <x v="272"/>
    <s v="05:52:00"/>
    <n v="44283"/>
    <s v="05:52:00"/>
    <s v="FAS"/>
    <s v="N"/>
    <s v="N"/>
    <n v="1301834"/>
    <m/>
    <m/>
    <s v="T005251615"/>
    <m/>
    <m/>
    <m/>
    <m/>
    <s v=" "/>
    <x v="0"/>
    <x v="1"/>
    <s v="N"/>
    <s v="N"/>
    <s v="N"/>
    <s v="Other fire, nor attributable to PG&amp;E"/>
    <s v="Not PG&amp;E"/>
    <s v="Other"/>
    <m/>
    <m/>
    <m/>
    <s v="&lt;3 meters of linear travel"/>
    <m/>
    <m/>
    <m/>
    <m/>
    <m/>
    <s v="Other Fire: Non-PG&amp;E related"/>
    <m/>
    <m/>
    <m/>
    <s v="Overhead"/>
    <x v="1"/>
    <m/>
    <m/>
    <m/>
    <s v=" "/>
    <x v="0"/>
    <n v="36.673149000000002"/>
    <n v="-121.651777"/>
    <s v="Monterey"/>
    <s v="SALINAS 1104"/>
    <n v="12000"/>
    <m/>
    <x v="0"/>
    <s v="Salinas FD"/>
    <s v="Urban"/>
    <m/>
    <m/>
    <s v="N"/>
    <m/>
    <m/>
    <m/>
    <m/>
    <s v="N"/>
    <s v="N"/>
    <m/>
    <m/>
    <s v="2021-03-30"/>
    <m/>
    <m/>
    <m/>
    <m/>
    <m/>
    <m/>
    <m/>
    <m/>
    <m/>
    <m/>
    <m/>
    <m/>
    <m/>
    <m/>
    <m/>
    <m/>
    <m/>
    <m/>
    <m/>
    <s v="  "/>
    <s v="CENTRAL COAST"/>
    <s v="SALINAS 03"/>
    <s v="05:52"/>
    <n v="44283"/>
    <n v="1301834"/>
    <s v="T005251615"/>
    <n v="315"/>
    <s v="SOLEDAD ST"/>
    <s v="SALINAS"/>
    <n v="36.674040000000012"/>
    <n v="-121.65085999999999"/>
    <s v="C4TJRAH"/>
    <s v="ANDERSON, JARED"/>
    <n v="182011104"/>
    <s v="20210328 07:30"/>
    <n v="9002"/>
    <m/>
    <s v="ARSON DUMPSTER FIRE NEXT TO POLE IN ALLEY BEHIND ADDRESS.  FIRE MELTED RISER MOLDING AND BURNED DOWN 1 SERVICE GOING TO 326.  CREW TO REPAIR AND REPLACE"/>
    <s v="Y"/>
    <n v="2"/>
    <s v="\\fxshare-nas05\quotashare-fs01\ESA\5 - Ignition Tracking\Fire_Tab_Attachment_Files"/>
    <m/>
    <n v="36.673149000000002"/>
    <n v="-121.651777"/>
    <s v="DUMPSTER NEXT TO POLE IN ALLEY WAY"/>
    <s v="SALINAS FIRE DEPT"/>
    <m/>
    <s v="N"/>
    <s v="Y"/>
    <m/>
    <s v="Clear"/>
    <m/>
    <s v="Structures"/>
    <m/>
    <s v="Calm"/>
    <m/>
    <s v="3rd Party"/>
    <m/>
    <s v="Structure Only"/>
    <m/>
    <s v="Fire Dept"/>
    <m/>
    <s v="Overhead"/>
    <m/>
    <s v="N"/>
    <m/>
    <m/>
    <m/>
    <s v="VANDALISM"/>
    <s v="SERVICE CONDUCTOR"/>
    <s v="N"/>
    <s v="  "/>
    <m/>
    <m/>
    <m/>
    <m/>
    <m/>
    <m/>
    <m/>
    <m/>
    <m/>
    <m/>
    <m/>
    <m/>
    <m/>
    <m/>
    <m/>
    <m/>
    <m/>
    <m/>
    <m/>
    <m/>
    <m/>
    <m/>
    <m/>
    <m/>
    <m/>
    <m/>
    <m/>
    <m/>
    <m/>
    <m/>
    <m/>
    <m/>
    <m/>
    <m/>
    <m/>
    <m/>
    <m/>
    <m/>
    <m/>
    <m/>
    <m/>
    <m/>
    <m/>
    <m/>
    <m/>
    <m/>
    <m/>
  </r>
  <r>
    <n v="300"/>
    <s v="JZCY"/>
    <s v="3 - QC Complete"/>
    <n v="44285"/>
    <n v="44617"/>
    <s v="Structure fire, not attributable to PG&amp;E"/>
    <s v="\\fxshare-nas05\quotashare-fs01\ESA\5 - Ignition Tracking\2021_Ignition_QC_Folders\20210328_1301829_21-0041874_nan_T005251611"/>
    <s v=" "/>
    <m/>
    <m/>
    <m/>
    <m/>
    <m/>
    <s v="Not In Scope"/>
    <m/>
    <m/>
    <m/>
    <m/>
    <m/>
    <m/>
    <m/>
    <m/>
    <m/>
    <m/>
    <m/>
    <m/>
    <m/>
    <m/>
    <m/>
    <m/>
    <m/>
    <m/>
    <m/>
    <m/>
    <m/>
    <m/>
    <m/>
    <m/>
    <m/>
    <m/>
    <m/>
    <m/>
    <m/>
    <m/>
    <m/>
    <m/>
    <m/>
    <m/>
    <m/>
    <m/>
    <m/>
    <m/>
    <m/>
    <m/>
    <m/>
    <m/>
    <m/>
    <m/>
    <m/>
    <m/>
    <s v=" "/>
    <x v="272"/>
    <s v="05:00:00"/>
    <n v="44283"/>
    <s v="05:00:00"/>
    <s v="FAS"/>
    <s v="N"/>
    <s v="N"/>
    <n v="1301829"/>
    <s v="21-0041874"/>
    <m/>
    <s v="T005251611"/>
    <n v="31534520"/>
    <m/>
    <m/>
    <m/>
    <s v=" "/>
    <x v="0"/>
    <x v="1"/>
    <s v="N"/>
    <s v="N"/>
    <s v="N"/>
    <s v="Structure fire, not attributable to PG&amp;E"/>
    <s v="Not PG&amp;E"/>
    <s v="Building"/>
    <m/>
    <m/>
    <m/>
    <s v="Structure-only"/>
    <m/>
    <m/>
    <m/>
    <m/>
    <m/>
    <s v="Other Fire: Non-PG&amp;E related"/>
    <m/>
    <m/>
    <m/>
    <s v="Overhead"/>
    <x v="1"/>
    <m/>
    <m/>
    <m/>
    <s v=" "/>
    <x v="1"/>
    <n v="37.964350000000003"/>
    <n v="-120.40476"/>
    <s v="Tuolumne"/>
    <s v="PEORIA FLAT 1705"/>
    <n v="17000"/>
    <m/>
    <x v="0"/>
    <s v="Cal Fire"/>
    <s v="Urban"/>
    <m/>
    <m/>
    <s v="N"/>
    <m/>
    <m/>
    <n v="320"/>
    <m/>
    <s v="N"/>
    <s v="N"/>
    <m/>
    <m/>
    <s v="2021-03-30"/>
    <m/>
    <m/>
    <m/>
    <m/>
    <m/>
    <m/>
    <m/>
    <m/>
    <m/>
    <m/>
    <m/>
    <m/>
    <m/>
    <m/>
    <m/>
    <m/>
    <m/>
    <m/>
    <m/>
    <s v="  "/>
    <s v="YOSEMITE"/>
    <s v="SONORA 02"/>
    <s v="05:00"/>
    <n v="44283"/>
    <n v="1301829"/>
    <s v="T005251611"/>
    <n v="18740"/>
    <s v="HIGHWAY 108"/>
    <s v="JAMESTOWN"/>
    <n v="37.964260000000003"/>
    <n v="-120.40476"/>
    <s v="Y9TPEB9"/>
    <s v="BREAUX, PARIS"/>
    <n v="163781705"/>
    <s v="20210328 07:02"/>
    <n v="9002"/>
    <n v="1"/>
    <s v="associated w/ OIS 1301828- travel trailer fire burned down 1 phs of 3 -4 acsr wire &amp; damaged wire in air 1/spn/S/O/FUCO 53159 at 11047 Golf Links Rd Jamstown- fnd 1of3 #3 blwn @ 0510- open remaining @ 0525 FUCO 53159 open tagged MOL sw log 21-41874- EC tag for crew to repair/replace conductor"/>
    <s v="Y"/>
    <m/>
    <m/>
    <m/>
    <n v="37.964350000000003"/>
    <n v="-120.40476"/>
    <m/>
    <s v="IC Manuel Marino 209-495-3236"/>
    <m/>
    <s v="N"/>
    <s v="Y"/>
    <m/>
    <s v="Clear"/>
    <m/>
    <s v="Structures"/>
    <m/>
    <s v="Calm"/>
    <m/>
    <s v="Other (Comments)"/>
    <s v="travel trailer adjacent to home @ 11047 Golf Links Rd burned down"/>
    <s v="3 meters - 0.25 Acres"/>
    <m/>
    <s v="Cal Fire"/>
    <m/>
    <s v="Overhead"/>
    <m/>
    <s v="N"/>
    <m/>
    <m/>
    <m/>
    <s v="FIRE, FOREST/GRASS"/>
    <s v="CONDUCTOR, OVERHEAD"/>
    <s v="N"/>
    <s v="  "/>
    <s v="Unplanned"/>
    <s v="Yosemite"/>
    <s v="Sonora"/>
    <s v="163781705, PEORIA FLAT-1705"/>
    <s v="21-0041874"/>
    <s v="Unplanned"/>
    <s v="Clear;32-90 F"/>
    <s v="1 1 of 3 Phases Open"/>
    <s v="313"/>
    <s v="NO"/>
    <s v="Line to Ground"/>
    <s v="Sustained"/>
    <s v="No"/>
    <s v="53159"/>
    <s v="OH"/>
    <s v="Fuse"/>
    <s v="1301829"/>
    <s v="Conductor, Overhead, Broken, wire on ground"/>
    <m/>
    <s v="03/28/21 07:19"/>
    <m/>
    <s v="11047 GOLF LINKS RD., JAMESTOWN"/>
    <s v="1 SPAN LOAD SIDE OF 53159"/>
    <m/>
    <m/>
    <m/>
    <s v="No"/>
    <s v="3rd Party, Fire, house or bldg."/>
    <m/>
    <s v="No"/>
    <m/>
    <m/>
    <s v="CUBB"/>
    <s v="Distribution Circuit"/>
    <s v="DHT7"/>
    <s v="03/28/21 05:50"/>
    <s v="Not Required"/>
    <s v="03/28/21 11:03"/>
    <m/>
    <s v="Yes"/>
    <s v="1615606"/>
    <s v="21-0041874"/>
    <s v="53159"/>
    <s v="163781705"/>
    <s v="03/28/21 05:50"/>
    <s v="31534520"/>
    <m/>
  </r>
  <r>
    <n v="299"/>
    <s v="JZCY"/>
    <s v="3 - QC Complete"/>
    <n v="44285"/>
    <n v="44617"/>
    <s v="Duplicate of index #300"/>
    <s v="\\fxshare-nas05\quotashare-fs01\ESA\5 - Ignition Tracking\2021_Ignition_QC_Folders\20210328_1301828_nan_nan_T005251610"/>
    <s v=" "/>
    <m/>
    <m/>
    <m/>
    <m/>
    <m/>
    <s v="Not In Scope"/>
    <m/>
    <m/>
    <m/>
    <m/>
    <m/>
    <m/>
    <m/>
    <m/>
    <m/>
    <m/>
    <m/>
    <m/>
    <m/>
    <m/>
    <m/>
    <m/>
    <m/>
    <m/>
    <m/>
    <m/>
    <m/>
    <m/>
    <m/>
    <m/>
    <m/>
    <m/>
    <m/>
    <m/>
    <m/>
    <m/>
    <m/>
    <m/>
    <m/>
    <m/>
    <m/>
    <m/>
    <m/>
    <m/>
    <m/>
    <m/>
    <m/>
    <m/>
    <m/>
    <m/>
    <m/>
    <m/>
    <s v=" "/>
    <x v="272"/>
    <s v="04:35:00"/>
    <n v="44283"/>
    <s v="04:35:00"/>
    <s v="FAS"/>
    <s v="N"/>
    <s v="Y"/>
    <n v="1301828"/>
    <m/>
    <m/>
    <s v="T005251610"/>
    <m/>
    <m/>
    <m/>
    <m/>
    <s v=" "/>
    <x v="0"/>
    <x v="1"/>
    <s v="N"/>
    <s v="N"/>
    <s v="N"/>
    <s v="Structure fire, not attributable to PG&amp;E"/>
    <s v="Not PG&amp;E"/>
    <s v="Building"/>
    <m/>
    <m/>
    <m/>
    <s v="&lt;0.25"/>
    <m/>
    <m/>
    <m/>
    <m/>
    <m/>
    <s v="Duplicate"/>
    <m/>
    <m/>
    <m/>
    <s v="Overhead"/>
    <x v="1"/>
    <m/>
    <m/>
    <m/>
    <s v=" "/>
    <x v="1"/>
    <n v="37.964350000000003"/>
    <n v="-120.40476"/>
    <s v="Tuolumne"/>
    <s v="PEORIA FLAT 1705"/>
    <n v="17000"/>
    <m/>
    <x v="0"/>
    <s v="Cal Fire"/>
    <s v="Urban"/>
    <m/>
    <m/>
    <s v="N"/>
    <m/>
    <m/>
    <n v="320"/>
    <m/>
    <s v="N"/>
    <s v="N"/>
    <m/>
    <m/>
    <s v="2021-03-30"/>
    <m/>
    <m/>
    <m/>
    <m/>
    <m/>
    <m/>
    <m/>
    <m/>
    <m/>
    <m/>
    <m/>
    <m/>
    <m/>
    <m/>
    <m/>
    <m/>
    <m/>
    <m/>
    <m/>
    <s v="  "/>
    <s v="YOSEMITE"/>
    <s v="SONORA 02"/>
    <s v="04:35"/>
    <n v="44283"/>
    <n v="1301828"/>
    <s v="T005251610"/>
    <n v="11047"/>
    <s v="GOLF LINKS RD"/>
    <s v="JAMESTOWN"/>
    <n v="37.964350000000003"/>
    <n v="-120.40476"/>
    <s v="Y9TPEB9"/>
    <s v="BREAUX, PARIS"/>
    <n v="163781705"/>
    <s v="20210328 06:08"/>
    <n v="9002"/>
    <m/>
    <s v="travel trailer adjacent to home caught fire causing ois 1301829- Cal Fire Inc # CATCU 003991- EC tag for wire down completed on ois 1301829"/>
    <s v="Y"/>
    <m/>
    <m/>
    <m/>
    <n v="37.964350000000003"/>
    <n v="-120.40476"/>
    <s v="Cal Fire Inc # CATCU 003991- @ 11047Golf Links Rd also assiciated w/ OIS 1301829"/>
    <s v="IC Manuel Meirinho 209-4593236"/>
    <m/>
    <s v="N"/>
    <s v="Y"/>
    <m/>
    <s v="Clear"/>
    <m/>
    <s v="Structures"/>
    <m/>
    <s v="Calm"/>
    <m/>
    <s v="3rd Party"/>
    <m/>
    <s v="3 meters - 0.25 Acres"/>
    <m/>
    <s v="Cal Fire"/>
    <m/>
    <s v="Overhead"/>
    <m/>
    <s v="N"/>
    <m/>
    <m/>
    <m/>
    <s v="OTHER"/>
    <s v="OTHER"/>
    <s v="N"/>
    <s v="  "/>
    <m/>
    <m/>
    <m/>
    <m/>
    <m/>
    <m/>
    <m/>
    <m/>
    <m/>
    <m/>
    <m/>
    <m/>
    <m/>
    <m/>
    <m/>
    <m/>
    <m/>
    <m/>
    <m/>
    <m/>
    <m/>
    <m/>
    <m/>
    <m/>
    <m/>
    <m/>
    <m/>
    <m/>
    <m/>
    <m/>
    <m/>
    <m/>
    <m/>
    <m/>
    <m/>
    <m/>
    <m/>
    <m/>
    <m/>
    <m/>
    <m/>
    <m/>
    <m/>
    <m/>
    <m/>
    <m/>
    <m/>
  </r>
  <r>
    <n v="298"/>
    <s v="JZCY"/>
    <s v="3 - QC Complete"/>
    <n v="44285"/>
    <n v="44617"/>
    <s v="Structure fire, not attributable to PG&amp;E"/>
    <s v="\\fxshare-nas05\quotashare-fs01\ESA\5 - Ignition Tracking\2021_Ignition_QC_Folders\20210328_nan_nan_nan_842143260"/>
    <s v=" "/>
    <m/>
    <m/>
    <m/>
    <m/>
    <m/>
    <s v="Not In Scope"/>
    <m/>
    <m/>
    <m/>
    <m/>
    <m/>
    <m/>
    <m/>
    <m/>
    <m/>
    <m/>
    <m/>
    <m/>
    <m/>
    <m/>
    <m/>
    <m/>
    <m/>
    <m/>
    <m/>
    <m/>
    <m/>
    <m/>
    <m/>
    <m/>
    <m/>
    <m/>
    <m/>
    <m/>
    <m/>
    <m/>
    <m/>
    <m/>
    <m/>
    <m/>
    <m/>
    <m/>
    <m/>
    <m/>
    <m/>
    <m/>
    <m/>
    <m/>
    <m/>
    <m/>
    <m/>
    <m/>
    <s v=" "/>
    <x v="272"/>
    <s v="02:53:00"/>
    <m/>
    <m/>
    <s v="FAS"/>
    <s v="N"/>
    <s v="N"/>
    <m/>
    <m/>
    <m/>
    <n v="842143260"/>
    <m/>
    <m/>
    <m/>
    <m/>
    <s v=" "/>
    <x v="0"/>
    <x v="1"/>
    <s v="N"/>
    <s v="N"/>
    <s v="N"/>
    <s v="Structure fire, not attributable to PG&amp;E"/>
    <s v="Not PG&amp;E"/>
    <s v="Building"/>
    <m/>
    <m/>
    <m/>
    <s v="&lt;0.25"/>
    <m/>
    <m/>
    <m/>
    <m/>
    <m/>
    <s v="Other Fire: Non-PG&amp;E related"/>
    <m/>
    <m/>
    <m/>
    <s v="Overhead"/>
    <x v="1"/>
    <m/>
    <m/>
    <m/>
    <s v=" "/>
    <x v="0"/>
    <n v="39.509031700000001"/>
    <n v="-121.5673183"/>
    <s v="Butte"/>
    <s v="OROVILLE 1101 "/>
    <n v="12000"/>
    <m/>
    <x v="0"/>
    <s v="Oroville FD"/>
    <s v="Urban"/>
    <m/>
    <m/>
    <s v="Y"/>
    <s v="Cherokee 2017"/>
    <m/>
    <m/>
    <m/>
    <s v="N"/>
    <s v="N"/>
    <m/>
    <m/>
    <s v="2021-03-30"/>
    <m/>
    <m/>
    <m/>
    <m/>
    <m/>
    <m/>
    <m/>
    <m/>
    <m/>
    <m/>
    <m/>
    <m/>
    <m/>
    <m/>
    <m/>
    <m/>
    <m/>
    <m/>
    <m/>
    <s v="  "/>
    <s v="NORTH VALLEY"/>
    <s v="OROVILLE 01"/>
    <s v="02:53"/>
    <n v="44283"/>
    <m/>
    <n v="842143260"/>
    <n v="868"/>
    <s v="BIRD ST"/>
    <s v="OROVILLE"/>
    <n v="39.509369999999997"/>
    <n v="-121.566812"/>
    <s v="V4TM2SK"/>
    <s v="SPARKS, MARTY"/>
    <n v="102521101"/>
    <s v="20210328 04:09"/>
    <n v="1120"/>
    <m/>
    <s v="House fire, no problem found at meter, dissconnect at pole per fire dept."/>
    <s v="Y"/>
    <m/>
    <m/>
    <s v="39.5090317,-121.5673183,48.900000,3D"/>
    <m/>
    <m/>
    <m/>
    <s v="Oroville fire dept"/>
    <m/>
    <s v="N"/>
    <s v="Y"/>
    <s v="N"/>
    <s v="Clear"/>
    <m/>
    <s v="Structures"/>
    <m/>
    <s v="Calm"/>
    <m/>
    <s v="Unknown"/>
    <m/>
    <s v="Structure Only"/>
    <m/>
    <s v="Fire Dept"/>
    <m/>
    <s v="Overhead"/>
    <m/>
    <s v="N"/>
    <m/>
    <m/>
    <m/>
    <m/>
    <m/>
    <m/>
    <s v="  "/>
    <m/>
    <m/>
    <m/>
    <m/>
    <m/>
    <m/>
    <m/>
    <m/>
    <m/>
    <m/>
    <m/>
    <m/>
    <m/>
    <m/>
    <m/>
    <m/>
    <m/>
    <m/>
    <m/>
    <m/>
    <m/>
    <m/>
    <m/>
    <m/>
    <m/>
    <m/>
    <m/>
    <m/>
    <m/>
    <m/>
    <m/>
    <m/>
    <m/>
    <m/>
    <m/>
    <m/>
    <m/>
    <m/>
    <m/>
    <m/>
    <m/>
    <m/>
    <m/>
    <m/>
    <m/>
    <m/>
    <m/>
  </r>
  <r>
    <n v="297"/>
    <s v="JZCY"/>
    <s v="3 - QC Complete"/>
    <n v="44285"/>
    <n v="44617"/>
    <s v="Structure fire, not attributable to PG&amp;E"/>
    <s v="\\fxshare-nas05\quotashare-fs01\ESA\5 - Ignition Tracking\2021_Ignition_QC_Folders\20210328_nan_nan_nan_8823939214"/>
    <s v=" "/>
    <m/>
    <m/>
    <m/>
    <m/>
    <m/>
    <s v="Not In Scope"/>
    <m/>
    <m/>
    <m/>
    <m/>
    <m/>
    <m/>
    <m/>
    <m/>
    <m/>
    <m/>
    <m/>
    <m/>
    <m/>
    <m/>
    <m/>
    <m/>
    <m/>
    <m/>
    <m/>
    <m/>
    <m/>
    <m/>
    <m/>
    <m/>
    <m/>
    <m/>
    <m/>
    <m/>
    <m/>
    <m/>
    <m/>
    <m/>
    <m/>
    <m/>
    <m/>
    <m/>
    <m/>
    <m/>
    <m/>
    <m/>
    <m/>
    <m/>
    <m/>
    <m/>
    <m/>
    <m/>
    <s v=" "/>
    <x v="272"/>
    <s v="00:29:00"/>
    <m/>
    <m/>
    <s v="FAS"/>
    <s v="N"/>
    <s v="N"/>
    <m/>
    <m/>
    <m/>
    <n v="8823939214"/>
    <m/>
    <m/>
    <m/>
    <m/>
    <s v=" "/>
    <x v="0"/>
    <x v="1"/>
    <s v="N"/>
    <s v="N"/>
    <s v="N"/>
    <s v="Structure fire, not attributable to PG&amp;E"/>
    <s v="Not PG&amp;E"/>
    <s v="Building"/>
    <m/>
    <m/>
    <m/>
    <s v="Structure-only"/>
    <m/>
    <m/>
    <m/>
    <m/>
    <m/>
    <s v="Other Fire: Non-PG&amp;E related"/>
    <m/>
    <m/>
    <m/>
    <s v="Overhead"/>
    <x v="1"/>
    <m/>
    <m/>
    <m/>
    <s v=" "/>
    <x v="0"/>
    <n v="36.979543300000003"/>
    <n v="-122.0111983"/>
    <s v="Santa Cruz"/>
    <s v="PAUL SWEET 2103"/>
    <n v="21000"/>
    <m/>
    <x v="0"/>
    <s v="Santa Cruz FD"/>
    <s v="Urban"/>
    <m/>
    <m/>
    <s v="N"/>
    <m/>
    <m/>
    <m/>
    <m/>
    <s v="N"/>
    <s v="N"/>
    <m/>
    <m/>
    <s v="2021-03-30"/>
    <m/>
    <m/>
    <m/>
    <m/>
    <m/>
    <m/>
    <m/>
    <m/>
    <m/>
    <m/>
    <m/>
    <m/>
    <m/>
    <m/>
    <m/>
    <m/>
    <m/>
    <m/>
    <m/>
    <s v="  "/>
    <s v="CENTRAL COAST"/>
    <s v="SANTA CRUZ 04"/>
    <s v="00:29"/>
    <n v="44283"/>
    <m/>
    <n v="8823939214"/>
    <n v="1126"/>
    <s v="SOQUEL AVE"/>
    <s v="SANTA CRUZ"/>
    <n v="36.979337999999998"/>
    <n v="-122.01120899999999"/>
    <s v="C5TG2SB"/>
    <s v="SLOAN, GALEN"/>
    <n v="83252103"/>
    <s v="20210328 01:22"/>
    <n v="1121"/>
    <m/>
    <s v="FD just had me turn off the main breaker."/>
    <s v="Y"/>
    <m/>
    <m/>
    <s v="36.9795433,-122.0111983,17.900000,3D"/>
    <m/>
    <m/>
    <m/>
    <s v="Santa Cruz Fire Department "/>
    <m/>
    <s v="N"/>
    <s v="Y"/>
    <s v="N"/>
    <s v="Clear"/>
    <m/>
    <s v="Structures"/>
    <m/>
    <s v="Calm"/>
    <m/>
    <s v="Unknown"/>
    <m/>
    <s v="Structure Only"/>
    <m/>
    <s v="Fire Dept"/>
    <m/>
    <s v="Overhead"/>
    <m/>
    <s v="N"/>
    <m/>
    <m/>
    <m/>
    <m/>
    <m/>
    <m/>
    <s v="  "/>
    <m/>
    <m/>
    <m/>
    <m/>
    <m/>
    <m/>
    <m/>
    <m/>
    <m/>
    <m/>
    <m/>
    <m/>
    <m/>
    <m/>
    <m/>
    <m/>
    <m/>
    <m/>
    <m/>
    <m/>
    <m/>
    <m/>
    <m/>
    <m/>
    <m/>
    <m/>
    <m/>
    <m/>
    <m/>
    <m/>
    <m/>
    <m/>
    <m/>
    <m/>
    <m/>
    <m/>
    <m/>
    <m/>
    <m/>
    <m/>
    <m/>
    <m/>
    <m/>
    <m/>
    <m/>
    <m/>
    <m/>
  </r>
  <r>
    <n v="296"/>
    <s v="JZCY"/>
    <s v="3 - QC Complete"/>
    <n v="44285"/>
    <n v="44617"/>
    <s v="Structure fire, not attributable to PG&amp;E"/>
    <s v="\\fxshare-nas05\quotashare-fs01\ESA\5 - Ignition Tracking\2021_Ignition_QC_Folders\20210327_nan_nan_nan_9640395012"/>
    <s v=" "/>
    <m/>
    <m/>
    <m/>
    <m/>
    <m/>
    <s v="Not In Scope"/>
    <m/>
    <m/>
    <m/>
    <m/>
    <m/>
    <m/>
    <m/>
    <m/>
    <m/>
    <m/>
    <m/>
    <m/>
    <m/>
    <m/>
    <m/>
    <m/>
    <m/>
    <m/>
    <m/>
    <m/>
    <m/>
    <m/>
    <m/>
    <m/>
    <m/>
    <m/>
    <m/>
    <m/>
    <m/>
    <m/>
    <m/>
    <m/>
    <m/>
    <m/>
    <m/>
    <m/>
    <m/>
    <m/>
    <m/>
    <m/>
    <m/>
    <m/>
    <m/>
    <m/>
    <m/>
    <m/>
    <s v=" "/>
    <x v="273"/>
    <s v="22:38:00"/>
    <m/>
    <m/>
    <s v="FAS"/>
    <s v="N"/>
    <s v="N"/>
    <m/>
    <m/>
    <m/>
    <n v="9640395012"/>
    <m/>
    <m/>
    <m/>
    <m/>
    <s v=" "/>
    <x v="0"/>
    <x v="1"/>
    <s v="N"/>
    <s v="N"/>
    <s v="N"/>
    <s v="Structure fire, not attributable to PG&amp;E"/>
    <s v="Not PG&amp;E"/>
    <s v="Building"/>
    <m/>
    <m/>
    <m/>
    <s v="Structure-only"/>
    <m/>
    <m/>
    <m/>
    <m/>
    <m/>
    <s v="Other Fire: Non-PG&amp;E related"/>
    <m/>
    <m/>
    <m/>
    <s v="Other (Comments)"/>
    <x v="1"/>
    <m/>
    <m/>
    <m/>
    <s v=" "/>
    <x v="0"/>
    <n v="37.793218000000003"/>
    <n v="-120.733131"/>
    <s v="Stanislaus"/>
    <s v="COTTLE 1701"/>
    <n v="17000"/>
    <m/>
    <x v="0"/>
    <s v="Stanislaus FD"/>
    <s v="Agriculture"/>
    <m/>
    <m/>
    <s v="N"/>
    <m/>
    <m/>
    <m/>
    <m/>
    <s v="N"/>
    <s v="N"/>
    <m/>
    <m/>
    <s v="2021-03-30"/>
    <m/>
    <m/>
    <m/>
    <m/>
    <m/>
    <m/>
    <m/>
    <m/>
    <m/>
    <m/>
    <m/>
    <m/>
    <m/>
    <m/>
    <m/>
    <m/>
    <m/>
    <m/>
    <m/>
    <s v="  "/>
    <s v="YOSEMITE"/>
    <s v="OAKDALE 02"/>
    <s v="22:38"/>
    <n v="44282"/>
    <m/>
    <n v="9640395012"/>
    <n v="10713"/>
    <s v="STONE RD"/>
    <s v="OAKDALE"/>
    <n v="37.793218000000003"/>
    <n v="-120.733131"/>
    <s v="Y9TPEB9"/>
    <s v="BREAUX, PARIS"/>
    <n v="163711701"/>
    <s v="20210328 00:10"/>
    <n v="1121"/>
    <m/>
    <s v="disconnect for safety due to structure fire- chck volts good at 121/242- "/>
    <s v="Y"/>
    <m/>
    <m/>
    <m/>
    <n v="37.793218000000003"/>
    <n v="-120.733131"/>
    <m/>
    <s v="IC Eric Dehart 209-896-7461"/>
    <m/>
    <s v="N"/>
    <s v="Y"/>
    <s v="N"/>
    <s v="Clear"/>
    <m/>
    <s v="Structures"/>
    <s v="structure only"/>
    <s v="Calm"/>
    <m/>
    <s v="Unknown"/>
    <m/>
    <s v="Structure Only"/>
    <m/>
    <s v="Fire Dept"/>
    <m/>
    <s v="Other (Comments)"/>
    <s v="UG service- pulled meter for safety- chck volts good at 121/242"/>
    <s v="N"/>
    <m/>
    <m/>
    <m/>
    <m/>
    <m/>
    <m/>
    <s v="  "/>
    <m/>
    <m/>
    <m/>
    <m/>
    <m/>
    <m/>
    <m/>
    <m/>
    <m/>
    <m/>
    <m/>
    <m/>
    <m/>
    <m/>
    <m/>
    <m/>
    <m/>
    <m/>
    <m/>
    <m/>
    <m/>
    <m/>
    <m/>
    <m/>
    <m/>
    <m/>
    <m/>
    <m/>
    <m/>
    <m/>
    <m/>
    <m/>
    <m/>
    <m/>
    <m/>
    <m/>
    <m/>
    <m/>
    <m/>
    <m/>
    <m/>
    <m/>
    <m/>
    <m/>
    <m/>
    <m/>
    <m/>
  </r>
  <r>
    <n v="295"/>
    <s v="JZCY"/>
    <s v="3 - QC Complete"/>
    <n v="44285"/>
    <n v="44617"/>
    <s v="Structure fire, not attributable to PG&amp;E"/>
    <s v="\\fxshare-nas05\quotashare-fs01\ESA\5 - Ignition Tracking\2021_Ignition_QC_Folders\20210327_nan_nan_nan_701194597"/>
    <s v=" "/>
    <m/>
    <m/>
    <m/>
    <m/>
    <m/>
    <s v="Not In Scope"/>
    <m/>
    <m/>
    <m/>
    <m/>
    <m/>
    <m/>
    <m/>
    <m/>
    <m/>
    <m/>
    <m/>
    <m/>
    <m/>
    <m/>
    <m/>
    <m/>
    <m/>
    <m/>
    <m/>
    <m/>
    <m/>
    <m/>
    <m/>
    <m/>
    <m/>
    <m/>
    <m/>
    <m/>
    <m/>
    <m/>
    <m/>
    <m/>
    <m/>
    <m/>
    <m/>
    <m/>
    <m/>
    <m/>
    <m/>
    <m/>
    <m/>
    <m/>
    <m/>
    <m/>
    <m/>
    <m/>
    <s v=" "/>
    <x v="273"/>
    <s v="19:11:00"/>
    <m/>
    <m/>
    <s v="FAS"/>
    <s v="N"/>
    <s v="N"/>
    <m/>
    <m/>
    <m/>
    <n v="701194597"/>
    <m/>
    <m/>
    <m/>
    <m/>
    <s v=" "/>
    <x v="0"/>
    <x v="1"/>
    <s v="N"/>
    <s v="N"/>
    <s v="N"/>
    <s v="Structure fire, not attributable to PG&amp;E"/>
    <s v="Not PG&amp;E"/>
    <s v="Building"/>
    <m/>
    <m/>
    <m/>
    <s v="Structure-only"/>
    <s v="STRUCTURE FIRE ONLY"/>
    <m/>
    <m/>
    <m/>
    <m/>
    <s v="Other Fire: Non-PG&amp;E related"/>
    <m/>
    <m/>
    <m/>
    <s v="Overhead"/>
    <x v="1"/>
    <m/>
    <m/>
    <m/>
    <s v=" "/>
    <x v="2"/>
    <n v="39.694338999999999"/>
    <n v="-121.52814600000001"/>
    <s v="Butte"/>
    <s v="CLARK ROAD 1102"/>
    <n v="12000"/>
    <m/>
    <x v="0"/>
    <s v="Cal Fire"/>
    <s v="Herbaceous"/>
    <m/>
    <m/>
    <s v="Y"/>
    <s v="Saddle 2016"/>
    <m/>
    <n v="280"/>
    <m/>
    <s v="N"/>
    <s v="N"/>
    <m/>
    <m/>
    <s v="2021-03-30"/>
    <m/>
    <m/>
    <m/>
    <m/>
    <m/>
    <m/>
    <m/>
    <m/>
    <m/>
    <m/>
    <m/>
    <m/>
    <m/>
    <m/>
    <m/>
    <m/>
    <m/>
    <m/>
    <m/>
    <s v="  "/>
    <s v="NORTH VALLEY"/>
    <s v="PARADISE"/>
    <s v="19:11"/>
    <n v="44282"/>
    <m/>
    <n v="701194597"/>
    <n v="3573"/>
    <s v="VIA LAS LUPES"/>
    <s v="OROVILLE"/>
    <n v="39.693897999999997"/>
    <n v="-121.52710500000001"/>
    <s v="V2TLBS3"/>
    <s v="SHERROD, LARRY"/>
    <n v="103091102"/>
    <s v="20210327 21:37"/>
    <n v="1120"/>
    <m/>
    <s v="STRUCTURE FIRE"/>
    <s v="Y"/>
    <m/>
    <m/>
    <m/>
    <n v="39.694338999999999"/>
    <n v="-121.52814600000001"/>
    <m/>
    <n v="911"/>
    <m/>
    <s v="N"/>
    <s v="Y"/>
    <s v="N"/>
    <s v="Clear"/>
    <m/>
    <s v="Structures"/>
    <m/>
    <s v="Calm"/>
    <m/>
    <s v="3rd Party"/>
    <m/>
    <s v="Structure Only"/>
    <s v="STRUCTURE FIRE ONLY"/>
    <s v="Cal Fire"/>
    <m/>
    <s v="Overhead"/>
    <s v="SERVICE REMOVED AND MTR"/>
    <s v="N"/>
    <m/>
    <m/>
    <m/>
    <m/>
    <m/>
    <m/>
    <s v="  "/>
    <m/>
    <m/>
    <m/>
    <m/>
    <m/>
    <m/>
    <m/>
    <m/>
    <m/>
    <m/>
    <m/>
    <m/>
    <m/>
    <m/>
    <m/>
    <m/>
    <m/>
    <m/>
    <m/>
    <m/>
    <m/>
    <m/>
    <m/>
    <m/>
    <m/>
    <m/>
    <m/>
    <m/>
    <m/>
    <m/>
    <m/>
    <m/>
    <m/>
    <m/>
    <m/>
    <m/>
    <m/>
    <m/>
    <m/>
    <m/>
    <m/>
    <m/>
    <m/>
    <m/>
    <m/>
    <m/>
    <m/>
  </r>
  <r>
    <n v="294"/>
    <s v="JZCY"/>
    <s v="3 - QC Complete"/>
    <n v="44285"/>
    <n v="44617"/>
    <s v="Structure fire, not attributable to PG&amp;E"/>
    <s v="\\fxshare-nas05\quotashare-fs01\ESA\5 - Ignition Tracking\2021_Ignition_QC_Folders\20210327_nan_nan_nan_0691629065"/>
    <s v=" "/>
    <m/>
    <m/>
    <m/>
    <m/>
    <m/>
    <s v="Not In Scope"/>
    <m/>
    <m/>
    <m/>
    <m/>
    <m/>
    <m/>
    <m/>
    <m/>
    <m/>
    <m/>
    <m/>
    <m/>
    <m/>
    <m/>
    <m/>
    <m/>
    <m/>
    <m/>
    <m/>
    <m/>
    <m/>
    <m/>
    <m/>
    <m/>
    <m/>
    <m/>
    <m/>
    <m/>
    <m/>
    <m/>
    <m/>
    <m/>
    <m/>
    <m/>
    <m/>
    <m/>
    <m/>
    <m/>
    <m/>
    <m/>
    <m/>
    <m/>
    <m/>
    <m/>
    <m/>
    <m/>
    <s v=" "/>
    <x v="273"/>
    <s v="15:24:00"/>
    <m/>
    <m/>
    <s v="FAS"/>
    <s v="N"/>
    <s v="N"/>
    <m/>
    <m/>
    <m/>
    <n v="691629065"/>
    <m/>
    <m/>
    <m/>
    <m/>
    <s v=" "/>
    <x v="0"/>
    <x v="1"/>
    <s v="N"/>
    <s v="N"/>
    <s v="N"/>
    <s v="Structure fire, not attributable to PG&amp;E"/>
    <s v="Not PG&amp;E"/>
    <s v="Building"/>
    <m/>
    <m/>
    <m/>
    <s v="Structure-only"/>
    <m/>
    <m/>
    <m/>
    <m/>
    <m/>
    <s v="Other Fire: Non-PG&amp;E related"/>
    <m/>
    <m/>
    <m/>
    <s v="Overhead"/>
    <x v="1"/>
    <m/>
    <m/>
    <m/>
    <s v=" "/>
    <x v="2"/>
    <n v="39.867224999999998"/>
    <n v="-121.576992"/>
    <s v="Butte"/>
    <s v="ORO FINO 1102"/>
    <n v="12000"/>
    <m/>
    <x v="1"/>
    <s v="Cal Fire"/>
    <s v="Conifer Forest"/>
    <m/>
    <m/>
    <s v="Y"/>
    <s v="Camp 2018"/>
    <m/>
    <n v="248"/>
    <m/>
    <s v="N"/>
    <s v="N"/>
    <m/>
    <m/>
    <s v="2021-03-30"/>
    <m/>
    <m/>
    <m/>
    <m/>
    <m/>
    <m/>
    <m/>
    <m/>
    <m/>
    <m/>
    <m/>
    <m/>
    <m/>
    <m/>
    <m/>
    <m/>
    <m/>
    <m/>
    <m/>
    <s v="  "/>
    <s v="NORTH VALLEY"/>
    <s v="PARADISE"/>
    <s v="15:24"/>
    <n v="44282"/>
    <m/>
    <s v="0691629065"/>
    <n v="15451"/>
    <s v="COUTOLENC RD"/>
    <s v="MAGALIA"/>
    <n v="39.870775000000002"/>
    <n v="-121.577978"/>
    <s v="V2TLBS3"/>
    <s v="SHERROD, LARRY"/>
    <n v="103031102"/>
    <s v="20210327 17:08"/>
    <n v="1120"/>
    <m/>
    <s v="STRUCTURE FIRE. PGE PWR OK. CALLED IN FOR DISCONNECT TAG"/>
    <s v="Y"/>
    <m/>
    <m/>
    <m/>
    <n v="39.867224999999998"/>
    <n v="-121.576992"/>
    <s v="15451 COUTOLENC RD MAGALIA CA"/>
    <s v="911"/>
    <m/>
    <s v="N"/>
    <s v="Y"/>
    <s v="N"/>
    <s v="Clear"/>
    <m/>
    <s v="Structures"/>
    <m/>
    <s v="Calm"/>
    <m/>
    <s v="Unknown"/>
    <m/>
    <s v="Structure Only"/>
    <m/>
    <s v="Cal Fire"/>
    <m/>
    <s v="Overhead"/>
    <m/>
    <s v="N"/>
    <s v="NONE TO COLLECT STRUCTURE FIRE ONLY. REMOVED SERVICE AND MTR"/>
    <m/>
    <m/>
    <m/>
    <m/>
    <m/>
    <s v="  "/>
    <m/>
    <m/>
    <m/>
    <m/>
    <m/>
    <m/>
    <m/>
    <m/>
    <m/>
    <m/>
    <m/>
    <m/>
    <m/>
    <m/>
    <m/>
    <m/>
    <m/>
    <m/>
    <m/>
    <m/>
    <m/>
    <m/>
    <m/>
    <m/>
    <m/>
    <m/>
    <m/>
    <m/>
    <m/>
    <m/>
    <m/>
    <m/>
    <m/>
    <m/>
    <m/>
    <m/>
    <m/>
    <m/>
    <m/>
    <m/>
    <m/>
    <m/>
    <m/>
    <m/>
    <m/>
    <m/>
    <m/>
  </r>
  <r>
    <n v="293"/>
    <s v="B1HE"/>
    <s v="3 - QC Complete"/>
    <n v="44295"/>
    <n v="44617"/>
    <s v="Line to ground conductor failure occurred due to a splice failure. The ensuing fire was greatert than 1 linear meter. 4/12- added pre-existing notification to column Z and added to folder."/>
    <s v="\\fxshare-nas05\quotashare-fs01\ESA\5 - Ignition Tracking\2021_Ignition_QC_Folders\20210327_1301509_21-0041834_nan_T005251433"/>
    <s v=" "/>
    <m/>
    <s v="B1HE"/>
    <s v="Corrected outage time, LAT LONG, updated to tier 3 HFTD, Added EC notification #, updated fire size based on notes and photo."/>
    <m/>
    <s v="P6MO (Exponent)"/>
    <s v="Complete"/>
    <s v="Complete"/>
    <s v="AIM8"/>
    <s v="In Progress"/>
    <s v="Material not collected"/>
    <m/>
    <m/>
    <m/>
    <m/>
    <m/>
    <m/>
    <m/>
    <s v="Not Required"/>
    <m/>
    <m/>
    <m/>
    <m/>
    <m/>
    <m/>
    <m/>
    <m/>
    <m/>
    <m/>
    <m/>
    <m/>
    <m/>
    <m/>
    <m/>
    <m/>
    <n v="44403"/>
    <n v="44425"/>
    <n v="44425"/>
    <n v="22"/>
    <m/>
    <m/>
    <m/>
    <m/>
    <m/>
    <m/>
    <m/>
    <s v="Y"/>
    <n v="44349"/>
    <n v="44349"/>
    <s v="DEKF"/>
    <s v="805-478-4372"/>
    <s v="(cfmd notes) 6/2/21 Evidence was tagged, collected and taken to the yard.  When the troubleman went to the yard to confirm on 6/2, the evidence was no longer there.  Email correspondence was also sent to DJT9 - Added 5 additional photos to the Folder URL"/>
    <m/>
    <s v=" "/>
    <x v="273"/>
    <s v="14:51:00"/>
    <n v="44282"/>
    <s v="14:35:00"/>
    <s v="FAS"/>
    <s v="N"/>
    <s v="N"/>
    <n v="1301509"/>
    <s v="21-0041834"/>
    <m/>
    <s v="T005251433, T005251472"/>
    <s v="120702205, PM 31534399"/>
    <n v="117146873"/>
    <m/>
    <s v="PG&amp;E_293_IGNITION_20210327_1.jpg"/>
    <s v=" "/>
    <x v="1"/>
    <x v="0"/>
    <s v="Y"/>
    <s v="Y"/>
    <s v="N"/>
    <s v="On March 27th, 2021 at 1451 hours, a PG&amp;E Troubleman was dispatched to the San Luis Obispo 1107 12 kv Distribution Circuit on See Canyon Rd near Black Walnut Rd, San Luis Obispo in response to a Complete Out-1 Phase tag. Initial analysis indicates an OH insulator failed at pole 101935409 and caused one phase to fall to ground causing the outage and igniting a brush fire. Upon the conductor falling to ground, fuse 3231 opened creating an outage for 11 customers. The ensuing fire was approximately 100’x20’ in size and was extinguished by Cal Fire. A crew was dispatched to replace the broken insulator and the damaged conductor. The repairs were made and all customers we restored on March 27th, 2021 at 2350 hours. An existing priority &quot;E&quot; tag was created on May 2019 to replace LAPP insulators and deteriorated pole. The insulator was originally installed in 1972"/>
    <s v="PG&amp;E"/>
    <s v="Vegetation"/>
    <m/>
    <s v="D"/>
    <s v="D"/>
    <s v="&lt;0.25"/>
    <s v="APP 100' X 20'"/>
    <m/>
    <m/>
    <m/>
    <m/>
    <s v="Equipment - PG&amp;E"/>
    <s v="All types of equipment / facility failure"/>
    <s v="Insulator failure"/>
    <s v="Y"/>
    <s v="Overhead"/>
    <x v="0"/>
    <s v="Conductor - Primary"/>
    <s v="Insulator, Conductor - Primary"/>
    <n v="101935409"/>
    <s v=" "/>
    <x v="2"/>
    <n v="35.2376921647"/>
    <n v="-120.76647808120001"/>
    <s v="San Luis Obispo"/>
    <s v="SAN LUIS OBISPO 1107"/>
    <n v="12000"/>
    <m/>
    <x v="0"/>
    <s v="Cal Fire"/>
    <s v="Hardwood Woodland"/>
    <m/>
    <m/>
    <s v="N"/>
    <m/>
    <m/>
    <n v="508"/>
    <m/>
    <s v="N"/>
    <s v="N"/>
    <m/>
    <m/>
    <s v="2021-03-30"/>
    <m/>
    <m/>
    <m/>
    <m/>
    <m/>
    <m/>
    <m/>
    <m/>
    <m/>
    <m/>
    <m/>
    <m/>
    <m/>
    <m/>
    <m/>
    <m/>
    <m/>
    <m/>
    <m/>
    <s v="  "/>
    <s v="LOS PADRES"/>
    <s v="SAN LUIS OBISPO 03"/>
    <s v="14:51"/>
    <n v="44282"/>
    <n v="1301509"/>
    <s v="T005251433"/>
    <n v="4060"/>
    <s v="SEE CANYON RD"/>
    <s v="SAN LUIS OBI"/>
    <n v="35.235709999999997"/>
    <n v="-120.75648"/>
    <s v="L1TDEKF"/>
    <s v="KNUTSON, DUSTIN"/>
    <n v="182631107"/>
    <s v="20210327 17:07"/>
    <n v="9260"/>
    <m/>
    <s v="NEED CREW TO REPAIR #4 ACSR WIRE DOWN 2 SPANS APP 500 FEET. PART 2 CLAMP TOP BROKE AND STARTED A SMALL FIRE. 3231 FUSES IS OPENED AND TAGGED MOL #1 FUSE IS GOOD #2 IS BLOWN MAPPED AS 5 E I CALLED THE DO AND THEY SAID TO FUSE WITH 5 FT."/>
    <s v="Y"/>
    <n v="1"/>
    <s v="\\fxshare-nas05\quotashare-fs01\ESA\5 - Ignition Tracking\Fire_Tab_Attachment_Files"/>
    <s v="35.1933417,-120.7152550,6.200000,3D"/>
    <m/>
    <m/>
    <m/>
    <s v="KIRK WITH CALL FIRE DIDNT GET A NUMBER"/>
    <m/>
    <s v="N"/>
    <s v="Y"/>
    <s v="Y"/>
    <s v="Clear"/>
    <m/>
    <s v="Private Land"/>
    <m/>
    <s v="Calm"/>
    <m/>
    <s v="PG&amp;E Equipment"/>
    <m/>
    <s v="3 meters - 0.25 Acres"/>
    <s v="APP 100' X 20'"/>
    <s v="Cal Fire"/>
    <m/>
    <s v="Overhead"/>
    <m/>
    <s v="Y"/>
    <s v="EMPLOYEE PUT EVEDINCE IN SLO SERVICE CENTER TAGGED WITH INFO"/>
    <s v="PG&amp;E Employee"/>
    <s v="DEKF"/>
    <s v="OVERHEAD"/>
    <s v="INSULATOR"/>
    <s v="N"/>
    <s v="  "/>
    <s v="Unplanned"/>
    <s v="Los Padres"/>
    <s v="SLO"/>
    <s v="182631107, SAN LUIS OBISPO-1107"/>
    <s v="21-0041834"/>
    <s v="Unplanned"/>
    <s v="Clear;32-90 F"/>
    <s v="11"/>
    <n v="6105"/>
    <s v="NO"/>
    <s v="Line to Ground"/>
    <s v="Sustained"/>
    <s v="No"/>
    <s v="3231"/>
    <s v="OH"/>
    <s v="Fuse"/>
    <n v="1301509"/>
    <s v="Connector or Splice (OH), Broken, wire on ground"/>
    <m/>
    <m/>
    <m/>
    <s v="SEE CANYON RD &amp; BLACK WALNUT RD, SLO"/>
    <s v="4450 SEA CANYON "/>
    <m/>
    <m/>
    <m/>
    <s v="Yes"/>
    <s v="Equipment Failure/Involved, Overhead"/>
    <m/>
    <s v="No"/>
    <m/>
    <m/>
    <s v="K1W5"/>
    <s v="Distribution Circuit"/>
    <s v="EAPA"/>
    <s v="03/27/21 14:35"/>
    <s v="Not Required"/>
    <s v="03/27/21 23:50"/>
    <m/>
    <s v="No"/>
    <n v="1615562"/>
    <s v="21-0041834"/>
    <s v="3231"/>
    <n v="182631107"/>
    <s v="03/27/21 14:35"/>
    <n v="31534399"/>
    <m/>
  </r>
  <r>
    <n v="292"/>
    <s v="S7RM"/>
    <s v="3 - QC Complete"/>
    <n v="44305"/>
    <n v="44617"/>
    <s v="Pole fire due  unknown cause. Limited to customer owned equipment only.  According to Troubleman-no EC notification tag generated.  "/>
    <s v="\\fxshare-nas05\quotashare-fs01\ESA\5 - Ignition Tracking\2021_Ignition_QC_Folders\20210327_1300176_nan_nan_T005251122"/>
    <s v=" "/>
    <m/>
    <m/>
    <m/>
    <m/>
    <m/>
    <s v="Not In Scope"/>
    <m/>
    <m/>
    <m/>
    <m/>
    <m/>
    <m/>
    <m/>
    <m/>
    <m/>
    <m/>
    <m/>
    <m/>
    <m/>
    <m/>
    <m/>
    <m/>
    <m/>
    <m/>
    <m/>
    <m/>
    <m/>
    <m/>
    <m/>
    <m/>
    <m/>
    <m/>
    <m/>
    <m/>
    <m/>
    <m/>
    <m/>
    <m/>
    <m/>
    <m/>
    <m/>
    <m/>
    <m/>
    <m/>
    <m/>
    <m/>
    <m/>
    <m/>
    <m/>
    <m/>
    <m/>
    <m/>
    <s v=" "/>
    <x v="273"/>
    <s v="07:52:00"/>
    <n v="44282"/>
    <s v="07:52:00"/>
    <s v="FAS"/>
    <s v="N"/>
    <s v="N"/>
    <n v="1300176"/>
    <m/>
    <m/>
    <s v="T005251140, T005251122"/>
    <m/>
    <m/>
    <m/>
    <m/>
    <s v=" "/>
    <x v="0"/>
    <x v="0"/>
    <s v="N"/>
    <s v="N"/>
    <s v="N"/>
    <s v="On March 27th, 2021 at 07:52 hrs., a PG &amp; E Troubleman was dispatched to the Zamora 1107 12KV Distribution circuit near County Road #98 in the City of Woodland in response to a report of a pole fire with arcing.  There was a small fire which was contained  to  the pole.   According to the responding troubleman the cause of the arcing is unknown however he did note that upon his arrival, the entire meter panel was gone and the fire was burning up the customers meter panel pole and 1 of the 3 transformer fuses were blown.   Additionally, the T-man noted that the panel was cross-phasing  so he opened up the remaining 2 fuses to stop the cross phasing.  After waiting for the circuit to be de-energized, the  Willow Creek FD  sprayed water on  the pole. Initial analysis indicates that when the customer started his pump to irrigate a corn field, the panel blew up.   According to the T-man no PG &amp; E facilites were damaged only customer owned equipment therefore no EC tag was created.  Service was restored at 09:05 hrs. on 3/27/2021."/>
    <s v="PG&amp;E"/>
    <s v="Building"/>
    <s v="fuse, meter"/>
    <s v="D"/>
    <s v="D"/>
    <s v="&lt;0.25"/>
    <s v="METER PANEL POLE ONLY"/>
    <m/>
    <m/>
    <m/>
    <m/>
    <s v="Other Fire: Non-PG&amp;E related"/>
    <s v="All types of equipment / facility failure"/>
    <s v="Fuse failure - all"/>
    <s v="N"/>
    <s v="Overhead"/>
    <x v="0"/>
    <s v="Fuse"/>
    <s v="fuse, meter"/>
    <n v="101607221"/>
    <s v=" "/>
    <x v="0"/>
    <n v="38.710115000000002"/>
    <n v="-121.80232169999999"/>
    <s v="Yolo"/>
    <s v="ZAMORA 1107"/>
    <n v="12000"/>
    <m/>
    <x v="0"/>
    <s v="Willow Creek FD"/>
    <s v="Agriculture"/>
    <m/>
    <m/>
    <s v="N"/>
    <m/>
    <m/>
    <m/>
    <m/>
    <s v="N"/>
    <s v="N"/>
    <m/>
    <m/>
    <s v="2021-03-30"/>
    <m/>
    <m/>
    <m/>
    <m/>
    <m/>
    <m/>
    <m/>
    <m/>
    <m/>
    <m/>
    <m/>
    <m/>
    <m/>
    <m/>
    <m/>
    <m/>
    <m/>
    <m/>
    <m/>
    <s v="  "/>
    <s v="SACRAMENTO"/>
    <s v="WOODLAND 02"/>
    <s v="07:52"/>
    <n v="44282"/>
    <n v="1300176"/>
    <s v="T005251122"/>
    <n v="15730"/>
    <s v="COUNTY ROAD 98 # WS"/>
    <s v="WOODLAND"/>
    <n v="38.71096"/>
    <n v="-121.80251"/>
    <s v="S2TTLSP"/>
    <s v="STOCKING, THOM"/>
    <n v="63191107"/>
    <s v="20210327 09:05"/>
    <n v="9111"/>
    <m/>
    <s v="POLE FIRE CONTAINED TO POLE ONLY. UNK CAUSE. ARCING UPON ARRIVAL. OPENED TX FUSES ONE WAS BLOWN.,  CROSS PHASING RISIER SECONDARY WIRE."/>
    <s v="Y"/>
    <m/>
    <m/>
    <s v="38.7101150,-121.8023217,19.600000,3D"/>
    <m/>
    <m/>
    <m/>
    <s v="WILLOW CREEK FD"/>
    <m/>
    <s v="N"/>
    <s v="Y"/>
    <m/>
    <s v="Clear"/>
    <m/>
    <s v="Private Land"/>
    <m/>
    <s v="Calm"/>
    <m/>
    <s v="Unknown"/>
    <m/>
    <s v="Other (Comments)"/>
    <s v="METER PANEL POLE ONLY"/>
    <s v="Fire Dept"/>
    <s v="WILLOW CREEK FD"/>
    <s v="Overhead"/>
    <m/>
    <s v="N"/>
    <m/>
    <s v="Fire Dept"/>
    <m/>
    <s v="FIRE, POLE"/>
    <s v="POLE-WOOD"/>
    <s v="N"/>
    <s v="  "/>
    <m/>
    <m/>
    <m/>
    <m/>
    <m/>
    <m/>
    <m/>
    <m/>
    <m/>
    <m/>
    <m/>
    <m/>
    <m/>
    <m/>
    <m/>
    <m/>
    <m/>
    <m/>
    <m/>
    <m/>
    <m/>
    <m/>
    <m/>
    <m/>
    <m/>
    <m/>
    <m/>
    <m/>
    <m/>
    <m/>
    <m/>
    <m/>
    <m/>
    <m/>
    <m/>
    <m/>
    <m/>
    <m/>
    <m/>
    <m/>
    <m/>
    <m/>
    <m/>
    <m/>
    <m/>
    <m/>
    <m/>
  </r>
  <r>
    <n v="291"/>
    <s v="JZCY"/>
    <s v="3 - QC Complete"/>
    <n v="44285"/>
    <n v="44617"/>
    <s v="Structure fire, not attributable to PG&amp;E"/>
    <s v="\\fxshare-nas05\quotashare-fs01\ESA\5 - Ignition Tracking\2021_Ignition_QC_Folders\20210327_nan_nan_nan_922283117"/>
    <s v=" "/>
    <m/>
    <m/>
    <m/>
    <m/>
    <m/>
    <s v="Not In Scope"/>
    <m/>
    <m/>
    <m/>
    <m/>
    <m/>
    <m/>
    <m/>
    <m/>
    <m/>
    <m/>
    <m/>
    <m/>
    <m/>
    <m/>
    <m/>
    <m/>
    <m/>
    <m/>
    <m/>
    <m/>
    <m/>
    <m/>
    <m/>
    <m/>
    <m/>
    <m/>
    <m/>
    <m/>
    <m/>
    <m/>
    <m/>
    <m/>
    <m/>
    <m/>
    <m/>
    <m/>
    <m/>
    <m/>
    <m/>
    <m/>
    <m/>
    <m/>
    <m/>
    <m/>
    <m/>
    <m/>
    <s v=" "/>
    <x v="273"/>
    <s v="04:04:00"/>
    <m/>
    <m/>
    <s v="FAS"/>
    <s v="N"/>
    <s v="N"/>
    <m/>
    <m/>
    <m/>
    <n v="922283117"/>
    <m/>
    <m/>
    <m/>
    <m/>
    <s v=" "/>
    <x v="0"/>
    <x v="1"/>
    <s v="N"/>
    <s v="N"/>
    <s v="N"/>
    <s v="Structure fire, not attributable to PG&amp;E"/>
    <s v="Not PG&amp;E"/>
    <s v="Building"/>
    <m/>
    <m/>
    <m/>
    <s v="Structure-PG&amp;E only"/>
    <m/>
    <m/>
    <m/>
    <m/>
    <m/>
    <s v="Other Fire: Non-PG&amp;E related"/>
    <m/>
    <m/>
    <m/>
    <s v="Other (Comments)"/>
    <x v="1"/>
    <m/>
    <m/>
    <m/>
    <s v=" "/>
    <x v="0"/>
    <n v="39.500154999999999"/>
    <n v="-121.54533000000001"/>
    <s v="Butte"/>
    <s v="WYANDOTTE 1102 "/>
    <n v="12000"/>
    <m/>
    <x v="0"/>
    <s v="Oroville FD"/>
    <s v="Urban"/>
    <m/>
    <m/>
    <s v="N"/>
    <m/>
    <m/>
    <m/>
    <m/>
    <s v="N"/>
    <s v="N"/>
    <m/>
    <m/>
    <s v="2021-03-30"/>
    <m/>
    <m/>
    <m/>
    <m/>
    <m/>
    <m/>
    <m/>
    <m/>
    <m/>
    <m/>
    <m/>
    <m/>
    <m/>
    <m/>
    <m/>
    <m/>
    <m/>
    <m/>
    <m/>
    <s v="  "/>
    <s v="NORTH VALLEY"/>
    <s v="OROVILLE 01"/>
    <s v="04:04"/>
    <n v="44282"/>
    <m/>
    <n v="922283117"/>
    <n v="2428"/>
    <s v="A ST"/>
    <s v="OROVILLE"/>
    <n v="39.499741999999998"/>
    <n v="-121.545006"/>
    <s v="V4TM2SK"/>
    <s v="SPARKS, MARTY"/>
    <n v="102911102"/>
    <s v="20210327 05:16"/>
    <n v="1120"/>
    <m/>
    <s v="no power to trailer"/>
    <s v="Y"/>
    <m/>
    <m/>
    <s v="39.5001550,-121.5453300,78.200000,3D"/>
    <m/>
    <m/>
    <m/>
    <s v="Oroville"/>
    <m/>
    <s v="N"/>
    <s v="Y"/>
    <s v="N"/>
    <s v="Clear"/>
    <m/>
    <s v="Structures"/>
    <m/>
    <s v="Calm"/>
    <m/>
    <s v="Unknown"/>
    <m/>
    <s v="Structure Only"/>
    <m/>
    <s v="Fire Dept"/>
    <m/>
    <s v="Other (Comments)"/>
    <s v="Service cut at pole, no power to trailer that burned"/>
    <s v="N"/>
    <m/>
    <m/>
    <m/>
    <m/>
    <m/>
    <m/>
    <s v="  "/>
    <m/>
    <m/>
    <m/>
    <m/>
    <m/>
    <m/>
    <m/>
    <m/>
    <m/>
    <m/>
    <m/>
    <m/>
    <m/>
    <m/>
    <m/>
    <m/>
    <m/>
    <m/>
    <m/>
    <m/>
    <m/>
    <m/>
    <m/>
    <m/>
    <m/>
    <m/>
    <m/>
    <m/>
    <m/>
    <m/>
    <m/>
    <m/>
    <m/>
    <m/>
    <m/>
    <m/>
    <m/>
    <m/>
    <m/>
    <m/>
    <m/>
    <m/>
    <m/>
    <m/>
    <m/>
    <m/>
    <m/>
  </r>
  <r>
    <n v="290"/>
    <s v="S7RM"/>
    <s v="3 - QC Complete"/>
    <n v="44295"/>
    <n v="44617"/>
    <s v="An electrical overload caused a recloser to burn. The ensuing fire was 3 meters - 0.25 acres."/>
    <s v="\\fxshare-nas05\quotashare-fs01\ESA\5 - Ignition Tracking\2021_Ignition_QC_Folders\20210326_1299534_21-0041526_nan_T005250758"/>
    <s v=" "/>
    <m/>
    <m/>
    <m/>
    <m/>
    <m/>
    <s v="Not In Scope"/>
    <m/>
    <m/>
    <m/>
    <m/>
    <m/>
    <m/>
    <m/>
    <m/>
    <m/>
    <m/>
    <m/>
    <m/>
    <m/>
    <m/>
    <m/>
    <m/>
    <m/>
    <m/>
    <m/>
    <m/>
    <m/>
    <m/>
    <m/>
    <m/>
    <m/>
    <m/>
    <m/>
    <m/>
    <m/>
    <m/>
    <m/>
    <m/>
    <m/>
    <m/>
    <m/>
    <m/>
    <m/>
    <m/>
    <m/>
    <m/>
    <m/>
    <m/>
    <m/>
    <m/>
    <m/>
    <m/>
    <s v=" "/>
    <x v="274"/>
    <s v="13:34:00"/>
    <n v="44281"/>
    <s v="13:28:00"/>
    <s v="FAS"/>
    <s v="N"/>
    <s v="N"/>
    <n v="1299534"/>
    <s v="21-0041526"/>
    <m/>
    <s v="T005250758,T005250757"/>
    <m/>
    <m/>
    <m/>
    <s v="PG&amp;E_290_ignition_20210326_1.jpg"/>
    <s v=" "/>
    <x v="1"/>
    <x v="0"/>
    <s v="Y"/>
    <s v="Y"/>
    <s v="N"/>
    <s v="On March 26th, 2021 at 13:34 hrs.  A PG &amp;E Troubleman was dispatched to the Dumbarton 2111 21 KV overhead, distribution circuit in the vacinity of Braidburn Ave. and Fircrest St. in the City of Newark, Alameda County near the wetlands of the Dumbarton bridge  for initial reports of a pole fire.  Initial analysis indicates that an electrical overload caused a recloser to burn.  There was an ensuing  small fire in the wetlands  which was 3 meters&gt;0.25 in size.  The fire was supressed by the Alameda County Fire Department.  A PG &amp;E Troubleman responded on 3/26/2021 and determined that the cause of the ignition was the right hand cut out top jumper burnt off causing phase to phase arching.  The Troubleman  repaired the recloser, bypass, cutout and fuse holder.  The outage was restored by 16:10 hrs.  All information is preliminary.  "/>
    <s v="PG&amp;E"/>
    <s v="Vegetation"/>
    <m/>
    <s v="D"/>
    <s v="D"/>
    <s v="&lt;0.25"/>
    <s v="cause was the right hand cut out top jumper burnt off causing phase to phase arching"/>
    <m/>
    <m/>
    <m/>
    <m/>
    <s v="Equipment - Overloaded"/>
    <s v="All types of equipment / facility failure"/>
    <s v="Recloser failure"/>
    <s v="N"/>
    <s v="Overhead"/>
    <x v="5"/>
    <s v="Recloser"/>
    <s v="bypass and recloser"/>
    <n v="45200002"/>
    <s v=" "/>
    <x v="0"/>
    <n v="37.529426000000001"/>
    <n v="-122.065234"/>
    <s v="Alameda "/>
    <s v="DUMBARTON 2111"/>
    <n v="21000"/>
    <m/>
    <x v="0"/>
    <s v="Alameda County FD"/>
    <s v="Urban"/>
    <m/>
    <m/>
    <s v="N"/>
    <m/>
    <m/>
    <m/>
    <m/>
    <s v="N"/>
    <s v="N"/>
    <m/>
    <m/>
    <s v="2021-03-26"/>
    <m/>
    <m/>
    <m/>
    <m/>
    <m/>
    <m/>
    <m/>
    <m/>
    <m/>
    <m/>
    <m/>
    <m/>
    <m/>
    <m/>
    <m/>
    <m/>
    <m/>
    <m/>
    <m/>
    <s v="  "/>
    <s v="MISSION"/>
    <s v="FREMONT 06"/>
    <s v="13:34"/>
    <n v="44281"/>
    <n v="1299534"/>
    <s v="T005250758"/>
    <n v="35367"/>
    <s v="FIRCREST ST # H"/>
    <s v="NEWARK"/>
    <n v="37.557070000000003"/>
    <n v="-122.05828"/>
    <s v="M1TM5WH"/>
    <s v="WILSON, MARK"/>
    <n v="1447"/>
    <s v="20210326 16:10"/>
    <n v="9002"/>
    <n v="1"/>
    <s v="mr 535 and bypass 9141 need replace Pin issued"/>
    <s v="Y"/>
    <n v="3"/>
    <s v="\\fxshare-nas05\quotashare-fs01\ESA\5 - Ignition Tracking\Fire_Tab_Attachment_Files"/>
    <s v="37.7192967,-121.7155933,156.100000,3D"/>
    <m/>
    <m/>
    <s v="under MR535"/>
    <s v="Alameda County Fire Dept"/>
    <m/>
    <s v="N"/>
    <s v="Y"/>
    <m/>
    <s v="Clear"/>
    <m/>
    <s v="PG&amp;E Only"/>
    <m/>
    <s v="Calm"/>
    <m/>
    <s v="PG&amp;E Equipment"/>
    <m/>
    <s v="3 meters - 0.25 Acres"/>
    <m/>
    <s v="Fire Dept"/>
    <m/>
    <s v="Overhead"/>
    <m/>
    <s v="N"/>
    <m/>
    <s v="Other (Comments)"/>
    <s v="none all still on pole"/>
    <s v="ELECTRICAL OVERLOAD"/>
    <s v="CUTOUT, FUSE HOLDER"/>
    <s v="N"/>
    <s v="  "/>
    <s v="Unplanned"/>
    <s v="Mission"/>
    <s v="Fremont"/>
    <s v="01447, DUMBARTON SUB"/>
    <s v="21-0041526"/>
    <s v="Unplanned"/>
    <s v="Clear;32-90 F"/>
    <s v="1146"/>
    <n v="56154"/>
    <s v="NO"/>
    <s v="Line to Ground"/>
    <s v="Sustained"/>
    <s v="No"/>
    <s v="1111/2"/>
    <s v="OH"/>
    <s v="Circuit Breaker"/>
    <n v="1299534"/>
    <s v="Recloser, Burned/flashed"/>
    <s v="A PHASE &amp; GRD "/>
    <m/>
    <m/>
    <s v="DUMBARTON SUB"/>
    <s v="MR105"/>
    <s v="COSI @ T-8153 TWD T-8152 OPEN|COIS @ T5847 TWD T5526 OPEN"/>
    <m/>
    <m/>
    <s v="No"/>
    <s v="Equipment Failure/Involved, Overhead"/>
    <m/>
    <s v="No"/>
    <n v="1"/>
    <n v="999"/>
    <s v="FLJ2"/>
    <s v="Distribution Circuit"/>
    <s v="P2B5"/>
    <s v="03/26/21 13:28"/>
    <s v="P2B5"/>
    <s v="03/26/21 14:17"/>
    <s v="03/26/21 14:22"/>
    <s v="No"/>
    <n v="1615351"/>
    <s v="21-0041526"/>
    <s v="1111/2"/>
    <n v="1447"/>
    <s v="03/26/21 13:28"/>
    <m/>
    <m/>
  </r>
  <r>
    <n v="288"/>
    <s v="B1HE"/>
    <s v="3 - QC Complete"/>
    <n v="44299"/>
    <n v="44617"/>
    <s v="Structure fire, not attributable to PG&amp;E. Structure fire due to unknown cause. The battalion chief stated the preliminary cause was from the outside of the house."/>
    <s v="\\fxshare-nas05\quotashare-fs01\ESA\5 - Ignition Tracking\2021_Ignition_QC_Folders\20210325_nan_nan_nan_7572776597"/>
    <s v=" "/>
    <m/>
    <m/>
    <m/>
    <m/>
    <m/>
    <s v="Not In Scope"/>
    <m/>
    <m/>
    <m/>
    <m/>
    <m/>
    <m/>
    <m/>
    <m/>
    <m/>
    <m/>
    <m/>
    <m/>
    <m/>
    <m/>
    <m/>
    <m/>
    <m/>
    <m/>
    <m/>
    <m/>
    <m/>
    <m/>
    <m/>
    <m/>
    <m/>
    <m/>
    <m/>
    <m/>
    <m/>
    <m/>
    <m/>
    <m/>
    <m/>
    <m/>
    <m/>
    <m/>
    <m/>
    <m/>
    <m/>
    <m/>
    <m/>
    <m/>
    <m/>
    <m/>
    <m/>
    <m/>
    <s v=" "/>
    <x v="275"/>
    <s v="20:40:00"/>
    <m/>
    <m/>
    <s v="FAS"/>
    <s v="N"/>
    <s v="N"/>
    <m/>
    <m/>
    <m/>
    <n v="7572776597"/>
    <m/>
    <m/>
    <m/>
    <m/>
    <s v=" "/>
    <x v="0"/>
    <x v="1"/>
    <s v="N"/>
    <s v="N"/>
    <s v="N"/>
    <s v="Structure fire, not attributable to PG&amp;E. Spoke to tman and he indicated the fire originated in the back of the house. PG&amp;E service were at complete opposite end of the house."/>
    <s v="Not PG&amp;E"/>
    <s v="Building"/>
    <m/>
    <m/>
    <m/>
    <s v="&lt;0.25"/>
    <m/>
    <m/>
    <m/>
    <m/>
    <m/>
    <s v="Other Fire: Non-PG&amp;E related"/>
    <m/>
    <m/>
    <m/>
    <s v="Subsurface"/>
    <x v="1"/>
    <m/>
    <m/>
    <m/>
    <s v=" "/>
    <x v="0"/>
    <n v="37.283110000000001"/>
    <n v="-120.481315"/>
    <s v="Merced"/>
    <s v="MERCED 2101"/>
    <n v="21000"/>
    <m/>
    <x v="0"/>
    <s v="Merced FD"/>
    <s v="Urban"/>
    <m/>
    <m/>
    <s v="N"/>
    <m/>
    <m/>
    <m/>
    <m/>
    <s v="N"/>
    <s v="N"/>
    <m/>
    <m/>
    <s v="2021-03-26"/>
    <m/>
    <m/>
    <m/>
    <m/>
    <m/>
    <m/>
    <m/>
    <m/>
    <m/>
    <m/>
    <m/>
    <m/>
    <m/>
    <m/>
    <m/>
    <m/>
    <m/>
    <m/>
    <m/>
    <s v="  "/>
    <s v="YOSEMITE"/>
    <s v="MERCED 01"/>
    <s v="20:40"/>
    <n v="44280"/>
    <m/>
    <n v="7572776597"/>
    <n v="374"/>
    <s v="EDAN CT"/>
    <s v="MERCED"/>
    <n v="37.283116999999997"/>
    <n v="-120.481315"/>
    <s v="Y4TCRGK"/>
    <s v="GRIMES, CURTIS"/>
    <n v="252802101"/>
    <s v="20210325 22:01"/>
    <n v="1121"/>
    <m/>
    <s v="structure fire. extensive damage to residence. separate discon filed. BAT chief stated premliminary casue was from outside. chekd pwr good to home before discon. 119.120.239"/>
    <s v="Y"/>
    <n v="3"/>
    <s v="\\fxshare-nas05\quotashare-fs01\ESA\5 - Ignition Tracking\Fire_Tab_Attachment_Files"/>
    <m/>
    <n v="37.283110000000001"/>
    <n v="-120.481315"/>
    <m/>
    <s v="Merced FD"/>
    <m/>
    <s v="N"/>
    <s v="Y"/>
    <s v="N"/>
    <s v="Clear"/>
    <m/>
    <s v="Structures"/>
    <m/>
    <s v="Calm"/>
    <m/>
    <s v="Unknown"/>
    <m/>
    <s v="Structure Only"/>
    <m/>
    <s v="Fire Dept"/>
    <s v="Merced Fire Dept"/>
    <s v="Subsurface"/>
    <m/>
    <s v="Y"/>
    <s v="photos"/>
    <s v="PG&amp;E Employee"/>
    <m/>
    <m/>
    <m/>
    <m/>
    <s v="  "/>
    <m/>
    <m/>
    <m/>
    <m/>
    <m/>
    <m/>
    <m/>
    <m/>
    <m/>
    <m/>
    <m/>
    <m/>
    <m/>
    <m/>
    <m/>
    <m/>
    <m/>
    <m/>
    <m/>
    <m/>
    <m/>
    <m/>
    <m/>
    <m/>
    <m/>
    <m/>
    <m/>
    <m/>
    <m/>
    <m/>
    <m/>
    <m/>
    <m/>
    <m/>
    <m/>
    <m/>
    <m/>
    <m/>
    <m/>
    <m/>
    <m/>
    <m/>
    <m/>
    <m/>
    <m/>
    <m/>
    <m/>
  </r>
  <r>
    <n v="287"/>
    <s v="JZCY"/>
    <s v="3 - QC Complete"/>
    <n v="44281"/>
    <n v="44617"/>
    <s v="Structure fire, not attributable to PG&amp;E"/>
    <s v="\\fxshare-nas05\quotashare-fs01\ESA\5 - Ignition Tracking\2021_Ignition_QC_Folders\20210325_nan_nan_nan_9438339807"/>
    <s v=" "/>
    <m/>
    <m/>
    <m/>
    <m/>
    <m/>
    <s v="Not In Scope"/>
    <m/>
    <m/>
    <m/>
    <m/>
    <m/>
    <m/>
    <m/>
    <m/>
    <m/>
    <m/>
    <m/>
    <m/>
    <m/>
    <m/>
    <m/>
    <m/>
    <m/>
    <m/>
    <m/>
    <m/>
    <m/>
    <m/>
    <m/>
    <m/>
    <m/>
    <m/>
    <m/>
    <m/>
    <m/>
    <m/>
    <m/>
    <m/>
    <m/>
    <m/>
    <m/>
    <m/>
    <m/>
    <m/>
    <m/>
    <m/>
    <m/>
    <m/>
    <m/>
    <m/>
    <m/>
    <m/>
    <s v=" "/>
    <x v="275"/>
    <s v="20:19:00"/>
    <m/>
    <m/>
    <s v="FAS"/>
    <s v="N"/>
    <s v="N"/>
    <m/>
    <m/>
    <m/>
    <n v="9438339807"/>
    <m/>
    <m/>
    <m/>
    <m/>
    <s v=" "/>
    <x v="0"/>
    <x v="1"/>
    <s v="N"/>
    <s v="N"/>
    <s v="N"/>
    <s v="Structure fire, not attributable to PG&amp;E"/>
    <s v="Not PG&amp;E"/>
    <s v="Building"/>
    <m/>
    <m/>
    <m/>
    <s v="Structure-only"/>
    <s v="kitchen, customer fell asleep while cooking per fire captain"/>
    <m/>
    <m/>
    <m/>
    <m/>
    <s v="Other Fire: Non-PG&amp;E related"/>
    <m/>
    <m/>
    <m/>
    <s v="Overhead"/>
    <x v="1"/>
    <m/>
    <m/>
    <m/>
    <s v=" "/>
    <x v="0"/>
    <n v="37.742576700000001"/>
    <n v="-120.90826"/>
    <s v="Stanislaus"/>
    <s v="RIVERBANK 1711"/>
    <n v="17000"/>
    <m/>
    <x v="0"/>
    <s v="Oakdale FD"/>
    <s v="Agriculture"/>
    <m/>
    <m/>
    <s v="N"/>
    <m/>
    <m/>
    <m/>
    <m/>
    <s v="N"/>
    <s v="N"/>
    <m/>
    <m/>
    <s v="2021-03-26"/>
    <m/>
    <m/>
    <m/>
    <m/>
    <m/>
    <m/>
    <m/>
    <m/>
    <m/>
    <m/>
    <m/>
    <m/>
    <m/>
    <m/>
    <m/>
    <m/>
    <m/>
    <m/>
    <m/>
    <s v="  "/>
    <s v="YOSEMITE"/>
    <s v="OAKDALE 01"/>
    <s v="20:19"/>
    <n v="44280"/>
    <m/>
    <n v="9438339807"/>
    <n v="7084"/>
    <s v="ELEANOR AVE"/>
    <s v="OAKDALE"/>
    <n v="37.741492000000001"/>
    <n v="-120.90806000000001"/>
    <s v="Y9TJJD9"/>
    <s v="DANIELS, JAY"/>
    <n v="163191711"/>
    <s v="20210325 22:23"/>
    <n v="2640"/>
    <m/>
    <s v="Pulled meter and plated until County inspects"/>
    <s v="Y"/>
    <m/>
    <m/>
    <s v="37.7425767,-120.9082600,50.600000,3D"/>
    <m/>
    <m/>
    <m/>
    <s v="Oakdale fire/209-552-3911"/>
    <m/>
    <s v="N"/>
    <s v="Y"/>
    <s v="N"/>
    <s v="Clear"/>
    <m/>
    <s v="Structures"/>
    <m/>
    <s v="Calm"/>
    <m/>
    <s v="3rd Party"/>
    <m/>
    <s v="Structure Only"/>
    <s v="kitchen, customer fell asleep while cooking per fire captain"/>
    <s v="Fire Dept"/>
    <m/>
    <s v="Overhead"/>
    <m/>
    <s v="N"/>
    <s v="Damage to kitchen, Fire dept stated pge not involved"/>
    <s v="PG&amp;E Employee"/>
    <m/>
    <m/>
    <m/>
    <m/>
    <s v="  "/>
    <m/>
    <m/>
    <m/>
    <m/>
    <m/>
    <m/>
    <m/>
    <m/>
    <m/>
    <m/>
    <m/>
    <m/>
    <m/>
    <m/>
    <m/>
    <m/>
    <m/>
    <m/>
    <m/>
    <m/>
    <m/>
    <m/>
    <m/>
    <m/>
    <m/>
    <m/>
    <m/>
    <m/>
    <m/>
    <m/>
    <m/>
    <m/>
    <m/>
    <m/>
    <m/>
    <m/>
    <m/>
    <m/>
    <m/>
    <m/>
    <m/>
    <m/>
    <m/>
    <m/>
    <m/>
    <m/>
    <m/>
  </r>
  <r>
    <n v="286"/>
    <s v="JZCY"/>
    <s v="3 - QC Complete"/>
    <n v="44281"/>
    <n v="44617"/>
    <s v="Disconnect, not attributable to PG&amp;E."/>
    <s v="\\fxshare-nas05\quotashare-fs01\ESA\5 - Ignition Tracking\2021_Ignition_QC_Folders\20210325_nan_nan_nan_2606396892"/>
    <s v=" "/>
    <m/>
    <m/>
    <m/>
    <m/>
    <m/>
    <s v="Not In Scope"/>
    <m/>
    <m/>
    <m/>
    <m/>
    <m/>
    <m/>
    <m/>
    <m/>
    <m/>
    <m/>
    <m/>
    <m/>
    <m/>
    <m/>
    <m/>
    <m/>
    <m/>
    <m/>
    <m/>
    <m/>
    <m/>
    <m/>
    <m/>
    <m/>
    <m/>
    <m/>
    <m/>
    <m/>
    <m/>
    <m/>
    <m/>
    <m/>
    <m/>
    <m/>
    <m/>
    <m/>
    <m/>
    <m/>
    <m/>
    <m/>
    <m/>
    <m/>
    <m/>
    <m/>
    <m/>
    <m/>
    <s v=" "/>
    <x v="275"/>
    <s v="18:57:00"/>
    <m/>
    <m/>
    <s v="FAS"/>
    <s v="N"/>
    <s v="N"/>
    <m/>
    <m/>
    <m/>
    <n v="2606396892"/>
    <m/>
    <m/>
    <m/>
    <m/>
    <s v=" "/>
    <x v="0"/>
    <x v="1"/>
    <s v="N"/>
    <s v="N"/>
    <s v="N"/>
    <s v="Disconnect, not attributable to PG&amp;E."/>
    <s v="Not PG&amp;E"/>
    <s v="Building"/>
    <m/>
    <m/>
    <m/>
    <s v="Structure-only"/>
    <m/>
    <m/>
    <m/>
    <m/>
    <m/>
    <s v="Other Fire: Non-PG&amp;E related"/>
    <m/>
    <m/>
    <m/>
    <s v="Underbuild"/>
    <x v="1"/>
    <m/>
    <m/>
    <m/>
    <s v=" "/>
    <x v="0"/>
    <n v="37.641041700000002"/>
    <n v="-122.07563330000001"/>
    <s v="Alameda"/>
    <s v="MT EDEN 1109"/>
    <n v="12000"/>
    <m/>
    <x v="0"/>
    <s v="Hayward FD"/>
    <s v="Urban"/>
    <m/>
    <m/>
    <s v="N"/>
    <m/>
    <m/>
    <m/>
    <m/>
    <s v="N"/>
    <s v="N"/>
    <m/>
    <m/>
    <s v="2021-03-26"/>
    <m/>
    <m/>
    <m/>
    <m/>
    <m/>
    <m/>
    <m/>
    <m/>
    <m/>
    <m/>
    <m/>
    <m/>
    <m/>
    <m/>
    <m/>
    <m/>
    <m/>
    <m/>
    <m/>
    <s v="  "/>
    <s v="MISSION"/>
    <s v="HAYWARD 06"/>
    <s v="18:57"/>
    <n v="44280"/>
    <m/>
    <n v="2606396892"/>
    <n v="565"/>
    <s v="SCHAFER RD"/>
    <s v="HAYWARD"/>
    <n v="37.641071999999987"/>
    <n v="-122.075895"/>
    <s v="M2TJJSX"/>
    <s v="STEWART, JOHN"/>
    <n v="13761108"/>
    <s v="20210325 19:30"/>
    <n v="1121"/>
    <m/>
    <s v="Disconnected at pedestal per HFD"/>
    <s v="Y"/>
    <m/>
    <m/>
    <s v="37.6410417,-122.0756333,1.000000,3D"/>
    <m/>
    <m/>
    <s v="Fire inside duplex.  Removed meter from pedestal at SE corner of property."/>
    <s v="Hayward Fire Dept."/>
    <m/>
    <s v="N"/>
    <s v="N"/>
    <s v="N"/>
    <s v="Clear"/>
    <m/>
    <s v="Structures"/>
    <m/>
    <s v="Calm"/>
    <m/>
    <s v="3rd Party"/>
    <m/>
    <s v="Structure Only"/>
    <m/>
    <s v="Fire Dept"/>
    <m/>
    <s v="Underbuild"/>
    <m/>
    <s v="N"/>
    <m/>
    <m/>
    <m/>
    <m/>
    <m/>
    <m/>
    <s v="  "/>
    <m/>
    <m/>
    <m/>
    <m/>
    <m/>
    <m/>
    <m/>
    <m/>
    <m/>
    <m/>
    <m/>
    <m/>
    <m/>
    <m/>
    <m/>
    <m/>
    <m/>
    <m/>
    <m/>
    <m/>
    <m/>
    <m/>
    <m/>
    <m/>
    <m/>
    <m/>
    <m/>
    <m/>
    <m/>
    <m/>
    <m/>
    <m/>
    <m/>
    <m/>
    <m/>
    <m/>
    <m/>
    <m/>
    <m/>
    <m/>
    <m/>
    <m/>
    <m/>
    <m/>
    <m/>
    <m/>
    <m/>
  </r>
  <r>
    <n v="285"/>
    <s v="TLAL"/>
    <s v="3 - QC Complete"/>
    <n v="44299"/>
    <n v="44617"/>
    <s v="Underground neutral failure, the ensuing fire was greater than 1 linear meter; OIS: 1298189; FOID: T005250030; EC: 120693014; PM: 44705157; Circuit ID: 162111101, SAP ID: 107116376"/>
    <s v="\\fxshare-nas05\quotashare-fs01\ESA\5 - Ignition Tracking\2021_Ignition_QC_Folders\20210325_1298189_nan_nan_T005250030"/>
    <s v=" "/>
    <m/>
    <s v="TLAL"/>
    <s v="Outage Time, Type of Construction, Failure Sub-Driver Updated; Uploaded Photo"/>
    <n v="44299"/>
    <m/>
    <s v="Not In Scope"/>
    <m/>
    <m/>
    <m/>
    <m/>
    <m/>
    <m/>
    <m/>
    <m/>
    <m/>
    <m/>
    <m/>
    <m/>
    <m/>
    <m/>
    <m/>
    <m/>
    <m/>
    <m/>
    <m/>
    <m/>
    <m/>
    <m/>
    <m/>
    <m/>
    <m/>
    <m/>
    <m/>
    <m/>
    <m/>
    <m/>
    <m/>
    <m/>
    <m/>
    <m/>
    <m/>
    <m/>
    <m/>
    <m/>
    <m/>
    <m/>
    <m/>
    <m/>
    <m/>
    <m/>
    <m/>
    <m/>
    <s v=" "/>
    <x v="275"/>
    <s v="16:13:00"/>
    <n v="44280"/>
    <s v="16:12:00"/>
    <s v="FAS"/>
    <s v="N"/>
    <s v="N"/>
    <n v="1298189"/>
    <m/>
    <m/>
    <s v="T005250030"/>
    <n v="120693014"/>
    <m/>
    <m/>
    <s v="PG&amp;E_285_Ignition_20210325_1.jpg"/>
    <s v=" "/>
    <x v="1"/>
    <x v="0"/>
    <s v="Y"/>
    <s v="Y"/>
    <s v="N"/>
    <s v="On March 25, 2021 at 1629 hours, a PG&amp;E Troubleman patrolled the Lodi 1101 12kV Underground Distribution Circuit number 162111101, in the Local Responsibility area near 167 Evelyn Court in Woodbridge. He observed 15' of no good damaged 1/0 AL Triplex underground secondary neutral conductor and a fire. Initial analysis indicates the ignition was caused by PG&amp;E underground equipment failure. The Woodbridge Fire Department responded to and extinguished the fire. All the repairs were completed to our equipment on March 30, 2021. This information is preliminary."/>
    <s v="PG&amp;E"/>
    <s v="Other"/>
    <s v="Conductor - Underground Neutral"/>
    <s v="D"/>
    <s v="D"/>
    <s v="&lt;3 meters of linear travel"/>
    <m/>
    <m/>
    <m/>
    <m/>
    <m/>
    <s v="Equipment - PG&amp;E"/>
    <s v="All types of equipment / facility failure"/>
    <s v="Conductor failure-all"/>
    <s v="N"/>
    <s v="Underground"/>
    <x v="2"/>
    <s v="Conductor - Underground Service"/>
    <s v="Conductor - Underground Neutral"/>
    <n v="107116376"/>
    <s v=" "/>
    <x v="0"/>
    <n v="38.157215000000001"/>
    <n v="-121.314125"/>
    <s v="San Joaquin"/>
    <s v="LODI 1101"/>
    <s v="0-750"/>
    <m/>
    <x v="0"/>
    <s v="Woodbridge FD"/>
    <s v="Urban"/>
    <m/>
    <m/>
    <s v="N"/>
    <m/>
    <m/>
    <m/>
    <m/>
    <s v="N"/>
    <s v="N"/>
    <m/>
    <m/>
    <s v="2021-03-26"/>
    <m/>
    <m/>
    <m/>
    <m/>
    <m/>
    <m/>
    <m/>
    <m/>
    <m/>
    <m/>
    <m/>
    <m/>
    <m/>
    <m/>
    <m/>
    <m/>
    <m/>
    <m/>
    <m/>
    <s v="  "/>
    <s v="STOCKTON"/>
    <s v="STOCKTON 01"/>
    <s v="16:13"/>
    <n v="44280"/>
    <n v="1298189"/>
    <s v="T005250030"/>
    <n v="167"/>
    <s v="EVELYN CT"/>
    <s v="WOODBRIDGE"/>
    <n v="38.156680000000001"/>
    <n v="-121.31419"/>
    <s v="Q4TMCF9"/>
    <s v="FETZ, MICHAEL"/>
    <n v="162111101"/>
    <s v="20210325 16:53"/>
    <n v="9140"/>
    <n v="1"/>
    <s v="NG nuetral. submitted A Tag for crew to repair nuetral"/>
    <s v="Y"/>
    <n v="1"/>
    <s v="\\fxshare-nas05\quotashare-fs01\ESA\5 - Ignition Tracking\Fire_Tab_Attachment_Files"/>
    <m/>
    <n v="38.157215000000001"/>
    <n v="-121.314125"/>
    <m/>
    <s v="Woodbridge Fire Dept"/>
    <m/>
    <s v="N"/>
    <s v="Y"/>
    <m/>
    <s v="Clear"/>
    <m/>
    <s v="Structures"/>
    <m/>
    <s v="Breezy"/>
    <m/>
    <s v="PG&amp;E Equipment"/>
    <m/>
    <s v="1 meter - &lt; 3 meters"/>
    <m/>
    <s v="Fire Dept"/>
    <m/>
    <s v="Subsurface"/>
    <m/>
    <s v="N"/>
    <m/>
    <m/>
    <m/>
    <s v="UNDERGROUND"/>
    <s v="CONDUCTOR, UNDERGROUND"/>
    <s v="N"/>
    <s v="  "/>
    <m/>
    <m/>
    <m/>
    <m/>
    <m/>
    <m/>
    <m/>
    <m/>
    <m/>
    <m/>
    <m/>
    <m/>
    <m/>
    <m/>
    <m/>
    <m/>
    <m/>
    <m/>
    <m/>
    <m/>
    <m/>
    <m/>
    <m/>
    <m/>
    <m/>
    <m/>
    <m/>
    <m/>
    <m/>
    <m/>
    <m/>
    <m/>
    <m/>
    <m/>
    <m/>
    <m/>
    <m/>
    <m/>
    <m/>
    <m/>
    <m/>
    <m/>
    <m/>
    <m/>
    <m/>
    <m/>
    <m/>
  </r>
  <r>
    <n v="284"/>
    <s v="JZCY"/>
    <s v="3 - QC Complete"/>
    <n v="44281"/>
    <n v="44617"/>
    <s v="Duplicate of index #285."/>
    <s v="\\fxshare-nas05\quotashare-fs01\ESA\5 - Ignition Tracking\2021_Ignition_QC_Folders\20210325_nan_nan_nan_9817977786"/>
    <s v=" "/>
    <m/>
    <m/>
    <m/>
    <m/>
    <m/>
    <s v="Not In Scope"/>
    <m/>
    <m/>
    <m/>
    <m/>
    <m/>
    <m/>
    <m/>
    <m/>
    <m/>
    <m/>
    <m/>
    <m/>
    <m/>
    <m/>
    <m/>
    <m/>
    <m/>
    <m/>
    <m/>
    <m/>
    <m/>
    <m/>
    <m/>
    <m/>
    <m/>
    <m/>
    <m/>
    <m/>
    <m/>
    <m/>
    <m/>
    <m/>
    <m/>
    <m/>
    <m/>
    <m/>
    <m/>
    <m/>
    <m/>
    <m/>
    <m/>
    <m/>
    <m/>
    <m/>
    <m/>
    <m/>
    <s v=" "/>
    <x v="275"/>
    <s v="14:35:00"/>
    <m/>
    <m/>
    <s v="FAS"/>
    <s v="N"/>
    <s v="Y"/>
    <m/>
    <m/>
    <m/>
    <n v="9817977786"/>
    <m/>
    <m/>
    <m/>
    <m/>
    <s v=" "/>
    <x v="0"/>
    <x v="1"/>
    <s v="N"/>
    <s v="N"/>
    <s v="N"/>
    <s v="Duplicate of index #285."/>
    <s v="Not PG&amp;E"/>
    <s v="Building"/>
    <m/>
    <m/>
    <m/>
    <s v="Structure-only"/>
    <m/>
    <m/>
    <m/>
    <m/>
    <m/>
    <s v="Duplicate"/>
    <m/>
    <m/>
    <m/>
    <s v="Underbuild"/>
    <x v="1"/>
    <m/>
    <m/>
    <m/>
    <s v=" "/>
    <x v="0"/>
    <n v="38.157215000000001"/>
    <n v="-121.314125"/>
    <s v="San Joaquin"/>
    <s v="LODI 1101"/>
    <n v="12000"/>
    <m/>
    <x v="0"/>
    <s v="Woodbridge FD"/>
    <s v="Urban"/>
    <m/>
    <m/>
    <s v="N"/>
    <m/>
    <m/>
    <m/>
    <m/>
    <s v="N"/>
    <s v="N"/>
    <m/>
    <m/>
    <s v="2021-03-26"/>
    <m/>
    <m/>
    <m/>
    <m/>
    <m/>
    <m/>
    <m/>
    <m/>
    <m/>
    <m/>
    <m/>
    <m/>
    <m/>
    <m/>
    <m/>
    <m/>
    <m/>
    <m/>
    <m/>
    <s v="  "/>
    <s v="STOCKTON"/>
    <s v="STOCKTON 01"/>
    <s v="14:35"/>
    <n v="44280"/>
    <m/>
    <n v="9817977786"/>
    <n v="167"/>
    <s v="EVELYN CT"/>
    <s v="WOODBRIDGE"/>
    <n v="38.156844"/>
    <n v="-121.31429300000001"/>
    <s v="Q4TMCF9"/>
    <s v="FETZ, MICHAEL"/>
    <n v="162111101"/>
    <s v="20210325 16:28"/>
    <n v="1123"/>
    <m/>
    <s v="NG service nuetral. Submitted A Tag for crew to fix"/>
    <s v="Y"/>
    <n v="1"/>
    <s v="\\fxshare-nas05\quotashare-fs01\ESA\5 - Ignition Tracking\Fire_Tab_Attachment_Files"/>
    <m/>
    <n v="38.157215000000001"/>
    <n v="-121.314125"/>
    <m/>
    <s v="Woodbridge Fire Dept"/>
    <m/>
    <s v="N"/>
    <s v="Y"/>
    <s v="Y"/>
    <s v="Clear"/>
    <m/>
    <s v="Structures"/>
    <m/>
    <s v="Breezy"/>
    <m/>
    <s v="PG&amp;E Equipment"/>
    <m/>
    <s v="&lt; 1 meter"/>
    <m/>
    <s v="Fire Dept"/>
    <m/>
    <s v="Underbuild"/>
    <m/>
    <s v="N"/>
    <m/>
    <m/>
    <m/>
    <m/>
    <m/>
    <m/>
    <s v="  "/>
    <m/>
    <m/>
    <m/>
    <m/>
    <m/>
    <m/>
    <m/>
    <m/>
    <m/>
    <m/>
    <m/>
    <m/>
    <m/>
    <m/>
    <m/>
    <m/>
    <m/>
    <m/>
    <m/>
    <m/>
    <m/>
    <m/>
    <m/>
    <m/>
    <m/>
    <m/>
    <m/>
    <m/>
    <m/>
    <m/>
    <m/>
    <m/>
    <m/>
    <m/>
    <m/>
    <m/>
    <m/>
    <m/>
    <m/>
    <m/>
    <m/>
    <m/>
    <m/>
    <m/>
    <m/>
    <m/>
    <m/>
  </r>
  <r>
    <n v="283"/>
    <s v="S7RM"/>
    <s v="3 - QC Complete"/>
    <n v="44301"/>
    <n v="44617"/>
    <s v="A conductor failed due to a tree falling into the line.  The ensuing fire was less than 1 linear meter."/>
    <s v="\\fxshare-nas05\quotashare-fs01\ESA\5 - Ignition Tracking\2021_Ignition_QC_Folders\20210325_1297701_21-0041019_nan_T005249846"/>
    <s v=" "/>
    <m/>
    <s v="AGFC"/>
    <s v="Error found with fire size, suspected initiating event, failure driver and failure sub driver. This incident was greater than one meter and was caused by tree contact."/>
    <m/>
    <m/>
    <s v="Not Assigned"/>
    <s v="Not Required"/>
    <m/>
    <m/>
    <s v="Not Required"/>
    <m/>
    <m/>
    <m/>
    <m/>
    <m/>
    <m/>
    <m/>
    <s v="Complete"/>
    <s v="Trunk (Stand Structure Change)"/>
    <m/>
    <m/>
    <m/>
    <m/>
    <m/>
    <m/>
    <m/>
    <m/>
    <m/>
    <m/>
    <m/>
    <m/>
    <m/>
    <m/>
    <m/>
    <m/>
    <m/>
    <m/>
    <m/>
    <s v="Y"/>
    <n v="44298"/>
    <m/>
    <s v="Albion/Little River FD"/>
    <s v="&amp;(707) 937-0888"/>
    <s v="Awaiting a response from FD"/>
    <m/>
    <m/>
    <m/>
    <m/>
    <m/>
    <m/>
    <m/>
    <m/>
    <s v=" "/>
    <x v="275"/>
    <s v="13:00:00"/>
    <n v="44280"/>
    <s v="12:54:00"/>
    <s v="FAS"/>
    <s v="N"/>
    <s v="N"/>
    <n v="1297701"/>
    <s v="21-0041019"/>
    <m/>
    <s v="T005249846"/>
    <s v="120691996, PM#44705040"/>
    <m/>
    <m/>
    <s v="NO PHOTO"/>
    <s v=" "/>
    <x v="1"/>
    <x v="0"/>
    <s v="Y"/>
    <s v="Y"/>
    <s v="N"/>
    <s v="On March 25th, 2021 at 13:00 hrs. a PG &amp; E Troubleman was dispatched to the Elk 1101 12KV distribution circuit near Albion Ridge Road in the town of Albion in response to a report of a tree that had fallen into a line, causing an outage with wire on the ground, a damaged conductor and a small fire.  Initial analysis indicates that the falling tree brought down the line and damaged the conductor.  According to the responding troubleman, the tree appeared healthy, the resulting fire was approximately 4 X 4 feet in size, the fire was smoldering upon his arrival and it was suppressed by the Albion/Little River FD.  The troubleman replaced the conductor on 3/25/2021 and service was restored at 16:03 hours.  "/>
    <s v="PG&amp;E"/>
    <s v="Vegetation"/>
    <m/>
    <s v="D"/>
    <s v="D"/>
    <s v="&lt;3 meters of linear travel"/>
    <s v="Approximately 4 X 4 feet according to phone call from troubleman."/>
    <m/>
    <m/>
    <m/>
    <m/>
    <s v="Vegetation"/>
    <s v="Contact from object"/>
    <s v="Veg. contact"/>
    <s v="N"/>
    <s v="Overhead"/>
    <x v="0"/>
    <s v="Conductor - Primary"/>
    <s v="Conductor"/>
    <s v="103603935, 102206751"/>
    <s v=" "/>
    <x v="1"/>
    <n v="39.228205000000003"/>
    <n v="-123.74248830000001"/>
    <s v="Mendocino"/>
    <s v="ELK 1101"/>
    <n v="12000"/>
    <m/>
    <x v="0"/>
    <s v="Albion Little River FD"/>
    <s v="Conifer Forest"/>
    <m/>
    <m/>
    <s v="N"/>
    <m/>
    <m/>
    <n v="140"/>
    <m/>
    <s v="N"/>
    <s v="N"/>
    <m/>
    <m/>
    <s v="2021-03-26"/>
    <n v="39.228208299999999"/>
    <n v="-123.7424783"/>
    <n v="44296"/>
    <s v="Unverified"/>
    <s v="UNABLE TO LOCATE TREE"/>
    <m/>
    <m/>
    <m/>
    <m/>
    <m/>
    <m/>
    <m/>
    <m/>
    <m/>
    <m/>
    <m/>
    <m/>
    <m/>
    <m/>
    <s v="  "/>
    <s v="NORTH COAST"/>
    <s v="FORT BRAGG 01"/>
    <s v="13:00"/>
    <n v="44280"/>
    <n v="1297701"/>
    <s v="T005249846"/>
    <n v="3320"/>
    <s v="ALBION RIDGE RD"/>
    <s v="ALBION"/>
    <n v="39.227699999999999"/>
    <n v="-123.74245000000001"/>
    <s v="W2TDMGC"/>
    <s v="GARCIA, DAN"/>
    <n v="42981101"/>
    <s v="20210325 14:16"/>
    <n v="9002"/>
    <m/>
    <s v="crew to make repairs to down line"/>
    <s v="Y"/>
    <m/>
    <m/>
    <s v="39.2282050,-123.7424883,144.200000,3D"/>
    <m/>
    <m/>
    <s v="just south of pole id# 103603935"/>
    <s v="albion fire dept"/>
    <m/>
    <s v="N"/>
    <s v="Y"/>
    <m/>
    <s v="Clear"/>
    <m/>
    <s v="Private Land"/>
    <m/>
    <s v="Gusty"/>
    <m/>
    <s v="Vegetation"/>
    <m/>
    <s v="&lt; 1 meter"/>
    <m/>
    <s v="Fire Dept"/>
    <m/>
    <s v="Overhead"/>
    <m/>
    <s v="N"/>
    <m/>
    <m/>
    <m/>
    <s v="TREE-FELL INTO LINE"/>
    <s v="CONDUCTOR, OVERHEAD"/>
    <s v="N"/>
    <s v="  "/>
    <s v="Unplanned"/>
    <s v="Humboldt"/>
    <s v="Ukiah"/>
    <s v="042981101, ELK-1101"/>
    <s v="21-0041019"/>
    <s v="Unplanned"/>
    <s v="Clear;32-90 F"/>
    <s v="5"/>
    <m/>
    <s v="YES"/>
    <s v="Line to Ground"/>
    <s v="Sustained"/>
    <s v="No"/>
    <s v="94127"/>
    <s v="OH"/>
    <s v="Fuse"/>
    <n v="1297701"/>
    <s v="Conductor, Overhead, Broken, wire on ground"/>
    <m/>
    <s v="03/25/21 14:35"/>
    <m/>
    <s v="33001 ALBION RIDGE RD, ALBION"/>
    <s v="1 LD SIDE OF FUSES"/>
    <m/>
    <m/>
    <m/>
    <s v="No"/>
    <s v="Vegetation, Tree - fell into line"/>
    <m/>
    <s v="No"/>
    <m/>
    <m/>
    <s v="ZAE1"/>
    <s v="Distribution Circuit"/>
    <s v="A5GB"/>
    <s v="03/25/21 12:54"/>
    <s v="Not Required"/>
    <m/>
    <m/>
    <s v="No"/>
    <n v="1615063"/>
    <s v="21-0041019"/>
    <s v="94127"/>
    <n v="42981101"/>
    <s v="03/25/21 12:54"/>
    <n v="44705040"/>
    <m/>
  </r>
  <r>
    <n v="282"/>
    <s v="B1HE"/>
    <s v="3 - QC Complete"/>
    <n v="44306"/>
    <n v="44617"/>
    <s v="A conductor broke, resulting in a line to ground fault. The ensuing fire was 3 meters - 0.25 acres.  4/12/21- Reached out to Tman for additional info and photos."/>
    <s v="\\fxshare-nas05\quotashare-fs01\ESA\5 - Ignition Tracking\2021_Ignition_QC_Folders\20210325_1296663_21-0040732_nan_T005249416"/>
    <s v=" "/>
    <m/>
    <s v="B1HE"/>
    <s v="Corrected outage time"/>
    <n v="44298"/>
    <m/>
    <s v="Not In Scope"/>
    <m/>
    <m/>
    <m/>
    <m/>
    <m/>
    <m/>
    <m/>
    <m/>
    <m/>
    <m/>
    <m/>
    <m/>
    <m/>
    <m/>
    <m/>
    <m/>
    <m/>
    <m/>
    <m/>
    <m/>
    <m/>
    <m/>
    <m/>
    <m/>
    <m/>
    <m/>
    <m/>
    <m/>
    <m/>
    <m/>
    <m/>
    <m/>
    <m/>
    <m/>
    <m/>
    <m/>
    <m/>
    <m/>
    <m/>
    <m/>
    <m/>
    <m/>
    <m/>
    <m/>
    <m/>
    <m/>
    <s v=" "/>
    <x v="275"/>
    <s v="08:15:00"/>
    <n v="44280"/>
    <s v="06:59:00"/>
    <s v="FAS"/>
    <s v="N"/>
    <s v="N"/>
    <n v="1296663"/>
    <s v="21-0040732"/>
    <m/>
    <s v="T005249416"/>
    <s v="120689497, PM# 44704027"/>
    <m/>
    <m/>
    <s v="PG&amp;E_282_IGNITION_20210325_1.jpg"/>
    <s v=" "/>
    <x v="1"/>
    <x v="0"/>
    <s v="Y"/>
    <s v="Y"/>
    <s v="N"/>
    <s v="On March 25th, 2021 at 0815 hours, a PG&amp;E Troubleman was dispatched to the Daly City 1104 12 kv Distribution Circuit on Palmetto Ave near Westline Dr, Pacifica in response to a Complete Out-3 Phase tag. Initial analysis indicates an OH conductor failed near pole 100309056 and caused one phase to fall to ground causing an outage and igniting a brush fire. Upon the conductor falling to ground it created an outage for 547 customers. The ensuing fire was approximately 3 meters - 0.25 acres in size and was extinguished by the San Mateo Fire Department. A crew was dispatched to replace the damaged conductor. The repairs were made and all customers we restored on March 25th, 2021 at 1444 hours."/>
    <s v="PG&amp;E"/>
    <s v="Vegetation"/>
    <m/>
    <s v="D"/>
    <s v="D"/>
    <s v="&lt;0.25"/>
    <m/>
    <m/>
    <m/>
    <m/>
    <m/>
    <s v="Equipment - PG&amp;E"/>
    <s v="All types of equipment / facility failure"/>
    <s v="Conductor failure-all"/>
    <s v="N"/>
    <s v="Overhead"/>
    <x v="0"/>
    <s v="Conductor - Primary"/>
    <s v="Conductor"/>
    <n v="100309056"/>
    <s v=" "/>
    <x v="0"/>
    <n v="37.658256999999999"/>
    <n v="-122.491247"/>
    <s v="San Mateo"/>
    <s v="DALY CITY 1104"/>
    <n v="12000"/>
    <m/>
    <x v="0"/>
    <s v="San Mateo FD"/>
    <s v="Shrub"/>
    <m/>
    <m/>
    <s v="N"/>
    <m/>
    <m/>
    <m/>
    <m/>
    <s v="N"/>
    <s v="N"/>
    <m/>
    <m/>
    <s v="2021-03-26"/>
    <m/>
    <m/>
    <m/>
    <m/>
    <m/>
    <m/>
    <m/>
    <m/>
    <m/>
    <m/>
    <m/>
    <m/>
    <m/>
    <m/>
    <m/>
    <m/>
    <m/>
    <m/>
    <m/>
    <s v="  "/>
    <s v="PENINSULA"/>
    <s v="COLMA 04"/>
    <s v="08:15"/>
    <n v="44280"/>
    <n v="1296663"/>
    <s v="T005249416"/>
    <n v="5009"/>
    <s v="PALMETTO AVE"/>
    <s v="PACIFICA"/>
    <n v="37.664270000000002"/>
    <n v="-122.48287999999999"/>
    <s v="P2TSJK9"/>
    <s v="KUHLS, STEVE"/>
    <n v="22641104"/>
    <s v="20210325 08:45"/>
    <n v="9260"/>
    <n v="1"/>
    <s v="5 man crew to put up 250cu 1 span 2sol cu"/>
    <s v="Y"/>
    <m/>
    <m/>
    <m/>
    <n v="37.658256999999999"/>
    <n v="-122.491247"/>
    <s v="wire came down from pole listed by sap # stayed energized in brush pole-pole"/>
    <s v="san mateo county"/>
    <n v="100309056"/>
    <s v="N"/>
    <s v="Y"/>
    <m/>
    <s v="Other (Comments)"/>
    <s v="cold foggy "/>
    <s v="County Land"/>
    <m/>
    <s v="Breezy"/>
    <m/>
    <s v="PG&amp;E Equipment"/>
    <m/>
    <s v="3 meters - 0.25 Acres"/>
    <m/>
    <s v="Fire Dept"/>
    <m/>
    <s v="Overhead"/>
    <m/>
    <s v="Y"/>
    <s v="photos"/>
    <s v="PG&amp;E Employee"/>
    <m/>
    <s v="PATROL-FOUND NOTHING"/>
    <s v="CONDUCTOR, OVERHEAD"/>
    <s v="Y"/>
    <s v="  "/>
    <s v="Unplanned"/>
    <s v="Peninsula"/>
    <s v="Colma"/>
    <s v="022641104, DALY CITY-1104"/>
    <s v="21-0040732"/>
    <s v="Unplanned"/>
    <s v="Clear;32-90 F"/>
    <s v="547"/>
    <n v="72138"/>
    <s v="YES"/>
    <s v="Line to Ground"/>
    <s v="Sustained"/>
    <s v="No"/>
    <s v="533461"/>
    <s v="OH"/>
    <s v="Switch"/>
    <n v="1296663"/>
    <s v="Other, Broken"/>
    <m/>
    <s v="03/25/21 08:17"/>
    <m/>
    <s v="103 edgewood dr"/>
    <s v="KUHLS, STEVE / 650-444-4874: 5 man crew to put up 250cu 1 span 2sol cu"/>
    <s v="SW 75545 OPEN"/>
    <s v="AUTO COPPER BUMP SLEEVE FAILED &amp; CAUSED WIRE DOWN PER ORLANDO "/>
    <m/>
    <s v="No"/>
    <s v="Equipment Failure/Involved, Overhead"/>
    <m/>
    <s v="No"/>
    <m/>
    <m/>
    <s v="A5MT"/>
    <s v="Distribution Circuit"/>
    <s v="EQV2"/>
    <s v="03/25/21 06:59"/>
    <s v="Not Required"/>
    <s v="03/25/21 15:00"/>
    <m/>
    <s v="No"/>
    <n v="1614831"/>
    <s v="21-0040732"/>
    <s v="533461"/>
    <n v="22641104"/>
    <s v="03/25/21 06:59"/>
    <n v="44704027"/>
    <m/>
  </r>
  <r>
    <n v="281"/>
    <s v="JZCY"/>
    <s v="3 - QC Complete"/>
    <n v="44280"/>
    <n v="44617"/>
    <s v="Structure fire, not attributable to PG&amp;E"/>
    <s v="\\fxshare-nas05\quotashare-fs01\ESA\5 - Ignition Tracking\2021_Ignition_QC_Folders\20210325_nan_nan_nan_7734273793"/>
    <s v=" "/>
    <m/>
    <m/>
    <m/>
    <m/>
    <m/>
    <s v="Not In Scope"/>
    <m/>
    <m/>
    <m/>
    <m/>
    <m/>
    <m/>
    <m/>
    <m/>
    <m/>
    <m/>
    <m/>
    <m/>
    <m/>
    <n v="43943"/>
    <n v="44347"/>
    <m/>
    <s v="Unable to locate tree-VM"/>
    <s v="N"/>
    <m/>
    <m/>
    <m/>
    <m/>
    <m/>
    <s v="Fire Incident Report"/>
    <m/>
    <m/>
    <m/>
    <m/>
    <m/>
    <m/>
    <m/>
    <m/>
    <m/>
    <m/>
    <m/>
    <m/>
    <m/>
    <m/>
    <m/>
    <m/>
    <m/>
    <m/>
    <m/>
    <m/>
    <m/>
    <m/>
    <s v=" "/>
    <x v="275"/>
    <s v="06:41:00"/>
    <m/>
    <m/>
    <s v="FAS"/>
    <s v="N"/>
    <s v="N"/>
    <m/>
    <m/>
    <m/>
    <n v="7734273793"/>
    <m/>
    <m/>
    <m/>
    <m/>
    <s v=" "/>
    <x v="0"/>
    <x v="1"/>
    <s v="N"/>
    <s v="N"/>
    <s v="N"/>
    <s v="Structure fire, not attributable to PG&amp;E"/>
    <s v="Not PG&amp;E"/>
    <s v="Building"/>
    <m/>
    <m/>
    <m/>
    <s v="&lt;3 meters of linear travel"/>
    <m/>
    <m/>
    <m/>
    <m/>
    <m/>
    <s v="Other Fire: Non-PG&amp;E related"/>
    <m/>
    <m/>
    <m/>
    <s v="Other (Comments)"/>
    <x v="1"/>
    <m/>
    <m/>
    <m/>
    <s v=" "/>
    <x v="0"/>
    <n v="36.626131700000002"/>
    <n v="-119.791585"/>
    <s v="Fresno"/>
    <s v="BOWLES 1104"/>
    <n v="12000"/>
    <m/>
    <x v="0"/>
    <s v="Fresno County FD"/>
    <s v="Agriculture"/>
    <m/>
    <m/>
    <s v="N"/>
    <m/>
    <m/>
    <m/>
    <m/>
    <s v="N"/>
    <s v="N"/>
    <m/>
    <m/>
    <s v="2021-03-26"/>
    <m/>
    <m/>
    <m/>
    <m/>
    <m/>
    <m/>
    <m/>
    <m/>
    <m/>
    <m/>
    <m/>
    <m/>
    <m/>
    <m/>
    <m/>
    <m/>
    <m/>
    <m/>
    <m/>
    <s v="  "/>
    <s v="FRESNO"/>
    <s v="SELMA  02"/>
    <s v="06:41"/>
    <n v="44280"/>
    <m/>
    <n v="7734273793"/>
    <n v="7520"/>
    <s v="S ELM AVE"/>
    <s v="FRESNO"/>
    <n v="36.626561000000002"/>
    <n v="-119.79069699999999"/>
    <s v="F6TJMRY"/>
    <s v="ROGERS, JAMES"/>
    <n v="253531104"/>
    <s v="20210325 07:26"/>
    <n v="1121"/>
    <m/>
    <s v="FIRE ON PROPERTY AT TRAILER NO ELECTRICITY AT SITE"/>
    <s v="Y"/>
    <m/>
    <m/>
    <s v="36.6261317,-119.7915850,69.300000,3D"/>
    <m/>
    <m/>
    <m/>
    <s v="FRESNO COUNTY"/>
    <m/>
    <s v="Y"/>
    <s v="Y"/>
    <s v="N"/>
    <s v="Clear"/>
    <m/>
    <s v="Vehicle"/>
    <m/>
    <s v="Calm"/>
    <m/>
    <s v="Unknown"/>
    <m/>
    <s v="Structure Only"/>
    <m/>
    <s v="Fire Dept"/>
    <m/>
    <s v="Other (Comments)"/>
    <s v="UNKNOWN MAKE OF TRAILER"/>
    <s v="N"/>
    <m/>
    <m/>
    <m/>
    <m/>
    <m/>
    <m/>
    <s v="  "/>
    <m/>
    <m/>
    <m/>
    <m/>
    <m/>
    <m/>
    <m/>
    <m/>
    <m/>
    <m/>
    <m/>
    <m/>
    <m/>
    <m/>
    <m/>
    <m/>
    <m/>
    <m/>
    <m/>
    <m/>
    <m/>
    <m/>
    <m/>
    <m/>
    <m/>
    <m/>
    <m/>
    <m/>
    <m/>
    <m/>
    <m/>
    <m/>
    <m/>
    <m/>
    <m/>
    <m/>
    <m/>
    <m/>
    <m/>
    <m/>
    <m/>
    <m/>
    <m/>
    <m/>
    <m/>
    <m/>
    <m/>
  </r>
  <r>
    <n v="953"/>
    <s v="G3BA"/>
    <s v="3 - QC Complete"/>
    <n v="44392"/>
    <n v="44617"/>
    <s v="1580 KOOSER RD in San Jose; pole fire; tman didn't find cause and suspected transmission towers tracking; fire report however said this was caused by arcing transformer"/>
    <s v="\\fxshare-nas05\quotashare-fs01\ESA\5 - Ignition Tracking\Action Items, CAP Items, Missed Ignitions\Missed_Ignitions_Audit\20210324_14669_nan_8521192814"/>
    <s v=" "/>
    <s v="Y"/>
    <s v="G3BA"/>
    <s v="Updated Outage Time; added tman contact info; changed Suspected Initiating Event, Failure Driver; changed asset number associated to transformer number"/>
    <m/>
    <m/>
    <s v="Not In Scope"/>
    <m/>
    <m/>
    <m/>
    <m/>
    <m/>
    <m/>
    <m/>
    <m/>
    <m/>
    <m/>
    <m/>
    <m/>
    <m/>
    <m/>
    <m/>
    <m/>
    <m/>
    <m/>
    <m/>
    <m/>
    <m/>
    <m/>
    <m/>
    <m/>
    <m/>
    <m/>
    <m/>
    <m/>
    <m/>
    <m/>
    <m/>
    <m/>
    <m/>
    <m/>
    <m/>
    <m/>
    <m/>
    <m/>
    <m/>
    <s v="N"/>
    <m/>
    <m/>
    <s v="PJMR"/>
    <s v="Phil Montoya: 4082048667"/>
    <m/>
    <m/>
    <s v=" "/>
    <x v="276"/>
    <s v="07:13:00"/>
    <n v="44279"/>
    <s v="05:47:00"/>
    <s v="FAS"/>
    <s v="Y"/>
    <s v="N"/>
    <m/>
    <m/>
    <m/>
    <n v="8521192814"/>
    <m/>
    <m/>
    <m/>
    <s v="No Photo"/>
    <s v=" "/>
    <x v="1"/>
    <x v="0"/>
    <s v="Y"/>
    <s v="Y"/>
    <s v="N"/>
    <s v="On March 24, 2021 PG&amp;E was notified of a fire at on Kooser Rd in San Jose by San Jose FD at 07:18 hours.  Upon arrival, PG&amp;E Troubleman did not find any issue with any of the PG&amp;E assets. The San Jose FD reported that an arc from the transformer ignited the fire below. The fire was approximately 5x10' in size and was suppressed by San Jose Fire Department. There were no damages to PG&amp;E equipment warranting repair."/>
    <s v="PG&amp;E"/>
    <s v="Vegetation"/>
    <m/>
    <s v="D"/>
    <s v="D"/>
    <s v="&lt;0.25"/>
    <m/>
    <m/>
    <m/>
    <m/>
    <m/>
    <s v="Equipment - PG&amp;E"/>
    <s v="All types of equipment / facility failure"/>
    <s v="Transformer failure"/>
    <s v="Y"/>
    <s v="Overhead"/>
    <x v="0"/>
    <s v="Transformer"/>
    <m/>
    <n v="103569974"/>
    <s v=" "/>
    <x v="0"/>
    <n v="37.241985499999998"/>
    <n v="-121.9000094"/>
    <s v="Santa Clara"/>
    <s v="HICKS 2102"/>
    <n v="21000"/>
    <s v="HICKS 2102CB"/>
    <x v="0"/>
    <s v="San Jose FD"/>
    <s v="Urban"/>
    <s v="Grass Fuel Model"/>
    <m/>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280"/>
    <s v="JZCY"/>
    <s v="3 - QC Complete"/>
    <n v="44280"/>
    <n v="44617"/>
    <s v="Structure fire, not attributable to PG&amp;E"/>
    <s v="\\fxshare-nas05\quotashare-fs01\ESA\5 - Ignition Tracking\2021_Ignition_QC_Folders\20210324_nan_nan_nan_9703488320"/>
    <s v=" "/>
    <m/>
    <m/>
    <m/>
    <m/>
    <m/>
    <s v="Not In Scope"/>
    <m/>
    <m/>
    <m/>
    <m/>
    <m/>
    <m/>
    <m/>
    <m/>
    <m/>
    <m/>
    <m/>
    <m/>
    <m/>
    <m/>
    <m/>
    <m/>
    <m/>
    <m/>
    <m/>
    <m/>
    <m/>
    <m/>
    <m/>
    <m/>
    <m/>
    <m/>
    <m/>
    <m/>
    <m/>
    <m/>
    <m/>
    <m/>
    <m/>
    <m/>
    <m/>
    <m/>
    <m/>
    <m/>
    <m/>
    <m/>
    <m/>
    <m/>
    <m/>
    <m/>
    <m/>
    <m/>
    <s v=" "/>
    <x v="276"/>
    <s v="04:31:00"/>
    <m/>
    <m/>
    <s v="FAS"/>
    <s v="N"/>
    <s v="Y"/>
    <m/>
    <m/>
    <m/>
    <n v="9703488320"/>
    <m/>
    <m/>
    <m/>
    <m/>
    <s v=" "/>
    <x v="0"/>
    <x v="1"/>
    <s v="N"/>
    <s v="N"/>
    <s v="N"/>
    <s v="Structure fire, not attributable to PG&amp;E"/>
    <s v="Not PG&amp;E"/>
    <s v="Building"/>
    <m/>
    <m/>
    <m/>
    <s v="&lt;0.25"/>
    <m/>
    <m/>
    <m/>
    <m/>
    <m/>
    <s v="Duplicate"/>
    <m/>
    <m/>
    <m/>
    <s v="Overhead"/>
    <x v="1"/>
    <m/>
    <m/>
    <m/>
    <s v=" "/>
    <x v="1"/>
    <n v="38.211873300000001"/>
    <n v="-120.907605"/>
    <s v="Calaveras"/>
    <s v="CORRAL 1101"/>
    <n v="12000"/>
    <m/>
    <x v="0"/>
    <s v="Cal Fire"/>
    <s v="Hardwood Woodland"/>
    <m/>
    <m/>
    <s v="N"/>
    <m/>
    <m/>
    <n v="320"/>
    <m/>
    <s v="N"/>
    <s v="N"/>
    <m/>
    <m/>
    <s v="2021-03-26"/>
    <m/>
    <m/>
    <m/>
    <m/>
    <m/>
    <m/>
    <m/>
    <m/>
    <m/>
    <m/>
    <m/>
    <m/>
    <m/>
    <m/>
    <m/>
    <m/>
    <m/>
    <m/>
    <m/>
    <s v="  "/>
    <s v="STOCKTON"/>
    <s v="ANGELS CAMP 01"/>
    <s v="04:31"/>
    <n v="44279"/>
    <m/>
    <n v="9703488320"/>
    <n v="11963"/>
    <s v="BRANDY LN"/>
    <s v="WALLACE"/>
    <n v="38.212290000000003"/>
    <n v="-120.908916"/>
    <s v="Q1TTXSN"/>
    <s v="SILVA, TONY"/>
    <n v="162991101"/>
    <s v="20210324 05:28"/>
    <n v="2640"/>
    <n v="1"/>
    <s v="disconected service due to structure fire not caused by pge"/>
    <s v="Y"/>
    <m/>
    <m/>
    <s v="38.2118733,-120.9076050,111.000000,3D"/>
    <m/>
    <m/>
    <m/>
    <s v="cal fire"/>
    <m/>
    <s v="N"/>
    <s v="Y"/>
    <s v="Y"/>
    <s v="Clear"/>
    <m/>
    <s v="Structures"/>
    <m/>
    <s v="Calm"/>
    <m/>
    <s v="3rd Party"/>
    <m/>
    <s v="Structure Only"/>
    <m/>
    <s v="Cal Fire"/>
    <m/>
    <s v="Overhead"/>
    <m/>
    <s v="N"/>
    <m/>
    <m/>
    <m/>
    <m/>
    <m/>
    <m/>
    <s v="  "/>
    <m/>
    <m/>
    <m/>
    <m/>
    <m/>
    <m/>
    <m/>
    <m/>
    <m/>
    <m/>
    <m/>
    <m/>
    <m/>
    <m/>
    <m/>
    <m/>
    <m/>
    <m/>
    <m/>
    <m/>
    <m/>
    <m/>
    <m/>
    <m/>
    <m/>
    <m/>
    <m/>
    <m/>
    <m/>
    <m/>
    <m/>
    <m/>
    <m/>
    <m/>
    <m/>
    <m/>
    <m/>
    <m/>
    <m/>
    <m/>
    <m/>
    <m/>
    <m/>
    <m/>
    <m/>
    <m/>
    <m/>
  </r>
  <r>
    <n v="279"/>
    <s v="JZCY"/>
    <s v="3 - QC Complete"/>
    <n v="44280"/>
    <n v="44617"/>
    <s v="Duplicate of index #280. Structure fire, not attributable to PG&amp;E"/>
    <s v="\\fxshare-nas05\quotashare-fs01\ESA\5 - Ignition Tracking\2021_Ignition_QC_Folders\20210324_nan_nan_nan_9701105082"/>
    <s v=" "/>
    <m/>
    <m/>
    <m/>
    <m/>
    <m/>
    <s v="Not In Scope"/>
    <m/>
    <m/>
    <m/>
    <m/>
    <m/>
    <m/>
    <m/>
    <m/>
    <m/>
    <m/>
    <m/>
    <m/>
    <m/>
    <m/>
    <m/>
    <m/>
    <m/>
    <m/>
    <m/>
    <m/>
    <m/>
    <m/>
    <m/>
    <m/>
    <m/>
    <m/>
    <m/>
    <m/>
    <m/>
    <m/>
    <m/>
    <m/>
    <m/>
    <m/>
    <m/>
    <m/>
    <m/>
    <m/>
    <m/>
    <m/>
    <m/>
    <m/>
    <m/>
    <m/>
    <m/>
    <m/>
    <s v=" "/>
    <x v="276"/>
    <s v="04:30:00"/>
    <m/>
    <m/>
    <s v="FAS"/>
    <s v="N"/>
    <s v="Y"/>
    <m/>
    <m/>
    <m/>
    <n v="9701105082"/>
    <m/>
    <m/>
    <m/>
    <m/>
    <s v=" "/>
    <x v="0"/>
    <x v="1"/>
    <s v="N"/>
    <s v="N"/>
    <s v="N"/>
    <s v="Duplicate of index #280. Structure fire, not attributable to PG&amp;E"/>
    <s v="Not PG&amp;E"/>
    <s v="Building"/>
    <m/>
    <m/>
    <m/>
    <s v="Structure-only"/>
    <m/>
    <m/>
    <m/>
    <m/>
    <m/>
    <s v="Duplicate"/>
    <m/>
    <m/>
    <m/>
    <s v="Overhead"/>
    <x v="1"/>
    <m/>
    <m/>
    <m/>
    <s v=" "/>
    <x v="1"/>
    <n v="38.211871700000003"/>
    <n v="-120.9075933"/>
    <s v="Calaveras"/>
    <s v="CORRAL 1101"/>
    <n v="12000"/>
    <m/>
    <x v="0"/>
    <s v="Cal Fire"/>
    <s v="Hardwood Woodland"/>
    <m/>
    <m/>
    <s v="N"/>
    <m/>
    <m/>
    <n v="320"/>
    <m/>
    <s v="N"/>
    <s v="N"/>
    <m/>
    <m/>
    <s v="2021-03-26"/>
    <m/>
    <m/>
    <m/>
    <m/>
    <m/>
    <m/>
    <m/>
    <m/>
    <m/>
    <m/>
    <m/>
    <m/>
    <m/>
    <m/>
    <m/>
    <m/>
    <m/>
    <m/>
    <m/>
    <s v=" "/>
    <s v="STOCKTON"/>
    <s v="ANGELS CAMP 01"/>
    <s v="04:30"/>
    <s v="03/24/2021"/>
    <m/>
    <n v="9701105082"/>
    <n v="11963"/>
    <s v="BRANDY LN"/>
    <s v="WALLACE"/>
    <n v="38.212290000000003"/>
    <n v="-120.908916"/>
    <s v="Q1TTXSN"/>
    <s v="SILVA, TONY"/>
    <n v="162991101"/>
    <s v="20210324 05:22"/>
    <n v="2640"/>
    <n v="1"/>
    <s v="disconected service due structure fire not caused by pge"/>
    <s v="Y"/>
    <m/>
    <m/>
    <s v="38.2118717,-120.9075933,111.000000,3D"/>
    <m/>
    <m/>
    <m/>
    <s v="cal fire"/>
    <m/>
    <s v="N"/>
    <s v="Y"/>
    <s v="Y"/>
    <s v="Clear"/>
    <m/>
    <s v="Structures"/>
    <m/>
    <s v="Calm"/>
    <m/>
    <s v="3rd Party"/>
    <m/>
    <s v="Structure Only"/>
    <m/>
    <s v="Cal Fire"/>
    <m/>
    <s v="Overhead"/>
    <m/>
    <s v="N"/>
    <m/>
    <m/>
    <m/>
    <m/>
    <m/>
    <m/>
    <s v=" "/>
    <m/>
    <m/>
    <m/>
    <m/>
    <m/>
    <m/>
    <m/>
    <m/>
    <m/>
    <m/>
    <m/>
    <m/>
    <m/>
    <m/>
    <m/>
    <m/>
    <m/>
    <m/>
    <m/>
    <m/>
    <m/>
    <m/>
    <m/>
    <m/>
    <m/>
    <m/>
    <m/>
    <m/>
    <m/>
    <m/>
    <m/>
    <m/>
    <m/>
    <m/>
    <m/>
    <m/>
    <m/>
    <m/>
    <m/>
    <m/>
    <m/>
    <m/>
    <m/>
    <m/>
    <m/>
    <m/>
    <m/>
  </r>
  <r>
    <n v="2403"/>
    <s v="L4W6"/>
    <s v="3 - QC Complete"/>
    <n v="44524"/>
    <n v="44617"/>
    <s v="x-arm fire caused by mylar balloons"/>
    <s v="\\fxshare-nas05\quotashare-fs01\ESA\5 - Ignition Tracking\Action Items, CAP Items, Missed Ignitions\Missed_Ignitions_Audit\003_SAP_Missed_Ignitions\20210323_697_7384806_120670308"/>
    <s v=" "/>
    <m/>
    <m/>
    <m/>
    <m/>
    <m/>
    <m/>
    <m/>
    <m/>
    <m/>
    <m/>
    <m/>
    <m/>
    <m/>
    <m/>
    <m/>
    <m/>
    <m/>
    <m/>
    <m/>
    <m/>
    <m/>
    <m/>
    <m/>
    <m/>
    <m/>
    <m/>
    <m/>
    <m/>
    <m/>
    <m/>
    <m/>
    <m/>
    <m/>
    <m/>
    <m/>
    <m/>
    <m/>
    <m/>
    <m/>
    <m/>
    <m/>
    <m/>
    <m/>
    <m/>
    <m/>
    <m/>
    <m/>
    <m/>
    <m/>
    <m/>
    <m/>
    <m/>
    <s v=" "/>
    <x v="277"/>
    <m/>
    <m/>
    <m/>
    <s v="SAP"/>
    <s v="Y"/>
    <s v="N"/>
    <n v="7384806"/>
    <m/>
    <m/>
    <s v="T005245620"/>
    <n v="120670308"/>
    <m/>
    <m/>
    <m/>
    <s v=" "/>
    <x v="0"/>
    <x v="0"/>
    <s v="N"/>
    <s v="N"/>
    <s v="N"/>
    <s v="On 2021-03-23, PG&amp;E observed an outage on the BURLINGAME 0402  4KV circuit in San Mateo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Contact - 3rd Party"/>
    <s v="Contact from object"/>
    <s v="Balloon contact"/>
    <s v="Y"/>
    <s v="Overhead"/>
    <x v="1"/>
    <s v="Insulator"/>
    <m/>
    <n v="103569227"/>
    <s v=" "/>
    <x v="0"/>
    <n v="37.587517564599999"/>
    <n v="-122.3721129167"/>
    <s v="San Mateo"/>
    <s v="BURLINGAME 0402 "/>
    <n v="4160"/>
    <m/>
    <x v="0"/>
    <s v="Self Extinguished"/>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399"/>
    <s v="L7SF"/>
    <s v="3 - QC Complete"/>
    <n v="44494"/>
    <n v="44617"/>
    <s v="3320 / (rear of) 3318 Senter Rd in San Jose; pole fire; floating line causing sparks; open jumper primary; arcing connector; near fuse 28751"/>
    <s v="\\fxshare-nas05\quotashare-fs01\ESA\5 - Ignition Tracking\Action Items, CAP Items, Missed Ignitions\Missed_Ignitions_Audit\003_SAP_Missed_Ignitions\20210323_696_1290841_120670188"/>
    <s v=" "/>
    <m/>
    <m/>
    <m/>
    <m/>
    <m/>
    <m/>
    <m/>
    <m/>
    <m/>
    <m/>
    <m/>
    <m/>
    <m/>
    <m/>
    <m/>
    <m/>
    <m/>
    <m/>
    <m/>
    <m/>
    <m/>
    <m/>
    <m/>
    <m/>
    <m/>
    <m/>
    <m/>
    <m/>
    <m/>
    <m/>
    <m/>
    <m/>
    <m/>
    <m/>
    <m/>
    <m/>
    <m/>
    <m/>
    <m/>
    <m/>
    <m/>
    <m/>
    <m/>
    <m/>
    <m/>
    <m/>
    <m/>
    <m/>
    <m/>
    <m/>
    <m/>
    <m/>
    <s v=" "/>
    <x v="277"/>
    <m/>
    <n v="44276"/>
    <s v="13:34:00"/>
    <s v="SAP"/>
    <s v="Y"/>
    <s v="N"/>
    <n v="1290841"/>
    <s v="21-0039161"/>
    <m/>
    <s v="T005245574, T005245581"/>
    <n v="120670188"/>
    <m/>
    <m/>
    <m/>
    <s v=" "/>
    <x v="0"/>
    <x v="0"/>
    <s v="N"/>
    <s v="N"/>
    <s v="N"/>
    <s v="On 2021-03-23, PG&amp;E observed an outage on the EVERGREEN 2103  21KV circuit in Santa Clara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Equipment - PG&amp;E"/>
    <s v="All types of equipment / facility failure"/>
    <s v="Splice/Clamp/Connector"/>
    <s v="Y"/>
    <s v="Overhead"/>
    <x v="1"/>
    <s v="Jumper"/>
    <m/>
    <n v="100595439"/>
    <s v=" "/>
    <x v="0"/>
    <n v="37.2906924252"/>
    <n v="-121.8297876284"/>
    <s v="Santa Clara"/>
    <s v="EVERGREEN 2103 "/>
    <n v="21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954"/>
    <s v="MXX7"/>
    <s v="3 - QC Complete"/>
    <n v="44405"/>
    <n v="44617"/>
    <s v="Opposite of 635 LOS TRANCOS WOODS RD in Portola Valley; POLE FIRE TRANFORMER BLEW; arcing wires; embers were &quot;coming down&quot;"/>
    <s v="\\fxshare-nas05\quotashare-fs01\ESA\5 - Ignition Tracking\Action Items, CAP Items, Missed Ignitions\Missed_Ignitions_Audit\20210323_14667_1292783_T005246812"/>
    <s v=" "/>
    <m/>
    <m/>
    <m/>
    <m/>
    <m/>
    <s v="Not In Scope"/>
    <m/>
    <m/>
    <m/>
    <m/>
    <m/>
    <m/>
    <m/>
    <m/>
    <m/>
    <m/>
    <m/>
    <m/>
    <m/>
    <m/>
    <m/>
    <m/>
    <m/>
    <m/>
    <m/>
    <m/>
    <m/>
    <m/>
    <m/>
    <m/>
    <m/>
    <m/>
    <m/>
    <m/>
    <m/>
    <m/>
    <m/>
    <m/>
    <m/>
    <m/>
    <m/>
    <m/>
    <m/>
    <m/>
    <m/>
    <m/>
    <m/>
    <m/>
    <m/>
    <m/>
    <m/>
    <m/>
    <s v=" "/>
    <x v="277"/>
    <s v="06:48:00"/>
    <n v="44278"/>
    <s v="06:46:00"/>
    <s v="FAS"/>
    <s v="Y"/>
    <s v="N"/>
    <n v="1292783"/>
    <m/>
    <m/>
    <s v="T005246812"/>
    <m/>
    <m/>
    <m/>
    <s v="No photo"/>
    <s v=" "/>
    <x v="0"/>
    <x v="0"/>
    <s v="N"/>
    <s v="N"/>
    <s v="N"/>
    <s v="On March 23rd, 2021 at 648 hours, a PG&amp;E Troubleman was dispatched to the WOODSIDE 1101 12KV Distribution Circuit on Portola Road in San Mateo County in response to a fire. Initial analysis indicates a transformer (CGC: 314959032719) caused the ignition. The transformer blew, causing a pole fire (SAP # 100277105). There were arcing wires. The ensuing fire was structure only in size and it was unknown who suppressed the fire. Pole is being replaced and transformer was repaired. This information is preliminary. "/>
    <s v="PG&amp;E"/>
    <s v="Other"/>
    <s v="Pole"/>
    <s v="D"/>
    <s v="D"/>
    <s v="Structure-PG&amp;E only"/>
    <m/>
    <m/>
    <m/>
    <m/>
    <m/>
    <s v="Equipment - PG&amp;E"/>
    <s v="All types of equipment / facility failure"/>
    <s v="Transformer failure"/>
    <s v="Y"/>
    <s v="Overhead"/>
    <x v="0"/>
    <s v="Transformer"/>
    <s v="Pole, Transformer"/>
    <n v="100277105"/>
    <s v=" "/>
    <x v="2"/>
    <n v="37.385140463299997"/>
    <n v="-122.23597895029999"/>
    <s v="San Mateo"/>
    <s v="WOODSIDE 1101"/>
    <n v="12000"/>
    <s v="WOODSIDE 11018522"/>
    <x v="1"/>
    <s v="Unknown"/>
    <s v="Conifer Forest"/>
    <m/>
    <m/>
    <s v="N"/>
    <m/>
    <m/>
    <n v="518"/>
    <s v="R1"/>
    <s v="N"/>
    <s v="N"/>
    <m/>
    <m/>
    <s v="2021-06-25"/>
    <m/>
    <m/>
    <m/>
    <m/>
    <m/>
    <m/>
    <m/>
    <m/>
    <m/>
    <m/>
    <m/>
    <m/>
    <m/>
    <m/>
    <m/>
    <m/>
    <m/>
    <m/>
    <m/>
    <s v="  "/>
    <m/>
    <m/>
    <m/>
    <m/>
    <m/>
    <m/>
    <m/>
    <m/>
    <m/>
    <m/>
    <m/>
    <m/>
    <m/>
    <m/>
    <m/>
    <m/>
    <m/>
    <m/>
    <m/>
    <m/>
    <m/>
    <m/>
    <m/>
    <m/>
    <m/>
    <m/>
    <m/>
    <m/>
    <m/>
    <m/>
    <m/>
    <m/>
    <m/>
    <m/>
    <m/>
    <m/>
    <m/>
    <m/>
    <m/>
    <m/>
    <m/>
    <m/>
    <m/>
    <m/>
    <m/>
    <m/>
    <m/>
    <m/>
    <m/>
    <m/>
    <m/>
    <s v="  "/>
    <m/>
    <m/>
    <m/>
    <m/>
    <m/>
    <m/>
    <m/>
    <m/>
    <m/>
    <m/>
    <m/>
    <m/>
    <m/>
    <m/>
    <m/>
    <m/>
    <m/>
    <m/>
    <m/>
    <m/>
    <m/>
    <m/>
    <m/>
    <m/>
    <m/>
    <m/>
    <m/>
    <m/>
    <m/>
    <m/>
    <m/>
    <m/>
    <m/>
    <m/>
    <m/>
    <m/>
    <m/>
    <m/>
    <m/>
    <m/>
    <m/>
    <m/>
    <m/>
    <m/>
    <m/>
    <m/>
    <m/>
  </r>
  <r>
    <n v="278"/>
    <s v="JZCY"/>
    <s v="3 - QC Complete"/>
    <n v="44280"/>
    <n v="44617"/>
    <s v="Structure fire, not attributable to PG&amp;E"/>
    <s v="\\fxshare-nas05\quotashare-fs01\ESA\5 - Ignition Tracking\2021_Ignition_QC_Folders\20210323_nan_nan_nan_7901067430"/>
    <s v=" "/>
    <m/>
    <m/>
    <m/>
    <m/>
    <m/>
    <s v="Not In Scope"/>
    <m/>
    <m/>
    <m/>
    <m/>
    <m/>
    <m/>
    <m/>
    <m/>
    <m/>
    <m/>
    <m/>
    <m/>
    <m/>
    <m/>
    <m/>
    <m/>
    <m/>
    <m/>
    <m/>
    <m/>
    <m/>
    <m/>
    <m/>
    <m/>
    <m/>
    <m/>
    <m/>
    <m/>
    <m/>
    <m/>
    <m/>
    <m/>
    <m/>
    <m/>
    <m/>
    <m/>
    <m/>
    <m/>
    <m/>
    <m/>
    <m/>
    <m/>
    <m/>
    <m/>
    <m/>
    <m/>
    <s v=" "/>
    <x v="277"/>
    <s v="20:37:00"/>
    <m/>
    <m/>
    <s v="FAS"/>
    <s v="N"/>
    <s v="N"/>
    <m/>
    <m/>
    <m/>
    <n v="7901067430"/>
    <m/>
    <m/>
    <m/>
    <m/>
    <s v=" "/>
    <x v="0"/>
    <x v="1"/>
    <s v="N"/>
    <s v="N"/>
    <s v="N"/>
    <s v="Structure fire, not attributable to PG&amp;E"/>
    <s v="Not PG&amp;E"/>
    <s v="Building"/>
    <m/>
    <m/>
    <m/>
    <s v="Structure-only"/>
    <m/>
    <m/>
    <m/>
    <m/>
    <m/>
    <s v="Other Fire: Non-PG&amp;E related"/>
    <m/>
    <m/>
    <m/>
    <s v="Underbuild"/>
    <x v="1"/>
    <m/>
    <m/>
    <m/>
    <s v=" "/>
    <x v="0"/>
    <n v="37.320896699999999"/>
    <n v="-121.82958170000001"/>
    <s v="Santa Clara"/>
    <s v="SWIFT 2111"/>
    <n v="21000"/>
    <m/>
    <x v="0"/>
    <s v="San Jose FD"/>
    <s v="Urban"/>
    <m/>
    <m/>
    <s v="N"/>
    <m/>
    <m/>
    <m/>
    <m/>
    <s v="N"/>
    <s v="N"/>
    <m/>
    <m/>
    <s v="2021-03-26"/>
    <m/>
    <m/>
    <m/>
    <m/>
    <m/>
    <m/>
    <m/>
    <m/>
    <m/>
    <m/>
    <m/>
    <m/>
    <m/>
    <m/>
    <m/>
    <m/>
    <m/>
    <m/>
    <m/>
    <s v="  "/>
    <s v="SAN JOSE"/>
    <s v="SAN JOSE 09"/>
    <s v="20:37"/>
    <n v="44278"/>
    <m/>
    <n v="7901067430"/>
    <n v="2359"/>
    <s v="TOLBERT CT"/>
    <s v="SAN JOSE"/>
    <n v="37.321178000000003"/>
    <n v="-121.831521"/>
    <s v="J2TM1CI"/>
    <s v="CAMERON, MIKE"/>
    <n v="83392106"/>
    <s v="20210323 22:01"/>
    <n v="1120"/>
    <m/>
    <s v="locked and tagged main per fire dept."/>
    <s v="Y"/>
    <m/>
    <m/>
    <s v="37.3208967,-121.8295817,36.100000,3D"/>
    <m/>
    <m/>
    <m/>
    <s v="San Jose Fire Dept."/>
    <m/>
    <s v="N"/>
    <s v="Y"/>
    <s v="N"/>
    <s v="Clear"/>
    <m/>
    <s v="Structures"/>
    <m/>
    <s v="Calm"/>
    <m/>
    <s v="Unknown"/>
    <m/>
    <s v="Structure Only"/>
    <m/>
    <s v="Fire Dept"/>
    <m/>
    <s v="Underbuild"/>
    <m/>
    <s v="N"/>
    <m/>
    <m/>
    <m/>
    <m/>
    <m/>
    <m/>
    <s v="  "/>
    <m/>
    <m/>
    <m/>
    <m/>
    <m/>
    <m/>
    <m/>
    <m/>
    <m/>
    <m/>
    <m/>
    <m/>
    <m/>
    <m/>
    <m/>
    <m/>
    <m/>
    <m/>
    <m/>
    <m/>
    <m/>
    <m/>
    <m/>
    <m/>
    <m/>
    <m/>
    <m/>
    <m/>
    <m/>
    <m/>
    <m/>
    <m/>
    <m/>
    <m/>
    <m/>
    <m/>
    <m/>
    <m/>
    <m/>
    <m/>
    <m/>
    <m/>
    <m/>
    <m/>
    <m/>
    <m/>
    <m/>
  </r>
  <r>
    <n v="277"/>
    <s v="S7RM"/>
    <s v="3 - QC Complete"/>
    <n v="44294"/>
    <n v="44617"/>
    <s v="Center phase overhead primary conductor fell to ground resulting in a 1 acre grass fire. The wire down was due to a failed PG connector.; 3/25 - No photos found in preliminary search and marked in column AB."/>
    <s v="\\fxshare-nas05\quotashare-fs01\ESA\5 - Ignition Tracking\2021_Ignition_QC_Folders\20210323_1293769_21-0039877_nan_T005247266"/>
    <s v=" "/>
    <m/>
    <m/>
    <m/>
    <m/>
    <m/>
    <s v="Not In Scope"/>
    <m/>
    <m/>
    <m/>
    <m/>
    <m/>
    <m/>
    <m/>
    <m/>
    <m/>
    <m/>
    <m/>
    <m/>
    <m/>
    <m/>
    <m/>
    <m/>
    <m/>
    <m/>
    <m/>
    <m/>
    <m/>
    <m/>
    <m/>
    <m/>
    <m/>
    <m/>
    <m/>
    <m/>
    <m/>
    <m/>
    <m/>
    <m/>
    <m/>
    <m/>
    <m/>
    <m/>
    <m/>
    <m/>
    <m/>
    <m/>
    <m/>
    <m/>
    <m/>
    <m/>
    <m/>
    <m/>
    <s v=" "/>
    <x v="277"/>
    <s v="11:01:00"/>
    <n v="44278"/>
    <s v="10:55:00"/>
    <s v="FAS"/>
    <s v="N"/>
    <s v="N"/>
    <n v="1293769"/>
    <s v="21-0039877"/>
    <m/>
    <s v="T005247266, T005247706"/>
    <n v="120680657"/>
    <m/>
    <m/>
    <s v="NO PHOTO"/>
    <s v=" "/>
    <x v="1"/>
    <x v="0"/>
    <s v="Y"/>
    <s v="Y"/>
    <s v="N"/>
    <s v="On March 23rd, 2021 at 11:01 hrs. a PG &amp; E Troubleman was dispatched to the Coalinga 1107 12KV distribution circuit in the North West corridor of Interstate I-5 near Highway 198 in Fresno county in response to a wires down incident.  Initial analysis indicates that a center phase overhead primary conductor fell to the ground resulting in a one acre grass fire.  This incident occured during a strong wind event.  The wire down was due to a failed PG connector and the resulting fire was suppressed by CAL Fire.  A PG &amp; E Troubleman was dispatched on 3/23/2021 to make repairs including:  repairing 2 phases of 4ACSR and replacing all PGS at Riser Pole.  All information is preliminary.  "/>
    <s v="PG&amp;E"/>
    <s v="Other"/>
    <s v="Connector"/>
    <s v="D"/>
    <s v="D"/>
    <s v="0.26-9.99"/>
    <s v="Strong winds"/>
    <m/>
    <m/>
    <m/>
    <m/>
    <s v="Equipment - PG&amp;E"/>
    <s v="All types of equipment / facility failure"/>
    <s v="Splice/Clamp/Connector"/>
    <s v="N"/>
    <s v="Overhead"/>
    <x v="0"/>
    <s v="Conductor - Primary"/>
    <s v="Conductor, PGS at Riser pole"/>
    <n v="103373036"/>
    <s v=" "/>
    <x v="0"/>
    <n v="36.25414"/>
    <n v="-120.25388"/>
    <s v="Fresno"/>
    <s v="COALINGA NO 2 1107"/>
    <n v="12000"/>
    <m/>
    <x v="0"/>
    <s v="Cal Fire"/>
    <s v="Urban"/>
    <m/>
    <m/>
    <s v="N"/>
    <m/>
    <m/>
    <m/>
    <m/>
    <s v="N"/>
    <s v="N"/>
    <m/>
    <m/>
    <s v="2021-03-23"/>
    <m/>
    <m/>
    <m/>
    <m/>
    <m/>
    <m/>
    <m/>
    <m/>
    <m/>
    <m/>
    <m/>
    <m/>
    <m/>
    <m/>
    <m/>
    <m/>
    <m/>
    <m/>
    <m/>
    <s v="  "/>
    <s v="FRESNO"/>
    <s v="COALINGA 02"/>
    <s v="11:01"/>
    <n v="44278"/>
    <n v="1293769"/>
    <s v="T005247266"/>
    <m/>
    <s v="NW COR I-5 &amp; HWY 198"/>
    <s v="COALINGA"/>
    <n v="36.25414"/>
    <n v="-120.25388"/>
    <s v="F1TDECO"/>
    <s v="CROSSWY, DARRELL"/>
    <n v="252381107"/>
    <s v="20210323 14:33"/>
    <n v="9260"/>
    <n v="1"/>
    <s v="WIRE DOWN DUE TO PG CONNECTOR FAILING ON CENTER PHASE. STARTED 1 ACRE GRASS FIRE. CREW CALLED TO REPAIR"/>
    <s v="Y"/>
    <m/>
    <m/>
    <n v="36.25414"/>
    <n v="-120.25388"/>
    <m/>
    <s v="GRASS FIRE"/>
    <s v="FRESNO COUNTY TONY GUZMAN 559-935-1323"/>
    <m/>
    <s v="N"/>
    <s v="Y"/>
    <m/>
    <s v="Clear"/>
    <m/>
    <s v="Private Land"/>
    <m/>
    <s v="Strong"/>
    <m/>
    <s v="PG&amp;E Equipment"/>
    <s v="PG CONNECTOR"/>
    <s v="0.25 - 10 Acres"/>
    <m/>
    <s v="Cal Fire"/>
    <m/>
    <s v="Overhead"/>
    <m/>
    <s v="N"/>
    <m/>
    <m/>
    <m/>
    <s v="OVERHEAD"/>
    <s v="CONNECTOR OR SPLICE OH"/>
    <s v="N"/>
    <s v="  "/>
    <s v="Unplanned"/>
    <s v="Fresno"/>
    <s v="Coalinga"/>
    <s v="252381107, COALINGA NO 2-1107"/>
    <s v="21-0039877"/>
    <s v="Unplanned"/>
    <s v="Clear;32-90 F"/>
    <n v="1476"/>
    <m/>
    <s v="NO"/>
    <s v="Line to Ground"/>
    <s v="Sustained"/>
    <s v="No"/>
    <s v="933F"/>
    <s v="OH"/>
    <s v="Fuse"/>
    <n v="1293769"/>
    <s v="Connector or splice, broken, wire on ground"/>
    <m/>
    <m/>
    <m/>
    <s v="I-5  &amp;  DORRIS"/>
    <s v="1P W/ OF 9397"/>
    <m/>
    <m/>
    <m/>
    <s v="No"/>
    <s v="Equipment Failure/Involved, Overhead"/>
    <m/>
    <s v="No"/>
    <m/>
    <m/>
    <s v="L2LS"/>
    <s v="Distribution Circuit"/>
    <s v="BV"/>
    <s v="03/23/21 10:55"/>
    <s v="Not Required"/>
    <n v="44278"/>
    <m/>
    <s v="No"/>
    <n v="1614303"/>
    <s v="21-0039877"/>
    <s v="933F"/>
    <n v="252381107"/>
    <s v="03/23/21 10:55"/>
    <n v="44700335"/>
    <m/>
  </r>
  <r>
    <n v="275"/>
    <s v="AGFC"/>
    <s v="3 - QC Complete"/>
    <n v="44278"/>
    <n v="44617"/>
    <s v="Duplicate of index #274."/>
    <s v="\\fxshare-nas05\quotashare-fs01\ESA\5 - Ignition Tracking\2021_Ignition_QC_Folders\20210323_1292741_nan_nan_T005246758"/>
    <s v=" "/>
    <m/>
    <m/>
    <m/>
    <m/>
    <m/>
    <s v="Not In Scope"/>
    <m/>
    <m/>
    <m/>
    <m/>
    <m/>
    <m/>
    <m/>
    <m/>
    <m/>
    <m/>
    <m/>
    <m/>
    <m/>
    <m/>
    <m/>
    <m/>
    <m/>
    <m/>
    <m/>
    <m/>
    <m/>
    <m/>
    <m/>
    <m/>
    <m/>
    <m/>
    <m/>
    <m/>
    <m/>
    <m/>
    <m/>
    <m/>
    <m/>
    <m/>
    <m/>
    <m/>
    <m/>
    <m/>
    <m/>
    <m/>
    <m/>
    <m/>
    <m/>
    <m/>
    <m/>
    <m/>
    <s v=" "/>
    <x v="277"/>
    <s v="04:58:00"/>
    <n v="44278"/>
    <s v="04:58:00"/>
    <s v="FAS"/>
    <s v="N"/>
    <s v="Y"/>
    <n v="1292741"/>
    <m/>
    <m/>
    <s v="T005246758"/>
    <m/>
    <m/>
    <m/>
    <m/>
    <s v=" "/>
    <x v="0"/>
    <x v="1"/>
    <s v="N"/>
    <s v="N"/>
    <s v="N"/>
    <s v="Duplicate of index #274."/>
    <s v="Not PG&amp;E"/>
    <s v="Other"/>
    <m/>
    <m/>
    <m/>
    <s v="Structure-only"/>
    <s v="Wood molding burnt"/>
    <m/>
    <m/>
    <m/>
    <m/>
    <s v="Duplicate"/>
    <m/>
    <m/>
    <m/>
    <s v="Underground"/>
    <x v="1"/>
    <m/>
    <m/>
    <m/>
    <s v=" "/>
    <x v="2"/>
    <n v="38.184150000000002"/>
    <n v="-120.18415"/>
    <s v="Calaveras"/>
    <s v="STANISLAUS 1701"/>
    <n v="17000"/>
    <m/>
    <x v="0"/>
    <s v="Employee, Cal Fire"/>
    <s v="Hardwood Forest"/>
    <m/>
    <m/>
    <s v="N"/>
    <m/>
    <m/>
    <n v="360"/>
    <m/>
    <s v="N"/>
    <s v="N"/>
    <m/>
    <m/>
    <s v="2021-03-23"/>
    <m/>
    <m/>
    <m/>
    <m/>
    <m/>
    <m/>
    <m/>
    <m/>
    <m/>
    <m/>
    <m/>
    <m/>
    <m/>
    <m/>
    <m/>
    <m/>
    <m/>
    <m/>
    <m/>
    <s v="  "/>
    <s v="STOCKTON"/>
    <s v="ANGELS CAMP 02"/>
    <s v="04:58"/>
    <n v="44278"/>
    <n v="1292741"/>
    <s v="T005246758"/>
    <n v="5848"/>
    <s v="SILVER SADDLE DR"/>
    <s v="HATHAWAY PIN"/>
    <n v="38.184150000000002"/>
    <n v="-120.36512"/>
    <s v="Q1TPAWH"/>
    <s v="WALSH, PETE"/>
    <n v="162821701"/>
    <s v="20210323 05:07"/>
    <n v="9111"/>
    <m/>
    <s v="Cable burnt and caught wood molding on fire"/>
    <s v="Y"/>
    <m/>
    <m/>
    <m/>
    <n v="38.184150000000002"/>
    <n v="-120.18415"/>
    <m/>
    <m/>
    <m/>
    <s v="N"/>
    <s v="Y"/>
    <m/>
    <s v="Rain"/>
    <m/>
    <s v="PG&amp;E Only"/>
    <m/>
    <s v="Calm"/>
    <m/>
    <s v="PG&amp;E Equipment"/>
    <m/>
    <s v="Other (Comments)"/>
    <s v="Wood molding burnt"/>
    <s v="Employee"/>
    <m/>
    <s v="Underbuild"/>
    <m/>
    <s v="N"/>
    <m/>
    <m/>
    <m/>
    <s v="PATROL-NOT CONDUCTED"/>
    <m/>
    <s v="N"/>
    <s v="  "/>
    <m/>
    <m/>
    <m/>
    <m/>
    <m/>
    <m/>
    <m/>
    <m/>
    <m/>
    <m/>
    <m/>
    <m/>
    <m/>
    <m/>
    <m/>
    <m/>
    <m/>
    <m/>
    <m/>
    <m/>
    <m/>
    <m/>
    <m/>
    <m/>
    <m/>
    <m/>
    <m/>
    <m/>
    <m/>
    <m/>
    <m/>
    <m/>
    <m/>
    <m/>
    <m/>
    <m/>
    <m/>
    <m/>
    <m/>
    <m/>
    <m/>
    <m/>
    <m/>
    <m/>
    <m/>
    <m/>
    <m/>
  </r>
  <r>
    <n v="274"/>
    <s v="TLAL"/>
    <s v="3 - QC Complete"/>
    <n v="44301"/>
    <n v="44617"/>
    <s v="[Lidar Image Requested on 04/15/2021] Primary riser failed due, this failure caused the wood molding to catch fire. The ensuing fire was limited to PG&amp;E equipment. The pole looks to be in good condition but a tag was created for the conductor to be replaced. OIS: 1292741, 1292740; ILIS: 21-0039620; FOID: T005246753 (PAWH), T005246754, T005246758, T005246752 (Cxl), T005246760, T005246761 (Cxl); Comp Code: 9111 - Pole Fire-Repair; EC: 120676858; PM: 31534111; Circuit ID: 162821701, SAP ID: 101259016"/>
    <s v="\\fxshare-nas05\quotashare-fs01\ESA\5 - Ignition Tracking\2021_Ignition_QC_Folders\20210323_1292741_nan_nan_T005246753"/>
    <s v=" "/>
    <m/>
    <s v="TLAL"/>
    <s v="Create Time, Fire Lat/Long Updated; Additional OIS, FOID Added; ILIS Added"/>
    <n v="44301"/>
    <m/>
    <s v="Not In Scope"/>
    <m/>
    <m/>
    <m/>
    <m/>
    <m/>
    <m/>
    <m/>
    <m/>
    <m/>
    <m/>
    <m/>
    <m/>
    <m/>
    <m/>
    <m/>
    <m/>
    <m/>
    <m/>
    <m/>
    <m/>
    <m/>
    <m/>
    <m/>
    <m/>
    <m/>
    <m/>
    <m/>
    <m/>
    <m/>
    <m/>
    <m/>
    <m/>
    <m/>
    <m/>
    <m/>
    <m/>
    <m/>
    <m/>
    <m/>
    <m/>
    <m/>
    <m/>
    <m/>
    <m/>
    <m/>
    <m/>
    <s v=" "/>
    <x v="277"/>
    <s v="02:30:00"/>
    <n v="44278"/>
    <s v="02:28:00"/>
    <s v="FAS"/>
    <s v="N"/>
    <s v="N"/>
    <s v="1292741, 1292740"/>
    <s v="21-0039620"/>
    <m/>
    <s v="T005246753, T005246758, T005246752, T005246761"/>
    <n v="120676858"/>
    <n v="119015997"/>
    <m/>
    <s v="NO PHOTO"/>
    <s v=" "/>
    <x v="0"/>
    <x v="0"/>
    <s v="N"/>
    <s v="N"/>
    <s v="N"/>
    <s v="On March 23, 2021 at 0307 hours, PG&amp;E Troublemen patrolled the Stanislaus 1701 17kV Distribution Circuit number 162821701, in the Tier 3 State Responsibility area near 5848 Silver Saddle Drive in Hathaway Pines (Arnold). They observed burnt riser cables, three blown at fuse cutout 9115, damaged 1/0 Aluminum primary underground conductor, wood molding on fire, and a cosmetically burnt but in reportedly ok condition pole at the riser of 9115. Initial analysis indicates the ignition involved PG&amp;E equipment failure. Cal Fire responded to the employee extinguished fire. The 977-minute outage affected nine customers. All the repairs were completed and the line was returned to service on March 23, 2021. There is still an open EC Tag 119015997 that was submitted on May 11, 2020, to address the very large woodpecker cavity at the top of the pole, decayed rotten crossarms, improperly connected conductor, and the damaged pole ground exposed molding. This ignition did not meet the reporting criteria, because it didn't burn material other than PG&amp;E assets and the fire was not greater than one linear meter. This information is preliminary."/>
    <s v="PG&amp;E"/>
    <s v="Other"/>
    <s v="Pole"/>
    <s v="D"/>
    <s v="D"/>
    <s v="0.26-9.99"/>
    <s v="wood Riser molding"/>
    <m/>
    <m/>
    <m/>
    <m/>
    <s v="Equipment - PG&amp;E"/>
    <s v="All types of equipment / facility failure"/>
    <s v="Riser Failure"/>
    <s v="Y"/>
    <s v="Underground"/>
    <x v="0"/>
    <s v="Riser"/>
    <s v="Riser, Fuse Cutout, Conductor, Molding, Pole"/>
    <n v="101259016"/>
    <s v=" "/>
    <x v="2"/>
    <n v="38.184676676599999"/>
    <n v="-120.36526127099999"/>
    <s v="Calaveras"/>
    <s v="STANISLAUS 1701"/>
    <n v="17000"/>
    <m/>
    <x v="0"/>
    <s v="Employee, Cal Fire"/>
    <s v="Hardwood Forest"/>
    <m/>
    <m/>
    <s v="N"/>
    <m/>
    <m/>
    <n v="345"/>
    <m/>
    <s v="N"/>
    <s v="N"/>
    <m/>
    <m/>
    <s v="2021-03-23"/>
    <m/>
    <m/>
    <m/>
    <m/>
    <m/>
    <m/>
    <m/>
    <m/>
    <m/>
    <m/>
    <m/>
    <m/>
    <m/>
    <m/>
    <m/>
    <m/>
    <m/>
    <m/>
    <m/>
    <s v="  "/>
    <s v="STOCKTON"/>
    <s v="ANGELS CAMP 02"/>
    <s v="02:47"/>
    <n v="44278"/>
    <n v="1292741"/>
    <s v="T005246753"/>
    <n v="5848"/>
    <s v="SILVER SADDLE DR"/>
    <s v="HATHAWAY PIN"/>
    <n v="38.184150000000002"/>
    <n v="-120.36512"/>
    <s v="Q1TPAWH"/>
    <s v="WALSH, PETE"/>
    <n v="162821701"/>
    <s v="20210323 04:57"/>
    <n v="9111"/>
    <m/>
    <s v="Cable caught wood molding on fire. Fire is out and awaiting crew to repair Riser."/>
    <s v="Y"/>
    <m/>
    <m/>
    <m/>
    <n v="38.184150000000002"/>
    <n v="-120.36512"/>
    <m/>
    <m/>
    <m/>
    <s v="N"/>
    <s v="Y"/>
    <m/>
    <s v="Rain"/>
    <m/>
    <s v="PG&amp;E Only"/>
    <m/>
    <s v="Calm"/>
    <m/>
    <s v="Unknown"/>
    <m/>
    <s v="Other (Comments)"/>
    <s v="wood Riser molding"/>
    <s v="Employee"/>
    <m/>
    <s v="Underbuild"/>
    <m/>
    <s v="N"/>
    <m/>
    <m/>
    <m/>
    <s v="PATROL-NOT CONDUCTED"/>
    <m/>
    <s v="N"/>
    <s v="  "/>
    <m/>
    <m/>
    <m/>
    <m/>
    <m/>
    <m/>
    <m/>
    <m/>
    <m/>
    <m/>
    <m/>
    <m/>
    <m/>
    <m/>
    <m/>
    <m/>
    <m/>
    <m/>
    <m/>
    <m/>
    <m/>
    <m/>
    <m/>
    <m/>
    <m/>
    <m/>
    <m/>
    <m/>
    <m/>
    <m/>
    <m/>
    <m/>
    <m/>
    <m/>
    <m/>
    <m/>
    <m/>
    <m/>
    <m/>
    <m/>
    <m/>
    <m/>
    <m/>
    <m/>
    <m/>
    <m/>
    <m/>
  </r>
  <r>
    <n v="289"/>
    <s v="TLAL"/>
    <s v="3 - QC Complete"/>
    <n v="44281"/>
    <n v="44617"/>
    <s v="Initial EIR: EI210322C – San Francisco – Property Damage - Summary: CPUC Electrical Incident, Property Damage to Utility.  At approximately 10:25 on 3/22/21 there was an explosion and fire in Maintenance Hole 1850 after completing routine work at Stockton &amp; Washington in San Francisco. On 3/25 claims was notified that three transformers, one interrupter, and supporting equipment will be replaced. These equipment replacements are expected to exceed $50K. ILIS # 21-0029659 effecting 2800 customers.  Circuit 022011111, SF X-1111.  This information is preliminary"/>
    <s v="\\fxshare-nas05\quotashare-fs01\ESA\5 - Ignition Tracking\2021_Ignition_QC_Folders\20210322_1291841_21-0029659_nan_T005246193"/>
    <s v=" "/>
    <m/>
    <m/>
    <m/>
    <m/>
    <m/>
    <s v="Not In Scope"/>
    <m/>
    <m/>
    <m/>
    <m/>
    <m/>
    <m/>
    <m/>
    <m/>
    <m/>
    <m/>
    <m/>
    <m/>
    <m/>
    <m/>
    <m/>
    <m/>
    <m/>
    <m/>
    <m/>
    <m/>
    <m/>
    <m/>
    <m/>
    <m/>
    <m/>
    <m/>
    <m/>
    <m/>
    <m/>
    <m/>
    <m/>
    <m/>
    <m/>
    <m/>
    <m/>
    <m/>
    <m/>
    <m/>
    <m/>
    <m/>
    <m/>
    <m/>
    <m/>
    <m/>
    <m/>
    <m/>
    <s v=" "/>
    <x v="278"/>
    <s v="10:37:00"/>
    <n v="44276"/>
    <s v="23:24:00"/>
    <s v="EIR"/>
    <s v="Y"/>
    <s v="N"/>
    <s v="1291841, 1291035"/>
    <s v="21-0029659"/>
    <m/>
    <s v="T005246193"/>
    <m/>
    <m/>
    <s v="EI210322C"/>
    <m/>
    <s v=" "/>
    <x v="0"/>
    <x v="0"/>
    <s v="N"/>
    <s v="N"/>
    <s v="N"/>
    <s v="Initial EIR: EI210322C – San Francisco – Property Damage - Summary: CPUC Electrical Incident, Property Damage to Utility.  At approximately 10:25 on 3/22/21 there was an explosion and fire in Maintenance Hole 1850 after completing routine work at Stockton &amp; Washington in San Francisco. On 3/25 claims was notified that three transformers, one interrupter, and supporting equipment will be replaced. These equipment replacements are expected to exceed $50K. ILIS # 21-0029659 effecting 2800 customers.  Circuit 022011111, SF X-1111.  This information is preliminary"/>
    <s v="Not PG&amp;E"/>
    <s v="Building"/>
    <m/>
    <s v="D"/>
    <m/>
    <s v="&lt;3 meters of linear travel"/>
    <m/>
    <m/>
    <m/>
    <m/>
    <m/>
    <s v="Equipment - PG&amp;E"/>
    <s v="All types of equipment / facility failure"/>
    <m/>
    <m/>
    <s v="Subsurface"/>
    <x v="1"/>
    <m/>
    <m/>
    <m/>
    <s v=" "/>
    <x v="0"/>
    <n v="37.794716000000001"/>
    <n v="-122.407831"/>
    <s v="San Francisco"/>
    <s v="SF X 1111"/>
    <n v="12000"/>
    <m/>
    <x v="0"/>
    <s v="Self Extinguished"/>
    <s v="Urban"/>
    <m/>
    <m/>
    <s v="N"/>
    <m/>
    <m/>
    <m/>
    <m/>
    <s v="N"/>
    <s v="N"/>
    <m/>
    <m/>
    <s v="2021-03-30"/>
    <m/>
    <m/>
    <m/>
    <m/>
    <m/>
    <m/>
    <m/>
    <m/>
    <m/>
    <m/>
    <m/>
    <m/>
    <m/>
    <m/>
    <m/>
    <m/>
    <m/>
    <m/>
    <m/>
    <s v="  "/>
    <s v="SAN FRANCISCO"/>
    <s v="SAN FRANCISCO 11"/>
    <s v="10:37:00"/>
    <n v="44277"/>
    <n v="1291841"/>
    <s v="T005246193"/>
    <n v="946"/>
    <s v="Stockton Street"/>
    <s v="SAN FRANCISC"/>
    <m/>
    <m/>
    <s v="R1TCDDB"/>
    <m/>
    <m/>
    <m/>
    <n v="9320"/>
    <n v="1"/>
    <s v="SMART MTR AUTO-GENERATED TAG"/>
    <s v="N"/>
    <m/>
    <m/>
    <m/>
    <m/>
    <m/>
    <m/>
    <m/>
    <m/>
    <m/>
    <m/>
    <s v="Y"/>
    <m/>
    <m/>
    <m/>
    <m/>
    <m/>
    <m/>
    <m/>
    <m/>
    <m/>
    <m/>
    <m/>
    <m/>
    <m/>
    <m/>
    <m/>
    <m/>
    <m/>
    <m/>
    <m/>
    <m/>
    <m/>
    <s v="  "/>
    <m/>
    <m/>
    <m/>
    <m/>
    <m/>
    <m/>
    <m/>
    <m/>
    <m/>
    <m/>
    <m/>
    <m/>
    <m/>
    <m/>
    <m/>
    <m/>
    <m/>
    <m/>
    <m/>
    <m/>
    <m/>
    <m/>
    <m/>
    <m/>
    <m/>
    <m/>
    <m/>
    <m/>
    <m/>
    <m/>
    <m/>
    <m/>
    <m/>
    <m/>
    <m/>
    <m/>
    <m/>
    <m/>
    <m/>
    <m/>
    <m/>
    <m/>
    <m/>
    <m/>
    <m/>
    <m/>
    <m/>
  </r>
  <r>
    <n v="273"/>
    <s v="AGFC"/>
    <s v="3 - QC Complete"/>
    <n v="44277"/>
    <n v="44617"/>
    <s v="Duplicate of index #269. Structure fire looks to be caused by conductor that made contact with house."/>
    <s v="\\fxshare-nas05\quotashare-fs01\ESA\5 - Ignition Tracking\2021_Ignition_QC_Folders\20210322_nan_nan_nan_4613323671"/>
    <s v=" "/>
    <m/>
    <m/>
    <m/>
    <m/>
    <m/>
    <s v="Not In Scope"/>
    <m/>
    <m/>
    <m/>
    <m/>
    <m/>
    <m/>
    <m/>
    <m/>
    <m/>
    <m/>
    <m/>
    <m/>
    <m/>
    <m/>
    <m/>
    <m/>
    <m/>
    <m/>
    <m/>
    <m/>
    <m/>
    <m/>
    <m/>
    <m/>
    <m/>
    <m/>
    <m/>
    <m/>
    <m/>
    <m/>
    <m/>
    <m/>
    <m/>
    <m/>
    <m/>
    <m/>
    <m/>
    <m/>
    <m/>
    <m/>
    <m/>
    <m/>
    <m/>
    <m/>
    <m/>
    <m/>
    <s v=" "/>
    <x v="278"/>
    <s v="20:51:00"/>
    <m/>
    <m/>
    <s v="FAS"/>
    <s v="N"/>
    <s v="Y"/>
    <m/>
    <m/>
    <m/>
    <n v="4613323671"/>
    <m/>
    <m/>
    <m/>
    <m/>
    <s v=" "/>
    <x v="0"/>
    <x v="1"/>
    <s v="N"/>
    <s v="N"/>
    <s v="N"/>
    <s v="Duplicate of index #269. Structure fire looks to be caused by conductor that made contact with house."/>
    <s v="Not PG&amp;E"/>
    <s v="Building"/>
    <m/>
    <m/>
    <m/>
    <s v="Structure-PG&amp;E only"/>
    <m/>
    <m/>
    <m/>
    <m/>
    <m/>
    <s v="Duplicate"/>
    <m/>
    <m/>
    <m/>
    <s v="Overhead"/>
    <x v="1"/>
    <m/>
    <m/>
    <m/>
    <s v=" "/>
    <x v="0"/>
    <n v="38.255396699999999"/>
    <n v="-122.02547"/>
    <s v="Solano"/>
    <s v="SUISUN 1102"/>
    <n v="12000"/>
    <m/>
    <x v="0"/>
    <s v="Fairfield FD"/>
    <s v="Urban"/>
    <m/>
    <m/>
    <s v="N"/>
    <m/>
    <m/>
    <m/>
    <m/>
    <s v="N"/>
    <s v="N"/>
    <m/>
    <m/>
    <s v="2021-03-23"/>
    <m/>
    <m/>
    <m/>
    <m/>
    <m/>
    <m/>
    <m/>
    <m/>
    <m/>
    <m/>
    <m/>
    <m/>
    <m/>
    <m/>
    <m/>
    <m/>
    <m/>
    <m/>
    <m/>
    <s v="  "/>
    <s v="SACRAMENTO"/>
    <s v="VACAVILLE 06"/>
    <s v="20:51"/>
    <n v="44277"/>
    <m/>
    <n v="4613323671"/>
    <n v="1224"/>
    <s v="E TENNESSEE ST"/>
    <s v="FAIRFIELD"/>
    <n v="38.254771000000012"/>
    <n v="-122.02529"/>
    <s v="S4TEBW2"/>
    <s v="WHITE, ERIC"/>
    <n v="62131102"/>
    <s v="20210322 21:16"/>
    <n v="2640"/>
    <n v="1"/>
    <s v="PULLED METER. CUSTOMER NEEDS TO MAKE REPAIRS BEFORE RE ENERGIZING"/>
    <s v="Y"/>
    <m/>
    <m/>
    <s v="38.2553967,-122.0254700,3.200000,3D"/>
    <m/>
    <m/>
    <m/>
    <s v="MATT LUCKENBACH 707-436-7222"/>
    <m/>
    <s v="N"/>
    <s v="Y"/>
    <s v="Y"/>
    <s v="Clear"/>
    <m/>
    <s v="Private Land"/>
    <m/>
    <s v="Calm"/>
    <m/>
    <s v="PG&amp;E Equipment"/>
    <m/>
    <s v="3 meters - 0.25 Acres"/>
    <m/>
    <s v="Fire Dept"/>
    <m/>
    <s v="Overhead"/>
    <m/>
    <s v="Y"/>
    <s v="PGE LAW CLAIMS"/>
    <s v="PG&amp;E Law Claim"/>
    <m/>
    <m/>
    <m/>
    <m/>
    <s v="  "/>
    <m/>
    <m/>
    <m/>
    <m/>
    <m/>
    <m/>
    <m/>
    <m/>
    <m/>
    <m/>
    <m/>
    <m/>
    <m/>
    <m/>
    <m/>
    <m/>
    <m/>
    <m/>
    <m/>
    <m/>
    <m/>
    <m/>
    <m/>
    <m/>
    <m/>
    <m/>
    <m/>
    <m/>
    <m/>
    <m/>
    <m/>
    <m/>
    <m/>
    <m/>
    <m/>
    <m/>
    <m/>
    <m/>
    <m/>
    <m/>
    <m/>
    <m/>
    <m/>
    <m/>
    <m/>
    <m/>
    <m/>
  </r>
  <r>
    <n v="272"/>
    <s v="AGFC"/>
    <s v="3 - QC Complete"/>
    <n v="44277"/>
    <n v="44617"/>
    <s v="Duplicate of index #269. Structure fire looks to be caused by conductor that made contact with house."/>
    <s v="\\fxshare-nas05\quotashare-fs01\ESA\5 - Ignition Tracking\2021_Ignition_QC_Folders\20210322_1292552_21-0039543_nan_T005246667"/>
    <s v=" "/>
    <m/>
    <m/>
    <m/>
    <m/>
    <m/>
    <s v="Not In Scope"/>
    <m/>
    <m/>
    <m/>
    <m/>
    <m/>
    <m/>
    <m/>
    <m/>
    <m/>
    <m/>
    <m/>
    <m/>
    <m/>
    <m/>
    <m/>
    <m/>
    <m/>
    <m/>
    <m/>
    <m/>
    <m/>
    <m/>
    <m/>
    <m/>
    <m/>
    <m/>
    <m/>
    <m/>
    <m/>
    <m/>
    <m/>
    <m/>
    <m/>
    <m/>
    <m/>
    <m/>
    <m/>
    <m/>
    <m/>
    <m/>
    <m/>
    <m/>
    <m/>
    <m/>
    <m/>
    <m/>
    <s v=" "/>
    <x v="278"/>
    <s v="20:03:00"/>
    <n v="44277"/>
    <s v="20:03:00"/>
    <s v="FAS"/>
    <s v="N"/>
    <s v="Y"/>
    <n v="1292552"/>
    <s v="21-0039543"/>
    <m/>
    <s v="T005246667"/>
    <m/>
    <m/>
    <m/>
    <m/>
    <s v=" "/>
    <x v="0"/>
    <x v="1"/>
    <s v="N"/>
    <s v="N"/>
    <s v="N"/>
    <s v="Duplicate of index #269. Structure fire looks to be caused by conductor that made contact with house."/>
    <s v="Not PG&amp;E"/>
    <s v="Building"/>
    <m/>
    <m/>
    <m/>
    <s v="Structure-PG&amp;E only"/>
    <m/>
    <m/>
    <m/>
    <m/>
    <m/>
    <s v="Duplicate"/>
    <m/>
    <m/>
    <m/>
    <s v="Overhead"/>
    <x v="1"/>
    <m/>
    <m/>
    <m/>
    <s v=" "/>
    <x v="0"/>
    <n v="38.255398300000003"/>
    <n v="-122.02548"/>
    <s v="Solano"/>
    <s v="SUISUN 1102"/>
    <n v="12000"/>
    <m/>
    <x v="0"/>
    <s v="Fairfield FD"/>
    <s v="Urban"/>
    <m/>
    <m/>
    <s v="N"/>
    <m/>
    <m/>
    <m/>
    <m/>
    <s v="N"/>
    <s v="N"/>
    <m/>
    <m/>
    <s v="2021-03-23"/>
    <m/>
    <m/>
    <m/>
    <m/>
    <m/>
    <m/>
    <m/>
    <m/>
    <m/>
    <m/>
    <m/>
    <m/>
    <m/>
    <m/>
    <m/>
    <m/>
    <m/>
    <m/>
    <m/>
    <s v="  "/>
    <s v="SACRAMENTO"/>
    <s v="VACAVILLE 06"/>
    <s v="20:03"/>
    <n v="44277"/>
    <n v="1292552"/>
    <s v="T005246667"/>
    <n v="1501"/>
    <s v="PHOENIX DR APT 13"/>
    <s v="FAIRFIELD"/>
    <n v="38.255270000000003"/>
    <n v="-122.02509999999999"/>
    <s v="S4TEBW2"/>
    <s v="WHITE, ERIC"/>
    <n v="62131102"/>
    <s v="20210322 20:39"/>
    <n v="9002"/>
    <n v="1"/>
    <s v="WIRE FOUND HANGING OFF OF THE POLE AT SB 47539. WIRE WAS APPROXIMATELY FOUR INCHES OFF OF THE ROOF OF THE HOUSE. HOUSE CAUGHT FIRE AND WAS OUT BY THE TIME I ARRIVED. GAS SERVICE LINE WAS RUPTURED AND ON FIRE GAS CREW GOT IT SHUT OFF ABOUT ONE HOUR LATER. POLE CAUGHT FIRE. FIRE DEPARTMENT PUT IT OUT. CREW TO REPLACE POLE AND REPAIR DAMAGED WIRE."/>
    <s v="Y"/>
    <m/>
    <m/>
    <s v="38.2553983,-122.0254800,0.300000,3D"/>
    <m/>
    <m/>
    <m/>
    <s v="MATT LUCKENBACH 707-249-8454"/>
    <m/>
    <s v="N"/>
    <s v="Y"/>
    <m/>
    <s v="Clear"/>
    <m/>
    <s v="Private Land"/>
    <m/>
    <s v="Calm"/>
    <m/>
    <s v="PG&amp;E Equipment"/>
    <m/>
    <s v="3 meters - 0.25 Acres"/>
    <m/>
    <s v="Fire Dept"/>
    <m/>
    <s v="Overhead"/>
    <m/>
    <s v="Y"/>
    <s v="CLAIMS DEPT LAW"/>
    <s v="PG&amp;E Law Claim"/>
    <m/>
    <s v="OVERHEAD"/>
    <s v="CONDUCTOR, OVERHEAD"/>
    <s v="Y"/>
    <s v="  "/>
    <s v="Unplanned"/>
    <s v="Sacramento"/>
    <s v="Solano"/>
    <s v="062131102, SUISUN-1102"/>
    <s v="21-0039543"/>
    <s v="Unplanned"/>
    <s v="Clear;32-90 F"/>
    <s v="290"/>
    <s v="16530"/>
    <s v="YES"/>
    <m/>
    <s v="Sustained"/>
    <s v="No"/>
    <s v="WIRE DOWN LD SIDE OF 47539"/>
    <s v="OH"/>
    <s v="Jumpers"/>
    <s v="1292552"/>
    <s v="Pole-Wood, Burned/flashed"/>
    <m/>
    <m/>
    <m/>
    <s v="WIRE DOWN LD SIDE OF 47539"/>
    <s v="WHITE, ERIC: 47539"/>
    <m/>
    <m/>
    <m/>
    <s v="No"/>
    <s v="Equipment Failure/Involved, Overhead"/>
    <m/>
    <s v="No"/>
    <m/>
    <m/>
    <s v="NPG3"/>
    <s v="Distribution Circuit"/>
    <s v="S4TEBW2"/>
    <s v="03/22/21 15:40"/>
    <s v="Not Required"/>
    <m/>
    <m/>
    <s v="No"/>
    <s v="1614022"/>
    <s v="21-0039543"/>
    <s v="WIRE DOWN LD SIDE OF 47539"/>
    <s v="062131102"/>
    <s v="03/22/21 15:40"/>
    <m/>
    <m/>
  </r>
  <r>
    <n v="271"/>
    <s v="AGFC"/>
    <s v="3 - QC Complete"/>
    <n v="44277"/>
    <n v="44617"/>
    <s v="Customer power strip caught fire. The ignition was not attributable to PG&amp;E."/>
    <s v="\\fxshare-nas05\quotashare-fs01\ESA\5 - Ignition Tracking\2021_Ignition_QC_Folders\20210322_nan_nan_nan_5248788302"/>
    <s v=" "/>
    <m/>
    <m/>
    <m/>
    <m/>
    <m/>
    <s v="Not In Scope"/>
    <m/>
    <m/>
    <m/>
    <m/>
    <m/>
    <m/>
    <m/>
    <m/>
    <m/>
    <m/>
    <m/>
    <m/>
    <m/>
    <m/>
    <m/>
    <m/>
    <m/>
    <m/>
    <m/>
    <m/>
    <m/>
    <m/>
    <m/>
    <m/>
    <m/>
    <m/>
    <m/>
    <m/>
    <m/>
    <m/>
    <m/>
    <m/>
    <m/>
    <m/>
    <m/>
    <m/>
    <m/>
    <m/>
    <m/>
    <m/>
    <m/>
    <m/>
    <m/>
    <m/>
    <m/>
    <m/>
    <s v=" "/>
    <x v="278"/>
    <s v="19:36:00"/>
    <m/>
    <m/>
    <s v="FAS"/>
    <s v="N"/>
    <s v="N"/>
    <m/>
    <m/>
    <m/>
    <n v="5248788302"/>
    <m/>
    <m/>
    <m/>
    <m/>
    <s v=" "/>
    <x v="0"/>
    <x v="1"/>
    <s v="N"/>
    <s v="N"/>
    <s v="N"/>
    <s v="Customer power strip caught fire. The ignition was not attributable to PG&amp;E."/>
    <s v="Not PG&amp;E"/>
    <s v="Building"/>
    <m/>
    <m/>
    <m/>
    <s v="&lt;0.25"/>
    <s v="CUST POWER STRIP"/>
    <m/>
    <m/>
    <m/>
    <m/>
    <s v="Other Fire: Non-PG&amp;E related"/>
    <m/>
    <m/>
    <m/>
    <s v="Overhead"/>
    <x v="1"/>
    <m/>
    <m/>
    <m/>
    <s v=" "/>
    <x v="0"/>
    <n v="38.540661700000001"/>
    <n v="-121.5274217"/>
    <s v="Yolo"/>
    <s v="DEEPWATER 1107"/>
    <n v="12000"/>
    <m/>
    <x v="0"/>
    <s v="West Sacramento FD"/>
    <s v="Urban"/>
    <m/>
    <m/>
    <s v="N"/>
    <m/>
    <m/>
    <m/>
    <m/>
    <s v="N"/>
    <s v="N"/>
    <m/>
    <m/>
    <s v="2021-03-23"/>
    <m/>
    <m/>
    <m/>
    <m/>
    <m/>
    <m/>
    <m/>
    <m/>
    <m/>
    <m/>
    <m/>
    <m/>
    <m/>
    <m/>
    <m/>
    <m/>
    <m/>
    <m/>
    <m/>
    <s v="  "/>
    <s v="SACRAMENTO"/>
    <s v="WOODLAND 03"/>
    <s v="19:36"/>
    <n v="44277"/>
    <m/>
    <s v="5248788302"/>
    <n v="1675"/>
    <s v="TAMARACK RD"/>
    <s v="WEST SACRAME"/>
    <n v="38.540422"/>
    <n v="-121.52689599999999"/>
    <s v="S2TAMRI"/>
    <s v="RAPADAS, ANTHONY"/>
    <n v="63621107"/>
    <s v="20210322 20:45"/>
    <n v="1204"/>
    <m/>
    <s v="CUST POWER STRIP MALFUNCTION/BURNED... PGE POWER OK"/>
    <s v="Y"/>
    <m/>
    <m/>
    <s v="38.5406617,-121.5274217,-4.000000,3D"/>
    <m/>
    <m/>
    <m/>
    <s v="WEST SAC FD"/>
    <m/>
    <s v="N"/>
    <s v="Y"/>
    <s v="N"/>
    <s v="Clear"/>
    <m/>
    <s v="Other (Comments)"/>
    <s v="CUST POWER STRIP"/>
    <s v="Calm"/>
    <m/>
    <s v="Other (Comments)"/>
    <s v="CUST"/>
    <s v="Other (Comments)"/>
    <s v="CUST POWER STRIP"/>
    <s v="Fire Dept"/>
    <m/>
    <s v="Overhead"/>
    <m/>
    <s v="N"/>
    <m/>
    <m/>
    <m/>
    <m/>
    <m/>
    <m/>
    <s v="  "/>
    <m/>
    <m/>
    <m/>
    <m/>
    <m/>
    <m/>
    <m/>
    <m/>
    <m/>
    <m/>
    <m/>
    <m/>
    <m/>
    <m/>
    <m/>
    <m/>
    <m/>
    <m/>
    <m/>
    <m/>
    <m/>
    <m/>
    <m/>
    <m/>
    <m/>
    <m/>
    <m/>
    <m/>
    <m/>
    <m/>
    <m/>
    <m/>
    <m/>
    <m/>
    <m/>
    <m/>
    <m/>
    <m/>
    <m/>
    <m/>
    <m/>
    <m/>
    <m/>
    <m/>
    <m/>
    <m/>
    <m/>
  </r>
  <r>
    <n v="270"/>
    <s v="AGFC"/>
    <s v="3 - QC Complete"/>
    <n v="44277"/>
    <n v="44617"/>
    <s v="Duplicate of index #269. Structure fire looks to be caused by conductor that made contact with house."/>
    <s v="\\fxshare-nas05\quotashare-fs01\ESA\5 - Ignition Tracking\2021_Ignition_QC_Folders\20210322_1292587_nan_nan_T005246586"/>
    <s v=" "/>
    <m/>
    <m/>
    <m/>
    <m/>
    <m/>
    <s v="Not In Scope"/>
    <m/>
    <m/>
    <m/>
    <m/>
    <m/>
    <m/>
    <m/>
    <m/>
    <m/>
    <m/>
    <m/>
    <m/>
    <m/>
    <m/>
    <m/>
    <m/>
    <m/>
    <m/>
    <m/>
    <m/>
    <m/>
    <m/>
    <m/>
    <m/>
    <m/>
    <m/>
    <m/>
    <m/>
    <m/>
    <m/>
    <m/>
    <m/>
    <m/>
    <m/>
    <m/>
    <m/>
    <m/>
    <m/>
    <m/>
    <m/>
    <m/>
    <m/>
    <m/>
    <m/>
    <m/>
    <m/>
    <s v=" "/>
    <x v="278"/>
    <s v="16:44:00"/>
    <n v="44277"/>
    <s v="16:44:00"/>
    <s v="FAS"/>
    <s v="N"/>
    <s v="Y"/>
    <n v="1292587"/>
    <m/>
    <m/>
    <s v="T005246586"/>
    <m/>
    <m/>
    <m/>
    <m/>
    <s v=" "/>
    <x v="0"/>
    <x v="1"/>
    <s v="N"/>
    <s v="N"/>
    <s v="N"/>
    <s v="Duplicate of index #269. Structure fire looks to be caused by conductor that made contact with house."/>
    <s v="Not PG&amp;E"/>
    <s v="Building"/>
    <m/>
    <m/>
    <m/>
    <s v="&lt;0.25"/>
    <m/>
    <m/>
    <m/>
    <m/>
    <m/>
    <s v="Duplicate"/>
    <m/>
    <m/>
    <m/>
    <s v="Overhead"/>
    <x v="1"/>
    <m/>
    <m/>
    <m/>
    <s v=" "/>
    <x v="0"/>
    <n v="38.255398300000003"/>
    <n v="-122.02548"/>
    <s v="Solano"/>
    <s v="SUISUN 1102"/>
    <n v="12000"/>
    <m/>
    <x v="0"/>
    <s v="Fairfield FD"/>
    <s v="Urban"/>
    <m/>
    <m/>
    <s v="N"/>
    <m/>
    <m/>
    <m/>
    <m/>
    <s v="N"/>
    <s v="N"/>
    <m/>
    <m/>
    <s v="2021-03-23"/>
    <m/>
    <m/>
    <m/>
    <m/>
    <m/>
    <m/>
    <m/>
    <m/>
    <m/>
    <m/>
    <m/>
    <m/>
    <m/>
    <m/>
    <m/>
    <m/>
    <m/>
    <m/>
    <m/>
    <s v="  "/>
    <s v="SACRAMENTO"/>
    <s v="VACAVILLE 06"/>
    <s v="16:44"/>
    <n v="44277"/>
    <n v="1292587"/>
    <s v="T005246586"/>
    <n v="1307"/>
    <s v="E TENNESSEE ST"/>
    <s v="FAIRFIELD"/>
    <n v="38.25806"/>
    <n v="-122.02673"/>
    <s v="S4TEBW2"/>
    <s v="WHITE, ERIC"/>
    <n v="62131102"/>
    <s v="20210322 20:30"/>
    <n v="9110"/>
    <n v="1"/>
    <s v="CREW TO REPLACE DAMAGED POLE FROM FIRE. WIRE FOUND DOWN AT 1224 TENNESSEE ST. WIRE BROKE OFF OF ONE POLE AND WAS HANGING ABOUT FOUR INCHES ABOVE HOUSE ROOF. WIRE WAS STILL ENERGIZED UPON ARRIVIAL. FIRE DAMAGE TO POLE HOUSE AND GAS LINE. CREW TO REPLACE POLE AND REPAIR WIRE."/>
    <s v="Y"/>
    <n v="2"/>
    <s v="\\fxshare-nas05\quotashare-fs01\ESA\5 - Ignition Tracking\Fire_Tab_Attachment_Files"/>
    <s v="38.2553983,-122.0254800,-0.800000,3D"/>
    <m/>
    <m/>
    <m/>
    <s v="MATT LUCKENBACH 707-249-8454"/>
    <m/>
    <s v="N"/>
    <s v="Y"/>
    <m/>
    <s v="Clear"/>
    <m/>
    <s v="Private Land"/>
    <m/>
    <s v="Calm"/>
    <m/>
    <s v="PG&amp;E Equipment"/>
    <m/>
    <s v="3 meters - 0.25 Acres"/>
    <m/>
    <s v="Fire Dept"/>
    <m/>
    <s v="Overhead"/>
    <m/>
    <s v="Y"/>
    <s v="CLAIMS LAW DEPARTMENT"/>
    <s v="PG&amp;E Law Claim"/>
    <m/>
    <s v="OVERHEAD"/>
    <s v="POLE-WOOD"/>
    <s v="N"/>
    <s v="  "/>
    <m/>
    <m/>
    <m/>
    <m/>
    <m/>
    <m/>
    <m/>
    <m/>
    <m/>
    <m/>
    <m/>
    <m/>
    <m/>
    <m/>
    <m/>
    <m/>
    <m/>
    <m/>
    <m/>
    <m/>
    <m/>
    <m/>
    <m/>
    <m/>
    <m/>
    <m/>
    <m/>
    <m/>
    <m/>
    <m/>
    <m/>
    <m/>
    <m/>
    <m/>
    <m/>
    <m/>
    <m/>
    <m/>
    <m/>
    <m/>
    <m/>
    <m/>
    <m/>
    <m/>
    <m/>
    <m/>
    <m/>
  </r>
  <r>
    <n v="269"/>
    <s v="DLY6"/>
    <s v="3 - QC Complete"/>
    <n v="44581"/>
    <n v="44617"/>
    <s v="Privileged &amp; Confidential - Request Made at the Direction of Legal Counsel - Initial EIR: EI210322B – Fairfield – Property Damage – Summary: On March 22, 2021, at approximately 16:30 hours, PG&amp;E responded to a report of a structure fire near E Tennessee and E Colorado in Fairfield, CA. At the location, PG&amp;E observed a Phase 1 wire down in the area of the fire ,and saw that the fire had caused an extensive damage to the house. PG&amp;E is reporting this incident under the Property Damage reporting criteria due to the wire down and extensive damage to the house possibly exceeding $50,000. This information is preliminary. Structure fire, looks to have possibly been caused by PG&amp;E overhead secondary conductor that fell above customers home. Troubleman notes state they arrived and found the energized conductor hanging roughly 4 inches above the house and worked to safely de-energize the circuit. Reports of ruptured gas line."/>
    <s v="\\fxshare-nas05\quotashare-fs01\ESA\5 - Ignition Tracking\2021_Ignition_QC_Folders\20210322_nan_nan_nan_4617466315"/>
    <s v=" "/>
    <s v="Y"/>
    <s v="DLY6"/>
    <s v="UPDATED  CREATE AND OUTAGE TIME, FO ID "/>
    <n v="44581"/>
    <m/>
    <s v="Not In Scope"/>
    <m/>
    <m/>
    <m/>
    <m/>
    <m/>
    <m/>
    <m/>
    <m/>
    <m/>
    <m/>
    <m/>
    <m/>
    <m/>
    <m/>
    <m/>
    <m/>
    <m/>
    <m/>
    <m/>
    <m/>
    <m/>
    <m/>
    <m/>
    <m/>
    <m/>
    <m/>
    <m/>
    <m/>
    <m/>
    <m/>
    <m/>
    <m/>
    <s v="N"/>
    <m/>
    <m/>
    <m/>
    <m/>
    <m/>
    <m/>
    <s v="N"/>
    <m/>
    <m/>
    <m/>
    <m/>
    <m/>
    <m/>
    <s v=" "/>
    <x v="278"/>
    <s v="15:42:00"/>
    <n v="44277"/>
    <s v="15:34:00"/>
    <s v="FAS"/>
    <s v="N"/>
    <s v="N"/>
    <s v="1292587, 1292552"/>
    <s v="21-0039543"/>
    <m/>
    <s v=" T005246586, T005246674, T005246525, T005246667, T005246682"/>
    <n v="120676039"/>
    <m/>
    <s v="EI210322B"/>
    <s v="PG&amp;E_269_IGNITION_20210322_4.JPG"/>
    <s v=" "/>
    <x v="1"/>
    <x v="0"/>
    <s v="Y"/>
    <s v="Y"/>
    <s v="N"/>
    <s v=" On March 22, 2021 at 15:42 hours, a PG&amp;E Troubleman was dispatched to the Suisun 1102, a 12kV Distribution Circuit on East Tennessee Street near East Colorado Street in Fairfield in response to a reported fire and hearing a pop sound. Initial analysis indicates equipment failure caused the ignition.  The responding Troubleman arrived to find one phase of conductor failed at a pole to the rear of the property, causing it to hang inches above a rooftop still energized.   Looking into the incident further, it was identified that the conductor detached from the shoe of the insulator.   A second pole on the side of the home was also impacted, as the conductor was still connected but a gas fire had erupted at the gas meter causing damage to the second pole and charring to the side of the home.  The ensuing fire was under three meters in size and the fire was suppressed by the Fairfield Fire Department.  A PG&amp;E Crew replaced two poles, the conductor between the two poles, along with the crossarm, and cutouts, on March 31, 2021.  This information is preliminary, further investigation being performed by Electric Incident Investigations. Reference EI210322B."/>
    <s v="PG&amp;E"/>
    <s v="Building"/>
    <m/>
    <s v="D"/>
    <s v="D"/>
    <s v="&lt;0.25"/>
    <s v="FIRE DAMAGE TO POLE HOUSE AND GAS LINE."/>
    <m/>
    <m/>
    <m/>
    <m/>
    <s v="Equipment - PG&amp;E"/>
    <s v="All types of equipment / facility failure"/>
    <s v="Conductor failure-all"/>
    <s v="Y"/>
    <s v="Overhead"/>
    <x v="2"/>
    <s v="Conductor - Open Wire Secondary"/>
    <s v="Pole, Crossarm, Cut Out, Conductor "/>
    <s v="103124844, 104032767, 104031819"/>
    <s v=" "/>
    <x v="0"/>
    <n v="38.255197000000003"/>
    <n v="-122.025234"/>
    <s v="Solano"/>
    <s v="SUISUN 1102"/>
    <s v="0-750"/>
    <s v="SUISUN 110247992"/>
    <x v="0"/>
    <s v="Fairfield FD"/>
    <s v="Urban"/>
    <s v="Grass Fuel Model"/>
    <s v="Grass"/>
    <s v="N"/>
    <m/>
    <m/>
    <m/>
    <m/>
    <s v="N"/>
    <s v="N"/>
    <m/>
    <m/>
    <s v="2021-03-23"/>
    <m/>
    <m/>
    <m/>
    <m/>
    <m/>
    <m/>
    <m/>
    <m/>
    <m/>
    <m/>
    <m/>
    <m/>
    <m/>
    <m/>
    <m/>
    <m/>
    <m/>
    <m/>
    <m/>
    <s v="  "/>
    <s v="SACRAMENTO"/>
    <s v="VACAVILLE 06"/>
    <s v="15:50"/>
    <n v="44277"/>
    <m/>
    <n v="4617466315"/>
    <n v="1224"/>
    <s v="E TENNESSEE ST"/>
    <s v="FAIRFIELD"/>
    <n v="38.254771000000012"/>
    <n v="-122.02529"/>
    <s v="S4TEBW2"/>
    <s v="WHITE, ERIC"/>
    <n v="62131102"/>
    <s v="20210322 20:03"/>
    <n v="1122"/>
    <m/>
    <s v="UPON ARRIVAL I FOUND NUMBER ONE PHASE ABOUT FOUR INCHES OFF OF THE ROOF OF 1224 TENNESSEE ST. PHASE WAS STILL ENERGIZED, MADE SAFE. HOUSE WAS OUT BY THE TIME I GOT THERE. GAS LINE WAS STILL ON FIRE BEING SUPPRESSED BY FAIRFIELD FD. HELPED GAS DEPARTMENT SHUT OFF GAS."/>
    <s v="Y"/>
    <n v="4"/>
    <s v="\\fxshare-nas05\quotashare-fs01\ESA\5 - Ignition Tracking\Fire_Tab_Attachment_Files"/>
    <m/>
    <n v="38.255197000000003"/>
    <n v="-122.025234"/>
    <m/>
    <s v="MATT LUCKENBACH 707-249-8454"/>
    <m/>
    <s v="N"/>
    <s v="Y"/>
    <s v="Y"/>
    <s v="Clear"/>
    <m/>
    <s v="Structures"/>
    <m/>
    <s v="Calm"/>
    <m/>
    <s v="PG&amp;E Equipment"/>
    <m/>
    <s v="3 meters - 0.25 Acres"/>
    <m/>
    <s v="Fire Dept"/>
    <m/>
    <s v="Overhead"/>
    <m/>
    <s v="Y"/>
    <s v="CLAIMS DEPARTMENT"/>
    <s v="PG&amp;E Employee"/>
    <m/>
    <m/>
    <m/>
    <m/>
    <s v="  "/>
    <m/>
    <m/>
    <m/>
    <m/>
    <m/>
    <m/>
    <m/>
    <m/>
    <m/>
    <m/>
    <m/>
    <m/>
    <m/>
    <m/>
    <m/>
    <m/>
    <m/>
    <m/>
    <m/>
    <m/>
    <m/>
    <m/>
    <m/>
    <m/>
    <m/>
    <m/>
    <m/>
    <m/>
    <m/>
    <m/>
    <m/>
    <m/>
    <m/>
    <m/>
    <m/>
    <m/>
    <m/>
    <m/>
    <m/>
    <m/>
    <m/>
    <m/>
    <m/>
    <m/>
    <m/>
    <m/>
    <m/>
  </r>
  <r>
    <n v="268"/>
    <s v="AGFC"/>
    <s v="3 - QC Complete"/>
    <n v="44277"/>
    <n v="44617"/>
    <s v="Structure fire, not attributable to PG&amp;E."/>
    <s v="\\fxshare-nas05\quotashare-fs01\ESA\5 - Ignition Tracking\2021_Ignition_QC_Folders\20210322_nan_nan_nan_9451345253"/>
    <s v=" "/>
    <m/>
    <m/>
    <m/>
    <m/>
    <m/>
    <s v="Not In Scope"/>
    <m/>
    <m/>
    <m/>
    <m/>
    <m/>
    <m/>
    <m/>
    <m/>
    <m/>
    <m/>
    <m/>
    <m/>
    <m/>
    <m/>
    <m/>
    <m/>
    <m/>
    <m/>
    <m/>
    <m/>
    <m/>
    <m/>
    <m/>
    <m/>
    <m/>
    <m/>
    <m/>
    <m/>
    <m/>
    <m/>
    <m/>
    <m/>
    <m/>
    <m/>
    <m/>
    <m/>
    <m/>
    <m/>
    <m/>
    <m/>
    <m/>
    <m/>
    <m/>
    <m/>
    <m/>
    <m/>
    <s v=" "/>
    <x v="278"/>
    <s v="13:47:00"/>
    <m/>
    <m/>
    <s v="FAS"/>
    <s v="N"/>
    <s v="N"/>
    <m/>
    <m/>
    <m/>
    <n v="9451345253"/>
    <m/>
    <m/>
    <m/>
    <m/>
    <s v=" "/>
    <x v="0"/>
    <x v="1"/>
    <s v="N"/>
    <s v="N"/>
    <s v="N"/>
    <s v="Structure fire, not attributable to PG&amp;E."/>
    <s v="Not PG&amp;E"/>
    <s v="Building"/>
    <m/>
    <m/>
    <m/>
    <s v="&lt;0.25"/>
    <m/>
    <m/>
    <m/>
    <m/>
    <m/>
    <s v="Other Fire: Non-PG&amp;E related"/>
    <m/>
    <m/>
    <m/>
    <s v="Overhead"/>
    <x v="1"/>
    <m/>
    <m/>
    <m/>
    <s v=" "/>
    <x v="0"/>
    <n v="37.571453000000012"/>
    <n v="-120.248126"/>
    <s v="Tuolumne"/>
    <s v="PEORIA 1705 "/>
    <n v="17000"/>
    <m/>
    <x v="0"/>
    <s v="Cal Fire"/>
    <s v="Hardwood Woodland"/>
    <m/>
    <m/>
    <s v="Y"/>
    <s v="Detwiler 2017"/>
    <m/>
    <n v="420"/>
    <m/>
    <s v="N"/>
    <s v="N"/>
    <m/>
    <m/>
    <s v="2021-03-23"/>
    <m/>
    <m/>
    <m/>
    <m/>
    <m/>
    <m/>
    <m/>
    <m/>
    <m/>
    <m/>
    <m/>
    <m/>
    <m/>
    <m/>
    <m/>
    <m/>
    <m/>
    <m/>
    <m/>
    <s v="  "/>
    <s v="YOSEMITE"/>
    <s v="SONORA 02"/>
    <s v="13:47"/>
    <n v="44277"/>
    <m/>
    <n v="9451345253"/>
    <n v="18159"/>
    <s v="8TH AVE"/>
    <s v="JAMESTOWN"/>
    <n v="37.952761000000002"/>
    <n v="-120.41503"/>
    <s v="Y9TJ8M7"/>
    <s v="MITCHELL, JEREMY"/>
    <n v="163781705"/>
    <s v="20210322 15:21"/>
    <n v="1123"/>
    <m/>
    <s v="structure fire @ 10658 9th st jamestown"/>
    <s v="Y"/>
    <m/>
    <m/>
    <m/>
    <n v="37.571453000000012"/>
    <n v="-120.248126"/>
    <m/>
    <s v="cal fire"/>
    <m/>
    <s v="N"/>
    <s v="Y"/>
    <s v="N"/>
    <s v="Clear"/>
    <m/>
    <s v="Structures"/>
    <m/>
    <s v="Light"/>
    <m/>
    <s v="3rd Party"/>
    <m/>
    <s v="Structure Only"/>
    <m/>
    <s v="Cal Fire"/>
    <m/>
    <s v="Overhead"/>
    <m/>
    <s v="N"/>
    <m/>
    <m/>
    <m/>
    <m/>
    <m/>
    <m/>
    <s v="  "/>
    <m/>
    <m/>
    <m/>
    <m/>
    <m/>
    <m/>
    <m/>
    <m/>
    <m/>
    <m/>
    <m/>
    <m/>
    <m/>
    <m/>
    <m/>
    <m/>
    <m/>
    <m/>
    <m/>
    <m/>
    <m/>
    <m/>
    <m/>
    <m/>
    <m/>
    <m/>
    <m/>
    <m/>
    <m/>
    <m/>
    <m/>
    <m/>
    <m/>
    <m/>
    <m/>
    <m/>
    <m/>
    <m/>
    <m/>
    <m/>
    <m/>
    <m/>
    <m/>
    <m/>
    <m/>
    <m/>
    <m/>
  </r>
  <r>
    <n v="267"/>
    <s v="AGFC"/>
    <s v="3 - QC Complete"/>
    <n v="44277"/>
    <n v="44617"/>
    <s v="Structure fire, not attributable to PG&amp;E. No PG&amp;E involved in shed fire."/>
    <s v="\\fxshare-nas05\quotashare-fs01\ESA\5 - Ignition Tracking\2021_Ignition_QC_Folders\20210322_nan_nan_nan_8389010221"/>
    <s v=" "/>
    <m/>
    <m/>
    <m/>
    <m/>
    <m/>
    <s v="Not In Scope"/>
    <m/>
    <m/>
    <m/>
    <m/>
    <m/>
    <m/>
    <m/>
    <m/>
    <m/>
    <m/>
    <m/>
    <m/>
    <m/>
    <m/>
    <m/>
    <m/>
    <m/>
    <m/>
    <m/>
    <m/>
    <m/>
    <m/>
    <m/>
    <m/>
    <m/>
    <m/>
    <m/>
    <m/>
    <m/>
    <m/>
    <m/>
    <m/>
    <m/>
    <m/>
    <m/>
    <m/>
    <m/>
    <m/>
    <m/>
    <m/>
    <m/>
    <m/>
    <m/>
    <m/>
    <m/>
    <m/>
    <s v=" "/>
    <x v="278"/>
    <s v="02:45:00"/>
    <m/>
    <m/>
    <s v="FAS"/>
    <s v="N"/>
    <s v="N"/>
    <m/>
    <m/>
    <m/>
    <n v="8389010221"/>
    <m/>
    <m/>
    <m/>
    <m/>
    <s v=" "/>
    <x v="0"/>
    <x v="1"/>
    <s v="N"/>
    <s v="N"/>
    <s v="N"/>
    <s v="Structure fire, not attributable to PG&amp;E. No PG&amp;E involved in shed fire."/>
    <s v="Not PG&amp;E"/>
    <s v="Building"/>
    <m/>
    <m/>
    <m/>
    <s v="&lt;0.25"/>
    <m/>
    <m/>
    <m/>
    <m/>
    <m/>
    <s v="Other Fire: Non-PG&amp;E related"/>
    <m/>
    <m/>
    <m/>
    <s v="Overhead"/>
    <x v="1"/>
    <m/>
    <m/>
    <m/>
    <s v=" "/>
    <x v="0"/>
    <n v="37.344823300000002"/>
    <n v="-121.83612170000001"/>
    <s v="Santa Clara"/>
    <s v="MC KEE 1106 "/>
    <n v="12000"/>
    <m/>
    <x v="0"/>
    <s v="San Jose FD"/>
    <s v="Urban"/>
    <m/>
    <m/>
    <s v="N"/>
    <m/>
    <m/>
    <m/>
    <m/>
    <s v="N"/>
    <s v="N"/>
    <m/>
    <m/>
    <s v="2021-03-23"/>
    <m/>
    <m/>
    <m/>
    <m/>
    <m/>
    <m/>
    <m/>
    <m/>
    <m/>
    <m/>
    <m/>
    <m/>
    <m/>
    <m/>
    <m/>
    <m/>
    <m/>
    <m/>
    <m/>
    <s v="  "/>
    <s v="SAN JOSE"/>
    <s v="SAN JOSE 04"/>
    <s v="02:45"/>
    <n v="44277"/>
    <m/>
    <n v="8389010221"/>
    <n v="2148"/>
    <s v="STORY RD"/>
    <s v="SAN JOSE"/>
    <n v="37.344940999999999"/>
    <n v="-121.83535999999999"/>
    <s v="J2TM1CI"/>
    <s v="CAMERON, MIKE"/>
    <n v="83531106"/>
    <s v="20210322 03:17"/>
    <n v="1120"/>
    <m/>
    <s v="shed fire,   no pge involved"/>
    <s v="Y"/>
    <m/>
    <m/>
    <s v="37.3448233,-121.8361217,41.600000,3D"/>
    <m/>
    <m/>
    <m/>
    <s v="San Jose Fire Department"/>
    <m/>
    <s v="N"/>
    <s v="Y"/>
    <s v="N"/>
    <s v="Clear"/>
    <m/>
    <s v="Structures"/>
    <m/>
    <s v="Calm"/>
    <m/>
    <s v="Unknown"/>
    <m/>
    <s v="Structure Only"/>
    <m/>
    <s v="Fire Dept"/>
    <m/>
    <s v="Overhead"/>
    <m/>
    <s v="N"/>
    <m/>
    <m/>
    <m/>
    <m/>
    <m/>
    <m/>
    <s v="  "/>
    <m/>
    <m/>
    <m/>
    <m/>
    <m/>
    <m/>
    <m/>
    <m/>
    <m/>
    <m/>
    <m/>
    <m/>
    <m/>
    <m/>
    <m/>
    <m/>
    <m/>
    <m/>
    <m/>
    <m/>
    <m/>
    <m/>
    <m/>
    <m/>
    <m/>
    <m/>
    <m/>
    <m/>
    <m/>
    <m/>
    <m/>
    <m/>
    <m/>
    <m/>
    <m/>
    <m/>
    <m/>
    <m/>
    <m/>
    <m/>
    <m/>
    <m/>
    <m/>
    <m/>
    <m/>
    <m/>
    <m/>
  </r>
  <r>
    <n v="942"/>
    <s v="D0CV"/>
    <s v="3 - QC Complete"/>
    <n v="44530"/>
    <n v="44617"/>
    <s v="MMY6 - Service neutral failed and caused a fire at the fuse box connected to the house. Could not locate a meter number or specific pole number. Used Circuit ID as Facility ID."/>
    <s v="\\fxshare-nas05\quotashare-fs01\ESA\5 - Ignition Tracking\Action Items, CAP Items, Missed Ignitions\Missed_Ignitions_Audit\20210321_14436_nan_263337188"/>
    <s v=" "/>
    <m/>
    <m/>
    <m/>
    <m/>
    <m/>
    <s v="Not In Scope"/>
    <m/>
    <m/>
    <m/>
    <m/>
    <m/>
    <m/>
    <m/>
    <m/>
    <m/>
    <m/>
    <m/>
    <m/>
    <m/>
    <m/>
    <m/>
    <m/>
    <m/>
    <m/>
    <m/>
    <m/>
    <m/>
    <m/>
    <m/>
    <m/>
    <m/>
    <m/>
    <m/>
    <m/>
    <m/>
    <m/>
    <m/>
    <m/>
    <m/>
    <m/>
    <m/>
    <m/>
    <m/>
    <m/>
    <m/>
    <s v="N"/>
    <m/>
    <m/>
    <m/>
    <m/>
    <m/>
    <m/>
    <s v=" "/>
    <x v="279"/>
    <s v="03:49:00"/>
    <m/>
    <m/>
    <s v="FAS"/>
    <s v="Y"/>
    <s v="N"/>
    <m/>
    <m/>
    <m/>
    <n v="263337188"/>
    <n v="120669599"/>
    <m/>
    <m/>
    <m/>
    <s v=" "/>
    <x v="0"/>
    <x v="1"/>
    <s v="N"/>
    <s v="N"/>
    <s v="N"/>
    <s v="This ignition was not attributable to PG&amp;E assets and is deemed Customer responsibility to replace panel and attain a City Permit before crew can replace damaged service. "/>
    <s v="Not PG&amp;E"/>
    <s v="Building"/>
    <m/>
    <s v="D"/>
    <s v="D"/>
    <s v="&lt;3 meters of linear travel"/>
    <m/>
    <m/>
    <m/>
    <m/>
    <m/>
    <s v="Other Fire: Non-PG&amp;E related"/>
    <m/>
    <m/>
    <s v="Y"/>
    <s v="Overhead"/>
    <x v="1"/>
    <m/>
    <m/>
    <n v="1007575338"/>
    <s v=" "/>
    <x v="0"/>
    <n v="36.660745675800001"/>
    <n v="-121.6490719543"/>
    <s v="Monterey"/>
    <s v="SALINAS 1101"/>
    <n v="12000"/>
    <m/>
    <x v="0"/>
    <s v="Salinas FD"/>
    <s v="Urban"/>
    <m/>
    <m/>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266"/>
    <s v="AGFC"/>
    <s v="3 - QC Complete"/>
    <n v="44277"/>
    <n v="44617"/>
    <s v="Structure fire, not attributable to PG&amp;E. Fire chief stated looks to have started inside of home."/>
    <s v="\\fxshare-nas05\quotashare-fs01\ESA\5 - Ignition Tracking\2021_Ignition_QC_Folders\20210321_nan_nan_nan_7765190020"/>
    <s v=" "/>
    <m/>
    <m/>
    <m/>
    <m/>
    <m/>
    <s v="Not In Scope"/>
    <m/>
    <m/>
    <m/>
    <m/>
    <m/>
    <m/>
    <m/>
    <m/>
    <m/>
    <m/>
    <m/>
    <m/>
    <m/>
    <m/>
    <m/>
    <m/>
    <m/>
    <m/>
    <m/>
    <m/>
    <m/>
    <m/>
    <m/>
    <m/>
    <m/>
    <m/>
    <m/>
    <m/>
    <m/>
    <m/>
    <m/>
    <m/>
    <m/>
    <m/>
    <m/>
    <m/>
    <m/>
    <m/>
    <m/>
    <m/>
    <m/>
    <m/>
    <m/>
    <m/>
    <m/>
    <m/>
    <s v=" "/>
    <x v="279"/>
    <s v="11:02:00"/>
    <m/>
    <m/>
    <s v="FAS"/>
    <s v="N"/>
    <s v="N"/>
    <m/>
    <m/>
    <m/>
    <n v="7765190020"/>
    <m/>
    <m/>
    <m/>
    <m/>
    <s v=" "/>
    <x v="0"/>
    <x v="1"/>
    <s v="N"/>
    <s v="N"/>
    <s v="N"/>
    <s v="Structure fire, not attributable to PG&amp;E. Fire chief stated looks to have started inside of home."/>
    <s v="Not PG&amp;E"/>
    <s v="Building"/>
    <m/>
    <m/>
    <m/>
    <s v="Structure-only"/>
    <m/>
    <m/>
    <m/>
    <m/>
    <m/>
    <s v="Other Fire: Non-PG&amp;E related"/>
    <m/>
    <m/>
    <m/>
    <s v="Underground"/>
    <x v="1"/>
    <m/>
    <m/>
    <m/>
    <s v=" "/>
    <x v="0"/>
    <n v="37.303401999999998"/>
    <n v="-120.44999"/>
    <s v="Merced"/>
    <s v="MERCED 2102"/>
    <n v="21000"/>
    <m/>
    <x v="0"/>
    <s v="Merced FD Mickey Brunelli (209) 388 8874"/>
    <s v="Urban"/>
    <m/>
    <m/>
    <s v="N"/>
    <m/>
    <m/>
    <m/>
    <m/>
    <s v="N"/>
    <s v="N"/>
    <m/>
    <m/>
    <s v="2021-03-23"/>
    <m/>
    <m/>
    <m/>
    <m/>
    <m/>
    <m/>
    <m/>
    <m/>
    <m/>
    <m/>
    <m/>
    <m/>
    <m/>
    <m/>
    <m/>
    <m/>
    <m/>
    <m/>
    <m/>
    <s v="  "/>
    <s v="YOSEMITE"/>
    <s v="MERCED 01"/>
    <s v="11:02"/>
    <n v="44276"/>
    <m/>
    <n v="7765190020"/>
    <n v="2695"/>
    <s v="BRANCO AVE"/>
    <s v="MERCED"/>
    <n v="37.303401999999998"/>
    <n v="-120.449997"/>
    <s v="Y4TCRGK"/>
    <s v="GRIMES, CURTIS"/>
    <n v="252802102"/>
    <s v="20210321 11:49"/>
    <n v="1120"/>
    <m/>
    <s v="struct fire. according to fire chief fire started  by inside wiring per preliminary findings and immed evidence show to be the case. home owner stated he heard crackling/arcing from problem circut inside home and before he could turn off the breaker the fire had started. "/>
    <s v="Y"/>
    <n v="5"/>
    <s v="\\fxshare-nas05\quotashare-fs01\ESA\5 - Ignition Tracking\Fire_Tab_Attachment_Files"/>
    <m/>
    <n v="37.303401999999998"/>
    <n v="-120.44999"/>
    <s v="room of home. FD Chief said resident has arcing/buzzing from inside wiring "/>
    <s v="Mickey Brunelli (209) 388 8874"/>
    <m/>
    <s v="Y"/>
    <s v="Y"/>
    <s v="N"/>
    <s v="Clear"/>
    <s v="sunny and 55"/>
    <s v="Structures"/>
    <s v="single residence"/>
    <s v="Calm"/>
    <m/>
    <s v="3rd Party"/>
    <s v="FD chief stated cust had inside wiring failure before he could turn of breaker "/>
    <s v="Structure Only"/>
    <m/>
    <s v="Fire Dept"/>
    <m/>
    <s v="Subsurface"/>
    <m/>
    <s v="Y"/>
    <s v="photos"/>
    <s v="PG&amp;E Employee"/>
    <m/>
    <m/>
    <m/>
    <m/>
    <s v="  "/>
    <m/>
    <m/>
    <m/>
    <m/>
    <m/>
    <m/>
    <m/>
    <m/>
    <m/>
    <m/>
    <m/>
    <m/>
    <m/>
    <m/>
    <m/>
    <m/>
    <m/>
    <m/>
    <m/>
    <m/>
    <m/>
    <m/>
    <m/>
    <m/>
    <m/>
    <m/>
    <m/>
    <m/>
    <m/>
    <m/>
    <m/>
    <m/>
    <m/>
    <m/>
    <m/>
    <m/>
    <m/>
    <m/>
    <m/>
    <m/>
    <m/>
    <m/>
    <m/>
    <m/>
    <m/>
    <m/>
    <m/>
  </r>
  <r>
    <n v="265"/>
    <s v="B1HE"/>
    <s v="3 - QC Complete"/>
    <n v="44320"/>
    <n v="44617"/>
    <s v="Broken neutral on service drop resulted in an ignition less than one meter in size. Photos show side panels of customers house burnt along with wires. "/>
    <s v="\\fxshare-nas05\quotashare-fs01\ESA\5 - Ignition Tracking\2021_Ignition_QC_Folders\20210321_nan_nan_nan_269409648"/>
    <s v=" "/>
    <m/>
    <s v="B1HE"/>
    <s v="updated dispatch time, added outage time, updated lat, long"/>
    <n v="44320"/>
    <m/>
    <s v="Not In Scope"/>
    <m/>
    <m/>
    <m/>
    <m/>
    <m/>
    <m/>
    <m/>
    <m/>
    <m/>
    <m/>
    <m/>
    <m/>
    <m/>
    <m/>
    <m/>
    <m/>
    <m/>
    <m/>
    <m/>
    <m/>
    <m/>
    <m/>
    <m/>
    <m/>
    <m/>
    <m/>
    <m/>
    <m/>
    <m/>
    <m/>
    <m/>
    <m/>
    <m/>
    <m/>
    <m/>
    <m/>
    <m/>
    <m/>
    <m/>
    <m/>
    <m/>
    <m/>
    <m/>
    <m/>
    <m/>
    <m/>
    <s v=" "/>
    <x v="279"/>
    <s v="03:51:00"/>
    <n v="44276"/>
    <s v="04:36:00"/>
    <s v="FAS"/>
    <s v="N"/>
    <s v="N"/>
    <m/>
    <m/>
    <m/>
    <n v="269409648"/>
    <m/>
    <m/>
    <m/>
    <m/>
    <s v=" "/>
    <x v="0"/>
    <x v="0"/>
    <s v="Y"/>
    <s v="N"/>
    <s v="N"/>
    <s v="On March 21st, 2021 at 0351 hours, a PG&amp;E Troubleman was dispatched to the Salinas 1101 12 kv Distribution Circuit at premise ID; 0269800951, in Salinas in response to a E Fire- Other tag. Initial analysis indicates a broken neutral in the secondary service drop caused a fire. The ensuing fire burned the customers equipment and damaged the panel and some siding on the customer’s house. The fire was approximately 1 meter in size and was extinguished by Salinas City Fire Department. The customer was advised to make repairs to the panel and call back in for a reconnect after city inspection was performed. The repairs were made and the customer was restored on March 26th, 2021."/>
    <s v="PG&amp;E"/>
    <s v="Building"/>
    <s v="Service, customer siding"/>
    <s v="D"/>
    <s v="D"/>
    <s v="Structure-only"/>
    <m/>
    <m/>
    <m/>
    <m/>
    <m/>
    <s v="Equipment - PG&amp;E"/>
    <s v="All types of equipment / facility failure"/>
    <s v="Equipment failure - Other"/>
    <s v="N"/>
    <s v="Overhead"/>
    <x v="3"/>
    <s v="Service Drop"/>
    <s v="Service, customer siding"/>
    <n v="101741159"/>
    <s v=" "/>
    <x v="0"/>
    <n v="36.660842000000002"/>
    <n v="-121.6489"/>
    <s v="Monterey"/>
    <s v="SALINAS 1101"/>
    <n v="750"/>
    <m/>
    <x v="0"/>
    <s v="Salinas FD"/>
    <s v="Urban"/>
    <m/>
    <m/>
    <s v="N"/>
    <m/>
    <m/>
    <m/>
    <m/>
    <s v="N"/>
    <s v="N"/>
    <m/>
    <m/>
    <s v="2021-03-23"/>
    <m/>
    <m/>
    <m/>
    <m/>
    <m/>
    <m/>
    <m/>
    <m/>
    <m/>
    <m/>
    <m/>
    <m/>
    <m/>
    <m/>
    <m/>
    <m/>
    <m/>
    <m/>
    <m/>
    <s v="  "/>
    <s v="CENTRAL COAST"/>
    <s v="SALINAS 03"/>
    <s v="04:42"/>
    <n v="44276"/>
    <m/>
    <n v="269409648"/>
    <n v="335"/>
    <s v="E ROMIE LN"/>
    <s v="SALINAS"/>
    <n v="36.660915000000003"/>
    <n v="-121.65018600000001"/>
    <s v="C4TR1D3"/>
    <s v="DANIELI, DICK"/>
    <n v="182011101"/>
    <s v="20210321 05:04"/>
    <n v="2640"/>
    <n v="1"/>
    <s v="broken neutral on sevice caused fire."/>
    <s v="Y"/>
    <n v="4"/>
    <s v="\\fxshare-nas05\quotashare-fs01\ESA\5 - Ignition Tracking\Fire_Tab_Attachment_Files"/>
    <s v="36.6608233,-121.6494567,13.700000,3D"/>
    <m/>
    <m/>
    <s v="BROKEN NUETRAL WIRE ON SERVICE. HI LOW VOLTAGE"/>
    <s v="SALINAS CITY"/>
    <m/>
    <s v="N"/>
    <s v="Y"/>
    <s v="Y"/>
    <s v="Clear"/>
    <m/>
    <s v="Structures"/>
    <m/>
    <s v="Calm"/>
    <m/>
    <s v="PG&amp;E Equipment"/>
    <m/>
    <s v="&lt; 1 meter"/>
    <m/>
    <s v="Fire Dept"/>
    <m/>
    <s v="Overhead"/>
    <m/>
    <s v="Y"/>
    <s v="PHOTOS"/>
    <s v="PG&amp;E Employee"/>
    <s v="R1D3 831-975-0918"/>
    <m/>
    <m/>
    <m/>
    <s v="  "/>
    <m/>
    <m/>
    <m/>
    <m/>
    <m/>
    <m/>
    <m/>
    <m/>
    <m/>
    <m/>
    <m/>
    <m/>
    <m/>
    <m/>
    <m/>
    <m/>
    <m/>
    <m/>
    <m/>
    <m/>
    <m/>
    <m/>
    <m/>
    <m/>
    <m/>
    <m/>
    <m/>
    <m/>
    <m/>
    <m/>
    <m/>
    <m/>
    <m/>
    <m/>
    <m/>
    <m/>
    <m/>
    <m/>
    <m/>
    <m/>
    <m/>
    <m/>
    <m/>
    <m/>
    <m/>
    <m/>
    <m/>
  </r>
  <r>
    <n v="264"/>
    <s v="AGFC"/>
    <s v="3 - QC Complete"/>
    <n v="44277"/>
    <n v="44617"/>
    <s v="Structure fire, not attributable to PG&amp;E. Comp code: Fire Structure Non Company Equipment."/>
    <s v="\\fxshare-nas05\quotashare-fs01\ESA\5 - Ignition Tracking\2021_Ignition_QC_Folders\20210321_nan_nan_nan_3838602431"/>
    <s v=" "/>
    <m/>
    <m/>
    <m/>
    <m/>
    <m/>
    <s v="Not In Scope"/>
    <m/>
    <m/>
    <m/>
    <m/>
    <m/>
    <m/>
    <m/>
    <m/>
    <m/>
    <m/>
    <m/>
    <m/>
    <m/>
    <m/>
    <m/>
    <m/>
    <m/>
    <m/>
    <m/>
    <m/>
    <m/>
    <m/>
    <m/>
    <m/>
    <m/>
    <m/>
    <m/>
    <m/>
    <m/>
    <m/>
    <m/>
    <m/>
    <m/>
    <m/>
    <m/>
    <m/>
    <m/>
    <m/>
    <m/>
    <m/>
    <m/>
    <m/>
    <m/>
    <m/>
    <m/>
    <m/>
    <s v=" "/>
    <x v="279"/>
    <s v="01:22:00"/>
    <m/>
    <m/>
    <s v="FAS"/>
    <s v="N"/>
    <s v="N"/>
    <m/>
    <m/>
    <m/>
    <n v="3838602431"/>
    <m/>
    <m/>
    <m/>
    <m/>
    <s v=" "/>
    <x v="0"/>
    <x v="1"/>
    <s v="N"/>
    <s v="N"/>
    <s v="N"/>
    <s v="Structure fire, not attributable to PG&amp;E. Comp code: Fire Structure Non Company Equipment."/>
    <s v="Not PG&amp;E"/>
    <s v="Building"/>
    <m/>
    <m/>
    <m/>
    <s v="Structure-only"/>
    <m/>
    <m/>
    <m/>
    <m/>
    <m/>
    <s v="Other Fire: Non-PG&amp;E related"/>
    <m/>
    <m/>
    <m/>
    <s v="Underground"/>
    <x v="1"/>
    <m/>
    <m/>
    <m/>
    <s v=" "/>
    <x v="0"/>
    <n v="38.325879999999998"/>
    <n v="-122.68676170000001"/>
    <s v="Sonoma"/>
    <s v="COTATI 1102"/>
    <n v="12000"/>
    <m/>
    <x v="0"/>
    <s v="ROHNERT PARK FD"/>
    <s v="Urban"/>
    <m/>
    <m/>
    <s v="Y"/>
    <s v="Pressley 2017"/>
    <m/>
    <m/>
    <m/>
    <s v="N"/>
    <s v="N"/>
    <m/>
    <m/>
    <s v="2021-03-23"/>
    <m/>
    <m/>
    <m/>
    <m/>
    <m/>
    <m/>
    <m/>
    <m/>
    <m/>
    <m/>
    <m/>
    <m/>
    <m/>
    <m/>
    <m/>
    <m/>
    <m/>
    <m/>
    <m/>
    <s v="  "/>
    <s v="NORTH COAST"/>
    <s v="PETALUMA 02"/>
    <s v="01:22"/>
    <n v="44276"/>
    <m/>
    <n v="3838602431"/>
    <n v="8042"/>
    <s v="MASON DR"/>
    <s v="ROHNERT PARK"/>
    <n v="38.326636000000001"/>
    <n v="-122.686199"/>
    <s v="W9TAXJD"/>
    <s v="JENSEN, ANTHONY"/>
    <n v="42271102"/>
    <s v="20210321 03:22"/>
    <n v="1121"/>
    <m/>
    <s v="CURRENTLY ON CAR POLE 911 STANDY WHEN THIS TAG CAME TO ME-COMPLETED 911 TAG IN SANTA ROSA-ARRIVED TO FIND PGE GAS STANDBY AND NO FD-PGE STANDBY HAD ALREADY OPENED MAIN BREAKER AND BOOTED LOAD SIDE OF METER-STANDBY STATED HE MADE SAFE AND FIRE INSPECTION WILL HAPPEN TOMMOROW"/>
    <s v="Y"/>
    <m/>
    <m/>
    <s v="38.3258800,-122.6867617,104.300000,3D"/>
    <m/>
    <m/>
    <m/>
    <s v="ROHNERT PARK FD 7075842612"/>
    <m/>
    <s v="N"/>
    <s v="Y"/>
    <s v="N"/>
    <s v="Clear"/>
    <m/>
    <s v="Structures"/>
    <m/>
    <s v="Calm"/>
    <m/>
    <s v="Unknown"/>
    <m/>
    <s v="Structure Only"/>
    <m/>
    <s v="Fire Dept"/>
    <s v="ROHNERT PARK FIRE DEPT"/>
    <s v="Other (Comments)"/>
    <s v="UG SVS FEED"/>
    <s v="N"/>
    <m/>
    <m/>
    <m/>
    <m/>
    <m/>
    <m/>
    <s v="  "/>
    <m/>
    <m/>
    <m/>
    <m/>
    <m/>
    <m/>
    <m/>
    <m/>
    <m/>
    <m/>
    <m/>
    <m/>
    <m/>
    <m/>
    <m/>
    <m/>
    <m/>
    <m/>
    <m/>
    <m/>
    <m/>
    <m/>
    <m/>
    <m/>
    <m/>
    <m/>
    <m/>
    <m/>
    <m/>
    <m/>
    <m/>
    <m/>
    <m/>
    <m/>
    <m/>
    <m/>
    <m/>
    <m/>
    <m/>
    <m/>
    <m/>
    <m/>
    <m/>
    <m/>
    <m/>
    <m/>
    <m/>
  </r>
  <r>
    <n v="944"/>
    <s v="D0CV"/>
    <s v="3 - QC Complete"/>
    <n v="44529"/>
    <n v="44617"/>
    <s v="&quot;.5 N/O HWY 223 2 POLES&quot; / E COR SEC 21-31/29 in Arvin; &quot;pole fire. tx on ground&quot;; cause listed as equipment failure"/>
    <s v="\\fxshare-nas05\quotashare-fs01\ESA\5 - Ignition Tracking\Action Items, CAP Items, Missed Ignitions\Missed_Ignitions_Audit\20210320_14393_1289579_T005244954"/>
    <s v=" "/>
    <s v="Y"/>
    <s v="D0CV"/>
    <s v="Lots of sections was blank for this tracker so i filled in the following  =  Added Outage date and Time per ILIS record FNL._x000a_Added new sap# for replaced pole _x000a_Added failure Driver as All Types of Equipment / Facility Failure_x000a_Added Other for Materials at Origin_x000a_Added Pole/Transformer for Materials at Origin Comments_x000a_Added primary conductor _x000a_Changed Equipment type Associated to ignition from pole to transformer as this is the item that failed and started the pole fire._x000a_Added circuit Protection Zone _x000a_Added Fuel bed description as Fire resistive and comments as DIRT."/>
    <n v="44523"/>
    <m/>
    <s v="Not In Scope"/>
    <m/>
    <m/>
    <m/>
    <m/>
    <m/>
    <m/>
    <m/>
    <m/>
    <m/>
    <m/>
    <m/>
    <m/>
    <m/>
    <m/>
    <m/>
    <m/>
    <m/>
    <m/>
    <m/>
    <m/>
    <m/>
    <m/>
    <m/>
    <m/>
    <m/>
    <m/>
    <m/>
    <m/>
    <m/>
    <m/>
    <m/>
    <m/>
    <m/>
    <m/>
    <m/>
    <m/>
    <m/>
    <m/>
    <m/>
    <s v="N"/>
    <m/>
    <m/>
    <m/>
    <m/>
    <m/>
    <m/>
    <s v=" "/>
    <x v="280"/>
    <s v="06:58:00"/>
    <n v="44275"/>
    <s v="06:54:00"/>
    <s v="FAS"/>
    <s v="Y"/>
    <s v="N"/>
    <n v="1289579"/>
    <s v="21-0038921"/>
    <m/>
    <s v="T005244954"/>
    <n v="120666901"/>
    <m/>
    <m/>
    <m/>
    <s v=" "/>
    <x v="0"/>
    <x v="0"/>
    <s v="N"/>
    <s v="N"/>
    <s v="N"/>
    <s v="On March 20th, 2021 at 06:54 hours, a PG&amp;E Trouble man was dispatched to the WEEDPATCH 1101 12kV Distribution Circuit in the vicinity of Stenderup Ave and Malaga Rd, Bakersfield CA, in response to failed equipment. Initial analysis indicates that a failed transformer caused the ignition right on the pole below the cutout arm which caused the pole to burn through causing the pole to break. The transformer fell to the ground and spilled oil with no ground fire present. The remaining section of pole stayed attached to the conductors and was hanging midair until the repair crew arrived. Three customers where effected by the outage and the ensuing fire was contained to PG&amp;E assets only and it was unknown who suppressed the fire. A PG&amp;E Crew replaced the pole, crossarm, insulators, transformer and 13' of conductor on March 20th, 2021."/>
    <s v="PG&amp;E"/>
    <s v="Other"/>
    <s v="Pole/Transforme"/>
    <s v="D"/>
    <s v="D"/>
    <s v="Structure-PG&amp;E only"/>
    <m/>
    <m/>
    <m/>
    <m/>
    <m/>
    <s v="Equipment - PG&amp;E"/>
    <s v="All types of equipment / facility failure"/>
    <s v="Transformer failure"/>
    <s v="N"/>
    <s v="Overhead"/>
    <x v="0"/>
    <s v="Transformer"/>
    <s v="Pole, crossarm, insulators, transformer and conductor "/>
    <n v="104030912"/>
    <s v=" "/>
    <x v="0"/>
    <n v="35.216176001400001"/>
    <n v="-118.8610396694"/>
    <s v="Kern"/>
    <s v="WEEDPATCH 1101"/>
    <n v="12000"/>
    <s v="WEEDPATCH 1101CB"/>
    <x v="0"/>
    <s v="Unknown"/>
    <s v="Agriculture"/>
    <s v="Fire-resistive fuel bed"/>
    <s v="DIRT"/>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263"/>
    <s v="AGFC"/>
    <s v="3 - QC Complete"/>
    <n v="44277"/>
    <n v="44617"/>
    <s v="Structure fire, not attributable to PG&amp;E."/>
    <s v="\\fxshare-nas05\quotashare-fs01\ESA\5 - Ignition Tracking\2021_Ignition_QC_Folders\20210320_nan_nan_nan_7463900655"/>
    <s v=" "/>
    <m/>
    <m/>
    <m/>
    <m/>
    <m/>
    <s v="Not In Scope"/>
    <m/>
    <m/>
    <m/>
    <m/>
    <m/>
    <m/>
    <m/>
    <m/>
    <m/>
    <m/>
    <m/>
    <m/>
    <m/>
    <m/>
    <m/>
    <m/>
    <m/>
    <m/>
    <m/>
    <m/>
    <m/>
    <m/>
    <m/>
    <m/>
    <m/>
    <m/>
    <m/>
    <m/>
    <m/>
    <m/>
    <m/>
    <m/>
    <m/>
    <m/>
    <m/>
    <m/>
    <m/>
    <m/>
    <m/>
    <m/>
    <m/>
    <m/>
    <m/>
    <m/>
    <m/>
    <m/>
    <s v=" "/>
    <x v="280"/>
    <s v="08:50:00"/>
    <m/>
    <m/>
    <s v="FAS"/>
    <s v="N"/>
    <s v="N"/>
    <m/>
    <m/>
    <m/>
    <n v="7463900655"/>
    <m/>
    <m/>
    <m/>
    <m/>
    <s v=" "/>
    <x v="0"/>
    <x v="1"/>
    <s v="N"/>
    <s v="N"/>
    <s v="N"/>
    <s v="Structure fire, not attributable to PG&amp;E."/>
    <s v="Not PG&amp;E"/>
    <s v="Building"/>
    <m/>
    <m/>
    <m/>
    <s v="&lt;3 meters of linear travel"/>
    <m/>
    <m/>
    <m/>
    <m/>
    <m/>
    <s v="Other Fire: Non-PG&amp;E related"/>
    <m/>
    <m/>
    <m/>
    <s v="Overhead"/>
    <x v="1"/>
    <m/>
    <m/>
    <m/>
    <s v=" "/>
    <x v="0"/>
    <n v="36.749411700000003"/>
    <n v="-119.79257"/>
    <s v="Fresno"/>
    <s v="WEST FRESNO 1109 "/>
    <n v="12000"/>
    <m/>
    <x v="0"/>
    <s v="Cal Fire"/>
    <s v="Urban"/>
    <m/>
    <m/>
    <s v="N"/>
    <m/>
    <m/>
    <m/>
    <m/>
    <s v="N"/>
    <s v="N"/>
    <m/>
    <m/>
    <s v="2021-03-23"/>
    <m/>
    <m/>
    <m/>
    <m/>
    <m/>
    <m/>
    <m/>
    <m/>
    <m/>
    <m/>
    <m/>
    <m/>
    <m/>
    <m/>
    <m/>
    <m/>
    <m/>
    <m/>
    <m/>
    <s v="  "/>
    <s v="FRESNO"/>
    <s v="FRESNO 06"/>
    <s v="08:50"/>
    <n v="44275"/>
    <m/>
    <n v="7463900655"/>
    <n v="442"/>
    <s v="N GLENN AVE"/>
    <s v="FRESNO"/>
    <n v="36.749259000000002"/>
    <n v="-119.793111"/>
    <s v="F4TJEAN"/>
    <s v="ARRANTS, JEFF"/>
    <n v="253731109"/>
    <s v="20210320 08:57"/>
    <n v="2640"/>
    <n v="1"/>
    <s v="disconnected service by socking meter, structure fire"/>
    <s v="Y"/>
    <m/>
    <m/>
    <s v="36.7494117,-119.7925700,90.500000,3D"/>
    <m/>
    <m/>
    <m/>
    <s v="xxxxx"/>
    <m/>
    <s v="N"/>
    <s v="Y"/>
    <s v="Y"/>
    <s v="Clear"/>
    <m/>
    <s v="Structures"/>
    <m/>
    <s v="Calm"/>
    <m/>
    <s v="3rd Party"/>
    <m/>
    <s v="Structure Only"/>
    <m/>
    <s v="Cal Fire"/>
    <m/>
    <s v="Overhead"/>
    <m/>
    <s v="N"/>
    <m/>
    <m/>
    <m/>
    <m/>
    <m/>
    <m/>
    <s v="  "/>
    <m/>
    <m/>
    <m/>
    <m/>
    <m/>
    <m/>
    <m/>
    <m/>
    <m/>
    <m/>
    <m/>
    <m/>
    <m/>
    <m/>
    <m/>
    <m/>
    <m/>
    <m/>
    <m/>
    <m/>
    <m/>
    <m/>
    <m/>
    <m/>
    <m/>
    <m/>
    <m/>
    <m/>
    <m/>
    <m/>
    <m/>
    <m/>
    <m/>
    <m/>
    <m/>
    <m/>
    <m/>
    <m/>
    <m/>
    <m/>
    <m/>
    <m/>
    <m/>
    <m/>
    <m/>
    <m/>
    <m/>
  </r>
  <r>
    <n v="262"/>
    <s v="AGFC"/>
    <s v="3 - QC Complete"/>
    <n v="44277"/>
    <n v="44617"/>
    <s v="Structure fire, not attributable to PG&amp;E. Third party attributable."/>
    <s v="\\fxshare-nas05\quotashare-fs01\ESA\5 - Ignition Tracking\2021_Ignition_QC_Folders\20210320_nan_nan_nan_1149598648"/>
    <s v=" "/>
    <m/>
    <m/>
    <m/>
    <m/>
    <m/>
    <s v="Not In Scope"/>
    <m/>
    <m/>
    <m/>
    <m/>
    <m/>
    <m/>
    <m/>
    <m/>
    <m/>
    <m/>
    <m/>
    <m/>
    <m/>
    <m/>
    <m/>
    <m/>
    <m/>
    <m/>
    <m/>
    <m/>
    <m/>
    <m/>
    <m/>
    <m/>
    <m/>
    <m/>
    <m/>
    <m/>
    <m/>
    <m/>
    <m/>
    <m/>
    <m/>
    <m/>
    <m/>
    <m/>
    <m/>
    <m/>
    <m/>
    <m/>
    <m/>
    <m/>
    <m/>
    <m/>
    <m/>
    <m/>
    <s v=" "/>
    <x v="280"/>
    <s v="08:04:00"/>
    <m/>
    <m/>
    <s v="FAS"/>
    <s v="N"/>
    <s v="N"/>
    <m/>
    <m/>
    <m/>
    <n v="1149598648"/>
    <m/>
    <m/>
    <m/>
    <m/>
    <s v=" "/>
    <x v="0"/>
    <x v="1"/>
    <s v="N"/>
    <s v="N"/>
    <s v="N"/>
    <s v="Structure fire, not attributable to PG&amp;E. Third party attributable."/>
    <s v="Not PG&amp;E"/>
    <s v="Building"/>
    <m/>
    <m/>
    <m/>
    <s v="Structure-only"/>
    <m/>
    <m/>
    <m/>
    <m/>
    <m/>
    <s v="Other Fire: Non-PG&amp;E related"/>
    <m/>
    <m/>
    <m/>
    <s v="Underground"/>
    <x v="1"/>
    <m/>
    <m/>
    <m/>
    <s v=" "/>
    <x v="0"/>
    <n v="39.150788300000002"/>
    <n v="-121.636725"/>
    <s v="Sutter"/>
    <s v="HARTER 1104"/>
    <n v="12000"/>
    <m/>
    <x v="0"/>
    <s v="YUBA CITY FD"/>
    <s v="Urban"/>
    <m/>
    <m/>
    <s v="N"/>
    <m/>
    <m/>
    <m/>
    <m/>
    <s v="N"/>
    <s v="N"/>
    <m/>
    <m/>
    <s v="2021-03-23"/>
    <m/>
    <m/>
    <m/>
    <m/>
    <m/>
    <m/>
    <m/>
    <m/>
    <m/>
    <m/>
    <m/>
    <m/>
    <m/>
    <m/>
    <m/>
    <m/>
    <m/>
    <m/>
    <m/>
    <s v="  "/>
    <s v="SIERRA"/>
    <s v="MARYSVILLE 02"/>
    <s v="08:04"/>
    <n v="44275"/>
    <m/>
    <n v="1149598648"/>
    <n v="1357"/>
    <s v="MATTHEW DR"/>
    <s v="YUBA CITY"/>
    <n v="39.150899000000003"/>
    <n v="-121.636938"/>
    <s v="T3TTXBW"/>
    <s v="BROWN, TYLER"/>
    <n v="152851104"/>
    <s v="20210320 08:49"/>
    <n v="1121"/>
    <m/>
    <s v="APPLIANCE CAUGHT FIRE IN HOME. NO COMPANY EQUIPMENT. PULLED METER PER Y.C. FIRE DEPT"/>
    <s v="Y"/>
    <m/>
    <m/>
    <s v="39.1507883,-121.6367250,9.800000,3D"/>
    <m/>
    <m/>
    <m/>
    <s v="YUBA CITY FIREDEPARTMENT"/>
    <m/>
    <s v="N"/>
    <s v="Y"/>
    <s v="N"/>
    <s v="Clear"/>
    <m/>
    <s v="Structures"/>
    <m/>
    <s v="Calm"/>
    <m/>
    <s v="3rd Party"/>
    <m/>
    <s v="Structure Only"/>
    <m/>
    <s v="Fire Dept"/>
    <m/>
    <s v="Subsurface"/>
    <m/>
    <s v="N"/>
    <m/>
    <m/>
    <m/>
    <m/>
    <m/>
    <m/>
    <s v="  "/>
    <m/>
    <m/>
    <m/>
    <m/>
    <m/>
    <m/>
    <m/>
    <m/>
    <m/>
    <m/>
    <m/>
    <m/>
    <m/>
    <m/>
    <m/>
    <m/>
    <m/>
    <m/>
    <m/>
    <m/>
    <m/>
    <m/>
    <m/>
    <m/>
    <m/>
    <m/>
    <m/>
    <m/>
    <m/>
    <m/>
    <m/>
    <m/>
    <m/>
    <m/>
    <m/>
    <m/>
    <m/>
    <m/>
    <m/>
    <m/>
    <m/>
    <m/>
    <m/>
    <m/>
    <m/>
    <m/>
    <m/>
  </r>
  <r>
    <n v="276"/>
    <s v="S7RM"/>
    <s v="3 - QC Complete"/>
    <n v="44298"/>
    <n v="44617"/>
    <s v="The center phase conductor on the Taft-Cuyama #2-70kV Transmission circuit failed mid span between structure 11/96 &amp; 11/97, resulting in a small vegetation ignition. The cause of the conductor failure is unknown at this time. CAP # 120671288; 3/25 - No photos found in preliminary search and marked in column AB."/>
    <s v="\\fxshare-nas05\quotashare-fs01\ESA\5 - Ignition Tracking\2021_Ignition_QC_Folders\20210319_nan_nan_INT-14693_nan"/>
    <s v=" "/>
    <m/>
    <m/>
    <m/>
    <m/>
    <m/>
    <s v="Not In Scope"/>
    <m/>
    <m/>
    <m/>
    <m/>
    <m/>
    <m/>
    <m/>
    <m/>
    <m/>
    <m/>
    <m/>
    <m/>
    <m/>
    <m/>
    <m/>
    <m/>
    <m/>
    <m/>
    <m/>
    <m/>
    <m/>
    <m/>
    <m/>
    <m/>
    <m/>
    <m/>
    <m/>
    <m/>
    <m/>
    <m/>
    <m/>
    <m/>
    <m/>
    <m/>
    <m/>
    <m/>
    <m/>
    <m/>
    <m/>
    <m/>
    <m/>
    <m/>
    <m/>
    <m/>
    <m/>
    <m/>
    <s v=" "/>
    <x v="281"/>
    <s v="12:24:00"/>
    <n v="44274"/>
    <s v="12:24:00"/>
    <s v="Trans-Sub Email"/>
    <s v="N"/>
    <s v="N"/>
    <m/>
    <s v="21-007000"/>
    <s v="INT-14693"/>
    <m/>
    <n v="120664715"/>
    <m/>
    <m/>
    <s v="PG&amp;E_276_ignition_20210319_1.png"/>
    <s v=" "/>
    <x v="1"/>
    <x v="0"/>
    <s v="Y"/>
    <s v="Y"/>
    <s v="N"/>
    <s v="On March 19th, 2021 at 12:24 hrs. PG &amp; E became aware that the Taft-Cuyama #2 70 KV Transmission Circuit sustained an interuption due to a fallen phase conductor.  This incident occured  near Soda LK Road and Quail Springs Road in Kern County on a remote section of the Taft-Cuyama #2 70 KV Circuit.   Initial analysis indicates that the circuit failed mid span between structures 11/96 &amp; 11/97 resulting in a small vegetation fire ( 1Meter&lt;3 meters in size)  which was extinguished upon arrival of the troubleman.    The cause of the conductor failure is unknown. A  PG &amp; E Troubleman responded to the remote, hilly location  on 3/20/21 @ 10:00 to make repairs.  The repair crew replaced 2 spans of Center phase downed conductor between structures 96 &amp; 97.  "/>
    <s v="PG&amp;E"/>
    <s v="Vegetation"/>
    <m/>
    <s v="T"/>
    <s v="T"/>
    <s v="&lt;3 meters of linear travel"/>
    <m/>
    <m/>
    <m/>
    <m/>
    <m/>
    <s v="Equipment - PG&amp;E"/>
    <s v="All types of equipment / facility failure"/>
    <s v="Conductor failure-all"/>
    <s v="N"/>
    <s v="Overhead"/>
    <x v="4"/>
    <s v="Conductor - Transmission"/>
    <s v="conductor"/>
    <n v="44995986"/>
    <s v=" "/>
    <x v="0"/>
    <n v="34.983243000000002"/>
    <n v="-119.54720500000001"/>
    <s v="San Luis Obispo"/>
    <s v="TAFT-CUYAMA #2-70kV"/>
    <n v="70000"/>
    <m/>
    <x v="0"/>
    <s v="Unknown"/>
    <s v="Shrub"/>
    <m/>
    <m/>
    <s v="N"/>
    <m/>
    <m/>
    <n v="590"/>
    <m/>
    <s v="N"/>
    <s v="N"/>
    <m/>
    <m/>
    <s v="2021-03-23"/>
    <m/>
    <m/>
    <m/>
    <m/>
    <m/>
    <m/>
    <m/>
    <m/>
    <m/>
    <m/>
    <m/>
    <m/>
    <m/>
    <m/>
    <m/>
    <m/>
    <m/>
    <m/>
    <m/>
    <s v="  "/>
    <s v="KERN"/>
    <s v="KERN"/>
    <m/>
    <m/>
    <m/>
    <m/>
    <m/>
    <m/>
    <m/>
    <m/>
    <m/>
    <m/>
    <m/>
    <m/>
    <m/>
    <m/>
    <m/>
    <m/>
    <m/>
    <m/>
    <m/>
    <m/>
    <m/>
    <m/>
    <m/>
    <m/>
    <m/>
    <m/>
    <m/>
    <m/>
    <m/>
    <m/>
    <m/>
    <m/>
    <m/>
    <m/>
    <m/>
    <m/>
    <m/>
    <m/>
    <m/>
    <m/>
    <m/>
    <m/>
    <m/>
    <m/>
    <m/>
    <m/>
    <m/>
    <m/>
    <m/>
    <s v="  "/>
    <m/>
    <m/>
    <m/>
    <m/>
    <m/>
    <m/>
    <m/>
    <m/>
    <m/>
    <m/>
    <m/>
    <m/>
    <m/>
    <m/>
    <m/>
    <m/>
    <m/>
    <m/>
    <m/>
    <m/>
    <m/>
    <m/>
    <m/>
    <m/>
    <m/>
    <m/>
    <m/>
    <m/>
    <m/>
    <m/>
    <m/>
    <m/>
    <m/>
    <m/>
    <m/>
    <m/>
    <m/>
    <m/>
    <m/>
    <m/>
    <m/>
    <m/>
    <m/>
    <m/>
    <m/>
    <m/>
    <m/>
  </r>
  <r>
    <n v="261"/>
    <s v="AGFC"/>
    <s v="3 - QC Complete"/>
    <n v="44277"/>
    <n v="44617"/>
    <s v="Structure fire, not attributable to PG&amp;E. Troubleman removed meter and service."/>
    <s v="\\fxshare-nas05\quotashare-fs01\ESA\5 - Ignition Tracking\2021_Ignition_QC_Folders\20210319_nan_nan_nan_5815979"/>
    <s v=" "/>
    <m/>
    <m/>
    <m/>
    <m/>
    <m/>
    <s v="Not In Scope"/>
    <m/>
    <m/>
    <m/>
    <m/>
    <m/>
    <m/>
    <m/>
    <m/>
    <m/>
    <m/>
    <m/>
    <m/>
    <m/>
    <m/>
    <m/>
    <m/>
    <m/>
    <m/>
    <m/>
    <m/>
    <m/>
    <m/>
    <m/>
    <m/>
    <m/>
    <m/>
    <m/>
    <m/>
    <m/>
    <m/>
    <m/>
    <m/>
    <m/>
    <m/>
    <m/>
    <m/>
    <m/>
    <m/>
    <m/>
    <m/>
    <m/>
    <m/>
    <m/>
    <m/>
    <m/>
    <m/>
    <s v=" "/>
    <x v="281"/>
    <s v="14:25:00"/>
    <m/>
    <m/>
    <s v="FAS"/>
    <s v="N"/>
    <s v="N"/>
    <m/>
    <m/>
    <m/>
    <n v="5815979"/>
    <m/>
    <m/>
    <m/>
    <m/>
    <s v=" "/>
    <x v="0"/>
    <x v="1"/>
    <s v="N"/>
    <s v="N"/>
    <s v="N"/>
    <s v="Structure fire, not attributable to PG&amp;E. Troubleman removed meter and service."/>
    <s v="Not PG&amp;E"/>
    <s v="Building"/>
    <m/>
    <m/>
    <m/>
    <s v="Structure-only"/>
    <m/>
    <m/>
    <m/>
    <m/>
    <m/>
    <s v="Other Fire: Non-PG&amp;E related"/>
    <m/>
    <m/>
    <m/>
    <s v="Overhead"/>
    <x v="1"/>
    <m/>
    <m/>
    <m/>
    <s v=" "/>
    <x v="0"/>
    <n v="38.109588299999999"/>
    <n v="-122.22120169999999"/>
    <s v="Solano"/>
    <s v="VALLEJO B 1101 "/>
    <n v="12000"/>
    <m/>
    <x v="0"/>
    <s v="Vallejo FD"/>
    <s v="Urban"/>
    <m/>
    <m/>
    <s v="N"/>
    <m/>
    <m/>
    <m/>
    <m/>
    <s v="N"/>
    <s v="N"/>
    <m/>
    <m/>
    <s v="2021-03-23"/>
    <m/>
    <m/>
    <m/>
    <m/>
    <m/>
    <m/>
    <m/>
    <m/>
    <m/>
    <m/>
    <m/>
    <m/>
    <m/>
    <m/>
    <m/>
    <m/>
    <m/>
    <m/>
    <m/>
    <s v="  "/>
    <s v="NORTH BAY"/>
    <s v="VALLEJO 03"/>
    <s v="14:25"/>
    <n v="44274"/>
    <m/>
    <n v="5815979"/>
    <s v="UNKNOWN"/>
    <s v="PREMISES DO NOT CHANGE"/>
    <s v="VALLEJO"/>
    <n v="38.100791000000001"/>
    <n v="-122.248328"/>
    <s v="N3TGACU"/>
    <s v="CORDOZA, GARY"/>
    <m/>
    <s v="20210319 15:41"/>
    <n v="1122"/>
    <m/>
    <s v="2501 TENNESSEE ST  STRUCTURE FIRE RMVD MTR # 1006091217 NO READ AND 100 FT #2AL TRIPLX POLE TO W/HD"/>
    <s v="Y"/>
    <m/>
    <m/>
    <s v="38.1095883,-122.2212017,8.000000,3D"/>
    <m/>
    <m/>
    <m/>
    <s v="VALLEJO FD NO # GIVEN"/>
    <m/>
    <s v="N"/>
    <s v="Y"/>
    <s v="Y"/>
    <s v="Clear"/>
    <m/>
    <s v="Structures"/>
    <m/>
    <s v="Calm"/>
    <m/>
    <s v="Unknown"/>
    <m/>
    <s v="Structure Only"/>
    <m/>
    <s v="Fire Dept"/>
    <m/>
    <s v="Overhead"/>
    <m/>
    <s v="Y"/>
    <s v="METER #1006091217 NO READ &amp; 100 FT #2AL TRIPLX SERVICE WIRE"/>
    <s v="PG&amp;E Employee"/>
    <m/>
    <m/>
    <m/>
    <m/>
    <s v="  "/>
    <m/>
    <m/>
    <m/>
    <m/>
    <m/>
    <m/>
    <m/>
    <m/>
    <m/>
    <m/>
    <m/>
    <m/>
    <m/>
    <m/>
    <m/>
    <m/>
    <m/>
    <m/>
    <m/>
    <m/>
    <m/>
    <m/>
    <m/>
    <m/>
    <m/>
    <m/>
    <m/>
    <m/>
    <m/>
    <m/>
    <m/>
    <m/>
    <m/>
    <m/>
    <m/>
    <m/>
    <m/>
    <m/>
    <m/>
    <m/>
    <m/>
    <m/>
    <m/>
    <m/>
    <m/>
    <m/>
    <m/>
  </r>
  <r>
    <n v="260"/>
    <s v="AGFC"/>
    <s v="3 - QC Complete"/>
    <n v="44274"/>
    <n v="44617"/>
    <s v="Structure fire, not attributable to PG&amp;E. Troubleman notes: Fire to outbuilding NO PG&amp;E involvment"/>
    <s v="\\fxshare-nas05\quotashare-fs01\ESA\5 - Ignition Tracking\2021_Ignition_QC_Folders\20210319_nan_nan_nan_794641139"/>
    <s v=" "/>
    <m/>
    <m/>
    <m/>
    <m/>
    <m/>
    <s v="Not In Scope"/>
    <m/>
    <m/>
    <m/>
    <m/>
    <m/>
    <m/>
    <m/>
    <m/>
    <m/>
    <m/>
    <m/>
    <m/>
    <m/>
    <m/>
    <m/>
    <m/>
    <m/>
    <m/>
    <m/>
    <m/>
    <m/>
    <m/>
    <m/>
    <m/>
    <m/>
    <m/>
    <m/>
    <m/>
    <m/>
    <m/>
    <m/>
    <m/>
    <m/>
    <m/>
    <m/>
    <m/>
    <m/>
    <m/>
    <m/>
    <m/>
    <m/>
    <m/>
    <m/>
    <m/>
    <m/>
    <m/>
    <s v=" "/>
    <x v="281"/>
    <s v="06:01:00"/>
    <m/>
    <m/>
    <s v="FAS"/>
    <s v="N"/>
    <s v="N"/>
    <m/>
    <m/>
    <m/>
    <n v="794641139"/>
    <m/>
    <m/>
    <m/>
    <m/>
    <s v=" "/>
    <x v="0"/>
    <x v="1"/>
    <s v="N"/>
    <s v="N"/>
    <s v="N"/>
    <s v="Structure fire, not attributable to PG&amp;E. Troubleman notes: Fire to outbuilding NO PG&amp;E involvment"/>
    <s v="Not PG&amp;E"/>
    <s v="Building"/>
    <m/>
    <m/>
    <m/>
    <s v="Structure-only"/>
    <m/>
    <m/>
    <m/>
    <m/>
    <m/>
    <s v="Other Fire: Non-PG&amp;E related"/>
    <m/>
    <m/>
    <m/>
    <s v="Overhead"/>
    <x v="1"/>
    <m/>
    <m/>
    <m/>
    <s v=" "/>
    <x v="1"/>
    <n v="40.311728299999999"/>
    <n v="-122.42397"/>
    <s v="Tehama"/>
    <s v="COTTONWOOD 1101 "/>
    <n v="12000"/>
    <m/>
    <x v="0"/>
    <s v="Cal Fire"/>
    <s v="Hardwood Woodland"/>
    <m/>
    <m/>
    <s v="N"/>
    <m/>
    <m/>
    <n v="246"/>
    <m/>
    <s v="N"/>
    <s v="N"/>
    <m/>
    <m/>
    <s v="2021-03-19"/>
    <m/>
    <m/>
    <m/>
    <m/>
    <m/>
    <m/>
    <m/>
    <m/>
    <m/>
    <m/>
    <m/>
    <m/>
    <m/>
    <m/>
    <m/>
    <m/>
    <m/>
    <m/>
    <m/>
    <s v="  "/>
    <s v="NORTH VALLEY"/>
    <s v="REDDING 03"/>
    <s v="06:01"/>
    <n v="44274"/>
    <m/>
    <n v="794641139"/>
    <n v="16565"/>
    <s v="NANAS WAY"/>
    <s v="COTTONWOOD"/>
    <n v="40.315609000000002"/>
    <n v="-122.41938500000001"/>
    <s v="V8TJMLT"/>
    <s v="LYTLE, JOHN"/>
    <n v="102931101"/>
    <s v="20210319 07:17"/>
    <n v="1320"/>
    <m/>
    <s v="Fire to outbuilding NO PG&amp;E involvment"/>
    <s v="Y"/>
    <n v="2"/>
    <s v="\\fxshare-nas05\quotashare-fs01\ESA\5 - Ignition Tracking\Fire_Tab_Attachment_Files"/>
    <s v="40.3117283,-122.4239700,206.000000,3D"/>
    <m/>
    <m/>
    <m/>
    <s v="Cal Fire Tehama County"/>
    <m/>
    <s v="N"/>
    <s v="Y"/>
    <s v="N"/>
    <s v="Rain"/>
    <m/>
    <s v="Structures"/>
    <s v="Out building"/>
    <s v="Calm"/>
    <m/>
    <s v="3rd Party"/>
    <m/>
    <s v="Structure Only"/>
    <m/>
    <s v="Cal Fire"/>
    <m/>
    <s v="Overhead"/>
    <m/>
    <s v="Y"/>
    <s v="Pictures"/>
    <s v="PG&amp;E Employee"/>
    <s v="John Lytle 530-949-6554 JMLt"/>
    <m/>
    <m/>
    <m/>
    <s v="  "/>
    <m/>
    <m/>
    <m/>
    <m/>
    <m/>
    <m/>
    <m/>
    <m/>
    <m/>
    <m/>
    <m/>
    <m/>
    <m/>
    <m/>
    <m/>
    <m/>
    <m/>
    <m/>
    <m/>
    <m/>
    <m/>
    <m/>
    <m/>
    <m/>
    <m/>
    <m/>
    <m/>
    <m/>
    <m/>
    <m/>
    <m/>
    <m/>
    <m/>
    <m/>
    <m/>
    <m/>
    <m/>
    <m/>
    <m/>
    <m/>
    <m/>
    <m/>
    <m/>
    <m/>
    <m/>
    <m/>
    <m/>
  </r>
  <r>
    <n v="259"/>
    <s v="CFMD"/>
    <s v="3 - QC Complete"/>
    <n v="44341"/>
    <n v="44617"/>
    <s v=" A birds nest found on an overhead transformer caused the transformer bushings to flash catching the pole on fire and blowing all three fuses. The responding troubleman extinguished the pole fire and created EC notif for damaged assets. The ensuing fire was limited to PG&amp;E assets. 5/5 more review on bird incident log"/>
    <s v="\\fxshare-nas05\quotashare-fs01\ESA\5 - Ignition Tracking\2021_Ignition_QC_Folders\20210318_1288394_21-0038379_nan_T005243989"/>
    <s v=" "/>
    <m/>
    <s v="cfmd"/>
    <s v="Update Outage Time, added SAP Notification#, "/>
    <n v="44321"/>
    <m/>
    <s v="Not In Scope"/>
    <m/>
    <m/>
    <m/>
    <m/>
    <m/>
    <m/>
    <m/>
    <m/>
    <m/>
    <m/>
    <m/>
    <m/>
    <m/>
    <m/>
    <m/>
    <m/>
    <m/>
    <m/>
    <m/>
    <m/>
    <m/>
    <m/>
    <m/>
    <m/>
    <m/>
    <m/>
    <m/>
    <m/>
    <m/>
    <m/>
    <m/>
    <m/>
    <m/>
    <m/>
    <m/>
    <m/>
    <m/>
    <m/>
    <m/>
    <s v="Y"/>
    <n v="44326"/>
    <m/>
    <s v="DECO"/>
    <s v="559-977-7302"/>
    <s v="Troubleman backed in and  put the fire out with hose from the CALFire truck. (assumption that it could have been a raven or crow nest, said it may not hvee been a birds nest? No bird at the scene. It was a raptor strain pole, had bird protection. There was a lot o metal in the nest, metal wire, like barb wire and bailing wire. "/>
    <m/>
    <s v=" "/>
    <x v="282"/>
    <s v="23:59:00"/>
    <n v="44273"/>
    <s v="23:40:00"/>
    <s v="FAS"/>
    <s v="N"/>
    <s v="N"/>
    <n v="1288394"/>
    <s v="21-0038379"/>
    <m/>
    <s v="T005243989"/>
    <n v="120661221"/>
    <s v="114260030/112707084"/>
    <m/>
    <m/>
    <s v=" "/>
    <x v="0"/>
    <x v="0"/>
    <s v="N"/>
    <s v="N"/>
    <s v="N"/>
    <s v="On March 18, 2021 at approximately 23:59 hours, a PG&amp;E troubleman was dispatched to the Gates 1106 , 12kV distribution circuit in the Fresno Division of Coalinga County. The troubleman found a birds nest on an overhead transformer that caused the transformer bushings to flash catching the pole on fire and blowing all three fuses  The pole fire was extinguished by the troubleman and limited to PG&amp;E assets. EC notification tag #120661221 was created on March 19, 2021 for the damaged assets and the repairs were made that day. Further analysis indicates in 2017 on OIS 1734471 EC tag #112707084 was created for a flashed transformer caused by a bird contact. According to the FDA in the EC notification, the transformer was replaced. In 2018 on OIS 16583 EC tag #114260030 was created to replace a flashed transformer from an animal contact that was later canceled by the troubleman as created in error with no pictures captured indicating the transformer was ok.  In 2021 on OIS 1288394 EC tag #120661221 was created to replace a flashed transformer from animal contact. PG&amp;E has had 3 animal/bird caused outages damaging at least 2 transformers on asset 103141871 that have required replacement over the last 4 years, the last event has caused an ignition.  A scrub of the Dbird reporting engine did not find an incident logged from the 2017 bird contact for an unknown bird kill per compliance requirements TD-2321S. A scrub of EC and ER notifications did not find any notifications created for bird retrofit which should be considered for this area/asset due to the continuous animal/bird kills here causing customer outages and ignition events. (CAP to be submitted for division to retrofit area to provide environmental bird/animal protection and mitigate future fire risk) This information is preliminary."/>
    <s v="PG&amp;E"/>
    <s v="Other"/>
    <s v="Transformer"/>
    <s v="D"/>
    <m/>
    <s v="Structure-only"/>
    <m/>
    <m/>
    <m/>
    <m/>
    <m/>
    <s v="Contact - Animal - Nest"/>
    <s v="Contact from object"/>
    <s v="Nest Contact"/>
    <m/>
    <s v="Overhead"/>
    <x v="2"/>
    <s v="Transformer"/>
    <s v="Transformer"/>
    <n v="103141871"/>
    <s v=" "/>
    <x v="0"/>
    <n v="36.116120000000002"/>
    <n v="-120.13760499999999"/>
    <s v="Fresno"/>
    <s v="GATES 1106"/>
    <n v="12000"/>
    <m/>
    <x v="0"/>
    <s v="Cal Fire"/>
    <s v="Agriculture"/>
    <m/>
    <m/>
    <s v="N"/>
    <m/>
    <m/>
    <m/>
    <m/>
    <s v="N"/>
    <s v="N"/>
    <m/>
    <m/>
    <s v="2021-03-19"/>
    <m/>
    <m/>
    <m/>
    <m/>
    <m/>
    <m/>
    <m/>
    <m/>
    <m/>
    <m/>
    <m/>
    <m/>
    <m/>
    <m/>
    <m/>
    <m/>
    <m/>
    <m/>
    <m/>
    <s v="  "/>
    <s v="FRESNO"/>
    <s v="COALINGA 01"/>
    <s v="23:59"/>
    <n v="44273"/>
    <n v="1288394"/>
    <s v="T005243989"/>
    <m/>
    <s v="CNTR SE 9 21 17"/>
    <s v="HURON"/>
    <n v="36.116590000000002"/>
    <n v="-120.13768"/>
    <s v="F1TDECO"/>
    <s v="CROSSWY, DARRELL"/>
    <n v="253931106"/>
    <s v="20210319 02:31"/>
    <n v="9111"/>
    <m/>
    <s v="NEST ON TX. 3 OF 3 FUSES BLOWN. CAUSED TX TO FLASH BUSHINGS AND CAUGHT POLE ON FIRE ABOVE TX. TMAN PUT OUT FIRE EC TAG MADE FOR CREW TO REPLACE TX. POLE SLIGHTLY BURNT BUT OK."/>
    <s v="Y"/>
    <n v="2"/>
    <s v="\\fxshare-nas05\quotashare-fs01\ESA\5 - Ignition Tracking\Fire_Tab_Attachment_Files"/>
    <s v="36.1161200,-120.1376050,151.700000,3D"/>
    <m/>
    <m/>
    <m/>
    <s v="CAL FIRE JAMIE HARRIS 805-464-1098"/>
    <m/>
    <s v="N"/>
    <s v="Y"/>
    <m/>
    <s v="Rain"/>
    <m/>
    <s v="PG&amp;E Only"/>
    <s v="POLE SLIGHTLY BURNT"/>
    <s v="Calm"/>
    <m/>
    <s v="Animal"/>
    <m/>
    <s v="Structure Only"/>
    <m/>
    <s v="Employee"/>
    <m/>
    <s v="Overhead"/>
    <m/>
    <s v="N"/>
    <m/>
    <m/>
    <m/>
    <s v="ANIMAL-OTHER"/>
    <s v="TRANSFORMER (OH)"/>
    <s v="N"/>
    <s v="  "/>
    <s v="Unplanned"/>
    <s v="Fresno"/>
    <s v="Coalinga"/>
    <s v="253931106, GATES-1106"/>
    <s v="21-0038379"/>
    <s v="Unplanned"/>
    <s v="Clear;32-90 F"/>
    <s v="1"/>
    <m/>
    <s v="YES"/>
    <s v="Line to Ground"/>
    <s v="Sustained"/>
    <s v="No"/>
    <s v="MTR#1010282412"/>
    <s v="OH"/>
    <s v="Transformer"/>
    <s v="1288394"/>
    <s v="Transformer (OH), Burned/flashed"/>
    <m/>
    <s v="03/19/21 06:38"/>
    <m/>
    <s v="SE 9 21 17"/>
    <s v="CROSSWY, DARRELL: SAME"/>
    <m/>
    <m/>
    <m/>
    <s v="No"/>
    <s v="Animal, Other"/>
    <m/>
    <s v="No"/>
    <m/>
    <m/>
    <s v="F1TDECO"/>
    <s v="Transformer only"/>
    <s v="DTB5"/>
    <s v="03/18/21 23:40"/>
    <s v="Not Required"/>
    <m/>
    <m/>
    <s v="No"/>
    <s v="1613250"/>
    <s v="21-0038379"/>
    <s v="MTR#1010282412"/>
    <s v="253931106"/>
    <s v="03/18/21 23:40"/>
    <m/>
    <m/>
  </r>
  <r>
    <n v="258"/>
    <s v="AGFC"/>
    <s v="3 - QC Complete"/>
    <n v="44273"/>
    <n v="44617"/>
    <s v="Structure fire, not attributable to PG&amp;E. Troubleman booted meter per FD request."/>
    <s v="\\fxshare-nas05\quotashare-fs01\ESA\5 - Ignition Tracking\2021_Ignition_QC_Folders\20210318_nan_nan_nan_4199618626"/>
    <s v=" "/>
    <m/>
    <m/>
    <m/>
    <m/>
    <m/>
    <s v="Not In Scope"/>
    <m/>
    <m/>
    <m/>
    <m/>
    <m/>
    <m/>
    <m/>
    <m/>
    <m/>
    <m/>
    <m/>
    <m/>
    <m/>
    <m/>
    <m/>
    <m/>
    <m/>
    <m/>
    <m/>
    <m/>
    <m/>
    <m/>
    <m/>
    <m/>
    <m/>
    <m/>
    <m/>
    <m/>
    <m/>
    <m/>
    <m/>
    <m/>
    <m/>
    <m/>
    <m/>
    <m/>
    <m/>
    <m/>
    <m/>
    <m/>
    <m/>
    <m/>
    <m/>
    <m/>
    <m/>
    <m/>
    <s v=" "/>
    <x v="282"/>
    <s v="09:00:00"/>
    <m/>
    <m/>
    <s v="FAS"/>
    <s v="N"/>
    <s v="N"/>
    <m/>
    <m/>
    <m/>
    <n v="4199618626"/>
    <m/>
    <m/>
    <m/>
    <m/>
    <s v=" "/>
    <x v="0"/>
    <x v="1"/>
    <s v="N"/>
    <s v="N"/>
    <s v="N"/>
    <s v="Structure fire, not attributable to PG&amp;E. Troubleman booted meter per FD request."/>
    <s v="Not PG&amp;E"/>
    <s v="Building"/>
    <m/>
    <m/>
    <m/>
    <s v="Structure-PG&amp;E only"/>
    <m/>
    <m/>
    <m/>
    <m/>
    <m/>
    <s v="Other Fire: Non-PG&amp;E related"/>
    <m/>
    <m/>
    <m/>
    <s v="Overhead"/>
    <x v="1"/>
    <m/>
    <m/>
    <m/>
    <s v=" "/>
    <x v="0"/>
    <n v="38.099876000000002"/>
    <n v="-122.24758199999999"/>
    <s v="Solano"/>
    <s v="VALLEJO C 0401 "/>
    <n v="4000"/>
    <m/>
    <x v="0"/>
    <s v="Vallejo FD"/>
    <s v="Urban"/>
    <m/>
    <m/>
    <s v="N"/>
    <m/>
    <m/>
    <m/>
    <m/>
    <s v="N"/>
    <s v="N"/>
    <m/>
    <m/>
    <s v="2021-03-19"/>
    <m/>
    <m/>
    <m/>
    <m/>
    <m/>
    <m/>
    <m/>
    <m/>
    <m/>
    <m/>
    <m/>
    <m/>
    <m/>
    <m/>
    <m/>
    <m/>
    <m/>
    <m/>
    <m/>
    <s v="  "/>
    <s v="NORTH BAY"/>
    <s v="VALLEJO 03"/>
    <s v="09:00"/>
    <n v="44273"/>
    <m/>
    <n v="4199618626"/>
    <n v="945"/>
    <s v="YORK ST"/>
    <s v="VALLEJO"/>
    <n v="38.099876000000002"/>
    <n v="-122.24758199999999"/>
    <s v="N3TD6HA"/>
    <s v="HANSELL, DAVE"/>
    <n v="42550401"/>
    <s v="20210318 09:35"/>
    <n v="1101"/>
    <m/>
    <s v="STRUCTURE FIRE. NO DAMAGE TO PGE EQUIP. BOOTED METER PER VFD."/>
    <s v="Y"/>
    <m/>
    <m/>
    <m/>
    <n v="38.099876000000002"/>
    <n v="-122.24758199999999"/>
    <m/>
    <s v="VALLEJO FIRE DEPT"/>
    <m/>
    <s v="N"/>
    <s v="Y"/>
    <s v="N"/>
    <s v="Other (Comments)"/>
    <s v="COOL,CLOUDY"/>
    <s v="Structures"/>
    <m/>
    <s v="Calm"/>
    <m/>
    <s v="Unknown"/>
    <m/>
    <s v="Structure Only"/>
    <m/>
    <s v="Fire Dept"/>
    <m/>
    <s v="Overhead"/>
    <m/>
    <s v="N"/>
    <m/>
    <m/>
    <m/>
    <m/>
    <m/>
    <m/>
    <s v="  "/>
    <m/>
    <m/>
    <m/>
    <m/>
    <m/>
    <m/>
    <m/>
    <m/>
    <m/>
    <m/>
    <m/>
    <m/>
    <m/>
    <m/>
    <m/>
    <m/>
    <m/>
    <m/>
    <m/>
    <m/>
    <m/>
    <m/>
    <m/>
    <m/>
    <m/>
    <m/>
    <m/>
    <m/>
    <m/>
    <m/>
    <m/>
    <m/>
    <m/>
    <m/>
    <m/>
    <m/>
    <m/>
    <m/>
    <m/>
    <m/>
    <m/>
    <m/>
    <m/>
    <m/>
    <m/>
    <m/>
    <m/>
  </r>
  <r>
    <n v="2400"/>
    <s v="L4W6"/>
    <s v="3 - QC Complete"/>
    <n v="44544"/>
    <n v="44617"/>
    <s v="Pole replaced due to pole fire caused by lightning"/>
    <s v="\\fxshare-nas05\quotashare-fs01\ESA\5 - Ignition Tracking\Action Items, CAP Items, Missed Ignitions\Missed_Ignitions_Audit\003_SAP_Missed_Ignitions\20210317_745_1284001_120646081"/>
    <s v=" "/>
    <m/>
    <m/>
    <m/>
    <m/>
    <m/>
    <m/>
    <m/>
    <m/>
    <m/>
    <m/>
    <m/>
    <m/>
    <m/>
    <m/>
    <m/>
    <m/>
    <m/>
    <m/>
    <m/>
    <m/>
    <m/>
    <m/>
    <m/>
    <m/>
    <m/>
    <m/>
    <m/>
    <m/>
    <m/>
    <m/>
    <m/>
    <m/>
    <m/>
    <m/>
    <m/>
    <m/>
    <m/>
    <m/>
    <m/>
    <m/>
    <m/>
    <m/>
    <m/>
    <m/>
    <m/>
    <m/>
    <m/>
    <m/>
    <m/>
    <m/>
    <m/>
    <m/>
    <s v=" "/>
    <x v="283"/>
    <m/>
    <m/>
    <m/>
    <s v="SAP"/>
    <s v="Y"/>
    <s v="N"/>
    <n v="1284001"/>
    <s v="21-0036869"/>
    <m/>
    <s v="T005241160"/>
    <n v="120646081"/>
    <m/>
    <m/>
    <m/>
    <s v=" "/>
    <x v="0"/>
    <x v="0"/>
    <s v="N"/>
    <s v="N"/>
    <s v="N"/>
    <s v="On 2021-03-17, PG&amp;E observed an outage on the MENDOTA 1101  12KV circuit in Fresno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Weather - Lightning"/>
    <s v="Weather"/>
    <s v="Transformer failure"/>
    <m/>
    <s v="Overhead"/>
    <x v="1"/>
    <s v="Pole"/>
    <m/>
    <n v="103138273"/>
    <s v=" "/>
    <x v="0"/>
    <n v="36.719875000000002"/>
    <n v="-120.45994"/>
    <s v="Fresno"/>
    <s v="MENDOTA 1101 "/>
    <n v="12000"/>
    <m/>
    <x v="0"/>
    <s v="Self Extinguished"/>
    <s v="Agriculture"/>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57"/>
    <s v="AGFC"/>
    <s v="3 - QC Complete"/>
    <n v="44273"/>
    <n v="44617"/>
    <s v="Structure fire, not attributable to PG&amp;E. Trailer caught fire, no damage to PG&amp;E assets."/>
    <s v="\\fxshare-nas05\quotashare-fs01\ESA\5 - Ignition Tracking\2021_Ignition_QC_Folders\20210317_nan_nan_nan_654158266"/>
    <s v=" "/>
    <m/>
    <m/>
    <m/>
    <m/>
    <m/>
    <s v="Not In Scope"/>
    <m/>
    <m/>
    <m/>
    <m/>
    <m/>
    <m/>
    <m/>
    <m/>
    <m/>
    <m/>
    <m/>
    <m/>
    <m/>
    <m/>
    <m/>
    <m/>
    <m/>
    <m/>
    <m/>
    <m/>
    <m/>
    <m/>
    <m/>
    <m/>
    <m/>
    <m/>
    <m/>
    <m/>
    <m/>
    <m/>
    <m/>
    <m/>
    <m/>
    <m/>
    <m/>
    <m/>
    <m/>
    <m/>
    <m/>
    <m/>
    <m/>
    <m/>
    <m/>
    <m/>
    <m/>
    <m/>
    <s v=" "/>
    <x v="283"/>
    <s v="16:53:00"/>
    <m/>
    <m/>
    <s v="FAS"/>
    <s v="N"/>
    <s v="N"/>
    <m/>
    <m/>
    <m/>
    <n v="654158266"/>
    <m/>
    <m/>
    <m/>
    <m/>
    <s v=" "/>
    <x v="0"/>
    <x v="1"/>
    <s v="N"/>
    <s v="N"/>
    <s v="N"/>
    <s v="Structure fire, not attributable to PG&amp;E. Trailer caught fire, no damage to PG&amp;E assets."/>
    <s v="Not PG&amp;E"/>
    <s v="Building"/>
    <m/>
    <m/>
    <m/>
    <s v="Structure-only"/>
    <m/>
    <m/>
    <m/>
    <m/>
    <m/>
    <s v="Other Fire: Non-PG&amp;E related"/>
    <m/>
    <m/>
    <m/>
    <s v="Overhead"/>
    <x v="1"/>
    <m/>
    <m/>
    <m/>
    <s v=" "/>
    <x v="1"/>
    <n v="40.792319999999997"/>
    <n v="-121.94314"/>
    <s v="Shasta"/>
    <s v="CEDAR CREEK 1101"/>
    <n v="12000"/>
    <m/>
    <x v="0"/>
    <s v="Cal Fire"/>
    <s v="Urban"/>
    <m/>
    <m/>
    <s v="N"/>
    <m/>
    <m/>
    <n v="244"/>
    <m/>
    <s v="N"/>
    <s v="N"/>
    <m/>
    <m/>
    <s v="2021-03-19"/>
    <m/>
    <m/>
    <m/>
    <m/>
    <m/>
    <m/>
    <m/>
    <m/>
    <m/>
    <m/>
    <m/>
    <m/>
    <m/>
    <m/>
    <m/>
    <m/>
    <m/>
    <m/>
    <m/>
    <s v="  "/>
    <s v="NORTH VALLEY"/>
    <s v="BURNEY"/>
    <s v="16:53"/>
    <n v="44272"/>
    <m/>
    <n v="654158266"/>
    <n v="29411"/>
    <s v="HWY 299 E APT 7"/>
    <s v="ROUND MOUNTA"/>
    <n v="40.792597000000001"/>
    <n v="-121.94362099999999"/>
    <s v="V1TAKL7"/>
    <s v="LOMMEN, ANTHONY"/>
    <n v="103321101"/>
    <s v="20210317 18:13"/>
    <n v="1101"/>
    <m/>
    <s v="Trailer in park caught fire"/>
    <s v="Y"/>
    <m/>
    <m/>
    <m/>
    <n v="40.792319999999997"/>
    <n v="-121.94314"/>
    <m/>
    <s v="Strick I.C. CalFire"/>
    <m/>
    <s v="N"/>
    <s v="Y"/>
    <s v="N"/>
    <s v="Clear"/>
    <s v="trailer fire in park. only mobile burned. No impact to our facilities"/>
    <s v="Structures"/>
    <m/>
    <s v="Calm"/>
    <m/>
    <s v="3rd Party"/>
    <m/>
    <s v="Structure Only"/>
    <m/>
    <s v="Cal Fire"/>
    <m/>
    <s v="Overhead"/>
    <m/>
    <s v="N"/>
    <m/>
    <m/>
    <m/>
    <m/>
    <m/>
    <m/>
    <s v="  "/>
    <m/>
    <m/>
    <m/>
    <m/>
    <m/>
    <m/>
    <m/>
    <m/>
    <m/>
    <m/>
    <m/>
    <m/>
    <m/>
    <m/>
    <m/>
    <m/>
    <m/>
    <m/>
    <m/>
    <m/>
    <m/>
    <m/>
    <m/>
    <m/>
    <m/>
    <m/>
    <m/>
    <m/>
    <m/>
    <m/>
    <m/>
    <m/>
    <m/>
    <m/>
    <m/>
    <m/>
    <m/>
    <m/>
    <m/>
    <m/>
    <m/>
    <m/>
    <m/>
    <m/>
    <m/>
    <m/>
    <m/>
  </r>
  <r>
    <n v="256"/>
    <s v="AGFC"/>
    <s v="3 - QC Complete"/>
    <n v="44273"/>
    <n v="44617"/>
    <s v="Structure fire, not attributable to PG&amp;E."/>
    <s v="\\fxshare-nas05\quotashare-fs01\ESA\5 - Ignition Tracking\2021_Ignition_QC_Folders\20210317_nan_nan_nan_1019392700"/>
    <s v=" "/>
    <m/>
    <m/>
    <m/>
    <m/>
    <m/>
    <s v="Not In Scope"/>
    <m/>
    <m/>
    <m/>
    <m/>
    <m/>
    <m/>
    <m/>
    <m/>
    <m/>
    <m/>
    <m/>
    <m/>
    <m/>
    <m/>
    <m/>
    <m/>
    <m/>
    <m/>
    <m/>
    <m/>
    <m/>
    <m/>
    <m/>
    <m/>
    <m/>
    <m/>
    <m/>
    <m/>
    <m/>
    <m/>
    <m/>
    <m/>
    <m/>
    <m/>
    <m/>
    <m/>
    <m/>
    <m/>
    <m/>
    <m/>
    <m/>
    <m/>
    <m/>
    <m/>
    <m/>
    <m/>
    <s v=" "/>
    <x v="283"/>
    <s v="09:30:00"/>
    <m/>
    <m/>
    <s v="FAS"/>
    <s v="N"/>
    <s v="N"/>
    <m/>
    <m/>
    <m/>
    <n v="1019392700"/>
    <m/>
    <m/>
    <m/>
    <m/>
    <s v=" "/>
    <x v="0"/>
    <x v="1"/>
    <s v="N"/>
    <s v="N"/>
    <s v="N"/>
    <s v="Structure fire, not attributable to PG&amp;E."/>
    <s v="Not PG&amp;E"/>
    <s v="Building"/>
    <m/>
    <m/>
    <m/>
    <s v="Structure-only"/>
    <m/>
    <m/>
    <m/>
    <m/>
    <m/>
    <s v="Other Fire: Non-PG&amp;E related"/>
    <m/>
    <m/>
    <m/>
    <s v="Overhead"/>
    <x v="1"/>
    <m/>
    <m/>
    <m/>
    <s v=" "/>
    <x v="0"/>
    <n v="39.347546700000002"/>
    <n v="-121.687515"/>
    <s v="Butte"/>
    <s v="HONCUT 1101"/>
    <n v="12000"/>
    <m/>
    <x v="0"/>
    <s v="Gridley FD"/>
    <s v="Urban"/>
    <m/>
    <m/>
    <s v="N"/>
    <m/>
    <m/>
    <m/>
    <m/>
    <s v="N"/>
    <s v="N"/>
    <m/>
    <m/>
    <s v="2021-03-19"/>
    <m/>
    <m/>
    <m/>
    <m/>
    <m/>
    <m/>
    <m/>
    <m/>
    <m/>
    <m/>
    <m/>
    <m/>
    <m/>
    <m/>
    <m/>
    <m/>
    <m/>
    <m/>
    <m/>
    <s v="  "/>
    <s v="NORTH VALLEY"/>
    <s v="OROVILLE 01"/>
    <s v="09:30"/>
    <n v="44272"/>
    <m/>
    <n v="1019392700"/>
    <n v="1170"/>
    <s v="HIGHWAY 99"/>
    <s v="GRIDLEY"/>
    <n v="39.347572"/>
    <n v="-121.687596"/>
    <s v="V4TM2SK"/>
    <s v="SPARKS, MARTY"/>
    <n v="103211101"/>
    <s v="20210317 10:30"/>
    <n v="1120"/>
    <m/>
    <s v="Structure only, "/>
    <s v="Y"/>
    <m/>
    <m/>
    <s v="39.3475467,-121.6875150,23.400000,3D"/>
    <m/>
    <m/>
    <m/>
    <s v="Gridley"/>
    <m/>
    <s v="N"/>
    <s v="Y"/>
    <s v="N"/>
    <s v="Clear"/>
    <m/>
    <s v="Structures"/>
    <m/>
    <s v="Calm"/>
    <m/>
    <s v="Unknown"/>
    <m/>
    <s v="Structure Only"/>
    <m/>
    <s v="Fire Dept"/>
    <m/>
    <s v="Overhead"/>
    <m/>
    <s v="N"/>
    <m/>
    <m/>
    <m/>
    <m/>
    <m/>
    <m/>
    <s v="  "/>
    <m/>
    <m/>
    <m/>
    <m/>
    <m/>
    <m/>
    <m/>
    <m/>
    <m/>
    <m/>
    <m/>
    <m/>
    <m/>
    <m/>
    <m/>
    <m/>
    <m/>
    <m/>
    <m/>
    <m/>
    <m/>
    <m/>
    <m/>
    <m/>
    <m/>
    <m/>
    <m/>
    <m/>
    <m/>
    <m/>
    <m/>
    <m/>
    <m/>
    <m/>
    <m/>
    <m/>
    <m/>
    <m/>
    <m/>
    <m/>
    <m/>
    <m/>
    <m/>
    <m/>
    <m/>
    <m/>
    <m/>
  </r>
  <r>
    <n v="255"/>
    <s v="AGFC"/>
    <s v="3 - QC Complete"/>
    <n v="44271"/>
    <n v="44617"/>
    <s v="Structure fire, not attributable to PG&amp;E."/>
    <s v="\\fxshare-nas05\quotashare-fs01\ESA\5 - Ignition Tracking\2021_Ignition_QC_Folders\20210316_nan_nan_nan_240131055"/>
    <s v=" "/>
    <m/>
    <m/>
    <m/>
    <m/>
    <m/>
    <s v="Not In Scope"/>
    <m/>
    <m/>
    <m/>
    <m/>
    <m/>
    <m/>
    <m/>
    <m/>
    <m/>
    <m/>
    <m/>
    <m/>
    <m/>
    <m/>
    <m/>
    <m/>
    <m/>
    <m/>
    <m/>
    <m/>
    <m/>
    <m/>
    <m/>
    <m/>
    <m/>
    <m/>
    <m/>
    <m/>
    <m/>
    <m/>
    <m/>
    <m/>
    <m/>
    <m/>
    <m/>
    <m/>
    <m/>
    <m/>
    <m/>
    <m/>
    <m/>
    <m/>
    <m/>
    <m/>
    <m/>
    <m/>
    <s v=" "/>
    <x v="284"/>
    <s v="12:38:00"/>
    <m/>
    <m/>
    <s v="FAS"/>
    <s v="N"/>
    <s v="N"/>
    <m/>
    <m/>
    <m/>
    <n v="240131055"/>
    <m/>
    <m/>
    <m/>
    <m/>
    <s v=" "/>
    <x v="0"/>
    <x v="1"/>
    <s v="N"/>
    <s v="N"/>
    <s v="N"/>
    <s v="Structure fire, not attributable to PG&amp;E."/>
    <s v="Not PG&amp;E"/>
    <s v="Building"/>
    <m/>
    <m/>
    <m/>
    <s v="Structure-only"/>
    <m/>
    <m/>
    <m/>
    <m/>
    <m/>
    <s v="Other Fire: Non-PG&amp;E related"/>
    <m/>
    <m/>
    <m/>
    <s v="Subsurface"/>
    <x v="1"/>
    <m/>
    <m/>
    <m/>
    <s v=" "/>
    <x v="0"/>
    <n v="36.725706000000002"/>
    <n v="-121.64868800000001"/>
    <s v="Monterey"/>
    <s v="GABILAN 1102 "/>
    <n v="12000"/>
    <m/>
    <x v="0"/>
    <s v="Salinas FD"/>
    <s v="Urban"/>
    <m/>
    <m/>
    <s v="N"/>
    <m/>
    <m/>
    <m/>
    <m/>
    <s v="N"/>
    <s v="N"/>
    <m/>
    <m/>
    <s v="2021-03-16"/>
    <m/>
    <m/>
    <m/>
    <m/>
    <m/>
    <m/>
    <m/>
    <m/>
    <m/>
    <m/>
    <m/>
    <m/>
    <m/>
    <m/>
    <m/>
    <m/>
    <m/>
    <m/>
    <m/>
    <s v="  "/>
    <s v="CENTRAL COAST"/>
    <s v="SALINAS 01"/>
    <s v="12:38"/>
    <n v="44271"/>
    <m/>
    <n v="240131055"/>
    <n v="13240"/>
    <s v="LOUISE ST"/>
    <s v="SALINAS"/>
    <n v="36.725706000000002"/>
    <n v="-121.64868800000001"/>
    <s v="C4TJRAH"/>
    <s v="ANDERSON, JARED"/>
    <n v="182331102"/>
    <s v="20210316 13:24"/>
    <n v="1120"/>
    <m/>
    <s v="STRUCTURE FIRE IN GARAGE OF RESIDENT.  PANEL SIDE OF HOME OK.  NO DAMAGE TO PANEL.  METER REMOVED AND GLASSED OFF PER REQUEST OF FD"/>
    <s v="Y"/>
    <m/>
    <m/>
    <m/>
    <n v="36.725706000000002"/>
    <n v="-121.64868800000001"/>
    <s v="RESIDENT ONLY ON GARAGE SIDE OF HOME.  PANEL SIDE OK"/>
    <s v="SALINAS FIRE DEPT."/>
    <m/>
    <s v="N"/>
    <s v="Y"/>
    <s v="N"/>
    <s v="Clear"/>
    <m/>
    <s v="Structures"/>
    <m/>
    <s v="Calm"/>
    <m/>
    <s v="3rd Party"/>
    <m/>
    <s v="Structure Only"/>
    <m/>
    <s v="Fire Dept"/>
    <m/>
    <s v="Subsurface"/>
    <m/>
    <s v="N"/>
    <m/>
    <m/>
    <m/>
    <m/>
    <m/>
    <m/>
    <s v="  "/>
    <m/>
    <m/>
    <m/>
    <m/>
    <m/>
    <m/>
    <m/>
    <m/>
    <m/>
    <m/>
    <m/>
    <m/>
    <m/>
    <m/>
    <m/>
    <m/>
    <m/>
    <m/>
    <m/>
    <m/>
    <m/>
    <m/>
    <m/>
    <m/>
    <m/>
    <m/>
    <m/>
    <m/>
    <m/>
    <m/>
    <m/>
    <m/>
    <m/>
    <m/>
    <m/>
    <m/>
    <m/>
    <m/>
    <m/>
    <m/>
    <m/>
    <m/>
    <m/>
    <m/>
    <m/>
    <m/>
    <m/>
  </r>
  <r>
    <n v="254"/>
    <s v="AGFC"/>
    <s v="3 - QC Complete"/>
    <n v="44271"/>
    <n v="44617"/>
    <s v="Structure fire, not attributable to PG&amp;E. House fire caused damage to service drop and ground run on transformer pole."/>
    <s v="\\fxshare-nas05\quotashare-fs01\ESA\5 - Ignition Tracking\2021_Ignition_QC_Folders\20210315_nan_nan_nan_309108"/>
    <s v=" "/>
    <m/>
    <m/>
    <m/>
    <m/>
    <m/>
    <s v="Not In Scope"/>
    <m/>
    <m/>
    <m/>
    <m/>
    <m/>
    <m/>
    <m/>
    <m/>
    <m/>
    <m/>
    <m/>
    <m/>
    <m/>
    <m/>
    <m/>
    <m/>
    <m/>
    <m/>
    <m/>
    <m/>
    <m/>
    <m/>
    <m/>
    <m/>
    <m/>
    <m/>
    <m/>
    <m/>
    <m/>
    <m/>
    <m/>
    <m/>
    <m/>
    <m/>
    <m/>
    <m/>
    <m/>
    <m/>
    <m/>
    <m/>
    <m/>
    <m/>
    <m/>
    <m/>
    <m/>
    <m/>
    <s v=" "/>
    <x v="285"/>
    <s v="19:12:00"/>
    <m/>
    <m/>
    <s v="FAS"/>
    <s v="N"/>
    <s v="N"/>
    <m/>
    <m/>
    <m/>
    <n v="309108"/>
    <m/>
    <m/>
    <m/>
    <m/>
    <s v=" "/>
    <x v="0"/>
    <x v="1"/>
    <s v="N"/>
    <s v="N"/>
    <s v="N"/>
    <s v="Structure fire, not attributable to PG&amp;E. House fire caused damage to service drop and ground run on transformer pole."/>
    <s v="Not PG&amp;E"/>
    <s v="Building"/>
    <m/>
    <m/>
    <m/>
    <s v="Structure-only"/>
    <s v="house"/>
    <m/>
    <m/>
    <m/>
    <m/>
    <s v="Other Fire: Non-PG&amp;E related"/>
    <m/>
    <m/>
    <m/>
    <s v="Overhead"/>
    <x v="1"/>
    <m/>
    <m/>
    <m/>
    <s v=" "/>
    <x v="1"/>
    <n v="39.189356699999998"/>
    <n v="-123.6762217"/>
    <s v="Mendocino"/>
    <s v="ELK 1101 "/>
    <n v="12000"/>
    <m/>
    <x v="0"/>
    <s v="Albion Little River FD"/>
    <s v="Conifer Forest"/>
    <m/>
    <m/>
    <s v="N"/>
    <m/>
    <m/>
    <n v="140"/>
    <m/>
    <s v="N"/>
    <s v="N"/>
    <m/>
    <m/>
    <s v="2021-03-16"/>
    <m/>
    <m/>
    <m/>
    <m/>
    <m/>
    <m/>
    <m/>
    <m/>
    <m/>
    <m/>
    <m/>
    <m/>
    <m/>
    <m/>
    <m/>
    <m/>
    <m/>
    <m/>
    <m/>
    <s v="  "/>
    <s v="NORTH COAST"/>
    <s v="FORT BRAGG 01"/>
    <s v="19:12"/>
    <n v="44270"/>
    <m/>
    <n v="309108"/>
    <s v="UNKNOWN"/>
    <s v="PREMISES DO NOT CHANGE"/>
    <s v="ALBION"/>
    <n v="39.209259000000003"/>
    <n v="-123.731905"/>
    <s v="W2TJ5P0"/>
    <s v="PARDINI, JAKE"/>
    <m/>
    <s v="20210315 20:53"/>
    <n v="1123"/>
    <m/>
    <s v="structure fire, transformer fuses blow/open, service is cleared. House fire caused damage to service drop and ground run on TX pole. "/>
    <s v="Y"/>
    <m/>
    <m/>
    <s v="39.1893567,-123.6762217,190.300000,3D"/>
    <m/>
    <m/>
    <s v="House fire, 28510 Navarro Ridge rd. "/>
    <s v="Albion Little River Fire Dept"/>
    <n v="110325912"/>
    <s v="N"/>
    <s v="Y"/>
    <s v="Y"/>
    <s v="Clear"/>
    <m/>
    <s v="Structures"/>
    <m/>
    <s v="Breezy"/>
    <m/>
    <s v="Unknown"/>
    <s v="house fire"/>
    <s v="Structure Only"/>
    <s v="house"/>
    <s v="Fire Dept"/>
    <m/>
    <s v="Overhead"/>
    <s v="OH service drop burned, blown transformer fuses, melted ground molding"/>
    <s v="N"/>
    <s v="photos taken."/>
    <m/>
    <m/>
    <m/>
    <m/>
    <m/>
    <s v="  "/>
    <m/>
    <m/>
    <m/>
    <m/>
    <m/>
    <m/>
    <m/>
    <m/>
    <m/>
    <m/>
    <m/>
    <m/>
    <m/>
    <m/>
    <m/>
    <m/>
    <m/>
    <m/>
    <m/>
    <m/>
    <m/>
    <m/>
    <m/>
    <m/>
    <m/>
    <m/>
    <m/>
    <m/>
    <m/>
    <m/>
    <m/>
    <m/>
    <m/>
    <m/>
    <m/>
    <m/>
    <m/>
    <m/>
    <m/>
    <m/>
    <m/>
    <m/>
    <m/>
    <m/>
    <m/>
    <m/>
    <m/>
  </r>
  <r>
    <n v="253"/>
    <s v="AGFC"/>
    <s v="3 - QC Complete"/>
    <n v="44271"/>
    <n v="44617"/>
    <s v="Structure fire, not attributable to PG&amp;E assets. Fire in attic of customers home."/>
    <s v="\\fxshare-nas05\quotashare-fs01\ESA\5 - Ignition Tracking\2021_Ignition_QC_Folders\20210315_nan_nan_nan_3934067498"/>
    <s v=" "/>
    <m/>
    <m/>
    <m/>
    <m/>
    <m/>
    <s v="Not In Scope"/>
    <m/>
    <m/>
    <m/>
    <m/>
    <m/>
    <m/>
    <m/>
    <m/>
    <m/>
    <m/>
    <m/>
    <m/>
    <m/>
    <m/>
    <m/>
    <m/>
    <m/>
    <m/>
    <m/>
    <m/>
    <m/>
    <m/>
    <m/>
    <m/>
    <m/>
    <m/>
    <m/>
    <m/>
    <m/>
    <m/>
    <m/>
    <m/>
    <m/>
    <m/>
    <m/>
    <m/>
    <m/>
    <m/>
    <m/>
    <m/>
    <m/>
    <m/>
    <m/>
    <m/>
    <m/>
    <m/>
    <s v=" "/>
    <x v="285"/>
    <s v="18:40:00"/>
    <m/>
    <m/>
    <s v="FAS"/>
    <s v="N"/>
    <s v="N"/>
    <m/>
    <m/>
    <m/>
    <n v="3934067498"/>
    <m/>
    <m/>
    <m/>
    <m/>
    <s v=" "/>
    <x v="0"/>
    <x v="1"/>
    <s v="N"/>
    <s v="N"/>
    <s v="N"/>
    <s v="Structure fire, not attributable to PG&amp;E assets. Fire in attic of customers home."/>
    <s v="Not PG&amp;E"/>
    <s v="Building"/>
    <m/>
    <m/>
    <m/>
    <s v="Structure-only"/>
    <m/>
    <m/>
    <m/>
    <m/>
    <m/>
    <s v="Other Fire: Non-PG&amp;E related"/>
    <m/>
    <m/>
    <m/>
    <s v="Overhead"/>
    <x v="1"/>
    <m/>
    <m/>
    <m/>
    <s v=" "/>
    <x v="0"/>
    <n v="38.067799999999998"/>
    <n v="-122.548281"/>
    <s v="Marin"/>
    <s v="IGNACIO 1101"/>
    <n v="12000"/>
    <m/>
    <x v="0"/>
    <s v="Novato FD"/>
    <s v="Urban"/>
    <m/>
    <m/>
    <s v="N"/>
    <m/>
    <m/>
    <m/>
    <m/>
    <s v="N"/>
    <s v="N"/>
    <m/>
    <m/>
    <s v="2021-03-16"/>
    <m/>
    <m/>
    <m/>
    <m/>
    <m/>
    <m/>
    <m/>
    <m/>
    <m/>
    <m/>
    <m/>
    <m/>
    <m/>
    <m/>
    <m/>
    <m/>
    <m/>
    <m/>
    <m/>
    <s v="  "/>
    <s v="NORTH BAY"/>
    <s v="SAN RAFAEL 06"/>
    <s v="18:40"/>
    <n v="44270"/>
    <m/>
    <n v="3934067498"/>
    <n v="482"/>
    <s v="CALLE DE LA MESA"/>
    <s v="NOVATO"/>
    <n v="38.067799999999998"/>
    <n v="-122.548281"/>
    <s v="N2TKXAW"/>
    <s v="ANDREWS, KYLE"/>
    <n v="42481101"/>
    <s v="20210315 19:53"/>
    <n v="1101"/>
    <m/>
    <s v="structure fire in attack "/>
    <s v="Y"/>
    <m/>
    <m/>
    <m/>
    <n v="38.067799999999998"/>
    <n v="-122.548281"/>
    <m/>
    <s v="novato fire dept "/>
    <m/>
    <s v="N"/>
    <s v="Y"/>
    <s v="N"/>
    <s v="Clear"/>
    <m/>
    <s v="Structures"/>
    <s v="cust attic "/>
    <s v="Calm"/>
    <m/>
    <s v="3rd Party"/>
    <m/>
    <s v="Structure Only"/>
    <m/>
    <s v="Fire Dept"/>
    <m/>
    <s v="Overhead"/>
    <m/>
    <s v="N"/>
    <m/>
    <m/>
    <m/>
    <m/>
    <m/>
    <m/>
    <s v="  "/>
    <m/>
    <m/>
    <m/>
    <m/>
    <m/>
    <m/>
    <m/>
    <m/>
    <m/>
    <m/>
    <m/>
    <m/>
    <m/>
    <m/>
    <m/>
    <m/>
    <m/>
    <m/>
    <m/>
    <m/>
    <m/>
    <m/>
    <m/>
    <m/>
    <m/>
    <m/>
    <m/>
    <m/>
    <m/>
    <m/>
    <m/>
    <m/>
    <m/>
    <m/>
    <m/>
    <m/>
    <m/>
    <m/>
    <m/>
    <m/>
    <m/>
    <m/>
    <m/>
    <m/>
    <m/>
    <m/>
    <m/>
  </r>
  <r>
    <n v="252"/>
    <s v="S7RM"/>
    <s v="3 - QC Complete"/>
    <n v="44333"/>
    <n v="44617"/>
    <s v="Deadend pole fire occurred due to tracking from bird nest/rain. As a result of the pole fire, a 150kva Transformer fell to ground and damage to the customers holding tank. The fire was less than one meter in size andn was self extinguished. "/>
    <s v="\\fxshare-nas05\quotashare-fs01\ESA\5 - Ignition Tracking\2021_Ignition_QC_Folders\20210315_1283100_21-0036640_nan_T005240296"/>
    <s v=" "/>
    <m/>
    <m/>
    <m/>
    <m/>
    <m/>
    <s v="Not In Scope"/>
    <m/>
    <m/>
    <m/>
    <m/>
    <m/>
    <m/>
    <m/>
    <m/>
    <m/>
    <m/>
    <m/>
    <m/>
    <m/>
    <m/>
    <m/>
    <m/>
    <m/>
    <m/>
    <m/>
    <m/>
    <m/>
    <m/>
    <m/>
    <m/>
    <m/>
    <m/>
    <m/>
    <m/>
    <m/>
    <m/>
    <m/>
    <m/>
    <m/>
    <m/>
    <m/>
    <m/>
    <m/>
    <m/>
    <m/>
    <m/>
    <m/>
    <m/>
    <m/>
    <m/>
    <m/>
    <m/>
    <s v=" "/>
    <x v="285"/>
    <s v="11:04:00"/>
    <n v="44270"/>
    <s v="11:04:00"/>
    <s v="FAS"/>
    <s v="N"/>
    <s v="N"/>
    <n v="1283100"/>
    <s v="21-0036640"/>
    <m/>
    <s v="T005240296"/>
    <n v="120644270"/>
    <m/>
    <m/>
    <m/>
    <s v=" "/>
    <x v="0"/>
    <x v="0"/>
    <s v="Y"/>
    <s v="N"/>
    <s v="N"/>
    <s v="On March 15th, 2021 at 11:24 hrs. a PG &amp; E Troubleman was dispatched to the McMullin 1106 12 KV Distribution circuit near Bryan &amp; Jefferson Ave. in the City of Fresno in response to a report of a pole fire with part of the pole and a transformer laying on the ground.  The responding troubleman arrived on scene and noted a pole fire, a dead end pole down 4 ACSR with a 150 kva transformer on the ground, an oil spill and damage to a customer's holding tank due to the burning pole debris.  The ensuning fire was &lt; 1 Meter in size and had self-extinguished upon the Troubleman's arrival.  Initial analysis indicates that the deadend pole fire occurred due to tracking from a bird's nest after a light rain event.  As a result of the pole fire, a 150 KVA transformer fell to the ground and melted a customer's holding tank.  An EC Notification tag was made for this ignition and on March 15th, 2021 a PG &amp; E crew replaced the pole, transformer, hardware, cutout, conductor, connector and a Guy Wire and service was restored by 22:30 hrs.  "/>
    <s v="PG&amp;E"/>
    <s v="Other"/>
    <s v="Pole "/>
    <s v="D"/>
    <s v="D"/>
    <s v="Structure-only"/>
    <m/>
    <m/>
    <m/>
    <m/>
    <m/>
    <s v="Contact - Animal - Nest"/>
    <s v="Contact from object"/>
    <s v="Nest Contact"/>
    <s v="N"/>
    <s v="Overhead"/>
    <x v="0"/>
    <s v="Pole"/>
    <s v="Pole, Transformer, cutout, conductor, connector, Guy wirw"/>
    <n v="100671254"/>
    <s v=" "/>
    <x v="0"/>
    <n v="36.655355"/>
    <n v="-119.9076067"/>
    <s v="Fresno"/>
    <s v="MC MULLIN 1106"/>
    <n v="12000"/>
    <m/>
    <x v="0"/>
    <s v="Self Extinguished"/>
    <s v="Agriculture"/>
    <m/>
    <m/>
    <s v="N"/>
    <m/>
    <m/>
    <m/>
    <m/>
    <s v="N"/>
    <s v="N"/>
    <m/>
    <m/>
    <s v="2021-03-16"/>
    <m/>
    <m/>
    <m/>
    <m/>
    <m/>
    <m/>
    <m/>
    <m/>
    <m/>
    <m/>
    <m/>
    <m/>
    <m/>
    <m/>
    <m/>
    <m/>
    <m/>
    <m/>
    <m/>
    <s v="  "/>
    <s v="FRESNO"/>
    <s v="FRESNO 01"/>
    <s v="11:24"/>
    <n v="44270"/>
    <n v="1283100"/>
    <s v="T005240296"/>
    <m/>
    <s v="BRYAN &amp; JEFFERSON SW"/>
    <s v="FRESNO"/>
    <n v="36.655355"/>
    <n v="-119.907606"/>
    <s v="F4TDEV7"/>
    <s v="VIDAURRI, DANIEL"/>
    <n v="254411106"/>
    <s v="20210315 14:12"/>
    <n v="9002"/>
    <m/>
    <s v="pole fire caused by birds nest/ rain, dead end pole down 4 acsr, with 150 kva tx on ground, blue sticker oil spill, damage to customers holding tank due to burning debri, incident/ fire report filled out, notified m&amp;c, marked usa, sent ec tag, oil clean up crew enroute.."/>
    <s v="Y"/>
    <n v="2"/>
    <s v="\\fxshare-nas05\quotashare-fs01\ESA\5 - Ignition Tracking\Fire_Tab_Attachment_Files"/>
    <s v="36.6554033,-119.9076033,71.500000,3D"/>
    <m/>
    <m/>
    <s v="burning debri that fell against customers holding tank, caused damage"/>
    <m/>
    <m/>
    <s v="N"/>
    <s v="Y"/>
    <m/>
    <s v="Rain"/>
    <m/>
    <s v="Other (Comments)"/>
    <s v="customers holding tank melted due to burning debri"/>
    <s v="Breezy"/>
    <m/>
    <s v="Other (Comments)"/>
    <s v="fire out upo arrival"/>
    <s v="&lt; 1 meter"/>
    <m/>
    <s v="Self Extinguished"/>
    <m/>
    <s v="Overhead"/>
    <m/>
    <s v="Y"/>
    <s v="photos"/>
    <s v="PG&amp;E Employee"/>
    <m/>
    <s v="FIRE, POLE"/>
    <s v="POLE-WOOD"/>
    <s v="N"/>
    <s v="  "/>
    <s v="Unplanned"/>
    <s v="Fresno"/>
    <s v="Fresno"/>
    <s v="254411106, MC MULLIN-1106"/>
    <s v="21-0036640"/>
    <s v="Unplanned"/>
    <s v="Clear;32-90 F"/>
    <s v="1"/>
    <m/>
    <s v="YES"/>
    <s v="Line to Ground"/>
    <s v="Sustained"/>
    <s v="No"/>
    <s v="D12296"/>
    <s v="OH"/>
    <s v="Fuse"/>
    <s v="1283100"/>
    <s v="Pole-Wood, Burned/flashed"/>
    <m/>
    <m/>
    <m/>
    <s v="BRYAN S/O AMERICAN"/>
    <s v="CGC# 417340448252"/>
    <m/>
    <m/>
    <m/>
    <s v="No"/>
    <s v="Equipment Failure/Involved, Fire, pole"/>
    <m/>
    <s v="No"/>
    <m/>
    <m/>
    <s v="L2LS"/>
    <s v="Distribution Circuit"/>
    <s v="L2LS"/>
    <s v="03/15/21 11:04"/>
    <s v="Not Required"/>
    <m/>
    <m/>
    <s v="No"/>
    <s v="1612279"/>
    <s v="21-0036640"/>
    <s v="D12296"/>
    <s v="254411106"/>
    <s v="03/15/21 11:04"/>
    <m/>
    <m/>
  </r>
  <r>
    <n v="251"/>
    <s v="TLAL"/>
    <s v="3 - QC Complete"/>
    <n v="44281"/>
    <n v="44617"/>
    <s v="[Fire Report Uploaded: 03/26/21] Structure Fire; Troubleman created EC tag to replace SP transformer, primary arm, cutouts and insulators. FOID: 0681706910, X315851688; EC: 120641848; PM: 35237584; Premise ID: 0687097841 "/>
    <s v="\\fxshare-nas05\quotashare-fs01\ESA\5 - Ignition Tracking\2021_Ignition_QC_Folders\20210314_nan_nan_nan_681706910"/>
    <s v=" "/>
    <m/>
    <s v="TLAL"/>
    <s v="Suspected Initiating Event Updated"/>
    <n v="44281"/>
    <m/>
    <s v="Not In Scope"/>
    <m/>
    <m/>
    <m/>
    <m/>
    <m/>
    <m/>
    <m/>
    <m/>
    <m/>
    <m/>
    <m/>
    <m/>
    <m/>
    <m/>
    <m/>
    <m/>
    <m/>
    <m/>
    <m/>
    <m/>
    <m/>
    <m/>
    <m/>
    <m/>
    <m/>
    <m/>
    <m/>
    <m/>
    <m/>
    <m/>
    <m/>
    <m/>
    <m/>
    <m/>
    <m/>
    <m/>
    <m/>
    <m/>
    <m/>
    <m/>
    <m/>
    <m/>
    <m/>
    <m/>
    <m/>
    <m/>
    <s v=" "/>
    <x v="286"/>
    <s v="10:07:00"/>
    <m/>
    <m/>
    <s v="FAS"/>
    <s v="N"/>
    <s v="N"/>
    <m/>
    <m/>
    <m/>
    <s v="0681706910, X315851688"/>
    <m/>
    <m/>
    <m/>
    <s v="PG&amp;E_251_Ignition_20210314_2.jpg"/>
    <s v=" "/>
    <x v="0"/>
    <x v="1"/>
    <s v="Y"/>
    <s v="Y"/>
    <s v="N"/>
    <s v="On March 14, 2021 at 1045 hours, a PG&amp;E Troublemen patrolled the Oro Fino 1102 12kV Distribution Circuit number 103031102, in the Tier 3 State Responsibility area of 16121 Skyway, Magalia, CA 95954. They observed a structure fire with a damaged service point transformer, primary crossarms, cutouts, ground, and insulators. Initial analysis and the fire report indicates the fire was caused by the customer's misuse of a material or product. The Butte County Fire Department and Cal Fire responded to and extinguished the Skyway fire. This ignition did not meet the reporting criteria, because it was not found to be attributable to PG&amp;E assets. This information is preliminary."/>
    <s v="Not PG&amp;E"/>
    <s v="Building"/>
    <s v="Service Point Transformer, Primary Crossarms, Cutouts, Ground, Insulators"/>
    <m/>
    <s v="D"/>
    <s v="&lt;3 meters of linear travel"/>
    <m/>
    <m/>
    <m/>
    <m/>
    <m/>
    <s v="Other Fire: Non-PG&amp;E related"/>
    <m/>
    <m/>
    <m/>
    <s v="Overhead"/>
    <x v="0"/>
    <m/>
    <s v="Service Point Transformer, Primary Crossarms, Cutouts, Ground, Insulators"/>
    <n v="103031102"/>
    <s v=" "/>
    <x v="2"/>
    <n v="39.891041999999999"/>
    <n v="-121.57715"/>
    <s v="Butte"/>
    <s v="ORO FINO 1102 "/>
    <n v="12000"/>
    <m/>
    <x v="0"/>
    <s v="Cal Fire, BTU "/>
    <s v="Conifer Forest"/>
    <m/>
    <m/>
    <s v="Y"/>
    <s v="Camp 2018"/>
    <s v="SKYWAY"/>
    <n v="248"/>
    <m/>
    <s v="N"/>
    <s v="N"/>
    <m/>
    <m/>
    <s v="2021-03-16"/>
    <m/>
    <m/>
    <m/>
    <m/>
    <m/>
    <m/>
    <m/>
    <m/>
    <m/>
    <m/>
    <m/>
    <m/>
    <m/>
    <m/>
    <m/>
    <m/>
    <m/>
    <m/>
    <m/>
    <s v="  "/>
    <s v="NORTH VALLEY"/>
    <s v="PARADISE"/>
    <s v="10:07"/>
    <n v="44269"/>
    <m/>
    <n v="681706910"/>
    <n v="16121"/>
    <s v="SKYWAY"/>
    <s v="MAGALIA"/>
    <n v="39.891041999999999"/>
    <n v="-121.57715"/>
    <s v="V2TAST2"/>
    <s v="THORNE III, ALLAN"/>
    <n v="103031102"/>
    <s v="20210314 12:02"/>
    <n v="1122"/>
    <m/>
    <s v="STR FIRE, BOOTED MTR, 246V AT PNL, SENT TAG TO REPLACE SP TX, ADV SUP LEE W."/>
    <s v="Y"/>
    <n v="2"/>
    <s v="\\fxshare-nas05\quotashare-fs01\ESA\5 - Ignition Tracking\Fire_Tab_Attachment_Files"/>
    <m/>
    <n v="39.891041999999999"/>
    <n v="-121.57715"/>
    <s v="INC #003234, GPS COORD'S NOT CORRECT"/>
    <s v="CA BTU "/>
    <m/>
    <s v="N"/>
    <s v="Y"/>
    <s v="N"/>
    <s v="Clear"/>
    <m/>
    <s v="Structures"/>
    <m/>
    <s v="Calm"/>
    <m/>
    <s v="Unknown"/>
    <m/>
    <s v="Structure Only"/>
    <m/>
    <s v="Fire Dept"/>
    <m/>
    <s v="Overhead"/>
    <m/>
    <s v="Y"/>
    <s v="PHOTOS"/>
    <s v="PG&amp;E Employee"/>
    <m/>
    <m/>
    <m/>
    <m/>
    <s v="  "/>
    <m/>
    <m/>
    <m/>
    <m/>
    <m/>
    <m/>
    <m/>
    <m/>
    <m/>
    <m/>
    <m/>
    <m/>
    <m/>
    <m/>
    <m/>
    <m/>
    <m/>
    <m/>
    <m/>
    <m/>
    <m/>
    <m/>
    <m/>
    <m/>
    <m/>
    <m/>
    <m/>
    <m/>
    <m/>
    <m/>
    <m/>
    <m/>
    <m/>
    <m/>
    <m/>
    <m/>
    <m/>
    <m/>
    <m/>
    <m/>
    <m/>
    <m/>
    <m/>
    <m/>
    <m/>
    <m/>
    <m/>
  </r>
  <r>
    <n v="250"/>
    <s v="AGFC"/>
    <s v="3 - QC Complete"/>
    <n v="44270"/>
    <n v="44617"/>
    <s v="Other fire, not attributable to PG&amp;E. Encampment burnt at the base of tline tower with no trouble found by troubleman."/>
    <s v="\\fxshare-nas05\quotashare-fs01\ESA\5 - Ignition Tracking\2021_Ignition_QC_Folders\20210314_nan_nan_nan_1296401082"/>
    <s v=" "/>
    <m/>
    <m/>
    <m/>
    <m/>
    <m/>
    <s v="Not In Scope"/>
    <m/>
    <m/>
    <m/>
    <m/>
    <m/>
    <m/>
    <m/>
    <m/>
    <m/>
    <m/>
    <m/>
    <m/>
    <m/>
    <m/>
    <m/>
    <m/>
    <m/>
    <m/>
    <m/>
    <m/>
    <m/>
    <m/>
    <m/>
    <m/>
    <m/>
    <m/>
    <m/>
    <m/>
    <m/>
    <m/>
    <m/>
    <m/>
    <m/>
    <m/>
    <m/>
    <m/>
    <m/>
    <m/>
    <m/>
    <m/>
    <m/>
    <m/>
    <m/>
    <m/>
    <m/>
    <m/>
    <s v=" "/>
    <x v="286"/>
    <s v="07:17:00"/>
    <m/>
    <m/>
    <s v="FAS"/>
    <s v="N"/>
    <s v="N"/>
    <m/>
    <m/>
    <m/>
    <n v="1296401082"/>
    <m/>
    <m/>
    <m/>
    <m/>
    <s v=" "/>
    <x v="0"/>
    <x v="1"/>
    <s v="N"/>
    <s v="N"/>
    <s v="N"/>
    <s v="Other fire, not attributable to PG&amp;E. Encampment burnt at the base of tline tower with no trouble found by troubleman."/>
    <s v="Not PG&amp;E"/>
    <s v="Other"/>
    <m/>
    <m/>
    <m/>
    <s v="Structure-only"/>
    <m/>
    <m/>
    <m/>
    <m/>
    <m/>
    <s v="Other Fire: Non-PG&amp;E related"/>
    <m/>
    <m/>
    <m/>
    <s v="Overhead"/>
    <x v="1"/>
    <m/>
    <m/>
    <m/>
    <s v=" "/>
    <x v="0"/>
    <n v="39.709874999999997"/>
    <n v="-121.8183233"/>
    <s v="Butte"/>
    <s v="BUTTE 1107"/>
    <n v="12000"/>
    <m/>
    <x v="0"/>
    <s v="Chico FD"/>
    <s v="Urban"/>
    <m/>
    <m/>
    <s v="Y"/>
    <s v="Camp 2018"/>
    <m/>
    <m/>
    <m/>
    <s v="N"/>
    <s v="N"/>
    <m/>
    <m/>
    <s v="2021-03-16"/>
    <m/>
    <m/>
    <m/>
    <m/>
    <m/>
    <m/>
    <m/>
    <m/>
    <m/>
    <m/>
    <m/>
    <m/>
    <m/>
    <m/>
    <m/>
    <m/>
    <m/>
    <m/>
    <m/>
    <s v="  "/>
    <s v="NORTH VALLEY"/>
    <s v="CHICO 02"/>
    <s v="07:17"/>
    <n v="44269"/>
    <m/>
    <n v="1296401082"/>
    <n v="411"/>
    <s v="OTTERSON DR - HSE MTR"/>
    <s v="CHICO"/>
    <n v="39.708053999999997"/>
    <n v="-121.819304"/>
    <s v="V2TAST2"/>
    <s v="THORNE III, ALLAN"/>
    <n v="103081107"/>
    <s v="20210314 08:23"/>
    <n v="1120"/>
    <m/>
    <s v="CHICO FIRE DEP ONSITE, FND ENCAMPMENT BURNED AT BASE OF TOWER  16/254, NOTIFIED JOHN WHITTAKER OF ISSUE,"/>
    <s v="Y"/>
    <n v="2"/>
    <s v="\\fxshare-nas05\quotashare-fs01\ESA\5 - Ignition Tracking\Fire_Tab_Attachment_Files"/>
    <s v="39.7098750,-121.8183233,50.100000,3D"/>
    <m/>
    <m/>
    <m/>
    <s v="CHICO FIRE DEPT"/>
    <m/>
    <s v="N"/>
    <s v="Y"/>
    <s v="N"/>
    <s v="Clear"/>
    <m/>
    <s v="PG&amp;E Only"/>
    <s v="TRANSM TOWER"/>
    <s v="Calm"/>
    <m/>
    <s v="3rd Party"/>
    <s v="ENCAMPMENT FIRE, NO ONE ONSITE"/>
    <s v="3 meters - 0.25 Acres"/>
    <m/>
    <s v="Fire Dept"/>
    <m/>
    <s v="Other (Comments)"/>
    <s v="FIRE AT BASE OF LATTICE TOWER"/>
    <s v="Y"/>
    <s v="PHOTOS"/>
    <s v="PG&amp;E Employee"/>
    <m/>
    <m/>
    <m/>
    <m/>
    <s v="  "/>
    <m/>
    <m/>
    <m/>
    <m/>
    <m/>
    <m/>
    <m/>
    <m/>
    <m/>
    <m/>
    <m/>
    <m/>
    <m/>
    <m/>
    <m/>
    <m/>
    <m/>
    <m/>
    <m/>
    <m/>
    <m/>
    <m/>
    <m/>
    <m/>
    <m/>
    <m/>
    <m/>
    <m/>
    <m/>
    <m/>
    <m/>
    <m/>
    <m/>
    <m/>
    <m/>
    <m/>
    <m/>
    <m/>
    <m/>
    <m/>
    <m/>
    <m/>
    <m/>
    <m/>
    <m/>
    <m/>
    <m/>
  </r>
  <r>
    <n v="249"/>
    <s v="AGFC"/>
    <s v="3 - QC Complete"/>
    <n v="44270"/>
    <n v="44617"/>
    <s v="Structure fire, not attributable to PG&amp;E. Service was burnt down due to structure fire."/>
    <s v="\\fxshare-nas05\quotashare-fs01\ESA\5 - Ignition Tracking\2021_Ignition_QC_Folders\20210314_nan_nan_nan_3600331806"/>
    <s v=" "/>
    <m/>
    <m/>
    <m/>
    <m/>
    <m/>
    <s v="Not In Scope"/>
    <m/>
    <m/>
    <m/>
    <m/>
    <m/>
    <m/>
    <m/>
    <m/>
    <m/>
    <m/>
    <m/>
    <m/>
    <m/>
    <m/>
    <m/>
    <m/>
    <m/>
    <m/>
    <m/>
    <m/>
    <m/>
    <m/>
    <m/>
    <m/>
    <m/>
    <m/>
    <m/>
    <m/>
    <m/>
    <m/>
    <m/>
    <m/>
    <m/>
    <m/>
    <m/>
    <m/>
    <m/>
    <m/>
    <m/>
    <m/>
    <m/>
    <m/>
    <m/>
    <m/>
    <m/>
    <m/>
    <s v=" "/>
    <x v="286"/>
    <s v="03:02:00"/>
    <m/>
    <m/>
    <s v="FAS"/>
    <s v="N"/>
    <s v="N"/>
    <m/>
    <m/>
    <m/>
    <n v="3600331806"/>
    <m/>
    <m/>
    <m/>
    <m/>
    <s v=" "/>
    <x v="0"/>
    <x v="1"/>
    <s v="N"/>
    <s v="N"/>
    <s v="N"/>
    <s v="Structure fire, not attributable to PG&amp;E. Service was burnt down due to structure fire."/>
    <s v="Not PG&amp;E"/>
    <s v="Building"/>
    <m/>
    <m/>
    <m/>
    <s v="&lt;0.25"/>
    <m/>
    <m/>
    <m/>
    <m/>
    <m/>
    <s v="Other Fire: Non-PG&amp;E related"/>
    <m/>
    <m/>
    <m/>
    <s v="Overhead"/>
    <x v="1"/>
    <m/>
    <m/>
    <m/>
    <s v=" "/>
    <x v="0"/>
    <n v="39.447471700000001"/>
    <n v="-123.80519169999999"/>
    <s v="Mendocino"/>
    <s v="FORT BRAGG A 1101 "/>
    <n v="12000"/>
    <m/>
    <x v="0"/>
    <s v="Forestville FD"/>
    <s v="Urban"/>
    <m/>
    <m/>
    <s v="N"/>
    <m/>
    <m/>
    <m/>
    <m/>
    <s v="N"/>
    <s v="N"/>
    <m/>
    <m/>
    <s v="2021-03-16"/>
    <m/>
    <m/>
    <m/>
    <m/>
    <m/>
    <m/>
    <m/>
    <m/>
    <m/>
    <m/>
    <m/>
    <m/>
    <m/>
    <m/>
    <m/>
    <m/>
    <m/>
    <m/>
    <m/>
    <s v="  "/>
    <s v="NORTH COAST"/>
    <s v="FORT BRAGG 01"/>
    <s v="03:02"/>
    <n v="44269"/>
    <m/>
    <n v="3600331806"/>
    <n v="524"/>
    <s v="N MAIN ST"/>
    <s v="FORT BRAGG"/>
    <n v="39.447158000000002"/>
    <n v="-123.805716"/>
    <s v="W2TJ5P0"/>
    <s v="PARDINI, JAKE"/>
    <n v="42761101"/>
    <s v="20210314 05:44"/>
    <n v="1122"/>
    <m/>
    <s v="structure fire, burned service wire down, disconnected and made safe. fire onsite see info. "/>
    <s v="Y"/>
    <m/>
    <m/>
    <s v="39.4474717,-123.8051917,25.000000,3D"/>
    <m/>
    <m/>
    <s v="524 N main st, fort bragg_x000d__x000a_mechanics shop."/>
    <s v="Fort Bragg Fire Dept"/>
    <m/>
    <s v="N"/>
    <s v="Y"/>
    <s v="Y"/>
    <s v="Clear"/>
    <m/>
    <s v="Structures"/>
    <s v="structure fire burned service down, wire on ground. "/>
    <s v="Calm"/>
    <m/>
    <s v="3rd Party"/>
    <m/>
    <s v="Structure Only"/>
    <m/>
    <s v="Fire Dept"/>
    <m/>
    <s v="Overhead"/>
    <s v="Overhead service wire."/>
    <s v="N"/>
    <s v="Pictures taken. "/>
    <m/>
    <m/>
    <m/>
    <m/>
    <m/>
    <s v="  "/>
    <m/>
    <m/>
    <m/>
    <m/>
    <m/>
    <m/>
    <m/>
    <m/>
    <m/>
    <m/>
    <m/>
    <m/>
    <m/>
    <m/>
    <m/>
    <m/>
    <m/>
    <m/>
    <m/>
    <m/>
    <m/>
    <m/>
    <m/>
    <m/>
    <m/>
    <m/>
    <m/>
    <m/>
    <m/>
    <m/>
    <m/>
    <m/>
    <m/>
    <m/>
    <m/>
    <m/>
    <m/>
    <m/>
    <m/>
    <m/>
    <m/>
    <m/>
    <m/>
    <m/>
    <m/>
    <m/>
    <m/>
  </r>
  <r>
    <n v="248"/>
    <s v="AGFC"/>
    <s v="3 - QC Complete"/>
    <n v="44270"/>
    <n v="44617"/>
    <s v="Structure fire, not attributable to PG&amp;E. Service de-energized at clearance pole for FD."/>
    <s v="\\fxshare-nas05\quotashare-fs01\ESA\5 - Ignition Tracking\2021_Ignition_QC_Folders\20210313_nan_nan_nan_3465329232"/>
    <s v=" "/>
    <m/>
    <m/>
    <m/>
    <m/>
    <m/>
    <s v="Not In Scope"/>
    <m/>
    <m/>
    <m/>
    <m/>
    <m/>
    <m/>
    <m/>
    <m/>
    <m/>
    <m/>
    <m/>
    <m/>
    <m/>
    <m/>
    <m/>
    <m/>
    <m/>
    <m/>
    <m/>
    <m/>
    <m/>
    <m/>
    <m/>
    <m/>
    <m/>
    <m/>
    <m/>
    <m/>
    <m/>
    <m/>
    <m/>
    <m/>
    <m/>
    <m/>
    <m/>
    <m/>
    <m/>
    <m/>
    <m/>
    <m/>
    <m/>
    <m/>
    <m/>
    <m/>
    <m/>
    <m/>
    <s v=" "/>
    <x v="287"/>
    <s v="18:32:00"/>
    <m/>
    <m/>
    <s v="FAS"/>
    <s v="N"/>
    <s v="N"/>
    <m/>
    <m/>
    <m/>
    <n v="3465329232"/>
    <m/>
    <m/>
    <m/>
    <m/>
    <s v=" "/>
    <x v="0"/>
    <x v="1"/>
    <s v="N"/>
    <s v="N"/>
    <s v="N"/>
    <s v="Structure fire, not attributable to PG&amp;E."/>
    <s v="Not PG&amp;E"/>
    <s v="Building"/>
    <m/>
    <m/>
    <m/>
    <s v="Structure-only"/>
    <m/>
    <m/>
    <m/>
    <m/>
    <m/>
    <s v="Other Fire: Non-PG&amp;E related"/>
    <m/>
    <m/>
    <m/>
    <s v="Overhead"/>
    <x v="1"/>
    <m/>
    <m/>
    <m/>
    <s v=" "/>
    <x v="0"/>
    <n v="40.482790000000001"/>
    <n v="-124.10357999999999"/>
    <s v="Humboldt"/>
    <s v="RIO DELL 1102"/>
    <n v="12000"/>
    <m/>
    <x v="0"/>
    <s v="Rio Dell FD "/>
    <s v="Urban"/>
    <m/>
    <m/>
    <s v="N"/>
    <m/>
    <m/>
    <m/>
    <m/>
    <s v="N"/>
    <s v="N"/>
    <m/>
    <m/>
    <s v="2021-03-16"/>
    <m/>
    <m/>
    <m/>
    <m/>
    <m/>
    <m/>
    <m/>
    <m/>
    <m/>
    <m/>
    <m/>
    <m/>
    <m/>
    <m/>
    <m/>
    <m/>
    <m/>
    <m/>
    <m/>
    <s v="  "/>
    <s v="NORTH COAST"/>
    <s v="FORTUNA"/>
    <s v="18:32"/>
    <n v="44268"/>
    <m/>
    <n v="3465329232"/>
    <n v="133"/>
    <s v="MAIN ST"/>
    <s v="SCOTIA"/>
    <n v="40.477090999999987"/>
    <n v="-124.10189099999999"/>
    <s v="W3TMATO"/>
    <s v="TRUMBO, MAURICE"/>
    <n v="192251102"/>
    <s v="20210313 19:36"/>
    <n v="1121"/>
    <m/>
    <s v="de-energized at clearance pole for fd, require county inspect to re-energize, verify inside wiring has been ispected by licesed electrician"/>
    <s v="Y"/>
    <n v="3"/>
    <s v="\\fxshare-nas05\quotashare-fs01\ESA\5 - Ignition Tracking\Fire_Tab_Attachment_Files"/>
    <m/>
    <n v="40.482790000000001"/>
    <n v="-124.10357999999999"/>
    <s v="kitchen of home"/>
    <s v="rio dell fire department"/>
    <m/>
    <s v="N"/>
    <s v="Y"/>
    <s v="N"/>
    <s v="Clear"/>
    <m/>
    <s v="Structures"/>
    <m/>
    <s v="Calm"/>
    <m/>
    <s v="3rd Party"/>
    <m/>
    <s v="Structure Only"/>
    <m/>
    <s v="Fire Dept"/>
    <m/>
    <s v="Overhead"/>
    <m/>
    <s v="N"/>
    <m/>
    <m/>
    <m/>
    <m/>
    <m/>
    <m/>
    <s v="  "/>
    <m/>
    <m/>
    <m/>
    <m/>
    <m/>
    <m/>
    <m/>
    <m/>
    <m/>
    <m/>
    <m/>
    <m/>
    <m/>
    <m/>
    <m/>
    <m/>
    <m/>
    <m/>
    <m/>
    <m/>
    <m/>
    <m/>
    <m/>
    <m/>
    <m/>
    <m/>
    <m/>
    <m/>
    <m/>
    <m/>
    <m/>
    <m/>
    <m/>
    <m/>
    <m/>
    <m/>
    <m/>
    <m/>
    <m/>
    <m/>
    <m/>
    <m/>
    <m/>
    <m/>
    <m/>
    <m/>
    <m/>
  </r>
  <r>
    <n v="247"/>
    <s v="AGFC"/>
    <s v="3 - QC Complete"/>
    <n v="44270"/>
    <n v="44617"/>
    <s v="Structure fire, not attributable to PG&amp;E."/>
    <s v="\\fxshare-nas05\quotashare-fs01\ESA\5 - Ignition Tracking\2021_Ignition_QC_Folders\20210313_nan_nan_nan_1554734"/>
    <s v=" "/>
    <m/>
    <m/>
    <m/>
    <m/>
    <m/>
    <s v="Not In Scope"/>
    <m/>
    <m/>
    <m/>
    <m/>
    <m/>
    <m/>
    <m/>
    <m/>
    <m/>
    <m/>
    <m/>
    <m/>
    <m/>
    <m/>
    <m/>
    <m/>
    <m/>
    <m/>
    <m/>
    <m/>
    <m/>
    <m/>
    <m/>
    <m/>
    <m/>
    <m/>
    <m/>
    <m/>
    <m/>
    <m/>
    <m/>
    <m/>
    <m/>
    <m/>
    <m/>
    <m/>
    <m/>
    <m/>
    <m/>
    <m/>
    <m/>
    <m/>
    <m/>
    <m/>
    <m/>
    <m/>
    <s v=" "/>
    <x v="287"/>
    <s v="13:28:00"/>
    <m/>
    <m/>
    <s v="FAS"/>
    <s v="N"/>
    <s v="N"/>
    <m/>
    <m/>
    <m/>
    <n v="1554734"/>
    <m/>
    <m/>
    <m/>
    <m/>
    <s v=" "/>
    <x v="0"/>
    <x v="1"/>
    <s v="N"/>
    <s v="N"/>
    <s v="N"/>
    <s v="Structure fire, not attributable to PG&amp;E."/>
    <s v="Not PG&amp;E"/>
    <s v="Building"/>
    <m/>
    <m/>
    <m/>
    <s v="Structure-only"/>
    <m/>
    <m/>
    <m/>
    <m/>
    <m/>
    <s v="Other Fire: Non-PG&amp;E related"/>
    <m/>
    <m/>
    <m/>
    <s v="Overhead"/>
    <x v="1"/>
    <m/>
    <m/>
    <m/>
    <s v=" "/>
    <x v="0"/>
    <n v="35.748618299999997"/>
    <n v="-120.697535"/>
    <s v="San Luis Obispo"/>
    <s v="SAN MIGUEL 1105 "/>
    <n v="12000"/>
    <m/>
    <x v="0"/>
    <s v="Camp Roberts FD"/>
    <s v="Urban"/>
    <m/>
    <m/>
    <s v="N"/>
    <m/>
    <m/>
    <m/>
    <m/>
    <s v="N"/>
    <s v="N"/>
    <m/>
    <m/>
    <s v="2021-03-16"/>
    <m/>
    <m/>
    <m/>
    <m/>
    <m/>
    <m/>
    <m/>
    <m/>
    <m/>
    <m/>
    <m/>
    <m/>
    <m/>
    <m/>
    <m/>
    <m/>
    <m/>
    <m/>
    <m/>
    <s v="  "/>
    <s v="LOS PADRES"/>
    <s v="TEMPLETON 03"/>
    <s v="13:28"/>
    <n v="44268"/>
    <m/>
    <n v="1554734"/>
    <s v="UNKNOWN"/>
    <s v="PREMISES DO NOT CHANGE"/>
    <s v="SAN MIGUEL"/>
    <n v="35.757125000000002"/>
    <n v="-120.605317"/>
    <s v="L3TTJGB"/>
    <s v="GRENNAN, THOMAS"/>
    <m/>
    <s v="20210313 14:52"/>
    <n v="1121"/>
    <m/>
    <s v="STRUCTURE FIRE. SERVICE WAS ON THE GROUND. DEENERGIZED AND REMOVED SERVICE AND METER."/>
    <s v="Y"/>
    <n v="4"/>
    <s v="\\fxshare-nas05\quotashare-fs01\ESA\5 - Ignition Tracking\Fire_Tab_Attachment_Files"/>
    <s v="35.7486183,-120.6975350,193.400000,3D"/>
    <m/>
    <m/>
    <s v="STRUCTURE FIRE, INCIDENT # 003560"/>
    <s v="CAMP ROBERTS FD, CAPT. HUGH DUGAN 805-238-8220"/>
    <m/>
    <s v="N"/>
    <s v="Y"/>
    <s v="Y"/>
    <s v="Clear"/>
    <m/>
    <s v="Structures"/>
    <m/>
    <s v="Calm"/>
    <m/>
    <s v="3rd Party"/>
    <m/>
    <s v="Structure Only"/>
    <m/>
    <s v="Fire Dept"/>
    <m/>
    <s v="Overhead"/>
    <m/>
    <s v="Y"/>
    <s v="SERVICE AND METER"/>
    <s v="PG&amp;E Employee"/>
    <m/>
    <m/>
    <m/>
    <m/>
    <s v="  "/>
    <m/>
    <m/>
    <m/>
    <m/>
    <m/>
    <m/>
    <m/>
    <m/>
    <m/>
    <m/>
    <m/>
    <m/>
    <m/>
    <m/>
    <m/>
    <m/>
    <m/>
    <m/>
    <m/>
    <m/>
    <m/>
    <m/>
    <m/>
    <m/>
    <m/>
    <m/>
    <m/>
    <m/>
    <m/>
    <m/>
    <m/>
    <m/>
    <m/>
    <m/>
    <m/>
    <m/>
    <m/>
    <m/>
    <m/>
    <m/>
    <m/>
    <m/>
    <m/>
    <m/>
    <m/>
    <m/>
    <m/>
  </r>
  <r>
    <n v="246"/>
    <s v="AGFC"/>
    <s v="3 - QC Complete"/>
    <n v="44270"/>
    <n v="44617"/>
    <s v="Structure fire, not attributable to PG&amp;E."/>
    <s v="\\fxshare-nas05\quotashare-fs01\ESA\5 - Ignition Tracking\2021_Ignition_QC_Folders\20210313_nan_nan_nan_1155579670"/>
    <s v=" "/>
    <m/>
    <m/>
    <m/>
    <m/>
    <m/>
    <s v="Not In Scope"/>
    <m/>
    <m/>
    <m/>
    <m/>
    <m/>
    <m/>
    <m/>
    <m/>
    <m/>
    <m/>
    <m/>
    <m/>
    <m/>
    <m/>
    <m/>
    <m/>
    <m/>
    <m/>
    <m/>
    <m/>
    <m/>
    <m/>
    <m/>
    <m/>
    <m/>
    <m/>
    <m/>
    <m/>
    <m/>
    <m/>
    <m/>
    <m/>
    <m/>
    <m/>
    <m/>
    <m/>
    <m/>
    <m/>
    <m/>
    <m/>
    <m/>
    <m/>
    <m/>
    <m/>
    <m/>
    <m/>
    <s v=" "/>
    <x v="287"/>
    <s v="05:10:00"/>
    <m/>
    <m/>
    <s v="FAS"/>
    <s v="N"/>
    <s v="N"/>
    <m/>
    <m/>
    <m/>
    <n v="1155579670"/>
    <m/>
    <m/>
    <m/>
    <m/>
    <s v=" "/>
    <x v="0"/>
    <x v="1"/>
    <s v="N"/>
    <s v="N"/>
    <s v="N"/>
    <s v="Structure fire, not attributable to PG&amp;E."/>
    <s v="Not PG&amp;E"/>
    <s v="Building"/>
    <m/>
    <m/>
    <m/>
    <s v="Structure-only"/>
    <m/>
    <m/>
    <m/>
    <m/>
    <m/>
    <s v="Other Fire: Non-PG&amp;E related"/>
    <m/>
    <m/>
    <m/>
    <s v="Overhead"/>
    <x v="1"/>
    <m/>
    <m/>
    <m/>
    <s v=" "/>
    <x v="1"/>
    <n v="39.075099999999999"/>
    <n v="-120.9685283"/>
    <s v="Placer"/>
    <s v="WEIMAR 1101"/>
    <n v="12000"/>
    <m/>
    <x v="1"/>
    <s v="Cal Fire"/>
    <s v="Hardwood Forest"/>
    <m/>
    <m/>
    <s v="Y"/>
    <s v="Applegate 2014"/>
    <m/>
    <n v="330"/>
    <m/>
    <s v="N"/>
    <s v="N"/>
    <m/>
    <m/>
    <s v="2021-03-16"/>
    <m/>
    <m/>
    <m/>
    <m/>
    <m/>
    <m/>
    <m/>
    <m/>
    <m/>
    <m/>
    <m/>
    <m/>
    <m/>
    <m/>
    <m/>
    <m/>
    <m/>
    <m/>
    <m/>
    <s v="  "/>
    <s v="SIERRA"/>
    <s v="AUBURN 03"/>
    <s v="05:10"/>
    <n v="44268"/>
    <m/>
    <n v="1155579670"/>
    <n v="22880"/>
    <s v="HAYFORD RD"/>
    <s v="COLFAX"/>
    <n v="39.074182"/>
    <n v="-120.96885899999999"/>
    <s v="T1TMJPG"/>
    <s v="PASQUA, MARK"/>
    <n v="152491101"/>
    <s v="20210313 06:58"/>
    <n v="1121"/>
    <m/>
    <s v="t1tmjpg,structure fire (shop) cal fire capt.Eagon turned off main@pole that fed sub panel to shop&amp;requested to leave it that way for cust.well"/>
    <s v="Y"/>
    <m/>
    <m/>
    <s v="39.0751000,-120.9685283,688.400000,3D"/>
    <m/>
    <m/>
    <m/>
    <s v="cal fire"/>
    <m/>
    <s v="N"/>
    <s v="Y"/>
    <s v="N"/>
    <s v="Clear"/>
    <m/>
    <s v="Structures"/>
    <m/>
    <s v="Calm"/>
    <m/>
    <s v="3rd Party"/>
    <m/>
    <s v="Structure Only"/>
    <m/>
    <s v="Cal Fire"/>
    <m/>
    <s v="Overhead"/>
    <m/>
    <s v="N"/>
    <m/>
    <m/>
    <m/>
    <m/>
    <m/>
    <m/>
    <s v="  "/>
    <m/>
    <m/>
    <m/>
    <m/>
    <m/>
    <m/>
    <m/>
    <m/>
    <m/>
    <m/>
    <m/>
    <m/>
    <m/>
    <m/>
    <m/>
    <m/>
    <m/>
    <m/>
    <m/>
    <m/>
    <m/>
    <m/>
    <m/>
    <m/>
    <m/>
    <m/>
    <m/>
    <m/>
    <m/>
    <m/>
    <m/>
    <m/>
    <m/>
    <m/>
    <m/>
    <m/>
    <m/>
    <m/>
    <m/>
    <m/>
    <m/>
    <m/>
    <m/>
    <m/>
    <m/>
    <m/>
    <m/>
  </r>
  <r>
    <n v="2411"/>
    <s v="L7SF"/>
    <s v="3 - QC Complete"/>
    <n v="44494"/>
    <n v="44617"/>
    <s v="Corcoran Rd in Bakersfield; bird's nest and rain caused pole fire; TX pole to meter 1009443250"/>
    <s v="\\fxshare-nas05\quotashare-fs01\ESA\5 - Ignition Tracking\Action Items, CAP Items, Missed Ignitions\Missed_Ignitions_Audit\003_SAP_Missed_Ignitions\20210312_792_1277148_120628041"/>
    <s v=" "/>
    <m/>
    <m/>
    <m/>
    <m/>
    <m/>
    <m/>
    <m/>
    <m/>
    <m/>
    <m/>
    <m/>
    <m/>
    <m/>
    <m/>
    <m/>
    <m/>
    <m/>
    <m/>
    <m/>
    <m/>
    <m/>
    <m/>
    <m/>
    <m/>
    <m/>
    <m/>
    <m/>
    <m/>
    <m/>
    <m/>
    <m/>
    <m/>
    <m/>
    <m/>
    <m/>
    <m/>
    <m/>
    <m/>
    <m/>
    <m/>
    <m/>
    <m/>
    <s v="661-324-6551"/>
    <m/>
    <m/>
    <m/>
    <m/>
    <m/>
    <m/>
    <m/>
    <m/>
    <m/>
    <s v=" "/>
    <x v="288"/>
    <m/>
    <n v="44265"/>
    <s v="08:36:00"/>
    <s v="SAP"/>
    <s v="Y"/>
    <s v="N"/>
    <m/>
    <s v="21-0034315"/>
    <m/>
    <s v="T005235647"/>
    <n v="120628041"/>
    <m/>
    <m/>
    <m/>
    <s v=" "/>
    <x v="0"/>
    <x v="0"/>
    <s v="N"/>
    <s v="N"/>
    <s v="N"/>
    <s v="On 2021-03-12, PG&amp;E observed an outage on the GOOSE LAKE 1103  12KV circuit in Kern County in a non-HFTD. Information indicates there was a PG&amp;E structure only fire, which we understand was suppressed by City/County Fire Agency. There are no known property damage, injuries, or fatalities at this time. This information is preliminary."/>
    <s v="PG&amp;E"/>
    <m/>
    <m/>
    <s v="D"/>
    <m/>
    <s v="Structure-PG&amp;E only"/>
    <m/>
    <m/>
    <m/>
    <m/>
    <m/>
    <s v="Contact - Animal - Nest"/>
    <s v="Contact from object"/>
    <s v="Nest Contact"/>
    <s v="Y"/>
    <s v="Overhead"/>
    <x v="1"/>
    <s v="Pole"/>
    <m/>
    <n v="100130188"/>
    <s v=" "/>
    <x v="0"/>
    <n v="35.603069990000002"/>
    <n v="-119.580569"/>
    <s v="Kern"/>
    <s v="GOOSE LAKE 1103 "/>
    <n v="12000"/>
    <m/>
    <x v="0"/>
    <s v="City/County Fire Agency"/>
    <s v="Agriculture"/>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376"/>
    <s v="L7SF"/>
    <s v="3 - QC Complete"/>
    <n v="44494"/>
    <n v="44617"/>
    <s v="2334 S Temperance Ave in Sanger; vehicle broken guy wire; open service &quot;burned down&quot;"/>
    <s v="\\fxshare-nas05\quotashare-fs01\ESA\5 - Ignition Tracking\Action Items, CAP Items, Missed Ignitions\Missed_Ignitions_Audit\003_SAP_Missed_Ignitions\20210312_789_1277137_120628280"/>
    <s v=" "/>
    <m/>
    <m/>
    <m/>
    <m/>
    <m/>
    <m/>
    <m/>
    <m/>
    <m/>
    <m/>
    <m/>
    <m/>
    <m/>
    <m/>
    <m/>
    <m/>
    <m/>
    <m/>
    <m/>
    <m/>
    <m/>
    <m/>
    <m/>
    <m/>
    <m/>
    <m/>
    <m/>
    <m/>
    <m/>
    <m/>
    <m/>
    <m/>
    <m/>
    <m/>
    <m/>
    <m/>
    <m/>
    <m/>
    <m/>
    <m/>
    <m/>
    <m/>
    <m/>
    <m/>
    <m/>
    <m/>
    <m/>
    <m/>
    <m/>
    <m/>
    <m/>
    <m/>
    <s v=" "/>
    <x v="288"/>
    <m/>
    <n v="44265"/>
    <s v="09:28:00"/>
    <s v="SAP"/>
    <s v="Y"/>
    <s v="N"/>
    <n v="1277137"/>
    <s v="21-0034544"/>
    <m/>
    <s v="T005235751"/>
    <n v="120628280"/>
    <m/>
    <m/>
    <m/>
    <s v=" "/>
    <x v="0"/>
    <x v="0"/>
    <s v="N"/>
    <s v="N"/>
    <s v="N"/>
    <s v="On 2021-03-12, PG&amp;E observed an outage on the MALAGA 1102 12KV circuit in Fresno County in a non-HFTD. Information indicates there was a PG&amp;E structure only fire, which we understand was suppressed by City/County Fire Agency. There are no known property damage, injuries, or fatalities at this time. This information is preliminary."/>
    <s v="PG&amp;E"/>
    <m/>
    <m/>
    <s v="D"/>
    <m/>
    <s v="Structure-PG&amp;E only"/>
    <m/>
    <m/>
    <m/>
    <m/>
    <m/>
    <s v="Contact - 3rd Party"/>
    <s v="Contact from object"/>
    <s v="Vehicle contact"/>
    <s v="N"/>
    <s v="Overhead"/>
    <x v="1"/>
    <s v="Conductor - Open Wire Secondary"/>
    <m/>
    <n v="100779585"/>
    <s v=" "/>
    <x v="0"/>
    <n v="36.702516185599997"/>
    <n v="-119.6599918343"/>
    <s v="Fresno"/>
    <s v="MALAGA 1102"/>
    <n v="12000"/>
    <m/>
    <x v="0"/>
    <s v="City/County Fire Agency"/>
    <s v="Agriculture"/>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373"/>
    <s v="L7SF"/>
    <s v="3 - QC Complete"/>
    <n v="44494"/>
    <n v="44617"/>
    <s v="420 Bell Ave in Yuba City; pole fire; smoldering upon tman arrival; blown fuses on SSD; broken crossarm"/>
    <s v="\\fxshare-nas05\quotashare-fs01\ESA\5 - Ignition Tracking\Action Items, CAP Items, Missed Ignitions\Missed_Ignitions_Audit\003_SAP_Missed_Ignitions\20210312_786_1276651_120622868"/>
    <s v=" "/>
    <m/>
    <m/>
    <m/>
    <m/>
    <m/>
    <m/>
    <m/>
    <m/>
    <m/>
    <m/>
    <m/>
    <m/>
    <m/>
    <m/>
    <m/>
    <m/>
    <m/>
    <m/>
    <m/>
    <m/>
    <m/>
    <m/>
    <m/>
    <m/>
    <m/>
    <m/>
    <m/>
    <m/>
    <m/>
    <m/>
    <m/>
    <m/>
    <m/>
    <m/>
    <m/>
    <m/>
    <m/>
    <m/>
    <m/>
    <m/>
    <m/>
    <m/>
    <m/>
    <m/>
    <m/>
    <m/>
    <m/>
    <m/>
    <m/>
    <m/>
    <m/>
    <m/>
    <s v=" "/>
    <x v="288"/>
    <m/>
    <n v="44265"/>
    <s v="04:49:00"/>
    <s v="SAP"/>
    <s v="Y"/>
    <s v="N"/>
    <n v="1276651"/>
    <m/>
    <m/>
    <s v="T005235366"/>
    <n v="120622868"/>
    <m/>
    <m/>
    <m/>
    <s v=" "/>
    <x v="0"/>
    <x v="0"/>
    <s v="N"/>
    <s v="N"/>
    <s v="N"/>
    <s v="On 2021-03-12, PG&amp;E observed an outage on the BOGUE 1107  12KV circuit in Sutter County in a non-HFTD. Information indicates there was a PG&amp;E structure only fire, which we understand was suppressed by PG&amp;E Employee. There are no known property damage, injuries, or fatalities at this time. This information is preliminary."/>
    <s v="PG&amp;E"/>
    <m/>
    <m/>
    <s v="D"/>
    <m/>
    <s v="Structure-PG&amp;E only"/>
    <m/>
    <m/>
    <m/>
    <m/>
    <m/>
    <s v="Equipment - PG&amp;E"/>
    <s v="All types of equipment / facility failure"/>
    <s v="Fuse failure - all"/>
    <s v="Y"/>
    <s v="Overhead"/>
    <x v="1"/>
    <s v="Pole"/>
    <m/>
    <n v="101337198"/>
    <s v=" "/>
    <x v="0"/>
    <n v="39.121922338200001"/>
    <n v="-121.6167572409"/>
    <s v="Sutter"/>
    <s v="BOGUE 1107 "/>
    <n v="12000"/>
    <m/>
    <x v="0"/>
    <s v="PG&amp;E Employee"/>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947"/>
    <s v="BRV6"/>
    <s v="3 - QC Complete"/>
    <n v="44580"/>
    <n v="44617"/>
    <s v="PLUMAS AND NORTH in Kerman; Three phase tx 5 poles e/o 47386; found empty bird nest on pole that was burned; pole fire"/>
    <s v="\\fxshare-nas05\quotashare-fs01\ESA\5 - Ignition Tracking\Action Items, CAP Items, Missed Ignitions\Missed_Ignitions_Audit\20210312_14421_1280016_T005238179"/>
    <s v=" "/>
    <s v="Y"/>
    <s v="BRV6"/>
    <s v="Outage date and time blank, entered 3/12/21 1001 to match ILIS FNL. Added SAP # 103776625. "/>
    <n v="44580"/>
    <m/>
    <s v="Not In Scope"/>
    <m/>
    <m/>
    <m/>
    <m/>
    <m/>
    <m/>
    <m/>
    <m/>
    <m/>
    <m/>
    <m/>
    <m/>
    <m/>
    <m/>
    <m/>
    <m/>
    <m/>
    <m/>
    <m/>
    <m/>
    <m/>
    <m/>
    <m/>
    <m/>
    <m/>
    <m/>
    <m/>
    <m/>
    <m/>
    <m/>
    <m/>
    <m/>
    <s v="N"/>
    <m/>
    <m/>
    <m/>
    <m/>
    <m/>
    <m/>
    <s v="N"/>
    <m/>
    <m/>
    <m/>
    <m/>
    <m/>
    <m/>
    <s v=" "/>
    <x v="288"/>
    <s v="10:08:00"/>
    <n v="44267"/>
    <s v="10:01:00"/>
    <s v="FAS"/>
    <s v="Y"/>
    <s v="N"/>
    <n v="1280016"/>
    <s v="21-0035765"/>
    <m/>
    <s v="T005238179"/>
    <m/>
    <s v="118678538"/>
    <m/>
    <m/>
    <s v=" "/>
    <x v="0"/>
    <x v="0"/>
    <s v="N"/>
    <s v="N"/>
    <s v="N"/>
    <s v="On March 12, 2021 at 1008 hours, a PG&amp;E Troubleman was dispatched to the Kerman 1104 12kV Distribution Circuit in the vicinity of Annadale and S. Yuba Ave, Kerman in response to a pole fire. Initial analysis indicates a bird nest caused the ignition. A primary pole with transformer is suspected to be the origin point of the fire and resulted in 297 customers experienced an outage. The ensuing fire was contained to PG&amp;E assets and it is unknown who suppressed the fire. The bird nest was removed by the Troubleman and there was no damage to PG&amp;E equipment requiring repair. "/>
    <s v="PG&amp;E"/>
    <s v="Other"/>
    <s v="Bird Nest"/>
    <s v="D"/>
    <s v="D"/>
    <s v="Structure-PG&amp;E only"/>
    <m/>
    <m/>
    <m/>
    <m/>
    <m/>
    <s v="Contact - Animal - Nest"/>
    <s v="Contact from object"/>
    <s v="Contact - Nest"/>
    <s v="N"/>
    <s v="Overhead"/>
    <x v="0"/>
    <s v="Transformer"/>
    <m/>
    <n v="103776625"/>
    <s v=" "/>
    <x v="0"/>
    <n v="36.698259999999998"/>
    <n v="-120.17816500000001"/>
    <s v="Fresno"/>
    <s v="KERMAN 1104"/>
    <n v="12000"/>
    <s v="KERMAN 110456116"/>
    <x v="0"/>
    <s v="Unknown"/>
    <s v="Agriculture"/>
    <s v="Fire-resistive fuel bed"/>
    <s v="Dirt"/>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945"/>
    <s v="D0CV"/>
    <s v="3 - QC Complete"/>
    <n v="44531"/>
    <n v="44617"/>
    <s v="1300 S UNION AVE in Bakersfield; ABOVE GROUND ELEC VAULT ON FIRE; Burning material dropped into meter pedistal, melted meter. Meter # 1008691589 only company property damaged; vandalism"/>
    <s v="\\fxshare-nas05\quotashare-fs01\ESA\5 - Ignition Tracking\Action Items, CAP Items, Missed Ignitions\Missed_Ignitions_Audit\20210312_14395_nan_1562910980"/>
    <s v=" "/>
    <m/>
    <m/>
    <m/>
    <m/>
    <m/>
    <s v="Not In Scope"/>
    <m/>
    <m/>
    <m/>
    <m/>
    <m/>
    <m/>
    <m/>
    <m/>
    <m/>
    <m/>
    <m/>
    <m/>
    <m/>
    <m/>
    <m/>
    <m/>
    <m/>
    <m/>
    <m/>
    <m/>
    <m/>
    <m/>
    <m/>
    <m/>
    <m/>
    <m/>
    <m/>
    <m/>
    <m/>
    <m/>
    <m/>
    <m/>
    <m/>
    <m/>
    <m/>
    <m/>
    <m/>
    <m/>
    <m/>
    <m/>
    <m/>
    <m/>
    <m/>
    <m/>
    <m/>
    <m/>
    <s v=" "/>
    <x v="288"/>
    <s v="22:42:00"/>
    <m/>
    <m/>
    <s v="FAS"/>
    <s v="Y"/>
    <s v="N"/>
    <m/>
    <m/>
    <m/>
    <n v="1562910980"/>
    <m/>
    <m/>
    <m/>
    <m/>
    <s v=" "/>
    <x v="0"/>
    <x v="1"/>
    <s v="N"/>
    <s v="N"/>
    <s v="N"/>
    <s v="This ignition was not attributable to PG&amp;E assets, vandalism was the cause with burning material dropping into meter pedestal, melted the meter only which relates to company property damaged. "/>
    <s v="Not PG&amp;E"/>
    <s v="Other"/>
    <s v="Meter"/>
    <s v="D"/>
    <s v="D"/>
    <s v="No Fire"/>
    <m/>
    <m/>
    <m/>
    <m/>
    <m/>
    <s v="Other Fire: Non-PG&amp;E related"/>
    <m/>
    <m/>
    <m/>
    <m/>
    <x v="1"/>
    <s v="Meter"/>
    <m/>
    <n v="100154257"/>
    <s v=" "/>
    <x v="0"/>
    <n v="35.340542257700001"/>
    <n v="-119.00238805799999"/>
    <s v="Kern"/>
    <s v="BAKERSFIELD 2104"/>
    <n v="21000"/>
    <m/>
    <x v="0"/>
    <s v="Bakersfield FD"/>
    <s v="Urban"/>
    <m/>
    <m/>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245"/>
    <s v="AGFC"/>
    <s v="3 - QC Complete"/>
    <n v="44270"/>
    <n v="44617"/>
    <s v="Structure fire, not attributable to PG&amp;E. Mobile home fire."/>
    <s v="\\fxshare-nas05\quotashare-fs01\ESA\5 - Ignition Tracking\2021_Ignition_QC_Folders\20210312_nan_nan_nan_7787612548"/>
    <s v=" "/>
    <m/>
    <m/>
    <m/>
    <m/>
    <m/>
    <s v="Not In Scope"/>
    <m/>
    <m/>
    <m/>
    <m/>
    <m/>
    <m/>
    <m/>
    <m/>
    <m/>
    <m/>
    <m/>
    <m/>
    <m/>
    <m/>
    <m/>
    <m/>
    <m/>
    <m/>
    <m/>
    <m/>
    <m/>
    <m/>
    <m/>
    <m/>
    <m/>
    <m/>
    <m/>
    <m/>
    <m/>
    <m/>
    <m/>
    <m/>
    <m/>
    <m/>
    <m/>
    <m/>
    <m/>
    <m/>
    <m/>
    <m/>
    <m/>
    <m/>
    <m/>
    <m/>
    <m/>
    <m/>
    <s v=" "/>
    <x v="288"/>
    <s v="20:27:00"/>
    <m/>
    <m/>
    <s v="FAS"/>
    <s v="N"/>
    <s v="N"/>
    <m/>
    <m/>
    <m/>
    <n v="7787612548"/>
    <m/>
    <m/>
    <m/>
    <m/>
    <s v=" "/>
    <x v="0"/>
    <x v="1"/>
    <s v="N"/>
    <s v="N"/>
    <s v="N"/>
    <s v="Structure fire, not attributable to PG&amp;E. Mobile home fire."/>
    <s v="Not PG&amp;E"/>
    <s v="Building"/>
    <m/>
    <m/>
    <m/>
    <s v="Structure-only"/>
    <m/>
    <m/>
    <m/>
    <m/>
    <m/>
    <s v="Other Fire: Non-PG&amp;E related"/>
    <m/>
    <m/>
    <m/>
    <s v="Overhead"/>
    <x v="1"/>
    <m/>
    <m/>
    <m/>
    <s v=" "/>
    <x v="0"/>
    <n v="37.341304999999998"/>
    <n v="-120.5883233"/>
    <s v="Merced"/>
    <s v="ATWATER 1106"/>
    <n v="12000"/>
    <m/>
    <x v="0"/>
    <s v="Merced FD"/>
    <s v="Urban"/>
    <m/>
    <m/>
    <s v="N"/>
    <m/>
    <m/>
    <m/>
    <m/>
    <s v="N"/>
    <s v="N"/>
    <m/>
    <m/>
    <s v="2021-03-16"/>
    <m/>
    <m/>
    <m/>
    <m/>
    <m/>
    <m/>
    <m/>
    <m/>
    <m/>
    <m/>
    <m/>
    <m/>
    <m/>
    <m/>
    <m/>
    <m/>
    <m/>
    <m/>
    <m/>
    <s v="  "/>
    <s v="YOSEMITE"/>
    <s v="MERCED 04"/>
    <s v="20:27"/>
    <n v="44267"/>
    <m/>
    <n v="7787612548"/>
    <n v="15"/>
    <s v="RANCHO GRANDE CIR"/>
    <s v="ATWATER"/>
    <n v="37.341808999999998"/>
    <n v="-120.588635"/>
    <s v="Y4TBAR9"/>
    <s v="REDDING, BLAKE"/>
    <n v="253611106"/>
    <s v="20210312 21:44"/>
    <n v="1121"/>
    <m/>
    <s v="mobile home fire"/>
    <s v="Y"/>
    <n v="3"/>
    <s v="\\fxshare-nas05\quotashare-fs01\ESA\5 - Ignition Tracking\Fire_Tab_Attachment_Files"/>
    <s v="37.3413050,-120.5883233,6.400000,3D"/>
    <m/>
    <m/>
    <m/>
    <s v="merced"/>
    <m/>
    <s v="N"/>
    <s v="Y"/>
    <s v="N"/>
    <s v="Clear"/>
    <m/>
    <s v="Structures"/>
    <m/>
    <s v="Calm"/>
    <m/>
    <s v="Unknown"/>
    <m/>
    <s v="Structure Only"/>
    <m/>
    <s v="Fire Dept"/>
    <m/>
    <s v="Overhead"/>
    <m/>
    <s v="N"/>
    <m/>
    <m/>
    <m/>
    <m/>
    <m/>
    <m/>
    <s v="  "/>
    <m/>
    <m/>
    <m/>
    <m/>
    <m/>
    <m/>
    <m/>
    <m/>
    <m/>
    <m/>
    <m/>
    <m/>
    <m/>
    <m/>
    <m/>
    <m/>
    <m/>
    <m/>
    <m/>
    <m/>
    <m/>
    <m/>
    <m/>
    <m/>
    <m/>
    <m/>
    <m/>
    <m/>
    <m/>
    <m/>
    <m/>
    <m/>
    <m/>
    <m/>
    <m/>
    <m/>
    <m/>
    <m/>
    <m/>
    <m/>
    <m/>
    <m/>
    <m/>
    <m/>
    <m/>
    <m/>
    <m/>
  </r>
  <r>
    <n v="244"/>
    <s v="AGFC"/>
    <s v="3 - QC Complete"/>
    <n v="44269"/>
    <n v="44617"/>
    <s v="Vehicle fire not attributable to PG&amp;E assets. The vehicle fire was below overhead service and caused the wires to fall to ground due to the flames. "/>
    <s v="\\fxshare-nas05\quotashare-fs01\ESA\5 - Ignition Tracking\2021_Ignition_QC_Folders\20210312_nan_nan_nan_5955903947"/>
    <s v=" "/>
    <m/>
    <m/>
    <m/>
    <m/>
    <m/>
    <s v="Not In Scope"/>
    <m/>
    <m/>
    <m/>
    <m/>
    <m/>
    <m/>
    <m/>
    <m/>
    <m/>
    <m/>
    <m/>
    <m/>
    <m/>
    <m/>
    <m/>
    <m/>
    <m/>
    <m/>
    <m/>
    <m/>
    <m/>
    <m/>
    <m/>
    <m/>
    <m/>
    <m/>
    <m/>
    <m/>
    <m/>
    <m/>
    <m/>
    <m/>
    <m/>
    <m/>
    <m/>
    <m/>
    <m/>
    <m/>
    <m/>
    <m/>
    <m/>
    <m/>
    <m/>
    <m/>
    <m/>
    <m/>
    <s v=" "/>
    <x v="288"/>
    <s v="14:58:00"/>
    <m/>
    <m/>
    <s v="FAS"/>
    <s v="N"/>
    <s v="N"/>
    <m/>
    <m/>
    <m/>
    <n v="5955903947"/>
    <m/>
    <m/>
    <m/>
    <m/>
    <s v=" "/>
    <x v="0"/>
    <x v="1"/>
    <s v="N"/>
    <s v="N"/>
    <s v="N"/>
    <s v="Vehicle fire not attributable to PG&amp;E assets. The vehicle fire was below overhead service and caused the wires to fall to ground due to the flames. "/>
    <s v="Not PG&amp;E"/>
    <s v="Other"/>
    <m/>
    <m/>
    <m/>
    <s v="Structure-only"/>
    <s v="car fire   park under svr   svr wire damaged "/>
    <m/>
    <m/>
    <m/>
    <m/>
    <s v="Other Fire: Non-PG&amp;E related"/>
    <m/>
    <m/>
    <m/>
    <s v="Overhead"/>
    <x v="1"/>
    <m/>
    <m/>
    <m/>
    <s v=" "/>
    <x v="1"/>
    <n v="37.247895"/>
    <n v="-122.33931"/>
    <s v="San Mateo"/>
    <s v="HALF MOON BAY 1103 "/>
    <n v="12000"/>
    <m/>
    <x v="0"/>
    <s v="Cal Fire"/>
    <s v="Conifer Forest"/>
    <m/>
    <m/>
    <s v="Y"/>
    <s v="CZU Lightning 2020"/>
    <m/>
    <n v="500"/>
    <m/>
    <s v="N"/>
    <s v="N"/>
    <m/>
    <m/>
    <s v="2021-03-16"/>
    <m/>
    <m/>
    <m/>
    <m/>
    <m/>
    <m/>
    <m/>
    <m/>
    <m/>
    <m/>
    <m/>
    <m/>
    <m/>
    <m/>
    <m/>
    <m/>
    <m/>
    <m/>
    <m/>
    <s v="  "/>
    <s v="PENINSULA"/>
    <s v="HALF MOON BAY"/>
    <s v="14:58"/>
    <n v="44267"/>
    <m/>
    <n v="5955903947"/>
    <n v="851"/>
    <s v="NATIVE SONS PARK"/>
    <s v="PESCADERO"/>
    <n v="37.247895"/>
    <n v="-122.33931"/>
    <s v="P3TDJCO"/>
    <s v="CLARK, DON        "/>
    <n v="24101103"/>
    <s v="20210312 16:56"/>
    <n v="1101"/>
    <m/>
    <s v="car fire parked under svr wire burnt down     crew to replace "/>
    <s v="Y"/>
    <m/>
    <m/>
    <m/>
    <n v="37.247895"/>
    <n v="-122.33931"/>
    <m/>
    <s v="cal fire "/>
    <m/>
    <s v="N"/>
    <s v="Y"/>
    <s v="Y"/>
    <s v="Clear"/>
    <m/>
    <s v="Private Land"/>
    <m/>
    <s v="Calm"/>
    <m/>
    <s v="Vehicle Accident"/>
    <m/>
    <s v="Other (Comments)"/>
    <s v="car fire   park under svr   svr wire damaged "/>
    <s v="Cal Fire"/>
    <m/>
    <s v="Other (Comments)"/>
    <s v="house not efficted "/>
    <s v="N"/>
    <m/>
    <m/>
    <m/>
    <m/>
    <m/>
    <m/>
    <s v="  "/>
    <m/>
    <m/>
    <m/>
    <m/>
    <m/>
    <m/>
    <m/>
    <m/>
    <m/>
    <m/>
    <m/>
    <m/>
    <m/>
    <m/>
    <m/>
    <m/>
    <m/>
    <m/>
    <m/>
    <m/>
    <m/>
    <m/>
    <m/>
    <m/>
    <m/>
    <m/>
    <m/>
    <m/>
    <m/>
    <m/>
    <m/>
    <m/>
    <m/>
    <m/>
    <m/>
    <m/>
    <m/>
    <m/>
    <m/>
    <m/>
    <m/>
    <m/>
    <m/>
    <m/>
    <m/>
    <m/>
    <m/>
  </r>
  <r>
    <n v="243"/>
    <s v="TLAL"/>
    <s v="3 - QC Complete"/>
    <n v="44574"/>
    <n v="44617"/>
    <s v="Reports of birds nest on overhead transformer that resulted in a pole fire. The pole burnt in half causing the pole, transformer and overhead conductors to fall to ground burning a less than one meter in size veg fire. OIS: 1279629; ILIS: 21-0035703, FOID: T005238040 (DAJL), T005238270 (Cancelled); EC: 120638652, PM: 35237239; Circuit ID: 252171104, Old SAP ID: 100767088; New SAP Eqp ID: 104030094; Eqp: Pole, Transformer, Crossarm, Cutout, Conductor; Division: Fresno"/>
    <s v="\\fxshare-nas05\quotashare-fs01\ESA\5 - Ignition Tracking\2021_Ignition_QC_Folders\20210312_1279629_21-0035703_nan_T005238040"/>
    <s v=" "/>
    <m/>
    <m/>
    <m/>
    <m/>
    <m/>
    <s v="Not In Scope"/>
    <m/>
    <m/>
    <m/>
    <m/>
    <m/>
    <m/>
    <m/>
    <m/>
    <m/>
    <m/>
    <m/>
    <m/>
    <m/>
    <m/>
    <m/>
    <m/>
    <m/>
    <m/>
    <m/>
    <m/>
    <m/>
    <m/>
    <m/>
    <m/>
    <m/>
    <m/>
    <m/>
    <m/>
    <m/>
    <m/>
    <m/>
    <m/>
    <m/>
    <m/>
    <m/>
    <m/>
    <m/>
    <m/>
    <m/>
    <s v="Y"/>
    <n v="44334"/>
    <m/>
    <s v="DAJL"/>
    <s v="Dean Johnson Jr, DAJL@pge.com, (559) 423-3051"/>
    <s v="Emailed about bird mitigation"/>
    <m/>
    <s v=" "/>
    <x v="288"/>
    <s v="08:41:00"/>
    <n v="44267"/>
    <s v="08:23:00"/>
    <s v="FAS"/>
    <s v="N"/>
    <s v="N"/>
    <n v="1279629"/>
    <s v="21-0035703"/>
    <m/>
    <s v="T005238040, T005238270"/>
    <n v="120638652"/>
    <m/>
    <m/>
    <s v="PG&amp;E_243_Ignition_20210312_1.jpg"/>
    <s v=" "/>
    <x v="0"/>
    <x v="0"/>
    <s v="Y"/>
    <s v="N"/>
    <s v="N"/>
    <s v="On March 12, 2021 at 0924 hours, a PG&amp;E Troubleman patrolled the Corcoran 1104 12kV Distribution Circuit number 252171104, in the Local Responsibility Area (&quot;LRA&quot;) near Road 20 4th Avenue in Corcoran. He observed a burnt 45' class-2 dead-end wood pole (SAP Eqp ID 104030094) burnt to the ground, a damaged 225 KVA typical pole bolt 3-phase overhead transformer on the ground with oil spilled, a damaged 8' HS crossarm, six full sets of damaged cutouts, 200' of damaged 4 ACSR overhead conductor, 40' of damaged 397.5 AL tree wire overhead conductor, 15' of damaged 4/0 AL tree wire overhead conductor, and a hawk's nest at meter 1010126935. Initial analysis indicates the pole fire was caused by a bird nest and it is in a Raptor Concentration Zone. This location appears to be a hawk's habitat during their nesting seasons, as there were reports of bird nest material matter identified at the same location a year prior to the incident (03/19/2020 ILIS 20-0034219) as well as shortly after (04/09/2021 ILIS 21-0046974). This fire was extinguished by the troubleman. An EC A-Tag 120638652 was submitted for remediation. There is no indication that bird mitigation equipment was newly installed. The 247-minute outage affected five customers. The line was returned to service on March 13, 2021. This information is preliminary."/>
    <s v="PG&amp;E"/>
    <s v="Other"/>
    <s v="Pole, Transformer, Crossarm, Cutout, Conductor"/>
    <s v="D"/>
    <s v="D"/>
    <s v="&lt;3 meters of linear travel"/>
    <m/>
    <m/>
    <m/>
    <m/>
    <m/>
    <s v="Contact - Animal - Nest"/>
    <s v="Contact from object"/>
    <s v="Nest Contact"/>
    <s v="Y"/>
    <s v="Overhead"/>
    <x v="0"/>
    <s v="Transformer"/>
    <s v="Pole, Transformer, Crossarm, Cutout, Conductor"/>
    <s v="100767088, 104030094"/>
    <s v=" "/>
    <x v="0"/>
    <n v="36.177759294799998"/>
    <n v="-119.5381194887"/>
    <s v="Kings"/>
    <s v="CORCORAN 1104"/>
    <n v="12000"/>
    <m/>
    <x v="0"/>
    <s v="Employee"/>
    <s v="Agriculture"/>
    <s v="Grass Fuel Model"/>
    <m/>
    <s v="N"/>
    <m/>
    <m/>
    <n v="500"/>
    <m/>
    <s v="N"/>
    <s v="N"/>
    <m/>
    <m/>
    <s v="2021-03-16"/>
    <m/>
    <m/>
    <m/>
    <m/>
    <m/>
    <m/>
    <m/>
    <m/>
    <m/>
    <m/>
    <m/>
    <m/>
    <m/>
    <m/>
    <m/>
    <m/>
    <m/>
    <m/>
    <m/>
    <s v="  "/>
    <s v="FRESNO"/>
    <s v="FRESNO"/>
    <s v="08:41"/>
    <n v="44267"/>
    <n v="1279629"/>
    <s v="T005238040"/>
    <m/>
    <s v="NW SW NE 24 20 22"/>
    <s v="CORCORAN"/>
    <n v="36.167070000000002"/>
    <n v="-119.53803000000001"/>
    <s v="F5TDAJL"/>
    <s v="JOHNSON, DEAN"/>
    <n v="252171104"/>
    <s v="20210312 11:18"/>
    <n v="9002"/>
    <m/>
    <s v="bird nest caused pole fire, isolated downed pole, crew to repair area notrified"/>
    <s v="Y"/>
    <n v="1"/>
    <s v="\\fxshare-nas05\quotashare-fs01\ESA\5 - Ignition Tracking\Fire_Tab_Attachment_Files"/>
    <m/>
    <n v="36.178403000000003"/>
    <n v="-119.538241"/>
    <m/>
    <m/>
    <m/>
    <s v="N"/>
    <s v="Y"/>
    <m/>
    <s v="Clear"/>
    <m/>
    <s v="Private Land"/>
    <m/>
    <s v="Calm"/>
    <m/>
    <s v="PG&amp;E Equipment"/>
    <s v="bird nest debris on transformer"/>
    <s v="&lt; 1 meter"/>
    <m/>
    <s v="Employee"/>
    <m/>
    <s v="Overhead"/>
    <m/>
    <s v="N"/>
    <m/>
    <m/>
    <m/>
    <s v="ANIMAL-OTHER"/>
    <s v="POLE-WOOD"/>
    <s v="N"/>
    <s v="  "/>
    <s v="Unplanned"/>
    <s v="Fresno"/>
    <s v="Corcoran"/>
    <s v="252171104, CORCORAN-1104"/>
    <s v="21-0035703"/>
    <s v="Unplanned"/>
    <s v="Lightning,Clear;32-90 F"/>
    <s v="5"/>
    <s v="1235"/>
    <s v="NO"/>
    <s v="Line to Ground"/>
    <s v="Sustained"/>
    <s v="No"/>
    <s v="2476F"/>
    <s v="OH"/>
    <s v="Fuse"/>
    <s v="1279629"/>
    <s v="Pole-Wood, Burned/flashed"/>
    <m/>
    <s v="03/12/21 11:26"/>
    <m/>
    <s v="MADISON 1SP E/O C/O 8528, CORCORAN"/>
    <s v=" MTR#1010126935."/>
    <m/>
    <s v="POLE FIRE DUE TO HAWK'S NEST AT MTR#1010126935. POLE ON GROUND, TX ON GROUND, WIRE ON GROUND. "/>
    <m/>
    <s v="No"/>
    <s v="Animal, Other"/>
    <m/>
    <s v="No"/>
    <m/>
    <m/>
    <s v="L2LS"/>
    <s v="Distribution Circuit"/>
    <s v="MHV2"/>
    <s v="03/12/21 08:23"/>
    <s v="Not Required"/>
    <s v="03/12/21 22:10"/>
    <m/>
    <s v="No"/>
    <s v="1611634"/>
    <s v="21-0035703"/>
    <s v="2476F"/>
    <s v="252171104"/>
    <s v="03/12/21 08:23"/>
    <m/>
    <m/>
  </r>
  <r>
    <n v="330"/>
    <s v="JZCY"/>
    <s v="3 - QC Complete"/>
    <n v="44292"/>
    <n v="44617"/>
    <s v="Structure fire, not attributable to PG&amp;E"/>
    <s v="\\fxshare-nas05\quotashare-fs01\ESA\5 - Ignition Tracking\2021_Ignition_QC_Folders\20210311_nan_nan_nan_7039799463"/>
    <s v=" "/>
    <m/>
    <m/>
    <m/>
    <m/>
    <m/>
    <s v="Not In Scope"/>
    <m/>
    <m/>
    <m/>
    <m/>
    <m/>
    <m/>
    <m/>
    <m/>
    <m/>
    <m/>
    <m/>
    <m/>
    <m/>
    <m/>
    <m/>
    <m/>
    <m/>
    <m/>
    <m/>
    <m/>
    <m/>
    <m/>
    <m/>
    <m/>
    <m/>
    <m/>
    <m/>
    <m/>
    <m/>
    <m/>
    <m/>
    <m/>
    <m/>
    <m/>
    <m/>
    <m/>
    <m/>
    <m/>
    <m/>
    <m/>
    <m/>
    <m/>
    <m/>
    <m/>
    <m/>
    <m/>
    <s v=" "/>
    <x v="289"/>
    <s v="00:15:00"/>
    <m/>
    <m/>
    <s v="FAS"/>
    <s v="N"/>
    <s v="N"/>
    <m/>
    <m/>
    <m/>
    <n v="7039799463"/>
    <m/>
    <m/>
    <m/>
    <m/>
    <s v=" "/>
    <x v="0"/>
    <x v="1"/>
    <s v="N"/>
    <s v="N"/>
    <s v="N"/>
    <s v="Structure fire, not attributable to PG&amp;E"/>
    <s v="Not PG&amp;E"/>
    <s v="Building"/>
    <m/>
    <m/>
    <m/>
    <s v="&lt;3 meters of linear travel"/>
    <m/>
    <m/>
    <m/>
    <m/>
    <m/>
    <s v="Other Fire: Non-PG&amp;E related"/>
    <m/>
    <m/>
    <m/>
    <s v="Overbuild"/>
    <x v="1"/>
    <m/>
    <m/>
    <m/>
    <s v=" "/>
    <x v="0"/>
    <n v="35.326065"/>
    <n v="-119.0932083"/>
    <s v="Kern"/>
    <s v="STOCKDALE 2115 "/>
    <n v="21000"/>
    <m/>
    <x v="0"/>
    <s v="Unknown"/>
    <s v="Urban"/>
    <m/>
    <m/>
    <s v="N"/>
    <m/>
    <m/>
    <m/>
    <m/>
    <s v="N"/>
    <s v="N"/>
    <m/>
    <m/>
    <s v="2021-04-06"/>
    <m/>
    <m/>
    <m/>
    <m/>
    <m/>
    <m/>
    <m/>
    <m/>
    <m/>
    <m/>
    <m/>
    <m/>
    <m/>
    <m/>
    <m/>
    <m/>
    <m/>
    <m/>
    <m/>
    <s v="  "/>
    <s v="KERN"/>
    <s v="BAKERSFIELD 09"/>
    <s v="00:15"/>
    <n v="44266"/>
    <m/>
    <n v="7039799463"/>
    <n v="3204"/>
    <s v="BROOKSIDE DR APT A"/>
    <s v="BAKERSFIELD"/>
    <n v="35.326197999999998"/>
    <n v="-119.093795"/>
    <s v="K1GSRS9"/>
    <s v="SAMANIEGO, SAM (1664)"/>
    <n v="254072115"/>
    <s v="20210405 08:43"/>
    <n v="2502"/>
    <n v="3"/>
    <s v="found elect mtr locked with yellow seal on arrival "/>
    <s v="Y"/>
    <m/>
    <m/>
    <s v="35.3260650,-119.0932083,103.300000,3D"/>
    <m/>
    <m/>
    <m/>
    <s v="unknown"/>
    <m/>
    <s v="N"/>
    <s v="Y"/>
    <s v="N"/>
    <s v="Clear"/>
    <m/>
    <s v="Structures"/>
    <m/>
    <s v="Calm"/>
    <m/>
    <s v="Unknown"/>
    <m/>
    <s v="Structure Only"/>
    <m/>
    <s v="Fire Dept"/>
    <m/>
    <s v="Overbuild"/>
    <m/>
    <s v="N"/>
    <m/>
    <m/>
    <m/>
    <m/>
    <m/>
    <m/>
    <s v="  "/>
    <m/>
    <m/>
    <m/>
    <m/>
    <m/>
    <m/>
    <m/>
    <m/>
    <m/>
    <m/>
    <m/>
    <m/>
    <m/>
    <m/>
    <m/>
    <m/>
    <m/>
    <m/>
    <m/>
    <m/>
    <m/>
    <m/>
    <m/>
    <m/>
    <m/>
    <m/>
    <m/>
    <m/>
    <m/>
    <m/>
    <m/>
    <m/>
    <m/>
    <m/>
    <m/>
    <m/>
    <m/>
    <m/>
    <m/>
    <m/>
    <m/>
    <m/>
    <m/>
    <m/>
    <m/>
    <m/>
    <m/>
  </r>
  <r>
    <n v="242"/>
    <s v="TLAL"/>
    <s v="3 - QC Complete"/>
    <n v="44299"/>
    <n v="44617"/>
    <s v="Reports of hi low voltage with no good neutral found at customer panel resulting in multiple outlets and power strips to ignite. 3/25 - No photos found in preliminary search and marked in column AB. FOID: 7857246042; EC: 120636563; PM: 44680885; Premise: 7859892595; Circuit ID: 252371104, SAP ID: 100720326; Meter #: 1005062487"/>
    <s v="\\fxshare-nas05\quotashare-fs01\ESA\5 - Ignition Tracking\2021_Ignition_QC_Folders\20210311_nan_nan_nan_7857246042"/>
    <s v=" "/>
    <m/>
    <m/>
    <m/>
    <m/>
    <m/>
    <s v="Not In Scope"/>
    <m/>
    <m/>
    <m/>
    <m/>
    <m/>
    <m/>
    <m/>
    <m/>
    <m/>
    <m/>
    <m/>
    <m/>
    <m/>
    <m/>
    <m/>
    <m/>
    <m/>
    <m/>
    <m/>
    <m/>
    <m/>
    <m/>
    <m/>
    <m/>
    <m/>
    <m/>
    <m/>
    <m/>
    <m/>
    <m/>
    <m/>
    <m/>
    <m/>
    <m/>
    <m/>
    <m/>
    <m/>
    <m/>
    <m/>
    <m/>
    <m/>
    <m/>
    <m/>
    <m/>
    <m/>
    <m/>
    <s v=" "/>
    <x v="289"/>
    <s v="18:09:00"/>
    <m/>
    <m/>
    <s v="FAS"/>
    <s v="N"/>
    <s v="N"/>
    <m/>
    <m/>
    <m/>
    <n v="7857246042"/>
    <n v="120636563"/>
    <m/>
    <m/>
    <s v="NO PHOTO"/>
    <s v=" "/>
    <x v="1"/>
    <x v="0"/>
    <s v="Y"/>
    <s v="Y"/>
    <s v="N"/>
    <s v="On March 11, 2021 at 1851 hours, a PG&amp;E Troubleman patrolled the Caruthers 1104 12kV Distribution Circuit number 252371104, near 4699 West Dinuba Avenue in Fresno. He observed 400' of no good damaged 4/0 AL underground neutral conductor between the riser and the customer panel and the customer's inside wiring that ignited on fire. Initial analysis indicates PG&amp;E underground equipment failed. The Fresno Fire Department responded to and extinguished the fire. The repairs to our equipment were completed on March 12, 2021.This information is preliminary."/>
    <s v="PG&amp;E"/>
    <s v="Building"/>
    <m/>
    <s v="D"/>
    <s v="D"/>
    <s v="Structure-only"/>
    <m/>
    <m/>
    <m/>
    <m/>
    <m/>
    <s v="Equipment - PG&amp;E"/>
    <s v="All types of equipment / facility failure"/>
    <s v="Conductor failure-all"/>
    <s v="N"/>
    <s v="Underground"/>
    <x v="3"/>
    <s v="Conductor - Underground Service"/>
    <s v="Conductor - Underground Neutral"/>
    <n v="100720326"/>
    <s v=" "/>
    <x v="0"/>
    <n v="36.589590000000001"/>
    <n v="-119.87600999999999"/>
    <s v="Fresno"/>
    <s v="CARUTHERS 1104 "/>
    <s v="0-750"/>
    <m/>
    <x v="0"/>
    <s v="Fresno FD"/>
    <s v="Agriculture"/>
    <m/>
    <m/>
    <s v="N"/>
    <m/>
    <m/>
    <m/>
    <m/>
    <s v="N"/>
    <s v="N"/>
    <m/>
    <m/>
    <s v="2021-03-16"/>
    <m/>
    <m/>
    <m/>
    <m/>
    <m/>
    <m/>
    <m/>
    <m/>
    <m/>
    <m/>
    <m/>
    <m/>
    <m/>
    <m/>
    <m/>
    <m/>
    <m/>
    <m/>
    <m/>
    <s v="  "/>
    <s v="FRESNO"/>
    <s v="SELMA  02"/>
    <s v="18:09"/>
    <n v="44266"/>
    <m/>
    <n v="7857246042"/>
    <n v="4699"/>
    <s v="W DINUBA AVE"/>
    <s v="FRESNO"/>
    <n v="36.590159999999997"/>
    <n v="-119.875671"/>
    <s v="F6TJMRY"/>
    <s v="ROGERS, JAMES"/>
    <n v="252371104"/>
    <s v="20210311 20:21"/>
    <n v="1140"/>
    <m/>
    <s v="NEUTRAL N/G AT CUSTOMERS PANEL CHK AT TX ALL GOOD 400' RUN OF 4/0 AL UG CABLE CUSTOMER HAS MULTIPLE OUTLETS AND PWR STRIPS THAT CAUGHT ON FIRE UNKNOWN OF OTHER DAMAGE UNTIL PWR IS RESTORED"/>
    <s v="Y"/>
    <m/>
    <m/>
    <s v="36.5903867,-119.8688183,63.700000,3D"/>
    <m/>
    <m/>
    <s v="4699 W DINUBA AVE FRESNO"/>
    <m/>
    <m/>
    <s v="N"/>
    <s v="Y"/>
    <s v="Y"/>
    <s v="Clear"/>
    <m/>
    <s v="Structures"/>
    <s v="HIGH LOW VOLTAGES THROUGH OUT HOUSE CAUSING SOME DAMAGE "/>
    <s v="Light"/>
    <m/>
    <s v="PG&amp;E Equipment"/>
    <m/>
    <s v="Structure Only"/>
    <m/>
    <s v="Other (Comments)"/>
    <s v="OWNER"/>
    <s v="Other (Comments)"/>
    <s v="NEUTRAL ON UNDERGROUN SERVICE"/>
    <s v="Y"/>
    <s v="TESTED USING BEAST "/>
    <s v="PG&amp;E Employee"/>
    <m/>
    <m/>
    <m/>
    <m/>
    <s v="  "/>
    <m/>
    <m/>
    <m/>
    <m/>
    <m/>
    <m/>
    <m/>
    <m/>
    <m/>
    <m/>
    <m/>
    <m/>
    <m/>
    <m/>
    <m/>
    <m/>
    <m/>
    <m/>
    <m/>
    <m/>
    <m/>
    <m/>
    <m/>
    <m/>
    <m/>
    <m/>
    <m/>
    <m/>
    <m/>
    <m/>
    <m/>
    <m/>
    <m/>
    <m/>
    <m/>
    <m/>
    <m/>
    <m/>
    <m/>
    <m/>
    <m/>
    <m/>
    <m/>
    <m/>
    <m/>
    <m/>
    <m/>
  </r>
  <r>
    <n v="214"/>
    <s v="TLAL"/>
    <s v="3 - QC Complete"/>
    <n v="44271"/>
    <n v="44617"/>
    <s v="[Veg Record Rqtd on 03/16/21: JQ3E adv of delay];  Pics Uploaded on 03/17/21; A tree fell onto overhead primary lines pinning energized conductor and ignitions a small vegetation fire less than one meter in size. OIS: 1278189; ILIS: 21-0035085.2(2 outages); FOID: T005236754; EC Tag (OHE): 120633176; PM: 44678806; Circuit ID: 152301102; SAP ID: 100009405; Eqp: Conductor, Fuse; TMAN: TCF5"/>
    <s v="\\fxshare-nas05\quotashare-fs01\ESA\5 - Ignition Tracking\2021_Ignition_QC_Folders\20210311_1278189_21-0035085_nan_T005236754"/>
    <s v=" "/>
    <m/>
    <m/>
    <m/>
    <m/>
    <m/>
    <s v="Not In Scope"/>
    <m/>
    <m/>
    <m/>
    <m/>
    <m/>
    <m/>
    <m/>
    <m/>
    <m/>
    <m/>
    <m/>
    <s v="Not Required"/>
    <m/>
    <m/>
    <m/>
    <m/>
    <m/>
    <m/>
    <m/>
    <m/>
    <m/>
    <m/>
    <m/>
    <m/>
    <m/>
    <m/>
    <m/>
    <m/>
    <m/>
    <m/>
    <m/>
    <m/>
    <m/>
    <m/>
    <m/>
    <m/>
    <m/>
    <m/>
    <m/>
    <m/>
    <m/>
    <m/>
    <m/>
    <m/>
    <m/>
    <m/>
    <s v=" "/>
    <x v="289"/>
    <s v="05:27:00"/>
    <n v="44265"/>
    <s v="21:11:00"/>
    <s v="FAS"/>
    <s v="N"/>
    <s v="N"/>
    <n v="1278189"/>
    <s v="21-0035085"/>
    <m/>
    <s v="T005236754"/>
    <n v="120633176"/>
    <m/>
    <m/>
    <s v="PG&amp;E_214_Ignition_20210311_3.jpg"/>
    <s v=" "/>
    <x v="0"/>
    <x v="0"/>
    <s v="Y"/>
    <s v="N"/>
    <s v="N"/>
    <s v="On March 11, 2021 at 0636 hours, a PG&amp;E Troubleman patrolled the Bonnie Nook 1102 12kV Distribution Circuit number 152301102, in the Tier 3 area of 525 Alta Reservoir Road, Alta, CA 95701. He observed an energized arcing 300' of two broken overhead primary 2 ACSR conductors midspan pinned down on the ground by a fallen tree, 1 of 2 blown at fuse 4807, and a fire in progress on the roadway shoulder. Initial analysis indicates a tree fell into the line, which resulted in arcing equipment and an ignition. Cal Fire responded to and extinguished the small fire. The 840-minute outage affected 15 customers. This incident is part of the 03/10/21 snow event. All the repairs were completed and the line was returned to service on March 11, 2021. This ignition did not meet the reporting criteria, because the fire was not greater than one linear meter. This information is preliminary."/>
    <s v="PG&amp;E"/>
    <s v="Vegetation"/>
    <s v="Conductor, Fuse"/>
    <s v="D"/>
    <s v="D"/>
    <s v="&lt;3 meters of linear travel"/>
    <m/>
    <m/>
    <m/>
    <m/>
    <m/>
    <s v="Vegetation"/>
    <s v="Contact from object"/>
    <s v="Veg. contact"/>
    <s v="Y"/>
    <s v="Overhead"/>
    <x v="0"/>
    <s v="Conductor - Primary"/>
    <s v="Conductor, Fuse"/>
    <n v="100009405"/>
    <s v=" "/>
    <x v="2"/>
    <n v="39.211188844699997"/>
    <n v="-120.79056311159999"/>
    <s v="Placer"/>
    <s v="BONNIE NOOK 1102"/>
    <n v="12000"/>
    <m/>
    <x v="0"/>
    <s v="Cal Fire"/>
    <s v="Conifer Forest"/>
    <m/>
    <m/>
    <s v="Y"/>
    <s v="Lowell 2015"/>
    <m/>
    <n v="330"/>
    <m/>
    <s v="N"/>
    <s v="N"/>
    <m/>
    <m/>
    <s v="2021-03-12"/>
    <n v="39.217500000000001"/>
    <n v="-120.7861"/>
    <n v="44271"/>
    <s v="TrunkFail"/>
    <s v="The top of a green Ponerosa pine broke out 98 above ground and fell through lines. the top was 18 long and had a DBH of 7. Found top next to road with a burn at top od tree."/>
    <s v="PINP"/>
    <n v="116"/>
    <n v="25"/>
    <n v="19"/>
    <s v="None"/>
    <s v="None"/>
    <s v="N"/>
    <n v="1"/>
    <m/>
    <s v="Hillside"/>
    <s v="A"/>
    <s v="CrossArm"/>
    <s v="BareWire"/>
    <m/>
    <s v="  "/>
    <s v="SIERRA"/>
    <s v="PLACER"/>
    <m/>
    <m/>
    <m/>
    <m/>
    <m/>
    <m/>
    <m/>
    <m/>
    <m/>
    <m/>
    <m/>
    <m/>
    <m/>
    <m/>
    <m/>
    <m/>
    <m/>
    <m/>
    <m/>
    <m/>
    <m/>
    <m/>
    <m/>
    <m/>
    <m/>
    <m/>
    <m/>
    <m/>
    <m/>
    <m/>
    <m/>
    <m/>
    <m/>
    <m/>
    <m/>
    <m/>
    <m/>
    <m/>
    <m/>
    <m/>
    <m/>
    <m/>
    <m/>
    <m/>
    <m/>
    <m/>
    <m/>
    <m/>
    <m/>
    <s v="  "/>
    <m/>
    <m/>
    <m/>
    <m/>
    <m/>
    <m/>
    <m/>
    <m/>
    <m/>
    <m/>
    <m/>
    <m/>
    <m/>
    <m/>
    <m/>
    <m/>
    <m/>
    <m/>
    <m/>
    <m/>
    <m/>
    <m/>
    <m/>
    <m/>
    <m/>
    <m/>
    <m/>
    <m/>
    <m/>
    <m/>
    <m/>
    <m/>
    <m/>
    <m/>
    <m/>
    <m/>
    <m/>
    <m/>
    <m/>
    <m/>
    <m/>
    <m/>
    <m/>
    <m/>
    <m/>
    <m/>
    <m/>
  </r>
  <r>
    <n v="213"/>
    <s v="AGFC"/>
    <s v="3 - QC Complete"/>
    <n v="44266"/>
    <n v="44617"/>
    <s v="Duplicate of index #212."/>
    <s v="\\fxshare-nas05\quotashare-fs01\ESA\5 - Ignition Tracking\2021_Ignition_QC_Folders\20210311_nan_nan_nan_250390270"/>
    <s v=" "/>
    <m/>
    <m/>
    <m/>
    <m/>
    <m/>
    <s v="Not In Scope"/>
    <m/>
    <m/>
    <m/>
    <m/>
    <m/>
    <m/>
    <m/>
    <m/>
    <m/>
    <m/>
    <m/>
    <m/>
    <m/>
    <m/>
    <m/>
    <m/>
    <m/>
    <m/>
    <m/>
    <m/>
    <m/>
    <m/>
    <m/>
    <m/>
    <m/>
    <m/>
    <m/>
    <m/>
    <m/>
    <m/>
    <m/>
    <m/>
    <m/>
    <m/>
    <m/>
    <m/>
    <m/>
    <m/>
    <m/>
    <m/>
    <m/>
    <m/>
    <m/>
    <m/>
    <m/>
    <m/>
    <s v=" "/>
    <x v="289"/>
    <s v="03:59:00"/>
    <m/>
    <m/>
    <s v="FAS"/>
    <s v="N"/>
    <s v="Y"/>
    <m/>
    <m/>
    <m/>
    <n v="250390270"/>
    <m/>
    <m/>
    <m/>
    <m/>
    <s v=" "/>
    <x v="0"/>
    <x v="1"/>
    <s v="N"/>
    <s v="N"/>
    <s v="N"/>
    <s v="Duplicate of index #212."/>
    <s v="Not PG&amp;E"/>
    <s v="Other"/>
    <m/>
    <m/>
    <m/>
    <s v="Structure-PG&amp;E only"/>
    <s v="CUSTOMERS PANEL"/>
    <m/>
    <m/>
    <m/>
    <m/>
    <s v="Duplicate"/>
    <m/>
    <m/>
    <m/>
    <s v="Overhead"/>
    <x v="1"/>
    <m/>
    <m/>
    <m/>
    <s v=" "/>
    <x v="0"/>
    <n v="36.553795000000001"/>
    <n v="-120.014515"/>
    <s v="Fresno"/>
    <s v="MC MULLIN 1105 "/>
    <n v="12000"/>
    <m/>
    <x v="0"/>
    <s v="Self Extinguished"/>
    <s v="Agriculture"/>
    <m/>
    <m/>
    <s v="N"/>
    <m/>
    <m/>
    <m/>
    <m/>
    <s v="N"/>
    <s v="N"/>
    <m/>
    <m/>
    <s v="2021-03-12"/>
    <m/>
    <m/>
    <m/>
    <m/>
    <m/>
    <m/>
    <m/>
    <m/>
    <m/>
    <m/>
    <m/>
    <m/>
    <m/>
    <m/>
    <m/>
    <m/>
    <m/>
    <m/>
    <m/>
    <s v="  "/>
    <s v="FRESNO"/>
    <s v="SELMA  02"/>
    <s v="03:59"/>
    <n v="44266"/>
    <m/>
    <n v="250390270"/>
    <s v="NW"/>
    <s v="NW SE 9 16 18"/>
    <s v="FRESNO"/>
    <n v="36.554195999999997"/>
    <n v="-120.014955"/>
    <s v="F6TJMRY"/>
    <s v="ROGERS, JAMES"/>
    <n v="254411105"/>
    <s v="20210311 04:29"/>
    <n v="2641"/>
    <n v="1"/>
    <s v="CUSTOMERS METER PANEL N/G NEEDS NEW POLE "/>
    <s v="Y"/>
    <m/>
    <m/>
    <s v="36.5537950,-120.0145150,59.600000,3D"/>
    <m/>
    <m/>
    <m/>
    <m/>
    <m/>
    <s v="N"/>
    <s v="Y"/>
    <s v="N"/>
    <s v="Rain"/>
    <m/>
    <s v="Other (Comments)"/>
    <s v="CUSTOMERS PANEL"/>
    <s v="Light"/>
    <m/>
    <s v="Other (Comments)"/>
    <s v="CUSTOMERS PANEL"/>
    <s v="Other (Comments)"/>
    <s v="CUSTOMERS PANEL"/>
    <s v="Self Extinguished"/>
    <m/>
    <s v="Other (Comments)"/>
    <s v="CUSTOMERS PANEL"/>
    <s v="N"/>
    <m/>
    <m/>
    <m/>
    <m/>
    <m/>
    <m/>
    <s v="  "/>
    <m/>
    <m/>
    <m/>
    <m/>
    <m/>
    <m/>
    <m/>
    <m/>
    <m/>
    <m/>
    <m/>
    <m/>
    <m/>
    <m/>
    <m/>
    <m/>
    <m/>
    <m/>
    <m/>
    <m/>
    <m/>
    <m/>
    <m/>
    <m/>
    <m/>
    <m/>
    <m/>
    <m/>
    <m/>
    <m/>
    <m/>
    <m/>
    <m/>
    <m/>
    <m/>
    <m/>
    <m/>
    <m/>
    <m/>
    <m/>
    <m/>
    <m/>
    <m/>
    <m/>
    <m/>
    <m/>
    <m/>
  </r>
  <r>
    <n v="212"/>
    <s v="AGFC"/>
    <s v="3 - QC Complete"/>
    <n v="44266"/>
    <n v="44617"/>
    <s v="Other fire, not attributable to PG&amp;E. Customer panel caught fire. The ignition is not attributable to PG&amp;E."/>
    <s v="\\fxshare-nas05\quotashare-fs01\ESA\5 - Ignition Tracking\2021_Ignition_QC_Folders\20210311_1278236_nan_nan_T005236733"/>
    <s v=" "/>
    <m/>
    <m/>
    <m/>
    <m/>
    <m/>
    <s v="Not In Scope"/>
    <m/>
    <m/>
    <m/>
    <m/>
    <m/>
    <m/>
    <m/>
    <m/>
    <m/>
    <m/>
    <m/>
    <m/>
    <m/>
    <m/>
    <m/>
    <m/>
    <m/>
    <m/>
    <m/>
    <m/>
    <m/>
    <m/>
    <m/>
    <m/>
    <m/>
    <m/>
    <m/>
    <m/>
    <m/>
    <m/>
    <m/>
    <m/>
    <m/>
    <m/>
    <m/>
    <m/>
    <m/>
    <m/>
    <m/>
    <m/>
    <m/>
    <m/>
    <m/>
    <m/>
    <m/>
    <m/>
    <s v=" "/>
    <x v="289"/>
    <s v="02:45:00"/>
    <n v="44266"/>
    <s v="02:45:00"/>
    <s v="FAS"/>
    <s v="N"/>
    <s v="N"/>
    <n v="1278236"/>
    <m/>
    <m/>
    <s v="T005236733"/>
    <m/>
    <m/>
    <m/>
    <m/>
    <s v=" "/>
    <x v="0"/>
    <x v="1"/>
    <s v="N"/>
    <s v="N"/>
    <s v="N"/>
    <s v="Other fire, not attributable to PG&amp;E. Customer panel caught fire. The ignition is not attributable to PG&amp;E."/>
    <s v="Not PG&amp;E"/>
    <s v="Other"/>
    <m/>
    <m/>
    <m/>
    <s v="Structure-PG&amp;E only"/>
    <s v="CUSTOMERS PANEL"/>
    <m/>
    <m/>
    <m/>
    <m/>
    <s v="Other Fire: Non-PG&amp;E related"/>
    <m/>
    <m/>
    <m/>
    <s v="Overhead"/>
    <x v="1"/>
    <m/>
    <m/>
    <m/>
    <s v=" "/>
    <x v="0"/>
    <n v="36.553795000000001"/>
    <n v="-120.014515"/>
    <s v="Fresno"/>
    <s v="MC MULLIN 1105 "/>
    <n v="12000"/>
    <m/>
    <x v="0"/>
    <s v="Self Extinguished"/>
    <s v="Agriculture"/>
    <m/>
    <m/>
    <s v="N"/>
    <m/>
    <m/>
    <m/>
    <m/>
    <s v="N"/>
    <s v="N"/>
    <m/>
    <m/>
    <s v="2021-03-12"/>
    <m/>
    <m/>
    <m/>
    <m/>
    <m/>
    <m/>
    <m/>
    <m/>
    <m/>
    <m/>
    <m/>
    <m/>
    <m/>
    <m/>
    <m/>
    <m/>
    <m/>
    <m/>
    <m/>
    <s v="  "/>
    <s v="FRESNO"/>
    <s v="SELMA  02"/>
    <s v="02:45"/>
    <n v="44266"/>
    <n v="1278236"/>
    <s v="T005236733"/>
    <n v="11883"/>
    <s v="W FLORAL AVE"/>
    <s v="FRESNO"/>
    <n v="36.575090000000003"/>
    <n v="-120.00606999999999"/>
    <s v="F6TJMRY"/>
    <s v="ROGERS, JAMES"/>
    <n v="254411105"/>
    <s v="20210311 04:26"/>
    <n v="9221"/>
    <m/>
    <s v="CUSTOMER PANEL N/G NEEDS TO BE REPLACED METER AND CT,S N/G"/>
    <s v="Y"/>
    <m/>
    <m/>
    <s v="36.5537950,-120.0145150,59.800000,3D"/>
    <m/>
    <m/>
    <m/>
    <m/>
    <m/>
    <s v="N"/>
    <s v="Y"/>
    <m/>
    <s v="Rain"/>
    <m/>
    <s v="Private Land"/>
    <m/>
    <s v="Light"/>
    <m/>
    <s v="Other (Comments)"/>
    <s v="CUSTOMER OWNED PANEL"/>
    <s v="Other (Comments)"/>
    <s v="CUSTOMERS PANEL"/>
    <s v="Self Extinguished"/>
    <m/>
    <s v="Other (Comments)"/>
    <s v="CUSTOMERS PANEL"/>
    <s v="N"/>
    <m/>
    <m/>
    <m/>
    <s v="OVERHEAD"/>
    <s v="CUSTOMER EQUIPMENT"/>
    <s v="N"/>
    <s v="  "/>
    <m/>
    <m/>
    <m/>
    <m/>
    <m/>
    <m/>
    <m/>
    <m/>
    <m/>
    <m/>
    <m/>
    <m/>
    <m/>
    <m/>
    <m/>
    <m/>
    <m/>
    <m/>
    <m/>
    <m/>
    <m/>
    <m/>
    <m/>
    <m/>
    <m/>
    <m/>
    <m/>
    <m/>
    <m/>
    <m/>
    <m/>
    <m/>
    <m/>
    <m/>
    <m/>
    <m/>
    <m/>
    <m/>
    <m/>
    <m/>
    <m/>
    <m/>
    <m/>
    <m/>
    <m/>
    <m/>
    <m/>
  </r>
  <r>
    <n v="943"/>
    <s v="DLY6"/>
    <s v="3 - QC Complete"/>
    <n v="44589"/>
    <n v="44617"/>
    <s v="CORCORAN RD in Bakersfield; TX Pole to M# 1009443250; veg fire; combo of birds nest and rain caused pole fire"/>
    <s v="\\fxshare-nas05\quotashare-fs01\ESA\5 - Ignition Tracking\Action Items, CAP Items, Missed Ignitions\Missed_Ignitions_Audit\20210310_14401_1277148_T005235647"/>
    <s v=" "/>
    <s v="Y"/>
    <s v="DLY6"/>
    <s v="UPDATED OUTAGE DATE AND TIME"/>
    <n v="44588"/>
    <m/>
    <s v="Not In Scope"/>
    <m/>
    <m/>
    <m/>
    <m/>
    <m/>
    <m/>
    <m/>
    <m/>
    <m/>
    <m/>
    <m/>
    <m/>
    <m/>
    <m/>
    <m/>
    <m/>
    <m/>
    <m/>
    <m/>
    <m/>
    <m/>
    <m/>
    <m/>
    <m/>
    <m/>
    <m/>
    <m/>
    <m/>
    <m/>
    <m/>
    <m/>
    <m/>
    <s v="N"/>
    <m/>
    <m/>
    <m/>
    <m/>
    <m/>
    <m/>
    <s v="N"/>
    <m/>
    <m/>
    <m/>
    <m/>
    <m/>
    <m/>
    <s v=" "/>
    <x v="290"/>
    <s v="08:36:00"/>
    <n v="44265"/>
    <s v="05:12:00"/>
    <s v="FAS"/>
    <s v="Y"/>
    <s v="N"/>
    <n v="1277148"/>
    <s v="21-0034315"/>
    <m/>
    <s v="T005235647"/>
    <n v="120628041"/>
    <m/>
    <m/>
    <m/>
    <s v=" "/>
    <x v="0"/>
    <x v="1"/>
    <s v="Y"/>
    <s v="N"/>
    <s v="N"/>
    <s v="On March 10, 2021 at 08:36 hours, a PG&amp;E Troubleman was dispatched to the Goose Lake 1103, a 12kV Distribution Circuit on Dairy Avenue near Kurt Road in Bakersfield in response to a pole fire. Initial analysis indicates animal contact caused the ignition.  The troubleman located the pole top broken with an animal nest on top of the transformer.  Once the pole burned through and broke off the nest fell to the ground. The ensuing fire was contained to the pole in size it is unknown who suppressed the ignition.  A PG&amp;E Crew replaced the pole, transformer and conductor on March 10, 2021."/>
    <s v="PG&amp;E"/>
    <s v="Other"/>
    <s v="Pole "/>
    <s v="D"/>
    <s v="D"/>
    <s v="Structure-PG&amp;E only"/>
    <s v="Look like bird nest and rain caused pole fire"/>
    <m/>
    <m/>
    <m/>
    <m/>
    <s v="Contact - Animal - Nest"/>
    <s v="Contact from object"/>
    <s v="Contact - Nest"/>
    <s v="N"/>
    <s v="Overhead"/>
    <x v="0"/>
    <s v="Transformer"/>
    <s v="Pole, Conductor, transformer "/>
    <n v="100130188"/>
    <s v=" "/>
    <x v="0"/>
    <n v="35.603069990000002"/>
    <n v="-119.580569"/>
    <s v="Kern"/>
    <s v="GOOSE LAKE 1103"/>
    <n v="12000"/>
    <s v="GOOSE LAKE 1103CB"/>
    <x v="0"/>
    <s v="City/County Fire Agency"/>
    <s v="Agriculture"/>
    <s v="Timber fuel model"/>
    <s v="Ag field of trees "/>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211"/>
    <s v="S7RM"/>
    <s v="3 - QC Complete"/>
    <n v="44302"/>
    <n v="44617"/>
    <s v="Distribution pole fire occurred at primary crossarm likely due to tracking. The crossarm burnt in two but primary lines did not fall to ground. Ensuing fire was limited to PG&amp;E assets. "/>
    <s v="\\fxshare-nas05\quotashare-fs01\ESA\5 - Ignition Tracking\2021_Ignition_QC_Folders\20210310_1277352_21-0034749_nan_T005235941"/>
    <s v=" "/>
    <m/>
    <m/>
    <m/>
    <m/>
    <m/>
    <s v="Not In Scope"/>
    <m/>
    <m/>
    <m/>
    <m/>
    <m/>
    <m/>
    <m/>
    <m/>
    <m/>
    <m/>
    <m/>
    <m/>
    <m/>
    <m/>
    <m/>
    <m/>
    <m/>
    <m/>
    <m/>
    <m/>
    <m/>
    <m/>
    <m/>
    <m/>
    <m/>
    <m/>
    <m/>
    <m/>
    <m/>
    <m/>
    <m/>
    <m/>
    <m/>
    <m/>
    <m/>
    <m/>
    <m/>
    <m/>
    <m/>
    <m/>
    <m/>
    <m/>
    <m/>
    <m/>
    <m/>
    <m/>
    <s v=" "/>
    <x v="290"/>
    <s v="11:44:00"/>
    <n v="44265"/>
    <s v="11:42:00"/>
    <s v="FAS"/>
    <s v="N"/>
    <s v="N"/>
    <n v="1277352"/>
    <s v="21-0034749"/>
    <m/>
    <s v="T005235941"/>
    <n v="120628826"/>
    <m/>
    <m/>
    <m/>
    <s v=" "/>
    <x v="0"/>
    <x v="0"/>
    <s v="N"/>
    <s v="N"/>
    <s v="N"/>
    <s v="On March 10th, 2021 at 11:44 hrs. a PG &amp; E Troubleman was dispatched to the Columbus 1104 12 kv Distribution circuit near Gale Ave. in the City of Bakersfield in response to reports of a  pole fire occuring at the crossarm.  Initial analysis indicates that the ignition occured likely due to contamination due to tracking after a light rain.  According to the responding troubleman, the pole fire occured at the crossarm, the crossarm was burnt in two, the primary line did not fall to the ground, the ensuing fire was limited to PG &amp; E assets and the fire was suppressed by the Kern County FD ( see attached photos in shared file.)  The PG &amp; E Troubleman completed repairs on 3/11/2021 including installing a new double &quot;DE&quot; crossarm and replacing cutouts. "/>
    <s v="PG&amp;E"/>
    <s v="Other"/>
    <s v="Crossarm"/>
    <s v="D"/>
    <s v="D"/>
    <s v="Structure-PG&amp;E only"/>
    <s v="Fire limited to PG &amp; E assets per troubleman"/>
    <m/>
    <m/>
    <m/>
    <m/>
    <s v="Contamination"/>
    <s v="Contamination"/>
    <s v="Tracking"/>
    <s v="Y"/>
    <s v="Overhead"/>
    <x v="0"/>
    <s v="Crossarm"/>
    <s v="crossarm, cutouts"/>
    <m/>
    <s v=" "/>
    <x v="0"/>
    <n v="35.385339999999999"/>
    <n v="-118.9671017"/>
    <s v="Kern"/>
    <s v="COLUMBUS 1104"/>
    <n v="12000"/>
    <m/>
    <x v="0"/>
    <s v="Kern County FD"/>
    <s v="Urban"/>
    <m/>
    <m/>
    <s v="N"/>
    <m/>
    <m/>
    <m/>
    <m/>
    <s v="N"/>
    <s v="N"/>
    <m/>
    <m/>
    <s v="2021-03-12"/>
    <m/>
    <m/>
    <m/>
    <m/>
    <m/>
    <m/>
    <m/>
    <m/>
    <m/>
    <m/>
    <m/>
    <m/>
    <m/>
    <m/>
    <m/>
    <m/>
    <m/>
    <m/>
    <m/>
    <s v="  "/>
    <s v="KERN"/>
    <s v="BAKERSFIELD 04"/>
    <s v="11:44"/>
    <n v="44265"/>
    <n v="1277352"/>
    <s v="T005235941"/>
    <n v="2220"/>
    <s v="GALE AVE"/>
    <s v="BAKERSFIELD"/>
    <n v="35.38532"/>
    <n v="-118.96714"/>
    <s v="K1TTJBU"/>
    <s v="BRAUER, TRAVIS"/>
    <n v="253951104"/>
    <s v="20210310 14:34"/>
    <n v="9111"/>
    <m/>
    <s v="DUE TO RAIN POLE TOP AND PRI ARM BURNT. PRI ARM BURNT IN TWO AND 6SOL CU PHASES HANGING DOWN THE SIDE. WIRE NOT DOWN. FUSES BLOWN AT FCO 18014. EC TAG AND PHOTOS TURNED IN"/>
    <s v="Y"/>
    <n v="3"/>
    <s v="\\fxshare-nas05\quotashare-fs01\ESA\5 - Ignition Tracking\Fire_Tab_Attachment_Files"/>
    <s v="35.3853400,-118.9671017,163.300000,3D"/>
    <m/>
    <m/>
    <m/>
    <s v="KERN COUNTY FIRE"/>
    <m/>
    <s v="N"/>
    <s v="Y"/>
    <m/>
    <s v="Rain"/>
    <m/>
    <s v="PG&amp;E Only"/>
    <m/>
    <s v="Light"/>
    <m/>
    <s v="PG&amp;E Equipment"/>
    <m/>
    <s v="Structure Only"/>
    <m/>
    <s v="Fire Dept"/>
    <m/>
    <s v="Overhead"/>
    <m/>
    <s v="Y"/>
    <s v="PHOTOS"/>
    <s v="PG&amp;E Employee"/>
    <m/>
    <s v="OVERHEAD"/>
    <s v="POLE-WOOD"/>
    <s v="N"/>
    <s v="  "/>
    <s v="Unplanned"/>
    <s v="Kern"/>
    <s v="Kern"/>
    <s v="253951104, COLUMBUS-1104"/>
    <s v="21-0034749"/>
    <s v="Unplanned"/>
    <s v="Clear;32-90 F"/>
    <s v="66"/>
    <s v="21558"/>
    <s v="NO"/>
    <s v="Line to Line"/>
    <s v="Sustained"/>
    <s v="No"/>
    <s v="18014"/>
    <s v="OH"/>
    <s v="Fuse"/>
    <s v="1277352"/>
    <s v="Pole-Wood, Burned/flashed"/>
    <m/>
    <s v="03/10/21 13:29"/>
    <m/>
    <s v="MT VERNON AND EDWARDS"/>
    <s v=" CGC#51724968837"/>
    <m/>
    <m/>
    <m/>
    <s v="No"/>
    <s v="Equipment Failure/Involved, Fire, pole"/>
    <m/>
    <s v="No"/>
    <m/>
    <m/>
    <s v="CUBA"/>
    <s v="Distribution Circuit"/>
    <s v="CUBA"/>
    <s v="03/10/21 11:42"/>
    <s v="Not Required"/>
    <s v="03/11/21 00:50"/>
    <m/>
    <s v="No"/>
    <s v="1611058"/>
    <m/>
    <m/>
    <m/>
    <m/>
    <m/>
    <m/>
  </r>
  <r>
    <n v="210"/>
    <s v="S7RM"/>
    <s v="3 - QC Complete"/>
    <n v="44333"/>
    <n v="44617"/>
    <s v="A Transmission overhead with Distribution underbuild pole on the Arco - Tulare Lake - 70kV line. The ignition occurred at the distribution level crossarm due to a birds nest possibly causing tracking from the insulator or conductor. The pole burnt all the way through and fell to ground. The ensuing fire was burnt less than one meter of grass vegetation. Focal point showed no outage at the distribution level circuit. Spoke with David Bales and he confirmed the fire was limited to PG&amp;E assets and no Fire Department arrived on scene. Ignition was caused by bird nest contact the bird nest had barbed wire in it, once it rained that caused tracking at distribution level crossarm and burnt through the pole."/>
    <s v="\\fxshare-nas05\quotashare-fs01\ESA\5 - Ignition Tracking\2021_Ignition_QC_Folders\20210310_nan_nan_INT-14647_nan"/>
    <s v=" "/>
    <m/>
    <m/>
    <m/>
    <m/>
    <m/>
    <s v="Not In Scope"/>
    <m/>
    <m/>
    <m/>
    <m/>
    <m/>
    <m/>
    <m/>
    <m/>
    <m/>
    <m/>
    <m/>
    <m/>
    <m/>
    <m/>
    <m/>
    <m/>
    <m/>
    <m/>
    <m/>
    <m/>
    <m/>
    <m/>
    <m/>
    <m/>
    <m/>
    <m/>
    <m/>
    <m/>
    <m/>
    <m/>
    <m/>
    <m/>
    <m/>
    <m/>
    <m/>
    <m/>
    <m/>
    <m/>
    <m/>
    <m/>
    <m/>
    <m/>
    <m/>
    <m/>
    <m/>
    <m/>
    <s v=" "/>
    <x v="290"/>
    <s v="03:52:00"/>
    <n v="44265"/>
    <s v="03:52:00"/>
    <s v="Trans-Sub Email"/>
    <s v="N"/>
    <s v="N"/>
    <m/>
    <m/>
    <s v="INT-14647"/>
    <m/>
    <s v="120627264, 120627247, 120627573"/>
    <m/>
    <m/>
    <m/>
    <s v=" "/>
    <x v="0"/>
    <x v="0"/>
    <s v="N"/>
    <s v="N"/>
    <s v="N"/>
    <s v="On March 10th, 2021 at 03:52 hrs. PG &amp; E became aware that the Arco-Tulare Lake 70 KV Transmission overhead Circuit with 12 KV Distribution underbuilt sustained a interruption due to a possible pole fire and wire down.  On March 10th, 2021 at 04:11 hrs. a PG &amp; E Troubleman arrived to the Arco- Tulare Lake 70 KV Transmission overhead with 12 KV Distribution Circuit in the vacinity of 25th Ave. and Interstate I-5 in the City of Kettleman and observed a smoldering, damaged pole at Pole # 06/105 and a downed wire between Poles 1/29 and 1/30.  The Troubleman isolated the damaged pole which was in the Las Perillas to Tulare Lake section of the line.   Initial analysis indicates that an ignition occured at the Distribution 12 KV Level cross-arm at Pole #06/105 with 70 KV line on the ground due to a birds nest possibly causing tracking from the insulator or conductor.  The bird's nest was found to have barbed wire on it which may have contributed to the tracking.   The pole burnt all the way through and fell to the ground.  The ensuing fire which involved the vegetation, was less than one Meter in size and was self-extinguished. This ignition occurred in a Non-HFTD during a light rain condition.  On March 10th, 2021 at 10:30 am, a PG &amp; E crew replaced 2 poles  ( # 06/105 &amp; # 06/106),  fixed the broken conductor and reframed the pole.  The interruption was ended at 18:14 hrs. on March 10th, 2021 and the line was tested and placed back in service.  CAP # 120627482 was associated with this ignition.  "/>
    <s v="PG&amp;E"/>
    <s v="Other"/>
    <s v="Pole "/>
    <s v="D"/>
    <s v="T"/>
    <s v="Structure-PG&amp;E only"/>
    <m/>
    <m/>
    <m/>
    <m/>
    <m/>
    <s v="Contact - Animal - Nest"/>
    <s v="Contamination"/>
    <s v="Nest Contact"/>
    <s v="Y"/>
    <s v="Overhead"/>
    <x v="0"/>
    <s v="Crossarm"/>
    <s v="Pole, Crossarm, Transmission lines"/>
    <m/>
    <s v=" "/>
    <x v="0"/>
    <n v="35.872484"/>
    <n v="-119.91526"/>
    <s v="Kings"/>
    <s v="Tulare Lake 1108"/>
    <n v="12000"/>
    <m/>
    <x v="0"/>
    <s v="Self Extinguished"/>
    <s v="Herbaceous"/>
    <m/>
    <m/>
    <s v="N"/>
    <m/>
    <m/>
    <m/>
    <m/>
    <s v="N"/>
    <s v="N"/>
    <m/>
    <m/>
    <s v="2021-03-12"/>
    <m/>
    <m/>
    <m/>
    <m/>
    <m/>
    <m/>
    <m/>
    <m/>
    <m/>
    <m/>
    <m/>
    <m/>
    <m/>
    <m/>
    <m/>
    <m/>
    <m/>
    <m/>
    <m/>
    <s v="  "/>
    <s v="FRESNO"/>
    <s v="FRESNO"/>
    <m/>
    <m/>
    <m/>
    <m/>
    <m/>
    <m/>
    <m/>
    <m/>
    <m/>
    <m/>
    <m/>
    <m/>
    <m/>
    <m/>
    <m/>
    <m/>
    <m/>
    <m/>
    <m/>
    <m/>
    <m/>
    <m/>
    <m/>
    <m/>
    <m/>
    <m/>
    <m/>
    <m/>
    <m/>
    <m/>
    <m/>
    <m/>
    <m/>
    <m/>
    <m/>
    <m/>
    <m/>
    <m/>
    <m/>
    <m/>
    <m/>
    <m/>
    <m/>
    <m/>
    <m/>
    <m/>
    <m/>
    <m/>
    <m/>
    <s v="  "/>
    <m/>
    <m/>
    <m/>
    <m/>
    <m/>
    <m/>
    <m/>
    <m/>
    <m/>
    <m/>
    <m/>
    <m/>
    <m/>
    <m/>
    <m/>
    <m/>
    <m/>
    <m/>
    <m/>
    <m/>
    <m/>
    <m/>
    <m/>
    <m/>
    <m/>
    <m/>
    <m/>
    <m/>
    <m/>
    <m/>
    <m/>
    <m/>
    <m/>
    <m/>
    <m/>
    <m/>
    <m/>
    <m/>
    <m/>
    <m/>
    <m/>
    <m/>
    <m/>
    <m/>
    <m/>
    <m/>
    <m/>
  </r>
  <r>
    <n v="2397"/>
    <s v="L7SF"/>
    <s v="3 - QC Complete"/>
    <n v="44494"/>
    <n v="44617"/>
    <s v="W Stutz Ave and S Madera Ave in Coalinga; burnt crossarm from fire; fire started by failed capacitor; burnt pole"/>
    <s v="\\fxshare-nas05\quotashare-fs01\ESA\5 - Ignition Tracking\Action Items, CAP Items, Missed Ignitions\Missed_Ignitions_Audit\003_SAP_Missed_Ignitions\20210309_822_nan_120609787"/>
    <s v=" "/>
    <m/>
    <m/>
    <m/>
    <m/>
    <m/>
    <m/>
    <m/>
    <m/>
    <m/>
    <m/>
    <m/>
    <m/>
    <m/>
    <m/>
    <m/>
    <m/>
    <m/>
    <m/>
    <m/>
    <m/>
    <m/>
    <m/>
    <m/>
    <m/>
    <m/>
    <m/>
    <m/>
    <m/>
    <m/>
    <m/>
    <m/>
    <m/>
    <m/>
    <m/>
    <m/>
    <m/>
    <m/>
    <m/>
    <m/>
    <m/>
    <m/>
    <m/>
    <m/>
    <m/>
    <m/>
    <m/>
    <m/>
    <m/>
    <m/>
    <m/>
    <m/>
    <m/>
    <s v=" "/>
    <x v="291"/>
    <m/>
    <n v="44262"/>
    <m/>
    <s v="SAP"/>
    <s v="Y"/>
    <s v="N"/>
    <m/>
    <m/>
    <m/>
    <s v="Unknown"/>
    <n v="120609787"/>
    <m/>
    <m/>
    <m/>
    <s v=" "/>
    <x v="0"/>
    <x v="0"/>
    <s v="N"/>
    <s v="N"/>
    <s v="N"/>
    <s v="On 2021-03-09, PG&amp;E observed an outage on the CALFLAX 1101  12KV circuit in Fresno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Equipment - PG&amp;E"/>
    <s v="All types of equipment / facility failure"/>
    <s v="Capacitor bank failure"/>
    <s v="N"/>
    <s v="Overhead"/>
    <x v="1"/>
    <s v="Crossarm"/>
    <m/>
    <n v="100734234"/>
    <s v=" "/>
    <x v="0"/>
    <n v="36.284538015499997"/>
    <n v="-120.07485924540001"/>
    <s v="Fresno"/>
    <s v="CALFLAX 1101 "/>
    <n v="12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948"/>
    <s v="DJPK"/>
    <s v="3 - QC Complete"/>
    <n v="44538"/>
    <n v="44617"/>
    <s v="2368 woodward ave in Manteca; pole fire; in SAP, cause listed as equipment failure in the insulator"/>
    <s v="\\fxshare-nas05\quotashare-fs01\ESA\5 - Ignition Tracking\Action Items, CAP Items, Missed Ignitions\Missed_Ignitions_Audit\20210309_14426_1276615_T005235275"/>
    <s v=" "/>
    <s v="Y"/>
    <s v="DJPK"/>
    <s v="Updated Outage date, Updated Outage Time"/>
    <n v="44538"/>
    <m/>
    <s v="Not In Scope"/>
    <m/>
    <m/>
    <m/>
    <m/>
    <m/>
    <m/>
    <m/>
    <m/>
    <m/>
    <m/>
    <m/>
    <m/>
    <m/>
    <m/>
    <m/>
    <m/>
    <m/>
    <m/>
    <m/>
    <m/>
    <m/>
    <m/>
    <m/>
    <m/>
    <m/>
    <m/>
    <m/>
    <m/>
    <m/>
    <m/>
    <m/>
    <m/>
    <s v="N"/>
    <m/>
    <m/>
    <m/>
    <m/>
    <m/>
    <m/>
    <s v="Y"/>
    <n v="44537"/>
    <n v="44538"/>
    <s v="STF2"/>
    <s v="Steven Fortune, (209) 608-1027"/>
    <s v="Spoke to T-man and confirmed incident caused by tracking. Fire was contained to the pole top and crossarm.  Fire self-extinguished."/>
    <m/>
    <s v=" "/>
    <x v="291"/>
    <s v="23:07:00"/>
    <n v="44265"/>
    <s v="01:16:00"/>
    <s v="FAS"/>
    <s v="Y"/>
    <s v="N"/>
    <n v="1276615"/>
    <s v="21-0034277"/>
    <m/>
    <s v="T005235275, T005235345"/>
    <n v="120622867"/>
    <m/>
    <m/>
    <m/>
    <s v=" "/>
    <x v="0"/>
    <x v="0"/>
    <s v="N"/>
    <s v="N"/>
    <s v="N"/>
    <s v="On March 10, 2021, at 0116 hours, a PG&amp;E Troubleman was dispatched to the Vierra 1707 17kV distribution circuit in the vicinity of E. Woodward Avenue and N. Cord Road, Manteca, in response to an outage affecting 4,585 customers.  The responding Troubleman found a burnt pole located at FUCO D6826.  The Troubleman observed the pole burned in the area where the primary crossarm attached to the pole.  The fault resulting from the primary cross arm failure resulted in the operation of the Vierra 1707 substation circuit breaker.  Initial analysis indicates tracking caused the ignition.  The ensuing fire was contained to the pole and appears to have self-extinguished.  A PG&amp;E Crew replaced the pole, crossarm, fuses, and insulators on March 10, 2021.  "/>
    <s v="PG&amp;E"/>
    <s v="Other"/>
    <s v="PG&amp;E Pole"/>
    <s v="D"/>
    <s v="D"/>
    <s v="Structure-PG&amp;E only"/>
    <s v="Crew to replace pole due to pole fire."/>
    <m/>
    <m/>
    <m/>
    <m/>
    <s v="Contamination"/>
    <s v="Contamination"/>
    <s v="Tracking"/>
    <s v="Y"/>
    <s v="Overhead"/>
    <x v="0"/>
    <s v="Pole"/>
    <s v="Pole, Crossarm"/>
    <n v="102102133"/>
    <s v=" "/>
    <x v="0"/>
    <n v="37.775376471400001"/>
    <n v="-121.275216509"/>
    <s v="San Joaquin"/>
    <s v="VIERRA 1707"/>
    <n v="17000"/>
    <s v="VIERRA 1707CB"/>
    <x v="0"/>
    <s v="Self Extinguished"/>
    <s v="Agriculture"/>
    <s v="Fire-resistive fuel bed"/>
    <s v="Dirt"/>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946"/>
    <s v="BRV6"/>
    <s v="3 - QC Complete"/>
    <n v="44533"/>
    <n v="44617"/>
    <s v="3300 FELIZ CREEK RD in Hopland; @ CGC# 216757247750; transformer failed and caught pole on fire"/>
    <s v="\\fxshare-nas05\quotashare-fs01\ESA\5 - Ignition Tracking\Action Items, CAP Items, Missed Ignitions\Missed_Ignitions_Audit\20210309_14420_1275040_T005234451"/>
    <s v=" "/>
    <s v="Y"/>
    <s v="BRV6"/>
    <s v="Outage date/time was blank, entered date and time to match ILIS FNL 3/9/21 07:30. Added Circuit Protection Zone Hopland 1101 LR 4626. "/>
    <n v="44524"/>
    <m/>
    <s v="Not In Scope"/>
    <m/>
    <m/>
    <m/>
    <m/>
    <m/>
    <m/>
    <m/>
    <m/>
    <m/>
    <m/>
    <m/>
    <m/>
    <m/>
    <m/>
    <m/>
    <m/>
    <m/>
    <m/>
    <m/>
    <m/>
    <m/>
    <m/>
    <m/>
    <m/>
    <m/>
    <m/>
    <m/>
    <m/>
    <m/>
    <m/>
    <m/>
    <m/>
    <s v="N"/>
    <m/>
    <m/>
    <m/>
    <m/>
    <m/>
    <m/>
    <s v="N"/>
    <m/>
    <m/>
    <m/>
    <m/>
    <m/>
    <m/>
    <s v=" "/>
    <x v="291"/>
    <s v="06:37:00"/>
    <n v="44264"/>
    <s v="07:30:00"/>
    <s v="FAS"/>
    <s v="Y"/>
    <s v="N"/>
    <n v="1275040"/>
    <s v="21-0033797"/>
    <m/>
    <s v="T005234451"/>
    <n v="120614633"/>
    <m/>
    <m/>
    <m/>
    <s v=" "/>
    <x v="0"/>
    <x v="0"/>
    <s v="N"/>
    <s v="N"/>
    <s v="N"/>
    <s v="On March 9, 2021 at 0640 hours, a PG&amp;E Troubleman was dispatched to the Hopland 1101 12kV Distribution Circuit in the vicinity of Feliz Creek Rd and Old Hopland Yorkville Rd, Hopland in response to a pole fire. Initial analysis indicates a failed tranformer caused the ignition. An overhead transformer is suspected to be the origin point of the fire and resulted in 2 customers experienced an outage. The ensuing fire was contained to PG&amp;E assets and it is unknown who suppressed the fire. PG&amp;E Crew replaced the damaged pole and transformer on March 9, 2021."/>
    <s v="PG&amp;E"/>
    <s v="Other"/>
    <s v="Pole/Transforme"/>
    <s v="D"/>
    <s v="D"/>
    <s v="Structure-PG&amp;E only"/>
    <m/>
    <m/>
    <m/>
    <m/>
    <m/>
    <s v="Equipment - PG&amp;E"/>
    <s v="All types of equipment / facility failure"/>
    <s v="Transformer failure"/>
    <s v="N"/>
    <s v="Overhead"/>
    <x v="0"/>
    <s v="Transformer"/>
    <s v="Pole, Transformer, Cutouts"/>
    <n v="104044606"/>
    <s v=" "/>
    <x v="0"/>
    <n v="38.972429990000002"/>
    <n v="-123.14081"/>
    <s v="Mendocino"/>
    <s v="HOPLAND 1101"/>
    <n v="12000"/>
    <s v="HOPLAND 11014626"/>
    <x v="0"/>
    <s v="Unknown"/>
    <s v="Agriculture"/>
    <s v="Brush fuel model"/>
    <m/>
    <s v="N"/>
    <m/>
    <m/>
    <n v="154"/>
    <s v="R1"/>
    <s v="N"/>
    <s v="N"/>
    <m/>
    <m/>
    <s v="2021-06-25"/>
    <m/>
    <m/>
    <m/>
    <m/>
    <m/>
    <m/>
    <m/>
    <m/>
    <m/>
    <m/>
    <m/>
    <m/>
    <m/>
    <m/>
    <m/>
    <m/>
    <m/>
    <m/>
    <m/>
    <s v=" "/>
    <m/>
    <m/>
    <m/>
    <m/>
    <m/>
    <m/>
    <m/>
    <m/>
    <m/>
    <m/>
    <m/>
    <m/>
    <m/>
    <m/>
    <m/>
    <m/>
    <m/>
    <m/>
    <m/>
    <m/>
    <m/>
    <m/>
    <m/>
    <m/>
    <m/>
    <m/>
    <m/>
    <m/>
    <m/>
    <m/>
    <m/>
    <m/>
    <m/>
    <m/>
    <m/>
    <m/>
    <m/>
    <m/>
    <m/>
    <m/>
    <m/>
    <m/>
    <m/>
    <m/>
    <m/>
    <m/>
    <m/>
    <m/>
    <m/>
    <m/>
    <m/>
    <s v=" "/>
    <m/>
    <m/>
    <m/>
    <m/>
    <m/>
    <m/>
    <m/>
    <m/>
    <m/>
    <m/>
    <m/>
    <m/>
    <m/>
    <m/>
    <m/>
    <m/>
    <m/>
    <m/>
    <m/>
    <m/>
    <m/>
    <m/>
    <m/>
    <m/>
    <m/>
    <m/>
    <m/>
    <m/>
    <m/>
    <m/>
    <m/>
    <m/>
    <m/>
    <m/>
    <m/>
    <m/>
    <m/>
    <m/>
    <m/>
    <m/>
    <m/>
    <m/>
    <m/>
    <m/>
    <m/>
    <m/>
    <m/>
  </r>
  <r>
    <n v="208"/>
    <s v="AGFC"/>
    <s v="3 - QC Complete"/>
    <n v="44265"/>
    <n v="44617"/>
    <s v="Other fire, not attributable to PG&amp;E. A controlled fire got away and burnt PG&amp;E assets. "/>
    <s v="\\fxshare-nas05\quotashare-fs01\ESA\5 - Ignition Tracking\2021_Ignition_QC_Folders\20210309_1275502_21-0034004_nan_T005234856"/>
    <s v=" "/>
    <m/>
    <m/>
    <m/>
    <m/>
    <m/>
    <s v="Not In Scope"/>
    <m/>
    <m/>
    <m/>
    <m/>
    <m/>
    <m/>
    <m/>
    <m/>
    <m/>
    <m/>
    <m/>
    <m/>
    <m/>
    <m/>
    <m/>
    <m/>
    <m/>
    <m/>
    <m/>
    <m/>
    <m/>
    <m/>
    <m/>
    <m/>
    <m/>
    <m/>
    <m/>
    <m/>
    <m/>
    <m/>
    <m/>
    <m/>
    <m/>
    <m/>
    <m/>
    <m/>
    <m/>
    <m/>
    <m/>
    <m/>
    <m/>
    <m/>
    <m/>
    <m/>
    <m/>
    <m/>
    <s v=" "/>
    <x v="291"/>
    <s v="12:39:00"/>
    <n v="44264"/>
    <s v="13:00:00"/>
    <s v="FAS"/>
    <s v="N"/>
    <s v="N"/>
    <n v="1275502"/>
    <s v="21-0034004"/>
    <m/>
    <s v="T005234856"/>
    <m/>
    <m/>
    <m/>
    <m/>
    <s v=" "/>
    <x v="0"/>
    <x v="1"/>
    <s v="N"/>
    <s v="N"/>
    <s v="N"/>
    <s v="Other fire, not attributable to PG&amp;E. A controlled fire got away and burnt PG&amp;E assets. "/>
    <s v="Not PG&amp;E"/>
    <s v="Other"/>
    <m/>
    <m/>
    <m/>
    <s v="0.26-9.99"/>
    <m/>
    <m/>
    <m/>
    <m/>
    <m/>
    <s v="Other Fire: Non-PG&amp;E related"/>
    <m/>
    <m/>
    <m/>
    <s v="Overhead"/>
    <x v="1"/>
    <m/>
    <m/>
    <m/>
    <s v=" "/>
    <x v="0"/>
    <n v="35.507434000000003"/>
    <n v="-119.354303"/>
    <s v="Kern"/>
    <s v="SHAFTER 1112"/>
    <n v="12000"/>
    <m/>
    <x v="0"/>
    <s v="KERN COUNTY FD"/>
    <s v="Agriculture"/>
    <m/>
    <m/>
    <s v="N"/>
    <m/>
    <m/>
    <m/>
    <m/>
    <s v="N"/>
    <s v="N"/>
    <m/>
    <m/>
    <s v="2021-03-12"/>
    <m/>
    <m/>
    <m/>
    <m/>
    <m/>
    <m/>
    <m/>
    <m/>
    <m/>
    <m/>
    <m/>
    <m/>
    <m/>
    <m/>
    <m/>
    <m/>
    <m/>
    <m/>
    <m/>
    <s v="  "/>
    <s v="KERN"/>
    <s v="WASCO 01"/>
    <s v="12:39"/>
    <n v="44264"/>
    <n v="1275502"/>
    <s v="T005234856"/>
    <s v="UNKNOWN"/>
    <s v="PALM AV"/>
    <s v="SHAFTER"/>
    <n v="35.514499999999998"/>
    <n v="-119.35881999999999"/>
    <s v="K1TGJWA"/>
    <s v="WATERS, GREGORY "/>
    <n v="253651112"/>
    <s v="20210309 15:16"/>
    <n v="9110"/>
    <m/>
    <s v="CONTROLLED FIRE GOT OUT OF CONTROL AND SPREAD TO PGE POLE. CREW TO REMOVE POLE AND TRANSFORMER DUE TO BEING IDLE."/>
    <s v="Y"/>
    <m/>
    <m/>
    <m/>
    <n v="35.507434000000003"/>
    <n v="-119.354303"/>
    <m/>
    <s v="KERN COUNTY FIRE DEPARTMENT 661-324-6551"/>
    <n v="100127116"/>
    <s v="N"/>
    <s v="Y"/>
    <m/>
    <s v="Clear"/>
    <m/>
    <s v="Private Land"/>
    <s v="&amp; PGE POLE"/>
    <s v="Calm"/>
    <m/>
    <s v="3rd Party"/>
    <m/>
    <s v="3 meters - 0.25 Acres"/>
    <m/>
    <s v="Fire Dept"/>
    <m/>
    <s v="Overhead"/>
    <m/>
    <s v="N"/>
    <s v="PICTURES UPLOADED TO SAP WITH EC TAG"/>
    <m/>
    <m/>
    <s v="FIRE, HOUSE OR BLDG"/>
    <s v="POLE-WOOD"/>
    <s v="N"/>
    <s v="  "/>
    <s v="Unplanned"/>
    <s v="Kern"/>
    <s v="Kern"/>
    <s v="253651112, SHAFTER-1112"/>
    <s v="21-0034004"/>
    <s v="Unplanned"/>
    <s v="Clear;32-90 F"/>
    <s v="15"/>
    <s v="1275"/>
    <s v="NO"/>
    <s v="Force Out"/>
    <s v="Sustained"/>
    <s v="No"/>
    <s v="18359"/>
    <s v="OH"/>
    <s v="Fuse"/>
    <s v="1275502"/>
    <s v="Pole-Wood, Burned/flashed"/>
    <m/>
    <m/>
    <m/>
    <s v="s/s Fresno 1/4mi. e/o Magnolia"/>
    <s v="E/OF CGC# 515967273332"/>
    <m/>
    <m/>
    <m/>
    <s v="No"/>
    <s v="Equipment Failure/Involved, Fire, pole"/>
    <m/>
    <s v="No"/>
    <m/>
    <m/>
    <s v="CUBA"/>
    <s v="Distribution Circuit"/>
    <s v="CUBA"/>
    <s v="03/09/21 13:00"/>
    <s v="Not Required"/>
    <s v="03/09/21 14:25"/>
    <m/>
    <s v="No"/>
    <s v="1610722"/>
    <m/>
    <m/>
    <m/>
    <m/>
    <m/>
    <m/>
  </r>
  <r>
    <n v="207"/>
    <s v="AGFC"/>
    <s v="3 - QC Complete"/>
    <n v="44265"/>
    <n v="44617"/>
    <s v="Structure fire, not attributable to PG&amp;E. Comp code: Fire Structure Non Company Equipment."/>
    <s v="\\fxshare-nas05\quotashare-fs01\ESA\5 - Ignition Tracking\2021_Ignition_QC_Folders\20210309_nan_nan_nan_1052724764"/>
    <s v=" "/>
    <m/>
    <m/>
    <m/>
    <m/>
    <m/>
    <s v="Not In Scope"/>
    <m/>
    <m/>
    <m/>
    <m/>
    <m/>
    <m/>
    <m/>
    <m/>
    <m/>
    <m/>
    <m/>
    <m/>
    <m/>
    <m/>
    <m/>
    <m/>
    <m/>
    <m/>
    <m/>
    <m/>
    <m/>
    <m/>
    <m/>
    <m/>
    <m/>
    <m/>
    <m/>
    <m/>
    <m/>
    <m/>
    <m/>
    <m/>
    <m/>
    <m/>
    <m/>
    <m/>
    <m/>
    <m/>
    <m/>
    <m/>
    <m/>
    <m/>
    <m/>
    <m/>
    <m/>
    <m/>
    <s v=" "/>
    <x v="291"/>
    <s v="10:11:00"/>
    <m/>
    <m/>
    <s v="FAS"/>
    <s v="N"/>
    <s v="N"/>
    <m/>
    <m/>
    <m/>
    <n v="1052724764"/>
    <m/>
    <m/>
    <m/>
    <m/>
    <s v=" "/>
    <x v="0"/>
    <x v="1"/>
    <s v="N"/>
    <s v="N"/>
    <s v="N"/>
    <s v="Structure fire, not attributable to PG&amp;E. Comp code: Fire Structure Non Company Equipment."/>
    <s v="Not PG&amp;E"/>
    <s v="Building"/>
    <m/>
    <m/>
    <m/>
    <s v="&lt;3 meters of linear travel"/>
    <m/>
    <m/>
    <m/>
    <m/>
    <m/>
    <s v="Other Fire: Non-PG&amp;E related"/>
    <m/>
    <m/>
    <m/>
    <s v="Subsurface"/>
    <x v="1"/>
    <m/>
    <m/>
    <m/>
    <s v=" "/>
    <x v="0"/>
    <n v="40.388914999999997"/>
    <n v="-122.27420600000001"/>
    <s v="Shasta"/>
    <s v="COTTONWOOD 1103 "/>
    <n v="12000"/>
    <m/>
    <x v="0"/>
    <s v="COTTONWOOD FD"/>
    <s v="Urban"/>
    <m/>
    <m/>
    <s v="N"/>
    <m/>
    <m/>
    <n v="246"/>
    <m/>
    <s v="N"/>
    <s v="N"/>
    <m/>
    <m/>
    <s v="2021-03-12"/>
    <m/>
    <m/>
    <m/>
    <m/>
    <m/>
    <m/>
    <m/>
    <m/>
    <m/>
    <m/>
    <m/>
    <m/>
    <m/>
    <m/>
    <m/>
    <m/>
    <m/>
    <m/>
    <m/>
    <s v="  "/>
    <s v="NORTH VALLEY"/>
    <s v="REDDING 03"/>
    <s v="10:11"/>
    <n v="44264"/>
    <m/>
    <n v="1052724764"/>
    <n v="3462"/>
    <s v="LOCUST ST SPC 16"/>
    <s v="COTTONWOOD"/>
    <n v="40.334308999999998"/>
    <n v="-122.30943600000001"/>
    <s v="V8TCWC9"/>
    <s v="COLGATE, CALEM"/>
    <n v="102931103"/>
    <s v="20210309 10:49"/>
    <n v="1121"/>
    <m/>
    <s v="TRAVEL TRAILER BURNED DOWN IN RV PARK"/>
    <s v="Y"/>
    <n v="3"/>
    <s v="\\fxshare-nas05\quotashare-fs01\ESA\5 - Ignition Tracking\Fire_Tab_Attachment_Files"/>
    <m/>
    <n v="40.388914999999997"/>
    <n v="-122.27420600000001"/>
    <s v="TAVEL TRAILER BURNED UP IN A RV PARK"/>
    <s v="COTTONWOOD FIRE DEPT"/>
    <m/>
    <s v="N"/>
    <s v="Y"/>
    <s v="N"/>
    <s v="Rain"/>
    <m/>
    <s v="Structures"/>
    <m/>
    <s v="Light"/>
    <m/>
    <s v="Unknown"/>
    <m/>
    <s v="Structure Only"/>
    <m/>
    <s v="Fire Dept"/>
    <m/>
    <s v="Subsurface"/>
    <m/>
    <s v="N"/>
    <m/>
    <m/>
    <m/>
    <m/>
    <m/>
    <m/>
    <s v="  "/>
    <m/>
    <m/>
    <m/>
    <m/>
    <m/>
    <m/>
    <m/>
    <m/>
    <m/>
    <m/>
    <m/>
    <m/>
    <m/>
    <m/>
    <m/>
    <m/>
    <m/>
    <m/>
    <m/>
    <m/>
    <m/>
    <m/>
    <m/>
    <m/>
    <m/>
    <m/>
    <m/>
    <m/>
    <m/>
    <m/>
    <m/>
    <m/>
    <m/>
    <m/>
    <m/>
    <m/>
    <m/>
    <m/>
    <m/>
    <m/>
    <m/>
    <m/>
    <m/>
    <m/>
    <m/>
    <m/>
    <m/>
  </r>
  <r>
    <n v="206"/>
    <s v="AGFC"/>
    <s v="3 - QC Complete"/>
    <n v="44264"/>
    <n v="44617"/>
    <s v="Structure fire, not attributable to PG&amp;E. Garage fire not attributable to PG&amp;E."/>
    <s v="\\fxshare-nas05\quotashare-fs01\ESA\5 - Ignition Tracking\2021_Ignition_QC_Folders\20210309_nan_nan_nan_2487631247"/>
    <s v=" "/>
    <m/>
    <m/>
    <m/>
    <m/>
    <m/>
    <s v="Not In Scope"/>
    <m/>
    <m/>
    <m/>
    <m/>
    <m/>
    <m/>
    <m/>
    <m/>
    <m/>
    <m/>
    <m/>
    <m/>
    <m/>
    <m/>
    <m/>
    <m/>
    <m/>
    <m/>
    <m/>
    <m/>
    <m/>
    <m/>
    <m/>
    <m/>
    <m/>
    <m/>
    <m/>
    <m/>
    <m/>
    <m/>
    <m/>
    <m/>
    <m/>
    <m/>
    <m/>
    <m/>
    <m/>
    <m/>
    <m/>
    <m/>
    <m/>
    <m/>
    <m/>
    <m/>
    <m/>
    <m/>
    <s v=" "/>
    <x v="291"/>
    <s v="02:14:00"/>
    <m/>
    <m/>
    <s v="FAS"/>
    <s v="N"/>
    <s v="N"/>
    <m/>
    <m/>
    <m/>
    <n v="2487631247"/>
    <m/>
    <m/>
    <m/>
    <m/>
    <s v=" "/>
    <x v="0"/>
    <x v="1"/>
    <s v="N"/>
    <s v="N"/>
    <s v="N"/>
    <s v="Structure fire, not attributable to PG&amp;E. Garage fire not attributable to PG&amp;E."/>
    <s v="Not PG&amp;E"/>
    <s v="Building"/>
    <m/>
    <m/>
    <m/>
    <s v="Structure-PG&amp;E only"/>
    <m/>
    <m/>
    <m/>
    <m/>
    <m/>
    <s v="Other Fire: Non-PG&amp;E related"/>
    <m/>
    <m/>
    <m/>
    <s v="Subsurface"/>
    <x v="1"/>
    <m/>
    <m/>
    <m/>
    <s v=" "/>
    <x v="0"/>
    <n v="37.764412999999998"/>
    <n v="-121.977659"/>
    <s v="Contra Costa"/>
    <s v="TASSAJARA 2113 "/>
    <n v="21000"/>
    <m/>
    <x v="0"/>
    <s v="SRV FD"/>
    <s v="Urban"/>
    <m/>
    <m/>
    <s v="N"/>
    <m/>
    <m/>
    <m/>
    <m/>
    <s v="N"/>
    <s v="N"/>
    <m/>
    <m/>
    <s v="2021-03-09"/>
    <m/>
    <m/>
    <m/>
    <m/>
    <m/>
    <m/>
    <m/>
    <m/>
    <m/>
    <m/>
    <m/>
    <m/>
    <m/>
    <m/>
    <m/>
    <m/>
    <m/>
    <m/>
    <m/>
    <s v="  "/>
    <s v="MISSION"/>
    <s v="LIVERMORE 01"/>
    <s v="02:14"/>
    <n v="44264"/>
    <m/>
    <n v="2487631247"/>
    <n v="2576"/>
    <s v="TOLTEC CIR"/>
    <s v="SAN RAMON"/>
    <n v="37.764429999999997"/>
    <n v="-121.977873"/>
    <s v="M3TBKP2"/>
    <s v="PHARRIS, BRAD"/>
    <n v="14662113"/>
    <s v="20210309 05:26"/>
    <n v="1121"/>
    <m/>
    <s v="structure fire in garage no pge facilities impacted per fire dept request put plastic tabs on load side of mtr pge pwr ok"/>
    <s v="Y"/>
    <m/>
    <m/>
    <m/>
    <n v="37.764412999999998"/>
    <n v="-121.977659"/>
    <s v="garage electrcial fire not pge"/>
    <s v=" SRV fire dept 925-838-6640"/>
    <m/>
    <s v="N"/>
    <s v="Y"/>
    <s v="N"/>
    <s v="Clear"/>
    <m/>
    <s v="Structures"/>
    <s v="garage"/>
    <s v="Calm"/>
    <m/>
    <s v="3rd Party"/>
    <m/>
    <s v="Structure Only"/>
    <m/>
    <s v="Fire Dept"/>
    <m/>
    <s v="Subsurface"/>
    <m/>
    <s v="N"/>
    <m/>
    <m/>
    <m/>
    <m/>
    <m/>
    <m/>
    <s v="  "/>
    <m/>
    <m/>
    <m/>
    <m/>
    <m/>
    <m/>
    <m/>
    <m/>
    <m/>
    <m/>
    <m/>
    <m/>
    <m/>
    <m/>
    <m/>
    <m/>
    <m/>
    <m/>
    <m/>
    <m/>
    <m/>
    <m/>
    <m/>
    <m/>
    <m/>
    <m/>
    <m/>
    <m/>
    <m/>
    <m/>
    <m/>
    <m/>
    <m/>
    <m/>
    <m/>
    <m/>
    <m/>
    <m/>
    <m/>
    <m/>
    <m/>
    <m/>
    <m/>
    <m/>
    <m/>
    <m/>
    <m/>
  </r>
  <r>
    <n v="205"/>
    <s v="AGFC"/>
    <s v="3 - QC Complete"/>
    <n v="44264"/>
    <n v="44617"/>
    <s v="Structure fire, not attributable to PG&amp;E. Troubleman reports the structure was vacant and did not have a meter. This house has reportedly caught fire before. The troubleman cut service at pole."/>
    <s v="\\fxshare-nas05\quotashare-fs01\ESA\5 - Ignition Tracking\2021_Ignition_QC_Folders\20210309_nan_nan_nan_7872414399"/>
    <s v=" "/>
    <m/>
    <m/>
    <m/>
    <m/>
    <m/>
    <s v="Not In Scope"/>
    <m/>
    <m/>
    <m/>
    <m/>
    <m/>
    <m/>
    <m/>
    <m/>
    <m/>
    <m/>
    <m/>
    <m/>
    <m/>
    <m/>
    <m/>
    <m/>
    <m/>
    <m/>
    <m/>
    <m/>
    <m/>
    <m/>
    <m/>
    <m/>
    <m/>
    <m/>
    <m/>
    <m/>
    <m/>
    <m/>
    <m/>
    <m/>
    <m/>
    <m/>
    <m/>
    <m/>
    <m/>
    <m/>
    <m/>
    <m/>
    <m/>
    <m/>
    <m/>
    <m/>
    <m/>
    <m/>
    <s v=" "/>
    <x v="291"/>
    <s v="02:02:00"/>
    <m/>
    <m/>
    <s v="FAS"/>
    <s v="N"/>
    <s v="N"/>
    <m/>
    <m/>
    <m/>
    <n v="7872414399"/>
    <m/>
    <m/>
    <m/>
    <m/>
    <s v=" "/>
    <x v="0"/>
    <x v="1"/>
    <s v="N"/>
    <s v="N"/>
    <s v="N"/>
    <s v="Structure fire, not attributable to PG&amp;E. Troubleman reports the structure was vacant and did not have a meter. This house has reportedly caught fire before. The troubleman cut service at pole."/>
    <s v="Not PG&amp;E"/>
    <s v="Building"/>
    <m/>
    <m/>
    <m/>
    <s v="Structure-PG&amp;E only"/>
    <m/>
    <m/>
    <m/>
    <m/>
    <m/>
    <s v="Other Fire: Non-PG&amp;E related"/>
    <m/>
    <m/>
    <m/>
    <s v="Overhead"/>
    <x v="1"/>
    <m/>
    <m/>
    <m/>
    <s v=" "/>
    <x v="0"/>
    <n v="37.391959"/>
    <n v="-120.614503"/>
    <s v="Merced"/>
    <s v="ATWATER 1103"/>
    <n v="12000"/>
    <m/>
    <x v="0"/>
    <s v="Cal Fire"/>
    <s v="Urban"/>
    <m/>
    <m/>
    <s v="N"/>
    <m/>
    <m/>
    <m/>
    <m/>
    <s v="N"/>
    <s v="N"/>
    <m/>
    <m/>
    <s v="2021-03-09"/>
    <m/>
    <m/>
    <m/>
    <m/>
    <m/>
    <m/>
    <m/>
    <m/>
    <m/>
    <m/>
    <m/>
    <m/>
    <m/>
    <m/>
    <m/>
    <m/>
    <m/>
    <m/>
    <m/>
    <s v="  "/>
    <s v="YOSEMITE"/>
    <s v="MERCED 04"/>
    <s v="02:02"/>
    <n v="44264"/>
    <m/>
    <n v="7872414399"/>
    <n v="7185"/>
    <s v="CENTER ST"/>
    <s v="WINTON"/>
    <n v="37.391765999999997"/>
    <n v="-120.61478700000001"/>
    <s v="Y4TRFK5"/>
    <s v="KITCHELL, ROBERT "/>
    <n v="253611103"/>
    <s v="20210309 03:19"/>
    <n v="1101"/>
    <m/>
    <s v="fire at 7186 center st. abandon home. no mtr. home burned once before. cut service down. service was discnncted at tx pole."/>
    <s v="Y"/>
    <m/>
    <m/>
    <m/>
    <n v="37.391959"/>
    <n v="-120.614503"/>
    <m/>
    <s v="209-966-3621"/>
    <m/>
    <s v="N"/>
    <s v="Y"/>
    <s v="N"/>
    <s v="Clear"/>
    <m/>
    <s v="Structures"/>
    <s v="house vacant burned once before"/>
    <s v="Calm"/>
    <m/>
    <s v="Unknown"/>
    <m/>
    <s v="Structure Only"/>
    <m/>
    <s v="Cal Fire"/>
    <m/>
    <s v="Overhead"/>
    <m/>
    <s v="Y"/>
    <s v="cal fire merced county #4969"/>
    <s v="PG&amp;E Employee"/>
    <m/>
    <m/>
    <m/>
    <m/>
    <s v="  "/>
    <m/>
    <m/>
    <m/>
    <m/>
    <m/>
    <m/>
    <m/>
    <m/>
    <m/>
    <m/>
    <m/>
    <m/>
    <m/>
    <m/>
    <m/>
    <m/>
    <m/>
    <m/>
    <m/>
    <m/>
    <m/>
    <m/>
    <m/>
    <m/>
    <m/>
    <m/>
    <m/>
    <m/>
    <m/>
    <m/>
    <m/>
    <m/>
    <m/>
    <m/>
    <m/>
    <m/>
    <m/>
    <m/>
    <m/>
    <m/>
    <m/>
    <m/>
    <m/>
    <m/>
    <m/>
    <m/>
    <m/>
  </r>
  <r>
    <n v="209"/>
    <s v="AGFC"/>
    <s v="3 - QC Complete"/>
    <n v="44266"/>
    <n v="44617"/>
    <s v="A mylar balloon flew into overhead primary lines causing the conductor to burn and fall to ground. The ensuing fire was limited to the primary conductor. "/>
    <s v="\\fxshare-nas05\quotashare-fs01\ESA\5 - Ignition Tracking\2021_Ignition_QC_Folders\20210308_1273338_21-0033367_nan_T005233801"/>
    <s v=" "/>
    <s v="Y"/>
    <s v="AGFC"/>
    <s v="Balloon comment added to Material at Origin Comments field."/>
    <n v="44557"/>
    <m/>
    <s v="Not In Scope"/>
    <m/>
    <m/>
    <m/>
    <m/>
    <m/>
    <m/>
    <m/>
    <m/>
    <m/>
    <m/>
    <m/>
    <m/>
    <m/>
    <m/>
    <m/>
    <m/>
    <m/>
    <m/>
    <m/>
    <m/>
    <m/>
    <m/>
    <m/>
    <m/>
    <m/>
    <m/>
    <m/>
    <m/>
    <m/>
    <m/>
    <m/>
    <m/>
    <m/>
    <m/>
    <m/>
    <m/>
    <m/>
    <m/>
    <m/>
    <m/>
    <m/>
    <m/>
    <m/>
    <m/>
    <m/>
    <m/>
    <s v=" "/>
    <x v="292"/>
    <s v="09:27:00"/>
    <n v="44263"/>
    <s v="09:22:00"/>
    <s v="FAS"/>
    <s v="Y"/>
    <s v="N"/>
    <n v="1273338"/>
    <s v="21-0033367"/>
    <m/>
    <s v="T005233801"/>
    <n v="120611855"/>
    <m/>
    <m/>
    <m/>
    <s v=" "/>
    <x v="0"/>
    <x v="0"/>
    <s v="N"/>
    <s v="N"/>
    <s v="N"/>
    <s v="On March 8, 2021 at 0927 hours, a PG&amp;E troubleman was dispatched to the Suisun 1108 12kV Distribution Circuit on Alford Dr in the city of Fairfield for reports of arcing wires. Initial analysis indicates third party contact with overhead conductor resulting in an ignitions. The responding troubleman observed a mylar balloon had flown into overhead primary lines, causing the conductor to burn and fall to ground. The wire on ground did not ignite any other material a part from the initial burning of the conductor. Fairfield Fire Department was on site for safety. A PG&amp;E crew repaired the damaged conductor on March 8, 2021. "/>
    <s v="PG&amp;E"/>
    <s v="Other"/>
    <s v="Balloon"/>
    <s v="D"/>
    <s v="D"/>
    <s v="Structure-PG&amp;E only"/>
    <m/>
    <m/>
    <m/>
    <m/>
    <m/>
    <s v="Contact - 3rd Party"/>
    <s v="Contact from object"/>
    <s v="Balloon contact"/>
    <s v="N"/>
    <s v="Overhead"/>
    <x v="0"/>
    <s v="Conductor - Primary"/>
    <s v="Conductor"/>
    <m/>
    <s v=" "/>
    <x v="0"/>
    <n v="38.266689100299999"/>
    <n v="-122.0562756962"/>
    <s v="Solano"/>
    <s v="SUISUN 1108"/>
    <n v="12000"/>
    <m/>
    <x v="0"/>
    <s v="Fairfield FD"/>
    <s v="Urban"/>
    <m/>
    <m/>
    <s v="Y"/>
    <s v="Hennessey 2020"/>
    <m/>
    <m/>
    <m/>
    <s v="N"/>
    <s v="N"/>
    <m/>
    <m/>
    <s v="2021-03-12"/>
    <m/>
    <m/>
    <m/>
    <m/>
    <m/>
    <m/>
    <m/>
    <m/>
    <m/>
    <m/>
    <m/>
    <m/>
    <m/>
    <m/>
    <m/>
    <m/>
    <m/>
    <m/>
    <m/>
    <s v="  "/>
    <s v="SACRAMENTO"/>
    <s v="SOLANO"/>
    <s v="09:27"/>
    <n v="44263"/>
    <n v="1273338"/>
    <s v="T005233801"/>
    <s v="UNKNOWN"/>
    <s v="ALFORD DR , ALFORD CT"/>
    <s v="BARBOUR"/>
    <n v="38.244500000000002"/>
    <n v="-122.04143000000001"/>
    <s v="S4TVXP5"/>
    <m/>
    <n v="6213"/>
    <s v="2021/03/08 10:36:54"/>
    <n v="9260"/>
    <m/>
    <s v="AXS-OK TRANSFORMER BLOWN/ LINES DOWN/ INC#97/ FD ENROUTE NEEDS ETA"/>
    <s v="N"/>
    <m/>
    <m/>
    <m/>
    <m/>
    <m/>
    <m/>
    <m/>
    <m/>
    <m/>
    <m/>
    <s v="Y"/>
    <m/>
    <m/>
    <m/>
    <m/>
    <m/>
    <m/>
    <m/>
    <s v="MYLAR BALLOONS IN LINE BURNT DWN 1PH 4ACSR FOR 1 SPAN. STREEMLINE TX POLES ON ST"/>
    <m/>
    <m/>
    <m/>
    <m/>
    <s v="Overhead"/>
    <m/>
    <m/>
    <m/>
    <m/>
    <m/>
    <s v="METALLIC BALLOON"/>
    <s v="CONDUCTOR, OVERHEAD"/>
    <m/>
    <s v="  "/>
    <s v="Unplanned"/>
    <s v="Sacramento"/>
    <s v="Solano"/>
    <s v="062131108, SUISUN-1108"/>
    <s v="21-0033367"/>
    <s v="Unplanned"/>
    <s v="Clear;32-90 F"/>
    <s v="2836"/>
    <s v="110700"/>
    <s v="NO"/>
    <s v="Line to Ground"/>
    <s v="Sustained"/>
    <s v="No"/>
    <s v="1108/2"/>
    <s v="OH"/>
    <s v="Circuit Breaker"/>
    <s v="1273338"/>
    <s v="Conductor, Overhead, Broken, wire on ground"/>
    <s v="B GRD T OC"/>
    <m/>
    <m/>
    <s v="SUISUN SUB"/>
    <s v="1778 ALFORD DR"/>
    <s v="SW 2926 OPEN|SW 4180 OPEN|CIS  TWD T3464 OPEN|FUS 10229 OPEN|SW 7611 CLOSE|SW 1022 CLOSE|SW 3374 CLOSE"/>
    <m/>
    <m/>
    <s v="No"/>
    <s v="3rd Party, Metallic Balloon"/>
    <m/>
    <s v="No"/>
    <s v="3"/>
    <s v="81"/>
    <s v="DNI2"/>
    <s v="Distribution Circuit"/>
    <s v="SMBATCH_FO"/>
    <s v="03/08/21 09:22"/>
    <s v="JE1Z"/>
    <s v="03/08/21 13:43"/>
    <s v="03/08/21 21:20"/>
    <s v="No"/>
    <s v="1610395"/>
    <m/>
    <m/>
    <m/>
    <m/>
    <m/>
    <m/>
  </r>
  <r>
    <n v="204"/>
    <s v="S7RM"/>
    <s v="3 - QC Complete"/>
    <n v="44298"/>
    <n v="44617"/>
    <s v="Pole fire possibly attributable to a transformer failure. EC Notifiation 120614240 created for the damaged pole and Transformer to be replaced. Was unable to contact troubleman for additional information. Fire was limited to PG&amp;E assets."/>
    <s v="\\fxshare-nas05\quotashare-fs01\ESA\5 - Ignition Tracking\2021_Ignition_QC_Folders\20210308_1274616_21-0033659_nan_T005234372"/>
    <s v=" "/>
    <m/>
    <m/>
    <m/>
    <m/>
    <m/>
    <s v="Not In Scope"/>
    <m/>
    <m/>
    <m/>
    <m/>
    <m/>
    <m/>
    <m/>
    <m/>
    <m/>
    <m/>
    <m/>
    <m/>
    <m/>
    <m/>
    <m/>
    <m/>
    <m/>
    <m/>
    <m/>
    <m/>
    <m/>
    <m/>
    <m/>
    <m/>
    <m/>
    <m/>
    <m/>
    <m/>
    <m/>
    <m/>
    <m/>
    <m/>
    <m/>
    <m/>
    <m/>
    <m/>
    <m/>
    <m/>
    <m/>
    <m/>
    <m/>
    <m/>
    <m/>
    <m/>
    <m/>
    <m/>
    <s v=" "/>
    <x v="292"/>
    <s v="21:28:00"/>
    <n v="44263"/>
    <s v="21:43:00"/>
    <s v="FAS"/>
    <s v="N"/>
    <s v="N"/>
    <n v="1274616"/>
    <s v="21-0033659"/>
    <m/>
    <s v="T005234372"/>
    <n v="120614240"/>
    <m/>
    <m/>
    <m/>
    <s v=" "/>
    <x v="0"/>
    <x v="0"/>
    <s v="N"/>
    <s v="N"/>
    <s v="N"/>
    <s v="On March 8th, 2021 at 21:38 hrs. a PG &amp; E Troubleman was dispatched to the Oakland 1103 12KV Distribution circuit near Brunswig Lane in the City of Oakland in response to a report of a pole fire and a blown transformer.  The Troubleman reported a pole fire 1 span S/S 10527 which he de-engergized and &quot;made safe.&quot;  Initial analysis indicates that the transformer burned due to a tranformer failure and the ensuing fire was limited to PG &amp; E assets only.   The troubleman deemed the pole to still be operable and he replaced the OD Bank and 3 cutouts to prevent a reoccurence of this type of incident.  "/>
    <s v="PG&amp;E"/>
    <s v="Other"/>
    <s v="Transformer"/>
    <s v="D"/>
    <s v="D"/>
    <s v="Unknown"/>
    <s v="Fire involved transformer. "/>
    <m/>
    <m/>
    <m/>
    <m/>
    <s v="Equipment - PG&amp;E"/>
    <s v="All types of equipment / facility failure"/>
    <s v="Transformer failure"/>
    <s v="Y"/>
    <s v="Overhead"/>
    <x v="0"/>
    <s v="Transformer"/>
    <s v="Transformer, OD Bank, cutouts"/>
    <m/>
    <s v=" "/>
    <x v="0"/>
    <n v="37.815362999999998"/>
    <n v="-122.274119"/>
    <s v="Alameda"/>
    <s v="OAKLAND L 1103"/>
    <n v="12000"/>
    <m/>
    <x v="0"/>
    <s v="Employee"/>
    <s v="Urban"/>
    <m/>
    <m/>
    <s v="N"/>
    <m/>
    <m/>
    <m/>
    <m/>
    <s v="N"/>
    <s v="N"/>
    <m/>
    <m/>
    <s v="2021-03-09"/>
    <m/>
    <m/>
    <m/>
    <m/>
    <m/>
    <m/>
    <m/>
    <m/>
    <m/>
    <m/>
    <m/>
    <m/>
    <m/>
    <m/>
    <m/>
    <m/>
    <m/>
    <m/>
    <m/>
    <s v="  "/>
    <s v="EAST BAY"/>
    <s v="OAKLAND 04"/>
    <s v="21:28"/>
    <n v="44263"/>
    <n v="1274616"/>
    <s v="T005234372"/>
    <n v="2635"/>
    <s v="PERALTA ST"/>
    <s v="OAKLAND"/>
    <n v="37.810229999999997"/>
    <n v="-122.27063"/>
    <s v="E2TJ7HE"/>
    <s v="HERRERA, JIMMY"/>
    <n v="1211"/>
    <s v="20210308 23:48"/>
    <n v="9002"/>
    <m/>
    <s v="POLE FIRE, EC TAG TO REPLACE POLE"/>
    <s v="Y"/>
    <m/>
    <m/>
    <m/>
    <n v="37.815378000000003"/>
    <n v="-122"/>
    <m/>
    <m/>
    <m/>
    <s v="N"/>
    <s v="Y"/>
    <m/>
    <s v="Clear"/>
    <m/>
    <s v="PG&amp;E Only"/>
    <m/>
    <s v="Calm"/>
    <m/>
    <s v="PG&amp;E Equipment"/>
    <m/>
    <s v="Structure Only"/>
    <m/>
    <s v="Employee"/>
    <m/>
    <s v="Overhead"/>
    <m/>
    <s v="N"/>
    <m/>
    <m/>
    <m/>
    <s v="PATROL-FOUND NOTHING"/>
    <m/>
    <s v="N"/>
    <s v="  "/>
    <s v="Unplanned"/>
    <s v="East Bay"/>
    <s v="Central"/>
    <s v="012111103, OAKLAND L-1103"/>
    <s v="21-0033659"/>
    <s v="Unplanned"/>
    <s v="Clear;"/>
    <s v="2008"/>
    <s v="435650"/>
    <s v="NO"/>
    <s v="Force Out"/>
    <s v="Sustained"/>
    <s v="No"/>
    <s v="1103/22"/>
    <s v="OH"/>
    <s v="Circuit Breaker"/>
    <s v="1274616"/>
    <s v="Transformer (OH), Burned/flashed"/>
    <s v="NONE"/>
    <s v="03/09/21 00:03"/>
    <m/>
    <s v="OAKLAND L SUB"/>
    <s v="MTR#1008693723"/>
    <s v="SW 6219 OPEN|SW 10388 OPEN"/>
    <s v="TMAN HERRER RPTS POLE FIRE 1 SPAN S/S 10527 NEED TO DE-ENERGIZE TO MAKE IT SAFE"/>
    <m/>
    <s v="No"/>
    <s v="3rd Party, Fire, house or bldg."/>
    <m/>
    <s v="No"/>
    <s v="1"/>
    <s v="999"/>
    <s v="WSO2"/>
    <s v="Distribution Circuit"/>
    <s v="KSA3"/>
    <s v="03/08/21 18:34"/>
    <s v="KSA3"/>
    <s v="03/09/21 06:00"/>
    <s v="03/09/21 06:50"/>
    <s v="No"/>
    <s v="1610532"/>
    <m/>
    <m/>
    <m/>
    <m/>
    <m/>
    <m/>
  </r>
  <r>
    <n v="202"/>
    <s v="AGFC"/>
    <s v="3 - QC Complete"/>
    <n v="44263"/>
    <n v="44617"/>
    <s v="Latitude 37.942816, Longitude -120.403582"/>
    <s v="\\fxshare-nas05\quotashare-fs01\ESA\5 - Ignition Tracking\2021_Ignition_QC_Folders\20210308_nan_nan_nan_1200051299"/>
    <s v=" "/>
    <m/>
    <m/>
    <m/>
    <m/>
    <m/>
    <s v="Not In Scope"/>
    <m/>
    <m/>
    <m/>
    <m/>
    <m/>
    <m/>
    <m/>
    <m/>
    <m/>
    <m/>
    <m/>
    <m/>
    <m/>
    <m/>
    <m/>
    <m/>
    <m/>
    <m/>
    <m/>
    <m/>
    <m/>
    <m/>
    <m/>
    <m/>
    <m/>
    <m/>
    <m/>
    <m/>
    <m/>
    <m/>
    <m/>
    <m/>
    <m/>
    <m/>
    <m/>
    <m/>
    <m/>
    <m/>
    <m/>
    <m/>
    <m/>
    <m/>
    <m/>
    <m/>
    <m/>
    <m/>
    <s v=" "/>
    <x v="292"/>
    <s v="11:28:00"/>
    <m/>
    <m/>
    <s v="FAS"/>
    <s v="N"/>
    <s v="N"/>
    <m/>
    <m/>
    <m/>
    <n v="1200051299"/>
    <m/>
    <m/>
    <m/>
    <m/>
    <s v=" "/>
    <x v="0"/>
    <x v="1"/>
    <s v="N"/>
    <s v="N"/>
    <s v="N"/>
    <s v="Structure fire, not attributable to PG&amp;E. Fire started in attic not close to electrical."/>
    <s v="Not PG&amp;E"/>
    <s v="Building"/>
    <m/>
    <m/>
    <m/>
    <s v="Unknown"/>
    <m/>
    <m/>
    <m/>
    <m/>
    <m/>
    <s v="Other Fire: Non-PG&amp;E related"/>
    <m/>
    <m/>
    <m/>
    <s v="Underbuild"/>
    <x v="1"/>
    <m/>
    <m/>
    <m/>
    <s v=" "/>
    <x v="0"/>
    <n v="38.805249000000003"/>
    <n v="-121.2462"/>
    <s v="Placer"/>
    <s v="DEL MAR 2105"/>
    <n v="21000"/>
    <m/>
    <x v="0"/>
    <s v="Rocklin FD"/>
    <s v="Urban"/>
    <m/>
    <m/>
    <s v="N"/>
    <m/>
    <m/>
    <m/>
    <m/>
    <s v="N"/>
    <s v="N"/>
    <m/>
    <m/>
    <s v="2021-03-09"/>
    <m/>
    <m/>
    <m/>
    <m/>
    <m/>
    <m/>
    <m/>
    <m/>
    <m/>
    <m/>
    <m/>
    <m/>
    <m/>
    <m/>
    <m/>
    <m/>
    <m/>
    <m/>
    <m/>
    <s v="  "/>
    <s v="SIERRA"/>
    <s v="ROSEVILLE 03"/>
    <s v="11:28"/>
    <n v="44263"/>
    <m/>
    <n v="1200051299"/>
    <n v="4295"/>
    <s v="MIDAS AVE"/>
    <s v="ROCKLIN"/>
    <n v="38.805326000000001"/>
    <n v="-121.246347"/>
    <s v="T1TRWTG"/>
    <s v="TURNEY, RJ"/>
    <n v="152582105"/>
    <s v="20210308 12:19"/>
    <n v="1121"/>
    <m/>
    <s v="Removed meter and pie plated as requested by fire dept for structure fire.  Fire started in attic according to fire dept. not near electric panel"/>
    <s v="Y"/>
    <m/>
    <m/>
    <m/>
    <n v="38.805249000000003"/>
    <n v="-121.2462"/>
    <m/>
    <s v="Rocklin Fire Dept."/>
    <m/>
    <s v="N"/>
    <s v="Y"/>
    <s v="N"/>
    <s v="Clear"/>
    <m/>
    <s v="Structures"/>
    <m/>
    <s v="Light"/>
    <m/>
    <s v="Unknown"/>
    <m/>
    <s v="Structure Only"/>
    <m/>
    <s v="Fire Dept"/>
    <m/>
    <s v="Underbuild"/>
    <m/>
    <s v="N"/>
    <m/>
    <m/>
    <m/>
    <m/>
    <m/>
    <m/>
    <s v="  "/>
    <m/>
    <m/>
    <m/>
    <m/>
    <m/>
    <m/>
    <m/>
    <m/>
    <m/>
    <m/>
    <m/>
    <m/>
    <m/>
    <m/>
    <m/>
    <m/>
    <m/>
    <m/>
    <m/>
    <m/>
    <m/>
    <m/>
    <m/>
    <m/>
    <m/>
    <m/>
    <m/>
    <m/>
    <m/>
    <m/>
    <m/>
    <m/>
    <m/>
    <m/>
    <m/>
    <m/>
    <m/>
    <m/>
    <m/>
    <m/>
    <m/>
    <m/>
    <m/>
    <m/>
    <m/>
    <m/>
    <m/>
  </r>
  <r>
    <n v="201"/>
    <s v="AGFC"/>
    <s v="3 - QC Complete"/>
    <n v="44263"/>
    <n v="44617"/>
    <s v="Structure fire, not attributable to PG&amp;E. Troubleman reports this was a kitchen fire not caused by PG&amp;E."/>
    <s v="\\fxshare-nas05\quotashare-fs01\ESA\5 - Ignition Tracking\2021_Ignition_QC_Folders\20210307_nan_nan_nan_5039481087"/>
    <s v=" "/>
    <m/>
    <m/>
    <m/>
    <m/>
    <m/>
    <s v="Not In Scope"/>
    <m/>
    <m/>
    <m/>
    <m/>
    <m/>
    <m/>
    <m/>
    <m/>
    <m/>
    <m/>
    <m/>
    <m/>
    <m/>
    <m/>
    <m/>
    <m/>
    <m/>
    <m/>
    <m/>
    <m/>
    <m/>
    <m/>
    <m/>
    <m/>
    <m/>
    <m/>
    <m/>
    <m/>
    <m/>
    <m/>
    <m/>
    <m/>
    <m/>
    <m/>
    <m/>
    <m/>
    <m/>
    <m/>
    <m/>
    <m/>
    <m/>
    <m/>
    <m/>
    <m/>
    <m/>
    <m/>
    <s v=" "/>
    <x v="293"/>
    <s v="23:49:00"/>
    <m/>
    <m/>
    <s v="FAS"/>
    <s v="N"/>
    <s v="N"/>
    <m/>
    <m/>
    <m/>
    <n v="5039481087"/>
    <m/>
    <m/>
    <m/>
    <m/>
    <s v=" "/>
    <x v="0"/>
    <x v="1"/>
    <s v="N"/>
    <s v="N"/>
    <s v="N"/>
    <s v="Structure fire, not attributable to PG&amp;E. Troubleman reports this was a kitchen fire not caused by PG&amp;E."/>
    <s v="Not PG&amp;E"/>
    <s v="Building"/>
    <m/>
    <m/>
    <m/>
    <s v="&lt;3 meters of linear travel"/>
    <m/>
    <m/>
    <m/>
    <m/>
    <m/>
    <s v="Other Fire: Non-PG&amp;E related"/>
    <m/>
    <m/>
    <m/>
    <s v="Overhead"/>
    <x v="1"/>
    <m/>
    <m/>
    <m/>
    <s v=" "/>
    <x v="0"/>
    <n v="38.5559133"/>
    <n v="-121.7514917"/>
    <s v="Yolo"/>
    <s v="DAVIS 1105"/>
    <n v="12000"/>
    <m/>
    <x v="0"/>
    <s v="Davis FD"/>
    <s v="Urban"/>
    <m/>
    <m/>
    <s v="N"/>
    <m/>
    <m/>
    <m/>
    <m/>
    <s v="N"/>
    <s v="N"/>
    <m/>
    <m/>
    <s v="2021-03-09"/>
    <m/>
    <m/>
    <m/>
    <m/>
    <m/>
    <m/>
    <m/>
    <m/>
    <m/>
    <m/>
    <m/>
    <m/>
    <m/>
    <m/>
    <m/>
    <m/>
    <m/>
    <m/>
    <m/>
    <s v="  "/>
    <s v="SACRAMENTO"/>
    <s v="WOODLAND 01"/>
    <s v="23:49"/>
    <n v="44262"/>
    <m/>
    <n v="5039481087"/>
    <n v="320"/>
    <s v="W 14TH ST"/>
    <s v="DAVIS"/>
    <n v="38.555726999999997"/>
    <n v="-121.751383"/>
    <s v="S2TTLSP"/>
    <s v="STOCKING, THOM"/>
    <n v="62041105"/>
    <s v="20210308 01:07"/>
    <n v="1101"/>
    <m/>
    <s v="FD ONSITE KITCHEN FIRE IN DUPLEX UNDER INVESTIGATION. PGE ELECTRIC METER BOOTED SO CANNOT USE/"/>
    <s v="Y"/>
    <m/>
    <m/>
    <s v="38.5559133,-121.7514917,6.000000,3D"/>
    <m/>
    <m/>
    <s v="PGE FACILITIES ALL OK AND NOT CAUSE"/>
    <s v="DAVIS FIRE DEPT"/>
    <m/>
    <s v="N"/>
    <s v="Y"/>
    <s v="N"/>
    <s v="Clear"/>
    <m/>
    <s v="Private Land"/>
    <m/>
    <s v="Calm"/>
    <m/>
    <s v="Unknown"/>
    <m/>
    <s v="Structure Only"/>
    <m/>
    <s v="Fire Dept"/>
    <m/>
    <s v="Overhead"/>
    <m/>
    <s v="N"/>
    <m/>
    <m/>
    <m/>
    <m/>
    <m/>
    <m/>
    <s v="  "/>
    <m/>
    <m/>
    <m/>
    <m/>
    <m/>
    <m/>
    <m/>
    <m/>
    <m/>
    <m/>
    <m/>
    <m/>
    <m/>
    <m/>
    <m/>
    <m/>
    <m/>
    <m/>
    <m/>
    <m/>
    <m/>
    <m/>
    <m/>
    <m/>
    <m/>
    <m/>
    <m/>
    <m/>
    <m/>
    <m/>
    <m/>
    <m/>
    <m/>
    <m/>
    <m/>
    <m/>
    <m/>
    <m/>
    <m/>
    <m/>
    <m/>
    <m/>
    <m/>
    <m/>
    <m/>
    <m/>
    <m/>
  </r>
  <r>
    <n v="200"/>
    <s v="AGFC"/>
    <s v="3 - QC Complete"/>
    <n v="44263"/>
    <n v="44617"/>
    <s v="Other fire, not attributable to PG&amp;E. Service Disconnected."/>
    <s v="\\fxshare-nas05\quotashare-fs01\ESA\5 - Ignition Tracking\2021_Ignition_QC_Folders\20210307_nan_nan_nan_2269327633"/>
    <s v=" "/>
    <m/>
    <m/>
    <m/>
    <m/>
    <m/>
    <s v="Not In Scope"/>
    <m/>
    <m/>
    <m/>
    <m/>
    <m/>
    <m/>
    <m/>
    <m/>
    <m/>
    <m/>
    <m/>
    <m/>
    <m/>
    <m/>
    <m/>
    <m/>
    <m/>
    <m/>
    <m/>
    <m/>
    <m/>
    <m/>
    <m/>
    <m/>
    <m/>
    <m/>
    <m/>
    <m/>
    <m/>
    <m/>
    <m/>
    <m/>
    <m/>
    <m/>
    <m/>
    <m/>
    <m/>
    <m/>
    <m/>
    <m/>
    <m/>
    <m/>
    <m/>
    <m/>
    <m/>
    <m/>
    <s v=" "/>
    <x v="293"/>
    <s v="15:25:00"/>
    <m/>
    <m/>
    <s v="FAS"/>
    <s v="N"/>
    <s v="N"/>
    <m/>
    <m/>
    <m/>
    <n v="2269327633"/>
    <m/>
    <m/>
    <m/>
    <m/>
    <s v=" "/>
    <x v="0"/>
    <x v="1"/>
    <s v="N"/>
    <s v="N"/>
    <s v="N"/>
    <s v="Other fire, not attributable to PG&amp;E. Service Disconnected."/>
    <s v="Not PG&amp;E"/>
    <s v="Building"/>
    <m/>
    <m/>
    <m/>
    <s v="Structure-PG&amp;E only"/>
    <m/>
    <m/>
    <m/>
    <m/>
    <m/>
    <s v="Other Fire: Non-PG&amp;E related"/>
    <m/>
    <m/>
    <m/>
    <s v="Underground"/>
    <x v="1"/>
    <m/>
    <m/>
    <m/>
    <s v=" "/>
    <x v="0"/>
    <n v="37.693943300000001"/>
    <n v="-122.08755499999999"/>
    <s v="Alameda"/>
    <s v="CASTRO VALLEY 1104"/>
    <n v="12000"/>
    <m/>
    <x v="0"/>
    <s v="ALCO FD"/>
    <s v="Urban"/>
    <m/>
    <m/>
    <s v="N"/>
    <m/>
    <m/>
    <m/>
    <m/>
    <s v="N"/>
    <s v="N"/>
    <m/>
    <m/>
    <s v="2021-03-09"/>
    <m/>
    <m/>
    <m/>
    <m/>
    <m/>
    <m/>
    <m/>
    <m/>
    <m/>
    <m/>
    <m/>
    <m/>
    <m/>
    <m/>
    <m/>
    <m/>
    <m/>
    <m/>
    <m/>
    <s v="  "/>
    <s v="MISSION"/>
    <s v="HAYWARD 02"/>
    <s v="15:25"/>
    <n v="44262"/>
    <m/>
    <n v="2269327633"/>
    <n v="2688"/>
    <s v="CASTRO VALLEY BLVD"/>
    <s v="CASTRO VALLE"/>
    <n v="37.694270000000003"/>
    <n v="-122.086992"/>
    <s v="M2TIXA2"/>
    <s v="ARAQUISTAIN, IGNACIO"/>
    <n v="14091104"/>
    <s v="20210307 16:26"/>
    <n v="2640"/>
    <m/>
    <s v="STRUCTURE FIRE INVOLVING ELECTRICAL MAIN PANEL. REMOVED SM # 1008794426 FOR SAFETY PER ALCO FIRE"/>
    <s v="Y"/>
    <m/>
    <m/>
    <s v="37.6939433,-122.0875550,41.600000,3D"/>
    <m/>
    <m/>
    <s v="MAIN ELECTRIC SUB PANEL INSIDE BUILDING BURNED UP/OVERLOAD"/>
    <s v="ALCO FIRE DEPT"/>
    <m/>
    <s v="N"/>
    <s v="Y"/>
    <s v="Y"/>
    <s v="Clear"/>
    <m/>
    <s v="Structures"/>
    <s v="ONLY EFFECTED BUSINESS @ FIRE LOCATION"/>
    <s v="Calm"/>
    <m/>
    <s v="3rd Party"/>
    <m/>
    <s v="1 meter - &lt; 3 meters"/>
    <m/>
    <s v="Fire Dept"/>
    <m/>
    <s v="Other (Comments)"/>
    <s v="UNDERGOUND SERVICE TO BUILDING"/>
    <s v="N"/>
    <m/>
    <m/>
    <m/>
    <m/>
    <m/>
    <m/>
    <s v="  "/>
    <m/>
    <m/>
    <m/>
    <m/>
    <m/>
    <m/>
    <m/>
    <m/>
    <m/>
    <m/>
    <m/>
    <m/>
    <m/>
    <m/>
    <m/>
    <m/>
    <m/>
    <m/>
    <m/>
    <m/>
    <m/>
    <m/>
    <m/>
    <m/>
    <m/>
    <m/>
    <m/>
    <m/>
    <m/>
    <m/>
    <m/>
    <m/>
    <m/>
    <m/>
    <m/>
    <m/>
    <m/>
    <m/>
    <m/>
    <m/>
    <m/>
    <m/>
    <m/>
    <m/>
    <m/>
    <m/>
    <m/>
  </r>
  <r>
    <n v="203"/>
    <s v="TLAL"/>
    <s v="3 - QC Complete"/>
    <n v="44285"/>
    <n v="44617"/>
    <s v="Pole fire at Transmission pole 9/3 on the Melones-Curtic 115 kV circuit. Photos show the top of top burnt just below the insulator. This ignition could possibly be attributable to tracking from rain over the weekend. LC notification was created for the pole to be replaced. A small section of grass at the base was also burnt. TOTL: INT-14638; LC Tag: 120609381 (Rptd by MSF9); PM: 31532561; Previous LC Tag: 116818401; CAP Issue: 120611557 (EXMQ); SAP Eqp: 44391058;. On 10/5/2021 AGFC cleared the PIIR columns due to this incident not meeting PIIR criteria."/>
    <s v="\\fxshare-nas05\quotashare-fs01\ESA\5 - Ignition Tracking\2021_Ignition_QC_Folders\20210306_nan_nan_INT-14638_nan"/>
    <s v=" "/>
    <m/>
    <s v="TLAL"/>
    <s v="Fire Size , CPUC Reportable Ignition Adjusted, Failure Driver, Sub-Driver, &amp; Equipment Type Associated to Ignition Updated"/>
    <n v="44432"/>
    <m/>
    <s v="Not In Scope"/>
    <m/>
    <m/>
    <m/>
    <m/>
    <n v="43546"/>
    <s v="Tracking"/>
    <s v="Pole"/>
    <m/>
    <m/>
    <m/>
    <m/>
    <m/>
    <m/>
    <m/>
    <m/>
    <m/>
    <m/>
    <m/>
    <m/>
    <m/>
    <m/>
    <m/>
    <m/>
    <m/>
    <m/>
    <m/>
    <m/>
    <m/>
    <m/>
    <m/>
    <m/>
    <m/>
    <m/>
    <m/>
    <m/>
    <m/>
    <m/>
    <m/>
    <m/>
    <m/>
    <m/>
    <m/>
    <m/>
    <m/>
    <m/>
    <m/>
    <s v=" "/>
    <x v="294"/>
    <s v="03:21:00"/>
    <n v="44261"/>
    <s v="03:21:00"/>
    <s v="Trans-Sub Email"/>
    <s v="N"/>
    <s v="N"/>
    <m/>
    <m/>
    <s v="INT-14638"/>
    <m/>
    <n v="120609381"/>
    <n v="116818401"/>
    <m/>
    <s v="PG&amp;E_203_Ignition_20210306_6.jpg"/>
    <s v=" "/>
    <x v="0"/>
    <x v="0"/>
    <s v="Y"/>
    <s v="N"/>
    <s v="N"/>
    <s v="On March 6, 2021 at 0945 hours, PG&amp;E Line Patrol patrolled the Melones-Curtis 115kV Transmission Circuit in the Tier 2 State Responsibility Area near Jamestown, in response to a momentary unplanned outage at 0321 hours. The transmission troublemen observed an active fire at the base of the transmission pole 009/003, which is the pole to the left of the 3-pole structure. The troublemen doused the flames with two cans of water, so the fire was found to be smoldering and not spreading when our PG&amp;E SIPT (Safety and Infrastructure Protection Team) fire crew arrived and extinguished it. Initial analysis indicates the fire was caused by an insulator flashover and an unbonded through-bolt on the C-beam connecting the three structures. The missing wire bond on the through-bolt created a hot spot for the circulating current producing a fire that burnt the top of the pole. The circulating current reached ground level burning the bottom of the pole. It was found that the other two existing structures have the same missing bonding. Also, according to the notification 116818401, the down guys are too close to the transmission lines and compression splices within 10' of the structures. Therefore, the two existing structures, 009/003, are also in need of replacement. This information is preliminary."/>
    <s v="PG&amp;E"/>
    <s v="Other"/>
    <s v="Pole"/>
    <s v="T"/>
    <s v="T"/>
    <s v="&lt;3 meters of linear travel"/>
    <m/>
    <m/>
    <m/>
    <m/>
    <m/>
    <s v="Equipment - PG&amp;E"/>
    <s v="All types of equipment / facility failure"/>
    <s v="Insulator failure"/>
    <s v="N"/>
    <s v="Overhead"/>
    <x v="4"/>
    <s v="Insulator"/>
    <s v="Pole"/>
    <m/>
    <s v=" "/>
    <x v="1"/>
    <n v="37.942815000000003"/>
    <n v="-120.40358500000001"/>
    <s v="Tuolumne"/>
    <s v="Melones-Curtis-115kV"/>
    <n v="115000"/>
    <m/>
    <x v="0"/>
    <s v="PG&amp;E Crew"/>
    <s v="Herbaceous"/>
    <m/>
    <m/>
    <s v="N"/>
    <m/>
    <m/>
    <n v="320"/>
    <m/>
    <s v="N"/>
    <s v="N"/>
    <m/>
    <m/>
    <s v="2021-03-09"/>
    <m/>
    <m/>
    <m/>
    <m/>
    <m/>
    <m/>
    <m/>
    <m/>
    <m/>
    <m/>
    <m/>
    <m/>
    <m/>
    <m/>
    <m/>
    <m/>
    <m/>
    <m/>
    <m/>
    <s v="  "/>
    <s v="YOSEMITE"/>
    <s v="STANISLAUS"/>
    <m/>
    <m/>
    <m/>
    <m/>
    <m/>
    <m/>
    <m/>
    <m/>
    <m/>
    <m/>
    <m/>
    <m/>
    <m/>
    <m/>
    <m/>
    <m/>
    <m/>
    <m/>
    <m/>
    <m/>
    <m/>
    <m/>
    <m/>
    <m/>
    <m/>
    <m/>
    <m/>
    <m/>
    <m/>
    <m/>
    <m/>
    <m/>
    <m/>
    <m/>
    <m/>
    <m/>
    <m/>
    <m/>
    <m/>
    <m/>
    <m/>
    <m/>
    <m/>
    <m/>
    <m/>
    <m/>
    <m/>
    <m/>
    <m/>
    <s v="  "/>
    <m/>
    <m/>
    <m/>
    <m/>
    <m/>
    <m/>
    <m/>
    <m/>
    <m/>
    <m/>
    <m/>
    <m/>
    <m/>
    <m/>
    <m/>
    <m/>
    <m/>
    <m/>
    <m/>
    <m/>
    <m/>
    <m/>
    <m/>
    <m/>
    <m/>
    <m/>
    <m/>
    <m/>
    <m/>
    <m/>
    <m/>
    <m/>
    <m/>
    <m/>
    <m/>
    <m/>
    <m/>
    <m/>
    <m/>
    <m/>
    <m/>
    <m/>
    <m/>
    <m/>
    <m/>
    <m/>
    <m/>
  </r>
  <r>
    <n v="217"/>
    <s v="S7RM"/>
    <s v="3 - QC Complete"/>
    <n v="44307"/>
    <n v="44617"/>
    <s v="transformer fire due to conjunction being stolen.  Troubleman emailed on 4/20/2021 and he advised that the transformer was not affected therefore there was no EC Notification tag created for this ignition and that the service feeding address 4600 District Blvd. was damaged and disconnected.  "/>
    <s v="\\fxshare-nas05\quotashare-fs01\ESA\5 - Ignition Tracking\2021_Ignition_QC_Folders\20210305_1270061_nan_nan_T005231979"/>
    <s v=" "/>
    <m/>
    <m/>
    <m/>
    <m/>
    <m/>
    <s v="Not In Scope"/>
    <m/>
    <m/>
    <m/>
    <m/>
    <m/>
    <m/>
    <m/>
    <m/>
    <m/>
    <m/>
    <m/>
    <m/>
    <m/>
    <m/>
    <m/>
    <m/>
    <m/>
    <m/>
    <m/>
    <m/>
    <m/>
    <m/>
    <m/>
    <m/>
    <m/>
    <m/>
    <m/>
    <m/>
    <m/>
    <m/>
    <m/>
    <m/>
    <s v="Y"/>
    <n v="44306"/>
    <n v="44307"/>
    <s v="Bakersfield FD"/>
    <s v="Online Port"/>
    <s v="Reference # PRR-5333-2021"/>
    <m/>
    <m/>
    <m/>
    <m/>
    <m/>
    <m/>
    <m/>
    <m/>
    <s v=" "/>
    <x v="295"/>
    <s v="12:55:00"/>
    <n v="44260"/>
    <s v="12:55:00"/>
    <s v="FAS"/>
    <s v="Y"/>
    <s v="N"/>
    <n v="1270061"/>
    <m/>
    <m/>
    <s v="T005231979"/>
    <m/>
    <m/>
    <m/>
    <m/>
    <s v=" "/>
    <x v="0"/>
    <x v="0"/>
    <s v="N"/>
    <s v="N"/>
    <s v="N"/>
    <s v="On March 5th, 2021 at 13:01 hrs. a PG &amp; E Troubleman was dispatched to the Stockdale 1105 12KV circuit near District Blvd. in the City of Bakersfield in response to a report of a Transformer fire possibly  caused due to a conjunction being stolen.  The size of the fire was less than one Meter, was confined to PG&amp; E assets and it was suppressed by the Bakersfield FD.  Initial Analysis indicates that the responding troubleman found multiple stolen power junctions at 4600 District Blvd. and that this ignition occured due to acts of vandalism.   The troubleman disconnected all conductors feeding this building on 3/5/2021 and completed disconnect tags for the 2 meters at the building.  According to the responding troubleman, there was no EC Notification tag created for this incident as the transformer was not affected.  "/>
    <s v="PG&amp;E"/>
    <s v="Other"/>
    <s v="Transformer"/>
    <s v="D"/>
    <s v="D"/>
    <s v="&lt;3 meters of linear travel"/>
    <s v="Confined to the service feed. "/>
    <m/>
    <m/>
    <m/>
    <m/>
    <s v="Equipment - PG&amp;E"/>
    <s v="All types of equipment / facility failure"/>
    <s v="Vandalism"/>
    <s v="N"/>
    <s v="Overhead"/>
    <x v="3"/>
    <s v="Transformer"/>
    <s v="Service feed."/>
    <m/>
    <s v=" "/>
    <x v="0"/>
    <n v="35.312739999999998"/>
    <n v="-119.05343999999999"/>
    <s v="Kern"/>
    <s v="STOCKDALE 1105 "/>
    <n v="12000"/>
    <m/>
    <x v="0"/>
    <s v="Bakersfield FD"/>
    <s v="Urban"/>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199"/>
    <s v="AGFC"/>
    <s v="3 - QC Complete"/>
    <n v="44263"/>
    <n v="44617"/>
    <s v="Structure fire, not attributable to PG&amp;E. Troubleman states the FD attributes the ignition to dishwasher."/>
    <s v="\\fxshare-nas05\quotashare-fs01\ESA\5 - Ignition Tracking\2021_Ignition_QC_Folders\20210305_1270489_nan_nan_T005232171"/>
    <s v=" "/>
    <m/>
    <m/>
    <m/>
    <m/>
    <m/>
    <s v="Not In Scope"/>
    <m/>
    <m/>
    <m/>
    <m/>
    <m/>
    <m/>
    <m/>
    <m/>
    <m/>
    <m/>
    <m/>
    <m/>
    <m/>
    <m/>
    <m/>
    <m/>
    <m/>
    <m/>
    <m/>
    <m/>
    <m/>
    <m/>
    <m/>
    <m/>
    <m/>
    <m/>
    <m/>
    <m/>
    <m/>
    <m/>
    <m/>
    <m/>
    <m/>
    <m/>
    <m/>
    <m/>
    <m/>
    <m/>
    <m/>
    <m/>
    <m/>
    <m/>
    <m/>
    <m/>
    <m/>
    <m/>
    <s v=" "/>
    <x v="295"/>
    <s v="18:37:00"/>
    <n v="44260"/>
    <s v="18:37:00"/>
    <s v="FAS"/>
    <s v="N"/>
    <s v="N"/>
    <n v="1270489"/>
    <m/>
    <m/>
    <s v="T005232171"/>
    <m/>
    <m/>
    <m/>
    <m/>
    <s v=" "/>
    <x v="0"/>
    <x v="1"/>
    <s v="N"/>
    <s v="N"/>
    <s v="N"/>
    <s v="Structure fire, not attributable to PG&amp;E. Troubleman states the FD attributes the ignition to dishwasher."/>
    <s v="Not PG&amp;E"/>
    <s v="Building"/>
    <m/>
    <m/>
    <m/>
    <s v="&lt;3 meters of linear travel"/>
    <m/>
    <m/>
    <m/>
    <m/>
    <m/>
    <s v="Other Fire: Non-PG&amp;E related"/>
    <m/>
    <m/>
    <m/>
    <s v="Underground"/>
    <x v="1"/>
    <m/>
    <m/>
    <m/>
    <s v=" "/>
    <x v="0"/>
    <n v="38.774678000000002"/>
    <n v="-121.254216"/>
    <s v="Placer"/>
    <s v="ROCKLIN 1102"/>
    <n v="12000"/>
    <m/>
    <x v="0"/>
    <s v="Rocklin FD"/>
    <s v="Urban"/>
    <m/>
    <m/>
    <s v="N"/>
    <m/>
    <m/>
    <m/>
    <m/>
    <s v="N"/>
    <s v="N"/>
    <m/>
    <m/>
    <s v="2021-03-09"/>
    <m/>
    <m/>
    <m/>
    <m/>
    <m/>
    <m/>
    <m/>
    <m/>
    <m/>
    <m/>
    <m/>
    <m/>
    <m/>
    <m/>
    <m/>
    <m/>
    <m/>
    <m/>
    <m/>
    <s v="  "/>
    <s v="SIERRA"/>
    <s v="ROSEVILLE 03"/>
    <s v="18:37"/>
    <n v="44260"/>
    <n v="1270489"/>
    <s v="T005232171"/>
    <n v="6050"/>
    <s v="PLACER WEST DR APT 412"/>
    <s v="ROCKLIN"/>
    <n v="38.774859999999997"/>
    <n v="-121.254"/>
    <s v="T1TMLTH"/>
    <s v="TOMASI, MICHAEL"/>
    <n v="152061102"/>
    <s v="20210305 21:33"/>
    <n v="9221"/>
    <m/>
    <s v="6050 PLACER WEST DR FIRE IN APPT #412, WATER DAMAGE TO #411 AND #409. ROCKLIN FIRE ON SITE. FIRE CAUSED BY DISHWASHER PER ROBERT MOLIRANO WITH ROCKLIN FIRE. FIRE CONTAINED TO UNIT 412. OTHER UNITS NOT INVOLVED OK TO INHABIT PER FD, AND ELECTRICIAN. UNITS 412, 411, 409 BOOTED UNTILL REPAIRS MADE. DISC TAGS CREATED FOR THOSE UNITS. ELECTRICIAN CURT HENNINGTON W/RIDGE ELECTRIC.916-783-0660"/>
    <s v="Y"/>
    <m/>
    <m/>
    <m/>
    <n v="38.774678000000002"/>
    <n v="-121.254216"/>
    <m/>
    <s v="ROCKLIN FIRE ROBERT MOLINARO"/>
    <m/>
    <s v="N"/>
    <s v="Y"/>
    <m/>
    <s v="Clear"/>
    <m/>
    <s v="Other (Comments)"/>
    <s v="STRUCTURE APPT #412 6050 PLACER WEST DR"/>
    <s v="Calm"/>
    <m/>
    <s v="Other (Comments)"/>
    <s v="PER FIRE DEPT-DISHWASHER"/>
    <s v="Structure Only"/>
    <m/>
    <s v="Fire Dept"/>
    <m/>
    <s v="Subsurface"/>
    <m/>
    <s v="N"/>
    <m/>
    <m/>
    <m/>
    <m/>
    <m/>
    <s v="N"/>
    <s v="  "/>
    <m/>
    <m/>
    <m/>
    <m/>
    <m/>
    <m/>
    <m/>
    <m/>
    <m/>
    <m/>
    <m/>
    <m/>
    <m/>
    <m/>
    <m/>
    <m/>
    <m/>
    <m/>
    <m/>
    <m/>
    <m/>
    <m/>
    <m/>
    <m/>
    <m/>
    <m/>
    <m/>
    <m/>
    <m/>
    <m/>
    <m/>
    <m/>
    <m/>
    <m/>
    <m/>
    <m/>
    <m/>
    <m/>
    <m/>
    <m/>
    <m/>
    <m/>
    <m/>
    <m/>
    <m/>
    <m/>
    <m/>
  </r>
  <r>
    <n v="198"/>
    <s v="AGFC"/>
    <s v="3 - QC Complete"/>
    <n v="44263"/>
    <n v="44617"/>
    <s v="Structure fire, not attributable to PG&amp;E."/>
    <s v="\\fxshare-nas05\quotashare-fs01\ESA\5 - Ignition Tracking\2021_Ignition_QC_Folders\20210305_nan_nan_nan_1074877330"/>
    <s v=" "/>
    <m/>
    <m/>
    <m/>
    <m/>
    <m/>
    <s v="Not In Scope"/>
    <m/>
    <m/>
    <m/>
    <m/>
    <m/>
    <m/>
    <m/>
    <m/>
    <m/>
    <m/>
    <m/>
    <m/>
    <m/>
    <m/>
    <m/>
    <m/>
    <m/>
    <m/>
    <m/>
    <m/>
    <m/>
    <m/>
    <m/>
    <m/>
    <m/>
    <m/>
    <m/>
    <m/>
    <m/>
    <m/>
    <m/>
    <m/>
    <m/>
    <m/>
    <m/>
    <m/>
    <m/>
    <m/>
    <m/>
    <m/>
    <m/>
    <m/>
    <m/>
    <m/>
    <m/>
    <m/>
    <s v=" "/>
    <x v="295"/>
    <s v="17:09:00"/>
    <m/>
    <m/>
    <s v="FAS"/>
    <s v="N"/>
    <s v="N"/>
    <m/>
    <m/>
    <m/>
    <n v="1074877330"/>
    <m/>
    <m/>
    <m/>
    <m/>
    <s v=" "/>
    <x v="0"/>
    <x v="1"/>
    <s v="N"/>
    <s v="N"/>
    <s v="N"/>
    <s v="Structure fire, not attributable to PG&amp;E."/>
    <s v="Not PG&amp;E"/>
    <s v="Building"/>
    <m/>
    <m/>
    <m/>
    <s v="Structure-PG&amp;E only"/>
    <m/>
    <m/>
    <m/>
    <m/>
    <m/>
    <s v="Other Fire: Non-PG&amp;E related"/>
    <m/>
    <m/>
    <m/>
    <s v="Overhead"/>
    <x v="1"/>
    <m/>
    <m/>
    <m/>
    <s v=" "/>
    <x v="2"/>
    <n v="39.309268000000003"/>
    <n v="-121.030205"/>
    <s v="Nevada"/>
    <s v="BRUNSWICK 1103 "/>
    <n v="12000"/>
    <m/>
    <x v="0"/>
    <s v="Grass Valley FD"/>
    <s v="Conifer Forest"/>
    <m/>
    <m/>
    <s v="N"/>
    <m/>
    <m/>
    <n v="330"/>
    <m/>
    <s v="N"/>
    <s v="N"/>
    <m/>
    <m/>
    <s v="2021-03-09"/>
    <m/>
    <m/>
    <m/>
    <m/>
    <m/>
    <m/>
    <m/>
    <m/>
    <m/>
    <m/>
    <m/>
    <m/>
    <m/>
    <m/>
    <m/>
    <m/>
    <m/>
    <m/>
    <m/>
    <s v="  "/>
    <s v="SIERRA"/>
    <s v="GRASS VALLEY 04"/>
    <s v="17:09"/>
    <n v="44260"/>
    <m/>
    <n v="1074877330"/>
    <n v="18271"/>
    <s v="ROUND MOUNTAIN RANCH R"/>
    <s v="NEVADA CITY"/>
    <n v="39.309311999999998"/>
    <n v="-121.02928199999999"/>
    <s v="T2TRARO"/>
    <s v="RYAN, RUSSELL"/>
    <n v="152481103"/>
    <s v="20210305 18:58"/>
    <n v="1121"/>
    <m/>
    <s v="HOUSE STRUCTURE FIRE,  PGE SERVICE TO SHED SEPARATE STAND ALONE STRUCTURE METER TERMINATION PANEL."/>
    <s v="Y"/>
    <m/>
    <m/>
    <m/>
    <n v="39.309268000000003"/>
    <n v="-121.030205"/>
    <m/>
    <s v="GRASS VALLEY, JOHN CHURCH"/>
    <m/>
    <s v="N"/>
    <s v="Y"/>
    <s v="N"/>
    <s v="Clear"/>
    <m/>
    <s v="Private Land"/>
    <m/>
    <s v="Calm"/>
    <m/>
    <s v="3rd Party"/>
    <m/>
    <s v="Structure Only"/>
    <m/>
    <s v="Other (Comments)"/>
    <s v="GRASS VALLEY"/>
    <s v="Overhead"/>
    <m/>
    <s v="N"/>
    <m/>
    <m/>
    <m/>
    <m/>
    <m/>
    <m/>
    <s v="  "/>
    <m/>
    <m/>
    <m/>
    <m/>
    <m/>
    <m/>
    <m/>
    <m/>
    <m/>
    <m/>
    <m/>
    <m/>
    <m/>
    <m/>
    <m/>
    <m/>
    <m/>
    <m/>
    <m/>
    <m/>
    <m/>
    <m/>
    <m/>
    <m/>
    <m/>
    <m/>
    <m/>
    <m/>
    <m/>
    <m/>
    <m/>
    <m/>
    <m/>
    <m/>
    <m/>
    <m/>
    <m/>
    <m/>
    <m/>
    <m/>
    <m/>
    <m/>
    <m/>
    <m/>
    <m/>
    <m/>
    <m/>
  </r>
  <r>
    <n v="197"/>
    <s v="AGFC"/>
    <s v="3 - QC Complete"/>
    <n v="44263"/>
    <n v="44617"/>
    <s v="Structure fire, not attributable to PG&amp;E. Troubleman cut at pole for Fire Department."/>
    <s v="\\fxshare-nas05\quotashare-fs01\ESA\5 - Ignition Tracking\2021_Ignition_QC_Folders\20210305_nan_nan_nan_9914403"/>
    <s v=" "/>
    <m/>
    <m/>
    <m/>
    <m/>
    <m/>
    <s v="Not In Scope"/>
    <m/>
    <m/>
    <m/>
    <m/>
    <m/>
    <m/>
    <m/>
    <m/>
    <m/>
    <m/>
    <m/>
    <m/>
    <m/>
    <m/>
    <m/>
    <m/>
    <m/>
    <m/>
    <m/>
    <m/>
    <m/>
    <m/>
    <m/>
    <m/>
    <m/>
    <m/>
    <m/>
    <m/>
    <m/>
    <m/>
    <m/>
    <m/>
    <m/>
    <m/>
    <m/>
    <m/>
    <m/>
    <m/>
    <m/>
    <m/>
    <m/>
    <m/>
    <m/>
    <m/>
    <m/>
    <m/>
    <s v=" "/>
    <x v="295"/>
    <s v="06:30:00"/>
    <m/>
    <m/>
    <s v="FAS"/>
    <s v="N"/>
    <s v="N"/>
    <m/>
    <m/>
    <m/>
    <n v="9914403"/>
    <m/>
    <m/>
    <m/>
    <m/>
    <s v=" "/>
    <x v="0"/>
    <x v="1"/>
    <s v="N"/>
    <s v="N"/>
    <s v="N"/>
    <s v="Structure fire, not attributable to PG&amp;E. Troubleman cut at pole for Fire Department."/>
    <s v="Not PG&amp;E"/>
    <s v="Building"/>
    <m/>
    <m/>
    <m/>
    <s v="Structure-PG&amp;E only"/>
    <m/>
    <m/>
    <m/>
    <m/>
    <m/>
    <s v="Other Fire: Non-PG&amp;E related"/>
    <m/>
    <m/>
    <m/>
    <s v="Overhead"/>
    <x v="1"/>
    <m/>
    <m/>
    <m/>
    <s v=" "/>
    <x v="0"/>
    <n v="37.335281700000003"/>
    <n v="-121.8969067"/>
    <s v="Santa Clara"/>
    <s v="SAN JOSE B 1101 "/>
    <n v="12000"/>
    <m/>
    <x v="0"/>
    <s v="San Jose FD"/>
    <s v="Urban"/>
    <m/>
    <m/>
    <s v="N"/>
    <m/>
    <m/>
    <m/>
    <m/>
    <s v="N"/>
    <s v="N"/>
    <m/>
    <m/>
    <s v="2021-03-09"/>
    <m/>
    <m/>
    <m/>
    <m/>
    <m/>
    <m/>
    <m/>
    <m/>
    <m/>
    <m/>
    <m/>
    <m/>
    <m/>
    <m/>
    <m/>
    <m/>
    <m/>
    <m/>
    <m/>
    <s v="  "/>
    <s v="SAN JOSE"/>
    <s v="SAN JOSE 06"/>
    <s v="06:30"/>
    <n v="44260"/>
    <m/>
    <n v="9914403"/>
    <s v="UNKNOWN"/>
    <s v="PREMISES DO NOT CHANGE"/>
    <s v="SAN JOSE"/>
    <n v="37.343682000000001"/>
    <n v="-121.886898"/>
    <s v="J2TM1CI"/>
    <s v="CAMERON, MIKE"/>
    <m/>
    <s v="20210305 07:29"/>
    <n v="1120"/>
    <m/>
    <s v="cut at pole for fire dept."/>
    <s v="Y"/>
    <m/>
    <m/>
    <s v="37.3352817,-121.8969067,20.300000,3D"/>
    <m/>
    <m/>
    <m/>
    <s v="san jose fire dept."/>
    <m/>
    <s v="Y"/>
    <s v="Y"/>
    <s v="N"/>
    <s v="Clear"/>
    <m/>
    <s v="Structures"/>
    <m/>
    <s v="Calm"/>
    <m/>
    <s v="Unknown"/>
    <m/>
    <s v="Structure Only"/>
    <m/>
    <s v="Fire Dept"/>
    <m/>
    <s v="Overhead"/>
    <m/>
    <s v="N"/>
    <m/>
    <m/>
    <m/>
    <m/>
    <m/>
    <m/>
    <s v="  "/>
    <m/>
    <m/>
    <m/>
    <m/>
    <m/>
    <m/>
    <m/>
    <m/>
    <m/>
    <m/>
    <m/>
    <m/>
    <m/>
    <m/>
    <m/>
    <m/>
    <m/>
    <m/>
    <m/>
    <m/>
    <m/>
    <m/>
    <m/>
    <m/>
    <m/>
    <m/>
    <m/>
    <m/>
    <m/>
    <m/>
    <m/>
    <m/>
    <m/>
    <m/>
    <m/>
    <m/>
    <m/>
    <m/>
    <m/>
    <m/>
    <m/>
    <m/>
    <m/>
    <m/>
    <m/>
    <m/>
    <m/>
  </r>
  <r>
    <n v="230"/>
    <s v="TLAL"/>
    <s v="3 - QC Complete"/>
    <n v="44313"/>
    <n v="44617"/>
    <s v="[No Fire - After Further Review: Arcing only]; OIS: 1268148; ILIS: 21-0032389; FOID: T005231328 (SANA); Fire Tab Not Filled Out; Circuit ID: 252611104, SAP ID: 100125069, Fuse Op ID: 648357"/>
    <s v="\\fxshare-nas05\quotashare-fs01\ESA\5 - Ignition Tracking\2021_Ignition_QC_Folders\20210304_1268148_21-0032389_nan_T005231328"/>
    <s v=" "/>
    <m/>
    <s v="TLAL"/>
    <s v="Create Time, Outage Date &amp; Time Added; Missed Ignition, CPUC Reportable Ignition, Attributable to PG&amp;E Assets, Burned Material Other Than PG&amp;E Assets, Fire Greater Than 1 Linear Meter, Ignition Source, Suspected Initiating Event Updated"/>
    <n v="44313"/>
    <m/>
    <s v="Not In Scope"/>
    <m/>
    <m/>
    <m/>
    <m/>
    <m/>
    <m/>
    <m/>
    <m/>
    <m/>
    <m/>
    <m/>
    <m/>
    <m/>
    <m/>
    <m/>
    <m/>
    <m/>
    <m/>
    <m/>
    <m/>
    <m/>
    <m/>
    <m/>
    <m/>
    <m/>
    <m/>
    <m/>
    <m/>
    <m/>
    <m/>
    <m/>
    <m/>
    <m/>
    <m/>
    <m/>
    <m/>
    <m/>
    <m/>
    <m/>
    <s v="Y"/>
    <n v="44313"/>
    <n v="44313"/>
    <s v="SANA"/>
    <s v="Scott Nakamura, SANA@pge.com, (661) 619-8772"/>
    <s v="Scott advised there was no fire, just arcing."/>
    <m/>
    <s v=" "/>
    <x v="296"/>
    <s v="15:58:00"/>
    <n v="44259"/>
    <s v="15:57:00"/>
    <s v="FAS"/>
    <s v="N"/>
    <s v="N"/>
    <n v="1268148"/>
    <s v="21-0032389"/>
    <m/>
    <s v="T005231328"/>
    <m/>
    <m/>
    <m/>
    <s v="NO PHOTO"/>
    <s v=" "/>
    <x v="0"/>
    <x v="1"/>
    <s v="N"/>
    <s v="N"/>
    <s v="N"/>
    <s v="On March 4, 2021 at 1707 hours, a PG&amp;E Troubleman patrolled the Midway 1104 Distribution Circuit number 252611104, in the Local Responsibility area between the second and third pole from the EOL east of 648357 in Buttonwillow. He found two of three blown (#1 and #3) at the 40OH type fused cutout number 648357 and arcing marks along a phone messenger and the 4 ACSR slack near the second span west of CGC 515613469939. He found marks of arcing, but no fire. Initial analysis indicates the arcing was caused by a third party truck with a tall load that snagged the phone line and brought it into contact with our primary overhead conductor near Buttonwillow Drive and Sullivan Road. The 116-minute outage affected ten customers. All the repairs were completed and the line was returned to service on March 4, 2021. This incident did not meet the reporting criteria, because there was no fire. This information is preliminary."/>
    <s v="Not PG&amp;E"/>
    <m/>
    <m/>
    <m/>
    <s v="D"/>
    <s v="&lt;3 meters of linear travel"/>
    <m/>
    <m/>
    <m/>
    <m/>
    <m/>
    <s v="No Fire"/>
    <m/>
    <m/>
    <m/>
    <s v="Overhead"/>
    <x v="0"/>
    <m/>
    <m/>
    <m/>
    <s v=" "/>
    <x v="0"/>
    <n v="35.416600000000003"/>
    <n v="-119.48287000000001"/>
    <s v="Kern"/>
    <s v="MIDWAY 1104 "/>
    <n v="12000"/>
    <m/>
    <x v="0"/>
    <s v="Kern County FD"/>
    <s v="Agriculture"/>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196"/>
    <s v="AGFC"/>
    <s v="3 - QC Complete"/>
    <n v="44259"/>
    <n v="44617"/>
    <s v="Other fire not attributable to PG&amp;E. Burnt pole as a result of the third party fire. "/>
    <s v="\\fxshare-nas05\quotashare-fs01\ESA\5 - Ignition Tracking\2021_Ignition_QC_Folders\20210304_nan_nan_nan_T005230759"/>
    <s v=" "/>
    <m/>
    <m/>
    <m/>
    <m/>
    <m/>
    <s v="Not In Scope"/>
    <m/>
    <m/>
    <m/>
    <m/>
    <m/>
    <m/>
    <m/>
    <m/>
    <m/>
    <m/>
    <m/>
    <m/>
    <m/>
    <m/>
    <m/>
    <m/>
    <m/>
    <m/>
    <m/>
    <m/>
    <m/>
    <m/>
    <m/>
    <m/>
    <m/>
    <m/>
    <m/>
    <m/>
    <m/>
    <m/>
    <m/>
    <m/>
    <m/>
    <m/>
    <m/>
    <m/>
    <m/>
    <m/>
    <m/>
    <m/>
    <m/>
    <m/>
    <m/>
    <m/>
    <m/>
    <m/>
    <s v=" "/>
    <x v="296"/>
    <s v="08:11:00"/>
    <m/>
    <m/>
    <s v="FAS"/>
    <s v="N"/>
    <s v="N"/>
    <m/>
    <m/>
    <m/>
    <s v="T005230759"/>
    <m/>
    <m/>
    <m/>
    <m/>
    <s v=" "/>
    <x v="0"/>
    <x v="1"/>
    <s v="N"/>
    <s v="N"/>
    <s v="N"/>
    <s v="Other fire not attributable to PG&amp;E. Burnt pole as a result of the third party fire. "/>
    <s v="Not PG&amp;E"/>
    <s v="Vegetation"/>
    <m/>
    <m/>
    <m/>
    <s v="Structure-PG&amp;E only"/>
    <s v="20x20ft around base of pole"/>
    <m/>
    <m/>
    <m/>
    <m/>
    <s v="Other Fire: Non-PG&amp;E related"/>
    <m/>
    <m/>
    <m/>
    <s v="Overhead"/>
    <x v="1"/>
    <m/>
    <m/>
    <m/>
    <s v=" "/>
    <x v="0"/>
    <n v="36.690734999999997"/>
    <n v="-120.358501"/>
    <s v="Fresno"/>
    <s v="MENDOTA 1102 "/>
    <n v="12000"/>
    <m/>
    <x v="0"/>
    <s v="Fresno FD"/>
    <s v="Agriculture"/>
    <m/>
    <m/>
    <s v="N"/>
    <m/>
    <m/>
    <m/>
    <m/>
    <s v="N"/>
    <s v="N"/>
    <m/>
    <m/>
    <s v="2021-03-05"/>
    <m/>
    <m/>
    <m/>
    <m/>
    <m/>
    <m/>
    <m/>
    <m/>
    <m/>
    <m/>
    <m/>
    <m/>
    <m/>
    <m/>
    <m/>
    <m/>
    <m/>
    <m/>
    <m/>
    <s v="  "/>
    <s v="YOSEMITE"/>
    <s v="LOS BANOS 01"/>
    <s v="08:11"/>
    <n v="44259"/>
    <m/>
    <s v="T005230759"/>
    <s v="UNKNOWN"/>
    <s v="SANTA FEE GRADE "/>
    <s v="MENDOTA"/>
    <m/>
    <m/>
    <s v="Y1TKMKS"/>
    <s v="KANE, KYLE"/>
    <m/>
    <s v="20210304 09:58"/>
    <n v="9110"/>
    <m/>
    <s v="Debris fire lit at base of pole. Pole burnt. Called for crew to replace pole."/>
    <s v="Y"/>
    <m/>
    <m/>
    <m/>
    <m/>
    <m/>
    <s v="F D not onsite upon arrival"/>
    <s v="Fresno F D"/>
    <s v="sap id- 101098529"/>
    <s v="N"/>
    <s v="Y"/>
    <m/>
    <s v="Clear"/>
    <m/>
    <s v="PG&amp;E Only"/>
    <s v="pole burnt and around pole burnt"/>
    <s v="Calm"/>
    <m/>
    <s v="3rd Party"/>
    <s v="debris fire caught pole on fire"/>
    <s v="Other (Comments)"/>
    <s v="20x20ft around base of pole"/>
    <s v="Fire Dept"/>
    <s v="Fresno F D"/>
    <s v="Overhead"/>
    <s v="Mainline Pole"/>
    <s v="Y"/>
    <s v="photos"/>
    <s v="PG&amp;E Employee"/>
    <s v="kyle kane (Troubleman)"/>
    <s v="OTHER"/>
    <s v="POLE-WOOD"/>
    <s v="N"/>
    <s v="  "/>
    <m/>
    <m/>
    <m/>
    <m/>
    <m/>
    <m/>
    <m/>
    <m/>
    <m/>
    <m/>
    <m/>
    <m/>
    <m/>
    <m/>
    <m/>
    <m/>
    <m/>
    <m/>
    <m/>
    <m/>
    <m/>
    <m/>
    <m/>
    <m/>
    <m/>
    <m/>
    <m/>
    <m/>
    <m/>
    <m/>
    <m/>
    <m/>
    <m/>
    <m/>
    <m/>
    <m/>
    <m/>
    <m/>
    <m/>
    <m/>
    <m/>
    <m/>
    <m/>
    <m/>
    <m/>
    <m/>
    <m/>
  </r>
  <r>
    <n v="234"/>
    <s v="B1HE"/>
    <s v="3 - QC Complete"/>
    <n v="44313"/>
    <n v="44617"/>
    <s v="Service wire overloaded and burnt down."/>
    <s v="\\fxshare-nas05\quotashare-fs01\ESA\5 - Ignition Tracking\2021_Ignition_QC_Folders\20210303_nan_nan_nan_T005229727"/>
    <s v=" "/>
    <m/>
    <m/>
    <m/>
    <m/>
    <m/>
    <s v="Not In Scope"/>
    <m/>
    <m/>
    <m/>
    <m/>
    <m/>
    <m/>
    <m/>
    <m/>
    <m/>
    <m/>
    <m/>
    <m/>
    <m/>
    <m/>
    <m/>
    <m/>
    <m/>
    <m/>
    <m/>
    <m/>
    <m/>
    <m/>
    <m/>
    <m/>
    <m/>
    <m/>
    <m/>
    <m/>
    <m/>
    <m/>
    <m/>
    <m/>
    <m/>
    <m/>
    <m/>
    <m/>
    <m/>
    <m/>
    <m/>
    <m/>
    <m/>
    <m/>
    <m/>
    <m/>
    <m/>
    <m/>
    <s v=" "/>
    <x v="297"/>
    <s v="05:50:00"/>
    <m/>
    <m/>
    <s v="FAS"/>
    <s v="Y"/>
    <s v="N"/>
    <s v="TR7279046"/>
    <m/>
    <m/>
    <s v="T005229727"/>
    <m/>
    <m/>
    <m/>
    <m/>
    <s v=" "/>
    <x v="0"/>
    <x v="0"/>
    <s v="N"/>
    <s v="N"/>
    <s v="N"/>
    <s v="On March 3rd, 2021 at 0550 hours, a PG&amp;E Troubleman was dispatched to the Oakland C 1115 12 kv Distribution Circuit on 2nd St near Washington St, Oakland in response to a pole fire tag. Initial analysis indicates a secondary service wire had failed due to overloading causing an outage to one customer at 522 2nd St Oakland. There was no fire other than the service wire. The tman onsite made it safe and left the customer disconnected in order to have load calculations done before reconnect."/>
    <s v="PG&amp;E"/>
    <s v="Other"/>
    <s v="Service Drop"/>
    <s v="D"/>
    <s v="D"/>
    <s v="Structure-PG&amp;E only"/>
    <m/>
    <m/>
    <m/>
    <m/>
    <m/>
    <s v="Equipment - Overloaded"/>
    <s v="All types of equipment / facility failure"/>
    <s v="Conductor failure-all"/>
    <s v="Y"/>
    <s v="Overhead"/>
    <x v="3"/>
    <s v="Service Drop"/>
    <s v="Service"/>
    <n v="101357376"/>
    <s v=" "/>
    <x v="0"/>
    <n v="37.796875200199999"/>
    <n v="-122.2781292065"/>
    <s v="Alameda"/>
    <s v="OAKLAND C 1115 "/>
    <n v="12000"/>
    <m/>
    <x v="0"/>
    <s v="Self extinguished"/>
    <s v="Urban"/>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195"/>
    <s v="AGFC"/>
    <s v="3 - QC Complete"/>
    <n v="44259"/>
    <n v="44617"/>
    <s v="Third party brush fire got away from customer and burnt vegetation. Ignition is not attributable to PG&amp;E. "/>
    <s v="\\fxshare-nas05\quotashare-fs01\ESA\5 - Ignition Tracking\2021_Ignition_QC_Folders\20210303_nan_nan_nan_T005230548"/>
    <s v=" "/>
    <m/>
    <m/>
    <m/>
    <m/>
    <m/>
    <s v="Not In Scope"/>
    <m/>
    <m/>
    <m/>
    <m/>
    <m/>
    <m/>
    <m/>
    <m/>
    <m/>
    <m/>
    <m/>
    <m/>
    <m/>
    <m/>
    <m/>
    <m/>
    <m/>
    <m/>
    <m/>
    <m/>
    <m/>
    <m/>
    <m/>
    <m/>
    <m/>
    <m/>
    <m/>
    <m/>
    <m/>
    <m/>
    <m/>
    <m/>
    <m/>
    <m/>
    <m/>
    <m/>
    <m/>
    <m/>
    <m/>
    <m/>
    <m/>
    <m/>
    <m/>
    <m/>
    <m/>
    <m/>
    <s v=" "/>
    <x v="297"/>
    <s v="19:10:00"/>
    <m/>
    <m/>
    <s v="FAS"/>
    <s v="N"/>
    <s v="N"/>
    <m/>
    <m/>
    <m/>
    <s v="T005230548"/>
    <m/>
    <m/>
    <m/>
    <m/>
    <s v=" "/>
    <x v="0"/>
    <x v="1"/>
    <s v="N"/>
    <s v="N"/>
    <s v="N"/>
    <s v="Third party brush fire got away from customer and burnt vegetation. Ignition is not attributable to PG&amp;E. "/>
    <s v="Not PG&amp;E"/>
    <s v="Vegetation"/>
    <m/>
    <m/>
    <m/>
    <s v="Structure-PG&amp;E only"/>
    <m/>
    <m/>
    <m/>
    <m/>
    <m/>
    <s v="Other Fire: Non-PG&amp;E related"/>
    <m/>
    <m/>
    <m/>
    <s v="Overhead"/>
    <x v="1"/>
    <m/>
    <m/>
    <m/>
    <s v=" "/>
    <x v="0"/>
    <n v="39.490938999999997"/>
    <n v="-122.02853"/>
    <s v="Glenn"/>
    <s v="JACINTO 1102"/>
    <n v="12000"/>
    <m/>
    <x v="0"/>
    <s v="Glenn FD"/>
    <s v="Water"/>
    <m/>
    <m/>
    <s v="N"/>
    <m/>
    <m/>
    <m/>
    <m/>
    <s v="N"/>
    <s v="N"/>
    <m/>
    <m/>
    <s v="2021-03-05"/>
    <m/>
    <m/>
    <m/>
    <m/>
    <m/>
    <m/>
    <m/>
    <m/>
    <m/>
    <m/>
    <m/>
    <m/>
    <m/>
    <m/>
    <m/>
    <m/>
    <m/>
    <m/>
    <m/>
    <s v="  "/>
    <s v="NORTH VALLEY"/>
    <s v="ORLAND"/>
    <s v="19:10"/>
    <n v="44258"/>
    <m/>
    <s v="T005230548"/>
    <s v="UNKNOWN"/>
    <s v=" CTY RD  WW"/>
    <s v="GLENN"/>
    <m/>
    <m/>
    <s v="V3TGJGE"/>
    <s v="GARRETSON, GREG"/>
    <m/>
    <s v="20210303 21:35"/>
    <n v="9111"/>
    <m/>
    <s v="NO OUTAGE.  3RD PARTY BRUSH FIRE GOT AWAY AND BURNED TREES ADJACENT TO PGE FACILITIES - PGE CALLED FOR SAFETY CALL BY GLENN FD.  "/>
    <s v="Y"/>
    <m/>
    <m/>
    <m/>
    <n v="39.490938999999997"/>
    <n v="-122.02853"/>
    <m/>
    <s v="GLENN FD"/>
    <m/>
    <s v="N"/>
    <s v="N"/>
    <m/>
    <s v="Clear"/>
    <m/>
    <s v="Private Land"/>
    <m/>
    <s v="Calm"/>
    <m/>
    <s v="3rd Party"/>
    <m/>
    <s v="0.25 - 10 Acres"/>
    <m/>
    <s v="Fire Dept"/>
    <m/>
    <s v="Overhead"/>
    <m/>
    <s v="N"/>
    <m/>
    <m/>
    <m/>
    <s v="OTHER"/>
    <s v="CONDUCTOR, OVERHEAD"/>
    <s v="N"/>
    <s v="  "/>
    <m/>
    <m/>
    <m/>
    <m/>
    <m/>
    <m/>
    <m/>
    <m/>
    <m/>
    <m/>
    <m/>
    <m/>
    <m/>
    <m/>
    <m/>
    <m/>
    <m/>
    <m/>
    <m/>
    <m/>
    <m/>
    <m/>
    <m/>
    <m/>
    <m/>
    <m/>
    <m/>
    <m/>
    <m/>
    <m/>
    <m/>
    <m/>
    <m/>
    <m/>
    <m/>
    <m/>
    <m/>
    <m/>
    <m/>
    <m/>
    <m/>
    <m/>
    <m/>
    <m/>
    <m/>
    <m/>
    <m/>
  </r>
  <r>
    <n v="194"/>
    <s v="AGFC"/>
    <s v="3 - QC Complete"/>
    <n v="44259"/>
    <n v="44617"/>
    <s v="Duplicate of Index 193. Structure fire, not attributable to PG&amp;E. Sevice disconnected."/>
    <s v="\\fxshare-nas05\quotashare-fs01\ESA\5 - Ignition Tracking\2021_Ignition_QC_Folders\20210303_nan_nan_nan_1286571394"/>
    <s v=" "/>
    <m/>
    <m/>
    <m/>
    <m/>
    <m/>
    <s v="Not In Scope"/>
    <m/>
    <m/>
    <m/>
    <m/>
    <m/>
    <m/>
    <m/>
    <m/>
    <m/>
    <m/>
    <m/>
    <m/>
    <m/>
    <m/>
    <m/>
    <m/>
    <m/>
    <m/>
    <m/>
    <m/>
    <m/>
    <m/>
    <m/>
    <m/>
    <m/>
    <m/>
    <m/>
    <m/>
    <m/>
    <m/>
    <m/>
    <m/>
    <m/>
    <m/>
    <m/>
    <m/>
    <m/>
    <m/>
    <m/>
    <m/>
    <m/>
    <m/>
    <m/>
    <m/>
    <m/>
    <m/>
    <s v=" "/>
    <x v="297"/>
    <s v="17:08:00"/>
    <m/>
    <m/>
    <s v="FAS"/>
    <s v="N"/>
    <s v="Y"/>
    <m/>
    <m/>
    <m/>
    <n v="1286571394"/>
    <m/>
    <m/>
    <m/>
    <m/>
    <s v=" "/>
    <x v="0"/>
    <x v="1"/>
    <s v="N"/>
    <s v="N"/>
    <s v="N"/>
    <s v="Duplicate of Index 193. Structure fire, not attributable to PG&amp;E. Sevice disconnected."/>
    <s v="Not PG&amp;E"/>
    <s v="Building"/>
    <m/>
    <m/>
    <m/>
    <s v="Structure-PG&amp;E only"/>
    <m/>
    <m/>
    <m/>
    <m/>
    <m/>
    <s v="Duplicate"/>
    <m/>
    <m/>
    <m/>
    <s v="Overhead"/>
    <x v="1"/>
    <m/>
    <m/>
    <m/>
    <s v=" "/>
    <x v="0"/>
    <n v="38.758194000000003"/>
    <n v="-121.16972199999999"/>
    <s v="Placer"/>
    <s v="HORSESHOE 1101"/>
    <n v="12000"/>
    <m/>
    <x v="0"/>
    <s v="South Placer Fire District"/>
    <s v="Urban"/>
    <m/>
    <m/>
    <s v="N"/>
    <m/>
    <m/>
    <m/>
    <m/>
    <s v="N"/>
    <s v="N"/>
    <m/>
    <m/>
    <s v="2021-03-05"/>
    <m/>
    <m/>
    <m/>
    <m/>
    <m/>
    <m/>
    <m/>
    <m/>
    <m/>
    <m/>
    <m/>
    <m/>
    <m/>
    <m/>
    <m/>
    <m/>
    <m/>
    <m/>
    <m/>
    <s v="  "/>
    <s v="SIERRA"/>
    <s v="ROSEVILLE 01"/>
    <s v="17:08"/>
    <n v="44258"/>
    <m/>
    <n v="1286571394"/>
    <n v="7405"/>
    <s v="SHELBORNE DR"/>
    <s v="GRANITE BAY"/>
    <n v="38.758553000000013"/>
    <n v="-121.169562"/>
    <s v="T1TRWTG"/>
    <s v="TURNEY, RJ"/>
    <n v="152571101"/>
    <s v="20210303 17:44"/>
    <n v="2640"/>
    <n v="1"/>
    <s v="disconnected svc in splice box due to structure fire, removed meter"/>
    <s v="Y"/>
    <m/>
    <m/>
    <m/>
    <n v="38.758194000000003"/>
    <n v="-121.16972199999999"/>
    <m/>
    <s v="South Placer Fire District"/>
    <m/>
    <s v="N"/>
    <s v="Y"/>
    <s v="N"/>
    <s v="Clear"/>
    <m/>
    <s v="Structures"/>
    <m/>
    <s v="Calm"/>
    <m/>
    <s v="Unknown"/>
    <m/>
    <s v="Structure Only"/>
    <m/>
    <s v="Fire Dept"/>
    <m/>
    <s v="Underbuild"/>
    <m/>
    <s v="N"/>
    <m/>
    <m/>
    <m/>
    <m/>
    <m/>
    <m/>
    <s v="  "/>
    <m/>
    <m/>
    <m/>
    <m/>
    <m/>
    <m/>
    <m/>
    <m/>
    <m/>
    <m/>
    <m/>
    <m/>
    <m/>
    <m/>
    <m/>
    <m/>
    <m/>
    <m/>
    <m/>
    <m/>
    <m/>
    <m/>
    <m/>
    <m/>
    <m/>
    <m/>
    <m/>
    <m/>
    <m/>
    <m/>
    <m/>
    <m/>
    <m/>
    <m/>
    <m/>
    <m/>
    <m/>
    <m/>
    <m/>
    <m/>
    <m/>
    <m/>
    <m/>
    <m/>
    <m/>
    <m/>
    <m/>
  </r>
  <r>
    <n v="193"/>
    <s v="AGFC"/>
    <s v="3 - QC Complete"/>
    <n v="44259"/>
    <n v="44617"/>
    <s v="Structure fire, not attributable to PG&amp;E."/>
    <s v="\\fxshare-nas05\quotashare-fs01\ESA\5 - Ignition Tracking\2021_Ignition_QC_Folders\20210303_nan_nan_nan_1281830832"/>
    <s v=" "/>
    <m/>
    <m/>
    <m/>
    <m/>
    <m/>
    <s v="Not In Scope"/>
    <m/>
    <m/>
    <m/>
    <m/>
    <m/>
    <m/>
    <m/>
    <m/>
    <m/>
    <m/>
    <m/>
    <m/>
    <m/>
    <m/>
    <m/>
    <m/>
    <m/>
    <m/>
    <m/>
    <m/>
    <m/>
    <m/>
    <m/>
    <m/>
    <m/>
    <m/>
    <m/>
    <m/>
    <m/>
    <m/>
    <m/>
    <m/>
    <m/>
    <m/>
    <m/>
    <m/>
    <m/>
    <m/>
    <m/>
    <m/>
    <m/>
    <m/>
    <m/>
    <m/>
    <m/>
    <m/>
    <s v=" "/>
    <x v="297"/>
    <s v="16:51:00"/>
    <m/>
    <m/>
    <s v="FAS"/>
    <s v="N"/>
    <s v="N"/>
    <m/>
    <m/>
    <m/>
    <n v="1281830832"/>
    <m/>
    <m/>
    <m/>
    <m/>
    <s v=" "/>
    <x v="0"/>
    <x v="1"/>
    <s v="N"/>
    <s v="N"/>
    <s v="N"/>
    <s v="Structure fire, not attributable to PG&amp;E."/>
    <s v="Not PG&amp;E"/>
    <s v="Building"/>
    <m/>
    <m/>
    <m/>
    <s v="&lt;3 meters of linear travel"/>
    <m/>
    <m/>
    <m/>
    <m/>
    <m/>
    <s v="Other Fire: Non-PG&amp;E related"/>
    <m/>
    <m/>
    <m/>
    <s v="Overhead"/>
    <x v="1"/>
    <m/>
    <m/>
    <m/>
    <s v=" "/>
    <x v="0"/>
    <n v="38.758194000000003"/>
    <n v="-121.16972199999999"/>
    <s v="Placer"/>
    <s v="HORSESHOE 1101"/>
    <n v="12000"/>
    <m/>
    <x v="0"/>
    <s v="South Placer Fire District"/>
    <s v="Urban"/>
    <m/>
    <m/>
    <s v="N"/>
    <m/>
    <m/>
    <m/>
    <m/>
    <s v="N"/>
    <s v="N"/>
    <m/>
    <m/>
    <s v="2021-03-05"/>
    <m/>
    <m/>
    <m/>
    <m/>
    <m/>
    <m/>
    <m/>
    <m/>
    <m/>
    <m/>
    <m/>
    <m/>
    <m/>
    <m/>
    <m/>
    <m/>
    <m/>
    <m/>
    <m/>
    <s v="  "/>
    <s v="SIERRA"/>
    <s v="ROSEVILLE 01"/>
    <s v="16:51"/>
    <n v="44258"/>
    <m/>
    <n v="1281830832"/>
    <n v="7405"/>
    <s v="SHELBORNE DR"/>
    <s v="GRANITE BAY"/>
    <n v="38.758553000000013"/>
    <n v="-121.169562"/>
    <s v="T1TRWTG"/>
    <s v="TURNEY, RJ"/>
    <n v="152571101"/>
    <s v="20210303 17:23"/>
    <n v="1121"/>
    <m/>
    <s v="Structure fire only, disconnected underground svc at splice box as per requested by fire department"/>
    <s v="Y"/>
    <m/>
    <m/>
    <m/>
    <n v="38.758194000000003"/>
    <n v="-121.16972199999999"/>
    <m/>
    <s v="South Placer Fire District"/>
    <m/>
    <s v="N"/>
    <s v="Y"/>
    <s v="N"/>
    <s v="Clear"/>
    <m/>
    <s v="Structures"/>
    <m/>
    <s v="Calm"/>
    <m/>
    <s v="Unknown"/>
    <m/>
    <s v="Structure Only"/>
    <m/>
    <s v="Fire Dept"/>
    <m/>
    <s v="Underbuild"/>
    <m/>
    <s v="N"/>
    <m/>
    <m/>
    <m/>
    <m/>
    <m/>
    <m/>
    <s v="  "/>
    <m/>
    <m/>
    <m/>
    <m/>
    <m/>
    <m/>
    <m/>
    <m/>
    <m/>
    <m/>
    <m/>
    <m/>
    <m/>
    <m/>
    <m/>
    <m/>
    <m/>
    <m/>
    <m/>
    <m/>
    <m/>
    <m/>
    <m/>
    <m/>
    <m/>
    <m/>
    <m/>
    <m/>
    <m/>
    <m/>
    <m/>
    <m/>
    <m/>
    <m/>
    <m/>
    <m/>
    <m/>
    <m/>
    <m/>
    <m/>
    <m/>
    <m/>
    <m/>
    <m/>
    <m/>
    <m/>
    <m/>
  </r>
  <r>
    <n v="192"/>
    <s v="AGFC"/>
    <s v="3 - QC Complete"/>
    <n v="44259"/>
    <n v="44617"/>
    <s v="Structure fire, not attributable to PG&amp;E. Service disconnect. Non comp equip."/>
    <s v="\\fxshare-nas05\quotashare-fs01\ESA\5 - Ignition Tracking\2021_Ignition_QC_Folders\20210303_nan_nan_nan_2075733659"/>
    <s v=" "/>
    <m/>
    <m/>
    <m/>
    <m/>
    <m/>
    <s v="Not In Scope"/>
    <m/>
    <m/>
    <m/>
    <m/>
    <m/>
    <m/>
    <m/>
    <m/>
    <m/>
    <m/>
    <m/>
    <m/>
    <m/>
    <m/>
    <m/>
    <m/>
    <m/>
    <m/>
    <m/>
    <m/>
    <m/>
    <m/>
    <m/>
    <m/>
    <m/>
    <m/>
    <m/>
    <m/>
    <m/>
    <m/>
    <m/>
    <m/>
    <m/>
    <m/>
    <m/>
    <m/>
    <m/>
    <m/>
    <m/>
    <m/>
    <m/>
    <m/>
    <m/>
    <m/>
    <m/>
    <m/>
    <s v=" "/>
    <x v="297"/>
    <s v="03:58:00"/>
    <m/>
    <m/>
    <s v="FAS"/>
    <s v="N"/>
    <s v="N"/>
    <m/>
    <m/>
    <m/>
    <n v="2075733659"/>
    <m/>
    <m/>
    <m/>
    <m/>
    <s v=" "/>
    <x v="0"/>
    <x v="1"/>
    <s v="N"/>
    <s v="N"/>
    <s v="N"/>
    <s v="Structure fire, not attributable to PG&amp;E. Service disconnect. Non comp equip."/>
    <s v="Not PG&amp;E"/>
    <s v="Building"/>
    <m/>
    <m/>
    <m/>
    <s v="Structure-only"/>
    <m/>
    <m/>
    <m/>
    <m/>
    <m/>
    <s v="Other Fire: Non-PG&amp;E related"/>
    <m/>
    <m/>
    <m/>
    <s v="Overhead"/>
    <x v="1"/>
    <m/>
    <m/>
    <m/>
    <s v=" "/>
    <x v="0"/>
    <n v="37.345773299999998"/>
    <n v="-120.6838817"/>
    <s v="Merced"/>
    <s v="LIVINGSTON 1104 "/>
    <n v="12000"/>
    <m/>
    <x v="0"/>
    <s v="Cal Fire Merced County"/>
    <s v="Herbaceous"/>
    <m/>
    <m/>
    <s v="N"/>
    <m/>
    <m/>
    <m/>
    <m/>
    <s v="N"/>
    <s v="N"/>
    <m/>
    <m/>
    <s v="2021-03-05"/>
    <m/>
    <m/>
    <m/>
    <m/>
    <m/>
    <m/>
    <m/>
    <m/>
    <m/>
    <m/>
    <m/>
    <m/>
    <m/>
    <m/>
    <m/>
    <m/>
    <m/>
    <m/>
    <m/>
    <s v="  "/>
    <s v="YOSEMITE"/>
    <s v="MERCED 04"/>
    <s v="03:58"/>
    <n v="44258"/>
    <m/>
    <n v="2075733659"/>
    <n v="10871"/>
    <s v="BELL DR @ SE-NW-NW-8-7"/>
    <s v="LIVINGSTON"/>
    <n v="37.342429000000003"/>
    <n v="-120.685959"/>
    <s v="Y4TAWG2"/>
    <s v="GIBSON, ADAM"/>
    <n v="252261104"/>
    <s v="20210303 04:58"/>
    <n v="2640"/>
    <m/>
    <s v="structure fire CHK PGE volts 121.3 120.2  looks like fire started at wall heater ran attic "/>
    <s v="Y"/>
    <m/>
    <m/>
    <s v="37.3457733,-120.6838817,43.700000,2D"/>
    <m/>
    <m/>
    <s v="Looks like started at wall heater fire ran attic disconnected service at pole"/>
    <s v="Cal Fire Merced County/ Bubba Slate"/>
    <m/>
    <s v="N"/>
    <s v="Y"/>
    <s v="N"/>
    <s v="Clear"/>
    <m/>
    <s v="Structures"/>
    <m/>
    <s v="Calm"/>
    <m/>
    <s v="Unknown"/>
    <m/>
    <s v="Structure Only"/>
    <m/>
    <s v="Cal Fire"/>
    <m/>
    <s v="Overhead"/>
    <m/>
    <s v="N"/>
    <m/>
    <m/>
    <m/>
    <m/>
    <m/>
    <m/>
    <s v="  "/>
    <m/>
    <m/>
    <m/>
    <m/>
    <m/>
    <m/>
    <m/>
    <m/>
    <m/>
    <m/>
    <m/>
    <m/>
    <m/>
    <m/>
    <m/>
    <m/>
    <m/>
    <m/>
    <m/>
    <m/>
    <m/>
    <m/>
    <m/>
    <m/>
    <m/>
    <m/>
    <m/>
    <m/>
    <m/>
    <m/>
    <m/>
    <m/>
    <m/>
    <m/>
    <m/>
    <m/>
    <m/>
    <m/>
    <m/>
    <m/>
    <m/>
    <m/>
    <m/>
    <m/>
    <m/>
    <m/>
    <m/>
  </r>
  <r>
    <n v="191"/>
    <s v="AGFC"/>
    <s v="3 - QC Complete"/>
    <n v="44259"/>
    <n v="44617"/>
    <s v="Structure fire, not attributable to PG&amp;E."/>
    <s v="\\fxshare-nas05\quotashare-fs01\ESA\5 - Ignition Tracking\2021_Ignition_QC_Folders\20210302_nan_nan_nan_8191767536"/>
    <s v=" "/>
    <m/>
    <m/>
    <m/>
    <m/>
    <m/>
    <s v="Not In Scope"/>
    <m/>
    <m/>
    <m/>
    <m/>
    <m/>
    <m/>
    <m/>
    <m/>
    <m/>
    <m/>
    <m/>
    <m/>
    <m/>
    <m/>
    <m/>
    <m/>
    <m/>
    <m/>
    <m/>
    <m/>
    <m/>
    <m/>
    <m/>
    <m/>
    <m/>
    <m/>
    <m/>
    <m/>
    <m/>
    <m/>
    <m/>
    <m/>
    <m/>
    <m/>
    <m/>
    <m/>
    <m/>
    <m/>
    <m/>
    <m/>
    <m/>
    <m/>
    <m/>
    <m/>
    <m/>
    <m/>
    <s v=" "/>
    <x v="298"/>
    <s v="07:31:00"/>
    <m/>
    <m/>
    <s v="FAS"/>
    <s v="N"/>
    <s v="N"/>
    <m/>
    <m/>
    <m/>
    <n v="8191767536"/>
    <m/>
    <m/>
    <m/>
    <m/>
    <s v=" "/>
    <x v="0"/>
    <x v="1"/>
    <s v="N"/>
    <s v="N"/>
    <s v="N"/>
    <s v="Structure fire, not attributable to PG&amp;E."/>
    <s v="Not PG&amp;E"/>
    <s v="Building"/>
    <m/>
    <m/>
    <m/>
    <s v="&lt;3 meters of linear travel"/>
    <s v="rear structure only"/>
    <m/>
    <m/>
    <m/>
    <m/>
    <s v="Other Fire: Non-PG&amp;E related"/>
    <m/>
    <m/>
    <m/>
    <s v="Overhead"/>
    <x v="1"/>
    <m/>
    <m/>
    <m/>
    <s v=" "/>
    <x v="0"/>
    <n v="38.257763300000001"/>
    <n v="-117.8087883"/>
    <s v="Santa Clara"/>
    <s v="SARATOGA 1109"/>
    <n v="12000"/>
    <m/>
    <x v="0"/>
    <s v="San Jose FD"/>
    <m/>
    <m/>
    <m/>
    <s v="N"/>
    <m/>
    <m/>
    <m/>
    <m/>
    <s v="N"/>
    <s v="N"/>
    <m/>
    <m/>
    <s v="2021-03-05"/>
    <m/>
    <m/>
    <m/>
    <m/>
    <m/>
    <m/>
    <m/>
    <m/>
    <m/>
    <m/>
    <m/>
    <m/>
    <m/>
    <m/>
    <m/>
    <m/>
    <m/>
    <m/>
    <m/>
    <s v="  "/>
    <s v="DEANZA"/>
    <s v="CUPERTINO 05"/>
    <s v="07:31"/>
    <n v="44257"/>
    <m/>
    <n v="8191767536"/>
    <n v="1155"/>
    <s v="HAZELWOOD AVE"/>
    <s v="CAMPBELL"/>
    <n v="37.276826"/>
    <n v="-121.96950200000001"/>
    <s v="C5TZRJ2"/>
    <s v="JAMES, ZACK"/>
    <n v="83371109"/>
    <s v="20210302 08:42"/>
    <n v="1120"/>
    <m/>
    <s v="structure fire ....space heater in rear house ...fire department on site .....fire cheif did not want electric meter removed ...ZRJ2"/>
    <s v="Y"/>
    <m/>
    <m/>
    <s v="38.2577633,-117.8087883,114.800000,2D"/>
    <m/>
    <m/>
    <m/>
    <s v="san jose fire dept"/>
    <m/>
    <s v="N"/>
    <s v="Y"/>
    <s v="N"/>
    <s v="Clear"/>
    <s v="partly cloudy 49 F"/>
    <s v="Structures"/>
    <s v="rear house of property"/>
    <s v="Calm"/>
    <s v="2mph"/>
    <s v="3rd Party"/>
    <s v="space heater over load"/>
    <s v="Structure Only"/>
    <s v="rear structure only"/>
    <s v="Fire Dept"/>
    <s v="San Jose"/>
    <s v="Overhead"/>
    <s v="ov/ subpanel in rear structureerhead service "/>
    <s v="N"/>
    <m/>
    <m/>
    <m/>
    <m/>
    <m/>
    <m/>
    <s v="  "/>
    <m/>
    <m/>
    <m/>
    <m/>
    <m/>
    <m/>
    <m/>
    <m/>
    <m/>
    <m/>
    <m/>
    <m/>
    <m/>
    <m/>
    <m/>
    <m/>
    <m/>
    <m/>
    <m/>
    <m/>
    <m/>
    <m/>
    <m/>
    <m/>
    <m/>
    <m/>
    <m/>
    <m/>
    <m/>
    <m/>
    <m/>
    <m/>
    <m/>
    <m/>
    <m/>
    <m/>
    <m/>
    <m/>
    <m/>
    <m/>
    <m/>
    <m/>
    <m/>
    <m/>
    <m/>
    <m/>
    <m/>
  </r>
  <r>
    <n v="236"/>
    <s v="AGFC"/>
    <s v="3 - QC Complete"/>
    <n v="44270"/>
    <n v="44617"/>
    <s v="Duplicate of index #183. BIRD GOT ACCROSS FIBERGLASS FISH ROD SUPPORTING DG AND FLASHED CAUSING APPROX 2ACRE GRASS FIRE"/>
    <s v="\\fxshare-nas05\quotashare-fs01\ESA\5 - Ignition Tracking\2021_Ignition_QC_Folders\20210301_nan_nan_nan_T005228521"/>
    <s v=" "/>
    <m/>
    <m/>
    <m/>
    <m/>
    <m/>
    <s v="Not In Scope"/>
    <m/>
    <m/>
    <m/>
    <m/>
    <m/>
    <m/>
    <m/>
    <m/>
    <m/>
    <m/>
    <m/>
    <m/>
    <m/>
    <m/>
    <m/>
    <m/>
    <m/>
    <m/>
    <m/>
    <m/>
    <m/>
    <m/>
    <m/>
    <m/>
    <m/>
    <m/>
    <m/>
    <m/>
    <m/>
    <m/>
    <m/>
    <m/>
    <m/>
    <m/>
    <m/>
    <m/>
    <m/>
    <m/>
    <m/>
    <m/>
    <m/>
    <m/>
    <m/>
    <m/>
    <m/>
    <m/>
    <s v=" "/>
    <x v="299"/>
    <s v="13:19:00"/>
    <m/>
    <m/>
    <s v="FAS"/>
    <s v="N"/>
    <s v="Y"/>
    <s v="TR7272892"/>
    <m/>
    <m/>
    <s v="T005228521"/>
    <m/>
    <m/>
    <m/>
    <m/>
    <s v=" "/>
    <x v="0"/>
    <x v="1"/>
    <s v="N"/>
    <s v="N"/>
    <s v="N"/>
    <s v="Duplicate of index #183. BIRD GOT ACCROSS FIBERGLASS FISH ROD SUPPORTING DG AND FLASHED CAUSING APPROX 2ACRE GRASS FIRE"/>
    <s v="Not PG&amp;E"/>
    <s v="Other"/>
    <m/>
    <m/>
    <m/>
    <s v="&lt;3 meters of linear travel"/>
    <m/>
    <m/>
    <m/>
    <m/>
    <m/>
    <s v="Duplicate"/>
    <m/>
    <m/>
    <m/>
    <s v="Overhead"/>
    <x v="1"/>
    <m/>
    <m/>
    <m/>
    <s v=" "/>
    <x v="1"/>
    <n v="35.545879999999997"/>
    <n v="-118.9634317"/>
    <s v="Kern"/>
    <s v="POSO MOUNTAIN 2104"/>
    <n v="21000"/>
    <m/>
    <x v="0"/>
    <s v="KERN CTY FRIE"/>
    <s v="Herbaceous"/>
    <m/>
    <m/>
    <s v="N"/>
    <m/>
    <m/>
    <n v="438"/>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190"/>
    <s v="AGFC"/>
    <s v="3 - QC Complete"/>
    <n v="44257"/>
    <n v="44617"/>
    <s v="Structure fire, not attributable to PG&amp;E. Service disconnected per Fire Department."/>
    <s v="\\fxshare-nas05\quotashare-fs01\ESA\5 - Ignition Tracking\2021_Ignition_QC_Folders\20210301_nan_nan_nan_995425259"/>
    <s v=" "/>
    <m/>
    <m/>
    <m/>
    <m/>
    <m/>
    <s v="Not In Scope"/>
    <m/>
    <m/>
    <m/>
    <m/>
    <m/>
    <m/>
    <m/>
    <m/>
    <m/>
    <m/>
    <m/>
    <m/>
    <m/>
    <m/>
    <m/>
    <m/>
    <m/>
    <m/>
    <m/>
    <m/>
    <m/>
    <m/>
    <m/>
    <m/>
    <m/>
    <m/>
    <m/>
    <m/>
    <m/>
    <m/>
    <m/>
    <m/>
    <m/>
    <m/>
    <m/>
    <m/>
    <m/>
    <m/>
    <m/>
    <m/>
    <m/>
    <m/>
    <m/>
    <m/>
    <m/>
    <m/>
    <s v=" "/>
    <x v="299"/>
    <s v="22:38:00"/>
    <m/>
    <m/>
    <s v="FAS"/>
    <s v="N"/>
    <s v="N"/>
    <m/>
    <m/>
    <m/>
    <n v="995425259"/>
    <m/>
    <m/>
    <m/>
    <m/>
    <s v=" "/>
    <x v="0"/>
    <x v="1"/>
    <s v="N"/>
    <s v="N"/>
    <s v="N"/>
    <s v="Structure fire, not attributable to PG&amp;E. Service disconnected per Fire Department."/>
    <s v="Not PG&amp;E"/>
    <s v="Building"/>
    <m/>
    <m/>
    <m/>
    <s v="Structure-only"/>
    <m/>
    <m/>
    <m/>
    <m/>
    <m/>
    <s v="Other Fire: Non-PG&amp;E related"/>
    <m/>
    <m/>
    <m/>
    <s v="Overhead"/>
    <x v="1"/>
    <m/>
    <m/>
    <m/>
    <s v=" "/>
    <x v="1"/>
    <n v="40.5524883"/>
    <n v="-122.18505330000001"/>
    <s v="Shasta"/>
    <s v="DESCHUTES 1101 "/>
    <n v="12000"/>
    <m/>
    <x v="0"/>
    <s v="Cal Fire Kyle Johnson 530-448-2419"/>
    <s v="Urban"/>
    <m/>
    <m/>
    <s v="N"/>
    <m/>
    <m/>
    <n v="246"/>
    <m/>
    <s v="N"/>
    <s v="N"/>
    <m/>
    <m/>
    <s v="2021-03-02"/>
    <m/>
    <m/>
    <m/>
    <m/>
    <m/>
    <m/>
    <m/>
    <m/>
    <m/>
    <m/>
    <m/>
    <m/>
    <m/>
    <m/>
    <m/>
    <m/>
    <m/>
    <m/>
    <m/>
    <s v="  "/>
    <s v="NORTH VALLEY"/>
    <s v="REDDING 01"/>
    <s v="22:38"/>
    <n v="44256"/>
    <m/>
    <n v="995425259"/>
    <n v="16443"/>
    <s v="TRAIL DR"/>
    <s v="REDDING"/>
    <n v="40.535456000000003"/>
    <n v="-122.452647"/>
    <s v="V8TSTO2"/>
    <s v="O'HAIRE, SEAN"/>
    <n v="103401102"/>
    <s v="20210302 03:48"/>
    <n v="2640"/>
    <m/>
    <s v="removed service and meter per fire chief"/>
    <s v="Y"/>
    <m/>
    <m/>
    <s v="40.5524883,-122.1850533,148.000000,3D"/>
    <m/>
    <m/>
    <m/>
    <s v="kyle johnson 530-448-2419"/>
    <m/>
    <s v="Y"/>
    <s v="N"/>
    <s v="N"/>
    <s v="Clear"/>
    <m/>
    <s v="Structures"/>
    <m/>
    <s v="Calm"/>
    <m/>
    <s v="Unknown"/>
    <m/>
    <s v="Structure Only"/>
    <m/>
    <s v="Cal Fire"/>
    <m/>
    <s v="Overhead"/>
    <m/>
    <s v="Y"/>
    <s v="service and meter removed   photos taken"/>
    <s v="PG&amp;E Employee"/>
    <m/>
    <m/>
    <m/>
    <m/>
    <s v="  "/>
    <m/>
    <m/>
    <m/>
    <m/>
    <m/>
    <m/>
    <m/>
    <m/>
    <m/>
    <m/>
    <m/>
    <m/>
    <m/>
    <m/>
    <m/>
    <m/>
    <m/>
    <m/>
    <m/>
    <m/>
    <m/>
    <m/>
    <m/>
    <m/>
    <m/>
    <m/>
    <m/>
    <m/>
    <m/>
    <m/>
    <m/>
    <m/>
    <m/>
    <m/>
    <m/>
    <m/>
    <m/>
    <m/>
    <m/>
    <m/>
    <m/>
    <m/>
    <m/>
    <m/>
    <m/>
    <m/>
    <m/>
  </r>
  <r>
    <n v="189"/>
    <s v="AGFC"/>
    <s v="3 - QC Complete"/>
    <n v="44257"/>
    <n v="44617"/>
    <s v="Structure fire, not attributable to PG&amp;E. Service disconnected per Fire Department."/>
    <s v="\\fxshare-nas05\quotashare-fs01\ESA\5 - Ignition Tracking\2021_Ignition_QC_Folders\20210301_1265084_nan_nan_T005228870"/>
    <s v=" "/>
    <m/>
    <m/>
    <m/>
    <m/>
    <m/>
    <s v="Not In Scope"/>
    <m/>
    <m/>
    <m/>
    <m/>
    <m/>
    <m/>
    <m/>
    <m/>
    <m/>
    <m/>
    <m/>
    <m/>
    <m/>
    <m/>
    <m/>
    <m/>
    <m/>
    <m/>
    <m/>
    <m/>
    <m/>
    <m/>
    <m/>
    <m/>
    <m/>
    <m/>
    <m/>
    <m/>
    <m/>
    <m/>
    <m/>
    <m/>
    <m/>
    <m/>
    <m/>
    <m/>
    <m/>
    <m/>
    <m/>
    <m/>
    <m/>
    <m/>
    <m/>
    <m/>
    <m/>
    <m/>
    <s v=" "/>
    <x v="299"/>
    <s v="21:00:00"/>
    <n v="44256"/>
    <s v="21:00:00"/>
    <s v="FAS"/>
    <s v="N"/>
    <s v="N"/>
    <n v="1265084"/>
    <m/>
    <m/>
    <s v="T005228870"/>
    <m/>
    <m/>
    <m/>
    <m/>
    <s v=" "/>
    <x v="0"/>
    <x v="1"/>
    <s v="N"/>
    <s v="N"/>
    <s v="N"/>
    <s v="Structure fire, not attributable to PG&amp;E. Service disconnected per Fire Department."/>
    <s v="Not PG&amp;E"/>
    <s v="Building"/>
    <m/>
    <m/>
    <m/>
    <s v="Structure-only"/>
    <m/>
    <m/>
    <m/>
    <m/>
    <m/>
    <s v="Other Fire: Non-PG&amp;E related"/>
    <m/>
    <m/>
    <m/>
    <s v="Subsurface"/>
    <x v="1"/>
    <m/>
    <m/>
    <m/>
    <s v=" "/>
    <x v="0"/>
    <n v="40.680721699999999"/>
    <n v="-122.3506567"/>
    <s v="Shasta"/>
    <s v="STILLWATER 1101 "/>
    <n v="12000"/>
    <m/>
    <x v="0"/>
    <s v="Cal Fire Devin Owens 530-275-3003"/>
    <s v="Urban"/>
    <m/>
    <m/>
    <s v="N"/>
    <m/>
    <m/>
    <n v="246"/>
    <m/>
    <s v="N"/>
    <s v="N"/>
    <m/>
    <m/>
    <s v="2021-03-02"/>
    <m/>
    <m/>
    <m/>
    <m/>
    <m/>
    <m/>
    <m/>
    <m/>
    <m/>
    <m/>
    <m/>
    <m/>
    <m/>
    <m/>
    <m/>
    <m/>
    <m/>
    <m/>
    <m/>
    <s v="  "/>
    <s v="NORTH VALLEY"/>
    <s v="REDDING 01"/>
    <s v="21:00"/>
    <n v="44256"/>
    <n v="1265084"/>
    <s v="T005228870"/>
    <n v="13867"/>
    <s v="RIDGE VIEW RD"/>
    <s v="REDDING"/>
    <n v="40.691229999999997"/>
    <n v="-122.32067000000001"/>
    <s v="V8TSTO2"/>
    <s v="O'HAIRE, SEAN"/>
    <n v="103561101"/>
    <s v="20210301 22:40"/>
    <n v="9320"/>
    <m/>
    <s v="disconnected ug service per fire dept"/>
    <s v="Y"/>
    <m/>
    <m/>
    <s v="40.6807217,-122.3506567,241.000000,3D"/>
    <m/>
    <m/>
    <m/>
    <s v="devin owens 530-275-3003"/>
    <m/>
    <s v="N"/>
    <s v="N"/>
    <m/>
    <s v="Clear"/>
    <m/>
    <s v="Structures"/>
    <m/>
    <s v="Calm"/>
    <m/>
    <s v="Unknown"/>
    <m/>
    <s v="Structure Only"/>
    <m/>
    <s v="Cal Fire"/>
    <m/>
    <s v="Subsurface"/>
    <m/>
    <s v="Y"/>
    <s v="photos"/>
    <s v="PG&amp;E Employee"/>
    <m/>
    <m/>
    <m/>
    <s v="N"/>
    <s v="  "/>
    <m/>
    <m/>
    <m/>
    <m/>
    <m/>
    <m/>
    <m/>
    <m/>
    <m/>
    <m/>
    <m/>
    <m/>
    <m/>
    <m/>
    <m/>
    <m/>
    <m/>
    <m/>
    <m/>
    <m/>
    <m/>
    <m/>
    <m/>
    <m/>
    <m/>
    <m/>
    <m/>
    <m/>
    <m/>
    <m/>
    <m/>
    <m/>
    <m/>
    <m/>
    <m/>
    <m/>
    <m/>
    <m/>
    <m/>
    <m/>
    <m/>
    <m/>
    <m/>
    <m/>
    <m/>
    <m/>
    <m/>
  </r>
  <r>
    <n v="188"/>
    <s v="AGFC"/>
    <s v="3 - QC Complete"/>
    <n v="44291"/>
    <n v="44617"/>
    <s v="Center phase overhead primary conductor failed and ignited a small grass fire that was self extinguished. SAP Notification 120589552 created for damaged conductor. Ilis has the cause marked as 3rd party gunshot. 4/5 - KRJ7- Completed ignition. "/>
    <s v="\\fxshare-nas05\quotashare-fs01\ESA\5 - Ignition Tracking\2021_Ignition_QC_Folders\20210301_1264994_21-0030926_nan_T005228760"/>
    <s v=" "/>
    <m/>
    <m/>
    <m/>
    <m/>
    <s v="Exponent - Fault Analysis"/>
    <s v="Fault Tree"/>
    <s v="Not Required"/>
    <m/>
    <m/>
    <s v="Not Required"/>
    <m/>
    <m/>
    <m/>
    <m/>
    <m/>
    <m/>
    <m/>
    <s v="Not Required"/>
    <m/>
    <m/>
    <m/>
    <m/>
    <m/>
    <m/>
    <m/>
    <m/>
    <m/>
    <m/>
    <m/>
    <m/>
    <m/>
    <m/>
    <m/>
    <m/>
    <m/>
    <m/>
    <m/>
    <m/>
    <m/>
    <m/>
    <m/>
    <m/>
    <m/>
    <m/>
    <m/>
    <m/>
    <m/>
    <m/>
    <m/>
    <m/>
    <m/>
    <m/>
    <s v=" "/>
    <x v="299"/>
    <s v="17:08:00"/>
    <n v="44256"/>
    <s v="17:06:00"/>
    <s v="FAS"/>
    <s v="N"/>
    <s v="N"/>
    <n v="1264994"/>
    <s v="21-0030926"/>
    <m/>
    <s v="T005228760"/>
    <n v="120589552"/>
    <m/>
    <m/>
    <s v="PG&amp;E_188_Ignition_20210301_1.jpg"/>
    <s v=" "/>
    <x v="1"/>
    <x v="0"/>
    <s v="Y"/>
    <s v="Y"/>
    <s v="N"/>
    <s v="On March 1, 2021 at 1708 hours, a PG&amp;E Troubleman was dispatched to the Sand Creek 1103 12kV Distribution Circuit in the vicinity of Ripple Lane and Sand Creek Road, Squaw Valley in response to an outage and wire down. Initial analysis indicates third party contact caused the ignition. A gunshot contacted the primary center phase, resulting in a wire down and ignition. The ensuing fire was 1 meter - &lt; 3 meters in size and the fire was self-extinguished. PG&amp;E Crew replaced the center phase of 4ACSR primary conductor on March 1, 2021."/>
    <s v="PG&amp;E"/>
    <s v="Vegetation"/>
    <m/>
    <s v="D"/>
    <s v="D"/>
    <s v="&lt;3 meters of linear travel"/>
    <m/>
    <m/>
    <m/>
    <m/>
    <m/>
    <s v="Contact - 3rd Party"/>
    <s v="Contact from object"/>
    <s v="Contact from Object - Other"/>
    <s v="N"/>
    <s v="Overhead"/>
    <x v="0"/>
    <s v="Conductor - Primary"/>
    <s v="Conductor - Primary"/>
    <n v="100689498"/>
    <s v=" "/>
    <x v="1"/>
    <n v="36.680025999999998"/>
    <n v="-119.186561"/>
    <s v="Fresno"/>
    <s v="SAND CREEK 1103"/>
    <n v="12000"/>
    <m/>
    <x v="1"/>
    <s v="Self Extinguished"/>
    <s v="Herbaceous"/>
    <m/>
    <m/>
    <s v="N"/>
    <m/>
    <m/>
    <n v="430"/>
    <m/>
    <s v="N"/>
    <s v="N"/>
    <m/>
    <m/>
    <s v="2021-03-02"/>
    <m/>
    <m/>
    <m/>
    <m/>
    <m/>
    <m/>
    <m/>
    <m/>
    <m/>
    <m/>
    <m/>
    <m/>
    <m/>
    <m/>
    <m/>
    <m/>
    <m/>
    <m/>
    <m/>
    <s v="  "/>
    <s v="FRESNO"/>
    <s v="DINUBA 03"/>
    <s v="17:09"/>
    <n v="44256"/>
    <n v="1264994"/>
    <s v="T005228760"/>
    <n v="37007"/>
    <s v="SAND CREEK RD"/>
    <s v="SQUAW VALLEY"/>
    <n v="36.675870000000003"/>
    <n v="-119.18711999999999"/>
    <s v="F3TAAO9"/>
    <s v="OAXACA, AL"/>
    <n v="254601103"/>
    <s v="20210301 23:53"/>
    <n v="9260"/>
    <m/>
    <s v="F3TAAO9 FOUND PRIMARY WIRE DOWN CENTER PHASE 4ACSR, MADE EC TAG AND CALLED FOR A CREW"/>
    <s v="Y"/>
    <n v="3"/>
    <s v="\\fxshare-nas05\quotashare-fs01\ESA\5 - Ignition Tracking\Fire_Tab_Attachment_Files"/>
    <m/>
    <n v="36.680025999999998"/>
    <n v="-119.186561"/>
    <m/>
    <m/>
    <n v="100689498"/>
    <s v="N"/>
    <s v="Y"/>
    <m/>
    <s v="Clear"/>
    <m/>
    <s v="County Land"/>
    <m/>
    <s v="Calm"/>
    <m/>
    <s v="PG&amp;E Equipment"/>
    <m/>
    <s v="1 meter - &lt; 3 meters"/>
    <m/>
    <s v="Self Extinguished"/>
    <m/>
    <s v="Overhead"/>
    <m/>
    <s v="N"/>
    <m/>
    <m/>
    <m/>
    <s v="OVERHEAD"/>
    <s v="CONDUCTOR, OVERHEAD"/>
    <s v="N"/>
    <s v="  "/>
    <s v="Unplanned"/>
    <s v="Fresno"/>
    <s v="Dinuba"/>
    <s v="254601103, SAND CREEK-1103"/>
    <s v="21-0030926"/>
    <s v="Unplanned"/>
    <s v="Clear;32-90 F"/>
    <s v="872 1 of 3 Phases Open"/>
    <n v="294553"/>
    <s v="NO"/>
    <s v="Force Out"/>
    <s v="Sustained"/>
    <s v="No"/>
    <s v="799118"/>
    <s v="OH"/>
    <s v="Line Recloser"/>
    <n v="1264994"/>
    <s v="Conductor, Overhead, Broken, wire on ground"/>
    <s v="99"/>
    <s v="03/01/21 20:47"/>
    <m/>
    <s v="A/F 37341 RIPPLE LN 1/N"/>
    <s v="3 POLES LOAD SDE OF LR 799118"/>
    <s v="SW 7420BP CLOSE|LR 7420 OPEN|SW 7420SB OPEN"/>
    <m/>
    <m/>
    <s v="No"/>
    <s v="3rd Party, Gun Shot"/>
    <m/>
    <s v="No"/>
    <n v="1"/>
    <n v="1"/>
    <s v="OCH1"/>
    <s v="Distribution Circuit"/>
    <s v="TMR8"/>
    <s v="03/01/21 17:06"/>
    <s v="TMR8"/>
    <s v="03/02/21 01:54"/>
    <s v="03/02/21 02:29"/>
    <s v="Yes"/>
    <n v="1608765"/>
    <s v="21-0030926"/>
    <m/>
    <m/>
    <m/>
    <m/>
    <m/>
  </r>
  <r>
    <n v="183"/>
    <s v="TLAL"/>
    <s v="3 - QC Complete"/>
    <n v="44273"/>
    <n v="44617"/>
    <s v="Bird got across fiberglass fish rod supporting DG, causing an arc flash which ignited an approximately 2-acre grass fire. Bird form was sent in with corrective action. OIS: TR7272892, 1265023; FOID: T005228521; ILIS: 21-0030937; TMAN: K1TJ8M6 (Joshua Mason); Division: Kern; Circuit ID: 253642104, SAP ID: 110527045; Bird Type: Other bird with curved beak and sharp talons; Bird Condition: Burned; Fire Lat/Long: 35.545898, -118.963470; Pic 4"/>
    <s v="\\fxshare-nas05\quotashare-fs01\ESA\5 - Ignition Tracking\2021_Ignition_QC_Folders\20210301_nan_nan_nan_T005228521"/>
    <s v=" "/>
    <s v="Y"/>
    <s v="TLAL"/>
    <s v="Outage Date &amp; Time, OIS, ILIS Added; Materials at Origin, Fire Lat/Long, Fire Suppressing Agency Updated"/>
    <n v="44502"/>
    <m/>
    <s v="Not Assigned"/>
    <s v="Not Required"/>
    <m/>
    <m/>
    <s v="Not Required"/>
    <m/>
    <m/>
    <m/>
    <m/>
    <m/>
    <m/>
    <m/>
    <s v="Not Required"/>
    <m/>
    <m/>
    <m/>
    <m/>
    <m/>
    <m/>
    <m/>
    <m/>
    <m/>
    <m/>
    <m/>
    <m/>
    <m/>
    <m/>
    <m/>
    <m/>
    <m/>
    <m/>
    <m/>
    <m/>
    <m/>
    <m/>
    <m/>
    <m/>
    <m/>
    <m/>
    <m/>
    <m/>
    <m/>
    <m/>
    <m/>
    <m/>
    <m/>
    <m/>
    <s v=" "/>
    <x v="299"/>
    <s v="13:19:00"/>
    <n v="44256"/>
    <s v="10:57:00"/>
    <s v="FAS"/>
    <s v="N"/>
    <s v="N"/>
    <s v="TR7272892, 1265023"/>
    <s v=" 21-0030937"/>
    <m/>
    <s v="T005228521"/>
    <m/>
    <m/>
    <m/>
    <s v="PG&amp;E_183_Ignition_20210301_4.jpg"/>
    <s v=" "/>
    <x v="1"/>
    <x v="0"/>
    <s v="Y"/>
    <s v="Y"/>
    <s v="N"/>
    <s v="On March 1, 2021 at 1435 hours, a PG&amp;E Troubleman patrolled the Poso Mountain 2104 21kV Distribution Circuit number 253642104, in the Tier 2 State Responsibility area on Granite Road, two miles north on the west side of Round Mountain Road in Halfway House, California. He observed an open circuit breaker, a recently extinguished fire, and a burnt dead bird. Initial analysis indicates the ignition was due to aviary contact with PG&amp;E equipment. A bird with a curved beak and sharp talons was found and it reportedly went across the fiberglass fish rod supporting the DG, which resulted in an arc flash and an ignited. Upon further inspection, he also noticed the guy rod appeared less than 5&quot; from the conductor and submitted the potential infraction via email. The Kern County Fire Department responded to and extinguished the 2-acre grass fire. The momentary outage affected 14 customers. The line was returned to service on March 1, 2021. This information is preliminary."/>
    <s v="PG&amp;E"/>
    <s v="Vegetation"/>
    <m/>
    <s v="D"/>
    <s v="D"/>
    <s v="0.26-9.99"/>
    <m/>
    <m/>
    <m/>
    <m/>
    <m/>
    <s v="Contact - Animal - Bird"/>
    <s v="Contact from object"/>
    <s v="Animal contact"/>
    <s v="N"/>
    <s v="Overhead"/>
    <x v="0"/>
    <s v="Conductor - Primary"/>
    <s v="Conductor, Circuit Breaker"/>
    <n v="110527045"/>
    <s v=" "/>
    <x v="1"/>
    <n v="35.545898000000001"/>
    <n v="-118.96347"/>
    <s v="Kern"/>
    <s v="POSO MOUNTAIN 2104 "/>
    <n v="21000"/>
    <m/>
    <x v="0"/>
    <s v="Kern County FD"/>
    <s v="Herbaceous"/>
    <m/>
    <m/>
    <s v="N"/>
    <m/>
    <m/>
    <n v="438"/>
    <m/>
    <s v="N"/>
    <s v="N"/>
    <m/>
    <m/>
    <s v="2021-03-02"/>
    <m/>
    <m/>
    <m/>
    <m/>
    <m/>
    <m/>
    <m/>
    <m/>
    <m/>
    <m/>
    <m/>
    <m/>
    <m/>
    <m/>
    <m/>
    <m/>
    <m/>
    <m/>
    <m/>
    <s v="  "/>
    <s v="KERN"/>
    <s v="BAKERSFIELD 02"/>
    <s v="13:19"/>
    <n v="44256"/>
    <m/>
    <s v="T005228521"/>
    <s v="UNKNOWN"/>
    <s v="S GRANITE RD"/>
    <s v="BAKERSFIELD"/>
    <m/>
    <m/>
    <s v="K1TJ8M6"/>
    <s v="MASON, JOSHUA"/>
    <m/>
    <s v="20210301 15:00"/>
    <n v="9002"/>
    <m/>
    <s v="BIRD GOT ACCROSS FIBERGLASS FISH ROD SUPPORTING DG AND FLASHED CAUSING APPROX 2ACRE GRASS FIRE, BIRD FORM SENT IN W CORRECTIVE ACTION, EMAILS SENT TO SUP AND FIRE SPECIALIST"/>
    <s v="Y"/>
    <m/>
    <m/>
    <s v="35.5458800,-118.9634317,284.600000,2D"/>
    <m/>
    <m/>
    <m/>
    <s v="661-324-6551"/>
    <m/>
    <s v="N"/>
    <s v="Y"/>
    <m/>
    <s v="Clear"/>
    <m/>
    <s v="Private Land"/>
    <m/>
    <s v="Light"/>
    <m/>
    <s v="Vegetation"/>
    <m/>
    <s v="0.25 - 10 Acres"/>
    <m/>
    <s v="Fire Dept"/>
    <m/>
    <s v="Overhead"/>
    <m/>
    <s v="Y"/>
    <s v="PHOTOS"/>
    <s v="Other (Comments)"/>
    <s v="MASON/ T MAN "/>
    <s v="BIRD-FOUND"/>
    <s v="CONDUCTOR, OVERHEAD"/>
    <s v="N"/>
    <s v="  "/>
    <m/>
    <m/>
    <m/>
    <m/>
    <m/>
    <m/>
    <m/>
    <m/>
    <m/>
    <m/>
    <m/>
    <m/>
    <m/>
    <m/>
    <m/>
    <m/>
    <m/>
    <m/>
    <m/>
    <m/>
    <m/>
    <m/>
    <m/>
    <m/>
    <m/>
    <m/>
    <m/>
    <m/>
    <m/>
    <m/>
    <m/>
    <m/>
    <m/>
    <m/>
    <m/>
    <m/>
    <m/>
    <m/>
    <m/>
    <m/>
    <m/>
    <m/>
    <m/>
    <m/>
    <m/>
    <m/>
    <m/>
  </r>
  <r>
    <n v="182"/>
    <s v="AGFC"/>
    <s v="3 - QC Complete"/>
    <n v="44257"/>
    <n v="44617"/>
    <s v="Structure fire, not attributable to PG&amp;E. Fire started in garage. Service was cut in the clear."/>
    <s v="\\fxshare-nas05\quotashare-fs01\ESA\5 - Ignition Tracking\2021_Ignition_QC_Folders\20210301_nan_nan_nan_6175898323"/>
    <s v=" "/>
    <m/>
    <m/>
    <m/>
    <m/>
    <m/>
    <s v="Not In Scope"/>
    <m/>
    <m/>
    <m/>
    <m/>
    <m/>
    <m/>
    <m/>
    <m/>
    <m/>
    <m/>
    <m/>
    <m/>
    <m/>
    <m/>
    <m/>
    <m/>
    <m/>
    <m/>
    <m/>
    <m/>
    <m/>
    <m/>
    <m/>
    <m/>
    <m/>
    <m/>
    <m/>
    <m/>
    <m/>
    <m/>
    <m/>
    <m/>
    <m/>
    <m/>
    <m/>
    <m/>
    <m/>
    <m/>
    <m/>
    <m/>
    <m/>
    <m/>
    <m/>
    <m/>
    <m/>
    <m/>
    <s v=" "/>
    <x v="299"/>
    <s v="11:12:00"/>
    <m/>
    <m/>
    <s v="FAS"/>
    <s v="N"/>
    <s v="N"/>
    <m/>
    <m/>
    <m/>
    <n v="6175898323"/>
    <m/>
    <m/>
    <m/>
    <m/>
    <s v=" "/>
    <x v="0"/>
    <x v="1"/>
    <s v="N"/>
    <s v="N"/>
    <s v="N"/>
    <m/>
    <s v="Not PG&amp;E"/>
    <s v="Building"/>
    <m/>
    <m/>
    <m/>
    <s v="Structure-PG&amp;E only"/>
    <s v="FIRE BURNED PGE SERVICE IN THE CLEAR"/>
    <m/>
    <m/>
    <m/>
    <m/>
    <s v="Other Fire: Non-PG&amp;E related"/>
    <m/>
    <m/>
    <m/>
    <s v="Overhead"/>
    <x v="1"/>
    <m/>
    <m/>
    <m/>
    <s v=" "/>
    <x v="0"/>
    <n v="37.709874200000002"/>
    <n v="-122.45150940000001"/>
    <s v="San Francisco"/>
    <s v="SF H 1107"/>
    <n v="12000"/>
    <m/>
    <x v="0"/>
    <s v="San Francisco FD"/>
    <s v="Urban"/>
    <m/>
    <m/>
    <s v="N"/>
    <m/>
    <m/>
    <m/>
    <m/>
    <s v="N"/>
    <s v="N"/>
    <m/>
    <m/>
    <s v="2021-03-02"/>
    <m/>
    <m/>
    <m/>
    <m/>
    <m/>
    <m/>
    <m/>
    <m/>
    <m/>
    <m/>
    <m/>
    <m/>
    <m/>
    <m/>
    <m/>
    <m/>
    <m/>
    <m/>
    <m/>
    <s v="  "/>
    <s v="SAN FRANCISCO"/>
    <s v="SAN FRANCISCO 11"/>
    <s v="11:12"/>
    <n v="44256"/>
    <m/>
    <n v="6175898323"/>
    <n v="43"/>
    <s v="LAWRENCE AVE"/>
    <s v="SAN FRANCISC"/>
    <n v="37.709721999999999"/>
    <n v="-122.451458"/>
    <s v="R1TAXOC"/>
    <s v="OSTI, RANDY"/>
    <n v="22101107"/>
    <s v="20210301 12:45"/>
    <n v="2640"/>
    <m/>
    <s v="STRUCTURE FIRE; CUT SERVICE IN THE CLEAR/MADE SAFE"/>
    <s v="Y"/>
    <m/>
    <m/>
    <m/>
    <n v="37.709874200000002"/>
    <n v="-122.45150940000001"/>
    <m/>
    <s v="SFFD"/>
    <m/>
    <s v="N"/>
    <s v="Y"/>
    <s v="Y"/>
    <s v="Clear"/>
    <m/>
    <s v="Structures"/>
    <s v="HOUSE FIRE "/>
    <s v="Calm"/>
    <m/>
    <s v="3rd Party"/>
    <s v="FIRE APPEARED TO START IN GARAGE, NOT SURE OF CAUSE "/>
    <s v="Structure Only"/>
    <s v="FIRE BURNED PGE SERVICE IN THE CLEAR"/>
    <s v="Fire Dept"/>
    <s v="SFFD"/>
    <s v="Overhead"/>
    <s v="MIDSPAN DROP/REMOVED SAFELY AND COLLECTED"/>
    <s v="Y"/>
    <s v="PARTIAL SERVICE"/>
    <s v="PG&amp;E Employee"/>
    <s v="RANDY OSTI, AXOC"/>
    <m/>
    <m/>
    <m/>
    <s v="  "/>
    <m/>
    <m/>
    <m/>
    <m/>
    <m/>
    <m/>
    <m/>
    <m/>
    <m/>
    <m/>
    <m/>
    <m/>
    <m/>
    <m/>
    <m/>
    <m/>
    <m/>
    <m/>
    <m/>
    <m/>
    <m/>
    <m/>
    <m/>
    <m/>
    <m/>
    <m/>
    <m/>
    <m/>
    <m/>
    <m/>
    <m/>
    <m/>
    <m/>
    <m/>
    <m/>
    <m/>
    <m/>
    <m/>
    <m/>
    <m/>
    <m/>
    <m/>
    <m/>
    <m/>
    <m/>
    <m/>
    <m/>
  </r>
  <r>
    <n v="181"/>
    <s v="AGFC"/>
    <s v="3 - QC Complete"/>
    <n v="44257"/>
    <n v="44617"/>
    <s v="Stucture fire, not attributable to PG&amp;E. Comp Code: Fire Struc Non Comp Equip."/>
    <s v="\\fxshare-nas05\quotashare-fs01\ESA\5 - Ignition Tracking\2021_Ignition_QC_Folders\20210301_nan_nan_nan_8579617494"/>
    <s v=" "/>
    <m/>
    <m/>
    <m/>
    <m/>
    <m/>
    <s v="Not In Scope"/>
    <m/>
    <m/>
    <m/>
    <m/>
    <m/>
    <m/>
    <m/>
    <m/>
    <m/>
    <m/>
    <m/>
    <m/>
    <m/>
    <m/>
    <m/>
    <m/>
    <m/>
    <m/>
    <m/>
    <m/>
    <m/>
    <m/>
    <m/>
    <m/>
    <m/>
    <m/>
    <m/>
    <m/>
    <m/>
    <m/>
    <m/>
    <m/>
    <m/>
    <m/>
    <m/>
    <m/>
    <m/>
    <m/>
    <m/>
    <m/>
    <m/>
    <m/>
    <m/>
    <m/>
    <m/>
    <m/>
    <s v=" "/>
    <x v="299"/>
    <s v="03:27:00"/>
    <m/>
    <m/>
    <s v="FAS"/>
    <s v="N"/>
    <s v="N"/>
    <m/>
    <m/>
    <m/>
    <n v="8579617494"/>
    <m/>
    <m/>
    <m/>
    <m/>
    <s v=" "/>
    <x v="0"/>
    <x v="1"/>
    <s v="N"/>
    <s v="N"/>
    <s v="N"/>
    <s v="Stucture fire, not attributable to PG&amp;E. Comp Code: Fire Struc Non Comp Equip."/>
    <s v="Not PG&amp;E"/>
    <s v="Building"/>
    <m/>
    <m/>
    <m/>
    <s v="&lt;0.25"/>
    <s v="sEMI AND TRAILER DESTROYED"/>
    <m/>
    <m/>
    <m/>
    <m/>
    <s v="Other Fire: Non-PG&amp;E related"/>
    <m/>
    <m/>
    <m/>
    <s v="Other (Comments)"/>
    <x v="1"/>
    <m/>
    <m/>
    <m/>
    <s v=" "/>
    <x v="0"/>
    <n v="36.985875999999998"/>
    <n v="-120.64687499999999"/>
    <s v="Merced"/>
    <s v="DOS PALOS 1101 "/>
    <n v="12000"/>
    <m/>
    <x v="0"/>
    <s v="Cal Fire"/>
    <s v="Urban"/>
    <m/>
    <m/>
    <s v="N"/>
    <m/>
    <m/>
    <m/>
    <m/>
    <s v="N"/>
    <s v="N"/>
    <m/>
    <m/>
    <s v="2021-03-02"/>
    <m/>
    <m/>
    <m/>
    <m/>
    <m/>
    <m/>
    <m/>
    <m/>
    <m/>
    <m/>
    <m/>
    <m/>
    <m/>
    <m/>
    <m/>
    <m/>
    <m/>
    <m/>
    <m/>
    <s v="  "/>
    <s v="YOSEMITE"/>
    <s v="LOS BANOS 02"/>
    <s v="03:27"/>
    <n v="44256"/>
    <m/>
    <n v="8579617494"/>
    <n v="8611"/>
    <s v="BLOSSOM AVE"/>
    <s v="DOS PALOS"/>
    <n v="36.986012000000002"/>
    <n v="-120.64667799999999"/>
    <s v="Y1TKMKS"/>
    <s v="KANE, KYLE"/>
    <n v="254041101"/>
    <s v="20210301 04:53"/>
    <n v="1121"/>
    <m/>
    <s v="no attachment, fnd streetlight wire (duplex) coiled up with wire nut on the end. No pge problem.Disconnect idle but energized overhead duplex service."/>
    <s v="Y"/>
    <m/>
    <m/>
    <m/>
    <m/>
    <m/>
    <s v="information only. NO PGE ATTACHMENT"/>
    <s v="UNKNOWN IC LEFT "/>
    <m/>
    <s v="N"/>
    <s v="Y"/>
    <s v="N"/>
    <s v="Clear"/>
    <m/>
    <s v="Structures"/>
    <s v="TRAILER AND SEMI DESTROYED"/>
    <s v="Calm"/>
    <s v="ESE AT 4MPH"/>
    <s v="Unknown"/>
    <s v="NO SERVICE ATTACHED"/>
    <s v="Structure Only"/>
    <s v="sEMI AND TRAILER DESTROYED"/>
    <s v="Cal Fire"/>
    <s v="MERCED COUNTY"/>
    <s v="Other (Comments)"/>
    <s v="NO SERVICE"/>
    <s v="Y"/>
    <s v="PHOTOS"/>
    <s v="PG&amp;E Employee"/>
    <s v="KYLE KANE"/>
    <m/>
    <m/>
    <m/>
    <s v="  "/>
    <m/>
    <m/>
    <m/>
    <m/>
    <m/>
    <m/>
    <m/>
    <m/>
    <m/>
    <m/>
    <m/>
    <m/>
    <m/>
    <m/>
    <m/>
    <m/>
    <m/>
    <m/>
    <m/>
    <m/>
    <m/>
    <m/>
    <m/>
    <m/>
    <m/>
    <m/>
    <m/>
    <m/>
    <m/>
    <m/>
    <m/>
    <m/>
    <m/>
    <m/>
    <m/>
    <m/>
    <m/>
    <m/>
    <m/>
    <m/>
    <m/>
    <m/>
    <m/>
    <m/>
    <m/>
    <m/>
    <m/>
  </r>
  <r>
    <n v="180"/>
    <s v="S7RM"/>
    <s v="3 - QC Complete"/>
    <n v="44294"/>
    <n v="44617"/>
    <s v="Troubleman found vent valve blown off of overhead transformer and smoking internally. He reports it looked like oil hit the cutout which caused it to blow open. The ensuing fire was approx. 10' x 100'. 3/25 - No photos found in preliminary search and marked in column AB."/>
    <s v="\\fxshare-nas05\quotashare-fs01\ESA\5 - Ignition Tracking\2021_Ignition_QC_Folders\20210228_1264201_nan_nan_T005227751"/>
    <s v=" "/>
    <m/>
    <m/>
    <m/>
    <m/>
    <m/>
    <s v="Not In Scope"/>
    <m/>
    <m/>
    <m/>
    <m/>
    <m/>
    <m/>
    <m/>
    <m/>
    <m/>
    <m/>
    <m/>
    <m/>
    <m/>
    <m/>
    <m/>
    <m/>
    <m/>
    <m/>
    <m/>
    <m/>
    <m/>
    <m/>
    <m/>
    <m/>
    <m/>
    <m/>
    <m/>
    <m/>
    <m/>
    <m/>
    <m/>
    <m/>
    <m/>
    <m/>
    <m/>
    <m/>
    <m/>
    <m/>
    <m/>
    <m/>
    <m/>
    <m/>
    <m/>
    <m/>
    <m/>
    <m/>
    <s v=" "/>
    <x v="300"/>
    <s v="11:43:00"/>
    <n v="44255"/>
    <s v="11:43:00"/>
    <s v="FAS"/>
    <s v="N"/>
    <s v="N"/>
    <n v="1264201"/>
    <m/>
    <m/>
    <s v="T005227751"/>
    <n v="120584285"/>
    <m/>
    <m/>
    <s v="PG&amp;E_180_ignition_20210228_1.pdf"/>
    <s v=" "/>
    <x v="1"/>
    <x v="0"/>
    <s v="Y"/>
    <s v="Y"/>
    <s v="N"/>
    <s v="On Febuary 28th, 2021@ 12:07 hrs. a PG &amp;E troubleman was dispatched to the Bogue 1106 12KV overhead distribution circuit near Hwy 99 and Sawtelle Ave. in Yuba City for a report of an overhead transformer which was smoking.  Initial analysis indicates that oil hit the cutout which caused it to blow open.  According to the Troubleman, the  pole was smoking and there was an ensuing small fire which extended into the vegetation.   The fire was approximately 10 x 100 feet in size and was extinguished by the Sutter FD.  Also according to the troubleman, the vent valve was blown out of tranformer and was smoking internally-it appeared that oil hit the cutout causing it to blow open and the troubleman found that both outside cutout doors were open and that the  pole was in &quot;good shape&quot;.  On 2/28/2021 @ 12:53 the PG &amp; E Troubleman replaced the pole bolt, the cutarm arm, 3 cutouts and transformer.  All information is preliminary.  "/>
    <s v="PG&amp;E"/>
    <s v="Vegetation"/>
    <m/>
    <s v="D"/>
    <s v="D"/>
    <s v="&lt;0.25"/>
    <s v="Overhead transformer smoking-small fire extended into vegetation. "/>
    <m/>
    <m/>
    <m/>
    <m/>
    <s v="Equipment - Overloaded"/>
    <s v="All types of equipment / facility failure"/>
    <s v="Transformer failure"/>
    <s v="Y"/>
    <s v="Overhead"/>
    <x v="0"/>
    <s v="Transformer"/>
    <s v="cutout arm, 3 cutouts, transformer"/>
    <s v="101311383, 101329529"/>
    <s v=" "/>
    <x v="0"/>
    <n v="39.056741700000003"/>
    <n v="-121.6302733"/>
    <s v="Sutter"/>
    <s v="BOGUE 1106"/>
    <n v="12000"/>
    <m/>
    <x v="0"/>
    <s v="Sutter FD"/>
    <s v="Agriculture"/>
    <m/>
    <m/>
    <s v="N"/>
    <m/>
    <m/>
    <m/>
    <m/>
    <s v="N"/>
    <s v="N"/>
    <m/>
    <m/>
    <s v="2021-03-02"/>
    <m/>
    <m/>
    <m/>
    <m/>
    <m/>
    <m/>
    <m/>
    <m/>
    <m/>
    <m/>
    <m/>
    <m/>
    <m/>
    <m/>
    <m/>
    <m/>
    <m/>
    <m/>
    <m/>
    <s v="  "/>
    <s v="SIERRA"/>
    <s v="MARYSVILLE 03"/>
    <s v="11:43"/>
    <n v="44255"/>
    <n v="1264201"/>
    <s v="T005227751"/>
    <n v="1020"/>
    <s v="OSWALD RD # L / PUMP"/>
    <s v="YUBA CITY"/>
    <n v="39.056559999999998"/>
    <n v="-121.6332"/>
    <s v="T3TADF0"/>
    <s v="FINLEY, ALAN"/>
    <n v="153781106"/>
    <s v="20210228 12:53"/>
    <n v="9111"/>
    <m/>
    <s v="FOUND FIRE OUT UPON ARRIVAL, POLE IN GOOD SHAPE. VENT VALVE BLOWN OUT OF TX &amp; INTERNALLY SMOKING. LOOKS LIKE VENT BLEW OUT &amp; OIL HIT CUTOUT CAUSING IT TO BLOW OPEN &amp; FOUND BOTH OUTSIDE C/O DOORS OPEN UPON ARRIVAL"/>
    <s v="Y"/>
    <m/>
    <m/>
    <s v="39.0567417,-121.6302733,6.400000,3D"/>
    <m/>
    <m/>
    <m/>
    <s v="Sutter Fire Department"/>
    <m/>
    <s v="N"/>
    <s v="Y"/>
    <m/>
    <s v="Clear"/>
    <m/>
    <s v="Private Land"/>
    <s v="BURND A DITCH 10'X100"/>
    <s v="Calm"/>
    <m/>
    <s v="PG&amp;E Equipment"/>
    <m/>
    <s v="1 meter - &lt; 3 meters"/>
    <m/>
    <s v="Sutter Fire Dept. "/>
    <m/>
    <s v="Overhead"/>
    <m/>
    <s v="Y"/>
    <s v="PHOTOS "/>
    <s v="PG&amp;E Employee"/>
    <m/>
    <s v="ELECTRICAL OVERLOAD"/>
    <s v="TRANSFORMER (OH)"/>
    <s v="N"/>
    <s v="  "/>
    <m/>
    <m/>
    <m/>
    <m/>
    <m/>
    <m/>
    <m/>
    <m/>
    <m/>
    <m/>
    <m/>
    <m/>
    <m/>
    <m/>
    <m/>
    <m/>
    <m/>
    <m/>
    <m/>
    <m/>
    <m/>
    <m/>
    <m/>
    <m/>
    <m/>
    <m/>
    <m/>
    <m/>
    <m/>
    <m/>
    <m/>
    <m/>
    <m/>
    <m/>
    <m/>
    <m/>
    <m/>
    <m/>
    <m/>
    <m/>
    <m/>
    <m/>
    <m/>
    <m/>
    <m/>
    <m/>
    <m/>
  </r>
  <r>
    <n v="179"/>
    <s v="AGFC"/>
    <s v="3 - QC Complete"/>
    <n v="44256"/>
    <n v="44617"/>
    <s v="Duplicate of index 178."/>
    <s v="\\fxshare-nas05\quotashare-fs01\ESA\5 - Ignition Tracking\2021_Ignition_QC_Folders\20210228_1264020_21-0030385_nan_T005227574"/>
    <s v=" "/>
    <m/>
    <m/>
    <m/>
    <m/>
    <m/>
    <s v="Not In Scope"/>
    <m/>
    <m/>
    <m/>
    <m/>
    <m/>
    <m/>
    <m/>
    <m/>
    <m/>
    <m/>
    <m/>
    <m/>
    <m/>
    <m/>
    <m/>
    <m/>
    <m/>
    <m/>
    <m/>
    <m/>
    <m/>
    <m/>
    <m/>
    <m/>
    <m/>
    <m/>
    <m/>
    <m/>
    <m/>
    <m/>
    <m/>
    <m/>
    <m/>
    <m/>
    <m/>
    <m/>
    <m/>
    <m/>
    <m/>
    <m/>
    <m/>
    <m/>
    <m/>
    <m/>
    <m/>
    <m/>
    <s v=" "/>
    <x v="300"/>
    <s v="01:51:00"/>
    <n v="44255"/>
    <s v="01:51:00"/>
    <s v="FAS"/>
    <s v="N"/>
    <s v="Y"/>
    <n v="1264020"/>
    <s v="21-0030385"/>
    <m/>
    <s v="T005227574"/>
    <m/>
    <m/>
    <m/>
    <m/>
    <s v=" "/>
    <x v="0"/>
    <x v="1"/>
    <s v="N"/>
    <s v="N"/>
    <s v="N"/>
    <s v="Duplicate of index 178."/>
    <s v="Not PG&amp;E"/>
    <s v="Building"/>
    <m/>
    <m/>
    <m/>
    <s v="Structure-only"/>
    <m/>
    <m/>
    <m/>
    <m/>
    <m/>
    <s v="Duplicate"/>
    <m/>
    <m/>
    <m/>
    <s v="Overhead"/>
    <x v="1"/>
    <m/>
    <m/>
    <m/>
    <s v=" "/>
    <x v="0"/>
    <n v="39.0532781"/>
    <n v="-122.9223932"/>
    <s v="Lake"/>
    <s v="HARTLEY 1101"/>
    <n v="12000"/>
    <m/>
    <x v="0"/>
    <s v="Lakeport FD"/>
    <s v="Urban"/>
    <m/>
    <m/>
    <s v="Y"/>
    <s v="River 2018"/>
    <m/>
    <n v="175"/>
    <m/>
    <s v="N"/>
    <s v="N"/>
    <m/>
    <m/>
    <s v="2021-03-02"/>
    <m/>
    <m/>
    <m/>
    <m/>
    <m/>
    <m/>
    <m/>
    <m/>
    <m/>
    <m/>
    <m/>
    <m/>
    <m/>
    <m/>
    <m/>
    <m/>
    <m/>
    <m/>
    <m/>
    <s v="  "/>
    <s v="NORTH COAST"/>
    <s v="LAKEPORT 01"/>
    <s v="01:51"/>
    <n v="44255"/>
    <n v="1264020"/>
    <s v="T005227574"/>
    <n v="1650"/>
    <s v="MELLOR DR"/>
    <s v="LAKEPORT"/>
    <n v="39.053130000000003"/>
    <n v="-122.92264"/>
    <s v="W7TEST7"/>
    <s v="THORNTON, ELLIS"/>
    <n v="43211101"/>
    <s v="20210228 02:07"/>
    <n v="9002"/>
    <n v="1"/>
    <s v="crew to replace bad sp tx"/>
    <s v="Y"/>
    <n v="3"/>
    <s v="\\fxshare-nas05\quotashare-fs01\ESA\5 - Ignition Tracking\Fire_Tab_Attachment_Files"/>
    <m/>
    <n v="39.0532781"/>
    <n v="-122.9223932"/>
    <m/>
    <s v="lakeport fire department 707-263-4396"/>
    <m/>
    <s v="N"/>
    <s v="Y"/>
    <m/>
    <s v="Clear"/>
    <m/>
    <s v="Structures"/>
    <m/>
    <s v="Calm"/>
    <m/>
    <s v="Unknown"/>
    <m/>
    <s v="Structure Only"/>
    <m/>
    <s v="Fire Dept"/>
    <m/>
    <s v="Overhead"/>
    <m/>
    <s v="N"/>
    <m/>
    <m/>
    <m/>
    <s v="OVERHEAD"/>
    <s v="TRANSFORMER (OH)"/>
    <s v="N"/>
    <s v="  "/>
    <s v="Unplanned"/>
    <s v="Humboldt"/>
    <s v="Ukiah"/>
    <s v="043211101, HARTLEY-1101"/>
    <s v="21-0030385"/>
    <s v="Unplanned"/>
    <s v="Clear;32-90 F"/>
    <s v="3"/>
    <s v="2394"/>
    <s v="NO"/>
    <s v="Line to Ground"/>
    <s v="Sustained"/>
    <s v="No"/>
    <s v="MTR#1009650826"/>
    <s v="OH"/>
    <s v="Transformer"/>
    <s v="1264020"/>
    <s v="Transformer (OH), Failed/Faulted"/>
    <m/>
    <s v="02/28/21 07:22"/>
    <m/>
    <s v="1650 MELLOR DRLAKEPORT95453"/>
    <s v="THORNTON, ELLIS/T2348-K3415: 1650 mellor"/>
    <m/>
    <m/>
    <m/>
    <s v="No"/>
    <s v="Equipment Failure/Involved, Overhead"/>
    <m/>
    <s v="No"/>
    <m/>
    <m/>
    <s v="W7TEST7"/>
    <s v="Transformer only"/>
    <s v="ERCK"/>
    <s v="02/27/21 23:58"/>
    <s v="Not Required"/>
    <s v="02/28/21 13:16"/>
    <m/>
    <s v="No"/>
    <s v="1608404"/>
    <s v="21-0030385"/>
    <m/>
    <m/>
    <m/>
    <m/>
    <m/>
  </r>
  <r>
    <n v="240"/>
    <s v="S7RM"/>
    <s v="3 - QC Complete"/>
    <n v="44309"/>
    <n v="44617"/>
    <s v="FAS states a pole was on fire due to vandalism. Did not mention who suppressed the fire and if it stayed isolated to PG&amp;E assets. Going to contact Tman for verification."/>
    <s v="\\fxshare-nas05\quotashare-fs01\ESA\5 - Ignition Tracking\2021_Ignition_QC_Folders\20210227_1263568_nan_nan_T005227281"/>
    <s v=" "/>
    <m/>
    <m/>
    <m/>
    <m/>
    <m/>
    <s v="Not In Scope"/>
    <m/>
    <m/>
    <m/>
    <m/>
    <m/>
    <m/>
    <m/>
    <m/>
    <m/>
    <m/>
    <m/>
    <m/>
    <m/>
    <m/>
    <m/>
    <m/>
    <m/>
    <m/>
    <m/>
    <m/>
    <m/>
    <m/>
    <m/>
    <m/>
    <m/>
    <m/>
    <m/>
    <m/>
    <m/>
    <m/>
    <m/>
    <m/>
    <m/>
    <m/>
    <m/>
    <m/>
    <m/>
    <m/>
    <m/>
    <s v="Y"/>
    <n v="44309"/>
    <n v="44309"/>
    <s v="EBL6"/>
    <s v="EBL6@pge.com"/>
    <m/>
    <m/>
    <s v=" "/>
    <x v="301"/>
    <s v="11:20:00"/>
    <n v="44254"/>
    <s v="11:20:00"/>
    <s v="FAS"/>
    <s v="Y"/>
    <s v="N"/>
    <n v="1263568"/>
    <m/>
    <m/>
    <s v="T005227281"/>
    <m/>
    <m/>
    <m/>
    <m/>
    <s v=" "/>
    <x v="0"/>
    <x v="0"/>
    <s v="N"/>
    <s v="N"/>
    <s v="N"/>
    <s v="On Febuary 27th, 2021 at 11:25 hrs. a PG &amp; E Troubleman was dispatched to the Oakland 1130 12KV Distribution circuit near 8th street in the City of Berkeley in response to a reported pole fire allegedly due to an act of vandalism.   Upon the Troubleman's arrival the fire had already been suppressed by the Berkely Fire Department.   Initial analysis indicates that the pole fire was an act of vandalism and according to the troubleman, the ignition was a &quot;surface  burn&quot;,  it was confined to PG &amp; E assets only, less than 1 Meter in size and  with no extension into the surrounding area and he also confirmed that the ignition  was an act of vandalism.   The responding troubleman determined that the pole was still in servicable condition and no EC notification tag was created for this incident.  "/>
    <s v="PG&amp;E"/>
    <s v="Other"/>
    <s v="Pole "/>
    <s v="D"/>
    <s v="D"/>
    <s v="Structure-only"/>
    <s v="&quot;surface burn on Pole&quot;"/>
    <m/>
    <m/>
    <m/>
    <m/>
    <s v="Contact - 3rd Party"/>
    <s v="Contact from object"/>
    <s v="Vandalism"/>
    <s v="Y"/>
    <s v="Overhead"/>
    <x v="0"/>
    <s v="Pole"/>
    <s v="Surface of Pole"/>
    <n v="12041130"/>
    <s v=" "/>
    <x v="0"/>
    <n v="37.859600996899999"/>
    <n v="-122.2925798526"/>
    <s v="Alameda"/>
    <s v="OAKLAND D 1130 "/>
    <n v="12000"/>
    <m/>
    <x v="0"/>
    <m/>
    <s v="Urban"/>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178"/>
    <s v="CFMD"/>
    <s v="3 - QC Complete"/>
    <n v="44320"/>
    <n v="44617"/>
    <s v="Initial EIR: EI210227A – Lakeport – Property Damage – Summary [Lisa Brewer was assigned the EIR investigator on 03/09/21]: On March 8, 2021 PG&amp;E received a property damage claim from a third-party insurance company alleging PG&amp;E equipment caused a garage fire which also caused damage to the attached house. This occurred on February 27, 2021 near Page Drive and Mellor Drive in Lakeport. The claim alleges that PG&amp;E equipment caused damage to the property served by the Hartley 1101 12 kV Overhead Distribution Circuit. This incident is being reported under the Property Damage criteria, as the damage is expected to exceed $50,000. This information is preliminary. Structure fire, with unknown cause. Unsure if PG&amp;E assets were attributable to the ignition. AGFC notes: 7/28/2021 - Status of this incident has been updated to Not attributable to PG&amp;E assets as the 20-day report shows there was no evidence pointing to PG&amp;E as the cause of the ignition event. Please see the completed 20 day report for additional details. "/>
    <s v="\\fxshare-nas05\quotashare-fs01\ESA\5 - Ignition Tracking\2021_Ignition_QC_Folders\20210227_nan_nan_nan_3474188749"/>
    <s v=" "/>
    <m/>
    <m/>
    <m/>
    <m/>
    <m/>
    <s v="Not In Scope"/>
    <m/>
    <m/>
    <m/>
    <m/>
    <m/>
    <m/>
    <m/>
    <m/>
    <m/>
    <m/>
    <m/>
    <m/>
    <m/>
    <m/>
    <m/>
    <m/>
    <m/>
    <m/>
    <m/>
    <m/>
    <m/>
    <m/>
    <m/>
    <m/>
    <m/>
    <m/>
    <m/>
    <m/>
    <m/>
    <m/>
    <m/>
    <m/>
    <m/>
    <m/>
    <m/>
    <m/>
    <m/>
    <m/>
    <m/>
    <m/>
    <m/>
    <m/>
    <m/>
    <m/>
    <m/>
    <m/>
    <s v=" "/>
    <x v="301"/>
    <s v="22:49:00"/>
    <m/>
    <m/>
    <s v="FAS"/>
    <s v="N"/>
    <s v="N"/>
    <n v="1264020"/>
    <s v="21-0030385"/>
    <m/>
    <s v="3474188749, T005227574"/>
    <m/>
    <m/>
    <s v="EI210227A"/>
    <s v="PG&amp;E_178_IGNITION_20210227_3.jpg"/>
    <s v=" "/>
    <x v="0"/>
    <x v="1"/>
    <s v="N"/>
    <s v="N"/>
    <s v="N"/>
    <s v="This ignition event was found to not be attributable to PG&amp;E assets. Please see the completed EIR 20 day report for additonal details regarding this event. This information is preliminary."/>
    <s v="Not PG&amp;E"/>
    <s v="Building"/>
    <m/>
    <m/>
    <m/>
    <s v="Structure-only"/>
    <m/>
    <m/>
    <m/>
    <m/>
    <m/>
    <s v="Other Fire: Non-PG&amp;E related"/>
    <m/>
    <m/>
    <m/>
    <s v="Overhead"/>
    <x v="1"/>
    <m/>
    <m/>
    <m/>
    <s v=" "/>
    <x v="0"/>
    <n v="39.0532781"/>
    <n v="-122.9223932"/>
    <s v="Lake"/>
    <s v="HARTLEY 1101"/>
    <n v="12000"/>
    <m/>
    <x v="0"/>
    <s v="Lakeport FD"/>
    <s v="Urban"/>
    <m/>
    <m/>
    <s v="Y"/>
    <s v="River 2018"/>
    <m/>
    <n v="175"/>
    <m/>
    <s v="N"/>
    <s v="N"/>
    <m/>
    <m/>
    <s v="2021-03-02"/>
    <m/>
    <m/>
    <m/>
    <m/>
    <m/>
    <m/>
    <m/>
    <m/>
    <m/>
    <m/>
    <m/>
    <m/>
    <m/>
    <m/>
    <m/>
    <m/>
    <m/>
    <m/>
    <m/>
    <s v="  "/>
    <s v="NORTH COAST"/>
    <s v="LAKEPORT 01"/>
    <s v="22:49"/>
    <n v="44254"/>
    <m/>
    <n v="3474188749"/>
    <n v="1650"/>
    <s v="MELLOR DR"/>
    <s v="LAKEPORT"/>
    <n v="39.052599000000001"/>
    <n v="-122.923132"/>
    <s v="W7TEST7"/>
    <s v="THORNTON, ELLIS"/>
    <n v="43211101"/>
    <s v="20210228 00:05"/>
    <n v="1123"/>
    <m/>
    <s v="structure fire at residence cut at pole and removed service. tx will also need to be replaced"/>
    <s v="Y"/>
    <m/>
    <m/>
    <m/>
    <n v="39.0532781"/>
    <n v="-122.9223932"/>
    <m/>
    <s v="lakeport fire department 707-263-4396"/>
    <m/>
    <s v="N"/>
    <s v="Y"/>
    <s v="Y"/>
    <s v="Clear"/>
    <m/>
    <s v="Structures"/>
    <m/>
    <s v="Calm"/>
    <m/>
    <s v="Unknown"/>
    <m/>
    <s v="Structure Only"/>
    <m/>
    <s v="Fire Dept"/>
    <m/>
    <s v="Overhead"/>
    <m/>
    <s v="N"/>
    <m/>
    <m/>
    <m/>
    <m/>
    <m/>
    <m/>
    <s v="  "/>
    <m/>
    <m/>
    <m/>
    <m/>
    <m/>
    <m/>
    <m/>
    <m/>
    <m/>
    <m/>
    <m/>
    <m/>
    <m/>
    <m/>
    <m/>
    <m/>
    <m/>
    <m/>
    <m/>
    <m/>
    <m/>
    <m/>
    <m/>
    <m/>
    <m/>
    <m/>
    <m/>
    <m/>
    <m/>
    <m/>
    <m/>
    <m/>
    <m/>
    <m/>
    <m/>
    <m/>
    <m/>
    <m/>
    <m/>
    <m/>
    <m/>
    <m/>
    <m/>
    <m/>
    <m/>
    <m/>
    <m/>
  </r>
  <r>
    <n v="177"/>
    <s v="AGFC"/>
    <s v="3 - QC Complete"/>
    <n v="44256"/>
    <n v="44617"/>
    <s v="Structure fire, not attributable to PG&amp;E. Possibly started by outlet, per customer."/>
    <s v="\\fxshare-nas05\quotashare-fs01\ESA\5 - Ignition Tracking\2021_Ignition_QC_Folders\20210227_nan_nan_nan_672630390"/>
    <s v=" "/>
    <m/>
    <m/>
    <m/>
    <m/>
    <m/>
    <s v="Not In Scope"/>
    <m/>
    <m/>
    <m/>
    <m/>
    <m/>
    <m/>
    <m/>
    <m/>
    <m/>
    <m/>
    <m/>
    <m/>
    <m/>
    <m/>
    <m/>
    <m/>
    <m/>
    <m/>
    <m/>
    <m/>
    <m/>
    <m/>
    <m/>
    <m/>
    <m/>
    <m/>
    <m/>
    <m/>
    <m/>
    <m/>
    <m/>
    <m/>
    <m/>
    <m/>
    <m/>
    <m/>
    <m/>
    <m/>
    <m/>
    <m/>
    <m/>
    <m/>
    <m/>
    <m/>
    <m/>
    <m/>
    <s v=" "/>
    <x v="301"/>
    <s v="16:37:00"/>
    <m/>
    <m/>
    <s v="FAS"/>
    <s v="N"/>
    <s v="N"/>
    <m/>
    <m/>
    <m/>
    <n v="672630390"/>
    <m/>
    <m/>
    <m/>
    <m/>
    <s v=" "/>
    <x v="0"/>
    <x v="1"/>
    <s v="N"/>
    <s v="N"/>
    <s v="N"/>
    <s v="Structure fire, not attributable to PG&amp;E. Possibly started by outlet, per customer."/>
    <s v="Not PG&amp;E"/>
    <s v="Building"/>
    <m/>
    <m/>
    <m/>
    <s v="&lt;3 meters of linear travel"/>
    <m/>
    <m/>
    <m/>
    <m/>
    <m/>
    <s v="Other Fire: Non-PG&amp;E related"/>
    <m/>
    <m/>
    <m/>
    <s v="Overhead"/>
    <x v="1"/>
    <m/>
    <m/>
    <m/>
    <s v=" "/>
    <x v="0"/>
    <n v="34.957668300000002"/>
    <n v="-120.437245"/>
    <s v="Santa Barbara"/>
    <s v="SANTA MARIA 1112 "/>
    <n v="12000"/>
    <m/>
    <x v="0"/>
    <s v="Santa Maria FD"/>
    <s v="Urban"/>
    <m/>
    <m/>
    <s v="N"/>
    <m/>
    <m/>
    <m/>
    <m/>
    <s v="N"/>
    <s v="N"/>
    <m/>
    <m/>
    <s v="2021-03-02"/>
    <m/>
    <m/>
    <m/>
    <m/>
    <m/>
    <m/>
    <m/>
    <m/>
    <m/>
    <m/>
    <m/>
    <m/>
    <m/>
    <m/>
    <m/>
    <m/>
    <m/>
    <m/>
    <m/>
    <s v="  "/>
    <s v="LOS PADRES"/>
    <s v="SANTA MARIA 01"/>
    <s v="16:37"/>
    <n v="44254"/>
    <m/>
    <n v="672630390"/>
    <n v="131"/>
    <s v="W TUNNELL ST"/>
    <s v="SANTA MARIA"/>
    <n v="34.957625"/>
    <n v="-120.436323"/>
    <s v="L2TJLJQ"/>
    <s v="JUDD, JEFFERY"/>
    <n v="182671112"/>
    <s v="20210227 18:15"/>
    <n v="1121"/>
    <m/>
    <s v="Meter, service and panel in good condition. Checked V and neutral. Found 1 tripped breaker. Turned all breakers off and informed customer to have an electrician inspect all wiring before turning anything on. Pictures and IR sent to clerk. INC#SMR202100001747"/>
    <s v="Y"/>
    <m/>
    <m/>
    <s v="34.9576683,-120.4372450,70.100000,3D"/>
    <m/>
    <m/>
    <m/>
    <s v="City FD"/>
    <m/>
    <s v="N"/>
    <s v="Y"/>
    <s v="N"/>
    <s v="Clear"/>
    <m/>
    <s v="Structures"/>
    <m/>
    <s v="Light"/>
    <m/>
    <s v="3rd Party"/>
    <s v="Possible outlet in house per customer."/>
    <s v="Structure Only"/>
    <m/>
    <s v="Fire Dept"/>
    <s v="INC#SMR202100001747"/>
    <s v="Overhead"/>
    <m/>
    <s v="Y"/>
    <s v="Pictures "/>
    <s v="PG&amp;E Employee"/>
    <m/>
    <m/>
    <m/>
    <m/>
    <s v="  "/>
    <m/>
    <m/>
    <m/>
    <m/>
    <m/>
    <m/>
    <m/>
    <m/>
    <m/>
    <m/>
    <m/>
    <m/>
    <m/>
    <m/>
    <m/>
    <m/>
    <m/>
    <m/>
    <m/>
    <m/>
    <m/>
    <m/>
    <m/>
    <m/>
    <m/>
    <m/>
    <m/>
    <m/>
    <m/>
    <m/>
    <m/>
    <m/>
    <m/>
    <m/>
    <m/>
    <m/>
    <m/>
    <m/>
    <m/>
    <m/>
    <m/>
    <m/>
    <m/>
    <m/>
    <m/>
    <m/>
    <m/>
  </r>
  <r>
    <n v="176"/>
    <s v="AGFC"/>
    <s v="3 - QC Complete"/>
    <n v="44256"/>
    <n v="44617"/>
    <s v="Third party abandoned trailer caught fire. No power running to trailer. This ignition is not attributable to PG&amp;E."/>
    <s v="\\fxshare-nas05\quotashare-fs01\ESA\5 - Ignition Tracking\2021_Ignition_QC_Folders\20210227_nan_nan_nan_935227862"/>
    <s v=" "/>
    <m/>
    <m/>
    <m/>
    <m/>
    <m/>
    <s v="Not In Scope"/>
    <m/>
    <m/>
    <m/>
    <m/>
    <m/>
    <m/>
    <m/>
    <m/>
    <m/>
    <m/>
    <m/>
    <m/>
    <m/>
    <m/>
    <m/>
    <m/>
    <m/>
    <m/>
    <m/>
    <m/>
    <m/>
    <m/>
    <m/>
    <m/>
    <m/>
    <m/>
    <m/>
    <m/>
    <m/>
    <m/>
    <m/>
    <m/>
    <m/>
    <m/>
    <m/>
    <m/>
    <m/>
    <m/>
    <m/>
    <m/>
    <m/>
    <m/>
    <m/>
    <m/>
    <m/>
    <m/>
    <s v=" "/>
    <x v="301"/>
    <s v="15:32:00"/>
    <m/>
    <m/>
    <s v="FAS"/>
    <s v="N"/>
    <s v="N"/>
    <m/>
    <m/>
    <m/>
    <n v="935227862"/>
    <m/>
    <m/>
    <m/>
    <m/>
    <s v=" "/>
    <x v="0"/>
    <x v="1"/>
    <s v="N"/>
    <s v="N"/>
    <s v="N"/>
    <s v="Third party abandoned trailer caught fire. No power running to trailer. This ignition is not attributable to PG&amp;E."/>
    <s v="Not PG&amp;E"/>
    <s v="Building"/>
    <m/>
    <m/>
    <m/>
    <s v="Structure-only"/>
    <m/>
    <m/>
    <m/>
    <m/>
    <m/>
    <s v="Other Fire: Non-PG&amp;E related"/>
    <m/>
    <m/>
    <m/>
    <s v="Overhead"/>
    <x v="1"/>
    <m/>
    <m/>
    <m/>
    <s v=" "/>
    <x v="0"/>
    <n v="39.498423299999999"/>
    <n v="-121.5441533"/>
    <s v="Butte"/>
    <s v="WYANDOTTE 1102 "/>
    <n v="12000"/>
    <m/>
    <x v="0"/>
    <s v="Oroville FD"/>
    <s v="Urban"/>
    <m/>
    <m/>
    <s v="N"/>
    <m/>
    <m/>
    <m/>
    <m/>
    <s v="N"/>
    <s v="N"/>
    <m/>
    <m/>
    <s v="2021-03-02"/>
    <m/>
    <m/>
    <m/>
    <m/>
    <m/>
    <m/>
    <m/>
    <m/>
    <m/>
    <m/>
    <m/>
    <m/>
    <m/>
    <m/>
    <m/>
    <m/>
    <m/>
    <m/>
    <m/>
    <s v="  "/>
    <s v="NORTH VALLEY"/>
    <s v="OROVILLE 01"/>
    <s v="15:32"/>
    <n v="44254"/>
    <m/>
    <n v="935227862"/>
    <n v="2594"/>
    <s v="C ST"/>
    <s v="OROVILLE"/>
    <n v="39.498154999999997"/>
    <n v="-121.543768"/>
    <s v="V4TM2SK"/>
    <s v="SPARKS, MARTY"/>
    <n v="102911102"/>
    <s v="20210227 15:49"/>
    <n v="2640"/>
    <n v="1"/>
    <s v="Abandon structure burned next door, fire dept wanted power off to check and see if hose was ok to have power, flames were close to house, gave customer my contact info to let me know what fire dept said, if ok i will reconnect."/>
    <s v="Y"/>
    <m/>
    <m/>
    <s v="39.4984233,-121.5441533,74.600000,3D"/>
    <m/>
    <m/>
    <m/>
    <s v="Oroville fire"/>
    <m/>
    <s v="N"/>
    <s v="Y"/>
    <s v="Y"/>
    <s v="Clear"/>
    <m/>
    <s v="Other (Comments)"/>
    <s v="abanded trailer"/>
    <s v="Calm"/>
    <m/>
    <s v="3rd Party"/>
    <s v="no power to abanded trailer"/>
    <s v="Structure Only"/>
    <m/>
    <s v="Fire Dept"/>
    <m/>
    <s v="Overhead"/>
    <m/>
    <s v="N"/>
    <m/>
    <m/>
    <m/>
    <m/>
    <m/>
    <m/>
    <s v="  "/>
    <m/>
    <m/>
    <m/>
    <m/>
    <m/>
    <m/>
    <m/>
    <m/>
    <m/>
    <m/>
    <m/>
    <m/>
    <m/>
    <m/>
    <m/>
    <m/>
    <m/>
    <m/>
    <m/>
    <m/>
    <m/>
    <m/>
    <m/>
    <m/>
    <m/>
    <m/>
    <m/>
    <m/>
    <m/>
    <m/>
    <m/>
    <m/>
    <m/>
    <m/>
    <m/>
    <m/>
    <m/>
    <m/>
    <m/>
    <m/>
    <m/>
    <m/>
    <m/>
    <m/>
    <m/>
    <m/>
    <m/>
  </r>
  <r>
    <n v="175"/>
    <s v="AGFC"/>
    <s v="3 - QC Complete"/>
    <n v="44256"/>
    <n v="44617"/>
    <s v="Structure fire, not attributable to PG&amp;E. Fire began in customers kitchen."/>
    <s v="\\fxshare-nas05\quotashare-fs01\ESA\5 - Ignition Tracking\2021_Ignition_QC_Folders\20210227_nan_nan_nan_9398670658"/>
    <s v=" "/>
    <m/>
    <m/>
    <m/>
    <m/>
    <m/>
    <s v="Not In Scope"/>
    <m/>
    <m/>
    <m/>
    <m/>
    <m/>
    <m/>
    <m/>
    <m/>
    <m/>
    <m/>
    <m/>
    <m/>
    <m/>
    <m/>
    <m/>
    <m/>
    <m/>
    <m/>
    <m/>
    <m/>
    <m/>
    <m/>
    <m/>
    <m/>
    <m/>
    <m/>
    <m/>
    <m/>
    <m/>
    <m/>
    <m/>
    <m/>
    <m/>
    <m/>
    <m/>
    <m/>
    <m/>
    <m/>
    <m/>
    <m/>
    <m/>
    <m/>
    <m/>
    <m/>
    <m/>
    <m/>
    <s v=" "/>
    <x v="301"/>
    <s v="14:14:00"/>
    <m/>
    <m/>
    <s v="FAS"/>
    <s v="N"/>
    <s v="N"/>
    <m/>
    <m/>
    <m/>
    <n v="9398670658"/>
    <m/>
    <m/>
    <m/>
    <m/>
    <s v=" "/>
    <x v="0"/>
    <x v="1"/>
    <s v="N"/>
    <s v="N"/>
    <s v="N"/>
    <s v="Structure fire, not attributable to PG&amp;E. Fire began in customers kitchen."/>
    <s v="Not PG&amp;E"/>
    <s v="Building"/>
    <m/>
    <m/>
    <m/>
    <s v="Structure-only"/>
    <s v="kitchen"/>
    <m/>
    <m/>
    <m/>
    <m/>
    <s v="Other Fire: Non-PG&amp;E related"/>
    <m/>
    <m/>
    <m/>
    <s v="Overhead"/>
    <x v="1"/>
    <m/>
    <m/>
    <m/>
    <s v=" "/>
    <x v="0"/>
    <n v="37.258664000000003"/>
    <n v="-121.00179199999999"/>
    <s v="Merced"/>
    <s v="GUSTINE 1101"/>
    <n v="12000"/>
    <m/>
    <x v="0"/>
    <s v="Cal Fire"/>
    <s v="Urban"/>
    <m/>
    <m/>
    <s v="N"/>
    <m/>
    <m/>
    <m/>
    <m/>
    <s v="N"/>
    <s v="N"/>
    <m/>
    <m/>
    <s v="2021-03-02"/>
    <m/>
    <m/>
    <m/>
    <m/>
    <m/>
    <m/>
    <m/>
    <m/>
    <m/>
    <m/>
    <m/>
    <m/>
    <m/>
    <m/>
    <m/>
    <m/>
    <m/>
    <m/>
    <m/>
    <s v="  "/>
    <s v="YOSEMITE"/>
    <s v="NEWMAN"/>
    <s v="14:14"/>
    <n v="44254"/>
    <m/>
    <n v="9398670658"/>
    <n v="180"/>
    <s v="6TH ST"/>
    <s v="GUSTINE"/>
    <n v="37.258544000000001"/>
    <n v="-121.001873"/>
    <s v="Y1TKMKS"/>
    <s v="KANE, KYLE"/>
    <n v="163111101"/>
    <s v="20210227 15:18"/>
    <n v="1101"/>
    <m/>
    <s v="Booted meter per request of Cal Fire Incident Commander. Volts at meter socket were 122 123 245. Fire started in kitchen and under investigation. Cust to get inspection before reconnect can occur."/>
    <s v="Y"/>
    <m/>
    <m/>
    <m/>
    <m/>
    <m/>
    <s v="Inc # cammu004231"/>
    <s v="kevin lindo/ 559 400 2464"/>
    <m/>
    <s v="N"/>
    <s v="Y"/>
    <s v="N"/>
    <s v="Storm Wind"/>
    <s v="nw at 24 mph"/>
    <s v="Structures"/>
    <s v="kitchen fire inside one home"/>
    <s v="Gusty"/>
    <s v="nw 24 mph"/>
    <s v="Unknown"/>
    <m/>
    <s v="Structure Only"/>
    <s v="kitchen"/>
    <s v="Cal Fire"/>
    <s v="Merced County"/>
    <s v="Overhead"/>
    <m/>
    <s v="Y"/>
    <s v="photos"/>
    <s v="PG&amp;E Employee"/>
    <s v="kyle kane"/>
    <m/>
    <m/>
    <m/>
    <s v="  "/>
    <m/>
    <m/>
    <m/>
    <m/>
    <m/>
    <m/>
    <m/>
    <m/>
    <m/>
    <m/>
    <m/>
    <m/>
    <m/>
    <m/>
    <m/>
    <m/>
    <m/>
    <m/>
    <m/>
    <m/>
    <m/>
    <m/>
    <m/>
    <m/>
    <m/>
    <m/>
    <m/>
    <m/>
    <m/>
    <m/>
    <m/>
    <m/>
    <m/>
    <m/>
    <m/>
    <m/>
    <m/>
    <m/>
    <m/>
    <m/>
    <m/>
    <m/>
    <m/>
    <m/>
    <m/>
    <m/>
    <m/>
  </r>
  <r>
    <n v="174"/>
    <s v="AGFC"/>
    <s v="3 - QC Complete"/>
    <n v="44256"/>
    <n v="44617"/>
    <s v="Structure fire, not attributable to PG&amp;E. Service disconnected by tman."/>
    <s v="\\fxshare-nas05\quotashare-fs01\ESA\5 - Ignition Tracking\2021_Ignition_QC_Folders\20210227_nan_nan_nan_1313443598"/>
    <s v=" "/>
    <m/>
    <m/>
    <m/>
    <m/>
    <m/>
    <s v="Not In Scope"/>
    <m/>
    <m/>
    <m/>
    <m/>
    <m/>
    <m/>
    <m/>
    <m/>
    <m/>
    <m/>
    <m/>
    <m/>
    <m/>
    <m/>
    <m/>
    <m/>
    <m/>
    <m/>
    <m/>
    <m/>
    <m/>
    <m/>
    <m/>
    <m/>
    <m/>
    <m/>
    <m/>
    <m/>
    <m/>
    <m/>
    <m/>
    <m/>
    <m/>
    <m/>
    <m/>
    <m/>
    <m/>
    <m/>
    <m/>
    <m/>
    <m/>
    <m/>
    <m/>
    <m/>
    <m/>
    <m/>
    <s v=" "/>
    <x v="301"/>
    <s v="11:19:00"/>
    <m/>
    <m/>
    <s v="FAS"/>
    <s v="N"/>
    <s v="N"/>
    <m/>
    <m/>
    <m/>
    <n v="1313443598"/>
    <m/>
    <m/>
    <m/>
    <m/>
    <s v=" "/>
    <x v="0"/>
    <x v="1"/>
    <s v="N"/>
    <s v="N"/>
    <s v="N"/>
    <s v="Structure fire, not attributable to PG&amp;E. Service disconnected by tman."/>
    <s v="Not PG&amp;E"/>
    <s v="Building"/>
    <m/>
    <m/>
    <m/>
    <s v="&lt;3 meters of linear travel"/>
    <m/>
    <m/>
    <m/>
    <m/>
    <m/>
    <s v="Other Fire: Non-PG&amp;E related"/>
    <m/>
    <m/>
    <m/>
    <s v="Other (Comments)"/>
    <x v="1"/>
    <m/>
    <m/>
    <m/>
    <s v=" "/>
    <x v="0"/>
    <n v="39.235671699999997"/>
    <n v="-121.18985670000001"/>
    <s v="Nevada"/>
    <s v="NARROWS 2105 "/>
    <n v="21000"/>
    <m/>
    <x v="0"/>
    <s v="PENN VALLEY FD"/>
    <s v="Urban"/>
    <m/>
    <m/>
    <s v="Y"/>
    <s v="Lobo 2017"/>
    <m/>
    <n v="300"/>
    <m/>
    <s v="N"/>
    <s v="N"/>
    <m/>
    <m/>
    <s v="2021-03-02"/>
    <m/>
    <m/>
    <m/>
    <m/>
    <m/>
    <m/>
    <m/>
    <m/>
    <m/>
    <m/>
    <m/>
    <m/>
    <m/>
    <m/>
    <m/>
    <m/>
    <m/>
    <m/>
    <m/>
    <s v="  "/>
    <s v="SIERRA"/>
    <s v="GRASS VALLEY 03"/>
    <s v="11:19"/>
    <n v="44254"/>
    <m/>
    <n v="1313443598"/>
    <n v="13108"/>
    <s v="LAKE WILDWOOD DR"/>
    <s v="PENN VALLEY"/>
    <n v="39.237867999999999"/>
    <n v="-121.187026"/>
    <s v="T2TMKC0"/>
    <s v="CROOKS, MICHAEL"/>
    <n v="153132105"/>
    <s v="20210227 13:14"/>
    <n v="2640"/>
    <m/>
    <s v="STRUCTURE FIRE DAMAGED MTR AND PANEL"/>
    <s v="Y"/>
    <m/>
    <m/>
    <s v="39.2356717,-121.1898567,425.800000,3D"/>
    <m/>
    <m/>
    <m/>
    <s v="PENN VALLEY FIRE"/>
    <m/>
    <s v="N"/>
    <s v="Y"/>
    <s v="N"/>
    <s v="Clear"/>
    <m/>
    <s v="Structures"/>
    <m/>
    <s v="Breezy"/>
    <m/>
    <s v="Unknown"/>
    <m/>
    <s v="Structure Only"/>
    <m/>
    <s v="Fire Dept"/>
    <s v="PENN VALLEY"/>
    <s v="Other (Comments)"/>
    <s v="UG SECONDARY"/>
    <s v="N"/>
    <m/>
    <m/>
    <m/>
    <m/>
    <m/>
    <m/>
    <s v="  "/>
    <m/>
    <m/>
    <m/>
    <m/>
    <m/>
    <m/>
    <m/>
    <m/>
    <m/>
    <m/>
    <m/>
    <m/>
    <m/>
    <m/>
    <m/>
    <m/>
    <m/>
    <m/>
    <m/>
    <m/>
    <m/>
    <m/>
    <m/>
    <m/>
    <m/>
    <m/>
    <m/>
    <m/>
    <m/>
    <m/>
    <m/>
    <m/>
    <m/>
    <m/>
    <m/>
    <m/>
    <m/>
    <m/>
    <m/>
    <m/>
    <m/>
    <m/>
    <m/>
    <m/>
    <m/>
    <m/>
    <m/>
  </r>
  <r>
    <n v="938"/>
    <s v="MXX7"/>
    <s v="3 - QC Complete"/>
    <n v="44400"/>
    <n v="44617"/>
    <s v="[Duplicate of Index # 241] POLE FIRE LOG# 109 MENDCINO COUNTY; cause: vehicle - broken conductor; fire burnt pole and service "/>
    <s v="\\fxshare-nas05\quotashare-fs01\ESA\5 - Ignition Tracking\Action Items, CAP Items, Missed Ignitions\Missed_Ignitions_Audit\20210226_14252_nan_nan"/>
    <s v=" "/>
    <s v="Y"/>
    <s v="MXX7"/>
    <s v="Changed Notification file name to match Notification number. "/>
    <m/>
    <m/>
    <s v="Not In Scope"/>
    <m/>
    <m/>
    <m/>
    <m/>
    <m/>
    <m/>
    <m/>
    <m/>
    <m/>
    <m/>
    <m/>
    <m/>
    <m/>
    <m/>
    <m/>
    <m/>
    <m/>
    <m/>
    <m/>
    <m/>
    <m/>
    <m/>
    <m/>
    <m/>
    <m/>
    <m/>
    <m/>
    <m/>
    <m/>
    <m/>
    <m/>
    <m/>
    <m/>
    <m/>
    <m/>
    <m/>
    <m/>
    <m/>
    <m/>
    <m/>
    <m/>
    <m/>
    <m/>
    <m/>
    <m/>
    <m/>
    <s v=" "/>
    <x v="302"/>
    <s v="19:47:00"/>
    <n v="44253"/>
    <s v="18:45:00"/>
    <s v="FAS"/>
    <s v="N"/>
    <s v="Y"/>
    <s v="TR7265226"/>
    <m/>
    <m/>
    <s v="T005226996"/>
    <n v="120583184"/>
    <m/>
    <m/>
    <s v="No photo"/>
    <s v=" "/>
    <x v="0"/>
    <x v="1"/>
    <s v="N"/>
    <s v="N"/>
    <s v="N"/>
    <s v="[Duplicate of Index # 241] On February 26th, 2021 at 1947 hours, a PG&amp;E Troubleman was dispatched to the WILLITS 1103 12KV Distribution Circuit on N Highway 101 in Mendocino County in response to a fire. Initial analysis indicates a vehicle caused the ignition. Transformer, cutout, and ground (SAP # 103794473) were broken/damaged. The ensuing fire was structure only in size. It is unknown who suppressed the fire. Contractor replaced transformer, cutout, and ground on February 27th, 2021. This information is preliminary. "/>
    <s v="PG&amp;E"/>
    <s v="Other"/>
    <s v="Pole"/>
    <s v="D"/>
    <s v="D"/>
    <s v="Structure-PG&amp;E only"/>
    <m/>
    <m/>
    <m/>
    <m/>
    <m/>
    <s v="Duplicate"/>
    <m/>
    <m/>
    <s v="N"/>
    <s v="Overhead"/>
    <x v="1"/>
    <m/>
    <m/>
    <n v="103794473"/>
    <s v=" "/>
    <x v="1"/>
    <n v="39.490458322400002"/>
    <n v="-123.3628786955"/>
    <s v="Mendocino"/>
    <s v="WILLITS 1103"/>
    <n v="12000"/>
    <s v="WILLITS 1103CB"/>
    <x v="0"/>
    <s v="Unknown"/>
    <s v="Conifer Forest"/>
    <m/>
    <m/>
    <s v="N"/>
    <m/>
    <m/>
    <n v="150"/>
    <s v="R1"/>
    <s v="N"/>
    <s v="N"/>
    <m/>
    <m/>
    <s v="2021-06-25"/>
    <m/>
    <m/>
    <m/>
    <m/>
    <m/>
    <m/>
    <m/>
    <m/>
    <m/>
    <m/>
    <m/>
    <m/>
    <m/>
    <m/>
    <m/>
    <m/>
    <m/>
    <m/>
    <m/>
    <s v=" "/>
    <m/>
    <m/>
    <m/>
    <m/>
    <m/>
    <m/>
    <m/>
    <m/>
    <m/>
    <m/>
    <m/>
    <m/>
    <m/>
    <m/>
    <m/>
    <m/>
    <m/>
    <m/>
    <m/>
    <m/>
    <m/>
    <m/>
    <m/>
    <m/>
    <m/>
    <m/>
    <m/>
    <m/>
    <m/>
    <m/>
    <m/>
    <m/>
    <m/>
    <m/>
    <m/>
    <m/>
    <m/>
    <m/>
    <m/>
    <m/>
    <m/>
    <m/>
    <m/>
    <m/>
    <m/>
    <m/>
    <m/>
    <m/>
    <m/>
    <m/>
    <m/>
    <s v=" "/>
    <m/>
    <m/>
    <m/>
    <m/>
    <m/>
    <m/>
    <m/>
    <m/>
    <m/>
    <m/>
    <m/>
    <m/>
    <m/>
    <m/>
    <m/>
    <m/>
    <m/>
    <m/>
    <m/>
    <m/>
    <m/>
    <m/>
    <m/>
    <m/>
    <m/>
    <m/>
    <m/>
    <m/>
    <m/>
    <m/>
    <m/>
    <m/>
    <m/>
    <m/>
    <m/>
    <m/>
    <m/>
    <m/>
    <m/>
    <m/>
    <m/>
    <m/>
    <m/>
    <m/>
    <m/>
    <m/>
    <m/>
  </r>
  <r>
    <n v="241"/>
    <s v="TLAL"/>
    <s v="3 - QC Complete"/>
    <n v="44284"/>
    <n v="44617"/>
    <s v="[Tman Sorrel (SSBB) reported via phone that no pictures were taken on-scene]; Vehicle fire not attributable to PG&amp;E assets; OIS: TR7265226; FOID: T005226996, T005226971; EC-OHE Tag: 120583184; PM: 35234982; Circuit ID: 042661103, SAP ID: 103794473; Equipment: Transformer, Cutouts, Ground"/>
    <s v="\\fxshare-nas05\quotashare-fs01\ESA\5 - Ignition Tracking\2021_Ignition_QC_Folders\20210226_nan_nan_nan_T005226996"/>
    <s v=" "/>
    <m/>
    <s v="TLAL"/>
    <s v="OIS #, EC Tag Added; Additional FOID Added; Attributable to PG&amp;E assets, Burned Material Other Than PG&amp;E Assets, Fire Greater Than 1 Linear Meter, Ignition Source, Fire Size, Suspected Initiating Event, Failure Driver &amp; Sub-driver Updated"/>
    <n v="44284"/>
    <m/>
    <s v="Not In Scope"/>
    <m/>
    <m/>
    <m/>
    <m/>
    <m/>
    <m/>
    <m/>
    <m/>
    <m/>
    <m/>
    <m/>
    <m/>
    <m/>
    <m/>
    <m/>
    <m/>
    <m/>
    <m/>
    <m/>
    <m/>
    <m/>
    <m/>
    <m/>
    <m/>
    <m/>
    <m/>
    <m/>
    <m/>
    <m/>
    <m/>
    <m/>
    <m/>
    <m/>
    <m/>
    <m/>
    <m/>
    <m/>
    <m/>
    <m/>
    <m/>
    <m/>
    <m/>
    <m/>
    <m/>
    <m/>
    <m/>
    <s v=" "/>
    <x v="302"/>
    <s v="18:47:00"/>
    <n v="44253"/>
    <s v="18:45:00"/>
    <s v="FAS"/>
    <s v="Y"/>
    <s v="N"/>
    <s v="TR7265226"/>
    <m/>
    <m/>
    <s v="T005226996, T005226971"/>
    <n v="120583184"/>
    <m/>
    <m/>
    <s v="NO PHOTO"/>
    <s v=" "/>
    <x v="0"/>
    <x v="1"/>
    <s v="Y"/>
    <s v="Y"/>
    <s v="N"/>
    <s v="On February 26, 2021 at 1957 hours, a PG&amp;E Troubleman patrolled the Willits 1103 12kV Distribution Circuit number 042661103, in the Tier 2 State Responsibility area of 29200 North U.S. Highway 101 in Willits. He observed a cosmetically burnt pole, a damaged typical pole bolt 1-phase overhead 15KVA Power Partners transformer, two damaged 44H cutout sets with Arc Snuffers, damaged overhead ground assembly, and 30' of 1/0AL tri broken overhead service conductor. Initial analysis indicates a third party motor home drove off the road on fire and ignited a small vegetation fire initially 5-8' away from our equipment and then the fire spread to our electric pole and consequentially the fire's heat damaged our overhead equipment. The fire was already extinguished upon our arrival and only the Highway Patrol was left on-scene to provide the details. All the repairs were completed and the line was returned to service on February 27, 2021. This ignition did not meet the reporting criteria, because it was not attributable to PG&amp;E assets. This information is preliminary."/>
    <s v="Not PG&amp;E"/>
    <s v="Vegetation"/>
    <s v="Pole,  Transformer, Cutouts, Ground, Service Drop"/>
    <m/>
    <s v="D"/>
    <s v="Structure-only"/>
    <m/>
    <m/>
    <m/>
    <m/>
    <m/>
    <s v="Other Fire: Non-PG&amp;E related"/>
    <m/>
    <m/>
    <m/>
    <s v="Overhead"/>
    <x v="0"/>
    <m/>
    <s v="Pole,  Transformer, Cutouts, Ground, Service Drop"/>
    <n v="103794473"/>
    <s v=" "/>
    <x v="1"/>
    <n v="39.490458322400002"/>
    <n v="-123.3628786955"/>
    <s v="Mendocino"/>
    <s v="WILLITS 1103"/>
    <n v="12000"/>
    <m/>
    <x v="0"/>
    <s v="Unknown"/>
    <s v="Conifer Forest"/>
    <m/>
    <m/>
    <s v="N"/>
    <m/>
    <m/>
    <n v="150"/>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229"/>
    <s v="TLAL"/>
    <s v="3 - QC Complete"/>
    <n v="44308"/>
    <n v="44617"/>
    <s v="Pole fire due to birds nest; OIS: 1262896; ILIS: 21-0029971; FOID: T005226565; Premise ID: 6263357178; MGCH - Manny Cordeiro - (661) 336-8324; EC: 120581624; PM: 35234767; Circuit ID: 252901112, SAP ID: 103947152"/>
    <s v="\\fxshare-nas05\quotashare-fs01\ESA\5 - Ignition Tracking\2021_Ignition_QC_Folders\20210226_1262896_21-0029971_nan_T005226565"/>
    <s v=" "/>
    <m/>
    <s v="TLAL"/>
    <s v="Create Time, Outage Date &amp; Time, EC Tag Added; Fire Lat/Long, Burned Material Other Than PG&amp;E Assets, Fire Greater Than 1 Linear Meter Updated"/>
    <n v="44308"/>
    <m/>
    <s v="Not In Scope"/>
    <m/>
    <m/>
    <m/>
    <m/>
    <m/>
    <m/>
    <m/>
    <m/>
    <m/>
    <m/>
    <m/>
    <m/>
    <m/>
    <m/>
    <m/>
    <m/>
    <m/>
    <m/>
    <m/>
    <m/>
    <m/>
    <m/>
    <m/>
    <m/>
    <m/>
    <m/>
    <m/>
    <m/>
    <m/>
    <m/>
    <m/>
    <m/>
    <m/>
    <m/>
    <m/>
    <m/>
    <m/>
    <m/>
    <m/>
    <m/>
    <m/>
    <m/>
    <m/>
    <m/>
    <m/>
    <m/>
    <s v=" "/>
    <x v="302"/>
    <s v="10:24:00"/>
    <n v="44253"/>
    <s v="10:22:00"/>
    <s v="FAS"/>
    <s v="Y"/>
    <s v="N"/>
    <n v="1262896"/>
    <s v="21-0029971"/>
    <m/>
    <s v="T005226565"/>
    <n v="120581624"/>
    <m/>
    <m/>
    <s v="PG&amp;E_229_Ignition_20210226_4.jpg"/>
    <s v=" "/>
    <x v="0"/>
    <x v="0"/>
    <s v="N"/>
    <s v="Y"/>
    <s v="N"/>
    <s v="On February 26, 2021 at 1111 hours, a PG&amp;E Troubleman patrolled the Semitropic 1112 12kV Distribution Circuit number 252901112, in the Local Responsibility area seven poles north of fused cutout 18447 and east of Gun Club and McCombs Road in Wasco. He observed a no good flashed 3PH typical pole bolt 300KVA 277/480V overhead Power Partners transformer number 19A100195 (03/2019), two of three blown at fused cutout 18447, 24 burnt #6 solid copper jumpers, and a burnt bird nest. Initial analysis indicates the ignition was caused by a bird nest that transformer flash. This incident location is within a raptor concentration zone. The 128-minute outage affected three customers. All the repairs were completed and the line was returned to service on February 26, 2021. This ignition did not meet the reporting criteria, because it didn't burn material other than PG&amp;E assets. This information is preliminary."/>
    <s v="PG&amp;E"/>
    <s v="Other"/>
    <s v="Bird"/>
    <s v="D"/>
    <s v="D"/>
    <s v="Structure-only"/>
    <m/>
    <m/>
    <m/>
    <m/>
    <m/>
    <s v="Contact - Animal - Nest"/>
    <s v="Contact from object"/>
    <s v="Nest Contact"/>
    <s v="N"/>
    <s v="Overhead"/>
    <x v="0"/>
    <s v="Transformer"/>
    <s v="Transformer, Fuses, Jumpers"/>
    <n v="103947152"/>
    <s v=" "/>
    <x v="0"/>
    <n v="35.6232602798"/>
    <n v="-119.50005878"/>
    <s v="Kern"/>
    <s v="SEMITROPIC 1112 "/>
    <n v="12000"/>
    <m/>
    <x v="0"/>
    <s v="Employee-T-man"/>
    <s v="Herbaceous"/>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173"/>
    <s v="AGFC"/>
    <s v="3 - QC Complete"/>
    <n v="44256"/>
    <n v="44617"/>
    <s v="Duplicate of index 172."/>
    <s v="\\fxshare-nas05\quotashare-fs01\ESA\5 - Ignition Tracking\2021_Ignition_QC_Folders\20210226_nan_nan_nan_3380131711"/>
    <s v=" "/>
    <m/>
    <m/>
    <m/>
    <m/>
    <m/>
    <s v="Not In Scope"/>
    <m/>
    <m/>
    <m/>
    <m/>
    <m/>
    <m/>
    <m/>
    <m/>
    <m/>
    <m/>
    <m/>
    <m/>
    <m/>
    <m/>
    <m/>
    <m/>
    <m/>
    <m/>
    <m/>
    <m/>
    <m/>
    <m/>
    <m/>
    <m/>
    <m/>
    <m/>
    <m/>
    <m/>
    <m/>
    <m/>
    <m/>
    <m/>
    <m/>
    <m/>
    <m/>
    <m/>
    <m/>
    <m/>
    <m/>
    <m/>
    <m/>
    <m/>
    <m/>
    <m/>
    <m/>
    <m/>
    <s v=" "/>
    <x v="302"/>
    <s v="19:22:00"/>
    <m/>
    <m/>
    <s v="FAS"/>
    <s v="N"/>
    <s v="Y"/>
    <m/>
    <m/>
    <m/>
    <n v="3380131711"/>
    <m/>
    <m/>
    <m/>
    <m/>
    <s v=" "/>
    <x v="0"/>
    <x v="1"/>
    <s v="N"/>
    <s v="N"/>
    <s v="N"/>
    <s v="Duplicate of index 172."/>
    <s v="Not PG&amp;E"/>
    <s v="Building"/>
    <m/>
    <m/>
    <m/>
    <s v="Structure-only"/>
    <m/>
    <m/>
    <m/>
    <m/>
    <m/>
    <s v="Duplicate"/>
    <m/>
    <m/>
    <m/>
    <s v="Overhead"/>
    <x v="1"/>
    <m/>
    <m/>
    <m/>
    <s v=" "/>
    <x v="1"/>
    <n v="40.906015999999987"/>
    <n v="-123.57909600000001"/>
    <s v="Trinity"/>
    <s v="WILLOW CREEK 1103 "/>
    <n v="12000"/>
    <m/>
    <x v="0"/>
    <s v="Salyer VFD"/>
    <s v="Hardwood Forest"/>
    <m/>
    <m/>
    <s v="N"/>
    <m/>
    <m/>
    <n v="115"/>
    <m/>
    <s v="N"/>
    <s v="N"/>
    <m/>
    <m/>
    <s v="2021-03-02"/>
    <m/>
    <m/>
    <m/>
    <m/>
    <m/>
    <m/>
    <m/>
    <m/>
    <m/>
    <m/>
    <m/>
    <m/>
    <m/>
    <m/>
    <m/>
    <m/>
    <m/>
    <m/>
    <m/>
    <s v="  "/>
    <s v="NORTH COAST"/>
    <s v="WILLOW CREEK"/>
    <s v="19:22"/>
    <n v="44253"/>
    <m/>
    <n v="3380131711"/>
    <n v="1961"/>
    <s v="SALYER LOOP RD"/>
    <s v="SALYER"/>
    <n v="40.906199999999998"/>
    <n v="-123.578408"/>
    <s v="WCTM2AU"/>
    <s v="AMBROSE, MARK"/>
    <n v="192171103"/>
    <s v="20210226 19:37"/>
    <n v="2640"/>
    <n v="1"/>
    <s v="structure fire comeplete loss disconnected transformer it only fed 1 customer"/>
    <s v="Y"/>
    <m/>
    <m/>
    <m/>
    <n v="40.906015999999987"/>
    <n v="-123.57909600000001"/>
    <m/>
    <s v="Salyer VFD David Murphy C4301 530-629-2073"/>
    <s v="pole sap 100963349"/>
    <s v="N"/>
    <s v="N"/>
    <s v="N"/>
    <s v="Other (Comments)"/>
    <s v="partly cloudy"/>
    <s v="Structures"/>
    <m/>
    <s v="Calm"/>
    <m/>
    <s v="Other (Comments)"/>
    <s v="house structure comeplet loss"/>
    <s v="Structure Only"/>
    <m/>
    <s v="Fire Dept"/>
    <m/>
    <s v="Other (Comments)"/>
    <s v="underground service fed from overhead line"/>
    <s v="N"/>
    <m/>
    <m/>
    <m/>
    <m/>
    <m/>
    <m/>
    <s v="  "/>
    <m/>
    <m/>
    <m/>
    <m/>
    <m/>
    <m/>
    <m/>
    <m/>
    <m/>
    <m/>
    <m/>
    <m/>
    <m/>
    <m/>
    <m/>
    <m/>
    <m/>
    <m/>
    <m/>
    <m/>
    <m/>
    <m/>
    <m/>
    <m/>
    <m/>
    <m/>
    <m/>
    <m/>
    <m/>
    <m/>
    <m/>
    <m/>
    <m/>
    <m/>
    <m/>
    <m/>
    <m/>
    <m/>
    <m/>
    <m/>
    <m/>
    <m/>
    <m/>
    <m/>
    <m/>
    <m/>
    <m/>
  </r>
  <r>
    <n v="172"/>
    <s v="AGFC"/>
    <s v="3 - QC Complete"/>
    <n v="44256"/>
    <n v="44617"/>
    <s v="Structure fire, not attributable to PG&amp;E. Service disconnected by tman."/>
    <s v="\\fxshare-nas05\quotashare-fs01\ESA\5 - Ignition Tracking\2021_Ignition_QC_Folders\20210226_nan_nan_nan_3380242687"/>
    <s v=" "/>
    <m/>
    <m/>
    <m/>
    <m/>
    <m/>
    <s v="Not In Scope"/>
    <m/>
    <m/>
    <m/>
    <m/>
    <m/>
    <m/>
    <m/>
    <m/>
    <m/>
    <m/>
    <m/>
    <m/>
    <m/>
    <m/>
    <m/>
    <m/>
    <m/>
    <m/>
    <m/>
    <m/>
    <m/>
    <m/>
    <m/>
    <m/>
    <m/>
    <m/>
    <m/>
    <m/>
    <m/>
    <m/>
    <m/>
    <m/>
    <m/>
    <m/>
    <m/>
    <m/>
    <m/>
    <m/>
    <m/>
    <m/>
    <m/>
    <m/>
    <m/>
    <m/>
    <m/>
    <m/>
    <s v=" "/>
    <x v="302"/>
    <s v="17:17:00"/>
    <m/>
    <m/>
    <s v="FAS"/>
    <s v="N"/>
    <s v="N"/>
    <m/>
    <m/>
    <m/>
    <n v="3380242687"/>
    <m/>
    <m/>
    <m/>
    <m/>
    <s v=" "/>
    <x v="0"/>
    <x v="1"/>
    <s v="N"/>
    <s v="N"/>
    <s v="N"/>
    <s v="Structure fire, not attributable to PG&amp;E. Service disconnected by tman."/>
    <s v="Not PG&amp;E"/>
    <s v="Building"/>
    <m/>
    <m/>
    <m/>
    <s v="&lt;0.25"/>
    <m/>
    <m/>
    <m/>
    <m/>
    <m/>
    <s v="Other Fire: Non-PG&amp;E related"/>
    <m/>
    <m/>
    <m/>
    <s v="Overhead"/>
    <x v="1"/>
    <m/>
    <m/>
    <m/>
    <s v=" "/>
    <x v="1"/>
    <n v="40.906022"/>
    <n v="-123.579116"/>
    <s v="Trinity"/>
    <s v="WILLOW CREEK 1103 "/>
    <n v="12000"/>
    <m/>
    <x v="0"/>
    <s v="Salyer VFD "/>
    <s v="Hardwood Forest"/>
    <m/>
    <m/>
    <s v="N"/>
    <m/>
    <m/>
    <n v="115"/>
    <m/>
    <s v="N"/>
    <s v="N"/>
    <m/>
    <m/>
    <s v="2021-03-02"/>
    <m/>
    <m/>
    <m/>
    <m/>
    <m/>
    <m/>
    <m/>
    <m/>
    <m/>
    <m/>
    <m/>
    <m/>
    <m/>
    <m/>
    <m/>
    <m/>
    <m/>
    <m/>
    <m/>
    <s v="  "/>
    <s v="NORTH COAST"/>
    <s v="WILLOW CREEK"/>
    <s v="17:17"/>
    <n v="44253"/>
    <m/>
    <n v="3380242687"/>
    <n v="1961"/>
    <s v="SALYER LOOP RD"/>
    <s v="SALYER"/>
    <n v="40.906199999999998"/>
    <n v="-123.578408"/>
    <s v="WCTM2AU"/>
    <s v="AMBROSE, MARK"/>
    <n v="192171103"/>
    <s v="20210226 19:28"/>
    <n v="1121"/>
    <m/>
    <s v="structure fire comeplete loss disconnected transformer fed only 1 customer"/>
    <s v="Y"/>
    <m/>
    <m/>
    <m/>
    <n v="40.906022"/>
    <n v="-123.579116"/>
    <m/>
    <s v="Salyer VFD David Murphy badge C4301 530-629-2073"/>
    <s v="pole sap100963349"/>
    <s v="N"/>
    <s v="N"/>
    <s v="Y"/>
    <s v="Other (Comments)"/>
    <s v="partly cloudy"/>
    <s v="Structures"/>
    <m/>
    <s v="Calm"/>
    <m/>
    <s v="Other (Comments)"/>
    <s v="customer house"/>
    <s v="Structure Only"/>
    <m/>
    <s v="Fire Dept"/>
    <m/>
    <s v="Other (Comments)"/>
    <s v="undergound service fed from overhead line"/>
    <s v="N"/>
    <m/>
    <m/>
    <m/>
    <m/>
    <m/>
    <m/>
    <s v="  "/>
    <m/>
    <m/>
    <m/>
    <m/>
    <m/>
    <m/>
    <m/>
    <m/>
    <m/>
    <m/>
    <m/>
    <m/>
    <m/>
    <m/>
    <m/>
    <m/>
    <m/>
    <m/>
    <m/>
    <m/>
    <m/>
    <m/>
    <m/>
    <m/>
    <m/>
    <m/>
    <m/>
    <m/>
    <m/>
    <m/>
    <m/>
    <m/>
    <m/>
    <m/>
    <m/>
    <m/>
    <m/>
    <m/>
    <m/>
    <m/>
    <m/>
    <m/>
    <m/>
    <m/>
    <m/>
    <m/>
    <m/>
  </r>
  <r>
    <n v="171"/>
    <s v="TLAL"/>
    <s v="3 - QC Complete"/>
    <n v="44272"/>
    <n v="44617"/>
    <s v="Third party excavator made contact with 12kV primary overhead circuit, causing the center phase conductor to fail. The ensuing fire was roughly half and acre in size. EOC Preliminary: On February 26, 2021 at 1619 outage wire down outage causing vegetation fire. Tman reports 1 acre vegetation fire on side of highway. Excavator made contact with OH lines causing wire down and ignition impacting 343 customers. Tman calling for crew to repair damage. No property damage, no media, no injuries. OIS: 1263210; ILIS: 21-0030132.1(3 outages); FOID: T005226916 (J1DH), T005226899 (TJGG); FO Actual Cause: &quot;CONTACT W/ HIGH VOLTAGE&quot;; EC: 120583182; PM: 31531741; Circuit ID: 042681102, SAP ID: 102196052"/>
    <s v="\\fxshare-nas05\quotashare-fs01\ESA\5 - Ignition Tracking\2021_Ignition_QC_Folders\20210226_1263210_21-0030132.1(2 outages)_nan_T005226916"/>
    <s v=" "/>
    <m/>
    <s v="TLAL"/>
    <s v="Outage Time, ILIS #, HFTD, Fire Lat/Long Updated; Additional FOID Added; Added EC Tag"/>
    <n v="44272"/>
    <m/>
    <s v="Not In Scope"/>
    <m/>
    <m/>
    <m/>
    <m/>
    <m/>
    <m/>
    <m/>
    <m/>
    <m/>
    <m/>
    <m/>
    <m/>
    <m/>
    <m/>
    <m/>
    <m/>
    <m/>
    <m/>
    <m/>
    <m/>
    <m/>
    <m/>
    <m/>
    <m/>
    <m/>
    <m/>
    <m/>
    <m/>
    <m/>
    <m/>
    <m/>
    <m/>
    <m/>
    <m/>
    <m/>
    <m/>
    <m/>
    <m/>
    <m/>
    <m/>
    <m/>
    <m/>
    <m/>
    <m/>
    <m/>
    <m/>
    <s v=" "/>
    <x v="302"/>
    <s v="16:42:00"/>
    <n v="44253"/>
    <s v="16:18:00"/>
    <s v="FAS"/>
    <s v="N"/>
    <s v="N"/>
    <n v="1263210"/>
    <s v="21-0030132.1(3 outages)"/>
    <m/>
    <s v="T005226916, T005226899"/>
    <n v="120583182"/>
    <m/>
    <m/>
    <s v="PG&amp;E_171_Ignition_20210226_3.jpg"/>
    <s v=" "/>
    <x v="1"/>
    <x v="0"/>
    <s v="Y"/>
    <s v="Y"/>
    <s v="N"/>
    <s v="On February 26, 2021 at 1823 hours, a PG&amp;E Troubleman patrolled the Laytonville 1102 12kV Distribution Circuit number 042681102, in the State Responsibility area near the east side of Highway 101 in a big turnout north of the Shamrock Ranch gate in Laytonville. He observed one wire with one span of 1/0 AL main line broken overhead conductor on the ground, two other spans in need of repair, and a fire on the side of the highway. Initial analysis indicates a third party excavator tractor made contact with our 12kV high voltage primary overhead circuit, which resulted in the failed center phase conductor and the ignition. Cal Fire responded to and extinguished the approximately 1-acre fire. The 392-minute unplanned outage affected 343 customers. All the repairs were completed and the line was returned to service on February 27, 2021. This information is preliminary."/>
    <s v="PG&amp;E"/>
    <s v="Vegetation"/>
    <m/>
    <s v="D"/>
    <s v="D"/>
    <s v="0.26-9.99"/>
    <m/>
    <m/>
    <m/>
    <m/>
    <m/>
    <s v="Contact - 3rd Party"/>
    <s v="Contact from object"/>
    <s v="Vehicle contact"/>
    <s v="Y"/>
    <s v="Overhead"/>
    <x v="0"/>
    <s v="Conductor - Primary"/>
    <s v="Conductor"/>
    <n v="102196052"/>
    <s v=" "/>
    <x v="0"/>
    <n v="39.626179999999998"/>
    <n v="-123.46271"/>
    <s v="Mendocino"/>
    <s v="LAYTONVILLE 1102"/>
    <n v="12000"/>
    <m/>
    <x v="0"/>
    <s v="Cal Fire"/>
    <s v="Barren/Other"/>
    <m/>
    <m/>
    <s v="N"/>
    <m/>
    <s v="Bay Hill Rd Bodega Bay"/>
    <n v="150"/>
    <m/>
    <s v="N"/>
    <s v="N"/>
    <m/>
    <m/>
    <s v="2021-03-02"/>
    <m/>
    <m/>
    <m/>
    <m/>
    <m/>
    <m/>
    <m/>
    <m/>
    <m/>
    <m/>
    <m/>
    <m/>
    <m/>
    <m/>
    <m/>
    <m/>
    <m/>
    <m/>
    <m/>
    <s v="  "/>
    <s v="NORTH COAST"/>
    <s v="UKIAH"/>
    <s v="16:42"/>
    <n v="44253"/>
    <n v="1263210"/>
    <s v="T005226916"/>
    <n v="38101"/>
    <s v="COVELO RD"/>
    <s v="WILLITS"/>
    <n v="39.66583"/>
    <n v="-123.47632"/>
    <s v="WBTJ1DH"/>
    <s v="DICKSON, JOSH"/>
    <n v="42681102"/>
    <s v="20210226 21:54"/>
    <n v="9002"/>
    <n v="1"/>
    <s v="EXCAVATOR CONTACTED 12KV, BROKE CENTER PHASE "/>
    <s v="Y"/>
    <m/>
    <m/>
    <m/>
    <n v="39.624335950000003"/>
    <n v="-123.4631515"/>
    <s v="EAST SIDE OF HWY 101, NORTH OF SHAMROCK RANCH GATE IN A BIG TURNOUT. "/>
    <s v="CALFIRE (707) 459-7414"/>
    <s v="60KVT-LINE POLE 18/5"/>
    <s v="N"/>
    <s v="Y"/>
    <m/>
    <s v="Clear"/>
    <m/>
    <s v="Private Land"/>
    <m/>
    <s v="Light"/>
    <m/>
    <s v="3rd Party"/>
    <s v="3RD PARTY EXCAVATOR CONTACTED 12KV"/>
    <s v="0.25 - 10 Acres"/>
    <s v="APPROX 1/2  ACRE OF GRASS"/>
    <s v="Cal Fire"/>
    <s v="HOWARD FOREST, WILLITS CALFIRE INCIDENT 002672"/>
    <s v="Underbuild"/>
    <m/>
    <s v="Y"/>
    <s v="PHOTOS ONLY"/>
    <s v="PG&amp;E Employee"/>
    <s v="PHOTOS ONLY"/>
    <s v="CONTACT W/ HIGH VOLTAGE"/>
    <s v="CONDUCTOR, OVERHEAD"/>
    <s v="N"/>
    <s v="  "/>
    <s v="Unplanned"/>
    <s v="Humboldt"/>
    <s v="Ukiah"/>
    <s v="042681102, LAYTONVILLE-1102"/>
    <s v="21-0030132.1(2 outages)"/>
    <s v="Unplanned"/>
    <s v="Clear;32-90 F"/>
    <s v="343"/>
    <n v="134411"/>
    <s v="NO"/>
    <s v="Line to Ground"/>
    <s v="Sustained"/>
    <s v="No"/>
    <s v="500"/>
    <s v="OH"/>
    <s v="Line Recloser"/>
    <n v="1263210"/>
    <s v="Conductor, Overhead, On Ground"/>
    <s v="C GRD "/>
    <s v="02/26/21 18:36"/>
    <m/>
    <s v="HWY 101, 1 MILE S/O LAYTONVILLE"/>
    <s v="1 SPAN LD SIDE OF 76559 ON MAINLINE"/>
    <s v="NONE "/>
    <s v="TRACTOR HIT PRIMARY"/>
    <m/>
    <s v="No"/>
    <s v="3rd Party, Contact with High Voltage, 3rd party"/>
    <m/>
    <s v="No"/>
    <n v="2"/>
    <n v="98"/>
    <s v="RXHM"/>
    <s v="Distribution Circuit"/>
    <s v="SMBATCH_FO"/>
    <s v="02/26/21 16:18"/>
    <s v="B4BD"/>
    <s v="02/27/21 01:00"/>
    <s v="02/27/21 02:03"/>
    <s v="No"/>
    <n v="1608195"/>
    <s v="21-0030132"/>
    <m/>
    <m/>
    <m/>
    <m/>
    <m/>
  </r>
  <r>
    <n v="170"/>
    <s v="B1HE"/>
    <s v="3 - QC Complete"/>
    <n v="44298"/>
    <n v="44617"/>
    <s v="One phase of primary overhead conductor broke at kearney connector due to winds. The downed conductor resulted in an small grass just off the side of the road. EOC Preliminary: On February 26, 2021 at 1326 hours, wire down outage impacting 195 customers on Salmon Creek 1101. Tman J21Q arrived on scene at 1420 hours and observed burned vegetation under OH lines. 1/3 (hot) phase on the ground - broke at kerney (bolt-on connector). Tman confirmed &quot;very windy&quot;. Fire was extinguished upon arrival. 10x50 ft vegetation fire,  no property damage, no media, no injuries.   Per tman, wire down likely due to high winds.  3/25 KRJ7- added photo at column AB based upon preliminary photos. photo added to sharepoint. update column AB &amp; sharepoint if needed."/>
    <s v="\\fxshare-nas05\quotashare-fs01\ESA\5 - Ignition Tracking\2021_Ignition_QC_Folders\20210226_1263086_21-0030049.1(2 outages)_nan_T005226771"/>
    <s v=" "/>
    <m/>
    <s v="B1HE"/>
    <s v="Corrected outage time, LAT LONG, EC notification, changed to tier 2 HFTD"/>
    <m/>
    <s v="A5HR (Exponent)"/>
    <s v="Complete"/>
    <s v="Complete"/>
    <s v="AIM8"/>
    <s v="In Progress"/>
    <s v="Not Required"/>
    <n v="43560"/>
    <s v="Weather - High Winds"/>
    <s v="Conductor"/>
    <m/>
    <m/>
    <m/>
    <m/>
    <s v="Not Required"/>
    <m/>
    <m/>
    <m/>
    <m/>
    <m/>
    <m/>
    <m/>
    <m/>
    <m/>
    <m/>
    <m/>
    <m/>
    <m/>
    <m/>
    <m/>
    <m/>
    <m/>
    <n v="44477"/>
    <n v="44477"/>
    <m/>
    <m/>
    <m/>
    <m/>
    <m/>
    <m/>
    <m/>
    <m/>
    <m/>
    <m/>
    <m/>
    <m/>
    <m/>
    <m/>
    <m/>
    <s v=" "/>
    <x v="302"/>
    <s v="13:30:00"/>
    <n v="44253"/>
    <s v="13:26:00"/>
    <s v="FAS"/>
    <s v="N"/>
    <s v="N"/>
    <n v="1263086"/>
    <s v="21-0030049.1(2 outages)"/>
    <m/>
    <s v="T005226771"/>
    <n v="120582751"/>
    <m/>
    <m/>
    <s v="PG&amp;E_170_IGNITION_20210226_4.jpg"/>
    <s v=" "/>
    <x v="1"/>
    <x v="0"/>
    <s v="Y"/>
    <s v="Y"/>
    <s v="N"/>
    <s v="On February 26th, 2021 at 1330 hours, a PG&amp;E Troubleman was dispatched to the Salmon Creek 1101 12 kv Distribution Circuit on Bay Hill Rd near Highway 1, Bodega Bay in response to a High-Low Voltage-1 Phase tag. Initial analysis indicates an OH conductor failed at the kearney connector at pole 102010597 due to very high wind and caused one phase to fall to ground causing an outage and igniting a brush fire. Upon the conductor falling to ground it created an outage for 195 customers. The ensuing fire was approximately 10’x50’ in size and was extinguished by Bodega Fire Department. A crew was dispatched to replace the broken connector and the damaged conductor. The repairs were made and all customers we restored on February 26th, 2021 at 2013 hours."/>
    <s v="PG&amp;E"/>
    <s v="Vegetation"/>
    <m/>
    <s v="D"/>
    <s v="D"/>
    <s v="&lt;0.25"/>
    <m/>
    <m/>
    <m/>
    <m/>
    <m/>
    <s v="Equipment - PG&amp;E"/>
    <s v="All types of equipment / facility failure"/>
    <s v="Splice/Clamp/Connector"/>
    <s v="Y"/>
    <s v="Overhead"/>
    <x v="0"/>
    <s v="Conductor - Primary"/>
    <s v="Conductor, connector"/>
    <n v="102010597"/>
    <s v=" "/>
    <x v="1"/>
    <n v="38.343759835100002"/>
    <n v="-123.020305769"/>
    <s v="Sonoma"/>
    <s v="SALMON CREEK 1101"/>
    <n v="12000"/>
    <m/>
    <x v="0"/>
    <s v="BODEGA FD"/>
    <s v="Herbaceous"/>
    <m/>
    <m/>
    <s v="N"/>
    <m/>
    <s v="Shamrock"/>
    <m/>
    <m/>
    <s v="N"/>
    <s v="N"/>
    <m/>
    <m/>
    <s v="2021-03-02"/>
    <m/>
    <m/>
    <m/>
    <m/>
    <m/>
    <m/>
    <m/>
    <m/>
    <m/>
    <m/>
    <m/>
    <m/>
    <m/>
    <m/>
    <m/>
    <m/>
    <m/>
    <m/>
    <m/>
    <s v="  "/>
    <s v="NORTH COAST"/>
    <s v="SANTA ROSA 01"/>
    <s v="13:42"/>
    <n v="44253"/>
    <n v="1263086"/>
    <s v="T005226771"/>
    <n v="16000"/>
    <s v="BODEGA HWY"/>
    <s v="BODEGA"/>
    <n v="38.335239999999999"/>
    <n v="-123.04456999999999"/>
    <s v="W9TJ21Q"/>
    <s v="SCHILLING, JASON"/>
    <n v="43161101"/>
    <s v="20210226 15:45"/>
    <n v="9002"/>
    <m/>
    <s v="WIRE BROKE RIGHT AT KEARNEY CONNECTOR, NEED 200 FEET OF 6 SOLID CU, REPLACE ALL KEARNEY CONNECROS WITH FIRED WEDGE, NEED TRAFFIC CONTROL, RELAYED ALL INFO TO JOSH COX, PICTURES SENT WITH TAG, SMALL VEGITATION FIRE I FILLED OUT FIRE FORM ON FAS "/>
    <s v="Y"/>
    <n v="4"/>
    <s v="\\fxshare-nas05\quotashare-fs01\ESA\5 - Ignition Tracking\Fire_Tab_Attachment_Files"/>
    <s v="38.3287933,-123.0434600,2.400000,3D"/>
    <m/>
    <m/>
    <m/>
    <s v="BODEGA FIRE "/>
    <m/>
    <s v="N"/>
    <s v="Y"/>
    <s v="Y"/>
    <s v="Storm Wind"/>
    <m/>
    <s v="Other (Comments)"/>
    <s v="VEGITATION RIGHT OFF OF ROAD "/>
    <s v="Strong"/>
    <m/>
    <s v="Unknown"/>
    <m/>
    <s v="3 meters - 0.25 Acres"/>
    <m/>
    <s v="Fire Dept"/>
    <m/>
    <s v="Overhead"/>
    <m/>
    <s v="Y"/>
    <s v="PICTURES"/>
    <s v="Other (Comments)"/>
    <s v="PICTURES "/>
    <s v="OVERHEAD"/>
    <s v="CONDUCTOR, OVERHEAD"/>
    <s v="N"/>
    <s v="  "/>
    <s v="Unplanned"/>
    <s v="Sonoma"/>
    <s v="Santa Rosa"/>
    <s v="043161101, SALMON CREEK-1101"/>
    <s v="21-0030049.1(2 outages)"/>
    <s v="Unplanned"/>
    <s v="Strong Winds,Clear;32-90F"/>
    <s v="182"/>
    <n v="25689"/>
    <s v="NO"/>
    <s v="Line to Ground"/>
    <s v="Sustained"/>
    <s v="No"/>
    <s v="WIRE DOWN "/>
    <s v="OH"/>
    <s v="Other"/>
    <n v="1263086"/>
    <s v="Conductor, Overhead, On Ground"/>
    <m/>
    <s v="02/26/21 16:22"/>
    <m/>
    <s v="1 LD SIDE OF FUCO 14079 TWD R11047"/>
    <s v="1 LD SIDE OF FUCO 14079 TWD R11047"/>
    <s v="NONE"/>
    <s v="WIRE DOWN HOT, DUE TO WIND"/>
    <m/>
    <s v="Yes"/>
    <s v="Equipment Failure/Involved, Overhead"/>
    <m/>
    <s v="No"/>
    <m/>
    <m/>
    <s v="RXHM"/>
    <s v="Distribution Circuit"/>
    <s v="SMBATCH_FO"/>
    <s v="02/26/21 13:26"/>
    <s v="Not Required"/>
    <s v="02/26/21 19:32"/>
    <m/>
    <s v="No"/>
    <n v="1608174"/>
    <s v="21-0030049"/>
    <m/>
    <m/>
    <m/>
    <m/>
    <m/>
  </r>
  <r>
    <n v="169"/>
    <s v="AGFC"/>
    <s v="3 - QC Complete"/>
    <n v="44256"/>
    <n v="44617"/>
    <s v="Structure fire, not attributable to PG&amp;E."/>
    <s v="\\fxshare-nas05\quotashare-fs01\ESA\5 - Ignition Tracking\2021_Ignition_QC_Folders\20210226_nan_nan_nan_3274408036"/>
    <s v=" "/>
    <m/>
    <m/>
    <m/>
    <m/>
    <m/>
    <s v="Not In Scope"/>
    <m/>
    <m/>
    <m/>
    <m/>
    <m/>
    <m/>
    <m/>
    <m/>
    <m/>
    <m/>
    <m/>
    <m/>
    <m/>
    <m/>
    <m/>
    <m/>
    <m/>
    <m/>
    <m/>
    <m/>
    <m/>
    <m/>
    <m/>
    <m/>
    <m/>
    <m/>
    <m/>
    <m/>
    <m/>
    <m/>
    <m/>
    <m/>
    <m/>
    <m/>
    <m/>
    <m/>
    <m/>
    <m/>
    <m/>
    <m/>
    <m/>
    <m/>
    <m/>
    <m/>
    <m/>
    <m/>
    <s v=" "/>
    <x v="302"/>
    <s v="01:45:00"/>
    <m/>
    <m/>
    <s v="FAS"/>
    <s v="N"/>
    <s v="N"/>
    <m/>
    <m/>
    <m/>
    <n v="3274408036"/>
    <m/>
    <m/>
    <m/>
    <m/>
    <s v=" "/>
    <x v="0"/>
    <x v="1"/>
    <s v="N"/>
    <s v="N"/>
    <s v="N"/>
    <s v="Structure fire, not attributable to PG&amp;E."/>
    <s v="Not PG&amp;E"/>
    <s v="Building"/>
    <m/>
    <m/>
    <m/>
    <s v="Structure-only"/>
    <m/>
    <m/>
    <m/>
    <m/>
    <m/>
    <s v="Other Fire: Non-PG&amp;E related"/>
    <m/>
    <m/>
    <m/>
    <s v="Overhead"/>
    <x v="1"/>
    <m/>
    <m/>
    <m/>
    <s v=" "/>
    <x v="0"/>
    <n v="40.506644999999999"/>
    <n v="-124.1153333"/>
    <s v="Humboldt"/>
    <s v="RIO DELL 1101"/>
    <n v="12000"/>
    <m/>
    <x v="0"/>
    <s v="Rio Dell FD "/>
    <s v="Urban"/>
    <m/>
    <m/>
    <s v="N"/>
    <m/>
    <m/>
    <m/>
    <m/>
    <s v="N"/>
    <s v="N"/>
    <m/>
    <m/>
    <s v="2021-03-02"/>
    <m/>
    <m/>
    <m/>
    <m/>
    <m/>
    <m/>
    <m/>
    <m/>
    <m/>
    <m/>
    <m/>
    <m/>
    <m/>
    <m/>
    <m/>
    <m/>
    <m/>
    <m/>
    <m/>
    <s v="  "/>
    <s v="NORTH COAST"/>
    <s v="FORTUNA"/>
    <s v="01:45"/>
    <n v="44253"/>
    <m/>
    <n v="3274408036"/>
    <n v="226"/>
    <s v="BELLEVIEW AVE"/>
    <s v="RIO DELL"/>
    <n v="40.507131999999999"/>
    <n v="-124.120266"/>
    <s v="W3TJ0B6"/>
    <s v="BIONDINI, JUSTIN"/>
    <n v="192251101"/>
    <s v="20210226 02:26"/>
    <n v="1121"/>
    <m/>
    <s v="Structure fire isolated in back room not pge. RDFD shut off all breakers before arrival. Verified no load advised FD to advise customer to have electrician safety check house and not turn on breakers associated with damaged room. Released by FD "/>
    <s v="Y"/>
    <m/>
    <m/>
    <s v="40.5066450,-124.1153333,33.000000,3D"/>
    <m/>
    <m/>
    <s v="226 Belleview_x000d__x000a_Fire isolated in back room of house_x000d__x000a_PGE not cause "/>
    <s v="Rio Dell Fire "/>
    <m/>
    <s v="N"/>
    <s v="Y"/>
    <s v="N"/>
    <s v="Clear"/>
    <m/>
    <s v="Structures"/>
    <m/>
    <s v="Calm"/>
    <m/>
    <s v="Unknown"/>
    <s v="PGE not cause of fire "/>
    <s v="Structure Only"/>
    <m/>
    <s v="Fire Dept"/>
    <m/>
    <s v="Overhead"/>
    <m/>
    <s v="N"/>
    <m/>
    <m/>
    <m/>
    <m/>
    <m/>
    <m/>
    <s v="  "/>
    <m/>
    <m/>
    <m/>
    <m/>
    <m/>
    <m/>
    <m/>
    <m/>
    <m/>
    <m/>
    <m/>
    <m/>
    <m/>
    <m/>
    <m/>
    <m/>
    <m/>
    <m/>
    <m/>
    <m/>
    <m/>
    <m/>
    <m/>
    <m/>
    <m/>
    <m/>
    <m/>
    <m/>
    <m/>
    <m/>
    <m/>
    <m/>
    <m/>
    <m/>
    <m/>
    <m/>
    <m/>
    <m/>
    <m/>
    <m/>
    <m/>
    <m/>
    <m/>
    <m/>
    <m/>
    <m/>
    <m/>
  </r>
  <r>
    <n v="2401"/>
    <s v="L7SF"/>
    <s v="3 - QC Complete"/>
    <n v="44494"/>
    <n v="44617"/>
    <s v="Ceres Ave / 1087 San Ramon in Chico; arcing at pole with blue flame; FUCO 26301; broken jumper"/>
    <s v="\\fxshare-nas05\quotashare-fs01\ESA\5 - Ignition Tracking\Action Items, CAP Items, Missed Ignitions\Missed_Ignitions_Audit\003_SAP_Missed_Ignitions\20210225_915_1260451_120568713"/>
    <s v=" "/>
    <m/>
    <m/>
    <m/>
    <m/>
    <m/>
    <m/>
    <m/>
    <m/>
    <m/>
    <m/>
    <m/>
    <m/>
    <m/>
    <m/>
    <m/>
    <m/>
    <m/>
    <m/>
    <m/>
    <m/>
    <m/>
    <m/>
    <m/>
    <m/>
    <m/>
    <m/>
    <m/>
    <m/>
    <m/>
    <m/>
    <m/>
    <m/>
    <m/>
    <m/>
    <m/>
    <m/>
    <m/>
    <m/>
    <m/>
    <m/>
    <m/>
    <m/>
    <m/>
    <m/>
    <m/>
    <m/>
    <m/>
    <m/>
    <m/>
    <m/>
    <m/>
    <m/>
    <s v=" "/>
    <x v="303"/>
    <m/>
    <n v="44250"/>
    <s v="14:18:00"/>
    <s v="SAP"/>
    <s v="Y"/>
    <s v="N"/>
    <n v="1260451"/>
    <s v="21-0028714"/>
    <m/>
    <s v="T005223723"/>
    <n v="120568713"/>
    <m/>
    <m/>
    <m/>
    <s v=" "/>
    <x v="0"/>
    <x v="0"/>
    <s v="N"/>
    <s v="N"/>
    <s v="N"/>
    <s v="On 2021-02-25, PG&amp;E observed an outage on the SYCAMORE CREEK 1107  12KV circuit in Butte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Equipment - PG&amp;E"/>
    <s v="All types of equipment / facility failure"/>
    <s v="Equipment failure - Other"/>
    <s v="Y"/>
    <s v="Overhead"/>
    <x v="1"/>
    <s v="Jumper"/>
    <m/>
    <n v="100343182"/>
    <s v=" "/>
    <x v="0"/>
    <n v="39.763669989999997"/>
    <n v="-121.834299"/>
    <s v="Butte"/>
    <s v="SYCAMORE CREEK 1107 "/>
    <n v="12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168"/>
    <s v="B1HE"/>
    <s v="3 - QC Complete"/>
    <n v="44309"/>
    <n v="44617"/>
    <s v="Troubleman found underground transformer T4381 with secondary bus bar smoking. The ensuing fire was limited to PG&amp;E assets. "/>
    <s v="\\fxshare-nas05\quotashare-fs01\ESA\5 - Ignition Tracking\2021_Ignition_QC_Folders\20210225_nan_nan_nan_6138922498"/>
    <s v=" "/>
    <m/>
    <m/>
    <m/>
    <m/>
    <m/>
    <s v="Not In Scope"/>
    <m/>
    <m/>
    <m/>
    <m/>
    <m/>
    <m/>
    <m/>
    <m/>
    <m/>
    <m/>
    <m/>
    <m/>
    <m/>
    <m/>
    <m/>
    <m/>
    <m/>
    <m/>
    <m/>
    <m/>
    <m/>
    <m/>
    <m/>
    <m/>
    <m/>
    <m/>
    <m/>
    <m/>
    <m/>
    <m/>
    <m/>
    <m/>
    <m/>
    <m/>
    <m/>
    <m/>
    <m/>
    <m/>
    <m/>
    <m/>
    <m/>
    <m/>
    <m/>
    <m/>
    <m/>
    <m/>
    <s v=" "/>
    <x v="303"/>
    <s v="18:19:00"/>
    <m/>
    <m/>
    <s v="FAS"/>
    <s v="N"/>
    <s v="N"/>
    <m/>
    <m/>
    <m/>
    <n v="6138922498"/>
    <m/>
    <m/>
    <m/>
    <m/>
    <s v=" "/>
    <x v="0"/>
    <x v="0"/>
    <s v="N"/>
    <s v="N"/>
    <s v="N"/>
    <s v="On February 25th, 2021 at 1821 hours, a PG&amp;E Troubleman was dispatched to the Larkin (Y) 1135 12 kv Distribution Circuit on Pacific Ave near Walnut St, San Francisco in response to an E Fire-Other tag. Initial analysis indicates the buss bar at T4381 subsurface transformer had damage and was smoking due to unknown cause. The ensuing fire was isolated to just the secondary buss bar and was self-extinguished with no other damage to any other equipment. The repairs were made by the Cableman on February 25th, 2021."/>
    <s v="PG&amp;E"/>
    <s v="Other"/>
    <s v="PG&amp;E Equipment"/>
    <s v="D"/>
    <s v="D"/>
    <s v="Structure-PG&amp;E only"/>
    <s v="secondary off tranformer/ smoking"/>
    <m/>
    <m/>
    <m/>
    <m/>
    <s v="Equipment - PG&amp;E"/>
    <s v="All types of equipment / facility failure"/>
    <s v="Equipment failure - Other"/>
    <s v="N"/>
    <s v="Subsurface"/>
    <x v="2"/>
    <s v="Conductor - Underground Service"/>
    <s v="Secondary Buss bar"/>
    <m/>
    <s v=" "/>
    <x v="0"/>
    <n v="37.791226999999999"/>
    <n v="-122.45025699999999"/>
    <s v="San Francisco"/>
    <s v="LARKIN (Y) 1135 "/>
    <n v="12000"/>
    <m/>
    <x v="0"/>
    <s v="San Francisco FD"/>
    <s v="Urban"/>
    <m/>
    <m/>
    <s v="N"/>
    <m/>
    <m/>
    <m/>
    <m/>
    <s v="N"/>
    <s v="N"/>
    <m/>
    <m/>
    <s v="2021-02-26"/>
    <m/>
    <m/>
    <m/>
    <m/>
    <m/>
    <m/>
    <m/>
    <m/>
    <m/>
    <m/>
    <m/>
    <m/>
    <m/>
    <m/>
    <m/>
    <m/>
    <m/>
    <m/>
    <m/>
    <s v="  "/>
    <s v="SAN FRANCISCO"/>
    <s v="SAN FRANCISCO 02"/>
    <s v="18:19"/>
    <n v="44252"/>
    <m/>
    <n v="6138922498"/>
    <n v="3343"/>
    <s v="PACIFIC AVE"/>
    <s v="SAN FRANCISC"/>
    <n v="37.791226999999999"/>
    <n v="-122.45025699999999"/>
    <s v="R1TJ0BF"/>
    <s v="BAUER, JEFF"/>
    <n v="22801135"/>
    <s v="20210225 20:10"/>
    <n v="1103"/>
    <m/>
    <s v="t4381 had damaged secondary bus bars, made repairs"/>
    <s v="Y"/>
    <m/>
    <m/>
    <m/>
    <n v="37.791226999999999"/>
    <n v="-122.45025699999999"/>
    <s v="t4381 smoking secondary"/>
    <s v="sffd"/>
    <m/>
    <s v="N"/>
    <s v="Y"/>
    <s v="N"/>
    <s v="Clear"/>
    <m/>
    <s v="PG&amp;E Only"/>
    <m/>
    <s v="Light"/>
    <m/>
    <s v="PG&amp;E Equipment"/>
    <m/>
    <s v="Other (Comments)"/>
    <s v="secondary off tranformer/ smoking"/>
    <s v="Fire Dept"/>
    <m/>
    <s v="Subsurface"/>
    <m/>
    <s v="N"/>
    <m/>
    <m/>
    <m/>
    <m/>
    <m/>
    <m/>
    <s v="  "/>
    <m/>
    <m/>
    <m/>
    <m/>
    <m/>
    <m/>
    <m/>
    <m/>
    <m/>
    <m/>
    <m/>
    <m/>
    <m/>
    <m/>
    <m/>
    <m/>
    <m/>
    <m/>
    <m/>
    <m/>
    <m/>
    <m/>
    <m/>
    <m/>
    <m/>
    <m/>
    <m/>
    <m/>
    <m/>
    <m/>
    <m/>
    <m/>
    <m/>
    <m/>
    <m/>
    <m/>
    <m/>
    <m/>
    <m/>
    <m/>
    <m/>
    <m/>
    <m/>
    <m/>
    <m/>
    <m/>
    <m/>
  </r>
  <r>
    <n v="167"/>
    <s v="TLAL"/>
    <s v="3 - QC Complete"/>
    <n v="44273"/>
    <n v="44617"/>
    <s v="Structure fire, not attributable to PG&amp;E; FOID_1334665684; Comp Code: 1101 - E Fire-Other-Non Comp Equip; Cross-Street: Barite St"/>
    <s v="\\fxshare-nas05\quotashare-fs01\ESA\5 - Ignition Tracking\2021_Ignition_QC_Folders\20210225_nan_nan_nan_1334665684"/>
    <s v=" "/>
    <m/>
    <s v="TLAL"/>
    <s v="Create Time, Fire Suppressing Agency Updated"/>
    <n v="44273"/>
    <m/>
    <s v="Not In Scope"/>
    <m/>
    <m/>
    <m/>
    <m/>
    <m/>
    <m/>
    <m/>
    <m/>
    <m/>
    <m/>
    <m/>
    <m/>
    <m/>
    <m/>
    <m/>
    <m/>
    <m/>
    <m/>
    <m/>
    <m/>
    <m/>
    <m/>
    <m/>
    <m/>
    <m/>
    <m/>
    <m/>
    <m/>
    <m/>
    <m/>
    <m/>
    <m/>
    <m/>
    <m/>
    <m/>
    <m/>
    <m/>
    <m/>
    <m/>
    <m/>
    <m/>
    <m/>
    <m/>
    <m/>
    <m/>
    <m/>
    <s v=" "/>
    <x v="303"/>
    <s v="15:03:00"/>
    <m/>
    <m/>
    <s v="FAS"/>
    <s v="N"/>
    <s v="N"/>
    <m/>
    <m/>
    <m/>
    <n v="1334665684"/>
    <m/>
    <m/>
    <m/>
    <s v="No photo"/>
    <s v=" "/>
    <x v="0"/>
    <x v="1"/>
    <s v="N"/>
    <s v="N"/>
    <s v="N"/>
    <s v="On February 25, 2021 at 1525 hours, a PG&amp;E Troubleman patrolled the Diamond Springs 1105 Distribution Circuit number 152261105, in the Tier 3 State Responsibility area of Moabite Court in El Dorado. He observed a structure fire in the barn. Initial analysis indicates the structure-only fire did not involve our PG&amp;E company equipment and there was no indication that PG&amp;E assets caused the fire. According to the reports, the customer advised that the ignition started by embers brought in with the wheel barrow. Cal Fire responded to and extinguished the fire. This ignition did not meet the reporting criteria, because it was not found to be attributable to PG&amp;E assets. This information is preliminary."/>
    <s v="Not PG&amp;E"/>
    <s v="Building"/>
    <m/>
    <m/>
    <m/>
    <s v="Structure-only"/>
    <m/>
    <m/>
    <m/>
    <m/>
    <m/>
    <s v="Other Fire: Non-PG&amp;E related"/>
    <m/>
    <m/>
    <m/>
    <s v="Overhead"/>
    <x v="1"/>
    <m/>
    <m/>
    <n v="152261105"/>
    <s v=" "/>
    <x v="2"/>
    <n v="38.575195000000001"/>
    <n v="-120.8567583"/>
    <s v="El Dorado"/>
    <s v="DIAMOND SPRINGS 1105"/>
    <n v="12000"/>
    <m/>
    <x v="0"/>
    <s v="Cal Fire"/>
    <s v="Hardwood Woodland"/>
    <m/>
    <m/>
    <s v="Y"/>
    <s v="Sand 2014"/>
    <m/>
    <n v="305"/>
    <m/>
    <s v="N"/>
    <s v="N"/>
    <m/>
    <m/>
    <s v="2021-02-26"/>
    <m/>
    <m/>
    <m/>
    <m/>
    <m/>
    <m/>
    <m/>
    <m/>
    <m/>
    <m/>
    <m/>
    <m/>
    <m/>
    <m/>
    <m/>
    <m/>
    <m/>
    <m/>
    <m/>
    <s v="  "/>
    <s v="SIERRA"/>
    <s v="PLACERVILLE 01"/>
    <s v="15:04"/>
    <n v="44252"/>
    <m/>
    <n v="1334665684"/>
    <n v="8041"/>
    <s v="CRYSTAL BLVD"/>
    <s v="EL DORADO"/>
    <n v="38.577074000000003"/>
    <n v="-120.855161"/>
    <s v="T4TACMI"/>
    <s v="MELLO, ADAM"/>
    <n v="152261105"/>
    <s v="20210225 15:45"/>
    <n v="1101"/>
    <m/>
    <s v="fire was structure only, no pge, cust says started from ember brought by wheel barrow"/>
    <s v="Y"/>
    <m/>
    <m/>
    <s v="38.5751950,-120.8567583,522.900000,3D"/>
    <m/>
    <m/>
    <m/>
    <s v="el dorado fire"/>
    <m/>
    <s v="N"/>
    <s v="Y"/>
    <s v="N"/>
    <s v="Clear"/>
    <m/>
    <s v="Structures"/>
    <m/>
    <s v="Calm"/>
    <m/>
    <s v="Other (Comments)"/>
    <s v="cust says ember from wheel barrow"/>
    <s v="Structure Only"/>
    <m/>
    <s v="Fire Dept"/>
    <m/>
    <s v="Overhead"/>
    <m/>
    <s v="N"/>
    <m/>
    <m/>
    <m/>
    <m/>
    <m/>
    <m/>
    <s v="  "/>
    <m/>
    <m/>
    <m/>
    <m/>
    <m/>
    <m/>
    <m/>
    <m/>
    <m/>
    <m/>
    <m/>
    <m/>
    <m/>
    <m/>
    <m/>
    <m/>
    <m/>
    <m/>
    <m/>
    <m/>
    <m/>
    <m/>
    <m/>
    <m/>
    <m/>
    <m/>
    <m/>
    <m/>
    <m/>
    <m/>
    <m/>
    <m/>
    <m/>
    <m/>
    <m/>
    <m/>
    <m/>
    <m/>
    <m/>
    <m/>
    <m/>
    <m/>
    <m/>
    <m/>
    <m/>
    <m/>
    <m/>
  </r>
  <r>
    <n v="166"/>
    <s v="TLAL"/>
    <s v="3 - QC Complete"/>
    <n v="44265"/>
    <n v="44617"/>
    <s v="A tree fell into overhead primary circuit which caused wires down and ignited a 3 meter - 0.25 acre fire. The responding troubleman created EC notification for the damaged conductor and transformer to be replaced. FAS weather column shows strong winds were reported during this event. OIS: 1261686; ILIS: 21-0029304; FOID: T005225139; EC: 120575567; PM: 35234542; Circuit ID: 083692105, SAP ID: 101690941; Eqp: Conductor, Transformer, Cutouts"/>
    <s v="\\fxshare-nas05\quotashare-fs01\ESA\5 - Ignition Tracking\2021_Ignition_QC_Folders\20210224_1261686_21-0029304_nan_T005225139"/>
    <s v=" "/>
    <m/>
    <s v="TLAL"/>
    <s v="Outage Time, Fire Lat/Long Updated"/>
    <m/>
    <m/>
    <s v="Not Assigned"/>
    <s v="Not Required"/>
    <m/>
    <m/>
    <s v="Not Required"/>
    <m/>
    <m/>
    <m/>
    <m/>
    <m/>
    <m/>
    <m/>
    <s v="Complete"/>
    <s v="Codominant Top/Stem"/>
    <m/>
    <m/>
    <m/>
    <m/>
    <m/>
    <m/>
    <m/>
    <m/>
    <m/>
    <m/>
    <m/>
    <m/>
    <m/>
    <m/>
    <m/>
    <m/>
    <m/>
    <m/>
    <m/>
    <m/>
    <m/>
    <m/>
    <m/>
    <m/>
    <m/>
    <m/>
    <m/>
    <m/>
    <m/>
    <m/>
    <m/>
    <m/>
    <m/>
    <s v=" "/>
    <x v="304"/>
    <s v="21:44:00"/>
    <n v="44251"/>
    <s v="21:06:00"/>
    <s v="FAS"/>
    <s v="N"/>
    <s v="N"/>
    <n v="1261686"/>
    <s v="21-0029304"/>
    <m/>
    <s v="T005225139"/>
    <n v="120575567"/>
    <m/>
    <m/>
    <s v="PG&amp;E_166_ignition_20210224_1.jpg"/>
    <s v=" "/>
    <x v="1"/>
    <x v="0"/>
    <s v="Y"/>
    <s v="Y"/>
    <s v="N"/>
    <s v="On February 24, 2021 at 2154 hours, a PG&amp;E Troubleman patrolled the Rob Roy 2105 21kV Distribution Circuit number 083692105, in the Tier 2 area of 2223 Valencia Road in Aptos. He observed an 400' of 4 ACSR tree wire overhead conductor down on the ground, a damaged 1PH typical pole bolt overhead transformer, a damaged 44H Cutout with Arc Snuffer, and a fire. Initial analysis indicates a living 140' redwood tree with a 40&quot; DBH completely failed and fell into the primary overhead lines 32' away, which resulted in damaged equipment and an ignition. Upon inspection, we found evidence of stem failure at the ground level with the incident tree, as well as other adjacent ones. This incident was also part of a wind event and reports indicate that area was met with a maximum wind gust of 17.26 mph on the listed date. Cal Fire responded to and extinguished the approximately 6' x 6' fire on the ground adjacent to Valencia Road. The 536-minute outage affected 426 customers. All the repairs were completed and the line was returned to service on February 25, 2021. This information is preliminary"/>
    <s v="PG&amp;E"/>
    <s v="Vegetation"/>
    <m/>
    <s v="D"/>
    <s v="D"/>
    <s v="&lt;3 meters of linear travel"/>
    <s v="Approximately 6' x 6'"/>
    <m/>
    <m/>
    <m/>
    <m/>
    <s v="Vegetation"/>
    <s v="Contact from object"/>
    <s v="Veg. contact"/>
    <s v="Y"/>
    <s v="Overhead"/>
    <x v="0"/>
    <s v="Conductor - Primary"/>
    <s v="Conductor, Transformer, Cutouts"/>
    <n v="101690941"/>
    <s v=" "/>
    <x v="1"/>
    <n v="36.993140434700003"/>
    <n v="-121.8672398532"/>
    <s v="Santa Cruz"/>
    <s v="ROB ROY 2105"/>
    <n v="21000"/>
    <m/>
    <x v="0"/>
    <s v="Cal Fire"/>
    <s v="Conifer Forest"/>
    <m/>
    <m/>
    <s v="N"/>
    <m/>
    <m/>
    <n v="520"/>
    <m/>
    <s v="N"/>
    <s v="N"/>
    <m/>
    <m/>
    <s v="2021-02-26"/>
    <n v="36.9933379"/>
    <n v="-121.8667949"/>
    <n v="44260"/>
    <s v="TrunkFail"/>
    <s v="outage 21-0029304.1 - evidence of uprooted madrone observed on aptos view road  outage 21-0029304.2 - evidence of redwood with stem failure near 2223 Valencia rd observed."/>
    <s v="REDW"/>
    <n v="140"/>
    <n v="40"/>
    <n v="24"/>
    <s v="None"/>
    <s v="None"/>
    <s v="N"/>
    <n v="1"/>
    <m/>
    <s v="Valley"/>
    <s v="A"/>
    <s v="CrossArm"/>
    <s v="TreeWire"/>
    <m/>
    <s v="  "/>
    <s v="CENTRAL COAST"/>
    <s v="SANTA CRUZ 01"/>
    <s v="21:44"/>
    <n v="44251"/>
    <n v="1261686"/>
    <s v="T005225139"/>
    <m/>
    <s v="FOREST GLEN"/>
    <s v="APTOS"/>
    <n v="36.980379999999997"/>
    <n v="-121.89197"/>
    <s v="G1TSLBI"/>
    <s v="BENTLEY, STEVEN"/>
    <n v="83692105"/>
    <s v="20210225 00:20"/>
    <n v="9260"/>
    <m/>
    <s v="Made EC tag for crew to repair wire down and replace a transformer"/>
    <s v="Y"/>
    <m/>
    <m/>
    <s v="36.9794683,-121.8923683,38.300000,2D"/>
    <m/>
    <m/>
    <s v="2223 Valencia Rd. GPS coordinates are not the right ones, computer wouldnt work."/>
    <s v="???"/>
    <m/>
    <s v="N"/>
    <s v="N"/>
    <m/>
    <s v="Storm Wind"/>
    <m/>
    <s v="Private Land"/>
    <m/>
    <s v="Strong"/>
    <m/>
    <s v="Vegetation"/>
    <m/>
    <s v="3 meters - 0.25 Acres"/>
    <m/>
    <s v="Cal Fire"/>
    <m/>
    <s v="Overhead"/>
    <m/>
    <s v="N"/>
    <m/>
    <m/>
    <m/>
    <s v="TREE-FELL INTO LINE"/>
    <s v="CONDUCTOR, OVERHEAD"/>
    <s v="N"/>
    <s v="  "/>
    <s v="Unplanned"/>
    <s v="Central Coast"/>
    <s v="Coast"/>
    <s v="083252109, PAUL SWEET-2109"/>
    <s v="21-0029304"/>
    <s v="Unplanned"/>
    <s v="Clear;32-90F"/>
    <s v="432"/>
    <n v="130896"/>
    <s v="YES"/>
    <s v="Line to Ground"/>
    <s v="Sustained"/>
    <s v="No"/>
    <s v="5090"/>
    <s v="OH"/>
    <s v="Line Recloser"/>
    <n v="1261686"/>
    <s v="Conductor, Overhead, Broken, wire on ground"/>
    <s v="A,GRD"/>
    <m/>
    <m/>
    <s v="MFL-TROUT GULCH N/O VALENCIA RD -APTOS-  (SC1725)"/>
    <s v="SS OF MTR #1008912130 &amp; LD SIDE OF 3413 "/>
    <s v="T1701 COIS TWD T1702 OPEN|FUS 2897 CLOSE (DMS# 1261687)"/>
    <m/>
    <m/>
    <s v="No"/>
    <s v="Vegetation, Tree - fell into line"/>
    <m/>
    <s v="Yes"/>
    <n v="3"/>
    <n v="89"/>
    <s v="R1OD"/>
    <s v="Distribution Circuit"/>
    <s v="WGB9"/>
    <s v="02/24/21 21:06"/>
    <m/>
    <m/>
    <m/>
    <s v="No"/>
    <n v="1607643"/>
    <s v="21-0029304"/>
    <m/>
    <m/>
    <m/>
    <m/>
    <m/>
  </r>
  <r>
    <n v="165"/>
    <s v="AGFC"/>
    <s v="3 - QC Complete"/>
    <n v="44253"/>
    <n v="44617"/>
    <s v="Duplicate of index 164. "/>
    <s v="\\fxshare-nas05\quotashare-fs01\ESA\5 - Ignition Tracking\2021_Ignition_QC_Folders\20210224_nan_nan_nan_T005224548"/>
    <s v=" "/>
    <m/>
    <m/>
    <m/>
    <m/>
    <m/>
    <s v="Not In Scope"/>
    <m/>
    <m/>
    <m/>
    <m/>
    <m/>
    <m/>
    <m/>
    <m/>
    <m/>
    <m/>
    <m/>
    <m/>
    <m/>
    <m/>
    <m/>
    <m/>
    <m/>
    <m/>
    <m/>
    <m/>
    <m/>
    <m/>
    <m/>
    <m/>
    <m/>
    <m/>
    <m/>
    <m/>
    <m/>
    <m/>
    <m/>
    <m/>
    <m/>
    <m/>
    <m/>
    <m/>
    <m/>
    <m/>
    <m/>
    <m/>
    <m/>
    <m/>
    <m/>
    <m/>
    <m/>
    <m/>
    <s v=" "/>
    <x v="304"/>
    <s v="12:07:00"/>
    <m/>
    <m/>
    <s v="FAS"/>
    <s v="N"/>
    <s v="Y"/>
    <m/>
    <m/>
    <m/>
    <s v="T005224548"/>
    <m/>
    <m/>
    <m/>
    <m/>
    <s v=" "/>
    <x v="0"/>
    <x v="1"/>
    <s v="N"/>
    <s v="N"/>
    <s v="N"/>
    <s v="Duplicate of index 164. "/>
    <s v="Not PG&amp;E"/>
    <s v="Vegetation"/>
    <m/>
    <m/>
    <m/>
    <s v="Structure-only"/>
    <m/>
    <m/>
    <m/>
    <m/>
    <m/>
    <s v="Duplicate"/>
    <m/>
    <m/>
    <m/>
    <s v="Overhead"/>
    <x v="1"/>
    <m/>
    <m/>
    <m/>
    <s v=" "/>
    <x v="0"/>
    <n v="39.070813299999998"/>
    <n v="-122.0228"/>
    <s v="Colusa"/>
    <s v="WILLIAMS 1102"/>
    <n v="12000"/>
    <m/>
    <x v="0"/>
    <s v="Arbuckle FD"/>
    <s v="Wetland"/>
    <m/>
    <m/>
    <s v="N"/>
    <m/>
    <m/>
    <m/>
    <m/>
    <s v="N"/>
    <s v="N"/>
    <m/>
    <m/>
    <s v="2021-02-26"/>
    <m/>
    <m/>
    <m/>
    <m/>
    <m/>
    <m/>
    <m/>
    <m/>
    <m/>
    <m/>
    <m/>
    <m/>
    <m/>
    <m/>
    <m/>
    <m/>
    <m/>
    <m/>
    <m/>
    <s v="  "/>
    <s v="SACRAMENTO"/>
    <s v="COLUSA"/>
    <s v="12:07"/>
    <n v="44251"/>
    <m/>
    <s v="T005224548"/>
    <s v="UNKNOWN"/>
    <s v="HAHN RD , MILLER RD "/>
    <s v="ARBUCKLE"/>
    <m/>
    <m/>
    <s v="T3IA6MX"/>
    <s v="MARTINEZ-CARDENAS, ANDRIA"/>
    <m/>
    <s v="20210224 13:42"/>
    <n v="9310"/>
    <m/>
    <s v="Down wire &amp; Fire - assited t-man"/>
    <s v="Y"/>
    <m/>
    <m/>
    <s v="39.0708133,-122.0228000,11.100000,3D"/>
    <m/>
    <m/>
    <m/>
    <s v="FIRE DEPARTMENT"/>
    <m/>
    <s v="N"/>
    <s v="Y"/>
    <m/>
    <s v="Storm Wind"/>
    <m/>
    <s v="County Land"/>
    <m/>
    <s v="Strong"/>
    <m/>
    <s v="Unknown"/>
    <m/>
    <s v="0.25 - 10 Acres"/>
    <m/>
    <s v="Fire Dept"/>
    <m/>
    <s v="Overhead"/>
    <m/>
    <s v="N"/>
    <m/>
    <m/>
    <m/>
    <m/>
    <m/>
    <s v="N"/>
    <s v="  "/>
    <m/>
    <m/>
    <m/>
    <m/>
    <m/>
    <m/>
    <m/>
    <m/>
    <m/>
    <m/>
    <m/>
    <m/>
    <m/>
    <m/>
    <m/>
    <m/>
    <m/>
    <m/>
    <m/>
    <m/>
    <m/>
    <m/>
    <m/>
    <m/>
    <m/>
    <m/>
    <m/>
    <m/>
    <m/>
    <m/>
    <m/>
    <m/>
    <m/>
    <m/>
    <m/>
    <m/>
    <m/>
    <m/>
    <m/>
    <m/>
    <m/>
    <m/>
    <m/>
    <m/>
    <m/>
    <m/>
    <m/>
  </r>
  <r>
    <n v="164"/>
    <s v="AGFC"/>
    <s v="3 - QC Complete"/>
    <n v="44253"/>
    <n v="44617"/>
    <s v="Troubleman reports high winds caused a pole failure which resulted in a 1 acre grass fire. EOC Preliminary Investigation: On February 2, 2021 at 1159 hours, a PG&amp;E troubleman was dispatched to the Williams 1102 Distribution Circuit on Hahn Road near Arbuckle for reports of wire down power okay hazard. Initial analysis indicates 50+ mph winds caused a distribution pole to fail and fall to ground, resulting in an ignition. The responding troubleman stated no structures were damaged, only grass and 3 distribution poles. The ensuing fire was approx 1 acre in size and was extinguished by Arbuckle Fire Department. EC notifications have been created for the damaged assets to be replaced. This incident does not look to meet any of the EIR reportable criteria (Media, Injury/Fatality or Property Damage $50k+) but this does be the CPUC reportable criteria for ignitions."/>
    <s v="\\fxshare-nas05\quotashare-fs01\ESA\5 - Ignition Tracking\2021_Ignition_QC_Folders\20210224_1261331_21-0029115_nan_T005224538"/>
    <s v=" "/>
    <m/>
    <m/>
    <m/>
    <m/>
    <m/>
    <s v="Not In Scope"/>
    <m/>
    <m/>
    <m/>
    <m/>
    <m/>
    <m/>
    <m/>
    <m/>
    <m/>
    <m/>
    <m/>
    <m/>
    <m/>
    <m/>
    <m/>
    <m/>
    <m/>
    <m/>
    <m/>
    <m/>
    <m/>
    <m/>
    <m/>
    <m/>
    <m/>
    <m/>
    <m/>
    <m/>
    <m/>
    <m/>
    <m/>
    <m/>
    <m/>
    <m/>
    <m/>
    <m/>
    <m/>
    <m/>
    <m/>
    <m/>
    <m/>
    <m/>
    <m/>
    <m/>
    <m/>
    <m/>
    <s v=" "/>
    <x v="304"/>
    <s v="11:59:00"/>
    <n v="44251"/>
    <s v="11:59:00"/>
    <s v="FAS"/>
    <s v="N"/>
    <s v="N"/>
    <n v="1261331"/>
    <s v="21-0029115"/>
    <m/>
    <s v="T005224538"/>
    <s v="120574123, 120574125, 120573993"/>
    <m/>
    <m/>
    <s v="No photo"/>
    <s v=" "/>
    <x v="1"/>
    <x v="0"/>
    <s v="Y"/>
    <s v="Y"/>
    <s v="N"/>
    <s v="On February 2, 2021 at 1159 hours, a PG&amp;E troubleman was dispatched to the Williams 1102 Distribution Circuit on Hahn Road near Arbuckle for reports of wire down power okay hazard. Initial analysis indicates 50+ mph winds caused a distribution pole to fail and fall to ground, resulting in an ignition. The responding troubleman stated no structures were damaged, only grass and 3 distribution poles. The ensuing fire was approx 1 acre in size and was extinguished by Arbuckle Fire Department. EC notifications have been created for the damaged assets to be replaced. This incident does not look to meet any of the EIR reportable criteria (Media, Injury/Fatality or Property Damage $50k+) but this does be the CPUC reportable criteria for ignitions."/>
    <s v="PG&amp;E"/>
    <s v="Vegetation"/>
    <m/>
    <s v="D"/>
    <s v="D"/>
    <s v="0.26-9.99"/>
    <m/>
    <m/>
    <m/>
    <m/>
    <m/>
    <s v="Equipment - PG&amp;E"/>
    <s v="Weather"/>
    <s v="Weather - High Winds"/>
    <s v="Y"/>
    <s v="Overhead"/>
    <x v="0"/>
    <s v="Conductor - Primary"/>
    <s v="Poles, Crossarm, Transformer"/>
    <n v="101643671"/>
    <s v=" "/>
    <x v="0"/>
    <n v="39.070990999999999"/>
    <n v="-122.02441399999999"/>
    <s v="Colusa"/>
    <s v="WILLIAMS 1102"/>
    <n v="12000"/>
    <m/>
    <x v="0"/>
    <s v="Arbuckle FD"/>
    <s v="Agriculture"/>
    <m/>
    <m/>
    <s v="N"/>
    <m/>
    <s v="Miller"/>
    <m/>
    <m/>
    <s v="N"/>
    <s v="N"/>
    <m/>
    <m/>
    <s v="2021-02-26"/>
    <m/>
    <m/>
    <m/>
    <m/>
    <m/>
    <m/>
    <m/>
    <m/>
    <m/>
    <m/>
    <m/>
    <m/>
    <m/>
    <m/>
    <m/>
    <m/>
    <m/>
    <m/>
    <m/>
    <s v="  "/>
    <s v="SACRAMENTO"/>
    <s v="COLUSA"/>
    <s v="11:59"/>
    <n v="44251"/>
    <n v="1261331"/>
    <s v="T005224538"/>
    <m/>
    <s v="N END/O MILLER RD"/>
    <s v="ARBUCKLE"/>
    <n v="39.056959999999997"/>
    <n v="-122.02294000000001"/>
    <s v="T3TJ0BD"/>
    <s v="BARRIE, JESSE"/>
    <n v="62051102"/>
    <s v="20210224 15:30"/>
    <n v="9002"/>
    <m/>
    <s v="CREW TO REPLACE 2 POLES DAMAGED BY FIRE AFTER POLE BLEW OVER. MSVL NOTIFIED AND ESTIMATORS ARE CREATING JOB PACKETS"/>
    <s v="Y"/>
    <m/>
    <m/>
    <m/>
    <n v="39.070990999999999"/>
    <n v="-122.02441399999999"/>
    <m/>
    <s v="ARBUCKLE FIRE DEPT"/>
    <m/>
    <s v="N"/>
    <s v="Y"/>
    <m/>
    <s v="Storm Wind"/>
    <m/>
    <s v="Private Land"/>
    <m/>
    <s v="Strong"/>
    <m/>
    <s v="PG&amp;E Equipment"/>
    <m/>
    <s v="0.25 - 10 Acres"/>
    <m/>
    <s v="Fire Dept"/>
    <m/>
    <s v="Overhead"/>
    <m/>
    <s v="N"/>
    <m/>
    <m/>
    <m/>
    <s v="OVERHEAD"/>
    <s v="POLE-WOOD"/>
    <s v="N"/>
    <s v="  "/>
    <s v="Unplanned"/>
    <s v="Sacramento"/>
    <s v="Colusa"/>
    <s v="062051102, WILLIAMS-1102"/>
    <s v="21-0029115"/>
    <s v="Unplanned"/>
    <s v="Clear;32-90F"/>
    <s v="11"/>
    <n v="5533"/>
    <s v="NO"/>
    <s v="Line to Line"/>
    <s v="Sustained"/>
    <s v="No"/>
    <s v="3909"/>
    <s v="OH"/>
    <s v="Fuse"/>
    <n v="1261331"/>
    <s v="Pole-Wood, Broken, wire on ground"/>
    <m/>
    <s v="02/24/21 15:30"/>
    <m/>
    <s v="MILLER RD, 1P/N/O HAHN RD"/>
    <s v="CGC 219934851138"/>
    <m/>
    <m/>
    <m/>
    <s v="No"/>
    <s v="Equipment Failure/Involved, Overhead"/>
    <m/>
    <s v="No"/>
    <m/>
    <m/>
    <s v="JQWI"/>
    <s v="Distribution Circuit"/>
    <s v="LTF2"/>
    <s v="02/24/21 12:50"/>
    <s v="Not Required"/>
    <s v="02/24/21 21:13"/>
    <m/>
    <s v="No"/>
    <n v="1607541"/>
    <s v="21-0029115"/>
    <m/>
    <m/>
    <m/>
    <m/>
    <m/>
  </r>
  <r>
    <n v="163"/>
    <s v="TLAL"/>
    <s v="3 - QC Complete"/>
    <n v="44299"/>
    <n v="44617"/>
    <s v="Troubleman found blown lightning arrestor caused by animal contact with equipment. A squirrel was found next to fire location. The ensuing fire was 3 meters to 0.25 acre in size. 3/25 KRJ7- added photo at column AB based upon preliminary photos. photo added to sharepoint. update column AB &amp; sharepoint if needed. OIS: TR7250891, 1261092; FOID: T005224394; ILIS: 21-0029017; EC: 120573155; PM: 31531740; Circuit ID: 252771106, SAP ID: 100250371"/>
    <s v="\\fxshare-nas05\quotashare-fs01\ESA\5 - Ignition Tracking\2021_Ignition_QC_Folders\20210224_nan_nan_nan_T005224394"/>
    <s v=" "/>
    <m/>
    <s v="TLAL"/>
    <s v="Added Outage Date &amp; Time, ILIS number; Additional OIS Added"/>
    <n v="44299"/>
    <m/>
    <s v="Not In Scope"/>
    <m/>
    <m/>
    <m/>
    <m/>
    <m/>
    <m/>
    <m/>
    <m/>
    <m/>
    <m/>
    <m/>
    <m/>
    <m/>
    <m/>
    <m/>
    <m/>
    <m/>
    <m/>
    <m/>
    <m/>
    <m/>
    <m/>
    <m/>
    <m/>
    <m/>
    <m/>
    <m/>
    <m/>
    <m/>
    <m/>
    <m/>
    <m/>
    <m/>
    <m/>
    <m/>
    <m/>
    <m/>
    <m/>
    <m/>
    <m/>
    <m/>
    <m/>
    <m/>
    <m/>
    <m/>
    <m/>
    <s v=" "/>
    <x v="304"/>
    <s v="10:09:00"/>
    <n v="44251"/>
    <s v="09:15:00"/>
    <s v="FAS"/>
    <s v="N"/>
    <s v="N"/>
    <s v="TR7250891, 1261092"/>
    <s v="21-0029017"/>
    <m/>
    <s v="T005224394"/>
    <n v="120573155"/>
    <m/>
    <m/>
    <s v="PG&amp;E_163_IGNITION_20210224_2.jpg"/>
    <s v=" "/>
    <x v="1"/>
    <x v="0"/>
    <s v="Y"/>
    <s v="Y"/>
    <s v="N"/>
    <s v="On February 24, 2021 at 1022 hours, a PG&amp;E Troubleman patrolled the Magunden 1106 12kV Distribution Circuit number 252771106, near the line recloser 4849 at College Avenue in Bakersfield. He observed a blown 15kV distribution lightning arrestor, an extinguished fire, and a deceased squirrel on the ground at the base of the pole. Initial analysis indicates the ignition was due to a squirrel. The Kern County Fire Department responded to and extinguished the fire. The momentary outage affected 2,564 customers. The line was returned to service on February 24, 2021. This information is preliminary."/>
    <s v="PG&amp;E"/>
    <s v="Other"/>
    <s v="Debris"/>
    <s v="D"/>
    <s v="D"/>
    <s v="&lt;0.25"/>
    <m/>
    <m/>
    <m/>
    <m/>
    <m/>
    <s v="Contact - Animal - Other"/>
    <s v="Contact from object"/>
    <s v="Animal contact"/>
    <s v="Y"/>
    <s v="Overhead"/>
    <x v="0"/>
    <s v="Lightning Arrestor"/>
    <s v="Lightning Arrestor"/>
    <n v="100250371"/>
    <s v=" "/>
    <x v="0"/>
    <n v="35.38409"/>
    <n v="-118.92317300000001"/>
    <s v="Kern"/>
    <s v="MAGUNDEN 1106 "/>
    <n v="12000"/>
    <m/>
    <x v="0"/>
    <s v="Kern County FD"/>
    <s v="Urban"/>
    <m/>
    <m/>
    <s v="N"/>
    <m/>
    <m/>
    <m/>
    <m/>
    <s v="N"/>
    <s v="N"/>
    <m/>
    <m/>
    <s v="2021-02-26"/>
    <m/>
    <m/>
    <m/>
    <m/>
    <m/>
    <m/>
    <m/>
    <m/>
    <m/>
    <m/>
    <m/>
    <m/>
    <m/>
    <m/>
    <m/>
    <m/>
    <m/>
    <m/>
    <m/>
    <s v="  "/>
    <s v="KERN"/>
    <s v="BAKERSFIELD 02"/>
    <s v="10:09"/>
    <n v="44251"/>
    <m/>
    <s v="T005224394"/>
    <s v="UNKNOWN"/>
    <s v="COLLEGE AVE "/>
    <s v="BAKERSFIELD"/>
    <m/>
    <m/>
    <s v="K1TM3MV"/>
    <s v="MONSIBAIS, MANUEL"/>
    <m/>
    <s v="20210224 11:38"/>
    <n v="9111"/>
    <m/>
    <s v="found animal on ground. blown lighting arrestor at location. reported it to Kern do and took pics. "/>
    <s v="Y"/>
    <n v="4"/>
    <s v="\\fxshare-nas05\quotashare-fs01\ESA\5 - Ignition Tracking\Fire_Tab_Attachment_Files"/>
    <m/>
    <n v="35.384084999999999"/>
    <n v="-118.92317300000001"/>
    <s v="no one onsite when i arrived."/>
    <s v="unknown"/>
    <m/>
    <s v="N"/>
    <s v="Y"/>
    <m/>
    <s v="Clear"/>
    <m/>
    <s v="Private Land"/>
    <m/>
    <s v="Calm"/>
    <m/>
    <s v="Animal"/>
    <m/>
    <s v="3 meters - 0.25 Acres"/>
    <m/>
    <s v="Fire Dept"/>
    <m/>
    <s v="Overhead"/>
    <m/>
    <s v="Y"/>
    <s v="photos"/>
    <s v="PG&amp;E Employee"/>
    <s v="m3mv"/>
    <s v="ANIMAL-SQUIRREL"/>
    <s v="LIGHTNING ARRESTOR"/>
    <s v="N"/>
    <s v="  "/>
    <m/>
    <m/>
    <m/>
    <m/>
    <m/>
    <m/>
    <m/>
    <m/>
    <m/>
    <m/>
    <m/>
    <m/>
    <m/>
    <m/>
    <m/>
    <m/>
    <m/>
    <m/>
    <m/>
    <m/>
    <m/>
    <m/>
    <m/>
    <m/>
    <m/>
    <m/>
    <m/>
    <m/>
    <m/>
    <m/>
    <m/>
    <m/>
    <m/>
    <m/>
    <m/>
    <m/>
    <m/>
    <m/>
    <m/>
    <m/>
    <m/>
    <m/>
    <m/>
    <m/>
    <m/>
    <m/>
    <m/>
  </r>
  <r>
    <n v="162"/>
    <s v="AGFC"/>
    <s v="3 - QC Complete"/>
    <n v="44253"/>
    <n v="44617"/>
    <s v="Other fire, not attributable to PG&amp;E assets. Looks to be a third party caused. Please see troublemans notes for FAS - Evidence Collected By Comments - (PG&amp;E did not cause fire!)"/>
    <s v="\\fxshare-nas05\quotashare-fs01\ESA\5 - Ignition Tracking\2021_Ignition_QC_Folders\20210224_nan_nan_nan_T005224018"/>
    <s v=" "/>
    <m/>
    <m/>
    <m/>
    <m/>
    <m/>
    <s v="Not In Scope"/>
    <m/>
    <m/>
    <m/>
    <m/>
    <m/>
    <m/>
    <m/>
    <m/>
    <m/>
    <m/>
    <m/>
    <m/>
    <m/>
    <m/>
    <m/>
    <m/>
    <m/>
    <m/>
    <m/>
    <m/>
    <m/>
    <m/>
    <m/>
    <m/>
    <m/>
    <m/>
    <m/>
    <m/>
    <m/>
    <m/>
    <m/>
    <m/>
    <m/>
    <m/>
    <m/>
    <m/>
    <m/>
    <m/>
    <m/>
    <m/>
    <m/>
    <m/>
    <m/>
    <m/>
    <m/>
    <m/>
    <s v=" "/>
    <x v="304"/>
    <s v="04:56:00"/>
    <m/>
    <m/>
    <s v="FAS"/>
    <s v="N"/>
    <s v="N"/>
    <m/>
    <m/>
    <m/>
    <s v="T005224018"/>
    <m/>
    <m/>
    <m/>
    <m/>
    <s v=" "/>
    <x v="0"/>
    <x v="1"/>
    <s v="Y"/>
    <s v="Y"/>
    <s v="N"/>
    <s v="Other fire, not attributable to PG&amp;E assets. Looks to be a third party caused. Please see troublemans notes for FAS - Evidence Collected By Comments - (PG&amp;E did not cause fire!)"/>
    <s v="Not PG&amp;E"/>
    <s v="Vegetation"/>
    <m/>
    <m/>
    <m/>
    <s v="&lt;0.25"/>
    <m/>
    <m/>
    <m/>
    <m/>
    <m/>
    <s v="Other Fire: Non-PG&amp;E related"/>
    <m/>
    <m/>
    <m/>
    <s v="Overhead"/>
    <x v="1"/>
    <m/>
    <m/>
    <m/>
    <s v=" "/>
    <x v="0"/>
    <n v="38.706465000000001"/>
    <n v="-121.8521633"/>
    <s v="Yolo"/>
    <s v="ZAMORA 1107"/>
    <n v="12000"/>
    <m/>
    <x v="0"/>
    <s v="Yolo County FD"/>
    <s v="Agriculture"/>
    <m/>
    <m/>
    <s v="N"/>
    <m/>
    <m/>
    <m/>
    <m/>
    <s v="N"/>
    <s v="N"/>
    <m/>
    <m/>
    <s v="2021-02-26"/>
    <m/>
    <m/>
    <m/>
    <m/>
    <m/>
    <m/>
    <m/>
    <m/>
    <m/>
    <m/>
    <m/>
    <m/>
    <m/>
    <m/>
    <m/>
    <m/>
    <m/>
    <m/>
    <m/>
    <s v="  "/>
    <s v="SACRAMENTO"/>
    <s v="WOODLAND 01"/>
    <s v="04:56"/>
    <n v="44251"/>
    <m/>
    <s v="T005224018"/>
    <s v="UNKNOWN"/>
    <s v="COUNTY RD 95"/>
    <s v="WOODLAND"/>
    <m/>
    <m/>
    <s v="S2TKMKO"/>
    <s v="KNORR, KEVIN"/>
    <m/>
    <s v="20210224 06:55"/>
    <n v="9111"/>
    <m/>
    <s v="Brkn triple link C/O ,,Opnd fuses at trans to de-energize svc for fire crew.   Notified for crew to rpr."/>
    <s v="Y"/>
    <m/>
    <m/>
    <s v="38.7064650,-121.8521633,21.000000,3D"/>
    <m/>
    <m/>
    <m/>
    <s v="Yolo fire District 530-662-0566"/>
    <m/>
    <s v="N"/>
    <s v="Y"/>
    <m/>
    <s v="Clear"/>
    <m/>
    <s v="Other (Comments)"/>
    <s v="Firewood pile"/>
    <s v="Light"/>
    <m/>
    <s v="Vegetation"/>
    <m/>
    <s v="3 meters - 0.25 Acres"/>
    <m/>
    <s v="Fire Dept"/>
    <m/>
    <s v="Overhead"/>
    <m/>
    <s v="N"/>
    <m/>
    <m/>
    <s v="PG&amp;E did not cause fire!"/>
    <s v="OVERHEAD"/>
    <s v="CUTOUT, FUSE HOLDER"/>
    <s v="N"/>
    <s v="  "/>
    <m/>
    <m/>
    <m/>
    <m/>
    <m/>
    <m/>
    <m/>
    <m/>
    <m/>
    <m/>
    <m/>
    <m/>
    <m/>
    <m/>
    <m/>
    <m/>
    <m/>
    <m/>
    <m/>
    <m/>
    <m/>
    <m/>
    <m/>
    <m/>
    <m/>
    <m/>
    <m/>
    <m/>
    <m/>
    <m/>
    <m/>
    <m/>
    <m/>
    <m/>
    <m/>
    <m/>
    <m/>
    <m/>
    <m/>
    <m/>
    <m/>
    <m/>
    <m/>
    <m/>
    <m/>
    <m/>
    <m/>
  </r>
  <r>
    <n v="161"/>
    <s v="B1HE"/>
    <s v="3 - QC Complete"/>
    <n v="44309"/>
    <n v="44617"/>
    <s v="Grass fire with not damage to PG&amp;E assets. Troubleman cut/tapped service and glassed meter. Doesn't look to be attributable to PG&amp;E from preliminary investigation."/>
    <s v="\\fxshare-nas05\quotashare-fs01\ESA\5 - Ignition Tracking\2021_Ignition_QC_Folders\20210224_nan_nan_nan_T005223994"/>
    <s v=" "/>
    <m/>
    <m/>
    <m/>
    <m/>
    <m/>
    <s v="Not In Scope"/>
    <m/>
    <m/>
    <m/>
    <m/>
    <m/>
    <m/>
    <m/>
    <m/>
    <m/>
    <m/>
    <m/>
    <m/>
    <m/>
    <n v="43922"/>
    <n v="44287"/>
    <m/>
    <m/>
    <s v="N"/>
    <m/>
    <m/>
    <m/>
    <s v="N"/>
    <m/>
    <s v="Fire Incident Report"/>
    <m/>
    <m/>
    <m/>
    <m/>
    <m/>
    <m/>
    <m/>
    <m/>
    <m/>
    <m/>
    <m/>
    <m/>
    <m/>
    <m/>
    <m/>
    <m/>
    <m/>
    <m/>
    <m/>
    <m/>
    <m/>
    <m/>
    <s v=" "/>
    <x v="304"/>
    <s v="00:13:00"/>
    <m/>
    <m/>
    <s v="FAS"/>
    <s v="N"/>
    <s v="N"/>
    <m/>
    <m/>
    <m/>
    <s v="T005223994"/>
    <m/>
    <m/>
    <m/>
    <m/>
    <s v=" "/>
    <x v="0"/>
    <x v="1"/>
    <s v="Y"/>
    <s v="Y"/>
    <s v="N"/>
    <s v="Other fire, not attributable to PG&amp;E assets. Looks to be a third party caused"/>
    <s v="Not PG&amp;E"/>
    <s v="Vegetation"/>
    <m/>
    <m/>
    <m/>
    <s v="0.26-9.99"/>
    <m/>
    <m/>
    <m/>
    <m/>
    <m/>
    <s v="Other Fire: Non-PG&amp;E related"/>
    <m/>
    <m/>
    <m/>
    <s v="Overhead"/>
    <x v="1"/>
    <m/>
    <m/>
    <m/>
    <s v=" "/>
    <x v="0"/>
    <n v="38.155626699999999"/>
    <n v="-121.7238933"/>
    <s v="Solano"/>
    <s v="PEABODY 2107"/>
    <n v="21000"/>
    <m/>
    <x v="0"/>
    <s v="Rio Vista FD"/>
    <s v="Agriculture"/>
    <m/>
    <m/>
    <s v="N"/>
    <m/>
    <m/>
    <m/>
    <m/>
    <s v="N"/>
    <s v="N"/>
    <m/>
    <m/>
    <s v="2021-02-26"/>
    <m/>
    <m/>
    <m/>
    <m/>
    <m/>
    <m/>
    <m/>
    <m/>
    <m/>
    <m/>
    <m/>
    <m/>
    <m/>
    <m/>
    <m/>
    <m/>
    <m/>
    <m/>
    <m/>
    <s v="  "/>
    <s v="SACRAMENTO"/>
    <s v="VACAVILLE 02"/>
    <s v="00:13"/>
    <n v="44251"/>
    <m/>
    <s v="T005223994"/>
    <s v="UNKNOWN"/>
    <s v="EMIGH RD AND MONTEZUMA"/>
    <s v="RIO VISTA"/>
    <m/>
    <m/>
    <s v="S4TADS0"/>
    <s v="SANDERSON, ANDY"/>
    <m/>
    <s v="20210224 02:39"/>
    <n v="9320"/>
    <m/>
    <s v="small grass fire on shoulder. no damage to poles or equipment. pge service was cut and tapped and meter panel glassed. looks idle"/>
    <s v="Y"/>
    <m/>
    <m/>
    <s v="38.1556267,-121.7238933,38.000000,3D"/>
    <m/>
    <m/>
    <m/>
    <s v="rio vista fire dept"/>
    <m/>
    <s v="N"/>
    <s v="Y"/>
    <m/>
    <s v="Clear"/>
    <m/>
    <s v="County Land"/>
    <m/>
    <s v="Calm"/>
    <m/>
    <s v="Unknown"/>
    <m/>
    <s v="1 meter - &lt; 3 meters"/>
    <m/>
    <s v="Fire Dept"/>
    <m/>
    <s v="Overhead"/>
    <m/>
    <s v="N"/>
    <m/>
    <m/>
    <m/>
    <m/>
    <m/>
    <s v="N"/>
    <s v="  "/>
    <m/>
    <m/>
    <m/>
    <m/>
    <m/>
    <m/>
    <m/>
    <m/>
    <m/>
    <m/>
    <m/>
    <m/>
    <m/>
    <m/>
    <m/>
    <m/>
    <m/>
    <m/>
    <m/>
    <m/>
    <m/>
    <m/>
    <m/>
    <m/>
    <m/>
    <m/>
    <m/>
    <m/>
    <m/>
    <m/>
    <m/>
    <m/>
    <m/>
    <m/>
    <m/>
    <m/>
    <m/>
    <m/>
    <m/>
    <m/>
    <m/>
    <m/>
    <m/>
    <m/>
    <m/>
    <m/>
    <m/>
  </r>
  <r>
    <n v="187"/>
    <s v="TLAL"/>
    <s v="3 - QC Complete"/>
    <n v="44536"/>
    <n v="44617"/>
    <s v="Initial EIR: EI210223A – Calistoga – Property Damage – Summary: EI210223A - Calistoga - Property Damage: On February 26, 2021, PG&amp;E received a property damage claim exceeding $50,000 alleging that PG&amp;E equipment caused damage to a commercial customer's equipment. The claim alleges that this occurred near Tubbs Lane and Hwy 29 in Calistoga on February 23, 2021 at approximately 1420 hours. This location is served by the Calistoga 1101 12kV OH Distribution Circuit. PG&amp;E is reporting this under the Property Damage criteria. This information is preliminary. [CAP Issue # 122045099 - Calistoga NOV CPUID-ID: E20210226-01]"/>
    <s v="\\fxshare-nas05\quotashare-fs01\ESA\5 - Ignition Tracking\2021_Ignition_QC_Folders\YYYYMMDD_nan_nan_INT-XXXXX_nan"/>
    <s v=" "/>
    <s v="Y"/>
    <s v="TLAL"/>
    <s v="Fire Lat/Long, Fire Suppressing Agency, Suspected Initiating Event, Failure Driver, Failure Sub-Driver, Ignition Source, CPUC Reportable Ignition, Attributable to PG&amp;E Assets Updated"/>
    <n v="44536"/>
    <m/>
    <s v="Not In Scope"/>
    <m/>
    <m/>
    <m/>
    <m/>
    <m/>
    <m/>
    <m/>
    <m/>
    <m/>
    <m/>
    <m/>
    <m/>
    <m/>
    <m/>
    <m/>
    <m/>
    <m/>
    <m/>
    <m/>
    <m/>
    <m/>
    <m/>
    <m/>
    <m/>
    <m/>
    <m/>
    <m/>
    <m/>
    <m/>
    <m/>
    <m/>
    <m/>
    <s v="Y"/>
    <m/>
    <n v="44536"/>
    <s v="CAL Fire"/>
    <m/>
    <s v="Robert Rasmussen obtained"/>
    <m/>
    <s v="Y"/>
    <n v="44536"/>
    <n v="44536"/>
    <s v="GFD4"/>
    <s v="Greg Dydo"/>
    <s v="Greg Dydo (GFD4), advised the fire was contained to the customer’s air compressor Room, which was approximately 8’ x 8’.) "/>
    <m/>
    <s v=" "/>
    <x v="305"/>
    <s v="14:20:00"/>
    <m/>
    <m/>
    <s v="EIR"/>
    <s v="Y"/>
    <s v="N"/>
    <m/>
    <m/>
    <m/>
    <n v="5867389718"/>
    <m/>
    <m/>
    <s v="EI210223A"/>
    <s v="PG&amp;E_187_IGNITION_20210223_1.jpg"/>
    <s v=" "/>
    <x v="1"/>
    <x v="0"/>
    <s v="Y"/>
    <s v="Y"/>
    <s v="N"/>
    <s v="[EI211009A – 20-Day Report] On February 23, 2021 at 1420 hours, PG&amp;E received a call from CAL FIRE requesting support for a fire at 1429 Tubbs Lane in Calistoga (“Incident Location”), served by the Calistoga 1101 12kV Overhead Distribution Circuit. PG&amp;E subsequently dispatched a troubleman to the Incident Location at 1425 hours. The troubleman arrived at the Incident Location at 1440 hours where CAL FIRE and the customer were on site. The Incident Location was located at the Chateau Montelena Winery. Upon arrival, the troubleman observed a fire damaged structure located behind the main building of the winery. Inside the damaged structure, the troubleman observed equipment, later identified as air compressors, used to support winery operations. The customer told the troubleman that the winery had called 911 after a fire had started at the air compressor equipment and that he had extinguished the fire and disconnected power to the equipment prior to CAL FIRE’s arrival. The troubleman, not seeing any additional actions required to make the site safe, checked and confirmed with CAL FIRE that there was no need for further de-energization. The customer told the troubleman that the fire started at an air compressor relay and spread to two compressors. The customer showed the troubleman a voltage monitor monitoring the 480V three phase power being supplied to the equipment. The voltage monitor displayed readings of 493V, 491V and 463V for the three phases. The customer also informed the troubleman that the winery had been experiencing voltage issues prior to the incident. The troubleman patrolled the area and did not identify any issues with the PG&amp;E conductors serving the winery equipment. The pole and transformer providing service to the winery equipment was installed in August of 2018. After finding no issues with PG&amp;E equipment, the troubleman left the Incident Location at 1530 hours and did not collect any evidence. On March 8, 2021, representatives from the CPUC, PG&amp;E, the customer and their insurance company held a joint scene inspection at the Incident Location. At the joint scene inspection, the customer told PG&amp;E that on January 6, 2021 he notified PG&amp;E that one leg of his 480V service was dropping 25 to 30 volts, causing his compressors to trip and go into overload warning. PG&amp;E records for January 5, 2021 show seven momentary outages at the Calistoga Substation that served the Calistoga 1101 Circuit starting at 0730 hours and concluding at 0905 hours. The cause of these outages is unknown. The customer stated that the problem appeared to stop after 0905 hours, but that the issues returned a week later. The customer reported that he had the compressors inspected by the manufacturer who confirmed there were power quality issues supplying the equipment. The customer said that he then reached out to two PG&amp;E representatives during a virtual Town Hall that he participated in on February 15, 2021, letting the PG&amp;E representatives know that he was experiencing power quality issues. The customer reportedly sent a follow-up email to PG&amp;E on February 22, 2021 after not hearing back. On the day of the incident, February 23, 2021 at 1400 hours, the customer said that he noticed smoke from behind the winery and proceeded to call 911. The customer then reportedly ran up to the building housing the compressors and saw a fire. The customer said that he was able to spray water on the fire to reach the disconnects, cut the power supply and then extinguish the remaining fire. CAL FIRE arrived five minutes later with PG&amp;E shortly afterwards. After preliminary investigation of the power quality issues reported by the customer, PG&amp;E found that there was a voltage imbalance in the power being supplied to the customer prior to the incident. PG&amp;E found that the imbalance was due an issue with the controller of a voltage regulator, Regulator R49014, source side of the Incident Location. The controller had lost accurate tracking of the tap position of the Phase B unit of R49014. PG&amp;E has since resolved the issue with the controller by changing the controller settings per recommendations from the controller manufacturer. PG&amp;E also checked similar regulator controllers in the area and did not find similar issues with those controllers. On February 26, 2021, PG&amp;E received a claim for $70,100 from the customer at the Incident Location, alleging PG&amp;E was responsible for the fire on February 23, 2021. PG&amp;E then reported the incident to the CPUC the same day under the Property Damage criterion. PG&amp;E is continuing its investigation into this incident. This information is preliminary, and all the times, customer numbers and measurements mentioned in this report are approximate. PG&amp;E is fully cooperating and communicating with external agencies as required."/>
    <s v="PG&amp;E"/>
    <s v="Other"/>
    <s v="Regulator R49014"/>
    <s v="D"/>
    <s v="D"/>
    <s v="Structure-only"/>
    <s v="Approximately 8' x 8'"/>
    <m/>
    <m/>
    <m/>
    <m/>
    <s v="Equipment - PG&amp;E"/>
    <s v="All types of equipment / facility failure"/>
    <s v="Voltage Regulator failure"/>
    <s v="N"/>
    <s v="Overhead"/>
    <x v="3"/>
    <s v="Service Drop"/>
    <s v="Regulator R49014"/>
    <n v="103987641"/>
    <s v=" "/>
    <x v="0"/>
    <n v="38.603110000000001"/>
    <n v="-122.59903"/>
    <s v="Napa"/>
    <s v="CALISTOGA 1101"/>
    <s v="0-750"/>
    <m/>
    <x v="1"/>
    <s v="Cal Fire"/>
    <s v="Hardwood Woodland"/>
    <m/>
    <m/>
    <s v="Y"/>
    <s v="Tubbs 2017"/>
    <m/>
    <n v="430"/>
    <m/>
    <s v="N"/>
    <s v="N"/>
    <m/>
    <m/>
    <s v="2021-03-02"/>
    <m/>
    <m/>
    <m/>
    <m/>
    <m/>
    <m/>
    <m/>
    <m/>
    <m/>
    <m/>
    <m/>
    <m/>
    <m/>
    <m/>
    <m/>
    <m/>
    <m/>
    <m/>
    <m/>
    <s v="  "/>
    <s v="NORTH BAY"/>
    <m/>
    <m/>
    <m/>
    <m/>
    <m/>
    <m/>
    <m/>
    <m/>
    <m/>
    <m/>
    <m/>
    <m/>
    <m/>
    <m/>
    <m/>
    <m/>
    <m/>
    <m/>
    <m/>
    <m/>
    <m/>
    <m/>
    <m/>
    <m/>
    <m/>
    <m/>
    <m/>
    <m/>
    <m/>
    <m/>
    <m/>
    <m/>
    <m/>
    <m/>
    <m/>
    <m/>
    <m/>
    <m/>
    <m/>
    <m/>
    <m/>
    <m/>
    <m/>
    <m/>
    <m/>
    <m/>
    <m/>
    <m/>
    <m/>
    <m/>
    <s v="  "/>
    <m/>
    <m/>
    <m/>
    <m/>
    <m/>
    <m/>
    <m/>
    <m/>
    <m/>
    <m/>
    <m/>
    <m/>
    <m/>
    <m/>
    <m/>
    <m/>
    <m/>
    <m/>
    <m/>
    <m/>
    <m/>
    <m/>
    <m/>
    <m/>
    <m/>
    <m/>
    <m/>
    <m/>
    <m/>
    <m/>
    <m/>
    <m/>
    <m/>
    <m/>
    <m/>
    <m/>
    <m/>
    <m/>
    <m/>
    <m/>
    <m/>
    <m/>
    <m/>
    <m/>
    <m/>
    <m/>
    <m/>
  </r>
  <r>
    <n v="160"/>
    <s v="TLAL"/>
    <s v="3 - QC Complete"/>
    <n v="44298"/>
    <n v="44617"/>
    <s v="Troubleman found a downed overhead secondary conductor due to vegetation contact that resulted in an ignition. EC notification has been created in SAP. OIS: 1260557; ILIS: 21-0028777; FOID: T005223828 (NRH7), T005223817 (Cxl); EC: 120569208; PM: 31531200; Circuit ID: 062041104, SAP ID: 101615638"/>
    <s v="\\fxshare-nas05\quotashare-fs01\ESA\5 - Ignition Tracking\2021_Ignition_QC_Folders\20210223_1260557_21-0028777_nan_T005223828"/>
    <s v=" "/>
    <m/>
    <s v="TLAL"/>
    <s v="Create &amp; Outage Time, EC Tag, Suspected Initiating Event Updated; Additional FOID Added; Uploaded Picture"/>
    <n v="44298"/>
    <m/>
    <s v="Not In Scope"/>
    <m/>
    <m/>
    <m/>
    <m/>
    <m/>
    <m/>
    <m/>
    <m/>
    <m/>
    <m/>
    <m/>
    <m/>
    <m/>
    <m/>
    <m/>
    <m/>
    <m/>
    <m/>
    <m/>
    <m/>
    <m/>
    <m/>
    <m/>
    <m/>
    <m/>
    <m/>
    <m/>
    <m/>
    <m/>
    <m/>
    <m/>
    <m/>
    <m/>
    <m/>
    <m/>
    <m/>
    <m/>
    <m/>
    <m/>
    <m/>
    <m/>
    <m/>
    <m/>
    <m/>
    <m/>
    <m/>
    <s v=" "/>
    <x v="305"/>
    <s v="15:38:00"/>
    <n v="44250"/>
    <s v="15:31:00"/>
    <s v="FAS"/>
    <s v="N"/>
    <s v="N"/>
    <n v="1260557"/>
    <s v="21-0028777"/>
    <m/>
    <s v="T005223828, T005223817"/>
    <n v="120569208"/>
    <m/>
    <m/>
    <s v="PG&amp;E_160_Ignition_20210223_1.jpg"/>
    <s v=" "/>
    <x v="1"/>
    <x v="0"/>
    <s v="Y"/>
    <s v="Y"/>
    <s v="N"/>
    <s v="On February 23, 2021 at 1603 hours, a PG&amp;E Troubleman patrolled the Davis 1104 12kV Distribution Circuit number 062041104, in the rear easement of 839 Eureka Avenue in Davis. He observed a tree branch that fell into and on an AWAC secondary line on fire and 300' 1-span of 4/0 AWAC damaged conductor from pole to pole. Initial analysis indicates the ignition was caused by a living 55' tall (19&quot; DBH) elm tree that partially failed during a major storm event, when an overhanging branch fell onto the secondary AWAC lines. The AWAC's protective sleeve failed, which resulted in an arc and the branch to ignite and a small fire to ensue. The tree and the tree branch both appeared healthy, upon investigation. The Davis Fire Department responded to and extinguished the fire. The 304-minute outage affected 37 customers. All the repairs were completed and the line was returned to service on February 24, 2021. This information is preliminary."/>
    <s v="PG&amp;E"/>
    <s v="Vegetation"/>
    <m/>
    <s v="D"/>
    <s v="D"/>
    <s v="&lt;3 meters of linear travel"/>
    <m/>
    <m/>
    <m/>
    <m/>
    <m/>
    <s v="Vegetation"/>
    <s v="Contact from object"/>
    <s v="Weather - High Winds"/>
    <s v="Y"/>
    <s v="Overhead"/>
    <x v="2"/>
    <s v="Conductor - Insulated Secondary"/>
    <s v="Conductor - AWAC"/>
    <n v="101615638"/>
    <s v=" "/>
    <x v="0"/>
    <n v="38.5518791569"/>
    <n v="-121.7507840592"/>
    <s v="Yolo"/>
    <s v="DAVIS 1104"/>
    <s v="0-750"/>
    <m/>
    <x v="0"/>
    <s v="Davis FD"/>
    <s v="Urban"/>
    <m/>
    <m/>
    <s v="N"/>
    <m/>
    <m/>
    <m/>
    <m/>
    <s v="N"/>
    <s v="N"/>
    <m/>
    <m/>
    <s v="2021-02-26"/>
    <n v="38.552712"/>
    <n v="-121.75019500000001"/>
    <n v="44251"/>
    <s v="BranchFail"/>
    <s v="DEAD WOOD FROM OVERHANGING BRANCH FELL ONTO SECONDARY WIRE, PRIMARY LINES ARE APPROX 10FT CLEAR OF TREE AND NOT OF CONCERN. TMAN CLEARED DEBRI FROM GROUND. LAST TRIM 2/26/19, LAST INSPECTED ON 2/9/21 AND SIGNED UP FOR SIDE TRIM FOR PRIMARY LINE CLEANRENCE."/>
    <s v="LOCU"/>
    <n v="50"/>
    <n v="24"/>
    <n v="20"/>
    <s v="None"/>
    <s v="Moderate"/>
    <s v="N"/>
    <n v="1"/>
    <m/>
    <s v="Valley"/>
    <s v="D"/>
    <s v="CrossArm"/>
    <s v="BareWire"/>
    <m/>
    <s v="  "/>
    <s v="SACRAMENTO"/>
    <s v="WOODLAND 01"/>
    <s v="15:48"/>
    <n v="44250"/>
    <n v="1260557"/>
    <s v="T005223828"/>
    <n v="918"/>
    <s v="DOUGLAS AVE"/>
    <s v="DAVIS"/>
    <n v="38.552570000000003"/>
    <n v="-121.7508"/>
    <s v="S2TNRH7"/>
    <s v="HESTEAD, NICK"/>
    <n v="62041104"/>
    <s v="20210223 17:14"/>
    <n v="9002"/>
    <m/>
    <s v="CREW TO REPLACED BURNED AWAC"/>
    <s v="Y"/>
    <m/>
    <m/>
    <s v="38.5525483,-121.7516017,153.900000,3D"/>
    <m/>
    <m/>
    <s v="CASE NUMBER 2102230110"/>
    <s v="DAVIS FD"/>
    <m/>
    <s v="N"/>
    <s v="Y"/>
    <m/>
    <s v="Clear"/>
    <m/>
    <s v="Private Land"/>
    <m/>
    <s v="Breezy"/>
    <m/>
    <s v="Vegetation"/>
    <s v="BRANCH FELL ONTO WIRE"/>
    <s v="1 meter - &lt; 3 meters"/>
    <m/>
    <s v="Fire Dept"/>
    <s v="DAVIS FD"/>
    <s v="Overhead"/>
    <m/>
    <s v="N"/>
    <m/>
    <m/>
    <m/>
    <s v="TREE-BRANCH FELL INTO LINE"/>
    <s v="CONDUCTOR, OVERHEAD"/>
    <s v="N"/>
    <s v="  "/>
    <s v="Unplanned"/>
    <s v="Sacramento"/>
    <s v="Yolo"/>
    <s v="062041104, DAVIS-1104"/>
    <s v="21-0028777"/>
    <s v="Unplanned"/>
    <s v="Clear;32-90F"/>
    <s v="37"/>
    <n v="11385"/>
    <s v="NO"/>
    <s v="Line to Ground"/>
    <s v="Sustained"/>
    <s v="No"/>
    <s v="17579"/>
    <s v="OH"/>
    <s v="Fuse"/>
    <n v="1260557"/>
    <s v="Secondary, Normal"/>
    <m/>
    <s v="02/23/21 18:08"/>
    <m/>
    <s v="REAR 915 EUREKA AVE"/>
    <s v="CGC 220715832253"/>
    <m/>
    <m/>
    <m/>
    <s v="No"/>
    <s v="Vegetation, Tree - branch fell on line"/>
    <m/>
    <s v="No"/>
    <m/>
    <m/>
    <s v="LTF2"/>
    <s v="Distribution Circuit"/>
    <s v="METB"/>
    <s v="02/23/21 15:31"/>
    <s v="Not Required"/>
    <s v="02/24/21 02:38"/>
    <m/>
    <s v="No"/>
    <n v="1607247"/>
    <s v="21-0028777"/>
    <m/>
    <m/>
    <m/>
    <m/>
    <m/>
  </r>
  <r>
    <n v="159"/>
    <s v="B1HE"/>
    <s v="3 - QC Complete"/>
    <n v="44288"/>
    <n v="44617"/>
    <s v="Mylar balloon flew into overhead circuit which resulted in a small grass fire that was extinguished prior to troubleman arriving on scene. No reported damaged to PG&amp;E assets. The ensuing fire was 3 meters - 0.25 acre in size. 3/25 KRJ7- added photo at column AB based upon preliminary photos. photo added to sharepoint. update column AB &amp; sharepoint if needed."/>
    <s v="\\fxshare-nas05\quotashare-fs01\ESA\5 - Ignition Tracking\2021_Ignition_QC_Folders\20210223_nan_nan_nan_T005223727"/>
    <s v=" "/>
    <m/>
    <s v="B1HE"/>
    <s v="Added outage date and time, Updated coordinates, added ILIS#"/>
    <n v="44288"/>
    <m/>
    <s v="Not In Scope"/>
    <m/>
    <m/>
    <m/>
    <m/>
    <m/>
    <m/>
    <m/>
    <m/>
    <m/>
    <m/>
    <m/>
    <m/>
    <m/>
    <m/>
    <m/>
    <m/>
    <m/>
    <m/>
    <m/>
    <m/>
    <m/>
    <m/>
    <m/>
    <m/>
    <m/>
    <m/>
    <m/>
    <m/>
    <m/>
    <m/>
    <m/>
    <m/>
    <m/>
    <m/>
    <m/>
    <m/>
    <m/>
    <m/>
    <m/>
    <m/>
    <m/>
    <m/>
    <m/>
    <m/>
    <m/>
    <m/>
    <s v=" "/>
    <x v="305"/>
    <s v="14:21:00"/>
    <n v="44250"/>
    <s v="13:44:00"/>
    <s v="FAS"/>
    <s v="N"/>
    <s v="N"/>
    <s v="TR7244338"/>
    <s v="21-0028701.1, 21-0028701.2"/>
    <m/>
    <s v="T005223727"/>
    <m/>
    <m/>
    <m/>
    <s v="PG&amp;E_159_IGNITION_20210223_1.jpg"/>
    <s v=" "/>
    <x v="1"/>
    <x v="0"/>
    <s v="Y"/>
    <s v="Y"/>
    <s v="N"/>
    <s v="On February 23rd, 2021 at 1421 hours, a PG&amp;E Troubleman was dispatched to the Lamont 1102 12 kv Distribution Circuit on Towerline Rd and Muller Rd, Bakersfield in response to an object on wire tag. Initial analysis indicates a mylar balloon had flown into the conductor and stuck on the middle phase at a line and buck pole and had caused a momentary outage to 88 customers. The tman found melted balloons on the conductor and evidence where there had been a grass fire below the ballon stuck on the conductor. The ensuing fire was isolated to 3 meters - 0.25 acre in size and was already extinguished when the Tman arrived. The tman removed the balloon from the primary conductor. The information is preliminary."/>
    <s v="PG&amp;E"/>
    <s v="Other"/>
    <s v="Balloon"/>
    <s v="D"/>
    <s v="D"/>
    <s v="&lt;0.25"/>
    <m/>
    <m/>
    <m/>
    <m/>
    <m/>
    <s v="Contact - 3rd Party"/>
    <s v="Contact from object"/>
    <s v="Balloon contact"/>
    <s v="N"/>
    <s v="Overhead"/>
    <x v="0"/>
    <s v="Conductor - Primary"/>
    <m/>
    <n v="100201352"/>
    <s v=" "/>
    <x v="0"/>
    <n v="35.325780036099999"/>
    <n v="-118.8074179462"/>
    <s v="Kern"/>
    <s v="LAMONT 1102"/>
    <n v="12000"/>
    <m/>
    <x v="0"/>
    <s v="Kern County Fire Dept"/>
    <s v="Agriculture"/>
    <m/>
    <m/>
    <s v="N"/>
    <m/>
    <m/>
    <m/>
    <m/>
    <s v="N"/>
    <s v="N"/>
    <m/>
    <m/>
    <s v="2021-02-26"/>
    <m/>
    <m/>
    <m/>
    <m/>
    <m/>
    <m/>
    <m/>
    <m/>
    <m/>
    <m/>
    <m/>
    <m/>
    <m/>
    <m/>
    <m/>
    <m/>
    <m/>
    <m/>
    <m/>
    <s v="  "/>
    <s v="KERN"/>
    <s v="BAKERSFIELD 02"/>
    <s v="14:21"/>
    <n v="44250"/>
    <m/>
    <s v="T005223727"/>
    <s v="UNKNOWN"/>
    <s v="TOWERLINE , MULLER "/>
    <s v="BAKERSFIELD"/>
    <m/>
    <m/>
    <s v="K1TM3MV"/>
    <s v="MONSIBAIS, MANUEL"/>
    <m/>
    <s v="20210223 15:31"/>
    <n v="9002"/>
    <m/>
    <s v="removed maylar balloons on line and buck pole.middl phase to middle phase. melted balloons removed and line was energized when i arrived"/>
    <s v="Y"/>
    <n v="1"/>
    <s v="\\fxshare-nas05\quotashare-fs01\ESA\5 - Ignition Tracking\Fire_Tab_Attachment_Files"/>
    <s v="35.3258767,-118.8096283,166.700000,2D"/>
    <m/>
    <m/>
    <m/>
    <m/>
    <m/>
    <s v="N"/>
    <s v="N"/>
    <m/>
    <s v="Clear"/>
    <m/>
    <s v="County Land"/>
    <m/>
    <s v="Calm"/>
    <m/>
    <s v="Balloons"/>
    <m/>
    <s v="3 meters - 0.25 Acres"/>
    <m/>
    <s v="Other (Comments)"/>
    <s v="no fire department was onscene"/>
    <s v="Overhead"/>
    <m/>
    <s v="Y"/>
    <s v="took pic of area"/>
    <s v="PG&amp;E Employee"/>
    <m/>
    <s v="FIRE, FOREST/GRASS"/>
    <s v="CONDUCTOR, OVERHEAD"/>
    <s v="N"/>
    <s v="  "/>
    <m/>
    <m/>
    <m/>
    <m/>
    <m/>
    <m/>
    <m/>
    <m/>
    <m/>
    <m/>
    <m/>
    <m/>
    <m/>
    <m/>
    <m/>
    <m/>
    <m/>
    <m/>
    <m/>
    <m/>
    <m/>
    <m/>
    <m/>
    <m/>
    <m/>
    <m/>
    <m/>
    <m/>
    <m/>
    <m/>
    <m/>
    <m/>
    <m/>
    <m/>
    <m/>
    <m/>
    <m/>
    <m/>
    <m/>
    <m/>
    <m/>
    <m/>
    <m/>
    <m/>
    <m/>
    <m/>
    <m/>
  </r>
  <r>
    <n v="158"/>
    <s v="B1HE"/>
    <s v="3 - QC Complete"/>
    <n v="44287"/>
    <n v="44617"/>
    <s v="A small tree branch blew into overhead primary lines causing a B&amp;C fault that resutled in an ignition. The ensuing fire was roughly 10' x 15' grass area. 3/25 - No photos found in preliminary search and marked in column AB."/>
    <s v="\\fxshare-nas05\quotashare-fs01\ESA\5 - Ignition Tracking\2021_Ignition_QC_Folders\20210223_1260291_nan_nan_T005223585"/>
    <s v=" "/>
    <m/>
    <s v="B1HE"/>
    <s v="Updated Outage Time; Added Additional FOID, Updated Circuit affected and voltage level"/>
    <n v="44287"/>
    <m/>
    <s v="Not In Scope"/>
    <m/>
    <m/>
    <m/>
    <m/>
    <m/>
    <m/>
    <m/>
    <m/>
    <m/>
    <m/>
    <m/>
    <m/>
    <m/>
    <m/>
    <m/>
    <m/>
    <m/>
    <m/>
    <m/>
    <m/>
    <m/>
    <m/>
    <m/>
    <m/>
    <m/>
    <m/>
    <m/>
    <m/>
    <m/>
    <m/>
    <m/>
    <m/>
    <m/>
    <m/>
    <m/>
    <m/>
    <m/>
    <m/>
    <m/>
    <m/>
    <m/>
    <m/>
    <m/>
    <m/>
    <m/>
    <m/>
    <s v=" "/>
    <x v="305"/>
    <s v="12:03:00"/>
    <n v="44250"/>
    <s v="11:52:00"/>
    <s v="FAS"/>
    <s v="N"/>
    <s v="N"/>
    <s v="1260291, 1260320"/>
    <s v="21-0028581"/>
    <m/>
    <s v="T005223585, T005223576"/>
    <m/>
    <m/>
    <m/>
    <s v="NO PHOTO"/>
    <s v=" "/>
    <x v="1"/>
    <x v="0"/>
    <s v="Y"/>
    <s v="Y"/>
    <s v="N"/>
    <s v="On February 23rd, 2021 at 1203 hours, a PG&amp;E Troubleman was dispatched to the Peabody 2113 21 kv Distribution Circuit behind address 619 E Tennessee St in Fairfield in response to a “complete out 3P”. Initial analysis indicates a tree branch fell across the primary lines causing a B &amp; C phase fault igniting a grass fire. The ensuing fire was estimated by the Tman to be a 10 foot by 15 foot area of grass that was self-extinguished. There was no damages to PG&amp;E equipment warranting repair. The PG&amp;E Tman removed the tree branch and the customers were fully restored at 1333 on February 23rd 2021. No photos were provided. The information is preliminary. "/>
    <s v="PG&amp;E"/>
    <s v="Vegetation"/>
    <m/>
    <s v="D"/>
    <s v="D"/>
    <s v="&lt;0.25"/>
    <m/>
    <m/>
    <m/>
    <m/>
    <m/>
    <s v="Vegetation"/>
    <s v="Contact from object"/>
    <s v="Veg. contact"/>
    <s v="Y"/>
    <s v="Overhead"/>
    <x v="0"/>
    <s v="Conductor - Primary"/>
    <m/>
    <n v="101667751"/>
    <s v=" "/>
    <x v="0"/>
    <n v="38.253964310699999"/>
    <n v="-122.0256996625"/>
    <s v="Solano"/>
    <s v="PEABODY 2113"/>
    <n v="21000"/>
    <m/>
    <x v="0"/>
    <s v="Self Extinguished"/>
    <s v="Urban"/>
    <m/>
    <m/>
    <s v="N"/>
    <m/>
    <m/>
    <m/>
    <m/>
    <s v="N"/>
    <s v="N"/>
    <m/>
    <m/>
    <s v="2021-02-26"/>
    <n v="38.254170000000002"/>
    <n v="-122.01261417000001"/>
    <n v="44253"/>
    <s v="BranchFail"/>
    <s v="Kellie contacted the Tman John Bohn who was able to tell Kellie where the exact location was.  The outage occurred between the railroad tracks and address 650/660 E Tennessee St, where a Eucalyptus tree branch broke off from the wind and hit the lines where a small vegetation burn occurred less than 10x10.  The Eucalyptus tree is about 20 from the lines, never trimmed.  The PI patrolled the location in 2/2021 and will patrol again in 2/2022 on SSD 10831.  The hazard had been mitigated when Kellie arrived."/>
    <s v="EUCA"/>
    <n v="60"/>
    <n v="32"/>
    <n v="20"/>
    <s v="None"/>
    <s v="None"/>
    <s v="N"/>
    <n v="1"/>
    <m/>
    <s v="Plain"/>
    <s v="D"/>
    <s v="CrossArm"/>
    <s v="BareWire"/>
    <m/>
    <s v="  "/>
    <s v="SACRAMENTO"/>
    <s v="VACAVILLE 02"/>
    <s v="12:03"/>
    <n v="44250"/>
    <n v="1260291"/>
    <s v="T005223585"/>
    <n v="1502"/>
    <s v="HUMPHREY DR"/>
    <s v="SUISUN CITY"/>
    <n v="38.285499999999999"/>
    <n v="-121.97153"/>
    <s v="S4TVXP5"/>
    <s v="PAGAN, VICTOR"/>
    <n v="6364"/>
    <s v="20210223 14:29"/>
    <n v="9002"/>
    <n v="1"/>
    <s v="SMALL UKE BRANCH BLEW FROM TREE 60' TO THE EAST CAUSING B&amp;C FAULT. SMALL FIRE EST 10'X15' CLOSE BY. GRASS ONLY."/>
    <s v="Y"/>
    <m/>
    <m/>
    <s v="38.2541700,-122.0261417,4.800000,3D"/>
    <m/>
    <m/>
    <m/>
    <m/>
    <m/>
    <s v="N"/>
    <s v="Y"/>
    <m/>
    <s v="Other (Comments)"/>
    <s v="WINDY"/>
    <s v="PG&amp;E Only"/>
    <m/>
    <s v="Breezy"/>
    <m/>
    <s v="Vegetation"/>
    <m/>
    <s v="3 meters - 0.25 Acres"/>
    <m/>
    <s v="Self Extinguished"/>
    <m/>
    <s v="Overhead"/>
    <m/>
    <s v="N"/>
    <s v="NO IMPACT OR DAMAGE"/>
    <m/>
    <m/>
    <s v="TREE-BRANCH FELL INTO LINE"/>
    <s v="CONDUCTOR, OVERHEAD"/>
    <s v="N"/>
    <s v="  "/>
    <m/>
    <m/>
    <m/>
    <m/>
    <m/>
    <m/>
    <m/>
    <m/>
    <m/>
    <m/>
    <m/>
    <m/>
    <m/>
    <m/>
    <m/>
    <m/>
    <m/>
    <m/>
    <m/>
    <m/>
    <m/>
    <m/>
    <m/>
    <m/>
    <m/>
    <m/>
    <m/>
    <m/>
    <m/>
    <m/>
    <m/>
    <m/>
    <m/>
    <m/>
    <m/>
    <m/>
    <m/>
    <m/>
    <m/>
    <m/>
    <m/>
    <m/>
    <m/>
    <m/>
    <m/>
    <m/>
    <m/>
  </r>
  <r>
    <n v="155"/>
    <s v="CFMD"/>
    <s v="3 - QC Complete"/>
    <n v="44319"/>
    <n v="44617"/>
    <s v="Troubleman found center jumper &amp; top side of 44 c/o burnt at cap bank c3182, had d.o open breaker to clear c3182. The ensuing fire was less than one meter in size and was self extinguished. Tman made coe pin#306316"/>
    <s v="\\fxshare-nas05\quotashare-fs01\ESA\5 - Ignition Tracking\2021_Ignition_QC_Folders\20210223_1259902_21-0028361_nan_T005223068"/>
    <s v=" "/>
    <m/>
    <s v="CFMD"/>
    <s v="Updated Outage Time"/>
    <n v="44319"/>
    <m/>
    <s v="Not In Scope"/>
    <m/>
    <m/>
    <m/>
    <m/>
    <m/>
    <m/>
    <m/>
    <m/>
    <m/>
    <m/>
    <m/>
    <m/>
    <m/>
    <m/>
    <m/>
    <m/>
    <m/>
    <m/>
    <m/>
    <m/>
    <m/>
    <m/>
    <m/>
    <m/>
    <m/>
    <m/>
    <m/>
    <m/>
    <m/>
    <m/>
    <m/>
    <m/>
    <s v="N"/>
    <m/>
    <m/>
    <m/>
    <m/>
    <m/>
    <m/>
    <s v="Y"/>
    <n v="44313"/>
    <n v="44314"/>
    <s v="BLG9"/>
    <s v="209-631-1462"/>
    <m/>
    <m/>
    <s v=" "/>
    <x v="305"/>
    <s v="05:44:00"/>
    <n v="44250"/>
    <s v="05:44:00"/>
    <s v="FAS"/>
    <s v="N"/>
    <s v="N"/>
    <n v="1259902"/>
    <s v="21-0028361"/>
    <m/>
    <s v="T005223068"/>
    <n v="120566355"/>
    <m/>
    <m/>
    <m/>
    <s v=" "/>
    <x v="0"/>
    <x v="0"/>
    <s v="N"/>
    <s v="N"/>
    <s v="N"/>
    <s v="On February 23, 2021 at 0533 hours a PG&amp;E Troubleman was dispatched to the Grant 1104 12kV Distribution circuit on Corral Hallow in Tracy in response to a report of capacitor bank arcing.  Initial analysis indicates surface burns and a burnt pole top, less than 1 Meter in size with  damages limited to PG&amp;E equipment. Weather conditions were clear and breezy. A low priority F tag was created for this incident. The damaged equipment was replaced on February 28, 2021. This information is preliminary."/>
    <s v="PG&amp;E"/>
    <s v="Other"/>
    <m/>
    <s v="D"/>
    <m/>
    <s v="&lt;0.25"/>
    <m/>
    <m/>
    <m/>
    <m/>
    <m/>
    <s v="Equipment - PG&amp;E"/>
    <s v="All types of equipment / facility failure"/>
    <s v="Capacitor bank failure"/>
    <m/>
    <s v="Overhead"/>
    <x v="0"/>
    <s v="Jumper"/>
    <m/>
    <m/>
    <s v=" "/>
    <x v="0"/>
    <n v="37.68627"/>
    <n v="-121.45261000000001"/>
    <s v="San Joaquin"/>
    <s v="CARBONA 1101 "/>
    <n v="12000"/>
    <m/>
    <x v="0"/>
    <s v="Self Extinguished"/>
    <s v="Urban"/>
    <m/>
    <m/>
    <s v="N"/>
    <m/>
    <m/>
    <m/>
    <m/>
    <s v="N"/>
    <s v="N"/>
    <m/>
    <m/>
    <s v="2021-02-23"/>
    <m/>
    <m/>
    <m/>
    <m/>
    <m/>
    <m/>
    <m/>
    <m/>
    <m/>
    <m/>
    <m/>
    <m/>
    <m/>
    <m/>
    <m/>
    <m/>
    <m/>
    <m/>
    <m/>
    <s v="  "/>
    <s v="STOCKTON"/>
    <s v="TRACY"/>
    <s v="04:15"/>
    <n v="44250"/>
    <n v="1259902"/>
    <s v="T005223068"/>
    <s v="UNKNOWN"/>
    <s v="CORRAL HALLOW , TRACY "/>
    <s v="TRACY"/>
    <n v="37.692430000000002"/>
    <n v="-121.41722"/>
    <s v="Q3TBLG9"/>
    <s v="GONZALES, GONZO"/>
    <n v="16309"/>
    <s v="20210223 06:22"/>
    <n v="9002"/>
    <m/>
    <s v="fnd center jumper &amp; top side of 44 c/o burnt at c3182.had d.o open breaker to clear c3182.made coe pin#306316"/>
    <s v="Y"/>
    <n v="4"/>
    <s v="\\fxshare-nas05\quotashare-fs01\ESA\5 - Ignition Tracking\Fire_Tab_Attachment_Files"/>
    <s v="37.6862700,-121.4526100,72.700000,3D"/>
    <m/>
    <m/>
    <m/>
    <m/>
    <m/>
    <s v="N"/>
    <s v="Y"/>
    <m/>
    <s v="Clear"/>
    <m/>
    <s v="PG&amp;E Only"/>
    <m/>
    <s v="Breezy"/>
    <m/>
    <s v="PG&amp;E Equipment"/>
    <m/>
    <s v="&lt; 1 meter"/>
    <m/>
    <s v="Self Extinguished"/>
    <m/>
    <s v="Overhead"/>
    <m/>
    <s v="Y"/>
    <s v="photos/data sheet"/>
    <s v="PG&amp;E Employee"/>
    <m/>
    <s v="PATROL-FOUND NOTHING"/>
    <m/>
    <s v="N"/>
    <s v="  "/>
    <s v="Unplanned"/>
    <s v="Stockton"/>
    <s v="Stockton"/>
    <s v="163091104, CARBONA-1104"/>
    <s v="21-0028361"/>
    <s v="Unplanned"/>
    <s v="Clear;32-90F"/>
    <s v="3657"/>
    <s v="21942"/>
    <s v="NO"/>
    <s v="Force Out"/>
    <s v="Sustained"/>
    <s v="No"/>
    <s v="1104/2"/>
    <s v="OH"/>
    <s v="Circuit Breaker"/>
    <s v="1259902"/>
    <s v="Capacitor, Burned/flashed"/>
    <s v="NONE"/>
    <m/>
    <m/>
    <s v="CARBONA SUB"/>
    <s v="C3182"/>
    <s v="INT 835122 OPEN|JUMPER-108792 OPEN|SW 3667 CLOSE|INT 99464 OPEN|SW 328852 OPEN|SW 156641 OPEN|SW 1101/3 OPEN|OJ 1 P/E/OF D1561 ON TAP TO SOUTH OPEN|INT 466214 OPEN|INT 983074 OPEN|FUS 8407 OPEN|SW 297419 OPEN|SW 3389 CLOSE"/>
    <m/>
    <m/>
    <s v="No"/>
    <s v="Equipment Failure/Involved, Overhead"/>
    <m/>
    <s v="No"/>
    <s v="1"/>
    <s v="999"/>
    <s v="RJJG"/>
    <s v="Distribution Circuit"/>
    <s v="RJJG"/>
    <s v="02/23/21 05:39"/>
    <s v="RJJG"/>
    <s v="02/23/21 05:45"/>
    <s v="02/23/21 05:47"/>
    <s v="No"/>
    <s v="1607001"/>
    <s v="21-0028361"/>
    <m/>
    <m/>
    <m/>
    <m/>
    <m/>
  </r>
  <r>
    <n v="154"/>
    <s v="AGFC"/>
    <s v="3 - QC Complete"/>
    <n v="44250"/>
    <n v="44617"/>
    <s v="Structure fire, not attributable to PG&amp;E."/>
    <s v="\\fxshare-nas05\quotashare-fs01\ESA\5 - Ignition Tracking\2021_Ignition_QC_Folders\20210222_nan_nan_nan_3725698919"/>
    <s v=" "/>
    <m/>
    <m/>
    <m/>
    <m/>
    <m/>
    <s v="Not In Scope"/>
    <m/>
    <m/>
    <m/>
    <m/>
    <m/>
    <m/>
    <m/>
    <m/>
    <m/>
    <m/>
    <m/>
    <m/>
    <m/>
    <m/>
    <m/>
    <m/>
    <m/>
    <m/>
    <m/>
    <m/>
    <m/>
    <m/>
    <m/>
    <m/>
    <m/>
    <m/>
    <m/>
    <m/>
    <m/>
    <m/>
    <m/>
    <m/>
    <m/>
    <m/>
    <m/>
    <m/>
    <m/>
    <m/>
    <m/>
    <m/>
    <m/>
    <m/>
    <m/>
    <m/>
    <m/>
    <m/>
    <s v=" "/>
    <x v="306"/>
    <s v="12:34:00"/>
    <m/>
    <m/>
    <s v="FAS"/>
    <s v="N"/>
    <s v="N"/>
    <m/>
    <m/>
    <m/>
    <n v="3725698919"/>
    <m/>
    <m/>
    <m/>
    <m/>
    <s v=" "/>
    <x v="0"/>
    <x v="1"/>
    <s v="N"/>
    <s v="N"/>
    <s v="N"/>
    <s v="Structure fire, not attributable to PG&amp;E."/>
    <s v="Not PG&amp;E"/>
    <s v="Building"/>
    <m/>
    <m/>
    <m/>
    <s v="Structure-only"/>
    <m/>
    <m/>
    <m/>
    <m/>
    <m/>
    <s v="Other Fire: Non-PG&amp;E related"/>
    <m/>
    <m/>
    <m/>
    <s v="Overhead"/>
    <x v="1"/>
    <m/>
    <m/>
    <m/>
    <s v=" "/>
    <x v="2"/>
    <n v="38.503670999999997"/>
    <n v="-122.93987199999999"/>
    <s v="Sonoma"/>
    <s v="MIRABEL 1102"/>
    <n v="12000"/>
    <m/>
    <x v="0"/>
    <s v="Forestville Fire Dept"/>
    <s v="Urban"/>
    <m/>
    <m/>
    <s v="Y"/>
    <s v="Wallbridge 2020"/>
    <m/>
    <n v="180"/>
    <m/>
    <s v="N"/>
    <s v="N"/>
    <m/>
    <m/>
    <s v="2021-02-23"/>
    <m/>
    <m/>
    <m/>
    <m/>
    <m/>
    <m/>
    <m/>
    <m/>
    <m/>
    <m/>
    <m/>
    <m/>
    <m/>
    <m/>
    <m/>
    <m/>
    <m/>
    <m/>
    <m/>
    <s v="  "/>
    <s v="NORTH COAST"/>
    <s v="SANTA ROSA 01"/>
    <s v="12:34"/>
    <n v="44249"/>
    <m/>
    <n v="3725698919"/>
    <n v="11645"/>
    <s v="RIVER RD"/>
    <s v="FORESTVILLE"/>
    <n v="38.503670999999997"/>
    <n v="-122.93987199999999"/>
    <s v="W9TBXA0"/>
    <s v="ARVIG, BEN"/>
    <n v="42091102"/>
    <s v="20210222 13:29"/>
    <n v="1121"/>
    <m/>
    <s v="per the fire dept fire started by tennit. no damage to pge facilities. fire dept requested PG&amp;E cut service at the pole to prevent tampering. had dispatch issue me a disconnect tag to cut service. completed IR w/ pic."/>
    <s v="Y"/>
    <m/>
    <m/>
    <m/>
    <n v="38.503670999999997"/>
    <n v="-122.93987199999999"/>
    <m/>
    <s v="Forestville Fire Dept"/>
    <m/>
    <s v="N"/>
    <s v="Y"/>
    <s v="N"/>
    <s v="Clear"/>
    <m/>
    <s v="Structures"/>
    <m/>
    <s v="Calm"/>
    <m/>
    <s v="Vandalism"/>
    <m/>
    <s v="Structure Only"/>
    <m/>
    <s v="Fire Dept"/>
    <m/>
    <s v="Overhead"/>
    <m/>
    <s v="N"/>
    <m/>
    <m/>
    <m/>
    <m/>
    <m/>
    <m/>
    <s v="  "/>
    <m/>
    <m/>
    <m/>
    <m/>
    <m/>
    <m/>
    <m/>
    <m/>
    <m/>
    <m/>
    <m/>
    <m/>
    <m/>
    <m/>
    <m/>
    <m/>
    <m/>
    <m/>
    <m/>
    <m/>
    <m/>
    <m/>
    <m/>
    <m/>
    <m/>
    <m/>
    <m/>
    <m/>
    <m/>
    <m/>
    <m/>
    <m/>
    <m/>
    <m/>
    <m/>
    <m/>
    <m/>
    <m/>
    <m/>
    <m/>
    <m/>
    <m/>
    <m/>
    <m/>
    <m/>
    <m/>
    <m/>
  </r>
  <r>
    <n v="153"/>
    <s v="AGFC"/>
    <s v="3 - QC Complete"/>
    <n v="44250"/>
    <n v="44617"/>
    <s v="Structure fire, not attributable to PG&amp;E."/>
    <s v="\\fxshare-nas05\quotashare-fs01\ESA\5 - Ignition Tracking\2021_Ignition_QC_Folders\20210222_nan_nan_nan_6280178"/>
    <s v=" "/>
    <m/>
    <m/>
    <m/>
    <m/>
    <m/>
    <s v="Not In Scope"/>
    <m/>
    <m/>
    <m/>
    <m/>
    <m/>
    <m/>
    <m/>
    <m/>
    <m/>
    <m/>
    <m/>
    <m/>
    <m/>
    <m/>
    <m/>
    <m/>
    <m/>
    <m/>
    <m/>
    <m/>
    <m/>
    <m/>
    <m/>
    <m/>
    <m/>
    <m/>
    <m/>
    <m/>
    <m/>
    <m/>
    <m/>
    <m/>
    <m/>
    <m/>
    <m/>
    <m/>
    <m/>
    <m/>
    <m/>
    <m/>
    <m/>
    <m/>
    <m/>
    <m/>
    <m/>
    <m/>
    <s v=" "/>
    <x v="306"/>
    <s v="03:35:00"/>
    <m/>
    <m/>
    <s v="FAS"/>
    <s v="N"/>
    <s v="N"/>
    <m/>
    <m/>
    <m/>
    <n v="6280178"/>
    <m/>
    <m/>
    <m/>
    <m/>
    <s v=" "/>
    <x v="0"/>
    <x v="1"/>
    <s v="N"/>
    <s v="N"/>
    <s v="N"/>
    <s v="Structure fire, not attributable to PG&amp;E."/>
    <s v="Not PG&amp;E"/>
    <s v="Building"/>
    <m/>
    <m/>
    <m/>
    <s v="Structure-only"/>
    <m/>
    <m/>
    <m/>
    <m/>
    <m/>
    <s v="Other Fire: Non-PG&amp;E related"/>
    <m/>
    <m/>
    <m/>
    <s v="Subsurface"/>
    <x v="1"/>
    <m/>
    <m/>
    <m/>
    <s v=" "/>
    <x v="0"/>
    <n v="37.788951699999998"/>
    <n v="-122.4106067"/>
    <s v="San Francisco"/>
    <s v="LARKIN (Y) 1105"/>
    <n v="12000"/>
    <m/>
    <x v="0"/>
    <s v="San Francisco FD"/>
    <s v="Urban"/>
    <m/>
    <m/>
    <s v="N"/>
    <m/>
    <m/>
    <m/>
    <m/>
    <s v="N"/>
    <s v="N"/>
    <m/>
    <m/>
    <s v="2021-02-23"/>
    <m/>
    <m/>
    <m/>
    <m/>
    <m/>
    <m/>
    <m/>
    <m/>
    <m/>
    <m/>
    <m/>
    <m/>
    <m/>
    <m/>
    <m/>
    <m/>
    <m/>
    <m/>
    <m/>
    <s v="  "/>
    <s v="SAN FRANCISCO"/>
    <s v="SAN FRANCISCO 11"/>
    <s v="03:35"/>
    <n v="44249"/>
    <m/>
    <n v="6280178"/>
    <s v="UNKNOWN"/>
    <s v="PREMISES DO NOT CHANGE"/>
    <s v="SAN FRANCISC"/>
    <n v="37.776643999999997"/>
    <n v="-122.41747700000001"/>
    <s v="R1TFJM8"/>
    <s v="MARTINEZ, FRANK"/>
    <m/>
    <s v="20210222 05:46"/>
    <n v="1121"/>
    <m/>
    <s v="structure fire cut electrical service @ mh 609 GW"/>
    <s v="Y"/>
    <m/>
    <m/>
    <s v="37.7889517,-122.4106067,54.500000,3D"/>
    <m/>
    <m/>
    <m/>
    <s v="sffd"/>
    <m/>
    <s v="N"/>
    <s v="Y"/>
    <s v="N"/>
    <s v="Clear"/>
    <m/>
    <s v="Structures"/>
    <m/>
    <s v="Calm"/>
    <m/>
    <s v="Unknown"/>
    <m/>
    <s v="Structure Only"/>
    <m/>
    <s v="Fire Dept"/>
    <m/>
    <s v="Subsurface"/>
    <m/>
    <s v="N"/>
    <m/>
    <m/>
    <m/>
    <m/>
    <m/>
    <m/>
    <s v="  "/>
    <m/>
    <m/>
    <m/>
    <m/>
    <m/>
    <m/>
    <m/>
    <m/>
    <m/>
    <m/>
    <m/>
    <m/>
    <m/>
    <m/>
    <m/>
    <m/>
    <m/>
    <m/>
    <m/>
    <m/>
    <m/>
    <m/>
    <m/>
    <m/>
    <m/>
    <m/>
    <m/>
    <m/>
    <m/>
    <m/>
    <m/>
    <m/>
    <m/>
    <m/>
    <m/>
    <m/>
    <m/>
    <m/>
    <m/>
    <m/>
    <m/>
    <m/>
    <m/>
    <m/>
    <m/>
    <m/>
    <m/>
  </r>
  <r>
    <n v="152"/>
    <s v="S7RM"/>
    <s v="3 - QC Complete"/>
    <n v="44298"/>
    <n v="44617"/>
    <s v="Fire at base of distribution pole with AT&amp;T fiber optics line burned along with ground molding. The ensuing fire was 1 meter - &lt; 3 meters in size. Troubleman man reports the cause of ignition is undetermined, possibly attributable to vandalism, but unable to confirm. Asset Failure notes: 3rd party (ATT) caused? These notes are not confirmed but worth asking troubleman if any sign of ATT equip causing the ignition or working with Asset Failure team to try and see what could cause this ignition. Thursday, March 25, 2021_x000a_12:50 PM; 3/25 KRJ7- added photo at column AB based upon preliminary photos. photo added to sharepoint. update column AB &amp; sharepoint if needed."/>
    <s v="\\fxshare-nas05\quotashare-fs01\ESA\5 - Ignition Tracking\2021_Ignition_QC_Folders\20210221_1259077_nan_nan_T005222119"/>
    <s v=" "/>
    <m/>
    <m/>
    <m/>
    <m/>
    <m/>
    <s v="Not In Scope"/>
    <m/>
    <m/>
    <m/>
    <m/>
    <m/>
    <m/>
    <m/>
    <m/>
    <m/>
    <m/>
    <m/>
    <m/>
    <m/>
    <m/>
    <m/>
    <m/>
    <m/>
    <m/>
    <m/>
    <m/>
    <m/>
    <m/>
    <m/>
    <m/>
    <m/>
    <m/>
    <m/>
    <m/>
    <m/>
    <m/>
    <m/>
    <m/>
    <m/>
    <m/>
    <m/>
    <m/>
    <m/>
    <m/>
    <m/>
    <m/>
    <m/>
    <m/>
    <m/>
    <m/>
    <m/>
    <m/>
    <s v=" "/>
    <x v="307"/>
    <s v="19:39:00"/>
    <n v="44248"/>
    <s v="19:39:00"/>
    <s v="FAS"/>
    <s v="N"/>
    <s v="N"/>
    <n v="1259077"/>
    <m/>
    <m/>
    <s v="T005222118,T005222119"/>
    <m/>
    <m/>
    <m/>
    <s v="PG&amp;E_152_IGNITION_20210221_3.JPG"/>
    <s v=" "/>
    <x v="0"/>
    <x v="1"/>
    <s v="Y"/>
    <s v="Y"/>
    <s v="N"/>
    <s v="On Febuary 21, 2021 at 19:39 hrs. a PG &amp; E Troubleman was dispatched to the Manteca 1702 17KV Overhead, Distribution Circuit near 160 N. Main Street in the City of Manteca, San Joaquin County for a report of a fire at the base of the distribution pole with AT &amp;T fiber optics line and Ground Moulding burned.  The ensuing fire was 1 Meter &lt;3 Meters in size and was supressed by the Manteca FD. According to the Manteca FD  incident report, they were unable to determine the cause of this ignition.    Initial analysis indicates that an AT &amp;T Fiber Optic line and PG &amp;E ground moulding were burned.  The responding troubleman was unable to determine the cause of the ignition but did note that there was evidence of unsheltered individuals living in the alleyway near the incident (see attached email from Troubleman.)  On 2/21/2021 the PG &amp; E Troubleman replaced the ground moulding and volt tested all PG&amp;E equipment to confirm that all eqipment on the pole was still operable.  "/>
    <s v="PG&amp;E"/>
    <s v="Other"/>
    <s v="Fiber Optic Cable"/>
    <s v="D"/>
    <s v="D"/>
    <s v="&lt;3 meters of linear travel"/>
    <s v="Fire at base of pole-possible vandalism"/>
    <m/>
    <m/>
    <m/>
    <m/>
    <s v="Other Fire: Non-PG&amp;E related"/>
    <s v="All types of equipment / facility failure"/>
    <s v="Contact from Object - Other"/>
    <s v="Y"/>
    <s v="Overhead"/>
    <x v="0"/>
    <s v="Grounding Wire"/>
    <s v="Ground moulding"/>
    <m/>
    <s v=" "/>
    <x v="0"/>
    <n v="37.798508300000002"/>
    <n v="-121.2158183"/>
    <s v="San Joaquin"/>
    <s v="MANTECA 1702 "/>
    <n v="17000"/>
    <m/>
    <x v="0"/>
    <s v="Manteca FD"/>
    <s v="Urban"/>
    <m/>
    <m/>
    <s v="N"/>
    <m/>
    <m/>
    <m/>
    <m/>
    <s v="N"/>
    <s v="N"/>
    <m/>
    <m/>
    <s v="2021-02-23"/>
    <m/>
    <m/>
    <m/>
    <m/>
    <m/>
    <m/>
    <m/>
    <m/>
    <m/>
    <m/>
    <m/>
    <m/>
    <m/>
    <m/>
    <m/>
    <m/>
    <m/>
    <m/>
    <m/>
    <s v="  "/>
    <s v="STOCKTON"/>
    <s v="MANTECA"/>
    <s v="19:39"/>
    <n v="44248"/>
    <n v="1259077"/>
    <s v="T005222118,T005222119"/>
    <n v="160"/>
    <s v="N MAIN ST"/>
    <s v="MANTECA"/>
    <n v="37.798749999999998"/>
    <n v="-121.21586000000001"/>
    <s v="Q3TBLG9"/>
    <s v="GONZALES, GONZO"/>
    <n v="162611702"/>
    <s v="20210221 23:45"/>
    <n v="9111"/>
    <m/>
    <s v="FIRE AT BASE OF POLE.DAMAGED AT&amp;T FIBER OPTICS LINE &amp; PGE GROUND MOLDING.NO OTHER DAMAGE.VOLT TESTED ALL PGE EQUIP ON POLE GOOD.NO EVIDENCE,BUT POSSIBLE VAGRANTS/VANDELS STARTED FIRE.HOMELESS STAY IN ALLEY.I REPLACED GROUND MOLDING"/>
    <s v="Y"/>
    <n v="5"/>
    <s v="\\fxshare-nas05\quotashare-fs01\ESA\5 - Ignition Tracking\Fire_Tab_Attachment_Files"/>
    <s v="37.7985083,-121.2158183,4.700000,3D"/>
    <m/>
    <m/>
    <s v="SAP# 102086493.IN ALLEY AT 160 N.MAIN ST MANTECA"/>
    <s v="209-464-4648"/>
    <m/>
    <s v="N"/>
    <s v="Y"/>
    <m/>
    <s v="Clear"/>
    <m/>
    <s v="Other Utility"/>
    <m/>
    <s v="Calm"/>
    <m/>
    <s v="PG&amp;E Equipment"/>
    <m/>
    <s v="1 meter - &lt; 3 meters"/>
    <m/>
    <s v="Fire Dept"/>
    <m/>
    <s v="Overhead"/>
    <m/>
    <s v="Y"/>
    <s v="PHOTOS/DATA SHEET/I.R"/>
    <s v="PG&amp;E Employee"/>
    <m/>
    <s v="PATROL-FOUND NOTHING"/>
    <m/>
    <s v="N"/>
    <s v="  "/>
    <m/>
    <m/>
    <m/>
    <m/>
    <m/>
    <m/>
    <m/>
    <m/>
    <m/>
    <m/>
    <m/>
    <m/>
    <m/>
    <m/>
    <m/>
    <m/>
    <m/>
    <m/>
    <m/>
    <m/>
    <m/>
    <m/>
    <m/>
    <m/>
    <m/>
    <m/>
    <m/>
    <m/>
    <m/>
    <m/>
    <m/>
    <m/>
    <m/>
    <m/>
    <m/>
    <m/>
    <m/>
    <m/>
    <m/>
    <m/>
    <m/>
    <m/>
    <m/>
    <m/>
    <m/>
    <m/>
    <m/>
  </r>
  <r>
    <n v="151"/>
    <s v="AGFC"/>
    <s v="3 - QC Complete"/>
    <n v="44250"/>
    <n v="44617"/>
    <s v="Structure fire, not attributable to PG&amp;E."/>
    <s v="\\fxshare-nas05\quotashare-fs01\ESA\5 - Ignition Tracking\2021_Ignition_QC_Folders\20210221_nan_nan_nan_7877839436"/>
    <s v=" "/>
    <m/>
    <m/>
    <m/>
    <m/>
    <m/>
    <s v="Not In Scope"/>
    <m/>
    <m/>
    <m/>
    <m/>
    <m/>
    <m/>
    <m/>
    <m/>
    <m/>
    <m/>
    <m/>
    <m/>
    <m/>
    <m/>
    <m/>
    <m/>
    <m/>
    <m/>
    <m/>
    <m/>
    <m/>
    <m/>
    <m/>
    <m/>
    <m/>
    <m/>
    <m/>
    <m/>
    <m/>
    <m/>
    <m/>
    <m/>
    <m/>
    <m/>
    <m/>
    <m/>
    <m/>
    <m/>
    <m/>
    <m/>
    <m/>
    <m/>
    <m/>
    <m/>
    <m/>
    <m/>
    <s v=" "/>
    <x v="307"/>
    <s v="16:30:00"/>
    <m/>
    <m/>
    <s v="FAS"/>
    <s v="N"/>
    <s v="N"/>
    <m/>
    <m/>
    <m/>
    <n v="7877839436"/>
    <m/>
    <m/>
    <m/>
    <m/>
    <s v=" "/>
    <x v="0"/>
    <x v="1"/>
    <s v="N"/>
    <s v="N"/>
    <s v="N"/>
    <s v="Structure fire, not attributable to PG&amp;E."/>
    <s v="Not PG&amp;E"/>
    <s v="Building"/>
    <m/>
    <m/>
    <m/>
    <s v="Structure-only"/>
    <m/>
    <m/>
    <m/>
    <m/>
    <m/>
    <s v="Other Fire: Non-PG&amp;E related"/>
    <m/>
    <m/>
    <m/>
    <s v="Overhead"/>
    <x v="1"/>
    <m/>
    <m/>
    <m/>
    <s v=" "/>
    <x v="0"/>
    <n v="37.3514567"/>
    <n v="-120.6180083"/>
    <s v="Merced"/>
    <s v="ATWATER 1107"/>
    <n v="12000"/>
    <m/>
    <x v="0"/>
    <s v="Atwater FD 2099663621"/>
    <s v="Urban"/>
    <m/>
    <m/>
    <s v="N"/>
    <m/>
    <m/>
    <m/>
    <m/>
    <s v="N"/>
    <s v="N"/>
    <m/>
    <m/>
    <s v="2021-02-23"/>
    <m/>
    <m/>
    <m/>
    <m/>
    <m/>
    <m/>
    <m/>
    <m/>
    <m/>
    <m/>
    <m/>
    <m/>
    <m/>
    <m/>
    <m/>
    <m/>
    <m/>
    <m/>
    <m/>
    <s v="  "/>
    <s v="YOSEMITE"/>
    <s v="MERCED 04"/>
    <s v="16:30"/>
    <n v="44248"/>
    <m/>
    <n v="7877839436"/>
    <n v="1230"/>
    <s v="MARGUERITE ST"/>
    <s v="ATWATER"/>
    <n v="37.351460000000003"/>
    <n v="-120.617947"/>
    <s v="Y4TDDM6"/>
    <s v="MAYO, DAN"/>
    <n v="253611107"/>
    <s v="20210221 17:57"/>
    <n v="2640"/>
    <m/>
    <s v="Booted meter per fire dept."/>
    <s v="Y"/>
    <m/>
    <m/>
    <s v="37.3514567,-120.6180083,41.700000,3D"/>
    <m/>
    <m/>
    <m/>
    <s v="City of Atwater 2099663621"/>
    <m/>
    <s v="N"/>
    <s v="Y"/>
    <s v="N"/>
    <s v="Clear"/>
    <m/>
    <s v="Structures"/>
    <m/>
    <s v="Light"/>
    <m/>
    <s v="Other (Comments)"/>
    <s v="Started in attic at splices not contained in a splice box."/>
    <s v="Structure Only"/>
    <m/>
    <s v="Fire Dept"/>
    <s v="Incident # 3849"/>
    <s v="Overhead"/>
    <m/>
    <s v="N"/>
    <m/>
    <m/>
    <m/>
    <m/>
    <m/>
    <m/>
    <s v="  "/>
    <m/>
    <m/>
    <m/>
    <m/>
    <m/>
    <m/>
    <m/>
    <m/>
    <m/>
    <m/>
    <m/>
    <m/>
    <m/>
    <m/>
    <m/>
    <m/>
    <m/>
    <m/>
    <m/>
    <m/>
    <m/>
    <m/>
    <m/>
    <m/>
    <m/>
    <m/>
    <m/>
    <m/>
    <m/>
    <m/>
    <m/>
    <m/>
    <m/>
    <m/>
    <m/>
    <m/>
    <m/>
    <m/>
    <m/>
    <m/>
    <m/>
    <m/>
    <m/>
    <m/>
    <m/>
    <m/>
    <m/>
  </r>
  <r>
    <n v="150"/>
    <s v="AGFC"/>
    <s v="3 - QC Complete"/>
    <n v="44250"/>
    <n v="44617"/>
    <s v="Structure fire, not attributable to PG&amp;E. Trash fire next to home. Tman pulled meter."/>
    <s v="\\fxshare-nas05\quotashare-fs01\ESA\5 - Ignition Tracking\2021_Ignition_QC_Folders\20210221_nan_nan_nan_223368727"/>
    <s v=" "/>
    <m/>
    <m/>
    <m/>
    <m/>
    <m/>
    <s v="Not In Scope"/>
    <m/>
    <m/>
    <m/>
    <m/>
    <m/>
    <m/>
    <m/>
    <m/>
    <m/>
    <m/>
    <m/>
    <m/>
    <m/>
    <m/>
    <m/>
    <m/>
    <m/>
    <m/>
    <m/>
    <m/>
    <m/>
    <m/>
    <m/>
    <m/>
    <m/>
    <m/>
    <m/>
    <m/>
    <m/>
    <m/>
    <m/>
    <m/>
    <m/>
    <m/>
    <m/>
    <m/>
    <m/>
    <m/>
    <m/>
    <m/>
    <m/>
    <m/>
    <m/>
    <m/>
    <m/>
    <m/>
    <s v=" "/>
    <x v="307"/>
    <s v="02:46:00"/>
    <m/>
    <m/>
    <s v="FAS"/>
    <s v="N"/>
    <s v="N"/>
    <m/>
    <m/>
    <m/>
    <n v="223368727"/>
    <m/>
    <m/>
    <m/>
    <m/>
    <s v=" "/>
    <x v="0"/>
    <x v="1"/>
    <s v="N"/>
    <s v="N"/>
    <s v="N"/>
    <s v="Structure fire, not attributable to PG&amp;E. Trash fire next to home. Tman pulled meter."/>
    <s v="Not PG&amp;E"/>
    <s v="Other"/>
    <m/>
    <m/>
    <m/>
    <s v="Structure-only"/>
    <m/>
    <m/>
    <m/>
    <m/>
    <m/>
    <s v="Other Fire: Non-PG&amp;E related"/>
    <m/>
    <m/>
    <m/>
    <s v="Overhead"/>
    <x v="1"/>
    <m/>
    <m/>
    <m/>
    <s v=" "/>
    <x v="0"/>
    <n v="36.826332999999998"/>
    <n v="-121.662244"/>
    <s v="Monterey"/>
    <s v="PRUNEDALE 1110 "/>
    <n v="12000"/>
    <m/>
    <x v="0"/>
    <s v="NORTH COUNTY FIRE DISTRICT"/>
    <s v="Urban"/>
    <m/>
    <m/>
    <s v="N"/>
    <m/>
    <m/>
    <m/>
    <m/>
    <s v="N"/>
    <s v="N"/>
    <m/>
    <m/>
    <s v="2021-02-23"/>
    <m/>
    <m/>
    <m/>
    <m/>
    <m/>
    <m/>
    <m/>
    <m/>
    <m/>
    <m/>
    <m/>
    <m/>
    <m/>
    <m/>
    <m/>
    <m/>
    <m/>
    <m/>
    <m/>
    <s v="  "/>
    <s v="CENTRAL COAST"/>
    <s v="SALINAS 01"/>
    <s v="02:46"/>
    <n v="44248"/>
    <m/>
    <n v="223368727"/>
    <n v="5"/>
    <s v="GLENN AVE"/>
    <s v="SALINAS"/>
    <n v="36.826332999999998"/>
    <n v="-121.662244"/>
    <s v="C4TJRAH"/>
    <s v="ANDERSON, JARED"/>
    <n v="182961110"/>
    <s v="20210221 05:02"/>
    <n v="1120"/>
    <m/>
    <s v="SMALL STRUCTURE FIRE AT 5 GLENN AVE.  TRASH BIN FIRE ON SIDE OF HOUSE PER FIRE DEPT.  AT REQUEST OF FIRE DEPT, METER WAS REMOVED TILL CUSTOMER CAN CHECK ELECTRICAL WIREING IN HOME.  CUSTOMER WILL CALL WHEN SAFE TO RECONNECT."/>
    <s v="Y"/>
    <m/>
    <m/>
    <m/>
    <n v="36.826332999999998"/>
    <n v="-121.662244"/>
    <m/>
    <s v="NORTH COUNTY FIRE DIST"/>
    <m/>
    <s v="N"/>
    <s v="Y"/>
    <s v="N"/>
    <s v="Clear"/>
    <m/>
    <s v="Structures"/>
    <m/>
    <s v="Calm"/>
    <m/>
    <s v="3rd Party"/>
    <m/>
    <s v="Structure Only"/>
    <m/>
    <s v="Fire Dept"/>
    <m/>
    <s v="Overhead"/>
    <m/>
    <s v="N"/>
    <m/>
    <m/>
    <m/>
    <m/>
    <m/>
    <m/>
    <s v="  "/>
    <m/>
    <m/>
    <m/>
    <m/>
    <m/>
    <m/>
    <m/>
    <m/>
    <m/>
    <m/>
    <m/>
    <m/>
    <m/>
    <m/>
    <m/>
    <m/>
    <m/>
    <m/>
    <m/>
    <m/>
    <m/>
    <m/>
    <m/>
    <m/>
    <m/>
    <m/>
    <m/>
    <m/>
    <m/>
    <m/>
    <m/>
    <m/>
    <m/>
    <m/>
    <m/>
    <m/>
    <m/>
    <m/>
    <m/>
    <m/>
    <m/>
    <m/>
    <m/>
    <m/>
    <m/>
    <m/>
    <m/>
  </r>
  <r>
    <n v="222"/>
    <s v="S7RM"/>
    <s v="3 - QC Complete"/>
    <n v="44307"/>
    <n v="44617"/>
    <s v="L7SF: 16100 HESPERIAN BLVD in San Lorenzo; CAP BANK TV242 exploded and CAUGHT FIRE; cause not provided.  Spoke to T-man on 4/20/2021 he said he extinguished the fire. He also said the &quot;PIN #&quot; for this event is: 306-257.  According to the COE tag, this piece of equipment is a low priority and not scheduled to have the work completed until May of 2021."/>
    <s v="\\fxshare-nas05\quotashare-fs01\ESA\5 - Ignition Tracking\2021_Ignition_QC_Folders\20210220_1258774_nan_nan_T005221808"/>
    <s v=" "/>
    <m/>
    <m/>
    <m/>
    <m/>
    <m/>
    <s v="Not In Scope"/>
    <m/>
    <m/>
    <m/>
    <m/>
    <m/>
    <m/>
    <m/>
    <m/>
    <m/>
    <m/>
    <m/>
    <m/>
    <m/>
    <m/>
    <m/>
    <m/>
    <m/>
    <m/>
    <m/>
    <m/>
    <m/>
    <m/>
    <m/>
    <m/>
    <m/>
    <m/>
    <m/>
    <m/>
    <m/>
    <m/>
    <m/>
    <m/>
    <m/>
    <m/>
    <m/>
    <m/>
    <m/>
    <m/>
    <m/>
    <m/>
    <m/>
    <m/>
    <m/>
    <m/>
    <m/>
    <m/>
    <s v=" "/>
    <x v="308"/>
    <s v="20:21:00"/>
    <n v="44247"/>
    <s v="20:21:00"/>
    <s v="FAS"/>
    <s v="Y"/>
    <s v="N"/>
    <n v="1258774"/>
    <m/>
    <m/>
    <s v="T005221808"/>
    <n v="120557876"/>
    <m/>
    <m/>
    <m/>
    <s v=" "/>
    <x v="0"/>
    <x v="0"/>
    <s v="Y"/>
    <s v="N"/>
    <s v="N"/>
    <s v="On Febuary 20th, 2021 at 20:14 hrs. a PG &amp; E Troubleman was dispatched to the Grant 1104 12 KV circuit near Hesperian Blvd. in San Lorenzo in response to a report of a capacitor bank unit which exploded and caught fire.  The ensuing fire was &lt; 3 Meters in size, was confined to the capacitor bank and it was extinguished by the responding Troubleman.   Initial analysis indicates that TV 242 Units exploded and caught fire.  2 of the 3 fuses were blown with the remaining fuse open and the bank offline. *** Upon searching for a COE tag for this ignition, it was discovered that this equipment repair is a low priority and not scheduled for repair with an estimated completion date of May of 2021.  According to the responding Troubleman, the company just finished semi-annual inspections on Capacitor banksand they usually bundle a bunch of repair jobs together for a crew to repair before the summer loading.  "/>
    <s v="PG&amp;E"/>
    <s v="Other"/>
    <s v="Capicitor bank"/>
    <s v="D"/>
    <s v="D"/>
    <s v="Structure-only"/>
    <s v="Confined to PG E assets only. "/>
    <m/>
    <m/>
    <m/>
    <m/>
    <s v="Equipment - PG&amp;E"/>
    <s v="All types of equipment / facility failure"/>
    <s v="Capacitor bank failure"/>
    <s v="N"/>
    <s v="Overhead"/>
    <x v="0"/>
    <s v="Capacitor Bank"/>
    <s v="Capacitor Bank TV 242"/>
    <n v="103515564"/>
    <s v=" "/>
    <x v="0"/>
    <n v="37.677630000000001"/>
    <n v="-122.125649"/>
    <s v="Alameda"/>
    <s v="GRANT 1104"/>
    <n v="12000"/>
    <m/>
    <x v="0"/>
    <s v="Employee-T-man"/>
    <s v="Urban"/>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149"/>
    <s v="CFMD"/>
    <s v="3 - QC Complete"/>
    <n v="44313"/>
    <n v="44617"/>
    <s v="Capacitor bank TV242 exploded due to unknown cause and ignited a small less than one meter fire that looks to be held to PG&amp;E assets. 4/27/21 followed  up again with troubleman"/>
    <s v="\\fxshare-nas05\quotashare-fs01\ESA\5 - Ignition Tracking\2021_Ignition_QC_Folders\20210220_1258774_21-0027773_nan_T005221808"/>
    <s v=" "/>
    <m/>
    <m/>
    <m/>
    <m/>
    <m/>
    <s v="Not In Scope"/>
    <m/>
    <m/>
    <m/>
    <m/>
    <m/>
    <m/>
    <m/>
    <m/>
    <m/>
    <m/>
    <m/>
    <m/>
    <m/>
    <m/>
    <m/>
    <m/>
    <m/>
    <m/>
    <m/>
    <m/>
    <m/>
    <m/>
    <m/>
    <m/>
    <m/>
    <m/>
    <m/>
    <m/>
    <m/>
    <m/>
    <m/>
    <m/>
    <m/>
    <m/>
    <m/>
    <m/>
    <m/>
    <m/>
    <m/>
    <m/>
    <m/>
    <m/>
    <m/>
    <m/>
    <m/>
    <m/>
    <s v=" "/>
    <x v="308"/>
    <s v="20:14:00"/>
    <n v="44247"/>
    <s v="20:14:00"/>
    <s v="FAS"/>
    <s v="N"/>
    <s v="N"/>
    <n v="1258774"/>
    <s v="21-0027773"/>
    <m/>
    <s v="T005221808"/>
    <n v="120557876"/>
    <m/>
    <m/>
    <m/>
    <s v=" "/>
    <x v="0"/>
    <x v="0"/>
    <s v="N"/>
    <s v="N"/>
    <s v="N"/>
    <s v="On February 20th, 2021 at 20:14 hrs. a PG &amp; E troubleman was dispatched to the Grant 1104 12 KV circuit near Hesperian Blvd. in San Lorenzo in response to a report of a capacitor bank unit which exploded and caught fire.  The troubleman extinguished the less than 3 meter size fire which was confined to the capacitor bank.   Initial analysis indicates that TV 242 exploded and caught fire.  The troubleman fixed fuses as a temporary repair and created COE Notification# 120557876 to replace the capacitor. As of 4/27/21 full repairs have not been made to mitigate future fire risk. Required end date on the COE Notification is 6/1/2021, this replacement is considered a low F priority (90-120 day) by the COE program. Notification# 120557876 PM 35234643 is in an UNSC status and scheduled in SAP to be worked on 5/17/21 by Hayward Division E Crew. This information is preliminary"/>
    <s v="PG&amp;E"/>
    <s v="Other"/>
    <m/>
    <s v="D"/>
    <m/>
    <s v="Structure-only"/>
    <m/>
    <m/>
    <m/>
    <m/>
    <m/>
    <s v="Equipment - PG&amp;E"/>
    <s v="All types of equipment / facility failure"/>
    <s v="Capacitor bank failure"/>
    <m/>
    <s v="Overbuild"/>
    <x v="0"/>
    <s v="Capacitor Bank"/>
    <m/>
    <m/>
    <s v=" "/>
    <x v="0"/>
    <n v="37.678131700000002"/>
    <n v="-122.12566169999999"/>
    <s v="Alameda"/>
    <s v="GRANT 1104"/>
    <n v="12000"/>
    <m/>
    <x v="0"/>
    <s v="ALCO FD"/>
    <s v="Urban"/>
    <m/>
    <m/>
    <s v="N"/>
    <m/>
    <m/>
    <m/>
    <m/>
    <s v="N"/>
    <s v="N"/>
    <m/>
    <m/>
    <s v="2021-02-23"/>
    <m/>
    <m/>
    <m/>
    <m/>
    <m/>
    <m/>
    <m/>
    <m/>
    <m/>
    <m/>
    <m/>
    <m/>
    <m/>
    <m/>
    <m/>
    <m/>
    <m/>
    <m/>
    <m/>
    <s v="  "/>
    <s v="MISSION"/>
    <s v="HAYWARD 04"/>
    <s v="20:14"/>
    <n v="44247"/>
    <n v="1258774"/>
    <s v="T005221808"/>
    <s v="UNKNOWN"/>
    <s v="HESPERIAN BLVD "/>
    <s v="SAN LORENZO"/>
    <n v="37.677630000000001"/>
    <n v="-122.12564999999999"/>
    <s v="M2TIXA2"/>
    <s v="ARAQUISTAIN, IGNACIO"/>
    <n v="14381104"/>
    <s v="20210220 20:51"/>
    <n v="9111"/>
    <m/>
    <s v="TV 242 UNIT EXPLODED AND CAUGHT FIRE. BANK OFFLINE AT THIS TIME. COE PIN # 306 257"/>
    <s v="Y"/>
    <n v="5"/>
    <s v="\\fxshare-nas05\quotashare-fs01\ESA\5 - Ignition Tracking\Fire_Tab_Attachment_Files"/>
    <s v="37.6781317,-122.1256617,9.900000,3D"/>
    <m/>
    <m/>
    <s v="CAP BANK TV242 CAUGHT FIRE"/>
    <s v="ALCO FIRE"/>
    <n v="110188019"/>
    <s v="N"/>
    <s v="Y"/>
    <m/>
    <s v="Clear"/>
    <m/>
    <s v="PG&amp;E Only"/>
    <m/>
    <s v="Calm"/>
    <m/>
    <s v="PG&amp;E Equipment"/>
    <m/>
    <s v="&lt; 1 meter"/>
    <m/>
    <s v="Employee"/>
    <m/>
    <s v="Overbuild"/>
    <m/>
    <s v="N"/>
    <m/>
    <m/>
    <m/>
    <s v="OVERHEAD"/>
    <s v="CAPACITOR"/>
    <s v="N"/>
    <s v="  "/>
    <s v="Unplanned"/>
    <s v="Mission"/>
    <s v="Hayward"/>
    <s v="014381104, GRANT-1104"/>
    <s v="21-0027773"/>
    <s v="Unplanned"/>
    <s v="Clear;32-90F"/>
    <s v="21"/>
    <m/>
    <s v="YES"/>
    <s v="Line to Ground"/>
    <s v="Sustained"/>
    <s v="No"/>
    <s v="MTR#1010214908"/>
    <s v="OH"/>
    <s v="Transformer"/>
    <s v="1258774"/>
    <m/>
    <m/>
    <m/>
    <m/>
    <s v="HESPERIAN 3/S/O VIA MERCADO"/>
    <m/>
    <m/>
    <m/>
    <m/>
    <s v="No"/>
    <m/>
    <m/>
    <s v="No"/>
    <m/>
    <m/>
    <s v="M2TIXA2"/>
    <m/>
    <s v="M2TIXA2"/>
    <s v="02/20/21 20:33"/>
    <s v="Not Required"/>
    <m/>
    <m/>
    <s v="No"/>
    <s v="1606584"/>
    <s v="21-0027773"/>
    <m/>
    <m/>
    <m/>
    <m/>
    <m/>
  </r>
  <r>
    <n v="148"/>
    <s v="AGFC"/>
    <s v="3 - QC Complete"/>
    <n v="44250"/>
    <n v="44617"/>
    <s v="Other fire, not attributable to PG&amp;E assets. A distribution pole was burnt and needs to be replaced. Troubleman confirmed this was third party who were burning vegetation and the fire got away from them."/>
    <s v="\\fxshare-nas05\quotashare-fs01\ESA\5 - Ignition Tracking\2021_Ignition_QC_Folders\20210220_1258680_nan_nan_T005221707"/>
    <s v=" "/>
    <m/>
    <m/>
    <m/>
    <m/>
    <m/>
    <s v="Not In Scope"/>
    <m/>
    <m/>
    <m/>
    <m/>
    <m/>
    <m/>
    <m/>
    <m/>
    <m/>
    <m/>
    <m/>
    <m/>
    <m/>
    <m/>
    <m/>
    <m/>
    <m/>
    <m/>
    <m/>
    <m/>
    <m/>
    <m/>
    <m/>
    <m/>
    <m/>
    <m/>
    <m/>
    <m/>
    <m/>
    <m/>
    <m/>
    <m/>
    <m/>
    <m/>
    <m/>
    <m/>
    <m/>
    <m/>
    <m/>
    <m/>
    <m/>
    <m/>
    <m/>
    <m/>
    <m/>
    <m/>
    <s v=" "/>
    <x v="308"/>
    <s v="15:38:00"/>
    <n v="44247"/>
    <s v="15:38:00"/>
    <s v="FAS"/>
    <s v="N"/>
    <s v="N"/>
    <n v="1258680"/>
    <m/>
    <m/>
    <s v="T005221707"/>
    <n v="120557857"/>
    <m/>
    <m/>
    <m/>
    <s v=" "/>
    <x v="0"/>
    <x v="1"/>
    <s v="Y"/>
    <s v="Y"/>
    <s v="N"/>
    <s v="Other fire, not attributable to PG&amp;E assets. A distribution pole was burnt and needs to be replaced. Troubleman confirmed this was third party who were burning vegetation and the fire got away from them."/>
    <s v="Not PG&amp;E"/>
    <s v="Other"/>
    <s v="Pole, Crossarm, Insulator"/>
    <m/>
    <m/>
    <s v="Structure-only"/>
    <m/>
    <m/>
    <m/>
    <m/>
    <m/>
    <s v="Other Fire: Non-PG&amp;E related"/>
    <m/>
    <m/>
    <m/>
    <s v="Overhead"/>
    <x v="1"/>
    <m/>
    <s v="Pole, Crossarm, Insulator"/>
    <m/>
    <s v=" "/>
    <x v="0"/>
    <n v="39.811518300000003"/>
    <n v="-122.18084500000001"/>
    <s v="Tehama"/>
    <s v="GLENN 1101"/>
    <n v="12000"/>
    <m/>
    <x v="0"/>
    <s v="Cal Fire #CATGU2096"/>
    <s v="Agriculture"/>
    <m/>
    <m/>
    <s v="N"/>
    <m/>
    <m/>
    <m/>
    <m/>
    <s v="N"/>
    <s v="N"/>
    <m/>
    <m/>
    <s v="2021-02-23"/>
    <m/>
    <m/>
    <m/>
    <m/>
    <m/>
    <m/>
    <m/>
    <m/>
    <m/>
    <m/>
    <m/>
    <m/>
    <m/>
    <m/>
    <m/>
    <m/>
    <m/>
    <m/>
    <m/>
    <s v="  "/>
    <s v="NORTH VALLEY"/>
    <s v="ORLAND"/>
    <s v="15:38"/>
    <n v="44247"/>
    <n v="1258680"/>
    <s v="T005221707"/>
    <n v="375"/>
    <s v="MALTON AVE"/>
    <s v="ORLAND"/>
    <n v="39.808700000000002"/>
    <n v="-122.18103000000001"/>
    <s v="V3TTRJ6"/>
    <s v="JONES, TYLER"/>
    <n v="102601101"/>
    <s v="20210220 16:51"/>
    <n v="9110"/>
    <m/>
    <s v="burnt pole. pole needs to be replaced"/>
    <s v="Y"/>
    <m/>
    <m/>
    <s v="39.8115183,-122.1808450,68.200000,3D"/>
    <m/>
    <m/>
    <m/>
    <s v="fire report #CATGU2096"/>
    <m/>
    <s v="N"/>
    <s v="Y"/>
    <m/>
    <s v="Clear"/>
    <m/>
    <s v="PG&amp;E Only"/>
    <m/>
    <s v="Calm"/>
    <m/>
    <s v="3rd Party"/>
    <m/>
    <s v="0.25 - 10 Acres"/>
    <m/>
    <s v="Cal Fire"/>
    <m/>
    <s v="Overhead"/>
    <m/>
    <s v="N"/>
    <m/>
    <m/>
    <m/>
    <s v="FIRE, HOUSE OR BLDG"/>
    <s v="OTHER"/>
    <s v="N"/>
    <s v="  "/>
    <m/>
    <m/>
    <m/>
    <m/>
    <m/>
    <m/>
    <m/>
    <m/>
    <m/>
    <m/>
    <m/>
    <m/>
    <m/>
    <m/>
    <m/>
    <m/>
    <m/>
    <m/>
    <m/>
    <m/>
    <m/>
    <m/>
    <m/>
    <m/>
    <m/>
    <m/>
    <m/>
    <m/>
    <m/>
    <m/>
    <m/>
    <m/>
    <m/>
    <m/>
    <m/>
    <m/>
    <m/>
    <m/>
    <m/>
    <m/>
    <m/>
    <m/>
    <m/>
    <m/>
    <m/>
    <m/>
    <m/>
  </r>
  <r>
    <n v="147"/>
    <s v="AGFC"/>
    <s v="3 - QC Complete"/>
    <n v="44250"/>
    <n v="44617"/>
    <s v="Structure fire, not attributable to PG&amp;E."/>
    <s v="\\fxshare-nas05\quotashare-fs01\ESA\5 - Ignition Tracking\2021_Ignition_QC_Folders\20210220_nan_nan_nan_2424371855"/>
    <s v=" "/>
    <m/>
    <m/>
    <m/>
    <m/>
    <m/>
    <s v="Not In Scope"/>
    <m/>
    <m/>
    <m/>
    <m/>
    <m/>
    <m/>
    <m/>
    <m/>
    <m/>
    <m/>
    <m/>
    <m/>
    <m/>
    <m/>
    <m/>
    <m/>
    <m/>
    <m/>
    <m/>
    <m/>
    <m/>
    <m/>
    <m/>
    <m/>
    <m/>
    <m/>
    <m/>
    <m/>
    <m/>
    <m/>
    <m/>
    <m/>
    <m/>
    <m/>
    <m/>
    <m/>
    <m/>
    <m/>
    <m/>
    <m/>
    <m/>
    <m/>
    <m/>
    <m/>
    <m/>
    <m/>
    <s v=" "/>
    <x v="308"/>
    <s v="12:05:00"/>
    <m/>
    <m/>
    <s v="FAS"/>
    <s v="N"/>
    <s v="Y"/>
    <m/>
    <m/>
    <m/>
    <n v="2424371855"/>
    <m/>
    <m/>
    <m/>
    <m/>
    <s v=" "/>
    <x v="0"/>
    <x v="1"/>
    <s v="N"/>
    <s v="N"/>
    <s v="N"/>
    <s v="Duplicate of index 146. Structure fire, not attributable to PG&amp;E."/>
    <s v="Not PG&amp;E"/>
    <s v="Building"/>
    <m/>
    <m/>
    <m/>
    <s v="0.26-9.99"/>
    <m/>
    <m/>
    <m/>
    <m/>
    <m/>
    <s v="Duplicate"/>
    <m/>
    <m/>
    <m/>
    <s v="Overhead"/>
    <x v="1"/>
    <m/>
    <m/>
    <m/>
    <s v=" "/>
    <x v="0"/>
    <n v="37.631701700000001"/>
    <n v="-122.0716233"/>
    <s v="Alameda"/>
    <s v="MT EDEN 1104"/>
    <n v="12000"/>
    <m/>
    <x v="0"/>
    <s v="HAYWARD FD"/>
    <s v="Urban"/>
    <m/>
    <m/>
    <s v="N"/>
    <m/>
    <m/>
    <m/>
    <m/>
    <s v="N"/>
    <s v="N"/>
    <m/>
    <m/>
    <s v="2021-02-23"/>
    <m/>
    <m/>
    <m/>
    <m/>
    <m/>
    <m/>
    <m/>
    <m/>
    <m/>
    <m/>
    <m/>
    <m/>
    <m/>
    <m/>
    <m/>
    <m/>
    <m/>
    <m/>
    <m/>
    <s v="  "/>
    <s v="MISSION"/>
    <s v="HAYWARD 06"/>
    <s v="12:05"/>
    <n v="44247"/>
    <m/>
    <n v="2424371855"/>
    <n v="27750"/>
    <s v="TYRRELL AVE APT 4"/>
    <s v="HAYWARD"/>
    <n v="37.632506999999997"/>
    <n v="-122.071624"/>
    <s v="M2TIXA2"/>
    <s v="ARAQUISTAIN, IGNACIO"/>
    <n v="13761104"/>
    <s v="20210220 12:30"/>
    <n v="2402"/>
    <n v="1"/>
    <s v="STRUCTURE FIRE. NON PG&amp;E ISSUE. REMOVED MTR PER HAYWARD FIRE"/>
    <s v="Y"/>
    <m/>
    <m/>
    <s v="37.6317017,-122.0716233,-9.700000,3D"/>
    <m/>
    <m/>
    <s v="STRUCTURE FIRE IN MULTI UNIT APARTMENT. NON PG&amp;E ISSUE"/>
    <s v="HAYWARD FIRE DEPT"/>
    <m/>
    <s v="N"/>
    <s v="Y"/>
    <s v="N"/>
    <s v="Clear"/>
    <m/>
    <s v="Structures"/>
    <m/>
    <s v="Calm"/>
    <m/>
    <s v="3rd Party"/>
    <m/>
    <s v="3 meters - 0.25 Acres"/>
    <m/>
    <s v="Fire Dept"/>
    <m/>
    <s v="Overhead"/>
    <m/>
    <s v="N"/>
    <m/>
    <m/>
    <m/>
    <m/>
    <m/>
    <m/>
    <s v="  "/>
    <m/>
    <m/>
    <m/>
    <m/>
    <m/>
    <m/>
    <m/>
    <m/>
    <m/>
    <m/>
    <m/>
    <m/>
    <m/>
    <m/>
    <m/>
    <m/>
    <m/>
    <m/>
    <m/>
    <m/>
    <m/>
    <m/>
    <m/>
    <m/>
    <m/>
    <m/>
    <m/>
    <m/>
    <m/>
    <m/>
    <m/>
    <m/>
    <m/>
    <m/>
    <m/>
    <m/>
    <m/>
    <m/>
    <m/>
    <m/>
    <m/>
    <m/>
    <m/>
    <m/>
    <m/>
    <m/>
    <m/>
  </r>
  <r>
    <n v="146"/>
    <s v="AGFC"/>
    <s v="3 - QC Complete"/>
    <n v="44250"/>
    <n v="44617"/>
    <s v="Structure fire, not attributable to PG&amp;E."/>
    <s v="\\fxshare-nas05\quotashare-fs01\ESA\5 - Ignition Tracking\2021_Ignition_QC_Folders\20210220_nan_nan_nan_2429853813"/>
    <s v=" "/>
    <m/>
    <m/>
    <m/>
    <m/>
    <m/>
    <s v="Not In Scope"/>
    <m/>
    <m/>
    <m/>
    <m/>
    <m/>
    <m/>
    <m/>
    <m/>
    <m/>
    <m/>
    <m/>
    <m/>
    <m/>
    <m/>
    <m/>
    <m/>
    <m/>
    <m/>
    <m/>
    <m/>
    <m/>
    <m/>
    <m/>
    <m/>
    <m/>
    <m/>
    <m/>
    <m/>
    <m/>
    <m/>
    <m/>
    <m/>
    <m/>
    <m/>
    <m/>
    <m/>
    <m/>
    <m/>
    <m/>
    <m/>
    <m/>
    <m/>
    <m/>
    <m/>
    <m/>
    <m/>
    <s v=" "/>
    <x v="308"/>
    <s v="11:15:00"/>
    <m/>
    <m/>
    <s v="FAS"/>
    <s v="N"/>
    <s v="N"/>
    <m/>
    <m/>
    <m/>
    <n v="2429853813"/>
    <m/>
    <m/>
    <m/>
    <m/>
    <s v=" "/>
    <x v="0"/>
    <x v="1"/>
    <s v="N"/>
    <s v="N"/>
    <s v="N"/>
    <s v="Structure fire, not attributable to PG&amp;E."/>
    <s v="Not PG&amp;E"/>
    <s v="Building"/>
    <m/>
    <m/>
    <m/>
    <s v="&lt;0.25"/>
    <m/>
    <m/>
    <m/>
    <m/>
    <m/>
    <s v="Other Fire: Non-PG&amp;E related"/>
    <m/>
    <m/>
    <m/>
    <s v="Overhead"/>
    <x v="1"/>
    <m/>
    <m/>
    <m/>
    <s v=" "/>
    <x v="0"/>
    <n v="37.631731700000003"/>
    <n v="-122.0716583"/>
    <s v="Alameda"/>
    <s v="MT EDEN 1104"/>
    <n v="12000"/>
    <m/>
    <x v="0"/>
    <s v="HAYWARD FD"/>
    <s v="Urban"/>
    <m/>
    <m/>
    <s v="N"/>
    <m/>
    <m/>
    <m/>
    <m/>
    <s v="N"/>
    <s v="N"/>
    <m/>
    <m/>
    <s v="2021-02-23"/>
    <m/>
    <m/>
    <m/>
    <m/>
    <m/>
    <m/>
    <m/>
    <m/>
    <m/>
    <m/>
    <m/>
    <m/>
    <m/>
    <m/>
    <m/>
    <m/>
    <m/>
    <m/>
    <m/>
    <s v="  "/>
    <s v="MISSION"/>
    <s v="HAYWARD 06"/>
    <s v="11:15"/>
    <n v="44247"/>
    <m/>
    <n v="2429853813"/>
    <n v="27750"/>
    <s v="TYRRELL AVE APT 1"/>
    <s v="HAYWARD"/>
    <n v="37.632506999999997"/>
    <n v="-122.071624"/>
    <s v="M2TIXA2"/>
    <s v="ARAQUISTAIN, IGNACIO"/>
    <n v="13761104"/>
    <s v="20210220 12:19"/>
    <n v="1121"/>
    <m/>
    <s v="STRUCTURE FIRE. NON PG&amp;E ISSUE"/>
    <s v="Y"/>
    <m/>
    <m/>
    <s v="37.6317317,-122.0716583,-8.200000,3D"/>
    <m/>
    <m/>
    <s v="APARTMENT FIRE MULTI UNIT"/>
    <s v="HAYWARD FIRE"/>
    <m/>
    <s v="N"/>
    <s v="N"/>
    <s v="N"/>
    <s v="Clear"/>
    <m/>
    <s v="Structures"/>
    <m/>
    <s v="Calm"/>
    <m/>
    <s v="3rd Party"/>
    <m/>
    <s v="3 meters - 0.25 Acres"/>
    <m/>
    <s v="Fire Dept"/>
    <m/>
    <s v="Overhead"/>
    <m/>
    <s v="N"/>
    <m/>
    <m/>
    <m/>
    <m/>
    <m/>
    <m/>
    <s v="  "/>
    <m/>
    <m/>
    <m/>
    <m/>
    <m/>
    <m/>
    <m/>
    <m/>
    <m/>
    <m/>
    <m/>
    <m/>
    <m/>
    <m/>
    <m/>
    <m/>
    <m/>
    <m/>
    <m/>
    <m/>
    <m/>
    <m/>
    <m/>
    <m/>
    <m/>
    <m/>
    <m/>
    <m/>
    <m/>
    <m/>
    <m/>
    <m/>
    <m/>
    <m/>
    <m/>
    <m/>
    <m/>
    <m/>
    <m/>
    <m/>
    <m/>
    <m/>
    <m/>
    <m/>
    <m/>
    <m/>
    <m/>
  </r>
  <r>
    <n v="145"/>
    <s v="S7RM"/>
    <s v="3 - QC Complete"/>
    <n v="44307"/>
    <n v="44617"/>
    <s v="An SP transformer failed due to overload, resulting in a small electrical socket and power strip fire inside the customers home. The ensuing fire was less than one meter in size. AGFC updates on 5/14/2021: Small fire occurred inside customer home due to customer electrical equipment failure. The custoemrs breaker failed to operate which resulted in an small power strip to ignite. This ignition was found not to be attributable to P&amp;E assets. This information is preliminary."/>
    <s v="\\fxshare-nas05\quotashare-fs01\ESA\5 - Ignition Tracking\2021_Ignition_QC_Folders\20210220_1258349_nan_nan_T005221353"/>
    <s v=" "/>
    <m/>
    <s v="S7RM"/>
    <s v="after speaking with a transformer SME it was determined this was not attributable to PG&amp;E assets."/>
    <n v="44330"/>
    <m/>
    <s v="Not In Scope"/>
    <m/>
    <m/>
    <m/>
    <m/>
    <m/>
    <m/>
    <m/>
    <m/>
    <m/>
    <m/>
    <m/>
    <m/>
    <m/>
    <m/>
    <m/>
    <m/>
    <m/>
    <m/>
    <m/>
    <m/>
    <m/>
    <m/>
    <m/>
    <m/>
    <m/>
    <m/>
    <m/>
    <m/>
    <m/>
    <m/>
    <m/>
    <m/>
    <s v="Y"/>
    <n v="44306"/>
    <n v="44313"/>
    <s v="City of Davis FD"/>
    <s v="(530) 757-5682"/>
    <m/>
    <m/>
    <m/>
    <m/>
    <m/>
    <m/>
    <m/>
    <m/>
    <m/>
    <s v=" "/>
    <x v="308"/>
    <s v="07:49:00"/>
    <n v="44247"/>
    <s v="07:49:00"/>
    <s v="FAS"/>
    <s v="N"/>
    <s v="N"/>
    <n v="1258349"/>
    <m/>
    <m/>
    <s v="T005221353"/>
    <n v="120557569"/>
    <m/>
    <m/>
    <m/>
    <s v=" "/>
    <x v="0"/>
    <x v="1"/>
    <s v="N"/>
    <s v="N"/>
    <s v="N"/>
    <s v="Small fire occurred inside customer home due to customer electrical equipment failure. The custoemrs breaker failed to operate which resulted in an small power strip to ignite. This ignition was found not to be attributable to P&amp;E assets. This information is preliminary."/>
    <s v="Not PG&amp;E"/>
    <s v="Other"/>
    <m/>
    <m/>
    <m/>
    <s v="Structure-only"/>
    <s v="CUST OUTLETS/POWER STRIPS"/>
    <m/>
    <m/>
    <m/>
    <m/>
    <s v="Other Fire: Non-PG&amp;E related"/>
    <m/>
    <m/>
    <m/>
    <s v="Overhead"/>
    <x v="1"/>
    <m/>
    <m/>
    <m/>
    <s v=" "/>
    <x v="0"/>
    <n v="38.5584633"/>
    <n v="-121.7228083"/>
    <s v="Yolo"/>
    <s v="DAVIS 1102"/>
    <n v="12000"/>
    <m/>
    <x v="0"/>
    <s v="Davis FD"/>
    <s v="Urban"/>
    <m/>
    <m/>
    <s v="N"/>
    <m/>
    <m/>
    <m/>
    <m/>
    <s v="N"/>
    <s v="N"/>
    <m/>
    <m/>
    <s v="2021-02-23"/>
    <m/>
    <m/>
    <m/>
    <m/>
    <m/>
    <m/>
    <m/>
    <m/>
    <m/>
    <m/>
    <m/>
    <m/>
    <m/>
    <m/>
    <m/>
    <m/>
    <m/>
    <m/>
    <m/>
    <s v="  "/>
    <s v="SACRAMENTO"/>
    <s v="WOODLAND 01"/>
    <s v="07:49"/>
    <n v="44247"/>
    <n v="1258349"/>
    <s v="T005221353"/>
    <n v="1304"/>
    <s v="FIG PL"/>
    <s v="DAVIS"/>
    <n v="38.55827"/>
    <n v="-121.72323"/>
    <s v="S2TAMRI"/>
    <s v="RAPADAS, ANTHONY"/>
    <n v="62041102"/>
    <s v="20210220 11:08"/>
    <n v="9140"/>
    <n v="1"/>
    <s v="SP TRANSFORMER OVERLOADED.. TAG CREATED FOR CREW TO REPLACE"/>
    <s v="Y"/>
    <m/>
    <m/>
    <s v="38.5584633,-121.7228083,6.300000,3D"/>
    <m/>
    <m/>
    <m/>
    <s v="DAVIS FIRE DEPT"/>
    <m/>
    <s v="N"/>
    <s v="Y"/>
    <m/>
    <s v="Clear"/>
    <m/>
    <s v="Other (Comments)"/>
    <s v="CUST OUTLETS/POWER STRIPS"/>
    <s v="Calm"/>
    <m/>
    <s v="Other (Comments)"/>
    <s v="CUST"/>
    <s v="Other (Comments)"/>
    <s v="CUST OUTLETS/POWER STRIPS"/>
    <s v="Fire Dept"/>
    <m/>
    <s v="Overhead"/>
    <m/>
    <s v="N"/>
    <m/>
    <m/>
    <m/>
    <s v="OVERHEAD"/>
    <s v="TRANSFORMER (OH)"/>
    <s v="N"/>
    <s v="  "/>
    <m/>
    <m/>
    <m/>
    <m/>
    <m/>
    <m/>
    <m/>
    <m/>
    <m/>
    <m/>
    <m/>
    <m/>
    <m/>
    <m/>
    <m/>
    <m/>
    <m/>
    <m/>
    <m/>
    <m/>
    <m/>
    <m/>
    <m/>
    <m/>
    <m/>
    <m/>
    <m/>
    <m/>
    <m/>
    <m/>
    <m/>
    <m/>
    <m/>
    <m/>
    <m/>
    <m/>
    <m/>
    <m/>
    <m/>
    <m/>
    <m/>
    <m/>
    <m/>
    <m/>
    <m/>
    <m/>
    <m/>
  </r>
  <r>
    <n v="144"/>
    <s v="AGFC"/>
    <s v="3 - QC Complete"/>
    <n v="44249"/>
    <n v="44617"/>
    <s v="Structure fire, not attributable to PG&amp;E."/>
    <s v="\\fxshare-nas05\quotashare-fs01\ESA\5 - Ignition Tracking\2021_Ignition_QC_Folders\20210220_nan_nan_nan_5442700325"/>
    <s v=" "/>
    <m/>
    <m/>
    <m/>
    <m/>
    <m/>
    <s v="Not In Scope"/>
    <m/>
    <m/>
    <m/>
    <m/>
    <m/>
    <m/>
    <m/>
    <m/>
    <m/>
    <m/>
    <m/>
    <m/>
    <m/>
    <m/>
    <m/>
    <m/>
    <m/>
    <m/>
    <m/>
    <m/>
    <m/>
    <m/>
    <m/>
    <m/>
    <m/>
    <m/>
    <m/>
    <m/>
    <m/>
    <m/>
    <m/>
    <m/>
    <m/>
    <m/>
    <m/>
    <m/>
    <m/>
    <m/>
    <m/>
    <m/>
    <m/>
    <m/>
    <m/>
    <m/>
    <m/>
    <m/>
    <s v=" "/>
    <x v="308"/>
    <s v="04:30:00"/>
    <m/>
    <m/>
    <s v="FAS"/>
    <s v="N"/>
    <s v="N"/>
    <m/>
    <m/>
    <m/>
    <n v="5442700325"/>
    <m/>
    <m/>
    <m/>
    <m/>
    <s v=" "/>
    <x v="0"/>
    <x v="1"/>
    <s v="N"/>
    <s v="N"/>
    <s v="N"/>
    <s v="Structure fire, not attributable to PG&amp;E."/>
    <s v="Not PG&amp;E"/>
    <s v="Building"/>
    <m/>
    <m/>
    <m/>
    <s v="Structure-PG&amp;E only"/>
    <m/>
    <m/>
    <m/>
    <m/>
    <m/>
    <s v="Other Fire: Non-PG&amp;E related"/>
    <m/>
    <m/>
    <m/>
    <s v="Underbuild"/>
    <x v="1"/>
    <m/>
    <m/>
    <m/>
    <s v=" "/>
    <x v="0"/>
    <n v="37.761553300000003"/>
    <n v="-122.4132417"/>
    <s v="San Francisco"/>
    <s v="POTRERO PP (A) 1110 "/>
    <n v="12000"/>
    <m/>
    <x v="0"/>
    <s v="San Francisco FD"/>
    <s v="Urban"/>
    <m/>
    <m/>
    <s v="N"/>
    <m/>
    <m/>
    <m/>
    <m/>
    <s v="N"/>
    <s v="N"/>
    <m/>
    <m/>
    <s v="2021-02-23"/>
    <m/>
    <m/>
    <m/>
    <m/>
    <m/>
    <m/>
    <m/>
    <m/>
    <m/>
    <m/>
    <m/>
    <m/>
    <m/>
    <m/>
    <m/>
    <m/>
    <m/>
    <m/>
    <m/>
    <s v="  "/>
    <s v="SAN FRANCISCO"/>
    <s v="SAN FRANCISCO 07"/>
    <s v="04:30"/>
    <n v="44247"/>
    <m/>
    <n v="5442700325"/>
    <n v="51"/>
    <s v="CAPP ST"/>
    <s v="SAN FRANCISC"/>
    <n v="37.766061999999998"/>
    <n v="-122.41852"/>
    <s v="R1TFJM8"/>
    <s v="MARTINEZ, FRANK"/>
    <n v="22031110"/>
    <s v="20210220 05:20"/>
    <n v="1056"/>
    <m/>
    <s v="structure fire non pge equipment pulled meters need inspection to re energize"/>
    <s v="Y"/>
    <m/>
    <m/>
    <s v="37.7615533,-122.4132417,8.700000,3D"/>
    <m/>
    <m/>
    <m/>
    <n v="415"/>
    <m/>
    <s v="N"/>
    <s v="Y"/>
    <s v="N"/>
    <s v="Rain"/>
    <m/>
    <s v="Structures"/>
    <m/>
    <s v="Light"/>
    <m/>
    <s v="3rd Party"/>
    <m/>
    <s v="Structure Only"/>
    <m/>
    <s v="Fire Dept"/>
    <m/>
    <s v="Underbuild"/>
    <m/>
    <s v="N"/>
    <m/>
    <m/>
    <m/>
    <m/>
    <m/>
    <m/>
    <s v="  "/>
    <m/>
    <m/>
    <m/>
    <m/>
    <m/>
    <m/>
    <m/>
    <m/>
    <m/>
    <m/>
    <m/>
    <m/>
    <m/>
    <m/>
    <m/>
    <m/>
    <m/>
    <m/>
    <m/>
    <m/>
    <m/>
    <m/>
    <m/>
    <m/>
    <m/>
    <m/>
    <m/>
    <m/>
    <m/>
    <m/>
    <m/>
    <m/>
    <m/>
    <m/>
    <m/>
    <m/>
    <m/>
    <m/>
    <m/>
    <m/>
    <m/>
    <m/>
    <m/>
    <m/>
    <m/>
    <m/>
    <m/>
  </r>
  <r>
    <n v="2392"/>
    <s v="L7SF"/>
    <s v="3 - QC Complete"/>
    <n v="44494"/>
    <n v="44617"/>
    <s v="In R/O 20060 Elgin in Lemoore; ng od bank; &quot;pole had been on fire&quot;"/>
    <s v="\\fxshare-nas05\quotashare-fs01\ESA\5 - Ignition Tracking\Action Items, CAP Items, Missed Ignitions\Missed_Ignitions_Audit\003_SAP_Missed_Ignitions\20210218_963_nan_120538136"/>
    <s v=" "/>
    <m/>
    <m/>
    <m/>
    <m/>
    <m/>
    <m/>
    <m/>
    <m/>
    <m/>
    <m/>
    <m/>
    <m/>
    <m/>
    <m/>
    <m/>
    <m/>
    <m/>
    <m/>
    <m/>
    <m/>
    <m/>
    <m/>
    <m/>
    <m/>
    <m/>
    <m/>
    <m/>
    <m/>
    <m/>
    <m/>
    <m/>
    <m/>
    <m/>
    <m/>
    <m/>
    <m/>
    <m/>
    <m/>
    <m/>
    <m/>
    <m/>
    <m/>
    <m/>
    <m/>
    <m/>
    <m/>
    <m/>
    <m/>
    <m/>
    <m/>
    <m/>
    <m/>
    <s v=" "/>
    <x v="309"/>
    <m/>
    <n v="44243"/>
    <m/>
    <s v="SAP"/>
    <s v="Y"/>
    <s v="N"/>
    <m/>
    <m/>
    <m/>
    <s v="Unknown"/>
    <n v="120538136"/>
    <m/>
    <m/>
    <m/>
    <s v=" "/>
    <x v="0"/>
    <x v="0"/>
    <s v="N"/>
    <s v="N"/>
    <s v="N"/>
    <s v="On 2021-02-18, PG&amp;E observed an outage on the CAMDEN 1103  12KV circuit in Kings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Equipment - PG&amp;E"/>
    <s v="All types of equipment / facility failure"/>
    <s v="Capacitor bank failure"/>
    <s v="N"/>
    <s v="Overhead"/>
    <x v="1"/>
    <s v="Pole"/>
    <m/>
    <n v="100846811"/>
    <s v=" "/>
    <x v="0"/>
    <n v="36.384132000000001"/>
    <n v="-119.814532"/>
    <s v="Kings"/>
    <s v="CAMDEN 1103 "/>
    <n v="12000"/>
    <m/>
    <x v="0"/>
    <s v="Unknown"/>
    <m/>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143"/>
    <s v="AGFC"/>
    <s v="3 - QC Complete"/>
    <n v="44246"/>
    <n v="44617"/>
    <s v="Third party fire, not attributable to PG&amp;E."/>
    <s v="\\fxshare-nas05\quotashare-fs01\ESA\5 - Ignition Tracking\2021_Ignition_QC_Folders\20210218_nan_nan_nan_294554425"/>
    <s v=" "/>
    <m/>
    <m/>
    <m/>
    <m/>
    <m/>
    <s v="Not In Scope"/>
    <m/>
    <m/>
    <m/>
    <m/>
    <m/>
    <m/>
    <m/>
    <m/>
    <m/>
    <m/>
    <m/>
    <m/>
    <m/>
    <m/>
    <m/>
    <m/>
    <m/>
    <m/>
    <m/>
    <m/>
    <m/>
    <m/>
    <m/>
    <m/>
    <m/>
    <m/>
    <m/>
    <m/>
    <m/>
    <m/>
    <m/>
    <m/>
    <m/>
    <m/>
    <m/>
    <m/>
    <m/>
    <m/>
    <m/>
    <m/>
    <m/>
    <m/>
    <m/>
    <m/>
    <m/>
    <m/>
    <s v=" "/>
    <x v="309"/>
    <s v="20:14:00"/>
    <m/>
    <m/>
    <s v="FAS"/>
    <s v="N"/>
    <s v="N"/>
    <m/>
    <m/>
    <m/>
    <n v="294554425"/>
    <m/>
    <m/>
    <m/>
    <m/>
    <s v=" "/>
    <x v="0"/>
    <x v="1"/>
    <s v="N"/>
    <s v="N"/>
    <s v="N"/>
    <s v="Third party fire, not attributable to PG&amp;E."/>
    <s v="Not PG&amp;E"/>
    <s v="Building"/>
    <m/>
    <m/>
    <m/>
    <s v="Structure-only"/>
    <m/>
    <m/>
    <m/>
    <m/>
    <m/>
    <s v="Other Fire: Non-PG&amp;E related"/>
    <m/>
    <m/>
    <m/>
    <s v="Overhead"/>
    <x v="1"/>
    <m/>
    <m/>
    <m/>
    <s v=" "/>
    <x v="0"/>
    <n v="36.701653"/>
    <n v="-121.638131"/>
    <s v="Monterey"/>
    <s v="SALINAS 1105"/>
    <n v="12000"/>
    <m/>
    <x v="0"/>
    <s v="SALINAS FD"/>
    <s v="Urban"/>
    <m/>
    <m/>
    <s v="N"/>
    <m/>
    <m/>
    <m/>
    <m/>
    <s v="N"/>
    <s v="N"/>
    <m/>
    <m/>
    <s v="2021-02-19"/>
    <m/>
    <m/>
    <m/>
    <m/>
    <m/>
    <m/>
    <m/>
    <m/>
    <m/>
    <m/>
    <m/>
    <m/>
    <m/>
    <m/>
    <m/>
    <m/>
    <m/>
    <m/>
    <m/>
    <s v="  "/>
    <s v="CENTRAL COAST"/>
    <s v="SALINAS 02"/>
    <s v="20:14"/>
    <n v="44245"/>
    <m/>
    <n v="294554425"/>
    <n v="510"/>
    <s v="RAINIER DR"/>
    <s v="SALINAS"/>
    <n v="36.701653"/>
    <n v="-121.638131"/>
    <s v="C4TJRAH"/>
    <s v="ANDERSON, JARED"/>
    <n v="182011105"/>
    <s v="20210218 20:45"/>
    <n v="1320"/>
    <m/>
    <s v="CUSTOMER CORD INSIDE HOUSE WAS SPLICED BY CUSTOMER AND CAUSED SMALL FIRE ON MATTRESS.  PGE OK."/>
    <s v="Y"/>
    <m/>
    <m/>
    <m/>
    <n v="36.701653"/>
    <n v="-121.638131"/>
    <s v="INSIDE HOUSE NEAR MATTRESS IN BEDROOM"/>
    <s v="SALINAS FIRE"/>
    <m/>
    <s v="N"/>
    <s v="Y"/>
    <s v="N"/>
    <s v="Clear"/>
    <m/>
    <s v="Structures"/>
    <m/>
    <s v="Calm"/>
    <m/>
    <s v="3rd Party"/>
    <m/>
    <s v="Structure Only"/>
    <m/>
    <s v="Fire Dept"/>
    <m/>
    <s v="Overhead"/>
    <m/>
    <s v="N"/>
    <m/>
    <m/>
    <m/>
    <m/>
    <m/>
    <m/>
    <s v="  "/>
    <m/>
    <m/>
    <m/>
    <m/>
    <m/>
    <m/>
    <m/>
    <m/>
    <m/>
    <m/>
    <m/>
    <m/>
    <m/>
    <m/>
    <m/>
    <m/>
    <m/>
    <m/>
    <m/>
    <m/>
    <m/>
    <m/>
    <m/>
    <m/>
    <m/>
    <m/>
    <m/>
    <m/>
    <m/>
    <m/>
    <m/>
    <m/>
    <m/>
    <m/>
    <m/>
    <m/>
    <m/>
    <m/>
    <m/>
    <m/>
    <m/>
    <m/>
    <m/>
    <m/>
    <m/>
    <m/>
    <m/>
  </r>
  <r>
    <n v="142"/>
    <s v="AGFC"/>
    <s v="3 - QC Complete"/>
    <n v="44246"/>
    <n v="44617"/>
    <s v="Structure fire, not attributable to PG&amp;E."/>
    <s v="\\fxshare-nas05\quotashare-fs01\ESA\5 - Ignition Tracking\2021_Ignition_QC_Folders\20210218_nan_nan_nan_6786561"/>
    <s v=" "/>
    <m/>
    <m/>
    <m/>
    <m/>
    <m/>
    <s v="Not In Scope"/>
    <m/>
    <m/>
    <m/>
    <m/>
    <m/>
    <m/>
    <m/>
    <m/>
    <m/>
    <m/>
    <m/>
    <m/>
    <m/>
    <m/>
    <m/>
    <m/>
    <m/>
    <m/>
    <m/>
    <m/>
    <m/>
    <m/>
    <m/>
    <m/>
    <m/>
    <m/>
    <m/>
    <m/>
    <m/>
    <m/>
    <m/>
    <m/>
    <m/>
    <m/>
    <m/>
    <m/>
    <m/>
    <m/>
    <m/>
    <m/>
    <m/>
    <m/>
    <m/>
    <m/>
    <m/>
    <m/>
    <s v=" "/>
    <x v="309"/>
    <s v="07:50:00"/>
    <m/>
    <m/>
    <s v="FAS"/>
    <s v="N"/>
    <s v="N"/>
    <m/>
    <m/>
    <m/>
    <n v="6786561"/>
    <m/>
    <m/>
    <m/>
    <m/>
    <s v=" "/>
    <x v="0"/>
    <x v="1"/>
    <s v="N"/>
    <s v="N"/>
    <s v="N"/>
    <s v="Structure fire, not attributable to PG&amp;E."/>
    <s v="Not PG&amp;E"/>
    <s v="Building"/>
    <m/>
    <m/>
    <m/>
    <s v="&lt;0.25"/>
    <s v="only trailer burnt down, no veg or pge facilities"/>
    <m/>
    <m/>
    <m/>
    <m/>
    <s v="Other Fire: Non-PG&amp;E related"/>
    <m/>
    <m/>
    <m/>
    <s v="Overhead"/>
    <x v="1"/>
    <m/>
    <m/>
    <m/>
    <s v=" "/>
    <x v="0"/>
    <n v="37.057917000000003"/>
    <n v="-120.855024"/>
    <s v="Merced"/>
    <s v="CANAL 1104"/>
    <n v="12000"/>
    <m/>
    <x v="0"/>
    <s v="Merced county Arturo Vargas 559 643 6135"/>
    <s v="Urban"/>
    <m/>
    <m/>
    <s v="N"/>
    <m/>
    <m/>
    <m/>
    <m/>
    <s v="N"/>
    <s v="N"/>
    <m/>
    <m/>
    <s v="2021-02-19"/>
    <m/>
    <m/>
    <m/>
    <m/>
    <m/>
    <m/>
    <m/>
    <m/>
    <m/>
    <m/>
    <m/>
    <m/>
    <m/>
    <m/>
    <m/>
    <m/>
    <m/>
    <m/>
    <m/>
    <s v="  "/>
    <s v="YOSEMITE"/>
    <s v="LOS BANOS 01"/>
    <s v="07:50"/>
    <n v="44245"/>
    <m/>
    <n v="6786561"/>
    <s v="UNKNOWN"/>
    <s v="PREMISES DO NOT CHANGE"/>
    <s v="LOS BANOS"/>
    <n v="37.057917000000003"/>
    <n v="-120.855024"/>
    <s v="Y1TKMKS"/>
    <s v="KANE, KYLE"/>
    <m/>
    <s v="20210218 09:00"/>
    <n v="1121"/>
    <m/>
    <s v="single wide trailer burnt down. Disconnected service at pole due to panel being overloaded and trailer being burnt down. Voltage before disconnecting service was 122 122 244. Merced County fire Dept Extinguished structure fire. Incident # 3597 and the cause is still under investigation."/>
    <s v="Y"/>
    <m/>
    <m/>
    <m/>
    <m/>
    <m/>
    <s v="burnt down single wide trailer.  located at 14291 Johnson rd"/>
    <s v="Merced county Arturo Vargas 559 643 6135"/>
    <s v="INCIDENT # 3597"/>
    <s v="N"/>
    <s v="Y"/>
    <s v="N"/>
    <s v="Clear"/>
    <m/>
    <s v="Structures"/>
    <s v="single wide trailer"/>
    <s v="Calm"/>
    <s v="0 mph"/>
    <s v="Unknown"/>
    <s v="still under investigation"/>
    <s v="Structure Only"/>
    <s v="only trailer burnt down, no veg or pge facilities"/>
    <s v="Fire Dept"/>
    <s v="Merced County Fire Dept"/>
    <s v="Overhead"/>
    <s v="service feeding panel on cust owned pole"/>
    <s v="Y"/>
    <s v="photos"/>
    <s v="PG&amp;E Employee"/>
    <m/>
    <m/>
    <m/>
    <m/>
    <s v="  "/>
    <m/>
    <m/>
    <m/>
    <m/>
    <m/>
    <m/>
    <m/>
    <m/>
    <m/>
    <m/>
    <m/>
    <m/>
    <m/>
    <m/>
    <m/>
    <m/>
    <m/>
    <m/>
    <m/>
    <m/>
    <m/>
    <m/>
    <m/>
    <m/>
    <m/>
    <m/>
    <m/>
    <m/>
    <m/>
    <m/>
    <m/>
    <m/>
    <m/>
    <m/>
    <m/>
    <m/>
    <m/>
    <m/>
    <m/>
    <m/>
    <m/>
    <m/>
    <m/>
    <m/>
    <m/>
    <m/>
    <m/>
  </r>
  <r>
    <n v="2381"/>
    <s v="L7SF"/>
    <s v="3 - QC Complete"/>
    <n v="44494"/>
    <n v="44617"/>
    <s v="510 S E St / 821 Maple Ave in Santa Rosa; car pushed into down guy; broken secondary conductor; &quot;burned down&quot; 1 phase"/>
    <s v="\\fxshare-nas05\quotashare-fs01\ESA\5 - Ignition Tracking\Action Items, CAP Items, Missed Ignitions\Missed_Ignitions_Audit\003_SAP_Missed_Ignitions\20210217_975_1255196_120534865"/>
    <s v=" "/>
    <m/>
    <m/>
    <m/>
    <m/>
    <m/>
    <m/>
    <m/>
    <m/>
    <m/>
    <m/>
    <m/>
    <m/>
    <m/>
    <m/>
    <m/>
    <m/>
    <m/>
    <m/>
    <m/>
    <m/>
    <m/>
    <m/>
    <m/>
    <m/>
    <m/>
    <m/>
    <m/>
    <m/>
    <m/>
    <m/>
    <m/>
    <m/>
    <m/>
    <m/>
    <m/>
    <m/>
    <m/>
    <m/>
    <m/>
    <m/>
    <m/>
    <m/>
    <m/>
    <m/>
    <m/>
    <m/>
    <m/>
    <m/>
    <m/>
    <m/>
    <m/>
    <m/>
    <s v=" "/>
    <x v="310"/>
    <m/>
    <n v="44242"/>
    <s v="10:02:00"/>
    <s v="SAP"/>
    <s v="Y"/>
    <s v="N"/>
    <n v="1255196"/>
    <s v="21-0025623"/>
    <m/>
    <s v="T005217340"/>
    <n v="120534865"/>
    <m/>
    <m/>
    <m/>
    <s v=" "/>
    <x v="0"/>
    <x v="0"/>
    <s v="N"/>
    <s v="N"/>
    <s v="N"/>
    <s v="On 2021-02-17, PG&amp;E observed an outage on the SANTA ROSA A 1111  12KV circuit in Sonoma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Contact - 3rd Party"/>
    <s v="Contact from object"/>
    <s v="Vehicle contact"/>
    <s v="Y"/>
    <s v="Overhead"/>
    <x v="1"/>
    <s v="Conductor - Open Wire Secondary"/>
    <m/>
    <n v="101951636"/>
    <s v=" "/>
    <x v="0"/>
    <n v="38.433669440700001"/>
    <n v="-122.7044771305"/>
    <s v="Sonoma"/>
    <s v="SANTA ROSA A 1111 "/>
    <n v="12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141"/>
    <s v="CFMD"/>
    <s v="3 - QC Complete"/>
    <n v="44305"/>
    <n v="44617"/>
    <s v="Fuse broke at cap bank C243 and fell against Kyle energized ground run, resulting in a fire at the base of a Transmission overhead with Distribution underbuilt pole. The ensuing fire was marked as Structure only but FLD remarks say a fence also caught fire. I was unable to get a hold of the troubleman to get additional detail or photos. I located the SAP notification but no photos were attached. leaving this as not reportable until we can confirm fire size.  3/30 photos from tman, and confirmed details of incident as he recalled"/>
    <s v="\\fxshare-nas05\quotashare-fs01\ESA\5 - Ignition Tracking\2021_Ignition_QC_Folders\20210216_1256053_21-0026151_nan_T005218423"/>
    <s v=" "/>
    <m/>
    <m/>
    <m/>
    <m/>
    <m/>
    <s v="Not In Scope"/>
    <m/>
    <m/>
    <m/>
    <m/>
    <m/>
    <m/>
    <m/>
    <m/>
    <m/>
    <m/>
    <m/>
    <m/>
    <m/>
    <m/>
    <m/>
    <m/>
    <m/>
    <m/>
    <m/>
    <m/>
    <m/>
    <m/>
    <m/>
    <m/>
    <m/>
    <m/>
    <m/>
    <m/>
    <m/>
    <m/>
    <m/>
    <m/>
    <m/>
    <m/>
    <m/>
    <m/>
    <m/>
    <m/>
    <m/>
    <m/>
    <m/>
    <m/>
    <m/>
    <m/>
    <m/>
    <m/>
    <s v=" "/>
    <x v="311"/>
    <s v="15:17:00"/>
    <n v="44243"/>
    <s v="15:17:00"/>
    <s v="FAS"/>
    <s v="N"/>
    <s v="N"/>
    <n v="1256053"/>
    <s v="21-0026151"/>
    <m/>
    <s v="T005218423"/>
    <n v="120538412"/>
    <m/>
    <m/>
    <m/>
    <s v=" "/>
    <x v="0"/>
    <x v="0"/>
    <s v="N"/>
    <s v="N"/>
    <s v="N"/>
    <s v="On February 16, 2021 a troubleman was dispatched to the Anderson 1101 12kV Distribution Circuit at 1818 South Street in Anderson. Initial analysis indicated that a fuse broke at capacitor bank C243 and fell against a Kyle vaccum switch. The failed fuse energized the ground, which went down to underground, energized the fence and a Transmission overhead with Distribution underbuilt pole caught fire at the base of the pole.  The entire capacitor bank was replaced. The ensuing fire was limited to PG&amp;E assets."/>
    <s v="PG&amp;E"/>
    <s v="Other"/>
    <s v="Capacitor Bank"/>
    <s v="D"/>
    <m/>
    <s v="0.26-9.99"/>
    <m/>
    <m/>
    <m/>
    <m/>
    <m/>
    <s v="Equipment - PG&amp;E"/>
    <s v="All types of equipment / facility failure"/>
    <s v="Capacitor bank failure"/>
    <m/>
    <s v="Overbuild"/>
    <x v="0"/>
    <s v="Capacitor Bank"/>
    <s v="Capacitor Bank"/>
    <m/>
    <s v=" "/>
    <x v="0"/>
    <n v="40.4456317"/>
    <n v="-122.30024"/>
    <s v="Shasta"/>
    <s v="ANDERSON 1101"/>
    <n v="12000"/>
    <m/>
    <x v="0"/>
    <s v="Anderson FD"/>
    <s v="Urban"/>
    <m/>
    <m/>
    <s v="N"/>
    <m/>
    <m/>
    <n v="246"/>
    <m/>
    <s v="N"/>
    <s v="N"/>
    <m/>
    <m/>
    <s v="2021-02-19"/>
    <m/>
    <m/>
    <m/>
    <m/>
    <m/>
    <m/>
    <m/>
    <m/>
    <m/>
    <m/>
    <m/>
    <m/>
    <m/>
    <m/>
    <m/>
    <m/>
    <m/>
    <m/>
    <m/>
    <s v="  "/>
    <s v="NORTH VALLEY"/>
    <s v="REDDING 03"/>
    <s v="15:17"/>
    <n v="44243"/>
    <n v="1256053"/>
    <s v="T005218423"/>
    <n v="1818"/>
    <s v="SOUTH ST # A"/>
    <s v="ANDERSON"/>
    <n v="40.44997"/>
    <n v="-122.30486000000001"/>
    <s v="V8TSLAB"/>
    <s v="ANDRADE, SHAWN"/>
    <n v="10326"/>
    <s v="20210216 16:59"/>
    <n v="9002"/>
    <m/>
    <s v="NO WIRE DOWN, OUTAGE WAS TO DE-ENERGIZE FAILED CAPASITOR BANK 243, KMATE FUSE BROKE, FELL AGAINST KYLE ENERGIZED GROUND RUN AND STARTED BASE OF POLE ON FIRE, AND FENSE, WRIGHT TREE SRVC WORKER SAYS HE FELT LIKE A 9VOLT BAT EFFECT WHILE OPENING GATE FOR FD, ADVISED HIM TO ADVISE HIS SUP, ALSO ADVISED SUP, PIN# 306074, COE PUT IN TO REPLACE ENTIRE BANK DUE TO BEING ENERGIZED, ADVISED TLINE OF BURNT POLE"/>
    <s v="Y"/>
    <m/>
    <m/>
    <s v="40.4456317,-122.3002400,131.700000,3D"/>
    <m/>
    <m/>
    <m/>
    <s v="ANDERSON FD"/>
    <m/>
    <s v="N"/>
    <s v="Y"/>
    <m/>
    <s v="Clear"/>
    <m/>
    <s v="PG&amp;E Only"/>
    <m/>
    <s v="Calm"/>
    <m/>
    <s v="PG&amp;E Equipment"/>
    <m/>
    <s v="Structure Only"/>
    <m/>
    <s v="Fire Dept"/>
    <m/>
    <s v="Overbuild"/>
    <m/>
    <s v="N"/>
    <m/>
    <m/>
    <m/>
    <s v="FIRE, POLE"/>
    <s v="CAPACITOR"/>
    <s v="N"/>
    <s v="  "/>
    <s v="Unplanned"/>
    <s v="North Valley"/>
    <s v="Shasta"/>
    <s v="103261101, ANDERSON-1101"/>
    <s v="21-0026151"/>
    <s v="Unplanned"/>
    <s v="Clear;32-90F"/>
    <s v="1705"/>
    <s v="15345"/>
    <s v="NO"/>
    <s v="Force Out"/>
    <s v="Sustained"/>
    <s v="No"/>
    <s v="1101/2"/>
    <s v="OH"/>
    <s v="Circuit Breaker"/>
    <s v="1256053"/>
    <s v="Capacitor, Arcing"/>
    <m/>
    <m/>
    <m/>
    <s v="ANDERSON SUB"/>
    <s v="CAP BK 243"/>
    <m/>
    <m/>
    <m/>
    <s v="No"/>
    <s v="Equipment Failure/Involved, Overhead"/>
    <m/>
    <s v="No"/>
    <s v="1"/>
    <s v="74"/>
    <s v="R51L"/>
    <s v="Distribution Circuit"/>
    <s v="SMBATCH_FO"/>
    <s v="02/16/21 15:36"/>
    <s v="R51L"/>
    <s v="02/16/21 15:45"/>
    <s v="02/16/21 15:51"/>
    <s v="No"/>
    <s v="1605566"/>
    <s v="21-0026151"/>
    <m/>
    <m/>
    <m/>
    <m/>
    <m/>
  </r>
  <r>
    <n v="139"/>
    <s v="AGFC"/>
    <s v="3 - QC Complete"/>
    <n v="44243"/>
    <n v="44617"/>
    <s v="Structure fire, not attributable to PG&amp;E assets."/>
    <s v="\\fxshare-nas05\quotashare-fs01\ESA\5 - Ignition Tracking\2021_Ignition_QC_Folders\20210216_nan_nan_nan_6199935386"/>
    <s v=" "/>
    <m/>
    <m/>
    <m/>
    <m/>
    <m/>
    <s v="Not In Scope"/>
    <m/>
    <m/>
    <m/>
    <m/>
    <m/>
    <m/>
    <m/>
    <m/>
    <m/>
    <m/>
    <m/>
    <m/>
    <m/>
    <m/>
    <m/>
    <m/>
    <m/>
    <m/>
    <m/>
    <m/>
    <m/>
    <m/>
    <m/>
    <m/>
    <m/>
    <m/>
    <m/>
    <m/>
    <m/>
    <m/>
    <m/>
    <m/>
    <m/>
    <m/>
    <m/>
    <m/>
    <m/>
    <m/>
    <m/>
    <m/>
    <m/>
    <m/>
    <m/>
    <m/>
    <m/>
    <m/>
    <s v=" "/>
    <x v="311"/>
    <s v="01:38:00"/>
    <m/>
    <m/>
    <s v="FAS"/>
    <s v="N"/>
    <s v="N"/>
    <m/>
    <m/>
    <m/>
    <n v="6199935386"/>
    <m/>
    <m/>
    <m/>
    <m/>
    <s v=" "/>
    <x v="0"/>
    <x v="1"/>
    <s v="N"/>
    <s v="N"/>
    <s v="N"/>
    <s v="Structure fire, not attributable to PG&amp;E assets."/>
    <s v="Not PG&amp;E"/>
    <s v="Building"/>
    <m/>
    <m/>
    <m/>
    <s v="0.26-9.99"/>
    <m/>
    <m/>
    <m/>
    <m/>
    <m/>
    <s v="Other Fire: Non-PG&amp;E related"/>
    <m/>
    <m/>
    <m/>
    <s v="Underground"/>
    <x v="1"/>
    <m/>
    <m/>
    <m/>
    <s v=" "/>
    <x v="0"/>
    <n v="38.5411967"/>
    <n v="-121.7383267"/>
    <s v="Yolo"/>
    <s v="DAVIS 1107"/>
    <n v="12000"/>
    <m/>
    <x v="0"/>
    <s v="Davis FD"/>
    <s v="Urban"/>
    <m/>
    <m/>
    <s v="N"/>
    <m/>
    <m/>
    <m/>
    <m/>
    <s v="N"/>
    <s v="N"/>
    <m/>
    <m/>
    <s v="2021-02-16"/>
    <m/>
    <m/>
    <m/>
    <m/>
    <m/>
    <m/>
    <m/>
    <m/>
    <m/>
    <m/>
    <m/>
    <m/>
    <m/>
    <m/>
    <m/>
    <m/>
    <m/>
    <m/>
    <m/>
    <s v="  "/>
    <s v="SACRAMENTO"/>
    <s v="WOODLAND 01"/>
    <s v="01:38"/>
    <n v="44243"/>
    <m/>
    <n v="6199935386"/>
    <n v="1027"/>
    <s v="OLIVE DR SPC 10"/>
    <s v="DAVIS"/>
    <n v="38.541424999999997"/>
    <n v="-121.737891"/>
    <s v="S2TKMKO"/>
    <s v="KNORR, KEVIN"/>
    <n v="62041107"/>
    <s v="20210216 02:50"/>
    <n v="1121"/>
    <m/>
    <s v="Mobil home fire. Davis fire dept incident # 2106160006.  Removed mtr installed pie plate."/>
    <s v="Y"/>
    <m/>
    <m/>
    <s v="38.5411967,-121.7383267,7.600000,3D"/>
    <m/>
    <m/>
    <s v="Mobil home park space 10"/>
    <s v="Davis fire dept"/>
    <m/>
    <s v="N"/>
    <s v="Y"/>
    <s v="N"/>
    <s v="Clear"/>
    <m/>
    <s v="Structures"/>
    <s v="Mobil home"/>
    <s v="Calm"/>
    <m/>
    <s v="Unknown"/>
    <m/>
    <s v="Structure Only"/>
    <m/>
    <s v="Fire Dept"/>
    <s v="Davis fire dept"/>
    <s v="Other (Comments)"/>
    <s v="underground"/>
    <s v="N"/>
    <s v="photos"/>
    <m/>
    <m/>
    <m/>
    <m/>
    <m/>
    <s v="  "/>
    <m/>
    <m/>
    <m/>
    <m/>
    <m/>
    <m/>
    <m/>
    <m/>
    <m/>
    <m/>
    <m/>
    <m/>
    <m/>
    <m/>
    <m/>
    <m/>
    <m/>
    <m/>
    <m/>
    <m/>
    <m/>
    <m/>
    <m/>
    <m/>
    <m/>
    <m/>
    <m/>
    <m/>
    <m/>
    <m/>
    <m/>
    <m/>
    <m/>
    <m/>
    <m/>
    <m/>
    <m/>
    <m/>
    <m/>
    <m/>
    <m/>
    <m/>
    <m/>
    <m/>
    <m/>
    <m/>
    <m/>
  </r>
  <r>
    <n v="138"/>
    <s v="AGFC"/>
    <s v="3 - QC Complete"/>
    <n v="44243"/>
    <n v="44617"/>
    <s v="Structure fire, not attributable to PG&amp;E assets."/>
    <s v="\\fxshare-nas05\quotashare-fs01\ESA\5 - Ignition Tracking\2021_Ignition_QC_Folders\20210215_nan_nan_nan_5883347"/>
    <s v=" "/>
    <m/>
    <m/>
    <m/>
    <m/>
    <m/>
    <s v="Not In Scope"/>
    <m/>
    <m/>
    <m/>
    <m/>
    <m/>
    <m/>
    <m/>
    <m/>
    <m/>
    <m/>
    <m/>
    <m/>
    <m/>
    <m/>
    <m/>
    <m/>
    <m/>
    <m/>
    <m/>
    <m/>
    <m/>
    <m/>
    <m/>
    <m/>
    <m/>
    <m/>
    <m/>
    <m/>
    <m/>
    <m/>
    <m/>
    <m/>
    <m/>
    <m/>
    <m/>
    <m/>
    <m/>
    <m/>
    <m/>
    <m/>
    <m/>
    <m/>
    <m/>
    <m/>
    <m/>
    <m/>
    <s v=" "/>
    <x v="312"/>
    <s v="09:10:00"/>
    <m/>
    <m/>
    <s v="FAS"/>
    <s v="N"/>
    <s v="N"/>
    <m/>
    <m/>
    <m/>
    <n v="5883347"/>
    <m/>
    <m/>
    <m/>
    <m/>
    <s v=" "/>
    <x v="0"/>
    <x v="1"/>
    <s v="N"/>
    <s v="N"/>
    <s v="N"/>
    <s v="Structure fire, not attributable to PG&amp;E assets."/>
    <s v="Not PG&amp;E"/>
    <s v="Building"/>
    <m/>
    <m/>
    <m/>
    <s v="&lt;0.25"/>
    <m/>
    <m/>
    <m/>
    <m/>
    <m/>
    <s v="Other Fire: Non-PG&amp;E related"/>
    <m/>
    <m/>
    <m/>
    <s v="Overhead"/>
    <x v="1"/>
    <m/>
    <m/>
    <m/>
    <s v=" "/>
    <x v="0"/>
    <n v="39.497878300000004"/>
    <n v="-121.57485"/>
    <s v="Butte"/>
    <s v="OROVILLE 1101 "/>
    <n v="12000"/>
    <m/>
    <x v="0"/>
    <s v="Cal Fire"/>
    <s v="Urban"/>
    <m/>
    <m/>
    <s v="N"/>
    <m/>
    <m/>
    <m/>
    <m/>
    <s v="N"/>
    <s v="N"/>
    <m/>
    <m/>
    <s v="2021-02-16"/>
    <m/>
    <m/>
    <m/>
    <m/>
    <m/>
    <m/>
    <m/>
    <m/>
    <m/>
    <m/>
    <m/>
    <m/>
    <m/>
    <m/>
    <m/>
    <m/>
    <m/>
    <m/>
    <m/>
    <s v="  "/>
    <s v="NORTH VALLEY"/>
    <s v="OROVILLE 01"/>
    <s v="09:10"/>
    <n v="44242"/>
    <m/>
    <n v="5883347"/>
    <s v="UNKNOWN"/>
    <s v="PREMISES DO NOT CHANGE"/>
    <s v="OROVILLE"/>
    <n v="39.515411"/>
    <n v="-121.60038"/>
    <s v="V4TKDMB"/>
    <s v="MENZEL, KILE"/>
    <m/>
    <s v="20210215 09:44"/>
    <n v="1120"/>
    <m/>
    <s v="no meter, service was already disconnected at TX pole. No damage to our facilities. Structure fire only"/>
    <s v="Y"/>
    <m/>
    <m/>
    <s v="39.4978783,-121.5748500,44.200000,3D"/>
    <m/>
    <m/>
    <s v="structure only"/>
    <s v="calfire"/>
    <m/>
    <s v="N"/>
    <s v="Y"/>
    <s v="N"/>
    <s v="Rain"/>
    <m/>
    <s v="Structures"/>
    <m/>
    <s v="Calm"/>
    <m/>
    <s v="Unknown"/>
    <m/>
    <s v="Structure Only"/>
    <m/>
    <s v="Cal Fire"/>
    <m/>
    <s v="Overhead"/>
    <m/>
    <s v="N"/>
    <m/>
    <m/>
    <m/>
    <m/>
    <m/>
    <m/>
    <s v="  "/>
    <m/>
    <m/>
    <m/>
    <m/>
    <m/>
    <m/>
    <m/>
    <m/>
    <m/>
    <m/>
    <m/>
    <m/>
    <m/>
    <m/>
    <m/>
    <m/>
    <m/>
    <m/>
    <m/>
    <m/>
    <m/>
    <m/>
    <m/>
    <m/>
    <m/>
    <m/>
    <m/>
    <m/>
    <m/>
    <m/>
    <m/>
    <m/>
    <m/>
    <m/>
    <m/>
    <m/>
    <m/>
    <m/>
    <m/>
    <m/>
    <m/>
    <m/>
    <m/>
    <m/>
    <m/>
    <m/>
    <m/>
  </r>
  <r>
    <n v="137"/>
    <s v="AGFC"/>
    <s v="3 - QC Complete"/>
    <n v="44243"/>
    <n v="44617"/>
    <s v="Structure fire, not attributable to PG&amp;E assets."/>
    <s v="\\fxshare-nas05\quotashare-fs01\ESA\5 - Ignition Tracking\2021_Ignition_QC_Folders\20210215_nan_nan_nan_7436269"/>
    <s v=" "/>
    <m/>
    <m/>
    <m/>
    <m/>
    <m/>
    <s v="Not In Scope"/>
    <m/>
    <m/>
    <m/>
    <m/>
    <m/>
    <m/>
    <m/>
    <m/>
    <m/>
    <m/>
    <m/>
    <m/>
    <m/>
    <m/>
    <m/>
    <m/>
    <m/>
    <m/>
    <m/>
    <m/>
    <m/>
    <m/>
    <m/>
    <m/>
    <m/>
    <m/>
    <m/>
    <m/>
    <m/>
    <m/>
    <m/>
    <m/>
    <m/>
    <m/>
    <m/>
    <m/>
    <m/>
    <m/>
    <m/>
    <m/>
    <m/>
    <m/>
    <m/>
    <m/>
    <m/>
    <m/>
    <s v=" "/>
    <x v="312"/>
    <s v="04:22:00"/>
    <m/>
    <m/>
    <s v="FAS"/>
    <s v="N"/>
    <s v="N"/>
    <m/>
    <m/>
    <m/>
    <n v="7436269"/>
    <m/>
    <m/>
    <m/>
    <m/>
    <s v=" "/>
    <x v="0"/>
    <x v="1"/>
    <s v="N"/>
    <s v="N"/>
    <s v="N"/>
    <s v="Structure fire, not attributable to PG&amp;E assets."/>
    <s v="Not PG&amp;E"/>
    <s v="Building"/>
    <m/>
    <m/>
    <m/>
    <s v="&lt;0.25"/>
    <m/>
    <m/>
    <m/>
    <m/>
    <m/>
    <s v="Other Fire: Non-PG&amp;E related"/>
    <m/>
    <m/>
    <m/>
    <s v="Overhead"/>
    <x v="1"/>
    <m/>
    <m/>
    <m/>
    <s v=" "/>
    <x v="0"/>
    <n v="39.498004999999999"/>
    <n v="-121.5698383"/>
    <s v="Butte"/>
    <s v="WYANDOTTE 1106 "/>
    <n v="12000"/>
    <m/>
    <x v="0"/>
    <s v="Oroville FD"/>
    <s v="Urban"/>
    <m/>
    <m/>
    <s v="N"/>
    <m/>
    <m/>
    <m/>
    <m/>
    <s v="N"/>
    <s v="N"/>
    <m/>
    <m/>
    <s v="2021-02-16"/>
    <m/>
    <m/>
    <m/>
    <m/>
    <m/>
    <m/>
    <m/>
    <m/>
    <m/>
    <m/>
    <m/>
    <m/>
    <m/>
    <m/>
    <m/>
    <m/>
    <m/>
    <m/>
    <m/>
    <s v="  "/>
    <s v="NORTH VALLEY"/>
    <s v="OROVILLE 01"/>
    <s v="04:22"/>
    <n v="44242"/>
    <m/>
    <n v="7436269"/>
    <s v="UNKNOWN"/>
    <s v="PREMISES DO NOT CHANGE"/>
    <s v="OROVILLE"/>
    <n v="39.515411"/>
    <n v="-121.60038"/>
    <s v="V4TKDMB"/>
    <s v="MENZEL, KILE"/>
    <m/>
    <s v="20210215 05:42"/>
    <n v="1120"/>
    <m/>
    <s v="structure fire only no damage to panel, opened at pole per oroville fire dept"/>
    <s v="Y"/>
    <m/>
    <m/>
    <s v="39.4980050,-121.5698383,45.400000,3D"/>
    <m/>
    <m/>
    <m/>
    <s v="oroville fire dept"/>
    <m/>
    <s v="N"/>
    <s v="Y"/>
    <s v="N"/>
    <s v="Rain"/>
    <m/>
    <s v="Structures"/>
    <m/>
    <s v="Calm"/>
    <m/>
    <s v="Unknown"/>
    <m/>
    <s v="Structure Only"/>
    <m/>
    <s v="Fire Dept"/>
    <m/>
    <s v="Overhead"/>
    <m/>
    <s v="N"/>
    <m/>
    <m/>
    <m/>
    <m/>
    <m/>
    <m/>
    <s v="  "/>
    <m/>
    <m/>
    <m/>
    <m/>
    <m/>
    <m/>
    <m/>
    <m/>
    <m/>
    <m/>
    <m/>
    <m/>
    <m/>
    <m/>
    <m/>
    <m/>
    <m/>
    <m/>
    <m/>
    <m/>
    <m/>
    <m/>
    <m/>
    <m/>
    <m/>
    <m/>
    <m/>
    <m/>
    <m/>
    <m/>
    <m/>
    <m/>
    <m/>
    <m/>
    <m/>
    <m/>
    <m/>
    <m/>
    <m/>
    <m/>
    <m/>
    <m/>
    <m/>
    <m/>
    <m/>
    <m/>
    <m/>
  </r>
  <r>
    <n v="136"/>
    <s v="AGFC"/>
    <s v="3 - QC Complete"/>
    <n v="44243"/>
    <n v="44617"/>
    <s v="Duplicate of Index # 134. Structure fire, not attributable to PG&amp;E assets."/>
    <s v="\\fxshare-nas05\quotashare-fs01\ESA\5 - Ignition Tracking\2021_Ignition_QC_Folders\20210213_nan_nan_nan_1915346747"/>
    <s v=" "/>
    <m/>
    <m/>
    <m/>
    <m/>
    <m/>
    <s v="Not In Scope"/>
    <m/>
    <m/>
    <m/>
    <m/>
    <m/>
    <m/>
    <m/>
    <m/>
    <m/>
    <m/>
    <m/>
    <m/>
    <m/>
    <m/>
    <m/>
    <m/>
    <m/>
    <m/>
    <m/>
    <m/>
    <m/>
    <m/>
    <m/>
    <m/>
    <m/>
    <m/>
    <m/>
    <m/>
    <m/>
    <m/>
    <m/>
    <m/>
    <m/>
    <m/>
    <m/>
    <m/>
    <m/>
    <m/>
    <m/>
    <m/>
    <m/>
    <m/>
    <m/>
    <m/>
    <m/>
    <m/>
    <s v=" "/>
    <x v="313"/>
    <s v="10:18:00"/>
    <m/>
    <m/>
    <s v="FAS"/>
    <s v="N"/>
    <s v="Y"/>
    <m/>
    <m/>
    <m/>
    <n v="1915346747"/>
    <m/>
    <m/>
    <m/>
    <m/>
    <s v=" "/>
    <x v="0"/>
    <x v="1"/>
    <s v="N"/>
    <s v="N"/>
    <s v="N"/>
    <s v="Duplicate of Index # 134. Structure fire, not attributable to PG&amp;E assets."/>
    <s v="Not PG&amp;E"/>
    <s v="Building"/>
    <m/>
    <m/>
    <m/>
    <s v="&lt;3 meters of linear travel"/>
    <m/>
    <m/>
    <m/>
    <m/>
    <m/>
    <s v="Duplicate"/>
    <m/>
    <m/>
    <m/>
    <s v="Overhead"/>
    <x v="1"/>
    <m/>
    <m/>
    <m/>
    <s v=" "/>
    <x v="0"/>
    <n v="37.319223999999998"/>
    <n v="-120.878619"/>
    <s v="Merced"/>
    <s v="LIVINGSTON 1105"/>
    <n v="12000"/>
    <m/>
    <x v="0"/>
    <s v="Cal Fire Merced County"/>
    <s v="Agriculture"/>
    <m/>
    <m/>
    <s v="N"/>
    <m/>
    <m/>
    <m/>
    <m/>
    <s v="N"/>
    <s v="N"/>
    <m/>
    <m/>
    <s v="2021-02-16"/>
    <m/>
    <m/>
    <m/>
    <m/>
    <m/>
    <m/>
    <m/>
    <m/>
    <m/>
    <m/>
    <m/>
    <m/>
    <m/>
    <m/>
    <m/>
    <m/>
    <m/>
    <m/>
    <m/>
    <s v="  "/>
    <s v="YOSEMITE"/>
    <s v="MERCED 04"/>
    <s v="10:18"/>
    <n v="44240"/>
    <m/>
    <n v="1915346747"/>
    <n v="2139"/>
    <s v="MCCULLAGH RD"/>
    <s v="STEVINSON"/>
    <n v="37.319223999999998"/>
    <n v="-120.878619"/>
    <s v="Y4TAEB9"/>
    <s v="BEENE, ADAM"/>
    <n v="252261105"/>
    <s v="20210213 13:17"/>
    <n v="2640"/>
    <n v="1"/>
    <s v="Structure fire. Disconnected per FD. Inspect required before reconnect."/>
    <s v="Y"/>
    <m/>
    <m/>
    <m/>
    <n v="37.319223999999998"/>
    <n v="-120.878619"/>
    <m/>
    <s v="Merced County"/>
    <m/>
    <s v="N"/>
    <s v="Y"/>
    <s v="Y"/>
    <s v="Clear"/>
    <m/>
    <s v="Structures"/>
    <m/>
    <s v="Light"/>
    <m/>
    <s v="3rd Party"/>
    <m/>
    <s v="Structure Only"/>
    <m/>
    <s v="Cal Fire"/>
    <m/>
    <s v="Overhead"/>
    <m/>
    <s v="N"/>
    <m/>
    <m/>
    <m/>
    <m/>
    <m/>
    <m/>
    <s v="  "/>
    <m/>
    <m/>
    <m/>
    <m/>
    <m/>
    <m/>
    <m/>
    <m/>
    <m/>
    <m/>
    <m/>
    <m/>
    <m/>
    <m/>
    <m/>
    <m/>
    <m/>
    <m/>
    <m/>
    <m/>
    <m/>
    <m/>
    <m/>
    <m/>
    <m/>
    <m/>
    <m/>
    <m/>
    <m/>
    <m/>
    <m/>
    <m/>
    <m/>
    <m/>
    <m/>
    <m/>
    <m/>
    <m/>
    <m/>
    <m/>
    <m/>
    <m/>
    <m/>
    <m/>
    <m/>
    <m/>
    <m/>
  </r>
  <r>
    <n v="135"/>
    <s v="AGFC"/>
    <s v="3 - QC Complete"/>
    <n v="44243"/>
    <n v="44617"/>
    <s v="Structure fire, not attributable to PG&amp;E assets."/>
    <s v="\\fxshare-nas05\quotashare-fs01\ESA\5 - Ignition Tracking\2021_Ignition_QC_Folders\20210213_nan_nan_nan_1392957937"/>
    <s v=" "/>
    <m/>
    <m/>
    <m/>
    <m/>
    <m/>
    <s v="Not In Scope"/>
    <m/>
    <m/>
    <m/>
    <m/>
    <m/>
    <m/>
    <m/>
    <m/>
    <m/>
    <m/>
    <m/>
    <m/>
    <m/>
    <m/>
    <m/>
    <m/>
    <m/>
    <m/>
    <m/>
    <m/>
    <m/>
    <m/>
    <m/>
    <m/>
    <m/>
    <m/>
    <m/>
    <m/>
    <m/>
    <m/>
    <m/>
    <m/>
    <m/>
    <m/>
    <m/>
    <m/>
    <m/>
    <m/>
    <m/>
    <m/>
    <m/>
    <m/>
    <m/>
    <m/>
    <m/>
    <m/>
    <s v=" "/>
    <x v="313"/>
    <s v="09:28:00"/>
    <m/>
    <m/>
    <s v="FAS"/>
    <s v="N"/>
    <s v="N"/>
    <m/>
    <m/>
    <m/>
    <n v="1392957937"/>
    <m/>
    <m/>
    <m/>
    <m/>
    <s v=" "/>
    <x v="0"/>
    <x v="1"/>
    <s v="N"/>
    <s v="N"/>
    <s v="N"/>
    <s v="Structure fire, not attributable to PG&amp;E assets."/>
    <s v="Not PG&amp;E"/>
    <s v="Building"/>
    <m/>
    <m/>
    <m/>
    <s v="&lt;3 meters of linear travel"/>
    <m/>
    <m/>
    <m/>
    <m/>
    <m/>
    <s v="Other Fire: Non-PG&amp;E related"/>
    <m/>
    <m/>
    <m/>
    <s v="Overhead"/>
    <x v="1"/>
    <m/>
    <m/>
    <m/>
    <s v=" "/>
    <x v="0"/>
    <n v="39.078189999999999"/>
    <n v="-121.5514933"/>
    <s v="Yuba"/>
    <s v="OLIVEHURST 1101 "/>
    <n v="12000"/>
    <m/>
    <x v="0"/>
    <s v="OLIVEHURST FD"/>
    <s v="Urban"/>
    <m/>
    <m/>
    <s v="N"/>
    <m/>
    <m/>
    <m/>
    <m/>
    <s v="N"/>
    <s v="N"/>
    <m/>
    <m/>
    <s v="2021-02-16"/>
    <m/>
    <m/>
    <m/>
    <m/>
    <m/>
    <m/>
    <m/>
    <m/>
    <m/>
    <m/>
    <m/>
    <m/>
    <m/>
    <m/>
    <m/>
    <m/>
    <m/>
    <m/>
    <m/>
    <s v="  "/>
    <s v="SIERRA"/>
    <s v="MARYSVILLE 04"/>
    <s v="09:28"/>
    <n v="44240"/>
    <m/>
    <n v="1392957937"/>
    <n v="1775"/>
    <s v="BEVERLY AVE"/>
    <s v="OLIVEHURST"/>
    <n v="39.078245000000003"/>
    <n v="-121.550867"/>
    <s v="T3TTXBW"/>
    <s v="BROWN, TYLER"/>
    <n v="152901101"/>
    <s v="20210213 10:04"/>
    <n v="2400"/>
    <m/>
    <s v="INTERIOR ELECTRICAL FIRE. CUSTOMER SIDE PER FD PULLED METER AND GLASSED"/>
    <s v="Y"/>
    <n v="3"/>
    <s v="\\fxshare-nas05\quotashare-fs01\ESA\5 - Ignition Tracking\Fire_Tab_Attachment_Files"/>
    <s v="39.0781900,-121.5514933,12.100000,3D"/>
    <m/>
    <m/>
    <m/>
    <s v="OLIVEHURST FIRE DEPT"/>
    <m/>
    <s v="N"/>
    <s v="Y"/>
    <s v="Y"/>
    <s v="Clear"/>
    <m/>
    <s v="Structures"/>
    <m/>
    <s v="Calm"/>
    <m/>
    <s v="3rd Party"/>
    <m/>
    <s v="Structure Only"/>
    <m/>
    <s v="Fire Dept"/>
    <m/>
    <s v="Overhead"/>
    <m/>
    <s v="N"/>
    <m/>
    <m/>
    <m/>
    <m/>
    <m/>
    <m/>
    <s v="  "/>
    <m/>
    <m/>
    <m/>
    <m/>
    <m/>
    <m/>
    <m/>
    <m/>
    <m/>
    <m/>
    <m/>
    <m/>
    <m/>
    <m/>
    <m/>
    <m/>
    <m/>
    <m/>
    <m/>
    <m/>
    <m/>
    <m/>
    <m/>
    <m/>
    <m/>
    <m/>
    <m/>
    <m/>
    <m/>
    <m/>
    <m/>
    <m/>
    <m/>
    <m/>
    <m/>
    <m/>
    <m/>
    <m/>
    <m/>
    <m/>
    <m/>
    <m/>
    <m/>
    <m/>
    <m/>
    <m/>
    <m/>
  </r>
  <r>
    <n v="134"/>
    <s v="AGFC"/>
    <s v="3 - QC Complete"/>
    <n v="44243"/>
    <n v="44617"/>
    <s v="Structure fire, not attributable to PG&amp;E assets."/>
    <s v="\\fxshare-nas05\quotashare-fs01\ESA\5 - Ignition Tracking\2021_Ignition_QC_Folders\20210213_1254230_21-0025291_nan_T005216410"/>
    <s v=" "/>
    <m/>
    <m/>
    <m/>
    <m/>
    <m/>
    <s v="Not In Scope"/>
    <m/>
    <m/>
    <m/>
    <m/>
    <m/>
    <m/>
    <m/>
    <m/>
    <m/>
    <m/>
    <m/>
    <m/>
    <m/>
    <m/>
    <m/>
    <m/>
    <m/>
    <m/>
    <m/>
    <m/>
    <m/>
    <m/>
    <m/>
    <m/>
    <m/>
    <m/>
    <m/>
    <m/>
    <m/>
    <m/>
    <m/>
    <m/>
    <m/>
    <m/>
    <m/>
    <m/>
    <m/>
    <m/>
    <m/>
    <m/>
    <m/>
    <m/>
    <m/>
    <m/>
    <m/>
    <m/>
    <s v=" "/>
    <x v="313"/>
    <s v="08:40:00"/>
    <n v="44240"/>
    <s v="08:40:00"/>
    <s v="FAS"/>
    <s v="N"/>
    <s v="N"/>
    <n v="1254230"/>
    <s v="21-0025291"/>
    <m/>
    <s v="T005216410"/>
    <m/>
    <m/>
    <m/>
    <m/>
    <s v=" "/>
    <x v="0"/>
    <x v="1"/>
    <s v="N"/>
    <s v="N"/>
    <s v="N"/>
    <s v="Structure fire, not attributable to PG&amp;E assets."/>
    <s v="Not PG&amp;E"/>
    <s v="Building"/>
    <m/>
    <m/>
    <m/>
    <s v="&lt;0.25"/>
    <m/>
    <m/>
    <m/>
    <m/>
    <m/>
    <s v="Other Fire: Non-PG&amp;E related"/>
    <m/>
    <m/>
    <m/>
    <s v="Overhead"/>
    <x v="1"/>
    <m/>
    <m/>
    <m/>
    <s v=" "/>
    <x v="0"/>
    <n v="37.319299999999998"/>
    <n v="-120.8785"/>
    <s v="Merced"/>
    <s v="LIVINGSTON 1105"/>
    <n v="12000"/>
    <m/>
    <x v="0"/>
    <s v="Cal Fire Merced County"/>
    <s v="Agriculture"/>
    <m/>
    <m/>
    <s v="N"/>
    <m/>
    <m/>
    <m/>
    <m/>
    <s v="N"/>
    <s v="N"/>
    <m/>
    <m/>
    <s v="2021-02-16"/>
    <m/>
    <m/>
    <m/>
    <m/>
    <m/>
    <m/>
    <m/>
    <m/>
    <m/>
    <m/>
    <m/>
    <m/>
    <m/>
    <m/>
    <m/>
    <m/>
    <m/>
    <m/>
    <m/>
    <s v="  "/>
    <s v="YOSEMITE"/>
    <s v="MERCED 04"/>
    <s v="08:40"/>
    <n v="44240"/>
    <n v="1254230"/>
    <s v="T005216410"/>
    <n v="2113"/>
    <s v="MCCULLAGH RD"/>
    <s v="STEVINSON"/>
    <n v="37.319299999999998"/>
    <n v="-120.8785"/>
    <s v="Y4TAEB9"/>
    <s v="BEENE, ADAM"/>
    <n v="252261105"/>
    <s v="20210213 10:24"/>
    <n v="9002"/>
    <n v="1"/>
    <s v="Structure fire. 1 blown fuse on tx. No other impact to PG&amp;E facilities. Disconnected service to burnt structure. Refused tx, checked power ok."/>
    <s v="Y"/>
    <m/>
    <m/>
    <m/>
    <n v="37.319299999999998"/>
    <n v="-120.8785"/>
    <m/>
    <s v="Merced County"/>
    <m/>
    <s v="N"/>
    <s v="Y"/>
    <m/>
    <s v="Clear"/>
    <m/>
    <s v="Structures"/>
    <m/>
    <s v="Light"/>
    <m/>
    <s v="3rd Party"/>
    <m/>
    <s v="Structure Only"/>
    <m/>
    <s v="Cal Fire"/>
    <s v="Incident # 21-CA-MMU-003261"/>
    <s v="Overhead"/>
    <m/>
    <s v="N"/>
    <m/>
    <m/>
    <m/>
    <s v="FIRE, HOUSE OR BLDG"/>
    <s v="OTHER"/>
    <s v="N"/>
    <s v="  "/>
    <s v="Unplanned"/>
    <s v="Yosemite"/>
    <s v="Merced"/>
    <s v="252261105, LIVINGSTON-1105"/>
    <s v="21-0025291"/>
    <s v="Unplanned"/>
    <s v="Clear;32-90F"/>
    <s v="3"/>
    <s v="324"/>
    <s v="NO"/>
    <s v="Line to Ground"/>
    <s v="Sustained"/>
    <s v="No"/>
    <s v="MTR#1010678595"/>
    <s v="OH"/>
    <s v="Transformer"/>
    <s v="1254230"/>
    <s v="Fuse, Broken"/>
    <m/>
    <m/>
    <m/>
    <s v="FOURTH &amp; MC MULLAUGH - STEVINSON"/>
    <s v="FOURTH &amp; MC MULLAUGH "/>
    <m/>
    <s v="STRUCTURE FIRE"/>
    <m/>
    <s v="No"/>
    <s v="Equipment Failure/Involved, Fire, pole"/>
    <m/>
    <s v="No"/>
    <m/>
    <m/>
    <s v="Y4TAEB9"/>
    <s v="Transformer only"/>
    <s v="SMBATCH_FO"/>
    <s v="02/13/21 08:32"/>
    <s v="Not Required"/>
    <s v="02/13/21 10:20"/>
    <m/>
    <s v="No"/>
    <s v="1605009"/>
    <s v="21-0025291"/>
    <m/>
    <m/>
    <m/>
    <m/>
    <m/>
  </r>
  <r>
    <n v="2416"/>
    <s v="MMY6"/>
    <s v="3 - QC Complete"/>
    <n v="44494"/>
    <n v="44617"/>
    <s v="Someone set fire to a pole from the ground level; FD onsite"/>
    <s v="\\fxshare-nas05\quotashare-fs01\ESA\5 - Ignition Tracking\Action Items, CAP Items, Missed Ignitions\Missed_Ignitions_Audit\003_SAP_Missed_Ignitions\20210212_1007_1252204_120523850"/>
    <s v=" "/>
    <m/>
    <m/>
    <m/>
    <m/>
    <m/>
    <m/>
    <m/>
    <m/>
    <m/>
    <m/>
    <m/>
    <m/>
    <m/>
    <m/>
    <m/>
    <m/>
    <m/>
    <m/>
    <m/>
    <m/>
    <m/>
    <m/>
    <m/>
    <m/>
    <m/>
    <m/>
    <m/>
    <m/>
    <m/>
    <m/>
    <m/>
    <m/>
    <m/>
    <m/>
    <m/>
    <m/>
    <m/>
    <m/>
    <m/>
    <m/>
    <m/>
    <m/>
    <m/>
    <m/>
    <m/>
    <m/>
    <m/>
    <m/>
    <m/>
    <m/>
    <m/>
    <m/>
    <s v=" "/>
    <x v="314"/>
    <m/>
    <n v="44237"/>
    <s v="09:14:00"/>
    <s v="SAP"/>
    <s v="Y"/>
    <s v="N"/>
    <n v="1252204"/>
    <m/>
    <m/>
    <s v="T005213863"/>
    <n v="120523850"/>
    <m/>
    <m/>
    <m/>
    <s v=" "/>
    <x v="0"/>
    <x v="0"/>
    <s v="N"/>
    <s v="N"/>
    <s v="N"/>
    <s v="On 2021-02-12, PG&amp;E observed an outage on the MANTECA 1707  17KV circuit in San Joaquin County in a non-HFTD. Information indicates there was a PG&amp;E structure only fire, which we understand was suppressed by City/County Fire Agency. There are no known property damage, injuries, or fatalities at this time. This information is preliminary."/>
    <s v="PG&amp;E"/>
    <m/>
    <m/>
    <s v="D"/>
    <m/>
    <s v="Structure-PG&amp;E only"/>
    <m/>
    <m/>
    <m/>
    <m/>
    <m/>
    <s v="Contact - 3rd Party"/>
    <s v="Vandalism"/>
    <s v="Vandalism"/>
    <s v="Y"/>
    <s v="Overhead"/>
    <x v="1"/>
    <s v="Pole"/>
    <m/>
    <n v="102092918"/>
    <s v=" "/>
    <x v="0"/>
    <n v="37.790856329100002"/>
    <n v="-121.2080309958"/>
    <s v="San Joaquin"/>
    <s v="MANTECA 1707 "/>
    <n v="17000"/>
    <m/>
    <x v="0"/>
    <s v="City/County Fire Agency"/>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375"/>
    <s v="L7SF"/>
    <s v="3 - QC Complete"/>
    <n v="44494"/>
    <n v="44617"/>
    <s v="1549 Canyon Creek Rd in Newman; t948; underground transformer burned; cable on fire"/>
    <s v="\\fxshare-nas05\quotashare-fs01\ESA\5 - Ignition Tracking\Action Items, CAP Items, Missed Ignitions\Missed_Ignitions_Audit\003_SAP_Missed_Ignitions\20210212_1008_1251968_120521808"/>
    <s v=" "/>
    <m/>
    <m/>
    <m/>
    <m/>
    <m/>
    <m/>
    <m/>
    <m/>
    <m/>
    <m/>
    <m/>
    <m/>
    <m/>
    <m/>
    <m/>
    <m/>
    <m/>
    <m/>
    <m/>
    <m/>
    <m/>
    <m/>
    <m/>
    <m/>
    <m/>
    <m/>
    <m/>
    <m/>
    <m/>
    <m/>
    <m/>
    <m/>
    <m/>
    <m/>
    <m/>
    <m/>
    <m/>
    <m/>
    <m/>
    <m/>
    <m/>
    <m/>
    <m/>
    <m/>
    <m/>
    <m/>
    <m/>
    <m/>
    <m/>
    <m/>
    <m/>
    <m/>
    <s v=" "/>
    <x v="314"/>
    <m/>
    <n v="44237"/>
    <s v="01:11:00"/>
    <s v="SAP"/>
    <s v="Y"/>
    <s v="N"/>
    <m/>
    <s v="21-0023845"/>
    <m/>
    <s v="T005213555"/>
    <n v="120521808"/>
    <m/>
    <m/>
    <m/>
    <s v=" "/>
    <x v="0"/>
    <x v="0"/>
    <s v="N"/>
    <s v="N"/>
    <s v="N"/>
    <s v="On 2021-02-12, PG&amp;E observed an outage on the NEWMAN 1105  12KV circuit in Stanislaus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Equipment - PG&amp;E"/>
    <s v="All types of equipment / facility failure"/>
    <s v="Transformer failure"/>
    <s v="N"/>
    <s v="Underground"/>
    <x v="1"/>
    <s v="Conductor - Underground Service"/>
    <m/>
    <n v="103178440"/>
    <s v=" "/>
    <x v="0"/>
    <n v="37.305604270499998"/>
    <n v="-121.02840612704"/>
    <s v="Stanislaus"/>
    <s v="NEWMAN 1105 "/>
    <n v="12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37"/>
    <s v="AGFC"/>
    <s v="3 - QC Complete"/>
    <n v="44270"/>
    <n v="44617"/>
    <s v="Duplicate of index #131. BLOWN TRANSFORMER. FIRE ON POLE. REQ ETA, PWR-IFIRE DEPT ONSITE, LINES DOWN, POLE SNAPPED, TRANSFORM ER ON GROUND, ETA"/>
    <s v="\\fxshare-nas05\quotashare-fs01\ESA\5 - Ignition Tracking\2021_Ignition_QC_Folders\20210212_1253457_21-0024829_nan_T005215417"/>
    <s v=" "/>
    <m/>
    <m/>
    <m/>
    <m/>
    <m/>
    <s v="Not In Scope"/>
    <m/>
    <m/>
    <m/>
    <m/>
    <m/>
    <m/>
    <m/>
    <m/>
    <m/>
    <m/>
    <m/>
    <m/>
    <m/>
    <m/>
    <m/>
    <m/>
    <m/>
    <m/>
    <m/>
    <m/>
    <m/>
    <m/>
    <m/>
    <m/>
    <m/>
    <m/>
    <m/>
    <m/>
    <m/>
    <m/>
    <m/>
    <m/>
    <m/>
    <m/>
    <m/>
    <m/>
    <m/>
    <m/>
    <m/>
    <m/>
    <m/>
    <m/>
    <m/>
    <m/>
    <m/>
    <m/>
    <s v=" "/>
    <x v="314"/>
    <s v="01:03:00"/>
    <n v="44239"/>
    <s v="01:03:00"/>
    <s v="FAS"/>
    <s v="N"/>
    <s v="Y"/>
    <n v="1253457"/>
    <s v="21-0024829"/>
    <m/>
    <s v="T005215417"/>
    <m/>
    <m/>
    <m/>
    <m/>
    <s v=" "/>
    <x v="0"/>
    <x v="1"/>
    <s v="N"/>
    <s v="N"/>
    <s v="N"/>
    <s v="Duplicate of index #131. BLOWN TRANSFORMER. FIRE ON POLE. REQ ETA, PWR-IFIRE DEPT ONSITE, LINES DOWN, POLE SNAPPED, TRANSFORM ER ON GROUND, ETA"/>
    <s v="Not PG&amp;E"/>
    <s v="Other"/>
    <m/>
    <m/>
    <m/>
    <s v="&lt;0.25"/>
    <s v="pole fire, pole burnt off below transformer"/>
    <m/>
    <m/>
    <m/>
    <m/>
    <s v="Duplicate"/>
    <m/>
    <m/>
    <m/>
    <s v="Overhead"/>
    <x v="1"/>
    <m/>
    <m/>
    <m/>
    <s v=" "/>
    <x v="1"/>
    <n v="40.430759989999999"/>
    <n v="-122.431439"/>
    <s v="Shasta"/>
    <s v="JESSUP 1102 "/>
    <n v="12000"/>
    <m/>
    <x v="0"/>
    <s v="Self Extinguished/Cal Fire"/>
    <s v="Shrub"/>
    <m/>
    <m/>
    <s v="Y"/>
    <s v="Laverne 2017"/>
    <m/>
    <n v="246"/>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140"/>
    <s v="DLY6"/>
    <s v="3 - QC Complete"/>
    <n v="44581"/>
    <n v="44617"/>
    <s v="Initial EIR: EI210212A - Vacaville - Property Damage - Summary:: On February 12, 2021 at approximately 1420 hours at PG&amp;Es Vaca Dixon Substation, located in Vacaville, Transformer Bank #11-500/230kV was forced out of service due to a fire on tertiary reactor 1301. The fire was contained to the reactor bay and did not propagate beyond the substation perimeter. No fire agency was requested for response and no customers were impacted as a result of this event. At approximately 1425 hours on February 12, 2021, Vaca Dixon Substation Circuit Breaker (CB) 1301 and tertiary reactor 1301 were forced out of service for the crew to inspect damage sustained to the reactor. At approximately 1440 hours on the same day, Vaca Dixon Substation Transformer Bank #11 was returned to service. PG&amp;E is reporting this event under the property damage criteria, as the damage to tertiary reactor 1301 exceeds the $50,000 threshold attributable to PG&amp;E owned electrical facilities. This information is preliminary.  Preliminary notes AGFC - A shunt reactor on CB 1103 failed at the VACA DIXON 500 kV Sustation resulting in an ignition. The ensuing fire was limited to PG&amp;E assets. Notifiation 120538339 states all three reactors will need to be replaced. Katie sent over CAP # 120532822."/>
    <s v="\\fxshare-nas05\quotashare-fs01\ESA\5 - Ignition Tracking\2021_Ignition_QC_Folders\20210212_nan_nan_INT-14599_nan"/>
    <s v=" "/>
    <m/>
    <m/>
    <m/>
    <m/>
    <m/>
    <s v="Not In Scope"/>
    <m/>
    <m/>
    <m/>
    <m/>
    <m/>
    <m/>
    <m/>
    <m/>
    <m/>
    <m/>
    <m/>
    <m/>
    <m/>
    <m/>
    <m/>
    <m/>
    <m/>
    <m/>
    <m/>
    <m/>
    <m/>
    <m/>
    <m/>
    <m/>
    <m/>
    <m/>
    <m/>
    <m/>
    <m/>
    <m/>
    <m/>
    <m/>
    <s v="N"/>
    <m/>
    <m/>
    <m/>
    <m/>
    <m/>
    <m/>
    <s v="N"/>
    <m/>
    <m/>
    <m/>
    <m/>
    <m/>
    <m/>
    <s v=" "/>
    <x v="314"/>
    <s v="14:21 PM"/>
    <n v="44239"/>
    <s v="14:21:00"/>
    <s v="Trans-Sub Email"/>
    <s v="N"/>
    <s v="N"/>
    <m/>
    <m/>
    <s v="INT-14599"/>
    <m/>
    <n v="120538339"/>
    <m/>
    <s v="EI210212A"/>
    <s v="PG&amp;E_140_IGNITION_20210212_1.jpg"/>
    <s v=" "/>
    <x v="0"/>
    <x v="0"/>
    <s v="N"/>
    <s v="N"/>
    <s v="N"/>
    <s v="On February 12, 2021 at 14:21 hours, PG&amp;E became aware that the Vaca Dixon, a 500kV Substation located off of Quinn Road and North Meridian Road in Vacaville was forced out of service due to a fire.  On February 12, 2021 at 14:25 hours, the Vaca Dixon Substation Circuit Breaker 1301 was forced out of service due to a fire on the Tertiary Reactor 1301.   Initial analysis indicates equipment failure caused the ignition.   The PG&amp;E crew extinguished the smoldering ignition using onsite fire extinguishers.   The PG&amp;E crew inspected the damages to failed reactor 1301 while it was out of service, once the area was deemed safe the bank was returned to service .  The failed reactor remains onsite to be collected for evidence, but has not been scheduled for replacement at this time.   This incident was reported to the CPUC on February 17, 2021 under the property damage criterion. The information is preliminary, further investigation being performed by Electric Incident Investigations. Reference EI210212A."/>
    <s v="PG&amp;E"/>
    <s v="Other"/>
    <s v="Tertiary/Shunt Reactor 1301"/>
    <s v="S"/>
    <s v="S"/>
    <s v="Structure-only"/>
    <m/>
    <m/>
    <m/>
    <m/>
    <m/>
    <s v="Equipment - PG&amp;E"/>
    <s v="All types of equipment / facility failure"/>
    <s v="Equipment failure - Other"/>
    <s v="N"/>
    <s v="Padmounted"/>
    <x v="5"/>
    <s v="Other"/>
    <s v="Tertiary/Shunt Reactor 1301"/>
    <m/>
    <s v=" "/>
    <x v="0"/>
    <n v="38.400955000000003"/>
    <n v="-121.921072"/>
    <s v="Solano"/>
    <s v="Vaca-Dixon Substation"/>
    <n v="500000"/>
    <m/>
    <x v="0"/>
    <s v="Substation Employee"/>
    <s v="Urban"/>
    <s v="Fire-resistive fuel bed"/>
    <s v="Gravel, asphalt"/>
    <s v="N"/>
    <m/>
    <m/>
    <m/>
    <m/>
    <s v="N"/>
    <s v="N"/>
    <m/>
    <m/>
    <s v="2021-02-16"/>
    <m/>
    <m/>
    <m/>
    <m/>
    <m/>
    <m/>
    <m/>
    <m/>
    <m/>
    <m/>
    <m/>
    <m/>
    <m/>
    <m/>
    <m/>
    <m/>
    <m/>
    <m/>
    <m/>
    <s v="  "/>
    <m/>
    <m/>
    <m/>
    <m/>
    <m/>
    <m/>
    <m/>
    <m/>
    <m/>
    <m/>
    <m/>
    <m/>
    <m/>
    <m/>
    <m/>
    <m/>
    <m/>
    <m/>
    <m/>
    <m/>
    <m/>
    <m/>
    <m/>
    <m/>
    <m/>
    <m/>
    <m/>
    <m/>
    <m/>
    <m/>
    <m/>
    <m/>
    <m/>
    <m/>
    <m/>
    <m/>
    <m/>
    <m/>
    <m/>
    <m/>
    <m/>
    <m/>
    <m/>
    <m/>
    <m/>
    <m/>
    <m/>
    <m/>
    <m/>
    <m/>
    <m/>
    <s v="  "/>
    <m/>
    <m/>
    <m/>
    <m/>
    <m/>
    <m/>
    <m/>
    <m/>
    <m/>
    <m/>
    <m/>
    <m/>
    <m/>
    <m/>
    <m/>
    <m/>
    <m/>
    <m/>
    <m/>
    <m/>
    <m/>
    <m/>
    <m/>
    <m/>
    <m/>
    <m/>
    <m/>
    <m/>
    <m/>
    <m/>
    <m/>
    <m/>
    <m/>
    <m/>
    <m/>
    <m/>
    <m/>
    <m/>
    <m/>
    <m/>
    <m/>
    <m/>
    <m/>
    <m/>
    <m/>
    <m/>
    <m/>
  </r>
  <r>
    <n v="133"/>
    <s v="AGFC"/>
    <s v="3 - QC Complete"/>
    <n v="44243"/>
    <n v="44617"/>
    <s v="Structure fire, not attributable to PG&amp;E assets."/>
    <s v="\\fxshare-nas05\quotashare-fs01\ESA\5 - Ignition Tracking\2021_Ignition_QC_Folders\20210212_nan_nan_nan_5958175766"/>
    <s v=" "/>
    <m/>
    <m/>
    <m/>
    <m/>
    <m/>
    <s v="Not In Scope"/>
    <m/>
    <m/>
    <m/>
    <m/>
    <m/>
    <m/>
    <m/>
    <m/>
    <m/>
    <m/>
    <m/>
    <m/>
    <m/>
    <m/>
    <m/>
    <m/>
    <m/>
    <m/>
    <m/>
    <m/>
    <m/>
    <m/>
    <m/>
    <m/>
    <m/>
    <m/>
    <m/>
    <m/>
    <m/>
    <m/>
    <m/>
    <m/>
    <m/>
    <m/>
    <m/>
    <m/>
    <m/>
    <m/>
    <m/>
    <m/>
    <m/>
    <m/>
    <m/>
    <m/>
    <m/>
    <m/>
    <s v=" "/>
    <x v="314"/>
    <s v="19:13:00"/>
    <m/>
    <m/>
    <s v="FAS"/>
    <s v="N"/>
    <s v="N"/>
    <m/>
    <m/>
    <m/>
    <n v="5958175766"/>
    <m/>
    <m/>
    <m/>
    <m/>
    <s v=" "/>
    <x v="0"/>
    <x v="1"/>
    <s v="N"/>
    <s v="N"/>
    <s v="N"/>
    <s v="Structure fire, not attributable to PG&amp;E assets."/>
    <s v="Not PG&amp;E"/>
    <s v="Building"/>
    <m/>
    <m/>
    <m/>
    <s v="Structure-only"/>
    <m/>
    <m/>
    <m/>
    <m/>
    <m/>
    <s v="Other Fire: Non-PG&amp;E related"/>
    <m/>
    <m/>
    <m/>
    <s v="Underground"/>
    <x v="1"/>
    <m/>
    <m/>
    <m/>
    <s v=" "/>
    <x v="0"/>
    <n v="37.768084999999999"/>
    <n v="-122.42881"/>
    <s v="San Francisco"/>
    <s v="MISSION (X) 1118 "/>
    <n v="12000"/>
    <m/>
    <x v="0"/>
    <s v="San Francisco FD"/>
    <s v="Urban"/>
    <m/>
    <m/>
    <s v="N"/>
    <m/>
    <m/>
    <m/>
    <m/>
    <s v="N"/>
    <s v="N"/>
    <m/>
    <m/>
    <s v="2021-02-16"/>
    <m/>
    <m/>
    <m/>
    <m/>
    <m/>
    <m/>
    <m/>
    <m/>
    <m/>
    <m/>
    <m/>
    <m/>
    <m/>
    <m/>
    <m/>
    <m/>
    <m/>
    <m/>
    <m/>
    <s v="  "/>
    <s v="SAN FRANCISCO"/>
    <s v="SAN FRANCISCO 07"/>
    <s v="19:13"/>
    <n v="44239"/>
    <m/>
    <n v="5958175766"/>
    <n v="178"/>
    <s v="CHURCH ST"/>
    <s v="SAN FRANCISC"/>
    <n v="37.768149000000001"/>
    <n v="-122.42916200000001"/>
    <s v="R1TJWY1"/>
    <s v="YEE, JOE"/>
    <n v="22011118"/>
    <s v="20210212 21:20"/>
    <n v="1121"/>
    <m/>
    <s v="building fire"/>
    <s v="Y"/>
    <m/>
    <m/>
    <s v="37.7680850,-122.4288100,25.200000,3D"/>
    <m/>
    <m/>
    <m/>
    <n v="11111111111"/>
    <m/>
    <s v="N"/>
    <s v="Y"/>
    <s v="N"/>
    <s v="Clear"/>
    <m/>
    <s v="Structures"/>
    <m/>
    <s v="Calm"/>
    <m/>
    <s v="3rd Party"/>
    <m/>
    <s v="Structure Only"/>
    <m/>
    <s v="Fire Dept"/>
    <m/>
    <s v="Other (Comments)"/>
    <s v="building"/>
    <s v="N"/>
    <m/>
    <s v="Fire Dept"/>
    <m/>
    <m/>
    <m/>
    <m/>
    <s v="  "/>
    <m/>
    <m/>
    <m/>
    <m/>
    <m/>
    <m/>
    <m/>
    <m/>
    <m/>
    <m/>
    <m/>
    <m/>
    <m/>
    <m/>
    <m/>
    <m/>
    <m/>
    <m/>
    <m/>
    <m/>
    <m/>
    <m/>
    <m/>
    <m/>
    <m/>
    <m/>
    <m/>
    <m/>
    <m/>
    <m/>
    <m/>
    <m/>
    <m/>
    <m/>
    <m/>
    <m/>
    <m/>
    <m/>
    <m/>
    <m/>
    <m/>
    <m/>
    <m/>
    <m/>
    <m/>
    <m/>
    <m/>
  </r>
  <r>
    <n v="132"/>
    <s v="AGFC"/>
    <s v="3 - QC Complete"/>
    <n v="44243"/>
    <n v="44617"/>
    <s v="Structure fire, not attributable to PG&amp;E assets."/>
    <s v="\\fxshare-nas05\quotashare-fs01\ESA\5 - Ignition Tracking\2021_Ignition_QC_Folders\20210212_nan_nan_nan_5289207440"/>
    <s v=" "/>
    <m/>
    <m/>
    <m/>
    <m/>
    <m/>
    <s v="Not In Scope"/>
    <m/>
    <m/>
    <m/>
    <m/>
    <m/>
    <m/>
    <m/>
    <m/>
    <m/>
    <m/>
    <m/>
    <m/>
    <m/>
    <m/>
    <m/>
    <m/>
    <m/>
    <m/>
    <m/>
    <m/>
    <m/>
    <m/>
    <m/>
    <m/>
    <m/>
    <m/>
    <m/>
    <m/>
    <m/>
    <m/>
    <m/>
    <m/>
    <m/>
    <m/>
    <m/>
    <m/>
    <m/>
    <m/>
    <m/>
    <m/>
    <m/>
    <m/>
    <m/>
    <m/>
    <m/>
    <m/>
    <s v=" "/>
    <x v="314"/>
    <s v="12:54:00"/>
    <m/>
    <m/>
    <s v="FAS"/>
    <s v="N"/>
    <s v="N"/>
    <m/>
    <m/>
    <m/>
    <n v="5289207440"/>
    <m/>
    <m/>
    <m/>
    <m/>
    <s v=" "/>
    <x v="0"/>
    <x v="1"/>
    <s v="N"/>
    <s v="N"/>
    <s v="N"/>
    <s v="Structure fire, not attributable to PG&amp;E assets."/>
    <s v="Not PG&amp;E"/>
    <s v="Building"/>
    <m/>
    <m/>
    <m/>
    <s v="&lt;3 meters of linear travel"/>
    <m/>
    <m/>
    <m/>
    <m/>
    <m/>
    <s v="Other Fire: Non-PG&amp;E related"/>
    <m/>
    <m/>
    <m/>
    <s v="Overhead"/>
    <x v="1"/>
    <m/>
    <m/>
    <m/>
    <s v=" "/>
    <x v="0"/>
    <n v="38.868553300000002"/>
    <n v="-121.70829000000001"/>
    <s v="Sutter"/>
    <s v="KNIGHTS LANDING 1102"/>
    <n v="12000"/>
    <m/>
    <x v="0"/>
    <s v="ROBBINS FD"/>
    <s v="Urban"/>
    <m/>
    <m/>
    <s v="N"/>
    <m/>
    <m/>
    <m/>
    <m/>
    <s v="N"/>
    <s v="N"/>
    <m/>
    <m/>
    <s v="2021-02-16"/>
    <m/>
    <m/>
    <m/>
    <m/>
    <m/>
    <m/>
    <m/>
    <m/>
    <m/>
    <m/>
    <m/>
    <m/>
    <m/>
    <m/>
    <m/>
    <m/>
    <m/>
    <m/>
    <m/>
    <s v="  "/>
    <s v="SACRAMENTO"/>
    <s v="WOODLAND 02"/>
    <s v="12:54"/>
    <n v="44239"/>
    <m/>
    <n v="5289207440"/>
    <n v="17750"/>
    <s v="HWY 113 @ 500FT/S/DEL-"/>
    <s v="ROBBINS"/>
    <n v="38.867478000000013"/>
    <n v="-121.707566"/>
    <s v="S2TTLSP"/>
    <s v="STOCKING, THOM"/>
    <n v="62721102"/>
    <s v="20210212 13:50"/>
    <n v="1121"/>
    <m/>
    <s v="CUT AT POLE PER COUNTY CODE ENFOREMENT INSPECTOR. FORCING CUSTOMER TO ABANDON STRUCTURE UNTIL BROUGHT UP TO CODE."/>
    <s v="Y"/>
    <m/>
    <m/>
    <s v="38.8685533,-121.7082900,1.800000,3D"/>
    <m/>
    <m/>
    <s v="PARKED TRAILER BEHIND BUILDING BURNED TO GROUND. PGE NOT ANY CAUSE. PGE ALL OK."/>
    <s v="ROBBINS FD"/>
    <m/>
    <s v="N"/>
    <s v="Y"/>
    <s v="N"/>
    <s v="Clear"/>
    <m/>
    <s v="Structures"/>
    <m/>
    <s v="Calm"/>
    <m/>
    <s v="3rd Party"/>
    <m/>
    <s v="Structure Only"/>
    <m/>
    <s v="Fire Dept"/>
    <m/>
    <s v="Overhead"/>
    <m/>
    <s v="N"/>
    <m/>
    <m/>
    <m/>
    <m/>
    <m/>
    <m/>
    <s v="  "/>
    <m/>
    <m/>
    <m/>
    <m/>
    <m/>
    <m/>
    <m/>
    <m/>
    <m/>
    <m/>
    <m/>
    <m/>
    <m/>
    <m/>
    <m/>
    <m/>
    <m/>
    <m/>
    <m/>
    <m/>
    <m/>
    <m/>
    <m/>
    <m/>
    <m/>
    <m/>
    <m/>
    <m/>
    <m/>
    <m/>
    <m/>
    <m/>
    <m/>
    <m/>
    <m/>
    <m/>
    <m/>
    <m/>
    <m/>
    <m/>
    <m/>
    <m/>
    <m/>
    <m/>
    <m/>
    <m/>
    <m/>
  </r>
  <r>
    <n v="131"/>
    <s v="TLAL"/>
    <s v="3 - QC Complete"/>
    <n v="44279"/>
    <n v="44617"/>
    <s v="Pole top burnt off below the transformer; The ensuing fire was limited to PG&amp;E assets. OIS: 1253457; ILIS: 21-0024829; FOID: T005215417, T005215419; EC Tag: 120529596; PM: 35232385; Circuit ID: 103441102, SAP ID: 101492156; Equipment: Pole, Crossarm, Transformer, Cutouts, Lightning Arrestors, Ground Assembly, Guy"/>
    <s v="\\fxshare-nas05\quotashare-fs01\ESA\5 - Ignition Tracking\2021_Ignition_QC_Folders\20210212_1253457_21-0024829_nan_T005215417"/>
    <s v=" "/>
    <m/>
    <m/>
    <m/>
    <m/>
    <m/>
    <s v="Not In Scope"/>
    <m/>
    <m/>
    <m/>
    <m/>
    <m/>
    <m/>
    <m/>
    <m/>
    <m/>
    <m/>
    <m/>
    <m/>
    <m/>
    <m/>
    <m/>
    <m/>
    <m/>
    <m/>
    <m/>
    <m/>
    <m/>
    <m/>
    <m/>
    <m/>
    <m/>
    <m/>
    <m/>
    <m/>
    <m/>
    <m/>
    <m/>
    <m/>
    <m/>
    <m/>
    <m/>
    <m/>
    <m/>
    <m/>
    <m/>
    <m/>
    <m/>
    <m/>
    <m/>
    <m/>
    <m/>
    <m/>
    <s v=" "/>
    <x v="314"/>
    <s v="01:03:00"/>
    <n v="44239"/>
    <s v="00:53:00"/>
    <s v="FAS"/>
    <s v="N"/>
    <s v="N"/>
    <n v="1253457"/>
    <s v="21-0024829"/>
    <m/>
    <s v="T005215417, T005215419"/>
    <n v="120529596"/>
    <m/>
    <m/>
    <s v="PG&amp;E_131_Ignition_20210212_4.jpg"/>
    <s v=" "/>
    <x v="0"/>
    <x v="0"/>
    <s v="N"/>
    <s v="N"/>
    <s v="N"/>
    <s v="On February 12, 2021 at 0159 hours, a PG&amp;E Troubleman patrolled the Jessup 1102 12kV Distribution Circuit number 103441102, in the Tier 2 State Responsibility area near 4830 Santa Ynez Drive and 16703 Lassen Avenue in Anderson. He observed one of two blown at the fuse cutout 6379, a snapped 40' class three dead-end wood pole on fire, two sets of damaged 15kV distribution overhead lightning arrestors, two damaged ground assemblies, a broken wood crossarm, two sets of damaged cutouts 74, one damaged 5/16&quot; down guys, one phase of 4 ACSR broken primary overhead conductor and a blown typical pole bolt 1PH overhead transformer down on the ground, and an oil spill on the private property dirt driveway. Initial analysis indicates the cause of the pole fire involved PG&amp;E overhead equipment failure. Upon further review, it was found that when the lightning arrestors were previously installed, the grounds were not properly attached and inevitably caused the grounds to press together and the ignition and pole fire that ensued. The fire self-extinguished, but Cal Fire was on-scene. The 139-minute outage affected 13 customers. All the repairs were completed and the line was returned to service on February 12, 2021. This ignition did not meet the reporting criteria, because it didn't burn material other than PG&amp;E assets, and the fire was not greater than one linear meter. This information is preliminary."/>
    <s v="PG&amp;E"/>
    <s v="Other"/>
    <s v="Pole"/>
    <s v="D"/>
    <s v="D"/>
    <s v="Structure-only"/>
    <s v="pole fire, pole burnt off below transformer"/>
    <m/>
    <m/>
    <m/>
    <m/>
    <s v="Equipment - PG&amp;E"/>
    <s v="All types of equipment / facility failure"/>
    <s v="Lightning arrestor failure"/>
    <s v="Y"/>
    <s v="Overhead"/>
    <x v="0"/>
    <s v="Lightning Arrestor"/>
    <s v="Lightning Arrestors, Pole, Transformer, Crossarm, Cutouts, Ground Assembly, Guy"/>
    <n v="101492156"/>
    <s v=" "/>
    <x v="1"/>
    <n v="40.425173299999997"/>
    <n v="-122.4380917"/>
    <s v="Shasta"/>
    <s v="JESSUP 1102"/>
    <n v="12000"/>
    <m/>
    <x v="1"/>
    <s v="Self Extinguished/Cal Fire"/>
    <s v="Hardwood Woodland"/>
    <m/>
    <m/>
    <s v="Y"/>
    <s v="Clover 2013"/>
    <m/>
    <n v="246"/>
    <m/>
    <s v="N"/>
    <s v="N"/>
    <m/>
    <m/>
    <s v="2021-02-12"/>
    <m/>
    <m/>
    <m/>
    <m/>
    <m/>
    <m/>
    <m/>
    <m/>
    <m/>
    <m/>
    <m/>
    <m/>
    <m/>
    <m/>
    <m/>
    <m/>
    <m/>
    <m/>
    <m/>
    <s v="  "/>
    <s v="NORTH VALLEY"/>
    <s v="REDDING 03"/>
    <s v="01:03"/>
    <n v="44239"/>
    <n v="1253457"/>
    <s v="T005215417"/>
    <n v="16703"/>
    <s v="LASSEN AVE"/>
    <s v="ANDERSON"/>
    <n v="40.430759999999999"/>
    <n v="-122.43143999999999"/>
    <s v="V8TJMLT"/>
    <s v="LYTLE, JOHN"/>
    <n v="103441102"/>
    <s v="20210212 07:03"/>
    <n v="9002"/>
    <m/>
    <s v="POLE FIRE"/>
    <s v="Y"/>
    <n v="6"/>
    <s v="\\fxshare-nas05\quotashare-fs01\ESA\5 - Ignition Tracking\Fire_Tab_Attachment_Files"/>
    <s v="40.4251733,-122.4380917,218.700000,3D"/>
    <m/>
    <m/>
    <s v="4830 SANTA YNEZ DR ANDERSON, POLE FIRE"/>
    <s v="CAL FIRE"/>
    <s v="SAP ID 101492156"/>
    <s v="N"/>
    <s v="Y"/>
    <m/>
    <s v="Rain"/>
    <m/>
    <s v="PG&amp;E Only"/>
    <m/>
    <s v="Calm"/>
    <m/>
    <s v="PG&amp;E Equipment"/>
    <m/>
    <s v="Other (Comments)"/>
    <s v="pole fire, pole burnt off below transformer"/>
    <s v="Self Extinguished"/>
    <m/>
    <s v="Overhead"/>
    <m/>
    <s v="Y"/>
    <s v="Pictures"/>
    <s v="PG&amp;E Employee"/>
    <s v="John Lytle (JMLT)"/>
    <s v="FIRE, POLE"/>
    <s v="POLE-WOOD"/>
    <s v="N"/>
    <s v="  "/>
    <s v="Unplanned"/>
    <s v="North Valley"/>
    <s v="Shasta"/>
    <s v="103441102, JESSUP-1102"/>
    <s v="21-0024829"/>
    <s v="Unplanned"/>
    <s v="Clear;32-90F"/>
    <s v="13"/>
    <s v="1287"/>
    <s v="YES"/>
    <s v="Line to Ground"/>
    <s v="Sustained"/>
    <s v="No"/>
    <s v="6379"/>
    <s v="OH"/>
    <s v="Fuse"/>
    <s v="1253457"/>
    <s v="Conductor, Overhead, Broken, wire on ground"/>
    <m/>
    <s v="02/12/21 03:05"/>
    <m/>
    <s v="LASSEN RD W/O MONTE VISTA AVE    SW/O OLINDA"/>
    <s v="MTR 5000072957"/>
    <m/>
    <m/>
    <m/>
    <s v="No"/>
    <s v="Equipment Failure/Involved, Overhead"/>
    <m/>
    <s v="No"/>
    <m/>
    <m/>
    <s v="ZAE1"/>
    <s v="Distribution Circuit"/>
    <s v="RXHM"/>
    <s v="02/12/21 00:53"/>
    <s v="Not Required"/>
    <m/>
    <m/>
    <s v="No"/>
    <s v="1604702"/>
    <s v="21-0024829"/>
    <m/>
    <m/>
    <m/>
    <m/>
    <m/>
  </r>
  <r>
    <n v="130"/>
    <s v="AGFC"/>
    <s v="3 - QC Complete"/>
    <n v="44239"/>
    <n v="44617"/>
    <s v="Structure fire, not attributable to PG&amp;E. "/>
    <s v="\\fxshare-nas05\quotashare-fs01\ESA\5 - Ignition Tracking\2021_Ignition_QC_Folders\20210211_nan_nan_nan_3660775445"/>
    <s v=" "/>
    <m/>
    <m/>
    <m/>
    <m/>
    <m/>
    <s v="Not In Scope"/>
    <m/>
    <m/>
    <m/>
    <m/>
    <m/>
    <m/>
    <m/>
    <m/>
    <m/>
    <m/>
    <m/>
    <m/>
    <m/>
    <m/>
    <m/>
    <m/>
    <m/>
    <m/>
    <m/>
    <m/>
    <m/>
    <m/>
    <m/>
    <m/>
    <m/>
    <m/>
    <m/>
    <m/>
    <m/>
    <m/>
    <m/>
    <m/>
    <m/>
    <m/>
    <m/>
    <m/>
    <m/>
    <m/>
    <m/>
    <m/>
    <m/>
    <m/>
    <m/>
    <m/>
    <m/>
    <m/>
    <s v=" "/>
    <x v="315"/>
    <s v="20:09:00"/>
    <m/>
    <m/>
    <s v="FAS"/>
    <s v="N"/>
    <s v="N"/>
    <m/>
    <m/>
    <m/>
    <n v="3660775445"/>
    <m/>
    <m/>
    <m/>
    <m/>
    <s v=" "/>
    <x v="0"/>
    <x v="1"/>
    <s v="N"/>
    <s v="N"/>
    <s v="N"/>
    <s v="Structure fire, not attributable to PG&amp;E. "/>
    <s v="Not PG&amp;E"/>
    <s v="Building"/>
    <m/>
    <m/>
    <m/>
    <s v="Structure-only"/>
    <m/>
    <m/>
    <m/>
    <m/>
    <m/>
    <s v="Other Fire: Non-PG&amp;E related"/>
    <m/>
    <m/>
    <m/>
    <s v="Overhead"/>
    <x v="1"/>
    <m/>
    <m/>
    <m/>
    <s v=" "/>
    <x v="1"/>
    <n v="39.127187100000008"/>
    <n v="-122.84604090000001"/>
    <s v="Lake"/>
    <s v="LUCERNE 1103"/>
    <n v="12000"/>
    <m/>
    <x v="0"/>
    <s v="Northshore 707-274-3100"/>
    <s v="Urban"/>
    <m/>
    <m/>
    <s v="Y"/>
    <s v="Ranch 2018"/>
    <m/>
    <n v="170"/>
    <m/>
    <s v="N"/>
    <s v="N"/>
    <m/>
    <m/>
    <s v="2021-02-12"/>
    <m/>
    <m/>
    <m/>
    <m/>
    <m/>
    <m/>
    <m/>
    <m/>
    <m/>
    <m/>
    <m/>
    <m/>
    <m/>
    <m/>
    <m/>
    <m/>
    <m/>
    <m/>
    <m/>
    <s v="  "/>
    <s v="NORTH COAST"/>
    <s v="LAKEPORT 01"/>
    <s v="20:09"/>
    <n v="44238"/>
    <m/>
    <n v="3660775445"/>
    <n v="3550"/>
    <s v="LAKEVIEW DR"/>
    <s v="NICE"/>
    <n v="39.126868000000002"/>
    <n v="-122.84577400000001"/>
    <s v="W7TEST7"/>
    <s v="THORNTON, ELLIS"/>
    <n v="43351103"/>
    <s v="20210211 21:07"/>
    <n v="2640"/>
    <n v="1"/>
    <s v="structure fire at this location. found energized service on the ground burnt in the clear as the home is completely damaged and not safe to serve eletric. "/>
    <s v="Y"/>
    <n v="1"/>
    <s v="\\fxshare-nas05\quotashare-fs01\ESA\5 - Ignition Tracking\Fire_Tab_Attachment_Files"/>
    <m/>
    <n v="39.127187100000008"/>
    <n v="-122.84604090000001"/>
    <m/>
    <s v="northshore 707-274-3100"/>
    <m/>
    <s v="N"/>
    <s v="Y"/>
    <s v="Y"/>
    <s v="Rain"/>
    <m/>
    <s v="Structures"/>
    <m/>
    <s v="Light"/>
    <m/>
    <s v="Unknown"/>
    <m/>
    <s v="Structure Only"/>
    <m/>
    <s v="Fire Dept"/>
    <m/>
    <s v="Overhead"/>
    <m/>
    <s v="N"/>
    <m/>
    <m/>
    <m/>
    <m/>
    <m/>
    <m/>
    <s v="  "/>
    <m/>
    <m/>
    <m/>
    <m/>
    <m/>
    <m/>
    <m/>
    <m/>
    <m/>
    <m/>
    <m/>
    <m/>
    <m/>
    <m/>
    <m/>
    <m/>
    <m/>
    <m/>
    <m/>
    <m/>
    <m/>
    <m/>
    <m/>
    <m/>
    <m/>
    <m/>
    <m/>
    <m/>
    <m/>
    <m/>
    <m/>
    <m/>
    <m/>
    <m/>
    <m/>
    <m/>
    <m/>
    <m/>
    <m/>
    <m/>
    <m/>
    <m/>
    <m/>
    <m/>
    <m/>
    <m/>
    <m/>
  </r>
  <r>
    <n v="129"/>
    <s v="AGFC"/>
    <s v="3 - QC Complete"/>
    <n v="44239"/>
    <n v="44617"/>
    <s v="Structure fire, not attributable to PG&amp;E. "/>
    <s v="\\fxshare-nas05\quotashare-fs01\ESA\5 - Ignition Tracking\2021_Ignition_QC_Folders\20210211_nan_nan_nan_8179944245"/>
    <s v=" "/>
    <m/>
    <m/>
    <m/>
    <m/>
    <m/>
    <s v="Not In Scope"/>
    <m/>
    <m/>
    <m/>
    <m/>
    <m/>
    <m/>
    <m/>
    <m/>
    <m/>
    <m/>
    <m/>
    <m/>
    <m/>
    <m/>
    <m/>
    <m/>
    <m/>
    <m/>
    <m/>
    <m/>
    <m/>
    <m/>
    <m/>
    <m/>
    <m/>
    <m/>
    <m/>
    <m/>
    <m/>
    <m/>
    <m/>
    <m/>
    <m/>
    <m/>
    <m/>
    <m/>
    <m/>
    <m/>
    <m/>
    <m/>
    <m/>
    <m/>
    <m/>
    <m/>
    <m/>
    <m/>
    <s v=" "/>
    <x v="315"/>
    <s v="11:59:00"/>
    <m/>
    <m/>
    <s v="FAS"/>
    <s v="N"/>
    <s v="N"/>
    <m/>
    <m/>
    <m/>
    <n v="8179944245"/>
    <m/>
    <m/>
    <m/>
    <m/>
    <s v=" "/>
    <x v="0"/>
    <x v="1"/>
    <s v="N"/>
    <s v="N"/>
    <s v="N"/>
    <s v="Structure fire, not attributable to PG&amp;E. "/>
    <s v="Not PG&amp;E"/>
    <s v="Building"/>
    <m/>
    <m/>
    <m/>
    <s v="&lt;3 meters of linear travel"/>
    <m/>
    <m/>
    <m/>
    <m/>
    <m/>
    <s v="Other Fire: Non-PG&amp;E related"/>
    <m/>
    <m/>
    <m/>
    <s v="Underground"/>
    <x v="1"/>
    <m/>
    <m/>
    <m/>
    <s v=" "/>
    <x v="0"/>
    <n v="37.232770000000002"/>
    <n v="-121.78942170000001"/>
    <s v="Santa Clara"/>
    <s v="EDENVALE 1103"/>
    <n v="12000"/>
    <m/>
    <x v="0"/>
    <s v="San Jose FD"/>
    <s v="Urban"/>
    <m/>
    <m/>
    <s v="N"/>
    <m/>
    <m/>
    <m/>
    <m/>
    <s v="N"/>
    <s v="N"/>
    <m/>
    <m/>
    <s v="2021-02-12"/>
    <m/>
    <m/>
    <m/>
    <m/>
    <m/>
    <m/>
    <m/>
    <m/>
    <m/>
    <m/>
    <m/>
    <m/>
    <m/>
    <m/>
    <m/>
    <m/>
    <m/>
    <m/>
    <m/>
    <s v="  "/>
    <s v="SAN JOSE"/>
    <s v="SAN JOSE 12"/>
    <s v="11:59"/>
    <n v="44238"/>
    <m/>
    <n v="8179944245"/>
    <n v="6558"/>
    <s v="KANEKO DR"/>
    <s v="SAN JOSE"/>
    <n v="37.232802999999997"/>
    <n v="-121.790413"/>
    <s v="J2TRAVD"/>
    <s v="VILLAGOMEZ, ROBERT"/>
    <n v="82951103"/>
    <s v="20210211 12:50"/>
    <n v="1320"/>
    <m/>
    <s v="PER SJFD SECURED ELECTRIC AT MTR."/>
    <s v="Y"/>
    <m/>
    <m/>
    <s v="37.2327700,-121.7894217,44.900000,3D"/>
    <m/>
    <m/>
    <m/>
    <s v="SJFD"/>
    <m/>
    <s v="N"/>
    <s v="Y"/>
    <s v="N"/>
    <s v="Clear"/>
    <m/>
    <s v="Structures"/>
    <m/>
    <s v="Calm"/>
    <m/>
    <s v="3rd Party"/>
    <m/>
    <s v="Structure Only"/>
    <m/>
    <s v="Fire Dept"/>
    <m/>
    <s v="Other (Comments)"/>
    <s v="UG SERVICE"/>
    <s v="N"/>
    <m/>
    <m/>
    <m/>
    <m/>
    <m/>
    <m/>
    <s v="  "/>
    <m/>
    <m/>
    <m/>
    <m/>
    <m/>
    <m/>
    <m/>
    <m/>
    <m/>
    <m/>
    <m/>
    <m/>
    <m/>
    <m/>
    <m/>
    <m/>
    <m/>
    <m/>
    <m/>
    <m/>
    <m/>
    <m/>
    <m/>
    <m/>
    <m/>
    <m/>
    <m/>
    <m/>
    <m/>
    <m/>
    <m/>
    <m/>
    <m/>
    <m/>
    <m/>
    <m/>
    <m/>
    <m/>
    <m/>
    <m/>
    <m/>
    <m/>
    <m/>
    <m/>
    <m/>
    <m/>
    <m/>
  </r>
  <r>
    <n v="128"/>
    <s v="AGFC"/>
    <s v="3 - QC Complete"/>
    <n v="44239"/>
    <n v="44617"/>
    <s v="No fire occurred. The troubleman only reconnected power to the structure due to a fire that occurred back in november. The troubleman stated the fire from november did not appear to be attributable to PG&amp;E as the service drop was still connected and the fire appeared to be internal. PG&amp;E only booted the meter when the previous fire occurred. "/>
    <s v="\\fxshare-nas05\quotashare-fs01\ESA\5 - Ignition Tracking\2021_Ignition_QC_Folders\20210211_nan_nan_nan_5272581949"/>
    <s v=" "/>
    <m/>
    <m/>
    <m/>
    <m/>
    <m/>
    <s v="Not In Scope"/>
    <m/>
    <m/>
    <m/>
    <m/>
    <m/>
    <m/>
    <m/>
    <m/>
    <m/>
    <m/>
    <m/>
    <m/>
    <m/>
    <m/>
    <m/>
    <m/>
    <m/>
    <m/>
    <m/>
    <m/>
    <m/>
    <m/>
    <m/>
    <m/>
    <m/>
    <m/>
    <m/>
    <m/>
    <m/>
    <m/>
    <m/>
    <m/>
    <m/>
    <m/>
    <m/>
    <m/>
    <m/>
    <m/>
    <m/>
    <m/>
    <m/>
    <m/>
    <m/>
    <m/>
    <m/>
    <m/>
    <s v=" "/>
    <x v="315"/>
    <s v="06:11:00"/>
    <m/>
    <m/>
    <s v="FAS"/>
    <s v="N"/>
    <s v="N"/>
    <m/>
    <m/>
    <m/>
    <n v="5272581949"/>
    <m/>
    <m/>
    <m/>
    <m/>
    <s v=" "/>
    <x v="0"/>
    <x v="1"/>
    <s v="N"/>
    <s v="N"/>
    <s v="N"/>
    <s v="No fire occurred. The troubleman only reconnected power to the structure due to a fire that occurred back in november. The troubleman stated the fire from november did not appear to be attributable to PG&amp;E as the service drop was still connected and the fire appeared to be internal. PG&amp;E only booted the meter when the previous fire occurred. "/>
    <s v="Not PG&amp;E"/>
    <s v="Building"/>
    <m/>
    <m/>
    <m/>
    <s v="Structure-only"/>
    <m/>
    <m/>
    <m/>
    <m/>
    <m/>
    <s v="No Fire"/>
    <m/>
    <m/>
    <m/>
    <s v="Overhead"/>
    <x v="1"/>
    <m/>
    <m/>
    <m/>
    <s v=" "/>
    <x v="0"/>
    <n v="38.690491700000003"/>
    <n v="-122.01198669999999"/>
    <s v="Yolo"/>
    <s v="MADISON 1103"/>
    <s v="0 - 750"/>
    <m/>
    <x v="0"/>
    <s v="No Fire, service reconnect from previous house fire."/>
    <s v="Urban"/>
    <m/>
    <m/>
    <s v="N"/>
    <m/>
    <m/>
    <m/>
    <m/>
    <s v="N"/>
    <s v="N"/>
    <m/>
    <m/>
    <s v="2021-02-12"/>
    <m/>
    <m/>
    <m/>
    <m/>
    <m/>
    <m/>
    <m/>
    <m/>
    <m/>
    <m/>
    <m/>
    <m/>
    <m/>
    <m/>
    <m/>
    <m/>
    <m/>
    <m/>
    <m/>
    <s v="  "/>
    <s v="SACRAMENTO"/>
    <s v="WOODLAND 02"/>
    <s v="06:11"/>
    <n v="44238"/>
    <m/>
    <n v="5272581949"/>
    <n v="26909"/>
    <s v="PLAINFIELD ST"/>
    <s v="ESPARTO"/>
    <n v="38.690438"/>
    <n v="-122.011988"/>
    <s v="S2TTLSP"/>
    <s v="STOCKING, THOM"/>
    <n v="63171103"/>
    <s v="20210211 09:04"/>
    <n v="2220"/>
    <n v="1"/>
    <s v="restored power at meter jaws"/>
    <s v="Y"/>
    <m/>
    <m/>
    <s v="38.6904917,-122.0119867,50.600000,3D"/>
    <m/>
    <m/>
    <m/>
    <m/>
    <m/>
    <s v="N"/>
    <s v="N"/>
    <s v="N"/>
    <s v="Clear"/>
    <m/>
    <s v="Private Land"/>
    <m/>
    <s v="Calm"/>
    <m/>
    <s v="Unknown"/>
    <m/>
    <s v="Structure Only"/>
    <m/>
    <s v="Other (Comments)"/>
    <s v="restoring power from fire in Nov."/>
    <s v="Overhead"/>
    <m/>
    <s v="N"/>
    <m/>
    <m/>
    <m/>
    <m/>
    <m/>
    <m/>
    <s v="  "/>
    <m/>
    <m/>
    <m/>
    <m/>
    <m/>
    <m/>
    <m/>
    <m/>
    <m/>
    <m/>
    <m/>
    <m/>
    <m/>
    <m/>
    <m/>
    <m/>
    <m/>
    <m/>
    <m/>
    <m/>
    <m/>
    <m/>
    <m/>
    <m/>
    <m/>
    <m/>
    <m/>
    <m/>
    <m/>
    <m/>
    <m/>
    <m/>
    <m/>
    <m/>
    <m/>
    <m/>
    <m/>
    <m/>
    <m/>
    <m/>
    <m/>
    <m/>
    <m/>
    <m/>
    <m/>
    <m/>
    <m/>
  </r>
  <r>
    <n v="127"/>
    <s v="AGFC"/>
    <s v="3 - QC Complete"/>
    <n v="44238"/>
    <n v="44617"/>
    <s v="Other fire, not attributable to PG&amp;E. Homeless started fire that damaged PG&amp;E and AT&amp;T equipment."/>
    <s v="\\fxshare-nas05\quotashare-fs01\ESA\5 - Ignition Tracking\2021_Ignition_QC_Folders\20210210_nan_nan_nan_5620443634"/>
    <s v=" "/>
    <m/>
    <m/>
    <m/>
    <m/>
    <m/>
    <s v="Not In Scope"/>
    <m/>
    <m/>
    <m/>
    <m/>
    <m/>
    <m/>
    <m/>
    <m/>
    <m/>
    <m/>
    <m/>
    <m/>
    <m/>
    <m/>
    <m/>
    <m/>
    <m/>
    <m/>
    <m/>
    <m/>
    <m/>
    <m/>
    <m/>
    <m/>
    <m/>
    <m/>
    <m/>
    <m/>
    <m/>
    <m/>
    <m/>
    <m/>
    <m/>
    <m/>
    <m/>
    <m/>
    <m/>
    <m/>
    <m/>
    <m/>
    <m/>
    <m/>
    <m/>
    <m/>
    <m/>
    <m/>
    <s v=" "/>
    <x v="316"/>
    <s v="08:14:00"/>
    <m/>
    <m/>
    <s v="FAS"/>
    <s v="N"/>
    <s v="N"/>
    <m/>
    <m/>
    <m/>
    <n v="5620443634"/>
    <m/>
    <m/>
    <m/>
    <m/>
    <s v=" "/>
    <x v="0"/>
    <x v="1"/>
    <s v="N"/>
    <s v="N"/>
    <s v="N"/>
    <s v="Other fire, not attributable to PG&amp;E. Homeless started fire that damaged PG&amp;E and AT&amp;T equipment."/>
    <s v="Not PG&amp;E"/>
    <s v="Other"/>
    <m/>
    <m/>
    <m/>
    <s v="Structure-only"/>
    <m/>
    <m/>
    <m/>
    <m/>
    <m/>
    <s v="Other Fire: Non-PG&amp;E related"/>
    <m/>
    <m/>
    <m/>
    <s v="Subsurface"/>
    <x v="1"/>
    <m/>
    <m/>
    <m/>
    <s v=" "/>
    <x v="0"/>
    <n v="37.764473299999999"/>
    <n v="-121.4351583"/>
    <s v="San Joaquin"/>
    <s v="TRACY 1107"/>
    <n v="12000"/>
    <m/>
    <x v="0"/>
    <s v="South San Joaquin County FD"/>
    <s v="Urban"/>
    <m/>
    <m/>
    <s v="N"/>
    <m/>
    <m/>
    <m/>
    <m/>
    <s v="N"/>
    <s v="N"/>
    <m/>
    <m/>
    <s v="2021-02-12"/>
    <m/>
    <m/>
    <m/>
    <m/>
    <m/>
    <m/>
    <m/>
    <m/>
    <m/>
    <m/>
    <m/>
    <m/>
    <m/>
    <m/>
    <m/>
    <m/>
    <m/>
    <m/>
    <m/>
    <s v="  "/>
    <s v="STOCKTON"/>
    <s v="TRACY"/>
    <s v="08:14"/>
    <n v="44237"/>
    <m/>
    <n v="5620443634"/>
    <n v="3837"/>
    <s v="N TRACY BLVD"/>
    <s v="TRACY"/>
    <n v="37.764822000000002"/>
    <n v="-121.435275"/>
    <s v="Q3TBLG9"/>
    <s v="GONZALES, GONZO"/>
    <n v="162881107"/>
    <s v="20210210 09:10"/>
    <n v="1057"/>
    <n v="1"/>
    <s v="homeless caused fire.fire burned/damaged pge u.g servc &amp; meter &amp; also damaged at&amp;t equip that was fed by pge.i disctd at s/b.at&amp;t will need to replace meter ped,then pge will need to replace 4/0 u.g servc &amp; mtr.original ois# for this inc.was 1251990.no prob at address 3718 n tracy blvd"/>
    <s v="Y"/>
    <n v="5"/>
    <s v="\\fxshare-nas05\quotashare-fs01\ESA\5 - Ignition Tracking\Fire_Tab_Attachment_Files"/>
    <s v="37.7644733,-121.4351583,-1.000000,3D"/>
    <m/>
    <m/>
    <m/>
    <s v="south san joaquin cnty fire.209-831-6700"/>
    <m/>
    <s v="N"/>
    <s v="Y"/>
    <s v="Y"/>
    <s v="Clear"/>
    <m/>
    <s v="Structures"/>
    <m/>
    <s v="Calm"/>
    <m/>
    <s v="3rd Party"/>
    <m/>
    <s v="3 meters - 0.25 Acres"/>
    <m/>
    <s v="Fire Dept"/>
    <m/>
    <s v="Subsurface"/>
    <m/>
    <s v="Y"/>
    <s v="photos/data sheet"/>
    <s v="PG&amp;E Employee"/>
    <m/>
    <m/>
    <m/>
    <m/>
    <s v="  "/>
    <m/>
    <m/>
    <m/>
    <m/>
    <m/>
    <m/>
    <m/>
    <m/>
    <m/>
    <m/>
    <m/>
    <m/>
    <m/>
    <m/>
    <m/>
    <m/>
    <m/>
    <m/>
    <m/>
    <m/>
    <m/>
    <m/>
    <m/>
    <m/>
    <m/>
    <m/>
    <m/>
    <m/>
    <m/>
    <m/>
    <m/>
    <m/>
    <m/>
    <m/>
    <m/>
    <m/>
    <m/>
    <m/>
    <m/>
    <m/>
    <m/>
    <m/>
    <m/>
    <m/>
    <m/>
    <m/>
    <m/>
  </r>
  <r>
    <n v="126"/>
    <s v="B1HE"/>
    <s v="3 - QC Complete"/>
    <n v="44273"/>
    <n v="44617"/>
    <s v="4/0 AWAC secondary melted and caught fire. The ensuing fire was limited to PG&amp;E assets and was extinguished by the employee. 50 KVA TX needs to be re bussed as well."/>
    <s v="\\fxshare-nas05\quotashare-fs01\ESA\5 - Ignition Tracking\2021_Ignition_QC_Folders\20210210_1252065_21-0023925_nan_T005213684"/>
    <s v=" "/>
    <m/>
    <s v="B1HE"/>
    <s v="Updated Notification number, Nominal voltage, outage time and coordinates"/>
    <n v="44267"/>
    <m/>
    <s v="Not In Scope"/>
    <m/>
    <m/>
    <m/>
    <m/>
    <m/>
    <m/>
    <m/>
    <m/>
    <m/>
    <m/>
    <m/>
    <m/>
    <m/>
    <m/>
    <m/>
    <m/>
    <m/>
    <m/>
    <m/>
    <m/>
    <m/>
    <m/>
    <m/>
    <m/>
    <m/>
    <m/>
    <m/>
    <m/>
    <m/>
    <m/>
    <m/>
    <m/>
    <m/>
    <m/>
    <m/>
    <m/>
    <m/>
    <m/>
    <m/>
    <m/>
    <m/>
    <m/>
    <m/>
    <m/>
    <m/>
    <m/>
    <s v=" "/>
    <x v="316"/>
    <s v="07:42:00"/>
    <n v="44237"/>
    <s v="07:41:00"/>
    <s v="FAS"/>
    <s v="N"/>
    <s v="N"/>
    <n v="1252065"/>
    <s v="21-0023925"/>
    <m/>
    <s v="T005213684"/>
    <n v="120523233"/>
    <m/>
    <m/>
    <m/>
    <s v=" "/>
    <x v="0"/>
    <x v="0"/>
    <s v="N"/>
    <s v="N"/>
    <s v="N"/>
    <s v="On February 10th, 2021 at 0742 hours, a PG&amp;E Troubleman was dispatched to the Highlands 1102 12 kv Distribution Circuit on Lansing Ave near Davis Ave, Clearlake in response to a fire on the pole. Initial analysis indicates secondary wire was the cause of the ignition. The damage was isolated to 4/0 awac connectors and a section of the secondary triplex. 4/0 awac connectors and a section of the secondary triplex needed to be replaced and the transformer needed to be re-bussed. The ensuing fire was isolated to the section of secondary wiring. PG&amp;E Crew replaced the damaged secondary wiring and connectors on February 10, 2021."/>
    <s v="PG&amp;E"/>
    <s v="Other"/>
    <s v="Connectors"/>
    <s v="D"/>
    <s v="D"/>
    <s v="Structure-PG&amp;E only"/>
    <m/>
    <m/>
    <m/>
    <m/>
    <m/>
    <s v="Equipment - PG&amp;E"/>
    <s v="All types of equipment / facility failure"/>
    <s v="Conductor failure-all"/>
    <s v="N"/>
    <s v="Overhead"/>
    <x v="2"/>
    <s v="Conductor - Insulated Secondary"/>
    <s v="Conductor, Connectors"/>
    <n v="43361102"/>
    <s v=" "/>
    <x v="0"/>
    <n v="38.954225756900001"/>
    <n v="-122.6314291402"/>
    <s v="Lake"/>
    <s v="HIGHLANDS 1102"/>
    <s v="0 - 750"/>
    <m/>
    <x v="0"/>
    <s v="Employee/ Self extinguished"/>
    <s v="Urban"/>
    <m/>
    <m/>
    <s v="Y"/>
    <s v="Clayton 2016"/>
    <m/>
    <n v="175"/>
    <m/>
    <s v="N"/>
    <s v="N"/>
    <m/>
    <m/>
    <s v="2021-02-12"/>
    <m/>
    <m/>
    <m/>
    <m/>
    <m/>
    <m/>
    <m/>
    <m/>
    <m/>
    <m/>
    <m/>
    <m/>
    <m/>
    <m/>
    <m/>
    <m/>
    <m/>
    <m/>
    <m/>
    <s v="  "/>
    <s v="NORTH COAST"/>
    <s v="LAKEPORT 02"/>
    <s v="07:42"/>
    <n v="44237"/>
    <n v="1252065"/>
    <s v="T005213684"/>
    <n v="4074"/>
    <s v="LANSING AVE"/>
    <s v="CLEARLAKE"/>
    <n v="38.954230000000003"/>
    <n v="-122.63145"/>
    <s v="W7TKXWH"/>
    <s v="WOODARD, KYLE "/>
    <n v="43361102"/>
    <s v="20210210 08:59"/>
    <n v="9002"/>
    <m/>
    <s v="crew to repair 4/0 awac rebuss tx"/>
    <s v="Y"/>
    <m/>
    <m/>
    <s v="38.9543167,-122.6314700,442.400000,3D"/>
    <m/>
    <m/>
    <s v="awac secondary melted catching on fire. only pge affected. "/>
    <m/>
    <m/>
    <s v="N"/>
    <s v="Y"/>
    <m/>
    <s v="Clear"/>
    <m/>
    <s v="PG&amp;E Only"/>
    <m/>
    <s v="Calm"/>
    <m/>
    <s v="PG&amp;E Equipment"/>
    <m/>
    <s v="Structure Only"/>
    <m/>
    <s v="Employee"/>
    <m/>
    <s v="Overhead"/>
    <m/>
    <s v="N"/>
    <m/>
    <m/>
    <m/>
    <s v="OVERHEAD"/>
    <s v="CONDUCTOR, OVERHEAD"/>
    <s v="N"/>
    <s v="  "/>
    <s v="Unplanned"/>
    <s v="Humboldt"/>
    <s v="Ukiah"/>
    <s v="043361102, HIGHLANDS-1102"/>
    <s v="21-0023925"/>
    <s v="Unplanned"/>
    <s v="Clear;32-90 F"/>
    <s v="10"/>
    <s v="2190"/>
    <s v="NO"/>
    <s v="Line to Ground"/>
    <s v="Sustained"/>
    <s v="No"/>
    <s v="MTR#1007978838"/>
    <s v="OH"/>
    <s v="Transformer"/>
    <s v="1252065"/>
    <s v="Transformer, Arcing"/>
    <m/>
    <s v="02/10/21 09:18"/>
    <m/>
    <s v="4054 LANSING AVE"/>
    <s v="WOODARD,KYLE/T2565: 4054 lansing"/>
    <m/>
    <s v="conecter"/>
    <m/>
    <s v="No"/>
    <s v="Equipment Failure/Involved, Overhead"/>
    <m/>
    <s v="No"/>
    <m/>
    <m/>
    <s v="W7TKXWH"/>
    <s v="Transformer only"/>
    <s v="LPM6"/>
    <s v="02/10/21 07:41"/>
    <s v="Not Required"/>
    <s v="02/10/21 11:20"/>
    <m/>
    <s v="No"/>
    <s v="1604214"/>
    <s v="21-0023925"/>
    <m/>
    <m/>
    <m/>
    <m/>
    <m/>
  </r>
  <r>
    <n v="125"/>
    <s v="AGFC"/>
    <s v="3 - QC Complete"/>
    <n v="44238"/>
    <n v="44617"/>
    <s v="Structure fire, not attributable to PG&amp;E. "/>
    <s v="\\fxshare-nas05\quotashare-fs01\ESA\5 - Ignition Tracking\2021_Ignition_QC_Folders\20210209_nan_nan_nan_6123196373"/>
    <s v=" "/>
    <m/>
    <m/>
    <m/>
    <m/>
    <m/>
    <s v="Not In Scope"/>
    <m/>
    <m/>
    <m/>
    <m/>
    <m/>
    <m/>
    <m/>
    <m/>
    <m/>
    <m/>
    <m/>
    <m/>
    <m/>
    <m/>
    <m/>
    <m/>
    <m/>
    <m/>
    <m/>
    <m/>
    <m/>
    <m/>
    <m/>
    <m/>
    <m/>
    <m/>
    <m/>
    <m/>
    <m/>
    <m/>
    <m/>
    <m/>
    <m/>
    <m/>
    <m/>
    <m/>
    <m/>
    <m/>
    <m/>
    <m/>
    <m/>
    <m/>
    <m/>
    <m/>
    <m/>
    <m/>
    <s v=" "/>
    <x v="317"/>
    <s v="16:58:00"/>
    <m/>
    <m/>
    <s v="FAS"/>
    <s v="N"/>
    <s v="N"/>
    <m/>
    <m/>
    <m/>
    <n v="6123196373"/>
    <m/>
    <m/>
    <m/>
    <m/>
    <s v=" "/>
    <x v="0"/>
    <x v="1"/>
    <s v="N"/>
    <s v="N"/>
    <s v="N"/>
    <s v="Structure fire, not attributable to PG&amp;E. "/>
    <s v="Not PG&amp;E"/>
    <s v="Building"/>
    <m/>
    <m/>
    <m/>
    <s v="0.26-9.99"/>
    <m/>
    <m/>
    <m/>
    <m/>
    <m/>
    <s v="Other Fire: Non-PG&amp;E related"/>
    <m/>
    <m/>
    <m/>
    <s v="Subsurface"/>
    <x v="1"/>
    <m/>
    <m/>
    <m/>
    <s v=" "/>
    <x v="0"/>
    <n v="37.790517000000001"/>
    <n v="-122.415519"/>
    <s v="San Francisco"/>
    <s v="LARKIN (Y) 1119 "/>
    <n v="12000"/>
    <m/>
    <x v="0"/>
    <s v="San Francisco FD"/>
    <s v="Urban"/>
    <m/>
    <m/>
    <s v="N"/>
    <m/>
    <m/>
    <m/>
    <m/>
    <s v="N"/>
    <s v="N"/>
    <m/>
    <m/>
    <s v="2021-02-12"/>
    <m/>
    <m/>
    <m/>
    <m/>
    <m/>
    <m/>
    <m/>
    <m/>
    <m/>
    <m/>
    <m/>
    <m/>
    <m/>
    <m/>
    <m/>
    <m/>
    <m/>
    <m/>
    <m/>
    <s v="  "/>
    <s v="SAN FRANCISCO"/>
    <s v="SAN FRANCISCO 04"/>
    <s v="16:58"/>
    <n v="44236"/>
    <m/>
    <n v="6123196373"/>
    <n v="1022"/>
    <s v="LEAVENWORTH ST"/>
    <s v="SAN FRANCISC"/>
    <n v="37.790517000000001"/>
    <n v="-122.415519"/>
    <s v="R1TJ0BF"/>
    <s v="BAUER, JEFF"/>
    <n v="22801109"/>
    <s v="20210209 17:54"/>
    <n v="1121"/>
    <m/>
    <s v="left main off tagged caution"/>
    <s v="Y"/>
    <m/>
    <m/>
    <m/>
    <m/>
    <m/>
    <s v="kistchefire in apt"/>
    <s v="sffd"/>
    <m/>
    <s v="N"/>
    <s v="Y"/>
    <s v="N"/>
    <s v="Clear"/>
    <m/>
    <s v="Private Land"/>
    <m/>
    <s v="Calm"/>
    <m/>
    <s v="3rd Party"/>
    <m/>
    <s v="Structure Only"/>
    <m/>
    <s v="Fire Dept"/>
    <m/>
    <s v="Subsurface"/>
    <m/>
    <s v="N"/>
    <m/>
    <m/>
    <m/>
    <m/>
    <m/>
    <m/>
    <s v="  "/>
    <m/>
    <m/>
    <m/>
    <m/>
    <m/>
    <m/>
    <m/>
    <m/>
    <m/>
    <m/>
    <m/>
    <m/>
    <m/>
    <m/>
    <m/>
    <m/>
    <m/>
    <m/>
    <m/>
    <m/>
    <m/>
    <m/>
    <m/>
    <m/>
    <m/>
    <m/>
    <m/>
    <m/>
    <m/>
    <m/>
    <m/>
    <m/>
    <m/>
    <m/>
    <m/>
    <m/>
    <m/>
    <m/>
    <m/>
    <m/>
    <m/>
    <m/>
    <m/>
    <m/>
    <m/>
    <m/>
    <m/>
  </r>
  <r>
    <n v="124"/>
    <s v="AGFC"/>
    <s v="3 - QC Complete"/>
    <n v="44238"/>
    <n v="44617"/>
    <s v="Structure fire, not attributable to PG&amp;E. "/>
    <s v="\\fxshare-nas05\quotashare-fs01\ESA\5 - Ignition Tracking\2021_Ignition_QC_Folders\20210209_nan_nan_nan_9580510498"/>
    <s v=" "/>
    <m/>
    <m/>
    <m/>
    <m/>
    <m/>
    <s v="Not In Scope"/>
    <m/>
    <m/>
    <m/>
    <m/>
    <m/>
    <m/>
    <m/>
    <m/>
    <m/>
    <m/>
    <m/>
    <m/>
    <m/>
    <m/>
    <m/>
    <m/>
    <m/>
    <m/>
    <m/>
    <m/>
    <m/>
    <m/>
    <m/>
    <m/>
    <m/>
    <m/>
    <m/>
    <m/>
    <m/>
    <m/>
    <m/>
    <m/>
    <m/>
    <m/>
    <m/>
    <m/>
    <m/>
    <m/>
    <m/>
    <m/>
    <m/>
    <m/>
    <m/>
    <m/>
    <m/>
    <m/>
    <s v=" "/>
    <x v="317"/>
    <s v="15:27:00"/>
    <m/>
    <m/>
    <s v="FAS"/>
    <s v="N"/>
    <s v="N"/>
    <m/>
    <m/>
    <m/>
    <n v="9580510498"/>
    <m/>
    <m/>
    <m/>
    <m/>
    <s v=" "/>
    <x v="0"/>
    <x v="1"/>
    <s v="N"/>
    <s v="N"/>
    <s v="N"/>
    <s v="Structure fire, not attributable to PG&amp;E. "/>
    <s v="Not PG&amp;E"/>
    <s v="Building"/>
    <m/>
    <m/>
    <m/>
    <s v="&lt;0.25"/>
    <m/>
    <m/>
    <m/>
    <m/>
    <m/>
    <s v="Other Fire: Non-PG&amp;E related"/>
    <m/>
    <m/>
    <m/>
    <s v="Overhead"/>
    <x v="1"/>
    <m/>
    <m/>
    <m/>
    <s v=" "/>
    <x v="0"/>
    <n v="37.548025000000003"/>
    <n v="-121.198269"/>
    <s v="Stanislaus"/>
    <s v="WESTLEY 1101"/>
    <n v="12000"/>
    <m/>
    <x v="0"/>
    <s v="West Stanislaus FD"/>
    <s v="Urban"/>
    <m/>
    <m/>
    <s v="N"/>
    <m/>
    <m/>
    <m/>
    <m/>
    <s v="N"/>
    <s v="N"/>
    <m/>
    <m/>
    <s v="2021-02-12"/>
    <m/>
    <m/>
    <m/>
    <m/>
    <m/>
    <m/>
    <m/>
    <m/>
    <m/>
    <m/>
    <m/>
    <m/>
    <m/>
    <m/>
    <m/>
    <m/>
    <m/>
    <m/>
    <m/>
    <s v="  "/>
    <s v="YOSEMITE"/>
    <s v="NEWMAN"/>
    <s v="15:27"/>
    <n v="44236"/>
    <m/>
    <n v="9580510498"/>
    <n v="8805"/>
    <s v="HWY 33"/>
    <s v="WESTLEY"/>
    <n v="37.548025000000003"/>
    <n v="-121.198269"/>
    <s v="Y1TKMKS"/>
    <s v="KANE, KYLE"/>
    <n v="162671101"/>
    <s v="20210209 16:59"/>
    <n v="2640"/>
    <m/>
    <s v="booted meter per request of west stanislaus f d. chkd volts good at meter socket. no pge problem. Electrical fire in bedroom."/>
    <s v="Y"/>
    <m/>
    <m/>
    <m/>
    <m/>
    <m/>
    <m/>
    <s v="west stanislaus fire dept"/>
    <m/>
    <s v="N"/>
    <s v="Y"/>
    <s v="N"/>
    <s v="Clear"/>
    <m/>
    <s v="Structures"/>
    <m/>
    <s v="Calm"/>
    <m/>
    <s v="Unknown"/>
    <s v="still under investigation"/>
    <s v="Structure Only"/>
    <m/>
    <s v="Fire Dept"/>
    <m/>
    <s v="Overhead"/>
    <m/>
    <s v="N"/>
    <s v="not pge problem"/>
    <m/>
    <m/>
    <m/>
    <m/>
    <m/>
    <s v="  "/>
    <m/>
    <m/>
    <m/>
    <m/>
    <m/>
    <m/>
    <m/>
    <m/>
    <m/>
    <m/>
    <m/>
    <m/>
    <m/>
    <m/>
    <m/>
    <m/>
    <m/>
    <m/>
    <m/>
    <m/>
    <m/>
    <m/>
    <m/>
    <m/>
    <m/>
    <m/>
    <m/>
    <m/>
    <m/>
    <m/>
    <m/>
    <m/>
    <m/>
    <m/>
    <m/>
    <m/>
    <m/>
    <m/>
    <m/>
    <m/>
    <m/>
    <m/>
    <m/>
    <m/>
    <m/>
    <m/>
    <m/>
  </r>
  <r>
    <n v="123"/>
    <s v="AGFC"/>
    <s v="3 - QC Complete"/>
    <n v="44238"/>
    <n v="44617"/>
    <s v="Structure fire, not attributable to PG&amp;E. "/>
    <s v="\\fxshare-nas05\quotashare-fs01\ESA\5 - Ignition Tracking\2021_Ignition_QC_Folders\20210209_nan_nan_nan_7644603271"/>
    <s v=" "/>
    <m/>
    <m/>
    <m/>
    <m/>
    <m/>
    <s v="Not In Scope"/>
    <m/>
    <m/>
    <m/>
    <m/>
    <m/>
    <m/>
    <m/>
    <m/>
    <m/>
    <m/>
    <m/>
    <m/>
    <m/>
    <m/>
    <m/>
    <m/>
    <m/>
    <m/>
    <m/>
    <m/>
    <m/>
    <m/>
    <m/>
    <m/>
    <m/>
    <m/>
    <m/>
    <m/>
    <m/>
    <m/>
    <m/>
    <m/>
    <m/>
    <m/>
    <m/>
    <m/>
    <m/>
    <m/>
    <m/>
    <m/>
    <m/>
    <m/>
    <m/>
    <m/>
    <m/>
    <m/>
    <s v=" "/>
    <x v="317"/>
    <s v="11:52:00"/>
    <m/>
    <m/>
    <s v="FAS"/>
    <s v="N"/>
    <s v="N"/>
    <m/>
    <m/>
    <m/>
    <n v="7644603271"/>
    <m/>
    <m/>
    <m/>
    <m/>
    <s v=" "/>
    <x v="0"/>
    <x v="1"/>
    <s v="N"/>
    <s v="N"/>
    <s v="N"/>
    <s v="Structure fire, not attributable to PG&amp;E. "/>
    <s v="Not PG&amp;E"/>
    <s v="Building"/>
    <m/>
    <m/>
    <m/>
    <s v="&lt;0.25"/>
    <m/>
    <m/>
    <m/>
    <m/>
    <m/>
    <s v="Other Fire: Non-PG&amp;E related"/>
    <m/>
    <m/>
    <m/>
    <s v="Overhead"/>
    <x v="1"/>
    <m/>
    <m/>
    <m/>
    <s v=" "/>
    <x v="0"/>
    <n v="36.966431999999998"/>
    <n v="-120.650493"/>
    <s v="Merced"/>
    <s v="ORO LOMA 1115 "/>
    <n v="12000"/>
    <m/>
    <x v="0"/>
    <s v="Merced FD"/>
    <s v="Agriculture"/>
    <m/>
    <m/>
    <s v="N"/>
    <m/>
    <m/>
    <m/>
    <m/>
    <s v="N"/>
    <s v="N"/>
    <m/>
    <m/>
    <s v="2021-02-12"/>
    <m/>
    <m/>
    <m/>
    <m/>
    <m/>
    <m/>
    <m/>
    <m/>
    <m/>
    <m/>
    <m/>
    <m/>
    <m/>
    <m/>
    <m/>
    <m/>
    <m/>
    <m/>
    <m/>
    <s v="  "/>
    <s v="YOSEMITE"/>
    <s v="LOS BANOS 02"/>
    <s v="11:52"/>
    <n v="44236"/>
    <m/>
    <n v="7644603271"/>
    <n v="22067"/>
    <s v="6TH ST"/>
    <s v="SOUTH DOS PA"/>
    <n v="36.966431999999998"/>
    <n v="-120.650493"/>
    <s v="Y1TKMKS"/>
    <s v="KANE, KYLE"/>
    <n v="255371115"/>
    <s v="20210209 12:43"/>
    <n v="2640"/>
    <m/>
    <s v="disconnected at sequence pole. voltage was 124 123. I c merced county says fire started in kitchen. no pge problem. Vagrants in abandoned home."/>
    <s v="Y"/>
    <m/>
    <m/>
    <m/>
    <m/>
    <m/>
    <s v="fire incident number- 003004"/>
    <s v="bibby 209 777-6238"/>
    <m/>
    <s v="N"/>
    <s v="Y"/>
    <s v="N"/>
    <s v="Clear"/>
    <m/>
    <s v="Structures"/>
    <m/>
    <s v="Light"/>
    <m/>
    <s v="3rd Party"/>
    <s v="possible cooking fire started in kitchen"/>
    <s v="Structure Only"/>
    <m/>
    <s v="Fire Dept"/>
    <s v="merced county"/>
    <s v="Overhead"/>
    <m/>
    <s v="N"/>
    <s v="no pge prpblem."/>
    <m/>
    <m/>
    <m/>
    <m/>
    <m/>
    <s v="  "/>
    <m/>
    <m/>
    <m/>
    <m/>
    <m/>
    <m/>
    <m/>
    <m/>
    <m/>
    <m/>
    <m/>
    <m/>
    <m/>
    <m/>
    <m/>
    <m/>
    <m/>
    <m/>
    <m/>
    <m/>
    <m/>
    <m/>
    <m/>
    <m/>
    <m/>
    <m/>
    <m/>
    <m/>
    <m/>
    <m/>
    <m/>
    <m/>
    <m/>
    <m/>
    <m/>
    <m/>
    <m/>
    <m/>
    <m/>
    <m/>
    <m/>
    <m/>
    <m/>
    <m/>
    <m/>
    <m/>
    <m/>
  </r>
  <r>
    <n v="120"/>
    <s v="S7RM"/>
    <s v="3 - QC Complete"/>
    <n v="44298"/>
    <n v="44617"/>
    <s v="A transformer failure occurred due to unknown cause and resulted in a small fire less than one meter size. Troubleman notes say the fire was limited to PG&amp;E assets. Check is a line to ground fault occurred."/>
    <s v="\\fxshare-nas05\quotashare-fs01\ESA\5 - Ignition Tracking\2021_Ignition_QC_Folders\20210208_1251069_21-0023295_nan_T005212490"/>
    <s v=" "/>
    <m/>
    <m/>
    <m/>
    <m/>
    <m/>
    <s v="Not In Scope"/>
    <m/>
    <m/>
    <m/>
    <m/>
    <m/>
    <m/>
    <m/>
    <m/>
    <m/>
    <m/>
    <m/>
    <m/>
    <m/>
    <m/>
    <m/>
    <m/>
    <m/>
    <m/>
    <m/>
    <m/>
    <m/>
    <m/>
    <m/>
    <m/>
    <m/>
    <m/>
    <m/>
    <m/>
    <m/>
    <m/>
    <m/>
    <m/>
    <m/>
    <m/>
    <m/>
    <m/>
    <m/>
    <m/>
    <m/>
    <m/>
    <m/>
    <m/>
    <m/>
    <m/>
    <m/>
    <m/>
    <s v=" "/>
    <x v="318"/>
    <s v="17:30:00"/>
    <n v="44235"/>
    <s v="19:09:00"/>
    <s v="FAS"/>
    <s v="N"/>
    <s v="N"/>
    <n v="1251069"/>
    <s v="21-0023295"/>
    <m/>
    <s v="T005212490"/>
    <m/>
    <m/>
    <m/>
    <m/>
    <s v=" "/>
    <x v="0"/>
    <x v="0"/>
    <s v="N"/>
    <s v="N"/>
    <s v="N"/>
    <s v="On Febuary 8th, 2021 at 17:27 hrs. a PG &amp;E troubleman was dispatched to the Livingston 1105 12KV circuit near highway 140 and  McCullagh Rd. in Stevinson in response to a report of a transformer which had blown with arcing wires and a pole fire.  Initial analysis indicates that the there was an blown transformer at an open Delta bank.    According to the responding troubleman the &quot;power transformer&quot; was idle. The &quot;lighter transformer&quot; served a single phase customer North of the incident.  Also according to the troubleman, the cause of the ignition was that the lighter pot had overheated and started arcing at the primary level.  The troubleman noted that a primary bushing was broken with pieces on the ground.  The fire was limited to the pole but the telephone company was needed  to make repairs.  The Troubleman replaced the transformer, the pole bolt, the cutout bracket, the primary bushings and repaired the conductor to prevent a reoccurance of this type of incident.  "/>
    <s v="PG&amp;E"/>
    <s v="Other"/>
    <s v="Pole "/>
    <s v="D"/>
    <s v="D"/>
    <s v="&lt;3 meters of linear travel"/>
    <s v="Fire limited to PG &amp; E assets per troubleman"/>
    <m/>
    <m/>
    <m/>
    <m/>
    <s v="Equipment - PG&amp;E"/>
    <s v="All types of equipment / facility failure"/>
    <s v="Transformer failure"/>
    <s v="Y"/>
    <s v="Overhead"/>
    <x v="0"/>
    <s v="Transformer"/>
    <s v="Transformer, Primary Bushings"/>
    <m/>
    <s v=" "/>
    <x v="0"/>
    <n v="37.3134467"/>
    <n v="-120.8821083"/>
    <s v="Merced"/>
    <s v="LIVINGSTON 1105"/>
    <n v="12000"/>
    <m/>
    <x v="0"/>
    <s v="Cal Fire Merced County 2099663621"/>
    <s v="Urban"/>
    <m/>
    <m/>
    <s v="N"/>
    <m/>
    <m/>
    <m/>
    <m/>
    <s v="N"/>
    <s v="N"/>
    <m/>
    <m/>
    <s v="2021-02-09"/>
    <m/>
    <m/>
    <m/>
    <m/>
    <m/>
    <m/>
    <m/>
    <m/>
    <m/>
    <m/>
    <m/>
    <m/>
    <m/>
    <m/>
    <m/>
    <m/>
    <m/>
    <m/>
    <m/>
    <s v="  "/>
    <s v="YOSEMITE"/>
    <s v="MERCED 04"/>
    <s v="17:30"/>
    <n v="44235"/>
    <n v="1251069"/>
    <s v="T005212490"/>
    <s v="UNKNOWN"/>
    <s v="HIGHWAY 140"/>
    <s v="STEVINSON"/>
    <n v="37.313380000000002"/>
    <n v="-120.88191"/>
    <s v="Y4TDDM6"/>
    <s v="MAYO, DAN"/>
    <n v="252261105"/>
    <s v="20210208 19:26"/>
    <n v="9002"/>
    <m/>
    <s v="Blown transformer. Need line crew, hazmat crew, traffic control."/>
    <s v="Y"/>
    <m/>
    <m/>
    <s v="37.3134467,-120.8821083,20.400000,3D"/>
    <m/>
    <m/>
    <m/>
    <s v="Merced County 2099663621"/>
    <m/>
    <s v="N"/>
    <s v="Y"/>
    <m/>
    <s v="Clear"/>
    <m/>
    <s v="PG&amp;E Only"/>
    <m/>
    <s v="Light"/>
    <m/>
    <s v="Unknown"/>
    <m/>
    <s v="&lt; 1 meter"/>
    <m/>
    <s v="Cal Fire"/>
    <m/>
    <s v="Overhead"/>
    <m/>
    <s v="N"/>
    <m/>
    <m/>
    <m/>
    <s v="OVERHEAD"/>
    <s v="TRANSFORMER (OH)"/>
    <s v="N"/>
    <s v="  "/>
    <s v="Unplanned"/>
    <s v="Yosemite"/>
    <s v="Merced"/>
    <s v="252261105, LIVINGSTON-1105"/>
    <s v="21-0023295"/>
    <s v="Unplanned"/>
    <s v="Clear;32-90F"/>
    <s v="3"/>
    <s v="1053"/>
    <s v="NO"/>
    <s v="Line to Ground"/>
    <s v="Sustained"/>
    <s v="No"/>
    <s v="MTR#1005484264"/>
    <s v="OH"/>
    <s v="Transformer"/>
    <s v="1251069"/>
    <s v="Transformer (OH), Broken"/>
    <m/>
    <s v="02/08/21 19:40"/>
    <m/>
    <s v="21720 HWY 140 STEVINSON"/>
    <s v="METER # 1005484264"/>
    <m/>
    <m/>
    <m/>
    <s v="No"/>
    <s v="Equipment Failure/Involved, Overhead"/>
    <m/>
    <s v="No"/>
    <m/>
    <m/>
    <s v="JZ3T"/>
    <s v="Transformer only"/>
    <s v="JZ3T"/>
    <s v="02/08/21 19:09"/>
    <s v="Not Required"/>
    <s v="02/09/21 01:00"/>
    <m/>
    <s v="No"/>
    <s v="1603853"/>
    <s v="21-0023295"/>
    <m/>
    <m/>
    <m/>
    <m/>
    <m/>
  </r>
  <r>
    <n v="119"/>
    <s v="AGFC"/>
    <s v="3 - QC Complete"/>
    <n v="44236"/>
    <n v="44617"/>
    <s v="Structure fire, not attributable to PG&amp;E. FD told tman that it looks like a rat ate through wiring."/>
    <s v="\\fxshare-nas05\quotashare-fs01\ESA\5 - Ignition Tracking\2021_Ignition_QC_Folders\20210208_nan_nan_nan_8616455242"/>
    <s v=" "/>
    <m/>
    <m/>
    <m/>
    <m/>
    <m/>
    <s v="Not In Scope"/>
    <m/>
    <m/>
    <m/>
    <m/>
    <m/>
    <m/>
    <m/>
    <m/>
    <m/>
    <m/>
    <m/>
    <m/>
    <m/>
    <m/>
    <m/>
    <m/>
    <m/>
    <m/>
    <m/>
    <m/>
    <m/>
    <m/>
    <m/>
    <m/>
    <m/>
    <m/>
    <m/>
    <m/>
    <m/>
    <m/>
    <m/>
    <m/>
    <m/>
    <m/>
    <m/>
    <m/>
    <m/>
    <m/>
    <m/>
    <m/>
    <m/>
    <m/>
    <m/>
    <m/>
    <m/>
    <m/>
    <s v=" "/>
    <x v="318"/>
    <s v="17:27:00"/>
    <m/>
    <m/>
    <s v="FAS"/>
    <s v="N"/>
    <s v="N"/>
    <m/>
    <m/>
    <m/>
    <n v="8616455242"/>
    <m/>
    <m/>
    <m/>
    <m/>
    <s v=" "/>
    <x v="0"/>
    <x v="1"/>
    <s v="N"/>
    <s v="N"/>
    <s v="N"/>
    <s v="Structure fire, not attributable to PG&amp;E. FD told tman that it looks like a rat ate through wiring."/>
    <s v="Not PG&amp;E"/>
    <s v="Building"/>
    <m/>
    <m/>
    <m/>
    <s v="Structure-only"/>
    <m/>
    <m/>
    <m/>
    <m/>
    <m/>
    <s v="Other Fire: Non-PG&amp;E related"/>
    <m/>
    <m/>
    <m/>
    <s v="Other (Comments)"/>
    <x v="1"/>
    <m/>
    <m/>
    <m/>
    <s v=" "/>
    <x v="0"/>
    <n v="36.972164999999997"/>
    <n v="-122.0550533"/>
    <s v="Santa Cruz"/>
    <s v="CLIFF DRIVE 0402 "/>
    <n v="4000"/>
    <m/>
    <x v="0"/>
    <s v="Santa Cruz FD"/>
    <s v="Urban"/>
    <m/>
    <m/>
    <s v="N"/>
    <m/>
    <m/>
    <m/>
    <m/>
    <s v="N"/>
    <s v="N"/>
    <m/>
    <m/>
    <s v="2021-02-09"/>
    <m/>
    <m/>
    <m/>
    <m/>
    <m/>
    <m/>
    <m/>
    <m/>
    <m/>
    <m/>
    <m/>
    <m/>
    <m/>
    <m/>
    <m/>
    <m/>
    <m/>
    <m/>
    <m/>
    <s v="  "/>
    <s v="CENTRAL COAST"/>
    <s v="SANTA CRUZ 04"/>
    <s v="17:27"/>
    <n v="44235"/>
    <m/>
    <n v="8616455242"/>
    <n v="227"/>
    <s v="SEGRE PL"/>
    <s v="SANTA CRUZ"/>
    <n v="36.971940999999987"/>
    <n v="-122.05512400000001"/>
    <s v="C5TZRJ2"/>
    <s v="JAMES, ZACK"/>
    <n v="83230402"/>
    <s v="20210208 18:25"/>
    <n v="1123"/>
    <m/>
    <s v="talked to fire department ...said tp leave meter in and turn breakers off....for electrician can make repairs...ZRJ2"/>
    <s v="Y"/>
    <m/>
    <m/>
    <s v="36.9721650,-122.0550533,76.900000,2D"/>
    <m/>
    <m/>
    <s v="227 Segre PL"/>
    <s v="aaa"/>
    <m/>
    <s v="N"/>
    <s v="Y"/>
    <s v="N"/>
    <s v="Clear"/>
    <m/>
    <s v="Structures"/>
    <s v="house "/>
    <s v="Calm"/>
    <m/>
    <s v="Animal"/>
    <s v="fireman said it looks like a rat eat through wiring"/>
    <s v="Structure Only"/>
    <m/>
    <s v="Fire Dept"/>
    <s v="santa cruz fire department"/>
    <s v="Other (Comments)"/>
    <s v="UG service to house"/>
    <s v="N"/>
    <s v="not  PGE resonsiability"/>
    <m/>
    <m/>
    <m/>
    <m/>
    <m/>
    <s v="  "/>
    <m/>
    <m/>
    <m/>
    <m/>
    <m/>
    <m/>
    <m/>
    <m/>
    <m/>
    <m/>
    <m/>
    <m/>
    <m/>
    <m/>
    <m/>
    <m/>
    <m/>
    <m/>
    <m/>
    <m/>
    <m/>
    <m/>
    <m/>
    <m/>
    <m/>
    <m/>
    <m/>
    <m/>
    <m/>
    <m/>
    <m/>
    <m/>
    <m/>
    <m/>
    <m/>
    <m/>
    <m/>
    <m/>
    <m/>
    <m/>
    <m/>
    <m/>
    <m/>
    <m/>
    <m/>
    <m/>
    <m/>
  </r>
  <r>
    <n v="118"/>
    <s v="AGFC"/>
    <s v="3 - QC Complete"/>
    <n v="44235"/>
    <n v="44617"/>
    <s v="Structure fire, not attributable to PG&amp;E assets. "/>
    <s v="\\fxshare-nas05\quotashare-fs01\ESA\5 - Ignition Tracking\2021_Ignition_QC_Folders\20210208_nan_nan_nan_8400552854"/>
    <s v=" "/>
    <m/>
    <m/>
    <m/>
    <m/>
    <m/>
    <s v="Not In Scope"/>
    <m/>
    <m/>
    <m/>
    <m/>
    <m/>
    <m/>
    <m/>
    <m/>
    <m/>
    <m/>
    <m/>
    <m/>
    <m/>
    <m/>
    <m/>
    <m/>
    <m/>
    <m/>
    <m/>
    <m/>
    <m/>
    <m/>
    <m/>
    <m/>
    <m/>
    <m/>
    <m/>
    <m/>
    <m/>
    <m/>
    <m/>
    <m/>
    <m/>
    <m/>
    <m/>
    <m/>
    <m/>
    <m/>
    <m/>
    <m/>
    <m/>
    <m/>
    <m/>
    <m/>
    <m/>
    <m/>
    <s v=" "/>
    <x v="318"/>
    <s v="05:52:00"/>
    <m/>
    <m/>
    <s v="FAS"/>
    <s v="N"/>
    <s v="N"/>
    <m/>
    <m/>
    <m/>
    <n v="8400552854"/>
    <m/>
    <m/>
    <m/>
    <m/>
    <s v=" "/>
    <x v="0"/>
    <x v="1"/>
    <s v="N"/>
    <s v="N"/>
    <s v="N"/>
    <s v="Structure fire, not attributable to PG&amp;E assets. "/>
    <s v="Not PG&amp;E"/>
    <s v="Building"/>
    <m/>
    <m/>
    <m/>
    <s v="Structure-only"/>
    <m/>
    <m/>
    <m/>
    <m/>
    <m/>
    <s v="Other Fire: Non-PG&amp;E related"/>
    <m/>
    <m/>
    <m/>
    <s v="Overhead"/>
    <x v="1"/>
    <m/>
    <m/>
    <m/>
    <s v=" "/>
    <x v="0"/>
    <n v="37.3229367"/>
    <n v="-121.8679133"/>
    <s v="Santa Clara"/>
    <s v="STONE 1108"/>
    <n v="12000"/>
    <m/>
    <x v="0"/>
    <s v="San Jose FD"/>
    <s v="Urban"/>
    <m/>
    <m/>
    <s v="N"/>
    <m/>
    <m/>
    <m/>
    <m/>
    <s v="N"/>
    <s v="N"/>
    <m/>
    <m/>
    <s v="2021-02-09"/>
    <m/>
    <m/>
    <m/>
    <m/>
    <m/>
    <m/>
    <m/>
    <m/>
    <m/>
    <m/>
    <m/>
    <m/>
    <m/>
    <m/>
    <m/>
    <m/>
    <m/>
    <m/>
    <m/>
    <s v="  "/>
    <s v="SAN JOSE"/>
    <s v="SAN JOSE 08"/>
    <s v="05:52"/>
    <n v="44235"/>
    <m/>
    <n v="8400552854"/>
    <n v="1164"/>
    <s v="S 10TH ST"/>
    <s v="SAN JOSE"/>
    <n v="37.323417999999997"/>
    <n v="-121.868005"/>
    <s v="J2TM1CI"/>
    <s v="CAMERON, MIKE"/>
    <n v="83701108"/>
    <s v="20210208 06:56"/>
    <n v="1120"/>
    <m/>
    <s v="called off by fire dept."/>
    <s v="Y"/>
    <m/>
    <m/>
    <s v="37.3229367,-121.8679133,38.700000,3D"/>
    <m/>
    <m/>
    <m/>
    <s v="san jose fire dept."/>
    <m/>
    <s v="N"/>
    <s v="N"/>
    <s v="N"/>
    <s v="Clear"/>
    <m/>
    <s v="Structures"/>
    <m/>
    <s v="Calm"/>
    <m/>
    <s v="Unknown"/>
    <m/>
    <s v="Structure Only"/>
    <m/>
    <s v="Fire Dept"/>
    <m/>
    <s v="Overhead"/>
    <m/>
    <s v="N"/>
    <m/>
    <m/>
    <m/>
    <m/>
    <m/>
    <m/>
    <s v="  "/>
    <m/>
    <m/>
    <m/>
    <m/>
    <m/>
    <m/>
    <m/>
    <m/>
    <m/>
    <m/>
    <m/>
    <m/>
    <m/>
    <m/>
    <m/>
    <m/>
    <m/>
    <m/>
    <m/>
    <m/>
    <m/>
    <m/>
    <m/>
    <m/>
    <m/>
    <m/>
    <m/>
    <m/>
    <m/>
    <m/>
    <m/>
    <m/>
    <m/>
    <m/>
    <m/>
    <m/>
    <m/>
    <m/>
    <m/>
    <m/>
    <m/>
    <m/>
    <m/>
    <m/>
    <m/>
    <m/>
    <m/>
  </r>
  <r>
    <n v="117"/>
    <s v="AGFC"/>
    <s v="3 - QC Complete"/>
    <n v="44235"/>
    <n v="44617"/>
    <s v="Structure fire, not attributable to PG&amp;E assets. "/>
    <s v="\\fxshare-nas05\quotashare-fs01\ESA\5 - Ignition Tracking\2021_Ignition_QC_Folders\20210208_nan_nan_nan_8547403109"/>
    <s v=" "/>
    <m/>
    <m/>
    <m/>
    <m/>
    <m/>
    <s v="Not In Scope"/>
    <m/>
    <m/>
    <m/>
    <m/>
    <m/>
    <m/>
    <m/>
    <m/>
    <m/>
    <m/>
    <m/>
    <m/>
    <m/>
    <m/>
    <m/>
    <m/>
    <m/>
    <m/>
    <m/>
    <m/>
    <m/>
    <m/>
    <m/>
    <m/>
    <m/>
    <m/>
    <m/>
    <m/>
    <m/>
    <m/>
    <m/>
    <m/>
    <m/>
    <m/>
    <m/>
    <m/>
    <m/>
    <m/>
    <m/>
    <m/>
    <m/>
    <m/>
    <m/>
    <m/>
    <m/>
    <m/>
    <s v=" "/>
    <x v="318"/>
    <s v="01:26:00"/>
    <m/>
    <m/>
    <s v="FAS"/>
    <s v="N"/>
    <s v="N"/>
    <m/>
    <m/>
    <m/>
    <n v="8547403109"/>
    <m/>
    <m/>
    <m/>
    <m/>
    <s v=" "/>
    <x v="0"/>
    <x v="1"/>
    <s v="N"/>
    <s v="N"/>
    <s v="N"/>
    <s v="Structure fire, not attributable to PG&amp;E assets. "/>
    <s v="Not PG&amp;E"/>
    <s v="Building"/>
    <m/>
    <m/>
    <m/>
    <s v="Structure-only"/>
    <m/>
    <m/>
    <m/>
    <m/>
    <m/>
    <s v="Other Fire: Non-PG&amp;E related"/>
    <m/>
    <m/>
    <m/>
    <s v="Overhead"/>
    <x v="1"/>
    <m/>
    <m/>
    <m/>
    <s v=" "/>
    <x v="0"/>
    <n v="37.35181"/>
    <n v="-121.825295"/>
    <s v="Santa Clara"/>
    <s v="MC KEE 1104 "/>
    <n v="12000"/>
    <m/>
    <x v="0"/>
    <s v="San Jose FD"/>
    <s v="Urban"/>
    <m/>
    <m/>
    <s v="N"/>
    <m/>
    <m/>
    <m/>
    <m/>
    <s v="N"/>
    <s v="N"/>
    <m/>
    <m/>
    <s v="2021-02-09"/>
    <m/>
    <m/>
    <m/>
    <m/>
    <m/>
    <m/>
    <m/>
    <m/>
    <m/>
    <m/>
    <m/>
    <m/>
    <m/>
    <m/>
    <m/>
    <m/>
    <m/>
    <m/>
    <m/>
    <s v="  "/>
    <s v="SAN JOSE"/>
    <s v="SAN JOSE 04"/>
    <s v="01:26"/>
    <n v="44235"/>
    <m/>
    <n v="8547403109"/>
    <n v="2748"/>
    <s v="KOLLMAR DR"/>
    <s v="SAN JOSE"/>
    <n v="37.350904"/>
    <n v="-121.825008"/>
    <s v="J2TM1CI"/>
    <s v="CAMERON, MIKE"/>
    <n v="83531104"/>
    <s v="20210208 02:56"/>
    <n v="1120"/>
    <m/>
    <s v="booted and tagged apt's 8,9, &amp;10 per fire dept."/>
    <s v="Y"/>
    <m/>
    <m/>
    <s v="37.3518100,-121.8252950,37.800000,3D"/>
    <m/>
    <m/>
    <m/>
    <s v="san jose fire dept."/>
    <m/>
    <s v="N"/>
    <s v="Y"/>
    <s v="Y"/>
    <s v="Clear"/>
    <m/>
    <s v="Structures"/>
    <m/>
    <s v="Calm"/>
    <m/>
    <s v="Unknown"/>
    <m/>
    <s v="Structure Only"/>
    <m/>
    <s v="Fire Dept"/>
    <m/>
    <s v="Overhead"/>
    <m/>
    <s v="N"/>
    <m/>
    <m/>
    <m/>
    <m/>
    <m/>
    <m/>
    <s v="  "/>
    <m/>
    <m/>
    <m/>
    <m/>
    <m/>
    <m/>
    <m/>
    <m/>
    <m/>
    <m/>
    <m/>
    <m/>
    <m/>
    <m/>
    <m/>
    <m/>
    <m/>
    <m/>
    <m/>
    <m/>
    <m/>
    <m/>
    <m/>
    <m/>
    <m/>
    <m/>
    <m/>
    <m/>
    <m/>
    <m/>
    <m/>
    <m/>
    <m/>
    <m/>
    <m/>
    <m/>
    <m/>
    <m/>
    <m/>
    <m/>
    <m/>
    <m/>
    <m/>
    <m/>
    <m/>
    <m/>
    <m/>
  </r>
  <r>
    <n v="116"/>
    <s v="AGFC"/>
    <s v="3 - QC Complete"/>
    <n v="44235"/>
    <n v="44617"/>
    <s v="Structure fire, not attributable to PG&amp;E assets. "/>
    <s v="\\fxshare-nas05\quotashare-fs01\ESA\5 - Ignition Tracking\2021_Ignition_QC_Folders\20210208_nan_nan_nan_7835103901"/>
    <s v=" "/>
    <m/>
    <m/>
    <m/>
    <m/>
    <m/>
    <s v="Not In Scope"/>
    <m/>
    <m/>
    <m/>
    <m/>
    <m/>
    <m/>
    <m/>
    <m/>
    <m/>
    <m/>
    <m/>
    <m/>
    <m/>
    <m/>
    <m/>
    <m/>
    <m/>
    <m/>
    <m/>
    <m/>
    <m/>
    <m/>
    <m/>
    <m/>
    <m/>
    <m/>
    <m/>
    <m/>
    <m/>
    <m/>
    <m/>
    <m/>
    <m/>
    <m/>
    <m/>
    <m/>
    <m/>
    <m/>
    <m/>
    <m/>
    <m/>
    <m/>
    <m/>
    <m/>
    <m/>
    <m/>
    <s v=" "/>
    <x v="318"/>
    <s v="00:44:00"/>
    <m/>
    <m/>
    <s v="FAS"/>
    <s v="N"/>
    <s v="N"/>
    <m/>
    <m/>
    <m/>
    <n v="7835103901"/>
    <m/>
    <m/>
    <m/>
    <m/>
    <s v=" "/>
    <x v="0"/>
    <x v="1"/>
    <s v="N"/>
    <s v="N"/>
    <s v="N"/>
    <s v="Structure fire, not attributable to PG&amp;E assets. "/>
    <s v="Not PG&amp;E"/>
    <s v="Building"/>
    <m/>
    <m/>
    <m/>
    <s v="Structure-PG&amp;E only"/>
    <m/>
    <m/>
    <m/>
    <m/>
    <m/>
    <s v="Other Fire: Non-PG&amp;E related"/>
    <m/>
    <m/>
    <m/>
    <s v="Overhead"/>
    <x v="1"/>
    <m/>
    <m/>
    <m/>
    <s v=" "/>
    <x v="0"/>
    <n v="37.358218299999997"/>
    <n v="-120.60510170000001"/>
    <s v="Merced"/>
    <s v="ATWATER 1105"/>
    <n v="12000"/>
    <m/>
    <x v="0"/>
    <s v="Atwater Fire Dept"/>
    <s v="Urban"/>
    <m/>
    <m/>
    <s v="N"/>
    <m/>
    <m/>
    <m/>
    <m/>
    <s v="N"/>
    <s v="N"/>
    <m/>
    <m/>
    <s v="2021-02-09"/>
    <m/>
    <m/>
    <m/>
    <m/>
    <m/>
    <m/>
    <m/>
    <m/>
    <m/>
    <m/>
    <m/>
    <m/>
    <m/>
    <m/>
    <m/>
    <m/>
    <m/>
    <m/>
    <m/>
    <s v="  "/>
    <s v="YOSEMITE"/>
    <s v="MERCED 04"/>
    <s v="00:44"/>
    <n v="44235"/>
    <m/>
    <n v="7835103901"/>
    <n v="1251"/>
    <s v="REDWOOD AVE"/>
    <s v="ATWATER"/>
    <n v="37.358207999999998"/>
    <n v="-120.605071"/>
    <s v="Y4TDDM6"/>
    <s v="MAYO, DAN"/>
    <n v="253611105"/>
    <s v="20210208 02:04"/>
    <n v="2502"/>
    <m/>
    <s v="Booted meter with locking ring due to structure fire."/>
    <s v="Y"/>
    <m/>
    <m/>
    <s v="37.3582183,-120.6051017,40.000000,3D"/>
    <m/>
    <m/>
    <m/>
    <s v="Atwater City Fire Dept"/>
    <m/>
    <s v="N"/>
    <s v="N"/>
    <s v="N"/>
    <s v="Clear"/>
    <m/>
    <s v="Communication Lines/Equipment"/>
    <s v="Structure, phone, CATV"/>
    <s v="Light"/>
    <m/>
    <s v="Unknown"/>
    <m/>
    <s v="Structure Only"/>
    <m/>
    <s v="Cal Fire"/>
    <m/>
    <s v="Overhead"/>
    <m/>
    <s v="N"/>
    <m/>
    <m/>
    <m/>
    <m/>
    <m/>
    <m/>
    <s v="  "/>
    <m/>
    <m/>
    <m/>
    <m/>
    <m/>
    <m/>
    <m/>
    <m/>
    <m/>
    <m/>
    <m/>
    <m/>
    <m/>
    <m/>
    <m/>
    <m/>
    <m/>
    <m/>
    <m/>
    <m/>
    <m/>
    <m/>
    <m/>
    <m/>
    <m/>
    <m/>
    <m/>
    <m/>
    <m/>
    <m/>
    <m/>
    <m/>
    <m/>
    <m/>
    <m/>
    <m/>
    <m/>
    <m/>
    <m/>
    <m/>
    <m/>
    <m/>
    <m/>
    <m/>
    <m/>
    <m/>
    <m/>
  </r>
  <r>
    <n v="122"/>
    <s v="B1HE"/>
    <s v="3 - QC Complete"/>
    <n v="44294"/>
    <n v="44617"/>
    <s v="Transmission overhead head with Distribution underbuild pole broke at the base due to a third party vehicle contact. A small brush fire ignited from the distribution line falling to ground. The ensuing fire was 3 meters - 0.25 acre in size. CAP#120505794; 3/25 - No photos found in preliminary search and marked in column AB."/>
    <s v="\\fxshare-nas05\quotashare-fs01\ESA\5 - Ignition Tracking\2021_Ignition_QC_Folders\20210207_nan_nan_INT-14589_nan"/>
    <s v=" "/>
    <m/>
    <m/>
    <m/>
    <m/>
    <m/>
    <s v="Not In Scope"/>
    <m/>
    <m/>
    <m/>
    <m/>
    <m/>
    <m/>
    <m/>
    <m/>
    <m/>
    <m/>
    <m/>
    <m/>
    <m/>
    <m/>
    <m/>
    <m/>
    <m/>
    <m/>
    <m/>
    <m/>
    <m/>
    <m/>
    <m/>
    <m/>
    <m/>
    <m/>
    <m/>
    <m/>
    <m/>
    <m/>
    <m/>
    <m/>
    <m/>
    <m/>
    <m/>
    <m/>
    <m/>
    <m/>
    <m/>
    <m/>
    <m/>
    <m/>
    <m/>
    <m/>
    <m/>
    <m/>
    <s v=" "/>
    <x v="319"/>
    <s v="19:18:00"/>
    <n v="44234"/>
    <s v="19:08:00"/>
    <s v="Trans-Sub Email"/>
    <s v="N"/>
    <s v="N"/>
    <s v="1250238, 1250325, 1250323, 1250835"/>
    <s v="21-0022831"/>
    <s v="T21-004727"/>
    <m/>
    <n v="120505681"/>
    <m/>
    <m/>
    <s v="NO PHOTO"/>
    <s v=" "/>
    <x v="1"/>
    <x v="0"/>
    <s v="Y"/>
    <s v="Y"/>
    <s v="N"/>
    <s v="On February 7, 2021 at 1908 hours, PG&amp;E became aware that the Kern-Kern Oil-Famoso 70kV Transmission Circuit relayed causing a sustained interruption to Cawelo “B”, McFarland and Wasco substations. On February 7, 2021 at 1932 hours, a PG&amp;E Troubleman arrived to the Kern-Kern Oil-Famoso 70kV Transmission Circuit at transmission pole A005/080 next to Highway 99. This was in response to a wire down outage. Initial analysis indicates a 3rd party vehicle made contact with transmission pole A005/080. This also affected the Lerdo 1110 12Kv circuit which shared the same poles as the Kern-Kern Oil-Famoso 70kV Transmission Circuit. The 3rd party contact occurred just North of distribution line recloser 1616. The contact caused the broken conductor on the distribution line which fell to the ground and caused the relay and ignition.  The ensuing grass fire was approximately 40 x 40 feet in size. PG&amp;E Crews were dispatched to make repairs to the pole and the distribution conductor on February 8, 2021."/>
    <s v="PG&amp;E"/>
    <s v="Vegetation"/>
    <m/>
    <s v="D"/>
    <s v="T"/>
    <s v="&lt;0.25"/>
    <m/>
    <m/>
    <m/>
    <m/>
    <m/>
    <s v="Contact - 3rd Party"/>
    <s v="Contact from object"/>
    <s v="Vehicle contact"/>
    <s v="Y"/>
    <s v="Overhead"/>
    <x v="0"/>
    <s v="Conductor - Primary"/>
    <s v="Pole, Conductors"/>
    <n v="104014982"/>
    <s v=" "/>
    <x v="0"/>
    <n v="35.458404000000002"/>
    <n v="-119.109167"/>
    <s v="Kern"/>
    <s v="LERDO 1110"/>
    <n v="12000"/>
    <m/>
    <x v="0"/>
    <s v="Unknown"/>
    <s v="Urban"/>
    <m/>
    <m/>
    <s v="N"/>
    <m/>
    <m/>
    <m/>
    <m/>
    <s v="N"/>
    <s v="N"/>
    <m/>
    <m/>
    <s v="2021-02-09"/>
    <m/>
    <m/>
    <m/>
    <m/>
    <m/>
    <m/>
    <m/>
    <m/>
    <m/>
    <m/>
    <m/>
    <m/>
    <m/>
    <m/>
    <m/>
    <m/>
    <m/>
    <m/>
    <m/>
    <s v="  "/>
    <s v="KERN"/>
    <m/>
    <m/>
    <m/>
    <m/>
    <m/>
    <m/>
    <m/>
    <m/>
    <m/>
    <m/>
    <m/>
    <m/>
    <m/>
    <m/>
    <m/>
    <m/>
    <m/>
    <m/>
    <m/>
    <m/>
    <m/>
    <m/>
    <m/>
    <m/>
    <m/>
    <m/>
    <m/>
    <m/>
    <m/>
    <m/>
    <m/>
    <m/>
    <m/>
    <m/>
    <m/>
    <m/>
    <m/>
    <m/>
    <m/>
    <m/>
    <m/>
    <m/>
    <m/>
    <m/>
    <m/>
    <m/>
    <m/>
    <m/>
    <m/>
    <m/>
    <s v="  "/>
    <m/>
    <m/>
    <m/>
    <m/>
    <m/>
    <m/>
    <m/>
    <m/>
    <m/>
    <m/>
    <m/>
    <m/>
    <m/>
    <m/>
    <m/>
    <m/>
    <m/>
    <m/>
    <m/>
    <m/>
    <m/>
    <m/>
    <m/>
    <m/>
    <m/>
    <m/>
    <m/>
    <m/>
    <m/>
    <m/>
    <m/>
    <m/>
    <m/>
    <m/>
    <m/>
    <m/>
    <m/>
    <m/>
    <m/>
    <m/>
    <m/>
    <m/>
    <m/>
    <m/>
    <m/>
    <m/>
    <m/>
  </r>
  <r>
    <n v="115"/>
    <s v="AGFC"/>
    <s v="3 - QC Complete"/>
    <n v="44235"/>
    <n v="44617"/>
    <s v="Structure fire, not attributable to PG&amp;E assets. "/>
    <s v="\\fxshare-nas05\quotashare-fs01\ESA\5 - Ignition Tracking\2021_Ignition_QC_Folders\20210207_nan_nan_nan_7079351474"/>
    <s v=" "/>
    <m/>
    <m/>
    <m/>
    <m/>
    <m/>
    <s v="Not In Scope"/>
    <m/>
    <m/>
    <m/>
    <m/>
    <m/>
    <m/>
    <m/>
    <m/>
    <m/>
    <m/>
    <m/>
    <m/>
    <m/>
    <m/>
    <m/>
    <m/>
    <m/>
    <m/>
    <m/>
    <m/>
    <m/>
    <m/>
    <m/>
    <m/>
    <m/>
    <m/>
    <m/>
    <m/>
    <m/>
    <m/>
    <m/>
    <m/>
    <m/>
    <m/>
    <m/>
    <m/>
    <m/>
    <m/>
    <m/>
    <m/>
    <m/>
    <m/>
    <m/>
    <m/>
    <m/>
    <m/>
    <s v=" "/>
    <x v="319"/>
    <s v="20:35:00"/>
    <m/>
    <m/>
    <s v="FAS"/>
    <s v="N"/>
    <s v="N"/>
    <m/>
    <m/>
    <m/>
    <n v="7079351474"/>
    <m/>
    <m/>
    <m/>
    <m/>
    <s v=" "/>
    <x v="0"/>
    <x v="1"/>
    <s v="N"/>
    <s v="N"/>
    <s v="N"/>
    <s v="Structure fire, not attributable to PG&amp;E assets. "/>
    <s v="Not PG&amp;E"/>
    <s v="Building"/>
    <m/>
    <m/>
    <m/>
    <s v="Structure-only"/>
    <m/>
    <m/>
    <m/>
    <m/>
    <m/>
    <s v="Other Fire: Non-PG&amp;E related"/>
    <m/>
    <m/>
    <m/>
    <s v="Overhead"/>
    <x v="1"/>
    <m/>
    <m/>
    <m/>
    <s v=" "/>
    <x v="0"/>
    <n v="35.380395"/>
    <n v="-118.994722"/>
    <s v="Kern"/>
    <s v="BAKERSFIELD 2106 "/>
    <n v="21000"/>
    <m/>
    <x v="0"/>
    <s v="Bekersfield FD"/>
    <s v="Urban"/>
    <m/>
    <m/>
    <s v="N"/>
    <m/>
    <m/>
    <m/>
    <m/>
    <s v="N"/>
    <s v="N"/>
    <m/>
    <m/>
    <s v="2021-02-09"/>
    <m/>
    <m/>
    <m/>
    <m/>
    <m/>
    <m/>
    <m/>
    <m/>
    <m/>
    <m/>
    <m/>
    <m/>
    <m/>
    <m/>
    <m/>
    <m/>
    <m/>
    <m/>
    <m/>
    <s v="  "/>
    <s v="KERN"/>
    <s v="BAKERSFIELD 10"/>
    <s v="20:35"/>
    <n v="44234"/>
    <m/>
    <n v="7079351474"/>
    <n v="511"/>
    <s v="LAKE ST APT L"/>
    <s v="BAKERSFIELD"/>
    <n v="35.380395"/>
    <n v="-118.994722"/>
    <s v="K1TRRHH"/>
    <s v="HILLIARD, RICH"/>
    <n v="253372106"/>
    <s v="20210207 21:26"/>
    <n v="1120"/>
    <m/>
    <s v="called by Bako fire to booted meter per fire dept "/>
    <s v="Y"/>
    <m/>
    <m/>
    <m/>
    <n v="35.380395"/>
    <n v="-118.994722"/>
    <m/>
    <s v="Bako fire dept"/>
    <m/>
    <s v="N"/>
    <s v="Y"/>
    <s v="N"/>
    <s v="Clear"/>
    <m/>
    <s v="Structures"/>
    <m/>
    <s v="Calm"/>
    <m/>
    <s v="3rd Party"/>
    <m/>
    <s v="Structure Only"/>
    <m/>
    <s v="Fire Dept"/>
    <m/>
    <s v="Overhead"/>
    <m/>
    <s v="N"/>
    <m/>
    <m/>
    <m/>
    <m/>
    <m/>
    <m/>
    <s v="  "/>
    <m/>
    <m/>
    <m/>
    <m/>
    <m/>
    <m/>
    <m/>
    <m/>
    <m/>
    <m/>
    <m/>
    <m/>
    <m/>
    <m/>
    <m/>
    <m/>
    <m/>
    <m/>
    <m/>
    <m/>
    <m/>
    <m/>
    <m/>
    <m/>
    <m/>
    <m/>
    <m/>
    <m/>
    <m/>
    <m/>
    <m/>
    <m/>
    <m/>
    <m/>
    <m/>
    <m/>
    <m/>
    <m/>
    <m/>
    <m/>
    <m/>
    <m/>
    <m/>
    <m/>
    <m/>
    <m/>
    <m/>
  </r>
  <r>
    <n v="114"/>
    <s v="TLAL"/>
    <s v="3 - QC Complete"/>
    <n v="44354"/>
    <n v="44617"/>
    <s v="[Pictures Requested of Tman on 03/12/2021: See Email Request in Picture Sub-Folder]; A tree branch fell onto overhead circuit resulting in a small less than one meter fire. No reports of any wires down on ground. OIS: 1250289; FOID: T005211607; Circuit ID: 083692104; SAP ID: 101689262"/>
    <s v="\\fxshare-nas05\quotashare-fs01\ESA\5 - Ignition Tracking\2021_Ignition_QC_Folders\20210207_1250289_nan_nan_T005211607"/>
    <s v=" "/>
    <m/>
    <s v="TLAL"/>
    <s v="Outage Date and Time Removed; Nominal Voltage Updated"/>
    <n v="44267"/>
    <m/>
    <s v="Not In Scope"/>
    <m/>
    <m/>
    <m/>
    <m/>
    <m/>
    <m/>
    <m/>
    <m/>
    <m/>
    <m/>
    <m/>
    <s v="Not Required"/>
    <m/>
    <m/>
    <m/>
    <m/>
    <m/>
    <m/>
    <m/>
    <m/>
    <m/>
    <m/>
    <m/>
    <m/>
    <m/>
    <m/>
    <m/>
    <m/>
    <m/>
    <m/>
    <m/>
    <m/>
    <m/>
    <m/>
    <m/>
    <m/>
    <m/>
    <m/>
    <m/>
    <m/>
    <m/>
    <m/>
    <m/>
    <m/>
    <m/>
    <m/>
    <s v=" "/>
    <x v="319"/>
    <s v="20:04:00"/>
    <m/>
    <m/>
    <s v="FAS"/>
    <s v="N"/>
    <s v="N"/>
    <n v="1250289"/>
    <m/>
    <m/>
    <s v="T005211607"/>
    <m/>
    <n v="117298878"/>
    <m/>
    <s v="No Photo"/>
    <s v=" "/>
    <x v="0"/>
    <x v="0"/>
    <s v="Y"/>
    <s v="N"/>
    <s v="N"/>
    <s v="On February 7, 2021 at 2028 hours, a PG&amp;E Troubleman patrolled the Rob Roy 2104 12kV Distribution Circuit number 083692104, in the Tier 2 State Responsibility area of 77 Howell Lane, Watsonville, CA 95076. He observed a eucalyptus tree branch on an overhead conductor and a small vegetation fire. Initial analysis indicates the tree branch fell into the primary overhead conductor, which resulted in a small arc flash fire contained to the canopy of a Silver Dollar eucalyptus tree and a Deodar cedar tree that were entangled. Upon further inspection, the eucalyptus tree was found to have a broken limb with visible burn marks and it was hung up in the adjacent cedar tree. There were visible burn marks on a limb and stem of the cedar tree as well. There was no evidence of the fire spreading from the canopy of the eucalyptus or deodar to the ground. The Fire Department responded to and extinguished the fire. The troubleman removed the tree limb from the conductor and this incident was marked as complete on February 7, 2021. This ignition did not meet the reporting criteria, because the fire was not greater than one linear meter. This information is preliminary."/>
    <s v="PG&amp;E"/>
    <s v="Vegetation"/>
    <m/>
    <s v="D"/>
    <s v="D"/>
    <s v="Structure-only"/>
    <m/>
    <m/>
    <m/>
    <m/>
    <m/>
    <s v="Vegetation"/>
    <s v="Contact from object"/>
    <s v="Veg. contact"/>
    <s v="Y"/>
    <s v="Overhead"/>
    <x v="0"/>
    <s v="Conductor - Primary"/>
    <m/>
    <n v="101689262"/>
    <s v=" "/>
    <x v="1"/>
    <n v="36.998739999999998"/>
    <n v="-121.813945"/>
    <s v="Santa Cruz"/>
    <s v="ROB ROY 2104"/>
    <n v="12000"/>
    <m/>
    <x v="1"/>
    <s v="Fire Dept Todd Hager 831-239-3586"/>
    <s v="Agriculture"/>
    <m/>
    <m/>
    <s v="N"/>
    <m/>
    <m/>
    <n v="500"/>
    <m/>
    <s v="N"/>
    <s v="N"/>
    <m/>
    <m/>
    <s v="2021-02-09"/>
    <m/>
    <m/>
    <m/>
    <m/>
    <m/>
    <m/>
    <m/>
    <m/>
    <m/>
    <m/>
    <m/>
    <m/>
    <m/>
    <m/>
    <m/>
    <m/>
    <m/>
    <m/>
    <m/>
    <s v="  "/>
    <s v="CENTRAL COAST"/>
    <s v="SANTA CRUZ 01"/>
    <s v="20:04"/>
    <n v="44234"/>
    <n v="1250289"/>
    <s v="T005211607"/>
    <n v="77"/>
    <s v="HOWELL LN"/>
    <s v="WATSONVILLE"/>
    <n v="36.999029999999998"/>
    <n v="-121.81391000000001"/>
    <s v="C5TRPCE"/>
    <s v="COOK, RYAN"/>
    <n v="83692104"/>
    <s v="20210207 21:09"/>
    <n v="9190"/>
    <m/>
    <s v="removed branch on line"/>
    <s v="Y"/>
    <m/>
    <m/>
    <s v="36.9987400,-121.8139450,171.300000,3D"/>
    <m/>
    <m/>
    <m/>
    <s v="todd Hager/831-239-3586"/>
    <m/>
    <s v="N"/>
    <s v="Y"/>
    <m/>
    <s v="Clear"/>
    <m/>
    <s v="Private Land"/>
    <m/>
    <s v="Calm"/>
    <m/>
    <s v="Vegetation"/>
    <m/>
    <s v="&lt; 1 meter"/>
    <m/>
    <s v="Fire Dept"/>
    <m/>
    <s v="Overhead"/>
    <m/>
    <s v="N"/>
    <m/>
    <m/>
    <m/>
    <s v="TREE-BRANCH FELL INTO LINE"/>
    <s v="CONDUCTOR, OVERHEAD"/>
    <s v="N"/>
    <s v="  "/>
    <m/>
    <m/>
    <m/>
    <m/>
    <m/>
    <m/>
    <m/>
    <m/>
    <m/>
    <m/>
    <m/>
    <m/>
    <m/>
    <m/>
    <m/>
    <m/>
    <m/>
    <m/>
    <m/>
    <m/>
    <m/>
    <m/>
    <m/>
    <m/>
    <m/>
    <m/>
    <m/>
    <m/>
    <m/>
    <m/>
    <m/>
    <m/>
    <m/>
    <m/>
    <m/>
    <m/>
    <m/>
    <m/>
    <m/>
    <m/>
    <m/>
    <m/>
    <m/>
    <m/>
    <m/>
    <m/>
    <m/>
  </r>
  <r>
    <n v="113"/>
    <s v="AGFC"/>
    <s v="3 - QC Complete"/>
    <n v="44235"/>
    <n v="44617"/>
    <s v="Other fire, not attributable to PG&amp;E assets. Thrid party vandalisim cut into glassed over meter and connected their own wiring which caused the ignition, per fire agency."/>
    <s v="\\fxshare-nas05\quotashare-fs01\ESA\5 - Ignition Tracking\2021_Ignition_QC_Folders\20210207_nan_nan_nan_T005211604"/>
    <s v=" "/>
    <m/>
    <m/>
    <m/>
    <m/>
    <m/>
    <s v="Not In Scope"/>
    <m/>
    <m/>
    <m/>
    <m/>
    <m/>
    <m/>
    <m/>
    <m/>
    <m/>
    <m/>
    <m/>
    <m/>
    <m/>
    <m/>
    <m/>
    <m/>
    <m/>
    <m/>
    <m/>
    <m/>
    <m/>
    <m/>
    <m/>
    <m/>
    <m/>
    <m/>
    <m/>
    <m/>
    <m/>
    <m/>
    <m/>
    <m/>
    <m/>
    <m/>
    <m/>
    <m/>
    <m/>
    <m/>
    <m/>
    <m/>
    <m/>
    <m/>
    <m/>
    <m/>
    <m/>
    <m/>
    <s v=" "/>
    <x v="319"/>
    <s v="19:52:00"/>
    <m/>
    <m/>
    <s v="FAS"/>
    <s v="N"/>
    <s v="N"/>
    <m/>
    <m/>
    <m/>
    <s v="T005211604"/>
    <m/>
    <m/>
    <m/>
    <m/>
    <s v=" "/>
    <x v="0"/>
    <x v="1"/>
    <s v="N"/>
    <s v="N"/>
    <s v="N"/>
    <s v="Other fire, not attributable to PG&amp;E assets. Thrid party vandalisim cut into glassed over meter and connected their own wiring which caused the ignition, per fire agency."/>
    <s v="Not PG&amp;E"/>
    <s v="Other"/>
    <m/>
    <m/>
    <m/>
    <s v="Structure-only"/>
    <m/>
    <m/>
    <m/>
    <m/>
    <m/>
    <s v="Other Fire: Non-PG&amp;E related"/>
    <m/>
    <m/>
    <m/>
    <s v="Overhead"/>
    <x v="1"/>
    <m/>
    <m/>
    <m/>
    <s v=" "/>
    <x v="1"/>
    <n v="40.848512100000008"/>
    <n v="-121.89811315999999"/>
    <s v="Shasta"/>
    <s v="CEDAR CREEK 1101"/>
    <n v="12000"/>
    <m/>
    <x v="0"/>
    <s v="Cal Fire Joe Zaganto 209-770-0909"/>
    <s v="Conifer Forest"/>
    <m/>
    <m/>
    <s v="N"/>
    <m/>
    <m/>
    <n v="244"/>
    <m/>
    <s v="N"/>
    <s v="N"/>
    <m/>
    <m/>
    <s v="2021-02-09"/>
    <m/>
    <m/>
    <m/>
    <m/>
    <m/>
    <m/>
    <m/>
    <m/>
    <m/>
    <m/>
    <m/>
    <m/>
    <m/>
    <m/>
    <m/>
    <m/>
    <m/>
    <m/>
    <m/>
    <s v="  "/>
    <s v="NORTH VALLEY"/>
    <s v="BURNEY"/>
    <s v="19:52"/>
    <n v="44234"/>
    <m/>
    <s v="T005211604"/>
    <s v="UNKNOWN"/>
    <s v="HWY 299"/>
    <s v="MONTGOMERY C"/>
    <m/>
    <m/>
    <s v="V1TGXKI"/>
    <s v="KNAUP, GEORGE"/>
    <m/>
    <s v="20210207 21:39"/>
    <n v="9221"/>
    <m/>
    <s v="vegitation fire outside of customer side of panel"/>
    <s v="Y"/>
    <m/>
    <m/>
    <m/>
    <n v="40.848512100000008"/>
    <n v="-121.89811315999999"/>
    <s v="gps 40.8485121  -121.89811316"/>
    <s v="Joe Zaganto 209-770-0909"/>
    <s v="shu1350"/>
    <s v="N"/>
    <s v="Y"/>
    <m/>
    <s v="Clear"/>
    <m/>
    <s v="County Land"/>
    <m/>
    <s v="Calm"/>
    <m/>
    <s v="Vegetation"/>
    <m/>
    <s v="0.25 - 10 Acres"/>
    <m/>
    <s v="Cal Fire"/>
    <m/>
    <s v="Overhead"/>
    <m/>
    <s v="Y"/>
    <s v="pictures of panel"/>
    <s v="PG&amp;E Employee"/>
    <m/>
    <s v="PATROL-FOUND NOTHING"/>
    <m/>
    <s v="N"/>
    <s v="  "/>
    <m/>
    <m/>
    <m/>
    <m/>
    <m/>
    <m/>
    <m/>
    <m/>
    <m/>
    <m/>
    <m/>
    <m/>
    <m/>
    <m/>
    <m/>
    <m/>
    <m/>
    <m/>
    <m/>
    <m/>
    <m/>
    <m/>
    <m/>
    <m/>
    <m/>
    <m/>
    <m/>
    <m/>
    <m/>
    <m/>
    <m/>
    <m/>
    <m/>
    <m/>
    <m/>
    <m/>
    <m/>
    <m/>
    <m/>
    <m/>
    <m/>
    <m/>
    <m/>
    <m/>
    <m/>
    <m/>
    <m/>
  </r>
  <r>
    <n v="2395"/>
    <s v="MMY6"/>
    <s v="3 - QC Complete"/>
    <n v="44494"/>
    <n v="44617"/>
    <s v="NE NW SEC 35 19 21 #35, HANFORD; Pole burnt off with no cause mentioned; Unsure if fire occurred; Going to contact Tman; Tman replied stating that the pole fire was started by flashed insulators and that the fire was completely out by the time he got there."/>
    <s v="\\fxshare-nas05\quotashare-fs01\ESA\5 - Ignition Tracking\Action Items, CAP Items, Missed Ignitions\Missed_Ignitions_Audit\003_SAP_Missed_Ignitions\20210205_1061_1247211_120497486"/>
    <s v=" "/>
    <m/>
    <m/>
    <m/>
    <m/>
    <m/>
    <m/>
    <m/>
    <m/>
    <m/>
    <m/>
    <m/>
    <m/>
    <m/>
    <m/>
    <m/>
    <m/>
    <m/>
    <m/>
    <m/>
    <m/>
    <m/>
    <m/>
    <m/>
    <m/>
    <m/>
    <m/>
    <m/>
    <m/>
    <m/>
    <m/>
    <m/>
    <m/>
    <m/>
    <m/>
    <m/>
    <m/>
    <m/>
    <m/>
    <m/>
    <m/>
    <m/>
    <m/>
    <m/>
    <m/>
    <m/>
    <s v="Yes"/>
    <n v="44405"/>
    <n v="44418"/>
    <s v="JBG3"/>
    <s v="JBG3@pge.com"/>
    <s v="Requesting info on what caused the pole to burn off and if a fire occurred or not. Tman replied stating that the pole fire was started by flashed insulators and that the fire was completely out by the time he got there."/>
    <m/>
    <s v=" "/>
    <x v="320"/>
    <m/>
    <n v="44230"/>
    <s v="14:05:00"/>
    <s v="SAP"/>
    <s v="Y"/>
    <s v="N"/>
    <n v="1247211"/>
    <s v="21-0021455"/>
    <m/>
    <s v="T005208425"/>
    <n v="120497486"/>
    <m/>
    <m/>
    <m/>
    <s v=" "/>
    <x v="0"/>
    <x v="0"/>
    <s v="N"/>
    <s v="N"/>
    <s v="N"/>
    <s v="On 2021-02-05, PG&amp;E observed an outage on the GUERNSEY 1104  12KV circuit in Kings County in a non-HFTD. Information indicates there was a PG&amp;E structure only fire, which we understand was suppressed by Self Extinguished. There are no known property damage, injuries, or fatalities at this time. This information is preliminary."/>
    <s v="PG&amp;E"/>
    <m/>
    <m/>
    <s v="D"/>
    <m/>
    <s v="Structure-PG&amp;E only"/>
    <m/>
    <m/>
    <m/>
    <m/>
    <m/>
    <s v="Equipment - PG&amp;E"/>
    <s v="All types of equipment / facility failure"/>
    <s v="Insulator failure"/>
    <s v="N"/>
    <s v="Overhead"/>
    <x v="1"/>
    <s v="Pole"/>
    <m/>
    <n v="100806294"/>
    <s v=" "/>
    <x v="0"/>
    <n v="36.234838000000003"/>
    <n v="-119.663563"/>
    <s v="Kings"/>
    <s v="GUERNSEY 1104 "/>
    <n v="12000"/>
    <m/>
    <x v="0"/>
    <s v="Self Extinguished"/>
    <s v="Agriculture"/>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112"/>
    <s v="B1HE"/>
    <s v="3 - QC Complete"/>
    <n v="44273"/>
    <n v="44617"/>
    <s v="A capacitor bank failure occurred resulting in a small ignition that was limited to PG&amp;E assets. The troubleman reports the cap bank had two blown fuses and burned open ground that caused the pole fire at C4642. Tman reports fuses blown are part 63 fuses."/>
    <s v="\\fxshare-nas05\quotashare-fs01\ESA\5 - Ignition Tracking\2021_Ignition_QC_Folders\20210205_1248889_21-0022419_nan_T005210342"/>
    <s v=" "/>
    <m/>
    <s v="B1HE"/>
    <s v="Outage time updated"/>
    <n v="44270"/>
    <m/>
    <s v="Not In Scope"/>
    <m/>
    <m/>
    <m/>
    <m/>
    <m/>
    <m/>
    <m/>
    <m/>
    <m/>
    <m/>
    <m/>
    <m/>
    <m/>
    <m/>
    <m/>
    <m/>
    <m/>
    <m/>
    <m/>
    <m/>
    <m/>
    <m/>
    <m/>
    <m/>
    <m/>
    <m/>
    <m/>
    <m/>
    <m/>
    <m/>
    <m/>
    <m/>
    <m/>
    <m/>
    <m/>
    <m/>
    <m/>
    <m/>
    <m/>
    <m/>
    <m/>
    <m/>
    <m/>
    <m/>
    <m/>
    <m/>
    <s v=" "/>
    <x v="320"/>
    <s v="13:12:00"/>
    <n v="44232"/>
    <s v="13:13:00"/>
    <s v="FAS"/>
    <s v="N"/>
    <s v="N"/>
    <n v="1248889"/>
    <s v="21-0022419"/>
    <m/>
    <s v="T005210342"/>
    <n v="120510991"/>
    <m/>
    <m/>
    <m/>
    <s v=" "/>
    <x v="0"/>
    <x v="0"/>
    <s v="N"/>
    <s v="N"/>
    <s v="N"/>
    <s v="On February 5th, 2021 at 1315 hours, a PG&amp;E Troubleman was dispatched to the Konocti 1108 12 kv Distribution Circuit on Soda Bay Rd near Montezuma Way, Kelseyville in response to a fire on the pole. Initial analysis indicates 1 of 3 fuses remained closed during a fault causing the ground wire to burn open at the base of the pole creating an arc and was the cause of the ignition. The damage was isolated to the base of the pole and the ground wire with no fire reaching the ground. The ensuing fire was isolated to the pole and ground wire and was self-extinguished when the circuit was opened. Cal Fire was on scene and sprayed water on the arcing area of the pole to prevent any re-ignition. The circuit was opened to open the remaining fuse and isolate the CAP bank. The Tman put in a COE tag for replacement of the CAP bank. "/>
    <s v="PG&amp;E"/>
    <s v="Other"/>
    <s v="Pole"/>
    <s v="D"/>
    <s v="D"/>
    <s v="Structure-PG&amp;E only"/>
    <m/>
    <m/>
    <m/>
    <m/>
    <m/>
    <s v="Equipment - PG&amp;E"/>
    <s v="All types of equipment / facility failure"/>
    <s v="Capacitor bank failure"/>
    <s v="Y"/>
    <s v="Overhead"/>
    <x v="0"/>
    <s v="Grounding Wire"/>
    <s v="Grounding wire, PoleSAP#102155449"/>
    <s v="102155449, 40138269"/>
    <s v=" "/>
    <x v="0"/>
    <n v="38.979038273199997"/>
    <n v="-122.7430720114"/>
    <s v="Lake"/>
    <s v="KONOCTI 1108"/>
    <n v="12000"/>
    <m/>
    <x v="1"/>
    <s v="Self extinguished"/>
    <s v="Shrub"/>
    <m/>
    <m/>
    <s v="Y"/>
    <s v="Sulphur 2017"/>
    <m/>
    <n v="175"/>
    <m/>
    <s v="N"/>
    <s v="N"/>
    <m/>
    <m/>
    <s v="2021-02-09"/>
    <m/>
    <m/>
    <m/>
    <m/>
    <m/>
    <m/>
    <m/>
    <m/>
    <m/>
    <m/>
    <m/>
    <m/>
    <m/>
    <m/>
    <m/>
    <m/>
    <m/>
    <m/>
    <m/>
    <s v="  "/>
    <s v="NORTH COAST"/>
    <s v="LAKEPORT 02"/>
    <s v="13:15"/>
    <n v="44232"/>
    <n v="1248889"/>
    <s v="T005210342"/>
    <n v="4355"/>
    <s v="MONTEZUMA WAY"/>
    <s v="KELSEYVILLE"/>
    <n v="38.956069999999997"/>
    <n v="-122.72752"/>
    <s v="W7TKXWH"/>
    <s v="WOODARD, KYLE "/>
    <n v="43311108"/>
    <s v="20210205 14:04"/>
    <n v="9111"/>
    <m/>
    <s v="cap bank with 2 blown fuses burned open ground and caused pole fire"/>
    <s v="Y"/>
    <m/>
    <m/>
    <s v="38.9792133,-122.7428750,442.300000,3D"/>
    <m/>
    <m/>
    <m/>
    <s v="nlu cal fire"/>
    <n v="4642"/>
    <s v="N"/>
    <s v="Y"/>
    <m/>
    <s v="Clear"/>
    <m/>
    <s v="PG&amp;E Only"/>
    <m/>
    <s v="Calm"/>
    <m/>
    <s v="PG&amp;E Equipment"/>
    <m/>
    <s v="Structure Only"/>
    <m/>
    <s v="Cal Fire"/>
    <m/>
    <s v="Overhead"/>
    <m/>
    <s v="N"/>
    <m/>
    <m/>
    <m/>
    <s v="OVERHEAD"/>
    <s v="CAPACITOR"/>
    <s v="N"/>
    <s v="  "/>
    <s v="Unplanned"/>
    <s v="Humboldt"/>
    <s v="Ukiah"/>
    <s v="043311108, KONOCTI-1108"/>
    <s v="21-0022419"/>
    <s v="Unplanned"/>
    <s v="Clear;32-90F"/>
    <s v="445"/>
    <s v="17800"/>
    <s v="NO"/>
    <s v="Force Out"/>
    <s v="Sustained"/>
    <s v="No"/>
    <s v="1278"/>
    <s v="OH"/>
    <s v="Line Recloser"/>
    <s v="1248889"/>
    <s v="Capacitor, Burned/flashed"/>
    <s v="NONE"/>
    <m/>
    <m/>
    <s v="2-SPANS N/O SODA BAY RD. &amp; POINT LAKEVIEW RD."/>
    <s v="POLE FIRE @ C4642"/>
    <m/>
    <m/>
    <m/>
    <s v="No"/>
    <s v="Equipment Failure/Involved, Fire, pole"/>
    <m/>
    <s v="No"/>
    <s v="1"/>
    <s v="47"/>
    <s v="MTHE"/>
    <s v="Distribution Circuit"/>
    <s v="SMBATCH_FO"/>
    <s v="02/05/21 13:13"/>
    <s v="MSMI"/>
    <s v="02/05/21 13:53"/>
    <s v="02/06/21 05:37"/>
    <s v="No"/>
    <s v="1603295"/>
    <s v="21-0022419"/>
    <m/>
    <m/>
    <m/>
    <m/>
    <m/>
  </r>
  <r>
    <n v="111"/>
    <s v="CFMD"/>
    <s v="3 - QC Complete"/>
    <n v="44305"/>
    <n v="44617"/>
    <s v="A pole fire occurred on the Middle Fork #1 60kV Transmission Line. Spoke to the responding troubleman and he stated the cause of the ignition is likely attributable to tracking from the insulator and snow. He also reported the line down betweek 0/17 &amp; 0/18 did not result in an ignition. The ensuing fire was limited to PG&amp;E assets and was selgf extingusihed. "/>
    <s v="\\fxshare-nas05\quotashare-fs01\ESA\5 - Ignition Tracking\2021_Ignition_QC_Folders\20210204_nan_nan_T21-004574_nan"/>
    <s v=" "/>
    <m/>
    <m/>
    <m/>
    <m/>
    <m/>
    <s v="Not In Scope"/>
    <m/>
    <m/>
    <m/>
    <m/>
    <m/>
    <m/>
    <m/>
    <m/>
    <m/>
    <m/>
    <m/>
    <m/>
    <m/>
    <m/>
    <m/>
    <m/>
    <m/>
    <m/>
    <m/>
    <m/>
    <m/>
    <m/>
    <m/>
    <m/>
    <m/>
    <m/>
    <m/>
    <m/>
    <m/>
    <m/>
    <m/>
    <m/>
    <m/>
    <m/>
    <m/>
    <m/>
    <m/>
    <m/>
    <m/>
    <m/>
    <m/>
    <m/>
    <m/>
    <m/>
    <m/>
    <m/>
    <s v=" "/>
    <x v="321"/>
    <s v="10:30:00"/>
    <m/>
    <m/>
    <s v="Trans-Sub Email"/>
    <s v="N"/>
    <s v="N"/>
    <m/>
    <m/>
    <s v="21-004574"/>
    <m/>
    <n v="120499462"/>
    <m/>
    <m/>
    <m/>
    <s v=" "/>
    <x v="0"/>
    <x v="0"/>
    <s v="N"/>
    <s v="N"/>
    <s v="N"/>
    <s v="On February 4th, 2021 at 10:30 hours, a PG&amp;E troubleman was dispatched to the Middle Fork #1- 60kV transmission circuit in Foresthill for reports of two momentary outages. a pole fire.  Initial analysis indicates a pole top to burn off causing vibration and broke off at the armor rod causing transmission wires down. This ignition is likely attributable to tracking from the insulator and snow.  The ensuing fire was limited to PG&amp;E assets.  Temporary pole repairs were made on February 5th.  The new pole and insulators were replaced the following week.  This  information is preliminary."/>
    <s v="PG&amp;E"/>
    <s v="Other"/>
    <s v="insulator"/>
    <s v="T"/>
    <m/>
    <s v="Structure-only"/>
    <m/>
    <m/>
    <m/>
    <m/>
    <m/>
    <s v="Contamination"/>
    <s v="Contamination"/>
    <s v="Tracking"/>
    <s v="N"/>
    <s v="Overhead"/>
    <x v="4"/>
    <s v="Insulator"/>
    <s v="insulator"/>
    <m/>
    <s v=" "/>
    <x v="2"/>
    <n v="39.001378000000003"/>
    <n v="-120.61650400000001"/>
    <s v="Placer"/>
    <s v="Middle Fork #1 - 60kV"/>
    <n v="60000"/>
    <m/>
    <x v="0"/>
    <s v="Self Extinguished"/>
    <s v="Conifer Forest"/>
    <m/>
    <m/>
    <s v="N"/>
    <m/>
    <m/>
    <n v="335"/>
    <m/>
    <s v="N"/>
    <s v="N"/>
    <m/>
    <m/>
    <s v="2021-02-05"/>
    <m/>
    <m/>
    <m/>
    <m/>
    <m/>
    <m/>
    <m/>
    <m/>
    <m/>
    <m/>
    <m/>
    <m/>
    <m/>
    <m/>
    <m/>
    <m/>
    <m/>
    <m/>
    <m/>
    <s v="  "/>
    <m/>
    <m/>
    <m/>
    <m/>
    <m/>
    <m/>
    <m/>
    <m/>
    <m/>
    <m/>
    <m/>
    <m/>
    <m/>
    <m/>
    <m/>
    <m/>
    <m/>
    <m/>
    <m/>
    <m/>
    <m/>
    <m/>
    <m/>
    <m/>
    <m/>
    <m/>
    <m/>
    <m/>
    <m/>
    <m/>
    <m/>
    <m/>
    <m/>
    <m/>
    <m/>
    <m/>
    <m/>
    <m/>
    <m/>
    <m/>
    <m/>
    <m/>
    <m/>
    <m/>
    <m/>
    <m/>
    <m/>
    <m/>
    <m/>
    <m/>
    <m/>
    <s v="  "/>
    <m/>
    <m/>
    <m/>
    <m/>
    <m/>
    <m/>
    <m/>
    <m/>
    <m/>
    <m/>
    <m/>
    <m/>
    <m/>
    <m/>
    <m/>
    <m/>
    <m/>
    <m/>
    <m/>
    <m/>
    <m/>
    <m/>
    <m/>
    <m/>
    <m/>
    <m/>
    <m/>
    <m/>
    <m/>
    <m/>
    <m/>
    <m/>
    <m/>
    <m/>
    <m/>
    <m/>
    <m/>
    <m/>
    <m/>
    <m/>
    <m/>
    <m/>
    <m/>
    <m/>
    <m/>
    <m/>
    <m/>
  </r>
  <r>
    <n v="110"/>
    <s v="AGFC"/>
    <s v="3 - QC Complete"/>
    <n v="44232"/>
    <n v="44617"/>
    <s v="Structure fire, not attributable to PG&amp;E. Service drop and meter removed by troubleman."/>
    <s v="\\fxshare-nas05\quotashare-fs01\ESA\5 - Ignition Tracking\2021_Ignition_QC_Folders\20210204_nan_nan_nan_7814844594"/>
    <s v=" "/>
    <m/>
    <m/>
    <m/>
    <m/>
    <m/>
    <s v="Not In Scope"/>
    <m/>
    <m/>
    <m/>
    <m/>
    <m/>
    <m/>
    <m/>
    <m/>
    <m/>
    <m/>
    <m/>
    <m/>
    <m/>
    <m/>
    <m/>
    <m/>
    <m/>
    <m/>
    <m/>
    <m/>
    <m/>
    <m/>
    <m/>
    <m/>
    <m/>
    <m/>
    <m/>
    <m/>
    <m/>
    <m/>
    <m/>
    <m/>
    <m/>
    <m/>
    <m/>
    <m/>
    <m/>
    <m/>
    <m/>
    <m/>
    <m/>
    <m/>
    <m/>
    <m/>
    <m/>
    <m/>
    <s v=" "/>
    <x v="321"/>
    <s v="12:08:00"/>
    <m/>
    <m/>
    <s v="FAS"/>
    <s v="N"/>
    <s v="N"/>
    <m/>
    <m/>
    <m/>
    <n v="7814844594"/>
    <m/>
    <m/>
    <m/>
    <m/>
    <s v=" "/>
    <x v="0"/>
    <x v="1"/>
    <s v="N"/>
    <s v="N"/>
    <s v="N"/>
    <s v="Structure fire, not attributable to PG&amp;E. Service drop and meter removed by troubleman."/>
    <s v="Not PG&amp;E"/>
    <s v="Building"/>
    <m/>
    <m/>
    <m/>
    <s v="Structure-only"/>
    <m/>
    <m/>
    <m/>
    <m/>
    <m/>
    <s v="Other Fire: Non-PG&amp;E related"/>
    <m/>
    <m/>
    <m/>
    <s v="Overhead"/>
    <x v="1"/>
    <m/>
    <m/>
    <m/>
    <s v=" "/>
    <x v="2"/>
    <n v="38.153263299999999"/>
    <n v="-120.0649133"/>
    <s v="Tuolumne"/>
    <s v="SPRING GAP 1702 "/>
    <n v="17000"/>
    <m/>
    <x v="0"/>
    <s v="Cal Fire"/>
    <s v="Urban"/>
    <m/>
    <m/>
    <s v="N"/>
    <m/>
    <m/>
    <n v="370"/>
    <m/>
    <s v="N"/>
    <s v="N"/>
    <m/>
    <m/>
    <s v="2021-02-05"/>
    <m/>
    <m/>
    <m/>
    <m/>
    <m/>
    <m/>
    <m/>
    <m/>
    <m/>
    <m/>
    <m/>
    <m/>
    <m/>
    <m/>
    <m/>
    <m/>
    <m/>
    <m/>
    <m/>
    <s v="  "/>
    <s v="YOSEMITE"/>
    <s v="SONORA 04"/>
    <s v="12:08"/>
    <n v="44231"/>
    <m/>
    <n v="7814844594"/>
    <n v="29005"/>
    <s v="HWY 108 UPPER FIRE PUM"/>
    <s v="COLD SPRINGS"/>
    <n v="38.141025999999997"/>
    <n v="-120.05962100000001"/>
    <s v="Y9TMATP"/>
    <s v="TUCK, MATT"/>
    <n v="162831702"/>
    <s v="20210204 13:52"/>
    <n v="1121"/>
    <m/>
    <s v="stucture fire, removed service drop an meter"/>
    <s v="Y"/>
    <m/>
    <m/>
    <s v="38.1532633,-120.0649133,1723.400000,3D"/>
    <m/>
    <m/>
    <m/>
    <s v="cal fire"/>
    <m/>
    <s v="N"/>
    <s v="Y"/>
    <s v="Y"/>
    <s v="Clear"/>
    <m/>
    <s v="Structures"/>
    <m/>
    <s v="Calm"/>
    <m/>
    <s v="Unknown"/>
    <m/>
    <s v="Structure Only"/>
    <m/>
    <s v="Cal Fire"/>
    <m/>
    <s v="Overhead"/>
    <m/>
    <s v="Y"/>
    <s v="service drop and meter"/>
    <s v="PG&amp;E Employee"/>
    <m/>
    <m/>
    <m/>
    <m/>
    <s v="  "/>
    <m/>
    <m/>
    <m/>
    <m/>
    <m/>
    <m/>
    <m/>
    <m/>
    <m/>
    <m/>
    <m/>
    <m/>
    <m/>
    <m/>
    <m/>
    <m/>
    <m/>
    <m/>
    <m/>
    <m/>
    <m/>
    <m/>
    <m/>
    <m/>
    <m/>
    <m/>
    <m/>
    <m/>
    <m/>
    <m/>
    <m/>
    <m/>
    <m/>
    <m/>
    <m/>
    <m/>
    <m/>
    <m/>
    <m/>
    <m/>
    <m/>
    <m/>
    <m/>
    <m/>
    <m/>
    <m/>
    <m/>
  </r>
  <r>
    <n v="109"/>
    <s v="A8MM"/>
    <s v="3 - QC Complete"/>
    <n v="44323"/>
    <n v="44617"/>
    <s v="A streetlight conductor shorted out on chimney cap causing damage to a stove inside the structure and slight arcing burn marks on the cap. The wire was removed from the chimney and power was deenergized at the pole. After getting a copy of the incident from Novato fire  department it was determined there was no ignition. "/>
    <s v="\\fxshare-nas05\quotashare-fs01\ESA\5 - Ignition Tracking\2021_Ignition_QC_Folders\20210204_nan_nan_nan_3769135270"/>
    <s v=" "/>
    <m/>
    <m/>
    <m/>
    <m/>
    <m/>
    <s v="Not In Scope"/>
    <m/>
    <m/>
    <m/>
    <m/>
    <m/>
    <m/>
    <m/>
    <m/>
    <m/>
    <m/>
    <m/>
    <m/>
    <m/>
    <m/>
    <m/>
    <m/>
    <m/>
    <m/>
    <m/>
    <m/>
    <m/>
    <m/>
    <m/>
    <m/>
    <m/>
    <m/>
    <m/>
    <m/>
    <m/>
    <m/>
    <m/>
    <m/>
    <s v="Y"/>
    <n v="44323"/>
    <n v="44323"/>
    <s v="Novato Fire Department"/>
    <s v="Main Fire Report line- 415-878-2690"/>
    <s v="was able to get a copy of the incident emailed right away"/>
    <m/>
    <s v="Y"/>
    <n v="44322"/>
    <n v="44322"/>
    <s v="m2j7"/>
    <s v="831-333-6009"/>
    <s v="I called and spoke with the t-man on 5/6/21. He recalled the incident as the customer had a gas insert in her chimney and appeared to have installed the chimney cap after the service to the streetlight was constructed. He stated the wind blew the line into the chimney cap when the customer had a fire in the fireplace and the heat of the cap melted the insulation causing the chimney cap to conduct secondary voltage and the gas insert started smoking. The t-man did not go inside of the home and did not know if there was an actual fire because of the incident. The fire department was onsite, but he did not observe any fire fighting activity. "/>
    <m/>
    <s v=" "/>
    <x v="321"/>
    <s v="10:53:00"/>
    <m/>
    <m/>
    <s v="FAS"/>
    <s v="N"/>
    <s v="N"/>
    <m/>
    <m/>
    <m/>
    <n v="3769135270"/>
    <n v="120499952"/>
    <m/>
    <m/>
    <m/>
    <s v=" "/>
    <x v="0"/>
    <x v="1"/>
    <s v="N"/>
    <s v="N"/>
    <s v="N"/>
    <s v="On 5/6/2021 the t-man was contacted for more details on this incident. He stated he was unsure if there was a fire, but he did observe smoke. It appeared that the chimney cap was installed recently, and high winds caused the service line to contact the cap. On the day of the incident the customer had started a fire in the electric insert and the heat of the fire melted the insulation on the secondary line causing it to back feed into the chimney cap. This was confirmed with the incident report obtained from the Novato Fire Department. It was determined there was no fire ignition at this location. "/>
    <s v="Not PG&amp;E"/>
    <s v="Other"/>
    <m/>
    <m/>
    <m/>
    <s v="Structure-only"/>
    <s v="There was no fire at this location per t-man and fire department"/>
    <m/>
    <m/>
    <m/>
    <m/>
    <s v="No Fire"/>
    <m/>
    <m/>
    <s v="N"/>
    <m/>
    <x v="1"/>
    <m/>
    <m/>
    <m/>
    <s v=" "/>
    <x v="0"/>
    <n v="38.112290000000002"/>
    <n v="-122.6256667"/>
    <s v="Marin"/>
    <s v="STAFFORD 1101 "/>
    <n v="12000"/>
    <m/>
    <x v="0"/>
    <s v="Novato FD"/>
    <s v="Urban"/>
    <m/>
    <m/>
    <s v="N"/>
    <m/>
    <m/>
    <m/>
    <m/>
    <s v="N"/>
    <s v="N"/>
    <m/>
    <m/>
    <s v="2021-02-05"/>
    <m/>
    <m/>
    <m/>
    <m/>
    <m/>
    <m/>
    <m/>
    <m/>
    <m/>
    <m/>
    <m/>
    <m/>
    <m/>
    <m/>
    <m/>
    <m/>
    <m/>
    <m/>
    <m/>
    <s v="  "/>
    <s v="NORTH BAY"/>
    <s v="SAN RAFAEL 06"/>
    <s v="10:53"/>
    <n v="44231"/>
    <m/>
    <n v="3769135270"/>
    <n v="80"/>
    <s v="DARYL AVE"/>
    <s v="NOVATO"/>
    <n v="38.112329000000003"/>
    <n v="-122.62566"/>
    <s v="N2TM2J7"/>
    <s v="JANCA, MARK"/>
    <n v="43201101"/>
    <s v="20210204 12:47"/>
    <n v="1123"/>
    <m/>
    <s v="Streetlight conductor shorted out on Chimney cap, removed wire from cap, de-energized at pole, B tag written for crew to replace conductor"/>
    <s v="Y"/>
    <n v="4"/>
    <s v="\\fxshare-nas05\quotashare-fs01\ESA\5 - Ignition Tracking\Fire_Tab_Attachment_Files"/>
    <s v="38.1122900,-122.6256667,67.900000,3D"/>
    <m/>
    <m/>
    <m/>
    <s v="Novato fire"/>
    <m/>
    <s v="N"/>
    <s v="Y"/>
    <s v="N"/>
    <s v="Clear"/>
    <m/>
    <s v="Structures"/>
    <m/>
    <s v="Calm"/>
    <m/>
    <s v="PG&amp;E Equipment"/>
    <m/>
    <s v="Other (Comments)"/>
    <s v="possible damage to gas/electric stove in chimney"/>
    <s v="Fire Dept"/>
    <m/>
    <s v="Overhead"/>
    <m/>
    <s v="N"/>
    <m/>
    <m/>
    <m/>
    <m/>
    <m/>
    <m/>
    <s v="  "/>
    <m/>
    <m/>
    <m/>
    <m/>
    <m/>
    <m/>
    <m/>
    <m/>
    <m/>
    <m/>
    <m/>
    <m/>
    <m/>
    <m/>
    <m/>
    <m/>
    <m/>
    <m/>
    <m/>
    <m/>
    <m/>
    <m/>
    <m/>
    <m/>
    <m/>
    <m/>
    <m/>
    <m/>
    <m/>
    <m/>
    <m/>
    <m/>
    <m/>
    <m/>
    <m/>
    <m/>
    <m/>
    <m/>
    <m/>
    <m/>
    <m/>
    <m/>
    <m/>
    <m/>
    <m/>
    <m/>
    <m/>
  </r>
  <r>
    <n v="108"/>
    <s v="AGFC"/>
    <s v="3 - QC Complete"/>
    <n v="44232"/>
    <n v="44617"/>
    <s v="Structure fire, not attributable to PG&amp;E. Troubleman made safe and removed meter."/>
    <s v="\\fxshare-nas05\quotashare-fs01\ESA\5 - Ignition Tracking\2021_Ignition_QC_Folders\20210204_nan_nan_nan_9234247370"/>
    <s v=" "/>
    <m/>
    <m/>
    <m/>
    <m/>
    <m/>
    <s v="Not In Scope"/>
    <m/>
    <m/>
    <m/>
    <m/>
    <m/>
    <m/>
    <m/>
    <m/>
    <m/>
    <m/>
    <m/>
    <m/>
    <m/>
    <m/>
    <m/>
    <m/>
    <m/>
    <m/>
    <m/>
    <m/>
    <m/>
    <m/>
    <m/>
    <m/>
    <m/>
    <m/>
    <m/>
    <m/>
    <m/>
    <m/>
    <m/>
    <m/>
    <m/>
    <m/>
    <m/>
    <m/>
    <m/>
    <m/>
    <m/>
    <m/>
    <m/>
    <m/>
    <m/>
    <m/>
    <m/>
    <m/>
    <s v=" "/>
    <x v="321"/>
    <s v="00:49:00"/>
    <m/>
    <m/>
    <s v="FAS"/>
    <s v="N"/>
    <s v="N"/>
    <m/>
    <m/>
    <m/>
    <n v="9234247370"/>
    <m/>
    <m/>
    <m/>
    <m/>
    <s v=" "/>
    <x v="0"/>
    <x v="1"/>
    <s v="N"/>
    <s v="N"/>
    <s v="N"/>
    <s v="Structure fire, not attributable to PG&amp;E. Troubleman made safe and removed meter."/>
    <s v="Not PG&amp;E"/>
    <s v="Building"/>
    <m/>
    <m/>
    <m/>
    <s v="Structure-only"/>
    <m/>
    <m/>
    <m/>
    <m/>
    <m/>
    <s v="Other Fire: Non-PG&amp;E related"/>
    <m/>
    <m/>
    <m/>
    <s v="Subsurface"/>
    <x v="1"/>
    <m/>
    <m/>
    <m/>
    <s v=" "/>
    <x v="0"/>
    <n v="37.812187000000002"/>
    <n v="-121.221262"/>
    <s v="San Joaquin"/>
    <s v="MANTECA 1704"/>
    <n v="17000"/>
    <m/>
    <x v="0"/>
    <s v="Manteca FD"/>
    <s v="Urban"/>
    <m/>
    <m/>
    <s v="N"/>
    <m/>
    <m/>
    <m/>
    <m/>
    <s v="N"/>
    <s v="N"/>
    <m/>
    <m/>
    <s v="2021-02-05"/>
    <m/>
    <m/>
    <m/>
    <m/>
    <m/>
    <m/>
    <m/>
    <m/>
    <m/>
    <m/>
    <m/>
    <m/>
    <m/>
    <m/>
    <m/>
    <m/>
    <m/>
    <m/>
    <m/>
    <s v="  "/>
    <s v="STOCKTON"/>
    <s v="MANTECA"/>
    <s v="00:49"/>
    <n v="44231"/>
    <m/>
    <n v="9234247370"/>
    <n v="1109"/>
    <s v="CRESTWOOD AVE"/>
    <s v="MANTECA"/>
    <n v="37.812187000000002"/>
    <n v="-121.221262"/>
    <s v="Q3TAMSR"/>
    <s v="SHAFFER, AARON"/>
    <n v="162611704"/>
    <s v="20210204 02:32"/>
    <n v="2302"/>
    <m/>
    <s v="STRUCTURE FIRE MADE SAFE REMOVED METER"/>
    <s v="Y"/>
    <m/>
    <m/>
    <m/>
    <n v="37.812187000000002"/>
    <n v="-121.221262"/>
    <m/>
    <s v="MANTECA FD"/>
    <m/>
    <s v="N"/>
    <s v="Y"/>
    <s v="N"/>
    <s v="Clear"/>
    <m/>
    <s v="Structures"/>
    <m/>
    <s v="Calm"/>
    <m/>
    <s v="Unknown"/>
    <m/>
    <s v="Structure Only"/>
    <m/>
    <s v="Fire Dept"/>
    <m/>
    <s v="Subsurface"/>
    <m/>
    <s v="N"/>
    <m/>
    <m/>
    <m/>
    <m/>
    <m/>
    <m/>
    <s v="  "/>
    <m/>
    <m/>
    <m/>
    <m/>
    <m/>
    <m/>
    <m/>
    <m/>
    <m/>
    <m/>
    <m/>
    <m/>
    <m/>
    <m/>
    <m/>
    <m/>
    <m/>
    <m/>
    <m/>
    <m/>
    <m/>
    <m/>
    <m/>
    <m/>
    <m/>
    <m/>
    <m/>
    <m/>
    <m/>
    <m/>
    <m/>
    <m/>
    <m/>
    <m/>
    <m/>
    <m/>
    <m/>
    <m/>
    <m/>
    <m/>
    <m/>
    <m/>
    <m/>
    <m/>
    <m/>
    <m/>
    <m/>
  </r>
  <r>
    <n v="937"/>
    <s v="DLY6"/>
    <s v="3 - QC Complete"/>
    <n v="44491"/>
    <n v="44617"/>
    <s v="[Duplicate of Index # 232] FAS states an explosion occurred leading to the pole top shearing off. Does not state cause of explosion or fire that eventually caused pole to shear off. Going to contact Tman for cause."/>
    <s v="\\fxshare-nas05\quotashare-fs01\ESA\5 - Ignition Tracking\Action Items, CAP Items, Missed Ignitions\Missed_Ignitions_Audit\20210203_14192_1246883_nan"/>
    <s v=" "/>
    <m/>
    <m/>
    <m/>
    <m/>
    <m/>
    <s v="Not In Scope"/>
    <m/>
    <m/>
    <m/>
    <m/>
    <m/>
    <m/>
    <m/>
    <m/>
    <m/>
    <m/>
    <m/>
    <m/>
    <m/>
    <m/>
    <m/>
    <m/>
    <m/>
    <m/>
    <m/>
    <m/>
    <m/>
    <m/>
    <m/>
    <m/>
    <m/>
    <m/>
    <m/>
    <m/>
    <m/>
    <m/>
    <m/>
    <m/>
    <s v="N"/>
    <s v="NA "/>
    <m/>
    <m/>
    <m/>
    <m/>
    <m/>
    <s v="N"/>
    <m/>
    <m/>
    <s v="TRBN"/>
    <s v="TIM BAUER, 501/301.2053"/>
    <s v="NA "/>
    <m/>
    <s v=" "/>
    <x v="322"/>
    <s v="09:57:00"/>
    <n v="44230"/>
    <s v="09:43:00"/>
    <s v="FAS"/>
    <s v="N"/>
    <s v="Y"/>
    <n v="1246883"/>
    <s v="21-0021277"/>
    <m/>
    <s v="T005208049, T005208135 "/>
    <n v="120496459"/>
    <m/>
    <m/>
    <m/>
    <s v=" "/>
    <x v="0"/>
    <x v="1"/>
    <s v="N"/>
    <s v="N"/>
    <s v="N"/>
    <s v=" Duplicate of index # 232.  On February 3rd, 2021 at 9:44, a PG&amp;E Troubleman was dispatched to Oakland J 1118, 12kV Distribution Circuit on 81st and International Blvd, in Oakland in response to a pole fire and reports of an explosion. The pole fire caused the top of the pole to break and resulted in an outage and wires down. Initial analysis indicates a switch failure caused the ignition. The ensuing fire was limited to the pole and the fire was suppressed by Oakland fire department. A PG&amp;E crew completed replacement of the riser, switch, pole, pot heads and cable on February 4th 2021.  "/>
    <s v="PG&amp;E"/>
    <s v="Other"/>
    <s v="PG&amp;E Pole"/>
    <s v="D"/>
    <s v="D"/>
    <s v="Structure-PG&amp;E only"/>
    <s v="POLE TOP"/>
    <m/>
    <m/>
    <m/>
    <m/>
    <s v="Duplicate"/>
    <m/>
    <m/>
    <s v="Y"/>
    <s v="Overhead"/>
    <x v="0"/>
    <s v="Switch"/>
    <s v="POLE, SWITCH"/>
    <n v="104024935"/>
    <s v=" "/>
    <x v="0"/>
    <n v="37.755919217600002"/>
    <n v="-122.1810551768"/>
    <s v="Alameda"/>
    <s v="OAKLAND J 1118"/>
    <n v="12000"/>
    <s v="OAKLAND J 1118CB"/>
    <x v="0"/>
    <s v="Oakland FD"/>
    <s v="Urban"/>
    <s v="Fire-resistive fuel bed"/>
    <s v="Concrete"/>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232"/>
    <s v="S7RM"/>
    <s v="3 - QC Complete"/>
    <n v="44312"/>
    <n v="44617"/>
    <s v="FAS states an explosion occurred leading to the pole top shearing off. Does not state cause of explosion or fire that eventually caused pole to shear off. Going to contact Tman for cause. T-man contacted on 4/26/2021 reqarding cause of fire.  "/>
    <s v="\\fxshare-nas05\quotashare-fs01\ESA\5 - Ignition Tracking\2021_Ignition_QC_Folders\20210203_1246883_21-0021277_nan_T005208049"/>
    <s v=" "/>
    <m/>
    <m/>
    <m/>
    <m/>
    <m/>
    <s v="Not In Scope"/>
    <m/>
    <m/>
    <m/>
    <m/>
    <m/>
    <m/>
    <m/>
    <m/>
    <m/>
    <m/>
    <m/>
    <m/>
    <m/>
    <m/>
    <m/>
    <m/>
    <m/>
    <m/>
    <m/>
    <m/>
    <m/>
    <m/>
    <m/>
    <m/>
    <m/>
    <m/>
    <m/>
    <m/>
    <m/>
    <m/>
    <m/>
    <m/>
    <m/>
    <m/>
    <m/>
    <m/>
    <m/>
    <m/>
    <m/>
    <s v="Y"/>
    <n v="44312"/>
    <n v="44312"/>
    <s v="TRBN"/>
    <s v="TRBN@pge.com"/>
    <s v="Said cause of fire was tracking due to dirt and moisture. "/>
    <m/>
    <s v=" "/>
    <x v="322"/>
    <s v="09:43:00"/>
    <n v="44230"/>
    <s v="09:43:00"/>
    <s v="FAS"/>
    <s v="Y"/>
    <s v="N"/>
    <n v="1246883"/>
    <s v="21-0021277"/>
    <m/>
    <s v="T005208049,  T005208135 , T005208033"/>
    <n v="120496459"/>
    <m/>
    <m/>
    <m/>
    <s v=" "/>
    <x v="0"/>
    <x v="0"/>
    <s v="N"/>
    <s v="N"/>
    <s v="N"/>
    <s v="On February 3rd, 2021 at 09:43 hours, a PG &amp; E Troubleman was dispatched to the Oakland J 1118 12KV Distribution circuit near 81st Ave. and International Blvd. in the City of Oakland in response to a report of an explosion with wire down, an outage and a pole top fire.  The ensuing fire was confined to PG &amp; E assets, was 1 Meter &lt; 3 Meters in size and was suppressed by the Oakland Fire Department.  According to the responding troubleman, there have been multiple previous fires at this pole and the pole top finally burned off after this current ignition.   Initial analysis indicates that the pole top burned off along with switch 1570.  According to the Troubleman the cause of this ignition was tracking over due to dirt and moisture.   On 2/4/2021 at PG &amp; E crew replaced the pole, an overhead switch, overhead wire, in-line riser and  replaced the potheads and re-installed the cable.  "/>
    <s v="PG&amp;E"/>
    <s v="Other"/>
    <s v="Pole "/>
    <s v="D"/>
    <s v="D"/>
    <s v="Structure-PG&amp;E only"/>
    <s v="Top of Pole"/>
    <m/>
    <m/>
    <m/>
    <m/>
    <s v="Contamination"/>
    <s v="Contamination"/>
    <s v="Tracking"/>
    <s v="Y"/>
    <s v="Overhead"/>
    <x v="0"/>
    <s v="Insulator"/>
    <s v="Pole, Riser, potheads, cable"/>
    <n v="40524520"/>
    <s v=" "/>
    <x v="0"/>
    <n v="37.755919217600002"/>
    <n v="-122.1810551768"/>
    <s v="Alameda"/>
    <s v="OAKLAND J 1118"/>
    <n v="12000"/>
    <m/>
    <x v="0"/>
    <s v="Oakland FD"/>
    <s v="Urban"/>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228"/>
    <s v="TLAL"/>
    <s v="3 - QC Complete"/>
    <n v="44274"/>
    <n v="44617"/>
    <s v="No pics as advised by TMan via phone on 03/19/21; On February 3, 2021 at 2016 hours, a PG&amp;E Troubleman patrolled the Stanislaus 1702 17kV Distribution Circuit number 162821702, in the Tier 3 State Responsibility area near 2035 Jerrilyn Drive in Arnold. He went out to investigate the buzzing wire disturbance and the report of a small self-extinguished pole fire contained to the structure. Upon further review, he observed the fuse L5141 arcing. He reclosed it and the arcing stopped and the power was okay. Initial analysis indicates the fuse failed and that there was a heavy snow storm approximately a week prior, which resulted in downed trees and limbs, broken equipment, and excess moisture on the lines. A nearby replacement 15 KVA transformer was installed the same day (Reference EC tag 120483055). All the repairs were completed and the line was returned to service on February 3, 2021. This ignition did not meet the reporting criteria, because it didn't burn material other than PG&amp;E assets and the fire was not greater than one linear meter. This information is preliminary."/>
    <s v="\\fxshare-nas05\quotashare-fs01\ESA\5 - Ignition Tracking\2021_Ignition_QC_Folders\20210203_nan_nan_nan_T005208690"/>
    <s v=" "/>
    <m/>
    <s v="TLAL"/>
    <s v="Create Time, OIS Added"/>
    <n v="44274"/>
    <m/>
    <s v="Not In Scope"/>
    <m/>
    <m/>
    <m/>
    <m/>
    <m/>
    <m/>
    <m/>
    <m/>
    <m/>
    <m/>
    <m/>
    <m/>
    <m/>
    <m/>
    <m/>
    <m/>
    <m/>
    <m/>
    <m/>
    <m/>
    <m/>
    <m/>
    <m/>
    <m/>
    <m/>
    <m/>
    <m/>
    <m/>
    <m/>
    <m/>
    <m/>
    <m/>
    <m/>
    <m/>
    <m/>
    <m/>
    <m/>
    <m/>
    <m/>
    <m/>
    <m/>
    <m/>
    <m/>
    <m/>
    <m/>
    <m/>
    <s v=" "/>
    <x v="322"/>
    <s v="20:06:00"/>
    <m/>
    <m/>
    <s v="FAS"/>
    <s v="Y"/>
    <s v="N"/>
    <s v="TR7156351"/>
    <m/>
    <m/>
    <s v="T005208690"/>
    <m/>
    <m/>
    <m/>
    <s v="NO PHOTO"/>
    <s v=" "/>
    <x v="0"/>
    <x v="0"/>
    <s v="N"/>
    <s v="N"/>
    <s v="N"/>
    <s v="On February 3, 2021 at 2016 hours, a PG&amp;E Troubleman patrolled the Stanislaus 1702 17kV Distribution Circuit number 162821702, in the Tier 3 State Responsibility area near 2035 Jerrilyn Drive in Arnold. He went out to investigate the buzzing wire disturbance and the report of a small self-extinguished pole fire contained to the structure. Upon further review, he heard the door buzzing and observed the fuse L5141 arcing. He reclosed it and the arcing stopped and the power was okay. Initial analysis indicates the fuse failed and that there was a heavy snow storm approximately a week prior, which resulted in downed trees and limbs, broken equipment, and excess moisture on the lines. A nearby replacement 15 KVA transformer was installed the same day (Reference EC tag 120483055). All the repairs were completed and the line was returned to service on February 3, 2021. This ignition did not meet the reporting criteria, because it didn't burn material other than PG&amp;E assets and the fire was not greater than one linear meter. This information is preliminary."/>
    <s v="PG&amp;E"/>
    <s v="Other"/>
    <s v="Pole"/>
    <s v="D"/>
    <s v="D"/>
    <s v="Structure-only"/>
    <m/>
    <m/>
    <m/>
    <m/>
    <m/>
    <s v="Equipment - PG&amp;E"/>
    <s v="All types of equipment / facility failure"/>
    <s v="Fuse failure - all"/>
    <s v="N"/>
    <s v="Overhead"/>
    <x v="0"/>
    <s v="Fuse"/>
    <s v="Fuse"/>
    <n v="162821702"/>
    <s v=" "/>
    <x v="2"/>
    <n v="38.2469029397"/>
    <n v="-120.3460597357"/>
    <s v="Calaveras"/>
    <s v="STANISLAUS 1702 "/>
    <n v="17000"/>
    <m/>
    <x v="0"/>
    <s v="Self Extinguished"/>
    <s v="Conifer Forest"/>
    <m/>
    <m/>
    <s v="N"/>
    <m/>
    <m/>
    <n v="345"/>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107"/>
    <s v="S7RM"/>
    <s v="3 - QC Complete"/>
    <n v="44294"/>
    <n v="44617"/>
    <s v="A transmission overhead with Distribution underbuild pole on the TEJON-LEBEC 70kV circuit broke and fell to ground due to third party vehicle contact. The contact from object resulted in a small grass fire just off of I-5. The ensuing fire was 3 meter - 0.25 acre in size. CAP # 000120498482; 3/25 - No photos found in preliminary search and marked in column AB."/>
    <s v="\\fxshare-nas05\quotashare-fs01\ESA\5 - Ignition Tracking\2021_Ignition_QC_Folders\20210203_nan_nan_T21-004552_nan"/>
    <s v=" "/>
    <m/>
    <m/>
    <m/>
    <m/>
    <m/>
    <s v="Not In Scope"/>
    <m/>
    <m/>
    <m/>
    <m/>
    <m/>
    <m/>
    <m/>
    <m/>
    <m/>
    <m/>
    <m/>
    <m/>
    <m/>
    <m/>
    <m/>
    <m/>
    <m/>
    <m/>
    <m/>
    <m/>
    <m/>
    <m/>
    <m/>
    <m/>
    <m/>
    <m/>
    <m/>
    <m/>
    <m/>
    <m/>
    <m/>
    <m/>
    <m/>
    <m/>
    <m/>
    <m/>
    <m/>
    <m/>
    <m/>
    <m/>
    <m/>
    <m/>
    <m/>
    <m/>
    <m/>
    <m/>
    <s v=" "/>
    <x v="322"/>
    <s v="16:13:00"/>
    <n v="44230"/>
    <s v="16:15:00"/>
    <s v="Trans-Sub Email"/>
    <s v="N"/>
    <s v="N"/>
    <n v="1247327"/>
    <s v="21-0021506"/>
    <s v="T21-004552"/>
    <m/>
    <s v="120498428, 120498445, 120498953"/>
    <m/>
    <m/>
    <s v="PG&amp;E_107_ignition_20210203_1.jpg"/>
    <s v=" "/>
    <x v="1"/>
    <x v="0"/>
    <s v="Y"/>
    <s v="Y"/>
    <s v="N"/>
    <s v="On Febuary 3rd, 2021 at 16:13 hrs. PG &amp;E became aware that the Tejon-Lebec 70 KV Transmission circuit sustanined a forced trouble outage.  Initial analysis indicates that a semi tractor-trailer traveling NorthBound on Interstate I-5 South of Grapevine Road in the City of Arvin, Ca. left the highway, went through a barbwire fence and hit a Transmission overhead with distribution Underbuild pole on the Tejon-Lebec 70KV circuit.  The contact from the semi-truck caused the pole to fall to the ground.  There were two ensuing,  small grass fires approximately 200 feet apart which were both extinguished by the Kern County Fire Department.  The driver of the semi-truck was uninjured.  This incident caused sustained interruptions to the Rose (1), Pacific pipeline (1), Grapevine (1), Castaic (1) and Lebec (1)circuits.  A PG &amp;E Troubleman responded on 2/3/2021 @ 17:29 hrs.  The troublman and a crew replaced NG Pole 4/90 on the Rose JCT to Pacific Pipeline JCT section.  On 2/4/2021 @ 03:34 hrs, the following lines were returned to service:  Rose (1), Pacific Pipeline (1), Grapevine (1), Castaic (1) and Lebec (1.)  All information is preliminary.  "/>
    <s v="PG&amp;E"/>
    <s v="Vegetation"/>
    <m/>
    <s v="T"/>
    <s v="T"/>
    <s v="&lt;0.25"/>
    <m/>
    <m/>
    <m/>
    <m/>
    <m/>
    <s v="Contact - 3rd Party"/>
    <s v="Contact from object"/>
    <s v="Vehicle contact"/>
    <s v="N"/>
    <s v="Overhead"/>
    <x v="4"/>
    <s v="Conductor - Transmission"/>
    <s v="pole"/>
    <s v="100197893, 100223410"/>
    <s v=" "/>
    <x v="0"/>
    <n v="34.957112000000002"/>
    <n v="-118.935705"/>
    <s v="Kern"/>
    <s v="TEJON-LEBEC - 70kV"/>
    <n v="70000"/>
    <m/>
    <x v="0"/>
    <s v="Kern County FD"/>
    <s v="Urban"/>
    <m/>
    <m/>
    <s v="N"/>
    <m/>
    <m/>
    <m/>
    <m/>
    <s v="N"/>
    <s v="N"/>
    <m/>
    <m/>
    <s v="2021-02-05"/>
    <m/>
    <m/>
    <m/>
    <m/>
    <m/>
    <m/>
    <m/>
    <m/>
    <m/>
    <m/>
    <m/>
    <m/>
    <m/>
    <m/>
    <m/>
    <m/>
    <m/>
    <m/>
    <m/>
    <s v="  "/>
    <s v="KERN"/>
    <s v="KERN"/>
    <m/>
    <m/>
    <m/>
    <n v="9743704"/>
    <m/>
    <m/>
    <m/>
    <m/>
    <m/>
    <m/>
    <m/>
    <m/>
    <m/>
    <m/>
    <m/>
    <m/>
    <m/>
    <m/>
    <m/>
    <m/>
    <m/>
    <m/>
    <m/>
    <m/>
    <m/>
    <m/>
    <m/>
    <m/>
    <m/>
    <m/>
    <m/>
    <m/>
    <m/>
    <m/>
    <m/>
    <m/>
    <m/>
    <m/>
    <m/>
    <m/>
    <m/>
    <m/>
    <m/>
    <m/>
    <m/>
    <m/>
    <m/>
    <m/>
    <m/>
    <s v="  "/>
    <m/>
    <m/>
    <m/>
    <m/>
    <m/>
    <m/>
    <m/>
    <m/>
    <m/>
    <m/>
    <m/>
    <m/>
    <m/>
    <m/>
    <m/>
    <m/>
    <m/>
    <m/>
    <m/>
    <m/>
    <m/>
    <m/>
    <m/>
    <m/>
    <m/>
    <m/>
    <m/>
    <m/>
    <m/>
    <m/>
    <m/>
    <m/>
    <m/>
    <m/>
    <m/>
    <m/>
    <m/>
    <m/>
    <m/>
    <m/>
    <m/>
    <m/>
    <m/>
    <m/>
    <m/>
    <m/>
    <m/>
  </r>
  <r>
    <n v="106"/>
    <s v="AGFC"/>
    <s v="3 - QC Complete"/>
    <n v="44231"/>
    <n v="44617"/>
    <s v="Duplicate of index # 105. Structure fire, not attributable to PG&amp;E. Service disconnect."/>
    <s v="\\fxshare-nas05\quotashare-fs01\ESA\5 - Ignition Tracking\2021_Ignition_QC_Folders\20210203_nan_nan_nan_3580377177"/>
    <s v=" "/>
    <m/>
    <m/>
    <m/>
    <m/>
    <m/>
    <s v="Not In Scope"/>
    <m/>
    <m/>
    <m/>
    <m/>
    <m/>
    <m/>
    <m/>
    <m/>
    <m/>
    <m/>
    <m/>
    <m/>
    <m/>
    <m/>
    <m/>
    <m/>
    <m/>
    <m/>
    <m/>
    <m/>
    <m/>
    <m/>
    <m/>
    <m/>
    <m/>
    <m/>
    <m/>
    <m/>
    <m/>
    <m/>
    <m/>
    <m/>
    <m/>
    <m/>
    <m/>
    <m/>
    <m/>
    <m/>
    <m/>
    <m/>
    <m/>
    <m/>
    <m/>
    <m/>
    <m/>
    <m/>
    <s v=" "/>
    <x v="322"/>
    <s v="07:10:00"/>
    <m/>
    <m/>
    <s v="FAS"/>
    <s v="N"/>
    <s v="Y"/>
    <m/>
    <m/>
    <m/>
    <n v="3580377177"/>
    <m/>
    <m/>
    <m/>
    <m/>
    <s v=" "/>
    <x v="0"/>
    <x v="1"/>
    <s v="N"/>
    <s v="N"/>
    <s v="N"/>
    <s v="Duplicate of index # 105. Structure fire, not attributable to PG&amp;E. Service disconnect."/>
    <s v="Not PG&amp;E"/>
    <s v="Building"/>
    <m/>
    <m/>
    <m/>
    <s v="Structure-only"/>
    <m/>
    <m/>
    <m/>
    <m/>
    <m/>
    <s v="Duplicate"/>
    <m/>
    <m/>
    <m/>
    <s v="Overhead"/>
    <x v="1"/>
    <m/>
    <m/>
    <m/>
    <s v=" "/>
    <x v="1"/>
    <n v="38.973062799999987"/>
    <n v="-122.8257114"/>
    <s v="Lake"/>
    <s v="KONOCTI 1102 "/>
    <n v="12000"/>
    <m/>
    <x v="0"/>
    <s v="Kelseyville FD 707-279-4268"/>
    <s v="Hardwood Woodland"/>
    <m/>
    <m/>
    <s v="N"/>
    <m/>
    <m/>
    <n v="175"/>
    <m/>
    <s v="N"/>
    <s v="N"/>
    <m/>
    <m/>
    <s v="2021-02-05"/>
    <m/>
    <m/>
    <m/>
    <m/>
    <m/>
    <m/>
    <m/>
    <m/>
    <m/>
    <m/>
    <m/>
    <m/>
    <m/>
    <m/>
    <m/>
    <m/>
    <m/>
    <m/>
    <m/>
    <s v="  "/>
    <s v="NORTH COAST"/>
    <s v="LAKEPORT 01"/>
    <s v="07:10"/>
    <n v="44230"/>
    <m/>
    <n v="3580377177"/>
    <n v="5613"/>
    <s v="SINGLE SPRINGS RD"/>
    <s v="KELSEYVILLE"/>
    <n v="38.973173000000003"/>
    <n v="-122.825497"/>
    <s v="W7TEST7"/>
    <s v="THORNTON, ELLIS"/>
    <n v="43311102"/>
    <s v="20210203 07:25"/>
    <n v="1121"/>
    <n v="1"/>
    <s v="disconnected service to this premmis dur to structure fire. only damage to this pge assets were melted meters and melted service drop. i made safe "/>
    <s v="Y"/>
    <m/>
    <m/>
    <m/>
    <n v="38.973062799999987"/>
    <n v="-122.8257114"/>
    <m/>
    <s v="kelseyville fd 707-279-4268"/>
    <m/>
    <s v="N"/>
    <s v="Y"/>
    <s v="Y"/>
    <s v="Clear"/>
    <m/>
    <s v="Vehicle"/>
    <m/>
    <s v="Calm"/>
    <m/>
    <s v="Unknown"/>
    <m/>
    <s v="Structure Only"/>
    <m/>
    <s v="Fire Dept"/>
    <m/>
    <s v="Overhead"/>
    <m/>
    <s v="N"/>
    <m/>
    <m/>
    <m/>
    <m/>
    <m/>
    <m/>
    <s v="  "/>
    <m/>
    <m/>
    <m/>
    <m/>
    <m/>
    <m/>
    <m/>
    <m/>
    <m/>
    <m/>
    <m/>
    <m/>
    <m/>
    <m/>
    <m/>
    <m/>
    <m/>
    <m/>
    <m/>
    <m/>
    <m/>
    <m/>
    <m/>
    <m/>
    <m/>
    <m/>
    <m/>
    <m/>
    <m/>
    <m/>
    <m/>
    <m/>
    <m/>
    <m/>
    <m/>
    <m/>
    <m/>
    <m/>
    <m/>
    <m/>
    <m/>
    <m/>
    <m/>
    <m/>
    <m/>
    <m/>
    <m/>
  </r>
  <r>
    <n v="105"/>
    <s v="AGFC"/>
    <s v="3 - QC Complete"/>
    <n v="44231"/>
    <n v="44617"/>
    <s v="Structure fire, not attributable to PG&amp;E. Service disconnnect."/>
    <s v="\\fxshare-nas05\quotashare-fs01\ESA\5 - Ignition Tracking\2021_Ignition_QC_Folders\20210203_nan_nan_nan_3587157400"/>
    <s v=" "/>
    <m/>
    <m/>
    <m/>
    <m/>
    <m/>
    <s v="Not In Scope"/>
    <m/>
    <m/>
    <m/>
    <m/>
    <m/>
    <m/>
    <m/>
    <m/>
    <m/>
    <m/>
    <m/>
    <m/>
    <m/>
    <m/>
    <m/>
    <m/>
    <m/>
    <m/>
    <m/>
    <m/>
    <m/>
    <m/>
    <m/>
    <m/>
    <m/>
    <m/>
    <m/>
    <m/>
    <m/>
    <m/>
    <m/>
    <m/>
    <m/>
    <m/>
    <m/>
    <m/>
    <m/>
    <m/>
    <m/>
    <m/>
    <m/>
    <m/>
    <m/>
    <m/>
    <m/>
    <m/>
    <s v=" "/>
    <x v="322"/>
    <s v="06:44:00"/>
    <m/>
    <m/>
    <s v="FAS"/>
    <s v="N"/>
    <s v="N"/>
    <m/>
    <m/>
    <m/>
    <n v="3587157400"/>
    <m/>
    <m/>
    <m/>
    <m/>
    <s v=" "/>
    <x v="0"/>
    <x v="1"/>
    <s v="N"/>
    <s v="N"/>
    <s v="N"/>
    <s v="Structure fire, not attributable to PG&amp;E. Service disconnnect."/>
    <s v="Not PG&amp;E"/>
    <s v="Building"/>
    <m/>
    <m/>
    <m/>
    <s v="&lt;0.25"/>
    <m/>
    <m/>
    <m/>
    <m/>
    <m/>
    <s v="Other Fire: Non-PG&amp;E related"/>
    <m/>
    <m/>
    <m/>
    <s v="Overhead"/>
    <x v="1"/>
    <m/>
    <m/>
    <m/>
    <s v=" "/>
    <x v="1"/>
    <n v="39.973062799999987"/>
    <n v="-122.8257114"/>
    <s v="Lake"/>
    <s v="KONOCTI 1102 "/>
    <n v="12000"/>
    <m/>
    <x v="0"/>
    <s v="Kelseyville FD 707-279-4268"/>
    <s v="Hardwood Forest"/>
    <m/>
    <m/>
    <s v="Y"/>
    <s v="August Complex North Zone 2020"/>
    <m/>
    <n v="165"/>
    <m/>
    <s v="N"/>
    <s v="N"/>
    <m/>
    <m/>
    <s v="2021-02-05"/>
    <m/>
    <m/>
    <m/>
    <m/>
    <m/>
    <m/>
    <m/>
    <m/>
    <m/>
    <m/>
    <m/>
    <m/>
    <m/>
    <m/>
    <m/>
    <m/>
    <m/>
    <m/>
    <m/>
    <s v="  "/>
    <s v="NORTH COAST"/>
    <s v="LAKEPORT 01"/>
    <s v="06:44"/>
    <n v="44230"/>
    <m/>
    <n v="3587157400"/>
    <n v="5613"/>
    <s v="SINGLE SPRINGS RD APT"/>
    <s v="KELSEYVILLE"/>
    <n v="38.973173000000003"/>
    <n v="-122.825497"/>
    <s v="W7TEST7"/>
    <s v="THORNTON, ELLIS"/>
    <n v="43311102"/>
    <s v="20210203 07:21"/>
    <n v="1121"/>
    <n v="1"/>
    <s v="cut power to this building with two meters due to structure fire."/>
    <s v="Y"/>
    <m/>
    <m/>
    <m/>
    <n v="39.973062799999987"/>
    <n v="-122.8257114"/>
    <m/>
    <s v="kelseyville fd 707-279-4268"/>
    <m/>
    <s v="N"/>
    <s v="Y"/>
    <s v="Y"/>
    <s v="Clear"/>
    <m/>
    <s v="Structures"/>
    <m/>
    <s v="Calm"/>
    <m/>
    <s v="Unknown"/>
    <m/>
    <s v="Structure Only"/>
    <m/>
    <s v="Fire Dept"/>
    <m/>
    <s v="Overhead"/>
    <m/>
    <s v="N"/>
    <m/>
    <m/>
    <m/>
    <m/>
    <m/>
    <m/>
    <s v="  "/>
    <m/>
    <m/>
    <m/>
    <m/>
    <m/>
    <m/>
    <m/>
    <m/>
    <m/>
    <m/>
    <m/>
    <m/>
    <m/>
    <m/>
    <m/>
    <m/>
    <m/>
    <m/>
    <m/>
    <m/>
    <m/>
    <m/>
    <m/>
    <m/>
    <m/>
    <m/>
    <m/>
    <m/>
    <m/>
    <m/>
    <m/>
    <m/>
    <m/>
    <m/>
    <m/>
    <m/>
    <m/>
    <m/>
    <m/>
    <m/>
    <m/>
    <m/>
    <m/>
    <m/>
    <m/>
    <m/>
    <m/>
  </r>
  <r>
    <n v="104"/>
    <s v="S7RM"/>
    <s v="3 - QC Complete"/>
    <n v="44307"/>
    <n v="44617"/>
    <s v="Two pot bank pole caught fire at secondary X-arm UAB and tracked to bracket arms. Both TXs NG, 50/10 ODB. Reframe pole and replace bank.  Secondary X-arm is one way DE with #4 str Cu and 4 services.  Primary arm good #6 Sol Cu. Check to see if tracking caused this ignition."/>
    <s v="\\fxshare-nas05\quotashare-fs01\ESA\5 - Ignition Tracking\2021_Ignition_QC_Folders\20210202_1246592_21-0021122_nan_T005207640"/>
    <s v=" "/>
    <m/>
    <s v="S7RM"/>
    <s v="Failure sub-driver changed from Transformer failure to tracking"/>
    <n v="44320"/>
    <m/>
    <s v="Not In Scope"/>
    <m/>
    <m/>
    <m/>
    <m/>
    <m/>
    <m/>
    <m/>
    <m/>
    <m/>
    <m/>
    <m/>
    <m/>
    <m/>
    <m/>
    <m/>
    <m/>
    <m/>
    <m/>
    <m/>
    <m/>
    <m/>
    <m/>
    <m/>
    <m/>
    <m/>
    <m/>
    <m/>
    <m/>
    <m/>
    <m/>
    <m/>
    <m/>
    <s v="Y"/>
    <n v="44307"/>
    <m/>
    <s v="ACFD"/>
    <s v="Amy Noyes-Amy.Noyes@acgov.org"/>
    <m/>
    <m/>
    <m/>
    <m/>
    <m/>
    <m/>
    <m/>
    <m/>
    <m/>
    <s v=" "/>
    <x v="323"/>
    <s v="21:03:00"/>
    <n v="44229"/>
    <s v="21:22:00"/>
    <s v="FAS"/>
    <s v="N"/>
    <s v="N"/>
    <n v="1246592"/>
    <s v="21-0021122"/>
    <m/>
    <s v="T005207640"/>
    <n v="120495059"/>
    <m/>
    <m/>
    <m/>
    <s v=" "/>
    <x v="0"/>
    <x v="0"/>
    <s v="N"/>
    <s v="N"/>
    <s v="N"/>
    <s v="On Febuary 2nd, 2021 at 21:02 hrs. a PG &amp; E Troubleman was dispatched to the Castro Valley 1104 overhead circuit near Castro Valley Blvd. and San Carlos Ave. in the City of Castro Valley in response to a report of a blown transformer and subsequent pole fire.  Initial Analysis indicates that according to the responding Troubleman, this ignition most likely occured as a result of tracking after a light rain and the ensuing fire was confined to the secondary arm and the TX bussing-the transformer itself was never on fire,  was &lt;3 meters in size and it did not spread past the pole.   The Troubleman made repairs on 2/2/2021 including replacing the primary cross arm and cutouts at the crossarm.  Service was restored on 2/3/2021 at 05:43 hrs.  "/>
    <s v="PG&amp;E"/>
    <s v="Other"/>
    <s v="Crossarm"/>
    <s v="D"/>
    <s v="D"/>
    <s v="Structure-PG&amp;E only"/>
    <s v="Confined to Pole. "/>
    <m/>
    <m/>
    <m/>
    <m/>
    <s v="Contamination"/>
    <s v="Contamination"/>
    <s v="Tracking"/>
    <s v="Y"/>
    <s v="Overhead"/>
    <x v="2"/>
    <s v="Transformer"/>
    <s v="crossarm, cutout, pole bolt"/>
    <m/>
    <s v=" "/>
    <x v="0"/>
    <n v="37.694159999999997"/>
    <n v="-122.0893883"/>
    <s v="Alameda"/>
    <s v="CASTRO VALLEY 1104"/>
    <s v="0 - 750"/>
    <m/>
    <x v="0"/>
    <s v="ALCO FD"/>
    <s v="Urban"/>
    <m/>
    <m/>
    <s v="N"/>
    <m/>
    <m/>
    <m/>
    <m/>
    <s v="N"/>
    <s v="N"/>
    <m/>
    <m/>
    <s v="2021-02-05"/>
    <m/>
    <m/>
    <m/>
    <m/>
    <m/>
    <m/>
    <m/>
    <m/>
    <m/>
    <m/>
    <m/>
    <m/>
    <m/>
    <m/>
    <m/>
    <m/>
    <m/>
    <m/>
    <m/>
    <s v="  "/>
    <s v="MISSION"/>
    <s v="HAYWARD 02"/>
    <s v="21:03"/>
    <n v="44229"/>
    <n v="1246592"/>
    <s v="T005207640"/>
    <n v="2536"/>
    <s v="SAN CARLOS AVE"/>
    <s v="CASTRO VALLE"/>
    <n v="37.692689999999999"/>
    <n v="-122.08972"/>
    <s v="M2TJJSX"/>
    <s v="STEWART, JOHN"/>
    <n v="14091104"/>
    <s v="20210202 22:05"/>
    <n v="9002"/>
    <m/>
    <s v="Pole fire. Two pot bank pole caught fire at secondary X-arm UAB and tracked to bracket arms. Both TXs NG, 50/10 ODB. Reframe pole and replace bank.  Secondary X-arm is one way DE with #4 str Cu and 4 services.  Primary arm good #6 Sol Cu."/>
    <s v="Y"/>
    <m/>
    <m/>
    <s v="37.6941600,-122.0893883,50.000000,3D"/>
    <m/>
    <m/>
    <m/>
    <s v="Alameda County Fire Dept"/>
    <n v="110144519"/>
    <s v="N"/>
    <s v="Y"/>
    <m/>
    <s v="Rain"/>
    <m/>
    <s v="PG&amp;E Only"/>
    <m/>
    <s v="Calm"/>
    <m/>
    <s v="PG&amp;E Equipment"/>
    <m/>
    <s v="Structure Only"/>
    <m/>
    <s v="Fire Dept"/>
    <m/>
    <s v="Overhead"/>
    <m/>
    <s v="N"/>
    <m/>
    <m/>
    <m/>
    <s v="FIRE, POLE"/>
    <s v="TRANSFORMER (OH)"/>
    <s v="N"/>
    <s v="  "/>
    <s v="Unplanned"/>
    <s v="Mission"/>
    <s v="Hayward"/>
    <s v="014091104, CASTRO VALLEY-1104"/>
    <s v="21-0021122"/>
    <s v="Unplanned"/>
    <s v="Clear;32-90F"/>
    <s v="561"/>
    <s v="24173"/>
    <s v="NO"/>
    <s v="Force Out"/>
    <s v="Sustained"/>
    <s v="No"/>
    <s v="MR483"/>
    <s v="OH"/>
    <s v="Switch"/>
    <s v="1246592"/>
    <s v="Transformer (OH), Failed/Faulted"/>
    <m/>
    <s v="02/02/21 21:52"/>
    <m/>
    <s v="2475 Castro Valley Blvd"/>
    <s v="STEWART 925-595-1121 *3681: 2516 San Carlos Ave"/>
    <m/>
    <m/>
    <m/>
    <s v="No"/>
    <s v="Equipment Failure/Involved, Fire, pole"/>
    <m/>
    <s v="No"/>
    <m/>
    <m/>
    <s v="ZJB1"/>
    <s v="Distribution Circuit"/>
    <s v="BJF5"/>
    <s v="02/02/21 20:59"/>
    <s v="Not Required"/>
    <s v="02/03/21 05:44"/>
    <m/>
    <s v="No"/>
    <s v="1602567"/>
    <s v="21-0021122"/>
    <m/>
    <m/>
    <m/>
    <m/>
    <m/>
  </r>
  <r>
    <n v="103"/>
    <s v="AGFC"/>
    <s v="3 - QC Complete"/>
    <n v="44231"/>
    <n v="44617"/>
    <s v="Structure fire, not attributable to PG&amp;E. Meter was already remotly shut off. Pulled and glassed. House was abandoned."/>
    <s v="\\fxshare-nas05\quotashare-fs01\ESA\5 - Ignition Tracking\2021_Ignition_QC_Folders\20210202_nan_nan_nan_7125464"/>
    <s v=" "/>
    <m/>
    <m/>
    <m/>
    <m/>
    <m/>
    <s v="Not In Scope"/>
    <m/>
    <m/>
    <m/>
    <m/>
    <m/>
    <m/>
    <m/>
    <m/>
    <m/>
    <m/>
    <m/>
    <m/>
    <m/>
    <m/>
    <m/>
    <m/>
    <m/>
    <m/>
    <m/>
    <m/>
    <m/>
    <m/>
    <m/>
    <m/>
    <m/>
    <m/>
    <m/>
    <m/>
    <m/>
    <m/>
    <m/>
    <m/>
    <m/>
    <m/>
    <m/>
    <m/>
    <m/>
    <m/>
    <m/>
    <m/>
    <m/>
    <m/>
    <m/>
    <m/>
    <m/>
    <m/>
    <s v=" "/>
    <x v="323"/>
    <s v="17:06:00"/>
    <m/>
    <m/>
    <s v="FAS"/>
    <s v="N"/>
    <s v="N"/>
    <m/>
    <m/>
    <m/>
    <n v="7125464"/>
    <m/>
    <m/>
    <m/>
    <m/>
    <s v=" "/>
    <x v="0"/>
    <x v="1"/>
    <s v="N"/>
    <s v="N"/>
    <s v="N"/>
    <s v="Structure fire, not attributable to PG&amp;E. Meter was already remotly shut off. Pulled and glassed. House was abandoned."/>
    <s v="Not PG&amp;E"/>
    <s v="Building"/>
    <m/>
    <m/>
    <m/>
    <s v="Structure-only"/>
    <m/>
    <m/>
    <m/>
    <m/>
    <m/>
    <s v="Other Fire: Non-PG&amp;E related"/>
    <m/>
    <m/>
    <m/>
    <s v="Overhead"/>
    <x v="1"/>
    <m/>
    <m/>
    <m/>
    <s v=" "/>
    <x v="0"/>
    <n v="37.519637000000003"/>
    <n v="-120.44051"/>
    <s v="Merced"/>
    <s v="MERCED FALLS 1102"/>
    <n v="12000"/>
    <m/>
    <x v="1"/>
    <s v="Merced County FD"/>
    <s v="Urban"/>
    <m/>
    <m/>
    <s v="N"/>
    <m/>
    <m/>
    <m/>
    <m/>
    <s v="N"/>
    <s v="N"/>
    <m/>
    <m/>
    <s v="2021-02-05"/>
    <m/>
    <m/>
    <m/>
    <m/>
    <m/>
    <m/>
    <m/>
    <m/>
    <m/>
    <m/>
    <m/>
    <m/>
    <m/>
    <m/>
    <m/>
    <m/>
    <m/>
    <m/>
    <m/>
    <s v="  "/>
    <s v="YOSEMITE"/>
    <s v="MERCED 02"/>
    <s v="17:06"/>
    <n v="44229"/>
    <m/>
    <n v="7125464"/>
    <s v="UNKNOWN"/>
    <s v="PREMISES DO NOT CHANGE"/>
    <s v="SNELLING"/>
    <n v="37.536180999999999"/>
    <n v="-120.447776"/>
    <s v="Y4TBAR9"/>
    <s v="REDDING, BLAKE"/>
    <m/>
    <s v="20210202 18:27"/>
    <n v="1121"/>
    <m/>
    <s v="structure fire mtr already remotly shut off pulled and glassed house was abandoned "/>
    <s v="Y"/>
    <m/>
    <m/>
    <m/>
    <n v="37.519637000000003"/>
    <n v="-120.44051"/>
    <s v="incident num 002492"/>
    <s v="merced co "/>
    <m/>
    <s v="N"/>
    <s v="N"/>
    <s v="N"/>
    <s v="Rain"/>
    <m/>
    <s v="Structures"/>
    <m/>
    <s v="Calm"/>
    <m/>
    <s v="Unknown"/>
    <m/>
    <s v="Structure Only"/>
    <m/>
    <s v="Fire Dept"/>
    <m/>
    <s v="Overhead"/>
    <m/>
    <s v="N"/>
    <m/>
    <m/>
    <m/>
    <m/>
    <m/>
    <m/>
    <s v="  "/>
    <m/>
    <m/>
    <m/>
    <m/>
    <m/>
    <m/>
    <m/>
    <m/>
    <m/>
    <m/>
    <m/>
    <m/>
    <m/>
    <m/>
    <m/>
    <m/>
    <m/>
    <m/>
    <m/>
    <m/>
    <m/>
    <m/>
    <m/>
    <m/>
    <m/>
    <m/>
    <m/>
    <m/>
    <m/>
    <m/>
    <m/>
    <m/>
    <m/>
    <m/>
    <m/>
    <m/>
    <m/>
    <m/>
    <m/>
    <m/>
    <m/>
    <m/>
    <m/>
    <m/>
    <m/>
    <m/>
    <m/>
  </r>
  <r>
    <n v="102"/>
    <s v="AGFC"/>
    <s v="3 - QC Complete"/>
    <n v="44231"/>
    <n v="44617"/>
    <s v="Structure fire, not attributable to PG&amp;E. PG&amp;E facilities de-energized at fuse 11716."/>
    <s v="\\fxshare-nas05\quotashare-fs01\ESA\5 - Ignition Tracking\2021_Ignition_QC_Folders\20210202_nan_nan_nan_5111488"/>
    <s v=" "/>
    <m/>
    <m/>
    <m/>
    <m/>
    <m/>
    <s v="Not In Scope"/>
    <m/>
    <m/>
    <m/>
    <m/>
    <m/>
    <m/>
    <m/>
    <m/>
    <m/>
    <m/>
    <m/>
    <m/>
    <m/>
    <m/>
    <m/>
    <m/>
    <m/>
    <m/>
    <m/>
    <m/>
    <m/>
    <m/>
    <m/>
    <m/>
    <m/>
    <m/>
    <m/>
    <m/>
    <m/>
    <m/>
    <m/>
    <m/>
    <m/>
    <m/>
    <m/>
    <m/>
    <m/>
    <m/>
    <m/>
    <m/>
    <m/>
    <m/>
    <m/>
    <m/>
    <m/>
    <m/>
    <s v=" "/>
    <x v="323"/>
    <s v="08:58:00"/>
    <m/>
    <m/>
    <s v="FAS"/>
    <s v="N"/>
    <s v="N"/>
    <m/>
    <m/>
    <m/>
    <n v="5111488"/>
    <m/>
    <m/>
    <m/>
    <m/>
    <s v=" "/>
    <x v="0"/>
    <x v="1"/>
    <s v="N"/>
    <s v="N"/>
    <s v="N"/>
    <s v="Structure fire, not attributable to PG&amp;E. PG&amp;E facilities de-energized at fuse 11716."/>
    <s v="Not PG&amp;E"/>
    <s v="Building"/>
    <m/>
    <m/>
    <m/>
    <s v="Structure-only"/>
    <m/>
    <m/>
    <m/>
    <m/>
    <m/>
    <s v="Other Fire: Non-PG&amp;E related"/>
    <m/>
    <m/>
    <m/>
    <s v="Overhead"/>
    <x v="1"/>
    <m/>
    <m/>
    <m/>
    <s v=" "/>
    <x v="0"/>
    <n v="37.6601967"/>
    <n v="-121.91162"/>
    <s v="Alameda"/>
    <s v="VINEYARD 2108 "/>
    <n v="21000"/>
    <m/>
    <x v="0"/>
    <s v="Pleasanton FD"/>
    <s v="Urban"/>
    <m/>
    <m/>
    <s v="Y"/>
    <s v="Ohlone 2020"/>
    <m/>
    <m/>
    <m/>
    <s v="N"/>
    <s v="N"/>
    <m/>
    <m/>
    <s v="2021-02-05"/>
    <m/>
    <m/>
    <m/>
    <m/>
    <m/>
    <m/>
    <m/>
    <m/>
    <m/>
    <m/>
    <m/>
    <m/>
    <m/>
    <m/>
    <m/>
    <m/>
    <m/>
    <m/>
    <m/>
    <s v="  "/>
    <s v="MISSION"/>
    <s v="LIVERMORE 03"/>
    <s v="08:58"/>
    <n v="44229"/>
    <m/>
    <n v="5111488"/>
    <s v="UNKNOWN"/>
    <s v="PREMISES DO NOT CHANGE"/>
    <s v="PLEASANTON"/>
    <n v="37.660390999999997"/>
    <n v="-121.86672299999999"/>
    <s v="M3TFXT2"/>
    <s v="TOBAR, FREDY"/>
    <m/>
    <s v="20210202 10:23"/>
    <n v="1101"/>
    <m/>
    <s v="old cabin on fire....pge facilities are de energize at fuses 11716...."/>
    <s v="Y"/>
    <m/>
    <m/>
    <s v="37.6601967,-121.9116200,113.300000,3D"/>
    <m/>
    <m/>
    <m/>
    <s v="pleasanton fire dept"/>
    <m/>
    <s v="N"/>
    <s v="Y"/>
    <s v="N"/>
    <s v="Rain"/>
    <m/>
    <s v="Private Land"/>
    <m/>
    <s v="Calm"/>
    <m/>
    <s v="3rd Party"/>
    <m/>
    <s v="3 meters - 0.25 Acres"/>
    <m/>
    <s v="Cal Fire"/>
    <m/>
    <s v="Overhead"/>
    <m/>
    <s v="N"/>
    <m/>
    <m/>
    <m/>
    <m/>
    <m/>
    <m/>
    <s v="  "/>
    <m/>
    <m/>
    <m/>
    <m/>
    <m/>
    <m/>
    <m/>
    <m/>
    <m/>
    <m/>
    <m/>
    <m/>
    <m/>
    <m/>
    <m/>
    <m/>
    <m/>
    <m/>
    <m/>
    <m/>
    <m/>
    <m/>
    <m/>
    <m/>
    <m/>
    <m/>
    <m/>
    <m/>
    <m/>
    <m/>
    <m/>
    <m/>
    <m/>
    <m/>
    <m/>
    <m/>
    <m/>
    <m/>
    <m/>
    <m/>
    <m/>
    <m/>
    <m/>
    <m/>
    <m/>
    <m/>
    <m/>
  </r>
  <r>
    <n v="101"/>
    <s v="AGFC"/>
    <s v="3 - QC Complete"/>
    <n v="44231"/>
    <n v="44617"/>
    <s v="Structure fire, not attributable to PG&amp;E. Service disconnect with no trouble found."/>
    <s v="\\fxshare-nas05\quotashare-fs01\ESA\5 - Ignition Tracking\2021_Ignition_QC_Folders\20210202_nan_nan_nan_840817146"/>
    <s v=" "/>
    <m/>
    <m/>
    <m/>
    <m/>
    <m/>
    <s v="Not In Scope"/>
    <m/>
    <m/>
    <m/>
    <m/>
    <m/>
    <m/>
    <m/>
    <m/>
    <m/>
    <m/>
    <m/>
    <m/>
    <m/>
    <m/>
    <m/>
    <m/>
    <m/>
    <m/>
    <m/>
    <m/>
    <m/>
    <m/>
    <m/>
    <m/>
    <m/>
    <m/>
    <m/>
    <m/>
    <m/>
    <m/>
    <m/>
    <m/>
    <m/>
    <m/>
    <m/>
    <m/>
    <m/>
    <m/>
    <m/>
    <m/>
    <m/>
    <m/>
    <m/>
    <m/>
    <m/>
    <m/>
    <s v=" "/>
    <x v="323"/>
    <s v="07:09:00"/>
    <m/>
    <m/>
    <s v="FAS"/>
    <s v="N"/>
    <s v="N"/>
    <m/>
    <m/>
    <m/>
    <n v="840817146"/>
    <m/>
    <m/>
    <m/>
    <m/>
    <s v=" "/>
    <x v="0"/>
    <x v="1"/>
    <s v="N"/>
    <s v="N"/>
    <s v="N"/>
    <s v="Structure fire, not attributable to PG&amp;E. Service disconnect with no trouble found."/>
    <s v="Not PG&amp;E"/>
    <s v="Building"/>
    <m/>
    <m/>
    <m/>
    <s v="Structure-only"/>
    <m/>
    <m/>
    <m/>
    <m/>
    <m/>
    <s v="Other Fire: Non-PG&amp;E related"/>
    <m/>
    <m/>
    <m/>
    <s v="Overhead"/>
    <x v="1"/>
    <m/>
    <m/>
    <m/>
    <s v=" "/>
    <x v="0"/>
    <n v="40.467418000000002"/>
    <n v="-122.28908699999999"/>
    <s v="Shasta"/>
    <s v="PANORAMA 1102 "/>
    <n v="12000"/>
    <m/>
    <x v="0"/>
    <s v="Anderson FD"/>
    <s v="Urban"/>
    <m/>
    <m/>
    <s v="N"/>
    <m/>
    <m/>
    <n v="246"/>
    <m/>
    <s v="N"/>
    <s v="N"/>
    <m/>
    <m/>
    <s v="2021-02-05"/>
    <m/>
    <m/>
    <m/>
    <m/>
    <m/>
    <m/>
    <m/>
    <m/>
    <m/>
    <m/>
    <m/>
    <m/>
    <m/>
    <m/>
    <m/>
    <m/>
    <m/>
    <m/>
    <m/>
    <s v="  "/>
    <s v="NORTH VALLEY"/>
    <s v="REDDING 03"/>
    <s v="07:09"/>
    <n v="44229"/>
    <m/>
    <n v="840817146"/>
    <n v="3344"/>
    <s v="THOMAS AVE"/>
    <s v="ANDERSON"/>
    <n v="40.467803000000004"/>
    <n v="-122.28967299999999"/>
    <s v="V8TCWC9"/>
    <s v="COLGATE, CALEM"/>
    <n v="103461102"/>
    <s v="20210202 08:35"/>
    <n v="1120"/>
    <m/>
    <s v="CUT AT POLE.  INSPECTION REQ PER FIRE DEPT."/>
    <s v="Y"/>
    <m/>
    <m/>
    <m/>
    <n v="40.467418000000002"/>
    <n v="-122.28908699999999"/>
    <m/>
    <s v="ANDERSON FD"/>
    <m/>
    <s v="N"/>
    <s v="Y"/>
    <s v="N"/>
    <s v="Rain"/>
    <m/>
    <s v="Structures"/>
    <m/>
    <s v="Calm"/>
    <m/>
    <s v="3rd Party"/>
    <m/>
    <s v="Structure Only"/>
    <m/>
    <s v="Fire Dept"/>
    <m/>
    <s v="Overhead"/>
    <m/>
    <s v="N"/>
    <m/>
    <m/>
    <m/>
    <m/>
    <m/>
    <m/>
    <s v="  "/>
    <m/>
    <m/>
    <m/>
    <m/>
    <m/>
    <m/>
    <m/>
    <m/>
    <m/>
    <m/>
    <m/>
    <m/>
    <m/>
    <m/>
    <m/>
    <m/>
    <m/>
    <m/>
    <m/>
    <m/>
    <m/>
    <m/>
    <m/>
    <m/>
    <m/>
    <m/>
    <m/>
    <m/>
    <m/>
    <m/>
    <m/>
    <m/>
    <m/>
    <m/>
    <m/>
    <m/>
    <m/>
    <m/>
    <m/>
    <m/>
    <m/>
    <m/>
    <m/>
    <m/>
    <m/>
    <m/>
    <m/>
  </r>
  <r>
    <n v="99"/>
    <s v="CFMD"/>
    <s v="3 - QC Complete"/>
    <n v="44371"/>
    <n v="44617"/>
    <s v="A camper that was below overhead lines caught fire and was found with lines on top of camper. It's unknown at this time if the line failed and ignited the camper or the camper caught fire first, causing the line to fall. A request for the fire report has been sent to Morgan Hill Fire Department. I was told this could take up to a week or two before a copy of sent over. Incident # SCU890 - Contact Anthony 408-842-3713. 408-779-2121 Santa Clara County Cal Fire. 3/18/21 cfmd - EC OH Tag written notes : repaired 1 span of wire (PM#44640533)(Equipment ID#100611717);3/23/21 called the Fire Prevention Bureau at 408-779-2121 -  LWOT (Pam, with an older out of office message) 3/25, per Pam at CALFire, complete form, return and she will check to see if the fire report is complete,  3/30 pics from Phil added to the folder 6/21/21 follow up with Pam re fire report; 6/21/21 follow up with Pam Temerand re fire report LWOT; 6/24 updated w fire report"/>
    <s v="\\fxshare-nas05\quotashare-fs01\ESA\5 - Ignition Tracking\2021_Ignition_QC_Folders\20210202_1245629_21-0020687_nan_T005206461"/>
    <s v=" "/>
    <m/>
    <m/>
    <m/>
    <m/>
    <m/>
    <s v="Not In Scope"/>
    <m/>
    <m/>
    <m/>
    <m/>
    <m/>
    <m/>
    <m/>
    <m/>
    <m/>
    <m/>
    <m/>
    <m/>
    <m/>
    <m/>
    <m/>
    <m/>
    <m/>
    <m/>
    <m/>
    <m/>
    <m/>
    <m/>
    <m/>
    <m/>
    <m/>
    <m/>
    <m/>
    <m/>
    <m/>
    <m/>
    <m/>
    <m/>
    <s v="Y"/>
    <n v="44280"/>
    <m/>
    <s v="Cal Fire"/>
    <s v="408-779-2121"/>
    <s v="pam.temmermand@fire.ca.gov"/>
    <n v="44368"/>
    <m/>
    <m/>
    <m/>
    <m/>
    <m/>
    <m/>
    <m/>
    <s v=" "/>
    <x v="323"/>
    <s v="00:25:00"/>
    <n v="44229"/>
    <s v="00:25:00"/>
    <s v="FAS"/>
    <s v="N"/>
    <s v="N"/>
    <n v="1245629"/>
    <s v="21-0020687"/>
    <m/>
    <s v="T005206461"/>
    <n v="120487608"/>
    <m/>
    <m/>
    <m/>
    <s v=" "/>
    <x v="0"/>
    <x v="1"/>
    <s v="N"/>
    <s v="N"/>
    <s v="N"/>
    <s v="On February 2, 2021 a troubleman was dispatched to the San Jose District, Llagas 2101 21kV Distribution Circuit at 770 Las Animas Ave in Gilroy. Initial analysis indicated that a camper that was below overhead lines, caught fire and was found with lines on top of the camper. It is unknown at this time if the line failed and ignited the camper or the camper caught fire first, causing the line to fall.  The emergency crew replaced 1 PHASE 1 SPAN OF #6 SOL CU on February 2nd. This information is preliminary."/>
    <s v="Unknown"/>
    <s v="Other"/>
    <s v="Conductor, connector"/>
    <m/>
    <s v="D"/>
    <s v="&lt;0.25"/>
    <s v="VEHICLE ONLY. "/>
    <m/>
    <m/>
    <m/>
    <m/>
    <s v="Unknown"/>
    <s v="All types of equipment / facility failure"/>
    <s v="Conductor failure-all"/>
    <m/>
    <s v="Overhead"/>
    <x v="1"/>
    <s v="Conductor - Primary"/>
    <s v="Conductor, connector "/>
    <m/>
    <s v=" "/>
    <x v="0"/>
    <n v="37.034010000000002"/>
    <n v="-121.56709669999999"/>
    <s v="Santa Clara"/>
    <s v="LLAGAS 2101"/>
    <n v="21000"/>
    <m/>
    <x v="1"/>
    <s v="CAL FIRE MORGAN HILL 408-779-6611"/>
    <s v="Barren/Other"/>
    <m/>
    <m/>
    <s v="N"/>
    <m/>
    <m/>
    <m/>
    <m/>
    <s v="N"/>
    <s v="N"/>
    <m/>
    <m/>
    <s v="2021-02-02"/>
    <m/>
    <m/>
    <m/>
    <m/>
    <m/>
    <m/>
    <m/>
    <m/>
    <m/>
    <m/>
    <m/>
    <m/>
    <m/>
    <m/>
    <m/>
    <m/>
    <m/>
    <m/>
    <m/>
    <s v="  "/>
    <s v="SAN JOSE"/>
    <s v="GILROY 02"/>
    <s v="00:25"/>
    <n v="44229"/>
    <n v="1245629"/>
    <s v="T005206461"/>
    <s v="UNKNOWN"/>
    <s v="770 LAS ANIMAS AVE"/>
    <s v="GILROY"/>
    <n v="37.033709999999999"/>
    <n v="-121.56793"/>
    <s v="J2TPJMR"/>
    <s v="MONTOYA, PHIL "/>
    <n v="83182101"/>
    <s v="20210202 02:12"/>
    <n v="9002"/>
    <m/>
    <s v="NEED CREW TO MAKE REPAIRS TO WIRE DOWN, LOAD SIDE OF C/O 4505. 1 PHASE/1 SPAN OF #6 SOL CU. INCIDENT #21-0330003G. "/>
    <s v="Y"/>
    <m/>
    <m/>
    <s v="37.0340100,-121.5670967,67.200000,3D"/>
    <m/>
    <m/>
    <s v="770 LAS ANIMAS AVE."/>
    <s v="CAL FIRE MORGAN HILL 408-779-6611"/>
    <m/>
    <s v="N"/>
    <s v="Y"/>
    <m/>
    <s v="Clear"/>
    <m/>
    <s v="Vehicle"/>
    <m/>
    <s v="Calm"/>
    <m/>
    <s v="Unknown"/>
    <m/>
    <s v="Other (Comments)"/>
    <s v="VEHICLE ONLY. "/>
    <s v="Cal Fire"/>
    <m/>
    <s v="Overhead"/>
    <m/>
    <s v="Y"/>
    <s v="DOWNED WIRE. INCIDENT # 21-0330003G"/>
    <s v="PG&amp;E Employee"/>
    <m/>
    <s v="PATROL-NOT CONDUCTED"/>
    <m/>
    <s v="N"/>
    <s v="  "/>
    <s v="Unplanned"/>
    <s v="San Jose"/>
    <s v="San Jose"/>
    <s v="083182101, LLAGAS-2101"/>
    <s v="21-0020687"/>
    <s v="Unplanned"/>
    <s v="Clear;32-90F"/>
    <s v="10"/>
    <s v="150"/>
    <s v="YES"/>
    <s v="Open Circuit"/>
    <s v="Sustained"/>
    <s v="No"/>
    <s v="4505"/>
    <s v="OH"/>
    <s v="Fuse"/>
    <s v="1245629"/>
    <s v="Conductor, Overhead, On Ground"/>
    <m/>
    <s v="02/02/21 01:37"/>
    <s v="PAUL ROGERS"/>
    <s v="LOS ANIMAS AVE"/>
    <s v="770 LAS ANIMAS AVE."/>
    <m/>
    <s v="SPAN DOWN BEGINS @ FUCO'S TWD THE EAST."/>
    <m/>
    <s v="No"/>
    <s v="3rd Party, Fire, house or bldg."/>
    <m/>
    <s v="No"/>
    <m/>
    <m/>
    <s v="RZMJ"/>
    <s v="Distribution Circuit"/>
    <s v="RZMJ"/>
    <s v="02/02/21 00:12"/>
    <s v="Not Required"/>
    <m/>
    <m/>
    <s v="No"/>
    <s v="1602333"/>
    <s v="21-0020687"/>
    <m/>
    <m/>
    <m/>
    <m/>
    <m/>
  </r>
  <r>
    <n v="233"/>
    <s v="S7RM"/>
    <s v="3 - QC Complete"/>
    <n v="44313"/>
    <n v="44617"/>
    <s v="L7SF: 1004 EUNICE CRT in Woodland; fire happened; CHANCE CLAMP FAILING ON OVER ARM JUMPER AT SLACK SPAN; cause listed as equipment failure in SAP doc"/>
    <s v="\\fxshare-nas05\quotashare-fs01\ESA\5 - Ignition Tracking\2021_Ignition_QC_Folders\20210131_1244237_nan_nan_T005204889"/>
    <s v=" "/>
    <m/>
    <m/>
    <m/>
    <m/>
    <m/>
    <s v="Not In Scope"/>
    <m/>
    <m/>
    <m/>
    <m/>
    <m/>
    <m/>
    <m/>
    <m/>
    <m/>
    <m/>
    <m/>
    <m/>
    <m/>
    <m/>
    <m/>
    <m/>
    <m/>
    <m/>
    <m/>
    <m/>
    <m/>
    <m/>
    <m/>
    <m/>
    <m/>
    <m/>
    <m/>
    <m/>
    <m/>
    <m/>
    <m/>
    <m/>
    <m/>
    <m/>
    <m/>
    <m/>
    <m/>
    <m/>
    <m/>
    <m/>
    <m/>
    <m/>
    <m/>
    <m/>
    <m/>
    <m/>
    <s v=" "/>
    <x v="324"/>
    <s v="18:11:00"/>
    <n v="44227"/>
    <s v="18:11:00"/>
    <s v="FAS"/>
    <s v="Y"/>
    <s v="N"/>
    <n v="1244237"/>
    <m/>
    <m/>
    <s v="T005204889"/>
    <n v="120483330"/>
    <m/>
    <m/>
    <m/>
    <s v=" "/>
    <x v="0"/>
    <x v="0"/>
    <s v="N"/>
    <s v="N"/>
    <s v="N"/>
    <s v="On January 31st, 2021 at 18:11 hrs. a PG &amp; E troubleman was dispatched to the Woodland 1107 12 KV Distribution circuit near County Road 96 &amp;  Eunice Court in the City of Woodland in response to a report of a buzzing transformer shorting out with wire going into an insulator and a burning pole.  There was no power outage and no wire which contacted the ground with this incident.   The responding troubleman noted a burning chance clamp in the backyard of 1004 Eunice Court and an off-duty firefighter named Chris was at the scene and supressing the fire.  The fire was confined to PG &amp; E assets and was 1 Meter &lt; 3 Meters in size.  Initial analysis indicates that a duck hunter was shooting in the area and a primary line and possibly other PG &amp; E equipment was shot at.  A PG &amp; E crew responded on 1/31/2021 and repaired one span of North phase on the East/West tap and picked up # 4 ACSR which had been shot down.  "/>
    <s v="PG&amp;E"/>
    <s v="Other"/>
    <s v="Transformer"/>
    <s v="D"/>
    <s v="D"/>
    <s v="&lt;3 meters of linear travel"/>
    <s v="Burning at chance clamp."/>
    <m/>
    <m/>
    <m/>
    <m/>
    <s v="Equipment - PG&amp;E"/>
    <s v="All types of equipment / facility failure"/>
    <s v="Splice/Clamp/Connector"/>
    <s v="Y"/>
    <s v="Overhead"/>
    <x v="0"/>
    <s v="Splice/Clamp/Connector"/>
    <s v="Conductor, wire, chance clamp"/>
    <n v="101655824"/>
    <s v=" "/>
    <x v="0"/>
    <n v="38.668479990000002"/>
    <n v="-121.78279999999999"/>
    <s v="Yolo"/>
    <s v="WOODLAND 1107"/>
    <n v="12000"/>
    <m/>
    <x v="0"/>
    <s v="Off duty firefighter"/>
    <s v="Urban"/>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227"/>
    <s v="S7RM"/>
    <s v="3 - QC Complete"/>
    <n v="44313"/>
    <n v="44617"/>
    <s v="3/12 Tman; Fire at the pole, repaired burned service"/>
    <s v="\\fxshare-nas05\quotashare-fs01\ESA\5 - Ignition Tracking\2021_Ignition_QC_Folders\20210131_1243847_nan_nan_T005204450"/>
    <s v=" "/>
    <m/>
    <m/>
    <m/>
    <m/>
    <m/>
    <s v="Not In Scope"/>
    <m/>
    <m/>
    <m/>
    <m/>
    <m/>
    <m/>
    <m/>
    <m/>
    <m/>
    <m/>
    <m/>
    <m/>
    <m/>
    <m/>
    <m/>
    <m/>
    <m/>
    <m/>
    <m/>
    <m/>
    <m/>
    <m/>
    <m/>
    <m/>
    <m/>
    <m/>
    <m/>
    <m/>
    <m/>
    <m/>
    <m/>
    <m/>
    <m/>
    <m/>
    <m/>
    <m/>
    <m/>
    <m/>
    <m/>
    <s v="Y"/>
    <m/>
    <m/>
    <s v="AOS3"/>
    <s v="AOS3@pge.com"/>
    <m/>
    <m/>
    <s v=" "/>
    <x v="324"/>
    <s v="11:24:00"/>
    <n v="44227"/>
    <s v="11:24:00"/>
    <s v="FAS"/>
    <s v="Y"/>
    <s v="N"/>
    <n v="1243847"/>
    <m/>
    <m/>
    <s v="T005204450"/>
    <m/>
    <m/>
    <m/>
    <m/>
    <s v=" "/>
    <x v="0"/>
    <x v="0"/>
    <s v="N"/>
    <s v="N"/>
    <s v="N"/>
    <s v="On January 31st 2021 at 11:27 hrs. a PG &amp; E Troubleman was dispatched to the Del Monte 1101 12KV circuit near Hamilton Ave. in the City of Seaside in response to a report of a pole fire.  According to the responding troubleman, the fire was confined to PG &amp; E assets, was &lt;1 Meter in size and it was unknown who extinguished the fire.  Initial analysis indicates that the ignition occured for an unknown reason.  There was no EC notification tag made for this incident as the repairs to the secondary line were performed in the field by the responding troubleman. "/>
    <s v="PG&amp;E"/>
    <s v="Other"/>
    <s v="Pole "/>
    <s v="D"/>
    <s v="D"/>
    <s v="&lt;3 meters of linear travel"/>
    <m/>
    <m/>
    <m/>
    <m/>
    <m/>
    <s v="Unknown"/>
    <s v="All types of equipment / facility failure"/>
    <s v="Equipment failure - Other"/>
    <s v="N"/>
    <s v="Overhead"/>
    <x v="2"/>
    <s v="Pole"/>
    <s v="pole"/>
    <n v="182221101"/>
    <s v=" "/>
    <x v="0"/>
    <n v="36.605310000000003"/>
    <n v="-121.83905"/>
    <s v="Monterey"/>
    <s v="DEL MONTE 1101"/>
    <n v="12000"/>
    <m/>
    <x v="0"/>
    <s v="Unknown"/>
    <s v="Urban"/>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97"/>
    <s v="AGFC"/>
    <s v="3 - QC Complete"/>
    <n v="44228"/>
    <n v="44617"/>
    <s v="Garage fire not attributable to PG&amp;E."/>
    <s v="\\fxshare-nas05\quotashare-fs01\ESA\5 - Ignition Tracking\2021_Ignition_QC_Folders\20210131_nan_nan_nan_1933113154"/>
    <s v=" "/>
    <m/>
    <m/>
    <m/>
    <m/>
    <m/>
    <s v="Not In Scope"/>
    <m/>
    <m/>
    <m/>
    <m/>
    <m/>
    <m/>
    <m/>
    <m/>
    <m/>
    <m/>
    <m/>
    <m/>
    <m/>
    <m/>
    <m/>
    <m/>
    <m/>
    <m/>
    <m/>
    <m/>
    <m/>
    <m/>
    <m/>
    <m/>
    <m/>
    <m/>
    <m/>
    <m/>
    <m/>
    <m/>
    <m/>
    <m/>
    <m/>
    <m/>
    <m/>
    <m/>
    <m/>
    <m/>
    <m/>
    <m/>
    <m/>
    <m/>
    <m/>
    <m/>
    <m/>
    <m/>
    <s v=" "/>
    <x v="324"/>
    <s v="02:25:00"/>
    <m/>
    <m/>
    <s v="FAS"/>
    <s v="N"/>
    <s v="N"/>
    <m/>
    <m/>
    <m/>
    <n v="1933113154"/>
    <m/>
    <m/>
    <m/>
    <m/>
    <s v=" "/>
    <x v="0"/>
    <x v="1"/>
    <s v="N"/>
    <s v="N"/>
    <s v="N"/>
    <s v="Garage fire not attributable to PG&amp;E."/>
    <s v="Not PG&amp;E"/>
    <s v="Building"/>
    <m/>
    <m/>
    <m/>
    <s v="Structure-only"/>
    <m/>
    <m/>
    <m/>
    <m/>
    <m/>
    <s v="Other Fire: Non-PG&amp;E related"/>
    <m/>
    <m/>
    <m/>
    <s v="Overhead"/>
    <x v="1"/>
    <m/>
    <m/>
    <m/>
    <s v=" "/>
    <x v="0"/>
    <n v="37.687204999999999"/>
    <n v="-122.1020917"/>
    <s v="Alameda"/>
    <s v="HAYWARD O 0401 "/>
    <n v="4000"/>
    <m/>
    <x v="0"/>
    <s v="ALCO FD"/>
    <s v="Urban"/>
    <m/>
    <m/>
    <s v="N"/>
    <m/>
    <m/>
    <m/>
    <m/>
    <s v="N"/>
    <s v="N"/>
    <m/>
    <m/>
    <s v="2021-02-02"/>
    <m/>
    <m/>
    <m/>
    <m/>
    <m/>
    <m/>
    <m/>
    <m/>
    <m/>
    <m/>
    <m/>
    <m/>
    <m/>
    <m/>
    <m/>
    <m/>
    <m/>
    <m/>
    <m/>
    <s v="  "/>
    <s v="MISSION"/>
    <s v="HAYWARD 04"/>
    <s v="02:25"/>
    <n v="44227"/>
    <m/>
    <n v="1933113154"/>
    <n v="1116"/>
    <s v="GILBERT ST"/>
    <s v="HAYWARD"/>
    <n v="37.687779999999997"/>
    <n v="-122.101432"/>
    <s v="M2TIXA2"/>
    <s v="ARAQUISTAIN, IGNACIO"/>
    <n v="12240401"/>
    <s v="20210131 03:58"/>
    <n v="1121"/>
    <m/>
    <s v="ISOLATED EFFECTED CIRCUITS PER ALCO CHIEF. GARAGE FIRE"/>
    <s v="Y"/>
    <m/>
    <m/>
    <s v="37.6872050,-122.1020917,16.900000,3D"/>
    <m/>
    <m/>
    <s v="ISOLATED GARAGE FIRE"/>
    <s v="ALCO FIRE"/>
    <m/>
    <s v="N"/>
    <s v="Y"/>
    <s v="Y"/>
    <s v="Clear"/>
    <m/>
    <s v="Other (Comments)"/>
    <s v="SINGLE FAMILY DWELLING, GARAGE ONLY"/>
    <s v="Calm"/>
    <m/>
    <s v="3rd Party"/>
    <m/>
    <s v="3 meters - 0.25 Acres"/>
    <m/>
    <s v="Fire Dept"/>
    <m/>
    <s v="Overhead"/>
    <m/>
    <s v="N"/>
    <m/>
    <s v="Fire Dept"/>
    <s v="NON PG&amp;E FIRE."/>
    <m/>
    <m/>
    <m/>
    <s v="  "/>
    <m/>
    <m/>
    <m/>
    <m/>
    <m/>
    <m/>
    <m/>
    <m/>
    <m/>
    <m/>
    <m/>
    <m/>
    <m/>
    <m/>
    <m/>
    <m/>
    <m/>
    <m/>
    <m/>
    <m/>
    <m/>
    <m/>
    <m/>
    <m/>
    <m/>
    <m/>
    <m/>
    <m/>
    <m/>
    <m/>
    <m/>
    <m/>
    <m/>
    <m/>
    <m/>
    <m/>
    <m/>
    <m/>
    <m/>
    <m/>
    <m/>
    <m/>
    <m/>
    <m/>
    <m/>
    <m/>
    <m/>
  </r>
  <r>
    <n v="96"/>
    <s v="AGFC"/>
    <s v="3 - QC Complete"/>
    <n v="44228"/>
    <n v="44617"/>
    <s v="Structure fire, not attributable to PG&amp;E."/>
    <s v="\\fxshare-nas05\quotashare-fs01\ESA\5 - Ignition Tracking\2021_Ignition_QC_Folders\20210130_nan_nan_nan_711390194"/>
    <s v=" "/>
    <m/>
    <m/>
    <m/>
    <m/>
    <m/>
    <s v="Not In Scope"/>
    <m/>
    <m/>
    <m/>
    <m/>
    <m/>
    <m/>
    <m/>
    <m/>
    <m/>
    <m/>
    <m/>
    <m/>
    <m/>
    <m/>
    <m/>
    <m/>
    <m/>
    <m/>
    <m/>
    <m/>
    <m/>
    <m/>
    <m/>
    <m/>
    <m/>
    <m/>
    <m/>
    <m/>
    <m/>
    <m/>
    <m/>
    <m/>
    <m/>
    <m/>
    <m/>
    <m/>
    <m/>
    <m/>
    <m/>
    <m/>
    <m/>
    <m/>
    <m/>
    <m/>
    <m/>
    <m/>
    <s v=" "/>
    <x v="325"/>
    <s v="20:13:00"/>
    <m/>
    <m/>
    <s v="FAS"/>
    <s v="N"/>
    <s v="N"/>
    <m/>
    <m/>
    <m/>
    <n v="711390194"/>
    <m/>
    <m/>
    <m/>
    <m/>
    <s v=" "/>
    <x v="0"/>
    <x v="1"/>
    <s v="N"/>
    <s v="N"/>
    <s v="N"/>
    <s v="Structure fire, not attributable to PG&amp;E."/>
    <s v="Not PG&amp;E"/>
    <s v="Building"/>
    <m/>
    <m/>
    <m/>
    <s v="Structure-only"/>
    <m/>
    <m/>
    <m/>
    <m/>
    <m/>
    <s v="Other Fire: Non-PG&amp;E related"/>
    <m/>
    <m/>
    <m/>
    <s v="Overhead"/>
    <x v="1"/>
    <m/>
    <m/>
    <m/>
    <s v=" "/>
    <x v="0"/>
    <n v="39.524111699999999"/>
    <n v="-122.1914883"/>
    <s v="Glenn"/>
    <s v="WILLOWS A 1104 "/>
    <n v="12000"/>
    <m/>
    <x v="0"/>
    <s v="Willows/Orland FD - dave kelly"/>
    <s v="Urban"/>
    <m/>
    <m/>
    <s v="N"/>
    <m/>
    <m/>
    <m/>
    <m/>
    <s v="N"/>
    <s v="N"/>
    <m/>
    <m/>
    <s v="2021-02-02"/>
    <m/>
    <m/>
    <m/>
    <m/>
    <m/>
    <m/>
    <m/>
    <m/>
    <m/>
    <m/>
    <m/>
    <m/>
    <m/>
    <m/>
    <m/>
    <m/>
    <m/>
    <m/>
    <m/>
    <s v="  "/>
    <s v="NORTH VALLEY"/>
    <s v="ORLAND"/>
    <s v="20:13"/>
    <n v="44226"/>
    <m/>
    <n v="711390194"/>
    <n v="141"/>
    <s v="N CRAWFORD ST"/>
    <s v="WILLOWS"/>
    <n v="39.521037"/>
    <n v="-122.20617900000001"/>
    <s v="V3TGJGE"/>
    <s v="GARRETSON, GREG"/>
    <n v="102741103"/>
    <s v="20210130 21:09"/>
    <n v="1121"/>
    <m/>
    <s v="crack house str fire"/>
    <s v="Y"/>
    <m/>
    <m/>
    <s v="39.5241117,-122.1914883,36.900000,3D"/>
    <m/>
    <m/>
    <m/>
    <s v="willows/orland fd - dave kelly"/>
    <m/>
    <s v="N"/>
    <s v="Y"/>
    <s v="Y"/>
    <s v="Clear"/>
    <m/>
    <s v="Structures"/>
    <m/>
    <s v="Calm"/>
    <m/>
    <s v="Unknown"/>
    <m/>
    <s v="Structure Only"/>
    <m/>
    <s v="Fire Dept"/>
    <m/>
    <s v="Overhead"/>
    <m/>
    <s v="N"/>
    <m/>
    <m/>
    <m/>
    <m/>
    <m/>
    <m/>
    <s v="  "/>
    <m/>
    <m/>
    <m/>
    <m/>
    <m/>
    <m/>
    <m/>
    <m/>
    <m/>
    <m/>
    <m/>
    <m/>
    <m/>
    <m/>
    <m/>
    <m/>
    <m/>
    <m/>
    <m/>
    <m/>
    <m/>
    <m/>
    <m/>
    <m/>
    <m/>
    <m/>
    <m/>
    <m/>
    <m/>
    <m/>
    <m/>
    <m/>
    <m/>
    <m/>
    <m/>
    <m/>
    <m/>
    <m/>
    <m/>
    <m/>
    <m/>
    <m/>
    <m/>
    <m/>
    <m/>
    <m/>
    <m/>
  </r>
  <r>
    <n v="95"/>
    <s v="AGFC"/>
    <s v="3 - QC Complete"/>
    <n v="44228"/>
    <n v="44617"/>
    <s v="Structure fire, not attributable to PG&amp;E."/>
    <s v="\\fxshare-nas05\quotashare-fs01\ESA\5 - Ignition Tracking\2021_Ignition_QC_Folders\20210130_nan_nan_nan_4626293901"/>
    <s v=" "/>
    <m/>
    <m/>
    <m/>
    <m/>
    <m/>
    <s v="Not In Scope"/>
    <m/>
    <m/>
    <m/>
    <m/>
    <m/>
    <m/>
    <m/>
    <m/>
    <m/>
    <m/>
    <m/>
    <m/>
    <m/>
    <m/>
    <m/>
    <m/>
    <m/>
    <m/>
    <m/>
    <m/>
    <m/>
    <m/>
    <m/>
    <m/>
    <m/>
    <m/>
    <m/>
    <m/>
    <m/>
    <m/>
    <m/>
    <m/>
    <m/>
    <m/>
    <m/>
    <m/>
    <m/>
    <m/>
    <m/>
    <m/>
    <m/>
    <m/>
    <m/>
    <m/>
    <m/>
    <m/>
    <s v=" "/>
    <x v="325"/>
    <s v="14:30:00"/>
    <m/>
    <m/>
    <s v="FAS"/>
    <s v="N"/>
    <s v="N"/>
    <m/>
    <m/>
    <m/>
    <n v="4626293901"/>
    <m/>
    <m/>
    <m/>
    <m/>
    <s v=" "/>
    <x v="0"/>
    <x v="1"/>
    <s v="N"/>
    <s v="N"/>
    <s v="N"/>
    <s v="Structure fire, not attributable to PG&amp;E."/>
    <s v="Not PG&amp;E"/>
    <s v="Building"/>
    <m/>
    <m/>
    <m/>
    <s v="Structure-only"/>
    <m/>
    <m/>
    <m/>
    <m/>
    <m/>
    <s v="Other Fire: Non-PG&amp;E related"/>
    <m/>
    <m/>
    <m/>
    <s v="Overhead"/>
    <x v="1"/>
    <m/>
    <m/>
    <m/>
    <s v=" "/>
    <x v="0"/>
    <n v="38.235894999999999"/>
    <n v="-122.0408383"/>
    <s v="Solano"/>
    <s v="SUISUN 1101"/>
    <n v="12000"/>
    <m/>
    <x v="0"/>
    <s v="Suisun FD"/>
    <s v="Urban"/>
    <m/>
    <m/>
    <s v="N"/>
    <m/>
    <m/>
    <m/>
    <m/>
    <s v="N"/>
    <s v="N"/>
    <m/>
    <m/>
    <s v="2021-02-02"/>
    <m/>
    <m/>
    <m/>
    <m/>
    <m/>
    <m/>
    <m/>
    <m/>
    <m/>
    <m/>
    <m/>
    <m/>
    <m/>
    <m/>
    <m/>
    <m/>
    <m/>
    <m/>
    <m/>
    <s v="  "/>
    <s v="SACRAMENTO"/>
    <s v="VACAVILLE 03"/>
    <s v="14:30"/>
    <n v="44226"/>
    <m/>
    <n v="4626293901"/>
    <n v="510"/>
    <s v="CORDELIA ST"/>
    <s v="SUISUN CITY"/>
    <n v="38.235975000000003"/>
    <n v="-122.04017"/>
    <s v="S4TJJV0"/>
    <s v="VIALE, JASON"/>
    <n v="62131101"/>
    <s v="20210130 16:32"/>
    <n v="1121"/>
    <m/>
    <s v="HOUSE FIRE AT 510 CORDELIA ST. IN SUISUN CITY. I DE ENERGIZED THE SERVICE AT THE SERVICE POLE AND REMOVED THE METER WHICH WAS MELTED. BADGE# 1005811493. SUISUN, FAIRFIELD AND VACAVILLE RESPONDED. I WAS TOLD BY ONE OF THE FIREMAN THAT IT LOOKED ACCEDENTAL."/>
    <s v="Y"/>
    <n v="7"/>
    <s v="\\fxshare-nas05\quotashare-fs01\ESA\5 - Ignition Tracking\Fire_Tab_Attachment_Files"/>
    <s v="38.2358950,-122.0408383,-5.400000,3D"/>
    <m/>
    <m/>
    <m/>
    <s v="SUISUN"/>
    <m/>
    <s v="N"/>
    <s v="Y"/>
    <s v="Y"/>
    <s v="Clear"/>
    <m/>
    <s v="Structures"/>
    <m/>
    <s v="Calm"/>
    <m/>
    <s v="Other (Comments)"/>
    <s v="ACCEDENTAL"/>
    <s v="Structure Only"/>
    <m/>
    <s v="Fire Dept"/>
    <m/>
    <s v="Overhead"/>
    <m/>
    <s v="Y"/>
    <s v="PHOTO"/>
    <s v="PG&amp;E Employee"/>
    <m/>
    <m/>
    <m/>
    <m/>
    <s v="  "/>
    <m/>
    <m/>
    <m/>
    <m/>
    <m/>
    <m/>
    <m/>
    <m/>
    <m/>
    <m/>
    <m/>
    <m/>
    <m/>
    <m/>
    <m/>
    <m/>
    <m/>
    <m/>
    <m/>
    <m/>
    <m/>
    <m/>
    <m/>
    <m/>
    <m/>
    <m/>
    <m/>
    <m/>
    <m/>
    <m/>
    <m/>
    <m/>
    <m/>
    <m/>
    <m/>
    <m/>
    <m/>
    <m/>
    <m/>
    <m/>
    <m/>
    <m/>
    <m/>
    <m/>
    <m/>
    <m/>
    <m/>
  </r>
  <r>
    <n v="94"/>
    <s v="TLAL"/>
    <s v="3 - QC Complete"/>
    <n v="44298"/>
    <n v="44617"/>
    <s v="Tree grew into service causing the neutral to break from the customers house resulting in the cable line to become energized and igniting a small section of the structure. The ensuing fire was 1 meter - &lt; 3 meters in size. Thursday, March 25, 2021; 3/25 KRJ7- added photo at column AB based upon preliminary photos. photo added to sharepoint. update column AB &amp; sharepoint if needed. OIS: 1242781; FOID: T005202708; EC: 120481208; Circuit ID: 043281103, SAP ID: 102276675"/>
    <s v="\\fxshare-nas05\quotashare-fs01\ESA\5 - Ignition Tracking\2021_Ignition_QC_Folders\20210130_1242781_nan_nan_T005202708"/>
    <s v=" "/>
    <s v="Y"/>
    <s v="TLAL"/>
    <s v="Outage Time, Failure Sub-Driver, Fire Lat/Long Updated"/>
    <n v="44298"/>
    <m/>
    <s v="Not In Scope"/>
    <m/>
    <m/>
    <m/>
    <m/>
    <m/>
    <m/>
    <m/>
    <m/>
    <m/>
    <m/>
    <m/>
    <m/>
    <m/>
    <m/>
    <m/>
    <m/>
    <m/>
    <m/>
    <m/>
    <m/>
    <m/>
    <m/>
    <m/>
    <m/>
    <m/>
    <m/>
    <m/>
    <m/>
    <m/>
    <m/>
    <m/>
    <m/>
    <m/>
    <m/>
    <m/>
    <m/>
    <m/>
    <m/>
    <m/>
    <m/>
    <m/>
    <m/>
    <m/>
    <m/>
    <m/>
    <m/>
    <s v=" "/>
    <x v="325"/>
    <s v="08:04:00"/>
    <n v="44226"/>
    <s v="07:57:00"/>
    <s v="FAS"/>
    <s v="N"/>
    <s v="N"/>
    <n v="1242781"/>
    <m/>
    <m/>
    <s v="T005202708"/>
    <n v="120481208"/>
    <m/>
    <m/>
    <s v="PG&amp;E_94_IGNITION_20210130_1.png"/>
    <s v=" "/>
    <x v="1"/>
    <x v="0"/>
    <s v="Y"/>
    <s v="Y"/>
    <s v="N"/>
    <s v="On January 30, 2021 at 0839 hours, a PG&amp;E Troubleman patrolled the Carquinez 1103 12kV Distribution Circuit number 043281103, near 114 Hilborn Street in Vallejo. He observed 125' of #2 aluminum broken triplex overhead service conductor. Initial analysis indicates the ignition was caused by a tree that grew into the line and overhead equipment failure. A tree that grew into the overhead service conductor and caused the neutral to break from the customer's house resulting in the cable line to become energized and inevitably ignited a small section of the structure. The Vallejo Fire Department responded to and extinguished the fire. The 506-minute outage affected 45 customers. All the repairs were completed and the line was returned to service on January 30, 2021. This information is preliminary."/>
    <s v="PG&amp;E"/>
    <s v="Building"/>
    <m/>
    <s v="D"/>
    <s v="D"/>
    <s v="&lt;3 meters of linear travel"/>
    <m/>
    <m/>
    <m/>
    <m/>
    <m/>
    <s v="Vegetation"/>
    <s v="Contact from object"/>
    <s v="Veg. contact"/>
    <s v="Y"/>
    <s v="Overhead"/>
    <x v="3"/>
    <s v="Service Drop"/>
    <s v="Conductor"/>
    <n v="102276675"/>
    <s v=" "/>
    <x v="0"/>
    <n v="38.11459"/>
    <n v="-122.26633"/>
    <s v="Solano"/>
    <s v="CARQUINEZ 1103 "/>
    <s v="0-750"/>
    <m/>
    <x v="0"/>
    <s v="Vallejo FD"/>
    <s v="Urban"/>
    <m/>
    <m/>
    <s v="N"/>
    <m/>
    <m/>
    <m/>
    <m/>
    <s v="N"/>
    <s v="N"/>
    <m/>
    <m/>
    <s v="2021-02-02"/>
    <m/>
    <m/>
    <m/>
    <m/>
    <m/>
    <m/>
    <m/>
    <m/>
    <m/>
    <m/>
    <m/>
    <m/>
    <m/>
    <m/>
    <m/>
    <m/>
    <m/>
    <m/>
    <m/>
    <s v="  "/>
    <s v="NORTH BAY"/>
    <s v="VALLEJO 03"/>
    <s v="08:04"/>
    <n v="44226"/>
    <n v="1242781"/>
    <s v="T005202708"/>
    <n v="114"/>
    <s v="HILBORN ST"/>
    <s v="VALLEJO"/>
    <n v="38.11459"/>
    <n v="-122.26633"/>
    <s v="N3TTLO5"/>
    <s v="OWEN, THOMAS"/>
    <n v="43281103"/>
    <s v="20210130 09:08"/>
    <n v="9260"/>
    <m/>
    <s v="A TAG FOR NEW SERVICE"/>
    <s v="Y"/>
    <n v="4"/>
    <s v="\\fxshare-nas05\quotashare-fs01\ESA\5 - Ignition Tracking\Fire_Tab_Attachment_Files"/>
    <s v="38.1154633,-122.2664500,32.200000,2D"/>
    <m/>
    <m/>
    <m/>
    <s v="VALLEJO FIRE DEPT"/>
    <m/>
    <s v="N"/>
    <s v="Y"/>
    <m/>
    <s v="Clear"/>
    <m/>
    <s v="Private Land"/>
    <s v="HOUSE"/>
    <s v="Calm"/>
    <m/>
    <s v="PG&amp;E Equipment"/>
    <m/>
    <s v="Structure Only"/>
    <m/>
    <s v="Fire Dept"/>
    <s v="VALLEJO"/>
    <s v="Overhead"/>
    <m/>
    <s v="Y"/>
    <s v="OWEN"/>
    <s v="Other (Comments)"/>
    <s v="TOOK PICTURES"/>
    <s v="OVERHEAD"/>
    <s v="SERVICE CONDUCTOR"/>
    <s v="N"/>
    <s v="  "/>
    <m/>
    <m/>
    <m/>
    <m/>
    <m/>
    <m/>
    <m/>
    <m/>
    <m/>
    <m/>
    <m/>
    <m/>
    <m/>
    <m/>
    <m/>
    <m/>
    <m/>
    <m/>
    <m/>
    <m/>
    <m/>
    <m/>
    <m/>
    <m/>
    <m/>
    <m/>
    <m/>
    <m/>
    <m/>
    <m/>
    <m/>
    <m/>
    <m/>
    <m/>
    <m/>
    <m/>
    <m/>
    <m/>
    <m/>
    <m/>
    <m/>
    <m/>
    <m/>
    <m/>
    <m/>
    <m/>
    <m/>
  </r>
  <r>
    <n v="93"/>
    <s v="AGFC"/>
    <s v="3 - QC Complete"/>
    <n v="44228"/>
    <n v="44617"/>
    <s v="Structure fire, not attributable to PG&amp;E. Looks to be vandalisim or homeless. Service had been de energized on 1/14/2021 for a previous fire that occurred in an outbuilding. "/>
    <s v="\\fxshare-nas05\quotashare-fs01\ESA\5 - Ignition Tracking\2021_Ignition_QC_Folders\20210130_nan_nan_nan_3188706"/>
    <s v=" "/>
    <m/>
    <m/>
    <m/>
    <m/>
    <m/>
    <s v="Not In Scope"/>
    <m/>
    <m/>
    <m/>
    <m/>
    <m/>
    <m/>
    <m/>
    <m/>
    <m/>
    <m/>
    <m/>
    <m/>
    <m/>
    <m/>
    <m/>
    <m/>
    <m/>
    <m/>
    <m/>
    <m/>
    <m/>
    <m/>
    <m/>
    <m/>
    <m/>
    <m/>
    <m/>
    <m/>
    <m/>
    <m/>
    <m/>
    <m/>
    <m/>
    <m/>
    <m/>
    <m/>
    <m/>
    <m/>
    <m/>
    <m/>
    <m/>
    <m/>
    <m/>
    <m/>
    <m/>
    <m/>
    <s v=" "/>
    <x v="325"/>
    <s v="02:51:00"/>
    <m/>
    <m/>
    <s v="FAS"/>
    <s v="N"/>
    <s v="N"/>
    <m/>
    <m/>
    <m/>
    <n v="3188706"/>
    <m/>
    <m/>
    <m/>
    <m/>
    <s v=" "/>
    <x v="0"/>
    <x v="1"/>
    <s v="N"/>
    <s v="N"/>
    <s v="N"/>
    <s v="Structure fire, not attributable to PG&amp;E. Looks to be vandalisim or homeless. Service had been de energized on 1/14/2021 for a previous fire that occurred in an outbuilding. "/>
    <s v="Not PG&amp;E"/>
    <s v="Building"/>
    <m/>
    <m/>
    <m/>
    <s v="Structure-only"/>
    <m/>
    <m/>
    <m/>
    <m/>
    <m/>
    <s v="Other Fire: Non-PG&amp;E related"/>
    <m/>
    <m/>
    <m/>
    <s v="Overhead"/>
    <x v="1"/>
    <m/>
    <m/>
    <m/>
    <s v=" "/>
    <x v="0"/>
    <n v="37.336570000000002"/>
    <n v="-120.505685"/>
    <s v="Merced"/>
    <s v="EL CAPITAN 1103 "/>
    <n v="12000"/>
    <m/>
    <x v="0"/>
    <s v="Cal Fire Merced County"/>
    <s v="Agriculture"/>
    <m/>
    <m/>
    <s v="N"/>
    <m/>
    <m/>
    <m/>
    <m/>
    <s v="N"/>
    <s v="N"/>
    <m/>
    <m/>
    <s v="2021-02-02"/>
    <m/>
    <m/>
    <m/>
    <m/>
    <m/>
    <m/>
    <m/>
    <m/>
    <m/>
    <m/>
    <m/>
    <m/>
    <m/>
    <m/>
    <m/>
    <m/>
    <m/>
    <m/>
    <m/>
    <s v="  "/>
    <s v="YOSEMITE"/>
    <s v="MERCED 01"/>
    <s v="02:51"/>
    <n v="44226"/>
    <m/>
    <n v="3188706"/>
    <s v="UNKNOWN"/>
    <s v="PREMISES DO NOT CHANGE"/>
    <s v="MERCED"/>
    <n v="37.299556000000003"/>
    <n v="-120.46836999999999"/>
    <s v="Y4TDDM6"/>
    <s v="MAYO, DAN"/>
    <m/>
    <s v="20210130 04:29"/>
    <n v="1120"/>
    <m/>
    <s v="Correct address is 3663 N Hwy 59.  Service had been deenergized on 1/14/21 due to fire at outbuilding (meter 1005776664 found with meter switch open) and bypass jumpers discovered at this abandoned house. This morning I removed burnt meter found laying on the ground, assumed to be 1008875867 based on Maps+ data.  "/>
    <s v="Y"/>
    <m/>
    <m/>
    <s v="37.3365700,-120.5056850,36.200000,2D"/>
    <m/>
    <m/>
    <m/>
    <s v="Merced County"/>
    <m/>
    <s v="N"/>
    <s v="N"/>
    <s v="N"/>
    <s v="Clear"/>
    <m/>
    <s v="Structures"/>
    <m/>
    <s v="Light"/>
    <m/>
    <s v="Vandalism"/>
    <s v="Assumed to be vagrants or homeless"/>
    <s v="Structure Only"/>
    <m/>
    <s v="Cal Fire"/>
    <m/>
    <s v="Overhead"/>
    <m/>
    <s v="N"/>
    <m/>
    <m/>
    <m/>
    <m/>
    <m/>
    <m/>
    <s v="  "/>
    <m/>
    <m/>
    <m/>
    <m/>
    <m/>
    <m/>
    <m/>
    <m/>
    <m/>
    <m/>
    <m/>
    <m/>
    <m/>
    <m/>
    <m/>
    <m/>
    <m/>
    <m/>
    <m/>
    <m/>
    <m/>
    <m/>
    <m/>
    <m/>
    <m/>
    <m/>
    <m/>
    <m/>
    <m/>
    <m/>
    <m/>
    <m/>
    <m/>
    <m/>
    <m/>
    <m/>
    <m/>
    <m/>
    <m/>
    <m/>
    <m/>
    <m/>
    <m/>
    <m/>
    <m/>
    <m/>
    <m/>
  </r>
  <r>
    <n v="157"/>
    <s v="AGFC"/>
    <s v="3 - QC Complete"/>
    <n v="44252"/>
    <n v="44617"/>
    <s v="Duplicate of index 1660 from 2020 Ignition Tracker. Structure fire that occurred in 2020. Ignition was not attributable to PG&amp;e."/>
    <s v="\\fxshare-nas05\quotashare-fs01\ESA\5 - Ignition Tracking\2021_Ignition_QC_Folders\20210129_nan_nan_nan_1176453437"/>
    <s v=" "/>
    <m/>
    <m/>
    <m/>
    <m/>
    <m/>
    <s v="Not In Scope"/>
    <m/>
    <m/>
    <m/>
    <m/>
    <m/>
    <m/>
    <m/>
    <m/>
    <m/>
    <m/>
    <m/>
    <m/>
    <m/>
    <m/>
    <m/>
    <m/>
    <m/>
    <m/>
    <m/>
    <m/>
    <m/>
    <m/>
    <m/>
    <m/>
    <m/>
    <m/>
    <m/>
    <m/>
    <m/>
    <m/>
    <m/>
    <m/>
    <m/>
    <m/>
    <m/>
    <m/>
    <m/>
    <m/>
    <m/>
    <m/>
    <m/>
    <m/>
    <m/>
    <m/>
    <m/>
    <m/>
    <s v=" "/>
    <x v="326"/>
    <s v="00:13:00"/>
    <m/>
    <m/>
    <s v="FAS"/>
    <s v="N"/>
    <s v="Y"/>
    <m/>
    <m/>
    <m/>
    <n v="1176453437"/>
    <m/>
    <m/>
    <m/>
    <m/>
    <s v=" "/>
    <x v="0"/>
    <x v="1"/>
    <s v="N"/>
    <s v="N"/>
    <s v="N"/>
    <s v="Duplicate of index 1660 from 2020 Ignition Tracker. Structure fire that occurred in 2020. Ignition was not attributable to PG&amp;e."/>
    <s v="Not PG&amp;E"/>
    <s v="Building"/>
    <m/>
    <m/>
    <m/>
    <s v="&lt;3 meters of linear travel"/>
    <m/>
    <m/>
    <m/>
    <m/>
    <m/>
    <s v="Duplicate"/>
    <m/>
    <m/>
    <m/>
    <s v="Overhead"/>
    <x v="1"/>
    <m/>
    <m/>
    <m/>
    <s v=" "/>
    <x v="0"/>
    <n v="39.274923299999998"/>
    <n v="-121.65142830000001"/>
    <s v="Sutter"/>
    <s v="LIVE OAK 1101"/>
    <n v="12000"/>
    <m/>
    <x v="0"/>
    <s v="Live Oak FD"/>
    <s v="Urban"/>
    <m/>
    <m/>
    <s v="N"/>
    <m/>
    <m/>
    <m/>
    <m/>
    <s v="N"/>
    <s v="N"/>
    <m/>
    <m/>
    <s v="2021-02-26"/>
    <m/>
    <m/>
    <m/>
    <m/>
    <m/>
    <m/>
    <m/>
    <m/>
    <m/>
    <m/>
    <m/>
    <m/>
    <m/>
    <m/>
    <m/>
    <m/>
    <m/>
    <m/>
    <m/>
    <s v="  "/>
    <s v="SIERRA"/>
    <s v="MARYSVILLE 02"/>
    <s v="00:13"/>
    <n v="44225"/>
    <m/>
    <n v="1176453437"/>
    <n v="9916"/>
    <s v="J ST"/>
    <s v="LIVE OAK"/>
    <n v="39.275278"/>
    <n v="-121.651438"/>
    <s v="T3GZTK1"/>
    <s v="KNIGHT, ZACK"/>
    <n v="153771101"/>
    <s v="20210224 12:44"/>
    <n v="2502"/>
    <n v="3"/>
    <s v="Struct fire n 12-7-20 removed meter. Update in FAS."/>
    <s v="Y"/>
    <m/>
    <m/>
    <s v="39.2749233,-121.6514283,18.300000,3D"/>
    <m/>
    <m/>
    <m/>
    <s v="408-438-6217"/>
    <m/>
    <s v="N"/>
    <s v="Y"/>
    <s v="N"/>
    <s v="Clear"/>
    <m/>
    <s v="Private Land"/>
    <m/>
    <s v="Calm"/>
    <m/>
    <s v="3rd Party"/>
    <m/>
    <s v="Structure Only"/>
    <m/>
    <s v="Fire Dept"/>
    <m/>
    <s v="Overhead"/>
    <m/>
    <s v="N"/>
    <m/>
    <m/>
    <m/>
    <m/>
    <m/>
    <m/>
    <s v="  "/>
    <m/>
    <m/>
    <m/>
    <m/>
    <m/>
    <m/>
    <m/>
    <m/>
    <m/>
    <m/>
    <m/>
    <m/>
    <m/>
    <m/>
    <m/>
    <m/>
    <m/>
    <m/>
    <m/>
    <m/>
    <m/>
    <m/>
    <m/>
    <m/>
    <m/>
    <m/>
    <m/>
    <m/>
    <m/>
    <m/>
    <m/>
    <m/>
    <m/>
    <m/>
    <m/>
    <m/>
    <m/>
    <m/>
    <m/>
    <m/>
    <m/>
    <m/>
    <m/>
    <m/>
    <m/>
    <m/>
    <m/>
  </r>
  <r>
    <n v="121"/>
    <s v="AGFC"/>
    <s v="3 - QC Complete"/>
    <n v="44236"/>
    <n v="44617"/>
    <s v="Vegetation contact with overhead primary circuit resulted in a wire down incident and ignited a small vegetation fire less than one meter in size. "/>
    <s v="\\fxshare-nas05\quotashare-fs01\ESA\5 - Ignition Tracking\2021_Ignition_QC_Folders\20210129_1242662_21-0018728_nan_T005202332"/>
    <s v=" "/>
    <m/>
    <m/>
    <m/>
    <m/>
    <m/>
    <s v="Not In Scope"/>
    <m/>
    <m/>
    <m/>
    <m/>
    <m/>
    <m/>
    <m/>
    <m/>
    <m/>
    <m/>
    <m/>
    <m/>
    <m/>
    <m/>
    <m/>
    <m/>
    <m/>
    <m/>
    <m/>
    <m/>
    <m/>
    <m/>
    <m/>
    <m/>
    <m/>
    <m/>
    <m/>
    <m/>
    <m/>
    <m/>
    <m/>
    <m/>
    <m/>
    <m/>
    <m/>
    <m/>
    <m/>
    <m/>
    <m/>
    <m/>
    <m/>
    <m/>
    <m/>
    <m/>
    <m/>
    <m/>
    <s v=" "/>
    <x v="326"/>
    <s v="22:35:00"/>
    <n v="44225"/>
    <s v="22:35:00"/>
    <s v="FAS"/>
    <s v="Y"/>
    <s v="N"/>
    <n v="1242662"/>
    <s v="21-0018728"/>
    <m/>
    <s v="T005202332"/>
    <n v="120481056"/>
    <n v="120479678"/>
    <m/>
    <m/>
    <s v=" "/>
    <x v="0"/>
    <x v="0"/>
    <s v="Y"/>
    <s v="N"/>
    <s v="N"/>
    <s v="On January 29, 2020 at 2235 hours, a PG&amp;E troubleman was dispatched to the West Sacramento 1107 Distribution Circuit on Clarendon St for reports of object on wire hazard. Initial analysis indicates vegetation contact caused the ignition. A tree branch was reported on overhead lines in a pre existing corrective tag  that was not completed for a tree crew to remove the branch from the overhead primary line. The tree branch had not been removed from the lines when power was restored to Fuse 2967 during OIS 1227570 and in turn ignited the branch causing the wires to fail. The responding troubleman from OIS 1242662 arrived on scene and quickly worked to de-energize the line to make safe. He reported the ensuing fire was less than one meter in size and was extinguished by the West Sacramento FD. A PG&amp;E crew replaced the damaged conductor on January 30, 2020. "/>
    <s v="PG&amp;E"/>
    <s v="Vegetation"/>
    <s v="Conductor"/>
    <s v="D"/>
    <s v="D"/>
    <s v="0.26-9.99"/>
    <m/>
    <m/>
    <m/>
    <m/>
    <m/>
    <s v="Vegetation"/>
    <s v="Contact from object"/>
    <s v="Veg. contact"/>
    <s v="Y"/>
    <s v="Overhead"/>
    <x v="0"/>
    <s v="Conductor - Primary"/>
    <s v="Conductor"/>
    <m/>
    <s v=" "/>
    <x v="0"/>
    <n v="38.569837999999997"/>
    <n v="-121.53559"/>
    <s v="Yolo"/>
    <s v="WEST SACRAMENTO 1107"/>
    <n v="12000"/>
    <m/>
    <x v="0"/>
    <s v="West Sacramento FD"/>
    <s v="Urban"/>
    <m/>
    <m/>
    <s v="N"/>
    <m/>
    <m/>
    <m/>
    <m/>
    <s v="N"/>
    <s v="N"/>
    <m/>
    <m/>
    <s v="2021-02-09"/>
    <n v="38.569899999999997"/>
    <n v="-121.5355"/>
    <n v="44230"/>
    <s v="BranchFail"/>
    <s v="JVW0 was able to identify true fault location. Due to a severe storm event during the week of 1/26/21, a Redwood lost branches from the upper canopy that flew into powerlines. Upon arrival to location there were no future threats or hazards identified. No future work required."/>
    <s v="REDW"/>
    <n v="85"/>
    <n v="53"/>
    <n v="14"/>
    <s v="None"/>
    <s v="None"/>
    <s v="N"/>
    <n v="1"/>
    <m/>
    <s v="Valley"/>
    <s v="D"/>
    <s v="CrossArm"/>
    <s v="BareWire"/>
    <m/>
    <s v="  "/>
    <s v="SACRAMENTO"/>
    <s v="WOODLAND"/>
    <s v="22:35"/>
    <n v="44225"/>
    <n v="1242662"/>
    <s v="T005202332"/>
    <n v="1617"/>
    <s v="CLARENDON ST"/>
    <m/>
    <n v="38.570680000000003"/>
    <n v="-121.53661"/>
    <s v="S2TM1GI"/>
    <m/>
    <n v="63131107"/>
    <s v="2021/01/30 00:47:12"/>
    <n v="9002"/>
    <m/>
    <s v="SMART MTR AUTO-GENERATED TAG"/>
    <s v="N"/>
    <m/>
    <m/>
    <m/>
    <m/>
    <m/>
    <m/>
    <m/>
    <m/>
    <m/>
    <m/>
    <s v="Y"/>
    <m/>
    <m/>
    <m/>
    <m/>
    <m/>
    <m/>
    <m/>
    <s v="tree branch took down 1 span 1 phase"/>
    <m/>
    <m/>
    <m/>
    <m/>
    <s v="Overhead"/>
    <m/>
    <m/>
    <m/>
    <m/>
    <m/>
    <s v="TREE-BRANCH FELL INTO LINE"/>
    <s v="CONDUCTOR, OVERHEAD"/>
    <m/>
    <s v="  "/>
    <s v="Unplanned"/>
    <s v="Sacramento"/>
    <s v="Yolo"/>
    <s v="063131107, WEST SACRAMENTO-1107"/>
    <s v="21-0018728"/>
    <s v="Unplanned"/>
    <s v="Clear;32-90 F"/>
    <s v="29 1 of 3 Phases Open"/>
    <s v="25085"/>
    <s v="NO"/>
    <s v="Line to Ground"/>
    <s v="Sustained"/>
    <s v="No"/>
    <s v="23835"/>
    <s v="OH"/>
    <s v="Fuse"/>
    <s v="1242662"/>
    <s v="Conductor, Overhead, Broken, wire on ground"/>
    <m/>
    <m/>
    <m/>
    <s v="1505 DEERWOOD ST.  WEST SACRAMENTO"/>
    <s v="R/O 1601 CLARENDON ST "/>
    <m/>
    <m/>
    <m/>
    <s v="No"/>
    <s v="Vegetation, Tree - fell into line"/>
    <m/>
    <s v="No"/>
    <m/>
    <m/>
    <s v="MHBB"/>
    <s v="Distribution Circuit"/>
    <s v="SMBATCH_FO"/>
    <s v="01/29/21 22:33"/>
    <s v="Not Required"/>
    <s v="01/30/21 12:58"/>
    <m/>
    <s v="Yes"/>
    <s v="1600590"/>
    <s v="21-0018728"/>
    <m/>
    <m/>
    <m/>
    <m/>
    <m/>
  </r>
  <r>
    <n v="92"/>
    <s v="AGFC"/>
    <s v="3 - QC Complete"/>
    <n v="44228"/>
    <n v="44617"/>
    <s v="Fire not attributable to PG&amp;E. Water in customer panel caused ignition. "/>
    <s v="\\fxshare-nas05\quotashare-fs01\ESA\5 - Ignition Tracking\2021_Ignition_QC_Folders\20210129_1242491_nan_nan_T005201989"/>
    <s v=" "/>
    <m/>
    <m/>
    <m/>
    <m/>
    <m/>
    <s v="Not In Scope"/>
    <m/>
    <m/>
    <m/>
    <m/>
    <m/>
    <m/>
    <m/>
    <m/>
    <m/>
    <m/>
    <m/>
    <m/>
    <m/>
    <m/>
    <m/>
    <m/>
    <m/>
    <m/>
    <m/>
    <m/>
    <m/>
    <m/>
    <m/>
    <m/>
    <m/>
    <m/>
    <m/>
    <m/>
    <m/>
    <m/>
    <m/>
    <m/>
    <m/>
    <m/>
    <m/>
    <m/>
    <m/>
    <m/>
    <m/>
    <m/>
    <m/>
    <m/>
    <m/>
    <m/>
    <m/>
    <m/>
    <s v=" "/>
    <x v="326"/>
    <s v="18:51:00"/>
    <n v="44225"/>
    <s v="18:51:00"/>
    <s v="FAS"/>
    <s v="N"/>
    <s v="N"/>
    <n v="1242491"/>
    <m/>
    <m/>
    <s v="T005201989"/>
    <m/>
    <m/>
    <m/>
    <m/>
    <s v=" "/>
    <x v="0"/>
    <x v="1"/>
    <s v="N"/>
    <s v="N"/>
    <s v="N"/>
    <s v="Fire not attributable to PG&amp;E. Water in customer panel caused ignition. "/>
    <s v="Not PG&amp;E"/>
    <s v="Other"/>
    <m/>
    <m/>
    <m/>
    <s v="Structure-PG&amp;E only"/>
    <m/>
    <m/>
    <m/>
    <m/>
    <m/>
    <s v="Other Fire: Non-PG&amp;E related"/>
    <m/>
    <m/>
    <m/>
    <s v="Overhead"/>
    <x v="1"/>
    <m/>
    <m/>
    <m/>
    <s v=" "/>
    <x v="0"/>
    <n v="34.708160999999997"/>
    <n v="-120.469053"/>
    <s v="Santa Barbara"/>
    <s v="PURISIMA 1101 "/>
    <n v="12000"/>
    <m/>
    <x v="0"/>
    <s v="Lompoc FD BRAD LANE 8057377742"/>
    <s v="Urban"/>
    <m/>
    <m/>
    <s v="N"/>
    <m/>
    <m/>
    <n v="512"/>
    <m/>
    <s v="N"/>
    <s v="N"/>
    <m/>
    <m/>
    <s v="2021-02-02"/>
    <m/>
    <m/>
    <m/>
    <m/>
    <m/>
    <m/>
    <m/>
    <m/>
    <m/>
    <m/>
    <m/>
    <m/>
    <m/>
    <m/>
    <m/>
    <m/>
    <m/>
    <m/>
    <m/>
    <s v="  "/>
    <s v="LOS PADRES"/>
    <s v="SANTA MARIA 03"/>
    <s v="18:51"/>
    <n v="44225"/>
    <n v="1242491"/>
    <s v="T005201989"/>
    <n v="228"/>
    <s v="ORION AVE"/>
    <s v="LOMPOC"/>
    <n v="34.70778"/>
    <n v="-120.46942"/>
    <s v="L2TC1WG"/>
    <s v="WOODYARD, CHASE"/>
    <n v="182971101"/>
    <s v="20210129 22:09"/>
    <n v="9221"/>
    <m/>
    <s v="WATER DAMAGE TO PANEL CAUSED FIRE IN PANEL. FAULT CAUSED OPEN WIRE TO SLAP. DISCONNECTED TILL PANEL IS REPAIRED"/>
    <s v="Y"/>
    <n v="2"/>
    <s v="\\fxshare-nas05\quotashare-fs01\ESA\5 - Ignition Tracking\Fire_Tab_Attachment_Files"/>
    <m/>
    <n v="34.708160999999997"/>
    <n v="-120.469053"/>
    <s v="CONTAINED IN METER PANEL"/>
    <s v="BRAD LANE 8057377742"/>
    <m/>
    <s v="N"/>
    <s v="Y"/>
    <m/>
    <s v="Rain"/>
    <m/>
    <s v="Structures"/>
    <m/>
    <s v="Calm"/>
    <m/>
    <s v="Other (Comments)"/>
    <s v="WATER ENTERED CUST PANEL CAUSING FIRE"/>
    <s v="Structure Only"/>
    <m/>
    <s v="Fire Dept"/>
    <m/>
    <s v="Overhead"/>
    <m/>
    <s v="N"/>
    <m/>
    <m/>
    <m/>
    <m/>
    <m/>
    <s v="N"/>
    <s v="  "/>
    <m/>
    <m/>
    <m/>
    <m/>
    <m/>
    <m/>
    <m/>
    <m/>
    <m/>
    <m/>
    <m/>
    <m/>
    <m/>
    <m/>
    <m/>
    <m/>
    <m/>
    <m/>
    <m/>
    <m/>
    <m/>
    <m/>
    <m/>
    <m/>
    <m/>
    <m/>
    <m/>
    <m/>
    <m/>
    <m/>
    <m/>
    <m/>
    <m/>
    <m/>
    <m/>
    <m/>
    <m/>
    <m/>
    <m/>
    <m/>
    <m/>
    <m/>
    <m/>
    <m/>
    <m/>
    <m/>
    <m/>
  </r>
  <r>
    <n v="91"/>
    <s v="AGFC"/>
    <s v="3 - QC Complete"/>
    <n v="44228"/>
    <n v="44617"/>
    <s v="Fire not attributable to PG&amp;E. Fire in customers panel."/>
    <s v="\\fxshare-nas05\quotashare-fs01\ESA\5 - Ignition Tracking\2021_Ignition_QC_Folders\20210129_nan_nan_nan_2260496397"/>
    <s v=" "/>
    <m/>
    <m/>
    <m/>
    <m/>
    <m/>
    <s v="Not In Scope"/>
    <m/>
    <m/>
    <m/>
    <m/>
    <m/>
    <m/>
    <m/>
    <m/>
    <m/>
    <m/>
    <m/>
    <m/>
    <m/>
    <m/>
    <m/>
    <m/>
    <m/>
    <m/>
    <m/>
    <m/>
    <m/>
    <m/>
    <m/>
    <m/>
    <m/>
    <m/>
    <m/>
    <m/>
    <m/>
    <m/>
    <m/>
    <m/>
    <m/>
    <m/>
    <m/>
    <m/>
    <m/>
    <m/>
    <m/>
    <m/>
    <m/>
    <m/>
    <m/>
    <m/>
    <m/>
    <m/>
    <s v=" "/>
    <x v="326"/>
    <s v="07:22:00"/>
    <m/>
    <m/>
    <s v="FAS"/>
    <s v="N"/>
    <s v="N"/>
    <m/>
    <m/>
    <m/>
    <n v="2260496397"/>
    <m/>
    <m/>
    <m/>
    <m/>
    <s v=" "/>
    <x v="0"/>
    <x v="1"/>
    <s v="N"/>
    <s v="N"/>
    <s v="N"/>
    <s v="Fire not attributable to PG&amp;E. Fire in customers panel."/>
    <s v="Not PG&amp;E"/>
    <s v="Other"/>
    <m/>
    <m/>
    <m/>
    <s v="Structure-PG&amp;E only"/>
    <s v="customer panel"/>
    <m/>
    <m/>
    <m/>
    <m/>
    <s v="Other Fire: Non-PG&amp;E related"/>
    <m/>
    <m/>
    <m/>
    <s v="Underground"/>
    <x v="1"/>
    <m/>
    <m/>
    <m/>
    <s v=" "/>
    <x v="0"/>
    <n v="37.53152"/>
    <n v="-121.92386"/>
    <s v="Alameda"/>
    <s v="FREMONT 1109"/>
    <n v="12000"/>
    <m/>
    <x v="0"/>
    <s v="Fremont FD"/>
    <s v="Urban"/>
    <m/>
    <m/>
    <s v="N"/>
    <m/>
    <m/>
    <m/>
    <m/>
    <s v="N"/>
    <s v="N"/>
    <m/>
    <m/>
    <s v="2021-02-02"/>
    <m/>
    <m/>
    <m/>
    <m/>
    <m/>
    <m/>
    <m/>
    <m/>
    <m/>
    <m/>
    <m/>
    <m/>
    <m/>
    <m/>
    <m/>
    <m/>
    <m/>
    <m/>
    <m/>
    <s v="  "/>
    <s v="MISSION"/>
    <s v="FREMONT 04"/>
    <s v="07:22"/>
    <n v="44225"/>
    <m/>
    <n v="2260496397"/>
    <n v="333"/>
    <s v="OHLONES ST"/>
    <s v="FREMONT"/>
    <n v="37.531820000000003"/>
    <n v="-121.923241"/>
    <s v="M3TFXT2"/>
    <s v="TOBAR, FREDY"/>
    <n v="14351109"/>
    <s v="20210129 09:16"/>
    <n v="1000"/>
    <m/>
    <s v="customer panel flashed... caused by wires going into main breaker.. burnt...."/>
    <s v="Y"/>
    <m/>
    <m/>
    <s v="37.5315200,-121.9238600,80.400000,3D"/>
    <m/>
    <m/>
    <m/>
    <s v="fremont fire dept"/>
    <m/>
    <s v="N"/>
    <s v="Y"/>
    <s v="N"/>
    <s v="Clear"/>
    <m/>
    <s v="Other (Comments)"/>
    <s v="customer panel"/>
    <s v="Calm"/>
    <m/>
    <s v="3rd Party"/>
    <s v="customer panel"/>
    <s v="Other (Comments)"/>
    <s v="customer panel"/>
    <s v="Fire Dept"/>
    <m/>
    <s v="Other (Comments)"/>
    <s v="customer panel"/>
    <s v="Y"/>
    <s v="pictures"/>
    <s v="PG&amp;E Employee"/>
    <m/>
    <m/>
    <m/>
    <m/>
    <s v="  "/>
    <m/>
    <m/>
    <m/>
    <m/>
    <m/>
    <m/>
    <m/>
    <m/>
    <m/>
    <m/>
    <m/>
    <m/>
    <m/>
    <m/>
    <m/>
    <m/>
    <m/>
    <m/>
    <m/>
    <m/>
    <m/>
    <m/>
    <m/>
    <m/>
    <m/>
    <m/>
    <m/>
    <m/>
    <m/>
    <m/>
    <m/>
    <m/>
    <m/>
    <m/>
    <m/>
    <m/>
    <m/>
    <m/>
    <m/>
    <m/>
    <m/>
    <m/>
    <m/>
    <m/>
    <m/>
    <m/>
    <m/>
  </r>
  <r>
    <n v="90"/>
    <s v="AGFC"/>
    <s v="3 - QC Complete"/>
    <n v="44571"/>
    <n v="44617"/>
    <s v="Structure fire occurred in West Sacarment on January 28, 2021. unable to determine from preliminary investigation if the ignition was attributable to PG&amp;E assets. I've reached out to the troubleman and Fire Department on February 2, 2020 and have left both a voicemail. I will update reviewer notes as soon as I obtiain more information from both sources. Tman FLD remarks: Arrived to FD putting out fire to building. 1 of 3 blown at transformer with hot secondary on ground. Deenergized transformer and cut secondary jumpers going to damaged pole. Reenergized transformer and power ok. Updated to not attributable to PG&amp;E assets after speaking to responding troubleman. "/>
    <s v="\\fxshare-nas05\quotashare-fs01\ESA\5 - Ignition Tracking\2021_Ignition_QC_Folders\20210129_1240786_21-0018106_nan_T005198544"/>
    <s v=" "/>
    <m/>
    <m/>
    <m/>
    <m/>
    <m/>
    <s v="Not In Scope"/>
    <m/>
    <m/>
    <m/>
    <m/>
    <m/>
    <m/>
    <m/>
    <m/>
    <m/>
    <m/>
    <m/>
    <m/>
    <m/>
    <m/>
    <m/>
    <m/>
    <m/>
    <m/>
    <m/>
    <m/>
    <m/>
    <m/>
    <m/>
    <m/>
    <m/>
    <m/>
    <m/>
    <m/>
    <m/>
    <m/>
    <m/>
    <m/>
    <m/>
    <m/>
    <m/>
    <m/>
    <m/>
    <m/>
    <m/>
    <m/>
    <m/>
    <m/>
    <m/>
    <m/>
    <m/>
    <m/>
    <s v=" "/>
    <x v="326"/>
    <s v="00:09:00"/>
    <n v="44225"/>
    <s v="00:09:00"/>
    <s v="FAS"/>
    <s v="N"/>
    <s v="N"/>
    <n v="1240786"/>
    <s v="21-0018106"/>
    <m/>
    <s v="T005198544"/>
    <m/>
    <m/>
    <m/>
    <s v="No Photo"/>
    <s v=" "/>
    <x v="0"/>
    <x v="1"/>
    <s v="N"/>
    <s v="N"/>
    <s v="N"/>
    <s v="Other fire, not attributable to PG&amp;E assets. This information is preliminary."/>
    <s v="Not PG&amp;E"/>
    <s v="Building"/>
    <m/>
    <m/>
    <m/>
    <s v="Structure-only"/>
    <m/>
    <m/>
    <m/>
    <m/>
    <m/>
    <s v="Other Fire: Non-PG&amp;E related"/>
    <m/>
    <m/>
    <m/>
    <s v="Overhead"/>
    <x v="1"/>
    <m/>
    <m/>
    <m/>
    <s v=" "/>
    <x v="0"/>
    <n v="38.580671700000003"/>
    <n v="-121.5388367"/>
    <s v="Yolo"/>
    <s v="WEST SACRAMENTO 1108"/>
    <n v="12000"/>
    <m/>
    <x v="0"/>
    <s v="West Sacramento FD"/>
    <s v="Urban"/>
    <m/>
    <m/>
    <s v="N"/>
    <m/>
    <m/>
    <m/>
    <m/>
    <s v="N"/>
    <s v="N"/>
    <m/>
    <m/>
    <s v="2021-01-29"/>
    <m/>
    <m/>
    <m/>
    <m/>
    <m/>
    <m/>
    <m/>
    <m/>
    <m/>
    <m/>
    <m/>
    <m/>
    <m/>
    <m/>
    <m/>
    <m/>
    <m/>
    <m/>
    <m/>
    <s v="  "/>
    <s v="SACRAMENTO"/>
    <s v="WOODLAND 03"/>
    <s v="00:09"/>
    <n v="44225"/>
    <n v="1240786"/>
    <s v="T005198544"/>
    <n v="741"/>
    <s v="MAPLE ST"/>
    <s v="WEST SACRAME"/>
    <n v="38.580559999999998"/>
    <n v="-121.53821000000001"/>
    <s v="S2TM1GI"/>
    <s v="GUTIERREZ, MIGUEL"/>
    <n v="63131108"/>
    <s v="20210129 02:33"/>
    <n v="9002"/>
    <m/>
    <s v="No call notifying me that this was a 911. Arrived to fire dept putting out fire to building.  1/3 blown at txr. Hot secondary on the ground. Deenergized txr and cut secondary jumpers going to damaged pole. Reenergized txr and power ok.  Building caught on fire. Extensive damage.  Do not know the cause."/>
    <s v="Y"/>
    <m/>
    <m/>
    <s v="38.5806717,-121.5388367,-119.900000,3D"/>
    <m/>
    <m/>
    <m/>
    <s v="west sac fire dept"/>
    <m/>
    <s v="Y"/>
    <s v="Y"/>
    <m/>
    <s v="Clear"/>
    <m/>
    <s v="Private Land"/>
    <m/>
    <s v="Calm"/>
    <m/>
    <s v="Unknown"/>
    <m/>
    <s v="3 meters - 0.25 Acres"/>
    <m/>
    <s v="Fire Dept"/>
    <m/>
    <s v="Overhead"/>
    <m/>
    <s v="N"/>
    <m/>
    <m/>
    <m/>
    <s v="PATROL-NOT CONDUCTED"/>
    <s v="CONDUCTOR, OVERHEAD"/>
    <s v="N"/>
    <s v="  "/>
    <s v="Unplanned"/>
    <s v="Sacramento"/>
    <s v="Yolo"/>
    <s v="063131108, WEST SACRAMENTO-1108"/>
    <s v="21-0018106"/>
    <s v="Unplanned"/>
    <s v="Clear;32-90F"/>
    <m/>
    <m/>
    <s v="YES"/>
    <s v="Line to Ground"/>
    <s v="Sustained"/>
    <s v="No"/>
    <s v="MTR#1003868260"/>
    <s v="OH"/>
    <s v="Transformer"/>
    <s v="1240786"/>
    <m/>
    <m/>
    <m/>
    <m/>
    <s v="IFO 739 MAPLE ST"/>
    <m/>
    <m/>
    <m/>
    <m/>
    <s v="No"/>
    <m/>
    <m/>
    <s v="No"/>
    <m/>
    <m/>
    <s v="S2TM1GI"/>
    <s v="Transformer only"/>
    <s v="S2TM1GI"/>
    <s v="01/28/21 23:09"/>
    <s v="Not Required"/>
    <m/>
    <m/>
    <s v="No"/>
    <s v="1600129"/>
    <s v="21-0018106"/>
    <m/>
    <m/>
    <m/>
    <m/>
    <m/>
  </r>
  <r>
    <n v="936"/>
    <s v="DLY6"/>
    <s v="3 - QC Complete"/>
    <n v="44489"/>
    <n v="44617"/>
    <s v="[Duplicate of Index #223] transformer on fire "/>
    <s v="\\fxshare-nas05\quotashare-fs01\ESA\5 - Ignition Tracking\Action Items, CAP Items, Missed Ignitions\Missed_Ignitions_Audit\20210128_14047_nan_nan"/>
    <s v=" "/>
    <m/>
    <m/>
    <m/>
    <m/>
    <m/>
    <s v="Not In Scope"/>
    <m/>
    <m/>
    <m/>
    <m/>
    <m/>
    <m/>
    <m/>
    <m/>
    <m/>
    <m/>
    <m/>
    <m/>
    <m/>
    <m/>
    <m/>
    <m/>
    <m/>
    <m/>
    <m/>
    <m/>
    <m/>
    <m/>
    <m/>
    <m/>
    <m/>
    <m/>
    <m/>
    <m/>
    <m/>
    <m/>
    <m/>
    <m/>
    <s v="N"/>
    <s v="NA "/>
    <m/>
    <m/>
    <m/>
    <m/>
    <m/>
    <s v="N"/>
    <m/>
    <m/>
    <s v="DOC5"/>
    <s v="DUSTIN COVERT, 661/713-3192"/>
    <s v="NA "/>
    <m/>
    <s v=" "/>
    <x v="327"/>
    <s v="19:30:00"/>
    <m/>
    <m/>
    <s v="FAS"/>
    <s v="N"/>
    <s v="Y"/>
    <s v="TR7118791"/>
    <m/>
    <m/>
    <s v="T005197961"/>
    <n v="120476026"/>
    <m/>
    <m/>
    <m/>
    <s v=" "/>
    <x v="0"/>
    <x v="1"/>
    <s v="N"/>
    <s v="N"/>
    <s v="N"/>
    <s v="On January 28th 2021 at 19:30 hours, a PG&amp;E Troubleman was dispatched to the 2112 Stockdale 21kV Distribution Circuit in the vicinity of the corner of NW Harris Rd and Ashe Rd in Bakersfield in response to the Kern County Fire Department responding to reports of a transformer fire. Initial analysis indicates the transformer failed causing the ignition. Upon arrival, the Troubleman observed a potential transformer arcing under the line recloser. The ensuing fire was contained to only the transformer and the fire was suppressed by Kern County Fire Department.  A PG&amp;E crew replaced the transformer on January 29th 2021.  There were no further damages to surrounding PG&amp;E equipment warranting repair."/>
    <s v="PG&amp;E"/>
    <s v="Other"/>
    <s v="Transformer"/>
    <s v="D"/>
    <s v="D"/>
    <s v="Structure-PG&amp;E only"/>
    <s v="Transformer"/>
    <m/>
    <m/>
    <m/>
    <m/>
    <s v="Duplicate"/>
    <m/>
    <m/>
    <s v="Y"/>
    <s v="Overhead"/>
    <x v="0"/>
    <s v="Transformer"/>
    <s v="TRANSFORMER"/>
    <n v="120476026"/>
    <s v=" "/>
    <x v="0"/>
    <n v="35.304609999999997"/>
    <n v="-119.07456000000001"/>
    <s v="Kern"/>
    <s v="STOCKDALE 2105"/>
    <n v="21000"/>
    <s v="STOCKDALE 2105CB"/>
    <x v="0"/>
    <s v="Kern County FD"/>
    <s v="Urban"/>
    <s v="Fire-resistive fuel bed"/>
    <s v="Concrete"/>
    <s v="N"/>
    <m/>
    <m/>
    <m/>
    <m/>
    <s v="N"/>
    <s v="N"/>
    <m/>
    <m/>
    <s v="2021-06-25"/>
    <m/>
    <m/>
    <m/>
    <m/>
    <m/>
    <m/>
    <m/>
    <m/>
    <m/>
    <m/>
    <m/>
    <m/>
    <m/>
    <m/>
    <m/>
    <m/>
    <m/>
    <m/>
    <m/>
    <s v="  "/>
    <m/>
    <m/>
    <m/>
    <m/>
    <m/>
    <m/>
    <m/>
    <m/>
    <m/>
    <m/>
    <m/>
    <m/>
    <m/>
    <m/>
    <m/>
    <m/>
    <m/>
    <m/>
    <m/>
    <m/>
    <m/>
    <m/>
    <m/>
    <m/>
    <m/>
    <m/>
    <m/>
    <m/>
    <m/>
    <m/>
    <m/>
    <m/>
    <m/>
    <m/>
    <m/>
    <m/>
    <m/>
    <m/>
    <m/>
    <m/>
    <m/>
    <m/>
    <m/>
    <m/>
    <m/>
    <m/>
    <m/>
    <m/>
    <m/>
    <m/>
    <m/>
    <s v="  "/>
    <m/>
    <m/>
    <m/>
    <m/>
    <m/>
    <m/>
    <m/>
    <m/>
    <m/>
    <m/>
    <m/>
    <m/>
    <m/>
    <m/>
    <m/>
    <m/>
    <m/>
    <m/>
    <m/>
    <m/>
    <m/>
    <m/>
    <m/>
    <m/>
    <m/>
    <m/>
    <m/>
    <m/>
    <m/>
    <m/>
    <m/>
    <m/>
    <m/>
    <m/>
    <m/>
    <m/>
    <m/>
    <m/>
    <m/>
    <m/>
    <m/>
    <m/>
    <m/>
    <m/>
    <m/>
    <m/>
    <m/>
  </r>
  <r>
    <n v="223"/>
    <s v="B1HE"/>
    <s v="3 - QC Complete"/>
    <n v="44309"/>
    <n v="44617"/>
    <s v="transformer on fire "/>
    <s v="\\fxshare-nas05\quotashare-fs01\ESA\5 - Ignition Tracking\2021_Ignition_QC_Folders\20210128_nan_nan_nan_T005197961"/>
    <s v=" "/>
    <m/>
    <s v="B1HE"/>
    <s v="Updated create time"/>
    <n v="44309"/>
    <m/>
    <s v="Not In Scope"/>
    <m/>
    <m/>
    <m/>
    <m/>
    <m/>
    <m/>
    <m/>
    <m/>
    <m/>
    <m/>
    <m/>
    <m/>
    <m/>
    <m/>
    <m/>
    <m/>
    <m/>
    <m/>
    <m/>
    <m/>
    <m/>
    <m/>
    <m/>
    <m/>
    <m/>
    <m/>
    <m/>
    <m/>
    <m/>
    <m/>
    <m/>
    <m/>
    <m/>
    <m/>
    <m/>
    <m/>
    <m/>
    <m/>
    <m/>
    <m/>
    <m/>
    <m/>
    <m/>
    <m/>
    <m/>
    <m/>
    <s v=" "/>
    <x v="327"/>
    <s v="19:30:00"/>
    <m/>
    <m/>
    <s v="FAS"/>
    <s v="N"/>
    <s v="N"/>
    <m/>
    <m/>
    <m/>
    <s v="T005197961, T005198057"/>
    <n v="120476026"/>
    <m/>
    <m/>
    <m/>
    <s v=" "/>
    <x v="0"/>
    <x v="1"/>
    <s v="N"/>
    <s v="N"/>
    <s v="N"/>
    <s v="On January 28th, 2021 at 1930 hours, a PG&amp;E Troubleman was dispatched to the Stockdale 2105  21kv Distribution Circuit on Ashe Rd near Harris Rd, Bakersfield in response to a Saw Explosion tag. Initial analysis indicates the Potential Transformer on LR 1503 was arcing causing damage to the bushing on the PT. The ensuing damage was isolated to just the PT on the LR with no other damage to any other equipment. No ignition occurred as a result of the arcing. There were no outage associated to the incident. The Tman made safe and called for a crew to make the repairs."/>
    <s v="Not PG&amp;E"/>
    <m/>
    <s v="PT on Recloser LR1503"/>
    <m/>
    <m/>
    <s v="No Fire"/>
    <m/>
    <m/>
    <m/>
    <m/>
    <m/>
    <s v="No Fire"/>
    <m/>
    <m/>
    <s v="N"/>
    <s v="Overhead"/>
    <x v="0"/>
    <s v="Recloser"/>
    <s v="PT on Recloser LR1503"/>
    <m/>
    <s v=" "/>
    <x v="0"/>
    <n v="35.304769743900003"/>
    <n v="-119.07457544170001"/>
    <s v="Kern"/>
    <s v="STOCKDALE 2105"/>
    <n v="21000"/>
    <m/>
    <x v="0"/>
    <s v="KERN FIRE INC 3668("/>
    <s v="Urban"/>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221"/>
    <s v="TLAL"/>
    <s v="3 - QC Complete"/>
    <n v="44284"/>
    <n v="44617"/>
    <s v="[Requested Wind Details on 03/29/2021]; Uploaded Pics on 03/29/2021; 1600 AETNA SPRINGS RD / 1251 Aetna springs rd in Pope Valley; pole on fire on road; conductor fell of insulator and burnt the crossarm; OIS: 1238269; FOID: T005193445; ILIS: 21-0017075; EC Tag (Pkg 18): 120472570; PM: 35227572; Circuit ID: 043432104, SAP ID: 102251160"/>
    <s v="\\fxshare-nas05\quotashare-fs01\ESA\5 - Ignition Tracking\2021_Ignition_QC_Folders\20210128_1238269_nan_nan_T005193445"/>
    <s v=" "/>
    <m/>
    <s v="TLAL"/>
    <s v="Outage Date &amp; Time, ILIS, EC Tag Added; Failure Driver &amp; Sub-Driver, HFTD, Fire Lat &amp; Long, Nominal Voltage, Division, District Updated"/>
    <n v="44284"/>
    <m/>
    <s v="Not In Scope"/>
    <m/>
    <m/>
    <m/>
    <m/>
    <m/>
    <m/>
    <m/>
    <m/>
    <m/>
    <m/>
    <m/>
    <m/>
    <m/>
    <m/>
    <m/>
    <m/>
    <m/>
    <m/>
    <m/>
    <m/>
    <m/>
    <m/>
    <m/>
    <m/>
    <m/>
    <m/>
    <m/>
    <m/>
    <m/>
    <m/>
    <m/>
    <m/>
    <m/>
    <m/>
    <m/>
    <m/>
    <m/>
    <m/>
    <m/>
    <m/>
    <m/>
    <m/>
    <m/>
    <m/>
    <m/>
    <m/>
    <s v=" "/>
    <x v="327"/>
    <s v="01:40:00"/>
    <n v="44224"/>
    <s v="01:37:00"/>
    <s v="FAS"/>
    <s v="Y"/>
    <s v="N"/>
    <n v="1238269"/>
    <s v="21-0017075"/>
    <m/>
    <s v="T005193445"/>
    <n v="120472570"/>
    <m/>
    <m/>
    <s v="PG&amp;E_221_Ignition_20210128_1.jpg"/>
    <s v=" "/>
    <x v="0"/>
    <x v="0"/>
    <s v="N"/>
    <s v="N"/>
    <s v="N"/>
    <s v="On January 28, 2021 at 0221 hours, a PG&amp;E Troubleman patrolled the Silverado 2104 12kV Distribution Circuit number 043432104, in the Tier 3 State Responsibility area near 1251 Aetna Springs Road in Pope Valley (Calistoga). He observed a hot conductor off of an insulator and an 8' load-side primary wood crossarm on fire. Initial analysis indicates a tie wire broke at the end of the line, which resulted in the hot floating primary conductor to disengage from the insulator and laid upon the crossarm and an ignition ensued. This event was part of a wind event. The fire self-extinguished on the crossarm, following the line de-energization. The 533-minute unplanned outage affected 12 customers. All the repairs were completed and the line was returned to service on January 28, 2021. This ignition did not meet the reporting criteria, because it didn't burn material other than PG&amp;E assets and the fire was not greater than one linear meter. This information is preliminary."/>
    <s v="PG&amp;E"/>
    <s v="Other"/>
    <s v="Crossarm"/>
    <s v="D"/>
    <s v="D"/>
    <s v="Structure-only"/>
    <m/>
    <m/>
    <m/>
    <m/>
    <m/>
    <s v="Equipment - PG&amp;E"/>
    <s v="Weather"/>
    <s v="Tie wire failure"/>
    <s v="Y"/>
    <s v="Overhead"/>
    <x v="0"/>
    <s v="Conductor - All"/>
    <s v="Crossarm, Conductor"/>
    <n v="102251160"/>
    <s v=" "/>
    <x v="2"/>
    <n v="38.654914675400001"/>
    <n v="-122.4943636684"/>
    <s v="Napa"/>
    <s v="SILVERADO 2104 "/>
    <n v="12000"/>
    <m/>
    <x v="0"/>
    <s v="Self Extinguished"/>
    <s v="Hardwood Woodland"/>
    <m/>
    <m/>
    <s v="Y"/>
    <s v="Butts 2014"/>
    <m/>
    <n v="175"/>
    <m/>
    <s v="N"/>
    <s v="N"/>
    <m/>
    <m/>
    <s v="2021-03-16"/>
    <m/>
    <m/>
    <m/>
    <m/>
    <m/>
    <m/>
    <m/>
    <m/>
    <m/>
    <m/>
    <m/>
    <m/>
    <m/>
    <m/>
    <m/>
    <m/>
    <m/>
    <m/>
    <m/>
    <s v="  "/>
    <s v="NORTH BAY"/>
    <s v="Vallejo/Napa"/>
    <m/>
    <m/>
    <m/>
    <m/>
    <m/>
    <m/>
    <m/>
    <m/>
    <m/>
    <m/>
    <m/>
    <m/>
    <m/>
    <m/>
    <m/>
    <m/>
    <m/>
    <m/>
    <m/>
    <m/>
    <m/>
    <m/>
    <m/>
    <m/>
    <m/>
    <m/>
    <m/>
    <m/>
    <m/>
    <m/>
    <m/>
    <m/>
    <m/>
    <m/>
    <m/>
    <m/>
    <m/>
    <m/>
    <m/>
    <m/>
    <m/>
    <m/>
    <m/>
    <m/>
    <m/>
    <m/>
    <m/>
    <m/>
    <m/>
    <s v="  "/>
    <m/>
    <m/>
    <m/>
    <m/>
    <m/>
    <m/>
    <m/>
    <m/>
    <m/>
    <m/>
    <m/>
    <m/>
    <m/>
    <m/>
    <m/>
    <m/>
    <m/>
    <m/>
    <m/>
    <m/>
    <m/>
    <m/>
    <m/>
    <m/>
    <m/>
    <m/>
    <m/>
    <m/>
    <m/>
    <m/>
    <m/>
    <m/>
    <m/>
    <m/>
    <m/>
    <m/>
    <m/>
    <m/>
    <m/>
    <m/>
    <m/>
    <m/>
    <m/>
    <m/>
    <m/>
    <m/>
    <m/>
  </r>
  <r>
    <n v="89"/>
    <s v="CFMD"/>
    <s v="3 - QC Complete"/>
    <n v="44265"/>
    <n v="44617"/>
    <s v="Pole failed and fell to ground resulting in a spot fire. Cause of the pole failure is unknown at this time. 3/8 Per the Tman, the wind was very, very bad. When asked,  he didn’t know what caused the pole to fail, he got there after they burned down.  The first reports were, there was high wind and reports of the wires arcing and sparking. When he got there everything was all burned down and He assumed somebody saw arching, or the wires slapping together and ultimately catching the pole on fire and burning down.  That is the only thing he could think of. 3/10 Fire Report Requested from Kern County website"/>
    <s v="\\fxshare-nas05\quotashare-fs01\ESA\5 - Ignition Tracking\2021_Ignition_QC_Folders\20210128_1236807_nan_nan_T005193539"/>
    <s v=" "/>
    <m/>
    <s v="CFMD"/>
    <s v="Address information in cells BV/BW are incorrect per the Troubleman"/>
    <m/>
    <m/>
    <s v="Not In Scope"/>
    <m/>
    <m/>
    <m/>
    <m/>
    <m/>
    <m/>
    <m/>
    <m/>
    <m/>
    <m/>
    <m/>
    <m/>
    <m/>
    <m/>
    <m/>
    <m/>
    <m/>
    <m/>
    <m/>
    <m/>
    <m/>
    <m/>
    <m/>
    <m/>
    <m/>
    <m/>
    <m/>
    <m/>
    <m/>
    <m/>
    <m/>
    <m/>
    <m/>
    <m/>
    <m/>
    <m/>
    <m/>
    <m/>
    <m/>
    <m/>
    <m/>
    <m/>
    <m/>
    <m/>
    <m/>
    <m/>
    <s v=" "/>
    <x v="327"/>
    <s v="03:20:00"/>
    <n v="44224"/>
    <s v="03:20:00"/>
    <s v="FAS"/>
    <s v="N"/>
    <s v="N"/>
    <n v="1236807"/>
    <m/>
    <m/>
    <s v="T005193539"/>
    <m/>
    <m/>
    <m/>
    <m/>
    <s v=" "/>
    <x v="0"/>
    <x v="0"/>
    <s v="Y"/>
    <s v="Y"/>
    <s v="N"/>
    <s v="On January 28, 2021 at 3:20 hours, a PG&amp;E Trouble  man was dispatched to the Arvin 1101 12KV circuit at SO of LR 69618, Tejon Hwy,Arvin, in response to pole and wires down during major event wind storm in Kern Division. Initial analysis indicates that a spotty grass fire approximately 100 acres in size was ensuing and that 2 poles and 5 spans of wire were down. The downed poles were unrecognizable to the T-man. (UPDATE WITH FIRE REPORT INFO). Initial reporting stated that high winds were causing wires to arc and spark. No PSPS event logged for this major event. T-man personal wind gage was clocking at 36mph, and he states that the wind was so strong he had trouble opening his truck door. T-man was stopped by CHP during this event asking if T-man could do something about poles nearby that were violently shaking. DLR never opened up along with arcing downed wire potentially causing fire. Crews were sent out on A priority electric correctives 120473991, 120472607, 120472614 for SAP IDs 100127111, 100231199, 100231200 to replace poles and conductor. All repairs were completed and customers restored to power. This information is preliminary."/>
    <s v="PG&amp;E"/>
    <s v="Vegetation"/>
    <s v="Two Poles"/>
    <s v="D"/>
    <m/>
    <s v="&lt;0.25"/>
    <s v="spotty over a sq mile"/>
    <m/>
    <m/>
    <m/>
    <m/>
    <s v="Equipment - PG&amp;E"/>
    <s v="All types of equipment / facility failure"/>
    <s v="Wire-to-wire contact"/>
    <m/>
    <s v="Overhead"/>
    <x v="0"/>
    <s v="Conductor - Primary"/>
    <s v="Two Poles"/>
    <m/>
    <s v=" "/>
    <x v="0"/>
    <n v="35.174630000000001"/>
    <n v="-118.823915"/>
    <s v="Kern"/>
    <s v="ARVIN 1101"/>
    <n v="12000"/>
    <m/>
    <x v="0"/>
    <s v="Kern County FD"/>
    <s v="Agriculture"/>
    <m/>
    <m/>
    <s v="N"/>
    <m/>
    <m/>
    <m/>
    <m/>
    <s v="N"/>
    <s v="N"/>
    <m/>
    <m/>
    <s v="2021-01-29"/>
    <m/>
    <m/>
    <m/>
    <m/>
    <m/>
    <m/>
    <m/>
    <m/>
    <m/>
    <m/>
    <m/>
    <m/>
    <m/>
    <m/>
    <m/>
    <m/>
    <m/>
    <m/>
    <m/>
    <s v="  "/>
    <s v="KERN"/>
    <s v="BAKERSFIELD 12"/>
    <s v="03:20"/>
    <n v="44224"/>
    <n v="1236807"/>
    <s v="T005193539"/>
    <n v="3301"/>
    <s v="MEYER ST"/>
    <s v="ARVIN"/>
    <n v="35.194609999999997"/>
    <n v="-118.83667"/>
    <s v="K1TDAF0"/>
    <s v="FLORES, DAN"/>
    <n v="252971102"/>
    <s v="20210128 05:05"/>
    <n v="9110"/>
    <n v="1"/>
    <s v="open jumpers @ sw 19110--LR 69618 wire dn going south"/>
    <s v="Y"/>
    <n v="2"/>
    <s v="\\fxshare-nas05\quotashare-fs01\ESA\5 - Ignition Tracking\Fire_Tab_Attachment_Files"/>
    <s v="35.1746300,-118.8239150,115.200000,2D"/>
    <m/>
    <m/>
    <s v="SO of LR 69618, Tejon Hwy,Arvin,,grassland, no structures"/>
    <s v="KC FD"/>
    <m/>
    <s v="N"/>
    <s v="Y"/>
    <m/>
    <s v="Storm Wind"/>
    <m/>
    <s v="Private Land"/>
    <m/>
    <s v="Strong"/>
    <m/>
    <s v="PG&amp;E Equipment"/>
    <m/>
    <s v="Other (Comments)"/>
    <s v="spotty over a sq mile"/>
    <s v="Fire Dept"/>
    <m/>
    <s v="Overhead"/>
    <m/>
    <s v="N"/>
    <m/>
    <s v="PG&amp;E Employee"/>
    <s v="photos available"/>
    <s v="OVERHEAD"/>
    <s v="POLE-WOOD"/>
    <s v="N"/>
    <s v="  "/>
    <m/>
    <m/>
    <m/>
    <m/>
    <m/>
    <m/>
    <m/>
    <m/>
    <m/>
    <m/>
    <m/>
    <m/>
    <m/>
    <m/>
    <m/>
    <m/>
    <m/>
    <m/>
    <m/>
    <m/>
    <m/>
    <m/>
    <m/>
    <m/>
    <m/>
    <m/>
    <m/>
    <m/>
    <m/>
    <m/>
    <m/>
    <m/>
    <m/>
    <m/>
    <m/>
    <m/>
    <m/>
    <m/>
    <m/>
    <m/>
    <m/>
    <m/>
    <m/>
    <m/>
    <m/>
    <m/>
    <m/>
  </r>
  <r>
    <n v="218"/>
    <s v="B1HE"/>
    <s v="3 - QC Complete"/>
    <n v="44308"/>
    <n v="44617"/>
    <s v="Tman, fire cause, size"/>
    <s v="\\fxshare-nas05\quotashare-fs01\ESA\5 - Ignition Tracking\2021_Ignition_QC_Folders\20210127_1237965_21-0017004_nan_T005193035"/>
    <s v=" "/>
    <m/>
    <m/>
    <m/>
    <m/>
    <m/>
    <s v="Not In Scope"/>
    <m/>
    <m/>
    <m/>
    <m/>
    <m/>
    <m/>
    <m/>
    <m/>
    <m/>
    <m/>
    <m/>
    <m/>
    <m/>
    <m/>
    <m/>
    <m/>
    <m/>
    <m/>
    <m/>
    <m/>
    <m/>
    <m/>
    <m/>
    <m/>
    <m/>
    <m/>
    <m/>
    <m/>
    <m/>
    <m/>
    <m/>
    <m/>
    <m/>
    <m/>
    <m/>
    <m/>
    <m/>
    <m/>
    <m/>
    <m/>
    <m/>
    <m/>
    <m/>
    <m/>
    <m/>
    <m/>
    <s v=" "/>
    <x v="328"/>
    <s v="21:52:00"/>
    <n v="44223"/>
    <s v="22:41:00"/>
    <s v="FAS"/>
    <s v="Y"/>
    <s v="N"/>
    <n v="1237965"/>
    <s v="21-0017004"/>
    <m/>
    <s v="T005193035"/>
    <n v="120472793"/>
    <m/>
    <m/>
    <m/>
    <s v=" "/>
    <x v="0"/>
    <x v="0"/>
    <s v="N"/>
    <s v="N"/>
    <s v="N"/>
    <s v="On January 27th, 2021 at 2152 hours, a PG&amp;E Troubleman was dispatched to the Newhall 1111 12 kv Distribution Circuit on Road 9 near Avenue 7 1/2, Firebaugh in response to a saw explosion tag. Initial analysis indicates a pole fire at pole # 103330260 due to leaking insulator. Upon arrival the tman opened fuse 25704 de-energizing to EOL creating an outage for 9 customers. The ensuing fire was isolated to only PG&amp;E equipment and was self-extinguished upon de-energization. A PG&amp;E crew was dispatched to replace the pole and transformer. The repairs were made and all customers we restored on January 28th, 2021 at 1226 hours."/>
    <s v="PG&amp;E"/>
    <s v="Other"/>
    <s v="Pole"/>
    <s v="D"/>
    <s v="D"/>
    <s v="Structure-PG&amp;E only"/>
    <m/>
    <m/>
    <m/>
    <m/>
    <m/>
    <s v="Equipment - PG&amp;E"/>
    <s v="All types of equipment / facility failure"/>
    <s v="Equipment failure - Other"/>
    <s v="N"/>
    <s v="Overhead"/>
    <x v="0"/>
    <s v="Pole"/>
    <s v="Pole, Transformer"/>
    <n v="103330260"/>
    <s v=" "/>
    <x v="0"/>
    <n v="36.871280744899998"/>
    <n v="-120.3816156517"/>
    <s v="Madera"/>
    <s v="NEWHALL 1111"/>
    <n v="12000"/>
    <m/>
    <x v="0"/>
    <s v="Self Extinguished"/>
    <s v="Agriculture"/>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98"/>
    <s v="TLAL"/>
    <s v="3 - QC Complete"/>
    <n v="44301"/>
    <n v="44617"/>
    <s v="A center phase transmission overhead conductor failed due to broken spacer and high winds causing lines to come together. The conductor fell to ground and ignited a small section of grass. The ensuing fire was 1 meter- &lt; 3 meters in size. 3/25 - No photos found in preliminary search and marked in column AB. TOTL: T21-004143; LC: 120470617, 120471016 (Follow-up Request Sent via email); PM Order: 44636464; Circuit: Kern-Kern Front 115kV; SAP Eqp: 40807557"/>
    <s v="\\fxshare-nas05\quotashare-fs01\ESA\5 - Ignition Tracking\2021_Ignition_QC_Folders\20210127_nan_nan_T21-004143_nan"/>
    <s v=" "/>
    <s v="Y"/>
    <s v="TLAL"/>
    <s v="Added Outage Date &amp; Time; Uploaded WSD Ignition Photo; Failure Sub-Driver Updated"/>
    <n v="44301"/>
    <m/>
    <s v="Not In Scope"/>
    <m/>
    <m/>
    <m/>
    <m/>
    <m/>
    <m/>
    <m/>
    <m/>
    <m/>
    <m/>
    <m/>
    <m/>
    <m/>
    <m/>
    <m/>
    <m/>
    <m/>
    <m/>
    <m/>
    <m/>
    <m/>
    <m/>
    <m/>
    <m/>
    <m/>
    <m/>
    <m/>
    <m/>
    <m/>
    <m/>
    <m/>
    <m/>
    <m/>
    <m/>
    <m/>
    <m/>
    <m/>
    <m/>
    <m/>
    <m/>
    <m/>
    <m/>
    <m/>
    <m/>
    <m/>
    <m/>
    <s v=" "/>
    <x v="328"/>
    <s v="12:26:00"/>
    <n v="44223"/>
    <s v="12:25:00"/>
    <s v="Trans-Sub Email"/>
    <s v="N"/>
    <s v="N"/>
    <m/>
    <m/>
    <s v="T21-004143"/>
    <m/>
    <s v="120470617, 120471016"/>
    <n v="120471016"/>
    <m/>
    <s v="PG&amp;E_98_Ignition_20210127_6.jpg"/>
    <s v=" "/>
    <x v="1"/>
    <x v="0"/>
    <s v="Y"/>
    <s v="Y"/>
    <s v="N"/>
    <s v="On January 27, 2021 at 1320 hours, PG&amp;E Line Patrolmen patrolled the Kern-Kern Front 115kV transmission line to ascertain why it relayed and tested no good at 1226 hours. They observed a 100' of center phase conductor down between towers 009/143 &amp; 009/144 and three broken spacer bars, near Highway 65 and Lerdo Highway in Shafter (Kern County). The Badger Creek, High Sierra , Double C, and Kern Front Co-gens, in addition to E and B Switching Stations separated and sustained interruption. Initial analysis indicates there was line equipment trouble, related to the rain storm. On January 28, 2021, we installed 100’ of new conductor, 2 new Alcoa splices and a new spacer bar to repair wire down. The spacer we used was not the right length (It was the right diameter for the conductor, but not the correct size for the bundle spacing), and there were two other spacers damaged. The second tag (LC 120471016) for repair of the spacers was submitted, because we did not have the correct spacers in stock. The second LC tag was marked as work already completed, but I sent a follow-up request to the Lineman who reported that and his supervisor on April 15, 2021. The circuit was returned to service and the path was restored on 1835 hours. This information is preliminary."/>
    <s v="PG&amp;E"/>
    <s v="Vegetation"/>
    <m/>
    <s v="T"/>
    <s v="T"/>
    <s v="&lt;3 meters of linear travel"/>
    <m/>
    <m/>
    <m/>
    <m/>
    <m/>
    <s v="Equipment - PG&amp;E"/>
    <s v="Weather"/>
    <s v="Wire-to-wire contact"/>
    <s v="N"/>
    <s v="Overhead"/>
    <x v="4"/>
    <s v="Conductor - Transmission"/>
    <s v="Conductor, Spacer Bars"/>
    <n v="40807557"/>
    <s v=" "/>
    <x v="0"/>
    <n v="35.495936"/>
    <n v="-119.07390100000001"/>
    <s v="Kern"/>
    <s v="KERN - KERN FRONT 115kV"/>
    <n v="115000"/>
    <m/>
    <x v="0"/>
    <s v="PG&amp;E Crew"/>
    <s v="Herbaceous"/>
    <m/>
    <m/>
    <s v="N"/>
    <m/>
    <m/>
    <m/>
    <m/>
    <s v="N"/>
    <s v="N"/>
    <m/>
    <m/>
    <s v="2021-02-02"/>
    <m/>
    <m/>
    <m/>
    <m/>
    <m/>
    <m/>
    <m/>
    <m/>
    <m/>
    <m/>
    <m/>
    <m/>
    <m/>
    <m/>
    <m/>
    <m/>
    <m/>
    <m/>
    <m/>
    <s v="  "/>
    <s v="KERN"/>
    <m/>
    <m/>
    <m/>
    <m/>
    <m/>
    <m/>
    <m/>
    <m/>
    <m/>
    <m/>
    <m/>
    <m/>
    <m/>
    <m/>
    <m/>
    <m/>
    <m/>
    <m/>
    <m/>
    <m/>
    <m/>
    <m/>
    <m/>
    <m/>
    <m/>
    <m/>
    <m/>
    <m/>
    <m/>
    <m/>
    <m/>
    <m/>
    <m/>
    <m/>
    <m/>
    <m/>
    <m/>
    <m/>
    <m/>
    <m/>
    <m/>
    <m/>
    <m/>
    <m/>
    <m/>
    <m/>
    <m/>
    <m/>
    <m/>
    <m/>
    <s v="  "/>
    <m/>
    <m/>
    <m/>
    <m/>
    <m/>
    <m/>
    <m/>
    <m/>
    <m/>
    <m/>
    <m/>
    <m/>
    <m/>
    <m/>
    <m/>
    <m/>
    <m/>
    <m/>
    <m/>
    <m/>
    <m/>
    <m/>
    <m/>
    <m/>
    <m/>
    <m/>
    <m/>
    <m/>
    <m/>
    <m/>
    <m/>
    <m/>
    <m/>
    <m/>
    <m/>
    <m/>
    <m/>
    <m/>
    <m/>
    <m/>
    <m/>
    <m/>
    <m/>
    <m/>
    <m/>
    <m/>
    <m/>
  </r>
  <r>
    <n v="87"/>
    <s v="CFMD"/>
    <s v="3 - QC Complete"/>
    <n v="44302"/>
    <n v="44617"/>
    <s v="A pole fire occurred, causing the pole top just below the crossarm to burn off. The ensuing fire was limited to PG&amp;E assets. This ignition looks to be attributable to tracking from contaminated insulator."/>
    <s v="\\fxshare-nas05\quotashare-fs01\ESA\5 - Ignition Tracking\2021_Ignition_QC_Folders\20210127_1232449_21-0016664_nan_T005191728"/>
    <s v=" "/>
    <m/>
    <m/>
    <m/>
    <m/>
    <m/>
    <s v="Not In Scope"/>
    <m/>
    <m/>
    <m/>
    <m/>
    <m/>
    <m/>
    <m/>
    <m/>
    <m/>
    <m/>
    <m/>
    <m/>
    <m/>
    <m/>
    <m/>
    <m/>
    <m/>
    <m/>
    <m/>
    <m/>
    <m/>
    <m/>
    <m/>
    <m/>
    <m/>
    <m/>
    <m/>
    <m/>
    <m/>
    <m/>
    <m/>
    <m/>
    <m/>
    <m/>
    <m/>
    <m/>
    <m/>
    <m/>
    <m/>
    <m/>
    <m/>
    <m/>
    <m/>
    <m/>
    <m/>
    <m/>
    <s v=" "/>
    <x v="328"/>
    <s v="16:16:00"/>
    <n v="44223"/>
    <s v="16:16:00"/>
    <s v="FAS"/>
    <s v="N"/>
    <s v="N"/>
    <n v="1232449"/>
    <s v="21-0016664"/>
    <m/>
    <s v="T005191728"/>
    <n v="120471461"/>
    <m/>
    <m/>
    <m/>
    <s v=" "/>
    <x v="0"/>
    <x v="0"/>
    <s v="N"/>
    <s v="N"/>
    <s v="N"/>
    <s v="On January 27th, 2021 at  16:16 hours, a PG&amp;E troubleman was dispatched to the Marysville 1103 12kV distribution circuit on Neil Drive  in Marysville for reports of pole fire.  Initial analysis  indicates during a wind storm event, tracking due to rain and contamination on the  insulator resulted in an ignition.  The damages  were  limited to PG &amp; E assets  and was extinguished by the Yuba City FD.  The  pole, crossarm and connectors  were replaced.  This information is preliminary. "/>
    <s v="PG&amp;E"/>
    <s v="Other"/>
    <s v="Crossarm"/>
    <s v="D"/>
    <m/>
    <s v="Structure-PG&amp;E only"/>
    <m/>
    <m/>
    <m/>
    <m/>
    <m/>
    <s v="Contamination"/>
    <s v="Contamination"/>
    <s v="Tracking"/>
    <m/>
    <s v="Overhead"/>
    <x v="0"/>
    <s v="Insulator"/>
    <s v="Crossarm"/>
    <m/>
    <s v=" "/>
    <x v="0"/>
    <n v="39.128678299999997"/>
    <n v="-121.6396967"/>
    <s v="Sutter"/>
    <s v="BOGUE 1103"/>
    <n v="12000"/>
    <m/>
    <x v="0"/>
    <s v="Yuba City FD"/>
    <s v="Urban"/>
    <m/>
    <m/>
    <s v="N"/>
    <m/>
    <m/>
    <m/>
    <m/>
    <s v="N"/>
    <s v="N"/>
    <m/>
    <m/>
    <s v="2021-01-29"/>
    <m/>
    <m/>
    <m/>
    <m/>
    <m/>
    <m/>
    <m/>
    <m/>
    <m/>
    <m/>
    <m/>
    <m/>
    <m/>
    <m/>
    <m/>
    <m/>
    <m/>
    <m/>
    <m/>
    <s v="  "/>
    <s v="SIERRA"/>
    <s v="MARYSVILLE 03"/>
    <s v="16:16"/>
    <n v="44223"/>
    <n v="1232449"/>
    <s v="T005191728"/>
    <n v="473"/>
    <s v="NEIL DR"/>
    <s v="YUBA CITY"/>
    <n v="39.127699999999997"/>
    <n v="-121.63918"/>
    <s v="T3TTXBW"/>
    <s v="BROWN, TYLER"/>
    <n v="153781103"/>
    <s v="20210127 17:19"/>
    <n v="9110"/>
    <m/>
    <s v="POLE BURNT. TAG SENT SUP NOTIFIED"/>
    <s v="Y"/>
    <n v="3"/>
    <s v="\\fxshare-nas05\quotashare-fs01\ESA\5 - Ignition Tracking\Fire_Tab_Attachment_Files"/>
    <s v="39.1286783,-121.6396967,5.900000,3D"/>
    <m/>
    <m/>
    <m/>
    <s v="YUBA CITY FIRE DEPT"/>
    <m/>
    <s v="N"/>
    <s v="Y"/>
    <m/>
    <s v="Storm Rain"/>
    <m/>
    <s v="PG&amp;E Only"/>
    <m/>
    <s v="Strong"/>
    <m/>
    <s v="Unknown"/>
    <m/>
    <s v="Structure Only"/>
    <m/>
    <s v="Fire Dept"/>
    <m/>
    <s v="Overhead"/>
    <m/>
    <s v="N"/>
    <m/>
    <m/>
    <m/>
    <s v="OVERHEAD"/>
    <s v="CROSSARM, WOOD"/>
    <s v="N"/>
    <s v="  "/>
    <s v="Unplanned"/>
    <s v="Sacramento"/>
    <s v="Marysville"/>
    <s v="153781103, BOGUE-1103"/>
    <s v="21-0016664"/>
    <s v="Unplanned"/>
    <s v="Clear;32-90 F"/>
    <s v="53"/>
    <m/>
    <s v="YES"/>
    <s v="Line to Ground"/>
    <s v="Sustained"/>
    <s v="No"/>
    <s v="9109"/>
    <s v="OH"/>
    <s v="Fuse"/>
    <s v="1232449"/>
    <s v="Pole-Wood, Burned/flashed"/>
    <m/>
    <m/>
    <m/>
    <s v="N/S FRANKLIN RD, OPPOSITE LITTLEJOHN RD"/>
    <s v="2 POLES NORTH OF 9109"/>
    <m/>
    <m/>
    <m/>
    <s v="No"/>
    <s v="Equipment Failure/Involved, Fire, pole"/>
    <m/>
    <s v="No"/>
    <m/>
    <m/>
    <s v="AAPF"/>
    <s v="Distribution Circuit"/>
    <s v="AAPF"/>
    <s v="01/27/21 03:06"/>
    <s v="Not Required"/>
    <m/>
    <m/>
    <s v="No"/>
    <s v="1598982"/>
    <s v="21-0016664"/>
    <m/>
    <m/>
    <m/>
    <m/>
    <m/>
  </r>
  <r>
    <n v="86"/>
    <s v="TLAL"/>
    <s v="3 - QC Complete"/>
    <n v="44263"/>
    <n v="44617"/>
    <s v="A tree branch fell onto primary overhead circuit casuing a wires down incident which ignited a small portion of the branch. The ensuing fire was 1 meter - &lt; 3 meters in size."/>
    <s v="\\fxshare-nas05\quotashare-fs01\ESA\5 - Ignition Tracking\2021_Ignition_QC_Folders\20210127_1232739_21-0015647_nan_T005187305"/>
    <s v=" "/>
    <m/>
    <s v="TLAL"/>
    <s v="Outage Time Updated"/>
    <m/>
    <s v="A5HR (Exponent)"/>
    <s v="In Progress"/>
    <s v="Not Required"/>
    <m/>
    <m/>
    <s v="Not Required"/>
    <m/>
    <m/>
    <m/>
    <m/>
    <m/>
    <m/>
    <m/>
    <s v="Complete"/>
    <s v="Codominant Top/Stem"/>
    <n v="43872"/>
    <n v="44228"/>
    <n v="42716"/>
    <s v="Side Trim"/>
    <s v="Y"/>
    <n v="1023253"/>
    <s v="Y"/>
    <m/>
    <s v="N"/>
    <m/>
    <s v="Fire Incident Report"/>
    <m/>
    <m/>
    <m/>
    <m/>
    <n v="44494"/>
    <m/>
    <m/>
    <m/>
    <m/>
    <m/>
    <m/>
    <m/>
    <m/>
    <m/>
    <m/>
    <m/>
    <m/>
    <m/>
    <m/>
    <m/>
    <m/>
    <m/>
    <s v=" "/>
    <x v="328"/>
    <s v="04:43:00"/>
    <n v="44223"/>
    <s v="03:29:00"/>
    <s v="FAS"/>
    <s v="N"/>
    <s v="N"/>
    <n v="1232739"/>
    <s v="21-0015647"/>
    <m/>
    <s v="T005187305"/>
    <n v="120467145"/>
    <m/>
    <m/>
    <s v="PG&amp;E_86_ignition_20210127_1.jpg"/>
    <s v=" "/>
    <x v="1"/>
    <x v="0"/>
    <s v="Y"/>
    <s v="Y"/>
    <s v="N"/>
    <s v="On January 27, 2021 at 0454 hours, a PG&amp;E Troubleman patrolled the Girvan 1102 12kV Distribution Circuit number 103401102, near 9136 Chaparral Drive in Redding. He observed one snow-filled tree branch that fell onto one span of single phase overhead conductor and a small fire. Initial analysis indicates a living 75' gray pine partially failed due to the snow-load on the limb and it fell on the live conductor, which resulted in a damaged down conductor and the sap on a tree branch to ignite. Cal Fire responded to and extinguished the fire. The 527-minute outage affected 67 customers. All the repairs were completed and the line was returned to service on January 27, 2021. This information is preliminary."/>
    <s v="PG&amp;E"/>
    <s v="Vegetation"/>
    <m/>
    <s v="D"/>
    <s v="D"/>
    <s v="&lt;3 meters of linear travel"/>
    <m/>
    <m/>
    <m/>
    <m/>
    <m/>
    <s v="Vegetation"/>
    <s v="Contact from object"/>
    <s v="Veg. contact"/>
    <s v="Y"/>
    <s v="Overhead"/>
    <x v="0"/>
    <s v="Conductor - Primary"/>
    <s v="Conductor, Crossarm"/>
    <n v="101472961"/>
    <s v=" "/>
    <x v="2"/>
    <n v="40.549815183100002"/>
    <n v="-122.4398498807"/>
    <s v="Shasta"/>
    <s v="GIRVAN 1102"/>
    <n v="12000"/>
    <m/>
    <x v="1"/>
    <s v="Self Extinguished/Cal Fire"/>
    <s v="Hardwood Woodland"/>
    <m/>
    <m/>
    <s v="Y"/>
    <s v="Carr 2018"/>
    <m/>
    <n v="246"/>
    <m/>
    <s v="Y"/>
    <s v="N"/>
    <m/>
    <m/>
    <s v="2021-01-29"/>
    <n v="40.550359"/>
    <n v="-122.440511"/>
    <n v="44224"/>
    <s v="BranchFail"/>
    <s v="A limb overhainging the 12kv live broke out due to snowload."/>
    <s v="PING"/>
    <n v="85"/>
    <n v="30"/>
    <n v="13"/>
    <s v="Moderate"/>
    <s v="None"/>
    <s v="N"/>
    <n v="1"/>
    <m/>
    <s v="Valley"/>
    <s v="D"/>
    <s v="CrossArm"/>
    <s v="BareWire"/>
    <n v="3"/>
    <s v="  "/>
    <s v="NORTH VALLEY"/>
    <s v="REDDING 01"/>
    <s v="04:43"/>
    <n v="44223"/>
    <n v="1232739"/>
    <s v="T005187305"/>
    <n v="9136"/>
    <s v="CHAPARRAL DR"/>
    <s v="REDDING"/>
    <n v="40.552669999999999"/>
    <n v="-122.44533"/>
    <s v="V8TJMLT"/>
    <s v="LYTLE, JOHN"/>
    <n v="103401102"/>
    <s v="20210127 05:25"/>
    <n v="9002"/>
    <m/>
    <s v="x"/>
    <s v="Y"/>
    <n v="3"/>
    <s v="\\fxshare-nas05\quotashare-fs01\ESA\5 - Ignition Tracking\Fire_Tab_Attachment_Files"/>
    <m/>
    <n v="40.550154999999997"/>
    <n v="-122.440639"/>
    <s v="sap from tree branch  ignited. 9136 Chaparral Redding"/>
    <s v="Cal Fire"/>
    <m/>
    <s v="N"/>
    <s v="Y"/>
    <m/>
    <s v="Storm Snow"/>
    <m/>
    <s v="Private Land"/>
    <m/>
    <s v="Calm"/>
    <m/>
    <s v="Vegetation"/>
    <m/>
    <s v="1 meter - &lt; 3 meters"/>
    <m/>
    <s v="Self Extinguished"/>
    <m/>
    <s v="Overhead"/>
    <m/>
    <s v="N"/>
    <m/>
    <m/>
    <m/>
    <s v="TREE-BRANCH FELL INTO LINE"/>
    <s v="CONDUCTOR, OVERHEAD"/>
    <s v="N"/>
    <s v="  "/>
    <s v="Unplanned"/>
    <s v="North Valley"/>
    <s v="Shasta"/>
    <s v="103401102, GIRVAN-1102"/>
    <s v="21-0015647"/>
    <s v="Unplanned"/>
    <s v="Clear;32-90 F"/>
    <s v="67"/>
    <n v="35278"/>
    <s v="NO"/>
    <s v="Line to Line"/>
    <s v="Sustained"/>
    <s v="No"/>
    <s v="2843"/>
    <s v="OH"/>
    <s v="Fuse"/>
    <n v="1232739"/>
    <s v="Conductor, Overhead, Broken, wire on ground"/>
    <m/>
    <m/>
    <m/>
    <s v="CHAPARREL DR OFF PLACER RD   W/O REDDING"/>
    <s v="9126 CHAPARRAL DR"/>
    <m/>
    <m/>
    <m/>
    <s v="No"/>
    <s v="Vegetation, Tree - fell into line"/>
    <m/>
    <s v="No"/>
    <m/>
    <m/>
    <s v="M1OD"/>
    <s v="Distribution Circuit"/>
    <s v="KDMG"/>
    <s v="01/27/21 03:29"/>
    <s v="Not Required"/>
    <s v="01/27/21 12:31"/>
    <m/>
    <s v="No"/>
    <n v="1598198"/>
    <s v="21-0015647"/>
    <m/>
    <m/>
    <m/>
    <m/>
    <m/>
  </r>
  <r>
    <n v="935"/>
    <s v="DLY6"/>
    <s v="3 - QC Complete"/>
    <n v="44484"/>
    <n v="44617"/>
    <s v="L7SF: near 1039 N IDAHO ST in San Mateo; pole top on fire; cause not provided"/>
    <s v="\\fxshare-nas05\quotashare-fs01\ESA\5 - Ignition Tracking\Action Items, CAP Items, Missed Ignitions\Missed_Ignitions_Audit\20210126_14357_1226828_nan"/>
    <s v=" "/>
    <m/>
    <m/>
    <m/>
    <m/>
    <m/>
    <s v="Not In Scope"/>
    <m/>
    <m/>
    <m/>
    <m/>
    <m/>
    <m/>
    <m/>
    <m/>
    <m/>
    <m/>
    <m/>
    <m/>
    <m/>
    <m/>
    <m/>
    <m/>
    <m/>
    <m/>
    <m/>
    <m/>
    <m/>
    <m/>
    <m/>
    <m/>
    <m/>
    <m/>
    <m/>
    <m/>
    <m/>
    <m/>
    <m/>
    <m/>
    <s v="N"/>
    <s v="NA "/>
    <m/>
    <m/>
    <m/>
    <m/>
    <m/>
    <s v="N"/>
    <m/>
    <m/>
    <s v="JEAG"/>
    <s v="JORGE AVALO, 650/333-4012"/>
    <s v="NA "/>
    <m/>
    <s v=" "/>
    <x v="329"/>
    <s v="17:45:00"/>
    <n v="44222"/>
    <s v="18:37:00"/>
    <s v="FAS"/>
    <s v="Y"/>
    <s v="N"/>
    <s v="1226828, 1226955"/>
    <s v="21-0014823"/>
    <m/>
    <s v="T005184929, T005185069"/>
    <n v="120466593"/>
    <m/>
    <m/>
    <m/>
    <s v=" "/>
    <x v="0"/>
    <x v="0"/>
    <s v="N"/>
    <s v="N"/>
    <s v="N"/>
    <s v="On January 26, 2021 at 18:36 hours, a PG&amp;E Troubleman was dispatched to the San Mateo-2102 21kV Distribution Circuit on N. Idaho St, San Mateo in response to a pole fire. It is unknown what caused the ignition. The ignition could have been a result of tracking or equipment failure, however there is no indications in documentation to determine cause. The ensuing fire was limited to the top of the pole and the fire was suppressed by San Mateo Fire Department. On March 19, 2021, a PG&amp;E Hired Contract Crew replaced the burnt pole, switch, disconnects, viper switch and controls."/>
    <s v="PG&amp;E"/>
    <s v="Other"/>
    <s v="PG&amp;E Pole"/>
    <s v="D"/>
    <s v="D"/>
    <s v="Structure-PG&amp;E only"/>
    <s v="POLE TOP ONLY"/>
    <m/>
    <m/>
    <m/>
    <m/>
    <s v="Unknown"/>
    <m/>
    <m/>
    <s v="Y"/>
    <s v="Overhead"/>
    <x v="0"/>
    <s v="Pole"/>
    <s v="SWITCH/RECLOSER"/>
    <n v="100304883"/>
    <s v=" "/>
    <x v="0"/>
    <n v="37.585909999999998"/>
    <n v="-122.33244000000001"/>
    <s v="San Mateo"/>
    <s v="SAN MATEO 2102 "/>
    <n v="21000"/>
    <s v="SAN MATEO 2102CB"/>
    <x v="0"/>
    <s v="San Mateo FD"/>
    <s v="Urban"/>
    <s v="Brush fuel model"/>
    <m/>
    <s v="N"/>
    <m/>
    <m/>
    <m/>
    <m/>
    <s v="N"/>
    <s v="N"/>
    <m/>
    <m/>
    <s v="2021-06-25"/>
    <m/>
    <m/>
    <m/>
    <m/>
    <m/>
    <m/>
    <m/>
    <m/>
    <m/>
    <m/>
    <m/>
    <m/>
    <m/>
    <m/>
    <m/>
    <m/>
    <m/>
    <m/>
    <m/>
    <s v="  "/>
    <s v="PENINSULA"/>
    <s v="SAN MATEO 01"/>
    <s v="18:28:00"/>
    <n v="44222"/>
    <n v="1226828"/>
    <s v="T005185069"/>
    <s v="1039 N IDAHO ST"/>
    <s v="JOHN HOWER "/>
    <s v="SAN MATEO"/>
    <n v="37.581769999999999"/>
    <n v="-122.32015"/>
    <s v="P2TJEAG"/>
    <s v="AVALO, JORGE"/>
    <m/>
    <m/>
    <m/>
    <m/>
    <m/>
    <m/>
    <m/>
    <m/>
    <m/>
    <m/>
    <m/>
    <m/>
    <m/>
    <m/>
    <m/>
    <m/>
    <m/>
    <m/>
    <m/>
    <m/>
    <m/>
    <m/>
    <m/>
    <m/>
    <m/>
    <m/>
    <m/>
    <m/>
    <m/>
    <m/>
    <m/>
    <m/>
    <m/>
    <m/>
    <m/>
    <m/>
    <m/>
    <m/>
    <s v="  "/>
    <m/>
    <m/>
    <m/>
    <m/>
    <m/>
    <m/>
    <m/>
    <m/>
    <m/>
    <m/>
    <m/>
    <m/>
    <m/>
    <m/>
    <m/>
    <m/>
    <m/>
    <m/>
    <m/>
    <m/>
    <m/>
    <m/>
    <m/>
    <m/>
    <m/>
    <m/>
    <m/>
    <m/>
    <m/>
    <m/>
    <m/>
    <m/>
    <m/>
    <m/>
    <m/>
    <m/>
    <m/>
    <m/>
    <m/>
    <m/>
    <m/>
    <m/>
    <m/>
    <m/>
    <m/>
    <m/>
    <m/>
  </r>
  <r>
    <n v="88"/>
    <s v="CFMD"/>
    <s v="3 - QC Complete"/>
    <n v="44263"/>
    <n v="44617"/>
    <s v="A tree limb was found between Transmission and Distribution conductors. The tree limb received slight burn marks that don't appear to be greater than one meter in size. No reports of damage to conductors. "/>
    <s v="\\fxshare-nas05\quotashare-fs01\ESA\5 - Ignition Tracking\2021_Ignition_QC_Folders\20210126_nan_nan_T21-004062_nan"/>
    <s v=" "/>
    <m/>
    <m/>
    <m/>
    <m/>
    <m/>
    <s v="Not In Scope"/>
    <m/>
    <m/>
    <m/>
    <m/>
    <m/>
    <m/>
    <m/>
    <m/>
    <m/>
    <m/>
    <m/>
    <m/>
    <m/>
    <m/>
    <m/>
    <m/>
    <m/>
    <m/>
    <m/>
    <m/>
    <m/>
    <m/>
    <m/>
    <m/>
    <m/>
    <m/>
    <m/>
    <m/>
    <m/>
    <m/>
    <m/>
    <m/>
    <m/>
    <m/>
    <m/>
    <m/>
    <m/>
    <m/>
    <m/>
    <m/>
    <m/>
    <m/>
    <m/>
    <m/>
    <m/>
    <m/>
    <s v=" "/>
    <x v="329"/>
    <s v="14:21:00"/>
    <n v="44222"/>
    <s v="15:07:00"/>
    <s v="Trans-Sub Email"/>
    <s v="N"/>
    <s v="N"/>
    <m/>
    <m/>
    <s v="T21-004062"/>
    <m/>
    <n v="120472846"/>
    <m/>
    <m/>
    <m/>
    <s v=" "/>
    <x v="0"/>
    <x v="0"/>
    <s v="Y"/>
    <s v="N"/>
    <s v="N"/>
    <s v="On January 26, 2021 at 1421 hours, the Humboldt Bay 60 kV Circuit was patrolled during a windstorm event. During the patrol a tree branch was found on the conductor between transmission and distribution lines.  The tree branch was removed on January 28, 2021.  A fire less than 1 linear meter was self-extinguished and no customer interruption occurred.  This information is preliminary_x000a_"/>
    <s v="PG&amp;E"/>
    <s v="Vegetation"/>
    <s v="Conductor, Transmission"/>
    <s v="T"/>
    <s v="T"/>
    <s v="&lt;0.25"/>
    <m/>
    <m/>
    <m/>
    <m/>
    <m/>
    <s v="Vegetation"/>
    <s v="Contact from object"/>
    <s v="Veg. contact"/>
    <m/>
    <s v="Overhead"/>
    <x v="4"/>
    <s v="Conductor - Transmission"/>
    <s v="Conductor, Transmission"/>
    <n v="101009011"/>
    <s v=" "/>
    <x v="0"/>
    <n v="40.782583000000002"/>
    <n v="-124.116527"/>
    <s v="Humboldt"/>
    <s v="HUMBOLDT BAY - HUMBOLDT #1 - 60kV"/>
    <n v="60000"/>
    <m/>
    <x v="0"/>
    <s v="Self Extinguished"/>
    <s v="Conifer Forest"/>
    <m/>
    <m/>
    <s v="N"/>
    <m/>
    <m/>
    <m/>
    <m/>
    <s v="N"/>
    <s v="N"/>
    <m/>
    <m/>
    <s v="2021-01-29"/>
    <m/>
    <m/>
    <m/>
    <m/>
    <m/>
    <m/>
    <m/>
    <m/>
    <m/>
    <m/>
    <m/>
    <m/>
    <m/>
    <m/>
    <m/>
    <m/>
    <m/>
    <m/>
    <m/>
    <s v="  "/>
    <m/>
    <m/>
    <m/>
    <m/>
    <m/>
    <m/>
    <m/>
    <m/>
    <m/>
    <m/>
    <m/>
    <m/>
    <m/>
    <m/>
    <m/>
    <m/>
    <m/>
    <m/>
    <m/>
    <m/>
    <m/>
    <m/>
    <m/>
    <m/>
    <m/>
    <m/>
    <m/>
    <m/>
    <m/>
    <m/>
    <m/>
    <m/>
    <m/>
    <m/>
    <m/>
    <m/>
    <m/>
    <m/>
    <m/>
    <m/>
    <m/>
    <m/>
    <m/>
    <m/>
    <m/>
    <m/>
    <m/>
    <m/>
    <m/>
    <m/>
    <m/>
    <s v="  "/>
    <m/>
    <m/>
    <m/>
    <m/>
    <m/>
    <m/>
    <m/>
    <m/>
    <m/>
    <m/>
    <m/>
    <m/>
    <m/>
    <m/>
    <m/>
    <m/>
    <m/>
    <m/>
    <m/>
    <m/>
    <m/>
    <m/>
    <m/>
    <m/>
    <m/>
    <m/>
    <m/>
    <m/>
    <m/>
    <m/>
    <m/>
    <m/>
    <m/>
    <m/>
    <m/>
    <m/>
    <m/>
    <m/>
    <m/>
    <m/>
    <m/>
    <m/>
    <m/>
    <m/>
    <m/>
    <m/>
    <m/>
  </r>
  <r>
    <n v="85"/>
    <s v="B1HE"/>
    <s v="3 - QC Complete"/>
    <n v="44284"/>
    <n v="44617"/>
    <s v="Pole fire occurred possibly due to secondary lines getting together and creating sparks. OIS FAS Crew Comments: Secondary wires sparking. Installed spreader brackets and made it safe. The ensuing fire was limited to PG&amp;E assets. No phots or any other info was provided."/>
    <s v="\\fxshare-nas05\quotashare-fs01\ESA\5 - Ignition Tracking\2021_Ignition_QC_Folders\20210126_nan_nan_nan_T005186531"/>
    <s v=" "/>
    <m/>
    <s v="B1HE"/>
    <s v="Outage time updated"/>
    <n v="44284"/>
    <m/>
    <s v="Not In Scope"/>
    <m/>
    <m/>
    <m/>
    <m/>
    <m/>
    <m/>
    <m/>
    <m/>
    <m/>
    <m/>
    <m/>
    <m/>
    <m/>
    <m/>
    <m/>
    <m/>
    <m/>
    <m/>
    <m/>
    <m/>
    <m/>
    <m/>
    <m/>
    <m/>
    <m/>
    <m/>
    <m/>
    <m/>
    <m/>
    <m/>
    <m/>
    <m/>
    <m/>
    <m/>
    <m/>
    <m/>
    <m/>
    <m/>
    <m/>
    <m/>
    <m/>
    <m/>
    <m/>
    <m/>
    <m/>
    <m/>
    <s v=" "/>
    <x v="329"/>
    <s v="23:59:00"/>
    <n v="44223"/>
    <s v="00:02:00"/>
    <s v="FAS"/>
    <s v="N"/>
    <s v="N"/>
    <s v="1230537, TR7030119"/>
    <s v="21-0015747"/>
    <m/>
    <s v="T005186531,T005186857"/>
    <n v="120467489"/>
    <m/>
    <m/>
    <m/>
    <s v=" "/>
    <x v="0"/>
    <x v="0"/>
    <s v="N"/>
    <s v="N"/>
    <s v="N"/>
    <s v="On January 26th, 2021 at 2359 hours, a PG&amp;E Gas Service Rep was dispatched for 911 standby to the Contra Costa 2101 21 kv Distribution Circuit on W Home St. near Landis Ave, Oakley in response to arcing and sparking wires on the pole. On January 27th, 2021 at 0134 a PG&amp;E Troubleman was dispatched to the same location.  Initial analysis indicates secondary wiring sparking and caused fire at the top of pole #100456795 just above the phone lines. The Tman found 2 of 2 10T fuses blown at FUCO 23952 which put 33 customers out of power. The damage was isolated to the pole with no fire reaching the ground. CCCFD (Fire Dept.) was on scene. A PG&amp;E crew was dispatched to change out the 45 ft pole and replace it with a 50 ft pole. All customers were restored at 1934 hrs on January 27th, 2021."/>
    <s v="PG&amp;E"/>
    <s v="Other"/>
    <s v="Pole"/>
    <s v="D"/>
    <s v="D"/>
    <s v="Structure-PG&amp;E only"/>
    <m/>
    <m/>
    <m/>
    <m/>
    <m/>
    <s v="Equipment - PG&amp;E"/>
    <s v="Weather"/>
    <s v="Conductor failure-all"/>
    <s v="Y"/>
    <s v="Overhead"/>
    <x v="2"/>
    <s v="Conductor - Open Wire Secondary"/>
    <s v="Pole"/>
    <n v="100456795"/>
    <s v=" "/>
    <x v="0"/>
    <n v="37.994896699999998"/>
    <n v="-121.7148967"/>
    <s v="Contra Costa"/>
    <s v="CONTRA COSTA 2107 "/>
    <n v="21000"/>
    <m/>
    <x v="0"/>
    <s v="Employee"/>
    <s v="Urban"/>
    <m/>
    <m/>
    <s v="N"/>
    <m/>
    <m/>
    <m/>
    <m/>
    <s v="N"/>
    <s v="N"/>
    <m/>
    <m/>
    <s v="2021-01-29"/>
    <m/>
    <m/>
    <m/>
    <m/>
    <m/>
    <m/>
    <m/>
    <m/>
    <m/>
    <m/>
    <m/>
    <m/>
    <m/>
    <m/>
    <m/>
    <m/>
    <m/>
    <m/>
    <m/>
    <s v="  "/>
    <s v="DIABLO"/>
    <s v="ANTIOCH 01"/>
    <s v="23:59"/>
    <n v="44222"/>
    <m/>
    <s v="T005186531"/>
    <s v="UNKNOWN"/>
    <s v="O`HARA AVE "/>
    <s v="OAKLEY"/>
    <m/>
    <m/>
    <s v="D1GVMT5"/>
    <s v="TORRES, VICTOR (5673)"/>
    <m/>
    <s v="20210127 07:52"/>
    <n v="9310"/>
    <m/>
    <s v="pole # 1616 caught on fire - causing outage..repairs will need to be made by crew"/>
    <s v="Y"/>
    <m/>
    <m/>
    <s v="37.9948967,-121.7148967,11.200000,3D"/>
    <m/>
    <m/>
    <m/>
    <m/>
    <m/>
    <s v="N"/>
    <s v="Y"/>
    <m/>
    <s v="Storm Rain"/>
    <m/>
    <s v="PG&amp;E Only"/>
    <m/>
    <s v="Strong"/>
    <m/>
    <s v="PG&amp;E Equipment"/>
    <m/>
    <s v="Structure Only"/>
    <m/>
    <s v="Employee"/>
    <s v="tman"/>
    <s v="Overhead"/>
    <m/>
    <s v="N"/>
    <m/>
    <m/>
    <m/>
    <m/>
    <m/>
    <s v="N"/>
    <s v="  "/>
    <m/>
    <m/>
    <m/>
    <m/>
    <m/>
    <m/>
    <m/>
    <m/>
    <m/>
    <m/>
    <m/>
    <m/>
    <m/>
    <m/>
    <m/>
    <m/>
    <m/>
    <m/>
    <m/>
    <m/>
    <m/>
    <m/>
    <m/>
    <m/>
    <m/>
    <m/>
    <m/>
    <m/>
    <m/>
    <m/>
    <m/>
    <m/>
    <m/>
    <m/>
    <m/>
    <m/>
    <m/>
    <m/>
    <m/>
    <m/>
    <m/>
    <m/>
    <m/>
    <m/>
    <m/>
    <m/>
    <m/>
  </r>
  <r>
    <n v="84"/>
    <s v="CFMD"/>
    <s v="3 - QC Complete"/>
    <n v="44291"/>
    <n v="44617"/>
    <s v="Tree fell across both phases of primary line causing a wires down incident and igniting a small portion of the tree. The ensuing fire was less than one meter in size. Facility impacted notes: smoldering in tree. 3/30 added pics from Troubleman, confirmed details from the incident"/>
    <s v="\\fxshare-nas05\quotashare-fs01\ESA\5 - Ignition Tracking\2021_Ignition_QC_Folders\20210126_1230326_21-0015353_nan_T005186075"/>
    <s v=" "/>
    <m/>
    <m/>
    <m/>
    <m/>
    <m/>
    <s v="Not In Scope"/>
    <m/>
    <m/>
    <m/>
    <m/>
    <m/>
    <m/>
    <m/>
    <m/>
    <m/>
    <m/>
    <m/>
    <m/>
    <m/>
    <m/>
    <m/>
    <m/>
    <m/>
    <m/>
    <m/>
    <m/>
    <m/>
    <m/>
    <m/>
    <m/>
    <m/>
    <m/>
    <m/>
    <m/>
    <m/>
    <m/>
    <m/>
    <m/>
    <m/>
    <m/>
    <m/>
    <m/>
    <m/>
    <m/>
    <m/>
    <m/>
    <m/>
    <m/>
    <m/>
    <m/>
    <m/>
    <m/>
    <s v=" "/>
    <x v="329"/>
    <s v="22:03:00"/>
    <n v="44222"/>
    <s v="22:03:00"/>
    <s v="FAS"/>
    <s v="N"/>
    <s v="N"/>
    <n v="1230326"/>
    <s v="21-0015353"/>
    <m/>
    <s v="T005186075"/>
    <n v="120466596"/>
    <m/>
    <m/>
    <m/>
    <s v=" "/>
    <x v="0"/>
    <x v="0"/>
    <s v="Y"/>
    <s v="N"/>
    <s v="N"/>
    <s v="On January 26, 2021 a troubleman was dispatched to the North Coast, Bellevue 2101 21kV Distribution Circuit at 1325 Airport Road in Cotati. Initial analysis indicated that a tree fell across both phases of primary line causing a wires down incident and igniting a small portion of the tree. The crew replaced one span of secondary and one span of guy. The tree crew trimmed branches below the open wire secondary to phone level  The ensuing fire was less than one meter in size. This information is preliminary."/>
    <s v="PG&amp;E"/>
    <s v="Vegetation"/>
    <s v="Conductor"/>
    <s v="D"/>
    <m/>
    <s v="&lt;0.25"/>
    <m/>
    <m/>
    <m/>
    <m/>
    <m/>
    <s v="Vegetation"/>
    <s v="Contact from object"/>
    <s v="Veg. contact"/>
    <m/>
    <s v="Overhead"/>
    <x v="0"/>
    <s v="Conductor - Primary"/>
    <s v="Conductor"/>
    <m/>
    <s v=" "/>
    <x v="0"/>
    <n v="38.347348195099997"/>
    <n v="-122.72879104410001"/>
    <s v="Sonoma"/>
    <s v="BELLEVUE 2101 "/>
    <n v="21000"/>
    <m/>
    <x v="0"/>
    <s v="Cotati FD"/>
    <s v="Urban"/>
    <m/>
    <m/>
    <s v="N"/>
    <m/>
    <m/>
    <m/>
    <m/>
    <s v="N"/>
    <s v="N"/>
    <m/>
    <m/>
    <s v="2021-01-29"/>
    <n v="38.347349999999999"/>
    <n v="-122.729"/>
    <n v="44223"/>
    <s v="TrunkFail"/>
    <s v="Green Cypress broke and  tree fell and crashed across the street into the primary lines, bringing to the ground."/>
    <s v="CYPR"/>
    <n v="65"/>
    <n v="34"/>
    <n v="25"/>
    <s v="None"/>
    <s v="Slight"/>
    <s v="N"/>
    <n v="1"/>
    <m/>
    <s v="Plain"/>
    <s v="D"/>
    <s v="CrossArm"/>
    <s v="BareWire"/>
    <n v="4"/>
    <s v="  "/>
    <s v="NORTH COAST"/>
    <s v="SANTA ROSA 02"/>
    <s v="22:03"/>
    <n v="44222"/>
    <n v="1230326"/>
    <s v="T005186075"/>
    <n v="1325"/>
    <s v="AIRPORT RD"/>
    <s v="COTATI"/>
    <n v="38.34639"/>
    <n v="-122.73063999999999"/>
    <s v="W9TR1G4"/>
    <s v="GRACIE, RICHARD"/>
    <n v="43182101"/>
    <s v="20210127 00:08"/>
    <n v="9190"/>
    <m/>
    <s v="tree fell has phone pinned, 2 4 ACSR 1 span on ground, crew/supervisor notified. OJs on tap feeding Airport Rd."/>
    <s v="Y"/>
    <m/>
    <m/>
    <s v="38.3471250,-122.7308217,139.300000,3D"/>
    <m/>
    <m/>
    <s v="in tree that fell "/>
    <s v="Cotati Fire Dept"/>
    <m/>
    <s v="N"/>
    <s v="Y"/>
    <m/>
    <s v="Storm Rain"/>
    <m/>
    <s v="Other (Comments)"/>
    <s v="smoldering in tree"/>
    <s v="Gusty"/>
    <m/>
    <s v="Vegetation"/>
    <m/>
    <s v="&lt; 1 meter"/>
    <m/>
    <s v="Fire Dept"/>
    <m/>
    <s v="Overhead"/>
    <m/>
    <s v="N"/>
    <m/>
    <m/>
    <m/>
    <s v="TREE-FELL INTO LINE"/>
    <s v="CONDUCTOR, OVERHEAD"/>
    <s v="N"/>
    <s v="  "/>
    <s v="Unplanned"/>
    <s v="Sonoma"/>
    <s v="Santa Rosa"/>
    <s v="042271104, COTATI-1104"/>
    <s v="21-0015353"/>
    <s v="Unplanned"/>
    <s v="Clear;32-90 F"/>
    <s v="9"/>
    <s v="11700"/>
    <s v="NO"/>
    <s v="Force Out"/>
    <s v="Sustained"/>
    <s v="No"/>
    <s v="OJ FEEDING MTR 1008566282"/>
    <s v="OH"/>
    <s v="Jumpers"/>
    <s v="1230326"/>
    <s v="Conductor, Overhead, Broken, wire on ground"/>
    <m/>
    <s v="01/27/21 10:00"/>
    <m/>
    <s v="OJ FEEDING MTR 1008566282"/>
    <s v="2/LD SIDE OF MTR 1008566282"/>
    <m/>
    <m/>
    <m/>
    <s v="Yes"/>
    <s v="Vegetation, Tree - fell into line"/>
    <m/>
    <s v="No"/>
    <m/>
    <m/>
    <s v="JUP6"/>
    <s v="Distribution Circuit"/>
    <s v="SKH0"/>
    <s v="01/26/21 21:59"/>
    <s v="Not Required"/>
    <s v="01/27/21 19:39"/>
    <m/>
    <s v="No"/>
    <s v="1597873"/>
    <s v="21-0015353"/>
    <m/>
    <m/>
    <m/>
    <m/>
    <m/>
  </r>
  <r>
    <n v="83"/>
    <s v="TLAL"/>
    <s v="3 - QC Complete"/>
    <n v="44298"/>
    <n v="44617"/>
    <s v="Tree grew into secondary line causing lines to get together and igniting a small fire. The ensuing fire was 1 meter - &lt; 3 meters in size. Facility impacted notes: Childrens playhouse in customer backyard. 3/25 - No photos found in preliminary search and marked in column AB; Veg records added on 02/25/2021. OIS: 1226815; ILIS: 21-0014826; FOID: T005185080 (C3H1), T005185189 (AXRR), T005185197 (H1MC); EC: 120466596; PM: 35227560; Circuit ID: 014722109, SAP ID: 100949539"/>
    <s v="\\fxshare-nas05\quotashare-fs01\ESA\5 - Ignition Tracking\2021_Ignition_QC_Folders\20210126_1226815_21-0014826_nan_T005185080"/>
    <s v=" "/>
    <m/>
    <s v="TLAL"/>
    <s v="Outage Time, Fire Lat/Long, Nominal Voltage Updated; Additional FOIDs Added"/>
    <n v="44298"/>
    <m/>
    <s v="Not In Scope"/>
    <m/>
    <m/>
    <m/>
    <m/>
    <m/>
    <m/>
    <m/>
    <m/>
    <m/>
    <m/>
    <m/>
    <m/>
    <m/>
    <m/>
    <m/>
    <m/>
    <m/>
    <m/>
    <m/>
    <m/>
    <m/>
    <m/>
    <m/>
    <m/>
    <m/>
    <m/>
    <m/>
    <m/>
    <m/>
    <m/>
    <m/>
    <m/>
    <m/>
    <m/>
    <m/>
    <m/>
    <m/>
    <m/>
    <m/>
    <m/>
    <m/>
    <m/>
    <m/>
    <m/>
    <m/>
    <m/>
    <s v=" "/>
    <x v="329"/>
    <s v="18:32:00"/>
    <n v="44222"/>
    <s v="18:57:00"/>
    <s v="FAS"/>
    <s v="N"/>
    <s v="N"/>
    <n v="1226815"/>
    <s v="21-0014826"/>
    <m/>
    <s v="T005185080, T005185189, T005185197"/>
    <n v="120466596"/>
    <m/>
    <m/>
    <s v="PG&amp;E_83_Ignition_20210126_2.jpg"/>
    <s v=" "/>
    <x v="1"/>
    <x v="0"/>
    <s v="Y"/>
    <s v="Y"/>
    <s v="N"/>
    <s v="On January 26, 2021 at 1916 hours, PG&amp;E Troublemen patrolled the Dixon Landing 2109 12kV Distribution Circuit number 014722109, near 48029 Leontine Court in Fremont. They observed a tree that grew into the lines, 300' and one span of two broken open wire secondary 1/0 ACSR overhead conductors down on the ground, one damaged 150' span guy wire, and a small fire. Initial analysis indicates a 36' tall (24&quot; DBH) tree grew into the lines, pushing the secondary lines together which resulted in overhead equipment failure. The current tree to conductor clearance is 10', but the prescribed clearance is 19'. The tree was last inspected in October 2020, last worked on in October of 2009, and the next planned inspection is set for September 2021. The tree structure was not compromised and was found charred from the base up to 16' high on the outer back side opposite the lines. This incident was also part of a storm event. The Fremont Fire Department responded to and extinguished the fire. The 37-minute outage affected 1,977 customers. All the repairs were completed on January 27, 2021. This information is preliminary."/>
    <s v="PG&amp;E"/>
    <s v="Vegetation"/>
    <m/>
    <s v="D"/>
    <s v="D"/>
    <s v="&lt;3 meters of linear travel"/>
    <m/>
    <m/>
    <m/>
    <m/>
    <m/>
    <s v="Vegetation"/>
    <s v="Contact from object"/>
    <s v="Veg. contact"/>
    <s v="Y"/>
    <s v="Overhead"/>
    <x v="2"/>
    <s v="Conductor - Open Wire Secondary"/>
    <s v="Conductor"/>
    <n v="100949539"/>
    <s v=" "/>
    <x v="0"/>
    <n v="37.477872272699997"/>
    <n v="-121.9185474383"/>
    <s v="Alameda"/>
    <s v="DIXON LANDING 2109"/>
    <s v="0-750"/>
    <m/>
    <x v="0"/>
    <s v="Fremont FD"/>
    <s v="Urban"/>
    <m/>
    <m/>
    <s v="N"/>
    <m/>
    <m/>
    <m/>
    <m/>
    <s v="N"/>
    <s v="N"/>
    <m/>
    <m/>
    <s v="2021-01-29"/>
    <m/>
    <m/>
    <m/>
    <m/>
    <m/>
    <m/>
    <m/>
    <m/>
    <m/>
    <m/>
    <m/>
    <m/>
    <m/>
    <m/>
    <m/>
    <m/>
    <m/>
    <m/>
    <m/>
    <s v="  "/>
    <s v="MISSION"/>
    <s v="FREMONT 04"/>
    <s v="18:32"/>
    <n v="44222"/>
    <n v="1226815"/>
    <s v="T005185080"/>
    <n v="492"/>
    <s v="MCDUFF AVE"/>
    <s v="FREMONT"/>
    <n v="37.470649999999999"/>
    <n v="-121.9186"/>
    <s v="M1TC3H1"/>
    <s v="HA, SONNY"/>
    <n v="14722109"/>
    <s v="20210126 20:36"/>
    <n v="9190"/>
    <n v="1"/>
    <s v="awaiting crew"/>
    <s v="Y"/>
    <m/>
    <m/>
    <m/>
    <n v="37.470649999999999"/>
    <n v="-121.9186"/>
    <m/>
    <s v="fremont fd"/>
    <m/>
    <s v="N"/>
    <s v="Y"/>
    <m/>
    <s v="Storm Wind"/>
    <m/>
    <s v="Private Land"/>
    <s v="little kid playhouse in back yard"/>
    <s v="Gusty"/>
    <m/>
    <s v="Vegetation"/>
    <m/>
    <s v="1 meter - &lt; 3 meters"/>
    <m/>
    <s v="Fire Dept"/>
    <m/>
    <s v="Overhead"/>
    <m/>
    <s v="N"/>
    <s v="only picture"/>
    <m/>
    <m/>
    <s v="TREE-GREW INTO LINE"/>
    <s v="CONDUCTOR, OVERHEAD"/>
    <s v="N"/>
    <s v="  "/>
    <s v="Unplanned"/>
    <s v="Mission"/>
    <s v="Fremont"/>
    <s v="014722109, DIXON LANDING-2109"/>
    <s v="21-0014826"/>
    <s v="Unplanned"/>
    <s v="Clear;32-90F"/>
    <s v="1977"/>
    <n v="127815"/>
    <s v="NO"/>
    <s v="Force Out"/>
    <s v="Sustained"/>
    <s v="No"/>
    <s v="MR119"/>
    <s v="OH"/>
    <s v="Line Recloser"/>
    <n v="1226815"/>
    <s v="Secondary, Burned/flashed"/>
    <m/>
    <m/>
    <m/>
    <s v="W/S Warm Springs Blvd 200' N/O Whitney Place"/>
    <s v="MTR # 1004922793"/>
    <s v="SW 4691 CLOSE|SW 7600 CLOSE|COIS @ T1269 TWD J2265 OPEN|SW 61950 CLOSE|SW 20282 OPEN|SW 20240 CLOSE|SW 8668 OPEN|SW 40384SW OPEN|SW 20257 OPEN|SW 1839 CLOSE|OJ'S 1 SPAN S/S OF 12673 OPEN"/>
    <m/>
    <m/>
    <s v="No"/>
    <s v="Equipment Failure/Involved, Overhead"/>
    <m/>
    <s v="No"/>
    <n v="1"/>
    <n v="24"/>
    <s v="D8BX"/>
    <s v="Distribution Circuit"/>
    <s v="D8BX"/>
    <s v="01/26/21 18:29"/>
    <s v="D8BX"/>
    <s v="01/26/21 19:56"/>
    <s v="01/26/21 20:12"/>
    <s v="No"/>
    <n v="1597354"/>
    <s v="21-0014826"/>
    <m/>
    <m/>
    <m/>
    <m/>
    <m/>
  </r>
  <r>
    <n v="82"/>
    <s v="S7RM"/>
    <s v="3 - QC Complete"/>
    <n v="44299"/>
    <n v="44617"/>
    <s v="Troubleman field remarks state no fire occurred during this incident. FLD remarks: Secondary Burnout - Fire Size comments: No fire."/>
    <s v="\\fxshare-nas05\quotashare-fs01\ESA\5 - Ignition Tracking\2021_Ignition_QC_Folders\20210126_1226644_nan_nan_T005184776"/>
    <s v=" "/>
    <m/>
    <m/>
    <m/>
    <m/>
    <m/>
    <s v="Not In Scope"/>
    <m/>
    <m/>
    <m/>
    <m/>
    <m/>
    <m/>
    <m/>
    <m/>
    <m/>
    <m/>
    <m/>
    <m/>
    <m/>
    <m/>
    <m/>
    <m/>
    <m/>
    <m/>
    <m/>
    <m/>
    <m/>
    <m/>
    <m/>
    <m/>
    <m/>
    <m/>
    <m/>
    <m/>
    <m/>
    <m/>
    <m/>
    <m/>
    <m/>
    <m/>
    <m/>
    <m/>
    <m/>
    <m/>
    <m/>
    <m/>
    <m/>
    <m/>
    <m/>
    <m/>
    <m/>
    <m/>
    <s v=" "/>
    <x v="329"/>
    <s v="16:43:00"/>
    <n v="44222"/>
    <s v="16:43:00"/>
    <s v="FAS"/>
    <s v="N"/>
    <s v="N"/>
    <n v="1226644"/>
    <m/>
    <m/>
    <s v="T005184776"/>
    <n v="120466364"/>
    <m/>
    <m/>
    <m/>
    <s v=" "/>
    <x v="0"/>
    <x v="1"/>
    <s v="N"/>
    <s v="N"/>
    <s v="N"/>
    <s v="On January 26th, 2021 at 16:41 hrs, a  PG &amp; E troubleman was dispatched to the Kirker 2107 21 KV circuit near Trident drive in the City of Pittsburg in response to reports of a secondary burnout in an underground conductor.  Initial analysis indicates that there was a burnout at the base of the panel under a gas meter near 104 Trident Drive.   All 3 legs had burned out.  According to the responding troubleman, there was no active fire upon his arrival and the burnout had self-extinguished.  The Troubleman installed a temporary jumper on 1/29/21 and called in USA for a &quot;dig and fix.&quot;  A PG &amp; E crew returned on 2/9/2021 to complete all  repairs including replacing the underground conductor.  "/>
    <s v="PG&amp;E"/>
    <s v="Other"/>
    <s v="Meter"/>
    <s v="D"/>
    <s v="D"/>
    <s v="&lt;3 meters of linear travel"/>
    <s v="no fire upon T-man arrival. "/>
    <m/>
    <m/>
    <m/>
    <m/>
    <s v="No Fire"/>
    <s v="All types of equipment / facility failure"/>
    <s v="Conductor failure-all"/>
    <s v="Y"/>
    <s v="Other (Comments)"/>
    <x v="2"/>
    <s v="Conductor - Insulated Secondary"/>
    <s v="conductor"/>
    <m/>
    <s v=" "/>
    <x v="0"/>
    <n v="38.0262283"/>
    <n v="-121.92074169999999"/>
    <s v="Contra Costa"/>
    <s v="KIRKER 2107"/>
    <n v="21000"/>
    <m/>
    <x v="0"/>
    <s v="No Fire"/>
    <s v="Urban"/>
    <m/>
    <m/>
    <s v="N"/>
    <m/>
    <m/>
    <m/>
    <m/>
    <s v="N"/>
    <s v="N"/>
    <m/>
    <m/>
    <s v="2021-01-29"/>
    <m/>
    <m/>
    <m/>
    <m/>
    <m/>
    <m/>
    <m/>
    <m/>
    <m/>
    <m/>
    <m/>
    <m/>
    <m/>
    <m/>
    <m/>
    <m/>
    <m/>
    <m/>
    <m/>
    <s v="  "/>
    <s v="DIABLO"/>
    <s v="ANTIOCH 01"/>
    <s v="16:43"/>
    <n v="44222"/>
    <n v="1226644"/>
    <s v="T005184776"/>
    <n v="104"/>
    <s v="E TRIDENT DR"/>
    <s v="PITTSBURG"/>
    <n v="38.026130000000002"/>
    <n v="-121.92162"/>
    <s v="D1TJLV3"/>
    <s v="VEGA, JORGE"/>
    <n v="14452107"/>
    <s v="20210126 18:22"/>
    <n v="9002"/>
    <n v="1"/>
    <s v="secondary burnout......called for crew"/>
    <s v="N"/>
    <m/>
    <m/>
    <s v="38.0262283,-121.9207417,8.300000,2D"/>
    <m/>
    <m/>
    <m/>
    <m/>
    <m/>
    <s v="N"/>
    <s v="Y"/>
    <m/>
    <s v="Rain"/>
    <s v="no fire"/>
    <s v="Other (Comments)"/>
    <s v="no fire"/>
    <s v="Breezy"/>
    <m/>
    <s v="PG&amp;E Equipment"/>
    <m/>
    <s v="Other (Comments)"/>
    <s v="no fire"/>
    <s v="Self Extinguished"/>
    <m/>
    <s v="Other (Comments)"/>
    <s v="splice box"/>
    <s v="N"/>
    <m/>
    <m/>
    <m/>
    <s v="UNDERGROUND"/>
    <s v="SECONDARY"/>
    <s v="N"/>
    <s v="  "/>
    <m/>
    <m/>
    <m/>
    <m/>
    <m/>
    <m/>
    <m/>
    <m/>
    <m/>
    <m/>
    <m/>
    <m/>
    <m/>
    <m/>
    <m/>
    <m/>
    <m/>
    <m/>
    <m/>
    <m/>
    <m/>
    <m/>
    <m/>
    <m/>
    <m/>
    <m/>
    <m/>
    <m/>
    <m/>
    <m/>
    <m/>
    <m/>
    <m/>
    <m/>
    <m/>
    <m/>
    <m/>
    <m/>
    <m/>
    <m/>
    <m/>
    <m/>
    <m/>
    <m/>
    <m/>
    <m/>
    <m/>
  </r>
  <r>
    <n v="81"/>
    <s v="TLAL"/>
    <s v="3 - QC Complete"/>
    <n v="44298"/>
    <n v="44617"/>
    <s v="Tree fell onto overhead primary circuit resulting in wires down in multiple locations and causing an ignition. The ensuing fire was 1 meter - &lt; 3 meters in size; OIS: 1226143; ILIS: 21-0014706; FOID: T005184602, T005184521, T005184507 (Cxl); EC: 120466366; PM: 35227063; Circuit ID: 192231101, SAP ID: 100976039"/>
    <s v="\\fxshare-nas05\quotashare-fs01\ESA\5 - Ignition Tracking\2021_Ignition_QC_Folders\20210126_1226143_21-0014706_nan_T005184521"/>
    <s v=" "/>
    <m/>
    <s v="TLAL"/>
    <s v="Outage Time &amp; Suspected Initiating Event Updated; Additional FOID's Added; Photo Uploaded"/>
    <n v="44298"/>
    <m/>
    <s v="Not In Scope"/>
    <m/>
    <m/>
    <m/>
    <m/>
    <m/>
    <m/>
    <m/>
    <m/>
    <m/>
    <m/>
    <m/>
    <m/>
    <s v="Trunk (Decay, Defect, Cavity)"/>
    <m/>
    <m/>
    <m/>
    <m/>
    <m/>
    <m/>
    <m/>
    <m/>
    <m/>
    <m/>
    <m/>
    <m/>
    <m/>
    <m/>
    <m/>
    <m/>
    <m/>
    <m/>
    <m/>
    <m/>
    <m/>
    <m/>
    <m/>
    <m/>
    <m/>
    <m/>
    <m/>
    <m/>
    <m/>
    <m/>
    <m/>
    <m/>
    <m/>
    <s v=" "/>
    <x v="329"/>
    <s v="14:27:00"/>
    <n v="44222"/>
    <s v="15:40:00"/>
    <s v="FAS"/>
    <s v="N"/>
    <s v="N"/>
    <n v="1226143"/>
    <s v="21-0014706"/>
    <m/>
    <s v="T005184521, T005184507, T005184602"/>
    <n v="120466366"/>
    <m/>
    <m/>
    <s v="PG&amp;E_81_Ignition_20210126_4.jpg"/>
    <s v=" "/>
    <x v="1"/>
    <x v="0"/>
    <s v="Y"/>
    <s v="Y"/>
    <s v="N"/>
    <s v="On January 26, 2021 at 1520 hours, PG&amp;E Troublemen patrolled the Trinidad 1101 12kV Distribution Circuit number 192231101, near 779 Railroad and 810 Kingdom Road in Trinidad. They observed a tree that partially failed in multiple locations and fell into multiple spans of overhead conductor, 200' of #6 solid copper broken overhead conductor arcing on the ground, an 8' load-side crossarm, and a small fire. Initial analysis indicates the ignition was caused by a coastal redwood tree that failed and fell into the nearby conductors during a wind and rain event. The healthy 3-stem 110' (65&quot; DBH) coastal redwood tree partially failed and broke off one stem due to a winter storm event. It fell towards the 12kv and a nearby red alder, and then struck the alley arm and brought down the 12kV conductors to the ground. Cal Fire responded to and extinguished the fire. The 2,934 minute outage affected 92 customers. All the repairs were completed and the line was returned to service on January 28, 2021. This information is preliminary."/>
    <s v="PG&amp;E"/>
    <s v="Vegetation"/>
    <m/>
    <s v="D"/>
    <s v="D"/>
    <s v="&lt;3 meters of linear travel"/>
    <m/>
    <m/>
    <m/>
    <m/>
    <m/>
    <s v="Vegetation"/>
    <s v="Contact from object"/>
    <s v="Weather - High Winds"/>
    <s v="Y"/>
    <s v="Overhead"/>
    <x v="0"/>
    <s v="Conductor - Primary"/>
    <s v="Conductor, Crossarm"/>
    <n v="100976039"/>
    <s v=" "/>
    <x v="0"/>
    <n v="41.038156631"/>
    <n v="-124.1051807218"/>
    <s v="Humboldt"/>
    <s v="TRINIDAD 1101"/>
    <n v="12000"/>
    <m/>
    <x v="0"/>
    <s v="Cal Fire"/>
    <s v="Conifer Forest"/>
    <m/>
    <m/>
    <s v="N"/>
    <m/>
    <m/>
    <m/>
    <m/>
    <s v="N"/>
    <s v="N"/>
    <m/>
    <m/>
    <s v="2021-01-29"/>
    <n v="41.038162999999997"/>
    <n v="-124.105417"/>
    <n v="44253"/>
    <s v="TrunkFail"/>
    <s v="A healthy 3xstm redwood broke at one stem due to winter storm event, fell towards the 12kv and a nearby red alder, and struck the alley arm and 12kv, bringing the lines to the ground. PI conducted a fire investigation at 41.03816,-124.105 and surrounding field site on 02/26/21. PI found no evidence of wire down on the ground or fire. PI spoke to owner of tree who was present for event and owner stated that she did not witness any fire related to outage. PI inspected multiple spans loadside of SSD 3663."/>
    <s v="REDW"/>
    <n v="110"/>
    <n v="65"/>
    <n v="68"/>
    <s v="None"/>
    <s v="None"/>
    <s v="N"/>
    <n v="1"/>
    <m/>
    <s v="Other"/>
    <s v="A"/>
    <s v="AlleyArm"/>
    <s v="BareWire"/>
    <m/>
    <s v="  "/>
    <s v="NORTH COAST"/>
    <s v="EUREKA 01"/>
    <s v="14:41"/>
    <n v="44222"/>
    <n v="1226143"/>
    <s v="T005184521"/>
    <n v="822"/>
    <s v="8TH AVE"/>
    <s v="TRINIDAD"/>
    <n v="41.037880000000001"/>
    <n v="-124.1071"/>
    <s v="W1MJJAO"/>
    <s v="AMBROSE, JUSTIN"/>
    <n v="192231101"/>
    <s v="20210126 15:59"/>
    <n v="9002"/>
    <m/>
    <s v="Tree fell into wire. T-man opened fuses."/>
    <s v="Y"/>
    <m/>
    <m/>
    <s v="41.0289300,-124.1090300,37.700000,3D"/>
    <m/>
    <m/>
    <s v="On 8th street, went down the road for better cell service for phone call with CL"/>
    <s v="none"/>
    <m/>
    <s v="N"/>
    <s v="Y"/>
    <m/>
    <s v="Storm Wind/Rain/Snow"/>
    <m/>
    <s v="County Land"/>
    <m/>
    <s v="Strong"/>
    <m/>
    <s v="Vegetation"/>
    <m/>
    <s v="1 meter - &lt; 3 meters"/>
    <m/>
    <s v="Cal Fire"/>
    <m/>
    <s v="Overhead"/>
    <m/>
    <s v="N"/>
    <m/>
    <m/>
    <m/>
    <s v="TREE-FELL INTO LINE"/>
    <s v="CONDUCTOR, OVERHEAD"/>
    <s v="N"/>
    <s v="  "/>
    <s v="Unplanned"/>
    <s v="Humboldt"/>
    <s v="Eureka"/>
    <s v="192231101, TRINIDAD-1101"/>
    <s v="21-0014706"/>
    <s v="Unplanned"/>
    <s v="Clear;32-90 F"/>
    <s v="92"/>
    <m/>
    <s v="YES"/>
    <s v="Force Out"/>
    <s v="Sustained"/>
    <s v="No"/>
    <s v="3663"/>
    <s v="OH"/>
    <s v="Trip Saver"/>
    <n v="1226143"/>
    <s v="Conductor, Overhead, Broken, wire on ground"/>
    <m/>
    <m/>
    <m/>
    <s v="EIGHTH ST. 1 SPAN E/O WESTHAVEN DR."/>
    <s v="FUSE SAVER 3663 EIGHTH ST. 1 SPAN E/O WESTHAVEN DR."/>
    <m/>
    <s v="T-MAN ROBERT RAPICH RPTS 3663 FORCED OPEN DUE TO MULTIPLE SPANS OF CONDUCTOR ON GROUND, LOAD SIDE OF 3663."/>
    <m/>
    <s v="No"/>
    <s v="Equipment Failure/Involved, Overhead"/>
    <m/>
    <s v="No"/>
    <m/>
    <m/>
    <s v="M11L"/>
    <s v="Distribution Circuit"/>
    <s v="M11L"/>
    <s v="01/26/21 14:33"/>
    <s v="Not Required"/>
    <m/>
    <m/>
    <s v="No"/>
    <n v="1597260"/>
    <s v="21-0014706"/>
    <m/>
    <m/>
    <m/>
    <m/>
    <m/>
  </r>
  <r>
    <n v="220"/>
    <s v="B1HE"/>
    <s v="3 - QC Complete"/>
    <n v="44313"/>
    <n v="44617"/>
    <s v="pole burnt off at TX level"/>
    <s v="\\fxshare-nas05\quotashare-fs01\ESA\5 - Ignition Tracking\2021_Ignition_QC_Folders\20210125_1224307_21-0013901_nan_T005182280"/>
    <s v=" "/>
    <m/>
    <s v="B1HE"/>
    <s v="Outage time updated"/>
    <n v="44306"/>
    <m/>
    <s v="Not In Scope"/>
    <m/>
    <m/>
    <m/>
    <m/>
    <m/>
    <m/>
    <m/>
    <m/>
    <m/>
    <m/>
    <m/>
    <m/>
    <m/>
    <m/>
    <m/>
    <m/>
    <m/>
    <m/>
    <m/>
    <m/>
    <m/>
    <m/>
    <m/>
    <m/>
    <m/>
    <m/>
    <m/>
    <m/>
    <m/>
    <m/>
    <m/>
    <m/>
    <m/>
    <m/>
    <m/>
    <m/>
    <m/>
    <m/>
    <m/>
    <s v="Y"/>
    <n v="44306"/>
    <m/>
    <s v="bawa"/>
    <m/>
    <s v="Requested additional info, no response."/>
    <m/>
    <s v=" "/>
    <x v="330"/>
    <s v="11:41:00"/>
    <n v="44221"/>
    <s v="11:24:00"/>
    <s v="FAS"/>
    <s v="Y"/>
    <s v="N"/>
    <n v="1224307"/>
    <s v="21-0013901"/>
    <m/>
    <s v="T005182280"/>
    <n v="120462306"/>
    <n v="119817513"/>
    <m/>
    <m/>
    <s v=" "/>
    <x v="0"/>
    <x v="0"/>
    <s v="N"/>
    <s v="N"/>
    <s v="N"/>
    <s v="On January 25th, 2021 at 1141 hours, a PG&amp;E Troubleman was dispatched to the Borden 1101 12 kv Distribution Circuit on Road 33 1/2 near Avenue 12, Madera in response to a saw explosion tag. Initial analysis indicates a pole failure at pole # 104024639 formerly pole # 101124091 where the pole broke causing the transformer to dangle creating an outage and pole fire. Upon arrival the tman opened remaining FUCO 21138 de-energizing to EOL creating an outage for 5 customers. The ensuing fire was isolated to only PG&amp;E equipment and was self-extinguished. A PG&amp;E crew was dispatched to replace the pole and transformer. The  repairs were made and all customers we restored on January 25th, 2021 at 1730 hours. Pre-existing EC notification 119817513 indicates this pole was identified 9/26/20 for being rotten and needing replacement. _x000a_Need pole change, rotten/ decayed, top splitting, shell rot with pieces of shell falling away, deep cracks and checks, top leaning toward weight of xfmr.&quot;"/>
    <s v="PG&amp;E"/>
    <s v="Other"/>
    <s v="Pole"/>
    <s v="D"/>
    <s v="D"/>
    <s v="Structure-PG&amp;E only"/>
    <m/>
    <m/>
    <m/>
    <m/>
    <m/>
    <s v="Equipment - PG&amp;E"/>
    <s v="All types of equipment / facility failure"/>
    <s v="Equipment failure - Other"/>
    <s v="Y"/>
    <s v="Overhead"/>
    <x v="0"/>
    <s v="Pole"/>
    <s v="Pole, Transformer"/>
    <n v="104024639"/>
    <s v=" "/>
    <x v="0"/>
    <n v="36.916605980500002"/>
    <n v="-119.93518108080001"/>
    <s v="Madera"/>
    <s v="BORDEN 1101"/>
    <n v="12000"/>
    <m/>
    <x v="0"/>
    <m/>
    <s v="Agriculture"/>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100"/>
    <s v="TLAL"/>
    <s v="3 - QC Complete"/>
    <n v="44539"/>
    <n v="44617"/>
    <s v="[Privileged and Confidential - Prepared at the Direction of Counsel] Initial EIR: EI210125A - Fremont - Fatality Summary: On January 25, 2021, at approximately 1730 hours, PG&amp;E received a report of a fire and a deceased person near Coronado Drive and San Juan Avenue in the city of Fremont. PG&amp;E dispatched a Troubleman, who observed wires down in the area of the fire and the deceased person. PG&amp;E is reporting this incident under the fatality criteria. This information is preliminary. OIS: 1225051, 1225006; ILIS: 21-0014125; FOID: T005183476, T005183278, T005183255, T005183258, T005183501; EC A-Tag: 120463621, 120503431, 120508603"/>
    <s v="\\fxshare-nas05\quotashare-fs01\ESA\5 - Ignition Tracking\2021_Ignition_QC_Folders\20210125_1225051_nan_nan_T005183476"/>
    <s v=" "/>
    <s v="Y"/>
    <s v="TLAL"/>
    <s v="Create &amp; Outage Time, CPUC Reportable Ignition, Attributable to PG&amp;E Assets, Suspected Initiating Event, Primary/Secondary, Equipment Type Associated to Ignition, Damaged Equipment, Fire Size, Wildfire Fatalities Updated; Additional FOID &amp; OIS Numbers Added"/>
    <n v="44539"/>
    <m/>
    <s v="Not In Scope"/>
    <m/>
    <m/>
    <m/>
    <m/>
    <m/>
    <m/>
    <m/>
    <m/>
    <m/>
    <m/>
    <m/>
    <m/>
    <m/>
    <m/>
    <m/>
    <m/>
    <m/>
    <m/>
    <m/>
    <m/>
    <m/>
    <m/>
    <m/>
    <m/>
    <m/>
    <m/>
    <m/>
    <m/>
    <m/>
    <m/>
    <m/>
    <m/>
    <s v="Y"/>
    <m/>
    <n v="44251"/>
    <s v="Fremont FD"/>
    <s v="3300 Capitol Ave, Fremont, CA 94538, (510) 494-4299"/>
    <s v="Incident Report 2021-2101034-000"/>
    <m/>
    <s v="Y"/>
    <n v="44222"/>
    <n v="44222"/>
    <s v="H1MC"/>
    <s v="Marty Henry, (415) 308-0007"/>
    <s v="01/26/21 0926 Hours: Called Marty Henry (H1MC), Troubleman, at (415) 308-0007. He confirmed there was a fire"/>
    <m/>
    <s v=" "/>
    <x v="330"/>
    <s v="17:02:00"/>
    <n v="44221"/>
    <s v="16:52:00"/>
    <s v="FAS"/>
    <s v="Y"/>
    <s v="N"/>
    <s v="1225051, 1225006"/>
    <s v="21-0014125"/>
    <m/>
    <s v="T005183476, T005183278, T005183255, T005183258, T005183501"/>
    <s v="120463621, 120503431, 120508603"/>
    <m/>
    <s v="EI210125A"/>
    <s v="PG&amp;E_100_IGNITION_20210125_4.JPG"/>
    <s v=" "/>
    <x v="1"/>
    <x v="0"/>
    <s v="Y"/>
    <s v="Y"/>
    <s v="N"/>
    <s v="[Privileged and Confidential - Prepared at the Direction of Counsel: 20-Day Report Summary] On January 25, 2021 at 1650 hours, PG&amp;E SmartMeters in Fremont detected an outage impacting 350 customers served by PG&amp;E’s Dumbarton 1102 12kV Overhead Distribution Circuit (“Dumbarton 1102”). In response to the outage, PG&amp;E’s Distribution Control Center (“DCC”) proactively disabled reclosing on the line recloser (“LR”) source side of the outages, LR MR100, as a precautionary measure in the event of any additional trouble on the line. A PG&amp;E Troubleman (“Troubleman #1”) was dispatched to investigate the outage at about 1700 hours. At 1705 hours, PG&amp;E received a call from the Fremont Fire Department (“FFD”) reporting fire and a conductor down in the area of the Dumbarton 1102 outage at 36264 Coronado Drive in Fremont (“Incident Location”). The call from FFD was also dispatched to Troubleman #1. At 1710 hours, Troubleman #1 arrived at the Incident Location. He observed the FFD on site and saw that one 6 American Wire Gauge (“AWG”) bare solid copper phase of a three-phase span of conductor had separated and fallen on top of a structure located on the property at the Incident Location (“Structure”). The phase had separated one foot from an insulator that was on a pole (“Pole #1”) located near the rear of the property. On the source side of the span, a foot of conductor remained in the air. The fallen conductor was on the load side of the span and was draped across the Structure’s roof and patio cover, over the property’s fence, and across San Juan Avenue, which was next to the property, to the pole on the opposite side of the span (“Pole #2”) to which it was still attached. Troubleman #1 also observed a disconnected jumper hanging loose near Pole #1. At 1715 hours, Troubleman #1 radioed the DCC to request de-energization of the lines near the Incident Location in order to make the site safe. The DCC remotely opened LR MR100 via Supervisory Control and Data Acquisition (“SCADA”), which de-energized the lines and resulted in an outage to an additional 330 customers. Troubleman #1 then cut the downed wire at Pole #2 to ensure that it would not be a hazard. He also removed the portion of conductor that had fallen across San Juan Avenue so that it would not be in the way of emergency responders. While performing the make-safe work, Troubleman #1 saw emergency responders providing first aid to individual on a gurney on the sidewalk near the northeast corner of the property. After making the Incident Location safe, Troubleman #1 learned from the emergency responders that the individual had died. The emergency responders told Troubleman #1 that the decedent had an electrical entry wound on his hand and an exit wound on his leg. Troubleman #1 saw a broken fence behind the decedent which he believed was caused by the emergency responders creating an access point to move the decedent. The emergency responders told Troubleman #1 that they had spoken to the decedent’s brother (“brother”) who told them that a fire had started at a gutter downspout. According to the brother, the brother called 911 then went outside to find the decedent on the ground outside the Structure. Troubleman #1 called his supervisor and the DCC to alert them of the incident. The supervisor requested support from PG&amp;E’s Field Safety Department, and Troubleman #2 began travel to the Incident Location. The Fremont Police Department (“FPD”) arrived on scene at 1740. After calling his supervisor and the DCC, Troubleman #1 examined and took photos of the scene of the incident. He saw a pair of glasses on the ground in a red graveled area in the property’s patio near where the fence had been broken. He saw that the fallen conductor was in contact with the gutter that went around the roof of the Structure. In the main yard of the property, he saw a section of siding that had been removed from the Structure. Troubleman #1 believed that the siding was removed as part of firefighting activity. On the removed section of siding, there was the outline of a gutter downspout. At the bottom of the outline of the downspout, Troubleman #1 observed signs of arcing and burning. At 1800 hours, the other PG&amp;E personnel that had been called to the Incident Location began to arrive on site. Troubleman #1 gave them a briefing of what he had learned and walked them around the property. Troubleman #1, relieved by Troubleman #2, left the Incident Location. When Troubleman #1 left the Incident Location, he observed that the decedent was still on site and was informed by the emergency responders that they were waiting for the coroner. Troubleman #2 created Electric Corrective (“EC”) Notification 120463621, to have a crew repair the downed conductor. A PG&amp;E crew was dispatched to the Incident Location and made repairs after being given permission to do so by the emergency responders. Repairs were completed on January 26, 2021, at 0205 hours and all customers impacted by the outage were restored. PG&amp;E collected two insulators and three segments of the conductor that had failed (an 8-foot section attached to one of the insulators, a 75-foot section, and a 51-foot section). The segments included split bolt connectors with attached segments of jumpers. PG&amp;E also collected a split bolt with a segment of loose jumper from the Incident Location. On January 27, 2021, PG&amp;E received a copy of the FPD report for this incident. The FPD report notes that the first responding FPD officer to the Incident Location believes that the decedent’s death was due to a downed power line. PG&amp;E is continuing its investigation into this incident. This information is preliminary, and all the times, customer numbers and measurements mentioned in this report are approximate."/>
    <s v="PG&amp;E"/>
    <s v="Building"/>
    <m/>
    <s v="D"/>
    <s v="D"/>
    <s v="&lt;0.25"/>
    <s v="Fire Report: 400 sq ft"/>
    <m/>
    <m/>
    <m/>
    <n v="1"/>
    <s v="Equipment - PG&amp;E"/>
    <s v="All types of equipment / facility failure"/>
    <s v="Conductor failure-all"/>
    <s v="Y"/>
    <s v="Overhead"/>
    <x v="0"/>
    <s v="Conductor - Primary"/>
    <s v="Conductor, Split Bolt"/>
    <s v="100942496, 100943273"/>
    <s v=" "/>
    <x v="0"/>
    <n v="37.558776999999999"/>
    <n v="-122.022907"/>
    <s v="Alameda"/>
    <s v="DUMBARTON 1102"/>
    <n v="12000"/>
    <m/>
    <x v="0"/>
    <s v="Fremont FD"/>
    <s v="Urban"/>
    <s v="Fire-resistive fuel bed"/>
    <m/>
    <s v="N"/>
    <m/>
    <m/>
    <n v="246"/>
    <m/>
    <s v="N"/>
    <s v="N"/>
    <m/>
    <m/>
    <s v="2021-02-02"/>
    <m/>
    <m/>
    <m/>
    <m/>
    <m/>
    <m/>
    <m/>
    <m/>
    <m/>
    <m/>
    <m/>
    <m/>
    <m/>
    <m/>
    <m/>
    <m/>
    <m/>
    <m/>
    <m/>
    <s v="  "/>
    <s v="MISSION"/>
    <s v="FREMONT"/>
    <s v="19:08"/>
    <n v="44221"/>
    <n v="1225051"/>
    <s v="T005183476"/>
    <n v="36264"/>
    <s v="CORONADO DR"/>
    <m/>
    <n v="37.558280000000003"/>
    <n v="-122.02254000000001"/>
    <s v="M1TH1MC"/>
    <m/>
    <n v="13501112"/>
    <s v="2021/01/25 19:55:16"/>
    <n v="9260"/>
    <m/>
    <s v="A:OK;X:SAN JAN AVE;R:REPORT OF FLAMES FROM THE GUTTER WITH WIREDOWN PER ALCO FIRE, PWR-Y..FD UPDATE: LINES ARE ENERGIZED, WALL I S ON FIRE, AND SUBJECT HAS BEEN ELECTROCUTED.."/>
    <s v="N"/>
    <m/>
    <m/>
    <m/>
    <m/>
    <m/>
    <m/>
    <m/>
    <m/>
    <m/>
    <m/>
    <s v="Y"/>
    <m/>
    <m/>
    <m/>
    <m/>
    <m/>
    <m/>
    <m/>
    <s v="NEED CREW TO REPAIR DAMAGED PRIMARY #6 SOL CU POLE TO POLE"/>
    <m/>
    <m/>
    <m/>
    <m/>
    <s v="Overhead"/>
    <m/>
    <m/>
    <m/>
    <m/>
    <m/>
    <s v="PATROL-FOUND NOTHING"/>
    <s v="CONDUCTOR, OVERHEAD"/>
    <m/>
    <s v="  "/>
    <m/>
    <m/>
    <m/>
    <m/>
    <m/>
    <m/>
    <m/>
    <m/>
    <m/>
    <m/>
    <m/>
    <m/>
    <m/>
    <m/>
    <m/>
    <m/>
    <m/>
    <m/>
    <m/>
    <m/>
    <m/>
    <m/>
    <m/>
    <m/>
    <m/>
    <m/>
    <m/>
    <m/>
    <m/>
    <m/>
    <m/>
    <m/>
    <m/>
    <m/>
    <m/>
    <m/>
    <m/>
    <m/>
    <m/>
    <m/>
    <m/>
    <m/>
    <m/>
    <m/>
    <m/>
    <m/>
    <m/>
  </r>
  <r>
    <n v="80"/>
    <s v="AGFC"/>
    <s v="3 - QC Complete"/>
    <n v="44221"/>
    <n v="44617"/>
    <s v="Duplicate of index 79. Structure fire not attributable to PG&amp;E."/>
    <s v="\\fxshare-nas05\quotashare-fs01\ESA\5 - Ignition Tracking\2021_Ignition_QC_Folders\20210125_nan_nan_nan_977792364"/>
    <s v=" "/>
    <m/>
    <m/>
    <m/>
    <m/>
    <m/>
    <s v="Not In Scope"/>
    <m/>
    <m/>
    <m/>
    <m/>
    <m/>
    <m/>
    <m/>
    <m/>
    <m/>
    <m/>
    <m/>
    <m/>
    <m/>
    <m/>
    <m/>
    <m/>
    <m/>
    <m/>
    <m/>
    <m/>
    <m/>
    <m/>
    <m/>
    <m/>
    <m/>
    <m/>
    <m/>
    <m/>
    <m/>
    <m/>
    <m/>
    <m/>
    <m/>
    <m/>
    <m/>
    <m/>
    <m/>
    <m/>
    <m/>
    <m/>
    <m/>
    <m/>
    <m/>
    <m/>
    <m/>
    <m/>
    <s v=" "/>
    <x v="330"/>
    <s v="03:38:00"/>
    <m/>
    <m/>
    <s v="FAS"/>
    <s v="N"/>
    <s v="Y"/>
    <m/>
    <m/>
    <m/>
    <n v="977792364"/>
    <m/>
    <m/>
    <m/>
    <m/>
    <s v=" "/>
    <x v="0"/>
    <x v="1"/>
    <s v="N"/>
    <s v="N"/>
    <s v="N"/>
    <s v="Duplicate of index 79. Structure fire not attributable to PG&amp;E."/>
    <s v="Not PG&amp;E"/>
    <s v="Building"/>
    <m/>
    <m/>
    <m/>
    <s v="&lt;3 meters of linear travel"/>
    <m/>
    <m/>
    <m/>
    <m/>
    <m/>
    <s v="Duplicate"/>
    <m/>
    <m/>
    <m/>
    <s v="Overhead"/>
    <x v="1"/>
    <m/>
    <m/>
    <m/>
    <s v=" "/>
    <x v="0"/>
    <n v="40.541432"/>
    <n v="-122.24169999999999"/>
    <s v="Shasta"/>
    <s v="DESCHUTES 1104 "/>
    <n v="12000"/>
    <m/>
    <x v="0"/>
    <s v="Cal Fire"/>
    <s v="Urban"/>
    <m/>
    <m/>
    <s v="N"/>
    <m/>
    <m/>
    <n v="246"/>
    <m/>
    <s v="N"/>
    <s v="N"/>
    <m/>
    <m/>
    <s v="2021-01-26"/>
    <m/>
    <m/>
    <m/>
    <m/>
    <m/>
    <m/>
    <m/>
    <m/>
    <m/>
    <m/>
    <m/>
    <m/>
    <m/>
    <m/>
    <m/>
    <m/>
    <m/>
    <m/>
    <m/>
    <s v="  "/>
    <s v="NORTH VALLEY"/>
    <s v="REDDING 02"/>
    <s v="03:38"/>
    <n v="44221"/>
    <m/>
    <n v="977792364"/>
    <n v="21913"/>
    <s v="BELMONT DR"/>
    <s v="PALO CEDRO"/>
    <n v="40.541539"/>
    <n v="-122.239671"/>
    <s v="V8TSLAB"/>
    <s v="ANDRADE, SHAWN"/>
    <n v="103351104"/>
    <s v="20210125 03:49"/>
    <n v="2640"/>
    <n v="1"/>
    <s v="FIRE REPORT COMPLETED ON STRUCTURE FIRE TAG FOID 0974276375, DISCONNECTED AT SERVICE CLEARENCE POLE, METER WEATHERHEAD &amp; PANEL LEFT INTACT, COUNTY INSPECT REQUIRED &amp; CAL FIRE APPROVAL BEFORE RECONNECT"/>
    <s v="Y"/>
    <n v="7"/>
    <s v="\\fxshare-nas05\quotashare-fs01\ESA\5 - Ignition Tracking\Fire_Tab_Attachment_Files"/>
    <m/>
    <n v="40.541432"/>
    <n v="-122.24169999999999"/>
    <s v="21913 BELMONT DR, PALO CEDRO, CA_x000d__x000a__x000d__x000a_FIRE REPORT COMPLETED ON STRUCTURE FIRE TAG"/>
    <s v="BRIAN NOEL/5304482413"/>
    <m/>
    <s v="N"/>
    <s v="Y"/>
    <s v="N"/>
    <s v="Rain"/>
    <s v="NOT RAINING WHILE ONSITE, RAINING PRIOR"/>
    <s v="Structures"/>
    <m/>
    <s v="Calm"/>
    <m/>
    <s v="3rd Party"/>
    <m/>
    <s v="Structure Only"/>
    <m/>
    <s v="Cal Fire"/>
    <m/>
    <s v="Overhead"/>
    <m/>
    <s v="N"/>
    <m/>
    <m/>
    <m/>
    <m/>
    <m/>
    <m/>
    <s v="  "/>
    <m/>
    <m/>
    <m/>
    <m/>
    <m/>
    <m/>
    <m/>
    <m/>
    <m/>
    <m/>
    <m/>
    <m/>
    <m/>
    <m/>
    <m/>
    <m/>
    <m/>
    <m/>
    <m/>
    <m/>
    <m/>
    <m/>
    <m/>
    <m/>
    <m/>
    <m/>
    <m/>
    <m/>
    <m/>
    <m/>
    <m/>
    <m/>
    <m/>
    <m/>
    <m/>
    <m/>
    <m/>
    <m/>
    <m/>
    <m/>
    <m/>
    <m/>
    <m/>
    <m/>
    <m/>
    <m/>
    <m/>
  </r>
  <r>
    <n v="79"/>
    <s v="AGFC"/>
    <s v="3 - QC Complete"/>
    <n v="44221"/>
    <n v="44617"/>
    <s v="Structure fire not attributable to PG&amp;E."/>
    <s v="\\fxshare-nas05\quotashare-fs01\ESA\5 - Ignition Tracking\2021_Ignition_QC_Folders\20210125_nan_nan_nan_974276375"/>
    <s v=" "/>
    <m/>
    <m/>
    <m/>
    <m/>
    <m/>
    <s v="Not In Scope"/>
    <m/>
    <m/>
    <m/>
    <m/>
    <m/>
    <m/>
    <m/>
    <m/>
    <m/>
    <m/>
    <m/>
    <m/>
    <m/>
    <m/>
    <m/>
    <m/>
    <m/>
    <m/>
    <m/>
    <m/>
    <m/>
    <m/>
    <m/>
    <m/>
    <m/>
    <m/>
    <m/>
    <m/>
    <m/>
    <m/>
    <m/>
    <m/>
    <m/>
    <m/>
    <m/>
    <m/>
    <m/>
    <m/>
    <m/>
    <m/>
    <m/>
    <m/>
    <m/>
    <m/>
    <m/>
    <m/>
    <s v=" "/>
    <x v="330"/>
    <s v="01:54:00"/>
    <m/>
    <m/>
    <s v="FAS"/>
    <s v="N"/>
    <s v="N"/>
    <m/>
    <m/>
    <m/>
    <n v="974276375"/>
    <m/>
    <m/>
    <m/>
    <m/>
    <s v=" "/>
    <x v="0"/>
    <x v="1"/>
    <s v="N"/>
    <s v="N"/>
    <s v="N"/>
    <s v="Structure fire not attributable to PG&amp;E."/>
    <s v="Not PG&amp;E"/>
    <s v="Building"/>
    <m/>
    <m/>
    <m/>
    <s v="Structure-only"/>
    <m/>
    <m/>
    <m/>
    <m/>
    <m/>
    <s v="Other Fire: Non-PG&amp;E related"/>
    <m/>
    <m/>
    <m/>
    <s v="Overhead"/>
    <x v="1"/>
    <m/>
    <m/>
    <m/>
    <s v=" "/>
    <x v="0"/>
    <n v="40.541618300000003"/>
    <n v="-122.2412667"/>
    <s v="Shasta"/>
    <s v="DESCHUTES 1104 "/>
    <n v="12000"/>
    <m/>
    <x v="0"/>
    <s v="Cal Fire"/>
    <s v="Hardwood Woodland"/>
    <m/>
    <m/>
    <s v="N"/>
    <m/>
    <m/>
    <n v="246"/>
    <m/>
    <s v="N"/>
    <s v="N"/>
    <m/>
    <m/>
    <s v="2021-01-26"/>
    <m/>
    <m/>
    <m/>
    <m/>
    <m/>
    <m/>
    <m/>
    <m/>
    <m/>
    <m/>
    <m/>
    <m/>
    <m/>
    <m/>
    <m/>
    <m/>
    <m/>
    <m/>
    <m/>
    <s v="  "/>
    <s v="NORTH VALLEY"/>
    <s v="REDDING 02"/>
    <s v="01:54"/>
    <n v="44221"/>
    <m/>
    <n v="974276375"/>
    <n v="21913"/>
    <s v="BELMONT DR"/>
    <s v="PALO CEDRO"/>
    <n v="40.541539"/>
    <n v="-122.239671"/>
    <s v="V8TSLAB"/>
    <s v="ANDRADE, SHAWN"/>
    <n v="103351104"/>
    <s v="20210125 03:39"/>
    <n v="1120"/>
    <m/>
    <s v="STRUCTURE FIRE, ELECTRIC SERVICE AND PANEL INTACT, ALL SUB BREAKERS WERE IN OFF POSITION ON ARRIVAL BY FD, MAIN BREAKER WAS IN ON POSITION ON ARRIVAL BY FD.  i PULLED(OPENED) MAIN BREAKER ON ARRIVAL, CLIMBED SERVICE POLE &amp; CUT SERVICE OPEN DE-ENERGIZING SERVICE TO HOUSE, LEFT METER, WEATHERHEAR AND PANEL AS IS, OK PER IC.  PER IC FIRE ORGIN WAS NOT POWER RELATED, UNDERINVESTIGATION BY SAID BELIEVE STARTED FROM HOT ASHES FROM WOOD HEAT"/>
    <s v="Y"/>
    <n v="7"/>
    <s v="\\fxshare-nas05\quotashare-fs01\ESA\5 - Ignition Tracking\Fire_Tab_Attachment_Files"/>
    <s v="40.5416183,-122.2412667,142.000000,3D"/>
    <m/>
    <m/>
    <s v="21913 BELMONT DR, PALO CEDRO, CA"/>
    <s v="BRIAN NOEL/5304482413"/>
    <m/>
    <s v="N"/>
    <s v="Y"/>
    <s v="N"/>
    <s v="Rain"/>
    <s v="NOT RAINING AT TIME ONSITE, BUT PRIOR"/>
    <s v="Structures"/>
    <m/>
    <s v="Calm"/>
    <m/>
    <s v="3rd Party"/>
    <m/>
    <s v="Structure Only"/>
    <m/>
    <s v="Cal Fire"/>
    <m/>
    <s v="Overhead"/>
    <m/>
    <s v="N"/>
    <m/>
    <m/>
    <m/>
    <m/>
    <m/>
    <m/>
    <s v="  "/>
    <m/>
    <m/>
    <m/>
    <m/>
    <m/>
    <m/>
    <m/>
    <m/>
    <m/>
    <m/>
    <m/>
    <m/>
    <m/>
    <m/>
    <m/>
    <m/>
    <m/>
    <m/>
    <m/>
    <m/>
    <m/>
    <m/>
    <m/>
    <m/>
    <m/>
    <m/>
    <m/>
    <m/>
    <m/>
    <m/>
    <m/>
    <m/>
    <m/>
    <m/>
    <m/>
    <m/>
    <m/>
    <m/>
    <m/>
    <m/>
    <m/>
    <m/>
    <m/>
    <m/>
    <m/>
    <m/>
    <m/>
  </r>
  <r>
    <n v="78"/>
    <s v="S7RM"/>
    <s v="3 - QC Complete"/>
    <n v="44294"/>
    <n v="44617"/>
    <s v="Third party vehicle made contact with distribution pole causing it to fail at ground level. The ensuing fire was limited to PG&amp;E assets. PG&amp;E pole, conductor, insulator, crossarm and cutouts were all damaged due to the pole fire. "/>
    <s v="\\fxshare-nas05\quotashare-fs01\ESA\5 - Ignition Tracking\2021_Ignition_QC_Folders\20210123_1222140_21-0013376_nan_T005180446"/>
    <s v=" "/>
    <m/>
    <m/>
    <m/>
    <m/>
    <m/>
    <s v="Not In Scope"/>
    <m/>
    <m/>
    <m/>
    <m/>
    <m/>
    <m/>
    <m/>
    <m/>
    <m/>
    <m/>
    <m/>
    <m/>
    <m/>
    <m/>
    <m/>
    <m/>
    <m/>
    <m/>
    <m/>
    <m/>
    <m/>
    <m/>
    <m/>
    <m/>
    <m/>
    <m/>
    <m/>
    <m/>
    <m/>
    <m/>
    <m/>
    <m/>
    <m/>
    <m/>
    <m/>
    <m/>
    <m/>
    <m/>
    <m/>
    <m/>
    <m/>
    <m/>
    <m/>
    <m/>
    <m/>
    <m/>
    <s v=" "/>
    <x v="331"/>
    <s v="19:53:00"/>
    <n v="44219"/>
    <s v="19:50:00"/>
    <s v="FAS"/>
    <s v="N"/>
    <s v="N"/>
    <n v="1222140"/>
    <s v="21-0013376"/>
    <m/>
    <s v="T005180446"/>
    <n v="120460278"/>
    <m/>
    <m/>
    <s v="PG&amp;E_78_ignition_20210123_1.png"/>
    <s v=" "/>
    <x v="0"/>
    <x v="0"/>
    <s v="N"/>
    <s v="N"/>
    <s v="N"/>
    <s v="On January 23rd, 2021  at 19:48 hrs. PG &amp; E received a call from 744 Dwight Way in the City of Livingston for a vehicle vs. pole incident.  Initial analysis indicates that a third-party vehicle made contact with a distribution pole causing the pole to fail at ground level.  There was an ensuing  fire which was limited to PG &amp; E assets.  The fire was less than 1 meter in size and was extinguished by Livingston F.D.  The PG &amp; E pole, conductor, crossarm, cutouts and insulator were all damaged due to this pole fire and there were an initial 8 customers without power.  This incident occured on the Livingston 1106 12 KV distribution circuit and both a line crew and a troubleman were dispatched on 1/23/21 to make safe and perform emergency repairs including repairing 2 secondary risers to reenergize the 8 customers on this transfer line and to schedule a subsequent pole replacement.  All information is preliminary. "/>
    <s v="PG&amp;E"/>
    <s v="Other"/>
    <s v="Pole "/>
    <s v="D"/>
    <s v="D"/>
    <s v="Structure-only"/>
    <s v="45' class 4  pole, date nail '93"/>
    <m/>
    <m/>
    <m/>
    <m/>
    <s v="Contact - 3rd Party"/>
    <s v="Contact from object"/>
    <s v="Vehicle contact"/>
    <s v="N"/>
    <s v="Overhead"/>
    <x v="2"/>
    <s v="riser"/>
    <s v="conductor, 2 secondary risers"/>
    <m/>
    <s v=" "/>
    <x v="0"/>
    <n v="37.390070000000001"/>
    <n v="-120.70504"/>
    <s v="Merced"/>
    <s v="LIVINGSTON 1106"/>
    <n v="12000"/>
    <m/>
    <x v="0"/>
    <s v="Cal Fire"/>
    <s v="Agriculture"/>
    <m/>
    <m/>
    <s v="N"/>
    <m/>
    <m/>
    <m/>
    <m/>
    <s v="N"/>
    <s v="N"/>
    <m/>
    <m/>
    <s v="2021-01-26"/>
    <m/>
    <m/>
    <m/>
    <m/>
    <m/>
    <m/>
    <m/>
    <m/>
    <m/>
    <m/>
    <m/>
    <m/>
    <m/>
    <m/>
    <m/>
    <m/>
    <m/>
    <m/>
    <m/>
    <s v="  "/>
    <s v="YOSEMITE"/>
    <s v="MERCED 04"/>
    <s v="19:53"/>
    <n v="44219"/>
    <n v="1222140"/>
    <s v="T005180446"/>
    <n v="768"/>
    <s v="DWIGHT WAY"/>
    <s v="LIVINGSTON"/>
    <n v="37.390070000000001"/>
    <n v="-120.70504"/>
    <s v="Y4TDDM6"/>
    <s v="MAYO, DAN"/>
    <n v="252261106"/>
    <s v="20210123 22:51"/>
    <n v="9002"/>
    <m/>
    <s v="Line crew to make emergency repairs tonight (A tag).  B tag for future pole replacement."/>
    <s v="Y"/>
    <m/>
    <m/>
    <m/>
    <n v="37.390070000000001"/>
    <n v="-120.70504"/>
    <s v="Across the street from 732 Dwight Way"/>
    <s v="Livingston Fire Dept"/>
    <m/>
    <s v="N"/>
    <s v="Y"/>
    <m/>
    <s v="Clear"/>
    <m/>
    <s v="PG&amp;E Only"/>
    <m/>
    <s v="Light"/>
    <m/>
    <s v="Vehicle Accident"/>
    <m/>
    <s v="Other (Comments)"/>
    <s v="45' class 4  pole, date nail '93"/>
    <s v="Cal Fire"/>
    <m/>
    <s v="Other (Comments)"/>
    <s v="Overhead primary with transformer &amp; secondary risers (2)"/>
    <s v="N"/>
    <m/>
    <m/>
    <m/>
    <s v="VEHICLE"/>
    <s v="POLE-WOOD"/>
    <s v="N"/>
    <s v="  "/>
    <s v="Unplanned"/>
    <s v="Yosemite"/>
    <s v="Merced"/>
    <s v="252261106, LIVINGSTON-1106"/>
    <s v="21-0013376"/>
    <s v="Unplanned"/>
    <s v="Clear;32-90 F"/>
    <s v="8"/>
    <s v="1576"/>
    <s v="NO"/>
    <s v="Line to Ground"/>
    <s v="Sustained"/>
    <s v="No"/>
    <s v="MTR#1006735461"/>
    <s v="OH"/>
    <s v="Transformer"/>
    <s v="1222140"/>
    <s v="Secondary, Broken"/>
    <m/>
    <s v="01/23/21 21:15"/>
    <m/>
    <s v="DWIGHT WAY S/O OAK, LIVINGSTON"/>
    <s v="744 DWIGHT WAY, LIVINGSTON"/>
    <m/>
    <m/>
    <m/>
    <s v="No"/>
    <s v="3rd Party, Vehicle"/>
    <m/>
    <s v="No"/>
    <m/>
    <m/>
    <s v="Y4TDDM6"/>
    <s v="Transformer only"/>
    <s v="A7B7"/>
    <s v="01/23/21 19:50"/>
    <s v="Not Required"/>
    <s v="01/23/21 23:07"/>
    <m/>
    <s v="No"/>
    <s v="1596342"/>
    <s v="21-0013376"/>
    <m/>
    <m/>
    <m/>
    <m/>
    <m/>
  </r>
  <r>
    <n v="77"/>
    <s v="AGFC"/>
    <s v="3 - QC Complete"/>
    <n v="44221"/>
    <n v="44617"/>
    <s v="Structure fire, not attributable to PG&amp;E. "/>
    <s v="\\fxshare-nas05\quotashare-fs01\ESA\5 - Ignition Tracking\2021_Ignition_QC_Folders\20210123_nan_nan_nan_8858176491"/>
    <s v=" "/>
    <m/>
    <m/>
    <m/>
    <m/>
    <m/>
    <s v="Not In Scope"/>
    <m/>
    <m/>
    <m/>
    <m/>
    <m/>
    <m/>
    <m/>
    <m/>
    <m/>
    <m/>
    <m/>
    <m/>
    <s v="Codominant Top/Stem"/>
    <m/>
    <m/>
    <m/>
    <m/>
    <m/>
    <m/>
    <m/>
    <m/>
    <m/>
    <m/>
    <m/>
    <m/>
    <m/>
    <m/>
    <m/>
    <m/>
    <m/>
    <m/>
    <m/>
    <m/>
    <m/>
    <m/>
    <m/>
    <m/>
    <m/>
    <m/>
    <m/>
    <m/>
    <m/>
    <m/>
    <m/>
    <m/>
    <m/>
    <s v=" "/>
    <x v="331"/>
    <s v="10:17:00"/>
    <m/>
    <m/>
    <s v="FAS"/>
    <s v="N"/>
    <s v="N"/>
    <m/>
    <m/>
    <m/>
    <n v="8858176491"/>
    <m/>
    <m/>
    <m/>
    <m/>
    <s v=" "/>
    <x v="0"/>
    <x v="1"/>
    <s v="N"/>
    <s v="N"/>
    <s v="N"/>
    <s v="Structure fire not attributable to PG&amp;E."/>
    <s v="Not PG&amp;E"/>
    <s v="Building"/>
    <m/>
    <m/>
    <m/>
    <s v="Structure-only"/>
    <s v="SMALL UNIT "/>
    <m/>
    <m/>
    <m/>
    <m/>
    <s v="Other Fire: Non-PG&amp;E related"/>
    <m/>
    <m/>
    <m/>
    <s v="Other (Comments)"/>
    <x v="1"/>
    <m/>
    <m/>
    <m/>
    <s v=" "/>
    <x v="0"/>
    <n v="36.903205"/>
    <n v="-121.755685"/>
    <s v="Santa Cruz"/>
    <s v="WATSONVILLE 2101 "/>
    <n v="21000"/>
    <m/>
    <x v="0"/>
    <s v="Monterey County FD"/>
    <s v="Urban"/>
    <m/>
    <m/>
    <s v="N"/>
    <m/>
    <m/>
    <m/>
    <m/>
    <s v="N"/>
    <s v="N"/>
    <m/>
    <m/>
    <s v="2021-01-26"/>
    <m/>
    <m/>
    <m/>
    <m/>
    <m/>
    <m/>
    <m/>
    <m/>
    <m/>
    <m/>
    <m/>
    <m/>
    <m/>
    <m/>
    <m/>
    <m/>
    <m/>
    <m/>
    <m/>
    <s v="  "/>
    <s v="CENTRAL COAST"/>
    <s v="SANTA CRUZ 01"/>
    <s v="10:17"/>
    <n v="44219"/>
    <m/>
    <s v="8858176491"/>
    <n v="574"/>
    <s v="LEWIS RD"/>
    <s v="WATSONVILLE"/>
    <n v="36.883293000000002"/>
    <n v="-121.723955"/>
    <s v="C5TRXRI"/>
    <s v="RANGEL, RUFINO"/>
    <n v="83332101"/>
    <s v="20210123 11:25"/>
    <n v="1120"/>
    <m/>
    <s v="ONE OF THREE UNITS ON THE PROPERTY STRARTED A FIRE,CUSTOMER TURN OFF BREAKER TO UNIT. CHECK PGE POWER GOOD"/>
    <s v="Y"/>
    <m/>
    <m/>
    <s v="36.9032050,-121.7556850,10.500000,3D"/>
    <m/>
    <m/>
    <m/>
    <m/>
    <m/>
    <s v="N"/>
    <s v="Y"/>
    <s v="N"/>
    <s v="Clear"/>
    <m/>
    <s v="Private Land"/>
    <m/>
    <s v="Calm"/>
    <m/>
    <s v="3rd Party"/>
    <m/>
    <s v="Other (Comments)"/>
    <s v="SMALL UNIT "/>
    <s v="Other (Comments)"/>
    <s v="CAL"/>
    <s v="Other (Comments)"/>
    <s v="UNIT"/>
    <s v="N"/>
    <m/>
    <s v="Other (Comments)"/>
    <s v="?"/>
    <m/>
    <m/>
    <m/>
    <s v="  "/>
    <m/>
    <m/>
    <m/>
    <m/>
    <m/>
    <m/>
    <m/>
    <m/>
    <m/>
    <m/>
    <m/>
    <m/>
    <m/>
    <m/>
    <m/>
    <m/>
    <m/>
    <m/>
    <m/>
    <m/>
    <m/>
    <m/>
    <m/>
    <m/>
    <m/>
    <m/>
    <m/>
    <m/>
    <m/>
    <m/>
    <m/>
    <m/>
    <m/>
    <m/>
    <m/>
    <m/>
    <m/>
    <m/>
    <m/>
    <m/>
    <m/>
    <m/>
    <m/>
    <m/>
    <m/>
    <m/>
    <m/>
  </r>
  <r>
    <n v="76"/>
    <s v="TLAL"/>
    <s v="3 - QC Complete"/>
    <n v="44298"/>
    <n v="44617"/>
    <s v="A tree grew into overhead secondary line causing arcing that ignited a small fence fire. The ensuing fire was 1 meter - 3 meters in size. Troubleman was unsure of who suppressed the fire. OIS: 1221713, 1221984; ILIS: 21-0013326; FOID: T005179969; EC: 120459389; PM: 44627315; Circuit ID: 083371113, SAP Eqp: 100523347"/>
    <s v="\\fxshare-nas05\quotashare-fs01\ESA\5 - Ignition Tracking\2021_Ignition_QC_Folders\20210123_1221713_nan_nan_T005179969"/>
    <s v=" "/>
    <m/>
    <s v="TLAL"/>
    <s v="Outage Time, Fire Lat/Long, Suspected Initiating Event Updated; Additional OIS # Added; EC Tag Added; Picture uploaded"/>
    <n v="44298"/>
    <m/>
    <s v="Not In Scope"/>
    <m/>
    <m/>
    <m/>
    <m/>
    <m/>
    <m/>
    <m/>
    <m/>
    <m/>
    <m/>
    <m/>
    <m/>
    <m/>
    <m/>
    <m/>
    <m/>
    <m/>
    <m/>
    <m/>
    <m/>
    <m/>
    <m/>
    <m/>
    <m/>
    <m/>
    <m/>
    <m/>
    <m/>
    <m/>
    <m/>
    <m/>
    <m/>
    <m/>
    <m/>
    <m/>
    <m/>
    <m/>
    <m/>
    <m/>
    <m/>
    <m/>
    <m/>
    <m/>
    <m/>
    <m/>
    <m/>
    <s v=" "/>
    <x v="331"/>
    <s v="10:04:00"/>
    <n v="44219"/>
    <s v="16:35:00"/>
    <s v="FAS"/>
    <s v="N"/>
    <s v="N"/>
    <s v="1221984, 1221713"/>
    <s v="21-0013326"/>
    <m/>
    <s v="T005179969"/>
    <n v="120459389"/>
    <m/>
    <m/>
    <s v="PG&amp;E_76_Ignition_20210123_1.jpg"/>
    <s v=" "/>
    <x v="1"/>
    <x v="0"/>
    <s v="Y"/>
    <s v="Y"/>
    <s v="N"/>
    <s v="On January 23, 2021 at 1050 hours, a PG&amp;E Troubleman patrolled the Saratoga 1113 12kV Overhead Distribution Circuit number 083371113, in the Local Responsibility area at the rear easement of 1109 Little John Way in San Jose. He observed a tree that grew into the secondary lines, secondary lines together and arcing, 100' of damaged 1/0 aluminum overhead conductor, and reports of a small back fence fire on January 19, 2021 that was also caused by this condition. Initial analysis indicates the root cause of the ignition was due to a high wind event, but also involved a 20' tall living lemon tree that grew into the line and partially failed, as well as overhead equipment failure. The customer stated that a tree crew trimmed the lemon tree partially, but couldn’t complete the work without a line kill. Another high wind event came through in the meantime, which resulted in the ignition. Our vegetation contractor performed work on this tree on January 13, 2021. The 55-minute forced service point transformer-only outage affected two customers. All the repairs were completed and the line was returned to service on January 23, 2021. This information is preliminary."/>
    <s v="PG&amp;E"/>
    <s v="Vegetation"/>
    <m/>
    <s v="D"/>
    <s v="D"/>
    <s v="&lt;3 meters of linear travel"/>
    <m/>
    <m/>
    <m/>
    <m/>
    <m/>
    <s v="Vegetation"/>
    <s v="Contact from object"/>
    <s v="Weather - High Winds"/>
    <s v="Y"/>
    <s v="Overhead"/>
    <x v="2"/>
    <s v="Conductor - Open Wire Secondary"/>
    <s v="Conductors"/>
    <n v="100523347"/>
    <s v=" "/>
    <x v="0"/>
    <n v="37.305410000000002"/>
    <n v="-122.00973999999999"/>
    <s v="Santa Clara"/>
    <s v="SARATOGA 1113 "/>
    <s v="0-750"/>
    <m/>
    <x v="0"/>
    <s v="Unknown"/>
    <s v="Urban"/>
    <m/>
    <m/>
    <s v="N"/>
    <m/>
    <m/>
    <m/>
    <m/>
    <s v="N"/>
    <s v="N"/>
    <m/>
    <m/>
    <s v="2021-01-26"/>
    <m/>
    <m/>
    <m/>
    <m/>
    <m/>
    <m/>
    <m/>
    <m/>
    <m/>
    <m/>
    <m/>
    <m/>
    <m/>
    <m/>
    <m/>
    <m/>
    <m/>
    <m/>
    <m/>
    <s v="  "/>
    <s v="DEANZA"/>
    <s v="CUPERTINO 06"/>
    <s v="10:04"/>
    <n v="44219"/>
    <n v="1221713"/>
    <s v="T005179969"/>
    <n v="1109"/>
    <s v="LITTLE JOHN WAY"/>
    <s v="SAN JOSE"/>
    <n v="37.305409999999988"/>
    <n v="-122.00973999999999"/>
    <s v="G1TRWSO"/>
    <s v="SILVA, ROBERT"/>
    <n v="83371113"/>
    <s v="20210123 11:27"/>
    <n v="9190"/>
    <m/>
    <s v="Tree condition, crew wk. Rear easement/ climber."/>
    <s v="Y"/>
    <m/>
    <m/>
    <s v="37.3051450,-122.0095517,60.100000,3D"/>
    <m/>
    <m/>
    <m/>
    <m/>
    <m/>
    <s v="N"/>
    <s v="Y"/>
    <m/>
    <s v="Storm Wind"/>
    <m/>
    <s v="Other (Comments)"/>
    <s v="Fence burned up."/>
    <s v="Gusty"/>
    <m/>
    <s v="Vegetation"/>
    <m/>
    <s v="1 meter - &lt; 3 meters"/>
    <m/>
    <s v="Other (Comments)"/>
    <s v="Not sure."/>
    <s v="Overhead"/>
    <m/>
    <s v="N"/>
    <m/>
    <m/>
    <m/>
    <s v="TREE-GREW INTO LINE"/>
    <s v="CONDUCTOR, OVERHEAD"/>
    <s v="N"/>
    <s v="  "/>
    <m/>
    <m/>
    <m/>
    <m/>
    <m/>
    <m/>
    <m/>
    <m/>
    <m/>
    <m/>
    <m/>
    <m/>
    <m/>
    <m/>
    <m/>
    <m/>
    <m/>
    <m/>
    <m/>
    <m/>
    <m/>
    <m/>
    <m/>
    <m/>
    <m/>
    <m/>
    <m/>
    <m/>
    <m/>
    <m/>
    <m/>
    <m/>
    <m/>
    <m/>
    <m/>
    <m/>
    <m/>
    <m/>
    <m/>
    <m/>
    <m/>
    <m/>
    <m/>
    <m/>
    <m/>
    <m/>
    <m/>
  </r>
  <r>
    <n v="75"/>
    <s v="B1HE"/>
    <s v="3 - QC Complete"/>
    <n v="44309"/>
    <n v="44617"/>
    <s v="A pole and crossarm burnt due to tracking caused by contamination. The ensuing fire was limited to PG&amp;E assets. "/>
    <s v="\\fxshare-nas05\quotashare-fs01\ESA\5 - Ignition Tracking\2021_Ignition_QC_Folders\20210123_nan_nan_nan_T005179700"/>
    <s v=" "/>
    <m/>
    <m/>
    <m/>
    <m/>
    <m/>
    <s v="Not In Scope"/>
    <m/>
    <m/>
    <m/>
    <m/>
    <m/>
    <m/>
    <m/>
    <m/>
    <m/>
    <m/>
    <m/>
    <m/>
    <m/>
    <m/>
    <m/>
    <m/>
    <m/>
    <m/>
    <m/>
    <m/>
    <m/>
    <m/>
    <m/>
    <m/>
    <m/>
    <m/>
    <m/>
    <m/>
    <m/>
    <m/>
    <m/>
    <m/>
    <m/>
    <m/>
    <m/>
    <m/>
    <m/>
    <m/>
    <m/>
    <m/>
    <m/>
    <m/>
    <m/>
    <m/>
    <m/>
    <m/>
    <s v=" "/>
    <x v="331"/>
    <s v="06:41:00"/>
    <m/>
    <m/>
    <s v="FAS"/>
    <s v="N"/>
    <s v="N"/>
    <m/>
    <m/>
    <m/>
    <s v="T005179700"/>
    <n v="120459136"/>
    <m/>
    <m/>
    <m/>
    <s v=" "/>
    <x v="0"/>
    <x v="0"/>
    <s v="N"/>
    <s v="N"/>
    <s v="N"/>
    <s v="On January 23rd, 2021 at 0641 hours, a PG&amp;E Troubleman was dispatched to the Tracy 1106 12 kv Distribution Circuit on North Tracy Ave near West Sugar Rd, Tracy in response to a Pole Fire tag. Initial analysis indicates a pole top was burned at the crossarm due to tracking. The ensuing fire was isolated to just the pole top and crossarm and was self-extinguished. The repairs were made by a PG&amp;E crew on January 23rd, 2021."/>
    <s v="PG&amp;E"/>
    <s v="Other"/>
    <s v="Pole"/>
    <s v="D"/>
    <s v="D"/>
    <s v="Structure-PG&amp;E only"/>
    <s v="POLE ONLY"/>
    <m/>
    <m/>
    <m/>
    <m/>
    <s v="Contamination"/>
    <s v="Contamination"/>
    <s v="Tracking"/>
    <s v="N"/>
    <s v="Overhead"/>
    <x v="0"/>
    <s v="Crossarm"/>
    <s v="Crossarm"/>
    <n v="162881106"/>
    <s v=" "/>
    <x v="0"/>
    <n v="37.786749405800002"/>
    <n v="-121.4352345361"/>
    <s v="San Joaquin"/>
    <s v="TRACY 1106"/>
    <n v="12000"/>
    <m/>
    <x v="0"/>
    <s v="Tracy FD"/>
    <s v="Agriculture"/>
    <m/>
    <m/>
    <s v="N"/>
    <m/>
    <m/>
    <m/>
    <m/>
    <s v="N"/>
    <s v="N"/>
    <m/>
    <m/>
    <s v="2021-01-26"/>
    <m/>
    <m/>
    <m/>
    <m/>
    <m/>
    <m/>
    <m/>
    <m/>
    <m/>
    <m/>
    <m/>
    <m/>
    <m/>
    <m/>
    <m/>
    <m/>
    <m/>
    <m/>
    <m/>
    <s v="  "/>
    <s v="STOCKTON"/>
    <s v="TRACY"/>
    <s v="06:41"/>
    <n v="44219"/>
    <m/>
    <s v="T005179700"/>
    <s v="UNKNOWN"/>
    <s v="19156 S TRACY BLVD "/>
    <s v="TRACY"/>
    <m/>
    <m/>
    <s v="Q3TAMSR"/>
    <s v="SHAFFER, AARON"/>
    <m/>
    <s v="20210123 07:54"/>
    <n v="9111"/>
    <m/>
    <s v="POLE FIRE"/>
    <s v="Y"/>
    <m/>
    <m/>
    <s v="37.7857067,-121.4349883,28.600000,2D"/>
    <m/>
    <m/>
    <m/>
    <s v="TRACY FD"/>
    <m/>
    <s v="N"/>
    <s v="Y"/>
    <m/>
    <s v="Storm Rain"/>
    <m/>
    <s v="PG&amp;E Only"/>
    <m/>
    <s v="Calm"/>
    <m/>
    <s v="Other (Comments)"/>
    <s v="FIRE FROM TRACKING INRAIN"/>
    <s v="Other (Comments)"/>
    <s v="POLE ONLY"/>
    <s v="Fire Dept"/>
    <m/>
    <s v="Overhead"/>
    <m/>
    <s v="N"/>
    <m/>
    <m/>
    <m/>
    <s v="FIRE, FOREST/GRASS"/>
    <s v="CROSSARM, WOOD"/>
    <s v="N"/>
    <s v="  "/>
    <m/>
    <m/>
    <m/>
    <m/>
    <m/>
    <m/>
    <m/>
    <m/>
    <m/>
    <m/>
    <m/>
    <m/>
    <m/>
    <m/>
    <m/>
    <m/>
    <m/>
    <m/>
    <m/>
    <m/>
    <m/>
    <m/>
    <m/>
    <m/>
    <m/>
    <m/>
    <m/>
    <m/>
    <m/>
    <m/>
    <m/>
    <m/>
    <m/>
    <m/>
    <m/>
    <m/>
    <m/>
    <m/>
    <m/>
    <m/>
    <m/>
    <m/>
    <m/>
    <m/>
    <m/>
    <m/>
    <m/>
  </r>
  <r>
    <n v="1996"/>
    <s v="KRJ7"/>
    <s v="3 - QC Complete"/>
    <n v="44560"/>
    <n v="44617"/>
    <s v="On January 22, 2021 at 1351 hours, a PG&amp;E Troubleman patrolled the Storey 1111 12kV Distribution Circuit number 254611111, in the Local Responsibility Area (LRA) near 26715 Merril Ave, Madera, CA 93638. He observed a burnt overhead pole top extension, two burnt 8’ HS crossarms, eight sets of flashed DE non-ceramic 12kV insulator sets, and a damaged transformer (CGC 321284819001) at the 40’ class-5 Western Red Cedar wood pole (SAP Eqp ID 101113364, Carney Co., Mfr. Year 1976). Initial analysis indicates the ignition was caused by overhead equipment failure. An EC A-Tag 120458513 was submitted for remediation. The 137-minute outage affected 505-customers. The line was returned to service on January 22, 2021. This incident is within a Raptor Concentration Zone (RCZ). This information is preliminary."/>
    <s v="\\fxshare-nas05\quotashare-fs01\ESA\5 - Ignition Tracking\2021_Ignition_QC_Folders\20210122_1221110_21-0012703_nan_T005179068"/>
    <s v=" "/>
    <m/>
    <m/>
    <m/>
    <m/>
    <m/>
    <s v="Not In Scope"/>
    <m/>
    <m/>
    <m/>
    <m/>
    <m/>
    <m/>
    <m/>
    <m/>
    <m/>
    <m/>
    <m/>
    <m/>
    <m/>
    <n v="44302"/>
    <n v="44652"/>
    <m/>
    <m/>
    <s v="N"/>
    <m/>
    <m/>
    <m/>
    <s v="Y"/>
    <s v="2 adjacent grey pines"/>
    <s v="Extent of Condition "/>
    <m/>
    <m/>
    <m/>
    <m/>
    <m/>
    <m/>
    <m/>
    <m/>
    <m/>
    <m/>
    <m/>
    <m/>
    <m/>
    <m/>
    <m/>
    <m/>
    <m/>
    <m/>
    <m/>
    <m/>
    <m/>
    <m/>
    <s v=" "/>
    <x v="332"/>
    <s v="13:35:00"/>
    <n v="44218"/>
    <s v="13:30:00"/>
    <s v="FAS"/>
    <s v="Y"/>
    <s v="N"/>
    <n v="1221110"/>
    <s v="21-0012703"/>
    <m/>
    <s v="T005179068"/>
    <n v="120458513"/>
    <m/>
    <m/>
    <m/>
    <s v=" "/>
    <x v="0"/>
    <x v="0"/>
    <s v="N"/>
    <s v="N"/>
    <s v="N"/>
    <s v="On January 22, 2021 at 1335 hours, a PG&amp;E Troubleman was dispatched to the Storey 1110 12kV Distribution Circuit on Merril Ave near Frisco Way, Madera in response to a pole fire. Initial analysis indicates tracking caused the ignition. The ensuing fire was contained to PG&amp;E assets and it is unknown who suppressed the fire. PG&amp;E Crew replaced the burnt pole top and transformer on January 22, 2021."/>
    <s v="PG&amp;E"/>
    <s v="Other"/>
    <s v="Pole"/>
    <s v="D"/>
    <s v="D"/>
    <s v="Structure-PG&amp;E only"/>
    <m/>
    <m/>
    <m/>
    <m/>
    <m/>
    <s v="Contamination"/>
    <s v="Contamination"/>
    <s v="Tracking"/>
    <s v="Y"/>
    <s v="Overhead"/>
    <x v="0"/>
    <s v="Pole"/>
    <s v="Crossarms, Insulator, Transformer"/>
    <n v="101113364"/>
    <s v=" "/>
    <x v="0"/>
    <n v="37.021141843300001"/>
    <n v="-120.06112065879999"/>
    <s v="Madera"/>
    <s v="STOREY 1111"/>
    <n v="12000"/>
    <s v="STOREY 11115390"/>
    <x v="0"/>
    <s v="Unknown"/>
    <s v="Urban"/>
    <s v="Brush fuel model"/>
    <m/>
    <s v="N"/>
    <m/>
    <m/>
    <m/>
    <m/>
    <s v="N"/>
    <s v="N"/>
    <m/>
    <m/>
    <s v="2021-10-29"/>
    <m/>
    <m/>
    <m/>
    <m/>
    <m/>
    <m/>
    <m/>
    <m/>
    <m/>
    <m/>
    <m/>
    <m/>
    <m/>
    <m/>
    <m/>
    <m/>
    <m/>
    <m/>
    <m/>
    <s v="  "/>
    <s v="YOSEMITE"/>
    <s v="MADERA"/>
    <s v="13:35"/>
    <n v="44218"/>
    <s v="1221110"/>
    <s v="T005179068"/>
    <n v="26725"/>
    <s v="CLUB DR"/>
    <m/>
    <n v="37.01876"/>
    <n v="-120.07444"/>
    <s v="Y2TSWL9"/>
    <m/>
    <n v="254611111"/>
    <s v="2021/01/22 17:18:15"/>
    <n v="9111"/>
    <m/>
    <s v="SMART MTR AUTO-GENERATED TAG"/>
    <s v="N"/>
    <m/>
    <m/>
    <m/>
    <m/>
    <m/>
    <m/>
    <m/>
    <m/>
    <m/>
    <m/>
    <s v="Y"/>
    <m/>
    <m/>
    <m/>
    <m/>
    <m/>
    <m/>
    <m/>
    <s v="REPAIR BURNT POLE TOP"/>
    <m/>
    <m/>
    <m/>
    <m/>
    <s v="Overhead"/>
    <m/>
    <m/>
    <m/>
    <m/>
    <m/>
    <s v="FIRE, POLE"/>
    <s v="POLE-WOOD"/>
    <m/>
    <s v="  "/>
    <s v="Unplanned"/>
    <s v="Yosemite"/>
    <s v="Madera"/>
    <s v="254611111, STOREY-1111"/>
    <s v="21-0012703"/>
    <s v="Unplanned"/>
    <s v="Clear;32-90 F"/>
    <s v="505"/>
    <s v="69155"/>
    <s v="NO"/>
    <s v="Line to Line"/>
    <s v="Sustained"/>
    <s v="No"/>
    <s v="5390"/>
    <s v="OH"/>
    <s v="Line Recloser"/>
    <s v="1221110"/>
    <s v="Pole-Wood, Burned/flashed"/>
    <s v="B C "/>
    <m/>
    <m/>
    <s v="RD 26 N/O AVE 18-1/2, MADERA"/>
    <s v="1 P W/O FUCO 2878"/>
    <m/>
    <m/>
    <m/>
    <m/>
    <m/>
    <m/>
    <m/>
    <m/>
    <m/>
    <m/>
    <m/>
    <m/>
    <m/>
    <m/>
    <m/>
    <m/>
    <m/>
    <m/>
    <m/>
    <m/>
    <m/>
    <m/>
    <m/>
    <m/>
  </r>
  <r>
    <n v="225"/>
    <s v="TLAL"/>
    <s v="3 - QC Complete"/>
    <n v="44302"/>
    <n v="44617"/>
    <s v="Palm frond got into line and burnt; OIS: 1221237; ILIS: 21-0012824; FOID: T005179238 - B4BZ - Bryce Baker (209) 617-0944 &gt; No photos &amp; no recall of fire dept; Circuit ID: 253951105, SAP ID: 100250740"/>
    <s v="\\fxshare-nas05\quotashare-fs01\ESA\5 - Ignition Tracking\2021_Ignition_QC_Folders\20210122_1221237_21-0012824_nan_T005179238"/>
    <s v=" "/>
    <m/>
    <s v="TLAL"/>
    <s v="Create Time, Outage Date &amp; Time Added; Fire Greater Than 1 Linear Meter, Fire Size Updated"/>
    <n v="44302"/>
    <m/>
    <s v="Not In Scope"/>
    <m/>
    <m/>
    <m/>
    <m/>
    <m/>
    <m/>
    <m/>
    <m/>
    <m/>
    <m/>
    <m/>
    <m/>
    <m/>
    <m/>
    <m/>
    <m/>
    <m/>
    <m/>
    <m/>
    <m/>
    <m/>
    <m/>
    <m/>
    <m/>
    <m/>
    <m/>
    <m/>
    <m/>
    <m/>
    <m/>
    <m/>
    <m/>
    <m/>
    <m/>
    <m/>
    <m/>
    <m/>
    <m/>
    <m/>
    <m/>
    <m/>
    <m/>
    <m/>
    <m/>
    <m/>
    <m/>
    <s v=" "/>
    <x v="332"/>
    <s v="15:33:00"/>
    <n v="44218"/>
    <s v="15:32:00"/>
    <s v="FAS"/>
    <s v="Y"/>
    <s v="N"/>
    <n v="1221237"/>
    <s v="21-0012824"/>
    <m/>
    <s v="T005179238"/>
    <m/>
    <m/>
    <m/>
    <s v="NO PHOTO"/>
    <s v=" "/>
    <x v="0"/>
    <x v="0"/>
    <s v="Y"/>
    <s v="N"/>
    <s v="N"/>
    <s v="On January 22, 2021 at 1611 hours, a PG&amp;E Troubleman patrolled the Columbus 1105 12kV Distribution Circuit number 253951105, in the Local Responsibility area north of fuse 14160 near the southeast corner of Panorama Drive and Eton Street in Bakersfield. He observed a palm tree frond burned on the ground and one of three phases blown at the type 50OH fuse cutout 14160. Initial analysis indicates a palm tree frond fell onto the line. The 54-minute outage affected 74 customers. All the repairs were completed and the line was returned to service on January 22, 2021. This ignition did not meet the reporting criteria, because the fire was not greater than one linear meter. This information is preliminary."/>
    <s v="PG&amp;E"/>
    <s v="Vegetation"/>
    <s v="Fuse"/>
    <s v="D"/>
    <s v="D"/>
    <s v="&lt;3 meters of linear travel"/>
    <m/>
    <m/>
    <m/>
    <m/>
    <m/>
    <s v="Vegetation"/>
    <s v="Contact from object"/>
    <s v="Veg. contact"/>
    <s v="Y"/>
    <s v="Overhead"/>
    <x v="0"/>
    <s v="Fuse"/>
    <s v="Fuse"/>
    <n v="100250740"/>
    <s v=" "/>
    <x v="0"/>
    <n v="35.41216"/>
    <n v="-118.96308999999999"/>
    <s v="Kern"/>
    <s v="COLUMBUS-1105"/>
    <n v="12000"/>
    <m/>
    <x v="0"/>
    <s v="Unknown"/>
    <s v="Urban"/>
    <m/>
    <m/>
    <s v="N"/>
    <m/>
    <m/>
    <m/>
    <m/>
    <s v="N"/>
    <s v="N"/>
    <m/>
    <m/>
    <s v="2021-03-16"/>
    <m/>
    <m/>
    <n v="44560"/>
    <s v="Unverified"/>
    <s v="Original outage investigation did not save properly. Outage location was investigated again today 12/30/2021 by JIW2, no evidence of outage was found, no vegetation needing work at this time."/>
    <m/>
    <m/>
    <m/>
    <m/>
    <m/>
    <m/>
    <m/>
    <m/>
    <m/>
    <m/>
    <m/>
    <m/>
    <m/>
    <m/>
    <s v="  "/>
    <m/>
    <m/>
    <m/>
    <m/>
    <m/>
    <m/>
    <m/>
    <m/>
    <m/>
    <m/>
    <m/>
    <m/>
    <m/>
    <m/>
    <m/>
    <m/>
    <m/>
    <m/>
    <m/>
    <m/>
    <m/>
    <m/>
    <m/>
    <m/>
    <m/>
    <m/>
    <m/>
    <m/>
    <m/>
    <m/>
    <m/>
    <m/>
    <m/>
    <m/>
    <m/>
    <m/>
    <m/>
    <m/>
    <m/>
    <m/>
    <m/>
    <m/>
    <m/>
    <m/>
    <m/>
    <m/>
    <m/>
    <m/>
    <m/>
    <m/>
    <m/>
    <s v="  "/>
    <m/>
    <m/>
    <m/>
    <m/>
    <m/>
    <m/>
    <m/>
    <m/>
    <m/>
    <m/>
    <m/>
    <m/>
    <m/>
    <m/>
    <m/>
    <m/>
    <m/>
    <m/>
    <m/>
    <m/>
    <m/>
    <m/>
    <m/>
    <m/>
    <m/>
    <m/>
    <m/>
    <m/>
    <m/>
    <m/>
    <m/>
    <m/>
    <m/>
    <m/>
    <m/>
    <m/>
    <m/>
    <m/>
    <m/>
    <m/>
    <m/>
    <m/>
    <m/>
    <m/>
    <m/>
    <m/>
    <m/>
  </r>
  <r>
    <n v="74"/>
    <s v="TLAL"/>
    <s v="3 - QC Complete"/>
    <n v="44264"/>
    <n v="44617"/>
    <s v="A tree fell onto overhead primary lines causing and wires down incident that ignited surrounding vegetation and burned on pole. The ensuing fire was 0.25 - 10 acres in size. OIS: 1220583, 1225213, 7596964: FOID: T005178738; ILIS: 21-0009474.45(45 outages); EC: 120457489; PM: 35226265; Circuit ID: 254452101, SAP ID: 101078986; Eqp: Pole, Crossarm, Conductor, Insulator"/>
    <s v="\\fxshare-nas05\quotashare-fs01\ESA\5 - Ignition Tracking\2021_Ignition_QC_Folders\20210122_1220583_nan_nan_T005178738"/>
    <s v=" "/>
    <m/>
    <s v="TLAL"/>
    <s v="Outage Date &amp; Time, Suspected Initiating Event Updated; ILIS Added; Additional OIS #'s Added"/>
    <m/>
    <s v="M5FZ (Exponent)"/>
    <s v="Complete"/>
    <s v="Not Required"/>
    <m/>
    <m/>
    <s v="Not Required"/>
    <m/>
    <m/>
    <m/>
    <m/>
    <m/>
    <m/>
    <m/>
    <s v="Complete"/>
    <s v="Codominant Top/Stem"/>
    <m/>
    <m/>
    <m/>
    <m/>
    <m/>
    <m/>
    <m/>
    <m/>
    <m/>
    <m/>
    <m/>
    <m/>
    <m/>
    <m/>
    <m/>
    <n v="44448"/>
    <n v="44494"/>
    <n v="44494"/>
    <m/>
    <m/>
    <m/>
    <m/>
    <m/>
    <m/>
    <m/>
    <m/>
    <m/>
    <m/>
    <m/>
    <m/>
    <m/>
    <m/>
    <m/>
    <s v=" "/>
    <x v="332"/>
    <s v="10:15:00"/>
    <n v="44215"/>
    <s v="02:47:00"/>
    <s v="FAS"/>
    <s v="N"/>
    <s v="N"/>
    <s v="1220583, 1225213, 7596964"/>
    <s v="21-0009474.45(45 outages)"/>
    <m/>
    <s v="T005178738"/>
    <n v="120457489"/>
    <m/>
    <m/>
    <s v="PG&amp;E_74_ignition_20210122_1.jpg"/>
    <s v=" "/>
    <x v="1"/>
    <x v="0"/>
    <s v="Y"/>
    <s v="Y"/>
    <s v="N"/>
    <s v="On January 22, 2021 at 1120 hours, a PG&amp;E Troubleman patrolled the Mariposa 2101 21kV Distribution Circuit number 254452101, near 5651 Durrah Road in Mariposa. He observed a burned 45' class three wood pole, a damaged 8' LS crossarm, 100' of 2 ACSR broken primary overhead conductor on the ground, two primary PT 8 insulators, and a fire. Initial analysis indicates tree fell onto an overhead primary lines causing and wires down incident that ignited surrounding vegetation and burned on pole. This incident was part of the January 18, 2021 wind event. The Fire Department responded to and extinguished the fire. The 10,488-minute outage affected one customer. All the repairs were completed on January 28, 2021. This information is preliminary."/>
    <s v="PG&amp;E"/>
    <s v="Vegetation"/>
    <m/>
    <s v="D"/>
    <s v="D"/>
    <s v="&lt;0.25"/>
    <m/>
    <m/>
    <m/>
    <m/>
    <m/>
    <s v="Vegetation"/>
    <s v="Contact from object"/>
    <s v="Weather - High Winds"/>
    <s v="Y"/>
    <s v="Overhead"/>
    <x v="0"/>
    <s v="Conductor - Primary"/>
    <s v=" Pole, Crossarm, Conductor, Insulator"/>
    <n v="101078986"/>
    <s v=" "/>
    <x v="1"/>
    <n v="37.494447999999998"/>
    <n v="-119.871692"/>
    <s v="Mariposa"/>
    <s v="MARIPOSA 2101"/>
    <n v="21000"/>
    <m/>
    <x v="1"/>
    <s v="Mariposa FD"/>
    <s v="Hardwood Woodland"/>
    <m/>
    <m/>
    <s v="N"/>
    <m/>
    <m/>
    <n v="420"/>
    <m/>
    <s v="N"/>
    <s v="N"/>
    <m/>
    <m/>
    <s v="2021-01-26"/>
    <m/>
    <m/>
    <n v="44302"/>
    <m/>
    <s v="30 DBH 90H HEALTHY GREEN PONDEROSA PINE BROKEOUT 30FT FROM GROUND. 20DBH AT BREAKOUT POINT. BROKEOUT DURING MONO WIND EVENT TOOK LINE AND 3 POLES NO SPLICES IN LINE. PP WAS IN GREEN FENCED WATERED GARDEN IN TURN AROUND POSSIBLE COMPACTED SOIL ON OUTER ROOTS. NO SIGN OF ROT, DEFECT, ETC."/>
    <m/>
    <m/>
    <m/>
    <m/>
    <m/>
    <m/>
    <m/>
    <m/>
    <m/>
    <m/>
    <m/>
    <m/>
    <m/>
    <m/>
    <s v="  "/>
    <s v="YOSEMITE"/>
    <s v="MARIPOSA 02"/>
    <s v="10:15"/>
    <n v="44218"/>
    <n v="1220583"/>
    <s v="T005178738"/>
    <s v="DEVOJ'S "/>
    <s v="5651 DURRAH RD"/>
    <s v="MARIPOSA"/>
    <n v="37.494040000000012"/>
    <n v="-119.87143"/>
    <s v="Y4TAWG2"/>
    <s v="GIBSON, ADAM"/>
    <n v="254452101"/>
    <s v="20210122 11:45"/>
    <n v="9002"/>
    <n v="1"/>
    <s v="burned up pole wire down "/>
    <s v="Y"/>
    <n v="3"/>
    <s v="\\fxshare-nas05\quotashare-fs01\ESA\5 - Ignition Tracking\Fire_Tab_Attachment_Files"/>
    <m/>
    <n v="37.494447999999998"/>
    <n v="-119.871692"/>
    <m/>
    <s v="unkown"/>
    <m/>
    <s v="N"/>
    <s v="Y"/>
    <m/>
    <s v="Storm Wind"/>
    <m/>
    <s v="Private Land"/>
    <m/>
    <s v="Strong"/>
    <m/>
    <s v="Vegetation"/>
    <m/>
    <s v="0.25 - 10 Acres"/>
    <m/>
    <s v="Fire Dept"/>
    <m/>
    <s v="Overhead"/>
    <m/>
    <s v="Y"/>
    <s v="photos"/>
    <s v="PG&amp;E Employee"/>
    <m/>
    <s v="TREE-FELL INTO LINE"/>
    <s v="POLE-WOOD"/>
    <s v="N"/>
    <s v="  "/>
    <m/>
    <m/>
    <m/>
    <m/>
    <m/>
    <m/>
    <m/>
    <m/>
    <m/>
    <m/>
    <m/>
    <m/>
    <m/>
    <m/>
    <m/>
    <m/>
    <m/>
    <m/>
    <m/>
    <m/>
    <m/>
    <m/>
    <m/>
    <m/>
    <m/>
    <m/>
    <m/>
    <m/>
    <m/>
    <m/>
    <m/>
    <m/>
    <m/>
    <m/>
    <m/>
    <m/>
    <m/>
    <m/>
    <m/>
    <m/>
    <m/>
    <m/>
    <m/>
    <m/>
    <m/>
    <m/>
    <m/>
  </r>
  <r>
    <n v="73"/>
    <s v="AGFC"/>
    <s v="3 - QC Complete"/>
    <n v="44221"/>
    <n v="44617"/>
    <s v="Structure fire not attributable to PG&amp;E."/>
    <s v="\\fxshare-nas05\quotashare-fs01\ESA\5 - Ignition Tracking\2021_Ignition_QC_Folders\20210122_nan_nan_nan_3465770392"/>
    <s v=" "/>
    <m/>
    <m/>
    <m/>
    <m/>
    <m/>
    <s v="Not In Scope"/>
    <m/>
    <m/>
    <m/>
    <m/>
    <m/>
    <m/>
    <m/>
    <m/>
    <m/>
    <m/>
    <m/>
    <m/>
    <m/>
    <m/>
    <m/>
    <m/>
    <m/>
    <m/>
    <m/>
    <m/>
    <m/>
    <m/>
    <m/>
    <m/>
    <m/>
    <m/>
    <m/>
    <m/>
    <m/>
    <m/>
    <m/>
    <m/>
    <m/>
    <m/>
    <m/>
    <m/>
    <m/>
    <m/>
    <m/>
    <m/>
    <m/>
    <m/>
    <m/>
    <m/>
    <m/>
    <m/>
    <s v=" "/>
    <x v="332"/>
    <s v="09:30:00"/>
    <m/>
    <m/>
    <s v="FAS"/>
    <s v="N"/>
    <s v="N"/>
    <m/>
    <m/>
    <m/>
    <n v="3465770392"/>
    <m/>
    <m/>
    <m/>
    <m/>
    <s v=" "/>
    <x v="0"/>
    <x v="1"/>
    <s v="N"/>
    <s v="N"/>
    <s v="N"/>
    <s v="Structure fire not attributable to PG&amp;E."/>
    <s v="Not PG&amp;E"/>
    <s v="Building"/>
    <m/>
    <m/>
    <m/>
    <s v="&lt;3 meters of linear travel"/>
    <m/>
    <m/>
    <m/>
    <m/>
    <m/>
    <s v="Other Fire: Non-PG&amp;E related"/>
    <m/>
    <m/>
    <m/>
    <s v="Overhead"/>
    <x v="1"/>
    <m/>
    <m/>
    <m/>
    <s v=" "/>
    <x v="2"/>
    <n v="38.477800999999999"/>
    <n v="-123.019808"/>
    <s v="Sonoma"/>
    <s v="MONTE RIO 1111 "/>
    <n v="12000"/>
    <m/>
    <x v="0"/>
    <s v="Cal Fire"/>
    <s v="Conifer Forest"/>
    <m/>
    <m/>
    <s v="N"/>
    <m/>
    <m/>
    <n v="140"/>
    <m/>
    <s v="N"/>
    <s v="N"/>
    <m/>
    <m/>
    <s v="2021-01-26"/>
    <m/>
    <m/>
    <m/>
    <m/>
    <m/>
    <m/>
    <m/>
    <m/>
    <m/>
    <m/>
    <m/>
    <m/>
    <m/>
    <m/>
    <m/>
    <m/>
    <m/>
    <m/>
    <m/>
    <s v="  "/>
    <s v="NORTH COAST"/>
    <s v="GUERNEVILLE"/>
    <s v="09:30"/>
    <n v="44218"/>
    <m/>
    <n v="3465770392"/>
    <n v="21554"/>
    <s v="DUNCAN RD"/>
    <s v="MONTE RIO"/>
    <n v="38.481608000000001"/>
    <n v="-123.02168"/>
    <s v="W9TBXA0"/>
    <s v="ARVIG, BEN"/>
    <n v="42811111"/>
    <s v="20210122 17:20"/>
    <n v="1121"/>
    <m/>
    <s v="met with cal fire. small structure fire in attic started by customer wireing. cal fire didn't want svc cut in clear it feeds other meters on the property. Fire not close and did not damage panel or PG&amp;E meter. breakers turned off to N/G wireing"/>
    <s v="Y"/>
    <m/>
    <m/>
    <m/>
    <n v="38.477800999999999"/>
    <n v="-123.019808"/>
    <m/>
    <s v="Steve Baxman (707) 484 2320 (Cal Fire)"/>
    <m/>
    <s v="N"/>
    <s v="Y"/>
    <s v="N"/>
    <s v="Rain"/>
    <m/>
    <s v="Structures"/>
    <m/>
    <s v="Calm"/>
    <m/>
    <s v="3rd Party"/>
    <m/>
    <s v="Structure Only"/>
    <m/>
    <s v="Cal Fire"/>
    <m/>
    <s v="Overhead"/>
    <m/>
    <s v="N"/>
    <m/>
    <m/>
    <m/>
    <m/>
    <m/>
    <m/>
    <s v="  "/>
    <m/>
    <m/>
    <m/>
    <m/>
    <m/>
    <m/>
    <m/>
    <m/>
    <m/>
    <m/>
    <m/>
    <m/>
    <m/>
    <m/>
    <m/>
    <m/>
    <m/>
    <m/>
    <m/>
    <m/>
    <m/>
    <m/>
    <m/>
    <m/>
    <m/>
    <m/>
    <m/>
    <m/>
    <m/>
    <m/>
    <m/>
    <m/>
    <m/>
    <m/>
    <m/>
    <m/>
    <m/>
    <m/>
    <m/>
    <m/>
    <m/>
    <m/>
    <m/>
    <m/>
    <m/>
    <m/>
    <m/>
  </r>
  <r>
    <n v="216"/>
    <s v="TLAL"/>
    <s v="3 - QC Complete"/>
    <n v="44323"/>
    <n v="44617"/>
    <s v="Pole fire, tree wire clamp burnt; OIS: 1219149; ILIS: 21-0011734; FOID: T005176374; Lan ID: MALA (Michael La Fon); EC: 120451649, 120451994 (Cxl); PM: 44627315; Circuit ID: 083481108, SAP ID: 100531789, 100531792"/>
    <s v="\\fxshare-nas05\quotashare-fs01\ESA\5 - Ignition Tracking\2021_Ignition_QC_Folders\20210120_1219149_21-0011734_nan_T005176374"/>
    <s v=" "/>
    <m/>
    <s v="TLAL"/>
    <s v="Create Time, Outage Date &amp; Time Added"/>
    <n v="44323"/>
    <m/>
    <s v="Not In Scope"/>
    <m/>
    <m/>
    <m/>
    <m/>
    <m/>
    <m/>
    <m/>
    <m/>
    <m/>
    <m/>
    <m/>
    <m/>
    <m/>
    <m/>
    <m/>
    <m/>
    <m/>
    <m/>
    <m/>
    <m/>
    <m/>
    <m/>
    <m/>
    <m/>
    <m/>
    <m/>
    <m/>
    <m/>
    <m/>
    <m/>
    <m/>
    <m/>
    <m/>
    <m/>
    <m/>
    <m/>
    <m/>
    <m/>
    <m/>
    <s v="Y"/>
    <n v="44306"/>
    <n v="44323"/>
    <s v="MALA"/>
    <s v="Michael La Fon, MALA@pge.com, (408) 781-0933"/>
    <s v="No additional info and no pics avail"/>
    <m/>
    <s v=" "/>
    <x v="333"/>
    <s v="20:47:00"/>
    <n v="44216"/>
    <s v="17:14:00"/>
    <s v="FAS"/>
    <s v="Y"/>
    <s v="N"/>
    <n v="1219149"/>
    <s v="21-0011734"/>
    <m/>
    <s v="T005176374"/>
    <s v="120451649, 120451994"/>
    <n v="112059180"/>
    <m/>
    <s v="NO PHOTO"/>
    <s v=" "/>
    <x v="0"/>
    <x v="0"/>
    <s v="N"/>
    <s v="N"/>
    <s v="N"/>
    <s v="On January 20, 2021 at 2107 hours, a PG&amp;E Troubleman patrolled the Stelling 1108 Distribution 12kV Circuit number 083481108, in the Local Responsibility area at the rear of 979 Edmonds Way and 1520 Gambier Court in Sunnyvale. He observed an arcing overhead transformer, 2 main line tree-wire #6 solid copper 12kV tap clamp jumpers that were arcing and burnt at the line and in the rear of the buck arm, and fuses found open at the transformer. Initial analysis indicates the pole fire was caused by equipment failure. This incident was part of a wind event. [Responding agency] responded to and extinguished the fire. The 1,108 minute outage affected 10 customers. All the repairs were completed and the line was returned to service on January 21, 2021. This ignition did not meet the reporting criteria, because {**? it didn't burn material other than PG&amp;E assets and ? the fire was not greater than one linear meter**}. This information is preliminary."/>
    <s v="PG&amp;E"/>
    <s v="Other"/>
    <s v="Jumpers"/>
    <s v="D"/>
    <s v="D"/>
    <s v="Structure-PG&amp;E only"/>
    <m/>
    <m/>
    <m/>
    <m/>
    <m/>
    <s v="Equipment - PG&amp;E"/>
    <s v="All types of equipment / facility failure"/>
    <s v="Equipment failure - Other"/>
    <s v="Y"/>
    <s v="Overhead"/>
    <x v="0"/>
    <s v="Pole"/>
    <s v="Transformer, Tap Clamp Jumpers"/>
    <s v="100531789, 100531792"/>
    <s v=" "/>
    <x v="0"/>
    <n v="37.344102347800003"/>
    <n v="-122.0535685629"/>
    <s v="Santa Clara"/>
    <s v="STELLING 1108"/>
    <n v="12000"/>
    <m/>
    <x v="0"/>
    <s v="Unknown"/>
    <s v="Urban"/>
    <m/>
    <m/>
    <s v="N"/>
    <m/>
    <m/>
    <m/>
    <m/>
    <s v="N"/>
    <s v="N"/>
    <m/>
    <m/>
    <s v="2021-03-16"/>
    <m/>
    <m/>
    <m/>
    <m/>
    <m/>
    <m/>
    <m/>
    <m/>
    <m/>
    <m/>
    <m/>
    <m/>
    <m/>
    <m/>
    <m/>
    <m/>
    <m/>
    <m/>
    <m/>
    <s v="  "/>
    <s v="DEANZA"/>
    <m/>
    <m/>
    <m/>
    <m/>
    <m/>
    <m/>
    <m/>
    <m/>
    <m/>
    <m/>
    <m/>
    <m/>
    <m/>
    <m/>
    <m/>
    <m/>
    <m/>
    <m/>
    <m/>
    <m/>
    <m/>
    <m/>
    <m/>
    <m/>
    <m/>
    <m/>
    <m/>
    <m/>
    <m/>
    <m/>
    <m/>
    <m/>
    <m/>
    <m/>
    <m/>
    <m/>
    <m/>
    <m/>
    <m/>
    <m/>
    <m/>
    <m/>
    <m/>
    <m/>
    <m/>
    <m/>
    <m/>
    <m/>
    <m/>
    <m/>
    <s v="  "/>
    <m/>
    <m/>
    <m/>
    <m/>
    <m/>
    <m/>
    <m/>
    <m/>
    <m/>
    <m/>
    <m/>
    <m/>
    <m/>
    <m/>
    <m/>
    <m/>
    <m/>
    <m/>
    <m/>
    <m/>
    <m/>
    <m/>
    <m/>
    <m/>
    <m/>
    <m/>
    <m/>
    <m/>
    <m/>
    <m/>
    <m/>
    <m/>
    <m/>
    <m/>
    <m/>
    <m/>
    <m/>
    <m/>
    <m/>
    <m/>
    <m/>
    <m/>
    <m/>
    <m/>
    <m/>
    <m/>
    <m/>
  </r>
  <r>
    <n v="72"/>
    <s v="CFMD"/>
    <s v="3 - QC Complete"/>
    <n v="44260"/>
    <n v="44617"/>
    <s v="Report states tree fell into overhead line. Fire tab not filled out and no evidence attributing Manzanita fire to PG&amp;E at this time. Will continue to monitor this incident and provide any updates. ILI21-0009888 shows cause of this outage was a tree branch falling onto overhead line. OIS 1213243 Doesn't provide much information in FAS and I was unable to find a corrective tag in SAP. Tired to contact the troubleman to see if an ignition occurred from the line down, but was unable to reach him. 3/3/21 LWOT for Tman to call back"/>
    <s v="\\fxshare-nas05\quotashare-fs01\ESA\5 - Ignition Tracking\2021_Ignition_QC_Folders\20210120_1213299_nan_nan_T005175678"/>
    <s v=" "/>
    <s v="Y"/>
    <s v="CFMD"/>
    <s v="Materials at Origin, Family D"/>
    <m/>
    <m/>
    <s v="Not In Scope"/>
    <m/>
    <m/>
    <m/>
    <m/>
    <m/>
    <m/>
    <m/>
    <m/>
    <m/>
    <m/>
    <m/>
    <m/>
    <m/>
    <m/>
    <m/>
    <m/>
    <m/>
    <m/>
    <m/>
    <m/>
    <m/>
    <m/>
    <m/>
    <m/>
    <m/>
    <m/>
    <m/>
    <m/>
    <m/>
    <m/>
    <m/>
    <m/>
    <s v="N"/>
    <m/>
    <m/>
    <m/>
    <m/>
    <m/>
    <m/>
    <m/>
    <m/>
    <m/>
    <m/>
    <m/>
    <m/>
    <m/>
    <s v=" "/>
    <x v="333"/>
    <s v="13:32:00"/>
    <n v="44216"/>
    <s v="13:32:00"/>
    <s v="FAS"/>
    <s v="N"/>
    <s v="N"/>
    <n v="1213299"/>
    <s v="21-0009888"/>
    <m/>
    <s v="T005175678"/>
    <m/>
    <m/>
    <m/>
    <m/>
    <s v=" "/>
    <x v="0"/>
    <x v="1"/>
    <s v="Y"/>
    <s v="Y"/>
    <s v="N"/>
    <s v="During the January 18, 2021 wind storm major event, an incident occurred on January 20, 2020 at  CR224/Mountain Springs Rd 3PW/1PS, North Fork in Merced County. The Yosemite division had 600 locations that were downed with trees and other things none of which were in the fire latitude/longitude of this incident.  Tman has stated that none of the assessments performed found any PG&amp;E equipment attributable to the Manzanita fire.  This information is preliminary."/>
    <s v="PG&amp;E"/>
    <s v="Vegetation"/>
    <s v="Conductor"/>
    <s v="D"/>
    <s v="D"/>
    <s v="&lt;3 meters of linear travel"/>
    <m/>
    <m/>
    <m/>
    <m/>
    <m/>
    <s v="Vegetation"/>
    <s v="Contact from object"/>
    <s v="Veg. contact"/>
    <m/>
    <s v="Overhead"/>
    <x v="0"/>
    <m/>
    <m/>
    <m/>
    <s v=" "/>
    <x v="2"/>
    <n v="37.226461"/>
    <n v="-119.530563"/>
    <s v="Madera"/>
    <s v="SAN JOAQUIN #3 1103 "/>
    <n v="12000"/>
    <m/>
    <x v="0"/>
    <s v="Unknown"/>
    <s v="Herbaceous"/>
    <m/>
    <m/>
    <s v="Y"/>
    <s v="Corrine 2015"/>
    <s v="Manzanita"/>
    <n v="424"/>
    <m/>
    <s v="N"/>
    <s v="N"/>
    <m/>
    <m/>
    <s v="2021-01-22"/>
    <m/>
    <m/>
    <n v="44242"/>
    <m/>
    <s v="Top Of Healthy Cedar broke out during High Winds into HV lines. DBH 29 HGHT 95 Distnace from HV line 15 ft"/>
    <s v="CEDA"/>
    <m/>
    <m/>
    <m/>
    <m/>
    <m/>
    <m/>
    <m/>
    <m/>
    <m/>
    <m/>
    <m/>
    <m/>
    <m/>
    <s v="  "/>
    <s v="YOSEMITE"/>
    <m/>
    <s v="13:32"/>
    <n v="44216"/>
    <n v="1213299"/>
    <s v="T005175678"/>
    <m/>
    <m/>
    <m/>
    <m/>
    <m/>
    <s v="Y4MWVM4"/>
    <m/>
    <n v="25253"/>
    <s v="2021/01/20 16:16:49"/>
    <n v="9310"/>
    <m/>
    <s v="SMART MTR AUTO-GENERATED TAGAXS OK-POWER LINE DOWN IN FRONT OF HOUSE//CROSS ST ROAD 224"/>
    <m/>
    <m/>
    <m/>
    <m/>
    <m/>
    <m/>
    <m/>
    <m/>
    <m/>
    <m/>
    <m/>
    <s v="Y"/>
    <m/>
    <m/>
    <m/>
    <m/>
    <m/>
    <m/>
    <m/>
    <m/>
    <m/>
    <m/>
    <m/>
    <m/>
    <m/>
    <m/>
    <m/>
    <m/>
    <m/>
    <m/>
    <m/>
    <m/>
    <m/>
    <s v="  "/>
    <m/>
    <m/>
    <m/>
    <m/>
    <m/>
    <m/>
    <m/>
    <m/>
    <m/>
    <m/>
    <m/>
    <m/>
    <m/>
    <m/>
    <m/>
    <m/>
    <m/>
    <m/>
    <m/>
    <m/>
    <m/>
    <m/>
    <m/>
    <m/>
    <m/>
    <m/>
    <m/>
    <m/>
    <m/>
    <m/>
    <m/>
    <m/>
    <m/>
    <m/>
    <m/>
    <m/>
    <m/>
    <m/>
    <m/>
    <m/>
    <m/>
    <m/>
    <m/>
    <m/>
    <m/>
    <m/>
    <m/>
  </r>
  <r>
    <n v="69"/>
    <s v="AGFC"/>
    <s v="3 - QC Complete"/>
    <n v="44218"/>
    <n v="44617"/>
    <s v="Duplicate of index 68. Structure fire, not attributable to PG&amp;E."/>
    <s v="\\fxshare-nas05\quotashare-fs01\ESA\5 - Ignition Tracking\2021_Ignition_QC_Folders\20210120_nan_nan_nan_784773958"/>
    <s v=" "/>
    <m/>
    <m/>
    <m/>
    <m/>
    <m/>
    <s v="Not In Scope"/>
    <m/>
    <m/>
    <m/>
    <m/>
    <m/>
    <m/>
    <m/>
    <m/>
    <m/>
    <m/>
    <m/>
    <m/>
    <m/>
    <m/>
    <m/>
    <m/>
    <m/>
    <m/>
    <m/>
    <m/>
    <m/>
    <m/>
    <m/>
    <m/>
    <m/>
    <m/>
    <m/>
    <m/>
    <m/>
    <m/>
    <m/>
    <m/>
    <m/>
    <m/>
    <m/>
    <m/>
    <m/>
    <m/>
    <m/>
    <m/>
    <m/>
    <m/>
    <m/>
    <m/>
    <m/>
    <m/>
    <s v=" "/>
    <x v="333"/>
    <s v="20:47:00"/>
    <m/>
    <m/>
    <s v="FAS"/>
    <s v="N"/>
    <s v="Y"/>
    <m/>
    <m/>
    <m/>
    <n v="784773958"/>
    <m/>
    <m/>
    <m/>
    <m/>
    <s v=" "/>
    <x v="0"/>
    <x v="1"/>
    <s v="N"/>
    <s v="N"/>
    <s v="N"/>
    <s v="Structure fire, not attributable to PG&amp;E."/>
    <s v="Not PG&amp;E"/>
    <s v="Building"/>
    <m/>
    <m/>
    <m/>
    <s v="&lt;3 meters of linear travel"/>
    <m/>
    <m/>
    <m/>
    <m/>
    <m/>
    <s v="Duplicate"/>
    <m/>
    <m/>
    <m/>
    <s v="Overhead"/>
    <x v="1"/>
    <m/>
    <m/>
    <m/>
    <s v=" "/>
    <x v="1"/>
    <n v="40.219946700000001"/>
    <n v="-122.3373383"/>
    <s v="Tehama"/>
    <s v="RED BLUFF 1101 "/>
    <n v="12000"/>
    <m/>
    <x v="0"/>
    <s v="Cal Fire"/>
    <s v="Hardwood Woodland"/>
    <m/>
    <m/>
    <s v="N"/>
    <m/>
    <m/>
    <n v="246"/>
    <m/>
    <s v="N"/>
    <s v="N"/>
    <m/>
    <m/>
    <s v="2021-01-22"/>
    <m/>
    <m/>
    <m/>
    <m/>
    <m/>
    <m/>
    <m/>
    <m/>
    <m/>
    <m/>
    <m/>
    <m/>
    <m/>
    <m/>
    <m/>
    <m/>
    <m/>
    <m/>
    <m/>
    <s v="  "/>
    <s v="NORTH VALLEY"/>
    <s v="RED BLUFF 01"/>
    <s v="20:47"/>
    <n v="44216"/>
    <m/>
    <n v="784773958"/>
    <n v="14655"/>
    <s v="BETZ LN"/>
    <s v="RED BLUFF"/>
    <n v="40.22052"/>
    <n v="-122.336979"/>
    <s v="V7TR1CS"/>
    <s v="CERRO, RICHARD"/>
    <n v="103541101"/>
    <s v="20210120 20:54"/>
    <n v="2640"/>
    <n v="1"/>
    <s v="DISCONNECT SERVICE FOR STRUCTURE FIRE"/>
    <s v="Y"/>
    <m/>
    <m/>
    <s v="40.2199467,-122.3373383,169.900000,3D"/>
    <m/>
    <m/>
    <m/>
    <s v="CAL FIRE"/>
    <m/>
    <s v="N"/>
    <s v="Y"/>
    <s v="N"/>
    <s v="Clear"/>
    <m/>
    <s v="Structures"/>
    <m/>
    <s v="Calm"/>
    <m/>
    <s v="Unknown"/>
    <m/>
    <s v="3 meters - 0.25 Acres"/>
    <m/>
    <s v="Cal Fire"/>
    <m/>
    <s v="Overhead"/>
    <m/>
    <s v="Y"/>
    <s v="PICTURES"/>
    <s v="PG&amp;E Employee"/>
    <m/>
    <m/>
    <m/>
    <m/>
    <s v="  "/>
    <m/>
    <m/>
    <m/>
    <m/>
    <m/>
    <m/>
    <m/>
    <m/>
    <m/>
    <m/>
    <m/>
    <m/>
    <m/>
    <m/>
    <m/>
    <m/>
    <m/>
    <m/>
    <m/>
    <m/>
    <m/>
    <m/>
    <m/>
    <m/>
    <m/>
    <m/>
    <m/>
    <m/>
    <m/>
    <m/>
    <m/>
    <m/>
    <m/>
    <m/>
    <m/>
    <m/>
    <m/>
    <m/>
    <m/>
    <m/>
    <m/>
    <m/>
    <m/>
    <m/>
    <m/>
    <m/>
    <m/>
  </r>
  <r>
    <n v="68"/>
    <s v="AGFC"/>
    <s v="3 - QC Complete"/>
    <n v="44218"/>
    <n v="44617"/>
    <s v="Structure fire, not attributable to PG&amp;E."/>
    <s v="\\fxshare-nas05\quotashare-fs01\ESA\5 - Ignition Tracking\2021_Ignition_QC_Folders\20210120_nan_nan_nan_787828101"/>
    <s v=" "/>
    <m/>
    <m/>
    <m/>
    <m/>
    <m/>
    <s v="Not In Scope"/>
    <m/>
    <m/>
    <m/>
    <m/>
    <m/>
    <m/>
    <m/>
    <m/>
    <m/>
    <m/>
    <m/>
    <m/>
    <m/>
    <m/>
    <m/>
    <m/>
    <m/>
    <m/>
    <m/>
    <m/>
    <m/>
    <m/>
    <m/>
    <m/>
    <m/>
    <m/>
    <m/>
    <m/>
    <m/>
    <m/>
    <m/>
    <m/>
    <m/>
    <m/>
    <m/>
    <m/>
    <m/>
    <m/>
    <m/>
    <m/>
    <m/>
    <m/>
    <m/>
    <m/>
    <m/>
    <m/>
    <s v=" "/>
    <x v="333"/>
    <s v="19:44:00"/>
    <m/>
    <m/>
    <s v="FAS"/>
    <s v="N"/>
    <s v="N"/>
    <m/>
    <m/>
    <m/>
    <n v="787828101"/>
    <m/>
    <m/>
    <m/>
    <m/>
    <s v=" "/>
    <x v="0"/>
    <x v="1"/>
    <s v="N"/>
    <s v="N"/>
    <s v="N"/>
    <s v="Structure fire, not attributable to PG&amp;E."/>
    <s v="Not PG&amp;E"/>
    <s v="Building"/>
    <m/>
    <m/>
    <m/>
    <s v="No Fire"/>
    <m/>
    <m/>
    <m/>
    <m/>
    <m/>
    <s v="Other Fire: Non-PG&amp;E related"/>
    <m/>
    <m/>
    <m/>
    <s v="Overhead"/>
    <x v="1"/>
    <m/>
    <m/>
    <m/>
    <s v=" "/>
    <x v="1"/>
    <n v="40.219946700000001"/>
    <n v="-122.33731830000001"/>
    <s v="Tehama"/>
    <s v="RED BLUFF 1101 "/>
    <n v="12000"/>
    <m/>
    <x v="0"/>
    <s v="Cal Fire"/>
    <s v="Hardwood Woodland"/>
    <m/>
    <m/>
    <s v="N"/>
    <m/>
    <m/>
    <n v="246"/>
    <m/>
    <s v="N"/>
    <s v="N"/>
    <m/>
    <m/>
    <s v="2021-01-22"/>
    <m/>
    <m/>
    <m/>
    <m/>
    <m/>
    <m/>
    <m/>
    <m/>
    <m/>
    <m/>
    <m/>
    <m/>
    <m/>
    <m/>
    <m/>
    <m/>
    <m/>
    <m/>
    <m/>
    <s v="  "/>
    <s v="NORTH VALLEY"/>
    <s v="RED BLUFF 01"/>
    <s v="19:44"/>
    <n v="44216"/>
    <m/>
    <n v="787828101"/>
    <n v="14585"/>
    <s v="BETZ LN"/>
    <s v="RED BLUFF"/>
    <n v="40.221885"/>
    <n v="-122.336685"/>
    <s v="V7TR1CS"/>
    <s v="CERRO, RICHARD"/>
    <n v="103541101"/>
    <s v="20210120 20:50"/>
    <n v="1101"/>
    <m/>
    <s v="RESPOND TO STRUCTURE FIRE. PERFORMED DISCONNECT. COMPANY EQUIPMENT NOT DAMAGED"/>
    <s v="Y"/>
    <m/>
    <m/>
    <s v="40.2199467,-122.3373183,169.800000,3D"/>
    <m/>
    <m/>
    <m/>
    <s v="CAL FIRE"/>
    <m/>
    <s v="N"/>
    <s v="Y"/>
    <s v="N"/>
    <s v="Clear"/>
    <m/>
    <s v="Structures"/>
    <m/>
    <s v="Calm"/>
    <m/>
    <s v="Unknown"/>
    <m/>
    <s v="3 meters - 0.25 Acres"/>
    <m/>
    <s v="Cal Fire"/>
    <m/>
    <s v="Overhead"/>
    <m/>
    <s v="Y"/>
    <s v="PICTURES"/>
    <s v="PG&amp;E Employee"/>
    <m/>
    <m/>
    <m/>
    <m/>
    <s v="  "/>
    <m/>
    <m/>
    <m/>
    <m/>
    <m/>
    <m/>
    <m/>
    <m/>
    <m/>
    <m/>
    <m/>
    <m/>
    <m/>
    <m/>
    <m/>
    <m/>
    <m/>
    <m/>
    <m/>
    <m/>
    <m/>
    <m/>
    <m/>
    <m/>
    <m/>
    <m/>
    <m/>
    <m/>
    <m/>
    <m/>
    <m/>
    <m/>
    <m/>
    <m/>
    <m/>
    <m/>
    <m/>
    <m/>
    <m/>
    <m/>
    <m/>
    <m/>
    <m/>
    <m/>
    <m/>
    <m/>
    <m/>
  </r>
  <r>
    <n v="66"/>
    <s v="TLAL"/>
    <s v="3 - QC Complete"/>
    <n v="44405"/>
    <n v="44617"/>
    <s v="Privileged and Confidential: 07/18/21 Rcvd email back from Cal Fire advising &quot;This incident remains under investigation and reports are therefore subject to non-disclosure pursuant to California Government Code Section 6254f.&quot;; 07/15/21 Submitted new request for fire report: R001538-071521; 04/15/21 TLAL: Need to Do 2nd Fire Report Request on 07/15/2021 - Reference # R000857-041321 was denied, due to an ongoing investigation; A tree fell and brought down 3 phases, 2 spans of overhead primary conductors, resulting in an ignition. The ensuing fire was 10 - 100 acres in size. OIS: 1218726; ILIS: 21-0011482; FOID: T005175401; EC: 120450770, 120450912, 120450777; Circuit ID: 082841102, SAP ID: 101672992, 101804418, 101672992; Eqp: Wood Pole, Conductor OH, Crossarms, Downguy, Transformer, Fault Tamer Cutouts. 11/2/21: Privileged and Confidential assigned to Rob Rasmussen RURG for PIIR part of Data Request 10/7/21. "/>
    <s v="\\fxshare-nas05\quotashare-fs01\ESA\5 - Ignition Tracking\2021_Ignition_QC_Folders\20210120_1218726_21-0011482_nan_T005175401"/>
    <s v=" "/>
    <m/>
    <s v="TLAL"/>
    <s v="Create Time, Outage Time Updated; Added EC Tags"/>
    <m/>
    <s v="Do not assign -JN1F"/>
    <s v="Not Assigned"/>
    <s v="Not Required"/>
    <m/>
    <m/>
    <s v="Not Required"/>
    <m/>
    <m/>
    <m/>
    <m/>
    <m/>
    <m/>
    <m/>
    <s v="Complete"/>
    <s v="Trunk (Decay, Defect, Cavity)"/>
    <m/>
    <m/>
    <m/>
    <m/>
    <m/>
    <m/>
    <m/>
    <m/>
    <m/>
    <m/>
    <m/>
    <m/>
    <m/>
    <m/>
    <m/>
    <m/>
    <m/>
    <m/>
    <m/>
    <s v="Y"/>
    <n v="44299"/>
    <m/>
    <s v="Cal Fire"/>
    <s v="Online Portal"/>
    <s v="07/18/21 TLAL Received this email reply: &quot;This incident remains under investigation and reports are therefore subject to non-disclosure pursuant to California Government Code Section 6254f&quot; ; 07/15/21 TLAL Submitted a new request for fire report R001538-071521; 04/15/21 TLAL Received this email reply: &quot;CAL FIRE has reviewed your request and has determined that the records requested are exempt from disclosure under the CPRA for the following reasons: Pending Investigation - Gov Code 6254(f). Please re-submit your request in 90 days.&quot;"/>
    <m/>
    <m/>
    <m/>
    <m/>
    <m/>
    <m/>
    <m/>
    <m/>
    <s v=" "/>
    <x v="333"/>
    <s v="12:14:00"/>
    <n v="44215"/>
    <s v="00:52:00"/>
    <s v="FAS"/>
    <s v="N"/>
    <s v="N"/>
    <n v="1218726"/>
    <s v="21-0011482"/>
    <m/>
    <s v="T005175401"/>
    <s v="120450770, 120450912, 120450777"/>
    <m/>
    <m/>
    <s v="PG&amp;E_66_ignition_20210120_1.jpg"/>
    <s v=" "/>
    <x v="1"/>
    <x v="0"/>
    <s v="Y"/>
    <s v="Y"/>
    <s v="N"/>
    <s v="On January 20, 2021 at 1302 hours, a PG&amp;E Troubleman patrolled the Big Basin 1102 12kV Distribution Circuit number 082841102, near 1150 Panther Ridge Rd in Boulder Creek. He observed a broken pole with three wires in two spans of 4 ACSR down. Initial analysis indicates a 50' living green Knobcone Pine tree on the left of the right of way had a complete stem failure at 10' above ground level and fell into the line, which resulted in a sheared off 45' class 4 wood pole, broken primary overhead conductor on the ground, and an ignition that ensued. This incident location is in an SRA fire responsibility area and there was no tree wire present. Cal Fire responded to and extinguished the 20-acre vegetation fire. The 6,720-minute outage affected 18 customers. The line was returned to service on January 23, 2021. This information is preliminary."/>
    <s v="PG&amp;E"/>
    <s v="Vegetation"/>
    <m/>
    <s v="D"/>
    <s v="D"/>
    <s v="10-99"/>
    <s v="20 Acres per Jake Hannon Cal fire"/>
    <m/>
    <m/>
    <m/>
    <m/>
    <s v="Vegetation"/>
    <s v="Contact from object"/>
    <s v="Veg. contact"/>
    <s v="Y"/>
    <s v="Overhead"/>
    <x v="0"/>
    <s v="Conductor - Primary"/>
    <s v="Wood Pole, Conductor OH, Crossarms, Downguy, Transformer, Fault Tamer Cutouts"/>
    <s v="101672992, 101804418, 101672992"/>
    <s v=" "/>
    <x v="2"/>
    <n v="37.196820000000002"/>
    <n v="-122.13051"/>
    <s v="Santa Cruz"/>
    <s v="BIG BASIN 1102"/>
    <n v="12000"/>
    <m/>
    <x v="1"/>
    <s v="Cal Fire"/>
    <s v="Conifer Forest"/>
    <m/>
    <m/>
    <s v="Y"/>
    <s v="Bear 2017"/>
    <s v="Pather Ridge/Stapp"/>
    <n v="360"/>
    <m/>
    <s v="N"/>
    <s v="N"/>
    <m/>
    <m/>
    <s v="2021-01-22"/>
    <n v="37.196717499999998"/>
    <n v="-122.1322682"/>
    <n v="44244"/>
    <s v="TrunkFail"/>
    <s v="EVIDENCE OF KNOBCONE PINE STEM FAILURE OBSERVED"/>
    <s v="PINK"/>
    <n v="50"/>
    <n v="20"/>
    <n v="20"/>
    <s v="None"/>
    <s v="None"/>
    <s v="N"/>
    <n v="1"/>
    <m/>
    <s v="Hillside"/>
    <s v="B"/>
    <s v="CrossArm"/>
    <s v="BareWire"/>
    <m/>
    <s v="  "/>
    <s v="CENTRAL COAST"/>
    <s v="SANTA CRUZ 05"/>
    <s v="12:16"/>
    <n v="44216"/>
    <n v="1218726"/>
    <s v="T005175401"/>
    <n v="200"/>
    <s v="STAPP RD"/>
    <s v="BOULDER CREE"/>
    <n v="37.189149999999998"/>
    <n v="-122.14310999999999"/>
    <s v="F44GJR0"/>
    <s v="RENVILLE, GREGORY"/>
    <n v="82841102"/>
    <s v="20210120 14:51"/>
    <n v="9002"/>
    <m/>
    <s v="F44GJR0 FOUND 1 OF 2 BLOWN @ FUSES 7949 OPENED REMAINING ON ARRIVAL @1145 TAG MOL 21-11482 CAL FIRE ON SITE OF 20 ACRE FIRE WHERE BROKEN POLE WAS FOUND WITH 3 WIRES 2 SPANS OF 4 ACSR DOWN. CUT WIRE IN CLEAR FOR FIRE CREWS CALLED FOR CREW TO REPLACE POLE "/>
    <s v="Y"/>
    <m/>
    <m/>
    <m/>
    <n v="37.196820000000002"/>
    <n v="-122.13051"/>
    <m/>
    <s v="Cal Fire Jake Hannon  707-339-0198 "/>
    <m/>
    <s v="N"/>
    <s v="Y"/>
    <m/>
    <s v="Storm Wind"/>
    <m/>
    <s v="Private Land"/>
    <m/>
    <s v="Other (Comments)"/>
    <s v="Not sure "/>
    <s v="Vegetation"/>
    <m/>
    <s v="10 - 100 Acres"/>
    <s v="20 Acres per Jake Hannon Cal fire"/>
    <s v="Cal Fire"/>
    <m/>
    <s v="Overhead"/>
    <m/>
    <s v="N"/>
    <m/>
    <m/>
    <m/>
    <s v="TREE-FELL INTO LINE"/>
    <s v="POLE-WOOD"/>
    <s v="N"/>
    <s v="  "/>
    <s v="Unplanned"/>
    <s v="Central Coast"/>
    <s v="Coast"/>
    <s v="082841102, BIG BASIN-1102"/>
    <s v="21-0011482"/>
    <s v="Unplanned"/>
    <s v="Clear;32-90 F"/>
    <s v="18"/>
    <m/>
    <s v="YES"/>
    <s v="Line to Ground"/>
    <s v="Sustained"/>
    <s v="No"/>
    <s v="7949"/>
    <s v="OH"/>
    <s v="Fuse"/>
    <n v="1218726"/>
    <s v="Conductor, Overhead, Broken, wire on ground"/>
    <m/>
    <m/>
    <m/>
    <s v="5 Mi N/O Bc, 2000' S/O San Lorenzo"/>
    <s v="2 SPANS S/S OF MTR 1009643307"/>
    <m/>
    <m/>
    <m/>
    <s v="No"/>
    <s v="Vegetation, Tree - fell into line"/>
    <m/>
    <s v="No"/>
    <m/>
    <m/>
    <s v="E1BD"/>
    <s v="Distribution Circuit"/>
    <s v="E1BD"/>
    <s v="01/19/21 00:52"/>
    <s v="Not Required"/>
    <m/>
    <m/>
    <s v="No"/>
    <n v="1595101"/>
    <s v="21-0011482"/>
    <m/>
    <m/>
    <m/>
    <m/>
    <m/>
  </r>
  <r>
    <n v="65"/>
    <s v="AGFC"/>
    <s v="3 - QC Complete"/>
    <n v="44216"/>
    <n v="44617"/>
    <s v="Structure fire, not attributable to PG&amp;E."/>
    <s v="\\fxshare-nas05\quotashare-fs01\ESA\5 - Ignition Tracking\2021_Ignition_QC_Folders\20210120_nan_nan_nan_4459172353"/>
    <s v=" "/>
    <m/>
    <m/>
    <m/>
    <m/>
    <m/>
    <s v="Not In Scope"/>
    <m/>
    <m/>
    <m/>
    <m/>
    <m/>
    <m/>
    <m/>
    <m/>
    <m/>
    <m/>
    <m/>
    <m/>
    <m/>
    <m/>
    <m/>
    <m/>
    <m/>
    <m/>
    <m/>
    <m/>
    <m/>
    <m/>
    <m/>
    <m/>
    <m/>
    <m/>
    <m/>
    <m/>
    <m/>
    <m/>
    <m/>
    <m/>
    <m/>
    <m/>
    <m/>
    <m/>
    <m/>
    <m/>
    <m/>
    <m/>
    <m/>
    <m/>
    <m/>
    <m/>
    <m/>
    <m/>
    <s v=" "/>
    <x v="333"/>
    <s v="00:14:00"/>
    <m/>
    <m/>
    <s v="FAS"/>
    <s v="N"/>
    <s v="N"/>
    <m/>
    <m/>
    <m/>
    <n v="4459172353"/>
    <m/>
    <m/>
    <m/>
    <m/>
    <s v=" "/>
    <x v="0"/>
    <x v="1"/>
    <s v="N"/>
    <s v="N"/>
    <s v="N"/>
    <s v="Structure fire, not attributable to PG&amp;E."/>
    <s v="Not PG&amp;E"/>
    <s v="Building"/>
    <m/>
    <m/>
    <m/>
    <s v="Structure-only"/>
    <m/>
    <m/>
    <m/>
    <m/>
    <m/>
    <s v="Other Fire: Non-PG&amp;E related"/>
    <m/>
    <m/>
    <m/>
    <s v="Other (Comments)"/>
    <x v="1"/>
    <m/>
    <m/>
    <m/>
    <s v=" "/>
    <x v="0"/>
    <n v="38.465993300000001"/>
    <n v="-121.828665"/>
    <s v="Solano"/>
    <s v="DIXON 1102 "/>
    <n v="12000"/>
    <m/>
    <x v="0"/>
    <s v="Dixon FD"/>
    <s v="Urban"/>
    <m/>
    <m/>
    <s v="N"/>
    <m/>
    <m/>
    <m/>
    <m/>
    <s v="N"/>
    <s v="N"/>
    <m/>
    <m/>
    <s v="2021-01-22"/>
    <m/>
    <m/>
    <m/>
    <m/>
    <m/>
    <m/>
    <m/>
    <m/>
    <m/>
    <m/>
    <m/>
    <m/>
    <m/>
    <m/>
    <m/>
    <m/>
    <m/>
    <m/>
    <m/>
    <s v="  "/>
    <s v="SACRAMENTO"/>
    <s v="VACAVILLE 04"/>
    <s v="00:14"/>
    <n v="44216"/>
    <m/>
    <n v="4459172353"/>
    <n v="635"/>
    <s v="SCHOONER RIDGE DR"/>
    <s v="DIXON"/>
    <n v="38.465823999999998"/>
    <n v="-121.828985"/>
    <s v="S2TAMRI"/>
    <s v="RAPADAS, ANTHONY"/>
    <n v="62061102"/>
    <s v="20210120 01:51"/>
    <n v="2640"/>
    <m/>
    <s v="DISCONNECTED SERVICE AT METER DUE TO STRUCTURE FIRE"/>
    <s v="Y"/>
    <m/>
    <m/>
    <s v="38.4659933,-121.8286650,18.800000,3D"/>
    <m/>
    <m/>
    <m/>
    <s v="DIXON FIRE DEPT"/>
    <m/>
    <s v="N"/>
    <s v="Y"/>
    <s v="Y"/>
    <s v="Clear"/>
    <m/>
    <s v="Structures"/>
    <m/>
    <s v="Calm"/>
    <m/>
    <s v="3rd Party"/>
    <m/>
    <s v="Structure Only"/>
    <m/>
    <s v="Fire Dept"/>
    <m/>
    <s v="Other (Comments)"/>
    <s v="UG"/>
    <s v="N"/>
    <m/>
    <m/>
    <m/>
    <m/>
    <m/>
    <m/>
    <s v="  "/>
    <m/>
    <m/>
    <m/>
    <m/>
    <m/>
    <m/>
    <m/>
    <m/>
    <m/>
    <m/>
    <m/>
    <m/>
    <m/>
    <m/>
    <m/>
    <m/>
    <m/>
    <m/>
    <m/>
    <m/>
    <m/>
    <m/>
    <m/>
    <m/>
    <m/>
    <m/>
    <m/>
    <m/>
    <m/>
    <m/>
    <m/>
    <m/>
    <m/>
    <m/>
    <m/>
    <m/>
    <m/>
    <m/>
    <m/>
    <m/>
    <m/>
    <m/>
    <m/>
    <m/>
    <m/>
    <m/>
    <m/>
  </r>
  <r>
    <n v="64"/>
    <s v="CFMD"/>
    <s v="3 - QC Complete"/>
    <n v="44375"/>
    <n v="44617"/>
    <s v="Structure fire, does not look to be attributable to PG&amp;E, but will need to fire report to confirm. Cause of ignition is unknown at this time. 1:16p 3/31  Bengie will email me the form to request the fire report. It takes up to 14 days. 5/5 Follow up, informed that Davenport is outside of jurisdiction,  reached out to Andrew/Davenport fire at 831-335-5353, i was given the resources # 831-335-6740 – Catherine Galts Voicemail, LWOT;   6/16/21 per Michael in law claims, no filings for property damage for this address; 6/21/21 called Andrew again and the resource management # LWOT 7/8 - Issue with file on Cal Fire portal, fire report fully released on 6/28 - complete pending upload issue"/>
    <s v="\\fxshare-nas05\quotashare-fs01\ESA\5 - Ignition Tracking\2021_Ignition_QC_Folders\20210120_nan_nan_nan_8721031782"/>
    <s v=" "/>
    <m/>
    <m/>
    <m/>
    <m/>
    <m/>
    <s v="Not In Scope"/>
    <m/>
    <m/>
    <m/>
    <m/>
    <m/>
    <m/>
    <m/>
    <m/>
    <m/>
    <m/>
    <m/>
    <m/>
    <m/>
    <n v="43635"/>
    <n v="44470"/>
    <m/>
    <m/>
    <s v="N"/>
    <m/>
    <m/>
    <m/>
    <s v="N"/>
    <m/>
    <s v="Fire Incident Report"/>
    <m/>
    <m/>
    <m/>
    <m/>
    <m/>
    <m/>
    <m/>
    <m/>
    <s v="Y"/>
    <n v="44368"/>
    <m/>
    <s v="Davenport/CAL Fire"/>
    <s v="831-335-6740"/>
    <s v="6/21/21 follow up - 6/28/21 Full Release from CAL Fire"/>
    <m/>
    <m/>
    <m/>
    <m/>
    <m/>
    <m/>
    <m/>
    <m/>
    <s v=" "/>
    <x v="333"/>
    <s v="00:13:00"/>
    <m/>
    <m/>
    <s v="FAS"/>
    <s v="N"/>
    <s v="N"/>
    <m/>
    <m/>
    <m/>
    <n v="8721031782"/>
    <m/>
    <m/>
    <m/>
    <s v="No Photo"/>
    <s v=" "/>
    <x v="0"/>
    <x v="2"/>
    <s v="N"/>
    <s v="N"/>
    <s v="N"/>
    <s v="Structure fire, not attributable to PG&amp;E"/>
    <s v="Unknown"/>
    <s v="Building"/>
    <s v="Conductor"/>
    <m/>
    <m/>
    <s v="Structure-only"/>
    <s v="`"/>
    <m/>
    <m/>
    <m/>
    <m/>
    <s v="Unknown"/>
    <m/>
    <m/>
    <m/>
    <s v="Pad mount"/>
    <x v="1"/>
    <m/>
    <s v="Conductor"/>
    <m/>
    <s v=" "/>
    <x v="0"/>
    <n v="37.011069999999997"/>
    <n v="-122.19184"/>
    <s v="Santa Cruz"/>
    <s v="POINT MORETTI 1101"/>
    <n v="12000"/>
    <m/>
    <x v="0"/>
    <s v="Santa Cruz"/>
    <s v="Urban"/>
    <m/>
    <m/>
    <s v="Y"/>
    <s v="CZU Lightning 2020"/>
    <m/>
    <m/>
    <m/>
    <s v="N"/>
    <s v="N"/>
    <m/>
    <m/>
    <s v="2021-01-22"/>
    <m/>
    <m/>
    <m/>
    <m/>
    <m/>
    <m/>
    <m/>
    <m/>
    <m/>
    <m/>
    <m/>
    <m/>
    <m/>
    <m/>
    <m/>
    <m/>
    <m/>
    <m/>
    <m/>
    <s v="  "/>
    <s v="CENTRAL COAST"/>
    <s v="SANTA CRUZ 04"/>
    <s v="00:13"/>
    <n v="44216"/>
    <m/>
    <n v="8721031782"/>
    <n v="51"/>
    <s v="FAIR AVE"/>
    <s v="DAVENPORT"/>
    <n v="37.010946999999987"/>
    <n v="-122.192323"/>
    <s v="F44GJR0"/>
    <s v="RENVILLE, GREGORY"/>
    <n v="82931101"/>
    <s v="20210120 01:22"/>
    <n v="2640"/>
    <m/>
    <s v="F44GJR0 Structure fire underground service 120 meter. Removed meter pieplated socket. Will need inspection and new meter on reconnect. Voltage at panel 120 volts"/>
    <s v="Y"/>
    <m/>
    <m/>
    <m/>
    <n v="37.011069999999997"/>
    <n v="-122.19184"/>
    <m/>
    <s v="City of Santa Cruz"/>
    <m/>
    <s v="N"/>
    <s v="Y"/>
    <s v="N"/>
    <s v="Clear"/>
    <m/>
    <s v="Structures"/>
    <m/>
    <s v="Calm"/>
    <m/>
    <s v="Unknown"/>
    <m/>
    <s v="Structure Only"/>
    <m/>
    <s v="Fire Dept"/>
    <m/>
    <s v="Pad mount"/>
    <m/>
    <s v="N"/>
    <m/>
    <m/>
    <m/>
    <m/>
    <m/>
    <m/>
    <s v="  "/>
    <m/>
    <m/>
    <m/>
    <m/>
    <m/>
    <m/>
    <m/>
    <m/>
    <m/>
    <m/>
    <m/>
    <m/>
    <m/>
    <m/>
    <m/>
    <m/>
    <m/>
    <m/>
    <m/>
    <m/>
    <m/>
    <m/>
    <m/>
    <m/>
    <m/>
    <m/>
    <m/>
    <m/>
    <m/>
    <m/>
    <m/>
    <m/>
    <m/>
    <m/>
    <m/>
    <m/>
    <m/>
    <m/>
    <m/>
    <m/>
    <m/>
    <m/>
    <m/>
    <m/>
    <m/>
    <m/>
    <m/>
  </r>
  <r>
    <n v="934"/>
    <s v="CFMD"/>
    <s v="3 - QC Complete"/>
    <n v="44417"/>
    <n v="44617"/>
    <s v="Tree fell on TX causing fire - duplicate of Index 214"/>
    <s v="\\fxshare-nas05\quotashare-fs01\ESA\5 - Ignition Tracking\Action Items, CAP Items, Missed Ignitions\Missed_Ignitions_Audit\20210119_14313_1217808_nan"/>
    <s v=" "/>
    <s v="Y"/>
    <s v="CFMD"/>
    <s v="Adding: Time, Circuit, Nominal Voltage, County, Division, District, Address, Lat/Long, "/>
    <m/>
    <m/>
    <s v="Not In Scope"/>
    <m/>
    <m/>
    <m/>
    <m/>
    <m/>
    <m/>
    <m/>
    <m/>
    <m/>
    <m/>
    <m/>
    <s v="Not Required"/>
    <m/>
    <m/>
    <m/>
    <m/>
    <s v="No evidence of fire from VM"/>
    <s v="N"/>
    <m/>
    <m/>
    <m/>
    <s v="N"/>
    <m/>
    <s v="Fire Incident Report"/>
    <m/>
    <m/>
    <m/>
    <m/>
    <m/>
    <m/>
    <m/>
    <m/>
    <m/>
    <m/>
    <m/>
    <m/>
    <m/>
    <m/>
    <m/>
    <m/>
    <m/>
    <m/>
    <m/>
    <m/>
    <m/>
    <m/>
    <s v=" "/>
    <x v="334"/>
    <s v="17:32:00"/>
    <m/>
    <m/>
    <s v="FAS"/>
    <s v="N"/>
    <s v="Y"/>
    <n v="1217808"/>
    <m/>
    <m/>
    <s v="T005173574"/>
    <m/>
    <m/>
    <m/>
    <m/>
    <s v=" "/>
    <x v="0"/>
    <x v="0"/>
    <s v="N"/>
    <s v="N"/>
    <s v="N"/>
    <s v="duplicate of Index 214"/>
    <s v="PG&amp;E"/>
    <m/>
    <s v="Transformer"/>
    <m/>
    <m/>
    <s v="Unknown"/>
    <m/>
    <m/>
    <m/>
    <m/>
    <m/>
    <s v="Duplicate"/>
    <m/>
    <s v="Contact - Vegetation"/>
    <s v="N"/>
    <s v="Overhead"/>
    <x v="1"/>
    <s v="Transformer"/>
    <s v="Transformer"/>
    <m/>
    <s v=" "/>
    <x v="1"/>
    <n v="37.34413"/>
    <n v="-119.64538"/>
    <s v="Madera"/>
    <s v="OAKHURST 1103 "/>
    <n v="12000"/>
    <m/>
    <x v="0"/>
    <m/>
    <s v="Hardwood Forest"/>
    <m/>
    <m/>
    <s v="Y"/>
    <s v="Junction 2014"/>
    <m/>
    <m/>
    <m/>
    <s v="Y"/>
    <s v="N"/>
    <m/>
    <m/>
    <s v="2021-06-25"/>
    <m/>
    <m/>
    <m/>
    <m/>
    <m/>
    <m/>
    <m/>
    <m/>
    <m/>
    <m/>
    <m/>
    <m/>
    <m/>
    <m/>
    <m/>
    <m/>
    <m/>
    <m/>
    <m/>
    <s v=" "/>
    <m/>
    <m/>
    <m/>
    <m/>
    <m/>
    <m/>
    <m/>
    <m/>
    <m/>
    <m/>
    <m/>
    <m/>
    <m/>
    <m/>
    <m/>
    <m/>
    <m/>
    <m/>
    <m/>
    <m/>
    <m/>
    <m/>
    <m/>
    <m/>
    <m/>
    <m/>
    <m/>
    <m/>
    <m/>
    <m/>
    <m/>
    <m/>
    <m/>
    <m/>
    <m/>
    <m/>
    <m/>
    <m/>
    <m/>
    <m/>
    <m/>
    <m/>
    <m/>
    <m/>
    <m/>
    <m/>
    <m/>
    <m/>
    <m/>
    <m/>
    <m/>
    <s v=" "/>
    <m/>
    <m/>
    <m/>
    <m/>
    <m/>
    <m/>
    <m/>
    <m/>
    <m/>
    <m/>
    <m/>
    <m/>
    <m/>
    <m/>
    <m/>
    <m/>
    <m/>
    <m/>
    <m/>
    <m/>
    <m/>
    <m/>
    <m/>
    <m/>
    <m/>
    <m/>
    <m/>
    <m/>
    <m/>
    <m/>
    <m/>
    <m/>
    <m/>
    <m/>
    <m/>
    <m/>
    <m/>
    <m/>
    <m/>
    <m/>
    <m/>
    <m/>
    <m/>
    <m/>
    <m/>
    <m/>
    <m/>
  </r>
  <r>
    <n v="215"/>
    <s v="TLAL"/>
    <s v="3 - QC Complete"/>
    <n v="44281"/>
    <n v="44617"/>
    <s v="[Veg Record Rqtd on 03/26/21: S3CV will go out on 03/29/21] Tree fell on TX causing fire; OIS: 1217808; FOID: T005173574 (AXHV-Arturo Hernandez), T005173702 (KJH8-Kyle Hatfield), T005177409 (JRED-Jon Elam); ILIS: -None-; EC-UGE: 120459152; PM: 35226803; Division: Yosemite; County: Madera; Circuit ID: 254421103, SAP ID: 107045985"/>
    <s v="\\fxshare-nas05\quotashare-fs01\ESA\5 - Ignition Tracking\2021_Ignition_QC_Folders\20210119_1217808_nan_nan_T005173574"/>
    <s v=" "/>
    <s v="Y"/>
    <s v="TLAL"/>
    <s v="Create Time, Outage Date &amp; Time, Cal Fire Added; Additional FOID's Added; Suspected Initiating Event, Materials at Origin, Fire Size, Type of Construction, Burned Material Other Than PG&amp;E Assets, CPUC Reportable Ignition, Fire Size, PIIR Investigation Status (12/17/21) Updated"/>
    <n v="44281"/>
    <m/>
    <s v="Not Assigned"/>
    <m/>
    <m/>
    <m/>
    <m/>
    <m/>
    <m/>
    <m/>
    <m/>
    <m/>
    <m/>
    <m/>
    <s v="Complete"/>
    <s v="Pending Veg and EII discussion (TBD Cause)"/>
    <m/>
    <m/>
    <m/>
    <s v="No evidence of fire from VM"/>
    <s v="N"/>
    <m/>
    <m/>
    <m/>
    <s v="N"/>
    <m/>
    <s v="Fire Incident Report"/>
    <m/>
    <m/>
    <m/>
    <m/>
    <m/>
    <m/>
    <m/>
    <m/>
    <m/>
    <m/>
    <m/>
    <m/>
    <m/>
    <m/>
    <m/>
    <m/>
    <m/>
    <m/>
    <m/>
    <m/>
    <m/>
    <m/>
    <s v=" "/>
    <x v="334"/>
    <s v="17:32:00"/>
    <n v="44215"/>
    <s v="17:28:00"/>
    <s v="FAS"/>
    <s v="Y"/>
    <s v="N"/>
    <n v="1217808"/>
    <m/>
    <m/>
    <s v="T005173574, T005173702, T005177409"/>
    <n v="120459152"/>
    <m/>
    <m/>
    <s v="PG&amp;E_215_Ignition_20210119_2.jpg"/>
    <s v=" "/>
    <x v="1"/>
    <x v="0"/>
    <s v="Y"/>
    <s v="Y"/>
    <s v="N"/>
    <s v="On January 19, 2021 at 1745 hours, a PG&amp;E Troubleman patrolled the Oakhurst 1103 12kV Distribution Circuit number 254421103, in the Tier 2 State Responsibility Area near 40901 - 47077 Amber View Court and Hodges Hill Drive in Oakhurst. He observed a tree that fell on and crushed the pad-mount transformer T-3894 box, pad, and the spliced elbow load break. Initial analysis indicates the tree fell into the line as a result of the high wind, which resulted in the pad-mount transformer failure and oil leak, damaged pad and spliced elbow load break, which altogether resulted in electrical arcing that heated up and ignited the tree with the vegetation below, and the small fire that ensued. This incident was part of a wind event. Cal Fire responded to and extinguished the fire. All the repairs were completed on January 25, 2021. This ignition did not meet the reporting criteria, because it didn't burn material other than PG&amp;E assets. This information is preliminary."/>
    <s v="PG&amp;E"/>
    <s v="Vegetation"/>
    <m/>
    <s v="D"/>
    <s v="D"/>
    <s v="&lt;3 meters of linear travel"/>
    <m/>
    <m/>
    <m/>
    <m/>
    <m/>
    <s v="Vegetation"/>
    <s v="Contact from object"/>
    <s v="Weather - High Winds"/>
    <s v="N"/>
    <s v="Padmounted"/>
    <x v="0"/>
    <s v="Transformer"/>
    <s v="Padmount Transformer, Pad"/>
    <n v="107045985"/>
    <s v=" "/>
    <x v="1"/>
    <n v="37.34561575"/>
    <n v="-119.64697913000001"/>
    <s v="Madera"/>
    <s v="OAKHURST 1103 "/>
    <n v="12000"/>
    <m/>
    <x v="0"/>
    <s v="Cal Fire"/>
    <s v="Hardwood Woodland"/>
    <m/>
    <m/>
    <s v="Y"/>
    <s v="Junction 2014"/>
    <m/>
    <n v="424"/>
    <m/>
    <s v="N"/>
    <s v="N"/>
    <m/>
    <m/>
    <s v="2021-03-16"/>
    <n v="37.34561575"/>
    <n v="-119.64697913000001"/>
    <m/>
    <s v="TrunkFail"/>
    <s v="Healthy, green grey pine broke at trunk 15’ above ground during major wind event and fell on to underground transformer. Tree has no sign of defects or rot. Green foliage still present in remainder of tree."/>
    <s v="Gray Pine"/>
    <m/>
    <n v="22"/>
    <m/>
    <m/>
    <s v="Alive"/>
    <m/>
    <m/>
    <m/>
    <m/>
    <m/>
    <m/>
    <m/>
    <m/>
    <s v="  "/>
    <s v="YOSEMITE"/>
    <s v="YOSEMITE"/>
    <m/>
    <m/>
    <m/>
    <m/>
    <m/>
    <m/>
    <m/>
    <m/>
    <m/>
    <m/>
    <m/>
    <m/>
    <m/>
    <m/>
    <m/>
    <m/>
    <m/>
    <m/>
    <m/>
    <m/>
    <m/>
    <m/>
    <m/>
    <m/>
    <m/>
    <m/>
    <m/>
    <m/>
    <m/>
    <m/>
    <m/>
    <m/>
    <m/>
    <m/>
    <m/>
    <m/>
    <m/>
    <m/>
    <m/>
    <m/>
    <m/>
    <m/>
    <m/>
    <m/>
    <m/>
    <m/>
    <m/>
    <m/>
    <m/>
    <s v="  "/>
    <m/>
    <m/>
    <m/>
    <m/>
    <m/>
    <m/>
    <m/>
    <m/>
    <m/>
    <m/>
    <m/>
    <m/>
    <m/>
    <m/>
    <m/>
    <m/>
    <m/>
    <m/>
    <m/>
    <m/>
    <m/>
    <m/>
    <m/>
    <m/>
    <m/>
    <m/>
    <m/>
    <m/>
    <m/>
    <m/>
    <m/>
    <m/>
    <m/>
    <m/>
    <m/>
    <m/>
    <m/>
    <m/>
    <m/>
    <m/>
    <m/>
    <m/>
    <m/>
    <m/>
    <m/>
    <m/>
    <m/>
  </r>
  <r>
    <n v="186"/>
    <s v="TLAL"/>
    <s v="3 - QC Complete"/>
    <n v="44266"/>
    <n v="44617"/>
    <s v="A piece of a Ponderosa Pine tree broke off about 25' above ground during high wind storm and fell into overhead primary circuit, causing a wire down incident and ignition a 30' x 40' fire. No damage to any property. OIS: 1214282; ILIS: 21-0010173; FOID: T005170275, T005173303, T005175734, T005176170, T005176583, T005176584; EC: 120454231; PM: 35226265; Circuit ID: 252192105; SAP ID: 101075867; Eqp: Pole, Conductors; County: Mariposa; Zone: 8"/>
    <s v="\\fxshare-nas05\quotashare-fs01\ESA\5 - Ignition Tracking\2021_Ignition_QC_Folders\20210121_1214282_21-0010173.1(6 outages)_nan_T005176584"/>
    <s v=" "/>
    <s v="Y"/>
    <s v="ahh7"/>
    <s v="ahh7 --&gt; Updated ILIS, OIS, FAS #, Location of Incident, EC tag #, Lat/Long, SAP ID #, upated pre-existing EC tag info. Update agency info from CAL Fire to Campa.   TLAL (3/11/21) --&gt; Create Date &amp; Time, Outage Date &amp; Time, and Nominal Voltage Updated; Additional FOIDs Added"/>
    <n v="44594"/>
    <s v="ahh7"/>
    <s v="In Progress"/>
    <s v="Not Required"/>
    <m/>
    <m/>
    <s v="Not Required"/>
    <m/>
    <m/>
    <m/>
    <m/>
    <m/>
    <m/>
    <m/>
    <s v="Complete"/>
    <s v="Codominant Top/Stem"/>
    <n v="44426"/>
    <n v="44582"/>
    <n v="44512"/>
    <s v="Not listed"/>
    <s v="N"/>
    <m/>
    <m/>
    <m/>
    <s v="N"/>
    <m/>
    <s v="Fire Incident Report"/>
    <m/>
    <m/>
    <m/>
    <m/>
    <n v="44567"/>
    <m/>
    <m/>
    <m/>
    <m/>
    <m/>
    <m/>
    <m/>
    <m/>
    <m/>
    <m/>
    <m/>
    <m/>
    <m/>
    <m/>
    <m/>
    <m/>
    <m/>
    <s v=" "/>
    <x v="334"/>
    <s v="04:50:00"/>
    <n v="44215"/>
    <s v="04:50:00"/>
    <s v="ILIS/OIS"/>
    <s v="Y"/>
    <s v="N"/>
    <s v="1219856"/>
    <s v="21-0010173.5"/>
    <m/>
    <s v="T005177740"/>
    <s v="120454481"/>
    <s v="19505579"/>
    <m/>
    <s v="PG&amp;E_186_IGNITION_20210120_1.jpg"/>
    <s v=" "/>
    <x v="1"/>
    <x v="0"/>
    <s v="Y"/>
    <s v="Y"/>
    <s v="N"/>
    <s v="On January 20, 2021 at 1511 hours, PG&amp;E Troublemen patrolled the Bear Valley 2105 12kV Distribution Circuit number 252192105, in the Tier 2 State Responsibility area of 6421 and 6758 Greeley Hill Road in Coulterville, CA 95311. They observed a broken 35' class 2 wood pole, 200' of damaged 1/0 AWAC Triplex overhead conductor, 50' of 1/0 AL Triplex overhead conductor, and a fire. Initial analysis indicates 2 spars of a 4-spar green, healthy 138' ponderosa pine tree with a 53&quot; DBH partially failed on January 19, 2021 in the high wind and an attachment at approximately 25' above ground broke off and fell into the line, which resulted in a line to ground fault and an ignition. We found evidence of rot inside the tree at the break, but there were no visible indications on the outside. The tree was 106' from the conductors and it was last inspected on August 18, 2020 and last worked on November 12, 2020. This incident was also part of a wind event. Cal Fire responded to and extinguished the approximately 30' x 40' fire. The 3,348-minute outage affected 398 customers. All the repairs were completed on January 24, 2021. This information is preliminary."/>
    <s v="PG&amp;E"/>
    <s v="Vegetation"/>
    <m/>
    <s v="D"/>
    <s v="D"/>
    <s v="&lt;0.25"/>
    <s v="Approximately 30' x 40'"/>
    <m/>
    <m/>
    <m/>
    <m/>
    <s v="Vegetation"/>
    <s v="Contact from object"/>
    <s v="Weather - High Winds"/>
    <s v="Y"/>
    <s v="Overhead"/>
    <x v="0"/>
    <s v="Conductor - Primary"/>
    <s v="Pole, Conductors"/>
    <n v="101073993"/>
    <s v=" "/>
    <x v="1"/>
    <n v="37.754649999999998"/>
    <n v="-120.11011000000001"/>
    <s v="Mariposa"/>
    <s v="BEAR VALLEY 2105"/>
    <n v="12000"/>
    <s v="BEAR VALLEY 2105454432"/>
    <x v="0"/>
    <s v="Campa "/>
    <s v="Conifer Forest"/>
    <m/>
    <m/>
    <s v="N"/>
    <m/>
    <m/>
    <n v="348"/>
    <s v="R2"/>
    <s v="Y"/>
    <s v="N"/>
    <m/>
    <m/>
    <s v="2021-03-02"/>
    <m/>
    <m/>
    <n v="44302"/>
    <m/>
    <s v="4599: FOLLOWED TRACKS &amp; LINES UNABLE TO FIND VEG CAUSED OUTAGE 9560: VALLEY AREA MTR#1006384303: NEW POKES UNABLE TO LOCATE VEG CAUSED OUTAGE"/>
    <m/>
    <m/>
    <m/>
    <m/>
    <m/>
    <m/>
    <m/>
    <m/>
    <m/>
    <m/>
    <m/>
    <m/>
    <m/>
    <m/>
    <s v="  "/>
    <s v="YOSEMITE"/>
    <s v="MARIPOSA"/>
    <s v="07:02"/>
    <n v="44217"/>
    <n v="1214282"/>
    <s v="T005176584"/>
    <n v="6421"/>
    <s v="GREELEY HILL RD # B"/>
    <m/>
    <n v="37.697989999999997"/>
    <n v="-120.11604"/>
    <s v="Y4TRFK5"/>
    <m/>
    <n v="252192105"/>
    <s v="2021/01/21 14:39:02"/>
    <n v="9002"/>
    <m/>
    <s v="A:DOG;X:FISK;R:TREE HIT POWERSYS POWER LINE IS IN A DRY VEGETATION AREA"/>
    <s v="N"/>
    <m/>
    <m/>
    <m/>
    <m/>
    <m/>
    <m/>
    <m/>
    <m/>
    <m/>
    <m/>
    <s v="Y"/>
    <m/>
    <m/>
    <m/>
    <m/>
    <m/>
    <m/>
    <m/>
    <s v="need crew to replace or repair awac, tree fell on awac. might bee able to lower "/>
    <m/>
    <m/>
    <m/>
    <m/>
    <s v="Overhead"/>
    <m/>
    <m/>
    <m/>
    <m/>
    <m/>
    <s v="TREE-BRANCH FELL INTO LINE"/>
    <s v="CONDUCTOR, OVERHEAD"/>
    <m/>
    <s v="  "/>
    <s v="Unplanned"/>
    <s v="Yosemite"/>
    <s v="Mariposa"/>
    <s v="252192105, BEAR VALLEY-2105"/>
    <s v="21-0010173.1(6 outages)"/>
    <s v="Unplanned"/>
    <s v="Clear;32-90 F"/>
    <s v="398"/>
    <n v="1332504"/>
    <s v="NO"/>
    <s v="Line to Ground"/>
    <s v="Sustained"/>
    <s v="No"/>
    <s v="9560"/>
    <s v="OH"/>
    <s v="Line Recloser"/>
    <n v="1214282"/>
    <s v="Service conductor, Broken, wire on ground"/>
    <s v="SENSITIVE GRD "/>
    <m/>
    <m/>
    <s v="S/O TEXAS HILL RD E/O WAGNER RD"/>
    <s v="CGC 321064545470"/>
    <s v="LR 13430 OPEN (DMS# 1219750)|LR 454432 OPEN (DMS# 1219746)|LR 454432 OPEN MO (DMS# 1219746)|LR 13430 OPEN MO (DMS# 1219750)|FUS 23939 OPEN MO (DMS# 1219559)"/>
    <m/>
    <m/>
    <s v="No"/>
    <s v="Vegetation, Tree - bark fell into line"/>
    <m/>
    <s v="No"/>
    <n v="1"/>
    <n v="166"/>
    <s v="R1OD"/>
    <s v="Distribution Circuit"/>
    <s v="SMBATCH_FO"/>
    <s v="01/19/21 04:50"/>
    <s v="TMLL"/>
    <s v="01/21/21 12:38"/>
    <s v="01/22/21 15:03"/>
    <s v="No"/>
    <n v="1594140"/>
    <s v="21-0010173"/>
    <m/>
    <m/>
    <m/>
    <m/>
    <m/>
  </r>
  <r>
    <n v="185"/>
    <s v="TLAL"/>
    <s v="3 - QC Complete"/>
    <n v="44263"/>
    <n v="44617"/>
    <s v="Line side spar of co-dominate Ponderosa Pine failed and fell through primary conductors bringing 3 of 3 phases to the ground and started a 3 acre fire."/>
    <s v="\\fxshare-nas05\quotashare-fs01\ESA\5 - Ignition Tracking\2021_Ignition_QC_Folders\20210119_1216483_21-0010618_nan_T005171863"/>
    <s v=" "/>
    <s v="Y"/>
    <s v="TLAL"/>
    <s v="Updated Outage Time; Added Additional FOID. It was identified that index 71 is a duplicate of this ingnition event. "/>
    <n v="44407"/>
    <s v="S7RM"/>
    <s v="Complete"/>
    <s v="Not Required"/>
    <m/>
    <m/>
    <s v="Not Required"/>
    <m/>
    <m/>
    <m/>
    <m/>
    <m/>
    <m/>
    <m/>
    <s v="Complete"/>
    <s v="Codominant Top/Stem"/>
    <n v="44213"/>
    <n v="44470"/>
    <n v="43641"/>
    <s v="Trim"/>
    <s v="Y"/>
    <s v="CCCC1142572"/>
    <s v="Y"/>
    <m/>
    <s v="Y"/>
    <s v="Adjacent Redwoods"/>
    <s v="Fire Incident Report"/>
    <m/>
    <m/>
    <m/>
    <m/>
    <n v="44522"/>
    <m/>
    <n v="44538"/>
    <s v="17 days"/>
    <s v="Y"/>
    <n v="44522"/>
    <n v="44532"/>
    <s v="CAL Fire"/>
    <s v="On-line portal"/>
    <m/>
    <m/>
    <m/>
    <m/>
    <m/>
    <m/>
    <m/>
    <m/>
    <m/>
    <s v=" "/>
    <x v="334"/>
    <s v="11:06:00"/>
    <n v="44215"/>
    <s v="10:35:00"/>
    <s v="FAS"/>
    <s v="Y"/>
    <s v="N"/>
    <s v="1216483, 1216478, 1213169, 1214406, 1216120, 1217643, 1217506, 1213469, 1219871, 1213974, 1217981"/>
    <s v="21-0010618, 21-0009878"/>
    <m/>
    <s v="T005171863, T005171960, T005169315, T005169368, T005169509, T005169510, T005169654, T005169956, T005169741, T005169762, T005169897, T005169912, T005170114, T005170492, T005170493, T005170631, T005170632, T005170728, T005170771, T005171251, T005176767, T005171883, T005171712, T005171713, T005171860, T005171861, T005171953"/>
    <s v="120446459, 120448744, 120452557, 120452559"/>
    <s v="119325026, 117891894, 117891878"/>
    <m/>
    <s v="PG&amp;E_185_ignition_20210119_1.jpg"/>
    <s v=" "/>
    <x v="1"/>
    <x v="0"/>
    <s v="Y"/>
    <s v="Y"/>
    <s v="N"/>
    <s v="On January 19, 2021 at 1107 hours, PG&amp;E Troublemen patrolled the Apple Hill 2102 21kV Distribution Circuit number 153662102, near 10405 Grizzly Flat Road in Grizzly Flats. They observed a broken overhead conductor on the ground and a fire. Initial analysis indicates the line side spar of a living green R3 codominant stem 95' Ponderosa Pine partially failed and fell through primary conductors bringing 3 of 3 phases to the ground and started a 3-acre fire. The failed spar was 17.2” diameter and approximately 65’ long and the stem separation was at 21.5’ from the ground level. Cal Fire responded to and extinguished the fire. The 163-minute outage affected 105 customers. All the repairs were completed and the line was returned to service on January 19, 2021. This information is preliminary."/>
    <s v="PG&amp;E"/>
    <s v="Vegetation"/>
    <m/>
    <s v="D"/>
    <s v="D"/>
    <s v="0.26-9.99"/>
    <s v="3 Acres"/>
    <m/>
    <m/>
    <m/>
    <m/>
    <s v="Vegetation"/>
    <s v="Contact from object"/>
    <s v="Veg. contact"/>
    <s v="Y"/>
    <s v="Overhead"/>
    <x v="0"/>
    <s v="Conductor - Primary"/>
    <s v="Conductor"/>
    <n v="153662102"/>
    <s v=" "/>
    <x v="2"/>
    <n v="38.635130699999998"/>
    <n v="-120.5236512"/>
    <s v="El Dorado"/>
    <s v="APPLE HILL 2102"/>
    <n v="21000"/>
    <m/>
    <x v="1"/>
    <s v="Cal Fire"/>
    <s v="Herbaceous"/>
    <m/>
    <m/>
    <s v="N"/>
    <m/>
    <s v="Leoni"/>
    <n v="335"/>
    <s v="R2"/>
    <s v="Y"/>
    <s v="N"/>
    <m/>
    <m/>
    <s v="2021-03-02"/>
    <n v="38.635130699999998"/>
    <n v="-120.5236512"/>
    <n v="44216"/>
    <s v="TrunkFail"/>
    <s v="Line side spar of co-dominate Ponderosa Pine failed and fell through primary conductors bringing 3 of 3 phases to the ground."/>
    <s v="PINP"/>
    <n v="95"/>
    <n v="28"/>
    <n v="38"/>
    <s v="Slight"/>
    <s v="None"/>
    <s v="N"/>
    <n v="1"/>
    <m/>
    <s v="Plain"/>
    <s v="A"/>
    <s v="CrossArm"/>
    <s v="BareWire"/>
    <n v="4"/>
    <s v=" "/>
    <s v="SIERRA"/>
    <m/>
    <s v="11:06"/>
    <s v="2021/01/19 00:00:00"/>
    <n v="1216483"/>
    <s v="T005171863"/>
    <m/>
    <m/>
    <m/>
    <m/>
    <m/>
    <s v="T4TSGMJ"/>
    <m/>
    <n v="153662102"/>
    <s v="2021/01/19 11:24:15"/>
    <m/>
    <n v="1"/>
    <s v="IVR,MTR UNK ON,NO DOG,NO LOCKED GATE"/>
    <m/>
    <m/>
    <m/>
    <m/>
    <m/>
    <m/>
    <m/>
    <m/>
    <m/>
    <m/>
    <m/>
    <s v="Y"/>
    <m/>
    <m/>
    <m/>
    <m/>
    <m/>
    <m/>
    <m/>
    <m/>
    <m/>
    <m/>
    <m/>
    <m/>
    <m/>
    <m/>
    <m/>
    <m/>
    <m/>
    <m/>
    <m/>
    <m/>
    <m/>
    <s v=" "/>
    <s v="Unplanned"/>
    <s v="Sierra"/>
    <s v="El Dorado"/>
    <s v="153662102, APPLE HILL-2102"/>
    <s v="21-0010618"/>
    <s v="Unplanned"/>
    <s v="Clear;32-90 F"/>
    <s v="105"/>
    <n v="17115"/>
    <s v="NO"/>
    <s v="Line to Ground"/>
    <s v="Sustained"/>
    <s v="No"/>
    <s v="97982"/>
    <s v="OH"/>
    <s v="Line Recloser"/>
    <n v="1216483"/>
    <s v="Conductor, Overhead, Broken, wire on ground"/>
    <s v="C GRD"/>
    <m/>
    <m/>
    <s v="GRIZZLY FLAT .5MI E/COLES STATION, GRIZZLY FLATS"/>
    <s v="10405 GRIZZLY FLAT RD Lat:38.6351307 Lon:-120.5236512"/>
    <m/>
    <s v="SEE VEG INVEVSTIGATION FOR 20-0010618"/>
    <m/>
    <s v="No"/>
    <s v="Vegetation, Tree - fell into line"/>
    <m/>
    <s v="No"/>
    <n v="2"/>
    <n v="96"/>
    <s v="JQWI"/>
    <s v="Distribution Circuit"/>
    <s v="SMBATCH_FO"/>
    <s v="01/19/21 10:35"/>
    <s v="M1Y1"/>
    <s v="01/19/21 13:18"/>
    <s v="01/20/21 05:33"/>
    <s v="No"/>
    <n v="1594523"/>
    <s v="21-0010618"/>
    <m/>
    <m/>
    <m/>
    <m/>
    <m/>
  </r>
  <r>
    <n v="184"/>
    <s v="TLAL"/>
    <s v="3 - QC Complete"/>
    <n v="44263"/>
    <n v="44617"/>
    <s v="Ponderosa Pine 25' from conductors failed 30' up trunk during high winds and fell onto conductors, causing a small 2' x 2' fire and an outage. There was evidence of western gall at spot of failure, no evidence of decline was present. OIS: TR6859358, 1213869, 6859358; FOID: T005169658, T005169653; ILIS: 21-0010110; EC: 120444808, 120444818; PM: 35226523, 44629093; Circuit ID: 152481103, SAP ID: 103994941; Conductors, Crossarm, Cutout, Insulator"/>
    <s v="\\fxshare-nas05\quotashare-fs01\ESA\5 - Ignition Tracking\2021_Ignition_QC_Folders\20210119_nan_nan_nan_T005169658"/>
    <s v=" "/>
    <s v="Y"/>
    <s v="TLAL"/>
    <s v="Create Time, Fire Size, Fire Greater than 1 Linear Meter, CPUC Reportable Ignition, PIIR Investigation Status Updated; Outage Date &amp; Time, ILIS &amp; EC Tags Added; Added additional OIS &amp; FO#"/>
    <n v="44431"/>
    <m/>
    <s v="Not In Scope"/>
    <s v="Not Required"/>
    <m/>
    <m/>
    <s v="Not Required"/>
    <m/>
    <m/>
    <m/>
    <m/>
    <m/>
    <m/>
    <m/>
    <s v="Complete"/>
    <s v="Trunk (Decay, Defect, Cavity)"/>
    <n v="44175"/>
    <n v="44317"/>
    <m/>
    <m/>
    <s v="N"/>
    <m/>
    <m/>
    <m/>
    <s v="N"/>
    <m/>
    <s v="Fire Incident Report"/>
    <m/>
    <m/>
    <m/>
    <m/>
    <m/>
    <m/>
    <m/>
    <m/>
    <m/>
    <m/>
    <m/>
    <m/>
    <m/>
    <m/>
    <m/>
    <m/>
    <m/>
    <m/>
    <m/>
    <m/>
    <m/>
    <m/>
    <s v=" "/>
    <x v="334"/>
    <s v="01:24:00"/>
    <n v="44215"/>
    <s v="01:40:00"/>
    <s v="FAS"/>
    <s v="Y"/>
    <s v="N"/>
    <s v="TR6859358, 1213869"/>
    <s v="21-0010110"/>
    <m/>
    <s v="T005169658, T005169653"/>
    <s v="120444808, 120444818"/>
    <m/>
    <m/>
    <s v="PG&amp;E_184_ignition_20210119_1.jpg"/>
    <s v=" "/>
    <x v="0"/>
    <x v="0"/>
    <s v="Y"/>
    <s v="N"/>
    <s v="N"/>
    <s v="On January 19, 2021 at 0142 hours, PG&amp;E Troublemen patrolled the Brunswick 1103 12kV Distribution Circuit number 152481103, near 17521 and 17424 Rock Creek Road in Nevada City. He observed 125' of broken primary overhead 2 ACSR conductor down on the ground at the first span load-side of 33617, a burnt De Clamp aluminum connector, a damaged crossarm, and a fire. Initial analysis indicates an 85' living Ponderosa Pine located 25' from the conductors completely failed 30' up trunk during the high winds and fell onto conductors, causing a small 2' x 2' fire and an outage. There was evidence of western gall at the spot of the failure, but the tree showed no evidence of decline. The Nevada City Fire Department responded to and extinguished the fire. The 924-minute outage affected 27,720 customers. All the repairs were completed and the line was returned to service on January 19, 2021. This information is preliminary."/>
    <s v="PG&amp;E"/>
    <s v="Vegetation"/>
    <s v="Conductors, Crossarm, Cutout, Insulator"/>
    <s v="D"/>
    <s v="D"/>
    <s v="&lt;3 meters of linear travel"/>
    <s v="2x2"/>
    <m/>
    <m/>
    <m/>
    <m/>
    <s v="Vegetation"/>
    <s v="Weather"/>
    <s v="Veg. contact"/>
    <s v="N"/>
    <s v="Overhead"/>
    <x v="0"/>
    <s v="Conductor - Primary"/>
    <s v="Conductors, Crossarm, Cutout, Insulator"/>
    <n v="103994941"/>
    <s v=" "/>
    <x v="2"/>
    <n v="39.292563999999999"/>
    <n v="-121.015196"/>
    <s v="Nevada"/>
    <s v="BRUNSWICK 1103 "/>
    <n v="12000"/>
    <m/>
    <x v="0"/>
    <s v="Nevada City FD"/>
    <s v="Conifer Forest"/>
    <m/>
    <m/>
    <s v="N"/>
    <m/>
    <m/>
    <n v="330"/>
    <m/>
    <s v="N"/>
    <s v="N"/>
    <m/>
    <m/>
    <s v="2021-03-02"/>
    <n v="39.173499999999997"/>
    <n v="-121.053"/>
    <n v="44208"/>
    <s v="TrunkFail"/>
    <s v="Ponderosa Pine situated 25 feet from conductors failed 30 feet up trunk during high winds onto conductors causing a small fire (2x2) and outage. There was evidence of Western Gall at spot of failure, no other evidence of decline was present."/>
    <s v="Ponderosa Pine"/>
    <n v="85"/>
    <n v="27"/>
    <n v="35"/>
    <m/>
    <s v="Alive"/>
    <m/>
    <m/>
    <m/>
    <m/>
    <m/>
    <s v="CrossArm"/>
    <m/>
    <m/>
    <s v="  "/>
    <s v="SIERRA"/>
    <s v="GRSSVLLY"/>
    <s v="01:26"/>
    <n v="44215"/>
    <m/>
    <s v="T005169658"/>
    <s v="UNKNOWN"/>
    <s v="ROCK CREEK RD"/>
    <m/>
    <m/>
    <m/>
    <s v="T2TJ1T6"/>
    <m/>
    <m/>
    <s v="2021/01/19 03:34:30"/>
    <n v="9002"/>
    <m/>
    <s v="AXS-OK REQ ASSIT ASAP/ WIRES DWN VEGGIE FIRE  STATED/"/>
    <s v="N"/>
    <m/>
    <m/>
    <m/>
    <m/>
    <m/>
    <m/>
    <m/>
    <m/>
    <m/>
    <m/>
    <s v="Y"/>
    <m/>
    <m/>
    <m/>
    <m/>
    <m/>
    <m/>
    <m/>
    <s v="primary wire down firstspan loadside of 33617 replace de and adjust buckarm _x000a_top"/>
    <m/>
    <m/>
    <m/>
    <m/>
    <s v="Overhead"/>
    <m/>
    <m/>
    <m/>
    <m/>
    <m/>
    <s v="TREE-FELL INTO LINE"/>
    <s v="CONDUCTOR, OVERHEAD"/>
    <m/>
    <s v="  "/>
    <m/>
    <m/>
    <m/>
    <m/>
    <m/>
    <m/>
    <m/>
    <m/>
    <m/>
    <m/>
    <m/>
    <m/>
    <m/>
    <m/>
    <m/>
    <m/>
    <m/>
    <m/>
    <m/>
    <m/>
    <m/>
    <m/>
    <m/>
    <m/>
    <m/>
    <m/>
    <m/>
    <m/>
    <m/>
    <m/>
    <m/>
    <m/>
    <m/>
    <m/>
    <m/>
    <m/>
    <m/>
    <m/>
    <m/>
    <m/>
    <m/>
    <m/>
    <m/>
    <m/>
    <m/>
    <m/>
    <m/>
  </r>
  <r>
    <n v="71"/>
    <s v="TLAL"/>
    <s v="3 - QC Complete"/>
    <n v="44266"/>
    <n v="44617"/>
    <s v="Duplicate of index 185. Pictures &amp; Cal Fire Fire Investigation Report # R000643-031121 Uploaded into sub-folders on 03/23/2021; FAS tag reports tree fell and brought down 3 phases of primary overhead conductors. Fire tab was not filled out; OIS: 1216478, 1213169, 1214406, 1216120, 1217643, 1217506, 1213469, 1219871, 1213974, 1217981; ILIS: 21-0009878.1; FOID: T005169315, T005169368, T005169509, T005169510, T005169654, T005169956, T005169741, T005169762, T005169897, T005169912, T005170114, T005170492, T005170493, T005170631, T005170632, T005170728, T005170771, T005171251, T005176767, T005171883, T005171712, T005171713, T005171860, T005171861, T005171953; EC: 120446459, 120448744, 120452557, 120452559; PM: 35226566; Circuit ID: 152762101, SAP ID: 101401109, 101420063, 101419209, 101407409, 101419660; Eqp: Conductor, Crossarms, Ties, Sleeves; TMEN: WXDN, M2C0, MMD8, SGMJ"/>
    <s v="\\fxshare-nas05\quotashare-fs01\ESA\5 - Ignition Tracking\2021_Ignition_QC_Folders\20210119_1216478_nan_nan_T005171883"/>
    <s v=" "/>
    <m/>
    <s v="TLAL"/>
    <s v="Create Date &amp; Time, Outage Date &amp; Time, CPUC Reportable Ignition, Attributable to PG&amp;E Assets, Suspected Initiating Event Updated; Added Additional OIS, FOID, EC Tags, Pre-Existing EC Tags, Fire Suppressing Agency. It was identified that this ignition event is actually a duplicate of index 185."/>
    <n v="44407"/>
    <m/>
    <s v="Not In Scope"/>
    <m/>
    <m/>
    <m/>
    <m/>
    <m/>
    <m/>
    <m/>
    <m/>
    <m/>
    <m/>
    <m/>
    <m/>
    <m/>
    <m/>
    <m/>
    <m/>
    <m/>
    <m/>
    <m/>
    <m/>
    <m/>
    <m/>
    <m/>
    <m/>
    <m/>
    <m/>
    <m/>
    <m/>
    <m/>
    <m/>
    <m/>
    <m/>
    <m/>
    <m/>
    <m/>
    <m/>
    <m/>
    <m/>
    <m/>
    <m/>
    <m/>
    <m/>
    <m/>
    <m/>
    <m/>
    <m/>
    <s v=" "/>
    <x v="334"/>
    <s v="11:10:00"/>
    <n v="44215"/>
    <s v="10:34:00"/>
    <s v="FAS"/>
    <s v="N"/>
    <s v="Y"/>
    <s v="1216478, 1213169, 1214406, 1216120, 1217643, 1217506, 1213469, 1219871, 1213974, 1217981"/>
    <s v="21-0009878"/>
    <m/>
    <s v="T005169315, T005169368, T005169509, T005169510, T005169654, T005169956, T005169741, T005169762, T005169897, T005169912, T005170114, T005170492, T005170493, T005170631, T005170632, T005170728, T005170771, T005171251, T005176767, T005171883, T005171712, T005171713, T005171860, T005171861, T005171953"/>
    <s v="120446459, 120448744, 120452557, 120452559"/>
    <s v="119325026, 117891894, 117891878"/>
    <m/>
    <s v="PG&amp;E_71_Ignition_20210119_1.jpg"/>
    <s v=" "/>
    <x v="0"/>
    <x v="1"/>
    <s v="N"/>
    <s v="N"/>
    <s v="N"/>
    <s v="Duplicate of index 185. On January 19, 2021 at 0341 hours, a PG&amp;E Troubleman patrolled the El Dorado PH 2101 21kV Distribution Circuit number 152762101, in the Tier 3 State Responsibility area of 10441 Grizzly Flat Road in Grizzly Flats. He observed all three phases and 300' of primary overhead 2 ACSR (aluminum steel reinforced conductor) on the ground between fuse pole 12157 and the corner pole to the north, in addition to a fallen tree and a fire. Initial analysis indicated a line side spar of a co-dominate stem 95' living green ponderosa pine tree that was located 35' from the conductor fell into the overhead conductors, which resulted in a lines to ground fault on the East side of Grizzly Flat Road, electrical arcing that heated up and ignited the open pine with the grass below, and inevitably the wind-driven fire. The failed spar was 17.2” diameter and approximately 65’ long and the Stem separation was at 21.5’ from ground level. Cal Fire and fire personnel from the El Dorado County &amp; Pioneer Fire Protection District, responded to and extinguished the 3.03-acre Leoni wildland fire. The Cal Fire Investigation Report stated: &quot;FAE (Fire Apparatus Engineer) Peterson located the powerlines along Grizzly Flat Rd. FAE Peterson noted that a large tree had fallen across the power lines which were now laying on the ground. Due to the proximity of the downed powerlines in the fire area, the cause of the Leoni Inc. was determined to be downed powerlines due to high winds.&quot; The report indicated that initially the fire had a concerningly dangerous rate of spread with structures immediately threatened. Luckily, the wind direction turned 180 degrees causing the fire front to try and burn back on itself, allowing the fire personnel to get a hoselay around the fire and suppressed it's progress. Thankfully, there were no casualties and no known monetary losses. This incident did result in a 559-minute outage that affected 4,691 customers. All the repairs were completed by January 21, 2021. This information is preliminary."/>
    <s v="Not PG&amp;E"/>
    <s v="Vegetation"/>
    <s v="Conductor"/>
    <s v="D"/>
    <s v="D"/>
    <s v="0.26-9.99"/>
    <m/>
    <m/>
    <m/>
    <m/>
    <m/>
    <s v="Duplicate"/>
    <s v="Weather"/>
    <s v="Veg. contact"/>
    <s v="Y"/>
    <s v="Overhead"/>
    <x v="0"/>
    <s v="Conductor - Primary"/>
    <s v="Conductor"/>
    <n v="101401109"/>
    <s v=" "/>
    <x v="2"/>
    <n v="38.635108693799999"/>
    <n v="-120.52378446829999"/>
    <s v="El Dorado"/>
    <s v="EL DORADO PH 2101 "/>
    <n v="21000"/>
    <m/>
    <x v="0"/>
    <s v="Cal Fire, Multiple Agencies"/>
    <s v="Conifer Forest"/>
    <m/>
    <m/>
    <s v="N"/>
    <m/>
    <s v="Leoni"/>
    <n v="335"/>
    <m/>
    <s v="Y"/>
    <s v="N"/>
    <m/>
    <m/>
    <s v="2021-01-22"/>
    <n v="38.804226999999997"/>
    <n v="-120.11053"/>
    <n v="44215"/>
    <s v="TrunkFail"/>
    <m/>
    <s v="PINL"/>
    <n v="100"/>
    <n v="30"/>
    <n v="25"/>
    <s v="None"/>
    <s v="None"/>
    <s v="N"/>
    <n v="1"/>
    <m/>
    <s v="Hillside"/>
    <s v="A"/>
    <s v="CrossArm"/>
    <s v="BareWire"/>
    <m/>
    <s v="  "/>
    <s v="SIERRA"/>
    <s v="EL DORADO"/>
    <s v="11:10"/>
    <n v="44215"/>
    <n v="1216478"/>
    <s v="T005171883"/>
    <n v="4895"/>
    <s v="CREEKSIDE DR"/>
    <m/>
    <n v="38.634509999999999"/>
    <n v="-120.55568"/>
    <s v="T4TSGMJ"/>
    <m/>
    <n v="153662102"/>
    <s v="2021/01/19 13:34:02"/>
    <n v="9002"/>
    <m/>
    <s v="IVR,MTR UNK ON,DOG ONSITE,NO LOCKED GATE"/>
    <s v="N"/>
    <m/>
    <m/>
    <m/>
    <m/>
    <m/>
    <m/>
    <m/>
    <m/>
    <m/>
    <m/>
    <s v="Y"/>
    <m/>
    <m/>
    <m/>
    <m/>
    <m/>
    <m/>
    <m/>
    <s v="tree fell breaking all 3 phases between fuse pole 12157 and the corner pole to t"/>
    <m/>
    <m/>
    <m/>
    <m/>
    <s v="Overhead"/>
    <m/>
    <m/>
    <m/>
    <m/>
    <m/>
    <s v="TREE-FELL INTO LINE"/>
    <s v="CONDUCTOR, OVERHEAD"/>
    <m/>
    <s v="  "/>
    <m/>
    <m/>
    <m/>
    <m/>
    <m/>
    <m/>
    <m/>
    <m/>
    <m/>
    <m/>
    <m/>
    <m/>
    <m/>
    <m/>
    <m/>
    <m/>
    <m/>
    <m/>
    <m/>
    <m/>
    <m/>
    <m/>
    <m/>
    <m/>
    <m/>
    <m/>
    <m/>
    <m/>
    <m/>
    <m/>
    <m/>
    <m/>
    <m/>
    <m/>
    <m/>
    <m/>
    <m/>
    <m/>
    <m/>
    <m/>
    <m/>
    <m/>
    <m/>
    <m/>
    <m/>
    <m/>
    <m/>
  </r>
  <r>
    <n v="70"/>
    <s v="TLAL"/>
    <s v="3 - QC Complete"/>
    <n v="44271"/>
    <n v="44617"/>
    <s v="[Pictures Requested of Tmen on 03/16/2021: See Email Request in Pictures Sub-Folder] Wires down likely due to high winds resulted in an ignition. The ensuing fire is reported to be 10' x 10' smoldering spot fire near residence. OIS: 1213779, 1219405; ILIS: 21-0010069; FOID: T005169623, T005169624, T005169730, T005169742, T005171884, T005172954, T005174832, T005175121, T005175518, T005175122, T005176471, T005176753, T005176866, T005177205; TMAN: LXZ2 (Louie), J1GO (Jonathan), SLBI (Steven), SSBB (Sorrel); EC: 120452094; PM: 35226315; Circuit ID: 082021107, SAP ID: 100525972; 3/25 - No photos found in preliminary search and marked in column AB."/>
    <s v="\\fxshare-nas05\quotashare-fs01\ESA\5 - Ignition Tracking\2021_Ignition_QC_Folders\20210121_1219405_nan_nan_T005176471"/>
    <s v=" "/>
    <m/>
    <s v="TLAL"/>
    <s v="Create &amp; Outage Date &amp; Time, Suspected Initiating Event Updated; Additional OIS, FOIDs Added; Pre-Existing EC Tag Added"/>
    <m/>
    <s v="MT1Y (Exponent)"/>
    <s v="In Progress"/>
    <s v="In Progress"/>
    <s v="r7d2 (exponent)"/>
    <s v="In Progress"/>
    <s v="Not Required"/>
    <m/>
    <m/>
    <m/>
    <m/>
    <m/>
    <m/>
    <m/>
    <s v="Not Required"/>
    <m/>
    <m/>
    <m/>
    <m/>
    <m/>
    <m/>
    <m/>
    <m/>
    <m/>
    <m/>
    <m/>
    <m/>
    <m/>
    <m/>
    <m/>
    <m/>
    <n v="44466"/>
    <m/>
    <m/>
    <m/>
    <m/>
    <m/>
    <m/>
    <m/>
    <m/>
    <m/>
    <m/>
    <m/>
    <m/>
    <m/>
    <m/>
    <m/>
    <m/>
    <m/>
    <s v=" "/>
    <x v="334"/>
    <s v="01:09:00"/>
    <n v="44215"/>
    <s v="01:32:00"/>
    <s v="FAS"/>
    <s v="N"/>
    <s v="N"/>
    <s v="1213779, 1219405"/>
    <s v="21-0010069"/>
    <m/>
    <s v="T005169623, T005169624, T005169730, T005169742, T005171884, T005172954, T005174832, T005175121, T005175518, T005175122, T005176471, T005176753, T005176866, T005177205"/>
    <n v="120452094"/>
    <n v="104744338"/>
    <m/>
    <s v="No Photo"/>
    <s v=" "/>
    <x v="1"/>
    <x v="0"/>
    <s v="Y"/>
    <s v="Y"/>
    <s v="N"/>
    <s v="On January 19, 2021 at 0302 hours, PG&amp;E Troublemen patrolled the Los Gatos 1107 12kV Distribution Circuit number 082021107, in the Tier 3 State Responsibility area near 17787 Soda Springs Road, Los Gatos, CA 95033. They observed one phase of one span 380' of broken 4 ACSR overhead conductor down on the ground east of fuse cutout 8201, a blown transformer at the other end of the conductor, and the smoking remnants of a fire. Initial analysis indicates the strong winds may've attributed to the overhead equipment failure, which resulted in the line to ground fault and an ignition. This incident was part of a wind event. The maximum wind gust on the incident date was 40.28 MPH and the maximum sustained wind speed was 24.17 MPH. The Fire Department responded to and extinguished the Soda Fire, which was a 10' x 10' smoldering spot vegetation fire near the residence. The 3,672 minute outage affected 93 customers. All the repairs were completed on January 21, 2021. This information is preliminary."/>
    <s v="PG&amp;E"/>
    <s v="Vegetation"/>
    <m/>
    <s v="D"/>
    <s v="D"/>
    <s v="&lt;0.25"/>
    <s v="10' x 10'"/>
    <m/>
    <m/>
    <m/>
    <m/>
    <s v="Equipment - PG&amp;E"/>
    <s v="All types of equipment / facility failure"/>
    <s v="Conductor failure-all"/>
    <s v="Y"/>
    <s v="Overhead"/>
    <x v="0"/>
    <s v="Conductor - Primary"/>
    <s v="Conductor, Transformer, Jumper"/>
    <n v="100525972"/>
    <s v=" "/>
    <x v="2"/>
    <n v="37.184210999999998"/>
    <n v="-121.954414"/>
    <s v="Santa Clara"/>
    <s v="LOS GATOS 1107 "/>
    <n v="12000"/>
    <m/>
    <x v="0"/>
    <s v="Unknown FD"/>
    <s v="Shrub"/>
    <m/>
    <m/>
    <s v="N"/>
    <m/>
    <s v="Soda"/>
    <n v="518"/>
    <m/>
    <s v="Y"/>
    <s v="N"/>
    <m/>
    <m/>
    <s v="2021-01-22"/>
    <m/>
    <m/>
    <m/>
    <m/>
    <m/>
    <m/>
    <m/>
    <m/>
    <m/>
    <m/>
    <m/>
    <m/>
    <m/>
    <m/>
    <m/>
    <m/>
    <m/>
    <m/>
    <m/>
    <s v="  "/>
    <s v="DEANZA"/>
    <s v="CUPERTINO 07"/>
    <s v="01:35"/>
    <n v="44217"/>
    <n v="1219405"/>
    <s v="T005176471"/>
    <n v="17800"/>
    <s v="SODA SPRINGS RD"/>
    <s v="LOS GATOS"/>
    <n v="37.184399999999997"/>
    <n v="-121.98303"/>
    <s v="G1TLXZ2"/>
    <s v="ZANDATE, LOUIE"/>
    <n v="82021107"/>
    <s v="20210121 05:06"/>
    <n v="9260"/>
    <m/>
    <s v="CREW TO REPAIR PRIMARY WIRE DOWN."/>
    <s v="Y"/>
    <m/>
    <m/>
    <m/>
    <n v="37.184399999999997"/>
    <n v="-121.98"/>
    <m/>
    <m/>
    <m/>
    <s v="N"/>
    <s v="Y"/>
    <m/>
    <s v="Clear"/>
    <m/>
    <s v="Private Land"/>
    <m/>
    <s v="Calm"/>
    <m/>
    <s v="Other (Comments)"/>
    <s v="WIRE DOWN FROM WIND STORM"/>
    <s v="&lt; 1 meter"/>
    <m/>
    <s v="Fire Dept"/>
    <m/>
    <s v="Overhead"/>
    <m/>
    <s v="N"/>
    <m/>
    <m/>
    <m/>
    <s v="OVERHEAD"/>
    <s v="CONDUCTOR, OVERHEAD"/>
    <s v="N"/>
    <s v="  "/>
    <m/>
    <m/>
    <m/>
    <m/>
    <m/>
    <m/>
    <m/>
    <m/>
    <m/>
    <m/>
    <m/>
    <m/>
    <m/>
    <m/>
    <m/>
    <m/>
    <m/>
    <m/>
    <m/>
    <m/>
    <m/>
    <m/>
    <m/>
    <m/>
    <m/>
    <m/>
    <m/>
    <m/>
    <m/>
    <m/>
    <m/>
    <m/>
    <m/>
    <m/>
    <m/>
    <m/>
    <m/>
    <m/>
    <m/>
    <m/>
    <m/>
    <m/>
    <m/>
    <m/>
    <m/>
    <m/>
    <m/>
  </r>
  <r>
    <n v="67"/>
    <s v="TLAL"/>
    <s v="3 - QC Complete"/>
    <n v="44264"/>
    <n v="44617"/>
    <s v="A tree branch fell onto primary overhead lines damaging both the primary conductors and crossarm. The ensuing fire was 1 meter - 3 meters in size. Veg Records Copied: 02/25/21; OIS: 1213868; ILIS: 21-0009979.2(2 outages); FOID: T005175771, T005169746, T005169626, T005169625; EC: 120450949, 120450969, 120450857, 120451242; PM: 44628073, 35226526; Circuit ID: 163692102, SAP ID: 103135346, 103135245, 103366411, 103366412; Eqp: Conductor, Insulators, Crossarms"/>
    <s v="\\fxshare-nas05\quotashare-fs01\ESA\5 - Ignition Tracking\2021_Ignition_QC_Folders\20210120_1213868_21-0009979.2(2 outages)_nan_T005175771"/>
    <s v=" "/>
    <m/>
    <s v="TLAL"/>
    <s v="Create Date &amp; Time, Outage Date &amp; Time, Suspected Initiating Event, Nominal Voltage Updated; Added additional FOID's and EC Tags"/>
    <m/>
    <s v="CXX5 (Exponent)"/>
    <s v="Complete"/>
    <s v="Not Required"/>
    <m/>
    <m/>
    <s v="Not Required"/>
    <m/>
    <m/>
    <m/>
    <m/>
    <m/>
    <m/>
    <m/>
    <s v="Complete"/>
    <s v="Pending Veg and EII discussion (TBD Cause)"/>
    <n v="43951"/>
    <n v="44256"/>
    <m/>
    <m/>
    <s v="N"/>
    <m/>
    <m/>
    <m/>
    <s v="N"/>
    <m/>
    <s v="Fire Incident Report"/>
    <m/>
    <m/>
    <m/>
    <m/>
    <n v="44414"/>
    <n v="44476"/>
    <n v="44476"/>
    <n v="68"/>
    <m/>
    <m/>
    <m/>
    <m/>
    <m/>
    <m/>
    <m/>
    <m/>
    <m/>
    <m/>
    <m/>
    <m/>
    <m/>
    <m/>
    <s v=" "/>
    <x v="334"/>
    <s v="01:10:00"/>
    <n v="44215"/>
    <s v="01:05:00"/>
    <s v="FAS"/>
    <s v="N"/>
    <s v="N"/>
    <n v="1213868"/>
    <s v="21-0009979.2(2 outages)"/>
    <m/>
    <s v="T005175771, T005169746, T005169626, T005169625"/>
    <s v=" 120450949, 120450969, 120450857, 120451242"/>
    <m/>
    <m/>
    <s v="PG&amp;E_67_ignition_20210119_1.jpg"/>
    <s v=" "/>
    <x v="1"/>
    <x v="0"/>
    <s v="Y"/>
    <s v="Y"/>
    <s v="N"/>
    <s v="On January 19, 2021 at 0226 hours, PG&amp;E Troublemen patrolled the Salt Springs 2102 17kV Distribution Circuit number 163692102, near 12 and 13 poles west of line recloser 8442 around Highway 4 in Arnold. They observed broken wires down on ground and broken crossarms on three poles. There was one pin ripped from the end of a double wood arms crossarm at pole 103135346 and a fire. Initial analysis indicates a tree branch fell into the primary overhead lines, which resulted in a small fire. This incident was part of a wind event and reports indicate that area was met with a maximum wind gust of 43.84 mph on the listed date. The troublemen responded to and extinguished the fire. The 263-minute outage affected 2,008 customers. All the repairs were completed on January 21, 2021. This information is preliminary."/>
    <s v="PG&amp;E"/>
    <s v="Vegetation"/>
    <m/>
    <s v="D"/>
    <s v="D"/>
    <s v="&lt;0.25"/>
    <m/>
    <m/>
    <m/>
    <m/>
    <m/>
    <s v="Vegetation"/>
    <s v="Contact from object"/>
    <s v="Weather - High Winds"/>
    <s v="N"/>
    <s v="Overhead"/>
    <x v="0"/>
    <s v="Conductor - Primary"/>
    <s v="Conductor, Insulators, Crossarms"/>
    <s v="103135346, 103135245, 103366411, 103366412"/>
    <s v=" "/>
    <x v="1"/>
    <n v="38.412247000000001"/>
    <n v="-120.1379"/>
    <s v="Calaveras"/>
    <s v="SALT SPRINGS 2102"/>
    <n v="17000"/>
    <m/>
    <x v="1"/>
    <s v="Employee"/>
    <s v="Conifer Forest"/>
    <m/>
    <m/>
    <s v="Y"/>
    <m/>
    <m/>
    <n v="360"/>
    <m/>
    <s v="Y"/>
    <s v="N"/>
    <m/>
    <m/>
    <s v="2021-01-22"/>
    <n v="38.412264999999998"/>
    <n v="-120.138125"/>
    <n v="44239"/>
    <s v="TrunkFail"/>
    <s v="Large Green Ponderosa Pine Snapped out Approx 18ft up from ground and fell through line. top portion under snow trunk healthy no indications of rot or wounds. canopy looks to be green and health"/>
    <s v="PINP"/>
    <n v="115"/>
    <n v="27"/>
    <n v="25"/>
    <s v="Slight"/>
    <s v="None"/>
    <s v="N"/>
    <n v="1"/>
    <m/>
    <s v="Hillside"/>
    <s v="B"/>
    <s v="CrossArm"/>
    <s v="BareWire"/>
    <m/>
    <s v="  "/>
    <s v="STOCKTON"/>
    <s v="ANGELS CAMP 02"/>
    <s v="14:13"/>
    <n v="44216"/>
    <n v="1213868"/>
    <s v="T005175771"/>
    <s v="UNKNOWN"/>
    <s v="CABBAGE PATCH RD "/>
    <s v="TAMARACK"/>
    <n v="38.415700000000001"/>
    <n v="-120.13424000000001"/>
    <s v="Q1TJNI2"/>
    <s v="INMAN, JESS"/>
    <n v="163692102"/>
    <s v="20210120 15:22"/>
    <n v="9260"/>
    <m/>
    <s v="WIRE DOWN AND  BROKEN XARMS ON 3 POLES"/>
    <s v="Y"/>
    <n v="6"/>
    <s v="\\fxshare-nas05\quotashare-fs01\ESA\5 - Ignition Tracking\Fire_Tab_Attachment_Files"/>
    <s v="38.3200883,-120.2638733,911.700000,2D"/>
    <m/>
    <m/>
    <s v="38.411882, -120.138573"/>
    <m/>
    <m/>
    <s v="N"/>
    <s v="Y"/>
    <m/>
    <s v="Clear"/>
    <s v="SMOLDERING PINE NEEDLES APPROX 30 FEET FROM DOWN CONDUCTOR. "/>
    <s v="National Forest"/>
    <m/>
    <s v="Calm"/>
    <m/>
    <s v="Unknown"/>
    <m/>
    <s v="1 meter - &lt; 3 meters"/>
    <m/>
    <s v="Employee"/>
    <m/>
    <s v="Overhead"/>
    <m/>
    <s v="N"/>
    <m/>
    <m/>
    <m/>
    <s v="TREE-FELL INTO LINE"/>
    <s v="CROSSARM, WOOD"/>
    <s v="N"/>
    <s v="  "/>
    <s v="Unplanned"/>
    <s v="Stockton"/>
    <s v="Angels Camp"/>
    <s v="163692102, SALT SPRINGS-2102"/>
    <s v="21-0009979.2(2 outages)"/>
    <s v="Unplanned"/>
    <s v="Clear;32-90F"/>
    <s v="2008"/>
    <n v="147895"/>
    <s v="YES"/>
    <s v="Force Out"/>
    <s v="Sustained"/>
    <s v="No"/>
    <s v="8442"/>
    <s v="OH"/>
    <s v="Line Recloser"/>
    <n v="1213868"/>
    <s v="Crossarm, Wood, Broken, wire on ground"/>
    <m/>
    <m/>
    <m/>
    <s v="CABBAGE PATCH - N/W OF CAL TRANS MAINTENANCE STATION"/>
    <s v="INMAN, JESS 209-629-7279: 13/P/W/O/8442"/>
    <s v="SW L1445 OPEN|SW L1803 CLOSE"/>
    <m/>
    <m/>
    <s v="No"/>
    <s v="Unknown Cause, Patrol - not conducted"/>
    <s v="Available"/>
    <s v="No"/>
    <n v="1"/>
    <n v="185"/>
    <s v="AARF"/>
    <s v="Distribution Circuit"/>
    <s v="Q1TJNI2"/>
    <s v="01/19/21 01:05"/>
    <m/>
    <m/>
    <m/>
    <s v="No"/>
    <n v="1593938"/>
    <s v="21-0009979"/>
    <m/>
    <m/>
    <m/>
    <m/>
    <m/>
  </r>
  <r>
    <n v="63"/>
    <s v="TLAL"/>
    <s v="3 - QC Complete"/>
    <n v="44259"/>
    <n v="44617"/>
    <s v="Tree branches fell onto overhead circuit, resulting in an ignition. The ensuing fire was 3 meters - 0.25 acres in size. Veg Records Added 02/25/21. OIS: 1214870; ILIS: 21-0011245; FOID: T005173955, T005170729; EC: 120448013, 120451224, 120448644; PM: 44627304; Circuit ID: 083252106, SAP ID: 101688273, 101796278"/>
    <s v="\\fxshare-nas05\quotashare-fs01\ESA\5 - Ignition Tracking\2021_Ignition_QC_Folders\20210119_1214870_21-0011245_nan_T005173955"/>
    <s v=" "/>
    <m/>
    <s v="TLAL"/>
    <s v="Create Time, Outage Time, &amp; Nominal Voltage Updated; Additional FOID's Added; EC Tags Added"/>
    <m/>
    <s v="R6HJ"/>
    <s v="In Progress"/>
    <s v="Not Required"/>
    <m/>
    <m/>
    <s v="Not Required"/>
    <m/>
    <m/>
    <m/>
    <m/>
    <m/>
    <m/>
    <m/>
    <s v="Complete"/>
    <s v="Overhang"/>
    <m/>
    <m/>
    <m/>
    <m/>
    <m/>
    <m/>
    <m/>
    <m/>
    <m/>
    <m/>
    <m/>
    <m/>
    <m/>
    <m/>
    <m/>
    <n v="44568"/>
    <m/>
    <m/>
    <m/>
    <m/>
    <m/>
    <m/>
    <m/>
    <m/>
    <m/>
    <m/>
    <m/>
    <m/>
    <m/>
    <m/>
    <m/>
    <m/>
    <m/>
    <s v=" "/>
    <x v="334"/>
    <s v="07:42:00"/>
    <n v="44215"/>
    <s v="05:33:00"/>
    <s v="FAS"/>
    <s v="N"/>
    <s v="N"/>
    <n v="1214870"/>
    <s v="21-0011245"/>
    <m/>
    <s v="T005173955, T005170729"/>
    <s v="120448013, 120451224, 120448644"/>
    <m/>
    <m/>
    <s v="PG&amp;E_63_IGNITION_20210120_1.jpg"/>
    <s v=" "/>
    <x v="1"/>
    <x v="0"/>
    <s v="Y"/>
    <s v="Y"/>
    <s v="N"/>
    <s v="On January 20, 2021 at 0210 hours, a PG&amp;E Troubleman patrolled the Paul Sweet 12kV Distribution Circuit number 083252106, near 6600 Prescott Road in Soquel. He observed a tree top that broke out of tree and fell onto the conductor and three spans of one phase down. Initial analysis indicates a living green 150' redwood tree partially failed and the tree top and large branches fell on and broke three spans and 300' of one-phase 4 ACSR overhead conductor, which resulted in the wires to fall to the ground and multiple spot fires ensued. This incident location is in an SRA fire responsibility area and there was no tree wire present. Cal Fire responded to and extinguished the spot fires encompassing approximately 1/2 acre in size. The 1,928-minute outage affected eight customers. All the repairs were completed and the line was returned to service on January 20, 2021. This information is preliminary."/>
    <s v="PG&amp;E"/>
    <s v="Vegetation"/>
    <m/>
    <s v="D"/>
    <s v="D"/>
    <s v="0.26-9.99"/>
    <s v="Approximately 1/2 acre"/>
    <m/>
    <m/>
    <m/>
    <m/>
    <s v="Vegetation"/>
    <s v="Contact from object"/>
    <s v="Veg. contact"/>
    <s v="Y"/>
    <s v="Overhead"/>
    <x v="0"/>
    <s v="Conductor - Primary"/>
    <s v="Conductor - Primary"/>
    <s v="101688273, 101796278"/>
    <s v=" "/>
    <x v="2"/>
    <n v="37.009030000000003"/>
    <n v="-121.932301"/>
    <s v="Santa Cruz"/>
    <s v="PAUL SWEET 2106"/>
    <n v="12000"/>
    <m/>
    <x v="1"/>
    <s v="Cal Fire"/>
    <s v="Conifer Forest"/>
    <m/>
    <m/>
    <s v="N"/>
    <m/>
    <m/>
    <n v="500"/>
    <m/>
    <s v="N"/>
    <s v="N"/>
    <m/>
    <m/>
    <s v="2021-01-22"/>
    <n v="37.009697000000003"/>
    <n v="-121.931909"/>
    <n v="44236"/>
    <s v="BranchFail"/>
    <s v="EVIDENCE OF MULTIPLE REDWOOD LIMBS OBSERVED"/>
    <s v="REDW"/>
    <n v="150"/>
    <n v="35"/>
    <n v="15"/>
    <s v="None"/>
    <s v="None"/>
    <s v="N"/>
    <n v="1"/>
    <m/>
    <s v="Hillside"/>
    <s v="B"/>
    <s v="CrossArm"/>
    <s v="BareWire"/>
    <n v="1"/>
    <s v="  "/>
    <s v="CENTRAL COAST"/>
    <s v="SANTA CRUZ 02"/>
    <s v="20:22"/>
    <n v="44215"/>
    <n v="1214870"/>
    <s v="T005173955"/>
    <n v="6700"/>
    <s v="PRESCOTT RD"/>
    <s v="SOQUEL"/>
    <n v="37.010480000000001"/>
    <n v="-121.93458"/>
    <s v="C5TB1M8"/>
    <s v="MOORE, BEN"/>
    <n v="83252106"/>
    <s v="20210120 03:17"/>
    <n v="9260"/>
    <m/>
    <s v="Tree branches fell breaking 4ACSR wire. 3 spans of 1 phase down"/>
    <s v="Y"/>
    <m/>
    <m/>
    <m/>
    <n v="37.009030000000003"/>
    <n v="-121.932301"/>
    <s v="Wire own caused by fallen branches started multiple small spot fires"/>
    <s v="CalFire"/>
    <m/>
    <s v="N"/>
    <s v="Y"/>
    <m/>
    <s v="Storm Wind"/>
    <m/>
    <s v="Private Land"/>
    <m/>
    <s v="Gusty"/>
    <m/>
    <s v="Vegetation"/>
    <m/>
    <s v="3 meters - 0.25 Acres"/>
    <m/>
    <s v="Cal Fire"/>
    <m/>
    <s v="Overhead"/>
    <m/>
    <s v="N"/>
    <m/>
    <m/>
    <m/>
    <s v="TREE-BRANCH FELL INTO LINE"/>
    <s v="CONDUCTOR, OVERHEAD"/>
    <s v="N"/>
    <s v="  "/>
    <s v="Unplanned"/>
    <s v="Central Coast"/>
    <s v="Coast"/>
    <s v="083252106, PAUL SWEET-2106"/>
    <s v="21-0011245"/>
    <s v="Unplanned"/>
    <s v="Clear;32-90 F"/>
    <s v="8"/>
    <m/>
    <s v="YES"/>
    <s v="Line to Ground"/>
    <s v="Sustained"/>
    <s v="No"/>
    <s v="12019"/>
    <s v="OH"/>
    <s v="Fuse"/>
    <n v="1214870"/>
    <s v="Conductor, Overhead, Broken, wire on ground"/>
    <m/>
    <m/>
    <m/>
    <s v="PRESCOTT RD, SOQUEL"/>
    <s v=" POLES LD SIDE"/>
    <m/>
    <m/>
    <m/>
    <s v="No"/>
    <s v="Equipment Failure/Involved, Overhead"/>
    <m/>
    <s v="No"/>
    <m/>
    <m/>
    <s v="D1LV"/>
    <s v="Distribution Circuit"/>
    <s v="E1BD"/>
    <s v="01/19/21 05:33"/>
    <s v="Not Required"/>
    <m/>
    <m/>
    <s v="No"/>
    <n v="1594979"/>
    <s v="21-0011245"/>
    <m/>
    <m/>
    <m/>
    <m/>
    <m/>
  </r>
  <r>
    <n v="62"/>
    <s v="AGFC"/>
    <s v="3 - QC Complete"/>
    <n v="44216"/>
    <n v="44617"/>
    <s v="Structure fire, not attributable to PG&amp;E."/>
    <s v="\\fxshare-nas05\quotashare-fs01\ESA\5 - Ignition Tracking\2021_Ignition_QC_Folders\20210119_nan_nan_nan_8204137328"/>
    <s v=" "/>
    <m/>
    <m/>
    <m/>
    <m/>
    <m/>
    <s v="Not In Scope"/>
    <m/>
    <m/>
    <m/>
    <m/>
    <m/>
    <m/>
    <m/>
    <m/>
    <m/>
    <m/>
    <m/>
    <m/>
    <m/>
    <m/>
    <m/>
    <m/>
    <m/>
    <m/>
    <m/>
    <m/>
    <m/>
    <m/>
    <m/>
    <m/>
    <m/>
    <m/>
    <m/>
    <m/>
    <m/>
    <m/>
    <m/>
    <m/>
    <m/>
    <m/>
    <m/>
    <m/>
    <m/>
    <m/>
    <m/>
    <m/>
    <m/>
    <m/>
    <m/>
    <m/>
    <m/>
    <m/>
    <s v=" "/>
    <x v="334"/>
    <s v="19:51:00"/>
    <m/>
    <m/>
    <s v="FAS"/>
    <s v="N"/>
    <s v="N"/>
    <m/>
    <m/>
    <m/>
    <n v="8204137328"/>
    <m/>
    <m/>
    <m/>
    <m/>
    <s v=" "/>
    <x v="0"/>
    <x v="1"/>
    <s v="N"/>
    <s v="N"/>
    <s v="N"/>
    <s v="Structure fire, not attributable to PG&amp;E."/>
    <s v="Not PG&amp;E"/>
    <s v="Building"/>
    <m/>
    <s v="D"/>
    <m/>
    <s v="&lt;0.25"/>
    <m/>
    <m/>
    <m/>
    <m/>
    <m/>
    <s v="Other Fire: Non-PG&amp;E related"/>
    <m/>
    <m/>
    <m/>
    <s v="Overhead"/>
    <x v="1"/>
    <m/>
    <m/>
    <m/>
    <s v=" "/>
    <x v="0"/>
    <n v="37.321564000000002"/>
    <n v="-121.84354500000001"/>
    <s v="Santa Clara"/>
    <s v="EVERGREEN 2102 "/>
    <n v="21000"/>
    <m/>
    <x v="0"/>
    <s v="San Jose FD"/>
    <s v="Urban"/>
    <m/>
    <m/>
    <s v="N"/>
    <m/>
    <m/>
    <m/>
    <m/>
    <s v="N"/>
    <s v="N"/>
    <m/>
    <m/>
    <s v="2021-01-22"/>
    <m/>
    <m/>
    <m/>
    <m/>
    <m/>
    <m/>
    <m/>
    <m/>
    <m/>
    <m/>
    <m/>
    <m/>
    <m/>
    <m/>
    <m/>
    <m/>
    <m/>
    <m/>
    <m/>
    <s v="  "/>
    <s v="SAN JOSE"/>
    <s v="SAN JOSE 08"/>
    <s v="19:51"/>
    <n v="44215"/>
    <m/>
    <n v="8204137328"/>
    <n v="1082"/>
    <s v="DURNESS PL"/>
    <s v="SAN JOSE"/>
    <n v="37.320990000000002"/>
    <n v="-121.843273"/>
    <s v="J2TM1CI"/>
    <s v="CAMERON, MIKE"/>
    <n v="82012102"/>
    <s v="20210119 21:33"/>
    <n v="1120"/>
    <m/>
    <s v="locked and tagged main breaker per S.J.F.D."/>
    <s v="Y"/>
    <m/>
    <m/>
    <s v="37.3198600,-121.8412450,37.000000,3D"/>
    <m/>
    <m/>
    <m/>
    <s v="san jose fire dept."/>
    <m/>
    <s v="N"/>
    <s v="Y"/>
    <s v="N"/>
    <s v="Clear"/>
    <m/>
    <s v="Structures"/>
    <m/>
    <s v="Calm"/>
    <m/>
    <s v="Unknown"/>
    <m/>
    <s v="Structure Only"/>
    <m/>
    <s v="Fire Dept"/>
    <m/>
    <s v="Overhead"/>
    <m/>
    <s v="N"/>
    <m/>
    <m/>
    <m/>
    <m/>
    <m/>
    <m/>
    <s v="  "/>
    <m/>
    <m/>
    <m/>
    <m/>
    <m/>
    <m/>
    <m/>
    <m/>
    <m/>
    <m/>
    <m/>
    <m/>
    <m/>
    <m/>
    <m/>
    <m/>
    <m/>
    <m/>
    <m/>
    <m/>
    <m/>
    <m/>
    <m/>
    <m/>
    <m/>
    <m/>
    <m/>
    <m/>
    <m/>
    <m/>
    <m/>
    <m/>
    <m/>
    <m/>
    <m/>
    <m/>
    <m/>
    <m/>
    <m/>
    <m/>
    <m/>
    <m/>
    <m/>
    <m/>
    <m/>
    <m/>
    <m/>
  </r>
  <r>
    <n v="61"/>
    <s v="CFMD"/>
    <s v="3 - QC Complete"/>
    <n v="44306"/>
    <n v="44617"/>
    <s v="Service going from front of customers home rubbed against a vent on the roof causing the structure to ignite. The ensuing fire was greater than one meter.  3/25 KRJ7- added photo at column AB based upon preliminary photos. photo added to sharepoint. update column AB &amp; sharepoint if needed. 4/20/21  Info cnfmd w tman"/>
    <s v="\\fxshare-nas05\quotashare-fs01\ESA\5 - Ignition Tracking\2021_Ignition_QC_Folders\20210119_nan_nan_nan_6744633391"/>
    <s v=" "/>
    <m/>
    <m/>
    <m/>
    <m/>
    <m/>
    <s v="Not In Scope"/>
    <m/>
    <m/>
    <m/>
    <m/>
    <n v="44061"/>
    <s v="Weather - High Winds"/>
    <s v="Conductor"/>
    <m/>
    <m/>
    <m/>
    <m/>
    <m/>
    <m/>
    <m/>
    <m/>
    <m/>
    <m/>
    <m/>
    <m/>
    <m/>
    <m/>
    <m/>
    <m/>
    <m/>
    <m/>
    <m/>
    <m/>
    <m/>
    <m/>
    <m/>
    <m/>
    <m/>
    <m/>
    <m/>
    <m/>
    <m/>
    <m/>
    <m/>
    <m/>
    <m/>
    <m/>
    <m/>
    <m/>
    <m/>
    <m/>
    <m/>
    <s v=" "/>
    <x v="334"/>
    <s v="17:02:00"/>
    <m/>
    <m/>
    <s v="FAS"/>
    <s v="N"/>
    <s v="N"/>
    <m/>
    <m/>
    <m/>
    <n v="6744633391"/>
    <m/>
    <m/>
    <m/>
    <s v="PG&amp;E_61_IGNITION_20210119_2.jpg"/>
    <s v=" "/>
    <x v="1"/>
    <x v="0"/>
    <s v="Y"/>
    <s v="Y"/>
    <s v="N"/>
    <s v="On January 19, 2021 at 1916 hours, PG&amp;E Troublemen was dispatched to the LAMONT 1106-12kV Distribution Circuit on Myrtle Ave in Lamont. Initial analysis per fire department,  the service going to front house rubbed against a vent on roof of rear house causing a structure fire. This incident was also part of a wind event. The Lamont Fire Department extinguished the fire.  This information is preliminary (Add FR)"/>
    <s v="PG&amp;E"/>
    <s v="Building"/>
    <m/>
    <s v="D"/>
    <s v="D"/>
    <s v="&lt;0.25"/>
    <m/>
    <m/>
    <m/>
    <m/>
    <m/>
    <s v="Equipment - PG&amp;E"/>
    <s v="All types of equipment / facility failure"/>
    <s v="Conductor failure-all"/>
    <s v="N"/>
    <s v="Overhead"/>
    <x v="3"/>
    <s v="Service Drop"/>
    <s v="Conductor, Overhead, Service, Service Drop"/>
    <n v="100231360"/>
    <s v=" "/>
    <x v="0"/>
    <n v="35.266972000000003"/>
    <n v="-118.91088999999999"/>
    <s v="Kern"/>
    <s v="LAMONT 1106"/>
    <s v="0-750"/>
    <m/>
    <x v="0"/>
    <s v="Lamont County FD"/>
    <s v="Urban"/>
    <m/>
    <m/>
    <s v="N"/>
    <m/>
    <m/>
    <m/>
    <m/>
    <s v="N"/>
    <s v="N"/>
    <m/>
    <m/>
    <s v="2021-01-22"/>
    <m/>
    <m/>
    <m/>
    <m/>
    <m/>
    <m/>
    <m/>
    <m/>
    <m/>
    <m/>
    <m/>
    <m/>
    <m/>
    <m/>
    <m/>
    <m/>
    <m/>
    <m/>
    <m/>
    <s v="  "/>
    <s v="KERN"/>
    <s v="BAKERSFIELD 12"/>
    <s v="17:02"/>
    <n v="44215"/>
    <m/>
    <n v="6744633391"/>
    <n v="9708"/>
    <s v="1/2 MYRTLE AVE"/>
    <s v="LAMONT"/>
    <n v="35.266812999999999"/>
    <n v="-118.910656"/>
    <s v="K1TSCSH"/>
    <s v="SALYERS, SCOTT"/>
    <n v="253911106"/>
    <s v="20210119 18:59"/>
    <n v="1123"/>
    <m/>
    <s v="per F.D. the service going to front house 9708 rubbed against a vent on roof of rear house 9708 1/2 causing a structure fire. FO ID # 6748390619. pictures taken service saved. "/>
    <s v="Y"/>
    <n v="6"/>
    <s v="\\fxshare-nas05\quotashare-fs01\ESA\5 - Ignition Tracking\Fire_Tab_Attachment_Files"/>
    <m/>
    <n v="35.266972000000003"/>
    <n v="-118.91088999999999"/>
    <m/>
    <s v="lamont county fire"/>
    <m/>
    <s v="N"/>
    <s v="Y"/>
    <s v="Y"/>
    <s v="Storm Wind"/>
    <m/>
    <s v="Structures"/>
    <m/>
    <s v="Strong"/>
    <m/>
    <s v="3rd Party"/>
    <m/>
    <s v="Structure Only"/>
    <m/>
    <s v="Fire Dept"/>
    <m/>
    <s v="Overhead"/>
    <m/>
    <s v="Y"/>
    <s v="service saved"/>
    <s v="PG&amp;E Employee"/>
    <m/>
    <m/>
    <m/>
    <m/>
    <s v="  "/>
    <m/>
    <m/>
    <m/>
    <m/>
    <m/>
    <m/>
    <m/>
    <m/>
    <m/>
    <m/>
    <m/>
    <m/>
    <m/>
    <m/>
    <m/>
    <m/>
    <m/>
    <m/>
    <m/>
    <m/>
    <m/>
    <m/>
    <m/>
    <m/>
    <m/>
    <m/>
    <m/>
    <m/>
    <m/>
    <m/>
    <m/>
    <m/>
    <m/>
    <m/>
    <m/>
    <m/>
    <m/>
    <m/>
    <m/>
    <m/>
    <m/>
    <m/>
    <m/>
    <m/>
    <m/>
    <m/>
    <m/>
  </r>
  <r>
    <n v="60"/>
    <s v="CFMD"/>
    <s v="3 - QC Complete"/>
    <n v="44313"/>
    <n v="44617"/>
    <s v="A pole fire occurred due to a crossarm that was found broken with conductor hanging from loose insulator. Cause of this failure is unknown at this time. The ensuing fire was limited to PG&amp;E assets.   3/30 photos from tman - few more details  "/>
    <s v="\\fxshare-nas05\quotashare-fs01\ESA\5 - Ignition Tracking\2021_Ignition_QC_Folders\20210119_1217179_21-0010845_nan_T005172604"/>
    <s v=" "/>
    <m/>
    <s v="CFMD"/>
    <s v="Create Time, Outage Time, Lat/Long"/>
    <n v="44313"/>
    <m/>
    <s v="Not In Scope"/>
    <m/>
    <m/>
    <m/>
    <m/>
    <m/>
    <m/>
    <m/>
    <m/>
    <m/>
    <m/>
    <m/>
    <m/>
    <m/>
    <n v="43921"/>
    <n v="44256"/>
    <m/>
    <s v="No dates or work listed"/>
    <s v="N"/>
    <m/>
    <m/>
    <m/>
    <s v="N"/>
    <m/>
    <s v="Fire Incident Report"/>
    <m/>
    <m/>
    <m/>
    <m/>
    <m/>
    <m/>
    <m/>
    <m/>
    <s v="N"/>
    <m/>
    <m/>
    <m/>
    <m/>
    <m/>
    <m/>
    <m/>
    <m/>
    <m/>
    <m/>
    <m/>
    <m/>
    <m/>
    <s v=" "/>
    <x v="334"/>
    <s v="13:29:00"/>
    <n v="44215"/>
    <s v="13:55:00"/>
    <s v="FAS"/>
    <s v="N"/>
    <s v="N"/>
    <n v="1217179"/>
    <s v="21-0010845"/>
    <m/>
    <s v="T005172604"/>
    <n v="120446984"/>
    <m/>
    <m/>
    <m/>
    <s v=" "/>
    <x v="0"/>
    <x v="0"/>
    <s v="N"/>
    <s v="N"/>
    <s v="N"/>
    <s v="On January 19, 2021 at approximately 1355 hours, a PG&amp;E Troublemen was dispatched to the Columbus 1103-12kV Distribution Circuit on Dartmouth Ave in Bakersfield. Initial analysis indicates a crossarm was found broken with a conductor hanging from a loose insulator causing a small pole fire. The cause of this equipment failure is unknown at this time. The ensuing fire was limited to PG&amp;E assets. This incident took place during a wind event.  The crew replaced the burnt equipment on January 19, 2021. This information is preliminary."/>
    <s v="PG&amp;E"/>
    <s v="Other"/>
    <s v="pole"/>
    <s v="D"/>
    <s v="D"/>
    <s v="&lt;0.25"/>
    <m/>
    <m/>
    <m/>
    <m/>
    <m/>
    <s v="Equipment - PG&amp;E"/>
    <s v="All types of equipment / facility failure"/>
    <s v="Crossarm failure"/>
    <s v="N"/>
    <s v="Overhead"/>
    <x v="0"/>
    <s v="Crossarm"/>
    <s v="Crossarm, Insulator"/>
    <s v="100161296/14384"/>
    <s v=" "/>
    <x v="0"/>
    <n v="35.398077000000001"/>
    <n v="-118.979416"/>
    <s v="Kern"/>
    <s v="BAKERSFIELD 1116"/>
    <n v="12000"/>
    <m/>
    <x v="0"/>
    <s v="Self Extinguished"/>
    <s v="Urban"/>
    <m/>
    <m/>
    <s v="N"/>
    <m/>
    <m/>
    <m/>
    <m/>
    <s v="N"/>
    <s v="N"/>
    <m/>
    <m/>
    <s v="2021-01-22"/>
    <m/>
    <m/>
    <m/>
    <m/>
    <m/>
    <m/>
    <m/>
    <m/>
    <m/>
    <m/>
    <m/>
    <m/>
    <m/>
    <m/>
    <m/>
    <m/>
    <m/>
    <m/>
    <m/>
    <s v="  "/>
    <s v="KERN"/>
    <s v="BAKERSFIELD 03"/>
    <s v="13:29"/>
    <n v="44215"/>
    <n v="1217179"/>
    <s v="T005172604"/>
    <n v="2717"/>
    <s v="DARTMOUTH ST"/>
    <s v="BAKERSFIELD"/>
    <n v="35.397449999999999"/>
    <n v="-118.97911000000001"/>
    <s v="K1TJ8M6"/>
    <s v="MASON, JOSHUA"/>
    <n v="253371116"/>
    <s v="20210119 14:24"/>
    <n v="9002"/>
    <m/>
    <s v="2 EC TAGS CREATED FOR CREW TO WORK 2 LOCATIONS ON DARTMOUTH IN ALLEY, BOTH BT ACCESSABLE, FUSES OPENED AND TAGGED MOL FOR CREW. "/>
    <s v="Y"/>
    <m/>
    <m/>
    <m/>
    <n v="35.401055999999997"/>
    <n v="-118.979203"/>
    <m/>
    <m/>
    <m/>
    <s v="N"/>
    <s v="Y"/>
    <m/>
    <s v="Clear"/>
    <m/>
    <s v="PG&amp;E Only"/>
    <m/>
    <s v="Gusty"/>
    <m/>
    <s v="Unknown"/>
    <m/>
    <s v="Structure Only"/>
    <m/>
    <s v="Self Extinguished"/>
    <m/>
    <s v="Overhead"/>
    <m/>
    <s v="N"/>
    <m/>
    <m/>
    <m/>
    <s v="OVERHEAD"/>
    <s v="CROSSARM, WOOD"/>
    <s v="N"/>
    <s v="  "/>
    <s v="Unplanned"/>
    <s v="Kern"/>
    <s v="Kern"/>
    <s v="253951103, COLUMBUS-1103"/>
    <s v="21-0010845"/>
    <s v="Unplanned"/>
    <s v="Clear;32-90 F"/>
    <s v="48"/>
    <s v="11952"/>
    <s v="NO"/>
    <s v="Force Out"/>
    <s v="Sustained"/>
    <s v="No"/>
    <s v="14384"/>
    <s v="OH"/>
    <s v="Fuse"/>
    <s v="1217179"/>
    <s v="Crossarm, Wood, Broken, wire on object"/>
    <m/>
    <s v="01/19/21 15:13"/>
    <m/>
    <s v="COR OF COLUMBUS &amp; DARTMOUTH"/>
    <s v="4TH P N/OF 14384"/>
    <m/>
    <m/>
    <m/>
    <s v="No"/>
    <s v="Equipment Failure/Involved, Overhead"/>
    <m/>
    <s v="No"/>
    <m/>
    <m/>
    <s v="TMR8"/>
    <s v="Distribution Circuit"/>
    <s v="TMR8"/>
    <s v="01/19/21 13:55"/>
    <s v="Not Required"/>
    <s v="01/19/21 18:04"/>
    <m/>
    <s v="No"/>
    <s v="1594694"/>
    <s v="21-0010845"/>
    <m/>
    <m/>
    <m/>
    <m/>
    <m/>
  </r>
  <r>
    <n v="59"/>
    <s v="S7RM"/>
    <s v="3 - QC Complete"/>
    <n v="44294"/>
    <n v="44617"/>
    <s v="Two poles broke near the base and brought down all three phases of primary overhead conductors to ground, resulting in an ignition. The ensuing fire was 10-100 acres in size. Note: This is a 400' span of 3/0 primary. 3/25 KRJ7- added photo at column AB based upon preliminary photos. photo added to sharepoint. update column AB &amp; sharepoint if needed."/>
    <s v="\\fxshare-nas05\quotashare-fs01\ESA\5 - Ignition Tracking\2021_Ignition_QC_Folders\20210119_1217092_nan_nan_T005172447"/>
    <s v=" "/>
    <m/>
    <m/>
    <m/>
    <m/>
    <m/>
    <s v="Not In Scope"/>
    <m/>
    <m/>
    <m/>
    <m/>
    <m/>
    <m/>
    <m/>
    <m/>
    <m/>
    <m/>
    <m/>
    <m/>
    <m/>
    <n v="43915"/>
    <n v="44256"/>
    <m/>
    <m/>
    <s v="N"/>
    <m/>
    <m/>
    <m/>
    <s v="Y"/>
    <s v="2 Adjacent Pine trees-P1"/>
    <s v="Fire Incident Report"/>
    <m/>
    <m/>
    <m/>
    <m/>
    <m/>
    <m/>
    <m/>
    <m/>
    <m/>
    <m/>
    <m/>
    <m/>
    <m/>
    <m/>
    <m/>
    <m/>
    <m/>
    <m/>
    <m/>
    <m/>
    <m/>
    <m/>
    <s v=" "/>
    <x v="334"/>
    <s v="12:54:00"/>
    <n v="44215"/>
    <s v="14:03:00"/>
    <s v="FAS"/>
    <s v="N"/>
    <s v="N"/>
    <s v="1217092, 1217328"/>
    <s v="21-0010873"/>
    <m/>
    <s v="T005172447"/>
    <n v="120447917"/>
    <m/>
    <m/>
    <s v="PG&amp;E_59_IGNITION_20210119_1.JPG"/>
    <s v=" "/>
    <x v="1"/>
    <x v="0"/>
    <s v="Y"/>
    <s v="Y"/>
    <s v="N"/>
    <s v="On January 19th, 2021 at 12:53 hrs. PG &amp; E began receiving calls for reports of a vegetation fire near the Wind Wolves Preserve and the Maricopa Highway 166 in the City of Frazier Park in Kern County. At the time of this incident, winds were gusting up to 50 mph in the area.   Initial analysis indicates that two PG&amp; E poles broke near their base and  brought all 3 phases of primary overhead conductors down to the ground which resulted in an ignition.   This incident occurred on both the Lakeview 1103 and 1107 12KV distribution circuits  and the Midway-Wheeler Ridge #1 and #2 -230KV circuits in a Tier 1 fire hazard area.  This incident was called the &quot;Wolf&quot; fire and both Kern County Fire Department and CAL Fire responded to and extinguished the fire.   Initial reports on fire size were 100 acres but size was increased in acreage to approximately 685 acres total due to a firing out operation which was used to help control the fire.  A PG &amp; E troubleman responded to the incident on 1/19/2021 however due to high winds &amp; fire suppresion activity in the area, he was unable to complete the repairs until 1/20/2021.  The PG &amp; E  Troubleman  replaced  poles, crossarms, conductors &amp; insulators to prevent future reoccurances of this type of incident.  All information is preliminary.  "/>
    <s v="PG&amp;E"/>
    <s v="Vegetation"/>
    <m/>
    <s v="D"/>
    <s v="D"/>
    <s v="300-999"/>
    <s v="685 acres"/>
    <m/>
    <s v="None per Kern FD"/>
    <m/>
    <s v="None per Kern FD"/>
    <s v="Equipment - PG&amp;E"/>
    <s v="Weather"/>
    <s v="Weather - High Winds"/>
    <s v="Y"/>
    <s v="Overhead"/>
    <x v="0"/>
    <s v="Conductor - Primary"/>
    <s v="Poles, crossarms, insulators,Circuits ID: 253411103,253411107"/>
    <n v="100196391"/>
    <s v=" "/>
    <x v="0"/>
    <n v="34.994"/>
    <n v="-119.18274"/>
    <s v="Kern"/>
    <s v="LAKEVIEW 1103 "/>
    <n v="12000"/>
    <m/>
    <x v="0"/>
    <s v="Kern County FD"/>
    <s v="Herbaceous"/>
    <m/>
    <m/>
    <s v="N"/>
    <m/>
    <s v="Wolf"/>
    <m/>
    <m/>
    <s v="N"/>
    <s v="N"/>
    <m/>
    <m/>
    <s v="2021-01-22"/>
    <m/>
    <m/>
    <m/>
    <m/>
    <m/>
    <m/>
    <m/>
    <m/>
    <m/>
    <m/>
    <m/>
    <m/>
    <m/>
    <m/>
    <m/>
    <m/>
    <m/>
    <m/>
    <m/>
    <s v="  "/>
    <s v="KERN"/>
    <s v="BAKERSFIELD 12"/>
    <s v="12:54"/>
    <n v="44215"/>
    <n v="1217092"/>
    <s v="T005172447"/>
    <n v="16019"/>
    <s v="MARICOPA HWY"/>
    <s v="BAKERSFIELD"/>
    <n v="34.993940000000002"/>
    <n v="-119.18274"/>
    <s v="K1TCAE2"/>
    <s v="EDWARDS, COY"/>
    <n v="253411107"/>
    <s v="20210119 17:09"/>
    <n v="9260"/>
    <m/>
    <s v="FOUND #2 &amp; # 3 OF 3 BLOWN DUE TO HIGH WINDS, OPEN #1 TAG MOL"/>
    <s v="Y"/>
    <n v="5"/>
    <s v="\\fxshare-nas05\quotashare-fs01\ESA\5 - Ignition Tracking\Fire_Tab_Attachment_Files"/>
    <s v="35.0088717,-119.1335967,291.500000,3D"/>
    <m/>
    <m/>
    <m/>
    <s v="COUNTY STA 55/22"/>
    <m/>
    <s v="Y"/>
    <s v="Y"/>
    <m/>
    <s v="Storm Wind"/>
    <m/>
    <s v="State Forest"/>
    <m/>
    <s v="Strong"/>
    <m/>
    <s v="PG&amp;E Equipment"/>
    <m/>
    <s v="685 acres"/>
    <m/>
    <s v="Kern County"/>
    <m/>
    <s v="Overhead"/>
    <m/>
    <s v="N"/>
    <s v="pictures"/>
    <m/>
    <m/>
    <s v="OVERHEAD"/>
    <s v="POLE-WOOD"/>
    <s v="N"/>
    <s v="  "/>
    <s v="Unplanned"/>
    <s v="Kern"/>
    <s v="Kern"/>
    <n v="2.5341110325341101E+17"/>
    <s v="21_0010873"/>
    <s v="Unplanned"/>
    <s v="Clear;32_90"/>
    <n v="4116"/>
    <m/>
    <m/>
    <s v="Line to Ground"/>
    <s v="Sustained"/>
    <s v="No"/>
    <n v="14226"/>
    <s v="OH"/>
    <s v="Fuse"/>
    <n v="12173281217092"/>
    <s v="Pole-wood broken, wire on ground"/>
    <m/>
    <m/>
    <m/>
    <s v="3 miles uphill from pumping station"/>
    <s v="Edwards,C_1908_661_342_0811"/>
    <m/>
    <m/>
    <m/>
    <m/>
    <s v="Environmental/external, fire Forest/grass"/>
    <s v="Fire activity "/>
    <s v="No"/>
    <m/>
    <m/>
    <s v="TMR8"/>
    <s v="Distribution Circuit"/>
    <s v="SMBATCH_FO"/>
    <n v="44215.585416666669"/>
    <s v="Not Required"/>
    <n v="44216.538194444453"/>
    <m/>
    <m/>
    <m/>
    <s v="21_0010873"/>
    <m/>
    <m/>
    <m/>
    <m/>
    <m/>
  </r>
  <r>
    <n v="58"/>
    <s v="KRJ7"/>
    <s v="3 - QC Complete"/>
    <n v="44580"/>
    <n v="44617"/>
    <s v="Initial EIR: EI210119B - Aptos - Media Summary: On January 19, 2021, PG&amp;E observed wires down near Freedom Blvd, north of Pleasant Valley Road in Aptos. The wires down were in the area of the Freedom Fire which started earlier in the day and as reported by CAL FIRE was approximately 40 acres and has been fully contained.  PG&amp;E later became aware that CAL FIRE was investigating the wires down as a potential origin of the Freedom Fire. PG&amp;E is reporting this incident under the Media CPUC incident reporting criteria due to public attention into the Freedom Fire. PG&amp;E is not aware of any injuries, fatalities, or property damage exceeding $50,000 related to the Freedom Fire. This information is preliminary. A tree fell through overhead primary lines, resulting in wires down and an ignition. The ensuing fire was 10 - 100 acres in size. EII LEAD: LOGAN MONROE/ERIC TRAVALE, fire report requested multiple times in 2021."/>
    <s v="\\fxshare-nas05\quotashare-fs01\ESA\5 - Ignition Tracking\2021_Ignition_QC_Folders\20210119_1217517_21-0010951_nan_T005172263"/>
    <s v=" "/>
    <m/>
    <s v="KRJ7"/>
    <s v="Outage time, Lat/Long, Suppressing Agency"/>
    <m/>
    <s v="MT1Y (Exponent)"/>
    <s v="Complete"/>
    <s v="Not Required"/>
    <m/>
    <m/>
    <s v="Not Required"/>
    <m/>
    <m/>
    <m/>
    <m/>
    <m/>
    <m/>
    <m/>
    <s v="Complete"/>
    <s v="Codominant Top/Stem"/>
    <m/>
    <m/>
    <m/>
    <m/>
    <m/>
    <m/>
    <m/>
    <m/>
    <m/>
    <m/>
    <m/>
    <m/>
    <m/>
    <m/>
    <m/>
    <n v="44414"/>
    <n v="44480"/>
    <n v="44480"/>
    <n v="67"/>
    <s v="Y"/>
    <n v="44197"/>
    <m/>
    <s v="CAL FIRE"/>
    <s v="On-line Portal"/>
    <s v="EII Lead Logan Monroe requested fire report in Jan 2021, EII Lead changed to Eric Travale; report re-requested on 8/3/21 and denied report, KRJ7- requested via portal on 1/10/22 R002943-011022 "/>
    <m/>
    <m/>
    <m/>
    <m/>
    <m/>
    <m/>
    <m/>
    <m/>
    <s v=" "/>
    <x v="334"/>
    <s v="12:18:00"/>
    <n v="44215"/>
    <s v="07:43:00"/>
    <s v="FAS"/>
    <s v="N"/>
    <s v="N"/>
    <n v="1217517"/>
    <s v="21-0010951"/>
    <m/>
    <s v="T005172263"/>
    <n v="120447914"/>
    <m/>
    <s v="EI210119B"/>
    <s v="PG&amp;E_58_IGNITION_20210119_5.jpg"/>
    <s v=" "/>
    <x v="1"/>
    <x v="0"/>
    <s v="Y"/>
    <s v="Y"/>
    <s v="N"/>
    <s v="On January 19, 2021 at 12:18 hours, a PG&amp;E Troubleman was dispatched to the Rob Roy 2104 12kV Distribution Circuit in the vicinity of Freedom Blvd and Pleasant Valley Rd, Aptos in response to a wire down outage. Initial analysis indicates high winds and vegetation contact caused the ignition. An approximately 100' tall green Monterey Pine failed approximately 20' from the ground and fell mid-span though single phase primary conductor. The ensuing fire was approximately 37 acres in size and the fire was suppressed by Cal Fire. PG&amp;E Hired Contract Crew repaired the damaged conductor on January 20, 2021. This incident was reported to the CPUC on January 20, 2021 under the media criterion. The information is preliminary, further investigation being performed by Electric Incident Investigations. Reference EI210119B.  PG&amp;E requested an incident fire report from CalFire, still awaiting a response."/>
    <s v="PG&amp;E"/>
    <s v="Vegetation"/>
    <m/>
    <s v="D"/>
    <s v="D"/>
    <s v="10-99"/>
    <s v="37 acres"/>
    <m/>
    <m/>
    <m/>
    <m/>
    <s v="Vegetation"/>
    <s v="Contact from object"/>
    <s v="Weather - High Winds"/>
    <s v="N"/>
    <s v="Overhead"/>
    <x v="0"/>
    <s v="Conductor - Primary"/>
    <s v="Conductor - Primary, Crossarm"/>
    <s v="101798631, 103828764"/>
    <s v=" "/>
    <x v="1"/>
    <n v="36.979751999999998"/>
    <n v="-121.8311114"/>
    <s v="Santa Cruz"/>
    <s v="ROB ROY 2104"/>
    <n v="21000"/>
    <s v="ROB ROY 210410960"/>
    <x v="1"/>
    <s v="Cal Fire"/>
    <s v="Herbaceous"/>
    <s v="Timber fuel model"/>
    <m/>
    <s v="N"/>
    <m/>
    <s v="Freedom BLVD"/>
    <n v="500"/>
    <s v="R2"/>
    <s v="N"/>
    <s v="N"/>
    <m/>
    <m/>
    <s v="2021-01-22"/>
    <m/>
    <m/>
    <m/>
    <m/>
    <m/>
    <m/>
    <m/>
    <m/>
    <m/>
    <m/>
    <m/>
    <m/>
    <m/>
    <m/>
    <m/>
    <m/>
    <m/>
    <m/>
    <m/>
    <s v="  "/>
    <s v="CENTRAL COAST"/>
    <s v="SANTA CRUZ 01"/>
    <s v="12:18"/>
    <n v="44215"/>
    <n v="1217517"/>
    <s v="T005172263"/>
    <n v="4607"/>
    <s v="FREEDOM BLVD"/>
    <s v="APTOS"/>
    <n v="36.978830000000002"/>
    <n v="-121.8319"/>
    <s v="C5TMRCF"/>
    <s v="CRIVELLO, MIKE"/>
    <n v="83692104"/>
    <s v="20210119 17:30"/>
    <n v="9190"/>
    <m/>
    <s v="tree though lines  last span tree through lines"/>
    <s v="Y"/>
    <m/>
    <m/>
    <m/>
    <n v="36.978830000000002"/>
    <n v="-121.8319"/>
    <s v="fire dept still on site"/>
    <s v="county fire"/>
    <m/>
    <s v="Y"/>
    <s v="N"/>
    <m/>
    <s v="Storm Wind"/>
    <m/>
    <s v="Private Land"/>
    <m/>
    <s v="Strong"/>
    <m/>
    <s v="Vegetation"/>
    <m/>
    <s v="10 - 100 Acres"/>
    <m/>
    <s v="Fire Dept"/>
    <s v="all county fire dept out here"/>
    <s v="Overhead"/>
    <m/>
    <s v="Y"/>
    <s v="pictures"/>
    <s v="PG&amp;E Employee"/>
    <s v="crivello MRCF"/>
    <s v="TREE-FELL INTO LINE"/>
    <s v="CONDUCTOR, OVERHEAD"/>
    <s v="N"/>
    <s v="  "/>
    <s v="Unplanned"/>
    <s v="Central Coast"/>
    <s v="Coast"/>
    <s v="083692104, ROB ROY-2104"/>
    <s v="21-0010951"/>
    <s v="Unplanned"/>
    <s v="Clear;32-90 F"/>
    <s v="3"/>
    <m/>
    <s v="YES"/>
    <s v="Line to Ground"/>
    <s v="Sustained"/>
    <s v="No"/>
    <s v="9975"/>
    <s v="OH"/>
    <s v="Fuse"/>
    <n v="1217517"/>
    <s v="Conductor, Overhead, Broken, wire on ground"/>
    <m/>
    <m/>
    <m/>
    <s v="Freedom 12 Spans S/O Hames Rd."/>
    <s v="CRIVELLO- 4176 / 831-682-1912: 4607 freedom blvd"/>
    <m/>
    <m/>
    <m/>
    <s v="No"/>
    <s v="Equipment Failure/Involved, Overhead"/>
    <m/>
    <s v="No"/>
    <m/>
    <m/>
    <s v="CXQ5"/>
    <s v="Distribution Circuit"/>
    <s v="C5TMRCF"/>
    <s v="01/19/21 15:18"/>
    <s v="Not Required"/>
    <m/>
    <m/>
    <s v="No"/>
    <n v="1594756"/>
    <s v="21-0010951"/>
    <m/>
    <m/>
    <m/>
    <m/>
    <m/>
  </r>
  <r>
    <n v="57"/>
    <s v="AGFC"/>
    <s v="3 - QC Complete"/>
    <n v="44216"/>
    <n v="44617"/>
    <s v="Structure fire, not attributable to PG&amp;E."/>
    <s v="\\fxshare-nas05\quotashare-fs01\ESA\5 - Ignition Tracking\2021_Ignition_QC_Folders\20210119_nan_nan_nan_9463357269"/>
    <s v=" "/>
    <m/>
    <m/>
    <m/>
    <m/>
    <m/>
    <s v="Not In Scope"/>
    <m/>
    <m/>
    <m/>
    <m/>
    <m/>
    <m/>
    <m/>
    <m/>
    <m/>
    <m/>
    <m/>
    <m/>
    <m/>
    <m/>
    <m/>
    <m/>
    <m/>
    <m/>
    <m/>
    <m/>
    <m/>
    <m/>
    <m/>
    <m/>
    <m/>
    <m/>
    <m/>
    <m/>
    <m/>
    <m/>
    <m/>
    <m/>
    <m/>
    <m/>
    <m/>
    <m/>
    <m/>
    <m/>
    <m/>
    <m/>
    <m/>
    <m/>
    <m/>
    <m/>
    <m/>
    <m/>
    <s v=" "/>
    <x v="334"/>
    <s v="11:57:00"/>
    <m/>
    <m/>
    <s v="FAS"/>
    <s v="N"/>
    <s v="N"/>
    <m/>
    <m/>
    <m/>
    <n v="9463357269"/>
    <m/>
    <m/>
    <m/>
    <m/>
    <s v=" "/>
    <x v="0"/>
    <x v="1"/>
    <s v="N"/>
    <s v="N"/>
    <s v="N"/>
    <s v="Structure fire, not attributable to PG&amp;E."/>
    <s v="Not PG&amp;E"/>
    <s v="Building"/>
    <m/>
    <s v="D"/>
    <m/>
    <s v="Structure-only"/>
    <m/>
    <m/>
    <m/>
    <m/>
    <m/>
    <s v="Other Fire: Non-PG&amp;E related"/>
    <m/>
    <m/>
    <m/>
    <s v="Other (Comments)"/>
    <x v="1"/>
    <m/>
    <m/>
    <m/>
    <s v=" "/>
    <x v="1"/>
    <n v="37.969487000000001"/>
    <n v="-120.287391"/>
    <s v="Tuolumne"/>
    <s v="CURTIS 1705"/>
    <n v="17000"/>
    <m/>
    <x v="1"/>
    <s v="Cal Fire"/>
    <s v="Shrub"/>
    <m/>
    <m/>
    <s v="Y"/>
    <s v="Armario 2012"/>
    <m/>
    <n v="348"/>
    <m/>
    <s v="N"/>
    <s v="N"/>
    <m/>
    <m/>
    <s v="2021-01-22"/>
    <m/>
    <m/>
    <m/>
    <m/>
    <m/>
    <m/>
    <m/>
    <m/>
    <m/>
    <m/>
    <m/>
    <m/>
    <m/>
    <m/>
    <m/>
    <m/>
    <m/>
    <m/>
    <m/>
    <s v="  "/>
    <s v="YOSEMITE"/>
    <s v="SONORA 03"/>
    <s v="11:57"/>
    <n v="44215"/>
    <m/>
    <n v="9463357269"/>
    <n v="14757"/>
    <s v="CURTIS CIR"/>
    <s v="SONORA"/>
    <n v="37.969487000000001"/>
    <n v="-120.287391"/>
    <s v="Y9TPEB9"/>
    <s v="BREAUX, PARIS"/>
    <n v="163351705"/>
    <s v="20210119 13:41"/>
    <n v="1101"/>
    <m/>
    <s v="structure fire- disconnect sevc @ meter for safety- cstmr needs county inspection before reconnect"/>
    <s v="Y"/>
    <m/>
    <m/>
    <m/>
    <n v="37.969487000000001"/>
    <n v="-120.287391"/>
    <s v="incident # CATCU-000935"/>
    <s v="Bill Barteau 209-419-4410"/>
    <m/>
    <s v="N"/>
    <s v="Y"/>
    <s v="N"/>
    <s v="Storm Wind"/>
    <m/>
    <s v="Structures"/>
    <m/>
    <s v="Breezy"/>
    <s v="10-15 mph"/>
    <s v="Other (Comments)"/>
    <s v="suspect flu fire"/>
    <s v="Structure Only"/>
    <m/>
    <s v="Cal Fire"/>
    <m/>
    <s v="Other (Comments)"/>
    <s v="underground service"/>
    <s v="N"/>
    <m/>
    <m/>
    <m/>
    <m/>
    <m/>
    <m/>
    <s v="  "/>
    <m/>
    <m/>
    <m/>
    <m/>
    <m/>
    <m/>
    <m/>
    <m/>
    <m/>
    <m/>
    <m/>
    <m/>
    <m/>
    <m/>
    <m/>
    <m/>
    <m/>
    <m/>
    <m/>
    <m/>
    <m/>
    <m/>
    <m/>
    <m/>
    <m/>
    <m/>
    <m/>
    <m/>
    <m/>
    <m/>
    <m/>
    <m/>
    <m/>
    <m/>
    <m/>
    <m/>
    <m/>
    <m/>
    <m/>
    <m/>
    <m/>
    <m/>
    <m/>
    <m/>
    <m/>
    <m/>
    <m/>
  </r>
  <r>
    <n v="56"/>
    <s v="TLAL"/>
    <s v="3 - QC Complete"/>
    <n v="44298"/>
    <n v="44617"/>
    <s v="Wire slapping into Transmission span guy due to high winds, sparked a small grass fire. The ensuing fire was 3 meters - 0.25 acres in size. OIS: 1216619; ILIS: 21-0010656; FOID: T005171887(JHM4), T005171925 (JJL1); Circuit ID: 183052111, SAP ID: 101901118, 101901117"/>
    <s v="\\fxshare-nas05\quotashare-fs01\ESA\5 - Ignition Tracking\2021_Ignition_QC_Folders\20210119_1216619_21-0010656_nan_T005171887"/>
    <s v=" "/>
    <m/>
    <s v="TLAL"/>
    <s v="Create &amp; Outage Time, Fire Lat &amp; Long Updated; Additional FOID Added"/>
    <n v="44298"/>
    <m/>
    <s v="Not In Scope"/>
    <m/>
    <m/>
    <m/>
    <m/>
    <m/>
    <m/>
    <m/>
    <m/>
    <m/>
    <m/>
    <m/>
    <m/>
    <m/>
    <m/>
    <m/>
    <m/>
    <m/>
    <m/>
    <m/>
    <m/>
    <m/>
    <m/>
    <m/>
    <m/>
    <m/>
    <m/>
    <m/>
    <m/>
    <m/>
    <m/>
    <m/>
    <m/>
    <m/>
    <m/>
    <m/>
    <m/>
    <m/>
    <m/>
    <m/>
    <m/>
    <m/>
    <m/>
    <m/>
    <m/>
    <m/>
    <m/>
    <s v=" "/>
    <x v="334"/>
    <s v="11:12:00"/>
    <n v="44215"/>
    <s v="11:06:00"/>
    <s v="FAS"/>
    <s v="N"/>
    <s v="N"/>
    <n v="1216619"/>
    <s v="21-0010656"/>
    <m/>
    <s v="T005171887"/>
    <m/>
    <s v="118484985, 118484984"/>
    <m/>
    <s v="PG&amp;E_56_IGNITION_20210119_2.jpg"/>
    <s v=" "/>
    <x v="1"/>
    <x v="0"/>
    <s v="Y"/>
    <s v="Y"/>
    <s v="N"/>
    <s v="On January 19, 2021 at 1132 hours, a PG&amp;E Troublemen patrolled the  Templeton 2111 21kV Distribution Circuit number 183052111, in the State Responsibility area near the corner of Templeton and El Pomar Road in Templeton. They observed an overhead slack span 715A conductor slapping into the transmission guy wire two north of the switch 96431 in the high wind gusts, which resulted in a hot rope condition with arcing and a small grass fire. Initial analysis indicates the ignition was caused by overhead equipment failure. The Templeton Fire Department responded to and extinguished the fire. The 35-minute outage affected 2,490 customers. Our General Construction crew adjusted the sag and moved the phase to provide more clearance. All the repairs were completed and the line was returned to service on January 19, 2021. This information is preliminary."/>
    <s v="PG&amp;E"/>
    <s v="Vegetation"/>
    <m/>
    <s v="D"/>
    <s v="D"/>
    <s v="&lt;0.25"/>
    <m/>
    <m/>
    <m/>
    <m/>
    <m/>
    <s v="Equipment - PG&amp;E"/>
    <s v="Weather"/>
    <s v="Wire-to-wire contact"/>
    <s v="Y"/>
    <s v="Overhead"/>
    <x v="0"/>
    <s v="Conductor - Primary"/>
    <s v="Conductors"/>
    <s v="101901118, 101901117"/>
    <s v=" "/>
    <x v="0"/>
    <n v="35.542990297199999"/>
    <n v="-120.70289221359999"/>
    <s v="San Luis Obispo"/>
    <s v="TEMPLETON 2111"/>
    <n v="21000"/>
    <m/>
    <x v="0"/>
    <s v="Templeton FD"/>
    <s v="Herbaceous"/>
    <m/>
    <m/>
    <s v="N"/>
    <m/>
    <s v="Pomar"/>
    <m/>
    <m/>
    <s v="N"/>
    <s v="N"/>
    <m/>
    <m/>
    <s v="2021-01-22"/>
    <m/>
    <m/>
    <m/>
    <m/>
    <m/>
    <m/>
    <m/>
    <m/>
    <m/>
    <m/>
    <m/>
    <m/>
    <m/>
    <m/>
    <m/>
    <m/>
    <m/>
    <m/>
    <m/>
    <s v="  "/>
    <s v="LOS PADRES"/>
    <s v="TEMPLETON 02"/>
    <s v="11:13"/>
    <n v="44215"/>
    <n v="1216619"/>
    <s v="T005171887"/>
    <n v="75"/>
    <s v="MAIN ST #A"/>
    <s v="TEMPLETON"/>
    <n v="35.555019999999999"/>
    <n v="-120.68039"/>
    <s v="L3TJHM4"/>
    <s v="MCKELL, JAMES"/>
    <n v="18305"/>
    <s v="20210119 14:38"/>
    <n v="9002"/>
    <n v="1"/>
    <s v="Wire slapping into Transmission span guy/ Adjust sag move phase to more clearance/ HIGH WIND GUSTS"/>
    <s v="Y"/>
    <n v="3"/>
    <s v="\\fxshare-nas05\quotashare-fs01\ESA\5 - Ignition Tracking\Fire_Tab_Attachment_Files"/>
    <s v="35.5405783,-120.7159183,251.400000,3D"/>
    <m/>
    <m/>
    <m/>
    <s v="Fire Dept"/>
    <m/>
    <s v="N"/>
    <s v="Y"/>
    <m/>
    <s v="Storm Wind"/>
    <m/>
    <s v="Private Land"/>
    <m/>
    <s v="Strong"/>
    <s v="High Gusting Winds"/>
    <s v="PG&amp;E Equipment"/>
    <s v="conductor contacting Transmission span guy"/>
    <s v="3 meters - 0.25 Acres"/>
    <m/>
    <s v="Fire Dept"/>
    <m/>
    <s v="Overhead"/>
    <s v="flat slack span construction"/>
    <s v="Y"/>
    <s v="photos taken"/>
    <s v="PG&amp;E Employee"/>
    <s v="T-Man"/>
    <s v="OVERHEAD"/>
    <s v="CONDUCTOR, OVERHEAD"/>
    <s v="N"/>
    <s v="  "/>
    <s v="Unplanned"/>
    <s v="Los Padres"/>
    <s v="Templeton"/>
    <s v="183052111, TEMPLETON-2111"/>
    <s v="21-0010656"/>
    <s v="Unplanned"/>
    <s v="Clear;32-90F"/>
    <s v="2490"/>
    <n v="86962"/>
    <s v="NO"/>
    <s v="Line to Line"/>
    <s v="Sustained"/>
    <s v="No"/>
    <s v="2111/2"/>
    <s v="OH"/>
    <s v="Circuit Breaker"/>
    <n v="1216619"/>
    <s v="Conductor, Overhead, Together"/>
    <s v="AC TIME"/>
    <m/>
    <m/>
    <s v="TEMPLETON SUB"/>
    <s v="2 N/OF 96431"/>
    <s v="T1505 COIS TWD EOL OPEN|SC S16 OPEN|JUMPER-68973 OPEN"/>
    <m/>
    <m/>
    <s v="No"/>
    <s v="Equipment Failure/Involved, Overhead"/>
    <m/>
    <s v="No"/>
    <n v="1"/>
    <n v="76"/>
    <s v="K1W5"/>
    <s v="Distribution Circuit"/>
    <s v="K1W5"/>
    <s v="01/19/21 11:06"/>
    <s v="K1W5"/>
    <s v="01/19/21 13:42"/>
    <s v="01/19/21 14:15"/>
    <s v="No"/>
    <n v="1594554"/>
    <s v="21-0010656"/>
    <m/>
    <m/>
    <m/>
    <m/>
    <m/>
  </r>
  <r>
    <n v="55"/>
    <s v="TLAL"/>
    <s v="3 - QC Complete"/>
    <n v="44620"/>
    <n v="44620"/>
    <s v="A tree fell through all three phases of overhead primary conductors, resulting in wires down and an ignition. The ensuing fire was 0.25 - 10 acres in size."/>
    <s v="\\fxshare-nas05\quotashare-fs01\ESA\5 - Ignition Tracking\2021_Ignition_QC_Folders\20210119_1216509_nan_nan_T005171744"/>
    <s v=" "/>
    <m/>
    <s v="TLAL"/>
    <s v="Outage Time &amp; Suspected Initiating Event Updated; Added Additional FOID's, EC Tags"/>
    <m/>
    <s v="s71c"/>
    <s v="Complete"/>
    <s v="Not Required"/>
    <m/>
    <m/>
    <s v="Not Required"/>
    <m/>
    <m/>
    <m/>
    <m/>
    <m/>
    <m/>
    <m/>
    <s v="Complete"/>
    <s v="Codominant Top/Stem"/>
    <m/>
    <m/>
    <m/>
    <m/>
    <m/>
    <m/>
    <m/>
    <m/>
    <m/>
    <m/>
    <m/>
    <m/>
    <m/>
    <m/>
    <m/>
    <n v="44579"/>
    <m/>
    <n v="44620"/>
    <m/>
    <s v="Y"/>
    <n v="44579"/>
    <n v="44579"/>
    <s v="Cal Fire"/>
    <s v="On-line Portal"/>
    <m/>
    <m/>
    <m/>
    <m/>
    <m/>
    <m/>
    <m/>
    <m/>
    <m/>
    <s v=" "/>
    <x v="334"/>
    <s v="10:46:00"/>
    <n v="44215"/>
    <s v="10:11:00"/>
    <s v="FAS"/>
    <s v="N"/>
    <s v="N"/>
    <n v="1216509"/>
    <s v="21-0010790.1"/>
    <m/>
    <s v="T005171744, T005171801, T005172081, T005172175, T005172620"/>
    <s v="120448275, 120447135, 120447131, 120447176"/>
    <m/>
    <m/>
    <s v="PG&amp;E_55_IGNITION_20210119_1.jpg"/>
    <s v=" "/>
    <x v="1"/>
    <x v="0"/>
    <s v="Y"/>
    <s v="Y"/>
    <s v="N"/>
    <s v="On January 19, 2021 at 1108 hours, PG&amp;E Troublemen patrolled the Placerville 2106 21kV Distribution Circuit number 153082106, near 7020 Black Oak Court in Garden Valley (Georgetown). They observed 1000' all three phases of #4 STR CU primary overhead conductor broken on the ground on the load side of cutouts 5837 at one phase source side of cutouts 5837, in addition to four De Auto Clevis CU overhead connectors, three overhead auto CU splices, and a burnt #4 SOL CU jumper. This incident was part of a wind event and reports indicate that area was met with a maximum wind gust of 40.28 mph on the listed date. Initial analysis indicates a 105' living codominant Ponderosa Pine located 40' from the conductors partially failed and broke out at the crotch and fell 20' from the base. The 21&quot; DBH limb fell into the conductors and took them down, which resulted in a small fire and an outage. Cal Fire Garden Valley responded to and extinguished the fire. The 111-minute outage affected 669 customers. All the repairs were completed and the line was returned to service on January 19, 2021. This information is preliminary."/>
    <s v="PG&amp;E"/>
    <s v="Vegetation"/>
    <m/>
    <s v="D"/>
    <s v="D"/>
    <s v="0.26-9.99"/>
    <s v="0.53 acres per Cal Fire"/>
    <m/>
    <m/>
    <m/>
    <m/>
    <s v="Vegetation"/>
    <s v="Contact from object"/>
    <s v="Weather - High Winds"/>
    <s v="Y"/>
    <s v="Overhead"/>
    <x v="0"/>
    <s v="Conductor - Primary"/>
    <s v="Conductors, Connectors, Crossarm, Jumper"/>
    <s v="100110622, 100110621, 100108543, 100038585"/>
    <s v=" "/>
    <x v="1"/>
    <n v="38.857605999999997"/>
    <n v="-120.83790500000001"/>
    <s v="El Dorado"/>
    <s v="PLACERVILLE 2106 "/>
    <n v="21000"/>
    <m/>
    <x v="0"/>
    <s v="Cal Fire, Garden Valley"/>
    <s v="Herbaceous"/>
    <m/>
    <m/>
    <s v="N"/>
    <m/>
    <m/>
    <n v="340"/>
    <s v="R2"/>
    <s v="N"/>
    <s v="N"/>
    <m/>
    <m/>
    <s v="2021-01-22"/>
    <n v="38.858351999999996"/>
    <n v="-120.83841"/>
    <n v="44216"/>
    <s v="BranchFail"/>
    <s v="A green Ponderosa Pine with a codom roughly 50 from base of tree. The codom had a little bit of included bark and then broke out at crotch. The 12&quot; attachment about 55 long facing towards line was the one that split out and fell into lines."/>
    <s v="PINP"/>
    <n v="105"/>
    <n v="39"/>
    <n v="40"/>
    <s v="Slight"/>
    <s v="None"/>
    <s v="N"/>
    <n v="1"/>
    <m/>
    <s v="Hillside"/>
    <s v="A"/>
    <s v="CrossArm"/>
    <s v="BareWire"/>
    <m/>
    <s v="  "/>
    <s v="SIERRA"/>
    <s v="AUBURN 02"/>
    <s v="10:46"/>
    <n v="44215"/>
    <n v="1216509"/>
    <s v="T005171744"/>
    <n v="5060"/>
    <s v="HACKOMILLER RD"/>
    <s v="GARDEN VALLE"/>
    <n v="38.857990000000001"/>
    <n v="-120.83757"/>
    <s v="T1TEMH5"/>
    <s v="HART, EMMETT"/>
    <n v="153082106"/>
    <s v="20210119 16:27"/>
    <n v="9260"/>
    <m/>
    <s v="Tree fell thur line, wire down, sent ec tag"/>
    <s v="Y"/>
    <n v="2"/>
    <s v="\\fxshare-nas05\quotashare-fs01\ESA\5 - Ignition Tracking\Fire_Tab_Attachment_Files"/>
    <s v="38.8580233,-120.8383567,722.700000,3D"/>
    <m/>
    <m/>
    <m/>
    <s v="Cal fire, Garden valley"/>
    <m/>
    <s v="N"/>
    <s v="Y"/>
    <m/>
    <s v="Storm Wind"/>
    <m/>
    <s v="Private Land"/>
    <m/>
    <s v="Gusty"/>
    <m/>
    <s v="Vegetation"/>
    <m/>
    <s v="0.25 - 10 Acres"/>
    <m/>
    <s v="Cal Fire"/>
    <m/>
    <s v="Overhead"/>
    <m/>
    <s v="N"/>
    <m/>
    <m/>
    <m/>
    <s v="TREE-FELL INTO LINE"/>
    <s v="CONDUCTOR, OVERHEAD"/>
    <s v="N"/>
    <s v="  "/>
    <m/>
    <m/>
    <m/>
    <m/>
    <m/>
    <m/>
    <m/>
    <m/>
    <m/>
    <m/>
    <m/>
    <m/>
    <m/>
    <m/>
    <m/>
    <m/>
    <m/>
    <m/>
    <m/>
    <m/>
    <m/>
    <m/>
    <m/>
    <m/>
    <m/>
    <m/>
    <m/>
    <m/>
    <m/>
    <m/>
    <m/>
    <m/>
    <m/>
    <m/>
    <m/>
    <m/>
    <m/>
    <m/>
    <m/>
    <m/>
    <m/>
    <m/>
    <m/>
    <m/>
    <m/>
    <m/>
    <m/>
  </r>
  <r>
    <n v="54"/>
    <s v="TLAL"/>
    <s v="3 - QC Complete"/>
    <n v="44295"/>
    <n v="44617"/>
    <s v="Emailed TMAN a request for pictures on 4/8/21 (1st Req) and 4/9/21 (2nd Req); A tree grew into overhead circuit resulting in wire down and an ignition. The ensuing fire was 1 meter - &lt; 3 meters in size. OIS: 1216260; ILIS: 21-0010681; FOID: T005171676 (D1C3); EC: 120446384; PM: 35225998; Circuit ID: 024040403, SAP ID: 100307931; CGC: 314719339093"/>
    <s v="\\fxshare-nas05\quotashare-fs01\ESA\5 - Ignition Tracking\2021_Ignition_QC_Folders\20210119_1216260_21-0010681_nan_T005171676"/>
    <s v=" "/>
    <m/>
    <s v="TLAL"/>
    <s v="Create &amp; Outage Time, Fire Lat/Long Updated"/>
    <n v="44295"/>
    <m/>
    <s v="Not In Scope"/>
    <m/>
    <m/>
    <m/>
    <m/>
    <m/>
    <m/>
    <m/>
    <m/>
    <m/>
    <m/>
    <m/>
    <m/>
    <m/>
    <n v="43908"/>
    <n v="44256"/>
    <m/>
    <m/>
    <s v="N"/>
    <m/>
    <m/>
    <m/>
    <s v="N"/>
    <m/>
    <s v="Fire Incident Report"/>
    <m/>
    <m/>
    <m/>
    <m/>
    <m/>
    <m/>
    <m/>
    <m/>
    <m/>
    <m/>
    <m/>
    <m/>
    <m/>
    <m/>
    <m/>
    <m/>
    <m/>
    <m/>
    <m/>
    <m/>
    <m/>
    <m/>
    <s v=" "/>
    <x v="334"/>
    <s v="10:34:00"/>
    <n v="44215"/>
    <s v="11:12:00"/>
    <s v="FAS"/>
    <s v="N"/>
    <s v="N"/>
    <n v="1216260"/>
    <s v="21-0010681"/>
    <m/>
    <s v="T005171676"/>
    <n v="120446384"/>
    <m/>
    <m/>
    <s v="NO PHOTO"/>
    <s v=" "/>
    <x v="1"/>
    <x v="0"/>
    <s v="Y"/>
    <s v="Y"/>
    <s v="N"/>
    <s v="On January 19, 2021 at 1058 hours, a PG&amp;E Troubleman patrolled the Beresford 0403 2.4kV Distribution Circuit number 024040403, near the Local Responsibility area of 612 S El Camino Real and in the rear of 545 Capistrano Way, San Mateo, CA. He observed 200' at one-span of 4 ACSR open-wire secondary overhead conductor down on ground and a fire. Initial analysis indicates the fire was caused by a tree that grew into the conductors and overhead equipment failure involvement. This incident was reported as part of a wind storm incident. The San Mateo Fire Department responded to and extinguished the fire. The 503-minute outage affected 59 customers. All the repairs were completed and the line was returned to service on January 19, 2021. This information is preliminary."/>
    <s v="PG&amp;E"/>
    <s v="Vegetation"/>
    <m/>
    <s v="D"/>
    <s v="D"/>
    <s v="&lt;3 meters of linear travel"/>
    <m/>
    <m/>
    <m/>
    <m/>
    <m/>
    <s v="Vegetation"/>
    <s v="Contact from object"/>
    <s v="Veg. contact"/>
    <s v="Y"/>
    <s v="Overhead"/>
    <x v="2"/>
    <s v="Conductor - Open Wire Secondary"/>
    <s v="Conductors"/>
    <n v="100307931"/>
    <s v=" "/>
    <x v="0"/>
    <n v="37.559544289999998"/>
    <n v="-122.32291368"/>
    <s v="San Mateo"/>
    <s v="BERESFORD 0403"/>
    <s v="0-750"/>
    <m/>
    <x v="0"/>
    <s v="San Mateo FD"/>
    <s v="Urban"/>
    <m/>
    <m/>
    <s v="N"/>
    <m/>
    <m/>
    <m/>
    <m/>
    <s v="N"/>
    <s v="N"/>
    <m/>
    <m/>
    <s v="2021-01-22"/>
    <m/>
    <m/>
    <m/>
    <m/>
    <m/>
    <m/>
    <m/>
    <m/>
    <m/>
    <m/>
    <m/>
    <m/>
    <m/>
    <m/>
    <m/>
    <m/>
    <m/>
    <m/>
    <m/>
    <s v="  "/>
    <s v="PENINSULA"/>
    <s v="SAN CARLOS 02"/>
    <s v="10:35"/>
    <n v="44215"/>
    <n v="1216260"/>
    <s v="T005171676"/>
    <n v="612"/>
    <s v="S EL CAMINO REAL APT 5"/>
    <s v="SAN MATEO"/>
    <n v="37.559139999999999"/>
    <n v="-122.32253"/>
    <s v="P1TD1C3"/>
    <s v="CAVANAUGH, DAVE"/>
    <n v="24040403"/>
    <s v="20210119 12:40"/>
    <n v="9002"/>
    <m/>
    <s v="IRO"/>
    <s v="Y"/>
    <n v="7"/>
    <s v="\\fxshare-nas05\quotashare-fs01\ESA\5 - Ignition Tracking\Fire_Tab_Attachment_Files"/>
    <s v="37.5602867,-122.3231933,11.900000,3D"/>
    <m/>
    <m/>
    <m/>
    <s v="SAN MATEO FIRE"/>
    <m/>
    <s v="N"/>
    <s v="Y"/>
    <m/>
    <s v="Clear"/>
    <m/>
    <s v="Private Land"/>
    <m/>
    <s v="Breezy"/>
    <m/>
    <s v="Vegetation"/>
    <m/>
    <s v="1 meter - &lt; 3 meters"/>
    <m/>
    <s v="Fire Dept"/>
    <m/>
    <s v="Overhead"/>
    <m/>
    <s v="Y"/>
    <s v="PHOTOS"/>
    <s v="PG&amp;E Employee"/>
    <m/>
    <s v="TREE-GREW INTO LINE"/>
    <s v="CONDUCTOR, OVERHEAD"/>
    <s v="N"/>
    <s v="  "/>
    <s v="Unplanned"/>
    <s v="Peninsula"/>
    <s v="Belmont"/>
    <s v="024040403, BERESFORD-0403"/>
    <s v="21-0010681"/>
    <s v="Unplanned"/>
    <s v="Clear;32-90 F"/>
    <s v="59"/>
    <n v="31624"/>
    <s v="NO"/>
    <s v="Force Out"/>
    <s v="Sustained"/>
    <s v="No"/>
    <s v="3479"/>
    <s v="OH"/>
    <s v="Fuse"/>
    <n v="1216260"/>
    <s v="Transformer (OH), Burned/flashed"/>
    <m/>
    <s v="01/19/21 13:34"/>
    <m/>
    <s v="NOTRE DAME 2 POLES W/O EL CAMINO REAL SAN MATEO"/>
    <s v="IRO 545 CAPISTRANO WAY "/>
    <m/>
    <s v="TX ON FIRE "/>
    <m/>
    <s v="No"/>
    <s v="Equipment Failure/Involved, Overhead"/>
    <m/>
    <s v="No"/>
    <m/>
    <m/>
    <s v="A5MT"/>
    <s v="Distribution Circuit"/>
    <s v="CXQ5"/>
    <s v="01/19/21 09:55"/>
    <s v="Not Required"/>
    <s v="01/19/21 18:51"/>
    <m/>
    <s v="No"/>
    <n v="1594574"/>
    <s v="21-0010681"/>
    <m/>
    <m/>
    <m/>
    <m/>
    <m/>
  </r>
  <r>
    <n v="53"/>
    <s v="TLAL"/>
    <s v="3 - QC Complete"/>
    <n v="44259"/>
    <n v="44617"/>
    <s v="A tree branch fell onto overhead primary lines, resulting in an ignition. The ensuing fire was 3 meters - 0.25 acres in size. OIS: 1215446; ILIS: 21-0010318; FOID: T005171266; EC: 120445528; PM: 44627304; Circuit ID: 083622103, SAP ID: 101678843; Eqp: Conductor, Transformer, Cutout"/>
    <s v="\\fxshare-nas05\quotashare-fs01\ESA\5 - Ignition Tracking\2021_Ignition_QC_Folders\20210119_1215446_21-0010318_nan_T005171266"/>
    <s v=" "/>
    <m/>
    <s v="TLAL"/>
    <s v="Create Time, Outage Time, Fire Lat/Long, Nominal Voltage Updated, R9MO - Circuit updated from Camp Evers 2103 to Camp Evers 2106"/>
    <m/>
    <s v="r9mo"/>
    <m/>
    <s v="Not Required"/>
    <m/>
    <m/>
    <s v="Not Required"/>
    <m/>
    <m/>
    <m/>
    <m/>
    <m/>
    <m/>
    <m/>
    <s v="Complete"/>
    <s v="Overhang"/>
    <m/>
    <m/>
    <m/>
    <m/>
    <m/>
    <m/>
    <m/>
    <m/>
    <m/>
    <m/>
    <m/>
    <m/>
    <m/>
    <m/>
    <m/>
    <n v="44566"/>
    <m/>
    <n v="44616"/>
    <m/>
    <m/>
    <m/>
    <m/>
    <m/>
    <m/>
    <m/>
    <m/>
    <m/>
    <m/>
    <m/>
    <m/>
    <m/>
    <m/>
    <m/>
    <s v=" "/>
    <x v="334"/>
    <s v="09:18:00"/>
    <n v="44215"/>
    <s v="07:29:00"/>
    <s v="FAS"/>
    <s v="N"/>
    <s v="N"/>
    <n v="1215446"/>
    <s v="21-0010318"/>
    <m/>
    <s v="T005171266"/>
    <n v="120445528"/>
    <m/>
    <m/>
    <s v="PG&amp;E_53_IGNITION_20210119_1.jpg"/>
    <s v=" "/>
    <x v="1"/>
    <x v="0"/>
    <s v="Y"/>
    <s v="Y"/>
    <s v="N"/>
    <s v="On January 19, 2021 at 1118 hours, a PG&amp;E Troubleman patrolled the Camp Evers 2103 12kV Distribution Circuit number 083622103, near 2000 El Rancho Drive in Scotts Valley (Santa Cruz). He observed a branch on the conductor forcing them to connect at the last span from the end of tap line, near the meter 1009535478. Initial analysis indicates a living coastal redwood tree partially failed and a branch fell onto the primary overhead #6 Solid CU conductor, which resulted in an ignition. The Scotts Valley Fire Department responded to and extinguished the 1/5 acre fire. The 6,359-minute outage affected 17 customers. All the repairs were completed and the line was returned to service on January 23, 2021. This information is preliminary."/>
    <s v="PG&amp;E"/>
    <s v="Vegetation"/>
    <m/>
    <s v="D"/>
    <s v="D"/>
    <s v="0.26-9.99"/>
    <s v="1/5 Acre"/>
    <m/>
    <m/>
    <m/>
    <m/>
    <s v="Vegetation"/>
    <s v="Contact from object"/>
    <s v="Veg. contact"/>
    <s v="Y"/>
    <s v="Overhead"/>
    <x v="0"/>
    <s v="Conductor - Primary"/>
    <s v="Conductor, Transformer, Cutout"/>
    <n v="101678343"/>
    <s v=" "/>
    <x v="2"/>
    <n v="37.0197523"/>
    <n v="-122.0250281"/>
    <s v="Santa Cruz"/>
    <s v="CAMP EVERS 2103"/>
    <n v="12000"/>
    <s v="Camp Evers 210310946"/>
    <x v="0"/>
    <s v="Scotts Valley FD"/>
    <s v="Conifer Forest"/>
    <m/>
    <m/>
    <s v="N"/>
    <m/>
    <m/>
    <n v="500"/>
    <m/>
    <s v="N"/>
    <s v="N"/>
    <m/>
    <m/>
    <s v="2021-01-22"/>
    <n v="37.019730899999999"/>
    <n v="-122.02501770000001"/>
    <n v="44244"/>
    <s v="BranchFail"/>
    <s v="BROKEN REDWOOD LIMB OBSERVED"/>
    <s v="REDW"/>
    <n v="150"/>
    <n v="42"/>
    <n v="9"/>
    <s v="None"/>
    <s v="None"/>
    <s v="N"/>
    <n v="1"/>
    <m/>
    <s v="Other"/>
    <s v="A"/>
    <s v="CrossArm"/>
    <s v="BareWire"/>
    <n v="2"/>
    <s v="  "/>
    <s v="CENTRAL COAST"/>
    <s v="SANTA CRUZ 05"/>
    <s v="09:20"/>
    <n v="44215"/>
    <n v="1215446"/>
    <s v="T005171266"/>
    <n v="2161"/>
    <s v="LA MADRONA DR"/>
    <s v="SANTA CRUZ"/>
    <n v="37.020949999999999"/>
    <n v="-122.02645"/>
    <s v="C5TMRCF"/>
    <s v="CRIVELLO, MIKE"/>
    <n v="83622103"/>
    <s v="20210119 11:24"/>
    <n v="9190"/>
    <n v="1"/>
    <s v="last span at meter 1009535478"/>
    <s v="Y"/>
    <m/>
    <m/>
    <m/>
    <n v="37.020949999999999"/>
    <n v="-122.0265"/>
    <s v="gps is not right  "/>
    <s v="scotts valley fire  "/>
    <m/>
    <s v="N"/>
    <s v="Y"/>
    <m/>
    <s v="Storm Wind"/>
    <m/>
    <s v="Private Land"/>
    <m/>
    <s v="Strong"/>
    <m/>
    <s v="Unknown"/>
    <m/>
    <s v="3 meters - 0.25 Acres"/>
    <m/>
    <s v="Fire Dept"/>
    <m/>
    <s v="Overhead"/>
    <m/>
    <s v="N"/>
    <m/>
    <s v="Other (Comments)"/>
    <s v="photos "/>
    <s v="TREE-BRANCH FELL INTO LINE"/>
    <s v="CONDUCTOR, OVERHEAD"/>
    <s v="N"/>
    <s v="  "/>
    <s v="Unplanned"/>
    <s v="Central Coast"/>
    <s v="Coast"/>
    <s v="083622103, CAMP EVERS-2103"/>
    <s v="21-0010318"/>
    <s v="Unplanned"/>
    <s v="Clear;32-90 F"/>
    <s v="17"/>
    <m/>
    <s v="YES"/>
    <s v="Force Out"/>
    <s v="Sustained"/>
    <s v="No"/>
    <s v="6095"/>
    <s v="OH"/>
    <s v="Fuse"/>
    <n v="1215446"/>
    <s v="Conductor, Overhead, Normal"/>
    <m/>
    <m/>
    <m/>
    <s v="Driveway @ 1888 El Rancho"/>
    <s v="CRIVELLO- 4176 / 831-682-1912: 2000 el rancho"/>
    <m/>
    <m/>
    <m/>
    <s v="No"/>
    <s v="Environmental/External, Fire, Forest/Grass"/>
    <m/>
    <s v="No"/>
    <m/>
    <m/>
    <s v="E1BD"/>
    <s v="Distribution Circuit"/>
    <s v="C5TMRCF"/>
    <s v="01/19/21 07:29"/>
    <s v="Not Required"/>
    <m/>
    <m/>
    <s v="No"/>
    <n v="1594293"/>
    <s v="21-0010318"/>
    <m/>
    <m/>
    <m/>
    <m/>
    <m/>
  </r>
  <r>
    <n v="52"/>
    <s v="TLAL"/>
    <s v="3 - QC Complete"/>
    <n v="44272"/>
    <n v="44617"/>
    <s v="A center phase overhead primary conductor was found down by responding troubleman. The downed conductor resulted in an ignition. The ensuing fire was 0.25 - 10 acres in size. OIS: 1214847; ILIS: 21-0009491.1(3 outages); FOID: T005171086; EC: 120445439; PM: 352262158; Circuit ID: 254061103, SAP ID: 100775250"/>
    <s v="\\fxshare-nas05\quotashare-fs01\ESA\5 - Ignition Tracking\2021_Ignition_QC_Folders\20210119_1214847_21-0009491.1(3 outages)_nan_T005171086"/>
    <s v=" "/>
    <m/>
    <m/>
    <m/>
    <m/>
    <s v="MT1Y (Exponent)"/>
    <s v="Complete"/>
    <s v="In Progress"/>
    <s v="r7d2 (exponent)"/>
    <s v="In Progress"/>
    <s v="Not Required"/>
    <m/>
    <m/>
    <m/>
    <m/>
    <m/>
    <m/>
    <m/>
    <s v="Not Required"/>
    <m/>
    <m/>
    <m/>
    <m/>
    <m/>
    <m/>
    <m/>
    <m/>
    <m/>
    <m/>
    <m/>
    <m/>
    <m/>
    <m/>
    <m/>
    <m/>
    <n v="44466"/>
    <n v="44505"/>
    <n v="44505"/>
    <m/>
    <m/>
    <m/>
    <m/>
    <m/>
    <m/>
    <m/>
    <m/>
    <m/>
    <m/>
    <m/>
    <m/>
    <m/>
    <m/>
    <m/>
    <s v=" "/>
    <x v="334"/>
    <s v="08:47:00"/>
    <n v="44215"/>
    <s v="05:43:00"/>
    <s v="FAS"/>
    <s v="N"/>
    <s v="N"/>
    <n v="1214847"/>
    <s v="21-0009491.1(3 outages)"/>
    <m/>
    <s v="T005171086"/>
    <n v="120445439"/>
    <n v="110516093"/>
    <m/>
    <s v="PG&amp;E_52_Ignition_20210119_3.jpg"/>
    <s v=" "/>
    <x v="1"/>
    <x v="0"/>
    <s v="Y"/>
    <s v="Y"/>
    <s v="N"/>
    <s v="On January 19, 2021 at 0849 hours, a PG&amp;E Troubleman patrolled the Dunlap 1103 12kV Distribution Circuit number 254061103, in the Tier 2 State Responsibility area near Highway 180 East Kings Canyon Road and Highway 245, Cedarbrook or Miramonte, CA 93641. He observed 830' for the full set of damaged 2 ACSR primary overhead conductors with the center phase down, six burnt DE Auto Clevis type ACSR overhead connectors, six full-sets of damaged DE non-ceramic 12kV insulators, and a fire. Initial analysis indicates this incident was caused by the Public Safety Power Shut-Off Wildfire Mitigation. This incident was part of a PSPS wind event. Cal Fire responded to and extinguished the 1-acre wildland Kings fire. The 2,091-minute outage affected 19 customers. All the repairs were completed and the line was returned to service on January 20, 2021. This information is preliminary."/>
    <s v="PG&amp;E"/>
    <s v="Vegetation"/>
    <m/>
    <s v="D"/>
    <s v="D"/>
    <s v="0.26-9.99"/>
    <s v="1 ACRE FIRE"/>
    <m/>
    <m/>
    <m/>
    <m/>
    <s v="Equipment - PG&amp;E"/>
    <s v="All types of equipment / facility failure"/>
    <s v="Conductor failure-all"/>
    <s v="Y"/>
    <s v="Overhead"/>
    <x v="0"/>
    <s v="Conductor - Primary"/>
    <s v="Conductors, Connectors, Insulators"/>
    <n v="100775250"/>
    <s v=" "/>
    <x v="1"/>
    <n v="36.721888999999997"/>
    <n v="-119.00121900000001"/>
    <s v="Fresno"/>
    <s v="DUNLAP 1103"/>
    <n v="12000"/>
    <m/>
    <x v="1"/>
    <s v="Cal Fire"/>
    <s v="Shrub"/>
    <m/>
    <m/>
    <s v="Y"/>
    <s v="Rough 2015"/>
    <s v="Kings"/>
    <n v="440"/>
    <m/>
    <s v="N"/>
    <s v="N"/>
    <m/>
    <m/>
    <s v="2021-01-22"/>
    <m/>
    <m/>
    <m/>
    <m/>
    <m/>
    <m/>
    <m/>
    <m/>
    <m/>
    <m/>
    <m/>
    <m/>
    <m/>
    <m/>
    <m/>
    <m/>
    <m/>
    <m/>
    <m/>
    <s v="  "/>
    <s v="FRESNO"/>
    <s v="DINUBA 03"/>
    <s v="08:48"/>
    <n v="44215"/>
    <n v="1214847"/>
    <s v="T005171086"/>
    <n v="47628"/>
    <s v="TODD EYMANN RD"/>
    <s v="MIRAMONTE"/>
    <n v="36.709569999999999"/>
    <n v="-119.02964"/>
    <s v="F3TAAO9"/>
    <s v="OAXACA, AL"/>
    <n v="254060001"/>
    <s v="20210119 12:42"/>
    <n v="9260"/>
    <n v="1"/>
    <s v="F3TAAO9 FOUND WIRE DOWN AT GPS LOC. MADE EC TAG AND CALLED FOR A CREW"/>
    <s v="Y"/>
    <n v="3"/>
    <s v="\\fxshare-nas05\quotashare-fs01\ESA\5 - Ignition Tracking\Fire_Tab_Attachment_Files"/>
    <m/>
    <n v="36.721888999999997"/>
    <n v="-119.00121900000001"/>
    <m/>
    <s v="CAL FIRE AND SQF"/>
    <n v="100775250"/>
    <s v="N"/>
    <s v="Y"/>
    <m/>
    <s v="Storm Wind"/>
    <m/>
    <s v="National Forest"/>
    <m/>
    <s v="Strong"/>
    <m/>
    <s v="PG&amp;E Equipment"/>
    <m/>
    <s v="0.25 - 10 Acres"/>
    <m/>
    <s v="Cal Fire"/>
    <m/>
    <s v="Overhead"/>
    <m/>
    <s v="N"/>
    <m/>
    <m/>
    <m/>
    <s v="OVERHEAD"/>
    <s v="CONDUCTOR, OVERHEAD"/>
    <s v="N"/>
    <s v="  "/>
    <s v="Unplanned"/>
    <s v="Fresno"/>
    <s v="Fresno"/>
    <s v="254060001, DUNLAP-0001"/>
    <s v="21-0009491.1(3 outages)"/>
    <s v="Unplanned"/>
    <s v="Clear;32-90F"/>
    <s v="19"/>
    <m/>
    <s v="YES"/>
    <m/>
    <s v="Sustained"/>
    <s v="No"/>
    <s v="395208"/>
    <s v="OH"/>
    <s v="Line Recloser"/>
    <n v="1214847"/>
    <s v="Conductor, Overhead, Broken"/>
    <m/>
    <m/>
    <m/>
    <s v="DUNLAP SUB"/>
    <s v="Oaxaca, Al/559-647-6283: 36.721889///-119.001219"/>
    <s v="JUMPER-94755 OPEN|LR 7170 OPEN MO (DMS# 1214994)|LR 7080 OPEN (DMS# 1214278)|1103 JUMPERS FIRST POLE OUTSIDE THE SUB OPEN|JMPRS OPEN @ LINE &amp;amp;amp;amp; BUCK IDOL LINE OPEN|SW 7413 OPEN|LR 7220 OPEN MO (DMS# 1215005)"/>
    <m/>
    <m/>
    <s v="No"/>
    <s v="Wildfire Mitigation, Public Safety Power Shut-off"/>
    <m/>
    <s v="No"/>
    <m/>
    <m/>
    <s v="WJO5"/>
    <s v="Distribution Circuit"/>
    <s v="F3TAAO9"/>
    <s v="01/19/21 05:43"/>
    <s v="Not Required"/>
    <m/>
    <m/>
    <s v="No"/>
    <n v="1594177"/>
    <s v="21-0009491"/>
    <m/>
    <m/>
    <m/>
    <m/>
    <m/>
  </r>
  <r>
    <n v="50"/>
    <s v="TLAL"/>
    <s v="3 - QC Complete"/>
    <n v="44377"/>
    <n v="44617"/>
    <s v="A wire down incident occurred due to a tree branch falling onto overhead line. The ensuing fire was 1 meter - 3 meters in size. Veg Records Copied: 02/25/21; OIS: 1215180, 1217053; ILIS:  21-0010839, 21-0010358; FOID: T005170618 (H1MC), T005172417, T005172419, T005172756; Field Remarks: &quot;WIRE DOWN CAUSED BY BROKEN LIMB, POWER OUT UNTIL REPAIRED&quot;; EC: 120445476, 120446903; PM: 44627088, 35226287; Circuit ID: 014351107, SAP ID: 100948281"/>
    <s v="\\fxshare-nas05\quotashare-fs01\ESA\5 - Ignition Tracking\2021_Ignition_QC_Folders\20210119_1215180_21-0010358_nan_T005170618"/>
    <s v=" "/>
    <m/>
    <s v="TLAL"/>
    <s v="Create Time, Outage Time, Suspected Initiating Updated; Additional OIS, ILIS, FOID, EC Tags Added"/>
    <n v="44288"/>
    <m/>
    <s v="Not In Scope"/>
    <m/>
    <m/>
    <m/>
    <m/>
    <m/>
    <m/>
    <m/>
    <m/>
    <m/>
    <m/>
    <m/>
    <m/>
    <m/>
    <m/>
    <m/>
    <m/>
    <m/>
    <m/>
    <m/>
    <m/>
    <m/>
    <m/>
    <m/>
    <m/>
    <m/>
    <m/>
    <m/>
    <m/>
    <m/>
    <m/>
    <m/>
    <m/>
    <m/>
    <m/>
    <m/>
    <m/>
    <m/>
    <m/>
    <m/>
    <m/>
    <m/>
    <m/>
    <m/>
    <m/>
    <m/>
    <m/>
    <s v=" "/>
    <x v="334"/>
    <s v="07:17:00"/>
    <n v="44215"/>
    <s v="06:49:00"/>
    <s v="FAS"/>
    <s v="N"/>
    <s v="N"/>
    <s v="1215180, 1217053"/>
    <s v="21-0010839, 21-0010358"/>
    <m/>
    <s v="T005170618, T005172417, T005172419, T005172756"/>
    <s v="120445476, 120446903"/>
    <m/>
    <m/>
    <s v="PG&amp;E_50_IGNITION_20210119_2.jpg"/>
    <s v=" "/>
    <x v="1"/>
    <x v="0"/>
    <s v="Y"/>
    <s v="Y"/>
    <s v="N"/>
    <s v="On January 19, 2021 at 0750 hours, a PG&amp;E Troubleman patrolled the Fremont 1107 12kV Distribution Circuit number 014351107, in the Local Responsibility area in the rear easement of 4614 Porter Street, Fremont, CA 94538. He observed 100' of #6 solid copper broken overhead conductor on the ground and a small vegetation fire in progress. Initial analysis indicates a living 60' Ash tree partially failed in the high wind and a limb fell into the line, which caused the vegetation to ignite and a fire ensued. The tree was last inspected in November of 2020 and last worked on December 30, 2019. Our Vegetation Management team investigated the incident on February 17, 2021 and the tree was found to be 12' from the conductor. This incident was during a wind event and the maximum wind gust on the incident date was reported as 41.31 MPH. The Fremont Fire Department responded to and extinguished the fire. All the repairs were completed on January 19, 2021. This information is preliminary."/>
    <s v="PG&amp;E"/>
    <s v="Vegetation"/>
    <m/>
    <s v="D"/>
    <s v="D"/>
    <s v="&lt;3 meters of linear travel"/>
    <s v=" CUSTOMER VEGETATION IRO 4594 PORTER ST"/>
    <m/>
    <m/>
    <m/>
    <m/>
    <s v="Vegetation"/>
    <s v="Contact from object"/>
    <s v="Weather - High Winds"/>
    <s v="Y"/>
    <s v="Overhead"/>
    <x v="0"/>
    <s v="Conductor - Primary"/>
    <s v="Conductor"/>
    <n v="100948281"/>
    <s v=" "/>
    <x v="0"/>
    <n v="37.530872000000002"/>
    <n v="-121.976321"/>
    <s v="Alameda"/>
    <s v="FREMONT 1107"/>
    <n v="12000"/>
    <m/>
    <x v="0"/>
    <s v="Fremont FD"/>
    <s v="Urban"/>
    <m/>
    <m/>
    <s v="N"/>
    <m/>
    <m/>
    <m/>
    <m/>
    <s v="N"/>
    <s v="N"/>
    <m/>
    <m/>
    <s v="2021-01-19"/>
    <n v="37.530824000000003"/>
    <n v="-121.979833"/>
    <n v="44217"/>
    <s v="RootsFail"/>
    <s v="UPROOTED M8NTEREY PINE TREE BROUGHT WHOLE LINES DOWN TO GROUND DUE TO STRONG WINDS. TREE WAS ALREADY CLEARED AND CUT DOWN INTO PIECES DURING INSPECTION. LOCATED AT  40049 JUNE CT, FREMONT, BACKYARD. WIRE DOWN CONFIRMED. NO ADDITIONAL TREE WORK NEEDED."/>
    <s v="PINM"/>
    <n v="65"/>
    <n v="30"/>
    <n v="12"/>
    <s v="Slight"/>
    <s v="None"/>
    <s v="N"/>
    <n v="1"/>
    <m/>
    <s v="Plain"/>
    <s v="D"/>
    <s v="CrossArm"/>
    <s v="BareWire"/>
    <n v="3"/>
    <s v="  "/>
    <s v="MISSION"/>
    <s v="FREMONT 05"/>
    <s v="07:19"/>
    <n v="44215"/>
    <n v="1215180"/>
    <s v="T005170618"/>
    <n v="4591"/>
    <s v="PIPER ST"/>
    <s v="FREMONT"/>
    <n v="37.530670000000001"/>
    <n v="-121.97718"/>
    <s v="M1TH1MC"/>
    <s v="MARTY, HENRY"/>
    <n v="14351107"/>
    <s v="20210119 09:51"/>
    <n v="9260"/>
    <m/>
    <s v="WIRE DOWN CAUSED BY BROKEN LIMB, POWER OUT UNTIL REPAIRED"/>
    <s v="Y"/>
    <n v="2"/>
    <s v="\\fxshare-nas05\quotashare-fs01\ESA\5 - Ignition Tracking\Fire_Tab_Attachment_Files"/>
    <m/>
    <n v="37.530872000000002"/>
    <n v="-121.976321"/>
    <s v="IRO 4594 PORTER ST, FREMONT , SMALL VEGETATION DAMAGED"/>
    <s v="JEFFREY BRYANT (510)494-4200"/>
    <n v="110240900"/>
    <s v="N"/>
    <s v="Y"/>
    <m/>
    <s v="Storm Wind"/>
    <m/>
    <s v="Private Land"/>
    <m/>
    <s v="Strong"/>
    <m/>
    <s v="Vegetation"/>
    <s v="BROKEN LIMB HIT PRIMARY"/>
    <s v="1 meter - &lt; 3 meters"/>
    <s v=" CUSTOMER VEGETATION IRO 4594 PORTER ST"/>
    <s v="Fire Dept"/>
    <s v="CITY OF FREMONT"/>
    <s v="Overhead"/>
    <m/>
    <s v="Y"/>
    <s v="PHOTOS"/>
    <s v="PG&amp;E Employee"/>
    <s v="HENRY MARTY H1MC (415)308-0007"/>
    <s v="TREE-BARK FELL INTO LINE"/>
    <s v="CONDUCTOR, OVERHEAD"/>
    <s v="N"/>
    <s v="  "/>
    <s v="Unplanned"/>
    <s v="Mission"/>
    <s v="Fremont"/>
    <s v="014351107, FREMONT-1107"/>
    <s v="21-0010358"/>
    <s v="Unplanned"/>
    <s v="Clear;32-90 F"/>
    <s v="181"/>
    <m/>
    <s v="YES"/>
    <m/>
    <s v="Sustained"/>
    <s v="No"/>
    <s v="62085"/>
    <s v="OH"/>
    <s v="Fuse"/>
    <n v="1215180"/>
    <s v="Conductor, Overhead, Broken, wire on ground"/>
    <m/>
    <m/>
    <m/>
    <s v="BKYD W/S BESCO BET PIPER &amp; PORTER"/>
    <s v="MARTY,HENRY: IRO 4614 PORTER ST"/>
    <m/>
    <m/>
    <m/>
    <s v="No"/>
    <s v="Vegetation, Tree - bark fell into line"/>
    <m/>
    <s v="No"/>
    <m/>
    <m/>
    <s v="BJF5"/>
    <s v="Distribution Circuit"/>
    <s v="M1TH1MC"/>
    <s v="01/19/21 06:49"/>
    <s v="Not Required"/>
    <m/>
    <m/>
    <s v="No"/>
    <n v="1594322"/>
    <s v="21-0010358"/>
    <m/>
    <m/>
    <m/>
    <m/>
    <m/>
  </r>
  <r>
    <n v="49"/>
    <s v="TLAL"/>
    <s v="3 - QC Complete"/>
    <n v="44375"/>
    <n v="44617"/>
    <s v="Tree branch fell onto the messenger, carrying the mid span service causing the service to break mid span and weatherhead. The troubleman opened service up at the takeoff pole to make safe. A priority &quot;A&quot; tag was created and photos were attached. Troubleman states they will need tree crew to remove branch hanging on messenger and replace service from takeoff pole. The ensuing fire was 3 meter - &lt; 0.25 acre in size. OIS: 1369732; FOID: T005311664 (SANA); EC: 121500222; PM: 31542977; SAP ID: 103128104  Circuit ID: 252721110; Outage Start: 06/09/2021 18:46; Outage Stop: 06/10/2021 04:07; Total: 9hrs, 21min;  This information is preliminary."/>
    <s v="\\fxshare-nas05\quotashare-fs01\ESA\5 - Ignition Tracking\2021_Ignition_QC_Folders\20210119_1214789_21-0010191_nan_T005170421"/>
    <s v=" "/>
    <m/>
    <s v="TLAL"/>
    <s v="Create Time, Outage Time Adjusted; Added additional FOID's; Added EC Tag"/>
    <m/>
    <s v="S7RM"/>
    <s v="Complete"/>
    <s v="Not Required"/>
    <m/>
    <m/>
    <s v="Not Required"/>
    <n v="43555"/>
    <s v="Weather - High Winds"/>
    <s v="Conductor"/>
    <m/>
    <m/>
    <m/>
    <m/>
    <s v="Complete"/>
    <s v="Pending Veg and EII discussion (TBD Cause)"/>
    <m/>
    <m/>
    <m/>
    <m/>
    <m/>
    <m/>
    <m/>
    <m/>
    <m/>
    <m/>
    <m/>
    <m/>
    <m/>
    <m/>
    <m/>
    <m/>
    <n v="44466"/>
    <n v="44491"/>
    <m/>
    <s v="Y"/>
    <n v="44456"/>
    <n v="44460"/>
    <s v="Scotts Valley FD"/>
    <s v="Michelle Mayfield Mmayfield@scottsvalleyfire.com"/>
    <s v="Seeking any photos and their fire cause determination."/>
    <m/>
    <s v="Y"/>
    <n v="44258"/>
    <n v="44259"/>
    <s v="B1M8"/>
    <s v="B1M8@pge.com"/>
    <s v="No photos taken by T-man due to storm, darkness and call volumne. (second troubleman emailed photos on 09/21/2021 of incident site from next day-day after storm.)"/>
    <m/>
    <s v=" "/>
    <x v="334"/>
    <s v="04:56:00"/>
    <n v="44215"/>
    <s v="04:40:00"/>
    <s v="FAS"/>
    <s v="N"/>
    <s v="N"/>
    <n v="1214789"/>
    <s v="21-0010191"/>
    <m/>
    <s v="T005311664, 121500222"/>
    <n v="121500222"/>
    <m/>
    <m/>
    <s v="PG&amp;E_761_Ignition_20210609_1.jpg"/>
    <s v=" "/>
    <x v="1"/>
    <x v="0"/>
    <s v="Y"/>
    <s v="Y"/>
    <s v="N"/>
    <s v="On January 19, 2021 at 0507 hours, PG&amp;E Troublemen patrolled the Camp Evers 2105 21kV Distribution Circuit number 083622105, near Conference Drive at Mt Herman in Scotts Valley (Felton). They observed a broken 45' wood pole at LR 12832, four 8' LS crossarms, and 200' long span of 397 .5 AL primary overhead conductor down, and a vegetation fire in the gulley. Initial analysis indicates a tree fell onto the overhead circuit, which resulted in the broken pole, wires down, and the ignition. The Scotts Valley Fire Department responded to and extinguished the fire. The 1,185-minute outage affected 122 customers. All the repairs were completed and the line was returned to service on January 20, 2021. This information is preliminary."/>
    <s v="PG&amp;E"/>
    <s v="Vegetation"/>
    <m/>
    <s v="D"/>
    <s v="D"/>
    <s v="&lt;0.25"/>
    <m/>
    <m/>
    <m/>
    <m/>
    <m/>
    <s v="Vegetation"/>
    <s v="Contact from object"/>
    <s v="Veg. contact"/>
    <s v="N"/>
    <s v="Overhead"/>
    <x v="0"/>
    <s v="Conductor - Primary"/>
    <s v="Pole, Crossarm, Conductor, Switch"/>
    <n v="103128104"/>
    <s v=" "/>
    <x v="2"/>
    <n v="37.053761000000002"/>
    <n v="-122.044488"/>
    <s v="Santa Cruz"/>
    <s v="CAMP EVERS 2105"/>
    <n v="21000"/>
    <m/>
    <x v="1"/>
    <s v="Scotts Valley FD"/>
    <s v="Conifer Forest"/>
    <m/>
    <m/>
    <s v="Y"/>
    <s v="CZU Lightning 2020"/>
    <m/>
    <n v="520"/>
    <m/>
    <s v="Y"/>
    <s v="N"/>
    <m/>
    <m/>
    <s v="2021-01-19"/>
    <m/>
    <m/>
    <m/>
    <m/>
    <m/>
    <m/>
    <m/>
    <m/>
    <m/>
    <m/>
    <m/>
    <m/>
    <m/>
    <m/>
    <m/>
    <m/>
    <m/>
    <m/>
    <m/>
    <s v="  "/>
    <s v="CENTRAL COAST"/>
    <s v="SANTA CRUZ 05"/>
    <s v="06:43"/>
    <n v="44215"/>
    <n v="1214789"/>
    <s v="T005170421"/>
    <n v="5"/>
    <s v="CONFERENCE DR"/>
    <s v="MOUNT HERMON"/>
    <n v="37.046599999999998"/>
    <n v="-122.03564"/>
    <s v="C5TB1M8"/>
    <s v="MOORE, BEN"/>
    <n v="83622105"/>
    <s v="20210119 09:43"/>
    <n v="9260"/>
    <m/>
    <s v="Tree fell breaking pole, multiple crossarms and wire down. Crew to make repairs"/>
    <s v="Y"/>
    <m/>
    <m/>
    <m/>
    <n v="37.053761000000002"/>
    <n v="-122.044488"/>
    <s v="Wire down next to coordinate location caused vegetation fire in gulley"/>
    <s v="Scotts Valley FD"/>
    <m/>
    <s v="N"/>
    <s v="Y"/>
    <m/>
    <s v="Storm Wind"/>
    <m/>
    <s v="Private Land"/>
    <m/>
    <s v="Strong"/>
    <m/>
    <s v="Vegetation"/>
    <m/>
    <s v="3 meters - 0.25 Acres"/>
    <m/>
    <s v="Fire Dept"/>
    <m/>
    <s v="Overhead"/>
    <m/>
    <s v="N"/>
    <m/>
    <m/>
    <m/>
    <s v="TREE-FELL INTO LINE"/>
    <s v="POLE-WOOD"/>
    <s v="N"/>
    <s v="  "/>
    <s v="Unplanned"/>
    <s v="Central Coast"/>
    <s v="Coast"/>
    <s v="083622105, CAMP EVERS-2105"/>
    <s v="21-0010191"/>
    <s v="Unplanned"/>
    <s v="Clear;32-90 F"/>
    <s v="470"/>
    <m/>
    <s v="YES"/>
    <s v="Force Out"/>
    <s v="Sustained"/>
    <s v="No"/>
    <s v="84166"/>
    <s v="OH"/>
    <s v="Line Recloser"/>
    <n v="1214789"/>
    <s v="Conductor, Overhead, Broken, wire on object"/>
    <s v="AØ BØ &amp; CØ"/>
    <m/>
    <m/>
    <s v="W/S LOCKEWOOD LN, S/O LOCKE WY"/>
    <s v="2 SPANS N/W OF C0228"/>
    <s v="SW 5583 OPEN|LR 5146 OPEN (DMS# 1214628)|LR 12832 CLOSE|SC 11021 OPEN (DMS# 1214356)"/>
    <s v="WIRE ON THE TREES CAUSING FIRE"/>
    <m/>
    <s v="No"/>
    <s v="Environmental/External, Fire, Forest/Grass"/>
    <m/>
    <s v="No"/>
    <n v="1"/>
    <n v="58"/>
    <s v="D1LV"/>
    <s v="Distribution Circuit"/>
    <s v="D1LV"/>
    <s v="01/19/21 04:41"/>
    <m/>
    <m/>
    <m/>
    <s v="No"/>
    <n v="1594158"/>
    <s v="21-0010191"/>
    <m/>
    <m/>
    <m/>
    <m/>
    <m/>
  </r>
  <r>
    <n v="48"/>
    <s v="TLAL"/>
    <s v="3 - QC Complete"/>
    <n v="44287"/>
    <n v="44617"/>
    <s v="A tree fell into overhead secondary lines causing them to fall and energize the communication line. A structure fire occurred as a result of the energized communication line. Veg records copied on 02/26/21. OIS: 1214558; FOID: T005170218 (DMWH), T005170087 (Phil Wasson-PWW6 -Pics), T005170016 (Cxl); EC: 120444943, 120444912; PM: 35226287; Circuit ID: 014091105, SAP ID: 100900184, 100900164; Eqp: Conductors, Transformer; Pole Number in Picture: 110132133 / SAP ID: 100900184"/>
    <s v="\\fxshare-nas05\quotashare-fs01\ESA\5 - Ignition Tracking\2021_Ignition_QC_Folders\20210119_1214558_nan_nan_T005170218"/>
    <s v=" "/>
    <m/>
    <s v="TLAL"/>
    <s v="Create &amp; Outage Time, Fire Lat/Long, &amp; Nominal Voltage Updated; Additional FOIDs Added"/>
    <n v="44287"/>
    <m/>
    <s v="Not In Scope"/>
    <m/>
    <m/>
    <m/>
    <m/>
    <m/>
    <m/>
    <m/>
    <m/>
    <m/>
    <m/>
    <m/>
    <s v="Not Required"/>
    <m/>
    <m/>
    <m/>
    <m/>
    <m/>
    <m/>
    <m/>
    <m/>
    <m/>
    <m/>
    <m/>
    <m/>
    <m/>
    <m/>
    <m/>
    <m/>
    <m/>
    <m/>
    <m/>
    <m/>
    <m/>
    <m/>
    <m/>
    <m/>
    <m/>
    <m/>
    <m/>
    <m/>
    <m/>
    <m/>
    <m/>
    <m/>
    <m/>
    <m/>
    <s v=" "/>
    <x v="334"/>
    <s v="04:21:00"/>
    <n v="44215"/>
    <s v="04:12:00"/>
    <s v="FAS"/>
    <s v="N"/>
    <s v="N"/>
    <n v="1214558"/>
    <m/>
    <m/>
    <s v="T005170218, T005170087, T005170016"/>
    <s v="120444943, 120444912"/>
    <m/>
    <m/>
    <s v="PG&amp;E_48_Ignition_20210119_1.jpg"/>
    <s v=" "/>
    <x v="1"/>
    <x v="0"/>
    <s v="Y"/>
    <s v="Y"/>
    <s v="N"/>
    <s v="On January 19, 2021 at 0520 hours, PG&amp;E Troublemen patrolled the Castro Valley 1105 12kV Distribution Circuit number 014091105, near 17451 Parker Road, Castro Valley, CA 94546. They observed a fallen tree at the 17505 Vineyard Road corner pole and secondary conductors that fell upon and laid on the communication lines below it, a structure fire at 17451 Parker Road in progress, and 50' of broken #4 stranded copper overhead secondary conductors at 17510 Parker Road. Initial analysis indicates the cause of the structure fire involved a tree that fell into our lines due to the strong storm wind and landed on and made contact with the cable television service drop below, which resulted in the cable tv line to energize and a fire ignited within the wall of a customer's home. The Alameda County Fire Department responded to and extinguished the fire. The 405-minute outage affected approximately 165 customers. All the repairs were completed and the line was returned to service on January 19, 2021. This information is preliminary."/>
    <s v="PG&amp;E"/>
    <s v="Vegetation"/>
    <m/>
    <s v="D"/>
    <s v="D"/>
    <s v="Structure-only"/>
    <s v="Cust home due to communication being energized"/>
    <m/>
    <m/>
    <m/>
    <m/>
    <s v="Vegetation"/>
    <s v="Contact from object"/>
    <s v="Weather - High Winds"/>
    <s v="Y"/>
    <s v="Overhead"/>
    <x v="2"/>
    <s v="Conductor - Open Wire Secondary"/>
    <s v="Conductors, Transformer"/>
    <s v="100900184, 100900164"/>
    <s v=" "/>
    <x v="0"/>
    <n v="37.718139999999998"/>
    <n v="-122.09112"/>
    <s v="Alameda"/>
    <s v="CASTRO VALLEY 1105"/>
    <s v="0-750"/>
    <m/>
    <x v="0"/>
    <s v="Alameda County FD"/>
    <s v="Urban"/>
    <m/>
    <m/>
    <s v="N"/>
    <m/>
    <m/>
    <m/>
    <m/>
    <s v="N"/>
    <s v="N"/>
    <m/>
    <m/>
    <s v="2021-01-19"/>
    <n v="37.712870000000002"/>
    <n v="-122.089"/>
    <n v="44238"/>
    <s v="BranchFail"/>
    <s v="No recent cuts/broken branches/signs of burns"/>
    <s v="Deodar Cedar"/>
    <n v="55"/>
    <n v="15"/>
    <n v="9"/>
    <m/>
    <s v="Alive"/>
    <m/>
    <m/>
    <m/>
    <m/>
    <m/>
    <s v="CrossArm"/>
    <m/>
    <m/>
    <s v="  "/>
    <s v="MISSION"/>
    <s v="HAYWARD 03"/>
    <s v="05:43"/>
    <n v="44215"/>
    <n v="1214558"/>
    <s v="T005170218"/>
    <n v="17484"/>
    <s v="VINEYARD RD"/>
    <s v="CASTRO VALLE"/>
    <n v="37.712870000000002"/>
    <n v="-122.08927"/>
    <s v="M2TDMWH"/>
    <s v="WHITNEY, DWIGHT "/>
    <n v="14091105"/>
    <s v="20210119 06:26"/>
    <n v="9190"/>
    <m/>
    <s v="Tree fell due to wind @ 17510 Parker resulting in secondary falling onto communication energizing. Fire started @ 17451as a result of Communication being energized per FD. De-energized multiple TX. Deck notified. Crew to make repairs. OIS#1214558"/>
    <s v="Y"/>
    <m/>
    <m/>
    <m/>
    <n v="37.712870000000002"/>
    <n v="-122.08927"/>
    <m/>
    <s v="unknown"/>
    <m/>
    <s v="N"/>
    <s v="Y"/>
    <m/>
    <s v="Storm Wind"/>
    <m/>
    <s v="Structures"/>
    <m/>
    <s v="Strong"/>
    <m/>
    <s v="Vegetation"/>
    <m/>
    <s v="Other (Comments)"/>
    <s v="Cust home due to communication being energized"/>
    <s v="Fire Dept"/>
    <m/>
    <s v="Overhead"/>
    <m/>
    <s v="N"/>
    <m/>
    <m/>
    <m/>
    <s v="TREE-FELL INTO LINE"/>
    <s v="CONDUCTOR, OVERHEAD"/>
    <s v="N"/>
    <s v="  "/>
    <m/>
    <m/>
    <m/>
    <m/>
    <m/>
    <m/>
    <m/>
    <m/>
    <m/>
    <m/>
    <m/>
    <m/>
    <m/>
    <m/>
    <m/>
    <m/>
    <m/>
    <m/>
    <m/>
    <m/>
    <m/>
    <m/>
    <m/>
    <m/>
    <m/>
    <m/>
    <m/>
    <m/>
    <m/>
    <m/>
    <m/>
    <m/>
    <m/>
    <m/>
    <m/>
    <m/>
    <m/>
    <m/>
    <m/>
    <m/>
    <m/>
    <m/>
    <m/>
    <m/>
    <m/>
    <m/>
    <m/>
  </r>
  <r>
    <n v="47"/>
    <s v="CFMD"/>
    <s v="3 - QC Complete"/>
    <n v="44301"/>
    <n v="44617"/>
    <s v="Structure fire, unsure if this incident is attributable to PG&amp;E assets. Field remarks states the FD was gone upon arrival and inspection of transformer appear okay. Unable to contact FD or Troubleman on 1/19/2021. Will try again tomorrow morning. 3/25 - No photos found in preliminary search and marked in column AB. 4/15 4/15  per Troubleman, PXAG, the fire department had already left the scene when he arrived.  There was no tag for this incident.  The outage was intermitent. It was dark during this incident, no photos. Waiting for fire report from Richmond PD - 5/4 LWOT RFD/Diane C; 6/15 LWOT/resent email; 6/21 called dispatch for further contact information.  Dispatch was informed last week that Diane retired in March - Received a return call from Catherine.  She will get it released from the fire chief and email the report to me. 6/21/21 report received. AGFC 7/15/2021 - Updated this incident to not CPUC reportable becuase the fire was limited to PG&amp;E assets no structure actually burned besides out pole."/>
    <s v="\\fxshare-nas05\quotashare-fs01\ESA\5 - Ignition Tracking\2021_Ignition_QC_Folders\20210119_nan_nan_nan_T005170045"/>
    <s v=" "/>
    <m/>
    <s v="CFMD"/>
    <m/>
    <m/>
    <m/>
    <s v="Not In Scope"/>
    <m/>
    <m/>
    <m/>
    <m/>
    <m/>
    <m/>
    <m/>
    <m/>
    <m/>
    <m/>
    <m/>
    <m/>
    <m/>
    <m/>
    <m/>
    <m/>
    <m/>
    <m/>
    <m/>
    <m/>
    <m/>
    <m/>
    <m/>
    <m/>
    <m/>
    <m/>
    <m/>
    <m/>
    <m/>
    <m/>
    <m/>
    <m/>
    <s v="Y"/>
    <n v="44301"/>
    <n v="44368"/>
    <s v="Richmond "/>
    <s v="510-307-8031"/>
    <s v="The agency has had a couple of people retire in the past few months. Diligent follow up required"/>
    <m/>
    <m/>
    <m/>
    <m/>
    <m/>
    <m/>
    <m/>
    <m/>
    <s v=" "/>
    <x v="334"/>
    <s v="04:28:00"/>
    <n v="44215"/>
    <s v="04:10:00"/>
    <s v="FAS"/>
    <s v="N"/>
    <s v="N"/>
    <s v="TR6872821"/>
    <s v="21-0010151/21-0010046"/>
    <m/>
    <s v="T005170045"/>
    <m/>
    <m/>
    <m/>
    <s v="NO PHOTO"/>
    <s v=" "/>
    <x v="0"/>
    <x v="0"/>
    <s v="N"/>
    <s v="N"/>
    <s v="N"/>
    <s v="On January 19th, 2021 at 4:14 hours, a PG&amp;E Troubleman was dispatched to the Richmond R 1129, 12kV Distribution circuit  near Parr Ave/Goodrick Ave, Richmond,  in response to reports of a pole fire during a major wind storm event in the East Bay Division. Initial analysis indicates that the Fire Department extinguished the pole fire and left the scene before the troubleman arrived. The area was patrolled and the on call supervisor was advised of the lack of evidence of a burnt pole. ILIS reports (21-0010151/21-0010046) show that two intermittent outages occurred on the BR 128 cut out.  No repairs were made. (UPDATE WITH FIRE REPORT INFO) This information is preliminary."/>
    <s v="PG&amp;E"/>
    <s v="Building"/>
    <s v="Pole"/>
    <s v="D"/>
    <s v="D"/>
    <s v="Structure-PG&amp;E only"/>
    <s v="pole fire, never seen by troublemand"/>
    <m/>
    <m/>
    <m/>
    <m/>
    <s v="Equipment - PG&amp;E"/>
    <s v="All types of equipment / facility failure"/>
    <s v="Pole failure"/>
    <s v="Y"/>
    <s v="Overhead"/>
    <x v="0"/>
    <s v="Transformer"/>
    <s v="Transformer"/>
    <n v="103945480"/>
    <s v=" "/>
    <x v="0"/>
    <n v="37.968593300000002"/>
    <n v="-122.36499329999999"/>
    <s v="Contra Costa"/>
    <s v="RICHMOND R 1129 "/>
    <n v="12000"/>
    <m/>
    <x v="0"/>
    <s v="Richmond FD"/>
    <s v="Urban"/>
    <m/>
    <m/>
    <s v="N"/>
    <m/>
    <m/>
    <m/>
    <m/>
    <s v="N"/>
    <s v="N"/>
    <m/>
    <m/>
    <s v="2021-01-19"/>
    <m/>
    <m/>
    <m/>
    <m/>
    <m/>
    <m/>
    <m/>
    <m/>
    <m/>
    <m/>
    <m/>
    <m/>
    <m/>
    <m/>
    <m/>
    <m/>
    <m/>
    <m/>
    <m/>
    <s v="  "/>
    <s v="EAST BAY"/>
    <s v="RICHMOND 06"/>
    <s v="04:28"/>
    <n v="44215"/>
    <m/>
    <s v="T005170045"/>
    <s v="UNKNOWN"/>
    <s v="PARR BLVD , GOODRICK A"/>
    <s v="RICHMOND"/>
    <m/>
    <m/>
    <s v="E2GPXAG"/>
    <s v="AVIANI, PATRICK (2056)"/>
    <m/>
    <s v="20210119 05:18"/>
    <n v="9310"/>
    <m/>
    <s v="FD not onsite upon my arrival, unable to locate damaged transformer, contacted FD, states was near intersection and they put out fire, inspection of near by transformers ok, notified j1o9 of findings "/>
    <s v="Y"/>
    <m/>
    <m/>
    <s v="37.9685933,-122.3649933,1.600000,3D"/>
    <m/>
    <m/>
    <m/>
    <s v="Contra Costa Frie 925-941-3330"/>
    <m/>
    <s v="N"/>
    <s v="Y"/>
    <m/>
    <s v="Storm Wind"/>
    <m/>
    <s v="PG&amp;E Only"/>
    <m/>
    <s v="Strong"/>
    <m/>
    <s v="PG&amp;E Equipment"/>
    <m/>
    <s v="Structure Only"/>
    <m/>
    <s v="Fire Dept"/>
    <m/>
    <s v="Overhead"/>
    <m/>
    <s v="N"/>
    <m/>
    <m/>
    <m/>
    <m/>
    <m/>
    <s v="N"/>
    <s v="  "/>
    <m/>
    <m/>
    <m/>
    <m/>
    <m/>
    <m/>
    <m/>
    <m/>
    <m/>
    <m/>
    <m/>
    <m/>
    <m/>
    <m/>
    <m/>
    <m/>
    <m/>
    <m/>
    <m/>
    <m/>
    <m/>
    <m/>
    <m/>
    <m/>
    <m/>
    <m/>
    <m/>
    <m/>
    <m/>
    <m/>
    <m/>
    <m/>
    <m/>
    <m/>
    <m/>
    <m/>
    <m/>
    <m/>
    <m/>
    <m/>
    <m/>
    <m/>
    <m/>
    <m/>
    <m/>
    <m/>
    <m/>
  </r>
  <r>
    <n v="46"/>
    <s v="S7RM"/>
    <s v="3 - QC Complete"/>
    <n v="44294"/>
    <n v="44617"/>
    <s v="Primary wire down incident resulting in an ignition. The ensuing fire was less than one meter in size."/>
    <s v="\\fxshare-nas05\quotashare-fs01\ESA\5 - Ignition Tracking\2021_Ignition_QC_Folders\20210119_1214462_21-0010132_nan_T005169955"/>
    <s v=" "/>
    <m/>
    <m/>
    <m/>
    <m/>
    <m/>
    <s v="Not In Scope"/>
    <m/>
    <m/>
    <m/>
    <m/>
    <m/>
    <m/>
    <m/>
    <m/>
    <m/>
    <m/>
    <m/>
    <m/>
    <m/>
    <m/>
    <m/>
    <m/>
    <m/>
    <m/>
    <m/>
    <m/>
    <m/>
    <m/>
    <m/>
    <m/>
    <m/>
    <m/>
    <m/>
    <m/>
    <m/>
    <m/>
    <m/>
    <m/>
    <m/>
    <m/>
    <m/>
    <m/>
    <m/>
    <m/>
    <m/>
    <m/>
    <m/>
    <m/>
    <m/>
    <m/>
    <m/>
    <m/>
    <s v=" "/>
    <x v="334"/>
    <s v="03:54:00"/>
    <n v="44215"/>
    <s v="03:33:00"/>
    <s v="FAS"/>
    <s v="N"/>
    <s v="N"/>
    <n v="12144621217961"/>
    <s v="21-0010132"/>
    <m/>
    <s v="T005169955"/>
    <n v="120448591"/>
    <m/>
    <m/>
    <m/>
    <s v=" "/>
    <x v="0"/>
    <x v="0"/>
    <s v="Y"/>
    <s v="N"/>
    <s v="N"/>
    <s v="On January 19, 2021 at 03:38 hrs. PG &amp; E began receiving multiple calls of a blown transformer and power outages in the Maude Ave. area in the City of Sunnyvale.  This incident occurred during a windy, storm event and initially, there were 2564 customers that were without power.  Initial analysis indicates that due to the strong winds, there was a wires down incident which resulted in an ignition.  The ensuing fire was less than 1 meter in size and was extinguished by Sunnyvale F.D.  A Troubleman was dispatched to the Britton 1109 12KV distribution  circuit at 05:15 hrs. and all customers effected by this outage were restored on 1/19/21 by 18:40 hrs.  According to FAS information, the conductor was replaced to mitigate this type of equipment failure issue and to prevent future reoccurances.  All information is preliminary.  "/>
    <s v="PG&amp;E"/>
    <s v="Vegetation"/>
    <s v="conductor"/>
    <s v="D"/>
    <s v="D"/>
    <s v="0.26-9.99"/>
    <s v="no"/>
    <m/>
    <m/>
    <m/>
    <m/>
    <s v="Equipment - PG&amp;E"/>
    <s v="All types of equipment / facility failure"/>
    <s v="Conductor failure-all"/>
    <s v="N"/>
    <s v="Overhead"/>
    <x v="0"/>
    <s v="Conductor - Primary"/>
    <s v="conductor "/>
    <m/>
    <s v=" "/>
    <x v="0"/>
    <n v="37.397103299999998"/>
    <n v="-122.01012"/>
    <s v="Santa Clara"/>
    <s v="BRITTON 1109"/>
    <n v="12000"/>
    <m/>
    <x v="0"/>
    <s v="Sunnyvale FD"/>
    <s v="Urban"/>
    <m/>
    <m/>
    <s v="N"/>
    <m/>
    <m/>
    <m/>
    <m/>
    <s v="N"/>
    <s v="N"/>
    <m/>
    <m/>
    <s v="2021-01-19"/>
    <m/>
    <m/>
    <m/>
    <m/>
    <m/>
    <m/>
    <m/>
    <m/>
    <m/>
    <m/>
    <m/>
    <m/>
    <m/>
    <m/>
    <m/>
    <m/>
    <m/>
    <m/>
    <m/>
    <s v="  "/>
    <s v="DEANZA"/>
    <s v="CUPERTINO 03"/>
    <s v="03:54"/>
    <n v="44215"/>
    <n v="1214462"/>
    <s v="T005169955"/>
    <n v="312"/>
    <s v="BARTLETT AVE"/>
    <s v="SUNNYVALE"/>
    <n v="37.397150000000003"/>
    <n v="-122.01012"/>
    <s v="G1GPJL6"/>
    <s v="LOPEZ, PAUL (2352)"/>
    <n v="8361"/>
    <s v="20210119 09:14"/>
    <n v="9260"/>
    <m/>
    <s v="waited for tman to show up and make safe"/>
    <s v="Y"/>
    <m/>
    <m/>
    <s v="37.3971033,-122.0231683,9.900000,3D"/>
    <n v="-122.01012"/>
    <n v="122.01012"/>
    <m/>
    <s v="Sunnyvale FD"/>
    <m/>
    <s v="N"/>
    <s v="Y"/>
    <m/>
    <s v="Storm Wind"/>
    <s v="windy"/>
    <s v="PG&amp;E Only"/>
    <s v="no"/>
    <s v="Gusty"/>
    <s v="yes"/>
    <s v="PG&amp;E Equipment"/>
    <s v="no"/>
    <s v="&lt; 1 meter"/>
    <s v="no"/>
    <s v="Sunnyvale FD"/>
    <s v="fire dept"/>
    <s v="Overhead"/>
    <s v="none"/>
    <s v="N"/>
    <s v="no"/>
    <m/>
    <m/>
    <s v="PATROL-NOT CONDUCTED"/>
    <m/>
    <s v="N"/>
    <s v="  "/>
    <s v="Unplanned"/>
    <s v="DeAnza"/>
    <s v="De Anza"/>
    <s v="083611109, BRITTON-1109"/>
    <s v="21-0010132"/>
    <s v="Unplanned"/>
    <s v="Strong Winds;32-90 F"/>
    <s v="2564"/>
    <s v="750872"/>
    <s v="YES"/>
    <s v="Line to Ground"/>
    <s v="Sustained"/>
    <s v="No"/>
    <s v="WIRE DOWN"/>
    <s v="OH"/>
    <s v="Jumpers"/>
    <s v="1214462"/>
    <s v="Conductor, Overhead, Broken, wire on ground"/>
    <m/>
    <m/>
    <m/>
    <s v="1 SPAN NORTH OF 29123"/>
    <s v="1 SPAN NORTH OF 29123"/>
    <s v="JUMPER-104883 OPEN|REMOVED OPEN|JUMPER-106077 OPEN|SW 268298 CLOSE|MAPPINGCUT7 OPEN|REMOVED FROM SERVICE OPEN|SW 30534 OPEN|MAPPINGCUT5 OPEN"/>
    <m/>
    <m/>
    <s v="No"/>
    <s v="Unknown Cause, Patrol - not conducted"/>
    <m/>
    <s v="No"/>
    <m/>
    <m/>
    <s v="NJC9"/>
    <s v="Distribution Circuit"/>
    <s v="J2TNXP9"/>
    <s v="01/19/21 03:33"/>
    <m/>
    <m/>
    <m/>
    <s v="No"/>
    <s v="1594099"/>
    <s v="21-0010132"/>
    <m/>
    <m/>
    <m/>
    <m/>
    <m/>
  </r>
  <r>
    <n v="45"/>
    <s v="TLAL"/>
    <s v="3 - QC Complete"/>
    <n v="44258"/>
    <n v="44617"/>
    <s v="A tree failed and brought down three spans of overhead primary lines, resulting in an ignition. The ensuing fire was 3 meters - 0.25 acres in size. Veg Records Copied: 02/25/21; OIS: 1213875, TR6858761; ILIS: 21-0009998; FOID: T005169559, T005169561, T005169600, T005169609, T005169610, T005169614, T005169619, T005169845, T005170458, T005171099, T005171991,T005172931, T005173172; EC: 120448036, 120448037, 120445928; PM Order: 35226315, 35226317; Circuit ID: 083481110, SAP ID: 100539676, 100539680; Conductor, Comp Arm, Pole Frame"/>
    <s v="\\fxshare-nas05\quotashare-fs01\ESA\5 - Ignition Tracking\2021_Ignition_QC_Folders\20210119_1213875_21-0009998_nan_T005169845"/>
    <s v=" "/>
    <m/>
    <s v="TLAL"/>
    <s v="Create Time, Outage Time, County, Suspected Initiating Event Updated; Added additional OIS &amp; FOID's; Added EC Tags and a pre-existing EC tag"/>
    <m/>
    <s v="D0CV"/>
    <s v="In Progress"/>
    <s v="Not Required"/>
    <m/>
    <m/>
    <s v="Not Required"/>
    <m/>
    <m/>
    <m/>
    <m/>
    <m/>
    <m/>
    <m/>
    <s v="Complete"/>
    <s v="Trunk (Decay, Defect, Cavity)"/>
    <m/>
    <m/>
    <m/>
    <m/>
    <m/>
    <m/>
    <m/>
    <m/>
    <m/>
    <m/>
    <m/>
    <m/>
    <m/>
    <m/>
    <m/>
    <n v="44579"/>
    <m/>
    <m/>
    <m/>
    <m/>
    <m/>
    <m/>
    <m/>
    <m/>
    <m/>
    <m/>
    <m/>
    <m/>
    <m/>
    <m/>
    <m/>
    <m/>
    <m/>
    <s v=" "/>
    <x v="334"/>
    <s v="00:42:00"/>
    <n v="44215"/>
    <s v="01:28:00"/>
    <s v="FAS"/>
    <s v="N"/>
    <s v="N"/>
    <s v="1213875, TR6858761"/>
    <s v="21-0009998"/>
    <m/>
    <s v="T005169559, T005169561, T005169600, T005169609, T005169610, T005169614, T005169619, T005169845, T005170458, T005171099, T005171991,T005172931, T005173172"/>
    <s v="120448036, 120448037, 120445928"/>
    <n v="119631199"/>
    <m/>
    <s v="PG&amp;E_45_IGNITION_20210119_1.jpg"/>
    <s v=" "/>
    <x v="1"/>
    <x v="0"/>
    <s v="Y"/>
    <s v="Y"/>
    <s v="N"/>
    <s v="On January 19, 2021 at 0131 hours, PG&amp;E Troublemen patrolled the Stelling 1110 12kV Primary Overhead Distribution Circuit number 083481110, near 16880 Skyline Boulevard in Los Gatos. They observed three long spans of primary overhead tree wire broken across a canyon and on the ground. Initial analysis indicates a tan oak tree on a roadside embankment completely failed in the high wind and fell onto the line, which resulted in an ignition. Upon inspection, the remaining trunk pieces indicated the tree was alive at the time of failure. Cal Fire responded to and extinguished the fire. The 2,647-minute outage affected 210 customers. All the repairs were completed and the line was returned to service on January 20, 2021. This information is preliminary."/>
    <s v="PG&amp;E"/>
    <s v="Vegetation"/>
    <m/>
    <s v="D"/>
    <s v="D"/>
    <s v="&lt;0.25"/>
    <s v="100ft x 12ft"/>
    <m/>
    <m/>
    <m/>
    <m/>
    <s v="Vegetation"/>
    <s v="Contact from object"/>
    <s v="Weather - High Winds"/>
    <s v="Y"/>
    <s v="Overhead"/>
    <x v="0"/>
    <s v="Conductor - Primary"/>
    <s v="Conductor"/>
    <s v="100539676, 100539680"/>
    <s v=" "/>
    <x v="2"/>
    <n v="37.210156949999998"/>
    <n v="-122.06379206"/>
    <s v="Santa Clara"/>
    <s v="STELLING 1110"/>
    <n v="12000"/>
    <m/>
    <x v="0"/>
    <s v="Cal Fire"/>
    <s v="Conifer Forest"/>
    <m/>
    <m/>
    <s v="Y"/>
    <s v="Bear 2017"/>
    <m/>
    <n v="518"/>
    <m/>
    <s v="Y"/>
    <s v="N"/>
    <m/>
    <m/>
    <s v="2021-01-19"/>
    <n v="37.210138999999998"/>
    <n v="-122.064544"/>
    <n v="44225"/>
    <s v="TrunkFail"/>
    <s v="Evidence of recently failed tanoak at trunk. Evidence of severe rot."/>
    <s v="TAN"/>
    <n v="65"/>
    <n v="76"/>
    <n v="25"/>
    <s v="Moderate"/>
    <s v="None"/>
    <s v="N"/>
    <n v="1"/>
    <m/>
    <s v="Hillside"/>
    <s v="B"/>
    <s v="CrossArm"/>
    <s v="TreeWire"/>
    <m/>
    <s v="  "/>
    <s v="DEANZA"/>
    <s v="CUPERTINO 08"/>
    <s v="03:04"/>
    <n v="44215"/>
    <n v="1213875"/>
    <s v="T005169845"/>
    <n v="940"/>
    <s v="OAK RIDGE RD"/>
    <s v="LOS GATOS"/>
    <n v="37.257350000000002"/>
    <n v="-122.12016"/>
    <s v="G1THXZ2"/>
    <s v="ZANDATE JR., BOBBY"/>
    <n v="83481110"/>
    <s v="20210119 08:27"/>
    <n v="9260"/>
    <m/>
    <s v="Assist Tman Silva w/ 3 spans of primary wire down caused by fallen tree. Tman RWSO created EC tag"/>
    <s v="Y"/>
    <m/>
    <m/>
    <m/>
    <n v="37.210156949999998"/>
    <n v="-122.06379206"/>
    <m/>
    <s v="Cal Fire"/>
    <m/>
    <s v="N"/>
    <s v="Y"/>
    <m/>
    <s v="Storm Wind"/>
    <m/>
    <s v="Private Land"/>
    <m/>
    <s v="Strong"/>
    <m/>
    <s v="Vegetation"/>
    <s v="Tree Fell"/>
    <s v="3 meters - 0.25 Acres"/>
    <m/>
    <s v="Cal Fire"/>
    <m/>
    <s v="Overhead"/>
    <m/>
    <s v="N"/>
    <s v="pictures taken"/>
    <m/>
    <m/>
    <s v="TREE-FELL INTO LINE"/>
    <s v="CONDUCTOR, OVERHEAD"/>
    <s v="N"/>
    <s v="  "/>
    <s v="Unplanned"/>
    <s v="DeAnza"/>
    <s v="De Anza"/>
    <s v="083481110, STELLING-1110"/>
    <s v="21-0009998"/>
    <s v="Unplanned"/>
    <s v="Clear;32-90F"/>
    <s v="210"/>
    <m/>
    <s v="YES"/>
    <m/>
    <s v="Sustained"/>
    <s v="No"/>
    <s v="60094"/>
    <s v="OH"/>
    <s v="Line Recloser"/>
    <n v="1213875"/>
    <s v="Conductor, Overhead, Broken, wire on ground"/>
    <s v="A &amp; B PHASE"/>
    <m/>
    <m/>
    <s v="BIG BASIN WAY &amp; SKYLINE BLVD"/>
    <s v="ZANDATE, BOBBY / 408-470-0297: 16880 Skyline Blvd"/>
    <m/>
    <m/>
    <m/>
    <s v="No"/>
    <s v="Vegetation, Tree - fell into line"/>
    <m/>
    <s v="No"/>
    <n v="2"/>
    <n v="111"/>
    <s v="NJC9"/>
    <s v="Distribution Circuit"/>
    <s v="G1THXZ2"/>
    <s v="01/19/21 00:47"/>
    <m/>
    <m/>
    <m/>
    <s v="No"/>
    <n v="1593958"/>
    <s v="21-0009998"/>
    <m/>
    <m/>
    <m/>
    <m/>
    <m/>
  </r>
  <r>
    <n v="44"/>
    <s v="TLAL"/>
    <s v="3 - QC Complete"/>
    <n v="44256"/>
    <n v="44617"/>
    <s v="Tree grew into overhead circuit resulting in a wires down incident that ignited a small fire. The ensuing fire was less than one meter in size. This information is preliminary."/>
    <s v="\\fxshare-nas05\quotashare-fs01\ESA\5 - Ignition Tracking\2021_Ignition_QC_Folders\20210119_1213589_21-0009947_nan_T005169582"/>
    <s v=" "/>
    <m/>
    <s v="TLAL"/>
    <s v="Create Time, Outage Time, Suspected Initiating Event Updated; Added FOIDs and EC Tags"/>
    <m/>
    <s v="Ellie Moore (emoore@exponent.com)"/>
    <s v="In Progress"/>
    <s v="Not Required"/>
    <m/>
    <m/>
    <s v="Not Required"/>
    <m/>
    <m/>
    <m/>
    <m/>
    <m/>
    <m/>
    <m/>
    <s v="Complete"/>
    <s v="Codominant Top/Stem"/>
    <n v="43867"/>
    <n v="44228"/>
    <n v="39812"/>
    <s v="Trim"/>
    <s v="Y"/>
    <s v="CCCC1061959"/>
    <s v="Y"/>
    <m/>
    <s v="Y"/>
    <s v="Adjacent Redwoods"/>
    <s v="Fire Incident Report"/>
    <m/>
    <m/>
    <m/>
    <m/>
    <n v="44503"/>
    <m/>
    <m/>
    <m/>
    <m/>
    <m/>
    <m/>
    <m/>
    <m/>
    <m/>
    <m/>
    <m/>
    <m/>
    <m/>
    <m/>
    <m/>
    <m/>
    <m/>
    <s v=" "/>
    <x v="334"/>
    <s v="00:32:00"/>
    <n v="44215"/>
    <s v="00:20:00"/>
    <s v="FAS"/>
    <s v="N"/>
    <s v="N"/>
    <n v="1213589"/>
    <s v="21-0009947.1"/>
    <m/>
    <s v="T005312099, T005312133"/>
    <s v="120444794, 120457051, 120454796"/>
    <m/>
    <m/>
    <s v="PG&amp;E_44_IGNITION_20210119_1.jpg"/>
    <s v=" "/>
    <x v="1"/>
    <x v="0"/>
    <s v="Y"/>
    <s v="Y"/>
    <s v="N"/>
    <s v="On January 19, 2021 at 0121 hours, PG&amp;E Troublemen patrolled the Camp Evers 2106 21kV Distribution Circuit number 083622106, near 1015 Vine Hill Road in Santa Cruz and 140 Tie Gultch Road in Scotts Valley. They observed one single phase of a primary overhead 4/0 AL tree conductor broken and down on the ground, and a small fire in progress. Initial analysis indicates a codominant stemmed 120' coastal redwood stem partially failed in the high wind, which fell on and brought down the line and resulted in the ignition. The Scotts Valley Fire Department responded to and extinguished the fire. The 3,778-minute outage affected 361 customers. All the repairs were completed and the line was returned to service on January 21, 2021. This information is preliminary."/>
    <s v="PG&amp;E"/>
    <s v="Vegetation"/>
    <m/>
    <s v="D"/>
    <s v="D"/>
    <s v="&lt;0.25"/>
    <m/>
    <m/>
    <m/>
    <m/>
    <m/>
    <s v="Vegetation"/>
    <s v="Contact from object"/>
    <s v="Weather - High Winds"/>
    <s v="Y"/>
    <s v="Overhead"/>
    <x v="0"/>
    <s v="Conductor - Primary"/>
    <s v="Conductors"/>
    <s v="101679135, 101680331, 101799617"/>
    <s v=" "/>
    <x v="2"/>
    <n v="37.064329000000001"/>
    <n v="-121.98484000000001"/>
    <s v="Santa Cruz"/>
    <s v="CAMP EVERS 2106"/>
    <n v="21000"/>
    <m/>
    <x v="1"/>
    <s v="Scotts Valley FD"/>
    <s v="Conifer Forest"/>
    <m/>
    <m/>
    <s v="N"/>
    <m/>
    <m/>
    <n v="520"/>
    <m/>
    <s v="Y"/>
    <s v="N"/>
    <m/>
    <m/>
    <s v="2021-01-19"/>
    <n v="37.064099499999998"/>
    <n v="-121.981466"/>
    <n v="44246"/>
    <s v="TrunkFail"/>
    <s v="EVIDENCE OF CODOMINANT REDWOOD WITH STEM FAILURE OBSERVED"/>
    <s v="REDW"/>
    <n v="150"/>
    <n v="46"/>
    <n v="40"/>
    <s v="None"/>
    <s v="None"/>
    <s v="N"/>
    <n v="1"/>
    <m/>
    <s v="Hillside"/>
    <s v="A"/>
    <s v="CrossArm"/>
    <s v="TreeWire"/>
    <m/>
    <s v="  "/>
    <s v="CENTRAL COAST"/>
    <s v="SANTA CRUZ 05"/>
    <s v="00:52"/>
    <n v="44215"/>
    <n v="1213589"/>
    <s v="T005169582"/>
    <m/>
    <s v="ORCHARD RUN"/>
    <s v="SCOTTS VALLE"/>
    <n v="37.067439999999998"/>
    <n v="-121.99663"/>
    <s v="C5TB1M8"/>
    <s v="MOORE, BEN"/>
    <n v="83622106"/>
    <s v="20210119 02:43"/>
    <n v="9260"/>
    <m/>
    <s v="High winds and tree branches took down phase of 4/0Al tree wire. Crew to repair"/>
    <s v="Y"/>
    <m/>
    <m/>
    <m/>
    <n v="37.064329000000001"/>
    <n v="-121.98484000000001"/>
    <s v="Wire down caused small veg fire where wire landed on ground next to redwood tree"/>
    <s v="Scotts Valley FD"/>
    <m/>
    <s v="N"/>
    <s v="Y"/>
    <m/>
    <s v="Other (Comments)"/>
    <s v="High Winds"/>
    <s v="Private Land"/>
    <m/>
    <s v="Strong"/>
    <m/>
    <s v="Vegetation"/>
    <m/>
    <s v="3 meters - 0.25 Acres"/>
    <m/>
    <s v="Fire Dept"/>
    <m/>
    <s v="Overhead"/>
    <m/>
    <s v="N"/>
    <m/>
    <m/>
    <m/>
    <s v="TREE-BRANCH FELL INTO LINE"/>
    <s v="CONDUCTOR, OVERHEAD"/>
    <s v="N"/>
    <s v="  "/>
    <s v="Unplanned"/>
    <s v="Central Coast"/>
    <s v="Coast"/>
    <s v="083622106, CAMP EVERS-2106"/>
    <s v="21-0009947"/>
    <s v="Unplanned"/>
    <s v="Clear;32-90F"/>
    <s v="546"/>
    <m/>
    <s v="YES"/>
    <m/>
    <s v="Sustained"/>
    <s v="No"/>
    <s v="12760"/>
    <s v="OH"/>
    <s v="Line Recloser"/>
    <n v="1213589"/>
    <s v="Conductor, Overhead, Broken, wire on ground"/>
    <m/>
    <m/>
    <m/>
    <s v="F6- END OF SCOTTS VALLEY DR. 1 SPN PAST BETHANY DR."/>
    <s v="Moore,Ben 3755 831-206-3524: 1015 Vine Hill Rd"/>
    <m/>
    <m/>
    <m/>
    <s v="No"/>
    <s v="Vegetation, Tree - branch fell on line"/>
    <m/>
    <s v="No"/>
    <m/>
    <m/>
    <s v="BGA6"/>
    <s v="Distribution Circuit"/>
    <s v="C5TB1M8"/>
    <s v="01/19/21 00:20"/>
    <m/>
    <m/>
    <m/>
    <s v="No"/>
    <n v="1593890"/>
    <s v="21-0009947"/>
    <m/>
    <m/>
    <m/>
    <m/>
    <m/>
  </r>
  <r>
    <n v="51"/>
    <s v="AGFC"/>
    <s v="3 - QC Complete"/>
    <n v="44295"/>
    <n v="44617"/>
    <s v="Initial EIR: EI210118A - Geyserville - Media Summary: On January 18, 2021 at approximately 2330 hours, PG&amp;E observed wires down near Geyser Resort Road, east of Geysers Road in Geyserville. The wire down was in the area of the Old Fire, which started at approximately 2130 hours and as reported by CAL FIRE was approximately 2 acres and has been fully contained. PG&amp;E became aware that CAL FIRE was investigating the wires down in relation to the Old Fire when CAL FIRE investigators requested PG&amp;Es assistance in collecting portions of the downed wires into evidence. CAL FIRE collected the wires on January 20, 2021. PG&amp;E is reporting this incident under the Media CPUC incident reporting criteria due to public attention into the Old Fire. PG&amp;E is not aware of any injuries, fatalities, or property damage exceeding $50,000 related to the Old Fire. This information is preliminary. A tline conductor failure occurred on the Geysers#3-Cloverdale 115kV line, resulting in an ignition. The ensuing fire was greater than one meter. Cal Fire was on scene to supress the fire. EOC preliminary: On 01/18/21 at 2130 hours, a transmission conductor(s) on the Geysers #3 - Cloverdale 115kV Circuit opened/relayed and locked out. Responding PG&amp;E personnel determined a downed T-Line conductor was found located between T-Line structures 000/002 and 000/003. Switching was conducted in order to isolate the trouble &amp; faciliate repairs.  There are currently no reports of property damage/injuries/fatalities. No media personnel observed at the scene.  Two local articles (Press Democrat and KSRO) were found on the internet (with photos). The articles state the fire began at 2155 hours on 01/18/21; however the cause of the fire was not specified. Fire appears to be have affected vegetation only at this time. Per TOTL WorkCard_T21-003644, CAL FIRE was on site. Fire approx. 5-10 acres in size. Damages (excluding labor) are expected to be under the 50K threshold (three T-Line Wires). Final WSOC awareness update 1:49 am Status: Fire holding at approx. five acres (estimate down from 10 acres) and staying within its footprint; IC reports fire burning in pockets with no forward progress; crews will remain on-scene through the morning to ensure it is extinguished. Final report, barring significant changes"/>
    <s v="\\fxshare-nas05\quotashare-fs01\ESA\5 - Ignition Tracking\2021_Ignition_QC_Folders\20210119_nan_nan_INT-14388_nan"/>
    <s v=" "/>
    <m/>
    <m/>
    <m/>
    <m/>
    <s v="S2FV (Exponent)"/>
    <s v="Complete"/>
    <s v="Complete"/>
    <s v="AIM8"/>
    <s v="In Progress"/>
    <s v="Not Required"/>
    <m/>
    <m/>
    <m/>
    <m/>
    <m/>
    <m/>
    <m/>
    <s v="Complete"/>
    <s v="Pending Veg and EII discussion (TBD Cause)"/>
    <m/>
    <m/>
    <m/>
    <s v="No dates or work listed"/>
    <s v="N"/>
    <m/>
    <m/>
    <m/>
    <s v="N"/>
    <m/>
    <s v="N/A No fire incident report in file"/>
    <m/>
    <m/>
    <m/>
    <m/>
    <n v="44414"/>
    <n v="44460"/>
    <n v="44460"/>
    <n v="46"/>
    <m/>
    <m/>
    <m/>
    <m/>
    <m/>
    <m/>
    <m/>
    <m/>
    <m/>
    <m/>
    <m/>
    <m/>
    <m/>
    <m/>
    <s v=" "/>
    <x v="335"/>
    <s v="20:25:00"/>
    <n v="44214"/>
    <s v="21:35:00"/>
    <s v="Trans-Sub Email"/>
    <s v="N"/>
    <s v="N"/>
    <m/>
    <m/>
    <s v="INT-14388"/>
    <m/>
    <n v="120444850"/>
    <m/>
    <s v="EI210118A"/>
    <s v="PG&amp;E _51_Ignition_20210118_1.jpg"/>
    <s v=" "/>
    <x v="1"/>
    <x v="0"/>
    <s v="Y"/>
    <s v="Y"/>
    <s v="N"/>
    <s v="On January 18, 2021 at 2135 hours, PG&amp;E was made aware of an interuption on the GEYSERS #3-CLOVERDALE-115Kv Transmission Circuit in Sonoma County due to vegetation contact with overhead Transmission conductors. Initial analysis indicates high winds in the area caused the transmission line to make contact and get caught on a nearby tree which resulted in an ignition and wires down on ground. The ensuing fire was 2 acres in size and was extinguished by Cal Fire. LC notification tags were issued for the damaged assets to be repaired. This ignition is associated with EIR investigation EI210118A. Please see the completed 20-day report and Event Analysis Report for complete details."/>
    <s v="PG&amp;E"/>
    <s v="Vegetation"/>
    <m/>
    <s v="T"/>
    <s v="T"/>
    <s v="0.26-9.99"/>
    <m/>
    <m/>
    <m/>
    <m/>
    <m/>
    <s v="Vegetation"/>
    <s v="Contact from object"/>
    <s v="Weather - High Winds"/>
    <s v="N"/>
    <s v="Overhead"/>
    <x v="4"/>
    <s v="Conductor - Transmission"/>
    <s v="Conductor"/>
    <n v="44298401"/>
    <s v=" "/>
    <x v="2"/>
    <n v="38.798122999999997"/>
    <n v="-122.82093"/>
    <s v="Sonoma"/>
    <s v="GEYSERS #3-CLOVERDALE-115Kv"/>
    <n v="115000"/>
    <m/>
    <x v="0"/>
    <s v="Cal Fire"/>
    <s v="Hardwood Forest"/>
    <m/>
    <m/>
    <s v="Y"/>
    <s v="Valley 2015"/>
    <s v="Old"/>
    <n v="175"/>
    <m/>
    <s v="Y"/>
    <s v="N"/>
    <m/>
    <m/>
    <s v="2021-01-19"/>
    <m/>
    <m/>
    <m/>
    <m/>
    <m/>
    <m/>
    <m/>
    <m/>
    <m/>
    <m/>
    <m/>
    <m/>
    <m/>
    <m/>
    <m/>
    <m/>
    <m/>
    <m/>
    <m/>
    <s v="  "/>
    <s v="SONOMA"/>
    <s v="SANTA ROSA"/>
    <m/>
    <m/>
    <m/>
    <m/>
    <m/>
    <m/>
    <m/>
    <m/>
    <m/>
    <m/>
    <m/>
    <m/>
    <m/>
    <m/>
    <m/>
    <m/>
    <m/>
    <m/>
    <m/>
    <m/>
    <m/>
    <m/>
    <m/>
    <m/>
    <m/>
    <m/>
    <m/>
    <m/>
    <m/>
    <m/>
    <m/>
    <m/>
    <m/>
    <m/>
    <m/>
    <m/>
    <m/>
    <m/>
    <m/>
    <m/>
    <m/>
    <m/>
    <m/>
    <m/>
    <m/>
    <m/>
    <m/>
    <m/>
    <m/>
    <s v="  "/>
    <m/>
    <m/>
    <m/>
    <m/>
    <m/>
    <m/>
    <m/>
    <m/>
    <m/>
    <m/>
    <m/>
    <m/>
    <m/>
    <m/>
    <m/>
    <m/>
    <m/>
    <m/>
    <m/>
    <m/>
    <m/>
    <m/>
    <m/>
    <m/>
    <m/>
    <m/>
    <m/>
    <m/>
    <m/>
    <m/>
    <m/>
    <m/>
    <m/>
    <m/>
    <m/>
    <m/>
    <m/>
    <m/>
    <m/>
    <m/>
    <m/>
    <m/>
    <m/>
    <m/>
    <m/>
    <m/>
    <m/>
  </r>
  <r>
    <n v="43"/>
    <s v="TLAL"/>
    <s v="3 - QC Complete"/>
    <n v="44270"/>
    <n v="44617"/>
    <s v="[Veg Pics Only / No TMan Pics Avail- See Picture Sub-Folder for TMan Reply] Palm tree grew into secondary line, resulting in an ignition. The ensuing fire was greater than one meter. OIS: 1213903, 1213902; FOID: T005169494, T005169371, T005169367; ILIS: 21-0009987; EC: 120444778; PM: 44627088; Circuit ID: 012222103; SAP ID: 100952697; Eqp: Conductor, Transformers"/>
    <s v="\\fxshare-nas05\quotashare-fs01\ESA\5 - Ignition Tracking\2021_Ignition_QC_Folders\20210119_1213903_nan_nan_T005169494"/>
    <s v=" "/>
    <m/>
    <s v="TLAL"/>
    <s v="Create Date &amp; Time, Nominal Voltage Updated; Outage Time Added; Additional FOIDs &amp; OIS Added; EC Tag Added"/>
    <n v="44270"/>
    <m/>
    <s v="Not In Scope"/>
    <m/>
    <m/>
    <m/>
    <m/>
    <m/>
    <m/>
    <m/>
    <m/>
    <m/>
    <m/>
    <m/>
    <m/>
    <m/>
    <n v="44222"/>
    <m/>
    <m/>
    <m/>
    <s v="N"/>
    <m/>
    <m/>
    <m/>
    <s v="N"/>
    <m/>
    <s v="Fire Incident Report"/>
    <m/>
    <m/>
    <m/>
    <m/>
    <m/>
    <m/>
    <m/>
    <m/>
    <m/>
    <m/>
    <m/>
    <m/>
    <m/>
    <m/>
    <m/>
    <m/>
    <m/>
    <m/>
    <m/>
    <m/>
    <m/>
    <m/>
    <s v=" "/>
    <x v="335"/>
    <s v="23:20:00"/>
    <n v="44215"/>
    <s v="00:59:00"/>
    <s v="FAS"/>
    <s v="N"/>
    <s v="N"/>
    <s v="1213903, 1213902"/>
    <s v="21-0009987"/>
    <m/>
    <s v="T005169494, T005169371, T005169367"/>
    <n v="120444778"/>
    <m/>
    <m/>
    <s v="PG&amp;E_43_Ignition_20210118_3.jpg"/>
    <s v=" "/>
    <x v="1"/>
    <x v="0"/>
    <s v="Y"/>
    <s v="Y"/>
    <s v="N"/>
    <s v="On January 18, 2021 at 2344 hours, PG&amp;E Troublemen patrolled the Newark 2103 12kV Distribution Circuit number 012222103, in the Local Responsibility area in front of 36487 Colbert Street, Newark, CA 94560. They observed an overgrown palm tree that made contact with and damaged one hot leg of 1/0 hot secondary overhead conductors, and both the tree and two paralleled transformers caught on fire. Initial analysis indicates a 22DBH palm tree grew into the lines, wh"/>
    <s v="PG&amp;E"/>
    <s v="Vegetation"/>
    <m/>
    <s v="D"/>
    <s v="D"/>
    <s v="&lt;3 meters of linear travel"/>
    <m/>
    <m/>
    <m/>
    <m/>
    <m/>
    <s v="Vegetation"/>
    <s v="Contact from object"/>
    <s v="Veg. contact"/>
    <s v="Y"/>
    <s v="Overhead"/>
    <x v="2"/>
    <s v="Conductor - Racked Secondary"/>
    <s v="Conductors, Transformers"/>
    <n v="100952697"/>
    <s v=" "/>
    <x v="0"/>
    <n v="37.533811700000001"/>
    <n v="-122.04452329999999"/>
    <s v="Alameda"/>
    <s v="NEWARK 2103"/>
    <s v="0-750"/>
    <m/>
    <x v="0"/>
    <s v="Alameda County FD"/>
    <s v="Urban"/>
    <m/>
    <m/>
    <s v="N"/>
    <m/>
    <m/>
    <m/>
    <m/>
    <s v="N"/>
    <s v="N"/>
    <m/>
    <m/>
    <s v="2021-01-19"/>
    <n v="37.533839999999998"/>
    <n v="-122.044567"/>
    <n v="44217"/>
    <s v="TreeGrew"/>
    <s v="FAN PALM ON SECONDARY LINES CAUGHT FIRE DURING STRONG WINDS. PALMS WAS TOPPED LOCATED AT 36487 COLVERT ST, NEWARK. NO FURTHER WORK NEEDED."/>
    <s v="PALF"/>
    <n v="32"/>
    <n v="18"/>
    <m/>
    <m/>
    <m/>
    <m/>
    <m/>
    <m/>
    <m/>
    <m/>
    <s v="CrossArm"/>
    <s v="BareWire"/>
    <n v="4"/>
    <s v="  "/>
    <s v="MISSION"/>
    <s v="FREMONT 03"/>
    <s v="00:12"/>
    <n v="44215"/>
    <n v="1213903"/>
    <s v="T005169494"/>
    <n v="36372"/>
    <s v="COLBERT ST"/>
    <s v="NEWARK"/>
    <n v="37.536380000000001"/>
    <n v="-122.04563"/>
    <s v="M1TAXRR"/>
    <s v="RODRIGUEZ, ELI"/>
    <n v="12222103"/>
    <s v="20210119 01:27"/>
    <n v="9190"/>
    <n v="1"/>
    <s v="EC Tag made for Tree Crew to remove Palm Tree &amp; Electric Crew to cut in Insulators (BOBs) to un-bank 2 TX @ EOL"/>
    <s v="Y"/>
    <m/>
    <m/>
    <s v="37.5338117,-122.0445233,6.200000,3D"/>
    <m/>
    <m/>
    <m/>
    <s v="ALCO/911"/>
    <m/>
    <s v="N"/>
    <s v="Y"/>
    <m/>
    <s v="Storm Wind"/>
    <m/>
    <s v="Other (Comments)"/>
    <s v="Palm Tree caught on fire"/>
    <s v="Gusty"/>
    <m/>
    <s v="PG&amp;E Equipment"/>
    <s v="Seconday vertical construction"/>
    <s v="Structure Only"/>
    <m/>
    <s v="Fire Dept"/>
    <m/>
    <s v="Overhead"/>
    <m/>
    <s v="N"/>
    <m/>
    <m/>
    <m/>
    <s v="TREE-GREW INTO LINE"/>
    <s v="SECONDARY"/>
    <s v="N"/>
    <s v="  "/>
    <m/>
    <m/>
    <m/>
    <m/>
    <m/>
    <m/>
    <m/>
    <m/>
    <m/>
    <m/>
    <m/>
    <m/>
    <m/>
    <m/>
    <m/>
    <m/>
    <m/>
    <m/>
    <m/>
    <m/>
    <m/>
    <m/>
    <m/>
    <m/>
    <m/>
    <m/>
    <m/>
    <m/>
    <m/>
    <m/>
    <m/>
    <m/>
    <m/>
    <m/>
    <m/>
    <m/>
    <m/>
    <m/>
    <m/>
    <m/>
    <m/>
    <m/>
    <m/>
    <m/>
    <m/>
    <m/>
    <m/>
  </r>
  <r>
    <n v="42"/>
    <s v="TLAL"/>
    <s v="3 - QC Complete"/>
    <n v="44267"/>
    <n v="44617"/>
    <s v="Pics Uploaded: 03/17/21; A tree branch blew into overhead lines, resulting in an ignition. The ensuing fire was 3 meters - 0.25 acres in size. Veg Records Copied: 02/25/2021; OIS: 1213001; ILIS: 21-0009885; FOID: T005169139; Circuit ID: 082831105; Fuse: 26297; SAP ID: 100557857"/>
    <s v="\\fxshare-nas05\quotashare-fs01\ESA\5 - Ignition Tracking\2021_Ignition_QC_Folders\20210118_1213001_21-0009885_nan_T005169139"/>
    <s v=" "/>
    <m/>
    <s v="TLAL"/>
    <s v="Outage Time, Fire Lat &amp; Long, Fire Size, Suspected Initiating Event Updated"/>
    <n v="44267"/>
    <m/>
    <s v="Not In Scope"/>
    <m/>
    <m/>
    <m/>
    <m/>
    <m/>
    <m/>
    <m/>
    <m/>
    <m/>
    <m/>
    <m/>
    <m/>
    <m/>
    <m/>
    <m/>
    <m/>
    <m/>
    <m/>
    <m/>
    <m/>
    <m/>
    <m/>
    <m/>
    <m/>
    <m/>
    <m/>
    <m/>
    <m/>
    <m/>
    <m/>
    <m/>
    <m/>
    <m/>
    <m/>
    <m/>
    <m/>
    <m/>
    <m/>
    <m/>
    <m/>
    <m/>
    <m/>
    <m/>
    <m/>
    <m/>
    <m/>
    <s v=" "/>
    <x v="335"/>
    <s v="20:42:00"/>
    <n v="44214"/>
    <s v="20:37:00"/>
    <s v="FAS"/>
    <s v="N"/>
    <s v="N"/>
    <n v="1213001"/>
    <s v="21-0009885"/>
    <m/>
    <s v="T005169139"/>
    <m/>
    <m/>
    <m/>
    <s v="PG&amp;E_42_Ignition_20210118_1.jpg"/>
    <s v=" "/>
    <x v="1"/>
    <x v="0"/>
    <s v="Y"/>
    <s v="Y"/>
    <s v="N"/>
    <s v="On January 18, 2021 at 2201 hours, a PG&amp;E Troubleman patrolled the Milpitas 1105 12kV Distribution Circuit number 082831105, in the Local Responsibility area of 1485 Country Club Drive, Milpitas, CA 95035. He observed a tree that blew into our primary overhead lines two spans southwest of 27877, a blown fuse at RCO 26297, and an area fire near the rear of the house along the fence line. Initial analysis a living 38' Blue Gum eucalyptus tree with an approximate 14&quot; DBH partially failed in the high wind and blew into our equipment, which resulted in number one of three blown in fuse 26297and an ignition. The healthy eucalyptus incident tree was found located to the north of the conductors on an exposed grassy non-irrigated hilltop. Upon further inspection, a green healthy lateral limb was found detached from the trunk and laying on the ground at the base of the tree on the northeast edge of the burned area. The tree was approximately 10' from the conductors and it was last inspected on June 4, 2020. The maximum wind gust speed on the incident date was 28.88 MPH. The Milpitas Fire Department responded to and extinguished the approximately 50 x 100 yards grass fire. The 219-minute unplanned outage affected 116 customers. All the repairs were completed and the line was returned to service on January 19, 2021. This information is preliminary."/>
    <s v="PG&amp;E"/>
    <s v="Vegetation"/>
    <m/>
    <s v="D"/>
    <s v="D"/>
    <s v="&lt;0.25"/>
    <s v="Approximately 50 x 100 yards"/>
    <m/>
    <m/>
    <m/>
    <m/>
    <s v="Vegetation"/>
    <s v="Contact from object"/>
    <s v="Weather - High Winds"/>
    <s v="Y"/>
    <s v="Overhead"/>
    <x v="0"/>
    <s v="Conductor - Primary"/>
    <s v="Fuse"/>
    <n v="100557857"/>
    <s v=" "/>
    <x v="0"/>
    <n v="37.455210000000001"/>
    <n v="-121.88374"/>
    <s v="Santa Clara"/>
    <s v="MILPITAS 1105"/>
    <n v="12000"/>
    <m/>
    <x v="0"/>
    <s v="Milpitas FD"/>
    <s v="Urban"/>
    <m/>
    <m/>
    <s v="Y"/>
    <s v="Ohlone 2020"/>
    <m/>
    <m/>
    <m/>
    <s v="N"/>
    <s v="N"/>
    <m/>
    <m/>
    <s v="2021-01-19"/>
    <n v="37.453790699999999"/>
    <n v="-121.88632"/>
    <n v="44215"/>
    <s v="BranchFail"/>
    <s v="Tree branch broke at branch collar and fell onto lines."/>
    <s v="EUCA"/>
    <n v="50"/>
    <n v="12"/>
    <n v="8"/>
    <s v="None"/>
    <s v="None"/>
    <s v="N"/>
    <n v="1"/>
    <m/>
    <s v="Hillside"/>
    <s v="A"/>
    <s v="Other"/>
    <s v="BareWire"/>
    <n v="3"/>
    <s v="  "/>
    <s v="SAN JOSE"/>
    <s v="SAN JOSE 02"/>
    <s v="20:42"/>
    <n v="44214"/>
    <n v="1213001"/>
    <s v="T005169139"/>
    <n v="1000"/>
    <s v="COUNTRY CLUB DR"/>
    <s v="MILPITAS"/>
    <n v="37.452599999999997"/>
    <n v="-121.88916999999999"/>
    <s v="J2TM1CI"/>
    <s v="CAMERON, MIKE"/>
    <n v="82831105"/>
    <s v="20210119 01:08"/>
    <n v="9002"/>
    <n v="1"/>
    <s v="tree blew into line.  blew fuse at rco 26297,   area fire"/>
    <s v="Y"/>
    <m/>
    <m/>
    <s v="37.4539333,-121.8853317,89.100000,3D"/>
    <m/>
    <m/>
    <m/>
    <s v="milpitas fire dept."/>
    <m/>
    <s v="N"/>
    <s v="Y"/>
    <m/>
    <s v="Storm Wind"/>
    <m/>
    <s v="Private Land"/>
    <m/>
    <s v="Gusty"/>
    <m/>
    <s v="Vegetation"/>
    <m/>
    <s v="3 meters - 0.25 Acres"/>
    <m/>
    <s v="Fire Dept"/>
    <m/>
    <s v="Overhead"/>
    <m/>
    <s v="N"/>
    <m/>
    <m/>
    <m/>
    <s v="TREE-BRANCH FELL INTO LINE"/>
    <s v="FUSE"/>
    <s v="N"/>
    <s v="  "/>
    <s v="Unplanned"/>
    <s v="San Jose"/>
    <s v="San Jose"/>
    <s v="082831105, MILPITAS-1105"/>
    <s v="21-0009885"/>
    <s v="Unplanned"/>
    <s v="Clear;32-90F"/>
    <s v="75 1 of 3 Phases Open"/>
    <n v="8100"/>
    <s v="NO"/>
    <s v="Force Out"/>
    <s v="Sustained"/>
    <s v="No"/>
    <s v="26297"/>
    <s v="OH"/>
    <s v="Fuse"/>
    <n v="1213001"/>
    <s v="Conductor, Overhead, Normal"/>
    <m/>
    <m/>
    <m/>
    <s v="FUSES ABOUT 1000' UP HILL FROM N. PARK VICTORIA E/OF CAMINO HIGUERA"/>
    <s v="2 SPANS S/W OF 27877"/>
    <m/>
    <m/>
    <m/>
    <s v="No"/>
    <s v="Vegetation, Tree - branch fell on line"/>
    <m/>
    <s v="No"/>
    <m/>
    <m/>
    <s v="GHSD"/>
    <s v="Distribution Circuit"/>
    <s v="GHSD"/>
    <s v="01/18/21 23:18"/>
    <s v="Not Required"/>
    <s v="01/19/21 01:06"/>
    <m/>
    <s v="Yes"/>
    <n v="1593826"/>
    <s v="21-0009885"/>
    <m/>
    <m/>
    <m/>
    <m/>
    <m/>
  </r>
  <r>
    <n v="41"/>
    <s v="S7RM"/>
    <s v="3 - QC Complete"/>
    <n v="44294"/>
    <n v="44617"/>
    <s v="Storm winds pushed secondary conductors together causing the wires to arc and igniting customers front lawn. The ensuing fire was greater than one meter.  Report from Oakland fire received on 5/20/2021 and added to the file.  "/>
    <s v="\\fxshare-nas05\quotashare-fs01\ESA\5 - Ignition Tracking\2021_Ignition_QC_Folders\20210118_1212984_nan_nan_T005169237"/>
    <s v=" "/>
    <m/>
    <m/>
    <m/>
    <m/>
    <m/>
    <s v="Not In Scope"/>
    <m/>
    <m/>
    <m/>
    <m/>
    <m/>
    <m/>
    <m/>
    <m/>
    <m/>
    <m/>
    <m/>
    <m/>
    <m/>
    <m/>
    <m/>
    <m/>
    <m/>
    <m/>
    <m/>
    <m/>
    <m/>
    <m/>
    <m/>
    <m/>
    <m/>
    <m/>
    <m/>
    <m/>
    <m/>
    <m/>
    <m/>
    <m/>
    <m/>
    <m/>
    <m/>
    <m/>
    <m/>
    <m/>
    <m/>
    <m/>
    <m/>
    <m/>
    <m/>
    <m/>
    <m/>
    <m/>
    <s v=" "/>
    <x v="335"/>
    <s v="22:13:00"/>
    <n v="44214"/>
    <s v="16:17:00"/>
    <s v="FAS"/>
    <s v="N"/>
    <s v="N"/>
    <n v="1212984"/>
    <m/>
    <m/>
    <s v="T005169196"/>
    <m/>
    <m/>
    <m/>
    <s v="No photo"/>
    <s v=" "/>
    <x v="1"/>
    <x v="0"/>
    <s v="Y"/>
    <s v="Y"/>
    <s v="N"/>
    <s v="On January 18, 2021 at 22:13 hours, a PG &amp; E Troubleman  was dispatched to the Oakland 1105 12KV distribution circuit on Madera Ave. in the City of Oakland for reports of arcing wires.   Initial analysis indicates that gusty, storm winds pushed overhead racked, secondary conductors together causing wires to arc and ignite a small section of the customers front lawn.   The ensuing fire was 1 meter -&lt;3 meters in size and was extinguished by Oakland F.D.   The responding troubleman installed spacer brackets  to prevent future reoccurances of this type of incident.  All information is preliminary. "/>
    <s v="PG&amp;E"/>
    <s v="Vegetation"/>
    <m/>
    <s v="D"/>
    <s v="D"/>
    <s v="&lt;3 meters of linear travel"/>
    <s v="According to troubleman, fire out prior to his arrival."/>
    <m/>
    <m/>
    <m/>
    <m/>
    <s v="Equipment - PG&amp;E"/>
    <s v="Weather"/>
    <s v="Wire-to-wire contact"/>
    <s v="N"/>
    <s v="Overhead"/>
    <x v="2"/>
    <s v="Conductor - Racked Secondary"/>
    <s v="conductors"/>
    <n v="101351000"/>
    <s v=" "/>
    <x v="0"/>
    <n v="37.781514999999999"/>
    <n v="-122.1910283"/>
    <s v="Alameda"/>
    <s v="OAKLAND J 1105 "/>
    <s v="0-750"/>
    <m/>
    <x v="0"/>
    <s v="Oakland FD"/>
    <s v="Urban"/>
    <m/>
    <m/>
    <s v="N"/>
    <m/>
    <m/>
    <m/>
    <m/>
    <s v="N"/>
    <s v="N"/>
    <m/>
    <m/>
    <s v="2021-01-19"/>
    <m/>
    <m/>
    <m/>
    <m/>
    <m/>
    <m/>
    <m/>
    <m/>
    <m/>
    <m/>
    <m/>
    <m/>
    <m/>
    <m/>
    <m/>
    <m/>
    <m/>
    <m/>
    <m/>
    <s v="  "/>
    <s v="EAST BAY"/>
    <s v="OAKLAND 10"/>
    <s v="22:13"/>
    <n v="44214"/>
    <n v="1212984"/>
    <s v="T005169237"/>
    <n v="3287"/>
    <s v="MADERA AVE"/>
    <s v="OAKLAND"/>
    <n v="37.780859999999997"/>
    <n v="-122.19045"/>
    <s v="E1GTMHK"/>
    <s v="HENNIGAN, THOMAS (1948)"/>
    <n v="12091105"/>
    <s v="20210118 23:04"/>
    <n v="9310"/>
    <m/>
    <s v="arcing wires caught frnt lawn on fire ofd onsite put fire out t-man installed spacers, cia going to file claims "/>
    <s v="Y"/>
    <n v="1"/>
    <s v="\\fxshare-nas05\quotashare-fs01\ESA\5 - Ignition Tracking\Fire_Tab_Attachment_Files"/>
    <s v="37.7815150,-122.1910283,59.800000,3D"/>
    <m/>
    <m/>
    <s v="front lawn "/>
    <s v="510-332-4952"/>
    <m/>
    <s v="N"/>
    <s v="Y"/>
    <m/>
    <s v="Storm Wind"/>
    <m/>
    <s v="Private Land"/>
    <m/>
    <s v="Gusty"/>
    <m/>
    <s v="PG&amp;E Equipment"/>
    <m/>
    <s v="Structure Only"/>
    <m/>
    <s v="Fire Dept"/>
    <m/>
    <s v="Other (Comments)"/>
    <s v="front lawn"/>
    <s v="N"/>
    <m/>
    <m/>
    <m/>
    <m/>
    <m/>
    <s v="N"/>
    <s v="  "/>
    <m/>
    <m/>
    <m/>
    <m/>
    <m/>
    <m/>
    <m/>
    <m/>
    <m/>
    <m/>
    <m/>
    <m/>
    <m/>
    <m/>
    <m/>
    <m/>
    <m/>
    <m/>
    <m/>
    <m/>
    <m/>
    <m/>
    <m/>
    <m/>
    <m/>
    <m/>
    <m/>
    <m/>
    <m/>
    <m/>
    <m/>
    <m/>
    <m/>
    <m/>
    <m/>
    <m/>
    <m/>
    <m/>
    <m/>
    <m/>
    <m/>
    <m/>
    <m/>
    <m/>
    <m/>
    <m/>
    <m/>
  </r>
  <r>
    <n v="40"/>
    <s v="TLAL"/>
    <s v="3 - QC Complete"/>
    <n v="44270"/>
    <n v="44617"/>
    <s v="[Fire Report Requested: Cal Fire responded to request # R000656-031521 by referring me to The City of Vacaville Fire Dept, to which I emailed on 03/17/21] [Pictures Requested of Tman on 03/15/2021: See Email Request in Pictures Sub-Folder] Overhead conductor failed and fell to ground, resulting in an ignition. The ensuing fire was 1 meter - &lt; 3 meters in size. OIS: 1212892; ILIS: 21-0009815; FOID: T005169109, T005169110; EC: 120444143; PM: 35226503; Circuit ID: 063601108, SAP ID: 103829173, 103994413"/>
    <s v="\\fxshare-nas05\quotashare-fs01\ESA\5 - Ignition Tracking\2021_Ignition_QC_Folders\20210118_1212892_21-0009815_nan_T005169109"/>
    <s v=" "/>
    <m/>
    <s v="TLAL"/>
    <s v="Create &amp; Outage Time, Suspected Initiating Event Updated; Added additional FOIDs"/>
    <m/>
    <s v="A5HR (Exponent)"/>
    <s v="Complete - Action Items Established"/>
    <s v="In Progress"/>
    <s v="R7D2"/>
    <s v="In Progress"/>
    <s v="Not Required"/>
    <m/>
    <m/>
    <m/>
    <m/>
    <m/>
    <m/>
    <m/>
    <s v="Not Required"/>
    <m/>
    <m/>
    <m/>
    <m/>
    <m/>
    <m/>
    <m/>
    <m/>
    <m/>
    <m/>
    <m/>
    <m/>
    <m/>
    <m/>
    <m/>
    <m/>
    <n v="44466"/>
    <n v="44510"/>
    <n v="44543"/>
    <m/>
    <m/>
    <m/>
    <m/>
    <m/>
    <m/>
    <m/>
    <m/>
    <m/>
    <m/>
    <m/>
    <m/>
    <m/>
    <m/>
    <m/>
    <s v=" "/>
    <x v="335"/>
    <s v="19:15:00"/>
    <n v="44214"/>
    <s v="19:17:00"/>
    <s v="FAS"/>
    <s v="N"/>
    <s v="N"/>
    <n v="1212892"/>
    <s v="21-0009815"/>
    <m/>
    <s v="T005169109, T005169110"/>
    <n v="120444143"/>
    <m/>
    <m/>
    <s v="No Photo"/>
    <s v=" "/>
    <x v="1"/>
    <x v="0"/>
    <s v="Y"/>
    <s v="Y"/>
    <s v="N"/>
    <s v="On January 18, 2021 at 1944 hours, a PG&amp;E Troubleman patrolled the Vacaville 1108 12kV Distribution Circuit number 063601108, in the Tier 2 State Responsibility area at fuses 4717 near 6761 Pleasants Valley Road, Vacaville, CA 95688. He observed 50' one phase slack span of 4ACSR broken primary overhead conductor down and 50' of a 5/16 span guy, in addition to a damaged 25KVA transformer. Initial analysis indicates overhead equipment failure was involved in the cause of the line to ground fault and ignition. This incident was part of a wind event. The maximum wind gust on the incident date was 43.84 MPH and the maximum sustained wind speed was 31.07 MPH. Cal Fire responded to and extinguished the fire. The 36-minute unplanned sustained outage affected 217 customers. All the repairs were completed on January 19, 2021. This information is preliminary."/>
    <s v="PG&amp;E"/>
    <s v="Vegetation"/>
    <m/>
    <s v="D"/>
    <s v="D"/>
    <s v="&lt;3 meters of linear travel"/>
    <m/>
    <m/>
    <m/>
    <m/>
    <m/>
    <s v="Equipment - PG&amp;E"/>
    <s v="All types of equipment / facility failure"/>
    <s v="Conductor failure-all"/>
    <s v="Y"/>
    <s v="Overhead"/>
    <x v="0"/>
    <s v="Conductor - Primary"/>
    <s v="Conductor, Transformer"/>
    <s v="103829173, 103994413"/>
    <s v=" "/>
    <x v="1"/>
    <n v="38.386811999999999"/>
    <n v="-122.033681"/>
    <s v="Solano"/>
    <s v="VACAVILLE 1108"/>
    <n v="12000"/>
    <m/>
    <x v="1"/>
    <s v="Cal Fire"/>
    <s v="Urban"/>
    <m/>
    <m/>
    <s v="Y"/>
    <s v="Hennessey 2020"/>
    <m/>
    <n v="177"/>
    <m/>
    <s v="N"/>
    <s v="N"/>
    <m/>
    <m/>
    <s v="2021-01-19"/>
    <m/>
    <m/>
    <m/>
    <m/>
    <m/>
    <m/>
    <m/>
    <m/>
    <m/>
    <m/>
    <m/>
    <m/>
    <m/>
    <m/>
    <m/>
    <m/>
    <m/>
    <m/>
    <m/>
    <s v="  "/>
    <s v="SACRAMENTO"/>
    <s v="VACAVILLE 01"/>
    <s v="19:16"/>
    <n v="44214"/>
    <n v="1212892"/>
    <s v="T005169109"/>
    <s v="UNKNOWN"/>
    <s v="PLEASANTS VALLEY RD"/>
    <s v="VACAVILLE"/>
    <n v="38.384340000000002"/>
    <n v="-122.03158000000001"/>
    <s v="S4TRRBS"/>
    <s v="BOYD, RYAN"/>
    <n v="63601108"/>
    <s v="20210118 20:08"/>
    <n v="9002"/>
    <m/>
    <s v="made ec tag to repair wire down"/>
    <s v="Y"/>
    <n v="4"/>
    <s v="\\fxshare-nas05\quotashare-fs01\ESA\5 - Ignition Tracking\Fire_Tab_Attachment_Files"/>
    <m/>
    <n v="38.386811999999999"/>
    <n v="-122.033681"/>
    <m/>
    <s v="cal fire "/>
    <m/>
    <s v="N"/>
    <s v="Y"/>
    <m/>
    <s v="Storm Wind"/>
    <m/>
    <s v="Private Land"/>
    <m/>
    <s v="Strong"/>
    <m/>
    <s v="PG&amp;E Equipment"/>
    <m/>
    <s v="1 meter - &lt; 3 meters"/>
    <m/>
    <s v="Fire Dept"/>
    <m/>
    <s v="Overhead"/>
    <m/>
    <s v="N"/>
    <m/>
    <m/>
    <m/>
    <s v="OVERHEAD"/>
    <s v="CONDUCTOR, OVERHEAD"/>
    <s v="N"/>
    <s v="  "/>
    <s v="Unplanned"/>
    <s v="Sacramento"/>
    <s v="Solano"/>
    <s v="063601108, VACAVILLE-1108"/>
    <s v="21-0009815"/>
    <s v="Unplanned"/>
    <s v="Clear;32-90F"/>
    <s v="217"/>
    <n v="7876"/>
    <s v="NO"/>
    <s v="Line to Ground"/>
    <s v="Sustained"/>
    <s v="No"/>
    <s v="38316"/>
    <s v="OH"/>
    <s v="Line Recloser"/>
    <n v="1212892"/>
    <s v="Conductor, Overhead, Broken"/>
    <s v="B &amp; GRD"/>
    <s v="01/18/21 20:25"/>
    <m/>
    <s v="1 POLE N/O 6708 PLEASENT VALLEY ROAD, VACAVILLE"/>
    <s v="SPAN SOURCE SIDE OF 4717"/>
    <m/>
    <m/>
    <m/>
    <s v="No"/>
    <s v="Equipment Failure/Involved, Overhead"/>
    <m/>
    <s v="No"/>
    <n v="1"/>
    <n v="17"/>
    <s v="JE1Z"/>
    <s v="Distribution Circuit"/>
    <s v="ZXR8"/>
    <s v="01/18/21 19:17"/>
    <s v="ZXR8"/>
    <s v="01/19/21 00:00"/>
    <s v="01/19/21 04:00"/>
    <s v="No"/>
    <n v="1593767"/>
    <s v="21-0009815"/>
    <m/>
    <m/>
    <m/>
    <m/>
    <m/>
  </r>
  <r>
    <n v="39"/>
    <s v="TLAL"/>
    <s v="3 - QC Complete"/>
    <n v="44256"/>
    <n v="44617"/>
    <s v="Tree fell into primary conductor, resulting in wires down and an ignition. The ensuing fire was 3 meters - 0.25 acres.  Troubleman had issues with GPS and was unable to enter fire data on OIS 1212195. He created OIS 1212879 as a duplicate in order to add fire data; Veg Records Copied: 02/25/2021; OIS: 1212195, 1212879; FOID: T005168448, T005168604, X315702580, T005169092; ILIS: 21-0009632.2; EC: 120442905, 120443110, 120443113, PM: 31528401; Circuit ID: 082021106, SAP Pole ID: 100555704, 100519177, 100549424; Eqp: Conductors"/>
    <s v="\\fxshare-nas05\quotashare-fs01\ESA\5 - Ignition Tracking\2021_Ignition_QC_Folders\20210118_1212879_nan_nan_T005169092"/>
    <s v=" "/>
    <m/>
    <s v="TLAL"/>
    <s v="Additional FOIDs added; Create &amp; Outage Time, County Updated"/>
    <m/>
    <s v="CXX5 (Exponent)"/>
    <s v="Complete"/>
    <s v="Not Required"/>
    <m/>
    <m/>
    <s v="Not Required"/>
    <n v="43559"/>
    <s v="Weather - High Winds"/>
    <s v="Conductor"/>
    <m/>
    <m/>
    <m/>
    <m/>
    <s v="Complete"/>
    <s v="Pending Veg and EII discussion (TBD Cause)"/>
    <m/>
    <m/>
    <m/>
    <m/>
    <m/>
    <m/>
    <m/>
    <m/>
    <m/>
    <m/>
    <m/>
    <m/>
    <m/>
    <m/>
    <m/>
    <n v="44448"/>
    <n v="44484"/>
    <n v="44484"/>
    <m/>
    <s v="Y"/>
    <n v="44530"/>
    <m/>
    <s v="Cal Fire"/>
    <s v="On-line"/>
    <s v="Reference #: R002679-113021"/>
    <m/>
    <m/>
    <m/>
    <m/>
    <m/>
    <m/>
    <m/>
    <m/>
    <s v=" "/>
    <x v="335"/>
    <s v="08:12:00"/>
    <n v="44214"/>
    <s v="09:48:00"/>
    <s v="FAS"/>
    <s v="N"/>
    <s v="N"/>
    <s v="1212195, 1212879"/>
    <s v="21-0009632.2"/>
    <m/>
    <s v="T005168448, T005168604, X315702580, T005169092"/>
    <s v="120442905, 120443110, 120443113"/>
    <m/>
    <m/>
    <s v="NO PHOTO"/>
    <s v=" "/>
    <x v="1"/>
    <x v="0"/>
    <s v="Y"/>
    <s v="Y"/>
    <s v="N"/>
    <s v="On January 18, 2021 at 0851 hours, a PG&amp;E Troubleman patrolled the Los Gatos 1106 12kV Distribution Circuit number 082021106 and the Los Gatos 1107 12kV Distribution Circuit number 082021106, in front of 23085 Summit Road and inside the Summit tree farm in Los Gatos. He observed one span of one phase 12kv conductor down from first pot south of mainline to end of line. Initial analysis indicates a tree fell into primary conductor, resulting in wires down and an ignition. Cal Fire responded to and extinguished the fire. The 91-minute outage affected 337 customers. All the repairs were completed and the line was returned to service on January 18, 2021. This information is preliminary."/>
    <s v="PG&amp;E"/>
    <s v="Vegetation"/>
    <m/>
    <s v="D"/>
    <s v="D"/>
    <s v="&lt;0.25"/>
    <m/>
    <m/>
    <m/>
    <m/>
    <m/>
    <s v="Vegetation"/>
    <s v="Contact from object"/>
    <s v="Veg. contact"/>
    <s v="Y"/>
    <s v="Overhead"/>
    <x v="0"/>
    <s v="Conductor - Primary"/>
    <s v="Conductors"/>
    <s v="100555704, 100519177, 100549424"/>
    <s v=" "/>
    <x v="2"/>
    <n v="37.124248999999999"/>
    <n v="-121.938356"/>
    <s v="Santa Clara"/>
    <s v="LOS GATOS 1106 "/>
    <n v="12000"/>
    <m/>
    <x v="0"/>
    <s v="Cal Fire"/>
    <s v="Agriculture"/>
    <m/>
    <m/>
    <s v="N"/>
    <m/>
    <m/>
    <n v="520"/>
    <m/>
    <s v="N"/>
    <s v="N"/>
    <m/>
    <m/>
    <s v="2021-01-19"/>
    <n v="37.125104"/>
    <n v="-121.938282"/>
    <n v="44222"/>
    <s v="Unverified"/>
    <s v="No evidence found on site."/>
    <m/>
    <m/>
    <m/>
    <m/>
    <m/>
    <m/>
    <m/>
    <m/>
    <m/>
    <m/>
    <m/>
    <m/>
    <m/>
    <m/>
    <s v="  "/>
    <s v="DEANZA"/>
    <s v="CUPERTINO 07"/>
    <s v="18:51"/>
    <n v="44214"/>
    <n v="1212879"/>
    <s v="T005169092"/>
    <n v="23890"/>
    <s v="SUMMIT RD"/>
    <s v="LOS GATOS"/>
    <n v="37.12433"/>
    <n v="-121.93792999999999"/>
    <s v="G1TR5SQ"/>
    <s v="STEVENS, ROBERT "/>
    <n v="82021106"/>
    <s v="20210118 19:06"/>
    <n v="9002"/>
    <m/>
    <s v="THIS IS A DUPLICATE TAG TO CAPTURE FIRE DATA ORIGINAL OIS #1212195 UNABLE TO CAPTURE EARLIER DUE TO GPS ISSUES "/>
    <s v="Y"/>
    <m/>
    <m/>
    <s v="37.3350283,-122.0232300,64.000000,3D"/>
    <m/>
    <m/>
    <s v="gps incorrect location @ tx CGC # 315809023050 "/>
    <s v="CAL FIRE"/>
    <m/>
    <s v="N"/>
    <s v="Y"/>
    <m/>
    <s v="Storm Wind"/>
    <m/>
    <s v="Private Land"/>
    <m/>
    <s v="Gusty"/>
    <m/>
    <s v="Vegetation"/>
    <m/>
    <s v="3 meters - 0.25 Acres"/>
    <m/>
    <s v="Fire Dept"/>
    <m/>
    <s v="Overhead"/>
    <m/>
    <s v="N"/>
    <m/>
    <m/>
    <m/>
    <s v="TREE-FELL INTO LINE"/>
    <s v="CONDUCTOR, OVERHEAD"/>
    <s v="N"/>
    <s v="  "/>
    <m/>
    <m/>
    <m/>
    <m/>
    <m/>
    <m/>
    <m/>
    <m/>
    <m/>
    <m/>
    <m/>
    <m/>
    <m/>
    <m/>
    <m/>
    <m/>
    <m/>
    <m/>
    <m/>
    <m/>
    <m/>
    <m/>
    <m/>
    <m/>
    <m/>
    <m/>
    <m/>
    <m/>
    <m/>
    <m/>
    <m/>
    <m/>
    <m/>
    <m/>
    <m/>
    <m/>
    <m/>
    <m/>
    <m/>
    <m/>
    <m/>
    <m/>
    <m/>
    <m/>
    <m/>
    <m/>
    <m/>
  </r>
  <r>
    <n v="38"/>
    <s v="AGFC"/>
    <s v="3 - QC Complete"/>
    <n v="44215"/>
    <n v="44617"/>
    <s v="Duplicate of index 37. Primary overhead conductor failed, resulting in an ignition. The ensuing fire was 3 meters - 0.25 acres in size."/>
    <s v="\\fxshare-nas05\quotashare-fs01\ESA\5 - Ignition Tracking\2021_Ignition_QC_Folders\20210118_1212730_21-0009763_nan_T005168920"/>
    <s v=" "/>
    <m/>
    <m/>
    <m/>
    <m/>
    <m/>
    <s v="Not In Scope"/>
    <m/>
    <m/>
    <m/>
    <m/>
    <m/>
    <m/>
    <m/>
    <m/>
    <m/>
    <m/>
    <m/>
    <m/>
    <m/>
    <m/>
    <m/>
    <m/>
    <m/>
    <m/>
    <m/>
    <m/>
    <m/>
    <m/>
    <m/>
    <m/>
    <m/>
    <m/>
    <m/>
    <m/>
    <m/>
    <m/>
    <m/>
    <m/>
    <m/>
    <m/>
    <m/>
    <m/>
    <m/>
    <m/>
    <m/>
    <m/>
    <m/>
    <m/>
    <m/>
    <m/>
    <m/>
    <m/>
    <s v=" "/>
    <x v="335"/>
    <s v="14:46:00"/>
    <n v="44214"/>
    <s v="14:46:00"/>
    <s v="FAS"/>
    <s v="N"/>
    <s v="Y"/>
    <n v="1212730"/>
    <s v="21-0009763"/>
    <m/>
    <s v="T005168920"/>
    <m/>
    <m/>
    <m/>
    <m/>
    <s v=" "/>
    <x v="0"/>
    <x v="1"/>
    <s v="N"/>
    <s v="N"/>
    <s v="N"/>
    <s v="Duplicate of index 37. Primary overhead conductor failed, resulting in an ignition. The ensuing fire was 3 meters - 0.25 acres in size."/>
    <s v="Not PG&amp;E"/>
    <s v="Vegetation"/>
    <m/>
    <m/>
    <m/>
    <s v="Structure-only"/>
    <m/>
    <m/>
    <m/>
    <m/>
    <m/>
    <s v="Duplicate"/>
    <m/>
    <m/>
    <m/>
    <s v="Overhead"/>
    <x v="1"/>
    <m/>
    <m/>
    <m/>
    <s v=" "/>
    <x v="0"/>
    <n v="38.315401700000002"/>
    <n v="-121.90166170000001"/>
    <s v="Solano"/>
    <s v="PEABODY 2105"/>
    <n v="21000"/>
    <m/>
    <x v="0"/>
    <s v="Cal Fire"/>
    <s v="Agriculture"/>
    <m/>
    <m/>
    <s v="N"/>
    <m/>
    <m/>
    <m/>
    <m/>
    <s v="N"/>
    <s v="N"/>
    <m/>
    <m/>
    <s v="2021-01-19"/>
    <m/>
    <m/>
    <m/>
    <m/>
    <m/>
    <m/>
    <m/>
    <m/>
    <m/>
    <m/>
    <m/>
    <m/>
    <m/>
    <m/>
    <m/>
    <m/>
    <m/>
    <m/>
    <m/>
    <s v="  "/>
    <s v="SACRAMENTO"/>
    <s v="VACAVILLE 04"/>
    <s v="14:46"/>
    <n v="44214"/>
    <n v="1212730"/>
    <s v="T005168920"/>
    <s v="UNKNOWN"/>
    <s v="HAY RD  AND LEWIS RD"/>
    <s v="VACAVILLE"/>
    <n v="38.337220000000002"/>
    <n v="-121.90363000000001"/>
    <s v="S3IM3P3"/>
    <s v="POTTER, MICHAEL"/>
    <n v="63642105"/>
    <s v="20210118 15:11"/>
    <n v="9310"/>
    <m/>
    <s v="TROUBLEMAN COMPLETED"/>
    <s v="Y"/>
    <m/>
    <m/>
    <s v="38.3154017,-121.9016617,7.900000,3D"/>
    <m/>
    <m/>
    <m/>
    <m/>
    <m/>
    <s v="N"/>
    <s v="Y"/>
    <m/>
    <s v="Storm Wind"/>
    <m/>
    <s v="Private Land"/>
    <m/>
    <s v="Gusty"/>
    <m/>
    <s v="Unknown"/>
    <m/>
    <s v="1 meter - &lt; 3 meters"/>
    <m/>
    <s v="Fire Dept"/>
    <m/>
    <s v="Overhead"/>
    <m/>
    <s v="N"/>
    <m/>
    <m/>
    <m/>
    <m/>
    <m/>
    <s v="N"/>
    <s v="  "/>
    <s v="Unplanned"/>
    <s v="Sacramento"/>
    <s v="Solano"/>
    <s v="063642105, PEABODY-2105"/>
    <s v="21-0009763"/>
    <s v="Unplanned"/>
    <s v="Clear;32-90F"/>
    <s v="279"/>
    <s v="10248"/>
    <s v="NO"/>
    <s v="Line to Ground"/>
    <s v="Sustained"/>
    <s v="No"/>
    <s v="15812"/>
    <s v="OH"/>
    <s v="Line Recloser"/>
    <s v="1212730"/>
    <s v="Conductor, Overhead, Broken"/>
    <s v="A,GRD"/>
    <s v="01/18/21 15:44"/>
    <m/>
    <s v="N/S   FRY   RD.   815'    E/O   VACA STATION  RD. Before Lewis Rd."/>
    <s v="1 SPAN SOUTH OF CGC 220287523673"/>
    <m/>
    <m/>
    <m/>
    <s v="No"/>
    <s v="Equipment Failure/Involved, Overhead"/>
    <m/>
    <s v="No"/>
    <s v="2"/>
    <s v="41"/>
    <s v="JULU"/>
    <s v="Distribution Circuit"/>
    <s v="JULU"/>
    <s v="01/18/21 14:30"/>
    <s v="METB"/>
    <s v="01/18/21 18:30"/>
    <s v="01/18/21 21:52"/>
    <s v="No"/>
    <s v="1593731"/>
    <s v="21-0009763"/>
    <m/>
    <m/>
    <m/>
    <m/>
    <m/>
  </r>
  <r>
    <n v="37"/>
    <s v="B1HE"/>
    <s v="3 - QC Complete"/>
    <n v="44280"/>
    <n v="44617"/>
    <s v="Primary overhead conductor failed and fell to ground, resulting in an ignition. The ensuing fire was 3 meters - 0.25 acres in size."/>
    <s v="\\fxshare-nas05\quotashare-fs01\ESA\5 - Ignition Tracking\2021_Ignition_QC_Folders\20210118_1212730_21-0009763_nan_T005168912"/>
    <s v=" "/>
    <m/>
    <s v="B1HE"/>
    <s v="Updated outage time; Added Additional FOID"/>
    <n v="44274"/>
    <m/>
    <s v="Not In Scope"/>
    <m/>
    <m/>
    <m/>
    <m/>
    <m/>
    <m/>
    <m/>
    <m/>
    <m/>
    <m/>
    <m/>
    <m/>
    <m/>
    <m/>
    <m/>
    <m/>
    <m/>
    <m/>
    <m/>
    <m/>
    <m/>
    <m/>
    <m/>
    <m/>
    <m/>
    <m/>
    <m/>
    <m/>
    <m/>
    <m/>
    <m/>
    <m/>
    <m/>
    <m/>
    <m/>
    <m/>
    <m/>
    <m/>
    <m/>
    <m/>
    <m/>
    <m/>
    <m/>
    <m/>
    <m/>
    <m/>
    <s v=" "/>
    <x v="335"/>
    <s v="14:38:00"/>
    <n v="44214"/>
    <s v="14:30:00"/>
    <s v="FAS"/>
    <s v="N"/>
    <s v="N"/>
    <n v="1212730"/>
    <s v="21-0009763"/>
    <m/>
    <s v="T005168912,T005168914,T005168920"/>
    <n v="120443872"/>
    <m/>
    <m/>
    <s v="PG&amp;E_37_IGNITION_20210118_3.jpg"/>
    <s v=" "/>
    <x v="1"/>
    <x v="0"/>
    <s v="Y"/>
    <s v="Y"/>
    <s v="N"/>
    <s v="On January 18th, 2021 at 1438 hours, a PG&amp;E Troubleman was dispatched to the Peabody 2101 21 kv Distribution Circuit on Hay Rd Near Lewis Rd, Vacaville in response to a wire down outage.  The outage affected 279 customers.  Initial analysis indicates a connector failed and 1 phase of the 3 phase O/H conductor had fallen to the ground and ignited a grass fire below pole #101561514. The ensuing fire was isolated to 3 meters - 0.25 Acres and Cal Fire extinguished the fire. At  A PG&amp;E crew was dispatched to repair 50 ft of 4/0 acsr slack span. "/>
    <s v="PG&amp;E"/>
    <s v="Vegetation"/>
    <m/>
    <s v="D"/>
    <s v="D"/>
    <s v="&lt;0.25"/>
    <m/>
    <m/>
    <m/>
    <m/>
    <m/>
    <s v="Equipment - PG&amp;E"/>
    <s v="All types of equipment / facility failure"/>
    <s v="Conductor failure-all"/>
    <s v="Y"/>
    <s v="Overhead"/>
    <x v="0"/>
    <s v="Conductor - Primary"/>
    <s v="conductor, connectors"/>
    <n v="101561514"/>
    <s v=" "/>
    <x v="0"/>
    <n v="38.3153269321"/>
    <n v="-121.9016999629"/>
    <s v="Solano"/>
    <s v="PEABODY 2105"/>
    <n v="21000"/>
    <m/>
    <x v="0"/>
    <s v="Cal Fire"/>
    <s v="Agriculture"/>
    <m/>
    <m/>
    <s v="N"/>
    <m/>
    <m/>
    <m/>
    <m/>
    <s v="N"/>
    <s v="N"/>
    <m/>
    <m/>
    <s v="2021-01-19"/>
    <m/>
    <m/>
    <m/>
    <m/>
    <m/>
    <m/>
    <m/>
    <m/>
    <m/>
    <m/>
    <m/>
    <m/>
    <m/>
    <m/>
    <m/>
    <m/>
    <m/>
    <m/>
    <m/>
    <s v="  "/>
    <s v="SACRAMENTO"/>
    <s v="VACAVILLE 04"/>
    <s v="14:38"/>
    <n v="44214"/>
    <n v="1212730"/>
    <s v="T005168912"/>
    <s v="UNKNOWN"/>
    <s v="HAY RD  AND LEWIS RD"/>
    <s v="VACAVILLE"/>
    <n v="38.337220000000002"/>
    <n v="-121.90363000000001"/>
    <s v="S4TRRBS"/>
    <s v="BOYD, RYAN"/>
    <n v="63642105"/>
    <s v="20210118 15:23"/>
    <n v="9260"/>
    <m/>
    <s v="made tag to repair wire down"/>
    <s v="Y"/>
    <n v="3"/>
    <s v="\\fxshare-nas05\quotashare-fs01\ESA\5 - Ignition Tracking\Fire_Tab_Attachment_Files"/>
    <m/>
    <n v="38.315605100000013"/>
    <n v="-121.90154099999999"/>
    <s v="side of rd"/>
    <s v="cal fire "/>
    <m/>
    <s v="N"/>
    <s v="Y"/>
    <m/>
    <s v="Storm Wind"/>
    <m/>
    <s v="Private Land"/>
    <m/>
    <s v="Strong"/>
    <m/>
    <s v="PG&amp;E Equipment"/>
    <m/>
    <s v="3 meters - 0.25 Acres"/>
    <m/>
    <s v="Fire Dept"/>
    <m/>
    <s v="Overhead"/>
    <m/>
    <s v="N"/>
    <m/>
    <m/>
    <m/>
    <s v="OVERHEAD"/>
    <s v="CONDUCTOR, OVERHEAD"/>
    <s v="N"/>
    <s v="  "/>
    <s v="Unplanned"/>
    <s v="Sacramento"/>
    <s v="Solano"/>
    <s v="063642105, PEABODY-2105"/>
    <s v="21-0009763"/>
    <s v="Unplanned"/>
    <s v="Clear;32-90F"/>
    <s v="279"/>
    <n v="10248"/>
    <s v="NO"/>
    <s v="Line to Ground"/>
    <s v="Sustained"/>
    <s v="No"/>
    <s v="15812"/>
    <s v="OH"/>
    <s v="Line Recloser"/>
    <n v="1212730"/>
    <s v="Conductor, Overhead, Broken"/>
    <s v="A,GRD"/>
    <s v="01/18/21 15:44"/>
    <m/>
    <s v="N/S   FRY   RD.   815'    E/O   VACA STATION  RD. Before Lewis Rd."/>
    <s v="1 SPAN SOUTH OF CGC 220287523673"/>
    <m/>
    <m/>
    <m/>
    <s v="No"/>
    <s v="Equipment Failure/Involved, Overhead"/>
    <m/>
    <s v="No"/>
    <n v="2"/>
    <n v="41"/>
    <s v="JULU"/>
    <s v="Distribution Circuit"/>
    <s v="JULU"/>
    <s v="01/18/21 14:30"/>
    <s v="METB"/>
    <s v="01/18/21 18:30"/>
    <s v="01/18/21 21:52"/>
    <s v="No"/>
    <n v="1593731"/>
    <s v="21-0009763"/>
    <m/>
    <m/>
    <m/>
    <m/>
    <m/>
  </r>
  <r>
    <n v="36"/>
    <s v="AGFC"/>
    <s v="3 - QC Complete"/>
    <n v="44215"/>
    <n v="44617"/>
    <s v="Other fire, not attributable to PG&amp;E."/>
    <s v="\\fxshare-nas05\quotashare-fs01\ESA\5 - Ignition Tracking\2021_Ignition_QC_Folders\20210118_nan_nan_nan_818494390"/>
    <s v=" "/>
    <m/>
    <m/>
    <m/>
    <m/>
    <m/>
    <s v="Not In Scope"/>
    <m/>
    <m/>
    <m/>
    <m/>
    <m/>
    <m/>
    <m/>
    <m/>
    <m/>
    <m/>
    <m/>
    <m/>
    <m/>
    <m/>
    <m/>
    <m/>
    <m/>
    <m/>
    <m/>
    <m/>
    <m/>
    <m/>
    <m/>
    <m/>
    <m/>
    <m/>
    <m/>
    <m/>
    <m/>
    <m/>
    <m/>
    <m/>
    <m/>
    <m/>
    <m/>
    <m/>
    <m/>
    <m/>
    <m/>
    <m/>
    <m/>
    <m/>
    <m/>
    <m/>
    <m/>
    <m/>
    <s v=" "/>
    <x v="335"/>
    <s v="08:56:00"/>
    <m/>
    <m/>
    <s v="FAS"/>
    <s v="N"/>
    <s v="N"/>
    <m/>
    <m/>
    <m/>
    <n v="818494390"/>
    <m/>
    <m/>
    <m/>
    <m/>
    <s v=" "/>
    <x v="0"/>
    <x v="1"/>
    <s v="N"/>
    <s v="N"/>
    <s v="N"/>
    <s v="Other fire, not attributable to PG&amp;E."/>
    <s v="Not PG&amp;E"/>
    <s v="Other"/>
    <m/>
    <m/>
    <m/>
    <s v="&lt;0.25"/>
    <m/>
    <m/>
    <m/>
    <m/>
    <m/>
    <s v="Other Fire: Non-PG&amp;E related"/>
    <m/>
    <m/>
    <m/>
    <s v="Overhead"/>
    <x v="1"/>
    <m/>
    <m/>
    <m/>
    <s v=" "/>
    <x v="0"/>
    <n v="40.026658300000001"/>
    <n v="-122.1627367"/>
    <s v="Tehama"/>
    <s v="GERBER 1101"/>
    <n v="12000"/>
    <m/>
    <x v="0"/>
    <s v="Cal Fire"/>
    <s v="Agriculture"/>
    <m/>
    <m/>
    <s v="N"/>
    <m/>
    <m/>
    <m/>
    <m/>
    <s v="N"/>
    <s v="N"/>
    <m/>
    <m/>
    <s v="2021-01-19"/>
    <m/>
    <m/>
    <m/>
    <m/>
    <m/>
    <m/>
    <m/>
    <m/>
    <m/>
    <m/>
    <m/>
    <m/>
    <m/>
    <m/>
    <m/>
    <m/>
    <m/>
    <m/>
    <m/>
    <s v="  "/>
    <s v="NORTH VALLEY"/>
    <s v="RED BLUFF 01"/>
    <s v="08:56"/>
    <n v="44214"/>
    <m/>
    <n v="818494390"/>
    <n v="23404"/>
    <s v="TEHAMA AVE"/>
    <s v="GERBER"/>
    <n v="40.026156999999998"/>
    <n v="-122.141721"/>
    <s v="V7TR1LQ"/>
    <s v="LAUGHLIN, RON"/>
    <n v="103391101"/>
    <s v="20210118 09:42"/>
    <n v="1120"/>
    <m/>
    <s v="FIRE IN COMPOST PILE SPREAD TO C-VAN AND BARN, NO POWER TO EITHER, FIRE STARTED IN COMPOST PILE PER HOME OWNER AND CAL FIRE"/>
    <s v="Y"/>
    <n v="2"/>
    <s v="\\fxshare-nas05\quotashare-fs01\ESA\5 - Ignition Tracking\Fire_Tab_Attachment_Files"/>
    <s v="40.0266583,-122.1627367,70.600000,3D"/>
    <m/>
    <m/>
    <s v="COMPOST PILE AND STRUCTURE BEHIND SHOP"/>
    <s v="ED SMITH 530-200-2512"/>
    <m/>
    <s v="N"/>
    <s v="N"/>
    <s v="N"/>
    <s v="Storm Wind"/>
    <m/>
    <s v="Structures"/>
    <s v="BARN/OUT BUILDING, NO POWER IN BUILDING"/>
    <s v="Gusty"/>
    <m/>
    <s v="Other (Comments)"/>
    <s v="COMPOST PILE PER CAL FIRE"/>
    <s v="Structure Only"/>
    <m/>
    <s v="Cal Fire"/>
    <s v="CORNING FD, VINA FD"/>
    <s v="Other (Comments)"/>
    <s v="NONE"/>
    <s v="Y"/>
    <s v="PICS"/>
    <s v="PG&amp;E Employee"/>
    <s v="R1LQ"/>
    <m/>
    <m/>
    <m/>
    <s v="  "/>
    <m/>
    <m/>
    <m/>
    <m/>
    <m/>
    <m/>
    <m/>
    <m/>
    <m/>
    <m/>
    <m/>
    <m/>
    <m/>
    <m/>
    <m/>
    <m/>
    <m/>
    <m/>
    <m/>
    <m/>
    <m/>
    <m/>
    <m/>
    <m/>
    <m/>
    <m/>
    <m/>
    <m/>
    <m/>
    <m/>
    <m/>
    <m/>
    <m/>
    <m/>
    <m/>
    <m/>
    <m/>
    <m/>
    <m/>
    <m/>
    <m/>
    <m/>
    <m/>
    <m/>
    <m/>
    <m/>
    <m/>
  </r>
  <r>
    <n v="2384"/>
    <s v="L7SF"/>
    <s v="3 - QC Complete"/>
    <n v="44494"/>
    <n v="44617"/>
    <s v="1740 St Fresno in Alley in Fresno; trash fire damaged outside of transformer; damaged elbow lb; SA{ 41876462"/>
    <s v="\\fxshare-nas05\quotashare-fs01\ESA\5 - Ignition Tracking\Action Items, CAP Items, Missed Ignitions\Missed_Ignitions_Audit\003_SAP_Missed_Ignitions\20210117_1158_nan_120435032"/>
    <s v=" "/>
    <m/>
    <m/>
    <m/>
    <m/>
    <m/>
    <m/>
    <m/>
    <m/>
    <m/>
    <m/>
    <m/>
    <m/>
    <m/>
    <m/>
    <m/>
    <m/>
    <m/>
    <m/>
    <m/>
    <m/>
    <m/>
    <m/>
    <m/>
    <m/>
    <m/>
    <m/>
    <m/>
    <m/>
    <m/>
    <m/>
    <m/>
    <m/>
    <m/>
    <m/>
    <m/>
    <m/>
    <m/>
    <m/>
    <m/>
    <m/>
    <m/>
    <m/>
    <m/>
    <m/>
    <m/>
    <m/>
    <m/>
    <m/>
    <m/>
    <m/>
    <m/>
    <m/>
    <s v=" "/>
    <x v="336"/>
    <m/>
    <n v="44211"/>
    <m/>
    <s v="SAP"/>
    <s v="Y"/>
    <s v="N"/>
    <m/>
    <m/>
    <m/>
    <s v="Unknown"/>
    <n v="120435032"/>
    <m/>
    <m/>
    <m/>
    <s v=" "/>
    <x v="0"/>
    <x v="0"/>
    <s v="N"/>
    <s v="N"/>
    <s v="N"/>
    <s v="On 2021-01-17, PG&amp;E observed an outage on the WEST FRESNO 1107 12KV circuit in Fresno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Contact - 3rd Party"/>
    <s v="Vandalism"/>
    <s v="Vandalism"/>
    <s v="N"/>
    <s v="Underground"/>
    <x v="1"/>
    <s v="Transformer"/>
    <m/>
    <n v="103286843"/>
    <s v=" "/>
    <x v="0"/>
    <n v="36.734601651799998"/>
    <n v="-119.8077981096"/>
    <s v="Fresno"/>
    <s v="WEST FRESNO 1107"/>
    <n v="12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35"/>
    <s v="AGFC"/>
    <s v="3 - QC Complete"/>
    <n v="44215"/>
    <n v="44617"/>
    <s v="Structure fire, not attributable to PG&amp;E."/>
    <s v="\\fxshare-nas05\quotashare-fs01\ESA\5 - Ignition Tracking\2021_Ignition_QC_Folders\20210117_nan_nan_nan_7869560487"/>
    <s v=" "/>
    <m/>
    <m/>
    <m/>
    <m/>
    <m/>
    <s v="Not In Scope"/>
    <m/>
    <m/>
    <m/>
    <m/>
    <m/>
    <m/>
    <m/>
    <m/>
    <m/>
    <m/>
    <m/>
    <m/>
    <m/>
    <m/>
    <m/>
    <m/>
    <m/>
    <m/>
    <m/>
    <m/>
    <m/>
    <m/>
    <m/>
    <m/>
    <m/>
    <m/>
    <m/>
    <m/>
    <m/>
    <m/>
    <m/>
    <m/>
    <m/>
    <m/>
    <m/>
    <m/>
    <m/>
    <m/>
    <m/>
    <m/>
    <m/>
    <m/>
    <m/>
    <m/>
    <m/>
    <m/>
    <s v=" "/>
    <x v="336"/>
    <s v="08:01:00"/>
    <m/>
    <m/>
    <s v="FAS"/>
    <s v="N"/>
    <s v="N"/>
    <m/>
    <m/>
    <m/>
    <n v="7869560487"/>
    <m/>
    <m/>
    <m/>
    <m/>
    <s v=" "/>
    <x v="0"/>
    <x v="1"/>
    <s v="N"/>
    <s v="N"/>
    <s v="N"/>
    <s v="Structure fire, not attributable to PG&amp;E."/>
    <s v="Not PG&amp;E"/>
    <s v="Building"/>
    <m/>
    <m/>
    <m/>
    <s v="&lt;3 meters of linear travel"/>
    <m/>
    <m/>
    <m/>
    <m/>
    <m/>
    <s v="Other Fire: Non-PG&amp;E related"/>
    <m/>
    <m/>
    <m/>
    <s v="Underbuild"/>
    <x v="1"/>
    <m/>
    <m/>
    <m/>
    <s v=" "/>
    <x v="0"/>
    <n v="37.122255000000003"/>
    <n v="-121.64804669999999"/>
    <s v="Santa Clara"/>
    <s v="MORGAN HILL 2110"/>
    <n v="21000"/>
    <m/>
    <x v="0"/>
    <s v="Morgan Hill FD"/>
    <s v="Urban"/>
    <m/>
    <m/>
    <s v="N"/>
    <m/>
    <m/>
    <m/>
    <m/>
    <s v="N"/>
    <s v="N"/>
    <m/>
    <m/>
    <s v="2021-01-19"/>
    <m/>
    <m/>
    <m/>
    <m/>
    <m/>
    <m/>
    <m/>
    <m/>
    <m/>
    <m/>
    <m/>
    <m/>
    <m/>
    <m/>
    <m/>
    <m/>
    <m/>
    <m/>
    <m/>
    <s v="  "/>
    <s v="SAN JOSE"/>
    <s v="GILROY 01"/>
    <s v="08:01"/>
    <n v="44213"/>
    <m/>
    <n v="7869560487"/>
    <n v="16760"/>
    <s v="MONTEREY ST"/>
    <s v="MORGAN HILL"/>
    <n v="37.121938"/>
    <n v="-121.648049"/>
    <s v="J2TM1CI"/>
    <s v="CAMERON, MIKE"/>
    <n v="83242110"/>
    <s v="20210117 09:04"/>
    <n v="1120"/>
    <m/>
    <s v="locked and tagged main brkr per fire dept."/>
    <s v="Y"/>
    <m/>
    <m/>
    <s v="37.1222550,-121.6480467,111.600000,3D"/>
    <m/>
    <m/>
    <m/>
    <s v="morgan hill fire dept."/>
    <m/>
    <s v="N"/>
    <s v="Y"/>
    <s v="N"/>
    <s v="Clear"/>
    <m/>
    <s v="Structures"/>
    <m/>
    <s v="Calm"/>
    <m/>
    <s v="Unknown"/>
    <m/>
    <s v="Structure Only"/>
    <m/>
    <s v="Fire Dept"/>
    <m/>
    <s v="Underbuild"/>
    <m/>
    <s v="N"/>
    <m/>
    <m/>
    <m/>
    <m/>
    <m/>
    <m/>
    <s v="  "/>
    <m/>
    <m/>
    <m/>
    <m/>
    <m/>
    <m/>
    <m/>
    <m/>
    <m/>
    <m/>
    <m/>
    <m/>
    <m/>
    <m/>
    <m/>
    <m/>
    <m/>
    <m/>
    <m/>
    <m/>
    <m/>
    <m/>
    <m/>
    <m/>
    <m/>
    <m/>
    <m/>
    <m/>
    <m/>
    <m/>
    <m/>
    <m/>
    <m/>
    <m/>
    <m/>
    <m/>
    <m/>
    <m/>
    <m/>
    <m/>
    <m/>
    <m/>
    <m/>
    <m/>
    <m/>
    <m/>
    <m/>
  </r>
  <r>
    <n v="34"/>
    <s v="AGFC"/>
    <s v="3 - QC Complete"/>
    <n v="44215"/>
    <n v="44617"/>
    <s v="Structure fire, not attributable to PG&amp;E."/>
    <s v="\\fxshare-nas05\quotashare-fs01\ESA\5 - Ignition Tracking\2021_Ignition_QC_Folders\20210117_nan_nan_nan_1221127195"/>
    <s v=" "/>
    <m/>
    <m/>
    <m/>
    <m/>
    <m/>
    <s v="Not In Scope"/>
    <m/>
    <m/>
    <m/>
    <m/>
    <m/>
    <m/>
    <m/>
    <m/>
    <m/>
    <m/>
    <m/>
    <m/>
    <m/>
    <m/>
    <m/>
    <m/>
    <m/>
    <m/>
    <m/>
    <m/>
    <m/>
    <m/>
    <m/>
    <m/>
    <m/>
    <m/>
    <m/>
    <m/>
    <m/>
    <m/>
    <m/>
    <m/>
    <m/>
    <m/>
    <m/>
    <m/>
    <m/>
    <m/>
    <m/>
    <m/>
    <m/>
    <m/>
    <m/>
    <m/>
    <m/>
    <m/>
    <s v=" "/>
    <x v="336"/>
    <s v="05:03:00"/>
    <m/>
    <m/>
    <s v="FAS"/>
    <s v="N"/>
    <s v="N"/>
    <m/>
    <m/>
    <m/>
    <n v="1221127195"/>
    <m/>
    <m/>
    <m/>
    <m/>
    <s v=" "/>
    <x v="0"/>
    <x v="1"/>
    <s v="N"/>
    <s v="N"/>
    <s v="N"/>
    <s v="Structure fire, not attributable to PG&amp;E."/>
    <s v="Not PG&amp;E"/>
    <s v="Building"/>
    <m/>
    <m/>
    <m/>
    <s v="0.26-9.99"/>
    <m/>
    <m/>
    <m/>
    <m/>
    <m/>
    <s v="Other Fire: Non-PG&amp;E related"/>
    <m/>
    <m/>
    <m/>
    <s v="Subsurface"/>
    <x v="1"/>
    <m/>
    <m/>
    <m/>
    <s v=" "/>
    <x v="0"/>
    <n v="39.237783"/>
    <n v="-121.035556"/>
    <s v="Nevada"/>
    <s v="BRUNSWICK 1104 "/>
    <n v="12000"/>
    <m/>
    <x v="0"/>
    <s v="Grass Valley FD"/>
    <s v="Urban"/>
    <m/>
    <m/>
    <s v="N"/>
    <m/>
    <m/>
    <n v="330"/>
    <m/>
    <s v="N"/>
    <s v="N"/>
    <m/>
    <m/>
    <s v="2021-01-19"/>
    <m/>
    <m/>
    <m/>
    <m/>
    <m/>
    <m/>
    <m/>
    <m/>
    <m/>
    <m/>
    <m/>
    <m/>
    <m/>
    <m/>
    <m/>
    <m/>
    <m/>
    <m/>
    <m/>
    <s v="  "/>
    <s v="SIERRA"/>
    <s v="GRASS VALLEY 03"/>
    <s v="05:03"/>
    <n v="44213"/>
    <m/>
    <n v="1221127195"/>
    <n v="2059"/>
    <s v="NEVADA CITY HWY"/>
    <s v="GRASS VALLEY"/>
    <n v="39.237569999999998"/>
    <n v="-121.035961"/>
    <s v="T2TRARO"/>
    <s v="RYAN, RUSSELL"/>
    <n v="152481104"/>
    <s v="20210117 11:07"/>
    <n v="1123"/>
    <m/>
    <s v="STRUCTURE FIRE,  CUT SERVICE AT SWEETHEARTS"/>
    <s v="Y"/>
    <m/>
    <m/>
    <m/>
    <n v="39.237783"/>
    <n v="-121.035556"/>
    <m/>
    <s v="GRASS VALLEY,  JARED"/>
    <m/>
    <s v="N"/>
    <s v="Y"/>
    <s v="N"/>
    <s v="Clear"/>
    <m/>
    <s v="Structures"/>
    <m/>
    <s v="Calm"/>
    <m/>
    <s v="3rd Party"/>
    <m/>
    <s v="1 meter - &lt; 3 meters"/>
    <m/>
    <s v="Fire Dept"/>
    <m/>
    <s v="Subsurface"/>
    <m/>
    <s v="N"/>
    <m/>
    <m/>
    <m/>
    <m/>
    <m/>
    <m/>
    <s v="  "/>
    <m/>
    <m/>
    <m/>
    <m/>
    <m/>
    <m/>
    <m/>
    <m/>
    <m/>
    <m/>
    <m/>
    <m/>
    <m/>
    <m/>
    <m/>
    <m/>
    <m/>
    <m/>
    <m/>
    <m/>
    <m/>
    <m/>
    <m/>
    <m/>
    <m/>
    <m/>
    <m/>
    <m/>
    <m/>
    <m/>
    <m/>
    <m/>
    <m/>
    <m/>
    <m/>
    <m/>
    <m/>
    <m/>
    <m/>
    <m/>
    <m/>
    <m/>
    <m/>
    <m/>
    <m/>
    <m/>
    <m/>
  </r>
  <r>
    <n v="33"/>
    <s v="AGFC"/>
    <s v="3 - QC Complete"/>
    <n v="44215"/>
    <n v="44617"/>
    <s v="Structure fire, not attributable to PG&amp;E."/>
    <s v="\\fxshare-nas05\quotashare-fs01\ESA\5 - Ignition Tracking\2021_Ignition_QC_Folders\20210116_nan_nan_nan_7916012286"/>
    <s v=" "/>
    <m/>
    <m/>
    <m/>
    <m/>
    <m/>
    <s v="Not In Scope"/>
    <m/>
    <m/>
    <m/>
    <m/>
    <m/>
    <m/>
    <m/>
    <m/>
    <m/>
    <m/>
    <m/>
    <m/>
    <m/>
    <m/>
    <m/>
    <m/>
    <m/>
    <m/>
    <m/>
    <m/>
    <m/>
    <m/>
    <m/>
    <m/>
    <m/>
    <m/>
    <m/>
    <m/>
    <m/>
    <m/>
    <m/>
    <m/>
    <m/>
    <m/>
    <m/>
    <m/>
    <m/>
    <m/>
    <m/>
    <m/>
    <m/>
    <m/>
    <m/>
    <m/>
    <m/>
    <m/>
    <s v=" "/>
    <x v="337"/>
    <s v="13:29:00"/>
    <m/>
    <m/>
    <s v="FAS"/>
    <s v="N"/>
    <s v="N"/>
    <m/>
    <m/>
    <m/>
    <n v="7916012286"/>
    <m/>
    <m/>
    <m/>
    <m/>
    <s v=" "/>
    <x v="0"/>
    <x v="1"/>
    <s v="N"/>
    <s v="N"/>
    <s v="N"/>
    <s v="Structure fire, not attributable to PG&amp;E."/>
    <s v="Not PG&amp;E"/>
    <s v="Building"/>
    <m/>
    <m/>
    <m/>
    <s v="&lt;3 meters of linear travel"/>
    <m/>
    <m/>
    <m/>
    <m/>
    <m/>
    <s v="Other Fire: Non-PG&amp;E related"/>
    <m/>
    <m/>
    <m/>
    <s v="Underbuild"/>
    <x v="1"/>
    <m/>
    <m/>
    <m/>
    <s v=" "/>
    <x v="0"/>
    <n v="37.425411699999998"/>
    <n v="-121.9733717"/>
    <s v="Santa Clara"/>
    <s v="NORTECH 2110 "/>
    <n v="21000"/>
    <m/>
    <x v="0"/>
    <s v="San Jose FD"/>
    <s v="Urban"/>
    <m/>
    <m/>
    <s v="N"/>
    <m/>
    <m/>
    <m/>
    <m/>
    <s v="N"/>
    <s v="N"/>
    <m/>
    <m/>
    <s v="2021-01-19"/>
    <m/>
    <m/>
    <m/>
    <m/>
    <m/>
    <m/>
    <m/>
    <m/>
    <m/>
    <m/>
    <m/>
    <m/>
    <m/>
    <m/>
    <m/>
    <m/>
    <m/>
    <m/>
    <m/>
    <s v="  "/>
    <s v="SAN JOSE"/>
    <s v="SAN JOSE 01"/>
    <s v="13:29"/>
    <n v="44212"/>
    <m/>
    <n v="7916012286"/>
    <n v="1513"/>
    <s v="EL DORADO ST"/>
    <s v="ALVISO"/>
    <n v="37.425623999999999"/>
    <n v="-121.977231"/>
    <s v="J2TM1CI"/>
    <s v="CAMERON, MIKE"/>
    <n v="82462110"/>
    <s v="20210116 14:18"/>
    <n v="1120"/>
    <m/>
    <s v="structure fire,  pge ok"/>
    <s v="Y"/>
    <m/>
    <m/>
    <s v="37.4254117,-121.9733717,-3.400000,3D"/>
    <m/>
    <m/>
    <m/>
    <s v="san jose fire dept."/>
    <m/>
    <s v="N"/>
    <s v="Y"/>
    <s v="N"/>
    <s v="Clear"/>
    <m/>
    <s v="Structures"/>
    <m/>
    <s v="Calm"/>
    <m/>
    <s v="Unknown"/>
    <m/>
    <s v="Structure Only"/>
    <m/>
    <s v="Fire Dept"/>
    <m/>
    <s v="Underbuild"/>
    <m/>
    <s v="N"/>
    <m/>
    <m/>
    <m/>
    <m/>
    <m/>
    <m/>
    <s v="  "/>
    <m/>
    <m/>
    <m/>
    <m/>
    <m/>
    <m/>
    <m/>
    <m/>
    <m/>
    <m/>
    <m/>
    <m/>
    <m/>
    <m/>
    <m/>
    <m/>
    <m/>
    <m/>
    <m/>
    <m/>
    <m/>
    <m/>
    <m/>
    <m/>
    <m/>
    <m/>
    <m/>
    <m/>
    <m/>
    <m/>
    <m/>
    <m/>
    <m/>
    <m/>
    <m/>
    <m/>
    <m/>
    <m/>
    <m/>
    <m/>
    <m/>
    <m/>
    <m/>
    <m/>
    <m/>
    <m/>
    <m/>
  </r>
  <r>
    <n v="32"/>
    <s v="B1HE"/>
    <s v="3 - QC Complete"/>
    <n v="44285"/>
    <n v="44617"/>
    <s v="Third party vehicle made contact with pole, resulting in a wires down incident. The ensuing fire was 0.25 - 10 acres fire. 3/25 - No photos found in preliminary search and marked in column AB."/>
    <s v="\\fxshare-nas05\quotashare-fs01\ESA\5 - Ignition Tracking\2021_Ignition_QC_Folders\20210116_1211607_21-0009390_nan_T005167904"/>
    <s v=" "/>
    <m/>
    <s v="B1HE"/>
    <s v="Updated outage time; Added Additional FOID"/>
    <n v="44285"/>
    <m/>
    <s v="Not In Scope"/>
    <m/>
    <m/>
    <m/>
    <m/>
    <m/>
    <m/>
    <m/>
    <m/>
    <m/>
    <m/>
    <m/>
    <m/>
    <m/>
    <m/>
    <m/>
    <m/>
    <m/>
    <m/>
    <m/>
    <m/>
    <m/>
    <m/>
    <m/>
    <m/>
    <m/>
    <m/>
    <m/>
    <m/>
    <m/>
    <m/>
    <m/>
    <m/>
    <m/>
    <m/>
    <m/>
    <m/>
    <m/>
    <m/>
    <m/>
    <m/>
    <m/>
    <m/>
    <m/>
    <m/>
    <m/>
    <m/>
    <s v=" "/>
    <x v="337"/>
    <s v="12:50:00"/>
    <n v="44212"/>
    <s v="12:45:00"/>
    <s v="FAS"/>
    <s v="N"/>
    <s v="N"/>
    <n v="1211607"/>
    <s v="21-0009390"/>
    <m/>
    <s v="T005167904, T005167916"/>
    <n v="120436665"/>
    <m/>
    <m/>
    <s v="PG&amp;E_32_IGNITION_20210116_1.jpg"/>
    <s v=" "/>
    <x v="1"/>
    <x v="0"/>
    <s v="Y"/>
    <s v="Y"/>
    <s v="N"/>
    <s v="On January 16th, 2021 at 1250 hours, a PG&amp;E Troubleman was dispatched to the Davis 1106 12 kv Distribution Circuit on County Road 102 South of County Road 29 one pole South of fuses 10795 in Davis. The tman was dispatched in response to a wire down outage. Initial analysis indicates the fallen wire was caused by a 3rd party vehicle striking power and telephone poles and ignited a grass fire. The ensuing fire was isolated to .25-10 acres and was extinguished by Woodland FD. A PG&amp;E crew was dispatched to repair the conductor. A pole replacement was not needed due to the fire only affecting the outer portion of the pole. Photos attached in EC Notification."/>
    <s v="PG&amp;E"/>
    <s v="Vegetation"/>
    <m/>
    <s v="D"/>
    <s v="D"/>
    <s v="0.26-9.99"/>
    <m/>
    <m/>
    <m/>
    <m/>
    <m/>
    <s v="Contact - 3rd Party"/>
    <s v="Contact from object"/>
    <s v="Vehicle contact"/>
    <s v="Y"/>
    <s v="Overhead"/>
    <x v="0"/>
    <s v="Conductor - Primary"/>
    <s v="Conductor"/>
    <n v="101588107"/>
    <s v=" "/>
    <x v="0"/>
    <n v="38.582253000000001"/>
    <n v="-121.730602"/>
    <s v="Yolo"/>
    <s v="DAVIS 1106"/>
    <n v="12000"/>
    <m/>
    <x v="0"/>
    <s v="Woodland FD"/>
    <s v="Urban"/>
    <m/>
    <m/>
    <s v="N"/>
    <m/>
    <m/>
    <m/>
    <m/>
    <s v="N"/>
    <s v="N"/>
    <m/>
    <m/>
    <s v="2021-01-19"/>
    <m/>
    <m/>
    <m/>
    <m/>
    <m/>
    <m/>
    <m/>
    <m/>
    <m/>
    <m/>
    <m/>
    <m/>
    <m/>
    <m/>
    <m/>
    <m/>
    <m/>
    <m/>
    <m/>
    <s v="  "/>
    <s v="SACRAMENTO"/>
    <s v="WOODLAND 01"/>
    <s v="12:50"/>
    <n v="44212"/>
    <n v="1211607"/>
    <s v="T005167904"/>
    <n v="24555"/>
    <s v="CO RD 102"/>
    <s v="DAVIS"/>
    <n v="38.545299999999997"/>
    <n v="-121.73399999999999"/>
    <s v="S2TNRH7"/>
    <s v="HESTEAD, NICK"/>
    <n v="6204"/>
    <s v="20210116 16:01"/>
    <n v="9002"/>
    <m/>
    <s v="CREW TO REPAIR WIRE DOWN"/>
    <s v="Y"/>
    <m/>
    <m/>
    <m/>
    <n v="38.582253000000001"/>
    <n v="-121.730602"/>
    <m/>
    <s v="WOODLAND FD"/>
    <m/>
    <s v="N"/>
    <s v="Y"/>
    <m/>
    <s v="Clear"/>
    <m/>
    <s v="Private Land"/>
    <s v="SURFACE BURN ON 1 POLE"/>
    <s v="Calm"/>
    <m/>
    <s v="3rd Party"/>
    <s v="CAR HIT ATT POLES CASUING WIRE DOWN"/>
    <s v="0.25 - 10 Acres"/>
    <m/>
    <s v="Fire Dept"/>
    <s v="WOODLAND FD"/>
    <s v="Overbuild"/>
    <m/>
    <s v="N"/>
    <m/>
    <m/>
    <m/>
    <s v="VEHICLE"/>
    <s v="CONDUCTOR, OVERHEAD"/>
    <s v="N"/>
    <s v="  "/>
    <s v="Unplanned"/>
    <s v="Sacramento"/>
    <s v="Yolo"/>
    <s v="062041106, DAVIS-1106"/>
    <s v="21-0009390"/>
    <s v="Unplanned"/>
    <s v="Clear;32-90F"/>
    <s v="2907"/>
    <n v="410355"/>
    <s v="NO"/>
    <s v="Line to Ground"/>
    <s v="Sustained"/>
    <s v="No"/>
    <s v="1106/2"/>
    <s v="OH"/>
    <s v="Circuit Breaker"/>
    <n v="1211607"/>
    <s v="Conductor, Overhead, Broken, wire on ground"/>
    <s v="C GRD TIME OC"/>
    <m/>
    <m/>
    <s v="DAVIS SUB"/>
    <s v="HESTEAD, NICK/208-249-1360: 1 SOUTH OF FUSES 10795"/>
    <s v="COIS @ J279 TWD 1247 OPEN|COIS @ T1077 TWD J157 OPEN|FUS 1247 OPEN|SW 2730 CLOSE|COIS @ T2713 TWD T2712 OPEN|SW 1476 CLOSE|SW 4388 CLOSE|SW 7363 OPEN"/>
    <m/>
    <m/>
    <s v="No"/>
    <s v="3rd Party, Vehicle"/>
    <m/>
    <s v="No"/>
    <n v="2"/>
    <n v="4"/>
    <s v="JQWI"/>
    <s v="Distribution Circuit"/>
    <s v="SMBATCH_FO"/>
    <s v="01/16/21 12:45"/>
    <s v="SLBZ"/>
    <s v="01/16/21 22:28"/>
    <s v="01/17/21 01:52"/>
    <s v="No"/>
    <n v="1593482"/>
    <s v="21-0009390"/>
    <m/>
    <m/>
    <m/>
    <m/>
    <m/>
  </r>
  <r>
    <n v="31"/>
    <s v="AGFC"/>
    <s v="3 - QC Complete"/>
    <n v="44215"/>
    <n v="44617"/>
    <s v="Structure fire, not attributable to PG&amp;E."/>
    <s v="\\fxshare-nas05\quotashare-fs01\ESA\5 - Ignition Tracking\2021_Ignition_QC_Folders\20210116_nan_nan_nan_8557440977"/>
    <s v=" "/>
    <m/>
    <m/>
    <m/>
    <m/>
    <m/>
    <s v="Not In Scope"/>
    <m/>
    <m/>
    <m/>
    <m/>
    <m/>
    <m/>
    <m/>
    <m/>
    <m/>
    <m/>
    <m/>
    <m/>
    <m/>
    <m/>
    <m/>
    <m/>
    <m/>
    <m/>
    <m/>
    <m/>
    <m/>
    <m/>
    <m/>
    <m/>
    <m/>
    <m/>
    <m/>
    <m/>
    <m/>
    <m/>
    <m/>
    <m/>
    <m/>
    <m/>
    <m/>
    <m/>
    <m/>
    <m/>
    <m/>
    <m/>
    <m/>
    <m/>
    <m/>
    <m/>
    <m/>
    <m/>
    <s v=" "/>
    <x v="337"/>
    <s v="11:29:00"/>
    <m/>
    <m/>
    <s v="FAS"/>
    <s v="N"/>
    <s v="N"/>
    <m/>
    <m/>
    <m/>
    <n v="8557440977"/>
    <m/>
    <m/>
    <m/>
    <m/>
    <s v=" "/>
    <x v="0"/>
    <x v="1"/>
    <s v="N"/>
    <s v="N"/>
    <s v="N"/>
    <s v="Structure fire, not attributable to PG&amp;E."/>
    <s v="Not PG&amp;E"/>
    <s v="Building"/>
    <m/>
    <m/>
    <m/>
    <s v="&lt;0.25"/>
    <m/>
    <m/>
    <m/>
    <m/>
    <m/>
    <s v="Other Fire: Non-PG&amp;E related"/>
    <m/>
    <m/>
    <m/>
    <s v="Underbuild"/>
    <x v="1"/>
    <m/>
    <m/>
    <m/>
    <s v=" "/>
    <x v="0"/>
    <n v="37.296373299999999"/>
    <n v="-121.87901170000001"/>
    <s v="Santa Clara"/>
    <s v="STONE 1101 "/>
    <n v="12000"/>
    <m/>
    <x v="0"/>
    <s v="San Jose FD"/>
    <s v="Urban"/>
    <m/>
    <m/>
    <s v="N"/>
    <m/>
    <m/>
    <m/>
    <m/>
    <s v="N"/>
    <s v="N"/>
    <m/>
    <m/>
    <s v="2021-01-19"/>
    <m/>
    <m/>
    <m/>
    <m/>
    <m/>
    <m/>
    <m/>
    <m/>
    <m/>
    <m/>
    <m/>
    <m/>
    <m/>
    <m/>
    <m/>
    <m/>
    <m/>
    <m/>
    <m/>
    <s v="  "/>
    <s v="SAN JOSE"/>
    <s v="SAN JOSE 07"/>
    <s v="11:29"/>
    <n v="44212"/>
    <m/>
    <n v="8557440977"/>
    <n v="2118"/>
    <s v="CANOAS GARDEN AVE APT"/>
    <s v="SAN JOSE"/>
    <n v="37.296844999999998"/>
    <n v="-121.879401"/>
    <s v="J2TM1CI"/>
    <s v="CAMERON, MIKE"/>
    <n v="83701101"/>
    <s v="20210116 13:07"/>
    <n v="1120"/>
    <m/>
    <s v="booted units 140&amp; 141 for fire dept."/>
    <s v="Y"/>
    <m/>
    <m/>
    <s v="37.2963733,-121.8790117,39.100000,3D"/>
    <m/>
    <m/>
    <m/>
    <s v="san jose fire dept."/>
    <m/>
    <s v="N"/>
    <s v="Y"/>
    <s v="N"/>
    <s v="Clear"/>
    <m/>
    <s v="Structures"/>
    <m/>
    <s v="Calm"/>
    <m/>
    <s v="Unknown"/>
    <m/>
    <s v="Structure Only"/>
    <m/>
    <s v="Fire Dept"/>
    <m/>
    <s v="Underbuild"/>
    <m/>
    <s v="N"/>
    <m/>
    <m/>
    <m/>
    <m/>
    <m/>
    <m/>
    <s v="  "/>
    <m/>
    <m/>
    <m/>
    <m/>
    <m/>
    <m/>
    <m/>
    <m/>
    <m/>
    <m/>
    <m/>
    <m/>
    <m/>
    <m/>
    <m/>
    <m/>
    <m/>
    <m/>
    <m/>
    <m/>
    <m/>
    <m/>
    <m/>
    <m/>
    <m/>
    <m/>
    <m/>
    <m/>
    <m/>
    <m/>
    <m/>
    <m/>
    <m/>
    <m/>
    <m/>
    <m/>
    <m/>
    <m/>
    <m/>
    <m/>
    <m/>
    <m/>
    <m/>
    <m/>
    <m/>
    <m/>
    <m/>
  </r>
  <r>
    <n v="30"/>
    <s v="AGFC"/>
    <s v="3 - QC Complete"/>
    <n v="44215"/>
    <n v="44617"/>
    <s v="Structure fire, not attributable to PG&amp;E."/>
    <s v="\\fxshare-nas05\quotashare-fs01\ESA\5 - Ignition Tracking\2021_Ignition_QC_Folders\20210116_nan_nan_nan_954530400"/>
    <s v=" "/>
    <m/>
    <m/>
    <m/>
    <m/>
    <m/>
    <s v="Not In Scope"/>
    <m/>
    <m/>
    <m/>
    <m/>
    <m/>
    <m/>
    <m/>
    <m/>
    <m/>
    <m/>
    <m/>
    <m/>
    <m/>
    <m/>
    <m/>
    <m/>
    <m/>
    <m/>
    <m/>
    <m/>
    <m/>
    <m/>
    <m/>
    <m/>
    <m/>
    <m/>
    <m/>
    <m/>
    <m/>
    <m/>
    <m/>
    <m/>
    <m/>
    <m/>
    <m/>
    <m/>
    <m/>
    <m/>
    <m/>
    <m/>
    <m/>
    <m/>
    <m/>
    <m/>
    <m/>
    <m/>
    <s v=" "/>
    <x v="337"/>
    <s v="03:35:00"/>
    <m/>
    <m/>
    <s v="FAS"/>
    <s v="N"/>
    <s v="N"/>
    <m/>
    <m/>
    <m/>
    <n v="954530400"/>
    <m/>
    <m/>
    <m/>
    <m/>
    <s v=" "/>
    <x v="0"/>
    <x v="1"/>
    <s v="N"/>
    <s v="N"/>
    <s v="N"/>
    <s v="Structure fire, not attributable to PG&amp;E."/>
    <s v="Not PG&amp;E"/>
    <s v="Building"/>
    <m/>
    <m/>
    <m/>
    <s v="&lt;3 meters of linear travel"/>
    <m/>
    <m/>
    <m/>
    <m/>
    <m/>
    <s v="Other Fire: Non-PG&amp;E related"/>
    <m/>
    <m/>
    <m/>
    <s v="Overhead"/>
    <x v="1"/>
    <m/>
    <m/>
    <m/>
    <s v=" "/>
    <x v="1"/>
    <n v="38.877764999999997"/>
    <n v="-121.244125"/>
    <s v="Placer"/>
    <s v="LINCOLN 1101"/>
    <n v="12000"/>
    <m/>
    <x v="0"/>
    <s v="Cal Fire"/>
    <s v="Herbaceous"/>
    <m/>
    <m/>
    <s v="N"/>
    <m/>
    <m/>
    <n v="300"/>
    <m/>
    <s v="N"/>
    <s v="N"/>
    <m/>
    <m/>
    <s v="2021-01-19"/>
    <m/>
    <m/>
    <m/>
    <m/>
    <m/>
    <m/>
    <m/>
    <m/>
    <m/>
    <m/>
    <m/>
    <m/>
    <m/>
    <m/>
    <m/>
    <m/>
    <m/>
    <m/>
    <m/>
    <s v="  "/>
    <s v="SIERRA"/>
    <s v="AUBURN 01"/>
    <s v="03:35"/>
    <n v="44212"/>
    <m/>
    <n v="954530400"/>
    <n v="2741"/>
    <s v="PENNY LN"/>
    <s v="LINCOLN"/>
    <n v="38.877861000000003"/>
    <n v="-121.24518"/>
    <s v="T1TMJPG"/>
    <s v="PASQUA, MARK"/>
    <n v="153701101"/>
    <s v="20210116 05:43"/>
    <n v="2640"/>
    <m/>
    <s v="t1tmjpg,structure fire@fire place,pulled mtr cust.to have elect.to check attic area for damage before power will be restored"/>
    <s v="Y"/>
    <m/>
    <m/>
    <s v="38.8777650,-121.2441250,82.900000,3D"/>
    <m/>
    <m/>
    <m/>
    <s v="cal fire"/>
    <m/>
    <s v="N"/>
    <s v="Y"/>
    <s v="N"/>
    <s v="Clear"/>
    <m/>
    <s v="Structures"/>
    <m/>
    <s v="Calm"/>
    <m/>
    <s v="3rd Party"/>
    <m/>
    <s v="Structure Only"/>
    <m/>
    <s v="Cal Fire"/>
    <m/>
    <s v="Overhead"/>
    <m/>
    <s v="N"/>
    <m/>
    <m/>
    <m/>
    <m/>
    <m/>
    <m/>
    <s v="  "/>
    <m/>
    <m/>
    <m/>
    <m/>
    <m/>
    <m/>
    <m/>
    <m/>
    <m/>
    <m/>
    <m/>
    <m/>
    <m/>
    <m/>
    <m/>
    <m/>
    <m/>
    <m/>
    <m/>
    <m/>
    <m/>
    <m/>
    <m/>
    <m/>
    <m/>
    <m/>
    <m/>
    <m/>
    <m/>
    <m/>
    <m/>
    <m/>
    <m/>
    <m/>
    <m/>
    <m/>
    <m/>
    <m/>
    <m/>
    <m/>
    <m/>
    <m/>
    <m/>
    <m/>
    <m/>
    <m/>
    <m/>
  </r>
  <r>
    <n v="239"/>
    <s v="S7RM"/>
    <s v="3 - QC Complete"/>
    <n v="44301"/>
    <n v="44617"/>
    <s v="wire down burnt crossarm off"/>
    <s v="\\fxshare-nas05\quotashare-fs01\ESA\5 - Ignition Tracking\2021_Ignition_QC_Folders\20210115_1210967_nan_nan_T005167167"/>
    <s v=" "/>
    <m/>
    <m/>
    <m/>
    <m/>
    <m/>
    <s v="Not In Scope"/>
    <m/>
    <m/>
    <m/>
    <m/>
    <m/>
    <m/>
    <m/>
    <m/>
    <m/>
    <m/>
    <m/>
    <m/>
    <m/>
    <m/>
    <m/>
    <m/>
    <m/>
    <m/>
    <m/>
    <m/>
    <m/>
    <m/>
    <m/>
    <m/>
    <m/>
    <m/>
    <m/>
    <m/>
    <m/>
    <m/>
    <m/>
    <m/>
    <m/>
    <m/>
    <m/>
    <m/>
    <m/>
    <m/>
    <m/>
    <m/>
    <m/>
    <m/>
    <m/>
    <m/>
    <m/>
    <m/>
    <s v=" "/>
    <x v="338"/>
    <s v="09:28:00"/>
    <n v="44211"/>
    <s v="09:28:00"/>
    <s v="FAS"/>
    <s v="Y"/>
    <s v="N"/>
    <n v="1210967"/>
    <m/>
    <m/>
    <s v="T005167167"/>
    <n v="120433400"/>
    <m/>
    <m/>
    <s v="PG&amp;E_239_ignition_20210115_1.jpg"/>
    <s v=" "/>
    <x v="0"/>
    <x v="0"/>
    <s v="N"/>
    <s v="N"/>
    <s v="N"/>
    <s v="On January 15th, 2021 at 09:37 hrs. a PG &amp;E Troubleman was dispatched to the Lerdo 1116 12 KV distribution circuit near Highway 65 in the City of Shafter in response to a report of a wire down with a burnt off cross arm.  Initial analysis indicates that the crossarm burnt in half along with a portion of the top of the pole.  The cause of the ignition is unknown.  The troubleman indicated that there was no extension of fire into the surrounding vegetation and that only PG &amp; E assets were involved. (see attached photo in shared file.) The Troubleman replaced the crossarm on 1/15/2021 at 12:26 and indicated that the pole did not need to be replaced.  "/>
    <s v="PG&amp;E"/>
    <s v="Other"/>
    <s v="crossarm"/>
    <s v="D"/>
    <s v="D"/>
    <s v="&lt;0.25"/>
    <s v="Pole still intact-fire just involved crossarm."/>
    <m/>
    <m/>
    <m/>
    <m/>
    <s v="Equipment - PG&amp;E"/>
    <s v="All types of equipment / facility failure"/>
    <s v="Conductor failure-all"/>
    <s v="N"/>
    <s v="Overhead"/>
    <x v="0"/>
    <s v="Crossarm"/>
    <s v="crossarm"/>
    <m/>
    <s v=" "/>
    <x v="0"/>
    <n v="35.552630000000001"/>
    <n v="-119.099299"/>
    <s v="Kern"/>
    <s v="LERDO 1116"/>
    <n v="12000"/>
    <m/>
    <x v="0"/>
    <s v="none"/>
    <s v="Agriculture"/>
    <m/>
    <m/>
    <s v="N"/>
    <m/>
    <m/>
    <m/>
    <m/>
    <s v="N"/>
    <s v="N"/>
    <m/>
    <m/>
    <s v="2021-03-16"/>
    <m/>
    <m/>
    <m/>
    <m/>
    <m/>
    <m/>
    <m/>
    <m/>
    <m/>
    <m/>
    <m/>
    <m/>
    <m/>
    <m/>
    <m/>
    <m/>
    <m/>
    <m/>
    <m/>
    <s v="  "/>
    <m/>
    <m/>
    <m/>
    <n v="44211"/>
    <n v="1210967"/>
    <s v="T005167167"/>
    <m/>
    <m/>
    <s v="Shafter"/>
    <n v="35.552630000000001"/>
    <s v="_119.0993"/>
    <m/>
    <m/>
    <m/>
    <m/>
    <m/>
    <m/>
    <m/>
    <m/>
    <m/>
    <m/>
    <s v="35.55263, _119.0993"/>
    <m/>
    <n v="-119.0993"/>
    <m/>
    <s v="none"/>
    <m/>
    <m/>
    <m/>
    <m/>
    <m/>
    <m/>
    <m/>
    <m/>
    <m/>
    <m/>
    <m/>
    <m/>
    <m/>
    <m/>
    <m/>
    <m/>
    <m/>
    <m/>
    <m/>
    <m/>
    <m/>
    <m/>
    <m/>
    <m/>
    <m/>
    <s v="  "/>
    <m/>
    <m/>
    <m/>
    <m/>
    <m/>
    <m/>
    <m/>
    <m/>
    <m/>
    <m/>
    <m/>
    <m/>
    <m/>
    <m/>
    <m/>
    <m/>
    <m/>
    <m/>
    <m/>
    <m/>
    <m/>
    <m/>
    <m/>
    <m/>
    <m/>
    <m/>
    <m/>
    <m/>
    <m/>
    <m/>
    <m/>
    <m/>
    <m/>
    <m/>
    <m/>
    <m/>
    <m/>
    <m/>
    <m/>
    <m/>
    <m/>
    <m/>
    <m/>
    <m/>
    <m/>
    <m/>
    <m/>
  </r>
  <r>
    <n v="29"/>
    <s v="AGFC"/>
    <s v="3 - QC Complete"/>
    <n v="44215"/>
    <n v="44617"/>
    <s v="Structure fire, not attributable to PG&amp;E."/>
    <s v="\\fxshare-nas05\quotashare-fs01\ESA\5 - Ignition Tracking\2021_Ignition_QC_Folders\20210115_nan_nan_nan_5220931192"/>
    <s v=" "/>
    <m/>
    <m/>
    <m/>
    <m/>
    <m/>
    <s v="Not In Scope"/>
    <m/>
    <m/>
    <m/>
    <m/>
    <m/>
    <m/>
    <m/>
    <m/>
    <m/>
    <m/>
    <m/>
    <m/>
    <m/>
    <m/>
    <m/>
    <m/>
    <m/>
    <m/>
    <m/>
    <m/>
    <m/>
    <m/>
    <m/>
    <m/>
    <m/>
    <m/>
    <m/>
    <m/>
    <m/>
    <m/>
    <m/>
    <m/>
    <m/>
    <m/>
    <m/>
    <m/>
    <m/>
    <m/>
    <m/>
    <m/>
    <m/>
    <m/>
    <m/>
    <m/>
    <m/>
    <m/>
    <s v=" "/>
    <x v="338"/>
    <s v="08:24:00"/>
    <m/>
    <m/>
    <s v="FAS"/>
    <s v="N"/>
    <s v="N"/>
    <m/>
    <m/>
    <m/>
    <n v="5220931192"/>
    <m/>
    <m/>
    <m/>
    <m/>
    <s v=" "/>
    <x v="0"/>
    <x v="1"/>
    <s v="N"/>
    <s v="N"/>
    <s v="N"/>
    <s v="Structure fire, not attributable to PG&amp;E."/>
    <s v="Not PG&amp;E"/>
    <s v="Building"/>
    <m/>
    <m/>
    <m/>
    <s v="Structure-only"/>
    <m/>
    <m/>
    <m/>
    <m/>
    <m/>
    <s v="Other Fire: Non-PG&amp;E related"/>
    <m/>
    <m/>
    <m/>
    <s v="Pad mount"/>
    <x v="1"/>
    <m/>
    <m/>
    <m/>
    <s v=" "/>
    <x v="0"/>
    <n v="37.669401700000002"/>
    <n v="-122.4792667"/>
    <s v="San Mateo"/>
    <s v="DALY CITY 1112 "/>
    <n v="12000"/>
    <m/>
    <x v="0"/>
    <s v="Daly City FD"/>
    <s v="Urban"/>
    <m/>
    <m/>
    <s v="N"/>
    <m/>
    <m/>
    <m/>
    <m/>
    <s v="N"/>
    <s v="N"/>
    <m/>
    <m/>
    <s v="2021-01-19"/>
    <m/>
    <m/>
    <m/>
    <m/>
    <m/>
    <m/>
    <m/>
    <m/>
    <m/>
    <m/>
    <m/>
    <m/>
    <m/>
    <m/>
    <m/>
    <m/>
    <m/>
    <m/>
    <m/>
    <s v="  "/>
    <s v="PENINSULA"/>
    <s v="COLMA 01"/>
    <s v="08:24"/>
    <n v="44211"/>
    <m/>
    <n v="5220931192"/>
    <n v="85"/>
    <s v="KENT CT"/>
    <s v="DALY CITY"/>
    <n v="37.669575999999999"/>
    <n v="-122.47901"/>
    <s v="P1TJLTB"/>
    <s v="TORRIGINO, JOE"/>
    <n v="22641112"/>
    <s v="20210115 09:38"/>
    <n v="1121"/>
    <m/>
    <s v="pie plated # 11 for fire dept"/>
    <s v="Y"/>
    <m/>
    <m/>
    <s v="37.6694017,-122.4792667,57.600000,2D"/>
    <m/>
    <m/>
    <m/>
    <s v="650 991 8119"/>
    <m/>
    <s v="Y"/>
    <s v="Y"/>
    <s v="N"/>
    <s v="Clear"/>
    <m/>
    <s v="Structures"/>
    <m/>
    <s v="Calm"/>
    <m/>
    <s v="3rd Party"/>
    <m/>
    <s v="Structure Only"/>
    <m/>
    <s v="Fire Dept"/>
    <m/>
    <s v="Pad mount"/>
    <m/>
    <s v="N"/>
    <m/>
    <s v="Fire Dept"/>
    <m/>
    <m/>
    <m/>
    <m/>
    <s v="  "/>
    <m/>
    <m/>
    <m/>
    <m/>
    <m/>
    <m/>
    <m/>
    <m/>
    <m/>
    <m/>
    <m/>
    <m/>
    <m/>
    <m/>
    <m/>
    <m/>
    <m/>
    <m/>
    <m/>
    <m/>
    <m/>
    <m/>
    <m/>
    <m/>
    <m/>
    <m/>
    <m/>
    <m/>
    <m/>
    <m/>
    <m/>
    <m/>
    <m/>
    <m/>
    <m/>
    <m/>
    <m/>
    <m/>
    <m/>
    <m/>
    <m/>
    <m/>
    <m/>
    <m/>
    <m/>
    <m/>
    <m/>
  </r>
  <r>
    <n v="28"/>
    <s v="AGFC"/>
    <s v="3 - QC Complete"/>
    <n v="44211"/>
    <n v="44617"/>
    <s v="Structure fire, not attributable to PG&amp;E."/>
    <s v="\\fxshare-nas05\quotashare-fs01\ESA\5 - Ignition Tracking\2021_Ignition_QC_Folders\20210115_nan_nan_nan_918876798"/>
    <s v=" "/>
    <m/>
    <m/>
    <m/>
    <m/>
    <m/>
    <s v="Not In Scope"/>
    <m/>
    <m/>
    <m/>
    <m/>
    <m/>
    <m/>
    <m/>
    <m/>
    <m/>
    <m/>
    <m/>
    <m/>
    <m/>
    <m/>
    <m/>
    <m/>
    <m/>
    <m/>
    <m/>
    <m/>
    <m/>
    <m/>
    <m/>
    <m/>
    <m/>
    <m/>
    <m/>
    <m/>
    <m/>
    <m/>
    <m/>
    <m/>
    <m/>
    <m/>
    <m/>
    <m/>
    <m/>
    <m/>
    <m/>
    <m/>
    <m/>
    <m/>
    <m/>
    <m/>
    <m/>
    <m/>
    <s v=" "/>
    <x v="338"/>
    <s v="04:07:00"/>
    <m/>
    <m/>
    <s v="FAS"/>
    <s v="N"/>
    <s v="N"/>
    <m/>
    <m/>
    <m/>
    <n v="918876798"/>
    <m/>
    <m/>
    <m/>
    <m/>
    <s v=" "/>
    <x v="0"/>
    <x v="1"/>
    <s v="N"/>
    <s v="N"/>
    <s v="N"/>
    <s v="Structure fire, not attributable to PG&amp;E."/>
    <s v="Not PG&amp;E"/>
    <s v="Building"/>
    <m/>
    <m/>
    <m/>
    <s v="Structure-only"/>
    <m/>
    <m/>
    <m/>
    <m/>
    <m/>
    <s v="Other Fire: Non-PG&amp;E related"/>
    <m/>
    <m/>
    <m/>
    <s v="Overhead"/>
    <x v="1"/>
    <m/>
    <m/>
    <m/>
    <s v=" "/>
    <x v="0"/>
    <n v="39.509923999999998"/>
    <n v="-121.541597"/>
    <s v="Butte"/>
    <s v="OROVILLE 1104"/>
    <n v="12000"/>
    <m/>
    <x v="0"/>
    <s v="Oroville FD"/>
    <s v="Urban"/>
    <m/>
    <m/>
    <s v="Y"/>
    <s v="Potters 2020"/>
    <m/>
    <m/>
    <m/>
    <s v="N"/>
    <s v="N"/>
    <m/>
    <m/>
    <s v="2021-01-15"/>
    <m/>
    <m/>
    <m/>
    <m/>
    <m/>
    <m/>
    <m/>
    <m/>
    <m/>
    <m/>
    <m/>
    <m/>
    <m/>
    <m/>
    <m/>
    <m/>
    <m/>
    <m/>
    <m/>
    <s v="  "/>
    <s v="NORTH VALLEY"/>
    <s v="OROVILLE 01"/>
    <s v="04:07"/>
    <n v="44211"/>
    <m/>
    <n v="918876798"/>
    <n v="10"/>
    <s v="MADRONE AVE"/>
    <s v="OROVILLE"/>
    <n v="39.509923999999998"/>
    <n v="-121.541597"/>
    <s v="V4TKDMB"/>
    <s v="MENZEL, KILE"/>
    <n v="102521104"/>
    <s v="20210115 06:18"/>
    <n v="1120"/>
    <m/>
    <s v="structure fire burned house down. Meter and service also burnt"/>
    <s v="Y"/>
    <m/>
    <m/>
    <m/>
    <n v="39.509923999999998"/>
    <n v="-121.541597"/>
    <m/>
    <s v="oroville fire dept"/>
    <m/>
    <s v="N"/>
    <s v="Y"/>
    <s v="N"/>
    <s v="Clear"/>
    <m/>
    <s v="Structures"/>
    <m/>
    <s v="Calm"/>
    <m/>
    <s v="Unknown"/>
    <m/>
    <s v="Structure Only"/>
    <m/>
    <s v="Fire Dept"/>
    <m/>
    <s v="Overhead"/>
    <s v=" service burnt and meter"/>
    <s v="N"/>
    <m/>
    <m/>
    <m/>
    <m/>
    <m/>
    <m/>
    <s v="  "/>
    <m/>
    <m/>
    <m/>
    <m/>
    <m/>
    <m/>
    <m/>
    <m/>
    <m/>
    <m/>
    <m/>
    <m/>
    <m/>
    <m/>
    <m/>
    <m/>
    <m/>
    <m/>
    <m/>
    <m/>
    <m/>
    <m/>
    <m/>
    <m/>
    <m/>
    <m/>
    <m/>
    <m/>
    <m/>
    <m/>
    <m/>
    <m/>
    <m/>
    <m/>
    <m/>
    <m/>
    <m/>
    <m/>
    <m/>
    <m/>
    <m/>
    <m/>
    <m/>
    <m/>
    <m/>
    <m/>
    <m/>
  </r>
  <r>
    <n v="27"/>
    <s v="AGFC"/>
    <s v="3 - QC Complete"/>
    <n v="44211"/>
    <n v="44617"/>
    <s v="Structure fire, not attributable to PG&amp;E."/>
    <s v="\\fxshare-nas05\quotashare-fs01\ESA\5 - Ignition Tracking\2021_Ignition_QC_Folders\20210114_nan_nan_nan_8932226717"/>
    <s v=" "/>
    <m/>
    <m/>
    <m/>
    <m/>
    <m/>
    <s v="Not In Scope"/>
    <m/>
    <m/>
    <m/>
    <m/>
    <m/>
    <m/>
    <m/>
    <m/>
    <m/>
    <m/>
    <m/>
    <m/>
    <m/>
    <n v="43895"/>
    <n v="43926"/>
    <m/>
    <m/>
    <s v="N"/>
    <m/>
    <m/>
    <m/>
    <s v="N"/>
    <m/>
    <s v="Fire Incident Report"/>
    <m/>
    <m/>
    <m/>
    <m/>
    <m/>
    <m/>
    <m/>
    <m/>
    <m/>
    <m/>
    <m/>
    <m/>
    <m/>
    <m/>
    <m/>
    <m/>
    <m/>
    <m/>
    <m/>
    <m/>
    <m/>
    <m/>
    <s v=" "/>
    <x v="339"/>
    <s v="23:38:00"/>
    <m/>
    <m/>
    <s v="FAS"/>
    <s v="N"/>
    <s v="N"/>
    <m/>
    <m/>
    <m/>
    <n v="8932226717"/>
    <m/>
    <m/>
    <m/>
    <m/>
    <s v=" "/>
    <x v="0"/>
    <x v="1"/>
    <s v="N"/>
    <s v="N"/>
    <s v="N"/>
    <s v="Structure fire, not attributable to PG&amp;E."/>
    <s v="Not PG&amp;E"/>
    <s v="Building"/>
    <m/>
    <m/>
    <m/>
    <s v="Structure-only"/>
    <s v="unknown"/>
    <m/>
    <m/>
    <m/>
    <m/>
    <s v="Other Fire: Non-PG&amp;E related"/>
    <m/>
    <m/>
    <m/>
    <s v="Subsurface"/>
    <x v="1"/>
    <m/>
    <m/>
    <m/>
    <s v=" "/>
    <x v="0"/>
    <n v="37.324674100000003"/>
    <n v="-122.04665060000001"/>
    <s v="Santa Clara"/>
    <s v="STELLING 1107"/>
    <n v="12000"/>
    <m/>
    <x v="0"/>
    <s v="Santa Clara County FD"/>
    <s v="Urban"/>
    <m/>
    <m/>
    <s v="N"/>
    <m/>
    <m/>
    <m/>
    <m/>
    <s v="N"/>
    <s v="N"/>
    <m/>
    <m/>
    <s v="2021-01-15"/>
    <m/>
    <m/>
    <m/>
    <m/>
    <m/>
    <m/>
    <m/>
    <m/>
    <m/>
    <m/>
    <m/>
    <m/>
    <m/>
    <m/>
    <m/>
    <m/>
    <m/>
    <m/>
    <m/>
    <s v="  "/>
    <s v="DEANZA"/>
    <s v="CUPERTINO 06"/>
    <s v="23:38"/>
    <n v="44210"/>
    <m/>
    <n v="8932226717"/>
    <n v="10113"/>
    <s v="PARKWOOD DR APT 7 BLDG"/>
    <s v="CUPERTINO"/>
    <n v="37.325274999999998"/>
    <n v="-122.048295"/>
    <s v="G1THXZ2"/>
    <s v="ZANDATE JR., BOBBY"/>
    <n v="83481107"/>
    <s v="20210115 00:36"/>
    <n v="1121"/>
    <m/>
    <s v="Responded to structure fire. Isolated to Apt unit. Upon arrival SCCFD turned off main breaker to unit 7. Per Fire Chief, he requested we leave other units in power and confirm unit 7 is isolated. Installed plastic sleeves on loadside of meter socket and sealed. COnfirmed no load on SM and main breaker off. PGE facilities are safe and clear."/>
    <s v="Y"/>
    <m/>
    <m/>
    <m/>
    <n v="37.324674100000003"/>
    <n v="-122.04665060000001"/>
    <m/>
    <s v="Santa Clara County Fire Dept."/>
    <m/>
    <s v="N"/>
    <s v="Y"/>
    <s v="N"/>
    <s v="Clear"/>
    <m/>
    <s v="Structures"/>
    <m/>
    <s v="Calm"/>
    <m/>
    <s v="Unknown"/>
    <m/>
    <s v="Other (Comments)"/>
    <s v="unknown"/>
    <s v="Fire Dept"/>
    <s v="Santa Clara County FD"/>
    <s v="Subsurface"/>
    <m/>
    <s v="N"/>
    <m/>
    <s v="Other (Comments)"/>
    <s v="none"/>
    <m/>
    <m/>
    <m/>
    <s v="  "/>
    <m/>
    <m/>
    <m/>
    <m/>
    <m/>
    <m/>
    <m/>
    <m/>
    <m/>
    <m/>
    <m/>
    <m/>
    <m/>
    <m/>
    <m/>
    <m/>
    <m/>
    <m/>
    <m/>
    <m/>
    <m/>
    <m/>
    <m/>
    <m/>
    <m/>
    <m/>
    <m/>
    <m/>
    <m/>
    <m/>
    <m/>
    <m/>
    <m/>
    <m/>
    <m/>
    <m/>
    <m/>
    <m/>
    <m/>
    <m/>
    <m/>
    <m/>
    <m/>
    <m/>
    <m/>
    <m/>
    <m/>
  </r>
  <r>
    <n v="26"/>
    <s v="AGFC"/>
    <s v="3 - QC Complete"/>
    <n v="44211"/>
    <n v="44617"/>
    <s v="Third party structure fire, not attributable to PG&amp;E."/>
    <s v="\\fxshare-nas05\quotashare-fs01\ESA\5 - Ignition Tracking\2021_Ignition_QC_Folders\20210114_nan_nan_nan_3325348"/>
    <s v=" "/>
    <m/>
    <m/>
    <m/>
    <m/>
    <m/>
    <s v="Not In Scope"/>
    <m/>
    <m/>
    <m/>
    <m/>
    <m/>
    <m/>
    <m/>
    <m/>
    <m/>
    <m/>
    <m/>
    <m/>
    <m/>
    <m/>
    <m/>
    <m/>
    <m/>
    <m/>
    <m/>
    <m/>
    <m/>
    <m/>
    <m/>
    <m/>
    <m/>
    <m/>
    <m/>
    <m/>
    <m/>
    <m/>
    <m/>
    <m/>
    <m/>
    <m/>
    <m/>
    <m/>
    <m/>
    <m/>
    <m/>
    <m/>
    <m/>
    <m/>
    <m/>
    <m/>
    <m/>
    <m/>
    <s v=" "/>
    <x v="339"/>
    <s v="20:37:00"/>
    <m/>
    <m/>
    <s v="FAS"/>
    <s v="N"/>
    <s v="N"/>
    <m/>
    <m/>
    <m/>
    <n v="3325348"/>
    <m/>
    <m/>
    <m/>
    <m/>
    <s v=" "/>
    <x v="0"/>
    <x v="1"/>
    <s v="N"/>
    <s v="N"/>
    <s v="N"/>
    <s v="Third party structure fire, not attributable to PG&amp;E."/>
    <s v="Not PG&amp;E"/>
    <s v="Building"/>
    <m/>
    <m/>
    <m/>
    <s v="Structure-only"/>
    <s v="Outbuilding"/>
    <m/>
    <m/>
    <m/>
    <m/>
    <s v="Other Fire: Non-PG&amp;E related"/>
    <m/>
    <m/>
    <m/>
    <s v="Overhead"/>
    <x v="1"/>
    <m/>
    <m/>
    <m/>
    <s v=" "/>
    <x v="0"/>
    <n v="37.336443299999999"/>
    <n v="-120.50610829999999"/>
    <s v="Merced"/>
    <s v="EL CAPITAN 1103"/>
    <n v="12000"/>
    <m/>
    <x v="0"/>
    <s v="Merced FD"/>
    <s v="Agriculture"/>
    <m/>
    <m/>
    <s v="N"/>
    <m/>
    <m/>
    <m/>
    <m/>
    <s v="N"/>
    <s v="N"/>
    <m/>
    <m/>
    <s v="2021-01-15"/>
    <m/>
    <m/>
    <m/>
    <m/>
    <m/>
    <m/>
    <m/>
    <m/>
    <m/>
    <m/>
    <m/>
    <m/>
    <m/>
    <m/>
    <m/>
    <m/>
    <m/>
    <m/>
    <m/>
    <s v="  "/>
    <s v="YOSEMITE"/>
    <s v="MERCED 01"/>
    <s v="20:37"/>
    <n v="44210"/>
    <m/>
    <n v="3325348"/>
    <s v="UNKNOWN"/>
    <s v="PREMISES DO NOT CHANGE"/>
    <s v="MERCED"/>
    <n v="37.299556000000003"/>
    <n v="-120.46836999999999"/>
    <s v="Y4TDDM6"/>
    <s v="MAYO, DAN"/>
    <m/>
    <s v="20210114 21:38"/>
    <n v="1121"/>
    <m/>
    <s v="Outbuilding fire extinguished by Merced Co Fire Dept.  Found meter 1005776664 switch was open/off.  Deenergized transformer and removed meter per FD."/>
    <s v="Y"/>
    <m/>
    <m/>
    <s v="37.3364433,-120.5061083,49.500000,3D"/>
    <m/>
    <m/>
    <s v="3661 N Hwy 59, Merced"/>
    <s v="Merced County FD 209-966-3621"/>
    <m/>
    <s v="N"/>
    <s v="Y"/>
    <s v="N"/>
    <s v="Clear"/>
    <m/>
    <s v="Private Land"/>
    <m/>
    <s v="Light"/>
    <m/>
    <s v="Vandalism"/>
    <s v="Possibly accidentally started by homeless person"/>
    <s v="Structure Only"/>
    <s v="Outbuilding"/>
    <s v="Cal Fire"/>
    <m/>
    <s v="Overhead"/>
    <m/>
    <s v="N"/>
    <m/>
    <m/>
    <m/>
    <m/>
    <m/>
    <m/>
    <s v="  "/>
    <m/>
    <m/>
    <m/>
    <m/>
    <m/>
    <m/>
    <m/>
    <m/>
    <m/>
    <m/>
    <m/>
    <m/>
    <m/>
    <m/>
    <m/>
    <m/>
    <m/>
    <m/>
    <m/>
    <m/>
    <m/>
    <m/>
    <m/>
    <m/>
    <m/>
    <m/>
    <m/>
    <m/>
    <m/>
    <m/>
    <m/>
    <m/>
    <m/>
    <m/>
    <m/>
    <m/>
    <m/>
    <m/>
    <m/>
    <m/>
    <m/>
    <m/>
    <m/>
    <m/>
    <m/>
    <m/>
    <m/>
  </r>
  <r>
    <n v="25"/>
    <s v="TLAL"/>
    <s v="3 - QC Complete"/>
    <n v="44253"/>
    <n v="44617"/>
    <s v="Vegetation &gt; Tree fell into overhead circuit causing one phase to fall to ground, resulting in an ignition. The ensuing fire was 1 meter - &lt; 3 meters. Cal Fire incident #21-CALU000642; OIS: 1210162; FOID: T005166161; ILIS: 21-0008489; EC: 120428283, PM: 31527247; Veg Records Copied 02/25/21; Circuit ID: 183071101, SAP ID: 101947907; 02/26/2021 TLAL-Completed"/>
    <s v="\\fxshare-nas05\quotashare-fs01\ESA\5 - Ignition Tracking\2021_Ignition_QC_Folders\20210114_1210162_21-0008489_nan_T005166161"/>
    <s v=" "/>
    <m/>
    <s v="TLAL"/>
    <s v="Outage Time, EC Tag, FAS-District, &amp; Fire Lat/Long Updated"/>
    <m/>
    <m/>
    <s v="Not Assigned"/>
    <s v="Not Required"/>
    <m/>
    <m/>
    <s v="Not Required"/>
    <m/>
    <m/>
    <m/>
    <m/>
    <m/>
    <m/>
    <m/>
    <s v="Complete"/>
    <s v="Trunk (Decay, Defect, Cavity)"/>
    <m/>
    <m/>
    <m/>
    <m/>
    <m/>
    <m/>
    <m/>
    <m/>
    <m/>
    <m/>
    <m/>
    <m/>
    <m/>
    <m/>
    <m/>
    <m/>
    <m/>
    <m/>
    <m/>
    <m/>
    <m/>
    <m/>
    <m/>
    <m/>
    <m/>
    <m/>
    <m/>
    <m/>
    <m/>
    <m/>
    <m/>
    <m/>
    <m/>
    <s v=" "/>
    <x v="339"/>
    <s v="05:54:00"/>
    <n v="44210"/>
    <s v="05:48:00"/>
    <s v="FAS"/>
    <s v="N"/>
    <s v="N"/>
    <n v="1210162"/>
    <s v="21-0008489"/>
    <m/>
    <s v="T005166161"/>
    <n v="120428283"/>
    <m/>
    <m/>
    <s v="PG&amp;E_25_IGNITION_20210114_1.jpg"/>
    <s v=" "/>
    <x v="1"/>
    <x v="0"/>
    <s v="Y"/>
    <s v="Y"/>
    <s v="N"/>
    <s v="On January 14, 2021 at 0701 hours, a PG&amp;E Troubleman patrolled the Perry 1101 12kV Overhead Distribution Circuit number 183071101, in the Tier 3 Extreme High Fire Threat District  and State Responsibility area near 10105 Santa Rosa Creek Road, Templeton, CA 93465 (San Luis Obispo County). He observed a tree that pinned down one phase of 1/0 AL conductor and broke another, as well as a small fire in progress. Initial analysis indicates a 25' tall (13&quot; DBH) tanoak tree's trunk failed at the ground level (Although it did not uproot) and came into contact with our conductors. The tree was held up in the adjacent trees and did not fail completely and the wires remained in the canopy of causal tree. We found evidence of basal charring and the stump catching fire, but there was no fire spread due to the quick extinguishment by the troubleman and Cal Fire. Upon investigation, this high-risk species tanoak tree appeared green and healthy, but indications of an old 5&quot; wide wound that ran from the base of the tree up to 2.5 feet were found upon the fire investigation and there was evidence of rot inside the wound. The VM inspector reported there were a total of two splices in the span (All phases) and indicated there was 1 splice max per individual phase. There was no rain reported during that day or the days leading up to it and the mean wind speed on the incident date was 4.60 MPH. The tanoak was last inspected on March 5, 2020. This incident did result in a 432-minute outage that affected four customers. All the repairs were completed and the line was returned to service on January 14, 2021. This information is preliminary."/>
    <s v="PG&amp;E"/>
    <s v="Vegetation"/>
    <m/>
    <s v="D"/>
    <s v="D"/>
    <s v="&lt;3 meters of linear travel"/>
    <m/>
    <m/>
    <m/>
    <m/>
    <m/>
    <s v="Vegetation"/>
    <s v="Contact from object"/>
    <s v="Veg. contact"/>
    <s v="Y"/>
    <s v="Overhead"/>
    <x v="0"/>
    <s v="Conductor - Primary"/>
    <s v="Conductor - Primary"/>
    <n v="101947907"/>
    <s v=" "/>
    <x v="2"/>
    <n v="35.563254999999998"/>
    <n v="-120.908547"/>
    <s v="San Luis Obispo"/>
    <s v="PERRY 1101"/>
    <n v="12000"/>
    <m/>
    <x v="1"/>
    <s v="Employee/Cal Fire"/>
    <s v="Hardwood Woodland"/>
    <m/>
    <m/>
    <s v="N"/>
    <m/>
    <m/>
    <n v="508"/>
    <m/>
    <s v="N"/>
    <s v="N"/>
    <m/>
    <m/>
    <s v="2021-01-15"/>
    <n v="35.564459999999997"/>
    <n v="-120.90713"/>
    <n v="44210"/>
    <m/>
    <s v="Evidence of live, green Tanoak basal failure at fault location. No further work necessary. Evidence of charring at base, but spread is &lt;1ft."/>
    <s v="TAN"/>
    <m/>
    <m/>
    <m/>
    <m/>
    <m/>
    <m/>
    <m/>
    <m/>
    <m/>
    <m/>
    <m/>
    <m/>
    <n v="2"/>
    <s v="  "/>
    <s v="LOS PADRES"/>
    <s v="PASO ROBLES"/>
    <s v="05:54"/>
    <n v="44210"/>
    <n v="1210162"/>
    <s v="T005166161"/>
    <n v="10105"/>
    <s v="SANTA ROSA CREEK RD"/>
    <s v="TEMPLETON"/>
    <n v="35.564459999999997"/>
    <n v="-120.90713"/>
    <s v="L3TTRK6"/>
    <s v="KADOTA, WOO"/>
    <n v="183071101"/>
    <s v="20210114 11:01"/>
    <n v="9190"/>
    <n v="1"/>
    <s v="TREE FELL BREAKING 1 WIRE AND PINNING WIRE DOWN IN SAME SPAN CAL FIRE RESONDED INCIDENT #21-CALU000642"/>
    <s v="Y"/>
    <n v="5"/>
    <s v="\\fxshare-nas05\quotashare-fs01\ESA\5 - Ignition Tracking\Fire_Tab_Attachment_Files"/>
    <m/>
    <n v="35.563406000000001"/>
    <n v="-120.90857699999999"/>
    <s v="TREE FELL AND CONTACTED LINE FIRE STARTED AT BASE OF TREE 21-CASLU000642"/>
    <s v="CAL FIRE"/>
    <m/>
    <s v="N"/>
    <s v="Y"/>
    <m/>
    <s v="Clear"/>
    <m/>
    <s v="Private Land"/>
    <m/>
    <s v="Strong"/>
    <m/>
    <s v="Vegetation"/>
    <m/>
    <s v="1 meter - &lt; 3 meters"/>
    <m/>
    <s v="Employee"/>
    <s v="TRK6 AND HOME OWNER"/>
    <s v="Overhead"/>
    <m/>
    <s v="N"/>
    <m/>
    <m/>
    <m/>
    <s v="TREE-FELL INTO LINE"/>
    <s v="CONDUCTOR, OVERHEAD"/>
    <s v="N"/>
    <s v="  "/>
    <s v="Unplanned"/>
    <s v="Los Padres"/>
    <s v="Templeton"/>
    <s v="183071101, PERRY-1101"/>
    <s v="21-0008489"/>
    <s v="Unplanned"/>
    <s v="Clear;32-90F"/>
    <s v="4"/>
    <n v="1728"/>
    <s v="NO"/>
    <s v="Line to Ground"/>
    <s v="Sustained"/>
    <s v="No"/>
    <s v="3057"/>
    <s v="OH"/>
    <s v="Fuse"/>
    <n v="1210162"/>
    <s v="Conductor, Overhead, Broken, wire on ground"/>
    <m/>
    <s v="01/14/21 13:28"/>
    <m/>
    <s v="SANTA ROSA RD, E/O CYPRESS MOUNTAIN DR"/>
    <s v="CGC 511353576274"/>
    <m/>
    <m/>
    <m/>
    <s v="Yes"/>
    <s v="Vegetation, Tree - fell into line"/>
    <m/>
    <s v="No"/>
    <m/>
    <m/>
    <s v="J4WS"/>
    <s v="Distribution Circuit"/>
    <s v="J4WS"/>
    <s v="01/14/21 05:48"/>
    <s v="Not Required"/>
    <s v="01/14/21 13:00"/>
    <m/>
    <s v="No"/>
    <n v="1592956"/>
    <s v="21-0008489"/>
    <m/>
    <m/>
    <m/>
    <m/>
    <m/>
  </r>
  <r>
    <n v="24"/>
    <s v="AGFC"/>
    <s v="3 - QC Complete"/>
    <n v="44211"/>
    <n v="44617"/>
    <s v="Structure fire, not attributable to PG&amp;E."/>
    <s v="\\fxshare-nas05\quotashare-fs01\ESA\5 - Ignition Tracking\2021_Ignition_QC_Folders\20210113_nan_nan_nan_7337608640"/>
    <s v=" "/>
    <m/>
    <m/>
    <m/>
    <m/>
    <m/>
    <s v="Not In Scope"/>
    <m/>
    <m/>
    <m/>
    <m/>
    <m/>
    <m/>
    <m/>
    <m/>
    <m/>
    <m/>
    <m/>
    <m/>
    <m/>
    <m/>
    <m/>
    <m/>
    <m/>
    <m/>
    <m/>
    <m/>
    <m/>
    <m/>
    <m/>
    <m/>
    <m/>
    <m/>
    <m/>
    <m/>
    <m/>
    <m/>
    <m/>
    <m/>
    <m/>
    <m/>
    <m/>
    <m/>
    <m/>
    <m/>
    <m/>
    <m/>
    <m/>
    <m/>
    <m/>
    <m/>
    <m/>
    <m/>
    <s v=" "/>
    <x v="340"/>
    <s v="15:07:00"/>
    <m/>
    <m/>
    <s v="FAS"/>
    <s v="N"/>
    <s v="N"/>
    <m/>
    <m/>
    <m/>
    <n v="7337608640"/>
    <m/>
    <m/>
    <m/>
    <m/>
    <s v=" "/>
    <x v="0"/>
    <x v="1"/>
    <s v="N"/>
    <s v="N"/>
    <s v="N"/>
    <s v="Structure fire, not attributable to PG&amp;E."/>
    <s v="Not PG&amp;E"/>
    <s v="Building"/>
    <m/>
    <m/>
    <m/>
    <s v="Structure-only"/>
    <m/>
    <m/>
    <m/>
    <m/>
    <m/>
    <s v="Other Fire: Non-PG&amp;E related"/>
    <m/>
    <m/>
    <m/>
    <s v="Other (Comments)"/>
    <x v="1"/>
    <m/>
    <m/>
    <m/>
    <s v=" "/>
    <x v="0"/>
    <n v="36.751618299999997"/>
    <n v="-119.7957017"/>
    <s v="Fresno"/>
    <s v="WEST FRESNO 1109"/>
    <n v="12000"/>
    <m/>
    <x v="0"/>
    <s v="Fresno FD"/>
    <s v="Urban"/>
    <m/>
    <m/>
    <s v="N"/>
    <m/>
    <m/>
    <m/>
    <m/>
    <s v="N"/>
    <s v="N"/>
    <m/>
    <m/>
    <s v="2021-01-15"/>
    <m/>
    <m/>
    <m/>
    <m/>
    <m/>
    <m/>
    <m/>
    <m/>
    <m/>
    <m/>
    <m/>
    <m/>
    <m/>
    <m/>
    <m/>
    <m/>
    <m/>
    <m/>
    <m/>
    <s v="  "/>
    <s v="FRESNO"/>
    <s v="FRESNO 06"/>
    <s v="15:07"/>
    <n v="44209"/>
    <m/>
    <n v="7337608640"/>
    <n v="604"/>
    <s v="N POPLAR AVE"/>
    <s v="FRESNO"/>
    <n v="36.751715999999988"/>
    <n v="-119.796008"/>
    <s v="F4TJEAN"/>
    <s v="ARRANTS, JEFF"/>
    <n v="253731109"/>
    <s v="20210113 16:03"/>
    <n v="2640"/>
    <m/>
    <s v="F4TJEAN, STRUCTURE FIRE DISCONNECTED AT POLE PANEL AND METER MELTED INTO PANEL MADE SAFE "/>
    <s v="Y"/>
    <m/>
    <m/>
    <s v="36.7516183,-119.7957017,99.400000,3D"/>
    <m/>
    <m/>
    <m/>
    <s v="FRESNO FIRE DEPT"/>
    <m/>
    <s v="N"/>
    <s v="Y"/>
    <s v="Y"/>
    <s v="Clear"/>
    <m/>
    <s v="Structures"/>
    <m/>
    <s v="Calm"/>
    <m/>
    <s v="3rd Party"/>
    <m/>
    <s v="Structure Only"/>
    <m/>
    <s v="Fire Dept"/>
    <m/>
    <s v="Other (Comments)"/>
    <s v="PANEL AND METER  "/>
    <s v="N"/>
    <m/>
    <m/>
    <m/>
    <m/>
    <m/>
    <m/>
    <s v="  "/>
    <m/>
    <m/>
    <m/>
    <m/>
    <m/>
    <m/>
    <m/>
    <m/>
    <m/>
    <m/>
    <m/>
    <m/>
    <m/>
    <m/>
    <m/>
    <m/>
    <m/>
    <m/>
    <m/>
    <m/>
    <m/>
    <m/>
    <m/>
    <m/>
    <m/>
    <m/>
    <m/>
    <m/>
    <m/>
    <m/>
    <m/>
    <m/>
    <m/>
    <m/>
    <m/>
    <m/>
    <m/>
    <m/>
    <m/>
    <m/>
    <m/>
    <m/>
    <m/>
    <m/>
    <m/>
    <m/>
    <m/>
  </r>
  <r>
    <n v="23"/>
    <s v="AGFC"/>
    <s v="3 - QC Complete"/>
    <n v="44211"/>
    <n v="44617"/>
    <s v="Structure fire, not attributable to PG&amp;E."/>
    <s v="\\fxshare-nas05\quotashare-fs01\ESA\5 - Ignition Tracking\2021_Ignition_QC_Folders\20210113_nan_nan_nan_2565080"/>
    <s v=" "/>
    <m/>
    <m/>
    <m/>
    <m/>
    <m/>
    <s v="Not In Scope"/>
    <m/>
    <m/>
    <m/>
    <m/>
    <m/>
    <m/>
    <m/>
    <m/>
    <m/>
    <m/>
    <m/>
    <m/>
    <m/>
    <m/>
    <m/>
    <m/>
    <m/>
    <m/>
    <m/>
    <m/>
    <m/>
    <m/>
    <m/>
    <m/>
    <m/>
    <m/>
    <m/>
    <m/>
    <m/>
    <m/>
    <m/>
    <m/>
    <m/>
    <m/>
    <m/>
    <m/>
    <m/>
    <m/>
    <m/>
    <m/>
    <m/>
    <m/>
    <m/>
    <m/>
    <m/>
    <m/>
    <s v=" "/>
    <x v="340"/>
    <s v="11:48:00"/>
    <m/>
    <m/>
    <s v="FAS"/>
    <s v="N"/>
    <s v="N"/>
    <m/>
    <m/>
    <m/>
    <n v="2565080"/>
    <m/>
    <m/>
    <m/>
    <m/>
    <s v=" "/>
    <x v="0"/>
    <x v="1"/>
    <s v="N"/>
    <s v="N"/>
    <s v="N"/>
    <s v="Structure fire, not attributable to PG&amp;E."/>
    <s v="Not PG&amp;E"/>
    <s v="Building"/>
    <m/>
    <m/>
    <m/>
    <s v="Structure-only"/>
    <m/>
    <m/>
    <m/>
    <m/>
    <m/>
    <s v="Other Fire: Non-PG&amp;E related"/>
    <m/>
    <m/>
    <m/>
    <s v="Overhead"/>
    <x v="1"/>
    <m/>
    <m/>
    <m/>
    <s v=" "/>
    <x v="2"/>
    <n v="39.0191333"/>
    <n v="-120.82476"/>
    <s v="Placer"/>
    <s v="FORESTHILL 1101 "/>
    <n v="12000"/>
    <m/>
    <x v="0"/>
    <s v="Forest hill FD"/>
    <s v="Urban"/>
    <m/>
    <m/>
    <s v="Y"/>
    <s v="Trailhead 2016"/>
    <m/>
    <n v="330"/>
    <m/>
    <s v="N"/>
    <s v="N"/>
    <m/>
    <m/>
    <s v="2021-01-15"/>
    <m/>
    <m/>
    <m/>
    <m/>
    <m/>
    <m/>
    <m/>
    <m/>
    <m/>
    <m/>
    <m/>
    <m/>
    <m/>
    <m/>
    <m/>
    <m/>
    <m/>
    <m/>
    <m/>
    <s v="  "/>
    <s v="SIERRA"/>
    <s v="AUBURN 02"/>
    <s v="11:48"/>
    <n v="44209"/>
    <m/>
    <n v="2565080"/>
    <s v="UNKNOWN"/>
    <s v="PREMISES DO NOT CHANGE"/>
    <s v="FORESTHILL"/>
    <n v="38.985934"/>
    <n v="-120.89458500000001"/>
    <s v="T1TMJPG"/>
    <s v="PASQUA, MARK"/>
    <m/>
    <s v="20210113 12:45"/>
    <n v="1101"/>
    <m/>
    <s v="t1tmjpg,mobile home fire,private overhead line was burnt,two main breakers were turned off and locked by third party onsight possible relative of owner.park is master metered,no issue with PG&amp;E line to park"/>
    <s v="Y"/>
    <m/>
    <m/>
    <s v="39.0191333,-120.8247600,973.700000,3D"/>
    <m/>
    <m/>
    <m/>
    <s v="foresthill fire dept."/>
    <m/>
    <s v="N"/>
    <s v="Y"/>
    <s v="N"/>
    <s v="Clear"/>
    <m/>
    <s v="Structures"/>
    <m/>
    <s v="Calm"/>
    <m/>
    <s v="Unknown"/>
    <m/>
    <s v="Structure Only"/>
    <m/>
    <s v="Fire Dept"/>
    <m/>
    <s v="Overhead"/>
    <m/>
    <s v="N"/>
    <m/>
    <m/>
    <m/>
    <m/>
    <m/>
    <m/>
    <s v="  "/>
    <m/>
    <m/>
    <m/>
    <m/>
    <m/>
    <m/>
    <m/>
    <m/>
    <m/>
    <m/>
    <m/>
    <m/>
    <m/>
    <m/>
    <m/>
    <m/>
    <m/>
    <m/>
    <m/>
    <m/>
    <m/>
    <m/>
    <m/>
    <m/>
    <m/>
    <m/>
    <m/>
    <m/>
    <m/>
    <m/>
    <m/>
    <m/>
    <m/>
    <m/>
    <m/>
    <m/>
    <m/>
    <m/>
    <m/>
    <m/>
    <m/>
    <m/>
    <m/>
    <m/>
    <m/>
    <m/>
    <m/>
  </r>
  <r>
    <n v="22"/>
    <s v="AGFC"/>
    <s v="3 - QC Complete"/>
    <n v="44211"/>
    <n v="44617"/>
    <s v="Structure fire, not attributable to PG&amp;E."/>
    <s v="\\fxshare-nas05\quotashare-fs01\ESA\5 - Ignition Tracking\2021_Ignition_QC_Folders\20210113_nan_nan_nan_214513616"/>
    <s v=" "/>
    <m/>
    <m/>
    <m/>
    <m/>
    <m/>
    <s v="Not In Scope"/>
    <m/>
    <m/>
    <m/>
    <m/>
    <m/>
    <m/>
    <m/>
    <m/>
    <m/>
    <m/>
    <m/>
    <m/>
    <m/>
    <m/>
    <m/>
    <m/>
    <m/>
    <m/>
    <m/>
    <m/>
    <m/>
    <m/>
    <m/>
    <m/>
    <m/>
    <m/>
    <m/>
    <m/>
    <m/>
    <m/>
    <m/>
    <m/>
    <m/>
    <m/>
    <m/>
    <m/>
    <m/>
    <m/>
    <m/>
    <m/>
    <m/>
    <m/>
    <m/>
    <m/>
    <m/>
    <m/>
    <s v=" "/>
    <x v="340"/>
    <s v="06:44:00"/>
    <m/>
    <m/>
    <s v="FAS"/>
    <s v="N"/>
    <s v="N"/>
    <m/>
    <m/>
    <m/>
    <n v="214513616"/>
    <m/>
    <m/>
    <m/>
    <m/>
    <s v=" "/>
    <x v="0"/>
    <x v="1"/>
    <s v="N"/>
    <s v="N"/>
    <s v="N"/>
    <s v="Structure fire, not attributable to PG&amp;E."/>
    <s v="Not PG&amp;E"/>
    <s v="Building"/>
    <m/>
    <m/>
    <m/>
    <s v="Structure-only"/>
    <m/>
    <m/>
    <m/>
    <m/>
    <m/>
    <s v="Other Fire: Non-PG&amp;E related"/>
    <m/>
    <m/>
    <m/>
    <s v="Subsurface"/>
    <x v="1"/>
    <m/>
    <m/>
    <m/>
    <s v=" "/>
    <x v="0"/>
    <n v="36.669706699999999"/>
    <n v="-121.6462317"/>
    <s v="Monterey"/>
    <s v="SALINAS 1107"/>
    <n v="12000"/>
    <m/>
    <x v="0"/>
    <s v="Salinas FD"/>
    <s v="Urban"/>
    <m/>
    <m/>
    <s v="N"/>
    <m/>
    <m/>
    <m/>
    <m/>
    <s v="N"/>
    <s v="N"/>
    <m/>
    <m/>
    <s v="2021-01-15"/>
    <m/>
    <m/>
    <m/>
    <m/>
    <m/>
    <m/>
    <m/>
    <m/>
    <m/>
    <m/>
    <m/>
    <m/>
    <m/>
    <m/>
    <m/>
    <m/>
    <m/>
    <m/>
    <m/>
    <s v="  "/>
    <s v="CENTRAL COAST"/>
    <s v="SALINAS 04"/>
    <s v="06:44"/>
    <n v="44209"/>
    <m/>
    <n v="214513616"/>
    <n v="795"/>
    <s v="ELVEE DR"/>
    <s v="SALINAS"/>
    <n v="36.666822000000003"/>
    <n v="-121.631856"/>
    <s v="C4TKAC9"/>
    <s v="CALENDAR, KEN"/>
    <n v="182011108"/>
    <s v="20210113 08:12"/>
    <n v="1121"/>
    <m/>
    <s v="Structure fire. Non PGE equip. Open @ T-1114 secondary sw"/>
    <s v="Y"/>
    <m/>
    <m/>
    <s v="36.6697067,-121.6462317,13.700000,3D"/>
    <m/>
    <m/>
    <m/>
    <s v="Salinas FD"/>
    <m/>
    <s v="Y"/>
    <s v="N"/>
    <s v="N"/>
    <s v="Clear"/>
    <m/>
    <s v="Structures"/>
    <m/>
    <s v="Calm"/>
    <m/>
    <s v="3rd Party"/>
    <m/>
    <s v="3 meters - 0.25 Acres"/>
    <m/>
    <s v="Fire Dept"/>
    <m/>
    <s v="Subsurface"/>
    <m/>
    <s v="Y"/>
    <s v="Pics"/>
    <s v="PG&amp;E Employee"/>
    <m/>
    <m/>
    <m/>
    <m/>
    <s v="  "/>
    <m/>
    <m/>
    <m/>
    <m/>
    <m/>
    <m/>
    <m/>
    <m/>
    <m/>
    <m/>
    <m/>
    <m/>
    <m/>
    <m/>
    <m/>
    <m/>
    <m/>
    <m/>
    <m/>
    <m/>
    <m/>
    <m/>
    <m/>
    <m/>
    <m/>
    <m/>
    <m/>
    <m/>
    <m/>
    <m/>
    <m/>
    <m/>
    <m/>
    <m/>
    <m/>
    <m/>
    <m/>
    <m/>
    <m/>
    <m/>
    <m/>
    <m/>
    <m/>
    <m/>
    <m/>
    <m/>
    <m/>
  </r>
  <r>
    <n v="21"/>
    <s v="AGFC"/>
    <s v="3 - QC Complete"/>
    <n v="44211"/>
    <n v="44617"/>
    <s v="Duplicate of index 20. Structure fire, not attributable to PG&amp;E."/>
    <s v="\\fxshare-nas05\quotashare-fs01\ESA\5 - Ignition Tracking\2021_Ignition_QC_Folders\20210112_nan_nan_nan_860255632"/>
    <s v=" "/>
    <m/>
    <m/>
    <m/>
    <m/>
    <m/>
    <s v="Not In Scope"/>
    <m/>
    <m/>
    <m/>
    <m/>
    <m/>
    <m/>
    <m/>
    <m/>
    <m/>
    <m/>
    <m/>
    <m/>
    <m/>
    <m/>
    <m/>
    <m/>
    <m/>
    <m/>
    <m/>
    <m/>
    <m/>
    <m/>
    <m/>
    <m/>
    <m/>
    <m/>
    <m/>
    <m/>
    <m/>
    <m/>
    <m/>
    <m/>
    <m/>
    <m/>
    <m/>
    <m/>
    <m/>
    <m/>
    <m/>
    <m/>
    <m/>
    <m/>
    <m/>
    <m/>
    <m/>
    <m/>
    <s v=" "/>
    <x v="341"/>
    <s v="22:56:00"/>
    <m/>
    <m/>
    <s v="FAS"/>
    <s v="N"/>
    <s v="Y"/>
    <m/>
    <m/>
    <m/>
    <n v="860255632"/>
    <m/>
    <m/>
    <m/>
    <m/>
    <s v=" "/>
    <x v="0"/>
    <x v="1"/>
    <s v="N"/>
    <s v="N"/>
    <s v="N"/>
    <s v="Duplicate of index 20. Structure fire, not attributable to PG&amp;E."/>
    <s v="Not PG&amp;E"/>
    <s v="Building"/>
    <m/>
    <m/>
    <m/>
    <s v="Structure-only"/>
    <m/>
    <m/>
    <m/>
    <m/>
    <m/>
    <s v="Duplicate"/>
    <m/>
    <m/>
    <m/>
    <s v="Overhead"/>
    <x v="1"/>
    <m/>
    <m/>
    <m/>
    <s v=" "/>
    <x v="1"/>
    <n v="40.885589000000003"/>
    <n v="-122.387263"/>
    <s v="Shasta"/>
    <s v="ANTLER 1101"/>
    <n v="12000"/>
    <m/>
    <x v="1"/>
    <s v="Cal Fire"/>
    <s v="Urban"/>
    <m/>
    <m/>
    <s v="N"/>
    <m/>
    <m/>
    <n v="241"/>
    <m/>
    <s v="N"/>
    <s v="N"/>
    <m/>
    <m/>
    <s v="2021-01-15"/>
    <m/>
    <m/>
    <m/>
    <m/>
    <m/>
    <m/>
    <m/>
    <m/>
    <m/>
    <m/>
    <m/>
    <m/>
    <m/>
    <m/>
    <m/>
    <m/>
    <m/>
    <m/>
    <m/>
    <s v="  "/>
    <s v="NORTH VALLEY"/>
    <s v="REDDING 01"/>
    <s v="22:56"/>
    <n v="44208"/>
    <m/>
    <n v="860255632"/>
    <n v="20672"/>
    <s v="LAKESHORE DR"/>
    <s v="LAKEHEAD"/>
    <n v="40.896650000000001"/>
    <n v="-122.386066"/>
    <s v="V8TCWC9"/>
    <s v="COLGATE, CALEM"/>
    <n v="103271101"/>
    <s v="20210112 23:23"/>
    <n v="2640"/>
    <n v="1"/>
    <s v="PANEL FIRE.  DISCON PER CAL FIRE AND INSPECTION NEEDED BEFORE ENERGIZING"/>
    <s v="Y"/>
    <m/>
    <m/>
    <m/>
    <n v="40.885589000000003"/>
    <n v="-122.387263"/>
    <s v="FIRE DEPT GONE WHEN I ARRIVED.  SMALL 2'X2' FIRE ON WALL NXT TO PANEL BELOW MTR"/>
    <s v="CAL FIRE"/>
    <m/>
    <s v="N"/>
    <s v="Y"/>
    <s v="N"/>
    <s v="Rain"/>
    <m/>
    <s v="Structures"/>
    <m/>
    <s v="Calm"/>
    <m/>
    <s v="3rd Party"/>
    <m/>
    <s v="Structure Only"/>
    <m/>
    <s v="Cal Fire"/>
    <m/>
    <s v="Overhead"/>
    <m/>
    <s v="N"/>
    <m/>
    <m/>
    <m/>
    <m/>
    <m/>
    <m/>
    <s v="  "/>
    <m/>
    <m/>
    <m/>
    <m/>
    <m/>
    <m/>
    <m/>
    <m/>
    <m/>
    <m/>
    <m/>
    <m/>
    <m/>
    <m/>
    <m/>
    <m/>
    <m/>
    <m/>
    <m/>
    <m/>
    <m/>
    <m/>
    <m/>
    <m/>
    <m/>
    <m/>
    <m/>
    <m/>
    <m/>
    <m/>
    <m/>
    <m/>
    <m/>
    <m/>
    <m/>
    <m/>
    <m/>
    <m/>
    <m/>
    <m/>
    <m/>
    <m/>
    <m/>
    <m/>
    <m/>
    <m/>
    <m/>
  </r>
  <r>
    <n v="20"/>
    <s v="AGFC"/>
    <s v="3 - QC Complete"/>
    <n v="44211"/>
    <n v="44617"/>
    <s v="Structure fire, not attributable to PG&amp;E."/>
    <s v="\\fxshare-nas05\quotashare-fs01\ESA\5 - Ignition Tracking\2021_Ignition_QC_Folders\20210112_nan_nan_nan_863430128"/>
    <s v=" "/>
    <m/>
    <m/>
    <m/>
    <m/>
    <m/>
    <s v="Not In Scope"/>
    <m/>
    <m/>
    <m/>
    <m/>
    <m/>
    <m/>
    <m/>
    <m/>
    <m/>
    <m/>
    <m/>
    <m/>
    <m/>
    <m/>
    <m/>
    <m/>
    <m/>
    <m/>
    <m/>
    <m/>
    <m/>
    <m/>
    <m/>
    <m/>
    <m/>
    <m/>
    <m/>
    <m/>
    <m/>
    <m/>
    <m/>
    <m/>
    <m/>
    <m/>
    <m/>
    <m/>
    <m/>
    <m/>
    <m/>
    <m/>
    <m/>
    <m/>
    <m/>
    <m/>
    <m/>
    <m/>
    <s v=" "/>
    <x v="341"/>
    <s v="21:33:00"/>
    <m/>
    <m/>
    <s v="FAS"/>
    <s v="N"/>
    <s v="N"/>
    <m/>
    <m/>
    <m/>
    <n v="863430128"/>
    <m/>
    <m/>
    <m/>
    <m/>
    <s v=" "/>
    <x v="0"/>
    <x v="1"/>
    <s v="N"/>
    <s v="N"/>
    <s v="N"/>
    <s v="Structure fire, not attributable to PG&amp;E."/>
    <s v="Not PG&amp;E"/>
    <s v="Building"/>
    <m/>
    <m/>
    <m/>
    <s v="Unknown"/>
    <m/>
    <m/>
    <m/>
    <m/>
    <m/>
    <s v="Other Fire: Non-PG&amp;E related"/>
    <m/>
    <m/>
    <m/>
    <s v="Overhead"/>
    <x v="1"/>
    <m/>
    <m/>
    <m/>
    <s v=" "/>
    <x v="1"/>
    <n v="40.885589000000003"/>
    <n v="-122.387263"/>
    <s v="Shasta"/>
    <s v="TULUCAY 1101"/>
    <n v="12000"/>
    <m/>
    <x v="0"/>
    <s v="Cal Fire"/>
    <s v="Urban"/>
    <m/>
    <m/>
    <s v="N"/>
    <m/>
    <m/>
    <n v="241"/>
    <m/>
    <s v="N"/>
    <s v="N"/>
    <m/>
    <m/>
    <s v="2021-01-15"/>
    <m/>
    <m/>
    <m/>
    <m/>
    <m/>
    <m/>
    <m/>
    <m/>
    <m/>
    <m/>
    <m/>
    <m/>
    <m/>
    <m/>
    <m/>
    <m/>
    <m/>
    <m/>
    <m/>
    <s v="  "/>
    <s v="NORTH VALLEY"/>
    <s v="REDDING 01"/>
    <s v="21:33"/>
    <n v="44208"/>
    <m/>
    <n v="863430128"/>
    <n v="20672"/>
    <s v="LAKESHORE DR"/>
    <s v="LAKEHEAD"/>
    <n v="40.896650000000001"/>
    <n v="-122.386066"/>
    <s v="V8TCWC9"/>
    <s v="COLGATE, CALEM"/>
    <m/>
    <s v="20210112 23:18"/>
    <n v="1121"/>
    <m/>
    <s v="PANEL FIRE AT MTR# 1008043312.  CREADTED A DISCO FOR THAT MTR#"/>
    <s v="Y"/>
    <m/>
    <m/>
    <m/>
    <n v="40.885589000000003"/>
    <n v="-122.387263"/>
    <s v="NEXT TO PANEL INSIDE THE BUILDING.  MAYBE A 2'X2' AREA OF WALL. DISCON AT WTHRHD"/>
    <s v="CAL FIRE"/>
    <m/>
    <s v="N"/>
    <s v="Y"/>
    <s v="N"/>
    <s v="Rain"/>
    <m/>
    <s v="Structures"/>
    <m/>
    <s v="Calm"/>
    <m/>
    <s v="3rd Party"/>
    <m/>
    <s v="Structure Only"/>
    <m/>
    <s v="Cal Fire"/>
    <m/>
    <s v="Overhead"/>
    <m/>
    <s v="N"/>
    <m/>
    <m/>
    <m/>
    <m/>
    <m/>
    <m/>
    <s v="  "/>
    <m/>
    <m/>
    <m/>
    <m/>
    <m/>
    <m/>
    <m/>
    <m/>
    <m/>
    <m/>
    <m/>
    <m/>
    <m/>
    <m/>
    <m/>
    <m/>
    <m/>
    <m/>
    <m/>
    <m/>
    <m/>
    <m/>
    <m/>
    <m/>
    <m/>
    <m/>
    <m/>
    <m/>
    <m/>
    <m/>
    <m/>
    <m/>
    <m/>
    <m/>
    <m/>
    <m/>
    <m/>
    <m/>
    <m/>
    <m/>
    <m/>
    <m/>
    <m/>
    <m/>
    <m/>
    <m/>
    <m/>
  </r>
  <r>
    <n v="19"/>
    <s v="TLAL"/>
    <s v="3 - QC Complete"/>
    <n v="44285"/>
    <n v="44617"/>
    <s v="A turkey made contact with overhead primary lines, resulting in two phases of wires down and an ignition. The ensuing fire was roughly 4 feet in size. 3/25 - No photos found in preliminary search and marked in column AB. OIS: 1207809; ILIS: 21-0007033; FOID: T005163685 (A2KL-Andrew Kniffen), T005163680 (MHBK), T005163789 (GFD4), T005163677 (Cxl), T005163682 (Cxl); EC: 120416939; PM: 31527282; Circuit ID: 042301101, SAP ID: 102289574"/>
    <s v="\\fxshare-nas05\quotashare-fs01\ESA\5 - Ignition Tracking\2021_Ignition_QC_Folders\20210110_1207809_21-0007033_nan_T005163685"/>
    <s v=" "/>
    <m/>
    <s v="TLAL"/>
    <s v="Create Time, Outage Time, &amp; EC Tag Updated"/>
    <n v="44285"/>
    <m/>
    <s v="Not In Scope"/>
    <m/>
    <m/>
    <m/>
    <m/>
    <m/>
    <m/>
    <m/>
    <m/>
    <m/>
    <m/>
    <m/>
    <m/>
    <m/>
    <m/>
    <m/>
    <m/>
    <m/>
    <m/>
    <m/>
    <m/>
    <m/>
    <m/>
    <m/>
    <m/>
    <m/>
    <m/>
    <m/>
    <m/>
    <m/>
    <m/>
    <m/>
    <m/>
    <m/>
    <m/>
    <m/>
    <m/>
    <m/>
    <m/>
    <m/>
    <m/>
    <m/>
    <m/>
    <m/>
    <m/>
    <m/>
    <m/>
    <s v=" "/>
    <x v="342"/>
    <s v="16:34:00"/>
    <n v="44206"/>
    <s v="16:27:00"/>
    <s v="FAS"/>
    <s v="Y"/>
    <s v="N"/>
    <n v="1207809"/>
    <s v="21-0007033"/>
    <m/>
    <s v="T005163685, T005163680, T005163789, T005163677, T005163682"/>
    <n v="120416939"/>
    <m/>
    <m/>
    <s v="PG&amp;E_19_Ignition_20210110_1.jpg"/>
    <s v=" "/>
    <x v="1"/>
    <x v="0"/>
    <s v="Y"/>
    <s v="Y"/>
    <s v="N"/>
    <s v="On January 10, 2021 at 1704 hours, a PG&amp;E Troubleman patrolled the Tulucay 1101 12kV Distribution Circuit number 042301101, in the Local Responsibility area near the Napa Sanitation treatment plant at 1515 Soscol Ferry Road in Napa. He observed one span of two phases of 4 ACSR broken primary overhead conductor on the ground, at the last span to the primary riser by the river. Initial analysis indicates a wild turkey struck and made contact with our live conductors, which resulted in the line to arc, fell to the ground, and inevitably ignited the vegetation below. The wild turkey was found dead from electrocution upon collision. Cal Fire responded to and extinguished the small 4' x 4' fire. The 64-minute outage affected 504 customers. All the repairs were completed and the line was returned to service on January 11, 2021. This information is preliminary."/>
    <s v="PG&amp;E"/>
    <s v="Vegetation"/>
    <m/>
    <s v="D"/>
    <s v="D"/>
    <s v="&lt;3 meters of linear travel"/>
    <m/>
    <m/>
    <m/>
    <m/>
    <m/>
    <s v="Contact - Animal - Bird"/>
    <s v="Contact from object"/>
    <s v="Animal contact"/>
    <s v="Y"/>
    <s v="Overhead"/>
    <x v="0"/>
    <s v="Conductor - Primary"/>
    <s v="Conductor"/>
    <n v="102289574"/>
    <s v=" "/>
    <x v="0"/>
    <n v="38.242790609899998"/>
    <n v="-122.2852913591"/>
    <s v="Napa"/>
    <s v="TULUCAY 1101"/>
    <n v="12000"/>
    <m/>
    <x v="0"/>
    <s v="Cal Fire"/>
    <s v="Water"/>
    <m/>
    <m/>
    <s v="Y"/>
    <s v="Atlas 2017"/>
    <m/>
    <m/>
    <m/>
    <s v="N"/>
    <s v="N"/>
    <m/>
    <m/>
    <s v="2021-01-12"/>
    <m/>
    <m/>
    <m/>
    <m/>
    <m/>
    <m/>
    <m/>
    <m/>
    <m/>
    <m/>
    <m/>
    <m/>
    <m/>
    <m/>
    <m/>
    <m/>
    <m/>
    <m/>
    <m/>
    <s v="  "/>
    <s v="NORTH BAY"/>
    <s v="NAPA"/>
    <s v="16:46"/>
    <n v="44206"/>
    <n v="1207809"/>
    <s v="T005163685"/>
    <s v="UNKNOWN"/>
    <s v="BY HWY 22 BRIDGE NEXT"/>
    <m/>
    <n v="38.24783"/>
    <n v="-122.26784000000001"/>
    <s v="N1TA2KL"/>
    <m/>
    <n v="4230"/>
    <s v="1/10/2021 17:40"/>
    <n v="9002"/>
    <m/>
    <s v="AXS-AXS OK CUST STATES WIRES SPRKED AND SAW EXPLOSION SMALL WIRE FIRE IN BRUSHES; CUST WILL CALL 911BY HWY 29"/>
    <s v="N"/>
    <m/>
    <m/>
    <m/>
    <m/>
    <m/>
    <m/>
    <m/>
    <m/>
    <m/>
    <m/>
    <s v="Y"/>
    <m/>
    <m/>
    <m/>
    <m/>
    <m/>
    <m/>
    <m/>
    <s v="NEED CREW TO REPLACE 1 SPAN 2 PHASES OF 4 ACSR. PRIVATE ACCESS RD AT END OF SOSC"/>
    <m/>
    <m/>
    <m/>
    <m/>
    <s v="Overhead"/>
    <m/>
    <m/>
    <m/>
    <m/>
    <m/>
    <s v="ANIMAL-OTHER"/>
    <s v="CONDUCTOR, OVERHEAD"/>
    <m/>
    <s v="  "/>
    <s v="Unplanned"/>
    <s v="North Bay"/>
    <s v="Silverado"/>
    <s v="042301101, TULUCAY-1101"/>
    <s v="21-0007033"/>
    <s v="Unplanned"/>
    <s v="Clear;32-90F"/>
    <s v="504"/>
    <n v="30113"/>
    <s v="NO"/>
    <s v="Line to Ground"/>
    <s v="Sustained"/>
    <s v="No"/>
    <s v="1101/2/NORM"/>
    <s v="OH"/>
    <s v="Circuit Breaker"/>
    <n v="1207809"/>
    <s v="Conductor, Overhead, Broken, wire on ground"/>
    <s v="A &amp; C PHASE "/>
    <m/>
    <m/>
    <s v="TULUCAY SUB"/>
    <s v="LINE SIDE OF C/OUTS 4249 SOSCAL FERRY RD "/>
    <m/>
    <m/>
    <m/>
    <s v="No"/>
    <s v="Equipment Failure/Involved, Overhead"/>
    <m/>
    <s v="No"/>
    <n v="3"/>
    <n v="55"/>
    <s v="J7B3"/>
    <s v="Distribution Circuit"/>
    <s v="SISD"/>
    <s v="01/10/21 16:27"/>
    <s v="D1LV"/>
    <s v="01/11/21 07:21"/>
    <s v="01/11/21 13:01"/>
    <s v="No"/>
    <n v="1592119"/>
    <s v="21-0007033"/>
    <m/>
    <m/>
    <m/>
    <m/>
    <m/>
  </r>
  <r>
    <n v="18"/>
    <s v="S7RM"/>
    <s v="3 - QC Complete"/>
    <n v="44294"/>
    <n v="44617"/>
    <s v="A pole fire occurred possibly due to nest contact with PG&amp;E assets. The ensuing fire was less than one meter in size."/>
    <s v="\\fxshare-nas05\quotashare-fs01\ESA\5 - Ignition Tracking\2021_Ignition_QC_Folders\20210110_1207805_21-0007042_nan_T005163679"/>
    <s v=" "/>
    <m/>
    <m/>
    <m/>
    <m/>
    <m/>
    <s v="Not In Scope"/>
    <m/>
    <m/>
    <m/>
    <m/>
    <m/>
    <m/>
    <m/>
    <m/>
    <m/>
    <m/>
    <m/>
    <m/>
    <m/>
    <m/>
    <m/>
    <m/>
    <m/>
    <m/>
    <m/>
    <m/>
    <m/>
    <m/>
    <m/>
    <m/>
    <m/>
    <m/>
    <m/>
    <m/>
    <m/>
    <m/>
    <m/>
    <m/>
    <m/>
    <m/>
    <m/>
    <m/>
    <m/>
    <m/>
    <m/>
    <m/>
    <m/>
    <m/>
    <m/>
    <m/>
    <m/>
    <m/>
    <s v=" "/>
    <x v="342"/>
    <s v="16:38:00"/>
    <n v="44206"/>
    <s v="16:17:00"/>
    <s v="FAS"/>
    <s v="N"/>
    <s v="N"/>
    <n v="1207805"/>
    <s v="21-0007042"/>
    <m/>
    <s v="T005163679"/>
    <n v="120416960"/>
    <m/>
    <m/>
    <s v="No photo"/>
    <s v=" "/>
    <x v="0"/>
    <x v="0"/>
    <s v="N"/>
    <s v="N"/>
    <s v="N"/>
    <s v="On January 10th, 2021 at 16:38 hrs. a PG &amp; E  Troubleman was dispatched to the Alpaugh 1103 12KV distribution  circuit near Central Valley HWY  in the City of Pixley in Tulare County for a reports of a  pole fire.   Initial analysis indicates  nest contact with PG &amp; E assets resulted in an ignition that impacted  one customer.    The ensuing fire was limited to PG &amp; E assets and was reported to be  self-extinguished.  A PG &amp; E crew replaced all damaged assests on January 11th, 2021  including;  burnt off pole, crossarm, cutout and transformer to mitigate future issues.  All information is preliminary.   "/>
    <s v="PG&amp;E"/>
    <s v="Other"/>
    <s v="Pole "/>
    <s v="D"/>
    <s v="D"/>
    <s v="&lt;3 meters of linear travel"/>
    <s v="Fire extinguished prior to his arrival."/>
    <m/>
    <m/>
    <m/>
    <m/>
    <s v="Contact - Animal - Nest"/>
    <s v="Contact from object"/>
    <s v="Nest Contact"/>
    <s v="N"/>
    <s v="Overhead"/>
    <x v="0"/>
    <s v="Transformer"/>
    <s v="pole, crossarm, cutout, transformer"/>
    <m/>
    <s v=" "/>
    <x v="0"/>
    <n v="35.975501466899999"/>
    <n v="-119.4653476037"/>
    <s v="Tulare"/>
    <s v="ALPAUGH 1103"/>
    <n v="12000"/>
    <m/>
    <x v="0"/>
    <s v="Self Extinguished"/>
    <s v="Agriculture"/>
    <m/>
    <m/>
    <s v="N"/>
    <m/>
    <m/>
    <m/>
    <m/>
    <s v="N"/>
    <s v="N"/>
    <m/>
    <m/>
    <s v="2021-01-12"/>
    <m/>
    <m/>
    <m/>
    <m/>
    <m/>
    <m/>
    <m/>
    <m/>
    <m/>
    <m/>
    <m/>
    <m/>
    <m/>
    <m/>
    <m/>
    <m/>
    <m/>
    <m/>
    <m/>
    <s v="  "/>
    <s v="FRESNO"/>
    <s v="CORCORAN"/>
    <s v="16:38"/>
    <n v="44206"/>
    <n v="1207805"/>
    <s v="T005163679"/>
    <m/>
    <s v="NW SW NW 35 22 23 SOUT"/>
    <s v="PIXLEY"/>
    <n v="35.975499999999997"/>
    <n v="-119.46536999999999"/>
    <s v="F5TDAJL"/>
    <s v="JOHNSON, DEAN"/>
    <n v="254001103"/>
    <s v="20210110 19:27"/>
    <n v="9002"/>
    <m/>
    <s v="crew to replace burnt off pole due to bird nest area notified"/>
    <s v="Y"/>
    <m/>
    <m/>
    <m/>
    <n v="35.947734999999987"/>
    <n v="-119.465174"/>
    <m/>
    <m/>
    <m/>
    <s v="N"/>
    <s v="Y"/>
    <m/>
    <s v="Clear"/>
    <m/>
    <s v="PG&amp;E Only"/>
    <m/>
    <s v="Calm"/>
    <m/>
    <s v="Animal"/>
    <m/>
    <s v="Structure Only"/>
    <m/>
    <s v="Self Extinguished"/>
    <m/>
    <s v="Overhead"/>
    <m/>
    <s v="N"/>
    <m/>
    <m/>
    <m/>
    <s v="ANIMAL-OTHER"/>
    <s v="POLE-WOOD"/>
    <s v="N"/>
    <s v="  "/>
    <s v="Unplanned"/>
    <s v="Fresno"/>
    <s v="Corcoran"/>
    <s v="254001103, ALPAUGH-1103"/>
    <s v="21-0007042"/>
    <s v="Unplanned"/>
    <s v="Clear;32-90F"/>
    <s v="1"/>
    <s v="638"/>
    <s v="NO"/>
    <s v="Line to Ground"/>
    <s v="Sustained"/>
    <s v="No"/>
    <s v="180539"/>
    <s v="OH"/>
    <s v="Fuse"/>
    <s v="1207805"/>
    <s v="Pole-Wood, Burned/flashed"/>
    <m/>
    <s v="01/10/21 19:35"/>
    <m/>
    <s v="HWY 43 - NW SW NW 35 22 23 S. LAKE #6"/>
    <s v="CGC# 418626023387"/>
    <m/>
    <m/>
    <m/>
    <s v="No"/>
    <s v="Animal, Other"/>
    <m/>
    <s v="No"/>
    <m/>
    <m/>
    <s v="L2LS"/>
    <s v="Distribution Circuit"/>
    <s v="RJJG"/>
    <s v="01/10/21 16:17"/>
    <s v="Not Required"/>
    <s v="01/11/21 02:55"/>
    <m/>
    <s v="No"/>
    <s v="1592126"/>
    <s v="21-0007042"/>
    <m/>
    <m/>
    <m/>
    <m/>
    <m/>
  </r>
  <r>
    <n v="17"/>
    <s v="S7RM"/>
    <s v="3 - QC Complete"/>
    <n v="44294"/>
    <n v="44617"/>
    <s v="A bird flew into overhead circuit, resulting in an ignition. The ensuing fire was greater than one meter. "/>
    <s v="\\fxshare-nas05\quotashare-fs01\ESA\5 - Ignition Tracking\2021_Ignition_QC_Folders\20210110_1207800_21-0007030_nan_T005163666"/>
    <s v=" "/>
    <m/>
    <m/>
    <m/>
    <m/>
    <m/>
    <s v="Not In Scope"/>
    <m/>
    <m/>
    <m/>
    <m/>
    <m/>
    <m/>
    <m/>
    <m/>
    <m/>
    <m/>
    <m/>
    <m/>
    <m/>
    <m/>
    <m/>
    <m/>
    <m/>
    <m/>
    <m/>
    <m/>
    <m/>
    <m/>
    <m/>
    <m/>
    <m/>
    <m/>
    <m/>
    <m/>
    <m/>
    <m/>
    <m/>
    <m/>
    <m/>
    <m/>
    <m/>
    <m/>
    <m/>
    <m/>
    <m/>
    <m/>
    <m/>
    <m/>
    <m/>
    <m/>
    <m/>
    <m/>
    <s v=" "/>
    <x v="342"/>
    <s v="15:51:00"/>
    <n v="44206"/>
    <s v="15:41:00"/>
    <s v="FAS"/>
    <s v="N"/>
    <s v="N"/>
    <n v="1207800"/>
    <s v="21-0007030"/>
    <m/>
    <s v="T005163666"/>
    <n v="120416962"/>
    <m/>
    <m/>
    <s v="PG&amp;E_17_ignition_20210110_1.jpg"/>
    <s v=" "/>
    <x v="1"/>
    <x v="0"/>
    <s v="Y"/>
    <s v="Y"/>
    <s v="N"/>
    <s v="On January 10th, 2021 at 15:51 hrs. a  Troubleman was dispatched to Glenn 1101 KV Distribution  Circuit in the City of Orland in Glenn County to an initial report of a bird that had flown into an overhead circuit.  There was a resulting fire which was greater than 1 meter and was supressed by the Orland F. D.  According to Archived OIS data, 562 customers were initially without power.  A repairman was dispatched on 01/10/21 @ 18:10 hrs. and arrived on scene @ 22:25 hrs. to make repairs.  FAS information indicates that a conductor was broken due to this incident.  The conductor was replaced to mitigate future reoccurances of this type of issue.  All information is preliminary. "/>
    <s v="PG&amp;E"/>
    <s v="Other"/>
    <s v="Pole "/>
    <s v="D"/>
    <s v="D"/>
    <s v="&lt;0.25"/>
    <m/>
    <m/>
    <m/>
    <m/>
    <m/>
    <s v="Contact - Animal - Bird"/>
    <s v="Contact from object"/>
    <s v="Animal contact"/>
    <s v="N"/>
    <s v="Overhead"/>
    <x v="2"/>
    <s v="Conductor - Racked Secondary"/>
    <s v="conductor"/>
    <n v="102601101"/>
    <s v=" "/>
    <x v="0"/>
    <n v="39.755870000000002"/>
    <n v="-122.218"/>
    <s v="Glenn"/>
    <s v="GLENN 1101"/>
    <s v="0-750"/>
    <m/>
    <x v="0"/>
    <s v="Orland FD.   "/>
    <s v="Urban"/>
    <m/>
    <m/>
    <s v="N"/>
    <m/>
    <m/>
    <m/>
    <m/>
    <s v="N"/>
    <s v="N"/>
    <m/>
    <m/>
    <s v="2021-01-12"/>
    <m/>
    <m/>
    <m/>
    <m/>
    <m/>
    <m/>
    <m/>
    <m/>
    <m/>
    <m/>
    <m/>
    <m/>
    <m/>
    <m/>
    <m/>
    <m/>
    <m/>
    <m/>
    <m/>
    <s v="  "/>
    <s v="NORTH VALLEY"/>
    <s v="ORLAND"/>
    <s v="15:51"/>
    <n v="44206"/>
    <n v="1207800"/>
    <s v="T005163666"/>
    <n v="4732"/>
    <s v="ROAD C"/>
    <s v="ORLAND"/>
    <n v="39.755870000000002"/>
    <n v="-122.21798"/>
    <s v="V3TGJGE"/>
    <s v="GARRETSON, GREG"/>
    <n v="102601101"/>
    <s v="20210110 18:07"/>
    <n v="9002"/>
    <m/>
    <s v="BIRD FLEW INTO LINE - VERTICAL CONSTRUCTION"/>
    <s v="Y"/>
    <m/>
    <m/>
    <n v="39.755870000000002"/>
    <n v="-122.218"/>
    <m/>
    <m/>
    <s v="ORLAND FD"/>
    <m/>
    <s v="N"/>
    <s v="Y"/>
    <m/>
    <s v="Clear"/>
    <m/>
    <s v="PG&amp;E Only"/>
    <m/>
    <s v="Calm"/>
    <m/>
    <s v="Bird Contact"/>
    <m/>
    <s v="1 meter - &lt; 3 meters"/>
    <m/>
    <s v="Orland FD. "/>
    <m/>
    <s v="Overhead"/>
    <m/>
    <s v="N"/>
    <m/>
    <m/>
    <m/>
    <s v="BIRD-FOUND"/>
    <s v="CONDUCTOR, OVERHEAD"/>
    <s v="N"/>
    <s v="  "/>
    <s v="Unplanned"/>
    <s v="North Valley"/>
    <s v="Willows/Orland"/>
    <s v="102601101, GLENN-1101"/>
    <s v="21-0007030"/>
    <s v="Unplanned"/>
    <s v="Clear;32-90 F"/>
    <s v="561"/>
    <n v="116952"/>
    <s v="NO"/>
    <s v="Multi-Fault"/>
    <s v="Sustained"/>
    <s v="No"/>
    <s v="2010"/>
    <s v="OH"/>
    <s v="Line Recloser"/>
    <n v="1207800"/>
    <s v="Conductor, Overhead, On Ground"/>
    <s v="B C GRD "/>
    <s v="01/10/21 17:04"/>
    <m/>
    <s v="NEWVILLE RD W/O ROAD 'H'"/>
    <s v="1 AND 2 SPANS SS SIDE OF 14287"/>
    <s v="NONE "/>
    <s v="WIRE DOWN 2 SPANS"/>
    <m/>
    <s v="No"/>
    <s v="Equipment Failure/Involved, Overhead"/>
    <m/>
    <s v="No"/>
    <n v="2"/>
    <n v="6"/>
    <s v="RXHM"/>
    <s v="Distribution Circuit"/>
    <s v="MSMI"/>
    <s v="01/10/21 15:41"/>
    <s v="MSMI"/>
    <s v="01/10/21 23:27"/>
    <s v="01/10/21 23:39"/>
    <s v="No"/>
    <n v="1592117"/>
    <s v="21-0007030"/>
    <m/>
    <m/>
    <m/>
    <m/>
    <m/>
  </r>
  <r>
    <n v="235"/>
    <s v="S7RM"/>
    <s v="3 - QC Complete"/>
    <n v="44309"/>
    <n v="44617"/>
    <s v="3/12 Tman; Fire at base of pole, Tman, fire cause.  T-man responded to email on 4/23/2021 stating &quot; I think the house and rear structure aka garage is what started our pole on fire.&quot; "/>
    <s v="\\fxshare-nas05\quotashare-fs01\ESA\5 - Ignition Tracking\2021_Ignition_QC_Folders\20210109_1207100_nan_nan_T005162958"/>
    <s v=" "/>
    <m/>
    <m/>
    <m/>
    <m/>
    <m/>
    <s v="Not In Scope"/>
    <m/>
    <m/>
    <m/>
    <m/>
    <m/>
    <m/>
    <m/>
    <m/>
    <m/>
    <m/>
    <m/>
    <m/>
    <m/>
    <m/>
    <m/>
    <m/>
    <m/>
    <m/>
    <m/>
    <m/>
    <m/>
    <m/>
    <m/>
    <m/>
    <m/>
    <m/>
    <m/>
    <m/>
    <m/>
    <m/>
    <m/>
    <m/>
    <m/>
    <m/>
    <m/>
    <m/>
    <m/>
    <m/>
    <m/>
    <s v="Y"/>
    <n v="44309"/>
    <n v="44309"/>
    <s v="DxGp"/>
    <s v="DxGp@pge.com"/>
    <s v="Thinks the fire started in the house and garage. "/>
    <m/>
    <s v=" "/>
    <x v="343"/>
    <s v="00:26:00"/>
    <n v="44205"/>
    <s v="00:26:00"/>
    <s v="FAS"/>
    <s v="Y"/>
    <s v="N"/>
    <n v="1207100"/>
    <m/>
    <m/>
    <s v="T005162958"/>
    <n v="120408523"/>
    <m/>
    <m/>
    <m/>
    <s v=" "/>
    <x v="0"/>
    <x v="1"/>
    <s v="N"/>
    <s v="Y"/>
    <s v="N"/>
    <s v="On January 9th, 2021 at 00:26 hrs. a PG &amp;E Troubleman was dispatched to the Evergreen 2102  21 KV Distribution Circuit near Story Road in the City of San Jose in response to a report of a fire at the base of a pole.  The ensuing fire was between 1 Meter &lt; 3 Meters in size and was suppressed by the San Jose Fire Department. The responding troubleman indicated via email that he thought that the house and rear structure (aka garage) is what started the PG &amp; E pole on fire.     Initial analysis indicates that the conductor in the alley behind 1181 Story Road burned for an undetermined reason.   The fire appeared to have started at the base of the pole and burned about 1/2 way up the pole.  A PG &amp; E crew responded on 1/9/2021 and replaced a run of conductor wire between RCO 40221 and T2110 and replaced the pole T/X and crossarms due to the fire.  "/>
    <s v="PG&amp;E"/>
    <s v="Other"/>
    <s v="Pole "/>
    <s v="D"/>
    <s v="D"/>
    <s v="Structure-only"/>
    <s v="&quot;I think the house and rear structure aka garage started our pole on fire.&quot; "/>
    <m/>
    <m/>
    <m/>
    <m/>
    <s v="Other Fire: Non-PG&amp;E related"/>
    <s v="All types of equipment / facility failure"/>
    <s v="Riser Failure"/>
    <s v="Y"/>
    <s v="Overhead"/>
    <x v="0"/>
    <s v="Riser"/>
    <s v="Pole, crossarms"/>
    <n v="100581752"/>
    <s v=" "/>
    <x v="0"/>
    <n v="37.333601670699998"/>
    <n v="-121.8531987028"/>
    <s v="Santa Clara"/>
    <s v="EVERGREEN 2102 "/>
    <n v="21000"/>
    <m/>
    <x v="0"/>
    <s v="San Jose FD"/>
    <s v="Urban"/>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156"/>
    <s v="CFMD"/>
    <s v="3 - QC Complete"/>
    <n v="44392"/>
    <n v="44617"/>
    <s v="Initial EIR: EI210109A - San Francisco - Property Damage - Summary: On February 22, 2021, PG&amp;E received a claim exceeding $50,000 from a third party insuance company alleging PG&amp;E electrical facilities caused a structure fire on January 9, 2021 at Cabrillo Street and 10th Avenue in San Francisco. This incident is being reported under the property damage criteria. There are no known injuries or fatalities and no media was observed.This information is preliminary. AGFC 7/15/2021 - 20 day report shows this was not attributable to PG&amp;E assets. I've changed the status to Not CPUC reportable. "/>
    <s v="\\fxshare-nas05\quotashare-fs01\ESA\5 - Ignition Tracking\2021_Ignition_QC_Folders\20210109_nan_nan_nan_6146102042"/>
    <s v=" "/>
    <m/>
    <m/>
    <m/>
    <m/>
    <m/>
    <s v="Not In Scope"/>
    <m/>
    <m/>
    <m/>
    <m/>
    <m/>
    <m/>
    <m/>
    <m/>
    <m/>
    <m/>
    <m/>
    <m/>
    <m/>
    <m/>
    <m/>
    <m/>
    <m/>
    <m/>
    <m/>
    <m/>
    <m/>
    <m/>
    <m/>
    <m/>
    <m/>
    <m/>
    <m/>
    <m/>
    <m/>
    <m/>
    <m/>
    <m/>
    <m/>
    <m/>
    <m/>
    <m/>
    <m/>
    <m/>
    <m/>
    <m/>
    <m/>
    <m/>
    <m/>
    <m/>
    <m/>
    <m/>
    <s v=" "/>
    <x v="343"/>
    <s v="20:22:00"/>
    <m/>
    <m/>
    <s v="EIR"/>
    <s v="Y"/>
    <s v="N"/>
    <m/>
    <m/>
    <m/>
    <n v="6146102042"/>
    <m/>
    <m/>
    <s v="EI210109A"/>
    <s v="PG&amp;E_156_IGNITION_20210109_8.JPG"/>
    <s v=" "/>
    <x v="0"/>
    <x v="1"/>
    <s v="N"/>
    <s v="N"/>
    <s v="N"/>
    <s v="This ignition event was found to not be attributable to PG&amp;E assets. Please see the completed EIR 20 day report for additonal details regarding this event. This information is preliminary."/>
    <s v="Not PG&amp;E"/>
    <s v="Building"/>
    <m/>
    <m/>
    <m/>
    <s v="&lt;0.25"/>
    <m/>
    <m/>
    <m/>
    <m/>
    <m/>
    <s v="Other Fire: Non-PG&amp;E related"/>
    <m/>
    <m/>
    <m/>
    <s v="Overhead"/>
    <x v="1"/>
    <m/>
    <m/>
    <m/>
    <s v=" "/>
    <x v="0"/>
    <n v="37.775337999999998"/>
    <n v="-122.468461"/>
    <s v="San Francisco"/>
    <s v="MISSION (X) 1108 "/>
    <s v="0 - 750"/>
    <m/>
    <x v="0"/>
    <s v="San Francisco FD"/>
    <s v="Urban"/>
    <m/>
    <m/>
    <s v="N"/>
    <m/>
    <m/>
    <m/>
    <m/>
    <s v="N"/>
    <s v="N"/>
    <m/>
    <m/>
    <s v="2021-02-23"/>
    <m/>
    <m/>
    <m/>
    <m/>
    <m/>
    <m/>
    <m/>
    <m/>
    <m/>
    <m/>
    <m/>
    <m/>
    <m/>
    <m/>
    <m/>
    <m/>
    <m/>
    <m/>
    <m/>
    <s v="  "/>
    <s v="SAN FRANCISCO"/>
    <m/>
    <m/>
    <m/>
    <m/>
    <m/>
    <m/>
    <m/>
    <m/>
    <m/>
    <m/>
    <m/>
    <m/>
    <m/>
    <m/>
    <m/>
    <m/>
    <m/>
    <m/>
    <m/>
    <m/>
    <m/>
    <m/>
    <m/>
    <m/>
    <m/>
    <m/>
    <m/>
    <m/>
    <m/>
    <m/>
    <m/>
    <m/>
    <m/>
    <m/>
    <m/>
    <m/>
    <m/>
    <m/>
    <m/>
    <m/>
    <m/>
    <m/>
    <m/>
    <m/>
    <m/>
    <m/>
    <m/>
    <m/>
    <m/>
    <m/>
    <s v="  "/>
    <m/>
    <m/>
    <m/>
    <m/>
    <m/>
    <m/>
    <m/>
    <m/>
    <m/>
    <m/>
    <m/>
    <m/>
    <m/>
    <m/>
    <m/>
    <m/>
    <m/>
    <m/>
    <m/>
    <m/>
    <m/>
    <m/>
    <m/>
    <m/>
    <m/>
    <m/>
    <m/>
    <m/>
    <m/>
    <m/>
    <m/>
    <m/>
    <m/>
    <m/>
    <m/>
    <m/>
    <m/>
    <m/>
    <m/>
    <m/>
    <m/>
    <m/>
    <m/>
    <m/>
    <m/>
    <m/>
    <m/>
  </r>
  <r>
    <n v="16"/>
    <s v="S7RM"/>
    <s v="3 - QC Complete"/>
    <n v="44295"/>
    <n v="44617"/>
    <s v="Third party structure fire possibly due to unauthorised connection made mid span of service that was cut open at the weatherhead. Field notes mention service was removed from structure and the meter had been removed at an earlier date. Attempted to reach out to responding troubleman for photos and additional detail, but was unable to reach them at this time. 3/25 - No photos found in preliminary search and marked in column AB."/>
    <s v="\\fxshare-nas05\quotashare-fs01\ESA\5 - Ignition Tracking\2021_Ignition_QC_Folders\20210109_nan_nan_nan_7473225040"/>
    <s v=" "/>
    <m/>
    <m/>
    <m/>
    <m/>
    <m/>
    <s v="Not In Scope"/>
    <m/>
    <m/>
    <m/>
    <m/>
    <m/>
    <m/>
    <m/>
    <m/>
    <m/>
    <m/>
    <m/>
    <m/>
    <m/>
    <m/>
    <m/>
    <m/>
    <m/>
    <m/>
    <m/>
    <m/>
    <m/>
    <m/>
    <m/>
    <m/>
    <m/>
    <m/>
    <m/>
    <m/>
    <m/>
    <m/>
    <m/>
    <m/>
    <m/>
    <m/>
    <m/>
    <m/>
    <m/>
    <m/>
    <m/>
    <m/>
    <m/>
    <m/>
    <m/>
    <m/>
    <m/>
    <m/>
    <s v=" "/>
    <x v="343"/>
    <s v="23:38:00"/>
    <m/>
    <m/>
    <s v="FAS"/>
    <s v="N"/>
    <s v="N"/>
    <m/>
    <m/>
    <m/>
    <n v="7473225040"/>
    <m/>
    <m/>
    <m/>
    <s v="PG&amp;E_16_ignition_20210401_1.jpg"/>
    <s v=" "/>
    <x v="1"/>
    <x v="0"/>
    <s v="Y"/>
    <s v="Y"/>
    <s v="N"/>
    <s v="On January 9th, 2021 at 23:38 hrs. a PG &amp; E Troubleman responded to the Storey 1105 12 KV overhead, distribution circuit in the vicinity of Cutting Street and Martin Street in the City of Madera, Madera County for reports of a structure fire.  Initial analysis indicates that there was an unauthorized connection made mid-span of service that was cut open at the weatherhead.  Field notes indicate that service was removed from the structure and  both the weatherhead &amp; the meter had been removed at an earlier date.  CAL Fire responded to the fully involved structure fire and extinguished the fire.  According to the CAL Fire report a power line drop was spliced and run down the side of the building and routed through a window which was spliced to multiple extension cords and multiple power strips were supplying several space heaters.  The ensuing fire was contained to the customer's structure and was suppresssed by Cal Fire. A PG &amp; E Troubleman responded on 1/10/21 @ 00:25 hours to access the situation and make safe for Fire personnel.  There were no damages to PG&amp;E equipment warranting repair.  "/>
    <s v="PG&amp;E"/>
    <s v="Building"/>
    <m/>
    <s v="D"/>
    <s v="D"/>
    <s v="Structure-only"/>
    <s v="Mobile Trailer"/>
    <m/>
    <m/>
    <m/>
    <m/>
    <s v="Contact - 3rd Party"/>
    <s v="Vandalism"/>
    <s v="Vandalism"/>
    <s v="N"/>
    <s v="Overhead"/>
    <x v="3"/>
    <s v="Service Drop"/>
    <m/>
    <n v="1005669852"/>
    <s v=" "/>
    <x v="0"/>
    <n v="36.991815000000003"/>
    <n v="-120.05898000000001"/>
    <s v="Madera"/>
    <s v="STOREY 1105"/>
    <s v="0-750"/>
    <m/>
    <x v="0"/>
    <s v="Cal Fire Madera"/>
    <s v="Herbaceous"/>
    <m/>
    <m/>
    <s v="N"/>
    <m/>
    <s v="CUTTING"/>
    <m/>
    <m/>
    <s v="N"/>
    <s v="N"/>
    <m/>
    <m/>
    <s v="2021-01-12"/>
    <m/>
    <m/>
    <m/>
    <m/>
    <m/>
    <m/>
    <m/>
    <m/>
    <m/>
    <m/>
    <m/>
    <m/>
    <m/>
    <m/>
    <m/>
    <m/>
    <m/>
    <m/>
    <m/>
    <s v="  "/>
    <s v="YOSEMITE"/>
    <s v="MADERA 02"/>
    <s v="23:38"/>
    <n v="44205"/>
    <m/>
    <n v="7473225040"/>
    <n v="16664"/>
    <s v="CUTTING ST"/>
    <s v="MADERA"/>
    <n v="36.992053000000013"/>
    <n v="-120.05891800000001"/>
    <s v="Y2TSWL9"/>
    <s v="LAMBERT, SHAWN"/>
    <n v="254611105"/>
    <s v="20210110 01:57"/>
    <n v="1000"/>
    <m/>
    <s v="UNAUTHORISED/UNLAWFUL CONNECTION MADE MID SPAN OF SVC THAT WAS CUT OPEN @  WTRHD &amp; MTR REMOVED @ AN EARLIER DATE (REMOVED SVC)  "/>
    <s v="Y"/>
    <m/>
    <m/>
    <m/>
    <n v="36.991815000000003"/>
    <n v="-120.05898000000001"/>
    <s v="UNAUTHORISED/UNLAWFUL CONNECTION MADE MID SPAN OF SVC (REMOVED SVC)"/>
    <s v="CAL FIRE MADERA"/>
    <m/>
    <s v="N"/>
    <s v="Y"/>
    <s v="N"/>
    <s v="Clear"/>
    <m/>
    <s v="Structures"/>
    <m/>
    <s v="Calm"/>
    <m/>
    <s v="Vandalism"/>
    <s v="UNAUTHORISED/UNLAWFUL CONNECTION MADE MID SPAN OF SVC"/>
    <s v="Structure Only"/>
    <m/>
    <s v="Cal Fire"/>
    <m/>
    <s v="Overhead"/>
    <s v="SVC WAS CUT OPEN @  WTRHD &amp; MTR REMOVED @ AN EARLIER "/>
    <s v="Y"/>
    <s v="PIC "/>
    <s v="PG&amp;E Employee"/>
    <m/>
    <m/>
    <m/>
    <m/>
    <s v="  "/>
    <m/>
    <m/>
    <m/>
    <m/>
    <m/>
    <m/>
    <m/>
    <m/>
    <m/>
    <m/>
    <m/>
    <m/>
    <m/>
    <m/>
    <m/>
    <m/>
    <m/>
    <m/>
    <m/>
    <m/>
    <m/>
    <m/>
    <m/>
    <m/>
    <m/>
    <m/>
    <m/>
    <m/>
    <m/>
    <m/>
    <m/>
    <m/>
    <m/>
    <m/>
    <m/>
    <m/>
    <m/>
    <m/>
    <m/>
    <m/>
    <m/>
    <m/>
    <m/>
    <m/>
    <m/>
    <m/>
    <m/>
  </r>
  <r>
    <n v="15"/>
    <s v="B1HE"/>
    <s v="3 - QC Complete"/>
    <n v="44291"/>
    <n v="44617"/>
    <s v="A grounding wire failure occurred igniting a pole fire and brush pile near the base. Cause of failure is unknown at this time. The ensuing fire was greater than one meter. 3/25 KRJ7- added photo at column AB based upon preliminary photos. photo added to sharepoint. update column AB &amp; sharepoint if needed."/>
    <s v="\\fxshare-nas05\quotashare-fs01\ESA\5 - Ignition Tracking\2021_Ignition_QC_Folders\20210109_nan_nan_nan_T005163006"/>
    <s v=" "/>
    <m/>
    <s v="B1HE"/>
    <s v="Updated create time, coordinates, added FAS tags"/>
    <n v="44288"/>
    <m/>
    <s v="Not In Scope"/>
    <m/>
    <m/>
    <m/>
    <m/>
    <m/>
    <m/>
    <m/>
    <m/>
    <m/>
    <m/>
    <m/>
    <m/>
    <m/>
    <m/>
    <m/>
    <m/>
    <m/>
    <m/>
    <m/>
    <m/>
    <m/>
    <m/>
    <m/>
    <m/>
    <m/>
    <m/>
    <m/>
    <m/>
    <m/>
    <m/>
    <m/>
    <m/>
    <m/>
    <m/>
    <m/>
    <m/>
    <m/>
    <m/>
    <m/>
    <m/>
    <m/>
    <m/>
    <m/>
    <m/>
    <m/>
    <m/>
    <s v=" "/>
    <x v="343"/>
    <s v="06:49:00"/>
    <m/>
    <m/>
    <s v="FAS"/>
    <s v="N"/>
    <s v="N"/>
    <s v="1207162, TR6810151"/>
    <m/>
    <m/>
    <s v="T005163052, T005163006"/>
    <n v="120408589"/>
    <m/>
    <m/>
    <s v="PG&amp;E_15_IGNITION_20210109_3.jpg"/>
    <s v=" "/>
    <x v="1"/>
    <x v="0"/>
    <s v="Y"/>
    <s v="Y"/>
    <s v="N"/>
    <s v="On January 9th, 2021 at 0649 hours, a PG&amp;E Troubleman was dispatched to the Weedpatch 1106 12 kv Distribution Circuit on Sunset Blvd Rd and Wildman Rd, Lamont in response to a pole fire tag. Initial analysis indicates a grounding wire failure occurred igniting a pole fire and brush pile near the base of the pole. Cause of failure is unknown at this time. The ensuing fire was greater than one meter in size and was extinguished by the Kern County Fire Dept. A crew was dispatched to replace the pole and damaged equipment on the pole. The information is preliminary."/>
    <s v="PG&amp;E"/>
    <s v="Vegetation"/>
    <m/>
    <s v="D"/>
    <s v="D"/>
    <s v="&lt;0.25"/>
    <m/>
    <m/>
    <m/>
    <m/>
    <m/>
    <s v="Equipment - PG&amp;E"/>
    <s v="All types of equipment / facility failure"/>
    <s v="Equipment failure - Other"/>
    <s v="N"/>
    <s v="Overhead"/>
    <x v="2"/>
    <s v="Grounding Wire"/>
    <s v="Pole"/>
    <n v="103858153"/>
    <s v=" "/>
    <x v="0"/>
    <n v="35.223444928799999"/>
    <n v="-118.9234109515"/>
    <s v="Kern"/>
    <s v="WEEDPATCH 1106 "/>
    <s v="0-750"/>
    <m/>
    <x v="0"/>
    <s v="Kern County FD"/>
    <s v="Agriculture"/>
    <m/>
    <m/>
    <s v="N"/>
    <m/>
    <m/>
    <m/>
    <m/>
    <s v="N"/>
    <s v="N"/>
    <m/>
    <m/>
    <s v="2021-01-12"/>
    <m/>
    <m/>
    <m/>
    <m/>
    <m/>
    <m/>
    <m/>
    <m/>
    <m/>
    <m/>
    <m/>
    <m/>
    <m/>
    <m/>
    <m/>
    <m/>
    <m/>
    <m/>
    <m/>
    <s v="  "/>
    <s v="KERN"/>
    <s v="BAKERSFIELD 02"/>
    <s v="07:03"/>
    <n v="44205"/>
    <m/>
    <s v="T005163006"/>
    <s v="UNKNOWN"/>
    <s v="SUNSET BLVD"/>
    <s v="LAMONT"/>
    <m/>
    <m/>
    <s v="K1TDAF0"/>
    <s v="FLORES, DAN"/>
    <m/>
    <s v="20210109 08:37"/>
    <n v="9111"/>
    <m/>
    <s v="SEE OIS 1207162---ground run got hot and started fire@ base of pole"/>
    <s v="Y"/>
    <n v="3"/>
    <s v="\\fxshare-nas05\quotashare-fs01\ESA\5 - Ignition Tracking\Fire_Tab_Attachment_Files"/>
    <s v="35.2235050,-118.9233483,125.700000,3D"/>
    <m/>
    <m/>
    <m/>
    <s v="KC fire"/>
    <m/>
    <s v="N"/>
    <s v="Y"/>
    <m/>
    <s v="Other (Comments)"/>
    <s v="fog&amp; mist"/>
    <s v="Private Land"/>
    <s v="brush debris around pole"/>
    <s v="Calm"/>
    <m/>
    <s v="Other (Comments)"/>
    <s v="tree branches&amp; AG scrap"/>
    <s v="1 meter - &lt; 3 meters"/>
    <m/>
    <s v="Fire Dept"/>
    <m/>
    <s v="Overhead"/>
    <s v="3phsae 480v 4w svc&amp; tx"/>
    <s v="N"/>
    <s v="photos"/>
    <s v="Other (Comments)"/>
    <s v="daf0"/>
    <s v="OVERHEAD"/>
    <s v="OTHER"/>
    <s v="N"/>
    <s v="  "/>
    <m/>
    <m/>
    <m/>
    <m/>
    <m/>
    <m/>
    <m/>
    <m/>
    <m/>
    <m/>
    <m/>
    <m/>
    <m/>
    <m/>
    <m/>
    <m/>
    <m/>
    <m/>
    <m/>
    <m/>
    <m/>
    <m/>
    <m/>
    <m/>
    <m/>
    <m/>
    <m/>
    <m/>
    <m/>
    <m/>
    <m/>
    <m/>
    <m/>
    <m/>
    <m/>
    <m/>
    <m/>
    <m/>
    <m/>
    <m/>
    <m/>
    <m/>
    <m/>
    <m/>
    <m/>
    <m/>
    <m/>
  </r>
  <r>
    <n v="14"/>
    <s v="AGFC"/>
    <s v="3 - QC Complete"/>
    <n v="44207"/>
    <n v="44617"/>
    <s v="Duplicate of Index 13. Structure fire, not attributable to PG&amp;E. Grow house overloaded their electrical panel. "/>
    <s v="\\fxshare-nas05\quotashare-fs01\ESA\5 - Ignition Tracking\2021_Ignition_QC_Folders\20210109_nan_nan_nan_4053608462"/>
    <s v=" "/>
    <m/>
    <m/>
    <m/>
    <m/>
    <m/>
    <s v="Not In Scope"/>
    <m/>
    <m/>
    <m/>
    <m/>
    <m/>
    <m/>
    <m/>
    <m/>
    <m/>
    <m/>
    <m/>
    <m/>
    <m/>
    <m/>
    <m/>
    <m/>
    <m/>
    <m/>
    <m/>
    <m/>
    <m/>
    <m/>
    <m/>
    <m/>
    <m/>
    <m/>
    <m/>
    <m/>
    <m/>
    <m/>
    <m/>
    <m/>
    <m/>
    <m/>
    <m/>
    <m/>
    <m/>
    <m/>
    <m/>
    <m/>
    <m/>
    <m/>
    <m/>
    <m/>
    <m/>
    <m/>
    <s v=" "/>
    <x v="343"/>
    <s v="03:23:00"/>
    <m/>
    <m/>
    <s v="FAS"/>
    <s v="N"/>
    <s v="Y"/>
    <m/>
    <m/>
    <m/>
    <n v="4053608462"/>
    <m/>
    <m/>
    <m/>
    <m/>
    <s v=" "/>
    <x v="0"/>
    <x v="1"/>
    <s v="N"/>
    <s v="N"/>
    <s v="N"/>
    <s v="Duplicate of Index 13. Structure fire, not attributable to PG&amp;E. Grow house overloaded their electrical panel. "/>
    <s v="Not PG&amp;E"/>
    <s v="Building"/>
    <m/>
    <m/>
    <m/>
    <s v="&lt;3 meters of linear travel"/>
    <m/>
    <m/>
    <m/>
    <m/>
    <m/>
    <s v="Duplicate"/>
    <m/>
    <m/>
    <m/>
    <s v="Subsurface"/>
    <x v="1"/>
    <m/>
    <m/>
    <m/>
    <s v=" "/>
    <x v="0"/>
    <n v="38.262628300000003"/>
    <n v="-122.06574329999999"/>
    <s v="Solano"/>
    <s v="SUISUN 1108"/>
    <n v="12000"/>
    <m/>
    <x v="0"/>
    <s v="Fairfield FD"/>
    <s v="Urban"/>
    <m/>
    <m/>
    <s v="Y"/>
    <s v="Hennessey 2020"/>
    <m/>
    <m/>
    <m/>
    <s v="N"/>
    <s v="N"/>
    <m/>
    <m/>
    <s v="2021-01-12"/>
    <m/>
    <m/>
    <m/>
    <m/>
    <m/>
    <m/>
    <m/>
    <m/>
    <m/>
    <m/>
    <m/>
    <m/>
    <m/>
    <m/>
    <m/>
    <m/>
    <m/>
    <m/>
    <m/>
    <s v="  "/>
    <s v="SACRAMENTO"/>
    <s v="VACAVILLE 02"/>
    <s v="03:23"/>
    <n v="44205"/>
    <m/>
    <n v="4053608462"/>
    <n v="1640"/>
    <s v="FOOTHILL PL"/>
    <s v="FAIRFIELD"/>
    <n v="38.262360999999999"/>
    <n v="-122.06621699999999"/>
    <s v="S4TEBW2"/>
    <s v="WHITE, ERIC"/>
    <n v="62131108"/>
    <s v="20210109 05:17"/>
    <n v="1123"/>
    <m/>
    <s v="GROW HOUSE OVERLOADED ELECTRICAL PANEL. BUNRT UP THEIR PANEL AND OUR SERVICE WIRE, METER AND THEIR PANEL. REPAIRS WILL NEED TO BE MADE BEFORE RE ENERGIZING"/>
    <s v="Y"/>
    <n v="4"/>
    <s v="\\fxshare-nas05\quotashare-fs01\ESA\5 - Ignition Tracking\Fire_Tab_Attachment_Files"/>
    <s v="38.2626283,-122.0657433,15.500000,3D"/>
    <m/>
    <m/>
    <m/>
    <s v="FAIRFEILD"/>
    <m/>
    <s v="N"/>
    <s v="Y"/>
    <s v="Y"/>
    <s v="Clear"/>
    <m/>
    <s v="Structures"/>
    <m/>
    <s v="Calm"/>
    <m/>
    <s v="3rd Party"/>
    <m/>
    <s v="Structure Only"/>
    <m/>
    <s v="Fire Dept"/>
    <m/>
    <s v="Subsurface"/>
    <m/>
    <s v="N"/>
    <m/>
    <m/>
    <m/>
    <m/>
    <m/>
    <m/>
    <s v="  "/>
    <m/>
    <m/>
    <m/>
    <m/>
    <m/>
    <m/>
    <m/>
    <m/>
    <m/>
    <m/>
    <m/>
    <m/>
    <m/>
    <m/>
    <m/>
    <m/>
    <m/>
    <m/>
    <m/>
    <m/>
    <m/>
    <m/>
    <m/>
    <m/>
    <m/>
    <m/>
    <m/>
    <m/>
    <m/>
    <m/>
    <m/>
    <m/>
    <m/>
    <m/>
    <m/>
    <m/>
    <m/>
    <m/>
    <m/>
    <m/>
    <m/>
    <m/>
    <m/>
    <m/>
    <m/>
    <m/>
    <m/>
  </r>
  <r>
    <n v="13"/>
    <s v="AGFC"/>
    <s v="3 - QC Complete"/>
    <n v="44207"/>
    <n v="44617"/>
    <s v="Structure fire, not attributable to PG&amp;E. Grow house overloaded their electrical panel. "/>
    <s v="\\fxshare-nas05\quotashare-fs01\ESA\5 - Ignition Tracking\2021_Ignition_QC_Folders\20210109_1207111_nan_nan_T005162968"/>
    <s v=" "/>
    <m/>
    <m/>
    <m/>
    <m/>
    <m/>
    <s v="Not In Scope"/>
    <m/>
    <m/>
    <m/>
    <m/>
    <m/>
    <m/>
    <m/>
    <m/>
    <m/>
    <m/>
    <m/>
    <m/>
    <m/>
    <m/>
    <m/>
    <m/>
    <m/>
    <m/>
    <m/>
    <m/>
    <m/>
    <m/>
    <m/>
    <m/>
    <m/>
    <m/>
    <m/>
    <m/>
    <m/>
    <m/>
    <m/>
    <m/>
    <m/>
    <m/>
    <m/>
    <m/>
    <m/>
    <m/>
    <m/>
    <m/>
    <m/>
    <m/>
    <m/>
    <m/>
    <m/>
    <m/>
    <s v=" "/>
    <x v="343"/>
    <s v="03:16:00"/>
    <n v="44205"/>
    <s v="03:16:00"/>
    <s v="FAS"/>
    <s v="N"/>
    <s v="N"/>
    <n v="1207111"/>
    <m/>
    <m/>
    <s v="T005162968"/>
    <m/>
    <m/>
    <m/>
    <m/>
    <s v=" "/>
    <x v="0"/>
    <x v="1"/>
    <s v="N"/>
    <s v="N"/>
    <s v="N"/>
    <s v="Structure fire, not attributable to PG&amp;E. Grow house overloaded their electrical panel. "/>
    <s v="Not PG&amp;E"/>
    <s v="Building"/>
    <m/>
    <m/>
    <m/>
    <s v="&lt;3 meters of linear travel"/>
    <m/>
    <m/>
    <m/>
    <m/>
    <m/>
    <s v="Other Fire: Non-PG&amp;E related"/>
    <m/>
    <m/>
    <m/>
    <s v="Subsurface"/>
    <x v="1"/>
    <m/>
    <m/>
    <m/>
    <s v=" "/>
    <x v="0"/>
    <n v="38.262633299999997"/>
    <n v="-122.0657533"/>
    <s v="Solano"/>
    <s v="SUISUN 1108"/>
    <n v="12000"/>
    <m/>
    <x v="0"/>
    <s v="Fairfield FD"/>
    <s v="Urban"/>
    <m/>
    <m/>
    <s v="Y"/>
    <s v="Hennessey 2020"/>
    <m/>
    <m/>
    <m/>
    <s v="N"/>
    <s v="N"/>
    <m/>
    <m/>
    <s v="2021-01-12"/>
    <m/>
    <m/>
    <m/>
    <m/>
    <m/>
    <m/>
    <m/>
    <m/>
    <m/>
    <m/>
    <m/>
    <m/>
    <m/>
    <m/>
    <m/>
    <m/>
    <m/>
    <m/>
    <m/>
    <s v="  "/>
    <s v="SACRAMENTO"/>
    <s v="VACAVILLE 02"/>
    <s v="03:16"/>
    <n v="44205"/>
    <n v="1207111"/>
    <s v="T005162968"/>
    <n v="1640"/>
    <s v="FOOTHILL PL"/>
    <s v="FAIRFIELD"/>
    <n v="38.262390000000003"/>
    <n v="-122.06654"/>
    <s v="S4TEBW2"/>
    <s v="WHITE, ERIC"/>
    <n v="62131108"/>
    <s v="20210109 05:02"/>
    <n v="9221"/>
    <n v="1"/>
    <s v="GROW HOUSE OVERLOADED THEIR ELECTRICAL PANEL AND STARTED A FIRE."/>
    <s v="Y"/>
    <n v="4"/>
    <s v="\\fxshare-nas05\quotashare-fs01\ESA\5 - Ignition Tracking\Fire_Tab_Attachment_Files"/>
    <s v="38.2626333,-122.0657533,14.200000,3D"/>
    <m/>
    <m/>
    <m/>
    <s v="FAIRFIELD F.D."/>
    <m/>
    <s v="N"/>
    <s v="Y"/>
    <m/>
    <s v="Clear"/>
    <m/>
    <s v="Structures"/>
    <m/>
    <s v="Calm"/>
    <m/>
    <s v="3rd Party"/>
    <m/>
    <s v="Structure Only"/>
    <m/>
    <s v="Fire Dept"/>
    <m/>
    <s v="Subsurface"/>
    <m/>
    <s v="N"/>
    <m/>
    <m/>
    <m/>
    <m/>
    <m/>
    <s v="N"/>
    <s v="  "/>
    <m/>
    <m/>
    <m/>
    <m/>
    <m/>
    <m/>
    <m/>
    <m/>
    <m/>
    <m/>
    <m/>
    <m/>
    <m/>
    <m/>
    <m/>
    <m/>
    <m/>
    <m/>
    <m/>
    <m/>
    <m/>
    <m/>
    <m/>
    <m/>
    <m/>
    <m/>
    <m/>
    <m/>
    <m/>
    <m/>
    <m/>
    <m/>
    <m/>
    <m/>
    <m/>
    <m/>
    <m/>
    <m/>
    <m/>
    <m/>
    <m/>
    <m/>
    <m/>
    <m/>
    <m/>
    <m/>
    <m/>
  </r>
  <r>
    <n v="12"/>
    <s v="AGFC"/>
    <s v="3 - QC Complete"/>
    <n v="44207"/>
    <n v="44617"/>
    <s v="Structure fire, not attributable to PG&amp;E. Tman booted meter per SJFD. No problem found."/>
    <s v="\\fxshare-nas05\quotashare-fs01\ESA\5 - Ignition Tracking\2021_Ignition_QC_Folders\20210108_nan_nan_nan_8373489298"/>
    <s v=" "/>
    <m/>
    <m/>
    <m/>
    <m/>
    <m/>
    <s v="Not In Scope"/>
    <m/>
    <m/>
    <m/>
    <m/>
    <m/>
    <m/>
    <m/>
    <m/>
    <m/>
    <m/>
    <m/>
    <m/>
    <m/>
    <m/>
    <m/>
    <m/>
    <m/>
    <m/>
    <m/>
    <m/>
    <m/>
    <m/>
    <m/>
    <m/>
    <m/>
    <m/>
    <m/>
    <m/>
    <m/>
    <m/>
    <m/>
    <m/>
    <m/>
    <m/>
    <m/>
    <m/>
    <m/>
    <m/>
    <m/>
    <m/>
    <m/>
    <m/>
    <m/>
    <m/>
    <m/>
    <m/>
    <s v=" "/>
    <x v="344"/>
    <s v="14:06:00"/>
    <m/>
    <m/>
    <s v="FAS"/>
    <s v="N"/>
    <s v="N"/>
    <m/>
    <m/>
    <m/>
    <n v="8373489298"/>
    <m/>
    <m/>
    <m/>
    <m/>
    <s v=" "/>
    <x v="0"/>
    <x v="1"/>
    <s v="N"/>
    <s v="N"/>
    <s v="N"/>
    <s v="Structure fire, not attributable to PG&amp;E. Tman booted meter per SJFD. No problem found."/>
    <s v="Not PG&amp;E"/>
    <s v="Building"/>
    <m/>
    <m/>
    <m/>
    <s v="&lt;0.25"/>
    <m/>
    <m/>
    <m/>
    <m/>
    <m/>
    <s v="Other Fire: Non-PG&amp;E related"/>
    <m/>
    <m/>
    <m/>
    <s v="Underbuild"/>
    <x v="1"/>
    <m/>
    <m/>
    <m/>
    <s v=" "/>
    <x v="0"/>
    <n v="37.259751700000002"/>
    <n v="-121.8096517"/>
    <s v="Santa Clara"/>
    <s v="EDENVALE 2109 "/>
    <n v="21000"/>
    <m/>
    <x v="0"/>
    <s v="San Jose FD"/>
    <s v="Urban"/>
    <m/>
    <m/>
    <s v="N"/>
    <m/>
    <m/>
    <m/>
    <m/>
    <s v="N"/>
    <s v="N"/>
    <m/>
    <m/>
    <s v="2021-01-12"/>
    <m/>
    <m/>
    <m/>
    <m/>
    <m/>
    <m/>
    <m/>
    <m/>
    <m/>
    <m/>
    <m/>
    <m/>
    <m/>
    <m/>
    <m/>
    <m/>
    <m/>
    <m/>
    <m/>
    <s v="  "/>
    <s v="SAN JOSE"/>
    <s v="SAN JOSE 12"/>
    <s v="14:06"/>
    <n v="44204"/>
    <m/>
    <n v="8373489298"/>
    <n v="5279"/>
    <s v="BROKEN LANCE CT"/>
    <s v="SAN JOSE"/>
    <n v="37.259369999999997"/>
    <n v="-121.811959"/>
    <s v="J2TM1CI"/>
    <s v="CAMERON, MIKE"/>
    <n v="82952109"/>
    <s v="20210108 15:08"/>
    <n v="1120"/>
    <m/>
    <s v="booted mtr.  per S.J.F.D."/>
    <s v="Y"/>
    <m/>
    <m/>
    <s v="37.2597517,-121.8096517,57.100000,3D"/>
    <m/>
    <m/>
    <m/>
    <s v="san jose fire dept."/>
    <m/>
    <s v="Y"/>
    <s v="Y"/>
    <s v="N"/>
    <s v="Clear"/>
    <m/>
    <s v="Structures"/>
    <m/>
    <s v="Calm"/>
    <m/>
    <s v="Unknown"/>
    <m/>
    <s v="Structure Only"/>
    <m/>
    <s v="Fire Dept"/>
    <m/>
    <s v="Underbuild"/>
    <m/>
    <s v="N"/>
    <m/>
    <m/>
    <m/>
    <m/>
    <m/>
    <m/>
    <s v="  "/>
    <m/>
    <m/>
    <m/>
    <m/>
    <m/>
    <m/>
    <m/>
    <m/>
    <m/>
    <m/>
    <m/>
    <m/>
    <m/>
    <m/>
    <m/>
    <m/>
    <m/>
    <m/>
    <m/>
    <m/>
    <m/>
    <m/>
    <m/>
    <m/>
    <m/>
    <m/>
    <m/>
    <m/>
    <m/>
    <m/>
    <m/>
    <m/>
    <m/>
    <m/>
    <m/>
    <m/>
    <m/>
    <m/>
    <m/>
    <m/>
    <m/>
    <m/>
    <m/>
    <m/>
    <m/>
    <m/>
    <m/>
  </r>
  <r>
    <n v="10"/>
    <s v="AGFC"/>
    <s v="3 - QC Complete"/>
    <n v="44204"/>
    <n v="44617"/>
    <s v="Structure fire, not attributable to PG&amp;E. Service disconnect per Cal Fire."/>
    <s v="\\fxshare-nas05\quotashare-fs01\ESA\5 - Ignition Tracking\2021_Ignition_QC_Folders\20210108_nan_nan_nan_858766373"/>
    <s v=" "/>
    <m/>
    <m/>
    <m/>
    <m/>
    <m/>
    <s v="Not In Scope"/>
    <m/>
    <m/>
    <m/>
    <m/>
    <m/>
    <m/>
    <m/>
    <m/>
    <m/>
    <m/>
    <m/>
    <m/>
    <m/>
    <m/>
    <m/>
    <m/>
    <m/>
    <m/>
    <m/>
    <m/>
    <m/>
    <m/>
    <m/>
    <m/>
    <m/>
    <m/>
    <m/>
    <m/>
    <m/>
    <m/>
    <m/>
    <m/>
    <m/>
    <m/>
    <m/>
    <m/>
    <m/>
    <m/>
    <m/>
    <m/>
    <m/>
    <m/>
    <m/>
    <m/>
    <m/>
    <m/>
    <s v=" "/>
    <x v="344"/>
    <s v="08:10:00"/>
    <m/>
    <m/>
    <s v="FAS"/>
    <s v="N"/>
    <s v="N"/>
    <m/>
    <m/>
    <m/>
    <n v="858766373"/>
    <m/>
    <m/>
    <m/>
    <m/>
    <s v=" "/>
    <x v="0"/>
    <x v="1"/>
    <s v="N"/>
    <s v="N"/>
    <s v="N"/>
    <s v="Structure fire, not attributable to PG&amp;E. Service disconnect per Cal Fire."/>
    <s v="Not PG&amp;E"/>
    <s v="Building"/>
    <m/>
    <m/>
    <m/>
    <s v="Structure-only"/>
    <m/>
    <m/>
    <m/>
    <m/>
    <m/>
    <s v="Other Fire: Non-PG&amp;E related"/>
    <m/>
    <m/>
    <m/>
    <s v="Overhead"/>
    <x v="1"/>
    <m/>
    <m/>
    <m/>
    <s v=" "/>
    <x v="1"/>
    <n v="40.689767000000003"/>
    <n v="-122.255335"/>
    <s v="Shasta"/>
    <s v="STILLWATER 1102"/>
    <n v="12000"/>
    <m/>
    <x v="0"/>
    <s v="Cal Fire"/>
    <s v="Hardwood Woodland"/>
    <m/>
    <m/>
    <s v="Y"/>
    <s v="Mountain 2019"/>
    <m/>
    <n v="246"/>
    <m/>
    <s v="N"/>
    <s v="N"/>
    <m/>
    <m/>
    <s v="2021-01-08"/>
    <m/>
    <m/>
    <m/>
    <m/>
    <m/>
    <m/>
    <m/>
    <m/>
    <m/>
    <m/>
    <m/>
    <m/>
    <m/>
    <m/>
    <m/>
    <m/>
    <m/>
    <m/>
    <m/>
    <s v="  "/>
    <s v="NORTH VALLEY"/>
    <s v="REDDING 01"/>
    <s v="08:10"/>
    <n v="44204"/>
    <m/>
    <n v="858766373"/>
    <n v="21657"/>
    <s v="ELK TRL W"/>
    <s v="REDDING"/>
    <n v="40.685234000000001"/>
    <n v="-122.249672"/>
    <s v="V8TCWC9"/>
    <s v="COLGATE, CALEM"/>
    <n v="103561102"/>
    <s v="20210108 09:22"/>
    <n v="1121"/>
    <m/>
    <s v="STRUC FIRE DISCONNECT PER CAL FIRE.  INSPECTION REQ PRIOR TO RECONN.  GROW HOUSE"/>
    <s v="Y"/>
    <m/>
    <m/>
    <m/>
    <n v="40.689767000000003"/>
    <n v="-122.255335"/>
    <m/>
    <m/>
    <m/>
    <s v="N"/>
    <s v="Y"/>
    <s v="N"/>
    <s v="Rain"/>
    <m/>
    <s v="Structures"/>
    <m/>
    <s v="Calm"/>
    <m/>
    <s v="3rd Party"/>
    <m/>
    <s v="Structure Only"/>
    <m/>
    <s v="Cal Fire"/>
    <m/>
    <s v="Overhead"/>
    <m/>
    <s v="N"/>
    <m/>
    <m/>
    <m/>
    <m/>
    <m/>
    <m/>
    <s v="  "/>
    <m/>
    <m/>
    <m/>
    <m/>
    <m/>
    <m/>
    <m/>
    <m/>
    <m/>
    <m/>
    <m/>
    <m/>
    <m/>
    <m/>
    <m/>
    <m/>
    <m/>
    <m/>
    <m/>
    <m/>
    <m/>
    <m/>
    <m/>
    <m/>
    <m/>
    <m/>
    <m/>
    <m/>
    <m/>
    <m/>
    <m/>
    <m/>
    <m/>
    <m/>
    <m/>
    <m/>
    <m/>
    <m/>
    <m/>
    <m/>
    <m/>
    <m/>
    <m/>
    <m/>
    <m/>
    <m/>
    <m/>
  </r>
  <r>
    <n v="9"/>
    <s v="AGFC"/>
    <s v="3 - QC Complete"/>
    <n v="44204"/>
    <n v="44617"/>
    <s v="Structure fire, not attributable to PG&amp;E."/>
    <s v="\\fxshare-nas05\quotashare-fs01\ESA\5 - Ignition Tracking\2021_Ignition_QC_Folders\20210108_nan_nan_nan_2794869836"/>
    <s v=" "/>
    <m/>
    <m/>
    <m/>
    <m/>
    <m/>
    <s v="Not In Scope"/>
    <m/>
    <m/>
    <m/>
    <m/>
    <m/>
    <m/>
    <m/>
    <m/>
    <m/>
    <m/>
    <m/>
    <m/>
    <m/>
    <m/>
    <m/>
    <m/>
    <m/>
    <m/>
    <m/>
    <m/>
    <m/>
    <m/>
    <m/>
    <m/>
    <m/>
    <m/>
    <m/>
    <m/>
    <m/>
    <m/>
    <m/>
    <m/>
    <m/>
    <m/>
    <m/>
    <m/>
    <m/>
    <m/>
    <m/>
    <m/>
    <m/>
    <m/>
    <m/>
    <m/>
    <m/>
    <m/>
    <s v=" "/>
    <x v="344"/>
    <s v="02:58:00"/>
    <m/>
    <m/>
    <s v="FAS"/>
    <s v="N"/>
    <s v="N"/>
    <m/>
    <m/>
    <m/>
    <n v="2794869836"/>
    <m/>
    <m/>
    <m/>
    <m/>
    <s v=" "/>
    <x v="0"/>
    <x v="1"/>
    <s v="N"/>
    <s v="N"/>
    <s v="N"/>
    <s v="Structure fire, not attributable to PG&amp;E."/>
    <s v="Not PG&amp;E"/>
    <s v="Building"/>
    <m/>
    <m/>
    <m/>
    <s v="&lt;3 meters of linear travel"/>
    <m/>
    <m/>
    <m/>
    <m/>
    <m/>
    <s v="Other Fire: Non-PG&amp;E related"/>
    <m/>
    <m/>
    <m/>
    <s v="Overhead"/>
    <x v="1"/>
    <m/>
    <m/>
    <m/>
    <s v=" "/>
    <x v="0"/>
    <n v="39.4984617"/>
    <n v="-121.5416283"/>
    <s v="Butte"/>
    <s v="WYANDOTTE 1103 "/>
    <n v="12000"/>
    <m/>
    <x v="0"/>
    <s v="Oroville FD"/>
    <s v="Urban"/>
    <m/>
    <m/>
    <s v="N"/>
    <m/>
    <m/>
    <m/>
    <m/>
    <s v="N"/>
    <s v="N"/>
    <m/>
    <m/>
    <s v="2021-01-08"/>
    <m/>
    <m/>
    <m/>
    <m/>
    <m/>
    <m/>
    <m/>
    <m/>
    <m/>
    <m/>
    <m/>
    <m/>
    <m/>
    <m/>
    <m/>
    <m/>
    <m/>
    <m/>
    <m/>
    <s v="  "/>
    <s v="NORTH VALLEY"/>
    <s v="OROVILLE 01"/>
    <s v="02:58"/>
    <n v="44204"/>
    <m/>
    <n v="2794869836"/>
    <n v="3351"/>
    <s v="BURLINGTON AVE"/>
    <s v="OROVILLE"/>
    <n v="39.498463000000001"/>
    <n v="-121.541568"/>
    <s v="V2TAST2"/>
    <s v="THORNE III, ALLAN"/>
    <n v="102911103"/>
    <s v="20210108 04:50"/>
    <n v="1121"/>
    <m/>
    <s v="FND OROVILLE FIRE ONSITE, GARAGE FIRE ONLY, FND PWR ON TO HOME, 121,121,242V AT MTR PNL WITH PWR ON, LEFT PWR ON PER FIRE DEPT, GAR BRKR LEFT OFF, CUST HAD BRKR IN PNL NG, LEFT OFF, ADV TO CONTACT ELECTR, CUST TRIED TO RESET AND NG, UNKN CAUSE, CUST STATED LEFT COALS FROM OUTDOOR FIRE PIT IN GARAGE"/>
    <s v="Y"/>
    <n v="3"/>
    <s v="\\fxshare-nas05\quotashare-fs01\ESA\5 - Ignition Tracking\Fire_Tab_Attachment_Files"/>
    <s v="39.4984617,-121.5416283,73.600000,3D"/>
    <m/>
    <m/>
    <m/>
    <s v="OROVILLE CITY FIRE"/>
    <m/>
    <s v="N"/>
    <s v="Y"/>
    <s v="N"/>
    <s v="Clear"/>
    <m/>
    <s v="Structures"/>
    <m/>
    <s v="Calm"/>
    <m/>
    <s v="3rd Party"/>
    <m/>
    <s v="Structure Only"/>
    <m/>
    <s v="Fire Dept"/>
    <s v="OROVILLE FIRE DEP"/>
    <s v="Overhead"/>
    <m/>
    <s v="Y"/>
    <s v="PHOTOS"/>
    <s v="PG&amp;E Employee"/>
    <m/>
    <m/>
    <m/>
    <m/>
    <s v="  "/>
    <m/>
    <m/>
    <m/>
    <m/>
    <m/>
    <m/>
    <m/>
    <m/>
    <m/>
    <m/>
    <m/>
    <m/>
    <m/>
    <m/>
    <m/>
    <m/>
    <m/>
    <m/>
    <m/>
    <m/>
    <m/>
    <m/>
    <m/>
    <m/>
    <m/>
    <m/>
    <m/>
    <m/>
    <m/>
    <m/>
    <m/>
    <m/>
    <m/>
    <m/>
    <m/>
    <m/>
    <m/>
    <m/>
    <m/>
    <m/>
    <m/>
    <m/>
    <m/>
    <m/>
    <m/>
    <m/>
    <m/>
  </r>
  <r>
    <n v="2385"/>
    <s v="L7SF"/>
    <s v="3 - QC Complete"/>
    <n v="44494"/>
    <n v="44617"/>
    <s v="62 Beach Rd in Belvedere; T4039; transformer failed and caught fire; secondary tape melted; no fire visible after deenergizing"/>
    <s v="\\fxshare-nas05\quotashare-fs01\ESA\5 - Ignition Tracking\Action Items, CAP Items, Missed Ignitions\Missed_Ignitions_Audit\003_SAP_Missed_Ignitions\20210107_1221_nan_120257841"/>
    <s v=" "/>
    <m/>
    <m/>
    <m/>
    <m/>
    <m/>
    <m/>
    <m/>
    <m/>
    <m/>
    <m/>
    <m/>
    <m/>
    <m/>
    <m/>
    <m/>
    <m/>
    <m/>
    <m/>
    <m/>
    <m/>
    <m/>
    <m/>
    <m/>
    <m/>
    <m/>
    <m/>
    <m/>
    <m/>
    <m/>
    <m/>
    <m/>
    <m/>
    <m/>
    <m/>
    <m/>
    <m/>
    <m/>
    <m/>
    <m/>
    <m/>
    <m/>
    <m/>
    <m/>
    <m/>
    <m/>
    <m/>
    <m/>
    <m/>
    <m/>
    <m/>
    <m/>
    <m/>
    <s v=" "/>
    <x v="345"/>
    <m/>
    <n v="44201"/>
    <m/>
    <s v="SAP"/>
    <s v="Y"/>
    <s v="N"/>
    <m/>
    <m/>
    <m/>
    <s v="Unknown"/>
    <n v="120257841"/>
    <m/>
    <m/>
    <m/>
    <s v=" "/>
    <x v="0"/>
    <x v="0"/>
    <s v="N"/>
    <s v="N"/>
    <s v="N"/>
    <s v="On 2021-01-07, PG&amp;E observed an outage on the ALTO 1123  12KV circuit in Marin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Equipment - PG&amp;E"/>
    <s v="All types of equipment / facility failure"/>
    <s v="Transformer failure"/>
    <s v="N"/>
    <s v="Underground"/>
    <x v="1"/>
    <s v="Transformer"/>
    <m/>
    <n v="103630556"/>
    <s v=" "/>
    <x v="0"/>
    <n v="37.873243000000002"/>
    <n v="-122.462824"/>
    <s v="Marin"/>
    <s v="ALTO 1123 "/>
    <n v="12000"/>
    <m/>
    <x v="0"/>
    <s v="Unknown"/>
    <s v="Urban"/>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2378"/>
    <s v="L7SF"/>
    <s v="3 - QC Complete"/>
    <n v="44494"/>
    <n v="44617"/>
    <s v="11245 Byron Hwy in Byron/Knightsen; pole fire; burned crossarm and wire down"/>
    <s v="\\fxshare-nas05\quotashare-fs01\ESA\5 - Ignition Tracking\Action Items, CAP Items, Missed Ignitions\Missed_Ignitions_Audit\003_SAP_Missed_Ignitions\20210106_1227_1203932_120255999"/>
    <s v=" "/>
    <m/>
    <m/>
    <m/>
    <m/>
    <m/>
    <m/>
    <m/>
    <m/>
    <m/>
    <m/>
    <m/>
    <m/>
    <m/>
    <m/>
    <m/>
    <m/>
    <m/>
    <m/>
    <m/>
    <m/>
    <m/>
    <m/>
    <m/>
    <m/>
    <m/>
    <m/>
    <m/>
    <m/>
    <m/>
    <m/>
    <m/>
    <m/>
    <m/>
    <m/>
    <m/>
    <m/>
    <m/>
    <m/>
    <m/>
    <m/>
    <m/>
    <m/>
    <m/>
    <m/>
    <m/>
    <m/>
    <m/>
    <m/>
    <m/>
    <m/>
    <m/>
    <m/>
    <s v=" "/>
    <x v="346"/>
    <m/>
    <n v="44200"/>
    <s v="14:12:00"/>
    <s v="SAP"/>
    <s v="Y"/>
    <s v="N"/>
    <n v="1203932"/>
    <s v="21-0004810"/>
    <m/>
    <s v="T005159549, T005159555"/>
    <n v="120255999"/>
    <m/>
    <m/>
    <m/>
    <s v=" "/>
    <x v="0"/>
    <x v="0"/>
    <s v="N"/>
    <s v="N"/>
    <s v="N"/>
    <s v="On 2021-01-06, PG&amp;E observed an outage on the BRENTWOOD 2112  21KV circuit in Contra Costa County in a non-HFTD. Information indicates there was a PG&amp;E structure only fire, which we understand was suppressed by Unknown. There are no known property damage, injuries, or fatalities at this time. This information is preliminary."/>
    <s v="PG&amp;E"/>
    <m/>
    <m/>
    <s v="D"/>
    <m/>
    <s v="Structure-PG&amp;E only"/>
    <m/>
    <m/>
    <m/>
    <m/>
    <m/>
    <s v="Equipment - PG&amp;E"/>
    <s v="All types of equipment / facility failure"/>
    <s v="Crossarm failure"/>
    <s v="Y"/>
    <s v="Overhead"/>
    <x v="1"/>
    <s v="Pole"/>
    <m/>
    <n v="100472204"/>
    <s v=" "/>
    <x v="0"/>
    <n v="37.968800000000002"/>
    <n v="-121.67662"/>
    <s v="Contra Costa"/>
    <s v="BRENTWOOD 2112 "/>
    <n v="21000"/>
    <m/>
    <x v="0"/>
    <s v="Unknown"/>
    <s v="Herbaceous"/>
    <m/>
    <m/>
    <m/>
    <m/>
    <m/>
    <m/>
    <m/>
    <s v="Pending Data"/>
    <s v="Pending Data"/>
    <s v="Pending Data"/>
    <s v="Pending Data"/>
    <s v="2022-01-25"/>
    <m/>
    <m/>
    <m/>
    <m/>
    <m/>
    <m/>
    <m/>
    <m/>
    <m/>
    <m/>
    <m/>
    <m/>
    <m/>
    <m/>
    <m/>
    <m/>
    <m/>
    <m/>
    <m/>
    <m/>
    <m/>
    <m/>
    <m/>
    <m/>
    <m/>
    <m/>
    <m/>
    <m/>
    <m/>
    <m/>
    <m/>
    <m/>
    <m/>
    <m/>
    <m/>
    <m/>
    <m/>
    <m/>
    <m/>
    <m/>
    <m/>
    <m/>
    <m/>
    <m/>
    <m/>
    <m/>
    <m/>
    <m/>
    <m/>
    <m/>
    <m/>
    <m/>
    <m/>
    <m/>
    <m/>
    <m/>
    <m/>
    <m/>
    <m/>
    <m/>
    <m/>
    <m/>
    <m/>
    <m/>
    <m/>
    <m/>
    <m/>
    <m/>
    <m/>
    <m/>
    <m/>
    <m/>
    <m/>
    <m/>
    <m/>
    <m/>
    <m/>
    <m/>
    <m/>
    <m/>
    <m/>
    <m/>
    <m/>
    <m/>
    <m/>
    <m/>
    <m/>
    <m/>
    <m/>
    <m/>
    <m/>
    <m/>
    <m/>
    <m/>
    <m/>
    <m/>
    <m/>
    <m/>
    <m/>
    <m/>
    <m/>
    <m/>
    <m/>
    <m/>
    <m/>
    <m/>
    <m/>
    <m/>
    <m/>
    <m/>
    <m/>
    <m/>
    <m/>
    <m/>
    <m/>
    <m/>
    <m/>
    <m/>
    <m/>
  </r>
  <r>
    <n v="11"/>
    <s v="AGFC"/>
    <s v="3 - QC Complete"/>
    <n v="44204"/>
    <n v="44617"/>
    <s v="Structure fire, not attributable to PG&amp;E. Service to the structure was disconnected in December 2016 and no record of customers after that date.  House was vacent and ignition may have been due to squatters. NR210105B can be found in ignition url folder."/>
    <s v="\\fxshare-nas05\quotashare-fs01\ESA\5 - Ignition Tracking\2021_Ignition_QC_Folders\20210105_1204700_21-0005219_nan_T005160418"/>
    <s v=" "/>
    <m/>
    <m/>
    <m/>
    <m/>
    <m/>
    <s v="Not In Scope"/>
    <m/>
    <m/>
    <m/>
    <m/>
    <m/>
    <m/>
    <m/>
    <m/>
    <m/>
    <m/>
    <m/>
    <m/>
    <m/>
    <m/>
    <m/>
    <m/>
    <m/>
    <m/>
    <m/>
    <m/>
    <m/>
    <m/>
    <m/>
    <m/>
    <m/>
    <m/>
    <m/>
    <m/>
    <m/>
    <m/>
    <m/>
    <m/>
    <m/>
    <m/>
    <m/>
    <m/>
    <m/>
    <m/>
    <m/>
    <m/>
    <m/>
    <m/>
    <m/>
    <m/>
    <m/>
    <m/>
    <s v=" "/>
    <x v="347"/>
    <s v="13:24:00"/>
    <n v="44201"/>
    <s v="13:24:00"/>
    <s v="FAS"/>
    <s v="N"/>
    <s v="N"/>
    <n v="1204700"/>
    <s v="21-0005219"/>
    <m/>
    <s v="T005160418"/>
    <m/>
    <m/>
    <m/>
    <m/>
    <s v=" "/>
    <x v="0"/>
    <x v="1"/>
    <s v="N"/>
    <s v="N"/>
    <s v="N"/>
    <s v="Structure fire, not attributable to PG&amp;E. Service to the structure was disconnected in December 2016 and no record of customers after that date.  House was vacent and ignition may have been due to squatters. NR210105B can be found in ignition url folder."/>
    <s v="Not PG&amp;E"/>
    <s v="Building"/>
    <m/>
    <m/>
    <m/>
    <s v="Structure-only"/>
    <m/>
    <m/>
    <m/>
    <m/>
    <m/>
    <s v="Other Fire: Non-PG&amp;E related"/>
    <m/>
    <m/>
    <m/>
    <s v="Overhead"/>
    <x v="1"/>
    <m/>
    <m/>
    <m/>
    <s v=" "/>
    <x v="0"/>
    <n v="35.388576700000002"/>
    <n v="-118.9786983"/>
    <s v="Kern"/>
    <s v="BAKERSFIELD 1106"/>
    <n v="12000"/>
    <m/>
    <x v="0"/>
    <s v="Bakersfield FD"/>
    <s v="Urban"/>
    <m/>
    <m/>
    <s v="N"/>
    <m/>
    <m/>
    <m/>
    <m/>
    <s v="N"/>
    <s v="N"/>
    <m/>
    <m/>
    <s v="2021-01-08"/>
    <m/>
    <m/>
    <m/>
    <m/>
    <m/>
    <m/>
    <m/>
    <m/>
    <m/>
    <m/>
    <m/>
    <m/>
    <m/>
    <m/>
    <m/>
    <m/>
    <m/>
    <m/>
    <m/>
    <s v="  "/>
    <s v="KERN"/>
    <s v="KERN"/>
    <s v="13:24"/>
    <n v="44201"/>
    <n v="1204700"/>
    <s v="T005160418"/>
    <m/>
    <m/>
    <m/>
    <m/>
    <m/>
    <s v="K1TDAF0"/>
    <m/>
    <n v="253371106"/>
    <s v="2021/01/05 15:28:12"/>
    <n v="9111"/>
    <m/>
    <s v="AXS-WILLIAMS NO METER HEE..OWNER DEMOLISHING HOUSE..LINE CAME DOWN POLE TO HOUSE. HE DID NOT CALL AHEAD OF TIME"/>
    <s v="N"/>
    <m/>
    <m/>
    <s v="35.3885767,-118.9786983,151.400000,3D"/>
    <m/>
    <m/>
    <m/>
    <s v="Bakersfield City FD"/>
    <m/>
    <m/>
    <m/>
    <s v="Y"/>
    <m/>
    <m/>
    <m/>
    <m/>
    <m/>
    <m/>
    <s v="Vandalism"/>
    <m/>
    <m/>
    <m/>
    <s v="Fire Dept"/>
    <m/>
    <m/>
    <m/>
    <m/>
    <m/>
    <m/>
    <m/>
    <s v="FIRE, HOUSE OR BLDG"/>
    <s v="POLE-TOWER, STEEL"/>
    <m/>
    <s v="  "/>
    <s v="Unplanned"/>
    <s v="Kern"/>
    <s v="Kern"/>
    <s v="253371106, BAKERSFIELD-1106"/>
    <s v="21-0005219"/>
    <s v="Unplanned"/>
    <s v="Clear;32-90F"/>
    <s v="986"/>
    <s v="23936"/>
    <s v="NO"/>
    <s v="Force Out"/>
    <s v="Sustained"/>
    <s v="No"/>
    <s v="2723"/>
    <s v="OH"/>
    <s v="Line Recloser"/>
    <s v="1204700"/>
    <s v="Secondary, Burned/flashed"/>
    <m/>
    <m/>
    <m/>
    <s v="1005 BERNARD ST"/>
    <s v="2118 MILLER ST"/>
    <m/>
    <m/>
    <m/>
    <s v="No"/>
    <s v="3rd Party, Fire, house or bldg."/>
    <m/>
    <s v="No"/>
    <s v="1"/>
    <s v="23"/>
    <s v="CUBA"/>
    <s v="Distribution Circuit"/>
    <s v="SMBATCH_FO"/>
    <s v="01/05/21 13:36"/>
    <s v="CUBA"/>
    <s v="01/05/21 17:07"/>
    <s v="01/05/21 17:20"/>
    <s v="No"/>
    <s v="1591032"/>
    <s v="21-0005219"/>
    <m/>
    <m/>
    <m/>
    <m/>
    <m/>
  </r>
  <r>
    <n v="8"/>
    <s v="CFMD"/>
    <s v="3 - QC Complete"/>
    <n v="44273"/>
    <n v="44617"/>
    <s v="Underground conductor failure resulted in a fire at manhole 1651 and splice box on corner of Mission and Jesse. The ensuing fire was limited to PG&amp;E assets and was self extinguished."/>
    <s v="\\fxshare-nas05\quotashare-fs01\ESA\5 - Ignition Tracking\2021_Ignition_QC_Folders\20210105_nan_nan_nan_T005160674"/>
    <s v=" "/>
    <m/>
    <m/>
    <m/>
    <m/>
    <m/>
    <s v="Not In Scope"/>
    <m/>
    <m/>
    <m/>
    <m/>
    <m/>
    <m/>
    <m/>
    <m/>
    <m/>
    <m/>
    <m/>
    <m/>
    <m/>
    <m/>
    <m/>
    <m/>
    <m/>
    <m/>
    <m/>
    <m/>
    <m/>
    <m/>
    <m/>
    <m/>
    <m/>
    <m/>
    <m/>
    <m/>
    <m/>
    <m/>
    <m/>
    <m/>
    <m/>
    <m/>
    <m/>
    <m/>
    <m/>
    <m/>
    <m/>
    <m/>
    <m/>
    <m/>
    <m/>
    <m/>
    <m/>
    <m/>
    <s v=" "/>
    <x v="347"/>
    <s v="19:18:00"/>
    <n v="44201"/>
    <s v="19:18:00"/>
    <s v="FAS"/>
    <s v="N"/>
    <s v="N"/>
    <s v="TR6795628"/>
    <m/>
    <m/>
    <s v="T005160674"/>
    <n v="120261916"/>
    <m/>
    <m/>
    <m/>
    <s v=" "/>
    <x v="0"/>
    <x v="0"/>
    <s v="N"/>
    <s v="N"/>
    <s v="N"/>
    <s v="On January 5, 2021 at 1918 hours, a PG&amp;E Troubleman was dispatched to the Mission X (1153)12 kV Underground Distribution Circuit on Mission St and Jessie, San Francisco in response to a secondary fire that involved underground conductor failure that resulted in a fire at manhole 1651 and splice box.  The ensuing fire was limite to PG&amp;E assets and was self-extinguished.  Non fuseable limiters, new ground service, 10' steel duct  were replaced on January 8, 2021."/>
    <s v="PG&amp;E"/>
    <s v="Other"/>
    <s v="splice box"/>
    <s v="D"/>
    <s v="D"/>
    <s v="Structure-only"/>
    <m/>
    <m/>
    <m/>
    <m/>
    <m/>
    <s v="Equipment - PG&amp;E"/>
    <s v="All types of equipment / facility failure"/>
    <s v="Underground Splice"/>
    <s v="N"/>
    <s v="Subsurface"/>
    <x v="2"/>
    <s v="Conductor - Underground Service"/>
    <s v="Non fuseable limiters, ground service, 10' steel duct"/>
    <s v="MH1651"/>
    <s v=" "/>
    <x v="0"/>
    <n v="37.783326700000003"/>
    <n v="-122.4059817"/>
    <s v="San Francisco"/>
    <s v="MISSION (X) 1153 "/>
    <n v="12000"/>
    <m/>
    <x v="0"/>
    <s v="Self Extinguished"/>
    <s v="Urban"/>
    <m/>
    <m/>
    <s v="N"/>
    <m/>
    <m/>
    <m/>
    <m/>
    <s v="N"/>
    <s v="N"/>
    <m/>
    <m/>
    <s v="2021-01-08"/>
    <m/>
    <m/>
    <m/>
    <m/>
    <m/>
    <m/>
    <m/>
    <m/>
    <m/>
    <m/>
    <m/>
    <m/>
    <m/>
    <m/>
    <m/>
    <m/>
    <m/>
    <m/>
    <m/>
    <s v="  "/>
    <s v="SAN FRANCISCO"/>
    <s v="SAN FRANCISCO 11"/>
    <s v="19:18"/>
    <n v="44201"/>
    <m/>
    <s v="T005160674"/>
    <s v="UNKNOWN"/>
    <s v="MISSION ST "/>
    <s v="SAN FRANCISC"/>
    <m/>
    <m/>
    <s v="R1TAXOC"/>
    <s v="OSTI, RANDY"/>
    <m/>
    <s v="20210105 22:27"/>
    <n v="9002"/>
    <m/>
    <s v="SECONDARY FROM M/H 1651 FEEDING SECONDARY SPLICE BOX FAILED/BURNED; CUT OPEN Y MAINS @ 1650 AND 2458, DE-ENERGIZING SECONDARY MAINLINE @ 1651; NEED TO REPLACE SECONDARY RUN FROM 1651 TO S/B, REPLACE S/B LID; CABLEMAN TO CREATE A TAG; WINDOW BROKEN DUE TO S/B LID EGRESS"/>
    <s v="Y"/>
    <m/>
    <m/>
    <s v="37.7833267,-122.4059817,15.100000,3D"/>
    <m/>
    <m/>
    <s v="M/H 1651 TO SEC S/B"/>
    <m/>
    <m/>
    <s v="N"/>
    <s v="Y"/>
    <m/>
    <s v="Clear"/>
    <m/>
    <s v="Other (Comments)"/>
    <s v="PGE FACILITIES AND WINDOW BROKEN DUE TO SECONDARY LID EGRESS"/>
    <s v="Calm"/>
    <m/>
    <s v="PG&amp;E Equipment"/>
    <m/>
    <s v="Structure Only"/>
    <m/>
    <s v="Self Extinguished"/>
    <m/>
    <s v="Subsurface"/>
    <m/>
    <s v="N"/>
    <s v="CREW WILL REPLACE CONDUCTOR AND WILL OBTAIN BURNED CONDUCTOR IF NEEDED"/>
    <m/>
    <m/>
    <s v="UNDERGROUND"/>
    <s v="CONDUCTOR, UNDERGROUND"/>
    <s v="N"/>
    <s v="  "/>
    <m/>
    <m/>
    <m/>
    <m/>
    <m/>
    <m/>
    <m/>
    <m/>
    <m/>
    <m/>
    <m/>
    <m/>
    <m/>
    <m/>
    <m/>
    <m/>
    <m/>
    <m/>
    <m/>
    <m/>
    <m/>
    <m/>
    <m/>
    <m/>
    <m/>
    <m/>
    <m/>
    <m/>
    <m/>
    <m/>
    <m/>
    <m/>
    <m/>
    <m/>
    <m/>
    <m/>
    <m/>
    <m/>
    <m/>
    <m/>
    <m/>
    <m/>
    <m/>
    <m/>
    <m/>
    <m/>
    <m/>
  </r>
  <r>
    <n v="7"/>
    <s v="AGFC"/>
    <s v="3 - QC Complete"/>
    <n v="44204"/>
    <n v="44617"/>
    <s v="Other fire, not attributable to PG&amp;E assets. This information is preliminary."/>
    <s v="\\fxshare-nas05\quotashare-fs01\ESA\5 - Ignition Tracking\2021_Ignition_QC_Folders\20210105_nan_nan_nan_7941892357"/>
    <s v=" "/>
    <m/>
    <m/>
    <m/>
    <m/>
    <m/>
    <s v="Not In Scope"/>
    <m/>
    <m/>
    <m/>
    <m/>
    <m/>
    <m/>
    <m/>
    <m/>
    <m/>
    <m/>
    <m/>
    <m/>
    <m/>
    <m/>
    <m/>
    <m/>
    <m/>
    <m/>
    <m/>
    <m/>
    <m/>
    <m/>
    <m/>
    <m/>
    <m/>
    <m/>
    <m/>
    <m/>
    <m/>
    <m/>
    <m/>
    <m/>
    <m/>
    <m/>
    <m/>
    <m/>
    <m/>
    <m/>
    <m/>
    <m/>
    <m/>
    <m/>
    <m/>
    <m/>
    <m/>
    <m/>
    <s v=" "/>
    <x v="347"/>
    <s v="17:50:00"/>
    <m/>
    <m/>
    <s v="FAS"/>
    <s v="N"/>
    <s v="N"/>
    <m/>
    <m/>
    <m/>
    <n v="7941892357"/>
    <m/>
    <m/>
    <m/>
    <m/>
    <s v=" "/>
    <x v="0"/>
    <x v="1"/>
    <s v="N"/>
    <s v="N"/>
    <s v="N"/>
    <s v="Third party fire, not attributable to PG&amp;E. Third party set box on fire inside of home. "/>
    <s v="Not PG&amp;E"/>
    <s v="Other"/>
    <m/>
    <m/>
    <m/>
    <s v="Structure-only"/>
    <m/>
    <m/>
    <m/>
    <m/>
    <m/>
    <s v="Other Fire: Non-PG&amp;E related"/>
    <m/>
    <m/>
    <m/>
    <s v="Overhead"/>
    <x v="1"/>
    <m/>
    <m/>
    <m/>
    <s v=" "/>
    <x v="0"/>
    <n v="37.356929999999998"/>
    <n v="-120.597705"/>
    <s v="Merced"/>
    <s v="ATWATER 1104"/>
    <n v="12000"/>
    <m/>
    <x v="0"/>
    <s v="Merced FD"/>
    <s v="Urban"/>
    <m/>
    <m/>
    <s v="N"/>
    <m/>
    <m/>
    <m/>
    <m/>
    <s v="N"/>
    <s v="N"/>
    <m/>
    <m/>
    <s v="2021-01-08"/>
    <m/>
    <m/>
    <m/>
    <m/>
    <m/>
    <m/>
    <m/>
    <m/>
    <m/>
    <m/>
    <m/>
    <m/>
    <m/>
    <m/>
    <m/>
    <m/>
    <m/>
    <m/>
    <m/>
    <s v="  "/>
    <s v="YOSEMITE"/>
    <s v="MERCED 04"/>
    <s v="17:50"/>
    <n v="44201"/>
    <m/>
    <n v="7941892357"/>
    <n v="2397"/>
    <s v="EUCALYPTUS ST"/>
    <s v="ATWATER"/>
    <n v="37.356850999999999"/>
    <n v="-120.597751"/>
    <s v="Y4TBAR9"/>
    <s v="REDDING, BLAKE"/>
    <n v="253611104"/>
    <s v="20210105 18:25"/>
    <n v="1100"/>
    <m/>
    <s v="box was set on fire in home no damage to PGE service  NO PIC TAKEN NO EXTERNAL DAMMAGE"/>
    <s v="Y"/>
    <m/>
    <m/>
    <m/>
    <n v="37.356929999999998"/>
    <n v="-120.597705"/>
    <s v="CAMMU 0000326"/>
    <s v="merced"/>
    <m/>
    <s v="N"/>
    <s v="N"/>
    <s v="N"/>
    <s v="Clear"/>
    <m/>
    <s v="Structures"/>
    <m/>
    <s v="Calm"/>
    <m/>
    <s v="Other (Comments)"/>
    <s v="kid set box on fire in bedroom per FD"/>
    <s v="Structure Only"/>
    <m/>
    <s v="Fire Dept"/>
    <m/>
    <s v="Overhead"/>
    <m/>
    <s v="N"/>
    <m/>
    <m/>
    <m/>
    <m/>
    <m/>
    <m/>
    <s v="  "/>
    <m/>
    <m/>
    <m/>
    <m/>
    <m/>
    <m/>
    <m/>
    <m/>
    <m/>
    <m/>
    <m/>
    <m/>
    <m/>
    <m/>
    <m/>
    <m/>
    <m/>
    <m/>
    <m/>
    <m/>
    <m/>
    <m/>
    <m/>
    <m/>
    <m/>
    <m/>
    <m/>
    <m/>
    <m/>
    <m/>
    <m/>
    <m/>
    <m/>
    <m/>
    <m/>
    <m/>
    <m/>
    <m/>
    <m/>
    <m/>
    <m/>
    <m/>
    <m/>
    <m/>
    <m/>
    <m/>
    <m/>
  </r>
  <r>
    <n v="231"/>
    <s v="TLAL"/>
    <s v="3 - QC Complete"/>
    <n v="44305"/>
    <n v="44617"/>
    <s v="Found customer cutting tree in alley where arcing was suspected. Claimed it never hit lines but they left as soon as possible. Center/South phase contacted each other-CB momentary Columbus 1105. Center/south phases are the lines closest to trees-DO confirmed momentary B and C phase. No damage to lines/power okay. Suspected that tree fell and contacted PGE lines causing CB momentary; OIS: TR6790688, 1204146, 1204209; FOID: T005159831, T005159785, T005159791; ILIS: 21-0004935; Lan ID: SANA; Circuit ID: 253951105"/>
    <s v="\\fxshare-nas05\quotashare-fs01\ESA\5 - Ignition Tracking\2021_Ignition_QC_Folders\20210104_nan_nan_nan_T005159831"/>
    <s v=" "/>
    <m/>
    <s v="TLAL"/>
    <s v="OIS, ILIS, Create Time, Outage Date &amp; Time Added; Missed Ignition, Attributable to PG&amp;E Assets Updated"/>
    <n v="44305"/>
    <m/>
    <s v="Not In Scope"/>
    <m/>
    <m/>
    <m/>
    <m/>
    <m/>
    <m/>
    <m/>
    <m/>
    <m/>
    <m/>
    <m/>
    <m/>
    <m/>
    <n v="44004"/>
    <n v="44239"/>
    <m/>
    <m/>
    <s v="N"/>
    <m/>
    <m/>
    <m/>
    <s v="N"/>
    <m/>
    <s v="Fire Incident Report"/>
    <m/>
    <m/>
    <m/>
    <m/>
    <m/>
    <m/>
    <m/>
    <m/>
    <m/>
    <m/>
    <m/>
    <m/>
    <m/>
    <m/>
    <m/>
    <m/>
    <m/>
    <m/>
    <m/>
    <m/>
    <m/>
    <m/>
    <s v=" "/>
    <x v="348"/>
    <s v="17:29:00"/>
    <n v="44200"/>
    <s v="17:08:00"/>
    <s v="FAS"/>
    <s v="N"/>
    <s v="N"/>
    <s v="TR6790688, 1204146"/>
    <s v="21-0004935"/>
    <m/>
    <s v="T005159785, T005159831"/>
    <m/>
    <m/>
    <m/>
    <s v="NO PHOTO"/>
    <s v=" "/>
    <x v="0"/>
    <x v="1"/>
    <s v="N"/>
    <s v="N"/>
    <s v="N"/>
    <s v="On January 4, 2021 at 1748 hours, a PG&amp;E Troubleman patrolled the Columbus 1105 Distribution Circuit number 253951105, near 3900 Majorca Court in Bakersfield. He investigated reports of an arcing line and a transformer explosion. He found two FI's (Fault indicators) tripped, a broken bell insulator, tree trimmers trimming a previously burned cypress tree by where the arcing was reported, but no fire was found. There was no fire at the location on January 4, 2021. The customer told the troubleman that there was a police report filed for the previous fire incident and that it was caused by a random person and no mention of any relation to PG&amp;E equipment. Initial analysis indicates that the overhead equipment failure on January 4, 2021 was caused by an unconfirmed contact with the center phase making contact south phase. The momentary B and C phase outage affected 1,232 customers. This incident did not meet the reporting criteria, because there was no fire. This information is preliminary."/>
    <s v="Not PG&amp;E"/>
    <m/>
    <m/>
    <m/>
    <s v="D"/>
    <s v="Structure-only"/>
    <m/>
    <m/>
    <m/>
    <m/>
    <m/>
    <s v="No Fire"/>
    <m/>
    <m/>
    <m/>
    <s v="Overhead"/>
    <x v="0"/>
    <m/>
    <m/>
    <m/>
    <s v=" "/>
    <x v="0"/>
    <n v="35.41048"/>
    <n v="-118.94924"/>
    <s v="Kern"/>
    <s v="COLUMBUS 1105 "/>
    <n v="12000"/>
    <m/>
    <x v="0"/>
    <s v="Kern County FD"/>
    <s v="Urban"/>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224"/>
    <s v="AGFC"/>
    <s v="3 - QC Complete"/>
    <n v="44270"/>
    <n v="44617"/>
    <s v="Duplicate of index #3. MMY6 - Pole fire burnt pole down to buck arm and started due to tracking."/>
    <s v="\\fxshare-nas05\quotashare-fs01\ESA\5 - Ignition Tracking\2021_Ignition_QC_Folders\20210104_1204096_21-0004918_nan_T005159755"/>
    <s v=" "/>
    <m/>
    <m/>
    <m/>
    <m/>
    <m/>
    <s v="Not In Scope"/>
    <m/>
    <m/>
    <m/>
    <m/>
    <m/>
    <m/>
    <m/>
    <m/>
    <m/>
    <m/>
    <m/>
    <m/>
    <m/>
    <m/>
    <m/>
    <m/>
    <m/>
    <m/>
    <m/>
    <m/>
    <m/>
    <m/>
    <m/>
    <m/>
    <m/>
    <m/>
    <m/>
    <m/>
    <m/>
    <m/>
    <m/>
    <m/>
    <m/>
    <m/>
    <m/>
    <m/>
    <m/>
    <m/>
    <m/>
    <m/>
    <m/>
    <m/>
    <m/>
    <m/>
    <m/>
    <m/>
    <s v=" "/>
    <x v="348"/>
    <s v="16:46:00"/>
    <n v="44200"/>
    <s v="16:46:00"/>
    <s v="FAS"/>
    <s v="N"/>
    <s v="Y"/>
    <n v="1204096"/>
    <s v="21-0004918"/>
    <m/>
    <s v="T005159755"/>
    <m/>
    <m/>
    <m/>
    <m/>
    <s v=" "/>
    <x v="0"/>
    <x v="1"/>
    <s v="N"/>
    <s v="N"/>
    <s v="N"/>
    <s v="Duplicate of index #3. MMY6 - Pole fire burnt pole down to buck arm and started due to tracking."/>
    <s v="Not PG&amp;E"/>
    <s v="Other"/>
    <m/>
    <m/>
    <m/>
    <s v="Structure-only"/>
    <m/>
    <m/>
    <m/>
    <m/>
    <m/>
    <s v="Duplicate"/>
    <m/>
    <m/>
    <m/>
    <s v="Overhead"/>
    <x v="1"/>
    <m/>
    <m/>
    <m/>
    <s v=" "/>
    <x v="0"/>
    <n v="38.288213981699997"/>
    <n v="-121.5862752041"/>
    <s v="Sacramento"/>
    <s v="GRAND ISLAND 2227 "/>
    <n v="21000"/>
    <m/>
    <x v="0"/>
    <s v="Self Extinguished"/>
    <s v="Agriculture"/>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6"/>
    <s v="CFMD"/>
    <s v="3 - QC Complete"/>
    <n v="44270"/>
    <n v="44617"/>
    <s v="Transmission overhead with Distribution underbuild pole caught fire due to lightning strike just above Distribution level crossarm. The ensuing fire was limited to the PG&amp;E pole."/>
    <s v="\\fxshare-nas05\quotashare-fs01\ESA\5 - Ignition Tracking\2021_Ignition_QC_Folders\20210104_nan_nan_INT-14355_nan"/>
    <s v=" "/>
    <s v="Y"/>
    <s v="CFMD"/>
    <s v="Circuit ID information"/>
    <m/>
    <m/>
    <s v="Not In Scope"/>
    <m/>
    <m/>
    <m/>
    <m/>
    <m/>
    <m/>
    <m/>
    <m/>
    <m/>
    <m/>
    <m/>
    <m/>
    <m/>
    <m/>
    <m/>
    <m/>
    <m/>
    <m/>
    <m/>
    <m/>
    <m/>
    <m/>
    <m/>
    <m/>
    <m/>
    <m/>
    <m/>
    <m/>
    <m/>
    <m/>
    <m/>
    <m/>
    <m/>
    <m/>
    <m/>
    <m/>
    <m/>
    <m/>
    <m/>
    <m/>
    <m/>
    <m/>
    <m/>
    <m/>
    <m/>
    <m/>
    <s v=" "/>
    <x v="348"/>
    <s v="13:32:00"/>
    <n v="44200"/>
    <s v="13:32:00"/>
    <s v="Trans-Sub Email"/>
    <s v="N"/>
    <s v="N"/>
    <m/>
    <m/>
    <s v="INT-14355"/>
    <m/>
    <n v="120256570"/>
    <s v="119273053"/>
    <m/>
    <m/>
    <s v=" "/>
    <x v="0"/>
    <x v="1"/>
    <s v="N"/>
    <s v="N"/>
    <s v="N"/>
    <s v="On January 4,2021 at 1332 hours, Grid Control sent out a patrolman for a transmission overhead with distribution under build pole fire on the Cottonwood#1 60kV circuit in the North Valley District at 6700 Rawson Road due to a lightning strike just above the distribution level crossarm. No conductors were damaged and the pole was replaced. All conductors and the communication were transferred to the new pole, the damaged pole was completely removed, including the pole butt, and the old pole hole was back filled with rock. The ensuing fire was limited to the PG&amp;E pole. No customer outage was reported."/>
    <s v="Not PG&amp;E"/>
    <s v="Other"/>
    <s v="pole, crossarm"/>
    <s v="T"/>
    <s v="T"/>
    <s v="Structure-only"/>
    <m/>
    <m/>
    <m/>
    <m/>
    <m/>
    <s v="Weather - Lightning"/>
    <s v="Weather"/>
    <s v="Weather - Lightning"/>
    <s v="Y"/>
    <s v="Overhead"/>
    <x v="4"/>
    <s v="Pole"/>
    <s v="Pole"/>
    <n v="40909989"/>
    <s v=" "/>
    <x v="0"/>
    <n v="39.985551999999998"/>
    <n v="-122.22561899999999"/>
    <s v="Tehama"/>
    <s v="Cottonwood #1 60kV"/>
    <n v="60000"/>
    <m/>
    <x v="0"/>
    <s v="Unknown"/>
    <s v="Agriculture"/>
    <s v="Fire-resistive fuel bed"/>
    <m/>
    <s v="N"/>
    <m/>
    <m/>
    <m/>
    <m/>
    <s v="N"/>
    <s v="N"/>
    <m/>
    <m/>
    <s v="2021-01-08"/>
    <m/>
    <m/>
    <m/>
    <m/>
    <m/>
    <m/>
    <m/>
    <m/>
    <m/>
    <m/>
    <m/>
    <m/>
    <m/>
    <m/>
    <m/>
    <m/>
    <m/>
    <m/>
    <m/>
    <s v="  "/>
    <s v="RED BLUFF"/>
    <s v="NORTH VALLEY"/>
    <m/>
    <m/>
    <m/>
    <m/>
    <m/>
    <m/>
    <m/>
    <m/>
    <m/>
    <m/>
    <m/>
    <m/>
    <m/>
    <m/>
    <m/>
    <m/>
    <m/>
    <m/>
    <m/>
    <m/>
    <m/>
    <m/>
    <m/>
    <m/>
    <m/>
    <m/>
    <m/>
    <m/>
    <m/>
    <m/>
    <m/>
    <m/>
    <m/>
    <m/>
    <m/>
    <m/>
    <m/>
    <m/>
    <m/>
    <m/>
    <m/>
    <m/>
    <m/>
    <m/>
    <m/>
    <m/>
    <m/>
    <m/>
    <m/>
    <s v="  "/>
    <m/>
    <m/>
    <m/>
    <m/>
    <m/>
    <m/>
    <m/>
    <m/>
    <m/>
    <m/>
    <m/>
    <m/>
    <m/>
    <m/>
    <m/>
    <m/>
    <m/>
    <m/>
    <m/>
    <m/>
    <m/>
    <m/>
    <m/>
    <m/>
    <m/>
    <m/>
    <m/>
    <m/>
    <m/>
    <m/>
    <m/>
    <m/>
    <m/>
    <m/>
    <m/>
    <m/>
    <m/>
    <m/>
    <m/>
    <m/>
    <m/>
    <m/>
    <m/>
    <m/>
    <m/>
    <m/>
    <m/>
  </r>
  <r>
    <n v="5"/>
    <s v="AGFC"/>
    <s v="3 - QC Complete"/>
    <n v="44211"/>
    <n v="44617"/>
    <s v="Tree fell into Transmission line, resutling in a small ignition. The ensuing fire was approximately 4&quot; in size and self extinguished. No damage to conductors or pole. PG&amp;E crew removed the tree with tree saw."/>
    <s v="\\fxshare-nas05\quotashare-fs01\ESA\5 - Ignition Tracking\2021_Ignition_QC_Folders\20210104_nan_nan_INT-14353_nan"/>
    <s v=" "/>
    <m/>
    <m/>
    <m/>
    <m/>
    <m/>
    <s v="Not In Scope"/>
    <m/>
    <m/>
    <m/>
    <m/>
    <m/>
    <m/>
    <m/>
    <m/>
    <m/>
    <m/>
    <m/>
    <s v="Not Required"/>
    <m/>
    <m/>
    <m/>
    <m/>
    <m/>
    <m/>
    <m/>
    <m/>
    <m/>
    <m/>
    <m/>
    <m/>
    <m/>
    <m/>
    <m/>
    <m/>
    <m/>
    <m/>
    <m/>
    <m/>
    <m/>
    <m/>
    <m/>
    <m/>
    <m/>
    <m/>
    <m/>
    <m/>
    <m/>
    <m/>
    <m/>
    <m/>
    <m/>
    <m/>
    <s v=" "/>
    <x v="348"/>
    <s v="11:32:00"/>
    <n v="44200"/>
    <s v="11:32:00"/>
    <s v="Trans-Sub Email"/>
    <s v="N"/>
    <s v="N"/>
    <m/>
    <m/>
    <s v="INT-14353"/>
    <m/>
    <s v="120256487, 120257275"/>
    <m/>
    <m/>
    <m/>
    <s v=" "/>
    <x v="0"/>
    <x v="0"/>
    <s v="Y"/>
    <s v="N"/>
    <s v="N"/>
    <s v="On January 4, 2021 at 1132 hours, a PG&amp;E because aware of an interuption on the Monte Rio - Fulton 60kV Transmission line. A PG&amp;E troubleman arrived to the Monte Rio - Fulton 60kV circuit near Mays Canyon Rd, Monte Rio and observed a tree had fallen onto the transmission conductor. Initial analysis indicates strong winds in the area caused the tree to break near the base and fall onto the line causing a small 4&quot; section of the tree to burn. PG&amp;E crew at the incident location removed the tree with a tree saw. The ensuing 4&quot; fire was self extinguished. There was no reported damage to the conductors or poles."/>
    <s v="PG&amp;E"/>
    <s v="Vegetation"/>
    <m/>
    <s v="T"/>
    <s v="T"/>
    <s v="Structure-PG&amp;E only"/>
    <m/>
    <m/>
    <m/>
    <m/>
    <m/>
    <s v="Vegetation"/>
    <s v="Contact from object"/>
    <s v="Veg. contact"/>
    <s v="N"/>
    <s v="Overhead"/>
    <x v="4"/>
    <s v="Conductor - Transmission"/>
    <m/>
    <m/>
    <s v=" "/>
    <x v="2"/>
    <n v="38.484510999999998"/>
    <n v="-122.97242900000001"/>
    <s v="Sonoma"/>
    <s v="Monte Rio - Fulton 60kV"/>
    <n v="60000"/>
    <m/>
    <x v="0"/>
    <s v="Self Extinguished"/>
    <s v="Conifer Forest"/>
    <m/>
    <m/>
    <s v="N"/>
    <m/>
    <m/>
    <n v="140"/>
    <m/>
    <s v="N"/>
    <s v="N"/>
    <m/>
    <m/>
    <s v="2021-01-08"/>
    <m/>
    <m/>
    <m/>
    <m/>
    <m/>
    <m/>
    <m/>
    <m/>
    <m/>
    <m/>
    <m/>
    <m/>
    <m/>
    <m/>
    <m/>
    <m/>
    <m/>
    <m/>
    <m/>
    <s v="  "/>
    <s v="SANTA ROSA"/>
    <s v="SONOMA"/>
    <m/>
    <m/>
    <m/>
    <m/>
    <m/>
    <m/>
    <m/>
    <m/>
    <m/>
    <m/>
    <m/>
    <m/>
    <m/>
    <m/>
    <m/>
    <m/>
    <m/>
    <m/>
    <m/>
    <m/>
    <m/>
    <m/>
    <m/>
    <m/>
    <m/>
    <m/>
    <m/>
    <m/>
    <m/>
    <m/>
    <m/>
    <m/>
    <m/>
    <m/>
    <m/>
    <m/>
    <m/>
    <m/>
    <m/>
    <m/>
    <m/>
    <m/>
    <m/>
    <m/>
    <m/>
    <m/>
    <m/>
    <m/>
    <m/>
    <s v="  "/>
    <m/>
    <m/>
    <m/>
    <m/>
    <m/>
    <m/>
    <m/>
    <m/>
    <m/>
    <m/>
    <m/>
    <m/>
    <m/>
    <m/>
    <m/>
    <m/>
    <m/>
    <m/>
    <m/>
    <m/>
    <m/>
    <m/>
    <m/>
    <m/>
    <m/>
    <m/>
    <m/>
    <m/>
    <m/>
    <m/>
    <m/>
    <m/>
    <m/>
    <m/>
    <m/>
    <m/>
    <m/>
    <m/>
    <m/>
    <m/>
    <m/>
    <m/>
    <m/>
    <m/>
    <m/>
    <m/>
    <m/>
  </r>
  <r>
    <n v="4"/>
    <s v="TLAL"/>
    <s v="3 - QC Complete"/>
    <n v="44266"/>
    <n v="44617"/>
    <s v="Tree fell through one phase of overhead primary circuit, resulting in an ignition. The ensuing fire was under one meter in size. Veg Records Copied: 02/25/21; OIS: 1204168; ILIS: 21-0004926; FOID: T005159839, T005159824; EC: 120257102; PM: 44610208, 31526896; Circuit ID: 152691104, SAP ID: 100014857; Eqp: Conductor, Bell, Shoe, Jumper"/>
    <s v="\\fxshare-nas05\quotashare-fs01\ESA\5 - Ignition Tracking\2021_Ignition_QC_Folders\20210104_1204168_21-0004926_nan_T005159839"/>
    <s v=" "/>
    <m/>
    <s v="TLAL"/>
    <s v="Create &amp; Outage Time, Fire Greater Than 1 Linear Meter, CPUC Reportable Ignition, Fire Size, EC Tag Updated; Additional FOID Added"/>
    <m/>
    <m/>
    <s v="Not Assigned"/>
    <s v="Not Required"/>
    <m/>
    <m/>
    <s v="Not Required"/>
    <m/>
    <m/>
    <m/>
    <m/>
    <m/>
    <m/>
    <m/>
    <s v="Complete"/>
    <s v="Codominant Top/Stem"/>
    <m/>
    <m/>
    <m/>
    <m/>
    <m/>
    <m/>
    <m/>
    <m/>
    <m/>
    <m/>
    <m/>
    <m/>
    <m/>
    <m/>
    <m/>
    <m/>
    <m/>
    <m/>
    <m/>
    <m/>
    <m/>
    <m/>
    <m/>
    <m/>
    <m/>
    <m/>
    <m/>
    <m/>
    <m/>
    <m/>
    <m/>
    <m/>
    <m/>
    <s v=" "/>
    <x v="348"/>
    <s v="18:06:00"/>
    <n v="44200"/>
    <s v="18:14:00"/>
    <s v="FAS"/>
    <s v="N"/>
    <s v="N"/>
    <n v="1204168"/>
    <s v="21-0004926"/>
    <m/>
    <s v="T005159839, T005159824"/>
    <n v="120257102"/>
    <m/>
    <m/>
    <s v="PG&amp;E_04_IGNITION_20210104_1.jpg"/>
    <s v=" "/>
    <x v="1"/>
    <x v="0"/>
    <s v="Y"/>
    <s v="Y"/>
    <s v="N"/>
    <s v="On January 4, 2021 at 1848 hours, a PG&amp;E Troubleman patrolled the Higgins 1104 12kV Distribution Circuit number 152691104, in the Tier 2 State Responsibility area of 10541 Little Hollow Lane in Grass Valley, CA 95949. He observed one phase 250' of 4 ACSR primary overhead conductor broken on the ground, one dead-end bell and shoe, a damaged jumper, and a fire. Initial analysis indicates one stem of a codominant stem living 60' black oak tree with a 28&quot; DBH was broken off by a nearby falling tree. The stem fell into and struck the conductor, which resulted in a line to ground fault, an ignition, and a 15' section of a damaged wood and wire fence. All trees involved were healthy and without defect. The tree was 50' from the conductors and it was last inspected on June 22, 2020. Cal Fire responded to and extinguished the fire in the sparsely populated mixed forest with 1&quot; tall forbs and grasses with a covering of fallen oak leaves. The 300-minute unplanned outage affected 75 customers. All the repairs were completed and the line was returned to service on January 5, 2021. This information is preliminary."/>
    <s v="PG&amp;E"/>
    <s v="Vegetation"/>
    <m/>
    <s v="D"/>
    <s v="D"/>
    <s v="&lt;0.25"/>
    <s v="Scorch marks 30ft long by 1&quot; wide"/>
    <m/>
    <m/>
    <m/>
    <m/>
    <s v="Vegetation"/>
    <s v="Contact from object"/>
    <s v="Veg. contact"/>
    <s v="Y"/>
    <s v="Overhead"/>
    <x v="0"/>
    <s v="Conductor - Primary"/>
    <s v="Conductor, Bell, Shoe, Jumper"/>
    <n v="100014857"/>
    <s v=" "/>
    <x v="1"/>
    <n v="39.124226999999998"/>
    <n v="-121.066468"/>
    <s v="Nevada"/>
    <s v="HIGGINS 1104"/>
    <n v="12000"/>
    <m/>
    <x v="0"/>
    <s v="Cal Fire"/>
    <s v="Conifer Forest"/>
    <m/>
    <m/>
    <s v="N"/>
    <m/>
    <m/>
    <n v="330"/>
    <m/>
    <s v="N"/>
    <s v="N"/>
    <m/>
    <m/>
    <s v="2021-01-05"/>
    <n v="39.124436899999999"/>
    <n v="-121.0657799"/>
    <n v="44202"/>
    <s v="RootsFail"/>
    <s v="R2 black oak uprooted in high winds and heavy rain on 1/4/2021 and came to rest against a second R2 black oak, as reported by neighbor (exact time unknown). Supporting oak failed at 18:04 on 1/4/21, bringing both oaks down. Neither of these trees had strike potential, but on the way down, they struck a 2x stem black oak, breaking one stem off at approximately 10ft height. This third tree (28&quot;DBH, 2x Stem, 60ft height, 50 ft from line)struck line, causing the incident."/>
    <s v="OAKK"/>
    <n v="80"/>
    <n v="17"/>
    <n v="85"/>
    <s v="Slight"/>
    <s v="None"/>
    <s v="N"/>
    <n v="1"/>
    <m/>
    <s v="Hillside"/>
    <s v="A"/>
    <s v="CrossArm"/>
    <s v="BareWire"/>
    <m/>
    <s v="  "/>
    <s v="SIERRA"/>
    <s v="GRASS VALLEY 01"/>
    <s v="18:19"/>
    <n v="44200"/>
    <n v="1204168"/>
    <s v="T005159839"/>
    <s v="UNKNOWN"/>
    <s v="10541 LITTLE HOLLOW LN"/>
    <s v="GRASS VALLEY"/>
    <n v="39.12332"/>
    <n v="-121.06153999999999"/>
    <s v="T2TMKC0"/>
    <s v="CROOKS, MICHAEL"/>
    <n v="152691104"/>
    <s v="20210104 20:55"/>
    <n v="9002"/>
    <m/>
    <s v="ONE PHASE ON GROUND"/>
    <s v="Y"/>
    <m/>
    <m/>
    <m/>
    <n v="39.124226999999998"/>
    <n v="-121.066468"/>
    <m/>
    <s v="CAL FIRE"/>
    <m/>
    <s v="N"/>
    <s v="Y"/>
    <m/>
    <s v="Storm Rain"/>
    <m/>
    <s v="Private Land"/>
    <m/>
    <s v="Breezy"/>
    <m/>
    <s v="Vegetation"/>
    <m/>
    <s v="&lt; 1 meter"/>
    <m/>
    <s v="Cal Fire"/>
    <m/>
    <s v="Overhead"/>
    <m/>
    <s v="N"/>
    <m/>
    <m/>
    <m/>
    <s v="TREE-FELL INTO LINE"/>
    <s v="CONDUCTOR, OVERHEAD"/>
    <s v="N"/>
    <s v="  "/>
    <s v="Unplanned"/>
    <s v="Sierra"/>
    <s v="Nevada"/>
    <s v="152691104, HIGGINS-1104"/>
    <s v="21-0004926"/>
    <s v="Unplanned"/>
    <s v="Clear;32-90F"/>
    <s v="75"/>
    <n v="22305"/>
    <s v="NO"/>
    <s v="Line to Ground"/>
    <s v="Sustained"/>
    <s v="No"/>
    <s v="34485"/>
    <s v="OH"/>
    <s v="Fuse"/>
    <n v="1204168"/>
    <s v="Conductor, Overhead, Broken"/>
    <m/>
    <s v="01/04/21 19:47"/>
    <m/>
    <s v="ES LAWRENCE WAY AT ALICE WAY"/>
    <s v="10541 LITTLE HOLLOW LN"/>
    <m/>
    <m/>
    <m/>
    <s v="No"/>
    <s v="Vegetation, Tree - branch fell on line"/>
    <m/>
    <s v="No"/>
    <m/>
    <m/>
    <s v="JULU"/>
    <s v="Distribution Circuit"/>
    <s v="SLBZ"/>
    <s v="01/04/21 18:04"/>
    <s v="Not Required"/>
    <s v="01/05/21 00:10"/>
    <m/>
    <s v="No"/>
    <n v="1590821"/>
    <s v="21-0004926"/>
    <m/>
    <m/>
    <m/>
    <m/>
    <m/>
  </r>
  <r>
    <n v="3"/>
    <s v="KRJ7"/>
    <s v="3 - QC Complete"/>
    <n v="44291"/>
    <n v="44617"/>
    <s v="Pole top burnt down to the buck arm and appears the ignition was caused by tracking due to rain. The fire was limited to PG&amp;E assets."/>
    <s v="\\fxshare-nas05\quotashare-fs01\ESA\5 - Ignition Tracking\2021_Ignition_QC_Folders\20210104_1204096_21-0004918_nan_T005159755"/>
    <s v=" "/>
    <m/>
    <m/>
    <m/>
    <m/>
    <m/>
    <s v="Not In Scope"/>
    <m/>
    <m/>
    <m/>
    <m/>
    <m/>
    <m/>
    <m/>
    <m/>
    <m/>
    <m/>
    <m/>
    <m/>
    <m/>
    <m/>
    <m/>
    <m/>
    <m/>
    <m/>
    <m/>
    <m/>
    <m/>
    <m/>
    <m/>
    <m/>
    <m/>
    <m/>
    <m/>
    <m/>
    <m/>
    <m/>
    <m/>
    <m/>
    <m/>
    <m/>
    <m/>
    <m/>
    <m/>
    <m/>
    <m/>
    <m/>
    <m/>
    <m/>
    <m/>
    <m/>
    <m/>
    <m/>
    <s v=" "/>
    <x v="348"/>
    <s v="16:46:00"/>
    <n v="44200"/>
    <s v="16:39:00"/>
    <s v="FAS"/>
    <s v="N"/>
    <s v="N"/>
    <n v="1204096"/>
    <s v="21-0004918"/>
    <m/>
    <s v="T005159755, T005159772, T005159756, T005159750"/>
    <n v="120257163"/>
    <m/>
    <m/>
    <m/>
    <s v=" "/>
    <x v="0"/>
    <x v="0"/>
    <s v="N"/>
    <s v="N"/>
    <s v="N"/>
    <s v="On January 4, 2021 at 1642 hours, a PG&amp;E Troubleman was dispatched to the Grand Island 2227 21kV Distribution Circuit near Shutter Island Road, Courtland in response to a pole fire. Initial analysis indicates tracking caused the ignition. Light rain mixed with contaminated insulators resulted in a pole top fire. The ensuing fire was contained to the structure and was self-extinguished. PG&amp;E Crew installed pole top extension on January 5, 2021."/>
    <s v="PG&amp;E"/>
    <s v="Other"/>
    <s v="Pole "/>
    <s v="D"/>
    <s v="D"/>
    <s v="Structure-PG&amp;E only"/>
    <m/>
    <m/>
    <m/>
    <m/>
    <m/>
    <s v="Contamination"/>
    <s v="Contamination"/>
    <s v="Tracking"/>
    <s v="N"/>
    <s v="Overhead"/>
    <x v="0"/>
    <s v="Insulator"/>
    <s v="Crossarm, Insulators, Tie Wire, Conductor - Primary"/>
    <n v="101583568"/>
    <s v=" "/>
    <x v="0"/>
    <n v="38.288239816999997"/>
    <n v="-121.5862752041"/>
    <s v="Sacramento"/>
    <s v="GRAND ISLAND 2227"/>
    <n v="21000"/>
    <m/>
    <x v="0"/>
    <s v="Self Extinguished"/>
    <s v="Agriculture"/>
    <m/>
    <m/>
    <s v="N"/>
    <m/>
    <m/>
    <m/>
    <m/>
    <s v="N"/>
    <s v="N"/>
    <m/>
    <m/>
    <s v="2021-01-05"/>
    <m/>
    <m/>
    <m/>
    <m/>
    <m/>
    <m/>
    <m/>
    <m/>
    <m/>
    <m/>
    <m/>
    <m/>
    <m/>
    <m/>
    <m/>
    <m/>
    <m/>
    <m/>
    <m/>
    <s v="  "/>
    <s v="SACRAMENTO"/>
    <s v="VACAVILLE 05"/>
    <s v="16:46"/>
    <n v="44200"/>
    <n v="1204096"/>
    <s v="T005159755"/>
    <n v="15031"/>
    <s v="SUTTER ISLAND RD"/>
    <s v="COURTLAND"/>
    <n v="38.231499999999997"/>
    <n v="-121.59079"/>
    <s v="S4TEBW2"/>
    <s v="WHITE, ERIC"/>
    <n v="6246"/>
    <s v="20210104 21:18"/>
    <n v="9002"/>
    <m/>
    <s v="POLE TOP BURNT DOWN TO THE BUCK ARM. APPEARS POLE FIRE STARED FROM TRACKING BECAUSE OF RAIN."/>
    <s v="Y"/>
    <n v="2"/>
    <s v="\\fxshare-nas05\quotashare-fs01\ESA\5 - Ignition Tracking\Fire_Tab_Attachment_Files"/>
    <s v="38.2882317,-121.5840583,1.900000,3D"/>
    <m/>
    <m/>
    <m/>
    <m/>
    <m/>
    <s v="N"/>
    <s v="Y"/>
    <m/>
    <s v="Rain"/>
    <m/>
    <s v="PG&amp;E Only"/>
    <m/>
    <s v="Calm"/>
    <m/>
    <s v="PG&amp;E Equipment"/>
    <m/>
    <s v="Structure Only"/>
    <m/>
    <s v="Self Extinguished"/>
    <m/>
    <s v="Overhead"/>
    <m/>
    <s v="N"/>
    <m/>
    <m/>
    <m/>
    <s v="FIRE, POLE"/>
    <s v="POLE-WOOD"/>
    <s v="N"/>
    <s v="  "/>
    <s v="Unplanned"/>
    <s v="Sacramento"/>
    <s v="Solano"/>
    <s v="062462227, GRAND ISLAND-2227"/>
    <s v="21-0004918"/>
    <s v="Unplanned"/>
    <s v="Clear;32-90 F"/>
    <s v="1128"/>
    <s v="205590"/>
    <s v="YES"/>
    <s v="Multi-Fault"/>
    <s v="Sustained"/>
    <s v="No"/>
    <s v="2227/2"/>
    <s v="OH"/>
    <s v="Circuit Breaker"/>
    <s v="1204096"/>
    <s v="Pole-Wood, Burned/flashed"/>
    <s v="A, B, GRD, CURRENT, OTHER"/>
    <s v="01/04/21 20:04"/>
    <m/>
    <s v="GRAND ISLAND SUB"/>
    <s v="POLE FIRE AT SAP:101583568"/>
    <s v="LR 40136 OPEN|SW 12041 CLOSE|FUS 323033 OPEN|SW 4453 OPEN|FUS 79727 OPEN|FUS 4161 OPEN|FUS 47477 OPEN|SW 8849 CLOSE|SW 5645 OPEN"/>
    <m/>
    <m/>
    <s v="No"/>
    <s v="Equipment Failure/Involved, Fire, pole"/>
    <m/>
    <s v="No"/>
    <s v="3"/>
    <s v="333"/>
    <s v="NPG3"/>
    <s v="Distribution Circuit"/>
    <s v="SLBZ"/>
    <s v="01/04/21 16:39"/>
    <m/>
    <s v="01/05/21 05:26"/>
    <m/>
    <s v="No"/>
    <s v="1590815"/>
    <s v="21-0004918"/>
    <m/>
    <m/>
    <m/>
    <m/>
    <m/>
  </r>
  <r>
    <n v="2"/>
    <s v="S7RM"/>
    <s v="3 - QC Complete"/>
    <n v="44294"/>
    <n v="44617"/>
    <s v="The igniton was limited to PG&amp;E assets and looks to be attributable to tracking due to light rain mixed with contaminated insulator. The responding troubleman confirmed the ignition was limited to the pole and was likely caused by tracking from the insulator. "/>
    <s v="\\fxshare-nas05\quotashare-fs01\ESA\5 - Ignition Tracking\2021_Ignition_QC_Folders\20210104_1202902_21-0004509_nan_T005158878"/>
    <s v=" "/>
    <m/>
    <m/>
    <m/>
    <m/>
    <m/>
    <s v="Not In Scope"/>
    <m/>
    <m/>
    <m/>
    <m/>
    <m/>
    <m/>
    <m/>
    <m/>
    <m/>
    <m/>
    <m/>
    <m/>
    <m/>
    <m/>
    <m/>
    <m/>
    <m/>
    <m/>
    <m/>
    <m/>
    <m/>
    <m/>
    <m/>
    <m/>
    <m/>
    <m/>
    <m/>
    <m/>
    <m/>
    <m/>
    <m/>
    <m/>
    <m/>
    <m/>
    <m/>
    <m/>
    <m/>
    <m/>
    <m/>
    <m/>
    <m/>
    <m/>
    <m/>
    <m/>
    <m/>
    <m/>
    <s v=" "/>
    <x v="348"/>
    <s v="04:27:00"/>
    <n v="44200"/>
    <s v="04:44:00"/>
    <s v="FAS"/>
    <s v="N"/>
    <s v="N"/>
    <n v="1202902"/>
    <s v="21-0004509"/>
    <m/>
    <s v="T005158878"/>
    <n v="120252632"/>
    <m/>
    <m/>
    <m/>
    <s v=" "/>
    <x v="0"/>
    <x v="0"/>
    <s v="N"/>
    <s v="N"/>
    <s v="N"/>
    <s v="On January 4th, 2021 at  04:27 hours, a PG &amp;E troubleman was dispatched to the Marysville 1104 12KV distribution circuit near Blue and Yuba Streets  in the City of Marysville for reports of pole fire.  Initial analysis indicates that tracking due to a light rain mixed with a contaiminated insulator resulted in an ignition.  The responding troubleman confirmed that the ignition was limited to PG &amp; E assets, was less than 1 linear meter and was extinguished by the troubleman.  The Troubleman replaced the pole, crossarm and transformer on 1/4/2021 to mitigate future reoccurances of this type of incident.  All information is preliminary.  "/>
    <s v="PG&amp;E"/>
    <s v="Other"/>
    <s v="Pole "/>
    <s v="D"/>
    <s v="D"/>
    <s v="&lt;3 meters of linear travel"/>
    <s v="POLE TOP ONLY"/>
    <m/>
    <m/>
    <m/>
    <m/>
    <s v="Contamination"/>
    <s v="Contamination"/>
    <s v="Tracking"/>
    <s v="N"/>
    <s v="Overhead"/>
    <x v="2"/>
    <s v="Insulator"/>
    <s v="pole, crossarm, transformer"/>
    <n v="152011104"/>
    <s v=" "/>
    <x v="0"/>
    <n v="39.147275"/>
    <n v="-121.583935"/>
    <s v="Yuba"/>
    <s v="MARYSVILLE 1104"/>
    <n v="12000"/>
    <m/>
    <x v="0"/>
    <s v="Employee"/>
    <s v="Urban"/>
    <m/>
    <m/>
    <s v="N"/>
    <m/>
    <m/>
    <m/>
    <m/>
    <s v="N"/>
    <s v="N"/>
    <m/>
    <m/>
    <s v="2021-01-05"/>
    <m/>
    <m/>
    <m/>
    <m/>
    <m/>
    <m/>
    <m/>
    <m/>
    <m/>
    <m/>
    <m/>
    <m/>
    <m/>
    <m/>
    <m/>
    <m/>
    <m/>
    <m/>
    <m/>
    <s v="  "/>
    <s v="SIERRA"/>
    <s v="MARYSVILLE 01"/>
    <s v="04:27"/>
    <n v="44200"/>
    <n v="1202902"/>
    <s v="T005158878"/>
    <n v="103"/>
    <s v="E 12TH ST"/>
    <s v="MARYSVILLE"/>
    <n v="39.140090000000001"/>
    <n v="-121.58404"/>
    <s v="T3TDJLU"/>
    <s v="LAFFOND, DAN"/>
    <n v="15201"/>
    <s v="20210104 06:59"/>
    <n v="9110"/>
    <m/>
    <s v="POLE TOP CAUGHT FIRE AND LAYED ARM OVER ON TO OPEN DELTA BANK."/>
    <s v="Y"/>
    <m/>
    <m/>
    <s v="39.1472750,-121.5839350,13.300000,3D"/>
    <m/>
    <m/>
    <m/>
    <m/>
    <m/>
    <s v="N"/>
    <s v="Y"/>
    <m/>
    <s v="Rain"/>
    <m/>
    <s v="PG&amp;E Only"/>
    <m/>
    <s v="Light"/>
    <m/>
    <s v="Unknown"/>
    <m/>
    <s v="Other (Comments)"/>
    <s v="POLE TOP ONLY"/>
    <s v="Employee"/>
    <m/>
    <s v="Overhead"/>
    <m/>
    <s v="N"/>
    <m/>
    <m/>
    <m/>
    <s v="FIRE, POLE"/>
    <s v="POLE-WOOD"/>
    <s v="N"/>
    <s v="  "/>
    <s v="Unplanned"/>
    <s v="Sacramento"/>
    <s v="Marysville"/>
    <s v="152011104, MARYSVILLE-1104"/>
    <s v="21-0004509"/>
    <s v="Unplanned"/>
    <s v="Clear;32-90F"/>
    <s v="721"/>
    <s v="22627"/>
    <s v="YES"/>
    <s v="Force Out"/>
    <s v="Sustained"/>
    <s v="No"/>
    <s v="1104/2"/>
    <s v="OH"/>
    <s v="Circuit Breaker"/>
    <s v="1202902"/>
    <s v="Pole-Wood, Burned/flashed"/>
    <m/>
    <m/>
    <m/>
    <s v="MARYSVILLE SUB"/>
    <s v="1/P/N/OF 6847"/>
    <m/>
    <s v="POLE FIRE"/>
    <m/>
    <s v="No"/>
    <s v="Equipment Failure/Involved, Fire, pole"/>
    <m/>
    <s v="No"/>
    <s v="1"/>
    <s v="33"/>
    <s v="SLBZ"/>
    <s v="Distribution Circuit"/>
    <s v="LTF2"/>
    <s v="01/04/21 04:44"/>
    <m/>
    <m/>
    <m/>
    <s v="No"/>
    <s v="1590581"/>
    <s v="21-0004509"/>
    <m/>
    <m/>
    <m/>
    <m/>
    <m/>
  </r>
  <r>
    <n v="226"/>
    <s v="S7RM"/>
    <s v="3 - QC Complete"/>
    <n v="44306"/>
    <n v="44617"/>
    <s v="PIECE OF POLE BROKEN AND BURNT LAYING IN YARD."/>
    <s v="\\fxshare-nas05\quotashare-fs01\ESA\5 - Ignition Tracking\2021_Ignition_QC_Folders\20210103_1202794_21-000445_nan_T005158756"/>
    <s v=" "/>
    <m/>
    <m/>
    <m/>
    <m/>
    <m/>
    <s v="Not In Scope"/>
    <m/>
    <m/>
    <m/>
    <m/>
    <m/>
    <m/>
    <m/>
    <m/>
    <m/>
    <m/>
    <m/>
    <m/>
    <m/>
    <m/>
    <m/>
    <m/>
    <m/>
    <m/>
    <m/>
    <m/>
    <m/>
    <m/>
    <m/>
    <m/>
    <m/>
    <m/>
    <m/>
    <m/>
    <m/>
    <m/>
    <m/>
    <m/>
    <m/>
    <m/>
    <m/>
    <m/>
    <m/>
    <m/>
    <m/>
    <m/>
    <m/>
    <m/>
    <m/>
    <m/>
    <m/>
    <m/>
    <s v=" "/>
    <x v="349"/>
    <s v="13:35:00"/>
    <n v="44199"/>
    <s v="13:35:00"/>
    <s v="FAS"/>
    <s v="Y"/>
    <s v="N"/>
    <n v="1202794"/>
    <s v=" 21-000445"/>
    <m/>
    <s v="T005158756"/>
    <n v="120252245"/>
    <m/>
    <m/>
    <m/>
    <s v=" "/>
    <x v="0"/>
    <x v="0"/>
    <s v="N"/>
    <s v="N"/>
    <s v="N"/>
    <s v="On January 3rd, 2021 at 13: 37 hrs. a PG &amp; E Troubleman was dispatched to the California 1114 12KV Distribution circuit near Backer Ave. in the City of Fresno in response to a report of a piece of a power pole broken and burnt laying in the yard.  According to the responding  Troubleman, there was no evidence of ignition or fire anywhere else, the cause of the ignition was unknown,  the fire was confined to one small piece of the crossarm which was laying in the back yard at 359 Backer Ave. and it was unclear who supressed the fire.  The troubleman replaced the crossarm and conductor on 1/03/2021 and the outage was restored on 1/3/2021 at 19:04  hours.  "/>
    <s v="PG&amp;E"/>
    <s v="Other"/>
    <s v="crossarm"/>
    <s v="D"/>
    <s v="D"/>
    <s v="&lt;0.25"/>
    <m/>
    <m/>
    <m/>
    <m/>
    <m/>
    <s v="Equipment - PG&amp;E"/>
    <s v="All types of equipment / facility failure"/>
    <s v="Crossarm failure"/>
    <s v="Y"/>
    <s v="Overhead"/>
    <x v="0"/>
    <s v="Insulator"/>
    <s v="Crossarm, Insulators, Tie Wire, Conductor - Primary"/>
    <n v="100848507"/>
    <s v=" "/>
    <x v="0"/>
    <n v="36.739943926999999"/>
    <n v="-119.74319826609999"/>
    <s v="Fresno"/>
    <s v="CALIFORNIA AVE-1114"/>
    <n v="12000"/>
    <m/>
    <x v="0"/>
    <s v="Self Extinguished"/>
    <s v="Urban"/>
    <m/>
    <m/>
    <s v="N"/>
    <m/>
    <m/>
    <m/>
    <m/>
    <s v="N"/>
    <s v="N"/>
    <m/>
    <m/>
    <s v="2021-03-16"/>
    <m/>
    <m/>
    <m/>
    <m/>
    <m/>
    <m/>
    <m/>
    <m/>
    <m/>
    <m/>
    <m/>
    <m/>
    <m/>
    <m/>
    <m/>
    <m/>
    <m/>
    <m/>
    <m/>
    <s v="  "/>
    <m/>
    <m/>
    <s v="13:35:00"/>
    <n v="44199"/>
    <n v="1202794"/>
    <s v="T005158756"/>
    <n v="359"/>
    <s v="359 Backer Ave"/>
    <s v="Fresno"/>
    <n v="36.739440000000002"/>
    <n v="-119.74321"/>
    <s v="F4TJEAN"/>
    <m/>
    <m/>
    <m/>
    <m/>
    <m/>
    <s v="crossarm failure"/>
    <m/>
    <m/>
    <m/>
    <s v="36.7394393, -119.7431983"/>
    <n v="36.739439300000001"/>
    <n v="-119.7431983"/>
    <m/>
    <m/>
    <m/>
    <s v="N"/>
    <s v="N"/>
    <m/>
    <m/>
    <m/>
    <s v="PG &amp; E Only"/>
    <m/>
    <m/>
    <m/>
    <s v="Unknown"/>
    <m/>
    <s v="Unknown"/>
    <m/>
    <s v="Unknown"/>
    <s v="Unknown"/>
    <s v="Overhead"/>
    <m/>
    <m/>
    <m/>
    <m/>
    <m/>
    <m/>
    <s v="CROSSARM, WOOD"/>
    <m/>
    <s v="  "/>
    <m/>
    <m/>
    <m/>
    <m/>
    <m/>
    <m/>
    <m/>
    <m/>
    <m/>
    <m/>
    <m/>
    <m/>
    <m/>
    <m/>
    <m/>
    <m/>
    <m/>
    <m/>
    <m/>
    <m/>
    <m/>
    <m/>
    <m/>
    <m/>
    <m/>
    <m/>
    <m/>
    <m/>
    <m/>
    <m/>
    <m/>
    <m/>
    <m/>
    <m/>
    <m/>
    <m/>
    <m/>
    <m/>
    <m/>
    <m/>
    <m/>
    <m/>
    <m/>
    <m/>
    <m/>
    <m/>
    <m/>
  </r>
  <r>
    <n v="238"/>
    <s v="B1HE"/>
    <s v="3 - QC Complete"/>
    <n v="44314"/>
    <n v="44617"/>
    <s v=" FD ENROUTE WIRE DOWN AND POLE ON FIRE; cause: overhead - insulator burned/flashed; CREW TO REPLACE BURNT XARM, NO OUTAGE, WIRE FLOATING, COX WAS ONSITE"/>
    <s v="\\fxshare-nas05\quotashare-fs01\ESA\5 - Ignition Tracking\2021_Ignition_QC_Folders\20210102_nan_nan_nan_T005158423"/>
    <s v=" "/>
    <m/>
    <s v="B1HE"/>
    <s v="updated create time, lat long"/>
    <n v="44314"/>
    <m/>
    <s v="Not In Scope"/>
    <m/>
    <m/>
    <m/>
    <m/>
    <m/>
    <m/>
    <m/>
    <m/>
    <m/>
    <m/>
    <m/>
    <m/>
    <m/>
    <m/>
    <m/>
    <m/>
    <m/>
    <m/>
    <m/>
    <m/>
    <m/>
    <m/>
    <m/>
    <m/>
    <m/>
    <m/>
    <m/>
    <m/>
    <m/>
    <m/>
    <m/>
    <m/>
    <m/>
    <m/>
    <m/>
    <m/>
    <m/>
    <m/>
    <m/>
    <m/>
    <m/>
    <m/>
    <m/>
    <m/>
    <m/>
    <m/>
    <s v=" "/>
    <x v="350"/>
    <s v="13:07:00"/>
    <m/>
    <m/>
    <s v="FAS"/>
    <s v="Y"/>
    <s v="N"/>
    <m/>
    <m/>
    <m/>
    <s v="T005158423"/>
    <n v="120251502"/>
    <n v="119805032"/>
    <m/>
    <m/>
    <s v=" "/>
    <x v="0"/>
    <x v="0"/>
    <s v="N"/>
    <s v="N"/>
    <s v="N"/>
    <s v="On January 2nd, 2021 at 1307 hours, a PG&amp;E Troubleman was dispatched to the Molino 1104 12 kv Distribution Circuit on Blucher Valley Rd, South of Kennedy Rd, Sebastopol in response to a Wire Down Outage tag. Initial analysis indicates a crossarm had burned at the insulator creating a floating conductor. The ensuing fire was isolated to the crossarm and caused no further damage to any other equipment and caused no outage. A PG&amp;E crew was dispatched to repair the damaged crossarm. There was a previous EC notification 119805032 9/23/2020 to remove tree bark that had built up on the tree wire."/>
    <s v="PG&amp;E"/>
    <s v="Other"/>
    <s v="crossarm"/>
    <s v="D"/>
    <s v="D"/>
    <s v="Structure-PG&amp;E only"/>
    <m/>
    <m/>
    <m/>
    <m/>
    <m/>
    <s v="Equipment - PG&amp;E"/>
    <s v="All types of equipment / facility failure"/>
    <s v="Insulator failure"/>
    <s v="Y"/>
    <s v="Overhead"/>
    <x v="0"/>
    <s v="Conductor - Primary"/>
    <s v="Crossarm"/>
    <n v="101989513"/>
    <s v=" "/>
    <x v="0"/>
    <n v="38.361026788499998"/>
    <n v="-122.8349428679"/>
    <s v="Sonoma"/>
    <s v="MOLINO 1104 "/>
    <n v="12000"/>
    <m/>
    <x v="0"/>
    <m/>
    <s v="Hardwood Forest"/>
    <m/>
    <m/>
    <s v="N"/>
    <m/>
    <m/>
    <m/>
    <m/>
    <s v="N"/>
    <s v="N"/>
    <m/>
    <m/>
    <s v="2021-03-16"/>
    <m/>
    <m/>
    <m/>
    <m/>
    <m/>
    <m/>
    <m/>
    <m/>
    <m/>
    <m/>
    <m/>
    <m/>
    <m/>
    <m/>
    <m/>
    <m/>
    <m/>
    <m/>
    <m/>
    <s v="  "/>
    <s v="SONOMA"/>
    <s v="SANTA ROSA"/>
    <m/>
    <m/>
    <m/>
    <m/>
    <m/>
    <m/>
    <m/>
    <m/>
    <m/>
    <m/>
    <m/>
    <m/>
    <m/>
    <m/>
    <m/>
    <m/>
    <m/>
    <m/>
    <m/>
    <m/>
    <m/>
    <m/>
    <m/>
    <m/>
    <m/>
    <m/>
    <m/>
    <m/>
    <m/>
    <m/>
    <m/>
    <m/>
    <m/>
    <m/>
    <m/>
    <m/>
    <m/>
    <m/>
    <m/>
    <m/>
    <m/>
    <m/>
    <m/>
    <m/>
    <m/>
    <m/>
    <m/>
    <m/>
    <m/>
    <s v="  "/>
    <m/>
    <m/>
    <m/>
    <m/>
    <m/>
    <m/>
    <m/>
    <m/>
    <m/>
    <m/>
    <m/>
    <m/>
    <m/>
    <m/>
    <m/>
    <m/>
    <m/>
    <m/>
    <m/>
    <m/>
    <m/>
    <m/>
    <m/>
    <m/>
    <m/>
    <m/>
    <m/>
    <m/>
    <m/>
    <m/>
    <m/>
    <m/>
    <m/>
    <m/>
    <m/>
    <m/>
    <m/>
    <m/>
    <m/>
    <m/>
    <m/>
    <m/>
    <m/>
    <m/>
    <m/>
    <m/>
    <m/>
  </r>
  <r>
    <n v="219"/>
    <s v="B1HE"/>
    <s v="3 - QC Complete"/>
    <n v="44309"/>
    <n v="44617"/>
    <s v="POLE SMOLDERIN/ONFIRE. PLEASE MAKE SAFE ASAP. FD ONSITE/STANDING BY;  fire on pole out at this time will have m&amp;c chk on monday "/>
    <s v="\\fxshare-nas05\quotashare-fs01\ESA\5 - Ignition Tracking\2021_Ignition_QC_Folders\20210102_nan_nan_nan_T005158604"/>
    <s v=" "/>
    <m/>
    <s v="B1HE"/>
    <s v="Updated create time"/>
    <n v="44309"/>
    <m/>
    <s v="Not In Scope"/>
    <m/>
    <m/>
    <m/>
    <m/>
    <m/>
    <m/>
    <m/>
    <m/>
    <m/>
    <m/>
    <m/>
    <m/>
    <m/>
    <m/>
    <m/>
    <m/>
    <m/>
    <m/>
    <m/>
    <m/>
    <m/>
    <m/>
    <m/>
    <m/>
    <m/>
    <m/>
    <m/>
    <m/>
    <m/>
    <m/>
    <m/>
    <m/>
    <m/>
    <m/>
    <m/>
    <m/>
    <m/>
    <m/>
    <m/>
    <m/>
    <m/>
    <m/>
    <m/>
    <m/>
    <m/>
    <m/>
    <s v=" "/>
    <x v="350"/>
    <s v="22:19:00"/>
    <m/>
    <m/>
    <s v="FAS"/>
    <s v="Y"/>
    <s v="N"/>
    <m/>
    <m/>
    <m/>
    <s v="T005158604"/>
    <m/>
    <m/>
    <m/>
    <m/>
    <s v=" "/>
    <x v="0"/>
    <x v="0"/>
    <s v="N"/>
    <s v="N"/>
    <s v="N"/>
    <s v="On January 1st, 2021 at 2219 hours, a PG&amp;E Troubleman was dispatched to the Manteca 1707 17 kv Distribution Circuit on Moffat Blvd near South Garfield Ave, Manteca in response to an Arcing wire tag. Initial analysis indicates pole 102092736 was smoldering due to unknown cause. The ensuing damage was isolated to just pole and was self-extinguished with no other damage to any other equipment. The Tman made safe and was going to report the damage to the PG&amp;E Maintenance crew the following Monday."/>
    <s v="PG&amp;E"/>
    <s v="Other"/>
    <s v="Pole"/>
    <s v="D"/>
    <s v="D"/>
    <s v="Structure-PG&amp;E only"/>
    <m/>
    <m/>
    <m/>
    <m/>
    <m/>
    <s v="Equipment - PG&amp;E"/>
    <s v="All types of equipment / facility failure"/>
    <s v="Equipment failure - Other"/>
    <s v="Y"/>
    <s v="Overhead"/>
    <x v="0"/>
    <s v="Pole"/>
    <s v="Pole"/>
    <n v="102092736"/>
    <s v=" "/>
    <x v="0"/>
    <n v="37.791748451099998"/>
    <n v="-121.20975649410001"/>
    <s v="San Joaquin"/>
    <s v="MANTECA 1707 "/>
    <n v="17000"/>
    <m/>
    <x v="0"/>
    <m/>
    <s v="Urban"/>
    <m/>
    <m/>
    <s v="N"/>
    <m/>
    <m/>
    <m/>
    <m/>
    <s v="N"/>
    <s v="N"/>
    <m/>
    <m/>
    <s v="2021-03-16"/>
    <m/>
    <m/>
    <m/>
    <m/>
    <m/>
    <m/>
    <m/>
    <m/>
    <m/>
    <m/>
    <m/>
    <m/>
    <m/>
    <m/>
    <m/>
    <m/>
    <m/>
    <m/>
    <m/>
    <s v="  "/>
    <m/>
    <m/>
    <m/>
    <m/>
    <m/>
    <m/>
    <m/>
    <m/>
    <m/>
    <m/>
    <m/>
    <m/>
    <m/>
    <m/>
    <m/>
    <m/>
    <m/>
    <m/>
    <m/>
    <m/>
    <m/>
    <m/>
    <m/>
    <m/>
    <m/>
    <m/>
    <m/>
    <m/>
    <m/>
    <m/>
    <m/>
    <m/>
    <m/>
    <m/>
    <m/>
    <m/>
    <m/>
    <m/>
    <m/>
    <m/>
    <m/>
    <m/>
    <m/>
    <m/>
    <m/>
    <m/>
    <m/>
    <m/>
    <m/>
    <m/>
    <m/>
    <s v="  "/>
    <m/>
    <m/>
    <m/>
    <m/>
    <m/>
    <m/>
    <m/>
    <m/>
    <m/>
    <m/>
    <m/>
    <m/>
    <m/>
    <m/>
    <m/>
    <m/>
    <m/>
    <m/>
    <m/>
    <m/>
    <m/>
    <m/>
    <m/>
    <m/>
    <m/>
    <m/>
    <m/>
    <m/>
    <m/>
    <m/>
    <m/>
    <m/>
    <m/>
    <m/>
    <m/>
    <m/>
    <m/>
    <m/>
    <m/>
    <m/>
    <m/>
    <m/>
    <m/>
    <m/>
    <m/>
    <m/>
    <m/>
  </r>
  <r>
    <n v="1"/>
    <s v="AGFC"/>
    <s v="3 - QC Complete"/>
    <n v="44201"/>
    <n v="44617"/>
    <s v="Structure fire, not attributable to PG&amp;E. Small fire at entrance door, not problem found, PG&amp;E ok."/>
    <s v="\\fxshare-nas05\quotashare-fs01\ESA\5 - Ignition Tracking\2021_Ignition_QC_Folders\20210101_nan_nan_nan_8089761713"/>
    <s v=" "/>
    <m/>
    <m/>
    <m/>
    <m/>
    <m/>
    <s v="Not In Scope"/>
    <m/>
    <m/>
    <m/>
    <m/>
    <m/>
    <m/>
    <m/>
    <m/>
    <m/>
    <m/>
    <m/>
    <m/>
    <m/>
    <m/>
    <m/>
    <m/>
    <m/>
    <m/>
    <m/>
    <m/>
    <m/>
    <m/>
    <m/>
    <m/>
    <m/>
    <m/>
    <m/>
    <m/>
    <m/>
    <m/>
    <m/>
    <m/>
    <m/>
    <m/>
    <m/>
    <m/>
    <m/>
    <m/>
    <m/>
    <m/>
    <m/>
    <m/>
    <m/>
    <m/>
    <m/>
    <m/>
    <s v=" "/>
    <x v="351"/>
    <s v="03:58:00"/>
    <m/>
    <m/>
    <s v="FAS"/>
    <s v="N"/>
    <s v="N"/>
    <m/>
    <m/>
    <m/>
    <n v="8089761713"/>
    <m/>
    <m/>
    <m/>
    <m/>
    <s v=" "/>
    <x v="0"/>
    <x v="1"/>
    <s v="N"/>
    <s v="N"/>
    <s v="N"/>
    <s v="Structure fire, not attributable to PG&amp;E. Small fire at entrance door, not problem found, PG&amp;E ok."/>
    <s v="Not PG&amp;E"/>
    <s v="Building"/>
    <m/>
    <m/>
    <m/>
    <s v="Structure-only"/>
    <m/>
    <m/>
    <m/>
    <m/>
    <m/>
    <s v="Other Fire: Non-PG&amp;E related"/>
    <m/>
    <m/>
    <m/>
    <s v="Underground"/>
    <x v="1"/>
    <m/>
    <m/>
    <m/>
    <s v=" "/>
    <x v="0"/>
    <n v="37.3333133"/>
    <n v="-121.8900833"/>
    <s v="Santa Clara"/>
    <s v="SAN JOSE B 1113 "/>
    <n v="12000"/>
    <m/>
    <x v="0"/>
    <s v="San Jose FD"/>
    <s v="Urban"/>
    <m/>
    <m/>
    <s v="N"/>
    <m/>
    <m/>
    <m/>
    <m/>
    <s v="N"/>
    <s v="N"/>
    <m/>
    <m/>
    <s v="2021-01-05"/>
    <m/>
    <m/>
    <m/>
    <m/>
    <m/>
    <m/>
    <m/>
    <m/>
    <m/>
    <m/>
    <m/>
    <m/>
    <m/>
    <m/>
    <m/>
    <m/>
    <m/>
    <m/>
    <m/>
    <s v="  "/>
    <s v="SAN JOSE"/>
    <s v="SAN JOSE 08"/>
    <s v="03:58"/>
    <n v="44197"/>
    <m/>
    <n v="8089761713"/>
    <n v="110"/>
    <s v="S MARKET ST"/>
    <s v="SAN JOSE"/>
    <n v="37.333615000000002"/>
    <n v="-121.890503"/>
    <s v="J2TM1CI"/>
    <s v="CAMERON, MIKE"/>
    <n v="82261113"/>
    <s v="20210101 05:02"/>
    <n v="1120"/>
    <m/>
    <s v="small fire at entrance door,  pge ok"/>
    <s v="Y"/>
    <m/>
    <m/>
    <s v="37.3333133,-121.8900833,30.100000,3D"/>
    <m/>
    <m/>
    <m/>
    <s v="S.J.F.D."/>
    <m/>
    <s v="N"/>
    <s v="Y"/>
    <s v="N"/>
    <s v="Clear"/>
    <m/>
    <s v="Structures"/>
    <m/>
    <s v="Calm"/>
    <m/>
    <s v="Unknown"/>
    <m/>
    <s v="Structure Only"/>
    <m/>
    <s v="Fire Dept"/>
    <m/>
    <s v="Underbuild"/>
    <m/>
    <s v="N"/>
    <m/>
    <m/>
    <m/>
    <m/>
    <m/>
    <m/>
    <s v="  "/>
    <m/>
    <m/>
    <m/>
    <m/>
    <m/>
    <m/>
    <m/>
    <m/>
    <m/>
    <m/>
    <m/>
    <m/>
    <m/>
    <m/>
    <m/>
    <m/>
    <m/>
    <m/>
    <m/>
    <m/>
    <m/>
    <m/>
    <m/>
    <m/>
    <m/>
    <m/>
    <m/>
    <m/>
    <m/>
    <m/>
    <m/>
    <m/>
    <m/>
    <m/>
    <m/>
    <m/>
    <m/>
    <m/>
    <m/>
    <m/>
    <m/>
    <m/>
    <m/>
    <m/>
    <m/>
    <m/>
    <m/>
  </r>
  <r>
    <m/>
    <m/>
    <m/>
    <m/>
    <m/>
    <m/>
    <m/>
    <m/>
    <m/>
    <m/>
    <m/>
    <m/>
    <m/>
    <m/>
    <m/>
    <m/>
    <m/>
    <m/>
    <m/>
    <m/>
    <m/>
    <m/>
    <m/>
    <m/>
    <m/>
    <m/>
    <m/>
    <m/>
    <m/>
    <m/>
    <m/>
    <m/>
    <m/>
    <m/>
    <m/>
    <m/>
    <m/>
    <m/>
    <m/>
    <m/>
    <m/>
    <m/>
    <m/>
    <m/>
    <m/>
    <m/>
    <m/>
    <m/>
    <m/>
    <m/>
    <m/>
    <m/>
    <m/>
    <m/>
    <m/>
    <m/>
    <m/>
    <m/>
    <m/>
    <m/>
    <m/>
    <x v="352"/>
    <m/>
    <m/>
    <m/>
    <m/>
    <m/>
    <m/>
    <m/>
    <m/>
    <m/>
    <m/>
    <m/>
    <m/>
    <m/>
    <m/>
    <m/>
    <x v="3"/>
    <x v="3"/>
    <m/>
    <m/>
    <m/>
    <m/>
    <m/>
    <m/>
    <m/>
    <m/>
    <m/>
    <m/>
    <m/>
    <m/>
    <m/>
    <m/>
    <m/>
    <m/>
    <m/>
    <m/>
    <m/>
    <m/>
    <x v="1"/>
    <m/>
    <m/>
    <m/>
    <m/>
    <x v="4"/>
    <m/>
    <m/>
    <m/>
    <m/>
    <m/>
    <m/>
    <x v="2"/>
    <m/>
    <m/>
    <m/>
    <m/>
    <m/>
    <m/>
    <m/>
    <m/>
    <m/>
    <m/>
    <m/>
    <m/>
    <m/>
    <m/>
    <m/>
    <m/>
    <m/>
    <m/>
    <m/>
    <m/>
    <m/>
    <m/>
    <m/>
    <m/>
    <m/>
    <m/>
    <m/>
    <m/>
    <m/>
    <m/>
    <m/>
    <m/>
    <m/>
    <m/>
    <m/>
    <m/>
    <m/>
    <m/>
    <m/>
    <m/>
    <m/>
    <m/>
    <m/>
    <m/>
    <m/>
    <m/>
    <m/>
    <m/>
    <m/>
    <m/>
    <m/>
    <m/>
    <m/>
    <m/>
    <m/>
    <m/>
    <m/>
    <m/>
    <m/>
    <m/>
    <m/>
    <m/>
    <m/>
    <m/>
    <m/>
    <m/>
    <m/>
    <m/>
    <m/>
    <m/>
    <m/>
    <m/>
    <m/>
    <m/>
    <m/>
    <m/>
    <m/>
    <m/>
    <m/>
    <m/>
    <m/>
    <m/>
    <m/>
    <m/>
    <m/>
    <m/>
    <m/>
    <m/>
    <m/>
    <m/>
    <m/>
    <m/>
    <m/>
    <m/>
    <m/>
    <m/>
    <m/>
    <m/>
    <m/>
    <m/>
    <m/>
    <m/>
    <m/>
    <m/>
    <m/>
    <m/>
    <m/>
    <m/>
    <m/>
    <m/>
    <m/>
    <m/>
    <m/>
    <m/>
    <m/>
    <m/>
    <m/>
    <m/>
    <m/>
    <m/>
    <m/>
    <m/>
    <m/>
    <m/>
    <m/>
    <m/>
    <m/>
    <m/>
    <m/>
    <m/>
    <m/>
    <m/>
    <m/>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3.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4.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5.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6.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7.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8.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9.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10.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1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3.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14.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15.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6.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17.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18.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9.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0.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1.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2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3.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4.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55BCA034-E8F5-407E-8B33-2A8AB6BE7A1E}" name="PivotTable8" cacheId="10"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H16:I24" firstHeaderRow="1" firstDataRow="1" firstDataCol="1" rowPageCount="4" colPageCount="1"/>
  <pivotFields count="98">
    <pivotField dataField="1"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axis="axisRow" showAll="0">
      <items count="10">
        <item h="1" x="7"/>
        <item x="2"/>
        <item x="6"/>
        <item x="0"/>
        <item x="1"/>
        <item x="3"/>
        <item x="4"/>
        <item x="5"/>
        <item x="8"/>
        <item t="default"/>
      </items>
    </pivotField>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x="1"/>
        <item h="1" x="2"/>
        <item h="1" x="0"/>
        <item h="1" x="3"/>
        <item t="default"/>
      </items>
    </pivotField>
    <pivotField showAll="0"/>
    <pivotField showAll="0"/>
    <pivotField showAll="0"/>
    <pivotField showAll="0"/>
    <pivotField showAll="0"/>
    <pivotField showAll="0"/>
    <pivotField showAll="0"/>
    <pivotField showAll="0"/>
    <pivotField showAll="0"/>
    <pivotField axis="axisPage" multipleItemSelectionAllowed="1" showAll="0">
      <items count="4">
        <item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9"/>
  </rowFields>
  <rowItems count="8">
    <i>
      <x v="1"/>
    </i>
    <i>
      <x v="2"/>
    </i>
    <i>
      <x v="3"/>
    </i>
    <i>
      <x v="4"/>
    </i>
    <i>
      <x v="5"/>
    </i>
    <i>
      <x v="6"/>
    </i>
    <i>
      <x v="7"/>
    </i>
    <i t="grand">
      <x/>
    </i>
  </rowItems>
  <colItems count="1">
    <i/>
  </colItems>
  <pageFields count="4">
    <pageField fld="4" hier="-1"/>
    <pageField fld="17" hier="-1"/>
    <pageField fld="61" hier="-1"/>
    <pageField fld="51" hier="-1"/>
  </pageFields>
  <dataFields count="1">
    <dataField name="Count of Index No#"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xml><?xml version="1.0" encoding="utf-8"?>
<pivotTableDefinition xmlns="http://schemas.openxmlformats.org/spreadsheetml/2006/main" xmlns:mc="http://schemas.openxmlformats.org/markup-compatibility/2006" xmlns:xr="http://schemas.microsoft.com/office/spreadsheetml/2014/revision" mc:Ignorable="xr" xr:uid="{34632382-99D8-4C22-A256-7BFB014CF261}" name="PivotTable12" cacheId="10"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Q18:R26" firstHeaderRow="1" firstDataRow="1" firstDataCol="1" rowPageCount="6" colPageCount="1"/>
  <pivotFields count="98">
    <pivotField dataField="1"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axis="axisRow" showAll="0">
      <items count="10">
        <item h="1" x="7"/>
        <item x="2"/>
        <item x="6"/>
        <item x="0"/>
        <item x="1"/>
        <item x="3"/>
        <item x="4"/>
        <item x="5"/>
        <item x="8"/>
        <item t="default"/>
      </items>
    </pivotField>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axis="axisPage" multipleItemSelectionAllowed="1" showAll="0">
      <items count="6">
        <item h="1" x="0"/>
        <item h="1" x="3"/>
        <item h="1" x="2"/>
        <item x="1"/>
        <item h="1" x="4"/>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7">
        <item x="3"/>
        <item h="1" x="1"/>
        <item h="1" x="2"/>
        <item h="1" x="5"/>
        <item h="1" x="4"/>
        <item h="1" x="0"/>
        <item t="default"/>
      </items>
    </pivotField>
    <pivotField showAll="0"/>
    <pivotField showAll="0"/>
    <pivotField showAll="0"/>
    <pivotField showAll="0"/>
    <pivotField showAll="0"/>
    <pivotField axis="axisPage" multipleItemSelectionAllowed="1" showAll="0">
      <items count="5">
        <item x="1"/>
        <item h="1" x="2"/>
        <item h="1" x="0"/>
        <item h="1" x="3"/>
        <item t="default"/>
      </items>
    </pivotField>
    <pivotField showAll="0"/>
    <pivotField showAll="0"/>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9"/>
  </rowFields>
  <rowItems count="8">
    <i>
      <x v="1"/>
    </i>
    <i>
      <x v="2"/>
    </i>
    <i>
      <x v="3"/>
    </i>
    <i>
      <x v="4"/>
    </i>
    <i>
      <x v="5"/>
    </i>
    <i>
      <x v="6"/>
    </i>
    <i>
      <x v="7"/>
    </i>
    <i t="grand">
      <x/>
    </i>
  </rowItems>
  <colItems count="1">
    <i/>
  </colItems>
  <pageFields count="6">
    <pageField fld="4" hier="-1"/>
    <pageField fld="17" hier="-1"/>
    <pageField fld="61" hier="-1"/>
    <pageField fld="25" hier="-1"/>
    <pageField fld="51" hier="-1"/>
    <pageField fld="45" hier="-1"/>
  </pageFields>
  <dataFields count="1">
    <dataField name="Count of Index No#"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3.xml><?xml version="1.0" encoding="utf-8"?>
<pivotTableDefinition xmlns="http://schemas.openxmlformats.org/spreadsheetml/2006/main" xmlns:mc="http://schemas.openxmlformats.org/markup-compatibility/2006" xmlns:xr="http://schemas.microsoft.com/office/spreadsheetml/2014/revision" mc:Ignorable="xr" xr:uid="{28940944-47E7-4214-9141-DFCC04A79F93}" name="PivotTable4" cacheId="10"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E16:F24" firstHeaderRow="1" firstDataRow="1" firstDataCol="1" rowPageCount="4" colPageCount="1"/>
  <pivotFields count="98">
    <pivotField dataField="1"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axis="axisRow" showAll="0">
      <items count="10">
        <item h="1" x="7"/>
        <item x="2"/>
        <item x="6"/>
        <item x="0"/>
        <item x="1"/>
        <item x="3"/>
        <item x="4"/>
        <item x="5"/>
        <item x="8"/>
        <item t="default"/>
      </items>
    </pivotField>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axis="axisPage" multipleItemSelectionAllowed="1" showAll="0">
      <items count="6">
        <item h="1" x="0"/>
        <item h="1" x="3"/>
        <item x="2"/>
        <item x="1"/>
        <item h="1" x="4"/>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9"/>
  </rowFields>
  <rowItems count="8">
    <i>
      <x v="1"/>
    </i>
    <i>
      <x v="2"/>
    </i>
    <i>
      <x v="3"/>
    </i>
    <i>
      <x v="4"/>
    </i>
    <i>
      <x v="5"/>
    </i>
    <i>
      <x v="6"/>
    </i>
    <i>
      <x v="7"/>
    </i>
    <i t="grand">
      <x/>
    </i>
  </rowItems>
  <colItems count="1">
    <i/>
  </colItems>
  <pageFields count="4">
    <pageField fld="4" hier="-1"/>
    <pageField fld="17" hier="-1"/>
    <pageField fld="61" hier="-1"/>
    <pageField fld="25" hier="-1"/>
  </pageFields>
  <dataFields count="1">
    <dataField name="Count of Index No#"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4.xml><?xml version="1.0" encoding="utf-8"?>
<pivotTableDefinition xmlns="http://schemas.openxmlformats.org/spreadsheetml/2006/main" xmlns:mc="http://schemas.openxmlformats.org/markup-compatibility/2006" xmlns:xr="http://schemas.microsoft.com/office/spreadsheetml/2014/revision" mc:Ignorable="xr" xr:uid="{816193E5-39ED-4A96-8082-D587B332C4D6}" name="PivotTable5" cacheId="11"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E6:E7" firstHeaderRow="1" firstDataRow="1" firstDataCol="0" rowPageCount="3" colPageCount="1"/>
  <pivotFields count="245">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354">
        <item h="1" x="352"/>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h="1" x="0"/>
        <item x="2"/>
        <item x="1"/>
        <item h="1" x="3"/>
        <item t="default"/>
      </items>
    </pivotField>
    <pivotField multipleItemSelectionAllowe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Items count="1">
    <i/>
  </rowItems>
  <colItems count="1">
    <i/>
  </colItems>
  <pageFields count="3">
    <pageField fld="111" hier="-1"/>
    <pageField fld="61" hier="-1"/>
    <pageField fld="77" hier="-1"/>
  </pageFields>
  <dataFields count="1">
    <dataField name="Count of Index No." fld="0" subtotal="count" baseField="48" baseItem="10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5.xml><?xml version="1.0" encoding="utf-8"?>
<pivotTableDefinition xmlns="http://schemas.openxmlformats.org/spreadsheetml/2006/main" xmlns:mc="http://schemas.openxmlformats.org/markup-compatibility/2006" xmlns:xr="http://schemas.microsoft.com/office/spreadsheetml/2014/revision" mc:Ignorable="xr" xr:uid="{97E9860B-B9BA-4717-87D2-D6B17E1D013E}" name="PivotTable9" cacheId="11"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H7:H8" firstHeaderRow="1" firstDataRow="1" firstDataCol="0" rowPageCount="4" colPageCount="1"/>
  <pivotFields count="245">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354">
        <item h="1" x="352"/>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h="1" x="1"/>
        <item x="2"/>
        <item x="0"/>
        <item h="1" x="3"/>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6">
        <item h="1" x="0"/>
        <item x="1"/>
        <item x="2"/>
        <item x="3"/>
        <item h="1" x="4"/>
        <item t="default"/>
      </items>
    </pivotField>
    <pivotField showAll="0"/>
    <pivotField showAll="0"/>
    <pivotField showAll="0"/>
    <pivotField showAll="0"/>
    <pivotField showAll="0"/>
    <pivotField showAll="0"/>
    <pivotField axis="axisPage" multipleItemSelectionAllowed="1" showAll="0">
      <items count="4">
        <item x="0"/>
        <item x="1"/>
        <item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Items count="1">
    <i/>
  </rowItems>
  <colItems count="1">
    <i/>
  </colItems>
  <pageFields count="4">
    <pageField fld="111" hier="-1"/>
    <pageField fld="78" hier="-1"/>
    <pageField fld="61" hier="-1"/>
    <pageField fld="104" hier="-1"/>
  </pageFields>
  <dataFields count="1">
    <dataField name="Count of Index No." fld="0" subtotal="count" baseField="48" baseItem="10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6.xml><?xml version="1.0" encoding="utf-8"?>
<pivotTableDefinition xmlns="http://schemas.openxmlformats.org/spreadsheetml/2006/main" xmlns:mc="http://schemas.openxmlformats.org/markup-compatibility/2006" xmlns:xr="http://schemas.microsoft.com/office/spreadsheetml/2014/revision" mc:Ignorable="xr" xr:uid="{984B732A-BF0E-44E2-9423-C54DD73B3C66}" name="PivotTable1" cacheId="11"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B6:B7" firstHeaderRow="1" firstDataRow="1" firstDataCol="0" rowPageCount="3" colPageCount="1"/>
  <pivotFields count="245">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354">
        <item h="1" x="352"/>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h="1" x="1"/>
        <item x="2"/>
        <item x="0"/>
        <item h="1" x="3"/>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Items count="1">
    <i/>
  </rowItems>
  <colItems count="1">
    <i/>
  </colItems>
  <pageFields count="3">
    <pageField fld="111" hier="-1"/>
    <pageField fld="78" hier="-1"/>
    <pageField fld="61" hier="-1"/>
  </pageFields>
  <dataFields count="1">
    <dataField name="Count of Index No." fld="0" subtotal="count" baseField="48" baseItem="10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7.xml><?xml version="1.0" encoding="utf-8"?>
<pivotTableDefinition xmlns="http://schemas.openxmlformats.org/spreadsheetml/2006/main" xmlns:mc="http://schemas.openxmlformats.org/markup-compatibility/2006" xmlns:xr="http://schemas.microsoft.com/office/spreadsheetml/2014/revision" mc:Ignorable="xr" xr:uid="{CDC323D2-90BC-47DB-8DAD-8BDD02A3CCAF}" name="PivotTable11" cacheId="10"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N17:O25" firstHeaderRow="1" firstDataRow="1" firstDataCol="1" rowPageCount="5" colPageCount="1"/>
  <pivotFields count="98">
    <pivotField dataField="1"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axis="axisRow" showAll="0">
      <items count="10">
        <item h="1" x="7"/>
        <item x="2"/>
        <item x="6"/>
        <item x="0"/>
        <item x="1"/>
        <item x="3"/>
        <item x="4"/>
        <item x="5"/>
        <item x="8"/>
        <item t="default"/>
      </items>
    </pivotField>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7">
        <item x="3"/>
        <item h="1" x="1"/>
        <item h="1" x="2"/>
        <item h="1" x="5"/>
        <item h="1" x="4"/>
        <item h="1" x="0"/>
        <item t="default"/>
      </items>
    </pivotField>
    <pivotField showAll="0"/>
    <pivotField showAll="0"/>
    <pivotField showAll="0"/>
    <pivotField showAll="0"/>
    <pivotField showAll="0"/>
    <pivotField axis="axisPage" multipleItemSelectionAllowed="1" showAll="0">
      <items count="5">
        <item x="1"/>
        <item h="1" x="2"/>
        <item h="1" x="0"/>
        <item h="1" x="3"/>
        <item t="default"/>
      </items>
    </pivotField>
    <pivotField showAll="0"/>
    <pivotField showAll="0"/>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9"/>
  </rowFields>
  <rowItems count="8">
    <i>
      <x v="1"/>
    </i>
    <i>
      <x v="2"/>
    </i>
    <i>
      <x v="3"/>
    </i>
    <i>
      <x v="4"/>
    </i>
    <i>
      <x v="5"/>
    </i>
    <i>
      <x v="6"/>
    </i>
    <i>
      <x v="7"/>
    </i>
    <i t="grand">
      <x/>
    </i>
  </rowItems>
  <colItems count="1">
    <i/>
  </colItems>
  <pageFields count="5">
    <pageField fld="4" hier="-1"/>
    <pageField fld="17" hier="-1"/>
    <pageField fld="61" hier="-1"/>
    <pageField fld="51" hier="-1"/>
    <pageField fld="45" hier="-1"/>
  </pageFields>
  <dataFields count="1">
    <dataField name="Count of Index No#"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8.xml><?xml version="1.0" encoding="utf-8"?>
<pivotTableDefinition xmlns="http://schemas.openxmlformats.org/spreadsheetml/2006/main" xmlns:mc="http://schemas.openxmlformats.org/markup-compatibility/2006" xmlns:xr="http://schemas.microsoft.com/office/spreadsheetml/2014/revision" mc:Ignorable="xr" xr:uid="{89651AA4-5F32-434D-939B-0746541C7001}" name="PivotTable13" cacheId="11"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Q8:Q9" firstHeaderRow="1" firstDataRow="1" firstDataCol="0" rowPageCount="5" colPageCount="1"/>
  <pivotFields count="245">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354">
        <item h="1" x="352"/>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h="1" x="0"/>
        <item x="2"/>
        <item x="1"/>
        <item h="1" x="3"/>
        <item t="default"/>
      </items>
    </pivotField>
    <pivotField multipleItemSelectionAllowe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7">
        <item x="0"/>
        <item h="1" x="2"/>
        <item h="1" x="3"/>
        <item h="1" x="5"/>
        <item h="1" x="4"/>
        <item h="1" x="1"/>
        <item t="default"/>
      </items>
    </pivotField>
    <pivotField showAll="0"/>
    <pivotField showAll="0"/>
    <pivotField showAll="0"/>
    <pivotField showAll="0"/>
    <pivotField axis="axisPage" multipleItemSelectionAllowed="1" showAll="0">
      <items count="6">
        <item h="1" x="0"/>
        <item x="1"/>
        <item x="2"/>
        <item x="3"/>
        <item h="1" x="4"/>
        <item t="default"/>
      </items>
    </pivotField>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Items count="1">
    <i/>
  </rowItems>
  <colItems count="1">
    <i/>
  </colItems>
  <pageFields count="5">
    <pageField fld="111" hier="-1"/>
    <pageField fld="61" hier="-1"/>
    <pageField fld="77" hier="-1"/>
    <pageField fld="104" hier="-1"/>
    <pageField fld="99" hier="-1"/>
  </pageFields>
  <dataFields count="1">
    <dataField name="Count of Index No." fld="0" subtotal="count" baseField="48" baseItem="10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9.xml><?xml version="1.0" encoding="utf-8"?>
<pivotTableDefinition xmlns="http://schemas.openxmlformats.org/spreadsheetml/2006/main" xmlns:mc="http://schemas.openxmlformats.org/markup-compatibility/2006" xmlns:xr="http://schemas.microsoft.com/office/spreadsheetml/2014/revision" mc:Ignorable="xr" xr:uid="{C1521EE2-D376-406B-A572-ACF0A0F86BEB}" name="PivotTable10" cacheId="11"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N8:N9" firstHeaderRow="1" firstDataRow="1" firstDataCol="0" rowPageCount="5" colPageCount="1"/>
  <pivotFields count="245">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354">
        <item h="1" x="352"/>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h="1" x="1"/>
        <item x="2"/>
        <item x="0"/>
        <item h="1" x="3"/>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7">
        <item x="0"/>
        <item h="1" x="2"/>
        <item h="1" x="3"/>
        <item h="1" x="5"/>
        <item h="1" x="4"/>
        <item h="1" x="1"/>
        <item t="default"/>
      </items>
    </pivotField>
    <pivotField showAll="0"/>
    <pivotField showAll="0"/>
    <pivotField showAll="0"/>
    <pivotField showAll="0"/>
    <pivotField axis="axisPage" multipleItemSelectionAllowed="1" showAll="0">
      <items count="6">
        <item h="1" x="0"/>
        <item x="1"/>
        <item x="2"/>
        <item x="3"/>
        <item h="1" x="4"/>
        <item t="default"/>
      </items>
    </pivotField>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Items count="1">
    <i/>
  </rowItems>
  <colItems count="1">
    <i/>
  </colItems>
  <pageFields count="5">
    <pageField fld="111" hier="-1"/>
    <pageField fld="78" hier="-1"/>
    <pageField fld="61" hier="-1"/>
    <pageField fld="104" hier="-1"/>
    <pageField fld="99" hier="-1"/>
  </pageFields>
  <dataFields count="1">
    <dataField name="Count of Index No." fld="0" subtotal="count" baseField="48" baseItem="10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10.xml><?xml version="1.0" encoding="utf-8"?>
<pivotTableDefinition xmlns="http://schemas.openxmlformats.org/spreadsheetml/2006/main" xmlns:mc="http://schemas.openxmlformats.org/markup-compatibility/2006" xmlns:xr="http://schemas.microsoft.com/office/spreadsheetml/2014/revision" mc:Ignorable="xr" xr:uid="{D940CB0E-8311-4826-B744-E89810F87E44}" name="PivotTable6" cacheId="11"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K7:K8" firstHeaderRow="1" firstDataRow="1" firstDataCol="0" rowPageCount="4" colPageCount="1"/>
  <pivotFields count="245">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354">
        <item h="1" x="352"/>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h="1" x="0"/>
        <item x="2"/>
        <item x="1"/>
        <item h="1" x="3"/>
        <item t="default"/>
      </items>
    </pivotField>
    <pivotField multipleItemSelectionAllowe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6">
        <item h="1" x="0"/>
        <item x="1"/>
        <item x="2"/>
        <item x="3"/>
        <item h="1" x="4"/>
        <item t="default"/>
      </items>
    </pivotField>
    <pivotField showAll="0"/>
    <pivotField showAll="0"/>
    <pivotField showAll="0"/>
    <pivotField showAll="0"/>
    <pivotField showAll="0"/>
    <pivotField showAll="0"/>
    <pivotField axis="axisPage" multipleItemSelectionAllowed="1" showAll="0">
      <items count="4">
        <item x="0"/>
        <item x="1"/>
        <item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Items count="1">
    <i/>
  </rowItems>
  <colItems count="1">
    <i/>
  </colItems>
  <pageFields count="4">
    <pageField fld="111" hier="-1"/>
    <pageField fld="61" hier="-1"/>
    <pageField fld="77" hier="-1"/>
    <pageField fld="104" hier="-1"/>
  </pageFields>
  <dataFields count="1">
    <dataField name="Count of Index No." fld="0" subtotal="count" baseField="48" baseItem="10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11.xml><?xml version="1.0" encoding="utf-8"?>
<pivotTableDefinition xmlns="http://schemas.openxmlformats.org/spreadsheetml/2006/main" xmlns:mc="http://schemas.openxmlformats.org/markup-compatibility/2006" xmlns:xr="http://schemas.microsoft.com/office/spreadsheetml/2014/revision" mc:Ignorable="xr" xr:uid="{4B818428-9D30-4F51-9C8E-8ACBE054FCA1}" name="PivotTable3" cacheId="10"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B15:C23" firstHeaderRow="1" firstDataRow="1" firstDataCol="1" rowPageCount="3" colPageCount="1"/>
  <pivotFields count="98">
    <pivotField dataField="1"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axis="axisRow" showAll="0">
      <items count="10">
        <item h="1" x="7"/>
        <item x="2"/>
        <item x="6"/>
        <item x="0"/>
        <item x="1"/>
        <item x="3"/>
        <item x="4"/>
        <item x="5"/>
        <item x="8"/>
        <item t="default"/>
      </items>
    </pivotField>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9"/>
  </rowFields>
  <rowItems count="8">
    <i>
      <x v="1"/>
    </i>
    <i>
      <x v="2"/>
    </i>
    <i>
      <x v="3"/>
    </i>
    <i>
      <x v="4"/>
    </i>
    <i>
      <x v="5"/>
    </i>
    <i>
      <x v="6"/>
    </i>
    <i>
      <x v="7"/>
    </i>
    <i t="grand">
      <x/>
    </i>
  </rowItems>
  <colItems count="1">
    <i/>
  </colItems>
  <pageFields count="3">
    <pageField fld="4" hier="-1"/>
    <pageField fld="17" hier="-1"/>
    <pageField fld="61" hier="-1"/>
  </pageFields>
  <dataFields count="1">
    <dataField name="Count of Index No#"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12.xml><?xml version="1.0" encoding="utf-8"?>
<pivotTableDefinition xmlns="http://schemas.openxmlformats.org/spreadsheetml/2006/main" xmlns:mc="http://schemas.openxmlformats.org/markup-compatibility/2006" xmlns:xr="http://schemas.microsoft.com/office/spreadsheetml/2014/revision" mc:Ignorable="xr" xr:uid="{944B12F2-48A0-4917-BA22-C8BF54498394}" name="PivotTable7" cacheId="10"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K17:L25" firstHeaderRow="1" firstDataRow="1" firstDataCol="1" rowPageCount="5" colPageCount="1"/>
  <pivotFields count="98">
    <pivotField dataField="1"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axis="axisRow" showAll="0">
      <items count="10">
        <item h="1" x="7"/>
        <item x="2"/>
        <item x="6"/>
        <item x="0"/>
        <item x="1"/>
        <item x="3"/>
        <item x="4"/>
        <item x="5"/>
        <item x="8"/>
        <item t="default"/>
      </items>
    </pivotField>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axis="axisPage" multipleItemSelectionAllowed="1" showAll="0">
      <items count="6">
        <item h="1" x="0"/>
        <item h="1" x="3"/>
        <item x="2"/>
        <item x="1"/>
        <item h="1" x="4"/>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x="1"/>
        <item h="1" x="2"/>
        <item h="1" x="0"/>
        <item h="1" x="3"/>
        <item t="default"/>
      </items>
    </pivotField>
    <pivotField showAll="0"/>
    <pivotField showAll="0"/>
    <pivotField showAll="0"/>
    <pivotField showAll="0"/>
    <pivotField showAll="0"/>
    <pivotField showAll="0"/>
    <pivotField showAll="0"/>
    <pivotField showAll="0"/>
    <pivotField showAll="0"/>
    <pivotField axis="axisPage" multipleItemSelectionAllowed="1" showAll="0">
      <items count="4">
        <item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9"/>
  </rowFields>
  <rowItems count="8">
    <i>
      <x v="1"/>
    </i>
    <i>
      <x v="2"/>
    </i>
    <i>
      <x v="3"/>
    </i>
    <i>
      <x v="4"/>
    </i>
    <i>
      <x v="5"/>
    </i>
    <i>
      <x v="6"/>
    </i>
    <i>
      <x v="7"/>
    </i>
    <i t="grand">
      <x/>
    </i>
  </rowItems>
  <colItems count="1">
    <i/>
  </colItems>
  <pageFields count="5">
    <pageField fld="4" hier="-1"/>
    <pageField fld="17" hier="-1"/>
    <pageField fld="61" hier="-1"/>
    <pageField fld="25" hier="-1"/>
    <pageField fld="51" hier="-1"/>
  </pageFields>
  <dataFields count="1">
    <dataField name="Count of Index No#"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13.xml><?xml version="1.0" encoding="utf-8"?>
<pivotTableDefinition xmlns="http://schemas.openxmlformats.org/spreadsheetml/2006/main" xmlns:mc="http://schemas.openxmlformats.org/markup-compatibility/2006" xmlns:xr="http://schemas.microsoft.com/office/spreadsheetml/2014/revision" mc:Ignorable="xr" xr:uid="{CFEA3E76-7C4D-4E28-A2BD-0FB97C2DA882}" name="PivotTable9" cacheId="11"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location ref="H7:H8" firstHeaderRow="1" firstDataRow="1" firstDataCol="0" rowPageCount="4" colPageCount="1"/>
  <pivotFields count="245">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354">
        <item h="1" x="352"/>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h="1" x="1"/>
        <item x="2"/>
        <item x="0"/>
        <item h="1" x="3"/>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6">
        <item h="1" x="0"/>
        <item x="1"/>
        <item x="2"/>
        <item x="3"/>
        <item h="1" x="4"/>
        <item t="default"/>
      </items>
    </pivotField>
    <pivotField showAll="0"/>
    <pivotField showAll="0"/>
    <pivotField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Items count="1">
    <i/>
  </rowItems>
  <colItems count="1">
    <i/>
  </colItems>
  <pageFields count="4">
    <pageField fld="111" hier="-1"/>
    <pageField fld="78" hier="-1"/>
    <pageField fld="61" hier="-1"/>
    <pageField fld="104" hier="-1"/>
  </pageFields>
  <dataFields count="1">
    <dataField name="Count of Index No." fld="0" subtotal="count" baseField="48" baseItem="10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14.xml><?xml version="1.0" encoding="utf-8"?>
<pivotTableDefinition xmlns="http://schemas.openxmlformats.org/spreadsheetml/2006/main" xmlns:mc="http://schemas.openxmlformats.org/markup-compatibility/2006" xmlns:xr="http://schemas.microsoft.com/office/spreadsheetml/2014/revision" mc:Ignorable="xr" xr:uid="{5156D50F-DF95-4224-A846-F4A20369BB21}" name="PivotTable6" cacheId="11"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location ref="K7:K8" firstHeaderRow="1" firstDataRow="1" firstDataCol="0" rowPageCount="4" colPageCount="1"/>
  <pivotFields count="245">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354">
        <item h="1" x="352"/>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h="1" x="0"/>
        <item x="2"/>
        <item x="1"/>
        <item h="1" x="3"/>
        <item t="default"/>
      </items>
    </pivotField>
    <pivotField multipleItemSelectionAllowe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6">
        <item h="1" x="0"/>
        <item x="1"/>
        <item x="2"/>
        <item x="3"/>
        <item h="1" x="4"/>
        <item t="default"/>
      </items>
    </pivotField>
    <pivotField showAll="0"/>
    <pivotField showAll="0"/>
    <pivotField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Items count="1">
    <i/>
  </rowItems>
  <colItems count="1">
    <i/>
  </colItems>
  <pageFields count="4">
    <pageField fld="111" hier="-1"/>
    <pageField fld="61" hier="-1"/>
    <pageField fld="77" hier="-1"/>
    <pageField fld="104" hier="-1"/>
  </pageFields>
  <dataFields count="1">
    <dataField name="Count of Index No." fld="0" subtotal="count" baseField="48" baseItem="10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15.xml><?xml version="1.0" encoding="utf-8"?>
<pivotTableDefinition xmlns="http://schemas.openxmlformats.org/spreadsheetml/2006/main" xmlns:mc="http://schemas.openxmlformats.org/markup-compatibility/2006" xmlns:xr="http://schemas.microsoft.com/office/spreadsheetml/2014/revision" mc:Ignorable="xr" xr:uid="{B4581BFB-76E8-45FD-9730-0A2E63A684A4}" name="PivotTable7" cacheId="10"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location ref="K17:L24" firstHeaderRow="1" firstDataRow="1" firstDataCol="1" rowPageCount="5" colPageCount="1"/>
  <pivotFields count="98">
    <pivotField dataField="1"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axis="axisRow" showAll="0">
      <items count="10">
        <item h="1" x="7"/>
        <item x="2"/>
        <item x="6"/>
        <item x="0"/>
        <item x="1"/>
        <item x="3"/>
        <item x="4"/>
        <item x="5"/>
        <item x="8"/>
        <item t="default"/>
      </items>
    </pivotField>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axis="axisPage" multipleItemSelectionAllowed="1" showAll="0">
      <items count="6">
        <item h="1" x="0"/>
        <item h="1" x="3"/>
        <item x="2"/>
        <item x="1"/>
        <item h="1" x="4"/>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x="1"/>
        <item h="1" x="2"/>
        <item h="1" x="0"/>
        <item h="1" x="3"/>
        <item t="default"/>
      </items>
    </pivotField>
    <pivotField showAll="0"/>
    <pivotField showAll="0"/>
    <pivotField showAll="0"/>
    <pivotField showAll="0"/>
    <pivotField showAll="0"/>
    <pivotField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9"/>
  </rowFields>
  <rowItems count="7">
    <i>
      <x v="1"/>
    </i>
    <i>
      <x v="2"/>
    </i>
    <i>
      <x v="3"/>
    </i>
    <i>
      <x v="4"/>
    </i>
    <i>
      <x v="5"/>
    </i>
    <i>
      <x v="6"/>
    </i>
    <i t="grand">
      <x/>
    </i>
  </rowItems>
  <colItems count="1">
    <i/>
  </colItems>
  <pageFields count="5">
    <pageField fld="4" hier="-1"/>
    <pageField fld="17" hier="-1"/>
    <pageField fld="61" hier="-1"/>
    <pageField fld="25" hier="-1"/>
    <pageField fld="51" hier="-1"/>
  </pageFields>
  <dataFields count="1">
    <dataField name="Count of Index No#"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16.xml><?xml version="1.0" encoding="utf-8"?>
<pivotTableDefinition xmlns="http://schemas.openxmlformats.org/spreadsheetml/2006/main" xmlns:mc="http://schemas.openxmlformats.org/markup-compatibility/2006" xmlns:xr="http://schemas.microsoft.com/office/spreadsheetml/2014/revision" mc:Ignorable="xr" xr:uid="{119B03FE-AD0D-4F0D-A1AA-E5A00A378BE7}" name="PivotTable5" cacheId="11"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location ref="E6:E7" firstHeaderRow="1" firstDataRow="1" firstDataCol="0" rowPageCount="3" colPageCount="1"/>
  <pivotFields count="245">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354">
        <item h="1" x="352"/>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h="1" x="0"/>
        <item x="2"/>
        <item x="1"/>
        <item h="1" x="3"/>
        <item t="default"/>
      </items>
    </pivotField>
    <pivotField multipleItemSelectionAllowe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Items count="1">
    <i/>
  </rowItems>
  <colItems count="1">
    <i/>
  </colItems>
  <pageFields count="3">
    <pageField fld="111" hier="-1"/>
    <pageField fld="61" hier="-1"/>
    <pageField fld="77" hier="-1"/>
  </pageFields>
  <dataFields count="1">
    <dataField name="Count of Index No." fld="0" subtotal="count" baseField="48" baseItem="10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17.xml><?xml version="1.0" encoding="utf-8"?>
<pivotTableDefinition xmlns="http://schemas.openxmlformats.org/spreadsheetml/2006/main" xmlns:mc="http://schemas.openxmlformats.org/markup-compatibility/2006" xmlns:xr="http://schemas.microsoft.com/office/spreadsheetml/2014/revision" mc:Ignorable="xr" xr:uid="{F9099D85-573A-4912-B4C5-AFE418B0094B}" name="PivotTable13" cacheId="11" applyNumberFormats="0" applyBorderFormats="0" applyFontFormats="0" applyPatternFormats="0" applyAlignmentFormats="0" applyWidthHeightFormats="1" dataCaption="Values" updatedVersion="7" minRefreshableVersion="3" useAutoFormatting="1" itemPrintTitles="1" createdVersion="6" indent="0" outline="1" outlineData="1" multipleFieldFilters="0">
  <location ref="Q8:Q9" firstHeaderRow="1" firstDataRow="1" firstDataCol="0" rowPageCount="5" colPageCount="1"/>
  <pivotFields count="245">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354">
        <item h="1" x="352"/>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h="1" x="0"/>
        <item h="1" x="2"/>
        <item x="1"/>
        <item h="1" x="3"/>
        <item t="default"/>
      </items>
    </pivotField>
    <pivotField multipleItemSelectionAllowe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7">
        <item x="0"/>
        <item h="1" x="2"/>
        <item h="1" x="3"/>
        <item h="1" x="5"/>
        <item h="1" x="4"/>
        <item h="1" x="1"/>
        <item t="default"/>
      </items>
    </pivotField>
    <pivotField showAll="0"/>
    <pivotField showAll="0"/>
    <pivotField showAll="0"/>
    <pivotField showAll="0"/>
    <pivotField axis="axisPage" multipleItemSelectionAllowed="1" showAll="0">
      <items count="6">
        <item h="1" x="0"/>
        <item x="1"/>
        <item x="2"/>
        <item x="3"/>
        <item h="1" x="4"/>
        <item t="default"/>
      </items>
    </pivotField>
    <pivotField showAll="0"/>
    <pivotField showAll="0"/>
    <pivotField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Items count="1">
    <i/>
  </rowItems>
  <colItems count="1">
    <i/>
  </colItems>
  <pageFields count="5">
    <pageField fld="111" hier="-1"/>
    <pageField fld="61" hier="-1"/>
    <pageField fld="77" hier="-1"/>
    <pageField fld="104" hier="-1"/>
    <pageField fld="99" hier="-1"/>
  </pageFields>
  <dataFields count="1">
    <dataField name="Count of Index No." fld="0" subtotal="count" baseField="48" baseItem="10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18.xml><?xml version="1.0" encoding="utf-8"?>
<pivotTableDefinition xmlns="http://schemas.openxmlformats.org/spreadsheetml/2006/main" xmlns:mc="http://schemas.openxmlformats.org/markup-compatibility/2006" xmlns:xr="http://schemas.microsoft.com/office/spreadsheetml/2014/revision" mc:Ignorable="xr" xr:uid="{B4A48BA9-7165-449F-A839-8CD0EE7079B8}" name="PivotTable3" cacheId="10"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location ref="B15:C22" firstHeaderRow="1" firstDataRow="1" firstDataCol="1" rowPageCount="3" colPageCount="1"/>
  <pivotFields count="98">
    <pivotField dataField="1"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axis="axisRow" showAll="0">
      <items count="10">
        <item h="1" x="7"/>
        <item x="2"/>
        <item x="6"/>
        <item x="0"/>
        <item x="1"/>
        <item x="3"/>
        <item x="4"/>
        <item x="5"/>
        <item x="8"/>
        <item t="default"/>
      </items>
    </pivotField>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9"/>
  </rowFields>
  <rowItems count="7">
    <i>
      <x v="1"/>
    </i>
    <i>
      <x v="2"/>
    </i>
    <i>
      <x v="3"/>
    </i>
    <i>
      <x v="4"/>
    </i>
    <i>
      <x v="5"/>
    </i>
    <i>
      <x v="6"/>
    </i>
    <i t="grand">
      <x/>
    </i>
  </rowItems>
  <colItems count="1">
    <i/>
  </colItems>
  <pageFields count="3">
    <pageField fld="4" hier="-1"/>
    <pageField fld="17" hier="-1"/>
    <pageField fld="61" hier="-1"/>
  </pageFields>
  <dataFields count="1">
    <dataField name="Count of Index No#"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19.xml><?xml version="1.0" encoding="utf-8"?>
<pivotTableDefinition xmlns="http://schemas.openxmlformats.org/spreadsheetml/2006/main" xmlns:mc="http://schemas.openxmlformats.org/markup-compatibility/2006" xmlns:xr="http://schemas.microsoft.com/office/spreadsheetml/2014/revision" mc:Ignorable="xr" xr:uid="{CB33BE9C-409D-4745-AB87-9F771359A669}" name="PivotTable12" cacheId="10"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location ref="Q18:R25" firstHeaderRow="1" firstDataRow="1" firstDataCol="1" rowPageCount="6" colPageCount="1"/>
  <pivotFields count="98">
    <pivotField dataField="1"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axis="axisRow" showAll="0">
      <items count="10">
        <item h="1" x="7"/>
        <item x="2"/>
        <item x="6"/>
        <item x="0"/>
        <item x="1"/>
        <item x="3"/>
        <item x="4"/>
        <item x="5"/>
        <item x="8"/>
        <item t="default"/>
      </items>
    </pivotField>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axis="axisPage" multipleItemSelectionAllowed="1" showAll="0">
      <items count="6">
        <item h="1" x="0"/>
        <item h="1" x="3"/>
        <item h="1" x="2"/>
        <item x="1"/>
        <item h="1" x="4"/>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7">
        <item x="3"/>
        <item h="1" x="1"/>
        <item h="1" x="2"/>
        <item h="1" x="5"/>
        <item h="1" x="4"/>
        <item h="1" x="0"/>
        <item t="default"/>
      </items>
    </pivotField>
    <pivotField showAll="0"/>
    <pivotField showAll="0"/>
    <pivotField showAll="0"/>
    <pivotField showAll="0"/>
    <pivotField showAll="0"/>
    <pivotField axis="axisPage" multipleItemSelectionAllowed="1" showAll="0">
      <items count="5">
        <item x="1"/>
        <item h="1" x="2"/>
        <item h="1" x="0"/>
        <item h="1" x="3"/>
        <item t="default"/>
      </items>
    </pivotField>
    <pivotField showAll="0"/>
    <pivotField showAll="0"/>
    <pivotField showAll="0"/>
    <pivotField showAll="0"/>
    <pivotField showAll="0"/>
    <pivotField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9"/>
  </rowFields>
  <rowItems count="7">
    <i>
      <x v="1"/>
    </i>
    <i>
      <x v="2"/>
    </i>
    <i>
      <x v="3"/>
    </i>
    <i>
      <x v="4"/>
    </i>
    <i>
      <x v="5"/>
    </i>
    <i>
      <x v="6"/>
    </i>
    <i t="grand">
      <x/>
    </i>
  </rowItems>
  <colItems count="1">
    <i/>
  </colItems>
  <pageFields count="6">
    <pageField fld="4" hier="-1"/>
    <pageField fld="17" hier="-1"/>
    <pageField fld="61" hier="-1"/>
    <pageField fld="25" hier="-1"/>
    <pageField fld="51" hier="-1"/>
    <pageField fld="45" hier="-1"/>
  </pageFields>
  <dataFields count="1">
    <dataField name="Count of Index No#"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0.xml><?xml version="1.0" encoding="utf-8"?>
<pivotTableDefinition xmlns="http://schemas.openxmlformats.org/spreadsheetml/2006/main" xmlns:mc="http://schemas.openxmlformats.org/markup-compatibility/2006" xmlns:xr="http://schemas.microsoft.com/office/spreadsheetml/2014/revision" mc:Ignorable="xr" xr:uid="{3423F4DE-4705-4E19-9DA6-7471CC114EA2}" name="PivotTable4" cacheId="10"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location ref="E16:F23" firstHeaderRow="1" firstDataRow="1" firstDataCol="1" rowPageCount="4" colPageCount="1"/>
  <pivotFields count="98">
    <pivotField dataField="1"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axis="axisRow" showAll="0">
      <items count="10">
        <item h="1" x="7"/>
        <item x="2"/>
        <item x="6"/>
        <item x="0"/>
        <item x="1"/>
        <item x="3"/>
        <item x="4"/>
        <item x="5"/>
        <item x="8"/>
        <item t="default"/>
      </items>
    </pivotField>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axis="axisPage" multipleItemSelectionAllowed="1" showAll="0">
      <items count="6">
        <item h="1" x="0"/>
        <item h="1" x="3"/>
        <item x="2"/>
        <item x="1"/>
        <item h="1" x="4"/>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9"/>
  </rowFields>
  <rowItems count="7">
    <i>
      <x v="1"/>
    </i>
    <i>
      <x v="2"/>
    </i>
    <i>
      <x v="3"/>
    </i>
    <i>
      <x v="4"/>
    </i>
    <i>
      <x v="5"/>
    </i>
    <i>
      <x v="6"/>
    </i>
    <i t="grand">
      <x/>
    </i>
  </rowItems>
  <colItems count="1">
    <i/>
  </colItems>
  <pageFields count="4">
    <pageField fld="4" hier="-1"/>
    <pageField fld="17" hier="-1"/>
    <pageField fld="61" hier="-1"/>
    <pageField fld="25" hier="-1"/>
  </pageFields>
  <dataFields count="1">
    <dataField name="Count of Index No#"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1.xml><?xml version="1.0" encoding="utf-8"?>
<pivotTableDefinition xmlns="http://schemas.openxmlformats.org/spreadsheetml/2006/main" xmlns:mc="http://schemas.openxmlformats.org/markup-compatibility/2006" xmlns:xr="http://schemas.microsoft.com/office/spreadsheetml/2014/revision" mc:Ignorable="xr" xr:uid="{1C6B349F-97C2-445D-89CF-3AFE209CB3A3}" name="PivotTable1" cacheId="11"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location ref="B6:B7" firstHeaderRow="1" firstDataRow="1" firstDataCol="0" rowPageCount="3" colPageCount="1"/>
  <pivotFields count="245">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354">
        <item h="1" x="352"/>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h="1" x="1"/>
        <item x="2"/>
        <item x="0"/>
        <item h="1" x="3"/>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Items count="1">
    <i/>
  </rowItems>
  <colItems count="1">
    <i/>
  </colItems>
  <pageFields count="3">
    <pageField fld="111" hier="-1"/>
    <pageField fld="78" hier="-1"/>
    <pageField fld="61" hier="-1"/>
  </pageFields>
  <dataFields count="1">
    <dataField name="Count of Index No." fld="0" subtotal="count" baseField="48" baseItem="10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2.xml><?xml version="1.0" encoding="utf-8"?>
<pivotTableDefinition xmlns="http://schemas.openxmlformats.org/spreadsheetml/2006/main" xmlns:mc="http://schemas.openxmlformats.org/markup-compatibility/2006" xmlns:xr="http://schemas.microsoft.com/office/spreadsheetml/2014/revision" mc:Ignorable="xr" xr:uid="{1B3D8F0D-4095-4A3A-B669-EE228B15BBBF}" name="PivotTable11" cacheId="10"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location ref="N17:O24" firstHeaderRow="1" firstDataRow="1" firstDataCol="1" rowPageCount="5" colPageCount="1"/>
  <pivotFields count="98">
    <pivotField dataField="1"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axis="axisRow" showAll="0">
      <items count="10">
        <item h="1" x="7"/>
        <item x="2"/>
        <item x="6"/>
        <item x="0"/>
        <item x="1"/>
        <item x="3"/>
        <item x="4"/>
        <item x="5"/>
        <item x="8"/>
        <item t="default"/>
      </items>
    </pivotField>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7">
        <item x="3"/>
        <item h="1" x="1"/>
        <item h="1" x="2"/>
        <item h="1" x="5"/>
        <item h="1" x="4"/>
        <item h="1" x="0"/>
        <item t="default"/>
      </items>
    </pivotField>
    <pivotField showAll="0"/>
    <pivotField showAll="0"/>
    <pivotField showAll="0"/>
    <pivotField showAll="0"/>
    <pivotField showAll="0"/>
    <pivotField axis="axisPage" multipleItemSelectionAllowed="1" showAll="0">
      <items count="5">
        <item x="1"/>
        <item h="1" x="2"/>
        <item h="1" x="0"/>
        <item h="1" x="3"/>
        <item t="default"/>
      </items>
    </pivotField>
    <pivotField showAll="0"/>
    <pivotField showAll="0"/>
    <pivotField showAll="0"/>
    <pivotField showAll="0"/>
    <pivotField showAll="0"/>
    <pivotField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9"/>
  </rowFields>
  <rowItems count="7">
    <i>
      <x v="1"/>
    </i>
    <i>
      <x v="2"/>
    </i>
    <i>
      <x v="3"/>
    </i>
    <i>
      <x v="4"/>
    </i>
    <i>
      <x v="5"/>
    </i>
    <i>
      <x v="6"/>
    </i>
    <i t="grand">
      <x/>
    </i>
  </rowItems>
  <colItems count="1">
    <i/>
  </colItems>
  <pageFields count="5">
    <pageField fld="4" hier="-1"/>
    <pageField fld="17" hier="-1"/>
    <pageField fld="61" hier="-1"/>
    <pageField fld="51" hier="-1"/>
    <pageField fld="45" hier="-1"/>
  </pageFields>
  <dataFields count="1">
    <dataField name="Count of Index No#"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3.xml><?xml version="1.0" encoding="utf-8"?>
<pivotTableDefinition xmlns="http://schemas.openxmlformats.org/spreadsheetml/2006/main" xmlns:mc="http://schemas.openxmlformats.org/markup-compatibility/2006" xmlns:xr="http://schemas.microsoft.com/office/spreadsheetml/2014/revision" mc:Ignorable="xr" xr:uid="{FE954FC9-3F13-42C8-8060-A3C013A3C168}" name="PivotTable8" cacheId="10"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location ref="H16:I23" firstHeaderRow="1" firstDataRow="1" firstDataCol="1" rowPageCount="4" colPageCount="1"/>
  <pivotFields count="98">
    <pivotField dataField="1"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axis="axisRow" showAll="0">
      <items count="10">
        <item h="1" x="7"/>
        <item x="2"/>
        <item x="6"/>
        <item x="0"/>
        <item x="1"/>
        <item x="3"/>
        <item x="4"/>
        <item x="5"/>
        <item x="8"/>
        <item t="default"/>
      </items>
    </pivotField>
    <pivotField showAll="0"/>
    <pivotField showAll="0"/>
    <pivotField showAll="0"/>
    <pivotField showAll="0"/>
    <pivotField showAll="0"/>
    <pivotField showAll="0"/>
    <pivotField showAll="0"/>
    <pivotField axis="axisPage" multipleItemSelectionAllowed="1" showAll="0">
      <items count="4">
        <item x="0"/>
        <item h="1"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x="1"/>
        <item h="1" x="2"/>
        <item h="1" x="0"/>
        <item h="1" x="3"/>
        <item t="default"/>
      </items>
    </pivotField>
    <pivotField showAll="0"/>
    <pivotField showAll="0"/>
    <pivotField showAll="0"/>
    <pivotField showAll="0"/>
    <pivotField showAll="0"/>
    <pivotField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Fields count="1">
    <field x="9"/>
  </rowFields>
  <rowItems count="7">
    <i>
      <x v="1"/>
    </i>
    <i>
      <x v="2"/>
    </i>
    <i>
      <x v="3"/>
    </i>
    <i>
      <x v="4"/>
    </i>
    <i>
      <x v="5"/>
    </i>
    <i>
      <x v="6"/>
    </i>
    <i t="grand">
      <x/>
    </i>
  </rowItems>
  <colItems count="1">
    <i/>
  </colItems>
  <pageFields count="4">
    <pageField fld="4" hier="-1"/>
    <pageField fld="17" hier="-1"/>
    <pageField fld="61" hier="-1"/>
    <pageField fld="51" hier="-1"/>
  </pageFields>
  <dataFields count="1">
    <dataField name="Count of Index No#" fld="0" subtotal="count" baseField="0" baseItem="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4.xml><?xml version="1.0" encoding="utf-8"?>
<pivotTableDefinition xmlns="http://schemas.openxmlformats.org/spreadsheetml/2006/main" xmlns:mc="http://schemas.openxmlformats.org/markup-compatibility/2006" xmlns:xr="http://schemas.microsoft.com/office/spreadsheetml/2014/revision" mc:Ignorable="xr" xr:uid="{1DE57489-3097-4CA1-86B2-5758B332FA43}" name="PivotTable10" cacheId="11"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location ref="N8:N9" firstHeaderRow="1" firstDataRow="1" firstDataCol="0" rowPageCount="5" colPageCount="1"/>
  <pivotFields count="245">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354">
        <item h="1" x="352"/>
        <item h="1" x="0"/>
        <item h="1" x="1"/>
        <item h="1" x="2"/>
        <item h="1" x="3"/>
        <item h="1" x="4"/>
        <item h="1" x="5"/>
        <item h="1" x="6"/>
        <item h="1" x="7"/>
        <item h="1" x="8"/>
        <item h="1" x="9"/>
        <item h="1" x="10"/>
        <item h="1" x="11"/>
        <item h="1" x="12"/>
        <item h="1" x="13"/>
        <item h="1" x="14"/>
        <item h="1" x="15"/>
        <item h="1" x="16"/>
        <item h="1" x="17"/>
        <item h="1" x="18"/>
        <item h="1" x="19"/>
        <item h="1" x="20"/>
        <item h="1" x="21"/>
        <item h="1" x="22"/>
        <item h="1" x="23"/>
        <item h="1" x="24"/>
        <item h="1" x="25"/>
        <item h="1" x="26"/>
        <item h="1" x="27"/>
        <item h="1" x="28"/>
        <item h="1" x="29"/>
        <item h="1" x="30"/>
        <item h="1" x="31"/>
        <item h="1" x="32"/>
        <item h="1" x="33"/>
        <item h="1" x="34"/>
        <item h="1" x="35"/>
        <item h="1" x="36"/>
        <item h="1" x="37"/>
        <item h="1" x="38"/>
        <item h="1" x="39"/>
        <item h="1" x="40"/>
        <item h="1" x="41"/>
        <item h="1" x="42"/>
        <item h="1" x="43"/>
        <item h="1" x="44"/>
        <item h="1" x="45"/>
        <item h="1" x="46"/>
        <item h="1" x="47"/>
        <item h="1" x="48"/>
        <item h="1" x="49"/>
        <item h="1" x="50"/>
        <item h="1" x="51"/>
        <item h="1" x="52"/>
        <item h="1" x="53"/>
        <item h="1" x="54"/>
        <item h="1" x="55"/>
        <item h="1" x="56"/>
        <item h="1" x="57"/>
        <item h="1" x="58"/>
        <item h="1" x="59"/>
        <item h="1" x="60"/>
        <item h="1" x="61"/>
        <item h="1" x="62"/>
        <item h="1" x="63"/>
        <item h="1" x="64"/>
        <item h="1" x="65"/>
        <item x="66"/>
        <item x="67"/>
        <item x="68"/>
        <item x="69"/>
        <item x="70"/>
        <item x="71"/>
        <item x="72"/>
        <item x="73"/>
        <item x="74"/>
        <item x="75"/>
        <item x="76"/>
        <item x="77"/>
        <item x="78"/>
        <item x="79"/>
        <item x="80"/>
        <item x="81"/>
        <item x="82"/>
        <item x="83"/>
        <item x="84"/>
        <item x="85"/>
        <item x="86"/>
        <item x="87"/>
        <item x="88"/>
        <item x="89"/>
        <item x="90"/>
        <item x="91"/>
        <item x="92"/>
        <item x="93"/>
        <item x="94"/>
        <item x="95"/>
        <item x="96"/>
        <item x="97"/>
        <item x="98"/>
        <item x="99"/>
        <item x="100"/>
        <item x="101"/>
        <item x="102"/>
        <item x="103"/>
        <item x="104"/>
        <item x="105"/>
        <item x="106"/>
        <item x="107"/>
        <item x="108"/>
        <item x="109"/>
        <item x="110"/>
        <item x="111"/>
        <item x="112"/>
        <item x="113"/>
        <item x="114"/>
        <item x="115"/>
        <item x="116"/>
        <item x="117"/>
        <item x="118"/>
        <item x="119"/>
        <item x="120"/>
        <item x="121"/>
        <item x="122"/>
        <item x="123"/>
        <item x="124"/>
        <item x="125"/>
        <item x="126"/>
        <item x="127"/>
        <item x="128"/>
        <item x="129"/>
        <item x="130"/>
        <item x="131"/>
        <item x="132"/>
        <item x="133"/>
        <item x="134"/>
        <item x="135"/>
        <item x="136"/>
        <item x="137"/>
        <item x="138"/>
        <item x="139"/>
        <item x="140"/>
        <item x="141"/>
        <item x="142"/>
        <item x="143"/>
        <item x="144"/>
        <item x="145"/>
        <item x="146"/>
        <item x="147"/>
        <item x="148"/>
        <item x="149"/>
        <item x="150"/>
        <item h="1" x="151"/>
        <item h="1" x="152"/>
        <item h="1" x="153"/>
        <item h="1" x="154"/>
        <item h="1" x="155"/>
        <item h="1" x="156"/>
        <item h="1" x="157"/>
        <item h="1" x="158"/>
        <item h="1" x="159"/>
        <item h="1" x="160"/>
        <item h="1" x="161"/>
        <item h="1" x="162"/>
        <item h="1" x="163"/>
        <item h="1" x="164"/>
        <item h="1" x="165"/>
        <item h="1" x="166"/>
        <item h="1" x="167"/>
        <item h="1" x="168"/>
        <item h="1" x="169"/>
        <item h="1" x="170"/>
        <item h="1" x="171"/>
        <item h="1" x="172"/>
        <item h="1" x="173"/>
        <item h="1" x="174"/>
        <item h="1" x="175"/>
        <item h="1" x="176"/>
        <item h="1" x="177"/>
        <item h="1" x="178"/>
        <item h="1" x="179"/>
        <item h="1" x="180"/>
        <item h="1" x="181"/>
        <item h="1" x="182"/>
        <item h="1" x="183"/>
        <item h="1" x="184"/>
        <item h="1" x="185"/>
        <item h="1" x="186"/>
        <item h="1" x="187"/>
        <item h="1" x="188"/>
        <item h="1" x="189"/>
        <item h="1" x="190"/>
        <item h="1" x="191"/>
        <item h="1" x="192"/>
        <item h="1" x="193"/>
        <item h="1" x="194"/>
        <item h="1" x="195"/>
        <item h="1" x="196"/>
        <item h="1" x="197"/>
        <item h="1" x="198"/>
        <item h="1" x="199"/>
        <item h="1" x="200"/>
        <item h="1" x="201"/>
        <item h="1" x="202"/>
        <item h="1" x="203"/>
        <item h="1" x="204"/>
        <item h="1" x="205"/>
        <item h="1" x="206"/>
        <item h="1" x="207"/>
        <item h="1" x="208"/>
        <item h="1" x="209"/>
        <item h="1" x="210"/>
        <item h="1" x="211"/>
        <item h="1" x="212"/>
        <item h="1" x="213"/>
        <item h="1" x="214"/>
        <item h="1" x="215"/>
        <item h="1" x="216"/>
        <item h="1" x="217"/>
        <item h="1" x="218"/>
        <item h="1" x="219"/>
        <item h="1" x="220"/>
        <item h="1" x="221"/>
        <item h="1" x="222"/>
        <item h="1" x="223"/>
        <item h="1" x="224"/>
        <item h="1" x="225"/>
        <item h="1" x="226"/>
        <item h="1" x="227"/>
        <item h="1" x="228"/>
        <item h="1" x="229"/>
        <item h="1" x="230"/>
        <item h="1" x="231"/>
        <item h="1" x="232"/>
        <item h="1" x="233"/>
        <item h="1" x="234"/>
        <item h="1" x="235"/>
        <item h="1" x="236"/>
        <item h="1" x="237"/>
        <item h="1" x="238"/>
        <item h="1" x="239"/>
        <item h="1" x="240"/>
        <item h="1" x="241"/>
        <item h="1" x="242"/>
        <item h="1" x="243"/>
        <item h="1" x="244"/>
        <item h="1" x="245"/>
        <item h="1" x="246"/>
        <item h="1" x="247"/>
        <item h="1" x="248"/>
        <item h="1" x="249"/>
        <item h="1" x="250"/>
        <item h="1" x="251"/>
        <item h="1" x="252"/>
        <item h="1" x="253"/>
        <item h="1" x="254"/>
        <item h="1" x="255"/>
        <item h="1" x="256"/>
        <item h="1" x="257"/>
        <item h="1" x="258"/>
        <item h="1" x="259"/>
        <item h="1" x="260"/>
        <item h="1" x="261"/>
        <item h="1" x="262"/>
        <item h="1" x="263"/>
        <item h="1" x="264"/>
        <item h="1" x="265"/>
        <item h="1" x="266"/>
        <item h="1" x="267"/>
        <item h="1" x="268"/>
        <item h="1" x="269"/>
        <item h="1" x="270"/>
        <item h="1" x="271"/>
        <item h="1" x="272"/>
        <item h="1" x="273"/>
        <item h="1" x="274"/>
        <item h="1" x="275"/>
        <item h="1" x="276"/>
        <item h="1" x="277"/>
        <item h="1" x="278"/>
        <item h="1" x="279"/>
        <item h="1" x="280"/>
        <item h="1" x="281"/>
        <item h="1" x="282"/>
        <item h="1" x="283"/>
        <item h="1" x="284"/>
        <item h="1" x="285"/>
        <item h="1" x="286"/>
        <item h="1" x="287"/>
        <item h="1" x="288"/>
        <item h="1" x="289"/>
        <item h="1" x="290"/>
        <item h="1" x="291"/>
        <item h="1" x="292"/>
        <item h="1" x="293"/>
        <item h="1" x="294"/>
        <item h="1" x="295"/>
        <item h="1" x="296"/>
        <item h="1" x="297"/>
        <item h="1" x="298"/>
        <item h="1" x="299"/>
        <item h="1" x="300"/>
        <item h="1" x="301"/>
        <item h="1" x="302"/>
        <item h="1" x="303"/>
        <item h="1" x="304"/>
        <item h="1" x="305"/>
        <item h="1" x="306"/>
        <item h="1" x="307"/>
        <item h="1" x="308"/>
        <item h="1" x="309"/>
        <item h="1" x="310"/>
        <item h="1" x="311"/>
        <item h="1" x="312"/>
        <item h="1" x="313"/>
        <item h="1" x="314"/>
        <item h="1" x="315"/>
        <item h="1" x="316"/>
        <item h="1" x="317"/>
        <item h="1" x="318"/>
        <item h="1" x="319"/>
        <item h="1" x="320"/>
        <item h="1" x="321"/>
        <item h="1" x="322"/>
        <item h="1" x="323"/>
        <item h="1" x="324"/>
        <item h="1" x="325"/>
        <item h="1" x="326"/>
        <item h="1" x="327"/>
        <item h="1" x="328"/>
        <item h="1" x="329"/>
        <item h="1" x="330"/>
        <item h="1" x="331"/>
        <item h="1" x="332"/>
        <item h="1" x="333"/>
        <item h="1" x="334"/>
        <item h="1" x="335"/>
        <item h="1" x="336"/>
        <item h="1" x="337"/>
        <item h="1" x="338"/>
        <item h="1" x="339"/>
        <item h="1" x="340"/>
        <item h="1" x="341"/>
        <item h="1" x="342"/>
        <item h="1" x="343"/>
        <item h="1" x="344"/>
        <item h="1" x="345"/>
        <item h="1" x="346"/>
        <item h="1" x="347"/>
        <item h="1" x="348"/>
        <item h="1" x="349"/>
        <item h="1" x="350"/>
        <item h="1" x="351"/>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5">
        <item h="1" x="1"/>
        <item x="2"/>
        <item x="0"/>
        <item h="1" x="3"/>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axis="axisPage" multipleItemSelectionAllowed="1" showAll="0">
      <items count="7">
        <item x="0"/>
        <item h="1" x="2"/>
        <item h="1" x="3"/>
        <item h="1" x="5"/>
        <item h="1" x="4"/>
        <item h="1" x="1"/>
        <item t="default"/>
      </items>
    </pivotField>
    <pivotField showAll="0"/>
    <pivotField showAll="0"/>
    <pivotField showAll="0"/>
    <pivotField showAll="0"/>
    <pivotField axis="axisPage" multipleItemSelectionAllowed="1" showAll="0">
      <items count="6">
        <item h="1" x="0"/>
        <item x="1"/>
        <item x="2"/>
        <item x="3"/>
        <item h="1" x="4"/>
        <item t="default"/>
      </items>
    </pivotField>
    <pivotField showAll="0"/>
    <pivotField showAll="0"/>
    <pivotField showAll="0"/>
    <pivotField showAll="0"/>
    <pivotField showAll="0"/>
    <pivotField showAll="0"/>
    <pivotField axis="axisPage" multipleItemSelectionAllowed="1" showAll="0">
      <items count="4">
        <item h="1" x="0"/>
        <item x="1"/>
        <item h="1" x="2"/>
        <item t="default"/>
      </items>
    </pivotField>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 showAll="0"/>
  </pivotFields>
  <rowItems count="1">
    <i/>
  </rowItems>
  <colItems count="1">
    <i/>
  </colItems>
  <pageFields count="5">
    <pageField fld="111" hier="-1"/>
    <pageField fld="78" hier="-1"/>
    <pageField fld="61" hier="-1"/>
    <pageField fld="104" hier="-1"/>
    <pageField fld="99" hier="-1"/>
  </pageFields>
  <dataFields count="1">
    <dataField name="Count of Index No." fld="0" subtotal="count" baseField="48" baseItem="100"/>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ivotTable" Target="../pivotTables/pivotTable8.xml"/><Relationship Id="rId13" Type="http://schemas.openxmlformats.org/officeDocument/2006/relationships/printerSettings" Target="../printerSettings/printerSettings1.bin"/><Relationship Id="rId3" Type="http://schemas.openxmlformats.org/officeDocument/2006/relationships/pivotTable" Target="../pivotTables/pivotTable3.xml"/><Relationship Id="rId7" Type="http://schemas.openxmlformats.org/officeDocument/2006/relationships/pivotTable" Target="../pivotTables/pivotTable7.xml"/><Relationship Id="rId12" Type="http://schemas.openxmlformats.org/officeDocument/2006/relationships/pivotTable" Target="../pivotTables/pivotTable12.xml"/><Relationship Id="rId2" Type="http://schemas.openxmlformats.org/officeDocument/2006/relationships/pivotTable" Target="../pivotTables/pivotTable2.xml"/><Relationship Id="rId1" Type="http://schemas.openxmlformats.org/officeDocument/2006/relationships/pivotTable" Target="../pivotTables/pivotTable1.xml"/><Relationship Id="rId6" Type="http://schemas.openxmlformats.org/officeDocument/2006/relationships/pivotTable" Target="../pivotTables/pivotTable6.xml"/><Relationship Id="rId11" Type="http://schemas.openxmlformats.org/officeDocument/2006/relationships/pivotTable" Target="../pivotTables/pivotTable11.xml"/><Relationship Id="rId5" Type="http://schemas.openxmlformats.org/officeDocument/2006/relationships/pivotTable" Target="../pivotTables/pivotTable5.xml"/><Relationship Id="rId10" Type="http://schemas.openxmlformats.org/officeDocument/2006/relationships/pivotTable" Target="../pivotTables/pivotTable10.xml"/><Relationship Id="rId4" Type="http://schemas.openxmlformats.org/officeDocument/2006/relationships/pivotTable" Target="../pivotTables/pivotTable4.xml"/><Relationship Id="rId9" Type="http://schemas.openxmlformats.org/officeDocument/2006/relationships/pivotTable" Target="../pivotTables/pivotTable9.xml"/></Relationships>
</file>

<file path=xl/worksheets/_rels/sheet2.xml.rels><?xml version="1.0" encoding="UTF-8" standalone="yes"?>
<Relationships xmlns="http://schemas.openxmlformats.org/package/2006/relationships"><Relationship Id="rId8" Type="http://schemas.openxmlformats.org/officeDocument/2006/relationships/pivotTable" Target="../pivotTables/pivotTable20.xml"/><Relationship Id="rId13" Type="http://schemas.openxmlformats.org/officeDocument/2006/relationships/printerSettings" Target="../printerSettings/printerSettings2.bin"/><Relationship Id="rId3" Type="http://schemas.openxmlformats.org/officeDocument/2006/relationships/pivotTable" Target="../pivotTables/pivotTable15.xml"/><Relationship Id="rId7" Type="http://schemas.openxmlformats.org/officeDocument/2006/relationships/pivotTable" Target="../pivotTables/pivotTable19.xml"/><Relationship Id="rId12" Type="http://schemas.openxmlformats.org/officeDocument/2006/relationships/pivotTable" Target="../pivotTables/pivotTable24.xml"/><Relationship Id="rId2" Type="http://schemas.openxmlformats.org/officeDocument/2006/relationships/pivotTable" Target="../pivotTables/pivotTable14.xml"/><Relationship Id="rId1" Type="http://schemas.openxmlformats.org/officeDocument/2006/relationships/pivotTable" Target="../pivotTables/pivotTable13.xml"/><Relationship Id="rId6" Type="http://schemas.openxmlformats.org/officeDocument/2006/relationships/pivotTable" Target="../pivotTables/pivotTable18.xml"/><Relationship Id="rId11" Type="http://schemas.openxmlformats.org/officeDocument/2006/relationships/pivotTable" Target="../pivotTables/pivotTable23.xml"/><Relationship Id="rId5" Type="http://schemas.openxmlformats.org/officeDocument/2006/relationships/pivotTable" Target="../pivotTables/pivotTable17.xml"/><Relationship Id="rId10" Type="http://schemas.openxmlformats.org/officeDocument/2006/relationships/pivotTable" Target="../pivotTables/pivotTable22.xml"/><Relationship Id="rId4" Type="http://schemas.openxmlformats.org/officeDocument/2006/relationships/pivotTable" Target="../pivotTables/pivotTable16.xml"/><Relationship Id="rId9" Type="http://schemas.openxmlformats.org/officeDocument/2006/relationships/pivotTable" Target="../pivotTables/pivotTable2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5BAA53-2BF2-458F-AB43-BE2882807BE2}">
  <dimension ref="A1:R32"/>
  <sheetViews>
    <sheetView zoomScale="130" zoomScaleNormal="130" workbookViewId="0">
      <pane xSplit="1" ySplit="1" topLeftCell="B5" activePane="bottomRight" state="frozen"/>
      <selection pane="topRight" activeCell="B1" sqref="B1"/>
      <selection pane="bottomLeft" activeCell="A2" sqref="A2"/>
      <selection pane="bottomRight" activeCell="K7" sqref="K7"/>
    </sheetView>
  </sheetViews>
  <sheetFormatPr defaultRowHeight="15" x14ac:dyDescent="0.25"/>
  <cols>
    <col min="1" max="1" width="26.140625" customWidth="1"/>
    <col min="2" max="2" width="14.7109375" bestFit="1" customWidth="1"/>
    <col min="3" max="3" width="18.28515625" bestFit="1" customWidth="1"/>
    <col min="4" max="4" width="4.140625" customWidth="1"/>
    <col min="5" max="5" width="23.7109375" bestFit="1" customWidth="1"/>
    <col min="6" max="6" width="18.28515625" bestFit="1" customWidth="1"/>
    <col min="8" max="8" width="14.7109375" bestFit="1" customWidth="1"/>
    <col min="9" max="9" width="18.28515625" bestFit="1" customWidth="1"/>
    <col min="11" max="11" width="23.7109375" customWidth="1"/>
    <col min="12" max="12" width="18.28515625" bestFit="1" customWidth="1"/>
    <col min="14" max="14" width="26.140625" bestFit="1" customWidth="1"/>
    <col min="15" max="15" width="17.85546875" bestFit="1" customWidth="1"/>
    <col min="16" max="16" width="7.28515625" customWidth="1"/>
    <col min="17" max="17" width="23.7109375" bestFit="1" customWidth="1"/>
    <col min="18" max="18" width="18.28515625" bestFit="1" customWidth="1"/>
  </cols>
  <sheetData>
    <row r="1" spans="1:18" x14ac:dyDescent="0.25">
      <c r="A1" s="3" t="s">
        <v>0</v>
      </c>
      <c r="B1" s="12" t="s">
        <v>1</v>
      </c>
      <c r="C1" s="12"/>
      <c r="E1" s="12" t="s">
        <v>2</v>
      </c>
      <c r="F1" s="12"/>
      <c r="H1" s="12" t="s">
        <v>3</v>
      </c>
      <c r="I1" s="12"/>
      <c r="K1" s="12" t="s">
        <v>4</v>
      </c>
      <c r="L1" s="12"/>
      <c r="N1" s="12" t="s">
        <v>5</v>
      </c>
      <c r="O1" s="12"/>
      <c r="Q1" s="12" t="s">
        <v>6</v>
      </c>
      <c r="R1" s="12"/>
    </row>
    <row r="2" spans="1:18" x14ac:dyDescent="0.25">
      <c r="A2" s="13">
        <v>2021</v>
      </c>
      <c r="B2" s="1" t="s">
        <v>7</v>
      </c>
      <c r="C2" t="s">
        <v>8</v>
      </c>
      <c r="E2" s="1" t="s">
        <v>7</v>
      </c>
      <c r="F2" t="s">
        <v>8</v>
      </c>
      <c r="H2" s="1" t="s">
        <v>7</v>
      </c>
      <c r="I2" t="s">
        <v>9</v>
      </c>
      <c r="K2" s="1" t="s">
        <v>7</v>
      </c>
      <c r="L2" t="s">
        <v>9</v>
      </c>
      <c r="N2" s="1" t="s">
        <v>7</v>
      </c>
      <c r="O2" t="s">
        <v>8</v>
      </c>
      <c r="Q2" s="1" t="s">
        <v>7</v>
      </c>
      <c r="R2" t="s">
        <v>8</v>
      </c>
    </row>
    <row r="3" spans="1:18" ht="15" customHeight="1" x14ac:dyDescent="0.25">
      <c r="A3" s="13"/>
      <c r="B3" s="1" t="s">
        <v>10</v>
      </c>
      <c r="C3" t="s">
        <v>11</v>
      </c>
      <c r="E3" s="1" t="s">
        <v>12</v>
      </c>
      <c r="F3" t="s">
        <v>11</v>
      </c>
      <c r="H3" s="1" t="s">
        <v>10</v>
      </c>
      <c r="I3" t="s">
        <v>11</v>
      </c>
      <c r="K3" s="1" t="s">
        <v>12</v>
      </c>
      <c r="L3" t="s">
        <v>11</v>
      </c>
      <c r="N3" s="1" t="s">
        <v>10</v>
      </c>
      <c r="O3" t="s">
        <v>11</v>
      </c>
      <c r="Q3" s="1" t="s">
        <v>12</v>
      </c>
      <c r="R3" t="s">
        <v>11</v>
      </c>
    </row>
    <row r="4" spans="1:18" ht="15" customHeight="1" x14ac:dyDescent="0.25">
      <c r="A4" s="13"/>
      <c r="B4" s="1" t="s">
        <v>12</v>
      </c>
      <c r="C4" t="s">
        <v>11</v>
      </c>
      <c r="E4" s="1" t="s">
        <v>13</v>
      </c>
      <c r="F4" t="s">
        <v>11</v>
      </c>
      <c r="H4" s="1" t="s">
        <v>12</v>
      </c>
      <c r="I4" t="s">
        <v>11</v>
      </c>
      <c r="K4" s="1" t="s">
        <v>13</v>
      </c>
      <c r="L4" t="s">
        <v>11</v>
      </c>
      <c r="N4" s="1" t="s">
        <v>12</v>
      </c>
      <c r="O4" t="s">
        <v>11</v>
      </c>
      <c r="Q4" s="1" t="s">
        <v>13</v>
      </c>
      <c r="R4" t="s">
        <v>11</v>
      </c>
    </row>
    <row r="5" spans="1:18" x14ac:dyDescent="0.25">
      <c r="A5" s="13"/>
      <c r="H5" s="1" t="s">
        <v>14</v>
      </c>
      <c r="I5" t="s">
        <v>11</v>
      </c>
      <c r="K5" s="1" t="s">
        <v>14</v>
      </c>
      <c r="L5" t="s">
        <v>11</v>
      </c>
      <c r="N5" s="1" t="s">
        <v>14</v>
      </c>
      <c r="O5" t="s">
        <v>11</v>
      </c>
      <c r="Q5" s="1" t="s">
        <v>14</v>
      </c>
      <c r="R5" t="s">
        <v>11</v>
      </c>
    </row>
    <row r="6" spans="1:18" x14ac:dyDescent="0.25">
      <c r="A6" s="13"/>
      <c r="B6" t="s">
        <v>15</v>
      </c>
      <c r="E6" t="s">
        <v>15</v>
      </c>
      <c r="N6" s="1" t="s">
        <v>16</v>
      </c>
      <c r="O6" t="s">
        <v>17</v>
      </c>
      <c r="Q6" s="1" t="s">
        <v>16</v>
      </c>
      <c r="R6" t="s">
        <v>17</v>
      </c>
    </row>
    <row r="7" spans="1:18" x14ac:dyDescent="0.25">
      <c r="A7" s="13"/>
      <c r="B7">
        <v>559</v>
      </c>
      <c r="E7">
        <v>121</v>
      </c>
      <c r="H7" t="s">
        <v>15</v>
      </c>
      <c r="K7" t="s">
        <v>15</v>
      </c>
    </row>
    <row r="8" spans="1:18" x14ac:dyDescent="0.25">
      <c r="A8" s="13"/>
      <c r="H8">
        <v>46</v>
      </c>
      <c r="K8">
        <v>31</v>
      </c>
      <c r="N8" t="s">
        <v>15</v>
      </c>
      <c r="Q8" t="s">
        <v>15</v>
      </c>
    </row>
    <row r="9" spans="1:18" x14ac:dyDescent="0.25">
      <c r="A9" s="13"/>
      <c r="N9">
        <v>31</v>
      </c>
      <c r="Q9">
        <v>22</v>
      </c>
    </row>
    <row r="10" spans="1:18" x14ac:dyDescent="0.25">
      <c r="A10" s="7"/>
    </row>
    <row r="11" spans="1:18" ht="15" customHeight="1" x14ac:dyDescent="0.25">
      <c r="A11" s="14" t="s">
        <v>18</v>
      </c>
      <c r="B11" s="1" t="s">
        <v>19</v>
      </c>
      <c r="C11" t="s">
        <v>20</v>
      </c>
      <c r="E11" s="1" t="s">
        <v>19</v>
      </c>
      <c r="F11" t="s">
        <v>20</v>
      </c>
      <c r="H11" s="1" t="s">
        <v>19</v>
      </c>
      <c r="I11" t="s">
        <v>20</v>
      </c>
      <c r="K11" s="1" t="s">
        <v>19</v>
      </c>
      <c r="L11" t="s">
        <v>20</v>
      </c>
      <c r="N11" s="1" t="s">
        <v>19</v>
      </c>
      <c r="O11" t="s">
        <v>20</v>
      </c>
      <c r="Q11" s="1" t="s">
        <v>19</v>
      </c>
      <c r="R11" t="s">
        <v>20</v>
      </c>
    </row>
    <row r="12" spans="1:18" x14ac:dyDescent="0.25">
      <c r="A12" s="14"/>
      <c r="B12" s="1" t="s">
        <v>21</v>
      </c>
      <c r="C12" t="s">
        <v>8</v>
      </c>
      <c r="E12" s="1" t="s">
        <v>21</v>
      </c>
      <c r="F12" t="s">
        <v>8</v>
      </c>
      <c r="H12" s="1" t="s">
        <v>21</v>
      </c>
      <c r="I12" t="s">
        <v>8</v>
      </c>
      <c r="K12" s="1" t="s">
        <v>21</v>
      </c>
      <c r="L12" t="s">
        <v>8</v>
      </c>
      <c r="N12" s="1" t="s">
        <v>21</v>
      </c>
      <c r="O12" t="s">
        <v>8</v>
      </c>
      <c r="Q12" s="1" t="s">
        <v>21</v>
      </c>
      <c r="R12" t="s">
        <v>8</v>
      </c>
    </row>
    <row r="13" spans="1:18" x14ac:dyDescent="0.25">
      <c r="A13" s="14"/>
      <c r="B13" s="1" t="s">
        <v>22</v>
      </c>
      <c r="C13" t="s">
        <v>8</v>
      </c>
      <c r="E13" s="1" t="s">
        <v>22</v>
      </c>
      <c r="F13" t="s">
        <v>8</v>
      </c>
      <c r="H13" s="1" t="s">
        <v>22</v>
      </c>
      <c r="I13" t="s">
        <v>11</v>
      </c>
      <c r="K13" s="1" t="s">
        <v>22</v>
      </c>
      <c r="L13" t="s">
        <v>11</v>
      </c>
      <c r="N13" s="1" t="s">
        <v>22</v>
      </c>
      <c r="O13" t="s">
        <v>8</v>
      </c>
      <c r="Q13" s="1" t="s">
        <v>22</v>
      </c>
      <c r="R13" t="s">
        <v>8</v>
      </c>
    </row>
    <row r="14" spans="1:18" x14ac:dyDescent="0.25">
      <c r="A14" s="14"/>
      <c r="E14" s="1" t="s">
        <v>13</v>
      </c>
      <c r="F14" t="s">
        <v>11</v>
      </c>
      <c r="H14" s="1" t="s">
        <v>23</v>
      </c>
      <c r="I14" t="s">
        <v>14</v>
      </c>
      <c r="K14" s="1" t="s">
        <v>13</v>
      </c>
      <c r="L14" t="s">
        <v>11</v>
      </c>
      <c r="N14" s="1" t="s">
        <v>23</v>
      </c>
      <c r="O14" t="s">
        <v>14</v>
      </c>
      <c r="Q14" s="1" t="s">
        <v>13</v>
      </c>
      <c r="R14" t="s">
        <v>20</v>
      </c>
    </row>
    <row r="15" spans="1:18" x14ac:dyDescent="0.25">
      <c r="A15" s="14"/>
      <c r="B15" s="1" t="s">
        <v>24</v>
      </c>
      <c r="C15" t="s">
        <v>25</v>
      </c>
      <c r="K15" s="1" t="s">
        <v>23</v>
      </c>
      <c r="L15" t="s">
        <v>14</v>
      </c>
      <c r="N15" s="1" t="s">
        <v>16</v>
      </c>
      <c r="O15" t="s">
        <v>17</v>
      </c>
      <c r="Q15" s="1" t="s">
        <v>23</v>
      </c>
      <c r="R15" t="s">
        <v>14</v>
      </c>
    </row>
    <row r="16" spans="1:18" x14ac:dyDescent="0.25">
      <c r="A16" s="14"/>
      <c r="B16" s="2">
        <v>2015</v>
      </c>
      <c r="C16">
        <v>228</v>
      </c>
      <c r="E16" s="1" t="s">
        <v>24</v>
      </c>
      <c r="F16" t="s">
        <v>25</v>
      </c>
      <c r="H16" s="1" t="s">
        <v>24</v>
      </c>
      <c r="I16" t="s">
        <v>25</v>
      </c>
      <c r="Q16" s="1" t="s">
        <v>16</v>
      </c>
      <c r="R16" t="s">
        <v>17</v>
      </c>
    </row>
    <row r="17" spans="1:18" x14ac:dyDescent="0.25">
      <c r="A17" s="14"/>
      <c r="B17" s="2">
        <v>2016</v>
      </c>
      <c r="C17">
        <v>189</v>
      </c>
      <c r="E17" s="2">
        <v>2015</v>
      </c>
      <c r="F17">
        <v>154</v>
      </c>
      <c r="H17" s="2">
        <v>2015</v>
      </c>
      <c r="I17">
        <v>69</v>
      </c>
      <c r="K17" s="1" t="s">
        <v>24</v>
      </c>
      <c r="L17" t="s">
        <v>25</v>
      </c>
      <c r="N17" s="1" t="s">
        <v>24</v>
      </c>
      <c r="O17" t="s">
        <v>25</v>
      </c>
    </row>
    <row r="18" spans="1:18" x14ac:dyDescent="0.25">
      <c r="A18" s="14"/>
      <c r="B18" s="2">
        <v>2017</v>
      </c>
      <c r="C18">
        <v>261</v>
      </c>
      <c r="E18" s="2">
        <v>2016</v>
      </c>
      <c r="F18">
        <v>137</v>
      </c>
      <c r="H18" s="2">
        <v>2016</v>
      </c>
      <c r="I18">
        <v>64</v>
      </c>
      <c r="K18" s="2">
        <v>2015</v>
      </c>
      <c r="L18">
        <v>59</v>
      </c>
      <c r="N18" s="2">
        <v>2015</v>
      </c>
      <c r="O18">
        <v>29</v>
      </c>
      <c r="Q18" s="1" t="s">
        <v>24</v>
      </c>
      <c r="R18" t="s">
        <v>25</v>
      </c>
    </row>
    <row r="19" spans="1:18" x14ac:dyDescent="0.25">
      <c r="A19" s="14"/>
      <c r="B19" s="2">
        <v>2018</v>
      </c>
      <c r="C19">
        <v>232</v>
      </c>
      <c r="E19" s="2">
        <v>2017</v>
      </c>
      <c r="F19">
        <v>197</v>
      </c>
      <c r="H19" s="2">
        <v>2017</v>
      </c>
      <c r="I19">
        <v>113</v>
      </c>
      <c r="K19" s="2">
        <v>2016</v>
      </c>
      <c r="L19">
        <v>61</v>
      </c>
      <c r="N19" s="2">
        <v>2016</v>
      </c>
      <c r="O19">
        <v>22</v>
      </c>
      <c r="Q19" s="2">
        <v>2015</v>
      </c>
      <c r="R19">
        <v>29</v>
      </c>
    </row>
    <row r="20" spans="1:18" x14ac:dyDescent="0.25">
      <c r="A20" s="14"/>
      <c r="B20" s="2">
        <v>2019</v>
      </c>
      <c r="C20">
        <v>234</v>
      </c>
      <c r="E20" s="2">
        <v>2018</v>
      </c>
      <c r="F20">
        <v>127</v>
      </c>
      <c r="H20" s="2">
        <v>2018</v>
      </c>
      <c r="I20">
        <v>89</v>
      </c>
      <c r="K20" s="2">
        <v>2017</v>
      </c>
      <c r="L20">
        <v>107</v>
      </c>
      <c r="N20" s="2">
        <v>2017</v>
      </c>
      <c r="O20">
        <v>44</v>
      </c>
      <c r="Q20" s="2">
        <v>2016</v>
      </c>
      <c r="R20">
        <v>22</v>
      </c>
    </row>
    <row r="21" spans="1:18" x14ac:dyDescent="0.25">
      <c r="A21" s="14"/>
      <c r="B21" s="2">
        <v>2020</v>
      </c>
      <c r="C21">
        <v>250</v>
      </c>
      <c r="E21" s="2">
        <v>2019</v>
      </c>
      <c r="F21">
        <v>137</v>
      </c>
      <c r="H21" s="2">
        <v>2019</v>
      </c>
      <c r="I21">
        <v>52</v>
      </c>
      <c r="K21" s="2">
        <v>2018</v>
      </c>
      <c r="L21">
        <v>63</v>
      </c>
      <c r="N21" s="2">
        <v>2018</v>
      </c>
      <c r="O21">
        <v>35</v>
      </c>
      <c r="Q21" s="2">
        <v>2017</v>
      </c>
      <c r="R21">
        <v>44</v>
      </c>
    </row>
    <row r="22" spans="1:18" x14ac:dyDescent="0.25">
      <c r="A22" s="14"/>
      <c r="B22" s="2">
        <v>2021</v>
      </c>
      <c r="C22">
        <v>577</v>
      </c>
      <c r="E22" s="2">
        <v>2020</v>
      </c>
      <c r="F22">
        <v>145</v>
      </c>
      <c r="H22" s="2">
        <v>2020</v>
      </c>
      <c r="I22">
        <v>80</v>
      </c>
      <c r="K22" s="2">
        <v>2019</v>
      </c>
      <c r="L22">
        <v>39</v>
      </c>
      <c r="N22" s="2">
        <v>2019</v>
      </c>
      <c r="O22">
        <v>14</v>
      </c>
      <c r="Q22" s="2">
        <v>2018</v>
      </c>
      <c r="R22">
        <v>24</v>
      </c>
    </row>
    <row r="23" spans="1:18" x14ac:dyDescent="0.25">
      <c r="A23" s="14"/>
      <c r="B23" s="2" t="s">
        <v>26</v>
      </c>
      <c r="C23">
        <v>1971</v>
      </c>
      <c r="E23" s="2">
        <v>2021</v>
      </c>
      <c r="F23">
        <v>132</v>
      </c>
      <c r="H23" s="2">
        <v>2021</v>
      </c>
      <c r="I23">
        <v>45</v>
      </c>
      <c r="K23" s="2">
        <v>2020</v>
      </c>
      <c r="L23">
        <v>64</v>
      </c>
      <c r="N23" s="2">
        <v>2020</v>
      </c>
      <c r="O23">
        <v>31</v>
      </c>
      <c r="Q23" s="2">
        <v>2019</v>
      </c>
      <c r="R23">
        <v>14</v>
      </c>
    </row>
    <row r="24" spans="1:18" x14ac:dyDescent="0.25">
      <c r="A24" s="14"/>
      <c r="E24" s="2" t="s">
        <v>26</v>
      </c>
      <c r="F24">
        <v>1029</v>
      </c>
      <c r="H24" s="2" t="s">
        <v>26</v>
      </c>
      <c r="I24">
        <v>512</v>
      </c>
      <c r="K24" s="2">
        <v>2021</v>
      </c>
      <c r="L24">
        <v>31</v>
      </c>
      <c r="N24" s="2">
        <v>2021</v>
      </c>
      <c r="O24">
        <v>39</v>
      </c>
      <c r="Q24" s="2">
        <v>2020</v>
      </c>
      <c r="R24">
        <v>25</v>
      </c>
    </row>
    <row r="25" spans="1:18" x14ac:dyDescent="0.25">
      <c r="A25" s="14"/>
      <c r="K25" s="2" t="s">
        <v>26</v>
      </c>
      <c r="L25">
        <v>424</v>
      </c>
      <c r="N25" s="2" t="s">
        <v>26</v>
      </c>
      <c r="O25">
        <v>214</v>
      </c>
      <c r="Q25" s="2">
        <v>2021</v>
      </c>
      <c r="R25">
        <v>27</v>
      </c>
    </row>
    <row r="26" spans="1:18" x14ac:dyDescent="0.25">
      <c r="A26" s="14"/>
      <c r="Q26" s="2" t="s">
        <v>26</v>
      </c>
      <c r="R26">
        <v>185</v>
      </c>
    </row>
    <row r="27" spans="1:18" x14ac:dyDescent="0.25">
      <c r="A27" s="14"/>
    </row>
    <row r="28" spans="1:18" ht="45" x14ac:dyDescent="0.25">
      <c r="A28" s="6"/>
      <c r="B28" s="10" t="s">
        <v>27</v>
      </c>
      <c r="C28" s="9" t="s">
        <v>28</v>
      </c>
      <c r="D28" s="11"/>
      <c r="E28" s="10" t="s">
        <v>27</v>
      </c>
      <c r="F28" s="9" t="s">
        <v>28</v>
      </c>
      <c r="G28" s="11"/>
      <c r="H28" s="10" t="s">
        <v>27</v>
      </c>
      <c r="I28" s="9" t="s">
        <v>28</v>
      </c>
      <c r="J28" s="11"/>
      <c r="K28" s="10" t="s">
        <v>27</v>
      </c>
      <c r="L28" s="9" t="s">
        <v>28</v>
      </c>
      <c r="M28" s="11"/>
      <c r="N28" s="10" t="s">
        <v>27</v>
      </c>
      <c r="O28" s="9" t="s">
        <v>28</v>
      </c>
      <c r="P28" s="11"/>
      <c r="Q28" s="8" t="s">
        <v>27</v>
      </c>
      <c r="R28" s="9" t="s">
        <v>28</v>
      </c>
    </row>
    <row r="29" spans="1:18" x14ac:dyDescent="0.25">
      <c r="A29" s="6" t="s">
        <v>29</v>
      </c>
      <c r="B29" s="5">
        <f>AVERAGE(C16:C21)</f>
        <v>232.33333333333334</v>
      </c>
      <c r="C29" s="4">
        <f>((GETPIVOTDATA("Index No.",$B$6)/B29)-1)*-1</f>
        <v>-1.4060258249641318</v>
      </c>
      <c r="E29" s="5">
        <f>AVERAGE(F17:F22)</f>
        <v>149.5</v>
      </c>
      <c r="F29" s="4">
        <f>((GETPIVOTDATA("Index No.",$E$6)/E29)-1)*-1</f>
        <v>0.19063545150501671</v>
      </c>
      <c r="H29" s="5">
        <f>AVERAGE(I17:I22)</f>
        <v>77.833333333333329</v>
      </c>
      <c r="I29" s="4">
        <f>((GETPIVOTDATA("Index No.",$H$8)/H29)-1)*-1</f>
        <v>0.4089935760171306</v>
      </c>
      <c r="K29" s="5">
        <f>AVERAGE(L18:L23)</f>
        <v>65.5</v>
      </c>
      <c r="L29" s="4">
        <f>((GETPIVOTDATA("Index No.",$K$8)/K29)-1)*-1</f>
        <v>0.52671755725190839</v>
      </c>
      <c r="N29" s="5">
        <f>AVERAGE(O18:O23)</f>
        <v>29.166666666666668</v>
      </c>
      <c r="O29" s="4">
        <f>((GETPIVOTDATA("Index No.",$N$9)/N29)-1)*-1</f>
        <v>-6.2857142857142723E-2</v>
      </c>
      <c r="Q29" s="5">
        <f>AVERAGE(R19:R24)</f>
        <v>26.333333333333332</v>
      </c>
      <c r="R29" s="4">
        <f>((GETPIVOTDATA("Index No.",$Q$9)/Q29)-1)*-1</f>
        <v>0.16455696202531644</v>
      </c>
    </row>
    <row r="30" spans="1:18" x14ac:dyDescent="0.25">
      <c r="A30" s="6" t="s">
        <v>30</v>
      </c>
      <c r="B30" s="5">
        <f>AVERAGE(C19:C21)</f>
        <v>238.66666666666666</v>
      </c>
      <c r="C30" s="4">
        <f>((GETPIVOTDATA("Index No.",$B$7)/B30)-1)*-1</f>
        <v>-1.3421787709497206</v>
      </c>
      <c r="E30" s="5">
        <f>AVERAGE(F20:F22)</f>
        <v>136.33333333333334</v>
      </c>
      <c r="F30" s="4">
        <f>((GETPIVOTDATA("Index No.",$E$7)/E30)-1)*-1</f>
        <v>0.11246943765281181</v>
      </c>
      <c r="H30" s="5">
        <f>AVERAGE(I20:I22)</f>
        <v>73.666666666666671</v>
      </c>
      <c r="I30" s="4">
        <f>((GETPIVOTDATA("Index No.",$H$8)/H30)-1)*-1</f>
        <v>0.3755656108597285</v>
      </c>
      <c r="K30" s="5">
        <f>AVERAGE(L21:L23)</f>
        <v>55.333333333333336</v>
      </c>
      <c r="L30" s="4">
        <f>((GETPIVOTDATA("Index No.",$K$8)/K30)-1)*-1</f>
        <v>0.43975903614457834</v>
      </c>
      <c r="N30" s="5">
        <f>AVERAGE(O21:O23)</f>
        <v>26.666666666666668</v>
      </c>
      <c r="O30" s="4">
        <f>((GETPIVOTDATA("Index No.",$N$9)/N30)-1)*-1</f>
        <v>-0.16249999999999987</v>
      </c>
      <c r="Q30" s="5">
        <f>AVERAGE(R22:R24)</f>
        <v>21</v>
      </c>
      <c r="R30" s="4">
        <f>((GETPIVOTDATA("Index No.",$Q$9)/Q30)-1)*-1</f>
        <v>-4.7619047619047672E-2</v>
      </c>
    </row>
    <row r="31" spans="1:18" x14ac:dyDescent="0.25">
      <c r="R31" s="4"/>
    </row>
    <row r="32" spans="1:18" x14ac:dyDescent="0.25">
      <c r="R32" s="4"/>
    </row>
  </sheetData>
  <mergeCells count="8">
    <mergeCell ref="K1:L1"/>
    <mergeCell ref="N1:O1"/>
    <mergeCell ref="Q1:R1"/>
    <mergeCell ref="A2:A9"/>
    <mergeCell ref="A11:A27"/>
    <mergeCell ref="B1:C1"/>
    <mergeCell ref="E1:F1"/>
    <mergeCell ref="H1:I1"/>
  </mergeCells>
  <pageMargins left="0.7" right="0.7" top="0.75" bottom="0.75" header="0.3" footer="0.3"/>
  <pageSetup orientation="portrait" r:id="rId13"/>
  <headerFooter>
    <oddFooter>&amp;C&amp;1#&amp;"Calibri"&amp;12&amp;K000000Internal</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E6051E-76B8-4809-BE7C-E6BB35840CB3}">
  <dimension ref="A1:R32"/>
  <sheetViews>
    <sheetView tabSelected="1" zoomScale="130" zoomScaleNormal="130" workbookViewId="0">
      <pane xSplit="1" ySplit="1" topLeftCell="B2" activePane="bottomRight" state="frozen"/>
      <selection pane="topRight" activeCell="B1" sqref="B1"/>
      <selection pane="bottomLeft" activeCell="A2" sqref="A2"/>
      <selection pane="bottomRight" activeCell="I21" sqref="I21"/>
    </sheetView>
  </sheetViews>
  <sheetFormatPr defaultRowHeight="15" x14ac:dyDescent="0.25"/>
  <cols>
    <col min="1" max="1" width="26.140625" customWidth="1"/>
    <col min="2" max="2" width="26.140625" bestFit="1" customWidth="1"/>
    <col min="3" max="3" width="17.85546875" bestFit="1" customWidth="1"/>
    <col min="4" max="4" width="4.140625" customWidth="1"/>
    <col min="5" max="5" width="23.7109375" bestFit="1" customWidth="1"/>
    <col min="6" max="6" width="17.85546875" bestFit="1" customWidth="1"/>
    <col min="8" max="8" width="26.140625" bestFit="1" customWidth="1"/>
    <col min="9" max="9" width="17.85546875" bestFit="1" customWidth="1"/>
    <col min="11" max="11" width="23.7109375" customWidth="1"/>
    <col min="12" max="12" width="17.85546875" bestFit="1" customWidth="1"/>
    <col min="14" max="14" width="26.140625" bestFit="1" customWidth="1"/>
    <col min="15" max="15" width="17.85546875" bestFit="1" customWidth="1"/>
    <col min="16" max="16" width="7.28515625" customWidth="1"/>
    <col min="17" max="17" width="23.7109375" bestFit="1" customWidth="1"/>
    <col min="18" max="18" width="17.85546875" bestFit="1" customWidth="1"/>
  </cols>
  <sheetData>
    <row r="1" spans="1:18" x14ac:dyDescent="0.25">
      <c r="A1" s="3" t="s">
        <v>0</v>
      </c>
      <c r="B1" s="12" t="s">
        <v>1</v>
      </c>
      <c r="C1" s="12"/>
      <c r="E1" s="12" t="s">
        <v>2</v>
      </c>
      <c r="F1" s="12"/>
      <c r="H1" s="12" t="s">
        <v>3</v>
      </c>
      <c r="I1" s="12"/>
      <c r="K1" s="12" t="s">
        <v>4</v>
      </c>
      <c r="L1" s="12"/>
      <c r="N1" s="12" t="s">
        <v>5</v>
      </c>
      <c r="O1" s="12"/>
      <c r="Q1" s="12" t="s">
        <v>6</v>
      </c>
      <c r="R1" s="12"/>
    </row>
    <row r="2" spans="1:18" x14ac:dyDescent="0.25">
      <c r="A2" s="13">
        <v>2021</v>
      </c>
      <c r="B2" s="1" t="s">
        <v>7</v>
      </c>
      <c r="C2" t="s">
        <v>20</v>
      </c>
      <c r="E2" s="1" t="s">
        <v>7</v>
      </c>
      <c r="F2" t="s">
        <v>20</v>
      </c>
      <c r="H2" s="1" t="s">
        <v>7</v>
      </c>
      <c r="I2" t="s">
        <v>20</v>
      </c>
      <c r="K2" s="1" t="s">
        <v>7</v>
      </c>
      <c r="L2" t="s">
        <v>20</v>
      </c>
      <c r="N2" s="1" t="s">
        <v>7</v>
      </c>
      <c r="O2" t="s">
        <v>20</v>
      </c>
      <c r="Q2" s="1" t="s">
        <v>7</v>
      </c>
      <c r="R2" t="s">
        <v>20</v>
      </c>
    </row>
    <row r="3" spans="1:18" ht="15" customHeight="1" x14ac:dyDescent="0.25">
      <c r="A3" s="13"/>
      <c r="B3" s="1" t="s">
        <v>10</v>
      </c>
      <c r="C3" t="s">
        <v>11</v>
      </c>
      <c r="E3" s="1" t="s">
        <v>12</v>
      </c>
      <c r="F3" t="s">
        <v>11</v>
      </c>
      <c r="H3" s="1" t="s">
        <v>10</v>
      </c>
      <c r="I3" t="s">
        <v>11</v>
      </c>
      <c r="K3" s="1" t="s">
        <v>12</v>
      </c>
      <c r="L3" t="s">
        <v>11</v>
      </c>
      <c r="N3" s="1" t="s">
        <v>10</v>
      </c>
      <c r="O3" t="s">
        <v>11</v>
      </c>
      <c r="Q3" s="1" t="s">
        <v>12</v>
      </c>
      <c r="R3" t="s">
        <v>11</v>
      </c>
    </row>
    <row r="4" spans="1:18" ht="15" customHeight="1" x14ac:dyDescent="0.25">
      <c r="A4" s="13"/>
      <c r="B4" s="1" t="s">
        <v>12</v>
      </c>
      <c r="C4" t="s">
        <v>11</v>
      </c>
      <c r="E4" s="1" t="s">
        <v>13</v>
      </c>
      <c r="F4" t="s">
        <v>11</v>
      </c>
      <c r="H4" s="1" t="s">
        <v>12</v>
      </c>
      <c r="I4" t="s">
        <v>11</v>
      </c>
      <c r="K4" s="1" t="s">
        <v>13</v>
      </c>
      <c r="L4" t="s">
        <v>11</v>
      </c>
      <c r="N4" s="1" t="s">
        <v>12</v>
      </c>
      <c r="O4" t="s">
        <v>11</v>
      </c>
      <c r="Q4" s="1" t="s">
        <v>13</v>
      </c>
      <c r="R4" t="s">
        <v>20</v>
      </c>
    </row>
    <row r="5" spans="1:18" x14ac:dyDescent="0.25">
      <c r="A5" s="13"/>
      <c r="H5" s="1" t="s">
        <v>14</v>
      </c>
      <c r="I5" t="s">
        <v>11</v>
      </c>
      <c r="K5" s="1" t="s">
        <v>14</v>
      </c>
      <c r="L5" t="s">
        <v>11</v>
      </c>
      <c r="N5" s="1" t="s">
        <v>14</v>
      </c>
      <c r="O5" t="s">
        <v>11</v>
      </c>
      <c r="Q5" s="1" t="s">
        <v>14</v>
      </c>
      <c r="R5" t="s">
        <v>11</v>
      </c>
    </row>
    <row r="6" spans="1:18" x14ac:dyDescent="0.25">
      <c r="A6" s="13"/>
      <c r="B6" t="s">
        <v>15</v>
      </c>
      <c r="E6" t="s">
        <v>15</v>
      </c>
      <c r="N6" s="1" t="s">
        <v>16</v>
      </c>
      <c r="O6" t="s">
        <v>17</v>
      </c>
      <c r="Q6" s="1" t="s">
        <v>16</v>
      </c>
      <c r="R6" t="s">
        <v>17</v>
      </c>
    </row>
    <row r="7" spans="1:18" x14ac:dyDescent="0.25">
      <c r="A7" s="13"/>
      <c r="B7">
        <v>25</v>
      </c>
      <c r="E7">
        <v>11</v>
      </c>
      <c r="H7" t="s">
        <v>15</v>
      </c>
      <c r="K7" t="s">
        <v>15</v>
      </c>
    </row>
    <row r="8" spans="1:18" x14ac:dyDescent="0.25">
      <c r="A8" s="13"/>
      <c r="H8">
        <v>10</v>
      </c>
      <c r="K8">
        <v>7</v>
      </c>
      <c r="N8" t="s">
        <v>15</v>
      </c>
      <c r="Q8" t="s">
        <v>15</v>
      </c>
    </row>
    <row r="9" spans="1:18" x14ac:dyDescent="0.25">
      <c r="A9" s="13"/>
      <c r="N9">
        <v>8</v>
      </c>
      <c r="Q9">
        <v>4</v>
      </c>
    </row>
    <row r="10" spans="1:18" x14ac:dyDescent="0.25">
      <c r="A10" s="7"/>
    </row>
    <row r="11" spans="1:18" ht="15" customHeight="1" x14ac:dyDescent="0.25">
      <c r="A11" s="14" t="s">
        <v>18</v>
      </c>
      <c r="B11" s="1" t="s">
        <v>19</v>
      </c>
      <c r="C11" t="s">
        <v>20</v>
      </c>
      <c r="E11" s="1" t="s">
        <v>19</v>
      </c>
      <c r="F11" t="s">
        <v>20</v>
      </c>
      <c r="H11" s="1" t="s">
        <v>19</v>
      </c>
      <c r="I11" t="s">
        <v>20</v>
      </c>
      <c r="K11" s="1" t="s">
        <v>19</v>
      </c>
      <c r="L11" t="s">
        <v>20</v>
      </c>
      <c r="N11" s="1" t="s">
        <v>19</v>
      </c>
      <c r="O11" t="s">
        <v>20</v>
      </c>
      <c r="Q11" s="1" t="s">
        <v>19</v>
      </c>
      <c r="R11" t="s">
        <v>20</v>
      </c>
    </row>
    <row r="12" spans="1:18" x14ac:dyDescent="0.25">
      <c r="A12" s="14"/>
      <c r="B12" s="1" t="s">
        <v>21</v>
      </c>
      <c r="C12" t="s">
        <v>8</v>
      </c>
      <c r="E12" s="1" t="s">
        <v>21</v>
      </c>
      <c r="F12" t="s">
        <v>8</v>
      </c>
      <c r="H12" s="1" t="s">
        <v>21</v>
      </c>
      <c r="I12" t="s">
        <v>8</v>
      </c>
      <c r="K12" s="1" t="s">
        <v>21</v>
      </c>
      <c r="L12" t="s">
        <v>8</v>
      </c>
      <c r="N12" s="1" t="s">
        <v>21</v>
      </c>
      <c r="O12" t="s">
        <v>8</v>
      </c>
      <c r="Q12" s="1" t="s">
        <v>21</v>
      </c>
      <c r="R12" t="s">
        <v>8</v>
      </c>
    </row>
    <row r="13" spans="1:18" x14ac:dyDescent="0.25">
      <c r="A13" s="14"/>
      <c r="B13" s="1" t="s">
        <v>22</v>
      </c>
      <c r="C13" t="s">
        <v>20</v>
      </c>
      <c r="E13" s="1" t="s">
        <v>22</v>
      </c>
      <c r="F13" t="s">
        <v>20</v>
      </c>
      <c r="H13" s="1" t="s">
        <v>22</v>
      </c>
      <c r="I13" t="s">
        <v>20</v>
      </c>
      <c r="K13" s="1" t="s">
        <v>22</v>
      </c>
      <c r="L13" t="s">
        <v>20</v>
      </c>
      <c r="N13" s="1" t="s">
        <v>22</v>
      </c>
      <c r="O13" t="s">
        <v>20</v>
      </c>
      <c r="Q13" s="1" t="s">
        <v>22</v>
      </c>
      <c r="R13" t="s">
        <v>20</v>
      </c>
    </row>
    <row r="14" spans="1:18" x14ac:dyDescent="0.25">
      <c r="A14" s="14"/>
      <c r="E14" s="1" t="s">
        <v>13</v>
      </c>
      <c r="F14" t="s">
        <v>11</v>
      </c>
      <c r="H14" s="1" t="s">
        <v>23</v>
      </c>
      <c r="I14" t="s">
        <v>14</v>
      </c>
      <c r="K14" s="1" t="s">
        <v>13</v>
      </c>
      <c r="L14" t="s">
        <v>11</v>
      </c>
      <c r="N14" s="1" t="s">
        <v>23</v>
      </c>
      <c r="O14" t="s">
        <v>14</v>
      </c>
      <c r="Q14" s="1" t="s">
        <v>13</v>
      </c>
      <c r="R14" t="s">
        <v>20</v>
      </c>
    </row>
    <row r="15" spans="1:18" x14ac:dyDescent="0.25">
      <c r="A15" s="14"/>
      <c r="B15" s="1" t="s">
        <v>24</v>
      </c>
      <c r="C15" t="s">
        <v>25</v>
      </c>
      <c r="K15" s="1" t="s">
        <v>23</v>
      </c>
      <c r="L15" t="s">
        <v>14</v>
      </c>
      <c r="N15" s="1" t="s">
        <v>16</v>
      </c>
      <c r="O15" t="s">
        <v>17</v>
      </c>
      <c r="Q15" s="1" t="s">
        <v>23</v>
      </c>
      <c r="R15" t="s">
        <v>14</v>
      </c>
    </row>
    <row r="16" spans="1:18" x14ac:dyDescent="0.25">
      <c r="A16" s="14"/>
      <c r="B16" s="2">
        <v>2015</v>
      </c>
      <c r="C16">
        <v>32</v>
      </c>
      <c r="E16" s="1" t="s">
        <v>24</v>
      </c>
      <c r="F16" t="s">
        <v>25</v>
      </c>
      <c r="H16" s="1" t="s">
        <v>24</v>
      </c>
      <c r="I16" t="s">
        <v>25</v>
      </c>
      <c r="Q16" s="1" t="s">
        <v>16</v>
      </c>
      <c r="R16" t="s">
        <v>17</v>
      </c>
    </row>
    <row r="17" spans="1:18" x14ac:dyDescent="0.25">
      <c r="A17" s="14"/>
      <c r="B17" s="2">
        <v>2016</v>
      </c>
      <c r="C17">
        <v>34</v>
      </c>
      <c r="E17" s="2">
        <v>2015</v>
      </c>
      <c r="F17">
        <v>32</v>
      </c>
      <c r="H17" s="2">
        <v>2015</v>
      </c>
      <c r="I17">
        <v>19</v>
      </c>
      <c r="K17" s="1" t="s">
        <v>24</v>
      </c>
      <c r="L17" t="s">
        <v>25</v>
      </c>
      <c r="N17" s="1" t="s">
        <v>24</v>
      </c>
      <c r="O17" t="s">
        <v>25</v>
      </c>
    </row>
    <row r="18" spans="1:18" x14ac:dyDescent="0.25">
      <c r="A18" s="14"/>
      <c r="B18" s="2">
        <v>2017</v>
      </c>
      <c r="C18">
        <v>60</v>
      </c>
      <c r="E18" s="2">
        <v>2016</v>
      </c>
      <c r="F18">
        <v>34</v>
      </c>
      <c r="H18" s="2">
        <v>2016</v>
      </c>
      <c r="I18">
        <v>27</v>
      </c>
      <c r="K18" s="2">
        <v>2015</v>
      </c>
      <c r="L18">
        <v>19</v>
      </c>
      <c r="N18" s="2">
        <v>2015</v>
      </c>
      <c r="O18">
        <v>15</v>
      </c>
      <c r="Q18" s="1" t="s">
        <v>24</v>
      </c>
      <c r="R18" t="s">
        <v>25</v>
      </c>
    </row>
    <row r="19" spans="1:18" x14ac:dyDescent="0.25">
      <c r="A19" s="14"/>
      <c r="B19" s="2">
        <v>2018</v>
      </c>
      <c r="C19">
        <v>45</v>
      </c>
      <c r="E19" s="2">
        <v>2017</v>
      </c>
      <c r="F19">
        <v>57</v>
      </c>
      <c r="H19" s="2">
        <v>2017</v>
      </c>
      <c r="I19">
        <v>44</v>
      </c>
      <c r="K19" s="2">
        <v>2016</v>
      </c>
      <c r="L19">
        <v>27</v>
      </c>
      <c r="N19" s="2">
        <v>2016</v>
      </c>
      <c r="O19">
        <v>22</v>
      </c>
      <c r="Q19" s="2">
        <v>2015</v>
      </c>
      <c r="R19">
        <v>15</v>
      </c>
    </row>
    <row r="20" spans="1:18" x14ac:dyDescent="0.25">
      <c r="A20" s="14"/>
      <c r="B20" s="2">
        <v>2019</v>
      </c>
      <c r="C20">
        <v>42</v>
      </c>
      <c r="E20" s="2">
        <v>2018</v>
      </c>
      <c r="F20">
        <v>37</v>
      </c>
      <c r="H20" s="2">
        <v>2018</v>
      </c>
      <c r="I20">
        <v>30</v>
      </c>
      <c r="K20" s="2">
        <v>2017</v>
      </c>
      <c r="L20">
        <v>42</v>
      </c>
      <c r="N20" s="2">
        <v>2017</v>
      </c>
      <c r="O20">
        <v>31</v>
      </c>
      <c r="Q20" s="2">
        <v>2016</v>
      </c>
      <c r="R20">
        <v>22</v>
      </c>
    </row>
    <row r="21" spans="1:18" x14ac:dyDescent="0.25">
      <c r="A21" s="14"/>
      <c r="B21" s="2">
        <v>2020</v>
      </c>
      <c r="C21">
        <v>50</v>
      </c>
      <c r="E21" s="2">
        <v>2019</v>
      </c>
      <c r="F21">
        <v>32</v>
      </c>
      <c r="H21" s="2">
        <v>2019</v>
      </c>
      <c r="I21">
        <v>28</v>
      </c>
      <c r="K21" s="2">
        <v>2018</v>
      </c>
      <c r="L21">
        <v>22</v>
      </c>
      <c r="N21" s="2">
        <v>2018</v>
      </c>
      <c r="O21">
        <v>29</v>
      </c>
      <c r="Q21" s="2">
        <v>2017</v>
      </c>
      <c r="R21">
        <v>31</v>
      </c>
    </row>
    <row r="22" spans="1:18" x14ac:dyDescent="0.25">
      <c r="A22" s="14"/>
      <c r="B22" s="2" t="s">
        <v>26</v>
      </c>
      <c r="C22">
        <v>263</v>
      </c>
      <c r="E22" s="2">
        <v>2020</v>
      </c>
      <c r="F22">
        <v>36</v>
      </c>
      <c r="H22" s="2">
        <v>2020</v>
      </c>
      <c r="I22">
        <v>34</v>
      </c>
      <c r="K22" s="2">
        <v>2019</v>
      </c>
      <c r="L22">
        <v>19</v>
      </c>
      <c r="N22" s="2">
        <v>2019</v>
      </c>
      <c r="O22">
        <v>16</v>
      </c>
      <c r="Q22" s="2">
        <v>2018</v>
      </c>
      <c r="R22">
        <v>21</v>
      </c>
    </row>
    <row r="23" spans="1:18" x14ac:dyDescent="0.25">
      <c r="A23" s="14"/>
      <c r="E23" s="2" t="s">
        <v>26</v>
      </c>
      <c r="F23">
        <v>228</v>
      </c>
      <c r="H23" s="2" t="s">
        <v>26</v>
      </c>
      <c r="I23">
        <v>182</v>
      </c>
      <c r="K23" s="2">
        <v>2020</v>
      </c>
      <c r="L23">
        <v>26</v>
      </c>
      <c r="N23" s="2">
        <v>2020</v>
      </c>
      <c r="O23">
        <v>28</v>
      </c>
      <c r="Q23" s="2">
        <v>2019</v>
      </c>
      <c r="R23">
        <v>16</v>
      </c>
    </row>
    <row r="24" spans="1:18" x14ac:dyDescent="0.25">
      <c r="A24" s="14"/>
      <c r="K24" s="2" t="s">
        <v>26</v>
      </c>
      <c r="L24">
        <v>155</v>
      </c>
      <c r="N24" s="2" t="s">
        <v>26</v>
      </c>
      <c r="O24">
        <v>141</v>
      </c>
      <c r="Q24" s="2">
        <v>2020</v>
      </c>
      <c r="R24">
        <v>21</v>
      </c>
    </row>
    <row r="25" spans="1:18" x14ac:dyDescent="0.25">
      <c r="A25" s="14"/>
      <c r="Q25" s="2" t="s">
        <v>26</v>
      </c>
      <c r="R25">
        <v>126</v>
      </c>
    </row>
    <row r="26" spans="1:18" x14ac:dyDescent="0.25">
      <c r="A26" s="14"/>
    </row>
    <row r="27" spans="1:18" x14ac:dyDescent="0.25">
      <c r="A27" s="14"/>
    </row>
    <row r="28" spans="1:18" ht="30" x14ac:dyDescent="0.25">
      <c r="A28" s="6"/>
      <c r="B28" s="10" t="s">
        <v>27</v>
      </c>
      <c r="C28" s="9" t="s">
        <v>28</v>
      </c>
      <c r="D28" s="11"/>
      <c r="E28" s="10" t="s">
        <v>27</v>
      </c>
      <c r="F28" s="9" t="s">
        <v>28</v>
      </c>
      <c r="G28" s="11"/>
      <c r="H28" s="10" t="s">
        <v>27</v>
      </c>
      <c r="I28" s="9" t="s">
        <v>28</v>
      </c>
      <c r="J28" s="11"/>
      <c r="K28" s="10" t="s">
        <v>27</v>
      </c>
      <c r="L28" s="9" t="s">
        <v>28</v>
      </c>
      <c r="M28" s="11"/>
      <c r="N28" s="10" t="s">
        <v>27</v>
      </c>
      <c r="O28" s="9" t="s">
        <v>28</v>
      </c>
      <c r="P28" s="11"/>
      <c r="Q28" s="8" t="s">
        <v>27</v>
      </c>
      <c r="R28" s="9" t="s">
        <v>28</v>
      </c>
    </row>
    <row r="29" spans="1:18" x14ac:dyDescent="0.25">
      <c r="A29" s="6" t="s">
        <v>29</v>
      </c>
      <c r="B29" s="5">
        <f>AVERAGE(C16:C21)</f>
        <v>43.833333333333336</v>
      </c>
      <c r="C29" s="4">
        <f>((GETPIVOTDATA("Index No.",$B$6)/B29)-1)*-1</f>
        <v>0.42965779467680609</v>
      </c>
      <c r="E29" s="5">
        <f>AVERAGE(F17:F22)</f>
        <v>38</v>
      </c>
      <c r="F29" s="4">
        <f>((GETPIVOTDATA("Index No.",$E$6)/E29)-1)*-1</f>
        <v>0.71052631578947367</v>
      </c>
      <c r="H29" s="5">
        <f>AVERAGE(I17:I22)</f>
        <v>30.333333333333332</v>
      </c>
      <c r="I29" s="4">
        <f>((GETPIVOTDATA("Index No.",$H$8)/H29)-1)*-1</f>
        <v>0.67032967032967039</v>
      </c>
      <c r="K29" s="5">
        <f>AVERAGE(L18:L23)</f>
        <v>25.833333333333332</v>
      </c>
      <c r="L29" s="4">
        <f>((GETPIVOTDATA("Index No.",$K$8)/K29)-1)*-1</f>
        <v>0.7290322580645161</v>
      </c>
      <c r="N29" s="5">
        <f>AVERAGE(O18:O23)</f>
        <v>23.5</v>
      </c>
      <c r="O29" s="4">
        <f>((GETPIVOTDATA("Index No.",$N$9)/N29)-1)*-1</f>
        <v>0.65957446808510634</v>
      </c>
      <c r="Q29" s="5">
        <f>AVERAGE(R19:R24)</f>
        <v>21</v>
      </c>
      <c r="R29" s="4">
        <f>((GETPIVOTDATA("Index No.",$Q$9)/Q29)-1)*-1</f>
        <v>0.80952380952380953</v>
      </c>
    </row>
    <row r="30" spans="1:18" x14ac:dyDescent="0.25">
      <c r="A30" s="6" t="s">
        <v>30</v>
      </c>
      <c r="B30" s="5">
        <f>AVERAGE(C19:C21)</f>
        <v>45.666666666666664</v>
      </c>
      <c r="C30" s="4">
        <f>((GETPIVOTDATA("Index No.",$B$7)/B30)-1)*-1</f>
        <v>0.45255474452554745</v>
      </c>
      <c r="E30" s="5">
        <f>AVERAGE(F20:F22)</f>
        <v>35</v>
      </c>
      <c r="F30" s="4">
        <f>((GETPIVOTDATA("Index No.",$E$7)/E30)-1)*-1</f>
        <v>0.68571428571428572</v>
      </c>
      <c r="H30" s="5">
        <f>AVERAGE(I20:I22)</f>
        <v>30.666666666666668</v>
      </c>
      <c r="I30" s="4">
        <f>((GETPIVOTDATA("Index No.",$H$8)/H30)-1)*-1</f>
        <v>0.67391304347826086</v>
      </c>
      <c r="K30" s="5">
        <f>AVERAGE(L21:L23)</f>
        <v>22.333333333333332</v>
      </c>
      <c r="L30" s="4">
        <f>((GETPIVOTDATA("Index No.",$K$8)/K30)-1)*-1</f>
        <v>0.68656716417910446</v>
      </c>
      <c r="N30" s="5">
        <f>AVERAGE(O21:O23)</f>
        <v>24.333333333333332</v>
      </c>
      <c r="O30" s="4">
        <f>((GETPIVOTDATA("Index No.",$N$9)/N30)-1)*-1</f>
        <v>0.67123287671232879</v>
      </c>
      <c r="Q30" s="5">
        <f>AVERAGE(R22:R24)</f>
        <v>19.333333333333332</v>
      </c>
      <c r="R30" s="4">
        <f>((GETPIVOTDATA("Index No.",$Q$9)/Q30)-1)*-1</f>
        <v>0.7931034482758621</v>
      </c>
    </row>
    <row r="31" spans="1:18" x14ac:dyDescent="0.25">
      <c r="R31" s="4"/>
    </row>
    <row r="32" spans="1:18" x14ac:dyDescent="0.25">
      <c r="R32" s="4"/>
    </row>
  </sheetData>
  <mergeCells count="8">
    <mergeCell ref="Q1:R1"/>
    <mergeCell ref="N1:O1"/>
    <mergeCell ref="B1:C1"/>
    <mergeCell ref="A11:A27"/>
    <mergeCell ref="E1:F1"/>
    <mergeCell ref="H1:I1"/>
    <mergeCell ref="K1:L1"/>
    <mergeCell ref="A2:A9"/>
  </mergeCells>
  <pageMargins left="0.7" right="0.7" top="0.75" bottom="0.75" header="0.3" footer="0.3"/>
  <pageSetup orientation="portrait" r:id="rId13"/>
  <headerFooter>
    <oddFooter>&amp;C&amp;1#&amp;"Calibri"&amp;12&amp;K000000Internal</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haredContentType xmlns="Microsoft.SharePoint.Taxonomy.ContentTypeSync" SourceId="a1023ccf-7cb6-4ee1-9475-b660b0644bb5" ContentTypeId="0x0101" PreviousValue="true"/>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geRetentionTriggerDate xmlns="97e57212-3e02-407f-8b2d-05f7d7f19b15" xsi:nil="true"/>
    <pgeInformationSecurityClassification xmlns="97e57212-3e02-407f-8b2d-05f7d7f19b15" xsi:nil="true"/>
    <mca9ac2a47d44219b4ff213ace4480ec xmlns="97e57212-3e02-407f-8b2d-05f7d7f19b15">
      <Terms xmlns="http://schemas.microsoft.com/office/infopath/2007/PartnerControls"/>
    </mca9ac2a47d44219b4ff213ace4480ec>
    <TaxCatchAll xmlns="97e57212-3e02-407f-8b2d-05f7d7f19b15" xsi:nil="true"/>
    <lcf76f155ced4ddcb4097134ff3c332f xmlns="d72ebb01-2fc3-4dac-9dea-5e872f1c6030">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41B1EC874A43D45A6CE5885CBB91BA1" ma:contentTypeVersion="21" ma:contentTypeDescription="Create a new document." ma:contentTypeScope="" ma:versionID="f0ecdb7c513a3fa449cc2ba72c39ffe0">
  <xsd:schema xmlns:xsd="http://www.w3.org/2001/XMLSchema" xmlns:xs="http://www.w3.org/2001/XMLSchema" xmlns:p="http://schemas.microsoft.com/office/2006/metadata/properties" xmlns:ns2="97e57212-3e02-407f-8b2d-05f7d7f19b15" xmlns:ns3="d72ebb01-2fc3-4dac-9dea-5e872f1c6030" xmlns:ns4="fdec3331-90b9-49c6-89d0-e2a975630824" targetNamespace="http://schemas.microsoft.com/office/2006/metadata/properties" ma:root="true" ma:fieldsID="1ffac4c1678070d3f9856bd2b0e15dd2" ns2:_="" ns3:_="" ns4:_="">
    <xsd:import namespace="97e57212-3e02-407f-8b2d-05f7d7f19b15"/>
    <xsd:import namespace="d72ebb01-2fc3-4dac-9dea-5e872f1c6030"/>
    <xsd:import namespace="fdec3331-90b9-49c6-89d0-e2a975630824"/>
    <xsd:element name="properties">
      <xsd:complexType>
        <xsd:sequence>
          <xsd:element name="documentManagement">
            <xsd:complexType>
              <xsd:all>
                <xsd:element ref="ns2:pgeInformationSecurityClassification" minOccurs="0"/>
                <xsd:element ref="ns2:mca9ac2a47d44219b4ff213ace4480ec" minOccurs="0"/>
                <xsd:element ref="ns2:TaxCatchAll" minOccurs="0"/>
                <xsd:element ref="ns2:TaxCatchAllLabel" minOccurs="0"/>
                <xsd:element ref="ns2:pgeRetentionTriggerDate" minOccurs="0"/>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3:MediaServiceDateTaken" minOccurs="0"/>
                <xsd:element ref="ns3:MediaServiceOCR" minOccurs="0"/>
                <xsd:element ref="ns3:MediaServiceGenerationTime" minOccurs="0"/>
                <xsd:element ref="ns3:MediaServiceEventHashCode" minOccurs="0"/>
                <xsd:element ref="ns3:lcf76f155ced4ddcb4097134ff3c332f"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57212-3e02-407f-8b2d-05f7d7f19b15" elementFormDefault="qualified">
    <xsd:import namespace="http://schemas.microsoft.com/office/2006/documentManagement/types"/>
    <xsd:import namespace="http://schemas.microsoft.com/office/infopath/2007/PartnerControls"/>
    <xsd:element name="pgeInformationSecurityClassification" ma:index="8" nillable="true" ma:displayName="PGE Information Security Classification" ma:description="Confidentiality of the Item (i.e. who can access it.) PG&amp;E uses the following four levels of confidentiality:&#10;• Public: Information available to anyone inside or outside PG&amp;E without restriction. &#10;• Internal: Information intended primarily for use within PG&amp;E.&#10;• Confidential: Information intended for use within PG&amp;E on a “business-need-to-know basis.” &#10;• Restricted: Information that is the most sensitive due to its significant value to the company and requires the maximum level of handling and protection from unauthorized collection, access, use or disclosure&#10;" ma:format="Dropdown" ma:internalName="pgeInformationSecurityClassification">
      <xsd:simpleType>
        <xsd:restriction base="dms:Choice">
          <xsd:enumeration value="Public"/>
          <xsd:enumeration value="Internal"/>
          <xsd:enumeration value="Confidential"/>
          <xsd:enumeration value="Restricted"/>
        </xsd:restriction>
      </xsd:simpleType>
    </xsd:element>
    <xsd:element name="mca9ac2a47d44219b4ff213ace4480ec" ma:index="9" nillable="true" ma:taxonomy="true" ma:internalName="mca9ac2a47d44219b4ff213ace4480ec" ma:taxonomyFieldName="pgeRecordCategory" ma:displayName="PGE Record Category" ma:default="" ma:fieldId="{6ca9ac2a-47d4-4219-b4ff-213ace4480ec}" ma:sspId="b06c99b3-cd83-43e5-b4c1-d62f316c1e37" ma:termSetId="adcc1c58-aad5-4d6c-b2f3-f9d1112c68e9"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8307e0e4-bb93-40e3-aba4-33d01e1b06a1}" ma:internalName="TaxCatchAll" ma:showField="CatchAllData" ma:web="fdec3331-90b9-49c6-89d0-e2a975630824">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8307e0e4-bb93-40e3-aba4-33d01e1b06a1}" ma:internalName="TaxCatchAllLabel" ma:readOnly="true" ma:showField="CatchAllDataLabel" ma:web="fdec3331-90b9-49c6-89d0-e2a975630824">
      <xsd:complexType>
        <xsd:complexContent>
          <xsd:extension base="dms:MultiChoiceLookup">
            <xsd:sequence>
              <xsd:element name="Value" type="dms:Lookup" maxOccurs="unbounded" minOccurs="0" nillable="true"/>
            </xsd:sequence>
          </xsd:extension>
        </xsd:complexContent>
      </xsd:complexType>
    </xsd:element>
    <xsd:element name="pgeRetentionTriggerDate" ma:index="13" nillable="true" ma:displayName="PGE Retention Trigger Date" ma:description="This is a date field it will be populated when an event has occurred that will trigger retention" ma:format="DateOnly" ma:internalName="pgeRetentionTrigger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d72ebb01-2fc3-4dac-9dea-5e872f1c6030" elementFormDefault="qualified">
    <xsd:import namespace="http://schemas.microsoft.com/office/2006/documentManagement/types"/>
    <xsd:import namespace="http://schemas.microsoft.com/office/infopath/2007/PartnerControls"/>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DateTaken" ma:index="20" nillable="true" ma:displayName="MediaServiceDateTaken" ma:hidden="true" ma:internalName="MediaServiceDateTaken"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b06c99b3-cd83-43e5-b4c1-d62f316c1e37"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dec3331-90b9-49c6-89d0-e2a975630824"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998FE4-DC4E-4835-A007-41D35B2424D2}">
  <ds:schemaRefs>
    <ds:schemaRef ds:uri="Microsoft.SharePoint.Taxonomy.ContentTypeSync"/>
  </ds:schemaRefs>
</ds:datastoreItem>
</file>

<file path=customXml/itemProps2.xml><?xml version="1.0" encoding="utf-8"?>
<ds:datastoreItem xmlns:ds="http://schemas.openxmlformats.org/officeDocument/2006/customXml" ds:itemID="{76873204-7108-407D-A332-C8A0C683DEE9}">
  <ds:schemaRefs>
    <ds:schemaRef ds:uri="http://schemas.microsoft.com/sharepoint/v3/contenttype/forms"/>
  </ds:schemaRefs>
</ds:datastoreItem>
</file>

<file path=customXml/itemProps3.xml><?xml version="1.0" encoding="utf-8"?>
<ds:datastoreItem xmlns:ds="http://schemas.openxmlformats.org/officeDocument/2006/customXml" ds:itemID="{80232A90-EF4B-4230-ACD3-3DE1EECEEDC1}">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fdec3331-90b9-49c6-89d0-e2a975630824"/>
    <ds:schemaRef ds:uri="97e57212-3e02-407f-8b2d-05f7d7f19b15"/>
    <ds:schemaRef ds:uri="d72ebb01-2fc3-4dac-9dea-5e872f1c6030"/>
    <ds:schemaRef ds:uri="http://purl.org/dc/terms/"/>
    <ds:schemaRef ds:uri="http://schemas.openxmlformats.org/package/2006/metadata/core-properties"/>
    <ds:schemaRef ds:uri="http://www.w3.org/XML/1998/namespace"/>
    <ds:schemaRef ds:uri="http://purl.org/dc/dcmitype/"/>
  </ds:schemaRefs>
</ds:datastoreItem>
</file>

<file path=customXml/itemProps4.xml><?xml version="1.0" encoding="utf-8"?>
<ds:datastoreItem xmlns:ds="http://schemas.openxmlformats.org/officeDocument/2006/customXml" ds:itemID="{70BAA79B-0748-442D-BBB2-D1F1CC7C76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57212-3e02-407f-8b2d-05f7d7f19b15"/>
    <ds:schemaRef ds:uri="d72ebb01-2fc3-4dac-9dea-5e872f1c6030"/>
    <ds:schemaRef ds:uri="fdec3331-90b9-49c6-89d0-e2a97563082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vt:i4>
      </vt:variant>
    </vt:vector>
  </HeadingPairs>
  <TitlesOfParts>
    <vt:vector size="2" baseType="lpstr">
      <vt:lpstr>Analysis (No EPSS)</vt:lpstr>
      <vt:lpstr>Analysis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Babb, Nicholas</dc:creator>
  <cp:keywords/>
  <dc:description/>
  <cp:lastModifiedBy>Knockaert, Mandy</cp:lastModifiedBy>
  <cp:revision/>
  <dcterms:created xsi:type="dcterms:W3CDTF">2022-03-04T15:50:56Z</dcterms:created>
  <dcterms:modified xsi:type="dcterms:W3CDTF">2022-08-22T18:13:55Z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0x010100641B1EC874A43D45A6CE5885CBB91BA1</vt:lpwstr>
  </property>
  <property fmtid="{D5CDD505-2E9C-101B-9397-08002B2CF9AE}" pid="3" name="MediaServiceImageTags">
    <vt:lpwstr/>
  </property>
  <property fmtid="{D5CDD505-2E9C-101B-9397-08002B2CF9AE}" pid="4" name="pgeRecordCategory">
    <vt:lpwstr/>
  </property>
  <property fmtid="{D5CDD505-2E9C-101B-9397-08002B2CF9AE}" pid="5" name="MSIP_Label_fe50d7ff-dac2-44e7-b4b1-f9f0ac2f0a92_Enabled">
    <vt:lpwstr>true</vt:lpwstr>
  </property>
  <property fmtid="{D5CDD505-2E9C-101B-9397-08002B2CF9AE}" pid="6" name="MSIP_Label_fe50d7ff-dac2-44e7-b4b1-f9f0ac2f0a92_SetDate">
    <vt:lpwstr>2022-08-22T18:13:54Z</vt:lpwstr>
  </property>
  <property fmtid="{D5CDD505-2E9C-101B-9397-08002B2CF9AE}" pid="7" name="MSIP_Label_fe50d7ff-dac2-44e7-b4b1-f9f0ac2f0a92_Method">
    <vt:lpwstr>Privileged</vt:lpwstr>
  </property>
  <property fmtid="{D5CDD505-2E9C-101B-9397-08002B2CF9AE}" pid="8" name="MSIP_Label_fe50d7ff-dac2-44e7-b4b1-f9f0ac2f0a92_Name">
    <vt:lpwstr>Internal</vt:lpwstr>
  </property>
  <property fmtid="{D5CDD505-2E9C-101B-9397-08002B2CF9AE}" pid="9" name="MSIP_Label_fe50d7ff-dac2-44e7-b4b1-f9f0ac2f0a92_SiteId">
    <vt:lpwstr>44ae661a-ece6-41aa-bc96-7c2c85a08941</vt:lpwstr>
  </property>
  <property fmtid="{D5CDD505-2E9C-101B-9397-08002B2CF9AE}" pid="10" name="MSIP_Label_fe50d7ff-dac2-44e7-b4b1-f9f0ac2f0a92_ActionId">
    <vt:lpwstr>9ef6187a-1a3a-4975-9a28-8f42c305135f</vt:lpwstr>
  </property>
  <property fmtid="{D5CDD505-2E9C-101B-9397-08002B2CF9AE}" pid="11" name="MSIP_Label_fe50d7ff-dac2-44e7-b4b1-f9f0ac2f0a92_ContentBits">
    <vt:lpwstr>3</vt:lpwstr>
  </property>
</Properties>
</file>